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7"/>
  </p:notesMasterIdLst>
  <p:sldIdLst>
    <p:sldId id="282" r:id="rId2"/>
    <p:sldId id="281" r:id="rId3"/>
    <p:sldId id="261" r:id="rId4"/>
    <p:sldId id="294" r:id="rId5"/>
    <p:sldId id="295" r:id="rId6"/>
    <p:sldId id="296" r:id="rId7"/>
    <p:sldId id="297" r:id="rId8"/>
    <p:sldId id="298" r:id="rId9"/>
    <p:sldId id="299" r:id="rId10"/>
    <p:sldId id="300" r:id="rId11"/>
    <p:sldId id="301" r:id="rId12"/>
    <p:sldId id="302" r:id="rId13"/>
    <p:sldId id="303" r:id="rId14"/>
    <p:sldId id="304"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24" r:id="rId35"/>
    <p:sldId id="325" r:id="rId36"/>
    <p:sldId id="326" r:id="rId37"/>
    <p:sldId id="327" r:id="rId38"/>
    <p:sldId id="328" r:id="rId39"/>
    <p:sldId id="329" r:id="rId40"/>
    <p:sldId id="330" r:id="rId41"/>
    <p:sldId id="331" r:id="rId42"/>
    <p:sldId id="332" r:id="rId43"/>
    <p:sldId id="333" r:id="rId44"/>
    <p:sldId id="334" r:id="rId45"/>
    <p:sldId id="335" r:id="rId46"/>
    <p:sldId id="336" r:id="rId47"/>
    <p:sldId id="337" r:id="rId48"/>
    <p:sldId id="338" r:id="rId49"/>
    <p:sldId id="339" r:id="rId50"/>
    <p:sldId id="340" r:id="rId51"/>
    <p:sldId id="341" r:id="rId52"/>
    <p:sldId id="342" r:id="rId53"/>
    <p:sldId id="343" r:id="rId54"/>
    <p:sldId id="344" r:id="rId55"/>
    <p:sldId id="345" r:id="rId56"/>
    <p:sldId id="346" r:id="rId57"/>
    <p:sldId id="347" r:id="rId58"/>
    <p:sldId id="348" r:id="rId59"/>
    <p:sldId id="349" r:id="rId60"/>
    <p:sldId id="350" r:id="rId61"/>
    <p:sldId id="351" r:id="rId62"/>
    <p:sldId id="352" r:id="rId63"/>
    <p:sldId id="353" r:id="rId64"/>
    <p:sldId id="354" r:id="rId65"/>
    <p:sldId id="355" r:id="rId66"/>
    <p:sldId id="356" r:id="rId67"/>
    <p:sldId id="357" r:id="rId68"/>
    <p:sldId id="358" r:id="rId69"/>
    <p:sldId id="359" r:id="rId70"/>
    <p:sldId id="360" r:id="rId71"/>
    <p:sldId id="361" r:id="rId72"/>
    <p:sldId id="362" r:id="rId73"/>
    <p:sldId id="363" r:id="rId74"/>
    <p:sldId id="364" r:id="rId75"/>
    <p:sldId id="365" r:id="rId76"/>
    <p:sldId id="366" r:id="rId77"/>
    <p:sldId id="367" r:id="rId78"/>
    <p:sldId id="368" r:id="rId79"/>
    <p:sldId id="369" r:id="rId80"/>
    <p:sldId id="370" r:id="rId81"/>
    <p:sldId id="371" r:id="rId82"/>
    <p:sldId id="372" r:id="rId83"/>
    <p:sldId id="373" r:id="rId84"/>
    <p:sldId id="374" r:id="rId85"/>
    <p:sldId id="375" r:id="rId86"/>
    <p:sldId id="376" r:id="rId87"/>
    <p:sldId id="377" r:id="rId88"/>
    <p:sldId id="378" r:id="rId89"/>
    <p:sldId id="379" r:id="rId90"/>
    <p:sldId id="380" r:id="rId91"/>
    <p:sldId id="381" r:id="rId92"/>
    <p:sldId id="382" r:id="rId93"/>
    <p:sldId id="383" r:id="rId94"/>
    <p:sldId id="384" r:id="rId95"/>
    <p:sldId id="385" r:id="rId96"/>
    <p:sldId id="386" r:id="rId97"/>
    <p:sldId id="387" r:id="rId98"/>
    <p:sldId id="388" r:id="rId99"/>
    <p:sldId id="389" r:id="rId100"/>
    <p:sldId id="390" r:id="rId101"/>
    <p:sldId id="391" r:id="rId102"/>
    <p:sldId id="392" r:id="rId103"/>
    <p:sldId id="393" r:id="rId104"/>
    <p:sldId id="394" r:id="rId105"/>
    <p:sldId id="395" r:id="rId106"/>
    <p:sldId id="396" r:id="rId107"/>
    <p:sldId id="397" r:id="rId108"/>
    <p:sldId id="398" r:id="rId109"/>
    <p:sldId id="399" r:id="rId110"/>
    <p:sldId id="400" r:id="rId111"/>
    <p:sldId id="401" r:id="rId112"/>
    <p:sldId id="402" r:id="rId113"/>
    <p:sldId id="403" r:id="rId114"/>
    <p:sldId id="404" r:id="rId115"/>
    <p:sldId id="405" r:id="rId116"/>
    <p:sldId id="406" r:id="rId117"/>
    <p:sldId id="407" r:id="rId118"/>
    <p:sldId id="408" r:id="rId119"/>
    <p:sldId id="409" r:id="rId120"/>
    <p:sldId id="410" r:id="rId121"/>
    <p:sldId id="411" r:id="rId122"/>
    <p:sldId id="412" r:id="rId123"/>
    <p:sldId id="413" r:id="rId124"/>
    <p:sldId id="414" r:id="rId125"/>
    <p:sldId id="415" r:id="rId126"/>
    <p:sldId id="416" r:id="rId127"/>
    <p:sldId id="417" r:id="rId128"/>
    <p:sldId id="418" r:id="rId129"/>
    <p:sldId id="419" r:id="rId130"/>
    <p:sldId id="420" r:id="rId131"/>
    <p:sldId id="421" r:id="rId132"/>
    <p:sldId id="422" r:id="rId133"/>
    <p:sldId id="423" r:id="rId134"/>
    <p:sldId id="424" r:id="rId135"/>
    <p:sldId id="425" r:id="rId136"/>
    <p:sldId id="426" r:id="rId137"/>
    <p:sldId id="427" r:id="rId138"/>
    <p:sldId id="428" r:id="rId139"/>
    <p:sldId id="429" r:id="rId140"/>
    <p:sldId id="430" r:id="rId141"/>
    <p:sldId id="431" r:id="rId142"/>
    <p:sldId id="432" r:id="rId143"/>
    <p:sldId id="433" r:id="rId144"/>
    <p:sldId id="434" r:id="rId145"/>
    <p:sldId id="435" r:id="rId146"/>
    <p:sldId id="436" r:id="rId147"/>
    <p:sldId id="437" r:id="rId148"/>
    <p:sldId id="438" r:id="rId149"/>
    <p:sldId id="439" r:id="rId150"/>
    <p:sldId id="440" r:id="rId151"/>
    <p:sldId id="441" r:id="rId152"/>
    <p:sldId id="442" r:id="rId153"/>
    <p:sldId id="443" r:id="rId154"/>
    <p:sldId id="444" r:id="rId155"/>
    <p:sldId id="445" r:id="rId156"/>
    <p:sldId id="446" r:id="rId157"/>
    <p:sldId id="447" r:id="rId158"/>
    <p:sldId id="448" r:id="rId159"/>
    <p:sldId id="449" r:id="rId160"/>
    <p:sldId id="450" r:id="rId161"/>
    <p:sldId id="451" r:id="rId162"/>
    <p:sldId id="452" r:id="rId163"/>
    <p:sldId id="453" r:id="rId164"/>
    <p:sldId id="454" r:id="rId165"/>
    <p:sldId id="455" r:id="rId166"/>
    <p:sldId id="456" r:id="rId167"/>
    <p:sldId id="457" r:id="rId168"/>
    <p:sldId id="458" r:id="rId169"/>
    <p:sldId id="459" r:id="rId170"/>
    <p:sldId id="460" r:id="rId171"/>
    <p:sldId id="461" r:id="rId172"/>
    <p:sldId id="462" r:id="rId173"/>
    <p:sldId id="463" r:id="rId174"/>
    <p:sldId id="464" r:id="rId175"/>
    <p:sldId id="465" r:id="rId176"/>
    <p:sldId id="466" r:id="rId177"/>
    <p:sldId id="467" r:id="rId178"/>
    <p:sldId id="468" r:id="rId179"/>
    <p:sldId id="469" r:id="rId180"/>
    <p:sldId id="470" r:id="rId181"/>
    <p:sldId id="471" r:id="rId182"/>
    <p:sldId id="472" r:id="rId183"/>
    <p:sldId id="473" r:id="rId184"/>
    <p:sldId id="474" r:id="rId185"/>
    <p:sldId id="475" r:id="rId186"/>
    <p:sldId id="476" r:id="rId187"/>
    <p:sldId id="477" r:id="rId188"/>
    <p:sldId id="478" r:id="rId189"/>
    <p:sldId id="479" r:id="rId190"/>
    <p:sldId id="480" r:id="rId191"/>
    <p:sldId id="481" r:id="rId192"/>
    <p:sldId id="482" r:id="rId193"/>
    <p:sldId id="483" r:id="rId194"/>
    <p:sldId id="484" r:id="rId195"/>
    <p:sldId id="485" r:id="rId196"/>
    <p:sldId id="486" r:id="rId197"/>
    <p:sldId id="487" r:id="rId198"/>
    <p:sldId id="488" r:id="rId199"/>
    <p:sldId id="489" r:id="rId200"/>
    <p:sldId id="490" r:id="rId201"/>
    <p:sldId id="491" r:id="rId202"/>
    <p:sldId id="492" r:id="rId203"/>
    <p:sldId id="493" r:id="rId204"/>
    <p:sldId id="494" r:id="rId205"/>
    <p:sldId id="495" r:id="rId206"/>
    <p:sldId id="496" r:id="rId207"/>
    <p:sldId id="497" r:id="rId208"/>
    <p:sldId id="498" r:id="rId209"/>
    <p:sldId id="499" r:id="rId210"/>
    <p:sldId id="500" r:id="rId211"/>
    <p:sldId id="501" r:id="rId212"/>
    <p:sldId id="502" r:id="rId213"/>
    <p:sldId id="503" r:id="rId214"/>
    <p:sldId id="504" r:id="rId215"/>
    <p:sldId id="505" r:id="rId216"/>
    <p:sldId id="506" r:id="rId217"/>
    <p:sldId id="507" r:id="rId218"/>
    <p:sldId id="508" r:id="rId219"/>
    <p:sldId id="509" r:id="rId220"/>
    <p:sldId id="510" r:id="rId221"/>
    <p:sldId id="511" r:id="rId222"/>
    <p:sldId id="512" r:id="rId223"/>
    <p:sldId id="513" r:id="rId224"/>
    <p:sldId id="514" r:id="rId225"/>
    <p:sldId id="515" r:id="rId226"/>
    <p:sldId id="516" r:id="rId227"/>
    <p:sldId id="517" r:id="rId228"/>
    <p:sldId id="518" r:id="rId229"/>
    <p:sldId id="519" r:id="rId230"/>
    <p:sldId id="520" r:id="rId231"/>
    <p:sldId id="521" r:id="rId232"/>
    <p:sldId id="522" r:id="rId233"/>
    <p:sldId id="523" r:id="rId234"/>
    <p:sldId id="524" r:id="rId235"/>
    <p:sldId id="525" r:id="rId236"/>
    <p:sldId id="526" r:id="rId237"/>
    <p:sldId id="527" r:id="rId238"/>
    <p:sldId id="528" r:id="rId239"/>
    <p:sldId id="529" r:id="rId240"/>
    <p:sldId id="530" r:id="rId241"/>
    <p:sldId id="531" r:id="rId242"/>
    <p:sldId id="532" r:id="rId243"/>
    <p:sldId id="533" r:id="rId244"/>
    <p:sldId id="534" r:id="rId245"/>
    <p:sldId id="535" r:id="rId246"/>
    <p:sldId id="536" r:id="rId247"/>
    <p:sldId id="537" r:id="rId248"/>
    <p:sldId id="538" r:id="rId249"/>
    <p:sldId id="539" r:id="rId250"/>
    <p:sldId id="540" r:id="rId251"/>
    <p:sldId id="541" r:id="rId252"/>
    <p:sldId id="542" r:id="rId253"/>
    <p:sldId id="543" r:id="rId254"/>
    <p:sldId id="544" r:id="rId255"/>
    <p:sldId id="545" r:id="rId256"/>
    <p:sldId id="546" r:id="rId257"/>
    <p:sldId id="547" r:id="rId258"/>
    <p:sldId id="548" r:id="rId259"/>
    <p:sldId id="549" r:id="rId260"/>
    <p:sldId id="550" r:id="rId261"/>
    <p:sldId id="551" r:id="rId262"/>
    <p:sldId id="552" r:id="rId263"/>
    <p:sldId id="553" r:id="rId264"/>
    <p:sldId id="554" r:id="rId265"/>
    <p:sldId id="555" r:id="rId266"/>
    <p:sldId id="556" r:id="rId267"/>
    <p:sldId id="557" r:id="rId268"/>
    <p:sldId id="558" r:id="rId269"/>
    <p:sldId id="559" r:id="rId270"/>
    <p:sldId id="560" r:id="rId271"/>
    <p:sldId id="561" r:id="rId272"/>
    <p:sldId id="562" r:id="rId273"/>
    <p:sldId id="563" r:id="rId274"/>
    <p:sldId id="564" r:id="rId275"/>
    <p:sldId id="565" r:id="rId276"/>
  </p:sldIdLst>
  <p:sldSz cx="12192000" cy="6858000"/>
  <p:notesSz cx="6858000" cy="9144000"/>
  <p:custDataLst>
    <p:tags r:id="rId27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1">
          <p15:clr>
            <a:srgbClr val="A4A3A4"/>
          </p15:clr>
        </p15:guide>
        <p15:guide id="2" pos="3845">
          <p15:clr>
            <a:srgbClr val="A4A3A4"/>
          </p15:clr>
        </p15:guide>
        <p15:guide id="3" pos="186">
          <p15:clr>
            <a:srgbClr val="A4A3A4"/>
          </p15:clr>
        </p15:guide>
        <p15:guide id="4" pos="7488">
          <p15:clr>
            <a:srgbClr val="A4A3A4"/>
          </p15:clr>
        </p15:guide>
        <p15:guide id="5" orient="horz" pos="465">
          <p15:clr>
            <a:srgbClr val="A4A3A4"/>
          </p15:clr>
        </p15:guide>
        <p15:guide id="6" orient="horz" pos="4104">
          <p15:clr>
            <a:srgbClr val="A4A3A4"/>
          </p15:clr>
        </p15:guide>
        <p15:guide id="7" orient="horz" pos="403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ADA"/>
    <a:srgbClr val="8ACF57"/>
    <a:srgbClr val="00A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78" autoAdjust="0"/>
    <p:restoredTop sz="94660"/>
  </p:normalViewPr>
  <p:slideViewPr>
    <p:cSldViewPr snapToGrid="0" showGuides="1">
      <p:cViewPr varScale="1">
        <p:scale>
          <a:sx n="79" d="100"/>
          <a:sy n="79" d="100"/>
        </p:scale>
        <p:origin x="72" y="531"/>
      </p:cViewPr>
      <p:guideLst>
        <p:guide orient="horz" pos="2251"/>
        <p:guide pos="3845"/>
        <p:guide pos="186"/>
        <p:guide pos="7488"/>
        <p:guide orient="horz" pos="465"/>
        <p:guide orient="horz" pos="4104"/>
        <p:guide orient="horz" pos="4037"/>
      </p:guideLst>
    </p:cSldViewPr>
  </p:slid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viewProps" Target="viewProp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theme" Target="theme/theme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tableStyles" Target="tableStyle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ags" Target="tags/tag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EC88A2-F8A5-4B5C-8EB3-EEEC4B3A6512}" type="datetimeFigureOut">
              <a:rPr lang="zh-CN" altLang="en-US" smtClean="0"/>
              <a:t>2022/8/15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5E7FE7-3129-4146-94F4-2216233FBB9C}" type="slidenum">
              <a:rPr lang="zh-CN" altLang="en-US" smtClean="0"/>
              <a:t>‹#›</a:t>
            </a:fld>
            <a:endParaRPr lang="zh-CN" altLang="en-US"/>
          </a:p>
        </p:txBody>
      </p:sp>
    </p:spTree>
    <p:extLst>
      <p:ext uri="{BB962C8B-B14F-4D97-AF65-F5344CB8AC3E}">
        <p14:creationId xmlns:p14="http://schemas.microsoft.com/office/powerpoint/2010/main" val="2103614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E0FC4ED-8DEE-4F66-89DE-3B7C9AA7B1E2}" type="datetimeFigureOut">
              <a:rPr lang="zh-CN" altLang="en-US" smtClean="0"/>
              <a:t>2022/8/15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1CCCD92-2F31-47A7-BAE3-ED1EDA3B9FF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36849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矩形 2"/>
          <p:cNvSpPr/>
          <p:nvPr userDrawn="1"/>
        </p:nvSpPr>
        <p:spPr>
          <a:xfrm>
            <a:off x="0" y="63500"/>
            <a:ext cx="12207240" cy="415290"/>
          </a:xfrm>
          <a:prstGeom prst="rect">
            <a:avLst/>
          </a:prstGeom>
          <a:solidFill>
            <a:srgbClr val="1B7ADA"/>
          </a:solidFill>
          <a:ln>
            <a:solidFill>
              <a:srgbClr val="1B7ADA"/>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b="1"/>
              <a:t>深入浅出计算机网络</a:t>
            </a:r>
            <a:r>
              <a:rPr lang="zh-CN" altLang="en-US" b="1"/>
              <a:t>（微课视频版）</a:t>
            </a:r>
          </a:p>
        </p:txBody>
      </p:sp>
      <p:sp>
        <p:nvSpPr>
          <p:cNvPr id="6" name="矩形 5"/>
          <p:cNvSpPr/>
          <p:nvPr userDrawn="1"/>
        </p:nvSpPr>
        <p:spPr>
          <a:xfrm>
            <a:off x="132080" y="0"/>
            <a:ext cx="547200" cy="547200"/>
          </a:xfrm>
          <a:prstGeom prst="rect">
            <a:avLst/>
          </a:prstGeom>
          <a:solidFill>
            <a:srgbClr val="8ACF57"/>
          </a:solidFill>
          <a:ln>
            <a:solidFill>
              <a:srgbClr val="8ACF5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 name="矩形 8"/>
          <p:cNvSpPr/>
          <p:nvPr userDrawn="1"/>
        </p:nvSpPr>
        <p:spPr>
          <a:xfrm>
            <a:off x="9975215" y="147320"/>
            <a:ext cx="76200" cy="298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userDrawn="1"/>
        </p:nvSpPr>
        <p:spPr>
          <a:xfrm>
            <a:off x="10155555" y="86995"/>
            <a:ext cx="1994535" cy="368300"/>
          </a:xfrm>
          <a:prstGeom prst="rect">
            <a:avLst/>
          </a:prstGeom>
          <a:noFill/>
        </p:spPr>
        <p:txBody>
          <a:bodyPr wrap="square" rtlCol="0">
            <a:spAutoFit/>
          </a:bodyPr>
          <a:lstStyle/>
          <a:p>
            <a:pPr algn="r"/>
            <a:r>
              <a:rPr lang="zh-CN" altLang="en-US" b="1" dirty="0">
                <a:solidFill>
                  <a:schemeClr val="bg1"/>
                </a:solidFill>
                <a:latin typeface="+mj-ea"/>
                <a:ea typeface="+mj-ea"/>
                <a:cs typeface="+mj-ea"/>
              </a:rPr>
              <a:t>第</a:t>
            </a:r>
            <a:r>
              <a:rPr lang="en-US" altLang="zh-CN" b="1" dirty="0">
                <a:solidFill>
                  <a:schemeClr val="bg1"/>
                </a:solidFill>
                <a:latin typeface="+mj-ea"/>
                <a:ea typeface="+mj-ea"/>
                <a:cs typeface="+mj-ea"/>
              </a:rPr>
              <a:t>5</a:t>
            </a:r>
            <a:r>
              <a:rPr lang="zh-CN" altLang="en-US" b="1" dirty="0">
                <a:solidFill>
                  <a:schemeClr val="bg1"/>
                </a:solidFill>
                <a:latin typeface="+mj-ea"/>
                <a:ea typeface="+mj-ea"/>
                <a:cs typeface="+mj-ea"/>
              </a:rPr>
              <a:t>章</a:t>
            </a:r>
            <a:r>
              <a:rPr lang="en-US" altLang="zh-CN" b="1" dirty="0">
                <a:solidFill>
                  <a:schemeClr val="bg1"/>
                </a:solidFill>
                <a:latin typeface="+mj-ea"/>
                <a:ea typeface="+mj-ea"/>
                <a:cs typeface="+mj-ea"/>
              </a:rPr>
              <a:t> </a:t>
            </a:r>
            <a:r>
              <a:rPr lang="zh-CN" altLang="en-US" b="1" dirty="0">
                <a:solidFill>
                  <a:schemeClr val="bg1"/>
                </a:solidFill>
                <a:latin typeface="+mj-ea"/>
                <a:ea typeface="+mj-ea"/>
                <a:cs typeface="+mj-ea"/>
              </a:rPr>
              <a:t>运输层</a:t>
            </a:r>
          </a:p>
        </p:txBody>
      </p:sp>
      <p:pic>
        <p:nvPicPr>
          <p:cNvPr id="11" name="图片 10" descr="logo"/>
          <p:cNvPicPr>
            <a:picLocks noChangeAspect="1"/>
          </p:cNvPicPr>
          <p:nvPr userDrawn="1"/>
        </p:nvPicPr>
        <p:blipFill>
          <a:blip r:embed="rId5"/>
          <a:stretch>
            <a:fillRect/>
          </a:stretch>
        </p:blipFill>
        <p:spPr>
          <a:xfrm>
            <a:off x="3308" y="6414723"/>
            <a:ext cx="1882140" cy="441960"/>
          </a:xfrm>
          <a:prstGeom prst="rect">
            <a:avLst/>
          </a:prstGeom>
        </p:spPr>
      </p:pic>
      <p:sp>
        <p:nvSpPr>
          <p:cNvPr id="2" name="文本框 1">
            <a:extLst>
              <a:ext uri="{FF2B5EF4-FFF2-40B4-BE49-F238E27FC236}">
                <a16:creationId xmlns:a16="http://schemas.microsoft.com/office/drawing/2014/main" id="{3CCA885B-1FAA-25AA-9061-3ED522222E6E}"/>
              </a:ext>
            </a:extLst>
          </p:cNvPr>
          <p:cNvSpPr txBox="1"/>
          <p:nvPr userDrawn="1"/>
        </p:nvSpPr>
        <p:spPr>
          <a:xfrm>
            <a:off x="10365377" y="6486579"/>
            <a:ext cx="1823315" cy="369332"/>
          </a:xfrm>
          <a:prstGeom prst="rect">
            <a:avLst/>
          </a:prstGeom>
          <a:noFill/>
        </p:spPr>
        <p:txBody>
          <a:bodyPr wrap="square" rtlCol="0">
            <a:spAutoFit/>
          </a:bodyPr>
          <a:lstStyle/>
          <a:p>
            <a:pPr algn="r"/>
            <a:r>
              <a:rPr lang="zh-CN" altLang="en-US" b="1" dirty="0">
                <a:solidFill>
                  <a:schemeClr val="tx1">
                    <a:lumMod val="50000"/>
                    <a:lumOff val="50000"/>
                  </a:schemeClr>
                </a:solidFill>
              </a:rPr>
              <a:t>课件制作：高军</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1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9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6.xml"/></Relationships>
</file>

<file path=ppt/slides/_rels/slide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9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9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99.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0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00.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0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0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03.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0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0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06.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0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0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09.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10.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1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1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13.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xml"/><Relationship Id="rId1" Type="http://schemas.openxmlformats.org/officeDocument/2006/relationships/tags" Target="../tags/tag11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1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1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xml"/><Relationship Id="rId1" Type="http://schemas.openxmlformats.org/officeDocument/2006/relationships/tags" Target="../tags/tag116.xml"/></Relationships>
</file>

<file path=ppt/slides/_rels/slide1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1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1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19.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20.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2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2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23.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2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11.xml"/><Relationship Id="rId4" Type="http://schemas.openxmlformats.org/officeDocument/2006/relationships/image" Target="../media/image4.svg"/></Relationships>
</file>

<file path=ppt/slides/_rels/slide1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2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26.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2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2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29.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30.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3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3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33.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3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image" Target="../media/image4.svg"/></Relationships>
</file>

<file path=ppt/slides/_rels/slide1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3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ags" Target="../tags/tag136.xml"/></Relationships>
</file>

<file path=ppt/slides/_rels/slide1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3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3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3.xml"/><Relationship Id="rId1" Type="http://schemas.openxmlformats.org/officeDocument/2006/relationships/tags" Target="../tags/tag139.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0.xml"/></Relationships>
</file>

<file path=ppt/slides/_rels/slide1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4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4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43.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1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4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4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46.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4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48.xml"/><Relationship Id="rId4" Type="http://schemas.openxmlformats.org/officeDocument/2006/relationships/image" Target="../media/image8.svg"/></Relationships>
</file>

<file path=ppt/slides/_rels/slide1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49.xml"/><Relationship Id="rId4" Type="http://schemas.openxmlformats.org/officeDocument/2006/relationships/image" Target="../media/image8.svg"/></Relationships>
</file>

<file path=ppt/slides/_rels/slide1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50.xml"/><Relationship Id="rId5" Type="http://schemas.openxmlformats.org/officeDocument/2006/relationships/image" Target="../media/image16.png"/><Relationship Id="rId4" Type="http://schemas.openxmlformats.org/officeDocument/2006/relationships/image" Target="../media/image8.svg"/></Relationships>
</file>

<file path=ppt/slides/_rels/slide1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51.xml"/><Relationship Id="rId4" Type="http://schemas.openxmlformats.org/officeDocument/2006/relationships/image" Target="../media/image8.svg"/></Relationships>
</file>

<file path=ppt/slides/_rels/slide1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52.xml"/><Relationship Id="rId5" Type="http://schemas.openxmlformats.org/officeDocument/2006/relationships/image" Target="../media/image16.png"/><Relationship Id="rId4" Type="http://schemas.openxmlformats.org/officeDocument/2006/relationships/image" Target="../media/image8.svg"/></Relationships>
</file>

<file path=ppt/slides/_rels/slide1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53.xml"/><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1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54.xml"/><Relationship Id="rId4" Type="http://schemas.openxmlformats.org/officeDocument/2006/relationships/image" Target="../media/image8.svg"/></Relationships>
</file>

<file path=ppt/slides/_rels/slide1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55.xml"/><Relationship Id="rId4" Type="http://schemas.openxmlformats.org/officeDocument/2006/relationships/image" Target="../media/image8.svg"/></Relationships>
</file>

<file path=ppt/slides/_rels/slide1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56.xml"/><Relationship Id="rId4" Type="http://schemas.openxmlformats.org/officeDocument/2006/relationships/image" Target="../media/image8.svg"/></Relationships>
</file>

<file path=ppt/slides/_rels/slide1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57.xml"/><Relationship Id="rId4" Type="http://schemas.openxmlformats.org/officeDocument/2006/relationships/image" Target="../media/image8.svg"/></Relationships>
</file>

<file path=ppt/slides/_rels/slide1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58.xml"/><Relationship Id="rId4" Type="http://schemas.openxmlformats.org/officeDocument/2006/relationships/image" Target="../media/image8.svg"/></Relationships>
</file>

<file path=ppt/slides/_rels/slide1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59.xml"/><Relationship Id="rId4" Type="http://schemas.openxmlformats.org/officeDocument/2006/relationships/image" Target="../media/image8.svg"/></Relationships>
</file>

<file path=ppt/slides/_rels/slide1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60.xml"/><Relationship Id="rId4" Type="http://schemas.openxmlformats.org/officeDocument/2006/relationships/image" Target="../media/image8.svg"/></Relationships>
</file>

<file path=ppt/slides/_rels/slide1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61.xml"/><Relationship Id="rId4" Type="http://schemas.openxmlformats.org/officeDocument/2006/relationships/image" Target="../media/image8.svg"/></Relationships>
</file>

<file path=ppt/slides/_rels/slide1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62.xml"/><Relationship Id="rId4" Type="http://schemas.openxmlformats.org/officeDocument/2006/relationships/image" Target="../media/image8.svg"/></Relationships>
</file>

<file path=ppt/slides/_rels/slide1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63.xml"/><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1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64.xml"/><Relationship Id="rId4" Type="http://schemas.openxmlformats.org/officeDocument/2006/relationships/image" Target="../media/image8.svg"/></Relationships>
</file>

<file path=ppt/slides/_rels/slide1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65.xml"/><Relationship Id="rId4" Type="http://schemas.openxmlformats.org/officeDocument/2006/relationships/image" Target="../media/image8.svg"/></Relationships>
</file>

<file path=ppt/slides/_rels/slide1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66.xml"/><Relationship Id="rId4" Type="http://schemas.openxmlformats.org/officeDocument/2006/relationships/image" Target="../media/image8.svg"/></Relationships>
</file>

<file path=ppt/slides/_rels/slide1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67.xml"/><Relationship Id="rId4" Type="http://schemas.openxmlformats.org/officeDocument/2006/relationships/image" Target="../media/image8.svg"/></Relationships>
</file>

<file path=ppt/slides/_rels/slide1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3.xml"/><Relationship Id="rId1" Type="http://schemas.openxmlformats.org/officeDocument/2006/relationships/tags" Target="../tags/tag168.xml"/></Relationships>
</file>

<file path=ppt/slides/_rels/slide1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3.xml"/><Relationship Id="rId1" Type="http://schemas.openxmlformats.org/officeDocument/2006/relationships/tags" Target="../tags/tag169.xml"/></Relationships>
</file>

<file path=ppt/slides/_rels/slide1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70.xml"/><Relationship Id="rId4" Type="http://schemas.openxmlformats.org/officeDocument/2006/relationships/image" Target="../media/image8.svg"/></Relationships>
</file>

<file path=ppt/slides/_rels/slide1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71.xml"/><Relationship Id="rId4" Type="http://schemas.openxmlformats.org/officeDocument/2006/relationships/image" Target="../media/image8.svg"/></Relationships>
</file>

<file path=ppt/slides/_rels/slide1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72.xml"/><Relationship Id="rId4" Type="http://schemas.openxmlformats.org/officeDocument/2006/relationships/image" Target="../media/image8.svg"/></Relationships>
</file>

<file path=ppt/slides/_rels/slide1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73.xml"/><Relationship Id="rId4" Type="http://schemas.openxmlformats.org/officeDocument/2006/relationships/image" Target="../media/image8.sv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4.xml"/></Relationships>
</file>

<file path=ppt/slides/_rels/slide1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tags" Target="../tags/tag175.xml"/></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6.xml"/></Relationships>
</file>

<file path=ppt/slides/_rels/slide1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177.xml"/><Relationship Id="rId4" Type="http://schemas.openxmlformats.org/officeDocument/2006/relationships/image" Target="../media/image26.png"/></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8.xml"/></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9.xml"/></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80.xml"/></Relationships>
</file>

<file path=ppt/slides/_rels/slide18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3.xml"/><Relationship Id="rId1" Type="http://schemas.openxmlformats.org/officeDocument/2006/relationships/tags" Target="../tags/tag181.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82.xml"/></Relationships>
</file>

<file path=ppt/slides/_rels/slide1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slideLayout" Target="../slideLayouts/slideLayout3.xml"/><Relationship Id="rId1" Type="http://schemas.openxmlformats.org/officeDocument/2006/relationships/tags" Target="../tags/tag1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83.xml"/></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84.xml"/></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85.xml"/></Relationships>
</file>

<file path=ppt/slides/_rels/slide1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86.xml"/><Relationship Id="rId4" Type="http://schemas.openxmlformats.org/officeDocument/2006/relationships/image" Target="../media/image8.svg"/></Relationships>
</file>

<file path=ppt/slides/_rels/slide1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87.xml"/><Relationship Id="rId4" Type="http://schemas.openxmlformats.org/officeDocument/2006/relationships/image" Target="../media/image8.svg"/></Relationships>
</file>

<file path=ppt/slides/_rels/slide1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88.xml"/><Relationship Id="rId4" Type="http://schemas.openxmlformats.org/officeDocument/2006/relationships/image" Target="../media/image8.svg"/></Relationships>
</file>

<file path=ppt/slides/_rels/slide1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89.xml"/><Relationship Id="rId4" Type="http://schemas.openxmlformats.org/officeDocument/2006/relationships/image" Target="../media/image8.svg"/></Relationships>
</file>

<file path=ppt/slides/_rels/slide1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90.xml"/><Relationship Id="rId4" Type="http://schemas.openxmlformats.org/officeDocument/2006/relationships/image" Target="../media/image8.svg"/></Relationships>
</file>

<file path=ppt/slides/_rels/slide1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91.xml"/><Relationship Id="rId4" Type="http://schemas.openxmlformats.org/officeDocument/2006/relationships/image" Target="../media/image8.svg"/></Relationships>
</file>

<file path=ppt/slides/_rels/slide1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92.xml"/><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png"/><Relationship Id="rId7" Type="http://schemas.openxmlformats.org/officeDocument/2006/relationships/image" Target="../media/image8.svg"/><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2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193.xml"/></Relationships>
</file>

<file path=ppt/slides/_rels/slide20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3.xml"/><Relationship Id="rId1" Type="http://schemas.openxmlformats.org/officeDocument/2006/relationships/tags" Target="../tags/tag194.xml"/></Relationships>
</file>

<file path=ppt/slides/_rels/slide20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3.xml"/><Relationship Id="rId1" Type="http://schemas.openxmlformats.org/officeDocument/2006/relationships/tags" Target="../tags/tag195.xml"/></Relationships>
</file>

<file path=ppt/slides/_rels/slide20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3.xml"/><Relationship Id="rId1" Type="http://schemas.openxmlformats.org/officeDocument/2006/relationships/tags" Target="../tags/tag196.xml"/></Relationships>
</file>

<file path=ppt/slides/_rels/slide20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3.xml"/><Relationship Id="rId1" Type="http://schemas.openxmlformats.org/officeDocument/2006/relationships/tags" Target="../tags/tag197.xml"/></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98.xml"/></Relationships>
</file>

<file path=ppt/slides/_rels/slide2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99.xml"/><Relationship Id="rId4" Type="http://schemas.openxmlformats.org/officeDocument/2006/relationships/image" Target="../media/image8.svg"/></Relationships>
</file>

<file path=ppt/slides/_rels/slide20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3.xml"/><Relationship Id="rId1" Type="http://schemas.openxmlformats.org/officeDocument/2006/relationships/tags" Target="../tags/tag200.xml"/></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01.xml"/></Relationships>
</file>

<file path=ppt/slides/_rels/slide20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3.xml"/><Relationship Id="rId1" Type="http://schemas.openxmlformats.org/officeDocument/2006/relationships/tags" Target="../tags/tag202.xml"/></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png"/><Relationship Id="rId7" Type="http://schemas.openxmlformats.org/officeDocument/2006/relationships/image" Target="../media/image8.svg"/><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2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3.xml"/><Relationship Id="rId1" Type="http://schemas.openxmlformats.org/officeDocument/2006/relationships/tags" Target="../tags/tag203.xml"/></Relationships>
</file>

<file path=ppt/slides/_rels/slide2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3.xml"/><Relationship Id="rId1" Type="http://schemas.openxmlformats.org/officeDocument/2006/relationships/tags" Target="../tags/tag204.xml"/></Relationships>
</file>

<file path=ppt/slides/_rels/slide2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3.xml"/><Relationship Id="rId1" Type="http://schemas.openxmlformats.org/officeDocument/2006/relationships/tags" Target="../tags/tag205.xml"/></Relationships>
</file>

<file path=ppt/slides/_rels/slide2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06.xml"/></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07.xml"/></Relationships>
</file>

<file path=ppt/slides/_rels/slide2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08.xml"/><Relationship Id="rId4" Type="http://schemas.openxmlformats.org/officeDocument/2006/relationships/image" Target="../media/image8.svg"/></Relationships>
</file>

<file path=ppt/slides/_rels/slide2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09.xml"/><Relationship Id="rId4" Type="http://schemas.openxmlformats.org/officeDocument/2006/relationships/image" Target="../media/image8.svg"/></Relationships>
</file>

<file path=ppt/slides/_rels/slide2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3.xml"/><Relationship Id="rId1" Type="http://schemas.openxmlformats.org/officeDocument/2006/relationships/tags" Target="../tags/tag210.xml"/><Relationship Id="rId4" Type="http://schemas.openxmlformats.org/officeDocument/2006/relationships/image" Target="../media/image32.png"/></Relationships>
</file>

<file path=ppt/slides/_rels/slide2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3.xml"/><Relationship Id="rId1" Type="http://schemas.openxmlformats.org/officeDocument/2006/relationships/tags" Target="../tags/tag211.xml"/></Relationships>
</file>

<file path=ppt/slides/_rels/slide2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12.xml"/></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png"/><Relationship Id="rId7" Type="http://schemas.openxmlformats.org/officeDocument/2006/relationships/image" Target="../media/image8.svg"/><Relationship Id="rId2" Type="http://schemas.openxmlformats.org/officeDocument/2006/relationships/slideLayout" Target="../slideLayouts/slideLayout3.xml"/><Relationship Id="rId1" Type="http://schemas.openxmlformats.org/officeDocument/2006/relationships/tags" Target="../tags/tag20.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2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3.xml"/><Relationship Id="rId1" Type="http://schemas.openxmlformats.org/officeDocument/2006/relationships/tags" Target="../tags/tag213.xml"/></Relationships>
</file>

<file path=ppt/slides/_rels/slide22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slideLayout" Target="../slideLayouts/slideLayout3.xml"/><Relationship Id="rId1" Type="http://schemas.openxmlformats.org/officeDocument/2006/relationships/tags" Target="../tags/tag21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s/_rels/slide22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slideLayout" Target="../slideLayouts/slideLayout3.xml"/><Relationship Id="rId1" Type="http://schemas.openxmlformats.org/officeDocument/2006/relationships/tags" Target="../tags/tag215.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s/_rels/slide2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16.xml"/></Relationships>
</file>

<file path=ppt/slides/_rels/slide2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1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1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19.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20.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2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png"/><Relationship Id="rId7" Type="http://schemas.openxmlformats.org/officeDocument/2006/relationships/image" Target="../media/image8.svg"/><Relationship Id="rId2" Type="http://schemas.openxmlformats.org/officeDocument/2006/relationships/slideLayout" Target="../slideLayouts/slideLayout3.xml"/><Relationship Id="rId1" Type="http://schemas.openxmlformats.org/officeDocument/2006/relationships/tags" Target="../tags/tag21.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2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2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3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8.png"/><Relationship Id="rId2" Type="http://schemas.openxmlformats.org/officeDocument/2006/relationships/slideLayout" Target="../slideLayouts/slideLayout3.xml"/><Relationship Id="rId1" Type="http://schemas.openxmlformats.org/officeDocument/2006/relationships/tags" Target="../tags/tag223.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2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2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26.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2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2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29.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30.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3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png"/><Relationship Id="rId7" Type="http://schemas.openxmlformats.org/officeDocument/2006/relationships/image" Target="../media/image8.svg"/><Relationship Id="rId2" Type="http://schemas.openxmlformats.org/officeDocument/2006/relationships/slideLayout" Target="../slideLayouts/slideLayout3.xml"/><Relationship Id="rId1" Type="http://schemas.openxmlformats.org/officeDocument/2006/relationships/tags" Target="../tags/tag2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2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3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33.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3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3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36.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3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3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39.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40.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4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png"/><Relationship Id="rId7" Type="http://schemas.openxmlformats.org/officeDocument/2006/relationships/image" Target="../media/image8.svg"/><Relationship Id="rId2" Type="http://schemas.openxmlformats.org/officeDocument/2006/relationships/slideLayout" Target="../slideLayouts/slideLayout3.xml"/><Relationship Id="rId1" Type="http://schemas.openxmlformats.org/officeDocument/2006/relationships/tags" Target="../tags/tag23.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2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4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43.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44.xml"/></Relationships>
</file>

<file path=ppt/slides/_rels/slide25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4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46.xml"/><Relationship Id="rId4" Type="http://schemas.openxmlformats.org/officeDocument/2006/relationships/image" Target="../media/image8.svg"/></Relationships>
</file>

<file path=ppt/slides/_rels/slide2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47.xml"/><Relationship Id="rId4" Type="http://schemas.openxmlformats.org/officeDocument/2006/relationships/image" Target="../media/image8.svg"/></Relationships>
</file>

<file path=ppt/slides/_rels/slide2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48.xml"/><Relationship Id="rId4" Type="http://schemas.openxmlformats.org/officeDocument/2006/relationships/image" Target="../media/image8.svg"/></Relationships>
</file>

<file path=ppt/slides/_rels/slide2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49.xml"/><Relationship Id="rId4" Type="http://schemas.openxmlformats.org/officeDocument/2006/relationships/image" Target="../media/image8.svg"/></Relationships>
</file>

<file path=ppt/slides/_rels/slide2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50.xml"/><Relationship Id="rId4" Type="http://schemas.openxmlformats.org/officeDocument/2006/relationships/image" Target="../media/image8.svg"/></Relationships>
</file>

<file path=ppt/slides/_rels/slide2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png"/><Relationship Id="rId7" Type="http://schemas.openxmlformats.org/officeDocument/2006/relationships/image" Target="../media/image8.svg"/><Relationship Id="rId2" Type="http://schemas.openxmlformats.org/officeDocument/2006/relationships/slideLayout" Target="../slideLayouts/slideLayout3.xml"/><Relationship Id="rId1" Type="http://schemas.openxmlformats.org/officeDocument/2006/relationships/tags" Target="../tags/tag24.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51.xml"/></Relationships>
</file>

<file path=ppt/slides/_rels/slide26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52.xml"/></Relationships>
</file>

<file path=ppt/slides/_rels/slide26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53.xml"/></Relationships>
</file>

<file path=ppt/slides/_rels/slide2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54.xml"/><Relationship Id="rId4" Type="http://schemas.openxmlformats.org/officeDocument/2006/relationships/image" Target="../media/image8.svg"/></Relationships>
</file>

<file path=ppt/slides/_rels/slide2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55.xml"/><Relationship Id="rId4" Type="http://schemas.openxmlformats.org/officeDocument/2006/relationships/image" Target="../media/image8.svg"/></Relationships>
</file>

<file path=ppt/slides/_rels/slide2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3.xml"/><Relationship Id="rId1" Type="http://schemas.openxmlformats.org/officeDocument/2006/relationships/tags" Target="../tags/tag256.xml"/></Relationships>
</file>

<file path=ppt/slides/_rels/slide26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57.xml"/></Relationships>
</file>

<file path=ppt/slides/_rels/slide26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58.xml"/></Relationships>
</file>

<file path=ppt/slides/_rels/slide26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59.xml"/></Relationships>
</file>

<file path=ppt/slides/_rels/slide26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60.xml"/></Relationships>
</file>

<file path=ppt/slides/_rels/slide2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png"/><Relationship Id="rId7" Type="http://schemas.openxmlformats.org/officeDocument/2006/relationships/image" Target="../media/image8.svg"/><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61.xml"/></Relationships>
</file>

<file path=ppt/slides/_rels/slide27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62.xml"/></Relationships>
</file>

<file path=ppt/slides/_rels/slide2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3.xml"/><Relationship Id="rId1" Type="http://schemas.openxmlformats.org/officeDocument/2006/relationships/tags" Target="../tags/tag263.xml"/></Relationships>
</file>

<file path=ppt/slides/_rels/slide2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3.xml"/><Relationship Id="rId1" Type="http://schemas.openxmlformats.org/officeDocument/2006/relationships/tags" Target="../tags/tag264.xml"/></Relationships>
</file>

<file path=ppt/slides/_rels/slide2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3.xml"/><Relationship Id="rId1" Type="http://schemas.openxmlformats.org/officeDocument/2006/relationships/tags" Target="../tags/tag265.xml"/></Relationships>
</file>

<file path=ppt/slides/_rels/slide2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png"/><Relationship Id="rId7" Type="http://schemas.openxmlformats.org/officeDocument/2006/relationships/image" Target="../media/image8.svg"/><Relationship Id="rId2" Type="http://schemas.openxmlformats.org/officeDocument/2006/relationships/slideLayout" Target="../slideLayouts/slideLayout3.xml"/><Relationship Id="rId1" Type="http://schemas.openxmlformats.org/officeDocument/2006/relationships/tags" Target="../tags/tag26.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2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png"/><Relationship Id="rId7" Type="http://schemas.openxmlformats.org/officeDocument/2006/relationships/image" Target="../media/image8.svg"/><Relationship Id="rId2" Type="http://schemas.openxmlformats.org/officeDocument/2006/relationships/slideLayout" Target="../slideLayouts/slideLayout3.xml"/><Relationship Id="rId1" Type="http://schemas.openxmlformats.org/officeDocument/2006/relationships/tags" Target="../tags/tag2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png"/><Relationship Id="rId7" Type="http://schemas.openxmlformats.org/officeDocument/2006/relationships/image" Target="../media/image8.svg"/><Relationship Id="rId2" Type="http://schemas.openxmlformats.org/officeDocument/2006/relationships/slideLayout" Target="../slideLayouts/slideLayout3.xml"/><Relationship Id="rId1" Type="http://schemas.openxmlformats.org/officeDocument/2006/relationships/tags" Target="../tags/tag28.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3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png"/><Relationship Id="rId7" Type="http://schemas.openxmlformats.org/officeDocument/2006/relationships/image" Target="../media/image8.svg"/><Relationship Id="rId2" Type="http://schemas.openxmlformats.org/officeDocument/2006/relationships/slideLayout" Target="../slideLayouts/slideLayout3.xml"/><Relationship Id="rId1" Type="http://schemas.openxmlformats.org/officeDocument/2006/relationships/tags" Target="../tags/tag29.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3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png"/><Relationship Id="rId7" Type="http://schemas.openxmlformats.org/officeDocument/2006/relationships/image" Target="../media/image8.svg"/><Relationship Id="rId2" Type="http://schemas.openxmlformats.org/officeDocument/2006/relationships/slideLayout" Target="../slideLayouts/slideLayout3.xml"/><Relationship Id="rId1" Type="http://schemas.openxmlformats.org/officeDocument/2006/relationships/tags" Target="../tags/tag30.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3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png"/><Relationship Id="rId7" Type="http://schemas.openxmlformats.org/officeDocument/2006/relationships/image" Target="../media/image8.svg"/><Relationship Id="rId2" Type="http://schemas.openxmlformats.org/officeDocument/2006/relationships/slideLayout" Target="../slideLayouts/slideLayout3.xml"/><Relationship Id="rId1" Type="http://schemas.openxmlformats.org/officeDocument/2006/relationships/tags" Target="../tags/tag31.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3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png"/><Relationship Id="rId7" Type="http://schemas.openxmlformats.org/officeDocument/2006/relationships/image" Target="../media/image8.svg"/><Relationship Id="rId2" Type="http://schemas.openxmlformats.org/officeDocument/2006/relationships/slideLayout" Target="../slideLayouts/slideLayout3.xml"/><Relationship Id="rId1" Type="http://schemas.openxmlformats.org/officeDocument/2006/relationships/tags" Target="../tags/tag3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3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png"/><Relationship Id="rId7" Type="http://schemas.openxmlformats.org/officeDocument/2006/relationships/image" Target="../media/image8.svg"/><Relationship Id="rId12"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ags" Target="../tags/tag33.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4.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5.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36.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37.xml"/><Relationship Id="rId4" Type="http://schemas.openxmlformats.org/officeDocument/2006/relationships/image" Target="../media/image8.sv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38.xml"/><Relationship Id="rId4" Type="http://schemas.openxmlformats.org/officeDocument/2006/relationships/image" Target="../media/image8.sv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39.xml"/><Relationship Id="rId4" Type="http://schemas.openxmlformats.org/officeDocument/2006/relationships/image" Target="../media/image8.sv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40.xml"/><Relationship Id="rId4" Type="http://schemas.openxmlformats.org/officeDocument/2006/relationships/image" Target="../media/image8.sv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41.xml"/><Relationship Id="rId4" Type="http://schemas.openxmlformats.org/officeDocument/2006/relationships/image" Target="../media/image8.sv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42.xml"/><Relationship Id="rId4" Type="http://schemas.openxmlformats.org/officeDocument/2006/relationships/image" Target="../media/image8.sv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43.xml"/><Relationship Id="rId4" Type="http://schemas.openxmlformats.org/officeDocument/2006/relationships/image" Target="../media/image8.sv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4.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5.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4.sv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8.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9.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0.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1.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3.xml"/></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54.xml"/><Relationship Id="rId4" Type="http://schemas.openxmlformats.org/officeDocument/2006/relationships/image" Target="../media/image8.sv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55.xml"/><Relationship Id="rId4" Type="http://schemas.openxmlformats.org/officeDocument/2006/relationships/image" Target="../media/image8.sv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56.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4.svg"/></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57.xml"/><Relationship Id="rId4" Type="http://schemas.openxmlformats.org/officeDocument/2006/relationships/image" Target="../media/image8.svg"/></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58.xml"/><Relationship Id="rId4" Type="http://schemas.openxmlformats.org/officeDocument/2006/relationships/image" Target="../media/image8.svg"/></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59.xml"/><Relationship Id="rId4" Type="http://schemas.openxmlformats.org/officeDocument/2006/relationships/image" Target="../media/image8.sv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0.xml"/></Relationships>
</file>

<file path=ppt/slides/_rels/slide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tags" Target="../tags/tag61.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3.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4.xml"/></Relationships>
</file>

<file path=ppt/slides/_rels/slide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ags" Target="../tags/tag6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4.svg"/></Relationships>
</file>

<file path=ppt/slides/_rels/slide7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3.xml"/><Relationship Id="rId1" Type="http://schemas.openxmlformats.org/officeDocument/2006/relationships/tags" Target="../tags/tag66.xml"/></Relationships>
</file>

<file path=ppt/slides/_rels/slide7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3.xml"/><Relationship Id="rId1" Type="http://schemas.openxmlformats.org/officeDocument/2006/relationships/tags" Target="../tags/tag67.xml"/></Relationships>
</file>

<file path=ppt/slides/_rels/slide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ags" Target="../tags/tag68.xml"/></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69.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70.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7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7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73.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7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7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76.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7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7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ags" Target="../tags/tag79.xml"/></Relationships>
</file>

<file path=ppt/slides/_rels/slide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ags" Target="../tags/tag80.xml"/></Relationships>
</file>

<file path=ppt/slides/_rels/slide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ags" Target="../tags/tag81.xml"/></Relationships>
</file>

<file path=ppt/slides/_rels/slide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ags" Target="../tags/tag82.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3.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4.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5.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6.xml"/></Relationships>
</file>

<file path=ppt/slides/_rels/slide9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ags" Target="../tags/tag87.xml"/></Relationships>
</file>

<file path=ppt/slides/_rels/slide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ags" Target="../tags/tag88.xml"/></Relationships>
</file>

<file path=ppt/slides/_rels/slide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ags" Target="../tags/tag89.xml"/></Relationships>
</file>

<file path=ppt/slides/_rels/slide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ags" Target="../tags/tag90.xml"/></Relationships>
</file>

<file path=ppt/slides/_rels/slide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ags" Target="../tags/tag91.xml"/></Relationships>
</file>

<file path=ppt/slides/_rels/slide9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ags" Target="../tags/tag92.xml"/></Relationships>
</file>

<file path=ppt/slides/_rels/slide9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ags" Target="../tags/tag9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77EEC93-AF4D-1E5E-0CDA-08EAAAD71074}"/>
              </a:ext>
            </a:extLst>
          </p:cNvPr>
          <p:cNvSpPr/>
          <p:nvPr/>
        </p:nvSpPr>
        <p:spPr>
          <a:xfrm>
            <a:off x="0" y="0"/>
            <a:ext cx="12192000" cy="6858000"/>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3E97D209-CABF-D8F6-54FC-1B154A1A003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216" y="289450"/>
            <a:ext cx="6058722" cy="6058722"/>
          </a:xfrm>
          <a:prstGeom prst="rect">
            <a:avLst/>
          </a:prstGeom>
        </p:spPr>
      </p:pic>
      <p:sp>
        <p:nvSpPr>
          <p:cNvPr id="10" name="文本框 9">
            <a:extLst>
              <a:ext uri="{FF2B5EF4-FFF2-40B4-BE49-F238E27FC236}">
                <a16:creationId xmlns:a16="http://schemas.microsoft.com/office/drawing/2014/main" id="{9B5A5A4B-84F0-0FDA-457C-2B3ACD43178B}"/>
              </a:ext>
            </a:extLst>
          </p:cNvPr>
          <p:cNvSpPr txBox="1"/>
          <p:nvPr/>
        </p:nvSpPr>
        <p:spPr>
          <a:xfrm>
            <a:off x="7104691" y="2219811"/>
            <a:ext cx="3486561" cy="2699200"/>
          </a:xfrm>
          <a:prstGeom prst="rect">
            <a:avLst/>
          </a:prstGeom>
          <a:noFill/>
        </p:spPr>
        <p:txBody>
          <a:bodyPr wrap="square" rtlCol="0">
            <a:spAutoFit/>
          </a:bodyPr>
          <a:lstStyle/>
          <a:p>
            <a:pPr algn="ctr">
              <a:lnSpc>
                <a:spcPct val="150000"/>
              </a:lnSpc>
            </a:pPr>
            <a:r>
              <a:rPr lang="zh-CN" altLang="en-US" sz="6000" b="1" spc="600" dirty="0">
                <a:solidFill>
                  <a:schemeClr val="bg1"/>
                </a:solidFill>
                <a:latin typeface="+mj-ea"/>
                <a:ea typeface="+mj-ea"/>
              </a:rPr>
              <a:t>第</a:t>
            </a:r>
            <a:r>
              <a:rPr lang="en-US" altLang="zh-CN" sz="6000" b="1" spc="600" dirty="0">
                <a:solidFill>
                  <a:schemeClr val="bg1"/>
                </a:solidFill>
                <a:latin typeface="+mj-ea"/>
                <a:ea typeface="+mj-ea"/>
              </a:rPr>
              <a:t>5</a:t>
            </a:r>
            <a:r>
              <a:rPr lang="zh-CN" altLang="en-US" sz="6000" b="1" spc="600" dirty="0">
                <a:solidFill>
                  <a:schemeClr val="bg1"/>
                </a:solidFill>
                <a:latin typeface="+mj-ea"/>
                <a:ea typeface="+mj-ea"/>
              </a:rPr>
              <a:t>章</a:t>
            </a:r>
            <a:endParaRPr lang="en-US" altLang="zh-CN" sz="6000" b="1" spc="600" dirty="0">
              <a:solidFill>
                <a:schemeClr val="bg1"/>
              </a:solidFill>
              <a:latin typeface="+mj-ea"/>
              <a:ea typeface="+mj-ea"/>
            </a:endParaRPr>
          </a:p>
          <a:p>
            <a:pPr algn="ctr">
              <a:lnSpc>
                <a:spcPct val="150000"/>
              </a:lnSpc>
            </a:pPr>
            <a:r>
              <a:rPr lang="zh-CN" altLang="en-US" sz="6000" b="1" spc="600" dirty="0">
                <a:solidFill>
                  <a:schemeClr val="bg1"/>
                </a:solidFill>
                <a:latin typeface="+mj-ea"/>
                <a:ea typeface="+mj-ea"/>
              </a:rPr>
              <a:t>运输层</a:t>
            </a:r>
          </a:p>
        </p:txBody>
      </p:sp>
    </p:spTree>
    <p:extLst>
      <p:ext uri="{BB962C8B-B14F-4D97-AF65-F5344CB8AC3E}">
        <p14:creationId xmlns:p14="http://schemas.microsoft.com/office/powerpoint/2010/main" val="4011902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矩形 137">
            <a:extLst>
              <a:ext uri="{FF2B5EF4-FFF2-40B4-BE49-F238E27FC236}">
                <a16:creationId xmlns:a16="http://schemas.microsoft.com/office/drawing/2014/main" id="{B15566DD-B7F9-291B-4CC2-995815F71839}"/>
              </a:ext>
            </a:extLst>
          </p:cNvPr>
          <p:cNvSpPr/>
          <p:nvPr/>
        </p:nvSpPr>
        <p:spPr>
          <a:xfrm>
            <a:off x="304800" y="1480900"/>
            <a:ext cx="5564038" cy="59200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ea typeface="微软雅黑" panose="020B0503020204020204" pitchFamily="34" charset="-122"/>
              </a:rPr>
              <a:t>TCP</a:t>
            </a:r>
            <a:endParaRPr lang="zh-CN" altLang="en-US" sz="2800" b="1" dirty="0">
              <a:ea typeface="微软雅黑" panose="020B0503020204020204" pitchFamily="34" charset="-122"/>
            </a:endParaRPr>
          </a:p>
        </p:txBody>
      </p:sp>
      <p:sp>
        <p:nvSpPr>
          <p:cNvPr id="49" name="矩形 48">
            <a:extLst>
              <a:ext uri="{FF2B5EF4-FFF2-40B4-BE49-F238E27FC236}">
                <a16:creationId xmlns:a16="http://schemas.microsoft.com/office/drawing/2014/main" id="{F6F87F0E-B85D-3CAC-2758-EF74206B42BD}"/>
              </a:ext>
            </a:extLst>
          </p:cNvPr>
          <p:cNvSpPr/>
          <p:nvPr/>
        </p:nvSpPr>
        <p:spPr>
          <a:xfrm>
            <a:off x="304801" y="2072902"/>
            <a:ext cx="5564038" cy="3883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ea typeface="微软雅黑" panose="020B0503020204020204" pitchFamily="34" charset="-122"/>
            </a:endParaRPr>
          </a:p>
        </p:txBody>
      </p:sp>
      <p:sp>
        <p:nvSpPr>
          <p:cNvPr id="8" name="椭圆 7">
            <a:extLst>
              <a:ext uri="{FF2B5EF4-FFF2-40B4-BE49-F238E27FC236}">
                <a16:creationId xmlns:a16="http://schemas.microsoft.com/office/drawing/2014/main" id="{E88427F4-1A78-FFEC-C93E-14ABBDF7D023}"/>
              </a:ext>
            </a:extLst>
          </p:cNvPr>
          <p:cNvSpPr/>
          <p:nvPr/>
        </p:nvSpPr>
        <p:spPr>
          <a:xfrm>
            <a:off x="422916" y="2358534"/>
            <a:ext cx="169817" cy="16981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19E36AE-1459-7C7E-FA93-6FAB43246ECA}"/>
              </a:ext>
            </a:extLst>
          </p:cNvPr>
          <p:cNvSpPr txBox="1"/>
          <p:nvPr/>
        </p:nvSpPr>
        <p:spPr>
          <a:xfrm>
            <a:off x="592733" y="2268247"/>
            <a:ext cx="5276105" cy="646331"/>
          </a:xfrm>
          <a:prstGeom prst="rect">
            <a:avLst/>
          </a:prstGeom>
          <a:noFill/>
        </p:spPr>
        <p:txBody>
          <a:bodyPr wrap="square" rtlCol="0">
            <a:spAutoFit/>
          </a:bodyPr>
          <a:lstStyle/>
          <a:p>
            <a:r>
              <a:rPr lang="zh-CN" altLang="en-US" b="1" dirty="0">
                <a:solidFill>
                  <a:schemeClr val="accent1">
                    <a:lumMod val="75000"/>
                  </a:schemeClr>
                </a:solidFill>
              </a:rPr>
              <a:t>传输控制协议</a:t>
            </a:r>
            <a:r>
              <a:rPr lang="zh-CN" altLang="en-US" b="1" dirty="0"/>
              <a:t>（</a:t>
            </a:r>
            <a:r>
              <a:rPr lang="en-US" altLang="zh-CN" b="1" dirty="0">
                <a:solidFill>
                  <a:schemeClr val="accent1">
                    <a:lumMod val="75000"/>
                  </a:schemeClr>
                </a:solidFill>
              </a:rPr>
              <a:t>T</a:t>
            </a:r>
            <a:r>
              <a:rPr lang="en-US" altLang="zh-CN" b="1" dirty="0"/>
              <a:t>ransmission </a:t>
            </a:r>
            <a:r>
              <a:rPr lang="en-US" altLang="zh-CN" b="1" dirty="0">
                <a:solidFill>
                  <a:schemeClr val="accent1">
                    <a:lumMod val="75000"/>
                  </a:schemeClr>
                </a:solidFill>
              </a:rPr>
              <a:t>C</a:t>
            </a:r>
            <a:r>
              <a:rPr lang="en-US" altLang="zh-CN" b="1" dirty="0"/>
              <a:t>ontrol </a:t>
            </a:r>
            <a:r>
              <a:rPr lang="en-US" altLang="zh-CN" b="1" dirty="0">
                <a:solidFill>
                  <a:schemeClr val="accent1">
                    <a:lumMod val="75000"/>
                  </a:schemeClr>
                </a:solidFill>
              </a:rPr>
              <a:t>P</a:t>
            </a:r>
            <a:r>
              <a:rPr lang="en-US" altLang="zh-CN" b="1" dirty="0"/>
              <a:t>rotocol</a:t>
            </a:r>
            <a:r>
              <a:rPr lang="zh-CN" altLang="en-US" b="1" dirty="0"/>
              <a:t>，</a:t>
            </a:r>
            <a:r>
              <a:rPr lang="en-US" altLang="zh-CN" b="1" dirty="0">
                <a:solidFill>
                  <a:schemeClr val="accent1">
                    <a:lumMod val="75000"/>
                  </a:schemeClr>
                </a:solidFill>
              </a:rPr>
              <a:t>TCP</a:t>
            </a:r>
            <a:r>
              <a:rPr lang="zh-CN" altLang="en-US" b="1" dirty="0"/>
              <a:t>）为其上层提供的是</a:t>
            </a:r>
            <a:r>
              <a:rPr lang="zh-CN" altLang="en-US" b="1" dirty="0">
                <a:solidFill>
                  <a:schemeClr val="accent1">
                    <a:lumMod val="75000"/>
                  </a:schemeClr>
                </a:solidFill>
              </a:rPr>
              <a:t>面向连接</a:t>
            </a:r>
            <a:r>
              <a:rPr lang="zh-CN" altLang="en-US" b="1" dirty="0"/>
              <a:t>的</a:t>
            </a:r>
            <a:r>
              <a:rPr lang="zh-CN" altLang="en-US" b="1" dirty="0">
                <a:solidFill>
                  <a:schemeClr val="accent1">
                    <a:lumMod val="75000"/>
                  </a:schemeClr>
                </a:solidFill>
              </a:rPr>
              <a:t>可靠</a:t>
            </a:r>
            <a:r>
              <a:rPr lang="zh-CN" altLang="en-US" b="1" dirty="0"/>
              <a:t>的数据传输服务。</a:t>
            </a:r>
          </a:p>
        </p:txBody>
      </p:sp>
      <p:sp>
        <p:nvSpPr>
          <p:cNvPr id="50" name="椭圆 49">
            <a:extLst>
              <a:ext uri="{FF2B5EF4-FFF2-40B4-BE49-F238E27FC236}">
                <a16:creationId xmlns:a16="http://schemas.microsoft.com/office/drawing/2014/main" id="{82587372-7D30-03C5-D38C-952337970B32}"/>
              </a:ext>
            </a:extLst>
          </p:cNvPr>
          <p:cNvSpPr/>
          <p:nvPr/>
        </p:nvSpPr>
        <p:spPr>
          <a:xfrm>
            <a:off x="422916" y="3188758"/>
            <a:ext cx="169817" cy="16981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FF34002F-CEE1-2941-577A-26F01213EEE8}"/>
              </a:ext>
            </a:extLst>
          </p:cNvPr>
          <p:cNvSpPr txBox="1"/>
          <p:nvPr/>
        </p:nvSpPr>
        <p:spPr>
          <a:xfrm>
            <a:off x="618953" y="3092601"/>
            <a:ext cx="5249885" cy="923330"/>
          </a:xfrm>
          <a:prstGeom prst="rect">
            <a:avLst/>
          </a:prstGeom>
          <a:noFill/>
        </p:spPr>
        <p:txBody>
          <a:bodyPr wrap="square" rtlCol="0">
            <a:spAutoFit/>
          </a:bodyPr>
          <a:lstStyle/>
          <a:p>
            <a:r>
              <a:rPr lang="zh-CN" altLang="en-US" b="1" dirty="0"/>
              <a:t>使用</a:t>
            </a:r>
            <a:r>
              <a:rPr lang="en-US" altLang="zh-CN" b="1" dirty="0"/>
              <a:t>TCP</a:t>
            </a:r>
            <a:r>
              <a:rPr lang="zh-CN" altLang="en-US" b="1" dirty="0"/>
              <a:t>通信的双方，在传送数据之前</a:t>
            </a:r>
            <a:r>
              <a:rPr lang="zh-CN" altLang="en-US" b="1" dirty="0">
                <a:solidFill>
                  <a:schemeClr val="accent1">
                    <a:lumMod val="75000"/>
                  </a:schemeClr>
                </a:solidFill>
              </a:rPr>
              <a:t>必须首先建立</a:t>
            </a:r>
            <a:r>
              <a:rPr lang="en-US" altLang="zh-CN" b="1" dirty="0">
                <a:solidFill>
                  <a:schemeClr val="accent1">
                    <a:lumMod val="75000"/>
                  </a:schemeClr>
                </a:solidFill>
              </a:rPr>
              <a:t>TCP</a:t>
            </a:r>
            <a:r>
              <a:rPr lang="zh-CN" altLang="en-US" b="1" dirty="0">
                <a:solidFill>
                  <a:schemeClr val="accent1">
                    <a:lumMod val="75000"/>
                  </a:schemeClr>
                </a:solidFill>
              </a:rPr>
              <a:t>连接</a:t>
            </a:r>
            <a:r>
              <a:rPr lang="zh-CN" altLang="en-US" b="1" dirty="0"/>
              <a:t>（逻辑连接，而非物理连接）。数据传输结束后</a:t>
            </a:r>
            <a:r>
              <a:rPr lang="zh-CN" altLang="en-US" b="1" dirty="0">
                <a:solidFill>
                  <a:schemeClr val="accent1">
                    <a:lumMod val="75000"/>
                  </a:schemeClr>
                </a:solidFill>
              </a:rPr>
              <a:t>必须要释放</a:t>
            </a:r>
            <a:r>
              <a:rPr lang="en-US" altLang="zh-CN" b="1" dirty="0">
                <a:solidFill>
                  <a:schemeClr val="accent1">
                    <a:lumMod val="75000"/>
                  </a:schemeClr>
                </a:solidFill>
              </a:rPr>
              <a:t>TCP</a:t>
            </a:r>
            <a:r>
              <a:rPr lang="zh-CN" altLang="en-US" b="1" dirty="0">
                <a:solidFill>
                  <a:schemeClr val="accent1">
                    <a:lumMod val="75000"/>
                  </a:schemeClr>
                </a:solidFill>
              </a:rPr>
              <a:t>连接</a:t>
            </a:r>
            <a:r>
              <a:rPr lang="zh-CN" altLang="en-US" b="1" dirty="0"/>
              <a:t>。</a:t>
            </a:r>
          </a:p>
        </p:txBody>
      </p:sp>
      <p:sp>
        <p:nvSpPr>
          <p:cNvPr id="52" name="椭圆 51">
            <a:extLst>
              <a:ext uri="{FF2B5EF4-FFF2-40B4-BE49-F238E27FC236}">
                <a16:creationId xmlns:a16="http://schemas.microsoft.com/office/drawing/2014/main" id="{F2DBD8AA-A9BE-1368-B039-D9E4F45D24EB}"/>
              </a:ext>
            </a:extLst>
          </p:cNvPr>
          <p:cNvSpPr/>
          <p:nvPr/>
        </p:nvSpPr>
        <p:spPr>
          <a:xfrm>
            <a:off x="422915" y="4282067"/>
            <a:ext cx="169817" cy="16981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3887F5FC-2817-F41E-5BE9-BF6E14C68B7B}"/>
              </a:ext>
            </a:extLst>
          </p:cNvPr>
          <p:cNvSpPr txBox="1"/>
          <p:nvPr/>
        </p:nvSpPr>
        <p:spPr>
          <a:xfrm>
            <a:off x="618953" y="4191613"/>
            <a:ext cx="5249885" cy="923330"/>
          </a:xfrm>
          <a:prstGeom prst="rect">
            <a:avLst/>
          </a:prstGeom>
          <a:noFill/>
        </p:spPr>
        <p:txBody>
          <a:bodyPr wrap="square" rtlCol="0">
            <a:spAutoFit/>
          </a:bodyPr>
          <a:lstStyle/>
          <a:p>
            <a:r>
              <a:rPr lang="en-US" altLang="zh-CN" b="1" dirty="0"/>
              <a:t>TCP</a:t>
            </a:r>
            <a:r>
              <a:rPr lang="zh-CN" altLang="en-US" b="1" dirty="0"/>
              <a:t>为了实现可靠传输，就必须使用很多措施，例如</a:t>
            </a:r>
            <a:r>
              <a:rPr lang="en-US" altLang="zh-CN" b="1" dirty="0">
                <a:solidFill>
                  <a:schemeClr val="accent1">
                    <a:lumMod val="75000"/>
                  </a:schemeClr>
                </a:solidFill>
              </a:rPr>
              <a:t>TCP</a:t>
            </a:r>
            <a:r>
              <a:rPr lang="zh-CN" altLang="en-US" b="1" dirty="0">
                <a:solidFill>
                  <a:schemeClr val="accent1">
                    <a:lumMod val="75000"/>
                  </a:schemeClr>
                </a:solidFill>
              </a:rPr>
              <a:t>连接管理</a:t>
            </a:r>
            <a:r>
              <a:rPr lang="zh-CN" altLang="en-US" b="1" dirty="0"/>
              <a:t>、</a:t>
            </a:r>
            <a:r>
              <a:rPr lang="zh-CN" altLang="en-US" b="1" dirty="0">
                <a:solidFill>
                  <a:schemeClr val="accent1">
                    <a:lumMod val="75000"/>
                  </a:schemeClr>
                </a:solidFill>
              </a:rPr>
              <a:t>确认机制</a:t>
            </a:r>
            <a:r>
              <a:rPr lang="zh-CN" altLang="en-US" b="1" dirty="0"/>
              <a:t>、</a:t>
            </a:r>
            <a:r>
              <a:rPr lang="zh-CN" altLang="en-US" b="1" dirty="0">
                <a:solidFill>
                  <a:schemeClr val="accent1">
                    <a:lumMod val="75000"/>
                  </a:schemeClr>
                </a:solidFill>
              </a:rPr>
              <a:t>超时重传</a:t>
            </a:r>
            <a:r>
              <a:rPr lang="zh-CN" altLang="en-US" b="1" dirty="0"/>
              <a:t>、</a:t>
            </a:r>
            <a:r>
              <a:rPr lang="zh-CN" altLang="en-US" b="1" dirty="0">
                <a:solidFill>
                  <a:schemeClr val="accent1">
                    <a:lumMod val="75000"/>
                  </a:schemeClr>
                </a:solidFill>
              </a:rPr>
              <a:t>流量控制</a:t>
            </a:r>
            <a:r>
              <a:rPr lang="zh-CN" altLang="en-US" b="1" dirty="0"/>
              <a:t>以及</a:t>
            </a:r>
            <a:r>
              <a:rPr lang="zh-CN" altLang="en-US" b="1" dirty="0">
                <a:solidFill>
                  <a:schemeClr val="accent1">
                    <a:lumMod val="75000"/>
                  </a:schemeClr>
                </a:solidFill>
              </a:rPr>
              <a:t>拥塞控制</a:t>
            </a:r>
            <a:r>
              <a:rPr lang="zh-CN" altLang="en-US" b="1" dirty="0"/>
              <a:t>等。</a:t>
            </a:r>
          </a:p>
        </p:txBody>
      </p:sp>
      <p:sp>
        <p:nvSpPr>
          <p:cNvPr id="57" name="椭圆 56">
            <a:extLst>
              <a:ext uri="{FF2B5EF4-FFF2-40B4-BE49-F238E27FC236}">
                <a16:creationId xmlns:a16="http://schemas.microsoft.com/office/drawing/2014/main" id="{1AF32B9C-1C59-2B5A-F22F-5FF50651FB51}"/>
              </a:ext>
            </a:extLst>
          </p:cNvPr>
          <p:cNvSpPr/>
          <p:nvPr/>
        </p:nvSpPr>
        <p:spPr>
          <a:xfrm>
            <a:off x="422915" y="5290467"/>
            <a:ext cx="169817" cy="16981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1750A3A5-B422-B383-DD26-9EF17BB2C2F0}"/>
              </a:ext>
            </a:extLst>
          </p:cNvPr>
          <p:cNvSpPr txBox="1"/>
          <p:nvPr/>
        </p:nvSpPr>
        <p:spPr>
          <a:xfrm>
            <a:off x="618953" y="5200013"/>
            <a:ext cx="5249885" cy="646331"/>
          </a:xfrm>
          <a:prstGeom prst="rect">
            <a:avLst/>
          </a:prstGeom>
          <a:noFill/>
        </p:spPr>
        <p:txBody>
          <a:bodyPr wrap="square" rtlCol="0">
            <a:spAutoFit/>
          </a:bodyPr>
          <a:lstStyle/>
          <a:p>
            <a:r>
              <a:rPr lang="en-US" altLang="zh-CN" b="1" dirty="0"/>
              <a:t>TCP</a:t>
            </a:r>
            <a:r>
              <a:rPr lang="zh-CN" altLang="en-US" b="1" dirty="0"/>
              <a:t>的</a:t>
            </a:r>
            <a:r>
              <a:rPr lang="zh-CN" altLang="en-US" b="1" dirty="0">
                <a:solidFill>
                  <a:schemeClr val="accent1">
                    <a:lumMod val="75000"/>
                  </a:schemeClr>
                </a:solidFill>
              </a:rPr>
              <a:t>实现复杂</a:t>
            </a:r>
            <a:r>
              <a:rPr lang="zh-CN" altLang="en-US" b="1" dirty="0"/>
              <a:t>，</a:t>
            </a:r>
            <a:r>
              <a:rPr lang="en-US" altLang="zh-CN" b="1" dirty="0"/>
              <a:t>TCP</a:t>
            </a:r>
            <a:r>
              <a:rPr lang="zh-CN" altLang="en-US" b="1" dirty="0"/>
              <a:t>报文段的</a:t>
            </a:r>
            <a:r>
              <a:rPr lang="zh-CN" altLang="en-US" b="1" dirty="0">
                <a:solidFill>
                  <a:schemeClr val="accent1">
                    <a:lumMod val="75000"/>
                  </a:schemeClr>
                </a:solidFill>
              </a:rPr>
              <a:t>首部比较大</a:t>
            </a:r>
            <a:r>
              <a:rPr lang="zh-CN" altLang="en-US" b="1" dirty="0"/>
              <a:t>，</a:t>
            </a:r>
            <a:r>
              <a:rPr lang="zh-CN" altLang="en-US" b="1" dirty="0">
                <a:solidFill>
                  <a:schemeClr val="accent1">
                    <a:lumMod val="75000"/>
                  </a:schemeClr>
                </a:solidFill>
              </a:rPr>
              <a:t>占用处理机资源比较多</a:t>
            </a:r>
            <a:r>
              <a:rPr lang="zh-CN" altLang="en-US" b="1" dirty="0"/>
              <a:t>。</a:t>
            </a:r>
          </a:p>
        </p:txBody>
      </p:sp>
      <p:grpSp>
        <p:nvGrpSpPr>
          <p:cNvPr id="5" name="组合 4">
            <a:extLst>
              <a:ext uri="{FF2B5EF4-FFF2-40B4-BE49-F238E27FC236}">
                <a16:creationId xmlns:a16="http://schemas.microsoft.com/office/drawing/2014/main" id="{BE045957-D8CB-983D-F142-5BFEF1E2F5CC}"/>
              </a:ext>
            </a:extLst>
          </p:cNvPr>
          <p:cNvGrpSpPr/>
          <p:nvPr/>
        </p:nvGrpSpPr>
        <p:grpSpPr>
          <a:xfrm>
            <a:off x="304800" y="749300"/>
            <a:ext cx="6192343" cy="400110"/>
            <a:chOff x="424117" y="898245"/>
            <a:chExt cx="6192343" cy="400110"/>
          </a:xfrm>
        </p:grpSpPr>
        <p:sp>
          <p:nvSpPr>
            <p:cNvPr id="6" name="平行四边形 5">
              <a:extLst>
                <a:ext uri="{FF2B5EF4-FFF2-40B4-BE49-F238E27FC236}">
                  <a16:creationId xmlns:a16="http://schemas.microsoft.com/office/drawing/2014/main" id="{EE716486-04FE-D58C-E114-7A3D8769B241}"/>
                </a:ext>
              </a:extLst>
            </p:cNvPr>
            <p:cNvSpPr/>
            <p:nvPr/>
          </p:nvSpPr>
          <p:spPr>
            <a:xfrm>
              <a:off x="424117" y="898245"/>
              <a:ext cx="67445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7" name="文本框 6">
              <a:extLst>
                <a:ext uri="{FF2B5EF4-FFF2-40B4-BE49-F238E27FC236}">
                  <a16:creationId xmlns:a16="http://schemas.microsoft.com/office/drawing/2014/main" id="{5E94E647-61B6-AF2E-28C1-9D405B71F5FA}"/>
                </a:ext>
              </a:extLst>
            </p:cNvPr>
            <p:cNvSpPr txBox="1"/>
            <p:nvPr/>
          </p:nvSpPr>
          <p:spPr>
            <a:xfrm>
              <a:off x="1098567" y="898245"/>
              <a:ext cx="5517893" cy="400110"/>
            </a:xfrm>
            <a:prstGeom prst="rect">
              <a:avLst/>
            </a:prstGeom>
            <a:noFill/>
          </p:spPr>
          <p:txBody>
            <a:bodyPr wrap="square" rtlCol="0">
              <a:spAutoFit/>
            </a:bodyPr>
            <a:lstStyle/>
            <a:p>
              <a:r>
                <a:rPr lang="en-US" altLang="zh-CN" sz="2000" b="1" dirty="0"/>
                <a:t>TCP/IP</a:t>
              </a:r>
              <a:r>
                <a:rPr lang="zh-CN" altLang="en-US" sz="2000" b="1" dirty="0"/>
                <a:t>运输层中的两个重要协议</a:t>
              </a:r>
            </a:p>
          </p:txBody>
        </p:sp>
      </p:grpSp>
    </p:spTree>
    <p:custDataLst>
      <p:tags r:id="rId1"/>
    </p:custDataLst>
    <p:extLst>
      <p:ext uri="{BB962C8B-B14F-4D97-AF65-F5344CB8AC3E}">
        <p14:creationId xmlns:p14="http://schemas.microsoft.com/office/powerpoint/2010/main" val="9660410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1" presetClass="entr" presetSubtype="0" fill="hold" grpId="0" nodeType="afterEffect">
                                  <p:stCondLst>
                                    <p:cond delay="0"/>
                                  </p:stCondLst>
                                  <p:iterate type="lt">
                                    <p:tmAbs val="100"/>
                                  </p:iterate>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 calcmode="lin" valueType="num">
                                      <p:cBhvr>
                                        <p:cTn id="22" dur="500" fill="hold"/>
                                        <p:tgtEl>
                                          <p:spTgt spid="50"/>
                                        </p:tgtEl>
                                        <p:attrNameLst>
                                          <p:attrName>ppt_w</p:attrName>
                                        </p:attrNameLst>
                                      </p:cBhvr>
                                      <p:tavLst>
                                        <p:tav tm="0">
                                          <p:val>
                                            <p:fltVal val="0"/>
                                          </p:val>
                                        </p:tav>
                                        <p:tav tm="100000">
                                          <p:val>
                                            <p:strVal val="#ppt_w"/>
                                          </p:val>
                                        </p:tav>
                                      </p:tavLst>
                                    </p:anim>
                                    <p:anim calcmode="lin" valueType="num">
                                      <p:cBhvr>
                                        <p:cTn id="23" dur="500" fill="hold"/>
                                        <p:tgtEl>
                                          <p:spTgt spid="50"/>
                                        </p:tgtEl>
                                        <p:attrNameLst>
                                          <p:attrName>ppt_h</p:attrName>
                                        </p:attrNameLst>
                                      </p:cBhvr>
                                      <p:tavLst>
                                        <p:tav tm="0">
                                          <p:val>
                                            <p:fltVal val="0"/>
                                          </p:val>
                                        </p:tav>
                                        <p:tav tm="100000">
                                          <p:val>
                                            <p:strVal val="#ppt_h"/>
                                          </p:val>
                                        </p:tav>
                                      </p:tavLst>
                                    </p:anim>
                                    <p:animEffect transition="in" filter="fade">
                                      <p:cBhvr>
                                        <p:cTn id="24" dur="500"/>
                                        <p:tgtEl>
                                          <p:spTgt spid="50"/>
                                        </p:tgtEl>
                                      </p:cBhvr>
                                    </p:animEffect>
                                  </p:childTnLst>
                                </p:cTn>
                              </p:par>
                            </p:childTnLst>
                          </p:cTn>
                        </p:par>
                        <p:par>
                          <p:cTn id="25" fill="hold">
                            <p:stCondLst>
                              <p:cond delay="500"/>
                            </p:stCondLst>
                            <p:childTnLst>
                              <p:par>
                                <p:cTn id="26" presetID="1" presetClass="entr" presetSubtype="0" fill="hold" grpId="0" nodeType="afterEffect">
                                  <p:stCondLst>
                                    <p:cond delay="0"/>
                                  </p:stCondLst>
                                  <p:iterate type="lt">
                                    <p:tmAbs val="100"/>
                                  </p:iterate>
                                  <p:childTnLst>
                                    <p:set>
                                      <p:cBhvr>
                                        <p:cTn id="27" dur="1" fill="hold">
                                          <p:stCondLst>
                                            <p:cond delay="0"/>
                                          </p:stCondLst>
                                        </p:cTn>
                                        <p:tgtEl>
                                          <p:spTgt spid="5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anim calcmode="lin" valueType="num">
                                      <p:cBhvr>
                                        <p:cTn id="32" dur="500" fill="hold"/>
                                        <p:tgtEl>
                                          <p:spTgt spid="52"/>
                                        </p:tgtEl>
                                        <p:attrNameLst>
                                          <p:attrName>ppt_w</p:attrName>
                                        </p:attrNameLst>
                                      </p:cBhvr>
                                      <p:tavLst>
                                        <p:tav tm="0">
                                          <p:val>
                                            <p:fltVal val="0"/>
                                          </p:val>
                                        </p:tav>
                                        <p:tav tm="100000">
                                          <p:val>
                                            <p:strVal val="#ppt_w"/>
                                          </p:val>
                                        </p:tav>
                                      </p:tavLst>
                                    </p:anim>
                                    <p:anim calcmode="lin" valueType="num">
                                      <p:cBhvr>
                                        <p:cTn id="33" dur="500" fill="hold"/>
                                        <p:tgtEl>
                                          <p:spTgt spid="52"/>
                                        </p:tgtEl>
                                        <p:attrNameLst>
                                          <p:attrName>ppt_h</p:attrName>
                                        </p:attrNameLst>
                                      </p:cBhvr>
                                      <p:tavLst>
                                        <p:tav tm="0">
                                          <p:val>
                                            <p:fltVal val="0"/>
                                          </p:val>
                                        </p:tav>
                                        <p:tav tm="100000">
                                          <p:val>
                                            <p:strVal val="#ppt_h"/>
                                          </p:val>
                                        </p:tav>
                                      </p:tavLst>
                                    </p:anim>
                                    <p:animEffect transition="in" filter="fade">
                                      <p:cBhvr>
                                        <p:cTn id="34" dur="500"/>
                                        <p:tgtEl>
                                          <p:spTgt spid="52"/>
                                        </p:tgtEl>
                                      </p:cBhvr>
                                    </p:animEffect>
                                  </p:childTnLst>
                                </p:cTn>
                              </p:par>
                            </p:childTnLst>
                          </p:cTn>
                        </p:par>
                        <p:par>
                          <p:cTn id="35" fill="hold">
                            <p:stCondLst>
                              <p:cond delay="500"/>
                            </p:stCondLst>
                            <p:childTnLst>
                              <p:par>
                                <p:cTn id="36" presetID="1" presetClass="entr" presetSubtype="0" fill="hold" grpId="0" nodeType="afterEffect">
                                  <p:stCondLst>
                                    <p:cond delay="0"/>
                                  </p:stCondLst>
                                  <p:iterate type="lt">
                                    <p:tmAbs val="100"/>
                                  </p:iterate>
                                  <p:childTnLst>
                                    <p:set>
                                      <p:cBhvr>
                                        <p:cTn id="37" dur="1" fill="hold">
                                          <p:stCondLst>
                                            <p:cond delay="0"/>
                                          </p:stCondLst>
                                        </p:cTn>
                                        <p:tgtEl>
                                          <p:spTgt spid="5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57"/>
                                        </p:tgtEl>
                                        <p:attrNameLst>
                                          <p:attrName>style.visibility</p:attrName>
                                        </p:attrNameLst>
                                      </p:cBhvr>
                                      <p:to>
                                        <p:strVal val="visible"/>
                                      </p:to>
                                    </p:set>
                                    <p:anim calcmode="lin" valueType="num">
                                      <p:cBhvr>
                                        <p:cTn id="42" dur="500" fill="hold"/>
                                        <p:tgtEl>
                                          <p:spTgt spid="57"/>
                                        </p:tgtEl>
                                        <p:attrNameLst>
                                          <p:attrName>ppt_w</p:attrName>
                                        </p:attrNameLst>
                                      </p:cBhvr>
                                      <p:tavLst>
                                        <p:tav tm="0">
                                          <p:val>
                                            <p:fltVal val="0"/>
                                          </p:val>
                                        </p:tav>
                                        <p:tav tm="100000">
                                          <p:val>
                                            <p:strVal val="#ppt_w"/>
                                          </p:val>
                                        </p:tav>
                                      </p:tavLst>
                                    </p:anim>
                                    <p:anim calcmode="lin" valueType="num">
                                      <p:cBhvr>
                                        <p:cTn id="43" dur="500" fill="hold"/>
                                        <p:tgtEl>
                                          <p:spTgt spid="57"/>
                                        </p:tgtEl>
                                        <p:attrNameLst>
                                          <p:attrName>ppt_h</p:attrName>
                                        </p:attrNameLst>
                                      </p:cBhvr>
                                      <p:tavLst>
                                        <p:tav tm="0">
                                          <p:val>
                                            <p:fltVal val="0"/>
                                          </p:val>
                                        </p:tav>
                                        <p:tav tm="100000">
                                          <p:val>
                                            <p:strVal val="#ppt_h"/>
                                          </p:val>
                                        </p:tav>
                                      </p:tavLst>
                                    </p:anim>
                                    <p:animEffect transition="in" filter="fade">
                                      <p:cBhvr>
                                        <p:cTn id="44" dur="500"/>
                                        <p:tgtEl>
                                          <p:spTgt spid="57"/>
                                        </p:tgtEl>
                                      </p:cBhvr>
                                    </p:animEffect>
                                  </p:childTnLst>
                                </p:cTn>
                              </p:par>
                            </p:childTnLst>
                          </p:cTn>
                        </p:par>
                        <p:par>
                          <p:cTn id="45" fill="hold">
                            <p:stCondLst>
                              <p:cond delay="500"/>
                            </p:stCondLst>
                            <p:childTnLst>
                              <p:par>
                                <p:cTn id="46" presetID="1" presetClass="entr" presetSubtype="0" fill="hold" grpId="0" nodeType="afterEffect">
                                  <p:stCondLst>
                                    <p:cond delay="0"/>
                                  </p:stCondLst>
                                  <p:iterate type="lt">
                                    <p:tmAbs val="100"/>
                                  </p:iterate>
                                  <p:childTnLst>
                                    <p:set>
                                      <p:cBhvr>
                                        <p:cTn id="47"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8" grpId="0" animBg="1"/>
      <p:bldP spid="9" grpId="0"/>
      <p:bldP spid="50" grpId="0" animBg="1"/>
      <p:bldP spid="51" grpId="0"/>
      <p:bldP spid="52" grpId="0" animBg="1"/>
      <p:bldP spid="53" grpId="0"/>
      <p:bldP spid="57" grpId="0" animBg="1"/>
      <p:bldP spid="5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078095A8-67FB-8B50-D6CF-6AE7B4E0295B}"/>
              </a:ext>
            </a:extLst>
          </p:cNvPr>
          <p:cNvSpPr/>
          <p:nvPr/>
        </p:nvSpPr>
        <p:spPr>
          <a:xfrm>
            <a:off x="4124508" y="3710380"/>
            <a:ext cx="3781710" cy="47626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“三报文握手”建立</a:t>
            </a:r>
            <a:r>
              <a:rPr lang="en-US" altLang="zh-CN" b="1" dirty="0"/>
              <a:t>TCP</a:t>
            </a:r>
            <a:r>
              <a:rPr lang="zh-CN" altLang="en-US" b="1" dirty="0"/>
              <a:t>连接</a:t>
            </a:r>
          </a:p>
        </p:txBody>
      </p:sp>
      <p:sp>
        <p:nvSpPr>
          <p:cNvPr id="34" name="矩形 33">
            <a:extLst>
              <a:ext uri="{FF2B5EF4-FFF2-40B4-BE49-F238E27FC236}">
                <a16:creationId xmlns:a16="http://schemas.microsoft.com/office/drawing/2014/main" id="{53513E30-5C0B-8A6D-3697-C62C468457D2}"/>
              </a:ext>
            </a:extLst>
          </p:cNvPr>
          <p:cNvSpPr/>
          <p:nvPr/>
        </p:nvSpPr>
        <p:spPr>
          <a:xfrm>
            <a:off x="4124508" y="4187161"/>
            <a:ext cx="3777862" cy="143845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t>基于已建立的</a:t>
            </a:r>
            <a:r>
              <a:rPr lang="en-US" altLang="zh-CN" b="1" dirty="0"/>
              <a:t>TCP</a:t>
            </a:r>
            <a:r>
              <a:rPr lang="zh-CN" altLang="en-US" b="1" dirty="0"/>
              <a:t>连接</a:t>
            </a:r>
            <a:endParaRPr lang="en-US" altLang="zh-CN" b="1" dirty="0"/>
          </a:p>
          <a:p>
            <a:pPr algn="ctr">
              <a:lnSpc>
                <a:spcPct val="150000"/>
              </a:lnSpc>
            </a:pPr>
            <a:r>
              <a:rPr lang="zh-CN" altLang="en-US" b="1" dirty="0"/>
              <a:t>进行可靠的数据传输</a:t>
            </a:r>
          </a:p>
        </p:txBody>
      </p:sp>
      <p:sp>
        <p:nvSpPr>
          <p:cNvPr id="35" name="矩形 34">
            <a:extLst>
              <a:ext uri="{FF2B5EF4-FFF2-40B4-BE49-F238E27FC236}">
                <a16:creationId xmlns:a16="http://schemas.microsoft.com/office/drawing/2014/main" id="{A28A7156-F70D-8CDF-98F9-65EC40630678}"/>
              </a:ext>
            </a:extLst>
          </p:cNvPr>
          <p:cNvSpPr/>
          <p:nvPr/>
        </p:nvSpPr>
        <p:spPr>
          <a:xfrm>
            <a:off x="4124508" y="5625617"/>
            <a:ext cx="3781710" cy="47626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“四报文挥手”释放</a:t>
            </a:r>
            <a:r>
              <a:rPr lang="en-US" altLang="zh-CN" b="1" dirty="0"/>
              <a:t>TCP</a:t>
            </a:r>
            <a:r>
              <a:rPr lang="zh-CN" altLang="en-US" b="1" dirty="0"/>
              <a:t>连接</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“三报文握手”建立</a:t>
              </a:r>
              <a:r>
                <a:rPr lang="en-US" altLang="zh-CN" sz="2000" b="1" dirty="0"/>
                <a:t>TCP</a:t>
              </a:r>
              <a:r>
                <a:rPr lang="zh-CN" altLang="en-US" sz="2000" b="1" dirty="0"/>
                <a:t>连接</a:t>
              </a:r>
            </a:p>
          </p:txBody>
        </p:sp>
      </p:grpSp>
      <p:grpSp>
        <p:nvGrpSpPr>
          <p:cNvPr id="18" name="组合 17">
            <a:extLst>
              <a:ext uri="{FF2B5EF4-FFF2-40B4-BE49-F238E27FC236}">
                <a16:creationId xmlns:a16="http://schemas.microsoft.com/office/drawing/2014/main" id="{7D967B79-2887-3D00-331C-89F497496DB4}"/>
              </a:ext>
            </a:extLst>
          </p:cNvPr>
          <p:cNvGrpSpPr/>
          <p:nvPr/>
        </p:nvGrpSpPr>
        <p:grpSpPr>
          <a:xfrm>
            <a:off x="1016000" y="1158403"/>
            <a:ext cx="10871200" cy="1589107"/>
            <a:chOff x="1016000" y="1158403"/>
            <a:chExt cx="10871200" cy="1589107"/>
          </a:xfrm>
        </p:grpSpPr>
        <p:grpSp>
          <p:nvGrpSpPr>
            <p:cNvPr id="5" name="组合 4">
              <a:extLst>
                <a:ext uri="{FF2B5EF4-FFF2-40B4-BE49-F238E27FC236}">
                  <a16:creationId xmlns:a16="http://schemas.microsoft.com/office/drawing/2014/main" id="{3C86DFA6-7D3F-8AF6-3E2E-FECE9599DC3B}"/>
                </a:ext>
              </a:extLst>
            </p:cNvPr>
            <p:cNvGrpSpPr/>
            <p:nvPr/>
          </p:nvGrpSpPr>
          <p:grpSpPr>
            <a:xfrm>
              <a:off x="1016000" y="1158403"/>
              <a:ext cx="10871200" cy="400110"/>
              <a:chOff x="1016000" y="1158403"/>
              <a:chExt cx="10871200" cy="400110"/>
            </a:xfrm>
          </p:grpSpPr>
          <p:sp>
            <p:nvSpPr>
              <p:cNvPr id="77" name="矩形 76">
                <a:extLst>
                  <a:ext uri="{FF2B5EF4-FFF2-40B4-BE49-F238E27FC236}">
                    <a16:creationId xmlns:a16="http://schemas.microsoft.com/office/drawing/2014/main" id="{AF9E3423-4BB0-CC50-2452-A44072C153E3}"/>
                  </a:ext>
                </a:extLst>
              </p:cNvPr>
              <p:cNvSpPr/>
              <p:nvPr/>
            </p:nvSpPr>
            <p:spPr>
              <a:xfrm>
                <a:off x="1016000" y="1239465"/>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íşlïḍè">
                <a:extLst>
                  <a:ext uri="{FF2B5EF4-FFF2-40B4-BE49-F238E27FC236}">
                    <a16:creationId xmlns:a16="http://schemas.microsoft.com/office/drawing/2014/main" id="{03A30C14-1D43-6831-D84C-71823D8A238E}"/>
                  </a:ext>
                </a:extLst>
              </p:cNvPr>
              <p:cNvSpPr txBox="1"/>
              <p:nvPr/>
            </p:nvSpPr>
            <p:spPr>
              <a:xfrm>
                <a:off x="1293757" y="1158403"/>
                <a:ext cx="10593443" cy="400110"/>
              </a:xfrm>
              <a:prstGeom prst="rect">
                <a:avLst/>
              </a:prstGeom>
              <a:solidFill>
                <a:schemeClr val="bg1"/>
              </a:solidFill>
            </p:spPr>
            <p:txBody>
              <a:bodyPr wrap="square" lIns="91440" tIns="45720" rIns="91440" bIns="45720" anchor="ctr">
                <a:noAutofit/>
              </a:bodyPr>
              <a:lstStyle/>
              <a:p>
                <a:r>
                  <a:rPr lang="en-US" altLang="zh-CN" b="1" dirty="0"/>
                  <a:t>TCP</a:t>
                </a:r>
                <a:r>
                  <a:rPr lang="zh-CN" altLang="en-US" b="1" dirty="0"/>
                  <a:t>运输连接有以下三个阶段：</a:t>
                </a:r>
                <a:endParaRPr lang="en-US" altLang="zh-CN" b="1" dirty="0"/>
              </a:p>
            </p:txBody>
          </p:sp>
        </p:grpSp>
        <p:grpSp>
          <p:nvGrpSpPr>
            <p:cNvPr id="7" name="组合 6">
              <a:extLst>
                <a:ext uri="{FF2B5EF4-FFF2-40B4-BE49-F238E27FC236}">
                  <a16:creationId xmlns:a16="http://schemas.microsoft.com/office/drawing/2014/main" id="{5A61223F-79FE-098D-06C6-32BB1679C661}"/>
                </a:ext>
              </a:extLst>
            </p:cNvPr>
            <p:cNvGrpSpPr/>
            <p:nvPr/>
          </p:nvGrpSpPr>
          <p:grpSpPr>
            <a:xfrm>
              <a:off x="1349982" y="1554735"/>
              <a:ext cx="10537218" cy="400110"/>
              <a:chOff x="1349982" y="1609514"/>
              <a:chExt cx="10537218" cy="400110"/>
            </a:xfrm>
          </p:grpSpPr>
          <p:sp>
            <p:nvSpPr>
              <p:cNvPr id="6" name="文本框 5">
                <a:extLst>
                  <a:ext uri="{FF2B5EF4-FFF2-40B4-BE49-F238E27FC236}">
                    <a16:creationId xmlns:a16="http://schemas.microsoft.com/office/drawing/2014/main" id="{51BBDA06-FED5-2B37-7B99-9E3E231F03E2}"/>
                  </a:ext>
                </a:extLst>
              </p:cNvPr>
              <p:cNvSpPr txBox="1"/>
              <p:nvPr/>
            </p:nvSpPr>
            <p:spPr>
              <a:xfrm>
                <a:off x="1349982" y="1628969"/>
                <a:ext cx="517728" cy="369332"/>
              </a:xfrm>
              <a:prstGeom prst="rect">
                <a:avLst/>
              </a:prstGeom>
              <a:noFill/>
            </p:spPr>
            <p:txBody>
              <a:bodyPr wrap="square" rtlCol="0">
                <a:spAutoFit/>
              </a:bodyPr>
              <a:lstStyle/>
              <a:p>
                <a:pPr algn="ctr"/>
                <a:r>
                  <a:rPr lang="zh-CN" altLang="en-US" dirty="0"/>
                  <a:t>❶</a:t>
                </a:r>
              </a:p>
            </p:txBody>
          </p:sp>
          <p:sp>
            <p:nvSpPr>
              <p:cNvPr id="79" name="íşlïḍè">
                <a:extLst>
                  <a:ext uri="{FF2B5EF4-FFF2-40B4-BE49-F238E27FC236}">
                    <a16:creationId xmlns:a16="http://schemas.microsoft.com/office/drawing/2014/main" id="{7307D5E5-284B-9B3D-25D5-2275371C2E54}"/>
                  </a:ext>
                </a:extLst>
              </p:cNvPr>
              <p:cNvSpPr txBox="1"/>
              <p:nvPr/>
            </p:nvSpPr>
            <p:spPr>
              <a:xfrm>
                <a:off x="1718531" y="1609514"/>
                <a:ext cx="10168669" cy="400110"/>
              </a:xfrm>
              <a:prstGeom prst="rect">
                <a:avLst/>
              </a:prstGeom>
              <a:solidFill>
                <a:schemeClr val="bg1"/>
              </a:solidFill>
            </p:spPr>
            <p:txBody>
              <a:bodyPr wrap="square" lIns="91440" tIns="45720" rIns="91440" bIns="45720" anchor="ctr">
                <a:noAutofit/>
              </a:bodyPr>
              <a:lstStyle/>
              <a:p>
                <a:r>
                  <a:rPr lang="zh-CN" altLang="en-US" b="1" dirty="0"/>
                  <a:t>通过</a:t>
                </a:r>
                <a:r>
                  <a:rPr lang="zh-CN" altLang="en-US" b="1" dirty="0">
                    <a:solidFill>
                      <a:schemeClr val="accent1"/>
                    </a:solidFill>
                  </a:rPr>
                  <a:t>“三报文握手”来建立</a:t>
                </a:r>
                <a:r>
                  <a:rPr lang="en-US" altLang="zh-CN" b="1" dirty="0">
                    <a:solidFill>
                      <a:schemeClr val="accent1"/>
                    </a:solidFill>
                  </a:rPr>
                  <a:t>TCP</a:t>
                </a:r>
                <a:r>
                  <a:rPr lang="zh-CN" altLang="en-US" b="1" dirty="0">
                    <a:solidFill>
                      <a:schemeClr val="accent1"/>
                    </a:solidFill>
                  </a:rPr>
                  <a:t>连接</a:t>
                </a:r>
                <a:r>
                  <a:rPr lang="zh-CN" altLang="en-US" b="1" dirty="0"/>
                  <a:t>。</a:t>
                </a:r>
                <a:endParaRPr lang="en-US" altLang="zh-CN" b="1" dirty="0"/>
              </a:p>
            </p:txBody>
          </p:sp>
        </p:grpSp>
        <p:grpSp>
          <p:nvGrpSpPr>
            <p:cNvPr id="8" name="组合 7">
              <a:extLst>
                <a:ext uri="{FF2B5EF4-FFF2-40B4-BE49-F238E27FC236}">
                  <a16:creationId xmlns:a16="http://schemas.microsoft.com/office/drawing/2014/main" id="{239BE4D9-B92D-2529-C696-D1FFF8848597}"/>
                </a:ext>
              </a:extLst>
            </p:cNvPr>
            <p:cNvGrpSpPr/>
            <p:nvPr/>
          </p:nvGrpSpPr>
          <p:grpSpPr>
            <a:xfrm>
              <a:off x="1349982" y="1951067"/>
              <a:ext cx="10537218" cy="400110"/>
              <a:chOff x="1349982" y="2068757"/>
              <a:chExt cx="10537218" cy="400110"/>
            </a:xfrm>
          </p:grpSpPr>
          <p:sp>
            <p:nvSpPr>
              <p:cNvPr id="80" name="文本框 79">
                <a:extLst>
                  <a:ext uri="{FF2B5EF4-FFF2-40B4-BE49-F238E27FC236}">
                    <a16:creationId xmlns:a16="http://schemas.microsoft.com/office/drawing/2014/main" id="{C45EBFC0-7CA1-2D51-A278-D399C4566B6B}"/>
                  </a:ext>
                </a:extLst>
              </p:cNvPr>
              <p:cNvSpPr txBox="1"/>
              <p:nvPr/>
            </p:nvSpPr>
            <p:spPr>
              <a:xfrm>
                <a:off x="1349982" y="2088212"/>
                <a:ext cx="517728" cy="369332"/>
              </a:xfrm>
              <a:prstGeom prst="rect">
                <a:avLst/>
              </a:prstGeom>
              <a:noFill/>
            </p:spPr>
            <p:txBody>
              <a:bodyPr wrap="square" rtlCol="0">
                <a:spAutoFit/>
              </a:bodyPr>
              <a:lstStyle/>
              <a:p>
                <a:pPr algn="ctr"/>
                <a:r>
                  <a:rPr lang="zh-CN" altLang="en-US" dirty="0"/>
                  <a:t>❷</a:t>
                </a:r>
              </a:p>
            </p:txBody>
          </p:sp>
          <p:sp>
            <p:nvSpPr>
              <p:cNvPr id="81" name="íşlïḍè">
                <a:extLst>
                  <a:ext uri="{FF2B5EF4-FFF2-40B4-BE49-F238E27FC236}">
                    <a16:creationId xmlns:a16="http://schemas.microsoft.com/office/drawing/2014/main" id="{5238FEE4-79F3-BFEC-B682-9B0236B2F59A}"/>
                  </a:ext>
                </a:extLst>
              </p:cNvPr>
              <p:cNvSpPr txBox="1"/>
              <p:nvPr/>
            </p:nvSpPr>
            <p:spPr>
              <a:xfrm>
                <a:off x="1718531" y="2068757"/>
                <a:ext cx="10168669" cy="400110"/>
              </a:xfrm>
              <a:prstGeom prst="rect">
                <a:avLst/>
              </a:prstGeom>
              <a:solidFill>
                <a:schemeClr val="bg1"/>
              </a:solidFill>
            </p:spPr>
            <p:txBody>
              <a:bodyPr wrap="square" lIns="91440" tIns="45720" rIns="91440" bIns="45720" anchor="ctr">
                <a:noAutofit/>
              </a:bodyPr>
              <a:lstStyle/>
              <a:p>
                <a:r>
                  <a:rPr lang="zh-CN" altLang="en-US" b="1" dirty="0"/>
                  <a:t>基于已建立的</a:t>
                </a:r>
                <a:r>
                  <a:rPr lang="en-US" altLang="zh-CN" b="1" dirty="0"/>
                  <a:t>TCP</a:t>
                </a:r>
                <a:r>
                  <a:rPr lang="zh-CN" altLang="en-US" b="1" dirty="0"/>
                  <a:t>连接</a:t>
                </a:r>
                <a:r>
                  <a:rPr lang="zh-CN" altLang="en-US" b="1" dirty="0">
                    <a:solidFill>
                      <a:schemeClr val="accent4"/>
                    </a:solidFill>
                  </a:rPr>
                  <a:t>进行可靠的数据传输</a:t>
                </a:r>
                <a:r>
                  <a:rPr lang="zh-CN" altLang="en-US" b="1" dirty="0"/>
                  <a:t>。</a:t>
                </a:r>
                <a:endParaRPr lang="en-US" altLang="zh-CN" b="1" dirty="0"/>
              </a:p>
            </p:txBody>
          </p:sp>
        </p:grpSp>
        <p:grpSp>
          <p:nvGrpSpPr>
            <p:cNvPr id="9" name="组合 8">
              <a:extLst>
                <a:ext uri="{FF2B5EF4-FFF2-40B4-BE49-F238E27FC236}">
                  <a16:creationId xmlns:a16="http://schemas.microsoft.com/office/drawing/2014/main" id="{84C43E91-6717-D77F-72F6-6D05B50521E1}"/>
                </a:ext>
              </a:extLst>
            </p:cNvPr>
            <p:cNvGrpSpPr/>
            <p:nvPr/>
          </p:nvGrpSpPr>
          <p:grpSpPr>
            <a:xfrm>
              <a:off x="1349982" y="2347400"/>
              <a:ext cx="10537218" cy="400110"/>
              <a:chOff x="1349982" y="2532759"/>
              <a:chExt cx="10537218" cy="400110"/>
            </a:xfrm>
          </p:grpSpPr>
          <p:sp>
            <p:nvSpPr>
              <p:cNvPr id="82" name="文本框 81">
                <a:extLst>
                  <a:ext uri="{FF2B5EF4-FFF2-40B4-BE49-F238E27FC236}">
                    <a16:creationId xmlns:a16="http://schemas.microsoft.com/office/drawing/2014/main" id="{10C157E3-3684-8D03-92A0-3CDF9D516C4F}"/>
                  </a:ext>
                </a:extLst>
              </p:cNvPr>
              <p:cNvSpPr txBox="1"/>
              <p:nvPr/>
            </p:nvSpPr>
            <p:spPr>
              <a:xfrm>
                <a:off x="1349982" y="2552214"/>
                <a:ext cx="517728" cy="369332"/>
              </a:xfrm>
              <a:prstGeom prst="rect">
                <a:avLst/>
              </a:prstGeom>
              <a:noFill/>
            </p:spPr>
            <p:txBody>
              <a:bodyPr wrap="square" rtlCol="0">
                <a:spAutoFit/>
              </a:bodyPr>
              <a:lstStyle/>
              <a:p>
                <a:pPr algn="ctr"/>
                <a:r>
                  <a:rPr lang="zh-CN" altLang="en-US" dirty="0"/>
                  <a:t>❸</a:t>
                </a:r>
              </a:p>
            </p:txBody>
          </p:sp>
          <p:sp>
            <p:nvSpPr>
              <p:cNvPr id="83" name="íşlïḍè">
                <a:extLst>
                  <a:ext uri="{FF2B5EF4-FFF2-40B4-BE49-F238E27FC236}">
                    <a16:creationId xmlns:a16="http://schemas.microsoft.com/office/drawing/2014/main" id="{DAD0789F-54DF-8640-AC59-0D19A79E088D}"/>
                  </a:ext>
                </a:extLst>
              </p:cNvPr>
              <p:cNvSpPr txBox="1"/>
              <p:nvPr/>
            </p:nvSpPr>
            <p:spPr>
              <a:xfrm>
                <a:off x="1718531" y="2532759"/>
                <a:ext cx="10168669" cy="400110"/>
              </a:xfrm>
              <a:prstGeom prst="rect">
                <a:avLst/>
              </a:prstGeom>
              <a:solidFill>
                <a:schemeClr val="bg1"/>
              </a:solidFill>
            </p:spPr>
            <p:txBody>
              <a:bodyPr wrap="square" lIns="91440" tIns="45720" rIns="91440" bIns="45720" anchor="ctr">
                <a:noAutofit/>
              </a:bodyPr>
              <a:lstStyle/>
              <a:p>
                <a:r>
                  <a:rPr lang="zh-CN" altLang="en-US" b="1" dirty="0"/>
                  <a:t>在数据传输结束后，还要通过</a:t>
                </a:r>
                <a:r>
                  <a:rPr lang="zh-CN" altLang="en-US" b="1" dirty="0">
                    <a:solidFill>
                      <a:schemeClr val="tx2"/>
                    </a:solidFill>
                  </a:rPr>
                  <a:t>“四报文挥手”来释放</a:t>
                </a:r>
                <a:r>
                  <a:rPr lang="en-US" altLang="zh-CN" b="1" dirty="0">
                    <a:solidFill>
                      <a:schemeClr val="tx2"/>
                    </a:solidFill>
                  </a:rPr>
                  <a:t>TCP</a:t>
                </a:r>
                <a:r>
                  <a:rPr lang="zh-CN" altLang="en-US" b="1" dirty="0">
                    <a:solidFill>
                      <a:schemeClr val="tx2"/>
                    </a:solidFill>
                  </a:rPr>
                  <a:t>连接</a:t>
                </a:r>
                <a:r>
                  <a:rPr lang="zh-CN" altLang="en-US" b="1" dirty="0"/>
                  <a:t>。</a:t>
                </a:r>
                <a:endParaRPr lang="en-US" altLang="zh-CN" b="1" dirty="0"/>
              </a:p>
            </p:txBody>
          </p:sp>
        </p:grpSp>
      </p:grpSp>
      <p:grpSp>
        <p:nvGrpSpPr>
          <p:cNvPr id="12" name="组合 11">
            <a:extLst>
              <a:ext uri="{FF2B5EF4-FFF2-40B4-BE49-F238E27FC236}">
                <a16:creationId xmlns:a16="http://schemas.microsoft.com/office/drawing/2014/main" id="{0DFA5B7B-E7F4-F559-658A-E734A941F60C}"/>
              </a:ext>
            </a:extLst>
          </p:cNvPr>
          <p:cNvGrpSpPr/>
          <p:nvPr/>
        </p:nvGrpSpPr>
        <p:grpSpPr>
          <a:xfrm>
            <a:off x="2501537" y="3015968"/>
            <a:ext cx="7138852" cy="654939"/>
            <a:chOff x="2760107" y="3174091"/>
            <a:chExt cx="7138852" cy="654939"/>
          </a:xfrm>
        </p:grpSpPr>
        <p:pic>
          <p:nvPicPr>
            <p:cNvPr id="21" name="图形 20">
              <a:extLst>
                <a:ext uri="{FF2B5EF4-FFF2-40B4-BE49-F238E27FC236}">
                  <a16:creationId xmlns:a16="http://schemas.microsoft.com/office/drawing/2014/main" id="{1BEB1FF6-D192-2634-6773-CE9834D3B5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49356" y="3174091"/>
              <a:ext cx="677140" cy="654939"/>
            </a:xfrm>
            <a:prstGeom prst="rect">
              <a:avLst/>
            </a:prstGeom>
          </p:spPr>
        </p:pic>
        <p:pic>
          <p:nvPicPr>
            <p:cNvPr id="22" name="图形 21">
              <a:extLst>
                <a:ext uri="{FF2B5EF4-FFF2-40B4-BE49-F238E27FC236}">
                  <a16:creationId xmlns:a16="http://schemas.microsoft.com/office/drawing/2014/main" id="{23244F3C-1FDF-C2B6-3676-0C7BB5F289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5765" y="3174091"/>
              <a:ext cx="443717" cy="582378"/>
            </a:xfrm>
            <a:prstGeom prst="rect">
              <a:avLst/>
            </a:prstGeom>
          </p:spPr>
        </p:pic>
        <p:sp>
          <p:nvSpPr>
            <p:cNvPr id="10" name="文本框 9">
              <a:extLst>
                <a:ext uri="{FF2B5EF4-FFF2-40B4-BE49-F238E27FC236}">
                  <a16:creationId xmlns:a16="http://schemas.microsoft.com/office/drawing/2014/main" id="{ED58648D-3285-68FA-6DEA-BB4FAB7DD01B}"/>
                </a:ext>
              </a:extLst>
            </p:cNvPr>
            <p:cNvSpPr txBox="1"/>
            <p:nvPr/>
          </p:nvSpPr>
          <p:spPr>
            <a:xfrm>
              <a:off x="2760107" y="3402903"/>
              <a:ext cx="1289249"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4" name="文本框 23">
              <a:extLst>
                <a:ext uri="{FF2B5EF4-FFF2-40B4-BE49-F238E27FC236}">
                  <a16:creationId xmlns:a16="http://schemas.microsoft.com/office/drawing/2014/main" id="{8719871E-C949-B178-1E30-409A5AAFD830}"/>
                </a:ext>
              </a:extLst>
            </p:cNvPr>
            <p:cNvSpPr txBox="1"/>
            <p:nvPr/>
          </p:nvSpPr>
          <p:spPr>
            <a:xfrm>
              <a:off x="8420175" y="3406731"/>
              <a:ext cx="1478784" cy="369332"/>
            </a:xfrm>
            <a:prstGeom prst="rect">
              <a:avLst/>
            </a:prstGeom>
            <a:noFill/>
          </p:spPr>
          <p:txBody>
            <a:bodyPr wrap="square" rtlCol="0">
              <a:spAutoFit/>
            </a:bodyPr>
            <a:lstStyle/>
            <a:p>
              <a:pPr algn="ctr"/>
              <a:r>
                <a:rPr lang="en-US" altLang="zh-CN" b="1" dirty="0"/>
                <a:t>TCP</a:t>
              </a:r>
              <a:r>
                <a:rPr lang="zh-CN" altLang="en-US" b="1" dirty="0"/>
                <a:t>服务器</a:t>
              </a:r>
            </a:p>
          </p:txBody>
        </p:sp>
      </p:grpSp>
      <p:grpSp>
        <p:nvGrpSpPr>
          <p:cNvPr id="16" name="组合 15">
            <a:extLst>
              <a:ext uri="{FF2B5EF4-FFF2-40B4-BE49-F238E27FC236}">
                <a16:creationId xmlns:a16="http://schemas.microsoft.com/office/drawing/2014/main" id="{A416D9D3-181E-9BEE-7F8A-CCD06F965D08}"/>
              </a:ext>
            </a:extLst>
          </p:cNvPr>
          <p:cNvGrpSpPr/>
          <p:nvPr/>
        </p:nvGrpSpPr>
        <p:grpSpPr>
          <a:xfrm>
            <a:off x="3810380" y="3670906"/>
            <a:ext cx="4360943" cy="2839781"/>
            <a:chOff x="3810380" y="3670906"/>
            <a:chExt cx="4360943" cy="2839781"/>
          </a:xfrm>
        </p:grpSpPr>
        <p:cxnSp>
          <p:nvCxnSpPr>
            <p:cNvPr id="14" name="直接箭头连接符 13">
              <a:extLst>
                <a:ext uri="{FF2B5EF4-FFF2-40B4-BE49-F238E27FC236}">
                  <a16:creationId xmlns:a16="http://schemas.microsoft.com/office/drawing/2014/main" id="{D880682A-55DE-199D-4CF5-D7932FFC5EEF}"/>
                </a:ext>
              </a:extLst>
            </p:cNvPr>
            <p:cNvCxnSpPr>
              <a:cxnSpLocks/>
            </p:cNvCxnSpPr>
            <p:nvPr/>
          </p:nvCxnSpPr>
          <p:spPr>
            <a:xfrm flipH="1">
              <a:off x="4108269" y="3670906"/>
              <a:ext cx="21087" cy="2767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34885C1E-2453-CC15-B281-DA2AAC1C3DF7}"/>
                </a:ext>
              </a:extLst>
            </p:cNvPr>
            <p:cNvSpPr txBox="1"/>
            <p:nvPr/>
          </p:nvSpPr>
          <p:spPr>
            <a:xfrm>
              <a:off x="3810380" y="6141355"/>
              <a:ext cx="261257" cy="369332"/>
            </a:xfrm>
            <a:prstGeom prst="rect">
              <a:avLst/>
            </a:prstGeom>
            <a:noFill/>
          </p:spPr>
          <p:txBody>
            <a:bodyPr wrap="square" rtlCol="0">
              <a:spAutoFit/>
            </a:bodyPr>
            <a:lstStyle/>
            <a:p>
              <a:r>
                <a:rPr lang="en-US" altLang="zh-CN" b="1" dirty="0">
                  <a:latin typeface="Arial Narrow" panose="020B0606020202030204" pitchFamily="34" charset="0"/>
                </a:rPr>
                <a:t>t</a:t>
              </a:r>
              <a:endParaRPr lang="zh-CN" altLang="en-US" b="1" dirty="0">
                <a:latin typeface="Arial Narrow" panose="020B0606020202030204" pitchFamily="34" charset="0"/>
              </a:endParaRPr>
            </a:p>
          </p:txBody>
        </p:sp>
        <p:cxnSp>
          <p:nvCxnSpPr>
            <p:cNvPr id="30" name="直接箭头连接符 29">
              <a:extLst>
                <a:ext uri="{FF2B5EF4-FFF2-40B4-BE49-F238E27FC236}">
                  <a16:creationId xmlns:a16="http://schemas.microsoft.com/office/drawing/2014/main" id="{BAF4184E-0E63-8850-5898-9AA5F1D9B157}"/>
                </a:ext>
              </a:extLst>
            </p:cNvPr>
            <p:cNvCxnSpPr>
              <a:cxnSpLocks/>
            </p:cNvCxnSpPr>
            <p:nvPr/>
          </p:nvCxnSpPr>
          <p:spPr>
            <a:xfrm flipH="1">
              <a:off x="7888979" y="3670906"/>
              <a:ext cx="21087" cy="2767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29B9C0E9-CD73-7220-7A35-B454B7D08039}"/>
                </a:ext>
              </a:extLst>
            </p:cNvPr>
            <p:cNvSpPr txBox="1"/>
            <p:nvPr/>
          </p:nvSpPr>
          <p:spPr>
            <a:xfrm>
              <a:off x="7910066" y="6141355"/>
              <a:ext cx="261257" cy="369332"/>
            </a:xfrm>
            <a:prstGeom prst="rect">
              <a:avLst/>
            </a:prstGeom>
            <a:noFill/>
          </p:spPr>
          <p:txBody>
            <a:bodyPr wrap="square" rtlCol="0">
              <a:spAutoFit/>
            </a:bodyPr>
            <a:lstStyle/>
            <a:p>
              <a:r>
                <a:rPr lang="en-US" altLang="zh-CN" b="1" dirty="0">
                  <a:latin typeface="Arial Narrow" panose="020B0606020202030204" pitchFamily="34" charset="0"/>
                </a:rPr>
                <a:t>t</a:t>
              </a:r>
              <a:endParaRPr lang="zh-CN" altLang="en-US" b="1" dirty="0">
                <a:latin typeface="Arial Narrow" panose="020B0606020202030204" pitchFamily="34" charset="0"/>
              </a:endParaRPr>
            </a:p>
          </p:txBody>
        </p:sp>
      </p:grpSp>
    </p:spTree>
    <p:custDataLst>
      <p:tags r:id="rId1"/>
    </p:custDataLst>
    <p:extLst>
      <p:ext uri="{BB962C8B-B14F-4D97-AF65-F5344CB8AC3E}">
        <p14:creationId xmlns:p14="http://schemas.microsoft.com/office/powerpoint/2010/main" val="418156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30"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800" decel="100000"/>
                                        <p:tgtEl>
                                          <p:spTgt spid="12"/>
                                        </p:tgtEl>
                                      </p:cBhvr>
                                    </p:animEffect>
                                    <p:anim calcmode="lin" valueType="num">
                                      <p:cBhvr>
                                        <p:cTn id="13" dur="800" decel="100000" fill="hold"/>
                                        <p:tgtEl>
                                          <p:spTgt spid="12"/>
                                        </p:tgtEl>
                                        <p:attrNameLst>
                                          <p:attrName>style.rotation</p:attrName>
                                        </p:attrNameLst>
                                      </p:cBhvr>
                                      <p:tavLst>
                                        <p:tav tm="0">
                                          <p:val>
                                            <p:fltVal val="-90"/>
                                          </p:val>
                                        </p:tav>
                                        <p:tav tm="100000">
                                          <p:val>
                                            <p:fltVal val="0"/>
                                          </p:val>
                                        </p:tav>
                                      </p:tavLst>
                                    </p:anim>
                                    <p:anim calcmode="lin" valueType="num">
                                      <p:cBhvr>
                                        <p:cTn id="14" dur="800" decel="100000" fill="hold"/>
                                        <p:tgtEl>
                                          <p:spTgt spid="12"/>
                                        </p:tgtEl>
                                        <p:attrNameLst>
                                          <p:attrName>ppt_x</p:attrName>
                                        </p:attrNameLst>
                                      </p:cBhvr>
                                      <p:tavLst>
                                        <p:tav tm="0">
                                          <p:val>
                                            <p:strVal val="#ppt_x+0.4"/>
                                          </p:val>
                                        </p:tav>
                                        <p:tav tm="100000">
                                          <p:val>
                                            <p:strVal val="#ppt_x-0.05"/>
                                          </p:val>
                                        </p:tav>
                                      </p:tavLst>
                                    </p:anim>
                                    <p:anim calcmode="lin" valueType="num">
                                      <p:cBhvr>
                                        <p:cTn id="15" dur="800" decel="100000" fill="hold"/>
                                        <p:tgtEl>
                                          <p:spTgt spid="12"/>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12"/>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12"/>
                                        </p:tgtEl>
                                        <p:attrNameLst>
                                          <p:attrName>ppt_y</p:attrName>
                                        </p:attrNameLst>
                                      </p:cBhvr>
                                      <p:tavLst>
                                        <p:tav tm="0">
                                          <p:val>
                                            <p:strVal val="#ppt_y+0.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10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up)">
                                      <p:cBhvr>
                                        <p:cTn id="3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4" grpId="0" animBg="1"/>
      <p:bldP spid="35"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“三报文握手”建立</a:t>
              </a:r>
              <a:r>
                <a:rPr lang="en-US" altLang="zh-CN" sz="2000" b="1" dirty="0"/>
                <a:t>TCP</a:t>
              </a:r>
              <a:r>
                <a:rPr lang="zh-CN" altLang="en-US" sz="2000" b="1" dirty="0"/>
                <a:t>连接</a:t>
              </a:r>
            </a:p>
          </p:txBody>
        </p:sp>
      </p:grpSp>
      <p:sp>
        <p:nvSpPr>
          <p:cNvPr id="73" name="矩形 72">
            <a:extLst>
              <a:ext uri="{FF2B5EF4-FFF2-40B4-BE49-F238E27FC236}">
                <a16:creationId xmlns:a16="http://schemas.microsoft.com/office/drawing/2014/main" id="{A188947C-FB78-EF47-0A57-61225E064C4A}"/>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íşlïḍè">
            <a:extLst>
              <a:ext uri="{FF2B5EF4-FFF2-40B4-BE49-F238E27FC236}">
                <a16:creationId xmlns:a16="http://schemas.microsoft.com/office/drawing/2014/main" id="{634C9934-3F9B-CEEA-E870-3CC1B7D06226}"/>
              </a:ext>
            </a:extLst>
          </p:cNvPr>
          <p:cNvSpPr txBox="1"/>
          <p:nvPr/>
        </p:nvSpPr>
        <p:spPr>
          <a:xfrm>
            <a:off x="1293757" y="1216580"/>
            <a:ext cx="10593443" cy="400110"/>
          </a:xfrm>
          <a:prstGeom prst="rect">
            <a:avLst/>
          </a:prstGeom>
          <a:solidFill>
            <a:schemeClr val="bg1"/>
          </a:solidFill>
        </p:spPr>
        <p:txBody>
          <a:bodyPr wrap="square" lIns="91440" tIns="45720" rIns="91440" bIns="45720" anchor="ctr">
            <a:noAutofit/>
          </a:bodyPr>
          <a:lstStyle/>
          <a:p>
            <a:r>
              <a:rPr lang="zh-CN" altLang="en-US" b="1" dirty="0"/>
              <a:t>“三报文握手”</a:t>
            </a:r>
            <a:r>
              <a:rPr lang="zh-CN" altLang="en-US" b="1" dirty="0">
                <a:solidFill>
                  <a:schemeClr val="accent1">
                    <a:lumMod val="75000"/>
                  </a:schemeClr>
                </a:solidFill>
              </a:rPr>
              <a:t>建立</a:t>
            </a:r>
            <a:r>
              <a:rPr lang="en-US" altLang="zh-CN" b="1" dirty="0">
                <a:solidFill>
                  <a:schemeClr val="accent1">
                    <a:lumMod val="75000"/>
                  </a:schemeClr>
                </a:solidFill>
              </a:rPr>
              <a:t>TCP</a:t>
            </a:r>
            <a:r>
              <a:rPr lang="zh-CN" altLang="en-US" b="1" dirty="0">
                <a:solidFill>
                  <a:schemeClr val="accent1">
                    <a:lumMod val="75000"/>
                  </a:schemeClr>
                </a:solidFill>
              </a:rPr>
              <a:t>连接的目的</a:t>
            </a:r>
            <a:r>
              <a:rPr lang="zh-CN" altLang="en-US" b="1" dirty="0"/>
              <a:t>在于解决以下三个主要问题：</a:t>
            </a:r>
            <a:endParaRPr lang="en-US" altLang="zh-CN" b="1" dirty="0"/>
          </a:p>
        </p:txBody>
      </p:sp>
      <p:sp>
        <p:nvSpPr>
          <p:cNvPr id="75" name="矩形 74">
            <a:extLst>
              <a:ext uri="{FF2B5EF4-FFF2-40B4-BE49-F238E27FC236}">
                <a16:creationId xmlns:a16="http://schemas.microsoft.com/office/drawing/2014/main" id="{5ACFE17A-835D-BFCD-7A35-A5D70550A9AB}"/>
              </a:ext>
            </a:extLst>
          </p:cNvPr>
          <p:cNvSpPr/>
          <p:nvPr/>
        </p:nvSpPr>
        <p:spPr>
          <a:xfrm>
            <a:off x="1440774" y="1699651"/>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íşlïḍè">
            <a:extLst>
              <a:ext uri="{FF2B5EF4-FFF2-40B4-BE49-F238E27FC236}">
                <a16:creationId xmlns:a16="http://schemas.microsoft.com/office/drawing/2014/main" id="{1DCF0FE9-697E-DCCF-8665-BD9C3F0B90ED}"/>
              </a:ext>
            </a:extLst>
          </p:cNvPr>
          <p:cNvSpPr txBox="1"/>
          <p:nvPr/>
        </p:nvSpPr>
        <p:spPr>
          <a:xfrm>
            <a:off x="1718531" y="1625074"/>
            <a:ext cx="10168669" cy="400110"/>
          </a:xfrm>
          <a:prstGeom prst="rect">
            <a:avLst/>
          </a:prstGeom>
          <a:solidFill>
            <a:schemeClr val="bg1"/>
          </a:solidFill>
        </p:spPr>
        <p:txBody>
          <a:bodyPr wrap="square" lIns="91440" tIns="45720" rIns="91440" bIns="45720" anchor="ctr">
            <a:noAutofit/>
          </a:bodyPr>
          <a:lstStyle/>
          <a:p>
            <a:r>
              <a:rPr lang="zh-CN" altLang="en-US" b="1" dirty="0"/>
              <a:t>使</a:t>
            </a:r>
            <a:r>
              <a:rPr lang="en-US" altLang="zh-CN" b="1" dirty="0"/>
              <a:t>TCP</a:t>
            </a:r>
            <a:r>
              <a:rPr lang="zh-CN" altLang="en-US" b="1" dirty="0"/>
              <a:t>双方能够</a:t>
            </a:r>
            <a:r>
              <a:rPr lang="zh-CN" altLang="en-US" b="1" dirty="0">
                <a:solidFill>
                  <a:schemeClr val="accent1">
                    <a:lumMod val="75000"/>
                  </a:schemeClr>
                </a:solidFill>
              </a:rPr>
              <a:t>确知对方的存在</a:t>
            </a:r>
            <a:r>
              <a:rPr lang="zh-CN" altLang="en-US" b="1" dirty="0"/>
              <a:t>。</a:t>
            </a:r>
            <a:endParaRPr lang="en-US" altLang="zh-CN" b="1" dirty="0"/>
          </a:p>
        </p:txBody>
      </p:sp>
      <p:sp>
        <p:nvSpPr>
          <p:cNvPr id="17" name="矩形 16">
            <a:extLst>
              <a:ext uri="{FF2B5EF4-FFF2-40B4-BE49-F238E27FC236}">
                <a16:creationId xmlns:a16="http://schemas.microsoft.com/office/drawing/2014/main" id="{DA725B12-4D1D-BBD5-0349-A649710CFF2F}"/>
              </a:ext>
            </a:extLst>
          </p:cNvPr>
          <p:cNvSpPr/>
          <p:nvPr/>
        </p:nvSpPr>
        <p:spPr>
          <a:xfrm>
            <a:off x="1440774" y="2182722"/>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íşlïḍè">
            <a:extLst>
              <a:ext uri="{FF2B5EF4-FFF2-40B4-BE49-F238E27FC236}">
                <a16:creationId xmlns:a16="http://schemas.microsoft.com/office/drawing/2014/main" id="{7D3F5E21-C26F-E338-1DB7-400EBE9406ED}"/>
              </a:ext>
            </a:extLst>
          </p:cNvPr>
          <p:cNvSpPr txBox="1"/>
          <p:nvPr/>
        </p:nvSpPr>
        <p:spPr>
          <a:xfrm>
            <a:off x="1718531" y="2108145"/>
            <a:ext cx="10168669" cy="400110"/>
          </a:xfrm>
          <a:prstGeom prst="rect">
            <a:avLst/>
          </a:prstGeom>
          <a:solidFill>
            <a:schemeClr val="bg1"/>
          </a:solidFill>
        </p:spPr>
        <p:txBody>
          <a:bodyPr wrap="square" lIns="91440" tIns="45720" rIns="91440" bIns="45720" anchor="ctr">
            <a:noAutofit/>
          </a:bodyPr>
          <a:lstStyle/>
          <a:p>
            <a:r>
              <a:rPr lang="zh-CN" altLang="en-US" b="1" dirty="0"/>
              <a:t>使</a:t>
            </a:r>
            <a:r>
              <a:rPr lang="en-US" altLang="zh-CN" b="1" dirty="0"/>
              <a:t>TCP</a:t>
            </a:r>
            <a:r>
              <a:rPr lang="zh-CN" altLang="en-US" b="1" dirty="0"/>
              <a:t>双方能够</a:t>
            </a:r>
            <a:r>
              <a:rPr lang="zh-CN" altLang="en-US" b="1" dirty="0">
                <a:solidFill>
                  <a:schemeClr val="accent1">
                    <a:lumMod val="75000"/>
                  </a:schemeClr>
                </a:solidFill>
              </a:rPr>
              <a:t>协商一些参数</a:t>
            </a:r>
            <a:r>
              <a:rPr lang="zh-CN" altLang="en-US" b="1" dirty="0"/>
              <a:t>（例如最大报文段长度、最大窗口大小、时间戳选项等）。</a:t>
            </a:r>
            <a:endParaRPr lang="en-US" altLang="zh-CN" b="1" dirty="0"/>
          </a:p>
        </p:txBody>
      </p:sp>
      <p:sp>
        <p:nvSpPr>
          <p:cNvPr id="19" name="矩形 18">
            <a:extLst>
              <a:ext uri="{FF2B5EF4-FFF2-40B4-BE49-F238E27FC236}">
                <a16:creationId xmlns:a16="http://schemas.microsoft.com/office/drawing/2014/main" id="{D10D631C-D980-76FF-8D09-57E4913AAD0E}"/>
              </a:ext>
            </a:extLst>
          </p:cNvPr>
          <p:cNvSpPr/>
          <p:nvPr/>
        </p:nvSpPr>
        <p:spPr>
          <a:xfrm>
            <a:off x="1440774" y="2665793"/>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íşlïḍè">
            <a:extLst>
              <a:ext uri="{FF2B5EF4-FFF2-40B4-BE49-F238E27FC236}">
                <a16:creationId xmlns:a16="http://schemas.microsoft.com/office/drawing/2014/main" id="{0D4D7B61-412E-655C-A4EF-9C6F99686AAB}"/>
              </a:ext>
            </a:extLst>
          </p:cNvPr>
          <p:cNvSpPr txBox="1"/>
          <p:nvPr/>
        </p:nvSpPr>
        <p:spPr>
          <a:xfrm>
            <a:off x="1718531" y="2591215"/>
            <a:ext cx="10168669" cy="694093"/>
          </a:xfrm>
          <a:prstGeom prst="rect">
            <a:avLst/>
          </a:prstGeom>
          <a:solidFill>
            <a:schemeClr val="bg1"/>
          </a:solidFill>
        </p:spPr>
        <p:txBody>
          <a:bodyPr wrap="square" lIns="91440" tIns="45720" rIns="91440" bIns="45720" anchor="ctr">
            <a:noAutofit/>
          </a:bodyPr>
          <a:lstStyle/>
          <a:p>
            <a:r>
              <a:rPr lang="zh-CN" altLang="en-US" b="1" dirty="0"/>
              <a:t>使</a:t>
            </a:r>
            <a:r>
              <a:rPr lang="en-US" altLang="zh-CN" b="1" dirty="0"/>
              <a:t>TCP</a:t>
            </a:r>
            <a:r>
              <a:rPr lang="zh-CN" altLang="en-US" b="1" dirty="0"/>
              <a:t>双方能够</a:t>
            </a:r>
            <a:r>
              <a:rPr lang="zh-CN" altLang="en-US" b="1" dirty="0">
                <a:solidFill>
                  <a:schemeClr val="accent1">
                    <a:lumMod val="75000"/>
                  </a:schemeClr>
                </a:solidFill>
              </a:rPr>
              <a:t>对运输实体资源进行分配和初始化</a:t>
            </a:r>
            <a:r>
              <a:rPr lang="zh-CN" altLang="en-US" b="1" dirty="0"/>
              <a:t>。运输实体资源包括缓存大小、各状态变量、连接表中的项目等。</a:t>
            </a:r>
            <a:endParaRPr lang="en-US" altLang="zh-CN" b="1" dirty="0"/>
          </a:p>
        </p:txBody>
      </p:sp>
    </p:spTree>
    <p:custDataLst>
      <p:tags r:id="rId1"/>
    </p:custDataLst>
    <p:extLst>
      <p:ext uri="{BB962C8B-B14F-4D97-AF65-F5344CB8AC3E}">
        <p14:creationId xmlns:p14="http://schemas.microsoft.com/office/powerpoint/2010/main" val="393100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p:cTn id="7" dur="500" fill="hold"/>
                                        <p:tgtEl>
                                          <p:spTgt spid="73"/>
                                        </p:tgtEl>
                                        <p:attrNameLst>
                                          <p:attrName>ppt_w</p:attrName>
                                        </p:attrNameLst>
                                      </p:cBhvr>
                                      <p:tavLst>
                                        <p:tav tm="0">
                                          <p:val>
                                            <p:fltVal val="0"/>
                                          </p:val>
                                        </p:tav>
                                        <p:tav tm="100000">
                                          <p:val>
                                            <p:strVal val="#ppt_w"/>
                                          </p:val>
                                        </p:tav>
                                      </p:tavLst>
                                    </p:anim>
                                    <p:anim calcmode="lin" valueType="num">
                                      <p:cBhvr>
                                        <p:cTn id="8" dur="500" fill="hold"/>
                                        <p:tgtEl>
                                          <p:spTgt spid="73"/>
                                        </p:tgtEl>
                                        <p:attrNameLst>
                                          <p:attrName>ppt_h</p:attrName>
                                        </p:attrNameLst>
                                      </p:cBhvr>
                                      <p:tavLst>
                                        <p:tav tm="0">
                                          <p:val>
                                            <p:fltVal val="0"/>
                                          </p:val>
                                        </p:tav>
                                        <p:tav tm="100000">
                                          <p:val>
                                            <p:strVal val="#ppt_h"/>
                                          </p:val>
                                        </p:tav>
                                      </p:tavLst>
                                    </p:anim>
                                    <p:anim calcmode="lin" valueType="num">
                                      <p:cBhvr>
                                        <p:cTn id="9" dur="500" fill="hold"/>
                                        <p:tgtEl>
                                          <p:spTgt spid="73"/>
                                        </p:tgtEl>
                                        <p:attrNameLst>
                                          <p:attrName>style.rotation</p:attrName>
                                        </p:attrNameLst>
                                      </p:cBhvr>
                                      <p:tavLst>
                                        <p:tav tm="0">
                                          <p:val>
                                            <p:fltVal val="360"/>
                                          </p:val>
                                        </p:tav>
                                        <p:tav tm="100000">
                                          <p:val>
                                            <p:fltVal val="0"/>
                                          </p:val>
                                        </p:tav>
                                      </p:tavLst>
                                    </p:anim>
                                    <p:animEffect transition="in" filter="fade">
                                      <p:cBhvr>
                                        <p:cTn id="10" dur="500"/>
                                        <p:tgtEl>
                                          <p:spTgt spid="73"/>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7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75"/>
                                        </p:tgtEl>
                                        <p:attrNameLst>
                                          <p:attrName>style.visibility</p:attrName>
                                        </p:attrNameLst>
                                      </p:cBhvr>
                                      <p:to>
                                        <p:strVal val="visible"/>
                                      </p:to>
                                    </p:set>
                                    <p:anim calcmode="lin" valueType="num">
                                      <p:cBhvr>
                                        <p:cTn id="18" dur="500" fill="hold"/>
                                        <p:tgtEl>
                                          <p:spTgt spid="75"/>
                                        </p:tgtEl>
                                        <p:attrNameLst>
                                          <p:attrName>ppt_w</p:attrName>
                                        </p:attrNameLst>
                                      </p:cBhvr>
                                      <p:tavLst>
                                        <p:tav tm="0">
                                          <p:val>
                                            <p:fltVal val="0"/>
                                          </p:val>
                                        </p:tav>
                                        <p:tav tm="100000">
                                          <p:val>
                                            <p:strVal val="#ppt_w"/>
                                          </p:val>
                                        </p:tav>
                                      </p:tavLst>
                                    </p:anim>
                                    <p:anim calcmode="lin" valueType="num">
                                      <p:cBhvr>
                                        <p:cTn id="19" dur="500" fill="hold"/>
                                        <p:tgtEl>
                                          <p:spTgt spid="75"/>
                                        </p:tgtEl>
                                        <p:attrNameLst>
                                          <p:attrName>ppt_h</p:attrName>
                                        </p:attrNameLst>
                                      </p:cBhvr>
                                      <p:tavLst>
                                        <p:tav tm="0">
                                          <p:val>
                                            <p:fltVal val="0"/>
                                          </p:val>
                                        </p:tav>
                                        <p:tav tm="100000">
                                          <p:val>
                                            <p:strVal val="#ppt_h"/>
                                          </p:val>
                                        </p:tav>
                                      </p:tavLst>
                                    </p:anim>
                                    <p:anim calcmode="lin" valueType="num">
                                      <p:cBhvr>
                                        <p:cTn id="20" dur="500" fill="hold"/>
                                        <p:tgtEl>
                                          <p:spTgt spid="75"/>
                                        </p:tgtEl>
                                        <p:attrNameLst>
                                          <p:attrName>style.rotation</p:attrName>
                                        </p:attrNameLst>
                                      </p:cBhvr>
                                      <p:tavLst>
                                        <p:tav tm="0">
                                          <p:val>
                                            <p:fltVal val="360"/>
                                          </p:val>
                                        </p:tav>
                                        <p:tav tm="100000">
                                          <p:val>
                                            <p:fltVal val="0"/>
                                          </p:val>
                                        </p:tav>
                                      </p:tavLst>
                                    </p:anim>
                                    <p:animEffect transition="in" filter="fade">
                                      <p:cBhvr>
                                        <p:cTn id="21" dur="500"/>
                                        <p:tgtEl>
                                          <p:spTgt spid="75"/>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 calcmode="lin" valueType="num">
                                      <p:cBhvr>
                                        <p:cTn id="31" dur="500" fill="hold"/>
                                        <p:tgtEl>
                                          <p:spTgt spid="17"/>
                                        </p:tgtEl>
                                        <p:attrNameLst>
                                          <p:attrName>style.rotation</p:attrName>
                                        </p:attrNameLst>
                                      </p:cBhvr>
                                      <p:tavLst>
                                        <p:tav tm="0">
                                          <p:val>
                                            <p:fltVal val="360"/>
                                          </p:val>
                                        </p:tav>
                                        <p:tav tm="100000">
                                          <p:val>
                                            <p:fltVal val="0"/>
                                          </p:val>
                                        </p:tav>
                                      </p:tavLst>
                                    </p:anim>
                                    <p:animEffect transition="in" filter="fade">
                                      <p:cBhvr>
                                        <p:cTn id="32" dur="500"/>
                                        <p:tgtEl>
                                          <p:spTgt spid="17"/>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p:cTn id="40" dur="500" fill="hold"/>
                                        <p:tgtEl>
                                          <p:spTgt spid="19"/>
                                        </p:tgtEl>
                                        <p:attrNameLst>
                                          <p:attrName>ppt_w</p:attrName>
                                        </p:attrNameLst>
                                      </p:cBhvr>
                                      <p:tavLst>
                                        <p:tav tm="0">
                                          <p:val>
                                            <p:fltVal val="0"/>
                                          </p:val>
                                        </p:tav>
                                        <p:tav tm="100000">
                                          <p:val>
                                            <p:strVal val="#ppt_w"/>
                                          </p:val>
                                        </p:tav>
                                      </p:tavLst>
                                    </p:anim>
                                    <p:anim calcmode="lin" valueType="num">
                                      <p:cBhvr>
                                        <p:cTn id="41" dur="500" fill="hold"/>
                                        <p:tgtEl>
                                          <p:spTgt spid="19"/>
                                        </p:tgtEl>
                                        <p:attrNameLst>
                                          <p:attrName>ppt_h</p:attrName>
                                        </p:attrNameLst>
                                      </p:cBhvr>
                                      <p:tavLst>
                                        <p:tav tm="0">
                                          <p:val>
                                            <p:fltVal val="0"/>
                                          </p:val>
                                        </p:tav>
                                        <p:tav tm="100000">
                                          <p:val>
                                            <p:strVal val="#ppt_h"/>
                                          </p:val>
                                        </p:tav>
                                      </p:tavLst>
                                    </p:anim>
                                    <p:anim calcmode="lin" valueType="num">
                                      <p:cBhvr>
                                        <p:cTn id="42" dur="500" fill="hold"/>
                                        <p:tgtEl>
                                          <p:spTgt spid="19"/>
                                        </p:tgtEl>
                                        <p:attrNameLst>
                                          <p:attrName>style.rotation</p:attrName>
                                        </p:attrNameLst>
                                      </p:cBhvr>
                                      <p:tavLst>
                                        <p:tav tm="0">
                                          <p:val>
                                            <p:fltVal val="360"/>
                                          </p:val>
                                        </p:tav>
                                        <p:tav tm="100000">
                                          <p:val>
                                            <p:fltVal val="0"/>
                                          </p:val>
                                        </p:tav>
                                      </p:tavLst>
                                    </p:anim>
                                    <p:animEffect transition="in" filter="fade">
                                      <p:cBhvr>
                                        <p:cTn id="43" dur="500"/>
                                        <p:tgtEl>
                                          <p:spTgt spid="19"/>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75" grpId="0" animBg="1"/>
      <p:bldP spid="76" grpId="0" animBg="1"/>
      <p:bldP spid="17" grpId="0" animBg="1"/>
      <p:bldP spid="18" grpId="0" animBg="1"/>
      <p:bldP spid="19" grpId="0" animBg="1"/>
      <p:bldP spid="2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4E16C1E-05CC-E8EB-4752-C5DDEB2E056A}"/>
              </a:ext>
            </a:extLst>
          </p:cNvPr>
          <p:cNvSpPr/>
          <p:nvPr/>
        </p:nvSpPr>
        <p:spPr>
          <a:xfrm>
            <a:off x="2699104" y="2345084"/>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32" name="矩形 31">
            <a:extLst>
              <a:ext uri="{FF2B5EF4-FFF2-40B4-BE49-F238E27FC236}">
                <a16:creationId xmlns:a16="http://schemas.microsoft.com/office/drawing/2014/main" id="{86023576-B69D-AA61-2351-100EC8908EDC}"/>
              </a:ext>
            </a:extLst>
          </p:cNvPr>
          <p:cNvSpPr/>
          <p:nvPr/>
        </p:nvSpPr>
        <p:spPr>
          <a:xfrm>
            <a:off x="7977861" y="2345084"/>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24" name="handshake_157426">
            <a:extLst>
              <a:ext uri="{FF2B5EF4-FFF2-40B4-BE49-F238E27FC236}">
                <a16:creationId xmlns:a16="http://schemas.microsoft.com/office/drawing/2014/main" id="{12A4C620-F262-8CDF-E003-418378B444B8}"/>
              </a:ext>
            </a:extLst>
          </p:cNvPr>
          <p:cNvSpPr/>
          <p:nvPr/>
        </p:nvSpPr>
        <p:spPr>
          <a:xfrm>
            <a:off x="6485830" y="1505135"/>
            <a:ext cx="297917" cy="223344"/>
          </a:xfrm>
          <a:custGeom>
            <a:avLst/>
            <a:gdLst>
              <a:gd name="connsiteX0" fmla="*/ 127473 w 576405"/>
              <a:gd name="connsiteY0" fmla="*/ 301859 h 432124"/>
              <a:gd name="connsiteX1" fmla="*/ 126793 w 576405"/>
              <a:gd name="connsiteY1" fmla="*/ 325606 h 432124"/>
              <a:gd name="connsiteX2" fmla="*/ 208323 w 576405"/>
              <a:gd name="connsiteY2" fmla="*/ 404307 h 432124"/>
              <a:gd name="connsiteX3" fmla="*/ 244333 w 576405"/>
              <a:gd name="connsiteY3" fmla="*/ 407021 h 432124"/>
              <a:gd name="connsiteX4" fmla="*/ 193376 w 576405"/>
              <a:gd name="connsiteY4" fmla="*/ 82716 h 432124"/>
              <a:gd name="connsiteX5" fmla="*/ 88066 w 576405"/>
              <a:gd name="connsiteY5" fmla="*/ 191270 h 432124"/>
              <a:gd name="connsiteX6" fmla="*/ 85349 w 576405"/>
              <a:gd name="connsiteY6" fmla="*/ 202804 h 432124"/>
              <a:gd name="connsiteX7" fmla="*/ 101655 w 576405"/>
              <a:gd name="connsiteY7" fmla="*/ 247582 h 432124"/>
              <a:gd name="connsiteX8" fmla="*/ 110487 w 576405"/>
              <a:gd name="connsiteY8" fmla="*/ 261152 h 432124"/>
              <a:gd name="connsiteX9" fmla="*/ 268792 w 576405"/>
              <a:gd name="connsiteY9" fmla="*/ 405664 h 432124"/>
              <a:gd name="connsiteX10" fmla="*/ 299366 w 576405"/>
              <a:gd name="connsiteY10" fmla="*/ 413127 h 432124"/>
              <a:gd name="connsiteX11" fmla="*/ 318389 w 576405"/>
              <a:gd name="connsiteY11" fmla="*/ 407021 h 432124"/>
              <a:gd name="connsiteX12" fmla="*/ 226668 w 576405"/>
              <a:gd name="connsiteY12" fmla="*/ 325606 h 432124"/>
              <a:gd name="connsiteX13" fmla="*/ 225988 w 576405"/>
              <a:gd name="connsiteY13" fmla="*/ 312715 h 432124"/>
              <a:gd name="connsiteX14" fmla="*/ 238897 w 576405"/>
              <a:gd name="connsiteY14" fmla="*/ 312036 h 432124"/>
              <a:gd name="connsiteX15" fmla="*/ 334016 w 576405"/>
              <a:gd name="connsiteY15" fmla="*/ 396166 h 432124"/>
              <a:gd name="connsiteX16" fmla="*/ 335375 w 576405"/>
              <a:gd name="connsiteY16" fmla="*/ 398879 h 432124"/>
              <a:gd name="connsiteX17" fmla="*/ 357796 w 576405"/>
              <a:gd name="connsiteY17" fmla="*/ 383275 h 432124"/>
              <a:gd name="connsiteX18" fmla="*/ 258600 w 576405"/>
              <a:gd name="connsiteY18" fmla="*/ 293718 h 432124"/>
              <a:gd name="connsiteX19" fmla="*/ 257921 w 576405"/>
              <a:gd name="connsiteY19" fmla="*/ 280827 h 432124"/>
              <a:gd name="connsiteX20" fmla="*/ 270151 w 576405"/>
              <a:gd name="connsiteY20" fmla="*/ 280149 h 432124"/>
              <a:gd name="connsiteX21" fmla="*/ 370705 w 576405"/>
              <a:gd name="connsiteY21" fmla="*/ 370384 h 432124"/>
              <a:gd name="connsiteX22" fmla="*/ 387011 w 576405"/>
              <a:gd name="connsiteY22" fmla="*/ 347995 h 432124"/>
              <a:gd name="connsiteX23" fmla="*/ 384972 w 576405"/>
              <a:gd name="connsiteY23" fmla="*/ 346638 h 432124"/>
              <a:gd name="connsiteX24" fmla="*/ 289854 w 576405"/>
              <a:gd name="connsiteY24" fmla="*/ 262509 h 432124"/>
              <a:gd name="connsiteX25" fmla="*/ 289174 w 576405"/>
              <a:gd name="connsiteY25" fmla="*/ 249618 h 432124"/>
              <a:gd name="connsiteX26" fmla="*/ 302083 w 576405"/>
              <a:gd name="connsiteY26" fmla="*/ 248939 h 432124"/>
              <a:gd name="connsiteX27" fmla="*/ 395164 w 576405"/>
              <a:gd name="connsiteY27" fmla="*/ 331033 h 432124"/>
              <a:gd name="connsiteX28" fmla="*/ 403317 w 576405"/>
              <a:gd name="connsiteY28" fmla="*/ 306609 h 432124"/>
              <a:gd name="connsiteX29" fmla="*/ 393805 w 576405"/>
              <a:gd name="connsiteY29" fmla="*/ 272686 h 432124"/>
              <a:gd name="connsiteX30" fmla="*/ 325183 w 576405"/>
              <a:gd name="connsiteY30" fmla="*/ 210946 h 432124"/>
              <a:gd name="connsiteX31" fmla="*/ 321786 w 576405"/>
              <a:gd name="connsiteY31" fmla="*/ 209589 h 432124"/>
              <a:gd name="connsiteX32" fmla="*/ 273548 w 576405"/>
              <a:gd name="connsiteY32" fmla="*/ 165489 h 432124"/>
              <a:gd name="connsiteX33" fmla="*/ 273548 w 576405"/>
              <a:gd name="connsiteY33" fmla="*/ 152598 h 432124"/>
              <a:gd name="connsiteX34" fmla="*/ 285777 w 576405"/>
              <a:gd name="connsiteY34" fmla="*/ 151919 h 432124"/>
              <a:gd name="connsiteX35" fmla="*/ 329260 w 576405"/>
              <a:gd name="connsiteY35" fmla="*/ 190592 h 432124"/>
              <a:gd name="connsiteX36" fmla="*/ 336734 w 576405"/>
              <a:gd name="connsiteY36" fmla="*/ 185843 h 432124"/>
              <a:gd name="connsiteX37" fmla="*/ 348963 w 576405"/>
              <a:gd name="connsiteY37" fmla="*/ 164810 h 432124"/>
              <a:gd name="connsiteX38" fmla="*/ 340810 w 576405"/>
              <a:gd name="connsiteY38" fmla="*/ 142421 h 432124"/>
              <a:gd name="connsiteX39" fmla="*/ 309557 w 576405"/>
              <a:gd name="connsiteY39" fmla="*/ 112569 h 432124"/>
              <a:gd name="connsiteX40" fmla="*/ 293930 w 576405"/>
              <a:gd name="connsiteY40" fmla="*/ 103749 h 432124"/>
              <a:gd name="connsiteX41" fmla="*/ 382934 w 576405"/>
              <a:gd name="connsiteY41" fmla="*/ 82038 h 432124"/>
              <a:gd name="connsiteX42" fmla="*/ 314313 w 576405"/>
              <a:gd name="connsiteY42" fmla="*/ 92893 h 432124"/>
              <a:gd name="connsiteX43" fmla="*/ 322466 w 576405"/>
              <a:gd name="connsiteY43" fmla="*/ 99678 h 432124"/>
              <a:gd name="connsiteX44" fmla="*/ 353719 w 576405"/>
              <a:gd name="connsiteY44" fmla="*/ 129530 h 432124"/>
              <a:gd name="connsiteX45" fmla="*/ 367307 w 576405"/>
              <a:gd name="connsiteY45" fmla="*/ 166846 h 432124"/>
              <a:gd name="connsiteX46" fmla="*/ 346925 w 576405"/>
              <a:gd name="connsiteY46" fmla="*/ 200769 h 432124"/>
              <a:gd name="connsiteX47" fmla="*/ 342848 w 576405"/>
              <a:gd name="connsiteY47" fmla="*/ 203483 h 432124"/>
              <a:gd name="connsiteX48" fmla="*/ 406034 w 576405"/>
              <a:gd name="connsiteY48" fmla="*/ 259116 h 432124"/>
              <a:gd name="connsiteX49" fmla="*/ 421661 w 576405"/>
              <a:gd name="connsiteY49" fmla="*/ 288290 h 432124"/>
              <a:gd name="connsiteX50" fmla="*/ 456991 w 576405"/>
              <a:gd name="connsiteY50" fmla="*/ 244869 h 432124"/>
              <a:gd name="connsiteX51" fmla="*/ 458350 w 576405"/>
              <a:gd name="connsiteY51" fmla="*/ 242833 h 432124"/>
              <a:gd name="connsiteX52" fmla="*/ 486206 w 576405"/>
              <a:gd name="connsiteY52" fmla="*/ 202804 h 432124"/>
              <a:gd name="connsiteX53" fmla="*/ 485526 w 576405"/>
              <a:gd name="connsiteY53" fmla="*/ 187878 h 432124"/>
              <a:gd name="connsiteX54" fmla="*/ 192697 w 576405"/>
              <a:gd name="connsiteY54" fmla="*/ 63719 h 432124"/>
              <a:gd name="connsiteX55" fmla="*/ 275586 w 576405"/>
              <a:gd name="connsiteY55" fmla="*/ 81359 h 432124"/>
              <a:gd name="connsiteX56" fmla="*/ 278983 w 576405"/>
              <a:gd name="connsiteY56" fmla="*/ 80003 h 432124"/>
              <a:gd name="connsiteX57" fmla="*/ 384293 w 576405"/>
              <a:gd name="connsiteY57" fmla="*/ 63719 h 432124"/>
              <a:gd name="connsiteX58" fmla="*/ 392446 w 576405"/>
              <a:gd name="connsiteY58" fmla="*/ 66433 h 432124"/>
              <a:gd name="connsiteX59" fmla="*/ 498435 w 576405"/>
              <a:gd name="connsiteY59" fmla="*/ 175666 h 432124"/>
              <a:gd name="connsiteX60" fmla="*/ 501153 w 576405"/>
              <a:gd name="connsiteY60" fmla="*/ 212981 h 432124"/>
              <a:gd name="connsiteX61" fmla="*/ 473297 w 576405"/>
              <a:gd name="connsiteY61" fmla="*/ 253010 h 432124"/>
              <a:gd name="connsiteX62" fmla="*/ 471259 w 576405"/>
              <a:gd name="connsiteY62" fmla="*/ 256402 h 432124"/>
              <a:gd name="connsiteX63" fmla="*/ 425058 w 576405"/>
              <a:gd name="connsiteY63" fmla="*/ 314072 h 432124"/>
              <a:gd name="connsiteX64" fmla="*/ 419623 w 576405"/>
              <a:gd name="connsiteY64" fmla="*/ 316786 h 432124"/>
              <a:gd name="connsiteX65" fmla="*/ 304121 w 576405"/>
              <a:gd name="connsiteY65" fmla="*/ 430089 h 432124"/>
              <a:gd name="connsiteX66" fmla="*/ 290533 w 576405"/>
              <a:gd name="connsiteY66" fmla="*/ 432124 h 432124"/>
              <a:gd name="connsiteX67" fmla="*/ 262677 w 576405"/>
              <a:gd name="connsiteY67" fmla="*/ 423304 h 432124"/>
              <a:gd name="connsiteX68" fmla="*/ 234141 w 576405"/>
              <a:gd name="connsiteY68" fmla="*/ 426018 h 432124"/>
              <a:gd name="connsiteX69" fmla="*/ 203567 w 576405"/>
              <a:gd name="connsiteY69" fmla="*/ 421947 h 432124"/>
              <a:gd name="connsiteX70" fmla="*/ 109128 w 576405"/>
              <a:gd name="connsiteY70" fmla="*/ 329676 h 432124"/>
              <a:gd name="connsiteX71" fmla="*/ 113205 w 576405"/>
              <a:gd name="connsiteY71" fmla="*/ 288290 h 432124"/>
              <a:gd name="connsiteX72" fmla="*/ 98258 w 576405"/>
              <a:gd name="connsiteY72" fmla="*/ 274721 h 432124"/>
              <a:gd name="connsiteX73" fmla="*/ 83990 w 576405"/>
              <a:gd name="connsiteY73" fmla="*/ 253689 h 432124"/>
              <a:gd name="connsiteX74" fmla="*/ 68363 w 576405"/>
              <a:gd name="connsiteY74" fmla="*/ 208910 h 432124"/>
              <a:gd name="connsiteX75" fmla="*/ 75157 w 576405"/>
              <a:gd name="connsiteY75" fmla="*/ 178379 h 432124"/>
              <a:gd name="connsiteX76" fmla="*/ 183864 w 576405"/>
              <a:gd name="connsiteY76" fmla="*/ 66433 h 432124"/>
              <a:gd name="connsiteX77" fmla="*/ 192697 w 576405"/>
              <a:gd name="connsiteY77" fmla="*/ 63719 h 432124"/>
              <a:gd name="connsiteX78" fmla="*/ 451604 w 576405"/>
              <a:gd name="connsiteY78" fmla="*/ 22392 h 432124"/>
              <a:gd name="connsiteX79" fmla="*/ 421040 w 576405"/>
              <a:gd name="connsiteY79" fmla="*/ 52927 h 432124"/>
              <a:gd name="connsiteX80" fmla="*/ 523598 w 576405"/>
              <a:gd name="connsiteY80" fmla="*/ 155387 h 432124"/>
              <a:gd name="connsiteX81" fmla="*/ 554162 w 576405"/>
              <a:gd name="connsiteY81" fmla="*/ 124852 h 432124"/>
              <a:gd name="connsiteX82" fmla="*/ 125386 w 576405"/>
              <a:gd name="connsiteY82" fmla="*/ 22392 h 432124"/>
              <a:gd name="connsiteX83" fmla="*/ 22086 w 576405"/>
              <a:gd name="connsiteY83" fmla="*/ 124852 h 432124"/>
              <a:gd name="connsiteX84" fmla="*/ 52669 w 576405"/>
              <a:gd name="connsiteY84" fmla="*/ 155387 h 432124"/>
              <a:gd name="connsiteX85" fmla="*/ 155968 w 576405"/>
              <a:gd name="connsiteY85" fmla="*/ 52927 h 432124"/>
              <a:gd name="connsiteX86" fmla="*/ 451604 w 576405"/>
              <a:gd name="connsiteY86" fmla="*/ 0 h 432124"/>
              <a:gd name="connsiteX87" fmla="*/ 457717 w 576405"/>
              <a:gd name="connsiteY87" fmla="*/ 2714 h 432124"/>
              <a:gd name="connsiteX88" fmla="*/ 573858 w 576405"/>
              <a:gd name="connsiteY88" fmla="*/ 118746 h 432124"/>
              <a:gd name="connsiteX89" fmla="*/ 573858 w 576405"/>
              <a:gd name="connsiteY89" fmla="*/ 130959 h 432124"/>
              <a:gd name="connsiteX90" fmla="*/ 530390 w 576405"/>
              <a:gd name="connsiteY90" fmla="*/ 175065 h 432124"/>
              <a:gd name="connsiteX91" fmla="*/ 523598 w 576405"/>
              <a:gd name="connsiteY91" fmla="*/ 177779 h 432124"/>
              <a:gd name="connsiteX92" fmla="*/ 517485 w 576405"/>
              <a:gd name="connsiteY92" fmla="*/ 175065 h 432124"/>
              <a:gd name="connsiteX93" fmla="*/ 401344 w 576405"/>
              <a:gd name="connsiteY93" fmla="*/ 59033 h 432124"/>
              <a:gd name="connsiteX94" fmla="*/ 401344 w 576405"/>
              <a:gd name="connsiteY94" fmla="*/ 46820 h 432124"/>
              <a:gd name="connsiteX95" fmla="*/ 444812 w 576405"/>
              <a:gd name="connsiteY95" fmla="*/ 2714 h 432124"/>
              <a:gd name="connsiteX96" fmla="*/ 451604 w 576405"/>
              <a:gd name="connsiteY96" fmla="*/ 0 h 432124"/>
              <a:gd name="connsiteX97" fmla="*/ 125386 w 576405"/>
              <a:gd name="connsiteY97" fmla="*/ 0 h 432124"/>
              <a:gd name="connsiteX98" fmla="*/ 131502 w 576405"/>
              <a:gd name="connsiteY98" fmla="*/ 2714 h 432124"/>
              <a:gd name="connsiteX99" fmla="*/ 174997 w 576405"/>
              <a:gd name="connsiteY99" fmla="*/ 46820 h 432124"/>
              <a:gd name="connsiteX100" fmla="*/ 174997 w 576405"/>
              <a:gd name="connsiteY100" fmla="*/ 59033 h 432124"/>
              <a:gd name="connsiteX101" fmla="*/ 59465 w 576405"/>
              <a:gd name="connsiteY101" fmla="*/ 175065 h 432124"/>
              <a:gd name="connsiteX102" fmla="*/ 52669 w 576405"/>
              <a:gd name="connsiteY102" fmla="*/ 177779 h 432124"/>
              <a:gd name="connsiteX103" fmla="*/ 46552 w 576405"/>
              <a:gd name="connsiteY103" fmla="*/ 175065 h 432124"/>
              <a:gd name="connsiteX104" fmla="*/ 3058 w 576405"/>
              <a:gd name="connsiteY104" fmla="*/ 130959 h 432124"/>
              <a:gd name="connsiteX105" fmla="*/ 3058 w 576405"/>
              <a:gd name="connsiteY105" fmla="*/ 118746 h 432124"/>
              <a:gd name="connsiteX106" fmla="*/ 118590 w 576405"/>
              <a:gd name="connsiteY106" fmla="*/ 2714 h 432124"/>
              <a:gd name="connsiteX107" fmla="*/ 125386 w 576405"/>
              <a:gd name="connsiteY107" fmla="*/ 0 h 4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576405" h="432124">
                <a:moveTo>
                  <a:pt x="127473" y="301859"/>
                </a:moveTo>
                <a:cubicBezTo>
                  <a:pt x="126114" y="307287"/>
                  <a:pt x="124755" y="316786"/>
                  <a:pt x="126793" y="325606"/>
                </a:cubicBezTo>
                <a:cubicBezTo>
                  <a:pt x="136984" y="366992"/>
                  <a:pt x="162123" y="391416"/>
                  <a:pt x="208323" y="404307"/>
                </a:cubicBezTo>
                <a:cubicBezTo>
                  <a:pt x="220553" y="407699"/>
                  <a:pt x="233462" y="408378"/>
                  <a:pt x="244333" y="407021"/>
                </a:cubicBezTo>
                <a:close/>
                <a:moveTo>
                  <a:pt x="193376" y="82716"/>
                </a:moveTo>
                <a:lnTo>
                  <a:pt x="88066" y="191270"/>
                </a:lnTo>
                <a:cubicBezTo>
                  <a:pt x="85349" y="193984"/>
                  <a:pt x="83990" y="198733"/>
                  <a:pt x="85349" y="202804"/>
                </a:cubicBezTo>
                <a:lnTo>
                  <a:pt x="101655" y="247582"/>
                </a:lnTo>
                <a:cubicBezTo>
                  <a:pt x="103013" y="253010"/>
                  <a:pt x="106411" y="257081"/>
                  <a:pt x="110487" y="261152"/>
                </a:cubicBezTo>
                <a:lnTo>
                  <a:pt x="268792" y="405664"/>
                </a:lnTo>
                <a:cubicBezTo>
                  <a:pt x="276945" y="413127"/>
                  <a:pt x="288495" y="415841"/>
                  <a:pt x="299366" y="413127"/>
                </a:cubicBezTo>
                <a:cubicBezTo>
                  <a:pt x="306160" y="411092"/>
                  <a:pt x="312274" y="409056"/>
                  <a:pt x="318389" y="407021"/>
                </a:cubicBezTo>
                <a:lnTo>
                  <a:pt x="226668" y="325606"/>
                </a:lnTo>
                <a:cubicBezTo>
                  <a:pt x="222591" y="322213"/>
                  <a:pt x="222591" y="316786"/>
                  <a:pt x="225988" y="312715"/>
                </a:cubicBezTo>
                <a:cubicBezTo>
                  <a:pt x="229385" y="308644"/>
                  <a:pt x="234821" y="308644"/>
                  <a:pt x="238897" y="312036"/>
                </a:cubicBezTo>
                <a:lnTo>
                  <a:pt x="334016" y="396166"/>
                </a:lnTo>
                <a:cubicBezTo>
                  <a:pt x="334695" y="396844"/>
                  <a:pt x="335375" y="398201"/>
                  <a:pt x="335375" y="398879"/>
                </a:cubicBezTo>
                <a:cubicBezTo>
                  <a:pt x="343528" y="394130"/>
                  <a:pt x="351001" y="389381"/>
                  <a:pt x="357796" y="383275"/>
                </a:cubicBezTo>
                <a:lnTo>
                  <a:pt x="258600" y="293718"/>
                </a:lnTo>
                <a:cubicBezTo>
                  <a:pt x="254524" y="290326"/>
                  <a:pt x="254524" y="284898"/>
                  <a:pt x="257921" y="280827"/>
                </a:cubicBezTo>
                <a:cubicBezTo>
                  <a:pt x="261318" y="277435"/>
                  <a:pt x="266753" y="276756"/>
                  <a:pt x="270151" y="280149"/>
                </a:cubicBezTo>
                <a:lnTo>
                  <a:pt x="370705" y="370384"/>
                </a:lnTo>
                <a:cubicBezTo>
                  <a:pt x="376819" y="363599"/>
                  <a:pt x="382255" y="356136"/>
                  <a:pt x="387011" y="347995"/>
                </a:cubicBezTo>
                <a:cubicBezTo>
                  <a:pt x="386331" y="347316"/>
                  <a:pt x="385652" y="347316"/>
                  <a:pt x="384972" y="346638"/>
                </a:cubicBezTo>
                <a:lnTo>
                  <a:pt x="289854" y="262509"/>
                </a:lnTo>
                <a:cubicBezTo>
                  <a:pt x="286457" y="259116"/>
                  <a:pt x="285777" y="253010"/>
                  <a:pt x="289174" y="249618"/>
                </a:cubicBezTo>
                <a:cubicBezTo>
                  <a:pt x="292571" y="245547"/>
                  <a:pt x="298007" y="245547"/>
                  <a:pt x="302083" y="248939"/>
                </a:cubicBezTo>
                <a:lnTo>
                  <a:pt x="395164" y="331033"/>
                </a:lnTo>
                <a:cubicBezTo>
                  <a:pt x="398561" y="323570"/>
                  <a:pt x="401278" y="315429"/>
                  <a:pt x="403317" y="306609"/>
                </a:cubicBezTo>
                <a:cubicBezTo>
                  <a:pt x="406714" y="294396"/>
                  <a:pt x="403317" y="281506"/>
                  <a:pt x="393805" y="272686"/>
                </a:cubicBezTo>
                <a:cubicBezTo>
                  <a:pt x="376140" y="257081"/>
                  <a:pt x="348963" y="232656"/>
                  <a:pt x="325183" y="210946"/>
                </a:cubicBezTo>
                <a:cubicBezTo>
                  <a:pt x="323825" y="210946"/>
                  <a:pt x="322466" y="210267"/>
                  <a:pt x="321786" y="209589"/>
                </a:cubicBezTo>
                <a:lnTo>
                  <a:pt x="273548" y="165489"/>
                </a:lnTo>
                <a:cubicBezTo>
                  <a:pt x="270151" y="162096"/>
                  <a:pt x="270151" y="156669"/>
                  <a:pt x="273548" y="152598"/>
                </a:cubicBezTo>
                <a:cubicBezTo>
                  <a:pt x="276265" y="149206"/>
                  <a:pt x="282380" y="148527"/>
                  <a:pt x="285777" y="151919"/>
                </a:cubicBezTo>
                <a:cubicBezTo>
                  <a:pt x="285777" y="151919"/>
                  <a:pt x="305480" y="169559"/>
                  <a:pt x="329260" y="190592"/>
                </a:cubicBezTo>
                <a:lnTo>
                  <a:pt x="336734" y="185843"/>
                </a:lnTo>
                <a:cubicBezTo>
                  <a:pt x="344207" y="181093"/>
                  <a:pt x="348284" y="173630"/>
                  <a:pt x="348963" y="164810"/>
                </a:cubicBezTo>
                <a:cubicBezTo>
                  <a:pt x="350322" y="156669"/>
                  <a:pt x="346925" y="148527"/>
                  <a:pt x="340810" y="142421"/>
                </a:cubicBezTo>
                <a:lnTo>
                  <a:pt x="309557" y="112569"/>
                </a:lnTo>
                <a:cubicBezTo>
                  <a:pt x="305480" y="108498"/>
                  <a:pt x="300045" y="105106"/>
                  <a:pt x="293930" y="103749"/>
                </a:cubicBezTo>
                <a:close/>
                <a:moveTo>
                  <a:pt x="382934" y="82038"/>
                </a:moveTo>
                <a:lnTo>
                  <a:pt x="314313" y="92893"/>
                </a:lnTo>
                <a:cubicBezTo>
                  <a:pt x="317030" y="94929"/>
                  <a:pt x="319748" y="96964"/>
                  <a:pt x="322466" y="99678"/>
                </a:cubicBezTo>
                <a:lnTo>
                  <a:pt x="353719" y="129530"/>
                </a:lnTo>
                <a:cubicBezTo>
                  <a:pt x="363910" y="139707"/>
                  <a:pt x="368666" y="152598"/>
                  <a:pt x="367307" y="166846"/>
                </a:cubicBezTo>
                <a:cubicBezTo>
                  <a:pt x="365949" y="180415"/>
                  <a:pt x="358475" y="193306"/>
                  <a:pt x="346925" y="200769"/>
                </a:cubicBezTo>
                <a:lnTo>
                  <a:pt x="342848" y="203483"/>
                </a:lnTo>
                <a:cubicBezTo>
                  <a:pt x="365949" y="223158"/>
                  <a:pt x="389728" y="244869"/>
                  <a:pt x="406034" y="259116"/>
                </a:cubicBezTo>
                <a:cubicBezTo>
                  <a:pt x="414187" y="267258"/>
                  <a:pt x="420302" y="277435"/>
                  <a:pt x="421661" y="288290"/>
                </a:cubicBezTo>
                <a:lnTo>
                  <a:pt x="456991" y="244869"/>
                </a:lnTo>
                <a:cubicBezTo>
                  <a:pt x="457670" y="244190"/>
                  <a:pt x="458350" y="243512"/>
                  <a:pt x="458350" y="242833"/>
                </a:cubicBezTo>
                <a:lnTo>
                  <a:pt x="486206" y="202804"/>
                </a:lnTo>
                <a:cubicBezTo>
                  <a:pt x="489603" y="198055"/>
                  <a:pt x="488923" y="191949"/>
                  <a:pt x="485526" y="187878"/>
                </a:cubicBezTo>
                <a:close/>
                <a:moveTo>
                  <a:pt x="192697" y="63719"/>
                </a:moveTo>
                <a:lnTo>
                  <a:pt x="275586" y="81359"/>
                </a:lnTo>
                <a:cubicBezTo>
                  <a:pt x="276265" y="80681"/>
                  <a:pt x="277624" y="80681"/>
                  <a:pt x="278983" y="80003"/>
                </a:cubicBezTo>
                <a:lnTo>
                  <a:pt x="384293" y="63719"/>
                </a:lnTo>
                <a:cubicBezTo>
                  <a:pt x="387690" y="63041"/>
                  <a:pt x="390408" y="64398"/>
                  <a:pt x="392446" y="66433"/>
                </a:cubicBezTo>
                <a:lnTo>
                  <a:pt x="498435" y="175666"/>
                </a:lnTo>
                <a:cubicBezTo>
                  <a:pt x="507947" y="185843"/>
                  <a:pt x="509306" y="201447"/>
                  <a:pt x="501153" y="212981"/>
                </a:cubicBezTo>
                <a:lnTo>
                  <a:pt x="473297" y="253010"/>
                </a:lnTo>
                <a:cubicBezTo>
                  <a:pt x="472617" y="254367"/>
                  <a:pt x="471938" y="255046"/>
                  <a:pt x="471259" y="256402"/>
                </a:cubicBezTo>
                <a:lnTo>
                  <a:pt x="425058" y="314072"/>
                </a:lnTo>
                <a:cubicBezTo>
                  <a:pt x="423699" y="315429"/>
                  <a:pt x="421661" y="316786"/>
                  <a:pt x="419623" y="316786"/>
                </a:cubicBezTo>
                <a:cubicBezTo>
                  <a:pt x="401278" y="376490"/>
                  <a:pt x="362551" y="414484"/>
                  <a:pt x="304121" y="430089"/>
                </a:cubicBezTo>
                <a:cubicBezTo>
                  <a:pt x="299366" y="431446"/>
                  <a:pt x="295289" y="432124"/>
                  <a:pt x="290533" y="432124"/>
                </a:cubicBezTo>
                <a:cubicBezTo>
                  <a:pt x="281021" y="432124"/>
                  <a:pt x="270830" y="428732"/>
                  <a:pt x="262677" y="423304"/>
                </a:cubicBezTo>
                <a:cubicBezTo>
                  <a:pt x="257242" y="423982"/>
                  <a:pt x="246371" y="426018"/>
                  <a:pt x="234141" y="426018"/>
                </a:cubicBezTo>
                <a:cubicBezTo>
                  <a:pt x="224629" y="426018"/>
                  <a:pt x="213759" y="424661"/>
                  <a:pt x="203567" y="421947"/>
                </a:cubicBezTo>
                <a:cubicBezTo>
                  <a:pt x="150573" y="407021"/>
                  <a:pt x="120678" y="377847"/>
                  <a:pt x="109128" y="329676"/>
                </a:cubicBezTo>
                <a:cubicBezTo>
                  <a:pt x="105052" y="311358"/>
                  <a:pt x="110487" y="294396"/>
                  <a:pt x="113205" y="288290"/>
                </a:cubicBezTo>
                <a:lnTo>
                  <a:pt x="98258" y="274721"/>
                </a:lnTo>
                <a:cubicBezTo>
                  <a:pt x="91463" y="268615"/>
                  <a:pt x="86707" y="261830"/>
                  <a:pt x="83990" y="253689"/>
                </a:cubicBezTo>
                <a:lnTo>
                  <a:pt x="68363" y="208910"/>
                </a:lnTo>
                <a:cubicBezTo>
                  <a:pt x="64966" y="198055"/>
                  <a:pt x="67684" y="186521"/>
                  <a:pt x="75157" y="178379"/>
                </a:cubicBezTo>
                <a:lnTo>
                  <a:pt x="183864" y="66433"/>
                </a:lnTo>
                <a:cubicBezTo>
                  <a:pt x="185903" y="64398"/>
                  <a:pt x="189300" y="63041"/>
                  <a:pt x="192697" y="63719"/>
                </a:cubicBezTo>
                <a:close/>
                <a:moveTo>
                  <a:pt x="451604" y="22392"/>
                </a:moveTo>
                <a:lnTo>
                  <a:pt x="421040" y="52927"/>
                </a:lnTo>
                <a:lnTo>
                  <a:pt x="523598" y="155387"/>
                </a:lnTo>
                <a:lnTo>
                  <a:pt x="554162" y="124852"/>
                </a:lnTo>
                <a:close/>
                <a:moveTo>
                  <a:pt x="125386" y="22392"/>
                </a:moveTo>
                <a:lnTo>
                  <a:pt x="22086" y="124852"/>
                </a:lnTo>
                <a:lnTo>
                  <a:pt x="52669" y="155387"/>
                </a:lnTo>
                <a:lnTo>
                  <a:pt x="155968" y="52927"/>
                </a:lnTo>
                <a:close/>
                <a:moveTo>
                  <a:pt x="451604" y="0"/>
                </a:moveTo>
                <a:cubicBezTo>
                  <a:pt x="453642" y="0"/>
                  <a:pt x="456358" y="1357"/>
                  <a:pt x="457717" y="2714"/>
                </a:cubicBezTo>
                <a:lnTo>
                  <a:pt x="573858" y="118746"/>
                </a:lnTo>
                <a:cubicBezTo>
                  <a:pt x="577254" y="122138"/>
                  <a:pt x="577254" y="127567"/>
                  <a:pt x="573858" y="130959"/>
                </a:cubicBezTo>
                <a:lnTo>
                  <a:pt x="530390" y="175065"/>
                </a:lnTo>
                <a:cubicBezTo>
                  <a:pt x="528352" y="176422"/>
                  <a:pt x="526315" y="177779"/>
                  <a:pt x="523598" y="177779"/>
                </a:cubicBezTo>
                <a:cubicBezTo>
                  <a:pt x="521560" y="177779"/>
                  <a:pt x="518844" y="176422"/>
                  <a:pt x="517485" y="175065"/>
                </a:cubicBezTo>
                <a:lnTo>
                  <a:pt x="401344" y="59033"/>
                </a:lnTo>
                <a:cubicBezTo>
                  <a:pt x="397948" y="55641"/>
                  <a:pt x="397948" y="50212"/>
                  <a:pt x="401344" y="46820"/>
                </a:cubicBezTo>
                <a:lnTo>
                  <a:pt x="444812" y="2714"/>
                </a:lnTo>
                <a:cubicBezTo>
                  <a:pt x="446850" y="1357"/>
                  <a:pt x="448887" y="0"/>
                  <a:pt x="451604" y="0"/>
                </a:cubicBezTo>
                <a:close/>
                <a:moveTo>
                  <a:pt x="125386" y="0"/>
                </a:moveTo>
                <a:cubicBezTo>
                  <a:pt x="127425" y="0"/>
                  <a:pt x="129464" y="1357"/>
                  <a:pt x="131502" y="2714"/>
                </a:cubicBezTo>
                <a:lnTo>
                  <a:pt x="174997" y="46820"/>
                </a:lnTo>
                <a:cubicBezTo>
                  <a:pt x="178395" y="50212"/>
                  <a:pt x="178395" y="55641"/>
                  <a:pt x="174997" y="59033"/>
                </a:cubicBezTo>
                <a:lnTo>
                  <a:pt x="59465" y="175065"/>
                </a:lnTo>
                <a:cubicBezTo>
                  <a:pt x="57426" y="176422"/>
                  <a:pt x="55387" y="177779"/>
                  <a:pt x="52669" y="177779"/>
                </a:cubicBezTo>
                <a:cubicBezTo>
                  <a:pt x="50630" y="177779"/>
                  <a:pt x="47911" y="176422"/>
                  <a:pt x="46552" y="175065"/>
                </a:cubicBezTo>
                <a:lnTo>
                  <a:pt x="3058" y="130959"/>
                </a:lnTo>
                <a:cubicBezTo>
                  <a:pt x="-1020" y="127567"/>
                  <a:pt x="-1020" y="122138"/>
                  <a:pt x="3058" y="118746"/>
                </a:cubicBezTo>
                <a:lnTo>
                  <a:pt x="118590" y="2714"/>
                </a:lnTo>
                <a:cubicBezTo>
                  <a:pt x="120629" y="1357"/>
                  <a:pt x="122668" y="0"/>
                  <a:pt x="125386" y="0"/>
                </a:cubicBezTo>
                <a:close/>
              </a:path>
            </a:pathLst>
          </a:cu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 name="组合 8">
            <a:extLst>
              <a:ext uri="{FF2B5EF4-FFF2-40B4-BE49-F238E27FC236}">
                <a16:creationId xmlns:a16="http://schemas.microsoft.com/office/drawing/2014/main" id="{982FAACB-E70F-CD3D-BBE0-8B5F4CEB2BEB}"/>
              </a:ext>
            </a:extLst>
          </p:cNvPr>
          <p:cNvGrpSpPr/>
          <p:nvPr/>
        </p:nvGrpSpPr>
        <p:grpSpPr>
          <a:xfrm>
            <a:off x="5358458" y="1517598"/>
            <a:ext cx="1053779" cy="198418"/>
            <a:chOff x="5443365" y="1143526"/>
            <a:chExt cx="1053779" cy="198418"/>
          </a:xfrm>
          <a:solidFill>
            <a:schemeClr val="tx1"/>
          </a:solidFill>
        </p:grpSpPr>
        <p:sp>
          <p:nvSpPr>
            <p:cNvPr id="22" name="message-envelope_16872">
              <a:extLst>
                <a:ext uri="{FF2B5EF4-FFF2-40B4-BE49-F238E27FC236}">
                  <a16:creationId xmlns:a16="http://schemas.microsoft.com/office/drawing/2014/main" id="{299E75A8-E1DC-F945-02F1-B93673954885}"/>
                </a:ext>
              </a:extLst>
            </p:cNvPr>
            <p:cNvSpPr/>
            <p:nvPr/>
          </p:nvSpPr>
          <p:spPr>
            <a:xfrm>
              <a:off x="5443365"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6" name="message-envelope_16872">
              <a:extLst>
                <a:ext uri="{FF2B5EF4-FFF2-40B4-BE49-F238E27FC236}">
                  <a16:creationId xmlns:a16="http://schemas.microsoft.com/office/drawing/2014/main" id="{BAA44594-8C57-BE10-935A-42B1D2CE70A7}"/>
                </a:ext>
              </a:extLst>
            </p:cNvPr>
            <p:cNvSpPr/>
            <p:nvPr/>
          </p:nvSpPr>
          <p:spPr>
            <a:xfrm>
              <a:off x="5817833"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7" name="message-envelope_16872">
              <a:extLst>
                <a:ext uri="{FF2B5EF4-FFF2-40B4-BE49-F238E27FC236}">
                  <a16:creationId xmlns:a16="http://schemas.microsoft.com/office/drawing/2014/main" id="{35A9CF90-2973-BFB4-7430-3808ADC26DA5}"/>
                </a:ext>
              </a:extLst>
            </p:cNvPr>
            <p:cNvSpPr/>
            <p:nvPr/>
          </p:nvSpPr>
          <p:spPr>
            <a:xfrm>
              <a:off x="6192301"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16" name="文本框 15">
            <a:extLst>
              <a:ext uri="{FF2B5EF4-FFF2-40B4-BE49-F238E27FC236}">
                <a16:creationId xmlns:a16="http://schemas.microsoft.com/office/drawing/2014/main" id="{6E06A9C7-290F-9207-12F7-9ADCF26F4E24}"/>
              </a:ext>
            </a:extLst>
          </p:cNvPr>
          <p:cNvSpPr txBox="1"/>
          <p:nvPr/>
        </p:nvSpPr>
        <p:spPr>
          <a:xfrm>
            <a:off x="2961528" y="1277390"/>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1" name="文本框 20">
            <a:extLst>
              <a:ext uri="{FF2B5EF4-FFF2-40B4-BE49-F238E27FC236}">
                <a16:creationId xmlns:a16="http://schemas.microsoft.com/office/drawing/2014/main" id="{1B3B8264-8426-74D1-384C-B13DC04D8F4D}"/>
              </a:ext>
            </a:extLst>
          </p:cNvPr>
          <p:cNvSpPr txBox="1"/>
          <p:nvPr/>
        </p:nvSpPr>
        <p:spPr>
          <a:xfrm>
            <a:off x="8197623" y="1277390"/>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“三报文握手”建立</a:t>
              </a:r>
              <a:r>
                <a:rPr lang="en-US" altLang="zh-CN" sz="2000" b="1" dirty="0"/>
                <a:t>TCP</a:t>
              </a:r>
              <a:r>
                <a:rPr lang="zh-CN" altLang="en-US" sz="2000" b="1" dirty="0"/>
                <a:t>连接</a:t>
              </a:r>
            </a:p>
          </p:txBody>
        </p:sp>
      </p:grpSp>
      <p:grpSp>
        <p:nvGrpSpPr>
          <p:cNvPr id="6" name="组合 5">
            <a:extLst>
              <a:ext uri="{FF2B5EF4-FFF2-40B4-BE49-F238E27FC236}">
                <a16:creationId xmlns:a16="http://schemas.microsoft.com/office/drawing/2014/main" id="{00B19F24-3224-8B2C-48C6-0ED0258B78A7}"/>
              </a:ext>
            </a:extLst>
          </p:cNvPr>
          <p:cNvGrpSpPr/>
          <p:nvPr/>
        </p:nvGrpSpPr>
        <p:grpSpPr>
          <a:xfrm>
            <a:off x="3118053" y="1608388"/>
            <a:ext cx="5963787" cy="654939"/>
            <a:chOff x="2993956" y="1149410"/>
            <a:chExt cx="5963787" cy="654939"/>
          </a:xfrm>
        </p:grpSpPr>
        <p:pic>
          <p:nvPicPr>
            <p:cNvPr id="14" name="图形 13">
              <a:extLst>
                <a:ext uri="{FF2B5EF4-FFF2-40B4-BE49-F238E27FC236}">
                  <a16:creationId xmlns:a16="http://schemas.microsoft.com/office/drawing/2014/main" id="{C639618B-58BB-5B92-342F-86ACF4049C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15" name="图形 14">
              <a:extLst>
                <a:ext uri="{FF2B5EF4-FFF2-40B4-BE49-F238E27FC236}">
                  <a16:creationId xmlns:a16="http://schemas.microsoft.com/office/drawing/2014/main" id="{EB958355-7A21-7FE0-6757-D3CCCCBADF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sp>
        <p:nvSpPr>
          <p:cNvPr id="7" name="箭头: 左右 6">
            <a:extLst>
              <a:ext uri="{FF2B5EF4-FFF2-40B4-BE49-F238E27FC236}">
                <a16:creationId xmlns:a16="http://schemas.microsoft.com/office/drawing/2014/main" id="{A3700BE1-A5BC-7A81-A440-CCDCD9478D2C}"/>
              </a:ext>
            </a:extLst>
          </p:cNvPr>
          <p:cNvSpPr/>
          <p:nvPr/>
        </p:nvSpPr>
        <p:spPr>
          <a:xfrm>
            <a:off x="3795193" y="172847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建立</a:t>
            </a:r>
            <a:r>
              <a:rPr lang="en-US" altLang="zh-CN" b="1" dirty="0">
                <a:solidFill>
                  <a:schemeClr val="tx1"/>
                </a:solidFill>
              </a:rPr>
              <a:t>TCP</a:t>
            </a:r>
            <a:r>
              <a:rPr lang="zh-CN" altLang="en-US" b="1" dirty="0">
                <a:solidFill>
                  <a:schemeClr val="tx1"/>
                </a:solidFill>
              </a:rPr>
              <a:t>连接</a:t>
            </a:r>
          </a:p>
        </p:txBody>
      </p:sp>
      <p:grpSp>
        <p:nvGrpSpPr>
          <p:cNvPr id="42" name="组合 41">
            <a:extLst>
              <a:ext uri="{FF2B5EF4-FFF2-40B4-BE49-F238E27FC236}">
                <a16:creationId xmlns:a16="http://schemas.microsoft.com/office/drawing/2014/main" id="{76F7B334-9EC4-6934-88A3-B89BBA336C87}"/>
              </a:ext>
            </a:extLst>
          </p:cNvPr>
          <p:cNvGrpSpPr/>
          <p:nvPr/>
        </p:nvGrpSpPr>
        <p:grpSpPr>
          <a:xfrm>
            <a:off x="9601464" y="749300"/>
            <a:ext cx="2278939" cy="1595784"/>
            <a:chOff x="9601464" y="749300"/>
            <a:chExt cx="2278939" cy="1595784"/>
          </a:xfrm>
        </p:grpSpPr>
        <p:sp>
          <p:nvSpPr>
            <p:cNvPr id="43" name="文本框 42">
              <a:extLst>
                <a:ext uri="{FF2B5EF4-FFF2-40B4-BE49-F238E27FC236}">
                  <a16:creationId xmlns:a16="http://schemas.microsoft.com/office/drawing/2014/main" id="{9018EC4E-04A3-B9A8-5FF2-DD2C03E22FC0}"/>
                </a:ext>
              </a:extLst>
            </p:cNvPr>
            <p:cNvSpPr txBox="1"/>
            <p:nvPr/>
          </p:nvSpPr>
          <p:spPr>
            <a:xfrm>
              <a:off x="9810206" y="749300"/>
              <a:ext cx="1861457" cy="369332"/>
            </a:xfrm>
            <a:prstGeom prst="rect">
              <a:avLst/>
            </a:prstGeom>
            <a:noFill/>
          </p:spPr>
          <p:txBody>
            <a:bodyPr wrap="square" rtlCol="0">
              <a:spAutoFit/>
            </a:bodyPr>
            <a:lstStyle/>
            <a:p>
              <a:pPr algn="ctr"/>
              <a:r>
                <a:rPr lang="zh-CN" altLang="en-US" b="1" dirty="0"/>
                <a:t>传输控制块</a:t>
              </a:r>
              <a:r>
                <a:rPr lang="en-US" altLang="zh-CN" b="1" dirty="0"/>
                <a:t>TCB</a:t>
              </a:r>
              <a:endParaRPr lang="zh-CN" altLang="en-US" b="1" dirty="0"/>
            </a:p>
          </p:txBody>
        </p:sp>
        <p:sp>
          <p:nvSpPr>
            <p:cNvPr id="44" name="矩形 43">
              <a:extLst>
                <a:ext uri="{FF2B5EF4-FFF2-40B4-BE49-F238E27FC236}">
                  <a16:creationId xmlns:a16="http://schemas.microsoft.com/office/drawing/2014/main" id="{ACA94512-DA14-154B-B602-0726894FD40F}"/>
                </a:ext>
              </a:extLst>
            </p:cNvPr>
            <p:cNvSpPr/>
            <p:nvPr/>
          </p:nvSpPr>
          <p:spPr>
            <a:xfrm>
              <a:off x="9601464" y="1108734"/>
              <a:ext cx="2278939" cy="1236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a:extLst>
              <a:ext uri="{FF2B5EF4-FFF2-40B4-BE49-F238E27FC236}">
                <a16:creationId xmlns:a16="http://schemas.microsoft.com/office/drawing/2014/main" id="{B6D6400C-6784-B953-C4CA-2011986AAB26}"/>
              </a:ext>
            </a:extLst>
          </p:cNvPr>
          <p:cNvSpPr txBox="1"/>
          <p:nvPr/>
        </p:nvSpPr>
        <p:spPr>
          <a:xfrm>
            <a:off x="9605735" y="1108734"/>
            <a:ext cx="1528355" cy="307777"/>
          </a:xfrm>
          <a:prstGeom prst="rect">
            <a:avLst/>
          </a:prstGeom>
          <a:noFill/>
        </p:spPr>
        <p:txBody>
          <a:bodyPr wrap="square" rtlCol="0">
            <a:spAutoFit/>
          </a:bodyPr>
          <a:lstStyle/>
          <a:p>
            <a:r>
              <a:rPr lang="en-US" altLang="zh-CN" sz="1400" b="1" dirty="0"/>
              <a:t>TCP</a:t>
            </a:r>
            <a:r>
              <a:rPr lang="zh-CN" altLang="en-US" sz="1400" b="1" dirty="0"/>
              <a:t>连接表</a:t>
            </a:r>
          </a:p>
        </p:txBody>
      </p:sp>
      <p:sp>
        <p:nvSpPr>
          <p:cNvPr id="46" name="文本框 45">
            <a:extLst>
              <a:ext uri="{FF2B5EF4-FFF2-40B4-BE49-F238E27FC236}">
                <a16:creationId xmlns:a16="http://schemas.microsoft.com/office/drawing/2014/main" id="{5DF232E2-3FC8-F271-A9FF-809731920EAA}"/>
              </a:ext>
            </a:extLst>
          </p:cNvPr>
          <p:cNvSpPr txBox="1"/>
          <p:nvPr/>
        </p:nvSpPr>
        <p:spPr>
          <a:xfrm>
            <a:off x="9605735" y="1355743"/>
            <a:ext cx="2418258" cy="307777"/>
          </a:xfrm>
          <a:prstGeom prst="rect">
            <a:avLst/>
          </a:prstGeom>
          <a:noFill/>
        </p:spPr>
        <p:txBody>
          <a:bodyPr wrap="square" rtlCol="0">
            <a:spAutoFit/>
          </a:bodyPr>
          <a:lstStyle/>
          <a:p>
            <a:r>
              <a:rPr lang="zh-CN" altLang="en-US" sz="1400" b="1" dirty="0"/>
              <a:t>指向发送和接收缓存的指针</a:t>
            </a:r>
          </a:p>
        </p:txBody>
      </p:sp>
      <p:sp>
        <p:nvSpPr>
          <p:cNvPr id="47" name="文本框 46">
            <a:extLst>
              <a:ext uri="{FF2B5EF4-FFF2-40B4-BE49-F238E27FC236}">
                <a16:creationId xmlns:a16="http://schemas.microsoft.com/office/drawing/2014/main" id="{E6657660-3FF2-C5F7-9AF9-C5BD3DB354F7}"/>
              </a:ext>
            </a:extLst>
          </p:cNvPr>
          <p:cNvSpPr txBox="1"/>
          <p:nvPr/>
        </p:nvSpPr>
        <p:spPr>
          <a:xfrm>
            <a:off x="9605735" y="1602752"/>
            <a:ext cx="2273804" cy="307777"/>
          </a:xfrm>
          <a:prstGeom prst="rect">
            <a:avLst/>
          </a:prstGeom>
          <a:noFill/>
        </p:spPr>
        <p:txBody>
          <a:bodyPr wrap="square" rtlCol="0">
            <a:spAutoFit/>
          </a:bodyPr>
          <a:lstStyle/>
          <a:p>
            <a:r>
              <a:rPr lang="zh-CN" altLang="en-US" sz="1400" b="1" dirty="0"/>
              <a:t>指向重传队列的指针</a:t>
            </a:r>
          </a:p>
        </p:txBody>
      </p:sp>
      <p:grpSp>
        <p:nvGrpSpPr>
          <p:cNvPr id="36" name="组合 35">
            <a:extLst>
              <a:ext uri="{FF2B5EF4-FFF2-40B4-BE49-F238E27FC236}">
                <a16:creationId xmlns:a16="http://schemas.microsoft.com/office/drawing/2014/main" id="{9FF0DF44-1CC3-7642-0E2C-5D88D5E80CC6}"/>
              </a:ext>
            </a:extLst>
          </p:cNvPr>
          <p:cNvGrpSpPr/>
          <p:nvPr/>
        </p:nvGrpSpPr>
        <p:grpSpPr>
          <a:xfrm>
            <a:off x="9605735" y="1849762"/>
            <a:ext cx="2273804" cy="528718"/>
            <a:chOff x="9605735" y="1849762"/>
            <a:chExt cx="2273804" cy="528718"/>
          </a:xfrm>
        </p:grpSpPr>
        <p:sp>
          <p:nvSpPr>
            <p:cNvPr id="48" name="文本框 47">
              <a:extLst>
                <a:ext uri="{FF2B5EF4-FFF2-40B4-BE49-F238E27FC236}">
                  <a16:creationId xmlns:a16="http://schemas.microsoft.com/office/drawing/2014/main" id="{6BF197AD-7A0A-9B85-78FB-89B8ABDE3CFE}"/>
                </a:ext>
              </a:extLst>
            </p:cNvPr>
            <p:cNvSpPr txBox="1"/>
            <p:nvPr/>
          </p:nvSpPr>
          <p:spPr>
            <a:xfrm>
              <a:off x="9605735" y="1849762"/>
              <a:ext cx="2273804" cy="307777"/>
            </a:xfrm>
            <a:prstGeom prst="rect">
              <a:avLst/>
            </a:prstGeom>
            <a:noFill/>
          </p:spPr>
          <p:txBody>
            <a:bodyPr wrap="square" rtlCol="0">
              <a:spAutoFit/>
            </a:bodyPr>
            <a:lstStyle/>
            <a:p>
              <a:r>
                <a:rPr lang="zh-CN" altLang="en-US" sz="1400" b="1" dirty="0"/>
                <a:t>当前的发送和接收序号</a:t>
              </a:r>
            </a:p>
          </p:txBody>
        </p:sp>
        <p:sp>
          <p:nvSpPr>
            <p:cNvPr id="49" name="文本框 48">
              <a:extLst>
                <a:ext uri="{FF2B5EF4-FFF2-40B4-BE49-F238E27FC236}">
                  <a16:creationId xmlns:a16="http://schemas.microsoft.com/office/drawing/2014/main" id="{FB6A23C8-1BE7-36FD-9316-974E15387546}"/>
                </a:ext>
              </a:extLst>
            </p:cNvPr>
            <p:cNvSpPr txBox="1"/>
            <p:nvPr/>
          </p:nvSpPr>
          <p:spPr>
            <a:xfrm>
              <a:off x="10456930" y="2071503"/>
              <a:ext cx="461665" cy="306977"/>
            </a:xfrm>
            <a:prstGeom prst="rect">
              <a:avLst/>
            </a:prstGeom>
            <a:noFill/>
          </p:spPr>
          <p:txBody>
            <a:bodyPr vert="eaVert" wrap="square" rtlCol="0">
              <a:spAutoFit/>
            </a:bodyPr>
            <a:lstStyle/>
            <a:p>
              <a:pPr algn="ctr"/>
              <a:r>
                <a:rPr lang="en-US" altLang="zh-CN" b="1" dirty="0"/>
                <a:t>…</a:t>
              </a:r>
              <a:endParaRPr lang="zh-CN" altLang="en-US" b="1" dirty="0"/>
            </a:p>
          </p:txBody>
        </p:sp>
      </p:grpSp>
      <p:sp>
        <p:nvSpPr>
          <p:cNvPr id="51" name="矩形 50">
            <a:extLst>
              <a:ext uri="{FF2B5EF4-FFF2-40B4-BE49-F238E27FC236}">
                <a16:creationId xmlns:a16="http://schemas.microsoft.com/office/drawing/2014/main" id="{D629B367-DD59-3996-AFFC-399F9A099315}"/>
              </a:ext>
            </a:extLst>
          </p:cNvPr>
          <p:cNvSpPr/>
          <p:nvPr/>
        </p:nvSpPr>
        <p:spPr>
          <a:xfrm>
            <a:off x="7977860" y="2926073"/>
            <a:ext cx="1515035" cy="77902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LISTEN</a:t>
            </a:r>
          </a:p>
          <a:p>
            <a:pPr algn="ctr"/>
            <a:r>
              <a:rPr lang="zh-CN" altLang="en-US" b="1" dirty="0">
                <a:solidFill>
                  <a:schemeClr val="bg1"/>
                </a:solidFill>
                <a:latin typeface="+mn-ea"/>
              </a:rPr>
              <a:t>监听</a:t>
            </a:r>
          </a:p>
        </p:txBody>
      </p:sp>
    </p:spTree>
    <p:custDataLst>
      <p:tags r:id="rId1"/>
    </p:custDataLst>
    <p:extLst>
      <p:ext uri="{BB962C8B-B14F-4D97-AF65-F5344CB8AC3E}">
        <p14:creationId xmlns:p14="http://schemas.microsoft.com/office/powerpoint/2010/main" val="26111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p:tgtEl>
                                          <p:spTgt spid="16"/>
                                        </p:tgtEl>
                                        <p:attrNameLst>
                                          <p:attrName>ppt_y</p:attrName>
                                        </p:attrNameLst>
                                      </p:cBhvr>
                                      <p:tavLst>
                                        <p:tav tm="0">
                                          <p:val>
                                            <p:strVal val="#ppt_y+#ppt_h*1.125000"/>
                                          </p:val>
                                        </p:tav>
                                        <p:tav tm="100000">
                                          <p:val>
                                            <p:strVal val="#ppt_y"/>
                                          </p:val>
                                        </p:tav>
                                      </p:tavLst>
                                    </p:anim>
                                    <p:animEffect transition="in" filter="wipe(up)">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p:tgtEl>
                                          <p:spTgt spid="21"/>
                                        </p:tgtEl>
                                        <p:attrNameLst>
                                          <p:attrName>ppt_y</p:attrName>
                                        </p:attrNameLst>
                                      </p:cBhvr>
                                      <p:tavLst>
                                        <p:tav tm="0">
                                          <p:val>
                                            <p:strVal val="#ppt_y+#ppt_h*1.125000"/>
                                          </p:val>
                                        </p:tav>
                                        <p:tav tm="100000">
                                          <p:val>
                                            <p:strVal val="#ppt_y"/>
                                          </p:val>
                                        </p:tav>
                                      </p:tavLst>
                                    </p:anim>
                                    <p:animEffect transition="in" filter="wipe(up)">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p:tgtEl>
                                          <p:spTgt spid="24"/>
                                        </p:tgtEl>
                                        <p:attrNameLst>
                                          <p:attrName>ppt_y</p:attrName>
                                        </p:attrNameLst>
                                      </p:cBhvr>
                                      <p:tavLst>
                                        <p:tav tm="0">
                                          <p:val>
                                            <p:strVal val="#ppt_y+#ppt_h*1.125000"/>
                                          </p:val>
                                        </p:tav>
                                        <p:tav tm="100000">
                                          <p:val>
                                            <p:strVal val="#ppt_y"/>
                                          </p:val>
                                        </p:tav>
                                      </p:tavLst>
                                    </p:anim>
                                    <p:animEffect transition="in" filter="wipe(up)">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2"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p:tgtEl>
                                          <p:spTgt spid="9"/>
                                        </p:tgtEl>
                                        <p:attrNameLst>
                                          <p:attrName>ppt_x</p:attrName>
                                        </p:attrNameLst>
                                      </p:cBhvr>
                                      <p:tavLst>
                                        <p:tav tm="0">
                                          <p:val>
                                            <p:strVal val="#ppt_x+#ppt_w*1.125000"/>
                                          </p:val>
                                        </p:tav>
                                        <p:tav tm="100000">
                                          <p:val>
                                            <p:strVal val="#ppt_x"/>
                                          </p:val>
                                        </p:tav>
                                      </p:tavLst>
                                    </p:anim>
                                    <p:animEffect transition="in" filter="wipe(left)">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1"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p:tgtEl>
                                          <p:spTgt spid="30"/>
                                        </p:tgtEl>
                                        <p:attrNameLst>
                                          <p:attrName>ppt_y</p:attrName>
                                        </p:attrNameLst>
                                      </p:cBhvr>
                                      <p:tavLst>
                                        <p:tav tm="0">
                                          <p:val>
                                            <p:strVal val="#ppt_y-#ppt_h*1.125000"/>
                                          </p:val>
                                        </p:tav>
                                        <p:tav tm="100000">
                                          <p:val>
                                            <p:strVal val="#ppt_y"/>
                                          </p:val>
                                        </p:tav>
                                      </p:tavLst>
                                    </p:anim>
                                    <p:animEffect transition="in" filter="wipe(down)">
                                      <p:cBhvr>
                                        <p:cTn id="49" dur="500"/>
                                        <p:tgtEl>
                                          <p:spTgt spid="30"/>
                                        </p:tgtEl>
                                      </p:cBhvr>
                                    </p:animEffect>
                                  </p:childTnLst>
                                </p:cTn>
                              </p:par>
                              <p:par>
                                <p:cTn id="50" presetID="12" presetClass="entr" presetSubtype="1"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 calcmode="lin" valueType="num">
                                      <p:cBhvr additive="base">
                                        <p:cTn id="52" dur="500"/>
                                        <p:tgtEl>
                                          <p:spTgt spid="32"/>
                                        </p:tgtEl>
                                        <p:attrNameLst>
                                          <p:attrName>ppt_y</p:attrName>
                                        </p:attrNameLst>
                                      </p:cBhvr>
                                      <p:tavLst>
                                        <p:tav tm="0">
                                          <p:val>
                                            <p:strVal val="#ppt_y-#ppt_h*1.125000"/>
                                          </p:val>
                                        </p:tav>
                                        <p:tav tm="100000">
                                          <p:val>
                                            <p:strVal val="#ppt_y"/>
                                          </p:val>
                                        </p:tav>
                                      </p:tavLst>
                                    </p:anim>
                                    <p:animEffect transition="in" filter="wipe(down)">
                                      <p:cBhvr>
                                        <p:cTn id="53" dur="500"/>
                                        <p:tgtEl>
                                          <p:spTgt spid="32"/>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8" fill="hold" nodeType="clickEffect">
                                  <p:stCondLst>
                                    <p:cond delay="0"/>
                                  </p:stCondLst>
                                  <p:childTnLst>
                                    <p:set>
                                      <p:cBhvr>
                                        <p:cTn id="57" dur="1" fill="hold">
                                          <p:stCondLst>
                                            <p:cond delay="0"/>
                                          </p:stCondLst>
                                        </p:cTn>
                                        <p:tgtEl>
                                          <p:spTgt spid="42"/>
                                        </p:tgtEl>
                                        <p:attrNameLst>
                                          <p:attrName>style.visibility</p:attrName>
                                        </p:attrNameLst>
                                      </p:cBhvr>
                                      <p:to>
                                        <p:strVal val="visible"/>
                                      </p:to>
                                    </p:set>
                                    <p:anim calcmode="lin" valueType="num">
                                      <p:cBhvr additive="base">
                                        <p:cTn id="58" dur="500"/>
                                        <p:tgtEl>
                                          <p:spTgt spid="42"/>
                                        </p:tgtEl>
                                        <p:attrNameLst>
                                          <p:attrName>ppt_x</p:attrName>
                                        </p:attrNameLst>
                                      </p:cBhvr>
                                      <p:tavLst>
                                        <p:tav tm="0">
                                          <p:val>
                                            <p:strVal val="#ppt_x-#ppt_w*1.125000"/>
                                          </p:val>
                                        </p:tav>
                                        <p:tav tm="100000">
                                          <p:val>
                                            <p:strVal val="#ppt_x"/>
                                          </p:val>
                                        </p:tav>
                                      </p:tavLst>
                                    </p:anim>
                                    <p:animEffect transition="in" filter="wipe(right)">
                                      <p:cBhvr>
                                        <p:cTn id="59" dur="5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wipe(left)">
                                      <p:cBhvr>
                                        <p:cTn id="64" dur="500"/>
                                        <p:tgtEl>
                                          <p:spTgt spid="4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wipe(left)">
                                      <p:cBhvr>
                                        <p:cTn id="74" dur="500"/>
                                        <p:tgtEl>
                                          <p:spTgt spid="47"/>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wipe(left)">
                                      <p:cBhvr>
                                        <p:cTn id="79" dur="500"/>
                                        <p:tgtEl>
                                          <p:spTgt spid="3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grpId="0" nodeType="click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wipe(up)">
                                      <p:cBhvr>
                                        <p:cTn id="84"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24" grpId="0" animBg="1"/>
      <p:bldP spid="16" grpId="0"/>
      <p:bldP spid="21" grpId="0"/>
      <p:bldP spid="7" grpId="0" animBg="1"/>
      <p:bldP spid="45" grpId="0"/>
      <p:bldP spid="46" grpId="0"/>
      <p:bldP spid="47" grpId="0"/>
      <p:bldP spid="5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B8B42AD9-C57D-FFD4-381A-B0C0CFC817BD}"/>
              </a:ext>
            </a:extLst>
          </p:cNvPr>
          <p:cNvGrpSpPr/>
          <p:nvPr/>
        </p:nvGrpSpPr>
        <p:grpSpPr>
          <a:xfrm>
            <a:off x="304800" y="1296893"/>
            <a:ext cx="2422529" cy="1629180"/>
            <a:chOff x="2469144" y="4204426"/>
            <a:chExt cx="2422529" cy="1629180"/>
          </a:xfrm>
        </p:grpSpPr>
        <p:grpSp>
          <p:nvGrpSpPr>
            <p:cNvPr id="37" name="组合 36">
              <a:extLst>
                <a:ext uri="{FF2B5EF4-FFF2-40B4-BE49-F238E27FC236}">
                  <a16:creationId xmlns:a16="http://schemas.microsoft.com/office/drawing/2014/main" id="{B88E97A2-634A-8DA6-57A2-A95BDF52C6BC}"/>
                </a:ext>
              </a:extLst>
            </p:cNvPr>
            <p:cNvGrpSpPr/>
            <p:nvPr/>
          </p:nvGrpSpPr>
          <p:grpSpPr>
            <a:xfrm>
              <a:off x="2469144" y="4204426"/>
              <a:ext cx="2278939" cy="1595784"/>
              <a:chOff x="9601464" y="749300"/>
              <a:chExt cx="2278939" cy="1595784"/>
            </a:xfrm>
          </p:grpSpPr>
          <p:sp>
            <p:nvSpPr>
              <p:cNvPr id="38" name="文本框 37">
                <a:extLst>
                  <a:ext uri="{FF2B5EF4-FFF2-40B4-BE49-F238E27FC236}">
                    <a16:creationId xmlns:a16="http://schemas.microsoft.com/office/drawing/2014/main" id="{ABA0D3C3-87DF-8061-DC3B-E1FB8242CCDB}"/>
                  </a:ext>
                </a:extLst>
              </p:cNvPr>
              <p:cNvSpPr txBox="1"/>
              <p:nvPr/>
            </p:nvSpPr>
            <p:spPr>
              <a:xfrm>
                <a:off x="9810206" y="749300"/>
                <a:ext cx="1861457" cy="369332"/>
              </a:xfrm>
              <a:prstGeom prst="rect">
                <a:avLst/>
              </a:prstGeom>
              <a:noFill/>
            </p:spPr>
            <p:txBody>
              <a:bodyPr wrap="square" rtlCol="0">
                <a:spAutoFit/>
              </a:bodyPr>
              <a:lstStyle/>
              <a:p>
                <a:pPr algn="ctr"/>
                <a:r>
                  <a:rPr lang="zh-CN" altLang="en-US" b="1" dirty="0"/>
                  <a:t>传输控制块</a:t>
                </a:r>
                <a:r>
                  <a:rPr lang="en-US" altLang="zh-CN" b="1" dirty="0"/>
                  <a:t>TCB</a:t>
                </a:r>
                <a:endParaRPr lang="zh-CN" altLang="en-US" b="1" dirty="0"/>
              </a:p>
            </p:txBody>
          </p:sp>
          <p:sp>
            <p:nvSpPr>
              <p:cNvPr id="39" name="矩形 38">
                <a:extLst>
                  <a:ext uri="{FF2B5EF4-FFF2-40B4-BE49-F238E27FC236}">
                    <a16:creationId xmlns:a16="http://schemas.microsoft.com/office/drawing/2014/main" id="{A7266723-1B92-6882-35CE-9FEFCFA6B24C}"/>
                  </a:ext>
                </a:extLst>
              </p:cNvPr>
              <p:cNvSpPr/>
              <p:nvPr/>
            </p:nvSpPr>
            <p:spPr>
              <a:xfrm>
                <a:off x="9601464" y="1108734"/>
                <a:ext cx="2278939" cy="1236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文本框 39">
              <a:extLst>
                <a:ext uri="{FF2B5EF4-FFF2-40B4-BE49-F238E27FC236}">
                  <a16:creationId xmlns:a16="http://schemas.microsoft.com/office/drawing/2014/main" id="{11D2F274-E033-3BCB-4E46-ED206BEA651D}"/>
                </a:ext>
              </a:extLst>
            </p:cNvPr>
            <p:cNvSpPr txBox="1"/>
            <p:nvPr/>
          </p:nvSpPr>
          <p:spPr>
            <a:xfrm>
              <a:off x="2473415" y="4563860"/>
              <a:ext cx="1528355" cy="307777"/>
            </a:xfrm>
            <a:prstGeom prst="rect">
              <a:avLst/>
            </a:prstGeom>
            <a:noFill/>
          </p:spPr>
          <p:txBody>
            <a:bodyPr wrap="square" rtlCol="0">
              <a:spAutoFit/>
            </a:bodyPr>
            <a:lstStyle/>
            <a:p>
              <a:r>
                <a:rPr lang="en-US" altLang="zh-CN" sz="1400" b="1" dirty="0"/>
                <a:t>TCP</a:t>
              </a:r>
              <a:r>
                <a:rPr lang="zh-CN" altLang="en-US" sz="1400" b="1" dirty="0"/>
                <a:t>连接表</a:t>
              </a:r>
            </a:p>
          </p:txBody>
        </p:sp>
        <p:sp>
          <p:nvSpPr>
            <p:cNvPr id="41" name="文本框 40">
              <a:extLst>
                <a:ext uri="{FF2B5EF4-FFF2-40B4-BE49-F238E27FC236}">
                  <a16:creationId xmlns:a16="http://schemas.microsoft.com/office/drawing/2014/main" id="{0649A907-D7A2-79F2-038D-8345FD1869C7}"/>
                </a:ext>
              </a:extLst>
            </p:cNvPr>
            <p:cNvSpPr txBox="1"/>
            <p:nvPr/>
          </p:nvSpPr>
          <p:spPr>
            <a:xfrm>
              <a:off x="2473415" y="4810869"/>
              <a:ext cx="2418258" cy="307777"/>
            </a:xfrm>
            <a:prstGeom prst="rect">
              <a:avLst/>
            </a:prstGeom>
            <a:noFill/>
          </p:spPr>
          <p:txBody>
            <a:bodyPr wrap="square" rtlCol="0">
              <a:spAutoFit/>
            </a:bodyPr>
            <a:lstStyle/>
            <a:p>
              <a:r>
                <a:rPr lang="zh-CN" altLang="en-US" sz="1400" b="1" dirty="0"/>
                <a:t>指向发送和接收缓存的指针</a:t>
              </a:r>
            </a:p>
          </p:txBody>
        </p:sp>
        <p:sp>
          <p:nvSpPr>
            <p:cNvPr id="50" name="文本框 49">
              <a:extLst>
                <a:ext uri="{FF2B5EF4-FFF2-40B4-BE49-F238E27FC236}">
                  <a16:creationId xmlns:a16="http://schemas.microsoft.com/office/drawing/2014/main" id="{E7EF02EA-22E4-4E57-2B04-30EDF9C50F31}"/>
                </a:ext>
              </a:extLst>
            </p:cNvPr>
            <p:cNvSpPr txBox="1"/>
            <p:nvPr/>
          </p:nvSpPr>
          <p:spPr>
            <a:xfrm>
              <a:off x="2473415" y="5057878"/>
              <a:ext cx="2273804" cy="307777"/>
            </a:xfrm>
            <a:prstGeom prst="rect">
              <a:avLst/>
            </a:prstGeom>
            <a:noFill/>
          </p:spPr>
          <p:txBody>
            <a:bodyPr wrap="square" rtlCol="0">
              <a:spAutoFit/>
            </a:bodyPr>
            <a:lstStyle/>
            <a:p>
              <a:r>
                <a:rPr lang="zh-CN" altLang="en-US" sz="1400" b="1" dirty="0"/>
                <a:t>指向重传队列的指针</a:t>
              </a:r>
            </a:p>
          </p:txBody>
        </p:sp>
        <p:grpSp>
          <p:nvGrpSpPr>
            <p:cNvPr id="52" name="组合 51">
              <a:extLst>
                <a:ext uri="{FF2B5EF4-FFF2-40B4-BE49-F238E27FC236}">
                  <a16:creationId xmlns:a16="http://schemas.microsoft.com/office/drawing/2014/main" id="{8F499A6A-9165-9B63-055C-77311E2DED07}"/>
                </a:ext>
              </a:extLst>
            </p:cNvPr>
            <p:cNvGrpSpPr/>
            <p:nvPr/>
          </p:nvGrpSpPr>
          <p:grpSpPr>
            <a:xfrm>
              <a:off x="2473415" y="5304888"/>
              <a:ext cx="2273804" cy="528718"/>
              <a:chOff x="9605735" y="1849762"/>
              <a:chExt cx="2273804" cy="528718"/>
            </a:xfrm>
          </p:grpSpPr>
          <p:sp>
            <p:nvSpPr>
              <p:cNvPr id="53" name="文本框 52">
                <a:extLst>
                  <a:ext uri="{FF2B5EF4-FFF2-40B4-BE49-F238E27FC236}">
                    <a16:creationId xmlns:a16="http://schemas.microsoft.com/office/drawing/2014/main" id="{A82AFA17-FE0F-AE9E-52B4-E78188B578B5}"/>
                  </a:ext>
                </a:extLst>
              </p:cNvPr>
              <p:cNvSpPr txBox="1"/>
              <p:nvPr/>
            </p:nvSpPr>
            <p:spPr>
              <a:xfrm>
                <a:off x="9605735" y="1849762"/>
                <a:ext cx="2273804" cy="307777"/>
              </a:xfrm>
              <a:prstGeom prst="rect">
                <a:avLst/>
              </a:prstGeom>
              <a:noFill/>
            </p:spPr>
            <p:txBody>
              <a:bodyPr wrap="square" rtlCol="0">
                <a:spAutoFit/>
              </a:bodyPr>
              <a:lstStyle/>
              <a:p>
                <a:r>
                  <a:rPr lang="zh-CN" altLang="en-US" sz="1400" b="1" dirty="0"/>
                  <a:t>当前的发送和接收序号</a:t>
                </a:r>
              </a:p>
            </p:txBody>
          </p:sp>
          <p:sp>
            <p:nvSpPr>
              <p:cNvPr id="54" name="文本框 53">
                <a:extLst>
                  <a:ext uri="{FF2B5EF4-FFF2-40B4-BE49-F238E27FC236}">
                    <a16:creationId xmlns:a16="http://schemas.microsoft.com/office/drawing/2014/main" id="{65E45783-FB68-9795-FD78-B0E12BF49DE5}"/>
                  </a:ext>
                </a:extLst>
              </p:cNvPr>
              <p:cNvSpPr txBox="1"/>
              <p:nvPr/>
            </p:nvSpPr>
            <p:spPr>
              <a:xfrm>
                <a:off x="10456930" y="2071503"/>
                <a:ext cx="461665" cy="306977"/>
              </a:xfrm>
              <a:prstGeom prst="rect">
                <a:avLst/>
              </a:prstGeom>
              <a:noFill/>
            </p:spPr>
            <p:txBody>
              <a:bodyPr vert="eaVert" wrap="square" rtlCol="0">
                <a:spAutoFit/>
              </a:bodyPr>
              <a:lstStyle/>
              <a:p>
                <a:pPr algn="ctr"/>
                <a:r>
                  <a:rPr lang="en-US" altLang="zh-CN" b="1" dirty="0"/>
                  <a:t>…</a:t>
                </a:r>
                <a:endParaRPr lang="zh-CN" altLang="en-US" b="1" dirty="0"/>
              </a:p>
            </p:txBody>
          </p:sp>
        </p:grpSp>
      </p:grpSp>
      <p:sp>
        <p:nvSpPr>
          <p:cNvPr id="30" name="矩形 29">
            <a:extLst>
              <a:ext uri="{FF2B5EF4-FFF2-40B4-BE49-F238E27FC236}">
                <a16:creationId xmlns:a16="http://schemas.microsoft.com/office/drawing/2014/main" id="{E4E16C1E-05CC-E8EB-4752-C5DDEB2E056A}"/>
              </a:ext>
            </a:extLst>
          </p:cNvPr>
          <p:cNvSpPr/>
          <p:nvPr/>
        </p:nvSpPr>
        <p:spPr>
          <a:xfrm>
            <a:off x="2699104" y="2345084"/>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32" name="矩形 31">
            <a:extLst>
              <a:ext uri="{FF2B5EF4-FFF2-40B4-BE49-F238E27FC236}">
                <a16:creationId xmlns:a16="http://schemas.microsoft.com/office/drawing/2014/main" id="{86023576-B69D-AA61-2351-100EC8908EDC}"/>
              </a:ext>
            </a:extLst>
          </p:cNvPr>
          <p:cNvSpPr/>
          <p:nvPr/>
        </p:nvSpPr>
        <p:spPr>
          <a:xfrm>
            <a:off x="7977861" y="2345084"/>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24" name="handshake_157426">
            <a:extLst>
              <a:ext uri="{FF2B5EF4-FFF2-40B4-BE49-F238E27FC236}">
                <a16:creationId xmlns:a16="http://schemas.microsoft.com/office/drawing/2014/main" id="{12A4C620-F262-8CDF-E003-418378B444B8}"/>
              </a:ext>
            </a:extLst>
          </p:cNvPr>
          <p:cNvSpPr/>
          <p:nvPr/>
        </p:nvSpPr>
        <p:spPr>
          <a:xfrm>
            <a:off x="6485830" y="1505135"/>
            <a:ext cx="297917" cy="223344"/>
          </a:xfrm>
          <a:custGeom>
            <a:avLst/>
            <a:gdLst>
              <a:gd name="connsiteX0" fmla="*/ 127473 w 576405"/>
              <a:gd name="connsiteY0" fmla="*/ 301859 h 432124"/>
              <a:gd name="connsiteX1" fmla="*/ 126793 w 576405"/>
              <a:gd name="connsiteY1" fmla="*/ 325606 h 432124"/>
              <a:gd name="connsiteX2" fmla="*/ 208323 w 576405"/>
              <a:gd name="connsiteY2" fmla="*/ 404307 h 432124"/>
              <a:gd name="connsiteX3" fmla="*/ 244333 w 576405"/>
              <a:gd name="connsiteY3" fmla="*/ 407021 h 432124"/>
              <a:gd name="connsiteX4" fmla="*/ 193376 w 576405"/>
              <a:gd name="connsiteY4" fmla="*/ 82716 h 432124"/>
              <a:gd name="connsiteX5" fmla="*/ 88066 w 576405"/>
              <a:gd name="connsiteY5" fmla="*/ 191270 h 432124"/>
              <a:gd name="connsiteX6" fmla="*/ 85349 w 576405"/>
              <a:gd name="connsiteY6" fmla="*/ 202804 h 432124"/>
              <a:gd name="connsiteX7" fmla="*/ 101655 w 576405"/>
              <a:gd name="connsiteY7" fmla="*/ 247582 h 432124"/>
              <a:gd name="connsiteX8" fmla="*/ 110487 w 576405"/>
              <a:gd name="connsiteY8" fmla="*/ 261152 h 432124"/>
              <a:gd name="connsiteX9" fmla="*/ 268792 w 576405"/>
              <a:gd name="connsiteY9" fmla="*/ 405664 h 432124"/>
              <a:gd name="connsiteX10" fmla="*/ 299366 w 576405"/>
              <a:gd name="connsiteY10" fmla="*/ 413127 h 432124"/>
              <a:gd name="connsiteX11" fmla="*/ 318389 w 576405"/>
              <a:gd name="connsiteY11" fmla="*/ 407021 h 432124"/>
              <a:gd name="connsiteX12" fmla="*/ 226668 w 576405"/>
              <a:gd name="connsiteY12" fmla="*/ 325606 h 432124"/>
              <a:gd name="connsiteX13" fmla="*/ 225988 w 576405"/>
              <a:gd name="connsiteY13" fmla="*/ 312715 h 432124"/>
              <a:gd name="connsiteX14" fmla="*/ 238897 w 576405"/>
              <a:gd name="connsiteY14" fmla="*/ 312036 h 432124"/>
              <a:gd name="connsiteX15" fmla="*/ 334016 w 576405"/>
              <a:gd name="connsiteY15" fmla="*/ 396166 h 432124"/>
              <a:gd name="connsiteX16" fmla="*/ 335375 w 576405"/>
              <a:gd name="connsiteY16" fmla="*/ 398879 h 432124"/>
              <a:gd name="connsiteX17" fmla="*/ 357796 w 576405"/>
              <a:gd name="connsiteY17" fmla="*/ 383275 h 432124"/>
              <a:gd name="connsiteX18" fmla="*/ 258600 w 576405"/>
              <a:gd name="connsiteY18" fmla="*/ 293718 h 432124"/>
              <a:gd name="connsiteX19" fmla="*/ 257921 w 576405"/>
              <a:gd name="connsiteY19" fmla="*/ 280827 h 432124"/>
              <a:gd name="connsiteX20" fmla="*/ 270151 w 576405"/>
              <a:gd name="connsiteY20" fmla="*/ 280149 h 432124"/>
              <a:gd name="connsiteX21" fmla="*/ 370705 w 576405"/>
              <a:gd name="connsiteY21" fmla="*/ 370384 h 432124"/>
              <a:gd name="connsiteX22" fmla="*/ 387011 w 576405"/>
              <a:gd name="connsiteY22" fmla="*/ 347995 h 432124"/>
              <a:gd name="connsiteX23" fmla="*/ 384972 w 576405"/>
              <a:gd name="connsiteY23" fmla="*/ 346638 h 432124"/>
              <a:gd name="connsiteX24" fmla="*/ 289854 w 576405"/>
              <a:gd name="connsiteY24" fmla="*/ 262509 h 432124"/>
              <a:gd name="connsiteX25" fmla="*/ 289174 w 576405"/>
              <a:gd name="connsiteY25" fmla="*/ 249618 h 432124"/>
              <a:gd name="connsiteX26" fmla="*/ 302083 w 576405"/>
              <a:gd name="connsiteY26" fmla="*/ 248939 h 432124"/>
              <a:gd name="connsiteX27" fmla="*/ 395164 w 576405"/>
              <a:gd name="connsiteY27" fmla="*/ 331033 h 432124"/>
              <a:gd name="connsiteX28" fmla="*/ 403317 w 576405"/>
              <a:gd name="connsiteY28" fmla="*/ 306609 h 432124"/>
              <a:gd name="connsiteX29" fmla="*/ 393805 w 576405"/>
              <a:gd name="connsiteY29" fmla="*/ 272686 h 432124"/>
              <a:gd name="connsiteX30" fmla="*/ 325183 w 576405"/>
              <a:gd name="connsiteY30" fmla="*/ 210946 h 432124"/>
              <a:gd name="connsiteX31" fmla="*/ 321786 w 576405"/>
              <a:gd name="connsiteY31" fmla="*/ 209589 h 432124"/>
              <a:gd name="connsiteX32" fmla="*/ 273548 w 576405"/>
              <a:gd name="connsiteY32" fmla="*/ 165489 h 432124"/>
              <a:gd name="connsiteX33" fmla="*/ 273548 w 576405"/>
              <a:gd name="connsiteY33" fmla="*/ 152598 h 432124"/>
              <a:gd name="connsiteX34" fmla="*/ 285777 w 576405"/>
              <a:gd name="connsiteY34" fmla="*/ 151919 h 432124"/>
              <a:gd name="connsiteX35" fmla="*/ 329260 w 576405"/>
              <a:gd name="connsiteY35" fmla="*/ 190592 h 432124"/>
              <a:gd name="connsiteX36" fmla="*/ 336734 w 576405"/>
              <a:gd name="connsiteY36" fmla="*/ 185843 h 432124"/>
              <a:gd name="connsiteX37" fmla="*/ 348963 w 576405"/>
              <a:gd name="connsiteY37" fmla="*/ 164810 h 432124"/>
              <a:gd name="connsiteX38" fmla="*/ 340810 w 576405"/>
              <a:gd name="connsiteY38" fmla="*/ 142421 h 432124"/>
              <a:gd name="connsiteX39" fmla="*/ 309557 w 576405"/>
              <a:gd name="connsiteY39" fmla="*/ 112569 h 432124"/>
              <a:gd name="connsiteX40" fmla="*/ 293930 w 576405"/>
              <a:gd name="connsiteY40" fmla="*/ 103749 h 432124"/>
              <a:gd name="connsiteX41" fmla="*/ 382934 w 576405"/>
              <a:gd name="connsiteY41" fmla="*/ 82038 h 432124"/>
              <a:gd name="connsiteX42" fmla="*/ 314313 w 576405"/>
              <a:gd name="connsiteY42" fmla="*/ 92893 h 432124"/>
              <a:gd name="connsiteX43" fmla="*/ 322466 w 576405"/>
              <a:gd name="connsiteY43" fmla="*/ 99678 h 432124"/>
              <a:gd name="connsiteX44" fmla="*/ 353719 w 576405"/>
              <a:gd name="connsiteY44" fmla="*/ 129530 h 432124"/>
              <a:gd name="connsiteX45" fmla="*/ 367307 w 576405"/>
              <a:gd name="connsiteY45" fmla="*/ 166846 h 432124"/>
              <a:gd name="connsiteX46" fmla="*/ 346925 w 576405"/>
              <a:gd name="connsiteY46" fmla="*/ 200769 h 432124"/>
              <a:gd name="connsiteX47" fmla="*/ 342848 w 576405"/>
              <a:gd name="connsiteY47" fmla="*/ 203483 h 432124"/>
              <a:gd name="connsiteX48" fmla="*/ 406034 w 576405"/>
              <a:gd name="connsiteY48" fmla="*/ 259116 h 432124"/>
              <a:gd name="connsiteX49" fmla="*/ 421661 w 576405"/>
              <a:gd name="connsiteY49" fmla="*/ 288290 h 432124"/>
              <a:gd name="connsiteX50" fmla="*/ 456991 w 576405"/>
              <a:gd name="connsiteY50" fmla="*/ 244869 h 432124"/>
              <a:gd name="connsiteX51" fmla="*/ 458350 w 576405"/>
              <a:gd name="connsiteY51" fmla="*/ 242833 h 432124"/>
              <a:gd name="connsiteX52" fmla="*/ 486206 w 576405"/>
              <a:gd name="connsiteY52" fmla="*/ 202804 h 432124"/>
              <a:gd name="connsiteX53" fmla="*/ 485526 w 576405"/>
              <a:gd name="connsiteY53" fmla="*/ 187878 h 432124"/>
              <a:gd name="connsiteX54" fmla="*/ 192697 w 576405"/>
              <a:gd name="connsiteY54" fmla="*/ 63719 h 432124"/>
              <a:gd name="connsiteX55" fmla="*/ 275586 w 576405"/>
              <a:gd name="connsiteY55" fmla="*/ 81359 h 432124"/>
              <a:gd name="connsiteX56" fmla="*/ 278983 w 576405"/>
              <a:gd name="connsiteY56" fmla="*/ 80003 h 432124"/>
              <a:gd name="connsiteX57" fmla="*/ 384293 w 576405"/>
              <a:gd name="connsiteY57" fmla="*/ 63719 h 432124"/>
              <a:gd name="connsiteX58" fmla="*/ 392446 w 576405"/>
              <a:gd name="connsiteY58" fmla="*/ 66433 h 432124"/>
              <a:gd name="connsiteX59" fmla="*/ 498435 w 576405"/>
              <a:gd name="connsiteY59" fmla="*/ 175666 h 432124"/>
              <a:gd name="connsiteX60" fmla="*/ 501153 w 576405"/>
              <a:gd name="connsiteY60" fmla="*/ 212981 h 432124"/>
              <a:gd name="connsiteX61" fmla="*/ 473297 w 576405"/>
              <a:gd name="connsiteY61" fmla="*/ 253010 h 432124"/>
              <a:gd name="connsiteX62" fmla="*/ 471259 w 576405"/>
              <a:gd name="connsiteY62" fmla="*/ 256402 h 432124"/>
              <a:gd name="connsiteX63" fmla="*/ 425058 w 576405"/>
              <a:gd name="connsiteY63" fmla="*/ 314072 h 432124"/>
              <a:gd name="connsiteX64" fmla="*/ 419623 w 576405"/>
              <a:gd name="connsiteY64" fmla="*/ 316786 h 432124"/>
              <a:gd name="connsiteX65" fmla="*/ 304121 w 576405"/>
              <a:gd name="connsiteY65" fmla="*/ 430089 h 432124"/>
              <a:gd name="connsiteX66" fmla="*/ 290533 w 576405"/>
              <a:gd name="connsiteY66" fmla="*/ 432124 h 432124"/>
              <a:gd name="connsiteX67" fmla="*/ 262677 w 576405"/>
              <a:gd name="connsiteY67" fmla="*/ 423304 h 432124"/>
              <a:gd name="connsiteX68" fmla="*/ 234141 w 576405"/>
              <a:gd name="connsiteY68" fmla="*/ 426018 h 432124"/>
              <a:gd name="connsiteX69" fmla="*/ 203567 w 576405"/>
              <a:gd name="connsiteY69" fmla="*/ 421947 h 432124"/>
              <a:gd name="connsiteX70" fmla="*/ 109128 w 576405"/>
              <a:gd name="connsiteY70" fmla="*/ 329676 h 432124"/>
              <a:gd name="connsiteX71" fmla="*/ 113205 w 576405"/>
              <a:gd name="connsiteY71" fmla="*/ 288290 h 432124"/>
              <a:gd name="connsiteX72" fmla="*/ 98258 w 576405"/>
              <a:gd name="connsiteY72" fmla="*/ 274721 h 432124"/>
              <a:gd name="connsiteX73" fmla="*/ 83990 w 576405"/>
              <a:gd name="connsiteY73" fmla="*/ 253689 h 432124"/>
              <a:gd name="connsiteX74" fmla="*/ 68363 w 576405"/>
              <a:gd name="connsiteY74" fmla="*/ 208910 h 432124"/>
              <a:gd name="connsiteX75" fmla="*/ 75157 w 576405"/>
              <a:gd name="connsiteY75" fmla="*/ 178379 h 432124"/>
              <a:gd name="connsiteX76" fmla="*/ 183864 w 576405"/>
              <a:gd name="connsiteY76" fmla="*/ 66433 h 432124"/>
              <a:gd name="connsiteX77" fmla="*/ 192697 w 576405"/>
              <a:gd name="connsiteY77" fmla="*/ 63719 h 432124"/>
              <a:gd name="connsiteX78" fmla="*/ 451604 w 576405"/>
              <a:gd name="connsiteY78" fmla="*/ 22392 h 432124"/>
              <a:gd name="connsiteX79" fmla="*/ 421040 w 576405"/>
              <a:gd name="connsiteY79" fmla="*/ 52927 h 432124"/>
              <a:gd name="connsiteX80" fmla="*/ 523598 w 576405"/>
              <a:gd name="connsiteY80" fmla="*/ 155387 h 432124"/>
              <a:gd name="connsiteX81" fmla="*/ 554162 w 576405"/>
              <a:gd name="connsiteY81" fmla="*/ 124852 h 432124"/>
              <a:gd name="connsiteX82" fmla="*/ 125386 w 576405"/>
              <a:gd name="connsiteY82" fmla="*/ 22392 h 432124"/>
              <a:gd name="connsiteX83" fmla="*/ 22086 w 576405"/>
              <a:gd name="connsiteY83" fmla="*/ 124852 h 432124"/>
              <a:gd name="connsiteX84" fmla="*/ 52669 w 576405"/>
              <a:gd name="connsiteY84" fmla="*/ 155387 h 432124"/>
              <a:gd name="connsiteX85" fmla="*/ 155968 w 576405"/>
              <a:gd name="connsiteY85" fmla="*/ 52927 h 432124"/>
              <a:gd name="connsiteX86" fmla="*/ 451604 w 576405"/>
              <a:gd name="connsiteY86" fmla="*/ 0 h 432124"/>
              <a:gd name="connsiteX87" fmla="*/ 457717 w 576405"/>
              <a:gd name="connsiteY87" fmla="*/ 2714 h 432124"/>
              <a:gd name="connsiteX88" fmla="*/ 573858 w 576405"/>
              <a:gd name="connsiteY88" fmla="*/ 118746 h 432124"/>
              <a:gd name="connsiteX89" fmla="*/ 573858 w 576405"/>
              <a:gd name="connsiteY89" fmla="*/ 130959 h 432124"/>
              <a:gd name="connsiteX90" fmla="*/ 530390 w 576405"/>
              <a:gd name="connsiteY90" fmla="*/ 175065 h 432124"/>
              <a:gd name="connsiteX91" fmla="*/ 523598 w 576405"/>
              <a:gd name="connsiteY91" fmla="*/ 177779 h 432124"/>
              <a:gd name="connsiteX92" fmla="*/ 517485 w 576405"/>
              <a:gd name="connsiteY92" fmla="*/ 175065 h 432124"/>
              <a:gd name="connsiteX93" fmla="*/ 401344 w 576405"/>
              <a:gd name="connsiteY93" fmla="*/ 59033 h 432124"/>
              <a:gd name="connsiteX94" fmla="*/ 401344 w 576405"/>
              <a:gd name="connsiteY94" fmla="*/ 46820 h 432124"/>
              <a:gd name="connsiteX95" fmla="*/ 444812 w 576405"/>
              <a:gd name="connsiteY95" fmla="*/ 2714 h 432124"/>
              <a:gd name="connsiteX96" fmla="*/ 451604 w 576405"/>
              <a:gd name="connsiteY96" fmla="*/ 0 h 432124"/>
              <a:gd name="connsiteX97" fmla="*/ 125386 w 576405"/>
              <a:gd name="connsiteY97" fmla="*/ 0 h 432124"/>
              <a:gd name="connsiteX98" fmla="*/ 131502 w 576405"/>
              <a:gd name="connsiteY98" fmla="*/ 2714 h 432124"/>
              <a:gd name="connsiteX99" fmla="*/ 174997 w 576405"/>
              <a:gd name="connsiteY99" fmla="*/ 46820 h 432124"/>
              <a:gd name="connsiteX100" fmla="*/ 174997 w 576405"/>
              <a:gd name="connsiteY100" fmla="*/ 59033 h 432124"/>
              <a:gd name="connsiteX101" fmla="*/ 59465 w 576405"/>
              <a:gd name="connsiteY101" fmla="*/ 175065 h 432124"/>
              <a:gd name="connsiteX102" fmla="*/ 52669 w 576405"/>
              <a:gd name="connsiteY102" fmla="*/ 177779 h 432124"/>
              <a:gd name="connsiteX103" fmla="*/ 46552 w 576405"/>
              <a:gd name="connsiteY103" fmla="*/ 175065 h 432124"/>
              <a:gd name="connsiteX104" fmla="*/ 3058 w 576405"/>
              <a:gd name="connsiteY104" fmla="*/ 130959 h 432124"/>
              <a:gd name="connsiteX105" fmla="*/ 3058 w 576405"/>
              <a:gd name="connsiteY105" fmla="*/ 118746 h 432124"/>
              <a:gd name="connsiteX106" fmla="*/ 118590 w 576405"/>
              <a:gd name="connsiteY106" fmla="*/ 2714 h 432124"/>
              <a:gd name="connsiteX107" fmla="*/ 125386 w 576405"/>
              <a:gd name="connsiteY107" fmla="*/ 0 h 4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576405" h="432124">
                <a:moveTo>
                  <a:pt x="127473" y="301859"/>
                </a:moveTo>
                <a:cubicBezTo>
                  <a:pt x="126114" y="307287"/>
                  <a:pt x="124755" y="316786"/>
                  <a:pt x="126793" y="325606"/>
                </a:cubicBezTo>
                <a:cubicBezTo>
                  <a:pt x="136984" y="366992"/>
                  <a:pt x="162123" y="391416"/>
                  <a:pt x="208323" y="404307"/>
                </a:cubicBezTo>
                <a:cubicBezTo>
                  <a:pt x="220553" y="407699"/>
                  <a:pt x="233462" y="408378"/>
                  <a:pt x="244333" y="407021"/>
                </a:cubicBezTo>
                <a:close/>
                <a:moveTo>
                  <a:pt x="193376" y="82716"/>
                </a:moveTo>
                <a:lnTo>
                  <a:pt x="88066" y="191270"/>
                </a:lnTo>
                <a:cubicBezTo>
                  <a:pt x="85349" y="193984"/>
                  <a:pt x="83990" y="198733"/>
                  <a:pt x="85349" y="202804"/>
                </a:cubicBezTo>
                <a:lnTo>
                  <a:pt x="101655" y="247582"/>
                </a:lnTo>
                <a:cubicBezTo>
                  <a:pt x="103013" y="253010"/>
                  <a:pt x="106411" y="257081"/>
                  <a:pt x="110487" y="261152"/>
                </a:cubicBezTo>
                <a:lnTo>
                  <a:pt x="268792" y="405664"/>
                </a:lnTo>
                <a:cubicBezTo>
                  <a:pt x="276945" y="413127"/>
                  <a:pt x="288495" y="415841"/>
                  <a:pt x="299366" y="413127"/>
                </a:cubicBezTo>
                <a:cubicBezTo>
                  <a:pt x="306160" y="411092"/>
                  <a:pt x="312274" y="409056"/>
                  <a:pt x="318389" y="407021"/>
                </a:cubicBezTo>
                <a:lnTo>
                  <a:pt x="226668" y="325606"/>
                </a:lnTo>
                <a:cubicBezTo>
                  <a:pt x="222591" y="322213"/>
                  <a:pt x="222591" y="316786"/>
                  <a:pt x="225988" y="312715"/>
                </a:cubicBezTo>
                <a:cubicBezTo>
                  <a:pt x="229385" y="308644"/>
                  <a:pt x="234821" y="308644"/>
                  <a:pt x="238897" y="312036"/>
                </a:cubicBezTo>
                <a:lnTo>
                  <a:pt x="334016" y="396166"/>
                </a:lnTo>
                <a:cubicBezTo>
                  <a:pt x="334695" y="396844"/>
                  <a:pt x="335375" y="398201"/>
                  <a:pt x="335375" y="398879"/>
                </a:cubicBezTo>
                <a:cubicBezTo>
                  <a:pt x="343528" y="394130"/>
                  <a:pt x="351001" y="389381"/>
                  <a:pt x="357796" y="383275"/>
                </a:cubicBezTo>
                <a:lnTo>
                  <a:pt x="258600" y="293718"/>
                </a:lnTo>
                <a:cubicBezTo>
                  <a:pt x="254524" y="290326"/>
                  <a:pt x="254524" y="284898"/>
                  <a:pt x="257921" y="280827"/>
                </a:cubicBezTo>
                <a:cubicBezTo>
                  <a:pt x="261318" y="277435"/>
                  <a:pt x="266753" y="276756"/>
                  <a:pt x="270151" y="280149"/>
                </a:cubicBezTo>
                <a:lnTo>
                  <a:pt x="370705" y="370384"/>
                </a:lnTo>
                <a:cubicBezTo>
                  <a:pt x="376819" y="363599"/>
                  <a:pt x="382255" y="356136"/>
                  <a:pt x="387011" y="347995"/>
                </a:cubicBezTo>
                <a:cubicBezTo>
                  <a:pt x="386331" y="347316"/>
                  <a:pt x="385652" y="347316"/>
                  <a:pt x="384972" y="346638"/>
                </a:cubicBezTo>
                <a:lnTo>
                  <a:pt x="289854" y="262509"/>
                </a:lnTo>
                <a:cubicBezTo>
                  <a:pt x="286457" y="259116"/>
                  <a:pt x="285777" y="253010"/>
                  <a:pt x="289174" y="249618"/>
                </a:cubicBezTo>
                <a:cubicBezTo>
                  <a:pt x="292571" y="245547"/>
                  <a:pt x="298007" y="245547"/>
                  <a:pt x="302083" y="248939"/>
                </a:cubicBezTo>
                <a:lnTo>
                  <a:pt x="395164" y="331033"/>
                </a:lnTo>
                <a:cubicBezTo>
                  <a:pt x="398561" y="323570"/>
                  <a:pt x="401278" y="315429"/>
                  <a:pt x="403317" y="306609"/>
                </a:cubicBezTo>
                <a:cubicBezTo>
                  <a:pt x="406714" y="294396"/>
                  <a:pt x="403317" y="281506"/>
                  <a:pt x="393805" y="272686"/>
                </a:cubicBezTo>
                <a:cubicBezTo>
                  <a:pt x="376140" y="257081"/>
                  <a:pt x="348963" y="232656"/>
                  <a:pt x="325183" y="210946"/>
                </a:cubicBezTo>
                <a:cubicBezTo>
                  <a:pt x="323825" y="210946"/>
                  <a:pt x="322466" y="210267"/>
                  <a:pt x="321786" y="209589"/>
                </a:cubicBezTo>
                <a:lnTo>
                  <a:pt x="273548" y="165489"/>
                </a:lnTo>
                <a:cubicBezTo>
                  <a:pt x="270151" y="162096"/>
                  <a:pt x="270151" y="156669"/>
                  <a:pt x="273548" y="152598"/>
                </a:cubicBezTo>
                <a:cubicBezTo>
                  <a:pt x="276265" y="149206"/>
                  <a:pt x="282380" y="148527"/>
                  <a:pt x="285777" y="151919"/>
                </a:cubicBezTo>
                <a:cubicBezTo>
                  <a:pt x="285777" y="151919"/>
                  <a:pt x="305480" y="169559"/>
                  <a:pt x="329260" y="190592"/>
                </a:cubicBezTo>
                <a:lnTo>
                  <a:pt x="336734" y="185843"/>
                </a:lnTo>
                <a:cubicBezTo>
                  <a:pt x="344207" y="181093"/>
                  <a:pt x="348284" y="173630"/>
                  <a:pt x="348963" y="164810"/>
                </a:cubicBezTo>
                <a:cubicBezTo>
                  <a:pt x="350322" y="156669"/>
                  <a:pt x="346925" y="148527"/>
                  <a:pt x="340810" y="142421"/>
                </a:cubicBezTo>
                <a:lnTo>
                  <a:pt x="309557" y="112569"/>
                </a:lnTo>
                <a:cubicBezTo>
                  <a:pt x="305480" y="108498"/>
                  <a:pt x="300045" y="105106"/>
                  <a:pt x="293930" y="103749"/>
                </a:cubicBezTo>
                <a:close/>
                <a:moveTo>
                  <a:pt x="382934" y="82038"/>
                </a:moveTo>
                <a:lnTo>
                  <a:pt x="314313" y="92893"/>
                </a:lnTo>
                <a:cubicBezTo>
                  <a:pt x="317030" y="94929"/>
                  <a:pt x="319748" y="96964"/>
                  <a:pt x="322466" y="99678"/>
                </a:cubicBezTo>
                <a:lnTo>
                  <a:pt x="353719" y="129530"/>
                </a:lnTo>
                <a:cubicBezTo>
                  <a:pt x="363910" y="139707"/>
                  <a:pt x="368666" y="152598"/>
                  <a:pt x="367307" y="166846"/>
                </a:cubicBezTo>
                <a:cubicBezTo>
                  <a:pt x="365949" y="180415"/>
                  <a:pt x="358475" y="193306"/>
                  <a:pt x="346925" y="200769"/>
                </a:cubicBezTo>
                <a:lnTo>
                  <a:pt x="342848" y="203483"/>
                </a:lnTo>
                <a:cubicBezTo>
                  <a:pt x="365949" y="223158"/>
                  <a:pt x="389728" y="244869"/>
                  <a:pt x="406034" y="259116"/>
                </a:cubicBezTo>
                <a:cubicBezTo>
                  <a:pt x="414187" y="267258"/>
                  <a:pt x="420302" y="277435"/>
                  <a:pt x="421661" y="288290"/>
                </a:cubicBezTo>
                <a:lnTo>
                  <a:pt x="456991" y="244869"/>
                </a:lnTo>
                <a:cubicBezTo>
                  <a:pt x="457670" y="244190"/>
                  <a:pt x="458350" y="243512"/>
                  <a:pt x="458350" y="242833"/>
                </a:cubicBezTo>
                <a:lnTo>
                  <a:pt x="486206" y="202804"/>
                </a:lnTo>
                <a:cubicBezTo>
                  <a:pt x="489603" y="198055"/>
                  <a:pt x="488923" y="191949"/>
                  <a:pt x="485526" y="187878"/>
                </a:cubicBezTo>
                <a:close/>
                <a:moveTo>
                  <a:pt x="192697" y="63719"/>
                </a:moveTo>
                <a:lnTo>
                  <a:pt x="275586" y="81359"/>
                </a:lnTo>
                <a:cubicBezTo>
                  <a:pt x="276265" y="80681"/>
                  <a:pt x="277624" y="80681"/>
                  <a:pt x="278983" y="80003"/>
                </a:cubicBezTo>
                <a:lnTo>
                  <a:pt x="384293" y="63719"/>
                </a:lnTo>
                <a:cubicBezTo>
                  <a:pt x="387690" y="63041"/>
                  <a:pt x="390408" y="64398"/>
                  <a:pt x="392446" y="66433"/>
                </a:cubicBezTo>
                <a:lnTo>
                  <a:pt x="498435" y="175666"/>
                </a:lnTo>
                <a:cubicBezTo>
                  <a:pt x="507947" y="185843"/>
                  <a:pt x="509306" y="201447"/>
                  <a:pt x="501153" y="212981"/>
                </a:cubicBezTo>
                <a:lnTo>
                  <a:pt x="473297" y="253010"/>
                </a:lnTo>
                <a:cubicBezTo>
                  <a:pt x="472617" y="254367"/>
                  <a:pt x="471938" y="255046"/>
                  <a:pt x="471259" y="256402"/>
                </a:cubicBezTo>
                <a:lnTo>
                  <a:pt x="425058" y="314072"/>
                </a:lnTo>
                <a:cubicBezTo>
                  <a:pt x="423699" y="315429"/>
                  <a:pt x="421661" y="316786"/>
                  <a:pt x="419623" y="316786"/>
                </a:cubicBezTo>
                <a:cubicBezTo>
                  <a:pt x="401278" y="376490"/>
                  <a:pt x="362551" y="414484"/>
                  <a:pt x="304121" y="430089"/>
                </a:cubicBezTo>
                <a:cubicBezTo>
                  <a:pt x="299366" y="431446"/>
                  <a:pt x="295289" y="432124"/>
                  <a:pt x="290533" y="432124"/>
                </a:cubicBezTo>
                <a:cubicBezTo>
                  <a:pt x="281021" y="432124"/>
                  <a:pt x="270830" y="428732"/>
                  <a:pt x="262677" y="423304"/>
                </a:cubicBezTo>
                <a:cubicBezTo>
                  <a:pt x="257242" y="423982"/>
                  <a:pt x="246371" y="426018"/>
                  <a:pt x="234141" y="426018"/>
                </a:cubicBezTo>
                <a:cubicBezTo>
                  <a:pt x="224629" y="426018"/>
                  <a:pt x="213759" y="424661"/>
                  <a:pt x="203567" y="421947"/>
                </a:cubicBezTo>
                <a:cubicBezTo>
                  <a:pt x="150573" y="407021"/>
                  <a:pt x="120678" y="377847"/>
                  <a:pt x="109128" y="329676"/>
                </a:cubicBezTo>
                <a:cubicBezTo>
                  <a:pt x="105052" y="311358"/>
                  <a:pt x="110487" y="294396"/>
                  <a:pt x="113205" y="288290"/>
                </a:cubicBezTo>
                <a:lnTo>
                  <a:pt x="98258" y="274721"/>
                </a:lnTo>
                <a:cubicBezTo>
                  <a:pt x="91463" y="268615"/>
                  <a:pt x="86707" y="261830"/>
                  <a:pt x="83990" y="253689"/>
                </a:cubicBezTo>
                <a:lnTo>
                  <a:pt x="68363" y="208910"/>
                </a:lnTo>
                <a:cubicBezTo>
                  <a:pt x="64966" y="198055"/>
                  <a:pt x="67684" y="186521"/>
                  <a:pt x="75157" y="178379"/>
                </a:cubicBezTo>
                <a:lnTo>
                  <a:pt x="183864" y="66433"/>
                </a:lnTo>
                <a:cubicBezTo>
                  <a:pt x="185903" y="64398"/>
                  <a:pt x="189300" y="63041"/>
                  <a:pt x="192697" y="63719"/>
                </a:cubicBezTo>
                <a:close/>
                <a:moveTo>
                  <a:pt x="451604" y="22392"/>
                </a:moveTo>
                <a:lnTo>
                  <a:pt x="421040" y="52927"/>
                </a:lnTo>
                <a:lnTo>
                  <a:pt x="523598" y="155387"/>
                </a:lnTo>
                <a:lnTo>
                  <a:pt x="554162" y="124852"/>
                </a:lnTo>
                <a:close/>
                <a:moveTo>
                  <a:pt x="125386" y="22392"/>
                </a:moveTo>
                <a:lnTo>
                  <a:pt x="22086" y="124852"/>
                </a:lnTo>
                <a:lnTo>
                  <a:pt x="52669" y="155387"/>
                </a:lnTo>
                <a:lnTo>
                  <a:pt x="155968" y="52927"/>
                </a:lnTo>
                <a:close/>
                <a:moveTo>
                  <a:pt x="451604" y="0"/>
                </a:moveTo>
                <a:cubicBezTo>
                  <a:pt x="453642" y="0"/>
                  <a:pt x="456358" y="1357"/>
                  <a:pt x="457717" y="2714"/>
                </a:cubicBezTo>
                <a:lnTo>
                  <a:pt x="573858" y="118746"/>
                </a:lnTo>
                <a:cubicBezTo>
                  <a:pt x="577254" y="122138"/>
                  <a:pt x="577254" y="127567"/>
                  <a:pt x="573858" y="130959"/>
                </a:cubicBezTo>
                <a:lnTo>
                  <a:pt x="530390" y="175065"/>
                </a:lnTo>
                <a:cubicBezTo>
                  <a:pt x="528352" y="176422"/>
                  <a:pt x="526315" y="177779"/>
                  <a:pt x="523598" y="177779"/>
                </a:cubicBezTo>
                <a:cubicBezTo>
                  <a:pt x="521560" y="177779"/>
                  <a:pt x="518844" y="176422"/>
                  <a:pt x="517485" y="175065"/>
                </a:cubicBezTo>
                <a:lnTo>
                  <a:pt x="401344" y="59033"/>
                </a:lnTo>
                <a:cubicBezTo>
                  <a:pt x="397948" y="55641"/>
                  <a:pt x="397948" y="50212"/>
                  <a:pt x="401344" y="46820"/>
                </a:cubicBezTo>
                <a:lnTo>
                  <a:pt x="444812" y="2714"/>
                </a:lnTo>
                <a:cubicBezTo>
                  <a:pt x="446850" y="1357"/>
                  <a:pt x="448887" y="0"/>
                  <a:pt x="451604" y="0"/>
                </a:cubicBezTo>
                <a:close/>
                <a:moveTo>
                  <a:pt x="125386" y="0"/>
                </a:moveTo>
                <a:cubicBezTo>
                  <a:pt x="127425" y="0"/>
                  <a:pt x="129464" y="1357"/>
                  <a:pt x="131502" y="2714"/>
                </a:cubicBezTo>
                <a:lnTo>
                  <a:pt x="174997" y="46820"/>
                </a:lnTo>
                <a:cubicBezTo>
                  <a:pt x="178395" y="50212"/>
                  <a:pt x="178395" y="55641"/>
                  <a:pt x="174997" y="59033"/>
                </a:cubicBezTo>
                <a:lnTo>
                  <a:pt x="59465" y="175065"/>
                </a:lnTo>
                <a:cubicBezTo>
                  <a:pt x="57426" y="176422"/>
                  <a:pt x="55387" y="177779"/>
                  <a:pt x="52669" y="177779"/>
                </a:cubicBezTo>
                <a:cubicBezTo>
                  <a:pt x="50630" y="177779"/>
                  <a:pt x="47911" y="176422"/>
                  <a:pt x="46552" y="175065"/>
                </a:cubicBezTo>
                <a:lnTo>
                  <a:pt x="3058" y="130959"/>
                </a:lnTo>
                <a:cubicBezTo>
                  <a:pt x="-1020" y="127567"/>
                  <a:pt x="-1020" y="122138"/>
                  <a:pt x="3058" y="118746"/>
                </a:cubicBezTo>
                <a:lnTo>
                  <a:pt x="118590" y="2714"/>
                </a:lnTo>
                <a:cubicBezTo>
                  <a:pt x="120629" y="1357"/>
                  <a:pt x="122668" y="0"/>
                  <a:pt x="125386" y="0"/>
                </a:cubicBezTo>
                <a:close/>
              </a:path>
            </a:pathLst>
          </a:cu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 name="组合 8">
            <a:extLst>
              <a:ext uri="{FF2B5EF4-FFF2-40B4-BE49-F238E27FC236}">
                <a16:creationId xmlns:a16="http://schemas.microsoft.com/office/drawing/2014/main" id="{982FAACB-E70F-CD3D-BBE0-8B5F4CEB2BEB}"/>
              </a:ext>
            </a:extLst>
          </p:cNvPr>
          <p:cNvGrpSpPr/>
          <p:nvPr/>
        </p:nvGrpSpPr>
        <p:grpSpPr>
          <a:xfrm>
            <a:off x="5358458" y="1517598"/>
            <a:ext cx="1053779" cy="198418"/>
            <a:chOff x="5443365" y="1143526"/>
            <a:chExt cx="1053779" cy="198418"/>
          </a:xfrm>
          <a:solidFill>
            <a:schemeClr val="tx1"/>
          </a:solidFill>
        </p:grpSpPr>
        <p:sp>
          <p:nvSpPr>
            <p:cNvPr id="22" name="message-envelope_16872">
              <a:extLst>
                <a:ext uri="{FF2B5EF4-FFF2-40B4-BE49-F238E27FC236}">
                  <a16:creationId xmlns:a16="http://schemas.microsoft.com/office/drawing/2014/main" id="{299E75A8-E1DC-F945-02F1-B93673954885}"/>
                </a:ext>
              </a:extLst>
            </p:cNvPr>
            <p:cNvSpPr/>
            <p:nvPr/>
          </p:nvSpPr>
          <p:spPr>
            <a:xfrm>
              <a:off x="5443365"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6" name="message-envelope_16872">
              <a:extLst>
                <a:ext uri="{FF2B5EF4-FFF2-40B4-BE49-F238E27FC236}">
                  <a16:creationId xmlns:a16="http://schemas.microsoft.com/office/drawing/2014/main" id="{BAA44594-8C57-BE10-935A-42B1D2CE70A7}"/>
                </a:ext>
              </a:extLst>
            </p:cNvPr>
            <p:cNvSpPr/>
            <p:nvPr/>
          </p:nvSpPr>
          <p:spPr>
            <a:xfrm>
              <a:off x="5817833"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7" name="message-envelope_16872">
              <a:extLst>
                <a:ext uri="{FF2B5EF4-FFF2-40B4-BE49-F238E27FC236}">
                  <a16:creationId xmlns:a16="http://schemas.microsoft.com/office/drawing/2014/main" id="{35A9CF90-2973-BFB4-7430-3808ADC26DA5}"/>
                </a:ext>
              </a:extLst>
            </p:cNvPr>
            <p:cNvSpPr/>
            <p:nvPr/>
          </p:nvSpPr>
          <p:spPr>
            <a:xfrm>
              <a:off x="6192301"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16" name="文本框 15">
            <a:extLst>
              <a:ext uri="{FF2B5EF4-FFF2-40B4-BE49-F238E27FC236}">
                <a16:creationId xmlns:a16="http://schemas.microsoft.com/office/drawing/2014/main" id="{6E06A9C7-290F-9207-12F7-9ADCF26F4E24}"/>
              </a:ext>
            </a:extLst>
          </p:cNvPr>
          <p:cNvSpPr txBox="1"/>
          <p:nvPr/>
        </p:nvSpPr>
        <p:spPr>
          <a:xfrm>
            <a:off x="2961528" y="1277390"/>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1" name="文本框 20">
            <a:extLst>
              <a:ext uri="{FF2B5EF4-FFF2-40B4-BE49-F238E27FC236}">
                <a16:creationId xmlns:a16="http://schemas.microsoft.com/office/drawing/2014/main" id="{1B3B8264-8426-74D1-384C-B13DC04D8F4D}"/>
              </a:ext>
            </a:extLst>
          </p:cNvPr>
          <p:cNvSpPr txBox="1"/>
          <p:nvPr/>
        </p:nvSpPr>
        <p:spPr>
          <a:xfrm>
            <a:off x="8197623" y="1277390"/>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“三报文握手”建立</a:t>
              </a:r>
              <a:r>
                <a:rPr lang="en-US" altLang="zh-CN" sz="2000" b="1" dirty="0"/>
                <a:t>TCP</a:t>
              </a:r>
              <a:r>
                <a:rPr lang="zh-CN" altLang="en-US" sz="2000" b="1" dirty="0"/>
                <a:t>连接</a:t>
              </a:r>
            </a:p>
          </p:txBody>
        </p:sp>
      </p:grpSp>
      <p:grpSp>
        <p:nvGrpSpPr>
          <p:cNvPr id="6" name="组合 5">
            <a:extLst>
              <a:ext uri="{FF2B5EF4-FFF2-40B4-BE49-F238E27FC236}">
                <a16:creationId xmlns:a16="http://schemas.microsoft.com/office/drawing/2014/main" id="{00B19F24-3224-8B2C-48C6-0ED0258B78A7}"/>
              </a:ext>
            </a:extLst>
          </p:cNvPr>
          <p:cNvGrpSpPr/>
          <p:nvPr/>
        </p:nvGrpSpPr>
        <p:grpSpPr>
          <a:xfrm>
            <a:off x="3118053" y="1608388"/>
            <a:ext cx="5963787" cy="654939"/>
            <a:chOff x="2993956" y="1149410"/>
            <a:chExt cx="5963787" cy="654939"/>
          </a:xfrm>
        </p:grpSpPr>
        <p:pic>
          <p:nvPicPr>
            <p:cNvPr id="14" name="图形 13">
              <a:extLst>
                <a:ext uri="{FF2B5EF4-FFF2-40B4-BE49-F238E27FC236}">
                  <a16:creationId xmlns:a16="http://schemas.microsoft.com/office/drawing/2014/main" id="{C639618B-58BB-5B92-342F-86ACF4049C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15" name="图形 14">
              <a:extLst>
                <a:ext uri="{FF2B5EF4-FFF2-40B4-BE49-F238E27FC236}">
                  <a16:creationId xmlns:a16="http://schemas.microsoft.com/office/drawing/2014/main" id="{EB958355-7A21-7FE0-6757-D3CCCCBADF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sp>
        <p:nvSpPr>
          <p:cNvPr id="7" name="箭头: 左右 6">
            <a:extLst>
              <a:ext uri="{FF2B5EF4-FFF2-40B4-BE49-F238E27FC236}">
                <a16:creationId xmlns:a16="http://schemas.microsoft.com/office/drawing/2014/main" id="{A3700BE1-A5BC-7A81-A440-CCDCD9478D2C}"/>
              </a:ext>
            </a:extLst>
          </p:cNvPr>
          <p:cNvSpPr/>
          <p:nvPr/>
        </p:nvSpPr>
        <p:spPr>
          <a:xfrm>
            <a:off x="3795193" y="172847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建立</a:t>
            </a:r>
            <a:r>
              <a:rPr lang="en-US" altLang="zh-CN" b="1" dirty="0">
                <a:solidFill>
                  <a:schemeClr val="tx1"/>
                </a:solidFill>
              </a:rPr>
              <a:t>TCP</a:t>
            </a:r>
            <a:r>
              <a:rPr lang="zh-CN" altLang="en-US" b="1" dirty="0">
                <a:solidFill>
                  <a:schemeClr val="tx1"/>
                </a:solidFill>
              </a:rPr>
              <a:t>连接</a:t>
            </a:r>
          </a:p>
        </p:txBody>
      </p:sp>
      <p:sp>
        <p:nvSpPr>
          <p:cNvPr id="51" name="矩形 50">
            <a:extLst>
              <a:ext uri="{FF2B5EF4-FFF2-40B4-BE49-F238E27FC236}">
                <a16:creationId xmlns:a16="http://schemas.microsoft.com/office/drawing/2014/main" id="{D629B367-DD59-3996-AFFC-399F9A099315}"/>
              </a:ext>
            </a:extLst>
          </p:cNvPr>
          <p:cNvSpPr/>
          <p:nvPr/>
        </p:nvSpPr>
        <p:spPr>
          <a:xfrm>
            <a:off x="7977860" y="2926073"/>
            <a:ext cx="1515035" cy="77902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LISTEN</a:t>
            </a:r>
          </a:p>
          <a:p>
            <a:pPr algn="ctr"/>
            <a:r>
              <a:rPr lang="zh-CN" altLang="en-US" b="1" dirty="0">
                <a:solidFill>
                  <a:schemeClr val="bg1"/>
                </a:solidFill>
                <a:latin typeface="+mn-ea"/>
              </a:rPr>
              <a:t>监听</a:t>
            </a:r>
          </a:p>
        </p:txBody>
      </p:sp>
      <p:grpSp>
        <p:nvGrpSpPr>
          <p:cNvPr id="18" name="组合 17">
            <a:extLst>
              <a:ext uri="{FF2B5EF4-FFF2-40B4-BE49-F238E27FC236}">
                <a16:creationId xmlns:a16="http://schemas.microsoft.com/office/drawing/2014/main" id="{1CEF0055-7362-2DB9-0911-29BA7F30337F}"/>
              </a:ext>
            </a:extLst>
          </p:cNvPr>
          <p:cNvGrpSpPr/>
          <p:nvPr/>
        </p:nvGrpSpPr>
        <p:grpSpPr>
          <a:xfrm>
            <a:off x="9137470" y="1913430"/>
            <a:ext cx="1856112" cy="1012643"/>
            <a:chOff x="9137470" y="1913430"/>
            <a:chExt cx="1856112" cy="1012643"/>
          </a:xfrm>
        </p:grpSpPr>
        <p:cxnSp>
          <p:nvCxnSpPr>
            <p:cNvPr id="10" name="连接符: 肘形 9">
              <a:extLst>
                <a:ext uri="{FF2B5EF4-FFF2-40B4-BE49-F238E27FC236}">
                  <a16:creationId xmlns:a16="http://schemas.microsoft.com/office/drawing/2014/main" id="{00B7234B-BFB2-2A38-14C3-2BEF5B3D5F4A}"/>
                </a:ext>
              </a:extLst>
            </p:cNvPr>
            <p:cNvCxnSpPr>
              <a:cxnSpLocks/>
            </p:cNvCxnSpPr>
            <p:nvPr/>
          </p:nvCxnSpPr>
          <p:spPr>
            <a:xfrm rot="16200000" flipH="1">
              <a:off x="8812055" y="2238845"/>
              <a:ext cx="1006255" cy="355426"/>
            </a:xfrm>
            <a:prstGeom prst="bentConnector4">
              <a:avLst>
                <a:gd name="adj1" fmla="val 994"/>
                <a:gd name="adj2" fmla="val 531844"/>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41E38FE-44C4-DCCC-F8A8-903A6EA40FFA}"/>
                </a:ext>
              </a:extLst>
            </p:cNvPr>
            <p:cNvSpPr txBox="1"/>
            <p:nvPr/>
          </p:nvSpPr>
          <p:spPr>
            <a:xfrm>
              <a:off x="9767455" y="2556741"/>
              <a:ext cx="1226127" cy="369332"/>
            </a:xfrm>
            <a:prstGeom prst="rect">
              <a:avLst/>
            </a:prstGeom>
            <a:noFill/>
          </p:spPr>
          <p:txBody>
            <a:bodyPr wrap="square" rtlCol="0">
              <a:spAutoFit/>
            </a:bodyPr>
            <a:lstStyle/>
            <a:p>
              <a:pPr algn="ctr"/>
              <a:r>
                <a:rPr lang="zh-CN" altLang="en-US" b="1" dirty="0"/>
                <a:t>被动打开</a:t>
              </a:r>
            </a:p>
          </p:txBody>
        </p:sp>
      </p:grpSp>
    </p:spTree>
    <p:custDataLst>
      <p:tags r:id="rId1"/>
    </p:custDataLst>
    <p:extLst>
      <p:ext uri="{BB962C8B-B14F-4D97-AF65-F5344CB8AC3E}">
        <p14:creationId xmlns:p14="http://schemas.microsoft.com/office/powerpoint/2010/main" val="42316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p:tgtEl>
                                          <p:spTgt spid="19"/>
                                        </p:tgtEl>
                                        <p:attrNameLst>
                                          <p:attrName>ppt_x</p:attrName>
                                        </p:attrNameLst>
                                      </p:cBhvr>
                                      <p:tavLst>
                                        <p:tav tm="0">
                                          <p:val>
                                            <p:strVal val="#ppt_x+#ppt_w*1.125000"/>
                                          </p:val>
                                        </p:tav>
                                        <p:tav tm="100000">
                                          <p:val>
                                            <p:strVal val="#ppt_x"/>
                                          </p:val>
                                        </p:tav>
                                      </p:tavLst>
                                    </p:anim>
                                    <p:animEffect transition="in" filter="wipe(left)">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4E16C1E-05CC-E8EB-4752-C5DDEB2E056A}"/>
              </a:ext>
            </a:extLst>
          </p:cNvPr>
          <p:cNvSpPr/>
          <p:nvPr/>
        </p:nvSpPr>
        <p:spPr>
          <a:xfrm>
            <a:off x="2699104" y="2345084"/>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32" name="矩形 31">
            <a:extLst>
              <a:ext uri="{FF2B5EF4-FFF2-40B4-BE49-F238E27FC236}">
                <a16:creationId xmlns:a16="http://schemas.microsoft.com/office/drawing/2014/main" id="{86023576-B69D-AA61-2351-100EC8908EDC}"/>
              </a:ext>
            </a:extLst>
          </p:cNvPr>
          <p:cNvSpPr/>
          <p:nvPr/>
        </p:nvSpPr>
        <p:spPr>
          <a:xfrm>
            <a:off x="7977861" y="2345084"/>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24" name="handshake_157426">
            <a:extLst>
              <a:ext uri="{FF2B5EF4-FFF2-40B4-BE49-F238E27FC236}">
                <a16:creationId xmlns:a16="http://schemas.microsoft.com/office/drawing/2014/main" id="{12A4C620-F262-8CDF-E003-418378B444B8}"/>
              </a:ext>
            </a:extLst>
          </p:cNvPr>
          <p:cNvSpPr/>
          <p:nvPr/>
        </p:nvSpPr>
        <p:spPr>
          <a:xfrm>
            <a:off x="6485830" y="1505135"/>
            <a:ext cx="297917" cy="223344"/>
          </a:xfrm>
          <a:custGeom>
            <a:avLst/>
            <a:gdLst>
              <a:gd name="connsiteX0" fmla="*/ 127473 w 576405"/>
              <a:gd name="connsiteY0" fmla="*/ 301859 h 432124"/>
              <a:gd name="connsiteX1" fmla="*/ 126793 w 576405"/>
              <a:gd name="connsiteY1" fmla="*/ 325606 h 432124"/>
              <a:gd name="connsiteX2" fmla="*/ 208323 w 576405"/>
              <a:gd name="connsiteY2" fmla="*/ 404307 h 432124"/>
              <a:gd name="connsiteX3" fmla="*/ 244333 w 576405"/>
              <a:gd name="connsiteY3" fmla="*/ 407021 h 432124"/>
              <a:gd name="connsiteX4" fmla="*/ 193376 w 576405"/>
              <a:gd name="connsiteY4" fmla="*/ 82716 h 432124"/>
              <a:gd name="connsiteX5" fmla="*/ 88066 w 576405"/>
              <a:gd name="connsiteY5" fmla="*/ 191270 h 432124"/>
              <a:gd name="connsiteX6" fmla="*/ 85349 w 576405"/>
              <a:gd name="connsiteY6" fmla="*/ 202804 h 432124"/>
              <a:gd name="connsiteX7" fmla="*/ 101655 w 576405"/>
              <a:gd name="connsiteY7" fmla="*/ 247582 h 432124"/>
              <a:gd name="connsiteX8" fmla="*/ 110487 w 576405"/>
              <a:gd name="connsiteY8" fmla="*/ 261152 h 432124"/>
              <a:gd name="connsiteX9" fmla="*/ 268792 w 576405"/>
              <a:gd name="connsiteY9" fmla="*/ 405664 h 432124"/>
              <a:gd name="connsiteX10" fmla="*/ 299366 w 576405"/>
              <a:gd name="connsiteY10" fmla="*/ 413127 h 432124"/>
              <a:gd name="connsiteX11" fmla="*/ 318389 w 576405"/>
              <a:gd name="connsiteY11" fmla="*/ 407021 h 432124"/>
              <a:gd name="connsiteX12" fmla="*/ 226668 w 576405"/>
              <a:gd name="connsiteY12" fmla="*/ 325606 h 432124"/>
              <a:gd name="connsiteX13" fmla="*/ 225988 w 576405"/>
              <a:gd name="connsiteY13" fmla="*/ 312715 h 432124"/>
              <a:gd name="connsiteX14" fmla="*/ 238897 w 576405"/>
              <a:gd name="connsiteY14" fmla="*/ 312036 h 432124"/>
              <a:gd name="connsiteX15" fmla="*/ 334016 w 576405"/>
              <a:gd name="connsiteY15" fmla="*/ 396166 h 432124"/>
              <a:gd name="connsiteX16" fmla="*/ 335375 w 576405"/>
              <a:gd name="connsiteY16" fmla="*/ 398879 h 432124"/>
              <a:gd name="connsiteX17" fmla="*/ 357796 w 576405"/>
              <a:gd name="connsiteY17" fmla="*/ 383275 h 432124"/>
              <a:gd name="connsiteX18" fmla="*/ 258600 w 576405"/>
              <a:gd name="connsiteY18" fmla="*/ 293718 h 432124"/>
              <a:gd name="connsiteX19" fmla="*/ 257921 w 576405"/>
              <a:gd name="connsiteY19" fmla="*/ 280827 h 432124"/>
              <a:gd name="connsiteX20" fmla="*/ 270151 w 576405"/>
              <a:gd name="connsiteY20" fmla="*/ 280149 h 432124"/>
              <a:gd name="connsiteX21" fmla="*/ 370705 w 576405"/>
              <a:gd name="connsiteY21" fmla="*/ 370384 h 432124"/>
              <a:gd name="connsiteX22" fmla="*/ 387011 w 576405"/>
              <a:gd name="connsiteY22" fmla="*/ 347995 h 432124"/>
              <a:gd name="connsiteX23" fmla="*/ 384972 w 576405"/>
              <a:gd name="connsiteY23" fmla="*/ 346638 h 432124"/>
              <a:gd name="connsiteX24" fmla="*/ 289854 w 576405"/>
              <a:gd name="connsiteY24" fmla="*/ 262509 h 432124"/>
              <a:gd name="connsiteX25" fmla="*/ 289174 w 576405"/>
              <a:gd name="connsiteY25" fmla="*/ 249618 h 432124"/>
              <a:gd name="connsiteX26" fmla="*/ 302083 w 576405"/>
              <a:gd name="connsiteY26" fmla="*/ 248939 h 432124"/>
              <a:gd name="connsiteX27" fmla="*/ 395164 w 576405"/>
              <a:gd name="connsiteY27" fmla="*/ 331033 h 432124"/>
              <a:gd name="connsiteX28" fmla="*/ 403317 w 576405"/>
              <a:gd name="connsiteY28" fmla="*/ 306609 h 432124"/>
              <a:gd name="connsiteX29" fmla="*/ 393805 w 576405"/>
              <a:gd name="connsiteY29" fmla="*/ 272686 h 432124"/>
              <a:gd name="connsiteX30" fmla="*/ 325183 w 576405"/>
              <a:gd name="connsiteY30" fmla="*/ 210946 h 432124"/>
              <a:gd name="connsiteX31" fmla="*/ 321786 w 576405"/>
              <a:gd name="connsiteY31" fmla="*/ 209589 h 432124"/>
              <a:gd name="connsiteX32" fmla="*/ 273548 w 576405"/>
              <a:gd name="connsiteY32" fmla="*/ 165489 h 432124"/>
              <a:gd name="connsiteX33" fmla="*/ 273548 w 576405"/>
              <a:gd name="connsiteY33" fmla="*/ 152598 h 432124"/>
              <a:gd name="connsiteX34" fmla="*/ 285777 w 576405"/>
              <a:gd name="connsiteY34" fmla="*/ 151919 h 432124"/>
              <a:gd name="connsiteX35" fmla="*/ 329260 w 576405"/>
              <a:gd name="connsiteY35" fmla="*/ 190592 h 432124"/>
              <a:gd name="connsiteX36" fmla="*/ 336734 w 576405"/>
              <a:gd name="connsiteY36" fmla="*/ 185843 h 432124"/>
              <a:gd name="connsiteX37" fmla="*/ 348963 w 576405"/>
              <a:gd name="connsiteY37" fmla="*/ 164810 h 432124"/>
              <a:gd name="connsiteX38" fmla="*/ 340810 w 576405"/>
              <a:gd name="connsiteY38" fmla="*/ 142421 h 432124"/>
              <a:gd name="connsiteX39" fmla="*/ 309557 w 576405"/>
              <a:gd name="connsiteY39" fmla="*/ 112569 h 432124"/>
              <a:gd name="connsiteX40" fmla="*/ 293930 w 576405"/>
              <a:gd name="connsiteY40" fmla="*/ 103749 h 432124"/>
              <a:gd name="connsiteX41" fmla="*/ 382934 w 576405"/>
              <a:gd name="connsiteY41" fmla="*/ 82038 h 432124"/>
              <a:gd name="connsiteX42" fmla="*/ 314313 w 576405"/>
              <a:gd name="connsiteY42" fmla="*/ 92893 h 432124"/>
              <a:gd name="connsiteX43" fmla="*/ 322466 w 576405"/>
              <a:gd name="connsiteY43" fmla="*/ 99678 h 432124"/>
              <a:gd name="connsiteX44" fmla="*/ 353719 w 576405"/>
              <a:gd name="connsiteY44" fmla="*/ 129530 h 432124"/>
              <a:gd name="connsiteX45" fmla="*/ 367307 w 576405"/>
              <a:gd name="connsiteY45" fmla="*/ 166846 h 432124"/>
              <a:gd name="connsiteX46" fmla="*/ 346925 w 576405"/>
              <a:gd name="connsiteY46" fmla="*/ 200769 h 432124"/>
              <a:gd name="connsiteX47" fmla="*/ 342848 w 576405"/>
              <a:gd name="connsiteY47" fmla="*/ 203483 h 432124"/>
              <a:gd name="connsiteX48" fmla="*/ 406034 w 576405"/>
              <a:gd name="connsiteY48" fmla="*/ 259116 h 432124"/>
              <a:gd name="connsiteX49" fmla="*/ 421661 w 576405"/>
              <a:gd name="connsiteY49" fmla="*/ 288290 h 432124"/>
              <a:gd name="connsiteX50" fmla="*/ 456991 w 576405"/>
              <a:gd name="connsiteY50" fmla="*/ 244869 h 432124"/>
              <a:gd name="connsiteX51" fmla="*/ 458350 w 576405"/>
              <a:gd name="connsiteY51" fmla="*/ 242833 h 432124"/>
              <a:gd name="connsiteX52" fmla="*/ 486206 w 576405"/>
              <a:gd name="connsiteY52" fmla="*/ 202804 h 432124"/>
              <a:gd name="connsiteX53" fmla="*/ 485526 w 576405"/>
              <a:gd name="connsiteY53" fmla="*/ 187878 h 432124"/>
              <a:gd name="connsiteX54" fmla="*/ 192697 w 576405"/>
              <a:gd name="connsiteY54" fmla="*/ 63719 h 432124"/>
              <a:gd name="connsiteX55" fmla="*/ 275586 w 576405"/>
              <a:gd name="connsiteY55" fmla="*/ 81359 h 432124"/>
              <a:gd name="connsiteX56" fmla="*/ 278983 w 576405"/>
              <a:gd name="connsiteY56" fmla="*/ 80003 h 432124"/>
              <a:gd name="connsiteX57" fmla="*/ 384293 w 576405"/>
              <a:gd name="connsiteY57" fmla="*/ 63719 h 432124"/>
              <a:gd name="connsiteX58" fmla="*/ 392446 w 576405"/>
              <a:gd name="connsiteY58" fmla="*/ 66433 h 432124"/>
              <a:gd name="connsiteX59" fmla="*/ 498435 w 576405"/>
              <a:gd name="connsiteY59" fmla="*/ 175666 h 432124"/>
              <a:gd name="connsiteX60" fmla="*/ 501153 w 576405"/>
              <a:gd name="connsiteY60" fmla="*/ 212981 h 432124"/>
              <a:gd name="connsiteX61" fmla="*/ 473297 w 576405"/>
              <a:gd name="connsiteY61" fmla="*/ 253010 h 432124"/>
              <a:gd name="connsiteX62" fmla="*/ 471259 w 576405"/>
              <a:gd name="connsiteY62" fmla="*/ 256402 h 432124"/>
              <a:gd name="connsiteX63" fmla="*/ 425058 w 576405"/>
              <a:gd name="connsiteY63" fmla="*/ 314072 h 432124"/>
              <a:gd name="connsiteX64" fmla="*/ 419623 w 576405"/>
              <a:gd name="connsiteY64" fmla="*/ 316786 h 432124"/>
              <a:gd name="connsiteX65" fmla="*/ 304121 w 576405"/>
              <a:gd name="connsiteY65" fmla="*/ 430089 h 432124"/>
              <a:gd name="connsiteX66" fmla="*/ 290533 w 576405"/>
              <a:gd name="connsiteY66" fmla="*/ 432124 h 432124"/>
              <a:gd name="connsiteX67" fmla="*/ 262677 w 576405"/>
              <a:gd name="connsiteY67" fmla="*/ 423304 h 432124"/>
              <a:gd name="connsiteX68" fmla="*/ 234141 w 576405"/>
              <a:gd name="connsiteY68" fmla="*/ 426018 h 432124"/>
              <a:gd name="connsiteX69" fmla="*/ 203567 w 576405"/>
              <a:gd name="connsiteY69" fmla="*/ 421947 h 432124"/>
              <a:gd name="connsiteX70" fmla="*/ 109128 w 576405"/>
              <a:gd name="connsiteY70" fmla="*/ 329676 h 432124"/>
              <a:gd name="connsiteX71" fmla="*/ 113205 w 576405"/>
              <a:gd name="connsiteY71" fmla="*/ 288290 h 432124"/>
              <a:gd name="connsiteX72" fmla="*/ 98258 w 576405"/>
              <a:gd name="connsiteY72" fmla="*/ 274721 h 432124"/>
              <a:gd name="connsiteX73" fmla="*/ 83990 w 576405"/>
              <a:gd name="connsiteY73" fmla="*/ 253689 h 432124"/>
              <a:gd name="connsiteX74" fmla="*/ 68363 w 576405"/>
              <a:gd name="connsiteY74" fmla="*/ 208910 h 432124"/>
              <a:gd name="connsiteX75" fmla="*/ 75157 w 576405"/>
              <a:gd name="connsiteY75" fmla="*/ 178379 h 432124"/>
              <a:gd name="connsiteX76" fmla="*/ 183864 w 576405"/>
              <a:gd name="connsiteY76" fmla="*/ 66433 h 432124"/>
              <a:gd name="connsiteX77" fmla="*/ 192697 w 576405"/>
              <a:gd name="connsiteY77" fmla="*/ 63719 h 432124"/>
              <a:gd name="connsiteX78" fmla="*/ 451604 w 576405"/>
              <a:gd name="connsiteY78" fmla="*/ 22392 h 432124"/>
              <a:gd name="connsiteX79" fmla="*/ 421040 w 576405"/>
              <a:gd name="connsiteY79" fmla="*/ 52927 h 432124"/>
              <a:gd name="connsiteX80" fmla="*/ 523598 w 576405"/>
              <a:gd name="connsiteY80" fmla="*/ 155387 h 432124"/>
              <a:gd name="connsiteX81" fmla="*/ 554162 w 576405"/>
              <a:gd name="connsiteY81" fmla="*/ 124852 h 432124"/>
              <a:gd name="connsiteX82" fmla="*/ 125386 w 576405"/>
              <a:gd name="connsiteY82" fmla="*/ 22392 h 432124"/>
              <a:gd name="connsiteX83" fmla="*/ 22086 w 576405"/>
              <a:gd name="connsiteY83" fmla="*/ 124852 h 432124"/>
              <a:gd name="connsiteX84" fmla="*/ 52669 w 576405"/>
              <a:gd name="connsiteY84" fmla="*/ 155387 h 432124"/>
              <a:gd name="connsiteX85" fmla="*/ 155968 w 576405"/>
              <a:gd name="connsiteY85" fmla="*/ 52927 h 432124"/>
              <a:gd name="connsiteX86" fmla="*/ 451604 w 576405"/>
              <a:gd name="connsiteY86" fmla="*/ 0 h 432124"/>
              <a:gd name="connsiteX87" fmla="*/ 457717 w 576405"/>
              <a:gd name="connsiteY87" fmla="*/ 2714 h 432124"/>
              <a:gd name="connsiteX88" fmla="*/ 573858 w 576405"/>
              <a:gd name="connsiteY88" fmla="*/ 118746 h 432124"/>
              <a:gd name="connsiteX89" fmla="*/ 573858 w 576405"/>
              <a:gd name="connsiteY89" fmla="*/ 130959 h 432124"/>
              <a:gd name="connsiteX90" fmla="*/ 530390 w 576405"/>
              <a:gd name="connsiteY90" fmla="*/ 175065 h 432124"/>
              <a:gd name="connsiteX91" fmla="*/ 523598 w 576405"/>
              <a:gd name="connsiteY91" fmla="*/ 177779 h 432124"/>
              <a:gd name="connsiteX92" fmla="*/ 517485 w 576405"/>
              <a:gd name="connsiteY92" fmla="*/ 175065 h 432124"/>
              <a:gd name="connsiteX93" fmla="*/ 401344 w 576405"/>
              <a:gd name="connsiteY93" fmla="*/ 59033 h 432124"/>
              <a:gd name="connsiteX94" fmla="*/ 401344 w 576405"/>
              <a:gd name="connsiteY94" fmla="*/ 46820 h 432124"/>
              <a:gd name="connsiteX95" fmla="*/ 444812 w 576405"/>
              <a:gd name="connsiteY95" fmla="*/ 2714 h 432124"/>
              <a:gd name="connsiteX96" fmla="*/ 451604 w 576405"/>
              <a:gd name="connsiteY96" fmla="*/ 0 h 432124"/>
              <a:gd name="connsiteX97" fmla="*/ 125386 w 576405"/>
              <a:gd name="connsiteY97" fmla="*/ 0 h 432124"/>
              <a:gd name="connsiteX98" fmla="*/ 131502 w 576405"/>
              <a:gd name="connsiteY98" fmla="*/ 2714 h 432124"/>
              <a:gd name="connsiteX99" fmla="*/ 174997 w 576405"/>
              <a:gd name="connsiteY99" fmla="*/ 46820 h 432124"/>
              <a:gd name="connsiteX100" fmla="*/ 174997 w 576405"/>
              <a:gd name="connsiteY100" fmla="*/ 59033 h 432124"/>
              <a:gd name="connsiteX101" fmla="*/ 59465 w 576405"/>
              <a:gd name="connsiteY101" fmla="*/ 175065 h 432124"/>
              <a:gd name="connsiteX102" fmla="*/ 52669 w 576405"/>
              <a:gd name="connsiteY102" fmla="*/ 177779 h 432124"/>
              <a:gd name="connsiteX103" fmla="*/ 46552 w 576405"/>
              <a:gd name="connsiteY103" fmla="*/ 175065 h 432124"/>
              <a:gd name="connsiteX104" fmla="*/ 3058 w 576405"/>
              <a:gd name="connsiteY104" fmla="*/ 130959 h 432124"/>
              <a:gd name="connsiteX105" fmla="*/ 3058 w 576405"/>
              <a:gd name="connsiteY105" fmla="*/ 118746 h 432124"/>
              <a:gd name="connsiteX106" fmla="*/ 118590 w 576405"/>
              <a:gd name="connsiteY106" fmla="*/ 2714 h 432124"/>
              <a:gd name="connsiteX107" fmla="*/ 125386 w 576405"/>
              <a:gd name="connsiteY107" fmla="*/ 0 h 4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576405" h="432124">
                <a:moveTo>
                  <a:pt x="127473" y="301859"/>
                </a:moveTo>
                <a:cubicBezTo>
                  <a:pt x="126114" y="307287"/>
                  <a:pt x="124755" y="316786"/>
                  <a:pt x="126793" y="325606"/>
                </a:cubicBezTo>
                <a:cubicBezTo>
                  <a:pt x="136984" y="366992"/>
                  <a:pt x="162123" y="391416"/>
                  <a:pt x="208323" y="404307"/>
                </a:cubicBezTo>
                <a:cubicBezTo>
                  <a:pt x="220553" y="407699"/>
                  <a:pt x="233462" y="408378"/>
                  <a:pt x="244333" y="407021"/>
                </a:cubicBezTo>
                <a:close/>
                <a:moveTo>
                  <a:pt x="193376" y="82716"/>
                </a:moveTo>
                <a:lnTo>
                  <a:pt x="88066" y="191270"/>
                </a:lnTo>
                <a:cubicBezTo>
                  <a:pt x="85349" y="193984"/>
                  <a:pt x="83990" y="198733"/>
                  <a:pt x="85349" y="202804"/>
                </a:cubicBezTo>
                <a:lnTo>
                  <a:pt x="101655" y="247582"/>
                </a:lnTo>
                <a:cubicBezTo>
                  <a:pt x="103013" y="253010"/>
                  <a:pt x="106411" y="257081"/>
                  <a:pt x="110487" y="261152"/>
                </a:cubicBezTo>
                <a:lnTo>
                  <a:pt x="268792" y="405664"/>
                </a:lnTo>
                <a:cubicBezTo>
                  <a:pt x="276945" y="413127"/>
                  <a:pt x="288495" y="415841"/>
                  <a:pt x="299366" y="413127"/>
                </a:cubicBezTo>
                <a:cubicBezTo>
                  <a:pt x="306160" y="411092"/>
                  <a:pt x="312274" y="409056"/>
                  <a:pt x="318389" y="407021"/>
                </a:cubicBezTo>
                <a:lnTo>
                  <a:pt x="226668" y="325606"/>
                </a:lnTo>
                <a:cubicBezTo>
                  <a:pt x="222591" y="322213"/>
                  <a:pt x="222591" y="316786"/>
                  <a:pt x="225988" y="312715"/>
                </a:cubicBezTo>
                <a:cubicBezTo>
                  <a:pt x="229385" y="308644"/>
                  <a:pt x="234821" y="308644"/>
                  <a:pt x="238897" y="312036"/>
                </a:cubicBezTo>
                <a:lnTo>
                  <a:pt x="334016" y="396166"/>
                </a:lnTo>
                <a:cubicBezTo>
                  <a:pt x="334695" y="396844"/>
                  <a:pt x="335375" y="398201"/>
                  <a:pt x="335375" y="398879"/>
                </a:cubicBezTo>
                <a:cubicBezTo>
                  <a:pt x="343528" y="394130"/>
                  <a:pt x="351001" y="389381"/>
                  <a:pt x="357796" y="383275"/>
                </a:cubicBezTo>
                <a:lnTo>
                  <a:pt x="258600" y="293718"/>
                </a:lnTo>
                <a:cubicBezTo>
                  <a:pt x="254524" y="290326"/>
                  <a:pt x="254524" y="284898"/>
                  <a:pt x="257921" y="280827"/>
                </a:cubicBezTo>
                <a:cubicBezTo>
                  <a:pt x="261318" y="277435"/>
                  <a:pt x="266753" y="276756"/>
                  <a:pt x="270151" y="280149"/>
                </a:cubicBezTo>
                <a:lnTo>
                  <a:pt x="370705" y="370384"/>
                </a:lnTo>
                <a:cubicBezTo>
                  <a:pt x="376819" y="363599"/>
                  <a:pt x="382255" y="356136"/>
                  <a:pt x="387011" y="347995"/>
                </a:cubicBezTo>
                <a:cubicBezTo>
                  <a:pt x="386331" y="347316"/>
                  <a:pt x="385652" y="347316"/>
                  <a:pt x="384972" y="346638"/>
                </a:cubicBezTo>
                <a:lnTo>
                  <a:pt x="289854" y="262509"/>
                </a:lnTo>
                <a:cubicBezTo>
                  <a:pt x="286457" y="259116"/>
                  <a:pt x="285777" y="253010"/>
                  <a:pt x="289174" y="249618"/>
                </a:cubicBezTo>
                <a:cubicBezTo>
                  <a:pt x="292571" y="245547"/>
                  <a:pt x="298007" y="245547"/>
                  <a:pt x="302083" y="248939"/>
                </a:cubicBezTo>
                <a:lnTo>
                  <a:pt x="395164" y="331033"/>
                </a:lnTo>
                <a:cubicBezTo>
                  <a:pt x="398561" y="323570"/>
                  <a:pt x="401278" y="315429"/>
                  <a:pt x="403317" y="306609"/>
                </a:cubicBezTo>
                <a:cubicBezTo>
                  <a:pt x="406714" y="294396"/>
                  <a:pt x="403317" y="281506"/>
                  <a:pt x="393805" y="272686"/>
                </a:cubicBezTo>
                <a:cubicBezTo>
                  <a:pt x="376140" y="257081"/>
                  <a:pt x="348963" y="232656"/>
                  <a:pt x="325183" y="210946"/>
                </a:cubicBezTo>
                <a:cubicBezTo>
                  <a:pt x="323825" y="210946"/>
                  <a:pt x="322466" y="210267"/>
                  <a:pt x="321786" y="209589"/>
                </a:cubicBezTo>
                <a:lnTo>
                  <a:pt x="273548" y="165489"/>
                </a:lnTo>
                <a:cubicBezTo>
                  <a:pt x="270151" y="162096"/>
                  <a:pt x="270151" y="156669"/>
                  <a:pt x="273548" y="152598"/>
                </a:cubicBezTo>
                <a:cubicBezTo>
                  <a:pt x="276265" y="149206"/>
                  <a:pt x="282380" y="148527"/>
                  <a:pt x="285777" y="151919"/>
                </a:cubicBezTo>
                <a:cubicBezTo>
                  <a:pt x="285777" y="151919"/>
                  <a:pt x="305480" y="169559"/>
                  <a:pt x="329260" y="190592"/>
                </a:cubicBezTo>
                <a:lnTo>
                  <a:pt x="336734" y="185843"/>
                </a:lnTo>
                <a:cubicBezTo>
                  <a:pt x="344207" y="181093"/>
                  <a:pt x="348284" y="173630"/>
                  <a:pt x="348963" y="164810"/>
                </a:cubicBezTo>
                <a:cubicBezTo>
                  <a:pt x="350322" y="156669"/>
                  <a:pt x="346925" y="148527"/>
                  <a:pt x="340810" y="142421"/>
                </a:cubicBezTo>
                <a:lnTo>
                  <a:pt x="309557" y="112569"/>
                </a:lnTo>
                <a:cubicBezTo>
                  <a:pt x="305480" y="108498"/>
                  <a:pt x="300045" y="105106"/>
                  <a:pt x="293930" y="103749"/>
                </a:cubicBezTo>
                <a:close/>
                <a:moveTo>
                  <a:pt x="382934" y="82038"/>
                </a:moveTo>
                <a:lnTo>
                  <a:pt x="314313" y="92893"/>
                </a:lnTo>
                <a:cubicBezTo>
                  <a:pt x="317030" y="94929"/>
                  <a:pt x="319748" y="96964"/>
                  <a:pt x="322466" y="99678"/>
                </a:cubicBezTo>
                <a:lnTo>
                  <a:pt x="353719" y="129530"/>
                </a:lnTo>
                <a:cubicBezTo>
                  <a:pt x="363910" y="139707"/>
                  <a:pt x="368666" y="152598"/>
                  <a:pt x="367307" y="166846"/>
                </a:cubicBezTo>
                <a:cubicBezTo>
                  <a:pt x="365949" y="180415"/>
                  <a:pt x="358475" y="193306"/>
                  <a:pt x="346925" y="200769"/>
                </a:cubicBezTo>
                <a:lnTo>
                  <a:pt x="342848" y="203483"/>
                </a:lnTo>
                <a:cubicBezTo>
                  <a:pt x="365949" y="223158"/>
                  <a:pt x="389728" y="244869"/>
                  <a:pt x="406034" y="259116"/>
                </a:cubicBezTo>
                <a:cubicBezTo>
                  <a:pt x="414187" y="267258"/>
                  <a:pt x="420302" y="277435"/>
                  <a:pt x="421661" y="288290"/>
                </a:cubicBezTo>
                <a:lnTo>
                  <a:pt x="456991" y="244869"/>
                </a:lnTo>
                <a:cubicBezTo>
                  <a:pt x="457670" y="244190"/>
                  <a:pt x="458350" y="243512"/>
                  <a:pt x="458350" y="242833"/>
                </a:cubicBezTo>
                <a:lnTo>
                  <a:pt x="486206" y="202804"/>
                </a:lnTo>
                <a:cubicBezTo>
                  <a:pt x="489603" y="198055"/>
                  <a:pt x="488923" y="191949"/>
                  <a:pt x="485526" y="187878"/>
                </a:cubicBezTo>
                <a:close/>
                <a:moveTo>
                  <a:pt x="192697" y="63719"/>
                </a:moveTo>
                <a:lnTo>
                  <a:pt x="275586" y="81359"/>
                </a:lnTo>
                <a:cubicBezTo>
                  <a:pt x="276265" y="80681"/>
                  <a:pt x="277624" y="80681"/>
                  <a:pt x="278983" y="80003"/>
                </a:cubicBezTo>
                <a:lnTo>
                  <a:pt x="384293" y="63719"/>
                </a:lnTo>
                <a:cubicBezTo>
                  <a:pt x="387690" y="63041"/>
                  <a:pt x="390408" y="64398"/>
                  <a:pt x="392446" y="66433"/>
                </a:cubicBezTo>
                <a:lnTo>
                  <a:pt x="498435" y="175666"/>
                </a:lnTo>
                <a:cubicBezTo>
                  <a:pt x="507947" y="185843"/>
                  <a:pt x="509306" y="201447"/>
                  <a:pt x="501153" y="212981"/>
                </a:cubicBezTo>
                <a:lnTo>
                  <a:pt x="473297" y="253010"/>
                </a:lnTo>
                <a:cubicBezTo>
                  <a:pt x="472617" y="254367"/>
                  <a:pt x="471938" y="255046"/>
                  <a:pt x="471259" y="256402"/>
                </a:cubicBezTo>
                <a:lnTo>
                  <a:pt x="425058" y="314072"/>
                </a:lnTo>
                <a:cubicBezTo>
                  <a:pt x="423699" y="315429"/>
                  <a:pt x="421661" y="316786"/>
                  <a:pt x="419623" y="316786"/>
                </a:cubicBezTo>
                <a:cubicBezTo>
                  <a:pt x="401278" y="376490"/>
                  <a:pt x="362551" y="414484"/>
                  <a:pt x="304121" y="430089"/>
                </a:cubicBezTo>
                <a:cubicBezTo>
                  <a:pt x="299366" y="431446"/>
                  <a:pt x="295289" y="432124"/>
                  <a:pt x="290533" y="432124"/>
                </a:cubicBezTo>
                <a:cubicBezTo>
                  <a:pt x="281021" y="432124"/>
                  <a:pt x="270830" y="428732"/>
                  <a:pt x="262677" y="423304"/>
                </a:cubicBezTo>
                <a:cubicBezTo>
                  <a:pt x="257242" y="423982"/>
                  <a:pt x="246371" y="426018"/>
                  <a:pt x="234141" y="426018"/>
                </a:cubicBezTo>
                <a:cubicBezTo>
                  <a:pt x="224629" y="426018"/>
                  <a:pt x="213759" y="424661"/>
                  <a:pt x="203567" y="421947"/>
                </a:cubicBezTo>
                <a:cubicBezTo>
                  <a:pt x="150573" y="407021"/>
                  <a:pt x="120678" y="377847"/>
                  <a:pt x="109128" y="329676"/>
                </a:cubicBezTo>
                <a:cubicBezTo>
                  <a:pt x="105052" y="311358"/>
                  <a:pt x="110487" y="294396"/>
                  <a:pt x="113205" y="288290"/>
                </a:cubicBezTo>
                <a:lnTo>
                  <a:pt x="98258" y="274721"/>
                </a:lnTo>
                <a:cubicBezTo>
                  <a:pt x="91463" y="268615"/>
                  <a:pt x="86707" y="261830"/>
                  <a:pt x="83990" y="253689"/>
                </a:cubicBezTo>
                <a:lnTo>
                  <a:pt x="68363" y="208910"/>
                </a:lnTo>
                <a:cubicBezTo>
                  <a:pt x="64966" y="198055"/>
                  <a:pt x="67684" y="186521"/>
                  <a:pt x="75157" y="178379"/>
                </a:cubicBezTo>
                <a:lnTo>
                  <a:pt x="183864" y="66433"/>
                </a:lnTo>
                <a:cubicBezTo>
                  <a:pt x="185903" y="64398"/>
                  <a:pt x="189300" y="63041"/>
                  <a:pt x="192697" y="63719"/>
                </a:cubicBezTo>
                <a:close/>
                <a:moveTo>
                  <a:pt x="451604" y="22392"/>
                </a:moveTo>
                <a:lnTo>
                  <a:pt x="421040" y="52927"/>
                </a:lnTo>
                <a:lnTo>
                  <a:pt x="523598" y="155387"/>
                </a:lnTo>
                <a:lnTo>
                  <a:pt x="554162" y="124852"/>
                </a:lnTo>
                <a:close/>
                <a:moveTo>
                  <a:pt x="125386" y="22392"/>
                </a:moveTo>
                <a:lnTo>
                  <a:pt x="22086" y="124852"/>
                </a:lnTo>
                <a:lnTo>
                  <a:pt x="52669" y="155387"/>
                </a:lnTo>
                <a:lnTo>
                  <a:pt x="155968" y="52927"/>
                </a:lnTo>
                <a:close/>
                <a:moveTo>
                  <a:pt x="451604" y="0"/>
                </a:moveTo>
                <a:cubicBezTo>
                  <a:pt x="453642" y="0"/>
                  <a:pt x="456358" y="1357"/>
                  <a:pt x="457717" y="2714"/>
                </a:cubicBezTo>
                <a:lnTo>
                  <a:pt x="573858" y="118746"/>
                </a:lnTo>
                <a:cubicBezTo>
                  <a:pt x="577254" y="122138"/>
                  <a:pt x="577254" y="127567"/>
                  <a:pt x="573858" y="130959"/>
                </a:cubicBezTo>
                <a:lnTo>
                  <a:pt x="530390" y="175065"/>
                </a:lnTo>
                <a:cubicBezTo>
                  <a:pt x="528352" y="176422"/>
                  <a:pt x="526315" y="177779"/>
                  <a:pt x="523598" y="177779"/>
                </a:cubicBezTo>
                <a:cubicBezTo>
                  <a:pt x="521560" y="177779"/>
                  <a:pt x="518844" y="176422"/>
                  <a:pt x="517485" y="175065"/>
                </a:cubicBezTo>
                <a:lnTo>
                  <a:pt x="401344" y="59033"/>
                </a:lnTo>
                <a:cubicBezTo>
                  <a:pt x="397948" y="55641"/>
                  <a:pt x="397948" y="50212"/>
                  <a:pt x="401344" y="46820"/>
                </a:cubicBezTo>
                <a:lnTo>
                  <a:pt x="444812" y="2714"/>
                </a:lnTo>
                <a:cubicBezTo>
                  <a:pt x="446850" y="1357"/>
                  <a:pt x="448887" y="0"/>
                  <a:pt x="451604" y="0"/>
                </a:cubicBezTo>
                <a:close/>
                <a:moveTo>
                  <a:pt x="125386" y="0"/>
                </a:moveTo>
                <a:cubicBezTo>
                  <a:pt x="127425" y="0"/>
                  <a:pt x="129464" y="1357"/>
                  <a:pt x="131502" y="2714"/>
                </a:cubicBezTo>
                <a:lnTo>
                  <a:pt x="174997" y="46820"/>
                </a:lnTo>
                <a:cubicBezTo>
                  <a:pt x="178395" y="50212"/>
                  <a:pt x="178395" y="55641"/>
                  <a:pt x="174997" y="59033"/>
                </a:cubicBezTo>
                <a:lnTo>
                  <a:pt x="59465" y="175065"/>
                </a:lnTo>
                <a:cubicBezTo>
                  <a:pt x="57426" y="176422"/>
                  <a:pt x="55387" y="177779"/>
                  <a:pt x="52669" y="177779"/>
                </a:cubicBezTo>
                <a:cubicBezTo>
                  <a:pt x="50630" y="177779"/>
                  <a:pt x="47911" y="176422"/>
                  <a:pt x="46552" y="175065"/>
                </a:cubicBezTo>
                <a:lnTo>
                  <a:pt x="3058" y="130959"/>
                </a:lnTo>
                <a:cubicBezTo>
                  <a:pt x="-1020" y="127567"/>
                  <a:pt x="-1020" y="122138"/>
                  <a:pt x="3058" y="118746"/>
                </a:cubicBezTo>
                <a:lnTo>
                  <a:pt x="118590" y="2714"/>
                </a:lnTo>
                <a:cubicBezTo>
                  <a:pt x="120629" y="1357"/>
                  <a:pt x="122668" y="0"/>
                  <a:pt x="125386" y="0"/>
                </a:cubicBezTo>
                <a:close/>
              </a:path>
            </a:pathLst>
          </a:cu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 name="组合 8">
            <a:extLst>
              <a:ext uri="{FF2B5EF4-FFF2-40B4-BE49-F238E27FC236}">
                <a16:creationId xmlns:a16="http://schemas.microsoft.com/office/drawing/2014/main" id="{982FAACB-E70F-CD3D-BBE0-8B5F4CEB2BEB}"/>
              </a:ext>
            </a:extLst>
          </p:cNvPr>
          <p:cNvGrpSpPr/>
          <p:nvPr/>
        </p:nvGrpSpPr>
        <p:grpSpPr>
          <a:xfrm>
            <a:off x="5358458" y="1517598"/>
            <a:ext cx="1053779" cy="198418"/>
            <a:chOff x="5443365" y="1143526"/>
            <a:chExt cx="1053779" cy="198418"/>
          </a:xfrm>
          <a:solidFill>
            <a:schemeClr val="tx1"/>
          </a:solidFill>
        </p:grpSpPr>
        <p:sp>
          <p:nvSpPr>
            <p:cNvPr id="22" name="message-envelope_16872">
              <a:extLst>
                <a:ext uri="{FF2B5EF4-FFF2-40B4-BE49-F238E27FC236}">
                  <a16:creationId xmlns:a16="http://schemas.microsoft.com/office/drawing/2014/main" id="{299E75A8-E1DC-F945-02F1-B93673954885}"/>
                </a:ext>
              </a:extLst>
            </p:cNvPr>
            <p:cNvSpPr/>
            <p:nvPr/>
          </p:nvSpPr>
          <p:spPr>
            <a:xfrm>
              <a:off x="5443365"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6" name="message-envelope_16872">
              <a:extLst>
                <a:ext uri="{FF2B5EF4-FFF2-40B4-BE49-F238E27FC236}">
                  <a16:creationId xmlns:a16="http://schemas.microsoft.com/office/drawing/2014/main" id="{BAA44594-8C57-BE10-935A-42B1D2CE70A7}"/>
                </a:ext>
              </a:extLst>
            </p:cNvPr>
            <p:cNvSpPr/>
            <p:nvPr/>
          </p:nvSpPr>
          <p:spPr>
            <a:xfrm>
              <a:off x="5817833"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7" name="message-envelope_16872">
              <a:extLst>
                <a:ext uri="{FF2B5EF4-FFF2-40B4-BE49-F238E27FC236}">
                  <a16:creationId xmlns:a16="http://schemas.microsoft.com/office/drawing/2014/main" id="{35A9CF90-2973-BFB4-7430-3808ADC26DA5}"/>
                </a:ext>
              </a:extLst>
            </p:cNvPr>
            <p:cNvSpPr/>
            <p:nvPr/>
          </p:nvSpPr>
          <p:spPr>
            <a:xfrm>
              <a:off x="6192301"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16" name="文本框 15">
            <a:extLst>
              <a:ext uri="{FF2B5EF4-FFF2-40B4-BE49-F238E27FC236}">
                <a16:creationId xmlns:a16="http://schemas.microsoft.com/office/drawing/2014/main" id="{6E06A9C7-290F-9207-12F7-9ADCF26F4E24}"/>
              </a:ext>
            </a:extLst>
          </p:cNvPr>
          <p:cNvSpPr txBox="1"/>
          <p:nvPr/>
        </p:nvSpPr>
        <p:spPr>
          <a:xfrm>
            <a:off x="2961528" y="1277390"/>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1" name="文本框 20">
            <a:extLst>
              <a:ext uri="{FF2B5EF4-FFF2-40B4-BE49-F238E27FC236}">
                <a16:creationId xmlns:a16="http://schemas.microsoft.com/office/drawing/2014/main" id="{1B3B8264-8426-74D1-384C-B13DC04D8F4D}"/>
              </a:ext>
            </a:extLst>
          </p:cNvPr>
          <p:cNvSpPr txBox="1"/>
          <p:nvPr/>
        </p:nvSpPr>
        <p:spPr>
          <a:xfrm>
            <a:off x="8197623" y="1277390"/>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“三报文握手”建立</a:t>
              </a:r>
              <a:r>
                <a:rPr lang="en-US" altLang="zh-CN" sz="2000" b="1" dirty="0"/>
                <a:t>TCP</a:t>
              </a:r>
              <a:r>
                <a:rPr lang="zh-CN" altLang="en-US" sz="2000" b="1" dirty="0"/>
                <a:t>连接</a:t>
              </a:r>
            </a:p>
          </p:txBody>
        </p:sp>
      </p:grpSp>
      <p:grpSp>
        <p:nvGrpSpPr>
          <p:cNvPr id="6" name="组合 5">
            <a:extLst>
              <a:ext uri="{FF2B5EF4-FFF2-40B4-BE49-F238E27FC236}">
                <a16:creationId xmlns:a16="http://schemas.microsoft.com/office/drawing/2014/main" id="{00B19F24-3224-8B2C-48C6-0ED0258B78A7}"/>
              </a:ext>
            </a:extLst>
          </p:cNvPr>
          <p:cNvGrpSpPr/>
          <p:nvPr/>
        </p:nvGrpSpPr>
        <p:grpSpPr>
          <a:xfrm>
            <a:off x="3118053" y="1608388"/>
            <a:ext cx="5963787" cy="654939"/>
            <a:chOff x="2993956" y="1149410"/>
            <a:chExt cx="5963787" cy="654939"/>
          </a:xfrm>
        </p:grpSpPr>
        <p:pic>
          <p:nvPicPr>
            <p:cNvPr id="14" name="图形 13">
              <a:extLst>
                <a:ext uri="{FF2B5EF4-FFF2-40B4-BE49-F238E27FC236}">
                  <a16:creationId xmlns:a16="http://schemas.microsoft.com/office/drawing/2014/main" id="{C639618B-58BB-5B92-342F-86ACF4049C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15" name="图形 14">
              <a:extLst>
                <a:ext uri="{FF2B5EF4-FFF2-40B4-BE49-F238E27FC236}">
                  <a16:creationId xmlns:a16="http://schemas.microsoft.com/office/drawing/2014/main" id="{EB958355-7A21-7FE0-6757-D3CCCCBADF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sp>
        <p:nvSpPr>
          <p:cNvPr id="7" name="箭头: 左右 6">
            <a:extLst>
              <a:ext uri="{FF2B5EF4-FFF2-40B4-BE49-F238E27FC236}">
                <a16:creationId xmlns:a16="http://schemas.microsoft.com/office/drawing/2014/main" id="{A3700BE1-A5BC-7A81-A440-CCDCD9478D2C}"/>
              </a:ext>
            </a:extLst>
          </p:cNvPr>
          <p:cNvSpPr/>
          <p:nvPr/>
        </p:nvSpPr>
        <p:spPr>
          <a:xfrm>
            <a:off x="3795193" y="172847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建立</a:t>
            </a:r>
            <a:r>
              <a:rPr lang="en-US" altLang="zh-CN" b="1" dirty="0">
                <a:solidFill>
                  <a:schemeClr val="tx1"/>
                </a:solidFill>
              </a:rPr>
              <a:t>TCP</a:t>
            </a:r>
            <a:r>
              <a:rPr lang="zh-CN" altLang="en-US" b="1" dirty="0">
                <a:solidFill>
                  <a:schemeClr val="tx1"/>
                </a:solidFill>
              </a:rPr>
              <a:t>连接</a:t>
            </a:r>
          </a:p>
        </p:txBody>
      </p:sp>
      <p:sp>
        <p:nvSpPr>
          <p:cNvPr id="51" name="矩形 50">
            <a:extLst>
              <a:ext uri="{FF2B5EF4-FFF2-40B4-BE49-F238E27FC236}">
                <a16:creationId xmlns:a16="http://schemas.microsoft.com/office/drawing/2014/main" id="{D629B367-DD59-3996-AFFC-399F9A099315}"/>
              </a:ext>
            </a:extLst>
          </p:cNvPr>
          <p:cNvSpPr/>
          <p:nvPr/>
        </p:nvSpPr>
        <p:spPr>
          <a:xfrm>
            <a:off x="7977860" y="2926073"/>
            <a:ext cx="1515035" cy="77902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LISTEN</a:t>
            </a:r>
          </a:p>
          <a:p>
            <a:pPr algn="ctr"/>
            <a:r>
              <a:rPr lang="zh-CN" altLang="en-US" b="1" dirty="0">
                <a:solidFill>
                  <a:schemeClr val="bg1"/>
                </a:solidFill>
                <a:latin typeface="+mn-ea"/>
              </a:rPr>
              <a:t>监听</a:t>
            </a:r>
          </a:p>
        </p:txBody>
      </p:sp>
      <p:grpSp>
        <p:nvGrpSpPr>
          <p:cNvPr id="18" name="组合 17">
            <a:extLst>
              <a:ext uri="{FF2B5EF4-FFF2-40B4-BE49-F238E27FC236}">
                <a16:creationId xmlns:a16="http://schemas.microsoft.com/office/drawing/2014/main" id="{1CEF0055-7362-2DB9-0911-29BA7F30337F}"/>
              </a:ext>
            </a:extLst>
          </p:cNvPr>
          <p:cNvGrpSpPr/>
          <p:nvPr/>
        </p:nvGrpSpPr>
        <p:grpSpPr>
          <a:xfrm>
            <a:off x="9137470" y="1913430"/>
            <a:ext cx="1856112" cy="1012643"/>
            <a:chOff x="9137470" y="1913430"/>
            <a:chExt cx="1856112" cy="1012643"/>
          </a:xfrm>
        </p:grpSpPr>
        <p:cxnSp>
          <p:nvCxnSpPr>
            <p:cNvPr id="10" name="连接符: 肘形 9">
              <a:extLst>
                <a:ext uri="{FF2B5EF4-FFF2-40B4-BE49-F238E27FC236}">
                  <a16:creationId xmlns:a16="http://schemas.microsoft.com/office/drawing/2014/main" id="{00B7234B-BFB2-2A38-14C3-2BEF5B3D5F4A}"/>
                </a:ext>
              </a:extLst>
            </p:cNvPr>
            <p:cNvCxnSpPr>
              <a:cxnSpLocks/>
            </p:cNvCxnSpPr>
            <p:nvPr/>
          </p:nvCxnSpPr>
          <p:spPr>
            <a:xfrm rot="16200000" flipH="1">
              <a:off x="8812055" y="2238845"/>
              <a:ext cx="1006255" cy="355426"/>
            </a:xfrm>
            <a:prstGeom prst="bentConnector4">
              <a:avLst>
                <a:gd name="adj1" fmla="val 994"/>
                <a:gd name="adj2" fmla="val 531844"/>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41E38FE-44C4-DCCC-F8A8-903A6EA40FFA}"/>
                </a:ext>
              </a:extLst>
            </p:cNvPr>
            <p:cNvSpPr txBox="1"/>
            <p:nvPr/>
          </p:nvSpPr>
          <p:spPr>
            <a:xfrm>
              <a:off x="9767455" y="2556741"/>
              <a:ext cx="1226127" cy="369332"/>
            </a:xfrm>
            <a:prstGeom prst="rect">
              <a:avLst/>
            </a:prstGeom>
            <a:noFill/>
          </p:spPr>
          <p:txBody>
            <a:bodyPr wrap="square" rtlCol="0">
              <a:spAutoFit/>
            </a:bodyPr>
            <a:lstStyle/>
            <a:p>
              <a:pPr algn="ctr"/>
              <a:r>
                <a:rPr lang="zh-CN" altLang="en-US" b="1" dirty="0"/>
                <a:t>被动打开</a:t>
              </a:r>
            </a:p>
          </p:txBody>
        </p:sp>
      </p:grpSp>
      <p:sp>
        <p:nvSpPr>
          <p:cNvPr id="33" name="矩形 32">
            <a:extLst>
              <a:ext uri="{FF2B5EF4-FFF2-40B4-BE49-F238E27FC236}">
                <a16:creationId xmlns:a16="http://schemas.microsoft.com/office/drawing/2014/main" id="{0871096A-65BE-FEEF-7294-10205EF53C62}"/>
              </a:ext>
            </a:extLst>
          </p:cNvPr>
          <p:cNvSpPr/>
          <p:nvPr/>
        </p:nvSpPr>
        <p:spPr>
          <a:xfrm>
            <a:off x="2699103" y="2927861"/>
            <a:ext cx="1515035" cy="1933301"/>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SYN-SENT</a:t>
            </a:r>
          </a:p>
          <a:p>
            <a:pPr algn="ctr"/>
            <a:r>
              <a:rPr lang="zh-CN" altLang="en-US" b="1" dirty="0">
                <a:solidFill>
                  <a:schemeClr val="bg1"/>
                </a:solidFill>
                <a:latin typeface="+mn-ea"/>
              </a:rPr>
              <a:t>同步已发送</a:t>
            </a:r>
          </a:p>
        </p:txBody>
      </p:sp>
      <p:sp>
        <p:nvSpPr>
          <p:cNvPr id="5" name="文本框 4">
            <a:extLst>
              <a:ext uri="{FF2B5EF4-FFF2-40B4-BE49-F238E27FC236}">
                <a16:creationId xmlns:a16="http://schemas.microsoft.com/office/drawing/2014/main" id="{64159A94-F31C-C465-6861-86008812FDB3}"/>
              </a:ext>
            </a:extLst>
          </p:cNvPr>
          <p:cNvSpPr txBox="1"/>
          <p:nvPr/>
        </p:nvSpPr>
        <p:spPr>
          <a:xfrm>
            <a:off x="315617" y="2919686"/>
            <a:ext cx="2381795" cy="584775"/>
          </a:xfrm>
          <a:prstGeom prst="rect">
            <a:avLst/>
          </a:prstGeom>
          <a:noFill/>
        </p:spPr>
        <p:txBody>
          <a:bodyPr wrap="square" rtlCol="0">
            <a:spAutoFit/>
          </a:bodyPr>
          <a:lstStyle/>
          <a:p>
            <a:r>
              <a:rPr lang="zh-CN" altLang="en-US" sz="1600" b="1" dirty="0">
                <a:solidFill>
                  <a:schemeClr val="accent1"/>
                </a:solidFill>
              </a:rPr>
              <a:t>发送</a:t>
            </a:r>
            <a:r>
              <a:rPr lang="en-US" altLang="zh-CN" sz="1600" b="1" dirty="0">
                <a:solidFill>
                  <a:schemeClr val="accent1"/>
                </a:solidFill>
              </a:rPr>
              <a:t>TCP</a:t>
            </a:r>
            <a:r>
              <a:rPr lang="zh-CN" altLang="en-US" sz="1600" b="1" dirty="0">
                <a:solidFill>
                  <a:schemeClr val="accent1"/>
                </a:solidFill>
              </a:rPr>
              <a:t>连接请求报文段</a:t>
            </a:r>
            <a:endParaRPr lang="en-US" altLang="zh-CN" sz="1600" b="1" dirty="0">
              <a:solidFill>
                <a:schemeClr val="accent1"/>
              </a:solidFill>
            </a:endParaRPr>
          </a:p>
          <a:p>
            <a:r>
              <a:rPr lang="zh-CN" altLang="en-US" sz="1600" b="1" dirty="0">
                <a:solidFill>
                  <a:schemeClr val="accent1"/>
                </a:solidFill>
              </a:rPr>
              <a:t>进入同步已发送状态</a:t>
            </a:r>
          </a:p>
        </p:txBody>
      </p:sp>
      <p:grpSp>
        <p:nvGrpSpPr>
          <p:cNvPr id="11" name="组合 10">
            <a:extLst>
              <a:ext uri="{FF2B5EF4-FFF2-40B4-BE49-F238E27FC236}">
                <a16:creationId xmlns:a16="http://schemas.microsoft.com/office/drawing/2014/main" id="{0C8393A2-C319-E9C4-B06B-61F7DECD00E2}"/>
              </a:ext>
            </a:extLst>
          </p:cNvPr>
          <p:cNvGrpSpPr/>
          <p:nvPr/>
        </p:nvGrpSpPr>
        <p:grpSpPr>
          <a:xfrm>
            <a:off x="4214138" y="2705106"/>
            <a:ext cx="3763720" cy="999995"/>
            <a:chOff x="4214138" y="2705106"/>
            <a:chExt cx="3763720" cy="999995"/>
          </a:xfrm>
        </p:grpSpPr>
        <p:cxnSp>
          <p:nvCxnSpPr>
            <p:cNvPr id="34" name="直接箭头连接符 33">
              <a:extLst>
                <a:ext uri="{FF2B5EF4-FFF2-40B4-BE49-F238E27FC236}">
                  <a16:creationId xmlns:a16="http://schemas.microsoft.com/office/drawing/2014/main" id="{398A6546-27E1-ABFB-2733-ABC63B58D756}"/>
                </a:ext>
              </a:extLst>
            </p:cNvPr>
            <p:cNvCxnSpPr/>
            <p:nvPr/>
          </p:nvCxnSpPr>
          <p:spPr>
            <a:xfrm>
              <a:off x="4214138" y="2926073"/>
              <a:ext cx="3763720" cy="77902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BD2373FA-3D8C-6D36-D299-CE9E802E5ED0}"/>
                </a:ext>
              </a:extLst>
            </p:cNvPr>
            <p:cNvSpPr txBox="1"/>
            <p:nvPr/>
          </p:nvSpPr>
          <p:spPr>
            <a:xfrm rot="720482">
              <a:off x="4241835" y="2705106"/>
              <a:ext cx="979714" cy="369332"/>
            </a:xfrm>
            <a:prstGeom prst="rect">
              <a:avLst/>
            </a:prstGeom>
            <a:noFill/>
          </p:spPr>
          <p:txBody>
            <a:bodyPr wrap="square" rtlCol="0">
              <a:spAutoFit/>
            </a:bodyPr>
            <a:lstStyle/>
            <a:p>
              <a:r>
                <a:rPr lang="en-US" altLang="zh-CN" b="1" dirty="0"/>
                <a:t>SYN=1</a:t>
              </a:r>
              <a:endParaRPr lang="zh-CN" altLang="en-US" b="1" dirty="0"/>
            </a:p>
          </p:txBody>
        </p:sp>
        <p:sp>
          <p:nvSpPr>
            <p:cNvPr id="45" name="文本框 44">
              <a:extLst>
                <a:ext uri="{FF2B5EF4-FFF2-40B4-BE49-F238E27FC236}">
                  <a16:creationId xmlns:a16="http://schemas.microsoft.com/office/drawing/2014/main" id="{5E6AAB74-C6DB-D4B0-9F0D-6FB5CC468566}"/>
                </a:ext>
              </a:extLst>
            </p:cNvPr>
            <p:cNvSpPr txBox="1"/>
            <p:nvPr/>
          </p:nvSpPr>
          <p:spPr>
            <a:xfrm rot="720482">
              <a:off x="5844492" y="3022567"/>
              <a:ext cx="979714" cy="369332"/>
            </a:xfrm>
            <a:prstGeom prst="rect">
              <a:avLst/>
            </a:prstGeom>
            <a:noFill/>
          </p:spPr>
          <p:txBody>
            <a:bodyPr wrap="square" rtlCol="0">
              <a:spAutoFit/>
            </a:bodyPr>
            <a:lstStyle/>
            <a:p>
              <a:r>
                <a:rPr lang="en-US" altLang="zh-CN" b="1" dirty="0"/>
                <a:t>seq=x</a:t>
              </a:r>
              <a:endParaRPr lang="zh-CN" altLang="en-US" b="1" dirty="0"/>
            </a:p>
          </p:txBody>
        </p:sp>
      </p:grpSp>
    </p:spTree>
    <p:custDataLst>
      <p:tags r:id="rId1"/>
    </p:custDataLst>
    <p:extLst>
      <p:ext uri="{BB962C8B-B14F-4D97-AF65-F5344CB8AC3E}">
        <p14:creationId xmlns:p14="http://schemas.microsoft.com/office/powerpoint/2010/main" val="242071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1000"/>
                                        <p:tgtEl>
                                          <p:spTgt spid="33"/>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1000"/>
                                        <p:tgtEl>
                                          <p:spTgt spid="11"/>
                                        </p:tgtEl>
                                      </p:cBhvr>
                                    </p:animEffect>
                                  </p:childTnLst>
                                </p:cTn>
                              </p:par>
                              <p:par>
                                <p:cTn id="11" presetID="12" presetClass="entr" presetSubtype="2"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ppt_x</p:attrName>
                                        </p:attrNameLst>
                                      </p:cBhvr>
                                      <p:tavLst>
                                        <p:tav tm="0">
                                          <p:val>
                                            <p:strVal val="#ppt_x+#ppt_w*1.125000"/>
                                          </p:val>
                                        </p:tav>
                                        <p:tav tm="100000">
                                          <p:val>
                                            <p:strVal val="#ppt_x"/>
                                          </p:val>
                                        </p:tav>
                                      </p:tavLst>
                                    </p:anim>
                                    <p:animEffect transition="in" filter="wipe(lef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4E16C1E-05CC-E8EB-4752-C5DDEB2E056A}"/>
              </a:ext>
            </a:extLst>
          </p:cNvPr>
          <p:cNvSpPr/>
          <p:nvPr/>
        </p:nvSpPr>
        <p:spPr>
          <a:xfrm>
            <a:off x="2699104" y="2345084"/>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32" name="矩形 31">
            <a:extLst>
              <a:ext uri="{FF2B5EF4-FFF2-40B4-BE49-F238E27FC236}">
                <a16:creationId xmlns:a16="http://schemas.microsoft.com/office/drawing/2014/main" id="{86023576-B69D-AA61-2351-100EC8908EDC}"/>
              </a:ext>
            </a:extLst>
          </p:cNvPr>
          <p:cNvSpPr/>
          <p:nvPr/>
        </p:nvSpPr>
        <p:spPr>
          <a:xfrm>
            <a:off x="7977861" y="2345084"/>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24" name="handshake_157426">
            <a:extLst>
              <a:ext uri="{FF2B5EF4-FFF2-40B4-BE49-F238E27FC236}">
                <a16:creationId xmlns:a16="http://schemas.microsoft.com/office/drawing/2014/main" id="{12A4C620-F262-8CDF-E003-418378B444B8}"/>
              </a:ext>
            </a:extLst>
          </p:cNvPr>
          <p:cNvSpPr/>
          <p:nvPr/>
        </p:nvSpPr>
        <p:spPr>
          <a:xfrm>
            <a:off x="6485830" y="1505135"/>
            <a:ext cx="297917" cy="223344"/>
          </a:xfrm>
          <a:custGeom>
            <a:avLst/>
            <a:gdLst>
              <a:gd name="connsiteX0" fmla="*/ 127473 w 576405"/>
              <a:gd name="connsiteY0" fmla="*/ 301859 h 432124"/>
              <a:gd name="connsiteX1" fmla="*/ 126793 w 576405"/>
              <a:gd name="connsiteY1" fmla="*/ 325606 h 432124"/>
              <a:gd name="connsiteX2" fmla="*/ 208323 w 576405"/>
              <a:gd name="connsiteY2" fmla="*/ 404307 h 432124"/>
              <a:gd name="connsiteX3" fmla="*/ 244333 w 576405"/>
              <a:gd name="connsiteY3" fmla="*/ 407021 h 432124"/>
              <a:gd name="connsiteX4" fmla="*/ 193376 w 576405"/>
              <a:gd name="connsiteY4" fmla="*/ 82716 h 432124"/>
              <a:gd name="connsiteX5" fmla="*/ 88066 w 576405"/>
              <a:gd name="connsiteY5" fmla="*/ 191270 h 432124"/>
              <a:gd name="connsiteX6" fmla="*/ 85349 w 576405"/>
              <a:gd name="connsiteY6" fmla="*/ 202804 h 432124"/>
              <a:gd name="connsiteX7" fmla="*/ 101655 w 576405"/>
              <a:gd name="connsiteY7" fmla="*/ 247582 h 432124"/>
              <a:gd name="connsiteX8" fmla="*/ 110487 w 576405"/>
              <a:gd name="connsiteY8" fmla="*/ 261152 h 432124"/>
              <a:gd name="connsiteX9" fmla="*/ 268792 w 576405"/>
              <a:gd name="connsiteY9" fmla="*/ 405664 h 432124"/>
              <a:gd name="connsiteX10" fmla="*/ 299366 w 576405"/>
              <a:gd name="connsiteY10" fmla="*/ 413127 h 432124"/>
              <a:gd name="connsiteX11" fmla="*/ 318389 w 576405"/>
              <a:gd name="connsiteY11" fmla="*/ 407021 h 432124"/>
              <a:gd name="connsiteX12" fmla="*/ 226668 w 576405"/>
              <a:gd name="connsiteY12" fmla="*/ 325606 h 432124"/>
              <a:gd name="connsiteX13" fmla="*/ 225988 w 576405"/>
              <a:gd name="connsiteY13" fmla="*/ 312715 h 432124"/>
              <a:gd name="connsiteX14" fmla="*/ 238897 w 576405"/>
              <a:gd name="connsiteY14" fmla="*/ 312036 h 432124"/>
              <a:gd name="connsiteX15" fmla="*/ 334016 w 576405"/>
              <a:gd name="connsiteY15" fmla="*/ 396166 h 432124"/>
              <a:gd name="connsiteX16" fmla="*/ 335375 w 576405"/>
              <a:gd name="connsiteY16" fmla="*/ 398879 h 432124"/>
              <a:gd name="connsiteX17" fmla="*/ 357796 w 576405"/>
              <a:gd name="connsiteY17" fmla="*/ 383275 h 432124"/>
              <a:gd name="connsiteX18" fmla="*/ 258600 w 576405"/>
              <a:gd name="connsiteY18" fmla="*/ 293718 h 432124"/>
              <a:gd name="connsiteX19" fmla="*/ 257921 w 576405"/>
              <a:gd name="connsiteY19" fmla="*/ 280827 h 432124"/>
              <a:gd name="connsiteX20" fmla="*/ 270151 w 576405"/>
              <a:gd name="connsiteY20" fmla="*/ 280149 h 432124"/>
              <a:gd name="connsiteX21" fmla="*/ 370705 w 576405"/>
              <a:gd name="connsiteY21" fmla="*/ 370384 h 432124"/>
              <a:gd name="connsiteX22" fmla="*/ 387011 w 576405"/>
              <a:gd name="connsiteY22" fmla="*/ 347995 h 432124"/>
              <a:gd name="connsiteX23" fmla="*/ 384972 w 576405"/>
              <a:gd name="connsiteY23" fmla="*/ 346638 h 432124"/>
              <a:gd name="connsiteX24" fmla="*/ 289854 w 576405"/>
              <a:gd name="connsiteY24" fmla="*/ 262509 h 432124"/>
              <a:gd name="connsiteX25" fmla="*/ 289174 w 576405"/>
              <a:gd name="connsiteY25" fmla="*/ 249618 h 432124"/>
              <a:gd name="connsiteX26" fmla="*/ 302083 w 576405"/>
              <a:gd name="connsiteY26" fmla="*/ 248939 h 432124"/>
              <a:gd name="connsiteX27" fmla="*/ 395164 w 576405"/>
              <a:gd name="connsiteY27" fmla="*/ 331033 h 432124"/>
              <a:gd name="connsiteX28" fmla="*/ 403317 w 576405"/>
              <a:gd name="connsiteY28" fmla="*/ 306609 h 432124"/>
              <a:gd name="connsiteX29" fmla="*/ 393805 w 576405"/>
              <a:gd name="connsiteY29" fmla="*/ 272686 h 432124"/>
              <a:gd name="connsiteX30" fmla="*/ 325183 w 576405"/>
              <a:gd name="connsiteY30" fmla="*/ 210946 h 432124"/>
              <a:gd name="connsiteX31" fmla="*/ 321786 w 576405"/>
              <a:gd name="connsiteY31" fmla="*/ 209589 h 432124"/>
              <a:gd name="connsiteX32" fmla="*/ 273548 w 576405"/>
              <a:gd name="connsiteY32" fmla="*/ 165489 h 432124"/>
              <a:gd name="connsiteX33" fmla="*/ 273548 w 576405"/>
              <a:gd name="connsiteY33" fmla="*/ 152598 h 432124"/>
              <a:gd name="connsiteX34" fmla="*/ 285777 w 576405"/>
              <a:gd name="connsiteY34" fmla="*/ 151919 h 432124"/>
              <a:gd name="connsiteX35" fmla="*/ 329260 w 576405"/>
              <a:gd name="connsiteY35" fmla="*/ 190592 h 432124"/>
              <a:gd name="connsiteX36" fmla="*/ 336734 w 576405"/>
              <a:gd name="connsiteY36" fmla="*/ 185843 h 432124"/>
              <a:gd name="connsiteX37" fmla="*/ 348963 w 576405"/>
              <a:gd name="connsiteY37" fmla="*/ 164810 h 432124"/>
              <a:gd name="connsiteX38" fmla="*/ 340810 w 576405"/>
              <a:gd name="connsiteY38" fmla="*/ 142421 h 432124"/>
              <a:gd name="connsiteX39" fmla="*/ 309557 w 576405"/>
              <a:gd name="connsiteY39" fmla="*/ 112569 h 432124"/>
              <a:gd name="connsiteX40" fmla="*/ 293930 w 576405"/>
              <a:gd name="connsiteY40" fmla="*/ 103749 h 432124"/>
              <a:gd name="connsiteX41" fmla="*/ 382934 w 576405"/>
              <a:gd name="connsiteY41" fmla="*/ 82038 h 432124"/>
              <a:gd name="connsiteX42" fmla="*/ 314313 w 576405"/>
              <a:gd name="connsiteY42" fmla="*/ 92893 h 432124"/>
              <a:gd name="connsiteX43" fmla="*/ 322466 w 576405"/>
              <a:gd name="connsiteY43" fmla="*/ 99678 h 432124"/>
              <a:gd name="connsiteX44" fmla="*/ 353719 w 576405"/>
              <a:gd name="connsiteY44" fmla="*/ 129530 h 432124"/>
              <a:gd name="connsiteX45" fmla="*/ 367307 w 576405"/>
              <a:gd name="connsiteY45" fmla="*/ 166846 h 432124"/>
              <a:gd name="connsiteX46" fmla="*/ 346925 w 576405"/>
              <a:gd name="connsiteY46" fmla="*/ 200769 h 432124"/>
              <a:gd name="connsiteX47" fmla="*/ 342848 w 576405"/>
              <a:gd name="connsiteY47" fmla="*/ 203483 h 432124"/>
              <a:gd name="connsiteX48" fmla="*/ 406034 w 576405"/>
              <a:gd name="connsiteY48" fmla="*/ 259116 h 432124"/>
              <a:gd name="connsiteX49" fmla="*/ 421661 w 576405"/>
              <a:gd name="connsiteY49" fmla="*/ 288290 h 432124"/>
              <a:gd name="connsiteX50" fmla="*/ 456991 w 576405"/>
              <a:gd name="connsiteY50" fmla="*/ 244869 h 432124"/>
              <a:gd name="connsiteX51" fmla="*/ 458350 w 576405"/>
              <a:gd name="connsiteY51" fmla="*/ 242833 h 432124"/>
              <a:gd name="connsiteX52" fmla="*/ 486206 w 576405"/>
              <a:gd name="connsiteY52" fmla="*/ 202804 h 432124"/>
              <a:gd name="connsiteX53" fmla="*/ 485526 w 576405"/>
              <a:gd name="connsiteY53" fmla="*/ 187878 h 432124"/>
              <a:gd name="connsiteX54" fmla="*/ 192697 w 576405"/>
              <a:gd name="connsiteY54" fmla="*/ 63719 h 432124"/>
              <a:gd name="connsiteX55" fmla="*/ 275586 w 576405"/>
              <a:gd name="connsiteY55" fmla="*/ 81359 h 432124"/>
              <a:gd name="connsiteX56" fmla="*/ 278983 w 576405"/>
              <a:gd name="connsiteY56" fmla="*/ 80003 h 432124"/>
              <a:gd name="connsiteX57" fmla="*/ 384293 w 576405"/>
              <a:gd name="connsiteY57" fmla="*/ 63719 h 432124"/>
              <a:gd name="connsiteX58" fmla="*/ 392446 w 576405"/>
              <a:gd name="connsiteY58" fmla="*/ 66433 h 432124"/>
              <a:gd name="connsiteX59" fmla="*/ 498435 w 576405"/>
              <a:gd name="connsiteY59" fmla="*/ 175666 h 432124"/>
              <a:gd name="connsiteX60" fmla="*/ 501153 w 576405"/>
              <a:gd name="connsiteY60" fmla="*/ 212981 h 432124"/>
              <a:gd name="connsiteX61" fmla="*/ 473297 w 576405"/>
              <a:gd name="connsiteY61" fmla="*/ 253010 h 432124"/>
              <a:gd name="connsiteX62" fmla="*/ 471259 w 576405"/>
              <a:gd name="connsiteY62" fmla="*/ 256402 h 432124"/>
              <a:gd name="connsiteX63" fmla="*/ 425058 w 576405"/>
              <a:gd name="connsiteY63" fmla="*/ 314072 h 432124"/>
              <a:gd name="connsiteX64" fmla="*/ 419623 w 576405"/>
              <a:gd name="connsiteY64" fmla="*/ 316786 h 432124"/>
              <a:gd name="connsiteX65" fmla="*/ 304121 w 576405"/>
              <a:gd name="connsiteY65" fmla="*/ 430089 h 432124"/>
              <a:gd name="connsiteX66" fmla="*/ 290533 w 576405"/>
              <a:gd name="connsiteY66" fmla="*/ 432124 h 432124"/>
              <a:gd name="connsiteX67" fmla="*/ 262677 w 576405"/>
              <a:gd name="connsiteY67" fmla="*/ 423304 h 432124"/>
              <a:gd name="connsiteX68" fmla="*/ 234141 w 576405"/>
              <a:gd name="connsiteY68" fmla="*/ 426018 h 432124"/>
              <a:gd name="connsiteX69" fmla="*/ 203567 w 576405"/>
              <a:gd name="connsiteY69" fmla="*/ 421947 h 432124"/>
              <a:gd name="connsiteX70" fmla="*/ 109128 w 576405"/>
              <a:gd name="connsiteY70" fmla="*/ 329676 h 432124"/>
              <a:gd name="connsiteX71" fmla="*/ 113205 w 576405"/>
              <a:gd name="connsiteY71" fmla="*/ 288290 h 432124"/>
              <a:gd name="connsiteX72" fmla="*/ 98258 w 576405"/>
              <a:gd name="connsiteY72" fmla="*/ 274721 h 432124"/>
              <a:gd name="connsiteX73" fmla="*/ 83990 w 576405"/>
              <a:gd name="connsiteY73" fmla="*/ 253689 h 432124"/>
              <a:gd name="connsiteX74" fmla="*/ 68363 w 576405"/>
              <a:gd name="connsiteY74" fmla="*/ 208910 h 432124"/>
              <a:gd name="connsiteX75" fmla="*/ 75157 w 576405"/>
              <a:gd name="connsiteY75" fmla="*/ 178379 h 432124"/>
              <a:gd name="connsiteX76" fmla="*/ 183864 w 576405"/>
              <a:gd name="connsiteY76" fmla="*/ 66433 h 432124"/>
              <a:gd name="connsiteX77" fmla="*/ 192697 w 576405"/>
              <a:gd name="connsiteY77" fmla="*/ 63719 h 432124"/>
              <a:gd name="connsiteX78" fmla="*/ 451604 w 576405"/>
              <a:gd name="connsiteY78" fmla="*/ 22392 h 432124"/>
              <a:gd name="connsiteX79" fmla="*/ 421040 w 576405"/>
              <a:gd name="connsiteY79" fmla="*/ 52927 h 432124"/>
              <a:gd name="connsiteX80" fmla="*/ 523598 w 576405"/>
              <a:gd name="connsiteY80" fmla="*/ 155387 h 432124"/>
              <a:gd name="connsiteX81" fmla="*/ 554162 w 576405"/>
              <a:gd name="connsiteY81" fmla="*/ 124852 h 432124"/>
              <a:gd name="connsiteX82" fmla="*/ 125386 w 576405"/>
              <a:gd name="connsiteY82" fmla="*/ 22392 h 432124"/>
              <a:gd name="connsiteX83" fmla="*/ 22086 w 576405"/>
              <a:gd name="connsiteY83" fmla="*/ 124852 h 432124"/>
              <a:gd name="connsiteX84" fmla="*/ 52669 w 576405"/>
              <a:gd name="connsiteY84" fmla="*/ 155387 h 432124"/>
              <a:gd name="connsiteX85" fmla="*/ 155968 w 576405"/>
              <a:gd name="connsiteY85" fmla="*/ 52927 h 432124"/>
              <a:gd name="connsiteX86" fmla="*/ 451604 w 576405"/>
              <a:gd name="connsiteY86" fmla="*/ 0 h 432124"/>
              <a:gd name="connsiteX87" fmla="*/ 457717 w 576405"/>
              <a:gd name="connsiteY87" fmla="*/ 2714 h 432124"/>
              <a:gd name="connsiteX88" fmla="*/ 573858 w 576405"/>
              <a:gd name="connsiteY88" fmla="*/ 118746 h 432124"/>
              <a:gd name="connsiteX89" fmla="*/ 573858 w 576405"/>
              <a:gd name="connsiteY89" fmla="*/ 130959 h 432124"/>
              <a:gd name="connsiteX90" fmla="*/ 530390 w 576405"/>
              <a:gd name="connsiteY90" fmla="*/ 175065 h 432124"/>
              <a:gd name="connsiteX91" fmla="*/ 523598 w 576405"/>
              <a:gd name="connsiteY91" fmla="*/ 177779 h 432124"/>
              <a:gd name="connsiteX92" fmla="*/ 517485 w 576405"/>
              <a:gd name="connsiteY92" fmla="*/ 175065 h 432124"/>
              <a:gd name="connsiteX93" fmla="*/ 401344 w 576405"/>
              <a:gd name="connsiteY93" fmla="*/ 59033 h 432124"/>
              <a:gd name="connsiteX94" fmla="*/ 401344 w 576405"/>
              <a:gd name="connsiteY94" fmla="*/ 46820 h 432124"/>
              <a:gd name="connsiteX95" fmla="*/ 444812 w 576405"/>
              <a:gd name="connsiteY95" fmla="*/ 2714 h 432124"/>
              <a:gd name="connsiteX96" fmla="*/ 451604 w 576405"/>
              <a:gd name="connsiteY96" fmla="*/ 0 h 432124"/>
              <a:gd name="connsiteX97" fmla="*/ 125386 w 576405"/>
              <a:gd name="connsiteY97" fmla="*/ 0 h 432124"/>
              <a:gd name="connsiteX98" fmla="*/ 131502 w 576405"/>
              <a:gd name="connsiteY98" fmla="*/ 2714 h 432124"/>
              <a:gd name="connsiteX99" fmla="*/ 174997 w 576405"/>
              <a:gd name="connsiteY99" fmla="*/ 46820 h 432124"/>
              <a:gd name="connsiteX100" fmla="*/ 174997 w 576405"/>
              <a:gd name="connsiteY100" fmla="*/ 59033 h 432124"/>
              <a:gd name="connsiteX101" fmla="*/ 59465 w 576405"/>
              <a:gd name="connsiteY101" fmla="*/ 175065 h 432124"/>
              <a:gd name="connsiteX102" fmla="*/ 52669 w 576405"/>
              <a:gd name="connsiteY102" fmla="*/ 177779 h 432124"/>
              <a:gd name="connsiteX103" fmla="*/ 46552 w 576405"/>
              <a:gd name="connsiteY103" fmla="*/ 175065 h 432124"/>
              <a:gd name="connsiteX104" fmla="*/ 3058 w 576405"/>
              <a:gd name="connsiteY104" fmla="*/ 130959 h 432124"/>
              <a:gd name="connsiteX105" fmla="*/ 3058 w 576405"/>
              <a:gd name="connsiteY105" fmla="*/ 118746 h 432124"/>
              <a:gd name="connsiteX106" fmla="*/ 118590 w 576405"/>
              <a:gd name="connsiteY106" fmla="*/ 2714 h 432124"/>
              <a:gd name="connsiteX107" fmla="*/ 125386 w 576405"/>
              <a:gd name="connsiteY107" fmla="*/ 0 h 4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576405" h="432124">
                <a:moveTo>
                  <a:pt x="127473" y="301859"/>
                </a:moveTo>
                <a:cubicBezTo>
                  <a:pt x="126114" y="307287"/>
                  <a:pt x="124755" y="316786"/>
                  <a:pt x="126793" y="325606"/>
                </a:cubicBezTo>
                <a:cubicBezTo>
                  <a:pt x="136984" y="366992"/>
                  <a:pt x="162123" y="391416"/>
                  <a:pt x="208323" y="404307"/>
                </a:cubicBezTo>
                <a:cubicBezTo>
                  <a:pt x="220553" y="407699"/>
                  <a:pt x="233462" y="408378"/>
                  <a:pt x="244333" y="407021"/>
                </a:cubicBezTo>
                <a:close/>
                <a:moveTo>
                  <a:pt x="193376" y="82716"/>
                </a:moveTo>
                <a:lnTo>
                  <a:pt x="88066" y="191270"/>
                </a:lnTo>
                <a:cubicBezTo>
                  <a:pt x="85349" y="193984"/>
                  <a:pt x="83990" y="198733"/>
                  <a:pt x="85349" y="202804"/>
                </a:cubicBezTo>
                <a:lnTo>
                  <a:pt x="101655" y="247582"/>
                </a:lnTo>
                <a:cubicBezTo>
                  <a:pt x="103013" y="253010"/>
                  <a:pt x="106411" y="257081"/>
                  <a:pt x="110487" y="261152"/>
                </a:cubicBezTo>
                <a:lnTo>
                  <a:pt x="268792" y="405664"/>
                </a:lnTo>
                <a:cubicBezTo>
                  <a:pt x="276945" y="413127"/>
                  <a:pt x="288495" y="415841"/>
                  <a:pt x="299366" y="413127"/>
                </a:cubicBezTo>
                <a:cubicBezTo>
                  <a:pt x="306160" y="411092"/>
                  <a:pt x="312274" y="409056"/>
                  <a:pt x="318389" y="407021"/>
                </a:cubicBezTo>
                <a:lnTo>
                  <a:pt x="226668" y="325606"/>
                </a:lnTo>
                <a:cubicBezTo>
                  <a:pt x="222591" y="322213"/>
                  <a:pt x="222591" y="316786"/>
                  <a:pt x="225988" y="312715"/>
                </a:cubicBezTo>
                <a:cubicBezTo>
                  <a:pt x="229385" y="308644"/>
                  <a:pt x="234821" y="308644"/>
                  <a:pt x="238897" y="312036"/>
                </a:cubicBezTo>
                <a:lnTo>
                  <a:pt x="334016" y="396166"/>
                </a:lnTo>
                <a:cubicBezTo>
                  <a:pt x="334695" y="396844"/>
                  <a:pt x="335375" y="398201"/>
                  <a:pt x="335375" y="398879"/>
                </a:cubicBezTo>
                <a:cubicBezTo>
                  <a:pt x="343528" y="394130"/>
                  <a:pt x="351001" y="389381"/>
                  <a:pt x="357796" y="383275"/>
                </a:cubicBezTo>
                <a:lnTo>
                  <a:pt x="258600" y="293718"/>
                </a:lnTo>
                <a:cubicBezTo>
                  <a:pt x="254524" y="290326"/>
                  <a:pt x="254524" y="284898"/>
                  <a:pt x="257921" y="280827"/>
                </a:cubicBezTo>
                <a:cubicBezTo>
                  <a:pt x="261318" y="277435"/>
                  <a:pt x="266753" y="276756"/>
                  <a:pt x="270151" y="280149"/>
                </a:cubicBezTo>
                <a:lnTo>
                  <a:pt x="370705" y="370384"/>
                </a:lnTo>
                <a:cubicBezTo>
                  <a:pt x="376819" y="363599"/>
                  <a:pt x="382255" y="356136"/>
                  <a:pt x="387011" y="347995"/>
                </a:cubicBezTo>
                <a:cubicBezTo>
                  <a:pt x="386331" y="347316"/>
                  <a:pt x="385652" y="347316"/>
                  <a:pt x="384972" y="346638"/>
                </a:cubicBezTo>
                <a:lnTo>
                  <a:pt x="289854" y="262509"/>
                </a:lnTo>
                <a:cubicBezTo>
                  <a:pt x="286457" y="259116"/>
                  <a:pt x="285777" y="253010"/>
                  <a:pt x="289174" y="249618"/>
                </a:cubicBezTo>
                <a:cubicBezTo>
                  <a:pt x="292571" y="245547"/>
                  <a:pt x="298007" y="245547"/>
                  <a:pt x="302083" y="248939"/>
                </a:cubicBezTo>
                <a:lnTo>
                  <a:pt x="395164" y="331033"/>
                </a:lnTo>
                <a:cubicBezTo>
                  <a:pt x="398561" y="323570"/>
                  <a:pt x="401278" y="315429"/>
                  <a:pt x="403317" y="306609"/>
                </a:cubicBezTo>
                <a:cubicBezTo>
                  <a:pt x="406714" y="294396"/>
                  <a:pt x="403317" y="281506"/>
                  <a:pt x="393805" y="272686"/>
                </a:cubicBezTo>
                <a:cubicBezTo>
                  <a:pt x="376140" y="257081"/>
                  <a:pt x="348963" y="232656"/>
                  <a:pt x="325183" y="210946"/>
                </a:cubicBezTo>
                <a:cubicBezTo>
                  <a:pt x="323825" y="210946"/>
                  <a:pt x="322466" y="210267"/>
                  <a:pt x="321786" y="209589"/>
                </a:cubicBezTo>
                <a:lnTo>
                  <a:pt x="273548" y="165489"/>
                </a:lnTo>
                <a:cubicBezTo>
                  <a:pt x="270151" y="162096"/>
                  <a:pt x="270151" y="156669"/>
                  <a:pt x="273548" y="152598"/>
                </a:cubicBezTo>
                <a:cubicBezTo>
                  <a:pt x="276265" y="149206"/>
                  <a:pt x="282380" y="148527"/>
                  <a:pt x="285777" y="151919"/>
                </a:cubicBezTo>
                <a:cubicBezTo>
                  <a:pt x="285777" y="151919"/>
                  <a:pt x="305480" y="169559"/>
                  <a:pt x="329260" y="190592"/>
                </a:cubicBezTo>
                <a:lnTo>
                  <a:pt x="336734" y="185843"/>
                </a:lnTo>
                <a:cubicBezTo>
                  <a:pt x="344207" y="181093"/>
                  <a:pt x="348284" y="173630"/>
                  <a:pt x="348963" y="164810"/>
                </a:cubicBezTo>
                <a:cubicBezTo>
                  <a:pt x="350322" y="156669"/>
                  <a:pt x="346925" y="148527"/>
                  <a:pt x="340810" y="142421"/>
                </a:cubicBezTo>
                <a:lnTo>
                  <a:pt x="309557" y="112569"/>
                </a:lnTo>
                <a:cubicBezTo>
                  <a:pt x="305480" y="108498"/>
                  <a:pt x="300045" y="105106"/>
                  <a:pt x="293930" y="103749"/>
                </a:cubicBezTo>
                <a:close/>
                <a:moveTo>
                  <a:pt x="382934" y="82038"/>
                </a:moveTo>
                <a:lnTo>
                  <a:pt x="314313" y="92893"/>
                </a:lnTo>
                <a:cubicBezTo>
                  <a:pt x="317030" y="94929"/>
                  <a:pt x="319748" y="96964"/>
                  <a:pt x="322466" y="99678"/>
                </a:cubicBezTo>
                <a:lnTo>
                  <a:pt x="353719" y="129530"/>
                </a:lnTo>
                <a:cubicBezTo>
                  <a:pt x="363910" y="139707"/>
                  <a:pt x="368666" y="152598"/>
                  <a:pt x="367307" y="166846"/>
                </a:cubicBezTo>
                <a:cubicBezTo>
                  <a:pt x="365949" y="180415"/>
                  <a:pt x="358475" y="193306"/>
                  <a:pt x="346925" y="200769"/>
                </a:cubicBezTo>
                <a:lnTo>
                  <a:pt x="342848" y="203483"/>
                </a:lnTo>
                <a:cubicBezTo>
                  <a:pt x="365949" y="223158"/>
                  <a:pt x="389728" y="244869"/>
                  <a:pt x="406034" y="259116"/>
                </a:cubicBezTo>
                <a:cubicBezTo>
                  <a:pt x="414187" y="267258"/>
                  <a:pt x="420302" y="277435"/>
                  <a:pt x="421661" y="288290"/>
                </a:cubicBezTo>
                <a:lnTo>
                  <a:pt x="456991" y="244869"/>
                </a:lnTo>
                <a:cubicBezTo>
                  <a:pt x="457670" y="244190"/>
                  <a:pt x="458350" y="243512"/>
                  <a:pt x="458350" y="242833"/>
                </a:cubicBezTo>
                <a:lnTo>
                  <a:pt x="486206" y="202804"/>
                </a:lnTo>
                <a:cubicBezTo>
                  <a:pt x="489603" y="198055"/>
                  <a:pt x="488923" y="191949"/>
                  <a:pt x="485526" y="187878"/>
                </a:cubicBezTo>
                <a:close/>
                <a:moveTo>
                  <a:pt x="192697" y="63719"/>
                </a:moveTo>
                <a:lnTo>
                  <a:pt x="275586" y="81359"/>
                </a:lnTo>
                <a:cubicBezTo>
                  <a:pt x="276265" y="80681"/>
                  <a:pt x="277624" y="80681"/>
                  <a:pt x="278983" y="80003"/>
                </a:cubicBezTo>
                <a:lnTo>
                  <a:pt x="384293" y="63719"/>
                </a:lnTo>
                <a:cubicBezTo>
                  <a:pt x="387690" y="63041"/>
                  <a:pt x="390408" y="64398"/>
                  <a:pt x="392446" y="66433"/>
                </a:cubicBezTo>
                <a:lnTo>
                  <a:pt x="498435" y="175666"/>
                </a:lnTo>
                <a:cubicBezTo>
                  <a:pt x="507947" y="185843"/>
                  <a:pt x="509306" y="201447"/>
                  <a:pt x="501153" y="212981"/>
                </a:cubicBezTo>
                <a:lnTo>
                  <a:pt x="473297" y="253010"/>
                </a:lnTo>
                <a:cubicBezTo>
                  <a:pt x="472617" y="254367"/>
                  <a:pt x="471938" y="255046"/>
                  <a:pt x="471259" y="256402"/>
                </a:cubicBezTo>
                <a:lnTo>
                  <a:pt x="425058" y="314072"/>
                </a:lnTo>
                <a:cubicBezTo>
                  <a:pt x="423699" y="315429"/>
                  <a:pt x="421661" y="316786"/>
                  <a:pt x="419623" y="316786"/>
                </a:cubicBezTo>
                <a:cubicBezTo>
                  <a:pt x="401278" y="376490"/>
                  <a:pt x="362551" y="414484"/>
                  <a:pt x="304121" y="430089"/>
                </a:cubicBezTo>
                <a:cubicBezTo>
                  <a:pt x="299366" y="431446"/>
                  <a:pt x="295289" y="432124"/>
                  <a:pt x="290533" y="432124"/>
                </a:cubicBezTo>
                <a:cubicBezTo>
                  <a:pt x="281021" y="432124"/>
                  <a:pt x="270830" y="428732"/>
                  <a:pt x="262677" y="423304"/>
                </a:cubicBezTo>
                <a:cubicBezTo>
                  <a:pt x="257242" y="423982"/>
                  <a:pt x="246371" y="426018"/>
                  <a:pt x="234141" y="426018"/>
                </a:cubicBezTo>
                <a:cubicBezTo>
                  <a:pt x="224629" y="426018"/>
                  <a:pt x="213759" y="424661"/>
                  <a:pt x="203567" y="421947"/>
                </a:cubicBezTo>
                <a:cubicBezTo>
                  <a:pt x="150573" y="407021"/>
                  <a:pt x="120678" y="377847"/>
                  <a:pt x="109128" y="329676"/>
                </a:cubicBezTo>
                <a:cubicBezTo>
                  <a:pt x="105052" y="311358"/>
                  <a:pt x="110487" y="294396"/>
                  <a:pt x="113205" y="288290"/>
                </a:cubicBezTo>
                <a:lnTo>
                  <a:pt x="98258" y="274721"/>
                </a:lnTo>
                <a:cubicBezTo>
                  <a:pt x="91463" y="268615"/>
                  <a:pt x="86707" y="261830"/>
                  <a:pt x="83990" y="253689"/>
                </a:cubicBezTo>
                <a:lnTo>
                  <a:pt x="68363" y="208910"/>
                </a:lnTo>
                <a:cubicBezTo>
                  <a:pt x="64966" y="198055"/>
                  <a:pt x="67684" y="186521"/>
                  <a:pt x="75157" y="178379"/>
                </a:cubicBezTo>
                <a:lnTo>
                  <a:pt x="183864" y="66433"/>
                </a:lnTo>
                <a:cubicBezTo>
                  <a:pt x="185903" y="64398"/>
                  <a:pt x="189300" y="63041"/>
                  <a:pt x="192697" y="63719"/>
                </a:cubicBezTo>
                <a:close/>
                <a:moveTo>
                  <a:pt x="451604" y="22392"/>
                </a:moveTo>
                <a:lnTo>
                  <a:pt x="421040" y="52927"/>
                </a:lnTo>
                <a:lnTo>
                  <a:pt x="523598" y="155387"/>
                </a:lnTo>
                <a:lnTo>
                  <a:pt x="554162" y="124852"/>
                </a:lnTo>
                <a:close/>
                <a:moveTo>
                  <a:pt x="125386" y="22392"/>
                </a:moveTo>
                <a:lnTo>
                  <a:pt x="22086" y="124852"/>
                </a:lnTo>
                <a:lnTo>
                  <a:pt x="52669" y="155387"/>
                </a:lnTo>
                <a:lnTo>
                  <a:pt x="155968" y="52927"/>
                </a:lnTo>
                <a:close/>
                <a:moveTo>
                  <a:pt x="451604" y="0"/>
                </a:moveTo>
                <a:cubicBezTo>
                  <a:pt x="453642" y="0"/>
                  <a:pt x="456358" y="1357"/>
                  <a:pt x="457717" y="2714"/>
                </a:cubicBezTo>
                <a:lnTo>
                  <a:pt x="573858" y="118746"/>
                </a:lnTo>
                <a:cubicBezTo>
                  <a:pt x="577254" y="122138"/>
                  <a:pt x="577254" y="127567"/>
                  <a:pt x="573858" y="130959"/>
                </a:cubicBezTo>
                <a:lnTo>
                  <a:pt x="530390" y="175065"/>
                </a:lnTo>
                <a:cubicBezTo>
                  <a:pt x="528352" y="176422"/>
                  <a:pt x="526315" y="177779"/>
                  <a:pt x="523598" y="177779"/>
                </a:cubicBezTo>
                <a:cubicBezTo>
                  <a:pt x="521560" y="177779"/>
                  <a:pt x="518844" y="176422"/>
                  <a:pt x="517485" y="175065"/>
                </a:cubicBezTo>
                <a:lnTo>
                  <a:pt x="401344" y="59033"/>
                </a:lnTo>
                <a:cubicBezTo>
                  <a:pt x="397948" y="55641"/>
                  <a:pt x="397948" y="50212"/>
                  <a:pt x="401344" y="46820"/>
                </a:cubicBezTo>
                <a:lnTo>
                  <a:pt x="444812" y="2714"/>
                </a:lnTo>
                <a:cubicBezTo>
                  <a:pt x="446850" y="1357"/>
                  <a:pt x="448887" y="0"/>
                  <a:pt x="451604" y="0"/>
                </a:cubicBezTo>
                <a:close/>
                <a:moveTo>
                  <a:pt x="125386" y="0"/>
                </a:moveTo>
                <a:cubicBezTo>
                  <a:pt x="127425" y="0"/>
                  <a:pt x="129464" y="1357"/>
                  <a:pt x="131502" y="2714"/>
                </a:cubicBezTo>
                <a:lnTo>
                  <a:pt x="174997" y="46820"/>
                </a:lnTo>
                <a:cubicBezTo>
                  <a:pt x="178395" y="50212"/>
                  <a:pt x="178395" y="55641"/>
                  <a:pt x="174997" y="59033"/>
                </a:cubicBezTo>
                <a:lnTo>
                  <a:pt x="59465" y="175065"/>
                </a:lnTo>
                <a:cubicBezTo>
                  <a:pt x="57426" y="176422"/>
                  <a:pt x="55387" y="177779"/>
                  <a:pt x="52669" y="177779"/>
                </a:cubicBezTo>
                <a:cubicBezTo>
                  <a:pt x="50630" y="177779"/>
                  <a:pt x="47911" y="176422"/>
                  <a:pt x="46552" y="175065"/>
                </a:cubicBezTo>
                <a:lnTo>
                  <a:pt x="3058" y="130959"/>
                </a:lnTo>
                <a:cubicBezTo>
                  <a:pt x="-1020" y="127567"/>
                  <a:pt x="-1020" y="122138"/>
                  <a:pt x="3058" y="118746"/>
                </a:cubicBezTo>
                <a:lnTo>
                  <a:pt x="118590" y="2714"/>
                </a:lnTo>
                <a:cubicBezTo>
                  <a:pt x="120629" y="1357"/>
                  <a:pt x="122668" y="0"/>
                  <a:pt x="125386" y="0"/>
                </a:cubicBezTo>
                <a:close/>
              </a:path>
            </a:pathLst>
          </a:cu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 name="组合 8">
            <a:extLst>
              <a:ext uri="{FF2B5EF4-FFF2-40B4-BE49-F238E27FC236}">
                <a16:creationId xmlns:a16="http://schemas.microsoft.com/office/drawing/2014/main" id="{982FAACB-E70F-CD3D-BBE0-8B5F4CEB2BEB}"/>
              </a:ext>
            </a:extLst>
          </p:cNvPr>
          <p:cNvGrpSpPr/>
          <p:nvPr/>
        </p:nvGrpSpPr>
        <p:grpSpPr>
          <a:xfrm>
            <a:off x="5358458" y="1517598"/>
            <a:ext cx="1053779" cy="198418"/>
            <a:chOff x="5443365" y="1143526"/>
            <a:chExt cx="1053779" cy="198418"/>
          </a:xfrm>
          <a:solidFill>
            <a:schemeClr val="tx1"/>
          </a:solidFill>
        </p:grpSpPr>
        <p:sp>
          <p:nvSpPr>
            <p:cNvPr id="22" name="message-envelope_16872">
              <a:extLst>
                <a:ext uri="{FF2B5EF4-FFF2-40B4-BE49-F238E27FC236}">
                  <a16:creationId xmlns:a16="http://schemas.microsoft.com/office/drawing/2014/main" id="{299E75A8-E1DC-F945-02F1-B93673954885}"/>
                </a:ext>
              </a:extLst>
            </p:cNvPr>
            <p:cNvSpPr/>
            <p:nvPr/>
          </p:nvSpPr>
          <p:spPr>
            <a:xfrm>
              <a:off x="5443365"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6" name="message-envelope_16872">
              <a:extLst>
                <a:ext uri="{FF2B5EF4-FFF2-40B4-BE49-F238E27FC236}">
                  <a16:creationId xmlns:a16="http://schemas.microsoft.com/office/drawing/2014/main" id="{BAA44594-8C57-BE10-935A-42B1D2CE70A7}"/>
                </a:ext>
              </a:extLst>
            </p:cNvPr>
            <p:cNvSpPr/>
            <p:nvPr/>
          </p:nvSpPr>
          <p:spPr>
            <a:xfrm>
              <a:off x="5817833"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7" name="message-envelope_16872">
              <a:extLst>
                <a:ext uri="{FF2B5EF4-FFF2-40B4-BE49-F238E27FC236}">
                  <a16:creationId xmlns:a16="http://schemas.microsoft.com/office/drawing/2014/main" id="{35A9CF90-2973-BFB4-7430-3808ADC26DA5}"/>
                </a:ext>
              </a:extLst>
            </p:cNvPr>
            <p:cNvSpPr/>
            <p:nvPr/>
          </p:nvSpPr>
          <p:spPr>
            <a:xfrm>
              <a:off x="6192301"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16" name="文本框 15">
            <a:extLst>
              <a:ext uri="{FF2B5EF4-FFF2-40B4-BE49-F238E27FC236}">
                <a16:creationId xmlns:a16="http://schemas.microsoft.com/office/drawing/2014/main" id="{6E06A9C7-290F-9207-12F7-9ADCF26F4E24}"/>
              </a:ext>
            </a:extLst>
          </p:cNvPr>
          <p:cNvSpPr txBox="1"/>
          <p:nvPr/>
        </p:nvSpPr>
        <p:spPr>
          <a:xfrm>
            <a:off x="2961528" y="1277390"/>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1" name="文本框 20">
            <a:extLst>
              <a:ext uri="{FF2B5EF4-FFF2-40B4-BE49-F238E27FC236}">
                <a16:creationId xmlns:a16="http://schemas.microsoft.com/office/drawing/2014/main" id="{1B3B8264-8426-74D1-384C-B13DC04D8F4D}"/>
              </a:ext>
            </a:extLst>
          </p:cNvPr>
          <p:cNvSpPr txBox="1"/>
          <p:nvPr/>
        </p:nvSpPr>
        <p:spPr>
          <a:xfrm>
            <a:off x="8197623" y="1277390"/>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“三报文握手”建立</a:t>
              </a:r>
              <a:r>
                <a:rPr lang="en-US" altLang="zh-CN" sz="2000" b="1" dirty="0"/>
                <a:t>TCP</a:t>
              </a:r>
              <a:r>
                <a:rPr lang="zh-CN" altLang="en-US" sz="2000" b="1" dirty="0"/>
                <a:t>连接</a:t>
              </a:r>
            </a:p>
          </p:txBody>
        </p:sp>
      </p:grpSp>
      <p:grpSp>
        <p:nvGrpSpPr>
          <p:cNvPr id="6" name="组合 5">
            <a:extLst>
              <a:ext uri="{FF2B5EF4-FFF2-40B4-BE49-F238E27FC236}">
                <a16:creationId xmlns:a16="http://schemas.microsoft.com/office/drawing/2014/main" id="{00B19F24-3224-8B2C-48C6-0ED0258B78A7}"/>
              </a:ext>
            </a:extLst>
          </p:cNvPr>
          <p:cNvGrpSpPr/>
          <p:nvPr/>
        </p:nvGrpSpPr>
        <p:grpSpPr>
          <a:xfrm>
            <a:off x="3118053" y="1608388"/>
            <a:ext cx="5963787" cy="654939"/>
            <a:chOff x="2993956" y="1149410"/>
            <a:chExt cx="5963787" cy="654939"/>
          </a:xfrm>
        </p:grpSpPr>
        <p:pic>
          <p:nvPicPr>
            <p:cNvPr id="14" name="图形 13">
              <a:extLst>
                <a:ext uri="{FF2B5EF4-FFF2-40B4-BE49-F238E27FC236}">
                  <a16:creationId xmlns:a16="http://schemas.microsoft.com/office/drawing/2014/main" id="{C639618B-58BB-5B92-342F-86ACF4049C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15" name="图形 14">
              <a:extLst>
                <a:ext uri="{FF2B5EF4-FFF2-40B4-BE49-F238E27FC236}">
                  <a16:creationId xmlns:a16="http://schemas.microsoft.com/office/drawing/2014/main" id="{EB958355-7A21-7FE0-6757-D3CCCCBADF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sp>
        <p:nvSpPr>
          <p:cNvPr id="7" name="箭头: 左右 6">
            <a:extLst>
              <a:ext uri="{FF2B5EF4-FFF2-40B4-BE49-F238E27FC236}">
                <a16:creationId xmlns:a16="http://schemas.microsoft.com/office/drawing/2014/main" id="{A3700BE1-A5BC-7A81-A440-CCDCD9478D2C}"/>
              </a:ext>
            </a:extLst>
          </p:cNvPr>
          <p:cNvSpPr/>
          <p:nvPr/>
        </p:nvSpPr>
        <p:spPr>
          <a:xfrm>
            <a:off x="3795193" y="172847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建立</a:t>
            </a:r>
            <a:r>
              <a:rPr lang="en-US" altLang="zh-CN" b="1" dirty="0">
                <a:solidFill>
                  <a:schemeClr val="tx1"/>
                </a:solidFill>
              </a:rPr>
              <a:t>TCP</a:t>
            </a:r>
            <a:r>
              <a:rPr lang="zh-CN" altLang="en-US" b="1" dirty="0">
                <a:solidFill>
                  <a:schemeClr val="tx1"/>
                </a:solidFill>
              </a:rPr>
              <a:t>连接</a:t>
            </a:r>
          </a:p>
        </p:txBody>
      </p:sp>
      <p:sp>
        <p:nvSpPr>
          <p:cNvPr id="51" name="矩形 50">
            <a:extLst>
              <a:ext uri="{FF2B5EF4-FFF2-40B4-BE49-F238E27FC236}">
                <a16:creationId xmlns:a16="http://schemas.microsoft.com/office/drawing/2014/main" id="{D629B367-DD59-3996-AFFC-399F9A099315}"/>
              </a:ext>
            </a:extLst>
          </p:cNvPr>
          <p:cNvSpPr/>
          <p:nvPr/>
        </p:nvSpPr>
        <p:spPr>
          <a:xfrm>
            <a:off x="7977860" y="2926073"/>
            <a:ext cx="1515035" cy="77902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LISTEN</a:t>
            </a:r>
          </a:p>
          <a:p>
            <a:pPr algn="ctr"/>
            <a:r>
              <a:rPr lang="zh-CN" altLang="en-US" b="1" dirty="0">
                <a:solidFill>
                  <a:schemeClr val="bg1"/>
                </a:solidFill>
                <a:latin typeface="+mn-ea"/>
              </a:rPr>
              <a:t>监听</a:t>
            </a:r>
          </a:p>
        </p:txBody>
      </p:sp>
      <p:grpSp>
        <p:nvGrpSpPr>
          <p:cNvPr id="18" name="组合 17">
            <a:extLst>
              <a:ext uri="{FF2B5EF4-FFF2-40B4-BE49-F238E27FC236}">
                <a16:creationId xmlns:a16="http://schemas.microsoft.com/office/drawing/2014/main" id="{1CEF0055-7362-2DB9-0911-29BA7F30337F}"/>
              </a:ext>
            </a:extLst>
          </p:cNvPr>
          <p:cNvGrpSpPr/>
          <p:nvPr/>
        </p:nvGrpSpPr>
        <p:grpSpPr>
          <a:xfrm>
            <a:off x="9137470" y="1913430"/>
            <a:ext cx="1856112" cy="1012643"/>
            <a:chOff x="9137470" y="1913430"/>
            <a:chExt cx="1856112" cy="1012643"/>
          </a:xfrm>
        </p:grpSpPr>
        <p:cxnSp>
          <p:nvCxnSpPr>
            <p:cNvPr id="10" name="连接符: 肘形 9">
              <a:extLst>
                <a:ext uri="{FF2B5EF4-FFF2-40B4-BE49-F238E27FC236}">
                  <a16:creationId xmlns:a16="http://schemas.microsoft.com/office/drawing/2014/main" id="{00B7234B-BFB2-2A38-14C3-2BEF5B3D5F4A}"/>
                </a:ext>
              </a:extLst>
            </p:cNvPr>
            <p:cNvCxnSpPr>
              <a:cxnSpLocks/>
            </p:cNvCxnSpPr>
            <p:nvPr/>
          </p:nvCxnSpPr>
          <p:spPr>
            <a:xfrm rot="16200000" flipH="1">
              <a:off x="8812055" y="2238845"/>
              <a:ext cx="1006255" cy="355426"/>
            </a:xfrm>
            <a:prstGeom prst="bentConnector4">
              <a:avLst>
                <a:gd name="adj1" fmla="val 994"/>
                <a:gd name="adj2" fmla="val 531844"/>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41E38FE-44C4-DCCC-F8A8-903A6EA40FFA}"/>
                </a:ext>
              </a:extLst>
            </p:cNvPr>
            <p:cNvSpPr txBox="1"/>
            <p:nvPr/>
          </p:nvSpPr>
          <p:spPr>
            <a:xfrm>
              <a:off x="9767455" y="2556741"/>
              <a:ext cx="1226127" cy="369332"/>
            </a:xfrm>
            <a:prstGeom prst="rect">
              <a:avLst/>
            </a:prstGeom>
            <a:noFill/>
          </p:spPr>
          <p:txBody>
            <a:bodyPr wrap="square" rtlCol="0">
              <a:spAutoFit/>
            </a:bodyPr>
            <a:lstStyle/>
            <a:p>
              <a:pPr algn="ctr"/>
              <a:r>
                <a:rPr lang="zh-CN" altLang="en-US" b="1" dirty="0"/>
                <a:t>被动打开</a:t>
              </a:r>
            </a:p>
          </p:txBody>
        </p:sp>
      </p:grpSp>
      <p:sp>
        <p:nvSpPr>
          <p:cNvPr id="33" name="矩形 32">
            <a:extLst>
              <a:ext uri="{FF2B5EF4-FFF2-40B4-BE49-F238E27FC236}">
                <a16:creationId xmlns:a16="http://schemas.microsoft.com/office/drawing/2014/main" id="{0871096A-65BE-FEEF-7294-10205EF53C62}"/>
              </a:ext>
            </a:extLst>
          </p:cNvPr>
          <p:cNvSpPr/>
          <p:nvPr/>
        </p:nvSpPr>
        <p:spPr>
          <a:xfrm>
            <a:off x="2699103" y="2927861"/>
            <a:ext cx="1515035" cy="1933301"/>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SYN-SENT</a:t>
            </a:r>
          </a:p>
          <a:p>
            <a:pPr algn="ctr"/>
            <a:r>
              <a:rPr lang="zh-CN" altLang="en-US" b="1" dirty="0">
                <a:solidFill>
                  <a:schemeClr val="bg1"/>
                </a:solidFill>
                <a:latin typeface="+mn-ea"/>
              </a:rPr>
              <a:t>同步已发送</a:t>
            </a:r>
          </a:p>
        </p:txBody>
      </p:sp>
      <p:sp>
        <p:nvSpPr>
          <p:cNvPr id="5" name="文本框 4">
            <a:extLst>
              <a:ext uri="{FF2B5EF4-FFF2-40B4-BE49-F238E27FC236}">
                <a16:creationId xmlns:a16="http://schemas.microsoft.com/office/drawing/2014/main" id="{64159A94-F31C-C465-6861-86008812FDB3}"/>
              </a:ext>
            </a:extLst>
          </p:cNvPr>
          <p:cNvSpPr txBox="1"/>
          <p:nvPr/>
        </p:nvSpPr>
        <p:spPr>
          <a:xfrm>
            <a:off x="315617" y="2919686"/>
            <a:ext cx="2381795" cy="584775"/>
          </a:xfrm>
          <a:prstGeom prst="rect">
            <a:avLst/>
          </a:prstGeom>
          <a:noFill/>
        </p:spPr>
        <p:txBody>
          <a:bodyPr wrap="square" rtlCol="0">
            <a:spAutoFit/>
          </a:bodyPr>
          <a:lstStyle/>
          <a:p>
            <a:r>
              <a:rPr lang="zh-CN" altLang="en-US" sz="1600" b="1" dirty="0">
                <a:solidFill>
                  <a:schemeClr val="accent1"/>
                </a:solidFill>
              </a:rPr>
              <a:t>发送</a:t>
            </a:r>
            <a:r>
              <a:rPr lang="en-US" altLang="zh-CN" sz="1600" b="1" dirty="0">
                <a:solidFill>
                  <a:schemeClr val="accent1"/>
                </a:solidFill>
              </a:rPr>
              <a:t>TCP</a:t>
            </a:r>
            <a:r>
              <a:rPr lang="zh-CN" altLang="en-US" sz="1600" b="1" dirty="0">
                <a:solidFill>
                  <a:schemeClr val="accent1"/>
                </a:solidFill>
              </a:rPr>
              <a:t>连接请求报文段</a:t>
            </a:r>
            <a:endParaRPr lang="en-US" altLang="zh-CN" sz="1600" b="1" dirty="0">
              <a:solidFill>
                <a:schemeClr val="accent1"/>
              </a:solidFill>
            </a:endParaRPr>
          </a:p>
          <a:p>
            <a:r>
              <a:rPr lang="zh-CN" altLang="en-US" sz="1600" b="1" dirty="0">
                <a:solidFill>
                  <a:schemeClr val="accent1"/>
                </a:solidFill>
              </a:rPr>
              <a:t>进入同步已发送状态</a:t>
            </a:r>
          </a:p>
        </p:txBody>
      </p:sp>
      <p:cxnSp>
        <p:nvCxnSpPr>
          <p:cNvPr id="34" name="直接箭头连接符 33">
            <a:extLst>
              <a:ext uri="{FF2B5EF4-FFF2-40B4-BE49-F238E27FC236}">
                <a16:creationId xmlns:a16="http://schemas.microsoft.com/office/drawing/2014/main" id="{398A6546-27E1-ABFB-2733-ABC63B58D756}"/>
              </a:ext>
            </a:extLst>
          </p:cNvPr>
          <p:cNvCxnSpPr/>
          <p:nvPr/>
        </p:nvCxnSpPr>
        <p:spPr>
          <a:xfrm>
            <a:off x="4214138" y="2926073"/>
            <a:ext cx="3763720" cy="77902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BD2373FA-3D8C-6D36-D299-CE9E802E5ED0}"/>
              </a:ext>
            </a:extLst>
          </p:cNvPr>
          <p:cNvSpPr txBox="1"/>
          <p:nvPr/>
        </p:nvSpPr>
        <p:spPr>
          <a:xfrm rot="720482">
            <a:off x="4241835" y="2705106"/>
            <a:ext cx="979714" cy="369332"/>
          </a:xfrm>
          <a:prstGeom prst="rect">
            <a:avLst/>
          </a:prstGeom>
          <a:noFill/>
        </p:spPr>
        <p:txBody>
          <a:bodyPr wrap="square" rtlCol="0">
            <a:spAutoFit/>
          </a:bodyPr>
          <a:lstStyle/>
          <a:p>
            <a:r>
              <a:rPr lang="en-US" altLang="zh-CN" b="1" dirty="0"/>
              <a:t>SYN=1</a:t>
            </a:r>
            <a:endParaRPr lang="zh-CN" altLang="en-US" b="1" dirty="0"/>
          </a:p>
        </p:txBody>
      </p:sp>
      <p:sp>
        <p:nvSpPr>
          <p:cNvPr id="45" name="文本框 44">
            <a:extLst>
              <a:ext uri="{FF2B5EF4-FFF2-40B4-BE49-F238E27FC236}">
                <a16:creationId xmlns:a16="http://schemas.microsoft.com/office/drawing/2014/main" id="{5E6AAB74-C6DB-D4B0-9F0D-6FB5CC468566}"/>
              </a:ext>
            </a:extLst>
          </p:cNvPr>
          <p:cNvSpPr txBox="1"/>
          <p:nvPr/>
        </p:nvSpPr>
        <p:spPr>
          <a:xfrm rot="720482">
            <a:off x="5844492" y="3022377"/>
            <a:ext cx="979714" cy="369332"/>
          </a:xfrm>
          <a:prstGeom prst="rect">
            <a:avLst/>
          </a:prstGeom>
          <a:noFill/>
        </p:spPr>
        <p:txBody>
          <a:bodyPr wrap="square" rtlCol="0">
            <a:spAutoFit/>
          </a:bodyPr>
          <a:lstStyle/>
          <a:p>
            <a:r>
              <a:rPr lang="en-US" altLang="zh-CN" b="1" dirty="0"/>
              <a:t>seq=x</a:t>
            </a:r>
            <a:endParaRPr lang="zh-CN" altLang="en-US" b="1" dirty="0"/>
          </a:p>
        </p:txBody>
      </p:sp>
      <p:sp>
        <p:nvSpPr>
          <p:cNvPr id="8" name="对话气泡: 矩形 7">
            <a:extLst>
              <a:ext uri="{FF2B5EF4-FFF2-40B4-BE49-F238E27FC236}">
                <a16:creationId xmlns:a16="http://schemas.microsoft.com/office/drawing/2014/main" id="{DF001C82-7E80-DF28-7143-83B584F3E064}"/>
              </a:ext>
            </a:extLst>
          </p:cNvPr>
          <p:cNvSpPr/>
          <p:nvPr/>
        </p:nvSpPr>
        <p:spPr>
          <a:xfrm>
            <a:off x="4598186" y="4187723"/>
            <a:ext cx="4842237" cy="1055357"/>
          </a:xfrm>
          <a:prstGeom prst="wedgeRectCallout">
            <a:avLst>
              <a:gd name="adj1" fmla="val -42850"/>
              <a:gd name="adj2" fmla="val -16330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b="1" dirty="0">
                <a:solidFill>
                  <a:schemeClr val="tx1"/>
                </a:solidFill>
              </a:rPr>
              <a:t>TCP</a:t>
            </a:r>
            <a:r>
              <a:rPr lang="zh-CN" altLang="en-US" b="1" dirty="0">
                <a:solidFill>
                  <a:schemeClr val="tx1"/>
                </a:solidFill>
              </a:rPr>
              <a:t>连接请求报文段和</a:t>
            </a:r>
            <a:r>
              <a:rPr lang="en-US" altLang="zh-CN" b="1" dirty="0">
                <a:solidFill>
                  <a:schemeClr val="tx1"/>
                </a:solidFill>
              </a:rPr>
              <a:t>TCP</a:t>
            </a:r>
            <a:r>
              <a:rPr lang="zh-CN" altLang="en-US" b="1" dirty="0">
                <a:solidFill>
                  <a:schemeClr val="tx1"/>
                </a:solidFill>
              </a:rPr>
              <a:t>连接请求确认报文段首部中的同步标志位</a:t>
            </a:r>
            <a:r>
              <a:rPr lang="en-US" altLang="zh-CN" b="1" dirty="0">
                <a:solidFill>
                  <a:schemeClr val="tx1"/>
                </a:solidFill>
              </a:rPr>
              <a:t>SYN</a:t>
            </a:r>
            <a:r>
              <a:rPr lang="zh-CN" altLang="en-US" b="1" dirty="0">
                <a:solidFill>
                  <a:schemeClr val="tx1"/>
                </a:solidFill>
              </a:rPr>
              <a:t>的值必须设置为</a:t>
            </a:r>
            <a:r>
              <a:rPr lang="en-US" altLang="zh-CN" b="1" dirty="0">
                <a:solidFill>
                  <a:schemeClr val="tx1"/>
                </a:solidFill>
              </a:rPr>
              <a:t>1</a:t>
            </a:r>
            <a:r>
              <a:rPr lang="zh-CN" altLang="en-US" b="1" dirty="0">
                <a:solidFill>
                  <a:schemeClr val="tx1"/>
                </a:solidFill>
              </a:rPr>
              <a:t>。</a:t>
            </a:r>
          </a:p>
        </p:txBody>
      </p:sp>
    </p:spTree>
    <p:custDataLst>
      <p:tags r:id="rId1"/>
    </p:custDataLst>
    <p:extLst>
      <p:ext uri="{BB962C8B-B14F-4D97-AF65-F5344CB8AC3E}">
        <p14:creationId xmlns:p14="http://schemas.microsoft.com/office/powerpoint/2010/main" val="114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10BBDBCB-1938-FC85-0847-8A2EE481F912}"/>
              </a:ext>
            </a:extLst>
          </p:cNvPr>
          <p:cNvSpPr/>
          <p:nvPr/>
        </p:nvSpPr>
        <p:spPr>
          <a:xfrm>
            <a:off x="4349929" y="4483853"/>
            <a:ext cx="7537269" cy="1955047"/>
          </a:xfrm>
          <a:prstGeom prst="rect">
            <a:avLst/>
          </a:prstGeom>
          <a:solidFill>
            <a:schemeClr val="bg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ts val="2200"/>
              </a:lnSpc>
            </a:pPr>
            <a:r>
              <a:rPr lang="zh-CN" altLang="en-US" sz="1600" b="1" dirty="0">
                <a:solidFill>
                  <a:schemeClr val="tx1"/>
                </a:solidFill>
              </a:rPr>
              <a:t>请同学们注意：</a:t>
            </a:r>
            <a:endParaRPr lang="en-US" altLang="zh-CN" sz="1600" b="1" dirty="0">
              <a:solidFill>
                <a:schemeClr val="tx1"/>
              </a:solidFill>
            </a:endParaRPr>
          </a:p>
          <a:p>
            <a:pPr marL="285750" indent="-285750">
              <a:lnSpc>
                <a:spcPts val="2200"/>
              </a:lnSpc>
              <a:buFont typeface="Wingdings" panose="05000000000000000000" pitchFamily="2" charset="2"/>
              <a:buChar char="p"/>
            </a:pPr>
            <a:r>
              <a:rPr lang="en-US" altLang="zh-CN" sz="1600" b="1" dirty="0">
                <a:solidFill>
                  <a:schemeClr val="tx1"/>
                </a:solidFill>
              </a:rPr>
              <a:t>TCP</a:t>
            </a:r>
            <a:r>
              <a:rPr lang="zh-CN" altLang="en-US" sz="1600" b="1" dirty="0">
                <a:solidFill>
                  <a:schemeClr val="tx1"/>
                </a:solidFill>
              </a:rPr>
              <a:t>规定同步标志位</a:t>
            </a:r>
            <a:r>
              <a:rPr lang="en-US" altLang="zh-CN" sz="1600" b="1" dirty="0">
                <a:solidFill>
                  <a:schemeClr val="tx1"/>
                </a:solidFill>
              </a:rPr>
              <a:t>SYN</a:t>
            </a:r>
            <a:r>
              <a:rPr lang="zh-CN" altLang="en-US" sz="1600" b="1" dirty="0">
                <a:solidFill>
                  <a:schemeClr val="tx1"/>
                </a:solidFill>
              </a:rPr>
              <a:t>被设置为</a:t>
            </a:r>
            <a:r>
              <a:rPr lang="en-US" altLang="zh-CN" sz="1600" b="1" dirty="0">
                <a:solidFill>
                  <a:schemeClr val="tx1"/>
                </a:solidFill>
              </a:rPr>
              <a:t>1</a:t>
            </a:r>
            <a:r>
              <a:rPr lang="zh-CN" altLang="en-US" sz="1600" b="1" dirty="0">
                <a:solidFill>
                  <a:schemeClr val="tx1"/>
                </a:solidFill>
              </a:rPr>
              <a:t>的报文段（例如</a:t>
            </a:r>
            <a:r>
              <a:rPr lang="en-US" altLang="zh-CN" sz="1600" b="1" dirty="0">
                <a:solidFill>
                  <a:schemeClr val="tx1"/>
                </a:solidFill>
              </a:rPr>
              <a:t>TCP</a:t>
            </a:r>
            <a:r>
              <a:rPr lang="zh-CN" altLang="en-US" sz="1600" b="1" dirty="0">
                <a:solidFill>
                  <a:schemeClr val="tx1"/>
                </a:solidFill>
              </a:rPr>
              <a:t>连接请求报文段和</a:t>
            </a:r>
            <a:r>
              <a:rPr lang="en-US" altLang="zh-CN" sz="1600" b="1" dirty="0">
                <a:solidFill>
                  <a:schemeClr val="tx1"/>
                </a:solidFill>
              </a:rPr>
              <a:t>TCP</a:t>
            </a:r>
            <a:r>
              <a:rPr lang="zh-CN" altLang="en-US" sz="1600" b="1" dirty="0">
                <a:solidFill>
                  <a:schemeClr val="tx1"/>
                </a:solidFill>
              </a:rPr>
              <a:t>连接请求确认报文段）不能携带数据，但要消耗掉一个序号。</a:t>
            </a:r>
            <a:endParaRPr lang="en-US" altLang="zh-CN" sz="1600" b="1" dirty="0">
              <a:solidFill>
                <a:schemeClr val="tx1"/>
              </a:solidFill>
            </a:endParaRPr>
          </a:p>
          <a:p>
            <a:pPr marL="285750" indent="-285750">
              <a:lnSpc>
                <a:spcPts val="2200"/>
              </a:lnSpc>
              <a:buFont typeface="Wingdings" panose="05000000000000000000" pitchFamily="2" charset="2"/>
              <a:buChar char="p"/>
            </a:pPr>
            <a:r>
              <a:rPr lang="zh-CN" altLang="en-US" sz="1600" b="1" dirty="0">
                <a:solidFill>
                  <a:schemeClr val="tx1"/>
                </a:solidFill>
              </a:rPr>
              <a:t>按上述规定，</a:t>
            </a:r>
            <a:r>
              <a:rPr lang="en-US" altLang="zh-CN" sz="1600" b="1" dirty="0">
                <a:solidFill>
                  <a:schemeClr val="tx1"/>
                </a:solidFill>
              </a:rPr>
              <a:t>TCP</a:t>
            </a:r>
            <a:r>
              <a:rPr lang="zh-CN" altLang="en-US" sz="1600" b="1" dirty="0">
                <a:solidFill>
                  <a:schemeClr val="tx1"/>
                </a:solidFill>
              </a:rPr>
              <a:t>连接请求报文段不能携带数据（即没有数据载荷），但是会消耗掉序号</a:t>
            </a:r>
            <a:r>
              <a:rPr lang="en-US" altLang="zh-CN" sz="1600" b="1" dirty="0">
                <a:solidFill>
                  <a:schemeClr val="tx1"/>
                </a:solidFill>
              </a:rPr>
              <a:t>x</a:t>
            </a:r>
            <a:r>
              <a:rPr lang="zh-CN" altLang="en-US" sz="1600" b="1" dirty="0">
                <a:solidFill>
                  <a:schemeClr val="tx1"/>
                </a:solidFill>
              </a:rPr>
              <a:t>。</a:t>
            </a:r>
            <a:endParaRPr lang="en-US" altLang="zh-CN" sz="1600" b="1" dirty="0">
              <a:solidFill>
                <a:schemeClr val="tx1"/>
              </a:solidFill>
            </a:endParaRPr>
          </a:p>
          <a:p>
            <a:pPr marL="285750" indent="-285750">
              <a:lnSpc>
                <a:spcPts val="2200"/>
              </a:lnSpc>
              <a:buFont typeface="Wingdings" panose="05000000000000000000" pitchFamily="2" charset="2"/>
              <a:buChar char="p"/>
            </a:pPr>
            <a:r>
              <a:rPr lang="zh-CN" altLang="en-US" sz="1600" b="1" dirty="0">
                <a:solidFill>
                  <a:schemeClr val="tx1"/>
                </a:solidFill>
              </a:rPr>
              <a:t>因此，</a:t>
            </a:r>
            <a:r>
              <a:rPr lang="en-US" altLang="zh-CN" sz="1600" b="1" dirty="0">
                <a:solidFill>
                  <a:schemeClr val="tx1"/>
                </a:solidFill>
              </a:rPr>
              <a:t>TCP</a:t>
            </a:r>
            <a:r>
              <a:rPr lang="zh-CN" altLang="en-US" sz="1600" b="1" dirty="0">
                <a:solidFill>
                  <a:schemeClr val="tx1"/>
                </a:solidFill>
              </a:rPr>
              <a:t>客户进程下一次发送的</a:t>
            </a:r>
            <a:r>
              <a:rPr lang="en-US" altLang="zh-CN" sz="1600" b="1" dirty="0">
                <a:solidFill>
                  <a:schemeClr val="tx1"/>
                </a:solidFill>
              </a:rPr>
              <a:t>TCP</a:t>
            </a:r>
            <a:r>
              <a:rPr lang="zh-CN" altLang="en-US" sz="1600" b="1" dirty="0">
                <a:solidFill>
                  <a:schemeClr val="tx1"/>
                </a:solidFill>
              </a:rPr>
              <a:t>报文段的数据载荷的第一个字节的序号为</a:t>
            </a:r>
            <a:r>
              <a:rPr lang="en-US" altLang="zh-CN" sz="1600" b="1" dirty="0">
                <a:solidFill>
                  <a:schemeClr val="tx1"/>
                </a:solidFill>
              </a:rPr>
              <a:t>x+1</a:t>
            </a:r>
            <a:r>
              <a:rPr lang="zh-CN" altLang="en-US" sz="1600" b="1" dirty="0">
                <a:solidFill>
                  <a:schemeClr val="tx1"/>
                </a:solidFill>
              </a:rPr>
              <a:t>。</a:t>
            </a:r>
          </a:p>
        </p:txBody>
      </p:sp>
      <p:sp>
        <p:nvSpPr>
          <p:cNvPr id="30" name="矩形 29">
            <a:extLst>
              <a:ext uri="{FF2B5EF4-FFF2-40B4-BE49-F238E27FC236}">
                <a16:creationId xmlns:a16="http://schemas.microsoft.com/office/drawing/2014/main" id="{E4E16C1E-05CC-E8EB-4752-C5DDEB2E056A}"/>
              </a:ext>
            </a:extLst>
          </p:cNvPr>
          <p:cNvSpPr/>
          <p:nvPr/>
        </p:nvSpPr>
        <p:spPr>
          <a:xfrm>
            <a:off x="2699104" y="2345084"/>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32" name="矩形 31">
            <a:extLst>
              <a:ext uri="{FF2B5EF4-FFF2-40B4-BE49-F238E27FC236}">
                <a16:creationId xmlns:a16="http://schemas.microsoft.com/office/drawing/2014/main" id="{86023576-B69D-AA61-2351-100EC8908EDC}"/>
              </a:ext>
            </a:extLst>
          </p:cNvPr>
          <p:cNvSpPr/>
          <p:nvPr/>
        </p:nvSpPr>
        <p:spPr>
          <a:xfrm>
            <a:off x="7977861" y="2345084"/>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24" name="handshake_157426">
            <a:extLst>
              <a:ext uri="{FF2B5EF4-FFF2-40B4-BE49-F238E27FC236}">
                <a16:creationId xmlns:a16="http://schemas.microsoft.com/office/drawing/2014/main" id="{12A4C620-F262-8CDF-E003-418378B444B8}"/>
              </a:ext>
            </a:extLst>
          </p:cNvPr>
          <p:cNvSpPr/>
          <p:nvPr/>
        </p:nvSpPr>
        <p:spPr>
          <a:xfrm>
            <a:off x="6485830" y="1505135"/>
            <a:ext cx="297917" cy="223344"/>
          </a:xfrm>
          <a:custGeom>
            <a:avLst/>
            <a:gdLst>
              <a:gd name="connsiteX0" fmla="*/ 127473 w 576405"/>
              <a:gd name="connsiteY0" fmla="*/ 301859 h 432124"/>
              <a:gd name="connsiteX1" fmla="*/ 126793 w 576405"/>
              <a:gd name="connsiteY1" fmla="*/ 325606 h 432124"/>
              <a:gd name="connsiteX2" fmla="*/ 208323 w 576405"/>
              <a:gd name="connsiteY2" fmla="*/ 404307 h 432124"/>
              <a:gd name="connsiteX3" fmla="*/ 244333 w 576405"/>
              <a:gd name="connsiteY3" fmla="*/ 407021 h 432124"/>
              <a:gd name="connsiteX4" fmla="*/ 193376 w 576405"/>
              <a:gd name="connsiteY4" fmla="*/ 82716 h 432124"/>
              <a:gd name="connsiteX5" fmla="*/ 88066 w 576405"/>
              <a:gd name="connsiteY5" fmla="*/ 191270 h 432124"/>
              <a:gd name="connsiteX6" fmla="*/ 85349 w 576405"/>
              <a:gd name="connsiteY6" fmla="*/ 202804 h 432124"/>
              <a:gd name="connsiteX7" fmla="*/ 101655 w 576405"/>
              <a:gd name="connsiteY7" fmla="*/ 247582 h 432124"/>
              <a:gd name="connsiteX8" fmla="*/ 110487 w 576405"/>
              <a:gd name="connsiteY8" fmla="*/ 261152 h 432124"/>
              <a:gd name="connsiteX9" fmla="*/ 268792 w 576405"/>
              <a:gd name="connsiteY9" fmla="*/ 405664 h 432124"/>
              <a:gd name="connsiteX10" fmla="*/ 299366 w 576405"/>
              <a:gd name="connsiteY10" fmla="*/ 413127 h 432124"/>
              <a:gd name="connsiteX11" fmla="*/ 318389 w 576405"/>
              <a:gd name="connsiteY11" fmla="*/ 407021 h 432124"/>
              <a:gd name="connsiteX12" fmla="*/ 226668 w 576405"/>
              <a:gd name="connsiteY12" fmla="*/ 325606 h 432124"/>
              <a:gd name="connsiteX13" fmla="*/ 225988 w 576405"/>
              <a:gd name="connsiteY13" fmla="*/ 312715 h 432124"/>
              <a:gd name="connsiteX14" fmla="*/ 238897 w 576405"/>
              <a:gd name="connsiteY14" fmla="*/ 312036 h 432124"/>
              <a:gd name="connsiteX15" fmla="*/ 334016 w 576405"/>
              <a:gd name="connsiteY15" fmla="*/ 396166 h 432124"/>
              <a:gd name="connsiteX16" fmla="*/ 335375 w 576405"/>
              <a:gd name="connsiteY16" fmla="*/ 398879 h 432124"/>
              <a:gd name="connsiteX17" fmla="*/ 357796 w 576405"/>
              <a:gd name="connsiteY17" fmla="*/ 383275 h 432124"/>
              <a:gd name="connsiteX18" fmla="*/ 258600 w 576405"/>
              <a:gd name="connsiteY18" fmla="*/ 293718 h 432124"/>
              <a:gd name="connsiteX19" fmla="*/ 257921 w 576405"/>
              <a:gd name="connsiteY19" fmla="*/ 280827 h 432124"/>
              <a:gd name="connsiteX20" fmla="*/ 270151 w 576405"/>
              <a:gd name="connsiteY20" fmla="*/ 280149 h 432124"/>
              <a:gd name="connsiteX21" fmla="*/ 370705 w 576405"/>
              <a:gd name="connsiteY21" fmla="*/ 370384 h 432124"/>
              <a:gd name="connsiteX22" fmla="*/ 387011 w 576405"/>
              <a:gd name="connsiteY22" fmla="*/ 347995 h 432124"/>
              <a:gd name="connsiteX23" fmla="*/ 384972 w 576405"/>
              <a:gd name="connsiteY23" fmla="*/ 346638 h 432124"/>
              <a:gd name="connsiteX24" fmla="*/ 289854 w 576405"/>
              <a:gd name="connsiteY24" fmla="*/ 262509 h 432124"/>
              <a:gd name="connsiteX25" fmla="*/ 289174 w 576405"/>
              <a:gd name="connsiteY25" fmla="*/ 249618 h 432124"/>
              <a:gd name="connsiteX26" fmla="*/ 302083 w 576405"/>
              <a:gd name="connsiteY26" fmla="*/ 248939 h 432124"/>
              <a:gd name="connsiteX27" fmla="*/ 395164 w 576405"/>
              <a:gd name="connsiteY27" fmla="*/ 331033 h 432124"/>
              <a:gd name="connsiteX28" fmla="*/ 403317 w 576405"/>
              <a:gd name="connsiteY28" fmla="*/ 306609 h 432124"/>
              <a:gd name="connsiteX29" fmla="*/ 393805 w 576405"/>
              <a:gd name="connsiteY29" fmla="*/ 272686 h 432124"/>
              <a:gd name="connsiteX30" fmla="*/ 325183 w 576405"/>
              <a:gd name="connsiteY30" fmla="*/ 210946 h 432124"/>
              <a:gd name="connsiteX31" fmla="*/ 321786 w 576405"/>
              <a:gd name="connsiteY31" fmla="*/ 209589 h 432124"/>
              <a:gd name="connsiteX32" fmla="*/ 273548 w 576405"/>
              <a:gd name="connsiteY32" fmla="*/ 165489 h 432124"/>
              <a:gd name="connsiteX33" fmla="*/ 273548 w 576405"/>
              <a:gd name="connsiteY33" fmla="*/ 152598 h 432124"/>
              <a:gd name="connsiteX34" fmla="*/ 285777 w 576405"/>
              <a:gd name="connsiteY34" fmla="*/ 151919 h 432124"/>
              <a:gd name="connsiteX35" fmla="*/ 329260 w 576405"/>
              <a:gd name="connsiteY35" fmla="*/ 190592 h 432124"/>
              <a:gd name="connsiteX36" fmla="*/ 336734 w 576405"/>
              <a:gd name="connsiteY36" fmla="*/ 185843 h 432124"/>
              <a:gd name="connsiteX37" fmla="*/ 348963 w 576405"/>
              <a:gd name="connsiteY37" fmla="*/ 164810 h 432124"/>
              <a:gd name="connsiteX38" fmla="*/ 340810 w 576405"/>
              <a:gd name="connsiteY38" fmla="*/ 142421 h 432124"/>
              <a:gd name="connsiteX39" fmla="*/ 309557 w 576405"/>
              <a:gd name="connsiteY39" fmla="*/ 112569 h 432124"/>
              <a:gd name="connsiteX40" fmla="*/ 293930 w 576405"/>
              <a:gd name="connsiteY40" fmla="*/ 103749 h 432124"/>
              <a:gd name="connsiteX41" fmla="*/ 382934 w 576405"/>
              <a:gd name="connsiteY41" fmla="*/ 82038 h 432124"/>
              <a:gd name="connsiteX42" fmla="*/ 314313 w 576405"/>
              <a:gd name="connsiteY42" fmla="*/ 92893 h 432124"/>
              <a:gd name="connsiteX43" fmla="*/ 322466 w 576405"/>
              <a:gd name="connsiteY43" fmla="*/ 99678 h 432124"/>
              <a:gd name="connsiteX44" fmla="*/ 353719 w 576405"/>
              <a:gd name="connsiteY44" fmla="*/ 129530 h 432124"/>
              <a:gd name="connsiteX45" fmla="*/ 367307 w 576405"/>
              <a:gd name="connsiteY45" fmla="*/ 166846 h 432124"/>
              <a:gd name="connsiteX46" fmla="*/ 346925 w 576405"/>
              <a:gd name="connsiteY46" fmla="*/ 200769 h 432124"/>
              <a:gd name="connsiteX47" fmla="*/ 342848 w 576405"/>
              <a:gd name="connsiteY47" fmla="*/ 203483 h 432124"/>
              <a:gd name="connsiteX48" fmla="*/ 406034 w 576405"/>
              <a:gd name="connsiteY48" fmla="*/ 259116 h 432124"/>
              <a:gd name="connsiteX49" fmla="*/ 421661 w 576405"/>
              <a:gd name="connsiteY49" fmla="*/ 288290 h 432124"/>
              <a:gd name="connsiteX50" fmla="*/ 456991 w 576405"/>
              <a:gd name="connsiteY50" fmla="*/ 244869 h 432124"/>
              <a:gd name="connsiteX51" fmla="*/ 458350 w 576405"/>
              <a:gd name="connsiteY51" fmla="*/ 242833 h 432124"/>
              <a:gd name="connsiteX52" fmla="*/ 486206 w 576405"/>
              <a:gd name="connsiteY52" fmla="*/ 202804 h 432124"/>
              <a:gd name="connsiteX53" fmla="*/ 485526 w 576405"/>
              <a:gd name="connsiteY53" fmla="*/ 187878 h 432124"/>
              <a:gd name="connsiteX54" fmla="*/ 192697 w 576405"/>
              <a:gd name="connsiteY54" fmla="*/ 63719 h 432124"/>
              <a:gd name="connsiteX55" fmla="*/ 275586 w 576405"/>
              <a:gd name="connsiteY55" fmla="*/ 81359 h 432124"/>
              <a:gd name="connsiteX56" fmla="*/ 278983 w 576405"/>
              <a:gd name="connsiteY56" fmla="*/ 80003 h 432124"/>
              <a:gd name="connsiteX57" fmla="*/ 384293 w 576405"/>
              <a:gd name="connsiteY57" fmla="*/ 63719 h 432124"/>
              <a:gd name="connsiteX58" fmla="*/ 392446 w 576405"/>
              <a:gd name="connsiteY58" fmla="*/ 66433 h 432124"/>
              <a:gd name="connsiteX59" fmla="*/ 498435 w 576405"/>
              <a:gd name="connsiteY59" fmla="*/ 175666 h 432124"/>
              <a:gd name="connsiteX60" fmla="*/ 501153 w 576405"/>
              <a:gd name="connsiteY60" fmla="*/ 212981 h 432124"/>
              <a:gd name="connsiteX61" fmla="*/ 473297 w 576405"/>
              <a:gd name="connsiteY61" fmla="*/ 253010 h 432124"/>
              <a:gd name="connsiteX62" fmla="*/ 471259 w 576405"/>
              <a:gd name="connsiteY62" fmla="*/ 256402 h 432124"/>
              <a:gd name="connsiteX63" fmla="*/ 425058 w 576405"/>
              <a:gd name="connsiteY63" fmla="*/ 314072 h 432124"/>
              <a:gd name="connsiteX64" fmla="*/ 419623 w 576405"/>
              <a:gd name="connsiteY64" fmla="*/ 316786 h 432124"/>
              <a:gd name="connsiteX65" fmla="*/ 304121 w 576405"/>
              <a:gd name="connsiteY65" fmla="*/ 430089 h 432124"/>
              <a:gd name="connsiteX66" fmla="*/ 290533 w 576405"/>
              <a:gd name="connsiteY66" fmla="*/ 432124 h 432124"/>
              <a:gd name="connsiteX67" fmla="*/ 262677 w 576405"/>
              <a:gd name="connsiteY67" fmla="*/ 423304 h 432124"/>
              <a:gd name="connsiteX68" fmla="*/ 234141 w 576405"/>
              <a:gd name="connsiteY68" fmla="*/ 426018 h 432124"/>
              <a:gd name="connsiteX69" fmla="*/ 203567 w 576405"/>
              <a:gd name="connsiteY69" fmla="*/ 421947 h 432124"/>
              <a:gd name="connsiteX70" fmla="*/ 109128 w 576405"/>
              <a:gd name="connsiteY70" fmla="*/ 329676 h 432124"/>
              <a:gd name="connsiteX71" fmla="*/ 113205 w 576405"/>
              <a:gd name="connsiteY71" fmla="*/ 288290 h 432124"/>
              <a:gd name="connsiteX72" fmla="*/ 98258 w 576405"/>
              <a:gd name="connsiteY72" fmla="*/ 274721 h 432124"/>
              <a:gd name="connsiteX73" fmla="*/ 83990 w 576405"/>
              <a:gd name="connsiteY73" fmla="*/ 253689 h 432124"/>
              <a:gd name="connsiteX74" fmla="*/ 68363 w 576405"/>
              <a:gd name="connsiteY74" fmla="*/ 208910 h 432124"/>
              <a:gd name="connsiteX75" fmla="*/ 75157 w 576405"/>
              <a:gd name="connsiteY75" fmla="*/ 178379 h 432124"/>
              <a:gd name="connsiteX76" fmla="*/ 183864 w 576405"/>
              <a:gd name="connsiteY76" fmla="*/ 66433 h 432124"/>
              <a:gd name="connsiteX77" fmla="*/ 192697 w 576405"/>
              <a:gd name="connsiteY77" fmla="*/ 63719 h 432124"/>
              <a:gd name="connsiteX78" fmla="*/ 451604 w 576405"/>
              <a:gd name="connsiteY78" fmla="*/ 22392 h 432124"/>
              <a:gd name="connsiteX79" fmla="*/ 421040 w 576405"/>
              <a:gd name="connsiteY79" fmla="*/ 52927 h 432124"/>
              <a:gd name="connsiteX80" fmla="*/ 523598 w 576405"/>
              <a:gd name="connsiteY80" fmla="*/ 155387 h 432124"/>
              <a:gd name="connsiteX81" fmla="*/ 554162 w 576405"/>
              <a:gd name="connsiteY81" fmla="*/ 124852 h 432124"/>
              <a:gd name="connsiteX82" fmla="*/ 125386 w 576405"/>
              <a:gd name="connsiteY82" fmla="*/ 22392 h 432124"/>
              <a:gd name="connsiteX83" fmla="*/ 22086 w 576405"/>
              <a:gd name="connsiteY83" fmla="*/ 124852 h 432124"/>
              <a:gd name="connsiteX84" fmla="*/ 52669 w 576405"/>
              <a:gd name="connsiteY84" fmla="*/ 155387 h 432124"/>
              <a:gd name="connsiteX85" fmla="*/ 155968 w 576405"/>
              <a:gd name="connsiteY85" fmla="*/ 52927 h 432124"/>
              <a:gd name="connsiteX86" fmla="*/ 451604 w 576405"/>
              <a:gd name="connsiteY86" fmla="*/ 0 h 432124"/>
              <a:gd name="connsiteX87" fmla="*/ 457717 w 576405"/>
              <a:gd name="connsiteY87" fmla="*/ 2714 h 432124"/>
              <a:gd name="connsiteX88" fmla="*/ 573858 w 576405"/>
              <a:gd name="connsiteY88" fmla="*/ 118746 h 432124"/>
              <a:gd name="connsiteX89" fmla="*/ 573858 w 576405"/>
              <a:gd name="connsiteY89" fmla="*/ 130959 h 432124"/>
              <a:gd name="connsiteX90" fmla="*/ 530390 w 576405"/>
              <a:gd name="connsiteY90" fmla="*/ 175065 h 432124"/>
              <a:gd name="connsiteX91" fmla="*/ 523598 w 576405"/>
              <a:gd name="connsiteY91" fmla="*/ 177779 h 432124"/>
              <a:gd name="connsiteX92" fmla="*/ 517485 w 576405"/>
              <a:gd name="connsiteY92" fmla="*/ 175065 h 432124"/>
              <a:gd name="connsiteX93" fmla="*/ 401344 w 576405"/>
              <a:gd name="connsiteY93" fmla="*/ 59033 h 432124"/>
              <a:gd name="connsiteX94" fmla="*/ 401344 w 576405"/>
              <a:gd name="connsiteY94" fmla="*/ 46820 h 432124"/>
              <a:gd name="connsiteX95" fmla="*/ 444812 w 576405"/>
              <a:gd name="connsiteY95" fmla="*/ 2714 h 432124"/>
              <a:gd name="connsiteX96" fmla="*/ 451604 w 576405"/>
              <a:gd name="connsiteY96" fmla="*/ 0 h 432124"/>
              <a:gd name="connsiteX97" fmla="*/ 125386 w 576405"/>
              <a:gd name="connsiteY97" fmla="*/ 0 h 432124"/>
              <a:gd name="connsiteX98" fmla="*/ 131502 w 576405"/>
              <a:gd name="connsiteY98" fmla="*/ 2714 h 432124"/>
              <a:gd name="connsiteX99" fmla="*/ 174997 w 576405"/>
              <a:gd name="connsiteY99" fmla="*/ 46820 h 432124"/>
              <a:gd name="connsiteX100" fmla="*/ 174997 w 576405"/>
              <a:gd name="connsiteY100" fmla="*/ 59033 h 432124"/>
              <a:gd name="connsiteX101" fmla="*/ 59465 w 576405"/>
              <a:gd name="connsiteY101" fmla="*/ 175065 h 432124"/>
              <a:gd name="connsiteX102" fmla="*/ 52669 w 576405"/>
              <a:gd name="connsiteY102" fmla="*/ 177779 h 432124"/>
              <a:gd name="connsiteX103" fmla="*/ 46552 w 576405"/>
              <a:gd name="connsiteY103" fmla="*/ 175065 h 432124"/>
              <a:gd name="connsiteX104" fmla="*/ 3058 w 576405"/>
              <a:gd name="connsiteY104" fmla="*/ 130959 h 432124"/>
              <a:gd name="connsiteX105" fmla="*/ 3058 w 576405"/>
              <a:gd name="connsiteY105" fmla="*/ 118746 h 432124"/>
              <a:gd name="connsiteX106" fmla="*/ 118590 w 576405"/>
              <a:gd name="connsiteY106" fmla="*/ 2714 h 432124"/>
              <a:gd name="connsiteX107" fmla="*/ 125386 w 576405"/>
              <a:gd name="connsiteY107" fmla="*/ 0 h 4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576405" h="432124">
                <a:moveTo>
                  <a:pt x="127473" y="301859"/>
                </a:moveTo>
                <a:cubicBezTo>
                  <a:pt x="126114" y="307287"/>
                  <a:pt x="124755" y="316786"/>
                  <a:pt x="126793" y="325606"/>
                </a:cubicBezTo>
                <a:cubicBezTo>
                  <a:pt x="136984" y="366992"/>
                  <a:pt x="162123" y="391416"/>
                  <a:pt x="208323" y="404307"/>
                </a:cubicBezTo>
                <a:cubicBezTo>
                  <a:pt x="220553" y="407699"/>
                  <a:pt x="233462" y="408378"/>
                  <a:pt x="244333" y="407021"/>
                </a:cubicBezTo>
                <a:close/>
                <a:moveTo>
                  <a:pt x="193376" y="82716"/>
                </a:moveTo>
                <a:lnTo>
                  <a:pt x="88066" y="191270"/>
                </a:lnTo>
                <a:cubicBezTo>
                  <a:pt x="85349" y="193984"/>
                  <a:pt x="83990" y="198733"/>
                  <a:pt x="85349" y="202804"/>
                </a:cubicBezTo>
                <a:lnTo>
                  <a:pt x="101655" y="247582"/>
                </a:lnTo>
                <a:cubicBezTo>
                  <a:pt x="103013" y="253010"/>
                  <a:pt x="106411" y="257081"/>
                  <a:pt x="110487" y="261152"/>
                </a:cubicBezTo>
                <a:lnTo>
                  <a:pt x="268792" y="405664"/>
                </a:lnTo>
                <a:cubicBezTo>
                  <a:pt x="276945" y="413127"/>
                  <a:pt x="288495" y="415841"/>
                  <a:pt x="299366" y="413127"/>
                </a:cubicBezTo>
                <a:cubicBezTo>
                  <a:pt x="306160" y="411092"/>
                  <a:pt x="312274" y="409056"/>
                  <a:pt x="318389" y="407021"/>
                </a:cubicBezTo>
                <a:lnTo>
                  <a:pt x="226668" y="325606"/>
                </a:lnTo>
                <a:cubicBezTo>
                  <a:pt x="222591" y="322213"/>
                  <a:pt x="222591" y="316786"/>
                  <a:pt x="225988" y="312715"/>
                </a:cubicBezTo>
                <a:cubicBezTo>
                  <a:pt x="229385" y="308644"/>
                  <a:pt x="234821" y="308644"/>
                  <a:pt x="238897" y="312036"/>
                </a:cubicBezTo>
                <a:lnTo>
                  <a:pt x="334016" y="396166"/>
                </a:lnTo>
                <a:cubicBezTo>
                  <a:pt x="334695" y="396844"/>
                  <a:pt x="335375" y="398201"/>
                  <a:pt x="335375" y="398879"/>
                </a:cubicBezTo>
                <a:cubicBezTo>
                  <a:pt x="343528" y="394130"/>
                  <a:pt x="351001" y="389381"/>
                  <a:pt x="357796" y="383275"/>
                </a:cubicBezTo>
                <a:lnTo>
                  <a:pt x="258600" y="293718"/>
                </a:lnTo>
                <a:cubicBezTo>
                  <a:pt x="254524" y="290326"/>
                  <a:pt x="254524" y="284898"/>
                  <a:pt x="257921" y="280827"/>
                </a:cubicBezTo>
                <a:cubicBezTo>
                  <a:pt x="261318" y="277435"/>
                  <a:pt x="266753" y="276756"/>
                  <a:pt x="270151" y="280149"/>
                </a:cubicBezTo>
                <a:lnTo>
                  <a:pt x="370705" y="370384"/>
                </a:lnTo>
                <a:cubicBezTo>
                  <a:pt x="376819" y="363599"/>
                  <a:pt x="382255" y="356136"/>
                  <a:pt x="387011" y="347995"/>
                </a:cubicBezTo>
                <a:cubicBezTo>
                  <a:pt x="386331" y="347316"/>
                  <a:pt x="385652" y="347316"/>
                  <a:pt x="384972" y="346638"/>
                </a:cubicBezTo>
                <a:lnTo>
                  <a:pt x="289854" y="262509"/>
                </a:lnTo>
                <a:cubicBezTo>
                  <a:pt x="286457" y="259116"/>
                  <a:pt x="285777" y="253010"/>
                  <a:pt x="289174" y="249618"/>
                </a:cubicBezTo>
                <a:cubicBezTo>
                  <a:pt x="292571" y="245547"/>
                  <a:pt x="298007" y="245547"/>
                  <a:pt x="302083" y="248939"/>
                </a:cubicBezTo>
                <a:lnTo>
                  <a:pt x="395164" y="331033"/>
                </a:lnTo>
                <a:cubicBezTo>
                  <a:pt x="398561" y="323570"/>
                  <a:pt x="401278" y="315429"/>
                  <a:pt x="403317" y="306609"/>
                </a:cubicBezTo>
                <a:cubicBezTo>
                  <a:pt x="406714" y="294396"/>
                  <a:pt x="403317" y="281506"/>
                  <a:pt x="393805" y="272686"/>
                </a:cubicBezTo>
                <a:cubicBezTo>
                  <a:pt x="376140" y="257081"/>
                  <a:pt x="348963" y="232656"/>
                  <a:pt x="325183" y="210946"/>
                </a:cubicBezTo>
                <a:cubicBezTo>
                  <a:pt x="323825" y="210946"/>
                  <a:pt x="322466" y="210267"/>
                  <a:pt x="321786" y="209589"/>
                </a:cubicBezTo>
                <a:lnTo>
                  <a:pt x="273548" y="165489"/>
                </a:lnTo>
                <a:cubicBezTo>
                  <a:pt x="270151" y="162096"/>
                  <a:pt x="270151" y="156669"/>
                  <a:pt x="273548" y="152598"/>
                </a:cubicBezTo>
                <a:cubicBezTo>
                  <a:pt x="276265" y="149206"/>
                  <a:pt x="282380" y="148527"/>
                  <a:pt x="285777" y="151919"/>
                </a:cubicBezTo>
                <a:cubicBezTo>
                  <a:pt x="285777" y="151919"/>
                  <a:pt x="305480" y="169559"/>
                  <a:pt x="329260" y="190592"/>
                </a:cubicBezTo>
                <a:lnTo>
                  <a:pt x="336734" y="185843"/>
                </a:lnTo>
                <a:cubicBezTo>
                  <a:pt x="344207" y="181093"/>
                  <a:pt x="348284" y="173630"/>
                  <a:pt x="348963" y="164810"/>
                </a:cubicBezTo>
                <a:cubicBezTo>
                  <a:pt x="350322" y="156669"/>
                  <a:pt x="346925" y="148527"/>
                  <a:pt x="340810" y="142421"/>
                </a:cubicBezTo>
                <a:lnTo>
                  <a:pt x="309557" y="112569"/>
                </a:lnTo>
                <a:cubicBezTo>
                  <a:pt x="305480" y="108498"/>
                  <a:pt x="300045" y="105106"/>
                  <a:pt x="293930" y="103749"/>
                </a:cubicBezTo>
                <a:close/>
                <a:moveTo>
                  <a:pt x="382934" y="82038"/>
                </a:moveTo>
                <a:lnTo>
                  <a:pt x="314313" y="92893"/>
                </a:lnTo>
                <a:cubicBezTo>
                  <a:pt x="317030" y="94929"/>
                  <a:pt x="319748" y="96964"/>
                  <a:pt x="322466" y="99678"/>
                </a:cubicBezTo>
                <a:lnTo>
                  <a:pt x="353719" y="129530"/>
                </a:lnTo>
                <a:cubicBezTo>
                  <a:pt x="363910" y="139707"/>
                  <a:pt x="368666" y="152598"/>
                  <a:pt x="367307" y="166846"/>
                </a:cubicBezTo>
                <a:cubicBezTo>
                  <a:pt x="365949" y="180415"/>
                  <a:pt x="358475" y="193306"/>
                  <a:pt x="346925" y="200769"/>
                </a:cubicBezTo>
                <a:lnTo>
                  <a:pt x="342848" y="203483"/>
                </a:lnTo>
                <a:cubicBezTo>
                  <a:pt x="365949" y="223158"/>
                  <a:pt x="389728" y="244869"/>
                  <a:pt x="406034" y="259116"/>
                </a:cubicBezTo>
                <a:cubicBezTo>
                  <a:pt x="414187" y="267258"/>
                  <a:pt x="420302" y="277435"/>
                  <a:pt x="421661" y="288290"/>
                </a:cubicBezTo>
                <a:lnTo>
                  <a:pt x="456991" y="244869"/>
                </a:lnTo>
                <a:cubicBezTo>
                  <a:pt x="457670" y="244190"/>
                  <a:pt x="458350" y="243512"/>
                  <a:pt x="458350" y="242833"/>
                </a:cubicBezTo>
                <a:lnTo>
                  <a:pt x="486206" y="202804"/>
                </a:lnTo>
                <a:cubicBezTo>
                  <a:pt x="489603" y="198055"/>
                  <a:pt x="488923" y="191949"/>
                  <a:pt x="485526" y="187878"/>
                </a:cubicBezTo>
                <a:close/>
                <a:moveTo>
                  <a:pt x="192697" y="63719"/>
                </a:moveTo>
                <a:lnTo>
                  <a:pt x="275586" y="81359"/>
                </a:lnTo>
                <a:cubicBezTo>
                  <a:pt x="276265" y="80681"/>
                  <a:pt x="277624" y="80681"/>
                  <a:pt x="278983" y="80003"/>
                </a:cubicBezTo>
                <a:lnTo>
                  <a:pt x="384293" y="63719"/>
                </a:lnTo>
                <a:cubicBezTo>
                  <a:pt x="387690" y="63041"/>
                  <a:pt x="390408" y="64398"/>
                  <a:pt x="392446" y="66433"/>
                </a:cubicBezTo>
                <a:lnTo>
                  <a:pt x="498435" y="175666"/>
                </a:lnTo>
                <a:cubicBezTo>
                  <a:pt x="507947" y="185843"/>
                  <a:pt x="509306" y="201447"/>
                  <a:pt x="501153" y="212981"/>
                </a:cubicBezTo>
                <a:lnTo>
                  <a:pt x="473297" y="253010"/>
                </a:lnTo>
                <a:cubicBezTo>
                  <a:pt x="472617" y="254367"/>
                  <a:pt x="471938" y="255046"/>
                  <a:pt x="471259" y="256402"/>
                </a:cubicBezTo>
                <a:lnTo>
                  <a:pt x="425058" y="314072"/>
                </a:lnTo>
                <a:cubicBezTo>
                  <a:pt x="423699" y="315429"/>
                  <a:pt x="421661" y="316786"/>
                  <a:pt x="419623" y="316786"/>
                </a:cubicBezTo>
                <a:cubicBezTo>
                  <a:pt x="401278" y="376490"/>
                  <a:pt x="362551" y="414484"/>
                  <a:pt x="304121" y="430089"/>
                </a:cubicBezTo>
                <a:cubicBezTo>
                  <a:pt x="299366" y="431446"/>
                  <a:pt x="295289" y="432124"/>
                  <a:pt x="290533" y="432124"/>
                </a:cubicBezTo>
                <a:cubicBezTo>
                  <a:pt x="281021" y="432124"/>
                  <a:pt x="270830" y="428732"/>
                  <a:pt x="262677" y="423304"/>
                </a:cubicBezTo>
                <a:cubicBezTo>
                  <a:pt x="257242" y="423982"/>
                  <a:pt x="246371" y="426018"/>
                  <a:pt x="234141" y="426018"/>
                </a:cubicBezTo>
                <a:cubicBezTo>
                  <a:pt x="224629" y="426018"/>
                  <a:pt x="213759" y="424661"/>
                  <a:pt x="203567" y="421947"/>
                </a:cubicBezTo>
                <a:cubicBezTo>
                  <a:pt x="150573" y="407021"/>
                  <a:pt x="120678" y="377847"/>
                  <a:pt x="109128" y="329676"/>
                </a:cubicBezTo>
                <a:cubicBezTo>
                  <a:pt x="105052" y="311358"/>
                  <a:pt x="110487" y="294396"/>
                  <a:pt x="113205" y="288290"/>
                </a:cubicBezTo>
                <a:lnTo>
                  <a:pt x="98258" y="274721"/>
                </a:lnTo>
                <a:cubicBezTo>
                  <a:pt x="91463" y="268615"/>
                  <a:pt x="86707" y="261830"/>
                  <a:pt x="83990" y="253689"/>
                </a:cubicBezTo>
                <a:lnTo>
                  <a:pt x="68363" y="208910"/>
                </a:lnTo>
                <a:cubicBezTo>
                  <a:pt x="64966" y="198055"/>
                  <a:pt x="67684" y="186521"/>
                  <a:pt x="75157" y="178379"/>
                </a:cubicBezTo>
                <a:lnTo>
                  <a:pt x="183864" y="66433"/>
                </a:lnTo>
                <a:cubicBezTo>
                  <a:pt x="185903" y="64398"/>
                  <a:pt x="189300" y="63041"/>
                  <a:pt x="192697" y="63719"/>
                </a:cubicBezTo>
                <a:close/>
                <a:moveTo>
                  <a:pt x="451604" y="22392"/>
                </a:moveTo>
                <a:lnTo>
                  <a:pt x="421040" y="52927"/>
                </a:lnTo>
                <a:lnTo>
                  <a:pt x="523598" y="155387"/>
                </a:lnTo>
                <a:lnTo>
                  <a:pt x="554162" y="124852"/>
                </a:lnTo>
                <a:close/>
                <a:moveTo>
                  <a:pt x="125386" y="22392"/>
                </a:moveTo>
                <a:lnTo>
                  <a:pt x="22086" y="124852"/>
                </a:lnTo>
                <a:lnTo>
                  <a:pt x="52669" y="155387"/>
                </a:lnTo>
                <a:lnTo>
                  <a:pt x="155968" y="52927"/>
                </a:lnTo>
                <a:close/>
                <a:moveTo>
                  <a:pt x="451604" y="0"/>
                </a:moveTo>
                <a:cubicBezTo>
                  <a:pt x="453642" y="0"/>
                  <a:pt x="456358" y="1357"/>
                  <a:pt x="457717" y="2714"/>
                </a:cubicBezTo>
                <a:lnTo>
                  <a:pt x="573858" y="118746"/>
                </a:lnTo>
                <a:cubicBezTo>
                  <a:pt x="577254" y="122138"/>
                  <a:pt x="577254" y="127567"/>
                  <a:pt x="573858" y="130959"/>
                </a:cubicBezTo>
                <a:lnTo>
                  <a:pt x="530390" y="175065"/>
                </a:lnTo>
                <a:cubicBezTo>
                  <a:pt x="528352" y="176422"/>
                  <a:pt x="526315" y="177779"/>
                  <a:pt x="523598" y="177779"/>
                </a:cubicBezTo>
                <a:cubicBezTo>
                  <a:pt x="521560" y="177779"/>
                  <a:pt x="518844" y="176422"/>
                  <a:pt x="517485" y="175065"/>
                </a:cubicBezTo>
                <a:lnTo>
                  <a:pt x="401344" y="59033"/>
                </a:lnTo>
                <a:cubicBezTo>
                  <a:pt x="397948" y="55641"/>
                  <a:pt x="397948" y="50212"/>
                  <a:pt x="401344" y="46820"/>
                </a:cubicBezTo>
                <a:lnTo>
                  <a:pt x="444812" y="2714"/>
                </a:lnTo>
                <a:cubicBezTo>
                  <a:pt x="446850" y="1357"/>
                  <a:pt x="448887" y="0"/>
                  <a:pt x="451604" y="0"/>
                </a:cubicBezTo>
                <a:close/>
                <a:moveTo>
                  <a:pt x="125386" y="0"/>
                </a:moveTo>
                <a:cubicBezTo>
                  <a:pt x="127425" y="0"/>
                  <a:pt x="129464" y="1357"/>
                  <a:pt x="131502" y="2714"/>
                </a:cubicBezTo>
                <a:lnTo>
                  <a:pt x="174997" y="46820"/>
                </a:lnTo>
                <a:cubicBezTo>
                  <a:pt x="178395" y="50212"/>
                  <a:pt x="178395" y="55641"/>
                  <a:pt x="174997" y="59033"/>
                </a:cubicBezTo>
                <a:lnTo>
                  <a:pt x="59465" y="175065"/>
                </a:lnTo>
                <a:cubicBezTo>
                  <a:pt x="57426" y="176422"/>
                  <a:pt x="55387" y="177779"/>
                  <a:pt x="52669" y="177779"/>
                </a:cubicBezTo>
                <a:cubicBezTo>
                  <a:pt x="50630" y="177779"/>
                  <a:pt x="47911" y="176422"/>
                  <a:pt x="46552" y="175065"/>
                </a:cubicBezTo>
                <a:lnTo>
                  <a:pt x="3058" y="130959"/>
                </a:lnTo>
                <a:cubicBezTo>
                  <a:pt x="-1020" y="127567"/>
                  <a:pt x="-1020" y="122138"/>
                  <a:pt x="3058" y="118746"/>
                </a:cubicBezTo>
                <a:lnTo>
                  <a:pt x="118590" y="2714"/>
                </a:lnTo>
                <a:cubicBezTo>
                  <a:pt x="120629" y="1357"/>
                  <a:pt x="122668" y="0"/>
                  <a:pt x="125386" y="0"/>
                </a:cubicBezTo>
                <a:close/>
              </a:path>
            </a:pathLst>
          </a:cu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 name="组合 8">
            <a:extLst>
              <a:ext uri="{FF2B5EF4-FFF2-40B4-BE49-F238E27FC236}">
                <a16:creationId xmlns:a16="http://schemas.microsoft.com/office/drawing/2014/main" id="{982FAACB-E70F-CD3D-BBE0-8B5F4CEB2BEB}"/>
              </a:ext>
            </a:extLst>
          </p:cNvPr>
          <p:cNvGrpSpPr/>
          <p:nvPr/>
        </p:nvGrpSpPr>
        <p:grpSpPr>
          <a:xfrm>
            <a:off x="5358458" y="1517598"/>
            <a:ext cx="1053779" cy="198418"/>
            <a:chOff x="5443365" y="1143526"/>
            <a:chExt cx="1053779" cy="198418"/>
          </a:xfrm>
          <a:solidFill>
            <a:schemeClr val="tx1"/>
          </a:solidFill>
        </p:grpSpPr>
        <p:sp>
          <p:nvSpPr>
            <p:cNvPr id="22" name="message-envelope_16872">
              <a:extLst>
                <a:ext uri="{FF2B5EF4-FFF2-40B4-BE49-F238E27FC236}">
                  <a16:creationId xmlns:a16="http://schemas.microsoft.com/office/drawing/2014/main" id="{299E75A8-E1DC-F945-02F1-B93673954885}"/>
                </a:ext>
              </a:extLst>
            </p:cNvPr>
            <p:cNvSpPr/>
            <p:nvPr/>
          </p:nvSpPr>
          <p:spPr>
            <a:xfrm>
              <a:off x="5443365"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6" name="message-envelope_16872">
              <a:extLst>
                <a:ext uri="{FF2B5EF4-FFF2-40B4-BE49-F238E27FC236}">
                  <a16:creationId xmlns:a16="http://schemas.microsoft.com/office/drawing/2014/main" id="{BAA44594-8C57-BE10-935A-42B1D2CE70A7}"/>
                </a:ext>
              </a:extLst>
            </p:cNvPr>
            <p:cNvSpPr/>
            <p:nvPr/>
          </p:nvSpPr>
          <p:spPr>
            <a:xfrm>
              <a:off x="5817833"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7" name="message-envelope_16872">
              <a:extLst>
                <a:ext uri="{FF2B5EF4-FFF2-40B4-BE49-F238E27FC236}">
                  <a16:creationId xmlns:a16="http://schemas.microsoft.com/office/drawing/2014/main" id="{35A9CF90-2973-BFB4-7430-3808ADC26DA5}"/>
                </a:ext>
              </a:extLst>
            </p:cNvPr>
            <p:cNvSpPr/>
            <p:nvPr/>
          </p:nvSpPr>
          <p:spPr>
            <a:xfrm>
              <a:off x="6192301"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16" name="文本框 15">
            <a:extLst>
              <a:ext uri="{FF2B5EF4-FFF2-40B4-BE49-F238E27FC236}">
                <a16:creationId xmlns:a16="http://schemas.microsoft.com/office/drawing/2014/main" id="{6E06A9C7-290F-9207-12F7-9ADCF26F4E24}"/>
              </a:ext>
            </a:extLst>
          </p:cNvPr>
          <p:cNvSpPr txBox="1"/>
          <p:nvPr/>
        </p:nvSpPr>
        <p:spPr>
          <a:xfrm>
            <a:off x="2961528" y="1277390"/>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1" name="文本框 20">
            <a:extLst>
              <a:ext uri="{FF2B5EF4-FFF2-40B4-BE49-F238E27FC236}">
                <a16:creationId xmlns:a16="http://schemas.microsoft.com/office/drawing/2014/main" id="{1B3B8264-8426-74D1-384C-B13DC04D8F4D}"/>
              </a:ext>
            </a:extLst>
          </p:cNvPr>
          <p:cNvSpPr txBox="1"/>
          <p:nvPr/>
        </p:nvSpPr>
        <p:spPr>
          <a:xfrm>
            <a:off x="8197623" y="1277390"/>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“三报文握手”建立</a:t>
              </a:r>
              <a:r>
                <a:rPr lang="en-US" altLang="zh-CN" sz="2000" b="1" dirty="0"/>
                <a:t>TCP</a:t>
              </a:r>
              <a:r>
                <a:rPr lang="zh-CN" altLang="en-US" sz="2000" b="1" dirty="0"/>
                <a:t>连接</a:t>
              </a:r>
            </a:p>
          </p:txBody>
        </p:sp>
      </p:grpSp>
      <p:grpSp>
        <p:nvGrpSpPr>
          <p:cNvPr id="6" name="组合 5">
            <a:extLst>
              <a:ext uri="{FF2B5EF4-FFF2-40B4-BE49-F238E27FC236}">
                <a16:creationId xmlns:a16="http://schemas.microsoft.com/office/drawing/2014/main" id="{00B19F24-3224-8B2C-48C6-0ED0258B78A7}"/>
              </a:ext>
            </a:extLst>
          </p:cNvPr>
          <p:cNvGrpSpPr/>
          <p:nvPr/>
        </p:nvGrpSpPr>
        <p:grpSpPr>
          <a:xfrm>
            <a:off x="3118053" y="1608388"/>
            <a:ext cx="5963787" cy="654939"/>
            <a:chOff x="2993956" y="1149410"/>
            <a:chExt cx="5963787" cy="654939"/>
          </a:xfrm>
        </p:grpSpPr>
        <p:pic>
          <p:nvPicPr>
            <p:cNvPr id="14" name="图形 13">
              <a:extLst>
                <a:ext uri="{FF2B5EF4-FFF2-40B4-BE49-F238E27FC236}">
                  <a16:creationId xmlns:a16="http://schemas.microsoft.com/office/drawing/2014/main" id="{C639618B-58BB-5B92-342F-86ACF4049C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15" name="图形 14">
              <a:extLst>
                <a:ext uri="{FF2B5EF4-FFF2-40B4-BE49-F238E27FC236}">
                  <a16:creationId xmlns:a16="http://schemas.microsoft.com/office/drawing/2014/main" id="{EB958355-7A21-7FE0-6757-D3CCCCBADF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sp>
        <p:nvSpPr>
          <p:cNvPr id="7" name="箭头: 左右 6">
            <a:extLst>
              <a:ext uri="{FF2B5EF4-FFF2-40B4-BE49-F238E27FC236}">
                <a16:creationId xmlns:a16="http://schemas.microsoft.com/office/drawing/2014/main" id="{A3700BE1-A5BC-7A81-A440-CCDCD9478D2C}"/>
              </a:ext>
            </a:extLst>
          </p:cNvPr>
          <p:cNvSpPr/>
          <p:nvPr/>
        </p:nvSpPr>
        <p:spPr>
          <a:xfrm>
            <a:off x="3795193" y="172847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建立</a:t>
            </a:r>
            <a:r>
              <a:rPr lang="en-US" altLang="zh-CN" b="1" dirty="0">
                <a:solidFill>
                  <a:schemeClr val="tx1"/>
                </a:solidFill>
              </a:rPr>
              <a:t>TCP</a:t>
            </a:r>
            <a:r>
              <a:rPr lang="zh-CN" altLang="en-US" b="1" dirty="0">
                <a:solidFill>
                  <a:schemeClr val="tx1"/>
                </a:solidFill>
              </a:rPr>
              <a:t>连接</a:t>
            </a:r>
          </a:p>
        </p:txBody>
      </p:sp>
      <p:sp>
        <p:nvSpPr>
          <p:cNvPr id="51" name="矩形 50">
            <a:extLst>
              <a:ext uri="{FF2B5EF4-FFF2-40B4-BE49-F238E27FC236}">
                <a16:creationId xmlns:a16="http://schemas.microsoft.com/office/drawing/2014/main" id="{D629B367-DD59-3996-AFFC-399F9A099315}"/>
              </a:ext>
            </a:extLst>
          </p:cNvPr>
          <p:cNvSpPr/>
          <p:nvPr/>
        </p:nvSpPr>
        <p:spPr>
          <a:xfrm>
            <a:off x="7977860" y="2926073"/>
            <a:ext cx="1515035" cy="77902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LISTEN</a:t>
            </a:r>
          </a:p>
          <a:p>
            <a:pPr algn="ctr"/>
            <a:r>
              <a:rPr lang="zh-CN" altLang="en-US" b="1" dirty="0">
                <a:solidFill>
                  <a:schemeClr val="bg1"/>
                </a:solidFill>
                <a:latin typeface="+mn-ea"/>
              </a:rPr>
              <a:t>监听</a:t>
            </a:r>
          </a:p>
        </p:txBody>
      </p:sp>
      <p:grpSp>
        <p:nvGrpSpPr>
          <p:cNvPr id="18" name="组合 17">
            <a:extLst>
              <a:ext uri="{FF2B5EF4-FFF2-40B4-BE49-F238E27FC236}">
                <a16:creationId xmlns:a16="http://schemas.microsoft.com/office/drawing/2014/main" id="{1CEF0055-7362-2DB9-0911-29BA7F30337F}"/>
              </a:ext>
            </a:extLst>
          </p:cNvPr>
          <p:cNvGrpSpPr/>
          <p:nvPr/>
        </p:nvGrpSpPr>
        <p:grpSpPr>
          <a:xfrm>
            <a:off x="9137470" y="1913430"/>
            <a:ext cx="1856112" cy="1012643"/>
            <a:chOff x="9137470" y="1913430"/>
            <a:chExt cx="1856112" cy="1012643"/>
          </a:xfrm>
        </p:grpSpPr>
        <p:cxnSp>
          <p:nvCxnSpPr>
            <p:cNvPr id="10" name="连接符: 肘形 9">
              <a:extLst>
                <a:ext uri="{FF2B5EF4-FFF2-40B4-BE49-F238E27FC236}">
                  <a16:creationId xmlns:a16="http://schemas.microsoft.com/office/drawing/2014/main" id="{00B7234B-BFB2-2A38-14C3-2BEF5B3D5F4A}"/>
                </a:ext>
              </a:extLst>
            </p:cNvPr>
            <p:cNvCxnSpPr>
              <a:cxnSpLocks/>
            </p:cNvCxnSpPr>
            <p:nvPr/>
          </p:nvCxnSpPr>
          <p:spPr>
            <a:xfrm rot="16200000" flipH="1">
              <a:off x="8812055" y="2238845"/>
              <a:ext cx="1006255" cy="355426"/>
            </a:xfrm>
            <a:prstGeom prst="bentConnector4">
              <a:avLst>
                <a:gd name="adj1" fmla="val 994"/>
                <a:gd name="adj2" fmla="val 531844"/>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41E38FE-44C4-DCCC-F8A8-903A6EA40FFA}"/>
                </a:ext>
              </a:extLst>
            </p:cNvPr>
            <p:cNvSpPr txBox="1"/>
            <p:nvPr/>
          </p:nvSpPr>
          <p:spPr>
            <a:xfrm>
              <a:off x="9767455" y="2556741"/>
              <a:ext cx="1226127" cy="369332"/>
            </a:xfrm>
            <a:prstGeom prst="rect">
              <a:avLst/>
            </a:prstGeom>
            <a:noFill/>
          </p:spPr>
          <p:txBody>
            <a:bodyPr wrap="square" rtlCol="0">
              <a:spAutoFit/>
            </a:bodyPr>
            <a:lstStyle/>
            <a:p>
              <a:pPr algn="ctr"/>
              <a:r>
                <a:rPr lang="zh-CN" altLang="en-US" b="1" dirty="0"/>
                <a:t>被动打开</a:t>
              </a:r>
            </a:p>
          </p:txBody>
        </p:sp>
      </p:grpSp>
      <p:sp>
        <p:nvSpPr>
          <p:cNvPr id="33" name="矩形 32">
            <a:extLst>
              <a:ext uri="{FF2B5EF4-FFF2-40B4-BE49-F238E27FC236}">
                <a16:creationId xmlns:a16="http://schemas.microsoft.com/office/drawing/2014/main" id="{0871096A-65BE-FEEF-7294-10205EF53C62}"/>
              </a:ext>
            </a:extLst>
          </p:cNvPr>
          <p:cNvSpPr/>
          <p:nvPr/>
        </p:nvSpPr>
        <p:spPr>
          <a:xfrm>
            <a:off x="2699103" y="2927861"/>
            <a:ext cx="1515035" cy="1933301"/>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SYN-SENT</a:t>
            </a:r>
          </a:p>
          <a:p>
            <a:pPr algn="ctr"/>
            <a:r>
              <a:rPr lang="zh-CN" altLang="en-US" b="1" dirty="0">
                <a:solidFill>
                  <a:schemeClr val="bg1"/>
                </a:solidFill>
                <a:latin typeface="+mn-ea"/>
              </a:rPr>
              <a:t>同步已发送</a:t>
            </a:r>
          </a:p>
        </p:txBody>
      </p:sp>
      <p:sp>
        <p:nvSpPr>
          <p:cNvPr id="5" name="文本框 4">
            <a:extLst>
              <a:ext uri="{FF2B5EF4-FFF2-40B4-BE49-F238E27FC236}">
                <a16:creationId xmlns:a16="http://schemas.microsoft.com/office/drawing/2014/main" id="{64159A94-F31C-C465-6861-86008812FDB3}"/>
              </a:ext>
            </a:extLst>
          </p:cNvPr>
          <p:cNvSpPr txBox="1"/>
          <p:nvPr/>
        </p:nvSpPr>
        <p:spPr>
          <a:xfrm>
            <a:off x="315617" y="2919686"/>
            <a:ext cx="2381795" cy="584775"/>
          </a:xfrm>
          <a:prstGeom prst="rect">
            <a:avLst/>
          </a:prstGeom>
          <a:noFill/>
        </p:spPr>
        <p:txBody>
          <a:bodyPr wrap="square" rtlCol="0">
            <a:spAutoFit/>
          </a:bodyPr>
          <a:lstStyle/>
          <a:p>
            <a:r>
              <a:rPr lang="zh-CN" altLang="en-US" sz="1600" b="1" dirty="0">
                <a:solidFill>
                  <a:schemeClr val="accent1"/>
                </a:solidFill>
              </a:rPr>
              <a:t>发送</a:t>
            </a:r>
            <a:r>
              <a:rPr lang="en-US" altLang="zh-CN" sz="1600" b="1" dirty="0">
                <a:solidFill>
                  <a:schemeClr val="accent1"/>
                </a:solidFill>
              </a:rPr>
              <a:t>TCP</a:t>
            </a:r>
            <a:r>
              <a:rPr lang="zh-CN" altLang="en-US" sz="1600" b="1" dirty="0">
                <a:solidFill>
                  <a:schemeClr val="accent1"/>
                </a:solidFill>
              </a:rPr>
              <a:t>连接请求报文段</a:t>
            </a:r>
            <a:endParaRPr lang="en-US" altLang="zh-CN" sz="1600" b="1" dirty="0">
              <a:solidFill>
                <a:schemeClr val="accent1"/>
              </a:solidFill>
            </a:endParaRPr>
          </a:p>
          <a:p>
            <a:r>
              <a:rPr lang="zh-CN" altLang="en-US" sz="1600" b="1" dirty="0">
                <a:solidFill>
                  <a:schemeClr val="accent1"/>
                </a:solidFill>
              </a:rPr>
              <a:t>进入同步已发送状态</a:t>
            </a:r>
          </a:p>
        </p:txBody>
      </p:sp>
      <p:cxnSp>
        <p:nvCxnSpPr>
          <p:cNvPr id="34" name="直接箭头连接符 33">
            <a:extLst>
              <a:ext uri="{FF2B5EF4-FFF2-40B4-BE49-F238E27FC236}">
                <a16:creationId xmlns:a16="http://schemas.microsoft.com/office/drawing/2014/main" id="{398A6546-27E1-ABFB-2733-ABC63B58D756}"/>
              </a:ext>
            </a:extLst>
          </p:cNvPr>
          <p:cNvCxnSpPr/>
          <p:nvPr/>
        </p:nvCxnSpPr>
        <p:spPr>
          <a:xfrm>
            <a:off x="4214138" y="2926073"/>
            <a:ext cx="3763720" cy="77902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BD2373FA-3D8C-6D36-D299-CE9E802E5ED0}"/>
              </a:ext>
            </a:extLst>
          </p:cNvPr>
          <p:cNvSpPr txBox="1"/>
          <p:nvPr/>
        </p:nvSpPr>
        <p:spPr>
          <a:xfrm rot="720482">
            <a:off x="4241835" y="2705106"/>
            <a:ext cx="979714" cy="369332"/>
          </a:xfrm>
          <a:prstGeom prst="rect">
            <a:avLst/>
          </a:prstGeom>
          <a:noFill/>
        </p:spPr>
        <p:txBody>
          <a:bodyPr wrap="square" rtlCol="0">
            <a:spAutoFit/>
          </a:bodyPr>
          <a:lstStyle/>
          <a:p>
            <a:r>
              <a:rPr lang="en-US" altLang="zh-CN" b="1" dirty="0"/>
              <a:t>SYN=1</a:t>
            </a:r>
            <a:endParaRPr lang="zh-CN" altLang="en-US" b="1" dirty="0"/>
          </a:p>
        </p:txBody>
      </p:sp>
      <p:sp>
        <p:nvSpPr>
          <p:cNvPr id="45" name="文本框 44">
            <a:extLst>
              <a:ext uri="{FF2B5EF4-FFF2-40B4-BE49-F238E27FC236}">
                <a16:creationId xmlns:a16="http://schemas.microsoft.com/office/drawing/2014/main" id="{5E6AAB74-C6DB-D4B0-9F0D-6FB5CC468566}"/>
              </a:ext>
            </a:extLst>
          </p:cNvPr>
          <p:cNvSpPr txBox="1"/>
          <p:nvPr/>
        </p:nvSpPr>
        <p:spPr>
          <a:xfrm rot="720482">
            <a:off x="5844492" y="3022377"/>
            <a:ext cx="979714" cy="369332"/>
          </a:xfrm>
          <a:prstGeom prst="rect">
            <a:avLst/>
          </a:prstGeom>
          <a:noFill/>
        </p:spPr>
        <p:txBody>
          <a:bodyPr wrap="square" rtlCol="0">
            <a:spAutoFit/>
          </a:bodyPr>
          <a:lstStyle/>
          <a:p>
            <a:r>
              <a:rPr lang="en-US" altLang="zh-CN" b="1" dirty="0"/>
              <a:t>seq=x</a:t>
            </a:r>
            <a:endParaRPr lang="zh-CN" altLang="en-US" b="1" dirty="0"/>
          </a:p>
        </p:txBody>
      </p:sp>
      <p:sp>
        <p:nvSpPr>
          <p:cNvPr id="8" name="对话气泡: 矩形 7">
            <a:extLst>
              <a:ext uri="{FF2B5EF4-FFF2-40B4-BE49-F238E27FC236}">
                <a16:creationId xmlns:a16="http://schemas.microsoft.com/office/drawing/2014/main" id="{DF001C82-7E80-DF28-7143-83B584F3E064}"/>
              </a:ext>
            </a:extLst>
          </p:cNvPr>
          <p:cNvSpPr/>
          <p:nvPr/>
        </p:nvSpPr>
        <p:spPr>
          <a:xfrm>
            <a:off x="4354842" y="3922132"/>
            <a:ext cx="7532356" cy="496513"/>
          </a:xfrm>
          <a:prstGeom prst="wedgeRectCallout">
            <a:avLst>
              <a:gd name="adj1" fmla="val -24359"/>
              <a:gd name="adj2" fmla="val -17136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solidFill>
                  <a:schemeClr val="tx1"/>
                </a:solidFill>
              </a:rPr>
              <a:t>序号</a:t>
            </a:r>
            <a:r>
              <a:rPr lang="en-US" altLang="zh-CN" b="1" dirty="0">
                <a:solidFill>
                  <a:schemeClr val="tx1"/>
                </a:solidFill>
              </a:rPr>
              <a:t>seq</a:t>
            </a:r>
            <a:r>
              <a:rPr lang="zh-CN" altLang="en-US" b="1" dirty="0">
                <a:solidFill>
                  <a:schemeClr val="tx1"/>
                </a:solidFill>
              </a:rPr>
              <a:t>字段被设置了一个初始值</a:t>
            </a:r>
            <a:r>
              <a:rPr lang="en-US" altLang="zh-CN" b="1" dirty="0">
                <a:solidFill>
                  <a:schemeClr val="tx1"/>
                </a:solidFill>
              </a:rPr>
              <a:t>x</a:t>
            </a:r>
            <a:r>
              <a:rPr lang="zh-CN" altLang="en-US" b="1" dirty="0">
                <a:solidFill>
                  <a:schemeClr val="tx1"/>
                </a:solidFill>
              </a:rPr>
              <a:t>，作为</a:t>
            </a:r>
            <a:r>
              <a:rPr lang="en-US" altLang="zh-CN" b="1" dirty="0">
                <a:solidFill>
                  <a:schemeClr val="tx1"/>
                </a:solidFill>
              </a:rPr>
              <a:t>TCP</a:t>
            </a:r>
            <a:r>
              <a:rPr lang="zh-CN" altLang="en-US" b="1" dirty="0">
                <a:solidFill>
                  <a:schemeClr val="tx1"/>
                </a:solidFill>
              </a:rPr>
              <a:t>客户进程所选择的初始序号。</a:t>
            </a:r>
          </a:p>
        </p:txBody>
      </p:sp>
      <p:grpSp>
        <p:nvGrpSpPr>
          <p:cNvPr id="25" name="组合 24">
            <a:extLst>
              <a:ext uri="{FF2B5EF4-FFF2-40B4-BE49-F238E27FC236}">
                <a16:creationId xmlns:a16="http://schemas.microsoft.com/office/drawing/2014/main" id="{1429BB24-D55B-A5D0-3F6C-0A59799AD616}"/>
              </a:ext>
            </a:extLst>
          </p:cNvPr>
          <p:cNvGrpSpPr/>
          <p:nvPr/>
        </p:nvGrpSpPr>
        <p:grpSpPr>
          <a:xfrm>
            <a:off x="1408900" y="1935857"/>
            <a:ext cx="1709154" cy="996849"/>
            <a:chOff x="1408900" y="1935857"/>
            <a:chExt cx="1709154" cy="996849"/>
          </a:xfrm>
        </p:grpSpPr>
        <p:cxnSp>
          <p:nvCxnSpPr>
            <p:cNvPr id="31" name="连接符: 肘形 30">
              <a:extLst>
                <a:ext uri="{FF2B5EF4-FFF2-40B4-BE49-F238E27FC236}">
                  <a16:creationId xmlns:a16="http://schemas.microsoft.com/office/drawing/2014/main" id="{567B011A-AD4C-3103-1BC6-C3B9F7DBA9D9}"/>
                </a:ext>
              </a:extLst>
            </p:cNvPr>
            <p:cNvCxnSpPr>
              <a:cxnSpLocks/>
              <a:stCxn id="14" idx="1"/>
            </p:cNvCxnSpPr>
            <p:nvPr/>
          </p:nvCxnSpPr>
          <p:spPr>
            <a:xfrm rot="10800000" flipV="1">
              <a:off x="2705771" y="1935857"/>
              <a:ext cx="412283" cy="990215"/>
            </a:xfrm>
            <a:prstGeom prst="bentConnector3">
              <a:avLst>
                <a:gd name="adj1" fmla="val 420630"/>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E17A4C1C-93F0-7B91-0197-FFC739768BB6}"/>
                </a:ext>
              </a:extLst>
            </p:cNvPr>
            <p:cNvSpPr txBox="1"/>
            <p:nvPr/>
          </p:nvSpPr>
          <p:spPr>
            <a:xfrm>
              <a:off x="1408900" y="2563374"/>
              <a:ext cx="1226127" cy="369332"/>
            </a:xfrm>
            <a:prstGeom prst="rect">
              <a:avLst/>
            </a:prstGeom>
            <a:noFill/>
          </p:spPr>
          <p:txBody>
            <a:bodyPr wrap="square" rtlCol="0">
              <a:spAutoFit/>
            </a:bodyPr>
            <a:lstStyle/>
            <a:p>
              <a:pPr algn="ctr"/>
              <a:r>
                <a:rPr lang="zh-CN" altLang="en-US" b="1" dirty="0"/>
                <a:t>主动打开</a:t>
              </a:r>
            </a:p>
          </p:txBody>
        </p:sp>
      </p:grpSp>
    </p:spTree>
    <p:custDataLst>
      <p:tags r:id="rId1"/>
    </p:custDataLst>
    <p:extLst>
      <p:ext uri="{BB962C8B-B14F-4D97-AF65-F5344CB8AC3E}">
        <p14:creationId xmlns:p14="http://schemas.microsoft.com/office/powerpoint/2010/main" val="323761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p:tgtEl>
                                          <p:spTgt spid="12"/>
                                        </p:tgtEl>
                                        <p:attrNameLst>
                                          <p:attrName>ppt_y</p:attrName>
                                        </p:attrNameLst>
                                      </p:cBhvr>
                                      <p:tavLst>
                                        <p:tav tm="0">
                                          <p:val>
                                            <p:strVal val="#ppt_y-#ppt_h*1.125000"/>
                                          </p:val>
                                        </p:tav>
                                        <p:tav tm="100000">
                                          <p:val>
                                            <p:strVal val="#ppt_y"/>
                                          </p:val>
                                        </p:tav>
                                      </p:tavLst>
                                    </p:anim>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4E16C1E-05CC-E8EB-4752-C5DDEB2E056A}"/>
              </a:ext>
            </a:extLst>
          </p:cNvPr>
          <p:cNvSpPr/>
          <p:nvPr/>
        </p:nvSpPr>
        <p:spPr>
          <a:xfrm>
            <a:off x="2699104" y="2345084"/>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32" name="矩形 31">
            <a:extLst>
              <a:ext uri="{FF2B5EF4-FFF2-40B4-BE49-F238E27FC236}">
                <a16:creationId xmlns:a16="http://schemas.microsoft.com/office/drawing/2014/main" id="{86023576-B69D-AA61-2351-100EC8908EDC}"/>
              </a:ext>
            </a:extLst>
          </p:cNvPr>
          <p:cNvSpPr/>
          <p:nvPr/>
        </p:nvSpPr>
        <p:spPr>
          <a:xfrm>
            <a:off x="7977861" y="2345084"/>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24" name="handshake_157426">
            <a:extLst>
              <a:ext uri="{FF2B5EF4-FFF2-40B4-BE49-F238E27FC236}">
                <a16:creationId xmlns:a16="http://schemas.microsoft.com/office/drawing/2014/main" id="{12A4C620-F262-8CDF-E003-418378B444B8}"/>
              </a:ext>
            </a:extLst>
          </p:cNvPr>
          <p:cNvSpPr/>
          <p:nvPr/>
        </p:nvSpPr>
        <p:spPr>
          <a:xfrm>
            <a:off x="6485830" y="1505135"/>
            <a:ext cx="297917" cy="223344"/>
          </a:xfrm>
          <a:custGeom>
            <a:avLst/>
            <a:gdLst>
              <a:gd name="connsiteX0" fmla="*/ 127473 w 576405"/>
              <a:gd name="connsiteY0" fmla="*/ 301859 h 432124"/>
              <a:gd name="connsiteX1" fmla="*/ 126793 w 576405"/>
              <a:gd name="connsiteY1" fmla="*/ 325606 h 432124"/>
              <a:gd name="connsiteX2" fmla="*/ 208323 w 576405"/>
              <a:gd name="connsiteY2" fmla="*/ 404307 h 432124"/>
              <a:gd name="connsiteX3" fmla="*/ 244333 w 576405"/>
              <a:gd name="connsiteY3" fmla="*/ 407021 h 432124"/>
              <a:gd name="connsiteX4" fmla="*/ 193376 w 576405"/>
              <a:gd name="connsiteY4" fmla="*/ 82716 h 432124"/>
              <a:gd name="connsiteX5" fmla="*/ 88066 w 576405"/>
              <a:gd name="connsiteY5" fmla="*/ 191270 h 432124"/>
              <a:gd name="connsiteX6" fmla="*/ 85349 w 576405"/>
              <a:gd name="connsiteY6" fmla="*/ 202804 h 432124"/>
              <a:gd name="connsiteX7" fmla="*/ 101655 w 576405"/>
              <a:gd name="connsiteY7" fmla="*/ 247582 h 432124"/>
              <a:gd name="connsiteX8" fmla="*/ 110487 w 576405"/>
              <a:gd name="connsiteY8" fmla="*/ 261152 h 432124"/>
              <a:gd name="connsiteX9" fmla="*/ 268792 w 576405"/>
              <a:gd name="connsiteY9" fmla="*/ 405664 h 432124"/>
              <a:gd name="connsiteX10" fmla="*/ 299366 w 576405"/>
              <a:gd name="connsiteY10" fmla="*/ 413127 h 432124"/>
              <a:gd name="connsiteX11" fmla="*/ 318389 w 576405"/>
              <a:gd name="connsiteY11" fmla="*/ 407021 h 432124"/>
              <a:gd name="connsiteX12" fmla="*/ 226668 w 576405"/>
              <a:gd name="connsiteY12" fmla="*/ 325606 h 432124"/>
              <a:gd name="connsiteX13" fmla="*/ 225988 w 576405"/>
              <a:gd name="connsiteY13" fmla="*/ 312715 h 432124"/>
              <a:gd name="connsiteX14" fmla="*/ 238897 w 576405"/>
              <a:gd name="connsiteY14" fmla="*/ 312036 h 432124"/>
              <a:gd name="connsiteX15" fmla="*/ 334016 w 576405"/>
              <a:gd name="connsiteY15" fmla="*/ 396166 h 432124"/>
              <a:gd name="connsiteX16" fmla="*/ 335375 w 576405"/>
              <a:gd name="connsiteY16" fmla="*/ 398879 h 432124"/>
              <a:gd name="connsiteX17" fmla="*/ 357796 w 576405"/>
              <a:gd name="connsiteY17" fmla="*/ 383275 h 432124"/>
              <a:gd name="connsiteX18" fmla="*/ 258600 w 576405"/>
              <a:gd name="connsiteY18" fmla="*/ 293718 h 432124"/>
              <a:gd name="connsiteX19" fmla="*/ 257921 w 576405"/>
              <a:gd name="connsiteY19" fmla="*/ 280827 h 432124"/>
              <a:gd name="connsiteX20" fmla="*/ 270151 w 576405"/>
              <a:gd name="connsiteY20" fmla="*/ 280149 h 432124"/>
              <a:gd name="connsiteX21" fmla="*/ 370705 w 576405"/>
              <a:gd name="connsiteY21" fmla="*/ 370384 h 432124"/>
              <a:gd name="connsiteX22" fmla="*/ 387011 w 576405"/>
              <a:gd name="connsiteY22" fmla="*/ 347995 h 432124"/>
              <a:gd name="connsiteX23" fmla="*/ 384972 w 576405"/>
              <a:gd name="connsiteY23" fmla="*/ 346638 h 432124"/>
              <a:gd name="connsiteX24" fmla="*/ 289854 w 576405"/>
              <a:gd name="connsiteY24" fmla="*/ 262509 h 432124"/>
              <a:gd name="connsiteX25" fmla="*/ 289174 w 576405"/>
              <a:gd name="connsiteY25" fmla="*/ 249618 h 432124"/>
              <a:gd name="connsiteX26" fmla="*/ 302083 w 576405"/>
              <a:gd name="connsiteY26" fmla="*/ 248939 h 432124"/>
              <a:gd name="connsiteX27" fmla="*/ 395164 w 576405"/>
              <a:gd name="connsiteY27" fmla="*/ 331033 h 432124"/>
              <a:gd name="connsiteX28" fmla="*/ 403317 w 576405"/>
              <a:gd name="connsiteY28" fmla="*/ 306609 h 432124"/>
              <a:gd name="connsiteX29" fmla="*/ 393805 w 576405"/>
              <a:gd name="connsiteY29" fmla="*/ 272686 h 432124"/>
              <a:gd name="connsiteX30" fmla="*/ 325183 w 576405"/>
              <a:gd name="connsiteY30" fmla="*/ 210946 h 432124"/>
              <a:gd name="connsiteX31" fmla="*/ 321786 w 576405"/>
              <a:gd name="connsiteY31" fmla="*/ 209589 h 432124"/>
              <a:gd name="connsiteX32" fmla="*/ 273548 w 576405"/>
              <a:gd name="connsiteY32" fmla="*/ 165489 h 432124"/>
              <a:gd name="connsiteX33" fmla="*/ 273548 w 576405"/>
              <a:gd name="connsiteY33" fmla="*/ 152598 h 432124"/>
              <a:gd name="connsiteX34" fmla="*/ 285777 w 576405"/>
              <a:gd name="connsiteY34" fmla="*/ 151919 h 432124"/>
              <a:gd name="connsiteX35" fmla="*/ 329260 w 576405"/>
              <a:gd name="connsiteY35" fmla="*/ 190592 h 432124"/>
              <a:gd name="connsiteX36" fmla="*/ 336734 w 576405"/>
              <a:gd name="connsiteY36" fmla="*/ 185843 h 432124"/>
              <a:gd name="connsiteX37" fmla="*/ 348963 w 576405"/>
              <a:gd name="connsiteY37" fmla="*/ 164810 h 432124"/>
              <a:gd name="connsiteX38" fmla="*/ 340810 w 576405"/>
              <a:gd name="connsiteY38" fmla="*/ 142421 h 432124"/>
              <a:gd name="connsiteX39" fmla="*/ 309557 w 576405"/>
              <a:gd name="connsiteY39" fmla="*/ 112569 h 432124"/>
              <a:gd name="connsiteX40" fmla="*/ 293930 w 576405"/>
              <a:gd name="connsiteY40" fmla="*/ 103749 h 432124"/>
              <a:gd name="connsiteX41" fmla="*/ 382934 w 576405"/>
              <a:gd name="connsiteY41" fmla="*/ 82038 h 432124"/>
              <a:gd name="connsiteX42" fmla="*/ 314313 w 576405"/>
              <a:gd name="connsiteY42" fmla="*/ 92893 h 432124"/>
              <a:gd name="connsiteX43" fmla="*/ 322466 w 576405"/>
              <a:gd name="connsiteY43" fmla="*/ 99678 h 432124"/>
              <a:gd name="connsiteX44" fmla="*/ 353719 w 576405"/>
              <a:gd name="connsiteY44" fmla="*/ 129530 h 432124"/>
              <a:gd name="connsiteX45" fmla="*/ 367307 w 576405"/>
              <a:gd name="connsiteY45" fmla="*/ 166846 h 432124"/>
              <a:gd name="connsiteX46" fmla="*/ 346925 w 576405"/>
              <a:gd name="connsiteY46" fmla="*/ 200769 h 432124"/>
              <a:gd name="connsiteX47" fmla="*/ 342848 w 576405"/>
              <a:gd name="connsiteY47" fmla="*/ 203483 h 432124"/>
              <a:gd name="connsiteX48" fmla="*/ 406034 w 576405"/>
              <a:gd name="connsiteY48" fmla="*/ 259116 h 432124"/>
              <a:gd name="connsiteX49" fmla="*/ 421661 w 576405"/>
              <a:gd name="connsiteY49" fmla="*/ 288290 h 432124"/>
              <a:gd name="connsiteX50" fmla="*/ 456991 w 576405"/>
              <a:gd name="connsiteY50" fmla="*/ 244869 h 432124"/>
              <a:gd name="connsiteX51" fmla="*/ 458350 w 576405"/>
              <a:gd name="connsiteY51" fmla="*/ 242833 h 432124"/>
              <a:gd name="connsiteX52" fmla="*/ 486206 w 576405"/>
              <a:gd name="connsiteY52" fmla="*/ 202804 h 432124"/>
              <a:gd name="connsiteX53" fmla="*/ 485526 w 576405"/>
              <a:gd name="connsiteY53" fmla="*/ 187878 h 432124"/>
              <a:gd name="connsiteX54" fmla="*/ 192697 w 576405"/>
              <a:gd name="connsiteY54" fmla="*/ 63719 h 432124"/>
              <a:gd name="connsiteX55" fmla="*/ 275586 w 576405"/>
              <a:gd name="connsiteY55" fmla="*/ 81359 h 432124"/>
              <a:gd name="connsiteX56" fmla="*/ 278983 w 576405"/>
              <a:gd name="connsiteY56" fmla="*/ 80003 h 432124"/>
              <a:gd name="connsiteX57" fmla="*/ 384293 w 576405"/>
              <a:gd name="connsiteY57" fmla="*/ 63719 h 432124"/>
              <a:gd name="connsiteX58" fmla="*/ 392446 w 576405"/>
              <a:gd name="connsiteY58" fmla="*/ 66433 h 432124"/>
              <a:gd name="connsiteX59" fmla="*/ 498435 w 576405"/>
              <a:gd name="connsiteY59" fmla="*/ 175666 h 432124"/>
              <a:gd name="connsiteX60" fmla="*/ 501153 w 576405"/>
              <a:gd name="connsiteY60" fmla="*/ 212981 h 432124"/>
              <a:gd name="connsiteX61" fmla="*/ 473297 w 576405"/>
              <a:gd name="connsiteY61" fmla="*/ 253010 h 432124"/>
              <a:gd name="connsiteX62" fmla="*/ 471259 w 576405"/>
              <a:gd name="connsiteY62" fmla="*/ 256402 h 432124"/>
              <a:gd name="connsiteX63" fmla="*/ 425058 w 576405"/>
              <a:gd name="connsiteY63" fmla="*/ 314072 h 432124"/>
              <a:gd name="connsiteX64" fmla="*/ 419623 w 576405"/>
              <a:gd name="connsiteY64" fmla="*/ 316786 h 432124"/>
              <a:gd name="connsiteX65" fmla="*/ 304121 w 576405"/>
              <a:gd name="connsiteY65" fmla="*/ 430089 h 432124"/>
              <a:gd name="connsiteX66" fmla="*/ 290533 w 576405"/>
              <a:gd name="connsiteY66" fmla="*/ 432124 h 432124"/>
              <a:gd name="connsiteX67" fmla="*/ 262677 w 576405"/>
              <a:gd name="connsiteY67" fmla="*/ 423304 h 432124"/>
              <a:gd name="connsiteX68" fmla="*/ 234141 w 576405"/>
              <a:gd name="connsiteY68" fmla="*/ 426018 h 432124"/>
              <a:gd name="connsiteX69" fmla="*/ 203567 w 576405"/>
              <a:gd name="connsiteY69" fmla="*/ 421947 h 432124"/>
              <a:gd name="connsiteX70" fmla="*/ 109128 w 576405"/>
              <a:gd name="connsiteY70" fmla="*/ 329676 h 432124"/>
              <a:gd name="connsiteX71" fmla="*/ 113205 w 576405"/>
              <a:gd name="connsiteY71" fmla="*/ 288290 h 432124"/>
              <a:gd name="connsiteX72" fmla="*/ 98258 w 576405"/>
              <a:gd name="connsiteY72" fmla="*/ 274721 h 432124"/>
              <a:gd name="connsiteX73" fmla="*/ 83990 w 576405"/>
              <a:gd name="connsiteY73" fmla="*/ 253689 h 432124"/>
              <a:gd name="connsiteX74" fmla="*/ 68363 w 576405"/>
              <a:gd name="connsiteY74" fmla="*/ 208910 h 432124"/>
              <a:gd name="connsiteX75" fmla="*/ 75157 w 576405"/>
              <a:gd name="connsiteY75" fmla="*/ 178379 h 432124"/>
              <a:gd name="connsiteX76" fmla="*/ 183864 w 576405"/>
              <a:gd name="connsiteY76" fmla="*/ 66433 h 432124"/>
              <a:gd name="connsiteX77" fmla="*/ 192697 w 576405"/>
              <a:gd name="connsiteY77" fmla="*/ 63719 h 432124"/>
              <a:gd name="connsiteX78" fmla="*/ 451604 w 576405"/>
              <a:gd name="connsiteY78" fmla="*/ 22392 h 432124"/>
              <a:gd name="connsiteX79" fmla="*/ 421040 w 576405"/>
              <a:gd name="connsiteY79" fmla="*/ 52927 h 432124"/>
              <a:gd name="connsiteX80" fmla="*/ 523598 w 576405"/>
              <a:gd name="connsiteY80" fmla="*/ 155387 h 432124"/>
              <a:gd name="connsiteX81" fmla="*/ 554162 w 576405"/>
              <a:gd name="connsiteY81" fmla="*/ 124852 h 432124"/>
              <a:gd name="connsiteX82" fmla="*/ 125386 w 576405"/>
              <a:gd name="connsiteY82" fmla="*/ 22392 h 432124"/>
              <a:gd name="connsiteX83" fmla="*/ 22086 w 576405"/>
              <a:gd name="connsiteY83" fmla="*/ 124852 h 432124"/>
              <a:gd name="connsiteX84" fmla="*/ 52669 w 576405"/>
              <a:gd name="connsiteY84" fmla="*/ 155387 h 432124"/>
              <a:gd name="connsiteX85" fmla="*/ 155968 w 576405"/>
              <a:gd name="connsiteY85" fmla="*/ 52927 h 432124"/>
              <a:gd name="connsiteX86" fmla="*/ 451604 w 576405"/>
              <a:gd name="connsiteY86" fmla="*/ 0 h 432124"/>
              <a:gd name="connsiteX87" fmla="*/ 457717 w 576405"/>
              <a:gd name="connsiteY87" fmla="*/ 2714 h 432124"/>
              <a:gd name="connsiteX88" fmla="*/ 573858 w 576405"/>
              <a:gd name="connsiteY88" fmla="*/ 118746 h 432124"/>
              <a:gd name="connsiteX89" fmla="*/ 573858 w 576405"/>
              <a:gd name="connsiteY89" fmla="*/ 130959 h 432124"/>
              <a:gd name="connsiteX90" fmla="*/ 530390 w 576405"/>
              <a:gd name="connsiteY90" fmla="*/ 175065 h 432124"/>
              <a:gd name="connsiteX91" fmla="*/ 523598 w 576405"/>
              <a:gd name="connsiteY91" fmla="*/ 177779 h 432124"/>
              <a:gd name="connsiteX92" fmla="*/ 517485 w 576405"/>
              <a:gd name="connsiteY92" fmla="*/ 175065 h 432124"/>
              <a:gd name="connsiteX93" fmla="*/ 401344 w 576405"/>
              <a:gd name="connsiteY93" fmla="*/ 59033 h 432124"/>
              <a:gd name="connsiteX94" fmla="*/ 401344 w 576405"/>
              <a:gd name="connsiteY94" fmla="*/ 46820 h 432124"/>
              <a:gd name="connsiteX95" fmla="*/ 444812 w 576405"/>
              <a:gd name="connsiteY95" fmla="*/ 2714 h 432124"/>
              <a:gd name="connsiteX96" fmla="*/ 451604 w 576405"/>
              <a:gd name="connsiteY96" fmla="*/ 0 h 432124"/>
              <a:gd name="connsiteX97" fmla="*/ 125386 w 576405"/>
              <a:gd name="connsiteY97" fmla="*/ 0 h 432124"/>
              <a:gd name="connsiteX98" fmla="*/ 131502 w 576405"/>
              <a:gd name="connsiteY98" fmla="*/ 2714 h 432124"/>
              <a:gd name="connsiteX99" fmla="*/ 174997 w 576405"/>
              <a:gd name="connsiteY99" fmla="*/ 46820 h 432124"/>
              <a:gd name="connsiteX100" fmla="*/ 174997 w 576405"/>
              <a:gd name="connsiteY100" fmla="*/ 59033 h 432124"/>
              <a:gd name="connsiteX101" fmla="*/ 59465 w 576405"/>
              <a:gd name="connsiteY101" fmla="*/ 175065 h 432124"/>
              <a:gd name="connsiteX102" fmla="*/ 52669 w 576405"/>
              <a:gd name="connsiteY102" fmla="*/ 177779 h 432124"/>
              <a:gd name="connsiteX103" fmla="*/ 46552 w 576405"/>
              <a:gd name="connsiteY103" fmla="*/ 175065 h 432124"/>
              <a:gd name="connsiteX104" fmla="*/ 3058 w 576405"/>
              <a:gd name="connsiteY104" fmla="*/ 130959 h 432124"/>
              <a:gd name="connsiteX105" fmla="*/ 3058 w 576405"/>
              <a:gd name="connsiteY105" fmla="*/ 118746 h 432124"/>
              <a:gd name="connsiteX106" fmla="*/ 118590 w 576405"/>
              <a:gd name="connsiteY106" fmla="*/ 2714 h 432124"/>
              <a:gd name="connsiteX107" fmla="*/ 125386 w 576405"/>
              <a:gd name="connsiteY107" fmla="*/ 0 h 4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576405" h="432124">
                <a:moveTo>
                  <a:pt x="127473" y="301859"/>
                </a:moveTo>
                <a:cubicBezTo>
                  <a:pt x="126114" y="307287"/>
                  <a:pt x="124755" y="316786"/>
                  <a:pt x="126793" y="325606"/>
                </a:cubicBezTo>
                <a:cubicBezTo>
                  <a:pt x="136984" y="366992"/>
                  <a:pt x="162123" y="391416"/>
                  <a:pt x="208323" y="404307"/>
                </a:cubicBezTo>
                <a:cubicBezTo>
                  <a:pt x="220553" y="407699"/>
                  <a:pt x="233462" y="408378"/>
                  <a:pt x="244333" y="407021"/>
                </a:cubicBezTo>
                <a:close/>
                <a:moveTo>
                  <a:pt x="193376" y="82716"/>
                </a:moveTo>
                <a:lnTo>
                  <a:pt x="88066" y="191270"/>
                </a:lnTo>
                <a:cubicBezTo>
                  <a:pt x="85349" y="193984"/>
                  <a:pt x="83990" y="198733"/>
                  <a:pt x="85349" y="202804"/>
                </a:cubicBezTo>
                <a:lnTo>
                  <a:pt x="101655" y="247582"/>
                </a:lnTo>
                <a:cubicBezTo>
                  <a:pt x="103013" y="253010"/>
                  <a:pt x="106411" y="257081"/>
                  <a:pt x="110487" y="261152"/>
                </a:cubicBezTo>
                <a:lnTo>
                  <a:pt x="268792" y="405664"/>
                </a:lnTo>
                <a:cubicBezTo>
                  <a:pt x="276945" y="413127"/>
                  <a:pt x="288495" y="415841"/>
                  <a:pt x="299366" y="413127"/>
                </a:cubicBezTo>
                <a:cubicBezTo>
                  <a:pt x="306160" y="411092"/>
                  <a:pt x="312274" y="409056"/>
                  <a:pt x="318389" y="407021"/>
                </a:cubicBezTo>
                <a:lnTo>
                  <a:pt x="226668" y="325606"/>
                </a:lnTo>
                <a:cubicBezTo>
                  <a:pt x="222591" y="322213"/>
                  <a:pt x="222591" y="316786"/>
                  <a:pt x="225988" y="312715"/>
                </a:cubicBezTo>
                <a:cubicBezTo>
                  <a:pt x="229385" y="308644"/>
                  <a:pt x="234821" y="308644"/>
                  <a:pt x="238897" y="312036"/>
                </a:cubicBezTo>
                <a:lnTo>
                  <a:pt x="334016" y="396166"/>
                </a:lnTo>
                <a:cubicBezTo>
                  <a:pt x="334695" y="396844"/>
                  <a:pt x="335375" y="398201"/>
                  <a:pt x="335375" y="398879"/>
                </a:cubicBezTo>
                <a:cubicBezTo>
                  <a:pt x="343528" y="394130"/>
                  <a:pt x="351001" y="389381"/>
                  <a:pt x="357796" y="383275"/>
                </a:cubicBezTo>
                <a:lnTo>
                  <a:pt x="258600" y="293718"/>
                </a:lnTo>
                <a:cubicBezTo>
                  <a:pt x="254524" y="290326"/>
                  <a:pt x="254524" y="284898"/>
                  <a:pt x="257921" y="280827"/>
                </a:cubicBezTo>
                <a:cubicBezTo>
                  <a:pt x="261318" y="277435"/>
                  <a:pt x="266753" y="276756"/>
                  <a:pt x="270151" y="280149"/>
                </a:cubicBezTo>
                <a:lnTo>
                  <a:pt x="370705" y="370384"/>
                </a:lnTo>
                <a:cubicBezTo>
                  <a:pt x="376819" y="363599"/>
                  <a:pt x="382255" y="356136"/>
                  <a:pt x="387011" y="347995"/>
                </a:cubicBezTo>
                <a:cubicBezTo>
                  <a:pt x="386331" y="347316"/>
                  <a:pt x="385652" y="347316"/>
                  <a:pt x="384972" y="346638"/>
                </a:cubicBezTo>
                <a:lnTo>
                  <a:pt x="289854" y="262509"/>
                </a:lnTo>
                <a:cubicBezTo>
                  <a:pt x="286457" y="259116"/>
                  <a:pt x="285777" y="253010"/>
                  <a:pt x="289174" y="249618"/>
                </a:cubicBezTo>
                <a:cubicBezTo>
                  <a:pt x="292571" y="245547"/>
                  <a:pt x="298007" y="245547"/>
                  <a:pt x="302083" y="248939"/>
                </a:cubicBezTo>
                <a:lnTo>
                  <a:pt x="395164" y="331033"/>
                </a:lnTo>
                <a:cubicBezTo>
                  <a:pt x="398561" y="323570"/>
                  <a:pt x="401278" y="315429"/>
                  <a:pt x="403317" y="306609"/>
                </a:cubicBezTo>
                <a:cubicBezTo>
                  <a:pt x="406714" y="294396"/>
                  <a:pt x="403317" y="281506"/>
                  <a:pt x="393805" y="272686"/>
                </a:cubicBezTo>
                <a:cubicBezTo>
                  <a:pt x="376140" y="257081"/>
                  <a:pt x="348963" y="232656"/>
                  <a:pt x="325183" y="210946"/>
                </a:cubicBezTo>
                <a:cubicBezTo>
                  <a:pt x="323825" y="210946"/>
                  <a:pt x="322466" y="210267"/>
                  <a:pt x="321786" y="209589"/>
                </a:cubicBezTo>
                <a:lnTo>
                  <a:pt x="273548" y="165489"/>
                </a:lnTo>
                <a:cubicBezTo>
                  <a:pt x="270151" y="162096"/>
                  <a:pt x="270151" y="156669"/>
                  <a:pt x="273548" y="152598"/>
                </a:cubicBezTo>
                <a:cubicBezTo>
                  <a:pt x="276265" y="149206"/>
                  <a:pt x="282380" y="148527"/>
                  <a:pt x="285777" y="151919"/>
                </a:cubicBezTo>
                <a:cubicBezTo>
                  <a:pt x="285777" y="151919"/>
                  <a:pt x="305480" y="169559"/>
                  <a:pt x="329260" y="190592"/>
                </a:cubicBezTo>
                <a:lnTo>
                  <a:pt x="336734" y="185843"/>
                </a:lnTo>
                <a:cubicBezTo>
                  <a:pt x="344207" y="181093"/>
                  <a:pt x="348284" y="173630"/>
                  <a:pt x="348963" y="164810"/>
                </a:cubicBezTo>
                <a:cubicBezTo>
                  <a:pt x="350322" y="156669"/>
                  <a:pt x="346925" y="148527"/>
                  <a:pt x="340810" y="142421"/>
                </a:cubicBezTo>
                <a:lnTo>
                  <a:pt x="309557" y="112569"/>
                </a:lnTo>
                <a:cubicBezTo>
                  <a:pt x="305480" y="108498"/>
                  <a:pt x="300045" y="105106"/>
                  <a:pt x="293930" y="103749"/>
                </a:cubicBezTo>
                <a:close/>
                <a:moveTo>
                  <a:pt x="382934" y="82038"/>
                </a:moveTo>
                <a:lnTo>
                  <a:pt x="314313" y="92893"/>
                </a:lnTo>
                <a:cubicBezTo>
                  <a:pt x="317030" y="94929"/>
                  <a:pt x="319748" y="96964"/>
                  <a:pt x="322466" y="99678"/>
                </a:cubicBezTo>
                <a:lnTo>
                  <a:pt x="353719" y="129530"/>
                </a:lnTo>
                <a:cubicBezTo>
                  <a:pt x="363910" y="139707"/>
                  <a:pt x="368666" y="152598"/>
                  <a:pt x="367307" y="166846"/>
                </a:cubicBezTo>
                <a:cubicBezTo>
                  <a:pt x="365949" y="180415"/>
                  <a:pt x="358475" y="193306"/>
                  <a:pt x="346925" y="200769"/>
                </a:cubicBezTo>
                <a:lnTo>
                  <a:pt x="342848" y="203483"/>
                </a:lnTo>
                <a:cubicBezTo>
                  <a:pt x="365949" y="223158"/>
                  <a:pt x="389728" y="244869"/>
                  <a:pt x="406034" y="259116"/>
                </a:cubicBezTo>
                <a:cubicBezTo>
                  <a:pt x="414187" y="267258"/>
                  <a:pt x="420302" y="277435"/>
                  <a:pt x="421661" y="288290"/>
                </a:cubicBezTo>
                <a:lnTo>
                  <a:pt x="456991" y="244869"/>
                </a:lnTo>
                <a:cubicBezTo>
                  <a:pt x="457670" y="244190"/>
                  <a:pt x="458350" y="243512"/>
                  <a:pt x="458350" y="242833"/>
                </a:cubicBezTo>
                <a:lnTo>
                  <a:pt x="486206" y="202804"/>
                </a:lnTo>
                <a:cubicBezTo>
                  <a:pt x="489603" y="198055"/>
                  <a:pt x="488923" y="191949"/>
                  <a:pt x="485526" y="187878"/>
                </a:cubicBezTo>
                <a:close/>
                <a:moveTo>
                  <a:pt x="192697" y="63719"/>
                </a:moveTo>
                <a:lnTo>
                  <a:pt x="275586" y="81359"/>
                </a:lnTo>
                <a:cubicBezTo>
                  <a:pt x="276265" y="80681"/>
                  <a:pt x="277624" y="80681"/>
                  <a:pt x="278983" y="80003"/>
                </a:cubicBezTo>
                <a:lnTo>
                  <a:pt x="384293" y="63719"/>
                </a:lnTo>
                <a:cubicBezTo>
                  <a:pt x="387690" y="63041"/>
                  <a:pt x="390408" y="64398"/>
                  <a:pt x="392446" y="66433"/>
                </a:cubicBezTo>
                <a:lnTo>
                  <a:pt x="498435" y="175666"/>
                </a:lnTo>
                <a:cubicBezTo>
                  <a:pt x="507947" y="185843"/>
                  <a:pt x="509306" y="201447"/>
                  <a:pt x="501153" y="212981"/>
                </a:cubicBezTo>
                <a:lnTo>
                  <a:pt x="473297" y="253010"/>
                </a:lnTo>
                <a:cubicBezTo>
                  <a:pt x="472617" y="254367"/>
                  <a:pt x="471938" y="255046"/>
                  <a:pt x="471259" y="256402"/>
                </a:cubicBezTo>
                <a:lnTo>
                  <a:pt x="425058" y="314072"/>
                </a:lnTo>
                <a:cubicBezTo>
                  <a:pt x="423699" y="315429"/>
                  <a:pt x="421661" y="316786"/>
                  <a:pt x="419623" y="316786"/>
                </a:cubicBezTo>
                <a:cubicBezTo>
                  <a:pt x="401278" y="376490"/>
                  <a:pt x="362551" y="414484"/>
                  <a:pt x="304121" y="430089"/>
                </a:cubicBezTo>
                <a:cubicBezTo>
                  <a:pt x="299366" y="431446"/>
                  <a:pt x="295289" y="432124"/>
                  <a:pt x="290533" y="432124"/>
                </a:cubicBezTo>
                <a:cubicBezTo>
                  <a:pt x="281021" y="432124"/>
                  <a:pt x="270830" y="428732"/>
                  <a:pt x="262677" y="423304"/>
                </a:cubicBezTo>
                <a:cubicBezTo>
                  <a:pt x="257242" y="423982"/>
                  <a:pt x="246371" y="426018"/>
                  <a:pt x="234141" y="426018"/>
                </a:cubicBezTo>
                <a:cubicBezTo>
                  <a:pt x="224629" y="426018"/>
                  <a:pt x="213759" y="424661"/>
                  <a:pt x="203567" y="421947"/>
                </a:cubicBezTo>
                <a:cubicBezTo>
                  <a:pt x="150573" y="407021"/>
                  <a:pt x="120678" y="377847"/>
                  <a:pt x="109128" y="329676"/>
                </a:cubicBezTo>
                <a:cubicBezTo>
                  <a:pt x="105052" y="311358"/>
                  <a:pt x="110487" y="294396"/>
                  <a:pt x="113205" y="288290"/>
                </a:cubicBezTo>
                <a:lnTo>
                  <a:pt x="98258" y="274721"/>
                </a:lnTo>
                <a:cubicBezTo>
                  <a:pt x="91463" y="268615"/>
                  <a:pt x="86707" y="261830"/>
                  <a:pt x="83990" y="253689"/>
                </a:cubicBezTo>
                <a:lnTo>
                  <a:pt x="68363" y="208910"/>
                </a:lnTo>
                <a:cubicBezTo>
                  <a:pt x="64966" y="198055"/>
                  <a:pt x="67684" y="186521"/>
                  <a:pt x="75157" y="178379"/>
                </a:cubicBezTo>
                <a:lnTo>
                  <a:pt x="183864" y="66433"/>
                </a:lnTo>
                <a:cubicBezTo>
                  <a:pt x="185903" y="64398"/>
                  <a:pt x="189300" y="63041"/>
                  <a:pt x="192697" y="63719"/>
                </a:cubicBezTo>
                <a:close/>
                <a:moveTo>
                  <a:pt x="451604" y="22392"/>
                </a:moveTo>
                <a:lnTo>
                  <a:pt x="421040" y="52927"/>
                </a:lnTo>
                <a:lnTo>
                  <a:pt x="523598" y="155387"/>
                </a:lnTo>
                <a:lnTo>
                  <a:pt x="554162" y="124852"/>
                </a:lnTo>
                <a:close/>
                <a:moveTo>
                  <a:pt x="125386" y="22392"/>
                </a:moveTo>
                <a:lnTo>
                  <a:pt x="22086" y="124852"/>
                </a:lnTo>
                <a:lnTo>
                  <a:pt x="52669" y="155387"/>
                </a:lnTo>
                <a:lnTo>
                  <a:pt x="155968" y="52927"/>
                </a:lnTo>
                <a:close/>
                <a:moveTo>
                  <a:pt x="451604" y="0"/>
                </a:moveTo>
                <a:cubicBezTo>
                  <a:pt x="453642" y="0"/>
                  <a:pt x="456358" y="1357"/>
                  <a:pt x="457717" y="2714"/>
                </a:cubicBezTo>
                <a:lnTo>
                  <a:pt x="573858" y="118746"/>
                </a:lnTo>
                <a:cubicBezTo>
                  <a:pt x="577254" y="122138"/>
                  <a:pt x="577254" y="127567"/>
                  <a:pt x="573858" y="130959"/>
                </a:cubicBezTo>
                <a:lnTo>
                  <a:pt x="530390" y="175065"/>
                </a:lnTo>
                <a:cubicBezTo>
                  <a:pt x="528352" y="176422"/>
                  <a:pt x="526315" y="177779"/>
                  <a:pt x="523598" y="177779"/>
                </a:cubicBezTo>
                <a:cubicBezTo>
                  <a:pt x="521560" y="177779"/>
                  <a:pt x="518844" y="176422"/>
                  <a:pt x="517485" y="175065"/>
                </a:cubicBezTo>
                <a:lnTo>
                  <a:pt x="401344" y="59033"/>
                </a:lnTo>
                <a:cubicBezTo>
                  <a:pt x="397948" y="55641"/>
                  <a:pt x="397948" y="50212"/>
                  <a:pt x="401344" y="46820"/>
                </a:cubicBezTo>
                <a:lnTo>
                  <a:pt x="444812" y="2714"/>
                </a:lnTo>
                <a:cubicBezTo>
                  <a:pt x="446850" y="1357"/>
                  <a:pt x="448887" y="0"/>
                  <a:pt x="451604" y="0"/>
                </a:cubicBezTo>
                <a:close/>
                <a:moveTo>
                  <a:pt x="125386" y="0"/>
                </a:moveTo>
                <a:cubicBezTo>
                  <a:pt x="127425" y="0"/>
                  <a:pt x="129464" y="1357"/>
                  <a:pt x="131502" y="2714"/>
                </a:cubicBezTo>
                <a:lnTo>
                  <a:pt x="174997" y="46820"/>
                </a:lnTo>
                <a:cubicBezTo>
                  <a:pt x="178395" y="50212"/>
                  <a:pt x="178395" y="55641"/>
                  <a:pt x="174997" y="59033"/>
                </a:cubicBezTo>
                <a:lnTo>
                  <a:pt x="59465" y="175065"/>
                </a:lnTo>
                <a:cubicBezTo>
                  <a:pt x="57426" y="176422"/>
                  <a:pt x="55387" y="177779"/>
                  <a:pt x="52669" y="177779"/>
                </a:cubicBezTo>
                <a:cubicBezTo>
                  <a:pt x="50630" y="177779"/>
                  <a:pt x="47911" y="176422"/>
                  <a:pt x="46552" y="175065"/>
                </a:cubicBezTo>
                <a:lnTo>
                  <a:pt x="3058" y="130959"/>
                </a:lnTo>
                <a:cubicBezTo>
                  <a:pt x="-1020" y="127567"/>
                  <a:pt x="-1020" y="122138"/>
                  <a:pt x="3058" y="118746"/>
                </a:cubicBezTo>
                <a:lnTo>
                  <a:pt x="118590" y="2714"/>
                </a:lnTo>
                <a:cubicBezTo>
                  <a:pt x="120629" y="1357"/>
                  <a:pt x="122668" y="0"/>
                  <a:pt x="125386" y="0"/>
                </a:cubicBezTo>
                <a:close/>
              </a:path>
            </a:pathLst>
          </a:cu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 name="组合 8">
            <a:extLst>
              <a:ext uri="{FF2B5EF4-FFF2-40B4-BE49-F238E27FC236}">
                <a16:creationId xmlns:a16="http://schemas.microsoft.com/office/drawing/2014/main" id="{982FAACB-E70F-CD3D-BBE0-8B5F4CEB2BEB}"/>
              </a:ext>
            </a:extLst>
          </p:cNvPr>
          <p:cNvGrpSpPr/>
          <p:nvPr/>
        </p:nvGrpSpPr>
        <p:grpSpPr>
          <a:xfrm>
            <a:off x="5358458" y="1517598"/>
            <a:ext cx="1053779" cy="198418"/>
            <a:chOff x="5443365" y="1143526"/>
            <a:chExt cx="1053779" cy="198418"/>
          </a:xfrm>
          <a:solidFill>
            <a:schemeClr val="tx1"/>
          </a:solidFill>
        </p:grpSpPr>
        <p:sp>
          <p:nvSpPr>
            <p:cNvPr id="22" name="message-envelope_16872">
              <a:extLst>
                <a:ext uri="{FF2B5EF4-FFF2-40B4-BE49-F238E27FC236}">
                  <a16:creationId xmlns:a16="http://schemas.microsoft.com/office/drawing/2014/main" id="{299E75A8-E1DC-F945-02F1-B93673954885}"/>
                </a:ext>
              </a:extLst>
            </p:cNvPr>
            <p:cNvSpPr/>
            <p:nvPr/>
          </p:nvSpPr>
          <p:spPr>
            <a:xfrm>
              <a:off x="5443365"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6" name="message-envelope_16872">
              <a:extLst>
                <a:ext uri="{FF2B5EF4-FFF2-40B4-BE49-F238E27FC236}">
                  <a16:creationId xmlns:a16="http://schemas.microsoft.com/office/drawing/2014/main" id="{BAA44594-8C57-BE10-935A-42B1D2CE70A7}"/>
                </a:ext>
              </a:extLst>
            </p:cNvPr>
            <p:cNvSpPr/>
            <p:nvPr/>
          </p:nvSpPr>
          <p:spPr>
            <a:xfrm>
              <a:off x="5817833"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7" name="message-envelope_16872">
              <a:extLst>
                <a:ext uri="{FF2B5EF4-FFF2-40B4-BE49-F238E27FC236}">
                  <a16:creationId xmlns:a16="http://schemas.microsoft.com/office/drawing/2014/main" id="{35A9CF90-2973-BFB4-7430-3808ADC26DA5}"/>
                </a:ext>
              </a:extLst>
            </p:cNvPr>
            <p:cNvSpPr/>
            <p:nvPr/>
          </p:nvSpPr>
          <p:spPr>
            <a:xfrm>
              <a:off x="6192301"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16" name="文本框 15">
            <a:extLst>
              <a:ext uri="{FF2B5EF4-FFF2-40B4-BE49-F238E27FC236}">
                <a16:creationId xmlns:a16="http://schemas.microsoft.com/office/drawing/2014/main" id="{6E06A9C7-290F-9207-12F7-9ADCF26F4E24}"/>
              </a:ext>
            </a:extLst>
          </p:cNvPr>
          <p:cNvSpPr txBox="1"/>
          <p:nvPr/>
        </p:nvSpPr>
        <p:spPr>
          <a:xfrm>
            <a:off x="2961528" y="1277390"/>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1" name="文本框 20">
            <a:extLst>
              <a:ext uri="{FF2B5EF4-FFF2-40B4-BE49-F238E27FC236}">
                <a16:creationId xmlns:a16="http://schemas.microsoft.com/office/drawing/2014/main" id="{1B3B8264-8426-74D1-384C-B13DC04D8F4D}"/>
              </a:ext>
            </a:extLst>
          </p:cNvPr>
          <p:cNvSpPr txBox="1"/>
          <p:nvPr/>
        </p:nvSpPr>
        <p:spPr>
          <a:xfrm>
            <a:off x="8197623" y="1277390"/>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“三报文握手”建立</a:t>
              </a:r>
              <a:r>
                <a:rPr lang="en-US" altLang="zh-CN" sz="2000" b="1" dirty="0"/>
                <a:t>TCP</a:t>
              </a:r>
              <a:r>
                <a:rPr lang="zh-CN" altLang="en-US" sz="2000" b="1" dirty="0"/>
                <a:t>连接</a:t>
              </a:r>
            </a:p>
          </p:txBody>
        </p:sp>
      </p:grpSp>
      <p:grpSp>
        <p:nvGrpSpPr>
          <p:cNvPr id="6" name="组合 5">
            <a:extLst>
              <a:ext uri="{FF2B5EF4-FFF2-40B4-BE49-F238E27FC236}">
                <a16:creationId xmlns:a16="http://schemas.microsoft.com/office/drawing/2014/main" id="{00B19F24-3224-8B2C-48C6-0ED0258B78A7}"/>
              </a:ext>
            </a:extLst>
          </p:cNvPr>
          <p:cNvGrpSpPr/>
          <p:nvPr/>
        </p:nvGrpSpPr>
        <p:grpSpPr>
          <a:xfrm>
            <a:off x="3118053" y="1608388"/>
            <a:ext cx="5963787" cy="654939"/>
            <a:chOff x="2993956" y="1149410"/>
            <a:chExt cx="5963787" cy="654939"/>
          </a:xfrm>
        </p:grpSpPr>
        <p:pic>
          <p:nvPicPr>
            <p:cNvPr id="14" name="图形 13">
              <a:extLst>
                <a:ext uri="{FF2B5EF4-FFF2-40B4-BE49-F238E27FC236}">
                  <a16:creationId xmlns:a16="http://schemas.microsoft.com/office/drawing/2014/main" id="{C639618B-58BB-5B92-342F-86ACF4049C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15" name="图形 14">
              <a:extLst>
                <a:ext uri="{FF2B5EF4-FFF2-40B4-BE49-F238E27FC236}">
                  <a16:creationId xmlns:a16="http://schemas.microsoft.com/office/drawing/2014/main" id="{EB958355-7A21-7FE0-6757-D3CCCCBADF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sp>
        <p:nvSpPr>
          <p:cNvPr id="7" name="箭头: 左右 6">
            <a:extLst>
              <a:ext uri="{FF2B5EF4-FFF2-40B4-BE49-F238E27FC236}">
                <a16:creationId xmlns:a16="http://schemas.microsoft.com/office/drawing/2014/main" id="{A3700BE1-A5BC-7A81-A440-CCDCD9478D2C}"/>
              </a:ext>
            </a:extLst>
          </p:cNvPr>
          <p:cNvSpPr/>
          <p:nvPr/>
        </p:nvSpPr>
        <p:spPr>
          <a:xfrm>
            <a:off x="3795193" y="172847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建立</a:t>
            </a:r>
            <a:r>
              <a:rPr lang="en-US" altLang="zh-CN" b="1" dirty="0">
                <a:solidFill>
                  <a:schemeClr val="tx1"/>
                </a:solidFill>
              </a:rPr>
              <a:t>TCP</a:t>
            </a:r>
            <a:r>
              <a:rPr lang="zh-CN" altLang="en-US" b="1" dirty="0">
                <a:solidFill>
                  <a:schemeClr val="tx1"/>
                </a:solidFill>
              </a:rPr>
              <a:t>连接</a:t>
            </a:r>
          </a:p>
        </p:txBody>
      </p:sp>
      <p:sp>
        <p:nvSpPr>
          <p:cNvPr id="51" name="矩形 50">
            <a:extLst>
              <a:ext uri="{FF2B5EF4-FFF2-40B4-BE49-F238E27FC236}">
                <a16:creationId xmlns:a16="http://schemas.microsoft.com/office/drawing/2014/main" id="{D629B367-DD59-3996-AFFC-399F9A099315}"/>
              </a:ext>
            </a:extLst>
          </p:cNvPr>
          <p:cNvSpPr/>
          <p:nvPr/>
        </p:nvSpPr>
        <p:spPr>
          <a:xfrm>
            <a:off x="7977860" y="2926073"/>
            <a:ext cx="1515035" cy="77902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LISTEN</a:t>
            </a:r>
          </a:p>
          <a:p>
            <a:pPr algn="ctr"/>
            <a:r>
              <a:rPr lang="zh-CN" altLang="en-US" b="1" dirty="0">
                <a:solidFill>
                  <a:schemeClr val="bg1"/>
                </a:solidFill>
                <a:latin typeface="+mn-ea"/>
              </a:rPr>
              <a:t>监听</a:t>
            </a:r>
          </a:p>
        </p:txBody>
      </p:sp>
      <p:grpSp>
        <p:nvGrpSpPr>
          <p:cNvPr id="18" name="组合 17">
            <a:extLst>
              <a:ext uri="{FF2B5EF4-FFF2-40B4-BE49-F238E27FC236}">
                <a16:creationId xmlns:a16="http://schemas.microsoft.com/office/drawing/2014/main" id="{1CEF0055-7362-2DB9-0911-29BA7F30337F}"/>
              </a:ext>
            </a:extLst>
          </p:cNvPr>
          <p:cNvGrpSpPr/>
          <p:nvPr/>
        </p:nvGrpSpPr>
        <p:grpSpPr>
          <a:xfrm>
            <a:off x="9137470" y="1913430"/>
            <a:ext cx="1856112" cy="1012643"/>
            <a:chOff x="9137470" y="1913430"/>
            <a:chExt cx="1856112" cy="1012643"/>
          </a:xfrm>
        </p:grpSpPr>
        <p:cxnSp>
          <p:nvCxnSpPr>
            <p:cNvPr id="10" name="连接符: 肘形 9">
              <a:extLst>
                <a:ext uri="{FF2B5EF4-FFF2-40B4-BE49-F238E27FC236}">
                  <a16:creationId xmlns:a16="http://schemas.microsoft.com/office/drawing/2014/main" id="{00B7234B-BFB2-2A38-14C3-2BEF5B3D5F4A}"/>
                </a:ext>
              </a:extLst>
            </p:cNvPr>
            <p:cNvCxnSpPr>
              <a:cxnSpLocks/>
            </p:cNvCxnSpPr>
            <p:nvPr/>
          </p:nvCxnSpPr>
          <p:spPr>
            <a:xfrm rot="16200000" flipH="1">
              <a:off x="8812055" y="2238845"/>
              <a:ext cx="1006255" cy="355426"/>
            </a:xfrm>
            <a:prstGeom prst="bentConnector4">
              <a:avLst>
                <a:gd name="adj1" fmla="val 994"/>
                <a:gd name="adj2" fmla="val 531844"/>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41E38FE-44C4-DCCC-F8A8-903A6EA40FFA}"/>
                </a:ext>
              </a:extLst>
            </p:cNvPr>
            <p:cNvSpPr txBox="1"/>
            <p:nvPr/>
          </p:nvSpPr>
          <p:spPr>
            <a:xfrm>
              <a:off x="9767455" y="2556741"/>
              <a:ext cx="1226127" cy="369332"/>
            </a:xfrm>
            <a:prstGeom prst="rect">
              <a:avLst/>
            </a:prstGeom>
            <a:noFill/>
          </p:spPr>
          <p:txBody>
            <a:bodyPr wrap="square" rtlCol="0">
              <a:spAutoFit/>
            </a:bodyPr>
            <a:lstStyle/>
            <a:p>
              <a:pPr algn="ctr"/>
              <a:r>
                <a:rPr lang="zh-CN" altLang="en-US" b="1" dirty="0"/>
                <a:t>被动打开</a:t>
              </a:r>
            </a:p>
          </p:txBody>
        </p:sp>
      </p:grpSp>
      <p:sp>
        <p:nvSpPr>
          <p:cNvPr id="33" name="矩形 32">
            <a:extLst>
              <a:ext uri="{FF2B5EF4-FFF2-40B4-BE49-F238E27FC236}">
                <a16:creationId xmlns:a16="http://schemas.microsoft.com/office/drawing/2014/main" id="{0871096A-65BE-FEEF-7294-10205EF53C62}"/>
              </a:ext>
            </a:extLst>
          </p:cNvPr>
          <p:cNvSpPr/>
          <p:nvPr/>
        </p:nvSpPr>
        <p:spPr>
          <a:xfrm>
            <a:off x="2699103" y="2927861"/>
            <a:ext cx="1515035" cy="1933301"/>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SYN-SENT</a:t>
            </a:r>
          </a:p>
          <a:p>
            <a:pPr algn="ctr"/>
            <a:r>
              <a:rPr lang="zh-CN" altLang="en-US" b="1" dirty="0">
                <a:solidFill>
                  <a:schemeClr val="bg1"/>
                </a:solidFill>
                <a:latin typeface="+mn-ea"/>
              </a:rPr>
              <a:t>同步已发送</a:t>
            </a:r>
          </a:p>
        </p:txBody>
      </p:sp>
      <p:sp>
        <p:nvSpPr>
          <p:cNvPr id="5" name="文本框 4">
            <a:extLst>
              <a:ext uri="{FF2B5EF4-FFF2-40B4-BE49-F238E27FC236}">
                <a16:creationId xmlns:a16="http://schemas.microsoft.com/office/drawing/2014/main" id="{64159A94-F31C-C465-6861-86008812FDB3}"/>
              </a:ext>
            </a:extLst>
          </p:cNvPr>
          <p:cNvSpPr txBox="1"/>
          <p:nvPr/>
        </p:nvSpPr>
        <p:spPr>
          <a:xfrm>
            <a:off x="315617" y="2919686"/>
            <a:ext cx="2381795" cy="584775"/>
          </a:xfrm>
          <a:prstGeom prst="rect">
            <a:avLst/>
          </a:prstGeom>
          <a:noFill/>
        </p:spPr>
        <p:txBody>
          <a:bodyPr wrap="square" rtlCol="0">
            <a:spAutoFit/>
          </a:bodyPr>
          <a:lstStyle/>
          <a:p>
            <a:r>
              <a:rPr lang="zh-CN" altLang="en-US" sz="1600" b="1" dirty="0">
                <a:solidFill>
                  <a:schemeClr val="accent1"/>
                </a:solidFill>
              </a:rPr>
              <a:t>发送</a:t>
            </a:r>
            <a:r>
              <a:rPr lang="en-US" altLang="zh-CN" sz="1600" b="1" dirty="0">
                <a:solidFill>
                  <a:schemeClr val="accent1"/>
                </a:solidFill>
              </a:rPr>
              <a:t>TCP</a:t>
            </a:r>
            <a:r>
              <a:rPr lang="zh-CN" altLang="en-US" sz="1600" b="1" dirty="0">
                <a:solidFill>
                  <a:schemeClr val="accent1"/>
                </a:solidFill>
              </a:rPr>
              <a:t>连接请求报文段</a:t>
            </a:r>
            <a:endParaRPr lang="en-US" altLang="zh-CN" sz="1600" b="1" dirty="0">
              <a:solidFill>
                <a:schemeClr val="accent1"/>
              </a:solidFill>
            </a:endParaRPr>
          </a:p>
          <a:p>
            <a:r>
              <a:rPr lang="zh-CN" altLang="en-US" sz="1600" b="1" dirty="0">
                <a:solidFill>
                  <a:schemeClr val="accent1"/>
                </a:solidFill>
              </a:rPr>
              <a:t>进入同步已发送状态</a:t>
            </a:r>
          </a:p>
        </p:txBody>
      </p:sp>
      <p:cxnSp>
        <p:nvCxnSpPr>
          <p:cNvPr id="34" name="直接箭头连接符 33">
            <a:extLst>
              <a:ext uri="{FF2B5EF4-FFF2-40B4-BE49-F238E27FC236}">
                <a16:creationId xmlns:a16="http://schemas.microsoft.com/office/drawing/2014/main" id="{398A6546-27E1-ABFB-2733-ABC63B58D756}"/>
              </a:ext>
            </a:extLst>
          </p:cNvPr>
          <p:cNvCxnSpPr/>
          <p:nvPr/>
        </p:nvCxnSpPr>
        <p:spPr>
          <a:xfrm>
            <a:off x="4214138" y="2926073"/>
            <a:ext cx="3763720" cy="77902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BD2373FA-3D8C-6D36-D299-CE9E802E5ED0}"/>
              </a:ext>
            </a:extLst>
          </p:cNvPr>
          <p:cNvSpPr txBox="1"/>
          <p:nvPr/>
        </p:nvSpPr>
        <p:spPr>
          <a:xfrm rot="720482">
            <a:off x="4241835" y="2705106"/>
            <a:ext cx="979714" cy="369332"/>
          </a:xfrm>
          <a:prstGeom prst="rect">
            <a:avLst/>
          </a:prstGeom>
          <a:noFill/>
        </p:spPr>
        <p:txBody>
          <a:bodyPr wrap="square" rtlCol="0">
            <a:spAutoFit/>
          </a:bodyPr>
          <a:lstStyle/>
          <a:p>
            <a:r>
              <a:rPr lang="en-US" altLang="zh-CN" b="1" dirty="0"/>
              <a:t>SYN=1</a:t>
            </a:r>
            <a:endParaRPr lang="zh-CN" altLang="en-US" b="1" dirty="0"/>
          </a:p>
        </p:txBody>
      </p:sp>
      <p:sp>
        <p:nvSpPr>
          <p:cNvPr id="45" name="文本框 44">
            <a:extLst>
              <a:ext uri="{FF2B5EF4-FFF2-40B4-BE49-F238E27FC236}">
                <a16:creationId xmlns:a16="http://schemas.microsoft.com/office/drawing/2014/main" id="{5E6AAB74-C6DB-D4B0-9F0D-6FB5CC468566}"/>
              </a:ext>
            </a:extLst>
          </p:cNvPr>
          <p:cNvSpPr txBox="1"/>
          <p:nvPr/>
        </p:nvSpPr>
        <p:spPr>
          <a:xfrm rot="720482">
            <a:off x="5844492" y="3022377"/>
            <a:ext cx="979714" cy="369332"/>
          </a:xfrm>
          <a:prstGeom prst="rect">
            <a:avLst/>
          </a:prstGeom>
          <a:noFill/>
        </p:spPr>
        <p:txBody>
          <a:bodyPr wrap="square" rtlCol="0">
            <a:spAutoFit/>
          </a:bodyPr>
          <a:lstStyle/>
          <a:p>
            <a:r>
              <a:rPr lang="en-US" altLang="zh-CN" b="1" dirty="0"/>
              <a:t>seq=x</a:t>
            </a:r>
            <a:endParaRPr lang="zh-CN" altLang="en-US" b="1" dirty="0"/>
          </a:p>
        </p:txBody>
      </p:sp>
      <p:grpSp>
        <p:nvGrpSpPr>
          <p:cNvPr id="25" name="组合 24">
            <a:extLst>
              <a:ext uri="{FF2B5EF4-FFF2-40B4-BE49-F238E27FC236}">
                <a16:creationId xmlns:a16="http://schemas.microsoft.com/office/drawing/2014/main" id="{1429BB24-D55B-A5D0-3F6C-0A59799AD616}"/>
              </a:ext>
            </a:extLst>
          </p:cNvPr>
          <p:cNvGrpSpPr/>
          <p:nvPr/>
        </p:nvGrpSpPr>
        <p:grpSpPr>
          <a:xfrm>
            <a:off x="1408900" y="1935857"/>
            <a:ext cx="1709154" cy="996849"/>
            <a:chOff x="1408900" y="1935857"/>
            <a:chExt cx="1709154" cy="996849"/>
          </a:xfrm>
        </p:grpSpPr>
        <p:cxnSp>
          <p:nvCxnSpPr>
            <p:cNvPr id="31" name="连接符: 肘形 30">
              <a:extLst>
                <a:ext uri="{FF2B5EF4-FFF2-40B4-BE49-F238E27FC236}">
                  <a16:creationId xmlns:a16="http://schemas.microsoft.com/office/drawing/2014/main" id="{567B011A-AD4C-3103-1BC6-C3B9F7DBA9D9}"/>
                </a:ext>
              </a:extLst>
            </p:cNvPr>
            <p:cNvCxnSpPr>
              <a:cxnSpLocks/>
              <a:stCxn id="14" idx="1"/>
            </p:cNvCxnSpPr>
            <p:nvPr/>
          </p:nvCxnSpPr>
          <p:spPr>
            <a:xfrm rot="10800000" flipV="1">
              <a:off x="2705771" y="1935857"/>
              <a:ext cx="412283" cy="990215"/>
            </a:xfrm>
            <a:prstGeom prst="bentConnector3">
              <a:avLst>
                <a:gd name="adj1" fmla="val 420630"/>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E17A4C1C-93F0-7B91-0197-FFC739768BB6}"/>
                </a:ext>
              </a:extLst>
            </p:cNvPr>
            <p:cNvSpPr txBox="1"/>
            <p:nvPr/>
          </p:nvSpPr>
          <p:spPr>
            <a:xfrm>
              <a:off x="1408900" y="2563374"/>
              <a:ext cx="1226127" cy="369332"/>
            </a:xfrm>
            <a:prstGeom prst="rect">
              <a:avLst/>
            </a:prstGeom>
            <a:noFill/>
          </p:spPr>
          <p:txBody>
            <a:bodyPr wrap="square" rtlCol="0">
              <a:spAutoFit/>
            </a:bodyPr>
            <a:lstStyle/>
            <a:p>
              <a:pPr algn="ctr"/>
              <a:r>
                <a:rPr lang="zh-CN" altLang="en-US" b="1" dirty="0"/>
                <a:t>主动打开</a:t>
              </a:r>
            </a:p>
          </p:txBody>
        </p:sp>
      </p:grpSp>
      <p:sp>
        <p:nvSpPr>
          <p:cNvPr id="36" name="矩形 35">
            <a:extLst>
              <a:ext uri="{FF2B5EF4-FFF2-40B4-BE49-F238E27FC236}">
                <a16:creationId xmlns:a16="http://schemas.microsoft.com/office/drawing/2014/main" id="{42271845-A796-8466-46A9-4F184F3CE022}"/>
              </a:ext>
            </a:extLst>
          </p:cNvPr>
          <p:cNvSpPr/>
          <p:nvPr/>
        </p:nvSpPr>
        <p:spPr>
          <a:xfrm>
            <a:off x="7977859" y="3705101"/>
            <a:ext cx="1515035" cy="1933301"/>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SYN-RCVD</a:t>
            </a:r>
          </a:p>
          <a:p>
            <a:pPr algn="ctr"/>
            <a:r>
              <a:rPr lang="zh-CN" altLang="en-US" b="1" dirty="0">
                <a:solidFill>
                  <a:schemeClr val="bg1"/>
                </a:solidFill>
                <a:latin typeface="+mn-ea"/>
              </a:rPr>
              <a:t>同步已接收</a:t>
            </a:r>
          </a:p>
        </p:txBody>
      </p:sp>
      <p:grpSp>
        <p:nvGrpSpPr>
          <p:cNvPr id="11" name="组合 10">
            <a:extLst>
              <a:ext uri="{FF2B5EF4-FFF2-40B4-BE49-F238E27FC236}">
                <a16:creationId xmlns:a16="http://schemas.microsoft.com/office/drawing/2014/main" id="{D3BBCDA3-EAC8-F8F7-B102-5DB6E91C7D75}"/>
              </a:ext>
            </a:extLst>
          </p:cNvPr>
          <p:cNvGrpSpPr/>
          <p:nvPr/>
        </p:nvGrpSpPr>
        <p:grpSpPr>
          <a:xfrm>
            <a:off x="4214136" y="3620297"/>
            <a:ext cx="3763721" cy="1240865"/>
            <a:chOff x="4214136" y="3620297"/>
            <a:chExt cx="3763721" cy="1240865"/>
          </a:xfrm>
        </p:grpSpPr>
        <p:cxnSp>
          <p:nvCxnSpPr>
            <p:cNvPr id="37" name="直接箭头连接符 36">
              <a:extLst>
                <a:ext uri="{FF2B5EF4-FFF2-40B4-BE49-F238E27FC236}">
                  <a16:creationId xmlns:a16="http://schemas.microsoft.com/office/drawing/2014/main" id="{A1578A0E-ED6E-F158-EACA-CF5946771E02}"/>
                </a:ext>
              </a:extLst>
            </p:cNvPr>
            <p:cNvCxnSpPr>
              <a:cxnSpLocks/>
            </p:cNvCxnSpPr>
            <p:nvPr/>
          </p:nvCxnSpPr>
          <p:spPr>
            <a:xfrm flipH="1">
              <a:off x="4214136" y="3705101"/>
              <a:ext cx="3763721" cy="1156061"/>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FB28D3E1-7E2A-DE69-9768-60EECD00D72B}"/>
                </a:ext>
              </a:extLst>
            </p:cNvPr>
            <p:cNvSpPr txBox="1"/>
            <p:nvPr/>
          </p:nvSpPr>
          <p:spPr>
            <a:xfrm rot="20599905">
              <a:off x="4231472" y="4253049"/>
              <a:ext cx="1695926" cy="369332"/>
            </a:xfrm>
            <a:prstGeom prst="rect">
              <a:avLst/>
            </a:prstGeom>
            <a:noFill/>
          </p:spPr>
          <p:txBody>
            <a:bodyPr wrap="square" rtlCol="0">
              <a:spAutoFit/>
            </a:bodyPr>
            <a:lstStyle/>
            <a:p>
              <a:r>
                <a:rPr lang="en-US" altLang="zh-CN" b="1" dirty="0"/>
                <a:t>SYN=1  ACK=1</a:t>
              </a:r>
              <a:endParaRPr lang="zh-CN" altLang="en-US" b="1" dirty="0"/>
            </a:p>
          </p:txBody>
        </p:sp>
        <p:sp>
          <p:nvSpPr>
            <p:cNvPr id="39" name="文本框 38">
              <a:extLst>
                <a:ext uri="{FF2B5EF4-FFF2-40B4-BE49-F238E27FC236}">
                  <a16:creationId xmlns:a16="http://schemas.microsoft.com/office/drawing/2014/main" id="{CAF3E3B4-98C9-7B0B-47AD-BD6A2F480695}"/>
                </a:ext>
              </a:extLst>
            </p:cNvPr>
            <p:cNvSpPr txBox="1"/>
            <p:nvPr/>
          </p:nvSpPr>
          <p:spPr>
            <a:xfrm rot="20599905">
              <a:off x="5853871" y="3887186"/>
              <a:ext cx="756271" cy="369332"/>
            </a:xfrm>
            <a:prstGeom prst="rect">
              <a:avLst/>
            </a:prstGeom>
            <a:noFill/>
          </p:spPr>
          <p:txBody>
            <a:bodyPr wrap="square" rtlCol="0">
              <a:spAutoFit/>
            </a:bodyPr>
            <a:lstStyle/>
            <a:p>
              <a:r>
                <a:rPr lang="en-US" altLang="zh-CN" b="1" dirty="0"/>
                <a:t>seq=y</a:t>
              </a:r>
              <a:endParaRPr lang="zh-CN" altLang="en-US" b="1" dirty="0"/>
            </a:p>
          </p:txBody>
        </p:sp>
        <p:sp>
          <p:nvSpPr>
            <p:cNvPr id="40" name="文本框 39">
              <a:extLst>
                <a:ext uri="{FF2B5EF4-FFF2-40B4-BE49-F238E27FC236}">
                  <a16:creationId xmlns:a16="http://schemas.microsoft.com/office/drawing/2014/main" id="{3F120D4B-BA8D-1D51-D5EB-3D9EF0C8593F}"/>
                </a:ext>
              </a:extLst>
            </p:cNvPr>
            <p:cNvSpPr txBox="1"/>
            <p:nvPr/>
          </p:nvSpPr>
          <p:spPr>
            <a:xfrm rot="20599905">
              <a:off x="6693590" y="3620297"/>
              <a:ext cx="968915" cy="369332"/>
            </a:xfrm>
            <a:prstGeom prst="rect">
              <a:avLst/>
            </a:prstGeom>
            <a:noFill/>
          </p:spPr>
          <p:txBody>
            <a:bodyPr wrap="square" rtlCol="0">
              <a:spAutoFit/>
            </a:bodyPr>
            <a:lstStyle/>
            <a:p>
              <a:r>
                <a:rPr lang="en-US" altLang="zh-CN" b="1" dirty="0"/>
                <a:t>ack=x+1</a:t>
              </a:r>
              <a:endParaRPr lang="zh-CN" altLang="en-US" b="1" dirty="0"/>
            </a:p>
          </p:txBody>
        </p:sp>
      </p:grpSp>
      <p:sp>
        <p:nvSpPr>
          <p:cNvPr id="41" name="文本框 40">
            <a:extLst>
              <a:ext uri="{FF2B5EF4-FFF2-40B4-BE49-F238E27FC236}">
                <a16:creationId xmlns:a16="http://schemas.microsoft.com/office/drawing/2014/main" id="{7D53CA60-EE1B-4220-CFEA-3010FF461B77}"/>
              </a:ext>
            </a:extLst>
          </p:cNvPr>
          <p:cNvSpPr txBox="1"/>
          <p:nvPr/>
        </p:nvSpPr>
        <p:spPr>
          <a:xfrm>
            <a:off x="9486359" y="3688516"/>
            <a:ext cx="2804229" cy="584775"/>
          </a:xfrm>
          <a:prstGeom prst="rect">
            <a:avLst/>
          </a:prstGeom>
          <a:noFill/>
        </p:spPr>
        <p:txBody>
          <a:bodyPr wrap="square" rtlCol="0">
            <a:spAutoFit/>
          </a:bodyPr>
          <a:lstStyle/>
          <a:p>
            <a:r>
              <a:rPr lang="zh-CN" altLang="en-US" sz="1600" b="1" dirty="0">
                <a:solidFill>
                  <a:schemeClr val="accent5"/>
                </a:solidFill>
              </a:rPr>
              <a:t>发送</a:t>
            </a:r>
            <a:r>
              <a:rPr lang="en-US" altLang="zh-CN" sz="1600" b="1" dirty="0">
                <a:solidFill>
                  <a:schemeClr val="accent5"/>
                </a:solidFill>
              </a:rPr>
              <a:t>TCP</a:t>
            </a:r>
            <a:r>
              <a:rPr lang="zh-CN" altLang="en-US" sz="1600" b="1" dirty="0">
                <a:solidFill>
                  <a:schemeClr val="accent5"/>
                </a:solidFill>
              </a:rPr>
              <a:t>连接请求确认报文段</a:t>
            </a:r>
            <a:endParaRPr lang="en-US" altLang="zh-CN" sz="1600" b="1" dirty="0">
              <a:solidFill>
                <a:schemeClr val="accent5"/>
              </a:solidFill>
            </a:endParaRPr>
          </a:p>
          <a:p>
            <a:r>
              <a:rPr lang="zh-CN" altLang="en-US" sz="1600" b="1" dirty="0">
                <a:solidFill>
                  <a:schemeClr val="accent5"/>
                </a:solidFill>
              </a:rPr>
              <a:t>进入同步已接收状态</a:t>
            </a:r>
          </a:p>
        </p:txBody>
      </p:sp>
      <p:sp>
        <p:nvSpPr>
          <p:cNvPr id="42" name="对话气泡: 矩形 41">
            <a:extLst>
              <a:ext uri="{FF2B5EF4-FFF2-40B4-BE49-F238E27FC236}">
                <a16:creationId xmlns:a16="http://schemas.microsoft.com/office/drawing/2014/main" id="{93741856-B370-2E6F-BBC3-38CAFA06EC99}"/>
              </a:ext>
            </a:extLst>
          </p:cNvPr>
          <p:cNvSpPr/>
          <p:nvPr/>
        </p:nvSpPr>
        <p:spPr>
          <a:xfrm>
            <a:off x="933106" y="5358201"/>
            <a:ext cx="6925026" cy="834377"/>
          </a:xfrm>
          <a:prstGeom prst="wedgeRectCallout">
            <a:avLst>
              <a:gd name="adj1" fmla="val 8688"/>
              <a:gd name="adj2" fmla="val -14534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b="1" dirty="0">
                <a:solidFill>
                  <a:schemeClr val="tx1"/>
                </a:solidFill>
              </a:rPr>
              <a:t>TCP</a:t>
            </a:r>
            <a:r>
              <a:rPr lang="zh-CN" altLang="en-US" b="1" dirty="0">
                <a:solidFill>
                  <a:schemeClr val="tx1"/>
                </a:solidFill>
              </a:rPr>
              <a:t>连接请求确认报文段首部中的同步标志位</a:t>
            </a:r>
            <a:r>
              <a:rPr lang="en-US" altLang="zh-CN" b="1" dirty="0">
                <a:solidFill>
                  <a:schemeClr val="tx1"/>
                </a:solidFill>
              </a:rPr>
              <a:t>SYN</a:t>
            </a:r>
            <a:r>
              <a:rPr lang="zh-CN" altLang="en-US" b="1" dirty="0">
                <a:solidFill>
                  <a:schemeClr val="tx1"/>
                </a:solidFill>
              </a:rPr>
              <a:t>和确认标志位</a:t>
            </a:r>
            <a:r>
              <a:rPr lang="en-US" altLang="zh-CN" b="1" dirty="0">
                <a:solidFill>
                  <a:schemeClr val="tx1"/>
                </a:solidFill>
              </a:rPr>
              <a:t>ACK</a:t>
            </a:r>
            <a:r>
              <a:rPr lang="zh-CN" altLang="en-US" b="1" dirty="0">
                <a:solidFill>
                  <a:schemeClr val="tx1"/>
                </a:solidFill>
              </a:rPr>
              <a:t>的值都设置为</a:t>
            </a:r>
            <a:r>
              <a:rPr lang="en-US" altLang="zh-CN" b="1" dirty="0">
                <a:solidFill>
                  <a:schemeClr val="tx1"/>
                </a:solidFill>
              </a:rPr>
              <a:t>1</a:t>
            </a:r>
            <a:r>
              <a:rPr lang="zh-CN" altLang="en-US" b="1" dirty="0">
                <a:solidFill>
                  <a:schemeClr val="tx1"/>
                </a:solidFill>
              </a:rPr>
              <a:t>。</a:t>
            </a:r>
          </a:p>
        </p:txBody>
      </p:sp>
    </p:spTree>
    <p:custDataLst>
      <p:tags r:id="rId1"/>
    </p:custDataLst>
    <p:extLst>
      <p:ext uri="{BB962C8B-B14F-4D97-AF65-F5344CB8AC3E}">
        <p14:creationId xmlns:p14="http://schemas.microsoft.com/office/powerpoint/2010/main" val="126788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1000"/>
                                        <p:tgtEl>
                                          <p:spTgt spid="36"/>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1000"/>
                                        <p:tgtEl>
                                          <p:spTgt spid="11"/>
                                        </p:tgtEl>
                                      </p:cBhvr>
                                    </p:animEffect>
                                  </p:childTnLst>
                                </p:cTn>
                              </p:par>
                              <p:par>
                                <p:cTn id="11" presetID="12" presetClass="entr" presetSubtype="8"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p:tgtEl>
                                          <p:spTgt spid="41"/>
                                        </p:tgtEl>
                                        <p:attrNameLst>
                                          <p:attrName>ppt_x</p:attrName>
                                        </p:attrNameLst>
                                      </p:cBhvr>
                                      <p:tavLst>
                                        <p:tav tm="0">
                                          <p:val>
                                            <p:strVal val="#ppt_x-#ppt_w*1.125000"/>
                                          </p:val>
                                        </p:tav>
                                        <p:tav tm="100000">
                                          <p:val>
                                            <p:strVal val="#ppt_x"/>
                                          </p:val>
                                        </p:tav>
                                      </p:tavLst>
                                    </p:anim>
                                    <p:animEffect transition="in" filter="wipe(right)">
                                      <p:cBhvr>
                                        <p:cTn id="14" dur="500"/>
                                        <p:tgtEl>
                                          <p:spTgt spid="41"/>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1" grpId="0"/>
      <p:bldP spid="42"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EA76FCDF-ADD2-8614-2C3C-7B2A0838035C}"/>
              </a:ext>
            </a:extLst>
          </p:cNvPr>
          <p:cNvSpPr/>
          <p:nvPr/>
        </p:nvSpPr>
        <p:spPr>
          <a:xfrm>
            <a:off x="176349" y="5398910"/>
            <a:ext cx="7746274" cy="907523"/>
          </a:xfrm>
          <a:prstGeom prst="rect">
            <a:avLst/>
          </a:prstGeom>
          <a:solidFill>
            <a:schemeClr val="bg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ts val="2200"/>
              </a:lnSpc>
            </a:pPr>
            <a:r>
              <a:rPr lang="zh-CN" altLang="en-US" sz="1600" b="1" dirty="0">
                <a:solidFill>
                  <a:schemeClr val="tx1"/>
                </a:solidFill>
              </a:rPr>
              <a:t>请同学们注意：</a:t>
            </a:r>
            <a:endParaRPr lang="en-US" altLang="zh-CN" sz="1600" b="1" dirty="0">
              <a:solidFill>
                <a:schemeClr val="tx1"/>
              </a:solidFill>
            </a:endParaRPr>
          </a:p>
          <a:p>
            <a:pPr marL="285750" indent="-285750">
              <a:lnSpc>
                <a:spcPts val="2200"/>
              </a:lnSpc>
              <a:buFont typeface="Wingdings" panose="05000000000000000000" pitchFamily="2" charset="2"/>
              <a:buChar char="p"/>
            </a:pPr>
            <a:r>
              <a:rPr lang="en-US" altLang="zh-CN" sz="1600" b="1" dirty="0">
                <a:solidFill>
                  <a:schemeClr val="tx1"/>
                </a:solidFill>
              </a:rPr>
              <a:t>TCP</a:t>
            </a:r>
            <a:r>
              <a:rPr lang="zh-CN" altLang="en-US" sz="1600" b="1" dirty="0">
                <a:solidFill>
                  <a:schemeClr val="tx1"/>
                </a:solidFill>
              </a:rPr>
              <a:t>规定同步标志位</a:t>
            </a:r>
            <a:r>
              <a:rPr lang="en-US" altLang="zh-CN" sz="1600" b="1" dirty="0">
                <a:solidFill>
                  <a:schemeClr val="tx1"/>
                </a:solidFill>
              </a:rPr>
              <a:t>SYN</a:t>
            </a:r>
            <a:r>
              <a:rPr lang="zh-CN" altLang="en-US" sz="1600" b="1" dirty="0">
                <a:solidFill>
                  <a:schemeClr val="tx1"/>
                </a:solidFill>
              </a:rPr>
              <a:t>被设置为</a:t>
            </a:r>
            <a:r>
              <a:rPr lang="en-US" altLang="zh-CN" sz="1600" b="1" dirty="0">
                <a:solidFill>
                  <a:schemeClr val="tx1"/>
                </a:solidFill>
              </a:rPr>
              <a:t>1</a:t>
            </a:r>
            <a:r>
              <a:rPr lang="zh-CN" altLang="en-US" sz="1600" b="1" dirty="0">
                <a:solidFill>
                  <a:schemeClr val="tx1"/>
                </a:solidFill>
              </a:rPr>
              <a:t>的报文段（例如</a:t>
            </a:r>
            <a:r>
              <a:rPr lang="en-US" altLang="zh-CN" sz="1600" b="1" dirty="0">
                <a:solidFill>
                  <a:schemeClr val="tx1"/>
                </a:solidFill>
              </a:rPr>
              <a:t>TCP</a:t>
            </a:r>
            <a:r>
              <a:rPr lang="zh-CN" altLang="en-US" sz="1600" b="1" dirty="0">
                <a:solidFill>
                  <a:schemeClr val="tx1"/>
                </a:solidFill>
              </a:rPr>
              <a:t>连接请求报文段和</a:t>
            </a:r>
            <a:r>
              <a:rPr lang="en-US" altLang="zh-CN" sz="1600" b="1" dirty="0">
                <a:solidFill>
                  <a:schemeClr val="tx1"/>
                </a:solidFill>
              </a:rPr>
              <a:t>TCP</a:t>
            </a:r>
            <a:r>
              <a:rPr lang="zh-CN" altLang="en-US" sz="1600" b="1" dirty="0">
                <a:solidFill>
                  <a:schemeClr val="tx1"/>
                </a:solidFill>
              </a:rPr>
              <a:t>连接请求确认报文段）不能携带数据，但要消耗掉一个序号。</a:t>
            </a:r>
          </a:p>
        </p:txBody>
      </p:sp>
      <p:sp>
        <p:nvSpPr>
          <p:cNvPr id="30" name="矩形 29">
            <a:extLst>
              <a:ext uri="{FF2B5EF4-FFF2-40B4-BE49-F238E27FC236}">
                <a16:creationId xmlns:a16="http://schemas.microsoft.com/office/drawing/2014/main" id="{E4E16C1E-05CC-E8EB-4752-C5DDEB2E056A}"/>
              </a:ext>
            </a:extLst>
          </p:cNvPr>
          <p:cNvSpPr/>
          <p:nvPr/>
        </p:nvSpPr>
        <p:spPr>
          <a:xfrm>
            <a:off x="2699104" y="2345084"/>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32" name="矩形 31">
            <a:extLst>
              <a:ext uri="{FF2B5EF4-FFF2-40B4-BE49-F238E27FC236}">
                <a16:creationId xmlns:a16="http://schemas.microsoft.com/office/drawing/2014/main" id="{86023576-B69D-AA61-2351-100EC8908EDC}"/>
              </a:ext>
            </a:extLst>
          </p:cNvPr>
          <p:cNvSpPr/>
          <p:nvPr/>
        </p:nvSpPr>
        <p:spPr>
          <a:xfrm>
            <a:off x="7977861" y="2345084"/>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24" name="handshake_157426">
            <a:extLst>
              <a:ext uri="{FF2B5EF4-FFF2-40B4-BE49-F238E27FC236}">
                <a16:creationId xmlns:a16="http://schemas.microsoft.com/office/drawing/2014/main" id="{12A4C620-F262-8CDF-E003-418378B444B8}"/>
              </a:ext>
            </a:extLst>
          </p:cNvPr>
          <p:cNvSpPr/>
          <p:nvPr/>
        </p:nvSpPr>
        <p:spPr>
          <a:xfrm>
            <a:off x="6485830" y="1505135"/>
            <a:ext cx="297917" cy="223344"/>
          </a:xfrm>
          <a:custGeom>
            <a:avLst/>
            <a:gdLst>
              <a:gd name="connsiteX0" fmla="*/ 127473 w 576405"/>
              <a:gd name="connsiteY0" fmla="*/ 301859 h 432124"/>
              <a:gd name="connsiteX1" fmla="*/ 126793 w 576405"/>
              <a:gd name="connsiteY1" fmla="*/ 325606 h 432124"/>
              <a:gd name="connsiteX2" fmla="*/ 208323 w 576405"/>
              <a:gd name="connsiteY2" fmla="*/ 404307 h 432124"/>
              <a:gd name="connsiteX3" fmla="*/ 244333 w 576405"/>
              <a:gd name="connsiteY3" fmla="*/ 407021 h 432124"/>
              <a:gd name="connsiteX4" fmla="*/ 193376 w 576405"/>
              <a:gd name="connsiteY4" fmla="*/ 82716 h 432124"/>
              <a:gd name="connsiteX5" fmla="*/ 88066 w 576405"/>
              <a:gd name="connsiteY5" fmla="*/ 191270 h 432124"/>
              <a:gd name="connsiteX6" fmla="*/ 85349 w 576405"/>
              <a:gd name="connsiteY6" fmla="*/ 202804 h 432124"/>
              <a:gd name="connsiteX7" fmla="*/ 101655 w 576405"/>
              <a:gd name="connsiteY7" fmla="*/ 247582 h 432124"/>
              <a:gd name="connsiteX8" fmla="*/ 110487 w 576405"/>
              <a:gd name="connsiteY8" fmla="*/ 261152 h 432124"/>
              <a:gd name="connsiteX9" fmla="*/ 268792 w 576405"/>
              <a:gd name="connsiteY9" fmla="*/ 405664 h 432124"/>
              <a:gd name="connsiteX10" fmla="*/ 299366 w 576405"/>
              <a:gd name="connsiteY10" fmla="*/ 413127 h 432124"/>
              <a:gd name="connsiteX11" fmla="*/ 318389 w 576405"/>
              <a:gd name="connsiteY11" fmla="*/ 407021 h 432124"/>
              <a:gd name="connsiteX12" fmla="*/ 226668 w 576405"/>
              <a:gd name="connsiteY12" fmla="*/ 325606 h 432124"/>
              <a:gd name="connsiteX13" fmla="*/ 225988 w 576405"/>
              <a:gd name="connsiteY13" fmla="*/ 312715 h 432124"/>
              <a:gd name="connsiteX14" fmla="*/ 238897 w 576405"/>
              <a:gd name="connsiteY14" fmla="*/ 312036 h 432124"/>
              <a:gd name="connsiteX15" fmla="*/ 334016 w 576405"/>
              <a:gd name="connsiteY15" fmla="*/ 396166 h 432124"/>
              <a:gd name="connsiteX16" fmla="*/ 335375 w 576405"/>
              <a:gd name="connsiteY16" fmla="*/ 398879 h 432124"/>
              <a:gd name="connsiteX17" fmla="*/ 357796 w 576405"/>
              <a:gd name="connsiteY17" fmla="*/ 383275 h 432124"/>
              <a:gd name="connsiteX18" fmla="*/ 258600 w 576405"/>
              <a:gd name="connsiteY18" fmla="*/ 293718 h 432124"/>
              <a:gd name="connsiteX19" fmla="*/ 257921 w 576405"/>
              <a:gd name="connsiteY19" fmla="*/ 280827 h 432124"/>
              <a:gd name="connsiteX20" fmla="*/ 270151 w 576405"/>
              <a:gd name="connsiteY20" fmla="*/ 280149 h 432124"/>
              <a:gd name="connsiteX21" fmla="*/ 370705 w 576405"/>
              <a:gd name="connsiteY21" fmla="*/ 370384 h 432124"/>
              <a:gd name="connsiteX22" fmla="*/ 387011 w 576405"/>
              <a:gd name="connsiteY22" fmla="*/ 347995 h 432124"/>
              <a:gd name="connsiteX23" fmla="*/ 384972 w 576405"/>
              <a:gd name="connsiteY23" fmla="*/ 346638 h 432124"/>
              <a:gd name="connsiteX24" fmla="*/ 289854 w 576405"/>
              <a:gd name="connsiteY24" fmla="*/ 262509 h 432124"/>
              <a:gd name="connsiteX25" fmla="*/ 289174 w 576405"/>
              <a:gd name="connsiteY25" fmla="*/ 249618 h 432124"/>
              <a:gd name="connsiteX26" fmla="*/ 302083 w 576405"/>
              <a:gd name="connsiteY26" fmla="*/ 248939 h 432124"/>
              <a:gd name="connsiteX27" fmla="*/ 395164 w 576405"/>
              <a:gd name="connsiteY27" fmla="*/ 331033 h 432124"/>
              <a:gd name="connsiteX28" fmla="*/ 403317 w 576405"/>
              <a:gd name="connsiteY28" fmla="*/ 306609 h 432124"/>
              <a:gd name="connsiteX29" fmla="*/ 393805 w 576405"/>
              <a:gd name="connsiteY29" fmla="*/ 272686 h 432124"/>
              <a:gd name="connsiteX30" fmla="*/ 325183 w 576405"/>
              <a:gd name="connsiteY30" fmla="*/ 210946 h 432124"/>
              <a:gd name="connsiteX31" fmla="*/ 321786 w 576405"/>
              <a:gd name="connsiteY31" fmla="*/ 209589 h 432124"/>
              <a:gd name="connsiteX32" fmla="*/ 273548 w 576405"/>
              <a:gd name="connsiteY32" fmla="*/ 165489 h 432124"/>
              <a:gd name="connsiteX33" fmla="*/ 273548 w 576405"/>
              <a:gd name="connsiteY33" fmla="*/ 152598 h 432124"/>
              <a:gd name="connsiteX34" fmla="*/ 285777 w 576405"/>
              <a:gd name="connsiteY34" fmla="*/ 151919 h 432124"/>
              <a:gd name="connsiteX35" fmla="*/ 329260 w 576405"/>
              <a:gd name="connsiteY35" fmla="*/ 190592 h 432124"/>
              <a:gd name="connsiteX36" fmla="*/ 336734 w 576405"/>
              <a:gd name="connsiteY36" fmla="*/ 185843 h 432124"/>
              <a:gd name="connsiteX37" fmla="*/ 348963 w 576405"/>
              <a:gd name="connsiteY37" fmla="*/ 164810 h 432124"/>
              <a:gd name="connsiteX38" fmla="*/ 340810 w 576405"/>
              <a:gd name="connsiteY38" fmla="*/ 142421 h 432124"/>
              <a:gd name="connsiteX39" fmla="*/ 309557 w 576405"/>
              <a:gd name="connsiteY39" fmla="*/ 112569 h 432124"/>
              <a:gd name="connsiteX40" fmla="*/ 293930 w 576405"/>
              <a:gd name="connsiteY40" fmla="*/ 103749 h 432124"/>
              <a:gd name="connsiteX41" fmla="*/ 382934 w 576405"/>
              <a:gd name="connsiteY41" fmla="*/ 82038 h 432124"/>
              <a:gd name="connsiteX42" fmla="*/ 314313 w 576405"/>
              <a:gd name="connsiteY42" fmla="*/ 92893 h 432124"/>
              <a:gd name="connsiteX43" fmla="*/ 322466 w 576405"/>
              <a:gd name="connsiteY43" fmla="*/ 99678 h 432124"/>
              <a:gd name="connsiteX44" fmla="*/ 353719 w 576405"/>
              <a:gd name="connsiteY44" fmla="*/ 129530 h 432124"/>
              <a:gd name="connsiteX45" fmla="*/ 367307 w 576405"/>
              <a:gd name="connsiteY45" fmla="*/ 166846 h 432124"/>
              <a:gd name="connsiteX46" fmla="*/ 346925 w 576405"/>
              <a:gd name="connsiteY46" fmla="*/ 200769 h 432124"/>
              <a:gd name="connsiteX47" fmla="*/ 342848 w 576405"/>
              <a:gd name="connsiteY47" fmla="*/ 203483 h 432124"/>
              <a:gd name="connsiteX48" fmla="*/ 406034 w 576405"/>
              <a:gd name="connsiteY48" fmla="*/ 259116 h 432124"/>
              <a:gd name="connsiteX49" fmla="*/ 421661 w 576405"/>
              <a:gd name="connsiteY49" fmla="*/ 288290 h 432124"/>
              <a:gd name="connsiteX50" fmla="*/ 456991 w 576405"/>
              <a:gd name="connsiteY50" fmla="*/ 244869 h 432124"/>
              <a:gd name="connsiteX51" fmla="*/ 458350 w 576405"/>
              <a:gd name="connsiteY51" fmla="*/ 242833 h 432124"/>
              <a:gd name="connsiteX52" fmla="*/ 486206 w 576405"/>
              <a:gd name="connsiteY52" fmla="*/ 202804 h 432124"/>
              <a:gd name="connsiteX53" fmla="*/ 485526 w 576405"/>
              <a:gd name="connsiteY53" fmla="*/ 187878 h 432124"/>
              <a:gd name="connsiteX54" fmla="*/ 192697 w 576405"/>
              <a:gd name="connsiteY54" fmla="*/ 63719 h 432124"/>
              <a:gd name="connsiteX55" fmla="*/ 275586 w 576405"/>
              <a:gd name="connsiteY55" fmla="*/ 81359 h 432124"/>
              <a:gd name="connsiteX56" fmla="*/ 278983 w 576405"/>
              <a:gd name="connsiteY56" fmla="*/ 80003 h 432124"/>
              <a:gd name="connsiteX57" fmla="*/ 384293 w 576405"/>
              <a:gd name="connsiteY57" fmla="*/ 63719 h 432124"/>
              <a:gd name="connsiteX58" fmla="*/ 392446 w 576405"/>
              <a:gd name="connsiteY58" fmla="*/ 66433 h 432124"/>
              <a:gd name="connsiteX59" fmla="*/ 498435 w 576405"/>
              <a:gd name="connsiteY59" fmla="*/ 175666 h 432124"/>
              <a:gd name="connsiteX60" fmla="*/ 501153 w 576405"/>
              <a:gd name="connsiteY60" fmla="*/ 212981 h 432124"/>
              <a:gd name="connsiteX61" fmla="*/ 473297 w 576405"/>
              <a:gd name="connsiteY61" fmla="*/ 253010 h 432124"/>
              <a:gd name="connsiteX62" fmla="*/ 471259 w 576405"/>
              <a:gd name="connsiteY62" fmla="*/ 256402 h 432124"/>
              <a:gd name="connsiteX63" fmla="*/ 425058 w 576405"/>
              <a:gd name="connsiteY63" fmla="*/ 314072 h 432124"/>
              <a:gd name="connsiteX64" fmla="*/ 419623 w 576405"/>
              <a:gd name="connsiteY64" fmla="*/ 316786 h 432124"/>
              <a:gd name="connsiteX65" fmla="*/ 304121 w 576405"/>
              <a:gd name="connsiteY65" fmla="*/ 430089 h 432124"/>
              <a:gd name="connsiteX66" fmla="*/ 290533 w 576405"/>
              <a:gd name="connsiteY66" fmla="*/ 432124 h 432124"/>
              <a:gd name="connsiteX67" fmla="*/ 262677 w 576405"/>
              <a:gd name="connsiteY67" fmla="*/ 423304 h 432124"/>
              <a:gd name="connsiteX68" fmla="*/ 234141 w 576405"/>
              <a:gd name="connsiteY68" fmla="*/ 426018 h 432124"/>
              <a:gd name="connsiteX69" fmla="*/ 203567 w 576405"/>
              <a:gd name="connsiteY69" fmla="*/ 421947 h 432124"/>
              <a:gd name="connsiteX70" fmla="*/ 109128 w 576405"/>
              <a:gd name="connsiteY70" fmla="*/ 329676 h 432124"/>
              <a:gd name="connsiteX71" fmla="*/ 113205 w 576405"/>
              <a:gd name="connsiteY71" fmla="*/ 288290 h 432124"/>
              <a:gd name="connsiteX72" fmla="*/ 98258 w 576405"/>
              <a:gd name="connsiteY72" fmla="*/ 274721 h 432124"/>
              <a:gd name="connsiteX73" fmla="*/ 83990 w 576405"/>
              <a:gd name="connsiteY73" fmla="*/ 253689 h 432124"/>
              <a:gd name="connsiteX74" fmla="*/ 68363 w 576405"/>
              <a:gd name="connsiteY74" fmla="*/ 208910 h 432124"/>
              <a:gd name="connsiteX75" fmla="*/ 75157 w 576405"/>
              <a:gd name="connsiteY75" fmla="*/ 178379 h 432124"/>
              <a:gd name="connsiteX76" fmla="*/ 183864 w 576405"/>
              <a:gd name="connsiteY76" fmla="*/ 66433 h 432124"/>
              <a:gd name="connsiteX77" fmla="*/ 192697 w 576405"/>
              <a:gd name="connsiteY77" fmla="*/ 63719 h 432124"/>
              <a:gd name="connsiteX78" fmla="*/ 451604 w 576405"/>
              <a:gd name="connsiteY78" fmla="*/ 22392 h 432124"/>
              <a:gd name="connsiteX79" fmla="*/ 421040 w 576405"/>
              <a:gd name="connsiteY79" fmla="*/ 52927 h 432124"/>
              <a:gd name="connsiteX80" fmla="*/ 523598 w 576405"/>
              <a:gd name="connsiteY80" fmla="*/ 155387 h 432124"/>
              <a:gd name="connsiteX81" fmla="*/ 554162 w 576405"/>
              <a:gd name="connsiteY81" fmla="*/ 124852 h 432124"/>
              <a:gd name="connsiteX82" fmla="*/ 125386 w 576405"/>
              <a:gd name="connsiteY82" fmla="*/ 22392 h 432124"/>
              <a:gd name="connsiteX83" fmla="*/ 22086 w 576405"/>
              <a:gd name="connsiteY83" fmla="*/ 124852 h 432124"/>
              <a:gd name="connsiteX84" fmla="*/ 52669 w 576405"/>
              <a:gd name="connsiteY84" fmla="*/ 155387 h 432124"/>
              <a:gd name="connsiteX85" fmla="*/ 155968 w 576405"/>
              <a:gd name="connsiteY85" fmla="*/ 52927 h 432124"/>
              <a:gd name="connsiteX86" fmla="*/ 451604 w 576405"/>
              <a:gd name="connsiteY86" fmla="*/ 0 h 432124"/>
              <a:gd name="connsiteX87" fmla="*/ 457717 w 576405"/>
              <a:gd name="connsiteY87" fmla="*/ 2714 h 432124"/>
              <a:gd name="connsiteX88" fmla="*/ 573858 w 576405"/>
              <a:gd name="connsiteY88" fmla="*/ 118746 h 432124"/>
              <a:gd name="connsiteX89" fmla="*/ 573858 w 576405"/>
              <a:gd name="connsiteY89" fmla="*/ 130959 h 432124"/>
              <a:gd name="connsiteX90" fmla="*/ 530390 w 576405"/>
              <a:gd name="connsiteY90" fmla="*/ 175065 h 432124"/>
              <a:gd name="connsiteX91" fmla="*/ 523598 w 576405"/>
              <a:gd name="connsiteY91" fmla="*/ 177779 h 432124"/>
              <a:gd name="connsiteX92" fmla="*/ 517485 w 576405"/>
              <a:gd name="connsiteY92" fmla="*/ 175065 h 432124"/>
              <a:gd name="connsiteX93" fmla="*/ 401344 w 576405"/>
              <a:gd name="connsiteY93" fmla="*/ 59033 h 432124"/>
              <a:gd name="connsiteX94" fmla="*/ 401344 w 576405"/>
              <a:gd name="connsiteY94" fmla="*/ 46820 h 432124"/>
              <a:gd name="connsiteX95" fmla="*/ 444812 w 576405"/>
              <a:gd name="connsiteY95" fmla="*/ 2714 h 432124"/>
              <a:gd name="connsiteX96" fmla="*/ 451604 w 576405"/>
              <a:gd name="connsiteY96" fmla="*/ 0 h 432124"/>
              <a:gd name="connsiteX97" fmla="*/ 125386 w 576405"/>
              <a:gd name="connsiteY97" fmla="*/ 0 h 432124"/>
              <a:gd name="connsiteX98" fmla="*/ 131502 w 576405"/>
              <a:gd name="connsiteY98" fmla="*/ 2714 h 432124"/>
              <a:gd name="connsiteX99" fmla="*/ 174997 w 576405"/>
              <a:gd name="connsiteY99" fmla="*/ 46820 h 432124"/>
              <a:gd name="connsiteX100" fmla="*/ 174997 w 576405"/>
              <a:gd name="connsiteY100" fmla="*/ 59033 h 432124"/>
              <a:gd name="connsiteX101" fmla="*/ 59465 w 576405"/>
              <a:gd name="connsiteY101" fmla="*/ 175065 h 432124"/>
              <a:gd name="connsiteX102" fmla="*/ 52669 w 576405"/>
              <a:gd name="connsiteY102" fmla="*/ 177779 h 432124"/>
              <a:gd name="connsiteX103" fmla="*/ 46552 w 576405"/>
              <a:gd name="connsiteY103" fmla="*/ 175065 h 432124"/>
              <a:gd name="connsiteX104" fmla="*/ 3058 w 576405"/>
              <a:gd name="connsiteY104" fmla="*/ 130959 h 432124"/>
              <a:gd name="connsiteX105" fmla="*/ 3058 w 576405"/>
              <a:gd name="connsiteY105" fmla="*/ 118746 h 432124"/>
              <a:gd name="connsiteX106" fmla="*/ 118590 w 576405"/>
              <a:gd name="connsiteY106" fmla="*/ 2714 h 432124"/>
              <a:gd name="connsiteX107" fmla="*/ 125386 w 576405"/>
              <a:gd name="connsiteY107" fmla="*/ 0 h 4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576405" h="432124">
                <a:moveTo>
                  <a:pt x="127473" y="301859"/>
                </a:moveTo>
                <a:cubicBezTo>
                  <a:pt x="126114" y="307287"/>
                  <a:pt x="124755" y="316786"/>
                  <a:pt x="126793" y="325606"/>
                </a:cubicBezTo>
                <a:cubicBezTo>
                  <a:pt x="136984" y="366992"/>
                  <a:pt x="162123" y="391416"/>
                  <a:pt x="208323" y="404307"/>
                </a:cubicBezTo>
                <a:cubicBezTo>
                  <a:pt x="220553" y="407699"/>
                  <a:pt x="233462" y="408378"/>
                  <a:pt x="244333" y="407021"/>
                </a:cubicBezTo>
                <a:close/>
                <a:moveTo>
                  <a:pt x="193376" y="82716"/>
                </a:moveTo>
                <a:lnTo>
                  <a:pt x="88066" y="191270"/>
                </a:lnTo>
                <a:cubicBezTo>
                  <a:pt x="85349" y="193984"/>
                  <a:pt x="83990" y="198733"/>
                  <a:pt x="85349" y="202804"/>
                </a:cubicBezTo>
                <a:lnTo>
                  <a:pt x="101655" y="247582"/>
                </a:lnTo>
                <a:cubicBezTo>
                  <a:pt x="103013" y="253010"/>
                  <a:pt x="106411" y="257081"/>
                  <a:pt x="110487" y="261152"/>
                </a:cubicBezTo>
                <a:lnTo>
                  <a:pt x="268792" y="405664"/>
                </a:lnTo>
                <a:cubicBezTo>
                  <a:pt x="276945" y="413127"/>
                  <a:pt x="288495" y="415841"/>
                  <a:pt x="299366" y="413127"/>
                </a:cubicBezTo>
                <a:cubicBezTo>
                  <a:pt x="306160" y="411092"/>
                  <a:pt x="312274" y="409056"/>
                  <a:pt x="318389" y="407021"/>
                </a:cubicBezTo>
                <a:lnTo>
                  <a:pt x="226668" y="325606"/>
                </a:lnTo>
                <a:cubicBezTo>
                  <a:pt x="222591" y="322213"/>
                  <a:pt x="222591" y="316786"/>
                  <a:pt x="225988" y="312715"/>
                </a:cubicBezTo>
                <a:cubicBezTo>
                  <a:pt x="229385" y="308644"/>
                  <a:pt x="234821" y="308644"/>
                  <a:pt x="238897" y="312036"/>
                </a:cubicBezTo>
                <a:lnTo>
                  <a:pt x="334016" y="396166"/>
                </a:lnTo>
                <a:cubicBezTo>
                  <a:pt x="334695" y="396844"/>
                  <a:pt x="335375" y="398201"/>
                  <a:pt x="335375" y="398879"/>
                </a:cubicBezTo>
                <a:cubicBezTo>
                  <a:pt x="343528" y="394130"/>
                  <a:pt x="351001" y="389381"/>
                  <a:pt x="357796" y="383275"/>
                </a:cubicBezTo>
                <a:lnTo>
                  <a:pt x="258600" y="293718"/>
                </a:lnTo>
                <a:cubicBezTo>
                  <a:pt x="254524" y="290326"/>
                  <a:pt x="254524" y="284898"/>
                  <a:pt x="257921" y="280827"/>
                </a:cubicBezTo>
                <a:cubicBezTo>
                  <a:pt x="261318" y="277435"/>
                  <a:pt x="266753" y="276756"/>
                  <a:pt x="270151" y="280149"/>
                </a:cubicBezTo>
                <a:lnTo>
                  <a:pt x="370705" y="370384"/>
                </a:lnTo>
                <a:cubicBezTo>
                  <a:pt x="376819" y="363599"/>
                  <a:pt x="382255" y="356136"/>
                  <a:pt x="387011" y="347995"/>
                </a:cubicBezTo>
                <a:cubicBezTo>
                  <a:pt x="386331" y="347316"/>
                  <a:pt x="385652" y="347316"/>
                  <a:pt x="384972" y="346638"/>
                </a:cubicBezTo>
                <a:lnTo>
                  <a:pt x="289854" y="262509"/>
                </a:lnTo>
                <a:cubicBezTo>
                  <a:pt x="286457" y="259116"/>
                  <a:pt x="285777" y="253010"/>
                  <a:pt x="289174" y="249618"/>
                </a:cubicBezTo>
                <a:cubicBezTo>
                  <a:pt x="292571" y="245547"/>
                  <a:pt x="298007" y="245547"/>
                  <a:pt x="302083" y="248939"/>
                </a:cubicBezTo>
                <a:lnTo>
                  <a:pt x="395164" y="331033"/>
                </a:lnTo>
                <a:cubicBezTo>
                  <a:pt x="398561" y="323570"/>
                  <a:pt x="401278" y="315429"/>
                  <a:pt x="403317" y="306609"/>
                </a:cubicBezTo>
                <a:cubicBezTo>
                  <a:pt x="406714" y="294396"/>
                  <a:pt x="403317" y="281506"/>
                  <a:pt x="393805" y="272686"/>
                </a:cubicBezTo>
                <a:cubicBezTo>
                  <a:pt x="376140" y="257081"/>
                  <a:pt x="348963" y="232656"/>
                  <a:pt x="325183" y="210946"/>
                </a:cubicBezTo>
                <a:cubicBezTo>
                  <a:pt x="323825" y="210946"/>
                  <a:pt x="322466" y="210267"/>
                  <a:pt x="321786" y="209589"/>
                </a:cubicBezTo>
                <a:lnTo>
                  <a:pt x="273548" y="165489"/>
                </a:lnTo>
                <a:cubicBezTo>
                  <a:pt x="270151" y="162096"/>
                  <a:pt x="270151" y="156669"/>
                  <a:pt x="273548" y="152598"/>
                </a:cubicBezTo>
                <a:cubicBezTo>
                  <a:pt x="276265" y="149206"/>
                  <a:pt x="282380" y="148527"/>
                  <a:pt x="285777" y="151919"/>
                </a:cubicBezTo>
                <a:cubicBezTo>
                  <a:pt x="285777" y="151919"/>
                  <a:pt x="305480" y="169559"/>
                  <a:pt x="329260" y="190592"/>
                </a:cubicBezTo>
                <a:lnTo>
                  <a:pt x="336734" y="185843"/>
                </a:lnTo>
                <a:cubicBezTo>
                  <a:pt x="344207" y="181093"/>
                  <a:pt x="348284" y="173630"/>
                  <a:pt x="348963" y="164810"/>
                </a:cubicBezTo>
                <a:cubicBezTo>
                  <a:pt x="350322" y="156669"/>
                  <a:pt x="346925" y="148527"/>
                  <a:pt x="340810" y="142421"/>
                </a:cubicBezTo>
                <a:lnTo>
                  <a:pt x="309557" y="112569"/>
                </a:lnTo>
                <a:cubicBezTo>
                  <a:pt x="305480" y="108498"/>
                  <a:pt x="300045" y="105106"/>
                  <a:pt x="293930" y="103749"/>
                </a:cubicBezTo>
                <a:close/>
                <a:moveTo>
                  <a:pt x="382934" y="82038"/>
                </a:moveTo>
                <a:lnTo>
                  <a:pt x="314313" y="92893"/>
                </a:lnTo>
                <a:cubicBezTo>
                  <a:pt x="317030" y="94929"/>
                  <a:pt x="319748" y="96964"/>
                  <a:pt x="322466" y="99678"/>
                </a:cubicBezTo>
                <a:lnTo>
                  <a:pt x="353719" y="129530"/>
                </a:lnTo>
                <a:cubicBezTo>
                  <a:pt x="363910" y="139707"/>
                  <a:pt x="368666" y="152598"/>
                  <a:pt x="367307" y="166846"/>
                </a:cubicBezTo>
                <a:cubicBezTo>
                  <a:pt x="365949" y="180415"/>
                  <a:pt x="358475" y="193306"/>
                  <a:pt x="346925" y="200769"/>
                </a:cubicBezTo>
                <a:lnTo>
                  <a:pt x="342848" y="203483"/>
                </a:lnTo>
                <a:cubicBezTo>
                  <a:pt x="365949" y="223158"/>
                  <a:pt x="389728" y="244869"/>
                  <a:pt x="406034" y="259116"/>
                </a:cubicBezTo>
                <a:cubicBezTo>
                  <a:pt x="414187" y="267258"/>
                  <a:pt x="420302" y="277435"/>
                  <a:pt x="421661" y="288290"/>
                </a:cubicBezTo>
                <a:lnTo>
                  <a:pt x="456991" y="244869"/>
                </a:lnTo>
                <a:cubicBezTo>
                  <a:pt x="457670" y="244190"/>
                  <a:pt x="458350" y="243512"/>
                  <a:pt x="458350" y="242833"/>
                </a:cubicBezTo>
                <a:lnTo>
                  <a:pt x="486206" y="202804"/>
                </a:lnTo>
                <a:cubicBezTo>
                  <a:pt x="489603" y="198055"/>
                  <a:pt x="488923" y="191949"/>
                  <a:pt x="485526" y="187878"/>
                </a:cubicBezTo>
                <a:close/>
                <a:moveTo>
                  <a:pt x="192697" y="63719"/>
                </a:moveTo>
                <a:lnTo>
                  <a:pt x="275586" y="81359"/>
                </a:lnTo>
                <a:cubicBezTo>
                  <a:pt x="276265" y="80681"/>
                  <a:pt x="277624" y="80681"/>
                  <a:pt x="278983" y="80003"/>
                </a:cubicBezTo>
                <a:lnTo>
                  <a:pt x="384293" y="63719"/>
                </a:lnTo>
                <a:cubicBezTo>
                  <a:pt x="387690" y="63041"/>
                  <a:pt x="390408" y="64398"/>
                  <a:pt x="392446" y="66433"/>
                </a:cubicBezTo>
                <a:lnTo>
                  <a:pt x="498435" y="175666"/>
                </a:lnTo>
                <a:cubicBezTo>
                  <a:pt x="507947" y="185843"/>
                  <a:pt x="509306" y="201447"/>
                  <a:pt x="501153" y="212981"/>
                </a:cubicBezTo>
                <a:lnTo>
                  <a:pt x="473297" y="253010"/>
                </a:lnTo>
                <a:cubicBezTo>
                  <a:pt x="472617" y="254367"/>
                  <a:pt x="471938" y="255046"/>
                  <a:pt x="471259" y="256402"/>
                </a:cubicBezTo>
                <a:lnTo>
                  <a:pt x="425058" y="314072"/>
                </a:lnTo>
                <a:cubicBezTo>
                  <a:pt x="423699" y="315429"/>
                  <a:pt x="421661" y="316786"/>
                  <a:pt x="419623" y="316786"/>
                </a:cubicBezTo>
                <a:cubicBezTo>
                  <a:pt x="401278" y="376490"/>
                  <a:pt x="362551" y="414484"/>
                  <a:pt x="304121" y="430089"/>
                </a:cubicBezTo>
                <a:cubicBezTo>
                  <a:pt x="299366" y="431446"/>
                  <a:pt x="295289" y="432124"/>
                  <a:pt x="290533" y="432124"/>
                </a:cubicBezTo>
                <a:cubicBezTo>
                  <a:pt x="281021" y="432124"/>
                  <a:pt x="270830" y="428732"/>
                  <a:pt x="262677" y="423304"/>
                </a:cubicBezTo>
                <a:cubicBezTo>
                  <a:pt x="257242" y="423982"/>
                  <a:pt x="246371" y="426018"/>
                  <a:pt x="234141" y="426018"/>
                </a:cubicBezTo>
                <a:cubicBezTo>
                  <a:pt x="224629" y="426018"/>
                  <a:pt x="213759" y="424661"/>
                  <a:pt x="203567" y="421947"/>
                </a:cubicBezTo>
                <a:cubicBezTo>
                  <a:pt x="150573" y="407021"/>
                  <a:pt x="120678" y="377847"/>
                  <a:pt x="109128" y="329676"/>
                </a:cubicBezTo>
                <a:cubicBezTo>
                  <a:pt x="105052" y="311358"/>
                  <a:pt x="110487" y="294396"/>
                  <a:pt x="113205" y="288290"/>
                </a:cubicBezTo>
                <a:lnTo>
                  <a:pt x="98258" y="274721"/>
                </a:lnTo>
                <a:cubicBezTo>
                  <a:pt x="91463" y="268615"/>
                  <a:pt x="86707" y="261830"/>
                  <a:pt x="83990" y="253689"/>
                </a:cubicBezTo>
                <a:lnTo>
                  <a:pt x="68363" y="208910"/>
                </a:lnTo>
                <a:cubicBezTo>
                  <a:pt x="64966" y="198055"/>
                  <a:pt x="67684" y="186521"/>
                  <a:pt x="75157" y="178379"/>
                </a:cubicBezTo>
                <a:lnTo>
                  <a:pt x="183864" y="66433"/>
                </a:lnTo>
                <a:cubicBezTo>
                  <a:pt x="185903" y="64398"/>
                  <a:pt x="189300" y="63041"/>
                  <a:pt x="192697" y="63719"/>
                </a:cubicBezTo>
                <a:close/>
                <a:moveTo>
                  <a:pt x="451604" y="22392"/>
                </a:moveTo>
                <a:lnTo>
                  <a:pt x="421040" y="52927"/>
                </a:lnTo>
                <a:lnTo>
                  <a:pt x="523598" y="155387"/>
                </a:lnTo>
                <a:lnTo>
                  <a:pt x="554162" y="124852"/>
                </a:lnTo>
                <a:close/>
                <a:moveTo>
                  <a:pt x="125386" y="22392"/>
                </a:moveTo>
                <a:lnTo>
                  <a:pt x="22086" y="124852"/>
                </a:lnTo>
                <a:lnTo>
                  <a:pt x="52669" y="155387"/>
                </a:lnTo>
                <a:lnTo>
                  <a:pt x="155968" y="52927"/>
                </a:lnTo>
                <a:close/>
                <a:moveTo>
                  <a:pt x="451604" y="0"/>
                </a:moveTo>
                <a:cubicBezTo>
                  <a:pt x="453642" y="0"/>
                  <a:pt x="456358" y="1357"/>
                  <a:pt x="457717" y="2714"/>
                </a:cubicBezTo>
                <a:lnTo>
                  <a:pt x="573858" y="118746"/>
                </a:lnTo>
                <a:cubicBezTo>
                  <a:pt x="577254" y="122138"/>
                  <a:pt x="577254" y="127567"/>
                  <a:pt x="573858" y="130959"/>
                </a:cubicBezTo>
                <a:lnTo>
                  <a:pt x="530390" y="175065"/>
                </a:lnTo>
                <a:cubicBezTo>
                  <a:pt x="528352" y="176422"/>
                  <a:pt x="526315" y="177779"/>
                  <a:pt x="523598" y="177779"/>
                </a:cubicBezTo>
                <a:cubicBezTo>
                  <a:pt x="521560" y="177779"/>
                  <a:pt x="518844" y="176422"/>
                  <a:pt x="517485" y="175065"/>
                </a:cubicBezTo>
                <a:lnTo>
                  <a:pt x="401344" y="59033"/>
                </a:lnTo>
                <a:cubicBezTo>
                  <a:pt x="397948" y="55641"/>
                  <a:pt x="397948" y="50212"/>
                  <a:pt x="401344" y="46820"/>
                </a:cubicBezTo>
                <a:lnTo>
                  <a:pt x="444812" y="2714"/>
                </a:lnTo>
                <a:cubicBezTo>
                  <a:pt x="446850" y="1357"/>
                  <a:pt x="448887" y="0"/>
                  <a:pt x="451604" y="0"/>
                </a:cubicBezTo>
                <a:close/>
                <a:moveTo>
                  <a:pt x="125386" y="0"/>
                </a:moveTo>
                <a:cubicBezTo>
                  <a:pt x="127425" y="0"/>
                  <a:pt x="129464" y="1357"/>
                  <a:pt x="131502" y="2714"/>
                </a:cubicBezTo>
                <a:lnTo>
                  <a:pt x="174997" y="46820"/>
                </a:lnTo>
                <a:cubicBezTo>
                  <a:pt x="178395" y="50212"/>
                  <a:pt x="178395" y="55641"/>
                  <a:pt x="174997" y="59033"/>
                </a:cubicBezTo>
                <a:lnTo>
                  <a:pt x="59465" y="175065"/>
                </a:lnTo>
                <a:cubicBezTo>
                  <a:pt x="57426" y="176422"/>
                  <a:pt x="55387" y="177779"/>
                  <a:pt x="52669" y="177779"/>
                </a:cubicBezTo>
                <a:cubicBezTo>
                  <a:pt x="50630" y="177779"/>
                  <a:pt x="47911" y="176422"/>
                  <a:pt x="46552" y="175065"/>
                </a:cubicBezTo>
                <a:lnTo>
                  <a:pt x="3058" y="130959"/>
                </a:lnTo>
                <a:cubicBezTo>
                  <a:pt x="-1020" y="127567"/>
                  <a:pt x="-1020" y="122138"/>
                  <a:pt x="3058" y="118746"/>
                </a:cubicBezTo>
                <a:lnTo>
                  <a:pt x="118590" y="2714"/>
                </a:lnTo>
                <a:cubicBezTo>
                  <a:pt x="120629" y="1357"/>
                  <a:pt x="122668" y="0"/>
                  <a:pt x="125386" y="0"/>
                </a:cubicBezTo>
                <a:close/>
              </a:path>
            </a:pathLst>
          </a:cu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 name="组合 8">
            <a:extLst>
              <a:ext uri="{FF2B5EF4-FFF2-40B4-BE49-F238E27FC236}">
                <a16:creationId xmlns:a16="http://schemas.microsoft.com/office/drawing/2014/main" id="{982FAACB-E70F-CD3D-BBE0-8B5F4CEB2BEB}"/>
              </a:ext>
            </a:extLst>
          </p:cNvPr>
          <p:cNvGrpSpPr/>
          <p:nvPr/>
        </p:nvGrpSpPr>
        <p:grpSpPr>
          <a:xfrm>
            <a:off x="5358458" y="1517598"/>
            <a:ext cx="1053779" cy="198418"/>
            <a:chOff x="5443365" y="1143526"/>
            <a:chExt cx="1053779" cy="198418"/>
          </a:xfrm>
          <a:solidFill>
            <a:schemeClr val="tx1"/>
          </a:solidFill>
        </p:grpSpPr>
        <p:sp>
          <p:nvSpPr>
            <p:cNvPr id="22" name="message-envelope_16872">
              <a:extLst>
                <a:ext uri="{FF2B5EF4-FFF2-40B4-BE49-F238E27FC236}">
                  <a16:creationId xmlns:a16="http://schemas.microsoft.com/office/drawing/2014/main" id="{299E75A8-E1DC-F945-02F1-B93673954885}"/>
                </a:ext>
              </a:extLst>
            </p:cNvPr>
            <p:cNvSpPr/>
            <p:nvPr/>
          </p:nvSpPr>
          <p:spPr>
            <a:xfrm>
              <a:off x="5443365"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6" name="message-envelope_16872">
              <a:extLst>
                <a:ext uri="{FF2B5EF4-FFF2-40B4-BE49-F238E27FC236}">
                  <a16:creationId xmlns:a16="http://schemas.microsoft.com/office/drawing/2014/main" id="{BAA44594-8C57-BE10-935A-42B1D2CE70A7}"/>
                </a:ext>
              </a:extLst>
            </p:cNvPr>
            <p:cNvSpPr/>
            <p:nvPr/>
          </p:nvSpPr>
          <p:spPr>
            <a:xfrm>
              <a:off x="5817833"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7" name="message-envelope_16872">
              <a:extLst>
                <a:ext uri="{FF2B5EF4-FFF2-40B4-BE49-F238E27FC236}">
                  <a16:creationId xmlns:a16="http://schemas.microsoft.com/office/drawing/2014/main" id="{35A9CF90-2973-BFB4-7430-3808ADC26DA5}"/>
                </a:ext>
              </a:extLst>
            </p:cNvPr>
            <p:cNvSpPr/>
            <p:nvPr/>
          </p:nvSpPr>
          <p:spPr>
            <a:xfrm>
              <a:off x="6192301"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16" name="文本框 15">
            <a:extLst>
              <a:ext uri="{FF2B5EF4-FFF2-40B4-BE49-F238E27FC236}">
                <a16:creationId xmlns:a16="http://schemas.microsoft.com/office/drawing/2014/main" id="{6E06A9C7-290F-9207-12F7-9ADCF26F4E24}"/>
              </a:ext>
            </a:extLst>
          </p:cNvPr>
          <p:cNvSpPr txBox="1"/>
          <p:nvPr/>
        </p:nvSpPr>
        <p:spPr>
          <a:xfrm>
            <a:off x="2961528" y="1277390"/>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1" name="文本框 20">
            <a:extLst>
              <a:ext uri="{FF2B5EF4-FFF2-40B4-BE49-F238E27FC236}">
                <a16:creationId xmlns:a16="http://schemas.microsoft.com/office/drawing/2014/main" id="{1B3B8264-8426-74D1-384C-B13DC04D8F4D}"/>
              </a:ext>
            </a:extLst>
          </p:cNvPr>
          <p:cNvSpPr txBox="1"/>
          <p:nvPr/>
        </p:nvSpPr>
        <p:spPr>
          <a:xfrm>
            <a:off x="8197623" y="1277390"/>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“三报文握手”建立</a:t>
              </a:r>
              <a:r>
                <a:rPr lang="en-US" altLang="zh-CN" sz="2000" b="1" dirty="0"/>
                <a:t>TCP</a:t>
              </a:r>
              <a:r>
                <a:rPr lang="zh-CN" altLang="en-US" sz="2000" b="1" dirty="0"/>
                <a:t>连接</a:t>
              </a:r>
            </a:p>
          </p:txBody>
        </p:sp>
      </p:grpSp>
      <p:grpSp>
        <p:nvGrpSpPr>
          <p:cNvPr id="6" name="组合 5">
            <a:extLst>
              <a:ext uri="{FF2B5EF4-FFF2-40B4-BE49-F238E27FC236}">
                <a16:creationId xmlns:a16="http://schemas.microsoft.com/office/drawing/2014/main" id="{00B19F24-3224-8B2C-48C6-0ED0258B78A7}"/>
              </a:ext>
            </a:extLst>
          </p:cNvPr>
          <p:cNvGrpSpPr/>
          <p:nvPr/>
        </p:nvGrpSpPr>
        <p:grpSpPr>
          <a:xfrm>
            <a:off x="3118053" y="1608388"/>
            <a:ext cx="5963787" cy="654939"/>
            <a:chOff x="2993956" y="1149410"/>
            <a:chExt cx="5963787" cy="654939"/>
          </a:xfrm>
        </p:grpSpPr>
        <p:pic>
          <p:nvPicPr>
            <p:cNvPr id="14" name="图形 13">
              <a:extLst>
                <a:ext uri="{FF2B5EF4-FFF2-40B4-BE49-F238E27FC236}">
                  <a16:creationId xmlns:a16="http://schemas.microsoft.com/office/drawing/2014/main" id="{C639618B-58BB-5B92-342F-86ACF4049C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15" name="图形 14">
              <a:extLst>
                <a:ext uri="{FF2B5EF4-FFF2-40B4-BE49-F238E27FC236}">
                  <a16:creationId xmlns:a16="http://schemas.microsoft.com/office/drawing/2014/main" id="{EB958355-7A21-7FE0-6757-D3CCCCBADF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sp>
        <p:nvSpPr>
          <p:cNvPr id="7" name="箭头: 左右 6">
            <a:extLst>
              <a:ext uri="{FF2B5EF4-FFF2-40B4-BE49-F238E27FC236}">
                <a16:creationId xmlns:a16="http://schemas.microsoft.com/office/drawing/2014/main" id="{A3700BE1-A5BC-7A81-A440-CCDCD9478D2C}"/>
              </a:ext>
            </a:extLst>
          </p:cNvPr>
          <p:cNvSpPr/>
          <p:nvPr/>
        </p:nvSpPr>
        <p:spPr>
          <a:xfrm>
            <a:off x="3795193" y="172847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建立</a:t>
            </a:r>
            <a:r>
              <a:rPr lang="en-US" altLang="zh-CN" b="1" dirty="0">
                <a:solidFill>
                  <a:schemeClr val="tx1"/>
                </a:solidFill>
              </a:rPr>
              <a:t>TCP</a:t>
            </a:r>
            <a:r>
              <a:rPr lang="zh-CN" altLang="en-US" b="1" dirty="0">
                <a:solidFill>
                  <a:schemeClr val="tx1"/>
                </a:solidFill>
              </a:rPr>
              <a:t>连接</a:t>
            </a:r>
          </a:p>
        </p:txBody>
      </p:sp>
      <p:sp>
        <p:nvSpPr>
          <p:cNvPr id="51" name="矩形 50">
            <a:extLst>
              <a:ext uri="{FF2B5EF4-FFF2-40B4-BE49-F238E27FC236}">
                <a16:creationId xmlns:a16="http://schemas.microsoft.com/office/drawing/2014/main" id="{D629B367-DD59-3996-AFFC-399F9A099315}"/>
              </a:ext>
            </a:extLst>
          </p:cNvPr>
          <p:cNvSpPr/>
          <p:nvPr/>
        </p:nvSpPr>
        <p:spPr>
          <a:xfrm>
            <a:off x="7977860" y="2926073"/>
            <a:ext cx="1515035" cy="77902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LISTEN</a:t>
            </a:r>
          </a:p>
          <a:p>
            <a:pPr algn="ctr"/>
            <a:r>
              <a:rPr lang="zh-CN" altLang="en-US" b="1" dirty="0">
                <a:solidFill>
                  <a:schemeClr val="bg1"/>
                </a:solidFill>
                <a:latin typeface="+mn-ea"/>
              </a:rPr>
              <a:t>监听</a:t>
            </a:r>
          </a:p>
        </p:txBody>
      </p:sp>
      <p:grpSp>
        <p:nvGrpSpPr>
          <p:cNvPr id="18" name="组合 17">
            <a:extLst>
              <a:ext uri="{FF2B5EF4-FFF2-40B4-BE49-F238E27FC236}">
                <a16:creationId xmlns:a16="http://schemas.microsoft.com/office/drawing/2014/main" id="{1CEF0055-7362-2DB9-0911-29BA7F30337F}"/>
              </a:ext>
            </a:extLst>
          </p:cNvPr>
          <p:cNvGrpSpPr/>
          <p:nvPr/>
        </p:nvGrpSpPr>
        <p:grpSpPr>
          <a:xfrm>
            <a:off x="9137470" y="1913430"/>
            <a:ext cx="1856112" cy="1012643"/>
            <a:chOff x="9137470" y="1913430"/>
            <a:chExt cx="1856112" cy="1012643"/>
          </a:xfrm>
        </p:grpSpPr>
        <p:cxnSp>
          <p:nvCxnSpPr>
            <p:cNvPr id="10" name="连接符: 肘形 9">
              <a:extLst>
                <a:ext uri="{FF2B5EF4-FFF2-40B4-BE49-F238E27FC236}">
                  <a16:creationId xmlns:a16="http://schemas.microsoft.com/office/drawing/2014/main" id="{00B7234B-BFB2-2A38-14C3-2BEF5B3D5F4A}"/>
                </a:ext>
              </a:extLst>
            </p:cNvPr>
            <p:cNvCxnSpPr>
              <a:cxnSpLocks/>
            </p:cNvCxnSpPr>
            <p:nvPr/>
          </p:nvCxnSpPr>
          <p:spPr>
            <a:xfrm rot="16200000" flipH="1">
              <a:off x="8812055" y="2238845"/>
              <a:ext cx="1006255" cy="355426"/>
            </a:xfrm>
            <a:prstGeom prst="bentConnector4">
              <a:avLst>
                <a:gd name="adj1" fmla="val 994"/>
                <a:gd name="adj2" fmla="val 531844"/>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41E38FE-44C4-DCCC-F8A8-903A6EA40FFA}"/>
                </a:ext>
              </a:extLst>
            </p:cNvPr>
            <p:cNvSpPr txBox="1"/>
            <p:nvPr/>
          </p:nvSpPr>
          <p:spPr>
            <a:xfrm>
              <a:off x="9767455" y="2556741"/>
              <a:ext cx="1226127" cy="369332"/>
            </a:xfrm>
            <a:prstGeom prst="rect">
              <a:avLst/>
            </a:prstGeom>
            <a:noFill/>
          </p:spPr>
          <p:txBody>
            <a:bodyPr wrap="square" rtlCol="0">
              <a:spAutoFit/>
            </a:bodyPr>
            <a:lstStyle/>
            <a:p>
              <a:pPr algn="ctr"/>
              <a:r>
                <a:rPr lang="zh-CN" altLang="en-US" b="1" dirty="0"/>
                <a:t>被动打开</a:t>
              </a:r>
            </a:p>
          </p:txBody>
        </p:sp>
      </p:grpSp>
      <p:sp>
        <p:nvSpPr>
          <p:cNvPr id="33" name="矩形 32">
            <a:extLst>
              <a:ext uri="{FF2B5EF4-FFF2-40B4-BE49-F238E27FC236}">
                <a16:creationId xmlns:a16="http://schemas.microsoft.com/office/drawing/2014/main" id="{0871096A-65BE-FEEF-7294-10205EF53C62}"/>
              </a:ext>
            </a:extLst>
          </p:cNvPr>
          <p:cNvSpPr/>
          <p:nvPr/>
        </p:nvSpPr>
        <p:spPr>
          <a:xfrm>
            <a:off x="2699103" y="2927861"/>
            <a:ext cx="1515035" cy="1933301"/>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SYN-SENT</a:t>
            </a:r>
          </a:p>
          <a:p>
            <a:pPr algn="ctr"/>
            <a:r>
              <a:rPr lang="zh-CN" altLang="en-US" b="1" dirty="0">
                <a:solidFill>
                  <a:schemeClr val="bg1"/>
                </a:solidFill>
                <a:latin typeface="+mn-ea"/>
              </a:rPr>
              <a:t>同步已发送</a:t>
            </a:r>
          </a:p>
        </p:txBody>
      </p:sp>
      <p:sp>
        <p:nvSpPr>
          <p:cNvPr id="5" name="文本框 4">
            <a:extLst>
              <a:ext uri="{FF2B5EF4-FFF2-40B4-BE49-F238E27FC236}">
                <a16:creationId xmlns:a16="http://schemas.microsoft.com/office/drawing/2014/main" id="{64159A94-F31C-C465-6861-86008812FDB3}"/>
              </a:ext>
            </a:extLst>
          </p:cNvPr>
          <p:cNvSpPr txBox="1"/>
          <p:nvPr/>
        </p:nvSpPr>
        <p:spPr>
          <a:xfrm>
            <a:off x="315617" y="2919686"/>
            <a:ext cx="2381795" cy="584775"/>
          </a:xfrm>
          <a:prstGeom prst="rect">
            <a:avLst/>
          </a:prstGeom>
          <a:noFill/>
        </p:spPr>
        <p:txBody>
          <a:bodyPr wrap="square" rtlCol="0">
            <a:spAutoFit/>
          </a:bodyPr>
          <a:lstStyle/>
          <a:p>
            <a:r>
              <a:rPr lang="zh-CN" altLang="en-US" sz="1600" b="1" dirty="0">
                <a:solidFill>
                  <a:schemeClr val="accent1"/>
                </a:solidFill>
              </a:rPr>
              <a:t>发送</a:t>
            </a:r>
            <a:r>
              <a:rPr lang="en-US" altLang="zh-CN" sz="1600" b="1" dirty="0">
                <a:solidFill>
                  <a:schemeClr val="accent1"/>
                </a:solidFill>
              </a:rPr>
              <a:t>TCP</a:t>
            </a:r>
            <a:r>
              <a:rPr lang="zh-CN" altLang="en-US" sz="1600" b="1" dirty="0">
                <a:solidFill>
                  <a:schemeClr val="accent1"/>
                </a:solidFill>
              </a:rPr>
              <a:t>连接请求报文段</a:t>
            </a:r>
            <a:endParaRPr lang="en-US" altLang="zh-CN" sz="1600" b="1" dirty="0">
              <a:solidFill>
                <a:schemeClr val="accent1"/>
              </a:solidFill>
            </a:endParaRPr>
          </a:p>
          <a:p>
            <a:r>
              <a:rPr lang="zh-CN" altLang="en-US" sz="1600" b="1" dirty="0">
                <a:solidFill>
                  <a:schemeClr val="accent1"/>
                </a:solidFill>
              </a:rPr>
              <a:t>进入同步已发送状态</a:t>
            </a:r>
          </a:p>
        </p:txBody>
      </p:sp>
      <p:cxnSp>
        <p:nvCxnSpPr>
          <p:cNvPr id="34" name="直接箭头连接符 33">
            <a:extLst>
              <a:ext uri="{FF2B5EF4-FFF2-40B4-BE49-F238E27FC236}">
                <a16:creationId xmlns:a16="http://schemas.microsoft.com/office/drawing/2014/main" id="{398A6546-27E1-ABFB-2733-ABC63B58D756}"/>
              </a:ext>
            </a:extLst>
          </p:cNvPr>
          <p:cNvCxnSpPr/>
          <p:nvPr/>
        </p:nvCxnSpPr>
        <p:spPr>
          <a:xfrm>
            <a:off x="4214138" y="2926073"/>
            <a:ext cx="3763720" cy="77902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BD2373FA-3D8C-6D36-D299-CE9E802E5ED0}"/>
              </a:ext>
            </a:extLst>
          </p:cNvPr>
          <p:cNvSpPr txBox="1"/>
          <p:nvPr/>
        </p:nvSpPr>
        <p:spPr>
          <a:xfrm rot="720482">
            <a:off x="4241835" y="2705106"/>
            <a:ext cx="979714" cy="369332"/>
          </a:xfrm>
          <a:prstGeom prst="rect">
            <a:avLst/>
          </a:prstGeom>
          <a:noFill/>
        </p:spPr>
        <p:txBody>
          <a:bodyPr wrap="square" rtlCol="0">
            <a:spAutoFit/>
          </a:bodyPr>
          <a:lstStyle/>
          <a:p>
            <a:r>
              <a:rPr lang="en-US" altLang="zh-CN" b="1" dirty="0"/>
              <a:t>SYN=1</a:t>
            </a:r>
            <a:endParaRPr lang="zh-CN" altLang="en-US" b="1" dirty="0"/>
          </a:p>
        </p:txBody>
      </p:sp>
      <p:sp>
        <p:nvSpPr>
          <p:cNvPr id="45" name="文本框 44">
            <a:extLst>
              <a:ext uri="{FF2B5EF4-FFF2-40B4-BE49-F238E27FC236}">
                <a16:creationId xmlns:a16="http://schemas.microsoft.com/office/drawing/2014/main" id="{5E6AAB74-C6DB-D4B0-9F0D-6FB5CC468566}"/>
              </a:ext>
            </a:extLst>
          </p:cNvPr>
          <p:cNvSpPr txBox="1"/>
          <p:nvPr/>
        </p:nvSpPr>
        <p:spPr>
          <a:xfrm rot="720482">
            <a:off x="5844492" y="3022377"/>
            <a:ext cx="979714" cy="369332"/>
          </a:xfrm>
          <a:prstGeom prst="rect">
            <a:avLst/>
          </a:prstGeom>
          <a:noFill/>
        </p:spPr>
        <p:txBody>
          <a:bodyPr wrap="square" rtlCol="0">
            <a:spAutoFit/>
          </a:bodyPr>
          <a:lstStyle/>
          <a:p>
            <a:r>
              <a:rPr lang="en-US" altLang="zh-CN" b="1" dirty="0"/>
              <a:t>seq=x</a:t>
            </a:r>
            <a:endParaRPr lang="zh-CN" altLang="en-US" b="1" dirty="0"/>
          </a:p>
        </p:txBody>
      </p:sp>
      <p:grpSp>
        <p:nvGrpSpPr>
          <p:cNvPr id="25" name="组合 24">
            <a:extLst>
              <a:ext uri="{FF2B5EF4-FFF2-40B4-BE49-F238E27FC236}">
                <a16:creationId xmlns:a16="http://schemas.microsoft.com/office/drawing/2014/main" id="{1429BB24-D55B-A5D0-3F6C-0A59799AD616}"/>
              </a:ext>
            </a:extLst>
          </p:cNvPr>
          <p:cNvGrpSpPr/>
          <p:nvPr/>
        </p:nvGrpSpPr>
        <p:grpSpPr>
          <a:xfrm>
            <a:off x="1408900" y="1935857"/>
            <a:ext cx="1709154" cy="996849"/>
            <a:chOff x="1408900" y="1935857"/>
            <a:chExt cx="1709154" cy="996849"/>
          </a:xfrm>
        </p:grpSpPr>
        <p:cxnSp>
          <p:nvCxnSpPr>
            <p:cNvPr id="31" name="连接符: 肘形 30">
              <a:extLst>
                <a:ext uri="{FF2B5EF4-FFF2-40B4-BE49-F238E27FC236}">
                  <a16:creationId xmlns:a16="http://schemas.microsoft.com/office/drawing/2014/main" id="{567B011A-AD4C-3103-1BC6-C3B9F7DBA9D9}"/>
                </a:ext>
              </a:extLst>
            </p:cNvPr>
            <p:cNvCxnSpPr>
              <a:cxnSpLocks/>
              <a:stCxn id="14" idx="1"/>
            </p:cNvCxnSpPr>
            <p:nvPr/>
          </p:nvCxnSpPr>
          <p:spPr>
            <a:xfrm rot="10800000" flipV="1">
              <a:off x="2705771" y="1935857"/>
              <a:ext cx="412283" cy="990215"/>
            </a:xfrm>
            <a:prstGeom prst="bentConnector3">
              <a:avLst>
                <a:gd name="adj1" fmla="val 420630"/>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E17A4C1C-93F0-7B91-0197-FFC739768BB6}"/>
                </a:ext>
              </a:extLst>
            </p:cNvPr>
            <p:cNvSpPr txBox="1"/>
            <p:nvPr/>
          </p:nvSpPr>
          <p:spPr>
            <a:xfrm>
              <a:off x="1408900" y="2563374"/>
              <a:ext cx="1226127" cy="369332"/>
            </a:xfrm>
            <a:prstGeom prst="rect">
              <a:avLst/>
            </a:prstGeom>
            <a:noFill/>
          </p:spPr>
          <p:txBody>
            <a:bodyPr wrap="square" rtlCol="0">
              <a:spAutoFit/>
            </a:bodyPr>
            <a:lstStyle/>
            <a:p>
              <a:pPr algn="ctr"/>
              <a:r>
                <a:rPr lang="zh-CN" altLang="en-US" b="1" dirty="0"/>
                <a:t>主动打开</a:t>
              </a:r>
            </a:p>
          </p:txBody>
        </p:sp>
      </p:grpSp>
      <p:sp>
        <p:nvSpPr>
          <p:cNvPr id="36" name="矩形 35">
            <a:extLst>
              <a:ext uri="{FF2B5EF4-FFF2-40B4-BE49-F238E27FC236}">
                <a16:creationId xmlns:a16="http://schemas.microsoft.com/office/drawing/2014/main" id="{42271845-A796-8466-46A9-4F184F3CE022}"/>
              </a:ext>
            </a:extLst>
          </p:cNvPr>
          <p:cNvSpPr/>
          <p:nvPr/>
        </p:nvSpPr>
        <p:spPr>
          <a:xfrm>
            <a:off x="7977859" y="3705101"/>
            <a:ext cx="1515035" cy="1933301"/>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SYN-RCVD</a:t>
            </a:r>
          </a:p>
          <a:p>
            <a:pPr algn="ctr"/>
            <a:r>
              <a:rPr lang="zh-CN" altLang="en-US" b="1" dirty="0">
                <a:solidFill>
                  <a:schemeClr val="bg1"/>
                </a:solidFill>
                <a:latin typeface="+mn-ea"/>
              </a:rPr>
              <a:t>同步已接收</a:t>
            </a:r>
          </a:p>
        </p:txBody>
      </p:sp>
      <p:grpSp>
        <p:nvGrpSpPr>
          <p:cNvPr id="11" name="组合 10">
            <a:extLst>
              <a:ext uri="{FF2B5EF4-FFF2-40B4-BE49-F238E27FC236}">
                <a16:creationId xmlns:a16="http://schemas.microsoft.com/office/drawing/2014/main" id="{D3BBCDA3-EAC8-F8F7-B102-5DB6E91C7D75}"/>
              </a:ext>
            </a:extLst>
          </p:cNvPr>
          <p:cNvGrpSpPr/>
          <p:nvPr/>
        </p:nvGrpSpPr>
        <p:grpSpPr>
          <a:xfrm>
            <a:off x="4214136" y="3620297"/>
            <a:ext cx="3763721" cy="1240865"/>
            <a:chOff x="4214136" y="3620297"/>
            <a:chExt cx="3763721" cy="1240865"/>
          </a:xfrm>
        </p:grpSpPr>
        <p:cxnSp>
          <p:nvCxnSpPr>
            <p:cNvPr id="37" name="直接箭头连接符 36">
              <a:extLst>
                <a:ext uri="{FF2B5EF4-FFF2-40B4-BE49-F238E27FC236}">
                  <a16:creationId xmlns:a16="http://schemas.microsoft.com/office/drawing/2014/main" id="{A1578A0E-ED6E-F158-EACA-CF5946771E02}"/>
                </a:ext>
              </a:extLst>
            </p:cNvPr>
            <p:cNvCxnSpPr>
              <a:cxnSpLocks/>
            </p:cNvCxnSpPr>
            <p:nvPr/>
          </p:nvCxnSpPr>
          <p:spPr>
            <a:xfrm flipH="1">
              <a:off x="4214136" y="3705101"/>
              <a:ext cx="3763721" cy="1156061"/>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FB28D3E1-7E2A-DE69-9768-60EECD00D72B}"/>
                </a:ext>
              </a:extLst>
            </p:cNvPr>
            <p:cNvSpPr txBox="1"/>
            <p:nvPr/>
          </p:nvSpPr>
          <p:spPr>
            <a:xfrm rot="20599905">
              <a:off x="4231472" y="4253049"/>
              <a:ext cx="1695926" cy="369332"/>
            </a:xfrm>
            <a:prstGeom prst="rect">
              <a:avLst/>
            </a:prstGeom>
            <a:noFill/>
          </p:spPr>
          <p:txBody>
            <a:bodyPr wrap="square" rtlCol="0">
              <a:spAutoFit/>
            </a:bodyPr>
            <a:lstStyle/>
            <a:p>
              <a:r>
                <a:rPr lang="en-US" altLang="zh-CN" b="1" dirty="0"/>
                <a:t>SYN=1  ACK=1</a:t>
              </a:r>
              <a:endParaRPr lang="zh-CN" altLang="en-US" b="1" dirty="0"/>
            </a:p>
          </p:txBody>
        </p:sp>
        <p:sp>
          <p:nvSpPr>
            <p:cNvPr id="39" name="文本框 38">
              <a:extLst>
                <a:ext uri="{FF2B5EF4-FFF2-40B4-BE49-F238E27FC236}">
                  <a16:creationId xmlns:a16="http://schemas.microsoft.com/office/drawing/2014/main" id="{CAF3E3B4-98C9-7B0B-47AD-BD6A2F480695}"/>
                </a:ext>
              </a:extLst>
            </p:cNvPr>
            <p:cNvSpPr txBox="1"/>
            <p:nvPr/>
          </p:nvSpPr>
          <p:spPr>
            <a:xfrm rot="20599905">
              <a:off x="5853871" y="3887186"/>
              <a:ext cx="756271" cy="369332"/>
            </a:xfrm>
            <a:prstGeom prst="rect">
              <a:avLst/>
            </a:prstGeom>
            <a:noFill/>
          </p:spPr>
          <p:txBody>
            <a:bodyPr wrap="square" rtlCol="0">
              <a:spAutoFit/>
            </a:bodyPr>
            <a:lstStyle/>
            <a:p>
              <a:r>
                <a:rPr lang="en-US" altLang="zh-CN" b="1" dirty="0"/>
                <a:t>seq=y</a:t>
              </a:r>
              <a:endParaRPr lang="zh-CN" altLang="en-US" b="1" dirty="0"/>
            </a:p>
          </p:txBody>
        </p:sp>
        <p:sp>
          <p:nvSpPr>
            <p:cNvPr id="40" name="文本框 39">
              <a:extLst>
                <a:ext uri="{FF2B5EF4-FFF2-40B4-BE49-F238E27FC236}">
                  <a16:creationId xmlns:a16="http://schemas.microsoft.com/office/drawing/2014/main" id="{3F120D4B-BA8D-1D51-D5EB-3D9EF0C8593F}"/>
                </a:ext>
              </a:extLst>
            </p:cNvPr>
            <p:cNvSpPr txBox="1"/>
            <p:nvPr/>
          </p:nvSpPr>
          <p:spPr>
            <a:xfrm rot="20599905">
              <a:off x="6693590" y="3620297"/>
              <a:ext cx="968915" cy="369332"/>
            </a:xfrm>
            <a:prstGeom prst="rect">
              <a:avLst/>
            </a:prstGeom>
            <a:noFill/>
          </p:spPr>
          <p:txBody>
            <a:bodyPr wrap="square" rtlCol="0">
              <a:spAutoFit/>
            </a:bodyPr>
            <a:lstStyle/>
            <a:p>
              <a:r>
                <a:rPr lang="en-US" altLang="zh-CN" b="1" dirty="0"/>
                <a:t>ack=x+1</a:t>
              </a:r>
              <a:endParaRPr lang="zh-CN" altLang="en-US" b="1" dirty="0"/>
            </a:p>
          </p:txBody>
        </p:sp>
      </p:grpSp>
      <p:sp>
        <p:nvSpPr>
          <p:cNvPr id="41" name="文本框 40">
            <a:extLst>
              <a:ext uri="{FF2B5EF4-FFF2-40B4-BE49-F238E27FC236}">
                <a16:creationId xmlns:a16="http://schemas.microsoft.com/office/drawing/2014/main" id="{7D53CA60-EE1B-4220-CFEA-3010FF461B77}"/>
              </a:ext>
            </a:extLst>
          </p:cNvPr>
          <p:cNvSpPr txBox="1"/>
          <p:nvPr/>
        </p:nvSpPr>
        <p:spPr>
          <a:xfrm>
            <a:off x="9486359" y="3688516"/>
            <a:ext cx="2804229" cy="584775"/>
          </a:xfrm>
          <a:prstGeom prst="rect">
            <a:avLst/>
          </a:prstGeom>
          <a:noFill/>
        </p:spPr>
        <p:txBody>
          <a:bodyPr wrap="square" rtlCol="0">
            <a:spAutoFit/>
          </a:bodyPr>
          <a:lstStyle/>
          <a:p>
            <a:r>
              <a:rPr lang="zh-CN" altLang="en-US" sz="1600" b="1" dirty="0">
                <a:solidFill>
                  <a:schemeClr val="accent5"/>
                </a:solidFill>
              </a:rPr>
              <a:t>发送</a:t>
            </a:r>
            <a:r>
              <a:rPr lang="en-US" altLang="zh-CN" sz="1600" b="1" dirty="0">
                <a:solidFill>
                  <a:schemeClr val="accent5"/>
                </a:solidFill>
              </a:rPr>
              <a:t>TCP</a:t>
            </a:r>
            <a:r>
              <a:rPr lang="zh-CN" altLang="en-US" sz="1600" b="1" dirty="0">
                <a:solidFill>
                  <a:schemeClr val="accent5"/>
                </a:solidFill>
              </a:rPr>
              <a:t>连接请求确认报文段</a:t>
            </a:r>
            <a:endParaRPr lang="en-US" altLang="zh-CN" sz="1600" b="1" dirty="0">
              <a:solidFill>
                <a:schemeClr val="accent5"/>
              </a:solidFill>
            </a:endParaRPr>
          </a:p>
          <a:p>
            <a:r>
              <a:rPr lang="zh-CN" altLang="en-US" sz="1600" b="1" dirty="0">
                <a:solidFill>
                  <a:schemeClr val="accent5"/>
                </a:solidFill>
              </a:rPr>
              <a:t>进入同步已接收状态</a:t>
            </a:r>
          </a:p>
        </p:txBody>
      </p:sp>
      <p:sp>
        <p:nvSpPr>
          <p:cNvPr id="42" name="对话气泡: 矩形 41">
            <a:extLst>
              <a:ext uri="{FF2B5EF4-FFF2-40B4-BE49-F238E27FC236}">
                <a16:creationId xmlns:a16="http://schemas.microsoft.com/office/drawing/2014/main" id="{93741856-B370-2E6F-BBC3-38CAFA06EC99}"/>
              </a:ext>
            </a:extLst>
          </p:cNvPr>
          <p:cNvSpPr/>
          <p:nvPr/>
        </p:nvSpPr>
        <p:spPr>
          <a:xfrm>
            <a:off x="174041" y="4994952"/>
            <a:ext cx="7748582" cy="350754"/>
          </a:xfrm>
          <a:prstGeom prst="wedgeRectCallout">
            <a:avLst>
              <a:gd name="adj1" fmla="val 25045"/>
              <a:gd name="adj2" fmla="val -26732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序号</a:t>
            </a:r>
            <a:r>
              <a:rPr lang="en-US" altLang="zh-CN" b="1" dirty="0">
                <a:solidFill>
                  <a:schemeClr val="tx1"/>
                </a:solidFill>
              </a:rPr>
              <a:t>seq</a:t>
            </a:r>
            <a:r>
              <a:rPr lang="zh-CN" altLang="en-US" b="1" dirty="0">
                <a:solidFill>
                  <a:schemeClr val="tx1"/>
                </a:solidFill>
              </a:rPr>
              <a:t>字段被设置了一个初始值</a:t>
            </a:r>
            <a:r>
              <a:rPr lang="en-US" altLang="zh-CN" b="1" dirty="0">
                <a:solidFill>
                  <a:schemeClr val="tx1"/>
                </a:solidFill>
              </a:rPr>
              <a:t>y</a:t>
            </a:r>
            <a:r>
              <a:rPr lang="zh-CN" altLang="en-US" b="1" dirty="0">
                <a:solidFill>
                  <a:schemeClr val="tx1"/>
                </a:solidFill>
              </a:rPr>
              <a:t>，作为</a:t>
            </a:r>
            <a:r>
              <a:rPr lang="en-US" altLang="zh-CN" b="1" dirty="0">
                <a:solidFill>
                  <a:schemeClr val="tx1"/>
                </a:solidFill>
              </a:rPr>
              <a:t>TCP</a:t>
            </a:r>
            <a:r>
              <a:rPr lang="zh-CN" altLang="en-US" b="1" dirty="0">
                <a:solidFill>
                  <a:schemeClr val="tx1"/>
                </a:solidFill>
              </a:rPr>
              <a:t>服务器进程所选择的初始序号。</a:t>
            </a:r>
          </a:p>
        </p:txBody>
      </p:sp>
    </p:spTree>
    <p:custDataLst>
      <p:tags r:id="rId1"/>
    </p:custDataLst>
    <p:extLst>
      <p:ext uri="{BB962C8B-B14F-4D97-AF65-F5344CB8AC3E}">
        <p14:creationId xmlns:p14="http://schemas.microsoft.com/office/powerpoint/2010/main" val="339427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p:tgtEl>
                                          <p:spTgt spid="43"/>
                                        </p:tgtEl>
                                        <p:attrNameLst>
                                          <p:attrName>ppt_y</p:attrName>
                                        </p:attrNameLst>
                                      </p:cBhvr>
                                      <p:tavLst>
                                        <p:tav tm="0">
                                          <p:val>
                                            <p:strVal val="#ppt_y-#ppt_h*1.125000"/>
                                          </p:val>
                                        </p:tav>
                                        <p:tav tm="100000">
                                          <p:val>
                                            <p:strVal val="#ppt_y"/>
                                          </p:val>
                                        </p:tav>
                                      </p:tavLst>
                                    </p:anim>
                                    <p:animEffect transition="in" filter="wipe(down)">
                                      <p:cBhvr>
                                        <p:cTn id="1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4E16C1E-05CC-E8EB-4752-C5DDEB2E056A}"/>
              </a:ext>
            </a:extLst>
          </p:cNvPr>
          <p:cNvSpPr/>
          <p:nvPr/>
        </p:nvSpPr>
        <p:spPr>
          <a:xfrm>
            <a:off x="2699104" y="2345084"/>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32" name="矩形 31">
            <a:extLst>
              <a:ext uri="{FF2B5EF4-FFF2-40B4-BE49-F238E27FC236}">
                <a16:creationId xmlns:a16="http://schemas.microsoft.com/office/drawing/2014/main" id="{86023576-B69D-AA61-2351-100EC8908EDC}"/>
              </a:ext>
            </a:extLst>
          </p:cNvPr>
          <p:cNvSpPr/>
          <p:nvPr/>
        </p:nvSpPr>
        <p:spPr>
          <a:xfrm>
            <a:off x="7977861" y="2345084"/>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24" name="handshake_157426">
            <a:extLst>
              <a:ext uri="{FF2B5EF4-FFF2-40B4-BE49-F238E27FC236}">
                <a16:creationId xmlns:a16="http://schemas.microsoft.com/office/drawing/2014/main" id="{12A4C620-F262-8CDF-E003-418378B444B8}"/>
              </a:ext>
            </a:extLst>
          </p:cNvPr>
          <p:cNvSpPr/>
          <p:nvPr/>
        </p:nvSpPr>
        <p:spPr>
          <a:xfrm>
            <a:off x="6485830" y="1505135"/>
            <a:ext cx="297917" cy="223344"/>
          </a:xfrm>
          <a:custGeom>
            <a:avLst/>
            <a:gdLst>
              <a:gd name="connsiteX0" fmla="*/ 127473 w 576405"/>
              <a:gd name="connsiteY0" fmla="*/ 301859 h 432124"/>
              <a:gd name="connsiteX1" fmla="*/ 126793 w 576405"/>
              <a:gd name="connsiteY1" fmla="*/ 325606 h 432124"/>
              <a:gd name="connsiteX2" fmla="*/ 208323 w 576405"/>
              <a:gd name="connsiteY2" fmla="*/ 404307 h 432124"/>
              <a:gd name="connsiteX3" fmla="*/ 244333 w 576405"/>
              <a:gd name="connsiteY3" fmla="*/ 407021 h 432124"/>
              <a:gd name="connsiteX4" fmla="*/ 193376 w 576405"/>
              <a:gd name="connsiteY4" fmla="*/ 82716 h 432124"/>
              <a:gd name="connsiteX5" fmla="*/ 88066 w 576405"/>
              <a:gd name="connsiteY5" fmla="*/ 191270 h 432124"/>
              <a:gd name="connsiteX6" fmla="*/ 85349 w 576405"/>
              <a:gd name="connsiteY6" fmla="*/ 202804 h 432124"/>
              <a:gd name="connsiteX7" fmla="*/ 101655 w 576405"/>
              <a:gd name="connsiteY7" fmla="*/ 247582 h 432124"/>
              <a:gd name="connsiteX8" fmla="*/ 110487 w 576405"/>
              <a:gd name="connsiteY8" fmla="*/ 261152 h 432124"/>
              <a:gd name="connsiteX9" fmla="*/ 268792 w 576405"/>
              <a:gd name="connsiteY9" fmla="*/ 405664 h 432124"/>
              <a:gd name="connsiteX10" fmla="*/ 299366 w 576405"/>
              <a:gd name="connsiteY10" fmla="*/ 413127 h 432124"/>
              <a:gd name="connsiteX11" fmla="*/ 318389 w 576405"/>
              <a:gd name="connsiteY11" fmla="*/ 407021 h 432124"/>
              <a:gd name="connsiteX12" fmla="*/ 226668 w 576405"/>
              <a:gd name="connsiteY12" fmla="*/ 325606 h 432124"/>
              <a:gd name="connsiteX13" fmla="*/ 225988 w 576405"/>
              <a:gd name="connsiteY13" fmla="*/ 312715 h 432124"/>
              <a:gd name="connsiteX14" fmla="*/ 238897 w 576405"/>
              <a:gd name="connsiteY14" fmla="*/ 312036 h 432124"/>
              <a:gd name="connsiteX15" fmla="*/ 334016 w 576405"/>
              <a:gd name="connsiteY15" fmla="*/ 396166 h 432124"/>
              <a:gd name="connsiteX16" fmla="*/ 335375 w 576405"/>
              <a:gd name="connsiteY16" fmla="*/ 398879 h 432124"/>
              <a:gd name="connsiteX17" fmla="*/ 357796 w 576405"/>
              <a:gd name="connsiteY17" fmla="*/ 383275 h 432124"/>
              <a:gd name="connsiteX18" fmla="*/ 258600 w 576405"/>
              <a:gd name="connsiteY18" fmla="*/ 293718 h 432124"/>
              <a:gd name="connsiteX19" fmla="*/ 257921 w 576405"/>
              <a:gd name="connsiteY19" fmla="*/ 280827 h 432124"/>
              <a:gd name="connsiteX20" fmla="*/ 270151 w 576405"/>
              <a:gd name="connsiteY20" fmla="*/ 280149 h 432124"/>
              <a:gd name="connsiteX21" fmla="*/ 370705 w 576405"/>
              <a:gd name="connsiteY21" fmla="*/ 370384 h 432124"/>
              <a:gd name="connsiteX22" fmla="*/ 387011 w 576405"/>
              <a:gd name="connsiteY22" fmla="*/ 347995 h 432124"/>
              <a:gd name="connsiteX23" fmla="*/ 384972 w 576405"/>
              <a:gd name="connsiteY23" fmla="*/ 346638 h 432124"/>
              <a:gd name="connsiteX24" fmla="*/ 289854 w 576405"/>
              <a:gd name="connsiteY24" fmla="*/ 262509 h 432124"/>
              <a:gd name="connsiteX25" fmla="*/ 289174 w 576405"/>
              <a:gd name="connsiteY25" fmla="*/ 249618 h 432124"/>
              <a:gd name="connsiteX26" fmla="*/ 302083 w 576405"/>
              <a:gd name="connsiteY26" fmla="*/ 248939 h 432124"/>
              <a:gd name="connsiteX27" fmla="*/ 395164 w 576405"/>
              <a:gd name="connsiteY27" fmla="*/ 331033 h 432124"/>
              <a:gd name="connsiteX28" fmla="*/ 403317 w 576405"/>
              <a:gd name="connsiteY28" fmla="*/ 306609 h 432124"/>
              <a:gd name="connsiteX29" fmla="*/ 393805 w 576405"/>
              <a:gd name="connsiteY29" fmla="*/ 272686 h 432124"/>
              <a:gd name="connsiteX30" fmla="*/ 325183 w 576405"/>
              <a:gd name="connsiteY30" fmla="*/ 210946 h 432124"/>
              <a:gd name="connsiteX31" fmla="*/ 321786 w 576405"/>
              <a:gd name="connsiteY31" fmla="*/ 209589 h 432124"/>
              <a:gd name="connsiteX32" fmla="*/ 273548 w 576405"/>
              <a:gd name="connsiteY32" fmla="*/ 165489 h 432124"/>
              <a:gd name="connsiteX33" fmla="*/ 273548 w 576405"/>
              <a:gd name="connsiteY33" fmla="*/ 152598 h 432124"/>
              <a:gd name="connsiteX34" fmla="*/ 285777 w 576405"/>
              <a:gd name="connsiteY34" fmla="*/ 151919 h 432124"/>
              <a:gd name="connsiteX35" fmla="*/ 329260 w 576405"/>
              <a:gd name="connsiteY35" fmla="*/ 190592 h 432124"/>
              <a:gd name="connsiteX36" fmla="*/ 336734 w 576405"/>
              <a:gd name="connsiteY36" fmla="*/ 185843 h 432124"/>
              <a:gd name="connsiteX37" fmla="*/ 348963 w 576405"/>
              <a:gd name="connsiteY37" fmla="*/ 164810 h 432124"/>
              <a:gd name="connsiteX38" fmla="*/ 340810 w 576405"/>
              <a:gd name="connsiteY38" fmla="*/ 142421 h 432124"/>
              <a:gd name="connsiteX39" fmla="*/ 309557 w 576405"/>
              <a:gd name="connsiteY39" fmla="*/ 112569 h 432124"/>
              <a:gd name="connsiteX40" fmla="*/ 293930 w 576405"/>
              <a:gd name="connsiteY40" fmla="*/ 103749 h 432124"/>
              <a:gd name="connsiteX41" fmla="*/ 382934 w 576405"/>
              <a:gd name="connsiteY41" fmla="*/ 82038 h 432124"/>
              <a:gd name="connsiteX42" fmla="*/ 314313 w 576405"/>
              <a:gd name="connsiteY42" fmla="*/ 92893 h 432124"/>
              <a:gd name="connsiteX43" fmla="*/ 322466 w 576405"/>
              <a:gd name="connsiteY43" fmla="*/ 99678 h 432124"/>
              <a:gd name="connsiteX44" fmla="*/ 353719 w 576405"/>
              <a:gd name="connsiteY44" fmla="*/ 129530 h 432124"/>
              <a:gd name="connsiteX45" fmla="*/ 367307 w 576405"/>
              <a:gd name="connsiteY45" fmla="*/ 166846 h 432124"/>
              <a:gd name="connsiteX46" fmla="*/ 346925 w 576405"/>
              <a:gd name="connsiteY46" fmla="*/ 200769 h 432124"/>
              <a:gd name="connsiteX47" fmla="*/ 342848 w 576405"/>
              <a:gd name="connsiteY47" fmla="*/ 203483 h 432124"/>
              <a:gd name="connsiteX48" fmla="*/ 406034 w 576405"/>
              <a:gd name="connsiteY48" fmla="*/ 259116 h 432124"/>
              <a:gd name="connsiteX49" fmla="*/ 421661 w 576405"/>
              <a:gd name="connsiteY49" fmla="*/ 288290 h 432124"/>
              <a:gd name="connsiteX50" fmla="*/ 456991 w 576405"/>
              <a:gd name="connsiteY50" fmla="*/ 244869 h 432124"/>
              <a:gd name="connsiteX51" fmla="*/ 458350 w 576405"/>
              <a:gd name="connsiteY51" fmla="*/ 242833 h 432124"/>
              <a:gd name="connsiteX52" fmla="*/ 486206 w 576405"/>
              <a:gd name="connsiteY52" fmla="*/ 202804 h 432124"/>
              <a:gd name="connsiteX53" fmla="*/ 485526 w 576405"/>
              <a:gd name="connsiteY53" fmla="*/ 187878 h 432124"/>
              <a:gd name="connsiteX54" fmla="*/ 192697 w 576405"/>
              <a:gd name="connsiteY54" fmla="*/ 63719 h 432124"/>
              <a:gd name="connsiteX55" fmla="*/ 275586 w 576405"/>
              <a:gd name="connsiteY55" fmla="*/ 81359 h 432124"/>
              <a:gd name="connsiteX56" fmla="*/ 278983 w 576405"/>
              <a:gd name="connsiteY56" fmla="*/ 80003 h 432124"/>
              <a:gd name="connsiteX57" fmla="*/ 384293 w 576405"/>
              <a:gd name="connsiteY57" fmla="*/ 63719 h 432124"/>
              <a:gd name="connsiteX58" fmla="*/ 392446 w 576405"/>
              <a:gd name="connsiteY58" fmla="*/ 66433 h 432124"/>
              <a:gd name="connsiteX59" fmla="*/ 498435 w 576405"/>
              <a:gd name="connsiteY59" fmla="*/ 175666 h 432124"/>
              <a:gd name="connsiteX60" fmla="*/ 501153 w 576405"/>
              <a:gd name="connsiteY60" fmla="*/ 212981 h 432124"/>
              <a:gd name="connsiteX61" fmla="*/ 473297 w 576405"/>
              <a:gd name="connsiteY61" fmla="*/ 253010 h 432124"/>
              <a:gd name="connsiteX62" fmla="*/ 471259 w 576405"/>
              <a:gd name="connsiteY62" fmla="*/ 256402 h 432124"/>
              <a:gd name="connsiteX63" fmla="*/ 425058 w 576405"/>
              <a:gd name="connsiteY63" fmla="*/ 314072 h 432124"/>
              <a:gd name="connsiteX64" fmla="*/ 419623 w 576405"/>
              <a:gd name="connsiteY64" fmla="*/ 316786 h 432124"/>
              <a:gd name="connsiteX65" fmla="*/ 304121 w 576405"/>
              <a:gd name="connsiteY65" fmla="*/ 430089 h 432124"/>
              <a:gd name="connsiteX66" fmla="*/ 290533 w 576405"/>
              <a:gd name="connsiteY66" fmla="*/ 432124 h 432124"/>
              <a:gd name="connsiteX67" fmla="*/ 262677 w 576405"/>
              <a:gd name="connsiteY67" fmla="*/ 423304 h 432124"/>
              <a:gd name="connsiteX68" fmla="*/ 234141 w 576405"/>
              <a:gd name="connsiteY68" fmla="*/ 426018 h 432124"/>
              <a:gd name="connsiteX69" fmla="*/ 203567 w 576405"/>
              <a:gd name="connsiteY69" fmla="*/ 421947 h 432124"/>
              <a:gd name="connsiteX70" fmla="*/ 109128 w 576405"/>
              <a:gd name="connsiteY70" fmla="*/ 329676 h 432124"/>
              <a:gd name="connsiteX71" fmla="*/ 113205 w 576405"/>
              <a:gd name="connsiteY71" fmla="*/ 288290 h 432124"/>
              <a:gd name="connsiteX72" fmla="*/ 98258 w 576405"/>
              <a:gd name="connsiteY72" fmla="*/ 274721 h 432124"/>
              <a:gd name="connsiteX73" fmla="*/ 83990 w 576405"/>
              <a:gd name="connsiteY73" fmla="*/ 253689 h 432124"/>
              <a:gd name="connsiteX74" fmla="*/ 68363 w 576405"/>
              <a:gd name="connsiteY74" fmla="*/ 208910 h 432124"/>
              <a:gd name="connsiteX75" fmla="*/ 75157 w 576405"/>
              <a:gd name="connsiteY75" fmla="*/ 178379 h 432124"/>
              <a:gd name="connsiteX76" fmla="*/ 183864 w 576405"/>
              <a:gd name="connsiteY76" fmla="*/ 66433 h 432124"/>
              <a:gd name="connsiteX77" fmla="*/ 192697 w 576405"/>
              <a:gd name="connsiteY77" fmla="*/ 63719 h 432124"/>
              <a:gd name="connsiteX78" fmla="*/ 451604 w 576405"/>
              <a:gd name="connsiteY78" fmla="*/ 22392 h 432124"/>
              <a:gd name="connsiteX79" fmla="*/ 421040 w 576405"/>
              <a:gd name="connsiteY79" fmla="*/ 52927 h 432124"/>
              <a:gd name="connsiteX80" fmla="*/ 523598 w 576405"/>
              <a:gd name="connsiteY80" fmla="*/ 155387 h 432124"/>
              <a:gd name="connsiteX81" fmla="*/ 554162 w 576405"/>
              <a:gd name="connsiteY81" fmla="*/ 124852 h 432124"/>
              <a:gd name="connsiteX82" fmla="*/ 125386 w 576405"/>
              <a:gd name="connsiteY82" fmla="*/ 22392 h 432124"/>
              <a:gd name="connsiteX83" fmla="*/ 22086 w 576405"/>
              <a:gd name="connsiteY83" fmla="*/ 124852 h 432124"/>
              <a:gd name="connsiteX84" fmla="*/ 52669 w 576405"/>
              <a:gd name="connsiteY84" fmla="*/ 155387 h 432124"/>
              <a:gd name="connsiteX85" fmla="*/ 155968 w 576405"/>
              <a:gd name="connsiteY85" fmla="*/ 52927 h 432124"/>
              <a:gd name="connsiteX86" fmla="*/ 451604 w 576405"/>
              <a:gd name="connsiteY86" fmla="*/ 0 h 432124"/>
              <a:gd name="connsiteX87" fmla="*/ 457717 w 576405"/>
              <a:gd name="connsiteY87" fmla="*/ 2714 h 432124"/>
              <a:gd name="connsiteX88" fmla="*/ 573858 w 576405"/>
              <a:gd name="connsiteY88" fmla="*/ 118746 h 432124"/>
              <a:gd name="connsiteX89" fmla="*/ 573858 w 576405"/>
              <a:gd name="connsiteY89" fmla="*/ 130959 h 432124"/>
              <a:gd name="connsiteX90" fmla="*/ 530390 w 576405"/>
              <a:gd name="connsiteY90" fmla="*/ 175065 h 432124"/>
              <a:gd name="connsiteX91" fmla="*/ 523598 w 576405"/>
              <a:gd name="connsiteY91" fmla="*/ 177779 h 432124"/>
              <a:gd name="connsiteX92" fmla="*/ 517485 w 576405"/>
              <a:gd name="connsiteY92" fmla="*/ 175065 h 432124"/>
              <a:gd name="connsiteX93" fmla="*/ 401344 w 576405"/>
              <a:gd name="connsiteY93" fmla="*/ 59033 h 432124"/>
              <a:gd name="connsiteX94" fmla="*/ 401344 w 576405"/>
              <a:gd name="connsiteY94" fmla="*/ 46820 h 432124"/>
              <a:gd name="connsiteX95" fmla="*/ 444812 w 576405"/>
              <a:gd name="connsiteY95" fmla="*/ 2714 h 432124"/>
              <a:gd name="connsiteX96" fmla="*/ 451604 w 576405"/>
              <a:gd name="connsiteY96" fmla="*/ 0 h 432124"/>
              <a:gd name="connsiteX97" fmla="*/ 125386 w 576405"/>
              <a:gd name="connsiteY97" fmla="*/ 0 h 432124"/>
              <a:gd name="connsiteX98" fmla="*/ 131502 w 576405"/>
              <a:gd name="connsiteY98" fmla="*/ 2714 h 432124"/>
              <a:gd name="connsiteX99" fmla="*/ 174997 w 576405"/>
              <a:gd name="connsiteY99" fmla="*/ 46820 h 432124"/>
              <a:gd name="connsiteX100" fmla="*/ 174997 w 576405"/>
              <a:gd name="connsiteY100" fmla="*/ 59033 h 432124"/>
              <a:gd name="connsiteX101" fmla="*/ 59465 w 576405"/>
              <a:gd name="connsiteY101" fmla="*/ 175065 h 432124"/>
              <a:gd name="connsiteX102" fmla="*/ 52669 w 576405"/>
              <a:gd name="connsiteY102" fmla="*/ 177779 h 432124"/>
              <a:gd name="connsiteX103" fmla="*/ 46552 w 576405"/>
              <a:gd name="connsiteY103" fmla="*/ 175065 h 432124"/>
              <a:gd name="connsiteX104" fmla="*/ 3058 w 576405"/>
              <a:gd name="connsiteY104" fmla="*/ 130959 h 432124"/>
              <a:gd name="connsiteX105" fmla="*/ 3058 w 576405"/>
              <a:gd name="connsiteY105" fmla="*/ 118746 h 432124"/>
              <a:gd name="connsiteX106" fmla="*/ 118590 w 576405"/>
              <a:gd name="connsiteY106" fmla="*/ 2714 h 432124"/>
              <a:gd name="connsiteX107" fmla="*/ 125386 w 576405"/>
              <a:gd name="connsiteY107" fmla="*/ 0 h 4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576405" h="432124">
                <a:moveTo>
                  <a:pt x="127473" y="301859"/>
                </a:moveTo>
                <a:cubicBezTo>
                  <a:pt x="126114" y="307287"/>
                  <a:pt x="124755" y="316786"/>
                  <a:pt x="126793" y="325606"/>
                </a:cubicBezTo>
                <a:cubicBezTo>
                  <a:pt x="136984" y="366992"/>
                  <a:pt x="162123" y="391416"/>
                  <a:pt x="208323" y="404307"/>
                </a:cubicBezTo>
                <a:cubicBezTo>
                  <a:pt x="220553" y="407699"/>
                  <a:pt x="233462" y="408378"/>
                  <a:pt x="244333" y="407021"/>
                </a:cubicBezTo>
                <a:close/>
                <a:moveTo>
                  <a:pt x="193376" y="82716"/>
                </a:moveTo>
                <a:lnTo>
                  <a:pt x="88066" y="191270"/>
                </a:lnTo>
                <a:cubicBezTo>
                  <a:pt x="85349" y="193984"/>
                  <a:pt x="83990" y="198733"/>
                  <a:pt x="85349" y="202804"/>
                </a:cubicBezTo>
                <a:lnTo>
                  <a:pt x="101655" y="247582"/>
                </a:lnTo>
                <a:cubicBezTo>
                  <a:pt x="103013" y="253010"/>
                  <a:pt x="106411" y="257081"/>
                  <a:pt x="110487" y="261152"/>
                </a:cubicBezTo>
                <a:lnTo>
                  <a:pt x="268792" y="405664"/>
                </a:lnTo>
                <a:cubicBezTo>
                  <a:pt x="276945" y="413127"/>
                  <a:pt x="288495" y="415841"/>
                  <a:pt x="299366" y="413127"/>
                </a:cubicBezTo>
                <a:cubicBezTo>
                  <a:pt x="306160" y="411092"/>
                  <a:pt x="312274" y="409056"/>
                  <a:pt x="318389" y="407021"/>
                </a:cubicBezTo>
                <a:lnTo>
                  <a:pt x="226668" y="325606"/>
                </a:lnTo>
                <a:cubicBezTo>
                  <a:pt x="222591" y="322213"/>
                  <a:pt x="222591" y="316786"/>
                  <a:pt x="225988" y="312715"/>
                </a:cubicBezTo>
                <a:cubicBezTo>
                  <a:pt x="229385" y="308644"/>
                  <a:pt x="234821" y="308644"/>
                  <a:pt x="238897" y="312036"/>
                </a:cubicBezTo>
                <a:lnTo>
                  <a:pt x="334016" y="396166"/>
                </a:lnTo>
                <a:cubicBezTo>
                  <a:pt x="334695" y="396844"/>
                  <a:pt x="335375" y="398201"/>
                  <a:pt x="335375" y="398879"/>
                </a:cubicBezTo>
                <a:cubicBezTo>
                  <a:pt x="343528" y="394130"/>
                  <a:pt x="351001" y="389381"/>
                  <a:pt x="357796" y="383275"/>
                </a:cubicBezTo>
                <a:lnTo>
                  <a:pt x="258600" y="293718"/>
                </a:lnTo>
                <a:cubicBezTo>
                  <a:pt x="254524" y="290326"/>
                  <a:pt x="254524" y="284898"/>
                  <a:pt x="257921" y="280827"/>
                </a:cubicBezTo>
                <a:cubicBezTo>
                  <a:pt x="261318" y="277435"/>
                  <a:pt x="266753" y="276756"/>
                  <a:pt x="270151" y="280149"/>
                </a:cubicBezTo>
                <a:lnTo>
                  <a:pt x="370705" y="370384"/>
                </a:lnTo>
                <a:cubicBezTo>
                  <a:pt x="376819" y="363599"/>
                  <a:pt x="382255" y="356136"/>
                  <a:pt x="387011" y="347995"/>
                </a:cubicBezTo>
                <a:cubicBezTo>
                  <a:pt x="386331" y="347316"/>
                  <a:pt x="385652" y="347316"/>
                  <a:pt x="384972" y="346638"/>
                </a:cubicBezTo>
                <a:lnTo>
                  <a:pt x="289854" y="262509"/>
                </a:lnTo>
                <a:cubicBezTo>
                  <a:pt x="286457" y="259116"/>
                  <a:pt x="285777" y="253010"/>
                  <a:pt x="289174" y="249618"/>
                </a:cubicBezTo>
                <a:cubicBezTo>
                  <a:pt x="292571" y="245547"/>
                  <a:pt x="298007" y="245547"/>
                  <a:pt x="302083" y="248939"/>
                </a:cubicBezTo>
                <a:lnTo>
                  <a:pt x="395164" y="331033"/>
                </a:lnTo>
                <a:cubicBezTo>
                  <a:pt x="398561" y="323570"/>
                  <a:pt x="401278" y="315429"/>
                  <a:pt x="403317" y="306609"/>
                </a:cubicBezTo>
                <a:cubicBezTo>
                  <a:pt x="406714" y="294396"/>
                  <a:pt x="403317" y="281506"/>
                  <a:pt x="393805" y="272686"/>
                </a:cubicBezTo>
                <a:cubicBezTo>
                  <a:pt x="376140" y="257081"/>
                  <a:pt x="348963" y="232656"/>
                  <a:pt x="325183" y="210946"/>
                </a:cubicBezTo>
                <a:cubicBezTo>
                  <a:pt x="323825" y="210946"/>
                  <a:pt x="322466" y="210267"/>
                  <a:pt x="321786" y="209589"/>
                </a:cubicBezTo>
                <a:lnTo>
                  <a:pt x="273548" y="165489"/>
                </a:lnTo>
                <a:cubicBezTo>
                  <a:pt x="270151" y="162096"/>
                  <a:pt x="270151" y="156669"/>
                  <a:pt x="273548" y="152598"/>
                </a:cubicBezTo>
                <a:cubicBezTo>
                  <a:pt x="276265" y="149206"/>
                  <a:pt x="282380" y="148527"/>
                  <a:pt x="285777" y="151919"/>
                </a:cubicBezTo>
                <a:cubicBezTo>
                  <a:pt x="285777" y="151919"/>
                  <a:pt x="305480" y="169559"/>
                  <a:pt x="329260" y="190592"/>
                </a:cubicBezTo>
                <a:lnTo>
                  <a:pt x="336734" y="185843"/>
                </a:lnTo>
                <a:cubicBezTo>
                  <a:pt x="344207" y="181093"/>
                  <a:pt x="348284" y="173630"/>
                  <a:pt x="348963" y="164810"/>
                </a:cubicBezTo>
                <a:cubicBezTo>
                  <a:pt x="350322" y="156669"/>
                  <a:pt x="346925" y="148527"/>
                  <a:pt x="340810" y="142421"/>
                </a:cubicBezTo>
                <a:lnTo>
                  <a:pt x="309557" y="112569"/>
                </a:lnTo>
                <a:cubicBezTo>
                  <a:pt x="305480" y="108498"/>
                  <a:pt x="300045" y="105106"/>
                  <a:pt x="293930" y="103749"/>
                </a:cubicBezTo>
                <a:close/>
                <a:moveTo>
                  <a:pt x="382934" y="82038"/>
                </a:moveTo>
                <a:lnTo>
                  <a:pt x="314313" y="92893"/>
                </a:lnTo>
                <a:cubicBezTo>
                  <a:pt x="317030" y="94929"/>
                  <a:pt x="319748" y="96964"/>
                  <a:pt x="322466" y="99678"/>
                </a:cubicBezTo>
                <a:lnTo>
                  <a:pt x="353719" y="129530"/>
                </a:lnTo>
                <a:cubicBezTo>
                  <a:pt x="363910" y="139707"/>
                  <a:pt x="368666" y="152598"/>
                  <a:pt x="367307" y="166846"/>
                </a:cubicBezTo>
                <a:cubicBezTo>
                  <a:pt x="365949" y="180415"/>
                  <a:pt x="358475" y="193306"/>
                  <a:pt x="346925" y="200769"/>
                </a:cubicBezTo>
                <a:lnTo>
                  <a:pt x="342848" y="203483"/>
                </a:lnTo>
                <a:cubicBezTo>
                  <a:pt x="365949" y="223158"/>
                  <a:pt x="389728" y="244869"/>
                  <a:pt x="406034" y="259116"/>
                </a:cubicBezTo>
                <a:cubicBezTo>
                  <a:pt x="414187" y="267258"/>
                  <a:pt x="420302" y="277435"/>
                  <a:pt x="421661" y="288290"/>
                </a:cubicBezTo>
                <a:lnTo>
                  <a:pt x="456991" y="244869"/>
                </a:lnTo>
                <a:cubicBezTo>
                  <a:pt x="457670" y="244190"/>
                  <a:pt x="458350" y="243512"/>
                  <a:pt x="458350" y="242833"/>
                </a:cubicBezTo>
                <a:lnTo>
                  <a:pt x="486206" y="202804"/>
                </a:lnTo>
                <a:cubicBezTo>
                  <a:pt x="489603" y="198055"/>
                  <a:pt x="488923" y="191949"/>
                  <a:pt x="485526" y="187878"/>
                </a:cubicBezTo>
                <a:close/>
                <a:moveTo>
                  <a:pt x="192697" y="63719"/>
                </a:moveTo>
                <a:lnTo>
                  <a:pt x="275586" y="81359"/>
                </a:lnTo>
                <a:cubicBezTo>
                  <a:pt x="276265" y="80681"/>
                  <a:pt x="277624" y="80681"/>
                  <a:pt x="278983" y="80003"/>
                </a:cubicBezTo>
                <a:lnTo>
                  <a:pt x="384293" y="63719"/>
                </a:lnTo>
                <a:cubicBezTo>
                  <a:pt x="387690" y="63041"/>
                  <a:pt x="390408" y="64398"/>
                  <a:pt x="392446" y="66433"/>
                </a:cubicBezTo>
                <a:lnTo>
                  <a:pt x="498435" y="175666"/>
                </a:lnTo>
                <a:cubicBezTo>
                  <a:pt x="507947" y="185843"/>
                  <a:pt x="509306" y="201447"/>
                  <a:pt x="501153" y="212981"/>
                </a:cubicBezTo>
                <a:lnTo>
                  <a:pt x="473297" y="253010"/>
                </a:lnTo>
                <a:cubicBezTo>
                  <a:pt x="472617" y="254367"/>
                  <a:pt x="471938" y="255046"/>
                  <a:pt x="471259" y="256402"/>
                </a:cubicBezTo>
                <a:lnTo>
                  <a:pt x="425058" y="314072"/>
                </a:lnTo>
                <a:cubicBezTo>
                  <a:pt x="423699" y="315429"/>
                  <a:pt x="421661" y="316786"/>
                  <a:pt x="419623" y="316786"/>
                </a:cubicBezTo>
                <a:cubicBezTo>
                  <a:pt x="401278" y="376490"/>
                  <a:pt x="362551" y="414484"/>
                  <a:pt x="304121" y="430089"/>
                </a:cubicBezTo>
                <a:cubicBezTo>
                  <a:pt x="299366" y="431446"/>
                  <a:pt x="295289" y="432124"/>
                  <a:pt x="290533" y="432124"/>
                </a:cubicBezTo>
                <a:cubicBezTo>
                  <a:pt x="281021" y="432124"/>
                  <a:pt x="270830" y="428732"/>
                  <a:pt x="262677" y="423304"/>
                </a:cubicBezTo>
                <a:cubicBezTo>
                  <a:pt x="257242" y="423982"/>
                  <a:pt x="246371" y="426018"/>
                  <a:pt x="234141" y="426018"/>
                </a:cubicBezTo>
                <a:cubicBezTo>
                  <a:pt x="224629" y="426018"/>
                  <a:pt x="213759" y="424661"/>
                  <a:pt x="203567" y="421947"/>
                </a:cubicBezTo>
                <a:cubicBezTo>
                  <a:pt x="150573" y="407021"/>
                  <a:pt x="120678" y="377847"/>
                  <a:pt x="109128" y="329676"/>
                </a:cubicBezTo>
                <a:cubicBezTo>
                  <a:pt x="105052" y="311358"/>
                  <a:pt x="110487" y="294396"/>
                  <a:pt x="113205" y="288290"/>
                </a:cubicBezTo>
                <a:lnTo>
                  <a:pt x="98258" y="274721"/>
                </a:lnTo>
                <a:cubicBezTo>
                  <a:pt x="91463" y="268615"/>
                  <a:pt x="86707" y="261830"/>
                  <a:pt x="83990" y="253689"/>
                </a:cubicBezTo>
                <a:lnTo>
                  <a:pt x="68363" y="208910"/>
                </a:lnTo>
                <a:cubicBezTo>
                  <a:pt x="64966" y="198055"/>
                  <a:pt x="67684" y="186521"/>
                  <a:pt x="75157" y="178379"/>
                </a:cubicBezTo>
                <a:lnTo>
                  <a:pt x="183864" y="66433"/>
                </a:lnTo>
                <a:cubicBezTo>
                  <a:pt x="185903" y="64398"/>
                  <a:pt x="189300" y="63041"/>
                  <a:pt x="192697" y="63719"/>
                </a:cubicBezTo>
                <a:close/>
                <a:moveTo>
                  <a:pt x="451604" y="22392"/>
                </a:moveTo>
                <a:lnTo>
                  <a:pt x="421040" y="52927"/>
                </a:lnTo>
                <a:lnTo>
                  <a:pt x="523598" y="155387"/>
                </a:lnTo>
                <a:lnTo>
                  <a:pt x="554162" y="124852"/>
                </a:lnTo>
                <a:close/>
                <a:moveTo>
                  <a:pt x="125386" y="22392"/>
                </a:moveTo>
                <a:lnTo>
                  <a:pt x="22086" y="124852"/>
                </a:lnTo>
                <a:lnTo>
                  <a:pt x="52669" y="155387"/>
                </a:lnTo>
                <a:lnTo>
                  <a:pt x="155968" y="52927"/>
                </a:lnTo>
                <a:close/>
                <a:moveTo>
                  <a:pt x="451604" y="0"/>
                </a:moveTo>
                <a:cubicBezTo>
                  <a:pt x="453642" y="0"/>
                  <a:pt x="456358" y="1357"/>
                  <a:pt x="457717" y="2714"/>
                </a:cubicBezTo>
                <a:lnTo>
                  <a:pt x="573858" y="118746"/>
                </a:lnTo>
                <a:cubicBezTo>
                  <a:pt x="577254" y="122138"/>
                  <a:pt x="577254" y="127567"/>
                  <a:pt x="573858" y="130959"/>
                </a:cubicBezTo>
                <a:lnTo>
                  <a:pt x="530390" y="175065"/>
                </a:lnTo>
                <a:cubicBezTo>
                  <a:pt x="528352" y="176422"/>
                  <a:pt x="526315" y="177779"/>
                  <a:pt x="523598" y="177779"/>
                </a:cubicBezTo>
                <a:cubicBezTo>
                  <a:pt x="521560" y="177779"/>
                  <a:pt x="518844" y="176422"/>
                  <a:pt x="517485" y="175065"/>
                </a:cubicBezTo>
                <a:lnTo>
                  <a:pt x="401344" y="59033"/>
                </a:lnTo>
                <a:cubicBezTo>
                  <a:pt x="397948" y="55641"/>
                  <a:pt x="397948" y="50212"/>
                  <a:pt x="401344" y="46820"/>
                </a:cubicBezTo>
                <a:lnTo>
                  <a:pt x="444812" y="2714"/>
                </a:lnTo>
                <a:cubicBezTo>
                  <a:pt x="446850" y="1357"/>
                  <a:pt x="448887" y="0"/>
                  <a:pt x="451604" y="0"/>
                </a:cubicBezTo>
                <a:close/>
                <a:moveTo>
                  <a:pt x="125386" y="0"/>
                </a:moveTo>
                <a:cubicBezTo>
                  <a:pt x="127425" y="0"/>
                  <a:pt x="129464" y="1357"/>
                  <a:pt x="131502" y="2714"/>
                </a:cubicBezTo>
                <a:lnTo>
                  <a:pt x="174997" y="46820"/>
                </a:lnTo>
                <a:cubicBezTo>
                  <a:pt x="178395" y="50212"/>
                  <a:pt x="178395" y="55641"/>
                  <a:pt x="174997" y="59033"/>
                </a:cubicBezTo>
                <a:lnTo>
                  <a:pt x="59465" y="175065"/>
                </a:lnTo>
                <a:cubicBezTo>
                  <a:pt x="57426" y="176422"/>
                  <a:pt x="55387" y="177779"/>
                  <a:pt x="52669" y="177779"/>
                </a:cubicBezTo>
                <a:cubicBezTo>
                  <a:pt x="50630" y="177779"/>
                  <a:pt x="47911" y="176422"/>
                  <a:pt x="46552" y="175065"/>
                </a:cubicBezTo>
                <a:lnTo>
                  <a:pt x="3058" y="130959"/>
                </a:lnTo>
                <a:cubicBezTo>
                  <a:pt x="-1020" y="127567"/>
                  <a:pt x="-1020" y="122138"/>
                  <a:pt x="3058" y="118746"/>
                </a:cubicBezTo>
                <a:lnTo>
                  <a:pt x="118590" y="2714"/>
                </a:lnTo>
                <a:cubicBezTo>
                  <a:pt x="120629" y="1357"/>
                  <a:pt x="122668" y="0"/>
                  <a:pt x="125386" y="0"/>
                </a:cubicBezTo>
                <a:close/>
              </a:path>
            </a:pathLst>
          </a:cu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 name="组合 8">
            <a:extLst>
              <a:ext uri="{FF2B5EF4-FFF2-40B4-BE49-F238E27FC236}">
                <a16:creationId xmlns:a16="http://schemas.microsoft.com/office/drawing/2014/main" id="{982FAACB-E70F-CD3D-BBE0-8B5F4CEB2BEB}"/>
              </a:ext>
            </a:extLst>
          </p:cNvPr>
          <p:cNvGrpSpPr/>
          <p:nvPr/>
        </p:nvGrpSpPr>
        <p:grpSpPr>
          <a:xfrm>
            <a:off x="5358458" y="1517598"/>
            <a:ext cx="1053779" cy="198418"/>
            <a:chOff x="5443365" y="1143526"/>
            <a:chExt cx="1053779" cy="198418"/>
          </a:xfrm>
          <a:solidFill>
            <a:schemeClr val="tx1"/>
          </a:solidFill>
        </p:grpSpPr>
        <p:sp>
          <p:nvSpPr>
            <p:cNvPr id="22" name="message-envelope_16872">
              <a:extLst>
                <a:ext uri="{FF2B5EF4-FFF2-40B4-BE49-F238E27FC236}">
                  <a16:creationId xmlns:a16="http://schemas.microsoft.com/office/drawing/2014/main" id="{299E75A8-E1DC-F945-02F1-B93673954885}"/>
                </a:ext>
              </a:extLst>
            </p:cNvPr>
            <p:cNvSpPr/>
            <p:nvPr/>
          </p:nvSpPr>
          <p:spPr>
            <a:xfrm>
              <a:off x="5443365"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6" name="message-envelope_16872">
              <a:extLst>
                <a:ext uri="{FF2B5EF4-FFF2-40B4-BE49-F238E27FC236}">
                  <a16:creationId xmlns:a16="http://schemas.microsoft.com/office/drawing/2014/main" id="{BAA44594-8C57-BE10-935A-42B1D2CE70A7}"/>
                </a:ext>
              </a:extLst>
            </p:cNvPr>
            <p:cNvSpPr/>
            <p:nvPr/>
          </p:nvSpPr>
          <p:spPr>
            <a:xfrm>
              <a:off x="5817833"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7" name="message-envelope_16872">
              <a:extLst>
                <a:ext uri="{FF2B5EF4-FFF2-40B4-BE49-F238E27FC236}">
                  <a16:creationId xmlns:a16="http://schemas.microsoft.com/office/drawing/2014/main" id="{35A9CF90-2973-BFB4-7430-3808ADC26DA5}"/>
                </a:ext>
              </a:extLst>
            </p:cNvPr>
            <p:cNvSpPr/>
            <p:nvPr/>
          </p:nvSpPr>
          <p:spPr>
            <a:xfrm>
              <a:off x="6192301"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16" name="文本框 15">
            <a:extLst>
              <a:ext uri="{FF2B5EF4-FFF2-40B4-BE49-F238E27FC236}">
                <a16:creationId xmlns:a16="http://schemas.microsoft.com/office/drawing/2014/main" id="{6E06A9C7-290F-9207-12F7-9ADCF26F4E24}"/>
              </a:ext>
            </a:extLst>
          </p:cNvPr>
          <p:cNvSpPr txBox="1"/>
          <p:nvPr/>
        </p:nvSpPr>
        <p:spPr>
          <a:xfrm>
            <a:off x="2961528" y="1277390"/>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1" name="文本框 20">
            <a:extLst>
              <a:ext uri="{FF2B5EF4-FFF2-40B4-BE49-F238E27FC236}">
                <a16:creationId xmlns:a16="http://schemas.microsoft.com/office/drawing/2014/main" id="{1B3B8264-8426-74D1-384C-B13DC04D8F4D}"/>
              </a:ext>
            </a:extLst>
          </p:cNvPr>
          <p:cNvSpPr txBox="1"/>
          <p:nvPr/>
        </p:nvSpPr>
        <p:spPr>
          <a:xfrm>
            <a:off x="8197623" y="1277390"/>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“三报文握手”建立</a:t>
              </a:r>
              <a:r>
                <a:rPr lang="en-US" altLang="zh-CN" sz="2000" b="1" dirty="0"/>
                <a:t>TCP</a:t>
              </a:r>
              <a:r>
                <a:rPr lang="zh-CN" altLang="en-US" sz="2000" b="1" dirty="0"/>
                <a:t>连接</a:t>
              </a:r>
            </a:p>
          </p:txBody>
        </p:sp>
      </p:grpSp>
      <p:grpSp>
        <p:nvGrpSpPr>
          <p:cNvPr id="6" name="组合 5">
            <a:extLst>
              <a:ext uri="{FF2B5EF4-FFF2-40B4-BE49-F238E27FC236}">
                <a16:creationId xmlns:a16="http://schemas.microsoft.com/office/drawing/2014/main" id="{00B19F24-3224-8B2C-48C6-0ED0258B78A7}"/>
              </a:ext>
            </a:extLst>
          </p:cNvPr>
          <p:cNvGrpSpPr/>
          <p:nvPr/>
        </p:nvGrpSpPr>
        <p:grpSpPr>
          <a:xfrm>
            <a:off x="3118053" y="1608388"/>
            <a:ext cx="5963787" cy="654939"/>
            <a:chOff x="2993956" y="1149410"/>
            <a:chExt cx="5963787" cy="654939"/>
          </a:xfrm>
        </p:grpSpPr>
        <p:pic>
          <p:nvPicPr>
            <p:cNvPr id="14" name="图形 13">
              <a:extLst>
                <a:ext uri="{FF2B5EF4-FFF2-40B4-BE49-F238E27FC236}">
                  <a16:creationId xmlns:a16="http://schemas.microsoft.com/office/drawing/2014/main" id="{C639618B-58BB-5B92-342F-86ACF4049C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15" name="图形 14">
              <a:extLst>
                <a:ext uri="{FF2B5EF4-FFF2-40B4-BE49-F238E27FC236}">
                  <a16:creationId xmlns:a16="http://schemas.microsoft.com/office/drawing/2014/main" id="{EB958355-7A21-7FE0-6757-D3CCCCBADF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sp>
        <p:nvSpPr>
          <p:cNvPr id="7" name="箭头: 左右 6">
            <a:extLst>
              <a:ext uri="{FF2B5EF4-FFF2-40B4-BE49-F238E27FC236}">
                <a16:creationId xmlns:a16="http://schemas.microsoft.com/office/drawing/2014/main" id="{A3700BE1-A5BC-7A81-A440-CCDCD9478D2C}"/>
              </a:ext>
            </a:extLst>
          </p:cNvPr>
          <p:cNvSpPr/>
          <p:nvPr/>
        </p:nvSpPr>
        <p:spPr>
          <a:xfrm>
            <a:off x="3795193" y="172847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建立</a:t>
            </a:r>
            <a:r>
              <a:rPr lang="en-US" altLang="zh-CN" b="1" dirty="0">
                <a:solidFill>
                  <a:schemeClr val="tx1"/>
                </a:solidFill>
              </a:rPr>
              <a:t>TCP</a:t>
            </a:r>
            <a:r>
              <a:rPr lang="zh-CN" altLang="en-US" b="1" dirty="0">
                <a:solidFill>
                  <a:schemeClr val="tx1"/>
                </a:solidFill>
              </a:rPr>
              <a:t>连接</a:t>
            </a:r>
          </a:p>
        </p:txBody>
      </p:sp>
      <p:sp>
        <p:nvSpPr>
          <p:cNvPr id="51" name="矩形 50">
            <a:extLst>
              <a:ext uri="{FF2B5EF4-FFF2-40B4-BE49-F238E27FC236}">
                <a16:creationId xmlns:a16="http://schemas.microsoft.com/office/drawing/2014/main" id="{D629B367-DD59-3996-AFFC-399F9A099315}"/>
              </a:ext>
            </a:extLst>
          </p:cNvPr>
          <p:cNvSpPr/>
          <p:nvPr/>
        </p:nvSpPr>
        <p:spPr>
          <a:xfrm>
            <a:off x="7977860" y="2926073"/>
            <a:ext cx="1515035" cy="77902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LISTEN</a:t>
            </a:r>
          </a:p>
          <a:p>
            <a:pPr algn="ctr"/>
            <a:r>
              <a:rPr lang="zh-CN" altLang="en-US" b="1" dirty="0">
                <a:solidFill>
                  <a:schemeClr val="bg1"/>
                </a:solidFill>
                <a:latin typeface="+mn-ea"/>
              </a:rPr>
              <a:t>监听</a:t>
            </a:r>
          </a:p>
        </p:txBody>
      </p:sp>
      <p:grpSp>
        <p:nvGrpSpPr>
          <p:cNvPr id="18" name="组合 17">
            <a:extLst>
              <a:ext uri="{FF2B5EF4-FFF2-40B4-BE49-F238E27FC236}">
                <a16:creationId xmlns:a16="http://schemas.microsoft.com/office/drawing/2014/main" id="{1CEF0055-7362-2DB9-0911-29BA7F30337F}"/>
              </a:ext>
            </a:extLst>
          </p:cNvPr>
          <p:cNvGrpSpPr/>
          <p:nvPr/>
        </p:nvGrpSpPr>
        <p:grpSpPr>
          <a:xfrm>
            <a:off x="9137470" y="1913430"/>
            <a:ext cx="1856112" cy="1012643"/>
            <a:chOff x="9137470" y="1913430"/>
            <a:chExt cx="1856112" cy="1012643"/>
          </a:xfrm>
        </p:grpSpPr>
        <p:cxnSp>
          <p:nvCxnSpPr>
            <p:cNvPr id="10" name="连接符: 肘形 9">
              <a:extLst>
                <a:ext uri="{FF2B5EF4-FFF2-40B4-BE49-F238E27FC236}">
                  <a16:creationId xmlns:a16="http://schemas.microsoft.com/office/drawing/2014/main" id="{00B7234B-BFB2-2A38-14C3-2BEF5B3D5F4A}"/>
                </a:ext>
              </a:extLst>
            </p:cNvPr>
            <p:cNvCxnSpPr>
              <a:cxnSpLocks/>
            </p:cNvCxnSpPr>
            <p:nvPr/>
          </p:nvCxnSpPr>
          <p:spPr>
            <a:xfrm rot="16200000" flipH="1">
              <a:off x="8812055" y="2238845"/>
              <a:ext cx="1006255" cy="355426"/>
            </a:xfrm>
            <a:prstGeom prst="bentConnector4">
              <a:avLst>
                <a:gd name="adj1" fmla="val 994"/>
                <a:gd name="adj2" fmla="val 531844"/>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41E38FE-44C4-DCCC-F8A8-903A6EA40FFA}"/>
                </a:ext>
              </a:extLst>
            </p:cNvPr>
            <p:cNvSpPr txBox="1"/>
            <p:nvPr/>
          </p:nvSpPr>
          <p:spPr>
            <a:xfrm>
              <a:off x="9767455" y="2556741"/>
              <a:ext cx="1226127" cy="369332"/>
            </a:xfrm>
            <a:prstGeom prst="rect">
              <a:avLst/>
            </a:prstGeom>
            <a:noFill/>
          </p:spPr>
          <p:txBody>
            <a:bodyPr wrap="square" rtlCol="0">
              <a:spAutoFit/>
            </a:bodyPr>
            <a:lstStyle/>
            <a:p>
              <a:pPr algn="ctr"/>
              <a:r>
                <a:rPr lang="zh-CN" altLang="en-US" b="1" dirty="0"/>
                <a:t>被动打开</a:t>
              </a:r>
            </a:p>
          </p:txBody>
        </p:sp>
      </p:grpSp>
      <p:sp>
        <p:nvSpPr>
          <p:cNvPr id="33" name="矩形 32">
            <a:extLst>
              <a:ext uri="{FF2B5EF4-FFF2-40B4-BE49-F238E27FC236}">
                <a16:creationId xmlns:a16="http://schemas.microsoft.com/office/drawing/2014/main" id="{0871096A-65BE-FEEF-7294-10205EF53C62}"/>
              </a:ext>
            </a:extLst>
          </p:cNvPr>
          <p:cNvSpPr/>
          <p:nvPr/>
        </p:nvSpPr>
        <p:spPr>
          <a:xfrm>
            <a:off x="2699103" y="2927861"/>
            <a:ext cx="1515035" cy="1933301"/>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SYN-SENT</a:t>
            </a:r>
          </a:p>
          <a:p>
            <a:pPr algn="ctr"/>
            <a:r>
              <a:rPr lang="zh-CN" altLang="en-US" b="1" dirty="0">
                <a:solidFill>
                  <a:schemeClr val="bg1"/>
                </a:solidFill>
                <a:latin typeface="+mn-ea"/>
              </a:rPr>
              <a:t>同步已发送</a:t>
            </a:r>
          </a:p>
        </p:txBody>
      </p:sp>
      <p:sp>
        <p:nvSpPr>
          <p:cNvPr id="5" name="文本框 4">
            <a:extLst>
              <a:ext uri="{FF2B5EF4-FFF2-40B4-BE49-F238E27FC236}">
                <a16:creationId xmlns:a16="http://schemas.microsoft.com/office/drawing/2014/main" id="{64159A94-F31C-C465-6861-86008812FDB3}"/>
              </a:ext>
            </a:extLst>
          </p:cNvPr>
          <p:cNvSpPr txBox="1"/>
          <p:nvPr/>
        </p:nvSpPr>
        <p:spPr>
          <a:xfrm>
            <a:off x="315617" y="2919686"/>
            <a:ext cx="2381795" cy="584775"/>
          </a:xfrm>
          <a:prstGeom prst="rect">
            <a:avLst/>
          </a:prstGeom>
          <a:noFill/>
        </p:spPr>
        <p:txBody>
          <a:bodyPr wrap="square" rtlCol="0">
            <a:spAutoFit/>
          </a:bodyPr>
          <a:lstStyle/>
          <a:p>
            <a:r>
              <a:rPr lang="zh-CN" altLang="en-US" sz="1600" b="1" dirty="0">
                <a:solidFill>
                  <a:schemeClr val="accent1"/>
                </a:solidFill>
              </a:rPr>
              <a:t>发送</a:t>
            </a:r>
            <a:r>
              <a:rPr lang="en-US" altLang="zh-CN" sz="1600" b="1" dirty="0">
                <a:solidFill>
                  <a:schemeClr val="accent1"/>
                </a:solidFill>
              </a:rPr>
              <a:t>TCP</a:t>
            </a:r>
            <a:r>
              <a:rPr lang="zh-CN" altLang="en-US" sz="1600" b="1" dirty="0">
                <a:solidFill>
                  <a:schemeClr val="accent1"/>
                </a:solidFill>
              </a:rPr>
              <a:t>连接请求报文段</a:t>
            </a:r>
            <a:endParaRPr lang="en-US" altLang="zh-CN" sz="1600" b="1" dirty="0">
              <a:solidFill>
                <a:schemeClr val="accent1"/>
              </a:solidFill>
            </a:endParaRPr>
          </a:p>
          <a:p>
            <a:r>
              <a:rPr lang="zh-CN" altLang="en-US" sz="1600" b="1" dirty="0">
                <a:solidFill>
                  <a:schemeClr val="accent1"/>
                </a:solidFill>
              </a:rPr>
              <a:t>进入同步已发送状态</a:t>
            </a:r>
          </a:p>
        </p:txBody>
      </p:sp>
      <p:cxnSp>
        <p:nvCxnSpPr>
          <p:cNvPr id="34" name="直接箭头连接符 33">
            <a:extLst>
              <a:ext uri="{FF2B5EF4-FFF2-40B4-BE49-F238E27FC236}">
                <a16:creationId xmlns:a16="http://schemas.microsoft.com/office/drawing/2014/main" id="{398A6546-27E1-ABFB-2733-ABC63B58D756}"/>
              </a:ext>
            </a:extLst>
          </p:cNvPr>
          <p:cNvCxnSpPr/>
          <p:nvPr/>
        </p:nvCxnSpPr>
        <p:spPr>
          <a:xfrm>
            <a:off x="4214138" y="2926073"/>
            <a:ext cx="3763720" cy="77902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BD2373FA-3D8C-6D36-D299-CE9E802E5ED0}"/>
              </a:ext>
            </a:extLst>
          </p:cNvPr>
          <p:cNvSpPr txBox="1"/>
          <p:nvPr/>
        </p:nvSpPr>
        <p:spPr>
          <a:xfrm rot="720482">
            <a:off x="4241835" y="2705106"/>
            <a:ext cx="979714" cy="369332"/>
          </a:xfrm>
          <a:prstGeom prst="rect">
            <a:avLst/>
          </a:prstGeom>
          <a:noFill/>
        </p:spPr>
        <p:txBody>
          <a:bodyPr wrap="square" rtlCol="0">
            <a:spAutoFit/>
          </a:bodyPr>
          <a:lstStyle/>
          <a:p>
            <a:r>
              <a:rPr lang="en-US" altLang="zh-CN" b="1" dirty="0"/>
              <a:t>SYN=1</a:t>
            </a:r>
            <a:endParaRPr lang="zh-CN" altLang="en-US" b="1" dirty="0"/>
          </a:p>
        </p:txBody>
      </p:sp>
      <p:sp>
        <p:nvSpPr>
          <p:cNvPr id="45" name="文本框 44">
            <a:extLst>
              <a:ext uri="{FF2B5EF4-FFF2-40B4-BE49-F238E27FC236}">
                <a16:creationId xmlns:a16="http://schemas.microsoft.com/office/drawing/2014/main" id="{5E6AAB74-C6DB-D4B0-9F0D-6FB5CC468566}"/>
              </a:ext>
            </a:extLst>
          </p:cNvPr>
          <p:cNvSpPr txBox="1"/>
          <p:nvPr/>
        </p:nvSpPr>
        <p:spPr>
          <a:xfrm rot="720482">
            <a:off x="5844492" y="3022377"/>
            <a:ext cx="979714" cy="369332"/>
          </a:xfrm>
          <a:prstGeom prst="rect">
            <a:avLst/>
          </a:prstGeom>
          <a:noFill/>
        </p:spPr>
        <p:txBody>
          <a:bodyPr wrap="square" rtlCol="0">
            <a:spAutoFit/>
          </a:bodyPr>
          <a:lstStyle/>
          <a:p>
            <a:r>
              <a:rPr lang="en-US" altLang="zh-CN" b="1" dirty="0"/>
              <a:t>seq=x</a:t>
            </a:r>
            <a:endParaRPr lang="zh-CN" altLang="en-US" b="1" dirty="0"/>
          </a:p>
        </p:txBody>
      </p:sp>
      <p:grpSp>
        <p:nvGrpSpPr>
          <p:cNvPr id="25" name="组合 24">
            <a:extLst>
              <a:ext uri="{FF2B5EF4-FFF2-40B4-BE49-F238E27FC236}">
                <a16:creationId xmlns:a16="http://schemas.microsoft.com/office/drawing/2014/main" id="{1429BB24-D55B-A5D0-3F6C-0A59799AD616}"/>
              </a:ext>
            </a:extLst>
          </p:cNvPr>
          <p:cNvGrpSpPr/>
          <p:nvPr/>
        </p:nvGrpSpPr>
        <p:grpSpPr>
          <a:xfrm>
            <a:off x="1408900" y="1935857"/>
            <a:ext cx="1709154" cy="996849"/>
            <a:chOff x="1408900" y="1935857"/>
            <a:chExt cx="1709154" cy="996849"/>
          </a:xfrm>
        </p:grpSpPr>
        <p:cxnSp>
          <p:nvCxnSpPr>
            <p:cNvPr id="31" name="连接符: 肘形 30">
              <a:extLst>
                <a:ext uri="{FF2B5EF4-FFF2-40B4-BE49-F238E27FC236}">
                  <a16:creationId xmlns:a16="http://schemas.microsoft.com/office/drawing/2014/main" id="{567B011A-AD4C-3103-1BC6-C3B9F7DBA9D9}"/>
                </a:ext>
              </a:extLst>
            </p:cNvPr>
            <p:cNvCxnSpPr>
              <a:cxnSpLocks/>
              <a:stCxn id="14" idx="1"/>
            </p:cNvCxnSpPr>
            <p:nvPr/>
          </p:nvCxnSpPr>
          <p:spPr>
            <a:xfrm rot="10800000" flipV="1">
              <a:off x="2705771" y="1935857"/>
              <a:ext cx="412283" cy="990215"/>
            </a:xfrm>
            <a:prstGeom prst="bentConnector3">
              <a:avLst>
                <a:gd name="adj1" fmla="val 420630"/>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E17A4C1C-93F0-7B91-0197-FFC739768BB6}"/>
                </a:ext>
              </a:extLst>
            </p:cNvPr>
            <p:cNvSpPr txBox="1"/>
            <p:nvPr/>
          </p:nvSpPr>
          <p:spPr>
            <a:xfrm>
              <a:off x="1408900" y="2563374"/>
              <a:ext cx="1226127" cy="369332"/>
            </a:xfrm>
            <a:prstGeom prst="rect">
              <a:avLst/>
            </a:prstGeom>
            <a:noFill/>
          </p:spPr>
          <p:txBody>
            <a:bodyPr wrap="square" rtlCol="0">
              <a:spAutoFit/>
            </a:bodyPr>
            <a:lstStyle/>
            <a:p>
              <a:pPr algn="ctr"/>
              <a:r>
                <a:rPr lang="zh-CN" altLang="en-US" b="1" dirty="0"/>
                <a:t>主动打开</a:t>
              </a:r>
            </a:p>
          </p:txBody>
        </p:sp>
      </p:grpSp>
      <p:sp>
        <p:nvSpPr>
          <p:cNvPr id="36" name="矩形 35">
            <a:extLst>
              <a:ext uri="{FF2B5EF4-FFF2-40B4-BE49-F238E27FC236}">
                <a16:creationId xmlns:a16="http://schemas.microsoft.com/office/drawing/2014/main" id="{42271845-A796-8466-46A9-4F184F3CE022}"/>
              </a:ext>
            </a:extLst>
          </p:cNvPr>
          <p:cNvSpPr/>
          <p:nvPr/>
        </p:nvSpPr>
        <p:spPr>
          <a:xfrm>
            <a:off x="7977859" y="3705101"/>
            <a:ext cx="1515035" cy="1933301"/>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SYN-RCVD</a:t>
            </a:r>
          </a:p>
          <a:p>
            <a:pPr algn="ctr"/>
            <a:r>
              <a:rPr lang="zh-CN" altLang="en-US" b="1" dirty="0">
                <a:solidFill>
                  <a:schemeClr val="bg1"/>
                </a:solidFill>
                <a:latin typeface="+mn-ea"/>
              </a:rPr>
              <a:t>同步已接收</a:t>
            </a:r>
          </a:p>
        </p:txBody>
      </p:sp>
      <p:grpSp>
        <p:nvGrpSpPr>
          <p:cNvPr id="11" name="组合 10">
            <a:extLst>
              <a:ext uri="{FF2B5EF4-FFF2-40B4-BE49-F238E27FC236}">
                <a16:creationId xmlns:a16="http://schemas.microsoft.com/office/drawing/2014/main" id="{D3BBCDA3-EAC8-F8F7-B102-5DB6E91C7D75}"/>
              </a:ext>
            </a:extLst>
          </p:cNvPr>
          <p:cNvGrpSpPr/>
          <p:nvPr/>
        </p:nvGrpSpPr>
        <p:grpSpPr>
          <a:xfrm>
            <a:off x="4214136" y="3620297"/>
            <a:ext cx="3763721" cy="1240865"/>
            <a:chOff x="4214136" y="3620297"/>
            <a:chExt cx="3763721" cy="1240865"/>
          </a:xfrm>
        </p:grpSpPr>
        <p:cxnSp>
          <p:nvCxnSpPr>
            <p:cNvPr id="37" name="直接箭头连接符 36">
              <a:extLst>
                <a:ext uri="{FF2B5EF4-FFF2-40B4-BE49-F238E27FC236}">
                  <a16:creationId xmlns:a16="http://schemas.microsoft.com/office/drawing/2014/main" id="{A1578A0E-ED6E-F158-EACA-CF5946771E02}"/>
                </a:ext>
              </a:extLst>
            </p:cNvPr>
            <p:cNvCxnSpPr>
              <a:cxnSpLocks/>
            </p:cNvCxnSpPr>
            <p:nvPr/>
          </p:nvCxnSpPr>
          <p:spPr>
            <a:xfrm flipH="1">
              <a:off x="4214136" y="3705101"/>
              <a:ext cx="3763721" cy="1156061"/>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FB28D3E1-7E2A-DE69-9768-60EECD00D72B}"/>
                </a:ext>
              </a:extLst>
            </p:cNvPr>
            <p:cNvSpPr txBox="1"/>
            <p:nvPr/>
          </p:nvSpPr>
          <p:spPr>
            <a:xfrm rot="20599905">
              <a:off x="4231472" y="4253049"/>
              <a:ext cx="1695926" cy="369332"/>
            </a:xfrm>
            <a:prstGeom prst="rect">
              <a:avLst/>
            </a:prstGeom>
            <a:noFill/>
          </p:spPr>
          <p:txBody>
            <a:bodyPr wrap="square" rtlCol="0">
              <a:spAutoFit/>
            </a:bodyPr>
            <a:lstStyle/>
            <a:p>
              <a:r>
                <a:rPr lang="en-US" altLang="zh-CN" b="1" dirty="0"/>
                <a:t>SYN=1  ACK=1</a:t>
              </a:r>
              <a:endParaRPr lang="zh-CN" altLang="en-US" b="1" dirty="0"/>
            </a:p>
          </p:txBody>
        </p:sp>
        <p:sp>
          <p:nvSpPr>
            <p:cNvPr id="39" name="文本框 38">
              <a:extLst>
                <a:ext uri="{FF2B5EF4-FFF2-40B4-BE49-F238E27FC236}">
                  <a16:creationId xmlns:a16="http://schemas.microsoft.com/office/drawing/2014/main" id="{CAF3E3B4-98C9-7B0B-47AD-BD6A2F480695}"/>
                </a:ext>
              </a:extLst>
            </p:cNvPr>
            <p:cNvSpPr txBox="1"/>
            <p:nvPr/>
          </p:nvSpPr>
          <p:spPr>
            <a:xfrm rot="20599905">
              <a:off x="5853871" y="3887186"/>
              <a:ext cx="756271" cy="369332"/>
            </a:xfrm>
            <a:prstGeom prst="rect">
              <a:avLst/>
            </a:prstGeom>
            <a:noFill/>
          </p:spPr>
          <p:txBody>
            <a:bodyPr wrap="square" rtlCol="0">
              <a:spAutoFit/>
            </a:bodyPr>
            <a:lstStyle/>
            <a:p>
              <a:r>
                <a:rPr lang="en-US" altLang="zh-CN" b="1" dirty="0"/>
                <a:t>seq=y</a:t>
              </a:r>
              <a:endParaRPr lang="zh-CN" altLang="en-US" b="1" dirty="0"/>
            </a:p>
          </p:txBody>
        </p:sp>
        <p:sp>
          <p:nvSpPr>
            <p:cNvPr id="40" name="文本框 39">
              <a:extLst>
                <a:ext uri="{FF2B5EF4-FFF2-40B4-BE49-F238E27FC236}">
                  <a16:creationId xmlns:a16="http://schemas.microsoft.com/office/drawing/2014/main" id="{3F120D4B-BA8D-1D51-D5EB-3D9EF0C8593F}"/>
                </a:ext>
              </a:extLst>
            </p:cNvPr>
            <p:cNvSpPr txBox="1"/>
            <p:nvPr/>
          </p:nvSpPr>
          <p:spPr>
            <a:xfrm rot="20599905">
              <a:off x="6693590" y="3620297"/>
              <a:ext cx="968915" cy="369332"/>
            </a:xfrm>
            <a:prstGeom prst="rect">
              <a:avLst/>
            </a:prstGeom>
            <a:noFill/>
          </p:spPr>
          <p:txBody>
            <a:bodyPr wrap="square" rtlCol="0">
              <a:spAutoFit/>
            </a:bodyPr>
            <a:lstStyle/>
            <a:p>
              <a:r>
                <a:rPr lang="en-US" altLang="zh-CN" b="1" dirty="0"/>
                <a:t>ack=x+1</a:t>
              </a:r>
              <a:endParaRPr lang="zh-CN" altLang="en-US" b="1" dirty="0"/>
            </a:p>
          </p:txBody>
        </p:sp>
      </p:grpSp>
      <p:sp>
        <p:nvSpPr>
          <p:cNvPr id="41" name="文本框 40">
            <a:extLst>
              <a:ext uri="{FF2B5EF4-FFF2-40B4-BE49-F238E27FC236}">
                <a16:creationId xmlns:a16="http://schemas.microsoft.com/office/drawing/2014/main" id="{7D53CA60-EE1B-4220-CFEA-3010FF461B77}"/>
              </a:ext>
            </a:extLst>
          </p:cNvPr>
          <p:cNvSpPr txBox="1"/>
          <p:nvPr/>
        </p:nvSpPr>
        <p:spPr>
          <a:xfrm>
            <a:off x="9486359" y="3688516"/>
            <a:ext cx="2804229" cy="584775"/>
          </a:xfrm>
          <a:prstGeom prst="rect">
            <a:avLst/>
          </a:prstGeom>
          <a:noFill/>
        </p:spPr>
        <p:txBody>
          <a:bodyPr wrap="square" rtlCol="0">
            <a:spAutoFit/>
          </a:bodyPr>
          <a:lstStyle/>
          <a:p>
            <a:r>
              <a:rPr lang="zh-CN" altLang="en-US" sz="1600" b="1" dirty="0">
                <a:solidFill>
                  <a:schemeClr val="accent5"/>
                </a:solidFill>
              </a:rPr>
              <a:t>发送</a:t>
            </a:r>
            <a:r>
              <a:rPr lang="en-US" altLang="zh-CN" sz="1600" b="1" dirty="0">
                <a:solidFill>
                  <a:schemeClr val="accent5"/>
                </a:solidFill>
              </a:rPr>
              <a:t>TCP</a:t>
            </a:r>
            <a:r>
              <a:rPr lang="zh-CN" altLang="en-US" sz="1600" b="1" dirty="0">
                <a:solidFill>
                  <a:schemeClr val="accent5"/>
                </a:solidFill>
              </a:rPr>
              <a:t>连接请求确认报文段</a:t>
            </a:r>
            <a:endParaRPr lang="en-US" altLang="zh-CN" sz="1600" b="1" dirty="0">
              <a:solidFill>
                <a:schemeClr val="accent5"/>
              </a:solidFill>
            </a:endParaRPr>
          </a:p>
          <a:p>
            <a:r>
              <a:rPr lang="zh-CN" altLang="en-US" sz="1600" b="1" dirty="0">
                <a:solidFill>
                  <a:schemeClr val="accent5"/>
                </a:solidFill>
              </a:rPr>
              <a:t>进入同步已接收状态</a:t>
            </a:r>
          </a:p>
        </p:txBody>
      </p:sp>
      <p:sp>
        <p:nvSpPr>
          <p:cNvPr id="42" name="对话气泡: 矩形 41">
            <a:extLst>
              <a:ext uri="{FF2B5EF4-FFF2-40B4-BE49-F238E27FC236}">
                <a16:creationId xmlns:a16="http://schemas.microsoft.com/office/drawing/2014/main" id="{93741856-B370-2E6F-BBC3-38CAFA06EC99}"/>
              </a:ext>
            </a:extLst>
          </p:cNvPr>
          <p:cNvSpPr/>
          <p:nvPr/>
        </p:nvSpPr>
        <p:spPr>
          <a:xfrm>
            <a:off x="581297" y="5758492"/>
            <a:ext cx="8334784" cy="582779"/>
          </a:xfrm>
          <a:prstGeom prst="wedgeRectCallout">
            <a:avLst>
              <a:gd name="adj1" fmla="val 24765"/>
              <a:gd name="adj2" fmla="val -35231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solidFill>
                  <a:schemeClr val="tx1"/>
                </a:solidFill>
              </a:rPr>
              <a:t>确认号</a:t>
            </a:r>
            <a:r>
              <a:rPr lang="en-US" altLang="zh-CN" b="1" dirty="0">
                <a:solidFill>
                  <a:schemeClr val="tx1"/>
                </a:solidFill>
              </a:rPr>
              <a:t>ack</a:t>
            </a:r>
            <a:r>
              <a:rPr lang="zh-CN" altLang="en-US" b="1" dirty="0">
                <a:solidFill>
                  <a:schemeClr val="tx1"/>
                </a:solidFill>
              </a:rPr>
              <a:t>字段的值被设置为</a:t>
            </a:r>
            <a:r>
              <a:rPr lang="en-US" altLang="zh-CN" b="1" dirty="0">
                <a:solidFill>
                  <a:schemeClr val="tx1"/>
                </a:solidFill>
              </a:rPr>
              <a:t>x+1</a:t>
            </a:r>
            <a:r>
              <a:rPr lang="zh-CN" altLang="en-US" b="1" dirty="0">
                <a:solidFill>
                  <a:schemeClr val="tx1"/>
                </a:solidFill>
              </a:rPr>
              <a:t>，这是对</a:t>
            </a:r>
            <a:r>
              <a:rPr lang="en-US" altLang="zh-CN" b="1" dirty="0">
                <a:solidFill>
                  <a:schemeClr val="tx1"/>
                </a:solidFill>
              </a:rPr>
              <a:t>TCP</a:t>
            </a:r>
            <a:r>
              <a:rPr lang="zh-CN" altLang="en-US" b="1" dirty="0">
                <a:solidFill>
                  <a:schemeClr val="tx1"/>
                </a:solidFill>
              </a:rPr>
              <a:t>客户进程所选择的初始序号</a:t>
            </a:r>
            <a:r>
              <a:rPr lang="en-US" altLang="zh-CN" b="1" dirty="0">
                <a:solidFill>
                  <a:schemeClr val="tx1"/>
                </a:solidFill>
              </a:rPr>
              <a:t>x</a:t>
            </a:r>
            <a:r>
              <a:rPr lang="zh-CN" altLang="en-US" b="1" dirty="0">
                <a:solidFill>
                  <a:schemeClr val="tx1"/>
                </a:solidFill>
              </a:rPr>
              <a:t>的确认。</a:t>
            </a:r>
          </a:p>
        </p:txBody>
      </p:sp>
      <p:grpSp>
        <p:nvGrpSpPr>
          <p:cNvPr id="20" name="组合 19">
            <a:extLst>
              <a:ext uri="{FF2B5EF4-FFF2-40B4-BE49-F238E27FC236}">
                <a16:creationId xmlns:a16="http://schemas.microsoft.com/office/drawing/2014/main" id="{B1C935A7-2612-48E6-3AC9-0BF1F166C1BB}"/>
              </a:ext>
            </a:extLst>
          </p:cNvPr>
          <p:cNvGrpSpPr/>
          <p:nvPr/>
        </p:nvGrpSpPr>
        <p:grpSpPr>
          <a:xfrm>
            <a:off x="6372769" y="2448740"/>
            <a:ext cx="887847" cy="1179316"/>
            <a:chOff x="6372769" y="2448740"/>
            <a:chExt cx="887847" cy="1179316"/>
          </a:xfrm>
        </p:grpSpPr>
        <p:cxnSp>
          <p:nvCxnSpPr>
            <p:cNvPr id="12" name="连接符: 曲线 11">
              <a:extLst>
                <a:ext uri="{FF2B5EF4-FFF2-40B4-BE49-F238E27FC236}">
                  <a16:creationId xmlns:a16="http://schemas.microsoft.com/office/drawing/2014/main" id="{BC103651-BBF2-8FBF-8B7F-0273E5C5ACF1}"/>
                </a:ext>
              </a:extLst>
            </p:cNvPr>
            <p:cNvCxnSpPr>
              <a:stCxn id="40" idx="0"/>
              <a:endCxn id="45" idx="0"/>
            </p:cNvCxnSpPr>
            <p:nvPr/>
          </p:nvCxnSpPr>
          <p:spPr>
            <a:xfrm rot="16200000" flipV="1">
              <a:off x="6448106" y="2951081"/>
              <a:ext cx="601638" cy="752311"/>
            </a:xfrm>
            <a:prstGeom prst="curvedConnector3">
              <a:avLst>
                <a:gd name="adj1" fmla="val 140839"/>
              </a:avLst>
            </a:prstGeom>
            <a:ln w="127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CF36A8E-D850-3F72-17F3-273E01825886}"/>
                </a:ext>
              </a:extLst>
            </p:cNvPr>
            <p:cNvSpPr txBox="1"/>
            <p:nvPr/>
          </p:nvSpPr>
          <p:spPr>
            <a:xfrm>
              <a:off x="6443197" y="2448740"/>
              <a:ext cx="817419" cy="369332"/>
            </a:xfrm>
            <a:prstGeom prst="rect">
              <a:avLst/>
            </a:prstGeom>
            <a:noFill/>
          </p:spPr>
          <p:txBody>
            <a:bodyPr wrap="square" rtlCol="0">
              <a:spAutoFit/>
            </a:bodyPr>
            <a:lstStyle/>
            <a:p>
              <a:pPr algn="ctr"/>
              <a:r>
                <a:rPr lang="zh-CN" altLang="en-US" b="1" dirty="0"/>
                <a:t>确认</a:t>
              </a:r>
            </a:p>
          </p:txBody>
        </p:sp>
      </p:grpSp>
    </p:spTree>
    <p:custDataLst>
      <p:tags r:id="rId1"/>
    </p:custDataLst>
    <p:extLst>
      <p:ext uri="{BB962C8B-B14F-4D97-AF65-F5344CB8AC3E}">
        <p14:creationId xmlns:p14="http://schemas.microsoft.com/office/powerpoint/2010/main" val="316102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right)">
                                      <p:cBhvr>
                                        <p:cTn id="13"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矩形 137">
            <a:extLst>
              <a:ext uri="{FF2B5EF4-FFF2-40B4-BE49-F238E27FC236}">
                <a16:creationId xmlns:a16="http://schemas.microsoft.com/office/drawing/2014/main" id="{B15566DD-B7F9-291B-4CC2-995815F71839}"/>
              </a:ext>
            </a:extLst>
          </p:cNvPr>
          <p:cNvSpPr/>
          <p:nvPr/>
        </p:nvSpPr>
        <p:spPr>
          <a:xfrm>
            <a:off x="304800" y="1480900"/>
            <a:ext cx="5564038" cy="59200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ea typeface="微软雅黑" panose="020B0503020204020204" pitchFamily="34" charset="-122"/>
              </a:rPr>
              <a:t>TCP</a:t>
            </a:r>
            <a:endParaRPr lang="zh-CN" altLang="en-US" sz="2800" b="1" dirty="0">
              <a:ea typeface="微软雅黑" panose="020B0503020204020204" pitchFamily="34" charset="-122"/>
            </a:endParaRPr>
          </a:p>
        </p:txBody>
      </p:sp>
      <p:sp>
        <p:nvSpPr>
          <p:cNvPr id="49" name="矩形 48">
            <a:extLst>
              <a:ext uri="{FF2B5EF4-FFF2-40B4-BE49-F238E27FC236}">
                <a16:creationId xmlns:a16="http://schemas.microsoft.com/office/drawing/2014/main" id="{F6F87F0E-B85D-3CAC-2758-EF74206B42BD}"/>
              </a:ext>
            </a:extLst>
          </p:cNvPr>
          <p:cNvSpPr/>
          <p:nvPr/>
        </p:nvSpPr>
        <p:spPr>
          <a:xfrm>
            <a:off x="304801" y="2072902"/>
            <a:ext cx="5564038" cy="3883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ea typeface="微软雅黑" panose="020B0503020204020204" pitchFamily="34" charset="-122"/>
            </a:endParaRPr>
          </a:p>
        </p:txBody>
      </p:sp>
      <p:sp>
        <p:nvSpPr>
          <p:cNvPr id="8" name="椭圆 7">
            <a:extLst>
              <a:ext uri="{FF2B5EF4-FFF2-40B4-BE49-F238E27FC236}">
                <a16:creationId xmlns:a16="http://schemas.microsoft.com/office/drawing/2014/main" id="{E88427F4-1A78-FFEC-C93E-14ABBDF7D023}"/>
              </a:ext>
            </a:extLst>
          </p:cNvPr>
          <p:cNvSpPr/>
          <p:nvPr/>
        </p:nvSpPr>
        <p:spPr>
          <a:xfrm>
            <a:off x="422916" y="2358534"/>
            <a:ext cx="169817" cy="16981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19E36AE-1459-7C7E-FA93-6FAB43246ECA}"/>
              </a:ext>
            </a:extLst>
          </p:cNvPr>
          <p:cNvSpPr txBox="1"/>
          <p:nvPr/>
        </p:nvSpPr>
        <p:spPr>
          <a:xfrm>
            <a:off x="592733" y="2268247"/>
            <a:ext cx="5276105" cy="646331"/>
          </a:xfrm>
          <a:prstGeom prst="rect">
            <a:avLst/>
          </a:prstGeom>
          <a:noFill/>
        </p:spPr>
        <p:txBody>
          <a:bodyPr wrap="square" rtlCol="0">
            <a:spAutoFit/>
          </a:bodyPr>
          <a:lstStyle/>
          <a:p>
            <a:r>
              <a:rPr lang="zh-CN" altLang="en-US" b="1" dirty="0">
                <a:solidFill>
                  <a:schemeClr val="accent1">
                    <a:lumMod val="75000"/>
                  </a:schemeClr>
                </a:solidFill>
              </a:rPr>
              <a:t>传输控制协议</a:t>
            </a:r>
            <a:r>
              <a:rPr lang="zh-CN" altLang="en-US" b="1" dirty="0"/>
              <a:t>（</a:t>
            </a:r>
            <a:r>
              <a:rPr lang="en-US" altLang="zh-CN" b="1" dirty="0">
                <a:solidFill>
                  <a:schemeClr val="accent1">
                    <a:lumMod val="75000"/>
                  </a:schemeClr>
                </a:solidFill>
              </a:rPr>
              <a:t>T</a:t>
            </a:r>
            <a:r>
              <a:rPr lang="en-US" altLang="zh-CN" b="1" dirty="0"/>
              <a:t>ransmission </a:t>
            </a:r>
            <a:r>
              <a:rPr lang="en-US" altLang="zh-CN" b="1" dirty="0">
                <a:solidFill>
                  <a:schemeClr val="accent1">
                    <a:lumMod val="75000"/>
                  </a:schemeClr>
                </a:solidFill>
              </a:rPr>
              <a:t>C</a:t>
            </a:r>
            <a:r>
              <a:rPr lang="en-US" altLang="zh-CN" b="1" dirty="0"/>
              <a:t>ontrol </a:t>
            </a:r>
            <a:r>
              <a:rPr lang="en-US" altLang="zh-CN" b="1" dirty="0">
                <a:solidFill>
                  <a:schemeClr val="accent1">
                    <a:lumMod val="75000"/>
                  </a:schemeClr>
                </a:solidFill>
              </a:rPr>
              <a:t>P</a:t>
            </a:r>
            <a:r>
              <a:rPr lang="en-US" altLang="zh-CN" b="1" dirty="0"/>
              <a:t>rotocol</a:t>
            </a:r>
            <a:r>
              <a:rPr lang="zh-CN" altLang="en-US" b="1" dirty="0"/>
              <a:t>，</a:t>
            </a:r>
            <a:r>
              <a:rPr lang="en-US" altLang="zh-CN" b="1" dirty="0">
                <a:solidFill>
                  <a:schemeClr val="accent1">
                    <a:lumMod val="75000"/>
                  </a:schemeClr>
                </a:solidFill>
              </a:rPr>
              <a:t>TCP</a:t>
            </a:r>
            <a:r>
              <a:rPr lang="zh-CN" altLang="en-US" b="1" dirty="0"/>
              <a:t>）为其上层提供的是</a:t>
            </a:r>
            <a:r>
              <a:rPr lang="zh-CN" altLang="en-US" b="1" dirty="0">
                <a:solidFill>
                  <a:schemeClr val="accent1">
                    <a:lumMod val="75000"/>
                  </a:schemeClr>
                </a:solidFill>
              </a:rPr>
              <a:t>面向连接</a:t>
            </a:r>
            <a:r>
              <a:rPr lang="zh-CN" altLang="en-US" b="1" dirty="0"/>
              <a:t>的</a:t>
            </a:r>
            <a:r>
              <a:rPr lang="zh-CN" altLang="en-US" b="1" dirty="0">
                <a:solidFill>
                  <a:schemeClr val="accent1">
                    <a:lumMod val="75000"/>
                  </a:schemeClr>
                </a:solidFill>
              </a:rPr>
              <a:t>可靠</a:t>
            </a:r>
            <a:r>
              <a:rPr lang="zh-CN" altLang="en-US" b="1" dirty="0"/>
              <a:t>的数据传输服务。</a:t>
            </a:r>
          </a:p>
        </p:txBody>
      </p:sp>
      <p:sp>
        <p:nvSpPr>
          <p:cNvPr id="50" name="椭圆 49">
            <a:extLst>
              <a:ext uri="{FF2B5EF4-FFF2-40B4-BE49-F238E27FC236}">
                <a16:creationId xmlns:a16="http://schemas.microsoft.com/office/drawing/2014/main" id="{82587372-7D30-03C5-D38C-952337970B32}"/>
              </a:ext>
            </a:extLst>
          </p:cNvPr>
          <p:cNvSpPr/>
          <p:nvPr/>
        </p:nvSpPr>
        <p:spPr>
          <a:xfrm>
            <a:off x="422916" y="3188758"/>
            <a:ext cx="169817" cy="16981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FF34002F-CEE1-2941-577A-26F01213EEE8}"/>
              </a:ext>
            </a:extLst>
          </p:cNvPr>
          <p:cNvSpPr txBox="1"/>
          <p:nvPr/>
        </p:nvSpPr>
        <p:spPr>
          <a:xfrm>
            <a:off x="618953" y="3092601"/>
            <a:ext cx="5249885" cy="923330"/>
          </a:xfrm>
          <a:prstGeom prst="rect">
            <a:avLst/>
          </a:prstGeom>
          <a:noFill/>
        </p:spPr>
        <p:txBody>
          <a:bodyPr wrap="square" rtlCol="0">
            <a:spAutoFit/>
          </a:bodyPr>
          <a:lstStyle/>
          <a:p>
            <a:r>
              <a:rPr lang="zh-CN" altLang="en-US" b="1" dirty="0"/>
              <a:t>使用</a:t>
            </a:r>
            <a:r>
              <a:rPr lang="en-US" altLang="zh-CN" b="1" dirty="0"/>
              <a:t>TCP</a:t>
            </a:r>
            <a:r>
              <a:rPr lang="zh-CN" altLang="en-US" b="1" dirty="0"/>
              <a:t>通信的双方，在传送数据之前</a:t>
            </a:r>
            <a:r>
              <a:rPr lang="zh-CN" altLang="en-US" b="1" dirty="0">
                <a:solidFill>
                  <a:schemeClr val="accent1">
                    <a:lumMod val="75000"/>
                  </a:schemeClr>
                </a:solidFill>
              </a:rPr>
              <a:t>必须首先建立</a:t>
            </a:r>
            <a:r>
              <a:rPr lang="en-US" altLang="zh-CN" b="1" dirty="0">
                <a:solidFill>
                  <a:schemeClr val="accent1">
                    <a:lumMod val="75000"/>
                  </a:schemeClr>
                </a:solidFill>
              </a:rPr>
              <a:t>TCP</a:t>
            </a:r>
            <a:r>
              <a:rPr lang="zh-CN" altLang="en-US" b="1" dirty="0">
                <a:solidFill>
                  <a:schemeClr val="accent1">
                    <a:lumMod val="75000"/>
                  </a:schemeClr>
                </a:solidFill>
              </a:rPr>
              <a:t>连接</a:t>
            </a:r>
            <a:r>
              <a:rPr lang="zh-CN" altLang="en-US" b="1" dirty="0"/>
              <a:t>（逻辑连接，而非物理连接）。数据传输结束后</a:t>
            </a:r>
            <a:r>
              <a:rPr lang="zh-CN" altLang="en-US" b="1" dirty="0">
                <a:solidFill>
                  <a:schemeClr val="accent1">
                    <a:lumMod val="75000"/>
                  </a:schemeClr>
                </a:solidFill>
              </a:rPr>
              <a:t>必须要释放</a:t>
            </a:r>
            <a:r>
              <a:rPr lang="en-US" altLang="zh-CN" b="1" dirty="0">
                <a:solidFill>
                  <a:schemeClr val="accent1">
                    <a:lumMod val="75000"/>
                  </a:schemeClr>
                </a:solidFill>
              </a:rPr>
              <a:t>TCP</a:t>
            </a:r>
            <a:r>
              <a:rPr lang="zh-CN" altLang="en-US" b="1" dirty="0">
                <a:solidFill>
                  <a:schemeClr val="accent1">
                    <a:lumMod val="75000"/>
                  </a:schemeClr>
                </a:solidFill>
              </a:rPr>
              <a:t>连接</a:t>
            </a:r>
            <a:r>
              <a:rPr lang="zh-CN" altLang="en-US" b="1" dirty="0"/>
              <a:t>。</a:t>
            </a:r>
          </a:p>
        </p:txBody>
      </p:sp>
      <p:sp>
        <p:nvSpPr>
          <p:cNvPr id="52" name="椭圆 51">
            <a:extLst>
              <a:ext uri="{FF2B5EF4-FFF2-40B4-BE49-F238E27FC236}">
                <a16:creationId xmlns:a16="http://schemas.microsoft.com/office/drawing/2014/main" id="{F2DBD8AA-A9BE-1368-B039-D9E4F45D24EB}"/>
              </a:ext>
            </a:extLst>
          </p:cNvPr>
          <p:cNvSpPr/>
          <p:nvPr/>
        </p:nvSpPr>
        <p:spPr>
          <a:xfrm>
            <a:off x="422915" y="4282067"/>
            <a:ext cx="169817" cy="16981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3887F5FC-2817-F41E-5BE9-BF6E14C68B7B}"/>
              </a:ext>
            </a:extLst>
          </p:cNvPr>
          <p:cNvSpPr txBox="1"/>
          <p:nvPr/>
        </p:nvSpPr>
        <p:spPr>
          <a:xfrm>
            <a:off x="618953" y="4191613"/>
            <a:ext cx="5249885" cy="923330"/>
          </a:xfrm>
          <a:prstGeom prst="rect">
            <a:avLst/>
          </a:prstGeom>
          <a:noFill/>
        </p:spPr>
        <p:txBody>
          <a:bodyPr wrap="square" rtlCol="0">
            <a:spAutoFit/>
          </a:bodyPr>
          <a:lstStyle/>
          <a:p>
            <a:r>
              <a:rPr lang="en-US" altLang="zh-CN" b="1" dirty="0"/>
              <a:t>TCP</a:t>
            </a:r>
            <a:r>
              <a:rPr lang="zh-CN" altLang="en-US" b="1" dirty="0"/>
              <a:t>为了实现可靠传输，就必须使用很多措施，例如</a:t>
            </a:r>
            <a:r>
              <a:rPr lang="en-US" altLang="zh-CN" b="1" dirty="0">
                <a:solidFill>
                  <a:schemeClr val="accent1">
                    <a:lumMod val="75000"/>
                  </a:schemeClr>
                </a:solidFill>
              </a:rPr>
              <a:t>TCP</a:t>
            </a:r>
            <a:r>
              <a:rPr lang="zh-CN" altLang="en-US" b="1" dirty="0">
                <a:solidFill>
                  <a:schemeClr val="accent1">
                    <a:lumMod val="75000"/>
                  </a:schemeClr>
                </a:solidFill>
              </a:rPr>
              <a:t>连接管理</a:t>
            </a:r>
            <a:r>
              <a:rPr lang="zh-CN" altLang="en-US" b="1" dirty="0"/>
              <a:t>、</a:t>
            </a:r>
            <a:r>
              <a:rPr lang="zh-CN" altLang="en-US" b="1" dirty="0">
                <a:solidFill>
                  <a:schemeClr val="accent1">
                    <a:lumMod val="75000"/>
                  </a:schemeClr>
                </a:solidFill>
              </a:rPr>
              <a:t>确认机制</a:t>
            </a:r>
            <a:r>
              <a:rPr lang="zh-CN" altLang="en-US" b="1" dirty="0"/>
              <a:t>、</a:t>
            </a:r>
            <a:r>
              <a:rPr lang="zh-CN" altLang="en-US" b="1" dirty="0">
                <a:solidFill>
                  <a:schemeClr val="accent1">
                    <a:lumMod val="75000"/>
                  </a:schemeClr>
                </a:solidFill>
              </a:rPr>
              <a:t>超时重传</a:t>
            </a:r>
            <a:r>
              <a:rPr lang="zh-CN" altLang="en-US" b="1" dirty="0"/>
              <a:t>、</a:t>
            </a:r>
            <a:r>
              <a:rPr lang="zh-CN" altLang="en-US" b="1" dirty="0">
                <a:solidFill>
                  <a:schemeClr val="accent1">
                    <a:lumMod val="75000"/>
                  </a:schemeClr>
                </a:solidFill>
              </a:rPr>
              <a:t>流量控制</a:t>
            </a:r>
            <a:r>
              <a:rPr lang="zh-CN" altLang="en-US" b="1" dirty="0"/>
              <a:t>以及</a:t>
            </a:r>
            <a:r>
              <a:rPr lang="zh-CN" altLang="en-US" b="1" dirty="0">
                <a:solidFill>
                  <a:schemeClr val="accent1">
                    <a:lumMod val="75000"/>
                  </a:schemeClr>
                </a:solidFill>
              </a:rPr>
              <a:t>拥塞控制</a:t>
            </a:r>
            <a:r>
              <a:rPr lang="zh-CN" altLang="en-US" b="1" dirty="0"/>
              <a:t>等。</a:t>
            </a:r>
          </a:p>
        </p:txBody>
      </p:sp>
      <p:sp>
        <p:nvSpPr>
          <p:cNvPr id="57" name="椭圆 56">
            <a:extLst>
              <a:ext uri="{FF2B5EF4-FFF2-40B4-BE49-F238E27FC236}">
                <a16:creationId xmlns:a16="http://schemas.microsoft.com/office/drawing/2014/main" id="{1AF32B9C-1C59-2B5A-F22F-5FF50651FB51}"/>
              </a:ext>
            </a:extLst>
          </p:cNvPr>
          <p:cNvSpPr/>
          <p:nvPr/>
        </p:nvSpPr>
        <p:spPr>
          <a:xfrm>
            <a:off x="422915" y="5290467"/>
            <a:ext cx="169817" cy="16981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1750A3A5-B422-B383-DD26-9EF17BB2C2F0}"/>
              </a:ext>
            </a:extLst>
          </p:cNvPr>
          <p:cNvSpPr txBox="1"/>
          <p:nvPr/>
        </p:nvSpPr>
        <p:spPr>
          <a:xfrm>
            <a:off x="618953" y="5200013"/>
            <a:ext cx="5249885" cy="646331"/>
          </a:xfrm>
          <a:prstGeom prst="rect">
            <a:avLst/>
          </a:prstGeom>
          <a:noFill/>
        </p:spPr>
        <p:txBody>
          <a:bodyPr wrap="square" rtlCol="0">
            <a:spAutoFit/>
          </a:bodyPr>
          <a:lstStyle/>
          <a:p>
            <a:r>
              <a:rPr lang="en-US" altLang="zh-CN" b="1" dirty="0"/>
              <a:t>TCP</a:t>
            </a:r>
            <a:r>
              <a:rPr lang="zh-CN" altLang="en-US" b="1" dirty="0"/>
              <a:t>的</a:t>
            </a:r>
            <a:r>
              <a:rPr lang="zh-CN" altLang="en-US" b="1" dirty="0">
                <a:solidFill>
                  <a:schemeClr val="accent1">
                    <a:lumMod val="75000"/>
                  </a:schemeClr>
                </a:solidFill>
              </a:rPr>
              <a:t>实现复杂</a:t>
            </a:r>
            <a:r>
              <a:rPr lang="zh-CN" altLang="en-US" b="1" dirty="0"/>
              <a:t>，</a:t>
            </a:r>
            <a:r>
              <a:rPr lang="en-US" altLang="zh-CN" b="1" dirty="0"/>
              <a:t>TCP</a:t>
            </a:r>
            <a:r>
              <a:rPr lang="zh-CN" altLang="en-US" b="1" dirty="0"/>
              <a:t>报文段的</a:t>
            </a:r>
            <a:r>
              <a:rPr lang="zh-CN" altLang="en-US" b="1" dirty="0">
                <a:solidFill>
                  <a:schemeClr val="accent1">
                    <a:lumMod val="75000"/>
                  </a:schemeClr>
                </a:solidFill>
              </a:rPr>
              <a:t>首部比较大</a:t>
            </a:r>
            <a:r>
              <a:rPr lang="zh-CN" altLang="en-US" b="1" dirty="0"/>
              <a:t>，</a:t>
            </a:r>
            <a:r>
              <a:rPr lang="zh-CN" altLang="en-US" b="1" dirty="0">
                <a:solidFill>
                  <a:schemeClr val="accent1">
                    <a:lumMod val="75000"/>
                  </a:schemeClr>
                </a:solidFill>
              </a:rPr>
              <a:t>占用处理机资源比较多</a:t>
            </a:r>
            <a:r>
              <a:rPr lang="zh-CN" altLang="en-US" b="1" dirty="0"/>
              <a:t>。</a:t>
            </a:r>
          </a:p>
        </p:txBody>
      </p:sp>
      <p:sp>
        <p:nvSpPr>
          <p:cNvPr id="59" name="矩形 58">
            <a:extLst>
              <a:ext uri="{FF2B5EF4-FFF2-40B4-BE49-F238E27FC236}">
                <a16:creationId xmlns:a16="http://schemas.microsoft.com/office/drawing/2014/main" id="{FE5D18C5-FA30-6C57-8576-BBEAB59BBC84}"/>
              </a:ext>
            </a:extLst>
          </p:cNvPr>
          <p:cNvSpPr/>
          <p:nvPr/>
        </p:nvSpPr>
        <p:spPr>
          <a:xfrm>
            <a:off x="6323160" y="1480900"/>
            <a:ext cx="5564038" cy="59200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ea typeface="微软雅黑" panose="020B0503020204020204" pitchFamily="34" charset="-122"/>
              </a:rPr>
              <a:t>UDP</a:t>
            </a:r>
            <a:endParaRPr lang="zh-CN" altLang="en-US" sz="2800" b="1" dirty="0">
              <a:ea typeface="微软雅黑" panose="020B0503020204020204" pitchFamily="34" charset="-122"/>
            </a:endParaRPr>
          </a:p>
        </p:txBody>
      </p:sp>
      <p:sp>
        <p:nvSpPr>
          <p:cNvPr id="60" name="矩形 59">
            <a:extLst>
              <a:ext uri="{FF2B5EF4-FFF2-40B4-BE49-F238E27FC236}">
                <a16:creationId xmlns:a16="http://schemas.microsoft.com/office/drawing/2014/main" id="{47F2BE4E-BF3F-F5BB-5263-46DFCF503BEF}"/>
              </a:ext>
            </a:extLst>
          </p:cNvPr>
          <p:cNvSpPr/>
          <p:nvPr/>
        </p:nvSpPr>
        <p:spPr>
          <a:xfrm>
            <a:off x="6323161" y="2072902"/>
            <a:ext cx="5564038" cy="3883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ea typeface="微软雅黑" panose="020B0503020204020204" pitchFamily="34" charset="-122"/>
            </a:endParaRPr>
          </a:p>
        </p:txBody>
      </p:sp>
      <p:sp>
        <p:nvSpPr>
          <p:cNvPr id="61" name="椭圆 60">
            <a:extLst>
              <a:ext uri="{FF2B5EF4-FFF2-40B4-BE49-F238E27FC236}">
                <a16:creationId xmlns:a16="http://schemas.microsoft.com/office/drawing/2014/main" id="{B8905D0C-AA93-AAF8-1871-1B81050E19E2}"/>
              </a:ext>
            </a:extLst>
          </p:cNvPr>
          <p:cNvSpPr/>
          <p:nvPr/>
        </p:nvSpPr>
        <p:spPr>
          <a:xfrm>
            <a:off x="6441276" y="2358534"/>
            <a:ext cx="169817" cy="16981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F68E859C-BEBE-04D8-C9AE-3B385293092F}"/>
              </a:ext>
            </a:extLst>
          </p:cNvPr>
          <p:cNvSpPr txBox="1"/>
          <p:nvPr/>
        </p:nvSpPr>
        <p:spPr>
          <a:xfrm>
            <a:off x="6611093" y="2268247"/>
            <a:ext cx="5276105" cy="646331"/>
          </a:xfrm>
          <a:prstGeom prst="rect">
            <a:avLst/>
          </a:prstGeom>
          <a:noFill/>
        </p:spPr>
        <p:txBody>
          <a:bodyPr wrap="square" rtlCol="0">
            <a:spAutoFit/>
          </a:bodyPr>
          <a:lstStyle/>
          <a:p>
            <a:r>
              <a:rPr lang="zh-CN" altLang="en-US" b="1" dirty="0">
                <a:solidFill>
                  <a:schemeClr val="accent1">
                    <a:lumMod val="75000"/>
                  </a:schemeClr>
                </a:solidFill>
              </a:rPr>
              <a:t>用户数据报协议</a:t>
            </a:r>
            <a:r>
              <a:rPr lang="zh-CN" altLang="en-US" b="1" dirty="0"/>
              <a:t>（</a:t>
            </a:r>
            <a:r>
              <a:rPr lang="en-US" altLang="zh-CN" b="1" dirty="0">
                <a:solidFill>
                  <a:schemeClr val="accent1">
                    <a:lumMod val="75000"/>
                  </a:schemeClr>
                </a:solidFill>
              </a:rPr>
              <a:t>U</a:t>
            </a:r>
            <a:r>
              <a:rPr lang="en-US" altLang="zh-CN" b="1" dirty="0"/>
              <a:t>ser </a:t>
            </a:r>
            <a:r>
              <a:rPr lang="en-US" altLang="zh-CN" b="1" dirty="0">
                <a:solidFill>
                  <a:schemeClr val="accent1">
                    <a:lumMod val="75000"/>
                  </a:schemeClr>
                </a:solidFill>
              </a:rPr>
              <a:t>D</a:t>
            </a:r>
            <a:r>
              <a:rPr lang="en-US" altLang="zh-CN" b="1" dirty="0"/>
              <a:t>atagram </a:t>
            </a:r>
            <a:r>
              <a:rPr lang="en-US" altLang="zh-CN" b="1" dirty="0">
                <a:solidFill>
                  <a:schemeClr val="accent1">
                    <a:lumMod val="75000"/>
                  </a:schemeClr>
                </a:solidFill>
              </a:rPr>
              <a:t>P</a:t>
            </a:r>
            <a:r>
              <a:rPr lang="en-US" altLang="zh-CN" b="1" dirty="0"/>
              <a:t>rotocol</a:t>
            </a:r>
            <a:r>
              <a:rPr lang="zh-CN" altLang="en-US" b="1" dirty="0"/>
              <a:t>，</a:t>
            </a:r>
            <a:r>
              <a:rPr lang="en-US" altLang="zh-CN" b="1" dirty="0">
                <a:solidFill>
                  <a:schemeClr val="accent1">
                    <a:lumMod val="75000"/>
                  </a:schemeClr>
                </a:solidFill>
              </a:rPr>
              <a:t>UDP</a:t>
            </a:r>
            <a:r>
              <a:rPr lang="zh-CN" altLang="en-US" b="1" dirty="0"/>
              <a:t>）为其上层提供的是</a:t>
            </a:r>
            <a:r>
              <a:rPr lang="zh-CN" altLang="en-US" b="1" dirty="0">
                <a:solidFill>
                  <a:schemeClr val="accent1">
                    <a:lumMod val="75000"/>
                  </a:schemeClr>
                </a:solidFill>
              </a:rPr>
              <a:t>无连接</a:t>
            </a:r>
            <a:r>
              <a:rPr lang="zh-CN" altLang="en-US" b="1" dirty="0"/>
              <a:t>的</a:t>
            </a:r>
            <a:r>
              <a:rPr lang="zh-CN" altLang="en-US" b="1" dirty="0">
                <a:solidFill>
                  <a:schemeClr val="accent1">
                    <a:lumMod val="75000"/>
                  </a:schemeClr>
                </a:solidFill>
              </a:rPr>
              <a:t>不可靠</a:t>
            </a:r>
            <a:r>
              <a:rPr lang="zh-CN" altLang="en-US" b="1" dirty="0"/>
              <a:t>的数据传输服务。</a:t>
            </a:r>
          </a:p>
        </p:txBody>
      </p:sp>
      <p:sp>
        <p:nvSpPr>
          <p:cNvPr id="63" name="椭圆 62">
            <a:extLst>
              <a:ext uri="{FF2B5EF4-FFF2-40B4-BE49-F238E27FC236}">
                <a16:creationId xmlns:a16="http://schemas.microsoft.com/office/drawing/2014/main" id="{14C9F00D-E70F-390B-A91E-124358039BD5}"/>
              </a:ext>
            </a:extLst>
          </p:cNvPr>
          <p:cNvSpPr/>
          <p:nvPr/>
        </p:nvSpPr>
        <p:spPr>
          <a:xfrm>
            <a:off x="6441276" y="3188758"/>
            <a:ext cx="169817" cy="16981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9DC10AFB-EB91-C147-2367-B64A1A238D10}"/>
              </a:ext>
            </a:extLst>
          </p:cNvPr>
          <p:cNvSpPr txBox="1"/>
          <p:nvPr/>
        </p:nvSpPr>
        <p:spPr>
          <a:xfrm>
            <a:off x="6637313" y="3092601"/>
            <a:ext cx="5249885" cy="646331"/>
          </a:xfrm>
          <a:prstGeom prst="rect">
            <a:avLst/>
          </a:prstGeom>
          <a:noFill/>
        </p:spPr>
        <p:txBody>
          <a:bodyPr wrap="square" rtlCol="0">
            <a:spAutoFit/>
          </a:bodyPr>
          <a:lstStyle/>
          <a:p>
            <a:r>
              <a:rPr lang="zh-CN" altLang="en-US" b="1" dirty="0"/>
              <a:t>使用</a:t>
            </a:r>
            <a:r>
              <a:rPr lang="en-US" altLang="zh-CN" b="1" dirty="0"/>
              <a:t>UDP</a:t>
            </a:r>
            <a:r>
              <a:rPr lang="zh-CN" altLang="en-US" b="1" dirty="0"/>
              <a:t>通信的双方，在传送数据之前</a:t>
            </a:r>
            <a:r>
              <a:rPr lang="zh-CN" altLang="en-US" b="1" dirty="0">
                <a:solidFill>
                  <a:schemeClr val="accent1">
                    <a:lumMod val="75000"/>
                  </a:schemeClr>
                </a:solidFill>
              </a:rPr>
              <a:t>不需要建立连接</a:t>
            </a:r>
            <a:r>
              <a:rPr lang="zh-CN" altLang="en-US" b="1" dirty="0"/>
              <a:t>。</a:t>
            </a:r>
          </a:p>
        </p:txBody>
      </p:sp>
      <p:sp>
        <p:nvSpPr>
          <p:cNvPr id="65" name="椭圆 64">
            <a:extLst>
              <a:ext uri="{FF2B5EF4-FFF2-40B4-BE49-F238E27FC236}">
                <a16:creationId xmlns:a16="http://schemas.microsoft.com/office/drawing/2014/main" id="{8676AD64-3BCF-F37C-B68F-E0A1BE80CFF0}"/>
              </a:ext>
            </a:extLst>
          </p:cNvPr>
          <p:cNvSpPr/>
          <p:nvPr/>
        </p:nvSpPr>
        <p:spPr>
          <a:xfrm>
            <a:off x="6441275" y="4282067"/>
            <a:ext cx="169817" cy="16981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FE346172-D942-571D-A25F-5559F40AB89D}"/>
              </a:ext>
            </a:extLst>
          </p:cNvPr>
          <p:cNvSpPr txBox="1"/>
          <p:nvPr/>
        </p:nvSpPr>
        <p:spPr>
          <a:xfrm>
            <a:off x="6637313" y="4191613"/>
            <a:ext cx="5249885" cy="646331"/>
          </a:xfrm>
          <a:prstGeom prst="rect">
            <a:avLst/>
          </a:prstGeom>
          <a:noFill/>
        </p:spPr>
        <p:txBody>
          <a:bodyPr wrap="square" rtlCol="0">
            <a:spAutoFit/>
          </a:bodyPr>
          <a:lstStyle/>
          <a:p>
            <a:r>
              <a:rPr lang="en-US" altLang="zh-CN" b="1" dirty="0"/>
              <a:t>UDP</a:t>
            </a:r>
            <a:r>
              <a:rPr lang="zh-CN" altLang="en-US" b="1" dirty="0"/>
              <a:t>不需要实现可靠传输，因此</a:t>
            </a:r>
            <a:r>
              <a:rPr lang="zh-CN" altLang="en-US" b="1" dirty="0">
                <a:solidFill>
                  <a:schemeClr val="accent1">
                    <a:lumMod val="75000"/>
                  </a:schemeClr>
                </a:solidFill>
              </a:rPr>
              <a:t>不需要使用实现可靠传输的各种机制</a:t>
            </a:r>
            <a:r>
              <a:rPr lang="zh-CN" altLang="en-US" b="1" dirty="0"/>
              <a:t>。</a:t>
            </a:r>
          </a:p>
        </p:txBody>
      </p:sp>
      <p:sp>
        <p:nvSpPr>
          <p:cNvPr id="67" name="椭圆 66">
            <a:extLst>
              <a:ext uri="{FF2B5EF4-FFF2-40B4-BE49-F238E27FC236}">
                <a16:creationId xmlns:a16="http://schemas.microsoft.com/office/drawing/2014/main" id="{531E9997-E57B-4CD8-304E-EAFF4D611852}"/>
              </a:ext>
            </a:extLst>
          </p:cNvPr>
          <p:cNvSpPr/>
          <p:nvPr/>
        </p:nvSpPr>
        <p:spPr>
          <a:xfrm>
            <a:off x="6441275" y="5290467"/>
            <a:ext cx="169817" cy="16981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4C670D7E-B221-0D01-B84B-771FF60C66F7}"/>
              </a:ext>
            </a:extLst>
          </p:cNvPr>
          <p:cNvSpPr txBox="1"/>
          <p:nvPr/>
        </p:nvSpPr>
        <p:spPr>
          <a:xfrm>
            <a:off x="6637313" y="5200013"/>
            <a:ext cx="5249885" cy="369332"/>
          </a:xfrm>
          <a:prstGeom prst="rect">
            <a:avLst/>
          </a:prstGeom>
          <a:noFill/>
        </p:spPr>
        <p:txBody>
          <a:bodyPr wrap="square" rtlCol="0">
            <a:spAutoFit/>
          </a:bodyPr>
          <a:lstStyle/>
          <a:p>
            <a:r>
              <a:rPr lang="en-US" altLang="zh-CN" b="1" dirty="0"/>
              <a:t>UDP</a:t>
            </a:r>
            <a:r>
              <a:rPr lang="zh-CN" altLang="en-US" b="1" dirty="0"/>
              <a:t>的</a:t>
            </a:r>
            <a:r>
              <a:rPr lang="zh-CN" altLang="en-US" b="1" dirty="0">
                <a:solidFill>
                  <a:schemeClr val="accent1">
                    <a:lumMod val="75000"/>
                  </a:schemeClr>
                </a:solidFill>
              </a:rPr>
              <a:t>实现简单</a:t>
            </a:r>
            <a:r>
              <a:rPr lang="zh-CN" altLang="en-US" b="1" dirty="0"/>
              <a:t>，</a:t>
            </a:r>
            <a:r>
              <a:rPr lang="en-US" altLang="zh-CN" b="1" dirty="0"/>
              <a:t>UDP</a:t>
            </a:r>
            <a:r>
              <a:rPr lang="zh-CN" altLang="en-US" b="1" dirty="0"/>
              <a:t>用户数据报的</a:t>
            </a:r>
            <a:r>
              <a:rPr lang="zh-CN" altLang="en-US" b="1" dirty="0">
                <a:solidFill>
                  <a:schemeClr val="accent1">
                    <a:lumMod val="75000"/>
                  </a:schemeClr>
                </a:solidFill>
              </a:rPr>
              <a:t>首部比较小</a:t>
            </a:r>
            <a:r>
              <a:rPr lang="zh-CN" altLang="en-US" b="1" dirty="0"/>
              <a:t>。</a:t>
            </a:r>
          </a:p>
        </p:txBody>
      </p:sp>
      <p:grpSp>
        <p:nvGrpSpPr>
          <p:cNvPr id="5" name="组合 4">
            <a:extLst>
              <a:ext uri="{FF2B5EF4-FFF2-40B4-BE49-F238E27FC236}">
                <a16:creationId xmlns:a16="http://schemas.microsoft.com/office/drawing/2014/main" id="{4553B6E1-7715-577C-D30F-525CEFB87A7B}"/>
              </a:ext>
            </a:extLst>
          </p:cNvPr>
          <p:cNvGrpSpPr/>
          <p:nvPr/>
        </p:nvGrpSpPr>
        <p:grpSpPr>
          <a:xfrm>
            <a:off x="304800" y="749300"/>
            <a:ext cx="6192343" cy="400110"/>
            <a:chOff x="424117" y="898245"/>
            <a:chExt cx="6192343" cy="400110"/>
          </a:xfrm>
        </p:grpSpPr>
        <p:sp>
          <p:nvSpPr>
            <p:cNvPr id="6" name="平行四边形 5">
              <a:extLst>
                <a:ext uri="{FF2B5EF4-FFF2-40B4-BE49-F238E27FC236}">
                  <a16:creationId xmlns:a16="http://schemas.microsoft.com/office/drawing/2014/main" id="{85C837DA-1F27-16A7-68E2-884AB6666466}"/>
                </a:ext>
              </a:extLst>
            </p:cNvPr>
            <p:cNvSpPr/>
            <p:nvPr/>
          </p:nvSpPr>
          <p:spPr>
            <a:xfrm>
              <a:off x="424117" y="898245"/>
              <a:ext cx="67445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7" name="文本框 6">
              <a:extLst>
                <a:ext uri="{FF2B5EF4-FFF2-40B4-BE49-F238E27FC236}">
                  <a16:creationId xmlns:a16="http://schemas.microsoft.com/office/drawing/2014/main" id="{9887E359-B2AE-79A3-B6F0-771D68A2315C}"/>
                </a:ext>
              </a:extLst>
            </p:cNvPr>
            <p:cNvSpPr txBox="1"/>
            <p:nvPr/>
          </p:nvSpPr>
          <p:spPr>
            <a:xfrm>
              <a:off x="1098567" y="898245"/>
              <a:ext cx="5517893" cy="400110"/>
            </a:xfrm>
            <a:prstGeom prst="rect">
              <a:avLst/>
            </a:prstGeom>
            <a:noFill/>
          </p:spPr>
          <p:txBody>
            <a:bodyPr wrap="square" rtlCol="0">
              <a:spAutoFit/>
            </a:bodyPr>
            <a:lstStyle/>
            <a:p>
              <a:r>
                <a:rPr lang="en-US" altLang="zh-CN" sz="2000" b="1" dirty="0"/>
                <a:t>TCP/IP</a:t>
              </a:r>
              <a:r>
                <a:rPr lang="zh-CN" altLang="en-US" sz="2000" b="1" dirty="0"/>
                <a:t>运输层中的两个重要协议</a:t>
              </a:r>
            </a:p>
          </p:txBody>
        </p:sp>
      </p:grpSp>
    </p:spTree>
    <p:custDataLst>
      <p:tags r:id="rId1"/>
    </p:custDataLst>
    <p:extLst>
      <p:ext uri="{BB962C8B-B14F-4D97-AF65-F5344CB8AC3E}">
        <p14:creationId xmlns:p14="http://schemas.microsoft.com/office/powerpoint/2010/main" val="246556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800" decel="100000"/>
                                        <p:tgtEl>
                                          <p:spTgt spid="59"/>
                                        </p:tgtEl>
                                      </p:cBhvr>
                                    </p:animEffect>
                                    <p:anim calcmode="lin" valueType="num">
                                      <p:cBhvr>
                                        <p:cTn id="8" dur="800" decel="100000" fill="hold"/>
                                        <p:tgtEl>
                                          <p:spTgt spid="59"/>
                                        </p:tgtEl>
                                        <p:attrNameLst>
                                          <p:attrName>style.rotation</p:attrName>
                                        </p:attrNameLst>
                                      </p:cBhvr>
                                      <p:tavLst>
                                        <p:tav tm="0">
                                          <p:val>
                                            <p:fltVal val="-90"/>
                                          </p:val>
                                        </p:tav>
                                        <p:tav tm="100000">
                                          <p:val>
                                            <p:fltVal val="0"/>
                                          </p:val>
                                        </p:tav>
                                      </p:tavLst>
                                    </p:anim>
                                    <p:anim calcmode="lin" valueType="num">
                                      <p:cBhvr>
                                        <p:cTn id="9" dur="800" decel="100000" fill="hold"/>
                                        <p:tgtEl>
                                          <p:spTgt spid="59"/>
                                        </p:tgtEl>
                                        <p:attrNameLst>
                                          <p:attrName>ppt_x</p:attrName>
                                        </p:attrNameLst>
                                      </p:cBhvr>
                                      <p:tavLst>
                                        <p:tav tm="0">
                                          <p:val>
                                            <p:strVal val="#ppt_x+0.4"/>
                                          </p:val>
                                        </p:tav>
                                        <p:tav tm="100000">
                                          <p:val>
                                            <p:strVal val="#ppt_x-0.05"/>
                                          </p:val>
                                        </p:tav>
                                      </p:tavLst>
                                    </p:anim>
                                    <p:anim calcmode="lin" valueType="num">
                                      <p:cBhvr>
                                        <p:cTn id="10" dur="800" decel="100000" fill="hold"/>
                                        <p:tgtEl>
                                          <p:spTgt spid="5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9"/>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up)">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anim calcmode="lin" valueType="num">
                                      <p:cBhvr>
                                        <p:cTn id="21" dur="500" fill="hold"/>
                                        <p:tgtEl>
                                          <p:spTgt spid="61"/>
                                        </p:tgtEl>
                                        <p:attrNameLst>
                                          <p:attrName>ppt_w</p:attrName>
                                        </p:attrNameLst>
                                      </p:cBhvr>
                                      <p:tavLst>
                                        <p:tav tm="0">
                                          <p:val>
                                            <p:fltVal val="0"/>
                                          </p:val>
                                        </p:tav>
                                        <p:tav tm="100000">
                                          <p:val>
                                            <p:strVal val="#ppt_w"/>
                                          </p:val>
                                        </p:tav>
                                      </p:tavLst>
                                    </p:anim>
                                    <p:anim calcmode="lin" valueType="num">
                                      <p:cBhvr>
                                        <p:cTn id="22" dur="500" fill="hold"/>
                                        <p:tgtEl>
                                          <p:spTgt spid="61"/>
                                        </p:tgtEl>
                                        <p:attrNameLst>
                                          <p:attrName>ppt_h</p:attrName>
                                        </p:attrNameLst>
                                      </p:cBhvr>
                                      <p:tavLst>
                                        <p:tav tm="0">
                                          <p:val>
                                            <p:fltVal val="0"/>
                                          </p:val>
                                        </p:tav>
                                        <p:tav tm="100000">
                                          <p:val>
                                            <p:strVal val="#ppt_h"/>
                                          </p:val>
                                        </p:tav>
                                      </p:tavLst>
                                    </p:anim>
                                    <p:animEffect transition="in" filter="fade">
                                      <p:cBhvr>
                                        <p:cTn id="23" dur="500"/>
                                        <p:tgtEl>
                                          <p:spTgt spid="61"/>
                                        </p:tgtEl>
                                      </p:cBhvr>
                                    </p:animEffect>
                                  </p:childTnLst>
                                </p:cTn>
                              </p:par>
                            </p:childTnLst>
                          </p:cTn>
                        </p:par>
                        <p:par>
                          <p:cTn id="24" fill="hold">
                            <p:stCondLst>
                              <p:cond delay="500"/>
                            </p:stCondLst>
                            <p:childTnLst>
                              <p:par>
                                <p:cTn id="25" presetID="1" presetClass="entr" presetSubtype="0" fill="hold" grpId="0" nodeType="afterEffect">
                                  <p:stCondLst>
                                    <p:cond delay="0"/>
                                  </p:stCondLst>
                                  <p:iterate type="lt">
                                    <p:tmAbs val="100"/>
                                  </p:iterate>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3"/>
                                        </p:tgtEl>
                                        <p:attrNameLst>
                                          <p:attrName>style.visibility</p:attrName>
                                        </p:attrNameLst>
                                      </p:cBhvr>
                                      <p:to>
                                        <p:strVal val="visible"/>
                                      </p:to>
                                    </p:set>
                                    <p:anim calcmode="lin" valueType="num">
                                      <p:cBhvr>
                                        <p:cTn id="31" dur="500" fill="hold"/>
                                        <p:tgtEl>
                                          <p:spTgt spid="63"/>
                                        </p:tgtEl>
                                        <p:attrNameLst>
                                          <p:attrName>ppt_w</p:attrName>
                                        </p:attrNameLst>
                                      </p:cBhvr>
                                      <p:tavLst>
                                        <p:tav tm="0">
                                          <p:val>
                                            <p:fltVal val="0"/>
                                          </p:val>
                                        </p:tav>
                                        <p:tav tm="100000">
                                          <p:val>
                                            <p:strVal val="#ppt_w"/>
                                          </p:val>
                                        </p:tav>
                                      </p:tavLst>
                                    </p:anim>
                                    <p:anim calcmode="lin" valueType="num">
                                      <p:cBhvr>
                                        <p:cTn id="32" dur="500" fill="hold"/>
                                        <p:tgtEl>
                                          <p:spTgt spid="63"/>
                                        </p:tgtEl>
                                        <p:attrNameLst>
                                          <p:attrName>ppt_h</p:attrName>
                                        </p:attrNameLst>
                                      </p:cBhvr>
                                      <p:tavLst>
                                        <p:tav tm="0">
                                          <p:val>
                                            <p:fltVal val="0"/>
                                          </p:val>
                                        </p:tav>
                                        <p:tav tm="100000">
                                          <p:val>
                                            <p:strVal val="#ppt_h"/>
                                          </p:val>
                                        </p:tav>
                                      </p:tavLst>
                                    </p:anim>
                                    <p:animEffect transition="in" filter="fade">
                                      <p:cBhvr>
                                        <p:cTn id="33" dur="500"/>
                                        <p:tgtEl>
                                          <p:spTgt spid="63"/>
                                        </p:tgtEl>
                                      </p:cBhvr>
                                    </p:animEffect>
                                  </p:childTnLst>
                                </p:cTn>
                              </p:par>
                            </p:childTnLst>
                          </p:cTn>
                        </p:par>
                        <p:par>
                          <p:cTn id="34" fill="hold">
                            <p:stCondLst>
                              <p:cond delay="500"/>
                            </p:stCondLst>
                            <p:childTnLst>
                              <p:par>
                                <p:cTn id="35" presetID="1" presetClass="entr" presetSubtype="0" fill="hold" grpId="0" nodeType="afterEffect">
                                  <p:stCondLst>
                                    <p:cond delay="0"/>
                                  </p:stCondLst>
                                  <p:iterate type="lt">
                                    <p:tmAbs val="100"/>
                                  </p:iterate>
                                  <p:childTnLst>
                                    <p:set>
                                      <p:cBhvr>
                                        <p:cTn id="36" dur="1" fill="hold">
                                          <p:stCondLst>
                                            <p:cond delay="0"/>
                                          </p:stCondLst>
                                        </p:cTn>
                                        <p:tgtEl>
                                          <p:spTgt spid="6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65"/>
                                        </p:tgtEl>
                                        <p:attrNameLst>
                                          <p:attrName>style.visibility</p:attrName>
                                        </p:attrNameLst>
                                      </p:cBhvr>
                                      <p:to>
                                        <p:strVal val="visible"/>
                                      </p:to>
                                    </p:set>
                                    <p:anim calcmode="lin" valueType="num">
                                      <p:cBhvr>
                                        <p:cTn id="41" dur="500" fill="hold"/>
                                        <p:tgtEl>
                                          <p:spTgt spid="65"/>
                                        </p:tgtEl>
                                        <p:attrNameLst>
                                          <p:attrName>ppt_w</p:attrName>
                                        </p:attrNameLst>
                                      </p:cBhvr>
                                      <p:tavLst>
                                        <p:tav tm="0">
                                          <p:val>
                                            <p:fltVal val="0"/>
                                          </p:val>
                                        </p:tav>
                                        <p:tav tm="100000">
                                          <p:val>
                                            <p:strVal val="#ppt_w"/>
                                          </p:val>
                                        </p:tav>
                                      </p:tavLst>
                                    </p:anim>
                                    <p:anim calcmode="lin" valueType="num">
                                      <p:cBhvr>
                                        <p:cTn id="42" dur="500" fill="hold"/>
                                        <p:tgtEl>
                                          <p:spTgt spid="65"/>
                                        </p:tgtEl>
                                        <p:attrNameLst>
                                          <p:attrName>ppt_h</p:attrName>
                                        </p:attrNameLst>
                                      </p:cBhvr>
                                      <p:tavLst>
                                        <p:tav tm="0">
                                          <p:val>
                                            <p:fltVal val="0"/>
                                          </p:val>
                                        </p:tav>
                                        <p:tav tm="100000">
                                          <p:val>
                                            <p:strVal val="#ppt_h"/>
                                          </p:val>
                                        </p:tav>
                                      </p:tavLst>
                                    </p:anim>
                                    <p:animEffect transition="in" filter="fade">
                                      <p:cBhvr>
                                        <p:cTn id="43" dur="500"/>
                                        <p:tgtEl>
                                          <p:spTgt spid="65"/>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6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67"/>
                                        </p:tgtEl>
                                        <p:attrNameLst>
                                          <p:attrName>style.visibility</p:attrName>
                                        </p:attrNameLst>
                                      </p:cBhvr>
                                      <p:to>
                                        <p:strVal val="visible"/>
                                      </p:to>
                                    </p:set>
                                    <p:anim calcmode="lin" valueType="num">
                                      <p:cBhvr>
                                        <p:cTn id="51" dur="500" fill="hold"/>
                                        <p:tgtEl>
                                          <p:spTgt spid="67"/>
                                        </p:tgtEl>
                                        <p:attrNameLst>
                                          <p:attrName>ppt_w</p:attrName>
                                        </p:attrNameLst>
                                      </p:cBhvr>
                                      <p:tavLst>
                                        <p:tav tm="0">
                                          <p:val>
                                            <p:fltVal val="0"/>
                                          </p:val>
                                        </p:tav>
                                        <p:tav tm="100000">
                                          <p:val>
                                            <p:strVal val="#ppt_w"/>
                                          </p:val>
                                        </p:tav>
                                      </p:tavLst>
                                    </p:anim>
                                    <p:anim calcmode="lin" valueType="num">
                                      <p:cBhvr>
                                        <p:cTn id="52" dur="500" fill="hold"/>
                                        <p:tgtEl>
                                          <p:spTgt spid="67"/>
                                        </p:tgtEl>
                                        <p:attrNameLst>
                                          <p:attrName>ppt_h</p:attrName>
                                        </p:attrNameLst>
                                      </p:cBhvr>
                                      <p:tavLst>
                                        <p:tav tm="0">
                                          <p:val>
                                            <p:fltVal val="0"/>
                                          </p:val>
                                        </p:tav>
                                        <p:tav tm="100000">
                                          <p:val>
                                            <p:strVal val="#ppt_h"/>
                                          </p:val>
                                        </p:tav>
                                      </p:tavLst>
                                    </p:anim>
                                    <p:animEffect transition="in" filter="fade">
                                      <p:cBhvr>
                                        <p:cTn id="53" dur="500"/>
                                        <p:tgtEl>
                                          <p:spTgt spid="67"/>
                                        </p:tgtEl>
                                      </p:cBhvr>
                                    </p:animEffect>
                                  </p:childTnLst>
                                </p:cTn>
                              </p:par>
                            </p:childTnLst>
                          </p:cTn>
                        </p:par>
                        <p:par>
                          <p:cTn id="54" fill="hold">
                            <p:stCondLst>
                              <p:cond delay="500"/>
                            </p:stCondLst>
                            <p:childTnLst>
                              <p:par>
                                <p:cTn id="55" presetID="1" presetClass="entr" presetSubtype="0" fill="hold" grpId="0" nodeType="afterEffect">
                                  <p:stCondLst>
                                    <p:cond delay="0"/>
                                  </p:stCondLst>
                                  <p:iterate type="lt">
                                    <p:tmAbs val="100"/>
                                  </p:iterate>
                                  <p:childTnLst>
                                    <p:set>
                                      <p:cBhvr>
                                        <p:cTn id="5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p:bldP spid="63" grpId="0" animBg="1"/>
      <p:bldP spid="64" grpId="0"/>
      <p:bldP spid="65" grpId="0" animBg="1"/>
      <p:bldP spid="66" grpId="0"/>
      <p:bldP spid="67" grpId="0" animBg="1"/>
      <p:bldP spid="6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49">
            <a:extLst>
              <a:ext uri="{FF2B5EF4-FFF2-40B4-BE49-F238E27FC236}">
                <a16:creationId xmlns:a16="http://schemas.microsoft.com/office/drawing/2014/main" id="{443C1EA1-3A82-FBB5-3E35-2CBBE7547D01}"/>
              </a:ext>
            </a:extLst>
          </p:cNvPr>
          <p:cNvSpPr txBox="1"/>
          <p:nvPr/>
        </p:nvSpPr>
        <p:spPr>
          <a:xfrm>
            <a:off x="315617" y="4869337"/>
            <a:ext cx="2381795" cy="1077218"/>
          </a:xfrm>
          <a:prstGeom prst="rect">
            <a:avLst/>
          </a:prstGeom>
          <a:noFill/>
        </p:spPr>
        <p:txBody>
          <a:bodyPr wrap="square" rtlCol="0">
            <a:spAutoFit/>
          </a:bodyPr>
          <a:lstStyle/>
          <a:p>
            <a:r>
              <a:rPr lang="zh-CN" altLang="en-US" sz="1600" b="1" dirty="0">
                <a:solidFill>
                  <a:schemeClr val="accent4"/>
                </a:solidFill>
              </a:rPr>
              <a:t>发送针对</a:t>
            </a:r>
            <a:r>
              <a:rPr lang="en-US" altLang="zh-CN" sz="1600" b="1" dirty="0">
                <a:solidFill>
                  <a:schemeClr val="accent4"/>
                </a:solidFill>
              </a:rPr>
              <a:t>TCP</a:t>
            </a:r>
            <a:r>
              <a:rPr lang="zh-CN" altLang="en-US" sz="1600" b="1" dirty="0">
                <a:solidFill>
                  <a:schemeClr val="accent4"/>
                </a:solidFill>
              </a:rPr>
              <a:t>连接请求确认报文段的普通</a:t>
            </a:r>
            <a:r>
              <a:rPr lang="en-US" altLang="zh-CN" sz="1600" b="1" dirty="0">
                <a:solidFill>
                  <a:schemeClr val="accent4"/>
                </a:solidFill>
              </a:rPr>
              <a:t>TCP</a:t>
            </a:r>
            <a:r>
              <a:rPr lang="zh-CN" altLang="en-US" sz="1600" b="1" dirty="0">
                <a:solidFill>
                  <a:schemeClr val="accent4"/>
                </a:solidFill>
              </a:rPr>
              <a:t>确认报文段，并进入连接已建立状态。</a:t>
            </a:r>
            <a:endParaRPr lang="en-US" altLang="zh-CN" sz="1600" b="1" dirty="0">
              <a:solidFill>
                <a:schemeClr val="accent4"/>
              </a:solidFill>
            </a:endParaRPr>
          </a:p>
        </p:txBody>
      </p:sp>
      <p:sp>
        <p:nvSpPr>
          <p:cNvPr id="30" name="矩形 29">
            <a:extLst>
              <a:ext uri="{FF2B5EF4-FFF2-40B4-BE49-F238E27FC236}">
                <a16:creationId xmlns:a16="http://schemas.microsoft.com/office/drawing/2014/main" id="{E4E16C1E-05CC-E8EB-4752-C5DDEB2E056A}"/>
              </a:ext>
            </a:extLst>
          </p:cNvPr>
          <p:cNvSpPr/>
          <p:nvPr/>
        </p:nvSpPr>
        <p:spPr>
          <a:xfrm>
            <a:off x="2699104" y="2345084"/>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32" name="矩形 31">
            <a:extLst>
              <a:ext uri="{FF2B5EF4-FFF2-40B4-BE49-F238E27FC236}">
                <a16:creationId xmlns:a16="http://schemas.microsoft.com/office/drawing/2014/main" id="{86023576-B69D-AA61-2351-100EC8908EDC}"/>
              </a:ext>
            </a:extLst>
          </p:cNvPr>
          <p:cNvSpPr/>
          <p:nvPr/>
        </p:nvSpPr>
        <p:spPr>
          <a:xfrm>
            <a:off x="7977861" y="2345084"/>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24" name="handshake_157426">
            <a:extLst>
              <a:ext uri="{FF2B5EF4-FFF2-40B4-BE49-F238E27FC236}">
                <a16:creationId xmlns:a16="http://schemas.microsoft.com/office/drawing/2014/main" id="{12A4C620-F262-8CDF-E003-418378B444B8}"/>
              </a:ext>
            </a:extLst>
          </p:cNvPr>
          <p:cNvSpPr/>
          <p:nvPr/>
        </p:nvSpPr>
        <p:spPr>
          <a:xfrm>
            <a:off x="6485830" y="1505135"/>
            <a:ext cx="297917" cy="223344"/>
          </a:xfrm>
          <a:custGeom>
            <a:avLst/>
            <a:gdLst>
              <a:gd name="connsiteX0" fmla="*/ 127473 w 576405"/>
              <a:gd name="connsiteY0" fmla="*/ 301859 h 432124"/>
              <a:gd name="connsiteX1" fmla="*/ 126793 w 576405"/>
              <a:gd name="connsiteY1" fmla="*/ 325606 h 432124"/>
              <a:gd name="connsiteX2" fmla="*/ 208323 w 576405"/>
              <a:gd name="connsiteY2" fmla="*/ 404307 h 432124"/>
              <a:gd name="connsiteX3" fmla="*/ 244333 w 576405"/>
              <a:gd name="connsiteY3" fmla="*/ 407021 h 432124"/>
              <a:gd name="connsiteX4" fmla="*/ 193376 w 576405"/>
              <a:gd name="connsiteY4" fmla="*/ 82716 h 432124"/>
              <a:gd name="connsiteX5" fmla="*/ 88066 w 576405"/>
              <a:gd name="connsiteY5" fmla="*/ 191270 h 432124"/>
              <a:gd name="connsiteX6" fmla="*/ 85349 w 576405"/>
              <a:gd name="connsiteY6" fmla="*/ 202804 h 432124"/>
              <a:gd name="connsiteX7" fmla="*/ 101655 w 576405"/>
              <a:gd name="connsiteY7" fmla="*/ 247582 h 432124"/>
              <a:gd name="connsiteX8" fmla="*/ 110487 w 576405"/>
              <a:gd name="connsiteY8" fmla="*/ 261152 h 432124"/>
              <a:gd name="connsiteX9" fmla="*/ 268792 w 576405"/>
              <a:gd name="connsiteY9" fmla="*/ 405664 h 432124"/>
              <a:gd name="connsiteX10" fmla="*/ 299366 w 576405"/>
              <a:gd name="connsiteY10" fmla="*/ 413127 h 432124"/>
              <a:gd name="connsiteX11" fmla="*/ 318389 w 576405"/>
              <a:gd name="connsiteY11" fmla="*/ 407021 h 432124"/>
              <a:gd name="connsiteX12" fmla="*/ 226668 w 576405"/>
              <a:gd name="connsiteY12" fmla="*/ 325606 h 432124"/>
              <a:gd name="connsiteX13" fmla="*/ 225988 w 576405"/>
              <a:gd name="connsiteY13" fmla="*/ 312715 h 432124"/>
              <a:gd name="connsiteX14" fmla="*/ 238897 w 576405"/>
              <a:gd name="connsiteY14" fmla="*/ 312036 h 432124"/>
              <a:gd name="connsiteX15" fmla="*/ 334016 w 576405"/>
              <a:gd name="connsiteY15" fmla="*/ 396166 h 432124"/>
              <a:gd name="connsiteX16" fmla="*/ 335375 w 576405"/>
              <a:gd name="connsiteY16" fmla="*/ 398879 h 432124"/>
              <a:gd name="connsiteX17" fmla="*/ 357796 w 576405"/>
              <a:gd name="connsiteY17" fmla="*/ 383275 h 432124"/>
              <a:gd name="connsiteX18" fmla="*/ 258600 w 576405"/>
              <a:gd name="connsiteY18" fmla="*/ 293718 h 432124"/>
              <a:gd name="connsiteX19" fmla="*/ 257921 w 576405"/>
              <a:gd name="connsiteY19" fmla="*/ 280827 h 432124"/>
              <a:gd name="connsiteX20" fmla="*/ 270151 w 576405"/>
              <a:gd name="connsiteY20" fmla="*/ 280149 h 432124"/>
              <a:gd name="connsiteX21" fmla="*/ 370705 w 576405"/>
              <a:gd name="connsiteY21" fmla="*/ 370384 h 432124"/>
              <a:gd name="connsiteX22" fmla="*/ 387011 w 576405"/>
              <a:gd name="connsiteY22" fmla="*/ 347995 h 432124"/>
              <a:gd name="connsiteX23" fmla="*/ 384972 w 576405"/>
              <a:gd name="connsiteY23" fmla="*/ 346638 h 432124"/>
              <a:gd name="connsiteX24" fmla="*/ 289854 w 576405"/>
              <a:gd name="connsiteY24" fmla="*/ 262509 h 432124"/>
              <a:gd name="connsiteX25" fmla="*/ 289174 w 576405"/>
              <a:gd name="connsiteY25" fmla="*/ 249618 h 432124"/>
              <a:gd name="connsiteX26" fmla="*/ 302083 w 576405"/>
              <a:gd name="connsiteY26" fmla="*/ 248939 h 432124"/>
              <a:gd name="connsiteX27" fmla="*/ 395164 w 576405"/>
              <a:gd name="connsiteY27" fmla="*/ 331033 h 432124"/>
              <a:gd name="connsiteX28" fmla="*/ 403317 w 576405"/>
              <a:gd name="connsiteY28" fmla="*/ 306609 h 432124"/>
              <a:gd name="connsiteX29" fmla="*/ 393805 w 576405"/>
              <a:gd name="connsiteY29" fmla="*/ 272686 h 432124"/>
              <a:gd name="connsiteX30" fmla="*/ 325183 w 576405"/>
              <a:gd name="connsiteY30" fmla="*/ 210946 h 432124"/>
              <a:gd name="connsiteX31" fmla="*/ 321786 w 576405"/>
              <a:gd name="connsiteY31" fmla="*/ 209589 h 432124"/>
              <a:gd name="connsiteX32" fmla="*/ 273548 w 576405"/>
              <a:gd name="connsiteY32" fmla="*/ 165489 h 432124"/>
              <a:gd name="connsiteX33" fmla="*/ 273548 w 576405"/>
              <a:gd name="connsiteY33" fmla="*/ 152598 h 432124"/>
              <a:gd name="connsiteX34" fmla="*/ 285777 w 576405"/>
              <a:gd name="connsiteY34" fmla="*/ 151919 h 432124"/>
              <a:gd name="connsiteX35" fmla="*/ 329260 w 576405"/>
              <a:gd name="connsiteY35" fmla="*/ 190592 h 432124"/>
              <a:gd name="connsiteX36" fmla="*/ 336734 w 576405"/>
              <a:gd name="connsiteY36" fmla="*/ 185843 h 432124"/>
              <a:gd name="connsiteX37" fmla="*/ 348963 w 576405"/>
              <a:gd name="connsiteY37" fmla="*/ 164810 h 432124"/>
              <a:gd name="connsiteX38" fmla="*/ 340810 w 576405"/>
              <a:gd name="connsiteY38" fmla="*/ 142421 h 432124"/>
              <a:gd name="connsiteX39" fmla="*/ 309557 w 576405"/>
              <a:gd name="connsiteY39" fmla="*/ 112569 h 432124"/>
              <a:gd name="connsiteX40" fmla="*/ 293930 w 576405"/>
              <a:gd name="connsiteY40" fmla="*/ 103749 h 432124"/>
              <a:gd name="connsiteX41" fmla="*/ 382934 w 576405"/>
              <a:gd name="connsiteY41" fmla="*/ 82038 h 432124"/>
              <a:gd name="connsiteX42" fmla="*/ 314313 w 576405"/>
              <a:gd name="connsiteY42" fmla="*/ 92893 h 432124"/>
              <a:gd name="connsiteX43" fmla="*/ 322466 w 576405"/>
              <a:gd name="connsiteY43" fmla="*/ 99678 h 432124"/>
              <a:gd name="connsiteX44" fmla="*/ 353719 w 576405"/>
              <a:gd name="connsiteY44" fmla="*/ 129530 h 432124"/>
              <a:gd name="connsiteX45" fmla="*/ 367307 w 576405"/>
              <a:gd name="connsiteY45" fmla="*/ 166846 h 432124"/>
              <a:gd name="connsiteX46" fmla="*/ 346925 w 576405"/>
              <a:gd name="connsiteY46" fmla="*/ 200769 h 432124"/>
              <a:gd name="connsiteX47" fmla="*/ 342848 w 576405"/>
              <a:gd name="connsiteY47" fmla="*/ 203483 h 432124"/>
              <a:gd name="connsiteX48" fmla="*/ 406034 w 576405"/>
              <a:gd name="connsiteY48" fmla="*/ 259116 h 432124"/>
              <a:gd name="connsiteX49" fmla="*/ 421661 w 576405"/>
              <a:gd name="connsiteY49" fmla="*/ 288290 h 432124"/>
              <a:gd name="connsiteX50" fmla="*/ 456991 w 576405"/>
              <a:gd name="connsiteY50" fmla="*/ 244869 h 432124"/>
              <a:gd name="connsiteX51" fmla="*/ 458350 w 576405"/>
              <a:gd name="connsiteY51" fmla="*/ 242833 h 432124"/>
              <a:gd name="connsiteX52" fmla="*/ 486206 w 576405"/>
              <a:gd name="connsiteY52" fmla="*/ 202804 h 432124"/>
              <a:gd name="connsiteX53" fmla="*/ 485526 w 576405"/>
              <a:gd name="connsiteY53" fmla="*/ 187878 h 432124"/>
              <a:gd name="connsiteX54" fmla="*/ 192697 w 576405"/>
              <a:gd name="connsiteY54" fmla="*/ 63719 h 432124"/>
              <a:gd name="connsiteX55" fmla="*/ 275586 w 576405"/>
              <a:gd name="connsiteY55" fmla="*/ 81359 h 432124"/>
              <a:gd name="connsiteX56" fmla="*/ 278983 w 576405"/>
              <a:gd name="connsiteY56" fmla="*/ 80003 h 432124"/>
              <a:gd name="connsiteX57" fmla="*/ 384293 w 576405"/>
              <a:gd name="connsiteY57" fmla="*/ 63719 h 432124"/>
              <a:gd name="connsiteX58" fmla="*/ 392446 w 576405"/>
              <a:gd name="connsiteY58" fmla="*/ 66433 h 432124"/>
              <a:gd name="connsiteX59" fmla="*/ 498435 w 576405"/>
              <a:gd name="connsiteY59" fmla="*/ 175666 h 432124"/>
              <a:gd name="connsiteX60" fmla="*/ 501153 w 576405"/>
              <a:gd name="connsiteY60" fmla="*/ 212981 h 432124"/>
              <a:gd name="connsiteX61" fmla="*/ 473297 w 576405"/>
              <a:gd name="connsiteY61" fmla="*/ 253010 h 432124"/>
              <a:gd name="connsiteX62" fmla="*/ 471259 w 576405"/>
              <a:gd name="connsiteY62" fmla="*/ 256402 h 432124"/>
              <a:gd name="connsiteX63" fmla="*/ 425058 w 576405"/>
              <a:gd name="connsiteY63" fmla="*/ 314072 h 432124"/>
              <a:gd name="connsiteX64" fmla="*/ 419623 w 576405"/>
              <a:gd name="connsiteY64" fmla="*/ 316786 h 432124"/>
              <a:gd name="connsiteX65" fmla="*/ 304121 w 576405"/>
              <a:gd name="connsiteY65" fmla="*/ 430089 h 432124"/>
              <a:gd name="connsiteX66" fmla="*/ 290533 w 576405"/>
              <a:gd name="connsiteY66" fmla="*/ 432124 h 432124"/>
              <a:gd name="connsiteX67" fmla="*/ 262677 w 576405"/>
              <a:gd name="connsiteY67" fmla="*/ 423304 h 432124"/>
              <a:gd name="connsiteX68" fmla="*/ 234141 w 576405"/>
              <a:gd name="connsiteY68" fmla="*/ 426018 h 432124"/>
              <a:gd name="connsiteX69" fmla="*/ 203567 w 576405"/>
              <a:gd name="connsiteY69" fmla="*/ 421947 h 432124"/>
              <a:gd name="connsiteX70" fmla="*/ 109128 w 576405"/>
              <a:gd name="connsiteY70" fmla="*/ 329676 h 432124"/>
              <a:gd name="connsiteX71" fmla="*/ 113205 w 576405"/>
              <a:gd name="connsiteY71" fmla="*/ 288290 h 432124"/>
              <a:gd name="connsiteX72" fmla="*/ 98258 w 576405"/>
              <a:gd name="connsiteY72" fmla="*/ 274721 h 432124"/>
              <a:gd name="connsiteX73" fmla="*/ 83990 w 576405"/>
              <a:gd name="connsiteY73" fmla="*/ 253689 h 432124"/>
              <a:gd name="connsiteX74" fmla="*/ 68363 w 576405"/>
              <a:gd name="connsiteY74" fmla="*/ 208910 h 432124"/>
              <a:gd name="connsiteX75" fmla="*/ 75157 w 576405"/>
              <a:gd name="connsiteY75" fmla="*/ 178379 h 432124"/>
              <a:gd name="connsiteX76" fmla="*/ 183864 w 576405"/>
              <a:gd name="connsiteY76" fmla="*/ 66433 h 432124"/>
              <a:gd name="connsiteX77" fmla="*/ 192697 w 576405"/>
              <a:gd name="connsiteY77" fmla="*/ 63719 h 432124"/>
              <a:gd name="connsiteX78" fmla="*/ 451604 w 576405"/>
              <a:gd name="connsiteY78" fmla="*/ 22392 h 432124"/>
              <a:gd name="connsiteX79" fmla="*/ 421040 w 576405"/>
              <a:gd name="connsiteY79" fmla="*/ 52927 h 432124"/>
              <a:gd name="connsiteX80" fmla="*/ 523598 w 576405"/>
              <a:gd name="connsiteY80" fmla="*/ 155387 h 432124"/>
              <a:gd name="connsiteX81" fmla="*/ 554162 w 576405"/>
              <a:gd name="connsiteY81" fmla="*/ 124852 h 432124"/>
              <a:gd name="connsiteX82" fmla="*/ 125386 w 576405"/>
              <a:gd name="connsiteY82" fmla="*/ 22392 h 432124"/>
              <a:gd name="connsiteX83" fmla="*/ 22086 w 576405"/>
              <a:gd name="connsiteY83" fmla="*/ 124852 h 432124"/>
              <a:gd name="connsiteX84" fmla="*/ 52669 w 576405"/>
              <a:gd name="connsiteY84" fmla="*/ 155387 h 432124"/>
              <a:gd name="connsiteX85" fmla="*/ 155968 w 576405"/>
              <a:gd name="connsiteY85" fmla="*/ 52927 h 432124"/>
              <a:gd name="connsiteX86" fmla="*/ 451604 w 576405"/>
              <a:gd name="connsiteY86" fmla="*/ 0 h 432124"/>
              <a:gd name="connsiteX87" fmla="*/ 457717 w 576405"/>
              <a:gd name="connsiteY87" fmla="*/ 2714 h 432124"/>
              <a:gd name="connsiteX88" fmla="*/ 573858 w 576405"/>
              <a:gd name="connsiteY88" fmla="*/ 118746 h 432124"/>
              <a:gd name="connsiteX89" fmla="*/ 573858 w 576405"/>
              <a:gd name="connsiteY89" fmla="*/ 130959 h 432124"/>
              <a:gd name="connsiteX90" fmla="*/ 530390 w 576405"/>
              <a:gd name="connsiteY90" fmla="*/ 175065 h 432124"/>
              <a:gd name="connsiteX91" fmla="*/ 523598 w 576405"/>
              <a:gd name="connsiteY91" fmla="*/ 177779 h 432124"/>
              <a:gd name="connsiteX92" fmla="*/ 517485 w 576405"/>
              <a:gd name="connsiteY92" fmla="*/ 175065 h 432124"/>
              <a:gd name="connsiteX93" fmla="*/ 401344 w 576405"/>
              <a:gd name="connsiteY93" fmla="*/ 59033 h 432124"/>
              <a:gd name="connsiteX94" fmla="*/ 401344 w 576405"/>
              <a:gd name="connsiteY94" fmla="*/ 46820 h 432124"/>
              <a:gd name="connsiteX95" fmla="*/ 444812 w 576405"/>
              <a:gd name="connsiteY95" fmla="*/ 2714 h 432124"/>
              <a:gd name="connsiteX96" fmla="*/ 451604 w 576405"/>
              <a:gd name="connsiteY96" fmla="*/ 0 h 432124"/>
              <a:gd name="connsiteX97" fmla="*/ 125386 w 576405"/>
              <a:gd name="connsiteY97" fmla="*/ 0 h 432124"/>
              <a:gd name="connsiteX98" fmla="*/ 131502 w 576405"/>
              <a:gd name="connsiteY98" fmla="*/ 2714 h 432124"/>
              <a:gd name="connsiteX99" fmla="*/ 174997 w 576405"/>
              <a:gd name="connsiteY99" fmla="*/ 46820 h 432124"/>
              <a:gd name="connsiteX100" fmla="*/ 174997 w 576405"/>
              <a:gd name="connsiteY100" fmla="*/ 59033 h 432124"/>
              <a:gd name="connsiteX101" fmla="*/ 59465 w 576405"/>
              <a:gd name="connsiteY101" fmla="*/ 175065 h 432124"/>
              <a:gd name="connsiteX102" fmla="*/ 52669 w 576405"/>
              <a:gd name="connsiteY102" fmla="*/ 177779 h 432124"/>
              <a:gd name="connsiteX103" fmla="*/ 46552 w 576405"/>
              <a:gd name="connsiteY103" fmla="*/ 175065 h 432124"/>
              <a:gd name="connsiteX104" fmla="*/ 3058 w 576405"/>
              <a:gd name="connsiteY104" fmla="*/ 130959 h 432124"/>
              <a:gd name="connsiteX105" fmla="*/ 3058 w 576405"/>
              <a:gd name="connsiteY105" fmla="*/ 118746 h 432124"/>
              <a:gd name="connsiteX106" fmla="*/ 118590 w 576405"/>
              <a:gd name="connsiteY106" fmla="*/ 2714 h 432124"/>
              <a:gd name="connsiteX107" fmla="*/ 125386 w 576405"/>
              <a:gd name="connsiteY107" fmla="*/ 0 h 4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576405" h="432124">
                <a:moveTo>
                  <a:pt x="127473" y="301859"/>
                </a:moveTo>
                <a:cubicBezTo>
                  <a:pt x="126114" y="307287"/>
                  <a:pt x="124755" y="316786"/>
                  <a:pt x="126793" y="325606"/>
                </a:cubicBezTo>
                <a:cubicBezTo>
                  <a:pt x="136984" y="366992"/>
                  <a:pt x="162123" y="391416"/>
                  <a:pt x="208323" y="404307"/>
                </a:cubicBezTo>
                <a:cubicBezTo>
                  <a:pt x="220553" y="407699"/>
                  <a:pt x="233462" y="408378"/>
                  <a:pt x="244333" y="407021"/>
                </a:cubicBezTo>
                <a:close/>
                <a:moveTo>
                  <a:pt x="193376" y="82716"/>
                </a:moveTo>
                <a:lnTo>
                  <a:pt x="88066" y="191270"/>
                </a:lnTo>
                <a:cubicBezTo>
                  <a:pt x="85349" y="193984"/>
                  <a:pt x="83990" y="198733"/>
                  <a:pt x="85349" y="202804"/>
                </a:cubicBezTo>
                <a:lnTo>
                  <a:pt x="101655" y="247582"/>
                </a:lnTo>
                <a:cubicBezTo>
                  <a:pt x="103013" y="253010"/>
                  <a:pt x="106411" y="257081"/>
                  <a:pt x="110487" y="261152"/>
                </a:cubicBezTo>
                <a:lnTo>
                  <a:pt x="268792" y="405664"/>
                </a:lnTo>
                <a:cubicBezTo>
                  <a:pt x="276945" y="413127"/>
                  <a:pt x="288495" y="415841"/>
                  <a:pt x="299366" y="413127"/>
                </a:cubicBezTo>
                <a:cubicBezTo>
                  <a:pt x="306160" y="411092"/>
                  <a:pt x="312274" y="409056"/>
                  <a:pt x="318389" y="407021"/>
                </a:cubicBezTo>
                <a:lnTo>
                  <a:pt x="226668" y="325606"/>
                </a:lnTo>
                <a:cubicBezTo>
                  <a:pt x="222591" y="322213"/>
                  <a:pt x="222591" y="316786"/>
                  <a:pt x="225988" y="312715"/>
                </a:cubicBezTo>
                <a:cubicBezTo>
                  <a:pt x="229385" y="308644"/>
                  <a:pt x="234821" y="308644"/>
                  <a:pt x="238897" y="312036"/>
                </a:cubicBezTo>
                <a:lnTo>
                  <a:pt x="334016" y="396166"/>
                </a:lnTo>
                <a:cubicBezTo>
                  <a:pt x="334695" y="396844"/>
                  <a:pt x="335375" y="398201"/>
                  <a:pt x="335375" y="398879"/>
                </a:cubicBezTo>
                <a:cubicBezTo>
                  <a:pt x="343528" y="394130"/>
                  <a:pt x="351001" y="389381"/>
                  <a:pt x="357796" y="383275"/>
                </a:cubicBezTo>
                <a:lnTo>
                  <a:pt x="258600" y="293718"/>
                </a:lnTo>
                <a:cubicBezTo>
                  <a:pt x="254524" y="290326"/>
                  <a:pt x="254524" y="284898"/>
                  <a:pt x="257921" y="280827"/>
                </a:cubicBezTo>
                <a:cubicBezTo>
                  <a:pt x="261318" y="277435"/>
                  <a:pt x="266753" y="276756"/>
                  <a:pt x="270151" y="280149"/>
                </a:cubicBezTo>
                <a:lnTo>
                  <a:pt x="370705" y="370384"/>
                </a:lnTo>
                <a:cubicBezTo>
                  <a:pt x="376819" y="363599"/>
                  <a:pt x="382255" y="356136"/>
                  <a:pt x="387011" y="347995"/>
                </a:cubicBezTo>
                <a:cubicBezTo>
                  <a:pt x="386331" y="347316"/>
                  <a:pt x="385652" y="347316"/>
                  <a:pt x="384972" y="346638"/>
                </a:cubicBezTo>
                <a:lnTo>
                  <a:pt x="289854" y="262509"/>
                </a:lnTo>
                <a:cubicBezTo>
                  <a:pt x="286457" y="259116"/>
                  <a:pt x="285777" y="253010"/>
                  <a:pt x="289174" y="249618"/>
                </a:cubicBezTo>
                <a:cubicBezTo>
                  <a:pt x="292571" y="245547"/>
                  <a:pt x="298007" y="245547"/>
                  <a:pt x="302083" y="248939"/>
                </a:cubicBezTo>
                <a:lnTo>
                  <a:pt x="395164" y="331033"/>
                </a:lnTo>
                <a:cubicBezTo>
                  <a:pt x="398561" y="323570"/>
                  <a:pt x="401278" y="315429"/>
                  <a:pt x="403317" y="306609"/>
                </a:cubicBezTo>
                <a:cubicBezTo>
                  <a:pt x="406714" y="294396"/>
                  <a:pt x="403317" y="281506"/>
                  <a:pt x="393805" y="272686"/>
                </a:cubicBezTo>
                <a:cubicBezTo>
                  <a:pt x="376140" y="257081"/>
                  <a:pt x="348963" y="232656"/>
                  <a:pt x="325183" y="210946"/>
                </a:cubicBezTo>
                <a:cubicBezTo>
                  <a:pt x="323825" y="210946"/>
                  <a:pt x="322466" y="210267"/>
                  <a:pt x="321786" y="209589"/>
                </a:cubicBezTo>
                <a:lnTo>
                  <a:pt x="273548" y="165489"/>
                </a:lnTo>
                <a:cubicBezTo>
                  <a:pt x="270151" y="162096"/>
                  <a:pt x="270151" y="156669"/>
                  <a:pt x="273548" y="152598"/>
                </a:cubicBezTo>
                <a:cubicBezTo>
                  <a:pt x="276265" y="149206"/>
                  <a:pt x="282380" y="148527"/>
                  <a:pt x="285777" y="151919"/>
                </a:cubicBezTo>
                <a:cubicBezTo>
                  <a:pt x="285777" y="151919"/>
                  <a:pt x="305480" y="169559"/>
                  <a:pt x="329260" y="190592"/>
                </a:cubicBezTo>
                <a:lnTo>
                  <a:pt x="336734" y="185843"/>
                </a:lnTo>
                <a:cubicBezTo>
                  <a:pt x="344207" y="181093"/>
                  <a:pt x="348284" y="173630"/>
                  <a:pt x="348963" y="164810"/>
                </a:cubicBezTo>
                <a:cubicBezTo>
                  <a:pt x="350322" y="156669"/>
                  <a:pt x="346925" y="148527"/>
                  <a:pt x="340810" y="142421"/>
                </a:cubicBezTo>
                <a:lnTo>
                  <a:pt x="309557" y="112569"/>
                </a:lnTo>
                <a:cubicBezTo>
                  <a:pt x="305480" y="108498"/>
                  <a:pt x="300045" y="105106"/>
                  <a:pt x="293930" y="103749"/>
                </a:cubicBezTo>
                <a:close/>
                <a:moveTo>
                  <a:pt x="382934" y="82038"/>
                </a:moveTo>
                <a:lnTo>
                  <a:pt x="314313" y="92893"/>
                </a:lnTo>
                <a:cubicBezTo>
                  <a:pt x="317030" y="94929"/>
                  <a:pt x="319748" y="96964"/>
                  <a:pt x="322466" y="99678"/>
                </a:cubicBezTo>
                <a:lnTo>
                  <a:pt x="353719" y="129530"/>
                </a:lnTo>
                <a:cubicBezTo>
                  <a:pt x="363910" y="139707"/>
                  <a:pt x="368666" y="152598"/>
                  <a:pt x="367307" y="166846"/>
                </a:cubicBezTo>
                <a:cubicBezTo>
                  <a:pt x="365949" y="180415"/>
                  <a:pt x="358475" y="193306"/>
                  <a:pt x="346925" y="200769"/>
                </a:cubicBezTo>
                <a:lnTo>
                  <a:pt x="342848" y="203483"/>
                </a:lnTo>
                <a:cubicBezTo>
                  <a:pt x="365949" y="223158"/>
                  <a:pt x="389728" y="244869"/>
                  <a:pt x="406034" y="259116"/>
                </a:cubicBezTo>
                <a:cubicBezTo>
                  <a:pt x="414187" y="267258"/>
                  <a:pt x="420302" y="277435"/>
                  <a:pt x="421661" y="288290"/>
                </a:cubicBezTo>
                <a:lnTo>
                  <a:pt x="456991" y="244869"/>
                </a:lnTo>
                <a:cubicBezTo>
                  <a:pt x="457670" y="244190"/>
                  <a:pt x="458350" y="243512"/>
                  <a:pt x="458350" y="242833"/>
                </a:cubicBezTo>
                <a:lnTo>
                  <a:pt x="486206" y="202804"/>
                </a:lnTo>
                <a:cubicBezTo>
                  <a:pt x="489603" y="198055"/>
                  <a:pt x="488923" y="191949"/>
                  <a:pt x="485526" y="187878"/>
                </a:cubicBezTo>
                <a:close/>
                <a:moveTo>
                  <a:pt x="192697" y="63719"/>
                </a:moveTo>
                <a:lnTo>
                  <a:pt x="275586" y="81359"/>
                </a:lnTo>
                <a:cubicBezTo>
                  <a:pt x="276265" y="80681"/>
                  <a:pt x="277624" y="80681"/>
                  <a:pt x="278983" y="80003"/>
                </a:cubicBezTo>
                <a:lnTo>
                  <a:pt x="384293" y="63719"/>
                </a:lnTo>
                <a:cubicBezTo>
                  <a:pt x="387690" y="63041"/>
                  <a:pt x="390408" y="64398"/>
                  <a:pt x="392446" y="66433"/>
                </a:cubicBezTo>
                <a:lnTo>
                  <a:pt x="498435" y="175666"/>
                </a:lnTo>
                <a:cubicBezTo>
                  <a:pt x="507947" y="185843"/>
                  <a:pt x="509306" y="201447"/>
                  <a:pt x="501153" y="212981"/>
                </a:cubicBezTo>
                <a:lnTo>
                  <a:pt x="473297" y="253010"/>
                </a:lnTo>
                <a:cubicBezTo>
                  <a:pt x="472617" y="254367"/>
                  <a:pt x="471938" y="255046"/>
                  <a:pt x="471259" y="256402"/>
                </a:cubicBezTo>
                <a:lnTo>
                  <a:pt x="425058" y="314072"/>
                </a:lnTo>
                <a:cubicBezTo>
                  <a:pt x="423699" y="315429"/>
                  <a:pt x="421661" y="316786"/>
                  <a:pt x="419623" y="316786"/>
                </a:cubicBezTo>
                <a:cubicBezTo>
                  <a:pt x="401278" y="376490"/>
                  <a:pt x="362551" y="414484"/>
                  <a:pt x="304121" y="430089"/>
                </a:cubicBezTo>
                <a:cubicBezTo>
                  <a:pt x="299366" y="431446"/>
                  <a:pt x="295289" y="432124"/>
                  <a:pt x="290533" y="432124"/>
                </a:cubicBezTo>
                <a:cubicBezTo>
                  <a:pt x="281021" y="432124"/>
                  <a:pt x="270830" y="428732"/>
                  <a:pt x="262677" y="423304"/>
                </a:cubicBezTo>
                <a:cubicBezTo>
                  <a:pt x="257242" y="423982"/>
                  <a:pt x="246371" y="426018"/>
                  <a:pt x="234141" y="426018"/>
                </a:cubicBezTo>
                <a:cubicBezTo>
                  <a:pt x="224629" y="426018"/>
                  <a:pt x="213759" y="424661"/>
                  <a:pt x="203567" y="421947"/>
                </a:cubicBezTo>
                <a:cubicBezTo>
                  <a:pt x="150573" y="407021"/>
                  <a:pt x="120678" y="377847"/>
                  <a:pt x="109128" y="329676"/>
                </a:cubicBezTo>
                <a:cubicBezTo>
                  <a:pt x="105052" y="311358"/>
                  <a:pt x="110487" y="294396"/>
                  <a:pt x="113205" y="288290"/>
                </a:cubicBezTo>
                <a:lnTo>
                  <a:pt x="98258" y="274721"/>
                </a:lnTo>
                <a:cubicBezTo>
                  <a:pt x="91463" y="268615"/>
                  <a:pt x="86707" y="261830"/>
                  <a:pt x="83990" y="253689"/>
                </a:cubicBezTo>
                <a:lnTo>
                  <a:pt x="68363" y="208910"/>
                </a:lnTo>
                <a:cubicBezTo>
                  <a:pt x="64966" y="198055"/>
                  <a:pt x="67684" y="186521"/>
                  <a:pt x="75157" y="178379"/>
                </a:cubicBezTo>
                <a:lnTo>
                  <a:pt x="183864" y="66433"/>
                </a:lnTo>
                <a:cubicBezTo>
                  <a:pt x="185903" y="64398"/>
                  <a:pt x="189300" y="63041"/>
                  <a:pt x="192697" y="63719"/>
                </a:cubicBezTo>
                <a:close/>
                <a:moveTo>
                  <a:pt x="451604" y="22392"/>
                </a:moveTo>
                <a:lnTo>
                  <a:pt x="421040" y="52927"/>
                </a:lnTo>
                <a:lnTo>
                  <a:pt x="523598" y="155387"/>
                </a:lnTo>
                <a:lnTo>
                  <a:pt x="554162" y="124852"/>
                </a:lnTo>
                <a:close/>
                <a:moveTo>
                  <a:pt x="125386" y="22392"/>
                </a:moveTo>
                <a:lnTo>
                  <a:pt x="22086" y="124852"/>
                </a:lnTo>
                <a:lnTo>
                  <a:pt x="52669" y="155387"/>
                </a:lnTo>
                <a:lnTo>
                  <a:pt x="155968" y="52927"/>
                </a:lnTo>
                <a:close/>
                <a:moveTo>
                  <a:pt x="451604" y="0"/>
                </a:moveTo>
                <a:cubicBezTo>
                  <a:pt x="453642" y="0"/>
                  <a:pt x="456358" y="1357"/>
                  <a:pt x="457717" y="2714"/>
                </a:cubicBezTo>
                <a:lnTo>
                  <a:pt x="573858" y="118746"/>
                </a:lnTo>
                <a:cubicBezTo>
                  <a:pt x="577254" y="122138"/>
                  <a:pt x="577254" y="127567"/>
                  <a:pt x="573858" y="130959"/>
                </a:cubicBezTo>
                <a:lnTo>
                  <a:pt x="530390" y="175065"/>
                </a:lnTo>
                <a:cubicBezTo>
                  <a:pt x="528352" y="176422"/>
                  <a:pt x="526315" y="177779"/>
                  <a:pt x="523598" y="177779"/>
                </a:cubicBezTo>
                <a:cubicBezTo>
                  <a:pt x="521560" y="177779"/>
                  <a:pt x="518844" y="176422"/>
                  <a:pt x="517485" y="175065"/>
                </a:cubicBezTo>
                <a:lnTo>
                  <a:pt x="401344" y="59033"/>
                </a:lnTo>
                <a:cubicBezTo>
                  <a:pt x="397948" y="55641"/>
                  <a:pt x="397948" y="50212"/>
                  <a:pt x="401344" y="46820"/>
                </a:cubicBezTo>
                <a:lnTo>
                  <a:pt x="444812" y="2714"/>
                </a:lnTo>
                <a:cubicBezTo>
                  <a:pt x="446850" y="1357"/>
                  <a:pt x="448887" y="0"/>
                  <a:pt x="451604" y="0"/>
                </a:cubicBezTo>
                <a:close/>
                <a:moveTo>
                  <a:pt x="125386" y="0"/>
                </a:moveTo>
                <a:cubicBezTo>
                  <a:pt x="127425" y="0"/>
                  <a:pt x="129464" y="1357"/>
                  <a:pt x="131502" y="2714"/>
                </a:cubicBezTo>
                <a:lnTo>
                  <a:pt x="174997" y="46820"/>
                </a:lnTo>
                <a:cubicBezTo>
                  <a:pt x="178395" y="50212"/>
                  <a:pt x="178395" y="55641"/>
                  <a:pt x="174997" y="59033"/>
                </a:cubicBezTo>
                <a:lnTo>
                  <a:pt x="59465" y="175065"/>
                </a:lnTo>
                <a:cubicBezTo>
                  <a:pt x="57426" y="176422"/>
                  <a:pt x="55387" y="177779"/>
                  <a:pt x="52669" y="177779"/>
                </a:cubicBezTo>
                <a:cubicBezTo>
                  <a:pt x="50630" y="177779"/>
                  <a:pt x="47911" y="176422"/>
                  <a:pt x="46552" y="175065"/>
                </a:cubicBezTo>
                <a:lnTo>
                  <a:pt x="3058" y="130959"/>
                </a:lnTo>
                <a:cubicBezTo>
                  <a:pt x="-1020" y="127567"/>
                  <a:pt x="-1020" y="122138"/>
                  <a:pt x="3058" y="118746"/>
                </a:cubicBezTo>
                <a:lnTo>
                  <a:pt x="118590" y="2714"/>
                </a:lnTo>
                <a:cubicBezTo>
                  <a:pt x="120629" y="1357"/>
                  <a:pt x="122668" y="0"/>
                  <a:pt x="125386" y="0"/>
                </a:cubicBezTo>
                <a:close/>
              </a:path>
            </a:pathLst>
          </a:cu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 name="组合 8">
            <a:extLst>
              <a:ext uri="{FF2B5EF4-FFF2-40B4-BE49-F238E27FC236}">
                <a16:creationId xmlns:a16="http://schemas.microsoft.com/office/drawing/2014/main" id="{982FAACB-E70F-CD3D-BBE0-8B5F4CEB2BEB}"/>
              </a:ext>
            </a:extLst>
          </p:cNvPr>
          <p:cNvGrpSpPr/>
          <p:nvPr/>
        </p:nvGrpSpPr>
        <p:grpSpPr>
          <a:xfrm>
            <a:off x="5358458" y="1517598"/>
            <a:ext cx="1053779" cy="198418"/>
            <a:chOff x="5443365" y="1143526"/>
            <a:chExt cx="1053779" cy="198418"/>
          </a:xfrm>
          <a:solidFill>
            <a:schemeClr val="tx1"/>
          </a:solidFill>
        </p:grpSpPr>
        <p:sp>
          <p:nvSpPr>
            <p:cNvPr id="22" name="message-envelope_16872">
              <a:extLst>
                <a:ext uri="{FF2B5EF4-FFF2-40B4-BE49-F238E27FC236}">
                  <a16:creationId xmlns:a16="http://schemas.microsoft.com/office/drawing/2014/main" id="{299E75A8-E1DC-F945-02F1-B93673954885}"/>
                </a:ext>
              </a:extLst>
            </p:cNvPr>
            <p:cNvSpPr/>
            <p:nvPr/>
          </p:nvSpPr>
          <p:spPr>
            <a:xfrm>
              <a:off x="5443365"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6" name="message-envelope_16872">
              <a:extLst>
                <a:ext uri="{FF2B5EF4-FFF2-40B4-BE49-F238E27FC236}">
                  <a16:creationId xmlns:a16="http://schemas.microsoft.com/office/drawing/2014/main" id="{BAA44594-8C57-BE10-935A-42B1D2CE70A7}"/>
                </a:ext>
              </a:extLst>
            </p:cNvPr>
            <p:cNvSpPr/>
            <p:nvPr/>
          </p:nvSpPr>
          <p:spPr>
            <a:xfrm>
              <a:off x="5817833"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7" name="message-envelope_16872">
              <a:extLst>
                <a:ext uri="{FF2B5EF4-FFF2-40B4-BE49-F238E27FC236}">
                  <a16:creationId xmlns:a16="http://schemas.microsoft.com/office/drawing/2014/main" id="{35A9CF90-2973-BFB4-7430-3808ADC26DA5}"/>
                </a:ext>
              </a:extLst>
            </p:cNvPr>
            <p:cNvSpPr/>
            <p:nvPr/>
          </p:nvSpPr>
          <p:spPr>
            <a:xfrm>
              <a:off x="6192301"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16" name="文本框 15">
            <a:extLst>
              <a:ext uri="{FF2B5EF4-FFF2-40B4-BE49-F238E27FC236}">
                <a16:creationId xmlns:a16="http://schemas.microsoft.com/office/drawing/2014/main" id="{6E06A9C7-290F-9207-12F7-9ADCF26F4E24}"/>
              </a:ext>
            </a:extLst>
          </p:cNvPr>
          <p:cNvSpPr txBox="1"/>
          <p:nvPr/>
        </p:nvSpPr>
        <p:spPr>
          <a:xfrm>
            <a:off x="2961528" y="1277390"/>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1" name="文本框 20">
            <a:extLst>
              <a:ext uri="{FF2B5EF4-FFF2-40B4-BE49-F238E27FC236}">
                <a16:creationId xmlns:a16="http://schemas.microsoft.com/office/drawing/2014/main" id="{1B3B8264-8426-74D1-384C-B13DC04D8F4D}"/>
              </a:ext>
            </a:extLst>
          </p:cNvPr>
          <p:cNvSpPr txBox="1"/>
          <p:nvPr/>
        </p:nvSpPr>
        <p:spPr>
          <a:xfrm>
            <a:off x="8197623" y="1277390"/>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“三报文握手”建立</a:t>
              </a:r>
              <a:r>
                <a:rPr lang="en-US" altLang="zh-CN" sz="2000" b="1" dirty="0"/>
                <a:t>TCP</a:t>
              </a:r>
              <a:r>
                <a:rPr lang="zh-CN" altLang="en-US" sz="2000" b="1" dirty="0"/>
                <a:t>连接</a:t>
              </a:r>
            </a:p>
          </p:txBody>
        </p:sp>
      </p:grpSp>
      <p:grpSp>
        <p:nvGrpSpPr>
          <p:cNvPr id="6" name="组合 5">
            <a:extLst>
              <a:ext uri="{FF2B5EF4-FFF2-40B4-BE49-F238E27FC236}">
                <a16:creationId xmlns:a16="http://schemas.microsoft.com/office/drawing/2014/main" id="{00B19F24-3224-8B2C-48C6-0ED0258B78A7}"/>
              </a:ext>
            </a:extLst>
          </p:cNvPr>
          <p:cNvGrpSpPr/>
          <p:nvPr/>
        </p:nvGrpSpPr>
        <p:grpSpPr>
          <a:xfrm>
            <a:off x="3118053" y="1608388"/>
            <a:ext cx="5963787" cy="654939"/>
            <a:chOff x="2993956" y="1149410"/>
            <a:chExt cx="5963787" cy="654939"/>
          </a:xfrm>
        </p:grpSpPr>
        <p:pic>
          <p:nvPicPr>
            <p:cNvPr id="14" name="图形 13">
              <a:extLst>
                <a:ext uri="{FF2B5EF4-FFF2-40B4-BE49-F238E27FC236}">
                  <a16:creationId xmlns:a16="http://schemas.microsoft.com/office/drawing/2014/main" id="{C639618B-58BB-5B92-342F-86ACF4049C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15" name="图形 14">
              <a:extLst>
                <a:ext uri="{FF2B5EF4-FFF2-40B4-BE49-F238E27FC236}">
                  <a16:creationId xmlns:a16="http://schemas.microsoft.com/office/drawing/2014/main" id="{EB958355-7A21-7FE0-6757-D3CCCCBADF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sp>
        <p:nvSpPr>
          <p:cNvPr id="7" name="箭头: 左右 6">
            <a:extLst>
              <a:ext uri="{FF2B5EF4-FFF2-40B4-BE49-F238E27FC236}">
                <a16:creationId xmlns:a16="http://schemas.microsoft.com/office/drawing/2014/main" id="{A3700BE1-A5BC-7A81-A440-CCDCD9478D2C}"/>
              </a:ext>
            </a:extLst>
          </p:cNvPr>
          <p:cNvSpPr/>
          <p:nvPr/>
        </p:nvSpPr>
        <p:spPr>
          <a:xfrm>
            <a:off x="3795193" y="172847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建立</a:t>
            </a:r>
            <a:r>
              <a:rPr lang="en-US" altLang="zh-CN" b="1" dirty="0">
                <a:solidFill>
                  <a:schemeClr val="tx1"/>
                </a:solidFill>
              </a:rPr>
              <a:t>TCP</a:t>
            </a:r>
            <a:r>
              <a:rPr lang="zh-CN" altLang="en-US" b="1" dirty="0">
                <a:solidFill>
                  <a:schemeClr val="tx1"/>
                </a:solidFill>
              </a:rPr>
              <a:t>连接</a:t>
            </a:r>
          </a:p>
        </p:txBody>
      </p:sp>
      <p:sp>
        <p:nvSpPr>
          <p:cNvPr id="51" name="矩形 50">
            <a:extLst>
              <a:ext uri="{FF2B5EF4-FFF2-40B4-BE49-F238E27FC236}">
                <a16:creationId xmlns:a16="http://schemas.microsoft.com/office/drawing/2014/main" id="{D629B367-DD59-3996-AFFC-399F9A099315}"/>
              </a:ext>
            </a:extLst>
          </p:cNvPr>
          <p:cNvSpPr/>
          <p:nvPr/>
        </p:nvSpPr>
        <p:spPr>
          <a:xfrm>
            <a:off x="7977860" y="2926073"/>
            <a:ext cx="1515035" cy="77902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LISTEN</a:t>
            </a:r>
          </a:p>
          <a:p>
            <a:pPr algn="ctr"/>
            <a:r>
              <a:rPr lang="zh-CN" altLang="en-US" b="1" dirty="0">
                <a:solidFill>
                  <a:schemeClr val="bg1"/>
                </a:solidFill>
                <a:latin typeface="+mn-ea"/>
              </a:rPr>
              <a:t>监听</a:t>
            </a:r>
          </a:p>
        </p:txBody>
      </p:sp>
      <p:grpSp>
        <p:nvGrpSpPr>
          <p:cNvPr id="18" name="组合 17">
            <a:extLst>
              <a:ext uri="{FF2B5EF4-FFF2-40B4-BE49-F238E27FC236}">
                <a16:creationId xmlns:a16="http://schemas.microsoft.com/office/drawing/2014/main" id="{1CEF0055-7362-2DB9-0911-29BA7F30337F}"/>
              </a:ext>
            </a:extLst>
          </p:cNvPr>
          <p:cNvGrpSpPr/>
          <p:nvPr/>
        </p:nvGrpSpPr>
        <p:grpSpPr>
          <a:xfrm>
            <a:off x="9137470" y="1913430"/>
            <a:ext cx="1856112" cy="1012643"/>
            <a:chOff x="9137470" y="1913430"/>
            <a:chExt cx="1856112" cy="1012643"/>
          </a:xfrm>
        </p:grpSpPr>
        <p:cxnSp>
          <p:nvCxnSpPr>
            <p:cNvPr id="10" name="连接符: 肘形 9">
              <a:extLst>
                <a:ext uri="{FF2B5EF4-FFF2-40B4-BE49-F238E27FC236}">
                  <a16:creationId xmlns:a16="http://schemas.microsoft.com/office/drawing/2014/main" id="{00B7234B-BFB2-2A38-14C3-2BEF5B3D5F4A}"/>
                </a:ext>
              </a:extLst>
            </p:cNvPr>
            <p:cNvCxnSpPr>
              <a:cxnSpLocks/>
            </p:cNvCxnSpPr>
            <p:nvPr/>
          </p:nvCxnSpPr>
          <p:spPr>
            <a:xfrm rot="16200000" flipH="1">
              <a:off x="8812055" y="2238845"/>
              <a:ext cx="1006255" cy="355426"/>
            </a:xfrm>
            <a:prstGeom prst="bentConnector4">
              <a:avLst>
                <a:gd name="adj1" fmla="val 994"/>
                <a:gd name="adj2" fmla="val 531844"/>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41E38FE-44C4-DCCC-F8A8-903A6EA40FFA}"/>
                </a:ext>
              </a:extLst>
            </p:cNvPr>
            <p:cNvSpPr txBox="1"/>
            <p:nvPr/>
          </p:nvSpPr>
          <p:spPr>
            <a:xfrm>
              <a:off x="9767455" y="2556741"/>
              <a:ext cx="1226127" cy="369332"/>
            </a:xfrm>
            <a:prstGeom prst="rect">
              <a:avLst/>
            </a:prstGeom>
            <a:noFill/>
          </p:spPr>
          <p:txBody>
            <a:bodyPr wrap="square" rtlCol="0">
              <a:spAutoFit/>
            </a:bodyPr>
            <a:lstStyle/>
            <a:p>
              <a:pPr algn="ctr"/>
              <a:r>
                <a:rPr lang="zh-CN" altLang="en-US" b="1" dirty="0"/>
                <a:t>被动打开</a:t>
              </a:r>
            </a:p>
          </p:txBody>
        </p:sp>
      </p:grpSp>
      <p:sp>
        <p:nvSpPr>
          <p:cNvPr id="33" name="矩形 32">
            <a:extLst>
              <a:ext uri="{FF2B5EF4-FFF2-40B4-BE49-F238E27FC236}">
                <a16:creationId xmlns:a16="http://schemas.microsoft.com/office/drawing/2014/main" id="{0871096A-65BE-FEEF-7294-10205EF53C62}"/>
              </a:ext>
            </a:extLst>
          </p:cNvPr>
          <p:cNvSpPr/>
          <p:nvPr/>
        </p:nvSpPr>
        <p:spPr>
          <a:xfrm>
            <a:off x="2699103" y="2927861"/>
            <a:ext cx="1515035" cy="1933301"/>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SYN-SENT</a:t>
            </a:r>
          </a:p>
          <a:p>
            <a:pPr algn="ctr"/>
            <a:r>
              <a:rPr lang="zh-CN" altLang="en-US" b="1" dirty="0">
                <a:solidFill>
                  <a:schemeClr val="bg1"/>
                </a:solidFill>
                <a:latin typeface="+mn-ea"/>
              </a:rPr>
              <a:t>同步已发送</a:t>
            </a:r>
          </a:p>
        </p:txBody>
      </p:sp>
      <p:sp>
        <p:nvSpPr>
          <p:cNvPr id="5" name="文本框 4">
            <a:extLst>
              <a:ext uri="{FF2B5EF4-FFF2-40B4-BE49-F238E27FC236}">
                <a16:creationId xmlns:a16="http://schemas.microsoft.com/office/drawing/2014/main" id="{64159A94-F31C-C465-6861-86008812FDB3}"/>
              </a:ext>
            </a:extLst>
          </p:cNvPr>
          <p:cNvSpPr txBox="1"/>
          <p:nvPr/>
        </p:nvSpPr>
        <p:spPr>
          <a:xfrm>
            <a:off x="315617" y="2919686"/>
            <a:ext cx="2381795" cy="584775"/>
          </a:xfrm>
          <a:prstGeom prst="rect">
            <a:avLst/>
          </a:prstGeom>
          <a:noFill/>
        </p:spPr>
        <p:txBody>
          <a:bodyPr wrap="square" rtlCol="0">
            <a:spAutoFit/>
          </a:bodyPr>
          <a:lstStyle/>
          <a:p>
            <a:r>
              <a:rPr lang="zh-CN" altLang="en-US" sz="1600" b="1" dirty="0">
                <a:solidFill>
                  <a:schemeClr val="accent1"/>
                </a:solidFill>
              </a:rPr>
              <a:t>发送</a:t>
            </a:r>
            <a:r>
              <a:rPr lang="en-US" altLang="zh-CN" sz="1600" b="1" dirty="0">
                <a:solidFill>
                  <a:schemeClr val="accent1"/>
                </a:solidFill>
              </a:rPr>
              <a:t>TCP</a:t>
            </a:r>
            <a:r>
              <a:rPr lang="zh-CN" altLang="en-US" sz="1600" b="1" dirty="0">
                <a:solidFill>
                  <a:schemeClr val="accent1"/>
                </a:solidFill>
              </a:rPr>
              <a:t>连接请求报文段</a:t>
            </a:r>
            <a:endParaRPr lang="en-US" altLang="zh-CN" sz="1600" b="1" dirty="0">
              <a:solidFill>
                <a:schemeClr val="accent1"/>
              </a:solidFill>
            </a:endParaRPr>
          </a:p>
          <a:p>
            <a:r>
              <a:rPr lang="zh-CN" altLang="en-US" sz="1600" b="1" dirty="0">
                <a:solidFill>
                  <a:schemeClr val="accent1"/>
                </a:solidFill>
              </a:rPr>
              <a:t>进入同步已发送状态</a:t>
            </a:r>
          </a:p>
        </p:txBody>
      </p:sp>
      <p:cxnSp>
        <p:nvCxnSpPr>
          <p:cNvPr id="34" name="直接箭头连接符 33">
            <a:extLst>
              <a:ext uri="{FF2B5EF4-FFF2-40B4-BE49-F238E27FC236}">
                <a16:creationId xmlns:a16="http://schemas.microsoft.com/office/drawing/2014/main" id="{398A6546-27E1-ABFB-2733-ABC63B58D756}"/>
              </a:ext>
            </a:extLst>
          </p:cNvPr>
          <p:cNvCxnSpPr/>
          <p:nvPr/>
        </p:nvCxnSpPr>
        <p:spPr>
          <a:xfrm>
            <a:off x="4214138" y="2926073"/>
            <a:ext cx="3763720" cy="77902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BD2373FA-3D8C-6D36-D299-CE9E802E5ED0}"/>
              </a:ext>
            </a:extLst>
          </p:cNvPr>
          <p:cNvSpPr txBox="1"/>
          <p:nvPr/>
        </p:nvSpPr>
        <p:spPr>
          <a:xfrm rot="720482">
            <a:off x="4241835" y="2705106"/>
            <a:ext cx="979714" cy="369332"/>
          </a:xfrm>
          <a:prstGeom prst="rect">
            <a:avLst/>
          </a:prstGeom>
          <a:noFill/>
        </p:spPr>
        <p:txBody>
          <a:bodyPr wrap="square" rtlCol="0">
            <a:spAutoFit/>
          </a:bodyPr>
          <a:lstStyle/>
          <a:p>
            <a:r>
              <a:rPr lang="en-US" altLang="zh-CN" b="1" dirty="0"/>
              <a:t>SYN=1</a:t>
            </a:r>
            <a:endParaRPr lang="zh-CN" altLang="en-US" b="1" dirty="0"/>
          </a:p>
        </p:txBody>
      </p:sp>
      <p:sp>
        <p:nvSpPr>
          <p:cNvPr id="45" name="文本框 44">
            <a:extLst>
              <a:ext uri="{FF2B5EF4-FFF2-40B4-BE49-F238E27FC236}">
                <a16:creationId xmlns:a16="http://schemas.microsoft.com/office/drawing/2014/main" id="{5E6AAB74-C6DB-D4B0-9F0D-6FB5CC468566}"/>
              </a:ext>
            </a:extLst>
          </p:cNvPr>
          <p:cNvSpPr txBox="1"/>
          <p:nvPr/>
        </p:nvSpPr>
        <p:spPr>
          <a:xfrm rot="720482">
            <a:off x="5844492" y="3022377"/>
            <a:ext cx="979714" cy="369332"/>
          </a:xfrm>
          <a:prstGeom prst="rect">
            <a:avLst/>
          </a:prstGeom>
          <a:noFill/>
        </p:spPr>
        <p:txBody>
          <a:bodyPr wrap="square" rtlCol="0">
            <a:spAutoFit/>
          </a:bodyPr>
          <a:lstStyle/>
          <a:p>
            <a:r>
              <a:rPr lang="en-US" altLang="zh-CN" b="1" dirty="0"/>
              <a:t>seq=x</a:t>
            </a:r>
            <a:endParaRPr lang="zh-CN" altLang="en-US" b="1" dirty="0"/>
          </a:p>
        </p:txBody>
      </p:sp>
      <p:grpSp>
        <p:nvGrpSpPr>
          <p:cNvPr id="25" name="组合 24">
            <a:extLst>
              <a:ext uri="{FF2B5EF4-FFF2-40B4-BE49-F238E27FC236}">
                <a16:creationId xmlns:a16="http://schemas.microsoft.com/office/drawing/2014/main" id="{1429BB24-D55B-A5D0-3F6C-0A59799AD616}"/>
              </a:ext>
            </a:extLst>
          </p:cNvPr>
          <p:cNvGrpSpPr/>
          <p:nvPr/>
        </p:nvGrpSpPr>
        <p:grpSpPr>
          <a:xfrm>
            <a:off x="1408900" y="1935857"/>
            <a:ext cx="1709154" cy="996849"/>
            <a:chOff x="1408900" y="1935857"/>
            <a:chExt cx="1709154" cy="996849"/>
          </a:xfrm>
        </p:grpSpPr>
        <p:cxnSp>
          <p:nvCxnSpPr>
            <p:cNvPr id="31" name="连接符: 肘形 30">
              <a:extLst>
                <a:ext uri="{FF2B5EF4-FFF2-40B4-BE49-F238E27FC236}">
                  <a16:creationId xmlns:a16="http://schemas.microsoft.com/office/drawing/2014/main" id="{567B011A-AD4C-3103-1BC6-C3B9F7DBA9D9}"/>
                </a:ext>
              </a:extLst>
            </p:cNvPr>
            <p:cNvCxnSpPr>
              <a:cxnSpLocks/>
              <a:stCxn id="14" idx="1"/>
            </p:cNvCxnSpPr>
            <p:nvPr/>
          </p:nvCxnSpPr>
          <p:spPr>
            <a:xfrm rot="10800000" flipV="1">
              <a:off x="2705771" y="1935857"/>
              <a:ext cx="412283" cy="990215"/>
            </a:xfrm>
            <a:prstGeom prst="bentConnector3">
              <a:avLst>
                <a:gd name="adj1" fmla="val 420630"/>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E17A4C1C-93F0-7B91-0197-FFC739768BB6}"/>
                </a:ext>
              </a:extLst>
            </p:cNvPr>
            <p:cNvSpPr txBox="1"/>
            <p:nvPr/>
          </p:nvSpPr>
          <p:spPr>
            <a:xfrm>
              <a:off x="1408900" y="2563374"/>
              <a:ext cx="1226127" cy="369332"/>
            </a:xfrm>
            <a:prstGeom prst="rect">
              <a:avLst/>
            </a:prstGeom>
            <a:noFill/>
          </p:spPr>
          <p:txBody>
            <a:bodyPr wrap="square" rtlCol="0">
              <a:spAutoFit/>
            </a:bodyPr>
            <a:lstStyle/>
            <a:p>
              <a:pPr algn="ctr"/>
              <a:r>
                <a:rPr lang="zh-CN" altLang="en-US" b="1" dirty="0"/>
                <a:t>主动打开</a:t>
              </a:r>
            </a:p>
          </p:txBody>
        </p:sp>
      </p:grpSp>
      <p:sp>
        <p:nvSpPr>
          <p:cNvPr id="36" name="矩形 35">
            <a:extLst>
              <a:ext uri="{FF2B5EF4-FFF2-40B4-BE49-F238E27FC236}">
                <a16:creationId xmlns:a16="http://schemas.microsoft.com/office/drawing/2014/main" id="{42271845-A796-8466-46A9-4F184F3CE022}"/>
              </a:ext>
            </a:extLst>
          </p:cNvPr>
          <p:cNvSpPr/>
          <p:nvPr/>
        </p:nvSpPr>
        <p:spPr>
          <a:xfrm>
            <a:off x="7977859" y="3705101"/>
            <a:ext cx="1515035" cy="1933301"/>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SYN-RCVD</a:t>
            </a:r>
          </a:p>
          <a:p>
            <a:pPr algn="ctr"/>
            <a:r>
              <a:rPr lang="zh-CN" altLang="en-US" b="1" dirty="0">
                <a:solidFill>
                  <a:schemeClr val="bg1"/>
                </a:solidFill>
                <a:latin typeface="+mn-ea"/>
              </a:rPr>
              <a:t>同步已接收</a:t>
            </a:r>
          </a:p>
        </p:txBody>
      </p:sp>
      <p:grpSp>
        <p:nvGrpSpPr>
          <p:cNvPr id="11" name="组合 10">
            <a:extLst>
              <a:ext uri="{FF2B5EF4-FFF2-40B4-BE49-F238E27FC236}">
                <a16:creationId xmlns:a16="http://schemas.microsoft.com/office/drawing/2014/main" id="{D3BBCDA3-EAC8-F8F7-B102-5DB6E91C7D75}"/>
              </a:ext>
            </a:extLst>
          </p:cNvPr>
          <p:cNvGrpSpPr/>
          <p:nvPr/>
        </p:nvGrpSpPr>
        <p:grpSpPr>
          <a:xfrm>
            <a:off x="4214136" y="3620297"/>
            <a:ext cx="3763721" cy="1240865"/>
            <a:chOff x="4214136" y="3620297"/>
            <a:chExt cx="3763721" cy="1240865"/>
          </a:xfrm>
        </p:grpSpPr>
        <p:cxnSp>
          <p:nvCxnSpPr>
            <p:cNvPr id="37" name="直接箭头连接符 36">
              <a:extLst>
                <a:ext uri="{FF2B5EF4-FFF2-40B4-BE49-F238E27FC236}">
                  <a16:creationId xmlns:a16="http://schemas.microsoft.com/office/drawing/2014/main" id="{A1578A0E-ED6E-F158-EACA-CF5946771E02}"/>
                </a:ext>
              </a:extLst>
            </p:cNvPr>
            <p:cNvCxnSpPr>
              <a:cxnSpLocks/>
            </p:cNvCxnSpPr>
            <p:nvPr/>
          </p:nvCxnSpPr>
          <p:spPr>
            <a:xfrm flipH="1">
              <a:off x="4214136" y="3705101"/>
              <a:ext cx="3763721" cy="1156061"/>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FB28D3E1-7E2A-DE69-9768-60EECD00D72B}"/>
                </a:ext>
              </a:extLst>
            </p:cNvPr>
            <p:cNvSpPr txBox="1"/>
            <p:nvPr/>
          </p:nvSpPr>
          <p:spPr>
            <a:xfrm rot="20599905">
              <a:off x="4231472" y="4253049"/>
              <a:ext cx="1695926" cy="369332"/>
            </a:xfrm>
            <a:prstGeom prst="rect">
              <a:avLst/>
            </a:prstGeom>
            <a:noFill/>
          </p:spPr>
          <p:txBody>
            <a:bodyPr wrap="square" rtlCol="0">
              <a:spAutoFit/>
            </a:bodyPr>
            <a:lstStyle/>
            <a:p>
              <a:r>
                <a:rPr lang="en-US" altLang="zh-CN" b="1" dirty="0"/>
                <a:t>SYN=1  ACK=1</a:t>
              </a:r>
              <a:endParaRPr lang="zh-CN" altLang="en-US" b="1" dirty="0"/>
            </a:p>
          </p:txBody>
        </p:sp>
        <p:sp>
          <p:nvSpPr>
            <p:cNvPr id="39" name="文本框 38">
              <a:extLst>
                <a:ext uri="{FF2B5EF4-FFF2-40B4-BE49-F238E27FC236}">
                  <a16:creationId xmlns:a16="http://schemas.microsoft.com/office/drawing/2014/main" id="{CAF3E3B4-98C9-7B0B-47AD-BD6A2F480695}"/>
                </a:ext>
              </a:extLst>
            </p:cNvPr>
            <p:cNvSpPr txBox="1"/>
            <p:nvPr/>
          </p:nvSpPr>
          <p:spPr>
            <a:xfrm rot="20599905">
              <a:off x="5853871" y="3887186"/>
              <a:ext cx="756271" cy="369332"/>
            </a:xfrm>
            <a:prstGeom prst="rect">
              <a:avLst/>
            </a:prstGeom>
            <a:noFill/>
          </p:spPr>
          <p:txBody>
            <a:bodyPr wrap="square" rtlCol="0">
              <a:spAutoFit/>
            </a:bodyPr>
            <a:lstStyle/>
            <a:p>
              <a:r>
                <a:rPr lang="en-US" altLang="zh-CN" b="1" dirty="0"/>
                <a:t>seq=y</a:t>
              </a:r>
              <a:endParaRPr lang="zh-CN" altLang="en-US" b="1" dirty="0"/>
            </a:p>
          </p:txBody>
        </p:sp>
        <p:sp>
          <p:nvSpPr>
            <p:cNvPr id="40" name="文本框 39">
              <a:extLst>
                <a:ext uri="{FF2B5EF4-FFF2-40B4-BE49-F238E27FC236}">
                  <a16:creationId xmlns:a16="http://schemas.microsoft.com/office/drawing/2014/main" id="{3F120D4B-BA8D-1D51-D5EB-3D9EF0C8593F}"/>
                </a:ext>
              </a:extLst>
            </p:cNvPr>
            <p:cNvSpPr txBox="1"/>
            <p:nvPr/>
          </p:nvSpPr>
          <p:spPr>
            <a:xfrm rot="20599905">
              <a:off x="6693590" y="3620297"/>
              <a:ext cx="968915" cy="369332"/>
            </a:xfrm>
            <a:prstGeom prst="rect">
              <a:avLst/>
            </a:prstGeom>
            <a:noFill/>
          </p:spPr>
          <p:txBody>
            <a:bodyPr wrap="square" rtlCol="0">
              <a:spAutoFit/>
            </a:bodyPr>
            <a:lstStyle/>
            <a:p>
              <a:r>
                <a:rPr lang="en-US" altLang="zh-CN" b="1" dirty="0"/>
                <a:t>ack=x+1</a:t>
              </a:r>
              <a:endParaRPr lang="zh-CN" altLang="en-US" b="1" dirty="0"/>
            </a:p>
          </p:txBody>
        </p:sp>
      </p:grpSp>
      <p:sp>
        <p:nvSpPr>
          <p:cNvPr id="41" name="文本框 40">
            <a:extLst>
              <a:ext uri="{FF2B5EF4-FFF2-40B4-BE49-F238E27FC236}">
                <a16:creationId xmlns:a16="http://schemas.microsoft.com/office/drawing/2014/main" id="{7D53CA60-EE1B-4220-CFEA-3010FF461B77}"/>
              </a:ext>
            </a:extLst>
          </p:cNvPr>
          <p:cNvSpPr txBox="1"/>
          <p:nvPr/>
        </p:nvSpPr>
        <p:spPr>
          <a:xfrm>
            <a:off x="9486359" y="3688516"/>
            <a:ext cx="2804229" cy="584775"/>
          </a:xfrm>
          <a:prstGeom prst="rect">
            <a:avLst/>
          </a:prstGeom>
          <a:noFill/>
        </p:spPr>
        <p:txBody>
          <a:bodyPr wrap="square" rtlCol="0">
            <a:spAutoFit/>
          </a:bodyPr>
          <a:lstStyle/>
          <a:p>
            <a:r>
              <a:rPr lang="zh-CN" altLang="en-US" sz="1600" b="1" dirty="0">
                <a:solidFill>
                  <a:schemeClr val="accent5"/>
                </a:solidFill>
              </a:rPr>
              <a:t>发送</a:t>
            </a:r>
            <a:r>
              <a:rPr lang="en-US" altLang="zh-CN" sz="1600" b="1" dirty="0">
                <a:solidFill>
                  <a:schemeClr val="accent5"/>
                </a:solidFill>
              </a:rPr>
              <a:t>TCP</a:t>
            </a:r>
            <a:r>
              <a:rPr lang="zh-CN" altLang="en-US" sz="1600" b="1" dirty="0">
                <a:solidFill>
                  <a:schemeClr val="accent5"/>
                </a:solidFill>
              </a:rPr>
              <a:t>连接请求确认报文段</a:t>
            </a:r>
            <a:endParaRPr lang="en-US" altLang="zh-CN" sz="1600" b="1" dirty="0">
              <a:solidFill>
                <a:schemeClr val="accent5"/>
              </a:solidFill>
            </a:endParaRPr>
          </a:p>
          <a:p>
            <a:r>
              <a:rPr lang="zh-CN" altLang="en-US" sz="1600" b="1" dirty="0">
                <a:solidFill>
                  <a:schemeClr val="accent5"/>
                </a:solidFill>
              </a:rPr>
              <a:t>进入同步已接收状态</a:t>
            </a:r>
          </a:p>
        </p:txBody>
      </p:sp>
      <p:grpSp>
        <p:nvGrpSpPr>
          <p:cNvPr id="20" name="组合 19">
            <a:extLst>
              <a:ext uri="{FF2B5EF4-FFF2-40B4-BE49-F238E27FC236}">
                <a16:creationId xmlns:a16="http://schemas.microsoft.com/office/drawing/2014/main" id="{B1C935A7-2612-48E6-3AC9-0BF1F166C1BB}"/>
              </a:ext>
            </a:extLst>
          </p:cNvPr>
          <p:cNvGrpSpPr/>
          <p:nvPr/>
        </p:nvGrpSpPr>
        <p:grpSpPr>
          <a:xfrm>
            <a:off x="6372769" y="2448740"/>
            <a:ext cx="887847" cy="1179316"/>
            <a:chOff x="6372769" y="2448740"/>
            <a:chExt cx="887847" cy="1179316"/>
          </a:xfrm>
        </p:grpSpPr>
        <p:cxnSp>
          <p:nvCxnSpPr>
            <p:cNvPr id="12" name="连接符: 曲线 11">
              <a:extLst>
                <a:ext uri="{FF2B5EF4-FFF2-40B4-BE49-F238E27FC236}">
                  <a16:creationId xmlns:a16="http://schemas.microsoft.com/office/drawing/2014/main" id="{BC103651-BBF2-8FBF-8B7F-0273E5C5ACF1}"/>
                </a:ext>
              </a:extLst>
            </p:cNvPr>
            <p:cNvCxnSpPr>
              <a:stCxn id="40" idx="0"/>
              <a:endCxn id="45" idx="0"/>
            </p:cNvCxnSpPr>
            <p:nvPr/>
          </p:nvCxnSpPr>
          <p:spPr>
            <a:xfrm rot="16200000" flipV="1">
              <a:off x="6448106" y="2951081"/>
              <a:ext cx="601638" cy="752311"/>
            </a:xfrm>
            <a:prstGeom prst="curvedConnector3">
              <a:avLst>
                <a:gd name="adj1" fmla="val 140839"/>
              </a:avLst>
            </a:prstGeom>
            <a:ln w="127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CF36A8E-D850-3F72-17F3-273E01825886}"/>
                </a:ext>
              </a:extLst>
            </p:cNvPr>
            <p:cNvSpPr txBox="1"/>
            <p:nvPr/>
          </p:nvSpPr>
          <p:spPr>
            <a:xfrm>
              <a:off x="6443197" y="2448740"/>
              <a:ext cx="817419" cy="369332"/>
            </a:xfrm>
            <a:prstGeom prst="rect">
              <a:avLst/>
            </a:prstGeom>
            <a:noFill/>
          </p:spPr>
          <p:txBody>
            <a:bodyPr wrap="square" rtlCol="0">
              <a:spAutoFit/>
            </a:bodyPr>
            <a:lstStyle/>
            <a:p>
              <a:pPr algn="ctr"/>
              <a:r>
                <a:rPr lang="zh-CN" altLang="en-US" b="1" dirty="0"/>
                <a:t>确认</a:t>
              </a:r>
            </a:p>
          </p:txBody>
        </p:sp>
      </p:grpSp>
      <p:sp>
        <p:nvSpPr>
          <p:cNvPr id="43" name="矩形 42">
            <a:extLst>
              <a:ext uri="{FF2B5EF4-FFF2-40B4-BE49-F238E27FC236}">
                <a16:creationId xmlns:a16="http://schemas.microsoft.com/office/drawing/2014/main" id="{F64F5F86-8D1D-ACCE-A106-B2627C94FA7F}"/>
              </a:ext>
            </a:extLst>
          </p:cNvPr>
          <p:cNvSpPr/>
          <p:nvPr/>
        </p:nvSpPr>
        <p:spPr>
          <a:xfrm>
            <a:off x="2699103" y="4861163"/>
            <a:ext cx="1515035" cy="157394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grpSp>
        <p:nvGrpSpPr>
          <p:cNvPr id="8" name="组合 7">
            <a:extLst>
              <a:ext uri="{FF2B5EF4-FFF2-40B4-BE49-F238E27FC236}">
                <a16:creationId xmlns:a16="http://schemas.microsoft.com/office/drawing/2014/main" id="{0B3E0882-190E-4F97-70FC-D1C91FEF5E83}"/>
              </a:ext>
            </a:extLst>
          </p:cNvPr>
          <p:cNvGrpSpPr/>
          <p:nvPr/>
        </p:nvGrpSpPr>
        <p:grpSpPr>
          <a:xfrm>
            <a:off x="4225534" y="4783274"/>
            <a:ext cx="3763720" cy="865513"/>
            <a:chOff x="4225534" y="4783274"/>
            <a:chExt cx="3763720" cy="865513"/>
          </a:xfrm>
        </p:grpSpPr>
        <p:cxnSp>
          <p:nvCxnSpPr>
            <p:cNvPr id="46" name="直接箭头连接符 45">
              <a:extLst>
                <a:ext uri="{FF2B5EF4-FFF2-40B4-BE49-F238E27FC236}">
                  <a16:creationId xmlns:a16="http://schemas.microsoft.com/office/drawing/2014/main" id="{725B9BFB-E250-64F6-3F16-6B8EA131DB09}"/>
                </a:ext>
              </a:extLst>
            </p:cNvPr>
            <p:cNvCxnSpPr/>
            <p:nvPr/>
          </p:nvCxnSpPr>
          <p:spPr>
            <a:xfrm>
              <a:off x="4225534" y="4869759"/>
              <a:ext cx="3763720" cy="77902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4FFB6BC2-25B0-BBFA-ECB8-5E9FDF453E2E}"/>
                </a:ext>
              </a:extLst>
            </p:cNvPr>
            <p:cNvSpPr txBox="1"/>
            <p:nvPr/>
          </p:nvSpPr>
          <p:spPr>
            <a:xfrm rot="729867">
              <a:off x="4956629" y="4783274"/>
              <a:ext cx="826753" cy="369332"/>
            </a:xfrm>
            <a:prstGeom prst="rect">
              <a:avLst/>
            </a:prstGeom>
            <a:noFill/>
          </p:spPr>
          <p:txBody>
            <a:bodyPr wrap="square" rtlCol="0">
              <a:spAutoFit/>
            </a:bodyPr>
            <a:lstStyle/>
            <a:p>
              <a:r>
                <a:rPr lang="en-US" altLang="zh-CN" b="1" dirty="0"/>
                <a:t>ACK=1</a:t>
              </a:r>
              <a:endParaRPr lang="zh-CN" altLang="en-US" b="1" dirty="0"/>
            </a:p>
          </p:txBody>
        </p:sp>
        <p:sp>
          <p:nvSpPr>
            <p:cNvPr id="48" name="文本框 47">
              <a:extLst>
                <a:ext uri="{FF2B5EF4-FFF2-40B4-BE49-F238E27FC236}">
                  <a16:creationId xmlns:a16="http://schemas.microsoft.com/office/drawing/2014/main" id="{CBE95C9A-AA10-15CC-02E9-164E8CFBFD02}"/>
                </a:ext>
              </a:extLst>
            </p:cNvPr>
            <p:cNvSpPr txBox="1"/>
            <p:nvPr/>
          </p:nvSpPr>
          <p:spPr>
            <a:xfrm rot="720482">
              <a:off x="5742149" y="4941555"/>
              <a:ext cx="979714" cy="369332"/>
            </a:xfrm>
            <a:prstGeom prst="rect">
              <a:avLst/>
            </a:prstGeom>
            <a:noFill/>
          </p:spPr>
          <p:txBody>
            <a:bodyPr wrap="square" rtlCol="0">
              <a:spAutoFit/>
            </a:bodyPr>
            <a:lstStyle/>
            <a:p>
              <a:r>
                <a:rPr lang="en-US" altLang="zh-CN" b="1" dirty="0"/>
                <a:t>seq=x+1</a:t>
              </a:r>
              <a:endParaRPr lang="zh-CN" altLang="en-US" b="1" dirty="0"/>
            </a:p>
          </p:txBody>
        </p:sp>
        <p:sp>
          <p:nvSpPr>
            <p:cNvPr id="49" name="文本框 48">
              <a:extLst>
                <a:ext uri="{FF2B5EF4-FFF2-40B4-BE49-F238E27FC236}">
                  <a16:creationId xmlns:a16="http://schemas.microsoft.com/office/drawing/2014/main" id="{E458EF7A-EC61-DFF3-DDDF-3449E24D2D1D}"/>
                </a:ext>
              </a:extLst>
            </p:cNvPr>
            <p:cNvSpPr txBox="1"/>
            <p:nvPr/>
          </p:nvSpPr>
          <p:spPr>
            <a:xfrm rot="728662">
              <a:off x="6688986" y="5146454"/>
              <a:ext cx="968915" cy="369332"/>
            </a:xfrm>
            <a:prstGeom prst="rect">
              <a:avLst/>
            </a:prstGeom>
            <a:noFill/>
          </p:spPr>
          <p:txBody>
            <a:bodyPr wrap="square" rtlCol="0">
              <a:spAutoFit/>
            </a:bodyPr>
            <a:lstStyle/>
            <a:p>
              <a:r>
                <a:rPr lang="en-US" altLang="zh-CN" b="1" dirty="0"/>
                <a:t>ack=y+1</a:t>
              </a:r>
              <a:endParaRPr lang="zh-CN" altLang="en-US" b="1" dirty="0"/>
            </a:p>
          </p:txBody>
        </p:sp>
      </p:grpSp>
      <p:sp>
        <p:nvSpPr>
          <p:cNvPr id="52" name="对话气泡: 矩形 51">
            <a:extLst>
              <a:ext uri="{FF2B5EF4-FFF2-40B4-BE49-F238E27FC236}">
                <a16:creationId xmlns:a16="http://schemas.microsoft.com/office/drawing/2014/main" id="{C5D0CFEC-F579-9398-A9C1-AD2E44CD8981}"/>
              </a:ext>
            </a:extLst>
          </p:cNvPr>
          <p:cNvSpPr/>
          <p:nvPr/>
        </p:nvSpPr>
        <p:spPr>
          <a:xfrm>
            <a:off x="4339728" y="5856122"/>
            <a:ext cx="7273151" cy="485150"/>
          </a:xfrm>
          <a:prstGeom prst="wedgeRectCallout">
            <a:avLst>
              <a:gd name="adj1" fmla="val -31763"/>
              <a:gd name="adj2" fmla="val -20102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rPr>
              <a:t>确认标志位</a:t>
            </a:r>
            <a:r>
              <a:rPr lang="en-US" altLang="zh-CN" b="1" dirty="0">
                <a:solidFill>
                  <a:schemeClr val="tx1"/>
                </a:solidFill>
              </a:rPr>
              <a:t>ACK</a:t>
            </a:r>
            <a:r>
              <a:rPr lang="zh-CN" altLang="en-US" b="1" dirty="0">
                <a:solidFill>
                  <a:schemeClr val="tx1"/>
                </a:solidFill>
              </a:rPr>
              <a:t>的值被设置为</a:t>
            </a:r>
            <a:r>
              <a:rPr lang="en-US" altLang="zh-CN" b="1" dirty="0">
                <a:solidFill>
                  <a:schemeClr val="tx1"/>
                </a:solidFill>
              </a:rPr>
              <a:t>1</a:t>
            </a:r>
            <a:r>
              <a:rPr lang="zh-CN" altLang="en-US" b="1" dirty="0">
                <a:solidFill>
                  <a:schemeClr val="tx1"/>
                </a:solidFill>
              </a:rPr>
              <a:t>，表明这是一个普通的</a:t>
            </a:r>
            <a:r>
              <a:rPr lang="en-US" altLang="zh-CN" b="1" dirty="0">
                <a:solidFill>
                  <a:schemeClr val="tx1"/>
                </a:solidFill>
              </a:rPr>
              <a:t>TCP</a:t>
            </a:r>
            <a:r>
              <a:rPr lang="zh-CN" altLang="en-US" b="1" dirty="0">
                <a:solidFill>
                  <a:schemeClr val="tx1"/>
                </a:solidFill>
              </a:rPr>
              <a:t>确认报文段。</a:t>
            </a:r>
          </a:p>
        </p:txBody>
      </p:sp>
    </p:spTree>
    <p:custDataLst>
      <p:tags r:id="rId1"/>
    </p:custDataLst>
    <p:extLst>
      <p:ext uri="{BB962C8B-B14F-4D97-AF65-F5344CB8AC3E}">
        <p14:creationId xmlns:p14="http://schemas.microsoft.com/office/powerpoint/2010/main" val="74927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1000"/>
                                        <p:tgtEl>
                                          <p:spTgt spid="43"/>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1000"/>
                                        <p:tgtEl>
                                          <p:spTgt spid="8"/>
                                        </p:tgtEl>
                                      </p:cBhvr>
                                    </p:animEffect>
                                  </p:childTnLst>
                                </p:cTn>
                              </p:par>
                              <p:par>
                                <p:cTn id="11" presetID="12" presetClass="entr" presetSubtype="2" fill="hold" nodeType="withEffect">
                                  <p:stCondLst>
                                    <p:cond delay="0"/>
                                  </p:stCondLst>
                                  <p:childTnLst>
                                    <p:set>
                                      <p:cBhvr>
                                        <p:cTn id="12" dur="1" fill="hold">
                                          <p:stCondLst>
                                            <p:cond delay="0"/>
                                          </p:stCondLst>
                                        </p:cTn>
                                        <p:tgtEl>
                                          <p:spTgt spid="50">
                                            <p:txEl>
                                              <p:pRg st="0" end="0"/>
                                            </p:txEl>
                                          </p:spTgt>
                                        </p:tgtEl>
                                        <p:attrNameLst>
                                          <p:attrName>style.visibility</p:attrName>
                                        </p:attrNameLst>
                                      </p:cBhvr>
                                      <p:to>
                                        <p:strVal val="visible"/>
                                      </p:to>
                                    </p:set>
                                    <p:anim calcmode="lin" valueType="num">
                                      <p:cBhvr additive="base">
                                        <p:cTn id="13" dur="500"/>
                                        <p:tgtEl>
                                          <p:spTgt spid="50">
                                            <p:txEl>
                                              <p:pRg st="0" end="0"/>
                                            </p:txEl>
                                          </p:spTgt>
                                        </p:tgtEl>
                                        <p:attrNameLst>
                                          <p:attrName>ppt_x</p:attrName>
                                        </p:attrNameLst>
                                      </p:cBhvr>
                                      <p:tavLst>
                                        <p:tav tm="0">
                                          <p:val>
                                            <p:strVal val="#ppt_x+#ppt_w*1.125000"/>
                                          </p:val>
                                        </p:tav>
                                        <p:tav tm="100000">
                                          <p:val>
                                            <p:strVal val="#ppt_x"/>
                                          </p:val>
                                        </p:tav>
                                      </p:tavLst>
                                    </p:anim>
                                    <p:animEffect transition="in" filter="wipe(left)">
                                      <p:cBhvr>
                                        <p:cTn id="14" dur="500"/>
                                        <p:tgtEl>
                                          <p:spTgt spid="50">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ppt_x"/>
                                          </p:val>
                                        </p:tav>
                                        <p:tav tm="100000">
                                          <p:val>
                                            <p:strVal val="#ppt_x"/>
                                          </p:val>
                                        </p:tav>
                                      </p:tavLst>
                                    </p:anim>
                                    <p:anim calcmode="lin" valueType="num">
                                      <p:cBhvr additive="base">
                                        <p:cTn id="20"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2"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49">
            <a:extLst>
              <a:ext uri="{FF2B5EF4-FFF2-40B4-BE49-F238E27FC236}">
                <a16:creationId xmlns:a16="http://schemas.microsoft.com/office/drawing/2014/main" id="{443C1EA1-3A82-FBB5-3E35-2CBBE7547D01}"/>
              </a:ext>
            </a:extLst>
          </p:cNvPr>
          <p:cNvSpPr txBox="1"/>
          <p:nvPr/>
        </p:nvSpPr>
        <p:spPr>
          <a:xfrm>
            <a:off x="315617" y="4869337"/>
            <a:ext cx="2381795" cy="1077218"/>
          </a:xfrm>
          <a:prstGeom prst="rect">
            <a:avLst/>
          </a:prstGeom>
          <a:noFill/>
        </p:spPr>
        <p:txBody>
          <a:bodyPr wrap="square" rtlCol="0">
            <a:spAutoFit/>
          </a:bodyPr>
          <a:lstStyle/>
          <a:p>
            <a:r>
              <a:rPr lang="zh-CN" altLang="en-US" sz="1600" b="1" dirty="0">
                <a:solidFill>
                  <a:schemeClr val="accent4"/>
                </a:solidFill>
              </a:rPr>
              <a:t>发送针对</a:t>
            </a:r>
            <a:r>
              <a:rPr lang="en-US" altLang="zh-CN" sz="1600" b="1" dirty="0">
                <a:solidFill>
                  <a:schemeClr val="accent4"/>
                </a:solidFill>
              </a:rPr>
              <a:t>TCP</a:t>
            </a:r>
            <a:r>
              <a:rPr lang="zh-CN" altLang="en-US" sz="1600" b="1" dirty="0">
                <a:solidFill>
                  <a:schemeClr val="accent4"/>
                </a:solidFill>
              </a:rPr>
              <a:t>连接请求确认报文段的普通</a:t>
            </a:r>
            <a:r>
              <a:rPr lang="en-US" altLang="zh-CN" sz="1600" b="1" dirty="0">
                <a:solidFill>
                  <a:schemeClr val="accent4"/>
                </a:solidFill>
              </a:rPr>
              <a:t>TCP</a:t>
            </a:r>
            <a:r>
              <a:rPr lang="zh-CN" altLang="en-US" sz="1600" b="1" dirty="0">
                <a:solidFill>
                  <a:schemeClr val="accent4"/>
                </a:solidFill>
              </a:rPr>
              <a:t>确认报文段，并进入连接已建立状态。</a:t>
            </a:r>
            <a:endParaRPr lang="en-US" altLang="zh-CN" sz="1600" b="1" dirty="0">
              <a:solidFill>
                <a:schemeClr val="accent4"/>
              </a:solidFill>
            </a:endParaRPr>
          </a:p>
        </p:txBody>
      </p:sp>
      <p:sp>
        <p:nvSpPr>
          <p:cNvPr id="30" name="矩形 29">
            <a:extLst>
              <a:ext uri="{FF2B5EF4-FFF2-40B4-BE49-F238E27FC236}">
                <a16:creationId xmlns:a16="http://schemas.microsoft.com/office/drawing/2014/main" id="{E4E16C1E-05CC-E8EB-4752-C5DDEB2E056A}"/>
              </a:ext>
            </a:extLst>
          </p:cNvPr>
          <p:cNvSpPr/>
          <p:nvPr/>
        </p:nvSpPr>
        <p:spPr>
          <a:xfrm>
            <a:off x="2699104" y="2345084"/>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32" name="矩形 31">
            <a:extLst>
              <a:ext uri="{FF2B5EF4-FFF2-40B4-BE49-F238E27FC236}">
                <a16:creationId xmlns:a16="http://schemas.microsoft.com/office/drawing/2014/main" id="{86023576-B69D-AA61-2351-100EC8908EDC}"/>
              </a:ext>
            </a:extLst>
          </p:cNvPr>
          <p:cNvSpPr/>
          <p:nvPr/>
        </p:nvSpPr>
        <p:spPr>
          <a:xfrm>
            <a:off x="7977861" y="2345084"/>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24" name="handshake_157426">
            <a:extLst>
              <a:ext uri="{FF2B5EF4-FFF2-40B4-BE49-F238E27FC236}">
                <a16:creationId xmlns:a16="http://schemas.microsoft.com/office/drawing/2014/main" id="{12A4C620-F262-8CDF-E003-418378B444B8}"/>
              </a:ext>
            </a:extLst>
          </p:cNvPr>
          <p:cNvSpPr/>
          <p:nvPr/>
        </p:nvSpPr>
        <p:spPr>
          <a:xfrm>
            <a:off x="6485830" y="1505135"/>
            <a:ext cx="297917" cy="223344"/>
          </a:xfrm>
          <a:custGeom>
            <a:avLst/>
            <a:gdLst>
              <a:gd name="connsiteX0" fmla="*/ 127473 w 576405"/>
              <a:gd name="connsiteY0" fmla="*/ 301859 h 432124"/>
              <a:gd name="connsiteX1" fmla="*/ 126793 w 576405"/>
              <a:gd name="connsiteY1" fmla="*/ 325606 h 432124"/>
              <a:gd name="connsiteX2" fmla="*/ 208323 w 576405"/>
              <a:gd name="connsiteY2" fmla="*/ 404307 h 432124"/>
              <a:gd name="connsiteX3" fmla="*/ 244333 w 576405"/>
              <a:gd name="connsiteY3" fmla="*/ 407021 h 432124"/>
              <a:gd name="connsiteX4" fmla="*/ 193376 w 576405"/>
              <a:gd name="connsiteY4" fmla="*/ 82716 h 432124"/>
              <a:gd name="connsiteX5" fmla="*/ 88066 w 576405"/>
              <a:gd name="connsiteY5" fmla="*/ 191270 h 432124"/>
              <a:gd name="connsiteX6" fmla="*/ 85349 w 576405"/>
              <a:gd name="connsiteY6" fmla="*/ 202804 h 432124"/>
              <a:gd name="connsiteX7" fmla="*/ 101655 w 576405"/>
              <a:gd name="connsiteY7" fmla="*/ 247582 h 432124"/>
              <a:gd name="connsiteX8" fmla="*/ 110487 w 576405"/>
              <a:gd name="connsiteY8" fmla="*/ 261152 h 432124"/>
              <a:gd name="connsiteX9" fmla="*/ 268792 w 576405"/>
              <a:gd name="connsiteY9" fmla="*/ 405664 h 432124"/>
              <a:gd name="connsiteX10" fmla="*/ 299366 w 576405"/>
              <a:gd name="connsiteY10" fmla="*/ 413127 h 432124"/>
              <a:gd name="connsiteX11" fmla="*/ 318389 w 576405"/>
              <a:gd name="connsiteY11" fmla="*/ 407021 h 432124"/>
              <a:gd name="connsiteX12" fmla="*/ 226668 w 576405"/>
              <a:gd name="connsiteY12" fmla="*/ 325606 h 432124"/>
              <a:gd name="connsiteX13" fmla="*/ 225988 w 576405"/>
              <a:gd name="connsiteY13" fmla="*/ 312715 h 432124"/>
              <a:gd name="connsiteX14" fmla="*/ 238897 w 576405"/>
              <a:gd name="connsiteY14" fmla="*/ 312036 h 432124"/>
              <a:gd name="connsiteX15" fmla="*/ 334016 w 576405"/>
              <a:gd name="connsiteY15" fmla="*/ 396166 h 432124"/>
              <a:gd name="connsiteX16" fmla="*/ 335375 w 576405"/>
              <a:gd name="connsiteY16" fmla="*/ 398879 h 432124"/>
              <a:gd name="connsiteX17" fmla="*/ 357796 w 576405"/>
              <a:gd name="connsiteY17" fmla="*/ 383275 h 432124"/>
              <a:gd name="connsiteX18" fmla="*/ 258600 w 576405"/>
              <a:gd name="connsiteY18" fmla="*/ 293718 h 432124"/>
              <a:gd name="connsiteX19" fmla="*/ 257921 w 576405"/>
              <a:gd name="connsiteY19" fmla="*/ 280827 h 432124"/>
              <a:gd name="connsiteX20" fmla="*/ 270151 w 576405"/>
              <a:gd name="connsiteY20" fmla="*/ 280149 h 432124"/>
              <a:gd name="connsiteX21" fmla="*/ 370705 w 576405"/>
              <a:gd name="connsiteY21" fmla="*/ 370384 h 432124"/>
              <a:gd name="connsiteX22" fmla="*/ 387011 w 576405"/>
              <a:gd name="connsiteY22" fmla="*/ 347995 h 432124"/>
              <a:gd name="connsiteX23" fmla="*/ 384972 w 576405"/>
              <a:gd name="connsiteY23" fmla="*/ 346638 h 432124"/>
              <a:gd name="connsiteX24" fmla="*/ 289854 w 576405"/>
              <a:gd name="connsiteY24" fmla="*/ 262509 h 432124"/>
              <a:gd name="connsiteX25" fmla="*/ 289174 w 576405"/>
              <a:gd name="connsiteY25" fmla="*/ 249618 h 432124"/>
              <a:gd name="connsiteX26" fmla="*/ 302083 w 576405"/>
              <a:gd name="connsiteY26" fmla="*/ 248939 h 432124"/>
              <a:gd name="connsiteX27" fmla="*/ 395164 w 576405"/>
              <a:gd name="connsiteY27" fmla="*/ 331033 h 432124"/>
              <a:gd name="connsiteX28" fmla="*/ 403317 w 576405"/>
              <a:gd name="connsiteY28" fmla="*/ 306609 h 432124"/>
              <a:gd name="connsiteX29" fmla="*/ 393805 w 576405"/>
              <a:gd name="connsiteY29" fmla="*/ 272686 h 432124"/>
              <a:gd name="connsiteX30" fmla="*/ 325183 w 576405"/>
              <a:gd name="connsiteY30" fmla="*/ 210946 h 432124"/>
              <a:gd name="connsiteX31" fmla="*/ 321786 w 576405"/>
              <a:gd name="connsiteY31" fmla="*/ 209589 h 432124"/>
              <a:gd name="connsiteX32" fmla="*/ 273548 w 576405"/>
              <a:gd name="connsiteY32" fmla="*/ 165489 h 432124"/>
              <a:gd name="connsiteX33" fmla="*/ 273548 w 576405"/>
              <a:gd name="connsiteY33" fmla="*/ 152598 h 432124"/>
              <a:gd name="connsiteX34" fmla="*/ 285777 w 576405"/>
              <a:gd name="connsiteY34" fmla="*/ 151919 h 432124"/>
              <a:gd name="connsiteX35" fmla="*/ 329260 w 576405"/>
              <a:gd name="connsiteY35" fmla="*/ 190592 h 432124"/>
              <a:gd name="connsiteX36" fmla="*/ 336734 w 576405"/>
              <a:gd name="connsiteY36" fmla="*/ 185843 h 432124"/>
              <a:gd name="connsiteX37" fmla="*/ 348963 w 576405"/>
              <a:gd name="connsiteY37" fmla="*/ 164810 h 432124"/>
              <a:gd name="connsiteX38" fmla="*/ 340810 w 576405"/>
              <a:gd name="connsiteY38" fmla="*/ 142421 h 432124"/>
              <a:gd name="connsiteX39" fmla="*/ 309557 w 576405"/>
              <a:gd name="connsiteY39" fmla="*/ 112569 h 432124"/>
              <a:gd name="connsiteX40" fmla="*/ 293930 w 576405"/>
              <a:gd name="connsiteY40" fmla="*/ 103749 h 432124"/>
              <a:gd name="connsiteX41" fmla="*/ 382934 w 576405"/>
              <a:gd name="connsiteY41" fmla="*/ 82038 h 432124"/>
              <a:gd name="connsiteX42" fmla="*/ 314313 w 576405"/>
              <a:gd name="connsiteY42" fmla="*/ 92893 h 432124"/>
              <a:gd name="connsiteX43" fmla="*/ 322466 w 576405"/>
              <a:gd name="connsiteY43" fmla="*/ 99678 h 432124"/>
              <a:gd name="connsiteX44" fmla="*/ 353719 w 576405"/>
              <a:gd name="connsiteY44" fmla="*/ 129530 h 432124"/>
              <a:gd name="connsiteX45" fmla="*/ 367307 w 576405"/>
              <a:gd name="connsiteY45" fmla="*/ 166846 h 432124"/>
              <a:gd name="connsiteX46" fmla="*/ 346925 w 576405"/>
              <a:gd name="connsiteY46" fmla="*/ 200769 h 432124"/>
              <a:gd name="connsiteX47" fmla="*/ 342848 w 576405"/>
              <a:gd name="connsiteY47" fmla="*/ 203483 h 432124"/>
              <a:gd name="connsiteX48" fmla="*/ 406034 w 576405"/>
              <a:gd name="connsiteY48" fmla="*/ 259116 h 432124"/>
              <a:gd name="connsiteX49" fmla="*/ 421661 w 576405"/>
              <a:gd name="connsiteY49" fmla="*/ 288290 h 432124"/>
              <a:gd name="connsiteX50" fmla="*/ 456991 w 576405"/>
              <a:gd name="connsiteY50" fmla="*/ 244869 h 432124"/>
              <a:gd name="connsiteX51" fmla="*/ 458350 w 576405"/>
              <a:gd name="connsiteY51" fmla="*/ 242833 h 432124"/>
              <a:gd name="connsiteX52" fmla="*/ 486206 w 576405"/>
              <a:gd name="connsiteY52" fmla="*/ 202804 h 432124"/>
              <a:gd name="connsiteX53" fmla="*/ 485526 w 576405"/>
              <a:gd name="connsiteY53" fmla="*/ 187878 h 432124"/>
              <a:gd name="connsiteX54" fmla="*/ 192697 w 576405"/>
              <a:gd name="connsiteY54" fmla="*/ 63719 h 432124"/>
              <a:gd name="connsiteX55" fmla="*/ 275586 w 576405"/>
              <a:gd name="connsiteY55" fmla="*/ 81359 h 432124"/>
              <a:gd name="connsiteX56" fmla="*/ 278983 w 576405"/>
              <a:gd name="connsiteY56" fmla="*/ 80003 h 432124"/>
              <a:gd name="connsiteX57" fmla="*/ 384293 w 576405"/>
              <a:gd name="connsiteY57" fmla="*/ 63719 h 432124"/>
              <a:gd name="connsiteX58" fmla="*/ 392446 w 576405"/>
              <a:gd name="connsiteY58" fmla="*/ 66433 h 432124"/>
              <a:gd name="connsiteX59" fmla="*/ 498435 w 576405"/>
              <a:gd name="connsiteY59" fmla="*/ 175666 h 432124"/>
              <a:gd name="connsiteX60" fmla="*/ 501153 w 576405"/>
              <a:gd name="connsiteY60" fmla="*/ 212981 h 432124"/>
              <a:gd name="connsiteX61" fmla="*/ 473297 w 576405"/>
              <a:gd name="connsiteY61" fmla="*/ 253010 h 432124"/>
              <a:gd name="connsiteX62" fmla="*/ 471259 w 576405"/>
              <a:gd name="connsiteY62" fmla="*/ 256402 h 432124"/>
              <a:gd name="connsiteX63" fmla="*/ 425058 w 576405"/>
              <a:gd name="connsiteY63" fmla="*/ 314072 h 432124"/>
              <a:gd name="connsiteX64" fmla="*/ 419623 w 576405"/>
              <a:gd name="connsiteY64" fmla="*/ 316786 h 432124"/>
              <a:gd name="connsiteX65" fmla="*/ 304121 w 576405"/>
              <a:gd name="connsiteY65" fmla="*/ 430089 h 432124"/>
              <a:gd name="connsiteX66" fmla="*/ 290533 w 576405"/>
              <a:gd name="connsiteY66" fmla="*/ 432124 h 432124"/>
              <a:gd name="connsiteX67" fmla="*/ 262677 w 576405"/>
              <a:gd name="connsiteY67" fmla="*/ 423304 h 432124"/>
              <a:gd name="connsiteX68" fmla="*/ 234141 w 576405"/>
              <a:gd name="connsiteY68" fmla="*/ 426018 h 432124"/>
              <a:gd name="connsiteX69" fmla="*/ 203567 w 576405"/>
              <a:gd name="connsiteY69" fmla="*/ 421947 h 432124"/>
              <a:gd name="connsiteX70" fmla="*/ 109128 w 576405"/>
              <a:gd name="connsiteY70" fmla="*/ 329676 h 432124"/>
              <a:gd name="connsiteX71" fmla="*/ 113205 w 576405"/>
              <a:gd name="connsiteY71" fmla="*/ 288290 h 432124"/>
              <a:gd name="connsiteX72" fmla="*/ 98258 w 576405"/>
              <a:gd name="connsiteY72" fmla="*/ 274721 h 432124"/>
              <a:gd name="connsiteX73" fmla="*/ 83990 w 576405"/>
              <a:gd name="connsiteY73" fmla="*/ 253689 h 432124"/>
              <a:gd name="connsiteX74" fmla="*/ 68363 w 576405"/>
              <a:gd name="connsiteY74" fmla="*/ 208910 h 432124"/>
              <a:gd name="connsiteX75" fmla="*/ 75157 w 576405"/>
              <a:gd name="connsiteY75" fmla="*/ 178379 h 432124"/>
              <a:gd name="connsiteX76" fmla="*/ 183864 w 576405"/>
              <a:gd name="connsiteY76" fmla="*/ 66433 h 432124"/>
              <a:gd name="connsiteX77" fmla="*/ 192697 w 576405"/>
              <a:gd name="connsiteY77" fmla="*/ 63719 h 432124"/>
              <a:gd name="connsiteX78" fmla="*/ 451604 w 576405"/>
              <a:gd name="connsiteY78" fmla="*/ 22392 h 432124"/>
              <a:gd name="connsiteX79" fmla="*/ 421040 w 576405"/>
              <a:gd name="connsiteY79" fmla="*/ 52927 h 432124"/>
              <a:gd name="connsiteX80" fmla="*/ 523598 w 576405"/>
              <a:gd name="connsiteY80" fmla="*/ 155387 h 432124"/>
              <a:gd name="connsiteX81" fmla="*/ 554162 w 576405"/>
              <a:gd name="connsiteY81" fmla="*/ 124852 h 432124"/>
              <a:gd name="connsiteX82" fmla="*/ 125386 w 576405"/>
              <a:gd name="connsiteY82" fmla="*/ 22392 h 432124"/>
              <a:gd name="connsiteX83" fmla="*/ 22086 w 576405"/>
              <a:gd name="connsiteY83" fmla="*/ 124852 h 432124"/>
              <a:gd name="connsiteX84" fmla="*/ 52669 w 576405"/>
              <a:gd name="connsiteY84" fmla="*/ 155387 h 432124"/>
              <a:gd name="connsiteX85" fmla="*/ 155968 w 576405"/>
              <a:gd name="connsiteY85" fmla="*/ 52927 h 432124"/>
              <a:gd name="connsiteX86" fmla="*/ 451604 w 576405"/>
              <a:gd name="connsiteY86" fmla="*/ 0 h 432124"/>
              <a:gd name="connsiteX87" fmla="*/ 457717 w 576405"/>
              <a:gd name="connsiteY87" fmla="*/ 2714 h 432124"/>
              <a:gd name="connsiteX88" fmla="*/ 573858 w 576405"/>
              <a:gd name="connsiteY88" fmla="*/ 118746 h 432124"/>
              <a:gd name="connsiteX89" fmla="*/ 573858 w 576405"/>
              <a:gd name="connsiteY89" fmla="*/ 130959 h 432124"/>
              <a:gd name="connsiteX90" fmla="*/ 530390 w 576405"/>
              <a:gd name="connsiteY90" fmla="*/ 175065 h 432124"/>
              <a:gd name="connsiteX91" fmla="*/ 523598 w 576405"/>
              <a:gd name="connsiteY91" fmla="*/ 177779 h 432124"/>
              <a:gd name="connsiteX92" fmla="*/ 517485 w 576405"/>
              <a:gd name="connsiteY92" fmla="*/ 175065 h 432124"/>
              <a:gd name="connsiteX93" fmla="*/ 401344 w 576405"/>
              <a:gd name="connsiteY93" fmla="*/ 59033 h 432124"/>
              <a:gd name="connsiteX94" fmla="*/ 401344 w 576405"/>
              <a:gd name="connsiteY94" fmla="*/ 46820 h 432124"/>
              <a:gd name="connsiteX95" fmla="*/ 444812 w 576405"/>
              <a:gd name="connsiteY95" fmla="*/ 2714 h 432124"/>
              <a:gd name="connsiteX96" fmla="*/ 451604 w 576405"/>
              <a:gd name="connsiteY96" fmla="*/ 0 h 432124"/>
              <a:gd name="connsiteX97" fmla="*/ 125386 w 576405"/>
              <a:gd name="connsiteY97" fmla="*/ 0 h 432124"/>
              <a:gd name="connsiteX98" fmla="*/ 131502 w 576405"/>
              <a:gd name="connsiteY98" fmla="*/ 2714 h 432124"/>
              <a:gd name="connsiteX99" fmla="*/ 174997 w 576405"/>
              <a:gd name="connsiteY99" fmla="*/ 46820 h 432124"/>
              <a:gd name="connsiteX100" fmla="*/ 174997 w 576405"/>
              <a:gd name="connsiteY100" fmla="*/ 59033 h 432124"/>
              <a:gd name="connsiteX101" fmla="*/ 59465 w 576405"/>
              <a:gd name="connsiteY101" fmla="*/ 175065 h 432124"/>
              <a:gd name="connsiteX102" fmla="*/ 52669 w 576405"/>
              <a:gd name="connsiteY102" fmla="*/ 177779 h 432124"/>
              <a:gd name="connsiteX103" fmla="*/ 46552 w 576405"/>
              <a:gd name="connsiteY103" fmla="*/ 175065 h 432124"/>
              <a:gd name="connsiteX104" fmla="*/ 3058 w 576405"/>
              <a:gd name="connsiteY104" fmla="*/ 130959 h 432124"/>
              <a:gd name="connsiteX105" fmla="*/ 3058 w 576405"/>
              <a:gd name="connsiteY105" fmla="*/ 118746 h 432124"/>
              <a:gd name="connsiteX106" fmla="*/ 118590 w 576405"/>
              <a:gd name="connsiteY106" fmla="*/ 2714 h 432124"/>
              <a:gd name="connsiteX107" fmla="*/ 125386 w 576405"/>
              <a:gd name="connsiteY107" fmla="*/ 0 h 4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576405" h="432124">
                <a:moveTo>
                  <a:pt x="127473" y="301859"/>
                </a:moveTo>
                <a:cubicBezTo>
                  <a:pt x="126114" y="307287"/>
                  <a:pt x="124755" y="316786"/>
                  <a:pt x="126793" y="325606"/>
                </a:cubicBezTo>
                <a:cubicBezTo>
                  <a:pt x="136984" y="366992"/>
                  <a:pt x="162123" y="391416"/>
                  <a:pt x="208323" y="404307"/>
                </a:cubicBezTo>
                <a:cubicBezTo>
                  <a:pt x="220553" y="407699"/>
                  <a:pt x="233462" y="408378"/>
                  <a:pt x="244333" y="407021"/>
                </a:cubicBezTo>
                <a:close/>
                <a:moveTo>
                  <a:pt x="193376" y="82716"/>
                </a:moveTo>
                <a:lnTo>
                  <a:pt x="88066" y="191270"/>
                </a:lnTo>
                <a:cubicBezTo>
                  <a:pt x="85349" y="193984"/>
                  <a:pt x="83990" y="198733"/>
                  <a:pt x="85349" y="202804"/>
                </a:cubicBezTo>
                <a:lnTo>
                  <a:pt x="101655" y="247582"/>
                </a:lnTo>
                <a:cubicBezTo>
                  <a:pt x="103013" y="253010"/>
                  <a:pt x="106411" y="257081"/>
                  <a:pt x="110487" y="261152"/>
                </a:cubicBezTo>
                <a:lnTo>
                  <a:pt x="268792" y="405664"/>
                </a:lnTo>
                <a:cubicBezTo>
                  <a:pt x="276945" y="413127"/>
                  <a:pt x="288495" y="415841"/>
                  <a:pt x="299366" y="413127"/>
                </a:cubicBezTo>
                <a:cubicBezTo>
                  <a:pt x="306160" y="411092"/>
                  <a:pt x="312274" y="409056"/>
                  <a:pt x="318389" y="407021"/>
                </a:cubicBezTo>
                <a:lnTo>
                  <a:pt x="226668" y="325606"/>
                </a:lnTo>
                <a:cubicBezTo>
                  <a:pt x="222591" y="322213"/>
                  <a:pt x="222591" y="316786"/>
                  <a:pt x="225988" y="312715"/>
                </a:cubicBezTo>
                <a:cubicBezTo>
                  <a:pt x="229385" y="308644"/>
                  <a:pt x="234821" y="308644"/>
                  <a:pt x="238897" y="312036"/>
                </a:cubicBezTo>
                <a:lnTo>
                  <a:pt x="334016" y="396166"/>
                </a:lnTo>
                <a:cubicBezTo>
                  <a:pt x="334695" y="396844"/>
                  <a:pt x="335375" y="398201"/>
                  <a:pt x="335375" y="398879"/>
                </a:cubicBezTo>
                <a:cubicBezTo>
                  <a:pt x="343528" y="394130"/>
                  <a:pt x="351001" y="389381"/>
                  <a:pt x="357796" y="383275"/>
                </a:cubicBezTo>
                <a:lnTo>
                  <a:pt x="258600" y="293718"/>
                </a:lnTo>
                <a:cubicBezTo>
                  <a:pt x="254524" y="290326"/>
                  <a:pt x="254524" y="284898"/>
                  <a:pt x="257921" y="280827"/>
                </a:cubicBezTo>
                <a:cubicBezTo>
                  <a:pt x="261318" y="277435"/>
                  <a:pt x="266753" y="276756"/>
                  <a:pt x="270151" y="280149"/>
                </a:cubicBezTo>
                <a:lnTo>
                  <a:pt x="370705" y="370384"/>
                </a:lnTo>
                <a:cubicBezTo>
                  <a:pt x="376819" y="363599"/>
                  <a:pt x="382255" y="356136"/>
                  <a:pt x="387011" y="347995"/>
                </a:cubicBezTo>
                <a:cubicBezTo>
                  <a:pt x="386331" y="347316"/>
                  <a:pt x="385652" y="347316"/>
                  <a:pt x="384972" y="346638"/>
                </a:cubicBezTo>
                <a:lnTo>
                  <a:pt x="289854" y="262509"/>
                </a:lnTo>
                <a:cubicBezTo>
                  <a:pt x="286457" y="259116"/>
                  <a:pt x="285777" y="253010"/>
                  <a:pt x="289174" y="249618"/>
                </a:cubicBezTo>
                <a:cubicBezTo>
                  <a:pt x="292571" y="245547"/>
                  <a:pt x="298007" y="245547"/>
                  <a:pt x="302083" y="248939"/>
                </a:cubicBezTo>
                <a:lnTo>
                  <a:pt x="395164" y="331033"/>
                </a:lnTo>
                <a:cubicBezTo>
                  <a:pt x="398561" y="323570"/>
                  <a:pt x="401278" y="315429"/>
                  <a:pt x="403317" y="306609"/>
                </a:cubicBezTo>
                <a:cubicBezTo>
                  <a:pt x="406714" y="294396"/>
                  <a:pt x="403317" y="281506"/>
                  <a:pt x="393805" y="272686"/>
                </a:cubicBezTo>
                <a:cubicBezTo>
                  <a:pt x="376140" y="257081"/>
                  <a:pt x="348963" y="232656"/>
                  <a:pt x="325183" y="210946"/>
                </a:cubicBezTo>
                <a:cubicBezTo>
                  <a:pt x="323825" y="210946"/>
                  <a:pt x="322466" y="210267"/>
                  <a:pt x="321786" y="209589"/>
                </a:cubicBezTo>
                <a:lnTo>
                  <a:pt x="273548" y="165489"/>
                </a:lnTo>
                <a:cubicBezTo>
                  <a:pt x="270151" y="162096"/>
                  <a:pt x="270151" y="156669"/>
                  <a:pt x="273548" y="152598"/>
                </a:cubicBezTo>
                <a:cubicBezTo>
                  <a:pt x="276265" y="149206"/>
                  <a:pt x="282380" y="148527"/>
                  <a:pt x="285777" y="151919"/>
                </a:cubicBezTo>
                <a:cubicBezTo>
                  <a:pt x="285777" y="151919"/>
                  <a:pt x="305480" y="169559"/>
                  <a:pt x="329260" y="190592"/>
                </a:cubicBezTo>
                <a:lnTo>
                  <a:pt x="336734" y="185843"/>
                </a:lnTo>
                <a:cubicBezTo>
                  <a:pt x="344207" y="181093"/>
                  <a:pt x="348284" y="173630"/>
                  <a:pt x="348963" y="164810"/>
                </a:cubicBezTo>
                <a:cubicBezTo>
                  <a:pt x="350322" y="156669"/>
                  <a:pt x="346925" y="148527"/>
                  <a:pt x="340810" y="142421"/>
                </a:cubicBezTo>
                <a:lnTo>
                  <a:pt x="309557" y="112569"/>
                </a:lnTo>
                <a:cubicBezTo>
                  <a:pt x="305480" y="108498"/>
                  <a:pt x="300045" y="105106"/>
                  <a:pt x="293930" y="103749"/>
                </a:cubicBezTo>
                <a:close/>
                <a:moveTo>
                  <a:pt x="382934" y="82038"/>
                </a:moveTo>
                <a:lnTo>
                  <a:pt x="314313" y="92893"/>
                </a:lnTo>
                <a:cubicBezTo>
                  <a:pt x="317030" y="94929"/>
                  <a:pt x="319748" y="96964"/>
                  <a:pt x="322466" y="99678"/>
                </a:cubicBezTo>
                <a:lnTo>
                  <a:pt x="353719" y="129530"/>
                </a:lnTo>
                <a:cubicBezTo>
                  <a:pt x="363910" y="139707"/>
                  <a:pt x="368666" y="152598"/>
                  <a:pt x="367307" y="166846"/>
                </a:cubicBezTo>
                <a:cubicBezTo>
                  <a:pt x="365949" y="180415"/>
                  <a:pt x="358475" y="193306"/>
                  <a:pt x="346925" y="200769"/>
                </a:cubicBezTo>
                <a:lnTo>
                  <a:pt x="342848" y="203483"/>
                </a:lnTo>
                <a:cubicBezTo>
                  <a:pt x="365949" y="223158"/>
                  <a:pt x="389728" y="244869"/>
                  <a:pt x="406034" y="259116"/>
                </a:cubicBezTo>
                <a:cubicBezTo>
                  <a:pt x="414187" y="267258"/>
                  <a:pt x="420302" y="277435"/>
                  <a:pt x="421661" y="288290"/>
                </a:cubicBezTo>
                <a:lnTo>
                  <a:pt x="456991" y="244869"/>
                </a:lnTo>
                <a:cubicBezTo>
                  <a:pt x="457670" y="244190"/>
                  <a:pt x="458350" y="243512"/>
                  <a:pt x="458350" y="242833"/>
                </a:cubicBezTo>
                <a:lnTo>
                  <a:pt x="486206" y="202804"/>
                </a:lnTo>
                <a:cubicBezTo>
                  <a:pt x="489603" y="198055"/>
                  <a:pt x="488923" y="191949"/>
                  <a:pt x="485526" y="187878"/>
                </a:cubicBezTo>
                <a:close/>
                <a:moveTo>
                  <a:pt x="192697" y="63719"/>
                </a:moveTo>
                <a:lnTo>
                  <a:pt x="275586" y="81359"/>
                </a:lnTo>
                <a:cubicBezTo>
                  <a:pt x="276265" y="80681"/>
                  <a:pt x="277624" y="80681"/>
                  <a:pt x="278983" y="80003"/>
                </a:cubicBezTo>
                <a:lnTo>
                  <a:pt x="384293" y="63719"/>
                </a:lnTo>
                <a:cubicBezTo>
                  <a:pt x="387690" y="63041"/>
                  <a:pt x="390408" y="64398"/>
                  <a:pt x="392446" y="66433"/>
                </a:cubicBezTo>
                <a:lnTo>
                  <a:pt x="498435" y="175666"/>
                </a:lnTo>
                <a:cubicBezTo>
                  <a:pt x="507947" y="185843"/>
                  <a:pt x="509306" y="201447"/>
                  <a:pt x="501153" y="212981"/>
                </a:cubicBezTo>
                <a:lnTo>
                  <a:pt x="473297" y="253010"/>
                </a:lnTo>
                <a:cubicBezTo>
                  <a:pt x="472617" y="254367"/>
                  <a:pt x="471938" y="255046"/>
                  <a:pt x="471259" y="256402"/>
                </a:cubicBezTo>
                <a:lnTo>
                  <a:pt x="425058" y="314072"/>
                </a:lnTo>
                <a:cubicBezTo>
                  <a:pt x="423699" y="315429"/>
                  <a:pt x="421661" y="316786"/>
                  <a:pt x="419623" y="316786"/>
                </a:cubicBezTo>
                <a:cubicBezTo>
                  <a:pt x="401278" y="376490"/>
                  <a:pt x="362551" y="414484"/>
                  <a:pt x="304121" y="430089"/>
                </a:cubicBezTo>
                <a:cubicBezTo>
                  <a:pt x="299366" y="431446"/>
                  <a:pt x="295289" y="432124"/>
                  <a:pt x="290533" y="432124"/>
                </a:cubicBezTo>
                <a:cubicBezTo>
                  <a:pt x="281021" y="432124"/>
                  <a:pt x="270830" y="428732"/>
                  <a:pt x="262677" y="423304"/>
                </a:cubicBezTo>
                <a:cubicBezTo>
                  <a:pt x="257242" y="423982"/>
                  <a:pt x="246371" y="426018"/>
                  <a:pt x="234141" y="426018"/>
                </a:cubicBezTo>
                <a:cubicBezTo>
                  <a:pt x="224629" y="426018"/>
                  <a:pt x="213759" y="424661"/>
                  <a:pt x="203567" y="421947"/>
                </a:cubicBezTo>
                <a:cubicBezTo>
                  <a:pt x="150573" y="407021"/>
                  <a:pt x="120678" y="377847"/>
                  <a:pt x="109128" y="329676"/>
                </a:cubicBezTo>
                <a:cubicBezTo>
                  <a:pt x="105052" y="311358"/>
                  <a:pt x="110487" y="294396"/>
                  <a:pt x="113205" y="288290"/>
                </a:cubicBezTo>
                <a:lnTo>
                  <a:pt x="98258" y="274721"/>
                </a:lnTo>
                <a:cubicBezTo>
                  <a:pt x="91463" y="268615"/>
                  <a:pt x="86707" y="261830"/>
                  <a:pt x="83990" y="253689"/>
                </a:cubicBezTo>
                <a:lnTo>
                  <a:pt x="68363" y="208910"/>
                </a:lnTo>
                <a:cubicBezTo>
                  <a:pt x="64966" y="198055"/>
                  <a:pt x="67684" y="186521"/>
                  <a:pt x="75157" y="178379"/>
                </a:cubicBezTo>
                <a:lnTo>
                  <a:pt x="183864" y="66433"/>
                </a:lnTo>
                <a:cubicBezTo>
                  <a:pt x="185903" y="64398"/>
                  <a:pt x="189300" y="63041"/>
                  <a:pt x="192697" y="63719"/>
                </a:cubicBezTo>
                <a:close/>
                <a:moveTo>
                  <a:pt x="451604" y="22392"/>
                </a:moveTo>
                <a:lnTo>
                  <a:pt x="421040" y="52927"/>
                </a:lnTo>
                <a:lnTo>
                  <a:pt x="523598" y="155387"/>
                </a:lnTo>
                <a:lnTo>
                  <a:pt x="554162" y="124852"/>
                </a:lnTo>
                <a:close/>
                <a:moveTo>
                  <a:pt x="125386" y="22392"/>
                </a:moveTo>
                <a:lnTo>
                  <a:pt x="22086" y="124852"/>
                </a:lnTo>
                <a:lnTo>
                  <a:pt x="52669" y="155387"/>
                </a:lnTo>
                <a:lnTo>
                  <a:pt x="155968" y="52927"/>
                </a:lnTo>
                <a:close/>
                <a:moveTo>
                  <a:pt x="451604" y="0"/>
                </a:moveTo>
                <a:cubicBezTo>
                  <a:pt x="453642" y="0"/>
                  <a:pt x="456358" y="1357"/>
                  <a:pt x="457717" y="2714"/>
                </a:cubicBezTo>
                <a:lnTo>
                  <a:pt x="573858" y="118746"/>
                </a:lnTo>
                <a:cubicBezTo>
                  <a:pt x="577254" y="122138"/>
                  <a:pt x="577254" y="127567"/>
                  <a:pt x="573858" y="130959"/>
                </a:cubicBezTo>
                <a:lnTo>
                  <a:pt x="530390" y="175065"/>
                </a:lnTo>
                <a:cubicBezTo>
                  <a:pt x="528352" y="176422"/>
                  <a:pt x="526315" y="177779"/>
                  <a:pt x="523598" y="177779"/>
                </a:cubicBezTo>
                <a:cubicBezTo>
                  <a:pt x="521560" y="177779"/>
                  <a:pt x="518844" y="176422"/>
                  <a:pt x="517485" y="175065"/>
                </a:cubicBezTo>
                <a:lnTo>
                  <a:pt x="401344" y="59033"/>
                </a:lnTo>
                <a:cubicBezTo>
                  <a:pt x="397948" y="55641"/>
                  <a:pt x="397948" y="50212"/>
                  <a:pt x="401344" y="46820"/>
                </a:cubicBezTo>
                <a:lnTo>
                  <a:pt x="444812" y="2714"/>
                </a:lnTo>
                <a:cubicBezTo>
                  <a:pt x="446850" y="1357"/>
                  <a:pt x="448887" y="0"/>
                  <a:pt x="451604" y="0"/>
                </a:cubicBezTo>
                <a:close/>
                <a:moveTo>
                  <a:pt x="125386" y="0"/>
                </a:moveTo>
                <a:cubicBezTo>
                  <a:pt x="127425" y="0"/>
                  <a:pt x="129464" y="1357"/>
                  <a:pt x="131502" y="2714"/>
                </a:cubicBezTo>
                <a:lnTo>
                  <a:pt x="174997" y="46820"/>
                </a:lnTo>
                <a:cubicBezTo>
                  <a:pt x="178395" y="50212"/>
                  <a:pt x="178395" y="55641"/>
                  <a:pt x="174997" y="59033"/>
                </a:cubicBezTo>
                <a:lnTo>
                  <a:pt x="59465" y="175065"/>
                </a:lnTo>
                <a:cubicBezTo>
                  <a:pt x="57426" y="176422"/>
                  <a:pt x="55387" y="177779"/>
                  <a:pt x="52669" y="177779"/>
                </a:cubicBezTo>
                <a:cubicBezTo>
                  <a:pt x="50630" y="177779"/>
                  <a:pt x="47911" y="176422"/>
                  <a:pt x="46552" y="175065"/>
                </a:cubicBezTo>
                <a:lnTo>
                  <a:pt x="3058" y="130959"/>
                </a:lnTo>
                <a:cubicBezTo>
                  <a:pt x="-1020" y="127567"/>
                  <a:pt x="-1020" y="122138"/>
                  <a:pt x="3058" y="118746"/>
                </a:cubicBezTo>
                <a:lnTo>
                  <a:pt x="118590" y="2714"/>
                </a:lnTo>
                <a:cubicBezTo>
                  <a:pt x="120629" y="1357"/>
                  <a:pt x="122668" y="0"/>
                  <a:pt x="125386" y="0"/>
                </a:cubicBezTo>
                <a:close/>
              </a:path>
            </a:pathLst>
          </a:cu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 name="组合 8">
            <a:extLst>
              <a:ext uri="{FF2B5EF4-FFF2-40B4-BE49-F238E27FC236}">
                <a16:creationId xmlns:a16="http://schemas.microsoft.com/office/drawing/2014/main" id="{982FAACB-E70F-CD3D-BBE0-8B5F4CEB2BEB}"/>
              </a:ext>
            </a:extLst>
          </p:cNvPr>
          <p:cNvGrpSpPr/>
          <p:nvPr/>
        </p:nvGrpSpPr>
        <p:grpSpPr>
          <a:xfrm>
            <a:off x="5358458" y="1517598"/>
            <a:ext cx="1053779" cy="198418"/>
            <a:chOff x="5443365" y="1143526"/>
            <a:chExt cx="1053779" cy="198418"/>
          </a:xfrm>
          <a:solidFill>
            <a:schemeClr val="tx1"/>
          </a:solidFill>
        </p:grpSpPr>
        <p:sp>
          <p:nvSpPr>
            <p:cNvPr id="22" name="message-envelope_16872">
              <a:extLst>
                <a:ext uri="{FF2B5EF4-FFF2-40B4-BE49-F238E27FC236}">
                  <a16:creationId xmlns:a16="http://schemas.microsoft.com/office/drawing/2014/main" id="{299E75A8-E1DC-F945-02F1-B93673954885}"/>
                </a:ext>
              </a:extLst>
            </p:cNvPr>
            <p:cNvSpPr/>
            <p:nvPr/>
          </p:nvSpPr>
          <p:spPr>
            <a:xfrm>
              <a:off x="5443365"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6" name="message-envelope_16872">
              <a:extLst>
                <a:ext uri="{FF2B5EF4-FFF2-40B4-BE49-F238E27FC236}">
                  <a16:creationId xmlns:a16="http://schemas.microsoft.com/office/drawing/2014/main" id="{BAA44594-8C57-BE10-935A-42B1D2CE70A7}"/>
                </a:ext>
              </a:extLst>
            </p:cNvPr>
            <p:cNvSpPr/>
            <p:nvPr/>
          </p:nvSpPr>
          <p:spPr>
            <a:xfrm>
              <a:off x="5817833"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7" name="message-envelope_16872">
              <a:extLst>
                <a:ext uri="{FF2B5EF4-FFF2-40B4-BE49-F238E27FC236}">
                  <a16:creationId xmlns:a16="http://schemas.microsoft.com/office/drawing/2014/main" id="{35A9CF90-2973-BFB4-7430-3808ADC26DA5}"/>
                </a:ext>
              </a:extLst>
            </p:cNvPr>
            <p:cNvSpPr/>
            <p:nvPr/>
          </p:nvSpPr>
          <p:spPr>
            <a:xfrm>
              <a:off x="6192301"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16" name="文本框 15">
            <a:extLst>
              <a:ext uri="{FF2B5EF4-FFF2-40B4-BE49-F238E27FC236}">
                <a16:creationId xmlns:a16="http://schemas.microsoft.com/office/drawing/2014/main" id="{6E06A9C7-290F-9207-12F7-9ADCF26F4E24}"/>
              </a:ext>
            </a:extLst>
          </p:cNvPr>
          <p:cNvSpPr txBox="1"/>
          <p:nvPr/>
        </p:nvSpPr>
        <p:spPr>
          <a:xfrm>
            <a:off x="2961528" y="1277390"/>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1" name="文本框 20">
            <a:extLst>
              <a:ext uri="{FF2B5EF4-FFF2-40B4-BE49-F238E27FC236}">
                <a16:creationId xmlns:a16="http://schemas.microsoft.com/office/drawing/2014/main" id="{1B3B8264-8426-74D1-384C-B13DC04D8F4D}"/>
              </a:ext>
            </a:extLst>
          </p:cNvPr>
          <p:cNvSpPr txBox="1"/>
          <p:nvPr/>
        </p:nvSpPr>
        <p:spPr>
          <a:xfrm>
            <a:off x="8197623" y="1277390"/>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“三报文握手”建立</a:t>
              </a:r>
              <a:r>
                <a:rPr lang="en-US" altLang="zh-CN" sz="2000" b="1" dirty="0"/>
                <a:t>TCP</a:t>
              </a:r>
              <a:r>
                <a:rPr lang="zh-CN" altLang="en-US" sz="2000" b="1" dirty="0"/>
                <a:t>连接</a:t>
              </a:r>
            </a:p>
          </p:txBody>
        </p:sp>
      </p:grpSp>
      <p:grpSp>
        <p:nvGrpSpPr>
          <p:cNvPr id="6" name="组合 5">
            <a:extLst>
              <a:ext uri="{FF2B5EF4-FFF2-40B4-BE49-F238E27FC236}">
                <a16:creationId xmlns:a16="http://schemas.microsoft.com/office/drawing/2014/main" id="{00B19F24-3224-8B2C-48C6-0ED0258B78A7}"/>
              </a:ext>
            </a:extLst>
          </p:cNvPr>
          <p:cNvGrpSpPr/>
          <p:nvPr/>
        </p:nvGrpSpPr>
        <p:grpSpPr>
          <a:xfrm>
            <a:off x="3118053" y="1608388"/>
            <a:ext cx="5963787" cy="654939"/>
            <a:chOff x="2993956" y="1149410"/>
            <a:chExt cx="5963787" cy="654939"/>
          </a:xfrm>
        </p:grpSpPr>
        <p:pic>
          <p:nvPicPr>
            <p:cNvPr id="14" name="图形 13">
              <a:extLst>
                <a:ext uri="{FF2B5EF4-FFF2-40B4-BE49-F238E27FC236}">
                  <a16:creationId xmlns:a16="http://schemas.microsoft.com/office/drawing/2014/main" id="{C639618B-58BB-5B92-342F-86ACF4049C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15" name="图形 14">
              <a:extLst>
                <a:ext uri="{FF2B5EF4-FFF2-40B4-BE49-F238E27FC236}">
                  <a16:creationId xmlns:a16="http://schemas.microsoft.com/office/drawing/2014/main" id="{EB958355-7A21-7FE0-6757-D3CCCCBADF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sp>
        <p:nvSpPr>
          <p:cNvPr id="7" name="箭头: 左右 6">
            <a:extLst>
              <a:ext uri="{FF2B5EF4-FFF2-40B4-BE49-F238E27FC236}">
                <a16:creationId xmlns:a16="http://schemas.microsoft.com/office/drawing/2014/main" id="{A3700BE1-A5BC-7A81-A440-CCDCD9478D2C}"/>
              </a:ext>
            </a:extLst>
          </p:cNvPr>
          <p:cNvSpPr/>
          <p:nvPr/>
        </p:nvSpPr>
        <p:spPr>
          <a:xfrm>
            <a:off x="3795193" y="172847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建立</a:t>
            </a:r>
            <a:r>
              <a:rPr lang="en-US" altLang="zh-CN" b="1" dirty="0">
                <a:solidFill>
                  <a:schemeClr val="tx1"/>
                </a:solidFill>
              </a:rPr>
              <a:t>TCP</a:t>
            </a:r>
            <a:r>
              <a:rPr lang="zh-CN" altLang="en-US" b="1" dirty="0">
                <a:solidFill>
                  <a:schemeClr val="tx1"/>
                </a:solidFill>
              </a:rPr>
              <a:t>连接</a:t>
            </a:r>
          </a:p>
        </p:txBody>
      </p:sp>
      <p:sp>
        <p:nvSpPr>
          <p:cNvPr id="51" name="矩形 50">
            <a:extLst>
              <a:ext uri="{FF2B5EF4-FFF2-40B4-BE49-F238E27FC236}">
                <a16:creationId xmlns:a16="http://schemas.microsoft.com/office/drawing/2014/main" id="{D629B367-DD59-3996-AFFC-399F9A099315}"/>
              </a:ext>
            </a:extLst>
          </p:cNvPr>
          <p:cNvSpPr/>
          <p:nvPr/>
        </p:nvSpPr>
        <p:spPr>
          <a:xfrm>
            <a:off x="7977860" y="2926073"/>
            <a:ext cx="1515035" cy="77902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LISTEN</a:t>
            </a:r>
          </a:p>
          <a:p>
            <a:pPr algn="ctr"/>
            <a:r>
              <a:rPr lang="zh-CN" altLang="en-US" b="1" dirty="0">
                <a:solidFill>
                  <a:schemeClr val="bg1"/>
                </a:solidFill>
                <a:latin typeface="+mn-ea"/>
              </a:rPr>
              <a:t>监听</a:t>
            </a:r>
          </a:p>
        </p:txBody>
      </p:sp>
      <p:grpSp>
        <p:nvGrpSpPr>
          <p:cNvPr id="18" name="组合 17">
            <a:extLst>
              <a:ext uri="{FF2B5EF4-FFF2-40B4-BE49-F238E27FC236}">
                <a16:creationId xmlns:a16="http://schemas.microsoft.com/office/drawing/2014/main" id="{1CEF0055-7362-2DB9-0911-29BA7F30337F}"/>
              </a:ext>
            </a:extLst>
          </p:cNvPr>
          <p:cNvGrpSpPr/>
          <p:nvPr/>
        </p:nvGrpSpPr>
        <p:grpSpPr>
          <a:xfrm>
            <a:off x="9137470" y="1913430"/>
            <a:ext cx="1856112" cy="1012643"/>
            <a:chOff x="9137470" y="1913430"/>
            <a:chExt cx="1856112" cy="1012643"/>
          </a:xfrm>
        </p:grpSpPr>
        <p:cxnSp>
          <p:nvCxnSpPr>
            <p:cNvPr id="10" name="连接符: 肘形 9">
              <a:extLst>
                <a:ext uri="{FF2B5EF4-FFF2-40B4-BE49-F238E27FC236}">
                  <a16:creationId xmlns:a16="http://schemas.microsoft.com/office/drawing/2014/main" id="{00B7234B-BFB2-2A38-14C3-2BEF5B3D5F4A}"/>
                </a:ext>
              </a:extLst>
            </p:cNvPr>
            <p:cNvCxnSpPr>
              <a:cxnSpLocks/>
            </p:cNvCxnSpPr>
            <p:nvPr/>
          </p:nvCxnSpPr>
          <p:spPr>
            <a:xfrm rot="16200000" flipH="1">
              <a:off x="8812055" y="2238845"/>
              <a:ext cx="1006255" cy="355426"/>
            </a:xfrm>
            <a:prstGeom prst="bentConnector4">
              <a:avLst>
                <a:gd name="adj1" fmla="val 994"/>
                <a:gd name="adj2" fmla="val 531844"/>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41E38FE-44C4-DCCC-F8A8-903A6EA40FFA}"/>
                </a:ext>
              </a:extLst>
            </p:cNvPr>
            <p:cNvSpPr txBox="1"/>
            <p:nvPr/>
          </p:nvSpPr>
          <p:spPr>
            <a:xfrm>
              <a:off x="9767455" y="2556741"/>
              <a:ext cx="1226127" cy="369332"/>
            </a:xfrm>
            <a:prstGeom prst="rect">
              <a:avLst/>
            </a:prstGeom>
            <a:noFill/>
          </p:spPr>
          <p:txBody>
            <a:bodyPr wrap="square" rtlCol="0">
              <a:spAutoFit/>
            </a:bodyPr>
            <a:lstStyle/>
            <a:p>
              <a:pPr algn="ctr"/>
              <a:r>
                <a:rPr lang="zh-CN" altLang="en-US" b="1" dirty="0"/>
                <a:t>被动打开</a:t>
              </a:r>
            </a:p>
          </p:txBody>
        </p:sp>
      </p:grpSp>
      <p:sp>
        <p:nvSpPr>
          <p:cNvPr id="33" name="矩形 32">
            <a:extLst>
              <a:ext uri="{FF2B5EF4-FFF2-40B4-BE49-F238E27FC236}">
                <a16:creationId xmlns:a16="http://schemas.microsoft.com/office/drawing/2014/main" id="{0871096A-65BE-FEEF-7294-10205EF53C62}"/>
              </a:ext>
            </a:extLst>
          </p:cNvPr>
          <p:cNvSpPr/>
          <p:nvPr/>
        </p:nvSpPr>
        <p:spPr>
          <a:xfrm>
            <a:off x="2699103" y="2927861"/>
            <a:ext cx="1515035" cy="1933301"/>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SYN-SENT</a:t>
            </a:r>
          </a:p>
          <a:p>
            <a:pPr algn="ctr"/>
            <a:r>
              <a:rPr lang="zh-CN" altLang="en-US" b="1" dirty="0">
                <a:solidFill>
                  <a:schemeClr val="bg1"/>
                </a:solidFill>
                <a:latin typeface="+mn-ea"/>
              </a:rPr>
              <a:t>同步已发送</a:t>
            </a:r>
          </a:p>
        </p:txBody>
      </p:sp>
      <p:sp>
        <p:nvSpPr>
          <p:cNvPr id="5" name="文本框 4">
            <a:extLst>
              <a:ext uri="{FF2B5EF4-FFF2-40B4-BE49-F238E27FC236}">
                <a16:creationId xmlns:a16="http://schemas.microsoft.com/office/drawing/2014/main" id="{64159A94-F31C-C465-6861-86008812FDB3}"/>
              </a:ext>
            </a:extLst>
          </p:cNvPr>
          <p:cNvSpPr txBox="1"/>
          <p:nvPr/>
        </p:nvSpPr>
        <p:spPr>
          <a:xfrm>
            <a:off x="315617" y="2919686"/>
            <a:ext cx="2381795" cy="584775"/>
          </a:xfrm>
          <a:prstGeom prst="rect">
            <a:avLst/>
          </a:prstGeom>
          <a:noFill/>
        </p:spPr>
        <p:txBody>
          <a:bodyPr wrap="square" rtlCol="0">
            <a:spAutoFit/>
          </a:bodyPr>
          <a:lstStyle/>
          <a:p>
            <a:r>
              <a:rPr lang="zh-CN" altLang="en-US" sz="1600" b="1" dirty="0">
                <a:solidFill>
                  <a:schemeClr val="accent1"/>
                </a:solidFill>
              </a:rPr>
              <a:t>发送</a:t>
            </a:r>
            <a:r>
              <a:rPr lang="en-US" altLang="zh-CN" sz="1600" b="1" dirty="0">
                <a:solidFill>
                  <a:schemeClr val="accent1"/>
                </a:solidFill>
              </a:rPr>
              <a:t>TCP</a:t>
            </a:r>
            <a:r>
              <a:rPr lang="zh-CN" altLang="en-US" sz="1600" b="1" dirty="0">
                <a:solidFill>
                  <a:schemeClr val="accent1"/>
                </a:solidFill>
              </a:rPr>
              <a:t>连接请求报文段</a:t>
            </a:r>
            <a:endParaRPr lang="en-US" altLang="zh-CN" sz="1600" b="1" dirty="0">
              <a:solidFill>
                <a:schemeClr val="accent1"/>
              </a:solidFill>
            </a:endParaRPr>
          </a:p>
          <a:p>
            <a:r>
              <a:rPr lang="zh-CN" altLang="en-US" sz="1600" b="1" dirty="0">
                <a:solidFill>
                  <a:schemeClr val="accent1"/>
                </a:solidFill>
              </a:rPr>
              <a:t>进入同步已发送状态</a:t>
            </a:r>
          </a:p>
        </p:txBody>
      </p:sp>
      <p:cxnSp>
        <p:nvCxnSpPr>
          <p:cNvPr id="34" name="直接箭头连接符 33">
            <a:extLst>
              <a:ext uri="{FF2B5EF4-FFF2-40B4-BE49-F238E27FC236}">
                <a16:creationId xmlns:a16="http://schemas.microsoft.com/office/drawing/2014/main" id="{398A6546-27E1-ABFB-2733-ABC63B58D756}"/>
              </a:ext>
            </a:extLst>
          </p:cNvPr>
          <p:cNvCxnSpPr/>
          <p:nvPr/>
        </p:nvCxnSpPr>
        <p:spPr>
          <a:xfrm>
            <a:off x="4214138" y="2926073"/>
            <a:ext cx="3763720" cy="77902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BD2373FA-3D8C-6D36-D299-CE9E802E5ED0}"/>
              </a:ext>
            </a:extLst>
          </p:cNvPr>
          <p:cNvSpPr txBox="1"/>
          <p:nvPr/>
        </p:nvSpPr>
        <p:spPr>
          <a:xfrm rot="720482">
            <a:off x="4241835" y="2705106"/>
            <a:ext cx="979714" cy="369332"/>
          </a:xfrm>
          <a:prstGeom prst="rect">
            <a:avLst/>
          </a:prstGeom>
          <a:noFill/>
        </p:spPr>
        <p:txBody>
          <a:bodyPr wrap="square" rtlCol="0">
            <a:spAutoFit/>
          </a:bodyPr>
          <a:lstStyle/>
          <a:p>
            <a:r>
              <a:rPr lang="en-US" altLang="zh-CN" b="1" dirty="0"/>
              <a:t>SYN=1</a:t>
            </a:r>
            <a:endParaRPr lang="zh-CN" altLang="en-US" b="1" dirty="0"/>
          </a:p>
        </p:txBody>
      </p:sp>
      <p:sp>
        <p:nvSpPr>
          <p:cNvPr id="45" name="文本框 44">
            <a:extLst>
              <a:ext uri="{FF2B5EF4-FFF2-40B4-BE49-F238E27FC236}">
                <a16:creationId xmlns:a16="http://schemas.microsoft.com/office/drawing/2014/main" id="{5E6AAB74-C6DB-D4B0-9F0D-6FB5CC468566}"/>
              </a:ext>
            </a:extLst>
          </p:cNvPr>
          <p:cNvSpPr txBox="1"/>
          <p:nvPr/>
        </p:nvSpPr>
        <p:spPr>
          <a:xfrm rot="720482">
            <a:off x="5844492" y="3022377"/>
            <a:ext cx="979714" cy="369332"/>
          </a:xfrm>
          <a:prstGeom prst="rect">
            <a:avLst/>
          </a:prstGeom>
          <a:noFill/>
        </p:spPr>
        <p:txBody>
          <a:bodyPr wrap="square" rtlCol="0">
            <a:spAutoFit/>
          </a:bodyPr>
          <a:lstStyle/>
          <a:p>
            <a:r>
              <a:rPr lang="en-US" altLang="zh-CN" b="1" dirty="0"/>
              <a:t>seq=x</a:t>
            </a:r>
            <a:endParaRPr lang="zh-CN" altLang="en-US" b="1" dirty="0"/>
          </a:p>
        </p:txBody>
      </p:sp>
      <p:grpSp>
        <p:nvGrpSpPr>
          <p:cNvPr id="25" name="组合 24">
            <a:extLst>
              <a:ext uri="{FF2B5EF4-FFF2-40B4-BE49-F238E27FC236}">
                <a16:creationId xmlns:a16="http://schemas.microsoft.com/office/drawing/2014/main" id="{1429BB24-D55B-A5D0-3F6C-0A59799AD616}"/>
              </a:ext>
            </a:extLst>
          </p:cNvPr>
          <p:cNvGrpSpPr/>
          <p:nvPr/>
        </p:nvGrpSpPr>
        <p:grpSpPr>
          <a:xfrm>
            <a:off x="1408900" y="1935857"/>
            <a:ext cx="1709154" cy="996849"/>
            <a:chOff x="1408900" y="1935857"/>
            <a:chExt cx="1709154" cy="996849"/>
          </a:xfrm>
        </p:grpSpPr>
        <p:cxnSp>
          <p:nvCxnSpPr>
            <p:cNvPr id="31" name="连接符: 肘形 30">
              <a:extLst>
                <a:ext uri="{FF2B5EF4-FFF2-40B4-BE49-F238E27FC236}">
                  <a16:creationId xmlns:a16="http://schemas.microsoft.com/office/drawing/2014/main" id="{567B011A-AD4C-3103-1BC6-C3B9F7DBA9D9}"/>
                </a:ext>
              </a:extLst>
            </p:cNvPr>
            <p:cNvCxnSpPr>
              <a:cxnSpLocks/>
              <a:stCxn id="14" idx="1"/>
            </p:cNvCxnSpPr>
            <p:nvPr/>
          </p:nvCxnSpPr>
          <p:spPr>
            <a:xfrm rot="10800000" flipV="1">
              <a:off x="2705771" y="1935857"/>
              <a:ext cx="412283" cy="990215"/>
            </a:xfrm>
            <a:prstGeom prst="bentConnector3">
              <a:avLst>
                <a:gd name="adj1" fmla="val 420630"/>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E17A4C1C-93F0-7B91-0197-FFC739768BB6}"/>
                </a:ext>
              </a:extLst>
            </p:cNvPr>
            <p:cNvSpPr txBox="1"/>
            <p:nvPr/>
          </p:nvSpPr>
          <p:spPr>
            <a:xfrm>
              <a:off x="1408900" y="2563374"/>
              <a:ext cx="1226127" cy="369332"/>
            </a:xfrm>
            <a:prstGeom prst="rect">
              <a:avLst/>
            </a:prstGeom>
            <a:noFill/>
          </p:spPr>
          <p:txBody>
            <a:bodyPr wrap="square" rtlCol="0">
              <a:spAutoFit/>
            </a:bodyPr>
            <a:lstStyle/>
            <a:p>
              <a:pPr algn="ctr"/>
              <a:r>
                <a:rPr lang="zh-CN" altLang="en-US" b="1" dirty="0"/>
                <a:t>主动打开</a:t>
              </a:r>
            </a:p>
          </p:txBody>
        </p:sp>
      </p:grpSp>
      <p:sp>
        <p:nvSpPr>
          <p:cNvPr id="36" name="矩形 35">
            <a:extLst>
              <a:ext uri="{FF2B5EF4-FFF2-40B4-BE49-F238E27FC236}">
                <a16:creationId xmlns:a16="http://schemas.microsoft.com/office/drawing/2014/main" id="{42271845-A796-8466-46A9-4F184F3CE022}"/>
              </a:ext>
            </a:extLst>
          </p:cNvPr>
          <p:cNvSpPr/>
          <p:nvPr/>
        </p:nvSpPr>
        <p:spPr>
          <a:xfrm>
            <a:off x="7977859" y="3705101"/>
            <a:ext cx="1515035" cy="1933301"/>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SYN-RCVD</a:t>
            </a:r>
          </a:p>
          <a:p>
            <a:pPr algn="ctr"/>
            <a:r>
              <a:rPr lang="zh-CN" altLang="en-US" b="1" dirty="0">
                <a:solidFill>
                  <a:schemeClr val="bg1"/>
                </a:solidFill>
                <a:latin typeface="+mn-ea"/>
              </a:rPr>
              <a:t>同步已接收</a:t>
            </a:r>
          </a:p>
        </p:txBody>
      </p:sp>
      <p:grpSp>
        <p:nvGrpSpPr>
          <p:cNvPr id="11" name="组合 10">
            <a:extLst>
              <a:ext uri="{FF2B5EF4-FFF2-40B4-BE49-F238E27FC236}">
                <a16:creationId xmlns:a16="http://schemas.microsoft.com/office/drawing/2014/main" id="{D3BBCDA3-EAC8-F8F7-B102-5DB6E91C7D75}"/>
              </a:ext>
            </a:extLst>
          </p:cNvPr>
          <p:cNvGrpSpPr/>
          <p:nvPr/>
        </p:nvGrpSpPr>
        <p:grpSpPr>
          <a:xfrm>
            <a:off x="4214136" y="3620297"/>
            <a:ext cx="3763721" cy="1240865"/>
            <a:chOff x="4214136" y="3620297"/>
            <a:chExt cx="3763721" cy="1240865"/>
          </a:xfrm>
        </p:grpSpPr>
        <p:cxnSp>
          <p:nvCxnSpPr>
            <p:cNvPr id="37" name="直接箭头连接符 36">
              <a:extLst>
                <a:ext uri="{FF2B5EF4-FFF2-40B4-BE49-F238E27FC236}">
                  <a16:creationId xmlns:a16="http://schemas.microsoft.com/office/drawing/2014/main" id="{A1578A0E-ED6E-F158-EACA-CF5946771E02}"/>
                </a:ext>
              </a:extLst>
            </p:cNvPr>
            <p:cNvCxnSpPr>
              <a:cxnSpLocks/>
            </p:cNvCxnSpPr>
            <p:nvPr/>
          </p:nvCxnSpPr>
          <p:spPr>
            <a:xfrm flipH="1">
              <a:off x="4214136" y="3705101"/>
              <a:ext cx="3763721" cy="1156061"/>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FB28D3E1-7E2A-DE69-9768-60EECD00D72B}"/>
                </a:ext>
              </a:extLst>
            </p:cNvPr>
            <p:cNvSpPr txBox="1"/>
            <p:nvPr/>
          </p:nvSpPr>
          <p:spPr>
            <a:xfrm rot="20599905">
              <a:off x="4231472" y="4253049"/>
              <a:ext cx="1695926" cy="369332"/>
            </a:xfrm>
            <a:prstGeom prst="rect">
              <a:avLst/>
            </a:prstGeom>
            <a:noFill/>
          </p:spPr>
          <p:txBody>
            <a:bodyPr wrap="square" rtlCol="0">
              <a:spAutoFit/>
            </a:bodyPr>
            <a:lstStyle/>
            <a:p>
              <a:r>
                <a:rPr lang="en-US" altLang="zh-CN" b="1" dirty="0"/>
                <a:t>SYN=1  ACK=1</a:t>
              </a:r>
              <a:endParaRPr lang="zh-CN" altLang="en-US" b="1" dirty="0"/>
            </a:p>
          </p:txBody>
        </p:sp>
        <p:sp>
          <p:nvSpPr>
            <p:cNvPr id="39" name="文本框 38">
              <a:extLst>
                <a:ext uri="{FF2B5EF4-FFF2-40B4-BE49-F238E27FC236}">
                  <a16:creationId xmlns:a16="http://schemas.microsoft.com/office/drawing/2014/main" id="{CAF3E3B4-98C9-7B0B-47AD-BD6A2F480695}"/>
                </a:ext>
              </a:extLst>
            </p:cNvPr>
            <p:cNvSpPr txBox="1"/>
            <p:nvPr/>
          </p:nvSpPr>
          <p:spPr>
            <a:xfrm rot="20599905">
              <a:off x="5853871" y="3887186"/>
              <a:ext cx="756271" cy="369332"/>
            </a:xfrm>
            <a:prstGeom prst="rect">
              <a:avLst/>
            </a:prstGeom>
            <a:noFill/>
          </p:spPr>
          <p:txBody>
            <a:bodyPr wrap="square" rtlCol="0">
              <a:spAutoFit/>
            </a:bodyPr>
            <a:lstStyle/>
            <a:p>
              <a:r>
                <a:rPr lang="en-US" altLang="zh-CN" b="1" dirty="0"/>
                <a:t>seq=y</a:t>
              </a:r>
              <a:endParaRPr lang="zh-CN" altLang="en-US" b="1" dirty="0"/>
            </a:p>
          </p:txBody>
        </p:sp>
        <p:sp>
          <p:nvSpPr>
            <p:cNvPr id="40" name="文本框 39">
              <a:extLst>
                <a:ext uri="{FF2B5EF4-FFF2-40B4-BE49-F238E27FC236}">
                  <a16:creationId xmlns:a16="http://schemas.microsoft.com/office/drawing/2014/main" id="{3F120D4B-BA8D-1D51-D5EB-3D9EF0C8593F}"/>
                </a:ext>
              </a:extLst>
            </p:cNvPr>
            <p:cNvSpPr txBox="1"/>
            <p:nvPr/>
          </p:nvSpPr>
          <p:spPr>
            <a:xfrm rot="20599905">
              <a:off x="6693590" y="3620297"/>
              <a:ext cx="968915" cy="369332"/>
            </a:xfrm>
            <a:prstGeom prst="rect">
              <a:avLst/>
            </a:prstGeom>
            <a:noFill/>
          </p:spPr>
          <p:txBody>
            <a:bodyPr wrap="square" rtlCol="0">
              <a:spAutoFit/>
            </a:bodyPr>
            <a:lstStyle/>
            <a:p>
              <a:r>
                <a:rPr lang="en-US" altLang="zh-CN" b="1" dirty="0"/>
                <a:t>ack=x+1</a:t>
              </a:r>
              <a:endParaRPr lang="zh-CN" altLang="en-US" b="1" dirty="0"/>
            </a:p>
          </p:txBody>
        </p:sp>
      </p:grpSp>
      <p:sp>
        <p:nvSpPr>
          <p:cNvPr id="41" name="文本框 40">
            <a:extLst>
              <a:ext uri="{FF2B5EF4-FFF2-40B4-BE49-F238E27FC236}">
                <a16:creationId xmlns:a16="http://schemas.microsoft.com/office/drawing/2014/main" id="{7D53CA60-EE1B-4220-CFEA-3010FF461B77}"/>
              </a:ext>
            </a:extLst>
          </p:cNvPr>
          <p:cNvSpPr txBox="1"/>
          <p:nvPr/>
        </p:nvSpPr>
        <p:spPr>
          <a:xfrm>
            <a:off x="9486359" y="3688516"/>
            <a:ext cx="2804229" cy="584775"/>
          </a:xfrm>
          <a:prstGeom prst="rect">
            <a:avLst/>
          </a:prstGeom>
          <a:noFill/>
        </p:spPr>
        <p:txBody>
          <a:bodyPr wrap="square" rtlCol="0">
            <a:spAutoFit/>
          </a:bodyPr>
          <a:lstStyle/>
          <a:p>
            <a:r>
              <a:rPr lang="zh-CN" altLang="en-US" sz="1600" b="1" dirty="0">
                <a:solidFill>
                  <a:schemeClr val="accent5"/>
                </a:solidFill>
              </a:rPr>
              <a:t>发送</a:t>
            </a:r>
            <a:r>
              <a:rPr lang="en-US" altLang="zh-CN" sz="1600" b="1" dirty="0">
                <a:solidFill>
                  <a:schemeClr val="accent5"/>
                </a:solidFill>
              </a:rPr>
              <a:t>TCP</a:t>
            </a:r>
            <a:r>
              <a:rPr lang="zh-CN" altLang="en-US" sz="1600" b="1" dirty="0">
                <a:solidFill>
                  <a:schemeClr val="accent5"/>
                </a:solidFill>
              </a:rPr>
              <a:t>连接请求确认报文段</a:t>
            </a:r>
            <a:endParaRPr lang="en-US" altLang="zh-CN" sz="1600" b="1" dirty="0">
              <a:solidFill>
                <a:schemeClr val="accent5"/>
              </a:solidFill>
            </a:endParaRPr>
          </a:p>
          <a:p>
            <a:r>
              <a:rPr lang="zh-CN" altLang="en-US" sz="1600" b="1" dirty="0">
                <a:solidFill>
                  <a:schemeClr val="accent5"/>
                </a:solidFill>
              </a:rPr>
              <a:t>进入同步已接收状态</a:t>
            </a:r>
          </a:p>
        </p:txBody>
      </p:sp>
      <p:grpSp>
        <p:nvGrpSpPr>
          <p:cNvPr id="20" name="组合 19">
            <a:extLst>
              <a:ext uri="{FF2B5EF4-FFF2-40B4-BE49-F238E27FC236}">
                <a16:creationId xmlns:a16="http://schemas.microsoft.com/office/drawing/2014/main" id="{B1C935A7-2612-48E6-3AC9-0BF1F166C1BB}"/>
              </a:ext>
            </a:extLst>
          </p:cNvPr>
          <p:cNvGrpSpPr/>
          <p:nvPr/>
        </p:nvGrpSpPr>
        <p:grpSpPr>
          <a:xfrm>
            <a:off x="6372769" y="2448740"/>
            <a:ext cx="887847" cy="1179316"/>
            <a:chOff x="6372769" y="2448740"/>
            <a:chExt cx="887847" cy="1179316"/>
          </a:xfrm>
        </p:grpSpPr>
        <p:cxnSp>
          <p:nvCxnSpPr>
            <p:cNvPr id="12" name="连接符: 曲线 11">
              <a:extLst>
                <a:ext uri="{FF2B5EF4-FFF2-40B4-BE49-F238E27FC236}">
                  <a16:creationId xmlns:a16="http://schemas.microsoft.com/office/drawing/2014/main" id="{BC103651-BBF2-8FBF-8B7F-0273E5C5ACF1}"/>
                </a:ext>
              </a:extLst>
            </p:cNvPr>
            <p:cNvCxnSpPr>
              <a:stCxn id="40" idx="0"/>
              <a:endCxn id="45" idx="0"/>
            </p:cNvCxnSpPr>
            <p:nvPr/>
          </p:nvCxnSpPr>
          <p:spPr>
            <a:xfrm rot="16200000" flipV="1">
              <a:off x="6448106" y="2951081"/>
              <a:ext cx="601638" cy="752311"/>
            </a:xfrm>
            <a:prstGeom prst="curvedConnector3">
              <a:avLst>
                <a:gd name="adj1" fmla="val 140839"/>
              </a:avLst>
            </a:prstGeom>
            <a:ln w="127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CF36A8E-D850-3F72-17F3-273E01825886}"/>
                </a:ext>
              </a:extLst>
            </p:cNvPr>
            <p:cNvSpPr txBox="1"/>
            <p:nvPr/>
          </p:nvSpPr>
          <p:spPr>
            <a:xfrm>
              <a:off x="6443197" y="2448740"/>
              <a:ext cx="817419" cy="369332"/>
            </a:xfrm>
            <a:prstGeom prst="rect">
              <a:avLst/>
            </a:prstGeom>
            <a:noFill/>
          </p:spPr>
          <p:txBody>
            <a:bodyPr wrap="square" rtlCol="0">
              <a:spAutoFit/>
            </a:bodyPr>
            <a:lstStyle/>
            <a:p>
              <a:pPr algn="ctr"/>
              <a:r>
                <a:rPr lang="zh-CN" altLang="en-US" b="1" dirty="0"/>
                <a:t>确认</a:t>
              </a:r>
            </a:p>
          </p:txBody>
        </p:sp>
      </p:grpSp>
      <p:sp>
        <p:nvSpPr>
          <p:cNvPr id="43" name="矩形 42">
            <a:extLst>
              <a:ext uri="{FF2B5EF4-FFF2-40B4-BE49-F238E27FC236}">
                <a16:creationId xmlns:a16="http://schemas.microsoft.com/office/drawing/2014/main" id="{F64F5F86-8D1D-ACCE-A106-B2627C94FA7F}"/>
              </a:ext>
            </a:extLst>
          </p:cNvPr>
          <p:cNvSpPr/>
          <p:nvPr/>
        </p:nvSpPr>
        <p:spPr>
          <a:xfrm>
            <a:off x="2699103" y="4861163"/>
            <a:ext cx="1515035" cy="157394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grpSp>
        <p:nvGrpSpPr>
          <p:cNvPr id="8" name="组合 7">
            <a:extLst>
              <a:ext uri="{FF2B5EF4-FFF2-40B4-BE49-F238E27FC236}">
                <a16:creationId xmlns:a16="http://schemas.microsoft.com/office/drawing/2014/main" id="{0B3E0882-190E-4F97-70FC-D1C91FEF5E83}"/>
              </a:ext>
            </a:extLst>
          </p:cNvPr>
          <p:cNvGrpSpPr/>
          <p:nvPr/>
        </p:nvGrpSpPr>
        <p:grpSpPr>
          <a:xfrm>
            <a:off x="4225534" y="4783274"/>
            <a:ext cx="3763720" cy="865513"/>
            <a:chOff x="4225534" y="4783274"/>
            <a:chExt cx="3763720" cy="865513"/>
          </a:xfrm>
        </p:grpSpPr>
        <p:cxnSp>
          <p:nvCxnSpPr>
            <p:cNvPr id="46" name="直接箭头连接符 45">
              <a:extLst>
                <a:ext uri="{FF2B5EF4-FFF2-40B4-BE49-F238E27FC236}">
                  <a16:creationId xmlns:a16="http://schemas.microsoft.com/office/drawing/2014/main" id="{725B9BFB-E250-64F6-3F16-6B8EA131DB09}"/>
                </a:ext>
              </a:extLst>
            </p:cNvPr>
            <p:cNvCxnSpPr/>
            <p:nvPr/>
          </p:nvCxnSpPr>
          <p:spPr>
            <a:xfrm>
              <a:off x="4225534" y="4869759"/>
              <a:ext cx="3763720" cy="77902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4FFB6BC2-25B0-BBFA-ECB8-5E9FDF453E2E}"/>
                </a:ext>
              </a:extLst>
            </p:cNvPr>
            <p:cNvSpPr txBox="1"/>
            <p:nvPr/>
          </p:nvSpPr>
          <p:spPr>
            <a:xfrm rot="729867">
              <a:off x="4956629" y="4783274"/>
              <a:ext cx="826753" cy="369332"/>
            </a:xfrm>
            <a:prstGeom prst="rect">
              <a:avLst/>
            </a:prstGeom>
            <a:noFill/>
          </p:spPr>
          <p:txBody>
            <a:bodyPr wrap="square" rtlCol="0">
              <a:spAutoFit/>
            </a:bodyPr>
            <a:lstStyle/>
            <a:p>
              <a:r>
                <a:rPr lang="en-US" altLang="zh-CN" b="1" dirty="0"/>
                <a:t>ACK=1</a:t>
              </a:r>
              <a:endParaRPr lang="zh-CN" altLang="en-US" b="1" dirty="0"/>
            </a:p>
          </p:txBody>
        </p:sp>
        <p:sp>
          <p:nvSpPr>
            <p:cNvPr id="48" name="文本框 47">
              <a:extLst>
                <a:ext uri="{FF2B5EF4-FFF2-40B4-BE49-F238E27FC236}">
                  <a16:creationId xmlns:a16="http://schemas.microsoft.com/office/drawing/2014/main" id="{CBE95C9A-AA10-15CC-02E9-164E8CFBFD02}"/>
                </a:ext>
              </a:extLst>
            </p:cNvPr>
            <p:cNvSpPr txBox="1"/>
            <p:nvPr/>
          </p:nvSpPr>
          <p:spPr>
            <a:xfrm rot="720482">
              <a:off x="5742149" y="4941555"/>
              <a:ext cx="979714" cy="369332"/>
            </a:xfrm>
            <a:prstGeom prst="rect">
              <a:avLst/>
            </a:prstGeom>
            <a:noFill/>
          </p:spPr>
          <p:txBody>
            <a:bodyPr wrap="square" rtlCol="0">
              <a:spAutoFit/>
            </a:bodyPr>
            <a:lstStyle/>
            <a:p>
              <a:r>
                <a:rPr lang="en-US" altLang="zh-CN" b="1" dirty="0"/>
                <a:t>seq=x+1</a:t>
              </a:r>
              <a:endParaRPr lang="zh-CN" altLang="en-US" b="1" dirty="0"/>
            </a:p>
          </p:txBody>
        </p:sp>
        <p:sp>
          <p:nvSpPr>
            <p:cNvPr id="49" name="文本框 48">
              <a:extLst>
                <a:ext uri="{FF2B5EF4-FFF2-40B4-BE49-F238E27FC236}">
                  <a16:creationId xmlns:a16="http://schemas.microsoft.com/office/drawing/2014/main" id="{E458EF7A-EC61-DFF3-DDDF-3449E24D2D1D}"/>
                </a:ext>
              </a:extLst>
            </p:cNvPr>
            <p:cNvSpPr txBox="1"/>
            <p:nvPr/>
          </p:nvSpPr>
          <p:spPr>
            <a:xfrm rot="728662">
              <a:off x="6688986" y="5146454"/>
              <a:ext cx="968915" cy="369332"/>
            </a:xfrm>
            <a:prstGeom prst="rect">
              <a:avLst/>
            </a:prstGeom>
            <a:noFill/>
          </p:spPr>
          <p:txBody>
            <a:bodyPr wrap="square" rtlCol="0">
              <a:spAutoFit/>
            </a:bodyPr>
            <a:lstStyle/>
            <a:p>
              <a:r>
                <a:rPr lang="en-US" altLang="zh-CN" b="1" dirty="0"/>
                <a:t>ack=y+1</a:t>
              </a:r>
              <a:endParaRPr lang="zh-CN" altLang="en-US" b="1" dirty="0"/>
            </a:p>
          </p:txBody>
        </p:sp>
      </p:grpSp>
      <p:sp>
        <p:nvSpPr>
          <p:cNvPr id="52" name="对话气泡: 矩形 51">
            <a:extLst>
              <a:ext uri="{FF2B5EF4-FFF2-40B4-BE49-F238E27FC236}">
                <a16:creationId xmlns:a16="http://schemas.microsoft.com/office/drawing/2014/main" id="{C5D0CFEC-F579-9398-A9C1-AD2E44CD8981}"/>
              </a:ext>
            </a:extLst>
          </p:cNvPr>
          <p:cNvSpPr/>
          <p:nvPr/>
        </p:nvSpPr>
        <p:spPr>
          <a:xfrm>
            <a:off x="4339728" y="5746895"/>
            <a:ext cx="7547472" cy="692005"/>
          </a:xfrm>
          <a:prstGeom prst="wedgeRectCallout">
            <a:avLst>
              <a:gd name="adj1" fmla="val -22985"/>
              <a:gd name="adj2" fmla="val -1203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因为</a:t>
            </a:r>
            <a:r>
              <a:rPr lang="en-US" altLang="zh-CN" sz="1600" b="1" dirty="0">
                <a:solidFill>
                  <a:schemeClr val="tx1"/>
                </a:solidFill>
              </a:rPr>
              <a:t>TCP</a:t>
            </a:r>
            <a:r>
              <a:rPr lang="zh-CN" altLang="en-US" sz="1600" b="1" dirty="0">
                <a:solidFill>
                  <a:schemeClr val="tx1"/>
                </a:solidFill>
              </a:rPr>
              <a:t>客户进程之前发送的</a:t>
            </a:r>
            <a:r>
              <a:rPr lang="en-US" altLang="zh-CN" sz="1600" b="1" dirty="0">
                <a:solidFill>
                  <a:schemeClr val="tx1"/>
                </a:solidFill>
              </a:rPr>
              <a:t>TCP</a:t>
            </a:r>
            <a:r>
              <a:rPr lang="zh-CN" altLang="en-US" sz="1600" b="1" dirty="0">
                <a:solidFill>
                  <a:schemeClr val="tx1"/>
                </a:solidFill>
              </a:rPr>
              <a:t>连接请求报文段的序号为</a:t>
            </a:r>
            <a:r>
              <a:rPr lang="en-US" altLang="zh-CN" sz="1600" b="1" dirty="0">
                <a:solidFill>
                  <a:schemeClr val="tx1"/>
                </a:solidFill>
              </a:rPr>
              <a:t>x</a:t>
            </a:r>
            <a:r>
              <a:rPr lang="zh-CN" altLang="en-US" sz="1600" b="1" dirty="0">
                <a:solidFill>
                  <a:schemeClr val="tx1"/>
                </a:solidFill>
              </a:rPr>
              <a:t>，该报文段虽然不能携带数据，但要消耗掉一个序号。因此</a:t>
            </a:r>
            <a:r>
              <a:rPr lang="en-US" altLang="zh-CN" sz="1600" b="1" dirty="0">
                <a:solidFill>
                  <a:schemeClr val="tx1"/>
                </a:solidFill>
              </a:rPr>
              <a:t>TCP</a:t>
            </a:r>
            <a:r>
              <a:rPr lang="zh-CN" altLang="en-US" sz="1600" b="1" dirty="0">
                <a:solidFill>
                  <a:schemeClr val="tx1"/>
                </a:solidFill>
              </a:rPr>
              <a:t>客户进程发送的第二个报文段的序号为</a:t>
            </a:r>
            <a:r>
              <a:rPr lang="en-US" altLang="zh-CN" sz="1600" b="1" dirty="0">
                <a:solidFill>
                  <a:schemeClr val="tx1"/>
                </a:solidFill>
              </a:rPr>
              <a:t>x+1</a:t>
            </a:r>
            <a:r>
              <a:rPr lang="zh-CN" altLang="en-US" sz="1600" b="1" dirty="0">
                <a:solidFill>
                  <a:schemeClr val="tx1"/>
                </a:solidFill>
              </a:rPr>
              <a:t>。</a:t>
            </a:r>
          </a:p>
        </p:txBody>
      </p:sp>
      <p:grpSp>
        <p:nvGrpSpPr>
          <p:cNvPr id="69" name="组合 68">
            <a:extLst>
              <a:ext uri="{FF2B5EF4-FFF2-40B4-BE49-F238E27FC236}">
                <a16:creationId xmlns:a16="http://schemas.microsoft.com/office/drawing/2014/main" id="{007DF800-5608-74B9-3520-E091350A300D}"/>
              </a:ext>
            </a:extLst>
          </p:cNvPr>
          <p:cNvGrpSpPr/>
          <p:nvPr/>
        </p:nvGrpSpPr>
        <p:grpSpPr>
          <a:xfrm>
            <a:off x="4602494" y="3385027"/>
            <a:ext cx="1385455" cy="1563723"/>
            <a:chOff x="4582794" y="3383280"/>
            <a:chExt cx="1385455" cy="1563723"/>
          </a:xfrm>
        </p:grpSpPr>
        <p:cxnSp>
          <p:nvCxnSpPr>
            <p:cNvPr id="66" name="直接箭头连接符 65">
              <a:extLst>
                <a:ext uri="{FF2B5EF4-FFF2-40B4-BE49-F238E27FC236}">
                  <a16:creationId xmlns:a16="http://schemas.microsoft.com/office/drawing/2014/main" id="{B16F784F-4D2A-3B6A-D1DA-EF064B7AF2C5}"/>
                </a:ext>
              </a:extLst>
            </p:cNvPr>
            <p:cNvCxnSpPr>
              <a:cxnSpLocks/>
            </p:cNvCxnSpPr>
            <p:nvPr/>
          </p:nvCxnSpPr>
          <p:spPr>
            <a:xfrm flipV="1">
              <a:off x="5813013" y="3383280"/>
              <a:ext cx="131723" cy="1563723"/>
            </a:xfrm>
            <a:prstGeom prst="straightConnector1">
              <a:avLst/>
            </a:prstGeom>
            <a:ln w="12700">
              <a:solidFill>
                <a:schemeClr val="tx1"/>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F0B296D9-770D-CDE9-7451-4054DFC92669}"/>
                </a:ext>
              </a:extLst>
            </p:cNvPr>
            <p:cNvSpPr txBox="1"/>
            <p:nvPr/>
          </p:nvSpPr>
          <p:spPr>
            <a:xfrm>
              <a:off x="4582794" y="3632985"/>
              <a:ext cx="1385455" cy="369332"/>
            </a:xfrm>
            <a:prstGeom prst="rect">
              <a:avLst/>
            </a:prstGeom>
            <a:noFill/>
          </p:spPr>
          <p:txBody>
            <a:bodyPr wrap="square" rtlCol="0">
              <a:spAutoFit/>
            </a:bodyPr>
            <a:lstStyle/>
            <a:p>
              <a:r>
                <a:rPr lang="zh-CN" altLang="en-US" b="1" dirty="0"/>
                <a:t>下一个序号</a:t>
              </a:r>
            </a:p>
          </p:txBody>
        </p:sp>
      </p:grpSp>
    </p:spTree>
    <p:custDataLst>
      <p:tags r:id="rId1"/>
    </p:custDataLst>
    <p:extLst>
      <p:ext uri="{BB962C8B-B14F-4D97-AF65-F5344CB8AC3E}">
        <p14:creationId xmlns:p14="http://schemas.microsoft.com/office/powerpoint/2010/main" val="154074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wipe(up)">
                                      <p:cBhvr>
                                        <p:cTn id="13" dur="1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49">
            <a:extLst>
              <a:ext uri="{FF2B5EF4-FFF2-40B4-BE49-F238E27FC236}">
                <a16:creationId xmlns:a16="http://schemas.microsoft.com/office/drawing/2014/main" id="{443C1EA1-3A82-FBB5-3E35-2CBBE7547D01}"/>
              </a:ext>
            </a:extLst>
          </p:cNvPr>
          <p:cNvSpPr txBox="1"/>
          <p:nvPr/>
        </p:nvSpPr>
        <p:spPr>
          <a:xfrm>
            <a:off x="315617" y="4869337"/>
            <a:ext cx="2381795" cy="1077218"/>
          </a:xfrm>
          <a:prstGeom prst="rect">
            <a:avLst/>
          </a:prstGeom>
          <a:noFill/>
        </p:spPr>
        <p:txBody>
          <a:bodyPr wrap="square" rtlCol="0">
            <a:spAutoFit/>
          </a:bodyPr>
          <a:lstStyle/>
          <a:p>
            <a:r>
              <a:rPr lang="zh-CN" altLang="en-US" sz="1600" b="1" dirty="0">
                <a:solidFill>
                  <a:schemeClr val="accent4"/>
                </a:solidFill>
              </a:rPr>
              <a:t>发送针对</a:t>
            </a:r>
            <a:r>
              <a:rPr lang="en-US" altLang="zh-CN" sz="1600" b="1" dirty="0">
                <a:solidFill>
                  <a:schemeClr val="accent4"/>
                </a:solidFill>
              </a:rPr>
              <a:t>TCP</a:t>
            </a:r>
            <a:r>
              <a:rPr lang="zh-CN" altLang="en-US" sz="1600" b="1" dirty="0">
                <a:solidFill>
                  <a:schemeClr val="accent4"/>
                </a:solidFill>
              </a:rPr>
              <a:t>连接请求确认报文段的普通</a:t>
            </a:r>
            <a:r>
              <a:rPr lang="en-US" altLang="zh-CN" sz="1600" b="1" dirty="0">
                <a:solidFill>
                  <a:schemeClr val="accent4"/>
                </a:solidFill>
              </a:rPr>
              <a:t>TCP</a:t>
            </a:r>
            <a:r>
              <a:rPr lang="zh-CN" altLang="en-US" sz="1600" b="1" dirty="0">
                <a:solidFill>
                  <a:schemeClr val="accent4"/>
                </a:solidFill>
              </a:rPr>
              <a:t>确认报文段，并进入连接已建立状态。</a:t>
            </a:r>
            <a:endParaRPr lang="en-US" altLang="zh-CN" sz="1600" b="1" dirty="0">
              <a:solidFill>
                <a:schemeClr val="accent4"/>
              </a:solidFill>
            </a:endParaRPr>
          </a:p>
        </p:txBody>
      </p:sp>
      <p:sp>
        <p:nvSpPr>
          <p:cNvPr id="30" name="矩形 29">
            <a:extLst>
              <a:ext uri="{FF2B5EF4-FFF2-40B4-BE49-F238E27FC236}">
                <a16:creationId xmlns:a16="http://schemas.microsoft.com/office/drawing/2014/main" id="{E4E16C1E-05CC-E8EB-4752-C5DDEB2E056A}"/>
              </a:ext>
            </a:extLst>
          </p:cNvPr>
          <p:cNvSpPr/>
          <p:nvPr/>
        </p:nvSpPr>
        <p:spPr>
          <a:xfrm>
            <a:off x="2699104" y="2345084"/>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32" name="矩形 31">
            <a:extLst>
              <a:ext uri="{FF2B5EF4-FFF2-40B4-BE49-F238E27FC236}">
                <a16:creationId xmlns:a16="http://schemas.microsoft.com/office/drawing/2014/main" id="{86023576-B69D-AA61-2351-100EC8908EDC}"/>
              </a:ext>
            </a:extLst>
          </p:cNvPr>
          <p:cNvSpPr/>
          <p:nvPr/>
        </p:nvSpPr>
        <p:spPr>
          <a:xfrm>
            <a:off x="7977861" y="2345084"/>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24" name="handshake_157426">
            <a:extLst>
              <a:ext uri="{FF2B5EF4-FFF2-40B4-BE49-F238E27FC236}">
                <a16:creationId xmlns:a16="http://schemas.microsoft.com/office/drawing/2014/main" id="{12A4C620-F262-8CDF-E003-418378B444B8}"/>
              </a:ext>
            </a:extLst>
          </p:cNvPr>
          <p:cNvSpPr/>
          <p:nvPr/>
        </p:nvSpPr>
        <p:spPr>
          <a:xfrm>
            <a:off x="6485830" y="1505135"/>
            <a:ext cx="297917" cy="223344"/>
          </a:xfrm>
          <a:custGeom>
            <a:avLst/>
            <a:gdLst>
              <a:gd name="connsiteX0" fmla="*/ 127473 w 576405"/>
              <a:gd name="connsiteY0" fmla="*/ 301859 h 432124"/>
              <a:gd name="connsiteX1" fmla="*/ 126793 w 576405"/>
              <a:gd name="connsiteY1" fmla="*/ 325606 h 432124"/>
              <a:gd name="connsiteX2" fmla="*/ 208323 w 576405"/>
              <a:gd name="connsiteY2" fmla="*/ 404307 h 432124"/>
              <a:gd name="connsiteX3" fmla="*/ 244333 w 576405"/>
              <a:gd name="connsiteY3" fmla="*/ 407021 h 432124"/>
              <a:gd name="connsiteX4" fmla="*/ 193376 w 576405"/>
              <a:gd name="connsiteY4" fmla="*/ 82716 h 432124"/>
              <a:gd name="connsiteX5" fmla="*/ 88066 w 576405"/>
              <a:gd name="connsiteY5" fmla="*/ 191270 h 432124"/>
              <a:gd name="connsiteX6" fmla="*/ 85349 w 576405"/>
              <a:gd name="connsiteY6" fmla="*/ 202804 h 432124"/>
              <a:gd name="connsiteX7" fmla="*/ 101655 w 576405"/>
              <a:gd name="connsiteY7" fmla="*/ 247582 h 432124"/>
              <a:gd name="connsiteX8" fmla="*/ 110487 w 576405"/>
              <a:gd name="connsiteY8" fmla="*/ 261152 h 432124"/>
              <a:gd name="connsiteX9" fmla="*/ 268792 w 576405"/>
              <a:gd name="connsiteY9" fmla="*/ 405664 h 432124"/>
              <a:gd name="connsiteX10" fmla="*/ 299366 w 576405"/>
              <a:gd name="connsiteY10" fmla="*/ 413127 h 432124"/>
              <a:gd name="connsiteX11" fmla="*/ 318389 w 576405"/>
              <a:gd name="connsiteY11" fmla="*/ 407021 h 432124"/>
              <a:gd name="connsiteX12" fmla="*/ 226668 w 576405"/>
              <a:gd name="connsiteY12" fmla="*/ 325606 h 432124"/>
              <a:gd name="connsiteX13" fmla="*/ 225988 w 576405"/>
              <a:gd name="connsiteY13" fmla="*/ 312715 h 432124"/>
              <a:gd name="connsiteX14" fmla="*/ 238897 w 576405"/>
              <a:gd name="connsiteY14" fmla="*/ 312036 h 432124"/>
              <a:gd name="connsiteX15" fmla="*/ 334016 w 576405"/>
              <a:gd name="connsiteY15" fmla="*/ 396166 h 432124"/>
              <a:gd name="connsiteX16" fmla="*/ 335375 w 576405"/>
              <a:gd name="connsiteY16" fmla="*/ 398879 h 432124"/>
              <a:gd name="connsiteX17" fmla="*/ 357796 w 576405"/>
              <a:gd name="connsiteY17" fmla="*/ 383275 h 432124"/>
              <a:gd name="connsiteX18" fmla="*/ 258600 w 576405"/>
              <a:gd name="connsiteY18" fmla="*/ 293718 h 432124"/>
              <a:gd name="connsiteX19" fmla="*/ 257921 w 576405"/>
              <a:gd name="connsiteY19" fmla="*/ 280827 h 432124"/>
              <a:gd name="connsiteX20" fmla="*/ 270151 w 576405"/>
              <a:gd name="connsiteY20" fmla="*/ 280149 h 432124"/>
              <a:gd name="connsiteX21" fmla="*/ 370705 w 576405"/>
              <a:gd name="connsiteY21" fmla="*/ 370384 h 432124"/>
              <a:gd name="connsiteX22" fmla="*/ 387011 w 576405"/>
              <a:gd name="connsiteY22" fmla="*/ 347995 h 432124"/>
              <a:gd name="connsiteX23" fmla="*/ 384972 w 576405"/>
              <a:gd name="connsiteY23" fmla="*/ 346638 h 432124"/>
              <a:gd name="connsiteX24" fmla="*/ 289854 w 576405"/>
              <a:gd name="connsiteY24" fmla="*/ 262509 h 432124"/>
              <a:gd name="connsiteX25" fmla="*/ 289174 w 576405"/>
              <a:gd name="connsiteY25" fmla="*/ 249618 h 432124"/>
              <a:gd name="connsiteX26" fmla="*/ 302083 w 576405"/>
              <a:gd name="connsiteY26" fmla="*/ 248939 h 432124"/>
              <a:gd name="connsiteX27" fmla="*/ 395164 w 576405"/>
              <a:gd name="connsiteY27" fmla="*/ 331033 h 432124"/>
              <a:gd name="connsiteX28" fmla="*/ 403317 w 576405"/>
              <a:gd name="connsiteY28" fmla="*/ 306609 h 432124"/>
              <a:gd name="connsiteX29" fmla="*/ 393805 w 576405"/>
              <a:gd name="connsiteY29" fmla="*/ 272686 h 432124"/>
              <a:gd name="connsiteX30" fmla="*/ 325183 w 576405"/>
              <a:gd name="connsiteY30" fmla="*/ 210946 h 432124"/>
              <a:gd name="connsiteX31" fmla="*/ 321786 w 576405"/>
              <a:gd name="connsiteY31" fmla="*/ 209589 h 432124"/>
              <a:gd name="connsiteX32" fmla="*/ 273548 w 576405"/>
              <a:gd name="connsiteY32" fmla="*/ 165489 h 432124"/>
              <a:gd name="connsiteX33" fmla="*/ 273548 w 576405"/>
              <a:gd name="connsiteY33" fmla="*/ 152598 h 432124"/>
              <a:gd name="connsiteX34" fmla="*/ 285777 w 576405"/>
              <a:gd name="connsiteY34" fmla="*/ 151919 h 432124"/>
              <a:gd name="connsiteX35" fmla="*/ 329260 w 576405"/>
              <a:gd name="connsiteY35" fmla="*/ 190592 h 432124"/>
              <a:gd name="connsiteX36" fmla="*/ 336734 w 576405"/>
              <a:gd name="connsiteY36" fmla="*/ 185843 h 432124"/>
              <a:gd name="connsiteX37" fmla="*/ 348963 w 576405"/>
              <a:gd name="connsiteY37" fmla="*/ 164810 h 432124"/>
              <a:gd name="connsiteX38" fmla="*/ 340810 w 576405"/>
              <a:gd name="connsiteY38" fmla="*/ 142421 h 432124"/>
              <a:gd name="connsiteX39" fmla="*/ 309557 w 576405"/>
              <a:gd name="connsiteY39" fmla="*/ 112569 h 432124"/>
              <a:gd name="connsiteX40" fmla="*/ 293930 w 576405"/>
              <a:gd name="connsiteY40" fmla="*/ 103749 h 432124"/>
              <a:gd name="connsiteX41" fmla="*/ 382934 w 576405"/>
              <a:gd name="connsiteY41" fmla="*/ 82038 h 432124"/>
              <a:gd name="connsiteX42" fmla="*/ 314313 w 576405"/>
              <a:gd name="connsiteY42" fmla="*/ 92893 h 432124"/>
              <a:gd name="connsiteX43" fmla="*/ 322466 w 576405"/>
              <a:gd name="connsiteY43" fmla="*/ 99678 h 432124"/>
              <a:gd name="connsiteX44" fmla="*/ 353719 w 576405"/>
              <a:gd name="connsiteY44" fmla="*/ 129530 h 432124"/>
              <a:gd name="connsiteX45" fmla="*/ 367307 w 576405"/>
              <a:gd name="connsiteY45" fmla="*/ 166846 h 432124"/>
              <a:gd name="connsiteX46" fmla="*/ 346925 w 576405"/>
              <a:gd name="connsiteY46" fmla="*/ 200769 h 432124"/>
              <a:gd name="connsiteX47" fmla="*/ 342848 w 576405"/>
              <a:gd name="connsiteY47" fmla="*/ 203483 h 432124"/>
              <a:gd name="connsiteX48" fmla="*/ 406034 w 576405"/>
              <a:gd name="connsiteY48" fmla="*/ 259116 h 432124"/>
              <a:gd name="connsiteX49" fmla="*/ 421661 w 576405"/>
              <a:gd name="connsiteY49" fmla="*/ 288290 h 432124"/>
              <a:gd name="connsiteX50" fmla="*/ 456991 w 576405"/>
              <a:gd name="connsiteY50" fmla="*/ 244869 h 432124"/>
              <a:gd name="connsiteX51" fmla="*/ 458350 w 576405"/>
              <a:gd name="connsiteY51" fmla="*/ 242833 h 432124"/>
              <a:gd name="connsiteX52" fmla="*/ 486206 w 576405"/>
              <a:gd name="connsiteY52" fmla="*/ 202804 h 432124"/>
              <a:gd name="connsiteX53" fmla="*/ 485526 w 576405"/>
              <a:gd name="connsiteY53" fmla="*/ 187878 h 432124"/>
              <a:gd name="connsiteX54" fmla="*/ 192697 w 576405"/>
              <a:gd name="connsiteY54" fmla="*/ 63719 h 432124"/>
              <a:gd name="connsiteX55" fmla="*/ 275586 w 576405"/>
              <a:gd name="connsiteY55" fmla="*/ 81359 h 432124"/>
              <a:gd name="connsiteX56" fmla="*/ 278983 w 576405"/>
              <a:gd name="connsiteY56" fmla="*/ 80003 h 432124"/>
              <a:gd name="connsiteX57" fmla="*/ 384293 w 576405"/>
              <a:gd name="connsiteY57" fmla="*/ 63719 h 432124"/>
              <a:gd name="connsiteX58" fmla="*/ 392446 w 576405"/>
              <a:gd name="connsiteY58" fmla="*/ 66433 h 432124"/>
              <a:gd name="connsiteX59" fmla="*/ 498435 w 576405"/>
              <a:gd name="connsiteY59" fmla="*/ 175666 h 432124"/>
              <a:gd name="connsiteX60" fmla="*/ 501153 w 576405"/>
              <a:gd name="connsiteY60" fmla="*/ 212981 h 432124"/>
              <a:gd name="connsiteX61" fmla="*/ 473297 w 576405"/>
              <a:gd name="connsiteY61" fmla="*/ 253010 h 432124"/>
              <a:gd name="connsiteX62" fmla="*/ 471259 w 576405"/>
              <a:gd name="connsiteY62" fmla="*/ 256402 h 432124"/>
              <a:gd name="connsiteX63" fmla="*/ 425058 w 576405"/>
              <a:gd name="connsiteY63" fmla="*/ 314072 h 432124"/>
              <a:gd name="connsiteX64" fmla="*/ 419623 w 576405"/>
              <a:gd name="connsiteY64" fmla="*/ 316786 h 432124"/>
              <a:gd name="connsiteX65" fmla="*/ 304121 w 576405"/>
              <a:gd name="connsiteY65" fmla="*/ 430089 h 432124"/>
              <a:gd name="connsiteX66" fmla="*/ 290533 w 576405"/>
              <a:gd name="connsiteY66" fmla="*/ 432124 h 432124"/>
              <a:gd name="connsiteX67" fmla="*/ 262677 w 576405"/>
              <a:gd name="connsiteY67" fmla="*/ 423304 h 432124"/>
              <a:gd name="connsiteX68" fmla="*/ 234141 w 576405"/>
              <a:gd name="connsiteY68" fmla="*/ 426018 h 432124"/>
              <a:gd name="connsiteX69" fmla="*/ 203567 w 576405"/>
              <a:gd name="connsiteY69" fmla="*/ 421947 h 432124"/>
              <a:gd name="connsiteX70" fmla="*/ 109128 w 576405"/>
              <a:gd name="connsiteY70" fmla="*/ 329676 h 432124"/>
              <a:gd name="connsiteX71" fmla="*/ 113205 w 576405"/>
              <a:gd name="connsiteY71" fmla="*/ 288290 h 432124"/>
              <a:gd name="connsiteX72" fmla="*/ 98258 w 576405"/>
              <a:gd name="connsiteY72" fmla="*/ 274721 h 432124"/>
              <a:gd name="connsiteX73" fmla="*/ 83990 w 576405"/>
              <a:gd name="connsiteY73" fmla="*/ 253689 h 432124"/>
              <a:gd name="connsiteX74" fmla="*/ 68363 w 576405"/>
              <a:gd name="connsiteY74" fmla="*/ 208910 h 432124"/>
              <a:gd name="connsiteX75" fmla="*/ 75157 w 576405"/>
              <a:gd name="connsiteY75" fmla="*/ 178379 h 432124"/>
              <a:gd name="connsiteX76" fmla="*/ 183864 w 576405"/>
              <a:gd name="connsiteY76" fmla="*/ 66433 h 432124"/>
              <a:gd name="connsiteX77" fmla="*/ 192697 w 576405"/>
              <a:gd name="connsiteY77" fmla="*/ 63719 h 432124"/>
              <a:gd name="connsiteX78" fmla="*/ 451604 w 576405"/>
              <a:gd name="connsiteY78" fmla="*/ 22392 h 432124"/>
              <a:gd name="connsiteX79" fmla="*/ 421040 w 576405"/>
              <a:gd name="connsiteY79" fmla="*/ 52927 h 432124"/>
              <a:gd name="connsiteX80" fmla="*/ 523598 w 576405"/>
              <a:gd name="connsiteY80" fmla="*/ 155387 h 432124"/>
              <a:gd name="connsiteX81" fmla="*/ 554162 w 576405"/>
              <a:gd name="connsiteY81" fmla="*/ 124852 h 432124"/>
              <a:gd name="connsiteX82" fmla="*/ 125386 w 576405"/>
              <a:gd name="connsiteY82" fmla="*/ 22392 h 432124"/>
              <a:gd name="connsiteX83" fmla="*/ 22086 w 576405"/>
              <a:gd name="connsiteY83" fmla="*/ 124852 h 432124"/>
              <a:gd name="connsiteX84" fmla="*/ 52669 w 576405"/>
              <a:gd name="connsiteY84" fmla="*/ 155387 h 432124"/>
              <a:gd name="connsiteX85" fmla="*/ 155968 w 576405"/>
              <a:gd name="connsiteY85" fmla="*/ 52927 h 432124"/>
              <a:gd name="connsiteX86" fmla="*/ 451604 w 576405"/>
              <a:gd name="connsiteY86" fmla="*/ 0 h 432124"/>
              <a:gd name="connsiteX87" fmla="*/ 457717 w 576405"/>
              <a:gd name="connsiteY87" fmla="*/ 2714 h 432124"/>
              <a:gd name="connsiteX88" fmla="*/ 573858 w 576405"/>
              <a:gd name="connsiteY88" fmla="*/ 118746 h 432124"/>
              <a:gd name="connsiteX89" fmla="*/ 573858 w 576405"/>
              <a:gd name="connsiteY89" fmla="*/ 130959 h 432124"/>
              <a:gd name="connsiteX90" fmla="*/ 530390 w 576405"/>
              <a:gd name="connsiteY90" fmla="*/ 175065 h 432124"/>
              <a:gd name="connsiteX91" fmla="*/ 523598 w 576405"/>
              <a:gd name="connsiteY91" fmla="*/ 177779 h 432124"/>
              <a:gd name="connsiteX92" fmla="*/ 517485 w 576405"/>
              <a:gd name="connsiteY92" fmla="*/ 175065 h 432124"/>
              <a:gd name="connsiteX93" fmla="*/ 401344 w 576405"/>
              <a:gd name="connsiteY93" fmla="*/ 59033 h 432124"/>
              <a:gd name="connsiteX94" fmla="*/ 401344 w 576405"/>
              <a:gd name="connsiteY94" fmla="*/ 46820 h 432124"/>
              <a:gd name="connsiteX95" fmla="*/ 444812 w 576405"/>
              <a:gd name="connsiteY95" fmla="*/ 2714 h 432124"/>
              <a:gd name="connsiteX96" fmla="*/ 451604 w 576405"/>
              <a:gd name="connsiteY96" fmla="*/ 0 h 432124"/>
              <a:gd name="connsiteX97" fmla="*/ 125386 w 576405"/>
              <a:gd name="connsiteY97" fmla="*/ 0 h 432124"/>
              <a:gd name="connsiteX98" fmla="*/ 131502 w 576405"/>
              <a:gd name="connsiteY98" fmla="*/ 2714 h 432124"/>
              <a:gd name="connsiteX99" fmla="*/ 174997 w 576405"/>
              <a:gd name="connsiteY99" fmla="*/ 46820 h 432124"/>
              <a:gd name="connsiteX100" fmla="*/ 174997 w 576405"/>
              <a:gd name="connsiteY100" fmla="*/ 59033 h 432124"/>
              <a:gd name="connsiteX101" fmla="*/ 59465 w 576405"/>
              <a:gd name="connsiteY101" fmla="*/ 175065 h 432124"/>
              <a:gd name="connsiteX102" fmla="*/ 52669 w 576405"/>
              <a:gd name="connsiteY102" fmla="*/ 177779 h 432124"/>
              <a:gd name="connsiteX103" fmla="*/ 46552 w 576405"/>
              <a:gd name="connsiteY103" fmla="*/ 175065 h 432124"/>
              <a:gd name="connsiteX104" fmla="*/ 3058 w 576405"/>
              <a:gd name="connsiteY104" fmla="*/ 130959 h 432124"/>
              <a:gd name="connsiteX105" fmla="*/ 3058 w 576405"/>
              <a:gd name="connsiteY105" fmla="*/ 118746 h 432124"/>
              <a:gd name="connsiteX106" fmla="*/ 118590 w 576405"/>
              <a:gd name="connsiteY106" fmla="*/ 2714 h 432124"/>
              <a:gd name="connsiteX107" fmla="*/ 125386 w 576405"/>
              <a:gd name="connsiteY107" fmla="*/ 0 h 4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576405" h="432124">
                <a:moveTo>
                  <a:pt x="127473" y="301859"/>
                </a:moveTo>
                <a:cubicBezTo>
                  <a:pt x="126114" y="307287"/>
                  <a:pt x="124755" y="316786"/>
                  <a:pt x="126793" y="325606"/>
                </a:cubicBezTo>
                <a:cubicBezTo>
                  <a:pt x="136984" y="366992"/>
                  <a:pt x="162123" y="391416"/>
                  <a:pt x="208323" y="404307"/>
                </a:cubicBezTo>
                <a:cubicBezTo>
                  <a:pt x="220553" y="407699"/>
                  <a:pt x="233462" y="408378"/>
                  <a:pt x="244333" y="407021"/>
                </a:cubicBezTo>
                <a:close/>
                <a:moveTo>
                  <a:pt x="193376" y="82716"/>
                </a:moveTo>
                <a:lnTo>
                  <a:pt x="88066" y="191270"/>
                </a:lnTo>
                <a:cubicBezTo>
                  <a:pt x="85349" y="193984"/>
                  <a:pt x="83990" y="198733"/>
                  <a:pt x="85349" y="202804"/>
                </a:cubicBezTo>
                <a:lnTo>
                  <a:pt x="101655" y="247582"/>
                </a:lnTo>
                <a:cubicBezTo>
                  <a:pt x="103013" y="253010"/>
                  <a:pt x="106411" y="257081"/>
                  <a:pt x="110487" y="261152"/>
                </a:cubicBezTo>
                <a:lnTo>
                  <a:pt x="268792" y="405664"/>
                </a:lnTo>
                <a:cubicBezTo>
                  <a:pt x="276945" y="413127"/>
                  <a:pt x="288495" y="415841"/>
                  <a:pt x="299366" y="413127"/>
                </a:cubicBezTo>
                <a:cubicBezTo>
                  <a:pt x="306160" y="411092"/>
                  <a:pt x="312274" y="409056"/>
                  <a:pt x="318389" y="407021"/>
                </a:cubicBezTo>
                <a:lnTo>
                  <a:pt x="226668" y="325606"/>
                </a:lnTo>
                <a:cubicBezTo>
                  <a:pt x="222591" y="322213"/>
                  <a:pt x="222591" y="316786"/>
                  <a:pt x="225988" y="312715"/>
                </a:cubicBezTo>
                <a:cubicBezTo>
                  <a:pt x="229385" y="308644"/>
                  <a:pt x="234821" y="308644"/>
                  <a:pt x="238897" y="312036"/>
                </a:cubicBezTo>
                <a:lnTo>
                  <a:pt x="334016" y="396166"/>
                </a:lnTo>
                <a:cubicBezTo>
                  <a:pt x="334695" y="396844"/>
                  <a:pt x="335375" y="398201"/>
                  <a:pt x="335375" y="398879"/>
                </a:cubicBezTo>
                <a:cubicBezTo>
                  <a:pt x="343528" y="394130"/>
                  <a:pt x="351001" y="389381"/>
                  <a:pt x="357796" y="383275"/>
                </a:cubicBezTo>
                <a:lnTo>
                  <a:pt x="258600" y="293718"/>
                </a:lnTo>
                <a:cubicBezTo>
                  <a:pt x="254524" y="290326"/>
                  <a:pt x="254524" y="284898"/>
                  <a:pt x="257921" y="280827"/>
                </a:cubicBezTo>
                <a:cubicBezTo>
                  <a:pt x="261318" y="277435"/>
                  <a:pt x="266753" y="276756"/>
                  <a:pt x="270151" y="280149"/>
                </a:cubicBezTo>
                <a:lnTo>
                  <a:pt x="370705" y="370384"/>
                </a:lnTo>
                <a:cubicBezTo>
                  <a:pt x="376819" y="363599"/>
                  <a:pt x="382255" y="356136"/>
                  <a:pt x="387011" y="347995"/>
                </a:cubicBezTo>
                <a:cubicBezTo>
                  <a:pt x="386331" y="347316"/>
                  <a:pt x="385652" y="347316"/>
                  <a:pt x="384972" y="346638"/>
                </a:cubicBezTo>
                <a:lnTo>
                  <a:pt x="289854" y="262509"/>
                </a:lnTo>
                <a:cubicBezTo>
                  <a:pt x="286457" y="259116"/>
                  <a:pt x="285777" y="253010"/>
                  <a:pt x="289174" y="249618"/>
                </a:cubicBezTo>
                <a:cubicBezTo>
                  <a:pt x="292571" y="245547"/>
                  <a:pt x="298007" y="245547"/>
                  <a:pt x="302083" y="248939"/>
                </a:cubicBezTo>
                <a:lnTo>
                  <a:pt x="395164" y="331033"/>
                </a:lnTo>
                <a:cubicBezTo>
                  <a:pt x="398561" y="323570"/>
                  <a:pt x="401278" y="315429"/>
                  <a:pt x="403317" y="306609"/>
                </a:cubicBezTo>
                <a:cubicBezTo>
                  <a:pt x="406714" y="294396"/>
                  <a:pt x="403317" y="281506"/>
                  <a:pt x="393805" y="272686"/>
                </a:cubicBezTo>
                <a:cubicBezTo>
                  <a:pt x="376140" y="257081"/>
                  <a:pt x="348963" y="232656"/>
                  <a:pt x="325183" y="210946"/>
                </a:cubicBezTo>
                <a:cubicBezTo>
                  <a:pt x="323825" y="210946"/>
                  <a:pt x="322466" y="210267"/>
                  <a:pt x="321786" y="209589"/>
                </a:cubicBezTo>
                <a:lnTo>
                  <a:pt x="273548" y="165489"/>
                </a:lnTo>
                <a:cubicBezTo>
                  <a:pt x="270151" y="162096"/>
                  <a:pt x="270151" y="156669"/>
                  <a:pt x="273548" y="152598"/>
                </a:cubicBezTo>
                <a:cubicBezTo>
                  <a:pt x="276265" y="149206"/>
                  <a:pt x="282380" y="148527"/>
                  <a:pt x="285777" y="151919"/>
                </a:cubicBezTo>
                <a:cubicBezTo>
                  <a:pt x="285777" y="151919"/>
                  <a:pt x="305480" y="169559"/>
                  <a:pt x="329260" y="190592"/>
                </a:cubicBezTo>
                <a:lnTo>
                  <a:pt x="336734" y="185843"/>
                </a:lnTo>
                <a:cubicBezTo>
                  <a:pt x="344207" y="181093"/>
                  <a:pt x="348284" y="173630"/>
                  <a:pt x="348963" y="164810"/>
                </a:cubicBezTo>
                <a:cubicBezTo>
                  <a:pt x="350322" y="156669"/>
                  <a:pt x="346925" y="148527"/>
                  <a:pt x="340810" y="142421"/>
                </a:cubicBezTo>
                <a:lnTo>
                  <a:pt x="309557" y="112569"/>
                </a:lnTo>
                <a:cubicBezTo>
                  <a:pt x="305480" y="108498"/>
                  <a:pt x="300045" y="105106"/>
                  <a:pt x="293930" y="103749"/>
                </a:cubicBezTo>
                <a:close/>
                <a:moveTo>
                  <a:pt x="382934" y="82038"/>
                </a:moveTo>
                <a:lnTo>
                  <a:pt x="314313" y="92893"/>
                </a:lnTo>
                <a:cubicBezTo>
                  <a:pt x="317030" y="94929"/>
                  <a:pt x="319748" y="96964"/>
                  <a:pt x="322466" y="99678"/>
                </a:cubicBezTo>
                <a:lnTo>
                  <a:pt x="353719" y="129530"/>
                </a:lnTo>
                <a:cubicBezTo>
                  <a:pt x="363910" y="139707"/>
                  <a:pt x="368666" y="152598"/>
                  <a:pt x="367307" y="166846"/>
                </a:cubicBezTo>
                <a:cubicBezTo>
                  <a:pt x="365949" y="180415"/>
                  <a:pt x="358475" y="193306"/>
                  <a:pt x="346925" y="200769"/>
                </a:cubicBezTo>
                <a:lnTo>
                  <a:pt x="342848" y="203483"/>
                </a:lnTo>
                <a:cubicBezTo>
                  <a:pt x="365949" y="223158"/>
                  <a:pt x="389728" y="244869"/>
                  <a:pt x="406034" y="259116"/>
                </a:cubicBezTo>
                <a:cubicBezTo>
                  <a:pt x="414187" y="267258"/>
                  <a:pt x="420302" y="277435"/>
                  <a:pt x="421661" y="288290"/>
                </a:cubicBezTo>
                <a:lnTo>
                  <a:pt x="456991" y="244869"/>
                </a:lnTo>
                <a:cubicBezTo>
                  <a:pt x="457670" y="244190"/>
                  <a:pt x="458350" y="243512"/>
                  <a:pt x="458350" y="242833"/>
                </a:cubicBezTo>
                <a:lnTo>
                  <a:pt x="486206" y="202804"/>
                </a:lnTo>
                <a:cubicBezTo>
                  <a:pt x="489603" y="198055"/>
                  <a:pt x="488923" y="191949"/>
                  <a:pt x="485526" y="187878"/>
                </a:cubicBezTo>
                <a:close/>
                <a:moveTo>
                  <a:pt x="192697" y="63719"/>
                </a:moveTo>
                <a:lnTo>
                  <a:pt x="275586" y="81359"/>
                </a:lnTo>
                <a:cubicBezTo>
                  <a:pt x="276265" y="80681"/>
                  <a:pt x="277624" y="80681"/>
                  <a:pt x="278983" y="80003"/>
                </a:cubicBezTo>
                <a:lnTo>
                  <a:pt x="384293" y="63719"/>
                </a:lnTo>
                <a:cubicBezTo>
                  <a:pt x="387690" y="63041"/>
                  <a:pt x="390408" y="64398"/>
                  <a:pt x="392446" y="66433"/>
                </a:cubicBezTo>
                <a:lnTo>
                  <a:pt x="498435" y="175666"/>
                </a:lnTo>
                <a:cubicBezTo>
                  <a:pt x="507947" y="185843"/>
                  <a:pt x="509306" y="201447"/>
                  <a:pt x="501153" y="212981"/>
                </a:cubicBezTo>
                <a:lnTo>
                  <a:pt x="473297" y="253010"/>
                </a:lnTo>
                <a:cubicBezTo>
                  <a:pt x="472617" y="254367"/>
                  <a:pt x="471938" y="255046"/>
                  <a:pt x="471259" y="256402"/>
                </a:cubicBezTo>
                <a:lnTo>
                  <a:pt x="425058" y="314072"/>
                </a:lnTo>
                <a:cubicBezTo>
                  <a:pt x="423699" y="315429"/>
                  <a:pt x="421661" y="316786"/>
                  <a:pt x="419623" y="316786"/>
                </a:cubicBezTo>
                <a:cubicBezTo>
                  <a:pt x="401278" y="376490"/>
                  <a:pt x="362551" y="414484"/>
                  <a:pt x="304121" y="430089"/>
                </a:cubicBezTo>
                <a:cubicBezTo>
                  <a:pt x="299366" y="431446"/>
                  <a:pt x="295289" y="432124"/>
                  <a:pt x="290533" y="432124"/>
                </a:cubicBezTo>
                <a:cubicBezTo>
                  <a:pt x="281021" y="432124"/>
                  <a:pt x="270830" y="428732"/>
                  <a:pt x="262677" y="423304"/>
                </a:cubicBezTo>
                <a:cubicBezTo>
                  <a:pt x="257242" y="423982"/>
                  <a:pt x="246371" y="426018"/>
                  <a:pt x="234141" y="426018"/>
                </a:cubicBezTo>
                <a:cubicBezTo>
                  <a:pt x="224629" y="426018"/>
                  <a:pt x="213759" y="424661"/>
                  <a:pt x="203567" y="421947"/>
                </a:cubicBezTo>
                <a:cubicBezTo>
                  <a:pt x="150573" y="407021"/>
                  <a:pt x="120678" y="377847"/>
                  <a:pt x="109128" y="329676"/>
                </a:cubicBezTo>
                <a:cubicBezTo>
                  <a:pt x="105052" y="311358"/>
                  <a:pt x="110487" y="294396"/>
                  <a:pt x="113205" y="288290"/>
                </a:cubicBezTo>
                <a:lnTo>
                  <a:pt x="98258" y="274721"/>
                </a:lnTo>
                <a:cubicBezTo>
                  <a:pt x="91463" y="268615"/>
                  <a:pt x="86707" y="261830"/>
                  <a:pt x="83990" y="253689"/>
                </a:cubicBezTo>
                <a:lnTo>
                  <a:pt x="68363" y="208910"/>
                </a:lnTo>
                <a:cubicBezTo>
                  <a:pt x="64966" y="198055"/>
                  <a:pt x="67684" y="186521"/>
                  <a:pt x="75157" y="178379"/>
                </a:cubicBezTo>
                <a:lnTo>
                  <a:pt x="183864" y="66433"/>
                </a:lnTo>
                <a:cubicBezTo>
                  <a:pt x="185903" y="64398"/>
                  <a:pt x="189300" y="63041"/>
                  <a:pt x="192697" y="63719"/>
                </a:cubicBezTo>
                <a:close/>
                <a:moveTo>
                  <a:pt x="451604" y="22392"/>
                </a:moveTo>
                <a:lnTo>
                  <a:pt x="421040" y="52927"/>
                </a:lnTo>
                <a:lnTo>
                  <a:pt x="523598" y="155387"/>
                </a:lnTo>
                <a:lnTo>
                  <a:pt x="554162" y="124852"/>
                </a:lnTo>
                <a:close/>
                <a:moveTo>
                  <a:pt x="125386" y="22392"/>
                </a:moveTo>
                <a:lnTo>
                  <a:pt x="22086" y="124852"/>
                </a:lnTo>
                <a:lnTo>
                  <a:pt x="52669" y="155387"/>
                </a:lnTo>
                <a:lnTo>
                  <a:pt x="155968" y="52927"/>
                </a:lnTo>
                <a:close/>
                <a:moveTo>
                  <a:pt x="451604" y="0"/>
                </a:moveTo>
                <a:cubicBezTo>
                  <a:pt x="453642" y="0"/>
                  <a:pt x="456358" y="1357"/>
                  <a:pt x="457717" y="2714"/>
                </a:cubicBezTo>
                <a:lnTo>
                  <a:pt x="573858" y="118746"/>
                </a:lnTo>
                <a:cubicBezTo>
                  <a:pt x="577254" y="122138"/>
                  <a:pt x="577254" y="127567"/>
                  <a:pt x="573858" y="130959"/>
                </a:cubicBezTo>
                <a:lnTo>
                  <a:pt x="530390" y="175065"/>
                </a:lnTo>
                <a:cubicBezTo>
                  <a:pt x="528352" y="176422"/>
                  <a:pt x="526315" y="177779"/>
                  <a:pt x="523598" y="177779"/>
                </a:cubicBezTo>
                <a:cubicBezTo>
                  <a:pt x="521560" y="177779"/>
                  <a:pt x="518844" y="176422"/>
                  <a:pt x="517485" y="175065"/>
                </a:cubicBezTo>
                <a:lnTo>
                  <a:pt x="401344" y="59033"/>
                </a:lnTo>
                <a:cubicBezTo>
                  <a:pt x="397948" y="55641"/>
                  <a:pt x="397948" y="50212"/>
                  <a:pt x="401344" y="46820"/>
                </a:cubicBezTo>
                <a:lnTo>
                  <a:pt x="444812" y="2714"/>
                </a:lnTo>
                <a:cubicBezTo>
                  <a:pt x="446850" y="1357"/>
                  <a:pt x="448887" y="0"/>
                  <a:pt x="451604" y="0"/>
                </a:cubicBezTo>
                <a:close/>
                <a:moveTo>
                  <a:pt x="125386" y="0"/>
                </a:moveTo>
                <a:cubicBezTo>
                  <a:pt x="127425" y="0"/>
                  <a:pt x="129464" y="1357"/>
                  <a:pt x="131502" y="2714"/>
                </a:cubicBezTo>
                <a:lnTo>
                  <a:pt x="174997" y="46820"/>
                </a:lnTo>
                <a:cubicBezTo>
                  <a:pt x="178395" y="50212"/>
                  <a:pt x="178395" y="55641"/>
                  <a:pt x="174997" y="59033"/>
                </a:cubicBezTo>
                <a:lnTo>
                  <a:pt x="59465" y="175065"/>
                </a:lnTo>
                <a:cubicBezTo>
                  <a:pt x="57426" y="176422"/>
                  <a:pt x="55387" y="177779"/>
                  <a:pt x="52669" y="177779"/>
                </a:cubicBezTo>
                <a:cubicBezTo>
                  <a:pt x="50630" y="177779"/>
                  <a:pt x="47911" y="176422"/>
                  <a:pt x="46552" y="175065"/>
                </a:cubicBezTo>
                <a:lnTo>
                  <a:pt x="3058" y="130959"/>
                </a:lnTo>
                <a:cubicBezTo>
                  <a:pt x="-1020" y="127567"/>
                  <a:pt x="-1020" y="122138"/>
                  <a:pt x="3058" y="118746"/>
                </a:cubicBezTo>
                <a:lnTo>
                  <a:pt x="118590" y="2714"/>
                </a:lnTo>
                <a:cubicBezTo>
                  <a:pt x="120629" y="1357"/>
                  <a:pt x="122668" y="0"/>
                  <a:pt x="125386" y="0"/>
                </a:cubicBezTo>
                <a:close/>
              </a:path>
            </a:pathLst>
          </a:cu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 name="组合 8">
            <a:extLst>
              <a:ext uri="{FF2B5EF4-FFF2-40B4-BE49-F238E27FC236}">
                <a16:creationId xmlns:a16="http://schemas.microsoft.com/office/drawing/2014/main" id="{982FAACB-E70F-CD3D-BBE0-8B5F4CEB2BEB}"/>
              </a:ext>
            </a:extLst>
          </p:cNvPr>
          <p:cNvGrpSpPr/>
          <p:nvPr/>
        </p:nvGrpSpPr>
        <p:grpSpPr>
          <a:xfrm>
            <a:off x="5358458" y="1517598"/>
            <a:ext cx="1053779" cy="198418"/>
            <a:chOff x="5443365" y="1143526"/>
            <a:chExt cx="1053779" cy="198418"/>
          </a:xfrm>
          <a:solidFill>
            <a:schemeClr val="tx1"/>
          </a:solidFill>
        </p:grpSpPr>
        <p:sp>
          <p:nvSpPr>
            <p:cNvPr id="22" name="message-envelope_16872">
              <a:extLst>
                <a:ext uri="{FF2B5EF4-FFF2-40B4-BE49-F238E27FC236}">
                  <a16:creationId xmlns:a16="http://schemas.microsoft.com/office/drawing/2014/main" id="{299E75A8-E1DC-F945-02F1-B93673954885}"/>
                </a:ext>
              </a:extLst>
            </p:cNvPr>
            <p:cNvSpPr/>
            <p:nvPr/>
          </p:nvSpPr>
          <p:spPr>
            <a:xfrm>
              <a:off x="5443365"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6" name="message-envelope_16872">
              <a:extLst>
                <a:ext uri="{FF2B5EF4-FFF2-40B4-BE49-F238E27FC236}">
                  <a16:creationId xmlns:a16="http://schemas.microsoft.com/office/drawing/2014/main" id="{BAA44594-8C57-BE10-935A-42B1D2CE70A7}"/>
                </a:ext>
              </a:extLst>
            </p:cNvPr>
            <p:cNvSpPr/>
            <p:nvPr/>
          </p:nvSpPr>
          <p:spPr>
            <a:xfrm>
              <a:off x="5817833"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7" name="message-envelope_16872">
              <a:extLst>
                <a:ext uri="{FF2B5EF4-FFF2-40B4-BE49-F238E27FC236}">
                  <a16:creationId xmlns:a16="http://schemas.microsoft.com/office/drawing/2014/main" id="{35A9CF90-2973-BFB4-7430-3808ADC26DA5}"/>
                </a:ext>
              </a:extLst>
            </p:cNvPr>
            <p:cNvSpPr/>
            <p:nvPr/>
          </p:nvSpPr>
          <p:spPr>
            <a:xfrm>
              <a:off x="6192301"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16" name="文本框 15">
            <a:extLst>
              <a:ext uri="{FF2B5EF4-FFF2-40B4-BE49-F238E27FC236}">
                <a16:creationId xmlns:a16="http://schemas.microsoft.com/office/drawing/2014/main" id="{6E06A9C7-290F-9207-12F7-9ADCF26F4E24}"/>
              </a:ext>
            </a:extLst>
          </p:cNvPr>
          <p:cNvSpPr txBox="1"/>
          <p:nvPr/>
        </p:nvSpPr>
        <p:spPr>
          <a:xfrm>
            <a:off x="2961528" y="1277390"/>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1" name="文本框 20">
            <a:extLst>
              <a:ext uri="{FF2B5EF4-FFF2-40B4-BE49-F238E27FC236}">
                <a16:creationId xmlns:a16="http://schemas.microsoft.com/office/drawing/2014/main" id="{1B3B8264-8426-74D1-384C-B13DC04D8F4D}"/>
              </a:ext>
            </a:extLst>
          </p:cNvPr>
          <p:cNvSpPr txBox="1"/>
          <p:nvPr/>
        </p:nvSpPr>
        <p:spPr>
          <a:xfrm>
            <a:off x="8197623" y="1277390"/>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“三报文握手”建立</a:t>
              </a:r>
              <a:r>
                <a:rPr lang="en-US" altLang="zh-CN" sz="2000" b="1" dirty="0"/>
                <a:t>TCP</a:t>
              </a:r>
              <a:r>
                <a:rPr lang="zh-CN" altLang="en-US" sz="2000" b="1" dirty="0"/>
                <a:t>连接</a:t>
              </a:r>
            </a:p>
          </p:txBody>
        </p:sp>
      </p:grpSp>
      <p:grpSp>
        <p:nvGrpSpPr>
          <p:cNvPr id="6" name="组合 5">
            <a:extLst>
              <a:ext uri="{FF2B5EF4-FFF2-40B4-BE49-F238E27FC236}">
                <a16:creationId xmlns:a16="http://schemas.microsoft.com/office/drawing/2014/main" id="{00B19F24-3224-8B2C-48C6-0ED0258B78A7}"/>
              </a:ext>
            </a:extLst>
          </p:cNvPr>
          <p:cNvGrpSpPr/>
          <p:nvPr/>
        </p:nvGrpSpPr>
        <p:grpSpPr>
          <a:xfrm>
            <a:off x="3118053" y="1608388"/>
            <a:ext cx="5963787" cy="654939"/>
            <a:chOff x="2993956" y="1149410"/>
            <a:chExt cx="5963787" cy="654939"/>
          </a:xfrm>
        </p:grpSpPr>
        <p:pic>
          <p:nvPicPr>
            <p:cNvPr id="14" name="图形 13">
              <a:extLst>
                <a:ext uri="{FF2B5EF4-FFF2-40B4-BE49-F238E27FC236}">
                  <a16:creationId xmlns:a16="http://schemas.microsoft.com/office/drawing/2014/main" id="{C639618B-58BB-5B92-342F-86ACF4049C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15" name="图形 14">
              <a:extLst>
                <a:ext uri="{FF2B5EF4-FFF2-40B4-BE49-F238E27FC236}">
                  <a16:creationId xmlns:a16="http://schemas.microsoft.com/office/drawing/2014/main" id="{EB958355-7A21-7FE0-6757-D3CCCCBADF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sp>
        <p:nvSpPr>
          <p:cNvPr id="7" name="箭头: 左右 6">
            <a:extLst>
              <a:ext uri="{FF2B5EF4-FFF2-40B4-BE49-F238E27FC236}">
                <a16:creationId xmlns:a16="http://schemas.microsoft.com/office/drawing/2014/main" id="{A3700BE1-A5BC-7A81-A440-CCDCD9478D2C}"/>
              </a:ext>
            </a:extLst>
          </p:cNvPr>
          <p:cNvSpPr/>
          <p:nvPr/>
        </p:nvSpPr>
        <p:spPr>
          <a:xfrm>
            <a:off x="3795193" y="172847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建立</a:t>
            </a:r>
            <a:r>
              <a:rPr lang="en-US" altLang="zh-CN" b="1" dirty="0">
                <a:solidFill>
                  <a:schemeClr val="tx1"/>
                </a:solidFill>
              </a:rPr>
              <a:t>TCP</a:t>
            </a:r>
            <a:r>
              <a:rPr lang="zh-CN" altLang="en-US" b="1" dirty="0">
                <a:solidFill>
                  <a:schemeClr val="tx1"/>
                </a:solidFill>
              </a:rPr>
              <a:t>连接</a:t>
            </a:r>
          </a:p>
        </p:txBody>
      </p:sp>
      <p:sp>
        <p:nvSpPr>
          <p:cNvPr id="51" name="矩形 50">
            <a:extLst>
              <a:ext uri="{FF2B5EF4-FFF2-40B4-BE49-F238E27FC236}">
                <a16:creationId xmlns:a16="http://schemas.microsoft.com/office/drawing/2014/main" id="{D629B367-DD59-3996-AFFC-399F9A099315}"/>
              </a:ext>
            </a:extLst>
          </p:cNvPr>
          <p:cNvSpPr/>
          <p:nvPr/>
        </p:nvSpPr>
        <p:spPr>
          <a:xfrm>
            <a:off x="7977860" y="2926073"/>
            <a:ext cx="1515035" cy="77902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LISTEN</a:t>
            </a:r>
          </a:p>
          <a:p>
            <a:pPr algn="ctr"/>
            <a:r>
              <a:rPr lang="zh-CN" altLang="en-US" b="1" dirty="0">
                <a:solidFill>
                  <a:schemeClr val="bg1"/>
                </a:solidFill>
                <a:latin typeface="+mn-ea"/>
              </a:rPr>
              <a:t>监听</a:t>
            </a:r>
          </a:p>
        </p:txBody>
      </p:sp>
      <p:grpSp>
        <p:nvGrpSpPr>
          <p:cNvPr id="18" name="组合 17">
            <a:extLst>
              <a:ext uri="{FF2B5EF4-FFF2-40B4-BE49-F238E27FC236}">
                <a16:creationId xmlns:a16="http://schemas.microsoft.com/office/drawing/2014/main" id="{1CEF0055-7362-2DB9-0911-29BA7F30337F}"/>
              </a:ext>
            </a:extLst>
          </p:cNvPr>
          <p:cNvGrpSpPr/>
          <p:nvPr/>
        </p:nvGrpSpPr>
        <p:grpSpPr>
          <a:xfrm>
            <a:off x="9137470" y="1913430"/>
            <a:ext cx="1856112" cy="1012643"/>
            <a:chOff x="9137470" y="1913430"/>
            <a:chExt cx="1856112" cy="1012643"/>
          </a:xfrm>
        </p:grpSpPr>
        <p:cxnSp>
          <p:nvCxnSpPr>
            <p:cNvPr id="10" name="连接符: 肘形 9">
              <a:extLst>
                <a:ext uri="{FF2B5EF4-FFF2-40B4-BE49-F238E27FC236}">
                  <a16:creationId xmlns:a16="http://schemas.microsoft.com/office/drawing/2014/main" id="{00B7234B-BFB2-2A38-14C3-2BEF5B3D5F4A}"/>
                </a:ext>
              </a:extLst>
            </p:cNvPr>
            <p:cNvCxnSpPr>
              <a:cxnSpLocks/>
            </p:cNvCxnSpPr>
            <p:nvPr/>
          </p:nvCxnSpPr>
          <p:spPr>
            <a:xfrm rot="16200000" flipH="1">
              <a:off x="8812055" y="2238845"/>
              <a:ext cx="1006255" cy="355426"/>
            </a:xfrm>
            <a:prstGeom prst="bentConnector4">
              <a:avLst>
                <a:gd name="adj1" fmla="val 994"/>
                <a:gd name="adj2" fmla="val 531844"/>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41E38FE-44C4-DCCC-F8A8-903A6EA40FFA}"/>
                </a:ext>
              </a:extLst>
            </p:cNvPr>
            <p:cNvSpPr txBox="1"/>
            <p:nvPr/>
          </p:nvSpPr>
          <p:spPr>
            <a:xfrm>
              <a:off x="9767455" y="2556741"/>
              <a:ext cx="1226127" cy="369332"/>
            </a:xfrm>
            <a:prstGeom prst="rect">
              <a:avLst/>
            </a:prstGeom>
            <a:noFill/>
          </p:spPr>
          <p:txBody>
            <a:bodyPr wrap="square" rtlCol="0">
              <a:spAutoFit/>
            </a:bodyPr>
            <a:lstStyle/>
            <a:p>
              <a:pPr algn="ctr"/>
              <a:r>
                <a:rPr lang="zh-CN" altLang="en-US" b="1" dirty="0"/>
                <a:t>被动打开</a:t>
              </a:r>
            </a:p>
          </p:txBody>
        </p:sp>
      </p:grpSp>
      <p:sp>
        <p:nvSpPr>
          <p:cNvPr id="33" name="矩形 32">
            <a:extLst>
              <a:ext uri="{FF2B5EF4-FFF2-40B4-BE49-F238E27FC236}">
                <a16:creationId xmlns:a16="http://schemas.microsoft.com/office/drawing/2014/main" id="{0871096A-65BE-FEEF-7294-10205EF53C62}"/>
              </a:ext>
            </a:extLst>
          </p:cNvPr>
          <p:cNvSpPr/>
          <p:nvPr/>
        </p:nvSpPr>
        <p:spPr>
          <a:xfrm>
            <a:off x="2699103" y="2927861"/>
            <a:ext cx="1515035" cy="1933301"/>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SYN-SENT</a:t>
            </a:r>
          </a:p>
          <a:p>
            <a:pPr algn="ctr"/>
            <a:r>
              <a:rPr lang="zh-CN" altLang="en-US" b="1" dirty="0">
                <a:solidFill>
                  <a:schemeClr val="bg1"/>
                </a:solidFill>
                <a:latin typeface="+mn-ea"/>
              </a:rPr>
              <a:t>同步已发送</a:t>
            </a:r>
          </a:p>
        </p:txBody>
      </p:sp>
      <p:sp>
        <p:nvSpPr>
          <p:cNvPr id="5" name="文本框 4">
            <a:extLst>
              <a:ext uri="{FF2B5EF4-FFF2-40B4-BE49-F238E27FC236}">
                <a16:creationId xmlns:a16="http://schemas.microsoft.com/office/drawing/2014/main" id="{64159A94-F31C-C465-6861-86008812FDB3}"/>
              </a:ext>
            </a:extLst>
          </p:cNvPr>
          <p:cNvSpPr txBox="1"/>
          <p:nvPr/>
        </p:nvSpPr>
        <p:spPr>
          <a:xfrm>
            <a:off x="315617" y="2919686"/>
            <a:ext cx="2381795" cy="584775"/>
          </a:xfrm>
          <a:prstGeom prst="rect">
            <a:avLst/>
          </a:prstGeom>
          <a:noFill/>
        </p:spPr>
        <p:txBody>
          <a:bodyPr wrap="square" rtlCol="0">
            <a:spAutoFit/>
          </a:bodyPr>
          <a:lstStyle/>
          <a:p>
            <a:r>
              <a:rPr lang="zh-CN" altLang="en-US" sz="1600" b="1" dirty="0">
                <a:solidFill>
                  <a:schemeClr val="accent1"/>
                </a:solidFill>
              </a:rPr>
              <a:t>发送</a:t>
            </a:r>
            <a:r>
              <a:rPr lang="en-US" altLang="zh-CN" sz="1600" b="1" dirty="0">
                <a:solidFill>
                  <a:schemeClr val="accent1"/>
                </a:solidFill>
              </a:rPr>
              <a:t>TCP</a:t>
            </a:r>
            <a:r>
              <a:rPr lang="zh-CN" altLang="en-US" sz="1600" b="1" dirty="0">
                <a:solidFill>
                  <a:schemeClr val="accent1"/>
                </a:solidFill>
              </a:rPr>
              <a:t>连接请求报文段</a:t>
            </a:r>
            <a:endParaRPr lang="en-US" altLang="zh-CN" sz="1600" b="1" dirty="0">
              <a:solidFill>
                <a:schemeClr val="accent1"/>
              </a:solidFill>
            </a:endParaRPr>
          </a:p>
          <a:p>
            <a:r>
              <a:rPr lang="zh-CN" altLang="en-US" sz="1600" b="1" dirty="0">
                <a:solidFill>
                  <a:schemeClr val="accent1"/>
                </a:solidFill>
              </a:rPr>
              <a:t>进入同步已发送状态</a:t>
            </a:r>
          </a:p>
        </p:txBody>
      </p:sp>
      <p:cxnSp>
        <p:nvCxnSpPr>
          <p:cNvPr id="34" name="直接箭头连接符 33">
            <a:extLst>
              <a:ext uri="{FF2B5EF4-FFF2-40B4-BE49-F238E27FC236}">
                <a16:creationId xmlns:a16="http://schemas.microsoft.com/office/drawing/2014/main" id="{398A6546-27E1-ABFB-2733-ABC63B58D756}"/>
              </a:ext>
            </a:extLst>
          </p:cNvPr>
          <p:cNvCxnSpPr/>
          <p:nvPr/>
        </p:nvCxnSpPr>
        <p:spPr>
          <a:xfrm>
            <a:off x="4214138" y="2926073"/>
            <a:ext cx="3763720" cy="77902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BD2373FA-3D8C-6D36-D299-CE9E802E5ED0}"/>
              </a:ext>
            </a:extLst>
          </p:cNvPr>
          <p:cNvSpPr txBox="1"/>
          <p:nvPr/>
        </p:nvSpPr>
        <p:spPr>
          <a:xfrm rot="720482">
            <a:off x="4241835" y="2705106"/>
            <a:ext cx="979714" cy="369332"/>
          </a:xfrm>
          <a:prstGeom prst="rect">
            <a:avLst/>
          </a:prstGeom>
          <a:noFill/>
        </p:spPr>
        <p:txBody>
          <a:bodyPr wrap="square" rtlCol="0">
            <a:spAutoFit/>
          </a:bodyPr>
          <a:lstStyle/>
          <a:p>
            <a:r>
              <a:rPr lang="en-US" altLang="zh-CN" b="1" dirty="0"/>
              <a:t>SYN=1</a:t>
            </a:r>
            <a:endParaRPr lang="zh-CN" altLang="en-US" b="1" dirty="0"/>
          </a:p>
        </p:txBody>
      </p:sp>
      <p:sp>
        <p:nvSpPr>
          <p:cNvPr id="45" name="文本框 44">
            <a:extLst>
              <a:ext uri="{FF2B5EF4-FFF2-40B4-BE49-F238E27FC236}">
                <a16:creationId xmlns:a16="http://schemas.microsoft.com/office/drawing/2014/main" id="{5E6AAB74-C6DB-D4B0-9F0D-6FB5CC468566}"/>
              </a:ext>
            </a:extLst>
          </p:cNvPr>
          <p:cNvSpPr txBox="1"/>
          <p:nvPr/>
        </p:nvSpPr>
        <p:spPr>
          <a:xfrm rot="720482">
            <a:off x="5844492" y="3022377"/>
            <a:ext cx="979714" cy="369332"/>
          </a:xfrm>
          <a:prstGeom prst="rect">
            <a:avLst/>
          </a:prstGeom>
          <a:noFill/>
        </p:spPr>
        <p:txBody>
          <a:bodyPr wrap="square" rtlCol="0">
            <a:spAutoFit/>
          </a:bodyPr>
          <a:lstStyle/>
          <a:p>
            <a:r>
              <a:rPr lang="en-US" altLang="zh-CN" b="1" dirty="0"/>
              <a:t>seq=x</a:t>
            </a:r>
            <a:endParaRPr lang="zh-CN" altLang="en-US" b="1" dirty="0"/>
          </a:p>
        </p:txBody>
      </p:sp>
      <p:grpSp>
        <p:nvGrpSpPr>
          <p:cNvPr id="25" name="组合 24">
            <a:extLst>
              <a:ext uri="{FF2B5EF4-FFF2-40B4-BE49-F238E27FC236}">
                <a16:creationId xmlns:a16="http://schemas.microsoft.com/office/drawing/2014/main" id="{1429BB24-D55B-A5D0-3F6C-0A59799AD616}"/>
              </a:ext>
            </a:extLst>
          </p:cNvPr>
          <p:cNvGrpSpPr/>
          <p:nvPr/>
        </p:nvGrpSpPr>
        <p:grpSpPr>
          <a:xfrm>
            <a:off x="1408900" y="1935857"/>
            <a:ext cx="1709154" cy="996849"/>
            <a:chOff x="1408900" y="1935857"/>
            <a:chExt cx="1709154" cy="996849"/>
          </a:xfrm>
        </p:grpSpPr>
        <p:cxnSp>
          <p:nvCxnSpPr>
            <p:cNvPr id="31" name="连接符: 肘形 30">
              <a:extLst>
                <a:ext uri="{FF2B5EF4-FFF2-40B4-BE49-F238E27FC236}">
                  <a16:creationId xmlns:a16="http://schemas.microsoft.com/office/drawing/2014/main" id="{567B011A-AD4C-3103-1BC6-C3B9F7DBA9D9}"/>
                </a:ext>
              </a:extLst>
            </p:cNvPr>
            <p:cNvCxnSpPr>
              <a:cxnSpLocks/>
              <a:stCxn id="14" idx="1"/>
            </p:cNvCxnSpPr>
            <p:nvPr/>
          </p:nvCxnSpPr>
          <p:spPr>
            <a:xfrm rot="10800000" flipV="1">
              <a:off x="2705771" y="1935857"/>
              <a:ext cx="412283" cy="990215"/>
            </a:xfrm>
            <a:prstGeom prst="bentConnector3">
              <a:avLst>
                <a:gd name="adj1" fmla="val 420630"/>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E17A4C1C-93F0-7B91-0197-FFC739768BB6}"/>
                </a:ext>
              </a:extLst>
            </p:cNvPr>
            <p:cNvSpPr txBox="1"/>
            <p:nvPr/>
          </p:nvSpPr>
          <p:spPr>
            <a:xfrm>
              <a:off x="1408900" y="2563374"/>
              <a:ext cx="1226127" cy="369332"/>
            </a:xfrm>
            <a:prstGeom prst="rect">
              <a:avLst/>
            </a:prstGeom>
            <a:noFill/>
          </p:spPr>
          <p:txBody>
            <a:bodyPr wrap="square" rtlCol="0">
              <a:spAutoFit/>
            </a:bodyPr>
            <a:lstStyle/>
            <a:p>
              <a:pPr algn="ctr"/>
              <a:r>
                <a:rPr lang="zh-CN" altLang="en-US" b="1" dirty="0"/>
                <a:t>主动打开</a:t>
              </a:r>
            </a:p>
          </p:txBody>
        </p:sp>
      </p:grpSp>
      <p:sp>
        <p:nvSpPr>
          <p:cNvPr id="36" name="矩形 35">
            <a:extLst>
              <a:ext uri="{FF2B5EF4-FFF2-40B4-BE49-F238E27FC236}">
                <a16:creationId xmlns:a16="http://schemas.microsoft.com/office/drawing/2014/main" id="{42271845-A796-8466-46A9-4F184F3CE022}"/>
              </a:ext>
            </a:extLst>
          </p:cNvPr>
          <p:cNvSpPr/>
          <p:nvPr/>
        </p:nvSpPr>
        <p:spPr>
          <a:xfrm>
            <a:off x="7977859" y="3705101"/>
            <a:ext cx="1515035" cy="1933301"/>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SYN-RCVD</a:t>
            </a:r>
          </a:p>
          <a:p>
            <a:pPr algn="ctr"/>
            <a:r>
              <a:rPr lang="zh-CN" altLang="en-US" b="1" dirty="0">
                <a:solidFill>
                  <a:schemeClr val="bg1"/>
                </a:solidFill>
                <a:latin typeface="+mn-ea"/>
              </a:rPr>
              <a:t>同步已接收</a:t>
            </a:r>
          </a:p>
        </p:txBody>
      </p:sp>
      <p:grpSp>
        <p:nvGrpSpPr>
          <p:cNvPr id="11" name="组合 10">
            <a:extLst>
              <a:ext uri="{FF2B5EF4-FFF2-40B4-BE49-F238E27FC236}">
                <a16:creationId xmlns:a16="http://schemas.microsoft.com/office/drawing/2014/main" id="{D3BBCDA3-EAC8-F8F7-B102-5DB6E91C7D75}"/>
              </a:ext>
            </a:extLst>
          </p:cNvPr>
          <p:cNvGrpSpPr/>
          <p:nvPr/>
        </p:nvGrpSpPr>
        <p:grpSpPr>
          <a:xfrm>
            <a:off x="4214136" y="3620297"/>
            <a:ext cx="3763721" cy="1240865"/>
            <a:chOff x="4214136" y="3620297"/>
            <a:chExt cx="3763721" cy="1240865"/>
          </a:xfrm>
        </p:grpSpPr>
        <p:cxnSp>
          <p:nvCxnSpPr>
            <p:cNvPr id="37" name="直接箭头连接符 36">
              <a:extLst>
                <a:ext uri="{FF2B5EF4-FFF2-40B4-BE49-F238E27FC236}">
                  <a16:creationId xmlns:a16="http://schemas.microsoft.com/office/drawing/2014/main" id="{A1578A0E-ED6E-F158-EACA-CF5946771E02}"/>
                </a:ext>
              </a:extLst>
            </p:cNvPr>
            <p:cNvCxnSpPr>
              <a:cxnSpLocks/>
            </p:cNvCxnSpPr>
            <p:nvPr/>
          </p:nvCxnSpPr>
          <p:spPr>
            <a:xfrm flipH="1">
              <a:off x="4214136" y="3705101"/>
              <a:ext cx="3763721" cy="1156061"/>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FB28D3E1-7E2A-DE69-9768-60EECD00D72B}"/>
                </a:ext>
              </a:extLst>
            </p:cNvPr>
            <p:cNvSpPr txBox="1"/>
            <p:nvPr/>
          </p:nvSpPr>
          <p:spPr>
            <a:xfrm rot="20599905">
              <a:off x="4231472" y="4253049"/>
              <a:ext cx="1695926" cy="369332"/>
            </a:xfrm>
            <a:prstGeom prst="rect">
              <a:avLst/>
            </a:prstGeom>
            <a:noFill/>
          </p:spPr>
          <p:txBody>
            <a:bodyPr wrap="square" rtlCol="0">
              <a:spAutoFit/>
            </a:bodyPr>
            <a:lstStyle/>
            <a:p>
              <a:r>
                <a:rPr lang="en-US" altLang="zh-CN" b="1" dirty="0"/>
                <a:t>SYN=1  ACK=1</a:t>
              </a:r>
              <a:endParaRPr lang="zh-CN" altLang="en-US" b="1" dirty="0"/>
            </a:p>
          </p:txBody>
        </p:sp>
        <p:sp>
          <p:nvSpPr>
            <p:cNvPr id="39" name="文本框 38">
              <a:extLst>
                <a:ext uri="{FF2B5EF4-FFF2-40B4-BE49-F238E27FC236}">
                  <a16:creationId xmlns:a16="http://schemas.microsoft.com/office/drawing/2014/main" id="{CAF3E3B4-98C9-7B0B-47AD-BD6A2F480695}"/>
                </a:ext>
              </a:extLst>
            </p:cNvPr>
            <p:cNvSpPr txBox="1"/>
            <p:nvPr/>
          </p:nvSpPr>
          <p:spPr>
            <a:xfrm rot="20599905">
              <a:off x="5853871" y="3887186"/>
              <a:ext cx="756271" cy="369332"/>
            </a:xfrm>
            <a:prstGeom prst="rect">
              <a:avLst/>
            </a:prstGeom>
            <a:noFill/>
          </p:spPr>
          <p:txBody>
            <a:bodyPr wrap="square" rtlCol="0">
              <a:spAutoFit/>
            </a:bodyPr>
            <a:lstStyle/>
            <a:p>
              <a:r>
                <a:rPr lang="en-US" altLang="zh-CN" b="1" dirty="0"/>
                <a:t>seq=y</a:t>
              </a:r>
              <a:endParaRPr lang="zh-CN" altLang="en-US" b="1" dirty="0"/>
            </a:p>
          </p:txBody>
        </p:sp>
        <p:sp>
          <p:nvSpPr>
            <p:cNvPr id="40" name="文本框 39">
              <a:extLst>
                <a:ext uri="{FF2B5EF4-FFF2-40B4-BE49-F238E27FC236}">
                  <a16:creationId xmlns:a16="http://schemas.microsoft.com/office/drawing/2014/main" id="{3F120D4B-BA8D-1D51-D5EB-3D9EF0C8593F}"/>
                </a:ext>
              </a:extLst>
            </p:cNvPr>
            <p:cNvSpPr txBox="1"/>
            <p:nvPr/>
          </p:nvSpPr>
          <p:spPr>
            <a:xfrm rot="20599905">
              <a:off x="6693590" y="3620297"/>
              <a:ext cx="968915" cy="369332"/>
            </a:xfrm>
            <a:prstGeom prst="rect">
              <a:avLst/>
            </a:prstGeom>
            <a:noFill/>
          </p:spPr>
          <p:txBody>
            <a:bodyPr wrap="square" rtlCol="0">
              <a:spAutoFit/>
            </a:bodyPr>
            <a:lstStyle/>
            <a:p>
              <a:r>
                <a:rPr lang="en-US" altLang="zh-CN" b="1" dirty="0"/>
                <a:t>ack=x+1</a:t>
              </a:r>
              <a:endParaRPr lang="zh-CN" altLang="en-US" b="1" dirty="0"/>
            </a:p>
          </p:txBody>
        </p:sp>
      </p:grpSp>
      <p:sp>
        <p:nvSpPr>
          <p:cNvPr id="41" name="文本框 40">
            <a:extLst>
              <a:ext uri="{FF2B5EF4-FFF2-40B4-BE49-F238E27FC236}">
                <a16:creationId xmlns:a16="http://schemas.microsoft.com/office/drawing/2014/main" id="{7D53CA60-EE1B-4220-CFEA-3010FF461B77}"/>
              </a:ext>
            </a:extLst>
          </p:cNvPr>
          <p:cNvSpPr txBox="1"/>
          <p:nvPr/>
        </p:nvSpPr>
        <p:spPr>
          <a:xfrm>
            <a:off x="9486359" y="3688516"/>
            <a:ext cx="2804229" cy="584775"/>
          </a:xfrm>
          <a:prstGeom prst="rect">
            <a:avLst/>
          </a:prstGeom>
          <a:noFill/>
        </p:spPr>
        <p:txBody>
          <a:bodyPr wrap="square" rtlCol="0">
            <a:spAutoFit/>
          </a:bodyPr>
          <a:lstStyle/>
          <a:p>
            <a:r>
              <a:rPr lang="zh-CN" altLang="en-US" sz="1600" b="1" dirty="0">
                <a:solidFill>
                  <a:schemeClr val="accent5"/>
                </a:solidFill>
              </a:rPr>
              <a:t>发送</a:t>
            </a:r>
            <a:r>
              <a:rPr lang="en-US" altLang="zh-CN" sz="1600" b="1" dirty="0">
                <a:solidFill>
                  <a:schemeClr val="accent5"/>
                </a:solidFill>
              </a:rPr>
              <a:t>TCP</a:t>
            </a:r>
            <a:r>
              <a:rPr lang="zh-CN" altLang="en-US" sz="1600" b="1" dirty="0">
                <a:solidFill>
                  <a:schemeClr val="accent5"/>
                </a:solidFill>
              </a:rPr>
              <a:t>连接请求确认报文段</a:t>
            </a:r>
            <a:endParaRPr lang="en-US" altLang="zh-CN" sz="1600" b="1" dirty="0">
              <a:solidFill>
                <a:schemeClr val="accent5"/>
              </a:solidFill>
            </a:endParaRPr>
          </a:p>
          <a:p>
            <a:r>
              <a:rPr lang="zh-CN" altLang="en-US" sz="1600" b="1" dirty="0">
                <a:solidFill>
                  <a:schemeClr val="accent5"/>
                </a:solidFill>
              </a:rPr>
              <a:t>进入同步已接收状态</a:t>
            </a:r>
          </a:p>
        </p:txBody>
      </p:sp>
      <p:grpSp>
        <p:nvGrpSpPr>
          <p:cNvPr id="20" name="组合 19">
            <a:extLst>
              <a:ext uri="{FF2B5EF4-FFF2-40B4-BE49-F238E27FC236}">
                <a16:creationId xmlns:a16="http://schemas.microsoft.com/office/drawing/2014/main" id="{B1C935A7-2612-48E6-3AC9-0BF1F166C1BB}"/>
              </a:ext>
            </a:extLst>
          </p:cNvPr>
          <p:cNvGrpSpPr/>
          <p:nvPr/>
        </p:nvGrpSpPr>
        <p:grpSpPr>
          <a:xfrm>
            <a:off x="6372769" y="2448740"/>
            <a:ext cx="887847" cy="1179316"/>
            <a:chOff x="6372769" y="2448740"/>
            <a:chExt cx="887847" cy="1179316"/>
          </a:xfrm>
        </p:grpSpPr>
        <p:cxnSp>
          <p:nvCxnSpPr>
            <p:cNvPr id="12" name="连接符: 曲线 11">
              <a:extLst>
                <a:ext uri="{FF2B5EF4-FFF2-40B4-BE49-F238E27FC236}">
                  <a16:creationId xmlns:a16="http://schemas.microsoft.com/office/drawing/2014/main" id="{BC103651-BBF2-8FBF-8B7F-0273E5C5ACF1}"/>
                </a:ext>
              </a:extLst>
            </p:cNvPr>
            <p:cNvCxnSpPr>
              <a:stCxn id="40" idx="0"/>
              <a:endCxn id="45" idx="0"/>
            </p:cNvCxnSpPr>
            <p:nvPr/>
          </p:nvCxnSpPr>
          <p:spPr>
            <a:xfrm rot="16200000" flipV="1">
              <a:off x="6448106" y="2951081"/>
              <a:ext cx="601638" cy="752311"/>
            </a:xfrm>
            <a:prstGeom prst="curvedConnector3">
              <a:avLst>
                <a:gd name="adj1" fmla="val 140839"/>
              </a:avLst>
            </a:prstGeom>
            <a:ln w="127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CF36A8E-D850-3F72-17F3-273E01825886}"/>
                </a:ext>
              </a:extLst>
            </p:cNvPr>
            <p:cNvSpPr txBox="1"/>
            <p:nvPr/>
          </p:nvSpPr>
          <p:spPr>
            <a:xfrm>
              <a:off x="6443197" y="2448740"/>
              <a:ext cx="817419" cy="369332"/>
            </a:xfrm>
            <a:prstGeom prst="rect">
              <a:avLst/>
            </a:prstGeom>
            <a:noFill/>
          </p:spPr>
          <p:txBody>
            <a:bodyPr wrap="square" rtlCol="0">
              <a:spAutoFit/>
            </a:bodyPr>
            <a:lstStyle/>
            <a:p>
              <a:pPr algn="ctr"/>
              <a:r>
                <a:rPr lang="zh-CN" altLang="en-US" b="1" dirty="0"/>
                <a:t>确认</a:t>
              </a:r>
            </a:p>
          </p:txBody>
        </p:sp>
      </p:grpSp>
      <p:sp>
        <p:nvSpPr>
          <p:cNvPr id="43" name="矩形 42">
            <a:extLst>
              <a:ext uri="{FF2B5EF4-FFF2-40B4-BE49-F238E27FC236}">
                <a16:creationId xmlns:a16="http://schemas.microsoft.com/office/drawing/2014/main" id="{F64F5F86-8D1D-ACCE-A106-B2627C94FA7F}"/>
              </a:ext>
            </a:extLst>
          </p:cNvPr>
          <p:cNvSpPr/>
          <p:nvPr/>
        </p:nvSpPr>
        <p:spPr>
          <a:xfrm>
            <a:off x="2699103" y="4861163"/>
            <a:ext cx="1515035" cy="157394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grpSp>
        <p:nvGrpSpPr>
          <p:cNvPr id="8" name="组合 7">
            <a:extLst>
              <a:ext uri="{FF2B5EF4-FFF2-40B4-BE49-F238E27FC236}">
                <a16:creationId xmlns:a16="http://schemas.microsoft.com/office/drawing/2014/main" id="{0B3E0882-190E-4F97-70FC-D1C91FEF5E83}"/>
              </a:ext>
            </a:extLst>
          </p:cNvPr>
          <p:cNvGrpSpPr/>
          <p:nvPr/>
        </p:nvGrpSpPr>
        <p:grpSpPr>
          <a:xfrm>
            <a:off x="4225534" y="4783274"/>
            <a:ext cx="3763720" cy="865513"/>
            <a:chOff x="4225534" y="4783274"/>
            <a:chExt cx="3763720" cy="865513"/>
          </a:xfrm>
        </p:grpSpPr>
        <p:cxnSp>
          <p:nvCxnSpPr>
            <p:cNvPr id="46" name="直接箭头连接符 45">
              <a:extLst>
                <a:ext uri="{FF2B5EF4-FFF2-40B4-BE49-F238E27FC236}">
                  <a16:creationId xmlns:a16="http://schemas.microsoft.com/office/drawing/2014/main" id="{725B9BFB-E250-64F6-3F16-6B8EA131DB09}"/>
                </a:ext>
              </a:extLst>
            </p:cNvPr>
            <p:cNvCxnSpPr/>
            <p:nvPr/>
          </p:nvCxnSpPr>
          <p:spPr>
            <a:xfrm>
              <a:off x="4225534" y="4869759"/>
              <a:ext cx="3763720" cy="77902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4FFB6BC2-25B0-BBFA-ECB8-5E9FDF453E2E}"/>
                </a:ext>
              </a:extLst>
            </p:cNvPr>
            <p:cNvSpPr txBox="1"/>
            <p:nvPr/>
          </p:nvSpPr>
          <p:spPr>
            <a:xfrm rot="729867">
              <a:off x="4956629" y="4783274"/>
              <a:ext cx="826753" cy="369332"/>
            </a:xfrm>
            <a:prstGeom prst="rect">
              <a:avLst/>
            </a:prstGeom>
            <a:noFill/>
          </p:spPr>
          <p:txBody>
            <a:bodyPr wrap="square" rtlCol="0">
              <a:spAutoFit/>
            </a:bodyPr>
            <a:lstStyle/>
            <a:p>
              <a:r>
                <a:rPr lang="en-US" altLang="zh-CN" b="1" dirty="0"/>
                <a:t>ACK=1</a:t>
              </a:r>
              <a:endParaRPr lang="zh-CN" altLang="en-US" b="1" dirty="0"/>
            </a:p>
          </p:txBody>
        </p:sp>
        <p:sp>
          <p:nvSpPr>
            <p:cNvPr id="48" name="文本框 47">
              <a:extLst>
                <a:ext uri="{FF2B5EF4-FFF2-40B4-BE49-F238E27FC236}">
                  <a16:creationId xmlns:a16="http://schemas.microsoft.com/office/drawing/2014/main" id="{CBE95C9A-AA10-15CC-02E9-164E8CFBFD02}"/>
                </a:ext>
              </a:extLst>
            </p:cNvPr>
            <p:cNvSpPr txBox="1"/>
            <p:nvPr/>
          </p:nvSpPr>
          <p:spPr>
            <a:xfrm rot="720482">
              <a:off x="5742149" y="4941555"/>
              <a:ext cx="979714" cy="369332"/>
            </a:xfrm>
            <a:prstGeom prst="rect">
              <a:avLst/>
            </a:prstGeom>
            <a:noFill/>
          </p:spPr>
          <p:txBody>
            <a:bodyPr wrap="square" rtlCol="0">
              <a:spAutoFit/>
            </a:bodyPr>
            <a:lstStyle/>
            <a:p>
              <a:r>
                <a:rPr lang="en-US" altLang="zh-CN" b="1" dirty="0"/>
                <a:t>seq=x+1</a:t>
              </a:r>
              <a:endParaRPr lang="zh-CN" altLang="en-US" b="1" dirty="0"/>
            </a:p>
          </p:txBody>
        </p:sp>
        <p:sp>
          <p:nvSpPr>
            <p:cNvPr id="49" name="文本框 48">
              <a:extLst>
                <a:ext uri="{FF2B5EF4-FFF2-40B4-BE49-F238E27FC236}">
                  <a16:creationId xmlns:a16="http://schemas.microsoft.com/office/drawing/2014/main" id="{E458EF7A-EC61-DFF3-DDDF-3449E24D2D1D}"/>
                </a:ext>
              </a:extLst>
            </p:cNvPr>
            <p:cNvSpPr txBox="1"/>
            <p:nvPr/>
          </p:nvSpPr>
          <p:spPr>
            <a:xfrm rot="728662">
              <a:off x="6688986" y="5146454"/>
              <a:ext cx="968915" cy="369332"/>
            </a:xfrm>
            <a:prstGeom prst="rect">
              <a:avLst/>
            </a:prstGeom>
            <a:noFill/>
          </p:spPr>
          <p:txBody>
            <a:bodyPr wrap="square" rtlCol="0">
              <a:spAutoFit/>
            </a:bodyPr>
            <a:lstStyle/>
            <a:p>
              <a:r>
                <a:rPr lang="en-US" altLang="zh-CN" b="1" dirty="0"/>
                <a:t>ack=y+1</a:t>
              </a:r>
              <a:endParaRPr lang="zh-CN" altLang="en-US" b="1" dirty="0"/>
            </a:p>
          </p:txBody>
        </p:sp>
      </p:grpSp>
      <p:grpSp>
        <p:nvGrpSpPr>
          <p:cNvPr id="69" name="组合 68">
            <a:extLst>
              <a:ext uri="{FF2B5EF4-FFF2-40B4-BE49-F238E27FC236}">
                <a16:creationId xmlns:a16="http://schemas.microsoft.com/office/drawing/2014/main" id="{007DF800-5608-74B9-3520-E091350A300D}"/>
              </a:ext>
            </a:extLst>
          </p:cNvPr>
          <p:cNvGrpSpPr/>
          <p:nvPr/>
        </p:nvGrpSpPr>
        <p:grpSpPr>
          <a:xfrm>
            <a:off x="4602494" y="3385027"/>
            <a:ext cx="1385455" cy="1563723"/>
            <a:chOff x="4582794" y="3383280"/>
            <a:chExt cx="1385455" cy="1563723"/>
          </a:xfrm>
        </p:grpSpPr>
        <p:cxnSp>
          <p:nvCxnSpPr>
            <p:cNvPr id="66" name="直接箭头连接符 65">
              <a:extLst>
                <a:ext uri="{FF2B5EF4-FFF2-40B4-BE49-F238E27FC236}">
                  <a16:creationId xmlns:a16="http://schemas.microsoft.com/office/drawing/2014/main" id="{B16F784F-4D2A-3B6A-D1DA-EF064B7AF2C5}"/>
                </a:ext>
              </a:extLst>
            </p:cNvPr>
            <p:cNvCxnSpPr>
              <a:cxnSpLocks/>
            </p:cNvCxnSpPr>
            <p:nvPr/>
          </p:nvCxnSpPr>
          <p:spPr>
            <a:xfrm flipV="1">
              <a:off x="5813013" y="3383280"/>
              <a:ext cx="131723" cy="1563723"/>
            </a:xfrm>
            <a:prstGeom prst="straightConnector1">
              <a:avLst/>
            </a:prstGeom>
            <a:ln w="12700">
              <a:solidFill>
                <a:schemeClr val="tx1"/>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F0B296D9-770D-CDE9-7451-4054DFC92669}"/>
                </a:ext>
              </a:extLst>
            </p:cNvPr>
            <p:cNvSpPr txBox="1"/>
            <p:nvPr/>
          </p:nvSpPr>
          <p:spPr>
            <a:xfrm>
              <a:off x="4582794" y="3632985"/>
              <a:ext cx="1385455" cy="369332"/>
            </a:xfrm>
            <a:prstGeom prst="rect">
              <a:avLst/>
            </a:prstGeom>
            <a:noFill/>
          </p:spPr>
          <p:txBody>
            <a:bodyPr wrap="square" rtlCol="0">
              <a:spAutoFit/>
            </a:bodyPr>
            <a:lstStyle/>
            <a:p>
              <a:r>
                <a:rPr lang="zh-CN" altLang="en-US" b="1" dirty="0"/>
                <a:t>下一个序号</a:t>
              </a:r>
            </a:p>
          </p:txBody>
        </p:sp>
      </p:grpSp>
      <p:sp>
        <p:nvSpPr>
          <p:cNvPr id="53" name="矩形 52">
            <a:extLst>
              <a:ext uri="{FF2B5EF4-FFF2-40B4-BE49-F238E27FC236}">
                <a16:creationId xmlns:a16="http://schemas.microsoft.com/office/drawing/2014/main" id="{18DE9B45-E05E-4555-E720-D04C8F4482C6}"/>
              </a:ext>
            </a:extLst>
          </p:cNvPr>
          <p:cNvSpPr/>
          <p:nvPr/>
        </p:nvSpPr>
        <p:spPr>
          <a:xfrm>
            <a:off x="4324486" y="5684675"/>
            <a:ext cx="7118577" cy="754225"/>
          </a:xfrm>
          <a:prstGeom prst="rect">
            <a:avLst/>
          </a:prstGeom>
          <a:solidFill>
            <a:schemeClr val="bg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zh-CN" altLang="en-US" sz="1400" b="1" dirty="0">
                <a:solidFill>
                  <a:schemeClr val="tx1"/>
                </a:solidFill>
              </a:rPr>
              <a:t>请同学们注意：</a:t>
            </a:r>
            <a:endParaRPr lang="en-US" altLang="zh-CN" sz="1400" b="1" dirty="0">
              <a:solidFill>
                <a:schemeClr val="tx1"/>
              </a:solidFill>
            </a:endParaRPr>
          </a:p>
          <a:p>
            <a:pPr marL="285750" indent="-285750">
              <a:buFont typeface="Wingdings" panose="05000000000000000000" pitchFamily="2" charset="2"/>
              <a:buChar char="p"/>
            </a:pPr>
            <a:r>
              <a:rPr lang="en-US" altLang="zh-CN" sz="1400" b="1" dirty="0">
                <a:solidFill>
                  <a:schemeClr val="tx1"/>
                </a:solidFill>
              </a:rPr>
              <a:t>TCP</a:t>
            </a:r>
            <a:r>
              <a:rPr lang="zh-CN" altLang="en-US" sz="1400" b="1" dirty="0">
                <a:solidFill>
                  <a:schemeClr val="tx1"/>
                </a:solidFill>
              </a:rPr>
              <a:t>规定普通的</a:t>
            </a:r>
            <a:r>
              <a:rPr lang="en-US" altLang="zh-CN" sz="1400" b="1" dirty="0">
                <a:solidFill>
                  <a:schemeClr val="tx1"/>
                </a:solidFill>
              </a:rPr>
              <a:t>TCP</a:t>
            </a:r>
            <a:r>
              <a:rPr lang="zh-CN" altLang="en-US" sz="1400" b="1" dirty="0">
                <a:solidFill>
                  <a:schemeClr val="tx1"/>
                </a:solidFill>
              </a:rPr>
              <a:t>确认报文段可以携带数据，但如果不携带数据，则不消耗序号。</a:t>
            </a:r>
            <a:endParaRPr lang="en-US" altLang="zh-CN" sz="1400" b="1" dirty="0">
              <a:solidFill>
                <a:schemeClr val="tx1"/>
              </a:solidFill>
            </a:endParaRPr>
          </a:p>
          <a:p>
            <a:pPr marL="285750" indent="-285750">
              <a:buFont typeface="Wingdings" panose="05000000000000000000" pitchFamily="2" charset="2"/>
              <a:buChar char="p"/>
            </a:pPr>
            <a:r>
              <a:rPr lang="zh-CN" altLang="en-US" sz="1400" b="1" dirty="0">
                <a:solidFill>
                  <a:schemeClr val="tx1"/>
                </a:solidFill>
              </a:rPr>
              <a:t>如果该报文段不携带数据，则</a:t>
            </a:r>
            <a:r>
              <a:rPr lang="en-US" altLang="zh-CN" sz="1400" b="1" dirty="0">
                <a:solidFill>
                  <a:schemeClr val="tx1"/>
                </a:solidFill>
              </a:rPr>
              <a:t>TCP</a:t>
            </a:r>
            <a:r>
              <a:rPr lang="zh-CN" altLang="en-US" sz="1400" b="1" dirty="0">
                <a:solidFill>
                  <a:schemeClr val="tx1"/>
                </a:solidFill>
              </a:rPr>
              <a:t>客户进程要发送的下一个数据报文段的序号仍为</a:t>
            </a:r>
            <a:r>
              <a:rPr lang="en-US" altLang="zh-CN" sz="1400" b="1" dirty="0">
                <a:solidFill>
                  <a:schemeClr val="tx1"/>
                </a:solidFill>
              </a:rPr>
              <a:t>x+1</a:t>
            </a:r>
            <a:r>
              <a:rPr lang="zh-CN" altLang="en-US" sz="1400" b="1" dirty="0">
                <a:solidFill>
                  <a:schemeClr val="tx1"/>
                </a:solidFill>
              </a:rPr>
              <a:t>。</a:t>
            </a:r>
          </a:p>
        </p:txBody>
      </p:sp>
    </p:spTree>
    <p:custDataLst>
      <p:tags r:id="rId1"/>
    </p:custDataLst>
    <p:extLst>
      <p:ext uri="{BB962C8B-B14F-4D97-AF65-F5344CB8AC3E}">
        <p14:creationId xmlns:p14="http://schemas.microsoft.com/office/powerpoint/2010/main" val="380688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p:tgtEl>
                                          <p:spTgt spid="53"/>
                                        </p:tgtEl>
                                        <p:attrNameLst>
                                          <p:attrName>ppt_y</p:attrName>
                                        </p:attrNameLst>
                                      </p:cBhvr>
                                      <p:tavLst>
                                        <p:tav tm="0">
                                          <p:val>
                                            <p:strVal val="#ppt_y-#ppt_h*1.125000"/>
                                          </p:val>
                                        </p:tav>
                                        <p:tav tm="100000">
                                          <p:val>
                                            <p:strVal val="#ppt_y"/>
                                          </p:val>
                                        </p:tav>
                                      </p:tavLst>
                                    </p:anim>
                                    <p:animEffect transition="in" filter="wipe(down)">
                                      <p:cBhvr>
                                        <p:cTn id="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49">
            <a:extLst>
              <a:ext uri="{FF2B5EF4-FFF2-40B4-BE49-F238E27FC236}">
                <a16:creationId xmlns:a16="http://schemas.microsoft.com/office/drawing/2014/main" id="{443C1EA1-3A82-FBB5-3E35-2CBBE7547D01}"/>
              </a:ext>
            </a:extLst>
          </p:cNvPr>
          <p:cNvSpPr txBox="1"/>
          <p:nvPr/>
        </p:nvSpPr>
        <p:spPr>
          <a:xfrm>
            <a:off x="315617" y="4869337"/>
            <a:ext cx="2381795" cy="1077218"/>
          </a:xfrm>
          <a:prstGeom prst="rect">
            <a:avLst/>
          </a:prstGeom>
          <a:noFill/>
        </p:spPr>
        <p:txBody>
          <a:bodyPr wrap="square" rtlCol="0">
            <a:spAutoFit/>
          </a:bodyPr>
          <a:lstStyle/>
          <a:p>
            <a:r>
              <a:rPr lang="zh-CN" altLang="en-US" sz="1600" b="1" dirty="0">
                <a:solidFill>
                  <a:schemeClr val="accent4"/>
                </a:solidFill>
              </a:rPr>
              <a:t>发送针对</a:t>
            </a:r>
            <a:r>
              <a:rPr lang="en-US" altLang="zh-CN" sz="1600" b="1" dirty="0">
                <a:solidFill>
                  <a:schemeClr val="accent4"/>
                </a:solidFill>
              </a:rPr>
              <a:t>TCP</a:t>
            </a:r>
            <a:r>
              <a:rPr lang="zh-CN" altLang="en-US" sz="1600" b="1" dirty="0">
                <a:solidFill>
                  <a:schemeClr val="accent4"/>
                </a:solidFill>
              </a:rPr>
              <a:t>连接请求确认报文段的普通</a:t>
            </a:r>
            <a:r>
              <a:rPr lang="en-US" altLang="zh-CN" sz="1600" b="1" dirty="0">
                <a:solidFill>
                  <a:schemeClr val="accent4"/>
                </a:solidFill>
              </a:rPr>
              <a:t>TCP</a:t>
            </a:r>
            <a:r>
              <a:rPr lang="zh-CN" altLang="en-US" sz="1600" b="1" dirty="0">
                <a:solidFill>
                  <a:schemeClr val="accent4"/>
                </a:solidFill>
              </a:rPr>
              <a:t>确认报文段，并进入连接已建立状态。</a:t>
            </a:r>
            <a:endParaRPr lang="en-US" altLang="zh-CN" sz="1600" b="1" dirty="0">
              <a:solidFill>
                <a:schemeClr val="accent4"/>
              </a:solidFill>
            </a:endParaRPr>
          </a:p>
        </p:txBody>
      </p:sp>
      <p:sp>
        <p:nvSpPr>
          <p:cNvPr id="30" name="矩形 29">
            <a:extLst>
              <a:ext uri="{FF2B5EF4-FFF2-40B4-BE49-F238E27FC236}">
                <a16:creationId xmlns:a16="http://schemas.microsoft.com/office/drawing/2014/main" id="{E4E16C1E-05CC-E8EB-4752-C5DDEB2E056A}"/>
              </a:ext>
            </a:extLst>
          </p:cNvPr>
          <p:cNvSpPr/>
          <p:nvPr/>
        </p:nvSpPr>
        <p:spPr>
          <a:xfrm>
            <a:off x="2699104" y="2345084"/>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32" name="矩形 31">
            <a:extLst>
              <a:ext uri="{FF2B5EF4-FFF2-40B4-BE49-F238E27FC236}">
                <a16:creationId xmlns:a16="http://schemas.microsoft.com/office/drawing/2014/main" id="{86023576-B69D-AA61-2351-100EC8908EDC}"/>
              </a:ext>
            </a:extLst>
          </p:cNvPr>
          <p:cNvSpPr/>
          <p:nvPr/>
        </p:nvSpPr>
        <p:spPr>
          <a:xfrm>
            <a:off x="7977861" y="2345084"/>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24" name="handshake_157426">
            <a:extLst>
              <a:ext uri="{FF2B5EF4-FFF2-40B4-BE49-F238E27FC236}">
                <a16:creationId xmlns:a16="http://schemas.microsoft.com/office/drawing/2014/main" id="{12A4C620-F262-8CDF-E003-418378B444B8}"/>
              </a:ext>
            </a:extLst>
          </p:cNvPr>
          <p:cNvSpPr/>
          <p:nvPr/>
        </p:nvSpPr>
        <p:spPr>
          <a:xfrm>
            <a:off x="6485830" y="1505135"/>
            <a:ext cx="297917" cy="223344"/>
          </a:xfrm>
          <a:custGeom>
            <a:avLst/>
            <a:gdLst>
              <a:gd name="connsiteX0" fmla="*/ 127473 w 576405"/>
              <a:gd name="connsiteY0" fmla="*/ 301859 h 432124"/>
              <a:gd name="connsiteX1" fmla="*/ 126793 w 576405"/>
              <a:gd name="connsiteY1" fmla="*/ 325606 h 432124"/>
              <a:gd name="connsiteX2" fmla="*/ 208323 w 576405"/>
              <a:gd name="connsiteY2" fmla="*/ 404307 h 432124"/>
              <a:gd name="connsiteX3" fmla="*/ 244333 w 576405"/>
              <a:gd name="connsiteY3" fmla="*/ 407021 h 432124"/>
              <a:gd name="connsiteX4" fmla="*/ 193376 w 576405"/>
              <a:gd name="connsiteY4" fmla="*/ 82716 h 432124"/>
              <a:gd name="connsiteX5" fmla="*/ 88066 w 576405"/>
              <a:gd name="connsiteY5" fmla="*/ 191270 h 432124"/>
              <a:gd name="connsiteX6" fmla="*/ 85349 w 576405"/>
              <a:gd name="connsiteY6" fmla="*/ 202804 h 432124"/>
              <a:gd name="connsiteX7" fmla="*/ 101655 w 576405"/>
              <a:gd name="connsiteY7" fmla="*/ 247582 h 432124"/>
              <a:gd name="connsiteX8" fmla="*/ 110487 w 576405"/>
              <a:gd name="connsiteY8" fmla="*/ 261152 h 432124"/>
              <a:gd name="connsiteX9" fmla="*/ 268792 w 576405"/>
              <a:gd name="connsiteY9" fmla="*/ 405664 h 432124"/>
              <a:gd name="connsiteX10" fmla="*/ 299366 w 576405"/>
              <a:gd name="connsiteY10" fmla="*/ 413127 h 432124"/>
              <a:gd name="connsiteX11" fmla="*/ 318389 w 576405"/>
              <a:gd name="connsiteY11" fmla="*/ 407021 h 432124"/>
              <a:gd name="connsiteX12" fmla="*/ 226668 w 576405"/>
              <a:gd name="connsiteY12" fmla="*/ 325606 h 432124"/>
              <a:gd name="connsiteX13" fmla="*/ 225988 w 576405"/>
              <a:gd name="connsiteY13" fmla="*/ 312715 h 432124"/>
              <a:gd name="connsiteX14" fmla="*/ 238897 w 576405"/>
              <a:gd name="connsiteY14" fmla="*/ 312036 h 432124"/>
              <a:gd name="connsiteX15" fmla="*/ 334016 w 576405"/>
              <a:gd name="connsiteY15" fmla="*/ 396166 h 432124"/>
              <a:gd name="connsiteX16" fmla="*/ 335375 w 576405"/>
              <a:gd name="connsiteY16" fmla="*/ 398879 h 432124"/>
              <a:gd name="connsiteX17" fmla="*/ 357796 w 576405"/>
              <a:gd name="connsiteY17" fmla="*/ 383275 h 432124"/>
              <a:gd name="connsiteX18" fmla="*/ 258600 w 576405"/>
              <a:gd name="connsiteY18" fmla="*/ 293718 h 432124"/>
              <a:gd name="connsiteX19" fmla="*/ 257921 w 576405"/>
              <a:gd name="connsiteY19" fmla="*/ 280827 h 432124"/>
              <a:gd name="connsiteX20" fmla="*/ 270151 w 576405"/>
              <a:gd name="connsiteY20" fmla="*/ 280149 h 432124"/>
              <a:gd name="connsiteX21" fmla="*/ 370705 w 576405"/>
              <a:gd name="connsiteY21" fmla="*/ 370384 h 432124"/>
              <a:gd name="connsiteX22" fmla="*/ 387011 w 576405"/>
              <a:gd name="connsiteY22" fmla="*/ 347995 h 432124"/>
              <a:gd name="connsiteX23" fmla="*/ 384972 w 576405"/>
              <a:gd name="connsiteY23" fmla="*/ 346638 h 432124"/>
              <a:gd name="connsiteX24" fmla="*/ 289854 w 576405"/>
              <a:gd name="connsiteY24" fmla="*/ 262509 h 432124"/>
              <a:gd name="connsiteX25" fmla="*/ 289174 w 576405"/>
              <a:gd name="connsiteY25" fmla="*/ 249618 h 432124"/>
              <a:gd name="connsiteX26" fmla="*/ 302083 w 576405"/>
              <a:gd name="connsiteY26" fmla="*/ 248939 h 432124"/>
              <a:gd name="connsiteX27" fmla="*/ 395164 w 576405"/>
              <a:gd name="connsiteY27" fmla="*/ 331033 h 432124"/>
              <a:gd name="connsiteX28" fmla="*/ 403317 w 576405"/>
              <a:gd name="connsiteY28" fmla="*/ 306609 h 432124"/>
              <a:gd name="connsiteX29" fmla="*/ 393805 w 576405"/>
              <a:gd name="connsiteY29" fmla="*/ 272686 h 432124"/>
              <a:gd name="connsiteX30" fmla="*/ 325183 w 576405"/>
              <a:gd name="connsiteY30" fmla="*/ 210946 h 432124"/>
              <a:gd name="connsiteX31" fmla="*/ 321786 w 576405"/>
              <a:gd name="connsiteY31" fmla="*/ 209589 h 432124"/>
              <a:gd name="connsiteX32" fmla="*/ 273548 w 576405"/>
              <a:gd name="connsiteY32" fmla="*/ 165489 h 432124"/>
              <a:gd name="connsiteX33" fmla="*/ 273548 w 576405"/>
              <a:gd name="connsiteY33" fmla="*/ 152598 h 432124"/>
              <a:gd name="connsiteX34" fmla="*/ 285777 w 576405"/>
              <a:gd name="connsiteY34" fmla="*/ 151919 h 432124"/>
              <a:gd name="connsiteX35" fmla="*/ 329260 w 576405"/>
              <a:gd name="connsiteY35" fmla="*/ 190592 h 432124"/>
              <a:gd name="connsiteX36" fmla="*/ 336734 w 576405"/>
              <a:gd name="connsiteY36" fmla="*/ 185843 h 432124"/>
              <a:gd name="connsiteX37" fmla="*/ 348963 w 576405"/>
              <a:gd name="connsiteY37" fmla="*/ 164810 h 432124"/>
              <a:gd name="connsiteX38" fmla="*/ 340810 w 576405"/>
              <a:gd name="connsiteY38" fmla="*/ 142421 h 432124"/>
              <a:gd name="connsiteX39" fmla="*/ 309557 w 576405"/>
              <a:gd name="connsiteY39" fmla="*/ 112569 h 432124"/>
              <a:gd name="connsiteX40" fmla="*/ 293930 w 576405"/>
              <a:gd name="connsiteY40" fmla="*/ 103749 h 432124"/>
              <a:gd name="connsiteX41" fmla="*/ 382934 w 576405"/>
              <a:gd name="connsiteY41" fmla="*/ 82038 h 432124"/>
              <a:gd name="connsiteX42" fmla="*/ 314313 w 576405"/>
              <a:gd name="connsiteY42" fmla="*/ 92893 h 432124"/>
              <a:gd name="connsiteX43" fmla="*/ 322466 w 576405"/>
              <a:gd name="connsiteY43" fmla="*/ 99678 h 432124"/>
              <a:gd name="connsiteX44" fmla="*/ 353719 w 576405"/>
              <a:gd name="connsiteY44" fmla="*/ 129530 h 432124"/>
              <a:gd name="connsiteX45" fmla="*/ 367307 w 576405"/>
              <a:gd name="connsiteY45" fmla="*/ 166846 h 432124"/>
              <a:gd name="connsiteX46" fmla="*/ 346925 w 576405"/>
              <a:gd name="connsiteY46" fmla="*/ 200769 h 432124"/>
              <a:gd name="connsiteX47" fmla="*/ 342848 w 576405"/>
              <a:gd name="connsiteY47" fmla="*/ 203483 h 432124"/>
              <a:gd name="connsiteX48" fmla="*/ 406034 w 576405"/>
              <a:gd name="connsiteY48" fmla="*/ 259116 h 432124"/>
              <a:gd name="connsiteX49" fmla="*/ 421661 w 576405"/>
              <a:gd name="connsiteY49" fmla="*/ 288290 h 432124"/>
              <a:gd name="connsiteX50" fmla="*/ 456991 w 576405"/>
              <a:gd name="connsiteY50" fmla="*/ 244869 h 432124"/>
              <a:gd name="connsiteX51" fmla="*/ 458350 w 576405"/>
              <a:gd name="connsiteY51" fmla="*/ 242833 h 432124"/>
              <a:gd name="connsiteX52" fmla="*/ 486206 w 576405"/>
              <a:gd name="connsiteY52" fmla="*/ 202804 h 432124"/>
              <a:gd name="connsiteX53" fmla="*/ 485526 w 576405"/>
              <a:gd name="connsiteY53" fmla="*/ 187878 h 432124"/>
              <a:gd name="connsiteX54" fmla="*/ 192697 w 576405"/>
              <a:gd name="connsiteY54" fmla="*/ 63719 h 432124"/>
              <a:gd name="connsiteX55" fmla="*/ 275586 w 576405"/>
              <a:gd name="connsiteY55" fmla="*/ 81359 h 432124"/>
              <a:gd name="connsiteX56" fmla="*/ 278983 w 576405"/>
              <a:gd name="connsiteY56" fmla="*/ 80003 h 432124"/>
              <a:gd name="connsiteX57" fmla="*/ 384293 w 576405"/>
              <a:gd name="connsiteY57" fmla="*/ 63719 h 432124"/>
              <a:gd name="connsiteX58" fmla="*/ 392446 w 576405"/>
              <a:gd name="connsiteY58" fmla="*/ 66433 h 432124"/>
              <a:gd name="connsiteX59" fmla="*/ 498435 w 576405"/>
              <a:gd name="connsiteY59" fmla="*/ 175666 h 432124"/>
              <a:gd name="connsiteX60" fmla="*/ 501153 w 576405"/>
              <a:gd name="connsiteY60" fmla="*/ 212981 h 432124"/>
              <a:gd name="connsiteX61" fmla="*/ 473297 w 576405"/>
              <a:gd name="connsiteY61" fmla="*/ 253010 h 432124"/>
              <a:gd name="connsiteX62" fmla="*/ 471259 w 576405"/>
              <a:gd name="connsiteY62" fmla="*/ 256402 h 432124"/>
              <a:gd name="connsiteX63" fmla="*/ 425058 w 576405"/>
              <a:gd name="connsiteY63" fmla="*/ 314072 h 432124"/>
              <a:gd name="connsiteX64" fmla="*/ 419623 w 576405"/>
              <a:gd name="connsiteY64" fmla="*/ 316786 h 432124"/>
              <a:gd name="connsiteX65" fmla="*/ 304121 w 576405"/>
              <a:gd name="connsiteY65" fmla="*/ 430089 h 432124"/>
              <a:gd name="connsiteX66" fmla="*/ 290533 w 576405"/>
              <a:gd name="connsiteY66" fmla="*/ 432124 h 432124"/>
              <a:gd name="connsiteX67" fmla="*/ 262677 w 576405"/>
              <a:gd name="connsiteY67" fmla="*/ 423304 h 432124"/>
              <a:gd name="connsiteX68" fmla="*/ 234141 w 576405"/>
              <a:gd name="connsiteY68" fmla="*/ 426018 h 432124"/>
              <a:gd name="connsiteX69" fmla="*/ 203567 w 576405"/>
              <a:gd name="connsiteY69" fmla="*/ 421947 h 432124"/>
              <a:gd name="connsiteX70" fmla="*/ 109128 w 576405"/>
              <a:gd name="connsiteY70" fmla="*/ 329676 h 432124"/>
              <a:gd name="connsiteX71" fmla="*/ 113205 w 576405"/>
              <a:gd name="connsiteY71" fmla="*/ 288290 h 432124"/>
              <a:gd name="connsiteX72" fmla="*/ 98258 w 576405"/>
              <a:gd name="connsiteY72" fmla="*/ 274721 h 432124"/>
              <a:gd name="connsiteX73" fmla="*/ 83990 w 576405"/>
              <a:gd name="connsiteY73" fmla="*/ 253689 h 432124"/>
              <a:gd name="connsiteX74" fmla="*/ 68363 w 576405"/>
              <a:gd name="connsiteY74" fmla="*/ 208910 h 432124"/>
              <a:gd name="connsiteX75" fmla="*/ 75157 w 576405"/>
              <a:gd name="connsiteY75" fmla="*/ 178379 h 432124"/>
              <a:gd name="connsiteX76" fmla="*/ 183864 w 576405"/>
              <a:gd name="connsiteY76" fmla="*/ 66433 h 432124"/>
              <a:gd name="connsiteX77" fmla="*/ 192697 w 576405"/>
              <a:gd name="connsiteY77" fmla="*/ 63719 h 432124"/>
              <a:gd name="connsiteX78" fmla="*/ 451604 w 576405"/>
              <a:gd name="connsiteY78" fmla="*/ 22392 h 432124"/>
              <a:gd name="connsiteX79" fmla="*/ 421040 w 576405"/>
              <a:gd name="connsiteY79" fmla="*/ 52927 h 432124"/>
              <a:gd name="connsiteX80" fmla="*/ 523598 w 576405"/>
              <a:gd name="connsiteY80" fmla="*/ 155387 h 432124"/>
              <a:gd name="connsiteX81" fmla="*/ 554162 w 576405"/>
              <a:gd name="connsiteY81" fmla="*/ 124852 h 432124"/>
              <a:gd name="connsiteX82" fmla="*/ 125386 w 576405"/>
              <a:gd name="connsiteY82" fmla="*/ 22392 h 432124"/>
              <a:gd name="connsiteX83" fmla="*/ 22086 w 576405"/>
              <a:gd name="connsiteY83" fmla="*/ 124852 h 432124"/>
              <a:gd name="connsiteX84" fmla="*/ 52669 w 576405"/>
              <a:gd name="connsiteY84" fmla="*/ 155387 h 432124"/>
              <a:gd name="connsiteX85" fmla="*/ 155968 w 576405"/>
              <a:gd name="connsiteY85" fmla="*/ 52927 h 432124"/>
              <a:gd name="connsiteX86" fmla="*/ 451604 w 576405"/>
              <a:gd name="connsiteY86" fmla="*/ 0 h 432124"/>
              <a:gd name="connsiteX87" fmla="*/ 457717 w 576405"/>
              <a:gd name="connsiteY87" fmla="*/ 2714 h 432124"/>
              <a:gd name="connsiteX88" fmla="*/ 573858 w 576405"/>
              <a:gd name="connsiteY88" fmla="*/ 118746 h 432124"/>
              <a:gd name="connsiteX89" fmla="*/ 573858 w 576405"/>
              <a:gd name="connsiteY89" fmla="*/ 130959 h 432124"/>
              <a:gd name="connsiteX90" fmla="*/ 530390 w 576405"/>
              <a:gd name="connsiteY90" fmla="*/ 175065 h 432124"/>
              <a:gd name="connsiteX91" fmla="*/ 523598 w 576405"/>
              <a:gd name="connsiteY91" fmla="*/ 177779 h 432124"/>
              <a:gd name="connsiteX92" fmla="*/ 517485 w 576405"/>
              <a:gd name="connsiteY92" fmla="*/ 175065 h 432124"/>
              <a:gd name="connsiteX93" fmla="*/ 401344 w 576405"/>
              <a:gd name="connsiteY93" fmla="*/ 59033 h 432124"/>
              <a:gd name="connsiteX94" fmla="*/ 401344 w 576405"/>
              <a:gd name="connsiteY94" fmla="*/ 46820 h 432124"/>
              <a:gd name="connsiteX95" fmla="*/ 444812 w 576405"/>
              <a:gd name="connsiteY95" fmla="*/ 2714 h 432124"/>
              <a:gd name="connsiteX96" fmla="*/ 451604 w 576405"/>
              <a:gd name="connsiteY96" fmla="*/ 0 h 432124"/>
              <a:gd name="connsiteX97" fmla="*/ 125386 w 576405"/>
              <a:gd name="connsiteY97" fmla="*/ 0 h 432124"/>
              <a:gd name="connsiteX98" fmla="*/ 131502 w 576405"/>
              <a:gd name="connsiteY98" fmla="*/ 2714 h 432124"/>
              <a:gd name="connsiteX99" fmla="*/ 174997 w 576405"/>
              <a:gd name="connsiteY99" fmla="*/ 46820 h 432124"/>
              <a:gd name="connsiteX100" fmla="*/ 174997 w 576405"/>
              <a:gd name="connsiteY100" fmla="*/ 59033 h 432124"/>
              <a:gd name="connsiteX101" fmla="*/ 59465 w 576405"/>
              <a:gd name="connsiteY101" fmla="*/ 175065 h 432124"/>
              <a:gd name="connsiteX102" fmla="*/ 52669 w 576405"/>
              <a:gd name="connsiteY102" fmla="*/ 177779 h 432124"/>
              <a:gd name="connsiteX103" fmla="*/ 46552 w 576405"/>
              <a:gd name="connsiteY103" fmla="*/ 175065 h 432124"/>
              <a:gd name="connsiteX104" fmla="*/ 3058 w 576405"/>
              <a:gd name="connsiteY104" fmla="*/ 130959 h 432124"/>
              <a:gd name="connsiteX105" fmla="*/ 3058 w 576405"/>
              <a:gd name="connsiteY105" fmla="*/ 118746 h 432124"/>
              <a:gd name="connsiteX106" fmla="*/ 118590 w 576405"/>
              <a:gd name="connsiteY106" fmla="*/ 2714 h 432124"/>
              <a:gd name="connsiteX107" fmla="*/ 125386 w 576405"/>
              <a:gd name="connsiteY107" fmla="*/ 0 h 4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576405" h="432124">
                <a:moveTo>
                  <a:pt x="127473" y="301859"/>
                </a:moveTo>
                <a:cubicBezTo>
                  <a:pt x="126114" y="307287"/>
                  <a:pt x="124755" y="316786"/>
                  <a:pt x="126793" y="325606"/>
                </a:cubicBezTo>
                <a:cubicBezTo>
                  <a:pt x="136984" y="366992"/>
                  <a:pt x="162123" y="391416"/>
                  <a:pt x="208323" y="404307"/>
                </a:cubicBezTo>
                <a:cubicBezTo>
                  <a:pt x="220553" y="407699"/>
                  <a:pt x="233462" y="408378"/>
                  <a:pt x="244333" y="407021"/>
                </a:cubicBezTo>
                <a:close/>
                <a:moveTo>
                  <a:pt x="193376" y="82716"/>
                </a:moveTo>
                <a:lnTo>
                  <a:pt x="88066" y="191270"/>
                </a:lnTo>
                <a:cubicBezTo>
                  <a:pt x="85349" y="193984"/>
                  <a:pt x="83990" y="198733"/>
                  <a:pt x="85349" y="202804"/>
                </a:cubicBezTo>
                <a:lnTo>
                  <a:pt x="101655" y="247582"/>
                </a:lnTo>
                <a:cubicBezTo>
                  <a:pt x="103013" y="253010"/>
                  <a:pt x="106411" y="257081"/>
                  <a:pt x="110487" y="261152"/>
                </a:cubicBezTo>
                <a:lnTo>
                  <a:pt x="268792" y="405664"/>
                </a:lnTo>
                <a:cubicBezTo>
                  <a:pt x="276945" y="413127"/>
                  <a:pt x="288495" y="415841"/>
                  <a:pt x="299366" y="413127"/>
                </a:cubicBezTo>
                <a:cubicBezTo>
                  <a:pt x="306160" y="411092"/>
                  <a:pt x="312274" y="409056"/>
                  <a:pt x="318389" y="407021"/>
                </a:cubicBezTo>
                <a:lnTo>
                  <a:pt x="226668" y="325606"/>
                </a:lnTo>
                <a:cubicBezTo>
                  <a:pt x="222591" y="322213"/>
                  <a:pt x="222591" y="316786"/>
                  <a:pt x="225988" y="312715"/>
                </a:cubicBezTo>
                <a:cubicBezTo>
                  <a:pt x="229385" y="308644"/>
                  <a:pt x="234821" y="308644"/>
                  <a:pt x="238897" y="312036"/>
                </a:cubicBezTo>
                <a:lnTo>
                  <a:pt x="334016" y="396166"/>
                </a:lnTo>
                <a:cubicBezTo>
                  <a:pt x="334695" y="396844"/>
                  <a:pt x="335375" y="398201"/>
                  <a:pt x="335375" y="398879"/>
                </a:cubicBezTo>
                <a:cubicBezTo>
                  <a:pt x="343528" y="394130"/>
                  <a:pt x="351001" y="389381"/>
                  <a:pt x="357796" y="383275"/>
                </a:cubicBezTo>
                <a:lnTo>
                  <a:pt x="258600" y="293718"/>
                </a:lnTo>
                <a:cubicBezTo>
                  <a:pt x="254524" y="290326"/>
                  <a:pt x="254524" y="284898"/>
                  <a:pt x="257921" y="280827"/>
                </a:cubicBezTo>
                <a:cubicBezTo>
                  <a:pt x="261318" y="277435"/>
                  <a:pt x="266753" y="276756"/>
                  <a:pt x="270151" y="280149"/>
                </a:cubicBezTo>
                <a:lnTo>
                  <a:pt x="370705" y="370384"/>
                </a:lnTo>
                <a:cubicBezTo>
                  <a:pt x="376819" y="363599"/>
                  <a:pt x="382255" y="356136"/>
                  <a:pt x="387011" y="347995"/>
                </a:cubicBezTo>
                <a:cubicBezTo>
                  <a:pt x="386331" y="347316"/>
                  <a:pt x="385652" y="347316"/>
                  <a:pt x="384972" y="346638"/>
                </a:cubicBezTo>
                <a:lnTo>
                  <a:pt x="289854" y="262509"/>
                </a:lnTo>
                <a:cubicBezTo>
                  <a:pt x="286457" y="259116"/>
                  <a:pt x="285777" y="253010"/>
                  <a:pt x="289174" y="249618"/>
                </a:cubicBezTo>
                <a:cubicBezTo>
                  <a:pt x="292571" y="245547"/>
                  <a:pt x="298007" y="245547"/>
                  <a:pt x="302083" y="248939"/>
                </a:cubicBezTo>
                <a:lnTo>
                  <a:pt x="395164" y="331033"/>
                </a:lnTo>
                <a:cubicBezTo>
                  <a:pt x="398561" y="323570"/>
                  <a:pt x="401278" y="315429"/>
                  <a:pt x="403317" y="306609"/>
                </a:cubicBezTo>
                <a:cubicBezTo>
                  <a:pt x="406714" y="294396"/>
                  <a:pt x="403317" y="281506"/>
                  <a:pt x="393805" y="272686"/>
                </a:cubicBezTo>
                <a:cubicBezTo>
                  <a:pt x="376140" y="257081"/>
                  <a:pt x="348963" y="232656"/>
                  <a:pt x="325183" y="210946"/>
                </a:cubicBezTo>
                <a:cubicBezTo>
                  <a:pt x="323825" y="210946"/>
                  <a:pt x="322466" y="210267"/>
                  <a:pt x="321786" y="209589"/>
                </a:cubicBezTo>
                <a:lnTo>
                  <a:pt x="273548" y="165489"/>
                </a:lnTo>
                <a:cubicBezTo>
                  <a:pt x="270151" y="162096"/>
                  <a:pt x="270151" y="156669"/>
                  <a:pt x="273548" y="152598"/>
                </a:cubicBezTo>
                <a:cubicBezTo>
                  <a:pt x="276265" y="149206"/>
                  <a:pt x="282380" y="148527"/>
                  <a:pt x="285777" y="151919"/>
                </a:cubicBezTo>
                <a:cubicBezTo>
                  <a:pt x="285777" y="151919"/>
                  <a:pt x="305480" y="169559"/>
                  <a:pt x="329260" y="190592"/>
                </a:cubicBezTo>
                <a:lnTo>
                  <a:pt x="336734" y="185843"/>
                </a:lnTo>
                <a:cubicBezTo>
                  <a:pt x="344207" y="181093"/>
                  <a:pt x="348284" y="173630"/>
                  <a:pt x="348963" y="164810"/>
                </a:cubicBezTo>
                <a:cubicBezTo>
                  <a:pt x="350322" y="156669"/>
                  <a:pt x="346925" y="148527"/>
                  <a:pt x="340810" y="142421"/>
                </a:cubicBezTo>
                <a:lnTo>
                  <a:pt x="309557" y="112569"/>
                </a:lnTo>
                <a:cubicBezTo>
                  <a:pt x="305480" y="108498"/>
                  <a:pt x="300045" y="105106"/>
                  <a:pt x="293930" y="103749"/>
                </a:cubicBezTo>
                <a:close/>
                <a:moveTo>
                  <a:pt x="382934" y="82038"/>
                </a:moveTo>
                <a:lnTo>
                  <a:pt x="314313" y="92893"/>
                </a:lnTo>
                <a:cubicBezTo>
                  <a:pt x="317030" y="94929"/>
                  <a:pt x="319748" y="96964"/>
                  <a:pt x="322466" y="99678"/>
                </a:cubicBezTo>
                <a:lnTo>
                  <a:pt x="353719" y="129530"/>
                </a:lnTo>
                <a:cubicBezTo>
                  <a:pt x="363910" y="139707"/>
                  <a:pt x="368666" y="152598"/>
                  <a:pt x="367307" y="166846"/>
                </a:cubicBezTo>
                <a:cubicBezTo>
                  <a:pt x="365949" y="180415"/>
                  <a:pt x="358475" y="193306"/>
                  <a:pt x="346925" y="200769"/>
                </a:cubicBezTo>
                <a:lnTo>
                  <a:pt x="342848" y="203483"/>
                </a:lnTo>
                <a:cubicBezTo>
                  <a:pt x="365949" y="223158"/>
                  <a:pt x="389728" y="244869"/>
                  <a:pt x="406034" y="259116"/>
                </a:cubicBezTo>
                <a:cubicBezTo>
                  <a:pt x="414187" y="267258"/>
                  <a:pt x="420302" y="277435"/>
                  <a:pt x="421661" y="288290"/>
                </a:cubicBezTo>
                <a:lnTo>
                  <a:pt x="456991" y="244869"/>
                </a:lnTo>
                <a:cubicBezTo>
                  <a:pt x="457670" y="244190"/>
                  <a:pt x="458350" y="243512"/>
                  <a:pt x="458350" y="242833"/>
                </a:cubicBezTo>
                <a:lnTo>
                  <a:pt x="486206" y="202804"/>
                </a:lnTo>
                <a:cubicBezTo>
                  <a:pt x="489603" y="198055"/>
                  <a:pt x="488923" y="191949"/>
                  <a:pt x="485526" y="187878"/>
                </a:cubicBezTo>
                <a:close/>
                <a:moveTo>
                  <a:pt x="192697" y="63719"/>
                </a:moveTo>
                <a:lnTo>
                  <a:pt x="275586" y="81359"/>
                </a:lnTo>
                <a:cubicBezTo>
                  <a:pt x="276265" y="80681"/>
                  <a:pt x="277624" y="80681"/>
                  <a:pt x="278983" y="80003"/>
                </a:cubicBezTo>
                <a:lnTo>
                  <a:pt x="384293" y="63719"/>
                </a:lnTo>
                <a:cubicBezTo>
                  <a:pt x="387690" y="63041"/>
                  <a:pt x="390408" y="64398"/>
                  <a:pt x="392446" y="66433"/>
                </a:cubicBezTo>
                <a:lnTo>
                  <a:pt x="498435" y="175666"/>
                </a:lnTo>
                <a:cubicBezTo>
                  <a:pt x="507947" y="185843"/>
                  <a:pt x="509306" y="201447"/>
                  <a:pt x="501153" y="212981"/>
                </a:cubicBezTo>
                <a:lnTo>
                  <a:pt x="473297" y="253010"/>
                </a:lnTo>
                <a:cubicBezTo>
                  <a:pt x="472617" y="254367"/>
                  <a:pt x="471938" y="255046"/>
                  <a:pt x="471259" y="256402"/>
                </a:cubicBezTo>
                <a:lnTo>
                  <a:pt x="425058" y="314072"/>
                </a:lnTo>
                <a:cubicBezTo>
                  <a:pt x="423699" y="315429"/>
                  <a:pt x="421661" y="316786"/>
                  <a:pt x="419623" y="316786"/>
                </a:cubicBezTo>
                <a:cubicBezTo>
                  <a:pt x="401278" y="376490"/>
                  <a:pt x="362551" y="414484"/>
                  <a:pt x="304121" y="430089"/>
                </a:cubicBezTo>
                <a:cubicBezTo>
                  <a:pt x="299366" y="431446"/>
                  <a:pt x="295289" y="432124"/>
                  <a:pt x="290533" y="432124"/>
                </a:cubicBezTo>
                <a:cubicBezTo>
                  <a:pt x="281021" y="432124"/>
                  <a:pt x="270830" y="428732"/>
                  <a:pt x="262677" y="423304"/>
                </a:cubicBezTo>
                <a:cubicBezTo>
                  <a:pt x="257242" y="423982"/>
                  <a:pt x="246371" y="426018"/>
                  <a:pt x="234141" y="426018"/>
                </a:cubicBezTo>
                <a:cubicBezTo>
                  <a:pt x="224629" y="426018"/>
                  <a:pt x="213759" y="424661"/>
                  <a:pt x="203567" y="421947"/>
                </a:cubicBezTo>
                <a:cubicBezTo>
                  <a:pt x="150573" y="407021"/>
                  <a:pt x="120678" y="377847"/>
                  <a:pt x="109128" y="329676"/>
                </a:cubicBezTo>
                <a:cubicBezTo>
                  <a:pt x="105052" y="311358"/>
                  <a:pt x="110487" y="294396"/>
                  <a:pt x="113205" y="288290"/>
                </a:cubicBezTo>
                <a:lnTo>
                  <a:pt x="98258" y="274721"/>
                </a:lnTo>
                <a:cubicBezTo>
                  <a:pt x="91463" y="268615"/>
                  <a:pt x="86707" y="261830"/>
                  <a:pt x="83990" y="253689"/>
                </a:cubicBezTo>
                <a:lnTo>
                  <a:pt x="68363" y="208910"/>
                </a:lnTo>
                <a:cubicBezTo>
                  <a:pt x="64966" y="198055"/>
                  <a:pt x="67684" y="186521"/>
                  <a:pt x="75157" y="178379"/>
                </a:cubicBezTo>
                <a:lnTo>
                  <a:pt x="183864" y="66433"/>
                </a:lnTo>
                <a:cubicBezTo>
                  <a:pt x="185903" y="64398"/>
                  <a:pt x="189300" y="63041"/>
                  <a:pt x="192697" y="63719"/>
                </a:cubicBezTo>
                <a:close/>
                <a:moveTo>
                  <a:pt x="451604" y="22392"/>
                </a:moveTo>
                <a:lnTo>
                  <a:pt x="421040" y="52927"/>
                </a:lnTo>
                <a:lnTo>
                  <a:pt x="523598" y="155387"/>
                </a:lnTo>
                <a:lnTo>
                  <a:pt x="554162" y="124852"/>
                </a:lnTo>
                <a:close/>
                <a:moveTo>
                  <a:pt x="125386" y="22392"/>
                </a:moveTo>
                <a:lnTo>
                  <a:pt x="22086" y="124852"/>
                </a:lnTo>
                <a:lnTo>
                  <a:pt x="52669" y="155387"/>
                </a:lnTo>
                <a:lnTo>
                  <a:pt x="155968" y="52927"/>
                </a:lnTo>
                <a:close/>
                <a:moveTo>
                  <a:pt x="451604" y="0"/>
                </a:moveTo>
                <a:cubicBezTo>
                  <a:pt x="453642" y="0"/>
                  <a:pt x="456358" y="1357"/>
                  <a:pt x="457717" y="2714"/>
                </a:cubicBezTo>
                <a:lnTo>
                  <a:pt x="573858" y="118746"/>
                </a:lnTo>
                <a:cubicBezTo>
                  <a:pt x="577254" y="122138"/>
                  <a:pt x="577254" y="127567"/>
                  <a:pt x="573858" y="130959"/>
                </a:cubicBezTo>
                <a:lnTo>
                  <a:pt x="530390" y="175065"/>
                </a:lnTo>
                <a:cubicBezTo>
                  <a:pt x="528352" y="176422"/>
                  <a:pt x="526315" y="177779"/>
                  <a:pt x="523598" y="177779"/>
                </a:cubicBezTo>
                <a:cubicBezTo>
                  <a:pt x="521560" y="177779"/>
                  <a:pt x="518844" y="176422"/>
                  <a:pt x="517485" y="175065"/>
                </a:cubicBezTo>
                <a:lnTo>
                  <a:pt x="401344" y="59033"/>
                </a:lnTo>
                <a:cubicBezTo>
                  <a:pt x="397948" y="55641"/>
                  <a:pt x="397948" y="50212"/>
                  <a:pt x="401344" y="46820"/>
                </a:cubicBezTo>
                <a:lnTo>
                  <a:pt x="444812" y="2714"/>
                </a:lnTo>
                <a:cubicBezTo>
                  <a:pt x="446850" y="1357"/>
                  <a:pt x="448887" y="0"/>
                  <a:pt x="451604" y="0"/>
                </a:cubicBezTo>
                <a:close/>
                <a:moveTo>
                  <a:pt x="125386" y="0"/>
                </a:moveTo>
                <a:cubicBezTo>
                  <a:pt x="127425" y="0"/>
                  <a:pt x="129464" y="1357"/>
                  <a:pt x="131502" y="2714"/>
                </a:cubicBezTo>
                <a:lnTo>
                  <a:pt x="174997" y="46820"/>
                </a:lnTo>
                <a:cubicBezTo>
                  <a:pt x="178395" y="50212"/>
                  <a:pt x="178395" y="55641"/>
                  <a:pt x="174997" y="59033"/>
                </a:cubicBezTo>
                <a:lnTo>
                  <a:pt x="59465" y="175065"/>
                </a:lnTo>
                <a:cubicBezTo>
                  <a:pt x="57426" y="176422"/>
                  <a:pt x="55387" y="177779"/>
                  <a:pt x="52669" y="177779"/>
                </a:cubicBezTo>
                <a:cubicBezTo>
                  <a:pt x="50630" y="177779"/>
                  <a:pt x="47911" y="176422"/>
                  <a:pt x="46552" y="175065"/>
                </a:cubicBezTo>
                <a:lnTo>
                  <a:pt x="3058" y="130959"/>
                </a:lnTo>
                <a:cubicBezTo>
                  <a:pt x="-1020" y="127567"/>
                  <a:pt x="-1020" y="122138"/>
                  <a:pt x="3058" y="118746"/>
                </a:cubicBezTo>
                <a:lnTo>
                  <a:pt x="118590" y="2714"/>
                </a:lnTo>
                <a:cubicBezTo>
                  <a:pt x="120629" y="1357"/>
                  <a:pt x="122668" y="0"/>
                  <a:pt x="125386" y="0"/>
                </a:cubicBezTo>
                <a:close/>
              </a:path>
            </a:pathLst>
          </a:cu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 name="组合 8">
            <a:extLst>
              <a:ext uri="{FF2B5EF4-FFF2-40B4-BE49-F238E27FC236}">
                <a16:creationId xmlns:a16="http://schemas.microsoft.com/office/drawing/2014/main" id="{982FAACB-E70F-CD3D-BBE0-8B5F4CEB2BEB}"/>
              </a:ext>
            </a:extLst>
          </p:cNvPr>
          <p:cNvGrpSpPr/>
          <p:nvPr/>
        </p:nvGrpSpPr>
        <p:grpSpPr>
          <a:xfrm>
            <a:off x="5358458" y="1517598"/>
            <a:ext cx="1053779" cy="198418"/>
            <a:chOff x="5443365" y="1143526"/>
            <a:chExt cx="1053779" cy="198418"/>
          </a:xfrm>
          <a:solidFill>
            <a:schemeClr val="tx1"/>
          </a:solidFill>
        </p:grpSpPr>
        <p:sp>
          <p:nvSpPr>
            <p:cNvPr id="22" name="message-envelope_16872">
              <a:extLst>
                <a:ext uri="{FF2B5EF4-FFF2-40B4-BE49-F238E27FC236}">
                  <a16:creationId xmlns:a16="http://schemas.microsoft.com/office/drawing/2014/main" id="{299E75A8-E1DC-F945-02F1-B93673954885}"/>
                </a:ext>
              </a:extLst>
            </p:cNvPr>
            <p:cNvSpPr/>
            <p:nvPr/>
          </p:nvSpPr>
          <p:spPr>
            <a:xfrm>
              <a:off x="5443365"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6" name="message-envelope_16872">
              <a:extLst>
                <a:ext uri="{FF2B5EF4-FFF2-40B4-BE49-F238E27FC236}">
                  <a16:creationId xmlns:a16="http://schemas.microsoft.com/office/drawing/2014/main" id="{BAA44594-8C57-BE10-935A-42B1D2CE70A7}"/>
                </a:ext>
              </a:extLst>
            </p:cNvPr>
            <p:cNvSpPr/>
            <p:nvPr/>
          </p:nvSpPr>
          <p:spPr>
            <a:xfrm>
              <a:off x="5817833"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7" name="message-envelope_16872">
              <a:extLst>
                <a:ext uri="{FF2B5EF4-FFF2-40B4-BE49-F238E27FC236}">
                  <a16:creationId xmlns:a16="http://schemas.microsoft.com/office/drawing/2014/main" id="{35A9CF90-2973-BFB4-7430-3808ADC26DA5}"/>
                </a:ext>
              </a:extLst>
            </p:cNvPr>
            <p:cNvSpPr/>
            <p:nvPr/>
          </p:nvSpPr>
          <p:spPr>
            <a:xfrm>
              <a:off x="6192301"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16" name="文本框 15">
            <a:extLst>
              <a:ext uri="{FF2B5EF4-FFF2-40B4-BE49-F238E27FC236}">
                <a16:creationId xmlns:a16="http://schemas.microsoft.com/office/drawing/2014/main" id="{6E06A9C7-290F-9207-12F7-9ADCF26F4E24}"/>
              </a:ext>
            </a:extLst>
          </p:cNvPr>
          <p:cNvSpPr txBox="1"/>
          <p:nvPr/>
        </p:nvSpPr>
        <p:spPr>
          <a:xfrm>
            <a:off x="2961528" y="1277390"/>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1" name="文本框 20">
            <a:extLst>
              <a:ext uri="{FF2B5EF4-FFF2-40B4-BE49-F238E27FC236}">
                <a16:creationId xmlns:a16="http://schemas.microsoft.com/office/drawing/2014/main" id="{1B3B8264-8426-74D1-384C-B13DC04D8F4D}"/>
              </a:ext>
            </a:extLst>
          </p:cNvPr>
          <p:cNvSpPr txBox="1"/>
          <p:nvPr/>
        </p:nvSpPr>
        <p:spPr>
          <a:xfrm>
            <a:off x="8197623" y="1277390"/>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“三报文握手”建立</a:t>
              </a:r>
              <a:r>
                <a:rPr lang="en-US" altLang="zh-CN" sz="2000" b="1" dirty="0"/>
                <a:t>TCP</a:t>
              </a:r>
              <a:r>
                <a:rPr lang="zh-CN" altLang="en-US" sz="2000" b="1" dirty="0"/>
                <a:t>连接</a:t>
              </a:r>
            </a:p>
          </p:txBody>
        </p:sp>
      </p:grpSp>
      <p:grpSp>
        <p:nvGrpSpPr>
          <p:cNvPr id="6" name="组合 5">
            <a:extLst>
              <a:ext uri="{FF2B5EF4-FFF2-40B4-BE49-F238E27FC236}">
                <a16:creationId xmlns:a16="http://schemas.microsoft.com/office/drawing/2014/main" id="{00B19F24-3224-8B2C-48C6-0ED0258B78A7}"/>
              </a:ext>
            </a:extLst>
          </p:cNvPr>
          <p:cNvGrpSpPr/>
          <p:nvPr/>
        </p:nvGrpSpPr>
        <p:grpSpPr>
          <a:xfrm>
            <a:off x="3118053" y="1608388"/>
            <a:ext cx="5963787" cy="654939"/>
            <a:chOff x="2993956" y="1149410"/>
            <a:chExt cx="5963787" cy="654939"/>
          </a:xfrm>
        </p:grpSpPr>
        <p:pic>
          <p:nvPicPr>
            <p:cNvPr id="14" name="图形 13">
              <a:extLst>
                <a:ext uri="{FF2B5EF4-FFF2-40B4-BE49-F238E27FC236}">
                  <a16:creationId xmlns:a16="http://schemas.microsoft.com/office/drawing/2014/main" id="{C639618B-58BB-5B92-342F-86ACF4049C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15" name="图形 14">
              <a:extLst>
                <a:ext uri="{FF2B5EF4-FFF2-40B4-BE49-F238E27FC236}">
                  <a16:creationId xmlns:a16="http://schemas.microsoft.com/office/drawing/2014/main" id="{EB958355-7A21-7FE0-6757-D3CCCCBADF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sp>
        <p:nvSpPr>
          <p:cNvPr id="7" name="箭头: 左右 6">
            <a:extLst>
              <a:ext uri="{FF2B5EF4-FFF2-40B4-BE49-F238E27FC236}">
                <a16:creationId xmlns:a16="http://schemas.microsoft.com/office/drawing/2014/main" id="{A3700BE1-A5BC-7A81-A440-CCDCD9478D2C}"/>
              </a:ext>
            </a:extLst>
          </p:cNvPr>
          <p:cNvSpPr/>
          <p:nvPr/>
        </p:nvSpPr>
        <p:spPr>
          <a:xfrm>
            <a:off x="3795193" y="172847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建立</a:t>
            </a:r>
            <a:r>
              <a:rPr lang="en-US" altLang="zh-CN" b="1" dirty="0">
                <a:solidFill>
                  <a:schemeClr val="tx1"/>
                </a:solidFill>
              </a:rPr>
              <a:t>TCP</a:t>
            </a:r>
            <a:r>
              <a:rPr lang="zh-CN" altLang="en-US" b="1" dirty="0">
                <a:solidFill>
                  <a:schemeClr val="tx1"/>
                </a:solidFill>
              </a:rPr>
              <a:t>连接</a:t>
            </a:r>
          </a:p>
        </p:txBody>
      </p:sp>
      <p:sp>
        <p:nvSpPr>
          <p:cNvPr id="51" name="矩形 50">
            <a:extLst>
              <a:ext uri="{FF2B5EF4-FFF2-40B4-BE49-F238E27FC236}">
                <a16:creationId xmlns:a16="http://schemas.microsoft.com/office/drawing/2014/main" id="{D629B367-DD59-3996-AFFC-399F9A099315}"/>
              </a:ext>
            </a:extLst>
          </p:cNvPr>
          <p:cNvSpPr/>
          <p:nvPr/>
        </p:nvSpPr>
        <p:spPr>
          <a:xfrm>
            <a:off x="7977860" y="2926073"/>
            <a:ext cx="1515035" cy="77902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LISTEN</a:t>
            </a:r>
          </a:p>
          <a:p>
            <a:pPr algn="ctr"/>
            <a:r>
              <a:rPr lang="zh-CN" altLang="en-US" b="1" dirty="0">
                <a:solidFill>
                  <a:schemeClr val="bg1"/>
                </a:solidFill>
                <a:latin typeface="+mn-ea"/>
              </a:rPr>
              <a:t>监听</a:t>
            </a:r>
          </a:p>
        </p:txBody>
      </p:sp>
      <p:grpSp>
        <p:nvGrpSpPr>
          <p:cNvPr id="18" name="组合 17">
            <a:extLst>
              <a:ext uri="{FF2B5EF4-FFF2-40B4-BE49-F238E27FC236}">
                <a16:creationId xmlns:a16="http://schemas.microsoft.com/office/drawing/2014/main" id="{1CEF0055-7362-2DB9-0911-29BA7F30337F}"/>
              </a:ext>
            </a:extLst>
          </p:cNvPr>
          <p:cNvGrpSpPr/>
          <p:nvPr/>
        </p:nvGrpSpPr>
        <p:grpSpPr>
          <a:xfrm>
            <a:off x="9137470" y="1913430"/>
            <a:ext cx="1856112" cy="1012643"/>
            <a:chOff x="9137470" y="1913430"/>
            <a:chExt cx="1856112" cy="1012643"/>
          </a:xfrm>
        </p:grpSpPr>
        <p:cxnSp>
          <p:nvCxnSpPr>
            <p:cNvPr id="10" name="连接符: 肘形 9">
              <a:extLst>
                <a:ext uri="{FF2B5EF4-FFF2-40B4-BE49-F238E27FC236}">
                  <a16:creationId xmlns:a16="http://schemas.microsoft.com/office/drawing/2014/main" id="{00B7234B-BFB2-2A38-14C3-2BEF5B3D5F4A}"/>
                </a:ext>
              </a:extLst>
            </p:cNvPr>
            <p:cNvCxnSpPr>
              <a:cxnSpLocks/>
            </p:cNvCxnSpPr>
            <p:nvPr/>
          </p:nvCxnSpPr>
          <p:spPr>
            <a:xfrm rot="16200000" flipH="1">
              <a:off x="8812055" y="2238845"/>
              <a:ext cx="1006255" cy="355426"/>
            </a:xfrm>
            <a:prstGeom prst="bentConnector4">
              <a:avLst>
                <a:gd name="adj1" fmla="val 994"/>
                <a:gd name="adj2" fmla="val 531844"/>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41E38FE-44C4-DCCC-F8A8-903A6EA40FFA}"/>
                </a:ext>
              </a:extLst>
            </p:cNvPr>
            <p:cNvSpPr txBox="1"/>
            <p:nvPr/>
          </p:nvSpPr>
          <p:spPr>
            <a:xfrm>
              <a:off x="9767455" y="2556741"/>
              <a:ext cx="1226127" cy="369332"/>
            </a:xfrm>
            <a:prstGeom prst="rect">
              <a:avLst/>
            </a:prstGeom>
            <a:noFill/>
          </p:spPr>
          <p:txBody>
            <a:bodyPr wrap="square" rtlCol="0">
              <a:spAutoFit/>
            </a:bodyPr>
            <a:lstStyle/>
            <a:p>
              <a:pPr algn="ctr"/>
              <a:r>
                <a:rPr lang="zh-CN" altLang="en-US" b="1" dirty="0"/>
                <a:t>被动打开</a:t>
              </a:r>
            </a:p>
          </p:txBody>
        </p:sp>
      </p:grpSp>
      <p:sp>
        <p:nvSpPr>
          <p:cNvPr id="33" name="矩形 32">
            <a:extLst>
              <a:ext uri="{FF2B5EF4-FFF2-40B4-BE49-F238E27FC236}">
                <a16:creationId xmlns:a16="http://schemas.microsoft.com/office/drawing/2014/main" id="{0871096A-65BE-FEEF-7294-10205EF53C62}"/>
              </a:ext>
            </a:extLst>
          </p:cNvPr>
          <p:cNvSpPr/>
          <p:nvPr/>
        </p:nvSpPr>
        <p:spPr>
          <a:xfrm>
            <a:off x="2699103" y="2927861"/>
            <a:ext cx="1515035" cy="1933301"/>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SYN-SENT</a:t>
            </a:r>
          </a:p>
          <a:p>
            <a:pPr algn="ctr"/>
            <a:r>
              <a:rPr lang="zh-CN" altLang="en-US" b="1" dirty="0">
                <a:solidFill>
                  <a:schemeClr val="bg1"/>
                </a:solidFill>
                <a:latin typeface="+mn-ea"/>
              </a:rPr>
              <a:t>同步已发送</a:t>
            </a:r>
          </a:p>
        </p:txBody>
      </p:sp>
      <p:sp>
        <p:nvSpPr>
          <p:cNvPr id="5" name="文本框 4">
            <a:extLst>
              <a:ext uri="{FF2B5EF4-FFF2-40B4-BE49-F238E27FC236}">
                <a16:creationId xmlns:a16="http://schemas.microsoft.com/office/drawing/2014/main" id="{64159A94-F31C-C465-6861-86008812FDB3}"/>
              </a:ext>
            </a:extLst>
          </p:cNvPr>
          <p:cNvSpPr txBox="1"/>
          <p:nvPr/>
        </p:nvSpPr>
        <p:spPr>
          <a:xfrm>
            <a:off x="315617" y="2919686"/>
            <a:ext cx="2381795" cy="584775"/>
          </a:xfrm>
          <a:prstGeom prst="rect">
            <a:avLst/>
          </a:prstGeom>
          <a:noFill/>
        </p:spPr>
        <p:txBody>
          <a:bodyPr wrap="square" rtlCol="0">
            <a:spAutoFit/>
          </a:bodyPr>
          <a:lstStyle/>
          <a:p>
            <a:r>
              <a:rPr lang="zh-CN" altLang="en-US" sz="1600" b="1" dirty="0">
                <a:solidFill>
                  <a:schemeClr val="accent1"/>
                </a:solidFill>
              </a:rPr>
              <a:t>发送</a:t>
            </a:r>
            <a:r>
              <a:rPr lang="en-US" altLang="zh-CN" sz="1600" b="1" dirty="0">
                <a:solidFill>
                  <a:schemeClr val="accent1"/>
                </a:solidFill>
              </a:rPr>
              <a:t>TCP</a:t>
            </a:r>
            <a:r>
              <a:rPr lang="zh-CN" altLang="en-US" sz="1600" b="1" dirty="0">
                <a:solidFill>
                  <a:schemeClr val="accent1"/>
                </a:solidFill>
              </a:rPr>
              <a:t>连接请求报文段</a:t>
            </a:r>
            <a:endParaRPr lang="en-US" altLang="zh-CN" sz="1600" b="1" dirty="0">
              <a:solidFill>
                <a:schemeClr val="accent1"/>
              </a:solidFill>
            </a:endParaRPr>
          </a:p>
          <a:p>
            <a:r>
              <a:rPr lang="zh-CN" altLang="en-US" sz="1600" b="1" dirty="0">
                <a:solidFill>
                  <a:schemeClr val="accent1"/>
                </a:solidFill>
              </a:rPr>
              <a:t>进入同步已发送状态</a:t>
            </a:r>
          </a:p>
        </p:txBody>
      </p:sp>
      <p:cxnSp>
        <p:nvCxnSpPr>
          <p:cNvPr id="34" name="直接箭头连接符 33">
            <a:extLst>
              <a:ext uri="{FF2B5EF4-FFF2-40B4-BE49-F238E27FC236}">
                <a16:creationId xmlns:a16="http://schemas.microsoft.com/office/drawing/2014/main" id="{398A6546-27E1-ABFB-2733-ABC63B58D756}"/>
              </a:ext>
            </a:extLst>
          </p:cNvPr>
          <p:cNvCxnSpPr/>
          <p:nvPr/>
        </p:nvCxnSpPr>
        <p:spPr>
          <a:xfrm>
            <a:off x="4214138" y="2926073"/>
            <a:ext cx="3763720" cy="77902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BD2373FA-3D8C-6D36-D299-CE9E802E5ED0}"/>
              </a:ext>
            </a:extLst>
          </p:cNvPr>
          <p:cNvSpPr txBox="1"/>
          <p:nvPr/>
        </p:nvSpPr>
        <p:spPr>
          <a:xfrm rot="720482">
            <a:off x="4241835" y="2705106"/>
            <a:ext cx="979714" cy="369332"/>
          </a:xfrm>
          <a:prstGeom prst="rect">
            <a:avLst/>
          </a:prstGeom>
          <a:noFill/>
        </p:spPr>
        <p:txBody>
          <a:bodyPr wrap="square" rtlCol="0">
            <a:spAutoFit/>
          </a:bodyPr>
          <a:lstStyle/>
          <a:p>
            <a:r>
              <a:rPr lang="en-US" altLang="zh-CN" b="1" dirty="0"/>
              <a:t>SYN=1</a:t>
            </a:r>
            <a:endParaRPr lang="zh-CN" altLang="en-US" b="1" dirty="0"/>
          </a:p>
        </p:txBody>
      </p:sp>
      <p:sp>
        <p:nvSpPr>
          <p:cNvPr id="45" name="文本框 44">
            <a:extLst>
              <a:ext uri="{FF2B5EF4-FFF2-40B4-BE49-F238E27FC236}">
                <a16:creationId xmlns:a16="http://schemas.microsoft.com/office/drawing/2014/main" id="{5E6AAB74-C6DB-D4B0-9F0D-6FB5CC468566}"/>
              </a:ext>
            </a:extLst>
          </p:cNvPr>
          <p:cNvSpPr txBox="1"/>
          <p:nvPr/>
        </p:nvSpPr>
        <p:spPr>
          <a:xfrm rot="720482">
            <a:off x="5844492" y="3022377"/>
            <a:ext cx="979714" cy="369332"/>
          </a:xfrm>
          <a:prstGeom prst="rect">
            <a:avLst/>
          </a:prstGeom>
          <a:noFill/>
        </p:spPr>
        <p:txBody>
          <a:bodyPr wrap="square" rtlCol="0">
            <a:spAutoFit/>
          </a:bodyPr>
          <a:lstStyle/>
          <a:p>
            <a:r>
              <a:rPr lang="en-US" altLang="zh-CN" b="1" dirty="0"/>
              <a:t>seq=x</a:t>
            </a:r>
            <a:endParaRPr lang="zh-CN" altLang="en-US" b="1" dirty="0"/>
          </a:p>
        </p:txBody>
      </p:sp>
      <p:grpSp>
        <p:nvGrpSpPr>
          <p:cNvPr id="25" name="组合 24">
            <a:extLst>
              <a:ext uri="{FF2B5EF4-FFF2-40B4-BE49-F238E27FC236}">
                <a16:creationId xmlns:a16="http://schemas.microsoft.com/office/drawing/2014/main" id="{1429BB24-D55B-A5D0-3F6C-0A59799AD616}"/>
              </a:ext>
            </a:extLst>
          </p:cNvPr>
          <p:cNvGrpSpPr/>
          <p:nvPr/>
        </p:nvGrpSpPr>
        <p:grpSpPr>
          <a:xfrm>
            <a:off x="1408900" y="1935857"/>
            <a:ext cx="1709154" cy="996849"/>
            <a:chOff x="1408900" y="1935857"/>
            <a:chExt cx="1709154" cy="996849"/>
          </a:xfrm>
        </p:grpSpPr>
        <p:cxnSp>
          <p:nvCxnSpPr>
            <p:cNvPr id="31" name="连接符: 肘形 30">
              <a:extLst>
                <a:ext uri="{FF2B5EF4-FFF2-40B4-BE49-F238E27FC236}">
                  <a16:creationId xmlns:a16="http://schemas.microsoft.com/office/drawing/2014/main" id="{567B011A-AD4C-3103-1BC6-C3B9F7DBA9D9}"/>
                </a:ext>
              </a:extLst>
            </p:cNvPr>
            <p:cNvCxnSpPr>
              <a:cxnSpLocks/>
              <a:stCxn id="14" idx="1"/>
            </p:cNvCxnSpPr>
            <p:nvPr/>
          </p:nvCxnSpPr>
          <p:spPr>
            <a:xfrm rot="10800000" flipV="1">
              <a:off x="2705771" y="1935857"/>
              <a:ext cx="412283" cy="990215"/>
            </a:xfrm>
            <a:prstGeom prst="bentConnector3">
              <a:avLst>
                <a:gd name="adj1" fmla="val 420630"/>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E17A4C1C-93F0-7B91-0197-FFC739768BB6}"/>
                </a:ext>
              </a:extLst>
            </p:cNvPr>
            <p:cNvSpPr txBox="1"/>
            <p:nvPr/>
          </p:nvSpPr>
          <p:spPr>
            <a:xfrm>
              <a:off x="1408900" y="2563374"/>
              <a:ext cx="1226127" cy="369332"/>
            </a:xfrm>
            <a:prstGeom prst="rect">
              <a:avLst/>
            </a:prstGeom>
            <a:noFill/>
          </p:spPr>
          <p:txBody>
            <a:bodyPr wrap="square" rtlCol="0">
              <a:spAutoFit/>
            </a:bodyPr>
            <a:lstStyle/>
            <a:p>
              <a:pPr algn="ctr"/>
              <a:r>
                <a:rPr lang="zh-CN" altLang="en-US" b="1" dirty="0"/>
                <a:t>主动打开</a:t>
              </a:r>
            </a:p>
          </p:txBody>
        </p:sp>
      </p:grpSp>
      <p:sp>
        <p:nvSpPr>
          <p:cNvPr id="36" name="矩形 35">
            <a:extLst>
              <a:ext uri="{FF2B5EF4-FFF2-40B4-BE49-F238E27FC236}">
                <a16:creationId xmlns:a16="http://schemas.microsoft.com/office/drawing/2014/main" id="{42271845-A796-8466-46A9-4F184F3CE022}"/>
              </a:ext>
            </a:extLst>
          </p:cNvPr>
          <p:cNvSpPr/>
          <p:nvPr/>
        </p:nvSpPr>
        <p:spPr>
          <a:xfrm>
            <a:off x="7977859" y="3705101"/>
            <a:ext cx="1515035" cy="1933301"/>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SYN-RCVD</a:t>
            </a:r>
          </a:p>
          <a:p>
            <a:pPr algn="ctr"/>
            <a:r>
              <a:rPr lang="zh-CN" altLang="en-US" b="1" dirty="0">
                <a:solidFill>
                  <a:schemeClr val="bg1"/>
                </a:solidFill>
                <a:latin typeface="+mn-ea"/>
              </a:rPr>
              <a:t>同步已接收</a:t>
            </a:r>
          </a:p>
        </p:txBody>
      </p:sp>
      <p:grpSp>
        <p:nvGrpSpPr>
          <p:cNvPr id="11" name="组合 10">
            <a:extLst>
              <a:ext uri="{FF2B5EF4-FFF2-40B4-BE49-F238E27FC236}">
                <a16:creationId xmlns:a16="http://schemas.microsoft.com/office/drawing/2014/main" id="{D3BBCDA3-EAC8-F8F7-B102-5DB6E91C7D75}"/>
              </a:ext>
            </a:extLst>
          </p:cNvPr>
          <p:cNvGrpSpPr/>
          <p:nvPr/>
        </p:nvGrpSpPr>
        <p:grpSpPr>
          <a:xfrm>
            <a:off x="4214136" y="3620297"/>
            <a:ext cx="3763721" cy="1240865"/>
            <a:chOff x="4214136" y="3620297"/>
            <a:chExt cx="3763721" cy="1240865"/>
          </a:xfrm>
        </p:grpSpPr>
        <p:cxnSp>
          <p:nvCxnSpPr>
            <p:cNvPr id="37" name="直接箭头连接符 36">
              <a:extLst>
                <a:ext uri="{FF2B5EF4-FFF2-40B4-BE49-F238E27FC236}">
                  <a16:creationId xmlns:a16="http://schemas.microsoft.com/office/drawing/2014/main" id="{A1578A0E-ED6E-F158-EACA-CF5946771E02}"/>
                </a:ext>
              </a:extLst>
            </p:cNvPr>
            <p:cNvCxnSpPr>
              <a:cxnSpLocks/>
            </p:cNvCxnSpPr>
            <p:nvPr/>
          </p:nvCxnSpPr>
          <p:spPr>
            <a:xfrm flipH="1">
              <a:off x="4214136" y="3705101"/>
              <a:ext cx="3763721" cy="1156061"/>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FB28D3E1-7E2A-DE69-9768-60EECD00D72B}"/>
                </a:ext>
              </a:extLst>
            </p:cNvPr>
            <p:cNvSpPr txBox="1"/>
            <p:nvPr/>
          </p:nvSpPr>
          <p:spPr>
            <a:xfrm rot="20599905">
              <a:off x="4231472" y="4253049"/>
              <a:ext cx="1695926" cy="369332"/>
            </a:xfrm>
            <a:prstGeom prst="rect">
              <a:avLst/>
            </a:prstGeom>
            <a:noFill/>
          </p:spPr>
          <p:txBody>
            <a:bodyPr wrap="square" rtlCol="0">
              <a:spAutoFit/>
            </a:bodyPr>
            <a:lstStyle/>
            <a:p>
              <a:r>
                <a:rPr lang="en-US" altLang="zh-CN" b="1" dirty="0"/>
                <a:t>SYN=1  ACK=1</a:t>
              </a:r>
              <a:endParaRPr lang="zh-CN" altLang="en-US" b="1" dirty="0"/>
            </a:p>
          </p:txBody>
        </p:sp>
        <p:sp>
          <p:nvSpPr>
            <p:cNvPr id="39" name="文本框 38">
              <a:extLst>
                <a:ext uri="{FF2B5EF4-FFF2-40B4-BE49-F238E27FC236}">
                  <a16:creationId xmlns:a16="http://schemas.microsoft.com/office/drawing/2014/main" id="{CAF3E3B4-98C9-7B0B-47AD-BD6A2F480695}"/>
                </a:ext>
              </a:extLst>
            </p:cNvPr>
            <p:cNvSpPr txBox="1"/>
            <p:nvPr/>
          </p:nvSpPr>
          <p:spPr>
            <a:xfrm rot="20599905">
              <a:off x="5853871" y="3887186"/>
              <a:ext cx="756271" cy="369332"/>
            </a:xfrm>
            <a:prstGeom prst="rect">
              <a:avLst/>
            </a:prstGeom>
            <a:noFill/>
          </p:spPr>
          <p:txBody>
            <a:bodyPr wrap="square" rtlCol="0">
              <a:spAutoFit/>
            </a:bodyPr>
            <a:lstStyle/>
            <a:p>
              <a:r>
                <a:rPr lang="en-US" altLang="zh-CN" b="1" dirty="0"/>
                <a:t>seq=y</a:t>
              </a:r>
              <a:endParaRPr lang="zh-CN" altLang="en-US" b="1" dirty="0"/>
            </a:p>
          </p:txBody>
        </p:sp>
        <p:sp>
          <p:nvSpPr>
            <p:cNvPr id="40" name="文本框 39">
              <a:extLst>
                <a:ext uri="{FF2B5EF4-FFF2-40B4-BE49-F238E27FC236}">
                  <a16:creationId xmlns:a16="http://schemas.microsoft.com/office/drawing/2014/main" id="{3F120D4B-BA8D-1D51-D5EB-3D9EF0C8593F}"/>
                </a:ext>
              </a:extLst>
            </p:cNvPr>
            <p:cNvSpPr txBox="1"/>
            <p:nvPr/>
          </p:nvSpPr>
          <p:spPr>
            <a:xfrm rot="20599905">
              <a:off x="6693590" y="3620297"/>
              <a:ext cx="968915" cy="369332"/>
            </a:xfrm>
            <a:prstGeom prst="rect">
              <a:avLst/>
            </a:prstGeom>
            <a:noFill/>
          </p:spPr>
          <p:txBody>
            <a:bodyPr wrap="square" rtlCol="0">
              <a:spAutoFit/>
            </a:bodyPr>
            <a:lstStyle/>
            <a:p>
              <a:r>
                <a:rPr lang="en-US" altLang="zh-CN" b="1" dirty="0"/>
                <a:t>ack=x+1</a:t>
              </a:r>
              <a:endParaRPr lang="zh-CN" altLang="en-US" b="1" dirty="0"/>
            </a:p>
          </p:txBody>
        </p:sp>
      </p:grpSp>
      <p:sp>
        <p:nvSpPr>
          <p:cNvPr id="41" name="文本框 40">
            <a:extLst>
              <a:ext uri="{FF2B5EF4-FFF2-40B4-BE49-F238E27FC236}">
                <a16:creationId xmlns:a16="http://schemas.microsoft.com/office/drawing/2014/main" id="{7D53CA60-EE1B-4220-CFEA-3010FF461B77}"/>
              </a:ext>
            </a:extLst>
          </p:cNvPr>
          <p:cNvSpPr txBox="1"/>
          <p:nvPr/>
        </p:nvSpPr>
        <p:spPr>
          <a:xfrm>
            <a:off x="9486359" y="3688516"/>
            <a:ext cx="2804229" cy="584775"/>
          </a:xfrm>
          <a:prstGeom prst="rect">
            <a:avLst/>
          </a:prstGeom>
          <a:noFill/>
        </p:spPr>
        <p:txBody>
          <a:bodyPr wrap="square" rtlCol="0">
            <a:spAutoFit/>
          </a:bodyPr>
          <a:lstStyle/>
          <a:p>
            <a:r>
              <a:rPr lang="zh-CN" altLang="en-US" sz="1600" b="1" dirty="0">
                <a:solidFill>
                  <a:schemeClr val="accent5"/>
                </a:solidFill>
              </a:rPr>
              <a:t>发送</a:t>
            </a:r>
            <a:r>
              <a:rPr lang="en-US" altLang="zh-CN" sz="1600" b="1" dirty="0">
                <a:solidFill>
                  <a:schemeClr val="accent5"/>
                </a:solidFill>
              </a:rPr>
              <a:t>TCP</a:t>
            </a:r>
            <a:r>
              <a:rPr lang="zh-CN" altLang="en-US" sz="1600" b="1" dirty="0">
                <a:solidFill>
                  <a:schemeClr val="accent5"/>
                </a:solidFill>
              </a:rPr>
              <a:t>连接请求确认报文段</a:t>
            </a:r>
            <a:endParaRPr lang="en-US" altLang="zh-CN" sz="1600" b="1" dirty="0">
              <a:solidFill>
                <a:schemeClr val="accent5"/>
              </a:solidFill>
            </a:endParaRPr>
          </a:p>
          <a:p>
            <a:r>
              <a:rPr lang="zh-CN" altLang="en-US" sz="1600" b="1" dirty="0">
                <a:solidFill>
                  <a:schemeClr val="accent5"/>
                </a:solidFill>
              </a:rPr>
              <a:t>进入同步已接收状态</a:t>
            </a:r>
          </a:p>
        </p:txBody>
      </p:sp>
      <p:grpSp>
        <p:nvGrpSpPr>
          <p:cNvPr id="20" name="组合 19">
            <a:extLst>
              <a:ext uri="{FF2B5EF4-FFF2-40B4-BE49-F238E27FC236}">
                <a16:creationId xmlns:a16="http://schemas.microsoft.com/office/drawing/2014/main" id="{B1C935A7-2612-48E6-3AC9-0BF1F166C1BB}"/>
              </a:ext>
            </a:extLst>
          </p:cNvPr>
          <p:cNvGrpSpPr/>
          <p:nvPr/>
        </p:nvGrpSpPr>
        <p:grpSpPr>
          <a:xfrm>
            <a:off x="6372769" y="2448740"/>
            <a:ext cx="887847" cy="1179316"/>
            <a:chOff x="6372769" y="2448740"/>
            <a:chExt cx="887847" cy="1179316"/>
          </a:xfrm>
        </p:grpSpPr>
        <p:cxnSp>
          <p:nvCxnSpPr>
            <p:cNvPr id="12" name="连接符: 曲线 11">
              <a:extLst>
                <a:ext uri="{FF2B5EF4-FFF2-40B4-BE49-F238E27FC236}">
                  <a16:creationId xmlns:a16="http://schemas.microsoft.com/office/drawing/2014/main" id="{BC103651-BBF2-8FBF-8B7F-0273E5C5ACF1}"/>
                </a:ext>
              </a:extLst>
            </p:cNvPr>
            <p:cNvCxnSpPr>
              <a:cxnSpLocks/>
              <a:stCxn id="40" idx="0"/>
              <a:endCxn id="45" idx="0"/>
            </p:cNvCxnSpPr>
            <p:nvPr/>
          </p:nvCxnSpPr>
          <p:spPr>
            <a:xfrm rot="16200000" flipV="1">
              <a:off x="6448106" y="2951081"/>
              <a:ext cx="601638" cy="752311"/>
            </a:xfrm>
            <a:prstGeom prst="curvedConnector3">
              <a:avLst>
                <a:gd name="adj1" fmla="val 140839"/>
              </a:avLst>
            </a:prstGeom>
            <a:ln w="127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CF36A8E-D850-3F72-17F3-273E01825886}"/>
                </a:ext>
              </a:extLst>
            </p:cNvPr>
            <p:cNvSpPr txBox="1"/>
            <p:nvPr/>
          </p:nvSpPr>
          <p:spPr>
            <a:xfrm>
              <a:off x="6443197" y="2448740"/>
              <a:ext cx="817419" cy="369332"/>
            </a:xfrm>
            <a:prstGeom prst="rect">
              <a:avLst/>
            </a:prstGeom>
            <a:noFill/>
          </p:spPr>
          <p:txBody>
            <a:bodyPr wrap="square" rtlCol="0">
              <a:spAutoFit/>
            </a:bodyPr>
            <a:lstStyle/>
            <a:p>
              <a:pPr algn="ctr"/>
              <a:r>
                <a:rPr lang="zh-CN" altLang="en-US" b="1" dirty="0"/>
                <a:t>确认</a:t>
              </a:r>
            </a:p>
          </p:txBody>
        </p:sp>
      </p:grpSp>
      <p:sp>
        <p:nvSpPr>
          <p:cNvPr id="43" name="矩形 42">
            <a:extLst>
              <a:ext uri="{FF2B5EF4-FFF2-40B4-BE49-F238E27FC236}">
                <a16:creationId xmlns:a16="http://schemas.microsoft.com/office/drawing/2014/main" id="{F64F5F86-8D1D-ACCE-A106-B2627C94FA7F}"/>
              </a:ext>
            </a:extLst>
          </p:cNvPr>
          <p:cNvSpPr/>
          <p:nvPr/>
        </p:nvSpPr>
        <p:spPr>
          <a:xfrm>
            <a:off x="2699103" y="4861163"/>
            <a:ext cx="1515035" cy="157394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grpSp>
        <p:nvGrpSpPr>
          <p:cNvPr id="8" name="组合 7">
            <a:extLst>
              <a:ext uri="{FF2B5EF4-FFF2-40B4-BE49-F238E27FC236}">
                <a16:creationId xmlns:a16="http://schemas.microsoft.com/office/drawing/2014/main" id="{0B3E0882-190E-4F97-70FC-D1C91FEF5E83}"/>
              </a:ext>
            </a:extLst>
          </p:cNvPr>
          <p:cNvGrpSpPr/>
          <p:nvPr/>
        </p:nvGrpSpPr>
        <p:grpSpPr>
          <a:xfrm>
            <a:off x="4225534" y="4783274"/>
            <a:ext cx="3763720" cy="865513"/>
            <a:chOff x="4225534" y="4783274"/>
            <a:chExt cx="3763720" cy="865513"/>
          </a:xfrm>
        </p:grpSpPr>
        <p:cxnSp>
          <p:nvCxnSpPr>
            <p:cNvPr id="46" name="直接箭头连接符 45">
              <a:extLst>
                <a:ext uri="{FF2B5EF4-FFF2-40B4-BE49-F238E27FC236}">
                  <a16:creationId xmlns:a16="http://schemas.microsoft.com/office/drawing/2014/main" id="{725B9BFB-E250-64F6-3F16-6B8EA131DB09}"/>
                </a:ext>
              </a:extLst>
            </p:cNvPr>
            <p:cNvCxnSpPr/>
            <p:nvPr/>
          </p:nvCxnSpPr>
          <p:spPr>
            <a:xfrm>
              <a:off x="4225534" y="4869759"/>
              <a:ext cx="3763720" cy="77902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4FFB6BC2-25B0-BBFA-ECB8-5E9FDF453E2E}"/>
                </a:ext>
              </a:extLst>
            </p:cNvPr>
            <p:cNvSpPr txBox="1"/>
            <p:nvPr/>
          </p:nvSpPr>
          <p:spPr>
            <a:xfrm rot="729867">
              <a:off x="4956629" y="4783274"/>
              <a:ext cx="826753" cy="369332"/>
            </a:xfrm>
            <a:prstGeom prst="rect">
              <a:avLst/>
            </a:prstGeom>
            <a:noFill/>
          </p:spPr>
          <p:txBody>
            <a:bodyPr wrap="square" rtlCol="0">
              <a:spAutoFit/>
            </a:bodyPr>
            <a:lstStyle/>
            <a:p>
              <a:r>
                <a:rPr lang="en-US" altLang="zh-CN" b="1" dirty="0"/>
                <a:t>ACK=1</a:t>
              </a:r>
              <a:endParaRPr lang="zh-CN" altLang="en-US" b="1" dirty="0"/>
            </a:p>
          </p:txBody>
        </p:sp>
        <p:sp>
          <p:nvSpPr>
            <p:cNvPr id="48" name="文本框 47">
              <a:extLst>
                <a:ext uri="{FF2B5EF4-FFF2-40B4-BE49-F238E27FC236}">
                  <a16:creationId xmlns:a16="http://schemas.microsoft.com/office/drawing/2014/main" id="{CBE95C9A-AA10-15CC-02E9-164E8CFBFD02}"/>
                </a:ext>
              </a:extLst>
            </p:cNvPr>
            <p:cNvSpPr txBox="1"/>
            <p:nvPr/>
          </p:nvSpPr>
          <p:spPr>
            <a:xfrm rot="720482">
              <a:off x="5742149" y="4941555"/>
              <a:ext cx="979714" cy="369332"/>
            </a:xfrm>
            <a:prstGeom prst="rect">
              <a:avLst/>
            </a:prstGeom>
            <a:noFill/>
          </p:spPr>
          <p:txBody>
            <a:bodyPr wrap="square" rtlCol="0">
              <a:spAutoFit/>
            </a:bodyPr>
            <a:lstStyle/>
            <a:p>
              <a:r>
                <a:rPr lang="en-US" altLang="zh-CN" b="1" dirty="0"/>
                <a:t>seq=x+1</a:t>
              </a:r>
              <a:endParaRPr lang="zh-CN" altLang="en-US" b="1" dirty="0"/>
            </a:p>
          </p:txBody>
        </p:sp>
        <p:sp>
          <p:nvSpPr>
            <p:cNvPr id="49" name="文本框 48">
              <a:extLst>
                <a:ext uri="{FF2B5EF4-FFF2-40B4-BE49-F238E27FC236}">
                  <a16:creationId xmlns:a16="http://schemas.microsoft.com/office/drawing/2014/main" id="{E458EF7A-EC61-DFF3-DDDF-3449E24D2D1D}"/>
                </a:ext>
              </a:extLst>
            </p:cNvPr>
            <p:cNvSpPr txBox="1"/>
            <p:nvPr/>
          </p:nvSpPr>
          <p:spPr>
            <a:xfrm rot="728662">
              <a:off x="6688986" y="5146454"/>
              <a:ext cx="968915" cy="369332"/>
            </a:xfrm>
            <a:prstGeom prst="rect">
              <a:avLst/>
            </a:prstGeom>
            <a:noFill/>
          </p:spPr>
          <p:txBody>
            <a:bodyPr wrap="square" rtlCol="0">
              <a:spAutoFit/>
            </a:bodyPr>
            <a:lstStyle/>
            <a:p>
              <a:r>
                <a:rPr lang="en-US" altLang="zh-CN" b="1" dirty="0"/>
                <a:t>ack=y+1</a:t>
              </a:r>
              <a:endParaRPr lang="zh-CN" altLang="en-US" b="1" dirty="0"/>
            </a:p>
          </p:txBody>
        </p:sp>
      </p:grpSp>
      <p:grpSp>
        <p:nvGrpSpPr>
          <p:cNvPr id="69" name="组合 68">
            <a:extLst>
              <a:ext uri="{FF2B5EF4-FFF2-40B4-BE49-F238E27FC236}">
                <a16:creationId xmlns:a16="http://schemas.microsoft.com/office/drawing/2014/main" id="{007DF800-5608-74B9-3520-E091350A300D}"/>
              </a:ext>
            </a:extLst>
          </p:cNvPr>
          <p:cNvGrpSpPr/>
          <p:nvPr/>
        </p:nvGrpSpPr>
        <p:grpSpPr>
          <a:xfrm>
            <a:off x="4602494" y="3385027"/>
            <a:ext cx="1385455" cy="1563723"/>
            <a:chOff x="4582794" y="3383280"/>
            <a:chExt cx="1385455" cy="1563723"/>
          </a:xfrm>
        </p:grpSpPr>
        <p:cxnSp>
          <p:nvCxnSpPr>
            <p:cNvPr id="66" name="直接箭头连接符 65">
              <a:extLst>
                <a:ext uri="{FF2B5EF4-FFF2-40B4-BE49-F238E27FC236}">
                  <a16:creationId xmlns:a16="http://schemas.microsoft.com/office/drawing/2014/main" id="{B16F784F-4D2A-3B6A-D1DA-EF064B7AF2C5}"/>
                </a:ext>
              </a:extLst>
            </p:cNvPr>
            <p:cNvCxnSpPr>
              <a:cxnSpLocks/>
            </p:cNvCxnSpPr>
            <p:nvPr/>
          </p:nvCxnSpPr>
          <p:spPr>
            <a:xfrm flipV="1">
              <a:off x="5813013" y="3383280"/>
              <a:ext cx="131723" cy="1563723"/>
            </a:xfrm>
            <a:prstGeom prst="straightConnector1">
              <a:avLst/>
            </a:prstGeom>
            <a:ln w="12700">
              <a:solidFill>
                <a:schemeClr val="tx1"/>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F0B296D9-770D-CDE9-7451-4054DFC92669}"/>
                </a:ext>
              </a:extLst>
            </p:cNvPr>
            <p:cNvSpPr txBox="1"/>
            <p:nvPr/>
          </p:nvSpPr>
          <p:spPr>
            <a:xfrm>
              <a:off x="4582794" y="3632985"/>
              <a:ext cx="1385455" cy="369332"/>
            </a:xfrm>
            <a:prstGeom prst="rect">
              <a:avLst/>
            </a:prstGeom>
            <a:noFill/>
          </p:spPr>
          <p:txBody>
            <a:bodyPr wrap="square" rtlCol="0">
              <a:spAutoFit/>
            </a:bodyPr>
            <a:lstStyle/>
            <a:p>
              <a:r>
                <a:rPr lang="zh-CN" altLang="en-US" b="1" dirty="0"/>
                <a:t>下一个序号</a:t>
              </a:r>
            </a:p>
          </p:txBody>
        </p:sp>
      </p:grpSp>
      <p:sp>
        <p:nvSpPr>
          <p:cNvPr id="54" name="对话气泡: 矩形 53">
            <a:extLst>
              <a:ext uri="{FF2B5EF4-FFF2-40B4-BE49-F238E27FC236}">
                <a16:creationId xmlns:a16="http://schemas.microsoft.com/office/drawing/2014/main" id="{9C312AD2-43D7-56CE-BDF3-F960D637656A}"/>
              </a:ext>
            </a:extLst>
          </p:cNvPr>
          <p:cNvSpPr/>
          <p:nvPr/>
        </p:nvSpPr>
        <p:spPr>
          <a:xfrm>
            <a:off x="4339728" y="5746895"/>
            <a:ext cx="7547472" cy="468293"/>
          </a:xfrm>
          <a:prstGeom prst="wedgeRectCallout">
            <a:avLst>
              <a:gd name="adj1" fmla="val -13812"/>
              <a:gd name="adj2" fmla="val -12226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确认号</a:t>
            </a:r>
            <a:r>
              <a:rPr lang="en-US" altLang="zh-CN" sz="1600" b="1" dirty="0">
                <a:solidFill>
                  <a:schemeClr val="tx1"/>
                </a:solidFill>
              </a:rPr>
              <a:t>ack</a:t>
            </a:r>
            <a:r>
              <a:rPr lang="zh-CN" altLang="en-US" sz="1600" b="1" dirty="0">
                <a:solidFill>
                  <a:schemeClr val="tx1"/>
                </a:solidFill>
              </a:rPr>
              <a:t>字段的值被设置为</a:t>
            </a:r>
            <a:r>
              <a:rPr lang="en-US" altLang="zh-CN" sz="1600" b="1" dirty="0">
                <a:solidFill>
                  <a:schemeClr val="tx1"/>
                </a:solidFill>
              </a:rPr>
              <a:t>y+1</a:t>
            </a:r>
            <a:r>
              <a:rPr lang="zh-CN" altLang="en-US" sz="1600" b="1" dirty="0">
                <a:solidFill>
                  <a:schemeClr val="tx1"/>
                </a:solidFill>
              </a:rPr>
              <a:t>，这是对</a:t>
            </a:r>
            <a:r>
              <a:rPr lang="en-US" altLang="zh-CN" sz="1600" b="1" dirty="0">
                <a:solidFill>
                  <a:schemeClr val="tx1"/>
                </a:solidFill>
              </a:rPr>
              <a:t>TCP</a:t>
            </a:r>
            <a:r>
              <a:rPr lang="zh-CN" altLang="en-US" sz="1600" b="1" dirty="0">
                <a:solidFill>
                  <a:schemeClr val="tx1"/>
                </a:solidFill>
              </a:rPr>
              <a:t>服务器进程所选择的初始序号</a:t>
            </a:r>
            <a:r>
              <a:rPr lang="en-US" altLang="zh-CN" sz="1600" b="1" dirty="0">
                <a:solidFill>
                  <a:schemeClr val="tx1"/>
                </a:solidFill>
              </a:rPr>
              <a:t>y</a:t>
            </a:r>
            <a:r>
              <a:rPr lang="zh-CN" altLang="en-US" sz="1600" b="1" dirty="0">
                <a:solidFill>
                  <a:schemeClr val="tx1"/>
                </a:solidFill>
              </a:rPr>
              <a:t>的确认。</a:t>
            </a:r>
          </a:p>
        </p:txBody>
      </p:sp>
      <p:grpSp>
        <p:nvGrpSpPr>
          <p:cNvPr id="28" name="组合 27">
            <a:extLst>
              <a:ext uri="{FF2B5EF4-FFF2-40B4-BE49-F238E27FC236}">
                <a16:creationId xmlns:a16="http://schemas.microsoft.com/office/drawing/2014/main" id="{438798A9-F078-51AF-D9FE-93A97A099B47}"/>
              </a:ext>
            </a:extLst>
          </p:cNvPr>
          <p:cNvGrpSpPr/>
          <p:nvPr/>
        </p:nvGrpSpPr>
        <p:grpSpPr>
          <a:xfrm>
            <a:off x="6509555" y="4052608"/>
            <a:ext cx="1153960" cy="1187195"/>
            <a:chOff x="6509555" y="4052608"/>
            <a:chExt cx="1153960" cy="1187195"/>
          </a:xfrm>
        </p:grpSpPr>
        <p:cxnSp>
          <p:nvCxnSpPr>
            <p:cNvPr id="55" name="连接符: 曲线 54">
              <a:extLst>
                <a:ext uri="{FF2B5EF4-FFF2-40B4-BE49-F238E27FC236}">
                  <a16:creationId xmlns:a16="http://schemas.microsoft.com/office/drawing/2014/main" id="{B940C46B-44BF-CE59-A1F8-43CA5A2F82DA}"/>
                </a:ext>
              </a:extLst>
            </p:cNvPr>
            <p:cNvCxnSpPr>
              <a:cxnSpLocks/>
            </p:cNvCxnSpPr>
            <p:nvPr/>
          </p:nvCxnSpPr>
          <p:spPr>
            <a:xfrm rot="16200000" flipV="1">
              <a:off x="6224977" y="4337186"/>
              <a:ext cx="1187195" cy="618040"/>
            </a:xfrm>
            <a:prstGeom prst="curvedConnector2">
              <a:avLst/>
            </a:prstGeom>
            <a:ln w="127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02BD1A9D-6BE8-103D-B7A1-018230FA91D3}"/>
                </a:ext>
              </a:extLst>
            </p:cNvPr>
            <p:cNvSpPr txBox="1"/>
            <p:nvPr/>
          </p:nvSpPr>
          <p:spPr>
            <a:xfrm>
              <a:off x="6846096" y="4197872"/>
              <a:ext cx="817419" cy="369332"/>
            </a:xfrm>
            <a:prstGeom prst="rect">
              <a:avLst/>
            </a:prstGeom>
            <a:noFill/>
          </p:spPr>
          <p:txBody>
            <a:bodyPr wrap="square" rtlCol="0">
              <a:spAutoFit/>
            </a:bodyPr>
            <a:lstStyle/>
            <a:p>
              <a:pPr algn="ctr"/>
              <a:r>
                <a:rPr lang="zh-CN" altLang="en-US" b="1" dirty="0"/>
                <a:t>确认</a:t>
              </a:r>
            </a:p>
          </p:txBody>
        </p:sp>
      </p:grpSp>
    </p:spTree>
    <p:custDataLst>
      <p:tags r:id="rId1"/>
    </p:custDataLst>
    <p:extLst>
      <p:ext uri="{BB962C8B-B14F-4D97-AF65-F5344CB8AC3E}">
        <p14:creationId xmlns:p14="http://schemas.microsoft.com/office/powerpoint/2010/main" val="317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down)">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49">
            <a:extLst>
              <a:ext uri="{FF2B5EF4-FFF2-40B4-BE49-F238E27FC236}">
                <a16:creationId xmlns:a16="http://schemas.microsoft.com/office/drawing/2014/main" id="{443C1EA1-3A82-FBB5-3E35-2CBBE7547D01}"/>
              </a:ext>
            </a:extLst>
          </p:cNvPr>
          <p:cNvSpPr txBox="1"/>
          <p:nvPr/>
        </p:nvSpPr>
        <p:spPr>
          <a:xfrm>
            <a:off x="315617" y="4869337"/>
            <a:ext cx="2381795" cy="1077218"/>
          </a:xfrm>
          <a:prstGeom prst="rect">
            <a:avLst/>
          </a:prstGeom>
          <a:noFill/>
        </p:spPr>
        <p:txBody>
          <a:bodyPr wrap="square" rtlCol="0">
            <a:spAutoFit/>
          </a:bodyPr>
          <a:lstStyle/>
          <a:p>
            <a:r>
              <a:rPr lang="zh-CN" altLang="en-US" sz="1600" b="1" dirty="0">
                <a:solidFill>
                  <a:schemeClr val="accent4"/>
                </a:solidFill>
              </a:rPr>
              <a:t>发送针对</a:t>
            </a:r>
            <a:r>
              <a:rPr lang="en-US" altLang="zh-CN" sz="1600" b="1" dirty="0">
                <a:solidFill>
                  <a:schemeClr val="accent4"/>
                </a:solidFill>
              </a:rPr>
              <a:t>TCP</a:t>
            </a:r>
            <a:r>
              <a:rPr lang="zh-CN" altLang="en-US" sz="1600" b="1" dirty="0">
                <a:solidFill>
                  <a:schemeClr val="accent4"/>
                </a:solidFill>
              </a:rPr>
              <a:t>连接请求确认报文段的普通</a:t>
            </a:r>
            <a:r>
              <a:rPr lang="en-US" altLang="zh-CN" sz="1600" b="1" dirty="0">
                <a:solidFill>
                  <a:schemeClr val="accent4"/>
                </a:solidFill>
              </a:rPr>
              <a:t>TCP</a:t>
            </a:r>
            <a:r>
              <a:rPr lang="zh-CN" altLang="en-US" sz="1600" b="1" dirty="0">
                <a:solidFill>
                  <a:schemeClr val="accent4"/>
                </a:solidFill>
              </a:rPr>
              <a:t>确认报文段，并进入连接已建立状态。</a:t>
            </a:r>
            <a:endParaRPr lang="en-US" altLang="zh-CN" sz="1600" b="1" dirty="0">
              <a:solidFill>
                <a:schemeClr val="accent4"/>
              </a:solidFill>
            </a:endParaRPr>
          </a:p>
        </p:txBody>
      </p:sp>
      <p:sp>
        <p:nvSpPr>
          <p:cNvPr id="30" name="矩形 29">
            <a:extLst>
              <a:ext uri="{FF2B5EF4-FFF2-40B4-BE49-F238E27FC236}">
                <a16:creationId xmlns:a16="http://schemas.microsoft.com/office/drawing/2014/main" id="{E4E16C1E-05CC-E8EB-4752-C5DDEB2E056A}"/>
              </a:ext>
            </a:extLst>
          </p:cNvPr>
          <p:cNvSpPr/>
          <p:nvPr/>
        </p:nvSpPr>
        <p:spPr>
          <a:xfrm>
            <a:off x="2699104" y="2345084"/>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32" name="矩形 31">
            <a:extLst>
              <a:ext uri="{FF2B5EF4-FFF2-40B4-BE49-F238E27FC236}">
                <a16:creationId xmlns:a16="http://schemas.microsoft.com/office/drawing/2014/main" id="{86023576-B69D-AA61-2351-100EC8908EDC}"/>
              </a:ext>
            </a:extLst>
          </p:cNvPr>
          <p:cNvSpPr/>
          <p:nvPr/>
        </p:nvSpPr>
        <p:spPr>
          <a:xfrm>
            <a:off x="7977861" y="2345084"/>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24" name="handshake_157426">
            <a:extLst>
              <a:ext uri="{FF2B5EF4-FFF2-40B4-BE49-F238E27FC236}">
                <a16:creationId xmlns:a16="http://schemas.microsoft.com/office/drawing/2014/main" id="{12A4C620-F262-8CDF-E003-418378B444B8}"/>
              </a:ext>
            </a:extLst>
          </p:cNvPr>
          <p:cNvSpPr/>
          <p:nvPr/>
        </p:nvSpPr>
        <p:spPr>
          <a:xfrm>
            <a:off x="6485830" y="1505135"/>
            <a:ext cx="297917" cy="223344"/>
          </a:xfrm>
          <a:custGeom>
            <a:avLst/>
            <a:gdLst>
              <a:gd name="connsiteX0" fmla="*/ 127473 w 576405"/>
              <a:gd name="connsiteY0" fmla="*/ 301859 h 432124"/>
              <a:gd name="connsiteX1" fmla="*/ 126793 w 576405"/>
              <a:gd name="connsiteY1" fmla="*/ 325606 h 432124"/>
              <a:gd name="connsiteX2" fmla="*/ 208323 w 576405"/>
              <a:gd name="connsiteY2" fmla="*/ 404307 h 432124"/>
              <a:gd name="connsiteX3" fmla="*/ 244333 w 576405"/>
              <a:gd name="connsiteY3" fmla="*/ 407021 h 432124"/>
              <a:gd name="connsiteX4" fmla="*/ 193376 w 576405"/>
              <a:gd name="connsiteY4" fmla="*/ 82716 h 432124"/>
              <a:gd name="connsiteX5" fmla="*/ 88066 w 576405"/>
              <a:gd name="connsiteY5" fmla="*/ 191270 h 432124"/>
              <a:gd name="connsiteX6" fmla="*/ 85349 w 576405"/>
              <a:gd name="connsiteY6" fmla="*/ 202804 h 432124"/>
              <a:gd name="connsiteX7" fmla="*/ 101655 w 576405"/>
              <a:gd name="connsiteY7" fmla="*/ 247582 h 432124"/>
              <a:gd name="connsiteX8" fmla="*/ 110487 w 576405"/>
              <a:gd name="connsiteY8" fmla="*/ 261152 h 432124"/>
              <a:gd name="connsiteX9" fmla="*/ 268792 w 576405"/>
              <a:gd name="connsiteY9" fmla="*/ 405664 h 432124"/>
              <a:gd name="connsiteX10" fmla="*/ 299366 w 576405"/>
              <a:gd name="connsiteY10" fmla="*/ 413127 h 432124"/>
              <a:gd name="connsiteX11" fmla="*/ 318389 w 576405"/>
              <a:gd name="connsiteY11" fmla="*/ 407021 h 432124"/>
              <a:gd name="connsiteX12" fmla="*/ 226668 w 576405"/>
              <a:gd name="connsiteY12" fmla="*/ 325606 h 432124"/>
              <a:gd name="connsiteX13" fmla="*/ 225988 w 576405"/>
              <a:gd name="connsiteY13" fmla="*/ 312715 h 432124"/>
              <a:gd name="connsiteX14" fmla="*/ 238897 w 576405"/>
              <a:gd name="connsiteY14" fmla="*/ 312036 h 432124"/>
              <a:gd name="connsiteX15" fmla="*/ 334016 w 576405"/>
              <a:gd name="connsiteY15" fmla="*/ 396166 h 432124"/>
              <a:gd name="connsiteX16" fmla="*/ 335375 w 576405"/>
              <a:gd name="connsiteY16" fmla="*/ 398879 h 432124"/>
              <a:gd name="connsiteX17" fmla="*/ 357796 w 576405"/>
              <a:gd name="connsiteY17" fmla="*/ 383275 h 432124"/>
              <a:gd name="connsiteX18" fmla="*/ 258600 w 576405"/>
              <a:gd name="connsiteY18" fmla="*/ 293718 h 432124"/>
              <a:gd name="connsiteX19" fmla="*/ 257921 w 576405"/>
              <a:gd name="connsiteY19" fmla="*/ 280827 h 432124"/>
              <a:gd name="connsiteX20" fmla="*/ 270151 w 576405"/>
              <a:gd name="connsiteY20" fmla="*/ 280149 h 432124"/>
              <a:gd name="connsiteX21" fmla="*/ 370705 w 576405"/>
              <a:gd name="connsiteY21" fmla="*/ 370384 h 432124"/>
              <a:gd name="connsiteX22" fmla="*/ 387011 w 576405"/>
              <a:gd name="connsiteY22" fmla="*/ 347995 h 432124"/>
              <a:gd name="connsiteX23" fmla="*/ 384972 w 576405"/>
              <a:gd name="connsiteY23" fmla="*/ 346638 h 432124"/>
              <a:gd name="connsiteX24" fmla="*/ 289854 w 576405"/>
              <a:gd name="connsiteY24" fmla="*/ 262509 h 432124"/>
              <a:gd name="connsiteX25" fmla="*/ 289174 w 576405"/>
              <a:gd name="connsiteY25" fmla="*/ 249618 h 432124"/>
              <a:gd name="connsiteX26" fmla="*/ 302083 w 576405"/>
              <a:gd name="connsiteY26" fmla="*/ 248939 h 432124"/>
              <a:gd name="connsiteX27" fmla="*/ 395164 w 576405"/>
              <a:gd name="connsiteY27" fmla="*/ 331033 h 432124"/>
              <a:gd name="connsiteX28" fmla="*/ 403317 w 576405"/>
              <a:gd name="connsiteY28" fmla="*/ 306609 h 432124"/>
              <a:gd name="connsiteX29" fmla="*/ 393805 w 576405"/>
              <a:gd name="connsiteY29" fmla="*/ 272686 h 432124"/>
              <a:gd name="connsiteX30" fmla="*/ 325183 w 576405"/>
              <a:gd name="connsiteY30" fmla="*/ 210946 h 432124"/>
              <a:gd name="connsiteX31" fmla="*/ 321786 w 576405"/>
              <a:gd name="connsiteY31" fmla="*/ 209589 h 432124"/>
              <a:gd name="connsiteX32" fmla="*/ 273548 w 576405"/>
              <a:gd name="connsiteY32" fmla="*/ 165489 h 432124"/>
              <a:gd name="connsiteX33" fmla="*/ 273548 w 576405"/>
              <a:gd name="connsiteY33" fmla="*/ 152598 h 432124"/>
              <a:gd name="connsiteX34" fmla="*/ 285777 w 576405"/>
              <a:gd name="connsiteY34" fmla="*/ 151919 h 432124"/>
              <a:gd name="connsiteX35" fmla="*/ 329260 w 576405"/>
              <a:gd name="connsiteY35" fmla="*/ 190592 h 432124"/>
              <a:gd name="connsiteX36" fmla="*/ 336734 w 576405"/>
              <a:gd name="connsiteY36" fmla="*/ 185843 h 432124"/>
              <a:gd name="connsiteX37" fmla="*/ 348963 w 576405"/>
              <a:gd name="connsiteY37" fmla="*/ 164810 h 432124"/>
              <a:gd name="connsiteX38" fmla="*/ 340810 w 576405"/>
              <a:gd name="connsiteY38" fmla="*/ 142421 h 432124"/>
              <a:gd name="connsiteX39" fmla="*/ 309557 w 576405"/>
              <a:gd name="connsiteY39" fmla="*/ 112569 h 432124"/>
              <a:gd name="connsiteX40" fmla="*/ 293930 w 576405"/>
              <a:gd name="connsiteY40" fmla="*/ 103749 h 432124"/>
              <a:gd name="connsiteX41" fmla="*/ 382934 w 576405"/>
              <a:gd name="connsiteY41" fmla="*/ 82038 h 432124"/>
              <a:gd name="connsiteX42" fmla="*/ 314313 w 576405"/>
              <a:gd name="connsiteY42" fmla="*/ 92893 h 432124"/>
              <a:gd name="connsiteX43" fmla="*/ 322466 w 576405"/>
              <a:gd name="connsiteY43" fmla="*/ 99678 h 432124"/>
              <a:gd name="connsiteX44" fmla="*/ 353719 w 576405"/>
              <a:gd name="connsiteY44" fmla="*/ 129530 h 432124"/>
              <a:gd name="connsiteX45" fmla="*/ 367307 w 576405"/>
              <a:gd name="connsiteY45" fmla="*/ 166846 h 432124"/>
              <a:gd name="connsiteX46" fmla="*/ 346925 w 576405"/>
              <a:gd name="connsiteY46" fmla="*/ 200769 h 432124"/>
              <a:gd name="connsiteX47" fmla="*/ 342848 w 576405"/>
              <a:gd name="connsiteY47" fmla="*/ 203483 h 432124"/>
              <a:gd name="connsiteX48" fmla="*/ 406034 w 576405"/>
              <a:gd name="connsiteY48" fmla="*/ 259116 h 432124"/>
              <a:gd name="connsiteX49" fmla="*/ 421661 w 576405"/>
              <a:gd name="connsiteY49" fmla="*/ 288290 h 432124"/>
              <a:gd name="connsiteX50" fmla="*/ 456991 w 576405"/>
              <a:gd name="connsiteY50" fmla="*/ 244869 h 432124"/>
              <a:gd name="connsiteX51" fmla="*/ 458350 w 576405"/>
              <a:gd name="connsiteY51" fmla="*/ 242833 h 432124"/>
              <a:gd name="connsiteX52" fmla="*/ 486206 w 576405"/>
              <a:gd name="connsiteY52" fmla="*/ 202804 h 432124"/>
              <a:gd name="connsiteX53" fmla="*/ 485526 w 576405"/>
              <a:gd name="connsiteY53" fmla="*/ 187878 h 432124"/>
              <a:gd name="connsiteX54" fmla="*/ 192697 w 576405"/>
              <a:gd name="connsiteY54" fmla="*/ 63719 h 432124"/>
              <a:gd name="connsiteX55" fmla="*/ 275586 w 576405"/>
              <a:gd name="connsiteY55" fmla="*/ 81359 h 432124"/>
              <a:gd name="connsiteX56" fmla="*/ 278983 w 576405"/>
              <a:gd name="connsiteY56" fmla="*/ 80003 h 432124"/>
              <a:gd name="connsiteX57" fmla="*/ 384293 w 576405"/>
              <a:gd name="connsiteY57" fmla="*/ 63719 h 432124"/>
              <a:gd name="connsiteX58" fmla="*/ 392446 w 576405"/>
              <a:gd name="connsiteY58" fmla="*/ 66433 h 432124"/>
              <a:gd name="connsiteX59" fmla="*/ 498435 w 576405"/>
              <a:gd name="connsiteY59" fmla="*/ 175666 h 432124"/>
              <a:gd name="connsiteX60" fmla="*/ 501153 w 576405"/>
              <a:gd name="connsiteY60" fmla="*/ 212981 h 432124"/>
              <a:gd name="connsiteX61" fmla="*/ 473297 w 576405"/>
              <a:gd name="connsiteY61" fmla="*/ 253010 h 432124"/>
              <a:gd name="connsiteX62" fmla="*/ 471259 w 576405"/>
              <a:gd name="connsiteY62" fmla="*/ 256402 h 432124"/>
              <a:gd name="connsiteX63" fmla="*/ 425058 w 576405"/>
              <a:gd name="connsiteY63" fmla="*/ 314072 h 432124"/>
              <a:gd name="connsiteX64" fmla="*/ 419623 w 576405"/>
              <a:gd name="connsiteY64" fmla="*/ 316786 h 432124"/>
              <a:gd name="connsiteX65" fmla="*/ 304121 w 576405"/>
              <a:gd name="connsiteY65" fmla="*/ 430089 h 432124"/>
              <a:gd name="connsiteX66" fmla="*/ 290533 w 576405"/>
              <a:gd name="connsiteY66" fmla="*/ 432124 h 432124"/>
              <a:gd name="connsiteX67" fmla="*/ 262677 w 576405"/>
              <a:gd name="connsiteY67" fmla="*/ 423304 h 432124"/>
              <a:gd name="connsiteX68" fmla="*/ 234141 w 576405"/>
              <a:gd name="connsiteY68" fmla="*/ 426018 h 432124"/>
              <a:gd name="connsiteX69" fmla="*/ 203567 w 576405"/>
              <a:gd name="connsiteY69" fmla="*/ 421947 h 432124"/>
              <a:gd name="connsiteX70" fmla="*/ 109128 w 576405"/>
              <a:gd name="connsiteY70" fmla="*/ 329676 h 432124"/>
              <a:gd name="connsiteX71" fmla="*/ 113205 w 576405"/>
              <a:gd name="connsiteY71" fmla="*/ 288290 h 432124"/>
              <a:gd name="connsiteX72" fmla="*/ 98258 w 576405"/>
              <a:gd name="connsiteY72" fmla="*/ 274721 h 432124"/>
              <a:gd name="connsiteX73" fmla="*/ 83990 w 576405"/>
              <a:gd name="connsiteY73" fmla="*/ 253689 h 432124"/>
              <a:gd name="connsiteX74" fmla="*/ 68363 w 576405"/>
              <a:gd name="connsiteY74" fmla="*/ 208910 h 432124"/>
              <a:gd name="connsiteX75" fmla="*/ 75157 w 576405"/>
              <a:gd name="connsiteY75" fmla="*/ 178379 h 432124"/>
              <a:gd name="connsiteX76" fmla="*/ 183864 w 576405"/>
              <a:gd name="connsiteY76" fmla="*/ 66433 h 432124"/>
              <a:gd name="connsiteX77" fmla="*/ 192697 w 576405"/>
              <a:gd name="connsiteY77" fmla="*/ 63719 h 432124"/>
              <a:gd name="connsiteX78" fmla="*/ 451604 w 576405"/>
              <a:gd name="connsiteY78" fmla="*/ 22392 h 432124"/>
              <a:gd name="connsiteX79" fmla="*/ 421040 w 576405"/>
              <a:gd name="connsiteY79" fmla="*/ 52927 h 432124"/>
              <a:gd name="connsiteX80" fmla="*/ 523598 w 576405"/>
              <a:gd name="connsiteY80" fmla="*/ 155387 h 432124"/>
              <a:gd name="connsiteX81" fmla="*/ 554162 w 576405"/>
              <a:gd name="connsiteY81" fmla="*/ 124852 h 432124"/>
              <a:gd name="connsiteX82" fmla="*/ 125386 w 576405"/>
              <a:gd name="connsiteY82" fmla="*/ 22392 h 432124"/>
              <a:gd name="connsiteX83" fmla="*/ 22086 w 576405"/>
              <a:gd name="connsiteY83" fmla="*/ 124852 h 432124"/>
              <a:gd name="connsiteX84" fmla="*/ 52669 w 576405"/>
              <a:gd name="connsiteY84" fmla="*/ 155387 h 432124"/>
              <a:gd name="connsiteX85" fmla="*/ 155968 w 576405"/>
              <a:gd name="connsiteY85" fmla="*/ 52927 h 432124"/>
              <a:gd name="connsiteX86" fmla="*/ 451604 w 576405"/>
              <a:gd name="connsiteY86" fmla="*/ 0 h 432124"/>
              <a:gd name="connsiteX87" fmla="*/ 457717 w 576405"/>
              <a:gd name="connsiteY87" fmla="*/ 2714 h 432124"/>
              <a:gd name="connsiteX88" fmla="*/ 573858 w 576405"/>
              <a:gd name="connsiteY88" fmla="*/ 118746 h 432124"/>
              <a:gd name="connsiteX89" fmla="*/ 573858 w 576405"/>
              <a:gd name="connsiteY89" fmla="*/ 130959 h 432124"/>
              <a:gd name="connsiteX90" fmla="*/ 530390 w 576405"/>
              <a:gd name="connsiteY90" fmla="*/ 175065 h 432124"/>
              <a:gd name="connsiteX91" fmla="*/ 523598 w 576405"/>
              <a:gd name="connsiteY91" fmla="*/ 177779 h 432124"/>
              <a:gd name="connsiteX92" fmla="*/ 517485 w 576405"/>
              <a:gd name="connsiteY92" fmla="*/ 175065 h 432124"/>
              <a:gd name="connsiteX93" fmla="*/ 401344 w 576405"/>
              <a:gd name="connsiteY93" fmla="*/ 59033 h 432124"/>
              <a:gd name="connsiteX94" fmla="*/ 401344 w 576405"/>
              <a:gd name="connsiteY94" fmla="*/ 46820 h 432124"/>
              <a:gd name="connsiteX95" fmla="*/ 444812 w 576405"/>
              <a:gd name="connsiteY95" fmla="*/ 2714 h 432124"/>
              <a:gd name="connsiteX96" fmla="*/ 451604 w 576405"/>
              <a:gd name="connsiteY96" fmla="*/ 0 h 432124"/>
              <a:gd name="connsiteX97" fmla="*/ 125386 w 576405"/>
              <a:gd name="connsiteY97" fmla="*/ 0 h 432124"/>
              <a:gd name="connsiteX98" fmla="*/ 131502 w 576405"/>
              <a:gd name="connsiteY98" fmla="*/ 2714 h 432124"/>
              <a:gd name="connsiteX99" fmla="*/ 174997 w 576405"/>
              <a:gd name="connsiteY99" fmla="*/ 46820 h 432124"/>
              <a:gd name="connsiteX100" fmla="*/ 174997 w 576405"/>
              <a:gd name="connsiteY100" fmla="*/ 59033 h 432124"/>
              <a:gd name="connsiteX101" fmla="*/ 59465 w 576405"/>
              <a:gd name="connsiteY101" fmla="*/ 175065 h 432124"/>
              <a:gd name="connsiteX102" fmla="*/ 52669 w 576405"/>
              <a:gd name="connsiteY102" fmla="*/ 177779 h 432124"/>
              <a:gd name="connsiteX103" fmla="*/ 46552 w 576405"/>
              <a:gd name="connsiteY103" fmla="*/ 175065 h 432124"/>
              <a:gd name="connsiteX104" fmla="*/ 3058 w 576405"/>
              <a:gd name="connsiteY104" fmla="*/ 130959 h 432124"/>
              <a:gd name="connsiteX105" fmla="*/ 3058 w 576405"/>
              <a:gd name="connsiteY105" fmla="*/ 118746 h 432124"/>
              <a:gd name="connsiteX106" fmla="*/ 118590 w 576405"/>
              <a:gd name="connsiteY106" fmla="*/ 2714 h 432124"/>
              <a:gd name="connsiteX107" fmla="*/ 125386 w 576405"/>
              <a:gd name="connsiteY107" fmla="*/ 0 h 4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576405" h="432124">
                <a:moveTo>
                  <a:pt x="127473" y="301859"/>
                </a:moveTo>
                <a:cubicBezTo>
                  <a:pt x="126114" y="307287"/>
                  <a:pt x="124755" y="316786"/>
                  <a:pt x="126793" y="325606"/>
                </a:cubicBezTo>
                <a:cubicBezTo>
                  <a:pt x="136984" y="366992"/>
                  <a:pt x="162123" y="391416"/>
                  <a:pt x="208323" y="404307"/>
                </a:cubicBezTo>
                <a:cubicBezTo>
                  <a:pt x="220553" y="407699"/>
                  <a:pt x="233462" y="408378"/>
                  <a:pt x="244333" y="407021"/>
                </a:cubicBezTo>
                <a:close/>
                <a:moveTo>
                  <a:pt x="193376" y="82716"/>
                </a:moveTo>
                <a:lnTo>
                  <a:pt x="88066" y="191270"/>
                </a:lnTo>
                <a:cubicBezTo>
                  <a:pt x="85349" y="193984"/>
                  <a:pt x="83990" y="198733"/>
                  <a:pt x="85349" y="202804"/>
                </a:cubicBezTo>
                <a:lnTo>
                  <a:pt x="101655" y="247582"/>
                </a:lnTo>
                <a:cubicBezTo>
                  <a:pt x="103013" y="253010"/>
                  <a:pt x="106411" y="257081"/>
                  <a:pt x="110487" y="261152"/>
                </a:cubicBezTo>
                <a:lnTo>
                  <a:pt x="268792" y="405664"/>
                </a:lnTo>
                <a:cubicBezTo>
                  <a:pt x="276945" y="413127"/>
                  <a:pt x="288495" y="415841"/>
                  <a:pt x="299366" y="413127"/>
                </a:cubicBezTo>
                <a:cubicBezTo>
                  <a:pt x="306160" y="411092"/>
                  <a:pt x="312274" y="409056"/>
                  <a:pt x="318389" y="407021"/>
                </a:cubicBezTo>
                <a:lnTo>
                  <a:pt x="226668" y="325606"/>
                </a:lnTo>
                <a:cubicBezTo>
                  <a:pt x="222591" y="322213"/>
                  <a:pt x="222591" y="316786"/>
                  <a:pt x="225988" y="312715"/>
                </a:cubicBezTo>
                <a:cubicBezTo>
                  <a:pt x="229385" y="308644"/>
                  <a:pt x="234821" y="308644"/>
                  <a:pt x="238897" y="312036"/>
                </a:cubicBezTo>
                <a:lnTo>
                  <a:pt x="334016" y="396166"/>
                </a:lnTo>
                <a:cubicBezTo>
                  <a:pt x="334695" y="396844"/>
                  <a:pt x="335375" y="398201"/>
                  <a:pt x="335375" y="398879"/>
                </a:cubicBezTo>
                <a:cubicBezTo>
                  <a:pt x="343528" y="394130"/>
                  <a:pt x="351001" y="389381"/>
                  <a:pt x="357796" y="383275"/>
                </a:cubicBezTo>
                <a:lnTo>
                  <a:pt x="258600" y="293718"/>
                </a:lnTo>
                <a:cubicBezTo>
                  <a:pt x="254524" y="290326"/>
                  <a:pt x="254524" y="284898"/>
                  <a:pt x="257921" y="280827"/>
                </a:cubicBezTo>
                <a:cubicBezTo>
                  <a:pt x="261318" y="277435"/>
                  <a:pt x="266753" y="276756"/>
                  <a:pt x="270151" y="280149"/>
                </a:cubicBezTo>
                <a:lnTo>
                  <a:pt x="370705" y="370384"/>
                </a:lnTo>
                <a:cubicBezTo>
                  <a:pt x="376819" y="363599"/>
                  <a:pt x="382255" y="356136"/>
                  <a:pt x="387011" y="347995"/>
                </a:cubicBezTo>
                <a:cubicBezTo>
                  <a:pt x="386331" y="347316"/>
                  <a:pt x="385652" y="347316"/>
                  <a:pt x="384972" y="346638"/>
                </a:cubicBezTo>
                <a:lnTo>
                  <a:pt x="289854" y="262509"/>
                </a:lnTo>
                <a:cubicBezTo>
                  <a:pt x="286457" y="259116"/>
                  <a:pt x="285777" y="253010"/>
                  <a:pt x="289174" y="249618"/>
                </a:cubicBezTo>
                <a:cubicBezTo>
                  <a:pt x="292571" y="245547"/>
                  <a:pt x="298007" y="245547"/>
                  <a:pt x="302083" y="248939"/>
                </a:cubicBezTo>
                <a:lnTo>
                  <a:pt x="395164" y="331033"/>
                </a:lnTo>
                <a:cubicBezTo>
                  <a:pt x="398561" y="323570"/>
                  <a:pt x="401278" y="315429"/>
                  <a:pt x="403317" y="306609"/>
                </a:cubicBezTo>
                <a:cubicBezTo>
                  <a:pt x="406714" y="294396"/>
                  <a:pt x="403317" y="281506"/>
                  <a:pt x="393805" y="272686"/>
                </a:cubicBezTo>
                <a:cubicBezTo>
                  <a:pt x="376140" y="257081"/>
                  <a:pt x="348963" y="232656"/>
                  <a:pt x="325183" y="210946"/>
                </a:cubicBezTo>
                <a:cubicBezTo>
                  <a:pt x="323825" y="210946"/>
                  <a:pt x="322466" y="210267"/>
                  <a:pt x="321786" y="209589"/>
                </a:cubicBezTo>
                <a:lnTo>
                  <a:pt x="273548" y="165489"/>
                </a:lnTo>
                <a:cubicBezTo>
                  <a:pt x="270151" y="162096"/>
                  <a:pt x="270151" y="156669"/>
                  <a:pt x="273548" y="152598"/>
                </a:cubicBezTo>
                <a:cubicBezTo>
                  <a:pt x="276265" y="149206"/>
                  <a:pt x="282380" y="148527"/>
                  <a:pt x="285777" y="151919"/>
                </a:cubicBezTo>
                <a:cubicBezTo>
                  <a:pt x="285777" y="151919"/>
                  <a:pt x="305480" y="169559"/>
                  <a:pt x="329260" y="190592"/>
                </a:cubicBezTo>
                <a:lnTo>
                  <a:pt x="336734" y="185843"/>
                </a:lnTo>
                <a:cubicBezTo>
                  <a:pt x="344207" y="181093"/>
                  <a:pt x="348284" y="173630"/>
                  <a:pt x="348963" y="164810"/>
                </a:cubicBezTo>
                <a:cubicBezTo>
                  <a:pt x="350322" y="156669"/>
                  <a:pt x="346925" y="148527"/>
                  <a:pt x="340810" y="142421"/>
                </a:cubicBezTo>
                <a:lnTo>
                  <a:pt x="309557" y="112569"/>
                </a:lnTo>
                <a:cubicBezTo>
                  <a:pt x="305480" y="108498"/>
                  <a:pt x="300045" y="105106"/>
                  <a:pt x="293930" y="103749"/>
                </a:cubicBezTo>
                <a:close/>
                <a:moveTo>
                  <a:pt x="382934" y="82038"/>
                </a:moveTo>
                <a:lnTo>
                  <a:pt x="314313" y="92893"/>
                </a:lnTo>
                <a:cubicBezTo>
                  <a:pt x="317030" y="94929"/>
                  <a:pt x="319748" y="96964"/>
                  <a:pt x="322466" y="99678"/>
                </a:cubicBezTo>
                <a:lnTo>
                  <a:pt x="353719" y="129530"/>
                </a:lnTo>
                <a:cubicBezTo>
                  <a:pt x="363910" y="139707"/>
                  <a:pt x="368666" y="152598"/>
                  <a:pt x="367307" y="166846"/>
                </a:cubicBezTo>
                <a:cubicBezTo>
                  <a:pt x="365949" y="180415"/>
                  <a:pt x="358475" y="193306"/>
                  <a:pt x="346925" y="200769"/>
                </a:cubicBezTo>
                <a:lnTo>
                  <a:pt x="342848" y="203483"/>
                </a:lnTo>
                <a:cubicBezTo>
                  <a:pt x="365949" y="223158"/>
                  <a:pt x="389728" y="244869"/>
                  <a:pt x="406034" y="259116"/>
                </a:cubicBezTo>
                <a:cubicBezTo>
                  <a:pt x="414187" y="267258"/>
                  <a:pt x="420302" y="277435"/>
                  <a:pt x="421661" y="288290"/>
                </a:cubicBezTo>
                <a:lnTo>
                  <a:pt x="456991" y="244869"/>
                </a:lnTo>
                <a:cubicBezTo>
                  <a:pt x="457670" y="244190"/>
                  <a:pt x="458350" y="243512"/>
                  <a:pt x="458350" y="242833"/>
                </a:cubicBezTo>
                <a:lnTo>
                  <a:pt x="486206" y="202804"/>
                </a:lnTo>
                <a:cubicBezTo>
                  <a:pt x="489603" y="198055"/>
                  <a:pt x="488923" y="191949"/>
                  <a:pt x="485526" y="187878"/>
                </a:cubicBezTo>
                <a:close/>
                <a:moveTo>
                  <a:pt x="192697" y="63719"/>
                </a:moveTo>
                <a:lnTo>
                  <a:pt x="275586" y="81359"/>
                </a:lnTo>
                <a:cubicBezTo>
                  <a:pt x="276265" y="80681"/>
                  <a:pt x="277624" y="80681"/>
                  <a:pt x="278983" y="80003"/>
                </a:cubicBezTo>
                <a:lnTo>
                  <a:pt x="384293" y="63719"/>
                </a:lnTo>
                <a:cubicBezTo>
                  <a:pt x="387690" y="63041"/>
                  <a:pt x="390408" y="64398"/>
                  <a:pt x="392446" y="66433"/>
                </a:cubicBezTo>
                <a:lnTo>
                  <a:pt x="498435" y="175666"/>
                </a:lnTo>
                <a:cubicBezTo>
                  <a:pt x="507947" y="185843"/>
                  <a:pt x="509306" y="201447"/>
                  <a:pt x="501153" y="212981"/>
                </a:cubicBezTo>
                <a:lnTo>
                  <a:pt x="473297" y="253010"/>
                </a:lnTo>
                <a:cubicBezTo>
                  <a:pt x="472617" y="254367"/>
                  <a:pt x="471938" y="255046"/>
                  <a:pt x="471259" y="256402"/>
                </a:cubicBezTo>
                <a:lnTo>
                  <a:pt x="425058" y="314072"/>
                </a:lnTo>
                <a:cubicBezTo>
                  <a:pt x="423699" y="315429"/>
                  <a:pt x="421661" y="316786"/>
                  <a:pt x="419623" y="316786"/>
                </a:cubicBezTo>
                <a:cubicBezTo>
                  <a:pt x="401278" y="376490"/>
                  <a:pt x="362551" y="414484"/>
                  <a:pt x="304121" y="430089"/>
                </a:cubicBezTo>
                <a:cubicBezTo>
                  <a:pt x="299366" y="431446"/>
                  <a:pt x="295289" y="432124"/>
                  <a:pt x="290533" y="432124"/>
                </a:cubicBezTo>
                <a:cubicBezTo>
                  <a:pt x="281021" y="432124"/>
                  <a:pt x="270830" y="428732"/>
                  <a:pt x="262677" y="423304"/>
                </a:cubicBezTo>
                <a:cubicBezTo>
                  <a:pt x="257242" y="423982"/>
                  <a:pt x="246371" y="426018"/>
                  <a:pt x="234141" y="426018"/>
                </a:cubicBezTo>
                <a:cubicBezTo>
                  <a:pt x="224629" y="426018"/>
                  <a:pt x="213759" y="424661"/>
                  <a:pt x="203567" y="421947"/>
                </a:cubicBezTo>
                <a:cubicBezTo>
                  <a:pt x="150573" y="407021"/>
                  <a:pt x="120678" y="377847"/>
                  <a:pt x="109128" y="329676"/>
                </a:cubicBezTo>
                <a:cubicBezTo>
                  <a:pt x="105052" y="311358"/>
                  <a:pt x="110487" y="294396"/>
                  <a:pt x="113205" y="288290"/>
                </a:cubicBezTo>
                <a:lnTo>
                  <a:pt x="98258" y="274721"/>
                </a:lnTo>
                <a:cubicBezTo>
                  <a:pt x="91463" y="268615"/>
                  <a:pt x="86707" y="261830"/>
                  <a:pt x="83990" y="253689"/>
                </a:cubicBezTo>
                <a:lnTo>
                  <a:pt x="68363" y="208910"/>
                </a:lnTo>
                <a:cubicBezTo>
                  <a:pt x="64966" y="198055"/>
                  <a:pt x="67684" y="186521"/>
                  <a:pt x="75157" y="178379"/>
                </a:cubicBezTo>
                <a:lnTo>
                  <a:pt x="183864" y="66433"/>
                </a:lnTo>
                <a:cubicBezTo>
                  <a:pt x="185903" y="64398"/>
                  <a:pt x="189300" y="63041"/>
                  <a:pt x="192697" y="63719"/>
                </a:cubicBezTo>
                <a:close/>
                <a:moveTo>
                  <a:pt x="451604" y="22392"/>
                </a:moveTo>
                <a:lnTo>
                  <a:pt x="421040" y="52927"/>
                </a:lnTo>
                <a:lnTo>
                  <a:pt x="523598" y="155387"/>
                </a:lnTo>
                <a:lnTo>
                  <a:pt x="554162" y="124852"/>
                </a:lnTo>
                <a:close/>
                <a:moveTo>
                  <a:pt x="125386" y="22392"/>
                </a:moveTo>
                <a:lnTo>
                  <a:pt x="22086" y="124852"/>
                </a:lnTo>
                <a:lnTo>
                  <a:pt x="52669" y="155387"/>
                </a:lnTo>
                <a:lnTo>
                  <a:pt x="155968" y="52927"/>
                </a:lnTo>
                <a:close/>
                <a:moveTo>
                  <a:pt x="451604" y="0"/>
                </a:moveTo>
                <a:cubicBezTo>
                  <a:pt x="453642" y="0"/>
                  <a:pt x="456358" y="1357"/>
                  <a:pt x="457717" y="2714"/>
                </a:cubicBezTo>
                <a:lnTo>
                  <a:pt x="573858" y="118746"/>
                </a:lnTo>
                <a:cubicBezTo>
                  <a:pt x="577254" y="122138"/>
                  <a:pt x="577254" y="127567"/>
                  <a:pt x="573858" y="130959"/>
                </a:cubicBezTo>
                <a:lnTo>
                  <a:pt x="530390" y="175065"/>
                </a:lnTo>
                <a:cubicBezTo>
                  <a:pt x="528352" y="176422"/>
                  <a:pt x="526315" y="177779"/>
                  <a:pt x="523598" y="177779"/>
                </a:cubicBezTo>
                <a:cubicBezTo>
                  <a:pt x="521560" y="177779"/>
                  <a:pt x="518844" y="176422"/>
                  <a:pt x="517485" y="175065"/>
                </a:cubicBezTo>
                <a:lnTo>
                  <a:pt x="401344" y="59033"/>
                </a:lnTo>
                <a:cubicBezTo>
                  <a:pt x="397948" y="55641"/>
                  <a:pt x="397948" y="50212"/>
                  <a:pt x="401344" y="46820"/>
                </a:cubicBezTo>
                <a:lnTo>
                  <a:pt x="444812" y="2714"/>
                </a:lnTo>
                <a:cubicBezTo>
                  <a:pt x="446850" y="1357"/>
                  <a:pt x="448887" y="0"/>
                  <a:pt x="451604" y="0"/>
                </a:cubicBezTo>
                <a:close/>
                <a:moveTo>
                  <a:pt x="125386" y="0"/>
                </a:moveTo>
                <a:cubicBezTo>
                  <a:pt x="127425" y="0"/>
                  <a:pt x="129464" y="1357"/>
                  <a:pt x="131502" y="2714"/>
                </a:cubicBezTo>
                <a:lnTo>
                  <a:pt x="174997" y="46820"/>
                </a:lnTo>
                <a:cubicBezTo>
                  <a:pt x="178395" y="50212"/>
                  <a:pt x="178395" y="55641"/>
                  <a:pt x="174997" y="59033"/>
                </a:cubicBezTo>
                <a:lnTo>
                  <a:pt x="59465" y="175065"/>
                </a:lnTo>
                <a:cubicBezTo>
                  <a:pt x="57426" y="176422"/>
                  <a:pt x="55387" y="177779"/>
                  <a:pt x="52669" y="177779"/>
                </a:cubicBezTo>
                <a:cubicBezTo>
                  <a:pt x="50630" y="177779"/>
                  <a:pt x="47911" y="176422"/>
                  <a:pt x="46552" y="175065"/>
                </a:cubicBezTo>
                <a:lnTo>
                  <a:pt x="3058" y="130959"/>
                </a:lnTo>
                <a:cubicBezTo>
                  <a:pt x="-1020" y="127567"/>
                  <a:pt x="-1020" y="122138"/>
                  <a:pt x="3058" y="118746"/>
                </a:cubicBezTo>
                <a:lnTo>
                  <a:pt x="118590" y="2714"/>
                </a:lnTo>
                <a:cubicBezTo>
                  <a:pt x="120629" y="1357"/>
                  <a:pt x="122668" y="0"/>
                  <a:pt x="125386" y="0"/>
                </a:cubicBezTo>
                <a:close/>
              </a:path>
            </a:pathLst>
          </a:cu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 name="组合 8">
            <a:extLst>
              <a:ext uri="{FF2B5EF4-FFF2-40B4-BE49-F238E27FC236}">
                <a16:creationId xmlns:a16="http://schemas.microsoft.com/office/drawing/2014/main" id="{982FAACB-E70F-CD3D-BBE0-8B5F4CEB2BEB}"/>
              </a:ext>
            </a:extLst>
          </p:cNvPr>
          <p:cNvGrpSpPr/>
          <p:nvPr/>
        </p:nvGrpSpPr>
        <p:grpSpPr>
          <a:xfrm>
            <a:off x="5358458" y="1517598"/>
            <a:ext cx="1053779" cy="198418"/>
            <a:chOff x="5443365" y="1143526"/>
            <a:chExt cx="1053779" cy="198418"/>
          </a:xfrm>
          <a:solidFill>
            <a:schemeClr val="tx1"/>
          </a:solidFill>
        </p:grpSpPr>
        <p:sp>
          <p:nvSpPr>
            <p:cNvPr id="22" name="message-envelope_16872">
              <a:extLst>
                <a:ext uri="{FF2B5EF4-FFF2-40B4-BE49-F238E27FC236}">
                  <a16:creationId xmlns:a16="http://schemas.microsoft.com/office/drawing/2014/main" id="{299E75A8-E1DC-F945-02F1-B93673954885}"/>
                </a:ext>
              </a:extLst>
            </p:cNvPr>
            <p:cNvSpPr/>
            <p:nvPr/>
          </p:nvSpPr>
          <p:spPr>
            <a:xfrm>
              <a:off x="5443365"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6" name="message-envelope_16872">
              <a:extLst>
                <a:ext uri="{FF2B5EF4-FFF2-40B4-BE49-F238E27FC236}">
                  <a16:creationId xmlns:a16="http://schemas.microsoft.com/office/drawing/2014/main" id="{BAA44594-8C57-BE10-935A-42B1D2CE70A7}"/>
                </a:ext>
              </a:extLst>
            </p:cNvPr>
            <p:cNvSpPr/>
            <p:nvPr/>
          </p:nvSpPr>
          <p:spPr>
            <a:xfrm>
              <a:off x="5817833"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7" name="message-envelope_16872">
              <a:extLst>
                <a:ext uri="{FF2B5EF4-FFF2-40B4-BE49-F238E27FC236}">
                  <a16:creationId xmlns:a16="http://schemas.microsoft.com/office/drawing/2014/main" id="{35A9CF90-2973-BFB4-7430-3808ADC26DA5}"/>
                </a:ext>
              </a:extLst>
            </p:cNvPr>
            <p:cNvSpPr/>
            <p:nvPr/>
          </p:nvSpPr>
          <p:spPr>
            <a:xfrm>
              <a:off x="6192301"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16" name="文本框 15">
            <a:extLst>
              <a:ext uri="{FF2B5EF4-FFF2-40B4-BE49-F238E27FC236}">
                <a16:creationId xmlns:a16="http://schemas.microsoft.com/office/drawing/2014/main" id="{6E06A9C7-290F-9207-12F7-9ADCF26F4E24}"/>
              </a:ext>
            </a:extLst>
          </p:cNvPr>
          <p:cNvSpPr txBox="1"/>
          <p:nvPr/>
        </p:nvSpPr>
        <p:spPr>
          <a:xfrm>
            <a:off x="2961528" y="1277390"/>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1" name="文本框 20">
            <a:extLst>
              <a:ext uri="{FF2B5EF4-FFF2-40B4-BE49-F238E27FC236}">
                <a16:creationId xmlns:a16="http://schemas.microsoft.com/office/drawing/2014/main" id="{1B3B8264-8426-74D1-384C-B13DC04D8F4D}"/>
              </a:ext>
            </a:extLst>
          </p:cNvPr>
          <p:cNvSpPr txBox="1"/>
          <p:nvPr/>
        </p:nvSpPr>
        <p:spPr>
          <a:xfrm>
            <a:off x="8197623" y="1277390"/>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“三报文握手”建立</a:t>
              </a:r>
              <a:r>
                <a:rPr lang="en-US" altLang="zh-CN" sz="2000" b="1" dirty="0"/>
                <a:t>TCP</a:t>
              </a:r>
              <a:r>
                <a:rPr lang="zh-CN" altLang="en-US" sz="2000" b="1" dirty="0"/>
                <a:t>连接</a:t>
              </a:r>
            </a:p>
          </p:txBody>
        </p:sp>
      </p:grpSp>
      <p:grpSp>
        <p:nvGrpSpPr>
          <p:cNvPr id="6" name="组合 5">
            <a:extLst>
              <a:ext uri="{FF2B5EF4-FFF2-40B4-BE49-F238E27FC236}">
                <a16:creationId xmlns:a16="http://schemas.microsoft.com/office/drawing/2014/main" id="{00B19F24-3224-8B2C-48C6-0ED0258B78A7}"/>
              </a:ext>
            </a:extLst>
          </p:cNvPr>
          <p:cNvGrpSpPr/>
          <p:nvPr/>
        </p:nvGrpSpPr>
        <p:grpSpPr>
          <a:xfrm>
            <a:off x="3118053" y="1608388"/>
            <a:ext cx="5963787" cy="654939"/>
            <a:chOff x="2993956" y="1149410"/>
            <a:chExt cx="5963787" cy="654939"/>
          </a:xfrm>
        </p:grpSpPr>
        <p:pic>
          <p:nvPicPr>
            <p:cNvPr id="14" name="图形 13">
              <a:extLst>
                <a:ext uri="{FF2B5EF4-FFF2-40B4-BE49-F238E27FC236}">
                  <a16:creationId xmlns:a16="http://schemas.microsoft.com/office/drawing/2014/main" id="{C639618B-58BB-5B92-342F-86ACF4049C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15" name="图形 14">
              <a:extLst>
                <a:ext uri="{FF2B5EF4-FFF2-40B4-BE49-F238E27FC236}">
                  <a16:creationId xmlns:a16="http://schemas.microsoft.com/office/drawing/2014/main" id="{EB958355-7A21-7FE0-6757-D3CCCCBADF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sp>
        <p:nvSpPr>
          <p:cNvPr id="7" name="箭头: 左右 6">
            <a:extLst>
              <a:ext uri="{FF2B5EF4-FFF2-40B4-BE49-F238E27FC236}">
                <a16:creationId xmlns:a16="http://schemas.microsoft.com/office/drawing/2014/main" id="{A3700BE1-A5BC-7A81-A440-CCDCD9478D2C}"/>
              </a:ext>
            </a:extLst>
          </p:cNvPr>
          <p:cNvSpPr/>
          <p:nvPr/>
        </p:nvSpPr>
        <p:spPr>
          <a:xfrm>
            <a:off x="3795193" y="172847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建立</a:t>
            </a:r>
            <a:r>
              <a:rPr lang="en-US" altLang="zh-CN" b="1" dirty="0">
                <a:solidFill>
                  <a:schemeClr val="tx1"/>
                </a:solidFill>
              </a:rPr>
              <a:t>TCP</a:t>
            </a:r>
            <a:r>
              <a:rPr lang="zh-CN" altLang="en-US" b="1" dirty="0">
                <a:solidFill>
                  <a:schemeClr val="tx1"/>
                </a:solidFill>
              </a:rPr>
              <a:t>连接</a:t>
            </a:r>
          </a:p>
        </p:txBody>
      </p:sp>
      <p:sp>
        <p:nvSpPr>
          <p:cNvPr id="51" name="矩形 50">
            <a:extLst>
              <a:ext uri="{FF2B5EF4-FFF2-40B4-BE49-F238E27FC236}">
                <a16:creationId xmlns:a16="http://schemas.microsoft.com/office/drawing/2014/main" id="{D629B367-DD59-3996-AFFC-399F9A099315}"/>
              </a:ext>
            </a:extLst>
          </p:cNvPr>
          <p:cNvSpPr/>
          <p:nvPr/>
        </p:nvSpPr>
        <p:spPr>
          <a:xfrm>
            <a:off x="7977860" y="2926073"/>
            <a:ext cx="1515035" cy="77902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LISTEN</a:t>
            </a:r>
          </a:p>
          <a:p>
            <a:pPr algn="ctr"/>
            <a:r>
              <a:rPr lang="zh-CN" altLang="en-US" b="1" dirty="0">
                <a:solidFill>
                  <a:schemeClr val="bg1"/>
                </a:solidFill>
                <a:latin typeface="+mn-ea"/>
              </a:rPr>
              <a:t>监听</a:t>
            </a:r>
          </a:p>
        </p:txBody>
      </p:sp>
      <p:grpSp>
        <p:nvGrpSpPr>
          <p:cNvPr id="18" name="组合 17">
            <a:extLst>
              <a:ext uri="{FF2B5EF4-FFF2-40B4-BE49-F238E27FC236}">
                <a16:creationId xmlns:a16="http://schemas.microsoft.com/office/drawing/2014/main" id="{1CEF0055-7362-2DB9-0911-29BA7F30337F}"/>
              </a:ext>
            </a:extLst>
          </p:cNvPr>
          <p:cNvGrpSpPr/>
          <p:nvPr/>
        </p:nvGrpSpPr>
        <p:grpSpPr>
          <a:xfrm>
            <a:off x="9137470" y="1913430"/>
            <a:ext cx="1856112" cy="1012643"/>
            <a:chOff x="9137470" y="1913430"/>
            <a:chExt cx="1856112" cy="1012643"/>
          </a:xfrm>
        </p:grpSpPr>
        <p:cxnSp>
          <p:nvCxnSpPr>
            <p:cNvPr id="10" name="连接符: 肘形 9">
              <a:extLst>
                <a:ext uri="{FF2B5EF4-FFF2-40B4-BE49-F238E27FC236}">
                  <a16:creationId xmlns:a16="http://schemas.microsoft.com/office/drawing/2014/main" id="{00B7234B-BFB2-2A38-14C3-2BEF5B3D5F4A}"/>
                </a:ext>
              </a:extLst>
            </p:cNvPr>
            <p:cNvCxnSpPr>
              <a:cxnSpLocks/>
            </p:cNvCxnSpPr>
            <p:nvPr/>
          </p:nvCxnSpPr>
          <p:spPr>
            <a:xfrm rot="16200000" flipH="1">
              <a:off x="8812055" y="2238845"/>
              <a:ext cx="1006255" cy="355426"/>
            </a:xfrm>
            <a:prstGeom prst="bentConnector4">
              <a:avLst>
                <a:gd name="adj1" fmla="val 994"/>
                <a:gd name="adj2" fmla="val 531844"/>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41E38FE-44C4-DCCC-F8A8-903A6EA40FFA}"/>
                </a:ext>
              </a:extLst>
            </p:cNvPr>
            <p:cNvSpPr txBox="1"/>
            <p:nvPr/>
          </p:nvSpPr>
          <p:spPr>
            <a:xfrm>
              <a:off x="9767455" y="2556741"/>
              <a:ext cx="1226127" cy="369332"/>
            </a:xfrm>
            <a:prstGeom prst="rect">
              <a:avLst/>
            </a:prstGeom>
            <a:noFill/>
          </p:spPr>
          <p:txBody>
            <a:bodyPr wrap="square" rtlCol="0">
              <a:spAutoFit/>
            </a:bodyPr>
            <a:lstStyle/>
            <a:p>
              <a:pPr algn="ctr"/>
              <a:r>
                <a:rPr lang="zh-CN" altLang="en-US" b="1" dirty="0"/>
                <a:t>被动打开</a:t>
              </a:r>
            </a:p>
          </p:txBody>
        </p:sp>
      </p:grpSp>
      <p:sp>
        <p:nvSpPr>
          <p:cNvPr id="33" name="矩形 32">
            <a:extLst>
              <a:ext uri="{FF2B5EF4-FFF2-40B4-BE49-F238E27FC236}">
                <a16:creationId xmlns:a16="http://schemas.microsoft.com/office/drawing/2014/main" id="{0871096A-65BE-FEEF-7294-10205EF53C62}"/>
              </a:ext>
            </a:extLst>
          </p:cNvPr>
          <p:cNvSpPr/>
          <p:nvPr/>
        </p:nvSpPr>
        <p:spPr>
          <a:xfrm>
            <a:off x="2699103" y="2927861"/>
            <a:ext cx="1515035" cy="1933301"/>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SYN-SENT</a:t>
            </a:r>
          </a:p>
          <a:p>
            <a:pPr algn="ctr"/>
            <a:r>
              <a:rPr lang="zh-CN" altLang="en-US" b="1" dirty="0">
                <a:solidFill>
                  <a:schemeClr val="bg1"/>
                </a:solidFill>
                <a:latin typeface="+mn-ea"/>
              </a:rPr>
              <a:t>同步已发送</a:t>
            </a:r>
          </a:p>
        </p:txBody>
      </p:sp>
      <p:sp>
        <p:nvSpPr>
          <p:cNvPr id="5" name="文本框 4">
            <a:extLst>
              <a:ext uri="{FF2B5EF4-FFF2-40B4-BE49-F238E27FC236}">
                <a16:creationId xmlns:a16="http://schemas.microsoft.com/office/drawing/2014/main" id="{64159A94-F31C-C465-6861-86008812FDB3}"/>
              </a:ext>
            </a:extLst>
          </p:cNvPr>
          <p:cNvSpPr txBox="1"/>
          <p:nvPr/>
        </p:nvSpPr>
        <p:spPr>
          <a:xfrm>
            <a:off x="315617" y="2919686"/>
            <a:ext cx="2381795" cy="584775"/>
          </a:xfrm>
          <a:prstGeom prst="rect">
            <a:avLst/>
          </a:prstGeom>
          <a:noFill/>
        </p:spPr>
        <p:txBody>
          <a:bodyPr wrap="square" rtlCol="0">
            <a:spAutoFit/>
          </a:bodyPr>
          <a:lstStyle/>
          <a:p>
            <a:r>
              <a:rPr lang="zh-CN" altLang="en-US" sz="1600" b="1" dirty="0">
                <a:solidFill>
                  <a:schemeClr val="accent1"/>
                </a:solidFill>
              </a:rPr>
              <a:t>发送</a:t>
            </a:r>
            <a:r>
              <a:rPr lang="en-US" altLang="zh-CN" sz="1600" b="1" dirty="0">
                <a:solidFill>
                  <a:schemeClr val="accent1"/>
                </a:solidFill>
              </a:rPr>
              <a:t>TCP</a:t>
            </a:r>
            <a:r>
              <a:rPr lang="zh-CN" altLang="en-US" sz="1600" b="1" dirty="0">
                <a:solidFill>
                  <a:schemeClr val="accent1"/>
                </a:solidFill>
              </a:rPr>
              <a:t>连接请求报文段</a:t>
            </a:r>
            <a:endParaRPr lang="en-US" altLang="zh-CN" sz="1600" b="1" dirty="0">
              <a:solidFill>
                <a:schemeClr val="accent1"/>
              </a:solidFill>
            </a:endParaRPr>
          </a:p>
          <a:p>
            <a:r>
              <a:rPr lang="zh-CN" altLang="en-US" sz="1600" b="1" dirty="0">
                <a:solidFill>
                  <a:schemeClr val="accent1"/>
                </a:solidFill>
              </a:rPr>
              <a:t>进入同步已发送状态</a:t>
            </a:r>
          </a:p>
        </p:txBody>
      </p:sp>
      <p:cxnSp>
        <p:nvCxnSpPr>
          <p:cNvPr id="34" name="直接箭头连接符 33">
            <a:extLst>
              <a:ext uri="{FF2B5EF4-FFF2-40B4-BE49-F238E27FC236}">
                <a16:creationId xmlns:a16="http://schemas.microsoft.com/office/drawing/2014/main" id="{398A6546-27E1-ABFB-2733-ABC63B58D756}"/>
              </a:ext>
            </a:extLst>
          </p:cNvPr>
          <p:cNvCxnSpPr/>
          <p:nvPr/>
        </p:nvCxnSpPr>
        <p:spPr>
          <a:xfrm>
            <a:off x="4214138" y="2926073"/>
            <a:ext cx="3763720" cy="77902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BD2373FA-3D8C-6D36-D299-CE9E802E5ED0}"/>
              </a:ext>
            </a:extLst>
          </p:cNvPr>
          <p:cNvSpPr txBox="1"/>
          <p:nvPr/>
        </p:nvSpPr>
        <p:spPr>
          <a:xfrm rot="720482">
            <a:off x="4241835" y="2705106"/>
            <a:ext cx="979714" cy="369332"/>
          </a:xfrm>
          <a:prstGeom prst="rect">
            <a:avLst/>
          </a:prstGeom>
          <a:noFill/>
        </p:spPr>
        <p:txBody>
          <a:bodyPr wrap="square" rtlCol="0">
            <a:spAutoFit/>
          </a:bodyPr>
          <a:lstStyle/>
          <a:p>
            <a:r>
              <a:rPr lang="en-US" altLang="zh-CN" b="1" dirty="0"/>
              <a:t>SYN=1</a:t>
            </a:r>
            <a:endParaRPr lang="zh-CN" altLang="en-US" b="1" dirty="0"/>
          </a:p>
        </p:txBody>
      </p:sp>
      <p:sp>
        <p:nvSpPr>
          <p:cNvPr id="45" name="文本框 44">
            <a:extLst>
              <a:ext uri="{FF2B5EF4-FFF2-40B4-BE49-F238E27FC236}">
                <a16:creationId xmlns:a16="http://schemas.microsoft.com/office/drawing/2014/main" id="{5E6AAB74-C6DB-D4B0-9F0D-6FB5CC468566}"/>
              </a:ext>
            </a:extLst>
          </p:cNvPr>
          <p:cNvSpPr txBox="1"/>
          <p:nvPr/>
        </p:nvSpPr>
        <p:spPr>
          <a:xfrm rot="720482">
            <a:off x="5844492" y="3022377"/>
            <a:ext cx="979714" cy="369332"/>
          </a:xfrm>
          <a:prstGeom prst="rect">
            <a:avLst/>
          </a:prstGeom>
          <a:noFill/>
        </p:spPr>
        <p:txBody>
          <a:bodyPr wrap="square" rtlCol="0">
            <a:spAutoFit/>
          </a:bodyPr>
          <a:lstStyle/>
          <a:p>
            <a:r>
              <a:rPr lang="en-US" altLang="zh-CN" b="1" dirty="0"/>
              <a:t>seq=x</a:t>
            </a:r>
            <a:endParaRPr lang="zh-CN" altLang="en-US" b="1" dirty="0"/>
          </a:p>
        </p:txBody>
      </p:sp>
      <p:grpSp>
        <p:nvGrpSpPr>
          <p:cNvPr id="25" name="组合 24">
            <a:extLst>
              <a:ext uri="{FF2B5EF4-FFF2-40B4-BE49-F238E27FC236}">
                <a16:creationId xmlns:a16="http://schemas.microsoft.com/office/drawing/2014/main" id="{1429BB24-D55B-A5D0-3F6C-0A59799AD616}"/>
              </a:ext>
            </a:extLst>
          </p:cNvPr>
          <p:cNvGrpSpPr/>
          <p:nvPr/>
        </p:nvGrpSpPr>
        <p:grpSpPr>
          <a:xfrm>
            <a:off x="1408900" y="1935857"/>
            <a:ext cx="1709154" cy="996849"/>
            <a:chOff x="1408900" y="1935857"/>
            <a:chExt cx="1709154" cy="996849"/>
          </a:xfrm>
        </p:grpSpPr>
        <p:cxnSp>
          <p:nvCxnSpPr>
            <p:cNvPr id="31" name="连接符: 肘形 30">
              <a:extLst>
                <a:ext uri="{FF2B5EF4-FFF2-40B4-BE49-F238E27FC236}">
                  <a16:creationId xmlns:a16="http://schemas.microsoft.com/office/drawing/2014/main" id="{567B011A-AD4C-3103-1BC6-C3B9F7DBA9D9}"/>
                </a:ext>
              </a:extLst>
            </p:cNvPr>
            <p:cNvCxnSpPr>
              <a:cxnSpLocks/>
              <a:stCxn id="14" idx="1"/>
            </p:cNvCxnSpPr>
            <p:nvPr/>
          </p:nvCxnSpPr>
          <p:spPr>
            <a:xfrm rot="10800000" flipV="1">
              <a:off x="2705771" y="1935857"/>
              <a:ext cx="412283" cy="990215"/>
            </a:xfrm>
            <a:prstGeom prst="bentConnector3">
              <a:avLst>
                <a:gd name="adj1" fmla="val 420630"/>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E17A4C1C-93F0-7B91-0197-FFC739768BB6}"/>
                </a:ext>
              </a:extLst>
            </p:cNvPr>
            <p:cNvSpPr txBox="1"/>
            <p:nvPr/>
          </p:nvSpPr>
          <p:spPr>
            <a:xfrm>
              <a:off x="1408900" y="2563374"/>
              <a:ext cx="1226127" cy="369332"/>
            </a:xfrm>
            <a:prstGeom prst="rect">
              <a:avLst/>
            </a:prstGeom>
            <a:noFill/>
          </p:spPr>
          <p:txBody>
            <a:bodyPr wrap="square" rtlCol="0">
              <a:spAutoFit/>
            </a:bodyPr>
            <a:lstStyle/>
            <a:p>
              <a:pPr algn="ctr"/>
              <a:r>
                <a:rPr lang="zh-CN" altLang="en-US" b="1" dirty="0"/>
                <a:t>主动打开</a:t>
              </a:r>
            </a:p>
          </p:txBody>
        </p:sp>
      </p:grpSp>
      <p:sp>
        <p:nvSpPr>
          <p:cNvPr id="36" name="矩形 35">
            <a:extLst>
              <a:ext uri="{FF2B5EF4-FFF2-40B4-BE49-F238E27FC236}">
                <a16:creationId xmlns:a16="http://schemas.microsoft.com/office/drawing/2014/main" id="{42271845-A796-8466-46A9-4F184F3CE022}"/>
              </a:ext>
            </a:extLst>
          </p:cNvPr>
          <p:cNvSpPr/>
          <p:nvPr/>
        </p:nvSpPr>
        <p:spPr>
          <a:xfrm>
            <a:off x="7977859" y="3705101"/>
            <a:ext cx="1515035" cy="1933301"/>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SYN-RCVD</a:t>
            </a:r>
          </a:p>
          <a:p>
            <a:pPr algn="ctr"/>
            <a:r>
              <a:rPr lang="zh-CN" altLang="en-US" b="1" dirty="0">
                <a:solidFill>
                  <a:schemeClr val="bg1"/>
                </a:solidFill>
                <a:latin typeface="+mn-ea"/>
              </a:rPr>
              <a:t>同步已接收</a:t>
            </a:r>
          </a:p>
        </p:txBody>
      </p:sp>
      <p:grpSp>
        <p:nvGrpSpPr>
          <p:cNvPr id="11" name="组合 10">
            <a:extLst>
              <a:ext uri="{FF2B5EF4-FFF2-40B4-BE49-F238E27FC236}">
                <a16:creationId xmlns:a16="http://schemas.microsoft.com/office/drawing/2014/main" id="{D3BBCDA3-EAC8-F8F7-B102-5DB6E91C7D75}"/>
              </a:ext>
            </a:extLst>
          </p:cNvPr>
          <p:cNvGrpSpPr/>
          <p:nvPr/>
        </p:nvGrpSpPr>
        <p:grpSpPr>
          <a:xfrm>
            <a:off x="4214136" y="3620297"/>
            <a:ext cx="3763721" cy="1240865"/>
            <a:chOff x="4214136" y="3620297"/>
            <a:chExt cx="3763721" cy="1240865"/>
          </a:xfrm>
        </p:grpSpPr>
        <p:cxnSp>
          <p:nvCxnSpPr>
            <p:cNvPr id="37" name="直接箭头连接符 36">
              <a:extLst>
                <a:ext uri="{FF2B5EF4-FFF2-40B4-BE49-F238E27FC236}">
                  <a16:creationId xmlns:a16="http://schemas.microsoft.com/office/drawing/2014/main" id="{A1578A0E-ED6E-F158-EACA-CF5946771E02}"/>
                </a:ext>
              </a:extLst>
            </p:cNvPr>
            <p:cNvCxnSpPr>
              <a:cxnSpLocks/>
            </p:cNvCxnSpPr>
            <p:nvPr/>
          </p:nvCxnSpPr>
          <p:spPr>
            <a:xfrm flipH="1">
              <a:off x="4214136" y="3705101"/>
              <a:ext cx="3763721" cy="1156061"/>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FB28D3E1-7E2A-DE69-9768-60EECD00D72B}"/>
                </a:ext>
              </a:extLst>
            </p:cNvPr>
            <p:cNvSpPr txBox="1"/>
            <p:nvPr/>
          </p:nvSpPr>
          <p:spPr>
            <a:xfrm rot="20599905">
              <a:off x="4231472" y="4253049"/>
              <a:ext cx="1695926" cy="369332"/>
            </a:xfrm>
            <a:prstGeom prst="rect">
              <a:avLst/>
            </a:prstGeom>
            <a:noFill/>
          </p:spPr>
          <p:txBody>
            <a:bodyPr wrap="square" rtlCol="0">
              <a:spAutoFit/>
            </a:bodyPr>
            <a:lstStyle/>
            <a:p>
              <a:r>
                <a:rPr lang="en-US" altLang="zh-CN" b="1" dirty="0"/>
                <a:t>SYN=1  ACK=1</a:t>
              </a:r>
              <a:endParaRPr lang="zh-CN" altLang="en-US" b="1" dirty="0"/>
            </a:p>
          </p:txBody>
        </p:sp>
        <p:sp>
          <p:nvSpPr>
            <p:cNvPr id="39" name="文本框 38">
              <a:extLst>
                <a:ext uri="{FF2B5EF4-FFF2-40B4-BE49-F238E27FC236}">
                  <a16:creationId xmlns:a16="http://schemas.microsoft.com/office/drawing/2014/main" id="{CAF3E3B4-98C9-7B0B-47AD-BD6A2F480695}"/>
                </a:ext>
              </a:extLst>
            </p:cNvPr>
            <p:cNvSpPr txBox="1"/>
            <p:nvPr/>
          </p:nvSpPr>
          <p:spPr>
            <a:xfrm rot="20599905">
              <a:off x="5853871" y="3887186"/>
              <a:ext cx="756271" cy="369332"/>
            </a:xfrm>
            <a:prstGeom prst="rect">
              <a:avLst/>
            </a:prstGeom>
            <a:noFill/>
          </p:spPr>
          <p:txBody>
            <a:bodyPr wrap="square" rtlCol="0">
              <a:spAutoFit/>
            </a:bodyPr>
            <a:lstStyle/>
            <a:p>
              <a:r>
                <a:rPr lang="en-US" altLang="zh-CN" b="1" dirty="0"/>
                <a:t>seq=y</a:t>
              </a:r>
              <a:endParaRPr lang="zh-CN" altLang="en-US" b="1" dirty="0"/>
            </a:p>
          </p:txBody>
        </p:sp>
        <p:sp>
          <p:nvSpPr>
            <p:cNvPr id="40" name="文本框 39">
              <a:extLst>
                <a:ext uri="{FF2B5EF4-FFF2-40B4-BE49-F238E27FC236}">
                  <a16:creationId xmlns:a16="http://schemas.microsoft.com/office/drawing/2014/main" id="{3F120D4B-BA8D-1D51-D5EB-3D9EF0C8593F}"/>
                </a:ext>
              </a:extLst>
            </p:cNvPr>
            <p:cNvSpPr txBox="1"/>
            <p:nvPr/>
          </p:nvSpPr>
          <p:spPr>
            <a:xfrm rot="20599905">
              <a:off x="6693590" y="3620297"/>
              <a:ext cx="968915" cy="369332"/>
            </a:xfrm>
            <a:prstGeom prst="rect">
              <a:avLst/>
            </a:prstGeom>
            <a:noFill/>
          </p:spPr>
          <p:txBody>
            <a:bodyPr wrap="square" rtlCol="0">
              <a:spAutoFit/>
            </a:bodyPr>
            <a:lstStyle/>
            <a:p>
              <a:r>
                <a:rPr lang="en-US" altLang="zh-CN" b="1" dirty="0"/>
                <a:t>ack=x+1</a:t>
              </a:r>
              <a:endParaRPr lang="zh-CN" altLang="en-US" b="1" dirty="0"/>
            </a:p>
          </p:txBody>
        </p:sp>
      </p:grpSp>
      <p:sp>
        <p:nvSpPr>
          <p:cNvPr id="41" name="文本框 40">
            <a:extLst>
              <a:ext uri="{FF2B5EF4-FFF2-40B4-BE49-F238E27FC236}">
                <a16:creationId xmlns:a16="http://schemas.microsoft.com/office/drawing/2014/main" id="{7D53CA60-EE1B-4220-CFEA-3010FF461B77}"/>
              </a:ext>
            </a:extLst>
          </p:cNvPr>
          <p:cNvSpPr txBox="1"/>
          <p:nvPr/>
        </p:nvSpPr>
        <p:spPr>
          <a:xfrm>
            <a:off x="9486359" y="3688516"/>
            <a:ext cx="2804229" cy="584775"/>
          </a:xfrm>
          <a:prstGeom prst="rect">
            <a:avLst/>
          </a:prstGeom>
          <a:noFill/>
        </p:spPr>
        <p:txBody>
          <a:bodyPr wrap="square" rtlCol="0">
            <a:spAutoFit/>
          </a:bodyPr>
          <a:lstStyle/>
          <a:p>
            <a:r>
              <a:rPr lang="zh-CN" altLang="en-US" sz="1600" b="1" dirty="0">
                <a:solidFill>
                  <a:schemeClr val="accent5"/>
                </a:solidFill>
              </a:rPr>
              <a:t>发送</a:t>
            </a:r>
            <a:r>
              <a:rPr lang="en-US" altLang="zh-CN" sz="1600" b="1" dirty="0">
                <a:solidFill>
                  <a:schemeClr val="accent5"/>
                </a:solidFill>
              </a:rPr>
              <a:t>TCP</a:t>
            </a:r>
            <a:r>
              <a:rPr lang="zh-CN" altLang="en-US" sz="1600" b="1" dirty="0">
                <a:solidFill>
                  <a:schemeClr val="accent5"/>
                </a:solidFill>
              </a:rPr>
              <a:t>连接请求确认报文段</a:t>
            </a:r>
            <a:endParaRPr lang="en-US" altLang="zh-CN" sz="1600" b="1" dirty="0">
              <a:solidFill>
                <a:schemeClr val="accent5"/>
              </a:solidFill>
            </a:endParaRPr>
          </a:p>
          <a:p>
            <a:r>
              <a:rPr lang="zh-CN" altLang="en-US" sz="1600" b="1" dirty="0">
                <a:solidFill>
                  <a:schemeClr val="accent5"/>
                </a:solidFill>
              </a:rPr>
              <a:t>进入同步已接收状态</a:t>
            </a:r>
          </a:p>
        </p:txBody>
      </p:sp>
      <p:grpSp>
        <p:nvGrpSpPr>
          <p:cNvPr id="20" name="组合 19">
            <a:extLst>
              <a:ext uri="{FF2B5EF4-FFF2-40B4-BE49-F238E27FC236}">
                <a16:creationId xmlns:a16="http://schemas.microsoft.com/office/drawing/2014/main" id="{B1C935A7-2612-48E6-3AC9-0BF1F166C1BB}"/>
              </a:ext>
            </a:extLst>
          </p:cNvPr>
          <p:cNvGrpSpPr/>
          <p:nvPr/>
        </p:nvGrpSpPr>
        <p:grpSpPr>
          <a:xfrm>
            <a:off x="6372769" y="2448740"/>
            <a:ext cx="887847" cy="1179316"/>
            <a:chOff x="6372769" y="2448740"/>
            <a:chExt cx="887847" cy="1179316"/>
          </a:xfrm>
        </p:grpSpPr>
        <p:cxnSp>
          <p:nvCxnSpPr>
            <p:cNvPr id="12" name="连接符: 曲线 11">
              <a:extLst>
                <a:ext uri="{FF2B5EF4-FFF2-40B4-BE49-F238E27FC236}">
                  <a16:creationId xmlns:a16="http://schemas.microsoft.com/office/drawing/2014/main" id="{BC103651-BBF2-8FBF-8B7F-0273E5C5ACF1}"/>
                </a:ext>
              </a:extLst>
            </p:cNvPr>
            <p:cNvCxnSpPr>
              <a:stCxn id="40" idx="0"/>
              <a:endCxn id="45" idx="0"/>
            </p:cNvCxnSpPr>
            <p:nvPr/>
          </p:nvCxnSpPr>
          <p:spPr>
            <a:xfrm rot="16200000" flipV="1">
              <a:off x="6448106" y="2951081"/>
              <a:ext cx="601638" cy="752311"/>
            </a:xfrm>
            <a:prstGeom prst="curvedConnector3">
              <a:avLst>
                <a:gd name="adj1" fmla="val 140839"/>
              </a:avLst>
            </a:prstGeom>
            <a:ln w="127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CF36A8E-D850-3F72-17F3-273E01825886}"/>
                </a:ext>
              </a:extLst>
            </p:cNvPr>
            <p:cNvSpPr txBox="1"/>
            <p:nvPr/>
          </p:nvSpPr>
          <p:spPr>
            <a:xfrm>
              <a:off x="6443197" y="2448740"/>
              <a:ext cx="817419" cy="369332"/>
            </a:xfrm>
            <a:prstGeom prst="rect">
              <a:avLst/>
            </a:prstGeom>
            <a:noFill/>
          </p:spPr>
          <p:txBody>
            <a:bodyPr wrap="square" rtlCol="0">
              <a:spAutoFit/>
            </a:bodyPr>
            <a:lstStyle/>
            <a:p>
              <a:pPr algn="ctr"/>
              <a:r>
                <a:rPr lang="zh-CN" altLang="en-US" b="1" dirty="0"/>
                <a:t>确认</a:t>
              </a:r>
            </a:p>
          </p:txBody>
        </p:sp>
      </p:grpSp>
      <p:sp>
        <p:nvSpPr>
          <p:cNvPr id="43" name="矩形 42">
            <a:extLst>
              <a:ext uri="{FF2B5EF4-FFF2-40B4-BE49-F238E27FC236}">
                <a16:creationId xmlns:a16="http://schemas.microsoft.com/office/drawing/2014/main" id="{F64F5F86-8D1D-ACCE-A106-B2627C94FA7F}"/>
              </a:ext>
            </a:extLst>
          </p:cNvPr>
          <p:cNvSpPr/>
          <p:nvPr/>
        </p:nvSpPr>
        <p:spPr>
          <a:xfrm>
            <a:off x="2699103" y="4861163"/>
            <a:ext cx="1515035" cy="157394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grpSp>
        <p:nvGrpSpPr>
          <p:cNvPr id="8" name="组合 7">
            <a:extLst>
              <a:ext uri="{FF2B5EF4-FFF2-40B4-BE49-F238E27FC236}">
                <a16:creationId xmlns:a16="http://schemas.microsoft.com/office/drawing/2014/main" id="{0B3E0882-190E-4F97-70FC-D1C91FEF5E83}"/>
              </a:ext>
            </a:extLst>
          </p:cNvPr>
          <p:cNvGrpSpPr/>
          <p:nvPr/>
        </p:nvGrpSpPr>
        <p:grpSpPr>
          <a:xfrm>
            <a:off x="4225534" y="4783274"/>
            <a:ext cx="3763720" cy="865513"/>
            <a:chOff x="4225534" y="4783274"/>
            <a:chExt cx="3763720" cy="865513"/>
          </a:xfrm>
        </p:grpSpPr>
        <p:cxnSp>
          <p:nvCxnSpPr>
            <p:cNvPr id="46" name="直接箭头连接符 45">
              <a:extLst>
                <a:ext uri="{FF2B5EF4-FFF2-40B4-BE49-F238E27FC236}">
                  <a16:creationId xmlns:a16="http://schemas.microsoft.com/office/drawing/2014/main" id="{725B9BFB-E250-64F6-3F16-6B8EA131DB09}"/>
                </a:ext>
              </a:extLst>
            </p:cNvPr>
            <p:cNvCxnSpPr/>
            <p:nvPr/>
          </p:nvCxnSpPr>
          <p:spPr>
            <a:xfrm>
              <a:off x="4225534" y="4869759"/>
              <a:ext cx="3763720" cy="77902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4FFB6BC2-25B0-BBFA-ECB8-5E9FDF453E2E}"/>
                </a:ext>
              </a:extLst>
            </p:cNvPr>
            <p:cNvSpPr txBox="1"/>
            <p:nvPr/>
          </p:nvSpPr>
          <p:spPr>
            <a:xfrm rot="729867">
              <a:off x="4956629" y="4783274"/>
              <a:ext cx="826753" cy="369332"/>
            </a:xfrm>
            <a:prstGeom prst="rect">
              <a:avLst/>
            </a:prstGeom>
            <a:noFill/>
          </p:spPr>
          <p:txBody>
            <a:bodyPr wrap="square" rtlCol="0">
              <a:spAutoFit/>
            </a:bodyPr>
            <a:lstStyle/>
            <a:p>
              <a:r>
                <a:rPr lang="en-US" altLang="zh-CN" b="1" dirty="0"/>
                <a:t>ACK=1</a:t>
              </a:r>
              <a:endParaRPr lang="zh-CN" altLang="en-US" b="1" dirty="0"/>
            </a:p>
          </p:txBody>
        </p:sp>
        <p:sp>
          <p:nvSpPr>
            <p:cNvPr id="48" name="文本框 47">
              <a:extLst>
                <a:ext uri="{FF2B5EF4-FFF2-40B4-BE49-F238E27FC236}">
                  <a16:creationId xmlns:a16="http://schemas.microsoft.com/office/drawing/2014/main" id="{CBE95C9A-AA10-15CC-02E9-164E8CFBFD02}"/>
                </a:ext>
              </a:extLst>
            </p:cNvPr>
            <p:cNvSpPr txBox="1"/>
            <p:nvPr/>
          </p:nvSpPr>
          <p:spPr>
            <a:xfrm rot="720482">
              <a:off x="5742149" y="4941555"/>
              <a:ext cx="979714" cy="369332"/>
            </a:xfrm>
            <a:prstGeom prst="rect">
              <a:avLst/>
            </a:prstGeom>
            <a:noFill/>
          </p:spPr>
          <p:txBody>
            <a:bodyPr wrap="square" rtlCol="0">
              <a:spAutoFit/>
            </a:bodyPr>
            <a:lstStyle/>
            <a:p>
              <a:r>
                <a:rPr lang="en-US" altLang="zh-CN" b="1" dirty="0"/>
                <a:t>seq=x+1</a:t>
              </a:r>
              <a:endParaRPr lang="zh-CN" altLang="en-US" b="1" dirty="0"/>
            </a:p>
          </p:txBody>
        </p:sp>
        <p:sp>
          <p:nvSpPr>
            <p:cNvPr id="49" name="文本框 48">
              <a:extLst>
                <a:ext uri="{FF2B5EF4-FFF2-40B4-BE49-F238E27FC236}">
                  <a16:creationId xmlns:a16="http://schemas.microsoft.com/office/drawing/2014/main" id="{E458EF7A-EC61-DFF3-DDDF-3449E24D2D1D}"/>
                </a:ext>
              </a:extLst>
            </p:cNvPr>
            <p:cNvSpPr txBox="1"/>
            <p:nvPr/>
          </p:nvSpPr>
          <p:spPr>
            <a:xfrm rot="728662">
              <a:off x="6688986" y="5146454"/>
              <a:ext cx="968915" cy="369332"/>
            </a:xfrm>
            <a:prstGeom prst="rect">
              <a:avLst/>
            </a:prstGeom>
            <a:noFill/>
          </p:spPr>
          <p:txBody>
            <a:bodyPr wrap="square" rtlCol="0">
              <a:spAutoFit/>
            </a:bodyPr>
            <a:lstStyle/>
            <a:p>
              <a:r>
                <a:rPr lang="en-US" altLang="zh-CN" b="1" dirty="0"/>
                <a:t>ack=y+1</a:t>
              </a:r>
              <a:endParaRPr lang="zh-CN" altLang="en-US" b="1" dirty="0"/>
            </a:p>
          </p:txBody>
        </p:sp>
      </p:grpSp>
      <p:grpSp>
        <p:nvGrpSpPr>
          <p:cNvPr id="69" name="组合 68">
            <a:extLst>
              <a:ext uri="{FF2B5EF4-FFF2-40B4-BE49-F238E27FC236}">
                <a16:creationId xmlns:a16="http://schemas.microsoft.com/office/drawing/2014/main" id="{007DF800-5608-74B9-3520-E091350A300D}"/>
              </a:ext>
            </a:extLst>
          </p:cNvPr>
          <p:cNvGrpSpPr/>
          <p:nvPr/>
        </p:nvGrpSpPr>
        <p:grpSpPr>
          <a:xfrm>
            <a:off x="4602494" y="3385027"/>
            <a:ext cx="1385455" cy="1563723"/>
            <a:chOff x="4582794" y="3383280"/>
            <a:chExt cx="1385455" cy="1563723"/>
          </a:xfrm>
        </p:grpSpPr>
        <p:cxnSp>
          <p:nvCxnSpPr>
            <p:cNvPr id="66" name="直接箭头连接符 65">
              <a:extLst>
                <a:ext uri="{FF2B5EF4-FFF2-40B4-BE49-F238E27FC236}">
                  <a16:creationId xmlns:a16="http://schemas.microsoft.com/office/drawing/2014/main" id="{B16F784F-4D2A-3B6A-D1DA-EF064B7AF2C5}"/>
                </a:ext>
              </a:extLst>
            </p:cNvPr>
            <p:cNvCxnSpPr>
              <a:cxnSpLocks/>
            </p:cNvCxnSpPr>
            <p:nvPr/>
          </p:nvCxnSpPr>
          <p:spPr>
            <a:xfrm flipV="1">
              <a:off x="5813013" y="3383280"/>
              <a:ext cx="131723" cy="1563723"/>
            </a:xfrm>
            <a:prstGeom prst="straightConnector1">
              <a:avLst/>
            </a:prstGeom>
            <a:ln w="12700">
              <a:solidFill>
                <a:schemeClr val="tx1"/>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F0B296D9-770D-CDE9-7451-4054DFC92669}"/>
                </a:ext>
              </a:extLst>
            </p:cNvPr>
            <p:cNvSpPr txBox="1"/>
            <p:nvPr/>
          </p:nvSpPr>
          <p:spPr>
            <a:xfrm>
              <a:off x="4582794" y="3632985"/>
              <a:ext cx="1385455" cy="369332"/>
            </a:xfrm>
            <a:prstGeom prst="rect">
              <a:avLst/>
            </a:prstGeom>
            <a:noFill/>
          </p:spPr>
          <p:txBody>
            <a:bodyPr wrap="square" rtlCol="0">
              <a:spAutoFit/>
            </a:bodyPr>
            <a:lstStyle/>
            <a:p>
              <a:r>
                <a:rPr lang="zh-CN" altLang="en-US" b="1" dirty="0"/>
                <a:t>下一个序号</a:t>
              </a:r>
            </a:p>
          </p:txBody>
        </p:sp>
      </p:grpSp>
      <p:grpSp>
        <p:nvGrpSpPr>
          <p:cNvPr id="28" name="组合 27">
            <a:extLst>
              <a:ext uri="{FF2B5EF4-FFF2-40B4-BE49-F238E27FC236}">
                <a16:creationId xmlns:a16="http://schemas.microsoft.com/office/drawing/2014/main" id="{438798A9-F078-51AF-D9FE-93A97A099B47}"/>
              </a:ext>
            </a:extLst>
          </p:cNvPr>
          <p:cNvGrpSpPr/>
          <p:nvPr/>
        </p:nvGrpSpPr>
        <p:grpSpPr>
          <a:xfrm>
            <a:off x="6509555" y="4052608"/>
            <a:ext cx="1153960" cy="1187195"/>
            <a:chOff x="6509555" y="4052608"/>
            <a:chExt cx="1153960" cy="1187195"/>
          </a:xfrm>
        </p:grpSpPr>
        <p:cxnSp>
          <p:nvCxnSpPr>
            <p:cNvPr id="55" name="连接符: 曲线 54">
              <a:extLst>
                <a:ext uri="{FF2B5EF4-FFF2-40B4-BE49-F238E27FC236}">
                  <a16:creationId xmlns:a16="http://schemas.microsoft.com/office/drawing/2014/main" id="{B940C46B-44BF-CE59-A1F8-43CA5A2F82DA}"/>
                </a:ext>
              </a:extLst>
            </p:cNvPr>
            <p:cNvCxnSpPr>
              <a:cxnSpLocks/>
            </p:cNvCxnSpPr>
            <p:nvPr/>
          </p:nvCxnSpPr>
          <p:spPr>
            <a:xfrm rot="16200000" flipV="1">
              <a:off x="6224977" y="4337186"/>
              <a:ext cx="1187195" cy="618040"/>
            </a:xfrm>
            <a:prstGeom prst="curvedConnector2">
              <a:avLst/>
            </a:prstGeom>
            <a:ln w="127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02BD1A9D-6BE8-103D-B7A1-018230FA91D3}"/>
                </a:ext>
              </a:extLst>
            </p:cNvPr>
            <p:cNvSpPr txBox="1"/>
            <p:nvPr/>
          </p:nvSpPr>
          <p:spPr>
            <a:xfrm>
              <a:off x="6846096" y="4197872"/>
              <a:ext cx="817419" cy="369332"/>
            </a:xfrm>
            <a:prstGeom prst="rect">
              <a:avLst/>
            </a:prstGeom>
            <a:noFill/>
          </p:spPr>
          <p:txBody>
            <a:bodyPr wrap="square" rtlCol="0">
              <a:spAutoFit/>
            </a:bodyPr>
            <a:lstStyle/>
            <a:p>
              <a:pPr algn="ctr"/>
              <a:r>
                <a:rPr lang="zh-CN" altLang="en-US" b="1" dirty="0"/>
                <a:t>确认</a:t>
              </a:r>
            </a:p>
          </p:txBody>
        </p:sp>
      </p:grpSp>
      <p:sp>
        <p:nvSpPr>
          <p:cNvPr id="57" name="矩形 56">
            <a:extLst>
              <a:ext uri="{FF2B5EF4-FFF2-40B4-BE49-F238E27FC236}">
                <a16:creationId xmlns:a16="http://schemas.microsoft.com/office/drawing/2014/main" id="{73181BA2-A573-4EAD-1E30-D633007F5D62}"/>
              </a:ext>
            </a:extLst>
          </p:cNvPr>
          <p:cNvSpPr/>
          <p:nvPr/>
        </p:nvSpPr>
        <p:spPr>
          <a:xfrm>
            <a:off x="7977858" y="5638401"/>
            <a:ext cx="1515035" cy="796707"/>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grpSp>
        <p:nvGrpSpPr>
          <p:cNvPr id="29" name="组合 28">
            <a:extLst>
              <a:ext uri="{FF2B5EF4-FFF2-40B4-BE49-F238E27FC236}">
                <a16:creationId xmlns:a16="http://schemas.microsoft.com/office/drawing/2014/main" id="{2877B708-7412-534D-6FE1-8F572AC6AC1B}"/>
              </a:ext>
            </a:extLst>
          </p:cNvPr>
          <p:cNvGrpSpPr/>
          <p:nvPr/>
        </p:nvGrpSpPr>
        <p:grpSpPr>
          <a:xfrm>
            <a:off x="4275415" y="5877463"/>
            <a:ext cx="3641166" cy="584775"/>
            <a:chOff x="4275415" y="5877463"/>
            <a:chExt cx="3641166" cy="584775"/>
          </a:xfrm>
        </p:grpSpPr>
        <p:sp>
          <p:nvSpPr>
            <p:cNvPr id="17" name="圆柱体 16">
              <a:extLst>
                <a:ext uri="{FF2B5EF4-FFF2-40B4-BE49-F238E27FC236}">
                  <a16:creationId xmlns:a16="http://schemas.microsoft.com/office/drawing/2014/main" id="{28B06978-3D2B-66FE-3DF0-97F0905B7DF5}"/>
                </a:ext>
              </a:extLst>
            </p:cNvPr>
            <p:cNvSpPr/>
            <p:nvPr/>
          </p:nvSpPr>
          <p:spPr>
            <a:xfrm rot="16200000">
              <a:off x="5826555" y="4339328"/>
              <a:ext cx="538890" cy="364116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3" name="文本框 22">
              <a:extLst>
                <a:ext uri="{FF2B5EF4-FFF2-40B4-BE49-F238E27FC236}">
                  <a16:creationId xmlns:a16="http://schemas.microsoft.com/office/drawing/2014/main" id="{99033E34-8FF3-66A0-7140-6EAD2B4D9870}"/>
                </a:ext>
              </a:extLst>
            </p:cNvPr>
            <p:cNvSpPr txBox="1"/>
            <p:nvPr/>
          </p:nvSpPr>
          <p:spPr>
            <a:xfrm>
              <a:off x="4275415" y="5877463"/>
              <a:ext cx="3641165" cy="584775"/>
            </a:xfrm>
            <a:prstGeom prst="rect">
              <a:avLst/>
            </a:prstGeom>
            <a:noFill/>
          </p:spPr>
          <p:txBody>
            <a:bodyPr wrap="square" rtlCol="0">
              <a:spAutoFit/>
            </a:bodyPr>
            <a:lstStyle/>
            <a:p>
              <a:pPr algn="ctr"/>
              <a:r>
                <a:rPr lang="zh-CN" altLang="en-US" sz="1600" b="1" dirty="0">
                  <a:solidFill>
                    <a:schemeClr val="bg1"/>
                  </a:solidFill>
                </a:rPr>
                <a:t>基于已建立好的</a:t>
              </a:r>
              <a:r>
                <a:rPr lang="en-US" altLang="zh-CN" sz="1600" b="1" dirty="0">
                  <a:solidFill>
                    <a:schemeClr val="bg1"/>
                  </a:solidFill>
                </a:rPr>
                <a:t>TCP</a:t>
              </a:r>
              <a:r>
                <a:rPr lang="zh-CN" altLang="en-US" sz="1600" b="1" dirty="0">
                  <a:solidFill>
                    <a:schemeClr val="bg1"/>
                  </a:solidFill>
                </a:rPr>
                <a:t>连接</a:t>
              </a:r>
              <a:endParaRPr lang="en-US" altLang="zh-CN" sz="1600" b="1" dirty="0">
                <a:solidFill>
                  <a:schemeClr val="bg1"/>
                </a:solidFill>
              </a:endParaRPr>
            </a:p>
            <a:p>
              <a:pPr algn="ctr"/>
              <a:r>
                <a:rPr lang="zh-CN" altLang="en-US" sz="1600" b="1" dirty="0">
                  <a:solidFill>
                    <a:schemeClr val="bg1"/>
                  </a:solidFill>
                </a:rPr>
                <a:t>进行可靠数据传输</a:t>
              </a:r>
            </a:p>
          </p:txBody>
        </p:sp>
      </p:grpSp>
    </p:spTree>
    <p:custDataLst>
      <p:tags r:id="rId1"/>
    </p:custDataLst>
    <p:extLst>
      <p:ext uri="{BB962C8B-B14F-4D97-AF65-F5344CB8AC3E}">
        <p14:creationId xmlns:p14="http://schemas.microsoft.com/office/powerpoint/2010/main" val="219992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up)">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文本框 152">
            <a:extLst>
              <a:ext uri="{FF2B5EF4-FFF2-40B4-BE49-F238E27FC236}">
                <a16:creationId xmlns:a16="http://schemas.microsoft.com/office/drawing/2014/main" id="{6A39C593-02DD-43CB-A522-C7C043F65001}"/>
              </a:ext>
            </a:extLst>
          </p:cNvPr>
          <p:cNvSpPr txBox="1"/>
          <p:nvPr/>
        </p:nvSpPr>
        <p:spPr>
          <a:xfrm>
            <a:off x="2254284" y="3001561"/>
            <a:ext cx="1085108" cy="369332"/>
          </a:xfrm>
          <a:prstGeom prst="rect">
            <a:avLst/>
          </a:prstGeom>
          <a:noFill/>
        </p:spPr>
        <p:txBody>
          <a:bodyPr wrap="square" rtlCol="0">
            <a:spAutoFit/>
          </a:bodyPr>
          <a:lstStyle/>
          <a:p>
            <a:pPr algn="ctr"/>
            <a:r>
              <a:rPr lang="zh-CN" altLang="en-US" b="1" dirty="0"/>
              <a:t>主机甲</a:t>
            </a:r>
          </a:p>
        </p:txBody>
      </p:sp>
      <p:sp>
        <p:nvSpPr>
          <p:cNvPr id="154" name="文本框 153">
            <a:extLst>
              <a:ext uri="{FF2B5EF4-FFF2-40B4-BE49-F238E27FC236}">
                <a16:creationId xmlns:a16="http://schemas.microsoft.com/office/drawing/2014/main" id="{5D3D6BE0-CCC8-6482-3D89-F47324847FB4}"/>
              </a:ext>
            </a:extLst>
          </p:cNvPr>
          <p:cNvSpPr txBox="1"/>
          <p:nvPr/>
        </p:nvSpPr>
        <p:spPr>
          <a:xfrm>
            <a:off x="8937427" y="3001561"/>
            <a:ext cx="1085108" cy="369332"/>
          </a:xfrm>
          <a:prstGeom prst="rect">
            <a:avLst/>
          </a:prstGeom>
          <a:noFill/>
        </p:spPr>
        <p:txBody>
          <a:bodyPr wrap="square" rtlCol="0">
            <a:spAutoFit/>
          </a:bodyPr>
          <a:lstStyle/>
          <a:p>
            <a:pPr algn="ctr"/>
            <a:r>
              <a:rPr lang="zh-CN" altLang="en-US" b="1" dirty="0"/>
              <a:t>主机乙</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“三报文握手”建立</a:t>
              </a:r>
              <a:r>
                <a:rPr lang="en-US" altLang="zh-CN" sz="2000" b="1" dirty="0"/>
                <a:t>TCP</a:t>
              </a:r>
              <a:r>
                <a:rPr lang="zh-CN" altLang="en-US" sz="2000" b="1" dirty="0"/>
                <a:t>连接</a:t>
              </a:r>
            </a:p>
          </p:txBody>
        </p:sp>
      </p:grpSp>
      <p:grpSp>
        <p:nvGrpSpPr>
          <p:cNvPr id="53" name="组合 52">
            <a:extLst>
              <a:ext uri="{FF2B5EF4-FFF2-40B4-BE49-F238E27FC236}">
                <a16:creationId xmlns:a16="http://schemas.microsoft.com/office/drawing/2014/main" id="{084C8E28-E112-2489-DCED-43D51FE2C2C7}"/>
              </a:ext>
            </a:extLst>
          </p:cNvPr>
          <p:cNvGrpSpPr/>
          <p:nvPr/>
        </p:nvGrpSpPr>
        <p:grpSpPr>
          <a:xfrm>
            <a:off x="933106" y="1224276"/>
            <a:ext cx="10954094" cy="1342298"/>
            <a:chOff x="933106" y="1224276"/>
            <a:chExt cx="10954094" cy="1342298"/>
          </a:xfrm>
        </p:grpSpPr>
        <p:sp>
          <p:nvSpPr>
            <p:cNvPr id="42" name="文本框 41">
              <a:extLst>
                <a:ext uri="{FF2B5EF4-FFF2-40B4-BE49-F238E27FC236}">
                  <a16:creationId xmlns:a16="http://schemas.microsoft.com/office/drawing/2014/main" id="{0822D5E5-17DA-9451-81A3-C479190BC4D3}"/>
                </a:ext>
              </a:extLst>
            </p:cNvPr>
            <p:cNvSpPr txBox="1"/>
            <p:nvPr/>
          </p:nvSpPr>
          <p:spPr>
            <a:xfrm>
              <a:off x="933106" y="1224276"/>
              <a:ext cx="10954094" cy="646331"/>
            </a:xfrm>
            <a:prstGeom prst="rect">
              <a:avLst/>
            </a:prstGeom>
            <a:noFill/>
          </p:spPr>
          <p:txBody>
            <a:bodyPr wrap="square" rtlCol="0">
              <a:spAutoFit/>
            </a:bodyPr>
            <a:lstStyle/>
            <a:p>
              <a:r>
                <a:rPr lang="en-US" altLang="zh-CN" b="1" dirty="0"/>
                <a:t>【2011</a:t>
              </a:r>
              <a:r>
                <a:rPr lang="zh-CN" altLang="en-US" b="1" dirty="0"/>
                <a:t>年 题</a:t>
              </a:r>
              <a:r>
                <a:rPr lang="en-US" altLang="zh-CN" b="1" dirty="0"/>
                <a:t>39】</a:t>
              </a:r>
              <a:r>
                <a:rPr lang="zh-CN" altLang="en-US" b="1" dirty="0"/>
                <a:t>主机甲向主机乙发送一个（</a:t>
              </a:r>
              <a:r>
                <a:rPr lang="en-US" altLang="zh-CN" b="1" dirty="0"/>
                <a:t>SYN=1</a:t>
              </a:r>
              <a:r>
                <a:rPr lang="zh-CN" altLang="en-US" b="1" dirty="0"/>
                <a:t>，</a:t>
              </a:r>
              <a:r>
                <a:rPr lang="en-US" altLang="zh-CN" b="1" dirty="0"/>
                <a:t>seq=11220</a:t>
              </a:r>
              <a:r>
                <a:rPr lang="zh-CN" altLang="en-US" b="1" dirty="0"/>
                <a:t>）的</a:t>
              </a:r>
              <a:r>
                <a:rPr lang="en-US" altLang="zh-CN" b="1" dirty="0"/>
                <a:t>TCP</a:t>
              </a:r>
              <a:r>
                <a:rPr lang="zh-CN" altLang="en-US" b="1" dirty="0"/>
                <a:t>段，期望与主机乙建立</a:t>
              </a:r>
              <a:r>
                <a:rPr lang="en-US" altLang="zh-CN" b="1" dirty="0"/>
                <a:t>TCP</a:t>
              </a:r>
              <a:r>
                <a:rPr lang="zh-CN" altLang="en-US" b="1" dirty="0"/>
                <a:t>连接，若主</a:t>
              </a:r>
              <a:endParaRPr lang="en-US" altLang="zh-CN" b="1" dirty="0"/>
            </a:p>
            <a:p>
              <a:r>
                <a:rPr lang="en-US" altLang="zh-CN" b="1" dirty="0"/>
                <a:t>                              </a:t>
              </a:r>
              <a:r>
                <a:rPr lang="zh-CN" altLang="en-US" b="1" dirty="0"/>
                <a:t>机乙接受该连接请求，则主机乙向主机甲发送的正确的</a:t>
              </a:r>
              <a:r>
                <a:rPr lang="en-US" altLang="zh-CN" b="1" dirty="0"/>
                <a:t>TCP</a:t>
              </a:r>
              <a:r>
                <a:rPr lang="zh-CN" altLang="en-US" b="1" dirty="0"/>
                <a:t>段可能是（      ）。</a:t>
              </a:r>
            </a:p>
          </p:txBody>
        </p:sp>
        <p:sp>
          <p:nvSpPr>
            <p:cNvPr id="58" name="文本框 57">
              <a:extLst>
                <a:ext uri="{FF2B5EF4-FFF2-40B4-BE49-F238E27FC236}">
                  <a16:creationId xmlns:a16="http://schemas.microsoft.com/office/drawing/2014/main" id="{8F751923-2A8D-1182-9E70-ADA096FCEC5A}"/>
                </a:ext>
              </a:extLst>
            </p:cNvPr>
            <p:cNvSpPr txBox="1"/>
            <p:nvPr/>
          </p:nvSpPr>
          <p:spPr>
            <a:xfrm>
              <a:off x="2518311" y="1827910"/>
              <a:ext cx="4427020" cy="369332"/>
            </a:xfrm>
            <a:prstGeom prst="rect">
              <a:avLst/>
            </a:prstGeom>
            <a:noFill/>
          </p:spPr>
          <p:txBody>
            <a:bodyPr wrap="square" rtlCol="0">
              <a:spAutoFit/>
            </a:bodyPr>
            <a:lstStyle/>
            <a:p>
              <a:r>
                <a:rPr lang="en-US" altLang="zh-CN" b="1" dirty="0"/>
                <a:t>A. (SYN=0</a:t>
              </a:r>
              <a:r>
                <a:rPr lang="zh-CN" altLang="en-US" b="1" dirty="0"/>
                <a:t>，</a:t>
              </a:r>
              <a:r>
                <a:rPr lang="en-US" altLang="zh-CN" b="1" dirty="0"/>
                <a:t>ACK=0</a:t>
              </a:r>
              <a:r>
                <a:rPr lang="zh-CN" altLang="en-US" b="1" dirty="0"/>
                <a:t>，</a:t>
              </a:r>
              <a:r>
                <a:rPr lang="en-US" altLang="zh-CN" b="1" dirty="0"/>
                <a:t>seq=11221</a:t>
              </a:r>
              <a:r>
                <a:rPr lang="zh-CN" altLang="en-US" b="1" dirty="0"/>
                <a:t>，</a:t>
              </a:r>
              <a:r>
                <a:rPr lang="en-US" altLang="zh-CN" b="1" dirty="0"/>
                <a:t>ack=11221)</a:t>
              </a:r>
              <a:endParaRPr lang="zh-CN" altLang="en-US" b="1" dirty="0"/>
            </a:p>
          </p:txBody>
        </p:sp>
        <p:sp>
          <p:nvSpPr>
            <p:cNvPr id="59" name="文本框 58">
              <a:extLst>
                <a:ext uri="{FF2B5EF4-FFF2-40B4-BE49-F238E27FC236}">
                  <a16:creationId xmlns:a16="http://schemas.microsoft.com/office/drawing/2014/main" id="{9646FFB9-BB77-825D-1272-435347DDD81E}"/>
                </a:ext>
              </a:extLst>
            </p:cNvPr>
            <p:cNvSpPr txBox="1"/>
            <p:nvPr/>
          </p:nvSpPr>
          <p:spPr>
            <a:xfrm>
              <a:off x="7460179" y="1827910"/>
              <a:ext cx="4427020" cy="369332"/>
            </a:xfrm>
            <a:prstGeom prst="rect">
              <a:avLst/>
            </a:prstGeom>
            <a:noFill/>
          </p:spPr>
          <p:txBody>
            <a:bodyPr wrap="square" rtlCol="0">
              <a:spAutoFit/>
            </a:bodyPr>
            <a:lstStyle/>
            <a:p>
              <a:r>
                <a:rPr lang="en-US" altLang="zh-CN" b="1" dirty="0"/>
                <a:t>B. (SYN=1</a:t>
              </a:r>
              <a:r>
                <a:rPr lang="zh-CN" altLang="en-US" b="1" dirty="0"/>
                <a:t>，</a:t>
              </a:r>
              <a:r>
                <a:rPr lang="en-US" altLang="zh-CN" b="1" dirty="0"/>
                <a:t>ACK=1</a:t>
              </a:r>
              <a:r>
                <a:rPr lang="zh-CN" altLang="en-US" b="1" dirty="0"/>
                <a:t>，</a:t>
              </a:r>
              <a:r>
                <a:rPr lang="en-US" altLang="zh-CN" b="1" dirty="0"/>
                <a:t>seq=11220</a:t>
              </a:r>
              <a:r>
                <a:rPr lang="zh-CN" altLang="en-US" b="1" dirty="0"/>
                <a:t>，</a:t>
              </a:r>
              <a:r>
                <a:rPr lang="en-US" altLang="zh-CN" b="1" dirty="0"/>
                <a:t>ack=11220)</a:t>
              </a:r>
              <a:endParaRPr lang="zh-CN" altLang="en-US" b="1" dirty="0"/>
            </a:p>
          </p:txBody>
        </p:sp>
        <p:sp>
          <p:nvSpPr>
            <p:cNvPr id="60" name="文本框 59">
              <a:extLst>
                <a:ext uri="{FF2B5EF4-FFF2-40B4-BE49-F238E27FC236}">
                  <a16:creationId xmlns:a16="http://schemas.microsoft.com/office/drawing/2014/main" id="{5549030F-6257-1F21-34D2-FFBC0C3D4815}"/>
                </a:ext>
              </a:extLst>
            </p:cNvPr>
            <p:cNvSpPr txBox="1"/>
            <p:nvPr/>
          </p:nvSpPr>
          <p:spPr>
            <a:xfrm>
              <a:off x="2518312" y="2197242"/>
              <a:ext cx="4427020" cy="369332"/>
            </a:xfrm>
            <a:prstGeom prst="rect">
              <a:avLst/>
            </a:prstGeom>
            <a:noFill/>
          </p:spPr>
          <p:txBody>
            <a:bodyPr wrap="square" rtlCol="0">
              <a:spAutoFit/>
            </a:bodyPr>
            <a:lstStyle/>
            <a:p>
              <a:r>
                <a:rPr lang="en-US" altLang="zh-CN" b="1" dirty="0"/>
                <a:t>C. (SYN=1</a:t>
              </a:r>
              <a:r>
                <a:rPr lang="zh-CN" altLang="en-US" b="1" dirty="0"/>
                <a:t>，</a:t>
              </a:r>
              <a:r>
                <a:rPr lang="en-US" altLang="zh-CN" b="1" dirty="0"/>
                <a:t>ACK=1</a:t>
              </a:r>
              <a:r>
                <a:rPr lang="zh-CN" altLang="en-US" b="1" dirty="0"/>
                <a:t>，</a:t>
              </a:r>
              <a:r>
                <a:rPr lang="en-US" altLang="zh-CN" b="1" dirty="0"/>
                <a:t>seq=11221</a:t>
              </a:r>
              <a:r>
                <a:rPr lang="zh-CN" altLang="en-US" b="1" dirty="0"/>
                <a:t>，</a:t>
              </a:r>
              <a:r>
                <a:rPr lang="en-US" altLang="zh-CN" b="1" dirty="0"/>
                <a:t>ack=11221)</a:t>
              </a:r>
              <a:endParaRPr lang="zh-CN" altLang="en-US" b="1" dirty="0"/>
            </a:p>
          </p:txBody>
        </p:sp>
        <p:sp>
          <p:nvSpPr>
            <p:cNvPr id="61" name="文本框 60">
              <a:extLst>
                <a:ext uri="{FF2B5EF4-FFF2-40B4-BE49-F238E27FC236}">
                  <a16:creationId xmlns:a16="http://schemas.microsoft.com/office/drawing/2014/main" id="{1A6E9FE7-2A19-02F1-F62F-072A9785701A}"/>
                </a:ext>
              </a:extLst>
            </p:cNvPr>
            <p:cNvSpPr txBox="1"/>
            <p:nvPr/>
          </p:nvSpPr>
          <p:spPr>
            <a:xfrm>
              <a:off x="7460180" y="2197242"/>
              <a:ext cx="4427020" cy="369332"/>
            </a:xfrm>
            <a:prstGeom prst="rect">
              <a:avLst/>
            </a:prstGeom>
            <a:noFill/>
          </p:spPr>
          <p:txBody>
            <a:bodyPr wrap="square" rtlCol="0">
              <a:spAutoFit/>
            </a:bodyPr>
            <a:lstStyle/>
            <a:p>
              <a:r>
                <a:rPr lang="en-US" altLang="zh-CN" b="1" dirty="0"/>
                <a:t>D. (SYN=0</a:t>
              </a:r>
              <a:r>
                <a:rPr lang="zh-CN" altLang="en-US" b="1" dirty="0"/>
                <a:t>，</a:t>
              </a:r>
              <a:r>
                <a:rPr lang="en-US" altLang="zh-CN" b="1" dirty="0"/>
                <a:t>ACK=0</a:t>
              </a:r>
              <a:r>
                <a:rPr lang="zh-CN" altLang="en-US" b="1" dirty="0"/>
                <a:t>，</a:t>
              </a:r>
              <a:r>
                <a:rPr lang="en-US" altLang="zh-CN" b="1" dirty="0"/>
                <a:t>seq=11220</a:t>
              </a:r>
              <a:r>
                <a:rPr lang="zh-CN" altLang="en-US" b="1" dirty="0"/>
                <a:t>，</a:t>
              </a:r>
              <a:r>
                <a:rPr lang="en-US" altLang="zh-CN" b="1" dirty="0"/>
                <a:t>ack=11220)</a:t>
              </a:r>
              <a:endParaRPr lang="zh-CN" altLang="en-US" b="1" dirty="0"/>
            </a:p>
          </p:txBody>
        </p:sp>
      </p:grpSp>
      <p:sp>
        <p:nvSpPr>
          <p:cNvPr id="52" name="文本框 51">
            <a:extLst>
              <a:ext uri="{FF2B5EF4-FFF2-40B4-BE49-F238E27FC236}">
                <a16:creationId xmlns:a16="http://schemas.microsoft.com/office/drawing/2014/main" id="{B4BBE9E7-D9B8-2067-3F6A-1EE029DAD66D}"/>
              </a:ext>
            </a:extLst>
          </p:cNvPr>
          <p:cNvSpPr txBox="1"/>
          <p:nvPr/>
        </p:nvSpPr>
        <p:spPr>
          <a:xfrm>
            <a:off x="9535887" y="1422253"/>
            <a:ext cx="47026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C</a:t>
            </a:r>
            <a:endParaRPr lang="zh-CN" altLang="en-US" sz="2800" b="1" dirty="0">
              <a:solidFill>
                <a:schemeClr val="accent1">
                  <a:lumMod val="75000"/>
                </a:schemeClr>
              </a:solidFill>
              <a:latin typeface="Arial Black" panose="020B0A04020102020204" pitchFamily="34" charset="0"/>
            </a:endParaRPr>
          </a:p>
        </p:txBody>
      </p:sp>
      <p:sp>
        <p:nvSpPr>
          <p:cNvPr id="54" name="文本框 53">
            <a:extLst>
              <a:ext uri="{FF2B5EF4-FFF2-40B4-BE49-F238E27FC236}">
                <a16:creationId xmlns:a16="http://schemas.microsoft.com/office/drawing/2014/main" id="{AF95E70D-0F32-1DAD-4245-C8FA7C9A2855}"/>
              </a:ext>
            </a:extLst>
          </p:cNvPr>
          <p:cNvSpPr txBox="1"/>
          <p:nvPr/>
        </p:nvSpPr>
        <p:spPr>
          <a:xfrm>
            <a:off x="1110343" y="2566574"/>
            <a:ext cx="672737" cy="369332"/>
          </a:xfrm>
          <a:prstGeom prst="rect">
            <a:avLst/>
          </a:prstGeom>
          <a:noFill/>
        </p:spPr>
        <p:txBody>
          <a:bodyPr wrap="square" rtlCol="0">
            <a:spAutoFit/>
          </a:bodyPr>
          <a:lstStyle/>
          <a:p>
            <a:r>
              <a:rPr lang="zh-CN" altLang="en-US" b="1" dirty="0"/>
              <a:t>解析</a:t>
            </a:r>
          </a:p>
        </p:txBody>
      </p:sp>
      <p:grpSp>
        <p:nvGrpSpPr>
          <p:cNvPr id="62" name="组合 61">
            <a:extLst>
              <a:ext uri="{FF2B5EF4-FFF2-40B4-BE49-F238E27FC236}">
                <a16:creationId xmlns:a16="http://schemas.microsoft.com/office/drawing/2014/main" id="{6E6FD5D4-7E0B-4C35-F203-EDB8141F625A}"/>
              </a:ext>
            </a:extLst>
          </p:cNvPr>
          <p:cNvGrpSpPr/>
          <p:nvPr/>
        </p:nvGrpSpPr>
        <p:grpSpPr>
          <a:xfrm>
            <a:off x="315617" y="2643992"/>
            <a:ext cx="11968593" cy="3782831"/>
            <a:chOff x="315617" y="2643992"/>
            <a:chExt cx="11968593" cy="3782831"/>
          </a:xfrm>
        </p:grpSpPr>
        <p:sp>
          <p:nvSpPr>
            <p:cNvPr id="112" name="文本框 111">
              <a:extLst>
                <a:ext uri="{FF2B5EF4-FFF2-40B4-BE49-F238E27FC236}">
                  <a16:creationId xmlns:a16="http://schemas.microsoft.com/office/drawing/2014/main" id="{96719DBF-AA2D-5983-E128-8F7CD213493B}"/>
                </a:ext>
              </a:extLst>
            </p:cNvPr>
            <p:cNvSpPr txBox="1"/>
            <p:nvPr/>
          </p:nvSpPr>
          <p:spPr>
            <a:xfrm>
              <a:off x="315617" y="5114075"/>
              <a:ext cx="2381795" cy="1077218"/>
            </a:xfrm>
            <a:prstGeom prst="rect">
              <a:avLst/>
            </a:prstGeom>
            <a:noFill/>
          </p:spPr>
          <p:txBody>
            <a:bodyPr wrap="square" rtlCol="0">
              <a:spAutoFit/>
            </a:bodyPr>
            <a:lstStyle/>
            <a:p>
              <a:r>
                <a:rPr lang="zh-CN" altLang="en-US" sz="1600" b="1" dirty="0">
                  <a:solidFill>
                    <a:schemeClr val="accent4"/>
                  </a:solidFill>
                </a:rPr>
                <a:t>发送针对</a:t>
              </a:r>
              <a:r>
                <a:rPr lang="en-US" altLang="zh-CN" sz="1600" b="1" dirty="0">
                  <a:solidFill>
                    <a:schemeClr val="accent4"/>
                  </a:solidFill>
                </a:rPr>
                <a:t>TCP</a:t>
              </a:r>
              <a:r>
                <a:rPr lang="zh-CN" altLang="en-US" sz="1600" b="1" dirty="0">
                  <a:solidFill>
                    <a:schemeClr val="accent4"/>
                  </a:solidFill>
                </a:rPr>
                <a:t>连接请求确认报文段的普通</a:t>
              </a:r>
              <a:r>
                <a:rPr lang="en-US" altLang="zh-CN" sz="1600" b="1" dirty="0">
                  <a:solidFill>
                    <a:schemeClr val="accent4"/>
                  </a:solidFill>
                </a:rPr>
                <a:t>TCP</a:t>
              </a:r>
              <a:r>
                <a:rPr lang="zh-CN" altLang="en-US" sz="1600" b="1" dirty="0">
                  <a:solidFill>
                    <a:schemeClr val="accent4"/>
                  </a:solidFill>
                </a:rPr>
                <a:t>确认报文段，并进入连接已建立状态。</a:t>
              </a:r>
              <a:endParaRPr lang="en-US" altLang="zh-CN" sz="1600" b="1" dirty="0">
                <a:solidFill>
                  <a:schemeClr val="accent4"/>
                </a:solidFill>
              </a:endParaRPr>
            </a:p>
          </p:txBody>
        </p:sp>
        <p:sp>
          <p:nvSpPr>
            <p:cNvPr id="113" name="矩形 112">
              <a:extLst>
                <a:ext uri="{FF2B5EF4-FFF2-40B4-BE49-F238E27FC236}">
                  <a16:creationId xmlns:a16="http://schemas.microsoft.com/office/drawing/2014/main" id="{ABAD15BD-EFB9-3365-3CB2-66916E821983}"/>
                </a:ext>
              </a:extLst>
            </p:cNvPr>
            <p:cNvSpPr/>
            <p:nvPr/>
          </p:nvSpPr>
          <p:spPr>
            <a:xfrm>
              <a:off x="2699104" y="3405257"/>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114" name="矩形 113">
              <a:extLst>
                <a:ext uri="{FF2B5EF4-FFF2-40B4-BE49-F238E27FC236}">
                  <a16:creationId xmlns:a16="http://schemas.microsoft.com/office/drawing/2014/main" id="{71EF46C2-4D2A-313A-61D1-E875D6BB523F}"/>
                </a:ext>
              </a:extLst>
            </p:cNvPr>
            <p:cNvSpPr/>
            <p:nvPr/>
          </p:nvSpPr>
          <p:spPr>
            <a:xfrm>
              <a:off x="7977861" y="3405257"/>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117" name="文本框 116">
              <a:extLst>
                <a:ext uri="{FF2B5EF4-FFF2-40B4-BE49-F238E27FC236}">
                  <a16:creationId xmlns:a16="http://schemas.microsoft.com/office/drawing/2014/main" id="{94C20C2C-A18C-CD80-38BA-85D69C20B8CB}"/>
                </a:ext>
              </a:extLst>
            </p:cNvPr>
            <p:cNvSpPr txBox="1"/>
            <p:nvPr/>
          </p:nvSpPr>
          <p:spPr>
            <a:xfrm>
              <a:off x="2375262" y="2643992"/>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118" name="文本框 117">
              <a:extLst>
                <a:ext uri="{FF2B5EF4-FFF2-40B4-BE49-F238E27FC236}">
                  <a16:creationId xmlns:a16="http://schemas.microsoft.com/office/drawing/2014/main" id="{CEBF8DFC-634E-9A39-D990-0F0D5C3E287B}"/>
                </a:ext>
              </a:extLst>
            </p:cNvPr>
            <p:cNvSpPr txBox="1"/>
            <p:nvPr/>
          </p:nvSpPr>
          <p:spPr>
            <a:xfrm>
              <a:off x="9011331" y="2643992"/>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119" name="组合 118">
              <a:extLst>
                <a:ext uri="{FF2B5EF4-FFF2-40B4-BE49-F238E27FC236}">
                  <a16:creationId xmlns:a16="http://schemas.microsoft.com/office/drawing/2014/main" id="{55F17451-47B9-94D4-5C80-6527DEE4D737}"/>
                </a:ext>
              </a:extLst>
            </p:cNvPr>
            <p:cNvGrpSpPr/>
            <p:nvPr/>
          </p:nvGrpSpPr>
          <p:grpSpPr>
            <a:xfrm>
              <a:off x="3118053" y="2668561"/>
              <a:ext cx="5963787" cy="654939"/>
              <a:chOff x="2993956" y="1149410"/>
              <a:chExt cx="5963787" cy="654939"/>
            </a:xfrm>
          </p:grpSpPr>
          <p:pic>
            <p:nvPicPr>
              <p:cNvPr id="148" name="图形 147">
                <a:extLst>
                  <a:ext uri="{FF2B5EF4-FFF2-40B4-BE49-F238E27FC236}">
                    <a16:creationId xmlns:a16="http://schemas.microsoft.com/office/drawing/2014/main" id="{EB26B4B7-F84A-CE3E-4BC1-63BB55BDAC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149" name="图形 148">
                <a:extLst>
                  <a:ext uri="{FF2B5EF4-FFF2-40B4-BE49-F238E27FC236}">
                    <a16:creationId xmlns:a16="http://schemas.microsoft.com/office/drawing/2014/main" id="{0C019AA2-A9CA-0D2C-6C2B-A20929E3B2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sp>
          <p:nvSpPr>
            <p:cNvPr id="120" name="箭头: 左右 119">
              <a:extLst>
                <a:ext uri="{FF2B5EF4-FFF2-40B4-BE49-F238E27FC236}">
                  <a16:creationId xmlns:a16="http://schemas.microsoft.com/office/drawing/2014/main" id="{0064B7D1-E5E5-B414-81A5-7C99137AB86E}"/>
                </a:ext>
              </a:extLst>
            </p:cNvPr>
            <p:cNvSpPr/>
            <p:nvPr/>
          </p:nvSpPr>
          <p:spPr>
            <a:xfrm>
              <a:off x="3790878" y="2788652"/>
              <a:ext cx="4847245"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建立</a:t>
              </a:r>
              <a:r>
                <a:rPr lang="en-US" altLang="zh-CN" b="1" dirty="0">
                  <a:solidFill>
                    <a:schemeClr val="tx1"/>
                  </a:solidFill>
                </a:rPr>
                <a:t>TCP</a:t>
              </a:r>
              <a:r>
                <a:rPr lang="zh-CN" altLang="en-US" b="1" dirty="0">
                  <a:solidFill>
                    <a:schemeClr val="tx1"/>
                  </a:solidFill>
                </a:rPr>
                <a:t>连接</a:t>
              </a:r>
            </a:p>
          </p:txBody>
        </p:sp>
        <p:sp>
          <p:nvSpPr>
            <p:cNvPr id="121" name="矩形 120">
              <a:extLst>
                <a:ext uri="{FF2B5EF4-FFF2-40B4-BE49-F238E27FC236}">
                  <a16:creationId xmlns:a16="http://schemas.microsoft.com/office/drawing/2014/main" id="{A7D6F471-51E5-F8FD-7A76-B90B0AC172A8}"/>
                </a:ext>
              </a:extLst>
            </p:cNvPr>
            <p:cNvSpPr/>
            <p:nvPr/>
          </p:nvSpPr>
          <p:spPr>
            <a:xfrm>
              <a:off x="7977860" y="3986246"/>
              <a:ext cx="1515035" cy="55035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LISTEN</a:t>
              </a:r>
            </a:p>
            <a:p>
              <a:pPr algn="ctr"/>
              <a:r>
                <a:rPr lang="zh-CN" altLang="en-US" b="1" dirty="0">
                  <a:solidFill>
                    <a:schemeClr val="bg1"/>
                  </a:solidFill>
                  <a:latin typeface="+mn-ea"/>
                </a:rPr>
                <a:t>监听</a:t>
              </a:r>
            </a:p>
          </p:txBody>
        </p:sp>
        <p:grpSp>
          <p:nvGrpSpPr>
            <p:cNvPr id="122" name="组合 121">
              <a:extLst>
                <a:ext uri="{FF2B5EF4-FFF2-40B4-BE49-F238E27FC236}">
                  <a16:creationId xmlns:a16="http://schemas.microsoft.com/office/drawing/2014/main" id="{7C4B0FFC-E4A0-02EE-F176-1E304C5FBDAB}"/>
                </a:ext>
              </a:extLst>
            </p:cNvPr>
            <p:cNvGrpSpPr/>
            <p:nvPr/>
          </p:nvGrpSpPr>
          <p:grpSpPr>
            <a:xfrm>
              <a:off x="9137470" y="2973603"/>
              <a:ext cx="1856112" cy="1012643"/>
              <a:chOff x="9137470" y="1913430"/>
              <a:chExt cx="1856112" cy="1012643"/>
            </a:xfrm>
          </p:grpSpPr>
          <p:cxnSp>
            <p:nvCxnSpPr>
              <p:cNvPr id="146" name="连接符: 肘形 145">
                <a:extLst>
                  <a:ext uri="{FF2B5EF4-FFF2-40B4-BE49-F238E27FC236}">
                    <a16:creationId xmlns:a16="http://schemas.microsoft.com/office/drawing/2014/main" id="{5220DFFA-00F8-9136-91DB-1367ECBE4289}"/>
                  </a:ext>
                </a:extLst>
              </p:cNvPr>
              <p:cNvCxnSpPr>
                <a:cxnSpLocks/>
              </p:cNvCxnSpPr>
              <p:nvPr/>
            </p:nvCxnSpPr>
            <p:spPr>
              <a:xfrm rot="16200000" flipH="1">
                <a:off x="8812055" y="2238845"/>
                <a:ext cx="1006255" cy="355426"/>
              </a:xfrm>
              <a:prstGeom prst="bentConnector4">
                <a:avLst>
                  <a:gd name="adj1" fmla="val 994"/>
                  <a:gd name="adj2" fmla="val 531844"/>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47" name="文本框 146">
                <a:extLst>
                  <a:ext uri="{FF2B5EF4-FFF2-40B4-BE49-F238E27FC236}">
                    <a16:creationId xmlns:a16="http://schemas.microsoft.com/office/drawing/2014/main" id="{0CE037C7-A8E4-30CE-AF49-3D2F2922832B}"/>
                  </a:ext>
                </a:extLst>
              </p:cNvPr>
              <p:cNvSpPr txBox="1"/>
              <p:nvPr/>
            </p:nvSpPr>
            <p:spPr>
              <a:xfrm>
                <a:off x="9767455" y="2556741"/>
                <a:ext cx="1226127" cy="369332"/>
              </a:xfrm>
              <a:prstGeom prst="rect">
                <a:avLst/>
              </a:prstGeom>
              <a:noFill/>
            </p:spPr>
            <p:txBody>
              <a:bodyPr wrap="square" rtlCol="0">
                <a:spAutoFit/>
              </a:bodyPr>
              <a:lstStyle/>
              <a:p>
                <a:pPr algn="ctr"/>
                <a:r>
                  <a:rPr lang="zh-CN" altLang="en-US" b="1" dirty="0"/>
                  <a:t>被动打开</a:t>
                </a:r>
              </a:p>
            </p:txBody>
          </p:sp>
        </p:grpSp>
        <p:sp>
          <p:nvSpPr>
            <p:cNvPr id="123" name="矩形 122">
              <a:extLst>
                <a:ext uri="{FF2B5EF4-FFF2-40B4-BE49-F238E27FC236}">
                  <a16:creationId xmlns:a16="http://schemas.microsoft.com/office/drawing/2014/main" id="{F1F1D400-7D43-6EAD-9BF7-A067A2269285}"/>
                </a:ext>
              </a:extLst>
            </p:cNvPr>
            <p:cNvSpPr/>
            <p:nvPr/>
          </p:nvSpPr>
          <p:spPr>
            <a:xfrm>
              <a:off x="2699103" y="3988035"/>
              <a:ext cx="1515035" cy="111876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SYN-SENT</a:t>
              </a:r>
            </a:p>
            <a:p>
              <a:pPr algn="ctr"/>
              <a:r>
                <a:rPr lang="zh-CN" altLang="en-US" b="1" dirty="0">
                  <a:solidFill>
                    <a:schemeClr val="bg1"/>
                  </a:solidFill>
                  <a:latin typeface="+mn-ea"/>
                </a:rPr>
                <a:t>同步已发送</a:t>
              </a:r>
            </a:p>
          </p:txBody>
        </p:sp>
        <p:sp>
          <p:nvSpPr>
            <p:cNvPr id="124" name="文本框 123">
              <a:extLst>
                <a:ext uri="{FF2B5EF4-FFF2-40B4-BE49-F238E27FC236}">
                  <a16:creationId xmlns:a16="http://schemas.microsoft.com/office/drawing/2014/main" id="{DED95798-7FE5-5FC4-6538-0D8FCCF3A9E4}"/>
                </a:ext>
              </a:extLst>
            </p:cNvPr>
            <p:cNvSpPr txBox="1"/>
            <p:nvPr/>
          </p:nvSpPr>
          <p:spPr>
            <a:xfrm>
              <a:off x="315617" y="3979859"/>
              <a:ext cx="2381795" cy="584775"/>
            </a:xfrm>
            <a:prstGeom prst="rect">
              <a:avLst/>
            </a:prstGeom>
            <a:noFill/>
          </p:spPr>
          <p:txBody>
            <a:bodyPr wrap="square" rtlCol="0">
              <a:spAutoFit/>
            </a:bodyPr>
            <a:lstStyle/>
            <a:p>
              <a:r>
                <a:rPr lang="zh-CN" altLang="en-US" sz="1600" b="1" dirty="0">
                  <a:solidFill>
                    <a:schemeClr val="accent1"/>
                  </a:solidFill>
                </a:rPr>
                <a:t>发送</a:t>
              </a:r>
              <a:r>
                <a:rPr lang="en-US" altLang="zh-CN" sz="1600" b="1" dirty="0">
                  <a:solidFill>
                    <a:schemeClr val="accent1"/>
                  </a:solidFill>
                </a:rPr>
                <a:t>TCP</a:t>
              </a:r>
              <a:r>
                <a:rPr lang="zh-CN" altLang="en-US" sz="1600" b="1" dirty="0">
                  <a:solidFill>
                    <a:schemeClr val="accent1"/>
                  </a:solidFill>
                </a:rPr>
                <a:t>连接请求报文段</a:t>
              </a:r>
              <a:endParaRPr lang="en-US" altLang="zh-CN" sz="1600" b="1" dirty="0">
                <a:solidFill>
                  <a:schemeClr val="accent1"/>
                </a:solidFill>
              </a:endParaRPr>
            </a:p>
            <a:p>
              <a:r>
                <a:rPr lang="zh-CN" altLang="en-US" sz="1600" b="1" dirty="0">
                  <a:solidFill>
                    <a:schemeClr val="accent1"/>
                  </a:solidFill>
                </a:rPr>
                <a:t>进入同步已发送状态</a:t>
              </a:r>
            </a:p>
          </p:txBody>
        </p:sp>
        <p:cxnSp>
          <p:nvCxnSpPr>
            <p:cNvPr id="125" name="直接箭头连接符 124">
              <a:extLst>
                <a:ext uri="{FF2B5EF4-FFF2-40B4-BE49-F238E27FC236}">
                  <a16:creationId xmlns:a16="http://schemas.microsoft.com/office/drawing/2014/main" id="{CB77E418-B1D0-7BD9-A1B2-9E8C69EC9D60}"/>
                </a:ext>
              </a:extLst>
            </p:cNvPr>
            <p:cNvCxnSpPr>
              <a:cxnSpLocks/>
            </p:cNvCxnSpPr>
            <p:nvPr/>
          </p:nvCxnSpPr>
          <p:spPr>
            <a:xfrm>
              <a:off x="4214138" y="3986246"/>
              <a:ext cx="3763719" cy="5503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E171FF30-22C2-B356-45A0-DFB700A262DA}"/>
                </a:ext>
              </a:extLst>
            </p:cNvPr>
            <p:cNvSpPr txBox="1"/>
            <p:nvPr/>
          </p:nvSpPr>
          <p:spPr>
            <a:xfrm rot="534720">
              <a:off x="4241835" y="3732624"/>
              <a:ext cx="979714" cy="369332"/>
            </a:xfrm>
            <a:prstGeom prst="rect">
              <a:avLst/>
            </a:prstGeom>
            <a:noFill/>
          </p:spPr>
          <p:txBody>
            <a:bodyPr wrap="square" rtlCol="0">
              <a:spAutoFit/>
            </a:bodyPr>
            <a:lstStyle/>
            <a:p>
              <a:r>
                <a:rPr lang="en-US" altLang="zh-CN" b="1" dirty="0"/>
                <a:t>SYN=1</a:t>
              </a:r>
              <a:endParaRPr lang="zh-CN" altLang="en-US" b="1" dirty="0"/>
            </a:p>
          </p:txBody>
        </p:sp>
        <p:sp>
          <p:nvSpPr>
            <p:cNvPr id="127" name="文本框 126">
              <a:extLst>
                <a:ext uri="{FF2B5EF4-FFF2-40B4-BE49-F238E27FC236}">
                  <a16:creationId xmlns:a16="http://schemas.microsoft.com/office/drawing/2014/main" id="{CA4B4E5A-CA1F-84BA-54EF-4E1A2C5472E0}"/>
                </a:ext>
              </a:extLst>
            </p:cNvPr>
            <p:cNvSpPr txBox="1"/>
            <p:nvPr/>
          </p:nvSpPr>
          <p:spPr>
            <a:xfrm rot="487117">
              <a:off x="5753893" y="3949348"/>
              <a:ext cx="979714" cy="369332"/>
            </a:xfrm>
            <a:prstGeom prst="rect">
              <a:avLst/>
            </a:prstGeom>
            <a:noFill/>
          </p:spPr>
          <p:txBody>
            <a:bodyPr wrap="square" rtlCol="0">
              <a:spAutoFit/>
            </a:bodyPr>
            <a:lstStyle/>
            <a:p>
              <a:r>
                <a:rPr lang="en-US" altLang="zh-CN" b="1" dirty="0"/>
                <a:t>seq=x</a:t>
              </a:r>
              <a:endParaRPr lang="zh-CN" altLang="en-US" b="1" dirty="0"/>
            </a:p>
          </p:txBody>
        </p:sp>
        <p:grpSp>
          <p:nvGrpSpPr>
            <p:cNvPr id="128" name="组合 127">
              <a:extLst>
                <a:ext uri="{FF2B5EF4-FFF2-40B4-BE49-F238E27FC236}">
                  <a16:creationId xmlns:a16="http://schemas.microsoft.com/office/drawing/2014/main" id="{D34F1821-BE1C-26A9-C6AE-56734375BC29}"/>
                </a:ext>
              </a:extLst>
            </p:cNvPr>
            <p:cNvGrpSpPr/>
            <p:nvPr/>
          </p:nvGrpSpPr>
          <p:grpSpPr>
            <a:xfrm>
              <a:off x="1408900" y="2996030"/>
              <a:ext cx="1709154" cy="996849"/>
              <a:chOff x="1408900" y="1935857"/>
              <a:chExt cx="1709154" cy="996849"/>
            </a:xfrm>
          </p:grpSpPr>
          <p:cxnSp>
            <p:nvCxnSpPr>
              <p:cNvPr id="144" name="连接符: 肘形 143">
                <a:extLst>
                  <a:ext uri="{FF2B5EF4-FFF2-40B4-BE49-F238E27FC236}">
                    <a16:creationId xmlns:a16="http://schemas.microsoft.com/office/drawing/2014/main" id="{3BCB16FC-C17E-9ACA-0CCC-571C69FAF428}"/>
                  </a:ext>
                </a:extLst>
              </p:cNvPr>
              <p:cNvCxnSpPr>
                <a:cxnSpLocks/>
                <a:stCxn id="148" idx="1"/>
              </p:cNvCxnSpPr>
              <p:nvPr/>
            </p:nvCxnSpPr>
            <p:spPr>
              <a:xfrm rot="10800000" flipV="1">
                <a:off x="2705771" y="1935857"/>
                <a:ext cx="412283" cy="990215"/>
              </a:xfrm>
              <a:prstGeom prst="bentConnector3">
                <a:avLst>
                  <a:gd name="adj1" fmla="val 420630"/>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45" name="文本框 144">
                <a:extLst>
                  <a:ext uri="{FF2B5EF4-FFF2-40B4-BE49-F238E27FC236}">
                    <a16:creationId xmlns:a16="http://schemas.microsoft.com/office/drawing/2014/main" id="{7D2965B4-533C-45FD-5D36-73D546A447D1}"/>
                  </a:ext>
                </a:extLst>
              </p:cNvPr>
              <p:cNvSpPr txBox="1"/>
              <p:nvPr/>
            </p:nvSpPr>
            <p:spPr>
              <a:xfrm>
                <a:off x="1408900" y="2563374"/>
                <a:ext cx="1226127" cy="369332"/>
              </a:xfrm>
              <a:prstGeom prst="rect">
                <a:avLst/>
              </a:prstGeom>
              <a:noFill/>
            </p:spPr>
            <p:txBody>
              <a:bodyPr wrap="square" rtlCol="0">
                <a:spAutoFit/>
              </a:bodyPr>
              <a:lstStyle/>
              <a:p>
                <a:pPr algn="ctr"/>
                <a:r>
                  <a:rPr lang="zh-CN" altLang="en-US" b="1" dirty="0"/>
                  <a:t>主动打开</a:t>
                </a:r>
              </a:p>
            </p:txBody>
          </p:sp>
        </p:grpSp>
        <p:sp>
          <p:nvSpPr>
            <p:cNvPr id="129" name="矩形 128">
              <a:extLst>
                <a:ext uri="{FF2B5EF4-FFF2-40B4-BE49-F238E27FC236}">
                  <a16:creationId xmlns:a16="http://schemas.microsoft.com/office/drawing/2014/main" id="{B2B7B98B-822F-4086-CC31-7068CD7B1608}"/>
                </a:ext>
              </a:extLst>
            </p:cNvPr>
            <p:cNvSpPr/>
            <p:nvPr/>
          </p:nvSpPr>
          <p:spPr>
            <a:xfrm>
              <a:off x="7977733" y="4536455"/>
              <a:ext cx="1515035" cy="114137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SYN-RCVD</a:t>
              </a:r>
            </a:p>
            <a:p>
              <a:pPr algn="ctr"/>
              <a:r>
                <a:rPr lang="zh-CN" altLang="en-US" b="1" dirty="0">
                  <a:solidFill>
                    <a:schemeClr val="bg1"/>
                  </a:solidFill>
                  <a:latin typeface="+mn-ea"/>
                </a:rPr>
                <a:t>同步已接收</a:t>
              </a:r>
            </a:p>
          </p:txBody>
        </p:sp>
        <p:cxnSp>
          <p:nvCxnSpPr>
            <p:cNvPr id="130" name="直接箭头连接符 129">
              <a:extLst>
                <a:ext uri="{FF2B5EF4-FFF2-40B4-BE49-F238E27FC236}">
                  <a16:creationId xmlns:a16="http://schemas.microsoft.com/office/drawing/2014/main" id="{81D0F040-E107-D714-D1EB-DD7A09381686}"/>
                </a:ext>
              </a:extLst>
            </p:cNvPr>
            <p:cNvCxnSpPr>
              <a:cxnSpLocks/>
            </p:cNvCxnSpPr>
            <p:nvPr/>
          </p:nvCxnSpPr>
          <p:spPr>
            <a:xfrm flipH="1">
              <a:off x="4214136" y="4553031"/>
              <a:ext cx="3763167" cy="552975"/>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1" name="文本框 130">
              <a:extLst>
                <a:ext uri="{FF2B5EF4-FFF2-40B4-BE49-F238E27FC236}">
                  <a16:creationId xmlns:a16="http://schemas.microsoft.com/office/drawing/2014/main" id="{91783F25-9998-7FE7-716D-18ED6F543E9F}"/>
                </a:ext>
              </a:extLst>
            </p:cNvPr>
            <p:cNvSpPr txBox="1"/>
            <p:nvPr/>
          </p:nvSpPr>
          <p:spPr>
            <a:xfrm rot="21083811">
              <a:off x="4241603" y="4655276"/>
              <a:ext cx="1695926" cy="369332"/>
            </a:xfrm>
            <a:prstGeom prst="rect">
              <a:avLst/>
            </a:prstGeom>
            <a:noFill/>
          </p:spPr>
          <p:txBody>
            <a:bodyPr wrap="square" rtlCol="0">
              <a:spAutoFit/>
            </a:bodyPr>
            <a:lstStyle/>
            <a:p>
              <a:r>
                <a:rPr lang="en-US" altLang="zh-CN" b="1" dirty="0"/>
                <a:t>SYN=1  ACK=1</a:t>
              </a:r>
              <a:endParaRPr lang="zh-CN" altLang="en-US" b="1" dirty="0"/>
            </a:p>
          </p:txBody>
        </p:sp>
        <p:sp>
          <p:nvSpPr>
            <p:cNvPr id="132" name="文本框 131">
              <a:extLst>
                <a:ext uri="{FF2B5EF4-FFF2-40B4-BE49-F238E27FC236}">
                  <a16:creationId xmlns:a16="http://schemas.microsoft.com/office/drawing/2014/main" id="{C6C6BCB4-EBF6-32AE-8BF8-043ABEC09C97}"/>
                </a:ext>
              </a:extLst>
            </p:cNvPr>
            <p:cNvSpPr txBox="1"/>
            <p:nvPr/>
          </p:nvSpPr>
          <p:spPr>
            <a:xfrm rot="21067815">
              <a:off x="5750150" y="4496780"/>
              <a:ext cx="756271" cy="369332"/>
            </a:xfrm>
            <a:prstGeom prst="rect">
              <a:avLst/>
            </a:prstGeom>
            <a:noFill/>
          </p:spPr>
          <p:txBody>
            <a:bodyPr wrap="square" rtlCol="0">
              <a:spAutoFit/>
            </a:bodyPr>
            <a:lstStyle/>
            <a:p>
              <a:r>
                <a:rPr lang="en-US" altLang="zh-CN" b="1" dirty="0"/>
                <a:t>seq=y</a:t>
              </a:r>
              <a:endParaRPr lang="zh-CN" altLang="en-US" b="1" dirty="0"/>
            </a:p>
          </p:txBody>
        </p:sp>
        <p:sp>
          <p:nvSpPr>
            <p:cNvPr id="133" name="文本框 132">
              <a:extLst>
                <a:ext uri="{FF2B5EF4-FFF2-40B4-BE49-F238E27FC236}">
                  <a16:creationId xmlns:a16="http://schemas.microsoft.com/office/drawing/2014/main" id="{521DA285-ED1C-AA08-58D5-4322E51CEA75}"/>
                </a:ext>
              </a:extLst>
            </p:cNvPr>
            <p:cNvSpPr txBox="1"/>
            <p:nvPr/>
          </p:nvSpPr>
          <p:spPr>
            <a:xfrm rot="21045899">
              <a:off x="6416000" y="4392244"/>
              <a:ext cx="968915" cy="369332"/>
            </a:xfrm>
            <a:prstGeom prst="rect">
              <a:avLst/>
            </a:prstGeom>
            <a:noFill/>
          </p:spPr>
          <p:txBody>
            <a:bodyPr wrap="square" rtlCol="0">
              <a:spAutoFit/>
            </a:bodyPr>
            <a:lstStyle/>
            <a:p>
              <a:r>
                <a:rPr lang="en-US" altLang="zh-CN" b="1" dirty="0"/>
                <a:t>ack=x+1</a:t>
              </a:r>
              <a:endParaRPr lang="zh-CN" altLang="en-US" b="1" dirty="0"/>
            </a:p>
          </p:txBody>
        </p:sp>
        <p:sp>
          <p:nvSpPr>
            <p:cNvPr id="134" name="文本框 133">
              <a:extLst>
                <a:ext uri="{FF2B5EF4-FFF2-40B4-BE49-F238E27FC236}">
                  <a16:creationId xmlns:a16="http://schemas.microsoft.com/office/drawing/2014/main" id="{21B76E7F-8D71-5C10-BAFA-013340EA6272}"/>
                </a:ext>
              </a:extLst>
            </p:cNvPr>
            <p:cNvSpPr txBox="1"/>
            <p:nvPr/>
          </p:nvSpPr>
          <p:spPr>
            <a:xfrm>
              <a:off x="9479981" y="4544543"/>
              <a:ext cx="2804229" cy="584775"/>
            </a:xfrm>
            <a:prstGeom prst="rect">
              <a:avLst/>
            </a:prstGeom>
            <a:noFill/>
          </p:spPr>
          <p:txBody>
            <a:bodyPr wrap="square" rtlCol="0">
              <a:spAutoFit/>
            </a:bodyPr>
            <a:lstStyle/>
            <a:p>
              <a:r>
                <a:rPr lang="zh-CN" altLang="en-US" sz="1600" b="1" dirty="0">
                  <a:solidFill>
                    <a:schemeClr val="accent5"/>
                  </a:solidFill>
                </a:rPr>
                <a:t>发送</a:t>
              </a:r>
              <a:r>
                <a:rPr lang="en-US" altLang="zh-CN" sz="1600" b="1" dirty="0">
                  <a:solidFill>
                    <a:schemeClr val="accent5"/>
                  </a:solidFill>
                </a:rPr>
                <a:t>TCP</a:t>
              </a:r>
              <a:r>
                <a:rPr lang="zh-CN" altLang="en-US" sz="1600" b="1" dirty="0">
                  <a:solidFill>
                    <a:schemeClr val="accent5"/>
                  </a:solidFill>
                </a:rPr>
                <a:t>连接请求确认报文段</a:t>
              </a:r>
              <a:endParaRPr lang="en-US" altLang="zh-CN" sz="1600" b="1" dirty="0">
                <a:solidFill>
                  <a:schemeClr val="accent5"/>
                </a:solidFill>
              </a:endParaRPr>
            </a:p>
            <a:p>
              <a:r>
                <a:rPr lang="zh-CN" altLang="en-US" sz="1600" b="1" dirty="0">
                  <a:solidFill>
                    <a:schemeClr val="accent5"/>
                  </a:solidFill>
                </a:rPr>
                <a:t>进入同步已接收状态</a:t>
              </a:r>
            </a:p>
          </p:txBody>
        </p:sp>
        <p:sp>
          <p:nvSpPr>
            <p:cNvPr id="135" name="矩形 134">
              <a:extLst>
                <a:ext uri="{FF2B5EF4-FFF2-40B4-BE49-F238E27FC236}">
                  <a16:creationId xmlns:a16="http://schemas.microsoft.com/office/drawing/2014/main" id="{3F568735-A7A4-BFF8-B404-9A62B62D51DF}"/>
                </a:ext>
              </a:extLst>
            </p:cNvPr>
            <p:cNvSpPr/>
            <p:nvPr/>
          </p:nvSpPr>
          <p:spPr>
            <a:xfrm>
              <a:off x="2699102" y="5108586"/>
              <a:ext cx="1515035" cy="131823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136" name="矩形 135">
              <a:extLst>
                <a:ext uri="{FF2B5EF4-FFF2-40B4-BE49-F238E27FC236}">
                  <a16:creationId xmlns:a16="http://schemas.microsoft.com/office/drawing/2014/main" id="{53A087EB-9F1B-BDAF-C724-70DCFB3F5C44}"/>
                </a:ext>
              </a:extLst>
            </p:cNvPr>
            <p:cNvSpPr/>
            <p:nvPr/>
          </p:nvSpPr>
          <p:spPr>
            <a:xfrm>
              <a:off x="7971324" y="5679611"/>
              <a:ext cx="1515035" cy="747212"/>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grpSp>
          <p:nvGrpSpPr>
            <p:cNvPr id="137" name="组合 136">
              <a:extLst>
                <a:ext uri="{FF2B5EF4-FFF2-40B4-BE49-F238E27FC236}">
                  <a16:creationId xmlns:a16="http://schemas.microsoft.com/office/drawing/2014/main" id="{3CEFE725-5D3A-7417-7A45-E09076E10731}"/>
                </a:ext>
              </a:extLst>
            </p:cNvPr>
            <p:cNvGrpSpPr/>
            <p:nvPr/>
          </p:nvGrpSpPr>
          <p:grpSpPr>
            <a:xfrm>
              <a:off x="4275417" y="5815800"/>
              <a:ext cx="3641166" cy="584775"/>
              <a:chOff x="4275415" y="5877463"/>
              <a:chExt cx="3641166" cy="584775"/>
            </a:xfrm>
          </p:grpSpPr>
          <p:sp>
            <p:nvSpPr>
              <p:cNvPr id="142" name="圆柱体 141">
                <a:extLst>
                  <a:ext uri="{FF2B5EF4-FFF2-40B4-BE49-F238E27FC236}">
                    <a16:creationId xmlns:a16="http://schemas.microsoft.com/office/drawing/2014/main" id="{2CE56EB9-6C30-A9B4-15EF-C237F9D7E45A}"/>
                  </a:ext>
                </a:extLst>
              </p:cNvPr>
              <p:cNvSpPr/>
              <p:nvPr/>
            </p:nvSpPr>
            <p:spPr>
              <a:xfrm rot="16200000">
                <a:off x="5826555" y="4339328"/>
                <a:ext cx="538890" cy="364116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3CA5161E-EF69-698E-02C2-71ACB05DEBD9}"/>
                  </a:ext>
                </a:extLst>
              </p:cNvPr>
              <p:cNvSpPr txBox="1"/>
              <p:nvPr/>
            </p:nvSpPr>
            <p:spPr>
              <a:xfrm>
                <a:off x="4275415" y="5877463"/>
                <a:ext cx="3641165" cy="584775"/>
              </a:xfrm>
              <a:prstGeom prst="rect">
                <a:avLst/>
              </a:prstGeom>
              <a:noFill/>
            </p:spPr>
            <p:txBody>
              <a:bodyPr wrap="square" rtlCol="0">
                <a:spAutoFit/>
              </a:bodyPr>
              <a:lstStyle/>
              <a:p>
                <a:pPr algn="ctr"/>
                <a:r>
                  <a:rPr lang="zh-CN" altLang="en-US" sz="1600" b="1" dirty="0">
                    <a:solidFill>
                      <a:schemeClr val="bg1"/>
                    </a:solidFill>
                  </a:rPr>
                  <a:t>基于已建立好的</a:t>
                </a:r>
                <a:r>
                  <a:rPr lang="en-US" altLang="zh-CN" sz="1600" b="1" dirty="0">
                    <a:solidFill>
                      <a:schemeClr val="bg1"/>
                    </a:solidFill>
                  </a:rPr>
                  <a:t>TCP</a:t>
                </a:r>
                <a:r>
                  <a:rPr lang="zh-CN" altLang="en-US" sz="1600" b="1" dirty="0">
                    <a:solidFill>
                      <a:schemeClr val="bg1"/>
                    </a:solidFill>
                  </a:rPr>
                  <a:t>连接</a:t>
                </a:r>
                <a:endParaRPr lang="en-US" altLang="zh-CN" sz="1600" b="1" dirty="0">
                  <a:solidFill>
                    <a:schemeClr val="bg1"/>
                  </a:solidFill>
                </a:endParaRPr>
              </a:p>
              <a:p>
                <a:pPr algn="ctr"/>
                <a:r>
                  <a:rPr lang="zh-CN" altLang="en-US" sz="1600" b="1" dirty="0">
                    <a:solidFill>
                      <a:schemeClr val="bg1"/>
                    </a:solidFill>
                  </a:rPr>
                  <a:t>进行可靠数据传输</a:t>
                </a:r>
              </a:p>
            </p:txBody>
          </p:sp>
        </p:grpSp>
        <p:cxnSp>
          <p:nvCxnSpPr>
            <p:cNvPr id="138" name="直接箭头连接符 137">
              <a:extLst>
                <a:ext uri="{FF2B5EF4-FFF2-40B4-BE49-F238E27FC236}">
                  <a16:creationId xmlns:a16="http://schemas.microsoft.com/office/drawing/2014/main" id="{F71C3D80-6DC4-42F4-86AE-95CD2C6C3987}"/>
                </a:ext>
              </a:extLst>
            </p:cNvPr>
            <p:cNvCxnSpPr>
              <a:cxnSpLocks/>
            </p:cNvCxnSpPr>
            <p:nvPr/>
          </p:nvCxnSpPr>
          <p:spPr>
            <a:xfrm>
              <a:off x="4223520" y="5127480"/>
              <a:ext cx="3763719" cy="5503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9" name="文本框 138">
              <a:extLst>
                <a:ext uri="{FF2B5EF4-FFF2-40B4-BE49-F238E27FC236}">
                  <a16:creationId xmlns:a16="http://schemas.microsoft.com/office/drawing/2014/main" id="{57CAF5E1-6201-2F12-257C-3E5E13845BF4}"/>
                </a:ext>
              </a:extLst>
            </p:cNvPr>
            <p:cNvSpPr txBox="1"/>
            <p:nvPr/>
          </p:nvSpPr>
          <p:spPr>
            <a:xfrm rot="534720">
              <a:off x="4959613" y="5002833"/>
              <a:ext cx="979714" cy="369332"/>
            </a:xfrm>
            <a:prstGeom prst="rect">
              <a:avLst/>
            </a:prstGeom>
            <a:noFill/>
          </p:spPr>
          <p:txBody>
            <a:bodyPr wrap="square" rtlCol="0">
              <a:spAutoFit/>
            </a:bodyPr>
            <a:lstStyle/>
            <a:p>
              <a:r>
                <a:rPr lang="en-US" altLang="zh-CN" b="1" dirty="0"/>
                <a:t>ACK-=1</a:t>
              </a:r>
              <a:endParaRPr lang="zh-CN" altLang="en-US" b="1" dirty="0"/>
            </a:p>
          </p:txBody>
        </p:sp>
        <p:sp>
          <p:nvSpPr>
            <p:cNvPr id="140" name="文本框 139">
              <a:extLst>
                <a:ext uri="{FF2B5EF4-FFF2-40B4-BE49-F238E27FC236}">
                  <a16:creationId xmlns:a16="http://schemas.microsoft.com/office/drawing/2014/main" id="{94E67FA5-9614-671D-847D-B1AE15DE121A}"/>
                </a:ext>
              </a:extLst>
            </p:cNvPr>
            <p:cNvSpPr txBox="1"/>
            <p:nvPr/>
          </p:nvSpPr>
          <p:spPr>
            <a:xfrm rot="487117">
              <a:off x="5753893" y="5095343"/>
              <a:ext cx="979714" cy="369332"/>
            </a:xfrm>
            <a:prstGeom prst="rect">
              <a:avLst/>
            </a:prstGeom>
            <a:noFill/>
          </p:spPr>
          <p:txBody>
            <a:bodyPr wrap="square" rtlCol="0">
              <a:spAutoFit/>
            </a:bodyPr>
            <a:lstStyle/>
            <a:p>
              <a:r>
                <a:rPr lang="en-US" altLang="zh-CN" b="1" dirty="0"/>
                <a:t>seq=x+1</a:t>
              </a:r>
              <a:endParaRPr lang="zh-CN" altLang="en-US" b="1" dirty="0"/>
            </a:p>
          </p:txBody>
        </p:sp>
        <p:sp>
          <p:nvSpPr>
            <p:cNvPr id="141" name="文本框 140">
              <a:extLst>
                <a:ext uri="{FF2B5EF4-FFF2-40B4-BE49-F238E27FC236}">
                  <a16:creationId xmlns:a16="http://schemas.microsoft.com/office/drawing/2014/main" id="{19FDEB2B-F886-8815-0671-C076BD1AC882}"/>
                </a:ext>
              </a:extLst>
            </p:cNvPr>
            <p:cNvSpPr txBox="1"/>
            <p:nvPr/>
          </p:nvSpPr>
          <p:spPr>
            <a:xfrm rot="487117">
              <a:off x="6629294" y="5207874"/>
              <a:ext cx="979714" cy="369332"/>
            </a:xfrm>
            <a:prstGeom prst="rect">
              <a:avLst/>
            </a:prstGeom>
            <a:noFill/>
          </p:spPr>
          <p:txBody>
            <a:bodyPr wrap="square" rtlCol="0">
              <a:spAutoFit/>
            </a:bodyPr>
            <a:lstStyle/>
            <a:p>
              <a:r>
                <a:rPr lang="en-US" altLang="zh-CN" b="1" dirty="0"/>
                <a:t>ack=y+1</a:t>
              </a:r>
              <a:endParaRPr lang="zh-CN" altLang="en-US" b="1" dirty="0"/>
            </a:p>
          </p:txBody>
        </p:sp>
      </p:grpSp>
    </p:spTree>
    <p:custDataLst>
      <p:tags r:id="rId1"/>
    </p:custDataLst>
    <p:extLst>
      <p:ext uri="{BB962C8B-B14F-4D97-AF65-F5344CB8AC3E}">
        <p14:creationId xmlns:p14="http://schemas.microsoft.com/office/powerpoint/2010/main" val="378096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20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800" decel="100000"/>
                                        <p:tgtEl>
                                          <p:spTgt spid="53"/>
                                        </p:tgtEl>
                                      </p:cBhvr>
                                    </p:animEffect>
                                    <p:anim calcmode="lin" valueType="num">
                                      <p:cBhvr>
                                        <p:cTn id="8" dur="800" decel="100000" fill="hold"/>
                                        <p:tgtEl>
                                          <p:spTgt spid="53"/>
                                        </p:tgtEl>
                                        <p:attrNameLst>
                                          <p:attrName>style.rotation</p:attrName>
                                        </p:attrNameLst>
                                      </p:cBhvr>
                                      <p:tavLst>
                                        <p:tav tm="0">
                                          <p:val>
                                            <p:fltVal val="-90"/>
                                          </p:val>
                                        </p:tav>
                                        <p:tav tm="100000">
                                          <p:val>
                                            <p:fltVal val="0"/>
                                          </p:val>
                                        </p:tav>
                                      </p:tavLst>
                                    </p:anim>
                                    <p:anim calcmode="lin" valueType="num">
                                      <p:cBhvr>
                                        <p:cTn id="9" dur="800" decel="100000" fill="hold"/>
                                        <p:tgtEl>
                                          <p:spTgt spid="53"/>
                                        </p:tgtEl>
                                        <p:attrNameLst>
                                          <p:attrName>ppt_x</p:attrName>
                                        </p:attrNameLst>
                                      </p:cBhvr>
                                      <p:tavLst>
                                        <p:tav tm="0">
                                          <p:val>
                                            <p:strVal val="#ppt_x+0.4"/>
                                          </p:val>
                                        </p:tav>
                                        <p:tav tm="100000">
                                          <p:val>
                                            <p:strVal val="#ppt_x-0.05"/>
                                          </p:val>
                                        </p:tav>
                                      </p:tavLst>
                                    </p:anim>
                                    <p:anim calcmode="lin" valueType="num">
                                      <p:cBhvr>
                                        <p:cTn id="10" dur="800" decel="100000" fill="hold"/>
                                        <p:tgtEl>
                                          <p:spTgt spid="5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800" decel="100000"/>
                                        <p:tgtEl>
                                          <p:spTgt spid="52"/>
                                        </p:tgtEl>
                                      </p:cBhvr>
                                    </p:animEffect>
                                    <p:anim calcmode="lin" valueType="num">
                                      <p:cBhvr>
                                        <p:cTn id="18" dur="800" decel="100000" fill="hold"/>
                                        <p:tgtEl>
                                          <p:spTgt spid="52"/>
                                        </p:tgtEl>
                                        <p:attrNameLst>
                                          <p:attrName>style.rotation</p:attrName>
                                        </p:attrNameLst>
                                      </p:cBhvr>
                                      <p:tavLst>
                                        <p:tav tm="0">
                                          <p:val>
                                            <p:fltVal val="-90"/>
                                          </p:val>
                                        </p:tav>
                                        <p:tav tm="100000">
                                          <p:val>
                                            <p:fltVal val="0"/>
                                          </p:val>
                                        </p:tav>
                                      </p:tavLst>
                                    </p:anim>
                                    <p:anim calcmode="lin" valueType="num">
                                      <p:cBhvr>
                                        <p:cTn id="19" dur="800" decel="100000" fill="hold"/>
                                        <p:tgtEl>
                                          <p:spTgt spid="52"/>
                                        </p:tgtEl>
                                        <p:attrNameLst>
                                          <p:attrName>ppt_x</p:attrName>
                                        </p:attrNameLst>
                                      </p:cBhvr>
                                      <p:tavLst>
                                        <p:tav tm="0">
                                          <p:val>
                                            <p:strVal val="#ppt_x+0.4"/>
                                          </p:val>
                                        </p:tav>
                                        <p:tav tm="100000">
                                          <p:val>
                                            <p:strVal val="#ppt_x-0.05"/>
                                          </p:val>
                                        </p:tav>
                                      </p:tavLst>
                                    </p:anim>
                                    <p:anim calcmode="lin" valueType="num">
                                      <p:cBhvr>
                                        <p:cTn id="20" dur="800" decel="100000" fill="hold"/>
                                        <p:tgtEl>
                                          <p:spTgt spid="52"/>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52"/>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52"/>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p:cTn id="27" dur="500" fill="hold"/>
                                        <p:tgtEl>
                                          <p:spTgt spid="54"/>
                                        </p:tgtEl>
                                        <p:attrNameLst>
                                          <p:attrName>ppt_w</p:attrName>
                                        </p:attrNameLst>
                                      </p:cBhvr>
                                      <p:tavLst>
                                        <p:tav tm="0">
                                          <p:val>
                                            <p:fltVal val="0"/>
                                          </p:val>
                                        </p:tav>
                                        <p:tav tm="100000">
                                          <p:val>
                                            <p:strVal val="#ppt_w"/>
                                          </p:val>
                                        </p:tav>
                                      </p:tavLst>
                                    </p:anim>
                                    <p:anim calcmode="lin" valueType="num">
                                      <p:cBhvr>
                                        <p:cTn id="28" dur="500" fill="hold"/>
                                        <p:tgtEl>
                                          <p:spTgt spid="54"/>
                                        </p:tgtEl>
                                        <p:attrNameLst>
                                          <p:attrName>ppt_h</p:attrName>
                                        </p:attrNameLst>
                                      </p:cBhvr>
                                      <p:tavLst>
                                        <p:tav tm="0">
                                          <p:val>
                                            <p:fltVal val="0"/>
                                          </p:val>
                                        </p:tav>
                                        <p:tav tm="100000">
                                          <p:val>
                                            <p:strVal val="#ppt_h"/>
                                          </p:val>
                                        </p:tav>
                                      </p:tavLst>
                                    </p:anim>
                                    <p:animEffect transition="in" filter="fade">
                                      <p:cBhvr>
                                        <p:cTn id="29" dur="500"/>
                                        <p:tgtEl>
                                          <p:spTgt spid="54"/>
                                        </p:tgtEl>
                                      </p:cBhvr>
                                    </p:animEffect>
                                  </p:childTnLst>
                                </p:cTn>
                              </p:par>
                            </p:childTnLst>
                          </p:cTn>
                        </p:par>
                      </p:childTnLst>
                    </p:cTn>
                  </p:par>
                  <p:par>
                    <p:cTn id="30" fill="hold">
                      <p:stCondLst>
                        <p:cond delay="indefinite"/>
                      </p:stCondLst>
                      <p:childTnLst>
                        <p:par>
                          <p:cTn id="31" fill="hold">
                            <p:stCondLst>
                              <p:cond delay="0"/>
                            </p:stCondLst>
                            <p:childTnLst>
                              <p:par>
                                <p:cTn id="32" presetID="30" presetClass="entr" presetSubtype="0"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800" decel="100000"/>
                                        <p:tgtEl>
                                          <p:spTgt spid="62"/>
                                        </p:tgtEl>
                                      </p:cBhvr>
                                    </p:animEffect>
                                    <p:anim calcmode="lin" valueType="num">
                                      <p:cBhvr>
                                        <p:cTn id="35" dur="800" decel="100000" fill="hold"/>
                                        <p:tgtEl>
                                          <p:spTgt spid="62"/>
                                        </p:tgtEl>
                                        <p:attrNameLst>
                                          <p:attrName>style.rotation</p:attrName>
                                        </p:attrNameLst>
                                      </p:cBhvr>
                                      <p:tavLst>
                                        <p:tav tm="0">
                                          <p:val>
                                            <p:fltVal val="-90"/>
                                          </p:val>
                                        </p:tav>
                                        <p:tav tm="100000">
                                          <p:val>
                                            <p:fltVal val="0"/>
                                          </p:val>
                                        </p:tav>
                                      </p:tavLst>
                                    </p:anim>
                                    <p:anim calcmode="lin" valueType="num">
                                      <p:cBhvr>
                                        <p:cTn id="36" dur="800" decel="100000" fill="hold"/>
                                        <p:tgtEl>
                                          <p:spTgt spid="62"/>
                                        </p:tgtEl>
                                        <p:attrNameLst>
                                          <p:attrName>ppt_x</p:attrName>
                                        </p:attrNameLst>
                                      </p:cBhvr>
                                      <p:tavLst>
                                        <p:tav tm="0">
                                          <p:val>
                                            <p:strVal val="#ppt_x+0.4"/>
                                          </p:val>
                                        </p:tav>
                                        <p:tav tm="100000">
                                          <p:val>
                                            <p:strVal val="#ppt_x-0.05"/>
                                          </p:val>
                                        </p:tav>
                                      </p:tavLst>
                                    </p:anim>
                                    <p:anim calcmode="lin" valueType="num">
                                      <p:cBhvr>
                                        <p:cTn id="37" dur="800" decel="100000" fill="hold"/>
                                        <p:tgtEl>
                                          <p:spTgt spid="62"/>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62"/>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62"/>
                                        </p:tgtEl>
                                        <p:attrNameLst>
                                          <p:attrName>ppt_y</p:attrName>
                                        </p:attrNameLst>
                                      </p:cBhvr>
                                      <p:tavLst>
                                        <p:tav tm="0">
                                          <p:val>
                                            <p:strVal val="#ppt_y+0.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2" presetClass="entr" presetSubtype="1" fill="hold" grpId="0" nodeType="clickEffect">
                                  <p:stCondLst>
                                    <p:cond delay="0"/>
                                  </p:stCondLst>
                                  <p:childTnLst>
                                    <p:set>
                                      <p:cBhvr>
                                        <p:cTn id="43" dur="1" fill="hold">
                                          <p:stCondLst>
                                            <p:cond delay="0"/>
                                          </p:stCondLst>
                                        </p:cTn>
                                        <p:tgtEl>
                                          <p:spTgt spid="153"/>
                                        </p:tgtEl>
                                        <p:attrNameLst>
                                          <p:attrName>style.visibility</p:attrName>
                                        </p:attrNameLst>
                                      </p:cBhvr>
                                      <p:to>
                                        <p:strVal val="visible"/>
                                      </p:to>
                                    </p:set>
                                    <p:anim calcmode="lin" valueType="num">
                                      <p:cBhvr additive="base">
                                        <p:cTn id="44" dur="500"/>
                                        <p:tgtEl>
                                          <p:spTgt spid="153"/>
                                        </p:tgtEl>
                                        <p:attrNameLst>
                                          <p:attrName>ppt_y</p:attrName>
                                        </p:attrNameLst>
                                      </p:cBhvr>
                                      <p:tavLst>
                                        <p:tav tm="0">
                                          <p:val>
                                            <p:strVal val="#ppt_y-#ppt_h*1.125000"/>
                                          </p:val>
                                        </p:tav>
                                        <p:tav tm="100000">
                                          <p:val>
                                            <p:strVal val="#ppt_y"/>
                                          </p:val>
                                        </p:tav>
                                      </p:tavLst>
                                    </p:anim>
                                    <p:animEffect transition="in" filter="wipe(down)">
                                      <p:cBhvr>
                                        <p:cTn id="45" dur="500"/>
                                        <p:tgtEl>
                                          <p:spTgt spid="153"/>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1" fill="hold" grpId="0" nodeType="clickEffect">
                                  <p:stCondLst>
                                    <p:cond delay="0"/>
                                  </p:stCondLst>
                                  <p:childTnLst>
                                    <p:set>
                                      <p:cBhvr>
                                        <p:cTn id="49" dur="1" fill="hold">
                                          <p:stCondLst>
                                            <p:cond delay="0"/>
                                          </p:stCondLst>
                                        </p:cTn>
                                        <p:tgtEl>
                                          <p:spTgt spid="154"/>
                                        </p:tgtEl>
                                        <p:attrNameLst>
                                          <p:attrName>style.visibility</p:attrName>
                                        </p:attrNameLst>
                                      </p:cBhvr>
                                      <p:to>
                                        <p:strVal val="visible"/>
                                      </p:to>
                                    </p:set>
                                    <p:anim calcmode="lin" valueType="num">
                                      <p:cBhvr additive="base">
                                        <p:cTn id="50" dur="500"/>
                                        <p:tgtEl>
                                          <p:spTgt spid="154"/>
                                        </p:tgtEl>
                                        <p:attrNameLst>
                                          <p:attrName>ppt_y</p:attrName>
                                        </p:attrNameLst>
                                      </p:cBhvr>
                                      <p:tavLst>
                                        <p:tav tm="0">
                                          <p:val>
                                            <p:strVal val="#ppt_y-#ppt_h*1.125000"/>
                                          </p:val>
                                        </p:tav>
                                        <p:tav tm="100000">
                                          <p:val>
                                            <p:strVal val="#ppt_y"/>
                                          </p:val>
                                        </p:tav>
                                      </p:tavLst>
                                    </p:anim>
                                    <p:animEffect transition="in" filter="wipe(down)">
                                      <p:cBhvr>
                                        <p:cTn id="51"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4" grpId="0"/>
      <p:bldP spid="52" grpId="0"/>
      <p:bldP spid="54"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67EF1EAF-040D-661E-934C-51F1D5863BBD}"/>
              </a:ext>
            </a:extLst>
          </p:cNvPr>
          <p:cNvSpPr/>
          <p:nvPr/>
        </p:nvSpPr>
        <p:spPr>
          <a:xfrm rot="21114322">
            <a:off x="4302804" y="4687955"/>
            <a:ext cx="1397723" cy="27829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152">
            <a:extLst>
              <a:ext uri="{FF2B5EF4-FFF2-40B4-BE49-F238E27FC236}">
                <a16:creationId xmlns:a16="http://schemas.microsoft.com/office/drawing/2014/main" id="{6A39C593-02DD-43CB-A522-C7C043F65001}"/>
              </a:ext>
            </a:extLst>
          </p:cNvPr>
          <p:cNvSpPr txBox="1"/>
          <p:nvPr/>
        </p:nvSpPr>
        <p:spPr>
          <a:xfrm>
            <a:off x="2254284" y="3001561"/>
            <a:ext cx="1085108" cy="369332"/>
          </a:xfrm>
          <a:prstGeom prst="rect">
            <a:avLst/>
          </a:prstGeom>
          <a:noFill/>
        </p:spPr>
        <p:txBody>
          <a:bodyPr wrap="square" rtlCol="0">
            <a:spAutoFit/>
          </a:bodyPr>
          <a:lstStyle/>
          <a:p>
            <a:pPr algn="ctr"/>
            <a:r>
              <a:rPr lang="zh-CN" altLang="en-US" b="1" dirty="0"/>
              <a:t>主机甲</a:t>
            </a:r>
          </a:p>
        </p:txBody>
      </p:sp>
      <p:sp>
        <p:nvSpPr>
          <p:cNvPr id="154" name="文本框 153">
            <a:extLst>
              <a:ext uri="{FF2B5EF4-FFF2-40B4-BE49-F238E27FC236}">
                <a16:creationId xmlns:a16="http://schemas.microsoft.com/office/drawing/2014/main" id="{5D3D6BE0-CCC8-6482-3D89-F47324847FB4}"/>
              </a:ext>
            </a:extLst>
          </p:cNvPr>
          <p:cNvSpPr txBox="1"/>
          <p:nvPr/>
        </p:nvSpPr>
        <p:spPr>
          <a:xfrm>
            <a:off x="8937427" y="3001561"/>
            <a:ext cx="1085108" cy="369332"/>
          </a:xfrm>
          <a:prstGeom prst="rect">
            <a:avLst/>
          </a:prstGeom>
          <a:noFill/>
        </p:spPr>
        <p:txBody>
          <a:bodyPr wrap="square" rtlCol="0">
            <a:spAutoFit/>
          </a:bodyPr>
          <a:lstStyle/>
          <a:p>
            <a:pPr algn="ctr"/>
            <a:r>
              <a:rPr lang="zh-CN" altLang="en-US" b="1" dirty="0"/>
              <a:t>主机乙</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“三报文握手”建立</a:t>
              </a:r>
              <a:r>
                <a:rPr lang="en-US" altLang="zh-CN" sz="2000" b="1" dirty="0"/>
                <a:t>TCP</a:t>
              </a:r>
              <a:r>
                <a:rPr lang="zh-CN" altLang="en-US" sz="2000" b="1" dirty="0"/>
                <a:t>连接</a:t>
              </a:r>
            </a:p>
          </p:txBody>
        </p:sp>
      </p:grpSp>
      <p:grpSp>
        <p:nvGrpSpPr>
          <p:cNvPr id="53" name="组合 52">
            <a:extLst>
              <a:ext uri="{FF2B5EF4-FFF2-40B4-BE49-F238E27FC236}">
                <a16:creationId xmlns:a16="http://schemas.microsoft.com/office/drawing/2014/main" id="{084C8E28-E112-2489-DCED-43D51FE2C2C7}"/>
              </a:ext>
            </a:extLst>
          </p:cNvPr>
          <p:cNvGrpSpPr/>
          <p:nvPr/>
        </p:nvGrpSpPr>
        <p:grpSpPr>
          <a:xfrm>
            <a:off x="933106" y="1224276"/>
            <a:ext cx="10954094" cy="1342298"/>
            <a:chOff x="933106" y="1224276"/>
            <a:chExt cx="10954094" cy="1342298"/>
          </a:xfrm>
        </p:grpSpPr>
        <p:sp>
          <p:nvSpPr>
            <p:cNvPr id="42" name="文本框 41">
              <a:extLst>
                <a:ext uri="{FF2B5EF4-FFF2-40B4-BE49-F238E27FC236}">
                  <a16:creationId xmlns:a16="http://schemas.microsoft.com/office/drawing/2014/main" id="{0822D5E5-17DA-9451-81A3-C479190BC4D3}"/>
                </a:ext>
              </a:extLst>
            </p:cNvPr>
            <p:cNvSpPr txBox="1"/>
            <p:nvPr/>
          </p:nvSpPr>
          <p:spPr>
            <a:xfrm>
              <a:off x="933106" y="1224276"/>
              <a:ext cx="10954094" cy="646331"/>
            </a:xfrm>
            <a:prstGeom prst="rect">
              <a:avLst/>
            </a:prstGeom>
            <a:noFill/>
          </p:spPr>
          <p:txBody>
            <a:bodyPr wrap="square" rtlCol="0">
              <a:spAutoFit/>
            </a:bodyPr>
            <a:lstStyle/>
            <a:p>
              <a:r>
                <a:rPr lang="en-US" altLang="zh-CN" b="1" dirty="0"/>
                <a:t>【2011</a:t>
              </a:r>
              <a:r>
                <a:rPr lang="zh-CN" altLang="en-US" b="1" dirty="0"/>
                <a:t>年 题</a:t>
              </a:r>
              <a:r>
                <a:rPr lang="en-US" altLang="zh-CN" b="1" dirty="0"/>
                <a:t>39】</a:t>
              </a:r>
              <a:r>
                <a:rPr lang="zh-CN" altLang="en-US" b="1" dirty="0"/>
                <a:t>主机甲向主机乙发送一个（</a:t>
              </a:r>
              <a:r>
                <a:rPr lang="en-US" altLang="zh-CN" b="1" dirty="0"/>
                <a:t>SYN=1</a:t>
              </a:r>
              <a:r>
                <a:rPr lang="zh-CN" altLang="en-US" b="1" dirty="0"/>
                <a:t>，</a:t>
              </a:r>
              <a:r>
                <a:rPr lang="en-US" altLang="zh-CN" b="1" dirty="0"/>
                <a:t>seq=11220</a:t>
              </a:r>
              <a:r>
                <a:rPr lang="zh-CN" altLang="en-US" b="1" dirty="0"/>
                <a:t>）的</a:t>
              </a:r>
              <a:r>
                <a:rPr lang="en-US" altLang="zh-CN" b="1" dirty="0"/>
                <a:t>TCP</a:t>
              </a:r>
              <a:r>
                <a:rPr lang="zh-CN" altLang="en-US" b="1" dirty="0"/>
                <a:t>段，期望与主机乙建立</a:t>
              </a:r>
              <a:r>
                <a:rPr lang="en-US" altLang="zh-CN" b="1" dirty="0"/>
                <a:t>TCP</a:t>
              </a:r>
              <a:r>
                <a:rPr lang="zh-CN" altLang="en-US" b="1" dirty="0"/>
                <a:t>连接，若主</a:t>
              </a:r>
              <a:endParaRPr lang="en-US" altLang="zh-CN" b="1" dirty="0"/>
            </a:p>
            <a:p>
              <a:r>
                <a:rPr lang="en-US" altLang="zh-CN" b="1" dirty="0"/>
                <a:t>                              </a:t>
              </a:r>
              <a:r>
                <a:rPr lang="zh-CN" altLang="en-US" b="1" dirty="0"/>
                <a:t>机乙接受该连接请求，则主机乙向主机甲发送的正确的</a:t>
              </a:r>
              <a:r>
                <a:rPr lang="en-US" altLang="zh-CN" b="1" dirty="0"/>
                <a:t>TCP</a:t>
              </a:r>
              <a:r>
                <a:rPr lang="zh-CN" altLang="en-US" b="1" dirty="0"/>
                <a:t>段可能是（      ）。</a:t>
              </a:r>
            </a:p>
          </p:txBody>
        </p:sp>
        <p:sp>
          <p:nvSpPr>
            <p:cNvPr id="58" name="文本框 57">
              <a:extLst>
                <a:ext uri="{FF2B5EF4-FFF2-40B4-BE49-F238E27FC236}">
                  <a16:creationId xmlns:a16="http://schemas.microsoft.com/office/drawing/2014/main" id="{8F751923-2A8D-1182-9E70-ADA096FCEC5A}"/>
                </a:ext>
              </a:extLst>
            </p:cNvPr>
            <p:cNvSpPr txBox="1"/>
            <p:nvPr/>
          </p:nvSpPr>
          <p:spPr>
            <a:xfrm>
              <a:off x="2518311" y="1827910"/>
              <a:ext cx="4427020" cy="369332"/>
            </a:xfrm>
            <a:prstGeom prst="rect">
              <a:avLst/>
            </a:prstGeom>
            <a:noFill/>
          </p:spPr>
          <p:txBody>
            <a:bodyPr wrap="square" rtlCol="0">
              <a:spAutoFit/>
            </a:bodyPr>
            <a:lstStyle/>
            <a:p>
              <a:r>
                <a:rPr lang="en-US" altLang="zh-CN" b="1" dirty="0"/>
                <a:t>A. (SYN=0</a:t>
              </a:r>
              <a:r>
                <a:rPr lang="zh-CN" altLang="en-US" b="1" dirty="0"/>
                <a:t>，</a:t>
              </a:r>
              <a:r>
                <a:rPr lang="en-US" altLang="zh-CN" b="1" dirty="0"/>
                <a:t>ACK=0</a:t>
              </a:r>
              <a:r>
                <a:rPr lang="zh-CN" altLang="en-US" b="1" dirty="0"/>
                <a:t>，</a:t>
              </a:r>
              <a:r>
                <a:rPr lang="en-US" altLang="zh-CN" b="1" dirty="0"/>
                <a:t>seq=11221</a:t>
              </a:r>
              <a:r>
                <a:rPr lang="zh-CN" altLang="en-US" b="1" dirty="0"/>
                <a:t>，</a:t>
              </a:r>
              <a:r>
                <a:rPr lang="en-US" altLang="zh-CN" b="1" dirty="0"/>
                <a:t>ack=11221)</a:t>
              </a:r>
              <a:endParaRPr lang="zh-CN" altLang="en-US" b="1" dirty="0"/>
            </a:p>
          </p:txBody>
        </p:sp>
        <p:sp>
          <p:nvSpPr>
            <p:cNvPr id="59" name="文本框 58">
              <a:extLst>
                <a:ext uri="{FF2B5EF4-FFF2-40B4-BE49-F238E27FC236}">
                  <a16:creationId xmlns:a16="http://schemas.microsoft.com/office/drawing/2014/main" id="{9646FFB9-BB77-825D-1272-435347DDD81E}"/>
                </a:ext>
              </a:extLst>
            </p:cNvPr>
            <p:cNvSpPr txBox="1"/>
            <p:nvPr/>
          </p:nvSpPr>
          <p:spPr>
            <a:xfrm>
              <a:off x="7460179" y="1827910"/>
              <a:ext cx="4427020" cy="369332"/>
            </a:xfrm>
            <a:prstGeom prst="rect">
              <a:avLst/>
            </a:prstGeom>
            <a:noFill/>
          </p:spPr>
          <p:txBody>
            <a:bodyPr wrap="square" rtlCol="0">
              <a:spAutoFit/>
            </a:bodyPr>
            <a:lstStyle/>
            <a:p>
              <a:r>
                <a:rPr lang="en-US" altLang="zh-CN" b="1" dirty="0"/>
                <a:t>B. (SYN=1</a:t>
              </a:r>
              <a:r>
                <a:rPr lang="zh-CN" altLang="en-US" b="1" dirty="0"/>
                <a:t>，</a:t>
              </a:r>
              <a:r>
                <a:rPr lang="en-US" altLang="zh-CN" b="1" dirty="0"/>
                <a:t>ACK=1</a:t>
              </a:r>
              <a:r>
                <a:rPr lang="zh-CN" altLang="en-US" b="1" dirty="0"/>
                <a:t>，</a:t>
              </a:r>
              <a:r>
                <a:rPr lang="en-US" altLang="zh-CN" b="1" dirty="0"/>
                <a:t>seq=11220</a:t>
              </a:r>
              <a:r>
                <a:rPr lang="zh-CN" altLang="en-US" b="1" dirty="0"/>
                <a:t>，</a:t>
              </a:r>
              <a:r>
                <a:rPr lang="en-US" altLang="zh-CN" b="1" dirty="0"/>
                <a:t>ack=11220)</a:t>
              </a:r>
              <a:endParaRPr lang="zh-CN" altLang="en-US" b="1" dirty="0"/>
            </a:p>
          </p:txBody>
        </p:sp>
        <p:sp>
          <p:nvSpPr>
            <p:cNvPr id="60" name="文本框 59">
              <a:extLst>
                <a:ext uri="{FF2B5EF4-FFF2-40B4-BE49-F238E27FC236}">
                  <a16:creationId xmlns:a16="http://schemas.microsoft.com/office/drawing/2014/main" id="{5549030F-6257-1F21-34D2-FFBC0C3D4815}"/>
                </a:ext>
              </a:extLst>
            </p:cNvPr>
            <p:cNvSpPr txBox="1"/>
            <p:nvPr/>
          </p:nvSpPr>
          <p:spPr>
            <a:xfrm>
              <a:off x="2518312" y="2197242"/>
              <a:ext cx="4427020" cy="369332"/>
            </a:xfrm>
            <a:prstGeom prst="rect">
              <a:avLst/>
            </a:prstGeom>
            <a:noFill/>
          </p:spPr>
          <p:txBody>
            <a:bodyPr wrap="square" rtlCol="0">
              <a:spAutoFit/>
            </a:bodyPr>
            <a:lstStyle/>
            <a:p>
              <a:r>
                <a:rPr lang="en-US" altLang="zh-CN" b="1" dirty="0"/>
                <a:t>C. (SYN=1</a:t>
              </a:r>
              <a:r>
                <a:rPr lang="zh-CN" altLang="en-US" b="1" dirty="0"/>
                <a:t>，</a:t>
              </a:r>
              <a:r>
                <a:rPr lang="en-US" altLang="zh-CN" b="1" dirty="0"/>
                <a:t>ACK=1</a:t>
              </a:r>
              <a:r>
                <a:rPr lang="zh-CN" altLang="en-US" b="1" dirty="0"/>
                <a:t>，</a:t>
              </a:r>
              <a:r>
                <a:rPr lang="en-US" altLang="zh-CN" b="1" dirty="0"/>
                <a:t>seq=11221</a:t>
              </a:r>
              <a:r>
                <a:rPr lang="zh-CN" altLang="en-US" b="1" dirty="0"/>
                <a:t>，</a:t>
              </a:r>
              <a:r>
                <a:rPr lang="en-US" altLang="zh-CN" b="1" dirty="0"/>
                <a:t>ack=11221)</a:t>
              </a:r>
              <a:endParaRPr lang="zh-CN" altLang="en-US" b="1" dirty="0"/>
            </a:p>
          </p:txBody>
        </p:sp>
        <p:sp>
          <p:nvSpPr>
            <p:cNvPr id="61" name="文本框 60">
              <a:extLst>
                <a:ext uri="{FF2B5EF4-FFF2-40B4-BE49-F238E27FC236}">
                  <a16:creationId xmlns:a16="http://schemas.microsoft.com/office/drawing/2014/main" id="{1A6E9FE7-2A19-02F1-F62F-072A9785701A}"/>
                </a:ext>
              </a:extLst>
            </p:cNvPr>
            <p:cNvSpPr txBox="1"/>
            <p:nvPr/>
          </p:nvSpPr>
          <p:spPr>
            <a:xfrm>
              <a:off x="7460180" y="2197242"/>
              <a:ext cx="4427020" cy="369332"/>
            </a:xfrm>
            <a:prstGeom prst="rect">
              <a:avLst/>
            </a:prstGeom>
            <a:noFill/>
          </p:spPr>
          <p:txBody>
            <a:bodyPr wrap="square" rtlCol="0">
              <a:spAutoFit/>
            </a:bodyPr>
            <a:lstStyle/>
            <a:p>
              <a:r>
                <a:rPr lang="en-US" altLang="zh-CN" b="1" dirty="0"/>
                <a:t>D. (SYN=0</a:t>
              </a:r>
              <a:r>
                <a:rPr lang="zh-CN" altLang="en-US" b="1" dirty="0"/>
                <a:t>，</a:t>
              </a:r>
              <a:r>
                <a:rPr lang="en-US" altLang="zh-CN" b="1" dirty="0"/>
                <a:t>ACK=0</a:t>
              </a:r>
              <a:r>
                <a:rPr lang="zh-CN" altLang="en-US" b="1" dirty="0"/>
                <a:t>，</a:t>
              </a:r>
              <a:r>
                <a:rPr lang="en-US" altLang="zh-CN" b="1" dirty="0"/>
                <a:t>seq=11220</a:t>
              </a:r>
              <a:r>
                <a:rPr lang="zh-CN" altLang="en-US" b="1" dirty="0"/>
                <a:t>，</a:t>
              </a:r>
              <a:r>
                <a:rPr lang="en-US" altLang="zh-CN" b="1" dirty="0"/>
                <a:t>ack=11220)</a:t>
              </a:r>
              <a:endParaRPr lang="zh-CN" altLang="en-US" b="1" dirty="0"/>
            </a:p>
          </p:txBody>
        </p:sp>
      </p:grpSp>
      <p:sp>
        <p:nvSpPr>
          <p:cNvPr id="52" name="文本框 51">
            <a:extLst>
              <a:ext uri="{FF2B5EF4-FFF2-40B4-BE49-F238E27FC236}">
                <a16:creationId xmlns:a16="http://schemas.microsoft.com/office/drawing/2014/main" id="{B4BBE9E7-D9B8-2067-3F6A-1EE029DAD66D}"/>
              </a:ext>
            </a:extLst>
          </p:cNvPr>
          <p:cNvSpPr txBox="1"/>
          <p:nvPr/>
        </p:nvSpPr>
        <p:spPr>
          <a:xfrm>
            <a:off x="9535887" y="1422253"/>
            <a:ext cx="47026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C</a:t>
            </a:r>
            <a:endParaRPr lang="zh-CN" altLang="en-US" sz="2800" b="1" dirty="0">
              <a:solidFill>
                <a:schemeClr val="accent1">
                  <a:lumMod val="75000"/>
                </a:schemeClr>
              </a:solidFill>
              <a:latin typeface="Arial Black" panose="020B0A04020102020204" pitchFamily="34" charset="0"/>
            </a:endParaRPr>
          </a:p>
        </p:txBody>
      </p:sp>
      <p:sp>
        <p:nvSpPr>
          <p:cNvPr id="54" name="文本框 53">
            <a:extLst>
              <a:ext uri="{FF2B5EF4-FFF2-40B4-BE49-F238E27FC236}">
                <a16:creationId xmlns:a16="http://schemas.microsoft.com/office/drawing/2014/main" id="{AF95E70D-0F32-1DAD-4245-C8FA7C9A2855}"/>
              </a:ext>
            </a:extLst>
          </p:cNvPr>
          <p:cNvSpPr txBox="1"/>
          <p:nvPr/>
        </p:nvSpPr>
        <p:spPr>
          <a:xfrm>
            <a:off x="1110343" y="2566574"/>
            <a:ext cx="672737" cy="369332"/>
          </a:xfrm>
          <a:prstGeom prst="rect">
            <a:avLst/>
          </a:prstGeom>
          <a:noFill/>
        </p:spPr>
        <p:txBody>
          <a:bodyPr wrap="square" rtlCol="0">
            <a:spAutoFit/>
          </a:bodyPr>
          <a:lstStyle/>
          <a:p>
            <a:r>
              <a:rPr lang="zh-CN" altLang="en-US" b="1" dirty="0"/>
              <a:t>解析</a:t>
            </a:r>
          </a:p>
        </p:txBody>
      </p:sp>
      <p:sp>
        <p:nvSpPr>
          <p:cNvPr id="112" name="文本框 111">
            <a:extLst>
              <a:ext uri="{FF2B5EF4-FFF2-40B4-BE49-F238E27FC236}">
                <a16:creationId xmlns:a16="http://schemas.microsoft.com/office/drawing/2014/main" id="{96719DBF-AA2D-5983-E128-8F7CD213493B}"/>
              </a:ext>
            </a:extLst>
          </p:cNvPr>
          <p:cNvSpPr txBox="1"/>
          <p:nvPr/>
        </p:nvSpPr>
        <p:spPr>
          <a:xfrm>
            <a:off x="315617" y="5114075"/>
            <a:ext cx="2381795" cy="1077218"/>
          </a:xfrm>
          <a:prstGeom prst="rect">
            <a:avLst/>
          </a:prstGeom>
          <a:noFill/>
        </p:spPr>
        <p:txBody>
          <a:bodyPr wrap="square" rtlCol="0">
            <a:spAutoFit/>
          </a:bodyPr>
          <a:lstStyle/>
          <a:p>
            <a:r>
              <a:rPr lang="zh-CN" altLang="en-US" sz="1600" b="1" dirty="0">
                <a:solidFill>
                  <a:schemeClr val="accent4"/>
                </a:solidFill>
              </a:rPr>
              <a:t>发送针对</a:t>
            </a:r>
            <a:r>
              <a:rPr lang="en-US" altLang="zh-CN" sz="1600" b="1" dirty="0">
                <a:solidFill>
                  <a:schemeClr val="accent4"/>
                </a:solidFill>
              </a:rPr>
              <a:t>TCP</a:t>
            </a:r>
            <a:r>
              <a:rPr lang="zh-CN" altLang="en-US" sz="1600" b="1" dirty="0">
                <a:solidFill>
                  <a:schemeClr val="accent4"/>
                </a:solidFill>
              </a:rPr>
              <a:t>连接请求确认报文段的普通</a:t>
            </a:r>
            <a:r>
              <a:rPr lang="en-US" altLang="zh-CN" sz="1600" b="1" dirty="0">
                <a:solidFill>
                  <a:schemeClr val="accent4"/>
                </a:solidFill>
              </a:rPr>
              <a:t>TCP</a:t>
            </a:r>
            <a:r>
              <a:rPr lang="zh-CN" altLang="en-US" sz="1600" b="1" dirty="0">
                <a:solidFill>
                  <a:schemeClr val="accent4"/>
                </a:solidFill>
              </a:rPr>
              <a:t>确认报文段，并进入连接已建立状态。</a:t>
            </a:r>
            <a:endParaRPr lang="en-US" altLang="zh-CN" sz="1600" b="1" dirty="0">
              <a:solidFill>
                <a:schemeClr val="accent4"/>
              </a:solidFill>
            </a:endParaRPr>
          </a:p>
        </p:txBody>
      </p:sp>
      <p:sp>
        <p:nvSpPr>
          <p:cNvPr id="113" name="矩形 112">
            <a:extLst>
              <a:ext uri="{FF2B5EF4-FFF2-40B4-BE49-F238E27FC236}">
                <a16:creationId xmlns:a16="http://schemas.microsoft.com/office/drawing/2014/main" id="{ABAD15BD-EFB9-3365-3CB2-66916E821983}"/>
              </a:ext>
            </a:extLst>
          </p:cNvPr>
          <p:cNvSpPr/>
          <p:nvPr/>
        </p:nvSpPr>
        <p:spPr>
          <a:xfrm>
            <a:off x="2699104" y="3405257"/>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114" name="矩形 113">
            <a:extLst>
              <a:ext uri="{FF2B5EF4-FFF2-40B4-BE49-F238E27FC236}">
                <a16:creationId xmlns:a16="http://schemas.microsoft.com/office/drawing/2014/main" id="{71EF46C2-4D2A-313A-61D1-E875D6BB523F}"/>
              </a:ext>
            </a:extLst>
          </p:cNvPr>
          <p:cNvSpPr/>
          <p:nvPr/>
        </p:nvSpPr>
        <p:spPr>
          <a:xfrm>
            <a:off x="7977861" y="3405257"/>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117" name="文本框 116">
            <a:extLst>
              <a:ext uri="{FF2B5EF4-FFF2-40B4-BE49-F238E27FC236}">
                <a16:creationId xmlns:a16="http://schemas.microsoft.com/office/drawing/2014/main" id="{94C20C2C-A18C-CD80-38BA-85D69C20B8CB}"/>
              </a:ext>
            </a:extLst>
          </p:cNvPr>
          <p:cNvSpPr txBox="1"/>
          <p:nvPr/>
        </p:nvSpPr>
        <p:spPr>
          <a:xfrm>
            <a:off x="2375262" y="2643992"/>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118" name="文本框 117">
            <a:extLst>
              <a:ext uri="{FF2B5EF4-FFF2-40B4-BE49-F238E27FC236}">
                <a16:creationId xmlns:a16="http://schemas.microsoft.com/office/drawing/2014/main" id="{CEBF8DFC-634E-9A39-D990-0F0D5C3E287B}"/>
              </a:ext>
            </a:extLst>
          </p:cNvPr>
          <p:cNvSpPr txBox="1"/>
          <p:nvPr/>
        </p:nvSpPr>
        <p:spPr>
          <a:xfrm>
            <a:off x="9011331" y="2643992"/>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119" name="组合 118">
            <a:extLst>
              <a:ext uri="{FF2B5EF4-FFF2-40B4-BE49-F238E27FC236}">
                <a16:creationId xmlns:a16="http://schemas.microsoft.com/office/drawing/2014/main" id="{55F17451-47B9-94D4-5C80-6527DEE4D737}"/>
              </a:ext>
            </a:extLst>
          </p:cNvPr>
          <p:cNvGrpSpPr/>
          <p:nvPr/>
        </p:nvGrpSpPr>
        <p:grpSpPr>
          <a:xfrm>
            <a:off x="3118053" y="2668561"/>
            <a:ext cx="5963787" cy="654939"/>
            <a:chOff x="2993956" y="1149410"/>
            <a:chExt cx="5963787" cy="654939"/>
          </a:xfrm>
        </p:grpSpPr>
        <p:pic>
          <p:nvPicPr>
            <p:cNvPr id="148" name="图形 147">
              <a:extLst>
                <a:ext uri="{FF2B5EF4-FFF2-40B4-BE49-F238E27FC236}">
                  <a16:creationId xmlns:a16="http://schemas.microsoft.com/office/drawing/2014/main" id="{EB26B4B7-F84A-CE3E-4BC1-63BB55BDAC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149" name="图形 148">
              <a:extLst>
                <a:ext uri="{FF2B5EF4-FFF2-40B4-BE49-F238E27FC236}">
                  <a16:creationId xmlns:a16="http://schemas.microsoft.com/office/drawing/2014/main" id="{0C019AA2-A9CA-0D2C-6C2B-A20929E3B2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sp>
        <p:nvSpPr>
          <p:cNvPr id="120" name="箭头: 左右 119">
            <a:extLst>
              <a:ext uri="{FF2B5EF4-FFF2-40B4-BE49-F238E27FC236}">
                <a16:creationId xmlns:a16="http://schemas.microsoft.com/office/drawing/2014/main" id="{0064B7D1-E5E5-B414-81A5-7C99137AB86E}"/>
              </a:ext>
            </a:extLst>
          </p:cNvPr>
          <p:cNvSpPr/>
          <p:nvPr/>
        </p:nvSpPr>
        <p:spPr>
          <a:xfrm>
            <a:off x="3790878" y="2788652"/>
            <a:ext cx="4847245"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建立</a:t>
            </a:r>
            <a:r>
              <a:rPr lang="en-US" altLang="zh-CN" b="1" dirty="0">
                <a:solidFill>
                  <a:schemeClr val="tx1"/>
                </a:solidFill>
              </a:rPr>
              <a:t>TCP</a:t>
            </a:r>
            <a:r>
              <a:rPr lang="zh-CN" altLang="en-US" b="1" dirty="0">
                <a:solidFill>
                  <a:schemeClr val="tx1"/>
                </a:solidFill>
              </a:rPr>
              <a:t>连接</a:t>
            </a:r>
          </a:p>
        </p:txBody>
      </p:sp>
      <p:sp>
        <p:nvSpPr>
          <p:cNvPr id="121" name="矩形 120">
            <a:extLst>
              <a:ext uri="{FF2B5EF4-FFF2-40B4-BE49-F238E27FC236}">
                <a16:creationId xmlns:a16="http://schemas.microsoft.com/office/drawing/2014/main" id="{A7D6F471-51E5-F8FD-7A76-B90B0AC172A8}"/>
              </a:ext>
            </a:extLst>
          </p:cNvPr>
          <p:cNvSpPr/>
          <p:nvPr/>
        </p:nvSpPr>
        <p:spPr>
          <a:xfrm>
            <a:off x="7977860" y="3986246"/>
            <a:ext cx="1515035" cy="55035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LISTEN</a:t>
            </a:r>
          </a:p>
          <a:p>
            <a:pPr algn="ctr"/>
            <a:r>
              <a:rPr lang="zh-CN" altLang="en-US" b="1" dirty="0">
                <a:solidFill>
                  <a:schemeClr val="bg1"/>
                </a:solidFill>
                <a:latin typeface="+mn-ea"/>
              </a:rPr>
              <a:t>监听</a:t>
            </a:r>
          </a:p>
        </p:txBody>
      </p:sp>
      <p:grpSp>
        <p:nvGrpSpPr>
          <p:cNvPr id="122" name="组合 121">
            <a:extLst>
              <a:ext uri="{FF2B5EF4-FFF2-40B4-BE49-F238E27FC236}">
                <a16:creationId xmlns:a16="http://schemas.microsoft.com/office/drawing/2014/main" id="{7C4B0FFC-E4A0-02EE-F176-1E304C5FBDAB}"/>
              </a:ext>
            </a:extLst>
          </p:cNvPr>
          <p:cNvGrpSpPr/>
          <p:nvPr/>
        </p:nvGrpSpPr>
        <p:grpSpPr>
          <a:xfrm>
            <a:off x="9137470" y="2973603"/>
            <a:ext cx="1856112" cy="1012643"/>
            <a:chOff x="9137470" y="1913430"/>
            <a:chExt cx="1856112" cy="1012643"/>
          </a:xfrm>
        </p:grpSpPr>
        <p:cxnSp>
          <p:nvCxnSpPr>
            <p:cNvPr id="146" name="连接符: 肘形 145">
              <a:extLst>
                <a:ext uri="{FF2B5EF4-FFF2-40B4-BE49-F238E27FC236}">
                  <a16:creationId xmlns:a16="http://schemas.microsoft.com/office/drawing/2014/main" id="{5220DFFA-00F8-9136-91DB-1367ECBE4289}"/>
                </a:ext>
              </a:extLst>
            </p:cNvPr>
            <p:cNvCxnSpPr>
              <a:cxnSpLocks/>
            </p:cNvCxnSpPr>
            <p:nvPr/>
          </p:nvCxnSpPr>
          <p:spPr>
            <a:xfrm rot="16200000" flipH="1">
              <a:off x="8812055" y="2238845"/>
              <a:ext cx="1006255" cy="355426"/>
            </a:xfrm>
            <a:prstGeom prst="bentConnector4">
              <a:avLst>
                <a:gd name="adj1" fmla="val 994"/>
                <a:gd name="adj2" fmla="val 531844"/>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47" name="文本框 146">
              <a:extLst>
                <a:ext uri="{FF2B5EF4-FFF2-40B4-BE49-F238E27FC236}">
                  <a16:creationId xmlns:a16="http://schemas.microsoft.com/office/drawing/2014/main" id="{0CE037C7-A8E4-30CE-AF49-3D2F2922832B}"/>
                </a:ext>
              </a:extLst>
            </p:cNvPr>
            <p:cNvSpPr txBox="1"/>
            <p:nvPr/>
          </p:nvSpPr>
          <p:spPr>
            <a:xfrm>
              <a:off x="9767455" y="2556741"/>
              <a:ext cx="1226127" cy="369332"/>
            </a:xfrm>
            <a:prstGeom prst="rect">
              <a:avLst/>
            </a:prstGeom>
            <a:noFill/>
          </p:spPr>
          <p:txBody>
            <a:bodyPr wrap="square" rtlCol="0">
              <a:spAutoFit/>
            </a:bodyPr>
            <a:lstStyle/>
            <a:p>
              <a:pPr algn="ctr"/>
              <a:r>
                <a:rPr lang="zh-CN" altLang="en-US" b="1" dirty="0"/>
                <a:t>被动打开</a:t>
              </a:r>
            </a:p>
          </p:txBody>
        </p:sp>
      </p:grpSp>
      <p:sp>
        <p:nvSpPr>
          <p:cNvPr id="123" name="矩形 122">
            <a:extLst>
              <a:ext uri="{FF2B5EF4-FFF2-40B4-BE49-F238E27FC236}">
                <a16:creationId xmlns:a16="http://schemas.microsoft.com/office/drawing/2014/main" id="{F1F1D400-7D43-6EAD-9BF7-A067A2269285}"/>
              </a:ext>
            </a:extLst>
          </p:cNvPr>
          <p:cNvSpPr/>
          <p:nvPr/>
        </p:nvSpPr>
        <p:spPr>
          <a:xfrm>
            <a:off x="2699103" y="3988035"/>
            <a:ext cx="1515035" cy="111876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SYN-SENT</a:t>
            </a:r>
          </a:p>
          <a:p>
            <a:pPr algn="ctr"/>
            <a:r>
              <a:rPr lang="zh-CN" altLang="en-US" b="1" dirty="0">
                <a:solidFill>
                  <a:schemeClr val="bg1"/>
                </a:solidFill>
                <a:latin typeface="+mn-ea"/>
              </a:rPr>
              <a:t>同步已发送</a:t>
            </a:r>
          </a:p>
        </p:txBody>
      </p:sp>
      <p:grpSp>
        <p:nvGrpSpPr>
          <p:cNvPr id="5" name="组合 4">
            <a:extLst>
              <a:ext uri="{FF2B5EF4-FFF2-40B4-BE49-F238E27FC236}">
                <a16:creationId xmlns:a16="http://schemas.microsoft.com/office/drawing/2014/main" id="{2D9190C7-FC59-BBE1-DDD7-810DEAECFD82}"/>
              </a:ext>
            </a:extLst>
          </p:cNvPr>
          <p:cNvGrpSpPr/>
          <p:nvPr/>
        </p:nvGrpSpPr>
        <p:grpSpPr>
          <a:xfrm>
            <a:off x="315617" y="3732624"/>
            <a:ext cx="7662240" cy="832010"/>
            <a:chOff x="315617" y="3732624"/>
            <a:chExt cx="7662240" cy="832010"/>
          </a:xfrm>
        </p:grpSpPr>
        <p:sp>
          <p:nvSpPr>
            <p:cNvPr id="124" name="文本框 123">
              <a:extLst>
                <a:ext uri="{FF2B5EF4-FFF2-40B4-BE49-F238E27FC236}">
                  <a16:creationId xmlns:a16="http://schemas.microsoft.com/office/drawing/2014/main" id="{DED95798-7FE5-5FC4-6538-0D8FCCF3A9E4}"/>
                </a:ext>
              </a:extLst>
            </p:cNvPr>
            <p:cNvSpPr txBox="1"/>
            <p:nvPr/>
          </p:nvSpPr>
          <p:spPr>
            <a:xfrm>
              <a:off x="315617" y="3979859"/>
              <a:ext cx="2381795" cy="584775"/>
            </a:xfrm>
            <a:prstGeom prst="rect">
              <a:avLst/>
            </a:prstGeom>
            <a:noFill/>
          </p:spPr>
          <p:txBody>
            <a:bodyPr wrap="square" rtlCol="0">
              <a:spAutoFit/>
            </a:bodyPr>
            <a:lstStyle/>
            <a:p>
              <a:r>
                <a:rPr lang="zh-CN" altLang="en-US" sz="1600" b="1" dirty="0">
                  <a:solidFill>
                    <a:schemeClr val="accent1"/>
                  </a:solidFill>
                </a:rPr>
                <a:t>发送</a:t>
              </a:r>
              <a:r>
                <a:rPr lang="en-US" altLang="zh-CN" sz="1600" b="1" dirty="0">
                  <a:solidFill>
                    <a:schemeClr val="accent1"/>
                  </a:solidFill>
                </a:rPr>
                <a:t>TCP</a:t>
              </a:r>
              <a:r>
                <a:rPr lang="zh-CN" altLang="en-US" sz="1600" b="1" dirty="0">
                  <a:solidFill>
                    <a:schemeClr val="accent1"/>
                  </a:solidFill>
                </a:rPr>
                <a:t>连接请求报文段</a:t>
              </a:r>
              <a:endParaRPr lang="en-US" altLang="zh-CN" sz="1600" b="1" dirty="0">
                <a:solidFill>
                  <a:schemeClr val="accent1"/>
                </a:solidFill>
              </a:endParaRPr>
            </a:p>
            <a:p>
              <a:r>
                <a:rPr lang="zh-CN" altLang="en-US" sz="1600" b="1" dirty="0">
                  <a:solidFill>
                    <a:schemeClr val="accent1"/>
                  </a:solidFill>
                </a:rPr>
                <a:t>进入同步已发送状态</a:t>
              </a:r>
            </a:p>
          </p:txBody>
        </p:sp>
        <p:cxnSp>
          <p:nvCxnSpPr>
            <p:cNvPr id="125" name="直接箭头连接符 124">
              <a:extLst>
                <a:ext uri="{FF2B5EF4-FFF2-40B4-BE49-F238E27FC236}">
                  <a16:creationId xmlns:a16="http://schemas.microsoft.com/office/drawing/2014/main" id="{CB77E418-B1D0-7BD9-A1B2-9E8C69EC9D60}"/>
                </a:ext>
              </a:extLst>
            </p:cNvPr>
            <p:cNvCxnSpPr>
              <a:cxnSpLocks/>
            </p:cNvCxnSpPr>
            <p:nvPr/>
          </p:nvCxnSpPr>
          <p:spPr>
            <a:xfrm>
              <a:off x="4214138" y="3986246"/>
              <a:ext cx="3763719" cy="5503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E171FF30-22C2-B356-45A0-DFB700A262DA}"/>
                </a:ext>
              </a:extLst>
            </p:cNvPr>
            <p:cNvSpPr txBox="1"/>
            <p:nvPr/>
          </p:nvSpPr>
          <p:spPr>
            <a:xfrm rot="534720">
              <a:off x="4241835" y="3732624"/>
              <a:ext cx="979714" cy="369332"/>
            </a:xfrm>
            <a:prstGeom prst="rect">
              <a:avLst/>
            </a:prstGeom>
            <a:noFill/>
          </p:spPr>
          <p:txBody>
            <a:bodyPr wrap="square" rtlCol="0">
              <a:spAutoFit/>
            </a:bodyPr>
            <a:lstStyle/>
            <a:p>
              <a:r>
                <a:rPr lang="en-US" altLang="zh-CN" b="1" dirty="0"/>
                <a:t>SYN=1</a:t>
              </a:r>
              <a:endParaRPr lang="zh-CN" altLang="en-US" b="1" dirty="0"/>
            </a:p>
          </p:txBody>
        </p:sp>
        <p:sp>
          <p:nvSpPr>
            <p:cNvPr id="127" name="文本框 126">
              <a:extLst>
                <a:ext uri="{FF2B5EF4-FFF2-40B4-BE49-F238E27FC236}">
                  <a16:creationId xmlns:a16="http://schemas.microsoft.com/office/drawing/2014/main" id="{CA4B4E5A-CA1F-84BA-54EF-4E1A2C5472E0}"/>
                </a:ext>
              </a:extLst>
            </p:cNvPr>
            <p:cNvSpPr txBox="1"/>
            <p:nvPr/>
          </p:nvSpPr>
          <p:spPr>
            <a:xfrm rot="487117">
              <a:off x="5753893" y="3949348"/>
              <a:ext cx="979714" cy="369332"/>
            </a:xfrm>
            <a:prstGeom prst="rect">
              <a:avLst/>
            </a:prstGeom>
            <a:noFill/>
          </p:spPr>
          <p:txBody>
            <a:bodyPr wrap="square" rtlCol="0">
              <a:spAutoFit/>
            </a:bodyPr>
            <a:lstStyle/>
            <a:p>
              <a:r>
                <a:rPr lang="en-US" altLang="zh-CN" b="1" dirty="0"/>
                <a:t>seq=x</a:t>
              </a:r>
              <a:endParaRPr lang="zh-CN" altLang="en-US" b="1" dirty="0"/>
            </a:p>
          </p:txBody>
        </p:sp>
      </p:grpSp>
      <p:grpSp>
        <p:nvGrpSpPr>
          <p:cNvPr id="128" name="组合 127">
            <a:extLst>
              <a:ext uri="{FF2B5EF4-FFF2-40B4-BE49-F238E27FC236}">
                <a16:creationId xmlns:a16="http://schemas.microsoft.com/office/drawing/2014/main" id="{D34F1821-BE1C-26A9-C6AE-56734375BC29}"/>
              </a:ext>
            </a:extLst>
          </p:cNvPr>
          <p:cNvGrpSpPr/>
          <p:nvPr/>
        </p:nvGrpSpPr>
        <p:grpSpPr>
          <a:xfrm>
            <a:off x="1408900" y="2996030"/>
            <a:ext cx="1709154" cy="996849"/>
            <a:chOff x="1408900" y="1935857"/>
            <a:chExt cx="1709154" cy="996849"/>
          </a:xfrm>
        </p:grpSpPr>
        <p:cxnSp>
          <p:nvCxnSpPr>
            <p:cNvPr id="144" name="连接符: 肘形 143">
              <a:extLst>
                <a:ext uri="{FF2B5EF4-FFF2-40B4-BE49-F238E27FC236}">
                  <a16:creationId xmlns:a16="http://schemas.microsoft.com/office/drawing/2014/main" id="{3BCB16FC-C17E-9ACA-0CCC-571C69FAF428}"/>
                </a:ext>
              </a:extLst>
            </p:cNvPr>
            <p:cNvCxnSpPr>
              <a:cxnSpLocks/>
              <a:stCxn id="148" idx="1"/>
            </p:cNvCxnSpPr>
            <p:nvPr/>
          </p:nvCxnSpPr>
          <p:spPr>
            <a:xfrm rot="10800000" flipV="1">
              <a:off x="2705771" y="1935857"/>
              <a:ext cx="412283" cy="990215"/>
            </a:xfrm>
            <a:prstGeom prst="bentConnector3">
              <a:avLst>
                <a:gd name="adj1" fmla="val 420630"/>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45" name="文本框 144">
              <a:extLst>
                <a:ext uri="{FF2B5EF4-FFF2-40B4-BE49-F238E27FC236}">
                  <a16:creationId xmlns:a16="http://schemas.microsoft.com/office/drawing/2014/main" id="{7D2965B4-533C-45FD-5D36-73D546A447D1}"/>
                </a:ext>
              </a:extLst>
            </p:cNvPr>
            <p:cNvSpPr txBox="1"/>
            <p:nvPr/>
          </p:nvSpPr>
          <p:spPr>
            <a:xfrm>
              <a:off x="1408900" y="2563374"/>
              <a:ext cx="1226127" cy="369332"/>
            </a:xfrm>
            <a:prstGeom prst="rect">
              <a:avLst/>
            </a:prstGeom>
            <a:noFill/>
          </p:spPr>
          <p:txBody>
            <a:bodyPr wrap="square" rtlCol="0">
              <a:spAutoFit/>
            </a:bodyPr>
            <a:lstStyle/>
            <a:p>
              <a:pPr algn="ctr"/>
              <a:r>
                <a:rPr lang="zh-CN" altLang="en-US" b="1" dirty="0"/>
                <a:t>主动打开</a:t>
              </a:r>
            </a:p>
          </p:txBody>
        </p:sp>
      </p:grpSp>
      <p:sp>
        <p:nvSpPr>
          <p:cNvPr id="129" name="矩形 128">
            <a:extLst>
              <a:ext uri="{FF2B5EF4-FFF2-40B4-BE49-F238E27FC236}">
                <a16:creationId xmlns:a16="http://schemas.microsoft.com/office/drawing/2014/main" id="{B2B7B98B-822F-4086-CC31-7068CD7B1608}"/>
              </a:ext>
            </a:extLst>
          </p:cNvPr>
          <p:cNvSpPr/>
          <p:nvPr/>
        </p:nvSpPr>
        <p:spPr>
          <a:xfrm>
            <a:off x="7977733" y="4536455"/>
            <a:ext cx="1515035" cy="114137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SYN-RCVD</a:t>
            </a:r>
          </a:p>
          <a:p>
            <a:pPr algn="ctr"/>
            <a:r>
              <a:rPr lang="zh-CN" altLang="en-US" b="1" dirty="0">
                <a:solidFill>
                  <a:schemeClr val="bg1"/>
                </a:solidFill>
                <a:latin typeface="+mn-ea"/>
              </a:rPr>
              <a:t>同步已接收</a:t>
            </a:r>
          </a:p>
        </p:txBody>
      </p:sp>
      <p:grpSp>
        <p:nvGrpSpPr>
          <p:cNvPr id="11" name="组合 10">
            <a:extLst>
              <a:ext uri="{FF2B5EF4-FFF2-40B4-BE49-F238E27FC236}">
                <a16:creationId xmlns:a16="http://schemas.microsoft.com/office/drawing/2014/main" id="{0DDF9EDC-EA5E-4828-0152-4F89D1C15A82}"/>
              </a:ext>
            </a:extLst>
          </p:cNvPr>
          <p:cNvGrpSpPr/>
          <p:nvPr/>
        </p:nvGrpSpPr>
        <p:grpSpPr>
          <a:xfrm>
            <a:off x="4214136" y="4392244"/>
            <a:ext cx="8070074" cy="737074"/>
            <a:chOff x="4214136" y="4392244"/>
            <a:chExt cx="8070074" cy="737074"/>
          </a:xfrm>
        </p:grpSpPr>
        <p:cxnSp>
          <p:nvCxnSpPr>
            <p:cNvPr id="130" name="直接箭头连接符 129">
              <a:extLst>
                <a:ext uri="{FF2B5EF4-FFF2-40B4-BE49-F238E27FC236}">
                  <a16:creationId xmlns:a16="http://schemas.microsoft.com/office/drawing/2014/main" id="{81D0F040-E107-D714-D1EB-DD7A09381686}"/>
                </a:ext>
              </a:extLst>
            </p:cNvPr>
            <p:cNvCxnSpPr>
              <a:cxnSpLocks/>
            </p:cNvCxnSpPr>
            <p:nvPr/>
          </p:nvCxnSpPr>
          <p:spPr>
            <a:xfrm flipH="1">
              <a:off x="4214136" y="4553031"/>
              <a:ext cx="3763167" cy="552975"/>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1" name="文本框 130">
              <a:extLst>
                <a:ext uri="{FF2B5EF4-FFF2-40B4-BE49-F238E27FC236}">
                  <a16:creationId xmlns:a16="http://schemas.microsoft.com/office/drawing/2014/main" id="{91783F25-9998-7FE7-716D-18ED6F543E9F}"/>
                </a:ext>
              </a:extLst>
            </p:cNvPr>
            <p:cNvSpPr txBox="1"/>
            <p:nvPr/>
          </p:nvSpPr>
          <p:spPr>
            <a:xfrm rot="21083811">
              <a:off x="4241603" y="4655276"/>
              <a:ext cx="1695926" cy="369332"/>
            </a:xfrm>
            <a:prstGeom prst="rect">
              <a:avLst/>
            </a:prstGeom>
            <a:noFill/>
          </p:spPr>
          <p:txBody>
            <a:bodyPr wrap="square" rtlCol="0">
              <a:spAutoFit/>
            </a:bodyPr>
            <a:lstStyle/>
            <a:p>
              <a:r>
                <a:rPr lang="en-US" altLang="zh-CN" b="1" dirty="0"/>
                <a:t>SYN=1  ACK=1</a:t>
              </a:r>
              <a:endParaRPr lang="zh-CN" altLang="en-US" b="1" dirty="0"/>
            </a:p>
          </p:txBody>
        </p:sp>
        <p:sp>
          <p:nvSpPr>
            <p:cNvPr id="132" name="文本框 131">
              <a:extLst>
                <a:ext uri="{FF2B5EF4-FFF2-40B4-BE49-F238E27FC236}">
                  <a16:creationId xmlns:a16="http://schemas.microsoft.com/office/drawing/2014/main" id="{C6C6BCB4-EBF6-32AE-8BF8-043ABEC09C97}"/>
                </a:ext>
              </a:extLst>
            </p:cNvPr>
            <p:cNvSpPr txBox="1"/>
            <p:nvPr/>
          </p:nvSpPr>
          <p:spPr>
            <a:xfrm rot="21067815">
              <a:off x="5750150" y="4496780"/>
              <a:ext cx="756271" cy="369332"/>
            </a:xfrm>
            <a:prstGeom prst="rect">
              <a:avLst/>
            </a:prstGeom>
            <a:noFill/>
          </p:spPr>
          <p:txBody>
            <a:bodyPr wrap="square" rtlCol="0">
              <a:spAutoFit/>
            </a:bodyPr>
            <a:lstStyle/>
            <a:p>
              <a:r>
                <a:rPr lang="en-US" altLang="zh-CN" b="1" dirty="0"/>
                <a:t>seq=y</a:t>
              </a:r>
              <a:endParaRPr lang="zh-CN" altLang="en-US" b="1" dirty="0"/>
            </a:p>
          </p:txBody>
        </p:sp>
        <p:sp>
          <p:nvSpPr>
            <p:cNvPr id="133" name="文本框 132">
              <a:extLst>
                <a:ext uri="{FF2B5EF4-FFF2-40B4-BE49-F238E27FC236}">
                  <a16:creationId xmlns:a16="http://schemas.microsoft.com/office/drawing/2014/main" id="{521DA285-ED1C-AA08-58D5-4322E51CEA75}"/>
                </a:ext>
              </a:extLst>
            </p:cNvPr>
            <p:cNvSpPr txBox="1"/>
            <p:nvPr/>
          </p:nvSpPr>
          <p:spPr>
            <a:xfrm rot="21045899">
              <a:off x="6416000" y="4392244"/>
              <a:ext cx="968915" cy="369332"/>
            </a:xfrm>
            <a:prstGeom prst="rect">
              <a:avLst/>
            </a:prstGeom>
            <a:noFill/>
          </p:spPr>
          <p:txBody>
            <a:bodyPr wrap="square" rtlCol="0">
              <a:spAutoFit/>
            </a:bodyPr>
            <a:lstStyle/>
            <a:p>
              <a:r>
                <a:rPr lang="en-US" altLang="zh-CN" b="1" dirty="0"/>
                <a:t>ack=x+1</a:t>
              </a:r>
              <a:endParaRPr lang="zh-CN" altLang="en-US" b="1" dirty="0"/>
            </a:p>
          </p:txBody>
        </p:sp>
        <p:sp>
          <p:nvSpPr>
            <p:cNvPr id="134" name="文本框 133">
              <a:extLst>
                <a:ext uri="{FF2B5EF4-FFF2-40B4-BE49-F238E27FC236}">
                  <a16:creationId xmlns:a16="http://schemas.microsoft.com/office/drawing/2014/main" id="{21B76E7F-8D71-5C10-BAFA-013340EA6272}"/>
                </a:ext>
              </a:extLst>
            </p:cNvPr>
            <p:cNvSpPr txBox="1"/>
            <p:nvPr/>
          </p:nvSpPr>
          <p:spPr>
            <a:xfrm>
              <a:off x="9479981" y="4544543"/>
              <a:ext cx="2804229" cy="584775"/>
            </a:xfrm>
            <a:prstGeom prst="rect">
              <a:avLst/>
            </a:prstGeom>
            <a:noFill/>
          </p:spPr>
          <p:txBody>
            <a:bodyPr wrap="square" rtlCol="0">
              <a:spAutoFit/>
            </a:bodyPr>
            <a:lstStyle/>
            <a:p>
              <a:r>
                <a:rPr lang="zh-CN" altLang="en-US" sz="1600" b="1" dirty="0">
                  <a:solidFill>
                    <a:schemeClr val="accent5"/>
                  </a:solidFill>
                </a:rPr>
                <a:t>发送</a:t>
              </a:r>
              <a:r>
                <a:rPr lang="en-US" altLang="zh-CN" sz="1600" b="1" dirty="0">
                  <a:solidFill>
                    <a:schemeClr val="accent5"/>
                  </a:solidFill>
                </a:rPr>
                <a:t>TCP</a:t>
              </a:r>
              <a:r>
                <a:rPr lang="zh-CN" altLang="en-US" sz="1600" b="1" dirty="0">
                  <a:solidFill>
                    <a:schemeClr val="accent5"/>
                  </a:solidFill>
                </a:rPr>
                <a:t>连接请求确认报文段</a:t>
              </a:r>
              <a:endParaRPr lang="en-US" altLang="zh-CN" sz="1600" b="1" dirty="0">
                <a:solidFill>
                  <a:schemeClr val="accent5"/>
                </a:solidFill>
              </a:endParaRPr>
            </a:p>
            <a:p>
              <a:r>
                <a:rPr lang="zh-CN" altLang="en-US" sz="1600" b="1" dirty="0">
                  <a:solidFill>
                    <a:schemeClr val="accent5"/>
                  </a:solidFill>
                </a:rPr>
                <a:t>进入同步已接收状态</a:t>
              </a:r>
            </a:p>
          </p:txBody>
        </p:sp>
      </p:grpSp>
      <p:sp>
        <p:nvSpPr>
          <p:cNvPr id="135" name="矩形 134">
            <a:extLst>
              <a:ext uri="{FF2B5EF4-FFF2-40B4-BE49-F238E27FC236}">
                <a16:creationId xmlns:a16="http://schemas.microsoft.com/office/drawing/2014/main" id="{3F568735-A7A4-BFF8-B404-9A62B62D51DF}"/>
              </a:ext>
            </a:extLst>
          </p:cNvPr>
          <p:cNvSpPr/>
          <p:nvPr/>
        </p:nvSpPr>
        <p:spPr>
          <a:xfrm>
            <a:off x="2699102" y="5108586"/>
            <a:ext cx="1515035" cy="131823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136" name="矩形 135">
            <a:extLst>
              <a:ext uri="{FF2B5EF4-FFF2-40B4-BE49-F238E27FC236}">
                <a16:creationId xmlns:a16="http://schemas.microsoft.com/office/drawing/2014/main" id="{53A087EB-9F1B-BDAF-C724-70DCFB3F5C44}"/>
              </a:ext>
            </a:extLst>
          </p:cNvPr>
          <p:cNvSpPr/>
          <p:nvPr/>
        </p:nvSpPr>
        <p:spPr>
          <a:xfrm>
            <a:off x="7971324" y="5679611"/>
            <a:ext cx="1515035" cy="747212"/>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grpSp>
        <p:nvGrpSpPr>
          <p:cNvPr id="137" name="组合 136">
            <a:extLst>
              <a:ext uri="{FF2B5EF4-FFF2-40B4-BE49-F238E27FC236}">
                <a16:creationId xmlns:a16="http://schemas.microsoft.com/office/drawing/2014/main" id="{3CEFE725-5D3A-7417-7A45-E09076E10731}"/>
              </a:ext>
            </a:extLst>
          </p:cNvPr>
          <p:cNvGrpSpPr/>
          <p:nvPr/>
        </p:nvGrpSpPr>
        <p:grpSpPr>
          <a:xfrm>
            <a:off x="4275417" y="5815800"/>
            <a:ext cx="3641166" cy="584775"/>
            <a:chOff x="4275415" y="5877463"/>
            <a:chExt cx="3641166" cy="584775"/>
          </a:xfrm>
        </p:grpSpPr>
        <p:sp>
          <p:nvSpPr>
            <p:cNvPr id="142" name="圆柱体 141">
              <a:extLst>
                <a:ext uri="{FF2B5EF4-FFF2-40B4-BE49-F238E27FC236}">
                  <a16:creationId xmlns:a16="http://schemas.microsoft.com/office/drawing/2014/main" id="{2CE56EB9-6C30-A9B4-15EF-C237F9D7E45A}"/>
                </a:ext>
              </a:extLst>
            </p:cNvPr>
            <p:cNvSpPr/>
            <p:nvPr/>
          </p:nvSpPr>
          <p:spPr>
            <a:xfrm rot="16200000">
              <a:off x="5826555" y="4339328"/>
              <a:ext cx="538890" cy="364116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3CA5161E-EF69-698E-02C2-71ACB05DEBD9}"/>
                </a:ext>
              </a:extLst>
            </p:cNvPr>
            <p:cNvSpPr txBox="1"/>
            <p:nvPr/>
          </p:nvSpPr>
          <p:spPr>
            <a:xfrm>
              <a:off x="4275415" y="5877463"/>
              <a:ext cx="3641165" cy="584775"/>
            </a:xfrm>
            <a:prstGeom prst="rect">
              <a:avLst/>
            </a:prstGeom>
            <a:noFill/>
          </p:spPr>
          <p:txBody>
            <a:bodyPr wrap="square" rtlCol="0">
              <a:spAutoFit/>
            </a:bodyPr>
            <a:lstStyle/>
            <a:p>
              <a:pPr algn="ctr"/>
              <a:r>
                <a:rPr lang="zh-CN" altLang="en-US" sz="1600" b="1" dirty="0">
                  <a:solidFill>
                    <a:schemeClr val="bg1"/>
                  </a:solidFill>
                </a:rPr>
                <a:t>基于已建立好的</a:t>
              </a:r>
              <a:r>
                <a:rPr lang="en-US" altLang="zh-CN" sz="1600" b="1" dirty="0">
                  <a:solidFill>
                    <a:schemeClr val="bg1"/>
                  </a:solidFill>
                </a:rPr>
                <a:t>TCP</a:t>
              </a:r>
              <a:r>
                <a:rPr lang="zh-CN" altLang="en-US" sz="1600" b="1" dirty="0">
                  <a:solidFill>
                    <a:schemeClr val="bg1"/>
                  </a:solidFill>
                </a:rPr>
                <a:t>连接</a:t>
              </a:r>
              <a:endParaRPr lang="en-US" altLang="zh-CN" sz="1600" b="1" dirty="0">
                <a:solidFill>
                  <a:schemeClr val="bg1"/>
                </a:solidFill>
              </a:endParaRPr>
            </a:p>
            <a:p>
              <a:pPr algn="ctr"/>
              <a:r>
                <a:rPr lang="zh-CN" altLang="en-US" sz="1600" b="1" dirty="0">
                  <a:solidFill>
                    <a:schemeClr val="bg1"/>
                  </a:solidFill>
                </a:rPr>
                <a:t>进行可靠数据传输</a:t>
              </a:r>
            </a:p>
          </p:txBody>
        </p:sp>
      </p:grpSp>
      <p:cxnSp>
        <p:nvCxnSpPr>
          <p:cNvPr id="138" name="直接箭头连接符 137">
            <a:extLst>
              <a:ext uri="{FF2B5EF4-FFF2-40B4-BE49-F238E27FC236}">
                <a16:creationId xmlns:a16="http://schemas.microsoft.com/office/drawing/2014/main" id="{F71C3D80-6DC4-42F4-86AE-95CD2C6C3987}"/>
              </a:ext>
            </a:extLst>
          </p:cNvPr>
          <p:cNvCxnSpPr>
            <a:cxnSpLocks/>
          </p:cNvCxnSpPr>
          <p:nvPr/>
        </p:nvCxnSpPr>
        <p:spPr>
          <a:xfrm>
            <a:off x="4223520" y="5127480"/>
            <a:ext cx="3763719" cy="5503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9" name="文本框 138">
            <a:extLst>
              <a:ext uri="{FF2B5EF4-FFF2-40B4-BE49-F238E27FC236}">
                <a16:creationId xmlns:a16="http://schemas.microsoft.com/office/drawing/2014/main" id="{57CAF5E1-6201-2F12-257C-3E5E13845BF4}"/>
              </a:ext>
            </a:extLst>
          </p:cNvPr>
          <p:cNvSpPr txBox="1"/>
          <p:nvPr/>
        </p:nvSpPr>
        <p:spPr>
          <a:xfrm rot="534720">
            <a:off x="4959613" y="5002833"/>
            <a:ext cx="979714" cy="369332"/>
          </a:xfrm>
          <a:prstGeom prst="rect">
            <a:avLst/>
          </a:prstGeom>
          <a:noFill/>
        </p:spPr>
        <p:txBody>
          <a:bodyPr wrap="square" rtlCol="0">
            <a:spAutoFit/>
          </a:bodyPr>
          <a:lstStyle/>
          <a:p>
            <a:r>
              <a:rPr lang="en-US" altLang="zh-CN" b="1" dirty="0"/>
              <a:t>ACK-=1</a:t>
            </a:r>
            <a:endParaRPr lang="zh-CN" altLang="en-US" b="1" dirty="0"/>
          </a:p>
        </p:txBody>
      </p:sp>
      <p:sp>
        <p:nvSpPr>
          <p:cNvPr id="140" name="文本框 139">
            <a:extLst>
              <a:ext uri="{FF2B5EF4-FFF2-40B4-BE49-F238E27FC236}">
                <a16:creationId xmlns:a16="http://schemas.microsoft.com/office/drawing/2014/main" id="{94E67FA5-9614-671D-847D-B1AE15DE121A}"/>
              </a:ext>
            </a:extLst>
          </p:cNvPr>
          <p:cNvSpPr txBox="1"/>
          <p:nvPr/>
        </p:nvSpPr>
        <p:spPr>
          <a:xfrm rot="487117">
            <a:off x="5753893" y="5095343"/>
            <a:ext cx="979714" cy="369332"/>
          </a:xfrm>
          <a:prstGeom prst="rect">
            <a:avLst/>
          </a:prstGeom>
          <a:noFill/>
        </p:spPr>
        <p:txBody>
          <a:bodyPr wrap="square" rtlCol="0">
            <a:spAutoFit/>
          </a:bodyPr>
          <a:lstStyle/>
          <a:p>
            <a:r>
              <a:rPr lang="en-US" altLang="zh-CN" b="1" dirty="0"/>
              <a:t>seq=x+1</a:t>
            </a:r>
            <a:endParaRPr lang="zh-CN" altLang="en-US" b="1" dirty="0"/>
          </a:p>
        </p:txBody>
      </p:sp>
      <p:sp>
        <p:nvSpPr>
          <p:cNvPr id="141" name="文本框 140">
            <a:extLst>
              <a:ext uri="{FF2B5EF4-FFF2-40B4-BE49-F238E27FC236}">
                <a16:creationId xmlns:a16="http://schemas.microsoft.com/office/drawing/2014/main" id="{19FDEB2B-F886-8815-0671-C076BD1AC882}"/>
              </a:ext>
            </a:extLst>
          </p:cNvPr>
          <p:cNvSpPr txBox="1"/>
          <p:nvPr/>
        </p:nvSpPr>
        <p:spPr>
          <a:xfrm rot="487117">
            <a:off x="6629294" y="5207874"/>
            <a:ext cx="979714" cy="369332"/>
          </a:xfrm>
          <a:prstGeom prst="rect">
            <a:avLst/>
          </a:prstGeom>
          <a:noFill/>
        </p:spPr>
        <p:txBody>
          <a:bodyPr wrap="square" rtlCol="0">
            <a:spAutoFit/>
          </a:bodyPr>
          <a:lstStyle/>
          <a:p>
            <a:r>
              <a:rPr lang="en-US" altLang="zh-CN" b="1" dirty="0"/>
              <a:t>ack=y+1</a:t>
            </a:r>
            <a:endParaRPr lang="zh-CN" altLang="en-US" b="1" dirty="0"/>
          </a:p>
        </p:txBody>
      </p:sp>
      <p:cxnSp>
        <p:nvCxnSpPr>
          <p:cNvPr id="7" name="直接箭头连接符 6">
            <a:extLst>
              <a:ext uri="{FF2B5EF4-FFF2-40B4-BE49-F238E27FC236}">
                <a16:creationId xmlns:a16="http://schemas.microsoft.com/office/drawing/2014/main" id="{8782C193-9591-BC5A-63A4-1503ACEA633C}"/>
              </a:ext>
            </a:extLst>
          </p:cNvPr>
          <p:cNvCxnSpPr>
            <a:endCxn id="126" idx="0"/>
          </p:cNvCxnSpPr>
          <p:nvPr/>
        </p:nvCxnSpPr>
        <p:spPr>
          <a:xfrm flipH="1">
            <a:off x="4760300" y="1490870"/>
            <a:ext cx="885126" cy="2243983"/>
          </a:xfrm>
          <a:prstGeom prst="straightConnector1">
            <a:avLst/>
          </a:prstGeom>
          <a:ln w="381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9935860F-666A-11F2-59E6-14E0ABBFC2D9}"/>
              </a:ext>
            </a:extLst>
          </p:cNvPr>
          <p:cNvCxnSpPr>
            <a:cxnSpLocks/>
            <a:endCxn id="127" idx="0"/>
          </p:cNvCxnSpPr>
          <p:nvPr/>
        </p:nvCxnSpPr>
        <p:spPr>
          <a:xfrm flipH="1">
            <a:off x="6269829" y="1490870"/>
            <a:ext cx="338295" cy="2460329"/>
          </a:xfrm>
          <a:prstGeom prst="straightConnector1">
            <a:avLst/>
          </a:prstGeom>
          <a:ln w="381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2B869A6F-AB47-F6CA-1800-44DE6893EFD7}"/>
              </a:ext>
            </a:extLst>
          </p:cNvPr>
          <p:cNvSpPr txBox="1"/>
          <p:nvPr/>
        </p:nvSpPr>
        <p:spPr>
          <a:xfrm rot="522779">
            <a:off x="6325256" y="4043099"/>
            <a:ext cx="967735" cy="369332"/>
          </a:xfrm>
          <a:prstGeom prst="rect">
            <a:avLst/>
          </a:prstGeom>
          <a:noFill/>
        </p:spPr>
        <p:txBody>
          <a:bodyPr wrap="square" rtlCol="0">
            <a:spAutoFit/>
          </a:bodyPr>
          <a:lstStyle/>
          <a:p>
            <a:r>
              <a:rPr lang="en-US" altLang="zh-CN" b="1" dirty="0">
                <a:solidFill>
                  <a:schemeClr val="accent1">
                    <a:lumMod val="75000"/>
                  </a:schemeClr>
                </a:solidFill>
              </a:rPr>
              <a:t>=11220</a:t>
            </a:r>
            <a:endParaRPr lang="zh-CN" altLang="en-US" b="1" dirty="0">
              <a:solidFill>
                <a:schemeClr val="accent1">
                  <a:lumMod val="75000"/>
                </a:schemeClr>
              </a:solidFill>
            </a:endParaRPr>
          </a:p>
        </p:txBody>
      </p:sp>
      <p:grpSp>
        <p:nvGrpSpPr>
          <p:cNvPr id="16" name="组合 15">
            <a:extLst>
              <a:ext uri="{FF2B5EF4-FFF2-40B4-BE49-F238E27FC236}">
                <a16:creationId xmlns:a16="http://schemas.microsoft.com/office/drawing/2014/main" id="{5EEABB03-0A57-4927-4CBF-8F41257F6B23}"/>
              </a:ext>
            </a:extLst>
          </p:cNvPr>
          <p:cNvGrpSpPr/>
          <p:nvPr/>
        </p:nvGrpSpPr>
        <p:grpSpPr>
          <a:xfrm>
            <a:off x="5987916" y="4278830"/>
            <a:ext cx="859507" cy="312164"/>
            <a:chOff x="5987916" y="4278830"/>
            <a:chExt cx="859507" cy="312164"/>
          </a:xfrm>
        </p:grpSpPr>
        <p:cxnSp>
          <p:nvCxnSpPr>
            <p:cNvPr id="14" name="连接符: 曲线 13">
              <a:extLst>
                <a:ext uri="{FF2B5EF4-FFF2-40B4-BE49-F238E27FC236}">
                  <a16:creationId xmlns:a16="http://schemas.microsoft.com/office/drawing/2014/main" id="{4A93CD56-4B1C-3EA7-7530-C3C1261A6BE9}"/>
                </a:ext>
              </a:extLst>
            </p:cNvPr>
            <p:cNvCxnSpPr>
              <a:cxnSpLocks/>
            </p:cNvCxnSpPr>
            <p:nvPr/>
          </p:nvCxnSpPr>
          <p:spPr>
            <a:xfrm rot="10800000">
              <a:off x="5987916" y="4316888"/>
              <a:ext cx="537106" cy="274106"/>
            </a:xfrm>
            <a:prstGeom prst="curvedConnector2">
              <a:avLst/>
            </a:prstGeom>
            <a:ln w="127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A0973B92-4928-2499-BFE7-CCE638F00DE9}"/>
                </a:ext>
              </a:extLst>
            </p:cNvPr>
            <p:cNvSpPr txBox="1"/>
            <p:nvPr/>
          </p:nvSpPr>
          <p:spPr>
            <a:xfrm>
              <a:off x="6089051" y="4278830"/>
              <a:ext cx="758372" cy="307777"/>
            </a:xfrm>
            <a:prstGeom prst="rect">
              <a:avLst/>
            </a:prstGeom>
            <a:noFill/>
          </p:spPr>
          <p:txBody>
            <a:bodyPr wrap="square" rtlCol="0">
              <a:spAutoFit/>
            </a:bodyPr>
            <a:lstStyle/>
            <a:p>
              <a:r>
                <a:rPr lang="zh-CN" altLang="en-US" sz="1400" b="1" dirty="0">
                  <a:solidFill>
                    <a:schemeClr val="accent1">
                      <a:lumMod val="75000"/>
                    </a:schemeClr>
                  </a:solidFill>
                </a:rPr>
                <a:t>确认</a:t>
              </a:r>
            </a:p>
          </p:txBody>
        </p:sp>
      </p:grpSp>
      <p:sp>
        <p:nvSpPr>
          <p:cNvPr id="65" name="文本框 64">
            <a:extLst>
              <a:ext uri="{FF2B5EF4-FFF2-40B4-BE49-F238E27FC236}">
                <a16:creationId xmlns:a16="http://schemas.microsoft.com/office/drawing/2014/main" id="{E9F2099B-BCBB-F158-76FC-BF0D94D5E248}"/>
              </a:ext>
            </a:extLst>
          </p:cNvPr>
          <p:cNvSpPr txBox="1"/>
          <p:nvPr/>
        </p:nvSpPr>
        <p:spPr>
          <a:xfrm rot="21136362">
            <a:off x="6778263" y="4632346"/>
            <a:ext cx="967735" cy="369332"/>
          </a:xfrm>
          <a:prstGeom prst="rect">
            <a:avLst/>
          </a:prstGeom>
          <a:noFill/>
        </p:spPr>
        <p:txBody>
          <a:bodyPr wrap="square" rtlCol="0">
            <a:spAutoFit/>
          </a:bodyPr>
          <a:lstStyle/>
          <a:p>
            <a:r>
              <a:rPr lang="en-US" altLang="zh-CN" b="1" dirty="0">
                <a:solidFill>
                  <a:schemeClr val="accent1">
                    <a:lumMod val="75000"/>
                  </a:schemeClr>
                </a:solidFill>
              </a:rPr>
              <a:t>=11221</a:t>
            </a:r>
            <a:endParaRPr lang="zh-CN" altLang="en-US" b="1" dirty="0">
              <a:solidFill>
                <a:schemeClr val="accent1">
                  <a:lumMod val="75000"/>
                </a:schemeClr>
              </a:solidFill>
            </a:endParaRPr>
          </a:p>
        </p:txBody>
      </p:sp>
      <p:grpSp>
        <p:nvGrpSpPr>
          <p:cNvPr id="21" name="组合 20">
            <a:extLst>
              <a:ext uri="{FF2B5EF4-FFF2-40B4-BE49-F238E27FC236}">
                <a16:creationId xmlns:a16="http://schemas.microsoft.com/office/drawing/2014/main" id="{C7B53770-F022-66E3-6381-DE0FCCE208FE}"/>
              </a:ext>
            </a:extLst>
          </p:cNvPr>
          <p:cNvGrpSpPr/>
          <p:nvPr/>
        </p:nvGrpSpPr>
        <p:grpSpPr>
          <a:xfrm>
            <a:off x="4228640" y="4140862"/>
            <a:ext cx="1733381" cy="523220"/>
            <a:chOff x="4228640" y="4140862"/>
            <a:chExt cx="1733381" cy="523220"/>
          </a:xfrm>
        </p:grpSpPr>
        <p:sp>
          <p:nvSpPr>
            <p:cNvPr id="17" name="文本框 16">
              <a:extLst>
                <a:ext uri="{FF2B5EF4-FFF2-40B4-BE49-F238E27FC236}">
                  <a16:creationId xmlns:a16="http://schemas.microsoft.com/office/drawing/2014/main" id="{DAD7F449-A394-3991-40AA-8F11A9F622C1}"/>
                </a:ext>
              </a:extLst>
            </p:cNvPr>
            <p:cNvSpPr txBox="1"/>
            <p:nvPr/>
          </p:nvSpPr>
          <p:spPr>
            <a:xfrm>
              <a:off x="4228640" y="4140862"/>
              <a:ext cx="1515035" cy="523220"/>
            </a:xfrm>
            <a:prstGeom prst="rect">
              <a:avLst/>
            </a:prstGeom>
            <a:noFill/>
          </p:spPr>
          <p:txBody>
            <a:bodyPr wrap="square" rtlCol="0">
              <a:spAutoFit/>
            </a:bodyPr>
            <a:lstStyle/>
            <a:p>
              <a:r>
                <a:rPr lang="zh-CN" altLang="en-US" sz="1400" b="1" dirty="0">
                  <a:solidFill>
                    <a:schemeClr val="accent1">
                      <a:lumMod val="75000"/>
                    </a:schemeClr>
                  </a:solidFill>
                </a:rPr>
                <a:t>主机乙随意选择</a:t>
              </a:r>
              <a:endParaRPr lang="en-US" altLang="zh-CN" sz="1400" b="1" dirty="0">
                <a:solidFill>
                  <a:schemeClr val="accent1">
                    <a:lumMod val="75000"/>
                  </a:schemeClr>
                </a:solidFill>
              </a:endParaRPr>
            </a:p>
            <a:p>
              <a:r>
                <a:rPr lang="zh-CN" altLang="en-US" sz="1400" b="1" dirty="0">
                  <a:solidFill>
                    <a:schemeClr val="accent1">
                      <a:lumMod val="75000"/>
                    </a:schemeClr>
                  </a:solidFill>
                </a:rPr>
                <a:t>的初始序号</a:t>
              </a:r>
            </a:p>
          </p:txBody>
        </p:sp>
        <p:cxnSp>
          <p:nvCxnSpPr>
            <p:cNvPr id="19" name="直接箭头连接符 18">
              <a:extLst>
                <a:ext uri="{FF2B5EF4-FFF2-40B4-BE49-F238E27FC236}">
                  <a16:creationId xmlns:a16="http://schemas.microsoft.com/office/drawing/2014/main" id="{3E44FEEE-DFC6-8506-3949-C8289D43FF65}"/>
                </a:ext>
              </a:extLst>
            </p:cNvPr>
            <p:cNvCxnSpPr>
              <a:cxnSpLocks/>
            </p:cNvCxnSpPr>
            <p:nvPr/>
          </p:nvCxnSpPr>
          <p:spPr>
            <a:xfrm>
              <a:off x="5465229" y="4438104"/>
              <a:ext cx="496792" cy="210509"/>
            </a:xfrm>
            <a:prstGeom prst="straightConnector1">
              <a:avLst/>
            </a:prstGeom>
            <a:ln w="127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89527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5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up)">
                                      <p:cBhvr>
                                        <p:cTn id="16" dur="500"/>
                                        <p:tgtEl>
                                          <p:spTgt spid="55"/>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35" presetClass="emph" presetSubtype="0" repeatCount="3000" fill="hold" nodeType="clickEffect">
                                  <p:stCondLst>
                                    <p:cond delay="0"/>
                                  </p:stCondLst>
                                  <p:childTnLst>
                                    <p:anim calcmode="discrete" valueType="str">
                                      <p:cBhvr>
                                        <p:cTn id="24" dur="500" fill="hold"/>
                                        <p:tgtEl>
                                          <p:spTgt spid="11"/>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right)">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65"/>
                                        </p:tgtEl>
                                        <p:attrNameLst>
                                          <p:attrName>style.visibility</p:attrName>
                                        </p:attrNameLst>
                                      </p:cBhvr>
                                      <p:to>
                                        <p:strVal val="visible"/>
                                      </p:to>
                                    </p:set>
                                    <p:animEffect transition="in" filter="wipe(left)">
                                      <p:cBhvr>
                                        <p:cTn id="41" dur="500"/>
                                        <p:tgtEl>
                                          <p:spTgt spid="6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p:bldP spid="6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文本框 152">
            <a:extLst>
              <a:ext uri="{FF2B5EF4-FFF2-40B4-BE49-F238E27FC236}">
                <a16:creationId xmlns:a16="http://schemas.microsoft.com/office/drawing/2014/main" id="{6A39C593-02DD-43CB-A522-C7C043F65001}"/>
              </a:ext>
            </a:extLst>
          </p:cNvPr>
          <p:cNvSpPr txBox="1"/>
          <p:nvPr/>
        </p:nvSpPr>
        <p:spPr>
          <a:xfrm>
            <a:off x="2254284" y="3001561"/>
            <a:ext cx="1085108" cy="369332"/>
          </a:xfrm>
          <a:prstGeom prst="rect">
            <a:avLst/>
          </a:prstGeom>
          <a:noFill/>
        </p:spPr>
        <p:txBody>
          <a:bodyPr wrap="square" rtlCol="0">
            <a:spAutoFit/>
          </a:bodyPr>
          <a:lstStyle/>
          <a:p>
            <a:pPr algn="ctr"/>
            <a:r>
              <a:rPr lang="zh-CN" altLang="en-US" b="1" dirty="0"/>
              <a:t>主机甲</a:t>
            </a:r>
          </a:p>
        </p:txBody>
      </p:sp>
      <p:sp>
        <p:nvSpPr>
          <p:cNvPr id="154" name="文本框 153">
            <a:extLst>
              <a:ext uri="{FF2B5EF4-FFF2-40B4-BE49-F238E27FC236}">
                <a16:creationId xmlns:a16="http://schemas.microsoft.com/office/drawing/2014/main" id="{5D3D6BE0-CCC8-6482-3D89-F47324847FB4}"/>
              </a:ext>
            </a:extLst>
          </p:cNvPr>
          <p:cNvSpPr txBox="1"/>
          <p:nvPr/>
        </p:nvSpPr>
        <p:spPr>
          <a:xfrm>
            <a:off x="8937427" y="3001561"/>
            <a:ext cx="1085108" cy="369332"/>
          </a:xfrm>
          <a:prstGeom prst="rect">
            <a:avLst/>
          </a:prstGeom>
          <a:noFill/>
        </p:spPr>
        <p:txBody>
          <a:bodyPr wrap="square" rtlCol="0">
            <a:spAutoFit/>
          </a:bodyPr>
          <a:lstStyle/>
          <a:p>
            <a:pPr algn="ctr"/>
            <a:r>
              <a:rPr lang="zh-CN" altLang="en-US" b="1" dirty="0"/>
              <a:t>主机乙</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“三报文握手”建立</a:t>
              </a:r>
              <a:r>
                <a:rPr lang="en-US" altLang="zh-CN" sz="2000" b="1" dirty="0"/>
                <a:t>TCP</a:t>
              </a:r>
              <a:r>
                <a:rPr lang="zh-CN" altLang="en-US" sz="2000" b="1" dirty="0"/>
                <a:t>连接</a:t>
              </a:r>
            </a:p>
          </p:txBody>
        </p:sp>
      </p:grpSp>
      <p:sp>
        <p:nvSpPr>
          <p:cNvPr id="52" name="文本框 51">
            <a:extLst>
              <a:ext uri="{FF2B5EF4-FFF2-40B4-BE49-F238E27FC236}">
                <a16:creationId xmlns:a16="http://schemas.microsoft.com/office/drawing/2014/main" id="{B4BBE9E7-D9B8-2067-3F6A-1EE029DAD66D}"/>
              </a:ext>
            </a:extLst>
          </p:cNvPr>
          <p:cNvSpPr txBox="1"/>
          <p:nvPr/>
        </p:nvSpPr>
        <p:spPr>
          <a:xfrm>
            <a:off x="6372993" y="1453277"/>
            <a:ext cx="47026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D</a:t>
            </a:r>
            <a:endParaRPr lang="zh-CN" altLang="en-US" sz="2800" b="1" dirty="0">
              <a:solidFill>
                <a:schemeClr val="accent1">
                  <a:lumMod val="75000"/>
                </a:schemeClr>
              </a:solidFill>
              <a:latin typeface="Arial Black" panose="020B0A04020102020204" pitchFamily="34" charset="0"/>
            </a:endParaRPr>
          </a:p>
        </p:txBody>
      </p:sp>
      <p:sp>
        <p:nvSpPr>
          <p:cNvPr id="54" name="文本框 53">
            <a:extLst>
              <a:ext uri="{FF2B5EF4-FFF2-40B4-BE49-F238E27FC236}">
                <a16:creationId xmlns:a16="http://schemas.microsoft.com/office/drawing/2014/main" id="{AF95E70D-0F32-1DAD-4245-C8FA7C9A2855}"/>
              </a:ext>
            </a:extLst>
          </p:cNvPr>
          <p:cNvSpPr txBox="1"/>
          <p:nvPr/>
        </p:nvSpPr>
        <p:spPr>
          <a:xfrm>
            <a:off x="1110343" y="2182264"/>
            <a:ext cx="672737" cy="369332"/>
          </a:xfrm>
          <a:prstGeom prst="rect">
            <a:avLst/>
          </a:prstGeom>
          <a:noFill/>
        </p:spPr>
        <p:txBody>
          <a:bodyPr wrap="square" rtlCol="0">
            <a:spAutoFit/>
          </a:bodyPr>
          <a:lstStyle/>
          <a:p>
            <a:r>
              <a:rPr lang="zh-CN" altLang="en-US" b="1" dirty="0"/>
              <a:t>解析</a:t>
            </a:r>
          </a:p>
        </p:txBody>
      </p:sp>
      <p:grpSp>
        <p:nvGrpSpPr>
          <p:cNvPr id="62" name="组合 61">
            <a:extLst>
              <a:ext uri="{FF2B5EF4-FFF2-40B4-BE49-F238E27FC236}">
                <a16:creationId xmlns:a16="http://schemas.microsoft.com/office/drawing/2014/main" id="{6E6FD5D4-7E0B-4C35-F203-EDB8141F625A}"/>
              </a:ext>
            </a:extLst>
          </p:cNvPr>
          <p:cNvGrpSpPr/>
          <p:nvPr/>
        </p:nvGrpSpPr>
        <p:grpSpPr>
          <a:xfrm>
            <a:off x="315617" y="2643992"/>
            <a:ext cx="11968593" cy="3782831"/>
            <a:chOff x="315617" y="2643992"/>
            <a:chExt cx="11968593" cy="3782831"/>
          </a:xfrm>
        </p:grpSpPr>
        <p:sp>
          <p:nvSpPr>
            <p:cNvPr id="112" name="文本框 111">
              <a:extLst>
                <a:ext uri="{FF2B5EF4-FFF2-40B4-BE49-F238E27FC236}">
                  <a16:creationId xmlns:a16="http://schemas.microsoft.com/office/drawing/2014/main" id="{96719DBF-AA2D-5983-E128-8F7CD213493B}"/>
                </a:ext>
              </a:extLst>
            </p:cNvPr>
            <p:cNvSpPr txBox="1"/>
            <p:nvPr/>
          </p:nvSpPr>
          <p:spPr>
            <a:xfrm>
              <a:off x="315617" y="5114075"/>
              <a:ext cx="2381795" cy="1077218"/>
            </a:xfrm>
            <a:prstGeom prst="rect">
              <a:avLst/>
            </a:prstGeom>
            <a:noFill/>
          </p:spPr>
          <p:txBody>
            <a:bodyPr wrap="square" rtlCol="0">
              <a:spAutoFit/>
            </a:bodyPr>
            <a:lstStyle/>
            <a:p>
              <a:r>
                <a:rPr lang="zh-CN" altLang="en-US" sz="1600" b="1" dirty="0">
                  <a:solidFill>
                    <a:schemeClr val="accent4"/>
                  </a:solidFill>
                </a:rPr>
                <a:t>发送针对</a:t>
              </a:r>
              <a:r>
                <a:rPr lang="en-US" altLang="zh-CN" sz="1600" b="1" dirty="0">
                  <a:solidFill>
                    <a:schemeClr val="accent4"/>
                  </a:solidFill>
                </a:rPr>
                <a:t>TCP</a:t>
              </a:r>
              <a:r>
                <a:rPr lang="zh-CN" altLang="en-US" sz="1600" b="1" dirty="0">
                  <a:solidFill>
                    <a:schemeClr val="accent4"/>
                  </a:solidFill>
                </a:rPr>
                <a:t>连接请求确认报文段的普通</a:t>
              </a:r>
              <a:r>
                <a:rPr lang="en-US" altLang="zh-CN" sz="1600" b="1" dirty="0">
                  <a:solidFill>
                    <a:schemeClr val="accent4"/>
                  </a:solidFill>
                </a:rPr>
                <a:t>TCP</a:t>
              </a:r>
              <a:r>
                <a:rPr lang="zh-CN" altLang="en-US" sz="1600" b="1" dirty="0">
                  <a:solidFill>
                    <a:schemeClr val="accent4"/>
                  </a:solidFill>
                </a:rPr>
                <a:t>确认报文段，并进入连接已建立状态。</a:t>
              </a:r>
              <a:endParaRPr lang="en-US" altLang="zh-CN" sz="1600" b="1" dirty="0">
                <a:solidFill>
                  <a:schemeClr val="accent4"/>
                </a:solidFill>
              </a:endParaRPr>
            </a:p>
          </p:txBody>
        </p:sp>
        <p:sp>
          <p:nvSpPr>
            <p:cNvPr id="113" name="矩形 112">
              <a:extLst>
                <a:ext uri="{FF2B5EF4-FFF2-40B4-BE49-F238E27FC236}">
                  <a16:creationId xmlns:a16="http://schemas.microsoft.com/office/drawing/2014/main" id="{ABAD15BD-EFB9-3365-3CB2-66916E821983}"/>
                </a:ext>
              </a:extLst>
            </p:cNvPr>
            <p:cNvSpPr/>
            <p:nvPr/>
          </p:nvSpPr>
          <p:spPr>
            <a:xfrm>
              <a:off x="2699104" y="3405257"/>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114" name="矩形 113">
              <a:extLst>
                <a:ext uri="{FF2B5EF4-FFF2-40B4-BE49-F238E27FC236}">
                  <a16:creationId xmlns:a16="http://schemas.microsoft.com/office/drawing/2014/main" id="{71EF46C2-4D2A-313A-61D1-E875D6BB523F}"/>
                </a:ext>
              </a:extLst>
            </p:cNvPr>
            <p:cNvSpPr/>
            <p:nvPr/>
          </p:nvSpPr>
          <p:spPr>
            <a:xfrm>
              <a:off x="7977861" y="3405257"/>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117" name="文本框 116">
              <a:extLst>
                <a:ext uri="{FF2B5EF4-FFF2-40B4-BE49-F238E27FC236}">
                  <a16:creationId xmlns:a16="http://schemas.microsoft.com/office/drawing/2014/main" id="{94C20C2C-A18C-CD80-38BA-85D69C20B8CB}"/>
                </a:ext>
              </a:extLst>
            </p:cNvPr>
            <p:cNvSpPr txBox="1"/>
            <p:nvPr/>
          </p:nvSpPr>
          <p:spPr>
            <a:xfrm>
              <a:off x="2375262" y="2643992"/>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118" name="文本框 117">
              <a:extLst>
                <a:ext uri="{FF2B5EF4-FFF2-40B4-BE49-F238E27FC236}">
                  <a16:creationId xmlns:a16="http://schemas.microsoft.com/office/drawing/2014/main" id="{CEBF8DFC-634E-9A39-D990-0F0D5C3E287B}"/>
                </a:ext>
              </a:extLst>
            </p:cNvPr>
            <p:cNvSpPr txBox="1"/>
            <p:nvPr/>
          </p:nvSpPr>
          <p:spPr>
            <a:xfrm>
              <a:off x="9011331" y="2643992"/>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119" name="组合 118">
              <a:extLst>
                <a:ext uri="{FF2B5EF4-FFF2-40B4-BE49-F238E27FC236}">
                  <a16:creationId xmlns:a16="http://schemas.microsoft.com/office/drawing/2014/main" id="{55F17451-47B9-94D4-5C80-6527DEE4D737}"/>
                </a:ext>
              </a:extLst>
            </p:cNvPr>
            <p:cNvGrpSpPr/>
            <p:nvPr/>
          </p:nvGrpSpPr>
          <p:grpSpPr>
            <a:xfrm>
              <a:off x="3118053" y="2668561"/>
              <a:ext cx="5963787" cy="654939"/>
              <a:chOff x="2993956" y="1149410"/>
              <a:chExt cx="5963787" cy="654939"/>
            </a:xfrm>
          </p:grpSpPr>
          <p:pic>
            <p:nvPicPr>
              <p:cNvPr id="148" name="图形 147">
                <a:extLst>
                  <a:ext uri="{FF2B5EF4-FFF2-40B4-BE49-F238E27FC236}">
                    <a16:creationId xmlns:a16="http://schemas.microsoft.com/office/drawing/2014/main" id="{EB26B4B7-F84A-CE3E-4BC1-63BB55BDAC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149" name="图形 148">
                <a:extLst>
                  <a:ext uri="{FF2B5EF4-FFF2-40B4-BE49-F238E27FC236}">
                    <a16:creationId xmlns:a16="http://schemas.microsoft.com/office/drawing/2014/main" id="{0C019AA2-A9CA-0D2C-6C2B-A20929E3B2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sp>
          <p:nvSpPr>
            <p:cNvPr id="120" name="箭头: 左右 119">
              <a:extLst>
                <a:ext uri="{FF2B5EF4-FFF2-40B4-BE49-F238E27FC236}">
                  <a16:creationId xmlns:a16="http://schemas.microsoft.com/office/drawing/2014/main" id="{0064B7D1-E5E5-B414-81A5-7C99137AB86E}"/>
                </a:ext>
              </a:extLst>
            </p:cNvPr>
            <p:cNvSpPr/>
            <p:nvPr/>
          </p:nvSpPr>
          <p:spPr>
            <a:xfrm>
              <a:off x="3790878" y="2788652"/>
              <a:ext cx="4847245"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建立</a:t>
              </a:r>
              <a:r>
                <a:rPr lang="en-US" altLang="zh-CN" b="1" dirty="0">
                  <a:solidFill>
                    <a:schemeClr val="tx1"/>
                  </a:solidFill>
                </a:rPr>
                <a:t>TCP</a:t>
              </a:r>
              <a:r>
                <a:rPr lang="zh-CN" altLang="en-US" b="1" dirty="0">
                  <a:solidFill>
                    <a:schemeClr val="tx1"/>
                  </a:solidFill>
                </a:rPr>
                <a:t>连接</a:t>
              </a:r>
            </a:p>
          </p:txBody>
        </p:sp>
        <p:sp>
          <p:nvSpPr>
            <p:cNvPr id="121" name="矩形 120">
              <a:extLst>
                <a:ext uri="{FF2B5EF4-FFF2-40B4-BE49-F238E27FC236}">
                  <a16:creationId xmlns:a16="http://schemas.microsoft.com/office/drawing/2014/main" id="{A7D6F471-51E5-F8FD-7A76-B90B0AC172A8}"/>
                </a:ext>
              </a:extLst>
            </p:cNvPr>
            <p:cNvSpPr/>
            <p:nvPr/>
          </p:nvSpPr>
          <p:spPr>
            <a:xfrm>
              <a:off x="7977860" y="3986246"/>
              <a:ext cx="1515035" cy="55035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LISTEN</a:t>
              </a:r>
            </a:p>
            <a:p>
              <a:pPr algn="ctr"/>
              <a:r>
                <a:rPr lang="zh-CN" altLang="en-US" b="1" dirty="0">
                  <a:solidFill>
                    <a:schemeClr val="bg1"/>
                  </a:solidFill>
                  <a:latin typeface="+mn-ea"/>
                </a:rPr>
                <a:t>监听</a:t>
              </a:r>
            </a:p>
          </p:txBody>
        </p:sp>
        <p:grpSp>
          <p:nvGrpSpPr>
            <p:cNvPr id="122" name="组合 121">
              <a:extLst>
                <a:ext uri="{FF2B5EF4-FFF2-40B4-BE49-F238E27FC236}">
                  <a16:creationId xmlns:a16="http://schemas.microsoft.com/office/drawing/2014/main" id="{7C4B0FFC-E4A0-02EE-F176-1E304C5FBDAB}"/>
                </a:ext>
              </a:extLst>
            </p:cNvPr>
            <p:cNvGrpSpPr/>
            <p:nvPr/>
          </p:nvGrpSpPr>
          <p:grpSpPr>
            <a:xfrm>
              <a:off x="9137470" y="2973603"/>
              <a:ext cx="1856112" cy="1012643"/>
              <a:chOff x="9137470" y="1913430"/>
              <a:chExt cx="1856112" cy="1012643"/>
            </a:xfrm>
          </p:grpSpPr>
          <p:cxnSp>
            <p:nvCxnSpPr>
              <p:cNvPr id="146" name="连接符: 肘形 145">
                <a:extLst>
                  <a:ext uri="{FF2B5EF4-FFF2-40B4-BE49-F238E27FC236}">
                    <a16:creationId xmlns:a16="http://schemas.microsoft.com/office/drawing/2014/main" id="{5220DFFA-00F8-9136-91DB-1367ECBE4289}"/>
                  </a:ext>
                </a:extLst>
              </p:cNvPr>
              <p:cNvCxnSpPr>
                <a:cxnSpLocks/>
              </p:cNvCxnSpPr>
              <p:nvPr/>
            </p:nvCxnSpPr>
            <p:spPr>
              <a:xfrm rot="16200000" flipH="1">
                <a:off x="8812055" y="2238845"/>
                <a:ext cx="1006255" cy="355426"/>
              </a:xfrm>
              <a:prstGeom prst="bentConnector4">
                <a:avLst>
                  <a:gd name="adj1" fmla="val 994"/>
                  <a:gd name="adj2" fmla="val 531844"/>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47" name="文本框 146">
                <a:extLst>
                  <a:ext uri="{FF2B5EF4-FFF2-40B4-BE49-F238E27FC236}">
                    <a16:creationId xmlns:a16="http://schemas.microsoft.com/office/drawing/2014/main" id="{0CE037C7-A8E4-30CE-AF49-3D2F2922832B}"/>
                  </a:ext>
                </a:extLst>
              </p:cNvPr>
              <p:cNvSpPr txBox="1"/>
              <p:nvPr/>
            </p:nvSpPr>
            <p:spPr>
              <a:xfrm>
                <a:off x="9767455" y="2556741"/>
                <a:ext cx="1226127" cy="369332"/>
              </a:xfrm>
              <a:prstGeom prst="rect">
                <a:avLst/>
              </a:prstGeom>
              <a:noFill/>
            </p:spPr>
            <p:txBody>
              <a:bodyPr wrap="square" rtlCol="0">
                <a:spAutoFit/>
              </a:bodyPr>
              <a:lstStyle/>
              <a:p>
                <a:pPr algn="ctr"/>
                <a:r>
                  <a:rPr lang="zh-CN" altLang="en-US" b="1" dirty="0"/>
                  <a:t>被动打开</a:t>
                </a:r>
              </a:p>
            </p:txBody>
          </p:sp>
        </p:grpSp>
        <p:sp>
          <p:nvSpPr>
            <p:cNvPr id="123" name="矩形 122">
              <a:extLst>
                <a:ext uri="{FF2B5EF4-FFF2-40B4-BE49-F238E27FC236}">
                  <a16:creationId xmlns:a16="http://schemas.microsoft.com/office/drawing/2014/main" id="{F1F1D400-7D43-6EAD-9BF7-A067A2269285}"/>
                </a:ext>
              </a:extLst>
            </p:cNvPr>
            <p:cNvSpPr/>
            <p:nvPr/>
          </p:nvSpPr>
          <p:spPr>
            <a:xfrm>
              <a:off x="2699103" y="3988035"/>
              <a:ext cx="1515035" cy="111876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SYN-SENT</a:t>
              </a:r>
            </a:p>
            <a:p>
              <a:pPr algn="ctr"/>
              <a:r>
                <a:rPr lang="zh-CN" altLang="en-US" b="1" dirty="0">
                  <a:solidFill>
                    <a:schemeClr val="bg1"/>
                  </a:solidFill>
                  <a:latin typeface="+mn-ea"/>
                </a:rPr>
                <a:t>同步已发送</a:t>
              </a:r>
            </a:p>
          </p:txBody>
        </p:sp>
        <p:sp>
          <p:nvSpPr>
            <p:cNvPr id="124" name="文本框 123">
              <a:extLst>
                <a:ext uri="{FF2B5EF4-FFF2-40B4-BE49-F238E27FC236}">
                  <a16:creationId xmlns:a16="http://schemas.microsoft.com/office/drawing/2014/main" id="{DED95798-7FE5-5FC4-6538-0D8FCCF3A9E4}"/>
                </a:ext>
              </a:extLst>
            </p:cNvPr>
            <p:cNvSpPr txBox="1"/>
            <p:nvPr/>
          </p:nvSpPr>
          <p:spPr>
            <a:xfrm>
              <a:off x="315617" y="3979859"/>
              <a:ext cx="2381795" cy="584775"/>
            </a:xfrm>
            <a:prstGeom prst="rect">
              <a:avLst/>
            </a:prstGeom>
            <a:noFill/>
          </p:spPr>
          <p:txBody>
            <a:bodyPr wrap="square" rtlCol="0">
              <a:spAutoFit/>
            </a:bodyPr>
            <a:lstStyle/>
            <a:p>
              <a:r>
                <a:rPr lang="zh-CN" altLang="en-US" sz="1600" b="1" dirty="0">
                  <a:solidFill>
                    <a:schemeClr val="accent1"/>
                  </a:solidFill>
                </a:rPr>
                <a:t>发送</a:t>
              </a:r>
              <a:r>
                <a:rPr lang="en-US" altLang="zh-CN" sz="1600" b="1" dirty="0">
                  <a:solidFill>
                    <a:schemeClr val="accent1"/>
                  </a:solidFill>
                </a:rPr>
                <a:t>TCP</a:t>
              </a:r>
              <a:r>
                <a:rPr lang="zh-CN" altLang="en-US" sz="1600" b="1" dirty="0">
                  <a:solidFill>
                    <a:schemeClr val="accent1"/>
                  </a:solidFill>
                </a:rPr>
                <a:t>连接请求报文段</a:t>
              </a:r>
              <a:endParaRPr lang="en-US" altLang="zh-CN" sz="1600" b="1" dirty="0">
                <a:solidFill>
                  <a:schemeClr val="accent1"/>
                </a:solidFill>
              </a:endParaRPr>
            </a:p>
            <a:p>
              <a:r>
                <a:rPr lang="zh-CN" altLang="en-US" sz="1600" b="1" dirty="0">
                  <a:solidFill>
                    <a:schemeClr val="accent1"/>
                  </a:solidFill>
                </a:rPr>
                <a:t>进入同步已发送状态</a:t>
              </a:r>
            </a:p>
          </p:txBody>
        </p:sp>
        <p:cxnSp>
          <p:nvCxnSpPr>
            <p:cNvPr id="125" name="直接箭头连接符 124">
              <a:extLst>
                <a:ext uri="{FF2B5EF4-FFF2-40B4-BE49-F238E27FC236}">
                  <a16:creationId xmlns:a16="http://schemas.microsoft.com/office/drawing/2014/main" id="{CB77E418-B1D0-7BD9-A1B2-9E8C69EC9D60}"/>
                </a:ext>
              </a:extLst>
            </p:cNvPr>
            <p:cNvCxnSpPr>
              <a:cxnSpLocks/>
            </p:cNvCxnSpPr>
            <p:nvPr/>
          </p:nvCxnSpPr>
          <p:spPr>
            <a:xfrm>
              <a:off x="4214138" y="3986246"/>
              <a:ext cx="3763719" cy="5503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E171FF30-22C2-B356-45A0-DFB700A262DA}"/>
                </a:ext>
              </a:extLst>
            </p:cNvPr>
            <p:cNvSpPr txBox="1"/>
            <p:nvPr/>
          </p:nvSpPr>
          <p:spPr>
            <a:xfrm rot="534720">
              <a:off x="4241835" y="3732624"/>
              <a:ext cx="979714" cy="369332"/>
            </a:xfrm>
            <a:prstGeom prst="rect">
              <a:avLst/>
            </a:prstGeom>
            <a:noFill/>
          </p:spPr>
          <p:txBody>
            <a:bodyPr wrap="square" rtlCol="0">
              <a:spAutoFit/>
            </a:bodyPr>
            <a:lstStyle/>
            <a:p>
              <a:r>
                <a:rPr lang="en-US" altLang="zh-CN" b="1" dirty="0"/>
                <a:t>SYN=1</a:t>
              </a:r>
              <a:endParaRPr lang="zh-CN" altLang="en-US" b="1" dirty="0"/>
            </a:p>
          </p:txBody>
        </p:sp>
        <p:sp>
          <p:nvSpPr>
            <p:cNvPr id="127" name="文本框 126">
              <a:extLst>
                <a:ext uri="{FF2B5EF4-FFF2-40B4-BE49-F238E27FC236}">
                  <a16:creationId xmlns:a16="http://schemas.microsoft.com/office/drawing/2014/main" id="{CA4B4E5A-CA1F-84BA-54EF-4E1A2C5472E0}"/>
                </a:ext>
              </a:extLst>
            </p:cNvPr>
            <p:cNvSpPr txBox="1"/>
            <p:nvPr/>
          </p:nvSpPr>
          <p:spPr>
            <a:xfrm rot="487117">
              <a:off x="5753893" y="3949348"/>
              <a:ext cx="979714" cy="369332"/>
            </a:xfrm>
            <a:prstGeom prst="rect">
              <a:avLst/>
            </a:prstGeom>
            <a:noFill/>
          </p:spPr>
          <p:txBody>
            <a:bodyPr wrap="square" rtlCol="0">
              <a:spAutoFit/>
            </a:bodyPr>
            <a:lstStyle/>
            <a:p>
              <a:r>
                <a:rPr lang="en-US" altLang="zh-CN" b="1" dirty="0"/>
                <a:t>seq=x</a:t>
              </a:r>
              <a:endParaRPr lang="zh-CN" altLang="en-US" b="1" dirty="0"/>
            </a:p>
          </p:txBody>
        </p:sp>
        <p:grpSp>
          <p:nvGrpSpPr>
            <p:cNvPr id="128" name="组合 127">
              <a:extLst>
                <a:ext uri="{FF2B5EF4-FFF2-40B4-BE49-F238E27FC236}">
                  <a16:creationId xmlns:a16="http://schemas.microsoft.com/office/drawing/2014/main" id="{D34F1821-BE1C-26A9-C6AE-56734375BC29}"/>
                </a:ext>
              </a:extLst>
            </p:cNvPr>
            <p:cNvGrpSpPr/>
            <p:nvPr/>
          </p:nvGrpSpPr>
          <p:grpSpPr>
            <a:xfrm>
              <a:off x="1408900" y="2996030"/>
              <a:ext cx="1709154" cy="996849"/>
              <a:chOff x="1408900" y="1935857"/>
              <a:chExt cx="1709154" cy="996849"/>
            </a:xfrm>
          </p:grpSpPr>
          <p:cxnSp>
            <p:nvCxnSpPr>
              <p:cNvPr id="144" name="连接符: 肘形 143">
                <a:extLst>
                  <a:ext uri="{FF2B5EF4-FFF2-40B4-BE49-F238E27FC236}">
                    <a16:creationId xmlns:a16="http://schemas.microsoft.com/office/drawing/2014/main" id="{3BCB16FC-C17E-9ACA-0CCC-571C69FAF428}"/>
                  </a:ext>
                </a:extLst>
              </p:cNvPr>
              <p:cNvCxnSpPr>
                <a:cxnSpLocks/>
                <a:stCxn id="148" idx="1"/>
              </p:cNvCxnSpPr>
              <p:nvPr/>
            </p:nvCxnSpPr>
            <p:spPr>
              <a:xfrm rot="10800000" flipV="1">
                <a:off x="2705771" y="1935857"/>
                <a:ext cx="412283" cy="990215"/>
              </a:xfrm>
              <a:prstGeom prst="bentConnector3">
                <a:avLst>
                  <a:gd name="adj1" fmla="val 420630"/>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45" name="文本框 144">
                <a:extLst>
                  <a:ext uri="{FF2B5EF4-FFF2-40B4-BE49-F238E27FC236}">
                    <a16:creationId xmlns:a16="http://schemas.microsoft.com/office/drawing/2014/main" id="{7D2965B4-533C-45FD-5D36-73D546A447D1}"/>
                  </a:ext>
                </a:extLst>
              </p:cNvPr>
              <p:cNvSpPr txBox="1"/>
              <p:nvPr/>
            </p:nvSpPr>
            <p:spPr>
              <a:xfrm>
                <a:off x="1408900" y="2563374"/>
                <a:ext cx="1226127" cy="369332"/>
              </a:xfrm>
              <a:prstGeom prst="rect">
                <a:avLst/>
              </a:prstGeom>
              <a:noFill/>
            </p:spPr>
            <p:txBody>
              <a:bodyPr wrap="square" rtlCol="0">
                <a:spAutoFit/>
              </a:bodyPr>
              <a:lstStyle/>
              <a:p>
                <a:pPr algn="ctr"/>
                <a:r>
                  <a:rPr lang="zh-CN" altLang="en-US" b="1" dirty="0"/>
                  <a:t>主动打开</a:t>
                </a:r>
              </a:p>
            </p:txBody>
          </p:sp>
        </p:grpSp>
        <p:sp>
          <p:nvSpPr>
            <p:cNvPr id="129" name="矩形 128">
              <a:extLst>
                <a:ext uri="{FF2B5EF4-FFF2-40B4-BE49-F238E27FC236}">
                  <a16:creationId xmlns:a16="http://schemas.microsoft.com/office/drawing/2014/main" id="{B2B7B98B-822F-4086-CC31-7068CD7B1608}"/>
                </a:ext>
              </a:extLst>
            </p:cNvPr>
            <p:cNvSpPr/>
            <p:nvPr/>
          </p:nvSpPr>
          <p:spPr>
            <a:xfrm>
              <a:off x="7977733" y="4536455"/>
              <a:ext cx="1515035" cy="114137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SYN-RCVD</a:t>
              </a:r>
            </a:p>
            <a:p>
              <a:pPr algn="ctr"/>
              <a:r>
                <a:rPr lang="zh-CN" altLang="en-US" b="1" dirty="0">
                  <a:solidFill>
                    <a:schemeClr val="bg1"/>
                  </a:solidFill>
                  <a:latin typeface="+mn-ea"/>
                </a:rPr>
                <a:t>同步已接收</a:t>
              </a:r>
            </a:p>
          </p:txBody>
        </p:sp>
        <p:cxnSp>
          <p:nvCxnSpPr>
            <p:cNvPr id="130" name="直接箭头连接符 129">
              <a:extLst>
                <a:ext uri="{FF2B5EF4-FFF2-40B4-BE49-F238E27FC236}">
                  <a16:creationId xmlns:a16="http://schemas.microsoft.com/office/drawing/2014/main" id="{81D0F040-E107-D714-D1EB-DD7A09381686}"/>
                </a:ext>
              </a:extLst>
            </p:cNvPr>
            <p:cNvCxnSpPr>
              <a:cxnSpLocks/>
            </p:cNvCxnSpPr>
            <p:nvPr/>
          </p:nvCxnSpPr>
          <p:spPr>
            <a:xfrm flipH="1">
              <a:off x="4214136" y="4553031"/>
              <a:ext cx="3763167" cy="552975"/>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1" name="文本框 130">
              <a:extLst>
                <a:ext uri="{FF2B5EF4-FFF2-40B4-BE49-F238E27FC236}">
                  <a16:creationId xmlns:a16="http://schemas.microsoft.com/office/drawing/2014/main" id="{91783F25-9998-7FE7-716D-18ED6F543E9F}"/>
                </a:ext>
              </a:extLst>
            </p:cNvPr>
            <p:cNvSpPr txBox="1"/>
            <p:nvPr/>
          </p:nvSpPr>
          <p:spPr>
            <a:xfrm rot="21083811">
              <a:off x="4241603" y="4655276"/>
              <a:ext cx="1695926" cy="369332"/>
            </a:xfrm>
            <a:prstGeom prst="rect">
              <a:avLst/>
            </a:prstGeom>
            <a:noFill/>
          </p:spPr>
          <p:txBody>
            <a:bodyPr wrap="square" rtlCol="0">
              <a:spAutoFit/>
            </a:bodyPr>
            <a:lstStyle/>
            <a:p>
              <a:r>
                <a:rPr lang="en-US" altLang="zh-CN" b="1" dirty="0"/>
                <a:t>SYN=1  ACK=1</a:t>
              </a:r>
              <a:endParaRPr lang="zh-CN" altLang="en-US" b="1" dirty="0"/>
            </a:p>
          </p:txBody>
        </p:sp>
        <p:sp>
          <p:nvSpPr>
            <p:cNvPr id="132" name="文本框 131">
              <a:extLst>
                <a:ext uri="{FF2B5EF4-FFF2-40B4-BE49-F238E27FC236}">
                  <a16:creationId xmlns:a16="http://schemas.microsoft.com/office/drawing/2014/main" id="{C6C6BCB4-EBF6-32AE-8BF8-043ABEC09C97}"/>
                </a:ext>
              </a:extLst>
            </p:cNvPr>
            <p:cNvSpPr txBox="1"/>
            <p:nvPr/>
          </p:nvSpPr>
          <p:spPr>
            <a:xfrm rot="21067815">
              <a:off x="5750150" y="4496780"/>
              <a:ext cx="756271" cy="369332"/>
            </a:xfrm>
            <a:prstGeom prst="rect">
              <a:avLst/>
            </a:prstGeom>
            <a:noFill/>
          </p:spPr>
          <p:txBody>
            <a:bodyPr wrap="square" rtlCol="0">
              <a:spAutoFit/>
            </a:bodyPr>
            <a:lstStyle/>
            <a:p>
              <a:r>
                <a:rPr lang="en-US" altLang="zh-CN" b="1" dirty="0"/>
                <a:t>seq=y</a:t>
              </a:r>
              <a:endParaRPr lang="zh-CN" altLang="en-US" b="1" dirty="0"/>
            </a:p>
          </p:txBody>
        </p:sp>
        <p:sp>
          <p:nvSpPr>
            <p:cNvPr id="133" name="文本框 132">
              <a:extLst>
                <a:ext uri="{FF2B5EF4-FFF2-40B4-BE49-F238E27FC236}">
                  <a16:creationId xmlns:a16="http://schemas.microsoft.com/office/drawing/2014/main" id="{521DA285-ED1C-AA08-58D5-4322E51CEA75}"/>
                </a:ext>
              </a:extLst>
            </p:cNvPr>
            <p:cNvSpPr txBox="1"/>
            <p:nvPr/>
          </p:nvSpPr>
          <p:spPr>
            <a:xfrm rot="21045899">
              <a:off x="6416000" y="4392244"/>
              <a:ext cx="968915" cy="369332"/>
            </a:xfrm>
            <a:prstGeom prst="rect">
              <a:avLst/>
            </a:prstGeom>
            <a:noFill/>
          </p:spPr>
          <p:txBody>
            <a:bodyPr wrap="square" rtlCol="0">
              <a:spAutoFit/>
            </a:bodyPr>
            <a:lstStyle/>
            <a:p>
              <a:r>
                <a:rPr lang="en-US" altLang="zh-CN" b="1" dirty="0"/>
                <a:t>ack=x+1</a:t>
              </a:r>
              <a:endParaRPr lang="zh-CN" altLang="en-US" b="1" dirty="0"/>
            </a:p>
          </p:txBody>
        </p:sp>
        <p:sp>
          <p:nvSpPr>
            <p:cNvPr id="134" name="文本框 133">
              <a:extLst>
                <a:ext uri="{FF2B5EF4-FFF2-40B4-BE49-F238E27FC236}">
                  <a16:creationId xmlns:a16="http://schemas.microsoft.com/office/drawing/2014/main" id="{21B76E7F-8D71-5C10-BAFA-013340EA6272}"/>
                </a:ext>
              </a:extLst>
            </p:cNvPr>
            <p:cNvSpPr txBox="1"/>
            <p:nvPr/>
          </p:nvSpPr>
          <p:spPr>
            <a:xfrm>
              <a:off x="9479981" y="4544543"/>
              <a:ext cx="2804229" cy="584775"/>
            </a:xfrm>
            <a:prstGeom prst="rect">
              <a:avLst/>
            </a:prstGeom>
            <a:noFill/>
          </p:spPr>
          <p:txBody>
            <a:bodyPr wrap="square" rtlCol="0">
              <a:spAutoFit/>
            </a:bodyPr>
            <a:lstStyle/>
            <a:p>
              <a:r>
                <a:rPr lang="zh-CN" altLang="en-US" sz="1600" b="1" dirty="0">
                  <a:solidFill>
                    <a:schemeClr val="accent5"/>
                  </a:solidFill>
                </a:rPr>
                <a:t>发送</a:t>
              </a:r>
              <a:r>
                <a:rPr lang="en-US" altLang="zh-CN" sz="1600" b="1" dirty="0">
                  <a:solidFill>
                    <a:schemeClr val="accent5"/>
                  </a:solidFill>
                </a:rPr>
                <a:t>TCP</a:t>
              </a:r>
              <a:r>
                <a:rPr lang="zh-CN" altLang="en-US" sz="1600" b="1" dirty="0">
                  <a:solidFill>
                    <a:schemeClr val="accent5"/>
                  </a:solidFill>
                </a:rPr>
                <a:t>连接请求确认报文段</a:t>
              </a:r>
              <a:endParaRPr lang="en-US" altLang="zh-CN" sz="1600" b="1" dirty="0">
                <a:solidFill>
                  <a:schemeClr val="accent5"/>
                </a:solidFill>
              </a:endParaRPr>
            </a:p>
            <a:p>
              <a:r>
                <a:rPr lang="zh-CN" altLang="en-US" sz="1600" b="1" dirty="0">
                  <a:solidFill>
                    <a:schemeClr val="accent5"/>
                  </a:solidFill>
                </a:rPr>
                <a:t>进入同步已接收状态</a:t>
              </a:r>
            </a:p>
          </p:txBody>
        </p:sp>
        <p:sp>
          <p:nvSpPr>
            <p:cNvPr id="135" name="矩形 134">
              <a:extLst>
                <a:ext uri="{FF2B5EF4-FFF2-40B4-BE49-F238E27FC236}">
                  <a16:creationId xmlns:a16="http://schemas.microsoft.com/office/drawing/2014/main" id="{3F568735-A7A4-BFF8-B404-9A62B62D51DF}"/>
                </a:ext>
              </a:extLst>
            </p:cNvPr>
            <p:cNvSpPr/>
            <p:nvPr/>
          </p:nvSpPr>
          <p:spPr>
            <a:xfrm>
              <a:off x="2699102" y="5108586"/>
              <a:ext cx="1515035" cy="131823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136" name="矩形 135">
              <a:extLst>
                <a:ext uri="{FF2B5EF4-FFF2-40B4-BE49-F238E27FC236}">
                  <a16:creationId xmlns:a16="http://schemas.microsoft.com/office/drawing/2014/main" id="{53A087EB-9F1B-BDAF-C724-70DCFB3F5C44}"/>
                </a:ext>
              </a:extLst>
            </p:cNvPr>
            <p:cNvSpPr/>
            <p:nvPr/>
          </p:nvSpPr>
          <p:spPr>
            <a:xfrm>
              <a:off x="7971324" y="5679611"/>
              <a:ext cx="1515035" cy="747212"/>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grpSp>
          <p:nvGrpSpPr>
            <p:cNvPr id="137" name="组合 136">
              <a:extLst>
                <a:ext uri="{FF2B5EF4-FFF2-40B4-BE49-F238E27FC236}">
                  <a16:creationId xmlns:a16="http://schemas.microsoft.com/office/drawing/2014/main" id="{3CEFE725-5D3A-7417-7A45-E09076E10731}"/>
                </a:ext>
              </a:extLst>
            </p:cNvPr>
            <p:cNvGrpSpPr/>
            <p:nvPr/>
          </p:nvGrpSpPr>
          <p:grpSpPr>
            <a:xfrm>
              <a:off x="4275417" y="5815800"/>
              <a:ext cx="3641166" cy="584775"/>
              <a:chOff x="4275415" y="5877463"/>
              <a:chExt cx="3641166" cy="584775"/>
            </a:xfrm>
          </p:grpSpPr>
          <p:sp>
            <p:nvSpPr>
              <p:cNvPr id="142" name="圆柱体 141">
                <a:extLst>
                  <a:ext uri="{FF2B5EF4-FFF2-40B4-BE49-F238E27FC236}">
                    <a16:creationId xmlns:a16="http://schemas.microsoft.com/office/drawing/2014/main" id="{2CE56EB9-6C30-A9B4-15EF-C237F9D7E45A}"/>
                  </a:ext>
                </a:extLst>
              </p:cNvPr>
              <p:cNvSpPr/>
              <p:nvPr/>
            </p:nvSpPr>
            <p:spPr>
              <a:xfrm rot="16200000">
                <a:off x="5826555" y="4339328"/>
                <a:ext cx="538890" cy="364116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3CA5161E-EF69-698E-02C2-71ACB05DEBD9}"/>
                  </a:ext>
                </a:extLst>
              </p:cNvPr>
              <p:cNvSpPr txBox="1"/>
              <p:nvPr/>
            </p:nvSpPr>
            <p:spPr>
              <a:xfrm>
                <a:off x="4275415" y="5877463"/>
                <a:ext cx="3641165" cy="584775"/>
              </a:xfrm>
              <a:prstGeom prst="rect">
                <a:avLst/>
              </a:prstGeom>
              <a:noFill/>
            </p:spPr>
            <p:txBody>
              <a:bodyPr wrap="square" rtlCol="0">
                <a:spAutoFit/>
              </a:bodyPr>
              <a:lstStyle/>
              <a:p>
                <a:pPr algn="ctr"/>
                <a:r>
                  <a:rPr lang="zh-CN" altLang="en-US" sz="1600" b="1" dirty="0">
                    <a:solidFill>
                      <a:schemeClr val="bg1"/>
                    </a:solidFill>
                  </a:rPr>
                  <a:t>基于已建立好的</a:t>
                </a:r>
                <a:r>
                  <a:rPr lang="en-US" altLang="zh-CN" sz="1600" b="1" dirty="0">
                    <a:solidFill>
                      <a:schemeClr val="bg1"/>
                    </a:solidFill>
                  </a:rPr>
                  <a:t>TCP</a:t>
                </a:r>
                <a:r>
                  <a:rPr lang="zh-CN" altLang="en-US" sz="1600" b="1" dirty="0">
                    <a:solidFill>
                      <a:schemeClr val="bg1"/>
                    </a:solidFill>
                  </a:rPr>
                  <a:t>连接</a:t>
                </a:r>
                <a:endParaRPr lang="en-US" altLang="zh-CN" sz="1600" b="1" dirty="0">
                  <a:solidFill>
                    <a:schemeClr val="bg1"/>
                  </a:solidFill>
                </a:endParaRPr>
              </a:p>
              <a:p>
                <a:pPr algn="ctr"/>
                <a:r>
                  <a:rPr lang="zh-CN" altLang="en-US" sz="1600" b="1" dirty="0">
                    <a:solidFill>
                      <a:schemeClr val="bg1"/>
                    </a:solidFill>
                  </a:rPr>
                  <a:t>进行可靠数据传输</a:t>
                </a:r>
              </a:p>
            </p:txBody>
          </p:sp>
        </p:grpSp>
        <p:cxnSp>
          <p:nvCxnSpPr>
            <p:cNvPr id="138" name="直接箭头连接符 137">
              <a:extLst>
                <a:ext uri="{FF2B5EF4-FFF2-40B4-BE49-F238E27FC236}">
                  <a16:creationId xmlns:a16="http://schemas.microsoft.com/office/drawing/2014/main" id="{F71C3D80-6DC4-42F4-86AE-95CD2C6C3987}"/>
                </a:ext>
              </a:extLst>
            </p:cNvPr>
            <p:cNvCxnSpPr>
              <a:cxnSpLocks/>
            </p:cNvCxnSpPr>
            <p:nvPr/>
          </p:nvCxnSpPr>
          <p:spPr>
            <a:xfrm>
              <a:off x="4223520" y="5127480"/>
              <a:ext cx="3763719" cy="5503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9" name="文本框 138">
              <a:extLst>
                <a:ext uri="{FF2B5EF4-FFF2-40B4-BE49-F238E27FC236}">
                  <a16:creationId xmlns:a16="http://schemas.microsoft.com/office/drawing/2014/main" id="{57CAF5E1-6201-2F12-257C-3E5E13845BF4}"/>
                </a:ext>
              </a:extLst>
            </p:cNvPr>
            <p:cNvSpPr txBox="1"/>
            <p:nvPr/>
          </p:nvSpPr>
          <p:spPr>
            <a:xfrm rot="534720">
              <a:off x="4959613" y="5002833"/>
              <a:ext cx="979714" cy="369332"/>
            </a:xfrm>
            <a:prstGeom prst="rect">
              <a:avLst/>
            </a:prstGeom>
            <a:noFill/>
          </p:spPr>
          <p:txBody>
            <a:bodyPr wrap="square" rtlCol="0">
              <a:spAutoFit/>
            </a:bodyPr>
            <a:lstStyle/>
            <a:p>
              <a:r>
                <a:rPr lang="en-US" altLang="zh-CN" b="1" dirty="0"/>
                <a:t>ACK-=1</a:t>
              </a:r>
              <a:endParaRPr lang="zh-CN" altLang="en-US" b="1" dirty="0"/>
            </a:p>
          </p:txBody>
        </p:sp>
        <p:sp>
          <p:nvSpPr>
            <p:cNvPr id="140" name="文本框 139">
              <a:extLst>
                <a:ext uri="{FF2B5EF4-FFF2-40B4-BE49-F238E27FC236}">
                  <a16:creationId xmlns:a16="http://schemas.microsoft.com/office/drawing/2014/main" id="{94E67FA5-9614-671D-847D-B1AE15DE121A}"/>
                </a:ext>
              </a:extLst>
            </p:cNvPr>
            <p:cNvSpPr txBox="1"/>
            <p:nvPr/>
          </p:nvSpPr>
          <p:spPr>
            <a:xfrm rot="487117">
              <a:off x="5753893" y="5095343"/>
              <a:ext cx="979714" cy="369332"/>
            </a:xfrm>
            <a:prstGeom prst="rect">
              <a:avLst/>
            </a:prstGeom>
            <a:noFill/>
          </p:spPr>
          <p:txBody>
            <a:bodyPr wrap="square" rtlCol="0">
              <a:spAutoFit/>
            </a:bodyPr>
            <a:lstStyle/>
            <a:p>
              <a:r>
                <a:rPr lang="en-US" altLang="zh-CN" b="1" dirty="0"/>
                <a:t>seq=x+1</a:t>
              </a:r>
              <a:endParaRPr lang="zh-CN" altLang="en-US" b="1" dirty="0"/>
            </a:p>
          </p:txBody>
        </p:sp>
        <p:sp>
          <p:nvSpPr>
            <p:cNvPr id="141" name="文本框 140">
              <a:extLst>
                <a:ext uri="{FF2B5EF4-FFF2-40B4-BE49-F238E27FC236}">
                  <a16:creationId xmlns:a16="http://schemas.microsoft.com/office/drawing/2014/main" id="{19FDEB2B-F886-8815-0671-C076BD1AC882}"/>
                </a:ext>
              </a:extLst>
            </p:cNvPr>
            <p:cNvSpPr txBox="1"/>
            <p:nvPr/>
          </p:nvSpPr>
          <p:spPr>
            <a:xfrm rot="487117">
              <a:off x="6629294" y="5207874"/>
              <a:ext cx="979714" cy="369332"/>
            </a:xfrm>
            <a:prstGeom prst="rect">
              <a:avLst/>
            </a:prstGeom>
            <a:noFill/>
          </p:spPr>
          <p:txBody>
            <a:bodyPr wrap="square" rtlCol="0">
              <a:spAutoFit/>
            </a:bodyPr>
            <a:lstStyle/>
            <a:p>
              <a:r>
                <a:rPr lang="en-US" altLang="zh-CN" b="1" dirty="0"/>
                <a:t>ack=y+1</a:t>
              </a:r>
              <a:endParaRPr lang="zh-CN" altLang="en-US" b="1" dirty="0"/>
            </a:p>
          </p:txBody>
        </p:sp>
      </p:grpSp>
      <p:grpSp>
        <p:nvGrpSpPr>
          <p:cNvPr id="5" name="组合 4">
            <a:extLst>
              <a:ext uri="{FF2B5EF4-FFF2-40B4-BE49-F238E27FC236}">
                <a16:creationId xmlns:a16="http://schemas.microsoft.com/office/drawing/2014/main" id="{80A3416D-6DEC-3932-B6DC-2CCE42BDF8EC}"/>
              </a:ext>
            </a:extLst>
          </p:cNvPr>
          <p:cNvGrpSpPr/>
          <p:nvPr/>
        </p:nvGrpSpPr>
        <p:grpSpPr>
          <a:xfrm>
            <a:off x="933106" y="1224276"/>
            <a:ext cx="10954094" cy="1025594"/>
            <a:chOff x="933106" y="1224276"/>
            <a:chExt cx="10954094" cy="1025594"/>
          </a:xfrm>
        </p:grpSpPr>
        <p:sp>
          <p:nvSpPr>
            <p:cNvPr id="42" name="文本框 41">
              <a:extLst>
                <a:ext uri="{FF2B5EF4-FFF2-40B4-BE49-F238E27FC236}">
                  <a16:creationId xmlns:a16="http://schemas.microsoft.com/office/drawing/2014/main" id="{0822D5E5-17DA-9451-81A3-C479190BC4D3}"/>
                </a:ext>
              </a:extLst>
            </p:cNvPr>
            <p:cNvSpPr txBox="1"/>
            <p:nvPr/>
          </p:nvSpPr>
          <p:spPr>
            <a:xfrm>
              <a:off x="933106" y="1224276"/>
              <a:ext cx="10954094" cy="646331"/>
            </a:xfrm>
            <a:prstGeom prst="rect">
              <a:avLst/>
            </a:prstGeom>
            <a:noFill/>
          </p:spPr>
          <p:txBody>
            <a:bodyPr wrap="square" rtlCol="0">
              <a:spAutoFit/>
            </a:bodyPr>
            <a:lstStyle/>
            <a:p>
              <a:r>
                <a:rPr lang="en-US" altLang="zh-CN" b="1" dirty="0"/>
                <a:t>【2019</a:t>
              </a:r>
              <a:r>
                <a:rPr lang="zh-CN" altLang="en-US" b="1" dirty="0"/>
                <a:t>年 题</a:t>
              </a:r>
              <a:r>
                <a:rPr lang="en-US" altLang="zh-CN" b="1" dirty="0"/>
                <a:t>39】</a:t>
              </a:r>
              <a:r>
                <a:rPr lang="zh-CN" altLang="en-US" b="1" dirty="0"/>
                <a:t>若主机甲主动发起一个与主机乙的</a:t>
              </a:r>
              <a:r>
                <a:rPr lang="en-US" altLang="zh-CN" b="1" dirty="0"/>
                <a:t>TCP</a:t>
              </a:r>
              <a:r>
                <a:rPr lang="zh-CN" altLang="en-US" b="1" dirty="0"/>
                <a:t>连接，甲、乙选择的初始序列号分别为</a:t>
              </a:r>
              <a:r>
                <a:rPr lang="en-US" altLang="zh-CN" b="1" dirty="0"/>
                <a:t>2018</a:t>
              </a:r>
              <a:r>
                <a:rPr lang="zh-CN" altLang="en-US" b="1" dirty="0"/>
                <a:t>和</a:t>
              </a:r>
              <a:r>
                <a:rPr lang="en-US" altLang="zh-CN" b="1" dirty="0"/>
                <a:t>2046</a:t>
              </a:r>
              <a:r>
                <a:rPr lang="zh-CN" altLang="en-US" b="1" dirty="0"/>
                <a:t>，</a:t>
              </a:r>
              <a:endParaRPr lang="en-US" altLang="zh-CN" b="1" dirty="0"/>
            </a:p>
            <a:p>
              <a:r>
                <a:rPr lang="en-US" altLang="zh-CN" b="1" dirty="0"/>
                <a:t>                               </a:t>
              </a:r>
              <a:r>
                <a:rPr lang="zh-CN" altLang="en-US" b="1" dirty="0"/>
                <a:t>则第三次握手</a:t>
              </a:r>
              <a:r>
                <a:rPr lang="en-US" altLang="zh-CN" b="1" dirty="0"/>
                <a:t>TCP</a:t>
              </a:r>
              <a:r>
                <a:rPr lang="zh-CN" altLang="en-US" b="1" dirty="0"/>
                <a:t>段的确认序列号是（      ）。</a:t>
              </a:r>
            </a:p>
          </p:txBody>
        </p:sp>
        <p:sp>
          <p:nvSpPr>
            <p:cNvPr id="58" name="文本框 57">
              <a:extLst>
                <a:ext uri="{FF2B5EF4-FFF2-40B4-BE49-F238E27FC236}">
                  <a16:creationId xmlns:a16="http://schemas.microsoft.com/office/drawing/2014/main" id="{8F751923-2A8D-1182-9E70-ADA096FCEC5A}"/>
                </a:ext>
              </a:extLst>
            </p:cNvPr>
            <p:cNvSpPr txBox="1"/>
            <p:nvPr/>
          </p:nvSpPr>
          <p:spPr>
            <a:xfrm>
              <a:off x="2518311" y="1880538"/>
              <a:ext cx="1185672" cy="369332"/>
            </a:xfrm>
            <a:prstGeom prst="rect">
              <a:avLst/>
            </a:prstGeom>
            <a:noFill/>
          </p:spPr>
          <p:txBody>
            <a:bodyPr wrap="square" rtlCol="0">
              <a:spAutoFit/>
            </a:bodyPr>
            <a:lstStyle/>
            <a:p>
              <a:r>
                <a:rPr lang="en-US" altLang="zh-CN" b="1" dirty="0"/>
                <a:t>A. 2018</a:t>
              </a:r>
              <a:endParaRPr lang="zh-CN" altLang="en-US" b="1" dirty="0"/>
            </a:p>
          </p:txBody>
        </p:sp>
        <p:sp>
          <p:nvSpPr>
            <p:cNvPr id="55" name="文本框 54">
              <a:extLst>
                <a:ext uri="{FF2B5EF4-FFF2-40B4-BE49-F238E27FC236}">
                  <a16:creationId xmlns:a16="http://schemas.microsoft.com/office/drawing/2014/main" id="{C5659595-9677-78E4-D01B-210CA6C31B0C}"/>
                </a:ext>
              </a:extLst>
            </p:cNvPr>
            <p:cNvSpPr txBox="1"/>
            <p:nvPr/>
          </p:nvSpPr>
          <p:spPr>
            <a:xfrm>
              <a:off x="4822107" y="1880538"/>
              <a:ext cx="1185672" cy="369332"/>
            </a:xfrm>
            <a:prstGeom prst="rect">
              <a:avLst/>
            </a:prstGeom>
            <a:noFill/>
          </p:spPr>
          <p:txBody>
            <a:bodyPr wrap="square" rtlCol="0">
              <a:spAutoFit/>
            </a:bodyPr>
            <a:lstStyle/>
            <a:p>
              <a:r>
                <a:rPr lang="en-US" altLang="zh-CN" b="1" dirty="0"/>
                <a:t>B. 2019</a:t>
              </a:r>
              <a:endParaRPr lang="zh-CN" altLang="en-US" b="1" dirty="0"/>
            </a:p>
          </p:txBody>
        </p:sp>
        <p:sp>
          <p:nvSpPr>
            <p:cNvPr id="56" name="文本框 55">
              <a:extLst>
                <a:ext uri="{FF2B5EF4-FFF2-40B4-BE49-F238E27FC236}">
                  <a16:creationId xmlns:a16="http://schemas.microsoft.com/office/drawing/2014/main" id="{E581B548-03DC-9112-B3AB-DF285CFB0A5F}"/>
                </a:ext>
              </a:extLst>
            </p:cNvPr>
            <p:cNvSpPr txBox="1"/>
            <p:nvPr/>
          </p:nvSpPr>
          <p:spPr>
            <a:xfrm>
              <a:off x="7125903" y="1880538"/>
              <a:ext cx="1185672" cy="369332"/>
            </a:xfrm>
            <a:prstGeom prst="rect">
              <a:avLst/>
            </a:prstGeom>
            <a:noFill/>
          </p:spPr>
          <p:txBody>
            <a:bodyPr wrap="square" rtlCol="0">
              <a:spAutoFit/>
            </a:bodyPr>
            <a:lstStyle/>
            <a:p>
              <a:r>
                <a:rPr lang="en-US" altLang="zh-CN" b="1" dirty="0"/>
                <a:t>C. 2046</a:t>
              </a:r>
              <a:endParaRPr lang="zh-CN" altLang="en-US" b="1" dirty="0"/>
            </a:p>
          </p:txBody>
        </p:sp>
        <p:sp>
          <p:nvSpPr>
            <p:cNvPr id="57" name="文本框 56">
              <a:extLst>
                <a:ext uri="{FF2B5EF4-FFF2-40B4-BE49-F238E27FC236}">
                  <a16:creationId xmlns:a16="http://schemas.microsoft.com/office/drawing/2014/main" id="{0190E324-E6B0-BD8E-391E-354335979F17}"/>
                </a:ext>
              </a:extLst>
            </p:cNvPr>
            <p:cNvSpPr txBox="1"/>
            <p:nvPr/>
          </p:nvSpPr>
          <p:spPr>
            <a:xfrm>
              <a:off x="9429699" y="1880538"/>
              <a:ext cx="1185672" cy="369332"/>
            </a:xfrm>
            <a:prstGeom prst="rect">
              <a:avLst/>
            </a:prstGeom>
            <a:noFill/>
          </p:spPr>
          <p:txBody>
            <a:bodyPr wrap="square" rtlCol="0">
              <a:spAutoFit/>
            </a:bodyPr>
            <a:lstStyle/>
            <a:p>
              <a:r>
                <a:rPr lang="en-US" altLang="zh-CN" b="1" dirty="0"/>
                <a:t>D. 2047</a:t>
              </a:r>
              <a:endParaRPr lang="zh-CN" altLang="en-US" b="1" dirty="0"/>
            </a:p>
          </p:txBody>
        </p:sp>
      </p:grpSp>
    </p:spTree>
    <p:custDataLst>
      <p:tags r:id="rId1"/>
    </p:custDataLst>
    <p:extLst>
      <p:ext uri="{BB962C8B-B14F-4D97-AF65-F5344CB8AC3E}">
        <p14:creationId xmlns:p14="http://schemas.microsoft.com/office/powerpoint/2010/main" val="360364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800" decel="100000"/>
                                        <p:tgtEl>
                                          <p:spTgt spid="52"/>
                                        </p:tgtEl>
                                      </p:cBhvr>
                                    </p:animEffect>
                                    <p:anim calcmode="lin" valueType="num">
                                      <p:cBhvr>
                                        <p:cTn id="18" dur="800" decel="100000" fill="hold"/>
                                        <p:tgtEl>
                                          <p:spTgt spid="52"/>
                                        </p:tgtEl>
                                        <p:attrNameLst>
                                          <p:attrName>style.rotation</p:attrName>
                                        </p:attrNameLst>
                                      </p:cBhvr>
                                      <p:tavLst>
                                        <p:tav tm="0">
                                          <p:val>
                                            <p:fltVal val="-90"/>
                                          </p:val>
                                        </p:tav>
                                        <p:tav tm="100000">
                                          <p:val>
                                            <p:fltVal val="0"/>
                                          </p:val>
                                        </p:tav>
                                      </p:tavLst>
                                    </p:anim>
                                    <p:anim calcmode="lin" valueType="num">
                                      <p:cBhvr>
                                        <p:cTn id="19" dur="800" decel="100000" fill="hold"/>
                                        <p:tgtEl>
                                          <p:spTgt spid="52"/>
                                        </p:tgtEl>
                                        <p:attrNameLst>
                                          <p:attrName>ppt_x</p:attrName>
                                        </p:attrNameLst>
                                      </p:cBhvr>
                                      <p:tavLst>
                                        <p:tav tm="0">
                                          <p:val>
                                            <p:strVal val="#ppt_x+0.4"/>
                                          </p:val>
                                        </p:tav>
                                        <p:tav tm="100000">
                                          <p:val>
                                            <p:strVal val="#ppt_x-0.05"/>
                                          </p:val>
                                        </p:tav>
                                      </p:tavLst>
                                    </p:anim>
                                    <p:anim calcmode="lin" valueType="num">
                                      <p:cBhvr>
                                        <p:cTn id="20" dur="800" decel="100000" fill="hold"/>
                                        <p:tgtEl>
                                          <p:spTgt spid="52"/>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52"/>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52"/>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p:cTn id="27" dur="500" fill="hold"/>
                                        <p:tgtEl>
                                          <p:spTgt spid="54"/>
                                        </p:tgtEl>
                                        <p:attrNameLst>
                                          <p:attrName>ppt_w</p:attrName>
                                        </p:attrNameLst>
                                      </p:cBhvr>
                                      <p:tavLst>
                                        <p:tav tm="0">
                                          <p:val>
                                            <p:fltVal val="0"/>
                                          </p:val>
                                        </p:tav>
                                        <p:tav tm="100000">
                                          <p:val>
                                            <p:strVal val="#ppt_w"/>
                                          </p:val>
                                        </p:tav>
                                      </p:tavLst>
                                    </p:anim>
                                    <p:anim calcmode="lin" valueType="num">
                                      <p:cBhvr>
                                        <p:cTn id="28" dur="500" fill="hold"/>
                                        <p:tgtEl>
                                          <p:spTgt spid="54"/>
                                        </p:tgtEl>
                                        <p:attrNameLst>
                                          <p:attrName>ppt_h</p:attrName>
                                        </p:attrNameLst>
                                      </p:cBhvr>
                                      <p:tavLst>
                                        <p:tav tm="0">
                                          <p:val>
                                            <p:fltVal val="0"/>
                                          </p:val>
                                        </p:tav>
                                        <p:tav tm="100000">
                                          <p:val>
                                            <p:strVal val="#ppt_h"/>
                                          </p:val>
                                        </p:tav>
                                      </p:tavLst>
                                    </p:anim>
                                    <p:animEffect transition="in" filter="fade">
                                      <p:cBhvr>
                                        <p:cTn id="29" dur="500"/>
                                        <p:tgtEl>
                                          <p:spTgt spid="54"/>
                                        </p:tgtEl>
                                      </p:cBhvr>
                                    </p:animEffect>
                                  </p:childTnLst>
                                </p:cTn>
                              </p:par>
                            </p:childTnLst>
                          </p:cTn>
                        </p:par>
                      </p:childTnLst>
                    </p:cTn>
                  </p:par>
                  <p:par>
                    <p:cTn id="30" fill="hold">
                      <p:stCondLst>
                        <p:cond delay="indefinite"/>
                      </p:stCondLst>
                      <p:childTnLst>
                        <p:par>
                          <p:cTn id="31" fill="hold">
                            <p:stCondLst>
                              <p:cond delay="0"/>
                            </p:stCondLst>
                            <p:childTnLst>
                              <p:par>
                                <p:cTn id="32" presetID="30" presetClass="entr" presetSubtype="0"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800" decel="100000"/>
                                        <p:tgtEl>
                                          <p:spTgt spid="62"/>
                                        </p:tgtEl>
                                      </p:cBhvr>
                                    </p:animEffect>
                                    <p:anim calcmode="lin" valueType="num">
                                      <p:cBhvr>
                                        <p:cTn id="35" dur="800" decel="100000" fill="hold"/>
                                        <p:tgtEl>
                                          <p:spTgt spid="62"/>
                                        </p:tgtEl>
                                        <p:attrNameLst>
                                          <p:attrName>style.rotation</p:attrName>
                                        </p:attrNameLst>
                                      </p:cBhvr>
                                      <p:tavLst>
                                        <p:tav tm="0">
                                          <p:val>
                                            <p:fltVal val="-90"/>
                                          </p:val>
                                        </p:tav>
                                        <p:tav tm="100000">
                                          <p:val>
                                            <p:fltVal val="0"/>
                                          </p:val>
                                        </p:tav>
                                      </p:tavLst>
                                    </p:anim>
                                    <p:anim calcmode="lin" valueType="num">
                                      <p:cBhvr>
                                        <p:cTn id="36" dur="800" decel="100000" fill="hold"/>
                                        <p:tgtEl>
                                          <p:spTgt spid="62"/>
                                        </p:tgtEl>
                                        <p:attrNameLst>
                                          <p:attrName>ppt_x</p:attrName>
                                        </p:attrNameLst>
                                      </p:cBhvr>
                                      <p:tavLst>
                                        <p:tav tm="0">
                                          <p:val>
                                            <p:strVal val="#ppt_x+0.4"/>
                                          </p:val>
                                        </p:tav>
                                        <p:tav tm="100000">
                                          <p:val>
                                            <p:strVal val="#ppt_x-0.05"/>
                                          </p:val>
                                        </p:tav>
                                      </p:tavLst>
                                    </p:anim>
                                    <p:anim calcmode="lin" valueType="num">
                                      <p:cBhvr>
                                        <p:cTn id="37" dur="800" decel="100000" fill="hold"/>
                                        <p:tgtEl>
                                          <p:spTgt spid="62"/>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62"/>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62"/>
                                        </p:tgtEl>
                                        <p:attrNameLst>
                                          <p:attrName>ppt_y</p:attrName>
                                        </p:attrNameLst>
                                      </p:cBhvr>
                                      <p:tavLst>
                                        <p:tav tm="0">
                                          <p:val>
                                            <p:strVal val="#ppt_y+0.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2" presetClass="entr" presetSubtype="1" fill="hold" grpId="0" nodeType="clickEffect">
                                  <p:stCondLst>
                                    <p:cond delay="0"/>
                                  </p:stCondLst>
                                  <p:childTnLst>
                                    <p:set>
                                      <p:cBhvr>
                                        <p:cTn id="43" dur="1" fill="hold">
                                          <p:stCondLst>
                                            <p:cond delay="0"/>
                                          </p:stCondLst>
                                        </p:cTn>
                                        <p:tgtEl>
                                          <p:spTgt spid="153"/>
                                        </p:tgtEl>
                                        <p:attrNameLst>
                                          <p:attrName>style.visibility</p:attrName>
                                        </p:attrNameLst>
                                      </p:cBhvr>
                                      <p:to>
                                        <p:strVal val="visible"/>
                                      </p:to>
                                    </p:set>
                                    <p:anim calcmode="lin" valueType="num">
                                      <p:cBhvr additive="base">
                                        <p:cTn id="44" dur="500"/>
                                        <p:tgtEl>
                                          <p:spTgt spid="153"/>
                                        </p:tgtEl>
                                        <p:attrNameLst>
                                          <p:attrName>ppt_y</p:attrName>
                                        </p:attrNameLst>
                                      </p:cBhvr>
                                      <p:tavLst>
                                        <p:tav tm="0">
                                          <p:val>
                                            <p:strVal val="#ppt_y-#ppt_h*1.125000"/>
                                          </p:val>
                                        </p:tav>
                                        <p:tav tm="100000">
                                          <p:val>
                                            <p:strVal val="#ppt_y"/>
                                          </p:val>
                                        </p:tav>
                                      </p:tavLst>
                                    </p:anim>
                                    <p:animEffect transition="in" filter="wipe(down)">
                                      <p:cBhvr>
                                        <p:cTn id="45" dur="500"/>
                                        <p:tgtEl>
                                          <p:spTgt spid="153"/>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1" fill="hold" grpId="0" nodeType="clickEffect">
                                  <p:stCondLst>
                                    <p:cond delay="0"/>
                                  </p:stCondLst>
                                  <p:childTnLst>
                                    <p:set>
                                      <p:cBhvr>
                                        <p:cTn id="49" dur="1" fill="hold">
                                          <p:stCondLst>
                                            <p:cond delay="0"/>
                                          </p:stCondLst>
                                        </p:cTn>
                                        <p:tgtEl>
                                          <p:spTgt spid="154"/>
                                        </p:tgtEl>
                                        <p:attrNameLst>
                                          <p:attrName>style.visibility</p:attrName>
                                        </p:attrNameLst>
                                      </p:cBhvr>
                                      <p:to>
                                        <p:strVal val="visible"/>
                                      </p:to>
                                    </p:set>
                                    <p:anim calcmode="lin" valueType="num">
                                      <p:cBhvr additive="base">
                                        <p:cTn id="50" dur="500"/>
                                        <p:tgtEl>
                                          <p:spTgt spid="154"/>
                                        </p:tgtEl>
                                        <p:attrNameLst>
                                          <p:attrName>ppt_y</p:attrName>
                                        </p:attrNameLst>
                                      </p:cBhvr>
                                      <p:tavLst>
                                        <p:tav tm="0">
                                          <p:val>
                                            <p:strVal val="#ppt_y-#ppt_h*1.125000"/>
                                          </p:val>
                                        </p:tav>
                                        <p:tav tm="100000">
                                          <p:val>
                                            <p:strVal val="#ppt_y"/>
                                          </p:val>
                                        </p:tav>
                                      </p:tavLst>
                                    </p:anim>
                                    <p:animEffect transition="in" filter="wipe(down)">
                                      <p:cBhvr>
                                        <p:cTn id="51"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4" grpId="0"/>
      <p:bldP spid="52" grpId="0"/>
      <p:bldP spid="5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文本框 152">
            <a:extLst>
              <a:ext uri="{FF2B5EF4-FFF2-40B4-BE49-F238E27FC236}">
                <a16:creationId xmlns:a16="http://schemas.microsoft.com/office/drawing/2014/main" id="{6A39C593-02DD-43CB-A522-C7C043F65001}"/>
              </a:ext>
            </a:extLst>
          </p:cNvPr>
          <p:cNvSpPr txBox="1"/>
          <p:nvPr/>
        </p:nvSpPr>
        <p:spPr>
          <a:xfrm>
            <a:off x="2254284" y="3001561"/>
            <a:ext cx="1085108" cy="369332"/>
          </a:xfrm>
          <a:prstGeom prst="rect">
            <a:avLst/>
          </a:prstGeom>
          <a:noFill/>
        </p:spPr>
        <p:txBody>
          <a:bodyPr wrap="square" rtlCol="0">
            <a:spAutoFit/>
          </a:bodyPr>
          <a:lstStyle/>
          <a:p>
            <a:pPr algn="ctr"/>
            <a:r>
              <a:rPr lang="zh-CN" altLang="en-US" b="1" dirty="0"/>
              <a:t>主机甲</a:t>
            </a:r>
          </a:p>
        </p:txBody>
      </p:sp>
      <p:sp>
        <p:nvSpPr>
          <p:cNvPr id="154" name="文本框 153">
            <a:extLst>
              <a:ext uri="{FF2B5EF4-FFF2-40B4-BE49-F238E27FC236}">
                <a16:creationId xmlns:a16="http://schemas.microsoft.com/office/drawing/2014/main" id="{5D3D6BE0-CCC8-6482-3D89-F47324847FB4}"/>
              </a:ext>
            </a:extLst>
          </p:cNvPr>
          <p:cNvSpPr txBox="1"/>
          <p:nvPr/>
        </p:nvSpPr>
        <p:spPr>
          <a:xfrm>
            <a:off x="8937427" y="3001561"/>
            <a:ext cx="1085108" cy="369332"/>
          </a:xfrm>
          <a:prstGeom prst="rect">
            <a:avLst/>
          </a:prstGeom>
          <a:noFill/>
        </p:spPr>
        <p:txBody>
          <a:bodyPr wrap="square" rtlCol="0">
            <a:spAutoFit/>
          </a:bodyPr>
          <a:lstStyle/>
          <a:p>
            <a:pPr algn="ctr"/>
            <a:r>
              <a:rPr lang="zh-CN" altLang="en-US" b="1" dirty="0"/>
              <a:t>主机乙</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“三报文握手”建立</a:t>
              </a:r>
              <a:r>
                <a:rPr lang="en-US" altLang="zh-CN" sz="2000" b="1" dirty="0"/>
                <a:t>TCP</a:t>
              </a:r>
              <a:r>
                <a:rPr lang="zh-CN" altLang="en-US" sz="2000" b="1" dirty="0"/>
                <a:t>连接</a:t>
              </a:r>
            </a:p>
          </p:txBody>
        </p:sp>
      </p:grpSp>
      <p:sp>
        <p:nvSpPr>
          <p:cNvPr id="52" name="文本框 51">
            <a:extLst>
              <a:ext uri="{FF2B5EF4-FFF2-40B4-BE49-F238E27FC236}">
                <a16:creationId xmlns:a16="http://schemas.microsoft.com/office/drawing/2014/main" id="{B4BBE9E7-D9B8-2067-3F6A-1EE029DAD66D}"/>
              </a:ext>
            </a:extLst>
          </p:cNvPr>
          <p:cNvSpPr txBox="1"/>
          <p:nvPr/>
        </p:nvSpPr>
        <p:spPr>
          <a:xfrm>
            <a:off x="6372993" y="1453277"/>
            <a:ext cx="47026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D</a:t>
            </a:r>
            <a:endParaRPr lang="zh-CN" altLang="en-US" sz="2800" b="1" dirty="0">
              <a:solidFill>
                <a:schemeClr val="accent1">
                  <a:lumMod val="75000"/>
                </a:schemeClr>
              </a:solidFill>
              <a:latin typeface="Arial Black" panose="020B0A04020102020204" pitchFamily="34" charset="0"/>
            </a:endParaRPr>
          </a:p>
        </p:txBody>
      </p:sp>
      <p:sp>
        <p:nvSpPr>
          <p:cNvPr id="54" name="文本框 53">
            <a:extLst>
              <a:ext uri="{FF2B5EF4-FFF2-40B4-BE49-F238E27FC236}">
                <a16:creationId xmlns:a16="http://schemas.microsoft.com/office/drawing/2014/main" id="{AF95E70D-0F32-1DAD-4245-C8FA7C9A2855}"/>
              </a:ext>
            </a:extLst>
          </p:cNvPr>
          <p:cNvSpPr txBox="1"/>
          <p:nvPr/>
        </p:nvSpPr>
        <p:spPr>
          <a:xfrm>
            <a:off x="1110343" y="2182264"/>
            <a:ext cx="672737" cy="369332"/>
          </a:xfrm>
          <a:prstGeom prst="rect">
            <a:avLst/>
          </a:prstGeom>
          <a:noFill/>
        </p:spPr>
        <p:txBody>
          <a:bodyPr wrap="square" rtlCol="0">
            <a:spAutoFit/>
          </a:bodyPr>
          <a:lstStyle/>
          <a:p>
            <a:r>
              <a:rPr lang="zh-CN" altLang="en-US" b="1" dirty="0"/>
              <a:t>解析</a:t>
            </a:r>
          </a:p>
        </p:txBody>
      </p:sp>
      <p:sp>
        <p:nvSpPr>
          <p:cNvPr id="113" name="矩形 112">
            <a:extLst>
              <a:ext uri="{FF2B5EF4-FFF2-40B4-BE49-F238E27FC236}">
                <a16:creationId xmlns:a16="http://schemas.microsoft.com/office/drawing/2014/main" id="{ABAD15BD-EFB9-3365-3CB2-66916E821983}"/>
              </a:ext>
            </a:extLst>
          </p:cNvPr>
          <p:cNvSpPr/>
          <p:nvPr/>
        </p:nvSpPr>
        <p:spPr>
          <a:xfrm>
            <a:off x="2699104" y="3405257"/>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114" name="矩形 113">
            <a:extLst>
              <a:ext uri="{FF2B5EF4-FFF2-40B4-BE49-F238E27FC236}">
                <a16:creationId xmlns:a16="http://schemas.microsoft.com/office/drawing/2014/main" id="{71EF46C2-4D2A-313A-61D1-E875D6BB523F}"/>
              </a:ext>
            </a:extLst>
          </p:cNvPr>
          <p:cNvSpPr/>
          <p:nvPr/>
        </p:nvSpPr>
        <p:spPr>
          <a:xfrm>
            <a:off x="7977861" y="3405257"/>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117" name="文本框 116">
            <a:extLst>
              <a:ext uri="{FF2B5EF4-FFF2-40B4-BE49-F238E27FC236}">
                <a16:creationId xmlns:a16="http://schemas.microsoft.com/office/drawing/2014/main" id="{94C20C2C-A18C-CD80-38BA-85D69C20B8CB}"/>
              </a:ext>
            </a:extLst>
          </p:cNvPr>
          <p:cNvSpPr txBox="1"/>
          <p:nvPr/>
        </p:nvSpPr>
        <p:spPr>
          <a:xfrm>
            <a:off x="2375262" y="2643992"/>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118" name="文本框 117">
            <a:extLst>
              <a:ext uri="{FF2B5EF4-FFF2-40B4-BE49-F238E27FC236}">
                <a16:creationId xmlns:a16="http://schemas.microsoft.com/office/drawing/2014/main" id="{CEBF8DFC-634E-9A39-D990-0F0D5C3E287B}"/>
              </a:ext>
            </a:extLst>
          </p:cNvPr>
          <p:cNvSpPr txBox="1"/>
          <p:nvPr/>
        </p:nvSpPr>
        <p:spPr>
          <a:xfrm>
            <a:off x="9011331" y="2643992"/>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119" name="组合 118">
            <a:extLst>
              <a:ext uri="{FF2B5EF4-FFF2-40B4-BE49-F238E27FC236}">
                <a16:creationId xmlns:a16="http://schemas.microsoft.com/office/drawing/2014/main" id="{55F17451-47B9-94D4-5C80-6527DEE4D737}"/>
              </a:ext>
            </a:extLst>
          </p:cNvPr>
          <p:cNvGrpSpPr/>
          <p:nvPr/>
        </p:nvGrpSpPr>
        <p:grpSpPr>
          <a:xfrm>
            <a:off x="3118053" y="2668561"/>
            <a:ext cx="5963787" cy="654939"/>
            <a:chOff x="2993956" y="1149410"/>
            <a:chExt cx="5963787" cy="654939"/>
          </a:xfrm>
        </p:grpSpPr>
        <p:pic>
          <p:nvPicPr>
            <p:cNvPr id="148" name="图形 147">
              <a:extLst>
                <a:ext uri="{FF2B5EF4-FFF2-40B4-BE49-F238E27FC236}">
                  <a16:creationId xmlns:a16="http://schemas.microsoft.com/office/drawing/2014/main" id="{EB26B4B7-F84A-CE3E-4BC1-63BB55BDAC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149" name="图形 148">
              <a:extLst>
                <a:ext uri="{FF2B5EF4-FFF2-40B4-BE49-F238E27FC236}">
                  <a16:creationId xmlns:a16="http://schemas.microsoft.com/office/drawing/2014/main" id="{0C019AA2-A9CA-0D2C-6C2B-A20929E3B2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sp>
        <p:nvSpPr>
          <p:cNvPr id="120" name="箭头: 左右 119">
            <a:extLst>
              <a:ext uri="{FF2B5EF4-FFF2-40B4-BE49-F238E27FC236}">
                <a16:creationId xmlns:a16="http://schemas.microsoft.com/office/drawing/2014/main" id="{0064B7D1-E5E5-B414-81A5-7C99137AB86E}"/>
              </a:ext>
            </a:extLst>
          </p:cNvPr>
          <p:cNvSpPr/>
          <p:nvPr/>
        </p:nvSpPr>
        <p:spPr>
          <a:xfrm>
            <a:off x="3790878" y="2788652"/>
            <a:ext cx="4847245"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建立</a:t>
            </a:r>
            <a:r>
              <a:rPr lang="en-US" altLang="zh-CN" b="1" dirty="0">
                <a:solidFill>
                  <a:schemeClr val="tx1"/>
                </a:solidFill>
              </a:rPr>
              <a:t>TCP</a:t>
            </a:r>
            <a:r>
              <a:rPr lang="zh-CN" altLang="en-US" b="1" dirty="0">
                <a:solidFill>
                  <a:schemeClr val="tx1"/>
                </a:solidFill>
              </a:rPr>
              <a:t>连接</a:t>
            </a:r>
          </a:p>
        </p:txBody>
      </p:sp>
      <p:sp>
        <p:nvSpPr>
          <p:cNvPr id="121" name="矩形 120">
            <a:extLst>
              <a:ext uri="{FF2B5EF4-FFF2-40B4-BE49-F238E27FC236}">
                <a16:creationId xmlns:a16="http://schemas.microsoft.com/office/drawing/2014/main" id="{A7D6F471-51E5-F8FD-7A76-B90B0AC172A8}"/>
              </a:ext>
            </a:extLst>
          </p:cNvPr>
          <p:cNvSpPr/>
          <p:nvPr/>
        </p:nvSpPr>
        <p:spPr>
          <a:xfrm>
            <a:off x="7977860" y="3986246"/>
            <a:ext cx="1515035" cy="55035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LISTEN</a:t>
            </a:r>
          </a:p>
          <a:p>
            <a:pPr algn="ctr"/>
            <a:r>
              <a:rPr lang="zh-CN" altLang="en-US" b="1" dirty="0">
                <a:solidFill>
                  <a:schemeClr val="bg1"/>
                </a:solidFill>
                <a:latin typeface="+mn-ea"/>
              </a:rPr>
              <a:t>监听</a:t>
            </a:r>
          </a:p>
        </p:txBody>
      </p:sp>
      <p:grpSp>
        <p:nvGrpSpPr>
          <p:cNvPr id="122" name="组合 121">
            <a:extLst>
              <a:ext uri="{FF2B5EF4-FFF2-40B4-BE49-F238E27FC236}">
                <a16:creationId xmlns:a16="http://schemas.microsoft.com/office/drawing/2014/main" id="{7C4B0FFC-E4A0-02EE-F176-1E304C5FBDAB}"/>
              </a:ext>
            </a:extLst>
          </p:cNvPr>
          <p:cNvGrpSpPr/>
          <p:nvPr/>
        </p:nvGrpSpPr>
        <p:grpSpPr>
          <a:xfrm>
            <a:off x="9137470" y="2973603"/>
            <a:ext cx="1856112" cy="1012643"/>
            <a:chOff x="9137470" y="1913430"/>
            <a:chExt cx="1856112" cy="1012643"/>
          </a:xfrm>
        </p:grpSpPr>
        <p:cxnSp>
          <p:nvCxnSpPr>
            <p:cNvPr id="146" name="连接符: 肘形 145">
              <a:extLst>
                <a:ext uri="{FF2B5EF4-FFF2-40B4-BE49-F238E27FC236}">
                  <a16:creationId xmlns:a16="http://schemas.microsoft.com/office/drawing/2014/main" id="{5220DFFA-00F8-9136-91DB-1367ECBE4289}"/>
                </a:ext>
              </a:extLst>
            </p:cNvPr>
            <p:cNvCxnSpPr>
              <a:cxnSpLocks/>
            </p:cNvCxnSpPr>
            <p:nvPr/>
          </p:nvCxnSpPr>
          <p:spPr>
            <a:xfrm rot="16200000" flipH="1">
              <a:off x="8812055" y="2238845"/>
              <a:ext cx="1006255" cy="355426"/>
            </a:xfrm>
            <a:prstGeom prst="bentConnector4">
              <a:avLst>
                <a:gd name="adj1" fmla="val 994"/>
                <a:gd name="adj2" fmla="val 531844"/>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47" name="文本框 146">
              <a:extLst>
                <a:ext uri="{FF2B5EF4-FFF2-40B4-BE49-F238E27FC236}">
                  <a16:creationId xmlns:a16="http://schemas.microsoft.com/office/drawing/2014/main" id="{0CE037C7-A8E4-30CE-AF49-3D2F2922832B}"/>
                </a:ext>
              </a:extLst>
            </p:cNvPr>
            <p:cNvSpPr txBox="1"/>
            <p:nvPr/>
          </p:nvSpPr>
          <p:spPr>
            <a:xfrm>
              <a:off x="9767455" y="2556741"/>
              <a:ext cx="1226127" cy="369332"/>
            </a:xfrm>
            <a:prstGeom prst="rect">
              <a:avLst/>
            </a:prstGeom>
            <a:noFill/>
          </p:spPr>
          <p:txBody>
            <a:bodyPr wrap="square" rtlCol="0">
              <a:spAutoFit/>
            </a:bodyPr>
            <a:lstStyle/>
            <a:p>
              <a:pPr algn="ctr"/>
              <a:r>
                <a:rPr lang="zh-CN" altLang="en-US" b="1" dirty="0"/>
                <a:t>被动打开</a:t>
              </a:r>
            </a:p>
          </p:txBody>
        </p:sp>
      </p:grpSp>
      <p:sp>
        <p:nvSpPr>
          <p:cNvPr id="123" name="矩形 122">
            <a:extLst>
              <a:ext uri="{FF2B5EF4-FFF2-40B4-BE49-F238E27FC236}">
                <a16:creationId xmlns:a16="http://schemas.microsoft.com/office/drawing/2014/main" id="{F1F1D400-7D43-6EAD-9BF7-A067A2269285}"/>
              </a:ext>
            </a:extLst>
          </p:cNvPr>
          <p:cNvSpPr/>
          <p:nvPr/>
        </p:nvSpPr>
        <p:spPr>
          <a:xfrm>
            <a:off x="2699103" y="3988035"/>
            <a:ext cx="1515035" cy="111876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SYN-SENT</a:t>
            </a:r>
          </a:p>
          <a:p>
            <a:pPr algn="ctr"/>
            <a:r>
              <a:rPr lang="zh-CN" altLang="en-US" b="1" dirty="0">
                <a:solidFill>
                  <a:schemeClr val="bg1"/>
                </a:solidFill>
                <a:latin typeface="+mn-ea"/>
              </a:rPr>
              <a:t>同步已发送</a:t>
            </a:r>
          </a:p>
        </p:txBody>
      </p:sp>
      <p:grpSp>
        <p:nvGrpSpPr>
          <p:cNvPr id="6" name="组合 5">
            <a:extLst>
              <a:ext uri="{FF2B5EF4-FFF2-40B4-BE49-F238E27FC236}">
                <a16:creationId xmlns:a16="http://schemas.microsoft.com/office/drawing/2014/main" id="{C151D5A8-ED81-AC03-33E6-2B567B76EDCE}"/>
              </a:ext>
            </a:extLst>
          </p:cNvPr>
          <p:cNvGrpSpPr/>
          <p:nvPr/>
        </p:nvGrpSpPr>
        <p:grpSpPr>
          <a:xfrm>
            <a:off x="315617" y="3732624"/>
            <a:ext cx="7662240" cy="832010"/>
            <a:chOff x="315617" y="3732624"/>
            <a:chExt cx="7662240" cy="832010"/>
          </a:xfrm>
        </p:grpSpPr>
        <p:sp>
          <p:nvSpPr>
            <p:cNvPr id="124" name="文本框 123">
              <a:extLst>
                <a:ext uri="{FF2B5EF4-FFF2-40B4-BE49-F238E27FC236}">
                  <a16:creationId xmlns:a16="http://schemas.microsoft.com/office/drawing/2014/main" id="{DED95798-7FE5-5FC4-6538-0D8FCCF3A9E4}"/>
                </a:ext>
              </a:extLst>
            </p:cNvPr>
            <p:cNvSpPr txBox="1"/>
            <p:nvPr/>
          </p:nvSpPr>
          <p:spPr>
            <a:xfrm>
              <a:off x="315617" y="3979859"/>
              <a:ext cx="2381795" cy="584775"/>
            </a:xfrm>
            <a:prstGeom prst="rect">
              <a:avLst/>
            </a:prstGeom>
            <a:noFill/>
          </p:spPr>
          <p:txBody>
            <a:bodyPr wrap="square" rtlCol="0">
              <a:spAutoFit/>
            </a:bodyPr>
            <a:lstStyle/>
            <a:p>
              <a:r>
                <a:rPr lang="zh-CN" altLang="en-US" sz="1600" b="1" dirty="0">
                  <a:solidFill>
                    <a:schemeClr val="accent1"/>
                  </a:solidFill>
                </a:rPr>
                <a:t>发送</a:t>
              </a:r>
              <a:r>
                <a:rPr lang="en-US" altLang="zh-CN" sz="1600" b="1" dirty="0">
                  <a:solidFill>
                    <a:schemeClr val="accent1"/>
                  </a:solidFill>
                </a:rPr>
                <a:t>TCP</a:t>
              </a:r>
              <a:r>
                <a:rPr lang="zh-CN" altLang="en-US" sz="1600" b="1" dirty="0">
                  <a:solidFill>
                    <a:schemeClr val="accent1"/>
                  </a:solidFill>
                </a:rPr>
                <a:t>连接请求报文段</a:t>
              </a:r>
              <a:endParaRPr lang="en-US" altLang="zh-CN" sz="1600" b="1" dirty="0">
                <a:solidFill>
                  <a:schemeClr val="accent1"/>
                </a:solidFill>
              </a:endParaRPr>
            </a:p>
            <a:p>
              <a:r>
                <a:rPr lang="zh-CN" altLang="en-US" sz="1600" b="1" dirty="0">
                  <a:solidFill>
                    <a:schemeClr val="accent1"/>
                  </a:solidFill>
                </a:rPr>
                <a:t>进入同步已发送状态</a:t>
              </a:r>
            </a:p>
          </p:txBody>
        </p:sp>
        <p:cxnSp>
          <p:nvCxnSpPr>
            <p:cNvPr id="125" name="直接箭头连接符 124">
              <a:extLst>
                <a:ext uri="{FF2B5EF4-FFF2-40B4-BE49-F238E27FC236}">
                  <a16:creationId xmlns:a16="http://schemas.microsoft.com/office/drawing/2014/main" id="{CB77E418-B1D0-7BD9-A1B2-9E8C69EC9D60}"/>
                </a:ext>
              </a:extLst>
            </p:cNvPr>
            <p:cNvCxnSpPr>
              <a:cxnSpLocks/>
            </p:cNvCxnSpPr>
            <p:nvPr/>
          </p:nvCxnSpPr>
          <p:spPr>
            <a:xfrm>
              <a:off x="4214138" y="3986246"/>
              <a:ext cx="3763719" cy="5503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E171FF30-22C2-B356-45A0-DFB700A262DA}"/>
                </a:ext>
              </a:extLst>
            </p:cNvPr>
            <p:cNvSpPr txBox="1"/>
            <p:nvPr/>
          </p:nvSpPr>
          <p:spPr>
            <a:xfrm rot="534720">
              <a:off x="4241835" y="3732624"/>
              <a:ext cx="979714" cy="369332"/>
            </a:xfrm>
            <a:prstGeom prst="rect">
              <a:avLst/>
            </a:prstGeom>
            <a:noFill/>
          </p:spPr>
          <p:txBody>
            <a:bodyPr wrap="square" rtlCol="0">
              <a:spAutoFit/>
            </a:bodyPr>
            <a:lstStyle/>
            <a:p>
              <a:r>
                <a:rPr lang="en-US" altLang="zh-CN" b="1" dirty="0"/>
                <a:t>SYN=1</a:t>
              </a:r>
              <a:endParaRPr lang="zh-CN" altLang="en-US" b="1" dirty="0"/>
            </a:p>
          </p:txBody>
        </p:sp>
        <p:sp>
          <p:nvSpPr>
            <p:cNvPr id="127" name="文本框 126">
              <a:extLst>
                <a:ext uri="{FF2B5EF4-FFF2-40B4-BE49-F238E27FC236}">
                  <a16:creationId xmlns:a16="http://schemas.microsoft.com/office/drawing/2014/main" id="{CA4B4E5A-CA1F-84BA-54EF-4E1A2C5472E0}"/>
                </a:ext>
              </a:extLst>
            </p:cNvPr>
            <p:cNvSpPr txBox="1"/>
            <p:nvPr/>
          </p:nvSpPr>
          <p:spPr>
            <a:xfrm rot="487117">
              <a:off x="5753893" y="3949348"/>
              <a:ext cx="979714" cy="369332"/>
            </a:xfrm>
            <a:prstGeom prst="rect">
              <a:avLst/>
            </a:prstGeom>
            <a:noFill/>
          </p:spPr>
          <p:txBody>
            <a:bodyPr wrap="square" rtlCol="0">
              <a:spAutoFit/>
            </a:bodyPr>
            <a:lstStyle/>
            <a:p>
              <a:r>
                <a:rPr lang="en-US" altLang="zh-CN" b="1" dirty="0"/>
                <a:t>seq=x</a:t>
              </a:r>
              <a:endParaRPr lang="zh-CN" altLang="en-US" b="1" dirty="0"/>
            </a:p>
          </p:txBody>
        </p:sp>
      </p:grpSp>
      <p:grpSp>
        <p:nvGrpSpPr>
          <p:cNvPr id="128" name="组合 127">
            <a:extLst>
              <a:ext uri="{FF2B5EF4-FFF2-40B4-BE49-F238E27FC236}">
                <a16:creationId xmlns:a16="http://schemas.microsoft.com/office/drawing/2014/main" id="{D34F1821-BE1C-26A9-C6AE-56734375BC29}"/>
              </a:ext>
            </a:extLst>
          </p:cNvPr>
          <p:cNvGrpSpPr/>
          <p:nvPr/>
        </p:nvGrpSpPr>
        <p:grpSpPr>
          <a:xfrm>
            <a:off x="1408900" y="2996030"/>
            <a:ext cx="1709154" cy="996849"/>
            <a:chOff x="1408900" y="1935857"/>
            <a:chExt cx="1709154" cy="996849"/>
          </a:xfrm>
        </p:grpSpPr>
        <p:cxnSp>
          <p:nvCxnSpPr>
            <p:cNvPr id="144" name="连接符: 肘形 143">
              <a:extLst>
                <a:ext uri="{FF2B5EF4-FFF2-40B4-BE49-F238E27FC236}">
                  <a16:creationId xmlns:a16="http://schemas.microsoft.com/office/drawing/2014/main" id="{3BCB16FC-C17E-9ACA-0CCC-571C69FAF428}"/>
                </a:ext>
              </a:extLst>
            </p:cNvPr>
            <p:cNvCxnSpPr>
              <a:cxnSpLocks/>
              <a:stCxn id="148" idx="1"/>
            </p:cNvCxnSpPr>
            <p:nvPr/>
          </p:nvCxnSpPr>
          <p:spPr>
            <a:xfrm rot="10800000" flipV="1">
              <a:off x="2705771" y="1935857"/>
              <a:ext cx="412283" cy="990215"/>
            </a:xfrm>
            <a:prstGeom prst="bentConnector3">
              <a:avLst>
                <a:gd name="adj1" fmla="val 420630"/>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45" name="文本框 144">
              <a:extLst>
                <a:ext uri="{FF2B5EF4-FFF2-40B4-BE49-F238E27FC236}">
                  <a16:creationId xmlns:a16="http://schemas.microsoft.com/office/drawing/2014/main" id="{7D2965B4-533C-45FD-5D36-73D546A447D1}"/>
                </a:ext>
              </a:extLst>
            </p:cNvPr>
            <p:cNvSpPr txBox="1"/>
            <p:nvPr/>
          </p:nvSpPr>
          <p:spPr>
            <a:xfrm>
              <a:off x="1408900" y="2563374"/>
              <a:ext cx="1226127" cy="369332"/>
            </a:xfrm>
            <a:prstGeom prst="rect">
              <a:avLst/>
            </a:prstGeom>
            <a:noFill/>
          </p:spPr>
          <p:txBody>
            <a:bodyPr wrap="square" rtlCol="0">
              <a:spAutoFit/>
            </a:bodyPr>
            <a:lstStyle/>
            <a:p>
              <a:pPr algn="ctr"/>
              <a:r>
                <a:rPr lang="zh-CN" altLang="en-US" b="1" dirty="0"/>
                <a:t>主动打开</a:t>
              </a:r>
            </a:p>
          </p:txBody>
        </p:sp>
      </p:grpSp>
      <p:sp>
        <p:nvSpPr>
          <p:cNvPr id="129" name="矩形 128">
            <a:extLst>
              <a:ext uri="{FF2B5EF4-FFF2-40B4-BE49-F238E27FC236}">
                <a16:creationId xmlns:a16="http://schemas.microsoft.com/office/drawing/2014/main" id="{B2B7B98B-822F-4086-CC31-7068CD7B1608}"/>
              </a:ext>
            </a:extLst>
          </p:cNvPr>
          <p:cNvSpPr/>
          <p:nvPr/>
        </p:nvSpPr>
        <p:spPr>
          <a:xfrm>
            <a:off x="7977733" y="4536455"/>
            <a:ext cx="1515035" cy="114137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SYN-RCVD</a:t>
            </a:r>
          </a:p>
          <a:p>
            <a:pPr algn="ctr"/>
            <a:r>
              <a:rPr lang="zh-CN" altLang="en-US" b="1" dirty="0">
                <a:solidFill>
                  <a:schemeClr val="bg1"/>
                </a:solidFill>
                <a:latin typeface="+mn-ea"/>
              </a:rPr>
              <a:t>同步已接收</a:t>
            </a:r>
          </a:p>
        </p:txBody>
      </p:sp>
      <p:grpSp>
        <p:nvGrpSpPr>
          <p:cNvPr id="7" name="组合 6">
            <a:extLst>
              <a:ext uri="{FF2B5EF4-FFF2-40B4-BE49-F238E27FC236}">
                <a16:creationId xmlns:a16="http://schemas.microsoft.com/office/drawing/2014/main" id="{F964E6DF-4A17-4DF6-1B28-671BB26427B3}"/>
              </a:ext>
            </a:extLst>
          </p:cNvPr>
          <p:cNvGrpSpPr/>
          <p:nvPr/>
        </p:nvGrpSpPr>
        <p:grpSpPr>
          <a:xfrm>
            <a:off x="4214136" y="4392244"/>
            <a:ext cx="8070074" cy="737074"/>
            <a:chOff x="4214136" y="4392244"/>
            <a:chExt cx="8070074" cy="737074"/>
          </a:xfrm>
        </p:grpSpPr>
        <p:cxnSp>
          <p:nvCxnSpPr>
            <p:cNvPr id="130" name="直接箭头连接符 129">
              <a:extLst>
                <a:ext uri="{FF2B5EF4-FFF2-40B4-BE49-F238E27FC236}">
                  <a16:creationId xmlns:a16="http://schemas.microsoft.com/office/drawing/2014/main" id="{81D0F040-E107-D714-D1EB-DD7A09381686}"/>
                </a:ext>
              </a:extLst>
            </p:cNvPr>
            <p:cNvCxnSpPr>
              <a:cxnSpLocks/>
            </p:cNvCxnSpPr>
            <p:nvPr/>
          </p:nvCxnSpPr>
          <p:spPr>
            <a:xfrm flipH="1">
              <a:off x="4214136" y="4553031"/>
              <a:ext cx="3763167" cy="552975"/>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1" name="文本框 130">
              <a:extLst>
                <a:ext uri="{FF2B5EF4-FFF2-40B4-BE49-F238E27FC236}">
                  <a16:creationId xmlns:a16="http://schemas.microsoft.com/office/drawing/2014/main" id="{91783F25-9998-7FE7-716D-18ED6F543E9F}"/>
                </a:ext>
              </a:extLst>
            </p:cNvPr>
            <p:cNvSpPr txBox="1"/>
            <p:nvPr/>
          </p:nvSpPr>
          <p:spPr>
            <a:xfrm rot="21083811">
              <a:off x="4241603" y="4655276"/>
              <a:ext cx="1695926" cy="369332"/>
            </a:xfrm>
            <a:prstGeom prst="rect">
              <a:avLst/>
            </a:prstGeom>
            <a:noFill/>
          </p:spPr>
          <p:txBody>
            <a:bodyPr wrap="square" rtlCol="0">
              <a:spAutoFit/>
            </a:bodyPr>
            <a:lstStyle/>
            <a:p>
              <a:r>
                <a:rPr lang="en-US" altLang="zh-CN" b="1" dirty="0"/>
                <a:t>SYN=1  ACK=1</a:t>
              </a:r>
              <a:endParaRPr lang="zh-CN" altLang="en-US" b="1" dirty="0"/>
            </a:p>
          </p:txBody>
        </p:sp>
        <p:sp>
          <p:nvSpPr>
            <p:cNvPr id="132" name="文本框 131">
              <a:extLst>
                <a:ext uri="{FF2B5EF4-FFF2-40B4-BE49-F238E27FC236}">
                  <a16:creationId xmlns:a16="http://schemas.microsoft.com/office/drawing/2014/main" id="{C6C6BCB4-EBF6-32AE-8BF8-043ABEC09C97}"/>
                </a:ext>
              </a:extLst>
            </p:cNvPr>
            <p:cNvSpPr txBox="1"/>
            <p:nvPr/>
          </p:nvSpPr>
          <p:spPr>
            <a:xfrm rot="21067815">
              <a:off x="5750150" y="4496780"/>
              <a:ext cx="756271" cy="369332"/>
            </a:xfrm>
            <a:prstGeom prst="rect">
              <a:avLst/>
            </a:prstGeom>
            <a:noFill/>
          </p:spPr>
          <p:txBody>
            <a:bodyPr wrap="square" rtlCol="0">
              <a:spAutoFit/>
            </a:bodyPr>
            <a:lstStyle/>
            <a:p>
              <a:r>
                <a:rPr lang="en-US" altLang="zh-CN" b="1" dirty="0"/>
                <a:t>seq=y</a:t>
              </a:r>
              <a:endParaRPr lang="zh-CN" altLang="en-US" b="1" dirty="0"/>
            </a:p>
          </p:txBody>
        </p:sp>
        <p:sp>
          <p:nvSpPr>
            <p:cNvPr id="133" name="文本框 132">
              <a:extLst>
                <a:ext uri="{FF2B5EF4-FFF2-40B4-BE49-F238E27FC236}">
                  <a16:creationId xmlns:a16="http://schemas.microsoft.com/office/drawing/2014/main" id="{521DA285-ED1C-AA08-58D5-4322E51CEA75}"/>
                </a:ext>
              </a:extLst>
            </p:cNvPr>
            <p:cNvSpPr txBox="1"/>
            <p:nvPr/>
          </p:nvSpPr>
          <p:spPr>
            <a:xfrm rot="21045899">
              <a:off x="6416000" y="4392244"/>
              <a:ext cx="968915" cy="369332"/>
            </a:xfrm>
            <a:prstGeom prst="rect">
              <a:avLst/>
            </a:prstGeom>
            <a:noFill/>
          </p:spPr>
          <p:txBody>
            <a:bodyPr wrap="square" rtlCol="0">
              <a:spAutoFit/>
            </a:bodyPr>
            <a:lstStyle/>
            <a:p>
              <a:r>
                <a:rPr lang="en-US" altLang="zh-CN" b="1" dirty="0"/>
                <a:t>ack=x+1</a:t>
              </a:r>
              <a:endParaRPr lang="zh-CN" altLang="en-US" b="1" dirty="0"/>
            </a:p>
          </p:txBody>
        </p:sp>
        <p:sp>
          <p:nvSpPr>
            <p:cNvPr id="134" name="文本框 133">
              <a:extLst>
                <a:ext uri="{FF2B5EF4-FFF2-40B4-BE49-F238E27FC236}">
                  <a16:creationId xmlns:a16="http://schemas.microsoft.com/office/drawing/2014/main" id="{21B76E7F-8D71-5C10-BAFA-013340EA6272}"/>
                </a:ext>
              </a:extLst>
            </p:cNvPr>
            <p:cNvSpPr txBox="1"/>
            <p:nvPr/>
          </p:nvSpPr>
          <p:spPr>
            <a:xfrm>
              <a:off x="9479981" y="4544543"/>
              <a:ext cx="2804229" cy="584775"/>
            </a:xfrm>
            <a:prstGeom prst="rect">
              <a:avLst/>
            </a:prstGeom>
            <a:noFill/>
          </p:spPr>
          <p:txBody>
            <a:bodyPr wrap="square" rtlCol="0">
              <a:spAutoFit/>
            </a:bodyPr>
            <a:lstStyle/>
            <a:p>
              <a:r>
                <a:rPr lang="zh-CN" altLang="en-US" sz="1600" b="1" dirty="0">
                  <a:solidFill>
                    <a:schemeClr val="accent5"/>
                  </a:solidFill>
                </a:rPr>
                <a:t>发送</a:t>
              </a:r>
              <a:r>
                <a:rPr lang="en-US" altLang="zh-CN" sz="1600" b="1" dirty="0">
                  <a:solidFill>
                    <a:schemeClr val="accent5"/>
                  </a:solidFill>
                </a:rPr>
                <a:t>TCP</a:t>
              </a:r>
              <a:r>
                <a:rPr lang="zh-CN" altLang="en-US" sz="1600" b="1" dirty="0">
                  <a:solidFill>
                    <a:schemeClr val="accent5"/>
                  </a:solidFill>
                </a:rPr>
                <a:t>连接请求确认报文段</a:t>
              </a:r>
              <a:endParaRPr lang="en-US" altLang="zh-CN" sz="1600" b="1" dirty="0">
                <a:solidFill>
                  <a:schemeClr val="accent5"/>
                </a:solidFill>
              </a:endParaRPr>
            </a:p>
            <a:p>
              <a:r>
                <a:rPr lang="zh-CN" altLang="en-US" sz="1600" b="1" dirty="0">
                  <a:solidFill>
                    <a:schemeClr val="accent5"/>
                  </a:solidFill>
                </a:rPr>
                <a:t>进入同步已接收状态</a:t>
              </a:r>
            </a:p>
          </p:txBody>
        </p:sp>
      </p:grpSp>
      <p:sp>
        <p:nvSpPr>
          <p:cNvPr id="135" name="矩形 134">
            <a:extLst>
              <a:ext uri="{FF2B5EF4-FFF2-40B4-BE49-F238E27FC236}">
                <a16:creationId xmlns:a16="http://schemas.microsoft.com/office/drawing/2014/main" id="{3F568735-A7A4-BFF8-B404-9A62B62D51DF}"/>
              </a:ext>
            </a:extLst>
          </p:cNvPr>
          <p:cNvSpPr/>
          <p:nvPr/>
        </p:nvSpPr>
        <p:spPr>
          <a:xfrm>
            <a:off x="2699102" y="5108586"/>
            <a:ext cx="1515035" cy="131823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136" name="矩形 135">
            <a:extLst>
              <a:ext uri="{FF2B5EF4-FFF2-40B4-BE49-F238E27FC236}">
                <a16:creationId xmlns:a16="http://schemas.microsoft.com/office/drawing/2014/main" id="{53A087EB-9F1B-BDAF-C724-70DCFB3F5C44}"/>
              </a:ext>
            </a:extLst>
          </p:cNvPr>
          <p:cNvSpPr/>
          <p:nvPr/>
        </p:nvSpPr>
        <p:spPr>
          <a:xfrm>
            <a:off x="7971324" y="5679611"/>
            <a:ext cx="1515035" cy="747212"/>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grpSp>
        <p:nvGrpSpPr>
          <p:cNvPr id="137" name="组合 136">
            <a:extLst>
              <a:ext uri="{FF2B5EF4-FFF2-40B4-BE49-F238E27FC236}">
                <a16:creationId xmlns:a16="http://schemas.microsoft.com/office/drawing/2014/main" id="{3CEFE725-5D3A-7417-7A45-E09076E10731}"/>
              </a:ext>
            </a:extLst>
          </p:cNvPr>
          <p:cNvGrpSpPr/>
          <p:nvPr/>
        </p:nvGrpSpPr>
        <p:grpSpPr>
          <a:xfrm>
            <a:off x="4275417" y="5815800"/>
            <a:ext cx="3641166" cy="584775"/>
            <a:chOff x="4275415" y="5877463"/>
            <a:chExt cx="3641166" cy="584775"/>
          </a:xfrm>
        </p:grpSpPr>
        <p:sp>
          <p:nvSpPr>
            <p:cNvPr id="142" name="圆柱体 141">
              <a:extLst>
                <a:ext uri="{FF2B5EF4-FFF2-40B4-BE49-F238E27FC236}">
                  <a16:creationId xmlns:a16="http://schemas.microsoft.com/office/drawing/2014/main" id="{2CE56EB9-6C30-A9B4-15EF-C237F9D7E45A}"/>
                </a:ext>
              </a:extLst>
            </p:cNvPr>
            <p:cNvSpPr/>
            <p:nvPr/>
          </p:nvSpPr>
          <p:spPr>
            <a:xfrm rot="16200000">
              <a:off x="5826555" y="4339328"/>
              <a:ext cx="538890" cy="364116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3CA5161E-EF69-698E-02C2-71ACB05DEBD9}"/>
                </a:ext>
              </a:extLst>
            </p:cNvPr>
            <p:cNvSpPr txBox="1"/>
            <p:nvPr/>
          </p:nvSpPr>
          <p:spPr>
            <a:xfrm>
              <a:off x="4275415" y="5877463"/>
              <a:ext cx="3641165" cy="584775"/>
            </a:xfrm>
            <a:prstGeom prst="rect">
              <a:avLst/>
            </a:prstGeom>
            <a:noFill/>
          </p:spPr>
          <p:txBody>
            <a:bodyPr wrap="square" rtlCol="0">
              <a:spAutoFit/>
            </a:bodyPr>
            <a:lstStyle/>
            <a:p>
              <a:pPr algn="ctr"/>
              <a:r>
                <a:rPr lang="zh-CN" altLang="en-US" sz="1600" b="1" dirty="0">
                  <a:solidFill>
                    <a:schemeClr val="bg1"/>
                  </a:solidFill>
                </a:rPr>
                <a:t>基于已建立好的</a:t>
              </a:r>
              <a:r>
                <a:rPr lang="en-US" altLang="zh-CN" sz="1600" b="1" dirty="0">
                  <a:solidFill>
                    <a:schemeClr val="bg1"/>
                  </a:solidFill>
                </a:rPr>
                <a:t>TCP</a:t>
              </a:r>
              <a:r>
                <a:rPr lang="zh-CN" altLang="en-US" sz="1600" b="1" dirty="0">
                  <a:solidFill>
                    <a:schemeClr val="bg1"/>
                  </a:solidFill>
                </a:rPr>
                <a:t>连接</a:t>
              </a:r>
              <a:endParaRPr lang="en-US" altLang="zh-CN" sz="1600" b="1" dirty="0">
                <a:solidFill>
                  <a:schemeClr val="bg1"/>
                </a:solidFill>
              </a:endParaRPr>
            </a:p>
            <a:p>
              <a:pPr algn="ctr"/>
              <a:r>
                <a:rPr lang="zh-CN" altLang="en-US" sz="1600" b="1" dirty="0">
                  <a:solidFill>
                    <a:schemeClr val="bg1"/>
                  </a:solidFill>
                </a:rPr>
                <a:t>进行可靠数据传输</a:t>
              </a:r>
            </a:p>
          </p:txBody>
        </p:sp>
      </p:grpSp>
      <p:grpSp>
        <p:nvGrpSpPr>
          <p:cNvPr id="8" name="组合 7">
            <a:extLst>
              <a:ext uri="{FF2B5EF4-FFF2-40B4-BE49-F238E27FC236}">
                <a16:creationId xmlns:a16="http://schemas.microsoft.com/office/drawing/2014/main" id="{0C9E4FF3-D428-27D0-123C-1FC3957FB53A}"/>
              </a:ext>
            </a:extLst>
          </p:cNvPr>
          <p:cNvGrpSpPr/>
          <p:nvPr/>
        </p:nvGrpSpPr>
        <p:grpSpPr>
          <a:xfrm>
            <a:off x="315617" y="5002833"/>
            <a:ext cx="7671622" cy="1188460"/>
            <a:chOff x="315617" y="5002833"/>
            <a:chExt cx="7671622" cy="1188460"/>
          </a:xfrm>
        </p:grpSpPr>
        <p:sp>
          <p:nvSpPr>
            <p:cNvPr id="112" name="文本框 111">
              <a:extLst>
                <a:ext uri="{FF2B5EF4-FFF2-40B4-BE49-F238E27FC236}">
                  <a16:creationId xmlns:a16="http://schemas.microsoft.com/office/drawing/2014/main" id="{96719DBF-AA2D-5983-E128-8F7CD213493B}"/>
                </a:ext>
              </a:extLst>
            </p:cNvPr>
            <p:cNvSpPr txBox="1"/>
            <p:nvPr/>
          </p:nvSpPr>
          <p:spPr>
            <a:xfrm>
              <a:off x="315617" y="5114075"/>
              <a:ext cx="2381795" cy="1077218"/>
            </a:xfrm>
            <a:prstGeom prst="rect">
              <a:avLst/>
            </a:prstGeom>
            <a:noFill/>
          </p:spPr>
          <p:txBody>
            <a:bodyPr wrap="square" rtlCol="0">
              <a:spAutoFit/>
            </a:bodyPr>
            <a:lstStyle/>
            <a:p>
              <a:r>
                <a:rPr lang="zh-CN" altLang="en-US" sz="1600" b="1" dirty="0">
                  <a:solidFill>
                    <a:schemeClr val="accent4"/>
                  </a:solidFill>
                </a:rPr>
                <a:t>发送针对</a:t>
              </a:r>
              <a:r>
                <a:rPr lang="en-US" altLang="zh-CN" sz="1600" b="1" dirty="0">
                  <a:solidFill>
                    <a:schemeClr val="accent4"/>
                  </a:solidFill>
                </a:rPr>
                <a:t>TCP</a:t>
              </a:r>
              <a:r>
                <a:rPr lang="zh-CN" altLang="en-US" sz="1600" b="1" dirty="0">
                  <a:solidFill>
                    <a:schemeClr val="accent4"/>
                  </a:solidFill>
                </a:rPr>
                <a:t>连接请求确认报文段的普通</a:t>
              </a:r>
              <a:r>
                <a:rPr lang="en-US" altLang="zh-CN" sz="1600" b="1" dirty="0">
                  <a:solidFill>
                    <a:schemeClr val="accent4"/>
                  </a:solidFill>
                </a:rPr>
                <a:t>TCP</a:t>
              </a:r>
              <a:r>
                <a:rPr lang="zh-CN" altLang="en-US" sz="1600" b="1" dirty="0">
                  <a:solidFill>
                    <a:schemeClr val="accent4"/>
                  </a:solidFill>
                </a:rPr>
                <a:t>确认报文段，并进入连接已建立状态。</a:t>
              </a:r>
              <a:endParaRPr lang="en-US" altLang="zh-CN" sz="1600" b="1" dirty="0">
                <a:solidFill>
                  <a:schemeClr val="accent4"/>
                </a:solidFill>
              </a:endParaRPr>
            </a:p>
          </p:txBody>
        </p:sp>
        <p:cxnSp>
          <p:nvCxnSpPr>
            <p:cNvPr id="138" name="直接箭头连接符 137">
              <a:extLst>
                <a:ext uri="{FF2B5EF4-FFF2-40B4-BE49-F238E27FC236}">
                  <a16:creationId xmlns:a16="http://schemas.microsoft.com/office/drawing/2014/main" id="{F71C3D80-6DC4-42F4-86AE-95CD2C6C3987}"/>
                </a:ext>
              </a:extLst>
            </p:cNvPr>
            <p:cNvCxnSpPr>
              <a:cxnSpLocks/>
            </p:cNvCxnSpPr>
            <p:nvPr/>
          </p:nvCxnSpPr>
          <p:spPr>
            <a:xfrm>
              <a:off x="4223520" y="5127480"/>
              <a:ext cx="3763719" cy="5503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9" name="文本框 138">
              <a:extLst>
                <a:ext uri="{FF2B5EF4-FFF2-40B4-BE49-F238E27FC236}">
                  <a16:creationId xmlns:a16="http://schemas.microsoft.com/office/drawing/2014/main" id="{57CAF5E1-6201-2F12-257C-3E5E13845BF4}"/>
                </a:ext>
              </a:extLst>
            </p:cNvPr>
            <p:cNvSpPr txBox="1"/>
            <p:nvPr/>
          </p:nvSpPr>
          <p:spPr>
            <a:xfrm rot="534720">
              <a:off x="4959613" y="5002833"/>
              <a:ext cx="979714" cy="369332"/>
            </a:xfrm>
            <a:prstGeom prst="rect">
              <a:avLst/>
            </a:prstGeom>
            <a:noFill/>
          </p:spPr>
          <p:txBody>
            <a:bodyPr wrap="square" rtlCol="0">
              <a:spAutoFit/>
            </a:bodyPr>
            <a:lstStyle/>
            <a:p>
              <a:r>
                <a:rPr lang="en-US" altLang="zh-CN" b="1" dirty="0"/>
                <a:t>ACK-=1</a:t>
              </a:r>
              <a:endParaRPr lang="zh-CN" altLang="en-US" b="1" dirty="0"/>
            </a:p>
          </p:txBody>
        </p:sp>
        <p:sp>
          <p:nvSpPr>
            <p:cNvPr id="140" name="文本框 139">
              <a:extLst>
                <a:ext uri="{FF2B5EF4-FFF2-40B4-BE49-F238E27FC236}">
                  <a16:creationId xmlns:a16="http://schemas.microsoft.com/office/drawing/2014/main" id="{94E67FA5-9614-671D-847D-B1AE15DE121A}"/>
                </a:ext>
              </a:extLst>
            </p:cNvPr>
            <p:cNvSpPr txBox="1"/>
            <p:nvPr/>
          </p:nvSpPr>
          <p:spPr>
            <a:xfrm rot="487117">
              <a:off x="5753893" y="5095343"/>
              <a:ext cx="979714" cy="369332"/>
            </a:xfrm>
            <a:prstGeom prst="rect">
              <a:avLst/>
            </a:prstGeom>
            <a:noFill/>
          </p:spPr>
          <p:txBody>
            <a:bodyPr wrap="square" rtlCol="0">
              <a:spAutoFit/>
            </a:bodyPr>
            <a:lstStyle/>
            <a:p>
              <a:r>
                <a:rPr lang="en-US" altLang="zh-CN" b="1" dirty="0"/>
                <a:t>seq=x+1</a:t>
              </a:r>
              <a:endParaRPr lang="zh-CN" altLang="en-US" b="1" dirty="0"/>
            </a:p>
          </p:txBody>
        </p:sp>
        <p:sp>
          <p:nvSpPr>
            <p:cNvPr id="141" name="文本框 140">
              <a:extLst>
                <a:ext uri="{FF2B5EF4-FFF2-40B4-BE49-F238E27FC236}">
                  <a16:creationId xmlns:a16="http://schemas.microsoft.com/office/drawing/2014/main" id="{19FDEB2B-F886-8815-0671-C076BD1AC882}"/>
                </a:ext>
              </a:extLst>
            </p:cNvPr>
            <p:cNvSpPr txBox="1"/>
            <p:nvPr/>
          </p:nvSpPr>
          <p:spPr>
            <a:xfrm rot="487117">
              <a:off x="6629294" y="5207874"/>
              <a:ext cx="979714" cy="369332"/>
            </a:xfrm>
            <a:prstGeom prst="rect">
              <a:avLst/>
            </a:prstGeom>
            <a:noFill/>
          </p:spPr>
          <p:txBody>
            <a:bodyPr wrap="square" rtlCol="0">
              <a:spAutoFit/>
            </a:bodyPr>
            <a:lstStyle/>
            <a:p>
              <a:r>
                <a:rPr lang="en-US" altLang="zh-CN" b="1" dirty="0"/>
                <a:t>ack=y+1</a:t>
              </a:r>
              <a:endParaRPr lang="zh-CN" altLang="en-US" b="1" dirty="0"/>
            </a:p>
          </p:txBody>
        </p:sp>
      </p:grpSp>
      <p:grpSp>
        <p:nvGrpSpPr>
          <p:cNvPr id="5" name="组合 4">
            <a:extLst>
              <a:ext uri="{FF2B5EF4-FFF2-40B4-BE49-F238E27FC236}">
                <a16:creationId xmlns:a16="http://schemas.microsoft.com/office/drawing/2014/main" id="{80A3416D-6DEC-3932-B6DC-2CCE42BDF8EC}"/>
              </a:ext>
            </a:extLst>
          </p:cNvPr>
          <p:cNvGrpSpPr/>
          <p:nvPr/>
        </p:nvGrpSpPr>
        <p:grpSpPr>
          <a:xfrm>
            <a:off x="933106" y="1224276"/>
            <a:ext cx="10954094" cy="1025594"/>
            <a:chOff x="933106" y="1224276"/>
            <a:chExt cx="10954094" cy="1025594"/>
          </a:xfrm>
        </p:grpSpPr>
        <p:sp>
          <p:nvSpPr>
            <p:cNvPr id="42" name="文本框 41">
              <a:extLst>
                <a:ext uri="{FF2B5EF4-FFF2-40B4-BE49-F238E27FC236}">
                  <a16:creationId xmlns:a16="http://schemas.microsoft.com/office/drawing/2014/main" id="{0822D5E5-17DA-9451-81A3-C479190BC4D3}"/>
                </a:ext>
              </a:extLst>
            </p:cNvPr>
            <p:cNvSpPr txBox="1"/>
            <p:nvPr/>
          </p:nvSpPr>
          <p:spPr>
            <a:xfrm>
              <a:off x="933106" y="1224276"/>
              <a:ext cx="10954094" cy="646331"/>
            </a:xfrm>
            <a:prstGeom prst="rect">
              <a:avLst/>
            </a:prstGeom>
            <a:noFill/>
          </p:spPr>
          <p:txBody>
            <a:bodyPr wrap="square" rtlCol="0">
              <a:spAutoFit/>
            </a:bodyPr>
            <a:lstStyle/>
            <a:p>
              <a:r>
                <a:rPr lang="en-US" altLang="zh-CN" b="1" dirty="0"/>
                <a:t>【2019</a:t>
              </a:r>
              <a:r>
                <a:rPr lang="zh-CN" altLang="en-US" b="1" dirty="0"/>
                <a:t>年 题</a:t>
              </a:r>
              <a:r>
                <a:rPr lang="en-US" altLang="zh-CN" b="1" dirty="0"/>
                <a:t>39】</a:t>
              </a:r>
              <a:r>
                <a:rPr lang="zh-CN" altLang="en-US" b="1" dirty="0"/>
                <a:t>若主机甲主动发起一个与主机乙的</a:t>
              </a:r>
              <a:r>
                <a:rPr lang="en-US" altLang="zh-CN" b="1" dirty="0"/>
                <a:t>TCP</a:t>
              </a:r>
              <a:r>
                <a:rPr lang="zh-CN" altLang="en-US" b="1" dirty="0"/>
                <a:t>连接，甲、乙选择的初始序列号分别为</a:t>
              </a:r>
              <a:r>
                <a:rPr lang="en-US" altLang="zh-CN" b="1" dirty="0"/>
                <a:t>2018</a:t>
              </a:r>
              <a:r>
                <a:rPr lang="zh-CN" altLang="en-US" b="1" dirty="0"/>
                <a:t>和</a:t>
              </a:r>
              <a:r>
                <a:rPr lang="en-US" altLang="zh-CN" b="1" dirty="0"/>
                <a:t>2046</a:t>
              </a:r>
              <a:r>
                <a:rPr lang="zh-CN" altLang="en-US" b="1" dirty="0"/>
                <a:t>，</a:t>
              </a:r>
              <a:endParaRPr lang="en-US" altLang="zh-CN" b="1" dirty="0"/>
            </a:p>
            <a:p>
              <a:r>
                <a:rPr lang="en-US" altLang="zh-CN" b="1" dirty="0"/>
                <a:t>                               </a:t>
              </a:r>
              <a:r>
                <a:rPr lang="zh-CN" altLang="en-US" b="1" dirty="0"/>
                <a:t>则第三次握手</a:t>
              </a:r>
              <a:r>
                <a:rPr lang="en-US" altLang="zh-CN" b="1" dirty="0"/>
                <a:t>TCP</a:t>
              </a:r>
              <a:r>
                <a:rPr lang="zh-CN" altLang="en-US" b="1" dirty="0"/>
                <a:t>段的确认序列号是（      ）。</a:t>
              </a:r>
            </a:p>
          </p:txBody>
        </p:sp>
        <p:sp>
          <p:nvSpPr>
            <p:cNvPr id="58" name="文本框 57">
              <a:extLst>
                <a:ext uri="{FF2B5EF4-FFF2-40B4-BE49-F238E27FC236}">
                  <a16:creationId xmlns:a16="http://schemas.microsoft.com/office/drawing/2014/main" id="{8F751923-2A8D-1182-9E70-ADA096FCEC5A}"/>
                </a:ext>
              </a:extLst>
            </p:cNvPr>
            <p:cNvSpPr txBox="1"/>
            <p:nvPr/>
          </p:nvSpPr>
          <p:spPr>
            <a:xfrm>
              <a:off x="2518311" y="1880538"/>
              <a:ext cx="1185672" cy="369332"/>
            </a:xfrm>
            <a:prstGeom prst="rect">
              <a:avLst/>
            </a:prstGeom>
            <a:noFill/>
          </p:spPr>
          <p:txBody>
            <a:bodyPr wrap="square" rtlCol="0">
              <a:spAutoFit/>
            </a:bodyPr>
            <a:lstStyle/>
            <a:p>
              <a:r>
                <a:rPr lang="en-US" altLang="zh-CN" b="1" dirty="0"/>
                <a:t>A. 2018</a:t>
              </a:r>
              <a:endParaRPr lang="zh-CN" altLang="en-US" b="1" dirty="0"/>
            </a:p>
          </p:txBody>
        </p:sp>
        <p:sp>
          <p:nvSpPr>
            <p:cNvPr id="55" name="文本框 54">
              <a:extLst>
                <a:ext uri="{FF2B5EF4-FFF2-40B4-BE49-F238E27FC236}">
                  <a16:creationId xmlns:a16="http://schemas.microsoft.com/office/drawing/2014/main" id="{C5659595-9677-78E4-D01B-210CA6C31B0C}"/>
                </a:ext>
              </a:extLst>
            </p:cNvPr>
            <p:cNvSpPr txBox="1"/>
            <p:nvPr/>
          </p:nvSpPr>
          <p:spPr>
            <a:xfrm>
              <a:off x="4822107" y="1880538"/>
              <a:ext cx="1185672" cy="369332"/>
            </a:xfrm>
            <a:prstGeom prst="rect">
              <a:avLst/>
            </a:prstGeom>
            <a:noFill/>
          </p:spPr>
          <p:txBody>
            <a:bodyPr wrap="square" rtlCol="0">
              <a:spAutoFit/>
            </a:bodyPr>
            <a:lstStyle/>
            <a:p>
              <a:r>
                <a:rPr lang="en-US" altLang="zh-CN" b="1" dirty="0"/>
                <a:t>B. 2019</a:t>
              </a:r>
              <a:endParaRPr lang="zh-CN" altLang="en-US" b="1" dirty="0"/>
            </a:p>
          </p:txBody>
        </p:sp>
        <p:sp>
          <p:nvSpPr>
            <p:cNvPr id="56" name="文本框 55">
              <a:extLst>
                <a:ext uri="{FF2B5EF4-FFF2-40B4-BE49-F238E27FC236}">
                  <a16:creationId xmlns:a16="http://schemas.microsoft.com/office/drawing/2014/main" id="{E581B548-03DC-9112-B3AB-DF285CFB0A5F}"/>
                </a:ext>
              </a:extLst>
            </p:cNvPr>
            <p:cNvSpPr txBox="1"/>
            <p:nvPr/>
          </p:nvSpPr>
          <p:spPr>
            <a:xfrm>
              <a:off x="7125903" y="1880538"/>
              <a:ext cx="1185672" cy="369332"/>
            </a:xfrm>
            <a:prstGeom prst="rect">
              <a:avLst/>
            </a:prstGeom>
            <a:noFill/>
          </p:spPr>
          <p:txBody>
            <a:bodyPr wrap="square" rtlCol="0">
              <a:spAutoFit/>
            </a:bodyPr>
            <a:lstStyle/>
            <a:p>
              <a:r>
                <a:rPr lang="en-US" altLang="zh-CN" b="1" dirty="0"/>
                <a:t>C. 2046</a:t>
              </a:r>
              <a:endParaRPr lang="zh-CN" altLang="en-US" b="1" dirty="0"/>
            </a:p>
          </p:txBody>
        </p:sp>
        <p:sp>
          <p:nvSpPr>
            <p:cNvPr id="57" name="文本框 56">
              <a:extLst>
                <a:ext uri="{FF2B5EF4-FFF2-40B4-BE49-F238E27FC236}">
                  <a16:creationId xmlns:a16="http://schemas.microsoft.com/office/drawing/2014/main" id="{0190E324-E6B0-BD8E-391E-354335979F17}"/>
                </a:ext>
              </a:extLst>
            </p:cNvPr>
            <p:cNvSpPr txBox="1"/>
            <p:nvPr/>
          </p:nvSpPr>
          <p:spPr>
            <a:xfrm>
              <a:off x="9429699" y="1880538"/>
              <a:ext cx="1185672" cy="369332"/>
            </a:xfrm>
            <a:prstGeom prst="rect">
              <a:avLst/>
            </a:prstGeom>
            <a:noFill/>
          </p:spPr>
          <p:txBody>
            <a:bodyPr wrap="square" rtlCol="0">
              <a:spAutoFit/>
            </a:bodyPr>
            <a:lstStyle/>
            <a:p>
              <a:r>
                <a:rPr lang="en-US" altLang="zh-CN" b="1" dirty="0"/>
                <a:t>D. 2047</a:t>
              </a:r>
              <a:endParaRPr lang="zh-CN" altLang="en-US" b="1" dirty="0"/>
            </a:p>
          </p:txBody>
        </p:sp>
      </p:grpSp>
      <p:sp>
        <p:nvSpPr>
          <p:cNvPr id="53" name="文本框 52">
            <a:extLst>
              <a:ext uri="{FF2B5EF4-FFF2-40B4-BE49-F238E27FC236}">
                <a16:creationId xmlns:a16="http://schemas.microsoft.com/office/drawing/2014/main" id="{26BF1211-6775-B05A-485B-CA4E1961C3F7}"/>
              </a:ext>
            </a:extLst>
          </p:cNvPr>
          <p:cNvSpPr txBox="1"/>
          <p:nvPr/>
        </p:nvSpPr>
        <p:spPr>
          <a:xfrm rot="522779">
            <a:off x="6321064" y="4040318"/>
            <a:ext cx="967735" cy="369332"/>
          </a:xfrm>
          <a:prstGeom prst="rect">
            <a:avLst/>
          </a:prstGeom>
          <a:noFill/>
        </p:spPr>
        <p:txBody>
          <a:bodyPr wrap="square" rtlCol="0">
            <a:spAutoFit/>
          </a:bodyPr>
          <a:lstStyle/>
          <a:p>
            <a:r>
              <a:rPr lang="en-US" altLang="zh-CN" b="1" dirty="0">
                <a:solidFill>
                  <a:schemeClr val="accent1">
                    <a:lumMod val="75000"/>
                  </a:schemeClr>
                </a:solidFill>
              </a:rPr>
              <a:t>=2018</a:t>
            </a:r>
            <a:endParaRPr lang="zh-CN" altLang="en-US" b="1" dirty="0">
              <a:solidFill>
                <a:schemeClr val="accent1">
                  <a:lumMod val="75000"/>
                </a:schemeClr>
              </a:solidFill>
            </a:endParaRPr>
          </a:p>
        </p:txBody>
      </p:sp>
      <p:sp>
        <p:nvSpPr>
          <p:cNvPr id="59" name="文本框 58">
            <a:extLst>
              <a:ext uri="{FF2B5EF4-FFF2-40B4-BE49-F238E27FC236}">
                <a16:creationId xmlns:a16="http://schemas.microsoft.com/office/drawing/2014/main" id="{58957C0A-C98C-348A-02CA-9A462A413EE0}"/>
              </a:ext>
            </a:extLst>
          </p:cNvPr>
          <p:cNvSpPr txBox="1"/>
          <p:nvPr/>
        </p:nvSpPr>
        <p:spPr>
          <a:xfrm rot="21049101">
            <a:off x="6104784" y="4729349"/>
            <a:ext cx="967735" cy="369332"/>
          </a:xfrm>
          <a:prstGeom prst="rect">
            <a:avLst/>
          </a:prstGeom>
          <a:noFill/>
        </p:spPr>
        <p:txBody>
          <a:bodyPr wrap="square" rtlCol="0">
            <a:spAutoFit/>
          </a:bodyPr>
          <a:lstStyle/>
          <a:p>
            <a:r>
              <a:rPr lang="en-US" altLang="zh-CN" b="1" dirty="0">
                <a:solidFill>
                  <a:schemeClr val="accent1">
                    <a:lumMod val="75000"/>
                  </a:schemeClr>
                </a:solidFill>
              </a:rPr>
              <a:t>=2046</a:t>
            </a:r>
            <a:endParaRPr lang="zh-CN" altLang="en-US" b="1" dirty="0">
              <a:solidFill>
                <a:schemeClr val="accent1">
                  <a:lumMod val="75000"/>
                </a:schemeClr>
              </a:solidFill>
            </a:endParaRPr>
          </a:p>
        </p:txBody>
      </p:sp>
      <p:grpSp>
        <p:nvGrpSpPr>
          <p:cNvPr id="15" name="组合 14">
            <a:extLst>
              <a:ext uri="{FF2B5EF4-FFF2-40B4-BE49-F238E27FC236}">
                <a16:creationId xmlns:a16="http://schemas.microsoft.com/office/drawing/2014/main" id="{34C78F25-A9E1-E7B8-3E2E-4E7758C8D407}"/>
              </a:ext>
            </a:extLst>
          </p:cNvPr>
          <p:cNvGrpSpPr/>
          <p:nvPr/>
        </p:nvGrpSpPr>
        <p:grpSpPr>
          <a:xfrm>
            <a:off x="6520198" y="4899410"/>
            <a:ext cx="1126865" cy="369332"/>
            <a:chOff x="6520198" y="4899410"/>
            <a:chExt cx="1126865" cy="369332"/>
          </a:xfrm>
        </p:grpSpPr>
        <p:cxnSp>
          <p:nvCxnSpPr>
            <p:cNvPr id="10" name="直接箭头连接符 9">
              <a:extLst>
                <a:ext uri="{FF2B5EF4-FFF2-40B4-BE49-F238E27FC236}">
                  <a16:creationId xmlns:a16="http://schemas.microsoft.com/office/drawing/2014/main" id="{D736009D-C77A-C0B4-6A57-DD1ADB5D359D}"/>
                </a:ext>
              </a:extLst>
            </p:cNvPr>
            <p:cNvCxnSpPr>
              <a:cxnSpLocks/>
            </p:cNvCxnSpPr>
            <p:nvPr/>
          </p:nvCxnSpPr>
          <p:spPr>
            <a:xfrm flipH="1" flipV="1">
              <a:off x="6520198" y="5028013"/>
              <a:ext cx="381232" cy="209666"/>
            </a:xfrm>
            <a:prstGeom prst="straightConnector1">
              <a:avLst/>
            </a:prstGeom>
            <a:ln w="127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6A7ADDAB-7CC5-A446-5220-1C499C0606E8}"/>
                </a:ext>
              </a:extLst>
            </p:cNvPr>
            <p:cNvSpPr txBox="1"/>
            <p:nvPr/>
          </p:nvSpPr>
          <p:spPr>
            <a:xfrm>
              <a:off x="6781154" y="4899410"/>
              <a:ext cx="865909" cy="369332"/>
            </a:xfrm>
            <a:prstGeom prst="rect">
              <a:avLst/>
            </a:prstGeom>
            <a:noFill/>
          </p:spPr>
          <p:txBody>
            <a:bodyPr wrap="square" rtlCol="0">
              <a:spAutoFit/>
            </a:bodyPr>
            <a:lstStyle/>
            <a:p>
              <a:r>
                <a:rPr lang="zh-CN" altLang="en-US" b="1" dirty="0">
                  <a:solidFill>
                    <a:schemeClr val="accent1">
                      <a:lumMod val="75000"/>
                    </a:schemeClr>
                  </a:solidFill>
                </a:rPr>
                <a:t>确认</a:t>
              </a:r>
            </a:p>
          </p:txBody>
        </p:sp>
      </p:grpSp>
      <p:sp>
        <p:nvSpPr>
          <p:cNvPr id="65" name="文本框 64">
            <a:extLst>
              <a:ext uri="{FF2B5EF4-FFF2-40B4-BE49-F238E27FC236}">
                <a16:creationId xmlns:a16="http://schemas.microsoft.com/office/drawing/2014/main" id="{A9784FFE-A12F-D78F-99EB-673A5F9E091B}"/>
              </a:ext>
            </a:extLst>
          </p:cNvPr>
          <p:cNvSpPr txBox="1"/>
          <p:nvPr/>
        </p:nvSpPr>
        <p:spPr>
          <a:xfrm rot="522779">
            <a:off x="6924404" y="5523123"/>
            <a:ext cx="967735" cy="369332"/>
          </a:xfrm>
          <a:prstGeom prst="rect">
            <a:avLst/>
          </a:prstGeom>
          <a:noFill/>
        </p:spPr>
        <p:txBody>
          <a:bodyPr wrap="square" rtlCol="0">
            <a:spAutoFit/>
          </a:bodyPr>
          <a:lstStyle/>
          <a:p>
            <a:r>
              <a:rPr lang="en-US" altLang="zh-CN" b="1" dirty="0">
                <a:solidFill>
                  <a:schemeClr val="accent1">
                    <a:lumMod val="75000"/>
                  </a:schemeClr>
                </a:solidFill>
              </a:rPr>
              <a:t>=2047</a:t>
            </a:r>
            <a:endParaRPr lang="zh-CN" altLang="en-US" b="1" dirty="0">
              <a:solidFill>
                <a:schemeClr val="accent1">
                  <a:lumMod val="75000"/>
                </a:schemeClr>
              </a:solidFill>
            </a:endParaRPr>
          </a:p>
        </p:txBody>
      </p:sp>
    </p:spTree>
    <p:custDataLst>
      <p:tags r:id="rId1"/>
    </p:custDataLst>
    <p:extLst>
      <p:ext uri="{BB962C8B-B14F-4D97-AF65-F5344CB8AC3E}">
        <p14:creationId xmlns:p14="http://schemas.microsoft.com/office/powerpoint/2010/main" val="369250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5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35" presetClass="emph" presetSubtype="0" repeatCount="3000" fill="hold" nodeType="clickEffect">
                                  <p:stCondLst>
                                    <p:cond delay="0"/>
                                  </p:stCondLst>
                                  <p:childTnLst>
                                    <p:anim calcmode="discrete" valueType="str">
                                      <p:cBhvr>
                                        <p:cTn id="15" dur="5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left)">
                                      <p:cBhvr>
                                        <p:cTn id="20" dur="500"/>
                                        <p:tgtEl>
                                          <p:spTgt spid="59"/>
                                        </p:tgtEl>
                                      </p:cBhvr>
                                    </p:animEffect>
                                  </p:childTnLst>
                                </p:cTn>
                              </p:par>
                            </p:childTnLst>
                          </p:cTn>
                        </p:par>
                      </p:childTnLst>
                    </p:cTn>
                  </p:par>
                  <p:par>
                    <p:cTn id="21" fill="hold">
                      <p:stCondLst>
                        <p:cond delay="indefinite"/>
                      </p:stCondLst>
                      <p:childTnLst>
                        <p:par>
                          <p:cTn id="22" fill="hold">
                            <p:stCondLst>
                              <p:cond delay="0"/>
                            </p:stCondLst>
                            <p:childTnLst>
                              <p:par>
                                <p:cTn id="23" presetID="35" presetClass="emph" presetSubtype="0" repeatCount="3000" fill="hold" nodeType="clickEffect">
                                  <p:stCondLst>
                                    <p:cond delay="0"/>
                                  </p:stCondLst>
                                  <p:childTnLst>
                                    <p:anim calcmode="discrete" valueType="str">
                                      <p:cBhvr>
                                        <p:cTn id="24" dur="5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wipe(left)">
                                      <p:cBhvr>
                                        <p:cTn id="3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9" grpId="0"/>
      <p:bldP spid="65"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“三报文握手”建立</a:t>
              </a:r>
              <a:r>
                <a:rPr lang="en-US" altLang="zh-CN" sz="2000" b="1" dirty="0"/>
                <a:t>TCP</a:t>
              </a:r>
              <a:r>
                <a:rPr lang="zh-CN" altLang="en-US" sz="2000" b="1" dirty="0"/>
                <a:t>连接</a:t>
              </a:r>
            </a:p>
          </p:txBody>
        </p:sp>
      </p:grpSp>
      <p:pic>
        <p:nvPicPr>
          <p:cNvPr id="52" name="图片 51">
            <a:extLst>
              <a:ext uri="{FF2B5EF4-FFF2-40B4-BE49-F238E27FC236}">
                <a16:creationId xmlns:a16="http://schemas.microsoft.com/office/drawing/2014/main" id="{DCD45FFF-633D-7DA7-EDDB-1C380837B4C3}"/>
              </a:ext>
            </a:extLst>
          </p:cNvPr>
          <p:cNvPicPr>
            <a:picLocks noChangeAspect="1"/>
          </p:cNvPicPr>
          <p:nvPr/>
        </p:nvPicPr>
        <p:blipFill>
          <a:blip r:embed="rId3"/>
          <a:stretch>
            <a:fillRect/>
          </a:stretch>
        </p:blipFill>
        <p:spPr>
          <a:xfrm>
            <a:off x="4228869" y="749300"/>
            <a:ext cx="7897548" cy="3520213"/>
          </a:xfrm>
          <a:prstGeom prst="rect">
            <a:avLst/>
          </a:prstGeom>
        </p:spPr>
      </p:pic>
      <p:grpSp>
        <p:nvGrpSpPr>
          <p:cNvPr id="59" name="组合 58">
            <a:extLst>
              <a:ext uri="{FF2B5EF4-FFF2-40B4-BE49-F238E27FC236}">
                <a16:creationId xmlns:a16="http://schemas.microsoft.com/office/drawing/2014/main" id="{B408B044-96B6-07C4-AEE1-171D1B51168A}"/>
              </a:ext>
            </a:extLst>
          </p:cNvPr>
          <p:cNvGrpSpPr/>
          <p:nvPr/>
        </p:nvGrpSpPr>
        <p:grpSpPr>
          <a:xfrm>
            <a:off x="354256" y="3716532"/>
            <a:ext cx="3383574" cy="2721427"/>
            <a:chOff x="3207781" y="1105990"/>
            <a:chExt cx="5776438" cy="4646020"/>
          </a:xfrm>
        </p:grpSpPr>
        <p:sp>
          <p:nvSpPr>
            <p:cNvPr id="60" name="任意多边形 4">
              <a:extLst>
                <a:ext uri="{FF2B5EF4-FFF2-40B4-BE49-F238E27FC236}">
                  <a16:creationId xmlns:a16="http://schemas.microsoft.com/office/drawing/2014/main" id="{5E5032E1-1788-5D97-738C-CBD484D5B4CB}"/>
                </a:ext>
              </a:extLst>
            </p:cNvPr>
            <p:cNvSpPr/>
            <p:nvPr/>
          </p:nvSpPr>
          <p:spPr>
            <a:xfrm>
              <a:off x="3598883" y="5220505"/>
              <a:ext cx="5385336" cy="531505"/>
            </a:xfrm>
            <a:custGeom>
              <a:avLst/>
              <a:gdLst>
                <a:gd name="connsiteX0" fmla="*/ -514 w 4756429"/>
                <a:gd name="connsiteY0" fmla="*/ 234476 h 469435"/>
                <a:gd name="connsiteX1" fmla="*/ 2377732 w 4756429"/>
                <a:gd name="connsiteY1" fmla="*/ -210 h 469435"/>
                <a:gd name="connsiteX2" fmla="*/ 4755915 w 4756429"/>
                <a:gd name="connsiteY2" fmla="*/ 234476 h 469435"/>
                <a:gd name="connsiteX3" fmla="*/ 2377732 w 4756429"/>
                <a:gd name="connsiteY3" fmla="*/ 469226 h 469435"/>
                <a:gd name="connsiteX4" fmla="*/ -514 w 4756429"/>
                <a:gd name="connsiteY4" fmla="*/ 234476 h 46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429" h="469435">
                  <a:moveTo>
                    <a:pt x="-514" y="234476"/>
                  </a:moveTo>
                  <a:cubicBezTo>
                    <a:pt x="-514" y="104871"/>
                    <a:pt x="1064277" y="-210"/>
                    <a:pt x="2377732" y="-210"/>
                  </a:cubicBezTo>
                  <a:cubicBezTo>
                    <a:pt x="3691187" y="-210"/>
                    <a:pt x="4755915" y="104871"/>
                    <a:pt x="4755915" y="234476"/>
                  </a:cubicBezTo>
                  <a:cubicBezTo>
                    <a:pt x="4755915" y="364081"/>
                    <a:pt x="3691187" y="469226"/>
                    <a:pt x="2377732" y="469226"/>
                  </a:cubicBezTo>
                  <a:cubicBezTo>
                    <a:pt x="1064277" y="469226"/>
                    <a:pt x="-514" y="364144"/>
                    <a:pt x="-514" y="234476"/>
                  </a:cubicBezTo>
                  <a:close/>
                </a:path>
              </a:pathLst>
            </a:custGeom>
            <a:solidFill>
              <a:srgbClr val="E8E8E8"/>
            </a:solidFill>
            <a:ln w="6346" cap="flat">
              <a:noFill/>
              <a:prstDash val="solid"/>
              <a:miter/>
            </a:ln>
          </p:spPr>
          <p:txBody>
            <a:bodyPr rtlCol="0" anchor="ctr"/>
            <a:lstStyle/>
            <a:p>
              <a:endParaRPr lang="zh-CN" altLang="en-US"/>
            </a:p>
          </p:txBody>
        </p:sp>
        <p:sp>
          <p:nvSpPr>
            <p:cNvPr id="61" name="任意多边形 5">
              <a:extLst>
                <a:ext uri="{FF2B5EF4-FFF2-40B4-BE49-F238E27FC236}">
                  <a16:creationId xmlns:a16="http://schemas.microsoft.com/office/drawing/2014/main" id="{8F61D9A6-BEF9-AA78-FF12-9D8A61B440F8}"/>
                </a:ext>
              </a:extLst>
            </p:cNvPr>
            <p:cNvSpPr/>
            <p:nvPr/>
          </p:nvSpPr>
          <p:spPr>
            <a:xfrm>
              <a:off x="4313321" y="3382454"/>
              <a:ext cx="883608" cy="1118025"/>
            </a:xfrm>
            <a:custGeom>
              <a:avLst/>
              <a:gdLst>
                <a:gd name="connsiteX0" fmla="*/ 304303 w 780419"/>
                <a:gd name="connsiteY0" fmla="*/ 118570 h 987461"/>
                <a:gd name="connsiteX1" fmla="*/ 254240 w 780419"/>
                <a:gd name="connsiteY1" fmla="*/ 127782 h 987461"/>
                <a:gd name="connsiteX2" fmla="*/ 200428 w 780419"/>
                <a:gd name="connsiteY2" fmla="*/ 182038 h 987461"/>
                <a:gd name="connsiteX3" fmla="*/ 189374 w 780419"/>
                <a:gd name="connsiteY3" fmla="*/ 260437 h 987461"/>
                <a:gd name="connsiteX4" fmla="*/ 195727 w 780419"/>
                <a:gd name="connsiteY4" fmla="*/ 517740 h 987461"/>
                <a:gd name="connsiteX5" fmla="*/ 71395 w 780419"/>
                <a:gd name="connsiteY5" fmla="*/ 592835 h 987461"/>
                <a:gd name="connsiteX6" fmla="*/ 24001 w 780419"/>
                <a:gd name="connsiteY6" fmla="*/ 840164 h 987461"/>
                <a:gd name="connsiteX7" fmla="*/ 249411 w 780419"/>
                <a:gd name="connsiteY7" fmla="*/ 982284 h 987461"/>
                <a:gd name="connsiteX8" fmla="*/ 522597 w 780419"/>
                <a:gd name="connsiteY8" fmla="*/ 959286 h 987461"/>
                <a:gd name="connsiteX9" fmla="*/ 699597 w 780419"/>
                <a:gd name="connsiteY9" fmla="*/ 889401 h 987461"/>
                <a:gd name="connsiteX10" fmla="*/ 708555 w 780419"/>
                <a:gd name="connsiteY10" fmla="*/ 575617 h 987461"/>
                <a:gd name="connsiteX11" fmla="*/ 764082 w 780419"/>
                <a:gd name="connsiteY11" fmla="*/ 389088 h 987461"/>
                <a:gd name="connsiteX12" fmla="*/ 606968 w 780419"/>
                <a:gd name="connsiteY12" fmla="*/ 27466 h 987461"/>
                <a:gd name="connsiteX13" fmla="*/ 304303 w 780419"/>
                <a:gd name="connsiteY13" fmla="*/ 118761 h 9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0419" h="987461">
                  <a:moveTo>
                    <a:pt x="304303" y="118570"/>
                  </a:moveTo>
                  <a:cubicBezTo>
                    <a:pt x="307860" y="110184"/>
                    <a:pt x="258432" y="125940"/>
                    <a:pt x="254240" y="127782"/>
                  </a:cubicBezTo>
                  <a:cubicBezTo>
                    <a:pt x="230002" y="138284"/>
                    <a:pt x="210733" y="157712"/>
                    <a:pt x="200428" y="182038"/>
                  </a:cubicBezTo>
                  <a:cubicBezTo>
                    <a:pt x="191299" y="207108"/>
                    <a:pt x="187531" y="233817"/>
                    <a:pt x="189374" y="260437"/>
                  </a:cubicBezTo>
                  <a:cubicBezTo>
                    <a:pt x="191216" y="342393"/>
                    <a:pt x="253985" y="444679"/>
                    <a:pt x="195727" y="517740"/>
                  </a:cubicBezTo>
                  <a:cubicBezTo>
                    <a:pt x="165486" y="555478"/>
                    <a:pt x="111484" y="565706"/>
                    <a:pt x="71395" y="592835"/>
                  </a:cubicBezTo>
                  <a:cubicBezTo>
                    <a:pt x="-4843" y="644295"/>
                    <a:pt x="-20154" y="759351"/>
                    <a:pt x="24001" y="840164"/>
                  </a:cubicBezTo>
                  <a:cubicBezTo>
                    <a:pt x="68155" y="920976"/>
                    <a:pt x="158306" y="968752"/>
                    <a:pt x="249411" y="982284"/>
                  </a:cubicBezTo>
                  <a:cubicBezTo>
                    <a:pt x="340516" y="995816"/>
                    <a:pt x="433081" y="979552"/>
                    <a:pt x="522597" y="959286"/>
                  </a:cubicBezTo>
                  <a:cubicBezTo>
                    <a:pt x="584986" y="945182"/>
                    <a:pt x="648835" y="928092"/>
                    <a:pt x="699597" y="889401"/>
                  </a:cubicBezTo>
                  <a:cubicBezTo>
                    <a:pt x="819354" y="797724"/>
                    <a:pt x="763510" y="682986"/>
                    <a:pt x="708555" y="575617"/>
                  </a:cubicBezTo>
                  <a:cubicBezTo>
                    <a:pt x="673358" y="506876"/>
                    <a:pt x="736509" y="474475"/>
                    <a:pt x="764082" y="389088"/>
                  </a:cubicBezTo>
                  <a:cubicBezTo>
                    <a:pt x="813700" y="235469"/>
                    <a:pt x="742608" y="86360"/>
                    <a:pt x="606968" y="27466"/>
                  </a:cubicBezTo>
                  <a:cubicBezTo>
                    <a:pt x="384225" y="-69039"/>
                    <a:pt x="304747" y="117744"/>
                    <a:pt x="304303" y="118761"/>
                  </a:cubicBezTo>
                  <a:close/>
                </a:path>
              </a:pathLst>
            </a:custGeom>
            <a:solidFill>
              <a:srgbClr val="971D05"/>
            </a:solidFill>
            <a:ln w="6346" cap="flat">
              <a:noFill/>
              <a:prstDash val="solid"/>
              <a:miter/>
            </a:ln>
          </p:spPr>
          <p:txBody>
            <a:bodyPr rtlCol="0" anchor="ctr"/>
            <a:lstStyle/>
            <a:p>
              <a:endParaRPr lang="zh-CN" altLang="en-US"/>
            </a:p>
          </p:txBody>
        </p:sp>
        <p:sp>
          <p:nvSpPr>
            <p:cNvPr id="62" name="任意多边形 6">
              <a:extLst>
                <a:ext uri="{FF2B5EF4-FFF2-40B4-BE49-F238E27FC236}">
                  <a16:creationId xmlns:a16="http://schemas.microsoft.com/office/drawing/2014/main" id="{6828078E-B7E0-F67F-AAF7-F447328D8A8C}"/>
                </a:ext>
              </a:extLst>
            </p:cNvPr>
            <p:cNvSpPr/>
            <p:nvPr/>
          </p:nvSpPr>
          <p:spPr>
            <a:xfrm>
              <a:off x="4743753" y="3967018"/>
              <a:ext cx="251762" cy="311178"/>
            </a:xfrm>
            <a:custGeom>
              <a:avLst/>
              <a:gdLst>
                <a:gd name="connsiteX0" fmla="*/ 110730 w 222361"/>
                <a:gd name="connsiteY0" fmla="*/ 274628 h 274838"/>
                <a:gd name="connsiteX1" fmla="*/ 110730 w 222361"/>
                <a:gd name="connsiteY1" fmla="*/ 274628 h 274838"/>
                <a:gd name="connsiteX2" fmla="*/ -514 w 222361"/>
                <a:gd name="connsiteY2" fmla="*/ 126853 h 274838"/>
                <a:gd name="connsiteX3" fmla="*/ -514 w 222361"/>
                <a:gd name="connsiteY3" fmla="*/ -210 h 274838"/>
                <a:gd name="connsiteX4" fmla="*/ 221847 w 222361"/>
                <a:gd name="connsiteY4" fmla="*/ -210 h 274838"/>
                <a:gd name="connsiteX5" fmla="*/ 221847 w 222361"/>
                <a:gd name="connsiteY5" fmla="*/ 126853 h 274838"/>
                <a:gd name="connsiteX6" fmla="*/ 111937 w 222361"/>
                <a:gd name="connsiteY6" fmla="*/ 274628 h 27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1" h="274838">
                  <a:moveTo>
                    <a:pt x="110730" y="274628"/>
                  </a:moveTo>
                  <a:lnTo>
                    <a:pt x="110730" y="274628"/>
                  </a:lnTo>
                  <a:cubicBezTo>
                    <a:pt x="49358" y="274628"/>
                    <a:pt x="-451" y="163639"/>
                    <a:pt x="-514" y="126853"/>
                  </a:cubicBezTo>
                  <a:lnTo>
                    <a:pt x="-514" y="-210"/>
                  </a:lnTo>
                  <a:lnTo>
                    <a:pt x="221847" y="-210"/>
                  </a:lnTo>
                  <a:lnTo>
                    <a:pt x="221847" y="126853"/>
                  </a:lnTo>
                  <a:cubicBezTo>
                    <a:pt x="221847" y="163448"/>
                    <a:pt x="172991" y="274438"/>
                    <a:pt x="111937" y="274628"/>
                  </a:cubicBezTo>
                  <a:close/>
                </a:path>
              </a:pathLst>
            </a:custGeom>
            <a:solidFill>
              <a:srgbClr val="FF93B1"/>
            </a:solidFill>
            <a:ln w="6346" cap="flat">
              <a:noFill/>
              <a:prstDash val="solid"/>
              <a:miter/>
            </a:ln>
          </p:spPr>
          <p:txBody>
            <a:bodyPr rtlCol="0" anchor="ctr"/>
            <a:lstStyle/>
            <a:p>
              <a:endParaRPr lang="zh-CN" altLang="en-US"/>
            </a:p>
          </p:txBody>
        </p:sp>
        <p:sp>
          <p:nvSpPr>
            <p:cNvPr id="63" name="任意多边形 7">
              <a:extLst>
                <a:ext uri="{FF2B5EF4-FFF2-40B4-BE49-F238E27FC236}">
                  <a16:creationId xmlns:a16="http://schemas.microsoft.com/office/drawing/2014/main" id="{3212EEC2-B4CC-E343-0E7C-4182999A4D0D}"/>
                </a:ext>
              </a:extLst>
            </p:cNvPr>
            <p:cNvSpPr/>
            <p:nvPr/>
          </p:nvSpPr>
          <p:spPr>
            <a:xfrm>
              <a:off x="4572555" y="3764605"/>
              <a:ext cx="121406" cy="141542"/>
            </a:xfrm>
            <a:custGeom>
              <a:avLst/>
              <a:gdLst>
                <a:gd name="connsiteX0" fmla="*/ 77312 w 107228"/>
                <a:gd name="connsiteY0" fmla="*/ 27741 h 125013"/>
                <a:gd name="connsiteX1" fmla="*/ -514 w 107228"/>
                <a:gd name="connsiteY1" fmla="*/ 46801 h 125013"/>
                <a:gd name="connsiteX2" fmla="*/ 94783 w 107228"/>
                <a:gd name="connsiteY2" fmla="*/ 110332 h 125013"/>
                <a:gd name="connsiteX3" fmla="*/ 77312 w 107228"/>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28" h="125013">
                  <a:moveTo>
                    <a:pt x="77312" y="27741"/>
                  </a:moveTo>
                  <a:cubicBezTo>
                    <a:pt x="41226" y="-26515"/>
                    <a:pt x="-514" y="8364"/>
                    <a:pt x="-514" y="46801"/>
                  </a:cubicBezTo>
                  <a:cubicBezTo>
                    <a:pt x="-514" y="102073"/>
                    <a:pt x="60031" y="149722"/>
                    <a:pt x="94783" y="110332"/>
                  </a:cubicBezTo>
                  <a:cubicBezTo>
                    <a:pt x="129535" y="70943"/>
                    <a:pt x="77312" y="27741"/>
                    <a:pt x="77312" y="27741"/>
                  </a:cubicBezTo>
                  <a:close/>
                </a:path>
              </a:pathLst>
            </a:custGeom>
            <a:solidFill>
              <a:srgbClr val="FED0D6"/>
            </a:solidFill>
            <a:ln w="6346" cap="flat">
              <a:noFill/>
              <a:prstDash val="solid"/>
              <a:miter/>
            </a:ln>
          </p:spPr>
          <p:txBody>
            <a:bodyPr rtlCol="0" anchor="ctr"/>
            <a:lstStyle/>
            <a:p>
              <a:endParaRPr lang="zh-CN" altLang="en-US"/>
            </a:p>
          </p:txBody>
        </p:sp>
        <p:sp>
          <p:nvSpPr>
            <p:cNvPr id="64" name="任意多边形 8">
              <a:extLst>
                <a:ext uri="{FF2B5EF4-FFF2-40B4-BE49-F238E27FC236}">
                  <a16:creationId xmlns:a16="http://schemas.microsoft.com/office/drawing/2014/main" id="{D73D5381-8054-0129-6A68-6EC3AD84C677}"/>
                </a:ext>
              </a:extLst>
            </p:cNvPr>
            <p:cNvSpPr/>
            <p:nvPr/>
          </p:nvSpPr>
          <p:spPr>
            <a:xfrm>
              <a:off x="5034066" y="3764605"/>
              <a:ext cx="121425" cy="141542"/>
            </a:xfrm>
            <a:custGeom>
              <a:avLst/>
              <a:gdLst>
                <a:gd name="connsiteX0" fmla="*/ 28968 w 107245"/>
                <a:gd name="connsiteY0" fmla="*/ 27741 h 125013"/>
                <a:gd name="connsiteX1" fmla="*/ 106731 w 107245"/>
                <a:gd name="connsiteY1" fmla="*/ 46801 h 125013"/>
                <a:gd name="connsiteX2" fmla="*/ 11433 w 107245"/>
                <a:gd name="connsiteY2" fmla="*/ 110332 h 125013"/>
                <a:gd name="connsiteX3" fmla="*/ 28968 w 107245"/>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45" h="125013">
                  <a:moveTo>
                    <a:pt x="28968" y="27741"/>
                  </a:moveTo>
                  <a:cubicBezTo>
                    <a:pt x="64927" y="-26515"/>
                    <a:pt x="106731" y="8364"/>
                    <a:pt x="106731" y="46801"/>
                  </a:cubicBezTo>
                  <a:cubicBezTo>
                    <a:pt x="106731" y="102073"/>
                    <a:pt x="46249" y="149722"/>
                    <a:pt x="11433" y="110332"/>
                  </a:cubicBezTo>
                  <a:cubicBezTo>
                    <a:pt x="-23382" y="70943"/>
                    <a:pt x="28968" y="27741"/>
                    <a:pt x="28968" y="27741"/>
                  </a:cubicBezTo>
                  <a:close/>
                </a:path>
              </a:pathLst>
            </a:custGeom>
            <a:solidFill>
              <a:srgbClr val="FED0D6"/>
            </a:solidFill>
            <a:ln w="6346" cap="flat">
              <a:noFill/>
              <a:prstDash val="solid"/>
              <a:miter/>
            </a:ln>
          </p:spPr>
          <p:txBody>
            <a:bodyPr rtlCol="0" anchor="ctr"/>
            <a:lstStyle/>
            <a:p>
              <a:endParaRPr lang="zh-CN" altLang="en-US"/>
            </a:p>
          </p:txBody>
        </p:sp>
        <p:sp>
          <p:nvSpPr>
            <p:cNvPr id="65" name="任意多边形 9">
              <a:extLst>
                <a:ext uri="{FF2B5EF4-FFF2-40B4-BE49-F238E27FC236}">
                  <a16:creationId xmlns:a16="http://schemas.microsoft.com/office/drawing/2014/main" id="{21676E11-2139-9AD0-B6F6-C57EDD4A23B9}"/>
                </a:ext>
              </a:extLst>
            </p:cNvPr>
            <p:cNvSpPr/>
            <p:nvPr/>
          </p:nvSpPr>
          <p:spPr>
            <a:xfrm>
              <a:off x="4636485" y="3571274"/>
              <a:ext cx="453974" cy="467243"/>
            </a:xfrm>
            <a:custGeom>
              <a:avLst/>
              <a:gdLst>
                <a:gd name="connsiteX0" fmla="*/ 199817 w 400958"/>
                <a:gd name="connsiteY0" fmla="*/ 412468 h 412678"/>
                <a:gd name="connsiteX1" fmla="*/ 6744 w 400958"/>
                <a:gd name="connsiteY1" fmla="*/ 98113 h 412678"/>
                <a:gd name="connsiteX2" fmla="*/ 393207 w 400958"/>
                <a:gd name="connsiteY2" fmla="*/ 98113 h 412678"/>
                <a:gd name="connsiteX3" fmla="*/ 199817 w 400958"/>
                <a:gd name="connsiteY3" fmla="*/ 412468 h 412678"/>
              </a:gdLst>
              <a:ahLst/>
              <a:cxnLst>
                <a:cxn ang="0">
                  <a:pos x="connsiteX0" y="connsiteY0"/>
                </a:cxn>
                <a:cxn ang="0">
                  <a:pos x="connsiteX1" y="connsiteY1"/>
                </a:cxn>
                <a:cxn ang="0">
                  <a:pos x="connsiteX2" y="connsiteY2"/>
                </a:cxn>
                <a:cxn ang="0">
                  <a:pos x="connsiteX3" y="connsiteY3"/>
                </a:cxn>
              </a:cxnLst>
              <a:rect l="l" t="t" r="r" b="b"/>
              <a:pathLst>
                <a:path w="400958" h="412678">
                  <a:moveTo>
                    <a:pt x="199817" y="412468"/>
                  </a:moveTo>
                  <a:cubicBezTo>
                    <a:pt x="57569" y="412468"/>
                    <a:pt x="-26547" y="257387"/>
                    <a:pt x="6744" y="98113"/>
                  </a:cubicBezTo>
                  <a:cubicBezTo>
                    <a:pt x="34063" y="-33016"/>
                    <a:pt x="365762" y="-32953"/>
                    <a:pt x="393207" y="98113"/>
                  </a:cubicBezTo>
                  <a:cubicBezTo>
                    <a:pt x="426434" y="257387"/>
                    <a:pt x="342382" y="412595"/>
                    <a:pt x="199817" y="412468"/>
                  </a:cubicBezTo>
                  <a:close/>
                </a:path>
              </a:pathLst>
            </a:custGeom>
            <a:solidFill>
              <a:srgbClr val="FED0D6"/>
            </a:solidFill>
            <a:ln w="6346" cap="flat">
              <a:noFill/>
              <a:prstDash val="solid"/>
              <a:miter/>
            </a:ln>
          </p:spPr>
          <p:txBody>
            <a:bodyPr rtlCol="0" anchor="ctr"/>
            <a:lstStyle/>
            <a:p>
              <a:endParaRPr lang="zh-CN" altLang="en-US"/>
            </a:p>
          </p:txBody>
        </p:sp>
        <p:sp>
          <p:nvSpPr>
            <p:cNvPr id="67" name="任意多边形 10">
              <a:extLst>
                <a:ext uri="{FF2B5EF4-FFF2-40B4-BE49-F238E27FC236}">
                  <a16:creationId xmlns:a16="http://schemas.microsoft.com/office/drawing/2014/main" id="{D743400F-7FAC-36FE-45A8-58E3451903D1}"/>
                </a:ext>
              </a:extLst>
            </p:cNvPr>
            <p:cNvSpPr/>
            <p:nvPr/>
          </p:nvSpPr>
          <p:spPr>
            <a:xfrm>
              <a:off x="4757636" y="3487392"/>
              <a:ext cx="367502" cy="234313"/>
            </a:xfrm>
            <a:custGeom>
              <a:avLst/>
              <a:gdLst>
                <a:gd name="connsiteX0" fmla="*/ -514 w 324585"/>
                <a:gd name="connsiteY0" fmla="*/ 31541 h 206950"/>
                <a:gd name="connsiteX1" fmla="*/ 303231 w 324585"/>
                <a:gd name="connsiteY1" fmla="*/ 198693 h 206950"/>
                <a:gd name="connsiteX2" fmla="*/ 184045 w 324585"/>
                <a:gd name="connsiteY2" fmla="*/ 21757 h 206950"/>
                <a:gd name="connsiteX3" fmla="*/ -514 w 324585"/>
                <a:gd name="connsiteY3" fmla="*/ 31541 h 206950"/>
              </a:gdLst>
              <a:ahLst/>
              <a:cxnLst>
                <a:cxn ang="0">
                  <a:pos x="connsiteX0" y="connsiteY0"/>
                </a:cxn>
                <a:cxn ang="0">
                  <a:pos x="connsiteX1" y="connsiteY1"/>
                </a:cxn>
                <a:cxn ang="0">
                  <a:pos x="connsiteX2" y="connsiteY2"/>
                </a:cxn>
                <a:cxn ang="0">
                  <a:pos x="connsiteX3" y="connsiteY3"/>
                </a:cxn>
              </a:cxnLst>
              <a:rect l="l" t="t" r="r" b="b"/>
              <a:pathLst>
                <a:path w="324585" h="206950">
                  <a:moveTo>
                    <a:pt x="-514" y="31541"/>
                  </a:moveTo>
                  <a:cubicBezTo>
                    <a:pt x="-514" y="165911"/>
                    <a:pt x="253612" y="230650"/>
                    <a:pt x="303231" y="198693"/>
                  </a:cubicBezTo>
                  <a:cubicBezTo>
                    <a:pt x="352849" y="166737"/>
                    <a:pt x="314158" y="52951"/>
                    <a:pt x="184045" y="21757"/>
                  </a:cubicBezTo>
                  <a:cubicBezTo>
                    <a:pt x="53932" y="-9437"/>
                    <a:pt x="-197" y="-8484"/>
                    <a:pt x="-514" y="31541"/>
                  </a:cubicBezTo>
                  <a:close/>
                </a:path>
              </a:pathLst>
            </a:custGeom>
            <a:solidFill>
              <a:srgbClr val="971D05"/>
            </a:solidFill>
            <a:ln w="6346" cap="flat">
              <a:noFill/>
              <a:prstDash val="solid"/>
              <a:miter/>
            </a:ln>
          </p:spPr>
          <p:txBody>
            <a:bodyPr rtlCol="0" anchor="ctr"/>
            <a:lstStyle/>
            <a:p>
              <a:endParaRPr lang="zh-CN" altLang="en-US"/>
            </a:p>
          </p:txBody>
        </p:sp>
        <p:sp>
          <p:nvSpPr>
            <p:cNvPr id="70" name="任意多边形 11">
              <a:extLst>
                <a:ext uri="{FF2B5EF4-FFF2-40B4-BE49-F238E27FC236}">
                  <a16:creationId xmlns:a16="http://schemas.microsoft.com/office/drawing/2014/main" id="{74308962-15E0-07CC-FDBD-018DC963A9D1}"/>
                </a:ext>
              </a:extLst>
            </p:cNvPr>
            <p:cNvSpPr/>
            <p:nvPr/>
          </p:nvSpPr>
          <p:spPr>
            <a:xfrm>
              <a:off x="4592900" y="3508707"/>
              <a:ext cx="173053" cy="238281"/>
            </a:xfrm>
            <a:custGeom>
              <a:avLst/>
              <a:gdLst>
                <a:gd name="connsiteX0" fmla="*/ 145428 w 152844"/>
                <a:gd name="connsiteY0" fmla="*/ 11762 h 210454"/>
                <a:gd name="connsiteX1" fmla="*/ 38759 w 152844"/>
                <a:gd name="connsiteY1" fmla="*/ 209790 h 210454"/>
                <a:gd name="connsiteX2" fmla="*/ 27704 w 152844"/>
                <a:gd name="connsiteY2" fmla="*/ 78089 h 210454"/>
                <a:gd name="connsiteX3" fmla="*/ 145428 w 152844"/>
                <a:gd name="connsiteY3" fmla="*/ 11762 h 210454"/>
              </a:gdLst>
              <a:ahLst/>
              <a:cxnLst>
                <a:cxn ang="0">
                  <a:pos x="connsiteX0" y="connsiteY0"/>
                </a:cxn>
                <a:cxn ang="0">
                  <a:pos x="connsiteX1" y="connsiteY1"/>
                </a:cxn>
                <a:cxn ang="0">
                  <a:pos x="connsiteX2" y="connsiteY2"/>
                </a:cxn>
                <a:cxn ang="0">
                  <a:pos x="connsiteX3" y="connsiteY3"/>
                </a:cxn>
              </a:cxnLst>
              <a:rect l="l" t="t" r="r" b="b"/>
              <a:pathLst>
                <a:path w="152844" h="210454">
                  <a:moveTo>
                    <a:pt x="145428" y="11762"/>
                  </a:moveTo>
                  <a:cubicBezTo>
                    <a:pt x="177703" y="76501"/>
                    <a:pt x="89076" y="219320"/>
                    <a:pt x="38759" y="209790"/>
                  </a:cubicBezTo>
                  <a:cubicBezTo>
                    <a:pt x="-11559" y="200261"/>
                    <a:pt x="-11622" y="144416"/>
                    <a:pt x="27704" y="78089"/>
                  </a:cubicBezTo>
                  <a:cubicBezTo>
                    <a:pt x="67030" y="11762"/>
                    <a:pt x="130117" y="-18987"/>
                    <a:pt x="145428" y="11762"/>
                  </a:cubicBezTo>
                  <a:close/>
                </a:path>
              </a:pathLst>
            </a:custGeom>
            <a:solidFill>
              <a:srgbClr val="971D05"/>
            </a:solidFill>
            <a:ln w="6346" cap="flat">
              <a:noFill/>
              <a:prstDash val="solid"/>
              <a:miter/>
            </a:ln>
          </p:spPr>
          <p:txBody>
            <a:bodyPr rtlCol="0" anchor="ctr"/>
            <a:lstStyle/>
            <a:p>
              <a:endParaRPr lang="zh-CN" altLang="en-US"/>
            </a:p>
          </p:txBody>
        </p:sp>
        <p:sp>
          <p:nvSpPr>
            <p:cNvPr id="71" name="任意多边形 12">
              <a:extLst>
                <a:ext uri="{FF2B5EF4-FFF2-40B4-BE49-F238E27FC236}">
                  <a16:creationId xmlns:a16="http://schemas.microsoft.com/office/drawing/2014/main" id="{E5D88527-052B-3CC8-8A70-C2B172122447}"/>
                </a:ext>
              </a:extLst>
            </p:cNvPr>
            <p:cNvSpPr/>
            <p:nvPr/>
          </p:nvSpPr>
          <p:spPr>
            <a:xfrm>
              <a:off x="3612370" y="4281731"/>
              <a:ext cx="915035" cy="627652"/>
            </a:xfrm>
            <a:custGeom>
              <a:avLst/>
              <a:gdLst>
                <a:gd name="connsiteX0" fmla="*/ 797158 w 808176"/>
                <a:gd name="connsiteY0" fmla="*/ 72207 h 554354"/>
                <a:gd name="connsiteX1" fmla="*/ 561011 w 808176"/>
                <a:gd name="connsiteY1" fmla="*/ 325698 h 554354"/>
                <a:gd name="connsiteX2" fmla="*/ 47611 w 808176"/>
                <a:gd name="connsiteY2" fmla="*/ 553523 h 554354"/>
                <a:gd name="connsiteX3" fmla="*/ 47611 w 808176"/>
                <a:gd name="connsiteY3" fmla="*/ 451110 h 554354"/>
                <a:gd name="connsiteX4" fmla="*/ 496844 w 808176"/>
                <a:gd name="connsiteY4" fmla="*/ 243743 h 554354"/>
                <a:gd name="connsiteX5" fmla="*/ 650844 w 808176"/>
                <a:gd name="connsiteY5" fmla="*/ 90123 h 554354"/>
                <a:gd name="connsiteX6" fmla="*/ 699637 w 808176"/>
                <a:gd name="connsiteY6" fmla="*/ 36375 h 554354"/>
                <a:gd name="connsiteX7" fmla="*/ 709866 w 808176"/>
                <a:gd name="connsiteY7" fmla="*/ 18459 h 554354"/>
                <a:gd name="connsiteX8" fmla="*/ 709866 w 808176"/>
                <a:gd name="connsiteY8" fmla="*/ 21000 h 554354"/>
                <a:gd name="connsiteX9" fmla="*/ 797158 w 808176"/>
                <a:gd name="connsiteY9" fmla="*/ 72207 h 5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176" h="554354">
                  <a:moveTo>
                    <a:pt x="797158" y="72207"/>
                  </a:moveTo>
                  <a:cubicBezTo>
                    <a:pt x="727280" y="164525"/>
                    <a:pt x="648151" y="249460"/>
                    <a:pt x="561011" y="325698"/>
                  </a:cubicBezTo>
                  <a:cubicBezTo>
                    <a:pt x="422385" y="446027"/>
                    <a:pt x="242717" y="563752"/>
                    <a:pt x="47611" y="553523"/>
                  </a:cubicBezTo>
                  <a:cubicBezTo>
                    <a:pt x="-16556" y="548377"/>
                    <a:pt x="-16556" y="446027"/>
                    <a:pt x="47611" y="451110"/>
                  </a:cubicBezTo>
                  <a:cubicBezTo>
                    <a:pt x="219591" y="461339"/>
                    <a:pt x="376197" y="351302"/>
                    <a:pt x="496844" y="243743"/>
                  </a:cubicBezTo>
                  <a:cubicBezTo>
                    <a:pt x="553323" y="197682"/>
                    <a:pt x="602052" y="143871"/>
                    <a:pt x="650844" y="90123"/>
                  </a:cubicBezTo>
                  <a:cubicBezTo>
                    <a:pt x="668824" y="72207"/>
                    <a:pt x="684199" y="54291"/>
                    <a:pt x="699637" y="36375"/>
                  </a:cubicBezTo>
                  <a:cubicBezTo>
                    <a:pt x="703589" y="30727"/>
                    <a:pt x="707013" y="24730"/>
                    <a:pt x="709866" y="18459"/>
                  </a:cubicBezTo>
                  <a:cubicBezTo>
                    <a:pt x="717553" y="10772"/>
                    <a:pt x="702178" y="31165"/>
                    <a:pt x="709866" y="21000"/>
                  </a:cubicBezTo>
                  <a:cubicBezTo>
                    <a:pt x="748366" y="-30206"/>
                    <a:pt x="838199" y="21000"/>
                    <a:pt x="797158" y="72207"/>
                  </a:cubicBezTo>
                  <a:close/>
                </a:path>
              </a:pathLst>
            </a:custGeom>
            <a:solidFill>
              <a:srgbClr val="FED0D6"/>
            </a:solidFill>
            <a:ln w="6346" cap="flat">
              <a:noFill/>
              <a:prstDash val="solid"/>
              <a:miter/>
            </a:ln>
          </p:spPr>
          <p:txBody>
            <a:bodyPr rtlCol="0" anchor="ctr"/>
            <a:lstStyle/>
            <a:p>
              <a:endParaRPr lang="zh-CN" altLang="en-US"/>
            </a:p>
          </p:txBody>
        </p:sp>
        <p:sp>
          <p:nvSpPr>
            <p:cNvPr id="72" name="任意多边形 13">
              <a:extLst>
                <a:ext uri="{FF2B5EF4-FFF2-40B4-BE49-F238E27FC236}">
                  <a16:creationId xmlns:a16="http://schemas.microsoft.com/office/drawing/2014/main" id="{84B7FA0F-6561-33E4-7627-1B9356341E08}"/>
                </a:ext>
              </a:extLst>
            </p:cNvPr>
            <p:cNvSpPr/>
            <p:nvPr/>
          </p:nvSpPr>
          <p:spPr>
            <a:xfrm>
              <a:off x="5248839" y="3957542"/>
              <a:ext cx="415701" cy="712692"/>
            </a:xfrm>
            <a:custGeom>
              <a:avLst/>
              <a:gdLst>
                <a:gd name="connsiteX0" fmla="*/ 90290 w 367155"/>
                <a:gd name="connsiteY0" fmla="*/ 275691 h 629463"/>
                <a:gd name="connsiteX1" fmla="*/ 229361 w 367155"/>
                <a:gd name="connsiteY1" fmla="*/ 451738 h 629463"/>
                <a:gd name="connsiteX2" fmla="*/ 246959 w 367155"/>
                <a:gd name="connsiteY2" fmla="*/ 471877 h 629463"/>
                <a:gd name="connsiteX3" fmla="*/ 201979 w 367155"/>
                <a:gd name="connsiteY3" fmla="*/ 211016 h 629463"/>
                <a:gd name="connsiteX4" fmla="*/ 194292 w 367155"/>
                <a:gd name="connsiteY4" fmla="*/ 113241 h 629463"/>
                <a:gd name="connsiteX5" fmla="*/ 298420 w 367155"/>
                <a:gd name="connsiteY5" fmla="*/ 6952 h 629463"/>
                <a:gd name="connsiteX6" fmla="*/ 340732 w 367155"/>
                <a:gd name="connsiteY6" fmla="*/ 100280 h 629463"/>
                <a:gd name="connsiteX7" fmla="*/ 314748 w 367155"/>
                <a:gd name="connsiteY7" fmla="*/ 117624 h 629463"/>
                <a:gd name="connsiteX8" fmla="*/ 294544 w 367155"/>
                <a:gd name="connsiteY8" fmla="*/ 135286 h 629463"/>
                <a:gd name="connsiteX9" fmla="*/ 296006 w 367155"/>
                <a:gd name="connsiteY9" fmla="*/ 157077 h 629463"/>
                <a:gd name="connsiteX10" fmla="*/ 320402 w 367155"/>
                <a:gd name="connsiteY10" fmla="*/ 297927 h 629463"/>
                <a:gd name="connsiteX11" fmla="*/ 354518 w 367155"/>
                <a:gd name="connsiteY11" fmla="*/ 572194 h 629463"/>
                <a:gd name="connsiteX12" fmla="*/ 268560 w 367155"/>
                <a:gd name="connsiteY12" fmla="*/ 625243 h 629463"/>
                <a:gd name="connsiteX13" fmla="*/ 170785 w 367155"/>
                <a:gd name="connsiteY13" fmla="*/ 540237 h 629463"/>
                <a:gd name="connsiteX14" fmla="*/ 9668 w 367155"/>
                <a:gd name="connsiteY14" fmla="*/ 340176 h 629463"/>
                <a:gd name="connsiteX15" fmla="*/ 90290 w 367155"/>
                <a:gd name="connsiteY15" fmla="*/ 275437 h 62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155" h="629463">
                  <a:moveTo>
                    <a:pt x="90290" y="275691"/>
                  </a:moveTo>
                  <a:cubicBezTo>
                    <a:pt x="134762" y="336999"/>
                    <a:pt x="181013" y="394877"/>
                    <a:pt x="229361" y="451738"/>
                  </a:cubicBezTo>
                  <a:cubicBezTo>
                    <a:pt x="235714" y="459997"/>
                    <a:pt x="241432" y="465969"/>
                    <a:pt x="246959" y="471877"/>
                  </a:cubicBezTo>
                  <a:cubicBezTo>
                    <a:pt x="235460" y="384267"/>
                    <a:pt x="213478" y="298626"/>
                    <a:pt x="201979" y="211016"/>
                  </a:cubicBezTo>
                  <a:cubicBezTo>
                    <a:pt x="196325" y="179822"/>
                    <a:pt x="189273" y="146277"/>
                    <a:pt x="194292" y="113241"/>
                  </a:cubicBezTo>
                  <a:cubicBezTo>
                    <a:pt x="199692" y="62923"/>
                    <a:pt x="258395" y="30649"/>
                    <a:pt x="298420" y="6952"/>
                  </a:cubicBezTo>
                  <a:cubicBezTo>
                    <a:pt x="353692" y="-26593"/>
                    <a:pt x="396068" y="66735"/>
                    <a:pt x="340732" y="100280"/>
                  </a:cubicBezTo>
                  <a:cubicBezTo>
                    <a:pt x="351342" y="92593"/>
                    <a:pt x="319449" y="115528"/>
                    <a:pt x="314748" y="117624"/>
                  </a:cubicBezTo>
                  <a:cubicBezTo>
                    <a:pt x="304138" y="125311"/>
                    <a:pt x="296705" y="139924"/>
                    <a:pt x="294544" y="135286"/>
                  </a:cubicBezTo>
                  <a:cubicBezTo>
                    <a:pt x="294544" y="141004"/>
                    <a:pt x="296451" y="145642"/>
                    <a:pt x="296006" y="157077"/>
                  </a:cubicBezTo>
                  <a:cubicBezTo>
                    <a:pt x="303375" y="204409"/>
                    <a:pt x="310682" y="251740"/>
                    <a:pt x="320402" y="297927"/>
                  </a:cubicBezTo>
                  <a:cubicBezTo>
                    <a:pt x="335523" y="381090"/>
                    <a:pt x="369321" y="486744"/>
                    <a:pt x="354518" y="572194"/>
                  </a:cubicBezTo>
                  <a:cubicBezTo>
                    <a:pt x="348165" y="614442"/>
                    <a:pt x="311698" y="639474"/>
                    <a:pt x="268560" y="625243"/>
                  </a:cubicBezTo>
                  <a:cubicBezTo>
                    <a:pt x="230124" y="608915"/>
                    <a:pt x="198358" y="569906"/>
                    <a:pt x="170785" y="540237"/>
                  </a:cubicBezTo>
                  <a:cubicBezTo>
                    <a:pt x="113695" y="476343"/>
                    <a:pt x="59922" y="409571"/>
                    <a:pt x="9668" y="340176"/>
                  </a:cubicBezTo>
                  <a:cubicBezTo>
                    <a:pt x="-28451" y="287127"/>
                    <a:pt x="49821" y="223468"/>
                    <a:pt x="90290" y="275437"/>
                  </a:cubicBezTo>
                  <a:close/>
                </a:path>
              </a:pathLst>
            </a:custGeom>
            <a:solidFill>
              <a:srgbClr val="FED0D6"/>
            </a:solidFill>
            <a:ln w="6346" cap="flat">
              <a:noFill/>
              <a:prstDash val="solid"/>
              <a:miter/>
            </a:ln>
          </p:spPr>
          <p:txBody>
            <a:bodyPr rtlCol="0" anchor="ctr"/>
            <a:lstStyle/>
            <a:p>
              <a:endParaRPr lang="zh-CN" altLang="en-US"/>
            </a:p>
          </p:txBody>
        </p:sp>
        <p:sp>
          <p:nvSpPr>
            <p:cNvPr id="73" name="任意多边形 14">
              <a:extLst>
                <a:ext uri="{FF2B5EF4-FFF2-40B4-BE49-F238E27FC236}">
                  <a16:creationId xmlns:a16="http://schemas.microsoft.com/office/drawing/2014/main" id="{9AC9ACDC-5954-7A93-7B0F-6FF1529F5E6A}"/>
                </a:ext>
              </a:extLst>
            </p:cNvPr>
            <p:cNvSpPr/>
            <p:nvPr/>
          </p:nvSpPr>
          <p:spPr>
            <a:xfrm>
              <a:off x="4494869" y="4089375"/>
              <a:ext cx="731188" cy="915335"/>
            </a:xfrm>
            <a:custGeom>
              <a:avLst/>
              <a:gdLst>
                <a:gd name="connsiteX0" fmla="*/ -514 w 645799"/>
                <a:gd name="connsiteY0" fmla="*/ 61416 h 808441"/>
                <a:gd name="connsiteX1" fmla="*/ 219877 w 645799"/>
                <a:gd name="connsiteY1" fmla="*/ -210 h 808441"/>
                <a:gd name="connsiteX2" fmla="*/ 333662 w 645799"/>
                <a:gd name="connsiteY2" fmla="*/ 71263 h 808441"/>
                <a:gd name="connsiteX3" fmla="*/ 441666 w 645799"/>
                <a:gd name="connsiteY3" fmla="*/ -210 h 808441"/>
                <a:gd name="connsiteX4" fmla="*/ 481564 w 645799"/>
                <a:gd name="connsiteY4" fmla="*/ 3475 h 808441"/>
                <a:gd name="connsiteX5" fmla="*/ 625527 w 645799"/>
                <a:gd name="connsiteY5" fmla="*/ 23360 h 808441"/>
                <a:gd name="connsiteX6" fmla="*/ 637598 w 645799"/>
                <a:gd name="connsiteY6" fmla="*/ 333459 h 808441"/>
                <a:gd name="connsiteX7" fmla="*/ 645285 w 645799"/>
                <a:gd name="connsiteY7" fmla="*/ 792920 h 808441"/>
                <a:gd name="connsiteX8" fmla="*/ 384488 w 645799"/>
                <a:gd name="connsiteY8" fmla="*/ 808231 h 808441"/>
                <a:gd name="connsiteX9" fmla="*/ 20006 w 645799"/>
                <a:gd name="connsiteY9" fmla="*/ 792920 h 808441"/>
                <a:gd name="connsiteX10" fmla="*/ 27694 w 645799"/>
                <a:gd name="connsiteY10" fmla="*/ 333459 h 808441"/>
                <a:gd name="connsiteX11" fmla="*/ -514 w 645799"/>
                <a:gd name="connsiteY11" fmla="*/ 61416 h 80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799" h="808441">
                  <a:moveTo>
                    <a:pt x="-514" y="61416"/>
                  </a:moveTo>
                  <a:lnTo>
                    <a:pt x="219877" y="-210"/>
                  </a:lnTo>
                  <a:cubicBezTo>
                    <a:pt x="235252" y="69103"/>
                    <a:pt x="308250" y="71263"/>
                    <a:pt x="333662" y="71263"/>
                  </a:cubicBezTo>
                  <a:cubicBezTo>
                    <a:pt x="365428" y="71263"/>
                    <a:pt x="426292" y="69103"/>
                    <a:pt x="441666" y="-210"/>
                  </a:cubicBezTo>
                  <a:lnTo>
                    <a:pt x="481564" y="3475"/>
                  </a:lnTo>
                  <a:cubicBezTo>
                    <a:pt x="594142" y="14085"/>
                    <a:pt x="625527" y="23360"/>
                    <a:pt x="625527" y="23360"/>
                  </a:cubicBezTo>
                  <a:cubicBezTo>
                    <a:pt x="597382" y="336508"/>
                    <a:pt x="658436" y="258428"/>
                    <a:pt x="637598" y="333459"/>
                  </a:cubicBezTo>
                  <a:cubicBezTo>
                    <a:pt x="581436" y="535045"/>
                    <a:pt x="645285" y="792920"/>
                    <a:pt x="645285" y="792920"/>
                  </a:cubicBezTo>
                  <a:cubicBezTo>
                    <a:pt x="543317" y="808231"/>
                    <a:pt x="455770" y="808231"/>
                    <a:pt x="384488" y="808231"/>
                  </a:cubicBezTo>
                  <a:cubicBezTo>
                    <a:pt x="17401" y="808231"/>
                    <a:pt x="20006" y="792920"/>
                    <a:pt x="20006" y="792920"/>
                  </a:cubicBezTo>
                  <a:cubicBezTo>
                    <a:pt x="20006" y="792920"/>
                    <a:pt x="85889" y="477866"/>
                    <a:pt x="27694" y="333459"/>
                  </a:cubicBezTo>
                  <a:cubicBezTo>
                    <a:pt x="2281" y="269927"/>
                    <a:pt x="-514" y="61416"/>
                    <a:pt x="-514" y="61416"/>
                  </a:cubicBezTo>
                  <a:close/>
                </a:path>
              </a:pathLst>
            </a:custGeom>
            <a:solidFill>
              <a:srgbClr val="BE5ED3"/>
            </a:solidFill>
            <a:ln w="6346" cap="flat">
              <a:noFill/>
              <a:prstDash val="solid"/>
              <a:miter/>
            </a:ln>
          </p:spPr>
          <p:txBody>
            <a:bodyPr rtlCol="0" anchor="ctr"/>
            <a:lstStyle/>
            <a:p>
              <a:endParaRPr lang="zh-CN" altLang="en-US"/>
            </a:p>
          </p:txBody>
        </p:sp>
        <p:sp>
          <p:nvSpPr>
            <p:cNvPr id="74" name="任意多边形 15">
              <a:extLst>
                <a:ext uri="{FF2B5EF4-FFF2-40B4-BE49-F238E27FC236}">
                  <a16:creationId xmlns:a16="http://schemas.microsoft.com/office/drawing/2014/main" id="{198F1C0E-0941-F280-4B86-E464527EE2EF}"/>
                </a:ext>
              </a:extLst>
            </p:cNvPr>
            <p:cNvSpPr/>
            <p:nvPr/>
          </p:nvSpPr>
          <p:spPr>
            <a:xfrm>
              <a:off x="4736560" y="4414867"/>
              <a:ext cx="302114" cy="302114"/>
            </a:xfrm>
            <a:custGeom>
              <a:avLst/>
              <a:gdLst>
                <a:gd name="connsiteX0" fmla="*/ 266833 w 266833"/>
                <a:gd name="connsiteY0" fmla="*/ 133417 h 266833"/>
                <a:gd name="connsiteX1" fmla="*/ 133417 w 266833"/>
                <a:gd name="connsiteY1" fmla="*/ 266833 h 266833"/>
                <a:gd name="connsiteX2" fmla="*/ 0 w 266833"/>
                <a:gd name="connsiteY2" fmla="*/ 133417 h 266833"/>
                <a:gd name="connsiteX3" fmla="*/ 133417 w 266833"/>
                <a:gd name="connsiteY3" fmla="*/ 0 h 266833"/>
                <a:gd name="connsiteX4" fmla="*/ 266833 w 266833"/>
                <a:gd name="connsiteY4" fmla="*/ 133417 h 2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3" h="266833">
                  <a:moveTo>
                    <a:pt x="266833" y="133417"/>
                  </a:moveTo>
                  <a:cubicBezTo>
                    <a:pt x="266833" y="207101"/>
                    <a:pt x="207101" y="266833"/>
                    <a:pt x="133417" y="266833"/>
                  </a:cubicBezTo>
                  <a:cubicBezTo>
                    <a:pt x="59733" y="266833"/>
                    <a:pt x="0" y="207101"/>
                    <a:pt x="0" y="133417"/>
                  </a:cubicBezTo>
                  <a:cubicBezTo>
                    <a:pt x="0" y="59733"/>
                    <a:pt x="59733" y="0"/>
                    <a:pt x="133417" y="0"/>
                  </a:cubicBezTo>
                  <a:cubicBezTo>
                    <a:pt x="207101" y="0"/>
                    <a:pt x="266833" y="59733"/>
                    <a:pt x="266833" y="133417"/>
                  </a:cubicBezTo>
                  <a:close/>
                </a:path>
              </a:pathLst>
            </a:custGeom>
            <a:solidFill>
              <a:srgbClr val="FFC545"/>
            </a:solidFill>
            <a:ln w="6346" cap="flat">
              <a:noFill/>
              <a:prstDash val="solid"/>
              <a:miter/>
            </a:ln>
          </p:spPr>
          <p:txBody>
            <a:bodyPr rtlCol="0" anchor="ctr"/>
            <a:lstStyle/>
            <a:p>
              <a:endParaRPr lang="zh-CN" altLang="en-US"/>
            </a:p>
          </p:txBody>
        </p:sp>
        <p:sp>
          <p:nvSpPr>
            <p:cNvPr id="75" name="任意多边形 16">
              <a:extLst>
                <a:ext uri="{FF2B5EF4-FFF2-40B4-BE49-F238E27FC236}">
                  <a16:creationId xmlns:a16="http://schemas.microsoft.com/office/drawing/2014/main" id="{A8C16ACA-D1B3-CDCA-FED3-87E222BAC163}"/>
                </a:ext>
              </a:extLst>
            </p:cNvPr>
            <p:cNvSpPr/>
            <p:nvPr/>
          </p:nvSpPr>
          <p:spPr>
            <a:xfrm>
              <a:off x="4808492"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76" name="任意多边形 17">
              <a:extLst>
                <a:ext uri="{FF2B5EF4-FFF2-40B4-BE49-F238E27FC236}">
                  <a16:creationId xmlns:a16="http://schemas.microsoft.com/office/drawing/2014/main" id="{1C33FBA8-6F9F-4231-F3F0-8CAD91843731}"/>
                </a:ext>
              </a:extLst>
            </p:cNvPr>
            <p:cNvSpPr/>
            <p:nvPr/>
          </p:nvSpPr>
          <p:spPr>
            <a:xfrm>
              <a:off x="4937970"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77" name="任意多边形 18">
              <a:extLst>
                <a:ext uri="{FF2B5EF4-FFF2-40B4-BE49-F238E27FC236}">
                  <a16:creationId xmlns:a16="http://schemas.microsoft.com/office/drawing/2014/main" id="{74B09515-C584-A415-9AF2-B96C53219769}"/>
                </a:ext>
              </a:extLst>
            </p:cNvPr>
            <p:cNvSpPr/>
            <p:nvPr/>
          </p:nvSpPr>
          <p:spPr>
            <a:xfrm>
              <a:off x="4809355" y="4601890"/>
              <a:ext cx="156524" cy="64640"/>
            </a:xfrm>
            <a:custGeom>
              <a:avLst/>
              <a:gdLst>
                <a:gd name="connsiteX0" fmla="*/ -514 w 138245"/>
                <a:gd name="connsiteY0" fmla="*/ -210 h 57091"/>
                <a:gd name="connsiteX1" fmla="*/ 81924 w 138245"/>
                <a:gd name="connsiteY1" fmla="*/ 55596 h 57091"/>
                <a:gd name="connsiteX2" fmla="*/ 137731 w 138245"/>
                <a:gd name="connsiteY2" fmla="*/ -210 h 57091"/>
              </a:gdLst>
              <a:ahLst/>
              <a:cxnLst>
                <a:cxn ang="0">
                  <a:pos x="connsiteX0" y="connsiteY0"/>
                </a:cxn>
                <a:cxn ang="0">
                  <a:pos x="connsiteX1" y="connsiteY1"/>
                </a:cxn>
                <a:cxn ang="0">
                  <a:pos x="connsiteX2" y="connsiteY2"/>
                </a:cxn>
              </a:cxnLst>
              <a:rect l="l" t="t" r="r" b="b"/>
              <a:pathLst>
                <a:path w="138245" h="57091">
                  <a:moveTo>
                    <a:pt x="-514" y="-210"/>
                  </a:moveTo>
                  <a:cubicBezTo>
                    <a:pt x="6836" y="37966"/>
                    <a:pt x="43748" y="62953"/>
                    <a:pt x="81924" y="55596"/>
                  </a:cubicBezTo>
                  <a:cubicBezTo>
                    <a:pt x="110183" y="50152"/>
                    <a:pt x="132286" y="28055"/>
                    <a:pt x="137731" y="-210"/>
                  </a:cubicBezTo>
                  <a:close/>
                </a:path>
              </a:pathLst>
            </a:custGeom>
            <a:solidFill>
              <a:srgbClr val="E27AA5"/>
            </a:solidFill>
            <a:ln w="6346" cap="flat">
              <a:noFill/>
              <a:prstDash val="solid"/>
              <a:miter/>
            </a:ln>
          </p:spPr>
          <p:txBody>
            <a:bodyPr rtlCol="0" anchor="ctr"/>
            <a:lstStyle/>
            <a:p>
              <a:endParaRPr lang="zh-CN" altLang="en-US"/>
            </a:p>
          </p:txBody>
        </p:sp>
        <p:sp>
          <p:nvSpPr>
            <p:cNvPr id="78" name="任意多边形 19">
              <a:extLst>
                <a:ext uri="{FF2B5EF4-FFF2-40B4-BE49-F238E27FC236}">
                  <a16:creationId xmlns:a16="http://schemas.microsoft.com/office/drawing/2014/main" id="{137E07ED-0F9D-B52B-49EB-6370482907A8}"/>
                </a:ext>
              </a:extLst>
            </p:cNvPr>
            <p:cNvSpPr/>
            <p:nvPr/>
          </p:nvSpPr>
          <p:spPr>
            <a:xfrm>
              <a:off x="4509837" y="4987374"/>
              <a:ext cx="724245" cy="307437"/>
            </a:xfrm>
            <a:custGeom>
              <a:avLst/>
              <a:gdLst>
                <a:gd name="connsiteX0" fmla="*/ 6214 w 639667"/>
                <a:gd name="connsiteY0" fmla="*/ -210 h 271534"/>
                <a:gd name="connsiteX1" fmla="*/ 632637 w 639667"/>
                <a:gd name="connsiteY1" fmla="*/ -210 h 271534"/>
                <a:gd name="connsiteX2" fmla="*/ 537657 w 639667"/>
                <a:gd name="connsiteY2" fmla="*/ 271325 h 271534"/>
                <a:gd name="connsiteX3" fmla="*/ 101194 w 639667"/>
                <a:gd name="connsiteY3" fmla="*/ 271325 h 271534"/>
                <a:gd name="connsiteX4" fmla="*/ 5897 w 639667"/>
                <a:gd name="connsiteY4" fmla="*/ -210 h 27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667" h="271534">
                  <a:moveTo>
                    <a:pt x="6214" y="-210"/>
                  </a:moveTo>
                  <a:cubicBezTo>
                    <a:pt x="295029" y="15101"/>
                    <a:pt x="632637" y="-210"/>
                    <a:pt x="632637" y="-210"/>
                  </a:cubicBezTo>
                  <a:cubicBezTo>
                    <a:pt x="632637" y="-210"/>
                    <a:pt x="676283" y="271325"/>
                    <a:pt x="537657" y="271325"/>
                  </a:cubicBezTo>
                  <a:lnTo>
                    <a:pt x="101194" y="271325"/>
                  </a:lnTo>
                  <a:cubicBezTo>
                    <a:pt x="-37432" y="271325"/>
                    <a:pt x="5897" y="-210"/>
                    <a:pt x="5897" y="-210"/>
                  </a:cubicBezTo>
                  <a:close/>
                </a:path>
              </a:pathLst>
            </a:custGeom>
            <a:solidFill>
              <a:srgbClr val="00002B"/>
            </a:solidFill>
            <a:ln w="6346" cap="flat">
              <a:noFill/>
              <a:prstDash val="solid"/>
              <a:miter/>
            </a:ln>
          </p:spPr>
          <p:txBody>
            <a:bodyPr rtlCol="0" anchor="ctr"/>
            <a:lstStyle/>
            <a:p>
              <a:endParaRPr lang="zh-CN" altLang="en-US"/>
            </a:p>
          </p:txBody>
        </p:sp>
        <p:sp>
          <p:nvSpPr>
            <p:cNvPr id="79" name="任意多边形 20">
              <a:extLst>
                <a:ext uri="{FF2B5EF4-FFF2-40B4-BE49-F238E27FC236}">
                  <a16:creationId xmlns:a16="http://schemas.microsoft.com/office/drawing/2014/main" id="{2C04C783-5EB5-88C0-496C-B9DBD2D8EA1D}"/>
                </a:ext>
              </a:extLst>
            </p:cNvPr>
            <p:cNvSpPr/>
            <p:nvPr/>
          </p:nvSpPr>
          <p:spPr>
            <a:xfrm>
              <a:off x="5524719" y="5246473"/>
              <a:ext cx="230304" cy="183920"/>
            </a:xfrm>
            <a:custGeom>
              <a:avLst/>
              <a:gdLst>
                <a:gd name="connsiteX0" fmla="*/ 27630 w 203409"/>
                <a:gd name="connsiteY0" fmla="*/ -210 h 162442"/>
                <a:gd name="connsiteX1" fmla="*/ 202787 w 203409"/>
                <a:gd name="connsiteY1" fmla="*/ 97057 h 162442"/>
                <a:gd name="connsiteX2" fmla="*/ -514 w 203409"/>
                <a:gd name="connsiteY2" fmla="*/ 161034 h 162442"/>
                <a:gd name="connsiteX3" fmla="*/ 27630 w 203409"/>
                <a:gd name="connsiteY3" fmla="*/ -210 h 162442"/>
              </a:gdLst>
              <a:ahLst/>
              <a:cxnLst>
                <a:cxn ang="0">
                  <a:pos x="connsiteX0" y="connsiteY0"/>
                </a:cxn>
                <a:cxn ang="0">
                  <a:pos x="connsiteX1" y="connsiteY1"/>
                </a:cxn>
                <a:cxn ang="0">
                  <a:pos x="connsiteX2" y="connsiteY2"/>
                </a:cxn>
                <a:cxn ang="0">
                  <a:pos x="connsiteX3" y="connsiteY3"/>
                </a:cxn>
              </a:cxnLst>
              <a:rect l="l" t="t" r="r" b="b"/>
              <a:pathLst>
                <a:path w="203409" h="162442">
                  <a:moveTo>
                    <a:pt x="27630" y="-210"/>
                  </a:moveTo>
                  <a:cubicBezTo>
                    <a:pt x="27630" y="-210"/>
                    <a:pt x="207933" y="20247"/>
                    <a:pt x="202787" y="97057"/>
                  </a:cubicBezTo>
                  <a:cubicBezTo>
                    <a:pt x="200246" y="176408"/>
                    <a:pt x="-514" y="161034"/>
                    <a:pt x="-514" y="161034"/>
                  </a:cubicBezTo>
                  <a:lnTo>
                    <a:pt x="27630" y="-210"/>
                  </a:lnTo>
                  <a:close/>
                </a:path>
              </a:pathLst>
            </a:custGeom>
            <a:solidFill>
              <a:srgbClr val="00002B"/>
            </a:solidFill>
            <a:ln w="6346" cap="flat">
              <a:noFill/>
              <a:prstDash val="solid"/>
              <a:miter/>
            </a:ln>
          </p:spPr>
          <p:txBody>
            <a:bodyPr rtlCol="0" anchor="ctr"/>
            <a:lstStyle/>
            <a:p>
              <a:endParaRPr lang="zh-CN" altLang="en-US"/>
            </a:p>
          </p:txBody>
        </p:sp>
        <p:sp>
          <p:nvSpPr>
            <p:cNvPr id="80" name="任意多边形 21">
              <a:extLst>
                <a:ext uri="{FF2B5EF4-FFF2-40B4-BE49-F238E27FC236}">
                  <a16:creationId xmlns:a16="http://schemas.microsoft.com/office/drawing/2014/main" id="{7F9B02CD-C768-7398-C0C3-19CB21DA14E4}"/>
                </a:ext>
              </a:extLst>
            </p:cNvPr>
            <p:cNvSpPr/>
            <p:nvPr/>
          </p:nvSpPr>
          <p:spPr>
            <a:xfrm>
              <a:off x="4100646" y="5006258"/>
              <a:ext cx="1488236" cy="437236"/>
            </a:xfrm>
            <a:custGeom>
              <a:avLst/>
              <a:gdLst>
                <a:gd name="connsiteX0" fmla="*/ 1313924 w 1314438"/>
                <a:gd name="connsiteY0" fmla="*/ 208966 h 386175"/>
                <a:gd name="connsiteX1" fmla="*/ 2820 w 1314438"/>
                <a:gd name="connsiteY1" fmla="*/ 90797 h 386175"/>
                <a:gd name="connsiteX2" fmla="*/ 1293403 w 1314438"/>
                <a:gd name="connsiteY2" fmla="*/ 385966 h 386175"/>
                <a:gd name="connsiteX3" fmla="*/ 1313924 w 1314438"/>
                <a:gd name="connsiteY3" fmla="*/ 208712 h 386175"/>
              </a:gdLst>
              <a:ahLst/>
              <a:cxnLst>
                <a:cxn ang="0">
                  <a:pos x="connsiteX0" y="connsiteY0"/>
                </a:cxn>
                <a:cxn ang="0">
                  <a:pos x="connsiteX1" y="connsiteY1"/>
                </a:cxn>
                <a:cxn ang="0">
                  <a:pos x="connsiteX2" y="connsiteY2"/>
                </a:cxn>
                <a:cxn ang="0">
                  <a:pos x="connsiteX3" y="connsiteY3"/>
                </a:cxn>
              </a:cxnLst>
              <a:rect l="l" t="t" r="r" b="b"/>
              <a:pathLst>
                <a:path w="1314438" h="386175">
                  <a:moveTo>
                    <a:pt x="1313924" y="208966"/>
                  </a:moveTo>
                  <a:cubicBezTo>
                    <a:pt x="1313924" y="208966"/>
                    <a:pt x="82361" y="-168603"/>
                    <a:pt x="2820" y="90797"/>
                  </a:cubicBezTo>
                  <a:cubicBezTo>
                    <a:pt x="-76722" y="347847"/>
                    <a:pt x="1293403" y="385966"/>
                    <a:pt x="1293403" y="385966"/>
                  </a:cubicBezTo>
                  <a:lnTo>
                    <a:pt x="1313924" y="208712"/>
                  </a:lnTo>
                  <a:close/>
                </a:path>
              </a:pathLst>
            </a:custGeom>
            <a:solidFill>
              <a:srgbClr val="1E2160"/>
            </a:solidFill>
            <a:ln w="6346" cap="flat">
              <a:noFill/>
              <a:prstDash val="solid"/>
              <a:miter/>
            </a:ln>
          </p:spPr>
          <p:txBody>
            <a:bodyPr rtlCol="0" anchor="ctr"/>
            <a:lstStyle/>
            <a:p>
              <a:endParaRPr lang="zh-CN" altLang="en-US"/>
            </a:p>
          </p:txBody>
        </p:sp>
        <p:sp>
          <p:nvSpPr>
            <p:cNvPr id="81" name="任意多边形 22">
              <a:extLst>
                <a:ext uri="{FF2B5EF4-FFF2-40B4-BE49-F238E27FC236}">
                  <a16:creationId xmlns:a16="http://schemas.microsoft.com/office/drawing/2014/main" id="{2982A2F8-2CBD-6BE7-695D-67609D0796EC}"/>
                </a:ext>
              </a:extLst>
            </p:cNvPr>
            <p:cNvSpPr/>
            <p:nvPr/>
          </p:nvSpPr>
          <p:spPr>
            <a:xfrm>
              <a:off x="4002665" y="5286755"/>
              <a:ext cx="235837" cy="184637"/>
            </a:xfrm>
            <a:custGeom>
              <a:avLst/>
              <a:gdLst>
                <a:gd name="connsiteX0" fmla="*/ 169282 w 208296"/>
                <a:gd name="connsiteY0" fmla="*/ -210 h 163075"/>
                <a:gd name="connsiteX1" fmla="*/ -94 w 208296"/>
                <a:gd name="connsiteY1" fmla="*/ 109382 h 163075"/>
                <a:gd name="connsiteX2" fmla="*/ 207782 w 208296"/>
                <a:gd name="connsiteY2" fmla="*/ 157857 h 163075"/>
                <a:gd name="connsiteX3" fmla="*/ 169282 w 208296"/>
                <a:gd name="connsiteY3" fmla="*/ -210 h 163075"/>
              </a:gdLst>
              <a:ahLst/>
              <a:cxnLst>
                <a:cxn ang="0">
                  <a:pos x="connsiteX0" y="connsiteY0"/>
                </a:cxn>
                <a:cxn ang="0">
                  <a:pos x="connsiteX1" y="connsiteY1"/>
                </a:cxn>
                <a:cxn ang="0">
                  <a:pos x="connsiteX2" y="connsiteY2"/>
                </a:cxn>
                <a:cxn ang="0">
                  <a:pos x="connsiteX3" y="connsiteY3"/>
                </a:cxn>
              </a:cxnLst>
              <a:rect l="l" t="t" r="r" b="b"/>
              <a:pathLst>
                <a:path w="208296" h="163075">
                  <a:moveTo>
                    <a:pt x="169282" y="-210"/>
                  </a:moveTo>
                  <a:cubicBezTo>
                    <a:pt x="169282" y="-210"/>
                    <a:pt x="-10322" y="32890"/>
                    <a:pt x="-94" y="109382"/>
                  </a:cubicBezTo>
                  <a:cubicBezTo>
                    <a:pt x="10135" y="185874"/>
                    <a:pt x="207782" y="157857"/>
                    <a:pt x="207782" y="157857"/>
                  </a:cubicBezTo>
                  <a:lnTo>
                    <a:pt x="169282" y="-210"/>
                  </a:lnTo>
                  <a:close/>
                </a:path>
              </a:pathLst>
            </a:custGeom>
            <a:solidFill>
              <a:srgbClr val="00002B"/>
            </a:solidFill>
            <a:ln w="6346" cap="flat">
              <a:noFill/>
              <a:prstDash val="solid"/>
              <a:miter/>
            </a:ln>
          </p:spPr>
          <p:txBody>
            <a:bodyPr rtlCol="0" anchor="ctr"/>
            <a:lstStyle/>
            <a:p>
              <a:endParaRPr lang="zh-CN" altLang="en-US"/>
            </a:p>
          </p:txBody>
        </p:sp>
        <p:sp>
          <p:nvSpPr>
            <p:cNvPr id="82" name="任意多边形 23">
              <a:extLst>
                <a:ext uri="{FF2B5EF4-FFF2-40B4-BE49-F238E27FC236}">
                  <a16:creationId xmlns:a16="http://schemas.microsoft.com/office/drawing/2014/main" id="{BE23E5D4-C61A-CE77-E27F-AFFCCBB86FD8}"/>
                </a:ext>
              </a:extLst>
            </p:cNvPr>
            <p:cNvSpPr/>
            <p:nvPr/>
          </p:nvSpPr>
          <p:spPr>
            <a:xfrm>
              <a:off x="4163334" y="4959760"/>
              <a:ext cx="1475212" cy="524448"/>
            </a:xfrm>
            <a:custGeom>
              <a:avLst/>
              <a:gdLst>
                <a:gd name="connsiteX0" fmla="*/ -514 w 1302935"/>
                <a:gd name="connsiteY0" fmla="*/ 288407 h 463202"/>
                <a:gd name="connsiteX1" fmla="*/ 1297439 w 1302935"/>
                <a:gd name="connsiteY1" fmla="*/ 75449 h 463202"/>
                <a:gd name="connsiteX2" fmla="*/ 30298 w 1302935"/>
                <a:gd name="connsiteY2" fmla="*/ 462992 h 463202"/>
                <a:gd name="connsiteX3" fmla="*/ -514 w 1302935"/>
                <a:gd name="connsiteY3" fmla="*/ 288535 h 463202"/>
              </a:gdLst>
              <a:ahLst/>
              <a:cxnLst>
                <a:cxn ang="0">
                  <a:pos x="connsiteX0" y="connsiteY0"/>
                </a:cxn>
                <a:cxn ang="0">
                  <a:pos x="connsiteX1" y="connsiteY1"/>
                </a:cxn>
                <a:cxn ang="0">
                  <a:pos x="connsiteX2" y="connsiteY2"/>
                </a:cxn>
                <a:cxn ang="0">
                  <a:pos x="connsiteX3" y="connsiteY3"/>
                </a:cxn>
              </a:cxnLst>
              <a:rect l="l" t="t" r="r" b="b"/>
              <a:pathLst>
                <a:path w="1302935" h="463202">
                  <a:moveTo>
                    <a:pt x="-514" y="288407"/>
                  </a:moveTo>
                  <a:cubicBezTo>
                    <a:pt x="-514" y="288407"/>
                    <a:pt x="1197376" y="-178551"/>
                    <a:pt x="1297439" y="75449"/>
                  </a:cubicBezTo>
                  <a:cubicBezTo>
                    <a:pt x="1394896" y="326908"/>
                    <a:pt x="30298" y="462992"/>
                    <a:pt x="30298" y="462992"/>
                  </a:cubicBezTo>
                  <a:lnTo>
                    <a:pt x="-514" y="288535"/>
                  </a:lnTo>
                  <a:close/>
                </a:path>
              </a:pathLst>
            </a:custGeom>
            <a:solidFill>
              <a:srgbClr val="2A3072"/>
            </a:solidFill>
            <a:ln w="6346" cap="flat">
              <a:noFill/>
              <a:prstDash val="solid"/>
              <a:miter/>
            </a:ln>
          </p:spPr>
          <p:txBody>
            <a:bodyPr rtlCol="0" anchor="ctr"/>
            <a:lstStyle/>
            <a:p>
              <a:endParaRPr lang="zh-CN" altLang="en-US"/>
            </a:p>
          </p:txBody>
        </p:sp>
        <p:sp>
          <p:nvSpPr>
            <p:cNvPr id="83" name="任意多边形 24">
              <a:extLst>
                <a:ext uri="{FF2B5EF4-FFF2-40B4-BE49-F238E27FC236}">
                  <a16:creationId xmlns:a16="http://schemas.microsoft.com/office/drawing/2014/main" id="{4FB489CE-E1F9-CB83-C125-CBBD5B7BB08B}"/>
                </a:ext>
              </a:extLst>
            </p:cNvPr>
            <p:cNvSpPr/>
            <p:nvPr/>
          </p:nvSpPr>
          <p:spPr>
            <a:xfrm>
              <a:off x="4197069" y="4159220"/>
              <a:ext cx="334881" cy="457055"/>
            </a:xfrm>
            <a:custGeom>
              <a:avLst/>
              <a:gdLst>
                <a:gd name="connsiteX0" fmla="*/ 262507 w 295773"/>
                <a:gd name="connsiteY0" fmla="*/ -210 h 403680"/>
                <a:gd name="connsiteX1" fmla="*/ -514 w 295773"/>
                <a:gd name="connsiteY1" fmla="*/ 206522 h 403680"/>
                <a:gd name="connsiteX2" fmla="*/ 151962 w 295773"/>
                <a:gd name="connsiteY2" fmla="*/ 403470 h 403680"/>
                <a:gd name="connsiteX3" fmla="*/ 290969 w 295773"/>
                <a:gd name="connsiteY3" fmla="*/ 272468 h 403680"/>
                <a:gd name="connsiteX4" fmla="*/ 262507 w 295773"/>
                <a:gd name="connsiteY4" fmla="*/ -210 h 40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73" h="403680">
                  <a:moveTo>
                    <a:pt x="262507" y="-210"/>
                  </a:moveTo>
                  <a:cubicBezTo>
                    <a:pt x="262507" y="-210"/>
                    <a:pt x="113843" y="47693"/>
                    <a:pt x="-514" y="206522"/>
                  </a:cubicBezTo>
                  <a:lnTo>
                    <a:pt x="151962" y="403470"/>
                  </a:lnTo>
                  <a:cubicBezTo>
                    <a:pt x="151962" y="403470"/>
                    <a:pt x="278326" y="317766"/>
                    <a:pt x="290969" y="272468"/>
                  </a:cubicBezTo>
                  <a:cubicBezTo>
                    <a:pt x="309393" y="206395"/>
                    <a:pt x="262507" y="-210"/>
                    <a:pt x="262507" y="-210"/>
                  </a:cubicBezTo>
                  <a:close/>
                </a:path>
              </a:pathLst>
            </a:custGeom>
            <a:solidFill>
              <a:srgbClr val="BE5ED3"/>
            </a:solidFill>
            <a:ln w="6346" cap="flat">
              <a:noFill/>
              <a:prstDash val="solid"/>
              <a:miter/>
            </a:ln>
          </p:spPr>
          <p:txBody>
            <a:bodyPr rtlCol="0" anchor="ctr"/>
            <a:lstStyle/>
            <a:p>
              <a:endParaRPr lang="zh-CN" altLang="en-US"/>
            </a:p>
          </p:txBody>
        </p:sp>
        <p:sp>
          <p:nvSpPr>
            <p:cNvPr id="84" name="任意多边形 25">
              <a:extLst>
                <a:ext uri="{FF2B5EF4-FFF2-40B4-BE49-F238E27FC236}">
                  <a16:creationId xmlns:a16="http://schemas.microsoft.com/office/drawing/2014/main" id="{25F48F1D-9353-2C1D-4F0B-39600453578E}"/>
                </a:ext>
              </a:extLst>
            </p:cNvPr>
            <p:cNvSpPr/>
            <p:nvPr/>
          </p:nvSpPr>
          <p:spPr>
            <a:xfrm>
              <a:off x="5168201" y="4116061"/>
              <a:ext cx="316452" cy="449862"/>
            </a:xfrm>
            <a:custGeom>
              <a:avLst/>
              <a:gdLst>
                <a:gd name="connsiteX0" fmla="*/ 30827 w 279496"/>
                <a:gd name="connsiteY0" fmla="*/ -210 h 397327"/>
                <a:gd name="connsiteX1" fmla="*/ 278982 w 279496"/>
                <a:gd name="connsiteY1" fmla="*/ 203092 h 397327"/>
                <a:gd name="connsiteX2" fmla="*/ 134892 w 279496"/>
                <a:gd name="connsiteY2" fmla="*/ 397117 h 397327"/>
                <a:gd name="connsiteX3" fmla="*/ 3508 w 279496"/>
                <a:gd name="connsiteY3" fmla="*/ 268148 h 397327"/>
                <a:gd name="connsiteX4" fmla="*/ 30827 w 279496"/>
                <a:gd name="connsiteY4" fmla="*/ -210 h 3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96" h="397327">
                  <a:moveTo>
                    <a:pt x="30827" y="-210"/>
                  </a:moveTo>
                  <a:cubicBezTo>
                    <a:pt x="30827" y="-210"/>
                    <a:pt x="161575" y="21899"/>
                    <a:pt x="278982" y="203092"/>
                  </a:cubicBezTo>
                  <a:lnTo>
                    <a:pt x="134892" y="397117"/>
                  </a:lnTo>
                  <a:cubicBezTo>
                    <a:pt x="134892" y="397117"/>
                    <a:pt x="15452" y="312747"/>
                    <a:pt x="3508" y="268148"/>
                  </a:cubicBezTo>
                  <a:cubicBezTo>
                    <a:pt x="-13899" y="203155"/>
                    <a:pt x="30827" y="-210"/>
                    <a:pt x="30827" y="-210"/>
                  </a:cubicBezTo>
                  <a:close/>
                </a:path>
              </a:pathLst>
            </a:custGeom>
            <a:solidFill>
              <a:srgbClr val="BE5ED3"/>
            </a:solidFill>
            <a:ln w="6346" cap="flat">
              <a:noFill/>
              <a:prstDash val="solid"/>
              <a:miter/>
            </a:ln>
          </p:spPr>
          <p:txBody>
            <a:bodyPr rtlCol="0" anchor="ctr"/>
            <a:lstStyle/>
            <a:p>
              <a:endParaRPr lang="zh-CN" altLang="en-US"/>
            </a:p>
          </p:txBody>
        </p:sp>
        <p:sp>
          <p:nvSpPr>
            <p:cNvPr id="85" name="任意多边形 26">
              <a:extLst>
                <a:ext uri="{FF2B5EF4-FFF2-40B4-BE49-F238E27FC236}">
                  <a16:creationId xmlns:a16="http://schemas.microsoft.com/office/drawing/2014/main" id="{277D0157-2FAF-2A6B-C01F-9C8FEAAF8D0A}"/>
                </a:ext>
              </a:extLst>
            </p:cNvPr>
            <p:cNvSpPr/>
            <p:nvPr/>
          </p:nvSpPr>
          <p:spPr>
            <a:xfrm>
              <a:off x="3207781" y="3560975"/>
              <a:ext cx="1486066" cy="1759003"/>
            </a:xfrm>
            <a:custGeom>
              <a:avLst/>
              <a:gdLst>
                <a:gd name="connsiteX0" fmla="*/ 933471 w 1312521"/>
                <a:gd name="connsiteY0" fmla="*/ 872704 h 1553585"/>
                <a:gd name="connsiteX1" fmla="*/ 1030738 w 1312521"/>
                <a:gd name="connsiteY1" fmla="*/ 1006121 h 1553585"/>
                <a:gd name="connsiteX2" fmla="*/ 1002848 w 1312521"/>
                <a:gd name="connsiteY2" fmla="*/ 1177656 h 1553585"/>
                <a:gd name="connsiteX3" fmla="*/ 831211 w 1312521"/>
                <a:gd name="connsiteY3" fmla="*/ 1152962 h 1553585"/>
                <a:gd name="connsiteX4" fmla="*/ 830677 w 1312521"/>
                <a:gd name="connsiteY4" fmla="*/ 1152244 h 1553585"/>
                <a:gd name="connsiteX5" fmla="*/ 674897 w 1312521"/>
                <a:gd name="connsiteY5" fmla="*/ 940874 h 1553585"/>
                <a:gd name="connsiteX6" fmla="*/ 674008 w 1312521"/>
                <a:gd name="connsiteY6" fmla="*/ 935220 h 1553585"/>
                <a:gd name="connsiteX7" fmla="*/ 669942 w 1312521"/>
                <a:gd name="connsiteY7" fmla="*/ 931217 h 1553585"/>
                <a:gd name="connsiteX8" fmla="*/ 695354 w 1312521"/>
                <a:gd name="connsiteY8" fmla="*/ 758792 h 1553585"/>
                <a:gd name="connsiteX9" fmla="*/ 761046 w 1312521"/>
                <a:gd name="connsiteY9" fmla="*/ 359495 h 1553585"/>
                <a:gd name="connsiteX10" fmla="*/ 364075 w 1312521"/>
                <a:gd name="connsiteY10" fmla="*/ 301001 h 1553585"/>
                <a:gd name="connsiteX11" fmla="*/ 362321 w 1312521"/>
                <a:gd name="connsiteY11" fmla="*/ 302316 h 1553585"/>
                <a:gd name="connsiteX12" fmla="*/ 248727 w 1312521"/>
                <a:gd name="connsiteY12" fmla="*/ 557015 h 1553585"/>
                <a:gd name="connsiteX13" fmla="*/ 137946 w 1312521"/>
                <a:gd name="connsiteY13" fmla="*/ 696670 h 1553585"/>
                <a:gd name="connsiteX14" fmla="*/ 136910 w 1312521"/>
                <a:gd name="connsiteY14" fmla="*/ 696785 h 1553585"/>
                <a:gd name="connsiteX15" fmla="*/ 2668 w 1312521"/>
                <a:gd name="connsiteY15" fmla="*/ 586557 h 1553585"/>
                <a:gd name="connsiteX16" fmla="*/ 216389 w 1312521"/>
                <a:gd name="connsiteY16" fmla="*/ 102509 h 1553585"/>
                <a:gd name="connsiteX17" fmla="*/ 960282 w 1312521"/>
                <a:gd name="connsiteY17" fmla="*/ 215786 h 1553585"/>
                <a:gd name="connsiteX18" fmla="*/ 933471 w 1312521"/>
                <a:gd name="connsiteY18" fmla="*/ 872704 h 1553585"/>
                <a:gd name="connsiteX19" fmla="*/ 1259071 w 1312521"/>
                <a:gd name="connsiteY19" fmla="*/ 1318824 h 1553585"/>
                <a:gd name="connsiteX20" fmla="*/ 1287153 w 1312521"/>
                <a:gd name="connsiteY20" fmla="*/ 1357388 h 1553585"/>
                <a:gd name="connsiteX21" fmla="*/ 1259199 w 1312521"/>
                <a:gd name="connsiteY21" fmla="*/ 1528923 h 1553585"/>
                <a:gd name="connsiteX22" fmla="*/ 1087644 w 1312521"/>
                <a:gd name="connsiteY22" fmla="*/ 1504260 h 1553585"/>
                <a:gd name="connsiteX23" fmla="*/ 1087091 w 1312521"/>
                <a:gd name="connsiteY23" fmla="*/ 1503511 h 1553585"/>
                <a:gd name="connsiteX24" fmla="*/ 1061678 w 1312521"/>
                <a:gd name="connsiteY24" fmla="*/ 1465391 h 1553585"/>
                <a:gd name="connsiteX25" fmla="*/ 1087091 w 1312521"/>
                <a:gd name="connsiteY25" fmla="*/ 1292967 h 1553585"/>
                <a:gd name="connsiteX26" fmla="*/ 1259199 w 1312521"/>
                <a:gd name="connsiteY26" fmla="*/ 1318379 h 155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2521" h="1553585">
                  <a:moveTo>
                    <a:pt x="933471" y="872704"/>
                  </a:moveTo>
                  <a:lnTo>
                    <a:pt x="1030738" y="1006121"/>
                  </a:lnTo>
                  <a:cubicBezTo>
                    <a:pt x="1071971" y="1062410"/>
                    <a:pt x="1061551" y="1137187"/>
                    <a:pt x="1002848" y="1177656"/>
                  </a:cubicBezTo>
                  <a:cubicBezTo>
                    <a:pt x="948630" y="1218234"/>
                    <a:pt x="871788" y="1207179"/>
                    <a:pt x="831211" y="1152962"/>
                  </a:cubicBezTo>
                  <a:cubicBezTo>
                    <a:pt x="831033" y="1152720"/>
                    <a:pt x="830855" y="1152485"/>
                    <a:pt x="830677" y="1152244"/>
                  </a:cubicBezTo>
                  <a:lnTo>
                    <a:pt x="674897" y="940874"/>
                  </a:lnTo>
                  <a:cubicBezTo>
                    <a:pt x="673246" y="937633"/>
                    <a:pt x="676486" y="935982"/>
                    <a:pt x="674008" y="935220"/>
                  </a:cubicBezTo>
                  <a:cubicBezTo>
                    <a:pt x="671530" y="934457"/>
                    <a:pt x="671594" y="934457"/>
                    <a:pt x="669942" y="931217"/>
                  </a:cubicBezTo>
                  <a:cubicBezTo>
                    <a:pt x="630362" y="878168"/>
                    <a:pt x="642369" y="798499"/>
                    <a:pt x="695354" y="758792"/>
                  </a:cubicBezTo>
                  <a:cubicBezTo>
                    <a:pt x="824769" y="665400"/>
                    <a:pt x="855010" y="486495"/>
                    <a:pt x="761046" y="359495"/>
                  </a:cubicBezTo>
                  <a:cubicBezTo>
                    <a:pt x="667578" y="233721"/>
                    <a:pt x="489849" y="207534"/>
                    <a:pt x="364075" y="301001"/>
                  </a:cubicBezTo>
                  <a:cubicBezTo>
                    <a:pt x="363490" y="301439"/>
                    <a:pt x="362906" y="301878"/>
                    <a:pt x="362321" y="302316"/>
                  </a:cubicBezTo>
                  <a:cubicBezTo>
                    <a:pt x="281636" y="360797"/>
                    <a:pt x="238326" y="457912"/>
                    <a:pt x="248727" y="557015"/>
                  </a:cubicBezTo>
                  <a:cubicBezTo>
                    <a:pt x="256700" y="626169"/>
                    <a:pt x="207101" y="688697"/>
                    <a:pt x="137946" y="696670"/>
                  </a:cubicBezTo>
                  <a:cubicBezTo>
                    <a:pt x="137603" y="696708"/>
                    <a:pt x="137254" y="696747"/>
                    <a:pt x="136910" y="696785"/>
                  </a:cubicBezTo>
                  <a:cubicBezTo>
                    <a:pt x="68106" y="701741"/>
                    <a:pt x="9847" y="656252"/>
                    <a:pt x="2668" y="586557"/>
                  </a:cubicBezTo>
                  <a:cubicBezTo>
                    <a:pt x="-18056" y="398554"/>
                    <a:pt x="63493" y="213855"/>
                    <a:pt x="216389" y="102509"/>
                  </a:cubicBezTo>
                  <a:cubicBezTo>
                    <a:pt x="453375" y="-70456"/>
                    <a:pt x="785519" y="-19878"/>
                    <a:pt x="960282" y="215786"/>
                  </a:cubicBezTo>
                  <a:cubicBezTo>
                    <a:pt x="1106405" y="415975"/>
                    <a:pt x="1089251" y="688017"/>
                    <a:pt x="933471" y="872704"/>
                  </a:cubicBezTo>
                  <a:close/>
                  <a:moveTo>
                    <a:pt x="1259071" y="1318824"/>
                  </a:moveTo>
                  <a:lnTo>
                    <a:pt x="1287153" y="1357388"/>
                  </a:lnTo>
                  <a:cubicBezTo>
                    <a:pt x="1328321" y="1413677"/>
                    <a:pt x="1317902" y="1488454"/>
                    <a:pt x="1259199" y="1528923"/>
                  </a:cubicBezTo>
                  <a:cubicBezTo>
                    <a:pt x="1205012" y="1569488"/>
                    <a:pt x="1128209" y="1558440"/>
                    <a:pt x="1087644" y="1504260"/>
                  </a:cubicBezTo>
                  <a:cubicBezTo>
                    <a:pt x="1087460" y="1504013"/>
                    <a:pt x="1087275" y="1503758"/>
                    <a:pt x="1087091" y="1503511"/>
                  </a:cubicBezTo>
                  <a:lnTo>
                    <a:pt x="1061678" y="1465391"/>
                  </a:lnTo>
                  <a:cubicBezTo>
                    <a:pt x="1019684" y="1411517"/>
                    <a:pt x="1034106" y="1332610"/>
                    <a:pt x="1087091" y="1292967"/>
                  </a:cubicBezTo>
                  <a:cubicBezTo>
                    <a:pt x="1141671" y="1252592"/>
                    <a:pt x="1218621" y="1263958"/>
                    <a:pt x="1259199" y="1318379"/>
                  </a:cubicBezTo>
                  <a:close/>
                </a:path>
              </a:pathLst>
            </a:custGeom>
            <a:solidFill>
              <a:srgbClr val="FFC545"/>
            </a:solidFill>
            <a:ln w="6346" cap="flat">
              <a:noFill/>
              <a:prstDash val="solid"/>
              <a:miter/>
            </a:ln>
          </p:spPr>
          <p:txBody>
            <a:bodyPr rtlCol="0" anchor="ctr"/>
            <a:lstStyle/>
            <a:p>
              <a:endParaRPr lang="zh-CN" altLang="en-US"/>
            </a:p>
          </p:txBody>
        </p:sp>
        <p:sp>
          <p:nvSpPr>
            <p:cNvPr id="86" name="任意多边形 27">
              <a:extLst>
                <a:ext uri="{FF2B5EF4-FFF2-40B4-BE49-F238E27FC236}">
                  <a16:creationId xmlns:a16="http://schemas.microsoft.com/office/drawing/2014/main" id="{AB39F5D0-04A4-71BE-FA1A-5AE82A0C8A20}"/>
                </a:ext>
              </a:extLst>
            </p:cNvPr>
            <p:cNvSpPr/>
            <p:nvPr/>
          </p:nvSpPr>
          <p:spPr>
            <a:xfrm>
              <a:off x="6164723" y="1962102"/>
              <a:ext cx="703194" cy="564027"/>
            </a:xfrm>
            <a:custGeom>
              <a:avLst/>
              <a:gdLst>
                <a:gd name="connsiteX0" fmla="*/ 577794 w 621074"/>
                <a:gd name="connsiteY0" fmla="*/ 416455 h 498159"/>
                <a:gd name="connsiteX1" fmla="*/ 538976 w 621074"/>
                <a:gd name="connsiteY1" fmla="*/ 192061 h 498159"/>
                <a:gd name="connsiteX2" fmla="*/ 398317 w 621074"/>
                <a:gd name="connsiteY2" fmla="*/ 31135 h 498159"/>
                <a:gd name="connsiteX3" fmla="*/ 10265 w 621074"/>
                <a:gd name="connsiteY3" fmla="*/ 121159 h 498159"/>
                <a:gd name="connsiteX4" fmla="*/ 38156 w 621074"/>
                <a:gd name="connsiteY4" fmla="*/ 265504 h 498159"/>
                <a:gd name="connsiteX5" fmla="*/ 65983 w 621074"/>
                <a:gd name="connsiteY5" fmla="*/ 440152 h 498159"/>
                <a:gd name="connsiteX6" fmla="*/ 577794 w 621074"/>
                <a:gd name="connsiteY6" fmla="*/ 416455 h 4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074" h="498159">
                  <a:moveTo>
                    <a:pt x="577794" y="416455"/>
                  </a:moveTo>
                  <a:cubicBezTo>
                    <a:pt x="667819" y="254576"/>
                    <a:pt x="596536" y="161629"/>
                    <a:pt x="538976" y="192061"/>
                  </a:cubicBezTo>
                  <a:cubicBezTo>
                    <a:pt x="538976" y="192061"/>
                    <a:pt x="530399" y="91617"/>
                    <a:pt x="398317" y="31135"/>
                  </a:cubicBezTo>
                  <a:cubicBezTo>
                    <a:pt x="245841" y="-38750"/>
                    <a:pt x="48893" y="15633"/>
                    <a:pt x="10265" y="121159"/>
                  </a:cubicBezTo>
                  <a:cubicBezTo>
                    <a:pt x="-25186" y="218554"/>
                    <a:pt x="38156" y="265504"/>
                    <a:pt x="38156" y="265504"/>
                  </a:cubicBezTo>
                  <a:cubicBezTo>
                    <a:pt x="38156" y="265504"/>
                    <a:pt x="-1043" y="335388"/>
                    <a:pt x="65983" y="440152"/>
                  </a:cubicBezTo>
                  <a:cubicBezTo>
                    <a:pt x="133009" y="544916"/>
                    <a:pt x="537515" y="488945"/>
                    <a:pt x="577794" y="416455"/>
                  </a:cubicBezTo>
                  <a:close/>
                </a:path>
              </a:pathLst>
            </a:custGeom>
            <a:solidFill>
              <a:srgbClr val="981D04"/>
            </a:solidFill>
            <a:ln w="6346" cap="flat">
              <a:noFill/>
              <a:prstDash val="solid"/>
              <a:miter/>
            </a:ln>
          </p:spPr>
          <p:txBody>
            <a:bodyPr rtlCol="0" anchor="ctr"/>
            <a:lstStyle/>
            <a:p>
              <a:endParaRPr lang="zh-CN" altLang="en-US"/>
            </a:p>
          </p:txBody>
        </p:sp>
        <p:sp>
          <p:nvSpPr>
            <p:cNvPr id="87" name="任意多边形 28">
              <a:extLst>
                <a:ext uri="{FF2B5EF4-FFF2-40B4-BE49-F238E27FC236}">
                  <a16:creationId xmlns:a16="http://schemas.microsoft.com/office/drawing/2014/main" id="{B660FDE6-48AF-3418-0F76-132AB8E093EC}"/>
                </a:ext>
              </a:extLst>
            </p:cNvPr>
            <p:cNvSpPr/>
            <p:nvPr/>
          </p:nvSpPr>
          <p:spPr>
            <a:xfrm>
              <a:off x="6390997" y="2695691"/>
              <a:ext cx="273341" cy="276362"/>
            </a:xfrm>
            <a:custGeom>
              <a:avLst/>
              <a:gdLst>
                <a:gd name="connsiteX0" fmla="*/ 120196 w 241420"/>
                <a:gd name="connsiteY0" fmla="*/ 243879 h 244088"/>
                <a:gd name="connsiteX1" fmla="*/ 120196 w 241420"/>
                <a:gd name="connsiteY1" fmla="*/ 243879 h 244088"/>
                <a:gd name="connsiteX2" fmla="*/ -514 w 241420"/>
                <a:gd name="connsiteY2" fmla="*/ 160017 h 244088"/>
                <a:gd name="connsiteX3" fmla="*/ -514 w 241420"/>
                <a:gd name="connsiteY3" fmla="*/ -210 h 244088"/>
                <a:gd name="connsiteX4" fmla="*/ 240906 w 241420"/>
                <a:gd name="connsiteY4" fmla="*/ -210 h 244088"/>
                <a:gd name="connsiteX5" fmla="*/ 240906 w 241420"/>
                <a:gd name="connsiteY5" fmla="*/ 160335 h 244088"/>
                <a:gd name="connsiteX6" fmla="*/ 120958 w 241420"/>
                <a:gd name="connsiteY6" fmla="*/ 243752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20" h="244088">
                  <a:moveTo>
                    <a:pt x="120196" y="243879"/>
                  </a:moveTo>
                  <a:lnTo>
                    <a:pt x="120196" y="243879"/>
                  </a:lnTo>
                  <a:cubicBezTo>
                    <a:pt x="53551" y="243879"/>
                    <a:pt x="-514" y="206332"/>
                    <a:pt x="-514" y="160017"/>
                  </a:cubicBezTo>
                  <a:lnTo>
                    <a:pt x="-514" y="-210"/>
                  </a:lnTo>
                  <a:lnTo>
                    <a:pt x="240906" y="-210"/>
                  </a:lnTo>
                  <a:lnTo>
                    <a:pt x="240906" y="160335"/>
                  </a:lnTo>
                  <a:cubicBezTo>
                    <a:pt x="240906" y="206395"/>
                    <a:pt x="187222" y="243752"/>
                    <a:pt x="120958" y="243752"/>
                  </a:cubicBezTo>
                  <a:close/>
                </a:path>
              </a:pathLst>
            </a:custGeom>
            <a:solidFill>
              <a:srgbClr val="FF93B1"/>
            </a:solidFill>
            <a:ln w="6346" cap="flat">
              <a:noFill/>
              <a:prstDash val="solid"/>
              <a:miter/>
            </a:ln>
          </p:spPr>
          <p:txBody>
            <a:bodyPr rtlCol="0" anchor="ctr"/>
            <a:lstStyle/>
            <a:p>
              <a:endParaRPr lang="zh-CN" altLang="en-US"/>
            </a:p>
          </p:txBody>
        </p:sp>
        <p:sp>
          <p:nvSpPr>
            <p:cNvPr id="88" name="任意多边形 29">
              <a:extLst>
                <a:ext uri="{FF2B5EF4-FFF2-40B4-BE49-F238E27FC236}">
                  <a16:creationId xmlns:a16="http://schemas.microsoft.com/office/drawing/2014/main" id="{4C9843A1-E983-00EA-77DF-4DA6FA9A98EF}"/>
                </a:ext>
              </a:extLst>
            </p:cNvPr>
            <p:cNvSpPr/>
            <p:nvPr/>
          </p:nvSpPr>
          <p:spPr>
            <a:xfrm>
              <a:off x="6190954" y="2434905"/>
              <a:ext cx="140645" cy="163868"/>
            </a:xfrm>
            <a:custGeom>
              <a:avLst/>
              <a:gdLst>
                <a:gd name="connsiteX0" fmla="*/ 89827 w 124220"/>
                <a:gd name="connsiteY0" fmla="*/ 32284 h 144731"/>
                <a:gd name="connsiteX1" fmla="*/ -514 w 124220"/>
                <a:gd name="connsiteY1" fmla="*/ 54139 h 144731"/>
                <a:gd name="connsiteX2" fmla="*/ 109904 w 124220"/>
                <a:gd name="connsiteY2" fmla="*/ 127518 h 144731"/>
                <a:gd name="connsiteX3" fmla="*/ 89827 w 124220"/>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220" h="144731">
                  <a:moveTo>
                    <a:pt x="89827" y="32284"/>
                  </a:moveTo>
                  <a:cubicBezTo>
                    <a:pt x="47960" y="-30739"/>
                    <a:pt x="-514" y="9730"/>
                    <a:pt x="-514" y="54139"/>
                  </a:cubicBezTo>
                  <a:cubicBezTo>
                    <a:pt x="-514" y="118306"/>
                    <a:pt x="69752" y="173579"/>
                    <a:pt x="109904" y="127518"/>
                  </a:cubicBezTo>
                  <a:cubicBezTo>
                    <a:pt x="150056" y="81458"/>
                    <a:pt x="89827" y="32221"/>
                    <a:pt x="89827" y="32221"/>
                  </a:cubicBezTo>
                  <a:close/>
                </a:path>
              </a:pathLst>
            </a:custGeom>
            <a:solidFill>
              <a:srgbClr val="FED0D6"/>
            </a:solidFill>
            <a:ln w="6346" cap="flat">
              <a:noFill/>
              <a:prstDash val="solid"/>
              <a:miter/>
            </a:ln>
          </p:spPr>
          <p:txBody>
            <a:bodyPr rtlCol="0" anchor="ctr"/>
            <a:lstStyle/>
            <a:p>
              <a:endParaRPr lang="zh-CN" altLang="en-US"/>
            </a:p>
          </p:txBody>
        </p:sp>
        <p:sp>
          <p:nvSpPr>
            <p:cNvPr id="89" name="任意多边形 30">
              <a:extLst>
                <a:ext uri="{FF2B5EF4-FFF2-40B4-BE49-F238E27FC236}">
                  <a16:creationId xmlns:a16="http://schemas.microsoft.com/office/drawing/2014/main" id="{518089F1-1153-2B36-CA72-57577E8E0E7F}"/>
                </a:ext>
              </a:extLst>
            </p:cNvPr>
            <p:cNvSpPr/>
            <p:nvPr/>
          </p:nvSpPr>
          <p:spPr>
            <a:xfrm>
              <a:off x="6727091" y="2434905"/>
              <a:ext cx="140816" cy="163868"/>
            </a:xfrm>
            <a:custGeom>
              <a:avLst/>
              <a:gdLst>
                <a:gd name="connsiteX0" fmla="*/ 33579 w 124371"/>
                <a:gd name="connsiteY0" fmla="*/ 32284 h 144731"/>
                <a:gd name="connsiteX1" fmla="*/ 123857 w 124371"/>
                <a:gd name="connsiteY1" fmla="*/ 54139 h 144731"/>
                <a:gd name="connsiteX2" fmla="*/ 13439 w 124371"/>
                <a:gd name="connsiteY2" fmla="*/ 127518 h 144731"/>
                <a:gd name="connsiteX3" fmla="*/ 33579 w 124371"/>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371" h="144731">
                  <a:moveTo>
                    <a:pt x="33579" y="32284"/>
                  </a:moveTo>
                  <a:cubicBezTo>
                    <a:pt x="75319" y="-30739"/>
                    <a:pt x="123857" y="9730"/>
                    <a:pt x="123857" y="54139"/>
                  </a:cubicBezTo>
                  <a:cubicBezTo>
                    <a:pt x="123857" y="118306"/>
                    <a:pt x="53972" y="173579"/>
                    <a:pt x="13439" y="127518"/>
                  </a:cubicBezTo>
                  <a:cubicBezTo>
                    <a:pt x="-27095" y="81458"/>
                    <a:pt x="33579" y="32221"/>
                    <a:pt x="33579" y="32221"/>
                  </a:cubicBezTo>
                  <a:close/>
                </a:path>
              </a:pathLst>
            </a:custGeom>
            <a:solidFill>
              <a:srgbClr val="FED0D6"/>
            </a:solidFill>
            <a:ln w="6346" cap="flat">
              <a:noFill/>
              <a:prstDash val="solid"/>
              <a:miter/>
            </a:ln>
          </p:spPr>
          <p:txBody>
            <a:bodyPr rtlCol="0" anchor="ctr"/>
            <a:lstStyle/>
            <a:p>
              <a:endParaRPr lang="zh-CN" altLang="en-US"/>
            </a:p>
          </p:txBody>
        </p:sp>
        <p:sp>
          <p:nvSpPr>
            <p:cNvPr id="90" name="任意多边形 31">
              <a:extLst>
                <a:ext uri="{FF2B5EF4-FFF2-40B4-BE49-F238E27FC236}">
                  <a16:creationId xmlns:a16="http://schemas.microsoft.com/office/drawing/2014/main" id="{92E4C645-40A3-5C7F-31D4-D3E5FDAE5E60}"/>
                </a:ext>
              </a:extLst>
            </p:cNvPr>
            <p:cNvSpPr/>
            <p:nvPr/>
          </p:nvSpPr>
          <p:spPr>
            <a:xfrm>
              <a:off x="6265196" y="2209296"/>
              <a:ext cx="527030" cy="543940"/>
            </a:xfrm>
            <a:custGeom>
              <a:avLst/>
              <a:gdLst>
                <a:gd name="connsiteX0" fmla="*/ 232068 w 465483"/>
                <a:gd name="connsiteY0" fmla="*/ 480209 h 480418"/>
                <a:gd name="connsiteX1" fmla="*/ 7928 w 465483"/>
                <a:gd name="connsiteY1" fmla="*/ 114266 h 480418"/>
                <a:gd name="connsiteX2" fmla="*/ 456589 w 465483"/>
                <a:gd name="connsiteY2" fmla="*/ 114266 h 480418"/>
                <a:gd name="connsiteX3" fmla="*/ 232068 w 465483"/>
                <a:gd name="connsiteY3" fmla="*/ 480209 h 480418"/>
              </a:gdLst>
              <a:ahLst/>
              <a:cxnLst>
                <a:cxn ang="0">
                  <a:pos x="connsiteX0" y="connsiteY0"/>
                </a:cxn>
                <a:cxn ang="0">
                  <a:pos x="connsiteX1" y="connsiteY1"/>
                </a:cxn>
                <a:cxn ang="0">
                  <a:pos x="connsiteX2" y="connsiteY2"/>
                </a:cxn>
                <a:cxn ang="0">
                  <a:pos x="connsiteX3" y="connsiteY3"/>
                </a:cxn>
              </a:cxnLst>
              <a:rect l="l" t="t" r="r" b="b"/>
              <a:pathLst>
                <a:path w="465483" h="480418">
                  <a:moveTo>
                    <a:pt x="232068" y="480209"/>
                  </a:moveTo>
                  <a:cubicBezTo>
                    <a:pt x="66886" y="480209"/>
                    <a:pt x="-30763" y="299588"/>
                    <a:pt x="7928" y="114266"/>
                  </a:cubicBezTo>
                  <a:cubicBezTo>
                    <a:pt x="39694" y="-38527"/>
                    <a:pt x="424696" y="-38210"/>
                    <a:pt x="456589" y="114266"/>
                  </a:cubicBezTo>
                  <a:cubicBezTo>
                    <a:pt x="495153" y="299588"/>
                    <a:pt x="397251" y="480209"/>
                    <a:pt x="232068" y="480209"/>
                  </a:cubicBezTo>
                  <a:close/>
                </a:path>
              </a:pathLst>
            </a:custGeom>
            <a:solidFill>
              <a:srgbClr val="FED0D6"/>
            </a:solidFill>
            <a:ln w="6346" cap="flat">
              <a:noFill/>
              <a:prstDash val="solid"/>
              <a:miter/>
            </a:ln>
          </p:spPr>
          <p:txBody>
            <a:bodyPr rtlCol="0" anchor="ctr"/>
            <a:lstStyle/>
            <a:p>
              <a:endParaRPr lang="zh-CN" altLang="en-US"/>
            </a:p>
          </p:txBody>
        </p:sp>
        <p:sp>
          <p:nvSpPr>
            <p:cNvPr id="91" name="任意多边形 32">
              <a:extLst>
                <a:ext uri="{FF2B5EF4-FFF2-40B4-BE49-F238E27FC236}">
                  <a16:creationId xmlns:a16="http://schemas.microsoft.com/office/drawing/2014/main" id="{E92507FD-93F7-50E4-2372-B1E6A97B4CAC}"/>
                </a:ext>
              </a:extLst>
            </p:cNvPr>
            <p:cNvSpPr/>
            <p:nvPr/>
          </p:nvSpPr>
          <p:spPr>
            <a:xfrm>
              <a:off x="6255890" y="2082565"/>
              <a:ext cx="448236" cy="230262"/>
            </a:xfrm>
            <a:custGeom>
              <a:avLst/>
              <a:gdLst>
                <a:gd name="connsiteX0" fmla="*/ 386663 w 395890"/>
                <a:gd name="connsiteY0" fmla="*/ 112221 h 203372"/>
                <a:gd name="connsiteX1" fmla="*/ 250388 w 395890"/>
                <a:gd name="connsiteY1" fmla="*/ 153708 h 203372"/>
                <a:gd name="connsiteX2" fmla="*/ 94799 w 395890"/>
                <a:gd name="connsiteY2" fmla="*/ 202246 h 203372"/>
                <a:gd name="connsiteX3" fmla="*/ 66146 w 395890"/>
                <a:gd name="connsiteY3" fmla="*/ 31028 h 203372"/>
                <a:gd name="connsiteX4" fmla="*/ 386663 w 395890"/>
                <a:gd name="connsiteY4" fmla="*/ 112221 h 20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90" h="203372">
                  <a:moveTo>
                    <a:pt x="386663" y="112221"/>
                  </a:moveTo>
                  <a:cubicBezTo>
                    <a:pt x="344034" y="208472"/>
                    <a:pt x="250388" y="153708"/>
                    <a:pt x="250388" y="153708"/>
                  </a:cubicBezTo>
                  <a:cubicBezTo>
                    <a:pt x="207091" y="190022"/>
                    <a:pt x="151062" y="207500"/>
                    <a:pt x="94799" y="202246"/>
                  </a:cubicBezTo>
                  <a:cubicBezTo>
                    <a:pt x="581" y="192970"/>
                    <a:pt x="-48592" y="79439"/>
                    <a:pt x="66146" y="31028"/>
                  </a:cubicBezTo>
                  <a:cubicBezTo>
                    <a:pt x="180884" y="-17383"/>
                    <a:pt x="446701" y="-22784"/>
                    <a:pt x="386663" y="112221"/>
                  </a:cubicBezTo>
                  <a:close/>
                </a:path>
              </a:pathLst>
            </a:custGeom>
            <a:solidFill>
              <a:srgbClr val="981D04"/>
            </a:solidFill>
            <a:ln w="6346" cap="flat">
              <a:noFill/>
              <a:prstDash val="solid"/>
              <a:miter/>
            </a:ln>
          </p:spPr>
          <p:txBody>
            <a:bodyPr rtlCol="0" anchor="ctr"/>
            <a:lstStyle/>
            <a:p>
              <a:endParaRPr lang="zh-CN" altLang="en-US"/>
            </a:p>
          </p:txBody>
        </p:sp>
        <p:sp>
          <p:nvSpPr>
            <p:cNvPr id="92" name="任意多边形 33">
              <a:extLst>
                <a:ext uri="{FF2B5EF4-FFF2-40B4-BE49-F238E27FC236}">
                  <a16:creationId xmlns:a16="http://schemas.microsoft.com/office/drawing/2014/main" id="{651DE943-2CA6-BDFD-E1D2-90AAA9EE5CB8}"/>
                </a:ext>
              </a:extLst>
            </p:cNvPr>
            <p:cNvSpPr/>
            <p:nvPr/>
          </p:nvSpPr>
          <p:spPr>
            <a:xfrm>
              <a:off x="5999615" y="5296537"/>
              <a:ext cx="484830" cy="136671"/>
            </a:xfrm>
            <a:custGeom>
              <a:avLst/>
              <a:gdLst>
                <a:gd name="connsiteX0" fmla="*/ 415046 w 428211"/>
                <a:gd name="connsiteY0" fmla="*/ -210 h 120710"/>
                <a:gd name="connsiteX1" fmla="*/ 150755 w 428211"/>
                <a:gd name="connsiteY1" fmla="*/ -210 h 120710"/>
                <a:gd name="connsiteX2" fmla="*/ -514 w 428211"/>
                <a:gd name="connsiteY2" fmla="*/ 107794 h 120710"/>
                <a:gd name="connsiteX3" fmla="*/ -514 w 428211"/>
                <a:gd name="connsiteY3" fmla="*/ 120500 h 120710"/>
                <a:gd name="connsiteX4" fmla="*/ 425148 w 428211"/>
                <a:gd name="connsiteY4" fmla="*/ 120500 h 120710"/>
                <a:gd name="connsiteX5" fmla="*/ 414856 w 428211"/>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11" h="120710">
                  <a:moveTo>
                    <a:pt x="415046" y="-210"/>
                  </a:moveTo>
                  <a:lnTo>
                    <a:pt x="150755" y="-210"/>
                  </a:lnTo>
                  <a:cubicBezTo>
                    <a:pt x="150755" y="-210"/>
                    <a:pt x="14924" y="76981"/>
                    <a:pt x="-514" y="107794"/>
                  </a:cubicBezTo>
                  <a:lnTo>
                    <a:pt x="-514" y="120500"/>
                  </a:lnTo>
                  <a:lnTo>
                    <a:pt x="425148" y="120500"/>
                  </a:lnTo>
                  <a:cubicBezTo>
                    <a:pt x="425148" y="120500"/>
                    <a:pt x="435377" y="30412"/>
                    <a:pt x="414856" y="-210"/>
                  </a:cubicBezTo>
                  <a:close/>
                </a:path>
              </a:pathLst>
            </a:custGeom>
            <a:solidFill>
              <a:srgbClr val="00065B"/>
            </a:solidFill>
            <a:ln w="6346" cap="flat">
              <a:noFill/>
              <a:prstDash val="solid"/>
              <a:miter/>
            </a:ln>
          </p:spPr>
          <p:txBody>
            <a:bodyPr rtlCol="0" anchor="ctr"/>
            <a:lstStyle/>
            <a:p>
              <a:endParaRPr lang="zh-CN" altLang="en-US"/>
            </a:p>
          </p:txBody>
        </p:sp>
        <p:sp>
          <p:nvSpPr>
            <p:cNvPr id="93" name="任意多边形 34">
              <a:extLst>
                <a:ext uri="{FF2B5EF4-FFF2-40B4-BE49-F238E27FC236}">
                  <a16:creationId xmlns:a16="http://schemas.microsoft.com/office/drawing/2014/main" id="{FD5C24F6-D72E-B2BB-FEE1-D688814D9499}"/>
                </a:ext>
              </a:extLst>
            </p:cNvPr>
            <p:cNvSpPr/>
            <p:nvPr/>
          </p:nvSpPr>
          <p:spPr>
            <a:xfrm>
              <a:off x="5999255" y="5433496"/>
              <a:ext cx="483023" cy="22802"/>
            </a:xfrm>
            <a:custGeom>
              <a:avLst/>
              <a:gdLst>
                <a:gd name="connsiteX0" fmla="*/ 426615 w 426615"/>
                <a:gd name="connsiteY0" fmla="*/ 0 h 20139"/>
                <a:gd name="connsiteX1" fmla="*/ 0 w 426615"/>
                <a:gd name="connsiteY1" fmla="*/ 0 h 20139"/>
                <a:gd name="connsiteX2" fmla="*/ 0 w 426615"/>
                <a:gd name="connsiteY2" fmla="*/ 20140 h 20139"/>
                <a:gd name="connsiteX3" fmla="*/ 426615 w 426615"/>
                <a:gd name="connsiteY3" fmla="*/ 20140 h 20139"/>
                <a:gd name="connsiteX4" fmla="*/ 426615 w 426615"/>
                <a:gd name="connsiteY4" fmla="*/ 0 h 20139"/>
                <a:gd name="connsiteX5" fmla="*/ 426615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426615" y="0"/>
                  </a:moveTo>
                  <a:lnTo>
                    <a:pt x="0" y="0"/>
                  </a:lnTo>
                  <a:lnTo>
                    <a:pt x="0" y="20140"/>
                  </a:lnTo>
                  <a:lnTo>
                    <a:pt x="426615" y="20140"/>
                  </a:lnTo>
                  <a:lnTo>
                    <a:pt x="426615" y="0"/>
                  </a:lnTo>
                  <a:lnTo>
                    <a:pt x="426615" y="0"/>
                  </a:lnTo>
                  <a:close/>
                </a:path>
              </a:pathLst>
            </a:custGeom>
            <a:solidFill>
              <a:srgbClr val="434CC0"/>
            </a:solidFill>
            <a:ln w="6346" cap="flat">
              <a:noFill/>
              <a:prstDash val="solid"/>
              <a:miter/>
            </a:ln>
          </p:spPr>
          <p:txBody>
            <a:bodyPr rtlCol="0" anchor="ctr"/>
            <a:lstStyle/>
            <a:p>
              <a:endParaRPr lang="zh-CN" altLang="en-US"/>
            </a:p>
          </p:txBody>
        </p:sp>
        <p:sp>
          <p:nvSpPr>
            <p:cNvPr id="94" name="任意多边形 35">
              <a:extLst>
                <a:ext uri="{FF2B5EF4-FFF2-40B4-BE49-F238E27FC236}">
                  <a16:creationId xmlns:a16="http://schemas.microsoft.com/office/drawing/2014/main" id="{E8767292-8B5D-C4DC-B52C-F851AF4F2C35}"/>
                </a:ext>
              </a:extLst>
            </p:cNvPr>
            <p:cNvSpPr/>
            <p:nvPr/>
          </p:nvSpPr>
          <p:spPr>
            <a:xfrm>
              <a:off x="6140242" y="3782441"/>
              <a:ext cx="395626" cy="1526181"/>
            </a:xfrm>
            <a:custGeom>
              <a:avLst/>
              <a:gdLst>
                <a:gd name="connsiteX0" fmla="*/ 348910 w 349424"/>
                <a:gd name="connsiteY0" fmla="*/ -210 h 1347952"/>
                <a:gd name="connsiteX1" fmla="*/ 17656 w 349424"/>
                <a:gd name="connsiteY1" fmla="*/ -210 h 1347952"/>
                <a:gd name="connsiteX2" fmla="*/ -514 w 349424"/>
                <a:gd name="connsiteY2" fmla="*/ 1347742 h 1347952"/>
                <a:gd name="connsiteX3" fmla="*/ 305200 w 349424"/>
                <a:gd name="connsiteY3" fmla="*/ 1347742 h 1347952"/>
                <a:gd name="connsiteX4" fmla="*/ 346369 w 349424"/>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24" h="1347952">
                  <a:moveTo>
                    <a:pt x="348910" y="-210"/>
                  </a:moveTo>
                  <a:lnTo>
                    <a:pt x="17656" y="-210"/>
                  </a:lnTo>
                  <a:lnTo>
                    <a:pt x="-514" y="1347742"/>
                  </a:lnTo>
                  <a:lnTo>
                    <a:pt x="305200" y="1347742"/>
                  </a:lnTo>
                  <a:cubicBezTo>
                    <a:pt x="305200" y="1347742"/>
                    <a:pt x="303548" y="602833"/>
                    <a:pt x="346369" y="202583"/>
                  </a:cubicBezTo>
                  <a:close/>
                </a:path>
              </a:pathLst>
            </a:custGeom>
            <a:solidFill>
              <a:srgbClr val="981D04"/>
            </a:solidFill>
            <a:ln w="6346" cap="flat">
              <a:noFill/>
              <a:prstDash val="solid"/>
              <a:miter/>
            </a:ln>
          </p:spPr>
          <p:txBody>
            <a:bodyPr rtlCol="0" anchor="ctr"/>
            <a:lstStyle/>
            <a:p>
              <a:endParaRPr lang="zh-CN" altLang="en-US"/>
            </a:p>
          </p:txBody>
        </p:sp>
        <p:sp>
          <p:nvSpPr>
            <p:cNvPr id="95" name="任意多边形 36">
              <a:extLst>
                <a:ext uri="{FF2B5EF4-FFF2-40B4-BE49-F238E27FC236}">
                  <a16:creationId xmlns:a16="http://schemas.microsoft.com/office/drawing/2014/main" id="{A50E8517-2084-F65F-264F-0B3952B28348}"/>
                </a:ext>
              </a:extLst>
            </p:cNvPr>
            <p:cNvSpPr/>
            <p:nvPr/>
          </p:nvSpPr>
          <p:spPr>
            <a:xfrm>
              <a:off x="6583298" y="5296537"/>
              <a:ext cx="484866" cy="136671"/>
            </a:xfrm>
            <a:custGeom>
              <a:avLst/>
              <a:gdLst>
                <a:gd name="connsiteX0" fmla="*/ 12168 w 428243"/>
                <a:gd name="connsiteY0" fmla="*/ -210 h 120710"/>
                <a:gd name="connsiteX1" fmla="*/ 276460 w 428243"/>
                <a:gd name="connsiteY1" fmla="*/ -210 h 120710"/>
                <a:gd name="connsiteX2" fmla="*/ 427729 w 428243"/>
                <a:gd name="connsiteY2" fmla="*/ 107794 h 120710"/>
                <a:gd name="connsiteX3" fmla="*/ 427729 w 428243"/>
                <a:gd name="connsiteY3" fmla="*/ 120500 h 120710"/>
                <a:gd name="connsiteX4" fmla="*/ 2067 w 428243"/>
                <a:gd name="connsiteY4" fmla="*/ 120500 h 120710"/>
                <a:gd name="connsiteX5" fmla="*/ 12295 w 428243"/>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3" h="120710">
                  <a:moveTo>
                    <a:pt x="12168" y="-210"/>
                  </a:moveTo>
                  <a:lnTo>
                    <a:pt x="276460" y="-210"/>
                  </a:lnTo>
                  <a:cubicBezTo>
                    <a:pt x="276460" y="-210"/>
                    <a:pt x="412354" y="76981"/>
                    <a:pt x="427729" y="107794"/>
                  </a:cubicBezTo>
                  <a:lnTo>
                    <a:pt x="427729" y="120500"/>
                  </a:lnTo>
                  <a:lnTo>
                    <a:pt x="2067" y="120500"/>
                  </a:lnTo>
                  <a:cubicBezTo>
                    <a:pt x="2067" y="120500"/>
                    <a:pt x="-8226" y="30412"/>
                    <a:pt x="12295" y="-210"/>
                  </a:cubicBezTo>
                  <a:close/>
                </a:path>
              </a:pathLst>
            </a:custGeom>
            <a:solidFill>
              <a:srgbClr val="00065B"/>
            </a:solidFill>
            <a:ln w="6346" cap="flat">
              <a:noFill/>
              <a:prstDash val="solid"/>
              <a:miter/>
            </a:ln>
          </p:spPr>
          <p:txBody>
            <a:bodyPr rtlCol="0" anchor="ctr"/>
            <a:lstStyle/>
            <a:p>
              <a:endParaRPr lang="zh-CN" altLang="en-US"/>
            </a:p>
          </p:txBody>
        </p:sp>
        <p:sp>
          <p:nvSpPr>
            <p:cNvPr id="96" name="任意多边形 37">
              <a:extLst>
                <a:ext uri="{FF2B5EF4-FFF2-40B4-BE49-F238E27FC236}">
                  <a16:creationId xmlns:a16="http://schemas.microsoft.com/office/drawing/2014/main" id="{D787A885-1AFB-7477-DA86-EB5BEDBBC64E}"/>
                </a:ext>
              </a:extLst>
            </p:cNvPr>
            <p:cNvSpPr/>
            <p:nvPr/>
          </p:nvSpPr>
          <p:spPr>
            <a:xfrm>
              <a:off x="6585142" y="5433496"/>
              <a:ext cx="483023" cy="22802"/>
            </a:xfrm>
            <a:custGeom>
              <a:avLst/>
              <a:gdLst>
                <a:gd name="connsiteX0" fmla="*/ 0 w 426615"/>
                <a:gd name="connsiteY0" fmla="*/ 0 h 20139"/>
                <a:gd name="connsiteX1" fmla="*/ 426615 w 426615"/>
                <a:gd name="connsiteY1" fmla="*/ 0 h 20139"/>
                <a:gd name="connsiteX2" fmla="*/ 426615 w 426615"/>
                <a:gd name="connsiteY2" fmla="*/ 20140 h 20139"/>
                <a:gd name="connsiteX3" fmla="*/ 0 w 426615"/>
                <a:gd name="connsiteY3" fmla="*/ 20140 h 20139"/>
                <a:gd name="connsiteX4" fmla="*/ 0 w 426615"/>
                <a:gd name="connsiteY4" fmla="*/ 0 h 20139"/>
                <a:gd name="connsiteX5" fmla="*/ 0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0" y="0"/>
                  </a:moveTo>
                  <a:lnTo>
                    <a:pt x="426615" y="0"/>
                  </a:lnTo>
                  <a:lnTo>
                    <a:pt x="426615" y="20140"/>
                  </a:lnTo>
                  <a:lnTo>
                    <a:pt x="0" y="20140"/>
                  </a:lnTo>
                  <a:lnTo>
                    <a:pt x="0" y="0"/>
                  </a:lnTo>
                  <a:lnTo>
                    <a:pt x="0" y="0"/>
                  </a:lnTo>
                  <a:close/>
                </a:path>
              </a:pathLst>
            </a:custGeom>
            <a:solidFill>
              <a:srgbClr val="434CC0"/>
            </a:solidFill>
            <a:ln w="6346" cap="flat">
              <a:noFill/>
              <a:prstDash val="solid"/>
              <a:miter/>
            </a:ln>
          </p:spPr>
          <p:txBody>
            <a:bodyPr rtlCol="0" anchor="ctr"/>
            <a:lstStyle/>
            <a:p>
              <a:endParaRPr lang="zh-CN" altLang="en-US"/>
            </a:p>
          </p:txBody>
        </p:sp>
        <p:sp>
          <p:nvSpPr>
            <p:cNvPr id="97" name="任意多边形 38">
              <a:extLst>
                <a:ext uri="{FF2B5EF4-FFF2-40B4-BE49-F238E27FC236}">
                  <a16:creationId xmlns:a16="http://schemas.microsoft.com/office/drawing/2014/main" id="{0642F986-E345-4424-C79B-2D79F0E9D975}"/>
                </a:ext>
              </a:extLst>
            </p:cNvPr>
            <p:cNvSpPr/>
            <p:nvPr/>
          </p:nvSpPr>
          <p:spPr>
            <a:xfrm>
              <a:off x="6531551" y="3782441"/>
              <a:ext cx="395698" cy="1526181"/>
            </a:xfrm>
            <a:custGeom>
              <a:avLst/>
              <a:gdLst>
                <a:gd name="connsiteX0" fmla="*/ -514 w 349488"/>
                <a:gd name="connsiteY0" fmla="*/ -210 h 1347952"/>
                <a:gd name="connsiteX1" fmla="*/ 330803 w 349488"/>
                <a:gd name="connsiteY1" fmla="*/ -210 h 1347952"/>
                <a:gd name="connsiteX2" fmla="*/ 348974 w 349488"/>
                <a:gd name="connsiteY2" fmla="*/ 1347742 h 1347952"/>
                <a:gd name="connsiteX3" fmla="*/ 43259 w 349488"/>
                <a:gd name="connsiteY3" fmla="*/ 1347742 h 1347952"/>
                <a:gd name="connsiteX4" fmla="*/ 2408 w 349488"/>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8" h="1347952">
                  <a:moveTo>
                    <a:pt x="-514" y="-210"/>
                  </a:moveTo>
                  <a:lnTo>
                    <a:pt x="330803" y="-210"/>
                  </a:lnTo>
                  <a:lnTo>
                    <a:pt x="348974" y="1347742"/>
                  </a:lnTo>
                  <a:lnTo>
                    <a:pt x="43259" y="1347742"/>
                  </a:lnTo>
                  <a:cubicBezTo>
                    <a:pt x="43259" y="1347742"/>
                    <a:pt x="44911" y="602833"/>
                    <a:pt x="2408" y="202583"/>
                  </a:cubicBezTo>
                  <a:close/>
                </a:path>
              </a:pathLst>
            </a:custGeom>
            <a:solidFill>
              <a:srgbClr val="981D04"/>
            </a:solidFill>
            <a:ln w="6346" cap="flat">
              <a:noFill/>
              <a:prstDash val="solid"/>
              <a:miter/>
            </a:ln>
          </p:spPr>
          <p:txBody>
            <a:bodyPr rtlCol="0" anchor="ctr"/>
            <a:lstStyle/>
            <a:p>
              <a:endParaRPr lang="zh-CN" altLang="en-US"/>
            </a:p>
          </p:txBody>
        </p:sp>
        <p:sp>
          <p:nvSpPr>
            <p:cNvPr id="98" name="任意多边形 39">
              <a:extLst>
                <a:ext uri="{FF2B5EF4-FFF2-40B4-BE49-F238E27FC236}">
                  <a16:creationId xmlns:a16="http://schemas.microsoft.com/office/drawing/2014/main" id="{0BBF7B92-2436-2451-576C-0AF7CA133E09}"/>
                </a:ext>
              </a:extLst>
            </p:cNvPr>
            <p:cNvSpPr/>
            <p:nvPr/>
          </p:nvSpPr>
          <p:spPr>
            <a:xfrm>
              <a:off x="6096076" y="2836102"/>
              <a:ext cx="877570" cy="1154292"/>
            </a:xfrm>
            <a:custGeom>
              <a:avLst/>
              <a:gdLst>
                <a:gd name="connsiteX0" fmla="*/ 259966 w 775086"/>
                <a:gd name="connsiteY0" fmla="*/ -210 h 1019493"/>
                <a:gd name="connsiteX1" fmla="*/ 380676 w 775086"/>
                <a:gd name="connsiteY1" fmla="*/ 81873 h 1019493"/>
                <a:gd name="connsiteX2" fmla="*/ 383217 w 775086"/>
                <a:gd name="connsiteY2" fmla="*/ 81873 h 1019493"/>
                <a:gd name="connsiteX3" fmla="*/ 501132 w 775086"/>
                <a:gd name="connsiteY3" fmla="*/ -210 h 1019493"/>
                <a:gd name="connsiteX4" fmla="*/ 703735 w 775086"/>
                <a:gd name="connsiteY4" fmla="*/ 40832 h 1019493"/>
                <a:gd name="connsiteX5" fmla="*/ 774573 w 775086"/>
                <a:gd name="connsiteY5" fmla="*/ 943109 h 1019493"/>
                <a:gd name="connsiteX6" fmla="*/ -514 w 775086"/>
                <a:gd name="connsiteY6" fmla="*/ 924050 h 1019493"/>
                <a:gd name="connsiteX7" fmla="*/ 66893 w 775086"/>
                <a:gd name="connsiteY7" fmla="*/ 30603 h 1019493"/>
                <a:gd name="connsiteX8" fmla="*/ 260029 w 775086"/>
                <a:gd name="connsiteY8" fmla="*/ -210 h 101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086" h="1019493">
                  <a:moveTo>
                    <a:pt x="259966" y="-210"/>
                  </a:moveTo>
                  <a:cubicBezTo>
                    <a:pt x="277882" y="79268"/>
                    <a:pt x="372734" y="81873"/>
                    <a:pt x="380676" y="81873"/>
                  </a:cubicBezTo>
                  <a:lnTo>
                    <a:pt x="383217" y="81873"/>
                  </a:lnTo>
                  <a:cubicBezTo>
                    <a:pt x="390904" y="81873"/>
                    <a:pt x="480611" y="79268"/>
                    <a:pt x="501132" y="-210"/>
                  </a:cubicBezTo>
                  <a:lnTo>
                    <a:pt x="703735" y="40832"/>
                  </a:lnTo>
                  <a:lnTo>
                    <a:pt x="774573" y="943109"/>
                  </a:lnTo>
                  <a:cubicBezTo>
                    <a:pt x="615743" y="1025700"/>
                    <a:pt x="132394" y="1069347"/>
                    <a:pt x="-514" y="924050"/>
                  </a:cubicBezTo>
                  <a:lnTo>
                    <a:pt x="66893" y="30603"/>
                  </a:lnTo>
                  <a:lnTo>
                    <a:pt x="260029" y="-210"/>
                  </a:lnTo>
                  <a:close/>
                </a:path>
              </a:pathLst>
            </a:custGeom>
            <a:solidFill>
              <a:srgbClr val="00065B"/>
            </a:solidFill>
            <a:ln w="6346" cap="flat">
              <a:noFill/>
              <a:prstDash val="solid"/>
              <a:miter/>
            </a:ln>
          </p:spPr>
          <p:txBody>
            <a:bodyPr rtlCol="0" anchor="ctr"/>
            <a:lstStyle/>
            <a:p>
              <a:endParaRPr lang="zh-CN" altLang="en-US"/>
            </a:p>
          </p:txBody>
        </p:sp>
        <p:sp>
          <p:nvSpPr>
            <p:cNvPr id="99" name="任意多边形 40">
              <a:extLst>
                <a:ext uri="{FF2B5EF4-FFF2-40B4-BE49-F238E27FC236}">
                  <a16:creationId xmlns:a16="http://schemas.microsoft.com/office/drawing/2014/main" id="{51437985-5D34-D2AA-A1C6-7706102BF4AE}"/>
                </a:ext>
              </a:extLst>
            </p:cNvPr>
            <p:cNvSpPr/>
            <p:nvPr/>
          </p:nvSpPr>
          <p:spPr>
            <a:xfrm>
              <a:off x="5368249" y="3005839"/>
              <a:ext cx="792980" cy="422613"/>
            </a:xfrm>
            <a:custGeom>
              <a:avLst/>
              <a:gdLst>
                <a:gd name="connsiteX0" fmla="*/ 698477 w 700375"/>
                <a:gd name="connsiteY0" fmla="*/ 67344 h 373260"/>
                <a:gd name="connsiteX1" fmla="*/ 582976 w 700375"/>
                <a:gd name="connsiteY1" fmla="*/ 238880 h 373260"/>
                <a:gd name="connsiteX2" fmla="*/ 51470 w 700375"/>
                <a:gd name="connsiteY2" fmla="*/ 369755 h 373260"/>
                <a:gd name="connsiteX3" fmla="*/ 51470 w 700375"/>
                <a:gd name="connsiteY3" fmla="*/ 261751 h 373260"/>
                <a:gd name="connsiteX4" fmla="*/ 505786 w 700375"/>
                <a:gd name="connsiteY4" fmla="*/ 161816 h 373260"/>
                <a:gd name="connsiteX5" fmla="*/ 580181 w 700375"/>
                <a:gd name="connsiteY5" fmla="*/ 74714 h 373260"/>
                <a:gd name="connsiteX6" fmla="*/ 587932 w 700375"/>
                <a:gd name="connsiteY6" fmla="*/ 56798 h 373260"/>
                <a:gd name="connsiteX7" fmla="*/ 587932 w 700375"/>
                <a:gd name="connsiteY7" fmla="*/ 59339 h 373260"/>
                <a:gd name="connsiteX8" fmla="*/ 590474 w 700375"/>
                <a:gd name="connsiteY8" fmla="*/ 51652 h 373260"/>
                <a:gd name="connsiteX9" fmla="*/ 593015 w 700375"/>
                <a:gd name="connsiteY9" fmla="*/ 38945 h 373260"/>
                <a:gd name="connsiteX10" fmla="*/ 698287 w 700375"/>
                <a:gd name="connsiteY10" fmla="*/ 67154 h 37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375" h="373260">
                  <a:moveTo>
                    <a:pt x="698477" y="67344"/>
                  </a:moveTo>
                  <a:cubicBezTo>
                    <a:pt x="683039" y="133989"/>
                    <a:pt x="634310" y="195488"/>
                    <a:pt x="582976" y="238880"/>
                  </a:cubicBezTo>
                  <a:cubicBezTo>
                    <a:pt x="439014" y="362068"/>
                    <a:pt x="233933" y="382525"/>
                    <a:pt x="51470" y="369755"/>
                  </a:cubicBezTo>
                  <a:cubicBezTo>
                    <a:pt x="-17843" y="364609"/>
                    <a:pt x="-17843" y="256986"/>
                    <a:pt x="51470" y="261751"/>
                  </a:cubicBezTo>
                  <a:cubicBezTo>
                    <a:pt x="202930" y="274457"/>
                    <a:pt x="385139" y="264356"/>
                    <a:pt x="505786" y="161816"/>
                  </a:cubicBezTo>
                  <a:cubicBezTo>
                    <a:pt x="541681" y="131066"/>
                    <a:pt x="559660" y="110609"/>
                    <a:pt x="580181" y="74714"/>
                  </a:cubicBezTo>
                  <a:cubicBezTo>
                    <a:pt x="582284" y="68545"/>
                    <a:pt x="584876" y="62554"/>
                    <a:pt x="587932" y="56798"/>
                  </a:cubicBezTo>
                  <a:cubicBezTo>
                    <a:pt x="593015" y="46506"/>
                    <a:pt x="582786" y="69504"/>
                    <a:pt x="587932" y="59339"/>
                  </a:cubicBezTo>
                  <a:cubicBezTo>
                    <a:pt x="587932" y="56798"/>
                    <a:pt x="590474" y="54193"/>
                    <a:pt x="590474" y="51652"/>
                  </a:cubicBezTo>
                  <a:cubicBezTo>
                    <a:pt x="591077" y="47370"/>
                    <a:pt x="591928" y="43132"/>
                    <a:pt x="593015" y="38945"/>
                  </a:cubicBezTo>
                  <a:cubicBezTo>
                    <a:pt x="610994" y="-30241"/>
                    <a:pt x="713725" y="509"/>
                    <a:pt x="698287" y="67154"/>
                  </a:cubicBezTo>
                  <a:close/>
                </a:path>
              </a:pathLst>
            </a:custGeom>
            <a:solidFill>
              <a:srgbClr val="FED0D6"/>
            </a:solidFill>
            <a:ln w="6346" cap="flat">
              <a:noFill/>
              <a:prstDash val="solid"/>
              <a:miter/>
            </a:ln>
          </p:spPr>
          <p:txBody>
            <a:bodyPr rtlCol="0" anchor="ctr"/>
            <a:lstStyle/>
            <a:p>
              <a:endParaRPr lang="zh-CN" altLang="en-US"/>
            </a:p>
          </p:txBody>
        </p:sp>
        <p:sp>
          <p:nvSpPr>
            <p:cNvPr id="100" name="任意多边形 41">
              <a:extLst>
                <a:ext uri="{FF2B5EF4-FFF2-40B4-BE49-F238E27FC236}">
                  <a16:creationId xmlns:a16="http://schemas.microsoft.com/office/drawing/2014/main" id="{721A962F-359B-5250-FC15-439BF9301749}"/>
                </a:ext>
              </a:extLst>
            </p:cNvPr>
            <p:cNvSpPr/>
            <p:nvPr/>
          </p:nvSpPr>
          <p:spPr>
            <a:xfrm>
              <a:off x="5555003" y="2870989"/>
              <a:ext cx="617392" cy="613005"/>
            </a:xfrm>
            <a:custGeom>
              <a:avLst/>
              <a:gdLst>
                <a:gd name="connsiteX0" fmla="*/ 14860 w 545292"/>
                <a:gd name="connsiteY0" fmla="*/ 541208 h 541418"/>
                <a:gd name="connsiteX1" fmla="*/ 534550 w 545292"/>
                <a:gd name="connsiteY1" fmla="*/ 283332 h 541418"/>
                <a:gd name="connsiteX2" fmla="*/ 544778 w 545292"/>
                <a:gd name="connsiteY2" fmla="*/ -210 h 541418"/>
                <a:gd name="connsiteX3" fmla="*/ 544778 w 545292"/>
                <a:gd name="connsiteY3" fmla="*/ -210 h 541418"/>
                <a:gd name="connsiteX4" fmla="*/ 356661 w 545292"/>
                <a:gd name="connsiteY4" fmla="*/ 143562 h 541418"/>
                <a:gd name="connsiteX5" fmla="*/ -514 w 545292"/>
                <a:gd name="connsiteY5" fmla="*/ 353662 h 54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292" h="541418">
                  <a:moveTo>
                    <a:pt x="14860" y="541208"/>
                  </a:moveTo>
                  <a:cubicBezTo>
                    <a:pt x="14860" y="541208"/>
                    <a:pt x="369367" y="543812"/>
                    <a:pt x="534550" y="283332"/>
                  </a:cubicBezTo>
                  <a:lnTo>
                    <a:pt x="544778" y="-210"/>
                  </a:lnTo>
                  <a:lnTo>
                    <a:pt x="544778" y="-210"/>
                  </a:lnTo>
                  <a:cubicBezTo>
                    <a:pt x="544778" y="-210"/>
                    <a:pt x="471018" y="3793"/>
                    <a:pt x="356661" y="143562"/>
                  </a:cubicBezTo>
                  <a:cubicBezTo>
                    <a:pt x="285251" y="230855"/>
                    <a:pt x="140653" y="363890"/>
                    <a:pt x="-514" y="353662"/>
                  </a:cubicBezTo>
                  <a:close/>
                </a:path>
              </a:pathLst>
            </a:custGeom>
            <a:solidFill>
              <a:srgbClr val="434CC0"/>
            </a:solidFill>
            <a:ln w="6346" cap="flat">
              <a:noFill/>
              <a:prstDash val="solid"/>
              <a:miter/>
            </a:ln>
          </p:spPr>
          <p:txBody>
            <a:bodyPr rtlCol="0" anchor="ctr"/>
            <a:lstStyle/>
            <a:p>
              <a:endParaRPr lang="zh-CN" altLang="en-US"/>
            </a:p>
          </p:txBody>
        </p:sp>
        <p:sp>
          <p:nvSpPr>
            <p:cNvPr id="101" name="任意多边形 42">
              <a:extLst>
                <a:ext uri="{FF2B5EF4-FFF2-40B4-BE49-F238E27FC236}">
                  <a16:creationId xmlns:a16="http://schemas.microsoft.com/office/drawing/2014/main" id="{2537D296-F749-9F9C-6154-8FCEEBEA1D49}"/>
                </a:ext>
              </a:extLst>
            </p:cNvPr>
            <p:cNvSpPr/>
            <p:nvPr/>
          </p:nvSpPr>
          <p:spPr>
            <a:xfrm>
              <a:off x="4621893" y="1105990"/>
              <a:ext cx="1140920" cy="1998720"/>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FFC545"/>
            </a:solidFill>
            <a:ln w="6346" cap="flat">
              <a:noFill/>
              <a:prstDash val="solid"/>
              <a:miter/>
            </a:ln>
          </p:spPr>
          <p:txBody>
            <a:bodyPr rtlCol="0" anchor="ctr"/>
            <a:lstStyle/>
            <a:p>
              <a:endParaRPr lang="zh-CN" altLang="en-US"/>
            </a:p>
          </p:txBody>
        </p:sp>
        <p:sp>
          <p:nvSpPr>
            <p:cNvPr id="102" name="任意多边形 43">
              <a:extLst>
                <a:ext uri="{FF2B5EF4-FFF2-40B4-BE49-F238E27FC236}">
                  <a16:creationId xmlns:a16="http://schemas.microsoft.com/office/drawing/2014/main" id="{6EBEF59F-1ED6-1A50-A318-540CFE378FF6}"/>
                </a:ext>
              </a:extLst>
            </p:cNvPr>
            <p:cNvSpPr/>
            <p:nvPr/>
          </p:nvSpPr>
          <p:spPr>
            <a:xfrm>
              <a:off x="6447837" y="2687348"/>
              <a:ext cx="549892" cy="723736"/>
            </a:xfrm>
            <a:custGeom>
              <a:avLst/>
              <a:gdLst>
                <a:gd name="connsiteX0" fmla="*/ 104936 w 485675"/>
                <a:gd name="connsiteY0" fmla="*/ 49599 h 639217"/>
                <a:gd name="connsiteX1" fmla="*/ 228188 w 485675"/>
                <a:gd name="connsiteY1" fmla="*/ 397943 h 639217"/>
                <a:gd name="connsiteX2" fmla="*/ 282126 w 485675"/>
                <a:gd name="connsiteY2" fmla="*/ 492733 h 639217"/>
                <a:gd name="connsiteX3" fmla="*/ 305252 w 485675"/>
                <a:gd name="connsiteY3" fmla="*/ 523482 h 639217"/>
                <a:gd name="connsiteX4" fmla="*/ 315544 w 485675"/>
                <a:gd name="connsiteY4" fmla="*/ 533711 h 639217"/>
                <a:gd name="connsiteX5" fmla="*/ 294959 w 485675"/>
                <a:gd name="connsiteY5" fmla="*/ 533711 h 639217"/>
                <a:gd name="connsiteX6" fmla="*/ 310398 w 485675"/>
                <a:gd name="connsiteY6" fmla="*/ 513253 h 639217"/>
                <a:gd name="connsiteX7" fmla="*/ 341210 w 485675"/>
                <a:gd name="connsiteY7" fmla="*/ 456837 h 639217"/>
                <a:gd name="connsiteX8" fmla="*/ 379711 w 485675"/>
                <a:gd name="connsiteY8" fmla="*/ 308300 h 639217"/>
                <a:gd name="connsiteX9" fmla="*/ 484982 w 485675"/>
                <a:gd name="connsiteY9" fmla="*/ 308300 h 639217"/>
                <a:gd name="connsiteX10" fmla="*/ 364272 w 485675"/>
                <a:gd name="connsiteY10" fmla="*/ 613252 h 639217"/>
                <a:gd name="connsiteX11" fmla="*/ 179395 w 485675"/>
                <a:gd name="connsiteY11" fmla="*/ 528692 h 639217"/>
                <a:gd name="connsiteX12" fmla="*/ 53602 w 485675"/>
                <a:gd name="connsiteY12" fmla="*/ 267449 h 639217"/>
                <a:gd name="connsiteX13" fmla="*/ -336 w 485675"/>
                <a:gd name="connsiteY13" fmla="*/ 49726 h 639217"/>
                <a:gd name="connsiteX14" fmla="*/ 104936 w 485675"/>
                <a:gd name="connsiteY14" fmla="*/ 49726 h 63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675" h="639217">
                  <a:moveTo>
                    <a:pt x="104936" y="49599"/>
                  </a:moveTo>
                  <a:cubicBezTo>
                    <a:pt x="115228" y="172533"/>
                    <a:pt x="174312" y="290384"/>
                    <a:pt x="228188" y="397943"/>
                  </a:cubicBezTo>
                  <a:cubicBezTo>
                    <a:pt x="246167" y="431234"/>
                    <a:pt x="261605" y="461983"/>
                    <a:pt x="282126" y="492733"/>
                  </a:cubicBezTo>
                  <a:lnTo>
                    <a:pt x="305252" y="523482"/>
                  </a:lnTo>
                  <a:cubicBezTo>
                    <a:pt x="307793" y="528565"/>
                    <a:pt x="320626" y="536188"/>
                    <a:pt x="315544" y="533711"/>
                  </a:cubicBezTo>
                  <a:cubicBezTo>
                    <a:pt x="297564" y="541398"/>
                    <a:pt x="290131" y="541398"/>
                    <a:pt x="294959" y="533711"/>
                  </a:cubicBezTo>
                  <a:cubicBezTo>
                    <a:pt x="302647" y="528565"/>
                    <a:pt x="305252" y="521004"/>
                    <a:pt x="310398" y="513253"/>
                  </a:cubicBezTo>
                  <a:cubicBezTo>
                    <a:pt x="322596" y="495566"/>
                    <a:pt x="332951" y="476659"/>
                    <a:pt x="341210" y="456837"/>
                  </a:cubicBezTo>
                  <a:cubicBezTo>
                    <a:pt x="364145" y="410497"/>
                    <a:pt x="377233" y="359932"/>
                    <a:pt x="379711" y="308300"/>
                  </a:cubicBezTo>
                  <a:cubicBezTo>
                    <a:pt x="382252" y="241719"/>
                    <a:pt x="490129" y="241719"/>
                    <a:pt x="484982" y="308300"/>
                  </a:cubicBezTo>
                  <a:cubicBezTo>
                    <a:pt x="479837" y="410777"/>
                    <a:pt x="441336" y="541398"/>
                    <a:pt x="364272" y="613252"/>
                  </a:cubicBezTo>
                  <a:cubicBezTo>
                    <a:pt x="287208" y="685107"/>
                    <a:pt x="218149" y="590190"/>
                    <a:pt x="179395" y="528692"/>
                  </a:cubicBezTo>
                  <a:cubicBezTo>
                    <a:pt x="128061" y="446736"/>
                    <a:pt x="92102" y="357156"/>
                    <a:pt x="53602" y="267449"/>
                  </a:cubicBezTo>
                  <a:cubicBezTo>
                    <a:pt x="25185" y="197869"/>
                    <a:pt x="7014" y="124528"/>
                    <a:pt x="-336" y="49726"/>
                  </a:cubicBezTo>
                  <a:cubicBezTo>
                    <a:pt x="-5419" y="-16855"/>
                    <a:pt x="99853" y="-16855"/>
                    <a:pt x="104936" y="49726"/>
                  </a:cubicBezTo>
                  <a:close/>
                </a:path>
              </a:pathLst>
            </a:custGeom>
            <a:solidFill>
              <a:srgbClr val="FED0D6"/>
            </a:solidFill>
            <a:ln w="6346" cap="flat">
              <a:noFill/>
              <a:prstDash val="solid"/>
              <a:miter/>
            </a:ln>
          </p:spPr>
          <p:txBody>
            <a:bodyPr rtlCol="0" anchor="ctr"/>
            <a:lstStyle/>
            <a:p>
              <a:endParaRPr lang="zh-CN" altLang="en-US"/>
            </a:p>
          </p:txBody>
        </p:sp>
        <p:sp>
          <p:nvSpPr>
            <p:cNvPr id="103" name="任意多边形 44">
              <a:extLst>
                <a:ext uri="{FF2B5EF4-FFF2-40B4-BE49-F238E27FC236}">
                  <a16:creationId xmlns:a16="http://schemas.microsoft.com/office/drawing/2014/main" id="{0EA7D9E1-57C6-A11B-CBC1-A014DF496213}"/>
                </a:ext>
              </a:extLst>
            </p:cNvPr>
            <p:cNvSpPr/>
            <p:nvPr/>
          </p:nvSpPr>
          <p:spPr>
            <a:xfrm>
              <a:off x="6450484" y="2821356"/>
              <a:ext cx="595677" cy="626971"/>
            </a:xfrm>
            <a:custGeom>
              <a:avLst/>
              <a:gdLst>
                <a:gd name="connsiteX0" fmla="*/ 391667 w 526113"/>
                <a:gd name="connsiteY0" fmla="*/ 53983 h 553753"/>
                <a:gd name="connsiteX1" fmla="*/ 525083 w 526113"/>
                <a:gd name="connsiteY1" fmla="*/ 215734 h 553753"/>
                <a:gd name="connsiteX2" fmla="*/ 273815 w 526113"/>
                <a:gd name="connsiteY2" fmla="*/ 552135 h 553753"/>
                <a:gd name="connsiteX3" fmla="*/ -514 w 526113"/>
                <a:gd name="connsiteY3" fmla="*/ 53983 h 553753"/>
                <a:gd name="connsiteX4" fmla="*/ 137540 w 526113"/>
                <a:gd name="connsiteY4" fmla="*/ -210 h 553753"/>
                <a:gd name="connsiteX5" fmla="*/ 299037 w 526113"/>
                <a:gd name="connsiteY5" fmla="*/ 364398 h 553753"/>
                <a:gd name="connsiteX6" fmla="*/ 391667 w 526113"/>
                <a:gd name="connsiteY6" fmla="*/ 53983 h 5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13" h="553753">
                  <a:moveTo>
                    <a:pt x="391667" y="53983"/>
                  </a:moveTo>
                  <a:cubicBezTo>
                    <a:pt x="391667" y="53983"/>
                    <a:pt x="535248" y="69357"/>
                    <a:pt x="525083" y="215734"/>
                  </a:cubicBezTo>
                  <a:cubicBezTo>
                    <a:pt x="514791" y="364653"/>
                    <a:pt x="391667" y="572656"/>
                    <a:pt x="273815" y="552135"/>
                  </a:cubicBezTo>
                  <a:cubicBezTo>
                    <a:pt x="155837" y="529009"/>
                    <a:pt x="27630" y="187463"/>
                    <a:pt x="-514" y="53983"/>
                  </a:cubicBezTo>
                  <a:lnTo>
                    <a:pt x="137540" y="-210"/>
                  </a:lnTo>
                  <a:cubicBezTo>
                    <a:pt x="137540" y="-210"/>
                    <a:pt x="275975" y="356711"/>
                    <a:pt x="299037" y="364398"/>
                  </a:cubicBezTo>
                  <a:lnTo>
                    <a:pt x="391667" y="53983"/>
                  </a:lnTo>
                  <a:close/>
                </a:path>
              </a:pathLst>
            </a:custGeom>
            <a:solidFill>
              <a:srgbClr val="434CC0"/>
            </a:solidFill>
            <a:ln w="6346" cap="flat">
              <a:noFill/>
              <a:prstDash val="solid"/>
              <a:miter/>
            </a:ln>
          </p:spPr>
          <p:txBody>
            <a:bodyPr rtlCol="0" anchor="ctr"/>
            <a:lstStyle/>
            <a:p>
              <a:endParaRPr lang="zh-CN" altLang="en-US"/>
            </a:p>
          </p:txBody>
        </p:sp>
        <p:sp>
          <p:nvSpPr>
            <p:cNvPr id="104" name="任意多边形 45">
              <a:extLst>
                <a:ext uri="{FF2B5EF4-FFF2-40B4-BE49-F238E27FC236}">
                  <a16:creationId xmlns:a16="http://schemas.microsoft.com/office/drawing/2014/main" id="{05F17623-73BE-F3BA-223A-29141BF1D4A8}"/>
                </a:ext>
              </a:extLst>
            </p:cNvPr>
            <p:cNvSpPr/>
            <p:nvPr/>
          </p:nvSpPr>
          <p:spPr>
            <a:xfrm>
              <a:off x="8263601" y="2004798"/>
              <a:ext cx="273214" cy="237195"/>
            </a:xfrm>
            <a:custGeom>
              <a:avLst/>
              <a:gdLst>
                <a:gd name="connsiteX0" fmla="*/ -513 w 241308"/>
                <a:gd name="connsiteY0" fmla="*/ 130082 h 209495"/>
                <a:gd name="connsiteX1" fmla="*/ 215813 w 241308"/>
                <a:gd name="connsiteY1" fmla="*/ 56513 h 209495"/>
                <a:gd name="connsiteX2" fmla="*/ 122294 w 241308"/>
                <a:gd name="connsiteY2" fmla="*/ 208608 h 209495"/>
                <a:gd name="connsiteX3" fmla="*/ 21470 w 241308"/>
                <a:gd name="connsiteY3" fmla="*/ 130972 h 209495"/>
              </a:gdLst>
              <a:ahLst/>
              <a:cxnLst>
                <a:cxn ang="0">
                  <a:pos x="connsiteX0" y="connsiteY0"/>
                </a:cxn>
                <a:cxn ang="0">
                  <a:pos x="connsiteX1" y="connsiteY1"/>
                </a:cxn>
                <a:cxn ang="0">
                  <a:pos x="connsiteX2" y="connsiteY2"/>
                </a:cxn>
                <a:cxn ang="0">
                  <a:pos x="connsiteX3" y="connsiteY3"/>
                </a:cxn>
              </a:cxnLst>
              <a:rect l="l" t="t" r="r" b="b"/>
              <a:pathLst>
                <a:path w="241308" h="209495">
                  <a:moveTo>
                    <a:pt x="-513" y="130082"/>
                  </a:moveTo>
                  <a:cubicBezTo>
                    <a:pt x="-1084" y="1177"/>
                    <a:pt x="150439" y="-48188"/>
                    <a:pt x="215813" y="56513"/>
                  </a:cubicBezTo>
                  <a:cubicBezTo>
                    <a:pt x="281187" y="161213"/>
                    <a:pt x="207046" y="216104"/>
                    <a:pt x="122294" y="208608"/>
                  </a:cubicBezTo>
                  <a:cubicBezTo>
                    <a:pt x="37543" y="201111"/>
                    <a:pt x="21470" y="130972"/>
                    <a:pt x="21470" y="130972"/>
                  </a:cubicBezTo>
                  <a:close/>
                </a:path>
              </a:pathLst>
            </a:custGeom>
            <a:solidFill>
              <a:srgbClr val="981D04"/>
            </a:solidFill>
            <a:ln w="6346" cap="flat">
              <a:noFill/>
              <a:prstDash val="solid"/>
              <a:miter/>
            </a:ln>
          </p:spPr>
          <p:txBody>
            <a:bodyPr rtlCol="0" anchor="ctr"/>
            <a:lstStyle/>
            <a:p>
              <a:endParaRPr lang="zh-CN" altLang="en-US"/>
            </a:p>
          </p:txBody>
        </p:sp>
        <p:sp>
          <p:nvSpPr>
            <p:cNvPr id="105" name="任意多边形 46">
              <a:extLst>
                <a:ext uri="{FF2B5EF4-FFF2-40B4-BE49-F238E27FC236}">
                  <a16:creationId xmlns:a16="http://schemas.microsoft.com/office/drawing/2014/main" id="{038459DD-AC31-325E-09F7-4D4CFE5ABAAE}"/>
                </a:ext>
              </a:extLst>
            </p:cNvPr>
            <p:cNvSpPr/>
            <p:nvPr/>
          </p:nvSpPr>
          <p:spPr>
            <a:xfrm>
              <a:off x="8197929" y="2105151"/>
              <a:ext cx="197911" cy="239513"/>
            </a:xfrm>
            <a:custGeom>
              <a:avLst/>
              <a:gdLst>
                <a:gd name="connsiteX0" fmla="*/ -514 w 174799"/>
                <a:gd name="connsiteY0" fmla="*/ 24739 h 211542"/>
                <a:gd name="connsiteX1" fmla="*/ 166701 w 174799"/>
                <a:gd name="connsiteY1" fmla="*/ 92020 h 211542"/>
                <a:gd name="connsiteX2" fmla="*/ 160348 w 174799"/>
                <a:gd name="connsiteY2" fmla="*/ 211332 h 211542"/>
              </a:gdLst>
              <a:ahLst/>
              <a:cxnLst>
                <a:cxn ang="0">
                  <a:pos x="connsiteX0" y="connsiteY0"/>
                </a:cxn>
                <a:cxn ang="0">
                  <a:pos x="connsiteX1" y="connsiteY1"/>
                </a:cxn>
                <a:cxn ang="0">
                  <a:pos x="connsiteX2" y="connsiteY2"/>
                </a:cxn>
              </a:cxnLst>
              <a:rect l="l" t="t" r="r" b="b"/>
              <a:pathLst>
                <a:path w="174799" h="211542">
                  <a:moveTo>
                    <a:pt x="-514" y="24739"/>
                  </a:moveTo>
                  <a:cubicBezTo>
                    <a:pt x="35890" y="-41461"/>
                    <a:pt x="146498" y="39161"/>
                    <a:pt x="166701" y="92020"/>
                  </a:cubicBezTo>
                  <a:cubicBezTo>
                    <a:pt x="186904" y="144878"/>
                    <a:pt x="160348" y="211332"/>
                    <a:pt x="160348" y="211332"/>
                  </a:cubicBezTo>
                  <a:close/>
                </a:path>
              </a:pathLst>
            </a:custGeom>
            <a:solidFill>
              <a:srgbClr val="F93F57"/>
            </a:solidFill>
            <a:ln w="6346" cap="flat">
              <a:noFill/>
              <a:prstDash val="solid"/>
              <a:miter/>
            </a:ln>
          </p:spPr>
          <p:txBody>
            <a:bodyPr rtlCol="0" anchor="ctr"/>
            <a:lstStyle/>
            <a:p>
              <a:endParaRPr lang="zh-CN" altLang="en-US"/>
            </a:p>
          </p:txBody>
        </p:sp>
        <p:sp>
          <p:nvSpPr>
            <p:cNvPr id="106" name="任意多边形 47">
              <a:extLst>
                <a:ext uri="{FF2B5EF4-FFF2-40B4-BE49-F238E27FC236}">
                  <a16:creationId xmlns:a16="http://schemas.microsoft.com/office/drawing/2014/main" id="{22BD4A9E-C3CE-3152-4CC2-FB2D4A3AFB30}"/>
                </a:ext>
              </a:extLst>
            </p:cNvPr>
            <p:cNvSpPr/>
            <p:nvPr/>
          </p:nvSpPr>
          <p:spPr>
            <a:xfrm>
              <a:off x="7774250" y="2086348"/>
              <a:ext cx="652587" cy="579300"/>
            </a:xfrm>
            <a:custGeom>
              <a:avLst/>
              <a:gdLst>
                <a:gd name="connsiteX0" fmla="*/ -514 w 576377"/>
                <a:gd name="connsiteY0" fmla="*/ 291788 h 511649"/>
                <a:gd name="connsiteX1" fmla="*/ 355898 w 576377"/>
                <a:gd name="connsiteY1" fmla="*/ 7992 h 511649"/>
                <a:gd name="connsiteX2" fmla="*/ 556976 w 576377"/>
                <a:gd name="connsiteY2" fmla="*/ 175842 h 511649"/>
                <a:gd name="connsiteX3" fmla="*/ 473114 w 576377"/>
                <a:gd name="connsiteY3" fmla="*/ 482701 h 511649"/>
                <a:gd name="connsiteX4" fmla="*/ -514 w 576377"/>
                <a:gd name="connsiteY4" fmla="*/ 291661 h 51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77" h="511649">
                  <a:moveTo>
                    <a:pt x="-514" y="291788"/>
                  </a:moveTo>
                  <a:cubicBezTo>
                    <a:pt x="10667" y="33341"/>
                    <a:pt x="203739" y="-24473"/>
                    <a:pt x="355898" y="7992"/>
                  </a:cubicBezTo>
                  <a:cubicBezTo>
                    <a:pt x="508056" y="40456"/>
                    <a:pt x="556976" y="175842"/>
                    <a:pt x="556976" y="175842"/>
                  </a:cubicBezTo>
                  <a:cubicBezTo>
                    <a:pt x="556976" y="175842"/>
                    <a:pt x="635247" y="359195"/>
                    <a:pt x="473114" y="482701"/>
                  </a:cubicBezTo>
                  <a:cubicBezTo>
                    <a:pt x="310981" y="606206"/>
                    <a:pt x="-514" y="291661"/>
                    <a:pt x="-514" y="291661"/>
                  </a:cubicBezTo>
                  <a:close/>
                </a:path>
              </a:pathLst>
            </a:custGeom>
            <a:solidFill>
              <a:srgbClr val="981D04"/>
            </a:solidFill>
            <a:ln w="6346" cap="flat">
              <a:noFill/>
              <a:prstDash val="solid"/>
              <a:miter/>
            </a:ln>
          </p:spPr>
          <p:txBody>
            <a:bodyPr rtlCol="0" anchor="ctr"/>
            <a:lstStyle/>
            <a:p>
              <a:endParaRPr lang="zh-CN" altLang="en-US"/>
            </a:p>
          </p:txBody>
        </p:sp>
        <p:sp>
          <p:nvSpPr>
            <p:cNvPr id="107" name="任意多边形 48">
              <a:extLst>
                <a:ext uri="{FF2B5EF4-FFF2-40B4-BE49-F238E27FC236}">
                  <a16:creationId xmlns:a16="http://schemas.microsoft.com/office/drawing/2014/main" id="{F6FFA820-0043-83C8-CB68-8B551945CB17}"/>
                </a:ext>
              </a:extLst>
            </p:cNvPr>
            <p:cNvSpPr/>
            <p:nvPr/>
          </p:nvSpPr>
          <p:spPr>
            <a:xfrm>
              <a:off x="7926027" y="2682959"/>
              <a:ext cx="248884" cy="276290"/>
            </a:xfrm>
            <a:custGeom>
              <a:avLst/>
              <a:gdLst>
                <a:gd name="connsiteX0" fmla="*/ 109395 w 219819"/>
                <a:gd name="connsiteY0" fmla="*/ 243815 h 244025"/>
                <a:gd name="connsiteX1" fmla="*/ 109395 w 219819"/>
                <a:gd name="connsiteY1" fmla="*/ 243815 h 244025"/>
                <a:gd name="connsiteX2" fmla="*/ -514 w 219819"/>
                <a:gd name="connsiteY2" fmla="*/ 160906 h 244025"/>
                <a:gd name="connsiteX3" fmla="*/ -514 w 219819"/>
                <a:gd name="connsiteY3" fmla="*/ -210 h 244025"/>
                <a:gd name="connsiteX4" fmla="*/ 219305 w 219819"/>
                <a:gd name="connsiteY4" fmla="*/ -210 h 244025"/>
                <a:gd name="connsiteX5" fmla="*/ 219305 w 219819"/>
                <a:gd name="connsiteY5" fmla="*/ 160017 h 244025"/>
                <a:gd name="connsiteX6" fmla="*/ 110602 w 219819"/>
                <a:gd name="connsiteY6" fmla="*/ 243815 h 24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19" h="244025">
                  <a:moveTo>
                    <a:pt x="109395" y="243815"/>
                  </a:moveTo>
                  <a:lnTo>
                    <a:pt x="109395" y="243815"/>
                  </a:lnTo>
                  <a:cubicBezTo>
                    <a:pt x="48976" y="243815"/>
                    <a:pt x="-197" y="206967"/>
                    <a:pt x="-514" y="160906"/>
                  </a:cubicBezTo>
                  <a:lnTo>
                    <a:pt x="-514" y="-210"/>
                  </a:lnTo>
                  <a:lnTo>
                    <a:pt x="219305" y="-210"/>
                  </a:lnTo>
                  <a:lnTo>
                    <a:pt x="219305" y="160017"/>
                  </a:lnTo>
                  <a:cubicBezTo>
                    <a:pt x="219305" y="206014"/>
                    <a:pt x="170958" y="243498"/>
                    <a:pt x="110602" y="243815"/>
                  </a:cubicBezTo>
                  <a:close/>
                </a:path>
              </a:pathLst>
            </a:custGeom>
            <a:solidFill>
              <a:srgbClr val="FF93B1"/>
            </a:solidFill>
            <a:ln w="6346" cap="flat">
              <a:noFill/>
              <a:prstDash val="solid"/>
              <a:miter/>
            </a:ln>
          </p:spPr>
          <p:txBody>
            <a:bodyPr rtlCol="0" anchor="ctr"/>
            <a:lstStyle/>
            <a:p>
              <a:endParaRPr lang="zh-CN" altLang="en-US"/>
            </a:p>
          </p:txBody>
        </p:sp>
        <p:sp>
          <p:nvSpPr>
            <p:cNvPr id="108" name="任意多边形 49">
              <a:extLst>
                <a:ext uri="{FF2B5EF4-FFF2-40B4-BE49-F238E27FC236}">
                  <a16:creationId xmlns:a16="http://schemas.microsoft.com/office/drawing/2014/main" id="{F0691FEB-E0AD-324B-CFF5-156A8A4DEB35}"/>
                </a:ext>
              </a:extLst>
            </p:cNvPr>
            <p:cNvSpPr/>
            <p:nvPr/>
          </p:nvSpPr>
          <p:spPr>
            <a:xfrm>
              <a:off x="7730087" y="2415564"/>
              <a:ext cx="132524" cy="169000"/>
            </a:xfrm>
            <a:custGeom>
              <a:avLst/>
              <a:gdLst>
                <a:gd name="connsiteX0" fmla="*/ 93764 w 117048"/>
                <a:gd name="connsiteY0" fmla="*/ 41043 h 149264"/>
                <a:gd name="connsiteX1" fmla="*/ 1072 w 117048"/>
                <a:gd name="connsiteY1" fmla="*/ 45490 h 149264"/>
                <a:gd name="connsiteX2" fmla="*/ 95670 w 117048"/>
                <a:gd name="connsiteY2" fmla="*/ 138183 h 149264"/>
                <a:gd name="connsiteX3" fmla="*/ 93764 w 117048"/>
                <a:gd name="connsiteY3" fmla="*/ 41043 h 149264"/>
              </a:gdLst>
              <a:ahLst/>
              <a:cxnLst>
                <a:cxn ang="0">
                  <a:pos x="connsiteX0" y="connsiteY0"/>
                </a:cxn>
                <a:cxn ang="0">
                  <a:pos x="connsiteX1" y="connsiteY1"/>
                </a:cxn>
                <a:cxn ang="0">
                  <a:pos x="connsiteX2" y="connsiteY2"/>
                </a:cxn>
                <a:cxn ang="0">
                  <a:pos x="connsiteX3" y="connsiteY3"/>
                </a:cxn>
              </a:cxnLst>
              <a:rect l="l" t="t" r="r" b="b"/>
              <a:pathLst>
                <a:path w="117048" h="149264">
                  <a:moveTo>
                    <a:pt x="93764" y="41043"/>
                  </a:moveTo>
                  <a:cubicBezTo>
                    <a:pt x="64540" y="-28842"/>
                    <a:pt x="9394" y="2098"/>
                    <a:pt x="1072" y="45490"/>
                  </a:cubicBezTo>
                  <a:cubicBezTo>
                    <a:pt x="-10936" y="108450"/>
                    <a:pt x="47640" y="175857"/>
                    <a:pt x="95670" y="138183"/>
                  </a:cubicBezTo>
                  <a:cubicBezTo>
                    <a:pt x="143700" y="100509"/>
                    <a:pt x="93764" y="41043"/>
                    <a:pt x="93764" y="41043"/>
                  </a:cubicBezTo>
                  <a:close/>
                </a:path>
              </a:pathLst>
            </a:custGeom>
            <a:solidFill>
              <a:srgbClr val="FED0D6"/>
            </a:solidFill>
            <a:ln w="6346" cap="flat">
              <a:noFill/>
              <a:prstDash val="solid"/>
              <a:miter/>
            </a:ln>
          </p:spPr>
          <p:txBody>
            <a:bodyPr rtlCol="0" anchor="ctr"/>
            <a:lstStyle/>
            <a:p>
              <a:endParaRPr lang="zh-CN" altLang="en-US"/>
            </a:p>
          </p:txBody>
        </p:sp>
        <p:sp>
          <p:nvSpPr>
            <p:cNvPr id="109" name="任意多边形 50">
              <a:extLst>
                <a:ext uri="{FF2B5EF4-FFF2-40B4-BE49-F238E27FC236}">
                  <a16:creationId xmlns:a16="http://schemas.microsoft.com/office/drawing/2014/main" id="{47BA04ED-1321-3289-77D8-836E3342F9E0}"/>
                </a:ext>
              </a:extLst>
            </p:cNvPr>
            <p:cNvSpPr/>
            <p:nvPr/>
          </p:nvSpPr>
          <p:spPr>
            <a:xfrm>
              <a:off x="8248927" y="2523567"/>
              <a:ext cx="148402" cy="155616"/>
            </a:xfrm>
            <a:custGeom>
              <a:avLst/>
              <a:gdLst>
                <a:gd name="connsiteX0" fmla="*/ 44850 w 131071"/>
                <a:gd name="connsiteY0" fmla="*/ 23606 h 137443"/>
                <a:gd name="connsiteX1" fmla="*/ 129474 w 131071"/>
                <a:gd name="connsiteY1" fmla="*/ 61725 h 137443"/>
                <a:gd name="connsiteX2" fmla="*/ 7430 w 131071"/>
                <a:gd name="connsiteY2" fmla="*/ 113122 h 137443"/>
                <a:gd name="connsiteX3" fmla="*/ 44850 w 131071"/>
                <a:gd name="connsiteY3" fmla="*/ 23479 h 137443"/>
              </a:gdLst>
              <a:ahLst/>
              <a:cxnLst>
                <a:cxn ang="0">
                  <a:pos x="connsiteX0" y="connsiteY0"/>
                </a:cxn>
                <a:cxn ang="0">
                  <a:pos x="connsiteX1" y="connsiteY1"/>
                </a:cxn>
                <a:cxn ang="0">
                  <a:pos x="connsiteX2" y="connsiteY2"/>
                </a:cxn>
                <a:cxn ang="0">
                  <a:pos x="connsiteX3" y="connsiteY3"/>
                </a:cxn>
              </a:cxnLst>
              <a:rect l="l" t="t" r="r" b="b"/>
              <a:pathLst>
                <a:path w="131071" h="137443">
                  <a:moveTo>
                    <a:pt x="44850" y="23606"/>
                  </a:moveTo>
                  <a:cubicBezTo>
                    <a:pt x="97708" y="-30396"/>
                    <a:pt x="137734" y="18397"/>
                    <a:pt x="129474" y="61725"/>
                  </a:cubicBezTo>
                  <a:cubicBezTo>
                    <a:pt x="117466" y="124685"/>
                    <a:pt x="38115" y="165790"/>
                    <a:pt x="7430" y="113122"/>
                  </a:cubicBezTo>
                  <a:cubicBezTo>
                    <a:pt x="-23256" y="60455"/>
                    <a:pt x="44850" y="23479"/>
                    <a:pt x="44850" y="23479"/>
                  </a:cubicBezTo>
                  <a:close/>
                </a:path>
              </a:pathLst>
            </a:custGeom>
            <a:solidFill>
              <a:srgbClr val="FED0D6"/>
            </a:solidFill>
            <a:ln w="6346" cap="flat">
              <a:noFill/>
              <a:prstDash val="solid"/>
              <a:miter/>
            </a:ln>
          </p:spPr>
          <p:txBody>
            <a:bodyPr rtlCol="0" anchor="ctr"/>
            <a:lstStyle/>
            <a:p>
              <a:endParaRPr lang="zh-CN" altLang="en-US"/>
            </a:p>
          </p:txBody>
        </p:sp>
        <p:sp>
          <p:nvSpPr>
            <p:cNvPr id="110" name="任意多边形 51">
              <a:extLst>
                <a:ext uri="{FF2B5EF4-FFF2-40B4-BE49-F238E27FC236}">
                  <a16:creationId xmlns:a16="http://schemas.microsoft.com/office/drawing/2014/main" id="{E93FD67C-31FC-1B65-5C28-B2270D18980B}"/>
                </a:ext>
              </a:extLst>
            </p:cNvPr>
            <p:cNvSpPr/>
            <p:nvPr/>
          </p:nvSpPr>
          <p:spPr>
            <a:xfrm>
              <a:off x="7809723" y="2240589"/>
              <a:ext cx="532212" cy="546181"/>
            </a:xfrm>
            <a:custGeom>
              <a:avLst/>
              <a:gdLst>
                <a:gd name="connsiteX0" fmla="*/ 180923 w 470060"/>
                <a:gd name="connsiteY0" fmla="*/ 478301 h 482397"/>
                <a:gd name="connsiteX1" fmla="*/ 29463 w 470060"/>
                <a:gd name="connsiteY1" fmla="*/ 77479 h 482397"/>
                <a:gd name="connsiteX2" fmla="*/ 469484 w 470060"/>
                <a:gd name="connsiteY2" fmla="*/ 161341 h 482397"/>
                <a:gd name="connsiteX3" fmla="*/ 180923 w 470060"/>
                <a:gd name="connsiteY3" fmla="*/ 478301 h 482397"/>
              </a:gdLst>
              <a:ahLst/>
              <a:cxnLst>
                <a:cxn ang="0">
                  <a:pos x="connsiteX0" y="connsiteY0"/>
                </a:cxn>
                <a:cxn ang="0">
                  <a:pos x="connsiteX1" y="connsiteY1"/>
                </a:cxn>
                <a:cxn ang="0">
                  <a:pos x="connsiteX2" y="connsiteY2"/>
                </a:cxn>
                <a:cxn ang="0">
                  <a:pos x="connsiteX3" y="connsiteY3"/>
                </a:cxn>
              </a:cxnLst>
              <a:rect l="l" t="t" r="r" b="b"/>
              <a:pathLst>
                <a:path w="470060" h="482397">
                  <a:moveTo>
                    <a:pt x="180923" y="478301"/>
                  </a:moveTo>
                  <a:cubicBezTo>
                    <a:pt x="19045" y="447488"/>
                    <a:pt x="-42962" y="252065"/>
                    <a:pt x="29463" y="77479"/>
                  </a:cubicBezTo>
                  <a:cubicBezTo>
                    <a:pt x="89247" y="-66293"/>
                    <a:pt x="466880" y="5688"/>
                    <a:pt x="469484" y="161341"/>
                  </a:cubicBezTo>
                  <a:cubicBezTo>
                    <a:pt x="472788" y="350348"/>
                    <a:pt x="342929" y="509304"/>
                    <a:pt x="180923" y="478301"/>
                  </a:cubicBezTo>
                  <a:close/>
                </a:path>
              </a:pathLst>
            </a:custGeom>
            <a:solidFill>
              <a:srgbClr val="FED0D6"/>
            </a:solidFill>
            <a:ln w="6346" cap="flat">
              <a:noFill/>
              <a:prstDash val="solid"/>
              <a:miter/>
            </a:ln>
          </p:spPr>
          <p:txBody>
            <a:bodyPr rtlCol="0" anchor="ctr"/>
            <a:lstStyle/>
            <a:p>
              <a:endParaRPr lang="zh-CN" altLang="en-US"/>
            </a:p>
          </p:txBody>
        </p:sp>
        <p:sp>
          <p:nvSpPr>
            <p:cNvPr id="111" name="任意多边形 52">
              <a:extLst>
                <a:ext uri="{FF2B5EF4-FFF2-40B4-BE49-F238E27FC236}">
                  <a16:creationId xmlns:a16="http://schemas.microsoft.com/office/drawing/2014/main" id="{BD5BC4C1-36EF-358D-0ABB-F85C2197C912}"/>
                </a:ext>
              </a:extLst>
            </p:cNvPr>
            <p:cNvSpPr/>
            <p:nvPr/>
          </p:nvSpPr>
          <p:spPr>
            <a:xfrm>
              <a:off x="7789201" y="2165401"/>
              <a:ext cx="375782" cy="560573"/>
            </a:xfrm>
            <a:custGeom>
              <a:avLst/>
              <a:gdLst>
                <a:gd name="connsiteX0" fmla="*/ 331384 w 331898"/>
                <a:gd name="connsiteY0" fmla="*/ 36709 h 495109"/>
                <a:gd name="connsiteX1" fmla="*/ 61184 w 331898"/>
                <a:gd name="connsiteY1" fmla="*/ 494899 h 495109"/>
                <a:gd name="connsiteX2" fmla="*/ 61184 w 331898"/>
                <a:gd name="connsiteY2" fmla="*/ 494899 h 495109"/>
                <a:gd name="connsiteX3" fmla="*/ 42633 w 331898"/>
                <a:gd name="connsiteY3" fmla="*/ 73430 h 495109"/>
                <a:gd name="connsiteX4" fmla="*/ 331384 w 331898"/>
                <a:gd name="connsiteY4" fmla="*/ 36709 h 49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8" h="495109">
                  <a:moveTo>
                    <a:pt x="331384" y="36709"/>
                  </a:moveTo>
                  <a:cubicBezTo>
                    <a:pt x="45491" y="74002"/>
                    <a:pt x="40409" y="335308"/>
                    <a:pt x="61184" y="494899"/>
                  </a:cubicBezTo>
                  <a:lnTo>
                    <a:pt x="61184" y="494899"/>
                  </a:lnTo>
                  <a:cubicBezTo>
                    <a:pt x="61184" y="494899"/>
                    <a:pt x="-64292" y="213962"/>
                    <a:pt x="42633" y="73430"/>
                  </a:cubicBezTo>
                  <a:cubicBezTo>
                    <a:pt x="149556" y="-67102"/>
                    <a:pt x="331384" y="36709"/>
                    <a:pt x="331384" y="36709"/>
                  </a:cubicBezTo>
                  <a:close/>
                </a:path>
              </a:pathLst>
            </a:custGeom>
            <a:solidFill>
              <a:srgbClr val="981D04"/>
            </a:solidFill>
            <a:ln w="6346" cap="flat">
              <a:noFill/>
              <a:prstDash val="solid"/>
              <a:miter/>
            </a:ln>
          </p:spPr>
          <p:txBody>
            <a:bodyPr rtlCol="0" anchor="ctr"/>
            <a:lstStyle/>
            <a:p>
              <a:endParaRPr lang="zh-CN" altLang="en-US"/>
            </a:p>
          </p:txBody>
        </p:sp>
        <p:sp>
          <p:nvSpPr>
            <p:cNvPr id="112" name="任意多边形 53">
              <a:extLst>
                <a:ext uri="{FF2B5EF4-FFF2-40B4-BE49-F238E27FC236}">
                  <a16:creationId xmlns:a16="http://schemas.microsoft.com/office/drawing/2014/main" id="{B472DAEC-998A-750B-877A-D6FD03B02E0B}"/>
                </a:ext>
              </a:extLst>
            </p:cNvPr>
            <p:cNvSpPr/>
            <p:nvPr/>
          </p:nvSpPr>
          <p:spPr>
            <a:xfrm>
              <a:off x="7703109" y="2838260"/>
              <a:ext cx="683282" cy="765140"/>
            </a:xfrm>
            <a:custGeom>
              <a:avLst/>
              <a:gdLst>
                <a:gd name="connsiteX0" fmla="*/ 602973 w 603487"/>
                <a:gd name="connsiteY0" fmla="*/ 61225 h 675786"/>
                <a:gd name="connsiteX1" fmla="*/ 415491 w 603487"/>
                <a:gd name="connsiteY1" fmla="*/ -210 h 675786"/>
                <a:gd name="connsiteX2" fmla="*/ 302532 w 603487"/>
                <a:gd name="connsiteY2" fmla="*/ 86828 h 675786"/>
                <a:gd name="connsiteX3" fmla="*/ 299927 w 603487"/>
                <a:gd name="connsiteY3" fmla="*/ 86828 h 675786"/>
                <a:gd name="connsiteX4" fmla="*/ 197260 w 603487"/>
                <a:gd name="connsiteY4" fmla="*/ -210 h 675786"/>
                <a:gd name="connsiteX5" fmla="*/ -514 w 603487"/>
                <a:gd name="connsiteY5" fmla="*/ 61225 h 675786"/>
                <a:gd name="connsiteX6" fmla="*/ 24898 w 603487"/>
                <a:gd name="connsiteY6" fmla="*/ 268529 h 675786"/>
                <a:gd name="connsiteX7" fmla="*/ 50311 w 603487"/>
                <a:gd name="connsiteY7" fmla="*/ 406774 h 675786"/>
                <a:gd name="connsiteX8" fmla="*/ 88811 w 603487"/>
                <a:gd name="connsiteY8" fmla="*/ 675577 h 675786"/>
                <a:gd name="connsiteX9" fmla="*/ 512504 w 603487"/>
                <a:gd name="connsiteY9" fmla="*/ 675577 h 675786"/>
                <a:gd name="connsiteX10" fmla="*/ 553609 w 603487"/>
                <a:gd name="connsiteY10" fmla="*/ 406774 h 675786"/>
                <a:gd name="connsiteX11" fmla="*/ 576735 w 603487"/>
                <a:gd name="connsiteY11" fmla="*/ 268529 h 675786"/>
                <a:gd name="connsiteX12" fmla="*/ 602147 w 603487"/>
                <a:gd name="connsiteY12" fmla="*/ 61225 h 67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487" h="675786">
                  <a:moveTo>
                    <a:pt x="602973" y="61225"/>
                  </a:moveTo>
                  <a:lnTo>
                    <a:pt x="415491" y="-210"/>
                  </a:lnTo>
                  <a:cubicBezTo>
                    <a:pt x="400116" y="66308"/>
                    <a:pt x="315365" y="86828"/>
                    <a:pt x="302532" y="86828"/>
                  </a:cubicBezTo>
                  <a:lnTo>
                    <a:pt x="299927" y="86828"/>
                  </a:lnTo>
                  <a:cubicBezTo>
                    <a:pt x="287220" y="86828"/>
                    <a:pt x="212634" y="66308"/>
                    <a:pt x="197260" y="-210"/>
                  </a:cubicBezTo>
                  <a:lnTo>
                    <a:pt x="-514" y="61225"/>
                  </a:lnTo>
                  <a:lnTo>
                    <a:pt x="24898" y="268529"/>
                  </a:lnTo>
                  <a:cubicBezTo>
                    <a:pt x="24898" y="268529"/>
                    <a:pt x="9460" y="347880"/>
                    <a:pt x="50311" y="406774"/>
                  </a:cubicBezTo>
                  <a:cubicBezTo>
                    <a:pt x="88811" y="463063"/>
                    <a:pt x="88811" y="675577"/>
                    <a:pt x="88811" y="675577"/>
                  </a:cubicBezTo>
                  <a:lnTo>
                    <a:pt x="512504" y="675577"/>
                  </a:lnTo>
                  <a:cubicBezTo>
                    <a:pt x="512504" y="675577"/>
                    <a:pt x="512504" y="463063"/>
                    <a:pt x="553609" y="406774"/>
                  </a:cubicBezTo>
                  <a:cubicBezTo>
                    <a:pt x="592109" y="347880"/>
                    <a:pt x="576735" y="268529"/>
                    <a:pt x="576735" y="268529"/>
                  </a:cubicBezTo>
                  <a:lnTo>
                    <a:pt x="602147" y="61225"/>
                  </a:lnTo>
                  <a:close/>
                </a:path>
              </a:pathLst>
            </a:custGeom>
            <a:solidFill>
              <a:srgbClr val="F93F57"/>
            </a:solidFill>
            <a:ln w="6346" cap="flat">
              <a:noFill/>
              <a:prstDash val="solid"/>
              <a:miter/>
            </a:ln>
          </p:spPr>
          <p:txBody>
            <a:bodyPr rtlCol="0" anchor="ctr"/>
            <a:lstStyle/>
            <a:p>
              <a:endParaRPr lang="zh-CN" altLang="en-US"/>
            </a:p>
          </p:txBody>
        </p:sp>
        <p:sp>
          <p:nvSpPr>
            <p:cNvPr id="113" name="任意多边形 54">
              <a:extLst>
                <a:ext uri="{FF2B5EF4-FFF2-40B4-BE49-F238E27FC236}">
                  <a16:creationId xmlns:a16="http://schemas.microsoft.com/office/drawing/2014/main" id="{21B7AF44-0D3D-D15F-4720-D12D437F5926}"/>
                </a:ext>
              </a:extLst>
            </p:cNvPr>
            <p:cNvSpPr/>
            <p:nvPr/>
          </p:nvSpPr>
          <p:spPr>
            <a:xfrm>
              <a:off x="7668222" y="2246131"/>
              <a:ext cx="203061" cy="147805"/>
            </a:xfrm>
            <a:custGeom>
              <a:avLst/>
              <a:gdLst>
                <a:gd name="connsiteX0" fmla="*/ -514 w 179347"/>
                <a:gd name="connsiteY0" fmla="*/ 71186 h 130544"/>
                <a:gd name="connsiteX1" fmla="*/ 171784 w 179347"/>
                <a:gd name="connsiteY1" fmla="*/ 4287 h 130544"/>
                <a:gd name="connsiteX2" fmla="*/ 43195 w 179347"/>
                <a:gd name="connsiteY2" fmla="*/ 130334 h 130544"/>
                <a:gd name="connsiteX3" fmla="*/ -514 w 179347"/>
                <a:gd name="connsiteY3" fmla="*/ 71186 h 130544"/>
              </a:gdLst>
              <a:ahLst/>
              <a:cxnLst>
                <a:cxn ang="0">
                  <a:pos x="connsiteX0" y="connsiteY0"/>
                </a:cxn>
                <a:cxn ang="0">
                  <a:pos x="connsiteX1" y="connsiteY1"/>
                </a:cxn>
                <a:cxn ang="0">
                  <a:pos x="connsiteX2" y="connsiteY2"/>
                </a:cxn>
                <a:cxn ang="0">
                  <a:pos x="connsiteX3" y="connsiteY3"/>
                </a:cxn>
              </a:cxnLst>
              <a:rect l="l" t="t" r="r" b="b"/>
              <a:pathLst>
                <a:path w="179347" h="130544">
                  <a:moveTo>
                    <a:pt x="-514" y="71186"/>
                  </a:moveTo>
                  <a:cubicBezTo>
                    <a:pt x="-514" y="71186"/>
                    <a:pt x="146053" y="-21379"/>
                    <a:pt x="171784" y="4287"/>
                  </a:cubicBezTo>
                  <a:cubicBezTo>
                    <a:pt x="197196" y="27477"/>
                    <a:pt x="153804" y="73728"/>
                    <a:pt x="43195" y="130334"/>
                  </a:cubicBezTo>
                  <a:lnTo>
                    <a:pt x="-514" y="71186"/>
                  </a:lnTo>
                  <a:close/>
                </a:path>
              </a:pathLst>
            </a:custGeom>
            <a:solidFill>
              <a:srgbClr val="FED0D6"/>
            </a:solidFill>
            <a:ln w="6346" cap="flat">
              <a:noFill/>
              <a:prstDash val="solid"/>
              <a:miter/>
            </a:ln>
          </p:spPr>
          <p:txBody>
            <a:bodyPr rtlCol="0" anchor="ctr"/>
            <a:lstStyle/>
            <a:p>
              <a:endParaRPr lang="zh-CN" altLang="en-US"/>
            </a:p>
          </p:txBody>
        </p:sp>
        <p:sp>
          <p:nvSpPr>
            <p:cNvPr id="114" name="任意多边形 55">
              <a:extLst>
                <a:ext uri="{FF2B5EF4-FFF2-40B4-BE49-F238E27FC236}">
                  <a16:creationId xmlns:a16="http://schemas.microsoft.com/office/drawing/2014/main" id="{9409AFD6-5027-7E2E-7525-EC6B1B83EBA3}"/>
                </a:ext>
              </a:extLst>
            </p:cNvPr>
            <p:cNvSpPr/>
            <p:nvPr/>
          </p:nvSpPr>
          <p:spPr>
            <a:xfrm>
              <a:off x="7253337" y="2273163"/>
              <a:ext cx="519616" cy="812040"/>
            </a:xfrm>
            <a:custGeom>
              <a:avLst/>
              <a:gdLst>
                <a:gd name="connsiteX0" fmla="*/ 396859 w 458935"/>
                <a:gd name="connsiteY0" fmla="*/ 560775 h 717209"/>
                <a:gd name="connsiteX1" fmla="*/ 147942 w 458935"/>
                <a:gd name="connsiteY1" fmla="*/ 358426 h 717209"/>
                <a:gd name="connsiteX2" fmla="*/ 458421 w 458935"/>
                <a:gd name="connsiteY2" fmla="*/ 107349 h 717209"/>
                <a:gd name="connsiteX3" fmla="*/ 409628 w 458935"/>
                <a:gd name="connsiteY3" fmla="*/ -210 h 717209"/>
                <a:gd name="connsiteX4" fmla="*/ 4297 w 458935"/>
                <a:gd name="connsiteY4" fmla="*/ 348134 h 717209"/>
                <a:gd name="connsiteX5" fmla="*/ 417253 w 458935"/>
                <a:gd name="connsiteY5" fmla="*/ 716999 h 717209"/>
                <a:gd name="connsiteX6" fmla="*/ 396732 w 458935"/>
                <a:gd name="connsiteY6" fmla="*/ 560775 h 71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935" h="717209">
                  <a:moveTo>
                    <a:pt x="396859" y="560775"/>
                  </a:moveTo>
                  <a:cubicBezTo>
                    <a:pt x="396859" y="560775"/>
                    <a:pt x="158234" y="399404"/>
                    <a:pt x="147942" y="358426"/>
                  </a:cubicBezTo>
                  <a:cubicBezTo>
                    <a:pt x="137713" y="320307"/>
                    <a:pt x="458421" y="107349"/>
                    <a:pt x="458421" y="107349"/>
                  </a:cubicBezTo>
                  <a:lnTo>
                    <a:pt x="409628" y="-210"/>
                  </a:lnTo>
                  <a:cubicBezTo>
                    <a:pt x="409628" y="-210"/>
                    <a:pt x="47879" y="230346"/>
                    <a:pt x="4297" y="348134"/>
                  </a:cubicBezTo>
                  <a:cubicBezTo>
                    <a:pt x="-41891" y="465986"/>
                    <a:pt x="255691" y="696542"/>
                    <a:pt x="417253" y="716999"/>
                  </a:cubicBezTo>
                  <a:lnTo>
                    <a:pt x="396732" y="560775"/>
                  </a:lnTo>
                  <a:close/>
                </a:path>
              </a:pathLst>
            </a:custGeom>
            <a:solidFill>
              <a:srgbClr val="F93F57"/>
            </a:solidFill>
            <a:ln w="6346" cap="flat">
              <a:noFill/>
              <a:prstDash val="solid"/>
              <a:miter/>
            </a:ln>
          </p:spPr>
          <p:txBody>
            <a:bodyPr rtlCol="0" anchor="ctr"/>
            <a:lstStyle/>
            <a:p>
              <a:endParaRPr lang="zh-CN" altLang="en-US"/>
            </a:p>
          </p:txBody>
        </p:sp>
        <p:sp>
          <p:nvSpPr>
            <p:cNvPr id="115" name="任意多边形 56">
              <a:extLst>
                <a:ext uri="{FF2B5EF4-FFF2-40B4-BE49-F238E27FC236}">
                  <a16:creationId xmlns:a16="http://schemas.microsoft.com/office/drawing/2014/main" id="{DA18039C-43A7-8C0A-DF2B-ECFC81E9CE03}"/>
                </a:ext>
              </a:extLst>
            </p:cNvPr>
            <p:cNvSpPr/>
            <p:nvPr/>
          </p:nvSpPr>
          <p:spPr>
            <a:xfrm>
              <a:off x="7861504" y="4281217"/>
              <a:ext cx="152998" cy="1017478"/>
            </a:xfrm>
            <a:custGeom>
              <a:avLst/>
              <a:gdLst>
                <a:gd name="connsiteX0" fmla="*/ 126555 w 135131"/>
                <a:gd name="connsiteY0" fmla="*/ 898656 h 898656"/>
                <a:gd name="connsiteX1" fmla="*/ 0 w 135131"/>
                <a:gd name="connsiteY1" fmla="*/ 898656 h 898656"/>
                <a:gd name="connsiteX2" fmla="*/ 0 w 135131"/>
                <a:gd name="connsiteY2" fmla="*/ 0 h 898656"/>
                <a:gd name="connsiteX3" fmla="*/ 135132 w 135131"/>
                <a:gd name="connsiteY3" fmla="*/ 0 h 898656"/>
                <a:gd name="connsiteX4" fmla="*/ 126555 w 135131"/>
                <a:gd name="connsiteY4" fmla="*/ 898656 h 898656"/>
                <a:gd name="connsiteX5" fmla="*/ 126555 w 135131"/>
                <a:gd name="connsiteY5" fmla="*/ 898656 h 898656"/>
                <a:gd name="connsiteX6" fmla="*/ 126555 w 135131"/>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31" h="898656">
                  <a:moveTo>
                    <a:pt x="126555" y="898656"/>
                  </a:moveTo>
                  <a:lnTo>
                    <a:pt x="0" y="898656"/>
                  </a:lnTo>
                  <a:lnTo>
                    <a:pt x="0" y="0"/>
                  </a:lnTo>
                  <a:lnTo>
                    <a:pt x="135132" y="0"/>
                  </a:lnTo>
                  <a:lnTo>
                    <a:pt x="126555" y="898656"/>
                  </a:lnTo>
                  <a:lnTo>
                    <a:pt x="126555" y="898656"/>
                  </a:lnTo>
                  <a:lnTo>
                    <a:pt x="126555" y="898656"/>
                  </a:lnTo>
                  <a:close/>
                </a:path>
              </a:pathLst>
            </a:custGeom>
            <a:solidFill>
              <a:srgbClr val="FED0D6"/>
            </a:solidFill>
            <a:ln w="6346" cap="flat">
              <a:noFill/>
              <a:prstDash val="solid"/>
              <a:miter/>
            </a:ln>
          </p:spPr>
          <p:txBody>
            <a:bodyPr rtlCol="0" anchor="ctr"/>
            <a:lstStyle/>
            <a:p>
              <a:endParaRPr lang="zh-CN" altLang="en-US"/>
            </a:p>
          </p:txBody>
        </p:sp>
        <p:sp>
          <p:nvSpPr>
            <p:cNvPr id="116" name="任意多边形 57">
              <a:extLst>
                <a:ext uri="{FF2B5EF4-FFF2-40B4-BE49-F238E27FC236}">
                  <a16:creationId xmlns:a16="http://schemas.microsoft.com/office/drawing/2014/main" id="{76F99E0C-7F2E-ABC4-33E1-2FC11EF3998B}"/>
                </a:ext>
              </a:extLst>
            </p:cNvPr>
            <p:cNvSpPr/>
            <p:nvPr/>
          </p:nvSpPr>
          <p:spPr>
            <a:xfrm>
              <a:off x="7703109" y="5287978"/>
              <a:ext cx="316405" cy="123506"/>
            </a:xfrm>
            <a:custGeom>
              <a:avLst/>
              <a:gdLst>
                <a:gd name="connsiteX0" fmla="*/ 264603 w 279455"/>
                <a:gd name="connsiteY0" fmla="*/ -210 h 109083"/>
                <a:gd name="connsiteX1" fmla="*/ 138493 w 279455"/>
                <a:gd name="connsiteY1" fmla="*/ -210 h 109083"/>
                <a:gd name="connsiteX2" fmla="*/ -514 w 279455"/>
                <a:gd name="connsiteY2" fmla="*/ 96168 h 109083"/>
                <a:gd name="connsiteX3" fmla="*/ -514 w 279455"/>
                <a:gd name="connsiteY3" fmla="*/ 108874 h 109083"/>
                <a:gd name="connsiteX4" fmla="*/ 277500 w 279455"/>
                <a:gd name="connsiteY4" fmla="*/ 108874 h 109083"/>
                <a:gd name="connsiteX5" fmla="*/ 264794 w 279455"/>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55" h="109083">
                  <a:moveTo>
                    <a:pt x="264603" y="-210"/>
                  </a:moveTo>
                  <a:lnTo>
                    <a:pt x="138493" y="-210"/>
                  </a:lnTo>
                  <a:cubicBezTo>
                    <a:pt x="138493" y="-210"/>
                    <a:pt x="12382" y="68277"/>
                    <a:pt x="-514" y="96168"/>
                  </a:cubicBezTo>
                  <a:lnTo>
                    <a:pt x="-514" y="108874"/>
                  </a:lnTo>
                  <a:lnTo>
                    <a:pt x="277500" y="108874"/>
                  </a:lnTo>
                  <a:cubicBezTo>
                    <a:pt x="277500" y="108874"/>
                    <a:pt x="285251" y="27681"/>
                    <a:pt x="264794" y="-210"/>
                  </a:cubicBezTo>
                  <a:close/>
                </a:path>
              </a:pathLst>
            </a:custGeom>
            <a:solidFill>
              <a:srgbClr val="F93F57"/>
            </a:solidFill>
            <a:ln w="6346" cap="flat">
              <a:noFill/>
              <a:prstDash val="solid"/>
              <a:miter/>
            </a:ln>
          </p:spPr>
          <p:txBody>
            <a:bodyPr rtlCol="0" anchor="ctr"/>
            <a:lstStyle/>
            <a:p>
              <a:endParaRPr lang="zh-CN" altLang="en-US"/>
            </a:p>
          </p:txBody>
        </p:sp>
        <p:sp>
          <p:nvSpPr>
            <p:cNvPr id="117" name="任意多边形 58">
              <a:extLst>
                <a:ext uri="{FF2B5EF4-FFF2-40B4-BE49-F238E27FC236}">
                  <a16:creationId xmlns:a16="http://schemas.microsoft.com/office/drawing/2014/main" id="{28BC4865-4518-794E-AC26-E32E3FF9D507}"/>
                </a:ext>
              </a:extLst>
            </p:cNvPr>
            <p:cNvSpPr/>
            <p:nvPr/>
          </p:nvSpPr>
          <p:spPr>
            <a:xfrm>
              <a:off x="7703109" y="5411484"/>
              <a:ext cx="314126" cy="18773"/>
            </a:xfrm>
            <a:custGeom>
              <a:avLst/>
              <a:gdLst>
                <a:gd name="connsiteX0" fmla="*/ 0 w 277442"/>
                <a:gd name="connsiteY0" fmla="*/ 0 h 16581"/>
                <a:gd name="connsiteX1" fmla="*/ 277443 w 277442"/>
                <a:gd name="connsiteY1" fmla="*/ 0 h 16581"/>
                <a:gd name="connsiteX2" fmla="*/ 277443 w 277442"/>
                <a:gd name="connsiteY2" fmla="*/ 16582 h 16581"/>
                <a:gd name="connsiteX3" fmla="*/ 0 w 277442"/>
                <a:gd name="connsiteY3" fmla="*/ 16582 h 16581"/>
                <a:gd name="connsiteX4" fmla="*/ 0 w 277442"/>
                <a:gd name="connsiteY4" fmla="*/ 0 h 16581"/>
                <a:gd name="connsiteX5" fmla="*/ 0 w 277442"/>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42" h="16581">
                  <a:moveTo>
                    <a:pt x="0" y="0"/>
                  </a:moveTo>
                  <a:lnTo>
                    <a:pt x="277443" y="0"/>
                  </a:lnTo>
                  <a:lnTo>
                    <a:pt x="277443"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18" name="任意多边形 59">
              <a:extLst>
                <a:ext uri="{FF2B5EF4-FFF2-40B4-BE49-F238E27FC236}">
                  <a16:creationId xmlns:a16="http://schemas.microsoft.com/office/drawing/2014/main" id="{9C111D84-7539-BD72-53B1-DDE3DD78DCF6}"/>
                </a:ext>
              </a:extLst>
            </p:cNvPr>
            <p:cNvSpPr/>
            <p:nvPr/>
          </p:nvSpPr>
          <p:spPr>
            <a:xfrm>
              <a:off x="8074926" y="4281217"/>
              <a:ext cx="154366" cy="1017478"/>
            </a:xfrm>
            <a:custGeom>
              <a:avLst/>
              <a:gdLst>
                <a:gd name="connsiteX0" fmla="*/ 8704 w 136339"/>
                <a:gd name="connsiteY0" fmla="*/ 898656 h 898656"/>
                <a:gd name="connsiteX1" fmla="*/ 136339 w 136339"/>
                <a:gd name="connsiteY1" fmla="*/ 898656 h 898656"/>
                <a:gd name="connsiteX2" fmla="*/ 136339 w 136339"/>
                <a:gd name="connsiteY2" fmla="*/ 0 h 898656"/>
                <a:gd name="connsiteX3" fmla="*/ 0 w 136339"/>
                <a:gd name="connsiteY3" fmla="*/ 0 h 898656"/>
                <a:gd name="connsiteX4" fmla="*/ 8704 w 136339"/>
                <a:gd name="connsiteY4" fmla="*/ 898656 h 898656"/>
                <a:gd name="connsiteX5" fmla="*/ 8704 w 136339"/>
                <a:gd name="connsiteY5" fmla="*/ 898656 h 898656"/>
                <a:gd name="connsiteX6" fmla="*/ 8704 w 136339"/>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9" h="898656">
                  <a:moveTo>
                    <a:pt x="8704" y="898656"/>
                  </a:moveTo>
                  <a:lnTo>
                    <a:pt x="136339" y="898656"/>
                  </a:lnTo>
                  <a:lnTo>
                    <a:pt x="136339" y="0"/>
                  </a:lnTo>
                  <a:lnTo>
                    <a:pt x="0" y="0"/>
                  </a:lnTo>
                  <a:lnTo>
                    <a:pt x="8704" y="898656"/>
                  </a:lnTo>
                  <a:lnTo>
                    <a:pt x="8704" y="898656"/>
                  </a:lnTo>
                  <a:lnTo>
                    <a:pt x="8704" y="898656"/>
                  </a:lnTo>
                  <a:close/>
                </a:path>
              </a:pathLst>
            </a:custGeom>
            <a:solidFill>
              <a:srgbClr val="FED0D6"/>
            </a:solidFill>
            <a:ln w="6346" cap="flat">
              <a:noFill/>
              <a:prstDash val="solid"/>
              <a:miter/>
            </a:ln>
          </p:spPr>
          <p:txBody>
            <a:bodyPr rtlCol="0" anchor="ctr"/>
            <a:lstStyle/>
            <a:p>
              <a:endParaRPr lang="zh-CN" altLang="en-US"/>
            </a:p>
          </p:txBody>
        </p:sp>
        <p:sp>
          <p:nvSpPr>
            <p:cNvPr id="119" name="任意多边形 60">
              <a:extLst>
                <a:ext uri="{FF2B5EF4-FFF2-40B4-BE49-F238E27FC236}">
                  <a16:creationId xmlns:a16="http://schemas.microsoft.com/office/drawing/2014/main" id="{27A2FA43-13F3-CF96-BA8B-8BD3AB28D9F6}"/>
                </a:ext>
              </a:extLst>
            </p:cNvPr>
            <p:cNvSpPr/>
            <p:nvPr/>
          </p:nvSpPr>
          <p:spPr>
            <a:xfrm>
              <a:off x="8073764" y="5287978"/>
              <a:ext cx="312627" cy="123506"/>
            </a:xfrm>
            <a:custGeom>
              <a:avLst/>
              <a:gdLst>
                <a:gd name="connsiteX0" fmla="*/ 11376 w 276118"/>
                <a:gd name="connsiteY0" fmla="*/ -210 h 109083"/>
                <a:gd name="connsiteX1" fmla="*/ 139646 w 276118"/>
                <a:gd name="connsiteY1" fmla="*/ -210 h 109083"/>
                <a:gd name="connsiteX2" fmla="*/ 275604 w 276118"/>
                <a:gd name="connsiteY2" fmla="*/ 96168 h 109083"/>
                <a:gd name="connsiteX3" fmla="*/ 275604 w 276118"/>
                <a:gd name="connsiteY3" fmla="*/ 108874 h 109083"/>
                <a:gd name="connsiteX4" fmla="*/ 1147 w 276118"/>
                <a:gd name="connsiteY4" fmla="*/ 108874 h 109083"/>
                <a:gd name="connsiteX5" fmla="*/ 11376 w 276118"/>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18" h="109083">
                  <a:moveTo>
                    <a:pt x="11376" y="-210"/>
                  </a:moveTo>
                  <a:lnTo>
                    <a:pt x="139646" y="-210"/>
                  </a:lnTo>
                  <a:cubicBezTo>
                    <a:pt x="139646" y="-210"/>
                    <a:pt x="262771" y="68277"/>
                    <a:pt x="275604" y="96168"/>
                  </a:cubicBezTo>
                  <a:lnTo>
                    <a:pt x="275604" y="108874"/>
                  </a:lnTo>
                  <a:lnTo>
                    <a:pt x="1147" y="108874"/>
                  </a:lnTo>
                  <a:cubicBezTo>
                    <a:pt x="1147" y="108874"/>
                    <a:pt x="-6604" y="27681"/>
                    <a:pt x="11376" y="-210"/>
                  </a:cubicBezTo>
                  <a:close/>
                </a:path>
              </a:pathLst>
            </a:custGeom>
            <a:solidFill>
              <a:srgbClr val="F93F57"/>
            </a:solidFill>
            <a:ln w="6346" cap="flat">
              <a:noFill/>
              <a:prstDash val="solid"/>
              <a:miter/>
            </a:ln>
          </p:spPr>
          <p:txBody>
            <a:bodyPr rtlCol="0" anchor="ctr"/>
            <a:lstStyle/>
            <a:p>
              <a:endParaRPr lang="zh-CN" altLang="en-US"/>
            </a:p>
          </p:txBody>
        </p:sp>
        <p:sp>
          <p:nvSpPr>
            <p:cNvPr id="120" name="任意多边形 61">
              <a:extLst>
                <a:ext uri="{FF2B5EF4-FFF2-40B4-BE49-F238E27FC236}">
                  <a16:creationId xmlns:a16="http://schemas.microsoft.com/office/drawing/2014/main" id="{CB5B3C78-D993-9A6D-033B-CDDA1C80D183}"/>
                </a:ext>
              </a:extLst>
            </p:cNvPr>
            <p:cNvSpPr/>
            <p:nvPr/>
          </p:nvSpPr>
          <p:spPr>
            <a:xfrm>
              <a:off x="8074926" y="5411484"/>
              <a:ext cx="311393" cy="18773"/>
            </a:xfrm>
            <a:custGeom>
              <a:avLst/>
              <a:gdLst>
                <a:gd name="connsiteX0" fmla="*/ 0 w 275028"/>
                <a:gd name="connsiteY0" fmla="*/ 0 h 16581"/>
                <a:gd name="connsiteX1" fmla="*/ 275029 w 275028"/>
                <a:gd name="connsiteY1" fmla="*/ 0 h 16581"/>
                <a:gd name="connsiteX2" fmla="*/ 275029 w 275028"/>
                <a:gd name="connsiteY2" fmla="*/ 16582 h 16581"/>
                <a:gd name="connsiteX3" fmla="*/ 0 w 275028"/>
                <a:gd name="connsiteY3" fmla="*/ 16582 h 16581"/>
                <a:gd name="connsiteX4" fmla="*/ 0 w 275028"/>
                <a:gd name="connsiteY4" fmla="*/ 0 h 16581"/>
                <a:gd name="connsiteX5" fmla="*/ 0 w 275028"/>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028" h="16581">
                  <a:moveTo>
                    <a:pt x="0" y="0"/>
                  </a:moveTo>
                  <a:lnTo>
                    <a:pt x="275029" y="0"/>
                  </a:lnTo>
                  <a:lnTo>
                    <a:pt x="275029"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21" name="任意多边形 62">
              <a:extLst>
                <a:ext uri="{FF2B5EF4-FFF2-40B4-BE49-F238E27FC236}">
                  <a16:creationId xmlns:a16="http://schemas.microsoft.com/office/drawing/2014/main" id="{62D47F26-D0FC-77EA-9E22-642585089922}"/>
                </a:ext>
              </a:extLst>
            </p:cNvPr>
            <p:cNvSpPr/>
            <p:nvPr/>
          </p:nvSpPr>
          <p:spPr>
            <a:xfrm>
              <a:off x="7564855" y="3584555"/>
              <a:ext cx="961084" cy="1110846"/>
            </a:xfrm>
            <a:custGeom>
              <a:avLst/>
              <a:gdLst>
                <a:gd name="connsiteX0" fmla="*/ 635502 w 848847"/>
                <a:gd name="connsiteY0" fmla="*/ -210 h 981120"/>
                <a:gd name="connsiteX1" fmla="*/ 212380 w 848847"/>
                <a:gd name="connsiteY1" fmla="*/ -210 h 981120"/>
                <a:gd name="connsiteX2" fmla="*/ -514 w 848847"/>
                <a:gd name="connsiteY2" fmla="*/ 980910 h 981120"/>
                <a:gd name="connsiteX3" fmla="*/ 848334 w 848847"/>
                <a:gd name="connsiteY3" fmla="*/ 980910 h 981120"/>
                <a:gd name="connsiteX4" fmla="*/ 635502 w 848847"/>
                <a:gd name="connsiteY4" fmla="*/ -210 h 9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47" h="981120">
                  <a:moveTo>
                    <a:pt x="635502" y="-210"/>
                  </a:moveTo>
                  <a:lnTo>
                    <a:pt x="212380" y="-210"/>
                  </a:lnTo>
                  <a:cubicBezTo>
                    <a:pt x="12319" y="253281"/>
                    <a:pt x="-514" y="980910"/>
                    <a:pt x="-514" y="980910"/>
                  </a:cubicBezTo>
                  <a:lnTo>
                    <a:pt x="848334" y="980910"/>
                  </a:lnTo>
                  <a:cubicBezTo>
                    <a:pt x="848334" y="980910"/>
                    <a:pt x="838104" y="253281"/>
                    <a:pt x="635502" y="-210"/>
                  </a:cubicBezTo>
                  <a:close/>
                </a:path>
              </a:pathLst>
            </a:custGeom>
            <a:solidFill>
              <a:srgbClr val="434CC0"/>
            </a:solidFill>
            <a:ln w="6346" cap="flat">
              <a:noFill/>
              <a:prstDash val="solid"/>
              <a:miter/>
            </a:ln>
          </p:spPr>
          <p:txBody>
            <a:bodyPr rtlCol="0" anchor="ctr"/>
            <a:lstStyle/>
            <a:p>
              <a:endParaRPr lang="zh-CN" altLang="en-US"/>
            </a:p>
          </p:txBody>
        </p:sp>
        <p:sp>
          <p:nvSpPr>
            <p:cNvPr id="122" name="任意多边形 63">
              <a:extLst>
                <a:ext uri="{FF2B5EF4-FFF2-40B4-BE49-F238E27FC236}">
                  <a16:creationId xmlns:a16="http://schemas.microsoft.com/office/drawing/2014/main" id="{F18363AD-7973-8238-B4B5-127A2D1C6BD5}"/>
                </a:ext>
              </a:extLst>
            </p:cNvPr>
            <p:cNvSpPr/>
            <p:nvPr/>
          </p:nvSpPr>
          <p:spPr>
            <a:xfrm>
              <a:off x="6993099" y="2948350"/>
              <a:ext cx="1467130" cy="1769867"/>
            </a:xfrm>
            <a:custGeom>
              <a:avLst/>
              <a:gdLst>
                <a:gd name="connsiteX0" fmla="*/ 927593 w 1295797"/>
                <a:gd name="connsiteY0" fmla="*/ 878849 h 1563180"/>
                <a:gd name="connsiteX1" fmla="*/ 1022891 w 1295797"/>
                <a:gd name="connsiteY1" fmla="*/ 1014617 h 1563180"/>
                <a:gd name="connsiteX2" fmla="*/ 992077 w 1295797"/>
                <a:gd name="connsiteY2" fmla="*/ 1186152 h 1563180"/>
                <a:gd name="connsiteX3" fmla="*/ 821876 w 1295797"/>
                <a:gd name="connsiteY3" fmla="*/ 1157900 h 1563180"/>
                <a:gd name="connsiteX4" fmla="*/ 820161 w 1295797"/>
                <a:gd name="connsiteY4" fmla="*/ 1155403 h 1563180"/>
                <a:gd name="connsiteX5" fmla="*/ 668447 w 1295797"/>
                <a:gd name="connsiteY5" fmla="*/ 940348 h 1563180"/>
                <a:gd name="connsiteX6" fmla="*/ 668447 w 1295797"/>
                <a:gd name="connsiteY6" fmla="*/ 935202 h 1563180"/>
                <a:gd name="connsiteX7" fmla="*/ 663300 w 1295797"/>
                <a:gd name="connsiteY7" fmla="*/ 932661 h 1563180"/>
                <a:gd name="connsiteX8" fmla="*/ 694114 w 1295797"/>
                <a:gd name="connsiteY8" fmla="*/ 761125 h 1563180"/>
                <a:gd name="connsiteX9" fmla="*/ 765968 w 1295797"/>
                <a:gd name="connsiteY9" fmla="*/ 364243 h 1563180"/>
                <a:gd name="connsiteX10" fmla="*/ 368196 w 1295797"/>
                <a:gd name="connsiteY10" fmla="*/ 297661 h 1563180"/>
                <a:gd name="connsiteX11" fmla="*/ 250154 w 1295797"/>
                <a:gd name="connsiteY11" fmla="*/ 551153 h 1563180"/>
                <a:gd name="connsiteX12" fmla="*/ 134780 w 1295797"/>
                <a:gd name="connsiteY12" fmla="*/ 686793 h 1563180"/>
                <a:gd name="connsiteX13" fmla="*/ 1364 w 1295797"/>
                <a:gd name="connsiteY13" fmla="*/ 574152 h 1563180"/>
                <a:gd name="connsiteX14" fmla="*/ 224614 w 1295797"/>
                <a:gd name="connsiteY14" fmla="*/ 95313 h 1563180"/>
                <a:gd name="connsiteX15" fmla="*/ 966156 w 1295797"/>
                <a:gd name="connsiteY15" fmla="*/ 223329 h 1563180"/>
                <a:gd name="connsiteX16" fmla="*/ 927657 w 1295797"/>
                <a:gd name="connsiteY16" fmla="*/ 878849 h 1563180"/>
                <a:gd name="connsiteX17" fmla="*/ 1245823 w 1295797"/>
                <a:gd name="connsiteY17" fmla="*/ 1332149 h 1563180"/>
                <a:gd name="connsiteX18" fmla="*/ 1271236 w 1295797"/>
                <a:gd name="connsiteY18" fmla="*/ 1367980 h 1563180"/>
                <a:gd name="connsiteX19" fmla="*/ 1242965 w 1295797"/>
                <a:gd name="connsiteY19" fmla="*/ 1542121 h 1563180"/>
                <a:gd name="connsiteX20" fmla="*/ 1068506 w 1295797"/>
                <a:gd name="connsiteY20" fmla="*/ 1511371 h 1563180"/>
                <a:gd name="connsiteX21" fmla="*/ 1043093 w 1295797"/>
                <a:gd name="connsiteY21" fmla="*/ 1473252 h 1563180"/>
                <a:gd name="connsiteX22" fmla="*/ 1073906 w 1295797"/>
                <a:gd name="connsiteY22" fmla="*/ 1301717 h 1563180"/>
                <a:gd name="connsiteX23" fmla="*/ 1242583 w 1295797"/>
                <a:gd name="connsiteY23" fmla="*/ 1327847 h 1563180"/>
                <a:gd name="connsiteX24" fmla="*/ 1245823 w 1295797"/>
                <a:gd name="connsiteY24" fmla="*/ 1332466 h 15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797" h="1563180">
                  <a:moveTo>
                    <a:pt x="927593" y="878849"/>
                  </a:moveTo>
                  <a:lnTo>
                    <a:pt x="1022891" y="1014617"/>
                  </a:lnTo>
                  <a:cubicBezTo>
                    <a:pt x="1063932" y="1070906"/>
                    <a:pt x="1051098" y="1145174"/>
                    <a:pt x="992077" y="1186152"/>
                  </a:cubicBezTo>
                  <a:cubicBezTo>
                    <a:pt x="937313" y="1225345"/>
                    <a:pt x="861075" y="1212696"/>
                    <a:pt x="821876" y="1157900"/>
                  </a:cubicBezTo>
                  <a:cubicBezTo>
                    <a:pt x="821305" y="1157074"/>
                    <a:pt x="820732" y="1156242"/>
                    <a:pt x="820161" y="1155403"/>
                  </a:cubicBezTo>
                  <a:lnTo>
                    <a:pt x="668447" y="940348"/>
                  </a:lnTo>
                  <a:lnTo>
                    <a:pt x="668447" y="935202"/>
                  </a:lnTo>
                  <a:cubicBezTo>
                    <a:pt x="663300" y="935202"/>
                    <a:pt x="663300" y="935202"/>
                    <a:pt x="663300" y="932661"/>
                  </a:cubicBezTo>
                  <a:cubicBezTo>
                    <a:pt x="624801" y="878849"/>
                    <a:pt x="640239" y="799244"/>
                    <a:pt x="694114" y="761125"/>
                  </a:cubicBezTo>
                  <a:cubicBezTo>
                    <a:pt x="822384" y="668941"/>
                    <a:pt x="855738" y="492259"/>
                    <a:pt x="765968" y="364243"/>
                  </a:cubicBezTo>
                  <a:cubicBezTo>
                    <a:pt x="673593" y="233621"/>
                    <a:pt x="499135" y="208018"/>
                    <a:pt x="368196" y="297661"/>
                  </a:cubicBezTo>
                  <a:cubicBezTo>
                    <a:pt x="283572" y="359096"/>
                    <a:pt x="239926" y="456491"/>
                    <a:pt x="250154" y="551153"/>
                  </a:cubicBezTo>
                  <a:cubicBezTo>
                    <a:pt x="255618" y="620421"/>
                    <a:pt x="204030" y="681056"/>
                    <a:pt x="134780" y="686793"/>
                  </a:cubicBezTo>
                  <a:cubicBezTo>
                    <a:pt x="65467" y="691939"/>
                    <a:pt x="9051" y="643274"/>
                    <a:pt x="1364" y="574152"/>
                  </a:cubicBezTo>
                  <a:cubicBezTo>
                    <a:pt x="-14456" y="386231"/>
                    <a:pt x="70486" y="204003"/>
                    <a:pt x="224614" y="95313"/>
                  </a:cubicBezTo>
                  <a:cubicBezTo>
                    <a:pt x="466035" y="-71140"/>
                    <a:pt x="799386" y="-14788"/>
                    <a:pt x="966156" y="223329"/>
                  </a:cubicBezTo>
                  <a:cubicBezTo>
                    <a:pt x="1107832" y="424058"/>
                    <a:pt x="1091822" y="696081"/>
                    <a:pt x="927657" y="878849"/>
                  </a:cubicBezTo>
                  <a:close/>
                  <a:moveTo>
                    <a:pt x="1245823" y="1332149"/>
                  </a:moveTo>
                  <a:lnTo>
                    <a:pt x="1271236" y="1367980"/>
                  </a:lnTo>
                  <a:cubicBezTo>
                    <a:pt x="1312277" y="1426874"/>
                    <a:pt x="1299444" y="1501397"/>
                    <a:pt x="1242965" y="1542121"/>
                  </a:cubicBezTo>
                  <a:cubicBezTo>
                    <a:pt x="1189089" y="1577953"/>
                    <a:pt x="1109548" y="1567533"/>
                    <a:pt x="1068506" y="1511371"/>
                  </a:cubicBezTo>
                  <a:lnTo>
                    <a:pt x="1043093" y="1473252"/>
                  </a:lnTo>
                  <a:cubicBezTo>
                    <a:pt x="1004593" y="1419505"/>
                    <a:pt x="1019968" y="1339836"/>
                    <a:pt x="1073906" y="1301717"/>
                  </a:cubicBezTo>
                  <a:cubicBezTo>
                    <a:pt x="1127718" y="1262346"/>
                    <a:pt x="1203257" y="1274049"/>
                    <a:pt x="1242583" y="1327847"/>
                  </a:cubicBezTo>
                  <a:cubicBezTo>
                    <a:pt x="1243727" y="1329359"/>
                    <a:pt x="1244806" y="1330903"/>
                    <a:pt x="1245823" y="1332466"/>
                  </a:cubicBezTo>
                  <a:close/>
                </a:path>
              </a:pathLst>
            </a:custGeom>
            <a:solidFill>
              <a:srgbClr val="FFC545"/>
            </a:solidFill>
            <a:ln w="6346" cap="flat">
              <a:noFill/>
              <a:prstDash val="solid"/>
              <a:miter/>
            </a:ln>
          </p:spPr>
          <p:txBody>
            <a:bodyPr rtlCol="0" anchor="ctr"/>
            <a:lstStyle/>
            <a:p>
              <a:endParaRPr lang="zh-CN" altLang="en-US"/>
            </a:p>
          </p:txBody>
        </p:sp>
        <p:sp>
          <p:nvSpPr>
            <p:cNvPr id="123" name="任意多边形 64">
              <a:extLst>
                <a:ext uri="{FF2B5EF4-FFF2-40B4-BE49-F238E27FC236}">
                  <a16:creationId xmlns:a16="http://schemas.microsoft.com/office/drawing/2014/main" id="{FCF263CA-3EA5-4C04-A2B2-BF2BFD37E11D}"/>
                </a:ext>
              </a:extLst>
            </p:cNvPr>
            <p:cNvSpPr/>
            <p:nvPr/>
          </p:nvSpPr>
          <p:spPr>
            <a:xfrm>
              <a:off x="8074926" y="2908035"/>
              <a:ext cx="512041" cy="826857"/>
            </a:xfrm>
            <a:custGeom>
              <a:avLst/>
              <a:gdLst>
                <a:gd name="connsiteX0" fmla="*/ 274260 w 452244"/>
                <a:gd name="connsiteY0" fmla="*/ -210 h 730296"/>
                <a:gd name="connsiteX1" fmla="*/ 451387 w 452244"/>
                <a:gd name="connsiteY1" fmla="*/ 381616 h 730296"/>
                <a:gd name="connsiteX2" fmla="*/ 43132 w 452244"/>
                <a:gd name="connsiteY2" fmla="*/ 730087 h 730296"/>
                <a:gd name="connsiteX3" fmla="*/ -514 w 452244"/>
                <a:gd name="connsiteY3" fmla="*/ 558551 h 730296"/>
                <a:gd name="connsiteX4" fmla="*/ 315302 w 452244"/>
                <a:gd name="connsiteY4" fmla="*/ 366368 h 730296"/>
                <a:gd name="connsiteX5" fmla="*/ 248594 w 452244"/>
                <a:gd name="connsiteY5" fmla="*/ 207539 h 730296"/>
                <a:gd name="connsiteX6" fmla="*/ 274007 w 452244"/>
                <a:gd name="connsiteY6" fmla="*/ -19 h 7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44" h="730296">
                  <a:moveTo>
                    <a:pt x="274260" y="-210"/>
                  </a:moveTo>
                  <a:cubicBezTo>
                    <a:pt x="274260" y="-210"/>
                    <a:pt x="438553" y="292036"/>
                    <a:pt x="451387" y="381616"/>
                  </a:cubicBezTo>
                  <a:cubicBezTo>
                    <a:pt x="464093" y="473864"/>
                    <a:pt x="120196" y="717317"/>
                    <a:pt x="43132" y="730087"/>
                  </a:cubicBezTo>
                  <a:lnTo>
                    <a:pt x="-514" y="558551"/>
                  </a:lnTo>
                  <a:cubicBezTo>
                    <a:pt x="-514" y="558551"/>
                    <a:pt x="284489" y="425135"/>
                    <a:pt x="315302" y="366368"/>
                  </a:cubicBezTo>
                  <a:lnTo>
                    <a:pt x="248594" y="207539"/>
                  </a:lnTo>
                  <a:lnTo>
                    <a:pt x="274007" y="-19"/>
                  </a:lnTo>
                  <a:close/>
                </a:path>
              </a:pathLst>
            </a:custGeom>
            <a:solidFill>
              <a:srgbClr val="F93F57"/>
            </a:solidFill>
            <a:ln w="6346" cap="flat">
              <a:noFill/>
              <a:prstDash val="solid"/>
              <a:miter/>
            </a:ln>
          </p:spPr>
          <p:txBody>
            <a:bodyPr rtlCol="0" anchor="ctr"/>
            <a:lstStyle/>
            <a:p>
              <a:endParaRPr lang="zh-CN" altLang="en-US"/>
            </a:p>
          </p:txBody>
        </p:sp>
        <p:sp>
          <p:nvSpPr>
            <p:cNvPr id="124" name="任意多边形 65">
              <a:extLst>
                <a:ext uri="{FF2B5EF4-FFF2-40B4-BE49-F238E27FC236}">
                  <a16:creationId xmlns:a16="http://schemas.microsoft.com/office/drawing/2014/main" id="{91FF9E37-2FFC-3DC0-890C-0CF155081B09}"/>
                </a:ext>
              </a:extLst>
            </p:cNvPr>
            <p:cNvSpPr/>
            <p:nvPr/>
          </p:nvSpPr>
          <p:spPr>
            <a:xfrm>
              <a:off x="8008236" y="3573622"/>
              <a:ext cx="101648" cy="117572"/>
            </a:xfrm>
            <a:custGeom>
              <a:avLst/>
              <a:gdLst>
                <a:gd name="connsiteX0" fmla="*/ 66265 w 89777"/>
                <a:gd name="connsiteY0" fmla="*/ 362 h 103842"/>
                <a:gd name="connsiteX1" fmla="*/ 5147 w 89777"/>
                <a:gd name="connsiteY1" fmla="*/ 15800 h 103842"/>
                <a:gd name="connsiteX2" fmla="*/ 89263 w 89777"/>
                <a:gd name="connsiteY2" fmla="*/ 95596 h 103842"/>
                <a:gd name="connsiteX3" fmla="*/ 66265 w 89777"/>
                <a:gd name="connsiteY3" fmla="*/ 298 h 103842"/>
              </a:gdLst>
              <a:ahLst/>
              <a:cxnLst>
                <a:cxn ang="0">
                  <a:pos x="connsiteX0" y="connsiteY0"/>
                </a:cxn>
                <a:cxn ang="0">
                  <a:pos x="connsiteX1" y="connsiteY1"/>
                </a:cxn>
                <a:cxn ang="0">
                  <a:pos x="connsiteX2" y="connsiteY2"/>
                </a:cxn>
                <a:cxn ang="0">
                  <a:pos x="connsiteX3" y="connsiteY3"/>
                </a:cxn>
              </a:cxnLst>
              <a:rect l="l" t="t" r="r" b="b"/>
              <a:pathLst>
                <a:path w="89777" h="103842">
                  <a:moveTo>
                    <a:pt x="66265" y="362"/>
                  </a:moveTo>
                  <a:cubicBezTo>
                    <a:pt x="66265" y="362"/>
                    <a:pt x="15439" y="-4784"/>
                    <a:pt x="5147" y="15800"/>
                  </a:cubicBezTo>
                  <a:cubicBezTo>
                    <a:pt x="-5145" y="36384"/>
                    <a:pt x="-12705" y="131555"/>
                    <a:pt x="89263" y="95596"/>
                  </a:cubicBezTo>
                  <a:lnTo>
                    <a:pt x="66265" y="298"/>
                  </a:lnTo>
                  <a:close/>
                </a:path>
              </a:pathLst>
            </a:custGeom>
            <a:solidFill>
              <a:srgbClr val="FF93B1"/>
            </a:solidFill>
            <a:ln w="6346" cap="flat">
              <a:noFill/>
              <a:prstDash val="solid"/>
              <a:miter/>
            </a:ln>
          </p:spPr>
          <p:txBody>
            <a:bodyPr rtlCol="0" anchor="ctr"/>
            <a:lstStyle/>
            <a:p>
              <a:endParaRPr lang="zh-CN" altLang="en-US"/>
            </a:p>
          </p:txBody>
        </p:sp>
        <p:sp>
          <p:nvSpPr>
            <p:cNvPr id="125" name="任意多边形 67">
              <a:extLst>
                <a:ext uri="{FF2B5EF4-FFF2-40B4-BE49-F238E27FC236}">
                  <a16:creationId xmlns:a16="http://schemas.microsoft.com/office/drawing/2014/main" id="{F72F73D5-6239-EDC3-0A5A-62CE1DDC8F3A}"/>
                </a:ext>
              </a:extLst>
            </p:cNvPr>
            <p:cNvSpPr/>
            <p:nvPr/>
          </p:nvSpPr>
          <p:spPr>
            <a:xfrm rot="19901924">
              <a:off x="4001212" y="2597109"/>
              <a:ext cx="340051" cy="595716"/>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D0D4DA"/>
            </a:solidFill>
            <a:ln w="6346" cap="flat">
              <a:noFill/>
              <a:prstDash val="solid"/>
              <a:miter/>
            </a:ln>
          </p:spPr>
          <p:txBody>
            <a:bodyPr rtlCol="0" anchor="ctr"/>
            <a:lstStyle/>
            <a:p>
              <a:endParaRPr lang="zh-CN" altLang="en-US"/>
            </a:p>
          </p:txBody>
        </p:sp>
      </p:grpSp>
      <p:sp>
        <p:nvSpPr>
          <p:cNvPr id="53" name="对话气泡: 椭圆形 52">
            <a:extLst>
              <a:ext uri="{FF2B5EF4-FFF2-40B4-BE49-F238E27FC236}">
                <a16:creationId xmlns:a16="http://schemas.microsoft.com/office/drawing/2014/main" id="{6EE0AE3E-2846-FFCC-06CD-5F4113AF1C51}"/>
              </a:ext>
            </a:extLst>
          </p:cNvPr>
          <p:cNvSpPr/>
          <p:nvPr/>
        </p:nvSpPr>
        <p:spPr>
          <a:xfrm>
            <a:off x="3846792" y="4647706"/>
            <a:ext cx="3304246" cy="1377962"/>
          </a:xfrm>
          <a:prstGeom prst="wedgeEllipseCallout">
            <a:avLst>
              <a:gd name="adj1" fmla="val 57702"/>
              <a:gd name="adj2" fmla="val -145448"/>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150000"/>
              </a:lnSpc>
            </a:pPr>
            <a:r>
              <a:rPr lang="zh-CN" altLang="en-US" b="1" dirty="0">
                <a:solidFill>
                  <a:schemeClr val="tx1"/>
                </a:solidFill>
              </a:rPr>
              <a:t>第三个</a:t>
            </a:r>
            <a:r>
              <a:rPr lang="en-US" altLang="zh-CN" b="1" dirty="0">
                <a:solidFill>
                  <a:schemeClr val="tx1"/>
                </a:solidFill>
              </a:rPr>
              <a:t>TCP</a:t>
            </a:r>
            <a:r>
              <a:rPr lang="zh-CN" altLang="en-US" b="1" dirty="0">
                <a:solidFill>
                  <a:schemeClr val="tx1"/>
                </a:solidFill>
              </a:rPr>
              <a:t>报文段</a:t>
            </a:r>
            <a:endParaRPr lang="en-US" altLang="zh-CN" b="1" dirty="0">
              <a:solidFill>
                <a:schemeClr val="tx1"/>
              </a:solidFill>
            </a:endParaRPr>
          </a:p>
          <a:p>
            <a:pPr algn="ctr">
              <a:lnSpc>
                <a:spcPct val="150000"/>
              </a:lnSpc>
            </a:pPr>
            <a:r>
              <a:rPr lang="zh-CN" altLang="en-US" b="1" dirty="0">
                <a:solidFill>
                  <a:schemeClr val="tx1"/>
                </a:solidFill>
              </a:rPr>
              <a:t>是否多余？</a:t>
            </a:r>
          </a:p>
        </p:txBody>
      </p:sp>
    </p:spTree>
    <p:custDataLst>
      <p:tags r:id="rId1"/>
    </p:custDataLst>
    <p:extLst>
      <p:ext uri="{BB962C8B-B14F-4D97-AF65-F5344CB8AC3E}">
        <p14:creationId xmlns:p14="http://schemas.microsoft.com/office/powerpoint/2010/main" val="93569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1+#ppt_w/2"/>
                                          </p:val>
                                        </p:tav>
                                        <p:tav tm="100000">
                                          <p:val>
                                            <p:strVal val="#ppt_x"/>
                                          </p:val>
                                        </p:tav>
                                      </p:tavLst>
                                    </p:anim>
                                    <p:anim calcmode="lin" valueType="num">
                                      <p:cBhvr additive="base">
                                        <p:cTn id="12"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cBhvr additive="base">
                                        <p:cTn id="17" dur="500"/>
                                        <p:tgtEl>
                                          <p:spTgt spid="53"/>
                                        </p:tgtEl>
                                        <p:attrNameLst>
                                          <p:attrName>ppt_x</p:attrName>
                                        </p:attrNameLst>
                                      </p:cBhvr>
                                      <p:tavLst>
                                        <p:tav tm="0">
                                          <p:val>
                                            <p:strVal val="#ppt_x-#ppt_w*1.125000"/>
                                          </p:val>
                                        </p:tav>
                                        <p:tav tm="100000">
                                          <p:val>
                                            <p:strVal val="#ppt_x"/>
                                          </p:val>
                                        </p:tav>
                                      </p:tavLst>
                                    </p:anim>
                                    <p:animEffect transition="in" filter="wipe(right)">
                                      <p:cBhvr>
                                        <p:cTn id="1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6">
            <a:extLst>
              <a:ext uri="{FF2B5EF4-FFF2-40B4-BE49-F238E27FC236}">
                <a16:creationId xmlns:a16="http://schemas.microsoft.com/office/drawing/2014/main" id="{871460BB-6476-56F3-19D7-AC629C51603C}"/>
              </a:ext>
            </a:extLst>
          </p:cNvPr>
          <p:cNvGraphicFramePr>
            <a:graphicFrameLocks noGrp="1"/>
          </p:cNvGraphicFramePr>
          <p:nvPr/>
        </p:nvGraphicFramePr>
        <p:xfrm>
          <a:off x="1250950" y="1714500"/>
          <a:ext cx="9690099" cy="4724400"/>
        </p:xfrm>
        <a:graphic>
          <a:graphicData uri="http://schemas.openxmlformats.org/drawingml/2006/table">
            <a:tbl>
              <a:tblPr firstRow="1" bandRow="1">
                <a:tableStyleId>{F5AB1C69-6EDB-4FF4-983F-18BD219EF322}</a:tableStyleId>
              </a:tblPr>
              <a:tblGrid>
                <a:gridCol w="3230033">
                  <a:extLst>
                    <a:ext uri="{9D8B030D-6E8A-4147-A177-3AD203B41FA5}">
                      <a16:colId xmlns:a16="http://schemas.microsoft.com/office/drawing/2014/main" val="3296463727"/>
                    </a:ext>
                  </a:extLst>
                </a:gridCol>
                <a:gridCol w="3230033">
                  <a:extLst>
                    <a:ext uri="{9D8B030D-6E8A-4147-A177-3AD203B41FA5}">
                      <a16:colId xmlns:a16="http://schemas.microsoft.com/office/drawing/2014/main" val="657821746"/>
                    </a:ext>
                  </a:extLst>
                </a:gridCol>
                <a:gridCol w="3230033">
                  <a:extLst>
                    <a:ext uri="{9D8B030D-6E8A-4147-A177-3AD203B41FA5}">
                      <a16:colId xmlns:a16="http://schemas.microsoft.com/office/drawing/2014/main" val="3259283729"/>
                    </a:ext>
                  </a:extLst>
                </a:gridCol>
              </a:tblGrid>
              <a:tr h="281513">
                <a:tc>
                  <a:txBody>
                    <a:bodyPr/>
                    <a:lstStyle/>
                    <a:p>
                      <a:pPr algn="ctr"/>
                      <a:r>
                        <a:rPr lang="zh-CN" altLang="en-US" dirty="0"/>
                        <a:t>因特网应用</a:t>
                      </a:r>
                    </a:p>
                  </a:txBody>
                  <a:tcPr anchor="ctr"/>
                </a:tc>
                <a:tc>
                  <a:txBody>
                    <a:bodyPr/>
                    <a:lstStyle/>
                    <a:p>
                      <a:pPr algn="ctr"/>
                      <a:r>
                        <a:rPr lang="en-US" altLang="zh-CN" dirty="0"/>
                        <a:t>TCP/IP</a:t>
                      </a:r>
                      <a:r>
                        <a:rPr lang="zh-CN" altLang="en-US" dirty="0"/>
                        <a:t>应用层协议</a:t>
                      </a:r>
                    </a:p>
                  </a:txBody>
                  <a:tcPr anchor="ctr"/>
                </a:tc>
                <a:tc>
                  <a:txBody>
                    <a:bodyPr/>
                    <a:lstStyle/>
                    <a:p>
                      <a:pPr algn="ctr"/>
                      <a:r>
                        <a:rPr lang="en-US" altLang="zh-CN" dirty="0"/>
                        <a:t>TCP/IP</a:t>
                      </a:r>
                      <a:r>
                        <a:rPr lang="zh-CN" altLang="en-US" dirty="0"/>
                        <a:t>运输层协议</a:t>
                      </a:r>
                    </a:p>
                  </a:txBody>
                  <a:tcPr anchor="ctr"/>
                </a:tc>
                <a:extLst>
                  <a:ext uri="{0D108BD9-81ED-4DB2-BD59-A6C34878D82A}">
                    <a16:rowId xmlns:a16="http://schemas.microsoft.com/office/drawing/2014/main" val="885596493"/>
                  </a:ext>
                </a:extLst>
              </a:tr>
              <a:tr h="281513">
                <a:tc>
                  <a:txBody>
                    <a:bodyPr/>
                    <a:lstStyle/>
                    <a:p>
                      <a:pPr algn="l"/>
                      <a:r>
                        <a:rPr lang="zh-CN" altLang="en-US" sz="1600" b="1" dirty="0"/>
                        <a:t>域名解析</a:t>
                      </a:r>
                    </a:p>
                  </a:txBody>
                  <a:tcPr anchor="ctr"/>
                </a:tc>
                <a:tc>
                  <a:txBody>
                    <a:bodyPr/>
                    <a:lstStyle/>
                    <a:p>
                      <a:pPr algn="l"/>
                      <a:r>
                        <a:rPr lang="zh-CN" altLang="en-US" sz="1600" b="1" dirty="0"/>
                        <a:t>域名系统</a:t>
                      </a:r>
                      <a:r>
                        <a:rPr lang="en-US" altLang="zh-CN" sz="1600" b="1" dirty="0"/>
                        <a:t>DNS</a:t>
                      </a:r>
                      <a:endParaRPr lang="zh-CN" altLang="en-US" sz="1600" b="1" dirty="0"/>
                    </a:p>
                  </a:txBody>
                  <a:tcPr anchor="ctr"/>
                </a:tc>
                <a:tc>
                  <a:txBody>
                    <a:bodyPr/>
                    <a:lstStyle/>
                    <a:p>
                      <a:pPr algn="ctr"/>
                      <a:r>
                        <a:rPr lang="en-US" altLang="zh-CN" sz="1600" b="1" dirty="0"/>
                        <a:t>UDP</a:t>
                      </a:r>
                      <a:endParaRPr lang="zh-CN" altLang="en-US" sz="1600" b="1" dirty="0"/>
                    </a:p>
                  </a:txBody>
                  <a:tcPr anchor="ctr"/>
                </a:tc>
                <a:extLst>
                  <a:ext uri="{0D108BD9-81ED-4DB2-BD59-A6C34878D82A}">
                    <a16:rowId xmlns:a16="http://schemas.microsoft.com/office/drawing/2014/main" val="2036736662"/>
                  </a:ext>
                </a:extLst>
              </a:tr>
              <a:tr h="281513">
                <a:tc>
                  <a:txBody>
                    <a:bodyPr/>
                    <a:lstStyle/>
                    <a:p>
                      <a:pPr algn="l"/>
                      <a:r>
                        <a:rPr lang="zh-CN" altLang="en-US" sz="1600" b="1" dirty="0"/>
                        <a:t>文件传送</a:t>
                      </a:r>
                    </a:p>
                  </a:txBody>
                  <a:tcPr anchor="ctr"/>
                </a:tc>
                <a:tc>
                  <a:txBody>
                    <a:bodyPr/>
                    <a:lstStyle/>
                    <a:p>
                      <a:pPr algn="l"/>
                      <a:r>
                        <a:rPr lang="zh-CN" altLang="en-US" sz="1600" b="1" dirty="0"/>
                        <a:t>简单文件传送协议</a:t>
                      </a:r>
                      <a:r>
                        <a:rPr lang="en-US" altLang="zh-CN" sz="1600" b="1" dirty="0"/>
                        <a:t>TFTP</a:t>
                      </a:r>
                      <a:endParaRPr lang="zh-CN" altLang="en-US" sz="1600" b="1" dirty="0"/>
                    </a:p>
                  </a:txBody>
                  <a:tcPr anchor="ctr"/>
                </a:tc>
                <a:tc>
                  <a:txBody>
                    <a:bodyPr/>
                    <a:lstStyle/>
                    <a:p>
                      <a:pPr algn="ctr"/>
                      <a:r>
                        <a:rPr lang="en-US" altLang="zh-CN" sz="1600" b="1" dirty="0"/>
                        <a:t>UDP</a:t>
                      </a:r>
                      <a:endParaRPr lang="zh-CN" altLang="en-US" sz="1600" dirty="0"/>
                    </a:p>
                  </a:txBody>
                  <a:tcPr anchor="ctr"/>
                </a:tc>
                <a:extLst>
                  <a:ext uri="{0D108BD9-81ED-4DB2-BD59-A6C34878D82A}">
                    <a16:rowId xmlns:a16="http://schemas.microsoft.com/office/drawing/2014/main" val="3966617441"/>
                  </a:ext>
                </a:extLst>
              </a:tr>
              <a:tr h="281513">
                <a:tc>
                  <a:txBody>
                    <a:bodyPr/>
                    <a:lstStyle/>
                    <a:p>
                      <a:pPr algn="l"/>
                      <a:r>
                        <a:rPr lang="zh-CN" altLang="en-US" sz="1600" b="1" dirty="0"/>
                        <a:t>路由选择</a:t>
                      </a:r>
                    </a:p>
                  </a:txBody>
                  <a:tcPr anchor="ctr"/>
                </a:tc>
                <a:tc>
                  <a:txBody>
                    <a:bodyPr/>
                    <a:lstStyle/>
                    <a:p>
                      <a:pPr algn="l"/>
                      <a:r>
                        <a:rPr lang="zh-CN" altLang="en-US" sz="1600" b="1" dirty="0"/>
                        <a:t>路由信息协议</a:t>
                      </a:r>
                      <a:r>
                        <a:rPr lang="en-US" altLang="zh-CN" sz="1600" b="1" dirty="0"/>
                        <a:t>RIP</a:t>
                      </a:r>
                      <a:endParaRPr lang="zh-CN" altLang="en-US" sz="1600" b="1" dirty="0"/>
                    </a:p>
                  </a:txBody>
                  <a:tcPr anchor="ctr"/>
                </a:tc>
                <a:tc>
                  <a:txBody>
                    <a:bodyPr/>
                    <a:lstStyle/>
                    <a:p>
                      <a:pPr algn="ctr"/>
                      <a:r>
                        <a:rPr lang="en-US" altLang="zh-CN" sz="1600" b="1" dirty="0"/>
                        <a:t>UDP</a:t>
                      </a:r>
                      <a:endParaRPr lang="zh-CN" altLang="en-US" sz="1600" dirty="0"/>
                    </a:p>
                  </a:txBody>
                  <a:tcPr anchor="ctr"/>
                </a:tc>
                <a:extLst>
                  <a:ext uri="{0D108BD9-81ED-4DB2-BD59-A6C34878D82A}">
                    <a16:rowId xmlns:a16="http://schemas.microsoft.com/office/drawing/2014/main" val="1527184760"/>
                  </a:ext>
                </a:extLst>
              </a:tr>
              <a:tr h="281513">
                <a:tc>
                  <a:txBody>
                    <a:bodyPr/>
                    <a:lstStyle/>
                    <a:p>
                      <a:pPr algn="l"/>
                      <a:r>
                        <a:rPr lang="zh-CN" altLang="en-US" sz="1600" b="1" dirty="0"/>
                        <a:t>网络参数配置</a:t>
                      </a:r>
                    </a:p>
                  </a:txBody>
                  <a:tcPr anchor="ctr"/>
                </a:tc>
                <a:tc>
                  <a:txBody>
                    <a:bodyPr/>
                    <a:lstStyle/>
                    <a:p>
                      <a:pPr algn="l"/>
                      <a:r>
                        <a:rPr lang="zh-CN" altLang="en-US" sz="1600" b="1" dirty="0"/>
                        <a:t>动态主机配置协议</a:t>
                      </a:r>
                      <a:r>
                        <a:rPr lang="en-US" altLang="zh-CN" sz="1600" b="1" dirty="0"/>
                        <a:t>DHCP</a:t>
                      </a:r>
                      <a:endParaRPr lang="zh-CN" altLang="en-US" sz="1600" b="1" dirty="0"/>
                    </a:p>
                  </a:txBody>
                  <a:tcPr anchor="ctr"/>
                </a:tc>
                <a:tc>
                  <a:txBody>
                    <a:bodyPr/>
                    <a:lstStyle/>
                    <a:p>
                      <a:pPr algn="ctr"/>
                      <a:r>
                        <a:rPr lang="en-US" altLang="zh-CN" sz="1600" b="1" dirty="0"/>
                        <a:t>UDP</a:t>
                      </a:r>
                      <a:endParaRPr lang="zh-CN" altLang="en-US" sz="1600" dirty="0"/>
                    </a:p>
                  </a:txBody>
                  <a:tcPr anchor="ctr"/>
                </a:tc>
                <a:extLst>
                  <a:ext uri="{0D108BD9-81ED-4DB2-BD59-A6C34878D82A}">
                    <a16:rowId xmlns:a16="http://schemas.microsoft.com/office/drawing/2014/main" val="1994024542"/>
                  </a:ext>
                </a:extLst>
              </a:tr>
              <a:tr h="281513">
                <a:tc>
                  <a:txBody>
                    <a:bodyPr/>
                    <a:lstStyle/>
                    <a:p>
                      <a:pPr algn="l"/>
                      <a:r>
                        <a:rPr lang="zh-CN" altLang="en-US" sz="1600" b="1" dirty="0"/>
                        <a:t>网络管理</a:t>
                      </a:r>
                    </a:p>
                  </a:txBody>
                  <a:tcPr anchor="ctr"/>
                </a:tc>
                <a:tc>
                  <a:txBody>
                    <a:bodyPr/>
                    <a:lstStyle/>
                    <a:p>
                      <a:pPr algn="l"/>
                      <a:r>
                        <a:rPr lang="zh-CN" altLang="en-US" sz="1600" b="1" dirty="0"/>
                        <a:t>简单网络管理协议</a:t>
                      </a:r>
                      <a:r>
                        <a:rPr lang="en-US" altLang="zh-CN" sz="1600" b="1" dirty="0"/>
                        <a:t>SNMP</a:t>
                      </a:r>
                      <a:endParaRPr lang="zh-CN" altLang="en-US" sz="1600" b="1" dirty="0"/>
                    </a:p>
                  </a:txBody>
                  <a:tcPr anchor="ctr"/>
                </a:tc>
                <a:tc>
                  <a:txBody>
                    <a:bodyPr/>
                    <a:lstStyle/>
                    <a:p>
                      <a:pPr algn="ctr"/>
                      <a:r>
                        <a:rPr lang="en-US" altLang="zh-CN" sz="1600" b="1" dirty="0"/>
                        <a:t>UDP</a:t>
                      </a:r>
                      <a:endParaRPr lang="zh-CN" altLang="en-US" sz="1600" dirty="0"/>
                    </a:p>
                  </a:txBody>
                  <a:tcPr anchor="ctr"/>
                </a:tc>
                <a:extLst>
                  <a:ext uri="{0D108BD9-81ED-4DB2-BD59-A6C34878D82A}">
                    <a16:rowId xmlns:a16="http://schemas.microsoft.com/office/drawing/2014/main" val="909689151"/>
                  </a:ext>
                </a:extLst>
              </a:tr>
              <a:tr h="281513">
                <a:tc>
                  <a:txBody>
                    <a:bodyPr/>
                    <a:lstStyle/>
                    <a:p>
                      <a:pPr algn="l"/>
                      <a:r>
                        <a:rPr lang="zh-CN" altLang="en-US" sz="1600" b="1" dirty="0"/>
                        <a:t>远程文件服务器</a:t>
                      </a:r>
                    </a:p>
                  </a:txBody>
                  <a:tcPr anchor="ctr"/>
                </a:tc>
                <a:tc>
                  <a:txBody>
                    <a:bodyPr/>
                    <a:lstStyle/>
                    <a:p>
                      <a:pPr algn="l"/>
                      <a:r>
                        <a:rPr lang="zh-CN" altLang="en-US" sz="1600" b="1" dirty="0"/>
                        <a:t>网络文件系统</a:t>
                      </a:r>
                      <a:r>
                        <a:rPr lang="en-US" altLang="zh-CN" sz="1600" b="1" dirty="0"/>
                        <a:t>NFS</a:t>
                      </a:r>
                      <a:endParaRPr lang="zh-CN" altLang="en-US" sz="1600" b="1" dirty="0"/>
                    </a:p>
                  </a:txBody>
                  <a:tcPr anchor="ctr"/>
                </a:tc>
                <a:tc>
                  <a:txBody>
                    <a:bodyPr/>
                    <a:lstStyle/>
                    <a:p>
                      <a:pPr algn="ctr"/>
                      <a:r>
                        <a:rPr lang="en-US" altLang="zh-CN" sz="1600" b="1" dirty="0"/>
                        <a:t>UDP</a:t>
                      </a:r>
                      <a:endParaRPr lang="zh-CN" altLang="en-US" sz="1600" dirty="0"/>
                    </a:p>
                  </a:txBody>
                  <a:tcPr anchor="ctr"/>
                </a:tc>
                <a:extLst>
                  <a:ext uri="{0D108BD9-81ED-4DB2-BD59-A6C34878D82A}">
                    <a16:rowId xmlns:a16="http://schemas.microsoft.com/office/drawing/2014/main" val="3576958528"/>
                  </a:ext>
                </a:extLst>
              </a:tr>
              <a:tr h="281513">
                <a:tc>
                  <a:txBody>
                    <a:bodyPr/>
                    <a:lstStyle/>
                    <a:p>
                      <a:pPr algn="l"/>
                      <a:r>
                        <a:rPr lang="en-US" altLang="zh-CN" sz="1600" b="1" dirty="0"/>
                        <a:t>IP</a:t>
                      </a:r>
                      <a:r>
                        <a:rPr lang="zh-CN" altLang="en-US" sz="1600" b="1" dirty="0"/>
                        <a:t>电话</a:t>
                      </a:r>
                    </a:p>
                  </a:txBody>
                  <a:tcPr anchor="ctr"/>
                </a:tc>
                <a:tc>
                  <a:txBody>
                    <a:bodyPr/>
                    <a:lstStyle/>
                    <a:p>
                      <a:pPr algn="l"/>
                      <a:r>
                        <a:rPr lang="zh-CN" altLang="en-US" sz="1600" b="1" dirty="0"/>
                        <a:t>专用协议</a:t>
                      </a:r>
                    </a:p>
                  </a:txBody>
                  <a:tcPr anchor="ctr"/>
                </a:tc>
                <a:tc>
                  <a:txBody>
                    <a:bodyPr/>
                    <a:lstStyle/>
                    <a:p>
                      <a:pPr algn="ctr"/>
                      <a:r>
                        <a:rPr lang="en-US" altLang="zh-CN" sz="1600" b="1" dirty="0"/>
                        <a:t>UDP</a:t>
                      </a:r>
                      <a:endParaRPr lang="zh-CN" altLang="en-US" sz="1600" dirty="0"/>
                    </a:p>
                  </a:txBody>
                  <a:tcPr anchor="ctr"/>
                </a:tc>
                <a:extLst>
                  <a:ext uri="{0D108BD9-81ED-4DB2-BD59-A6C34878D82A}">
                    <a16:rowId xmlns:a16="http://schemas.microsoft.com/office/drawing/2014/main" val="3126432788"/>
                  </a:ext>
                </a:extLst>
              </a:tr>
              <a:tr h="281513">
                <a:tc>
                  <a:txBody>
                    <a:bodyPr/>
                    <a:lstStyle/>
                    <a:p>
                      <a:pPr algn="l"/>
                      <a:r>
                        <a:rPr lang="zh-CN" altLang="en-US" sz="1600" b="1" dirty="0"/>
                        <a:t>流媒体通信</a:t>
                      </a:r>
                    </a:p>
                  </a:txBody>
                  <a:tcPr anchor="ctr"/>
                </a:tc>
                <a:tc>
                  <a:txBody>
                    <a:bodyPr/>
                    <a:lstStyle/>
                    <a:p>
                      <a:pPr algn="l"/>
                      <a:r>
                        <a:rPr lang="zh-CN" altLang="en-US" sz="1600" b="1" dirty="0"/>
                        <a:t>专用协议</a:t>
                      </a:r>
                    </a:p>
                  </a:txBody>
                  <a:tcPr anchor="ctr"/>
                </a:tc>
                <a:tc>
                  <a:txBody>
                    <a:bodyPr/>
                    <a:lstStyle/>
                    <a:p>
                      <a:pPr algn="ctr"/>
                      <a:r>
                        <a:rPr lang="en-US" altLang="zh-CN" sz="1600" b="1" dirty="0"/>
                        <a:t>UDP</a:t>
                      </a:r>
                      <a:endParaRPr lang="zh-CN" altLang="en-US" sz="1600" dirty="0"/>
                    </a:p>
                  </a:txBody>
                  <a:tcPr anchor="ctr"/>
                </a:tc>
                <a:extLst>
                  <a:ext uri="{0D108BD9-81ED-4DB2-BD59-A6C34878D82A}">
                    <a16:rowId xmlns:a16="http://schemas.microsoft.com/office/drawing/2014/main" val="528640630"/>
                  </a:ext>
                </a:extLst>
              </a:tr>
              <a:tr h="281513">
                <a:tc>
                  <a:txBody>
                    <a:bodyPr/>
                    <a:lstStyle/>
                    <a:p>
                      <a:pPr algn="l"/>
                      <a:r>
                        <a:rPr lang="en-US" altLang="zh-CN" sz="1600" b="1" dirty="0"/>
                        <a:t>IP</a:t>
                      </a:r>
                      <a:r>
                        <a:rPr lang="zh-CN" altLang="en-US" sz="1600" b="1" dirty="0"/>
                        <a:t>多播</a:t>
                      </a:r>
                    </a:p>
                  </a:txBody>
                  <a:tcPr anchor="ctr"/>
                </a:tc>
                <a:tc>
                  <a:txBody>
                    <a:bodyPr/>
                    <a:lstStyle/>
                    <a:p>
                      <a:pPr algn="l"/>
                      <a:r>
                        <a:rPr lang="zh-CN" altLang="en-US" sz="1600" b="1" dirty="0"/>
                        <a:t>网际组管理协议</a:t>
                      </a:r>
                      <a:r>
                        <a:rPr lang="en-US" altLang="zh-CN" sz="1600" b="1" dirty="0"/>
                        <a:t>IGMP</a:t>
                      </a:r>
                      <a:endParaRPr lang="zh-CN" altLang="en-US" sz="1600" b="1" dirty="0"/>
                    </a:p>
                  </a:txBody>
                  <a:tcPr anchor="ctr"/>
                </a:tc>
                <a:tc>
                  <a:txBody>
                    <a:bodyPr/>
                    <a:lstStyle/>
                    <a:p>
                      <a:pPr algn="ctr"/>
                      <a:r>
                        <a:rPr lang="en-US" altLang="zh-CN" sz="1600" b="1" dirty="0"/>
                        <a:t>UDP</a:t>
                      </a:r>
                      <a:endParaRPr lang="zh-CN" altLang="en-US" sz="1600" dirty="0"/>
                    </a:p>
                  </a:txBody>
                  <a:tcPr anchor="ctr"/>
                </a:tc>
                <a:extLst>
                  <a:ext uri="{0D108BD9-81ED-4DB2-BD59-A6C34878D82A}">
                    <a16:rowId xmlns:a16="http://schemas.microsoft.com/office/drawing/2014/main" val="1790208038"/>
                  </a:ext>
                </a:extLst>
              </a:tr>
              <a:tr h="281513">
                <a:tc>
                  <a:txBody>
                    <a:bodyPr/>
                    <a:lstStyle/>
                    <a:p>
                      <a:pPr algn="l"/>
                      <a:r>
                        <a:rPr lang="zh-CN" altLang="en-US" sz="1600" b="1" dirty="0"/>
                        <a:t>电子邮件</a:t>
                      </a:r>
                    </a:p>
                  </a:txBody>
                  <a:tcPr anchor="ctr"/>
                </a:tc>
                <a:tc>
                  <a:txBody>
                    <a:bodyPr/>
                    <a:lstStyle/>
                    <a:p>
                      <a:pPr algn="l"/>
                      <a:r>
                        <a:rPr lang="zh-CN" altLang="en-US" sz="1600" b="1" dirty="0"/>
                        <a:t>简单邮件传送协议</a:t>
                      </a:r>
                      <a:r>
                        <a:rPr lang="en-US" altLang="zh-CN" sz="1600" b="1" dirty="0"/>
                        <a:t>SMTP</a:t>
                      </a:r>
                      <a:endParaRPr lang="zh-CN" altLang="en-US" sz="1600" b="1" dirty="0"/>
                    </a:p>
                  </a:txBody>
                  <a:tcPr anchor="ctr"/>
                </a:tc>
                <a:tc>
                  <a:txBody>
                    <a:bodyPr/>
                    <a:lstStyle/>
                    <a:p>
                      <a:pPr algn="ctr"/>
                      <a:r>
                        <a:rPr lang="en-US" altLang="zh-CN" sz="1600" b="1" dirty="0"/>
                        <a:t>TCP</a:t>
                      </a:r>
                      <a:endParaRPr lang="zh-CN" altLang="en-US" sz="1600" b="1" dirty="0"/>
                    </a:p>
                  </a:txBody>
                  <a:tcPr anchor="ctr"/>
                </a:tc>
                <a:extLst>
                  <a:ext uri="{0D108BD9-81ED-4DB2-BD59-A6C34878D82A}">
                    <a16:rowId xmlns:a16="http://schemas.microsoft.com/office/drawing/2014/main" val="1246625284"/>
                  </a:ext>
                </a:extLst>
              </a:tr>
              <a:tr h="281513">
                <a:tc>
                  <a:txBody>
                    <a:bodyPr/>
                    <a:lstStyle/>
                    <a:p>
                      <a:pPr algn="l"/>
                      <a:r>
                        <a:rPr lang="zh-CN" altLang="en-US" sz="1600" b="1" dirty="0"/>
                        <a:t>远程终端接入</a:t>
                      </a:r>
                    </a:p>
                  </a:txBody>
                  <a:tcPr anchor="ctr"/>
                </a:tc>
                <a:tc>
                  <a:txBody>
                    <a:bodyPr/>
                    <a:lstStyle/>
                    <a:p>
                      <a:pPr algn="l"/>
                      <a:r>
                        <a:rPr lang="zh-CN" altLang="en-US" sz="1600" b="1" dirty="0"/>
                        <a:t>电传机网络</a:t>
                      </a:r>
                      <a:r>
                        <a:rPr lang="en-US" altLang="zh-CN" sz="1600" b="1" dirty="0"/>
                        <a:t>TELNET</a:t>
                      </a:r>
                      <a:endParaRPr lang="zh-CN" altLang="en-US" sz="16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a:t>TCP</a:t>
                      </a:r>
                      <a:endParaRPr lang="zh-CN" altLang="en-US" sz="1600" b="1" dirty="0"/>
                    </a:p>
                  </a:txBody>
                  <a:tcPr anchor="ctr"/>
                </a:tc>
                <a:extLst>
                  <a:ext uri="{0D108BD9-81ED-4DB2-BD59-A6C34878D82A}">
                    <a16:rowId xmlns:a16="http://schemas.microsoft.com/office/drawing/2014/main" val="2080056763"/>
                  </a:ext>
                </a:extLst>
              </a:tr>
              <a:tr h="281513">
                <a:tc>
                  <a:txBody>
                    <a:bodyPr/>
                    <a:lstStyle/>
                    <a:p>
                      <a:pPr algn="l"/>
                      <a:r>
                        <a:rPr lang="zh-CN" altLang="en-US" sz="1600" b="1" dirty="0"/>
                        <a:t>万维网</a:t>
                      </a:r>
                    </a:p>
                  </a:txBody>
                  <a:tcPr anchor="ctr"/>
                </a:tc>
                <a:tc>
                  <a:txBody>
                    <a:bodyPr/>
                    <a:lstStyle/>
                    <a:p>
                      <a:pPr algn="l"/>
                      <a:r>
                        <a:rPr lang="zh-CN" altLang="en-US" sz="1600" b="1" dirty="0"/>
                        <a:t>超文本传送协议</a:t>
                      </a:r>
                      <a:r>
                        <a:rPr lang="en-US" altLang="zh-CN" sz="1600" b="1" dirty="0"/>
                        <a:t>HTTP</a:t>
                      </a:r>
                      <a:endParaRPr lang="zh-CN" altLang="en-US" sz="16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a:t>TCP</a:t>
                      </a:r>
                      <a:endParaRPr lang="zh-CN" altLang="en-US" sz="1600" b="1" dirty="0"/>
                    </a:p>
                  </a:txBody>
                  <a:tcPr anchor="ctr"/>
                </a:tc>
                <a:extLst>
                  <a:ext uri="{0D108BD9-81ED-4DB2-BD59-A6C34878D82A}">
                    <a16:rowId xmlns:a16="http://schemas.microsoft.com/office/drawing/2014/main" val="1461626725"/>
                  </a:ext>
                </a:extLst>
              </a:tr>
              <a:tr h="281513">
                <a:tc>
                  <a:txBody>
                    <a:bodyPr/>
                    <a:lstStyle/>
                    <a:p>
                      <a:pPr algn="l"/>
                      <a:r>
                        <a:rPr lang="zh-CN" altLang="en-US" sz="1600" b="1" dirty="0"/>
                        <a:t>文件传送</a:t>
                      </a:r>
                    </a:p>
                  </a:txBody>
                  <a:tcPr anchor="ctr"/>
                </a:tc>
                <a:tc>
                  <a:txBody>
                    <a:bodyPr/>
                    <a:lstStyle/>
                    <a:p>
                      <a:pPr algn="l"/>
                      <a:r>
                        <a:rPr lang="zh-CN" altLang="en-US" sz="1600" b="1" dirty="0"/>
                        <a:t>文件传送协议</a:t>
                      </a:r>
                      <a:r>
                        <a:rPr lang="en-US" altLang="zh-CN" sz="1600" b="1" dirty="0"/>
                        <a:t>FTP</a:t>
                      </a:r>
                      <a:endParaRPr lang="zh-CN" altLang="en-US" sz="16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a:t>TCP</a:t>
                      </a:r>
                      <a:endParaRPr lang="zh-CN" altLang="en-US" sz="1600" b="1" dirty="0"/>
                    </a:p>
                  </a:txBody>
                  <a:tcPr anchor="ctr"/>
                </a:tc>
                <a:extLst>
                  <a:ext uri="{0D108BD9-81ED-4DB2-BD59-A6C34878D82A}">
                    <a16:rowId xmlns:a16="http://schemas.microsoft.com/office/drawing/2014/main" val="1165225025"/>
                  </a:ext>
                </a:extLst>
              </a:tr>
            </a:tbl>
          </a:graphicData>
        </a:graphic>
      </p:graphicFrame>
      <p:sp>
        <p:nvSpPr>
          <p:cNvPr id="7" name="文本框 6">
            <a:extLst>
              <a:ext uri="{FF2B5EF4-FFF2-40B4-BE49-F238E27FC236}">
                <a16:creationId xmlns:a16="http://schemas.microsoft.com/office/drawing/2014/main" id="{4907CAFA-C09A-EB30-003C-6E7EFFF7B07D}"/>
              </a:ext>
            </a:extLst>
          </p:cNvPr>
          <p:cNvSpPr txBox="1"/>
          <p:nvPr/>
        </p:nvSpPr>
        <p:spPr>
          <a:xfrm>
            <a:off x="2343372" y="1246985"/>
            <a:ext cx="7505256" cy="369332"/>
          </a:xfrm>
          <a:prstGeom prst="rect">
            <a:avLst/>
          </a:prstGeom>
          <a:noFill/>
        </p:spPr>
        <p:txBody>
          <a:bodyPr wrap="square" rtlCol="0">
            <a:spAutoFit/>
          </a:bodyPr>
          <a:lstStyle/>
          <a:p>
            <a:r>
              <a:rPr lang="zh-CN" altLang="en-US" b="1" dirty="0">
                <a:solidFill>
                  <a:schemeClr val="accent3">
                    <a:lumMod val="75000"/>
                  </a:schemeClr>
                </a:solidFill>
              </a:rPr>
              <a:t>因特网中的一些典型应用所使用的</a:t>
            </a:r>
            <a:r>
              <a:rPr lang="en-US" altLang="zh-CN" b="1" dirty="0">
                <a:solidFill>
                  <a:schemeClr val="accent3">
                    <a:lumMod val="75000"/>
                  </a:schemeClr>
                </a:solidFill>
              </a:rPr>
              <a:t>TCP/IP</a:t>
            </a:r>
            <a:r>
              <a:rPr lang="zh-CN" altLang="en-US" b="1" dirty="0">
                <a:solidFill>
                  <a:schemeClr val="accent3">
                    <a:lumMod val="75000"/>
                  </a:schemeClr>
                </a:solidFill>
              </a:rPr>
              <a:t>应用层协议和相应的运输层协议</a:t>
            </a:r>
          </a:p>
        </p:txBody>
      </p:sp>
      <p:grpSp>
        <p:nvGrpSpPr>
          <p:cNvPr id="5" name="组合 4">
            <a:extLst>
              <a:ext uri="{FF2B5EF4-FFF2-40B4-BE49-F238E27FC236}">
                <a16:creationId xmlns:a16="http://schemas.microsoft.com/office/drawing/2014/main" id="{7505E588-1B6A-5750-249D-2D0B0BDA90BA}"/>
              </a:ext>
            </a:extLst>
          </p:cNvPr>
          <p:cNvGrpSpPr/>
          <p:nvPr/>
        </p:nvGrpSpPr>
        <p:grpSpPr>
          <a:xfrm>
            <a:off x="304800" y="749300"/>
            <a:ext cx="6192343" cy="400110"/>
            <a:chOff x="424117" y="898245"/>
            <a:chExt cx="6192343" cy="400110"/>
          </a:xfrm>
        </p:grpSpPr>
        <p:sp>
          <p:nvSpPr>
            <p:cNvPr id="8" name="平行四边形 7">
              <a:extLst>
                <a:ext uri="{FF2B5EF4-FFF2-40B4-BE49-F238E27FC236}">
                  <a16:creationId xmlns:a16="http://schemas.microsoft.com/office/drawing/2014/main" id="{EA5629A7-BFB9-0BC8-A6EF-B5840110D216}"/>
                </a:ext>
              </a:extLst>
            </p:cNvPr>
            <p:cNvSpPr/>
            <p:nvPr/>
          </p:nvSpPr>
          <p:spPr>
            <a:xfrm>
              <a:off x="424117" y="898245"/>
              <a:ext cx="67445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9" name="文本框 8">
              <a:extLst>
                <a:ext uri="{FF2B5EF4-FFF2-40B4-BE49-F238E27FC236}">
                  <a16:creationId xmlns:a16="http://schemas.microsoft.com/office/drawing/2014/main" id="{4B5F1686-09F6-C990-7FC2-94EEF0D76623}"/>
                </a:ext>
              </a:extLst>
            </p:cNvPr>
            <p:cNvSpPr txBox="1"/>
            <p:nvPr/>
          </p:nvSpPr>
          <p:spPr>
            <a:xfrm>
              <a:off x="1098567" y="898245"/>
              <a:ext cx="5517893" cy="400110"/>
            </a:xfrm>
            <a:prstGeom prst="rect">
              <a:avLst/>
            </a:prstGeom>
            <a:noFill/>
          </p:spPr>
          <p:txBody>
            <a:bodyPr wrap="square" rtlCol="0">
              <a:spAutoFit/>
            </a:bodyPr>
            <a:lstStyle/>
            <a:p>
              <a:r>
                <a:rPr lang="en-US" altLang="zh-CN" sz="2000" b="1" dirty="0"/>
                <a:t>TCP/IP</a:t>
              </a:r>
              <a:r>
                <a:rPr lang="zh-CN" altLang="en-US" sz="2000" b="1" dirty="0"/>
                <a:t>运输层中的两个重要协议</a:t>
              </a:r>
            </a:p>
          </p:txBody>
        </p:sp>
      </p:grpSp>
    </p:spTree>
    <p:custDataLst>
      <p:tags r:id="rId1"/>
    </p:custDataLst>
    <p:extLst>
      <p:ext uri="{BB962C8B-B14F-4D97-AF65-F5344CB8AC3E}">
        <p14:creationId xmlns:p14="http://schemas.microsoft.com/office/powerpoint/2010/main" val="97198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par>
                                <p:cTn id="13" presetID="3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800" decel="100000"/>
                                        <p:tgtEl>
                                          <p:spTgt spid="6"/>
                                        </p:tgtEl>
                                      </p:cBhvr>
                                    </p:animEffect>
                                    <p:anim calcmode="lin" valueType="num">
                                      <p:cBhvr>
                                        <p:cTn id="16" dur="800" decel="100000" fill="hold"/>
                                        <p:tgtEl>
                                          <p:spTgt spid="6"/>
                                        </p:tgtEl>
                                        <p:attrNameLst>
                                          <p:attrName>style.rotation</p:attrName>
                                        </p:attrNameLst>
                                      </p:cBhvr>
                                      <p:tavLst>
                                        <p:tav tm="0">
                                          <p:val>
                                            <p:fltVal val="-90"/>
                                          </p:val>
                                        </p:tav>
                                        <p:tav tm="100000">
                                          <p:val>
                                            <p:fltVal val="0"/>
                                          </p:val>
                                        </p:tav>
                                      </p:tavLst>
                                    </p:anim>
                                    <p:anim calcmode="lin" valueType="num">
                                      <p:cBhvr>
                                        <p:cTn id="17" dur="800" decel="100000" fill="hold"/>
                                        <p:tgtEl>
                                          <p:spTgt spid="6"/>
                                        </p:tgtEl>
                                        <p:attrNameLst>
                                          <p:attrName>ppt_x</p:attrName>
                                        </p:attrNameLst>
                                      </p:cBhvr>
                                      <p:tavLst>
                                        <p:tav tm="0">
                                          <p:val>
                                            <p:strVal val="#ppt_x+0.4"/>
                                          </p:val>
                                        </p:tav>
                                        <p:tav tm="100000">
                                          <p:val>
                                            <p:strVal val="#ppt_x-0.05"/>
                                          </p:val>
                                        </p:tav>
                                      </p:tavLst>
                                    </p:anim>
                                    <p:anim calcmode="lin" valueType="num">
                                      <p:cBhvr>
                                        <p:cTn id="18" dur="800" decel="100000" fill="hold"/>
                                        <p:tgtEl>
                                          <p:spTgt spid="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AFDC9133-B6FC-1EFA-822C-FCD30CB2ECBB}"/>
              </a:ext>
            </a:extLst>
          </p:cNvPr>
          <p:cNvSpPr txBox="1"/>
          <p:nvPr/>
        </p:nvSpPr>
        <p:spPr>
          <a:xfrm>
            <a:off x="1322962" y="2117547"/>
            <a:ext cx="998705" cy="369332"/>
          </a:xfrm>
          <a:prstGeom prst="rect">
            <a:avLst/>
          </a:prstGeom>
          <a:noFill/>
        </p:spPr>
        <p:txBody>
          <a:bodyPr wrap="square" rtlCol="0">
            <a:spAutoFit/>
          </a:bodyPr>
          <a:lstStyle/>
          <a:p>
            <a:r>
              <a:rPr lang="zh-CN" altLang="en-US" b="1" dirty="0">
                <a:solidFill>
                  <a:schemeClr val="accent1">
                    <a:lumMod val="75000"/>
                  </a:schemeClr>
                </a:solidFill>
              </a:rPr>
              <a:t>（失效）</a:t>
            </a:r>
          </a:p>
        </p:txBody>
      </p:sp>
      <p:sp>
        <p:nvSpPr>
          <p:cNvPr id="32" name="矩形 31">
            <a:extLst>
              <a:ext uri="{FF2B5EF4-FFF2-40B4-BE49-F238E27FC236}">
                <a16:creationId xmlns:a16="http://schemas.microsoft.com/office/drawing/2014/main" id="{A2FC7074-2C9E-00A1-3E67-6FCFC5FFEF3A}"/>
              </a:ext>
            </a:extLst>
          </p:cNvPr>
          <p:cNvSpPr/>
          <p:nvPr/>
        </p:nvSpPr>
        <p:spPr>
          <a:xfrm>
            <a:off x="4328110" y="4768418"/>
            <a:ext cx="3589961" cy="43639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             释放连接</a:t>
            </a:r>
          </a:p>
        </p:txBody>
      </p:sp>
      <p:sp>
        <p:nvSpPr>
          <p:cNvPr id="20" name="矩形 19">
            <a:extLst>
              <a:ext uri="{FF2B5EF4-FFF2-40B4-BE49-F238E27FC236}">
                <a16:creationId xmlns:a16="http://schemas.microsoft.com/office/drawing/2014/main" id="{2D1021A9-4F2A-6427-A409-38CC4548F399}"/>
              </a:ext>
            </a:extLst>
          </p:cNvPr>
          <p:cNvSpPr/>
          <p:nvPr/>
        </p:nvSpPr>
        <p:spPr>
          <a:xfrm>
            <a:off x="4328110" y="3554771"/>
            <a:ext cx="3589961" cy="1222649"/>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             数据传输</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“三报文握手”建立</a:t>
              </a:r>
              <a:r>
                <a:rPr lang="en-US" altLang="zh-CN" sz="2000" b="1" dirty="0"/>
                <a:t>TCP</a:t>
              </a:r>
              <a:r>
                <a:rPr lang="zh-CN" altLang="en-US" sz="2000" b="1" dirty="0"/>
                <a:t>连接</a:t>
              </a:r>
            </a:p>
          </p:txBody>
        </p:sp>
      </p:grpSp>
      <p:sp>
        <p:nvSpPr>
          <p:cNvPr id="5" name="文本框 4">
            <a:extLst>
              <a:ext uri="{FF2B5EF4-FFF2-40B4-BE49-F238E27FC236}">
                <a16:creationId xmlns:a16="http://schemas.microsoft.com/office/drawing/2014/main" id="{5BAE5A10-57FB-2072-40DF-9610FF1C190D}"/>
              </a:ext>
            </a:extLst>
          </p:cNvPr>
          <p:cNvSpPr txBox="1"/>
          <p:nvPr/>
        </p:nvSpPr>
        <p:spPr>
          <a:xfrm>
            <a:off x="4278086" y="780078"/>
            <a:ext cx="7243354" cy="369332"/>
          </a:xfrm>
          <a:prstGeom prst="rect">
            <a:avLst/>
          </a:prstGeom>
          <a:noFill/>
        </p:spPr>
        <p:txBody>
          <a:bodyPr wrap="square" rtlCol="0">
            <a:spAutoFit/>
          </a:bodyPr>
          <a:lstStyle/>
          <a:p>
            <a:r>
              <a:rPr lang="en-US" altLang="zh-CN" b="1" dirty="0">
                <a:solidFill>
                  <a:srgbClr val="0070C0"/>
                </a:solidFill>
              </a:rPr>
              <a:t>——  </a:t>
            </a:r>
            <a:r>
              <a:rPr lang="zh-CN" altLang="en-US" b="1" dirty="0">
                <a:solidFill>
                  <a:srgbClr val="0070C0"/>
                </a:solidFill>
              </a:rPr>
              <a:t>使用“三报文握手”而不是“两报文握手”建立</a:t>
            </a:r>
            <a:r>
              <a:rPr lang="en-US" altLang="zh-CN" b="1" dirty="0">
                <a:solidFill>
                  <a:srgbClr val="0070C0"/>
                </a:solidFill>
              </a:rPr>
              <a:t>TCP</a:t>
            </a:r>
            <a:r>
              <a:rPr lang="zh-CN" altLang="en-US" b="1" dirty="0">
                <a:solidFill>
                  <a:srgbClr val="0070C0"/>
                </a:solidFill>
              </a:rPr>
              <a:t>连接的原因</a:t>
            </a:r>
          </a:p>
        </p:txBody>
      </p:sp>
      <p:grpSp>
        <p:nvGrpSpPr>
          <p:cNvPr id="9" name="组合 8">
            <a:extLst>
              <a:ext uri="{FF2B5EF4-FFF2-40B4-BE49-F238E27FC236}">
                <a16:creationId xmlns:a16="http://schemas.microsoft.com/office/drawing/2014/main" id="{93C5B756-D417-754D-C389-956285998A88}"/>
              </a:ext>
            </a:extLst>
          </p:cNvPr>
          <p:cNvGrpSpPr/>
          <p:nvPr/>
        </p:nvGrpSpPr>
        <p:grpSpPr>
          <a:xfrm>
            <a:off x="2909781" y="1427590"/>
            <a:ext cx="6612046" cy="5049901"/>
            <a:chOff x="2909781" y="1427590"/>
            <a:chExt cx="6612046" cy="5049901"/>
          </a:xfrm>
        </p:grpSpPr>
        <p:grpSp>
          <p:nvGrpSpPr>
            <p:cNvPr id="6" name="组合 5">
              <a:extLst>
                <a:ext uri="{FF2B5EF4-FFF2-40B4-BE49-F238E27FC236}">
                  <a16:creationId xmlns:a16="http://schemas.microsoft.com/office/drawing/2014/main" id="{51A51CFB-E9A7-5A22-F972-0AE5F5BF8286}"/>
                </a:ext>
              </a:extLst>
            </p:cNvPr>
            <p:cNvGrpSpPr/>
            <p:nvPr/>
          </p:nvGrpSpPr>
          <p:grpSpPr>
            <a:xfrm>
              <a:off x="3994889" y="1427590"/>
              <a:ext cx="4202222" cy="654939"/>
              <a:chOff x="3767249" y="1447184"/>
              <a:chExt cx="4202222" cy="654939"/>
            </a:xfrm>
          </p:grpSpPr>
          <p:pic>
            <p:nvPicPr>
              <p:cNvPr id="127" name="图形 126">
                <a:extLst>
                  <a:ext uri="{FF2B5EF4-FFF2-40B4-BE49-F238E27FC236}">
                    <a16:creationId xmlns:a16="http://schemas.microsoft.com/office/drawing/2014/main" id="{1E04F2AD-F3D5-0301-A4B1-38EA857D7D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67249" y="1447184"/>
                <a:ext cx="677140" cy="654939"/>
              </a:xfrm>
              <a:prstGeom prst="rect">
                <a:avLst/>
              </a:prstGeom>
            </p:spPr>
          </p:pic>
          <p:pic>
            <p:nvPicPr>
              <p:cNvPr id="128" name="图形 127">
                <a:extLst>
                  <a:ext uri="{FF2B5EF4-FFF2-40B4-BE49-F238E27FC236}">
                    <a16:creationId xmlns:a16="http://schemas.microsoft.com/office/drawing/2014/main" id="{D96BD21D-9FDD-041E-402F-C6A27867CF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25754" y="1483464"/>
                <a:ext cx="443717" cy="582378"/>
              </a:xfrm>
              <a:prstGeom prst="rect">
                <a:avLst/>
              </a:prstGeom>
            </p:spPr>
          </p:pic>
        </p:grpSp>
        <p:sp>
          <p:nvSpPr>
            <p:cNvPr id="129" name="文本框 128">
              <a:extLst>
                <a:ext uri="{FF2B5EF4-FFF2-40B4-BE49-F238E27FC236}">
                  <a16:creationId xmlns:a16="http://schemas.microsoft.com/office/drawing/2014/main" id="{BF66C312-83D3-82D5-3836-33F3A10A8DAD}"/>
                </a:ext>
              </a:extLst>
            </p:cNvPr>
            <p:cNvSpPr txBox="1"/>
            <p:nvPr/>
          </p:nvSpPr>
          <p:spPr>
            <a:xfrm>
              <a:off x="2909781" y="1570393"/>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130" name="文本框 129">
              <a:extLst>
                <a:ext uri="{FF2B5EF4-FFF2-40B4-BE49-F238E27FC236}">
                  <a16:creationId xmlns:a16="http://schemas.microsoft.com/office/drawing/2014/main" id="{069CDFD1-B482-F6C4-1765-37844B2E8509}"/>
                </a:ext>
              </a:extLst>
            </p:cNvPr>
            <p:cNvSpPr txBox="1"/>
            <p:nvPr/>
          </p:nvSpPr>
          <p:spPr>
            <a:xfrm>
              <a:off x="8197111" y="1570393"/>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cxnSp>
          <p:nvCxnSpPr>
            <p:cNvPr id="8" name="直接箭头连接符 7">
              <a:extLst>
                <a:ext uri="{FF2B5EF4-FFF2-40B4-BE49-F238E27FC236}">
                  <a16:creationId xmlns:a16="http://schemas.microsoft.com/office/drawing/2014/main" id="{92371D59-D66D-5FEA-9D4E-C77B73DD0AA4}"/>
                </a:ext>
              </a:extLst>
            </p:cNvPr>
            <p:cNvCxnSpPr>
              <a:cxnSpLocks/>
            </p:cNvCxnSpPr>
            <p:nvPr/>
          </p:nvCxnSpPr>
          <p:spPr>
            <a:xfrm>
              <a:off x="4333459" y="2174966"/>
              <a:ext cx="0" cy="42639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32FE7936-C9CC-2AB3-8414-6BF7B08E0B72}"/>
                </a:ext>
              </a:extLst>
            </p:cNvPr>
            <p:cNvCxnSpPr>
              <a:cxnSpLocks/>
            </p:cNvCxnSpPr>
            <p:nvPr/>
          </p:nvCxnSpPr>
          <p:spPr>
            <a:xfrm>
              <a:off x="7911593" y="2174966"/>
              <a:ext cx="0" cy="42639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C100BA0-9A27-54B5-F133-B4FF46FD1311}"/>
                </a:ext>
              </a:extLst>
            </p:cNvPr>
            <p:cNvSpPr txBox="1"/>
            <p:nvPr/>
          </p:nvSpPr>
          <p:spPr>
            <a:xfrm>
              <a:off x="4087025" y="6108159"/>
              <a:ext cx="246434" cy="369332"/>
            </a:xfrm>
            <a:prstGeom prst="rect">
              <a:avLst/>
            </a:prstGeom>
            <a:noFill/>
          </p:spPr>
          <p:txBody>
            <a:bodyPr wrap="square" rtlCol="0">
              <a:spAutoFit/>
            </a:bodyPr>
            <a:lstStyle/>
            <a:p>
              <a:r>
                <a:rPr lang="en-US" altLang="zh-CN" b="1" dirty="0"/>
                <a:t>t</a:t>
              </a:r>
              <a:endParaRPr lang="zh-CN" altLang="en-US" b="1" dirty="0"/>
            </a:p>
          </p:txBody>
        </p:sp>
        <p:sp>
          <p:nvSpPr>
            <p:cNvPr id="14" name="文本框 13">
              <a:extLst>
                <a:ext uri="{FF2B5EF4-FFF2-40B4-BE49-F238E27FC236}">
                  <a16:creationId xmlns:a16="http://schemas.microsoft.com/office/drawing/2014/main" id="{14ABAFC2-7234-31C0-CD11-D5DD255B9C07}"/>
                </a:ext>
              </a:extLst>
            </p:cNvPr>
            <p:cNvSpPr txBox="1"/>
            <p:nvPr/>
          </p:nvSpPr>
          <p:spPr>
            <a:xfrm>
              <a:off x="7911592" y="6108159"/>
              <a:ext cx="246434" cy="369332"/>
            </a:xfrm>
            <a:prstGeom prst="rect">
              <a:avLst/>
            </a:prstGeom>
            <a:noFill/>
          </p:spPr>
          <p:txBody>
            <a:bodyPr wrap="square" rtlCol="0">
              <a:spAutoFit/>
            </a:bodyPr>
            <a:lstStyle/>
            <a:p>
              <a:r>
                <a:rPr lang="en-US" altLang="zh-CN" b="1" dirty="0"/>
                <a:t>t</a:t>
              </a:r>
              <a:endParaRPr lang="zh-CN" altLang="en-US" b="1" dirty="0"/>
            </a:p>
          </p:txBody>
        </p:sp>
      </p:grpSp>
      <p:cxnSp>
        <p:nvCxnSpPr>
          <p:cNvPr id="11" name="连接符: 曲线 10">
            <a:extLst>
              <a:ext uri="{FF2B5EF4-FFF2-40B4-BE49-F238E27FC236}">
                <a16:creationId xmlns:a16="http://schemas.microsoft.com/office/drawing/2014/main" id="{9AEE9C00-6AB9-BF0C-8A48-8944DFCCEAB2}"/>
              </a:ext>
            </a:extLst>
          </p:cNvPr>
          <p:cNvCxnSpPr>
            <a:cxnSpLocks/>
          </p:cNvCxnSpPr>
          <p:nvPr/>
        </p:nvCxnSpPr>
        <p:spPr>
          <a:xfrm>
            <a:off x="4333459" y="2302213"/>
            <a:ext cx="3578083" cy="3103965"/>
          </a:xfrm>
          <a:prstGeom prst="curvedConnector3">
            <a:avLst>
              <a:gd name="adj1" fmla="val 50000"/>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65DACE0A-3C8B-1D1F-1B6E-D678CF3119B4}"/>
              </a:ext>
            </a:extLst>
          </p:cNvPr>
          <p:cNvSpPr txBox="1"/>
          <p:nvPr/>
        </p:nvSpPr>
        <p:spPr>
          <a:xfrm>
            <a:off x="2127116" y="2117547"/>
            <a:ext cx="2200995" cy="369332"/>
          </a:xfrm>
          <a:prstGeom prst="rect">
            <a:avLst/>
          </a:prstGeom>
          <a:noFill/>
        </p:spPr>
        <p:txBody>
          <a:bodyPr wrap="square" rtlCol="0">
            <a:spAutoFit/>
          </a:bodyPr>
          <a:lstStyle/>
          <a:p>
            <a:pPr algn="r"/>
            <a:r>
              <a:rPr lang="en-US" altLang="zh-CN" b="1" dirty="0"/>
              <a:t>TCP</a:t>
            </a:r>
            <a:r>
              <a:rPr lang="zh-CN" altLang="en-US" b="1" dirty="0"/>
              <a:t>连接请求报文段</a:t>
            </a:r>
          </a:p>
        </p:txBody>
      </p:sp>
      <p:cxnSp>
        <p:nvCxnSpPr>
          <p:cNvPr id="17" name="直接箭头连接符 16">
            <a:extLst>
              <a:ext uri="{FF2B5EF4-FFF2-40B4-BE49-F238E27FC236}">
                <a16:creationId xmlns:a16="http://schemas.microsoft.com/office/drawing/2014/main" id="{3BA1F9B9-D44E-9505-2234-09CBA2A61102}"/>
              </a:ext>
            </a:extLst>
          </p:cNvPr>
          <p:cNvCxnSpPr>
            <a:cxnSpLocks/>
          </p:cNvCxnSpPr>
          <p:nvPr/>
        </p:nvCxnSpPr>
        <p:spPr>
          <a:xfrm>
            <a:off x="4321629" y="2671545"/>
            <a:ext cx="3571655" cy="354056"/>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530F46C2-55DC-B0B9-5E40-95B60AFAB865}"/>
              </a:ext>
            </a:extLst>
          </p:cNvPr>
          <p:cNvCxnSpPr>
            <a:cxnSpLocks/>
          </p:cNvCxnSpPr>
          <p:nvPr/>
        </p:nvCxnSpPr>
        <p:spPr>
          <a:xfrm flipH="1">
            <a:off x="4334589" y="3046082"/>
            <a:ext cx="3558695" cy="466353"/>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C99F75D-5C7D-D4FB-8D84-C1594F05A373}"/>
              </a:ext>
            </a:extLst>
          </p:cNvPr>
          <p:cNvSpPr txBox="1"/>
          <p:nvPr/>
        </p:nvSpPr>
        <p:spPr>
          <a:xfrm>
            <a:off x="7911542" y="2857102"/>
            <a:ext cx="2897152" cy="646331"/>
          </a:xfrm>
          <a:prstGeom prst="rect">
            <a:avLst/>
          </a:prstGeom>
          <a:noFill/>
        </p:spPr>
        <p:txBody>
          <a:bodyPr wrap="square" rtlCol="0">
            <a:spAutoFit/>
          </a:bodyPr>
          <a:lstStyle/>
          <a:p>
            <a:r>
              <a:rPr lang="en-US" altLang="zh-CN" b="1" dirty="0"/>
              <a:t>TCP</a:t>
            </a:r>
            <a:r>
              <a:rPr lang="zh-CN" altLang="en-US" b="1" dirty="0"/>
              <a:t>连接请求确认报文段</a:t>
            </a:r>
            <a:endParaRPr lang="en-US" altLang="zh-CN" b="1" dirty="0"/>
          </a:p>
          <a:p>
            <a:r>
              <a:rPr lang="zh-CN" altLang="en-US" b="1" dirty="0"/>
              <a:t>进入“</a:t>
            </a:r>
            <a:r>
              <a:rPr lang="zh-CN" altLang="en-US" b="1" dirty="0">
                <a:solidFill>
                  <a:schemeClr val="accent4"/>
                </a:solidFill>
              </a:rPr>
              <a:t>连接已建立状态</a:t>
            </a:r>
            <a:r>
              <a:rPr lang="zh-CN" altLang="en-US" b="1" dirty="0"/>
              <a:t>”</a:t>
            </a:r>
            <a:endParaRPr lang="zh-CN" altLang="en-US" b="1" dirty="0">
              <a:solidFill>
                <a:schemeClr val="accent4"/>
              </a:solidFill>
            </a:endParaRPr>
          </a:p>
        </p:txBody>
      </p:sp>
      <p:sp>
        <p:nvSpPr>
          <p:cNvPr id="29" name="文本框 28">
            <a:extLst>
              <a:ext uri="{FF2B5EF4-FFF2-40B4-BE49-F238E27FC236}">
                <a16:creationId xmlns:a16="http://schemas.microsoft.com/office/drawing/2014/main" id="{3536183B-0893-0EB7-2041-4CB2C8CAA2D3}"/>
              </a:ext>
            </a:extLst>
          </p:cNvPr>
          <p:cNvSpPr txBox="1"/>
          <p:nvPr/>
        </p:nvSpPr>
        <p:spPr>
          <a:xfrm>
            <a:off x="1031132" y="2474226"/>
            <a:ext cx="3296979" cy="369332"/>
          </a:xfrm>
          <a:prstGeom prst="rect">
            <a:avLst/>
          </a:prstGeom>
          <a:noFill/>
        </p:spPr>
        <p:txBody>
          <a:bodyPr wrap="square" rtlCol="0">
            <a:spAutoFit/>
          </a:bodyPr>
          <a:lstStyle/>
          <a:p>
            <a:pPr algn="r"/>
            <a:r>
              <a:rPr lang="zh-CN" altLang="en-US" b="1" dirty="0"/>
              <a:t>超时重传</a:t>
            </a:r>
            <a:r>
              <a:rPr lang="en-US" altLang="zh-CN" b="1" dirty="0"/>
              <a:t>TCP</a:t>
            </a:r>
            <a:r>
              <a:rPr lang="zh-CN" altLang="en-US" b="1" dirty="0"/>
              <a:t>连接请求报文段</a:t>
            </a:r>
          </a:p>
        </p:txBody>
      </p:sp>
      <p:sp>
        <p:nvSpPr>
          <p:cNvPr id="30" name="文本框 29">
            <a:extLst>
              <a:ext uri="{FF2B5EF4-FFF2-40B4-BE49-F238E27FC236}">
                <a16:creationId xmlns:a16="http://schemas.microsoft.com/office/drawing/2014/main" id="{FA436376-7B92-FB91-3FFD-62DCF9EFECD0}"/>
              </a:ext>
            </a:extLst>
          </p:cNvPr>
          <p:cNvSpPr txBox="1"/>
          <p:nvPr/>
        </p:nvSpPr>
        <p:spPr>
          <a:xfrm>
            <a:off x="1756954" y="3327695"/>
            <a:ext cx="2571157" cy="369332"/>
          </a:xfrm>
          <a:prstGeom prst="rect">
            <a:avLst/>
          </a:prstGeom>
          <a:noFill/>
        </p:spPr>
        <p:txBody>
          <a:bodyPr wrap="square" rtlCol="0">
            <a:spAutoFit/>
          </a:bodyPr>
          <a:lstStyle/>
          <a:p>
            <a:pPr algn="r"/>
            <a:r>
              <a:rPr lang="zh-CN" altLang="en-US" b="1" dirty="0"/>
              <a:t>进入“</a:t>
            </a:r>
            <a:r>
              <a:rPr lang="zh-CN" altLang="en-US" b="1" dirty="0">
                <a:solidFill>
                  <a:schemeClr val="accent4"/>
                </a:solidFill>
              </a:rPr>
              <a:t>连接已建立状态</a:t>
            </a:r>
            <a:r>
              <a:rPr lang="zh-CN" altLang="en-US" b="1" dirty="0"/>
              <a:t>”</a:t>
            </a:r>
            <a:endParaRPr lang="zh-CN" altLang="en-US" b="1" dirty="0">
              <a:solidFill>
                <a:schemeClr val="accent4"/>
              </a:solidFill>
            </a:endParaRPr>
          </a:p>
        </p:txBody>
      </p:sp>
      <p:sp>
        <p:nvSpPr>
          <p:cNvPr id="23" name="文本框 22">
            <a:extLst>
              <a:ext uri="{FF2B5EF4-FFF2-40B4-BE49-F238E27FC236}">
                <a16:creationId xmlns:a16="http://schemas.microsoft.com/office/drawing/2014/main" id="{546C78A2-3BE6-7E71-233D-8D60336DCDB0}"/>
              </a:ext>
            </a:extLst>
          </p:cNvPr>
          <p:cNvSpPr txBox="1"/>
          <p:nvPr/>
        </p:nvSpPr>
        <p:spPr>
          <a:xfrm>
            <a:off x="7911542" y="4833999"/>
            <a:ext cx="2308698" cy="369332"/>
          </a:xfrm>
          <a:prstGeom prst="rect">
            <a:avLst/>
          </a:prstGeom>
          <a:noFill/>
        </p:spPr>
        <p:txBody>
          <a:bodyPr wrap="square" rtlCol="0">
            <a:spAutoFit/>
          </a:bodyPr>
          <a:lstStyle/>
          <a:p>
            <a:r>
              <a:rPr lang="zh-CN" altLang="en-US" b="1" dirty="0"/>
              <a:t>进入“关闭状态”</a:t>
            </a:r>
          </a:p>
        </p:txBody>
      </p:sp>
      <p:sp>
        <p:nvSpPr>
          <p:cNvPr id="34" name="文本框 33">
            <a:extLst>
              <a:ext uri="{FF2B5EF4-FFF2-40B4-BE49-F238E27FC236}">
                <a16:creationId xmlns:a16="http://schemas.microsoft.com/office/drawing/2014/main" id="{D7CE0FD8-83DE-8A77-08FA-1A63DA9CA7B2}"/>
              </a:ext>
            </a:extLst>
          </p:cNvPr>
          <p:cNvSpPr txBox="1"/>
          <p:nvPr/>
        </p:nvSpPr>
        <p:spPr>
          <a:xfrm>
            <a:off x="1913107" y="4833999"/>
            <a:ext cx="2415004" cy="369332"/>
          </a:xfrm>
          <a:prstGeom prst="rect">
            <a:avLst/>
          </a:prstGeom>
          <a:noFill/>
        </p:spPr>
        <p:txBody>
          <a:bodyPr wrap="square" rtlCol="0">
            <a:spAutoFit/>
          </a:bodyPr>
          <a:lstStyle/>
          <a:p>
            <a:pPr algn="r"/>
            <a:r>
              <a:rPr lang="zh-CN" altLang="en-US" b="1" dirty="0"/>
              <a:t>进入“关闭状态”</a:t>
            </a:r>
          </a:p>
        </p:txBody>
      </p:sp>
      <p:cxnSp>
        <p:nvCxnSpPr>
          <p:cNvPr id="36" name="连接符: 曲线 35">
            <a:extLst>
              <a:ext uri="{FF2B5EF4-FFF2-40B4-BE49-F238E27FC236}">
                <a16:creationId xmlns:a16="http://schemas.microsoft.com/office/drawing/2014/main" id="{24478EA1-2113-51BE-537B-64CCD41A325A}"/>
              </a:ext>
            </a:extLst>
          </p:cNvPr>
          <p:cNvCxnSpPr>
            <a:cxnSpLocks/>
          </p:cNvCxnSpPr>
          <p:nvPr/>
        </p:nvCxnSpPr>
        <p:spPr>
          <a:xfrm>
            <a:off x="4359534" y="2307196"/>
            <a:ext cx="3565070" cy="3098266"/>
          </a:xfrm>
          <a:prstGeom prst="curvedConnector3">
            <a:avLst>
              <a:gd name="adj1" fmla="val 50000"/>
            </a:avLst>
          </a:prstGeom>
          <a:ln w="381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A35A5B9F-FFE1-8AC6-2EB8-DA416BEADF11}"/>
              </a:ext>
            </a:extLst>
          </p:cNvPr>
          <p:cNvSpPr txBox="1"/>
          <p:nvPr/>
        </p:nvSpPr>
        <p:spPr>
          <a:xfrm>
            <a:off x="7911542" y="5395078"/>
            <a:ext cx="2897152" cy="646331"/>
          </a:xfrm>
          <a:prstGeom prst="rect">
            <a:avLst/>
          </a:prstGeom>
          <a:noFill/>
        </p:spPr>
        <p:txBody>
          <a:bodyPr wrap="square" rtlCol="0">
            <a:spAutoFit/>
          </a:bodyPr>
          <a:lstStyle/>
          <a:p>
            <a:r>
              <a:rPr lang="en-US" altLang="zh-CN" b="1" dirty="0"/>
              <a:t>TCP</a:t>
            </a:r>
            <a:r>
              <a:rPr lang="zh-CN" altLang="en-US" b="1" dirty="0"/>
              <a:t>连接请求确认报文段</a:t>
            </a:r>
            <a:endParaRPr lang="en-US" altLang="zh-CN" b="1" dirty="0"/>
          </a:p>
          <a:p>
            <a:r>
              <a:rPr lang="zh-CN" altLang="en-US" b="1" dirty="0"/>
              <a:t>进入“</a:t>
            </a:r>
            <a:r>
              <a:rPr lang="zh-CN" altLang="en-US" b="1" dirty="0">
                <a:solidFill>
                  <a:schemeClr val="accent4"/>
                </a:solidFill>
              </a:rPr>
              <a:t>连接已建立状态</a:t>
            </a:r>
            <a:r>
              <a:rPr lang="zh-CN" altLang="en-US" b="1" dirty="0"/>
              <a:t>”</a:t>
            </a:r>
            <a:endParaRPr lang="zh-CN" altLang="en-US" b="1" dirty="0">
              <a:solidFill>
                <a:schemeClr val="accent4"/>
              </a:solidFill>
            </a:endParaRPr>
          </a:p>
        </p:txBody>
      </p:sp>
      <p:cxnSp>
        <p:nvCxnSpPr>
          <p:cNvPr id="44" name="直接箭头连接符 43">
            <a:extLst>
              <a:ext uri="{FF2B5EF4-FFF2-40B4-BE49-F238E27FC236}">
                <a16:creationId xmlns:a16="http://schemas.microsoft.com/office/drawing/2014/main" id="{2A7A66E8-C79C-DDF6-0F74-9381C71AB7D6}"/>
              </a:ext>
            </a:extLst>
          </p:cNvPr>
          <p:cNvCxnSpPr>
            <a:cxnSpLocks/>
          </p:cNvCxnSpPr>
          <p:nvPr/>
        </p:nvCxnSpPr>
        <p:spPr>
          <a:xfrm flipH="1">
            <a:off x="4334589" y="5523992"/>
            <a:ext cx="3558695" cy="466353"/>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25464A2E-4200-E4CA-4CBA-595746B3DBAA}"/>
              </a:ext>
            </a:extLst>
          </p:cNvPr>
          <p:cNvSpPr txBox="1"/>
          <p:nvPr/>
        </p:nvSpPr>
        <p:spPr>
          <a:xfrm>
            <a:off x="1383306" y="5805679"/>
            <a:ext cx="2944805" cy="369332"/>
          </a:xfrm>
          <a:prstGeom prst="rect">
            <a:avLst/>
          </a:prstGeom>
          <a:noFill/>
        </p:spPr>
        <p:txBody>
          <a:bodyPr wrap="square" rtlCol="0">
            <a:spAutoFit/>
          </a:bodyPr>
          <a:lstStyle/>
          <a:p>
            <a:pPr algn="r"/>
            <a:r>
              <a:rPr lang="zh-CN" altLang="en-US" b="1" dirty="0"/>
              <a:t>不理睬，仍处于“关闭状态”</a:t>
            </a:r>
          </a:p>
        </p:txBody>
      </p:sp>
      <p:sp>
        <p:nvSpPr>
          <p:cNvPr id="42" name="矩形 41">
            <a:extLst>
              <a:ext uri="{FF2B5EF4-FFF2-40B4-BE49-F238E27FC236}">
                <a16:creationId xmlns:a16="http://schemas.microsoft.com/office/drawing/2014/main" id="{CFB147F7-330F-B539-4590-0FCDC13896A6}"/>
              </a:ext>
            </a:extLst>
          </p:cNvPr>
          <p:cNvSpPr/>
          <p:nvPr/>
        </p:nvSpPr>
        <p:spPr>
          <a:xfrm>
            <a:off x="10626634" y="5719391"/>
            <a:ext cx="1260566"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资源浪费</a:t>
            </a:r>
          </a:p>
        </p:txBody>
      </p:sp>
    </p:spTree>
    <p:custDataLst>
      <p:tags r:id="rId1"/>
    </p:custDataLst>
    <p:extLst>
      <p:ext uri="{BB962C8B-B14F-4D97-AF65-F5344CB8AC3E}">
        <p14:creationId xmlns:p14="http://schemas.microsoft.com/office/powerpoint/2010/main" val="350240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20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0-#ppt_w/2"/>
                                          </p:val>
                                        </p:tav>
                                        <p:tav tm="100000">
                                          <p:val>
                                            <p:strVal val="#ppt_x"/>
                                          </p:val>
                                        </p:tav>
                                      </p:tavLst>
                                    </p:anim>
                                    <p:anim calcmode="lin" valueType="num">
                                      <p:cBhvr additive="base">
                                        <p:cTn id="30" dur="500" fill="hold"/>
                                        <p:tgtEl>
                                          <p:spTgt spid="29"/>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10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1+#ppt_w/2"/>
                                          </p:val>
                                        </p:tav>
                                        <p:tav tm="100000">
                                          <p:val>
                                            <p:strVal val="#ppt_x"/>
                                          </p:val>
                                        </p:tav>
                                      </p:tavLst>
                                    </p:anim>
                                    <p:anim calcmode="lin" valueType="num">
                                      <p:cBhvr additive="base">
                                        <p:cTn id="40" dur="500" fill="hold"/>
                                        <p:tgtEl>
                                          <p:spTgt spid="28"/>
                                        </p:tgtEl>
                                        <p:attrNameLst>
                                          <p:attrName>ppt_y</p:attrName>
                                        </p:attrNameLst>
                                      </p:cBhvr>
                                      <p:tavLst>
                                        <p:tav tm="0">
                                          <p:val>
                                            <p:strVal val="#ppt_y"/>
                                          </p:val>
                                        </p:tav>
                                        <p:tav tm="100000">
                                          <p:val>
                                            <p:strVal val="#ppt_y"/>
                                          </p:val>
                                        </p:tav>
                                      </p:tavLst>
                                    </p:anim>
                                  </p:childTnLst>
                                </p:cTn>
                              </p:par>
                            </p:childTnLst>
                          </p:cTn>
                        </p:par>
                        <p:par>
                          <p:cTn id="41" fill="hold">
                            <p:stCondLst>
                              <p:cond delay="500"/>
                            </p:stCondLst>
                            <p:childTnLst>
                              <p:par>
                                <p:cTn id="42" presetID="22" presetClass="entr" presetSubtype="2" fill="hold"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right)">
                                      <p:cBhvr>
                                        <p:cTn id="44" dur="1000"/>
                                        <p:tgtEl>
                                          <p:spTgt spid="25"/>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500" fill="hold"/>
                                        <p:tgtEl>
                                          <p:spTgt spid="30"/>
                                        </p:tgtEl>
                                        <p:attrNameLst>
                                          <p:attrName>ppt_x</p:attrName>
                                        </p:attrNameLst>
                                      </p:cBhvr>
                                      <p:tavLst>
                                        <p:tav tm="0">
                                          <p:val>
                                            <p:strVal val="0-#ppt_w/2"/>
                                          </p:val>
                                        </p:tav>
                                        <p:tav tm="100000">
                                          <p:val>
                                            <p:strVal val="#ppt_x"/>
                                          </p:val>
                                        </p:tav>
                                      </p:tavLst>
                                    </p:anim>
                                    <p:anim calcmode="lin" valueType="num">
                                      <p:cBhvr additive="base">
                                        <p:cTn id="50"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up)">
                                      <p:cBhvr>
                                        <p:cTn id="55" dur="10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wipe(up)">
                                      <p:cBhvr>
                                        <p:cTn id="60" dur="500"/>
                                        <p:tgtEl>
                                          <p:spTgt spid="32"/>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500" fill="hold"/>
                                        <p:tgtEl>
                                          <p:spTgt spid="34"/>
                                        </p:tgtEl>
                                        <p:attrNameLst>
                                          <p:attrName>ppt_x</p:attrName>
                                        </p:attrNameLst>
                                      </p:cBhvr>
                                      <p:tavLst>
                                        <p:tav tm="0">
                                          <p:val>
                                            <p:strVal val="0-#ppt_w/2"/>
                                          </p:val>
                                        </p:tav>
                                        <p:tav tm="100000">
                                          <p:val>
                                            <p:strVal val="#ppt_x"/>
                                          </p:val>
                                        </p:tav>
                                      </p:tavLst>
                                    </p:anim>
                                    <p:anim calcmode="lin" valueType="num">
                                      <p:cBhvr additive="base">
                                        <p:cTn id="66" dur="500" fill="hold"/>
                                        <p:tgtEl>
                                          <p:spTgt spid="34"/>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 calcmode="lin" valueType="num">
                                      <p:cBhvr additive="base">
                                        <p:cTn id="69" dur="500" fill="hold"/>
                                        <p:tgtEl>
                                          <p:spTgt spid="23"/>
                                        </p:tgtEl>
                                        <p:attrNameLst>
                                          <p:attrName>ppt_x</p:attrName>
                                        </p:attrNameLst>
                                      </p:cBhvr>
                                      <p:tavLst>
                                        <p:tav tm="0">
                                          <p:val>
                                            <p:strVal val="1+#ppt_w/2"/>
                                          </p:val>
                                        </p:tav>
                                        <p:tav tm="100000">
                                          <p:val>
                                            <p:strVal val="#ppt_x"/>
                                          </p:val>
                                        </p:tav>
                                      </p:tavLst>
                                    </p:anim>
                                    <p:anim calcmode="lin" valueType="num">
                                      <p:cBhvr additive="base">
                                        <p:cTn id="70"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2" presetClass="entr" presetSubtype="2" fill="hold" grpId="0" nodeType="click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p:tgtEl>
                                          <p:spTgt spid="24"/>
                                        </p:tgtEl>
                                        <p:attrNameLst>
                                          <p:attrName>ppt_x</p:attrName>
                                        </p:attrNameLst>
                                      </p:cBhvr>
                                      <p:tavLst>
                                        <p:tav tm="0">
                                          <p:val>
                                            <p:strVal val="#ppt_x+#ppt_w*1.125000"/>
                                          </p:val>
                                        </p:tav>
                                        <p:tav tm="100000">
                                          <p:val>
                                            <p:strVal val="#ppt_x"/>
                                          </p:val>
                                        </p:tav>
                                      </p:tavLst>
                                    </p:anim>
                                    <p:animEffect transition="in" filter="wipe(left)">
                                      <p:cBhvr>
                                        <p:cTn id="76" dur="500"/>
                                        <p:tgtEl>
                                          <p:spTgt spid="24"/>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childTnLst>
                          </p:cTn>
                        </p:par>
                        <p:par>
                          <p:cTn id="81" fill="hold">
                            <p:stCondLst>
                              <p:cond delay="0"/>
                            </p:stCondLst>
                            <p:childTnLst>
                              <p:par>
                                <p:cTn id="82" presetID="35" presetClass="emph" presetSubtype="0" repeatCount="3000" fill="hold" nodeType="afterEffect">
                                  <p:stCondLst>
                                    <p:cond delay="0"/>
                                  </p:stCondLst>
                                  <p:childTnLst>
                                    <p:anim calcmode="discrete" valueType="str">
                                      <p:cBhvr>
                                        <p:cTn id="83" dur="500" fill="hold"/>
                                        <p:tgtEl>
                                          <p:spTgt spid="36"/>
                                        </p:tgtEl>
                                        <p:attrNameLst>
                                          <p:attrName>style.visibility</p:attrName>
                                        </p:attrNameLst>
                                      </p:cBhvr>
                                      <p:tavLst>
                                        <p:tav tm="0">
                                          <p:val>
                                            <p:strVal val="hidden"/>
                                          </p:val>
                                        </p:tav>
                                        <p:tav tm="50000">
                                          <p:val>
                                            <p:strVal val="visible"/>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2" fill="hold" grpId="0" nodeType="clickEffect">
                                  <p:stCondLst>
                                    <p:cond delay="0"/>
                                  </p:stCondLst>
                                  <p:childTnLst>
                                    <p:set>
                                      <p:cBhvr>
                                        <p:cTn id="87" dur="1" fill="hold">
                                          <p:stCondLst>
                                            <p:cond delay="0"/>
                                          </p:stCondLst>
                                        </p:cTn>
                                        <p:tgtEl>
                                          <p:spTgt spid="38"/>
                                        </p:tgtEl>
                                        <p:attrNameLst>
                                          <p:attrName>style.visibility</p:attrName>
                                        </p:attrNameLst>
                                      </p:cBhvr>
                                      <p:to>
                                        <p:strVal val="visible"/>
                                      </p:to>
                                    </p:set>
                                    <p:anim calcmode="lin" valueType="num">
                                      <p:cBhvr additive="base">
                                        <p:cTn id="88" dur="500" fill="hold"/>
                                        <p:tgtEl>
                                          <p:spTgt spid="38"/>
                                        </p:tgtEl>
                                        <p:attrNameLst>
                                          <p:attrName>ppt_x</p:attrName>
                                        </p:attrNameLst>
                                      </p:cBhvr>
                                      <p:tavLst>
                                        <p:tav tm="0">
                                          <p:val>
                                            <p:strVal val="1+#ppt_w/2"/>
                                          </p:val>
                                        </p:tav>
                                        <p:tav tm="100000">
                                          <p:val>
                                            <p:strVal val="#ppt_x"/>
                                          </p:val>
                                        </p:tav>
                                      </p:tavLst>
                                    </p:anim>
                                    <p:anim calcmode="lin" valueType="num">
                                      <p:cBhvr additive="base">
                                        <p:cTn id="89" dur="500" fill="hold"/>
                                        <p:tgtEl>
                                          <p:spTgt spid="38"/>
                                        </p:tgtEl>
                                        <p:attrNameLst>
                                          <p:attrName>ppt_y</p:attrName>
                                        </p:attrNameLst>
                                      </p:cBhvr>
                                      <p:tavLst>
                                        <p:tav tm="0">
                                          <p:val>
                                            <p:strVal val="#ppt_y"/>
                                          </p:val>
                                        </p:tav>
                                        <p:tav tm="100000">
                                          <p:val>
                                            <p:strVal val="#ppt_y"/>
                                          </p:val>
                                        </p:tav>
                                      </p:tavLst>
                                    </p:anim>
                                  </p:childTnLst>
                                </p:cTn>
                              </p:par>
                            </p:childTnLst>
                          </p:cTn>
                        </p:par>
                        <p:par>
                          <p:cTn id="90" fill="hold">
                            <p:stCondLst>
                              <p:cond delay="500"/>
                            </p:stCondLst>
                            <p:childTnLst>
                              <p:par>
                                <p:cTn id="91" presetID="22" presetClass="entr" presetSubtype="2" fill="hold" nodeType="afterEffect">
                                  <p:stCondLst>
                                    <p:cond delay="0"/>
                                  </p:stCondLst>
                                  <p:childTnLst>
                                    <p:set>
                                      <p:cBhvr>
                                        <p:cTn id="92" dur="1" fill="hold">
                                          <p:stCondLst>
                                            <p:cond delay="0"/>
                                          </p:stCondLst>
                                        </p:cTn>
                                        <p:tgtEl>
                                          <p:spTgt spid="44"/>
                                        </p:tgtEl>
                                        <p:attrNameLst>
                                          <p:attrName>style.visibility</p:attrName>
                                        </p:attrNameLst>
                                      </p:cBhvr>
                                      <p:to>
                                        <p:strVal val="visible"/>
                                      </p:to>
                                    </p:set>
                                    <p:animEffect transition="in" filter="wipe(right)">
                                      <p:cBhvr>
                                        <p:cTn id="93" dur="1000"/>
                                        <p:tgtEl>
                                          <p:spTgt spid="44"/>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8" fill="hold" grpId="0" nodeType="clickEffect">
                                  <p:stCondLst>
                                    <p:cond delay="0"/>
                                  </p:stCondLst>
                                  <p:childTnLst>
                                    <p:set>
                                      <p:cBhvr>
                                        <p:cTn id="97" dur="1" fill="hold">
                                          <p:stCondLst>
                                            <p:cond delay="0"/>
                                          </p:stCondLst>
                                        </p:cTn>
                                        <p:tgtEl>
                                          <p:spTgt spid="48"/>
                                        </p:tgtEl>
                                        <p:attrNameLst>
                                          <p:attrName>style.visibility</p:attrName>
                                        </p:attrNameLst>
                                      </p:cBhvr>
                                      <p:to>
                                        <p:strVal val="visible"/>
                                      </p:to>
                                    </p:set>
                                    <p:anim calcmode="lin" valueType="num">
                                      <p:cBhvr additive="base">
                                        <p:cTn id="98" dur="500" fill="hold"/>
                                        <p:tgtEl>
                                          <p:spTgt spid="48"/>
                                        </p:tgtEl>
                                        <p:attrNameLst>
                                          <p:attrName>ppt_x</p:attrName>
                                        </p:attrNameLst>
                                      </p:cBhvr>
                                      <p:tavLst>
                                        <p:tav tm="0">
                                          <p:val>
                                            <p:strVal val="0-#ppt_w/2"/>
                                          </p:val>
                                        </p:tav>
                                        <p:tav tm="100000">
                                          <p:val>
                                            <p:strVal val="#ppt_x"/>
                                          </p:val>
                                        </p:tav>
                                      </p:tavLst>
                                    </p:anim>
                                    <p:anim calcmode="lin" valueType="num">
                                      <p:cBhvr additive="base">
                                        <p:cTn id="99"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2" presetClass="entr" presetSubtype="8" fill="hold" grpId="0" nodeType="clickEffect">
                                  <p:stCondLst>
                                    <p:cond delay="0"/>
                                  </p:stCondLst>
                                  <p:childTnLst>
                                    <p:set>
                                      <p:cBhvr>
                                        <p:cTn id="103" dur="1" fill="hold">
                                          <p:stCondLst>
                                            <p:cond delay="0"/>
                                          </p:stCondLst>
                                        </p:cTn>
                                        <p:tgtEl>
                                          <p:spTgt spid="42"/>
                                        </p:tgtEl>
                                        <p:attrNameLst>
                                          <p:attrName>style.visibility</p:attrName>
                                        </p:attrNameLst>
                                      </p:cBhvr>
                                      <p:to>
                                        <p:strVal val="visible"/>
                                      </p:to>
                                    </p:set>
                                    <p:anim calcmode="lin" valueType="num">
                                      <p:cBhvr additive="base">
                                        <p:cTn id="104" dur="500"/>
                                        <p:tgtEl>
                                          <p:spTgt spid="42"/>
                                        </p:tgtEl>
                                        <p:attrNameLst>
                                          <p:attrName>ppt_x</p:attrName>
                                        </p:attrNameLst>
                                      </p:cBhvr>
                                      <p:tavLst>
                                        <p:tav tm="0">
                                          <p:val>
                                            <p:strVal val="#ppt_x-#ppt_w*1.125000"/>
                                          </p:val>
                                        </p:tav>
                                        <p:tav tm="100000">
                                          <p:val>
                                            <p:strVal val="#ppt_x"/>
                                          </p:val>
                                        </p:tav>
                                      </p:tavLst>
                                    </p:anim>
                                    <p:animEffect transition="in" filter="wipe(right)">
                                      <p:cBhvr>
                                        <p:cTn id="10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2" grpId="0" animBg="1"/>
      <p:bldP spid="20" grpId="0" animBg="1"/>
      <p:bldP spid="13" grpId="0"/>
      <p:bldP spid="28" grpId="0"/>
      <p:bldP spid="29" grpId="0"/>
      <p:bldP spid="30" grpId="0"/>
      <p:bldP spid="23" grpId="0"/>
      <p:bldP spid="34" grpId="0"/>
      <p:bldP spid="38" grpId="0"/>
      <p:bldP spid="48" grpId="0"/>
      <p:bldP spid="4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“三报文握手”建立</a:t>
              </a:r>
              <a:r>
                <a:rPr lang="en-US" altLang="zh-CN" sz="2000" b="1" dirty="0"/>
                <a:t>TCP</a:t>
              </a:r>
              <a:r>
                <a:rPr lang="zh-CN" altLang="en-US" sz="2000" b="1" dirty="0"/>
                <a:t>连接</a:t>
              </a:r>
            </a:p>
          </p:txBody>
        </p:sp>
      </p:grpSp>
      <p:sp>
        <p:nvSpPr>
          <p:cNvPr id="5" name="文本框 4">
            <a:extLst>
              <a:ext uri="{FF2B5EF4-FFF2-40B4-BE49-F238E27FC236}">
                <a16:creationId xmlns:a16="http://schemas.microsoft.com/office/drawing/2014/main" id="{5BAE5A10-57FB-2072-40DF-9610FF1C190D}"/>
              </a:ext>
            </a:extLst>
          </p:cNvPr>
          <p:cNvSpPr txBox="1"/>
          <p:nvPr/>
        </p:nvSpPr>
        <p:spPr>
          <a:xfrm>
            <a:off x="4278086" y="780078"/>
            <a:ext cx="7243354" cy="369332"/>
          </a:xfrm>
          <a:prstGeom prst="rect">
            <a:avLst/>
          </a:prstGeom>
          <a:noFill/>
        </p:spPr>
        <p:txBody>
          <a:bodyPr wrap="square" rtlCol="0">
            <a:spAutoFit/>
          </a:bodyPr>
          <a:lstStyle/>
          <a:p>
            <a:r>
              <a:rPr lang="en-US" altLang="zh-CN" b="1" dirty="0">
                <a:solidFill>
                  <a:srgbClr val="0070C0"/>
                </a:solidFill>
              </a:rPr>
              <a:t>——  </a:t>
            </a:r>
            <a:r>
              <a:rPr lang="zh-CN" altLang="en-US" b="1" dirty="0">
                <a:solidFill>
                  <a:srgbClr val="0070C0"/>
                </a:solidFill>
              </a:rPr>
              <a:t>使用“三报文握手”而不是“两报文握手”建立</a:t>
            </a:r>
            <a:r>
              <a:rPr lang="en-US" altLang="zh-CN" b="1" dirty="0">
                <a:solidFill>
                  <a:srgbClr val="0070C0"/>
                </a:solidFill>
              </a:rPr>
              <a:t>TCP</a:t>
            </a:r>
            <a:r>
              <a:rPr lang="zh-CN" altLang="en-US" b="1" dirty="0">
                <a:solidFill>
                  <a:srgbClr val="0070C0"/>
                </a:solidFill>
              </a:rPr>
              <a:t>连接的原因</a:t>
            </a:r>
          </a:p>
        </p:txBody>
      </p:sp>
      <p:pic>
        <p:nvPicPr>
          <p:cNvPr id="12" name="图片 11" descr="图形用户界面, 图示&#10;&#10;描述已自动生成">
            <a:extLst>
              <a:ext uri="{FF2B5EF4-FFF2-40B4-BE49-F238E27FC236}">
                <a16:creationId xmlns:a16="http://schemas.microsoft.com/office/drawing/2014/main" id="{AA5B1666-363E-DD42-7119-9578D040A3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9253" y="1180188"/>
            <a:ext cx="8073493" cy="3811740"/>
          </a:xfrm>
          <a:prstGeom prst="rect">
            <a:avLst/>
          </a:prstGeom>
        </p:spPr>
      </p:pic>
      <p:sp>
        <p:nvSpPr>
          <p:cNvPr id="15" name="矩形 14">
            <a:extLst>
              <a:ext uri="{FF2B5EF4-FFF2-40B4-BE49-F238E27FC236}">
                <a16:creationId xmlns:a16="http://schemas.microsoft.com/office/drawing/2014/main" id="{50C306D9-EEE3-DAEA-B22C-6B2EA2C6C01B}"/>
              </a:ext>
            </a:extLst>
          </p:cNvPr>
          <p:cNvSpPr/>
          <p:nvPr/>
        </p:nvSpPr>
        <p:spPr>
          <a:xfrm>
            <a:off x="1011480" y="5027953"/>
            <a:ext cx="10167258" cy="1299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a:solidFill>
                  <a:schemeClr val="bg1"/>
                </a:solidFill>
                <a:effectLst/>
                <a:latin typeface="+mn-ea"/>
              </a:rPr>
              <a:t>         采用“三报文握手”而不是“两报文握手”来建立</a:t>
            </a:r>
            <a:r>
              <a:rPr lang="en-US" altLang="zh-CN" sz="2000" b="1" dirty="0">
                <a:solidFill>
                  <a:schemeClr val="bg1"/>
                </a:solidFill>
                <a:effectLst/>
                <a:latin typeface="+mn-ea"/>
              </a:rPr>
              <a:t>TCP</a:t>
            </a:r>
            <a:r>
              <a:rPr lang="zh-CN" altLang="en-US" sz="2000" b="1" dirty="0">
                <a:solidFill>
                  <a:schemeClr val="bg1"/>
                </a:solidFill>
                <a:effectLst/>
                <a:latin typeface="+mn-ea"/>
              </a:rPr>
              <a:t>连接，是为了防止已失效的</a:t>
            </a:r>
            <a:r>
              <a:rPr lang="en-US" altLang="zh-CN" sz="2000" b="1" dirty="0">
                <a:solidFill>
                  <a:schemeClr val="bg1"/>
                </a:solidFill>
                <a:effectLst/>
                <a:latin typeface="+mn-ea"/>
              </a:rPr>
              <a:t>TCP</a:t>
            </a:r>
            <a:r>
              <a:rPr lang="zh-CN" altLang="en-US" sz="2000" b="1" dirty="0">
                <a:solidFill>
                  <a:schemeClr val="bg1"/>
                </a:solidFill>
                <a:effectLst/>
                <a:latin typeface="+mn-ea"/>
              </a:rPr>
              <a:t>连接请求报文段突然又传送到了</a:t>
            </a:r>
            <a:r>
              <a:rPr lang="en-US" altLang="zh-CN" sz="2000" b="1" dirty="0">
                <a:solidFill>
                  <a:schemeClr val="bg1"/>
                </a:solidFill>
                <a:effectLst/>
                <a:latin typeface="+mn-ea"/>
              </a:rPr>
              <a:t>TCP</a:t>
            </a:r>
            <a:r>
              <a:rPr lang="zh-CN" altLang="en-US" sz="2000" b="1" dirty="0">
                <a:solidFill>
                  <a:schemeClr val="bg1"/>
                </a:solidFill>
                <a:effectLst/>
                <a:latin typeface="+mn-ea"/>
              </a:rPr>
              <a:t>服务器进程，因而导致错误。</a:t>
            </a:r>
            <a:endParaRPr lang="zh-CN" altLang="en-US" sz="2000" b="1" dirty="0">
              <a:solidFill>
                <a:schemeClr val="bg1"/>
              </a:solidFill>
              <a:latin typeface="+mn-ea"/>
            </a:endParaRPr>
          </a:p>
        </p:txBody>
      </p:sp>
    </p:spTree>
    <p:custDataLst>
      <p:tags r:id="rId1"/>
    </p:custDataLst>
    <p:extLst>
      <p:ext uri="{BB962C8B-B14F-4D97-AF65-F5344CB8AC3E}">
        <p14:creationId xmlns:p14="http://schemas.microsoft.com/office/powerpoint/2010/main" val="106769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p:tgtEl>
                                          <p:spTgt spid="15"/>
                                        </p:tgtEl>
                                        <p:attrNameLst>
                                          <p:attrName>ppt_y</p:attrName>
                                        </p:attrNameLst>
                                      </p:cBhvr>
                                      <p:tavLst>
                                        <p:tav tm="0">
                                          <p:val>
                                            <p:strVal val="#ppt_y-#ppt_h*1.125000"/>
                                          </p:val>
                                        </p:tav>
                                        <p:tav tm="100000">
                                          <p:val>
                                            <p:strVal val="#ppt_y"/>
                                          </p:val>
                                        </p:tav>
                                      </p:tavLst>
                                    </p:anim>
                                    <p:animEffect transition="in" filter="wipe(down)">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F36FB091-0497-FA41-156C-2F7A014E4EE3}"/>
              </a:ext>
            </a:extLst>
          </p:cNvPr>
          <p:cNvGrpSpPr/>
          <p:nvPr/>
        </p:nvGrpSpPr>
        <p:grpSpPr>
          <a:xfrm>
            <a:off x="6010886" y="1040121"/>
            <a:ext cx="1427871" cy="198418"/>
            <a:chOff x="6010886" y="1040121"/>
            <a:chExt cx="1427871" cy="198418"/>
          </a:xfrm>
        </p:grpSpPr>
        <p:sp>
          <p:nvSpPr>
            <p:cNvPr id="21" name="message-envelope_16872">
              <a:extLst>
                <a:ext uri="{FF2B5EF4-FFF2-40B4-BE49-F238E27FC236}">
                  <a16:creationId xmlns:a16="http://schemas.microsoft.com/office/drawing/2014/main" id="{5F012231-FA83-1E77-5E7A-271B826ECFCE}"/>
                </a:ext>
              </a:extLst>
            </p:cNvPr>
            <p:cNvSpPr/>
            <p:nvPr/>
          </p:nvSpPr>
          <p:spPr>
            <a:xfrm>
              <a:off x="6010886"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2" name="message-envelope_16872">
              <a:extLst>
                <a:ext uri="{FF2B5EF4-FFF2-40B4-BE49-F238E27FC236}">
                  <a16:creationId xmlns:a16="http://schemas.microsoft.com/office/drawing/2014/main" id="{8BCDD75E-20E6-245F-BC20-EC5B08C13B3F}"/>
                </a:ext>
              </a:extLst>
            </p:cNvPr>
            <p:cNvSpPr/>
            <p:nvPr/>
          </p:nvSpPr>
          <p:spPr>
            <a:xfrm>
              <a:off x="6385229"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3" name="message-envelope_16872">
              <a:extLst>
                <a:ext uri="{FF2B5EF4-FFF2-40B4-BE49-F238E27FC236}">
                  <a16:creationId xmlns:a16="http://schemas.microsoft.com/office/drawing/2014/main" id="{507EB39B-93E0-2BF6-DB77-133138A5C289}"/>
                </a:ext>
              </a:extLst>
            </p:cNvPr>
            <p:cNvSpPr/>
            <p:nvPr/>
          </p:nvSpPr>
          <p:spPr>
            <a:xfrm>
              <a:off x="6759572"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0" name="message-envelope_16872">
              <a:extLst>
                <a:ext uri="{FF2B5EF4-FFF2-40B4-BE49-F238E27FC236}">
                  <a16:creationId xmlns:a16="http://schemas.microsoft.com/office/drawing/2014/main" id="{386B2640-6EA3-BA5C-25B2-88C33D5E5565}"/>
                </a:ext>
              </a:extLst>
            </p:cNvPr>
            <p:cNvSpPr/>
            <p:nvPr/>
          </p:nvSpPr>
          <p:spPr>
            <a:xfrm>
              <a:off x="7133914"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39" name="hand-spread-gesture_33861">
            <a:extLst>
              <a:ext uri="{FF2B5EF4-FFF2-40B4-BE49-F238E27FC236}">
                <a16:creationId xmlns:a16="http://schemas.microsoft.com/office/drawing/2014/main" id="{1236280D-B594-11E5-9A32-D561DC754DF8}"/>
              </a:ext>
            </a:extLst>
          </p:cNvPr>
          <p:cNvSpPr/>
          <p:nvPr/>
        </p:nvSpPr>
        <p:spPr>
          <a:xfrm rot="1840616">
            <a:off x="5682611" y="978859"/>
            <a:ext cx="265387" cy="299276"/>
          </a:xfrm>
          <a:custGeom>
            <a:avLst/>
            <a:gdLst>
              <a:gd name="T0" fmla="*/ 843 w 976"/>
              <a:gd name="T1" fmla="*/ 321 h 1102"/>
              <a:gd name="T2" fmla="*/ 745 w 976"/>
              <a:gd name="T3" fmla="*/ 446 h 1102"/>
              <a:gd name="T4" fmla="*/ 803 w 976"/>
              <a:gd name="T5" fmla="*/ 189 h 1102"/>
              <a:gd name="T6" fmla="*/ 734 w 976"/>
              <a:gd name="T7" fmla="*/ 75 h 1102"/>
              <a:gd name="T8" fmla="*/ 621 w 976"/>
              <a:gd name="T9" fmla="*/ 144 h 1102"/>
              <a:gd name="T10" fmla="*/ 582 w 976"/>
              <a:gd name="T11" fmla="*/ 97 h 1102"/>
              <a:gd name="T12" fmla="*/ 388 w 976"/>
              <a:gd name="T13" fmla="*/ 97 h 1102"/>
              <a:gd name="T14" fmla="*/ 350 w 976"/>
              <a:gd name="T15" fmla="*/ 209 h 1102"/>
              <a:gd name="T16" fmla="*/ 235 w 976"/>
              <a:gd name="T17" fmla="*/ 112 h 1102"/>
              <a:gd name="T18" fmla="*/ 163 w 976"/>
              <a:gd name="T19" fmla="*/ 219 h 1102"/>
              <a:gd name="T20" fmla="*/ 244 w 976"/>
              <a:gd name="T21" fmla="*/ 601 h 1102"/>
              <a:gd name="T22" fmla="*/ 0 w 976"/>
              <a:gd name="T23" fmla="*/ 630 h 1102"/>
              <a:gd name="T24" fmla="*/ 257 w 976"/>
              <a:gd name="T25" fmla="*/ 931 h 1102"/>
              <a:gd name="T26" fmla="*/ 214 w 976"/>
              <a:gd name="T27" fmla="*/ 969 h 1102"/>
              <a:gd name="T28" fmla="*/ 252 w 976"/>
              <a:gd name="T29" fmla="*/ 1102 h 1102"/>
              <a:gd name="T30" fmla="*/ 834 w 976"/>
              <a:gd name="T31" fmla="*/ 1064 h 1102"/>
              <a:gd name="T32" fmla="*/ 796 w 976"/>
              <a:gd name="T33" fmla="*/ 931 h 1102"/>
              <a:gd name="T34" fmla="*/ 813 w 976"/>
              <a:gd name="T35" fmla="*/ 859 h 1102"/>
              <a:gd name="T36" fmla="*/ 865 w 976"/>
              <a:gd name="T37" fmla="*/ 638 h 1102"/>
              <a:gd name="T38" fmla="*/ 953 w 976"/>
              <a:gd name="T39" fmla="*/ 448 h 1102"/>
              <a:gd name="T40" fmla="*/ 912 w 976"/>
              <a:gd name="T41" fmla="*/ 325 h 1102"/>
              <a:gd name="T42" fmla="*/ 825 w 976"/>
              <a:gd name="T43" fmla="*/ 631 h 1102"/>
              <a:gd name="T44" fmla="*/ 825 w 976"/>
              <a:gd name="T45" fmla="*/ 634 h 1102"/>
              <a:gd name="T46" fmla="*/ 825 w 976"/>
              <a:gd name="T47" fmla="*/ 642 h 1102"/>
              <a:gd name="T48" fmla="*/ 778 w 976"/>
              <a:gd name="T49" fmla="*/ 839 h 1102"/>
              <a:gd name="T50" fmla="*/ 297 w 976"/>
              <a:gd name="T51" fmla="*/ 931 h 1102"/>
              <a:gd name="T52" fmla="*/ 109 w 976"/>
              <a:gd name="T53" fmla="*/ 697 h 1102"/>
              <a:gd name="T54" fmla="*/ 40 w 976"/>
              <a:gd name="T55" fmla="*/ 630 h 1102"/>
              <a:gd name="T56" fmla="*/ 245 w 976"/>
              <a:gd name="T57" fmla="*/ 647 h 1102"/>
              <a:gd name="T58" fmla="*/ 288 w 976"/>
              <a:gd name="T59" fmla="*/ 565 h 1102"/>
              <a:gd name="T60" fmla="*/ 203 w 976"/>
              <a:gd name="T61" fmla="*/ 211 h 1102"/>
              <a:gd name="T62" fmla="*/ 277 w 976"/>
              <a:gd name="T63" fmla="*/ 156 h 1102"/>
              <a:gd name="T64" fmla="*/ 312 w 976"/>
              <a:gd name="T65" fmla="*/ 220 h 1102"/>
              <a:gd name="T66" fmla="*/ 406 w 976"/>
              <a:gd name="T67" fmla="*/ 470 h 1102"/>
              <a:gd name="T68" fmla="*/ 428 w 976"/>
              <a:gd name="T69" fmla="*/ 450 h 1102"/>
              <a:gd name="T70" fmla="*/ 485 w 976"/>
              <a:gd name="T71" fmla="*/ 40 h 1102"/>
              <a:gd name="T72" fmla="*/ 545 w 976"/>
              <a:gd name="T73" fmla="*/ 420 h 1102"/>
              <a:gd name="T74" fmla="*/ 561 w 976"/>
              <a:gd name="T75" fmla="*/ 444 h 1102"/>
              <a:gd name="T76" fmla="*/ 659 w 976"/>
              <a:gd name="T77" fmla="*/ 154 h 1102"/>
              <a:gd name="T78" fmla="*/ 725 w 976"/>
              <a:gd name="T79" fmla="*/ 114 h 1102"/>
              <a:gd name="T80" fmla="*/ 764 w 976"/>
              <a:gd name="T81" fmla="*/ 179 h 1102"/>
              <a:gd name="T82" fmla="*/ 709 w 976"/>
              <a:gd name="T83" fmla="*/ 478 h 1102"/>
              <a:gd name="T84" fmla="*/ 715 w 976"/>
              <a:gd name="T85" fmla="*/ 478 h 1102"/>
              <a:gd name="T86" fmla="*/ 743 w 976"/>
              <a:gd name="T87" fmla="*/ 489 h 1102"/>
              <a:gd name="T88" fmla="*/ 827 w 976"/>
              <a:gd name="T89" fmla="*/ 386 h 1102"/>
              <a:gd name="T90" fmla="*/ 856 w 976"/>
              <a:gd name="T91" fmla="*/ 359 h 1102"/>
              <a:gd name="T92" fmla="*/ 919 w 976"/>
              <a:gd name="T93" fmla="*/ 42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6" h="1102">
                <a:moveTo>
                  <a:pt x="912" y="325"/>
                </a:moveTo>
                <a:cubicBezTo>
                  <a:pt x="890" y="314"/>
                  <a:pt x="866" y="313"/>
                  <a:pt x="843" y="321"/>
                </a:cubicBezTo>
                <a:cubicBezTo>
                  <a:pt x="821" y="329"/>
                  <a:pt x="803" y="345"/>
                  <a:pt x="792" y="366"/>
                </a:cubicBezTo>
                <a:lnTo>
                  <a:pt x="745" y="446"/>
                </a:lnTo>
                <a:cubicBezTo>
                  <a:pt x="743" y="446"/>
                  <a:pt x="740" y="445"/>
                  <a:pt x="738" y="445"/>
                </a:cubicBezTo>
                <a:lnTo>
                  <a:pt x="803" y="189"/>
                </a:lnTo>
                <a:cubicBezTo>
                  <a:pt x="809" y="164"/>
                  <a:pt x="805" y="139"/>
                  <a:pt x="792" y="118"/>
                </a:cubicBezTo>
                <a:cubicBezTo>
                  <a:pt x="779" y="96"/>
                  <a:pt x="759" y="81"/>
                  <a:pt x="734" y="75"/>
                </a:cubicBezTo>
                <a:cubicBezTo>
                  <a:pt x="710" y="69"/>
                  <a:pt x="685" y="73"/>
                  <a:pt x="663" y="86"/>
                </a:cubicBezTo>
                <a:cubicBezTo>
                  <a:pt x="642" y="99"/>
                  <a:pt x="626" y="120"/>
                  <a:pt x="621" y="144"/>
                </a:cubicBezTo>
                <a:lnTo>
                  <a:pt x="584" y="281"/>
                </a:lnTo>
                <a:lnTo>
                  <a:pt x="582" y="97"/>
                </a:lnTo>
                <a:cubicBezTo>
                  <a:pt x="582" y="44"/>
                  <a:pt x="538" y="0"/>
                  <a:pt x="485" y="0"/>
                </a:cubicBezTo>
                <a:cubicBezTo>
                  <a:pt x="432" y="0"/>
                  <a:pt x="388" y="44"/>
                  <a:pt x="388" y="97"/>
                </a:cubicBezTo>
                <a:lnTo>
                  <a:pt x="388" y="332"/>
                </a:lnTo>
                <a:lnTo>
                  <a:pt x="350" y="209"/>
                </a:lnTo>
                <a:cubicBezTo>
                  <a:pt x="344" y="181"/>
                  <a:pt x="330" y="143"/>
                  <a:pt x="299" y="122"/>
                </a:cubicBezTo>
                <a:cubicBezTo>
                  <a:pt x="281" y="111"/>
                  <a:pt x="259" y="107"/>
                  <a:pt x="235" y="112"/>
                </a:cubicBezTo>
                <a:cubicBezTo>
                  <a:pt x="182" y="124"/>
                  <a:pt x="157" y="160"/>
                  <a:pt x="163" y="216"/>
                </a:cubicBezTo>
                <a:cubicBezTo>
                  <a:pt x="163" y="217"/>
                  <a:pt x="163" y="218"/>
                  <a:pt x="163" y="219"/>
                </a:cubicBezTo>
                <a:lnTo>
                  <a:pt x="248" y="567"/>
                </a:lnTo>
                <a:cubicBezTo>
                  <a:pt x="248" y="582"/>
                  <a:pt x="246" y="593"/>
                  <a:pt x="244" y="601"/>
                </a:cubicBezTo>
                <a:cubicBezTo>
                  <a:pt x="150" y="551"/>
                  <a:pt x="81" y="539"/>
                  <a:pt x="39" y="564"/>
                </a:cubicBezTo>
                <a:cubicBezTo>
                  <a:pt x="8" y="581"/>
                  <a:pt x="0" y="613"/>
                  <a:pt x="0" y="630"/>
                </a:cubicBezTo>
                <a:cubicBezTo>
                  <a:pt x="0" y="699"/>
                  <a:pt x="81" y="730"/>
                  <a:pt x="93" y="734"/>
                </a:cubicBezTo>
                <a:cubicBezTo>
                  <a:pt x="245" y="805"/>
                  <a:pt x="261" y="888"/>
                  <a:pt x="257" y="931"/>
                </a:cubicBezTo>
                <a:lnTo>
                  <a:pt x="252" y="931"/>
                </a:lnTo>
                <a:cubicBezTo>
                  <a:pt x="231" y="931"/>
                  <a:pt x="214" y="948"/>
                  <a:pt x="214" y="969"/>
                </a:cubicBezTo>
                <a:lnTo>
                  <a:pt x="214" y="1064"/>
                </a:lnTo>
                <a:cubicBezTo>
                  <a:pt x="214" y="1085"/>
                  <a:pt x="231" y="1102"/>
                  <a:pt x="252" y="1102"/>
                </a:cubicBezTo>
                <a:lnTo>
                  <a:pt x="796" y="1102"/>
                </a:lnTo>
                <a:cubicBezTo>
                  <a:pt x="817" y="1102"/>
                  <a:pt x="834" y="1085"/>
                  <a:pt x="834" y="1064"/>
                </a:cubicBezTo>
                <a:lnTo>
                  <a:pt x="834" y="969"/>
                </a:lnTo>
                <a:cubicBezTo>
                  <a:pt x="834" y="948"/>
                  <a:pt x="817" y="931"/>
                  <a:pt x="796" y="931"/>
                </a:cubicBezTo>
                <a:lnTo>
                  <a:pt x="790" y="931"/>
                </a:lnTo>
                <a:cubicBezTo>
                  <a:pt x="793" y="892"/>
                  <a:pt x="801" y="879"/>
                  <a:pt x="813" y="859"/>
                </a:cubicBezTo>
                <a:cubicBezTo>
                  <a:pt x="821" y="844"/>
                  <a:pt x="832" y="825"/>
                  <a:pt x="844" y="793"/>
                </a:cubicBezTo>
                <a:cubicBezTo>
                  <a:pt x="860" y="749"/>
                  <a:pt x="865" y="688"/>
                  <a:pt x="865" y="638"/>
                </a:cubicBezTo>
                <a:lnTo>
                  <a:pt x="865" y="638"/>
                </a:lnTo>
                <a:cubicBezTo>
                  <a:pt x="866" y="578"/>
                  <a:pt x="928" y="481"/>
                  <a:pt x="953" y="448"/>
                </a:cubicBezTo>
                <a:cubicBezTo>
                  <a:pt x="953" y="447"/>
                  <a:pt x="954" y="446"/>
                  <a:pt x="955" y="445"/>
                </a:cubicBezTo>
                <a:cubicBezTo>
                  <a:pt x="976" y="400"/>
                  <a:pt x="957" y="346"/>
                  <a:pt x="912" y="325"/>
                </a:cubicBezTo>
                <a:close/>
                <a:moveTo>
                  <a:pt x="919" y="426"/>
                </a:moveTo>
                <a:cubicBezTo>
                  <a:pt x="908" y="442"/>
                  <a:pt x="830" y="552"/>
                  <a:pt x="825" y="631"/>
                </a:cubicBezTo>
                <a:cubicBezTo>
                  <a:pt x="825" y="631"/>
                  <a:pt x="825" y="631"/>
                  <a:pt x="825" y="631"/>
                </a:cubicBezTo>
                <a:cubicBezTo>
                  <a:pt x="825" y="632"/>
                  <a:pt x="825" y="633"/>
                  <a:pt x="825" y="634"/>
                </a:cubicBezTo>
                <a:cubicBezTo>
                  <a:pt x="825" y="636"/>
                  <a:pt x="825" y="638"/>
                  <a:pt x="825" y="639"/>
                </a:cubicBezTo>
                <a:cubicBezTo>
                  <a:pt x="825" y="640"/>
                  <a:pt x="825" y="641"/>
                  <a:pt x="825" y="642"/>
                </a:cubicBezTo>
                <a:cubicBezTo>
                  <a:pt x="824" y="687"/>
                  <a:pt x="820" y="741"/>
                  <a:pt x="806" y="779"/>
                </a:cubicBezTo>
                <a:cubicBezTo>
                  <a:pt x="795" y="808"/>
                  <a:pt x="786" y="825"/>
                  <a:pt x="778" y="839"/>
                </a:cubicBezTo>
                <a:cubicBezTo>
                  <a:pt x="763" y="865"/>
                  <a:pt x="754" y="883"/>
                  <a:pt x="750" y="931"/>
                </a:cubicBezTo>
                <a:lnTo>
                  <a:pt x="297" y="931"/>
                </a:lnTo>
                <a:cubicBezTo>
                  <a:pt x="299" y="912"/>
                  <a:pt x="297" y="888"/>
                  <a:pt x="287" y="861"/>
                </a:cubicBezTo>
                <a:cubicBezTo>
                  <a:pt x="264" y="796"/>
                  <a:pt x="204" y="741"/>
                  <a:pt x="109" y="697"/>
                </a:cubicBezTo>
                <a:cubicBezTo>
                  <a:pt x="108" y="697"/>
                  <a:pt x="107" y="696"/>
                  <a:pt x="107" y="696"/>
                </a:cubicBezTo>
                <a:cubicBezTo>
                  <a:pt x="106" y="696"/>
                  <a:pt x="40" y="673"/>
                  <a:pt x="40" y="630"/>
                </a:cubicBezTo>
                <a:cubicBezTo>
                  <a:pt x="40" y="629"/>
                  <a:pt x="41" y="608"/>
                  <a:pt x="59" y="598"/>
                </a:cubicBezTo>
                <a:cubicBezTo>
                  <a:pt x="77" y="587"/>
                  <a:pt x="126" y="580"/>
                  <a:pt x="245" y="647"/>
                </a:cubicBezTo>
                <a:cubicBezTo>
                  <a:pt x="254" y="652"/>
                  <a:pt x="265" y="649"/>
                  <a:pt x="271" y="641"/>
                </a:cubicBezTo>
                <a:cubicBezTo>
                  <a:pt x="273" y="639"/>
                  <a:pt x="288" y="615"/>
                  <a:pt x="288" y="565"/>
                </a:cubicBezTo>
                <a:cubicBezTo>
                  <a:pt x="288" y="563"/>
                  <a:pt x="288" y="562"/>
                  <a:pt x="288" y="560"/>
                </a:cubicBezTo>
                <a:lnTo>
                  <a:pt x="203" y="211"/>
                </a:lnTo>
                <a:cubicBezTo>
                  <a:pt x="199" y="176"/>
                  <a:pt x="211" y="158"/>
                  <a:pt x="244" y="151"/>
                </a:cubicBezTo>
                <a:cubicBezTo>
                  <a:pt x="257" y="148"/>
                  <a:pt x="268" y="150"/>
                  <a:pt x="277" y="156"/>
                </a:cubicBezTo>
                <a:cubicBezTo>
                  <a:pt x="293" y="166"/>
                  <a:pt x="305" y="189"/>
                  <a:pt x="311" y="218"/>
                </a:cubicBezTo>
                <a:cubicBezTo>
                  <a:pt x="311" y="219"/>
                  <a:pt x="312" y="219"/>
                  <a:pt x="312" y="220"/>
                </a:cubicBezTo>
                <a:lnTo>
                  <a:pt x="384" y="456"/>
                </a:lnTo>
                <a:cubicBezTo>
                  <a:pt x="387" y="465"/>
                  <a:pt x="397" y="471"/>
                  <a:pt x="406" y="470"/>
                </a:cubicBezTo>
                <a:cubicBezTo>
                  <a:pt x="407" y="470"/>
                  <a:pt x="407" y="470"/>
                  <a:pt x="408" y="470"/>
                </a:cubicBezTo>
                <a:cubicBezTo>
                  <a:pt x="419" y="470"/>
                  <a:pt x="428" y="461"/>
                  <a:pt x="428" y="450"/>
                </a:cubicBezTo>
                <a:lnTo>
                  <a:pt x="428" y="97"/>
                </a:lnTo>
                <a:cubicBezTo>
                  <a:pt x="428" y="66"/>
                  <a:pt x="454" y="40"/>
                  <a:pt x="485" y="40"/>
                </a:cubicBezTo>
                <a:cubicBezTo>
                  <a:pt x="516" y="40"/>
                  <a:pt x="542" y="66"/>
                  <a:pt x="542" y="97"/>
                </a:cubicBezTo>
                <a:lnTo>
                  <a:pt x="545" y="420"/>
                </a:lnTo>
                <a:cubicBezTo>
                  <a:pt x="546" y="421"/>
                  <a:pt x="546" y="423"/>
                  <a:pt x="546" y="425"/>
                </a:cubicBezTo>
                <a:cubicBezTo>
                  <a:pt x="547" y="434"/>
                  <a:pt x="553" y="441"/>
                  <a:pt x="561" y="444"/>
                </a:cubicBezTo>
                <a:cubicBezTo>
                  <a:pt x="572" y="446"/>
                  <a:pt x="583" y="440"/>
                  <a:pt x="586" y="429"/>
                </a:cubicBezTo>
                <a:lnTo>
                  <a:pt x="659" y="154"/>
                </a:lnTo>
                <a:cubicBezTo>
                  <a:pt x="663" y="140"/>
                  <a:pt x="671" y="128"/>
                  <a:pt x="684" y="120"/>
                </a:cubicBezTo>
                <a:cubicBezTo>
                  <a:pt x="696" y="113"/>
                  <a:pt x="711" y="111"/>
                  <a:pt x="725" y="114"/>
                </a:cubicBezTo>
                <a:cubicBezTo>
                  <a:pt x="739" y="117"/>
                  <a:pt x="751" y="126"/>
                  <a:pt x="758" y="138"/>
                </a:cubicBezTo>
                <a:cubicBezTo>
                  <a:pt x="766" y="151"/>
                  <a:pt x="768" y="165"/>
                  <a:pt x="764" y="179"/>
                </a:cubicBezTo>
                <a:lnTo>
                  <a:pt x="695" y="454"/>
                </a:lnTo>
                <a:cubicBezTo>
                  <a:pt x="692" y="464"/>
                  <a:pt x="698" y="475"/>
                  <a:pt x="709" y="478"/>
                </a:cubicBezTo>
                <a:cubicBezTo>
                  <a:pt x="711" y="478"/>
                  <a:pt x="712" y="479"/>
                  <a:pt x="714" y="479"/>
                </a:cubicBezTo>
                <a:cubicBezTo>
                  <a:pt x="714" y="479"/>
                  <a:pt x="715" y="478"/>
                  <a:pt x="715" y="478"/>
                </a:cubicBezTo>
                <a:cubicBezTo>
                  <a:pt x="723" y="482"/>
                  <a:pt x="732" y="485"/>
                  <a:pt x="741" y="487"/>
                </a:cubicBezTo>
                <a:cubicBezTo>
                  <a:pt x="742" y="487"/>
                  <a:pt x="742" y="488"/>
                  <a:pt x="743" y="489"/>
                </a:cubicBezTo>
                <a:cubicBezTo>
                  <a:pt x="753" y="494"/>
                  <a:pt x="765" y="491"/>
                  <a:pt x="771" y="482"/>
                </a:cubicBezTo>
                <a:lnTo>
                  <a:pt x="827" y="386"/>
                </a:lnTo>
                <a:cubicBezTo>
                  <a:pt x="827" y="385"/>
                  <a:pt x="828" y="385"/>
                  <a:pt x="828" y="384"/>
                </a:cubicBezTo>
                <a:cubicBezTo>
                  <a:pt x="834" y="372"/>
                  <a:pt x="844" y="363"/>
                  <a:pt x="856" y="359"/>
                </a:cubicBezTo>
                <a:cubicBezTo>
                  <a:pt x="869" y="354"/>
                  <a:pt x="883" y="355"/>
                  <a:pt x="895" y="361"/>
                </a:cubicBezTo>
                <a:cubicBezTo>
                  <a:pt x="919" y="372"/>
                  <a:pt x="930" y="401"/>
                  <a:pt x="919" y="426"/>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7714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01257" y="898245"/>
              <a:ext cx="5515204" cy="400110"/>
            </a:xfrm>
            <a:prstGeom prst="rect">
              <a:avLst/>
            </a:prstGeom>
            <a:noFill/>
          </p:spPr>
          <p:txBody>
            <a:bodyPr wrap="square" rtlCol="0">
              <a:spAutoFit/>
            </a:bodyPr>
            <a:lstStyle/>
            <a:p>
              <a:r>
                <a:rPr lang="zh-CN" altLang="en-US" sz="2000" b="1" dirty="0"/>
                <a:t>“四报文挥手”释放</a:t>
              </a:r>
              <a:r>
                <a:rPr lang="en-US" altLang="zh-CN" sz="2000" b="1" dirty="0"/>
                <a:t>TCP</a:t>
              </a:r>
              <a:r>
                <a:rPr lang="zh-CN" altLang="en-US" sz="2000" b="1" dirty="0"/>
                <a:t>连接</a:t>
              </a:r>
            </a:p>
          </p:txBody>
        </p:sp>
      </p:grpSp>
      <p:sp>
        <p:nvSpPr>
          <p:cNvPr id="29" name="箭头: 左右 28">
            <a:extLst>
              <a:ext uri="{FF2B5EF4-FFF2-40B4-BE49-F238E27FC236}">
                <a16:creationId xmlns:a16="http://schemas.microsoft.com/office/drawing/2014/main" id="{62D5A662-7AED-F963-DDEC-273D19818217}"/>
              </a:ext>
            </a:extLst>
          </p:cNvPr>
          <p:cNvSpPr/>
          <p:nvPr/>
        </p:nvSpPr>
        <p:spPr>
          <a:xfrm>
            <a:off x="3795193" y="124858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释放</a:t>
            </a:r>
            <a:r>
              <a:rPr lang="en-US" altLang="zh-CN" b="1" dirty="0">
                <a:solidFill>
                  <a:schemeClr val="tx1"/>
                </a:solidFill>
              </a:rPr>
              <a:t>TCP</a:t>
            </a:r>
            <a:r>
              <a:rPr lang="zh-CN" altLang="en-US" b="1" dirty="0">
                <a:solidFill>
                  <a:schemeClr val="tx1"/>
                </a:solidFill>
              </a:rPr>
              <a:t>连接</a:t>
            </a:r>
          </a:p>
        </p:txBody>
      </p:sp>
      <p:grpSp>
        <p:nvGrpSpPr>
          <p:cNvPr id="12" name="组合 11">
            <a:extLst>
              <a:ext uri="{FF2B5EF4-FFF2-40B4-BE49-F238E27FC236}">
                <a16:creationId xmlns:a16="http://schemas.microsoft.com/office/drawing/2014/main" id="{CB24761F-817A-3D4A-E208-53A1ECB984CD}"/>
              </a:ext>
            </a:extLst>
          </p:cNvPr>
          <p:cNvGrpSpPr/>
          <p:nvPr/>
        </p:nvGrpSpPr>
        <p:grpSpPr>
          <a:xfrm>
            <a:off x="2130526" y="1128498"/>
            <a:ext cx="8276030" cy="1660422"/>
            <a:chOff x="2130526" y="1128498"/>
            <a:chExt cx="8276030" cy="1660422"/>
          </a:xfrm>
        </p:grpSpPr>
        <p:grpSp>
          <p:nvGrpSpPr>
            <p:cNvPr id="11" name="组合 10">
              <a:extLst>
                <a:ext uri="{FF2B5EF4-FFF2-40B4-BE49-F238E27FC236}">
                  <a16:creationId xmlns:a16="http://schemas.microsoft.com/office/drawing/2014/main" id="{222AE536-986F-3444-44E4-5B9665BC988E}"/>
                </a:ext>
              </a:extLst>
            </p:cNvPr>
            <p:cNvGrpSpPr/>
            <p:nvPr/>
          </p:nvGrpSpPr>
          <p:grpSpPr>
            <a:xfrm>
              <a:off x="2130526" y="1128498"/>
              <a:ext cx="8276030" cy="1319474"/>
              <a:chOff x="2130526" y="1128498"/>
              <a:chExt cx="8276030" cy="1319474"/>
            </a:xfrm>
          </p:grpSpPr>
          <p:sp>
            <p:nvSpPr>
              <p:cNvPr id="17" name="矩形 16">
                <a:extLst>
                  <a:ext uri="{FF2B5EF4-FFF2-40B4-BE49-F238E27FC236}">
                    <a16:creationId xmlns:a16="http://schemas.microsoft.com/office/drawing/2014/main" id="{40F99E68-DCA6-831D-1B42-467B2C89E3C9}"/>
                  </a:ext>
                </a:extLst>
              </p:cNvPr>
              <p:cNvSpPr/>
              <p:nvPr/>
            </p:nvSpPr>
            <p:spPr>
              <a:xfrm>
                <a:off x="2699104" y="1865194"/>
                <a:ext cx="1515035" cy="58277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18" name="矩形 17">
                <a:extLst>
                  <a:ext uri="{FF2B5EF4-FFF2-40B4-BE49-F238E27FC236}">
                    <a16:creationId xmlns:a16="http://schemas.microsoft.com/office/drawing/2014/main" id="{CA6B1C4C-7188-4E3C-5D49-99A1C6D04C21}"/>
                  </a:ext>
                </a:extLst>
              </p:cNvPr>
              <p:cNvSpPr/>
              <p:nvPr/>
            </p:nvSpPr>
            <p:spPr>
              <a:xfrm>
                <a:off x="7977861" y="1865194"/>
                <a:ext cx="1515035" cy="58277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24" name="文本框 23">
                <a:extLst>
                  <a:ext uri="{FF2B5EF4-FFF2-40B4-BE49-F238E27FC236}">
                    <a16:creationId xmlns:a16="http://schemas.microsoft.com/office/drawing/2014/main" id="{ABC1E240-2472-5F63-48F2-374B54E05FC4}"/>
                  </a:ext>
                </a:extLst>
              </p:cNvPr>
              <p:cNvSpPr txBox="1"/>
              <p:nvPr/>
            </p:nvSpPr>
            <p:spPr>
              <a:xfrm>
                <a:off x="2130526" y="1176231"/>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5" name="文本框 24">
                <a:extLst>
                  <a:ext uri="{FF2B5EF4-FFF2-40B4-BE49-F238E27FC236}">
                    <a16:creationId xmlns:a16="http://schemas.microsoft.com/office/drawing/2014/main" id="{CEF6D472-E22A-8768-D9C3-A3F97244770D}"/>
                  </a:ext>
                </a:extLst>
              </p:cNvPr>
              <p:cNvSpPr txBox="1"/>
              <p:nvPr/>
            </p:nvSpPr>
            <p:spPr>
              <a:xfrm>
                <a:off x="9081840" y="1176231"/>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26" name="组合 25">
                <a:extLst>
                  <a:ext uri="{FF2B5EF4-FFF2-40B4-BE49-F238E27FC236}">
                    <a16:creationId xmlns:a16="http://schemas.microsoft.com/office/drawing/2014/main" id="{E6947661-44AF-5FB4-02BF-15425BDB997C}"/>
                  </a:ext>
                </a:extLst>
              </p:cNvPr>
              <p:cNvGrpSpPr/>
              <p:nvPr/>
            </p:nvGrpSpPr>
            <p:grpSpPr>
              <a:xfrm>
                <a:off x="3118053" y="1128498"/>
                <a:ext cx="5963787" cy="654939"/>
                <a:chOff x="2993956" y="1149410"/>
                <a:chExt cx="5963787" cy="654939"/>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grpSp>
            <p:nvGrpSpPr>
              <p:cNvPr id="8" name="组合 7">
                <a:extLst>
                  <a:ext uri="{FF2B5EF4-FFF2-40B4-BE49-F238E27FC236}">
                    <a16:creationId xmlns:a16="http://schemas.microsoft.com/office/drawing/2014/main" id="{9AFD3B46-0258-3B49-FC77-D6850AA42710}"/>
                  </a:ext>
                </a:extLst>
              </p:cNvPr>
              <p:cNvGrpSpPr/>
              <p:nvPr/>
            </p:nvGrpSpPr>
            <p:grpSpPr>
              <a:xfrm>
                <a:off x="4274694" y="1865193"/>
                <a:ext cx="3642611" cy="412095"/>
                <a:chOff x="4274694" y="1865193"/>
                <a:chExt cx="3642611" cy="412095"/>
              </a:xfrm>
            </p:grpSpPr>
            <p:sp>
              <p:nvSpPr>
                <p:cNvPr id="5" name="圆柱体 4">
                  <a:extLst>
                    <a:ext uri="{FF2B5EF4-FFF2-40B4-BE49-F238E27FC236}">
                      <a16:creationId xmlns:a16="http://schemas.microsoft.com/office/drawing/2014/main" id="{EA8B1183-5375-08E6-EF5E-0A674D9F60C2}"/>
                    </a:ext>
                  </a:extLst>
                </p:cNvPr>
                <p:cNvSpPr/>
                <p:nvPr/>
              </p:nvSpPr>
              <p:spPr>
                <a:xfrm rot="16200000">
                  <a:off x="5889952" y="249935"/>
                  <a:ext cx="412095" cy="3642611"/>
                </a:xfrm>
                <a:prstGeom prst="can">
                  <a:avLst>
                    <a:gd name="adj" fmla="val 34442"/>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D6CCF5A-5DEA-F891-7E78-D2307C7C767B}"/>
                    </a:ext>
                  </a:extLst>
                </p:cNvPr>
                <p:cNvSpPr txBox="1"/>
                <p:nvPr/>
              </p:nvSpPr>
              <p:spPr>
                <a:xfrm>
                  <a:off x="5491309" y="1885326"/>
                  <a:ext cx="1232170" cy="369332"/>
                </a:xfrm>
                <a:prstGeom prst="rect">
                  <a:avLst/>
                </a:prstGeom>
                <a:noFill/>
              </p:spPr>
              <p:txBody>
                <a:bodyPr wrap="square" rtlCol="0">
                  <a:spAutoFit/>
                </a:bodyPr>
                <a:lstStyle/>
                <a:p>
                  <a:pPr algn="ctr"/>
                  <a:r>
                    <a:rPr lang="zh-CN" altLang="en-US" b="1" dirty="0">
                      <a:solidFill>
                        <a:schemeClr val="bg1"/>
                      </a:solidFill>
                    </a:rPr>
                    <a:t>数据传输</a:t>
                  </a:r>
                </a:p>
              </p:txBody>
            </p:sp>
          </p:grpSp>
        </p:grpSp>
        <p:sp>
          <p:nvSpPr>
            <p:cNvPr id="43" name="矩形 42">
              <a:extLst>
                <a:ext uri="{FF2B5EF4-FFF2-40B4-BE49-F238E27FC236}">
                  <a16:creationId xmlns:a16="http://schemas.microsoft.com/office/drawing/2014/main" id="{888BFEE9-DC81-D461-735F-8E4BDD201B61}"/>
                </a:ext>
              </a:extLst>
            </p:cNvPr>
            <p:cNvSpPr/>
            <p:nvPr/>
          </p:nvSpPr>
          <p:spPr>
            <a:xfrm>
              <a:off x="7977861" y="1865194"/>
              <a:ext cx="1515035" cy="92372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grpSp>
    </p:spTree>
    <p:custDataLst>
      <p:tags r:id="rId1"/>
    </p:custDataLst>
    <p:extLst>
      <p:ext uri="{BB962C8B-B14F-4D97-AF65-F5344CB8AC3E}">
        <p14:creationId xmlns:p14="http://schemas.microsoft.com/office/powerpoint/2010/main" val="892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800" decel="100000"/>
                                        <p:tgtEl>
                                          <p:spTgt spid="12"/>
                                        </p:tgtEl>
                                      </p:cBhvr>
                                    </p:animEffect>
                                    <p:anim calcmode="lin" valueType="num">
                                      <p:cBhvr>
                                        <p:cTn id="14" dur="800" decel="100000" fill="hold"/>
                                        <p:tgtEl>
                                          <p:spTgt spid="12"/>
                                        </p:tgtEl>
                                        <p:attrNameLst>
                                          <p:attrName>style.rotation</p:attrName>
                                        </p:attrNameLst>
                                      </p:cBhvr>
                                      <p:tavLst>
                                        <p:tav tm="0">
                                          <p:val>
                                            <p:fltVal val="-90"/>
                                          </p:val>
                                        </p:tav>
                                        <p:tav tm="100000">
                                          <p:val>
                                            <p:fltVal val="0"/>
                                          </p:val>
                                        </p:tav>
                                      </p:tavLst>
                                    </p:anim>
                                    <p:anim calcmode="lin" valueType="num">
                                      <p:cBhvr>
                                        <p:cTn id="15" dur="800" decel="100000" fill="hold"/>
                                        <p:tgtEl>
                                          <p:spTgt spid="12"/>
                                        </p:tgtEl>
                                        <p:attrNameLst>
                                          <p:attrName>ppt_x</p:attrName>
                                        </p:attrNameLst>
                                      </p:cBhvr>
                                      <p:tavLst>
                                        <p:tav tm="0">
                                          <p:val>
                                            <p:strVal val="#ppt_x+0.4"/>
                                          </p:val>
                                        </p:tav>
                                        <p:tav tm="100000">
                                          <p:val>
                                            <p:strVal val="#ppt_x-0.05"/>
                                          </p:val>
                                        </p:tav>
                                      </p:tavLst>
                                    </p:anim>
                                    <p:anim calcmode="lin" valueType="num">
                                      <p:cBhvr>
                                        <p:cTn id="16" dur="800" decel="100000" fill="hold"/>
                                        <p:tgtEl>
                                          <p:spTgt spid="12"/>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12"/>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12"/>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additive="base">
                                        <p:cTn id="30" dur="500"/>
                                        <p:tgtEl>
                                          <p:spTgt spid="39"/>
                                        </p:tgtEl>
                                        <p:attrNameLst>
                                          <p:attrName>ppt_y</p:attrName>
                                        </p:attrNameLst>
                                      </p:cBhvr>
                                      <p:tavLst>
                                        <p:tav tm="0">
                                          <p:val>
                                            <p:strVal val="#ppt_y+#ppt_h*1.125000"/>
                                          </p:val>
                                        </p:tav>
                                        <p:tav tm="100000">
                                          <p:val>
                                            <p:strVal val="#ppt_y"/>
                                          </p:val>
                                        </p:tav>
                                      </p:tavLst>
                                    </p:anim>
                                    <p:animEffect transition="in" filter="wipe(up)">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8"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p:tgtEl>
                                          <p:spTgt spid="10"/>
                                        </p:tgtEl>
                                        <p:attrNameLst>
                                          <p:attrName>ppt_x</p:attrName>
                                        </p:attrNameLst>
                                      </p:cBhvr>
                                      <p:tavLst>
                                        <p:tav tm="0">
                                          <p:val>
                                            <p:strVal val="#ppt_x-#ppt_w*1.125000"/>
                                          </p:val>
                                        </p:tav>
                                        <p:tav tm="100000">
                                          <p:val>
                                            <p:strVal val="#ppt_x"/>
                                          </p:val>
                                        </p:tav>
                                      </p:tavLst>
                                    </p:anim>
                                    <p:animEffect transition="in" filter="wipe(righ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9"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hand-spread-gesture_33861">
            <a:extLst>
              <a:ext uri="{FF2B5EF4-FFF2-40B4-BE49-F238E27FC236}">
                <a16:creationId xmlns:a16="http://schemas.microsoft.com/office/drawing/2014/main" id="{1236280D-B594-11E5-9A32-D561DC754DF8}"/>
              </a:ext>
            </a:extLst>
          </p:cNvPr>
          <p:cNvSpPr/>
          <p:nvPr/>
        </p:nvSpPr>
        <p:spPr>
          <a:xfrm rot="1840616">
            <a:off x="5682611" y="978859"/>
            <a:ext cx="265387" cy="299276"/>
          </a:xfrm>
          <a:custGeom>
            <a:avLst/>
            <a:gdLst>
              <a:gd name="T0" fmla="*/ 843 w 976"/>
              <a:gd name="T1" fmla="*/ 321 h 1102"/>
              <a:gd name="T2" fmla="*/ 745 w 976"/>
              <a:gd name="T3" fmla="*/ 446 h 1102"/>
              <a:gd name="T4" fmla="*/ 803 w 976"/>
              <a:gd name="T5" fmla="*/ 189 h 1102"/>
              <a:gd name="T6" fmla="*/ 734 w 976"/>
              <a:gd name="T7" fmla="*/ 75 h 1102"/>
              <a:gd name="T8" fmla="*/ 621 w 976"/>
              <a:gd name="T9" fmla="*/ 144 h 1102"/>
              <a:gd name="T10" fmla="*/ 582 w 976"/>
              <a:gd name="T11" fmla="*/ 97 h 1102"/>
              <a:gd name="T12" fmla="*/ 388 w 976"/>
              <a:gd name="T13" fmla="*/ 97 h 1102"/>
              <a:gd name="T14" fmla="*/ 350 w 976"/>
              <a:gd name="T15" fmla="*/ 209 h 1102"/>
              <a:gd name="T16" fmla="*/ 235 w 976"/>
              <a:gd name="T17" fmla="*/ 112 h 1102"/>
              <a:gd name="T18" fmla="*/ 163 w 976"/>
              <a:gd name="T19" fmla="*/ 219 h 1102"/>
              <a:gd name="T20" fmla="*/ 244 w 976"/>
              <a:gd name="T21" fmla="*/ 601 h 1102"/>
              <a:gd name="T22" fmla="*/ 0 w 976"/>
              <a:gd name="T23" fmla="*/ 630 h 1102"/>
              <a:gd name="T24" fmla="*/ 257 w 976"/>
              <a:gd name="T25" fmla="*/ 931 h 1102"/>
              <a:gd name="T26" fmla="*/ 214 w 976"/>
              <a:gd name="T27" fmla="*/ 969 h 1102"/>
              <a:gd name="T28" fmla="*/ 252 w 976"/>
              <a:gd name="T29" fmla="*/ 1102 h 1102"/>
              <a:gd name="T30" fmla="*/ 834 w 976"/>
              <a:gd name="T31" fmla="*/ 1064 h 1102"/>
              <a:gd name="T32" fmla="*/ 796 w 976"/>
              <a:gd name="T33" fmla="*/ 931 h 1102"/>
              <a:gd name="T34" fmla="*/ 813 w 976"/>
              <a:gd name="T35" fmla="*/ 859 h 1102"/>
              <a:gd name="T36" fmla="*/ 865 w 976"/>
              <a:gd name="T37" fmla="*/ 638 h 1102"/>
              <a:gd name="T38" fmla="*/ 953 w 976"/>
              <a:gd name="T39" fmla="*/ 448 h 1102"/>
              <a:gd name="T40" fmla="*/ 912 w 976"/>
              <a:gd name="T41" fmla="*/ 325 h 1102"/>
              <a:gd name="T42" fmla="*/ 825 w 976"/>
              <a:gd name="T43" fmla="*/ 631 h 1102"/>
              <a:gd name="T44" fmla="*/ 825 w 976"/>
              <a:gd name="T45" fmla="*/ 634 h 1102"/>
              <a:gd name="T46" fmla="*/ 825 w 976"/>
              <a:gd name="T47" fmla="*/ 642 h 1102"/>
              <a:gd name="T48" fmla="*/ 778 w 976"/>
              <a:gd name="T49" fmla="*/ 839 h 1102"/>
              <a:gd name="T50" fmla="*/ 297 w 976"/>
              <a:gd name="T51" fmla="*/ 931 h 1102"/>
              <a:gd name="T52" fmla="*/ 109 w 976"/>
              <a:gd name="T53" fmla="*/ 697 h 1102"/>
              <a:gd name="T54" fmla="*/ 40 w 976"/>
              <a:gd name="T55" fmla="*/ 630 h 1102"/>
              <a:gd name="T56" fmla="*/ 245 w 976"/>
              <a:gd name="T57" fmla="*/ 647 h 1102"/>
              <a:gd name="T58" fmla="*/ 288 w 976"/>
              <a:gd name="T59" fmla="*/ 565 h 1102"/>
              <a:gd name="T60" fmla="*/ 203 w 976"/>
              <a:gd name="T61" fmla="*/ 211 h 1102"/>
              <a:gd name="T62" fmla="*/ 277 w 976"/>
              <a:gd name="T63" fmla="*/ 156 h 1102"/>
              <a:gd name="T64" fmla="*/ 312 w 976"/>
              <a:gd name="T65" fmla="*/ 220 h 1102"/>
              <a:gd name="T66" fmla="*/ 406 w 976"/>
              <a:gd name="T67" fmla="*/ 470 h 1102"/>
              <a:gd name="T68" fmla="*/ 428 w 976"/>
              <a:gd name="T69" fmla="*/ 450 h 1102"/>
              <a:gd name="T70" fmla="*/ 485 w 976"/>
              <a:gd name="T71" fmla="*/ 40 h 1102"/>
              <a:gd name="T72" fmla="*/ 545 w 976"/>
              <a:gd name="T73" fmla="*/ 420 h 1102"/>
              <a:gd name="T74" fmla="*/ 561 w 976"/>
              <a:gd name="T75" fmla="*/ 444 h 1102"/>
              <a:gd name="T76" fmla="*/ 659 w 976"/>
              <a:gd name="T77" fmla="*/ 154 h 1102"/>
              <a:gd name="T78" fmla="*/ 725 w 976"/>
              <a:gd name="T79" fmla="*/ 114 h 1102"/>
              <a:gd name="T80" fmla="*/ 764 w 976"/>
              <a:gd name="T81" fmla="*/ 179 h 1102"/>
              <a:gd name="T82" fmla="*/ 709 w 976"/>
              <a:gd name="T83" fmla="*/ 478 h 1102"/>
              <a:gd name="T84" fmla="*/ 715 w 976"/>
              <a:gd name="T85" fmla="*/ 478 h 1102"/>
              <a:gd name="T86" fmla="*/ 743 w 976"/>
              <a:gd name="T87" fmla="*/ 489 h 1102"/>
              <a:gd name="T88" fmla="*/ 827 w 976"/>
              <a:gd name="T89" fmla="*/ 386 h 1102"/>
              <a:gd name="T90" fmla="*/ 856 w 976"/>
              <a:gd name="T91" fmla="*/ 359 h 1102"/>
              <a:gd name="T92" fmla="*/ 919 w 976"/>
              <a:gd name="T93" fmla="*/ 42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6" h="1102">
                <a:moveTo>
                  <a:pt x="912" y="325"/>
                </a:moveTo>
                <a:cubicBezTo>
                  <a:pt x="890" y="314"/>
                  <a:pt x="866" y="313"/>
                  <a:pt x="843" y="321"/>
                </a:cubicBezTo>
                <a:cubicBezTo>
                  <a:pt x="821" y="329"/>
                  <a:pt x="803" y="345"/>
                  <a:pt x="792" y="366"/>
                </a:cubicBezTo>
                <a:lnTo>
                  <a:pt x="745" y="446"/>
                </a:lnTo>
                <a:cubicBezTo>
                  <a:pt x="743" y="446"/>
                  <a:pt x="740" y="445"/>
                  <a:pt x="738" y="445"/>
                </a:cubicBezTo>
                <a:lnTo>
                  <a:pt x="803" y="189"/>
                </a:lnTo>
                <a:cubicBezTo>
                  <a:pt x="809" y="164"/>
                  <a:pt x="805" y="139"/>
                  <a:pt x="792" y="118"/>
                </a:cubicBezTo>
                <a:cubicBezTo>
                  <a:pt x="779" y="96"/>
                  <a:pt x="759" y="81"/>
                  <a:pt x="734" y="75"/>
                </a:cubicBezTo>
                <a:cubicBezTo>
                  <a:pt x="710" y="69"/>
                  <a:pt x="685" y="73"/>
                  <a:pt x="663" y="86"/>
                </a:cubicBezTo>
                <a:cubicBezTo>
                  <a:pt x="642" y="99"/>
                  <a:pt x="626" y="120"/>
                  <a:pt x="621" y="144"/>
                </a:cubicBezTo>
                <a:lnTo>
                  <a:pt x="584" y="281"/>
                </a:lnTo>
                <a:lnTo>
                  <a:pt x="582" y="97"/>
                </a:lnTo>
                <a:cubicBezTo>
                  <a:pt x="582" y="44"/>
                  <a:pt x="538" y="0"/>
                  <a:pt x="485" y="0"/>
                </a:cubicBezTo>
                <a:cubicBezTo>
                  <a:pt x="432" y="0"/>
                  <a:pt x="388" y="44"/>
                  <a:pt x="388" y="97"/>
                </a:cubicBezTo>
                <a:lnTo>
                  <a:pt x="388" y="332"/>
                </a:lnTo>
                <a:lnTo>
                  <a:pt x="350" y="209"/>
                </a:lnTo>
                <a:cubicBezTo>
                  <a:pt x="344" y="181"/>
                  <a:pt x="330" y="143"/>
                  <a:pt x="299" y="122"/>
                </a:cubicBezTo>
                <a:cubicBezTo>
                  <a:pt x="281" y="111"/>
                  <a:pt x="259" y="107"/>
                  <a:pt x="235" y="112"/>
                </a:cubicBezTo>
                <a:cubicBezTo>
                  <a:pt x="182" y="124"/>
                  <a:pt x="157" y="160"/>
                  <a:pt x="163" y="216"/>
                </a:cubicBezTo>
                <a:cubicBezTo>
                  <a:pt x="163" y="217"/>
                  <a:pt x="163" y="218"/>
                  <a:pt x="163" y="219"/>
                </a:cubicBezTo>
                <a:lnTo>
                  <a:pt x="248" y="567"/>
                </a:lnTo>
                <a:cubicBezTo>
                  <a:pt x="248" y="582"/>
                  <a:pt x="246" y="593"/>
                  <a:pt x="244" y="601"/>
                </a:cubicBezTo>
                <a:cubicBezTo>
                  <a:pt x="150" y="551"/>
                  <a:pt x="81" y="539"/>
                  <a:pt x="39" y="564"/>
                </a:cubicBezTo>
                <a:cubicBezTo>
                  <a:pt x="8" y="581"/>
                  <a:pt x="0" y="613"/>
                  <a:pt x="0" y="630"/>
                </a:cubicBezTo>
                <a:cubicBezTo>
                  <a:pt x="0" y="699"/>
                  <a:pt x="81" y="730"/>
                  <a:pt x="93" y="734"/>
                </a:cubicBezTo>
                <a:cubicBezTo>
                  <a:pt x="245" y="805"/>
                  <a:pt x="261" y="888"/>
                  <a:pt x="257" y="931"/>
                </a:cubicBezTo>
                <a:lnTo>
                  <a:pt x="252" y="931"/>
                </a:lnTo>
                <a:cubicBezTo>
                  <a:pt x="231" y="931"/>
                  <a:pt x="214" y="948"/>
                  <a:pt x="214" y="969"/>
                </a:cubicBezTo>
                <a:lnTo>
                  <a:pt x="214" y="1064"/>
                </a:lnTo>
                <a:cubicBezTo>
                  <a:pt x="214" y="1085"/>
                  <a:pt x="231" y="1102"/>
                  <a:pt x="252" y="1102"/>
                </a:cubicBezTo>
                <a:lnTo>
                  <a:pt x="796" y="1102"/>
                </a:lnTo>
                <a:cubicBezTo>
                  <a:pt x="817" y="1102"/>
                  <a:pt x="834" y="1085"/>
                  <a:pt x="834" y="1064"/>
                </a:cubicBezTo>
                <a:lnTo>
                  <a:pt x="834" y="969"/>
                </a:lnTo>
                <a:cubicBezTo>
                  <a:pt x="834" y="948"/>
                  <a:pt x="817" y="931"/>
                  <a:pt x="796" y="931"/>
                </a:cubicBezTo>
                <a:lnTo>
                  <a:pt x="790" y="931"/>
                </a:lnTo>
                <a:cubicBezTo>
                  <a:pt x="793" y="892"/>
                  <a:pt x="801" y="879"/>
                  <a:pt x="813" y="859"/>
                </a:cubicBezTo>
                <a:cubicBezTo>
                  <a:pt x="821" y="844"/>
                  <a:pt x="832" y="825"/>
                  <a:pt x="844" y="793"/>
                </a:cubicBezTo>
                <a:cubicBezTo>
                  <a:pt x="860" y="749"/>
                  <a:pt x="865" y="688"/>
                  <a:pt x="865" y="638"/>
                </a:cubicBezTo>
                <a:lnTo>
                  <a:pt x="865" y="638"/>
                </a:lnTo>
                <a:cubicBezTo>
                  <a:pt x="866" y="578"/>
                  <a:pt x="928" y="481"/>
                  <a:pt x="953" y="448"/>
                </a:cubicBezTo>
                <a:cubicBezTo>
                  <a:pt x="953" y="447"/>
                  <a:pt x="954" y="446"/>
                  <a:pt x="955" y="445"/>
                </a:cubicBezTo>
                <a:cubicBezTo>
                  <a:pt x="976" y="400"/>
                  <a:pt x="957" y="346"/>
                  <a:pt x="912" y="325"/>
                </a:cubicBezTo>
                <a:close/>
                <a:moveTo>
                  <a:pt x="919" y="426"/>
                </a:moveTo>
                <a:cubicBezTo>
                  <a:pt x="908" y="442"/>
                  <a:pt x="830" y="552"/>
                  <a:pt x="825" y="631"/>
                </a:cubicBezTo>
                <a:cubicBezTo>
                  <a:pt x="825" y="631"/>
                  <a:pt x="825" y="631"/>
                  <a:pt x="825" y="631"/>
                </a:cubicBezTo>
                <a:cubicBezTo>
                  <a:pt x="825" y="632"/>
                  <a:pt x="825" y="633"/>
                  <a:pt x="825" y="634"/>
                </a:cubicBezTo>
                <a:cubicBezTo>
                  <a:pt x="825" y="636"/>
                  <a:pt x="825" y="638"/>
                  <a:pt x="825" y="639"/>
                </a:cubicBezTo>
                <a:cubicBezTo>
                  <a:pt x="825" y="640"/>
                  <a:pt x="825" y="641"/>
                  <a:pt x="825" y="642"/>
                </a:cubicBezTo>
                <a:cubicBezTo>
                  <a:pt x="824" y="687"/>
                  <a:pt x="820" y="741"/>
                  <a:pt x="806" y="779"/>
                </a:cubicBezTo>
                <a:cubicBezTo>
                  <a:pt x="795" y="808"/>
                  <a:pt x="786" y="825"/>
                  <a:pt x="778" y="839"/>
                </a:cubicBezTo>
                <a:cubicBezTo>
                  <a:pt x="763" y="865"/>
                  <a:pt x="754" y="883"/>
                  <a:pt x="750" y="931"/>
                </a:cubicBezTo>
                <a:lnTo>
                  <a:pt x="297" y="931"/>
                </a:lnTo>
                <a:cubicBezTo>
                  <a:pt x="299" y="912"/>
                  <a:pt x="297" y="888"/>
                  <a:pt x="287" y="861"/>
                </a:cubicBezTo>
                <a:cubicBezTo>
                  <a:pt x="264" y="796"/>
                  <a:pt x="204" y="741"/>
                  <a:pt x="109" y="697"/>
                </a:cubicBezTo>
                <a:cubicBezTo>
                  <a:pt x="108" y="697"/>
                  <a:pt x="107" y="696"/>
                  <a:pt x="107" y="696"/>
                </a:cubicBezTo>
                <a:cubicBezTo>
                  <a:pt x="106" y="696"/>
                  <a:pt x="40" y="673"/>
                  <a:pt x="40" y="630"/>
                </a:cubicBezTo>
                <a:cubicBezTo>
                  <a:pt x="40" y="629"/>
                  <a:pt x="41" y="608"/>
                  <a:pt x="59" y="598"/>
                </a:cubicBezTo>
                <a:cubicBezTo>
                  <a:pt x="77" y="587"/>
                  <a:pt x="126" y="580"/>
                  <a:pt x="245" y="647"/>
                </a:cubicBezTo>
                <a:cubicBezTo>
                  <a:pt x="254" y="652"/>
                  <a:pt x="265" y="649"/>
                  <a:pt x="271" y="641"/>
                </a:cubicBezTo>
                <a:cubicBezTo>
                  <a:pt x="273" y="639"/>
                  <a:pt x="288" y="615"/>
                  <a:pt x="288" y="565"/>
                </a:cubicBezTo>
                <a:cubicBezTo>
                  <a:pt x="288" y="563"/>
                  <a:pt x="288" y="562"/>
                  <a:pt x="288" y="560"/>
                </a:cubicBezTo>
                <a:lnTo>
                  <a:pt x="203" y="211"/>
                </a:lnTo>
                <a:cubicBezTo>
                  <a:pt x="199" y="176"/>
                  <a:pt x="211" y="158"/>
                  <a:pt x="244" y="151"/>
                </a:cubicBezTo>
                <a:cubicBezTo>
                  <a:pt x="257" y="148"/>
                  <a:pt x="268" y="150"/>
                  <a:pt x="277" y="156"/>
                </a:cubicBezTo>
                <a:cubicBezTo>
                  <a:pt x="293" y="166"/>
                  <a:pt x="305" y="189"/>
                  <a:pt x="311" y="218"/>
                </a:cubicBezTo>
                <a:cubicBezTo>
                  <a:pt x="311" y="219"/>
                  <a:pt x="312" y="219"/>
                  <a:pt x="312" y="220"/>
                </a:cubicBezTo>
                <a:lnTo>
                  <a:pt x="384" y="456"/>
                </a:lnTo>
                <a:cubicBezTo>
                  <a:pt x="387" y="465"/>
                  <a:pt x="397" y="471"/>
                  <a:pt x="406" y="470"/>
                </a:cubicBezTo>
                <a:cubicBezTo>
                  <a:pt x="407" y="470"/>
                  <a:pt x="407" y="470"/>
                  <a:pt x="408" y="470"/>
                </a:cubicBezTo>
                <a:cubicBezTo>
                  <a:pt x="419" y="470"/>
                  <a:pt x="428" y="461"/>
                  <a:pt x="428" y="450"/>
                </a:cubicBezTo>
                <a:lnTo>
                  <a:pt x="428" y="97"/>
                </a:lnTo>
                <a:cubicBezTo>
                  <a:pt x="428" y="66"/>
                  <a:pt x="454" y="40"/>
                  <a:pt x="485" y="40"/>
                </a:cubicBezTo>
                <a:cubicBezTo>
                  <a:pt x="516" y="40"/>
                  <a:pt x="542" y="66"/>
                  <a:pt x="542" y="97"/>
                </a:cubicBezTo>
                <a:lnTo>
                  <a:pt x="545" y="420"/>
                </a:lnTo>
                <a:cubicBezTo>
                  <a:pt x="546" y="421"/>
                  <a:pt x="546" y="423"/>
                  <a:pt x="546" y="425"/>
                </a:cubicBezTo>
                <a:cubicBezTo>
                  <a:pt x="547" y="434"/>
                  <a:pt x="553" y="441"/>
                  <a:pt x="561" y="444"/>
                </a:cubicBezTo>
                <a:cubicBezTo>
                  <a:pt x="572" y="446"/>
                  <a:pt x="583" y="440"/>
                  <a:pt x="586" y="429"/>
                </a:cubicBezTo>
                <a:lnTo>
                  <a:pt x="659" y="154"/>
                </a:lnTo>
                <a:cubicBezTo>
                  <a:pt x="663" y="140"/>
                  <a:pt x="671" y="128"/>
                  <a:pt x="684" y="120"/>
                </a:cubicBezTo>
                <a:cubicBezTo>
                  <a:pt x="696" y="113"/>
                  <a:pt x="711" y="111"/>
                  <a:pt x="725" y="114"/>
                </a:cubicBezTo>
                <a:cubicBezTo>
                  <a:pt x="739" y="117"/>
                  <a:pt x="751" y="126"/>
                  <a:pt x="758" y="138"/>
                </a:cubicBezTo>
                <a:cubicBezTo>
                  <a:pt x="766" y="151"/>
                  <a:pt x="768" y="165"/>
                  <a:pt x="764" y="179"/>
                </a:cubicBezTo>
                <a:lnTo>
                  <a:pt x="695" y="454"/>
                </a:lnTo>
                <a:cubicBezTo>
                  <a:pt x="692" y="464"/>
                  <a:pt x="698" y="475"/>
                  <a:pt x="709" y="478"/>
                </a:cubicBezTo>
                <a:cubicBezTo>
                  <a:pt x="711" y="478"/>
                  <a:pt x="712" y="479"/>
                  <a:pt x="714" y="479"/>
                </a:cubicBezTo>
                <a:cubicBezTo>
                  <a:pt x="714" y="479"/>
                  <a:pt x="715" y="478"/>
                  <a:pt x="715" y="478"/>
                </a:cubicBezTo>
                <a:cubicBezTo>
                  <a:pt x="723" y="482"/>
                  <a:pt x="732" y="485"/>
                  <a:pt x="741" y="487"/>
                </a:cubicBezTo>
                <a:cubicBezTo>
                  <a:pt x="742" y="487"/>
                  <a:pt x="742" y="488"/>
                  <a:pt x="743" y="489"/>
                </a:cubicBezTo>
                <a:cubicBezTo>
                  <a:pt x="753" y="494"/>
                  <a:pt x="765" y="491"/>
                  <a:pt x="771" y="482"/>
                </a:cubicBezTo>
                <a:lnTo>
                  <a:pt x="827" y="386"/>
                </a:lnTo>
                <a:cubicBezTo>
                  <a:pt x="827" y="385"/>
                  <a:pt x="828" y="385"/>
                  <a:pt x="828" y="384"/>
                </a:cubicBezTo>
                <a:cubicBezTo>
                  <a:pt x="834" y="372"/>
                  <a:pt x="844" y="363"/>
                  <a:pt x="856" y="359"/>
                </a:cubicBezTo>
                <a:cubicBezTo>
                  <a:pt x="869" y="354"/>
                  <a:pt x="883" y="355"/>
                  <a:pt x="895" y="361"/>
                </a:cubicBezTo>
                <a:cubicBezTo>
                  <a:pt x="919" y="372"/>
                  <a:pt x="930" y="401"/>
                  <a:pt x="919" y="426"/>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组合 9">
            <a:extLst>
              <a:ext uri="{FF2B5EF4-FFF2-40B4-BE49-F238E27FC236}">
                <a16:creationId xmlns:a16="http://schemas.microsoft.com/office/drawing/2014/main" id="{F36FB091-0497-FA41-156C-2F7A014E4EE3}"/>
              </a:ext>
            </a:extLst>
          </p:cNvPr>
          <p:cNvGrpSpPr/>
          <p:nvPr/>
        </p:nvGrpSpPr>
        <p:grpSpPr>
          <a:xfrm>
            <a:off x="6010886" y="1040121"/>
            <a:ext cx="1427871" cy="198418"/>
            <a:chOff x="6010886" y="1040121"/>
            <a:chExt cx="1427871" cy="198418"/>
          </a:xfrm>
        </p:grpSpPr>
        <p:sp>
          <p:nvSpPr>
            <p:cNvPr id="21" name="message-envelope_16872">
              <a:extLst>
                <a:ext uri="{FF2B5EF4-FFF2-40B4-BE49-F238E27FC236}">
                  <a16:creationId xmlns:a16="http://schemas.microsoft.com/office/drawing/2014/main" id="{5F012231-FA83-1E77-5E7A-271B826ECFCE}"/>
                </a:ext>
              </a:extLst>
            </p:cNvPr>
            <p:cNvSpPr/>
            <p:nvPr/>
          </p:nvSpPr>
          <p:spPr>
            <a:xfrm>
              <a:off x="6010886"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2" name="message-envelope_16872">
              <a:extLst>
                <a:ext uri="{FF2B5EF4-FFF2-40B4-BE49-F238E27FC236}">
                  <a16:creationId xmlns:a16="http://schemas.microsoft.com/office/drawing/2014/main" id="{8BCDD75E-20E6-245F-BC20-EC5B08C13B3F}"/>
                </a:ext>
              </a:extLst>
            </p:cNvPr>
            <p:cNvSpPr/>
            <p:nvPr/>
          </p:nvSpPr>
          <p:spPr>
            <a:xfrm>
              <a:off x="6385229"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3" name="message-envelope_16872">
              <a:extLst>
                <a:ext uri="{FF2B5EF4-FFF2-40B4-BE49-F238E27FC236}">
                  <a16:creationId xmlns:a16="http://schemas.microsoft.com/office/drawing/2014/main" id="{507EB39B-93E0-2BF6-DB77-133138A5C289}"/>
                </a:ext>
              </a:extLst>
            </p:cNvPr>
            <p:cNvSpPr/>
            <p:nvPr/>
          </p:nvSpPr>
          <p:spPr>
            <a:xfrm>
              <a:off x="6759572"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0" name="message-envelope_16872">
              <a:extLst>
                <a:ext uri="{FF2B5EF4-FFF2-40B4-BE49-F238E27FC236}">
                  <a16:creationId xmlns:a16="http://schemas.microsoft.com/office/drawing/2014/main" id="{386B2640-6EA3-BA5C-25B2-88C33D5E5565}"/>
                </a:ext>
              </a:extLst>
            </p:cNvPr>
            <p:cNvSpPr/>
            <p:nvPr/>
          </p:nvSpPr>
          <p:spPr>
            <a:xfrm>
              <a:off x="7133914"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29" name="箭头: 左右 28">
            <a:extLst>
              <a:ext uri="{FF2B5EF4-FFF2-40B4-BE49-F238E27FC236}">
                <a16:creationId xmlns:a16="http://schemas.microsoft.com/office/drawing/2014/main" id="{62D5A662-7AED-F963-DDEC-273D19818217}"/>
              </a:ext>
            </a:extLst>
          </p:cNvPr>
          <p:cNvSpPr/>
          <p:nvPr/>
        </p:nvSpPr>
        <p:spPr>
          <a:xfrm>
            <a:off x="3795193" y="124858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释放</a:t>
            </a:r>
            <a:r>
              <a:rPr lang="en-US" altLang="zh-CN" b="1" dirty="0">
                <a:solidFill>
                  <a:schemeClr val="tx1"/>
                </a:solidFill>
              </a:rPr>
              <a:t>TCP</a:t>
            </a:r>
            <a:r>
              <a:rPr lang="zh-CN" altLang="en-US" b="1" dirty="0">
                <a:solidFill>
                  <a:schemeClr val="tx1"/>
                </a:solidFill>
              </a:rPr>
              <a:t>连接</a:t>
            </a:r>
          </a:p>
        </p:txBody>
      </p:sp>
      <p:sp>
        <p:nvSpPr>
          <p:cNvPr id="17" name="矩形 16">
            <a:extLst>
              <a:ext uri="{FF2B5EF4-FFF2-40B4-BE49-F238E27FC236}">
                <a16:creationId xmlns:a16="http://schemas.microsoft.com/office/drawing/2014/main" id="{40F99E68-DCA6-831D-1B42-467B2C89E3C9}"/>
              </a:ext>
            </a:extLst>
          </p:cNvPr>
          <p:cNvSpPr/>
          <p:nvPr/>
        </p:nvSpPr>
        <p:spPr>
          <a:xfrm>
            <a:off x="2699103" y="1865194"/>
            <a:ext cx="1515600" cy="58277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18" name="矩形 17">
            <a:extLst>
              <a:ext uri="{FF2B5EF4-FFF2-40B4-BE49-F238E27FC236}">
                <a16:creationId xmlns:a16="http://schemas.microsoft.com/office/drawing/2014/main" id="{CA6B1C4C-7188-4E3C-5D49-99A1C6D04C21}"/>
              </a:ext>
            </a:extLst>
          </p:cNvPr>
          <p:cNvSpPr/>
          <p:nvPr/>
        </p:nvSpPr>
        <p:spPr>
          <a:xfrm>
            <a:off x="7977861" y="1865194"/>
            <a:ext cx="1515035" cy="92372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24" name="文本框 23">
            <a:extLst>
              <a:ext uri="{FF2B5EF4-FFF2-40B4-BE49-F238E27FC236}">
                <a16:creationId xmlns:a16="http://schemas.microsoft.com/office/drawing/2014/main" id="{ABC1E240-2472-5F63-48F2-374B54E05FC4}"/>
              </a:ext>
            </a:extLst>
          </p:cNvPr>
          <p:cNvSpPr txBox="1"/>
          <p:nvPr/>
        </p:nvSpPr>
        <p:spPr>
          <a:xfrm>
            <a:off x="2130526" y="1176231"/>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5" name="文本框 24">
            <a:extLst>
              <a:ext uri="{FF2B5EF4-FFF2-40B4-BE49-F238E27FC236}">
                <a16:creationId xmlns:a16="http://schemas.microsoft.com/office/drawing/2014/main" id="{CEF6D472-E22A-8768-D9C3-A3F97244770D}"/>
              </a:ext>
            </a:extLst>
          </p:cNvPr>
          <p:cNvSpPr txBox="1"/>
          <p:nvPr/>
        </p:nvSpPr>
        <p:spPr>
          <a:xfrm>
            <a:off x="9081840" y="1176231"/>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26" name="组合 25">
            <a:extLst>
              <a:ext uri="{FF2B5EF4-FFF2-40B4-BE49-F238E27FC236}">
                <a16:creationId xmlns:a16="http://schemas.microsoft.com/office/drawing/2014/main" id="{E6947661-44AF-5FB4-02BF-15425BDB997C}"/>
              </a:ext>
            </a:extLst>
          </p:cNvPr>
          <p:cNvGrpSpPr/>
          <p:nvPr/>
        </p:nvGrpSpPr>
        <p:grpSpPr>
          <a:xfrm>
            <a:off x="3118053" y="1128498"/>
            <a:ext cx="5963787" cy="654939"/>
            <a:chOff x="2993956" y="1149410"/>
            <a:chExt cx="5963787" cy="654939"/>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grpSp>
        <p:nvGrpSpPr>
          <p:cNvPr id="8" name="组合 7">
            <a:extLst>
              <a:ext uri="{FF2B5EF4-FFF2-40B4-BE49-F238E27FC236}">
                <a16:creationId xmlns:a16="http://schemas.microsoft.com/office/drawing/2014/main" id="{9AFD3B46-0258-3B49-FC77-D6850AA42710}"/>
              </a:ext>
            </a:extLst>
          </p:cNvPr>
          <p:cNvGrpSpPr/>
          <p:nvPr/>
        </p:nvGrpSpPr>
        <p:grpSpPr>
          <a:xfrm>
            <a:off x="4274694" y="1865193"/>
            <a:ext cx="3642611" cy="412095"/>
            <a:chOff x="4274694" y="1865193"/>
            <a:chExt cx="3642611" cy="412095"/>
          </a:xfrm>
        </p:grpSpPr>
        <p:sp>
          <p:nvSpPr>
            <p:cNvPr id="5" name="圆柱体 4">
              <a:extLst>
                <a:ext uri="{FF2B5EF4-FFF2-40B4-BE49-F238E27FC236}">
                  <a16:creationId xmlns:a16="http://schemas.microsoft.com/office/drawing/2014/main" id="{EA8B1183-5375-08E6-EF5E-0A674D9F60C2}"/>
                </a:ext>
              </a:extLst>
            </p:cNvPr>
            <p:cNvSpPr/>
            <p:nvPr/>
          </p:nvSpPr>
          <p:spPr>
            <a:xfrm rot="16200000">
              <a:off x="5889952" y="249935"/>
              <a:ext cx="412095" cy="3642611"/>
            </a:xfrm>
            <a:prstGeom prst="can">
              <a:avLst>
                <a:gd name="adj" fmla="val 34442"/>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D6CCF5A-5DEA-F891-7E78-D2307C7C767B}"/>
                </a:ext>
              </a:extLst>
            </p:cNvPr>
            <p:cNvSpPr txBox="1"/>
            <p:nvPr/>
          </p:nvSpPr>
          <p:spPr>
            <a:xfrm>
              <a:off x="5491309" y="1885326"/>
              <a:ext cx="1232170" cy="369332"/>
            </a:xfrm>
            <a:prstGeom prst="rect">
              <a:avLst/>
            </a:prstGeom>
            <a:noFill/>
          </p:spPr>
          <p:txBody>
            <a:bodyPr wrap="square" rtlCol="0">
              <a:spAutoFit/>
            </a:bodyPr>
            <a:lstStyle/>
            <a:p>
              <a:pPr algn="ctr"/>
              <a:r>
                <a:rPr lang="zh-CN" altLang="en-US" b="1" dirty="0">
                  <a:solidFill>
                    <a:schemeClr val="bg1"/>
                  </a:solidFill>
                </a:rPr>
                <a:t>数据传输</a:t>
              </a:r>
            </a:p>
          </p:txBody>
        </p:sp>
      </p:grpSp>
      <p:sp>
        <p:nvSpPr>
          <p:cNvPr id="30" name="矩形 29">
            <a:extLst>
              <a:ext uri="{FF2B5EF4-FFF2-40B4-BE49-F238E27FC236}">
                <a16:creationId xmlns:a16="http://schemas.microsoft.com/office/drawing/2014/main" id="{ED68718A-6367-8AA5-E2BF-1B31FC417C7B}"/>
              </a:ext>
            </a:extLst>
          </p:cNvPr>
          <p:cNvSpPr/>
          <p:nvPr/>
        </p:nvSpPr>
        <p:spPr>
          <a:xfrm>
            <a:off x="2699102" y="2447972"/>
            <a:ext cx="1515600" cy="873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FIN-WAIT-1</a:t>
            </a:r>
          </a:p>
          <a:p>
            <a:pPr algn="ctr"/>
            <a:r>
              <a:rPr lang="zh-CN" altLang="en-US" b="1" dirty="0">
                <a:solidFill>
                  <a:schemeClr val="bg1"/>
                </a:solidFill>
                <a:latin typeface="+mn-ea"/>
              </a:rPr>
              <a:t>终止等待</a:t>
            </a:r>
            <a:r>
              <a:rPr lang="en-US" altLang="zh-CN" b="1" dirty="0">
                <a:solidFill>
                  <a:schemeClr val="bg1"/>
                </a:solidFill>
                <a:latin typeface="+mn-ea"/>
              </a:rPr>
              <a:t>1</a:t>
            </a:r>
            <a:endParaRPr lang="zh-CN" altLang="en-US" b="1" dirty="0">
              <a:solidFill>
                <a:schemeClr val="bg1"/>
              </a:solidFill>
              <a:latin typeface="+mn-ea"/>
            </a:endParaRPr>
          </a:p>
        </p:txBody>
      </p:sp>
      <p:grpSp>
        <p:nvGrpSpPr>
          <p:cNvPr id="95" name="组合 94">
            <a:extLst>
              <a:ext uri="{FF2B5EF4-FFF2-40B4-BE49-F238E27FC236}">
                <a16:creationId xmlns:a16="http://schemas.microsoft.com/office/drawing/2014/main" id="{17317090-41A6-A428-52C7-8C06E0B317FD}"/>
              </a:ext>
            </a:extLst>
          </p:cNvPr>
          <p:cNvGrpSpPr/>
          <p:nvPr/>
        </p:nvGrpSpPr>
        <p:grpSpPr>
          <a:xfrm>
            <a:off x="4214138" y="2251901"/>
            <a:ext cx="3763723" cy="545711"/>
            <a:chOff x="4214138" y="2251901"/>
            <a:chExt cx="3763723" cy="545711"/>
          </a:xfrm>
        </p:grpSpPr>
        <p:cxnSp>
          <p:nvCxnSpPr>
            <p:cNvPr id="31" name="直接箭头连接符 30">
              <a:extLst>
                <a:ext uri="{FF2B5EF4-FFF2-40B4-BE49-F238E27FC236}">
                  <a16:creationId xmlns:a16="http://schemas.microsoft.com/office/drawing/2014/main" id="{641AA3EE-6A46-EDA9-E2D9-F04EFCBA3B99}"/>
                </a:ext>
              </a:extLst>
            </p:cNvPr>
            <p:cNvCxnSpPr/>
            <p:nvPr/>
          </p:nvCxnSpPr>
          <p:spPr>
            <a:xfrm>
              <a:off x="4214138" y="2447572"/>
              <a:ext cx="3763723" cy="34134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A220E6E1-D8B3-04C9-6769-99C51BD63251}"/>
                </a:ext>
              </a:extLst>
            </p:cNvPr>
            <p:cNvSpPr txBox="1"/>
            <p:nvPr/>
          </p:nvSpPr>
          <p:spPr>
            <a:xfrm rot="335594">
              <a:off x="4859257" y="2251901"/>
              <a:ext cx="809897" cy="369332"/>
            </a:xfrm>
            <a:prstGeom prst="rect">
              <a:avLst/>
            </a:prstGeom>
            <a:noFill/>
          </p:spPr>
          <p:txBody>
            <a:bodyPr wrap="square" rtlCol="0">
              <a:spAutoFit/>
            </a:bodyPr>
            <a:lstStyle/>
            <a:p>
              <a:r>
                <a:rPr lang="en-US" altLang="zh-CN" b="1" dirty="0"/>
                <a:t>FIN=1</a:t>
              </a:r>
              <a:endParaRPr lang="zh-CN" altLang="en-US" b="1" dirty="0"/>
            </a:p>
          </p:txBody>
        </p:sp>
        <p:sp>
          <p:nvSpPr>
            <p:cNvPr id="32" name="文本框 31">
              <a:extLst>
                <a:ext uri="{FF2B5EF4-FFF2-40B4-BE49-F238E27FC236}">
                  <a16:creationId xmlns:a16="http://schemas.microsoft.com/office/drawing/2014/main" id="{CA02D098-6D0B-915A-5EB5-5C6B4A5D8F70}"/>
                </a:ext>
              </a:extLst>
            </p:cNvPr>
            <p:cNvSpPr txBox="1"/>
            <p:nvPr/>
          </p:nvSpPr>
          <p:spPr>
            <a:xfrm rot="250480">
              <a:off x="5608557" y="2299369"/>
              <a:ext cx="809897" cy="369332"/>
            </a:xfrm>
            <a:prstGeom prst="rect">
              <a:avLst/>
            </a:prstGeom>
            <a:noFill/>
          </p:spPr>
          <p:txBody>
            <a:bodyPr wrap="square" rtlCol="0">
              <a:spAutoFit/>
            </a:bodyPr>
            <a:lstStyle/>
            <a:p>
              <a:r>
                <a:rPr lang="en-US" altLang="zh-CN" b="1" dirty="0"/>
                <a:t>ACK=1</a:t>
              </a:r>
              <a:endParaRPr lang="zh-CN" altLang="en-US" b="1" dirty="0"/>
            </a:p>
          </p:txBody>
        </p:sp>
        <p:sp>
          <p:nvSpPr>
            <p:cNvPr id="33" name="文本框 32">
              <a:extLst>
                <a:ext uri="{FF2B5EF4-FFF2-40B4-BE49-F238E27FC236}">
                  <a16:creationId xmlns:a16="http://schemas.microsoft.com/office/drawing/2014/main" id="{DE1EEE7D-A921-A199-93E3-A630153B83FE}"/>
                </a:ext>
              </a:extLst>
            </p:cNvPr>
            <p:cNvSpPr txBox="1"/>
            <p:nvPr/>
          </p:nvSpPr>
          <p:spPr>
            <a:xfrm rot="344951">
              <a:off x="6415910" y="2339094"/>
              <a:ext cx="809897" cy="369332"/>
            </a:xfrm>
            <a:prstGeom prst="rect">
              <a:avLst/>
            </a:prstGeom>
            <a:noFill/>
          </p:spPr>
          <p:txBody>
            <a:bodyPr wrap="square" rtlCol="0">
              <a:spAutoFit/>
            </a:bodyPr>
            <a:lstStyle/>
            <a:p>
              <a:r>
                <a:rPr lang="en-US" altLang="zh-CN" b="1" dirty="0"/>
                <a:t>seq=u</a:t>
              </a:r>
              <a:endParaRPr lang="zh-CN" altLang="en-US" b="1" dirty="0"/>
            </a:p>
          </p:txBody>
        </p:sp>
        <p:sp>
          <p:nvSpPr>
            <p:cNvPr id="34" name="文本框 33">
              <a:extLst>
                <a:ext uri="{FF2B5EF4-FFF2-40B4-BE49-F238E27FC236}">
                  <a16:creationId xmlns:a16="http://schemas.microsoft.com/office/drawing/2014/main" id="{73C8C3CA-C564-BE9C-E842-A8296EE84E6F}"/>
                </a:ext>
              </a:extLst>
            </p:cNvPr>
            <p:cNvSpPr txBox="1"/>
            <p:nvPr/>
          </p:nvSpPr>
          <p:spPr>
            <a:xfrm rot="344951">
              <a:off x="7146872" y="2428280"/>
              <a:ext cx="809897" cy="369332"/>
            </a:xfrm>
            <a:prstGeom prst="rect">
              <a:avLst/>
            </a:prstGeom>
            <a:noFill/>
          </p:spPr>
          <p:txBody>
            <a:bodyPr wrap="square" rtlCol="0">
              <a:spAutoFit/>
            </a:bodyPr>
            <a:lstStyle/>
            <a:p>
              <a:r>
                <a:rPr lang="en-US" altLang="zh-CN" b="1" dirty="0"/>
                <a:t>ack=v</a:t>
              </a:r>
              <a:endParaRPr lang="zh-CN" altLang="en-US" b="1" dirty="0"/>
            </a:p>
          </p:txBody>
        </p:sp>
      </p:grpSp>
      <p:grpSp>
        <p:nvGrpSpPr>
          <p:cNvPr id="94" name="组合 93">
            <a:extLst>
              <a:ext uri="{FF2B5EF4-FFF2-40B4-BE49-F238E27FC236}">
                <a16:creationId xmlns:a16="http://schemas.microsoft.com/office/drawing/2014/main" id="{5FCAD905-F0A5-7E80-98B2-22732196C43C}"/>
              </a:ext>
            </a:extLst>
          </p:cNvPr>
          <p:cNvGrpSpPr/>
          <p:nvPr/>
        </p:nvGrpSpPr>
        <p:grpSpPr>
          <a:xfrm>
            <a:off x="983085" y="1265027"/>
            <a:ext cx="1711321" cy="1200329"/>
            <a:chOff x="983085" y="1265027"/>
            <a:chExt cx="1711321" cy="1200329"/>
          </a:xfrm>
        </p:grpSpPr>
        <p:cxnSp>
          <p:nvCxnSpPr>
            <p:cNvPr id="72" name="连接符: 肘形 71">
              <a:extLst>
                <a:ext uri="{FF2B5EF4-FFF2-40B4-BE49-F238E27FC236}">
                  <a16:creationId xmlns:a16="http://schemas.microsoft.com/office/drawing/2014/main" id="{EFBF1B79-C961-44D2-C2DB-0F7E27764AB6}"/>
                </a:ext>
              </a:extLst>
            </p:cNvPr>
            <p:cNvCxnSpPr>
              <a:cxnSpLocks/>
              <a:stCxn id="24" idx="1"/>
            </p:cNvCxnSpPr>
            <p:nvPr/>
          </p:nvCxnSpPr>
          <p:spPr>
            <a:xfrm rot="10800000" flipH="1" flipV="1">
              <a:off x="2130526" y="1360896"/>
              <a:ext cx="563880" cy="1088571"/>
            </a:xfrm>
            <a:prstGeom prst="bentConnector3">
              <a:avLst>
                <a:gd name="adj1" fmla="val -1314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B7C56BD8-1CE2-8D94-5F92-CBAF19D32888}"/>
                </a:ext>
              </a:extLst>
            </p:cNvPr>
            <p:cNvSpPr txBox="1"/>
            <p:nvPr/>
          </p:nvSpPr>
          <p:spPr>
            <a:xfrm>
              <a:off x="983085" y="1265027"/>
              <a:ext cx="438727" cy="1200329"/>
            </a:xfrm>
            <a:prstGeom prst="rect">
              <a:avLst/>
            </a:prstGeom>
            <a:noFill/>
          </p:spPr>
          <p:txBody>
            <a:bodyPr wrap="square" rtlCol="0">
              <a:spAutoFit/>
            </a:bodyPr>
            <a:lstStyle/>
            <a:p>
              <a:r>
                <a:rPr lang="zh-CN" altLang="en-US" b="1" dirty="0"/>
                <a:t>主</a:t>
              </a:r>
              <a:endParaRPr lang="en-US" altLang="zh-CN" b="1" dirty="0"/>
            </a:p>
            <a:p>
              <a:r>
                <a:rPr lang="zh-CN" altLang="en-US" b="1" dirty="0"/>
                <a:t>动</a:t>
              </a:r>
              <a:endParaRPr lang="en-US" altLang="zh-CN" b="1" dirty="0"/>
            </a:p>
            <a:p>
              <a:r>
                <a:rPr lang="zh-CN" altLang="en-US" b="1" dirty="0"/>
                <a:t>关</a:t>
              </a:r>
              <a:endParaRPr lang="en-US" altLang="zh-CN" b="1" dirty="0"/>
            </a:p>
            <a:p>
              <a:r>
                <a:rPr lang="zh-CN" altLang="en-US" b="1" dirty="0"/>
                <a:t>闭</a:t>
              </a:r>
            </a:p>
          </p:txBody>
        </p:sp>
      </p:grpSp>
      <p:sp>
        <p:nvSpPr>
          <p:cNvPr id="90" name="文本框 89">
            <a:extLst>
              <a:ext uri="{FF2B5EF4-FFF2-40B4-BE49-F238E27FC236}">
                <a16:creationId xmlns:a16="http://schemas.microsoft.com/office/drawing/2014/main" id="{2FF1AB45-4BA9-D467-A59C-E8A8FDDDA3B3}"/>
              </a:ext>
            </a:extLst>
          </p:cNvPr>
          <p:cNvSpPr txBox="1"/>
          <p:nvPr/>
        </p:nvSpPr>
        <p:spPr>
          <a:xfrm>
            <a:off x="130663" y="2451401"/>
            <a:ext cx="2759153" cy="646331"/>
          </a:xfrm>
          <a:prstGeom prst="rect">
            <a:avLst/>
          </a:prstGeom>
          <a:noFill/>
        </p:spPr>
        <p:txBody>
          <a:bodyPr wrap="square" rtlCol="0">
            <a:spAutoFit/>
          </a:bodyPr>
          <a:lstStyle/>
          <a:p>
            <a:r>
              <a:rPr lang="zh-CN" altLang="en-US" b="1" dirty="0">
                <a:solidFill>
                  <a:schemeClr val="accent3"/>
                </a:solidFill>
              </a:rPr>
              <a:t>发送</a:t>
            </a:r>
            <a:r>
              <a:rPr lang="en-US" altLang="zh-CN" b="1" dirty="0">
                <a:solidFill>
                  <a:schemeClr val="accent3"/>
                </a:solidFill>
              </a:rPr>
              <a:t>TCP</a:t>
            </a:r>
            <a:r>
              <a:rPr lang="zh-CN" altLang="en-US" b="1" dirty="0">
                <a:solidFill>
                  <a:schemeClr val="accent3"/>
                </a:solidFill>
              </a:rPr>
              <a:t>连接释放报文段</a:t>
            </a:r>
            <a:endParaRPr lang="en-US" altLang="zh-CN" b="1" dirty="0">
              <a:solidFill>
                <a:schemeClr val="accent3"/>
              </a:solidFill>
            </a:endParaRPr>
          </a:p>
          <a:p>
            <a:r>
              <a:rPr lang="zh-CN" altLang="en-US" b="1" dirty="0">
                <a:solidFill>
                  <a:schemeClr val="accent3"/>
                </a:solidFill>
              </a:rPr>
              <a:t>并进入终止等待</a:t>
            </a:r>
            <a:r>
              <a:rPr lang="en-US" altLang="zh-CN" b="1" dirty="0">
                <a:solidFill>
                  <a:schemeClr val="accent3"/>
                </a:solidFill>
              </a:rPr>
              <a:t>1</a:t>
            </a:r>
            <a:r>
              <a:rPr lang="zh-CN" altLang="en-US" b="1" dirty="0">
                <a:solidFill>
                  <a:schemeClr val="accent3"/>
                </a:solidFill>
              </a:rPr>
              <a:t>状态</a:t>
            </a:r>
          </a:p>
        </p:txBody>
      </p:sp>
      <p:sp>
        <p:nvSpPr>
          <p:cNvPr id="96" name="对话气泡: 矩形 95">
            <a:extLst>
              <a:ext uri="{FF2B5EF4-FFF2-40B4-BE49-F238E27FC236}">
                <a16:creationId xmlns:a16="http://schemas.microsoft.com/office/drawing/2014/main" id="{7D762E80-E428-491E-37A8-B484848C9DE0}"/>
              </a:ext>
            </a:extLst>
          </p:cNvPr>
          <p:cNvSpPr/>
          <p:nvPr/>
        </p:nvSpPr>
        <p:spPr>
          <a:xfrm>
            <a:off x="3617843" y="3493032"/>
            <a:ext cx="8059773" cy="1078968"/>
          </a:xfrm>
          <a:prstGeom prst="wedgeRectCallout">
            <a:avLst>
              <a:gd name="adj1" fmla="val -25785"/>
              <a:gd name="adj2" fmla="val -14165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b="1" dirty="0">
                <a:solidFill>
                  <a:schemeClr val="tx1"/>
                </a:solidFill>
              </a:rPr>
              <a:t>TCP</a:t>
            </a:r>
            <a:r>
              <a:rPr lang="zh-CN" altLang="en-US" b="1" dirty="0">
                <a:solidFill>
                  <a:schemeClr val="tx1"/>
                </a:solidFill>
              </a:rPr>
              <a:t>连接释放报文段首部中的终止标志位</a:t>
            </a:r>
            <a:r>
              <a:rPr lang="en-US" altLang="zh-CN" b="1" dirty="0">
                <a:solidFill>
                  <a:schemeClr val="tx1"/>
                </a:solidFill>
              </a:rPr>
              <a:t>FIN</a:t>
            </a:r>
            <a:r>
              <a:rPr lang="zh-CN" altLang="en-US" b="1" dirty="0">
                <a:solidFill>
                  <a:schemeClr val="tx1"/>
                </a:solidFill>
              </a:rPr>
              <a:t>和确认标志位</a:t>
            </a:r>
            <a:r>
              <a:rPr lang="en-US" altLang="zh-CN" b="1" dirty="0">
                <a:solidFill>
                  <a:schemeClr val="tx1"/>
                </a:solidFill>
              </a:rPr>
              <a:t>ACK</a:t>
            </a:r>
            <a:r>
              <a:rPr lang="zh-CN" altLang="en-US" b="1" dirty="0">
                <a:solidFill>
                  <a:schemeClr val="tx1"/>
                </a:solidFill>
              </a:rPr>
              <a:t>的值都被设置为</a:t>
            </a:r>
            <a:r>
              <a:rPr lang="en-US" altLang="zh-CN" b="1" dirty="0">
                <a:solidFill>
                  <a:schemeClr val="tx1"/>
                </a:solidFill>
              </a:rPr>
              <a:t>1</a:t>
            </a:r>
            <a:r>
              <a:rPr lang="zh-CN" altLang="en-US" b="1" dirty="0">
                <a:solidFill>
                  <a:schemeClr val="tx1"/>
                </a:solidFill>
              </a:rPr>
              <a:t>。</a:t>
            </a:r>
            <a:endParaRPr lang="en-US" altLang="zh-CN" b="1" dirty="0">
              <a:solidFill>
                <a:schemeClr val="tx1"/>
              </a:solidFill>
            </a:endParaRPr>
          </a:p>
          <a:p>
            <a:pPr>
              <a:lnSpc>
                <a:spcPct val="150000"/>
              </a:lnSpc>
            </a:pPr>
            <a:r>
              <a:rPr lang="zh-CN" altLang="en-US" b="1" dirty="0">
                <a:solidFill>
                  <a:schemeClr val="tx1"/>
                </a:solidFill>
              </a:rPr>
              <a:t>表明这是一个</a:t>
            </a:r>
            <a:r>
              <a:rPr lang="en-US" altLang="zh-CN" b="1" dirty="0">
                <a:solidFill>
                  <a:schemeClr val="tx1"/>
                </a:solidFill>
              </a:rPr>
              <a:t>TCP</a:t>
            </a:r>
            <a:r>
              <a:rPr lang="zh-CN" altLang="en-US" b="1" dirty="0">
                <a:solidFill>
                  <a:schemeClr val="tx1"/>
                </a:solidFill>
              </a:rPr>
              <a:t>连接释放报文段，同时也对之前收到的</a:t>
            </a:r>
            <a:r>
              <a:rPr lang="en-US" altLang="zh-CN" b="1" dirty="0">
                <a:solidFill>
                  <a:schemeClr val="tx1"/>
                </a:solidFill>
              </a:rPr>
              <a:t>TCP</a:t>
            </a:r>
            <a:r>
              <a:rPr lang="zh-CN" altLang="en-US" b="1" dirty="0">
                <a:solidFill>
                  <a:schemeClr val="tx1"/>
                </a:solidFill>
              </a:rPr>
              <a:t>报文段进行确认。</a:t>
            </a:r>
          </a:p>
        </p:txBody>
      </p:sp>
      <p:grpSp>
        <p:nvGrpSpPr>
          <p:cNvPr id="9" name="组合 8">
            <a:extLst>
              <a:ext uri="{FF2B5EF4-FFF2-40B4-BE49-F238E27FC236}">
                <a16:creationId xmlns:a16="http://schemas.microsoft.com/office/drawing/2014/main" id="{403CCB50-518D-849D-7827-0B178549BC70}"/>
              </a:ext>
            </a:extLst>
          </p:cNvPr>
          <p:cNvGrpSpPr/>
          <p:nvPr/>
        </p:nvGrpSpPr>
        <p:grpSpPr>
          <a:xfrm>
            <a:off x="304800" y="749300"/>
            <a:ext cx="6192344" cy="400110"/>
            <a:chOff x="424117" y="898245"/>
            <a:chExt cx="6192344" cy="400110"/>
          </a:xfrm>
        </p:grpSpPr>
        <p:sp>
          <p:nvSpPr>
            <p:cNvPr id="11" name="平行四边形 10">
              <a:extLst>
                <a:ext uri="{FF2B5EF4-FFF2-40B4-BE49-F238E27FC236}">
                  <a16:creationId xmlns:a16="http://schemas.microsoft.com/office/drawing/2014/main" id="{802B4D96-B7AE-CE8B-18B3-974F73A26A8C}"/>
                </a:ext>
              </a:extLst>
            </p:cNvPr>
            <p:cNvSpPr/>
            <p:nvPr/>
          </p:nvSpPr>
          <p:spPr>
            <a:xfrm>
              <a:off x="424117" y="898245"/>
              <a:ext cx="67714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12" name="文本框 11">
              <a:extLst>
                <a:ext uri="{FF2B5EF4-FFF2-40B4-BE49-F238E27FC236}">
                  <a16:creationId xmlns:a16="http://schemas.microsoft.com/office/drawing/2014/main" id="{58C0DF4B-47C0-B047-738A-730E5002F690}"/>
                </a:ext>
              </a:extLst>
            </p:cNvPr>
            <p:cNvSpPr txBox="1"/>
            <p:nvPr/>
          </p:nvSpPr>
          <p:spPr>
            <a:xfrm>
              <a:off x="1101257" y="898245"/>
              <a:ext cx="5515204" cy="400110"/>
            </a:xfrm>
            <a:prstGeom prst="rect">
              <a:avLst/>
            </a:prstGeom>
            <a:noFill/>
          </p:spPr>
          <p:txBody>
            <a:bodyPr wrap="square" rtlCol="0">
              <a:spAutoFit/>
            </a:bodyPr>
            <a:lstStyle/>
            <a:p>
              <a:r>
                <a:rPr lang="zh-CN" altLang="en-US" sz="2000" b="1" dirty="0"/>
                <a:t>“四报文挥手”释放</a:t>
              </a:r>
              <a:r>
                <a:rPr lang="en-US" altLang="zh-CN" sz="2000" b="1" dirty="0"/>
                <a:t>TCP</a:t>
              </a:r>
              <a:r>
                <a:rPr lang="zh-CN" altLang="en-US" sz="2000" b="1" dirty="0"/>
                <a:t>连接</a:t>
              </a:r>
            </a:p>
          </p:txBody>
        </p:sp>
      </p:grpSp>
    </p:spTree>
    <p:custDataLst>
      <p:tags r:id="rId1"/>
    </p:custDataLst>
    <p:extLst>
      <p:ext uri="{BB962C8B-B14F-4D97-AF65-F5344CB8AC3E}">
        <p14:creationId xmlns:p14="http://schemas.microsoft.com/office/powerpoint/2010/main" val="408458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up)">
                                      <p:cBhvr>
                                        <p:cTn id="7" dur="10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1000"/>
                                        <p:tgtEl>
                                          <p:spTgt spid="30"/>
                                        </p:tgtEl>
                                      </p:cBhvr>
                                    </p:animEffect>
                                  </p:childTnLst>
                                </p:cTn>
                              </p:par>
                              <p:par>
                                <p:cTn id="13" presetID="22" presetClass="entr" presetSubtype="8" fill="hold" nodeType="with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wipe(left)">
                                      <p:cBhvr>
                                        <p:cTn id="15" dur="1000"/>
                                        <p:tgtEl>
                                          <p:spTgt spid="95"/>
                                        </p:tgtEl>
                                      </p:cBhvr>
                                    </p:animEffect>
                                  </p:childTnLst>
                                </p:cTn>
                              </p:par>
                              <p:par>
                                <p:cTn id="16" presetID="12" presetClass="entr" presetSubtype="2" fill="hold" grpId="0" nodeType="withEffect">
                                  <p:stCondLst>
                                    <p:cond delay="0"/>
                                  </p:stCondLst>
                                  <p:childTnLst>
                                    <p:set>
                                      <p:cBhvr>
                                        <p:cTn id="17" dur="1" fill="hold">
                                          <p:stCondLst>
                                            <p:cond delay="0"/>
                                          </p:stCondLst>
                                        </p:cTn>
                                        <p:tgtEl>
                                          <p:spTgt spid="90"/>
                                        </p:tgtEl>
                                        <p:attrNameLst>
                                          <p:attrName>style.visibility</p:attrName>
                                        </p:attrNameLst>
                                      </p:cBhvr>
                                      <p:to>
                                        <p:strVal val="visible"/>
                                      </p:to>
                                    </p:set>
                                    <p:anim calcmode="lin" valueType="num">
                                      <p:cBhvr additive="base">
                                        <p:cTn id="18" dur="500"/>
                                        <p:tgtEl>
                                          <p:spTgt spid="90"/>
                                        </p:tgtEl>
                                        <p:attrNameLst>
                                          <p:attrName>ppt_x</p:attrName>
                                        </p:attrNameLst>
                                      </p:cBhvr>
                                      <p:tavLst>
                                        <p:tav tm="0">
                                          <p:val>
                                            <p:strVal val="#ppt_x+#ppt_w*1.125000"/>
                                          </p:val>
                                        </p:tav>
                                        <p:tav tm="100000">
                                          <p:val>
                                            <p:strVal val="#ppt_x"/>
                                          </p:val>
                                        </p:tav>
                                      </p:tavLst>
                                    </p:anim>
                                    <p:animEffect transition="in" filter="wipe(left)">
                                      <p:cBhvr>
                                        <p:cTn id="19" dur="500"/>
                                        <p:tgtEl>
                                          <p:spTgt spid="9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6"/>
                                        </p:tgtEl>
                                        <p:attrNameLst>
                                          <p:attrName>style.visibility</p:attrName>
                                        </p:attrNameLst>
                                      </p:cBhvr>
                                      <p:to>
                                        <p:strVal val="visible"/>
                                      </p:to>
                                    </p:set>
                                    <p:anim calcmode="lin" valueType="num">
                                      <p:cBhvr additive="base">
                                        <p:cTn id="24" dur="500" fill="hold"/>
                                        <p:tgtEl>
                                          <p:spTgt spid="96"/>
                                        </p:tgtEl>
                                        <p:attrNameLst>
                                          <p:attrName>ppt_x</p:attrName>
                                        </p:attrNameLst>
                                      </p:cBhvr>
                                      <p:tavLst>
                                        <p:tav tm="0">
                                          <p:val>
                                            <p:strVal val="#ppt_x"/>
                                          </p:val>
                                        </p:tav>
                                        <p:tav tm="100000">
                                          <p:val>
                                            <p:strVal val="#ppt_x"/>
                                          </p:val>
                                        </p:tav>
                                      </p:tavLst>
                                    </p:anim>
                                    <p:anim calcmode="lin" valueType="num">
                                      <p:cBhvr additive="base">
                                        <p:cTn id="25"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90" grpId="0"/>
      <p:bldP spid="9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57488F4A-129F-2DF6-7B28-4415797AB1A1}"/>
              </a:ext>
            </a:extLst>
          </p:cNvPr>
          <p:cNvSpPr/>
          <p:nvPr/>
        </p:nvSpPr>
        <p:spPr>
          <a:xfrm>
            <a:off x="1813097" y="4173531"/>
            <a:ext cx="10074103" cy="879147"/>
          </a:xfrm>
          <a:prstGeom prst="rect">
            <a:avLst/>
          </a:prstGeom>
          <a:solidFill>
            <a:schemeClr val="bg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150000"/>
              </a:lnSpc>
            </a:pPr>
            <a:r>
              <a:rPr lang="zh-CN" altLang="en-US" b="1" dirty="0">
                <a:solidFill>
                  <a:schemeClr val="tx1"/>
                </a:solidFill>
              </a:rPr>
              <a:t>请同学们注意：</a:t>
            </a:r>
            <a:endParaRPr lang="en-US" altLang="zh-CN" b="1" dirty="0">
              <a:solidFill>
                <a:schemeClr val="tx1"/>
              </a:solidFill>
            </a:endParaRPr>
          </a:p>
          <a:p>
            <a:pPr marL="285750" indent="-285750">
              <a:lnSpc>
                <a:spcPct val="150000"/>
              </a:lnSpc>
              <a:buFont typeface="Wingdings" panose="05000000000000000000" pitchFamily="2" charset="2"/>
              <a:buChar char="p"/>
            </a:pPr>
            <a:r>
              <a:rPr lang="en-US" altLang="zh-CN" b="1" dirty="0">
                <a:solidFill>
                  <a:schemeClr val="tx1"/>
                </a:solidFill>
              </a:rPr>
              <a:t>TCP</a:t>
            </a:r>
            <a:r>
              <a:rPr lang="zh-CN" altLang="en-US" b="1" dirty="0">
                <a:solidFill>
                  <a:schemeClr val="tx1"/>
                </a:solidFill>
              </a:rPr>
              <a:t>规定终止标志位</a:t>
            </a:r>
            <a:r>
              <a:rPr lang="en-US" altLang="zh-CN" b="1" dirty="0">
                <a:solidFill>
                  <a:schemeClr val="tx1"/>
                </a:solidFill>
              </a:rPr>
              <a:t>FIN</a:t>
            </a:r>
            <a:r>
              <a:rPr lang="zh-CN" altLang="en-US" b="1" dirty="0">
                <a:solidFill>
                  <a:schemeClr val="tx1"/>
                </a:solidFill>
              </a:rPr>
              <a:t>等于</a:t>
            </a:r>
            <a:r>
              <a:rPr lang="en-US" altLang="zh-CN" b="1" dirty="0">
                <a:solidFill>
                  <a:schemeClr val="tx1"/>
                </a:solidFill>
              </a:rPr>
              <a:t>1</a:t>
            </a:r>
            <a:r>
              <a:rPr lang="zh-CN" altLang="en-US" b="1" dirty="0">
                <a:solidFill>
                  <a:schemeClr val="tx1"/>
                </a:solidFill>
              </a:rPr>
              <a:t>的</a:t>
            </a:r>
            <a:r>
              <a:rPr lang="en-US" altLang="zh-CN" b="1" dirty="0">
                <a:solidFill>
                  <a:schemeClr val="tx1"/>
                </a:solidFill>
              </a:rPr>
              <a:t>TCP</a:t>
            </a:r>
            <a:r>
              <a:rPr lang="zh-CN" altLang="en-US" b="1" dirty="0">
                <a:solidFill>
                  <a:schemeClr val="tx1"/>
                </a:solidFill>
              </a:rPr>
              <a:t>报文段即使不携带数据，也要消耗掉一个序号。</a:t>
            </a:r>
          </a:p>
        </p:txBody>
      </p:sp>
      <p:sp>
        <p:nvSpPr>
          <p:cNvPr id="39" name="hand-spread-gesture_33861">
            <a:extLst>
              <a:ext uri="{FF2B5EF4-FFF2-40B4-BE49-F238E27FC236}">
                <a16:creationId xmlns:a16="http://schemas.microsoft.com/office/drawing/2014/main" id="{1236280D-B594-11E5-9A32-D561DC754DF8}"/>
              </a:ext>
            </a:extLst>
          </p:cNvPr>
          <p:cNvSpPr/>
          <p:nvPr/>
        </p:nvSpPr>
        <p:spPr>
          <a:xfrm rot="1840616">
            <a:off x="5682611" y="978859"/>
            <a:ext cx="265387" cy="299276"/>
          </a:xfrm>
          <a:custGeom>
            <a:avLst/>
            <a:gdLst>
              <a:gd name="T0" fmla="*/ 843 w 976"/>
              <a:gd name="T1" fmla="*/ 321 h 1102"/>
              <a:gd name="T2" fmla="*/ 745 w 976"/>
              <a:gd name="T3" fmla="*/ 446 h 1102"/>
              <a:gd name="T4" fmla="*/ 803 w 976"/>
              <a:gd name="T5" fmla="*/ 189 h 1102"/>
              <a:gd name="T6" fmla="*/ 734 w 976"/>
              <a:gd name="T7" fmla="*/ 75 h 1102"/>
              <a:gd name="T8" fmla="*/ 621 w 976"/>
              <a:gd name="T9" fmla="*/ 144 h 1102"/>
              <a:gd name="T10" fmla="*/ 582 w 976"/>
              <a:gd name="T11" fmla="*/ 97 h 1102"/>
              <a:gd name="T12" fmla="*/ 388 w 976"/>
              <a:gd name="T13" fmla="*/ 97 h 1102"/>
              <a:gd name="T14" fmla="*/ 350 w 976"/>
              <a:gd name="T15" fmla="*/ 209 h 1102"/>
              <a:gd name="T16" fmla="*/ 235 w 976"/>
              <a:gd name="T17" fmla="*/ 112 h 1102"/>
              <a:gd name="T18" fmla="*/ 163 w 976"/>
              <a:gd name="T19" fmla="*/ 219 h 1102"/>
              <a:gd name="T20" fmla="*/ 244 w 976"/>
              <a:gd name="T21" fmla="*/ 601 h 1102"/>
              <a:gd name="T22" fmla="*/ 0 w 976"/>
              <a:gd name="T23" fmla="*/ 630 h 1102"/>
              <a:gd name="T24" fmla="*/ 257 w 976"/>
              <a:gd name="T25" fmla="*/ 931 h 1102"/>
              <a:gd name="T26" fmla="*/ 214 w 976"/>
              <a:gd name="T27" fmla="*/ 969 h 1102"/>
              <a:gd name="T28" fmla="*/ 252 w 976"/>
              <a:gd name="T29" fmla="*/ 1102 h 1102"/>
              <a:gd name="T30" fmla="*/ 834 w 976"/>
              <a:gd name="T31" fmla="*/ 1064 h 1102"/>
              <a:gd name="T32" fmla="*/ 796 w 976"/>
              <a:gd name="T33" fmla="*/ 931 h 1102"/>
              <a:gd name="T34" fmla="*/ 813 w 976"/>
              <a:gd name="T35" fmla="*/ 859 h 1102"/>
              <a:gd name="T36" fmla="*/ 865 w 976"/>
              <a:gd name="T37" fmla="*/ 638 h 1102"/>
              <a:gd name="T38" fmla="*/ 953 w 976"/>
              <a:gd name="T39" fmla="*/ 448 h 1102"/>
              <a:gd name="T40" fmla="*/ 912 w 976"/>
              <a:gd name="T41" fmla="*/ 325 h 1102"/>
              <a:gd name="T42" fmla="*/ 825 w 976"/>
              <a:gd name="T43" fmla="*/ 631 h 1102"/>
              <a:gd name="T44" fmla="*/ 825 w 976"/>
              <a:gd name="T45" fmla="*/ 634 h 1102"/>
              <a:gd name="T46" fmla="*/ 825 w 976"/>
              <a:gd name="T47" fmla="*/ 642 h 1102"/>
              <a:gd name="T48" fmla="*/ 778 w 976"/>
              <a:gd name="T49" fmla="*/ 839 h 1102"/>
              <a:gd name="T50" fmla="*/ 297 w 976"/>
              <a:gd name="T51" fmla="*/ 931 h 1102"/>
              <a:gd name="T52" fmla="*/ 109 w 976"/>
              <a:gd name="T53" fmla="*/ 697 h 1102"/>
              <a:gd name="T54" fmla="*/ 40 w 976"/>
              <a:gd name="T55" fmla="*/ 630 h 1102"/>
              <a:gd name="T56" fmla="*/ 245 w 976"/>
              <a:gd name="T57" fmla="*/ 647 h 1102"/>
              <a:gd name="T58" fmla="*/ 288 w 976"/>
              <a:gd name="T59" fmla="*/ 565 h 1102"/>
              <a:gd name="T60" fmla="*/ 203 w 976"/>
              <a:gd name="T61" fmla="*/ 211 h 1102"/>
              <a:gd name="T62" fmla="*/ 277 w 976"/>
              <a:gd name="T63" fmla="*/ 156 h 1102"/>
              <a:gd name="T64" fmla="*/ 312 w 976"/>
              <a:gd name="T65" fmla="*/ 220 h 1102"/>
              <a:gd name="T66" fmla="*/ 406 w 976"/>
              <a:gd name="T67" fmla="*/ 470 h 1102"/>
              <a:gd name="T68" fmla="*/ 428 w 976"/>
              <a:gd name="T69" fmla="*/ 450 h 1102"/>
              <a:gd name="T70" fmla="*/ 485 w 976"/>
              <a:gd name="T71" fmla="*/ 40 h 1102"/>
              <a:gd name="T72" fmla="*/ 545 w 976"/>
              <a:gd name="T73" fmla="*/ 420 h 1102"/>
              <a:gd name="T74" fmla="*/ 561 w 976"/>
              <a:gd name="T75" fmla="*/ 444 h 1102"/>
              <a:gd name="T76" fmla="*/ 659 w 976"/>
              <a:gd name="T77" fmla="*/ 154 h 1102"/>
              <a:gd name="T78" fmla="*/ 725 w 976"/>
              <a:gd name="T79" fmla="*/ 114 h 1102"/>
              <a:gd name="T80" fmla="*/ 764 w 976"/>
              <a:gd name="T81" fmla="*/ 179 h 1102"/>
              <a:gd name="T82" fmla="*/ 709 w 976"/>
              <a:gd name="T83" fmla="*/ 478 h 1102"/>
              <a:gd name="T84" fmla="*/ 715 w 976"/>
              <a:gd name="T85" fmla="*/ 478 h 1102"/>
              <a:gd name="T86" fmla="*/ 743 w 976"/>
              <a:gd name="T87" fmla="*/ 489 h 1102"/>
              <a:gd name="T88" fmla="*/ 827 w 976"/>
              <a:gd name="T89" fmla="*/ 386 h 1102"/>
              <a:gd name="T90" fmla="*/ 856 w 976"/>
              <a:gd name="T91" fmla="*/ 359 h 1102"/>
              <a:gd name="T92" fmla="*/ 919 w 976"/>
              <a:gd name="T93" fmla="*/ 42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6" h="1102">
                <a:moveTo>
                  <a:pt x="912" y="325"/>
                </a:moveTo>
                <a:cubicBezTo>
                  <a:pt x="890" y="314"/>
                  <a:pt x="866" y="313"/>
                  <a:pt x="843" y="321"/>
                </a:cubicBezTo>
                <a:cubicBezTo>
                  <a:pt x="821" y="329"/>
                  <a:pt x="803" y="345"/>
                  <a:pt x="792" y="366"/>
                </a:cubicBezTo>
                <a:lnTo>
                  <a:pt x="745" y="446"/>
                </a:lnTo>
                <a:cubicBezTo>
                  <a:pt x="743" y="446"/>
                  <a:pt x="740" y="445"/>
                  <a:pt x="738" y="445"/>
                </a:cubicBezTo>
                <a:lnTo>
                  <a:pt x="803" y="189"/>
                </a:lnTo>
                <a:cubicBezTo>
                  <a:pt x="809" y="164"/>
                  <a:pt x="805" y="139"/>
                  <a:pt x="792" y="118"/>
                </a:cubicBezTo>
                <a:cubicBezTo>
                  <a:pt x="779" y="96"/>
                  <a:pt x="759" y="81"/>
                  <a:pt x="734" y="75"/>
                </a:cubicBezTo>
                <a:cubicBezTo>
                  <a:pt x="710" y="69"/>
                  <a:pt x="685" y="73"/>
                  <a:pt x="663" y="86"/>
                </a:cubicBezTo>
                <a:cubicBezTo>
                  <a:pt x="642" y="99"/>
                  <a:pt x="626" y="120"/>
                  <a:pt x="621" y="144"/>
                </a:cubicBezTo>
                <a:lnTo>
                  <a:pt x="584" y="281"/>
                </a:lnTo>
                <a:lnTo>
                  <a:pt x="582" y="97"/>
                </a:lnTo>
                <a:cubicBezTo>
                  <a:pt x="582" y="44"/>
                  <a:pt x="538" y="0"/>
                  <a:pt x="485" y="0"/>
                </a:cubicBezTo>
                <a:cubicBezTo>
                  <a:pt x="432" y="0"/>
                  <a:pt x="388" y="44"/>
                  <a:pt x="388" y="97"/>
                </a:cubicBezTo>
                <a:lnTo>
                  <a:pt x="388" y="332"/>
                </a:lnTo>
                <a:lnTo>
                  <a:pt x="350" y="209"/>
                </a:lnTo>
                <a:cubicBezTo>
                  <a:pt x="344" y="181"/>
                  <a:pt x="330" y="143"/>
                  <a:pt x="299" y="122"/>
                </a:cubicBezTo>
                <a:cubicBezTo>
                  <a:pt x="281" y="111"/>
                  <a:pt x="259" y="107"/>
                  <a:pt x="235" y="112"/>
                </a:cubicBezTo>
                <a:cubicBezTo>
                  <a:pt x="182" y="124"/>
                  <a:pt x="157" y="160"/>
                  <a:pt x="163" y="216"/>
                </a:cubicBezTo>
                <a:cubicBezTo>
                  <a:pt x="163" y="217"/>
                  <a:pt x="163" y="218"/>
                  <a:pt x="163" y="219"/>
                </a:cubicBezTo>
                <a:lnTo>
                  <a:pt x="248" y="567"/>
                </a:lnTo>
                <a:cubicBezTo>
                  <a:pt x="248" y="582"/>
                  <a:pt x="246" y="593"/>
                  <a:pt x="244" y="601"/>
                </a:cubicBezTo>
                <a:cubicBezTo>
                  <a:pt x="150" y="551"/>
                  <a:pt x="81" y="539"/>
                  <a:pt x="39" y="564"/>
                </a:cubicBezTo>
                <a:cubicBezTo>
                  <a:pt x="8" y="581"/>
                  <a:pt x="0" y="613"/>
                  <a:pt x="0" y="630"/>
                </a:cubicBezTo>
                <a:cubicBezTo>
                  <a:pt x="0" y="699"/>
                  <a:pt x="81" y="730"/>
                  <a:pt x="93" y="734"/>
                </a:cubicBezTo>
                <a:cubicBezTo>
                  <a:pt x="245" y="805"/>
                  <a:pt x="261" y="888"/>
                  <a:pt x="257" y="931"/>
                </a:cubicBezTo>
                <a:lnTo>
                  <a:pt x="252" y="931"/>
                </a:lnTo>
                <a:cubicBezTo>
                  <a:pt x="231" y="931"/>
                  <a:pt x="214" y="948"/>
                  <a:pt x="214" y="969"/>
                </a:cubicBezTo>
                <a:lnTo>
                  <a:pt x="214" y="1064"/>
                </a:lnTo>
                <a:cubicBezTo>
                  <a:pt x="214" y="1085"/>
                  <a:pt x="231" y="1102"/>
                  <a:pt x="252" y="1102"/>
                </a:cubicBezTo>
                <a:lnTo>
                  <a:pt x="796" y="1102"/>
                </a:lnTo>
                <a:cubicBezTo>
                  <a:pt x="817" y="1102"/>
                  <a:pt x="834" y="1085"/>
                  <a:pt x="834" y="1064"/>
                </a:cubicBezTo>
                <a:lnTo>
                  <a:pt x="834" y="969"/>
                </a:lnTo>
                <a:cubicBezTo>
                  <a:pt x="834" y="948"/>
                  <a:pt x="817" y="931"/>
                  <a:pt x="796" y="931"/>
                </a:cubicBezTo>
                <a:lnTo>
                  <a:pt x="790" y="931"/>
                </a:lnTo>
                <a:cubicBezTo>
                  <a:pt x="793" y="892"/>
                  <a:pt x="801" y="879"/>
                  <a:pt x="813" y="859"/>
                </a:cubicBezTo>
                <a:cubicBezTo>
                  <a:pt x="821" y="844"/>
                  <a:pt x="832" y="825"/>
                  <a:pt x="844" y="793"/>
                </a:cubicBezTo>
                <a:cubicBezTo>
                  <a:pt x="860" y="749"/>
                  <a:pt x="865" y="688"/>
                  <a:pt x="865" y="638"/>
                </a:cubicBezTo>
                <a:lnTo>
                  <a:pt x="865" y="638"/>
                </a:lnTo>
                <a:cubicBezTo>
                  <a:pt x="866" y="578"/>
                  <a:pt x="928" y="481"/>
                  <a:pt x="953" y="448"/>
                </a:cubicBezTo>
                <a:cubicBezTo>
                  <a:pt x="953" y="447"/>
                  <a:pt x="954" y="446"/>
                  <a:pt x="955" y="445"/>
                </a:cubicBezTo>
                <a:cubicBezTo>
                  <a:pt x="976" y="400"/>
                  <a:pt x="957" y="346"/>
                  <a:pt x="912" y="325"/>
                </a:cubicBezTo>
                <a:close/>
                <a:moveTo>
                  <a:pt x="919" y="426"/>
                </a:moveTo>
                <a:cubicBezTo>
                  <a:pt x="908" y="442"/>
                  <a:pt x="830" y="552"/>
                  <a:pt x="825" y="631"/>
                </a:cubicBezTo>
                <a:cubicBezTo>
                  <a:pt x="825" y="631"/>
                  <a:pt x="825" y="631"/>
                  <a:pt x="825" y="631"/>
                </a:cubicBezTo>
                <a:cubicBezTo>
                  <a:pt x="825" y="632"/>
                  <a:pt x="825" y="633"/>
                  <a:pt x="825" y="634"/>
                </a:cubicBezTo>
                <a:cubicBezTo>
                  <a:pt x="825" y="636"/>
                  <a:pt x="825" y="638"/>
                  <a:pt x="825" y="639"/>
                </a:cubicBezTo>
                <a:cubicBezTo>
                  <a:pt x="825" y="640"/>
                  <a:pt x="825" y="641"/>
                  <a:pt x="825" y="642"/>
                </a:cubicBezTo>
                <a:cubicBezTo>
                  <a:pt x="824" y="687"/>
                  <a:pt x="820" y="741"/>
                  <a:pt x="806" y="779"/>
                </a:cubicBezTo>
                <a:cubicBezTo>
                  <a:pt x="795" y="808"/>
                  <a:pt x="786" y="825"/>
                  <a:pt x="778" y="839"/>
                </a:cubicBezTo>
                <a:cubicBezTo>
                  <a:pt x="763" y="865"/>
                  <a:pt x="754" y="883"/>
                  <a:pt x="750" y="931"/>
                </a:cubicBezTo>
                <a:lnTo>
                  <a:pt x="297" y="931"/>
                </a:lnTo>
                <a:cubicBezTo>
                  <a:pt x="299" y="912"/>
                  <a:pt x="297" y="888"/>
                  <a:pt x="287" y="861"/>
                </a:cubicBezTo>
                <a:cubicBezTo>
                  <a:pt x="264" y="796"/>
                  <a:pt x="204" y="741"/>
                  <a:pt x="109" y="697"/>
                </a:cubicBezTo>
                <a:cubicBezTo>
                  <a:pt x="108" y="697"/>
                  <a:pt x="107" y="696"/>
                  <a:pt x="107" y="696"/>
                </a:cubicBezTo>
                <a:cubicBezTo>
                  <a:pt x="106" y="696"/>
                  <a:pt x="40" y="673"/>
                  <a:pt x="40" y="630"/>
                </a:cubicBezTo>
                <a:cubicBezTo>
                  <a:pt x="40" y="629"/>
                  <a:pt x="41" y="608"/>
                  <a:pt x="59" y="598"/>
                </a:cubicBezTo>
                <a:cubicBezTo>
                  <a:pt x="77" y="587"/>
                  <a:pt x="126" y="580"/>
                  <a:pt x="245" y="647"/>
                </a:cubicBezTo>
                <a:cubicBezTo>
                  <a:pt x="254" y="652"/>
                  <a:pt x="265" y="649"/>
                  <a:pt x="271" y="641"/>
                </a:cubicBezTo>
                <a:cubicBezTo>
                  <a:pt x="273" y="639"/>
                  <a:pt x="288" y="615"/>
                  <a:pt x="288" y="565"/>
                </a:cubicBezTo>
                <a:cubicBezTo>
                  <a:pt x="288" y="563"/>
                  <a:pt x="288" y="562"/>
                  <a:pt x="288" y="560"/>
                </a:cubicBezTo>
                <a:lnTo>
                  <a:pt x="203" y="211"/>
                </a:lnTo>
                <a:cubicBezTo>
                  <a:pt x="199" y="176"/>
                  <a:pt x="211" y="158"/>
                  <a:pt x="244" y="151"/>
                </a:cubicBezTo>
                <a:cubicBezTo>
                  <a:pt x="257" y="148"/>
                  <a:pt x="268" y="150"/>
                  <a:pt x="277" y="156"/>
                </a:cubicBezTo>
                <a:cubicBezTo>
                  <a:pt x="293" y="166"/>
                  <a:pt x="305" y="189"/>
                  <a:pt x="311" y="218"/>
                </a:cubicBezTo>
                <a:cubicBezTo>
                  <a:pt x="311" y="219"/>
                  <a:pt x="312" y="219"/>
                  <a:pt x="312" y="220"/>
                </a:cubicBezTo>
                <a:lnTo>
                  <a:pt x="384" y="456"/>
                </a:lnTo>
                <a:cubicBezTo>
                  <a:pt x="387" y="465"/>
                  <a:pt x="397" y="471"/>
                  <a:pt x="406" y="470"/>
                </a:cubicBezTo>
                <a:cubicBezTo>
                  <a:pt x="407" y="470"/>
                  <a:pt x="407" y="470"/>
                  <a:pt x="408" y="470"/>
                </a:cubicBezTo>
                <a:cubicBezTo>
                  <a:pt x="419" y="470"/>
                  <a:pt x="428" y="461"/>
                  <a:pt x="428" y="450"/>
                </a:cubicBezTo>
                <a:lnTo>
                  <a:pt x="428" y="97"/>
                </a:lnTo>
                <a:cubicBezTo>
                  <a:pt x="428" y="66"/>
                  <a:pt x="454" y="40"/>
                  <a:pt x="485" y="40"/>
                </a:cubicBezTo>
                <a:cubicBezTo>
                  <a:pt x="516" y="40"/>
                  <a:pt x="542" y="66"/>
                  <a:pt x="542" y="97"/>
                </a:cubicBezTo>
                <a:lnTo>
                  <a:pt x="545" y="420"/>
                </a:lnTo>
                <a:cubicBezTo>
                  <a:pt x="546" y="421"/>
                  <a:pt x="546" y="423"/>
                  <a:pt x="546" y="425"/>
                </a:cubicBezTo>
                <a:cubicBezTo>
                  <a:pt x="547" y="434"/>
                  <a:pt x="553" y="441"/>
                  <a:pt x="561" y="444"/>
                </a:cubicBezTo>
                <a:cubicBezTo>
                  <a:pt x="572" y="446"/>
                  <a:pt x="583" y="440"/>
                  <a:pt x="586" y="429"/>
                </a:cubicBezTo>
                <a:lnTo>
                  <a:pt x="659" y="154"/>
                </a:lnTo>
                <a:cubicBezTo>
                  <a:pt x="663" y="140"/>
                  <a:pt x="671" y="128"/>
                  <a:pt x="684" y="120"/>
                </a:cubicBezTo>
                <a:cubicBezTo>
                  <a:pt x="696" y="113"/>
                  <a:pt x="711" y="111"/>
                  <a:pt x="725" y="114"/>
                </a:cubicBezTo>
                <a:cubicBezTo>
                  <a:pt x="739" y="117"/>
                  <a:pt x="751" y="126"/>
                  <a:pt x="758" y="138"/>
                </a:cubicBezTo>
                <a:cubicBezTo>
                  <a:pt x="766" y="151"/>
                  <a:pt x="768" y="165"/>
                  <a:pt x="764" y="179"/>
                </a:cubicBezTo>
                <a:lnTo>
                  <a:pt x="695" y="454"/>
                </a:lnTo>
                <a:cubicBezTo>
                  <a:pt x="692" y="464"/>
                  <a:pt x="698" y="475"/>
                  <a:pt x="709" y="478"/>
                </a:cubicBezTo>
                <a:cubicBezTo>
                  <a:pt x="711" y="478"/>
                  <a:pt x="712" y="479"/>
                  <a:pt x="714" y="479"/>
                </a:cubicBezTo>
                <a:cubicBezTo>
                  <a:pt x="714" y="479"/>
                  <a:pt x="715" y="478"/>
                  <a:pt x="715" y="478"/>
                </a:cubicBezTo>
                <a:cubicBezTo>
                  <a:pt x="723" y="482"/>
                  <a:pt x="732" y="485"/>
                  <a:pt x="741" y="487"/>
                </a:cubicBezTo>
                <a:cubicBezTo>
                  <a:pt x="742" y="487"/>
                  <a:pt x="742" y="488"/>
                  <a:pt x="743" y="489"/>
                </a:cubicBezTo>
                <a:cubicBezTo>
                  <a:pt x="753" y="494"/>
                  <a:pt x="765" y="491"/>
                  <a:pt x="771" y="482"/>
                </a:cubicBezTo>
                <a:lnTo>
                  <a:pt x="827" y="386"/>
                </a:lnTo>
                <a:cubicBezTo>
                  <a:pt x="827" y="385"/>
                  <a:pt x="828" y="385"/>
                  <a:pt x="828" y="384"/>
                </a:cubicBezTo>
                <a:cubicBezTo>
                  <a:pt x="834" y="372"/>
                  <a:pt x="844" y="363"/>
                  <a:pt x="856" y="359"/>
                </a:cubicBezTo>
                <a:cubicBezTo>
                  <a:pt x="869" y="354"/>
                  <a:pt x="883" y="355"/>
                  <a:pt x="895" y="361"/>
                </a:cubicBezTo>
                <a:cubicBezTo>
                  <a:pt x="919" y="372"/>
                  <a:pt x="930" y="401"/>
                  <a:pt x="919" y="426"/>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组合 9">
            <a:extLst>
              <a:ext uri="{FF2B5EF4-FFF2-40B4-BE49-F238E27FC236}">
                <a16:creationId xmlns:a16="http://schemas.microsoft.com/office/drawing/2014/main" id="{F36FB091-0497-FA41-156C-2F7A014E4EE3}"/>
              </a:ext>
            </a:extLst>
          </p:cNvPr>
          <p:cNvGrpSpPr/>
          <p:nvPr/>
        </p:nvGrpSpPr>
        <p:grpSpPr>
          <a:xfrm>
            <a:off x="6010886" y="1040121"/>
            <a:ext cx="1427871" cy="198418"/>
            <a:chOff x="6010886" y="1040121"/>
            <a:chExt cx="1427871" cy="198418"/>
          </a:xfrm>
        </p:grpSpPr>
        <p:sp>
          <p:nvSpPr>
            <p:cNvPr id="21" name="message-envelope_16872">
              <a:extLst>
                <a:ext uri="{FF2B5EF4-FFF2-40B4-BE49-F238E27FC236}">
                  <a16:creationId xmlns:a16="http://schemas.microsoft.com/office/drawing/2014/main" id="{5F012231-FA83-1E77-5E7A-271B826ECFCE}"/>
                </a:ext>
              </a:extLst>
            </p:cNvPr>
            <p:cNvSpPr/>
            <p:nvPr/>
          </p:nvSpPr>
          <p:spPr>
            <a:xfrm>
              <a:off x="6010886"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2" name="message-envelope_16872">
              <a:extLst>
                <a:ext uri="{FF2B5EF4-FFF2-40B4-BE49-F238E27FC236}">
                  <a16:creationId xmlns:a16="http://schemas.microsoft.com/office/drawing/2014/main" id="{8BCDD75E-20E6-245F-BC20-EC5B08C13B3F}"/>
                </a:ext>
              </a:extLst>
            </p:cNvPr>
            <p:cNvSpPr/>
            <p:nvPr/>
          </p:nvSpPr>
          <p:spPr>
            <a:xfrm>
              <a:off x="6385229"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3" name="message-envelope_16872">
              <a:extLst>
                <a:ext uri="{FF2B5EF4-FFF2-40B4-BE49-F238E27FC236}">
                  <a16:creationId xmlns:a16="http://schemas.microsoft.com/office/drawing/2014/main" id="{507EB39B-93E0-2BF6-DB77-133138A5C289}"/>
                </a:ext>
              </a:extLst>
            </p:cNvPr>
            <p:cNvSpPr/>
            <p:nvPr/>
          </p:nvSpPr>
          <p:spPr>
            <a:xfrm>
              <a:off x="6759572"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0" name="message-envelope_16872">
              <a:extLst>
                <a:ext uri="{FF2B5EF4-FFF2-40B4-BE49-F238E27FC236}">
                  <a16:creationId xmlns:a16="http://schemas.microsoft.com/office/drawing/2014/main" id="{386B2640-6EA3-BA5C-25B2-88C33D5E5565}"/>
                </a:ext>
              </a:extLst>
            </p:cNvPr>
            <p:cNvSpPr/>
            <p:nvPr/>
          </p:nvSpPr>
          <p:spPr>
            <a:xfrm>
              <a:off x="7133914"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29" name="箭头: 左右 28">
            <a:extLst>
              <a:ext uri="{FF2B5EF4-FFF2-40B4-BE49-F238E27FC236}">
                <a16:creationId xmlns:a16="http://schemas.microsoft.com/office/drawing/2014/main" id="{62D5A662-7AED-F963-DDEC-273D19818217}"/>
              </a:ext>
            </a:extLst>
          </p:cNvPr>
          <p:cNvSpPr/>
          <p:nvPr/>
        </p:nvSpPr>
        <p:spPr>
          <a:xfrm>
            <a:off x="3795193" y="124858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释放</a:t>
            </a:r>
            <a:r>
              <a:rPr lang="en-US" altLang="zh-CN" b="1" dirty="0">
                <a:solidFill>
                  <a:schemeClr val="tx1"/>
                </a:solidFill>
              </a:rPr>
              <a:t>TCP</a:t>
            </a:r>
            <a:r>
              <a:rPr lang="zh-CN" altLang="en-US" b="1" dirty="0">
                <a:solidFill>
                  <a:schemeClr val="tx1"/>
                </a:solidFill>
              </a:rPr>
              <a:t>连接</a:t>
            </a:r>
          </a:p>
        </p:txBody>
      </p:sp>
      <p:sp>
        <p:nvSpPr>
          <p:cNvPr id="17" name="矩形 16">
            <a:extLst>
              <a:ext uri="{FF2B5EF4-FFF2-40B4-BE49-F238E27FC236}">
                <a16:creationId xmlns:a16="http://schemas.microsoft.com/office/drawing/2014/main" id="{40F99E68-DCA6-831D-1B42-467B2C89E3C9}"/>
              </a:ext>
            </a:extLst>
          </p:cNvPr>
          <p:cNvSpPr/>
          <p:nvPr/>
        </p:nvSpPr>
        <p:spPr>
          <a:xfrm>
            <a:off x="2699103" y="1865194"/>
            <a:ext cx="1515600" cy="58277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18" name="矩形 17">
            <a:extLst>
              <a:ext uri="{FF2B5EF4-FFF2-40B4-BE49-F238E27FC236}">
                <a16:creationId xmlns:a16="http://schemas.microsoft.com/office/drawing/2014/main" id="{CA6B1C4C-7188-4E3C-5D49-99A1C6D04C21}"/>
              </a:ext>
            </a:extLst>
          </p:cNvPr>
          <p:cNvSpPr/>
          <p:nvPr/>
        </p:nvSpPr>
        <p:spPr>
          <a:xfrm>
            <a:off x="7977861" y="1865194"/>
            <a:ext cx="1515035" cy="92372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24" name="文本框 23">
            <a:extLst>
              <a:ext uri="{FF2B5EF4-FFF2-40B4-BE49-F238E27FC236}">
                <a16:creationId xmlns:a16="http://schemas.microsoft.com/office/drawing/2014/main" id="{ABC1E240-2472-5F63-48F2-374B54E05FC4}"/>
              </a:ext>
            </a:extLst>
          </p:cNvPr>
          <p:cNvSpPr txBox="1"/>
          <p:nvPr/>
        </p:nvSpPr>
        <p:spPr>
          <a:xfrm>
            <a:off x="2130526" y="1176231"/>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5" name="文本框 24">
            <a:extLst>
              <a:ext uri="{FF2B5EF4-FFF2-40B4-BE49-F238E27FC236}">
                <a16:creationId xmlns:a16="http://schemas.microsoft.com/office/drawing/2014/main" id="{CEF6D472-E22A-8768-D9C3-A3F97244770D}"/>
              </a:ext>
            </a:extLst>
          </p:cNvPr>
          <p:cNvSpPr txBox="1"/>
          <p:nvPr/>
        </p:nvSpPr>
        <p:spPr>
          <a:xfrm>
            <a:off x="9081840" y="1176231"/>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26" name="组合 25">
            <a:extLst>
              <a:ext uri="{FF2B5EF4-FFF2-40B4-BE49-F238E27FC236}">
                <a16:creationId xmlns:a16="http://schemas.microsoft.com/office/drawing/2014/main" id="{E6947661-44AF-5FB4-02BF-15425BDB997C}"/>
              </a:ext>
            </a:extLst>
          </p:cNvPr>
          <p:cNvGrpSpPr/>
          <p:nvPr/>
        </p:nvGrpSpPr>
        <p:grpSpPr>
          <a:xfrm>
            <a:off x="3118053" y="1128498"/>
            <a:ext cx="5963787" cy="654939"/>
            <a:chOff x="2993956" y="1149410"/>
            <a:chExt cx="5963787" cy="654939"/>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grpSp>
        <p:nvGrpSpPr>
          <p:cNvPr id="8" name="组合 7">
            <a:extLst>
              <a:ext uri="{FF2B5EF4-FFF2-40B4-BE49-F238E27FC236}">
                <a16:creationId xmlns:a16="http://schemas.microsoft.com/office/drawing/2014/main" id="{9AFD3B46-0258-3B49-FC77-D6850AA42710}"/>
              </a:ext>
            </a:extLst>
          </p:cNvPr>
          <p:cNvGrpSpPr/>
          <p:nvPr/>
        </p:nvGrpSpPr>
        <p:grpSpPr>
          <a:xfrm>
            <a:off x="4274694" y="1865193"/>
            <a:ext cx="3642611" cy="412095"/>
            <a:chOff x="4274694" y="1865193"/>
            <a:chExt cx="3642611" cy="412095"/>
          </a:xfrm>
        </p:grpSpPr>
        <p:sp>
          <p:nvSpPr>
            <p:cNvPr id="5" name="圆柱体 4">
              <a:extLst>
                <a:ext uri="{FF2B5EF4-FFF2-40B4-BE49-F238E27FC236}">
                  <a16:creationId xmlns:a16="http://schemas.microsoft.com/office/drawing/2014/main" id="{EA8B1183-5375-08E6-EF5E-0A674D9F60C2}"/>
                </a:ext>
              </a:extLst>
            </p:cNvPr>
            <p:cNvSpPr/>
            <p:nvPr/>
          </p:nvSpPr>
          <p:spPr>
            <a:xfrm rot="16200000">
              <a:off x="5889952" y="249935"/>
              <a:ext cx="412095" cy="3642611"/>
            </a:xfrm>
            <a:prstGeom prst="can">
              <a:avLst>
                <a:gd name="adj" fmla="val 34442"/>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D6CCF5A-5DEA-F891-7E78-D2307C7C767B}"/>
                </a:ext>
              </a:extLst>
            </p:cNvPr>
            <p:cNvSpPr txBox="1"/>
            <p:nvPr/>
          </p:nvSpPr>
          <p:spPr>
            <a:xfrm>
              <a:off x="5491309" y="1885326"/>
              <a:ext cx="1232170" cy="369332"/>
            </a:xfrm>
            <a:prstGeom prst="rect">
              <a:avLst/>
            </a:prstGeom>
            <a:noFill/>
          </p:spPr>
          <p:txBody>
            <a:bodyPr wrap="square" rtlCol="0">
              <a:spAutoFit/>
            </a:bodyPr>
            <a:lstStyle/>
            <a:p>
              <a:pPr algn="ctr"/>
              <a:r>
                <a:rPr lang="zh-CN" altLang="en-US" b="1" dirty="0">
                  <a:solidFill>
                    <a:schemeClr val="bg1"/>
                  </a:solidFill>
                </a:rPr>
                <a:t>数据传输</a:t>
              </a:r>
            </a:p>
          </p:txBody>
        </p:sp>
      </p:grpSp>
      <p:sp>
        <p:nvSpPr>
          <p:cNvPr id="30" name="矩形 29">
            <a:extLst>
              <a:ext uri="{FF2B5EF4-FFF2-40B4-BE49-F238E27FC236}">
                <a16:creationId xmlns:a16="http://schemas.microsoft.com/office/drawing/2014/main" id="{ED68718A-6367-8AA5-E2BF-1B31FC417C7B}"/>
              </a:ext>
            </a:extLst>
          </p:cNvPr>
          <p:cNvSpPr/>
          <p:nvPr/>
        </p:nvSpPr>
        <p:spPr>
          <a:xfrm>
            <a:off x="2699102" y="2447972"/>
            <a:ext cx="1515600" cy="873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FIN-WAIT-1</a:t>
            </a:r>
          </a:p>
          <a:p>
            <a:pPr algn="ctr"/>
            <a:r>
              <a:rPr lang="zh-CN" altLang="en-US" b="1" dirty="0">
                <a:solidFill>
                  <a:schemeClr val="bg1"/>
                </a:solidFill>
                <a:latin typeface="+mn-ea"/>
              </a:rPr>
              <a:t>终止等待</a:t>
            </a:r>
            <a:r>
              <a:rPr lang="en-US" altLang="zh-CN" b="1" dirty="0">
                <a:solidFill>
                  <a:schemeClr val="bg1"/>
                </a:solidFill>
                <a:latin typeface="+mn-ea"/>
              </a:rPr>
              <a:t>1</a:t>
            </a:r>
            <a:endParaRPr lang="zh-CN" altLang="en-US" b="1" dirty="0">
              <a:solidFill>
                <a:schemeClr val="bg1"/>
              </a:solidFill>
              <a:latin typeface="+mn-ea"/>
            </a:endParaRPr>
          </a:p>
        </p:txBody>
      </p:sp>
      <p:grpSp>
        <p:nvGrpSpPr>
          <p:cNvPr id="95" name="组合 94">
            <a:extLst>
              <a:ext uri="{FF2B5EF4-FFF2-40B4-BE49-F238E27FC236}">
                <a16:creationId xmlns:a16="http://schemas.microsoft.com/office/drawing/2014/main" id="{17317090-41A6-A428-52C7-8C06E0B317FD}"/>
              </a:ext>
            </a:extLst>
          </p:cNvPr>
          <p:cNvGrpSpPr/>
          <p:nvPr/>
        </p:nvGrpSpPr>
        <p:grpSpPr>
          <a:xfrm>
            <a:off x="4214138" y="2251901"/>
            <a:ext cx="3763723" cy="545711"/>
            <a:chOff x="4214138" y="2251901"/>
            <a:chExt cx="3763723" cy="545711"/>
          </a:xfrm>
        </p:grpSpPr>
        <p:cxnSp>
          <p:nvCxnSpPr>
            <p:cNvPr id="31" name="直接箭头连接符 30">
              <a:extLst>
                <a:ext uri="{FF2B5EF4-FFF2-40B4-BE49-F238E27FC236}">
                  <a16:creationId xmlns:a16="http://schemas.microsoft.com/office/drawing/2014/main" id="{641AA3EE-6A46-EDA9-E2D9-F04EFCBA3B99}"/>
                </a:ext>
              </a:extLst>
            </p:cNvPr>
            <p:cNvCxnSpPr/>
            <p:nvPr/>
          </p:nvCxnSpPr>
          <p:spPr>
            <a:xfrm>
              <a:off x="4214138" y="2447572"/>
              <a:ext cx="3763723" cy="34134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A220E6E1-D8B3-04C9-6769-99C51BD63251}"/>
                </a:ext>
              </a:extLst>
            </p:cNvPr>
            <p:cNvSpPr txBox="1"/>
            <p:nvPr/>
          </p:nvSpPr>
          <p:spPr>
            <a:xfrm rot="335594">
              <a:off x="4859257" y="2251901"/>
              <a:ext cx="809897" cy="369332"/>
            </a:xfrm>
            <a:prstGeom prst="rect">
              <a:avLst/>
            </a:prstGeom>
            <a:noFill/>
          </p:spPr>
          <p:txBody>
            <a:bodyPr wrap="square" rtlCol="0">
              <a:spAutoFit/>
            </a:bodyPr>
            <a:lstStyle/>
            <a:p>
              <a:r>
                <a:rPr lang="en-US" altLang="zh-CN" b="1" dirty="0"/>
                <a:t>FIN=1</a:t>
              </a:r>
              <a:endParaRPr lang="zh-CN" altLang="en-US" b="1" dirty="0"/>
            </a:p>
          </p:txBody>
        </p:sp>
        <p:sp>
          <p:nvSpPr>
            <p:cNvPr id="32" name="文本框 31">
              <a:extLst>
                <a:ext uri="{FF2B5EF4-FFF2-40B4-BE49-F238E27FC236}">
                  <a16:creationId xmlns:a16="http://schemas.microsoft.com/office/drawing/2014/main" id="{CA02D098-6D0B-915A-5EB5-5C6B4A5D8F70}"/>
                </a:ext>
              </a:extLst>
            </p:cNvPr>
            <p:cNvSpPr txBox="1"/>
            <p:nvPr/>
          </p:nvSpPr>
          <p:spPr>
            <a:xfrm rot="250480">
              <a:off x="5608557" y="2299369"/>
              <a:ext cx="809897" cy="369332"/>
            </a:xfrm>
            <a:prstGeom prst="rect">
              <a:avLst/>
            </a:prstGeom>
            <a:noFill/>
          </p:spPr>
          <p:txBody>
            <a:bodyPr wrap="square" rtlCol="0">
              <a:spAutoFit/>
            </a:bodyPr>
            <a:lstStyle/>
            <a:p>
              <a:r>
                <a:rPr lang="en-US" altLang="zh-CN" b="1" dirty="0"/>
                <a:t>ACK=1</a:t>
              </a:r>
              <a:endParaRPr lang="zh-CN" altLang="en-US" b="1" dirty="0"/>
            </a:p>
          </p:txBody>
        </p:sp>
        <p:sp>
          <p:nvSpPr>
            <p:cNvPr id="33" name="文本框 32">
              <a:extLst>
                <a:ext uri="{FF2B5EF4-FFF2-40B4-BE49-F238E27FC236}">
                  <a16:creationId xmlns:a16="http://schemas.microsoft.com/office/drawing/2014/main" id="{DE1EEE7D-A921-A199-93E3-A630153B83FE}"/>
                </a:ext>
              </a:extLst>
            </p:cNvPr>
            <p:cNvSpPr txBox="1"/>
            <p:nvPr/>
          </p:nvSpPr>
          <p:spPr>
            <a:xfrm rot="344951">
              <a:off x="6415910" y="2339094"/>
              <a:ext cx="809897" cy="369332"/>
            </a:xfrm>
            <a:prstGeom prst="rect">
              <a:avLst/>
            </a:prstGeom>
            <a:noFill/>
          </p:spPr>
          <p:txBody>
            <a:bodyPr wrap="square" rtlCol="0">
              <a:spAutoFit/>
            </a:bodyPr>
            <a:lstStyle/>
            <a:p>
              <a:r>
                <a:rPr lang="en-US" altLang="zh-CN" b="1" dirty="0"/>
                <a:t>seq=u</a:t>
              </a:r>
              <a:endParaRPr lang="zh-CN" altLang="en-US" b="1" dirty="0"/>
            </a:p>
          </p:txBody>
        </p:sp>
        <p:sp>
          <p:nvSpPr>
            <p:cNvPr id="34" name="文本框 33">
              <a:extLst>
                <a:ext uri="{FF2B5EF4-FFF2-40B4-BE49-F238E27FC236}">
                  <a16:creationId xmlns:a16="http://schemas.microsoft.com/office/drawing/2014/main" id="{73C8C3CA-C564-BE9C-E842-A8296EE84E6F}"/>
                </a:ext>
              </a:extLst>
            </p:cNvPr>
            <p:cNvSpPr txBox="1"/>
            <p:nvPr/>
          </p:nvSpPr>
          <p:spPr>
            <a:xfrm rot="344951">
              <a:off x="7146872" y="2428280"/>
              <a:ext cx="809897" cy="369332"/>
            </a:xfrm>
            <a:prstGeom prst="rect">
              <a:avLst/>
            </a:prstGeom>
            <a:noFill/>
          </p:spPr>
          <p:txBody>
            <a:bodyPr wrap="square" rtlCol="0">
              <a:spAutoFit/>
            </a:bodyPr>
            <a:lstStyle/>
            <a:p>
              <a:r>
                <a:rPr lang="en-US" altLang="zh-CN" b="1" dirty="0"/>
                <a:t>ack=v</a:t>
              </a:r>
              <a:endParaRPr lang="zh-CN" altLang="en-US" b="1" dirty="0"/>
            </a:p>
          </p:txBody>
        </p:sp>
      </p:grpSp>
      <p:grpSp>
        <p:nvGrpSpPr>
          <p:cNvPr id="94" name="组合 93">
            <a:extLst>
              <a:ext uri="{FF2B5EF4-FFF2-40B4-BE49-F238E27FC236}">
                <a16:creationId xmlns:a16="http://schemas.microsoft.com/office/drawing/2014/main" id="{5FCAD905-F0A5-7E80-98B2-22732196C43C}"/>
              </a:ext>
            </a:extLst>
          </p:cNvPr>
          <p:cNvGrpSpPr/>
          <p:nvPr/>
        </p:nvGrpSpPr>
        <p:grpSpPr>
          <a:xfrm>
            <a:off x="983085" y="1265027"/>
            <a:ext cx="1711321" cy="1200329"/>
            <a:chOff x="983085" y="1265027"/>
            <a:chExt cx="1711321" cy="1200329"/>
          </a:xfrm>
        </p:grpSpPr>
        <p:cxnSp>
          <p:nvCxnSpPr>
            <p:cNvPr id="72" name="连接符: 肘形 71">
              <a:extLst>
                <a:ext uri="{FF2B5EF4-FFF2-40B4-BE49-F238E27FC236}">
                  <a16:creationId xmlns:a16="http://schemas.microsoft.com/office/drawing/2014/main" id="{EFBF1B79-C961-44D2-C2DB-0F7E27764AB6}"/>
                </a:ext>
              </a:extLst>
            </p:cNvPr>
            <p:cNvCxnSpPr>
              <a:cxnSpLocks/>
              <a:stCxn id="24" idx="1"/>
            </p:cNvCxnSpPr>
            <p:nvPr/>
          </p:nvCxnSpPr>
          <p:spPr>
            <a:xfrm rot="10800000" flipH="1" flipV="1">
              <a:off x="2130526" y="1360896"/>
              <a:ext cx="563880" cy="1088571"/>
            </a:xfrm>
            <a:prstGeom prst="bentConnector3">
              <a:avLst>
                <a:gd name="adj1" fmla="val -1314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B7C56BD8-1CE2-8D94-5F92-CBAF19D32888}"/>
                </a:ext>
              </a:extLst>
            </p:cNvPr>
            <p:cNvSpPr txBox="1"/>
            <p:nvPr/>
          </p:nvSpPr>
          <p:spPr>
            <a:xfrm>
              <a:off x="983085" y="1265027"/>
              <a:ext cx="438727" cy="1200329"/>
            </a:xfrm>
            <a:prstGeom prst="rect">
              <a:avLst/>
            </a:prstGeom>
            <a:noFill/>
          </p:spPr>
          <p:txBody>
            <a:bodyPr wrap="square" rtlCol="0">
              <a:spAutoFit/>
            </a:bodyPr>
            <a:lstStyle/>
            <a:p>
              <a:r>
                <a:rPr lang="zh-CN" altLang="en-US" b="1" dirty="0"/>
                <a:t>主</a:t>
              </a:r>
              <a:endParaRPr lang="en-US" altLang="zh-CN" b="1" dirty="0"/>
            </a:p>
            <a:p>
              <a:r>
                <a:rPr lang="zh-CN" altLang="en-US" b="1" dirty="0"/>
                <a:t>动</a:t>
              </a:r>
              <a:endParaRPr lang="en-US" altLang="zh-CN" b="1" dirty="0"/>
            </a:p>
            <a:p>
              <a:r>
                <a:rPr lang="zh-CN" altLang="en-US" b="1" dirty="0"/>
                <a:t>关</a:t>
              </a:r>
              <a:endParaRPr lang="en-US" altLang="zh-CN" b="1" dirty="0"/>
            </a:p>
            <a:p>
              <a:r>
                <a:rPr lang="zh-CN" altLang="en-US" b="1" dirty="0"/>
                <a:t>闭</a:t>
              </a:r>
            </a:p>
          </p:txBody>
        </p:sp>
      </p:grpSp>
      <p:sp>
        <p:nvSpPr>
          <p:cNvPr id="90" name="文本框 89">
            <a:extLst>
              <a:ext uri="{FF2B5EF4-FFF2-40B4-BE49-F238E27FC236}">
                <a16:creationId xmlns:a16="http://schemas.microsoft.com/office/drawing/2014/main" id="{2FF1AB45-4BA9-D467-A59C-E8A8FDDDA3B3}"/>
              </a:ext>
            </a:extLst>
          </p:cNvPr>
          <p:cNvSpPr txBox="1"/>
          <p:nvPr/>
        </p:nvSpPr>
        <p:spPr>
          <a:xfrm>
            <a:off x="130663" y="2451401"/>
            <a:ext cx="2759153" cy="646331"/>
          </a:xfrm>
          <a:prstGeom prst="rect">
            <a:avLst/>
          </a:prstGeom>
          <a:noFill/>
        </p:spPr>
        <p:txBody>
          <a:bodyPr wrap="square" rtlCol="0">
            <a:spAutoFit/>
          </a:bodyPr>
          <a:lstStyle/>
          <a:p>
            <a:r>
              <a:rPr lang="zh-CN" altLang="en-US" b="1" dirty="0">
                <a:solidFill>
                  <a:schemeClr val="accent3"/>
                </a:solidFill>
              </a:rPr>
              <a:t>发送</a:t>
            </a:r>
            <a:r>
              <a:rPr lang="en-US" altLang="zh-CN" b="1" dirty="0">
                <a:solidFill>
                  <a:schemeClr val="accent3"/>
                </a:solidFill>
              </a:rPr>
              <a:t>TCP</a:t>
            </a:r>
            <a:r>
              <a:rPr lang="zh-CN" altLang="en-US" b="1" dirty="0">
                <a:solidFill>
                  <a:schemeClr val="accent3"/>
                </a:solidFill>
              </a:rPr>
              <a:t>连接释放报文段</a:t>
            </a:r>
            <a:endParaRPr lang="en-US" altLang="zh-CN" b="1" dirty="0">
              <a:solidFill>
                <a:schemeClr val="accent3"/>
              </a:solidFill>
            </a:endParaRPr>
          </a:p>
          <a:p>
            <a:r>
              <a:rPr lang="zh-CN" altLang="en-US" b="1" dirty="0">
                <a:solidFill>
                  <a:schemeClr val="accent3"/>
                </a:solidFill>
              </a:rPr>
              <a:t>并进入终止等待</a:t>
            </a:r>
            <a:r>
              <a:rPr lang="en-US" altLang="zh-CN" b="1" dirty="0">
                <a:solidFill>
                  <a:schemeClr val="accent3"/>
                </a:solidFill>
              </a:rPr>
              <a:t>1</a:t>
            </a:r>
            <a:r>
              <a:rPr lang="zh-CN" altLang="en-US" b="1" dirty="0">
                <a:solidFill>
                  <a:schemeClr val="accent3"/>
                </a:solidFill>
              </a:rPr>
              <a:t>状态</a:t>
            </a:r>
          </a:p>
        </p:txBody>
      </p:sp>
      <p:sp>
        <p:nvSpPr>
          <p:cNvPr id="96" name="对话气泡: 矩形 95">
            <a:extLst>
              <a:ext uri="{FF2B5EF4-FFF2-40B4-BE49-F238E27FC236}">
                <a16:creationId xmlns:a16="http://schemas.microsoft.com/office/drawing/2014/main" id="{7D762E80-E428-491E-37A8-B484848C9DE0}"/>
              </a:ext>
            </a:extLst>
          </p:cNvPr>
          <p:cNvSpPr/>
          <p:nvPr/>
        </p:nvSpPr>
        <p:spPr>
          <a:xfrm>
            <a:off x="1813097" y="3500509"/>
            <a:ext cx="10074103" cy="576049"/>
          </a:xfrm>
          <a:prstGeom prst="wedgeRectCallout">
            <a:avLst>
              <a:gd name="adj1" fmla="val 343"/>
              <a:gd name="adj2" fmla="val -19948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rPr>
              <a:t>序号</a:t>
            </a:r>
            <a:r>
              <a:rPr lang="en-US" altLang="zh-CN" b="1" dirty="0">
                <a:solidFill>
                  <a:schemeClr val="tx1"/>
                </a:solidFill>
              </a:rPr>
              <a:t>seq</a:t>
            </a:r>
            <a:r>
              <a:rPr lang="zh-CN" altLang="en-US" b="1" dirty="0">
                <a:solidFill>
                  <a:schemeClr val="tx1"/>
                </a:solidFill>
              </a:rPr>
              <a:t>字段的值设置为</a:t>
            </a:r>
            <a:r>
              <a:rPr lang="en-US" altLang="zh-CN" b="1" dirty="0">
                <a:solidFill>
                  <a:schemeClr val="tx1"/>
                </a:solidFill>
              </a:rPr>
              <a:t>u</a:t>
            </a:r>
            <a:r>
              <a:rPr lang="zh-CN" altLang="en-US" b="1" dirty="0">
                <a:solidFill>
                  <a:schemeClr val="tx1"/>
                </a:solidFill>
              </a:rPr>
              <a:t>，它等于</a:t>
            </a:r>
            <a:r>
              <a:rPr lang="en-US" altLang="zh-CN" b="1" dirty="0">
                <a:solidFill>
                  <a:schemeClr val="tx1"/>
                </a:solidFill>
              </a:rPr>
              <a:t>TCP</a:t>
            </a:r>
            <a:r>
              <a:rPr lang="zh-CN" altLang="en-US" b="1" dirty="0">
                <a:solidFill>
                  <a:schemeClr val="tx1"/>
                </a:solidFill>
              </a:rPr>
              <a:t>客户进程之前已经传送过的数据的最后一个字节的序号加</a:t>
            </a:r>
            <a:r>
              <a:rPr lang="en-US" altLang="zh-CN" b="1" dirty="0">
                <a:solidFill>
                  <a:schemeClr val="tx1"/>
                </a:solidFill>
              </a:rPr>
              <a:t>1</a:t>
            </a:r>
            <a:r>
              <a:rPr lang="zh-CN" altLang="en-US" b="1" dirty="0">
                <a:solidFill>
                  <a:schemeClr val="tx1"/>
                </a:solidFill>
              </a:rPr>
              <a:t>。</a:t>
            </a:r>
          </a:p>
        </p:txBody>
      </p:sp>
      <p:grpSp>
        <p:nvGrpSpPr>
          <p:cNvPr id="9" name="组合 8">
            <a:extLst>
              <a:ext uri="{FF2B5EF4-FFF2-40B4-BE49-F238E27FC236}">
                <a16:creationId xmlns:a16="http://schemas.microsoft.com/office/drawing/2014/main" id="{4C34342E-2D76-FC9A-E483-6BF331A388CF}"/>
              </a:ext>
            </a:extLst>
          </p:cNvPr>
          <p:cNvGrpSpPr/>
          <p:nvPr/>
        </p:nvGrpSpPr>
        <p:grpSpPr>
          <a:xfrm>
            <a:off x="304800" y="749300"/>
            <a:ext cx="6192344" cy="400110"/>
            <a:chOff x="424117" y="898245"/>
            <a:chExt cx="6192344" cy="400110"/>
          </a:xfrm>
        </p:grpSpPr>
        <p:sp>
          <p:nvSpPr>
            <p:cNvPr id="11" name="平行四边形 10">
              <a:extLst>
                <a:ext uri="{FF2B5EF4-FFF2-40B4-BE49-F238E27FC236}">
                  <a16:creationId xmlns:a16="http://schemas.microsoft.com/office/drawing/2014/main" id="{E49C08E9-E7A9-8046-2457-08005EE49673}"/>
                </a:ext>
              </a:extLst>
            </p:cNvPr>
            <p:cNvSpPr/>
            <p:nvPr/>
          </p:nvSpPr>
          <p:spPr>
            <a:xfrm>
              <a:off x="424117" y="898245"/>
              <a:ext cx="67714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12" name="文本框 11">
              <a:extLst>
                <a:ext uri="{FF2B5EF4-FFF2-40B4-BE49-F238E27FC236}">
                  <a16:creationId xmlns:a16="http://schemas.microsoft.com/office/drawing/2014/main" id="{210F0C62-795A-A322-4496-DC52D40BE4A2}"/>
                </a:ext>
              </a:extLst>
            </p:cNvPr>
            <p:cNvSpPr txBox="1"/>
            <p:nvPr/>
          </p:nvSpPr>
          <p:spPr>
            <a:xfrm>
              <a:off x="1101257" y="898245"/>
              <a:ext cx="5515204" cy="400110"/>
            </a:xfrm>
            <a:prstGeom prst="rect">
              <a:avLst/>
            </a:prstGeom>
            <a:noFill/>
          </p:spPr>
          <p:txBody>
            <a:bodyPr wrap="square" rtlCol="0">
              <a:spAutoFit/>
            </a:bodyPr>
            <a:lstStyle/>
            <a:p>
              <a:r>
                <a:rPr lang="zh-CN" altLang="en-US" sz="2000" b="1" dirty="0"/>
                <a:t>“四报文挥手”释放</a:t>
              </a:r>
              <a:r>
                <a:rPr lang="en-US" altLang="zh-CN" sz="2000" b="1" dirty="0"/>
                <a:t>TCP</a:t>
              </a:r>
              <a:r>
                <a:rPr lang="zh-CN" altLang="en-US" sz="2000" b="1" dirty="0"/>
                <a:t>连接</a:t>
              </a:r>
            </a:p>
          </p:txBody>
        </p:sp>
      </p:grpSp>
    </p:spTree>
    <p:custDataLst>
      <p:tags r:id="rId1"/>
    </p:custDataLst>
    <p:extLst>
      <p:ext uri="{BB962C8B-B14F-4D97-AF65-F5344CB8AC3E}">
        <p14:creationId xmlns:p14="http://schemas.microsoft.com/office/powerpoint/2010/main" val="217985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ppt_x"/>
                                          </p:val>
                                        </p:tav>
                                        <p:tav tm="100000">
                                          <p:val>
                                            <p:strVal val="#ppt_x"/>
                                          </p:val>
                                        </p:tav>
                                      </p:tavLst>
                                    </p:anim>
                                    <p:anim calcmode="lin" valueType="num">
                                      <p:cBhvr additive="base">
                                        <p:cTn id="8"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p:tgtEl>
                                          <p:spTgt spid="35"/>
                                        </p:tgtEl>
                                        <p:attrNameLst>
                                          <p:attrName>ppt_y</p:attrName>
                                        </p:attrNameLst>
                                      </p:cBhvr>
                                      <p:tavLst>
                                        <p:tav tm="0">
                                          <p:val>
                                            <p:strVal val="#ppt_y-#ppt_h*1.125000"/>
                                          </p:val>
                                        </p:tav>
                                        <p:tav tm="100000">
                                          <p:val>
                                            <p:strVal val="#ppt_y"/>
                                          </p:val>
                                        </p:tav>
                                      </p:tavLst>
                                    </p:anim>
                                    <p:animEffect transition="in" filter="wipe(down)">
                                      <p:cBhvr>
                                        <p:cTn id="1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96"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hand-spread-gesture_33861">
            <a:extLst>
              <a:ext uri="{FF2B5EF4-FFF2-40B4-BE49-F238E27FC236}">
                <a16:creationId xmlns:a16="http://schemas.microsoft.com/office/drawing/2014/main" id="{1236280D-B594-11E5-9A32-D561DC754DF8}"/>
              </a:ext>
            </a:extLst>
          </p:cNvPr>
          <p:cNvSpPr/>
          <p:nvPr/>
        </p:nvSpPr>
        <p:spPr>
          <a:xfrm rot="1840616">
            <a:off x="5682611" y="978859"/>
            <a:ext cx="265387" cy="299276"/>
          </a:xfrm>
          <a:custGeom>
            <a:avLst/>
            <a:gdLst>
              <a:gd name="T0" fmla="*/ 843 w 976"/>
              <a:gd name="T1" fmla="*/ 321 h 1102"/>
              <a:gd name="T2" fmla="*/ 745 w 976"/>
              <a:gd name="T3" fmla="*/ 446 h 1102"/>
              <a:gd name="T4" fmla="*/ 803 w 976"/>
              <a:gd name="T5" fmla="*/ 189 h 1102"/>
              <a:gd name="T6" fmla="*/ 734 w 976"/>
              <a:gd name="T7" fmla="*/ 75 h 1102"/>
              <a:gd name="T8" fmla="*/ 621 w 976"/>
              <a:gd name="T9" fmla="*/ 144 h 1102"/>
              <a:gd name="T10" fmla="*/ 582 w 976"/>
              <a:gd name="T11" fmla="*/ 97 h 1102"/>
              <a:gd name="T12" fmla="*/ 388 w 976"/>
              <a:gd name="T13" fmla="*/ 97 h 1102"/>
              <a:gd name="T14" fmla="*/ 350 w 976"/>
              <a:gd name="T15" fmla="*/ 209 h 1102"/>
              <a:gd name="T16" fmla="*/ 235 w 976"/>
              <a:gd name="T17" fmla="*/ 112 h 1102"/>
              <a:gd name="T18" fmla="*/ 163 w 976"/>
              <a:gd name="T19" fmla="*/ 219 h 1102"/>
              <a:gd name="T20" fmla="*/ 244 w 976"/>
              <a:gd name="T21" fmla="*/ 601 h 1102"/>
              <a:gd name="T22" fmla="*/ 0 w 976"/>
              <a:gd name="T23" fmla="*/ 630 h 1102"/>
              <a:gd name="T24" fmla="*/ 257 w 976"/>
              <a:gd name="T25" fmla="*/ 931 h 1102"/>
              <a:gd name="T26" fmla="*/ 214 w 976"/>
              <a:gd name="T27" fmla="*/ 969 h 1102"/>
              <a:gd name="T28" fmla="*/ 252 w 976"/>
              <a:gd name="T29" fmla="*/ 1102 h 1102"/>
              <a:gd name="T30" fmla="*/ 834 w 976"/>
              <a:gd name="T31" fmla="*/ 1064 h 1102"/>
              <a:gd name="T32" fmla="*/ 796 w 976"/>
              <a:gd name="T33" fmla="*/ 931 h 1102"/>
              <a:gd name="T34" fmla="*/ 813 w 976"/>
              <a:gd name="T35" fmla="*/ 859 h 1102"/>
              <a:gd name="T36" fmla="*/ 865 w 976"/>
              <a:gd name="T37" fmla="*/ 638 h 1102"/>
              <a:gd name="T38" fmla="*/ 953 w 976"/>
              <a:gd name="T39" fmla="*/ 448 h 1102"/>
              <a:gd name="T40" fmla="*/ 912 w 976"/>
              <a:gd name="T41" fmla="*/ 325 h 1102"/>
              <a:gd name="T42" fmla="*/ 825 w 976"/>
              <a:gd name="T43" fmla="*/ 631 h 1102"/>
              <a:gd name="T44" fmla="*/ 825 w 976"/>
              <a:gd name="T45" fmla="*/ 634 h 1102"/>
              <a:gd name="T46" fmla="*/ 825 w 976"/>
              <a:gd name="T47" fmla="*/ 642 h 1102"/>
              <a:gd name="T48" fmla="*/ 778 w 976"/>
              <a:gd name="T49" fmla="*/ 839 h 1102"/>
              <a:gd name="T50" fmla="*/ 297 w 976"/>
              <a:gd name="T51" fmla="*/ 931 h 1102"/>
              <a:gd name="T52" fmla="*/ 109 w 976"/>
              <a:gd name="T53" fmla="*/ 697 h 1102"/>
              <a:gd name="T54" fmla="*/ 40 w 976"/>
              <a:gd name="T55" fmla="*/ 630 h 1102"/>
              <a:gd name="T56" fmla="*/ 245 w 976"/>
              <a:gd name="T57" fmla="*/ 647 h 1102"/>
              <a:gd name="T58" fmla="*/ 288 w 976"/>
              <a:gd name="T59" fmla="*/ 565 h 1102"/>
              <a:gd name="T60" fmla="*/ 203 w 976"/>
              <a:gd name="T61" fmla="*/ 211 h 1102"/>
              <a:gd name="T62" fmla="*/ 277 w 976"/>
              <a:gd name="T63" fmla="*/ 156 h 1102"/>
              <a:gd name="T64" fmla="*/ 312 w 976"/>
              <a:gd name="T65" fmla="*/ 220 h 1102"/>
              <a:gd name="T66" fmla="*/ 406 w 976"/>
              <a:gd name="T67" fmla="*/ 470 h 1102"/>
              <a:gd name="T68" fmla="*/ 428 w 976"/>
              <a:gd name="T69" fmla="*/ 450 h 1102"/>
              <a:gd name="T70" fmla="*/ 485 w 976"/>
              <a:gd name="T71" fmla="*/ 40 h 1102"/>
              <a:gd name="T72" fmla="*/ 545 w 976"/>
              <a:gd name="T73" fmla="*/ 420 h 1102"/>
              <a:gd name="T74" fmla="*/ 561 w 976"/>
              <a:gd name="T75" fmla="*/ 444 h 1102"/>
              <a:gd name="T76" fmla="*/ 659 w 976"/>
              <a:gd name="T77" fmla="*/ 154 h 1102"/>
              <a:gd name="T78" fmla="*/ 725 w 976"/>
              <a:gd name="T79" fmla="*/ 114 h 1102"/>
              <a:gd name="T80" fmla="*/ 764 w 976"/>
              <a:gd name="T81" fmla="*/ 179 h 1102"/>
              <a:gd name="T82" fmla="*/ 709 w 976"/>
              <a:gd name="T83" fmla="*/ 478 h 1102"/>
              <a:gd name="T84" fmla="*/ 715 w 976"/>
              <a:gd name="T85" fmla="*/ 478 h 1102"/>
              <a:gd name="T86" fmla="*/ 743 w 976"/>
              <a:gd name="T87" fmla="*/ 489 h 1102"/>
              <a:gd name="T88" fmla="*/ 827 w 976"/>
              <a:gd name="T89" fmla="*/ 386 h 1102"/>
              <a:gd name="T90" fmla="*/ 856 w 976"/>
              <a:gd name="T91" fmla="*/ 359 h 1102"/>
              <a:gd name="T92" fmla="*/ 919 w 976"/>
              <a:gd name="T93" fmla="*/ 42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6" h="1102">
                <a:moveTo>
                  <a:pt x="912" y="325"/>
                </a:moveTo>
                <a:cubicBezTo>
                  <a:pt x="890" y="314"/>
                  <a:pt x="866" y="313"/>
                  <a:pt x="843" y="321"/>
                </a:cubicBezTo>
                <a:cubicBezTo>
                  <a:pt x="821" y="329"/>
                  <a:pt x="803" y="345"/>
                  <a:pt x="792" y="366"/>
                </a:cubicBezTo>
                <a:lnTo>
                  <a:pt x="745" y="446"/>
                </a:lnTo>
                <a:cubicBezTo>
                  <a:pt x="743" y="446"/>
                  <a:pt x="740" y="445"/>
                  <a:pt x="738" y="445"/>
                </a:cubicBezTo>
                <a:lnTo>
                  <a:pt x="803" y="189"/>
                </a:lnTo>
                <a:cubicBezTo>
                  <a:pt x="809" y="164"/>
                  <a:pt x="805" y="139"/>
                  <a:pt x="792" y="118"/>
                </a:cubicBezTo>
                <a:cubicBezTo>
                  <a:pt x="779" y="96"/>
                  <a:pt x="759" y="81"/>
                  <a:pt x="734" y="75"/>
                </a:cubicBezTo>
                <a:cubicBezTo>
                  <a:pt x="710" y="69"/>
                  <a:pt x="685" y="73"/>
                  <a:pt x="663" y="86"/>
                </a:cubicBezTo>
                <a:cubicBezTo>
                  <a:pt x="642" y="99"/>
                  <a:pt x="626" y="120"/>
                  <a:pt x="621" y="144"/>
                </a:cubicBezTo>
                <a:lnTo>
                  <a:pt x="584" y="281"/>
                </a:lnTo>
                <a:lnTo>
                  <a:pt x="582" y="97"/>
                </a:lnTo>
                <a:cubicBezTo>
                  <a:pt x="582" y="44"/>
                  <a:pt x="538" y="0"/>
                  <a:pt x="485" y="0"/>
                </a:cubicBezTo>
                <a:cubicBezTo>
                  <a:pt x="432" y="0"/>
                  <a:pt x="388" y="44"/>
                  <a:pt x="388" y="97"/>
                </a:cubicBezTo>
                <a:lnTo>
                  <a:pt x="388" y="332"/>
                </a:lnTo>
                <a:lnTo>
                  <a:pt x="350" y="209"/>
                </a:lnTo>
                <a:cubicBezTo>
                  <a:pt x="344" y="181"/>
                  <a:pt x="330" y="143"/>
                  <a:pt x="299" y="122"/>
                </a:cubicBezTo>
                <a:cubicBezTo>
                  <a:pt x="281" y="111"/>
                  <a:pt x="259" y="107"/>
                  <a:pt x="235" y="112"/>
                </a:cubicBezTo>
                <a:cubicBezTo>
                  <a:pt x="182" y="124"/>
                  <a:pt x="157" y="160"/>
                  <a:pt x="163" y="216"/>
                </a:cubicBezTo>
                <a:cubicBezTo>
                  <a:pt x="163" y="217"/>
                  <a:pt x="163" y="218"/>
                  <a:pt x="163" y="219"/>
                </a:cubicBezTo>
                <a:lnTo>
                  <a:pt x="248" y="567"/>
                </a:lnTo>
                <a:cubicBezTo>
                  <a:pt x="248" y="582"/>
                  <a:pt x="246" y="593"/>
                  <a:pt x="244" y="601"/>
                </a:cubicBezTo>
                <a:cubicBezTo>
                  <a:pt x="150" y="551"/>
                  <a:pt x="81" y="539"/>
                  <a:pt x="39" y="564"/>
                </a:cubicBezTo>
                <a:cubicBezTo>
                  <a:pt x="8" y="581"/>
                  <a:pt x="0" y="613"/>
                  <a:pt x="0" y="630"/>
                </a:cubicBezTo>
                <a:cubicBezTo>
                  <a:pt x="0" y="699"/>
                  <a:pt x="81" y="730"/>
                  <a:pt x="93" y="734"/>
                </a:cubicBezTo>
                <a:cubicBezTo>
                  <a:pt x="245" y="805"/>
                  <a:pt x="261" y="888"/>
                  <a:pt x="257" y="931"/>
                </a:cubicBezTo>
                <a:lnTo>
                  <a:pt x="252" y="931"/>
                </a:lnTo>
                <a:cubicBezTo>
                  <a:pt x="231" y="931"/>
                  <a:pt x="214" y="948"/>
                  <a:pt x="214" y="969"/>
                </a:cubicBezTo>
                <a:lnTo>
                  <a:pt x="214" y="1064"/>
                </a:lnTo>
                <a:cubicBezTo>
                  <a:pt x="214" y="1085"/>
                  <a:pt x="231" y="1102"/>
                  <a:pt x="252" y="1102"/>
                </a:cubicBezTo>
                <a:lnTo>
                  <a:pt x="796" y="1102"/>
                </a:lnTo>
                <a:cubicBezTo>
                  <a:pt x="817" y="1102"/>
                  <a:pt x="834" y="1085"/>
                  <a:pt x="834" y="1064"/>
                </a:cubicBezTo>
                <a:lnTo>
                  <a:pt x="834" y="969"/>
                </a:lnTo>
                <a:cubicBezTo>
                  <a:pt x="834" y="948"/>
                  <a:pt x="817" y="931"/>
                  <a:pt x="796" y="931"/>
                </a:cubicBezTo>
                <a:lnTo>
                  <a:pt x="790" y="931"/>
                </a:lnTo>
                <a:cubicBezTo>
                  <a:pt x="793" y="892"/>
                  <a:pt x="801" y="879"/>
                  <a:pt x="813" y="859"/>
                </a:cubicBezTo>
                <a:cubicBezTo>
                  <a:pt x="821" y="844"/>
                  <a:pt x="832" y="825"/>
                  <a:pt x="844" y="793"/>
                </a:cubicBezTo>
                <a:cubicBezTo>
                  <a:pt x="860" y="749"/>
                  <a:pt x="865" y="688"/>
                  <a:pt x="865" y="638"/>
                </a:cubicBezTo>
                <a:lnTo>
                  <a:pt x="865" y="638"/>
                </a:lnTo>
                <a:cubicBezTo>
                  <a:pt x="866" y="578"/>
                  <a:pt x="928" y="481"/>
                  <a:pt x="953" y="448"/>
                </a:cubicBezTo>
                <a:cubicBezTo>
                  <a:pt x="953" y="447"/>
                  <a:pt x="954" y="446"/>
                  <a:pt x="955" y="445"/>
                </a:cubicBezTo>
                <a:cubicBezTo>
                  <a:pt x="976" y="400"/>
                  <a:pt x="957" y="346"/>
                  <a:pt x="912" y="325"/>
                </a:cubicBezTo>
                <a:close/>
                <a:moveTo>
                  <a:pt x="919" y="426"/>
                </a:moveTo>
                <a:cubicBezTo>
                  <a:pt x="908" y="442"/>
                  <a:pt x="830" y="552"/>
                  <a:pt x="825" y="631"/>
                </a:cubicBezTo>
                <a:cubicBezTo>
                  <a:pt x="825" y="631"/>
                  <a:pt x="825" y="631"/>
                  <a:pt x="825" y="631"/>
                </a:cubicBezTo>
                <a:cubicBezTo>
                  <a:pt x="825" y="632"/>
                  <a:pt x="825" y="633"/>
                  <a:pt x="825" y="634"/>
                </a:cubicBezTo>
                <a:cubicBezTo>
                  <a:pt x="825" y="636"/>
                  <a:pt x="825" y="638"/>
                  <a:pt x="825" y="639"/>
                </a:cubicBezTo>
                <a:cubicBezTo>
                  <a:pt x="825" y="640"/>
                  <a:pt x="825" y="641"/>
                  <a:pt x="825" y="642"/>
                </a:cubicBezTo>
                <a:cubicBezTo>
                  <a:pt x="824" y="687"/>
                  <a:pt x="820" y="741"/>
                  <a:pt x="806" y="779"/>
                </a:cubicBezTo>
                <a:cubicBezTo>
                  <a:pt x="795" y="808"/>
                  <a:pt x="786" y="825"/>
                  <a:pt x="778" y="839"/>
                </a:cubicBezTo>
                <a:cubicBezTo>
                  <a:pt x="763" y="865"/>
                  <a:pt x="754" y="883"/>
                  <a:pt x="750" y="931"/>
                </a:cubicBezTo>
                <a:lnTo>
                  <a:pt x="297" y="931"/>
                </a:lnTo>
                <a:cubicBezTo>
                  <a:pt x="299" y="912"/>
                  <a:pt x="297" y="888"/>
                  <a:pt x="287" y="861"/>
                </a:cubicBezTo>
                <a:cubicBezTo>
                  <a:pt x="264" y="796"/>
                  <a:pt x="204" y="741"/>
                  <a:pt x="109" y="697"/>
                </a:cubicBezTo>
                <a:cubicBezTo>
                  <a:pt x="108" y="697"/>
                  <a:pt x="107" y="696"/>
                  <a:pt x="107" y="696"/>
                </a:cubicBezTo>
                <a:cubicBezTo>
                  <a:pt x="106" y="696"/>
                  <a:pt x="40" y="673"/>
                  <a:pt x="40" y="630"/>
                </a:cubicBezTo>
                <a:cubicBezTo>
                  <a:pt x="40" y="629"/>
                  <a:pt x="41" y="608"/>
                  <a:pt x="59" y="598"/>
                </a:cubicBezTo>
                <a:cubicBezTo>
                  <a:pt x="77" y="587"/>
                  <a:pt x="126" y="580"/>
                  <a:pt x="245" y="647"/>
                </a:cubicBezTo>
                <a:cubicBezTo>
                  <a:pt x="254" y="652"/>
                  <a:pt x="265" y="649"/>
                  <a:pt x="271" y="641"/>
                </a:cubicBezTo>
                <a:cubicBezTo>
                  <a:pt x="273" y="639"/>
                  <a:pt x="288" y="615"/>
                  <a:pt x="288" y="565"/>
                </a:cubicBezTo>
                <a:cubicBezTo>
                  <a:pt x="288" y="563"/>
                  <a:pt x="288" y="562"/>
                  <a:pt x="288" y="560"/>
                </a:cubicBezTo>
                <a:lnTo>
                  <a:pt x="203" y="211"/>
                </a:lnTo>
                <a:cubicBezTo>
                  <a:pt x="199" y="176"/>
                  <a:pt x="211" y="158"/>
                  <a:pt x="244" y="151"/>
                </a:cubicBezTo>
                <a:cubicBezTo>
                  <a:pt x="257" y="148"/>
                  <a:pt x="268" y="150"/>
                  <a:pt x="277" y="156"/>
                </a:cubicBezTo>
                <a:cubicBezTo>
                  <a:pt x="293" y="166"/>
                  <a:pt x="305" y="189"/>
                  <a:pt x="311" y="218"/>
                </a:cubicBezTo>
                <a:cubicBezTo>
                  <a:pt x="311" y="219"/>
                  <a:pt x="312" y="219"/>
                  <a:pt x="312" y="220"/>
                </a:cubicBezTo>
                <a:lnTo>
                  <a:pt x="384" y="456"/>
                </a:lnTo>
                <a:cubicBezTo>
                  <a:pt x="387" y="465"/>
                  <a:pt x="397" y="471"/>
                  <a:pt x="406" y="470"/>
                </a:cubicBezTo>
                <a:cubicBezTo>
                  <a:pt x="407" y="470"/>
                  <a:pt x="407" y="470"/>
                  <a:pt x="408" y="470"/>
                </a:cubicBezTo>
                <a:cubicBezTo>
                  <a:pt x="419" y="470"/>
                  <a:pt x="428" y="461"/>
                  <a:pt x="428" y="450"/>
                </a:cubicBezTo>
                <a:lnTo>
                  <a:pt x="428" y="97"/>
                </a:lnTo>
                <a:cubicBezTo>
                  <a:pt x="428" y="66"/>
                  <a:pt x="454" y="40"/>
                  <a:pt x="485" y="40"/>
                </a:cubicBezTo>
                <a:cubicBezTo>
                  <a:pt x="516" y="40"/>
                  <a:pt x="542" y="66"/>
                  <a:pt x="542" y="97"/>
                </a:cubicBezTo>
                <a:lnTo>
                  <a:pt x="545" y="420"/>
                </a:lnTo>
                <a:cubicBezTo>
                  <a:pt x="546" y="421"/>
                  <a:pt x="546" y="423"/>
                  <a:pt x="546" y="425"/>
                </a:cubicBezTo>
                <a:cubicBezTo>
                  <a:pt x="547" y="434"/>
                  <a:pt x="553" y="441"/>
                  <a:pt x="561" y="444"/>
                </a:cubicBezTo>
                <a:cubicBezTo>
                  <a:pt x="572" y="446"/>
                  <a:pt x="583" y="440"/>
                  <a:pt x="586" y="429"/>
                </a:cubicBezTo>
                <a:lnTo>
                  <a:pt x="659" y="154"/>
                </a:lnTo>
                <a:cubicBezTo>
                  <a:pt x="663" y="140"/>
                  <a:pt x="671" y="128"/>
                  <a:pt x="684" y="120"/>
                </a:cubicBezTo>
                <a:cubicBezTo>
                  <a:pt x="696" y="113"/>
                  <a:pt x="711" y="111"/>
                  <a:pt x="725" y="114"/>
                </a:cubicBezTo>
                <a:cubicBezTo>
                  <a:pt x="739" y="117"/>
                  <a:pt x="751" y="126"/>
                  <a:pt x="758" y="138"/>
                </a:cubicBezTo>
                <a:cubicBezTo>
                  <a:pt x="766" y="151"/>
                  <a:pt x="768" y="165"/>
                  <a:pt x="764" y="179"/>
                </a:cubicBezTo>
                <a:lnTo>
                  <a:pt x="695" y="454"/>
                </a:lnTo>
                <a:cubicBezTo>
                  <a:pt x="692" y="464"/>
                  <a:pt x="698" y="475"/>
                  <a:pt x="709" y="478"/>
                </a:cubicBezTo>
                <a:cubicBezTo>
                  <a:pt x="711" y="478"/>
                  <a:pt x="712" y="479"/>
                  <a:pt x="714" y="479"/>
                </a:cubicBezTo>
                <a:cubicBezTo>
                  <a:pt x="714" y="479"/>
                  <a:pt x="715" y="478"/>
                  <a:pt x="715" y="478"/>
                </a:cubicBezTo>
                <a:cubicBezTo>
                  <a:pt x="723" y="482"/>
                  <a:pt x="732" y="485"/>
                  <a:pt x="741" y="487"/>
                </a:cubicBezTo>
                <a:cubicBezTo>
                  <a:pt x="742" y="487"/>
                  <a:pt x="742" y="488"/>
                  <a:pt x="743" y="489"/>
                </a:cubicBezTo>
                <a:cubicBezTo>
                  <a:pt x="753" y="494"/>
                  <a:pt x="765" y="491"/>
                  <a:pt x="771" y="482"/>
                </a:cubicBezTo>
                <a:lnTo>
                  <a:pt x="827" y="386"/>
                </a:lnTo>
                <a:cubicBezTo>
                  <a:pt x="827" y="385"/>
                  <a:pt x="828" y="385"/>
                  <a:pt x="828" y="384"/>
                </a:cubicBezTo>
                <a:cubicBezTo>
                  <a:pt x="834" y="372"/>
                  <a:pt x="844" y="363"/>
                  <a:pt x="856" y="359"/>
                </a:cubicBezTo>
                <a:cubicBezTo>
                  <a:pt x="869" y="354"/>
                  <a:pt x="883" y="355"/>
                  <a:pt x="895" y="361"/>
                </a:cubicBezTo>
                <a:cubicBezTo>
                  <a:pt x="919" y="372"/>
                  <a:pt x="930" y="401"/>
                  <a:pt x="919" y="426"/>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组合 9">
            <a:extLst>
              <a:ext uri="{FF2B5EF4-FFF2-40B4-BE49-F238E27FC236}">
                <a16:creationId xmlns:a16="http://schemas.microsoft.com/office/drawing/2014/main" id="{F36FB091-0497-FA41-156C-2F7A014E4EE3}"/>
              </a:ext>
            </a:extLst>
          </p:cNvPr>
          <p:cNvGrpSpPr/>
          <p:nvPr/>
        </p:nvGrpSpPr>
        <p:grpSpPr>
          <a:xfrm>
            <a:off x="6010886" y="1040121"/>
            <a:ext cx="1427871" cy="198418"/>
            <a:chOff x="6010886" y="1040121"/>
            <a:chExt cx="1427871" cy="198418"/>
          </a:xfrm>
        </p:grpSpPr>
        <p:sp>
          <p:nvSpPr>
            <p:cNvPr id="21" name="message-envelope_16872">
              <a:extLst>
                <a:ext uri="{FF2B5EF4-FFF2-40B4-BE49-F238E27FC236}">
                  <a16:creationId xmlns:a16="http://schemas.microsoft.com/office/drawing/2014/main" id="{5F012231-FA83-1E77-5E7A-271B826ECFCE}"/>
                </a:ext>
              </a:extLst>
            </p:cNvPr>
            <p:cNvSpPr/>
            <p:nvPr/>
          </p:nvSpPr>
          <p:spPr>
            <a:xfrm>
              <a:off x="6010886"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2" name="message-envelope_16872">
              <a:extLst>
                <a:ext uri="{FF2B5EF4-FFF2-40B4-BE49-F238E27FC236}">
                  <a16:creationId xmlns:a16="http://schemas.microsoft.com/office/drawing/2014/main" id="{8BCDD75E-20E6-245F-BC20-EC5B08C13B3F}"/>
                </a:ext>
              </a:extLst>
            </p:cNvPr>
            <p:cNvSpPr/>
            <p:nvPr/>
          </p:nvSpPr>
          <p:spPr>
            <a:xfrm>
              <a:off x="6385229"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3" name="message-envelope_16872">
              <a:extLst>
                <a:ext uri="{FF2B5EF4-FFF2-40B4-BE49-F238E27FC236}">
                  <a16:creationId xmlns:a16="http://schemas.microsoft.com/office/drawing/2014/main" id="{507EB39B-93E0-2BF6-DB77-133138A5C289}"/>
                </a:ext>
              </a:extLst>
            </p:cNvPr>
            <p:cNvSpPr/>
            <p:nvPr/>
          </p:nvSpPr>
          <p:spPr>
            <a:xfrm>
              <a:off x="6759572"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0" name="message-envelope_16872">
              <a:extLst>
                <a:ext uri="{FF2B5EF4-FFF2-40B4-BE49-F238E27FC236}">
                  <a16:creationId xmlns:a16="http://schemas.microsoft.com/office/drawing/2014/main" id="{386B2640-6EA3-BA5C-25B2-88C33D5E5565}"/>
                </a:ext>
              </a:extLst>
            </p:cNvPr>
            <p:cNvSpPr/>
            <p:nvPr/>
          </p:nvSpPr>
          <p:spPr>
            <a:xfrm>
              <a:off x="7133914"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29" name="箭头: 左右 28">
            <a:extLst>
              <a:ext uri="{FF2B5EF4-FFF2-40B4-BE49-F238E27FC236}">
                <a16:creationId xmlns:a16="http://schemas.microsoft.com/office/drawing/2014/main" id="{62D5A662-7AED-F963-DDEC-273D19818217}"/>
              </a:ext>
            </a:extLst>
          </p:cNvPr>
          <p:cNvSpPr/>
          <p:nvPr/>
        </p:nvSpPr>
        <p:spPr>
          <a:xfrm>
            <a:off x="3795193" y="124858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释放</a:t>
            </a:r>
            <a:r>
              <a:rPr lang="en-US" altLang="zh-CN" b="1" dirty="0">
                <a:solidFill>
                  <a:schemeClr val="tx1"/>
                </a:solidFill>
              </a:rPr>
              <a:t>TCP</a:t>
            </a:r>
            <a:r>
              <a:rPr lang="zh-CN" altLang="en-US" b="1" dirty="0">
                <a:solidFill>
                  <a:schemeClr val="tx1"/>
                </a:solidFill>
              </a:rPr>
              <a:t>连接</a:t>
            </a:r>
          </a:p>
        </p:txBody>
      </p:sp>
      <p:sp>
        <p:nvSpPr>
          <p:cNvPr id="17" name="矩形 16">
            <a:extLst>
              <a:ext uri="{FF2B5EF4-FFF2-40B4-BE49-F238E27FC236}">
                <a16:creationId xmlns:a16="http://schemas.microsoft.com/office/drawing/2014/main" id="{40F99E68-DCA6-831D-1B42-467B2C89E3C9}"/>
              </a:ext>
            </a:extLst>
          </p:cNvPr>
          <p:cNvSpPr/>
          <p:nvPr/>
        </p:nvSpPr>
        <p:spPr>
          <a:xfrm>
            <a:off x="2699103" y="1865194"/>
            <a:ext cx="1515600" cy="58277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18" name="矩形 17">
            <a:extLst>
              <a:ext uri="{FF2B5EF4-FFF2-40B4-BE49-F238E27FC236}">
                <a16:creationId xmlns:a16="http://schemas.microsoft.com/office/drawing/2014/main" id="{CA6B1C4C-7188-4E3C-5D49-99A1C6D04C21}"/>
              </a:ext>
            </a:extLst>
          </p:cNvPr>
          <p:cNvSpPr/>
          <p:nvPr/>
        </p:nvSpPr>
        <p:spPr>
          <a:xfrm>
            <a:off x="7977861" y="1865194"/>
            <a:ext cx="1515035" cy="92372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24" name="文本框 23">
            <a:extLst>
              <a:ext uri="{FF2B5EF4-FFF2-40B4-BE49-F238E27FC236}">
                <a16:creationId xmlns:a16="http://schemas.microsoft.com/office/drawing/2014/main" id="{ABC1E240-2472-5F63-48F2-374B54E05FC4}"/>
              </a:ext>
            </a:extLst>
          </p:cNvPr>
          <p:cNvSpPr txBox="1"/>
          <p:nvPr/>
        </p:nvSpPr>
        <p:spPr>
          <a:xfrm>
            <a:off x="2130526" y="1176231"/>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5" name="文本框 24">
            <a:extLst>
              <a:ext uri="{FF2B5EF4-FFF2-40B4-BE49-F238E27FC236}">
                <a16:creationId xmlns:a16="http://schemas.microsoft.com/office/drawing/2014/main" id="{CEF6D472-E22A-8768-D9C3-A3F97244770D}"/>
              </a:ext>
            </a:extLst>
          </p:cNvPr>
          <p:cNvSpPr txBox="1"/>
          <p:nvPr/>
        </p:nvSpPr>
        <p:spPr>
          <a:xfrm>
            <a:off x="9081840" y="1176231"/>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26" name="组合 25">
            <a:extLst>
              <a:ext uri="{FF2B5EF4-FFF2-40B4-BE49-F238E27FC236}">
                <a16:creationId xmlns:a16="http://schemas.microsoft.com/office/drawing/2014/main" id="{E6947661-44AF-5FB4-02BF-15425BDB997C}"/>
              </a:ext>
            </a:extLst>
          </p:cNvPr>
          <p:cNvGrpSpPr/>
          <p:nvPr/>
        </p:nvGrpSpPr>
        <p:grpSpPr>
          <a:xfrm>
            <a:off x="3118053" y="1128498"/>
            <a:ext cx="5963787" cy="654939"/>
            <a:chOff x="2993956" y="1149410"/>
            <a:chExt cx="5963787" cy="654939"/>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grpSp>
        <p:nvGrpSpPr>
          <p:cNvPr id="8" name="组合 7">
            <a:extLst>
              <a:ext uri="{FF2B5EF4-FFF2-40B4-BE49-F238E27FC236}">
                <a16:creationId xmlns:a16="http://schemas.microsoft.com/office/drawing/2014/main" id="{9AFD3B46-0258-3B49-FC77-D6850AA42710}"/>
              </a:ext>
            </a:extLst>
          </p:cNvPr>
          <p:cNvGrpSpPr/>
          <p:nvPr/>
        </p:nvGrpSpPr>
        <p:grpSpPr>
          <a:xfrm>
            <a:off x="4274694" y="1865193"/>
            <a:ext cx="3642611" cy="412095"/>
            <a:chOff x="4274694" y="1865193"/>
            <a:chExt cx="3642611" cy="412095"/>
          </a:xfrm>
        </p:grpSpPr>
        <p:sp>
          <p:nvSpPr>
            <p:cNvPr id="5" name="圆柱体 4">
              <a:extLst>
                <a:ext uri="{FF2B5EF4-FFF2-40B4-BE49-F238E27FC236}">
                  <a16:creationId xmlns:a16="http://schemas.microsoft.com/office/drawing/2014/main" id="{EA8B1183-5375-08E6-EF5E-0A674D9F60C2}"/>
                </a:ext>
              </a:extLst>
            </p:cNvPr>
            <p:cNvSpPr/>
            <p:nvPr/>
          </p:nvSpPr>
          <p:spPr>
            <a:xfrm rot="16200000">
              <a:off x="5889952" y="249935"/>
              <a:ext cx="412095" cy="3642611"/>
            </a:xfrm>
            <a:prstGeom prst="can">
              <a:avLst>
                <a:gd name="adj" fmla="val 34442"/>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D6CCF5A-5DEA-F891-7E78-D2307C7C767B}"/>
                </a:ext>
              </a:extLst>
            </p:cNvPr>
            <p:cNvSpPr txBox="1"/>
            <p:nvPr/>
          </p:nvSpPr>
          <p:spPr>
            <a:xfrm>
              <a:off x="5491309" y="1885326"/>
              <a:ext cx="1232170" cy="369332"/>
            </a:xfrm>
            <a:prstGeom prst="rect">
              <a:avLst/>
            </a:prstGeom>
            <a:noFill/>
          </p:spPr>
          <p:txBody>
            <a:bodyPr wrap="square" rtlCol="0">
              <a:spAutoFit/>
            </a:bodyPr>
            <a:lstStyle/>
            <a:p>
              <a:pPr algn="ctr"/>
              <a:r>
                <a:rPr lang="zh-CN" altLang="en-US" b="1" dirty="0">
                  <a:solidFill>
                    <a:schemeClr val="bg1"/>
                  </a:solidFill>
                </a:rPr>
                <a:t>数据传输</a:t>
              </a:r>
            </a:p>
          </p:txBody>
        </p:sp>
      </p:grpSp>
      <p:sp>
        <p:nvSpPr>
          <p:cNvPr id="30" name="矩形 29">
            <a:extLst>
              <a:ext uri="{FF2B5EF4-FFF2-40B4-BE49-F238E27FC236}">
                <a16:creationId xmlns:a16="http://schemas.microsoft.com/office/drawing/2014/main" id="{ED68718A-6367-8AA5-E2BF-1B31FC417C7B}"/>
              </a:ext>
            </a:extLst>
          </p:cNvPr>
          <p:cNvSpPr/>
          <p:nvPr/>
        </p:nvSpPr>
        <p:spPr>
          <a:xfrm>
            <a:off x="2699102" y="2447972"/>
            <a:ext cx="1515600" cy="873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FIN-WAIT-1</a:t>
            </a:r>
          </a:p>
          <a:p>
            <a:pPr algn="ctr"/>
            <a:r>
              <a:rPr lang="zh-CN" altLang="en-US" b="1" dirty="0">
                <a:solidFill>
                  <a:schemeClr val="bg1"/>
                </a:solidFill>
                <a:latin typeface="+mn-ea"/>
              </a:rPr>
              <a:t>终止等待</a:t>
            </a:r>
            <a:r>
              <a:rPr lang="en-US" altLang="zh-CN" b="1" dirty="0">
                <a:solidFill>
                  <a:schemeClr val="bg1"/>
                </a:solidFill>
                <a:latin typeface="+mn-ea"/>
              </a:rPr>
              <a:t>1</a:t>
            </a:r>
            <a:endParaRPr lang="zh-CN" altLang="en-US" b="1" dirty="0">
              <a:solidFill>
                <a:schemeClr val="bg1"/>
              </a:solidFill>
              <a:latin typeface="+mn-ea"/>
            </a:endParaRPr>
          </a:p>
        </p:txBody>
      </p:sp>
      <p:grpSp>
        <p:nvGrpSpPr>
          <p:cNvPr id="95" name="组合 94">
            <a:extLst>
              <a:ext uri="{FF2B5EF4-FFF2-40B4-BE49-F238E27FC236}">
                <a16:creationId xmlns:a16="http://schemas.microsoft.com/office/drawing/2014/main" id="{17317090-41A6-A428-52C7-8C06E0B317FD}"/>
              </a:ext>
            </a:extLst>
          </p:cNvPr>
          <p:cNvGrpSpPr/>
          <p:nvPr/>
        </p:nvGrpSpPr>
        <p:grpSpPr>
          <a:xfrm>
            <a:off x="4214138" y="2251901"/>
            <a:ext cx="3763723" cy="545711"/>
            <a:chOff x="4214138" y="2251901"/>
            <a:chExt cx="3763723" cy="545711"/>
          </a:xfrm>
        </p:grpSpPr>
        <p:cxnSp>
          <p:nvCxnSpPr>
            <p:cNvPr id="31" name="直接箭头连接符 30">
              <a:extLst>
                <a:ext uri="{FF2B5EF4-FFF2-40B4-BE49-F238E27FC236}">
                  <a16:creationId xmlns:a16="http://schemas.microsoft.com/office/drawing/2014/main" id="{641AA3EE-6A46-EDA9-E2D9-F04EFCBA3B99}"/>
                </a:ext>
              </a:extLst>
            </p:cNvPr>
            <p:cNvCxnSpPr/>
            <p:nvPr/>
          </p:nvCxnSpPr>
          <p:spPr>
            <a:xfrm>
              <a:off x="4214138" y="2447572"/>
              <a:ext cx="3763723" cy="34134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A220E6E1-D8B3-04C9-6769-99C51BD63251}"/>
                </a:ext>
              </a:extLst>
            </p:cNvPr>
            <p:cNvSpPr txBox="1"/>
            <p:nvPr/>
          </p:nvSpPr>
          <p:spPr>
            <a:xfrm rot="335594">
              <a:off x="4859257" y="2251901"/>
              <a:ext cx="809897" cy="369332"/>
            </a:xfrm>
            <a:prstGeom prst="rect">
              <a:avLst/>
            </a:prstGeom>
            <a:noFill/>
          </p:spPr>
          <p:txBody>
            <a:bodyPr wrap="square" rtlCol="0">
              <a:spAutoFit/>
            </a:bodyPr>
            <a:lstStyle/>
            <a:p>
              <a:r>
                <a:rPr lang="en-US" altLang="zh-CN" b="1" dirty="0"/>
                <a:t>FIN=1</a:t>
              </a:r>
              <a:endParaRPr lang="zh-CN" altLang="en-US" b="1" dirty="0"/>
            </a:p>
          </p:txBody>
        </p:sp>
        <p:sp>
          <p:nvSpPr>
            <p:cNvPr id="32" name="文本框 31">
              <a:extLst>
                <a:ext uri="{FF2B5EF4-FFF2-40B4-BE49-F238E27FC236}">
                  <a16:creationId xmlns:a16="http://schemas.microsoft.com/office/drawing/2014/main" id="{CA02D098-6D0B-915A-5EB5-5C6B4A5D8F70}"/>
                </a:ext>
              </a:extLst>
            </p:cNvPr>
            <p:cNvSpPr txBox="1"/>
            <p:nvPr/>
          </p:nvSpPr>
          <p:spPr>
            <a:xfrm rot="250480">
              <a:off x="5608557" y="2299369"/>
              <a:ext cx="809897" cy="369332"/>
            </a:xfrm>
            <a:prstGeom prst="rect">
              <a:avLst/>
            </a:prstGeom>
            <a:noFill/>
          </p:spPr>
          <p:txBody>
            <a:bodyPr wrap="square" rtlCol="0">
              <a:spAutoFit/>
            </a:bodyPr>
            <a:lstStyle/>
            <a:p>
              <a:r>
                <a:rPr lang="en-US" altLang="zh-CN" b="1" dirty="0"/>
                <a:t>ACK=1</a:t>
              </a:r>
              <a:endParaRPr lang="zh-CN" altLang="en-US" b="1" dirty="0"/>
            </a:p>
          </p:txBody>
        </p:sp>
        <p:sp>
          <p:nvSpPr>
            <p:cNvPr id="33" name="文本框 32">
              <a:extLst>
                <a:ext uri="{FF2B5EF4-FFF2-40B4-BE49-F238E27FC236}">
                  <a16:creationId xmlns:a16="http://schemas.microsoft.com/office/drawing/2014/main" id="{DE1EEE7D-A921-A199-93E3-A630153B83FE}"/>
                </a:ext>
              </a:extLst>
            </p:cNvPr>
            <p:cNvSpPr txBox="1"/>
            <p:nvPr/>
          </p:nvSpPr>
          <p:spPr>
            <a:xfrm rot="344951">
              <a:off x="6415910" y="2339094"/>
              <a:ext cx="809897" cy="369332"/>
            </a:xfrm>
            <a:prstGeom prst="rect">
              <a:avLst/>
            </a:prstGeom>
            <a:noFill/>
          </p:spPr>
          <p:txBody>
            <a:bodyPr wrap="square" rtlCol="0">
              <a:spAutoFit/>
            </a:bodyPr>
            <a:lstStyle/>
            <a:p>
              <a:r>
                <a:rPr lang="en-US" altLang="zh-CN" b="1" dirty="0"/>
                <a:t>seq=u</a:t>
              </a:r>
              <a:endParaRPr lang="zh-CN" altLang="en-US" b="1" dirty="0"/>
            </a:p>
          </p:txBody>
        </p:sp>
        <p:sp>
          <p:nvSpPr>
            <p:cNvPr id="34" name="文本框 33">
              <a:extLst>
                <a:ext uri="{FF2B5EF4-FFF2-40B4-BE49-F238E27FC236}">
                  <a16:creationId xmlns:a16="http://schemas.microsoft.com/office/drawing/2014/main" id="{73C8C3CA-C564-BE9C-E842-A8296EE84E6F}"/>
                </a:ext>
              </a:extLst>
            </p:cNvPr>
            <p:cNvSpPr txBox="1"/>
            <p:nvPr/>
          </p:nvSpPr>
          <p:spPr>
            <a:xfrm rot="344951">
              <a:off x="7146872" y="2428280"/>
              <a:ext cx="809897" cy="369332"/>
            </a:xfrm>
            <a:prstGeom prst="rect">
              <a:avLst/>
            </a:prstGeom>
            <a:noFill/>
          </p:spPr>
          <p:txBody>
            <a:bodyPr wrap="square" rtlCol="0">
              <a:spAutoFit/>
            </a:bodyPr>
            <a:lstStyle/>
            <a:p>
              <a:r>
                <a:rPr lang="en-US" altLang="zh-CN" b="1" dirty="0"/>
                <a:t>ack=v</a:t>
              </a:r>
              <a:endParaRPr lang="zh-CN" altLang="en-US" b="1" dirty="0"/>
            </a:p>
          </p:txBody>
        </p:sp>
      </p:grpSp>
      <p:grpSp>
        <p:nvGrpSpPr>
          <p:cNvPr id="94" name="组合 93">
            <a:extLst>
              <a:ext uri="{FF2B5EF4-FFF2-40B4-BE49-F238E27FC236}">
                <a16:creationId xmlns:a16="http://schemas.microsoft.com/office/drawing/2014/main" id="{5FCAD905-F0A5-7E80-98B2-22732196C43C}"/>
              </a:ext>
            </a:extLst>
          </p:cNvPr>
          <p:cNvGrpSpPr/>
          <p:nvPr/>
        </p:nvGrpSpPr>
        <p:grpSpPr>
          <a:xfrm>
            <a:off x="983085" y="1265027"/>
            <a:ext cx="1711321" cy="1200329"/>
            <a:chOff x="983085" y="1265027"/>
            <a:chExt cx="1711321" cy="1200329"/>
          </a:xfrm>
        </p:grpSpPr>
        <p:cxnSp>
          <p:nvCxnSpPr>
            <p:cNvPr id="72" name="连接符: 肘形 71">
              <a:extLst>
                <a:ext uri="{FF2B5EF4-FFF2-40B4-BE49-F238E27FC236}">
                  <a16:creationId xmlns:a16="http://schemas.microsoft.com/office/drawing/2014/main" id="{EFBF1B79-C961-44D2-C2DB-0F7E27764AB6}"/>
                </a:ext>
              </a:extLst>
            </p:cNvPr>
            <p:cNvCxnSpPr>
              <a:cxnSpLocks/>
              <a:stCxn id="24" idx="1"/>
            </p:cNvCxnSpPr>
            <p:nvPr/>
          </p:nvCxnSpPr>
          <p:spPr>
            <a:xfrm rot="10800000" flipH="1" flipV="1">
              <a:off x="2130526" y="1360896"/>
              <a:ext cx="563880" cy="1088571"/>
            </a:xfrm>
            <a:prstGeom prst="bentConnector3">
              <a:avLst>
                <a:gd name="adj1" fmla="val -1314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B7C56BD8-1CE2-8D94-5F92-CBAF19D32888}"/>
                </a:ext>
              </a:extLst>
            </p:cNvPr>
            <p:cNvSpPr txBox="1"/>
            <p:nvPr/>
          </p:nvSpPr>
          <p:spPr>
            <a:xfrm>
              <a:off x="983085" y="1265027"/>
              <a:ext cx="438727" cy="1200329"/>
            </a:xfrm>
            <a:prstGeom prst="rect">
              <a:avLst/>
            </a:prstGeom>
            <a:noFill/>
          </p:spPr>
          <p:txBody>
            <a:bodyPr wrap="square" rtlCol="0">
              <a:spAutoFit/>
            </a:bodyPr>
            <a:lstStyle/>
            <a:p>
              <a:r>
                <a:rPr lang="zh-CN" altLang="en-US" b="1" dirty="0"/>
                <a:t>主</a:t>
              </a:r>
              <a:endParaRPr lang="en-US" altLang="zh-CN" b="1" dirty="0"/>
            </a:p>
            <a:p>
              <a:r>
                <a:rPr lang="zh-CN" altLang="en-US" b="1" dirty="0"/>
                <a:t>动</a:t>
              </a:r>
              <a:endParaRPr lang="en-US" altLang="zh-CN" b="1" dirty="0"/>
            </a:p>
            <a:p>
              <a:r>
                <a:rPr lang="zh-CN" altLang="en-US" b="1" dirty="0"/>
                <a:t>关</a:t>
              </a:r>
              <a:endParaRPr lang="en-US" altLang="zh-CN" b="1" dirty="0"/>
            </a:p>
            <a:p>
              <a:r>
                <a:rPr lang="zh-CN" altLang="en-US" b="1" dirty="0"/>
                <a:t>闭</a:t>
              </a:r>
            </a:p>
          </p:txBody>
        </p:sp>
      </p:grpSp>
      <p:sp>
        <p:nvSpPr>
          <p:cNvPr id="90" name="文本框 89">
            <a:extLst>
              <a:ext uri="{FF2B5EF4-FFF2-40B4-BE49-F238E27FC236}">
                <a16:creationId xmlns:a16="http://schemas.microsoft.com/office/drawing/2014/main" id="{2FF1AB45-4BA9-D467-A59C-E8A8FDDDA3B3}"/>
              </a:ext>
            </a:extLst>
          </p:cNvPr>
          <p:cNvSpPr txBox="1"/>
          <p:nvPr/>
        </p:nvSpPr>
        <p:spPr>
          <a:xfrm>
            <a:off x="130663" y="2451401"/>
            <a:ext cx="2759153" cy="646331"/>
          </a:xfrm>
          <a:prstGeom prst="rect">
            <a:avLst/>
          </a:prstGeom>
          <a:noFill/>
        </p:spPr>
        <p:txBody>
          <a:bodyPr wrap="square" rtlCol="0">
            <a:spAutoFit/>
          </a:bodyPr>
          <a:lstStyle/>
          <a:p>
            <a:r>
              <a:rPr lang="zh-CN" altLang="en-US" b="1" dirty="0">
                <a:solidFill>
                  <a:schemeClr val="accent3"/>
                </a:solidFill>
              </a:rPr>
              <a:t>发送</a:t>
            </a:r>
            <a:r>
              <a:rPr lang="en-US" altLang="zh-CN" b="1" dirty="0">
                <a:solidFill>
                  <a:schemeClr val="accent3"/>
                </a:solidFill>
              </a:rPr>
              <a:t>TCP</a:t>
            </a:r>
            <a:r>
              <a:rPr lang="zh-CN" altLang="en-US" b="1" dirty="0">
                <a:solidFill>
                  <a:schemeClr val="accent3"/>
                </a:solidFill>
              </a:rPr>
              <a:t>连接释放报文段</a:t>
            </a:r>
            <a:endParaRPr lang="en-US" altLang="zh-CN" b="1" dirty="0">
              <a:solidFill>
                <a:schemeClr val="accent3"/>
              </a:solidFill>
            </a:endParaRPr>
          </a:p>
          <a:p>
            <a:r>
              <a:rPr lang="zh-CN" altLang="en-US" b="1" dirty="0">
                <a:solidFill>
                  <a:schemeClr val="accent3"/>
                </a:solidFill>
              </a:rPr>
              <a:t>并进入终止等待</a:t>
            </a:r>
            <a:r>
              <a:rPr lang="en-US" altLang="zh-CN" b="1" dirty="0">
                <a:solidFill>
                  <a:schemeClr val="accent3"/>
                </a:solidFill>
              </a:rPr>
              <a:t>1</a:t>
            </a:r>
            <a:r>
              <a:rPr lang="zh-CN" altLang="en-US" b="1" dirty="0">
                <a:solidFill>
                  <a:schemeClr val="accent3"/>
                </a:solidFill>
              </a:rPr>
              <a:t>状态</a:t>
            </a:r>
          </a:p>
        </p:txBody>
      </p:sp>
      <p:sp>
        <p:nvSpPr>
          <p:cNvPr id="96" name="对话气泡: 矩形 95">
            <a:extLst>
              <a:ext uri="{FF2B5EF4-FFF2-40B4-BE49-F238E27FC236}">
                <a16:creationId xmlns:a16="http://schemas.microsoft.com/office/drawing/2014/main" id="{7D762E80-E428-491E-37A8-B484848C9DE0}"/>
              </a:ext>
            </a:extLst>
          </p:cNvPr>
          <p:cNvSpPr/>
          <p:nvPr/>
        </p:nvSpPr>
        <p:spPr>
          <a:xfrm>
            <a:off x="1813097" y="3500509"/>
            <a:ext cx="10074103" cy="576049"/>
          </a:xfrm>
          <a:prstGeom prst="wedgeRectCallout">
            <a:avLst>
              <a:gd name="adj1" fmla="val 7215"/>
              <a:gd name="adj2" fmla="val -18587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rPr>
              <a:t>确认号</a:t>
            </a:r>
            <a:r>
              <a:rPr lang="en-US" altLang="zh-CN" b="1" dirty="0">
                <a:solidFill>
                  <a:schemeClr val="tx1"/>
                </a:solidFill>
              </a:rPr>
              <a:t>ack</a:t>
            </a:r>
            <a:r>
              <a:rPr lang="zh-CN" altLang="en-US" b="1" dirty="0">
                <a:solidFill>
                  <a:schemeClr val="tx1"/>
                </a:solidFill>
              </a:rPr>
              <a:t>字段的值设置为</a:t>
            </a:r>
            <a:r>
              <a:rPr lang="en-US" altLang="zh-CN" b="1" dirty="0">
                <a:solidFill>
                  <a:schemeClr val="tx1"/>
                </a:solidFill>
              </a:rPr>
              <a:t>v</a:t>
            </a:r>
            <a:r>
              <a:rPr lang="zh-CN" altLang="en-US" b="1" dirty="0">
                <a:solidFill>
                  <a:schemeClr val="tx1"/>
                </a:solidFill>
              </a:rPr>
              <a:t>，它等于</a:t>
            </a:r>
            <a:r>
              <a:rPr lang="en-US" altLang="zh-CN" b="1" dirty="0">
                <a:solidFill>
                  <a:schemeClr val="tx1"/>
                </a:solidFill>
              </a:rPr>
              <a:t>TCP</a:t>
            </a:r>
            <a:r>
              <a:rPr lang="zh-CN" altLang="en-US" b="1" dirty="0">
                <a:solidFill>
                  <a:schemeClr val="tx1"/>
                </a:solidFill>
              </a:rPr>
              <a:t>客户进程之前已收到的数据的最后一个字节的序号加</a:t>
            </a:r>
            <a:r>
              <a:rPr lang="en-US" altLang="zh-CN" b="1" dirty="0">
                <a:solidFill>
                  <a:schemeClr val="tx1"/>
                </a:solidFill>
              </a:rPr>
              <a:t>1</a:t>
            </a:r>
            <a:r>
              <a:rPr lang="zh-CN" altLang="en-US" b="1" dirty="0">
                <a:solidFill>
                  <a:schemeClr val="tx1"/>
                </a:solidFill>
              </a:rPr>
              <a:t>。</a:t>
            </a:r>
          </a:p>
        </p:txBody>
      </p:sp>
      <p:grpSp>
        <p:nvGrpSpPr>
          <p:cNvPr id="9" name="组合 8">
            <a:extLst>
              <a:ext uri="{FF2B5EF4-FFF2-40B4-BE49-F238E27FC236}">
                <a16:creationId xmlns:a16="http://schemas.microsoft.com/office/drawing/2014/main" id="{AB0FD6EC-2F5B-0F57-EB3D-3FA90A3C834A}"/>
              </a:ext>
            </a:extLst>
          </p:cNvPr>
          <p:cNvGrpSpPr/>
          <p:nvPr/>
        </p:nvGrpSpPr>
        <p:grpSpPr>
          <a:xfrm>
            <a:off x="304800" y="749300"/>
            <a:ext cx="6192344" cy="400110"/>
            <a:chOff x="424117" y="898245"/>
            <a:chExt cx="6192344" cy="400110"/>
          </a:xfrm>
        </p:grpSpPr>
        <p:sp>
          <p:nvSpPr>
            <p:cNvPr id="11" name="平行四边形 10">
              <a:extLst>
                <a:ext uri="{FF2B5EF4-FFF2-40B4-BE49-F238E27FC236}">
                  <a16:creationId xmlns:a16="http://schemas.microsoft.com/office/drawing/2014/main" id="{6EAB972C-1EE7-7ADB-6E34-82132BEA8928}"/>
                </a:ext>
              </a:extLst>
            </p:cNvPr>
            <p:cNvSpPr/>
            <p:nvPr/>
          </p:nvSpPr>
          <p:spPr>
            <a:xfrm>
              <a:off x="424117" y="898245"/>
              <a:ext cx="67714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12" name="文本框 11">
              <a:extLst>
                <a:ext uri="{FF2B5EF4-FFF2-40B4-BE49-F238E27FC236}">
                  <a16:creationId xmlns:a16="http://schemas.microsoft.com/office/drawing/2014/main" id="{69671CC3-07C1-F1D9-16CD-A34F9FB7FF2A}"/>
                </a:ext>
              </a:extLst>
            </p:cNvPr>
            <p:cNvSpPr txBox="1"/>
            <p:nvPr/>
          </p:nvSpPr>
          <p:spPr>
            <a:xfrm>
              <a:off x="1101257" y="898245"/>
              <a:ext cx="5515204" cy="400110"/>
            </a:xfrm>
            <a:prstGeom prst="rect">
              <a:avLst/>
            </a:prstGeom>
            <a:noFill/>
          </p:spPr>
          <p:txBody>
            <a:bodyPr wrap="square" rtlCol="0">
              <a:spAutoFit/>
            </a:bodyPr>
            <a:lstStyle/>
            <a:p>
              <a:r>
                <a:rPr lang="zh-CN" altLang="en-US" sz="2000" b="1" dirty="0"/>
                <a:t>“四报文挥手”释放</a:t>
              </a:r>
              <a:r>
                <a:rPr lang="en-US" altLang="zh-CN" sz="2000" b="1" dirty="0"/>
                <a:t>TCP</a:t>
              </a:r>
              <a:r>
                <a:rPr lang="zh-CN" altLang="en-US" sz="2000" b="1" dirty="0"/>
                <a:t>连接</a:t>
              </a:r>
            </a:p>
          </p:txBody>
        </p:sp>
      </p:grpSp>
    </p:spTree>
    <p:custDataLst>
      <p:tags r:id="rId1"/>
    </p:custDataLst>
    <p:extLst>
      <p:ext uri="{BB962C8B-B14F-4D97-AF65-F5344CB8AC3E}">
        <p14:creationId xmlns:p14="http://schemas.microsoft.com/office/powerpoint/2010/main" val="22789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ppt_x"/>
                                          </p:val>
                                        </p:tav>
                                        <p:tav tm="100000">
                                          <p:val>
                                            <p:strVal val="#ppt_x"/>
                                          </p:val>
                                        </p:tav>
                                      </p:tavLst>
                                    </p:anim>
                                    <p:anim calcmode="lin" valueType="num">
                                      <p:cBhvr additive="base">
                                        <p:cTn id="8"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hand-spread-gesture_33861">
            <a:extLst>
              <a:ext uri="{FF2B5EF4-FFF2-40B4-BE49-F238E27FC236}">
                <a16:creationId xmlns:a16="http://schemas.microsoft.com/office/drawing/2014/main" id="{1236280D-B594-11E5-9A32-D561DC754DF8}"/>
              </a:ext>
            </a:extLst>
          </p:cNvPr>
          <p:cNvSpPr/>
          <p:nvPr/>
        </p:nvSpPr>
        <p:spPr>
          <a:xfrm rot="1840616">
            <a:off x="5682611" y="978859"/>
            <a:ext cx="265387" cy="299276"/>
          </a:xfrm>
          <a:custGeom>
            <a:avLst/>
            <a:gdLst>
              <a:gd name="T0" fmla="*/ 843 w 976"/>
              <a:gd name="T1" fmla="*/ 321 h 1102"/>
              <a:gd name="T2" fmla="*/ 745 w 976"/>
              <a:gd name="T3" fmla="*/ 446 h 1102"/>
              <a:gd name="T4" fmla="*/ 803 w 976"/>
              <a:gd name="T5" fmla="*/ 189 h 1102"/>
              <a:gd name="T6" fmla="*/ 734 w 976"/>
              <a:gd name="T7" fmla="*/ 75 h 1102"/>
              <a:gd name="T8" fmla="*/ 621 w 976"/>
              <a:gd name="T9" fmla="*/ 144 h 1102"/>
              <a:gd name="T10" fmla="*/ 582 w 976"/>
              <a:gd name="T11" fmla="*/ 97 h 1102"/>
              <a:gd name="T12" fmla="*/ 388 w 976"/>
              <a:gd name="T13" fmla="*/ 97 h 1102"/>
              <a:gd name="T14" fmla="*/ 350 w 976"/>
              <a:gd name="T15" fmla="*/ 209 h 1102"/>
              <a:gd name="T16" fmla="*/ 235 w 976"/>
              <a:gd name="T17" fmla="*/ 112 h 1102"/>
              <a:gd name="T18" fmla="*/ 163 w 976"/>
              <a:gd name="T19" fmla="*/ 219 h 1102"/>
              <a:gd name="T20" fmla="*/ 244 w 976"/>
              <a:gd name="T21" fmla="*/ 601 h 1102"/>
              <a:gd name="T22" fmla="*/ 0 w 976"/>
              <a:gd name="T23" fmla="*/ 630 h 1102"/>
              <a:gd name="T24" fmla="*/ 257 w 976"/>
              <a:gd name="T25" fmla="*/ 931 h 1102"/>
              <a:gd name="T26" fmla="*/ 214 w 976"/>
              <a:gd name="T27" fmla="*/ 969 h 1102"/>
              <a:gd name="T28" fmla="*/ 252 w 976"/>
              <a:gd name="T29" fmla="*/ 1102 h 1102"/>
              <a:gd name="T30" fmla="*/ 834 w 976"/>
              <a:gd name="T31" fmla="*/ 1064 h 1102"/>
              <a:gd name="T32" fmla="*/ 796 w 976"/>
              <a:gd name="T33" fmla="*/ 931 h 1102"/>
              <a:gd name="T34" fmla="*/ 813 w 976"/>
              <a:gd name="T35" fmla="*/ 859 h 1102"/>
              <a:gd name="T36" fmla="*/ 865 w 976"/>
              <a:gd name="T37" fmla="*/ 638 h 1102"/>
              <a:gd name="T38" fmla="*/ 953 w 976"/>
              <a:gd name="T39" fmla="*/ 448 h 1102"/>
              <a:gd name="T40" fmla="*/ 912 w 976"/>
              <a:gd name="T41" fmla="*/ 325 h 1102"/>
              <a:gd name="T42" fmla="*/ 825 w 976"/>
              <a:gd name="T43" fmla="*/ 631 h 1102"/>
              <a:gd name="T44" fmla="*/ 825 w 976"/>
              <a:gd name="T45" fmla="*/ 634 h 1102"/>
              <a:gd name="T46" fmla="*/ 825 w 976"/>
              <a:gd name="T47" fmla="*/ 642 h 1102"/>
              <a:gd name="T48" fmla="*/ 778 w 976"/>
              <a:gd name="T49" fmla="*/ 839 h 1102"/>
              <a:gd name="T50" fmla="*/ 297 w 976"/>
              <a:gd name="T51" fmla="*/ 931 h 1102"/>
              <a:gd name="T52" fmla="*/ 109 w 976"/>
              <a:gd name="T53" fmla="*/ 697 h 1102"/>
              <a:gd name="T54" fmla="*/ 40 w 976"/>
              <a:gd name="T55" fmla="*/ 630 h 1102"/>
              <a:gd name="T56" fmla="*/ 245 w 976"/>
              <a:gd name="T57" fmla="*/ 647 h 1102"/>
              <a:gd name="T58" fmla="*/ 288 w 976"/>
              <a:gd name="T59" fmla="*/ 565 h 1102"/>
              <a:gd name="T60" fmla="*/ 203 w 976"/>
              <a:gd name="T61" fmla="*/ 211 h 1102"/>
              <a:gd name="T62" fmla="*/ 277 w 976"/>
              <a:gd name="T63" fmla="*/ 156 h 1102"/>
              <a:gd name="T64" fmla="*/ 312 w 976"/>
              <a:gd name="T65" fmla="*/ 220 h 1102"/>
              <a:gd name="T66" fmla="*/ 406 w 976"/>
              <a:gd name="T67" fmla="*/ 470 h 1102"/>
              <a:gd name="T68" fmla="*/ 428 w 976"/>
              <a:gd name="T69" fmla="*/ 450 h 1102"/>
              <a:gd name="T70" fmla="*/ 485 w 976"/>
              <a:gd name="T71" fmla="*/ 40 h 1102"/>
              <a:gd name="T72" fmla="*/ 545 w 976"/>
              <a:gd name="T73" fmla="*/ 420 h 1102"/>
              <a:gd name="T74" fmla="*/ 561 w 976"/>
              <a:gd name="T75" fmla="*/ 444 h 1102"/>
              <a:gd name="T76" fmla="*/ 659 w 976"/>
              <a:gd name="T77" fmla="*/ 154 h 1102"/>
              <a:gd name="T78" fmla="*/ 725 w 976"/>
              <a:gd name="T79" fmla="*/ 114 h 1102"/>
              <a:gd name="T80" fmla="*/ 764 w 976"/>
              <a:gd name="T81" fmla="*/ 179 h 1102"/>
              <a:gd name="T82" fmla="*/ 709 w 976"/>
              <a:gd name="T83" fmla="*/ 478 h 1102"/>
              <a:gd name="T84" fmla="*/ 715 w 976"/>
              <a:gd name="T85" fmla="*/ 478 h 1102"/>
              <a:gd name="T86" fmla="*/ 743 w 976"/>
              <a:gd name="T87" fmla="*/ 489 h 1102"/>
              <a:gd name="T88" fmla="*/ 827 w 976"/>
              <a:gd name="T89" fmla="*/ 386 h 1102"/>
              <a:gd name="T90" fmla="*/ 856 w 976"/>
              <a:gd name="T91" fmla="*/ 359 h 1102"/>
              <a:gd name="T92" fmla="*/ 919 w 976"/>
              <a:gd name="T93" fmla="*/ 42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6" h="1102">
                <a:moveTo>
                  <a:pt x="912" y="325"/>
                </a:moveTo>
                <a:cubicBezTo>
                  <a:pt x="890" y="314"/>
                  <a:pt x="866" y="313"/>
                  <a:pt x="843" y="321"/>
                </a:cubicBezTo>
                <a:cubicBezTo>
                  <a:pt x="821" y="329"/>
                  <a:pt x="803" y="345"/>
                  <a:pt x="792" y="366"/>
                </a:cubicBezTo>
                <a:lnTo>
                  <a:pt x="745" y="446"/>
                </a:lnTo>
                <a:cubicBezTo>
                  <a:pt x="743" y="446"/>
                  <a:pt x="740" y="445"/>
                  <a:pt x="738" y="445"/>
                </a:cubicBezTo>
                <a:lnTo>
                  <a:pt x="803" y="189"/>
                </a:lnTo>
                <a:cubicBezTo>
                  <a:pt x="809" y="164"/>
                  <a:pt x="805" y="139"/>
                  <a:pt x="792" y="118"/>
                </a:cubicBezTo>
                <a:cubicBezTo>
                  <a:pt x="779" y="96"/>
                  <a:pt x="759" y="81"/>
                  <a:pt x="734" y="75"/>
                </a:cubicBezTo>
                <a:cubicBezTo>
                  <a:pt x="710" y="69"/>
                  <a:pt x="685" y="73"/>
                  <a:pt x="663" y="86"/>
                </a:cubicBezTo>
                <a:cubicBezTo>
                  <a:pt x="642" y="99"/>
                  <a:pt x="626" y="120"/>
                  <a:pt x="621" y="144"/>
                </a:cubicBezTo>
                <a:lnTo>
                  <a:pt x="584" y="281"/>
                </a:lnTo>
                <a:lnTo>
                  <a:pt x="582" y="97"/>
                </a:lnTo>
                <a:cubicBezTo>
                  <a:pt x="582" y="44"/>
                  <a:pt x="538" y="0"/>
                  <a:pt x="485" y="0"/>
                </a:cubicBezTo>
                <a:cubicBezTo>
                  <a:pt x="432" y="0"/>
                  <a:pt x="388" y="44"/>
                  <a:pt x="388" y="97"/>
                </a:cubicBezTo>
                <a:lnTo>
                  <a:pt x="388" y="332"/>
                </a:lnTo>
                <a:lnTo>
                  <a:pt x="350" y="209"/>
                </a:lnTo>
                <a:cubicBezTo>
                  <a:pt x="344" y="181"/>
                  <a:pt x="330" y="143"/>
                  <a:pt x="299" y="122"/>
                </a:cubicBezTo>
                <a:cubicBezTo>
                  <a:pt x="281" y="111"/>
                  <a:pt x="259" y="107"/>
                  <a:pt x="235" y="112"/>
                </a:cubicBezTo>
                <a:cubicBezTo>
                  <a:pt x="182" y="124"/>
                  <a:pt x="157" y="160"/>
                  <a:pt x="163" y="216"/>
                </a:cubicBezTo>
                <a:cubicBezTo>
                  <a:pt x="163" y="217"/>
                  <a:pt x="163" y="218"/>
                  <a:pt x="163" y="219"/>
                </a:cubicBezTo>
                <a:lnTo>
                  <a:pt x="248" y="567"/>
                </a:lnTo>
                <a:cubicBezTo>
                  <a:pt x="248" y="582"/>
                  <a:pt x="246" y="593"/>
                  <a:pt x="244" y="601"/>
                </a:cubicBezTo>
                <a:cubicBezTo>
                  <a:pt x="150" y="551"/>
                  <a:pt x="81" y="539"/>
                  <a:pt x="39" y="564"/>
                </a:cubicBezTo>
                <a:cubicBezTo>
                  <a:pt x="8" y="581"/>
                  <a:pt x="0" y="613"/>
                  <a:pt x="0" y="630"/>
                </a:cubicBezTo>
                <a:cubicBezTo>
                  <a:pt x="0" y="699"/>
                  <a:pt x="81" y="730"/>
                  <a:pt x="93" y="734"/>
                </a:cubicBezTo>
                <a:cubicBezTo>
                  <a:pt x="245" y="805"/>
                  <a:pt x="261" y="888"/>
                  <a:pt x="257" y="931"/>
                </a:cubicBezTo>
                <a:lnTo>
                  <a:pt x="252" y="931"/>
                </a:lnTo>
                <a:cubicBezTo>
                  <a:pt x="231" y="931"/>
                  <a:pt x="214" y="948"/>
                  <a:pt x="214" y="969"/>
                </a:cubicBezTo>
                <a:lnTo>
                  <a:pt x="214" y="1064"/>
                </a:lnTo>
                <a:cubicBezTo>
                  <a:pt x="214" y="1085"/>
                  <a:pt x="231" y="1102"/>
                  <a:pt x="252" y="1102"/>
                </a:cubicBezTo>
                <a:lnTo>
                  <a:pt x="796" y="1102"/>
                </a:lnTo>
                <a:cubicBezTo>
                  <a:pt x="817" y="1102"/>
                  <a:pt x="834" y="1085"/>
                  <a:pt x="834" y="1064"/>
                </a:cubicBezTo>
                <a:lnTo>
                  <a:pt x="834" y="969"/>
                </a:lnTo>
                <a:cubicBezTo>
                  <a:pt x="834" y="948"/>
                  <a:pt x="817" y="931"/>
                  <a:pt x="796" y="931"/>
                </a:cubicBezTo>
                <a:lnTo>
                  <a:pt x="790" y="931"/>
                </a:lnTo>
                <a:cubicBezTo>
                  <a:pt x="793" y="892"/>
                  <a:pt x="801" y="879"/>
                  <a:pt x="813" y="859"/>
                </a:cubicBezTo>
                <a:cubicBezTo>
                  <a:pt x="821" y="844"/>
                  <a:pt x="832" y="825"/>
                  <a:pt x="844" y="793"/>
                </a:cubicBezTo>
                <a:cubicBezTo>
                  <a:pt x="860" y="749"/>
                  <a:pt x="865" y="688"/>
                  <a:pt x="865" y="638"/>
                </a:cubicBezTo>
                <a:lnTo>
                  <a:pt x="865" y="638"/>
                </a:lnTo>
                <a:cubicBezTo>
                  <a:pt x="866" y="578"/>
                  <a:pt x="928" y="481"/>
                  <a:pt x="953" y="448"/>
                </a:cubicBezTo>
                <a:cubicBezTo>
                  <a:pt x="953" y="447"/>
                  <a:pt x="954" y="446"/>
                  <a:pt x="955" y="445"/>
                </a:cubicBezTo>
                <a:cubicBezTo>
                  <a:pt x="976" y="400"/>
                  <a:pt x="957" y="346"/>
                  <a:pt x="912" y="325"/>
                </a:cubicBezTo>
                <a:close/>
                <a:moveTo>
                  <a:pt x="919" y="426"/>
                </a:moveTo>
                <a:cubicBezTo>
                  <a:pt x="908" y="442"/>
                  <a:pt x="830" y="552"/>
                  <a:pt x="825" y="631"/>
                </a:cubicBezTo>
                <a:cubicBezTo>
                  <a:pt x="825" y="631"/>
                  <a:pt x="825" y="631"/>
                  <a:pt x="825" y="631"/>
                </a:cubicBezTo>
                <a:cubicBezTo>
                  <a:pt x="825" y="632"/>
                  <a:pt x="825" y="633"/>
                  <a:pt x="825" y="634"/>
                </a:cubicBezTo>
                <a:cubicBezTo>
                  <a:pt x="825" y="636"/>
                  <a:pt x="825" y="638"/>
                  <a:pt x="825" y="639"/>
                </a:cubicBezTo>
                <a:cubicBezTo>
                  <a:pt x="825" y="640"/>
                  <a:pt x="825" y="641"/>
                  <a:pt x="825" y="642"/>
                </a:cubicBezTo>
                <a:cubicBezTo>
                  <a:pt x="824" y="687"/>
                  <a:pt x="820" y="741"/>
                  <a:pt x="806" y="779"/>
                </a:cubicBezTo>
                <a:cubicBezTo>
                  <a:pt x="795" y="808"/>
                  <a:pt x="786" y="825"/>
                  <a:pt x="778" y="839"/>
                </a:cubicBezTo>
                <a:cubicBezTo>
                  <a:pt x="763" y="865"/>
                  <a:pt x="754" y="883"/>
                  <a:pt x="750" y="931"/>
                </a:cubicBezTo>
                <a:lnTo>
                  <a:pt x="297" y="931"/>
                </a:lnTo>
                <a:cubicBezTo>
                  <a:pt x="299" y="912"/>
                  <a:pt x="297" y="888"/>
                  <a:pt x="287" y="861"/>
                </a:cubicBezTo>
                <a:cubicBezTo>
                  <a:pt x="264" y="796"/>
                  <a:pt x="204" y="741"/>
                  <a:pt x="109" y="697"/>
                </a:cubicBezTo>
                <a:cubicBezTo>
                  <a:pt x="108" y="697"/>
                  <a:pt x="107" y="696"/>
                  <a:pt x="107" y="696"/>
                </a:cubicBezTo>
                <a:cubicBezTo>
                  <a:pt x="106" y="696"/>
                  <a:pt x="40" y="673"/>
                  <a:pt x="40" y="630"/>
                </a:cubicBezTo>
                <a:cubicBezTo>
                  <a:pt x="40" y="629"/>
                  <a:pt x="41" y="608"/>
                  <a:pt x="59" y="598"/>
                </a:cubicBezTo>
                <a:cubicBezTo>
                  <a:pt x="77" y="587"/>
                  <a:pt x="126" y="580"/>
                  <a:pt x="245" y="647"/>
                </a:cubicBezTo>
                <a:cubicBezTo>
                  <a:pt x="254" y="652"/>
                  <a:pt x="265" y="649"/>
                  <a:pt x="271" y="641"/>
                </a:cubicBezTo>
                <a:cubicBezTo>
                  <a:pt x="273" y="639"/>
                  <a:pt x="288" y="615"/>
                  <a:pt x="288" y="565"/>
                </a:cubicBezTo>
                <a:cubicBezTo>
                  <a:pt x="288" y="563"/>
                  <a:pt x="288" y="562"/>
                  <a:pt x="288" y="560"/>
                </a:cubicBezTo>
                <a:lnTo>
                  <a:pt x="203" y="211"/>
                </a:lnTo>
                <a:cubicBezTo>
                  <a:pt x="199" y="176"/>
                  <a:pt x="211" y="158"/>
                  <a:pt x="244" y="151"/>
                </a:cubicBezTo>
                <a:cubicBezTo>
                  <a:pt x="257" y="148"/>
                  <a:pt x="268" y="150"/>
                  <a:pt x="277" y="156"/>
                </a:cubicBezTo>
                <a:cubicBezTo>
                  <a:pt x="293" y="166"/>
                  <a:pt x="305" y="189"/>
                  <a:pt x="311" y="218"/>
                </a:cubicBezTo>
                <a:cubicBezTo>
                  <a:pt x="311" y="219"/>
                  <a:pt x="312" y="219"/>
                  <a:pt x="312" y="220"/>
                </a:cubicBezTo>
                <a:lnTo>
                  <a:pt x="384" y="456"/>
                </a:lnTo>
                <a:cubicBezTo>
                  <a:pt x="387" y="465"/>
                  <a:pt x="397" y="471"/>
                  <a:pt x="406" y="470"/>
                </a:cubicBezTo>
                <a:cubicBezTo>
                  <a:pt x="407" y="470"/>
                  <a:pt x="407" y="470"/>
                  <a:pt x="408" y="470"/>
                </a:cubicBezTo>
                <a:cubicBezTo>
                  <a:pt x="419" y="470"/>
                  <a:pt x="428" y="461"/>
                  <a:pt x="428" y="450"/>
                </a:cubicBezTo>
                <a:lnTo>
                  <a:pt x="428" y="97"/>
                </a:lnTo>
                <a:cubicBezTo>
                  <a:pt x="428" y="66"/>
                  <a:pt x="454" y="40"/>
                  <a:pt x="485" y="40"/>
                </a:cubicBezTo>
                <a:cubicBezTo>
                  <a:pt x="516" y="40"/>
                  <a:pt x="542" y="66"/>
                  <a:pt x="542" y="97"/>
                </a:cubicBezTo>
                <a:lnTo>
                  <a:pt x="545" y="420"/>
                </a:lnTo>
                <a:cubicBezTo>
                  <a:pt x="546" y="421"/>
                  <a:pt x="546" y="423"/>
                  <a:pt x="546" y="425"/>
                </a:cubicBezTo>
                <a:cubicBezTo>
                  <a:pt x="547" y="434"/>
                  <a:pt x="553" y="441"/>
                  <a:pt x="561" y="444"/>
                </a:cubicBezTo>
                <a:cubicBezTo>
                  <a:pt x="572" y="446"/>
                  <a:pt x="583" y="440"/>
                  <a:pt x="586" y="429"/>
                </a:cubicBezTo>
                <a:lnTo>
                  <a:pt x="659" y="154"/>
                </a:lnTo>
                <a:cubicBezTo>
                  <a:pt x="663" y="140"/>
                  <a:pt x="671" y="128"/>
                  <a:pt x="684" y="120"/>
                </a:cubicBezTo>
                <a:cubicBezTo>
                  <a:pt x="696" y="113"/>
                  <a:pt x="711" y="111"/>
                  <a:pt x="725" y="114"/>
                </a:cubicBezTo>
                <a:cubicBezTo>
                  <a:pt x="739" y="117"/>
                  <a:pt x="751" y="126"/>
                  <a:pt x="758" y="138"/>
                </a:cubicBezTo>
                <a:cubicBezTo>
                  <a:pt x="766" y="151"/>
                  <a:pt x="768" y="165"/>
                  <a:pt x="764" y="179"/>
                </a:cubicBezTo>
                <a:lnTo>
                  <a:pt x="695" y="454"/>
                </a:lnTo>
                <a:cubicBezTo>
                  <a:pt x="692" y="464"/>
                  <a:pt x="698" y="475"/>
                  <a:pt x="709" y="478"/>
                </a:cubicBezTo>
                <a:cubicBezTo>
                  <a:pt x="711" y="478"/>
                  <a:pt x="712" y="479"/>
                  <a:pt x="714" y="479"/>
                </a:cubicBezTo>
                <a:cubicBezTo>
                  <a:pt x="714" y="479"/>
                  <a:pt x="715" y="478"/>
                  <a:pt x="715" y="478"/>
                </a:cubicBezTo>
                <a:cubicBezTo>
                  <a:pt x="723" y="482"/>
                  <a:pt x="732" y="485"/>
                  <a:pt x="741" y="487"/>
                </a:cubicBezTo>
                <a:cubicBezTo>
                  <a:pt x="742" y="487"/>
                  <a:pt x="742" y="488"/>
                  <a:pt x="743" y="489"/>
                </a:cubicBezTo>
                <a:cubicBezTo>
                  <a:pt x="753" y="494"/>
                  <a:pt x="765" y="491"/>
                  <a:pt x="771" y="482"/>
                </a:cubicBezTo>
                <a:lnTo>
                  <a:pt x="827" y="386"/>
                </a:lnTo>
                <a:cubicBezTo>
                  <a:pt x="827" y="385"/>
                  <a:pt x="828" y="385"/>
                  <a:pt x="828" y="384"/>
                </a:cubicBezTo>
                <a:cubicBezTo>
                  <a:pt x="834" y="372"/>
                  <a:pt x="844" y="363"/>
                  <a:pt x="856" y="359"/>
                </a:cubicBezTo>
                <a:cubicBezTo>
                  <a:pt x="869" y="354"/>
                  <a:pt x="883" y="355"/>
                  <a:pt x="895" y="361"/>
                </a:cubicBezTo>
                <a:cubicBezTo>
                  <a:pt x="919" y="372"/>
                  <a:pt x="930" y="401"/>
                  <a:pt x="919" y="426"/>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组合 9">
            <a:extLst>
              <a:ext uri="{FF2B5EF4-FFF2-40B4-BE49-F238E27FC236}">
                <a16:creationId xmlns:a16="http://schemas.microsoft.com/office/drawing/2014/main" id="{F36FB091-0497-FA41-156C-2F7A014E4EE3}"/>
              </a:ext>
            </a:extLst>
          </p:cNvPr>
          <p:cNvGrpSpPr/>
          <p:nvPr/>
        </p:nvGrpSpPr>
        <p:grpSpPr>
          <a:xfrm>
            <a:off x="6010886" y="1040121"/>
            <a:ext cx="1427871" cy="198418"/>
            <a:chOff x="6010886" y="1040121"/>
            <a:chExt cx="1427871" cy="198418"/>
          </a:xfrm>
        </p:grpSpPr>
        <p:sp>
          <p:nvSpPr>
            <p:cNvPr id="21" name="message-envelope_16872">
              <a:extLst>
                <a:ext uri="{FF2B5EF4-FFF2-40B4-BE49-F238E27FC236}">
                  <a16:creationId xmlns:a16="http://schemas.microsoft.com/office/drawing/2014/main" id="{5F012231-FA83-1E77-5E7A-271B826ECFCE}"/>
                </a:ext>
              </a:extLst>
            </p:cNvPr>
            <p:cNvSpPr/>
            <p:nvPr/>
          </p:nvSpPr>
          <p:spPr>
            <a:xfrm>
              <a:off x="6010886"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2" name="message-envelope_16872">
              <a:extLst>
                <a:ext uri="{FF2B5EF4-FFF2-40B4-BE49-F238E27FC236}">
                  <a16:creationId xmlns:a16="http://schemas.microsoft.com/office/drawing/2014/main" id="{8BCDD75E-20E6-245F-BC20-EC5B08C13B3F}"/>
                </a:ext>
              </a:extLst>
            </p:cNvPr>
            <p:cNvSpPr/>
            <p:nvPr/>
          </p:nvSpPr>
          <p:spPr>
            <a:xfrm>
              <a:off x="6385229"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3" name="message-envelope_16872">
              <a:extLst>
                <a:ext uri="{FF2B5EF4-FFF2-40B4-BE49-F238E27FC236}">
                  <a16:creationId xmlns:a16="http://schemas.microsoft.com/office/drawing/2014/main" id="{507EB39B-93E0-2BF6-DB77-133138A5C289}"/>
                </a:ext>
              </a:extLst>
            </p:cNvPr>
            <p:cNvSpPr/>
            <p:nvPr/>
          </p:nvSpPr>
          <p:spPr>
            <a:xfrm>
              <a:off x="6759572"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0" name="message-envelope_16872">
              <a:extLst>
                <a:ext uri="{FF2B5EF4-FFF2-40B4-BE49-F238E27FC236}">
                  <a16:creationId xmlns:a16="http://schemas.microsoft.com/office/drawing/2014/main" id="{386B2640-6EA3-BA5C-25B2-88C33D5E5565}"/>
                </a:ext>
              </a:extLst>
            </p:cNvPr>
            <p:cNvSpPr/>
            <p:nvPr/>
          </p:nvSpPr>
          <p:spPr>
            <a:xfrm>
              <a:off x="7133914"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29" name="箭头: 左右 28">
            <a:extLst>
              <a:ext uri="{FF2B5EF4-FFF2-40B4-BE49-F238E27FC236}">
                <a16:creationId xmlns:a16="http://schemas.microsoft.com/office/drawing/2014/main" id="{62D5A662-7AED-F963-DDEC-273D19818217}"/>
              </a:ext>
            </a:extLst>
          </p:cNvPr>
          <p:cNvSpPr/>
          <p:nvPr/>
        </p:nvSpPr>
        <p:spPr>
          <a:xfrm>
            <a:off x="3795193" y="124858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释放</a:t>
            </a:r>
            <a:r>
              <a:rPr lang="en-US" altLang="zh-CN" b="1" dirty="0">
                <a:solidFill>
                  <a:schemeClr val="tx1"/>
                </a:solidFill>
              </a:rPr>
              <a:t>TCP</a:t>
            </a:r>
            <a:r>
              <a:rPr lang="zh-CN" altLang="en-US" b="1" dirty="0">
                <a:solidFill>
                  <a:schemeClr val="tx1"/>
                </a:solidFill>
              </a:rPr>
              <a:t>连接</a:t>
            </a:r>
          </a:p>
        </p:txBody>
      </p:sp>
      <p:sp>
        <p:nvSpPr>
          <p:cNvPr id="17" name="矩形 16">
            <a:extLst>
              <a:ext uri="{FF2B5EF4-FFF2-40B4-BE49-F238E27FC236}">
                <a16:creationId xmlns:a16="http://schemas.microsoft.com/office/drawing/2014/main" id="{40F99E68-DCA6-831D-1B42-467B2C89E3C9}"/>
              </a:ext>
            </a:extLst>
          </p:cNvPr>
          <p:cNvSpPr/>
          <p:nvPr/>
        </p:nvSpPr>
        <p:spPr>
          <a:xfrm>
            <a:off x="2699103" y="1865194"/>
            <a:ext cx="1515600" cy="58277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18" name="矩形 17">
            <a:extLst>
              <a:ext uri="{FF2B5EF4-FFF2-40B4-BE49-F238E27FC236}">
                <a16:creationId xmlns:a16="http://schemas.microsoft.com/office/drawing/2014/main" id="{CA6B1C4C-7188-4E3C-5D49-99A1C6D04C21}"/>
              </a:ext>
            </a:extLst>
          </p:cNvPr>
          <p:cNvSpPr/>
          <p:nvPr/>
        </p:nvSpPr>
        <p:spPr>
          <a:xfrm>
            <a:off x="7977861" y="1865194"/>
            <a:ext cx="1515035" cy="92372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24" name="文本框 23">
            <a:extLst>
              <a:ext uri="{FF2B5EF4-FFF2-40B4-BE49-F238E27FC236}">
                <a16:creationId xmlns:a16="http://schemas.microsoft.com/office/drawing/2014/main" id="{ABC1E240-2472-5F63-48F2-374B54E05FC4}"/>
              </a:ext>
            </a:extLst>
          </p:cNvPr>
          <p:cNvSpPr txBox="1"/>
          <p:nvPr/>
        </p:nvSpPr>
        <p:spPr>
          <a:xfrm>
            <a:off x="2130526" y="1176231"/>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5" name="文本框 24">
            <a:extLst>
              <a:ext uri="{FF2B5EF4-FFF2-40B4-BE49-F238E27FC236}">
                <a16:creationId xmlns:a16="http://schemas.microsoft.com/office/drawing/2014/main" id="{CEF6D472-E22A-8768-D9C3-A3F97244770D}"/>
              </a:ext>
            </a:extLst>
          </p:cNvPr>
          <p:cNvSpPr txBox="1"/>
          <p:nvPr/>
        </p:nvSpPr>
        <p:spPr>
          <a:xfrm>
            <a:off x="9081840" y="1176231"/>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26" name="组合 25">
            <a:extLst>
              <a:ext uri="{FF2B5EF4-FFF2-40B4-BE49-F238E27FC236}">
                <a16:creationId xmlns:a16="http://schemas.microsoft.com/office/drawing/2014/main" id="{E6947661-44AF-5FB4-02BF-15425BDB997C}"/>
              </a:ext>
            </a:extLst>
          </p:cNvPr>
          <p:cNvGrpSpPr/>
          <p:nvPr/>
        </p:nvGrpSpPr>
        <p:grpSpPr>
          <a:xfrm>
            <a:off x="3118053" y="1128498"/>
            <a:ext cx="5963787" cy="654939"/>
            <a:chOff x="2993956" y="1149410"/>
            <a:chExt cx="5963787" cy="654939"/>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grpSp>
        <p:nvGrpSpPr>
          <p:cNvPr id="8" name="组合 7">
            <a:extLst>
              <a:ext uri="{FF2B5EF4-FFF2-40B4-BE49-F238E27FC236}">
                <a16:creationId xmlns:a16="http://schemas.microsoft.com/office/drawing/2014/main" id="{9AFD3B46-0258-3B49-FC77-D6850AA42710}"/>
              </a:ext>
            </a:extLst>
          </p:cNvPr>
          <p:cNvGrpSpPr/>
          <p:nvPr/>
        </p:nvGrpSpPr>
        <p:grpSpPr>
          <a:xfrm>
            <a:off x="4274694" y="1865193"/>
            <a:ext cx="3642611" cy="412095"/>
            <a:chOff x="4274694" y="1865193"/>
            <a:chExt cx="3642611" cy="412095"/>
          </a:xfrm>
        </p:grpSpPr>
        <p:sp>
          <p:nvSpPr>
            <p:cNvPr id="5" name="圆柱体 4">
              <a:extLst>
                <a:ext uri="{FF2B5EF4-FFF2-40B4-BE49-F238E27FC236}">
                  <a16:creationId xmlns:a16="http://schemas.microsoft.com/office/drawing/2014/main" id="{EA8B1183-5375-08E6-EF5E-0A674D9F60C2}"/>
                </a:ext>
              </a:extLst>
            </p:cNvPr>
            <p:cNvSpPr/>
            <p:nvPr/>
          </p:nvSpPr>
          <p:spPr>
            <a:xfrm rot="16200000">
              <a:off x="5889952" y="249935"/>
              <a:ext cx="412095" cy="3642611"/>
            </a:xfrm>
            <a:prstGeom prst="can">
              <a:avLst>
                <a:gd name="adj" fmla="val 34442"/>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D6CCF5A-5DEA-F891-7E78-D2307C7C767B}"/>
                </a:ext>
              </a:extLst>
            </p:cNvPr>
            <p:cNvSpPr txBox="1"/>
            <p:nvPr/>
          </p:nvSpPr>
          <p:spPr>
            <a:xfrm>
              <a:off x="5491309" y="1885326"/>
              <a:ext cx="1232170" cy="369332"/>
            </a:xfrm>
            <a:prstGeom prst="rect">
              <a:avLst/>
            </a:prstGeom>
            <a:noFill/>
          </p:spPr>
          <p:txBody>
            <a:bodyPr wrap="square" rtlCol="0">
              <a:spAutoFit/>
            </a:bodyPr>
            <a:lstStyle/>
            <a:p>
              <a:pPr algn="ctr"/>
              <a:r>
                <a:rPr lang="zh-CN" altLang="en-US" b="1" dirty="0">
                  <a:solidFill>
                    <a:schemeClr val="bg1"/>
                  </a:solidFill>
                </a:rPr>
                <a:t>数据传输</a:t>
              </a:r>
            </a:p>
          </p:txBody>
        </p:sp>
      </p:grpSp>
      <p:sp>
        <p:nvSpPr>
          <p:cNvPr id="30" name="矩形 29">
            <a:extLst>
              <a:ext uri="{FF2B5EF4-FFF2-40B4-BE49-F238E27FC236}">
                <a16:creationId xmlns:a16="http://schemas.microsoft.com/office/drawing/2014/main" id="{ED68718A-6367-8AA5-E2BF-1B31FC417C7B}"/>
              </a:ext>
            </a:extLst>
          </p:cNvPr>
          <p:cNvSpPr/>
          <p:nvPr/>
        </p:nvSpPr>
        <p:spPr>
          <a:xfrm>
            <a:off x="2699102" y="2447972"/>
            <a:ext cx="1515600" cy="873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FIN-WAIT-1</a:t>
            </a:r>
          </a:p>
          <a:p>
            <a:pPr algn="ctr"/>
            <a:r>
              <a:rPr lang="zh-CN" altLang="en-US" b="1" dirty="0">
                <a:solidFill>
                  <a:schemeClr val="bg1"/>
                </a:solidFill>
                <a:latin typeface="+mn-ea"/>
              </a:rPr>
              <a:t>终止等待</a:t>
            </a:r>
            <a:r>
              <a:rPr lang="en-US" altLang="zh-CN" b="1" dirty="0">
                <a:solidFill>
                  <a:schemeClr val="bg1"/>
                </a:solidFill>
                <a:latin typeface="+mn-ea"/>
              </a:rPr>
              <a:t>1</a:t>
            </a:r>
            <a:endParaRPr lang="zh-CN" altLang="en-US" b="1" dirty="0">
              <a:solidFill>
                <a:schemeClr val="bg1"/>
              </a:solidFill>
              <a:latin typeface="+mn-ea"/>
            </a:endParaRPr>
          </a:p>
        </p:txBody>
      </p:sp>
      <p:grpSp>
        <p:nvGrpSpPr>
          <p:cNvPr id="95" name="组合 94">
            <a:extLst>
              <a:ext uri="{FF2B5EF4-FFF2-40B4-BE49-F238E27FC236}">
                <a16:creationId xmlns:a16="http://schemas.microsoft.com/office/drawing/2014/main" id="{17317090-41A6-A428-52C7-8C06E0B317FD}"/>
              </a:ext>
            </a:extLst>
          </p:cNvPr>
          <p:cNvGrpSpPr/>
          <p:nvPr/>
        </p:nvGrpSpPr>
        <p:grpSpPr>
          <a:xfrm>
            <a:off x="4214138" y="2251901"/>
            <a:ext cx="3763723" cy="545711"/>
            <a:chOff x="4214138" y="2251901"/>
            <a:chExt cx="3763723" cy="545711"/>
          </a:xfrm>
        </p:grpSpPr>
        <p:cxnSp>
          <p:nvCxnSpPr>
            <p:cNvPr id="31" name="直接箭头连接符 30">
              <a:extLst>
                <a:ext uri="{FF2B5EF4-FFF2-40B4-BE49-F238E27FC236}">
                  <a16:creationId xmlns:a16="http://schemas.microsoft.com/office/drawing/2014/main" id="{641AA3EE-6A46-EDA9-E2D9-F04EFCBA3B99}"/>
                </a:ext>
              </a:extLst>
            </p:cNvPr>
            <p:cNvCxnSpPr/>
            <p:nvPr/>
          </p:nvCxnSpPr>
          <p:spPr>
            <a:xfrm>
              <a:off x="4214138" y="2447572"/>
              <a:ext cx="3763723" cy="34134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A220E6E1-D8B3-04C9-6769-99C51BD63251}"/>
                </a:ext>
              </a:extLst>
            </p:cNvPr>
            <p:cNvSpPr txBox="1"/>
            <p:nvPr/>
          </p:nvSpPr>
          <p:spPr>
            <a:xfrm rot="335594">
              <a:off x="4859257" y="2251901"/>
              <a:ext cx="809897" cy="369332"/>
            </a:xfrm>
            <a:prstGeom prst="rect">
              <a:avLst/>
            </a:prstGeom>
            <a:noFill/>
          </p:spPr>
          <p:txBody>
            <a:bodyPr wrap="square" rtlCol="0">
              <a:spAutoFit/>
            </a:bodyPr>
            <a:lstStyle/>
            <a:p>
              <a:r>
                <a:rPr lang="en-US" altLang="zh-CN" b="1" dirty="0"/>
                <a:t>FIN=1</a:t>
              </a:r>
              <a:endParaRPr lang="zh-CN" altLang="en-US" b="1" dirty="0"/>
            </a:p>
          </p:txBody>
        </p:sp>
        <p:sp>
          <p:nvSpPr>
            <p:cNvPr id="32" name="文本框 31">
              <a:extLst>
                <a:ext uri="{FF2B5EF4-FFF2-40B4-BE49-F238E27FC236}">
                  <a16:creationId xmlns:a16="http://schemas.microsoft.com/office/drawing/2014/main" id="{CA02D098-6D0B-915A-5EB5-5C6B4A5D8F70}"/>
                </a:ext>
              </a:extLst>
            </p:cNvPr>
            <p:cNvSpPr txBox="1"/>
            <p:nvPr/>
          </p:nvSpPr>
          <p:spPr>
            <a:xfrm rot="250480">
              <a:off x="5608557" y="2299369"/>
              <a:ext cx="809897" cy="369332"/>
            </a:xfrm>
            <a:prstGeom prst="rect">
              <a:avLst/>
            </a:prstGeom>
            <a:noFill/>
          </p:spPr>
          <p:txBody>
            <a:bodyPr wrap="square" rtlCol="0">
              <a:spAutoFit/>
            </a:bodyPr>
            <a:lstStyle/>
            <a:p>
              <a:r>
                <a:rPr lang="en-US" altLang="zh-CN" b="1" dirty="0"/>
                <a:t>ACK=1</a:t>
              </a:r>
              <a:endParaRPr lang="zh-CN" altLang="en-US" b="1" dirty="0"/>
            </a:p>
          </p:txBody>
        </p:sp>
        <p:sp>
          <p:nvSpPr>
            <p:cNvPr id="33" name="文本框 32">
              <a:extLst>
                <a:ext uri="{FF2B5EF4-FFF2-40B4-BE49-F238E27FC236}">
                  <a16:creationId xmlns:a16="http://schemas.microsoft.com/office/drawing/2014/main" id="{DE1EEE7D-A921-A199-93E3-A630153B83FE}"/>
                </a:ext>
              </a:extLst>
            </p:cNvPr>
            <p:cNvSpPr txBox="1"/>
            <p:nvPr/>
          </p:nvSpPr>
          <p:spPr>
            <a:xfrm rot="344951">
              <a:off x="6415910" y="2339094"/>
              <a:ext cx="809897" cy="369332"/>
            </a:xfrm>
            <a:prstGeom prst="rect">
              <a:avLst/>
            </a:prstGeom>
            <a:noFill/>
          </p:spPr>
          <p:txBody>
            <a:bodyPr wrap="square" rtlCol="0">
              <a:spAutoFit/>
            </a:bodyPr>
            <a:lstStyle/>
            <a:p>
              <a:r>
                <a:rPr lang="en-US" altLang="zh-CN" b="1" dirty="0"/>
                <a:t>seq=u</a:t>
              </a:r>
              <a:endParaRPr lang="zh-CN" altLang="en-US" b="1" dirty="0"/>
            </a:p>
          </p:txBody>
        </p:sp>
        <p:sp>
          <p:nvSpPr>
            <p:cNvPr id="34" name="文本框 33">
              <a:extLst>
                <a:ext uri="{FF2B5EF4-FFF2-40B4-BE49-F238E27FC236}">
                  <a16:creationId xmlns:a16="http://schemas.microsoft.com/office/drawing/2014/main" id="{73C8C3CA-C564-BE9C-E842-A8296EE84E6F}"/>
                </a:ext>
              </a:extLst>
            </p:cNvPr>
            <p:cNvSpPr txBox="1"/>
            <p:nvPr/>
          </p:nvSpPr>
          <p:spPr>
            <a:xfrm rot="344951">
              <a:off x="7146872" y="2428280"/>
              <a:ext cx="809897" cy="369332"/>
            </a:xfrm>
            <a:prstGeom prst="rect">
              <a:avLst/>
            </a:prstGeom>
            <a:noFill/>
          </p:spPr>
          <p:txBody>
            <a:bodyPr wrap="square" rtlCol="0">
              <a:spAutoFit/>
            </a:bodyPr>
            <a:lstStyle/>
            <a:p>
              <a:r>
                <a:rPr lang="en-US" altLang="zh-CN" b="1" dirty="0"/>
                <a:t>ack=v</a:t>
              </a:r>
              <a:endParaRPr lang="zh-CN" altLang="en-US" b="1" dirty="0"/>
            </a:p>
          </p:txBody>
        </p:sp>
      </p:grpSp>
      <p:grpSp>
        <p:nvGrpSpPr>
          <p:cNvPr id="94" name="组合 93">
            <a:extLst>
              <a:ext uri="{FF2B5EF4-FFF2-40B4-BE49-F238E27FC236}">
                <a16:creationId xmlns:a16="http://schemas.microsoft.com/office/drawing/2014/main" id="{5FCAD905-F0A5-7E80-98B2-22732196C43C}"/>
              </a:ext>
            </a:extLst>
          </p:cNvPr>
          <p:cNvGrpSpPr/>
          <p:nvPr/>
        </p:nvGrpSpPr>
        <p:grpSpPr>
          <a:xfrm>
            <a:off x="983085" y="1265027"/>
            <a:ext cx="1711321" cy="1200329"/>
            <a:chOff x="983085" y="1265027"/>
            <a:chExt cx="1711321" cy="1200329"/>
          </a:xfrm>
        </p:grpSpPr>
        <p:cxnSp>
          <p:nvCxnSpPr>
            <p:cNvPr id="72" name="连接符: 肘形 71">
              <a:extLst>
                <a:ext uri="{FF2B5EF4-FFF2-40B4-BE49-F238E27FC236}">
                  <a16:creationId xmlns:a16="http://schemas.microsoft.com/office/drawing/2014/main" id="{EFBF1B79-C961-44D2-C2DB-0F7E27764AB6}"/>
                </a:ext>
              </a:extLst>
            </p:cNvPr>
            <p:cNvCxnSpPr>
              <a:cxnSpLocks/>
              <a:stCxn id="24" idx="1"/>
            </p:cNvCxnSpPr>
            <p:nvPr/>
          </p:nvCxnSpPr>
          <p:spPr>
            <a:xfrm rot="10800000" flipH="1" flipV="1">
              <a:off x="2130526" y="1360896"/>
              <a:ext cx="563880" cy="1088571"/>
            </a:xfrm>
            <a:prstGeom prst="bentConnector3">
              <a:avLst>
                <a:gd name="adj1" fmla="val -1314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B7C56BD8-1CE2-8D94-5F92-CBAF19D32888}"/>
                </a:ext>
              </a:extLst>
            </p:cNvPr>
            <p:cNvSpPr txBox="1"/>
            <p:nvPr/>
          </p:nvSpPr>
          <p:spPr>
            <a:xfrm>
              <a:off x="983085" y="1265027"/>
              <a:ext cx="438727" cy="1200329"/>
            </a:xfrm>
            <a:prstGeom prst="rect">
              <a:avLst/>
            </a:prstGeom>
            <a:noFill/>
          </p:spPr>
          <p:txBody>
            <a:bodyPr wrap="square" rtlCol="0">
              <a:spAutoFit/>
            </a:bodyPr>
            <a:lstStyle/>
            <a:p>
              <a:r>
                <a:rPr lang="zh-CN" altLang="en-US" b="1" dirty="0"/>
                <a:t>主</a:t>
              </a:r>
              <a:endParaRPr lang="en-US" altLang="zh-CN" b="1" dirty="0"/>
            </a:p>
            <a:p>
              <a:r>
                <a:rPr lang="zh-CN" altLang="en-US" b="1" dirty="0"/>
                <a:t>动</a:t>
              </a:r>
              <a:endParaRPr lang="en-US" altLang="zh-CN" b="1" dirty="0"/>
            </a:p>
            <a:p>
              <a:r>
                <a:rPr lang="zh-CN" altLang="en-US" b="1" dirty="0"/>
                <a:t>关</a:t>
              </a:r>
              <a:endParaRPr lang="en-US" altLang="zh-CN" b="1" dirty="0"/>
            </a:p>
            <a:p>
              <a:r>
                <a:rPr lang="zh-CN" altLang="en-US" b="1" dirty="0"/>
                <a:t>闭</a:t>
              </a:r>
            </a:p>
          </p:txBody>
        </p:sp>
      </p:grpSp>
      <p:sp>
        <p:nvSpPr>
          <p:cNvPr id="90" name="文本框 89">
            <a:extLst>
              <a:ext uri="{FF2B5EF4-FFF2-40B4-BE49-F238E27FC236}">
                <a16:creationId xmlns:a16="http://schemas.microsoft.com/office/drawing/2014/main" id="{2FF1AB45-4BA9-D467-A59C-E8A8FDDDA3B3}"/>
              </a:ext>
            </a:extLst>
          </p:cNvPr>
          <p:cNvSpPr txBox="1"/>
          <p:nvPr/>
        </p:nvSpPr>
        <p:spPr>
          <a:xfrm>
            <a:off x="130663" y="2451401"/>
            <a:ext cx="2759153" cy="646331"/>
          </a:xfrm>
          <a:prstGeom prst="rect">
            <a:avLst/>
          </a:prstGeom>
          <a:noFill/>
        </p:spPr>
        <p:txBody>
          <a:bodyPr wrap="square" rtlCol="0">
            <a:spAutoFit/>
          </a:bodyPr>
          <a:lstStyle/>
          <a:p>
            <a:r>
              <a:rPr lang="zh-CN" altLang="en-US" b="1" dirty="0">
                <a:solidFill>
                  <a:schemeClr val="accent3"/>
                </a:solidFill>
              </a:rPr>
              <a:t>发送</a:t>
            </a:r>
            <a:r>
              <a:rPr lang="en-US" altLang="zh-CN" b="1" dirty="0">
                <a:solidFill>
                  <a:schemeClr val="accent3"/>
                </a:solidFill>
              </a:rPr>
              <a:t>TCP</a:t>
            </a:r>
            <a:r>
              <a:rPr lang="zh-CN" altLang="en-US" b="1" dirty="0">
                <a:solidFill>
                  <a:schemeClr val="accent3"/>
                </a:solidFill>
              </a:rPr>
              <a:t>连接释放报文段</a:t>
            </a:r>
            <a:endParaRPr lang="en-US" altLang="zh-CN" b="1" dirty="0">
              <a:solidFill>
                <a:schemeClr val="accent3"/>
              </a:solidFill>
            </a:endParaRPr>
          </a:p>
          <a:p>
            <a:r>
              <a:rPr lang="zh-CN" altLang="en-US" b="1" dirty="0">
                <a:solidFill>
                  <a:schemeClr val="accent3"/>
                </a:solidFill>
              </a:rPr>
              <a:t>并进入终止等待</a:t>
            </a:r>
            <a:r>
              <a:rPr lang="en-US" altLang="zh-CN" b="1" dirty="0">
                <a:solidFill>
                  <a:schemeClr val="accent3"/>
                </a:solidFill>
              </a:rPr>
              <a:t>1</a:t>
            </a:r>
            <a:r>
              <a:rPr lang="zh-CN" altLang="en-US" b="1" dirty="0">
                <a:solidFill>
                  <a:schemeClr val="accent3"/>
                </a:solidFill>
              </a:rPr>
              <a:t>状态</a:t>
            </a:r>
          </a:p>
        </p:txBody>
      </p:sp>
      <p:sp>
        <p:nvSpPr>
          <p:cNvPr id="35" name="矩形 34">
            <a:extLst>
              <a:ext uri="{FF2B5EF4-FFF2-40B4-BE49-F238E27FC236}">
                <a16:creationId xmlns:a16="http://schemas.microsoft.com/office/drawing/2014/main" id="{0D49E603-5865-CF65-C2BE-7A4014828CAD}"/>
              </a:ext>
            </a:extLst>
          </p:cNvPr>
          <p:cNvSpPr/>
          <p:nvPr/>
        </p:nvSpPr>
        <p:spPr>
          <a:xfrm>
            <a:off x="7977861" y="2780505"/>
            <a:ext cx="1515035" cy="1099051"/>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CLOSE-WAIT</a:t>
            </a:r>
          </a:p>
          <a:p>
            <a:pPr algn="ctr"/>
            <a:r>
              <a:rPr lang="zh-CN" altLang="en-US" b="1" dirty="0">
                <a:solidFill>
                  <a:schemeClr val="bg1"/>
                </a:solidFill>
                <a:latin typeface="+mn-ea"/>
              </a:rPr>
              <a:t>关闭等待</a:t>
            </a:r>
          </a:p>
        </p:txBody>
      </p:sp>
      <p:grpSp>
        <p:nvGrpSpPr>
          <p:cNvPr id="9" name="组合 8">
            <a:extLst>
              <a:ext uri="{FF2B5EF4-FFF2-40B4-BE49-F238E27FC236}">
                <a16:creationId xmlns:a16="http://schemas.microsoft.com/office/drawing/2014/main" id="{DA320016-A175-24BD-51D5-433B380C8527}"/>
              </a:ext>
            </a:extLst>
          </p:cNvPr>
          <p:cNvGrpSpPr/>
          <p:nvPr/>
        </p:nvGrpSpPr>
        <p:grpSpPr>
          <a:xfrm>
            <a:off x="4214138" y="2733736"/>
            <a:ext cx="3759093" cy="587534"/>
            <a:chOff x="4214138" y="2733736"/>
            <a:chExt cx="3759093" cy="587534"/>
          </a:xfrm>
        </p:grpSpPr>
        <p:cxnSp>
          <p:nvCxnSpPr>
            <p:cNvPr id="36" name="直接箭头连接符 35">
              <a:extLst>
                <a:ext uri="{FF2B5EF4-FFF2-40B4-BE49-F238E27FC236}">
                  <a16:creationId xmlns:a16="http://schemas.microsoft.com/office/drawing/2014/main" id="{EC64D488-088C-E77D-6C54-84DF45C50279}"/>
                </a:ext>
              </a:extLst>
            </p:cNvPr>
            <p:cNvCxnSpPr>
              <a:cxnSpLocks/>
            </p:cNvCxnSpPr>
            <p:nvPr/>
          </p:nvCxnSpPr>
          <p:spPr>
            <a:xfrm flipH="1">
              <a:off x="4214138" y="2819302"/>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DAA6284F-9DA4-67EF-B140-67666C65334C}"/>
                </a:ext>
              </a:extLst>
            </p:cNvPr>
            <p:cNvSpPr txBox="1"/>
            <p:nvPr/>
          </p:nvSpPr>
          <p:spPr>
            <a:xfrm rot="21102087">
              <a:off x="4295738" y="2948766"/>
              <a:ext cx="809897" cy="369332"/>
            </a:xfrm>
            <a:prstGeom prst="rect">
              <a:avLst/>
            </a:prstGeom>
            <a:noFill/>
          </p:spPr>
          <p:txBody>
            <a:bodyPr wrap="square" rtlCol="0">
              <a:spAutoFit/>
            </a:bodyPr>
            <a:lstStyle/>
            <a:p>
              <a:r>
                <a:rPr lang="en-US" altLang="zh-CN" b="1" dirty="0"/>
                <a:t>ACK=1</a:t>
              </a:r>
              <a:endParaRPr lang="zh-CN" altLang="en-US" b="1" dirty="0"/>
            </a:p>
          </p:txBody>
        </p:sp>
        <p:sp>
          <p:nvSpPr>
            <p:cNvPr id="38" name="文本框 37">
              <a:extLst>
                <a:ext uri="{FF2B5EF4-FFF2-40B4-BE49-F238E27FC236}">
                  <a16:creationId xmlns:a16="http://schemas.microsoft.com/office/drawing/2014/main" id="{A47268D0-4CBF-A997-1DAC-23280FB2B76F}"/>
                </a:ext>
              </a:extLst>
            </p:cNvPr>
            <p:cNvSpPr txBox="1"/>
            <p:nvPr/>
          </p:nvSpPr>
          <p:spPr>
            <a:xfrm rot="21139996">
              <a:off x="5110317" y="2805327"/>
              <a:ext cx="809897" cy="369332"/>
            </a:xfrm>
            <a:prstGeom prst="rect">
              <a:avLst/>
            </a:prstGeom>
            <a:noFill/>
          </p:spPr>
          <p:txBody>
            <a:bodyPr wrap="square" rtlCol="0">
              <a:spAutoFit/>
            </a:bodyPr>
            <a:lstStyle/>
            <a:p>
              <a:r>
                <a:rPr lang="en-US" altLang="zh-CN" b="1" dirty="0"/>
                <a:t>seq=v</a:t>
              </a:r>
              <a:endParaRPr lang="zh-CN" altLang="en-US" b="1" dirty="0"/>
            </a:p>
          </p:txBody>
        </p:sp>
        <p:sp>
          <p:nvSpPr>
            <p:cNvPr id="41" name="文本框 40">
              <a:extLst>
                <a:ext uri="{FF2B5EF4-FFF2-40B4-BE49-F238E27FC236}">
                  <a16:creationId xmlns:a16="http://schemas.microsoft.com/office/drawing/2014/main" id="{019DD84C-6D81-0EFB-07DC-534903F58133}"/>
                </a:ext>
              </a:extLst>
            </p:cNvPr>
            <p:cNvSpPr txBox="1"/>
            <p:nvPr/>
          </p:nvSpPr>
          <p:spPr>
            <a:xfrm rot="21174311">
              <a:off x="5867782" y="2733736"/>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42" name="文本框 41">
            <a:extLst>
              <a:ext uri="{FF2B5EF4-FFF2-40B4-BE49-F238E27FC236}">
                <a16:creationId xmlns:a16="http://schemas.microsoft.com/office/drawing/2014/main" id="{A89553BD-AF53-A5E8-8A80-5A0CDDA240F7}"/>
              </a:ext>
            </a:extLst>
          </p:cNvPr>
          <p:cNvSpPr txBox="1"/>
          <p:nvPr/>
        </p:nvSpPr>
        <p:spPr>
          <a:xfrm>
            <a:off x="9480501" y="2715141"/>
            <a:ext cx="2759153" cy="646331"/>
          </a:xfrm>
          <a:prstGeom prst="rect">
            <a:avLst/>
          </a:prstGeom>
          <a:noFill/>
        </p:spPr>
        <p:txBody>
          <a:bodyPr wrap="square" rtlCol="0">
            <a:spAutoFit/>
          </a:bodyPr>
          <a:lstStyle/>
          <a:p>
            <a:r>
              <a:rPr lang="zh-CN" altLang="en-US" b="1" dirty="0">
                <a:solidFill>
                  <a:schemeClr val="accent5"/>
                </a:solidFill>
              </a:rPr>
              <a:t>发送</a:t>
            </a:r>
            <a:r>
              <a:rPr lang="en-US" altLang="zh-CN" b="1" dirty="0">
                <a:solidFill>
                  <a:schemeClr val="accent5"/>
                </a:solidFill>
              </a:rPr>
              <a:t>TCP</a:t>
            </a:r>
            <a:r>
              <a:rPr lang="zh-CN" altLang="en-US" b="1" dirty="0">
                <a:solidFill>
                  <a:schemeClr val="accent5"/>
                </a:solidFill>
              </a:rPr>
              <a:t>普通确认报文段</a:t>
            </a:r>
            <a:endParaRPr lang="en-US" altLang="zh-CN" b="1" dirty="0">
              <a:solidFill>
                <a:schemeClr val="accent5"/>
              </a:solidFill>
            </a:endParaRPr>
          </a:p>
          <a:p>
            <a:r>
              <a:rPr lang="zh-CN" altLang="en-US" b="1" dirty="0">
                <a:solidFill>
                  <a:schemeClr val="accent5"/>
                </a:solidFill>
              </a:rPr>
              <a:t>并进入关闭等待状态</a:t>
            </a:r>
          </a:p>
        </p:txBody>
      </p:sp>
      <p:sp>
        <p:nvSpPr>
          <p:cNvPr id="43" name="对话气泡: 矩形 42">
            <a:extLst>
              <a:ext uri="{FF2B5EF4-FFF2-40B4-BE49-F238E27FC236}">
                <a16:creationId xmlns:a16="http://schemas.microsoft.com/office/drawing/2014/main" id="{155B7352-3786-CB45-D67C-93EA26F2154B}"/>
              </a:ext>
            </a:extLst>
          </p:cNvPr>
          <p:cNvSpPr/>
          <p:nvPr/>
        </p:nvSpPr>
        <p:spPr>
          <a:xfrm>
            <a:off x="2130525" y="4107612"/>
            <a:ext cx="6999640" cy="411842"/>
          </a:xfrm>
          <a:prstGeom prst="wedgeRectCallout">
            <a:avLst>
              <a:gd name="adj1" fmla="val -12721"/>
              <a:gd name="adj2" fmla="val -26852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rPr>
              <a:t>确认标志位</a:t>
            </a:r>
            <a:r>
              <a:rPr lang="en-US" altLang="zh-CN" b="1" dirty="0">
                <a:solidFill>
                  <a:schemeClr val="tx1"/>
                </a:solidFill>
              </a:rPr>
              <a:t>ACK</a:t>
            </a:r>
            <a:r>
              <a:rPr lang="zh-CN" altLang="en-US" b="1" dirty="0">
                <a:solidFill>
                  <a:schemeClr val="tx1"/>
                </a:solidFill>
              </a:rPr>
              <a:t>的值被设置为</a:t>
            </a:r>
            <a:r>
              <a:rPr lang="en-US" altLang="zh-CN" b="1" dirty="0">
                <a:solidFill>
                  <a:schemeClr val="tx1"/>
                </a:solidFill>
              </a:rPr>
              <a:t>1</a:t>
            </a:r>
            <a:r>
              <a:rPr lang="zh-CN" altLang="en-US" b="1" dirty="0">
                <a:solidFill>
                  <a:schemeClr val="tx1"/>
                </a:solidFill>
              </a:rPr>
              <a:t>，表明这是一个</a:t>
            </a:r>
            <a:r>
              <a:rPr lang="en-US" altLang="zh-CN" b="1" dirty="0">
                <a:solidFill>
                  <a:schemeClr val="tx1"/>
                </a:solidFill>
              </a:rPr>
              <a:t>TCP</a:t>
            </a:r>
            <a:r>
              <a:rPr lang="zh-CN" altLang="en-US" b="1" dirty="0">
                <a:solidFill>
                  <a:schemeClr val="tx1"/>
                </a:solidFill>
              </a:rPr>
              <a:t>普通确认报文段。</a:t>
            </a:r>
          </a:p>
        </p:txBody>
      </p:sp>
      <p:grpSp>
        <p:nvGrpSpPr>
          <p:cNvPr id="11" name="组合 10">
            <a:extLst>
              <a:ext uri="{FF2B5EF4-FFF2-40B4-BE49-F238E27FC236}">
                <a16:creationId xmlns:a16="http://schemas.microsoft.com/office/drawing/2014/main" id="{F2CD53CB-E40C-C619-17A7-A55B1230E7D7}"/>
              </a:ext>
            </a:extLst>
          </p:cNvPr>
          <p:cNvGrpSpPr/>
          <p:nvPr/>
        </p:nvGrpSpPr>
        <p:grpSpPr>
          <a:xfrm>
            <a:off x="304800" y="749300"/>
            <a:ext cx="6192344" cy="400110"/>
            <a:chOff x="424117" y="898245"/>
            <a:chExt cx="6192344" cy="400110"/>
          </a:xfrm>
        </p:grpSpPr>
        <p:sp>
          <p:nvSpPr>
            <p:cNvPr id="12" name="平行四边形 11">
              <a:extLst>
                <a:ext uri="{FF2B5EF4-FFF2-40B4-BE49-F238E27FC236}">
                  <a16:creationId xmlns:a16="http://schemas.microsoft.com/office/drawing/2014/main" id="{2FD4853F-B8DD-CA6C-9DB4-4B4AB3E58241}"/>
                </a:ext>
              </a:extLst>
            </p:cNvPr>
            <p:cNvSpPr/>
            <p:nvPr/>
          </p:nvSpPr>
          <p:spPr>
            <a:xfrm>
              <a:off x="424117" y="898245"/>
              <a:ext cx="67714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13" name="文本框 12">
              <a:extLst>
                <a:ext uri="{FF2B5EF4-FFF2-40B4-BE49-F238E27FC236}">
                  <a16:creationId xmlns:a16="http://schemas.microsoft.com/office/drawing/2014/main" id="{786C8DFF-22E4-2EAC-5E77-173A6E4250E6}"/>
                </a:ext>
              </a:extLst>
            </p:cNvPr>
            <p:cNvSpPr txBox="1"/>
            <p:nvPr/>
          </p:nvSpPr>
          <p:spPr>
            <a:xfrm>
              <a:off x="1101257" y="898245"/>
              <a:ext cx="5515204" cy="400110"/>
            </a:xfrm>
            <a:prstGeom prst="rect">
              <a:avLst/>
            </a:prstGeom>
            <a:noFill/>
          </p:spPr>
          <p:txBody>
            <a:bodyPr wrap="square" rtlCol="0">
              <a:spAutoFit/>
            </a:bodyPr>
            <a:lstStyle/>
            <a:p>
              <a:r>
                <a:rPr lang="zh-CN" altLang="en-US" sz="2000" b="1" dirty="0"/>
                <a:t>“四报文挥手”释放</a:t>
              </a:r>
              <a:r>
                <a:rPr lang="en-US" altLang="zh-CN" sz="2000" b="1" dirty="0"/>
                <a:t>TCP</a:t>
              </a:r>
              <a:r>
                <a:rPr lang="zh-CN" altLang="en-US" sz="2000" b="1" dirty="0"/>
                <a:t>连接</a:t>
              </a:r>
            </a:p>
          </p:txBody>
        </p:sp>
      </p:grpSp>
    </p:spTree>
    <p:custDataLst>
      <p:tags r:id="rId1"/>
    </p:custDataLst>
    <p:extLst>
      <p:ext uri="{BB962C8B-B14F-4D97-AF65-F5344CB8AC3E}">
        <p14:creationId xmlns:p14="http://schemas.microsoft.com/office/powerpoint/2010/main" val="392143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1000"/>
                                        <p:tgtEl>
                                          <p:spTgt spid="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up)">
                                      <p:cBhvr>
                                        <p:cTn id="10" dur="1000"/>
                                        <p:tgtEl>
                                          <p:spTgt spid="35"/>
                                        </p:tgtEl>
                                      </p:cBhvr>
                                    </p:animEffect>
                                  </p:childTnLst>
                                </p:cTn>
                              </p:par>
                              <p:par>
                                <p:cTn id="11" presetID="12" presetClass="entr" presetSubtype="8"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p:tgtEl>
                                          <p:spTgt spid="42"/>
                                        </p:tgtEl>
                                        <p:attrNameLst>
                                          <p:attrName>ppt_x</p:attrName>
                                        </p:attrNameLst>
                                      </p:cBhvr>
                                      <p:tavLst>
                                        <p:tav tm="0">
                                          <p:val>
                                            <p:strVal val="#ppt_x-#ppt_w*1.125000"/>
                                          </p:val>
                                        </p:tav>
                                        <p:tav tm="100000">
                                          <p:val>
                                            <p:strVal val="#ppt_x"/>
                                          </p:val>
                                        </p:tav>
                                      </p:tavLst>
                                    </p:anim>
                                    <p:animEffect transition="in" filter="wipe(right)">
                                      <p:cBhvr>
                                        <p:cTn id="14" dur="500"/>
                                        <p:tgtEl>
                                          <p:spTgt spid="4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2" grpId="0"/>
      <p:bldP spid="43"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hand-spread-gesture_33861">
            <a:extLst>
              <a:ext uri="{FF2B5EF4-FFF2-40B4-BE49-F238E27FC236}">
                <a16:creationId xmlns:a16="http://schemas.microsoft.com/office/drawing/2014/main" id="{1236280D-B594-11E5-9A32-D561DC754DF8}"/>
              </a:ext>
            </a:extLst>
          </p:cNvPr>
          <p:cNvSpPr/>
          <p:nvPr/>
        </p:nvSpPr>
        <p:spPr>
          <a:xfrm rot="1840616">
            <a:off x="5682611" y="978859"/>
            <a:ext cx="265387" cy="299276"/>
          </a:xfrm>
          <a:custGeom>
            <a:avLst/>
            <a:gdLst>
              <a:gd name="T0" fmla="*/ 843 w 976"/>
              <a:gd name="T1" fmla="*/ 321 h 1102"/>
              <a:gd name="T2" fmla="*/ 745 w 976"/>
              <a:gd name="T3" fmla="*/ 446 h 1102"/>
              <a:gd name="T4" fmla="*/ 803 w 976"/>
              <a:gd name="T5" fmla="*/ 189 h 1102"/>
              <a:gd name="T6" fmla="*/ 734 w 976"/>
              <a:gd name="T7" fmla="*/ 75 h 1102"/>
              <a:gd name="T8" fmla="*/ 621 w 976"/>
              <a:gd name="T9" fmla="*/ 144 h 1102"/>
              <a:gd name="T10" fmla="*/ 582 w 976"/>
              <a:gd name="T11" fmla="*/ 97 h 1102"/>
              <a:gd name="T12" fmla="*/ 388 w 976"/>
              <a:gd name="T13" fmla="*/ 97 h 1102"/>
              <a:gd name="T14" fmla="*/ 350 w 976"/>
              <a:gd name="T15" fmla="*/ 209 h 1102"/>
              <a:gd name="T16" fmla="*/ 235 w 976"/>
              <a:gd name="T17" fmla="*/ 112 h 1102"/>
              <a:gd name="T18" fmla="*/ 163 w 976"/>
              <a:gd name="T19" fmla="*/ 219 h 1102"/>
              <a:gd name="T20" fmla="*/ 244 w 976"/>
              <a:gd name="T21" fmla="*/ 601 h 1102"/>
              <a:gd name="T22" fmla="*/ 0 w 976"/>
              <a:gd name="T23" fmla="*/ 630 h 1102"/>
              <a:gd name="T24" fmla="*/ 257 w 976"/>
              <a:gd name="T25" fmla="*/ 931 h 1102"/>
              <a:gd name="T26" fmla="*/ 214 w 976"/>
              <a:gd name="T27" fmla="*/ 969 h 1102"/>
              <a:gd name="T28" fmla="*/ 252 w 976"/>
              <a:gd name="T29" fmla="*/ 1102 h 1102"/>
              <a:gd name="T30" fmla="*/ 834 w 976"/>
              <a:gd name="T31" fmla="*/ 1064 h 1102"/>
              <a:gd name="T32" fmla="*/ 796 w 976"/>
              <a:gd name="T33" fmla="*/ 931 h 1102"/>
              <a:gd name="T34" fmla="*/ 813 w 976"/>
              <a:gd name="T35" fmla="*/ 859 h 1102"/>
              <a:gd name="T36" fmla="*/ 865 w 976"/>
              <a:gd name="T37" fmla="*/ 638 h 1102"/>
              <a:gd name="T38" fmla="*/ 953 w 976"/>
              <a:gd name="T39" fmla="*/ 448 h 1102"/>
              <a:gd name="T40" fmla="*/ 912 w 976"/>
              <a:gd name="T41" fmla="*/ 325 h 1102"/>
              <a:gd name="T42" fmla="*/ 825 w 976"/>
              <a:gd name="T43" fmla="*/ 631 h 1102"/>
              <a:gd name="T44" fmla="*/ 825 w 976"/>
              <a:gd name="T45" fmla="*/ 634 h 1102"/>
              <a:gd name="T46" fmla="*/ 825 w 976"/>
              <a:gd name="T47" fmla="*/ 642 h 1102"/>
              <a:gd name="T48" fmla="*/ 778 w 976"/>
              <a:gd name="T49" fmla="*/ 839 h 1102"/>
              <a:gd name="T50" fmla="*/ 297 w 976"/>
              <a:gd name="T51" fmla="*/ 931 h 1102"/>
              <a:gd name="T52" fmla="*/ 109 w 976"/>
              <a:gd name="T53" fmla="*/ 697 h 1102"/>
              <a:gd name="T54" fmla="*/ 40 w 976"/>
              <a:gd name="T55" fmla="*/ 630 h 1102"/>
              <a:gd name="T56" fmla="*/ 245 w 976"/>
              <a:gd name="T57" fmla="*/ 647 h 1102"/>
              <a:gd name="T58" fmla="*/ 288 w 976"/>
              <a:gd name="T59" fmla="*/ 565 h 1102"/>
              <a:gd name="T60" fmla="*/ 203 w 976"/>
              <a:gd name="T61" fmla="*/ 211 h 1102"/>
              <a:gd name="T62" fmla="*/ 277 w 976"/>
              <a:gd name="T63" fmla="*/ 156 h 1102"/>
              <a:gd name="T64" fmla="*/ 312 w 976"/>
              <a:gd name="T65" fmla="*/ 220 h 1102"/>
              <a:gd name="T66" fmla="*/ 406 w 976"/>
              <a:gd name="T67" fmla="*/ 470 h 1102"/>
              <a:gd name="T68" fmla="*/ 428 w 976"/>
              <a:gd name="T69" fmla="*/ 450 h 1102"/>
              <a:gd name="T70" fmla="*/ 485 w 976"/>
              <a:gd name="T71" fmla="*/ 40 h 1102"/>
              <a:gd name="T72" fmla="*/ 545 w 976"/>
              <a:gd name="T73" fmla="*/ 420 h 1102"/>
              <a:gd name="T74" fmla="*/ 561 w 976"/>
              <a:gd name="T75" fmla="*/ 444 h 1102"/>
              <a:gd name="T76" fmla="*/ 659 w 976"/>
              <a:gd name="T77" fmla="*/ 154 h 1102"/>
              <a:gd name="T78" fmla="*/ 725 w 976"/>
              <a:gd name="T79" fmla="*/ 114 h 1102"/>
              <a:gd name="T80" fmla="*/ 764 w 976"/>
              <a:gd name="T81" fmla="*/ 179 h 1102"/>
              <a:gd name="T82" fmla="*/ 709 w 976"/>
              <a:gd name="T83" fmla="*/ 478 h 1102"/>
              <a:gd name="T84" fmla="*/ 715 w 976"/>
              <a:gd name="T85" fmla="*/ 478 h 1102"/>
              <a:gd name="T86" fmla="*/ 743 w 976"/>
              <a:gd name="T87" fmla="*/ 489 h 1102"/>
              <a:gd name="T88" fmla="*/ 827 w 976"/>
              <a:gd name="T89" fmla="*/ 386 h 1102"/>
              <a:gd name="T90" fmla="*/ 856 w 976"/>
              <a:gd name="T91" fmla="*/ 359 h 1102"/>
              <a:gd name="T92" fmla="*/ 919 w 976"/>
              <a:gd name="T93" fmla="*/ 42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6" h="1102">
                <a:moveTo>
                  <a:pt x="912" y="325"/>
                </a:moveTo>
                <a:cubicBezTo>
                  <a:pt x="890" y="314"/>
                  <a:pt x="866" y="313"/>
                  <a:pt x="843" y="321"/>
                </a:cubicBezTo>
                <a:cubicBezTo>
                  <a:pt x="821" y="329"/>
                  <a:pt x="803" y="345"/>
                  <a:pt x="792" y="366"/>
                </a:cubicBezTo>
                <a:lnTo>
                  <a:pt x="745" y="446"/>
                </a:lnTo>
                <a:cubicBezTo>
                  <a:pt x="743" y="446"/>
                  <a:pt x="740" y="445"/>
                  <a:pt x="738" y="445"/>
                </a:cubicBezTo>
                <a:lnTo>
                  <a:pt x="803" y="189"/>
                </a:lnTo>
                <a:cubicBezTo>
                  <a:pt x="809" y="164"/>
                  <a:pt x="805" y="139"/>
                  <a:pt x="792" y="118"/>
                </a:cubicBezTo>
                <a:cubicBezTo>
                  <a:pt x="779" y="96"/>
                  <a:pt x="759" y="81"/>
                  <a:pt x="734" y="75"/>
                </a:cubicBezTo>
                <a:cubicBezTo>
                  <a:pt x="710" y="69"/>
                  <a:pt x="685" y="73"/>
                  <a:pt x="663" y="86"/>
                </a:cubicBezTo>
                <a:cubicBezTo>
                  <a:pt x="642" y="99"/>
                  <a:pt x="626" y="120"/>
                  <a:pt x="621" y="144"/>
                </a:cubicBezTo>
                <a:lnTo>
                  <a:pt x="584" y="281"/>
                </a:lnTo>
                <a:lnTo>
                  <a:pt x="582" y="97"/>
                </a:lnTo>
                <a:cubicBezTo>
                  <a:pt x="582" y="44"/>
                  <a:pt x="538" y="0"/>
                  <a:pt x="485" y="0"/>
                </a:cubicBezTo>
                <a:cubicBezTo>
                  <a:pt x="432" y="0"/>
                  <a:pt x="388" y="44"/>
                  <a:pt x="388" y="97"/>
                </a:cubicBezTo>
                <a:lnTo>
                  <a:pt x="388" y="332"/>
                </a:lnTo>
                <a:lnTo>
                  <a:pt x="350" y="209"/>
                </a:lnTo>
                <a:cubicBezTo>
                  <a:pt x="344" y="181"/>
                  <a:pt x="330" y="143"/>
                  <a:pt x="299" y="122"/>
                </a:cubicBezTo>
                <a:cubicBezTo>
                  <a:pt x="281" y="111"/>
                  <a:pt x="259" y="107"/>
                  <a:pt x="235" y="112"/>
                </a:cubicBezTo>
                <a:cubicBezTo>
                  <a:pt x="182" y="124"/>
                  <a:pt x="157" y="160"/>
                  <a:pt x="163" y="216"/>
                </a:cubicBezTo>
                <a:cubicBezTo>
                  <a:pt x="163" y="217"/>
                  <a:pt x="163" y="218"/>
                  <a:pt x="163" y="219"/>
                </a:cubicBezTo>
                <a:lnTo>
                  <a:pt x="248" y="567"/>
                </a:lnTo>
                <a:cubicBezTo>
                  <a:pt x="248" y="582"/>
                  <a:pt x="246" y="593"/>
                  <a:pt x="244" y="601"/>
                </a:cubicBezTo>
                <a:cubicBezTo>
                  <a:pt x="150" y="551"/>
                  <a:pt x="81" y="539"/>
                  <a:pt x="39" y="564"/>
                </a:cubicBezTo>
                <a:cubicBezTo>
                  <a:pt x="8" y="581"/>
                  <a:pt x="0" y="613"/>
                  <a:pt x="0" y="630"/>
                </a:cubicBezTo>
                <a:cubicBezTo>
                  <a:pt x="0" y="699"/>
                  <a:pt x="81" y="730"/>
                  <a:pt x="93" y="734"/>
                </a:cubicBezTo>
                <a:cubicBezTo>
                  <a:pt x="245" y="805"/>
                  <a:pt x="261" y="888"/>
                  <a:pt x="257" y="931"/>
                </a:cubicBezTo>
                <a:lnTo>
                  <a:pt x="252" y="931"/>
                </a:lnTo>
                <a:cubicBezTo>
                  <a:pt x="231" y="931"/>
                  <a:pt x="214" y="948"/>
                  <a:pt x="214" y="969"/>
                </a:cubicBezTo>
                <a:lnTo>
                  <a:pt x="214" y="1064"/>
                </a:lnTo>
                <a:cubicBezTo>
                  <a:pt x="214" y="1085"/>
                  <a:pt x="231" y="1102"/>
                  <a:pt x="252" y="1102"/>
                </a:cubicBezTo>
                <a:lnTo>
                  <a:pt x="796" y="1102"/>
                </a:lnTo>
                <a:cubicBezTo>
                  <a:pt x="817" y="1102"/>
                  <a:pt x="834" y="1085"/>
                  <a:pt x="834" y="1064"/>
                </a:cubicBezTo>
                <a:lnTo>
                  <a:pt x="834" y="969"/>
                </a:lnTo>
                <a:cubicBezTo>
                  <a:pt x="834" y="948"/>
                  <a:pt x="817" y="931"/>
                  <a:pt x="796" y="931"/>
                </a:cubicBezTo>
                <a:lnTo>
                  <a:pt x="790" y="931"/>
                </a:lnTo>
                <a:cubicBezTo>
                  <a:pt x="793" y="892"/>
                  <a:pt x="801" y="879"/>
                  <a:pt x="813" y="859"/>
                </a:cubicBezTo>
                <a:cubicBezTo>
                  <a:pt x="821" y="844"/>
                  <a:pt x="832" y="825"/>
                  <a:pt x="844" y="793"/>
                </a:cubicBezTo>
                <a:cubicBezTo>
                  <a:pt x="860" y="749"/>
                  <a:pt x="865" y="688"/>
                  <a:pt x="865" y="638"/>
                </a:cubicBezTo>
                <a:lnTo>
                  <a:pt x="865" y="638"/>
                </a:lnTo>
                <a:cubicBezTo>
                  <a:pt x="866" y="578"/>
                  <a:pt x="928" y="481"/>
                  <a:pt x="953" y="448"/>
                </a:cubicBezTo>
                <a:cubicBezTo>
                  <a:pt x="953" y="447"/>
                  <a:pt x="954" y="446"/>
                  <a:pt x="955" y="445"/>
                </a:cubicBezTo>
                <a:cubicBezTo>
                  <a:pt x="976" y="400"/>
                  <a:pt x="957" y="346"/>
                  <a:pt x="912" y="325"/>
                </a:cubicBezTo>
                <a:close/>
                <a:moveTo>
                  <a:pt x="919" y="426"/>
                </a:moveTo>
                <a:cubicBezTo>
                  <a:pt x="908" y="442"/>
                  <a:pt x="830" y="552"/>
                  <a:pt x="825" y="631"/>
                </a:cubicBezTo>
                <a:cubicBezTo>
                  <a:pt x="825" y="631"/>
                  <a:pt x="825" y="631"/>
                  <a:pt x="825" y="631"/>
                </a:cubicBezTo>
                <a:cubicBezTo>
                  <a:pt x="825" y="632"/>
                  <a:pt x="825" y="633"/>
                  <a:pt x="825" y="634"/>
                </a:cubicBezTo>
                <a:cubicBezTo>
                  <a:pt x="825" y="636"/>
                  <a:pt x="825" y="638"/>
                  <a:pt x="825" y="639"/>
                </a:cubicBezTo>
                <a:cubicBezTo>
                  <a:pt x="825" y="640"/>
                  <a:pt x="825" y="641"/>
                  <a:pt x="825" y="642"/>
                </a:cubicBezTo>
                <a:cubicBezTo>
                  <a:pt x="824" y="687"/>
                  <a:pt x="820" y="741"/>
                  <a:pt x="806" y="779"/>
                </a:cubicBezTo>
                <a:cubicBezTo>
                  <a:pt x="795" y="808"/>
                  <a:pt x="786" y="825"/>
                  <a:pt x="778" y="839"/>
                </a:cubicBezTo>
                <a:cubicBezTo>
                  <a:pt x="763" y="865"/>
                  <a:pt x="754" y="883"/>
                  <a:pt x="750" y="931"/>
                </a:cubicBezTo>
                <a:lnTo>
                  <a:pt x="297" y="931"/>
                </a:lnTo>
                <a:cubicBezTo>
                  <a:pt x="299" y="912"/>
                  <a:pt x="297" y="888"/>
                  <a:pt x="287" y="861"/>
                </a:cubicBezTo>
                <a:cubicBezTo>
                  <a:pt x="264" y="796"/>
                  <a:pt x="204" y="741"/>
                  <a:pt x="109" y="697"/>
                </a:cubicBezTo>
                <a:cubicBezTo>
                  <a:pt x="108" y="697"/>
                  <a:pt x="107" y="696"/>
                  <a:pt x="107" y="696"/>
                </a:cubicBezTo>
                <a:cubicBezTo>
                  <a:pt x="106" y="696"/>
                  <a:pt x="40" y="673"/>
                  <a:pt x="40" y="630"/>
                </a:cubicBezTo>
                <a:cubicBezTo>
                  <a:pt x="40" y="629"/>
                  <a:pt x="41" y="608"/>
                  <a:pt x="59" y="598"/>
                </a:cubicBezTo>
                <a:cubicBezTo>
                  <a:pt x="77" y="587"/>
                  <a:pt x="126" y="580"/>
                  <a:pt x="245" y="647"/>
                </a:cubicBezTo>
                <a:cubicBezTo>
                  <a:pt x="254" y="652"/>
                  <a:pt x="265" y="649"/>
                  <a:pt x="271" y="641"/>
                </a:cubicBezTo>
                <a:cubicBezTo>
                  <a:pt x="273" y="639"/>
                  <a:pt x="288" y="615"/>
                  <a:pt x="288" y="565"/>
                </a:cubicBezTo>
                <a:cubicBezTo>
                  <a:pt x="288" y="563"/>
                  <a:pt x="288" y="562"/>
                  <a:pt x="288" y="560"/>
                </a:cubicBezTo>
                <a:lnTo>
                  <a:pt x="203" y="211"/>
                </a:lnTo>
                <a:cubicBezTo>
                  <a:pt x="199" y="176"/>
                  <a:pt x="211" y="158"/>
                  <a:pt x="244" y="151"/>
                </a:cubicBezTo>
                <a:cubicBezTo>
                  <a:pt x="257" y="148"/>
                  <a:pt x="268" y="150"/>
                  <a:pt x="277" y="156"/>
                </a:cubicBezTo>
                <a:cubicBezTo>
                  <a:pt x="293" y="166"/>
                  <a:pt x="305" y="189"/>
                  <a:pt x="311" y="218"/>
                </a:cubicBezTo>
                <a:cubicBezTo>
                  <a:pt x="311" y="219"/>
                  <a:pt x="312" y="219"/>
                  <a:pt x="312" y="220"/>
                </a:cubicBezTo>
                <a:lnTo>
                  <a:pt x="384" y="456"/>
                </a:lnTo>
                <a:cubicBezTo>
                  <a:pt x="387" y="465"/>
                  <a:pt x="397" y="471"/>
                  <a:pt x="406" y="470"/>
                </a:cubicBezTo>
                <a:cubicBezTo>
                  <a:pt x="407" y="470"/>
                  <a:pt x="407" y="470"/>
                  <a:pt x="408" y="470"/>
                </a:cubicBezTo>
                <a:cubicBezTo>
                  <a:pt x="419" y="470"/>
                  <a:pt x="428" y="461"/>
                  <a:pt x="428" y="450"/>
                </a:cubicBezTo>
                <a:lnTo>
                  <a:pt x="428" y="97"/>
                </a:lnTo>
                <a:cubicBezTo>
                  <a:pt x="428" y="66"/>
                  <a:pt x="454" y="40"/>
                  <a:pt x="485" y="40"/>
                </a:cubicBezTo>
                <a:cubicBezTo>
                  <a:pt x="516" y="40"/>
                  <a:pt x="542" y="66"/>
                  <a:pt x="542" y="97"/>
                </a:cubicBezTo>
                <a:lnTo>
                  <a:pt x="545" y="420"/>
                </a:lnTo>
                <a:cubicBezTo>
                  <a:pt x="546" y="421"/>
                  <a:pt x="546" y="423"/>
                  <a:pt x="546" y="425"/>
                </a:cubicBezTo>
                <a:cubicBezTo>
                  <a:pt x="547" y="434"/>
                  <a:pt x="553" y="441"/>
                  <a:pt x="561" y="444"/>
                </a:cubicBezTo>
                <a:cubicBezTo>
                  <a:pt x="572" y="446"/>
                  <a:pt x="583" y="440"/>
                  <a:pt x="586" y="429"/>
                </a:cubicBezTo>
                <a:lnTo>
                  <a:pt x="659" y="154"/>
                </a:lnTo>
                <a:cubicBezTo>
                  <a:pt x="663" y="140"/>
                  <a:pt x="671" y="128"/>
                  <a:pt x="684" y="120"/>
                </a:cubicBezTo>
                <a:cubicBezTo>
                  <a:pt x="696" y="113"/>
                  <a:pt x="711" y="111"/>
                  <a:pt x="725" y="114"/>
                </a:cubicBezTo>
                <a:cubicBezTo>
                  <a:pt x="739" y="117"/>
                  <a:pt x="751" y="126"/>
                  <a:pt x="758" y="138"/>
                </a:cubicBezTo>
                <a:cubicBezTo>
                  <a:pt x="766" y="151"/>
                  <a:pt x="768" y="165"/>
                  <a:pt x="764" y="179"/>
                </a:cubicBezTo>
                <a:lnTo>
                  <a:pt x="695" y="454"/>
                </a:lnTo>
                <a:cubicBezTo>
                  <a:pt x="692" y="464"/>
                  <a:pt x="698" y="475"/>
                  <a:pt x="709" y="478"/>
                </a:cubicBezTo>
                <a:cubicBezTo>
                  <a:pt x="711" y="478"/>
                  <a:pt x="712" y="479"/>
                  <a:pt x="714" y="479"/>
                </a:cubicBezTo>
                <a:cubicBezTo>
                  <a:pt x="714" y="479"/>
                  <a:pt x="715" y="478"/>
                  <a:pt x="715" y="478"/>
                </a:cubicBezTo>
                <a:cubicBezTo>
                  <a:pt x="723" y="482"/>
                  <a:pt x="732" y="485"/>
                  <a:pt x="741" y="487"/>
                </a:cubicBezTo>
                <a:cubicBezTo>
                  <a:pt x="742" y="487"/>
                  <a:pt x="742" y="488"/>
                  <a:pt x="743" y="489"/>
                </a:cubicBezTo>
                <a:cubicBezTo>
                  <a:pt x="753" y="494"/>
                  <a:pt x="765" y="491"/>
                  <a:pt x="771" y="482"/>
                </a:cubicBezTo>
                <a:lnTo>
                  <a:pt x="827" y="386"/>
                </a:lnTo>
                <a:cubicBezTo>
                  <a:pt x="827" y="385"/>
                  <a:pt x="828" y="385"/>
                  <a:pt x="828" y="384"/>
                </a:cubicBezTo>
                <a:cubicBezTo>
                  <a:pt x="834" y="372"/>
                  <a:pt x="844" y="363"/>
                  <a:pt x="856" y="359"/>
                </a:cubicBezTo>
                <a:cubicBezTo>
                  <a:pt x="869" y="354"/>
                  <a:pt x="883" y="355"/>
                  <a:pt x="895" y="361"/>
                </a:cubicBezTo>
                <a:cubicBezTo>
                  <a:pt x="919" y="372"/>
                  <a:pt x="930" y="401"/>
                  <a:pt x="919" y="426"/>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组合 9">
            <a:extLst>
              <a:ext uri="{FF2B5EF4-FFF2-40B4-BE49-F238E27FC236}">
                <a16:creationId xmlns:a16="http://schemas.microsoft.com/office/drawing/2014/main" id="{F36FB091-0497-FA41-156C-2F7A014E4EE3}"/>
              </a:ext>
            </a:extLst>
          </p:cNvPr>
          <p:cNvGrpSpPr/>
          <p:nvPr/>
        </p:nvGrpSpPr>
        <p:grpSpPr>
          <a:xfrm>
            <a:off x="6010886" y="1040121"/>
            <a:ext cx="1427871" cy="198418"/>
            <a:chOff x="6010886" y="1040121"/>
            <a:chExt cx="1427871" cy="198418"/>
          </a:xfrm>
        </p:grpSpPr>
        <p:sp>
          <p:nvSpPr>
            <p:cNvPr id="21" name="message-envelope_16872">
              <a:extLst>
                <a:ext uri="{FF2B5EF4-FFF2-40B4-BE49-F238E27FC236}">
                  <a16:creationId xmlns:a16="http://schemas.microsoft.com/office/drawing/2014/main" id="{5F012231-FA83-1E77-5E7A-271B826ECFCE}"/>
                </a:ext>
              </a:extLst>
            </p:cNvPr>
            <p:cNvSpPr/>
            <p:nvPr/>
          </p:nvSpPr>
          <p:spPr>
            <a:xfrm>
              <a:off x="6010886"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2" name="message-envelope_16872">
              <a:extLst>
                <a:ext uri="{FF2B5EF4-FFF2-40B4-BE49-F238E27FC236}">
                  <a16:creationId xmlns:a16="http://schemas.microsoft.com/office/drawing/2014/main" id="{8BCDD75E-20E6-245F-BC20-EC5B08C13B3F}"/>
                </a:ext>
              </a:extLst>
            </p:cNvPr>
            <p:cNvSpPr/>
            <p:nvPr/>
          </p:nvSpPr>
          <p:spPr>
            <a:xfrm>
              <a:off x="6385229"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3" name="message-envelope_16872">
              <a:extLst>
                <a:ext uri="{FF2B5EF4-FFF2-40B4-BE49-F238E27FC236}">
                  <a16:creationId xmlns:a16="http://schemas.microsoft.com/office/drawing/2014/main" id="{507EB39B-93E0-2BF6-DB77-133138A5C289}"/>
                </a:ext>
              </a:extLst>
            </p:cNvPr>
            <p:cNvSpPr/>
            <p:nvPr/>
          </p:nvSpPr>
          <p:spPr>
            <a:xfrm>
              <a:off x="6759572"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0" name="message-envelope_16872">
              <a:extLst>
                <a:ext uri="{FF2B5EF4-FFF2-40B4-BE49-F238E27FC236}">
                  <a16:creationId xmlns:a16="http://schemas.microsoft.com/office/drawing/2014/main" id="{386B2640-6EA3-BA5C-25B2-88C33D5E5565}"/>
                </a:ext>
              </a:extLst>
            </p:cNvPr>
            <p:cNvSpPr/>
            <p:nvPr/>
          </p:nvSpPr>
          <p:spPr>
            <a:xfrm>
              <a:off x="7133914"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29" name="箭头: 左右 28">
            <a:extLst>
              <a:ext uri="{FF2B5EF4-FFF2-40B4-BE49-F238E27FC236}">
                <a16:creationId xmlns:a16="http://schemas.microsoft.com/office/drawing/2014/main" id="{62D5A662-7AED-F963-DDEC-273D19818217}"/>
              </a:ext>
            </a:extLst>
          </p:cNvPr>
          <p:cNvSpPr/>
          <p:nvPr/>
        </p:nvSpPr>
        <p:spPr>
          <a:xfrm>
            <a:off x="3795193" y="124858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释放</a:t>
            </a:r>
            <a:r>
              <a:rPr lang="en-US" altLang="zh-CN" b="1" dirty="0">
                <a:solidFill>
                  <a:schemeClr val="tx1"/>
                </a:solidFill>
              </a:rPr>
              <a:t>TCP</a:t>
            </a:r>
            <a:r>
              <a:rPr lang="zh-CN" altLang="en-US" b="1" dirty="0">
                <a:solidFill>
                  <a:schemeClr val="tx1"/>
                </a:solidFill>
              </a:rPr>
              <a:t>连接</a:t>
            </a:r>
          </a:p>
        </p:txBody>
      </p:sp>
      <p:sp>
        <p:nvSpPr>
          <p:cNvPr id="17" name="矩形 16">
            <a:extLst>
              <a:ext uri="{FF2B5EF4-FFF2-40B4-BE49-F238E27FC236}">
                <a16:creationId xmlns:a16="http://schemas.microsoft.com/office/drawing/2014/main" id="{40F99E68-DCA6-831D-1B42-467B2C89E3C9}"/>
              </a:ext>
            </a:extLst>
          </p:cNvPr>
          <p:cNvSpPr/>
          <p:nvPr/>
        </p:nvSpPr>
        <p:spPr>
          <a:xfrm>
            <a:off x="2699103" y="1865194"/>
            <a:ext cx="1515600" cy="58277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18" name="矩形 17">
            <a:extLst>
              <a:ext uri="{FF2B5EF4-FFF2-40B4-BE49-F238E27FC236}">
                <a16:creationId xmlns:a16="http://schemas.microsoft.com/office/drawing/2014/main" id="{CA6B1C4C-7188-4E3C-5D49-99A1C6D04C21}"/>
              </a:ext>
            </a:extLst>
          </p:cNvPr>
          <p:cNvSpPr/>
          <p:nvPr/>
        </p:nvSpPr>
        <p:spPr>
          <a:xfrm>
            <a:off x="7977861" y="1865194"/>
            <a:ext cx="1515035" cy="92372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24" name="文本框 23">
            <a:extLst>
              <a:ext uri="{FF2B5EF4-FFF2-40B4-BE49-F238E27FC236}">
                <a16:creationId xmlns:a16="http://schemas.microsoft.com/office/drawing/2014/main" id="{ABC1E240-2472-5F63-48F2-374B54E05FC4}"/>
              </a:ext>
            </a:extLst>
          </p:cNvPr>
          <p:cNvSpPr txBox="1"/>
          <p:nvPr/>
        </p:nvSpPr>
        <p:spPr>
          <a:xfrm>
            <a:off x="2130526" y="1176231"/>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5" name="文本框 24">
            <a:extLst>
              <a:ext uri="{FF2B5EF4-FFF2-40B4-BE49-F238E27FC236}">
                <a16:creationId xmlns:a16="http://schemas.microsoft.com/office/drawing/2014/main" id="{CEF6D472-E22A-8768-D9C3-A3F97244770D}"/>
              </a:ext>
            </a:extLst>
          </p:cNvPr>
          <p:cNvSpPr txBox="1"/>
          <p:nvPr/>
        </p:nvSpPr>
        <p:spPr>
          <a:xfrm>
            <a:off x="9081840" y="1176231"/>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26" name="组合 25">
            <a:extLst>
              <a:ext uri="{FF2B5EF4-FFF2-40B4-BE49-F238E27FC236}">
                <a16:creationId xmlns:a16="http://schemas.microsoft.com/office/drawing/2014/main" id="{E6947661-44AF-5FB4-02BF-15425BDB997C}"/>
              </a:ext>
            </a:extLst>
          </p:cNvPr>
          <p:cNvGrpSpPr/>
          <p:nvPr/>
        </p:nvGrpSpPr>
        <p:grpSpPr>
          <a:xfrm>
            <a:off x="3118053" y="1128498"/>
            <a:ext cx="5963787" cy="654939"/>
            <a:chOff x="2993956" y="1149410"/>
            <a:chExt cx="5963787" cy="654939"/>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grpSp>
        <p:nvGrpSpPr>
          <p:cNvPr id="8" name="组合 7">
            <a:extLst>
              <a:ext uri="{FF2B5EF4-FFF2-40B4-BE49-F238E27FC236}">
                <a16:creationId xmlns:a16="http://schemas.microsoft.com/office/drawing/2014/main" id="{9AFD3B46-0258-3B49-FC77-D6850AA42710}"/>
              </a:ext>
            </a:extLst>
          </p:cNvPr>
          <p:cNvGrpSpPr/>
          <p:nvPr/>
        </p:nvGrpSpPr>
        <p:grpSpPr>
          <a:xfrm>
            <a:off x="4274694" y="1865193"/>
            <a:ext cx="3642611" cy="412095"/>
            <a:chOff x="4274694" y="1865193"/>
            <a:chExt cx="3642611" cy="412095"/>
          </a:xfrm>
        </p:grpSpPr>
        <p:sp>
          <p:nvSpPr>
            <p:cNvPr id="5" name="圆柱体 4">
              <a:extLst>
                <a:ext uri="{FF2B5EF4-FFF2-40B4-BE49-F238E27FC236}">
                  <a16:creationId xmlns:a16="http://schemas.microsoft.com/office/drawing/2014/main" id="{EA8B1183-5375-08E6-EF5E-0A674D9F60C2}"/>
                </a:ext>
              </a:extLst>
            </p:cNvPr>
            <p:cNvSpPr/>
            <p:nvPr/>
          </p:nvSpPr>
          <p:spPr>
            <a:xfrm rot="16200000">
              <a:off x="5889952" y="249935"/>
              <a:ext cx="412095" cy="3642611"/>
            </a:xfrm>
            <a:prstGeom prst="can">
              <a:avLst>
                <a:gd name="adj" fmla="val 34442"/>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D6CCF5A-5DEA-F891-7E78-D2307C7C767B}"/>
                </a:ext>
              </a:extLst>
            </p:cNvPr>
            <p:cNvSpPr txBox="1"/>
            <p:nvPr/>
          </p:nvSpPr>
          <p:spPr>
            <a:xfrm>
              <a:off x="5491309" y="1885326"/>
              <a:ext cx="1232170" cy="369332"/>
            </a:xfrm>
            <a:prstGeom prst="rect">
              <a:avLst/>
            </a:prstGeom>
            <a:noFill/>
          </p:spPr>
          <p:txBody>
            <a:bodyPr wrap="square" rtlCol="0">
              <a:spAutoFit/>
            </a:bodyPr>
            <a:lstStyle/>
            <a:p>
              <a:pPr algn="ctr"/>
              <a:r>
                <a:rPr lang="zh-CN" altLang="en-US" b="1" dirty="0">
                  <a:solidFill>
                    <a:schemeClr val="bg1"/>
                  </a:solidFill>
                </a:rPr>
                <a:t>数据传输</a:t>
              </a:r>
            </a:p>
          </p:txBody>
        </p:sp>
      </p:grpSp>
      <p:sp>
        <p:nvSpPr>
          <p:cNvPr id="30" name="矩形 29">
            <a:extLst>
              <a:ext uri="{FF2B5EF4-FFF2-40B4-BE49-F238E27FC236}">
                <a16:creationId xmlns:a16="http://schemas.microsoft.com/office/drawing/2014/main" id="{ED68718A-6367-8AA5-E2BF-1B31FC417C7B}"/>
              </a:ext>
            </a:extLst>
          </p:cNvPr>
          <p:cNvSpPr/>
          <p:nvPr/>
        </p:nvSpPr>
        <p:spPr>
          <a:xfrm>
            <a:off x="2699102" y="2447972"/>
            <a:ext cx="1515600" cy="873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FIN-WAIT-1</a:t>
            </a:r>
          </a:p>
          <a:p>
            <a:pPr algn="ctr"/>
            <a:r>
              <a:rPr lang="zh-CN" altLang="en-US" b="1" dirty="0">
                <a:solidFill>
                  <a:schemeClr val="bg1"/>
                </a:solidFill>
                <a:latin typeface="+mn-ea"/>
              </a:rPr>
              <a:t>终止等待</a:t>
            </a:r>
            <a:r>
              <a:rPr lang="en-US" altLang="zh-CN" b="1" dirty="0">
                <a:solidFill>
                  <a:schemeClr val="bg1"/>
                </a:solidFill>
                <a:latin typeface="+mn-ea"/>
              </a:rPr>
              <a:t>1</a:t>
            </a:r>
            <a:endParaRPr lang="zh-CN" altLang="en-US" b="1" dirty="0">
              <a:solidFill>
                <a:schemeClr val="bg1"/>
              </a:solidFill>
              <a:latin typeface="+mn-ea"/>
            </a:endParaRPr>
          </a:p>
        </p:txBody>
      </p:sp>
      <p:grpSp>
        <p:nvGrpSpPr>
          <p:cNvPr id="95" name="组合 94">
            <a:extLst>
              <a:ext uri="{FF2B5EF4-FFF2-40B4-BE49-F238E27FC236}">
                <a16:creationId xmlns:a16="http://schemas.microsoft.com/office/drawing/2014/main" id="{17317090-41A6-A428-52C7-8C06E0B317FD}"/>
              </a:ext>
            </a:extLst>
          </p:cNvPr>
          <p:cNvGrpSpPr/>
          <p:nvPr/>
        </p:nvGrpSpPr>
        <p:grpSpPr>
          <a:xfrm>
            <a:off x="4214138" y="2251901"/>
            <a:ext cx="3763723" cy="545711"/>
            <a:chOff x="4214138" y="2251901"/>
            <a:chExt cx="3763723" cy="545711"/>
          </a:xfrm>
        </p:grpSpPr>
        <p:cxnSp>
          <p:nvCxnSpPr>
            <p:cNvPr id="31" name="直接箭头连接符 30">
              <a:extLst>
                <a:ext uri="{FF2B5EF4-FFF2-40B4-BE49-F238E27FC236}">
                  <a16:creationId xmlns:a16="http://schemas.microsoft.com/office/drawing/2014/main" id="{641AA3EE-6A46-EDA9-E2D9-F04EFCBA3B99}"/>
                </a:ext>
              </a:extLst>
            </p:cNvPr>
            <p:cNvCxnSpPr/>
            <p:nvPr/>
          </p:nvCxnSpPr>
          <p:spPr>
            <a:xfrm>
              <a:off x="4214138" y="2447572"/>
              <a:ext cx="3763723" cy="34134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A220E6E1-D8B3-04C9-6769-99C51BD63251}"/>
                </a:ext>
              </a:extLst>
            </p:cNvPr>
            <p:cNvSpPr txBox="1"/>
            <p:nvPr/>
          </p:nvSpPr>
          <p:spPr>
            <a:xfrm rot="335594">
              <a:off x="4859257" y="2251901"/>
              <a:ext cx="809897" cy="369332"/>
            </a:xfrm>
            <a:prstGeom prst="rect">
              <a:avLst/>
            </a:prstGeom>
            <a:noFill/>
          </p:spPr>
          <p:txBody>
            <a:bodyPr wrap="square" rtlCol="0">
              <a:spAutoFit/>
            </a:bodyPr>
            <a:lstStyle/>
            <a:p>
              <a:r>
                <a:rPr lang="en-US" altLang="zh-CN" b="1" dirty="0"/>
                <a:t>FIN=1</a:t>
              </a:r>
              <a:endParaRPr lang="zh-CN" altLang="en-US" b="1" dirty="0"/>
            </a:p>
          </p:txBody>
        </p:sp>
        <p:sp>
          <p:nvSpPr>
            <p:cNvPr id="32" name="文本框 31">
              <a:extLst>
                <a:ext uri="{FF2B5EF4-FFF2-40B4-BE49-F238E27FC236}">
                  <a16:creationId xmlns:a16="http://schemas.microsoft.com/office/drawing/2014/main" id="{CA02D098-6D0B-915A-5EB5-5C6B4A5D8F70}"/>
                </a:ext>
              </a:extLst>
            </p:cNvPr>
            <p:cNvSpPr txBox="1"/>
            <p:nvPr/>
          </p:nvSpPr>
          <p:spPr>
            <a:xfrm rot="250480">
              <a:off x="5608557" y="2299369"/>
              <a:ext cx="809897" cy="369332"/>
            </a:xfrm>
            <a:prstGeom prst="rect">
              <a:avLst/>
            </a:prstGeom>
            <a:noFill/>
          </p:spPr>
          <p:txBody>
            <a:bodyPr wrap="square" rtlCol="0">
              <a:spAutoFit/>
            </a:bodyPr>
            <a:lstStyle/>
            <a:p>
              <a:r>
                <a:rPr lang="en-US" altLang="zh-CN" b="1" dirty="0"/>
                <a:t>ACK=1</a:t>
              </a:r>
              <a:endParaRPr lang="zh-CN" altLang="en-US" b="1" dirty="0"/>
            </a:p>
          </p:txBody>
        </p:sp>
        <p:sp>
          <p:nvSpPr>
            <p:cNvPr id="33" name="文本框 32">
              <a:extLst>
                <a:ext uri="{FF2B5EF4-FFF2-40B4-BE49-F238E27FC236}">
                  <a16:creationId xmlns:a16="http://schemas.microsoft.com/office/drawing/2014/main" id="{DE1EEE7D-A921-A199-93E3-A630153B83FE}"/>
                </a:ext>
              </a:extLst>
            </p:cNvPr>
            <p:cNvSpPr txBox="1"/>
            <p:nvPr/>
          </p:nvSpPr>
          <p:spPr>
            <a:xfrm rot="344951">
              <a:off x="6415910" y="2339094"/>
              <a:ext cx="809897" cy="369332"/>
            </a:xfrm>
            <a:prstGeom prst="rect">
              <a:avLst/>
            </a:prstGeom>
            <a:noFill/>
          </p:spPr>
          <p:txBody>
            <a:bodyPr wrap="square" rtlCol="0">
              <a:spAutoFit/>
            </a:bodyPr>
            <a:lstStyle/>
            <a:p>
              <a:r>
                <a:rPr lang="en-US" altLang="zh-CN" b="1" dirty="0"/>
                <a:t>seq=u</a:t>
              </a:r>
              <a:endParaRPr lang="zh-CN" altLang="en-US" b="1" dirty="0"/>
            </a:p>
          </p:txBody>
        </p:sp>
        <p:sp>
          <p:nvSpPr>
            <p:cNvPr id="34" name="文本框 33">
              <a:extLst>
                <a:ext uri="{FF2B5EF4-FFF2-40B4-BE49-F238E27FC236}">
                  <a16:creationId xmlns:a16="http://schemas.microsoft.com/office/drawing/2014/main" id="{73C8C3CA-C564-BE9C-E842-A8296EE84E6F}"/>
                </a:ext>
              </a:extLst>
            </p:cNvPr>
            <p:cNvSpPr txBox="1"/>
            <p:nvPr/>
          </p:nvSpPr>
          <p:spPr>
            <a:xfrm rot="344951">
              <a:off x="7146872" y="2428280"/>
              <a:ext cx="809897" cy="369332"/>
            </a:xfrm>
            <a:prstGeom prst="rect">
              <a:avLst/>
            </a:prstGeom>
            <a:noFill/>
          </p:spPr>
          <p:txBody>
            <a:bodyPr wrap="square" rtlCol="0">
              <a:spAutoFit/>
            </a:bodyPr>
            <a:lstStyle/>
            <a:p>
              <a:r>
                <a:rPr lang="en-US" altLang="zh-CN" b="1" dirty="0"/>
                <a:t>ack=v</a:t>
              </a:r>
              <a:endParaRPr lang="zh-CN" altLang="en-US" b="1" dirty="0"/>
            </a:p>
          </p:txBody>
        </p:sp>
      </p:grpSp>
      <p:grpSp>
        <p:nvGrpSpPr>
          <p:cNvPr id="94" name="组合 93">
            <a:extLst>
              <a:ext uri="{FF2B5EF4-FFF2-40B4-BE49-F238E27FC236}">
                <a16:creationId xmlns:a16="http://schemas.microsoft.com/office/drawing/2014/main" id="{5FCAD905-F0A5-7E80-98B2-22732196C43C}"/>
              </a:ext>
            </a:extLst>
          </p:cNvPr>
          <p:cNvGrpSpPr/>
          <p:nvPr/>
        </p:nvGrpSpPr>
        <p:grpSpPr>
          <a:xfrm>
            <a:off x="983085" y="1265027"/>
            <a:ext cx="1711321" cy="1200329"/>
            <a:chOff x="983085" y="1265027"/>
            <a:chExt cx="1711321" cy="1200329"/>
          </a:xfrm>
        </p:grpSpPr>
        <p:cxnSp>
          <p:nvCxnSpPr>
            <p:cNvPr id="72" name="连接符: 肘形 71">
              <a:extLst>
                <a:ext uri="{FF2B5EF4-FFF2-40B4-BE49-F238E27FC236}">
                  <a16:creationId xmlns:a16="http://schemas.microsoft.com/office/drawing/2014/main" id="{EFBF1B79-C961-44D2-C2DB-0F7E27764AB6}"/>
                </a:ext>
              </a:extLst>
            </p:cNvPr>
            <p:cNvCxnSpPr>
              <a:cxnSpLocks/>
              <a:stCxn id="24" idx="1"/>
            </p:cNvCxnSpPr>
            <p:nvPr/>
          </p:nvCxnSpPr>
          <p:spPr>
            <a:xfrm rot="10800000" flipH="1" flipV="1">
              <a:off x="2130526" y="1360896"/>
              <a:ext cx="563880" cy="1088571"/>
            </a:xfrm>
            <a:prstGeom prst="bentConnector3">
              <a:avLst>
                <a:gd name="adj1" fmla="val -1314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B7C56BD8-1CE2-8D94-5F92-CBAF19D32888}"/>
                </a:ext>
              </a:extLst>
            </p:cNvPr>
            <p:cNvSpPr txBox="1"/>
            <p:nvPr/>
          </p:nvSpPr>
          <p:spPr>
            <a:xfrm>
              <a:off x="983085" y="1265027"/>
              <a:ext cx="438727" cy="1200329"/>
            </a:xfrm>
            <a:prstGeom prst="rect">
              <a:avLst/>
            </a:prstGeom>
            <a:noFill/>
          </p:spPr>
          <p:txBody>
            <a:bodyPr wrap="square" rtlCol="0">
              <a:spAutoFit/>
            </a:bodyPr>
            <a:lstStyle/>
            <a:p>
              <a:r>
                <a:rPr lang="zh-CN" altLang="en-US" b="1" dirty="0"/>
                <a:t>主</a:t>
              </a:r>
              <a:endParaRPr lang="en-US" altLang="zh-CN" b="1" dirty="0"/>
            </a:p>
            <a:p>
              <a:r>
                <a:rPr lang="zh-CN" altLang="en-US" b="1" dirty="0"/>
                <a:t>动</a:t>
              </a:r>
              <a:endParaRPr lang="en-US" altLang="zh-CN" b="1" dirty="0"/>
            </a:p>
            <a:p>
              <a:r>
                <a:rPr lang="zh-CN" altLang="en-US" b="1" dirty="0"/>
                <a:t>关</a:t>
              </a:r>
              <a:endParaRPr lang="en-US" altLang="zh-CN" b="1" dirty="0"/>
            </a:p>
            <a:p>
              <a:r>
                <a:rPr lang="zh-CN" altLang="en-US" b="1" dirty="0"/>
                <a:t>闭</a:t>
              </a:r>
            </a:p>
          </p:txBody>
        </p:sp>
      </p:grpSp>
      <p:sp>
        <p:nvSpPr>
          <p:cNvPr id="90" name="文本框 89">
            <a:extLst>
              <a:ext uri="{FF2B5EF4-FFF2-40B4-BE49-F238E27FC236}">
                <a16:creationId xmlns:a16="http://schemas.microsoft.com/office/drawing/2014/main" id="{2FF1AB45-4BA9-D467-A59C-E8A8FDDDA3B3}"/>
              </a:ext>
            </a:extLst>
          </p:cNvPr>
          <p:cNvSpPr txBox="1"/>
          <p:nvPr/>
        </p:nvSpPr>
        <p:spPr>
          <a:xfrm>
            <a:off x="130663" y="2451401"/>
            <a:ext cx="2759153" cy="646331"/>
          </a:xfrm>
          <a:prstGeom prst="rect">
            <a:avLst/>
          </a:prstGeom>
          <a:noFill/>
        </p:spPr>
        <p:txBody>
          <a:bodyPr wrap="square" rtlCol="0">
            <a:spAutoFit/>
          </a:bodyPr>
          <a:lstStyle/>
          <a:p>
            <a:r>
              <a:rPr lang="zh-CN" altLang="en-US" b="1" dirty="0">
                <a:solidFill>
                  <a:schemeClr val="accent3"/>
                </a:solidFill>
              </a:rPr>
              <a:t>发送</a:t>
            </a:r>
            <a:r>
              <a:rPr lang="en-US" altLang="zh-CN" b="1" dirty="0">
                <a:solidFill>
                  <a:schemeClr val="accent3"/>
                </a:solidFill>
              </a:rPr>
              <a:t>TCP</a:t>
            </a:r>
            <a:r>
              <a:rPr lang="zh-CN" altLang="en-US" b="1" dirty="0">
                <a:solidFill>
                  <a:schemeClr val="accent3"/>
                </a:solidFill>
              </a:rPr>
              <a:t>连接释放报文段</a:t>
            </a:r>
            <a:endParaRPr lang="en-US" altLang="zh-CN" b="1" dirty="0">
              <a:solidFill>
                <a:schemeClr val="accent3"/>
              </a:solidFill>
            </a:endParaRPr>
          </a:p>
          <a:p>
            <a:r>
              <a:rPr lang="zh-CN" altLang="en-US" b="1" dirty="0">
                <a:solidFill>
                  <a:schemeClr val="accent3"/>
                </a:solidFill>
              </a:rPr>
              <a:t>并进入终止等待</a:t>
            </a:r>
            <a:r>
              <a:rPr lang="en-US" altLang="zh-CN" b="1" dirty="0">
                <a:solidFill>
                  <a:schemeClr val="accent3"/>
                </a:solidFill>
              </a:rPr>
              <a:t>1</a:t>
            </a:r>
            <a:r>
              <a:rPr lang="zh-CN" altLang="en-US" b="1" dirty="0">
                <a:solidFill>
                  <a:schemeClr val="accent3"/>
                </a:solidFill>
              </a:rPr>
              <a:t>状态</a:t>
            </a:r>
          </a:p>
        </p:txBody>
      </p:sp>
      <p:sp>
        <p:nvSpPr>
          <p:cNvPr id="35" name="矩形 34">
            <a:extLst>
              <a:ext uri="{FF2B5EF4-FFF2-40B4-BE49-F238E27FC236}">
                <a16:creationId xmlns:a16="http://schemas.microsoft.com/office/drawing/2014/main" id="{0D49E603-5865-CF65-C2BE-7A4014828CAD}"/>
              </a:ext>
            </a:extLst>
          </p:cNvPr>
          <p:cNvSpPr/>
          <p:nvPr/>
        </p:nvSpPr>
        <p:spPr>
          <a:xfrm>
            <a:off x="7977861" y="2780505"/>
            <a:ext cx="1515035" cy="1099051"/>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CLOSE-WAIT</a:t>
            </a:r>
          </a:p>
          <a:p>
            <a:pPr algn="ctr"/>
            <a:r>
              <a:rPr lang="zh-CN" altLang="en-US" b="1" dirty="0">
                <a:solidFill>
                  <a:schemeClr val="bg1"/>
                </a:solidFill>
                <a:latin typeface="+mn-ea"/>
              </a:rPr>
              <a:t>关闭等待</a:t>
            </a:r>
          </a:p>
        </p:txBody>
      </p:sp>
      <p:grpSp>
        <p:nvGrpSpPr>
          <p:cNvPr id="9" name="组合 8">
            <a:extLst>
              <a:ext uri="{FF2B5EF4-FFF2-40B4-BE49-F238E27FC236}">
                <a16:creationId xmlns:a16="http://schemas.microsoft.com/office/drawing/2014/main" id="{DA320016-A175-24BD-51D5-433B380C8527}"/>
              </a:ext>
            </a:extLst>
          </p:cNvPr>
          <p:cNvGrpSpPr/>
          <p:nvPr/>
        </p:nvGrpSpPr>
        <p:grpSpPr>
          <a:xfrm>
            <a:off x="4214138" y="2733736"/>
            <a:ext cx="3759093" cy="587534"/>
            <a:chOff x="4214138" y="2733736"/>
            <a:chExt cx="3759093" cy="587534"/>
          </a:xfrm>
        </p:grpSpPr>
        <p:cxnSp>
          <p:nvCxnSpPr>
            <p:cNvPr id="36" name="直接箭头连接符 35">
              <a:extLst>
                <a:ext uri="{FF2B5EF4-FFF2-40B4-BE49-F238E27FC236}">
                  <a16:creationId xmlns:a16="http://schemas.microsoft.com/office/drawing/2014/main" id="{EC64D488-088C-E77D-6C54-84DF45C50279}"/>
                </a:ext>
              </a:extLst>
            </p:cNvPr>
            <p:cNvCxnSpPr>
              <a:cxnSpLocks/>
            </p:cNvCxnSpPr>
            <p:nvPr/>
          </p:nvCxnSpPr>
          <p:spPr>
            <a:xfrm flipH="1">
              <a:off x="4214138" y="2819302"/>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DAA6284F-9DA4-67EF-B140-67666C65334C}"/>
                </a:ext>
              </a:extLst>
            </p:cNvPr>
            <p:cNvSpPr txBox="1"/>
            <p:nvPr/>
          </p:nvSpPr>
          <p:spPr>
            <a:xfrm rot="21102087">
              <a:off x="4295738" y="2948766"/>
              <a:ext cx="809897" cy="369332"/>
            </a:xfrm>
            <a:prstGeom prst="rect">
              <a:avLst/>
            </a:prstGeom>
            <a:noFill/>
          </p:spPr>
          <p:txBody>
            <a:bodyPr wrap="square" rtlCol="0">
              <a:spAutoFit/>
            </a:bodyPr>
            <a:lstStyle/>
            <a:p>
              <a:r>
                <a:rPr lang="en-US" altLang="zh-CN" b="1" dirty="0"/>
                <a:t>ACK=1</a:t>
              </a:r>
              <a:endParaRPr lang="zh-CN" altLang="en-US" b="1" dirty="0"/>
            </a:p>
          </p:txBody>
        </p:sp>
        <p:sp>
          <p:nvSpPr>
            <p:cNvPr id="38" name="文本框 37">
              <a:extLst>
                <a:ext uri="{FF2B5EF4-FFF2-40B4-BE49-F238E27FC236}">
                  <a16:creationId xmlns:a16="http://schemas.microsoft.com/office/drawing/2014/main" id="{A47268D0-4CBF-A997-1DAC-23280FB2B76F}"/>
                </a:ext>
              </a:extLst>
            </p:cNvPr>
            <p:cNvSpPr txBox="1"/>
            <p:nvPr/>
          </p:nvSpPr>
          <p:spPr>
            <a:xfrm rot="21139996">
              <a:off x="5110317" y="2805327"/>
              <a:ext cx="809897" cy="369332"/>
            </a:xfrm>
            <a:prstGeom prst="rect">
              <a:avLst/>
            </a:prstGeom>
            <a:noFill/>
          </p:spPr>
          <p:txBody>
            <a:bodyPr wrap="square" rtlCol="0">
              <a:spAutoFit/>
            </a:bodyPr>
            <a:lstStyle/>
            <a:p>
              <a:r>
                <a:rPr lang="en-US" altLang="zh-CN" b="1" dirty="0"/>
                <a:t>seq=v</a:t>
              </a:r>
              <a:endParaRPr lang="zh-CN" altLang="en-US" b="1" dirty="0"/>
            </a:p>
          </p:txBody>
        </p:sp>
        <p:sp>
          <p:nvSpPr>
            <p:cNvPr id="41" name="文本框 40">
              <a:extLst>
                <a:ext uri="{FF2B5EF4-FFF2-40B4-BE49-F238E27FC236}">
                  <a16:creationId xmlns:a16="http://schemas.microsoft.com/office/drawing/2014/main" id="{019DD84C-6D81-0EFB-07DC-534903F58133}"/>
                </a:ext>
              </a:extLst>
            </p:cNvPr>
            <p:cNvSpPr txBox="1"/>
            <p:nvPr/>
          </p:nvSpPr>
          <p:spPr>
            <a:xfrm rot="21174311">
              <a:off x="5867782" y="2733736"/>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42" name="文本框 41">
            <a:extLst>
              <a:ext uri="{FF2B5EF4-FFF2-40B4-BE49-F238E27FC236}">
                <a16:creationId xmlns:a16="http://schemas.microsoft.com/office/drawing/2014/main" id="{A89553BD-AF53-A5E8-8A80-5A0CDDA240F7}"/>
              </a:ext>
            </a:extLst>
          </p:cNvPr>
          <p:cNvSpPr txBox="1"/>
          <p:nvPr/>
        </p:nvSpPr>
        <p:spPr>
          <a:xfrm>
            <a:off x="9480501" y="2715141"/>
            <a:ext cx="2759153" cy="646331"/>
          </a:xfrm>
          <a:prstGeom prst="rect">
            <a:avLst/>
          </a:prstGeom>
          <a:noFill/>
        </p:spPr>
        <p:txBody>
          <a:bodyPr wrap="square" rtlCol="0">
            <a:spAutoFit/>
          </a:bodyPr>
          <a:lstStyle/>
          <a:p>
            <a:r>
              <a:rPr lang="zh-CN" altLang="en-US" b="1" dirty="0">
                <a:solidFill>
                  <a:schemeClr val="accent5"/>
                </a:solidFill>
              </a:rPr>
              <a:t>发送</a:t>
            </a:r>
            <a:r>
              <a:rPr lang="en-US" altLang="zh-CN" b="1" dirty="0">
                <a:solidFill>
                  <a:schemeClr val="accent5"/>
                </a:solidFill>
              </a:rPr>
              <a:t>TCP</a:t>
            </a:r>
            <a:r>
              <a:rPr lang="zh-CN" altLang="en-US" b="1" dirty="0">
                <a:solidFill>
                  <a:schemeClr val="accent5"/>
                </a:solidFill>
              </a:rPr>
              <a:t>普通确认报文段</a:t>
            </a:r>
            <a:endParaRPr lang="en-US" altLang="zh-CN" b="1" dirty="0">
              <a:solidFill>
                <a:schemeClr val="accent5"/>
              </a:solidFill>
            </a:endParaRPr>
          </a:p>
          <a:p>
            <a:r>
              <a:rPr lang="zh-CN" altLang="en-US" b="1" dirty="0">
                <a:solidFill>
                  <a:schemeClr val="accent5"/>
                </a:solidFill>
              </a:rPr>
              <a:t>并进入关闭等待状态</a:t>
            </a:r>
          </a:p>
        </p:txBody>
      </p:sp>
      <p:sp>
        <p:nvSpPr>
          <p:cNvPr id="43" name="对话气泡: 矩形 42">
            <a:extLst>
              <a:ext uri="{FF2B5EF4-FFF2-40B4-BE49-F238E27FC236}">
                <a16:creationId xmlns:a16="http://schemas.microsoft.com/office/drawing/2014/main" id="{155B7352-3786-CB45-D67C-93EA26F2154B}"/>
              </a:ext>
            </a:extLst>
          </p:cNvPr>
          <p:cNvSpPr/>
          <p:nvPr/>
        </p:nvSpPr>
        <p:spPr>
          <a:xfrm>
            <a:off x="1930624" y="4037480"/>
            <a:ext cx="9956576" cy="808840"/>
          </a:xfrm>
          <a:prstGeom prst="wedgeRectCallout">
            <a:avLst>
              <a:gd name="adj1" fmla="val -15156"/>
              <a:gd name="adj2" fmla="val -16196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rPr>
              <a:t>序号</a:t>
            </a:r>
            <a:r>
              <a:rPr lang="en-US" altLang="zh-CN" b="1" dirty="0">
                <a:solidFill>
                  <a:schemeClr val="tx1"/>
                </a:solidFill>
              </a:rPr>
              <a:t>seq</a:t>
            </a:r>
            <a:r>
              <a:rPr lang="zh-CN" altLang="en-US" b="1" dirty="0">
                <a:solidFill>
                  <a:schemeClr val="tx1"/>
                </a:solidFill>
              </a:rPr>
              <a:t>字段的值设置为</a:t>
            </a:r>
            <a:r>
              <a:rPr lang="en-US" altLang="zh-CN" b="1" dirty="0">
                <a:solidFill>
                  <a:schemeClr val="tx1"/>
                </a:solidFill>
              </a:rPr>
              <a:t>v</a:t>
            </a:r>
            <a:r>
              <a:rPr lang="zh-CN" altLang="en-US" b="1" dirty="0">
                <a:solidFill>
                  <a:schemeClr val="tx1"/>
                </a:solidFill>
              </a:rPr>
              <a:t>，它等于</a:t>
            </a:r>
            <a:r>
              <a:rPr lang="en-US" altLang="zh-CN" b="1" dirty="0">
                <a:solidFill>
                  <a:schemeClr val="tx1"/>
                </a:solidFill>
              </a:rPr>
              <a:t>TCP</a:t>
            </a:r>
            <a:r>
              <a:rPr lang="zh-CN" altLang="en-US" b="1" dirty="0">
                <a:solidFill>
                  <a:schemeClr val="tx1"/>
                </a:solidFill>
              </a:rPr>
              <a:t>服务器进程之前已传送过的数据的最后一个字节的序号加</a:t>
            </a:r>
            <a:r>
              <a:rPr lang="en-US" altLang="zh-CN" b="1" dirty="0">
                <a:solidFill>
                  <a:schemeClr val="tx1"/>
                </a:solidFill>
              </a:rPr>
              <a:t>1</a:t>
            </a:r>
            <a:r>
              <a:rPr lang="zh-CN" altLang="en-US" b="1" dirty="0">
                <a:solidFill>
                  <a:schemeClr val="tx1"/>
                </a:solidFill>
              </a:rPr>
              <a:t>。</a:t>
            </a:r>
            <a:endParaRPr lang="en-US" altLang="zh-CN" b="1" dirty="0">
              <a:solidFill>
                <a:schemeClr val="tx1"/>
              </a:solidFill>
            </a:endParaRPr>
          </a:p>
          <a:p>
            <a:pPr>
              <a:lnSpc>
                <a:spcPct val="150000"/>
              </a:lnSpc>
            </a:pPr>
            <a:r>
              <a:rPr lang="zh-CN" altLang="en-US" b="1" dirty="0">
                <a:solidFill>
                  <a:schemeClr val="tx1"/>
                </a:solidFill>
              </a:rPr>
              <a:t>这也与之前收到的</a:t>
            </a:r>
            <a:r>
              <a:rPr lang="en-US" altLang="zh-CN" b="1" dirty="0">
                <a:solidFill>
                  <a:schemeClr val="tx1"/>
                </a:solidFill>
              </a:rPr>
              <a:t>TCP</a:t>
            </a:r>
            <a:r>
              <a:rPr lang="zh-CN" altLang="en-US" b="1" dirty="0">
                <a:solidFill>
                  <a:schemeClr val="tx1"/>
                </a:solidFill>
              </a:rPr>
              <a:t>连接释放报文段中的确认号</a:t>
            </a:r>
            <a:r>
              <a:rPr lang="en-US" altLang="zh-CN" b="1" dirty="0">
                <a:solidFill>
                  <a:schemeClr val="tx1"/>
                </a:solidFill>
              </a:rPr>
              <a:t>v</a:t>
            </a:r>
            <a:r>
              <a:rPr lang="zh-CN" altLang="en-US" b="1" dirty="0">
                <a:solidFill>
                  <a:schemeClr val="tx1"/>
                </a:solidFill>
              </a:rPr>
              <a:t>匹配。</a:t>
            </a:r>
          </a:p>
        </p:txBody>
      </p:sp>
      <p:cxnSp>
        <p:nvCxnSpPr>
          <p:cNvPr id="12" name="连接符: 曲线 11">
            <a:extLst>
              <a:ext uri="{FF2B5EF4-FFF2-40B4-BE49-F238E27FC236}">
                <a16:creationId xmlns:a16="http://schemas.microsoft.com/office/drawing/2014/main" id="{F1DAF088-4EAB-B799-E4A1-B7F33DBDF82F}"/>
              </a:ext>
            </a:extLst>
          </p:cNvPr>
          <p:cNvCxnSpPr>
            <a:stCxn id="34" idx="0"/>
            <a:endCxn id="38" idx="0"/>
          </p:cNvCxnSpPr>
          <p:nvPr/>
        </p:nvCxnSpPr>
        <p:spPr>
          <a:xfrm rot="16200000" flipH="1" flipV="1">
            <a:off x="6341590" y="1578248"/>
            <a:ext cx="377769" cy="2079690"/>
          </a:xfrm>
          <a:prstGeom prst="curvedConnector3">
            <a:avLst>
              <a:gd name="adj1" fmla="val -174399"/>
            </a:avLst>
          </a:prstGeom>
          <a:ln w="508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36AF579A-F10C-748E-3462-91DF38EEB939}"/>
              </a:ext>
            </a:extLst>
          </p:cNvPr>
          <p:cNvGrpSpPr/>
          <p:nvPr/>
        </p:nvGrpSpPr>
        <p:grpSpPr>
          <a:xfrm>
            <a:off x="304800" y="749300"/>
            <a:ext cx="6192344" cy="400110"/>
            <a:chOff x="424117" y="898245"/>
            <a:chExt cx="6192344" cy="400110"/>
          </a:xfrm>
        </p:grpSpPr>
        <p:sp>
          <p:nvSpPr>
            <p:cNvPr id="13" name="平行四边形 12">
              <a:extLst>
                <a:ext uri="{FF2B5EF4-FFF2-40B4-BE49-F238E27FC236}">
                  <a16:creationId xmlns:a16="http://schemas.microsoft.com/office/drawing/2014/main" id="{36F9CCEC-365B-A411-258D-E865852BC936}"/>
                </a:ext>
              </a:extLst>
            </p:cNvPr>
            <p:cNvSpPr/>
            <p:nvPr/>
          </p:nvSpPr>
          <p:spPr>
            <a:xfrm>
              <a:off x="424117" y="898245"/>
              <a:ext cx="67714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14" name="文本框 13">
              <a:extLst>
                <a:ext uri="{FF2B5EF4-FFF2-40B4-BE49-F238E27FC236}">
                  <a16:creationId xmlns:a16="http://schemas.microsoft.com/office/drawing/2014/main" id="{3A8926B4-C803-A2F8-F643-8B81FF70E862}"/>
                </a:ext>
              </a:extLst>
            </p:cNvPr>
            <p:cNvSpPr txBox="1"/>
            <p:nvPr/>
          </p:nvSpPr>
          <p:spPr>
            <a:xfrm>
              <a:off x="1101257" y="898245"/>
              <a:ext cx="5515204" cy="400110"/>
            </a:xfrm>
            <a:prstGeom prst="rect">
              <a:avLst/>
            </a:prstGeom>
            <a:noFill/>
          </p:spPr>
          <p:txBody>
            <a:bodyPr wrap="square" rtlCol="0">
              <a:spAutoFit/>
            </a:bodyPr>
            <a:lstStyle/>
            <a:p>
              <a:r>
                <a:rPr lang="zh-CN" altLang="en-US" sz="2000" b="1" dirty="0"/>
                <a:t>“四报文挥手”释放</a:t>
              </a:r>
              <a:r>
                <a:rPr lang="en-US" altLang="zh-CN" sz="2000" b="1" dirty="0"/>
                <a:t>TCP</a:t>
              </a:r>
              <a:r>
                <a:rPr lang="zh-CN" altLang="en-US" sz="2000" b="1" dirty="0"/>
                <a:t>连接</a:t>
              </a:r>
            </a:p>
          </p:txBody>
        </p:sp>
      </p:grpSp>
    </p:spTree>
    <p:custDataLst>
      <p:tags r:id="rId1"/>
    </p:custDataLst>
    <p:extLst>
      <p:ext uri="{BB962C8B-B14F-4D97-AF65-F5344CB8AC3E}">
        <p14:creationId xmlns:p14="http://schemas.microsoft.com/office/powerpoint/2010/main" val="70533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right)">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hand-spread-gesture_33861">
            <a:extLst>
              <a:ext uri="{FF2B5EF4-FFF2-40B4-BE49-F238E27FC236}">
                <a16:creationId xmlns:a16="http://schemas.microsoft.com/office/drawing/2014/main" id="{1236280D-B594-11E5-9A32-D561DC754DF8}"/>
              </a:ext>
            </a:extLst>
          </p:cNvPr>
          <p:cNvSpPr/>
          <p:nvPr/>
        </p:nvSpPr>
        <p:spPr>
          <a:xfrm rot="1840616">
            <a:off x="5682611" y="978859"/>
            <a:ext cx="265387" cy="299276"/>
          </a:xfrm>
          <a:custGeom>
            <a:avLst/>
            <a:gdLst>
              <a:gd name="T0" fmla="*/ 843 w 976"/>
              <a:gd name="T1" fmla="*/ 321 h 1102"/>
              <a:gd name="T2" fmla="*/ 745 w 976"/>
              <a:gd name="T3" fmla="*/ 446 h 1102"/>
              <a:gd name="T4" fmla="*/ 803 w 976"/>
              <a:gd name="T5" fmla="*/ 189 h 1102"/>
              <a:gd name="T6" fmla="*/ 734 w 976"/>
              <a:gd name="T7" fmla="*/ 75 h 1102"/>
              <a:gd name="T8" fmla="*/ 621 w 976"/>
              <a:gd name="T9" fmla="*/ 144 h 1102"/>
              <a:gd name="T10" fmla="*/ 582 w 976"/>
              <a:gd name="T11" fmla="*/ 97 h 1102"/>
              <a:gd name="T12" fmla="*/ 388 w 976"/>
              <a:gd name="T13" fmla="*/ 97 h 1102"/>
              <a:gd name="T14" fmla="*/ 350 w 976"/>
              <a:gd name="T15" fmla="*/ 209 h 1102"/>
              <a:gd name="T16" fmla="*/ 235 w 976"/>
              <a:gd name="T17" fmla="*/ 112 h 1102"/>
              <a:gd name="T18" fmla="*/ 163 w 976"/>
              <a:gd name="T19" fmla="*/ 219 h 1102"/>
              <a:gd name="T20" fmla="*/ 244 w 976"/>
              <a:gd name="T21" fmla="*/ 601 h 1102"/>
              <a:gd name="T22" fmla="*/ 0 w 976"/>
              <a:gd name="T23" fmla="*/ 630 h 1102"/>
              <a:gd name="T24" fmla="*/ 257 w 976"/>
              <a:gd name="T25" fmla="*/ 931 h 1102"/>
              <a:gd name="T26" fmla="*/ 214 w 976"/>
              <a:gd name="T27" fmla="*/ 969 h 1102"/>
              <a:gd name="T28" fmla="*/ 252 w 976"/>
              <a:gd name="T29" fmla="*/ 1102 h 1102"/>
              <a:gd name="T30" fmla="*/ 834 w 976"/>
              <a:gd name="T31" fmla="*/ 1064 h 1102"/>
              <a:gd name="T32" fmla="*/ 796 w 976"/>
              <a:gd name="T33" fmla="*/ 931 h 1102"/>
              <a:gd name="T34" fmla="*/ 813 w 976"/>
              <a:gd name="T35" fmla="*/ 859 h 1102"/>
              <a:gd name="T36" fmla="*/ 865 w 976"/>
              <a:gd name="T37" fmla="*/ 638 h 1102"/>
              <a:gd name="T38" fmla="*/ 953 w 976"/>
              <a:gd name="T39" fmla="*/ 448 h 1102"/>
              <a:gd name="T40" fmla="*/ 912 w 976"/>
              <a:gd name="T41" fmla="*/ 325 h 1102"/>
              <a:gd name="T42" fmla="*/ 825 w 976"/>
              <a:gd name="T43" fmla="*/ 631 h 1102"/>
              <a:gd name="T44" fmla="*/ 825 w 976"/>
              <a:gd name="T45" fmla="*/ 634 h 1102"/>
              <a:gd name="T46" fmla="*/ 825 w 976"/>
              <a:gd name="T47" fmla="*/ 642 h 1102"/>
              <a:gd name="T48" fmla="*/ 778 w 976"/>
              <a:gd name="T49" fmla="*/ 839 h 1102"/>
              <a:gd name="T50" fmla="*/ 297 w 976"/>
              <a:gd name="T51" fmla="*/ 931 h 1102"/>
              <a:gd name="T52" fmla="*/ 109 w 976"/>
              <a:gd name="T53" fmla="*/ 697 h 1102"/>
              <a:gd name="T54" fmla="*/ 40 w 976"/>
              <a:gd name="T55" fmla="*/ 630 h 1102"/>
              <a:gd name="T56" fmla="*/ 245 w 976"/>
              <a:gd name="T57" fmla="*/ 647 h 1102"/>
              <a:gd name="T58" fmla="*/ 288 w 976"/>
              <a:gd name="T59" fmla="*/ 565 h 1102"/>
              <a:gd name="T60" fmla="*/ 203 w 976"/>
              <a:gd name="T61" fmla="*/ 211 h 1102"/>
              <a:gd name="T62" fmla="*/ 277 w 976"/>
              <a:gd name="T63" fmla="*/ 156 h 1102"/>
              <a:gd name="T64" fmla="*/ 312 w 976"/>
              <a:gd name="T65" fmla="*/ 220 h 1102"/>
              <a:gd name="T66" fmla="*/ 406 w 976"/>
              <a:gd name="T67" fmla="*/ 470 h 1102"/>
              <a:gd name="T68" fmla="*/ 428 w 976"/>
              <a:gd name="T69" fmla="*/ 450 h 1102"/>
              <a:gd name="T70" fmla="*/ 485 w 976"/>
              <a:gd name="T71" fmla="*/ 40 h 1102"/>
              <a:gd name="T72" fmla="*/ 545 w 976"/>
              <a:gd name="T73" fmla="*/ 420 h 1102"/>
              <a:gd name="T74" fmla="*/ 561 w 976"/>
              <a:gd name="T75" fmla="*/ 444 h 1102"/>
              <a:gd name="T76" fmla="*/ 659 w 976"/>
              <a:gd name="T77" fmla="*/ 154 h 1102"/>
              <a:gd name="T78" fmla="*/ 725 w 976"/>
              <a:gd name="T79" fmla="*/ 114 h 1102"/>
              <a:gd name="T80" fmla="*/ 764 w 976"/>
              <a:gd name="T81" fmla="*/ 179 h 1102"/>
              <a:gd name="T82" fmla="*/ 709 w 976"/>
              <a:gd name="T83" fmla="*/ 478 h 1102"/>
              <a:gd name="T84" fmla="*/ 715 w 976"/>
              <a:gd name="T85" fmla="*/ 478 h 1102"/>
              <a:gd name="T86" fmla="*/ 743 w 976"/>
              <a:gd name="T87" fmla="*/ 489 h 1102"/>
              <a:gd name="T88" fmla="*/ 827 w 976"/>
              <a:gd name="T89" fmla="*/ 386 h 1102"/>
              <a:gd name="T90" fmla="*/ 856 w 976"/>
              <a:gd name="T91" fmla="*/ 359 h 1102"/>
              <a:gd name="T92" fmla="*/ 919 w 976"/>
              <a:gd name="T93" fmla="*/ 42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6" h="1102">
                <a:moveTo>
                  <a:pt x="912" y="325"/>
                </a:moveTo>
                <a:cubicBezTo>
                  <a:pt x="890" y="314"/>
                  <a:pt x="866" y="313"/>
                  <a:pt x="843" y="321"/>
                </a:cubicBezTo>
                <a:cubicBezTo>
                  <a:pt x="821" y="329"/>
                  <a:pt x="803" y="345"/>
                  <a:pt x="792" y="366"/>
                </a:cubicBezTo>
                <a:lnTo>
                  <a:pt x="745" y="446"/>
                </a:lnTo>
                <a:cubicBezTo>
                  <a:pt x="743" y="446"/>
                  <a:pt x="740" y="445"/>
                  <a:pt x="738" y="445"/>
                </a:cubicBezTo>
                <a:lnTo>
                  <a:pt x="803" y="189"/>
                </a:lnTo>
                <a:cubicBezTo>
                  <a:pt x="809" y="164"/>
                  <a:pt x="805" y="139"/>
                  <a:pt x="792" y="118"/>
                </a:cubicBezTo>
                <a:cubicBezTo>
                  <a:pt x="779" y="96"/>
                  <a:pt x="759" y="81"/>
                  <a:pt x="734" y="75"/>
                </a:cubicBezTo>
                <a:cubicBezTo>
                  <a:pt x="710" y="69"/>
                  <a:pt x="685" y="73"/>
                  <a:pt x="663" y="86"/>
                </a:cubicBezTo>
                <a:cubicBezTo>
                  <a:pt x="642" y="99"/>
                  <a:pt x="626" y="120"/>
                  <a:pt x="621" y="144"/>
                </a:cubicBezTo>
                <a:lnTo>
                  <a:pt x="584" y="281"/>
                </a:lnTo>
                <a:lnTo>
                  <a:pt x="582" y="97"/>
                </a:lnTo>
                <a:cubicBezTo>
                  <a:pt x="582" y="44"/>
                  <a:pt x="538" y="0"/>
                  <a:pt x="485" y="0"/>
                </a:cubicBezTo>
                <a:cubicBezTo>
                  <a:pt x="432" y="0"/>
                  <a:pt x="388" y="44"/>
                  <a:pt x="388" y="97"/>
                </a:cubicBezTo>
                <a:lnTo>
                  <a:pt x="388" y="332"/>
                </a:lnTo>
                <a:lnTo>
                  <a:pt x="350" y="209"/>
                </a:lnTo>
                <a:cubicBezTo>
                  <a:pt x="344" y="181"/>
                  <a:pt x="330" y="143"/>
                  <a:pt x="299" y="122"/>
                </a:cubicBezTo>
                <a:cubicBezTo>
                  <a:pt x="281" y="111"/>
                  <a:pt x="259" y="107"/>
                  <a:pt x="235" y="112"/>
                </a:cubicBezTo>
                <a:cubicBezTo>
                  <a:pt x="182" y="124"/>
                  <a:pt x="157" y="160"/>
                  <a:pt x="163" y="216"/>
                </a:cubicBezTo>
                <a:cubicBezTo>
                  <a:pt x="163" y="217"/>
                  <a:pt x="163" y="218"/>
                  <a:pt x="163" y="219"/>
                </a:cubicBezTo>
                <a:lnTo>
                  <a:pt x="248" y="567"/>
                </a:lnTo>
                <a:cubicBezTo>
                  <a:pt x="248" y="582"/>
                  <a:pt x="246" y="593"/>
                  <a:pt x="244" y="601"/>
                </a:cubicBezTo>
                <a:cubicBezTo>
                  <a:pt x="150" y="551"/>
                  <a:pt x="81" y="539"/>
                  <a:pt x="39" y="564"/>
                </a:cubicBezTo>
                <a:cubicBezTo>
                  <a:pt x="8" y="581"/>
                  <a:pt x="0" y="613"/>
                  <a:pt x="0" y="630"/>
                </a:cubicBezTo>
                <a:cubicBezTo>
                  <a:pt x="0" y="699"/>
                  <a:pt x="81" y="730"/>
                  <a:pt x="93" y="734"/>
                </a:cubicBezTo>
                <a:cubicBezTo>
                  <a:pt x="245" y="805"/>
                  <a:pt x="261" y="888"/>
                  <a:pt x="257" y="931"/>
                </a:cubicBezTo>
                <a:lnTo>
                  <a:pt x="252" y="931"/>
                </a:lnTo>
                <a:cubicBezTo>
                  <a:pt x="231" y="931"/>
                  <a:pt x="214" y="948"/>
                  <a:pt x="214" y="969"/>
                </a:cubicBezTo>
                <a:lnTo>
                  <a:pt x="214" y="1064"/>
                </a:lnTo>
                <a:cubicBezTo>
                  <a:pt x="214" y="1085"/>
                  <a:pt x="231" y="1102"/>
                  <a:pt x="252" y="1102"/>
                </a:cubicBezTo>
                <a:lnTo>
                  <a:pt x="796" y="1102"/>
                </a:lnTo>
                <a:cubicBezTo>
                  <a:pt x="817" y="1102"/>
                  <a:pt x="834" y="1085"/>
                  <a:pt x="834" y="1064"/>
                </a:cubicBezTo>
                <a:lnTo>
                  <a:pt x="834" y="969"/>
                </a:lnTo>
                <a:cubicBezTo>
                  <a:pt x="834" y="948"/>
                  <a:pt x="817" y="931"/>
                  <a:pt x="796" y="931"/>
                </a:cubicBezTo>
                <a:lnTo>
                  <a:pt x="790" y="931"/>
                </a:lnTo>
                <a:cubicBezTo>
                  <a:pt x="793" y="892"/>
                  <a:pt x="801" y="879"/>
                  <a:pt x="813" y="859"/>
                </a:cubicBezTo>
                <a:cubicBezTo>
                  <a:pt x="821" y="844"/>
                  <a:pt x="832" y="825"/>
                  <a:pt x="844" y="793"/>
                </a:cubicBezTo>
                <a:cubicBezTo>
                  <a:pt x="860" y="749"/>
                  <a:pt x="865" y="688"/>
                  <a:pt x="865" y="638"/>
                </a:cubicBezTo>
                <a:lnTo>
                  <a:pt x="865" y="638"/>
                </a:lnTo>
                <a:cubicBezTo>
                  <a:pt x="866" y="578"/>
                  <a:pt x="928" y="481"/>
                  <a:pt x="953" y="448"/>
                </a:cubicBezTo>
                <a:cubicBezTo>
                  <a:pt x="953" y="447"/>
                  <a:pt x="954" y="446"/>
                  <a:pt x="955" y="445"/>
                </a:cubicBezTo>
                <a:cubicBezTo>
                  <a:pt x="976" y="400"/>
                  <a:pt x="957" y="346"/>
                  <a:pt x="912" y="325"/>
                </a:cubicBezTo>
                <a:close/>
                <a:moveTo>
                  <a:pt x="919" y="426"/>
                </a:moveTo>
                <a:cubicBezTo>
                  <a:pt x="908" y="442"/>
                  <a:pt x="830" y="552"/>
                  <a:pt x="825" y="631"/>
                </a:cubicBezTo>
                <a:cubicBezTo>
                  <a:pt x="825" y="631"/>
                  <a:pt x="825" y="631"/>
                  <a:pt x="825" y="631"/>
                </a:cubicBezTo>
                <a:cubicBezTo>
                  <a:pt x="825" y="632"/>
                  <a:pt x="825" y="633"/>
                  <a:pt x="825" y="634"/>
                </a:cubicBezTo>
                <a:cubicBezTo>
                  <a:pt x="825" y="636"/>
                  <a:pt x="825" y="638"/>
                  <a:pt x="825" y="639"/>
                </a:cubicBezTo>
                <a:cubicBezTo>
                  <a:pt x="825" y="640"/>
                  <a:pt x="825" y="641"/>
                  <a:pt x="825" y="642"/>
                </a:cubicBezTo>
                <a:cubicBezTo>
                  <a:pt x="824" y="687"/>
                  <a:pt x="820" y="741"/>
                  <a:pt x="806" y="779"/>
                </a:cubicBezTo>
                <a:cubicBezTo>
                  <a:pt x="795" y="808"/>
                  <a:pt x="786" y="825"/>
                  <a:pt x="778" y="839"/>
                </a:cubicBezTo>
                <a:cubicBezTo>
                  <a:pt x="763" y="865"/>
                  <a:pt x="754" y="883"/>
                  <a:pt x="750" y="931"/>
                </a:cubicBezTo>
                <a:lnTo>
                  <a:pt x="297" y="931"/>
                </a:lnTo>
                <a:cubicBezTo>
                  <a:pt x="299" y="912"/>
                  <a:pt x="297" y="888"/>
                  <a:pt x="287" y="861"/>
                </a:cubicBezTo>
                <a:cubicBezTo>
                  <a:pt x="264" y="796"/>
                  <a:pt x="204" y="741"/>
                  <a:pt x="109" y="697"/>
                </a:cubicBezTo>
                <a:cubicBezTo>
                  <a:pt x="108" y="697"/>
                  <a:pt x="107" y="696"/>
                  <a:pt x="107" y="696"/>
                </a:cubicBezTo>
                <a:cubicBezTo>
                  <a:pt x="106" y="696"/>
                  <a:pt x="40" y="673"/>
                  <a:pt x="40" y="630"/>
                </a:cubicBezTo>
                <a:cubicBezTo>
                  <a:pt x="40" y="629"/>
                  <a:pt x="41" y="608"/>
                  <a:pt x="59" y="598"/>
                </a:cubicBezTo>
                <a:cubicBezTo>
                  <a:pt x="77" y="587"/>
                  <a:pt x="126" y="580"/>
                  <a:pt x="245" y="647"/>
                </a:cubicBezTo>
                <a:cubicBezTo>
                  <a:pt x="254" y="652"/>
                  <a:pt x="265" y="649"/>
                  <a:pt x="271" y="641"/>
                </a:cubicBezTo>
                <a:cubicBezTo>
                  <a:pt x="273" y="639"/>
                  <a:pt x="288" y="615"/>
                  <a:pt x="288" y="565"/>
                </a:cubicBezTo>
                <a:cubicBezTo>
                  <a:pt x="288" y="563"/>
                  <a:pt x="288" y="562"/>
                  <a:pt x="288" y="560"/>
                </a:cubicBezTo>
                <a:lnTo>
                  <a:pt x="203" y="211"/>
                </a:lnTo>
                <a:cubicBezTo>
                  <a:pt x="199" y="176"/>
                  <a:pt x="211" y="158"/>
                  <a:pt x="244" y="151"/>
                </a:cubicBezTo>
                <a:cubicBezTo>
                  <a:pt x="257" y="148"/>
                  <a:pt x="268" y="150"/>
                  <a:pt x="277" y="156"/>
                </a:cubicBezTo>
                <a:cubicBezTo>
                  <a:pt x="293" y="166"/>
                  <a:pt x="305" y="189"/>
                  <a:pt x="311" y="218"/>
                </a:cubicBezTo>
                <a:cubicBezTo>
                  <a:pt x="311" y="219"/>
                  <a:pt x="312" y="219"/>
                  <a:pt x="312" y="220"/>
                </a:cubicBezTo>
                <a:lnTo>
                  <a:pt x="384" y="456"/>
                </a:lnTo>
                <a:cubicBezTo>
                  <a:pt x="387" y="465"/>
                  <a:pt x="397" y="471"/>
                  <a:pt x="406" y="470"/>
                </a:cubicBezTo>
                <a:cubicBezTo>
                  <a:pt x="407" y="470"/>
                  <a:pt x="407" y="470"/>
                  <a:pt x="408" y="470"/>
                </a:cubicBezTo>
                <a:cubicBezTo>
                  <a:pt x="419" y="470"/>
                  <a:pt x="428" y="461"/>
                  <a:pt x="428" y="450"/>
                </a:cubicBezTo>
                <a:lnTo>
                  <a:pt x="428" y="97"/>
                </a:lnTo>
                <a:cubicBezTo>
                  <a:pt x="428" y="66"/>
                  <a:pt x="454" y="40"/>
                  <a:pt x="485" y="40"/>
                </a:cubicBezTo>
                <a:cubicBezTo>
                  <a:pt x="516" y="40"/>
                  <a:pt x="542" y="66"/>
                  <a:pt x="542" y="97"/>
                </a:cubicBezTo>
                <a:lnTo>
                  <a:pt x="545" y="420"/>
                </a:lnTo>
                <a:cubicBezTo>
                  <a:pt x="546" y="421"/>
                  <a:pt x="546" y="423"/>
                  <a:pt x="546" y="425"/>
                </a:cubicBezTo>
                <a:cubicBezTo>
                  <a:pt x="547" y="434"/>
                  <a:pt x="553" y="441"/>
                  <a:pt x="561" y="444"/>
                </a:cubicBezTo>
                <a:cubicBezTo>
                  <a:pt x="572" y="446"/>
                  <a:pt x="583" y="440"/>
                  <a:pt x="586" y="429"/>
                </a:cubicBezTo>
                <a:lnTo>
                  <a:pt x="659" y="154"/>
                </a:lnTo>
                <a:cubicBezTo>
                  <a:pt x="663" y="140"/>
                  <a:pt x="671" y="128"/>
                  <a:pt x="684" y="120"/>
                </a:cubicBezTo>
                <a:cubicBezTo>
                  <a:pt x="696" y="113"/>
                  <a:pt x="711" y="111"/>
                  <a:pt x="725" y="114"/>
                </a:cubicBezTo>
                <a:cubicBezTo>
                  <a:pt x="739" y="117"/>
                  <a:pt x="751" y="126"/>
                  <a:pt x="758" y="138"/>
                </a:cubicBezTo>
                <a:cubicBezTo>
                  <a:pt x="766" y="151"/>
                  <a:pt x="768" y="165"/>
                  <a:pt x="764" y="179"/>
                </a:cubicBezTo>
                <a:lnTo>
                  <a:pt x="695" y="454"/>
                </a:lnTo>
                <a:cubicBezTo>
                  <a:pt x="692" y="464"/>
                  <a:pt x="698" y="475"/>
                  <a:pt x="709" y="478"/>
                </a:cubicBezTo>
                <a:cubicBezTo>
                  <a:pt x="711" y="478"/>
                  <a:pt x="712" y="479"/>
                  <a:pt x="714" y="479"/>
                </a:cubicBezTo>
                <a:cubicBezTo>
                  <a:pt x="714" y="479"/>
                  <a:pt x="715" y="478"/>
                  <a:pt x="715" y="478"/>
                </a:cubicBezTo>
                <a:cubicBezTo>
                  <a:pt x="723" y="482"/>
                  <a:pt x="732" y="485"/>
                  <a:pt x="741" y="487"/>
                </a:cubicBezTo>
                <a:cubicBezTo>
                  <a:pt x="742" y="487"/>
                  <a:pt x="742" y="488"/>
                  <a:pt x="743" y="489"/>
                </a:cubicBezTo>
                <a:cubicBezTo>
                  <a:pt x="753" y="494"/>
                  <a:pt x="765" y="491"/>
                  <a:pt x="771" y="482"/>
                </a:cubicBezTo>
                <a:lnTo>
                  <a:pt x="827" y="386"/>
                </a:lnTo>
                <a:cubicBezTo>
                  <a:pt x="827" y="385"/>
                  <a:pt x="828" y="385"/>
                  <a:pt x="828" y="384"/>
                </a:cubicBezTo>
                <a:cubicBezTo>
                  <a:pt x="834" y="372"/>
                  <a:pt x="844" y="363"/>
                  <a:pt x="856" y="359"/>
                </a:cubicBezTo>
                <a:cubicBezTo>
                  <a:pt x="869" y="354"/>
                  <a:pt x="883" y="355"/>
                  <a:pt x="895" y="361"/>
                </a:cubicBezTo>
                <a:cubicBezTo>
                  <a:pt x="919" y="372"/>
                  <a:pt x="930" y="401"/>
                  <a:pt x="919" y="426"/>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组合 9">
            <a:extLst>
              <a:ext uri="{FF2B5EF4-FFF2-40B4-BE49-F238E27FC236}">
                <a16:creationId xmlns:a16="http://schemas.microsoft.com/office/drawing/2014/main" id="{F36FB091-0497-FA41-156C-2F7A014E4EE3}"/>
              </a:ext>
            </a:extLst>
          </p:cNvPr>
          <p:cNvGrpSpPr/>
          <p:nvPr/>
        </p:nvGrpSpPr>
        <p:grpSpPr>
          <a:xfrm>
            <a:off x="6010886" y="1040121"/>
            <a:ext cx="1427871" cy="198418"/>
            <a:chOff x="6010886" y="1040121"/>
            <a:chExt cx="1427871" cy="198418"/>
          </a:xfrm>
        </p:grpSpPr>
        <p:sp>
          <p:nvSpPr>
            <p:cNvPr id="21" name="message-envelope_16872">
              <a:extLst>
                <a:ext uri="{FF2B5EF4-FFF2-40B4-BE49-F238E27FC236}">
                  <a16:creationId xmlns:a16="http://schemas.microsoft.com/office/drawing/2014/main" id="{5F012231-FA83-1E77-5E7A-271B826ECFCE}"/>
                </a:ext>
              </a:extLst>
            </p:cNvPr>
            <p:cNvSpPr/>
            <p:nvPr/>
          </p:nvSpPr>
          <p:spPr>
            <a:xfrm>
              <a:off x="6010886"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2" name="message-envelope_16872">
              <a:extLst>
                <a:ext uri="{FF2B5EF4-FFF2-40B4-BE49-F238E27FC236}">
                  <a16:creationId xmlns:a16="http://schemas.microsoft.com/office/drawing/2014/main" id="{8BCDD75E-20E6-245F-BC20-EC5B08C13B3F}"/>
                </a:ext>
              </a:extLst>
            </p:cNvPr>
            <p:cNvSpPr/>
            <p:nvPr/>
          </p:nvSpPr>
          <p:spPr>
            <a:xfrm>
              <a:off x="6385229"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3" name="message-envelope_16872">
              <a:extLst>
                <a:ext uri="{FF2B5EF4-FFF2-40B4-BE49-F238E27FC236}">
                  <a16:creationId xmlns:a16="http://schemas.microsoft.com/office/drawing/2014/main" id="{507EB39B-93E0-2BF6-DB77-133138A5C289}"/>
                </a:ext>
              </a:extLst>
            </p:cNvPr>
            <p:cNvSpPr/>
            <p:nvPr/>
          </p:nvSpPr>
          <p:spPr>
            <a:xfrm>
              <a:off x="6759572"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0" name="message-envelope_16872">
              <a:extLst>
                <a:ext uri="{FF2B5EF4-FFF2-40B4-BE49-F238E27FC236}">
                  <a16:creationId xmlns:a16="http://schemas.microsoft.com/office/drawing/2014/main" id="{386B2640-6EA3-BA5C-25B2-88C33D5E5565}"/>
                </a:ext>
              </a:extLst>
            </p:cNvPr>
            <p:cNvSpPr/>
            <p:nvPr/>
          </p:nvSpPr>
          <p:spPr>
            <a:xfrm>
              <a:off x="7133914"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29" name="箭头: 左右 28">
            <a:extLst>
              <a:ext uri="{FF2B5EF4-FFF2-40B4-BE49-F238E27FC236}">
                <a16:creationId xmlns:a16="http://schemas.microsoft.com/office/drawing/2014/main" id="{62D5A662-7AED-F963-DDEC-273D19818217}"/>
              </a:ext>
            </a:extLst>
          </p:cNvPr>
          <p:cNvSpPr/>
          <p:nvPr/>
        </p:nvSpPr>
        <p:spPr>
          <a:xfrm>
            <a:off x="3795193" y="124858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释放</a:t>
            </a:r>
            <a:r>
              <a:rPr lang="en-US" altLang="zh-CN" b="1" dirty="0">
                <a:solidFill>
                  <a:schemeClr val="tx1"/>
                </a:solidFill>
              </a:rPr>
              <a:t>TCP</a:t>
            </a:r>
            <a:r>
              <a:rPr lang="zh-CN" altLang="en-US" b="1" dirty="0">
                <a:solidFill>
                  <a:schemeClr val="tx1"/>
                </a:solidFill>
              </a:rPr>
              <a:t>连接</a:t>
            </a:r>
          </a:p>
        </p:txBody>
      </p:sp>
      <p:sp>
        <p:nvSpPr>
          <p:cNvPr id="17" name="矩形 16">
            <a:extLst>
              <a:ext uri="{FF2B5EF4-FFF2-40B4-BE49-F238E27FC236}">
                <a16:creationId xmlns:a16="http://schemas.microsoft.com/office/drawing/2014/main" id="{40F99E68-DCA6-831D-1B42-467B2C89E3C9}"/>
              </a:ext>
            </a:extLst>
          </p:cNvPr>
          <p:cNvSpPr/>
          <p:nvPr/>
        </p:nvSpPr>
        <p:spPr>
          <a:xfrm>
            <a:off x="2699103" y="1865194"/>
            <a:ext cx="1515600" cy="58277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18" name="矩形 17">
            <a:extLst>
              <a:ext uri="{FF2B5EF4-FFF2-40B4-BE49-F238E27FC236}">
                <a16:creationId xmlns:a16="http://schemas.microsoft.com/office/drawing/2014/main" id="{CA6B1C4C-7188-4E3C-5D49-99A1C6D04C21}"/>
              </a:ext>
            </a:extLst>
          </p:cNvPr>
          <p:cNvSpPr/>
          <p:nvPr/>
        </p:nvSpPr>
        <p:spPr>
          <a:xfrm>
            <a:off x="7977861" y="1865194"/>
            <a:ext cx="1515035" cy="92372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24" name="文本框 23">
            <a:extLst>
              <a:ext uri="{FF2B5EF4-FFF2-40B4-BE49-F238E27FC236}">
                <a16:creationId xmlns:a16="http://schemas.microsoft.com/office/drawing/2014/main" id="{ABC1E240-2472-5F63-48F2-374B54E05FC4}"/>
              </a:ext>
            </a:extLst>
          </p:cNvPr>
          <p:cNvSpPr txBox="1"/>
          <p:nvPr/>
        </p:nvSpPr>
        <p:spPr>
          <a:xfrm>
            <a:off x="2130526" y="1176231"/>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5" name="文本框 24">
            <a:extLst>
              <a:ext uri="{FF2B5EF4-FFF2-40B4-BE49-F238E27FC236}">
                <a16:creationId xmlns:a16="http://schemas.microsoft.com/office/drawing/2014/main" id="{CEF6D472-E22A-8768-D9C3-A3F97244770D}"/>
              </a:ext>
            </a:extLst>
          </p:cNvPr>
          <p:cNvSpPr txBox="1"/>
          <p:nvPr/>
        </p:nvSpPr>
        <p:spPr>
          <a:xfrm>
            <a:off x="9081840" y="1176231"/>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26" name="组合 25">
            <a:extLst>
              <a:ext uri="{FF2B5EF4-FFF2-40B4-BE49-F238E27FC236}">
                <a16:creationId xmlns:a16="http://schemas.microsoft.com/office/drawing/2014/main" id="{E6947661-44AF-5FB4-02BF-15425BDB997C}"/>
              </a:ext>
            </a:extLst>
          </p:cNvPr>
          <p:cNvGrpSpPr/>
          <p:nvPr/>
        </p:nvGrpSpPr>
        <p:grpSpPr>
          <a:xfrm>
            <a:off x="3118053" y="1128498"/>
            <a:ext cx="5963787" cy="654939"/>
            <a:chOff x="2993956" y="1149410"/>
            <a:chExt cx="5963787" cy="654939"/>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grpSp>
        <p:nvGrpSpPr>
          <p:cNvPr id="8" name="组合 7">
            <a:extLst>
              <a:ext uri="{FF2B5EF4-FFF2-40B4-BE49-F238E27FC236}">
                <a16:creationId xmlns:a16="http://schemas.microsoft.com/office/drawing/2014/main" id="{9AFD3B46-0258-3B49-FC77-D6850AA42710}"/>
              </a:ext>
            </a:extLst>
          </p:cNvPr>
          <p:cNvGrpSpPr/>
          <p:nvPr/>
        </p:nvGrpSpPr>
        <p:grpSpPr>
          <a:xfrm>
            <a:off x="4274694" y="1865193"/>
            <a:ext cx="3642611" cy="412095"/>
            <a:chOff x="4274694" y="1865193"/>
            <a:chExt cx="3642611" cy="412095"/>
          </a:xfrm>
        </p:grpSpPr>
        <p:sp>
          <p:nvSpPr>
            <p:cNvPr id="5" name="圆柱体 4">
              <a:extLst>
                <a:ext uri="{FF2B5EF4-FFF2-40B4-BE49-F238E27FC236}">
                  <a16:creationId xmlns:a16="http://schemas.microsoft.com/office/drawing/2014/main" id="{EA8B1183-5375-08E6-EF5E-0A674D9F60C2}"/>
                </a:ext>
              </a:extLst>
            </p:cNvPr>
            <p:cNvSpPr/>
            <p:nvPr/>
          </p:nvSpPr>
          <p:spPr>
            <a:xfrm rot="16200000">
              <a:off x="5889952" y="249935"/>
              <a:ext cx="412095" cy="3642611"/>
            </a:xfrm>
            <a:prstGeom prst="can">
              <a:avLst>
                <a:gd name="adj" fmla="val 34442"/>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D6CCF5A-5DEA-F891-7E78-D2307C7C767B}"/>
                </a:ext>
              </a:extLst>
            </p:cNvPr>
            <p:cNvSpPr txBox="1"/>
            <p:nvPr/>
          </p:nvSpPr>
          <p:spPr>
            <a:xfrm>
              <a:off x="5491309" y="1885326"/>
              <a:ext cx="1232170" cy="369332"/>
            </a:xfrm>
            <a:prstGeom prst="rect">
              <a:avLst/>
            </a:prstGeom>
            <a:noFill/>
          </p:spPr>
          <p:txBody>
            <a:bodyPr wrap="square" rtlCol="0">
              <a:spAutoFit/>
            </a:bodyPr>
            <a:lstStyle/>
            <a:p>
              <a:pPr algn="ctr"/>
              <a:r>
                <a:rPr lang="zh-CN" altLang="en-US" b="1" dirty="0">
                  <a:solidFill>
                    <a:schemeClr val="bg1"/>
                  </a:solidFill>
                </a:rPr>
                <a:t>数据传输</a:t>
              </a:r>
            </a:p>
          </p:txBody>
        </p:sp>
      </p:grpSp>
      <p:sp>
        <p:nvSpPr>
          <p:cNvPr id="30" name="矩形 29">
            <a:extLst>
              <a:ext uri="{FF2B5EF4-FFF2-40B4-BE49-F238E27FC236}">
                <a16:creationId xmlns:a16="http://schemas.microsoft.com/office/drawing/2014/main" id="{ED68718A-6367-8AA5-E2BF-1B31FC417C7B}"/>
              </a:ext>
            </a:extLst>
          </p:cNvPr>
          <p:cNvSpPr/>
          <p:nvPr/>
        </p:nvSpPr>
        <p:spPr>
          <a:xfrm>
            <a:off x="2699102" y="2447972"/>
            <a:ext cx="1515600" cy="873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FIN-WAIT-1</a:t>
            </a:r>
          </a:p>
          <a:p>
            <a:pPr algn="ctr"/>
            <a:r>
              <a:rPr lang="zh-CN" altLang="en-US" b="1" dirty="0">
                <a:solidFill>
                  <a:schemeClr val="bg1"/>
                </a:solidFill>
                <a:latin typeface="+mn-ea"/>
              </a:rPr>
              <a:t>终止等待</a:t>
            </a:r>
            <a:r>
              <a:rPr lang="en-US" altLang="zh-CN" b="1" dirty="0">
                <a:solidFill>
                  <a:schemeClr val="bg1"/>
                </a:solidFill>
                <a:latin typeface="+mn-ea"/>
              </a:rPr>
              <a:t>1</a:t>
            </a:r>
            <a:endParaRPr lang="zh-CN" altLang="en-US" b="1" dirty="0">
              <a:solidFill>
                <a:schemeClr val="bg1"/>
              </a:solidFill>
              <a:latin typeface="+mn-ea"/>
            </a:endParaRPr>
          </a:p>
        </p:txBody>
      </p:sp>
      <p:grpSp>
        <p:nvGrpSpPr>
          <p:cNvPr id="95" name="组合 94">
            <a:extLst>
              <a:ext uri="{FF2B5EF4-FFF2-40B4-BE49-F238E27FC236}">
                <a16:creationId xmlns:a16="http://schemas.microsoft.com/office/drawing/2014/main" id="{17317090-41A6-A428-52C7-8C06E0B317FD}"/>
              </a:ext>
            </a:extLst>
          </p:cNvPr>
          <p:cNvGrpSpPr/>
          <p:nvPr/>
        </p:nvGrpSpPr>
        <p:grpSpPr>
          <a:xfrm>
            <a:off x="4214138" y="2251901"/>
            <a:ext cx="3763723" cy="545711"/>
            <a:chOff x="4214138" y="2251901"/>
            <a:chExt cx="3763723" cy="545711"/>
          </a:xfrm>
        </p:grpSpPr>
        <p:cxnSp>
          <p:nvCxnSpPr>
            <p:cNvPr id="31" name="直接箭头连接符 30">
              <a:extLst>
                <a:ext uri="{FF2B5EF4-FFF2-40B4-BE49-F238E27FC236}">
                  <a16:creationId xmlns:a16="http://schemas.microsoft.com/office/drawing/2014/main" id="{641AA3EE-6A46-EDA9-E2D9-F04EFCBA3B99}"/>
                </a:ext>
              </a:extLst>
            </p:cNvPr>
            <p:cNvCxnSpPr/>
            <p:nvPr/>
          </p:nvCxnSpPr>
          <p:spPr>
            <a:xfrm>
              <a:off x="4214138" y="2447572"/>
              <a:ext cx="3763723" cy="34134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A220E6E1-D8B3-04C9-6769-99C51BD63251}"/>
                </a:ext>
              </a:extLst>
            </p:cNvPr>
            <p:cNvSpPr txBox="1"/>
            <p:nvPr/>
          </p:nvSpPr>
          <p:spPr>
            <a:xfrm rot="335594">
              <a:off x="4859257" y="2251901"/>
              <a:ext cx="809897" cy="369332"/>
            </a:xfrm>
            <a:prstGeom prst="rect">
              <a:avLst/>
            </a:prstGeom>
            <a:noFill/>
          </p:spPr>
          <p:txBody>
            <a:bodyPr wrap="square" rtlCol="0">
              <a:spAutoFit/>
            </a:bodyPr>
            <a:lstStyle/>
            <a:p>
              <a:r>
                <a:rPr lang="en-US" altLang="zh-CN" b="1" dirty="0"/>
                <a:t>FIN=1</a:t>
              </a:r>
              <a:endParaRPr lang="zh-CN" altLang="en-US" b="1" dirty="0"/>
            </a:p>
          </p:txBody>
        </p:sp>
        <p:sp>
          <p:nvSpPr>
            <p:cNvPr id="32" name="文本框 31">
              <a:extLst>
                <a:ext uri="{FF2B5EF4-FFF2-40B4-BE49-F238E27FC236}">
                  <a16:creationId xmlns:a16="http://schemas.microsoft.com/office/drawing/2014/main" id="{CA02D098-6D0B-915A-5EB5-5C6B4A5D8F70}"/>
                </a:ext>
              </a:extLst>
            </p:cNvPr>
            <p:cNvSpPr txBox="1"/>
            <p:nvPr/>
          </p:nvSpPr>
          <p:spPr>
            <a:xfrm rot="250480">
              <a:off x="5608557" y="2299369"/>
              <a:ext cx="809897" cy="369332"/>
            </a:xfrm>
            <a:prstGeom prst="rect">
              <a:avLst/>
            </a:prstGeom>
            <a:noFill/>
          </p:spPr>
          <p:txBody>
            <a:bodyPr wrap="square" rtlCol="0">
              <a:spAutoFit/>
            </a:bodyPr>
            <a:lstStyle/>
            <a:p>
              <a:r>
                <a:rPr lang="en-US" altLang="zh-CN" b="1" dirty="0"/>
                <a:t>ACK=1</a:t>
              </a:r>
              <a:endParaRPr lang="zh-CN" altLang="en-US" b="1" dirty="0"/>
            </a:p>
          </p:txBody>
        </p:sp>
        <p:sp>
          <p:nvSpPr>
            <p:cNvPr id="33" name="文本框 32">
              <a:extLst>
                <a:ext uri="{FF2B5EF4-FFF2-40B4-BE49-F238E27FC236}">
                  <a16:creationId xmlns:a16="http://schemas.microsoft.com/office/drawing/2014/main" id="{DE1EEE7D-A921-A199-93E3-A630153B83FE}"/>
                </a:ext>
              </a:extLst>
            </p:cNvPr>
            <p:cNvSpPr txBox="1"/>
            <p:nvPr/>
          </p:nvSpPr>
          <p:spPr>
            <a:xfrm rot="344951">
              <a:off x="6415910" y="2339094"/>
              <a:ext cx="809897" cy="369332"/>
            </a:xfrm>
            <a:prstGeom prst="rect">
              <a:avLst/>
            </a:prstGeom>
            <a:noFill/>
          </p:spPr>
          <p:txBody>
            <a:bodyPr wrap="square" rtlCol="0">
              <a:spAutoFit/>
            </a:bodyPr>
            <a:lstStyle/>
            <a:p>
              <a:r>
                <a:rPr lang="en-US" altLang="zh-CN" b="1" dirty="0"/>
                <a:t>seq=u</a:t>
              </a:r>
              <a:endParaRPr lang="zh-CN" altLang="en-US" b="1" dirty="0"/>
            </a:p>
          </p:txBody>
        </p:sp>
        <p:sp>
          <p:nvSpPr>
            <p:cNvPr id="34" name="文本框 33">
              <a:extLst>
                <a:ext uri="{FF2B5EF4-FFF2-40B4-BE49-F238E27FC236}">
                  <a16:creationId xmlns:a16="http://schemas.microsoft.com/office/drawing/2014/main" id="{73C8C3CA-C564-BE9C-E842-A8296EE84E6F}"/>
                </a:ext>
              </a:extLst>
            </p:cNvPr>
            <p:cNvSpPr txBox="1"/>
            <p:nvPr/>
          </p:nvSpPr>
          <p:spPr>
            <a:xfrm rot="344951">
              <a:off x="7146872" y="2428280"/>
              <a:ext cx="809897" cy="369332"/>
            </a:xfrm>
            <a:prstGeom prst="rect">
              <a:avLst/>
            </a:prstGeom>
            <a:noFill/>
          </p:spPr>
          <p:txBody>
            <a:bodyPr wrap="square" rtlCol="0">
              <a:spAutoFit/>
            </a:bodyPr>
            <a:lstStyle/>
            <a:p>
              <a:r>
                <a:rPr lang="en-US" altLang="zh-CN" b="1" dirty="0"/>
                <a:t>ack=v</a:t>
              </a:r>
              <a:endParaRPr lang="zh-CN" altLang="en-US" b="1" dirty="0"/>
            </a:p>
          </p:txBody>
        </p:sp>
      </p:grpSp>
      <p:grpSp>
        <p:nvGrpSpPr>
          <p:cNvPr id="94" name="组合 93">
            <a:extLst>
              <a:ext uri="{FF2B5EF4-FFF2-40B4-BE49-F238E27FC236}">
                <a16:creationId xmlns:a16="http://schemas.microsoft.com/office/drawing/2014/main" id="{5FCAD905-F0A5-7E80-98B2-22732196C43C}"/>
              </a:ext>
            </a:extLst>
          </p:cNvPr>
          <p:cNvGrpSpPr/>
          <p:nvPr/>
        </p:nvGrpSpPr>
        <p:grpSpPr>
          <a:xfrm>
            <a:off x="983085" y="1265027"/>
            <a:ext cx="1711321" cy="1200329"/>
            <a:chOff x="983085" y="1265027"/>
            <a:chExt cx="1711321" cy="1200329"/>
          </a:xfrm>
        </p:grpSpPr>
        <p:cxnSp>
          <p:nvCxnSpPr>
            <p:cNvPr id="72" name="连接符: 肘形 71">
              <a:extLst>
                <a:ext uri="{FF2B5EF4-FFF2-40B4-BE49-F238E27FC236}">
                  <a16:creationId xmlns:a16="http://schemas.microsoft.com/office/drawing/2014/main" id="{EFBF1B79-C961-44D2-C2DB-0F7E27764AB6}"/>
                </a:ext>
              </a:extLst>
            </p:cNvPr>
            <p:cNvCxnSpPr>
              <a:cxnSpLocks/>
              <a:stCxn id="24" idx="1"/>
            </p:cNvCxnSpPr>
            <p:nvPr/>
          </p:nvCxnSpPr>
          <p:spPr>
            <a:xfrm rot="10800000" flipH="1" flipV="1">
              <a:off x="2130526" y="1360896"/>
              <a:ext cx="563880" cy="1088571"/>
            </a:xfrm>
            <a:prstGeom prst="bentConnector3">
              <a:avLst>
                <a:gd name="adj1" fmla="val -1314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B7C56BD8-1CE2-8D94-5F92-CBAF19D32888}"/>
                </a:ext>
              </a:extLst>
            </p:cNvPr>
            <p:cNvSpPr txBox="1"/>
            <p:nvPr/>
          </p:nvSpPr>
          <p:spPr>
            <a:xfrm>
              <a:off x="983085" y="1265027"/>
              <a:ext cx="438727" cy="1200329"/>
            </a:xfrm>
            <a:prstGeom prst="rect">
              <a:avLst/>
            </a:prstGeom>
            <a:noFill/>
          </p:spPr>
          <p:txBody>
            <a:bodyPr wrap="square" rtlCol="0">
              <a:spAutoFit/>
            </a:bodyPr>
            <a:lstStyle/>
            <a:p>
              <a:r>
                <a:rPr lang="zh-CN" altLang="en-US" b="1" dirty="0"/>
                <a:t>主</a:t>
              </a:r>
              <a:endParaRPr lang="en-US" altLang="zh-CN" b="1" dirty="0"/>
            </a:p>
            <a:p>
              <a:r>
                <a:rPr lang="zh-CN" altLang="en-US" b="1" dirty="0"/>
                <a:t>动</a:t>
              </a:r>
              <a:endParaRPr lang="en-US" altLang="zh-CN" b="1" dirty="0"/>
            </a:p>
            <a:p>
              <a:r>
                <a:rPr lang="zh-CN" altLang="en-US" b="1" dirty="0"/>
                <a:t>关</a:t>
              </a:r>
              <a:endParaRPr lang="en-US" altLang="zh-CN" b="1" dirty="0"/>
            </a:p>
            <a:p>
              <a:r>
                <a:rPr lang="zh-CN" altLang="en-US" b="1" dirty="0"/>
                <a:t>闭</a:t>
              </a:r>
            </a:p>
          </p:txBody>
        </p:sp>
      </p:grpSp>
      <p:sp>
        <p:nvSpPr>
          <p:cNvPr id="90" name="文本框 89">
            <a:extLst>
              <a:ext uri="{FF2B5EF4-FFF2-40B4-BE49-F238E27FC236}">
                <a16:creationId xmlns:a16="http://schemas.microsoft.com/office/drawing/2014/main" id="{2FF1AB45-4BA9-D467-A59C-E8A8FDDDA3B3}"/>
              </a:ext>
            </a:extLst>
          </p:cNvPr>
          <p:cNvSpPr txBox="1"/>
          <p:nvPr/>
        </p:nvSpPr>
        <p:spPr>
          <a:xfrm>
            <a:off x="130663" y="2451401"/>
            <a:ext cx="2759153" cy="646331"/>
          </a:xfrm>
          <a:prstGeom prst="rect">
            <a:avLst/>
          </a:prstGeom>
          <a:noFill/>
        </p:spPr>
        <p:txBody>
          <a:bodyPr wrap="square" rtlCol="0">
            <a:spAutoFit/>
          </a:bodyPr>
          <a:lstStyle/>
          <a:p>
            <a:r>
              <a:rPr lang="zh-CN" altLang="en-US" b="1" dirty="0">
                <a:solidFill>
                  <a:schemeClr val="accent3"/>
                </a:solidFill>
              </a:rPr>
              <a:t>发送</a:t>
            </a:r>
            <a:r>
              <a:rPr lang="en-US" altLang="zh-CN" b="1" dirty="0">
                <a:solidFill>
                  <a:schemeClr val="accent3"/>
                </a:solidFill>
              </a:rPr>
              <a:t>TCP</a:t>
            </a:r>
            <a:r>
              <a:rPr lang="zh-CN" altLang="en-US" b="1" dirty="0">
                <a:solidFill>
                  <a:schemeClr val="accent3"/>
                </a:solidFill>
              </a:rPr>
              <a:t>连接释放报文段</a:t>
            </a:r>
            <a:endParaRPr lang="en-US" altLang="zh-CN" b="1" dirty="0">
              <a:solidFill>
                <a:schemeClr val="accent3"/>
              </a:solidFill>
            </a:endParaRPr>
          </a:p>
          <a:p>
            <a:r>
              <a:rPr lang="zh-CN" altLang="en-US" b="1" dirty="0">
                <a:solidFill>
                  <a:schemeClr val="accent3"/>
                </a:solidFill>
              </a:rPr>
              <a:t>并进入终止等待</a:t>
            </a:r>
            <a:r>
              <a:rPr lang="en-US" altLang="zh-CN" b="1" dirty="0">
                <a:solidFill>
                  <a:schemeClr val="accent3"/>
                </a:solidFill>
              </a:rPr>
              <a:t>1</a:t>
            </a:r>
            <a:r>
              <a:rPr lang="zh-CN" altLang="en-US" b="1" dirty="0">
                <a:solidFill>
                  <a:schemeClr val="accent3"/>
                </a:solidFill>
              </a:rPr>
              <a:t>状态</a:t>
            </a:r>
          </a:p>
        </p:txBody>
      </p:sp>
      <p:sp>
        <p:nvSpPr>
          <p:cNvPr id="35" name="矩形 34">
            <a:extLst>
              <a:ext uri="{FF2B5EF4-FFF2-40B4-BE49-F238E27FC236}">
                <a16:creationId xmlns:a16="http://schemas.microsoft.com/office/drawing/2014/main" id="{0D49E603-5865-CF65-C2BE-7A4014828CAD}"/>
              </a:ext>
            </a:extLst>
          </p:cNvPr>
          <p:cNvSpPr/>
          <p:nvPr/>
        </p:nvSpPr>
        <p:spPr>
          <a:xfrm>
            <a:off x="7977861" y="2780505"/>
            <a:ext cx="1515035" cy="1099051"/>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CLOSE-WAIT</a:t>
            </a:r>
          </a:p>
          <a:p>
            <a:pPr algn="ctr"/>
            <a:r>
              <a:rPr lang="zh-CN" altLang="en-US" b="1" dirty="0">
                <a:solidFill>
                  <a:schemeClr val="bg1"/>
                </a:solidFill>
                <a:latin typeface="+mn-ea"/>
              </a:rPr>
              <a:t>关闭等待</a:t>
            </a:r>
          </a:p>
        </p:txBody>
      </p:sp>
      <p:grpSp>
        <p:nvGrpSpPr>
          <p:cNvPr id="9" name="组合 8">
            <a:extLst>
              <a:ext uri="{FF2B5EF4-FFF2-40B4-BE49-F238E27FC236}">
                <a16:creationId xmlns:a16="http://schemas.microsoft.com/office/drawing/2014/main" id="{DA320016-A175-24BD-51D5-433B380C8527}"/>
              </a:ext>
            </a:extLst>
          </p:cNvPr>
          <p:cNvGrpSpPr/>
          <p:nvPr/>
        </p:nvGrpSpPr>
        <p:grpSpPr>
          <a:xfrm>
            <a:off x="4214138" y="2733736"/>
            <a:ext cx="3759093" cy="587534"/>
            <a:chOff x="4214138" y="2733736"/>
            <a:chExt cx="3759093" cy="587534"/>
          </a:xfrm>
        </p:grpSpPr>
        <p:cxnSp>
          <p:nvCxnSpPr>
            <p:cNvPr id="36" name="直接箭头连接符 35">
              <a:extLst>
                <a:ext uri="{FF2B5EF4-FFF2-40B4-BE49-F238E27FC236}">
                  <a16:creationId xmlns:a16="http://schemas.microsoft.com/office/drawing/2014/main" id="{EC64D488-088C-E77D-6C54-84DF45C50279}"/>
                </a:ext>
              </a:extLst>
            </p:cNvPr>
            <p:cNvCxnSpPr>
              <a:cxnSpLocks/>
            </p:cNvCxnSpPr>
            <p:nvPr/>
          </p:nvCxnSpPr>
          <p:spPr>
            <a:xfrm flipH="1">
              <a:off x="4214138" y="2819302"/>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DAA6284F-9DA4-67EF-B140-67666C65334C}"/>
                </a:ext>
              </a:extLst>
            </p:cNvPr>
            <p:cNvSpPr txBox="1"/>
            <p:nvPr/>
          </p:nvSpPr>
          <p:spPr>
            <a:xfrm rot="21102087">
              <a:off x="4295738" y="2948766"/>
              <a:ext cx="809897" cy="369332"/>
            </a:xfrm>
            <a:prstGeom prst="rect">
              <a:avLst/>
            </a:prstGeom>
            <a:noFill/>
          </p:spPr>
          <p:txBody>
            <a:bodyPr wrap="square" rtlCol="0">
              <a:spAutoFit/>
            </a:bodyPr>
            <a:lstStyle/>
            <a:p>
              <a:r>
                <a:rPr lang="en-US" altLang="zh-CN" b="1" dirty="0"/>
                <a:t>ACK=1</a:t>
              </a:r>
              <a:endParaRPr lang="zh-CN" altLang="en-US" b="1" dirty="0"/>
            </a:p>
          </p:txBody>
        </p:sp>
        <p:sp>
          <p:nvSpPr>
            <p:cNvPr id="38" name="文本框 37">
              <a:extLst>
                <a:ext uri="{FF2B5EF4-FFF2-40B4-BE49-F238E27FC236}">
                  <a16:creationId xmlns:a16="http://schemas.microsoft.com/office/drawing/2014/main" id="{A47268D0-4CBF-A997-1DAC-23280FB2B76F}"/>
                </a:ext>
              </a:extLst>
            </p:cNvPr>
            <p:cNvSpPr txBox="1"/>
            <p:nvPr/>
          </p:nvSpPr>
          <p:spPr>
            <a:xfrm rot="21139996">
              <a:off x="5110317" y="2805327"/>
              <a:ext cx="809897" cy="369332"/>
            </a:xfrm>
            <a:prstGeom prst="rect">
              <a:avLst/>
            </a:prstGeom>
            <a:noFill/>
          </p:spPr>
          <p:txBody>
            <a:bodyPr wrap="square" rtlCol="0">
              <a:spAutoFit/>
            </a:bodyPr>
            <a:lstStyle/>
            <a:p>
              <a:r>
                <a:rPr lang="en-US" altLang="zh-CN" b="1" dirty="0"/>
                <a:t>seq=v</a:t>
              </a:r>
              <a:endParaRPr lang="zh-CN" altLang="en-US" b="1" dirty="0"/>
            </a:p>
          </p:txBody>
        </p:sp>
        <p:sp>
          <p:nvSpPr>
            <p:cNvPr id="41" name="文本框 40">
              <a:extLst>
                <a:ext uri="{FF2B5EF4-FFF2-40B4-BE49-F238E27FC236}">
                  <a16:creationId xmlns:a16="http://schemas.microsoft.com/office/drawing/2014/main" id="{019DD84C-6D81-0EFB-07DC-534903F58133}"/>
                </a:ext>
              </a:extLst>
            </p:cNvPr>
            <p:cNvSpPr txBox="1"/>
            <p:nvPr/>
          </p:nvSpPr>
          <p:spPr>
            <a:xfrm rot="21174311">
              <a:off x="5867782" y="2733736"/>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42" name="文本框 41">
            <a:extLst>
              <a:ext uri="{FF2B5EF4-FFF2-40B4-BE49-F238E27FC236}">
                <a16:creationId xmlns:a16="http://schemas.microsoft.com/office/drawing/2014/main" id="{A89553BD-AF53-A5E8-8A80-5A0CDDA240F7}"/>
              </a:ext>
            </a:extLst>
          </p:cNvPr>
          <p:cNvSpPr txBox="1"/>
          <p:nvPr/>
        </p:nvSpPr>
        <p:spPr>
          <a:xfrm>
            <a:off x="9480501" y="2715141"/>
            <a:ext cx="2759153" cy="646331"/>
          </a:xfrm>
          <a:prstGeom prst="rect">
            <a:avLst/>
          </a:prstGeom>
          <a:noFill/>
        </p:spPr>
        <p:txBody>
          <a:bodyPr wrap="square" rtlCol="0">
            <a:spAutoFit/>
          </a:bodyPr>
          <a:lstStyle/>
          <a:p>
            <a:r>
              <a:rPr lang="zh-CN" altLang="en-US" b="1" dirty="0">
                <a:solidFill>
                  <a:schemeClr val="accent5"/>
                </a:solidFill>
              </a:rPr>
              <a:t>发送</a:t>
            </a:r>
            <a:r>
              <a:rPr lang="en-US" altLang="zh-CN" b="1" dirty="0">
                <a:solidFill>
                  <a:schemeClr val="accent5"/>
                </a:solidFill>
              </a:rPr>
              <a:t>TCP</a:t>
            </a:r>
            <a:r>
              <a:rPr lang="zh-CN" altLang="en-US" b="1" dirty="0">
                <a:solidFill>
                  <a:schemeClr val="accent5"/>
                </a:solidFill>
              </a:rPr>
              <a:t>普通确认报文段</a:t>
            </a:r>
            <a:endParaRPr lang="en-US" altLang="zh-CN" b="1" dirty="0">
              <a:solidFill>
                <a:schemeClr val="accent5"/>
              </a:solidFill>
            </a:endParaRPr>
          </a:p>
          <a:p>
            <a:r>
              <a:rPr lang="zh-CN" altLang="en-US" b="1" dirty="0">
                <a:solidFill>
                  <a:schemeClr val="accent5"/>
                </a:solidFill>
              </a:rPr>
              <a:t>并进入关闭等待状态</a:t>
            </a:r>
          </a:p>
        </p:txBody>
      </p:sp>
      <p:sp>
        <p:nvSpPr>
          <p:cNvPr id="43" name="对话气泡: 矩形 42">
            <a:extLst>
              <a:ext uri="{FF2B5EF4-FFF2-40B4-BE49-F238E27FC236}">
                <a16:creationId xmlns:a16="http://schemas.microsoft.com/office/drawing/2014/main" id="{155B7352-3786-CB45-D67C-93EA26F2154B}"/>
              </a:ext>
            </a:extLst>
          </p:cNvPr>
          <p:cNvSpPr/>
          <p:nvPr/>
        </p:nvSpPr>
        <p:spPr>
          <a:xfrm>
            <a:off x="4097370" y="3976894"/>
            <a:ext cx="6762707" cy="493570"/>
          </a:xfrm>
          <a:prstGeom prst="wedgeRectCallout">
            <a:avLst>
              <a:gd name="adj1" fmla="val -19375"/>
              <a:gd name="adj2" fmla="val -24136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rPr>
              <a:t>确认号</a:t>
            </a:r>
            <a:r>
              <a:rPr lang="en-US" altLang="zh-CN" b="1" dirty="0">
                <a:solidFill>
                  <a:schemeClr val="tx1"/>
                </a:solidFill>
              </a:rPr>
              <a:t>ack</a:t>
            </a:r>
            <a:r>
              <a:rPr lang="zh-CN" altLang="en-US" b="1" dirty="0">
                <a:solidFill>
                  <a:schemeClr val="tx1"/>
                </a:solidFill>
              </a:rPr>
              <a:t>字段的值设置为</a:t>
            </a:r>
            <a:r>
              <a:rPr lang="en-US" altLang="zh-CN" b="1" dirty="0">
                <a:solidFill>
                  <a:schemeClr val="tx1"/>
                </a:solidFill>
              </a:rPr>
              <a:t>u+1</a:t>
            </a:r>
            <a:r>
              <a:rPr lang="zh-CN" altLang="en-US" b="1" dirty="0">
                <a:solidFill>
                  <a:schemeClr val="tx1"/>
                </a:solidFill>
              </a:rPr>
              <a:t>，这是对</a:t>
            </a:r>
            <a:r>
              <a:rPr lang="en-US" altLang="zh-CN" b="1" dirty="0">
                <a:solidFill>
                  <a:schemeClr val="tx1"/>
                </a:solidFill>
              </a:rPr>
              <a:t>TCP</a:t>
            </a:r>
            <a:r>
              <a:rPr lang="zh-CN" altLang="en-US" b="1" dirty="0">
                <a:solidFill>
                  <a:schemeClr val="tx1"/>
                </a:solidFill>
              </a:rPr>
              <a:t>连接释放报文段的确认。</a:t>
            </a:r>
          </a:p>
        </p:txBody>
      </p:sp>
      <p:cxnSp>
        <p:nvCxnSpPr>
          <p:cNvPr id="12" name="连接符: 曲线 11">
            <a:extLst>
              <a:ext uri="{FF2B5EF4-FFF2-40B4-BE49-F238E27FC236}">
                <a16:creationId xmlns:a16="http://schemas.microsoft.com/office/drawing/2014/main" id="{F1DAF088-4EAB-B799-E4A1-B7F33DBDF82F}"/>
              </a:ext>
            </a:extLst>
          </p:cNvPr>
          <p:cNvCxnSpPr>
            <a:cxnSpLocks/>
          </p:cNvCxnSpPr>
          <p:nvPr/>
        </p:nvCxnSpPr>
        <p:spPr>
          <a:xfrm rot="5400000" flipH="1" flipV="1">
            <a:off x="6390818" y="2511499"/>
            <a:ext cx="529273" cy="750538"/>
          </a:xfrm>
          <a:prstGeom prst="curvedConnector4">
            <a:avLst>
              <a:gd name="adj1" fmla="val -43191"/>
              <a:gd name="adj2" fmla="val 131776"/>
            </a:avLst>
          </a:prstGeom>
          <a:ln w="508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48AD9B87-57B8-C6F1-C653-17CC020E0202}"/>
              </a:ext>
            </a:extLst>
          </p:cNvPr>
          <p:cNvGrpSpPr/>
          <p:nvPr/>
        </p:nvGrpSpPr>
        <p:grpSpPr>
          <a:xfrm>
            <a:off x="9480501" y="1496845"/>
            <a:ext cx="2057183" cy="1278715"/>
            <a:chOff x="9480501" y="1496845"/>
            <a:chExt cx="2057183" cy="1278715"/>
          </a:xfrm>
        </p:grpSpPr>
        <p:cxnSp>
          <p:nvCxnSpPr>
            <p:cNvPr id="47" name="连接符: 曲线 46">
              <a:extLst>
                <a:ext uri="{FF2B5EF4-FFF2-40B4-BE49-F238E27FC236}">
                  <a16:creationId xmlns:a16="http://schemas.microsoft.com/office/drawing/2014/main" id="{121694F8-3BD3-6FF5-13AC-9E7EFE951999}"/>
                </a:ext>
              </a:extLst>
            </p:cNvPr>
            <p:cNvCxnSpPr>
              <a:cxnSpLocks/>
            </p:cNvCxnSpPr>
            <p:nvPr/>
          </p:nvCxnSpPr>
          <p:spPr>
            <a:xfrm flipH="1" flipV="1">
              <a:off x="9480501" y="1496845"/>
              <a:ext cx="10079" cy="1278715"/>
            </a:xfrm>
            <a:prstGeom prst="curvedConnector3">
              <a:avLst>
                <a:gd name="adj1" fmla="val -2268082"/>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B219D375-BCA1-7469-0C6A-53A995D464C9}"/>
                </a:ext>
              </a:extLst>
            </p:cNvPr>
            <p:cNvSpPr txBox="1"/>
            <p:nvPr/>
          </p:nvSpPr>
          <p:spPr>
            <a:xfrm>
              <a:off x="9679098" y="1956629"/>
              <a:ext cx="1858586" cy="369332"/>
            </a:xfrm>
            <a:prstGeom prst="rect">
              <a:avLst/>
            </a:prstGeom>
            <a:noFill/>
          </p:spPr>
          <p:txBody>
            <a:bodyPr wrap="square" rtlCol="0">
              <a:spAutoFit/>
            </a:bodyPr>
            <a:lstStyle/>
            <a:p>
              <a:r>
                <a:rPr lang="zh-CN" altLang="en-US" b="1" dirty="0"/>
                <a:t>通知应用进程</a:t>
              </a:r>
            </a:p>
          </p:txBody>
        </p:sp>
      </p:grpSp>
      <p:grpSp>
        <p:nvGrpSpPr>
          <p:cNvPr id="11" name="组合 10">
            <a:extLst>
              <a:ext uri="{FF2B5EF4-FFF2-40B4-BE49-F238E27FC236}">
                <a16:creationId xmlns:a16="http://schemas.microsoft.com/office/drawing/2014/main" id="{5E8A4769-0A45-36A8-84C6-C5E13DAEC2EB}"/>
              </a:ext>
            </a:extLst>
          </p:cNvPr>
          <p:cNvGrpSpPr/>
          <p:nvPr/>
        </p:nvGrpSpPr>
        <p:grpSpPr>
          <a:xfrm>
            <a:off x="304800" y="749300"/>
            <a:ext cx="6192344" cy="400110"/>
            <a:chOff x="424117" y="898245"/>
            <a:chExt cx="6192344" cy="400110"/>
          </a:xfrm>
        </p:grpSpPr>
        <p:sp>
          <p:nvSpPr>
            <p:cNvPr id="13" name="平行四边形 12">
              <a:extLst>
                <a:ext uri="{FF2B5EF4-FFF2-40B4-BE49-F238E27FC236}">
                  <a16:creationId xmlns:a16="http://schemas.microsoft.com/office/drawing/2014/main" id="{481C07C1-768D-694E-9025-D19CD3FE0762}"/>
                </a:ext>
              </a:extLst>
            </p:cNvPr>
            <p:cNvSpPr/>
            <p:nvPr/>
          </p:nvSpPr>
          <p:spPr>
            <a:xfrm>
              <a:off x="424117" y="898245"/>
              <a:ext cx="67714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14" name="文本框 13">
              <a:extLst>
                <a:ext uri="{FF2B5EF4-FFF2-40B4-BE49-F238E27FC236}">
                  <a16:creationId xmlns:a16="http://schemas.microsoft.com/office/drawing/2014/main" id="{C503C9BB-0702-78EF-6327-0BA905DFDC85}"/>
                </a:ext>
              </a:extLst>
            </p:cNvPr>
            <p:cNvSpPr txBox="1"/>
            <p:nvPr/>
          </p:nvSpPr>
          <p:spPr>
            <a:xfrm>
              <a:off x="1101257" y="898245"/>
              <a:ext cx="5515204" cy="400110"/>
            </a:xfrm>
            <a:prstGeom prst="rect">
              <a:avLst/>
            </a:prstGeom>
            <a:noFill/>
          </p:spPr>
          <p:txBody>
            <a:bodyPr wrap="square" rtlCol="0">
              <a:spAutoFit/>
            </a:bodyPr>
            <a:lstStyle/>
            <a:p>
              <a:r>
                <a:rPr lang="zh-CN" altLang="en-US" sz="2000" b="1" dirty="0"/>
                <a:t>“四报文挥手”释放</a:t>
              </a:r>
              <a:r>
                <a:rPr lang="en-US" altLang="zh-CN" sz="2000" b="1" dirty="0"/>
                <a:t>TCP</a:t>
              </a:r>
              <a:r>
                <a:rPr lang="zh-CN" altLang="en-US" sz="2000" b="1" dirty="0"/>
                <a:t>连接</a:t>
              </a:r>
            </a:p>
          </p:txBody>
        </p:sp>
      </p:grpSp>
    </p:spTree>
    <p:custDataLst>
      <p:tags r:id="rId1"/>
    </p:custDataLst>
    <p:extLst>
      <p:ext uri="{BB962C8B-B14F-4D97-AF65-F5344CB8AC3E}">
        <p14:creationId xmlns:p14="http://schemas.microsoft.com/office/powerpoint/2010/main" val="3320911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wipe(down)">
                                      <p:cBhvr>
                                        <p:cTn id="18"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FC04A0A4-B962-0709-60F5-4A63B3FEAB1C}"/>
              </a:ext>
            </a:extLst>
          </p:cNvPr>
          <p:cNvSpPr/>
          <p:nvPr/>
        </p:nvSpPr>
        <p:spPr>
          <a:xfrm>
            <a:off x="630801" y="5048795"/>
            <a:ext cx="10925765" cy="1266009"/>
          </a:xfrm>
          <a:prstGeom prst="rect">
            <a:avLst/>
          </a:prstGeom>
          <a:solidFill>
            <a:schemeClr val="bg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85750" indent="-285750">
              <a:lnSpc>
                <a:spcPct val="150000"/>
              </a:lnSpc>
              <a:buFont typeface="Wingdings" panose="05000000000000000000" pitchFamily="2" charset="2"/>
              <a:buChar char="p"/>
            </a:pPr>
            <a:r>
              <a:rPr lang="en-US" altLang="zh-CN" b="1" dirty="0">
                <a:solidFill>
                  <a:schemeClr val="tx1"/>
                </a:solidFill>
              </a:rPr>
              <a:t>TCP</a:t>
            </a:r>
            <a:r>
              <a:rPr lang="zh-CN" altLang="en-US" b="1" dirty="0">
                <a:solidFill>
                  <a:schemeClr val="tx1"/>
                </a:solidFill>
              </a:rPr>
              <a:t>客户进程已经没有数据要发送了。但</a:t>
            </a:r>
            <a:r>
              <a:rPr lang="en-US" altLang="zh-CN" b="1" dirty="0">
                <a:solidFill>
                  <a:schemeClr val="tx1"/>
                </a:solidFill>
              </a:rPr>
              <a:t>TCP</a:t>
            </a:r>
            <a:r>
              <a:rPr lang="zh-CN" altLang="en-US" b="1" dirty="0">
                <a:solidFill>
                  <a:schemeClr val="tx1"/>
                </a:solidFill>
              </a:rPr>
              <a:t>服务器进程如果还有数据要发送，</a:t>
            </a:r>
            <a:r>
              <a:rPr lang="en-US" altLang="zh-CN" b="1" dirty="0">
                <a:solidFill>
                  <a:schemeClr val="tx1"/>
                </a:solidFill>
              </a:rPr>
              <a:t>TCP</a:t>
            </a:r>
            <a:r>
              <a:rPr lang="zh-CN" altLang="en-US" b="1" dirty="0">
                <a:solidFill>
                  <a:schemeClr val="tx1"/>
                </a:solidFill>
              </a:rPr>
              <a:t>客户进程仍要接收，也就是从</a:t>
            </a:r>
            <a:r>
              <a:rPr lang="en-US" altLang="zh-CN" b="1" dirty="0">
                <a:solidFill>
                  <a:schemeClr val="tx1"/>
                </a:solidFill>
              </a:rPr>
              <a:t>TCP</a:t>
            </a:r>
            <a:r>
              <a:rPr lang="zh-CN" altLang="en-US" b="1" dirty="0">
                <a:solidFill>
                  <a:schemeClr val="tx1"/>
                </a:solidFill>
              </a:rPr>
              <a:t>服务器进程到</a:t>
            </a:r>
            <a:r>
              <a:rPr lang="en-US" altLang="zh-CN" b="1" dirty="0">
                <a:solidFill>
                  <a:schemeClr val="tx1"/>
                </a:solidFill>
              </a:rPr>
              <a:t>TCP</a:t>
            </a:r>
            <a:r>
              <a:rPr lang="zh-CN" altLang="en-US" b="1" dirty="0">
                <a:solidFill>
                  <a:schemeClr val="tx1"/>
                </a:solidFill>
              </a:rPr>
              <a:t>客户进程这个方向的连接并未关闭。</a:t>
            </a:r>
            <a:endParaRPr lang="en-US" altLang="zh-CN" b="1" dirty="0">
              <a:solidFill>
                <a:schemeClr val="tx1"/>
              </a:solidFill>
            </a:endParaRPr>
          </a:p>
          <a:p>
            <a:pPr marL="285750" indent="-285750">
              <a:lnSpc>
                <a:spcPct val="150000"/>
              </a:lnSpc>
              <a:buFont typeface="Wingdings" panose="05000000000000000000" pitchFamily="2" charset="2"/>
              <a:buChar char="p"/>
            </a:pPr>
            <a:r>
              <a:rPr lang="zh-CN" altLang="en-US" b="1" dirty="0">
                <a:solidFill>
                  <a:schemeClr val="tx1"/>
                </a:solidFill>
              </a:rPr>
              <a:t>半关闭状态可能会持续一段时间。</a:t>
            </a:r>
          </a:p>
        </p:txBody>
      </p:sp>
      <p:sp>
        <p:nvSpPr>
          <p:cNvPr id="13" name="文本框 12">
            <a:extLst>
              <a:ext uri="{FF2B5EF4-FFF2-40B4-BE49-F238E27FC236}">
                <a16:creationId xmlns:a16="http://schemas.microsoft.com/office/drawing/2014/main" id="{AADF6687-358C-711E-3C20-E1F7E3A7D3DF}"/>
              </a:ext>
            </a:extLst>
          </p:cNvPr>
          <p:cNvSpPr txBox="1"/>
          <p:nvPr/>
        </p:nvSpPr>
        <p:spPr>
          <a:xfrm>
            <a:off x="3787140" y="4605496"/>
            <a:ext cx="4617720" cy="400110"/>
          </a:xfrm>
          <a:prstGeom prst="rect">
            <a:avLst/>
          </a:prstGeom>
          <a:noFill/>
        </p:spPr>
        <p:txBody>
          <a:bodyPr wrap="square" rtlCol="0">
            <a:spAutoFit/>
          </a:bodyPr>
          <a:lstStyle/>
          <a:p>
            <a:r>
              <a:rPr lang="zh-CN" altLang="en-US" sz="2000" b="1" dirty="0"/>
              <a:t>此时的</a:t>
            </a:r>
            <a:r>
              <a:rPr lang="en-US" altLang="zh-CN" sz="2000" b="1" dirty="0"/>
              <a:t>TCP</a:t>
            </a:r>
            <a:r>
              <a:rPr lang="zh-CN" altLang="en-US" sz="2000" b="1" dirty="0"/>
              <a:t>连接属于</a:t>
            </a:r>
            <a:r>
              <a:rPr lang="zh-CN" altLang="en-US" sz="2000" b="1" dirty="0">
                <a:solidFill>
                  <a:schemeClr val="accent1">
                    <a:lumMod val="75000"/>
                  </a:schemeClr>
                </a:solidFill>
              </a:rPr>
              <a:t>半关闭状态</a:t>
            </a:r>
          </a:p>
        </p:txBody>
      </p:sp>
      <p:sp>
        <p:nvSpPr>
          <p:cNvPr id="39" name="hand-spread-gesture_33861">
            <a:extLst>
              <a:ext uri="{FF2B5EF4-FFF2-40B4-BE49-F238E27FC236}">
                <a16:creationId xmlns:a16="http://schemas.microsoft.com/office/drawing/2014/main" id="{1236280D-B594-11E5-9A32-D561DC754DF8}"/>
              </a:ext>
            </a:extLst>
          </p:cNvPr>
          <p:cNvSpPr/>
          <p:nvPr/>
        </p:nvSpPr>
        <p:spPr>
          <a:xfrm rot="1840616">
            <a:off x="5682611" y="978859"/>
            <a:ext cx="265387" cy="299276"/>
          </a:xfrm>
          <a:custGeom>
            <a:avLst/>
            <a:gdLst>
              <a:gd name="T0" fmla="*/ 843 w 976"/>
              <a:gd name="T1" fmla="*/ 321 h 1102"/>
              <a:gd name="T2" fmla="*/ 745 w 976"/>
              <a:gd name="T3" fmla="*/ 446 h 1102"/>
              <a:gd name="T4" fmla="*/ 803 w 976"/>
              <a:gd name="T5" fmla="*/ 189 h 1102"/>
              <a:gd name="T6" fmla="*/ 734 w 976"/>
              <a:gd name="T7" fmla="*/ 75 h 1102"/>
              <a:gd name="T8" fmla="*/ 621 w 976"/>
              <a:gd name="T9" fmla="*/ 144 h 1102"/>
              <a:gd name="T10" fmla="*/ 582 w 976"/>
              <a:gd name="T11" fmla="*/ 97 h 1102"/>
              <a:gd name="T12" fmla="*/ 388 w 976"/>
              <a:gd name="T13" fmla="*/ 97 h 1102"/>
              <a:gd name="T14" fmla="*/ 350 w 976"/>
              <a:gd name="T15" fmla="*/ 209 h 1102"/>
              <a:gd name="T16" fmla="*/ 235 w 976"/>
              <a:gd name="T17" fmla="*/ 112 h 1102"/>
              <a:gd name="T18" fmla="*/ 163 w 976"/>
              <a:gd name="T19" fmla="*/ 219 h 1102"/>
              <a:gd name="T20" fmla="*/ 244 w 976"/>
              <a:gd name="T21" fmla="*/ 601 h 1102"/>
              <a:gd name="T22" fmla="*/ 0 w 976"/>
              <a:gd name="T23" fmla="*/ 630 h 1102"/>
              <a:gd name="T24" fmla="*/ 257 w 976"/>
              <a:gd name="T25" fmla="*/ 931 h 1102"/>
              <a:gd name="T26" fmla="*/ 214 w 976"/>
              <a:gd name="T27" fmla="*/ 969 h 1102"/>
              <a:gd name="T28" fmla="*/ 252 w 976"/>
              <a:gd name="T29" fmla="*/ 1102 h 1102"/>
              <a:gd name="T30" fmla="*/ 834 w 976"/>
              <a:gd name="T31" fmla="*/ 1064 h 1102"/>
              <a:gd name="T32" fmla="*/ 796 w 976"/>
              <a:gd name="T33" fmla="*/ 931 h 1102"/>
              <a:gd name="T34" fmla="*/ 813 w 976"/>
              <a:gd name="T35" fmla="*/ 859 h 1102"/>
              <a:gd name="T36" fmla="*/ 865 w 976"/>
              <a:gd name="T37" fmla="*/ 638 h 1102"/>
              <a:gd name="T38" fmla="*/ 953 w 976"/>
              <a:gd name="T39" fmla="*/ 448 h 1102"/>
              <a:gd name="T40" fmla="*/ 912 w 976"/>
              <a:gd name="T41" fmla="*/ 325 h 1102"/>
              <a:gd name="T42" fmla="*/ 825 w 976"/>
              <a:gd name="T43" fmla="*/ 631 h 1102"/>
              <a:gd name="T44" fmla="*/ 825 w 976"/>
              <a:gd name="T45" fmla="*/ 634 h 1102"/>
              <a:gd name="T46" fmla="*/ 825 w 976"/>
              <a:gd name="T47" fmla="*/ 642 h 1102"/>
              <a:gd name="T48" fmla="*/ 778 w 976"/>
              <a:gd name="T49" fmla="*/ 839 h 1102"/>
              <a:gd name="T50" fmla="*/ 297 w 976"/>
              <a:gd name="T51" fmla="*/ 931 h 1102"/>
              <a:gd name="T52" fmla="*/ 109 w 976"/>
              <a:gd name="T53" fmla="*/ 697 h 1102"/>
              <a:gd name="T54" fmla="*/ 40 w 976"/>
              <a:gd name="T55" fmla="*/ 630 h 1102"/>
              <a:gd name="T56" fmla="*/ 245 w 976"/>
              <a:gd name="T57" fmla="*/ 647 h 1102"/>
              <a:gd name="T58" fmla="*/ 288 w 976"/>
              <a:gd name="T59" fmla="*/ 565 h 1102"/>
              <a:gd name="T60" fmla="*/ 203 w 976"/>
              <a:gd name="T61" fmla="*/ 211 h 1102"/>
              <a:gd name="T62" fmla="*/ 277 w 976"/>
              <a:gd name="T63" fmla="*/ 156 h 1102"/>
              <a:gd name="T64" fmla="*/ 312 w 976"/>
              <a:gd name="T65" fmla="*/ 220 h 1102"/>
              <a:gd name="T66" fmla="*/ 406 w 976"/>
              <a:gd name="T67" fmla="*/ 470 h 1102"/>
              <a:gd name="T68" fmla="*/ 428 w 976"/>
              <a:gd name="T69" fmla="*/ 450 h 1102"/>
              <a:gd name="T70" fmla="*/ 485 w 976"/>
              <a:gd name="T71" fmla="*/ 40 h 1102"/>
              <a:gd name="T72" fmla="*/ 545 w 976"/>
              <a:gd name="T73" fmla="*/ 420 h 1102"/>
              <a:gd name="T74" fmla="*/ 561 w 976"/>
              <a:gd name="T75" fmla="*/ 444 h 1102"/>
              <a:gd name="T76" fmla="*/ 659 w 976"/>
              <a:gd name="T77" fmla="*/ 154 h 1102"/>
              <a:gd name="T78" fmla="*/ 725 w 976"/>
              <a:gd name="T79" fmla="*/ 114 h 1102"/>
              <a:gd name="T80" fmla="*/ 764 w 976"/>
              <a:gd name="T81" fmla="*/ 179 h 1102"/>
              <a:gd name="T82" fmla="*/ 709 w 976"/>
              <a:gd name="T83" fmla="*/ 478 h 1102"/>
              <a:gd name="T84" fmla="*/ 715 w 976"/>
              <a:gd name="T85" fmla="*/ 478 h 1102"/>
              <a:gd name="T86" fmla="*/ 743 w 976"/>
              <a:gd name="T87" fmla="*/ 489 h 1102"/>
              <a:gd name="T88" fmla="*/ 827 w 976"/>
              <a:gd name="T89" fmla="*/ 386 h 1102"/>
              <a:gd name="T90" fmla="*/ 856 w 976"/>
              <a:gd name="T91" fmla="*/ 359 h 1102"/>
              <a:gd name="T92" fmla="*/ 919 w 976"/>
              <a:gd name="T93" fmla="*/ 42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6" h="1102">
                <a:moveTo>
                  <a:pt x="912" y="325"/>
                </a:moveTo>
                <a:cubicBezTo>
                  <a:pt x="890" y="314"/>
                  <a:pt x="866" y="313"/>
                  <a:pt x="843" y="321"/>
                </a:cubicBezTo>
                <a:cubicBezTo>
                  <a:pt x="821" y="329"/>
                  <a:pt x="803" y="345"/>
                  <a:pt x="792" y="366"/>
                </a:cubicBezTo>
                <a:lnTo>
                  <a:pt x="745" y="446"/>
                </a:lnTo>
                <a:cubicBezTo>
                  <a:pt x="743" y="446"/>
                  <a:pt x="740" y="445"/>
                  <a:pt x="738" y="445"/>
                </a:cubicBezTo>
                <a:lnTo>
                  <a:pt x="803" y="189"/>
                </a:lnTo>
                <a:cubicBezTo>
                  <a:pt x="809" y="164"/>
                  <a:pt x="805" y="139"/>
                  <a:pt x="792" y="118"/>
                </a:cubicBezTo>
                <a:cubicBezTo>
                  <a:pt x="779" y="96"/>
                  <a:pt x="759" y="81"/>
                  <a:pt x="734" y="75"/>
                </a:cubicBezTo>
                <a:cubicBezTo>
                  <a:pt x="710" y="69"/>
                  <a:pt x="685" y="73"/>
                  <a:pt x="663" y="86"/>
                </a:cubicBezTo>
                <a:cubicBezTo>
                  <a:pt x="642" y="99"/>
                  <a:pt x="626" y="120"/>
                  <a:pt x="621" y="144"/>
                </a:cubicBezTo>
                <a:lnTo>
                  <a:pt x="584" y="281"/>
                </a:lnTo>
                <a:lnTo>
                  <a:pt x="582" y="97"/>
                </a:lnTo>
                <a:cubicBezTo>
                  <a:pt x="582" y="44"/>
                  <a:pt x="538" y="0"/>
                  <a:pt x="485" y="0"/>
                </a:cubicBezTo>
                <a:cubicBezTo>
                  <a:pt x="432" y="0"/>
                  <a:pt x="388" y="44"/>
                  <a:pt x="388" y="97"/>
                </a:cubicBezTo>
                <a:lnTo>
                  <a:pt x="388" y="332"/>
                </a:lnTo>
                <a:lnTo>
                  <a:pt x="350" y="209"/>
                </a:lnTo>
                <a:cubicBezTo>
                  <a:pt x="344" y="181"/>
                  <a:pt x="330" y="143"/>
                  <a:pt x="299" y="122"/>
                </a:cubicBezTo>
                <a:cubicBezTo>
                  <a:pt x="281" y="111"/>
                  <a:pt x="259" y="107"/>
                  <a:pt x="235" y="112"/>
                </a:cubicBezTo>
                <a:cubicBezTo>
                  <a:pt x="182" y="124"/>
                  <a:pt x="157" y="160"/>
                  <a:pt x="163" y="216"/>
                </a:cubicBezTo>
                <a:cubicBezTo>
                  <a:pt x="163" y="217"/>
                  <a:pt x="163" y="218"/>
                  <a:pt x="163" y="219"/>
                </a:cubicBezTo>
                <a:lnTo>
                  <a:pt x="248" y="567"/>
                </a:lnTo>
                <a:cubicBezTo>
                  <a:pt x="248" y="582"/>
                  <a:pt x="246" y="593"/>
                  <a:pt x="244" y="601"/>
                </a:cubicBezTo>
                <a:cubicBezTo>
                  <a:pt x="150" y="551"/>
                  <a:pt x="81" y="539"/>
                  <a:pt x="39" y="564"/>
                </a:cubicBezTo>
                <a:cubicBezTo>
                  <a:pt x="8" y="581"/>
                  <a:pt x="0" y="613"/>
                  <a:pt x="0" y="630"/>
                </a:cubicBezTo>
                <a:cubicBezTo>
                  <a:pt x="0" y="699"/>
                  <a:pt x="81" y="730"/>
                  <a:pt x="93" y="734"/>
                </a:cubicBezTo>
                <a:cubicBezTo>
                  <a:pt x="245" y="805"/>
                  <a:pt x="261" y="888"/>
                  <a:pt x="257" y="931"/>
                </a:cubicBezTo>
                <a:lnTo>
                  <a:pt x="252" y="931"/>
                </a:lnTo>
                <a:cubicBezTo>
                  <a:pt x="231" y="931"/>
                  <a:pt x="214" y="948"/>
                  <a:pt x="214" y="969"/>
                </a:cubicBezTo>
                <a:lnTo>
                  <a:pt x="214" y="1064"/>
                </a:lnTo>
                <a:cubicBezTo>
                  <a:pt x="214" y="1085"/>
                  <a:pt x="231" y="1102"/>
                  <a:pt x="252" y="1102"/>
                </a:cubicBezTo>
                <a:lnTo>
                  <a:pt x="796" y="1102"/>
                </a:lnTo>
                <a:cubicBezTo>
                  <a:pt x="817" y="1102"/>
                  <a:pt x="834" y="1085"/>
                  <a:pt x="834" y="1064"/>
                </a:cubicBezTo>
                <a:lnTo>
                  <a:pt x="834" y="969"/>
                </a:lnTo>
                <a:cubicBezTo>
                  <a:pt x="834" y="948"/>
                  <a:pt x="817" y="931"/>
                  <a:pt x="796" y="931"/>
                </a:cubicBezTo>
                <a:lnTo>
                  <a:pt x="790" y="931"/>
                </a:lnTo>
                <a:cubicBezTo>
                  <a:pt x="793" y="892"/>
                  <a:pt x="801" y="879"/>
                  <a:pt x="813" y="859"/>
                </a:cubicBezTo>
                <a:cubicBezTo>
                  <a:pt x="821" y="844"/>
                  <a:pt x="832" y="825"/>
                  <a:pt x="844" y="793"/>
                </a:cubicBezTo>
                <a:cubicBezTo>
                  <a:pt x="860" y="749"/>
                  <a:pt x="865" y="688"/>
                  <a:pt x="865" y="638"/>
                </a:cubicBezTo>
                <a:lnTo>
                  <a:pt x="865" y="638"/>
                </a:lnTo>
                <a:cubicBezTo>
                  <a:pt x="866" y="578"/>
                  <a:pt x="928" y="481"/>
                  <a:pt x="953" y="448"/>
                </a:cubicBezTo>
                <a:cubicBezTo>
                  <a:pt x="953" y="447"/>
                  <a:pt x="954" y="446"/>
                  <a:pt x="955" y="445"/>
                </a:cubicBezTo>
                <a:cubicBezTo>
                  <a:pt x="976" y="400"/>
                  <a:pt x="957" y="346"/>
                  <a:pt x="912" y="325"/>
                </a:cubicBezTo>
                <a:close/>
                <a:moveTo>
                  <a:pt x="919" y="426"/>
                </a:moveTo>
                <a:cubicBezTo>
                  <a:pt x="908" y="442"/>
                  <a:pt x="830" y="552"/>
                  <a:pt x="825" y="631"/>
                </a:cubicBezTo>
                <a:cubicBezTo>
                  <a:pt x="825" y="631"/>
                  <a:pt x="825" y="631"/>
                  <a:pt x="825" y="631"/>
                </a:cubicBezTo>
                <a:cubicBezTo>
                  <a:pt x="825" y="632"/>
                  <a:pt x="825" y="633"/>
                  <a:pt x="825" y="634"/>
                </a:cubicBezTo>
                <a:cubicBezTo>
                  <a:pt x="825" y="636"/>
                  <a:pt x="825" y="638"/>
                  <a:pt x="825" y="639"/>
                </a:cubicBezTo>
                <a:cubicBezTo>
                  <a:pt x="825" y="640"/>
                  <a:pt x="825" y="641"/>
                  <a:pt x="825" y="642"/>
                </a:cubicBezTo>
                <a:cubicBezTo>
                  <a:pt x="824" y="687"/>
                  <a:pt x="820" y="741"/>
                  <a:pt x="806" y="779"/>
                </a:cubicBezTo>
                <a:cubicBezTo>
                  <a:pt x="795" y="808"/>
                  <a:pt x="786" y="825"/>
                  <a:pt x="778" y="839"/>
                </a:cubicBezTo>
                <a:cubicBezTo>
                  <a:pt x="763" y="865"/>
                  <a:pt x="754" y="883"/>
                  <a:pt x="750" y="931"/>
                </a:cubicBezTo>
                <a:lnTo>
                  <a:pt x="297" y="931"/>
                </a:lnTo>
                <a:cubicBezTo>
                  <a:pt x="299" y="912"/>
                  <a:pt x="297" y="888"/>
                  <a:pt x="287" y="861"/>
                </a:cubicBezTo>
                <a:cubicBezTo>
                  <a:pt x="264" y="796"/>
                  <a:pt x="204" y="741"/>
                  <a:pt x="109" y="697"/>
                </a:cubicBezTo>
                <a:cubicBezTo>
                  <a:pt x="108" y="697"/>
                  <a:pt x="107" y="696"/>
                  <a:pt x="107" y="696"/>
                </a:cubicBezTo>
                <a:cubicBezTo>
                  <a:pt x="106" y="696"/>
                  <a:pt x="40" y="673"/>
                  <a:pt x="40" y="630"/>
                </a:cubicBezTo>
                <a:cubicBezTo>
                  <a:pt x="40" y="629"/>
                  <a:pt x="41" y="608"/>
                  <a:pt x="59" y="598"/>
                </a:cubicBezTo>
                <a:cubicBezTo>
                  <a:pt x="77" y="587"/>
                  <a:pt x="126" y="580"/>
                  <a:pt x="245" y="647"/>
                </a:cubicBezTo>
                <a:cubicBezTo>
                  <a:pt x="254" y="652"/>
                  <a:pt x="265" y="649"/>
                  <a:pt x="271" y="641"/>
                </a:cubicBezTo>
                <a:cubicBezTo>
                  <a:pt x="273" y="639"/>
                  <a:pt x="288" y="615"/>
                  <a:pt x="288" y="565"/>
                </a:cubicBezTo>
                <a:cubicBezTo>
                  <a:pt x="288" y="563"/>
                  <a:pt x="288" y="562"/>
                  <a:pt x="288" y="560"/>
                </a:cubicBezTo>
                <a:lnTo>
                  <a:pt x="203" y="211"/>
                </a:lnTo>
                <a:cubicBezTo>
                  <a:pt x="199" y="176"/>
                  <a:pt x="211" y="158"/>
                  <a:pt x="244" y="151"/>
                </a:cubicBezTo>
                <a:cubicBezTo>
                  <a:pt x="257" y="148"/>
                  <a:pt x="268" y="150"/>
                  <a:pt x="277" y="156"/>
                </a:cubicBezTo>
                <a:cubicBezTo>
                  <a:pt x="293" y="166"/>
                  <a:pt x="305" y="189"/>
                  <a:pt x="311" y="218"/>
                </a:cubicBezTo>
                <a:cubicBezTo>
                  <a:pt x="311" y="219"/>
                  <a:pt x="312" y="219"/>
                  <a:pt x="312" y="220"/>
                </a:cubicBezTo>
                <a:lnTo>
                  <a:pt x="384" y="456"/>
                </a:lnTo>
                <a:cubicBezTo>
                  <a:pt x="387" y="465"/>
                  <a:pt x="397" y="471"/>
                  <a:pt x="406" y="470"/>
                </a:cubicBezTo>
                <a:cubicBezTo>
                  <a:pt x="407" y="470"/>
                  <a:pt x="407" y="470"/>
                  <a:pt x="408" y="470"/>
                </a:cubicBezTo>
                <a:cubicBezTo>
                  <a:pt x="419" y="470"/>
                  <a:pt x="428" y="461"/>
                  <a:pt x="428" y="450"/>
                </a:cubicBezTo>
                <a:lnTo>
                  <a:pt x="428" y="97"/>
                </a:lnTo>
                <a:cubicBezTo>
                  <a:pt x="428" y="66"/>
                  <a:pt x="454" y="40"/>
                  <a:pt x="485" y="40"/>
                </a:cubicBezTo>
                <a:cubicBezTo>
                  <a:pt x="516" y="40"/>
                  <a:pt x="542" y="66"/>
                  <a:pt x="542" y="97"/>
                </a:cubicBezTo>
                <a:lnTo>
                  <a:pt x="545" y="420"/>
                </a:lnTo>
                <a:cubicBezTo>
                  <a:pt x="546" y="421"/>
                  <a:pt x="546" y="423"/>
                  <a:pt x="546" y="425"/>
                </a:cubicBezTo>
                <a:cubicBezTo>
                  <a:pt x="547" y="434"/>
                  <a:pt x="553" y="441"/>
                  <a:pt x="561" y="444"/>
                </a:cubicBezTo>
                <a:cubicBezTo>
                  <a:pt x="572" y="446"/>
                  <a:pt x="583" y="440"/>
                  <a:pt x="586" y="429"/>
                </a:cubicBezTo>
                <a:lnTo>
                  <a:pt x="659" y="154"/>
                </a:lnTo>
                <a:cubicBezTo>
                  <a:pt x="663" y="140"/>
                  <a:pt x="671" y="128"/>
                  <a:pt x="684" y="120"/>
                </a:cubicBezTo>
                <a:cubicBezTo>
                  <a:pt x="696" y="113"/>
                  <a:pt x="711" y="111"/>
                  <a:pt x="725" y="114"/>
                </a:cubicBezTo>
                <a:cubicBezTo>
                  <a:pt x="739" y="117"/>
                  <a:pt x="751" y="126"/>
                  <a:pt x="758" y="138"/>
                </a:cubicBezTo>
                <a:cubicBezTo>
                  <a:pt x="766" y="151"/>
                  <a:pt x="768" y="165"/>
                  <a:pt x="764" y="179"/>
                </a:cubicBezTo>
                <a:lnTo>
                  <a:pt x="695" y="454"/>
                </a:lnTo>
                <a:cubicBezTo>
                  <a:pt x="692" y="464"/>
                  <a:pt x="698" y="475"/>
                  <a:pt x="709" y="478"/>
                </a:cubicBezTo>
                <a:cubicBezTo>
                  <a:pt x="711" y="478"/>
                  <a:pt x="712" y="479"/>
                  <a:pt x="714" y="479"/>
                </a:cubicBezTo>
                <a:cubicBezTo>
                  <a:pt x="714" y="479"/>
                  <a:pt x="715" y="478"/>
                  <a:pt x="715" y="478"/>
                </a:cubicBezTo>
                <a:cubicBezTo>
                  <a:pt x="723" y="482"/>
                  <a:pt x="732" y="485"/>
                  <a:pt x="741" y="487"/>
                </a:cubicBezTo>
                <a:cubicBezTo>
                  <a:pt x="742" y="487"/>
                  <a:pt x="742" y="488"/>
                  <a:pt x="743" y="489"/>
                </a:cubicBezTo>
                <a:cubicBezTo>
                  <a:pt x="753" y="494"/>
                  <a:pt x="765" y="491"/>
                  <a:pt x="771" y="482"/>
                </a:cubicBezTo>
                <a:lnTo>
                  <a:pt x="827" y="386"/>
                </a:lnTo>
                <a:cubicBezTo>
                  <a:pt x="827" y="385"/>
                  <a:pt x="828" y="385"/>
                  <a:pt x="828" y="384"/>
                </a:cubicBezTo>
                <a:cubicBezTo>
                  <a:pt x="834" y="372"/>
                  <a:pt x="844" y="363"/>
                  <a:pt x="856" y="359"/>
                </a:cubicBezTo>
                <a:cubicBezTo>
                  <a:pt x="869" y="354"/>
                  <a:pt x="883" y="355"/>
                  <a:pt x="895" y="361"/>
                </a:cubicBezTo>
                <a:cubicBezTo>
                  <a:pt x="919" y="372"/>
                  <a:pt x="930" y="401"/>
                  <a:pt x="919" y="426"/>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组合 9">
            <a:extLst>
              <a:ext uri="{FF2B5EF4-FFF2-40B4-BE49-F238E27FC236}">
                <a16:creationId xmlns:a16="http://schemas.microsoft.com/office/drawing/2014/main" id="{F36FB091-0497-FA41-156C-2F7A014E4EE3}"/>
              </a:ext>
            </a:extLst>
          </p:cNvPr>
          <p:cNvGrpSpPr/>
          <p:nvPr/>
        </p:nvGrpSpPr>
        <p:grpSpPr>
          <a:xfrm>
            <a:off x="6010886" y="1040121"/>
            <a:ext cx="1427871" cy="198418"/>
            <a:chOff x="6010886" y="1040121"/>
            <a:chExt cx="1427871" cy="198418"/>
          </a:xfrm>
        </p:grpSpPr>
        <p:sp>
          <p:nvSpPr>
            <p:cNvPr id="21" name="message-envelope_16872">
              <a:extLst>
                <a:ext uri="{FF2B5EF4-FFF2-40B4-BE49-F238E27FC236}">
                  <a16:creationId xmlns:a16="http://schemas.microsoft.com/office/drawing/2014/main" id="{5F012231-FA83-1E77-5E7A-271B826ECFCE}"/>
                </a:ext>
              </a:extLst>
            </p:cNvPr>
            <p:cNvSpPr/>
            <p:nvPr/>
          </p:nvSpPr>
          <p:spPr>
            <a:xfrm>
              <a:off x="6010886"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2" name="message-envelope_16872">
              <a:extLst>
                <a:ext uri="{FF2B5EF4-FFF2-40B4-BE49-F238E27FC236}">
                  <a16:creationId xmlns:a16="http://schemas.microsoft.com/office/drawing/2014/main" id="{8BCDD75E-20E6-245F-BC20-EC5B08C13B3F}"/>
                </a:ext>
              </a:extLst>
            </p:cNvPr>
            <p:cNvSpPr/>
            <p:nvPr/>
          </p:nvSpPr>
          <p:spPr>
            <a:xfrm>
              <a:off x="6385229"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3" name="message-envelope_16872">
              <a:extLst>
                <a:ext uri="{FF2B5EF4-FFF2-40B4-BE49-F238E27FC236}">
                  <a16:creationId xmlns:a16="http://schemas.microsoft.com/office/drawing/2014/main" id="{507EB39B-93E0-2BF6-DB77-133138A5C289}"/>
                </a:ext>
              </a:extLst>
            </p:cNvPr>
            <p:cNvSpPr/>
            <p:nvPr/>
          </p:nvSpPr>
          <p:spPr>
            <a:xfrm>
              <a:off x="6759572"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0" name="message-envelope_16872">
              <a:extLst>
                <a:ext uri="{FF2B5EF4-FFF2-40B4-BE49-F238E27FC236}">
                  <a16:creationId xmlns:a16="http://schemas.microsoft.com/office/drawing/2014/main" id="{386B2640-6EA3-BA5C-25B2-88C33D5E5565}"/>
                </a:ext>
              </a:extLst>
            </p:cNvPr>
            <p:cNvSpPr/>
            <p:nvPr/>
          </p:nvSpPr>
          <p:spPr>
            <a:xfrm>
              <a:off x="7133914"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29" name="箭头: 左右 28">
            <a:extLst>
              <a:ext uri="{FF2B5EF4-FFF2-40B4-BE49-F238E27FC236}">
                <a16:creationId xmlns:a16="http://schemas.microsoft.com/office/drawing/2014/main" id="{62D5A662-7AED-F963-DDEC-273D19818217}"/>
              </a:ext>
            </a:extLst>
          </p:cNvPr>
          <p:cNvSpPr/>
          <p:nvPr/>
        </p:nvSpPr>
        <p:spPr>
          <a:xfrm>
            <a:off x="3795193" y="124858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释放</a:t>
            </a:r>
            <a:r>
              <a:rPr lang="en-US" altLang="zh-CN" b="1" dirty="0">
                <a:solidFill>
                  <a:schemeClr val="tx1"/>
                </a:solidFill>
              </a:rPr>
              <a:t>TCP</a:t>
            </a:r>
            <a:r>
              <a:rPr lang="zh-CN" altLang="en-US" b="1" dirty="0">
                <a:solidFill>
                  <a:schemeClr val="tx1"/>
                </a:solidFill>
              </a:rPr>
              <a:t>连接</a:t>
            </a:r>
          </a:p>
        </p:txBody>
      </p:sp>
      <p:sp>
        <p:nvSpPr>
          <p:cNvPr id="17" name="矩形 16">
            <a:extLst>
              <a:ext uri="{FF2B5EF4-FFF2-40B4-BE49-F238E27FC236}">
                <a16:creationId xmlns:a16="http://schemas.microsoft.com/office/drawing/2014/main" id="{40F99E68-DCA6-831D-1B42-467B2C89E3C9}"/>
              </a:ext>
            </a:extLst>
          </p:cNvPr>
          <p:cNvSpPr/>
          <p:nvPr/>
        </p:nvSpPr>
        <p:spPr>
          <a:xfrm>
            <a:off x="2699103" y="1865194"/>
            <a:ext cx="1515600" cy="58277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18" name="矩形 17">
            <a:extLst>
              <a:ext uri="{FF2B5EF4-FFF2-40B4-BE49-F238E27FC236}">
                <a16:creationId xmlns:a16="http://schemas.microsoft.com/office/drawing/2014/main" id="{CA6B1C4C-7188-4E3C-5D49-99A1C6D04C21}"/>
              </a:ext>
            </a:extLst>
          </p:cNvPr>
          <p:cNvSpPr/>
          <p:nvPr/>
        </p:nvSpPr>
        <p:spPr>
          <a:xfrm>
            <a:off x="7977861" y="1865194"/>
            <a:ext cx="1515035" cy="92372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24" name="文本框 23">
            <a:extLst>
              <a:ext uri="{FF2B5EF4-FFF2-40B4-BE49-F238E27FC236}">
                <a16:creationId xmlns:a16="http://schemas.microsoft.com/office/drawing/2014/main" id="{ABC1E240-2472-5F63-48F2-374B54E05FC4}"/>
              </a:ext>
            </a:extLst>
          </p:cNvPr>
          <p:cNvSpPr txBox="1"/>
          <p:nvPr/>
        </p:nvSpPr>
        <p:spPr>
          <a:xfrm>
            <a:off x="2130526" y="1176231"/>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5" name="文本框 24">
            <a:extLst>
              <a:ext uri="{FF2B5EF4-FFF2-40B4-BE49-F238E27FC236}">
                <a16:creationId xmlns:a16="http://schemas.microsoft.com/office/drawing/2014/main" id="{CEF6D472-E22A-8768-D9C3-A3F97244770D}"/>
              </a:ext>
            </a:extLst>
          </p:cNvPr>
          <p:cNvSpPr txBox="1"/>
          <p:nvPr/>
        </p:nvSpPr>
        <p:spPr>
          <a:xfrm>
            <a:off x="9081840" y="1176231"/>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26" name="组合 25">
            <a:extLst>
              <a:ext uri="{FF2B5EF4-FFF2-40B4-BE49-F238E27FC236}">
                <a16:creationId xmlns:a16="http://schemas.microsoft.com/office/drawing/2014/main" id="{E6947661-44AF-5FB4-02BF-15425BDB997C}"/>
              </a:ext>
            </a:extLst>
          </p:cNvPr>
          <p:cNvGrpSpPr/>
          <p:nvPr/>
        </p:nvGrpSpPr>
        <p:grpSpPr>
          <a:xfrm>
            <a:off x="3118053" y="1128498"/>
            <a:ext cx="5963787" cy="654939"/>
            <a:chOff x="2993956" y="1149410"/>
            <a:chExt cx="5963787" cy="654939"/>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grpSp>
        <p:nvGrpSpPr>
          <p:cNvPr id="8" name="组合 7">
            <a:extLst>
              <a:ext uri="{FF2B5EF4-FFF2-40B4-BE49-F238E27FC236}">
                <a16:creationId xmlns:a16="http://schemas.microsoft.com/office/drawing/2014/main" id="{9AFD3B46-0258-3B49-FC77-D6850AA42710}"/>
              </a:ext>
            </a:extLst>
          </p:cNvPr>
          <p:cNvGrpSpPr/>
          <p:nvPr/>
        </p:nvGrpSpPr>
        <p:grpSpPr>
          <a:xfrm>
            <a:off x="4274694" y="1865193"/>
            <a:ext cx="3642611" cy="412095"/>
            <a:chOff x="4274694" y="1865193"/>
            <a:chExt cx="3642611" cy="412095"/>
          </a:xfrm>
        </p:grpSpPr>
        <p:sp>
          <p:nvSpPr>
            <p:cNvPr id="5" name="圆柱体 4">
              <a:extLst>
                <a:ext uri="{FF2B5EF4-FFF2-40B4-BE49-F238E27FC236}">
                  <a16:creationId xmlns:a16="http://schemas.microsoft.com/office/drawing/2014/main" id="{EA8B1183-5375-08E6-EF5E-0A674D9F60C2}"/>
                </a:ext>
              </a:extLst>
            </p:cNvPr>
            <p:cNvSpPr/>
            <p:nvPr/>
          </p:nvSpPr>
          <p:spPr>
            <a:xfrm rot="16200000">
              <a:off x="5889952" y="249935"/>
              <a:ext cx="412095" cy="3642611"/>
            </a:xfrm>
            <a:prstGeom prst="can">
              <a:avLst>
                <a:gd name="adj" fmla="val 34442"/>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D6CCF5A-5DEA-F891-7E78-D2307C7C767B}"/>
                </a:ext>
              </a:extLst>
            </p:cNvPr>
            <p:cNvSpPr txBox="1"/>
            <p:nvPr/>
          </p:nvSpPr>
          <p:spPr>
            <a:xfrm>
              <a:off x="5491309" y="1885326"/>
              <a:ext cx="1232170" cy="369332"/>
            </a:xfrm>
            <a:prstGeom prst="rect">
              <a:avLst/>
            </a:prstGeom>
            <a:noFill/>
          </p:spPr>
          <p:txBody>
            <a:bodyPr wrap="square" rtlCol="0">
              <a:spAutoFit/>
            </a:bodyPr>
            <a:lstStyle/>
            <a:p>
              <a:pPr algn="ctr"/>
              <a:r>
                <a:rPr lang="zh-CN" altLang="en-US" b="1" dirty="0">
                  <a:solidFill>
                    <a:schemeClr val="bg1"/>
                  </a:solidFill>
                </a:rPr>
                <a:t>数据传输</a:t>
              </a:r>
            </a:p>
          </p:txBody>
        </p:sp>
      </p:grpSp>
      <p:sp>
        <p:nvSpPr>
          <p:cNvPr id="30" name="矩形 29">
            <a:extLst>
              <a:ext uri="{FF2B5EF4-FFF2-40B4-BE49-F238E27FC236}">
                <a16:creationId xmlns:a16="http://schemas.microsoft.com/office/drawing/2014/main" id="{ED68718A-6367-8AA5-E2BF-1B31FC417C7B}"/>
              </a:ext>
            </a:extLst>
          </p:cNvPr>
          <p:cNvSpPr/>
          <p:nvPr/>
        </p:nvSpPr>
        <p:spPr>
          <a:xfrm>
            <a:off x="2699102" y="2447972"/>
            <a:ext cx="1515600" cy="873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FIN-WAIT-1</a:t>
            </a:r>
          </a:p>
          <a:p>
            <a:pPr algn="ctr"/>
            <a:r>
              <a:rPr lang="zh-CN" altLang="en-US" b="1" dirty="0">
                <a:solidFill>
                  <a:schemeClr val="bg1"/>
                </a:solidFill>
                <a:latin typeface="+mn-ea"/>
              </a:rPr>
              <a:t>终止等待</a:t>
            </a:r>
            <a:r>
              <a:rPr lang="en-US" altLang="zh-CN" b="1" dirty="0">
                <a:solidFill>
                  <a:schemeClr val="bg1"/>
                </a:solidFill>
                <a:latin typeface="+mn-ea"/>
              </a:rPr>
              <a:t>1</a:t>
            </a:r>
            <a:endParaRPr lang="zh-CN" altLang="en-US" b="1" dirty="0">
              <a:solidFill>
                <a:schemeClr val="bg1"/>
              </a:solidFill>
              <a:latin typeface="+mn-ea"/>
            </a:endParaRPr>
          </a:p>
        </p:txBody>
      </p:sp>
      <p:grpSp>
        <p:nvGrpSpPr>
          <p:cNvPr id="95" name="组合 94">
            <a:extLst>
              <a:ext uri="{FF2B5EF4-FFF2-40B4-BE49-F238E27FC236}">
                <a16:creationId xmlns:a16="http://schemas.microsoft.com/office/drawing/2014/main" id="{17317090-41A6-A428-52C7-8C06E0B317FD}"/>
              </a:ext>
            </a:extLst>
          </p:cNvPr>
          <p:cNvGrpSpPr/>
          <p:nvPr/>
        </p:nvGrpSpPr>
        <p:grpSpPr>
          <a:xfrm>
            <a:off x="4214138" y="2251901"/>
            <a:ext cx="3763723" cy="545711"/>
            <a:chOff x="4214138" y="2251901"/>
            <a:chExt cx="3763723" cy="545711"/>
          </a:xfrm>
        </p:grpSpPr>
        <p:cxnSp>
          <p:nvCxnSpPr>
            <p:cNvPr id="31" name="直接箭头连接符 30">
              <a:extLst>
                <a:ext uri="{FF2B5EF4-FFF2-40B4-BE49-F238E27FC236}">
                  <a16:creationId xmlns:a16="http://schemas.microsoft.com/office/drawing/2014/main" id="{641AA3EE-6A46-EDA9-E2D9-F04EFCBA3B99}"/>
                </a:ext>
              </a:extLst>
            </p:cNvPr>
            <p:cNvCxnSpPr/>
            <p:nvPr/>
          </p:nvCxnSpPr>
          <p:spPr>
            <a:xfrm>
              <a:off x="4214138" y="2447572"/>
              <a:ext cx="3763723" cy="34134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A220E6E1-D8B3-04C9-6769-99C51BD63251}"/>
                </a:ext>
              </a:extLst>
            </p:cNvPr>
            <p:cNvSpPr txBox="1"/>
            <p:nvPr/>
          </p:nvSpPr>
          <p:spPr>
            <a:xfrm rot="335594">
              <a:off x="4859257" y="2251901"/>
              <a:ext cx="809897" cy="369332"/>
            </a:xfrm>
            <a:prstGeom prst="rect">
              <a:avLst/>
            </a:prstGeom>
            <a:noFill/>
          </p:spPr>
          <p:txBody>
            <a:bodyPr wrap="square" rtlCol="0">
              <a:spAutoFit/>
            </a:bodyPr>
            <a:lstStyle/>
            <a:p>
              <a:r>
                <a:rPr lang="en-US" altLang="zh-CN" b="1" dirty="0"/>
                <a:t>FIN=1</a:t>
              </a:r>
              <a:endParaRPr lang="zh-CN" altLang="en-US" b="1" dirty="0"/>
            </a:p>
          </p:txBody>
        </p:sp>
        <p:sp>
          <p:nvSpPr>
            <p:cNvPr id="32" name="文本框 31">
              <a:extLst>
                <a:ext uri="{FF2B5EF4-FFF2-40B4-BE49-F238E27FC236}">
                  <a16:creationId xmlns:a16="http://schemas.microsoft.com/office/drawing/2014/main" id="{CA02D098-6D0B-915A-5EB5-5C6B4A5D8F70}"/>
                </a:ext>
              </a:extLst>
            </p:cNvPr>
            <p:cNvSpPr txBox="1"/>
            <p:nvPr/>
          </p:nvSpPr>
          <p:spPr>
            <a:xfrm rot="250480">
              <a:off x="5608557" y="2299369"/>
              <a:ext cx="809897" cy="369332"/>
            </a:xfrm>
            <a:prstGeom prst="rect">
              <a:avLst/>
            </a:prstGeom>
            <a:noFill/>
          </p:spPr>
          <p:txBody>
            <a:bodyPr wrap="square" rtlCol="0">
              <a:spAutoFit/>
            </a:bodyPr>
            <a:lstStyle/>
            <a:p>
              <a:r>
                <a:rPr lang="en-US" altLang="zh-CN" b="1" dirty="0"/>
                <a:t>ACK=1</a:t>
              </a:r>
              <a:endParaRPr lang="zh-CN" altLang="en-US" b="1" dirty="0"/>
            </a:p>
          </p:txBody>
        </p:sp>
        <p:sp>
          <p:nvSpPr>
            <p:cNvPr id="33" name="文本框 32">
              <a:extLst>
                <a:ext uri="{FF2B5EF4-FFF2-40B4-BE49-F238E27FC236}">
                  <a16:creationId xmlns:a16="http://schemas.microsoft.com/office/drawing/2014/main" id="{DE1EEE7D-A921-A199-93E3-A630153B83FE}"/>
                </a:ext>
              </a:extLst>
            </p:cNvPr>
            <p:cNvSpPr txBox="1"/>
            <p:nvPr/>
          </p:nvSpPr>
          <p:spPr>
            <a:xfrm rot="344951">
              <a:off x="6415910" y="2339094"/>
              <a:ext cx="809897" cy="369332"/>
            </a:xfrm>
            <a:prstGeom prst="rect">
              <a:avLst/>
            </a:prstGeom>
            <a:noFill/>
          </p:spPr>
          <p:txBody>
            <a:bodyPr wrap="square" rtlCol="0">
              <a:spAutoFit/>
            </a:bodyPr>
            <a:lstStyle/>
            <a:p>
              <a:r>
                <a:rPr lang="en-US" altLang="zh-CN" b="1" dirty="0"/>
                <a:t>seq=u</a:t>
              </a:r>
              <a:endParaRPr lang="zh-CN" altLang="en-US" b="1" dirty="0"/>
            </a:p>
          </p:txBody>
        </p:sp>
        <p:sp>
          <p:nvSpPr>
            <p:cNvPr id="34" name="文本框 33">
              <a:extLst>
                <a:ext uri="{FF2B5EF4-FFF2-40B4-BE49-F238E27FC236}">
                  <a16:creationId xmlns:a16="http://schemas.microsoft.com/office/drawing/2014/main" id="{73C8C3CA-C564-BE9C-E842-A8296EE84E6F}"/>
                </a:ext>
              </a:extLst>
            </p:cNvPr>
            <p:cNvSpPr txBox="1"/>
            <p:nvPr/>
          </p:nvSpPr>
          <p:spPr>
            <a:xfrm rot="344951">
              <a:off x="7146872" y="2428280"/>
              <a:ext cx="809897" cy="369332"/>
            </a:xfrm>
            <a:prstGeom prst="rect">
              <a:avLst/>
            </a:prstGeom>
            <a:noFill/>
          </p:spPr>
          <p:txBody>
            <a:bodyPr wrap="square" rtlCol="0">
              <a:spAutoFit/>
            </a:bodyPr>
            <a:lstStyle/>
            <a:p>
              <a:r>
                <a:rPr lang="en-US" altLang="zh-CN" b="1" dirty="0"/>
                <a:t>ack=v</a:t>
              </a:r>
              <a:endParaRPr lang="zh-CN" altLang="en-US" b="1" dirty="0"/>
            </a:p>
          </p:txBody>
        </p:sp>
      </p:grpSp>
      <p:grpSp>
        <p:nvGrpSpPr>
          <p:cNvPr id="94" name="组合 93">
            <a:extLst>
              <a:ext uri="{FF2B5EF4-FFF2-40B4-BE49-F238E27FC236}">
                <a16:creationId xmlns:a16="http://schemas.microsoft.com/office/drawing/2014/main" id="{5FCAD905-F0A5-7E80-98B2-22732196C43C}"/>
              </a:ext>
            </a:extLst>
          </p:cNvPr>
          <p:cNvGrpSpPr/>
          <p:nvPr/>
        </p:nvGrpSpPr>
        <p:grpSpPr>
          <a:xfrm>
            <a:off x="983085" y="1265027"/>
            <a:ext cx="1711321" cy="1200329"/>
            <a:chOff x="983085" y="1265027"/>
            <a:chExt cx="1711321" cy="1200329"/>
          </a:xfrm>
        </p:grpSpPr>
        <p:cxnSp>
          <p:nvCxnSpPr>
            <p:cNvPr id="72" name="连接符: 肘形 71">
              <a:extLst>
                <a:ext uri="{FF2B5EF4-FFF2-40B4-BE49-F238E27FC236}">
                  <a16:creationId xmlns:a16="http://schemas.microsoft.com/office/drawing/2014/main" id="{EFBF1B79-C961-44D2-C2DB-0F7E27764AB6}"/>
                </a:ext>
              </a:extLst>
            </p:cNvPr>
            <p:cNvCxnSpPr>
              <a:cxnSpLocks/>
              <a:stCxn id="24" idx="1"/>
            </p:cNvCxnSpPr>
            <p:nvPr/>
          </p:nvCxnSpPr>
          <p:spPr>
            <a:xfrm rot="10800000" flipH="1" flipV="1">
              <a:off x="2130526" y="1360896"/>
              <a:ext cx="563880" cy="1088571"/>
            </a:xfrm>
            <a:prstGeom prst="bentConnector3">
              <a:avLst>
                <a:gd name="adj1" fmla="val -1314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B7C56BD8-1CE2-8D94-5F92-CBAF19D32888}"/>
                </a:ext>
              </a:extLst>
            </p:cNvPr>
            <p:cNvSpPr txBox="1"/>
            <p:nvPr/>
          </p:nvSpPr>
          <p:spPr>
            <a:xfrm>
              <a:off x="983085" y="1265027"/>
              <a:ext cx="438727" cy="1200329"/>
            </a:xfrm>
            <a:prstGeom prst="rect">
              <a:avLst/>
            </a:prstGeom>
            <a:noFill/>
          </p:spPr>
          <p:txBody>
            <a:bodyPr wrap="square" rtlCol="0">
              <a:spAutoFit/>
            </a:bodyPr>
            <a:lstStyle/>
            <a:p>
              <a:r>
                <a:rPr lang="zh-CN" altLang="en-US" b="1" dirty="0"/>
                <a:t>主</a:t>
              </a:r>
              <a:endParaRPr lang="en-US" altLang="zh-CN" b="1" dirty="0"/>
            </a:p>
            <a:p>
              <a:r>
                <a:rPr lang="zh-CN" altLang="en-US" b="1" dirty="0"/>
                <a:t>动</a:t>
              </a:r>
              <a:endParaRPr lang="en-US" altLang="zh-CN" b="1" dirty="0"/>
            </a:p>
            <a:p>
              <a:r>
                <a:rPr lang="zh-CN" altLang="en-US" b="1" dirty="0"/>
                <a:t>关</a:t>
              </a:r>
              <a:endParaRPr lang="en-US" altLang="zh-CN" b="1" dirty="0"/>
            </a:p>
            <a:p>
              <a:r>
                <a:rPr lang="zh-CN" altLang="en-US" b="1" dirty="0"/>
                <a:t>闭</a:t>
              </a:r>
            </a:p>
          </p:txBody>
        </p:sp>
      </p:grpSp>
      <p:sp>
        <p:nvSpPr>
          <p:cNvPr id="90" name="文本框 89">
            <a:extLst>
              <a:ext uri="{FF2B5EF4-FFF2-40B4-BE49-F238E27FC236}">
                <a16:creationId xmlns:a16="http://schemas.microsoft.com/office/drawing/2014/main" id="{2FF1AB45-4BA9-D467-A59C-E8A8FDDDA3B3}"/>
              </a:ext>
            </a:extLst>
          </p:cNvPr>
          <p:cNvSpPr txBox="1"/>
          <p:nvPr/>
        </p:nvSpPr>
        <p:spPr>
          <a:xfrm>
            <a:off x="130663" y="2451401"/>
            <a:ext cx="2759153" cy="646331"/>
          </a:xfrm>
          <a:prstGeom prst="rect">
            <a:avLst/>
          </a:prstGeom>
          <a:noFill/>
        </p:spPr>
        <p:txBody>
          <a:bodyPr wrap="square" rtlCol="0">
            <a:spAutoFit/>
          </a:bodyPr>
          <a:lstStyle/>
          <a:p>
            <a:r>
              <a:rPr lang="zh-CN" altLang="en-US" b="1" dirty="0">
                <a:solidFill>
                  <a:schemeClr val="accent3"/>
                </a:solidFill>
              </a:rPr>
              <a:t>发送</a:t>
            </a:r>
            <a:r>
              <a:rPr lang="en-US" altLang="zh-CN" b="1" dirty="0">
                <a:solidFill>
                  <a:schemeClr val="accent3"/>
                </a:solidFill>
              </a:rPr>
              <a:t>TCP</a:t>
            </a:r>
            <a:r>
              <a:rPr lang="zh-CN" altLang="en-US" b="1" dirty="0">
                <a:solidFill>
                  <a:schemeClr val="accent3"/>
                </a:solidFill>
              </a:rPr>
              <a:t>连接释放报文段</a:t>
            </a:r>
            <a:endParaRPr lang="en-US" altLang="zh-CN" b="1" dirty="0">
              <a:solidFill>
                <a:schemeClr val="accent3"/>
              </a:solidFill>
            </a:endParaRPr>
          </a:p>
          <a:p>
            <a:r>
              <a:rPr lang="zh-CN" altLang="en-US" b="1" dirty="0">
                <a:solidFill>
                  <a:schemeClr val="accent3"/>
                </a:solidFill>
              </a:rPr>
              <a:t>并进入终止等待</a:t>
            </a:r>
            <a:r>
              <a:rPr lang="en-US" altLang="zh-CN" b="1" dirty="0">
                <a:solidFill>
                  <a:schemeClr val="accent3"/>
                </a:solidFill>
              </a:rPr>
              <a:t>1</a:t>
            </a:r>
            <a:r>
              <a:rPr lang="zh-CN" altLang="en-US" b="1" dirty="0">
                <a:solidFill>
                  <a:schemeClr val="accent3"/>
                </a:solidFill>
              </a:rPr>
              <a:t>状态</a:t>
            </a:r>
          </a:p>
        </p:txBody>
      </p:sp>
      <p:sp>
        <p:nvSpPr>
          <p:cNvPr id="35" name="矩形 34">
            <a:extLst>
              <a:ext uri="{FF2B5EF4-FFF2-40B4-BE49-F238E27FC236}">
                <a16:creationId xmlns:a16="http://schemas.microsoft.com/office/drawing/2014/main" id="{0D49E603-5865-CF65-C2BE-7A4014828CAD}"/>
              </a:ext>
            </a:extLst>
          </p:cNvPr>
          <p:cNvSpPr/>
          <p:nvPr/>
        </p:nvSpPr>
        <p:spPr>
          <a:xfrm>
            <a:off x="7977861" y="2780505"/>
            <a:ext cx="1515035" cy="1099051"/>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CLOSE-WAIT</a:t>
            </a:r>
          </a:p>
          <a:p>
            <a:pPr algn="ctr"/>
            <a:r>
              <a:rPr lang="zh-CN" altLang="en-US" b="1" dirty="0">
                <a:solidFill>
                  <a:schemeClr val="bg1"/>
                </a:solidFill>
                <a:latin typeface="+mn-ea"/>
              </a:rPr>
              <a:t>关闭等待</a:t>
            </a:r>
          </a:p>
        </p:txBody>
      </p:sp>
      <p:grpSp>
        <p:nvGrpSpPr>
          <p:cNvPr id="9" name="组合 8">
            <a:extLst>
              <a:ext uri="{FF2B5EF4-FFF2-40B4-BE49-F238E27FC236}">
                <a16:creationId xmlns:a16="http://schemas.microsoft.com/office/drawing/2014/main" id="{DA320016-A175-24BD-51D5-433B380C8527}"/>
              </a:ext>
            </a:extLst>
          </p:cNvPr>
          <p:cNvGrpSpPr/>
          <p:nvPr/>
        </p:nvGrpSpPr>
        <p:grpSpPr>
          <a:xfrm>
            <a:off x="4214138" y="2733736"/>
            <a:ext cx="3759093" cy="587534"/>
            <a:chOff x="4214138" y="2733736"/>
            <a:chExt cx="3759093" cy="587534"/>
          </a:xfrm>
        </p:grpSpPr>
        <p:cxnSp>
          <p:nvCxnSpPr>
            <p:cNvPr id="36" name="直接箭头连接符 35">
              <a:extLst>
                <a:ext uri="{FF2B5EF4-FFF2-40B4-BE49-F238E27FC236}">
                  <a16:creationId xmlns:a16="http://schemas.microsoft.com/office/drawing/2014/main" id="{EC64D488-088C-E77D-6C54-84DF45C50279}"/>
                </a:ext>
              </a:extLst>
            </p:cNvPr>
            <p:cNvCxnSpPr>
              <a:cxnSpLocks/>
            </p:cNvCxnSpPr>
            <p:nvPr/>
          </p:nvCxnSpPr>
          <p:spPr>
            <a:xfrm flipH="1">
              <a:off x="4214138" y="2819302"/>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DAA6284F-9DA4-67EF-B140-67666C65334C}"/>
                </a:ext>
              </a:extLst>
            </p:cNvPr>
            <p:cNvSpPr txBox="1"/>
            <p:nvPr/>
          </p:nvSpPr>
          <p:spPr>
            <a:xfrm rot="21102087">
              <a:off x="4295738" y="2948766"/>
              <a:ext cx="809897" cy="369332"/>
            </a:xfrm>
            <a:prstGeom prst="rect">
              <a:avLst/>
            </a:prstGeom>
            <a:noFill/>
          </p:spPr>
          <p:txBody>
            <a:bodyPr wrap="square" rtlCol="0">
              <a:spAutoFit/>
            </a:bodyPr>
            <a:lstStyle/>
            <a:p>
              <a:r>
                <a:rPr lang="en-US" altLang="zh-CN" b="1" dirty="0"/>
                <a:t>ACK=1</a:t>
              </a:r>
              <a:endParaRPr lang="zh-CN" altLang="en-US" b="1" dirty="0"/>
            </a:p>
          </p:txBody>
        </p:sp>
        <p:sp>
          <p:nvSpPr>
            <p:cNvPr id="38" name="文本框 37">
              <a:extLst>
                <a:ext uri="{FF2B5EF4-FFF2-40B4-BE49-F238E27FC236}">
                  <a16:creationId xmlns:a16="http://schemas.microsoft.com/office/drawing/2014/main" id="{A47268D0-4CBF-A997-1DAC-23280FB2B76F}"/>
                </a:ext>
              </a:extLst>
            </p:cNvPr>
            <p:cNvSpPr txBox="1"/>
            <p:nvPr/>
          </p:nvSpPr>
          <p:spPr>
            <a:xfrm rot="21139996">
              <a:off x="5110317" y="2805327"/>
              <a:ext cx="809897" cy="369332"/>
            </a:xfrm>
            <a:prstGeom prst="rect">
              <a:avLst/>
            </a:prstGeom>
            <a:noFill/>
          </p:spPr>
          <p:txBody>
            <a:bodyPr wrap="square" rtlCol="0">
              <a:spAutoFit/>
            </a:bodyPr>
            <a:lstStyle/>
            <a:p>
              <a:r>
                <a:rPr lang="en-US" altLang="zh-CN" b="1" dirty="0"/>
                <a:t>seq=v</a:t>
              </a:r>
              <a:endParaRPr lang="zh-CN" altLang="en-US" b="1" dirty="0"/>
            </a:p>
          </p:txBody>
        </p:sp>
        <p:sp>
          <p:nvSpPr>
            <p:cNvPr id="41" name="文本框 40">
              <a:extLst>
                <a:ext uri="{FF2B5EF4-FFF2-40B4-BE49-F238E27FC236}">
                  <a16:creationId xmlns:a16="http://schemas.microsoft.com/office/drawing/2014/main" id="{019DD84C-6D81-0EFB-07DC-534903F58133}"/>
                </a:ext>
              </a:extLst>
            </p:cNvPr>
            <p:cNvSpPr txBox="1"/>
            <p:nvPr/>
          </p:nvSpPr>
          <p:spPr>
            <a:xfrm rot="21174311">
              <a:off x="5867782" y="2733736"/>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42" name="文本框 41">
            <a:extLst>
              <a:ext uri="{FF2B5EF4-FFF2-40B4-BE49-F238E27FC236}">
                <a16:creationId xmlns:a16="http://schemas.microsoft.com/office/drawing/2014/main" id="{A89553BD-AF53-A5E8-8A80-5A0CDDA240F7}"/>
              </a:ext>
            </a:extLst>
          </p:cNvPr>
          <p:cNvSpPr txBox="1"/>
          <p:nvPr/>
        </p:nvSpPr>
        <p:spPr>
          <a:xfrm>
            <a:off x="9480501" y="2715141"/>
            <a:ext cx="2759153" cy="646331"/>
          </a:xfrm>
          <a:prstGeom prst="rect">
            <a:avLst/>
          </a:prstGeom>
          <a:noFill/>
        </p:spPr>
        <p:txBody>
          <a:bodyPr wrap="square" rtlCol="0">
            <a:spAutoFit/>
          </a:bodyPr>
          <a:lstStyle/>
          <a:p>
            <a:r>
              <a:rPr lang="zh-CN" altLang="en-US" b="1" dirty="0">
                <a:solidFill>
                  <a:schemeClr val="accent5"/>
                </a:solidFill>
              </a:rPr>
              <a:t>发送</a:t>
            </a:r>
            <a:r>
              <a:rPr lang="en-US" altLang="zh-CN" b="1" dirty="0">
                <a:solidFill>
                  <a:schemeClr val="accent5"/>
                </a:solidFill>
              </a:rPr>
              <a:t>TCP</a:t>
            </a:r>
            <a:r>
              <a:rPr lang="zh-CN" altLang="en-US" b="1" dirty="0">
                <a:solidFill>
                  <a:schemeClr val="accent5"/>
                </a:solidFill>
              </a:rPr>
              <a:t>普通确认报文段</a:t>
            </a:r>
            <a:endParaRPr lang="en-US" altLang="zh-CN" b="1" dirty="0">
              <a:solidFill>
                <a:schemeClr val="accent5"/>
              </a:solidFill>
            </a:endParaRPr>
          </a:p>
          <a:p>
            <a:r>
              <a:rPr lang="zh-CN" altLang="en-US" b="1" dirty="0">
                <a:solidFill>
                  <a:schemeClr val="accent5"/>
                </a:solidFill>
              </a:rPr>
              <a:t>并进入关闭等待状态</a:t>
            </a:r>
          </a:p>
        </p:txBody>
      </p:sp>
      <p:grpSp>
        <p:nvGrpSpPr>
          <p:cNvPr id="46" name="组合 45">
            <a:extLst>
              <a:ext uri="{FF2B5EF4-FFF2-40B4-BE49-F238E27FC236}">
                <a16:creationId xmlns:a16="http://schemas.microsoft.com/office/drawing/2014/main" id="{48AD9B87-57B8-C6F1-C653-17CC020E0202}"/>
              </a:ext>
            </a:extLst>
          </p:cNvPr>
          <p:cNvGrpSpPr/>
          <p:nvPr/>
        </p:nvGrpSpPr>
        <p:grpSpPr>
          <a:xfrm>
            <a:off x="9480501" y="1496845"/>
            <a:ext cx="2057183" cy="1278715"/>
            <a:chOff x="9480501" y="1496845"/>
            <a:chExt cx="2057183" cy="1278715"/>
          </a:xfrm>
        </p:grpSpPr>
        <p:cxnSp>
          <p:nvCxnSpPr>
            <p:cNvPr id="47" name="连接符: 曲线 46">
              <a:extLst>
                <a:ext uri="{FF2B5EF4-FFF2-40B4-BE49-F238E27FC236}">
                  <a16:creationId xmlns:a16="http://schemas.microsoft.com/office/drawing/2014/main" id="{121694F8-3BD3-6FF5-13AC-9E7EFE951999}"/>
                </a:ext>
              </a:extLst>
            </p:cNvPr>
            <p:cNvCxnSpPr>
              <a:cxnSpLocks/>
            </p:cNvCxnSpPr>
            <p:nvPr/>
          </p:nvCxnSpPr>
          <p:spPr>
            <a:xfrm flipH="1" flipV="1">
              <a:off x="9480501" y="1496845"/>
              <a:ext cx="10079" cy="1278715"/>
            </a:xfrm>
            <a:prstGeom prst="curvedConnector3">
              <a:avLst>
                <a:gd name="adj1" fmla="val -2268082"/>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B219D375-BCA1-7469-0C6A-53A995D464C9}"/>
                </a:ext>
              </a:extLst>
            </p:cNvPr>
            <p:cNvSpPr txBox="1"/>
            <p:nvPr/>
          </p:nvSpPr>
          <p:spPr>
            <a:xfrm>
              <a:off x="9679098" y="1956629"/>
              <a:ext cx="1858586" cy="369332"/>
            </a:xfrm>
            <a:prstGeom prst="rect">
              <a:avLst/>
            </a:prstGeom>
            <a:noFill/>
          </p:spPr>
          <p:txBody>
            <a:bodyPr wrap="square" rtlCol="0">
              <a:spAutoFit/>
            </a:bodyPr>
            <a:lstStyle/>
            <a:p>
              <a:r>
                <a:rPr lang="zh-CN" altLang="en-US" b="1" dirty="0"/>
                <a:t>通知应用进程</a:t>
              </a:r>
            </a:p>
          </p:txBody>
        </p:sp>
      </p:grpSp>
      <p:sp>
        <p:nvSpPr>
          <p:cNvPr id="11" name="箭头: 右 10">
            <a:extLst>
              <a:ext uri="{FF2B5EF4-FFF2-40B4-BE49-F238E27FC236}">
                <a16:creationId xmlns:a16="http://schemas.microsoft.com/office/drawing/2014/main" id="{864C5CBC-7231-AA73-11A7-5FBD9CD66385}"/>
              </a:ext>
            </a:extLst>
          </p:cNvPr>
          <p:cNvSpPr/>
          <p:nvPr/>
        </p:nvSpPr>
        <p:spPr>
          <a:xfrm>
            <a:off x="2698770" y="3996492"/>
            <a:ext cx="6817247" cy="733110"/>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从</a:t>
            </a:r>
            <a:r>
              <a:rPr lang="en-US" altLang="zh-CN" b="1" dirty="0"/>
              <a:t>TCP</a:t>
            </a:r>
            <a:r>
              <a:rPr lang="zh-CN" altLang="en-US" b="1" dirty="0"/>
              <a:t>客户进程到</a:t>
            </a:r>
            <a:r>
              <a:rPr lang="en-US" altLang="zh-CN" b="1" dirty="0"/>
              <a:t>TCP</a:t>
            </a:r>
            <a:r>
              <a:rPr lang="zh-CN" altLang="en-US" b="1" dirty="0"/>
              <a:t>服务器进程这个方向的连接就释放了</a:t>
            </a:r>
          </a:p>
        </p:txBody>
      </p:sp>
      <p:sp>
        <p:nvSpPr>
          <p:cNvPr id="50" name="标注: 左箭头 49">
            <a:extLst>
              <a:ext uri="{FF2B5EF4-FFF2-40B4-BE49-F238E27FC236}">
                <a16:creationId xmlns:a16="http://schemas.microsoft.com/office/drawing/2014/main" id="{F8C87274-CDF7-8AA9-2A46-22B7719EA28C}"/>
              </a:ext>
            </a:extLst>
          </p:cNvPr>
          <p:cNvSpPr/>
          <p:nvPr/>
        </p:nvSpPr>
        <p:spPr>
          <a:xfrm rot="21173608">
            <a:off x="5590824" y="3185971"/>
            <a:ext cx="1893651" cy="470078"/>
          </a:xfrm>
          <a:prstGeom prst="leftArrowCallout">
            <a:avLst>
              <a:gd name="adj1" fmla="val 25000"/>
              <a:gd name="adj2" fmla="val 25000"/>
              <a:gd name="adj3" fmla="val 25000"/>
              <a:gd name="adj4" fmla="val 85097"/>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数据传输</a:t>
            </a:r>
          </a:p>
        </p:txBody>
      </p:sp>
      <p:grpSp>
        <p:nvGrpSpPr>
          <p:cNvPr id="12" name="组合 11">
            <a:extLst>
              <a:ext uri="{FF2B5EF4-FFF2-40B4-BE49-F238E27FC236}">
                <a16:creationId xmlns:a16="http://schemas.microsoft.com/office/drawing/2014/main" id="{AEB47F9E-324A-294B-014A-A290E7E60C3E}"/>
              </a:ext>
            </a:extLst>
          </p:cNvPr>
          <p:cNvGrpSpPr/>
          <p:nvPr/>
        </p:nvGrpSpPr>
        <p:grpSpPr>
          <a:xfrm>
            <a:off x="304800" y="749300"/>
            <a:ext cx="6192344" cy="400110"/>
            <a:chOff x="424117" y="898245"/>
            <a:chExt cx="6192344" cy="400110"/>
          </a:xfrm>
        </p:grpSpPr>
        <p:sp>
          <p:nvSpPr>
            <p:cNvPr id="14" name="平行四边形 13">
              <a:extLst>
                <a:ext uri="{FF2B5EF4-FFF2-40B4-BE49-F238E27FC236}">
                  <a16:creationId xmlns:a16="http://schemas.microsoft.com/office/drawing/2014/main" id="{EEBF1846-45A7-3786-3EF0-025CF734D7F8}"/>
                </a:ext>
              </a:extLst>
            </p:cNvPr>
            <p:cNvSpPr/>
            <p:nvPr/>
          </p:nvSpPr>
          <p:spPr>
            <a:xfrm>
              <a:off x="424117" y="898245"/>
              <a:ext cx="67714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15" name="文本框 14">
              <a:extLst>
                <a:ext uri="{FF2B5EF4-FFF2-40B4-BE49-F238E27FC236}">
                  <a16:creationId xmlns:a16="http://schemas.microsoft.com/office/drawing/2014/main" id="{EE3CE553-D863-F0C0-2ACC-EC6150909A91}"/>
                </a:ext>
              </a:extLst>
            </p:cNvPr>
            <p:cNvSpPr txBox="1"/>
            <p:nvPr/>
          </p:nvSpPr>
          <p:spPr>
            <a:xfrm>
              <a:off x="1101257" y="898245"/>
              <a:ext cx="5515204" cy="400110"/>
            </a:xfrm>
            <a:prstGeom prst="rect">
              <a:avLst/>
            </a:prstGeom>
            <a:noFill/>
          </p:spPr>
          <p:txBody>
            <a:bodyPr wrap="square" rtlCol="0">
              <a:spAutoFit/>
            </a:bodyPr>
            <a:lstStyle/>
            <a:p>
              <a:r>
                <a:rPr lang="zh-CN" altLang="en-US" sz="2000" b="1" dirty="0"/>
                <a:t>“四报文挥手”释放</a:t>
              </a:r>
              <a:r>
                <a:rPr lang="en-US" altLang="zh-CN" sz="2000" b="1" dirty="0"/>
                <a:t>TCP</a:t>
              </a:r>
              <a:r>
                <a:rPr lang="zh-CN" altLang="en-US" sz="2000" b="1" dirty="0"/>
                <a:t>连接</a:t>
              </a:r>
            </a:p>
          </p:txBody>
        </p:sp>
      </p:grpSp>
    </p:spTree>
    <p:custDataLst>
      <p:tags r:id="rId1"/>
    </p:custDataLst>
    <p:extLst>
      <p:ext uri="{BB962C8B-B14F-4D97-AF65-F5344CB8AC3E}">
        <p14:creationId xmlns:p14="http://schemas.microsoft.com/office/powerpoint/2010/main" val="402711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ppt_y</p:attrName>
                                        </p:attrNameLst>
                                      </p:cBhvr>
                                      <p:tavLst>
                                        <p:tav tm="0">
                                          <p:val>
                                            <p:strVal val="#ppt_y-#ppt_h*1.125000"/>
                                          </p:val>
                                        </p:tav>
                                        <p:tav tm="100000">
                                          <p:val>
                                            <p:strVal val="#ppt_y"/>
                                          </p:val>
                                        </p:tav>
                                      </p:tavLst>
                                    </p:anim>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1" fill="hold" grpId="0" nodeType="clickEffect">
                                  <p:stCondLst>
                                    <p:cond delay="0"/>
                                  </p:stCondLst>
                                  <p:childTnLst>
                                    <p:set>
                                      <p:cBhvr>
                                        <p:cTn id="17" dur="1" fill="hold">
                                          <p:stCondLst>
                                            <p:cond delay="0"/>
                                          </p:stCondLst>
                                        </p:cTn>
                                        <p:tgtEl>
                                          <p:spTgt spid="49"/>
                                        </p:tgtEl>
                                        <p:attrNameLst>
                                          <p:attrName>style.visibility</p:attrName>
                                        </p:attrNameLst>
                                      </p:cBhvr>
                                      <p:to>
                                        <p:strVal val="visible"/>
                                      </p:to>
                                    </p:set>
                                    <p:anim calcmode="lin" valueType="num">
                                      <p:cBhvr additive="base">
                                        <p:cTn id="18" dur="500"/>
                                        <p:tgtEl>
                                          <p:spTgt spid="49"/>
                                        </p:tgtEl>
                                        <p:attrNameLst>
                                          <p:attrName>ppt_y</p:attrName>
                                        </p:attrNameLst>
                                      </p:cBhvr>
                                      <p:tavLst>
                                        <p:tav tm="0">
                                          <p:val>
                                            <p:strVal val="#ppt_y-#ppt_h*1.125000"/>
                                          </p:val>
                                        </p:tav>
                                        <p:tav tm="100000">
                                          <p:val>
                                            <p:strVal val="#ppt_y"/>
                                          </p:val>
                                        </p:tav>
                                      </p:tavLst>
                                    </p:anim>
                                    <p:animEffect transition="in" filter="wipe(down)">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wipe(right)">
                                      <p:cBhvr>
                                        <p:cTn id="2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13" grpId="0"/>
      <p:bldP spid="11" grpId="0" animBg="1"/>
      <p:bldP spid="5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7445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98567" y="898245"/>
              <a:ext cx="5517894" cy="400110"/>
            </a:xfrm>
            <a:prstGeom prst="rect">
              <a:avLst/>
            </a:prstGeom>
            <a:noFill/>
          </p:spPr>
          <p:txBody>
            <a:bodyPr wrap="square" rtlCol="0">
              <a:spAutoFit/>
            </a:bodyPr>
            <a:lstStyle/>
            <a:p>
              <a:r>
                <a:rPr lang="zh-CN" altLang="en-US" sz="2000" b="1" dirty="0"/>
                <a:t>运输层端口号</a:t>
              </a:r>
            </a:p>
          </p:txBody>
        </p:sp>
      </p:grpSp>
      <p:grpSp>
        <p:nvGrpSpPr>
          <p:cNvPr id="125" name="组合 124">
            <a:extLst>
              <a:ext uri="{FF2B5EF4-FFF2-40B4-BE49-F238E27FC236}">
                <a16:creationId xmlns:a16="http://schemas.microsoft.com/office/drawing/2014/main" id="{5C9FAD7A-C44A-37AA-32E2-523BF799E13B}"/>
              </a:ext>
            </a:extLst>
          </p:cNvPr>
          <p:cNvGrpSpPr/>
          <p:nvPr/>
        </p:nvGrpSpPr>
        <p:grpSpPr>
          <a:xfrm>
            <a:off x="312808" y="1107928"/>
            <a:ext cx="11573003" cy="5322848"/>
            <a:chOff x="312808" y="1107928"/>
            <a:chExt cx="11573003" cy="5322848"/>
          </a:xfrm>
        </p:grpSpPr>
        <p:grpSp>
          <p:nvGrpSpPr>
            <p:cNvPr id="5" name="组合 4">
              <a:extLst>
                <a:ext uri="{FF2B5EF4-FFF2-40B4-BE49-F238E27FC236}">
                  <a16:creationId xmlns:a16="http://schemas.microsoft.com/office/drawing/2014/main" id="{F7387659-90F9-909F-F555-06951F516D51}"/>
                </a:ext>
              </a:extLst>
            </p:cNvPr>
            <p:cNvGrpSpPr/>
            <p:nvPr/>
          </p:nvGrpSpPr>
          <p:grpSpPr>
            <a:xfrm>
              <a:off x="312808" y="1327541"/>
              <a:ext cx="11573003" cy="3253387"/>
              <a:chOff x="312808" y="1327541"/>
              <a:chExt cx="11573003" cy="3253387"/>
            </a:xfrm>
          </p:grpSpPr>
          <p:sp>
            <p:nvSpPr>
              <p:cNvPr id="6" name="矩形 5">
                <a:extLst>
                  <a:ext uri="{FF2B5EF4-FFF2-40B4-BE49-F238E27FC236}">
                    <a16:creationId xmlns:a16="http://schemas.microsoft.com/office/drawing/2014/main" id="{434B506C-1083-B8BB-B791-D983C9A41BC9}"/>
                  </a:ext>
                </a:extLst>
              </p:cNvPr>
              <p:cNvSpPr/>
              <p:nvPr/>
            </p:nvSpPr>
            <p:spPr>
              <a:xfrm>
                <a:off x="312808" y="3957385"/>
                <a:ext cx="1765972" cy="62354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物理层</a:t>
                </a:r>
              </a:p>
            </p:txBody>
          </p:sp>
          <p:sp>
            <p:nvSpPr>
              <p:cNvPr id="7" name="矩形 6">
                <a:extLst>
                  <a:ext uri="{FF2B5EF4-FFF2-40B4-BE49-F238E27FC236}">
                    <a16:creationId xmlns:a16="http://schemas.microsoft.com/office/drawing/2014/main" id="{D72300BC-5B5A-05AE-12EE-1EBAE04D31AD}"/>
                  </a:ext>
                </a:extLst>
              </p:cNvPr>
              <p:cNvSpPr/>
              <p:nvPr/>
            </p:nvSpPr>
            <p:spPr>
              <a:xfrm>
                <a:off x="312808" y="3333253"/>
                <a:ext cx="1765972" cy="623543"/>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zh-CN" altLang="en-US" b="1" dirty="0"/>
                  <a:t>链路层</a:t>
                </a:r>
              </a:p>
            </p:txBody>
          </p:sp>
          <p:sp>
            <p:nvSpPr>
              <p:cNvPr id="8" name="矩形 7">
                <a:extLst>
                  <a:ext uri="{FF2B5EF4-FFF2-40B4-BE49-F238E27FC236}">
                    <a16:creationId xmlns:a16="http://schemas.microsoft.com/office/drawing/2014/main" id="{0CC62AA1-7520-BF3E-A28D-500D63BB5D3C}"/>
                  </a:ext>
                </a:extLst>
              </p:cNvPr>
              <p:cNvSpPr/>
              <p:nvPr/>
            </p:nvSpPr>
            <p:spPr>
              <a:xfrm>
                <a:off x="312808" y="2713257"/>
                <a:ext cx="1765972" cy="623543"/>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b="1" dirty="0"/>
                  <a:t>网络层</a:t>
                </a:r>
              </a:p>
            </p:txBody>
          </p:sp>
          <p:sp>
            <p:nvSpPr>
              <p:cNvPr id="9" name="矩形 8">
                <a:extLst>
                  <a:ext uri="{FF2B5EF4-FFF2-40B4-BE49-F238E27FC236}">
                    <a16:creationId xmlns:a16="http://schemas.microsoft.com/office/drawing/2014/main" id="{44B7579F-9D18-551C-5684-36D831AE311D}"/>
                  </a:ext>
                </a:extLst>
              </p:cNvPr>
              <p:cNvSpPr/>
              <p:nvPr/>
            </p:nvSpPr>
            <p:spPr>
              <a:xfrm>
                <a:off x="312808" y="2093261"/>
                <a:ext cx="1765972" cy="623543"/>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b="1" dirty="0"/>
                  <a:t>运输层</a:t>
                </a:r>
              </a:p>
            </p:txBody>
          </p:sp>
          <p:sp>
            <p:nvSpPr>
              <p:cNvPr id="10" name="矩形 9">
                <a:extLst>
                  <a:ext uri="{FF2B5EF4-FFF2-40B4-BE49-F238E27FC236}">
                    <a16:creationId xmlns:a16="http://schemas.microsoft.com/office/drawing/2014/main" id="{E53FA888-716B-A76F-5C48-F1B14D5A54DF}"/>
                  </a:ext>
                </a:extLst>
              </p:cNvPr>
              <p:cNvSpPr/>
              <p:nvPr/>
            </p:nvSpPr>
            <p:spPr>
              <a:xfrm>
                <a:off x="312808" y="1327541"/>
                <a:ext cx="1765972" cy="77243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应用层</a:t>
                </a:r>
              </a:p>
            </p:txBody>
          </p:sp>
          <p:grpSp>
            <p:nvGrpSpPr>
              <p:cNvPr id="11" name="组合 10">
                <a:extLst>
                  <a:ext uri="{FF2B5EF4-FFF2-40B4-BE49-F238E27FC236}">
                    <a16:creationId xmlns:a16="http://schemas.microsoft.com/office/drawing/2014/main" id="{49BCFC1B-B918-9B16-2A6E-F6BDA8BBDD47}"/>
                  </a:ext>
                </a:extLst>
              </p:cNvPr>
              <p:cNvGrpSpPr/>
              <p:nvPr/>
            </p:nvGrpSpPr>
            <p:grpSpPr>
              <a:xfrm>
                <a:off x="3523162" y="2713257"/>
                <a:ext cx="2181011" cy="1867671"/>
                <a:chOff x="3686389" y="2963622"/>
                <a:chExt cx="2181011" cy="1867671"/>
              </a:xfrm>
            </p:grpSpPr>
            <p:sp>
              <p:nvSpPr>
                <p:cNvPr id="23" name="矩形 22">
                  <a:extLst>
                    <a:ext uri="{FF2B5EF4-FFF2-40B4-BE49-F238E27FC236}">
                      <a16:creationId xmlns:a16="http://schemas.microsoft.com/office/drawing/2014/main" id="{155F0AD6-9558-699C-5C3E-560531141F3C}"/>
                    </a:ext>
                  </a:extLst>
                </p:cNvPr>
                <p:cNvSpPr/>
                <p:nvPr/>
              </p:nvSpPr>
              <p:spPr>
                <a:xfrm>
                  <a:off x="3686389" y="4203265"/>
                  <a:ext cx="1058793" cy="62354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物理层</a:t>
                  </a:r>
                </a:p>
              </p:txBody>
            </p:sp>
            <p:sp>
              <p:nvSpPr>
                <p:cNvPr id="24" name="矩形 23">
                  <a:extLst>
                    <a:ext uri="{FF2B5EF4-FFF2-40B4-BE49-F238E27FC236}">
                      <a16:creationId xmlns:a16="http://schemas.microsoft.com/office/drawing/2014/main" id="{45D5FCD9-B0AD-783F-4866-77C21F5B1E15}"/>
                    </a:ext>
                  </a:extLst>
                </p:cNvPr>
                <p:cNvSpPr/>
                <p:nvPr/>
              </p:nvSpPr>
              <p:spPr>
                <a:xfrm>
                  <a:off x="3686389" y="3583618"/>
                  <a:ext cx="1058793" cy="623543"/>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zh-CN" altLang="en-US" b="1" dirty="0"/>
                    <a:t>链路层</a:t>
                  </a:r>
                </a:p>
              </p:txBody>
            </p:sp>
            <p:sp>
              <p:nvSpPr>
                <p:cNvPr id="25" name="矩形 24">
                  <a:extLst>
                    <a:ext uri="{FF2B5EF4-FFF2-40B4-BE49-F238E27FC236}">
                      <a16:creationId xmlns:a16="http://schemas.microsoft.com/office/drawing/2014/main" id="{76FB2AE8-5D38-9052-C258-C5F5EA45B1CD}"/>
                    </a:ext>
                  </a:extLst>
                </p:cNvPr>
                <p:cNvSpPr/>
                <p:nvPr/>
              </p:nvSpPr>
              <p:spPr>
                <a:xfrm>
                  <a:off x="3686389" y="2963622"/>
                  <a:ext cx="2181011" cy="623543"/>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t>网络层</a:t>
                  </a:r>
                  <a:endParaRPr lang="en-US" altLang="zh-CN" b="1" dirty="0"/>
                </a:p>
                <a:p>
                  <a:pPr algn="ctr"/>
                  <a:endParaRPr lang="zh-CN" altLang="en-US" b="1" dirty="0"/>
                </a:p>
              </p:txBody>
            </p:sp>
            <p:sp>
              <p:nvSpPr>
                <p:cNvPr id="26" name="矩形 25">
                  <a:extLst>
                    <a:ext uri="{FF2B5EF4-FFF2-40B4-BE49-F238E27FC236}">
                      <a16:creationId xmlns:a16="http://schemas.microsoft.com/office/drawing/2014/main" id="{3FA73EED-C54C-9500-4594-C5DCA8A2F27F}"/>
                    </a:ext>
                  </a:extLst>
                </p:cNvPr>
                <p:cNvSpPr/>
                <p:nvPr/>
              </p:nvSpPr>
              <p:spPr>
                <a:xfrm>
                  <a:off x="4808607" y="4207750"/>
                  <a:ext cx="1058793" cy="62354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b="1" dirty="0"/>
                    <a:t>物理层</a:t>
                  </a:r>
                </a:p>
              </p:txBody>
            </p:sp>
            <p:sp>
              <p:nvSpPr>
                <p:cNvPr id="27" name="矩形 26">
                  <a:extLst>
                    <a:ext uri="{FF2B5EF4-FFF2-40B4-BE49-F238E27FC236}">
                      <a16:creationId xmlns:a16="http://schemas.microsoft.com/office/drawing/2014/main" id="{B315F6FE-CDA1-BB6F-E2C7-0E3ED28199AE}"/>
                    </a:ext>
                  </a:extLst>
                </p:cNvPr>
                <p:cNvSpPr/>
                <p:nvPr/>
              </p:nvSpPr>
              <p:spPr>
                <a:xfrm>
                  <a:off x="4808607" y="3588103"/>
                  <a:ext cx="1058793" cy="623543"/>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zh-CN" altLang="en-US" b="1" dirty="0"/>
                    <a:t>链路层</a:t>
                  </a:r>
                </a:p>
              </p:txBody>
            </p:sp>
          </p:grpSp>
          <p:sp>
            <p:nvSpPr>
              <p:cNvPr id="12" name="矩形 11">
                <a:extLst>
                  <a:ext uri="{FF2B5EF4-FFF2-40B4-BE49-F238E27FC236}">
                    <a16:creationId xmlns:a16="http://schemas.microsoft.com/office/drawing/2014/main" id="{2E84B452-4925-2D37-D32F-F6FA4993D964}"/>
                  </a:ext>
                </a:extLst>
              </p:cNvPr>
              <p:cNvSpPr/>
              <p:nvPr/>
            </p:nvSpPr>
            <p:spPr>
              <a:xfrm>
                <a:off x="10119839" y="3957385"/>
                <a:ext cx="1765972" cy="62354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b="1" dirty="0"/>
                  <a:t>物理层</a:t>
                </a:r>
              </a:p>
            </p:txBody>
          </p:sp>
          <p:sp>
            <p:nvSpPr>
              <p:cNvPr id="13" name="矩形 12">
                <a:extLst>
                  <a:ext uri="{FF2B5EF4-FFF2-40B4-BE49-F238E27FC236}">
                    <a16:creationId xmlns:a16="http://schemas.microsoft.com/office/drawing/2014/main" id="{015BCC3A-E50B-9507-AD73-B70606BFBA54}"/>
                  </a:ext>
                </a:extLst>
              </p:cNvPr>
              <p:cNvSpPr/>
              <p:nvPr/>
            </p:nvSpPr>
            <p:spPr>
              <a:xfrm>
                <a:off x="10119839" y="3333253"/>
                <a:ext cx="1765972" cy="623543"/>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zh-CN" altLang="en-US" b="1" dirty="0"/>
                  <a:t>链路层</a:t>
                </a:r>
              </a:p>
            </p:txBody>
          </p:sp>
          <p:sp>
            <p:nvSpPr>
              <p:cNvPr id="14" name="矩形 13">
                <a:extLst>
                  <a:ext uri="{FF2B5EF4-FFF2-40B4-BE49-F238E27FC236}">
                    <a16:creationId xmlns:a16="http://schemas.microsoft.com/office/drawing/2014/main" id="{CE90AC81-BDDE-F4DB-8E7C-8C0466426ECC}"/>
                  </a:ext>
                </a:extLst>
              </p:cNvPr>
              <p:cNvSpPr/>
              <p:nvPr/>
            </p:nvSpPr>
            <p:spPr>
              <a:xfrm>
                <a:off x="10119839" y="2713257"/>
                <a:ext cx="1765972" cy="623543"/>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r"/>
                <a:r>
                  <a:rPr lang="zh-CN" altLang="en-US" b="1" dirty="0"/>
                  <a:t>网络层</a:t>
                </a:r>
              </a:p>
            </p:txBody>
          </p:sp>
          <p:sp>
            <p:nvSpPr>
              <p:cNvPr id="15" name="矩形 14">
                <a:extLst>
                  <a:ext uri="{FF2B5EF4-FFF2-40B4-BE49-F238E27FC236}">
                    <a16:creationId xmlns:a16="http://schemas.microsoft.com/office/drawing/2014/main" id="{79FA7D90-A951-F544-7A02-756BFC2F519D}"/>
                  </a:ext>
                </a:extLst>
              </p:cNvPr>
              <p:cNvSpPr/>
              <p:nvPr/>
            </p:nvSpPr>
            <p:spPr>
              <a:xfrm>
                <a:off x="10119839" y="2093261"/>
                <a:ext cx="1765972" cy="623543"/>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zh-CN" altLang="en-US" b="1" dirty="0"/>
                  <a:t>运输层</a:t>
                </a:r>
              </a:p>
            </p:txBody>
          </p:sp>
          <p:sp>
            <p:nvSpPr>
              <p:cNvPr id="16" name="矩形 15">
                <a:extLst>
                  <a:ext uri="{FF2B5EF4-FFF2-40B4-BE49-F238E27FC236}">
                    <a16:creationId xmlns:a16="http://schemas.microsoft.com/office/drawing/2014/main" id="{60785655-366F-5DC7-D8F3-A63B4D8CBEE1}"/>
                  </a:ext>
                </a:extLst>
              </p:cNvPr>
              <p:cNvSpPr/>
              <p:nvPr/>
            </p:nvSpPr>
            <p:spPr>
              <a:xfrm>
                <a:off x="10119839" y="1327541"/>
                <a:ext cx="1765972" cy="77243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b="1" dirty="0"/>
                  <a:t>应用层</a:t>
                </a:r>
              </a:p>
            </p:txBody>
          </p:sp>
          <p:grpSp>
            <p:nvGrpSpPr>
              <p:cNvPr id="17" name="组合 16">
                <a:extLst>
                  <a:ext uri="{FF2B5EF4-FFF2-40B4-BE49-F238E27FC236}">
                    <a16:creationId xmlns:a16="http://schemas.microsoft.com/office/drawing/2014/main" id="{1B1CF111-62AE-478B-AFB4-6CD404C9AA35}"/>
                  </a:ext>
                </a:extLst>
              </p:cNvPr>
              <p:cNvGrpSpPr/>
              <p:nvPr/>
            </p:nvGrpSpPr>
            <p:grpSpPr>
              <a:xfrm>
                <a:off x="6526158" y="2713257"/>
                <a:ext cx="2181011" cy="1867671"/>
                <a:chOff x="3686389" y="2963622"/>
                <a:chExt cx="2181011" cy="1867671"/>
              </a:xfrm>
            </p:grpSpPr>
            <p:sp>
              <p:nvSpPr>
                <p:cNvPr id="18" name="矩形 17">
                  <a:extLst>
                    <a:ext uri="{FF2B5EF4-FFF2-40B4-BE49-F238E27FC236}">
                      <a16:creationId xmlns:a16="http://schemas.microsoft.com/office/drawing/2014/main" id="{3B7AD6E6-AA7A-D2FF-02BA-CE8E82221985}"/>
                    </a:ext>
                  </a:extLst>
                </p:cNvPr>
                <p:cNvSpPr/>
                <p:nvPr/>
              </p:nvSpPr>
              <p:spPr>
                <a:xfrm>
                  <a:off x="3686389" y="4203265"/>
                  <a:ext cx="1058793" cy="62354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物理层</a:t>
                  </a:r>
                </a:p>
              </p:txBody>
            </p:sp>
            <p:sp>
              <p:nvSpPr>
                <p:cNvPr id="19" name="矩形 18">
                  <a:extLst>
                    <a:ext uri="{FF2B5EF4-FFF2-40B4-BE49-F238E27FC236}">
                      <a16:creationId xmlns:a16="http://schemas.microsoft.com/office/drawing/2014/main" id="{AC4F5BA6-533D-6761-318F-84A726CE6F9F}"/>
                    </a:ext>
                  </a:extLst>
                </p:cNvPr>
                <p:cNvSpPr/>
                <p:nvPr/>
              </p:nvSpPr>
              <p:spPr>
                <a:xfrm>
                  <a:off x="3686389" y="3583618"/>
                  <a:ext cx="1058793" cy="623543"/>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zh-CN" altLang="en-US" b="1" dirty="0"/>
                    <a:t>链路层</a:t>
                  </a:r>
                </a:p>
              </p:txBody>
            </p:sp>
            <p:sp>
              <p:nvSpPr>
                <p:cNvPr id="20" name="矩形 19">
                  <a:extLst>
                    <a:ext uri="{FF2B5EF4-FFF2-40B4-BE49-F238E27FC236}">
                      <a16:creationId xmlns:a16="http://schemas.microsoft.com/office/drawing/2014/main" id="{0A377ADF-2A25-7C59-5E0E-5685EA9A307D}"/>
                    </a:ext>
                  </a:extLst>
                </p:cNvPr>
                <p:cNvSpPr/>
                <p:nvPr/>
              </p:nvSpPr>
              <p:spPr>
                <a:xfrm>
                  <a:off x="3686389" y="2963622"/>
                  <a:ext cx="2181011" cy="623543"/>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t>网络层</a:t>
                  </a:r>
                  <a:endParaRPr lang="en-US" altLang="zh-CN" b="1" dirty="0"/>
                </a:p>
                <a:p>
                  <a:pPr algn="ctr"/>
                  <a:endParaRPr lang="zh-CN" altLang="en-US" b="1" dirty="0"/>
                </a:p>
              </p:txBody>
            </p:sp>
            <p:sp>
              <p:nvSpPr>
                <p:cNvPr id="21" name="矩形 20">
                  <a:extLst>
                    <a:ext uri="{FF2B5EF4-FFF2-40B4-BE49-F238E27FC236}">
                      <a16:creationId xmlns:a16="http://schemas.microsoft.com/office/drawing/2014/main" id="{00C624AF-16E4-9333-7713-45912BD0EA75}"/>
                    </a:ext>
                  </a:extLst>
                </p:cNvPr>
                <p:cNvSpPr/>
                <p:nvPr/>
              </p:nvSpPr>
              <p:spPr>
                <a:xfrm>
                  <a:off x="4808607" y="4207750"/>
                  <a:ext cx="1058793" cy="62354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b="1" dirty="0"/>
                    <a:t>物理层</a:t>
                  </a:r>
                </a:p>
              </p:txBody>
            </p:sp>
            <p:sp>
              <p:nvSpPr>
                <p:cNvPr id="22" name="矩形 21">
                  <a:extLst>
                    <a:ext uri="{FF2B5EF4-FFF2-40B4-BE49-F238E27FC236}">
                      <a16:creationId xmlns:a16="http://schemas.microsoft.com/office/drawing/2014/main" id="{52334E03-DADD-CC61-5CF2-7FD956C0735F}"/>
                    </a:ext>
                  </a:extLst>
                </p:cNvPr>
                <p:cNvSpPr/>
                <p:nvPr/>
              </p:nvSpPr>
              <p:spPr>
                <a:xfrm>
                  <a:off x="4808607" y="3588103"/>
                  <a:ext cx="1058793" cy="623543"/>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zh-CN" altLang="en-US" b="1" dirty="0"/>
                    <a:t>链路层</a:t>
                  </a:r>
                </a:p>
              </p:txBody>
            </p:sp>
          </p:grpSp>
        </p:grpSp>
        <p:grpSp>
          <p:nvGrpSpPr>
            <p:cNvPr id="28" name="组合 27">
              <a:extLst>
                <a:ext uri="{FF2B5EF4-FFF2-40B4-BE49-F238E27FC236}">
                  <a16:creationId xmlns:a16="http://schemas.microsoft.com/office/drawing/2014/main" id="{E7F1751D-1795-940B-3E5E-C3199D8D4870}"/>
                </a:ext>
              </a:extLst>
            </p:cNvPr>
            <p:cNvGrpSpPr/>
            <p:nvPr/>
          </p:nvGrpSpPr>
          <p:grpSpPr>
            <a:xfrm>
              <a:off x="312808" y="5017408"/>
              <a:ext cx="11572729" cy="1413368"/>
              <a:chOff x="312808" y="3405701"/>
              <a:chExt cx="11572729" cy="1413368"/>
            </a:xfrm>
          </p:grpSpPr>
          <p:grpSp>
            <p:nvGrpSpPr>
              <p:cNvPr id="29" name="组合 28">
                <a:extLst>
                  <a:ext uri="{FF2B5EF4-FFF2-40B4-BE49-F238E27FC236}">
                    <a16:creationId xmlns:a16="http://schemas.microsoft.com/office/drawing/2014/main" id="{9944EDD2-D602-FE24-8823-AEF46983ABF7}"/>
                  </a:ext>
                </a:extLst>
              </p:cNvPr>
              <p:cNvGrpSpPr/>
              <p:nvPr/>
            </p:nvGrpSpPr>
            <p:grpSpPr>
              <a:xfrm>
                <a:off x="312808" y="3405701"/>
                <a:ext cx="11572729" cy="1413368"/>
                <a:chOff x="312808" y="3241241"/>
                <a:chExt cx="11572729" cy="1413368"/>
              </a:xfrm>
            </p:grpSpPr>
            <p:sp>
              <p:nvSpPr>
                <p:cNvPr id="50" name="矩形 49">
                  <a:extLst>
                    <a:ext uri="{FF2B5EF4-FFF2-40B4-BE49-F238E27FC236}">
                      <a16:creationId xmlns:a16="http://schemas.microsoft.com/office/drawing/2014/main" id="{CA67A015-BC37-B4E5-7EE9-7DB073BD9865}"/>
                    </a:ext>
                  </a:extLst>
                </p:cNvPr>
                <p:cNvSpPr/>
                <p:nvPr/>
              </p:nvSpPr>
              <p:spPr>
                <a:xfrm>
                  <a:off x="10379274" y="3638611"/>
                  <a:ext cx="1506263" cy="101599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1" name="矩形 50">
                  <a:extLst>
                    <a:ext uri="{FF2B5EF4-FFF2-40B4-BE49-F238E27FC236}">
                      <a16:creationId xmlns:a16="http://schemas.microsoft.com/office/drawing/2014/main" id="{C0D35AB9-CE89-277C-2D52-7DF2361712F4}"/>
                    </a:ext>
                  </a:extLst>
                </p:cNvPr>
                <p:cNvSpPr/>
                <p:nvPr/>
              </p:nvSpPr>
              <p:spPr>
                <a:xfrm>
                  <a:off x="312808" y="3638611"/>
                  <a:ext cx="1506263" cy="101599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52" name="直接连接符 51">
                  <a:extLst>
                    <a:ext uri="{FF2B5EF4-FFF2-40B4-BE49-F238E27FC236}">
                      <a16:creationId xmlns:a16="http://schemas.microsoft.com/office/drawing/2014/main" id="{D6BBB268-D1DC-6C86-BE27-276E7DBADD16}"/>
                    </a:ext>
                  </a:extLst>
                </p:cNvPr>
                <p:cNvCxnSpPr>
                  <a:cxnSpLocks/>
                  <a:stCxn id="51" idx="3"/>
                  <a:endCxn id="50" idx="1"/>
                </p:cNvCxnSpPr>
                <p:nvPr/>
              </p:nvCxnSpPr>
              <p:spPr>
                <a:xfrm>
                  <a:off x="1819071" y="4146610"/>
                  <a:ext cx="85602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53" name="图形 52">
                  <a:extLst>
                    <a:ext uri="{FF2B5EF4-FFF2-40B4-BE49-F238E27FC236}">
                      <a16:creationId xmlns:a16="http://schemas.microsoft.com/office/drawing/2014/main" id="{83DCAF08-16B0-265C-ECA6-90E01D9CEB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4229" y="3901634"/>
                  <a:ext cx="638116" cy="516570"/>
                </a:xfrm>
                <a:prstGeom prst="rect">
                  <a:avLst/>
                </a:prstGeom>
              </p:spPr>
            </p:pic>
            <p:sp>
              <p:nvSpPr>
                <p:cNvPr id="54" name="图形 73">
                  <a:extLst>
                    <a:ext uri="{FF2B5EF4-FFF2-40B4-BE49-F238E27FC236}">
                      <a16:creationId xmlns:a16="http://schemas.microsoft.com/office/drawing/2014/main" id="{97E5C71A-3961-ADE5-7ED0-7E462C2CA13F}"/>
                    </a:ext>
                  </a:extLst>
                </p:cNvPr>
                <p:cNvSpPr/>
                <p:nvPr/>
              </p:nvSpPr>
              <p:spPr>
                <a:xfrm>
                  <a:off x="2643947" y="3833900"/>
                  <a:ext cx="903635" cy="65654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en-US" altLang="zh-CN" b="1" dirty="0"/>
                    <a:t>LAN1</a:t>
                  </a:r>
                  <a:endParaRPr lang="zh-CN" altLang="en-US" b="1" dirty="0"/>
                </a:p>
              </p:txBody>
            </p:sp>
            <p:sp>
              <p:nvSpPr>
                <p:cNvPr id="55" name="图形 73">
                  <a:extLst>
                    <a:ext uri="{FF2B5EF4-FFF2-40B4-BE49-F238E27FC236}">
                      <a16:creationId xmlns:a16="http://schemas.microsoft.com/office/drawing/2014/main" id="{2C2458C3-0564-2F2B-A774-462EBCB6B822}"/>
                    </a:ext>
                  </a:extLst>
                </p:cNvPr>
                <p:cNvSpPr/>
                <p:nvPr/>
              </p:nvSpPr>
              <p:spPr>
                <a:xfrm>
                  <a:off x="8656466" y="3833900"/>
                  <a:ext cx="903635" cy="65654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en-US" altLang="zh-CN" b="1" dirty="0"/>
                    <a:t>LAN2</a:t>
                  </a:r>
                  <a:endParaRPr lang="zh-CN" altLang="en-US" b="1" dirty="0"/>
                </a:p>
              </p:txBody>
            </p:sp>
            <p:pic>
              <p:nvPicPr>
                <p:cNvPr id="56" name="图形 55">
                  <a:extLst>
                    <a:ext uri="{FF2B5EF4-FFF2-40B4-BE49-F238E27FC236}">
                      <a16:creationId xmlns:a16="http://schemas.microsoft.com/office/drawing/2014/main" id="{F0A9D5A1-A08D-503F-2132-B9886A56FB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01704" y="3901634"/>
                  <a:ext cx="638116" cy="516570"/>
                </a:xfrm>
                <a:prstGeom prst="rect">
                  <a:avLst/>
                </a:prstGeom>
              </p:spPr>
            </p:pic>
            <p:sp>
              <p:nvSpPr>
                <p:cNvPr id="57" name="图形 73">
                  <a:extLst>
                    <a:ext uri="{FF2B5EF4-FFF2-40B4-BE49-F238E27FC236}">
                      <a16:creationId xmlns:a16="http://schemas.microsoft.com/office/drawing/2014/main" id="{D0F6E759-F4F3-613B-3C32-CAA7E4E3B3BA}"/>
                    </a:ext>
                  </a:extLst>
                </p:cNvPr>
                <p:cNvSpPr/>
                <p:nvPr/>
              </p:nvSpPr>
              <p:spPr>
                <a:xfrm>
                  <a:off x="5618992" y="3792574"/>
                  <a:ext cx="966066" cy="734690"/>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en-US" altLang="zh-CN" b="1" dirty="0"/>
                    <a:t>WAN</a:t>
                  </a:r>
                  <a:endParaRPr lang="zh-CN" altLang="en-US" b="1" dirty="0"/>
                </a:p>
              </p:txBody>
            </p:sp>
            <p:sp>
              <p:nvSpPr>
                <p:cNvPr id="58" name="文本框 57">
                  <a:extLst>
                    <a:ext uri="{FF2B5EF4-FFF2-40B4-BE49-F238E27FC236}">
                      <a16:creationId xmlns:a16="http://schemas.microsoft.com/office/drawing/2014/main" id="{C4EA0257-CC17-977B-91B7-544A179A0439}"/>
                    </a:ext>
                  </a:extLst>
                </p:cNvPr>
                <p:cNvSpPr txBox="1"/>
                <p:nvPr/>
              </p:nvSpPr>
              <p:spPr>
                <a:xfrm>
                  <a:off x="4001622" y="3543535"/>
                  <a:ext cx="1224092" cy="369332"/>
                </a:xfrm>
                <a:prstGeom prst="rect">
                  <a:avLst/>
                </a:prstGeom>
                <a:noFill/>
              </p:spPr>
              <p:txBody>
                <a:bodyPr wrap="square">
                  <a:spAutoFit/>
                </a:bodyPr>
                <a:lstStyle/>
                <a:p>
                  <a:pPr algn="ctr"/>
                  <a:r>
                    <a:rPr lang="zh-CN" altLang="en-US" b="1" dirty="0"/>
                    <a:t>路由器</a:t>
                  </a:r>
                  <a:r>
                    <a:rPr lang="en-US" altLang="zh-CN" b="1" dirty="0"/>
                    <a:t>R1</a:t>
                  </a:r>
                  <a:endParaRPr lang="zh-CN" altLang="en-US" b="1" dirty="0"/>
                </a:p>
              </p:txBody>
            </p:sp>
            <p:sp>
              <p:nvSpPr>
                <p:cNvPr id="59" name="文本框 58">
                  <a:extLst>
                    <a:ext uri="{FF2B5EF4-FFF2-40B4-BE49-F238E27FC236}">
                      <a16:creationId xmlns:a16="http://schemas.microsoft.com/office/drawing/2014/main" id="{AB45FCC5-FFE4-1C5C-03F6-84482CAC81D5}"/>
                    </a:ext>
                  </a:extLst>
                </p:cNvPr>
                <p:cNvSpPr txBox="1"/>
                <p:nvPr/>
              </p:nvSpPr>
              <p:spPr>
                <a:xfrm>
                  <a:off x="589653" y="3241241"/>
                  <a:ext cx="952571" cy="369332"/>
                </a:xfrm>
                <a:prstGeom prst="rect">
                  <a:avLst/>
                </a:prstGeom>
                <a:noFill/>
              </p:spPr>
              <p:txBody>
                <a:bodyPr wrap="square">
                  <a:spAutoFit/>
                </a:bodyPr>
                <a:lstStyle/>
                <a:p>
                  <a:pPr algn="ctr"/>
                  <a:r>
                    <a:rPr lang="zh-CN" altLang="en-US" b="1" dirty="0"/>
                    <a:t>主机</a:t>
                  </a:r>
                  <a:r>
                    <a:rPr lang="en-US" altLang="zh-CN" b="1" dirty="0"/>
                    <a:t>A</a:t>
                  </a:r>
                  <a:endParaRPr lang="zh-CN" altLang="en-US" b="1" dirty="0"/>
                </a:p>
              </p:txBody>
            </p:sp>
            <p:sp>
              <p:nvSpPr>
                <p:cNvPr id="60" name="文本框 59">
                  <a:extLst>
                    <a:ext uri="{FF2B5EF4-FFF2-40B4-BE49-F238E27FC236}">
                      <a16:creationId xmlns:a16="http://schemas.microsoft.com/office/drawing/2014/main" id="{E08424F8-48B8-0C68-218D-EAA11AD25BF3}"/>
                    </a:ext>
                  </a:extLst>
                </p:cNvPr>
                <p:cNvSpPr txBox="1"/>
                <p:nvPr/>
              </p:nvSpPr>
              <p:spPr>
                <a:xfrm>
                  <a:off x="10661633" y="3241241"/>
                  <a:ext cx="952571" cy="369332"/>
                </a:xfrm>
                <a:prstGeom prst="rect">
                  <a:avLst/>
                </a:prstGeom>
                <a:noFill/>
              </p:spPr>
              <p:txBody>
                <a:bodyPr wrap="square">
                  <a:spAutoFit/>
                </a:bodyPr>
                <a:lstStyle/>
                <a:p>
                  <a:pPr algn="ctr"/>
                  <a:r>
                    <a:rPr lang="zh-CN" altLang="en-US" b="1" dirty="0"/>
                    <a:t>主机</a:t>
                  </a:r>
                  <a:r>
                    <a:rPr lang="en-US" altLang="zh-CN" b="1" dirty="0"/>
                    <a:t>B</a:t>
                  </a:r>
                  <a:endParaRPr lang="zh-CN" altLang="en-US" b="1" dirty="0"/>
                </a:p>
              </p:txBody>
            </p:sp>
            <p:sp>
              <p:nvSpPr>
                <p:cNvPr id="61" name="文本框 60">
                  <a:extLst>
                    <a:ext uri="{FF2B5EF4-FFF2-40B4-BE49-F238E27FC236}">
                      <a16:creationId xmlns:a16="http://schemas.microsoft.com/office/drawing/2014/main" id="{F42D9CA7-A6D6-BE77-2D26-645560001804}"/>
                    </a:ext>
                  </a:extLst>
                </p:cNvPr>
                <p:cNvSpPr txBox="1"/>
                <p:nvPr/>
              </p:nvSpPr>
              <p:spPr>
                <a:xfrm>
                  <a:off x="6976870" y="3543535"/>
                  <a:ext cx="1224092" cy="369332"/>
                </a:xfrm>
                <a:prstGeom prst="rect">
                  <a:avLst/>
                </a:prstGeom>
                <a:noFill/>
              </p:spPr>
              <p:txBody>
                <a:bodyPr wrap="square">
                  <a:spAutoFit/>
                </a:bodyPr>
                <a:lstStyle/>
                <a:p>
                  <a:pPr algn="ctr"/>
                  <a:r>
                    <a:rPr lang="zh-CN" altLang="en-US" b="1" dirty="0"/>
                    <a:t>路由器</a:t>
                  </a:r>
                  <a:r>
                    <a:rPr lang="en-US" altLang="zh-CN" b="1" dirty="0"/>
                    <a:t>R2</a:t>
                  </a:r>
                  <a:endParaRPr lang="zh-CN" altLang="en-US" b="1" dirty="0"/>
                </a:p>
              </p:txBody>
            </p:sp>
          </p:grpSp>
          <p:grpSp>
            <p:nvGrpSpPr>
              <p:cNvPr id="30" name="组合 29">
                <a:extLst>
                  <a:ext uri="{FF2B5EF4-FFF2-40B4-BE49-F238E27FC236}">
                    <a16:creationId xmlns:a16="http://schemas.microsoft.com/office/drawing/2014/main" id="{D4FCEA11-B536-ACF5-12FC-2F44DB0C1A63}"/>
                  </a:ext>
                </a:extLst>
              </p:cNvPr>
              <p:cNvGrpSpPr/>
              <p:nvPr/>
            </p:nvGrpSpPr>
            <p:grpSpPr>
              <a:xfrm>
                <a:off x="695140" y="3903304"/>
                <a:ext cx="610411" cy="835563"/>
                <a:chOff x="695140" y="3738844"/>
                <a:chExt cx="610411" cy="835563"/>
              </a:xfrm>
            </p:grpSpPr>
            <p:sp>
              <p:nvSpPr>
                <p:cNvPr id="46" name="椭圆 45">
                  <a:extLst>
                    <a:ext uri="{FF2B5EF4-FFF2-40B4-BE49-F238E27FC236}">
                      <a16:creationId xmlns:a16="http://schemas.microsoft.com/office/drawing/2014/main" id="{449014A9-CB5F-2E59-663B-0F949F1E4F4E}"/>
                    </a:ext>
                  </a:extLst>
                </p:cNvPr>
                <p:cNvSpPr/>
                <p:nvPr/>
              </p:nvSpPr>
              <p:spPr>
                <a:xfrm>
                  <a:off x="695140" y="3738844"/>
                  <a:ext cx="600635" cy="369332"/>
                </a:xfrm>
                <a:prstGeom prst="ellipse">
                  <a:avLst/>
                </a:prstGeom>
                <a:solidFill>
                  <a:srgbClr val="F381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7" name="椭圆 46">
                  <a:extLst>
                    <a:ext uri="{FF2B5EF4-FFF2-40B4-BE49-F238E27FC236}">
                      <a16:creationId xmlns:a16="http://schemas.microsoft.com/office/drawing/2014/main" id="{4D6CE7D5-D294-8D2E-76A9-09B4498DD710}"/>
                    </a:ext>
                  </a:extLst>
                </p:cNvPr>
                <p:cNvSpPr/>
                <p:nvPr/>
              </p:nvSpPr>
              <p:spPr>
                <a:xfrm>
                  <a:off x="695140" y="4205075"/>
                  <a:ext cx="600635" cy="369332"/>
                </a:xfrm>
                <a:prstGeom prst="ellipse">
                  <a:avLst/>
                </a:prstGeom>
                <a:solidFill>
                  <a:srgbClr val="F381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8" name="文本框 47">
                  <a:extLst>
                    <a:ext uri="{FF2B5EF4-FFF2-40B4-BE49-F238E27FC236}">
                      <a16:creationId xmlns:a16="http://schemas.microsoft.com/office/drawing/2014/main" id="{13AB7A58-4391-819F-7E66-A400D9C78092}"/>
                    </a:ext>
                  </a:extLst>
                </p:cNvPr>
                <p:cNvSpPr txBox="1"/>
                <p:nvPr/>
              </p:nvSpPr>
              <p:spPr>
                <a:xfrm>
                  <a:off x="704916" y="3738844"/>
                  <a:ext cx="600635" cy="369332"/>
                </a:xfrm>
                <a:prstGeom prst="rect">
                  <a:avLst/>
                </a:prstGeom>
                <a:noFill/>
              </p:spPr>
              <p:txBody>
                <a:bodyPr wrap="square" rtlCol="0">
                  <a:spAutoFit/>
                </a:bodyPr>
                <a:lstStyle/>
                <a:p>
                  <a:pPr algn="ctr"/>
                  <a:r>
                    <a:rPr lang="en-US" altLang="zh-CN" b="1" dirty="0"/>
                    <a:t>AP1</a:t>
                  </a:r>
                  <a:endParaRPr lang="zh-CN" altLang="en-US" b="1" dirty="0"/>
                </a:p>
              </p:txBody>
            </p:sp>
            <p:sp>
              <p:nvSpPr>
                <p:cNvPr id="49" name="文本框 48">
                  <a:extLst>
                    <a:ext uri="{FF2B5EF4-FFF2-40B4-BE49-F238E27FC236}">
                      <a16:creationId xmlns:a16="http://schemas.microsoft.com/office/drawing/2014/main" id="{92C21DA5-8386-474F-407D-4A560A362B9F}"/>
                    </a:ext>
                  </a:extLst>
                </p:cNvPr>
                <p:cNvSpPr txBox="1"/>
                <p:nvPr/>
              </p:nvSpPr>
              <p:spPr>
                <a:xfrm>
                  <a:off x="704916" y="4205075"/>
                  <a:ext cx="600635" cy="369332"/>
                </a:xfrm>
                <a:prstGeom prst="rect">
                  <a:avLst/>
                </a:prstGeom>
                <a:noFill/>
              </p:spPr>
              <p:txBody>
                <a:bodyPr wrap="square" rtlCol="0">
                  <a:spAutoFit/>
                </a:bodyPr>
                <a:lstStyle/>
                <a:p>
                  <a:pPr algn="ctr"/>
                  <a:r>
                    <a:rPr lang="en-US" altLang="zh-CN" b="1" dirty="0"/>
                    <a:t>AP2</a:t>
                  </a:r>
                  <a:endParaRPr lang="zh-CN" altLang="en-US" b="1" dirty="0"/>
                </a:p>
              </p:txBody>
            </p:sp>
          </p:grpSp>
          <p:grpSp>
            <p:nvGrpSpPr>
              <p:cNvPr id="31" name="组合 30">
                <a:extLst>
                  <a:ext uri="{FF2B5EF4-FFF2-40B4-BE49-F238E27FC236}">
                    <a16:creationId xmlns:a16="http://schemas.microsoft.com/office/drawing/2014/main" id="{3D985478-C015-1A39-C9B1-EA091E5B94AD}"/>
                  </a:ext>
                </a:extLst>
              </p:cNvPr>
              <p:cNvGrpSpPr/>
              <p:nvPr/>
            </p:nvGrpSpPr>
            <p:grpSpPr>
              <a:xfrm>
                <a:off x="1279934" y="4104056"/>
                <a:ext cx="460863" cy="432274"/>
                <a:chOff x="1279934" y="3939596"/>
                <a:chExt cx="460863" cy="432274"/>
              </a:xfrm>
            </p:grpSpPr>
            <p:cxnSp>
              <p:nvCxnSpPr>
                <p:cNvPr id="44" name="直接连接符 43">
                  <a:extLst>
                    <a:ext uri="{FF2B5EF4-FFF2-40B4-BE49-F238E27FC236}">
                      <a16:creationId xmlns:a16="http://schemas.microsoft.com/office/drawing/2014/main" id="{1ED3EB80-6418-1995-DD36-A711D1B089A9}"/>
                    </a:ext>
                  </a:extLst>
                </p:cNvPr>
                <p:cNvCxnSpPr>
                  <a:cxnSpLocks/>
                </p:cNvCxnSpPr>
                <p:nvPr/>
              </p:nvCxnSpPr>
              <p:spPr>
                <a:xfrm flipH="1" flipV="1">
                  <a:off x="1303705" y="3939596"/>
                  <a:ext cx="437092" cy="1466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F5C8AED6-CC75-D6CA-68F2-B850BC55280F}"/>
                    </a:ext>
                  </a:extLst>
                </p:cNvPr>
                <p:cNvCxnSpPr>
                  <a:cxnSpLocks/>
                </p:cNvCxnSpPr>
                <p:nvPr/>
              </p:nvCxnSpPr>
              <p:spPr>
                <a:xfrm flipH="1">
                  <a:off x="1279934" y="4205227"/>
                  <a:ext cx="437092" cy="1666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a16="http://schemas.microsoft.com/office/drawing/2014/main" id="{AEA9F464-D774-C4C2-6AE2-100372819253}"/>
                  </a:ext>
                </a:extLst>
              </p:cNvPr>
              <p:cNvGrpSpPr/>
              <p:nvPr/>
            </p:nvGrpSpPr>
            <p:grpSpPr>
              <a:xfrm>
                <a:off x="10451511" y="4113306"/>
                <a:ext cx="525201" cy="401415"/>
                <a:chOff x="10451511" y="3948846"/>
                <a:chExt cx="525201" cy="401415"/>
              </a:xfrm>
            </p:grpSpPr>
            <p:cxnSp>
              <p:nvCxnSpPr>
                <p:cNvPr id="42" name="直接连接符 41">
                  <a:extLst>
                    <a:ext uri="{FF2B5EF4-FFF2-40B4-BE49-F238E27FC236}">
                      <a16:creationId xmlns:a16="http://schemas.microsoft.com/office/drawing/2014/main" id="{F6B8775E-E576-6889-FDB7-247AF9790190}"/>
                    </a:ext>
                  </a:extLst>
                </p:cNvPr>
                <p:cNvCxnSpPr>
                  <a:cxnSpLocks/>
                </p:cNvCxnSpPr>
                <p:nvPr/>
              </p:nvCxnSpPr>
              <p:spPr>
                <a:xfrm flipH="1">
                  <a:off x="10451628" y="3948846"/>
                  <a:ext cx="448714" cy="1466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BDFC369-3E5E-C6F3-EC53-279C72C89EFA}"/>
                    </a:ext>
                  </a:extLst>
                </p:cNvPr>
                <p:cNvCxnSpPr>
                  <a:cxnSpLocks/>
                </p:cNvCxnSpPr>
                <p:nvPr/>
              </p:nvCxnSpPr>
              <p:spPr>
                <a:xfrm flipH="1" flipV="1">
                  <a:off x="10451511" y="4215300"/>
                  <a:ext cx="525201" cy="1349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3AC8BD5F-5F57-5389-DD27-9C246E973228}"/>
                  </a:ext>
                </a:extLst>
              </p:cNvPr>
              <p:cNvGrpSpPr/>
              <p:nvPr/>
            </p:nvGrpSpPr>
            <p:grpSpPr>
              <a:xfrm>
                <a:off x="1710961" y="4202901"/>
                <a:ext cx="8782125" cy="216339"/>
                <a:chOff x="1710961" y="4038441"/>
                <a:chExt cx="8782125" cy="216339"/>
              </a:xfrm>
            </p:grpSpPr>
            <p:sp>
              <p:nvSpPr>
                <p:cNvPr id="40" name="椭圆 39">
                  <a:extLst>
                    <a:ext uri="{FF2B5EF4-FFF2-40B4-BE49-F238E27FC236}">
                      <a16:creationId xmlns:a16="http://schemas.microsoft.com/office/drawing/2014/main" id="{3339AF1B-BE71-B95A-351E-EE56A314D5CC}"/>
                    </a:ext>
                  </a:extLst>
                </p:cNvPr>
                <p:cNvSpPr/>
                <p:nvPr/>
              </p:nvSpPr>
              <p:spPr>
                <a:xfrm>
                  <a:off x="1710961" y="4038441"/>
                  <a:ext cx="216339" cy="216339"/>
                </a:xfrm>
                <a:prstGeom prst="ellipse">
                  <a:avLst/>
                </a:prstGeom>
                <a:solidFill>
                  <a:schemeClr val="bg1"/>
                </a:solidFill>
                <a:ln w="25400">
                  <a:solidFill>
                    <a:srgbClr val="F3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1" name="椭圆 40">
                  <a:extLst>
                    <a:ext uri="{FF2B5EF4-FFF2-40B4-BE49-F238E27FC236}">
                      <a16:creationId xmlns:a16="http://schemas.microsoft.com/office/drawing/2014/main" id="{6751636B-7D64-5FA5-7846-23890D813807}"/>
                    </a:ext>
                  </a:extLst>
                </p:cNvPr>
                <p:cNvSpPr/>
                <p:nvPr/>
              </p:nvSpPr>
              <p:spPr>
                <a:xfrm>
                  <a:off x="10276747" y="4038441"/>
                  <a:ext cx="216339" cy="216339"/>
                </a:xfrm>
                <a:prstGeom prst="ellipse">
                  <a:avLst/>
                </a:prstGeom>
                <a:solidFill>
                  <a:schemeClr val="bg1"/>
                </a:solidFill>
                <a:ln w="25400">
                  <a:solidFill>
                    <a:srgbClr val="F3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34" name="组合 33">
                <a:extLst>
                  <a:ext uri="{FF2B5EF4-FFF2-40B4-BE49-F238E27FC236}">
                    <a16:creationId xmlns:a16="http://schemas.microsoft.com/office/drawing/2014/main" id="{61329228-0F6C-274C-4E04-14AC97493087}"/>
                  </a:ext>
                </a:extLst>
              </p:cNvPr>
              <p:cNvGrpSpPr/>
              <p:nvPr/>
            </p:nvGrpSpPr>
            <p:grpSpPr>
              <a:xfrm>
                <a:off x="10900342" y="3903304"/>
                <a:ext cx="610411" cy="835563"/>
                <a:chOff x="10900342" y="3738844"/>
                <a:chExt cx="610411" cy="835563"/>
              </a:xfrm>
            </p:grpSpPr>
            <p:sp>
              <p:nvSpPr>
                <p:cNvPr id="35" name="椭圆 34">
                  <a:extLst>
                    <a:ext uri="{FF2B5EF4-FFF2-40B4-BE49-F238E27FC236}">
                      <a16:creationId xmlns:a16="http://schemas.microsoft.com/office/drawing/2014/main" id="{BEAF3A6F-E158-5124-0819-AC962C2768F5}"/>
                    </a:ext>
                  </a:extLst>
                </p:cNvPr>
                <p:cNvSpPr/>
                <p:nvPr/>
              </p:nvSpPr>
              <p:spPr>
                <a:xfrm>
                  <a:off x="10900342" y="3738844"/>
                  <a:ext cx="600635" cy="369332"/>
                </a:xfrm>
                <a:prstGeom prst="ellipse">
                  <a:avLst/>
                </a:prstGeom>
                <a:solidFill>
                  <a:srgbClr val="F381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6" name="椭圆 35">
                  <a:extLst>
                    <a:ext uri="{FF2B5EF4-FFF2-40B4-BE49-F238E27FC236}">
                      <a16:creationId xmlns:a16="http://schemas.microsoft.com/office/drawing/2014/main" id="{6F91ECF8-2A5F-2F83-E2A3-01E682774E62}"/>
                    </a:ext>
                  </a:extLst>
                </p:cNvPr>
                <p:cNvSpPr/>
                <p:nvPr/>
              </p:nvSpPr>
              <p:spPr>
                <a:xfrm>
                  <a:off x="10900342" y="4205075"/>
                  <a:ext cx="600635" cy="369332"/>
                </a:xfrm>
                <a:prstGeom prst="ellipse">
                  <a:avLst/>
                </a:prstGeom>
                <a:solidFill>
                  <a:srgbClr val="F381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37" name="组合 36">
                  <a:extLst>
                    <a:ext uri="{FF2B5EF4-FFF2-40B4-BE49-F238E27FC236}">
                      <a16:creationId xmlns:a16="http://schemas.microsoft.com/office/drawing/2014/main" id="{66835228-1A7D-1DE2-C366-1ADF2152EF5D}"/>
                    </a:ext>
                  </a:extLst>
                </p:cNvPr>
                <p:cNvGrpSpPr/>
                <p:nvPr/>
              </p:nvGrpSpPr>
              <p:grpSpPr>
                <a:xfrm>
                  <a:off x="10910118" y="3738844"/>
                  <a:ext cx="600635" cy="835563"/>
                  <a:chOff x="10910118" y="3738844"/>
                  <a:chExt cx="600635" cy="835563"/>
                </a:xfrm>
              </p:grpSpPr>
              <p:sp>
                <p:nvSpPr>
                  <p:cNvPr id="38" name="文本框 37">
                    <a:extLst>
                      <a:ext uri="{FF2B5EF4-FFF2-40B4-BE49-F238E27FC236}">
                        <a16:creationId xmlns:a16="http://schemas.microsoft.com/office/drawing/2014/main" id="{7989189F-60A3-2EAE-84B4-0BE6009DDB64}"/>
                      </a:ext>
                    </a:extLst>
                  </p:cNvPr>
                  <p:cNvSpPr txBox="1"/>
                  <p:nvPr/>
                </p:nvSpPr>
                <p:spPr>
                  <a:xfrm>
                    <a:off x="10910118" y="3738844"/>
                    <a:ext cx="600635" cy="369332"/>
                  </a:xfrm>
                  <a:prstGeom prst="rect">
                    <a:avLst/>
                  </a:prstGeom>
                  <a:noFill/>
                </p:spPr>
                <p:txBody>
                  <a:bodyPr wrap="square" rtlCol="0">
                    <a:spAutoFit/>
                  </a:bodyPr>
                  <a:lstStyle/>
                  <a:p>
                    <a:pPr algn="ctr"/>
                    <a:r>
                      <a:rPr lang="en-US" altLang="zh-CN" b="1" dirty="0"/>
                      <a:t>AP3</a:t>
                    </a:r>
                    <a:endParaRPr lang="zh-CN" altLang="en-US" b="1" dirty="0"/>
                  </a:p>
                </p:txBody>
              </p:sp>
              <p:sp>
                <p:nvSpPr>
                  <p:cNvPr id="39" name="文本框 38">
                    <a:extLst>
                      <a:ext uri="{FF2B5EF4-FFF2-40B4-BE49-F238E27FC236}">
                        <a16:creationId xmlns:a16="http://schemas.microsoft.com/office/drawing/2014/main" id="{DB46258D-923B-7735-580D-CC706393E9F8}"/>
                      </a:ext>
                    </a:extLst>
                  </p:cNvPr>
                  <p:cNvSpPr txBox="1"/>
                  <p:nvPr/>
                </p:nvSpPr>
                <p:spPr>
                  <a:xfrm>
                    <a:off x="10910118" y="4205075"/>
                    <a:ext cx="600635" cy="369332"/>
                  </a:xfrm>
                  <a:prstGeom prst="rect">
                    <a:avLst/>
                  </a:prstGeom>
                  <a:noFill/>
                </p:spPr>
                <p:txBody>
                  <a:bodyPr wrap="square" rtlCol="0">
                    <a:spAutoFit/>
                  </a:bodyPr>
                  <a:lstStyle/>
                  <a:p>
                    <a:pPr algn="ctr"/>
                    <a:r>
                      <a:rPr lang="en-US" altLang="zh-CN" b="1" dirty="0"/>
                      <a:t>AP4</a:t>
                    </a:r>
                    <a:endParaRPr lang="zh-CN" altLang="en-US" b="1" dirty="0"/>
                  </a:p>
                </p:txBody>
              </p:sp>
            </p:grpSp>
          </p:grpSp>
        </p:grpSp>
        <p:grpSp>
          <p:nvGrpSpPr>
            <p:cNvPr id="62" name="组合 61">
              <a:extLst>
                <a:ext uri="{FF2B5EF4-FFF2-40B4-BE49-F238E27FC236}">
                  <a16:creationId xmlns:a16="http://schemas.microsoft.com/office/drawing/2014/main" id="{4FF75665-F96F-6A6E-DF0F-FD818A76B6DB}"/>
                </a:ext>
              </a:extLst>
            </p:cNvPr>
            <p:cNvGrpSpPr/>
            <p:nvPr/>
          </p:nvGrpSpPr>
          <p:grpSpPr>
            <a:xfrm>
              <a:off x="1410644" y="2183321"/>
              <a:ext cx="369593" cy="604471"/>
              <a:chOff x="1410644" y="2183321"/>
              <a:chExt cx="369593" cy="604471"/>
            </a:xfrm>
          </p:grpSpPr>
          <p:sp>
            <p:nvSpPr>
              <p:cNvPr id="63" name="椭圆 62">
                <a:extLst>
                  <a:ext uri="{FF2B5EF4-FFF2-40B4-BE49-F238E27FC236}">
                    <a16:creationId xmlns:a16="http://schemas.microsoft.com/office/drawing/2014/main" id="{A2F8ABFE-AD8C-AC38-5E87-3C8BCF12AF7B}"/>
                  </a:ext>
                </a:extLst>
              </p:cNvPr>
              <p:cNvSpPr/>
              <p:nvPr/>
            </p:nvSpPr>
            <p:spPr>
              <a:xfrm>
                <a:off x="1497515" y="2629910"/>
                <a:ext cx="157882" cy="1578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连接符: 曲线 63">
                <a:extLst>
                  <a:ext uri="{FF2B5EF4-FFF2-40B4-BE49-F238E27FC236}">
                    <a16:creationId xmlns:a16="http://schemas.microsoft.com/office/drawing/2014/main" id="{09A963DB-7245-24CC-4D28-61D3DE0E3845}"/>
                  </a:ext>
                </a:extLst>
              </p:cNvPr>
              <p:cNvCxnSpPr>
                <a:stCxn id="70" idx="2"/>
                <a:endCxn id="63" idx="2"/>
              </p:cNvCxnSpPr>
              <p:nvPr/>
            </p:nvCxnSpPr>
            <p:spPr>
              <a:xfrm rot="16200000" flipH="1">
                <a:off x="1191315" y="2402650"/>
                <a:ext cx="525529" cy="86872"/>
              </a:xfrm>
              <a:prstGeom prst="curved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连接符: 曲线 64">
                <a:extLst>
                  <a:ext uri="{FF2B5EF4-FFF2-40B4-BE49-F238E27FC236}">
                    <a16:creationId xmlns:a16="http://schemas.microsoft.com/office/drawing/2014/main" id="{F8B5DDE2-29A4-328A-E0B3-E8FDF54EBF8A}"/>
                  </a:ext>
                </a:extLst>
              </p:cNvPr>
              <p:cNvCxnSpPr>
                <a:cxnSpLocks/>
                <a:stCxn id="71" idx="2"/>
                <a:endCxn id="63" idx="6"/>
              </p:cNvCxnSpPr>
              <p:nvPr/>
            </p:nvCxnSpPr>
            <p:spPr>
              <a:xfrm rot="5400000">
                <a:off x="1455053" y="2383667"/>
                <a:ext cx="525529" cy="124839"/>
              </a:xfrm>
              <a:prstGeom prst="curved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6" name="直接箭头连接符 65">
              <a:extLst>
                <a:ext uri="{FF2B5EF4-FFF2-40B4-BE49-F238E27FC236}">
                  <a16:creationId xmlns:a16="http://schemas.microsoft.com/office/drawing/2014/main" id="{5583806B-0FD1-C582-F264-604E5D5A14AE}"/>
                </a:ext>
              </a:extLst>
            </p:cNvPr>
            <p:cNvCxnSpPr>
              <a:stCxn id="81" idx="3"/>
              <a:endCxn id="123" idx="1"/>
            </p:cNvCxnSpPr>
            <p:nvPr/>
          </p:nvCxnSpPr>
          <p:spPr>
            <a:xfrm>
              <a:off x="1710961" y="1502598"/>
              <a:ext cx="8789117" cy="0"/>
            </a:xfrm>
            <a:prstGeom prst="straightConnector1">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40B850ED-EE8C-62D1-14AD-4CFBB1A88BE3}"/>
                </a:ext>
              </a:extLst>
            </p:cNvPr>
            <p:cNvCxnSpPr>
              <a:cxnSpLocks/>
              <a:stCxn id="79" idx="3"/>
              <a:endCxn id="120" idx="1"/>
            </p:cNvCxnSpPr>
            <p:nvPr/>
          </p:nvCxnSpPr>
          <p:spPr>
            <a:xfrm>
              <a:off x="2097245" y="1752590"/>
              <a:ext cx="8016549" cy="0"/>
            </a:xfrm>
            <a:prstGeom prst="straightConnector1">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D7478C7B-6E61-74DE-A6A1-6B48583EBB99}"/>
                </a:ext>
              </a:extLst>
            </p:cNvPr>
            <p:cNvSpPr txBox="1"/>
            <p:nvPr/>
          </p:nvSpPr>
          <p:spPr>
            <a:xfrm>
              <a:off x="4359749" y="1107928"/>
              <a:ext cx="3486232" cy="369332"/>
            </a:xfrm>
            <a:prstGeom prst="rect">
              <a:avLst/>
            </a:prstGeom>
            <a:noFill/>
          </p:spPr>
          <p:txBody>
            <a:bodyPr wrap="square" rtlCol="0">
              <a:spAutoFit/>
            </a:bodyPr>
            <a:lstStyle/>
            <a:p>
              <a:pPr algn="ctr"/>
              <a:r>
                <a:rPr lang="zh-CN" altLang="en-US" b="1" dirty="0">
                  <a:solidFill>
                    <a:schemeClr val="accent1"/>
                  </a:solidFill>
                </a:rPr>
                <a:t>应用进程间基于网络的通信</a:t>
              </a:r>
            </a:p>
          </p:txBody>
        </p:sp>
        <p:grpSp>
          <p:nvGrpSpPr>
            <p:cNvPr id="69" name="组合 68">
              <a:extLst>
                <a:ext uri="{FF2B5EF4-FFF2-40B4-BE49-F238E27FC236}">
                  <a16:creationId xmlns:a16="http://schemas.microsoft.com/office/drawing/2014/main" id="{4DB7AEF6-D487-511F-DBA8-B8AB951C11E0}"/>
                </a:ext>
              </a:extLst>
            </p:cNvPr>
            <p:cNvGrpSpPr/>
            <p:nvPr/>
          </p:nvGrpSpPr>
          <p:grpSpPr>
            <a:xfrm>
              <a:off x="1247572" y="1563326"/>
              <a:ext cx="693059" cy="853547"/>
              <a:chOff x="1247572" y="1563326"/>
              <a:chExt cx="693059" cy="853547"/>
            </a:xfrm>
          </p:grpSpPr>
          <p:sp>
            <p:nvSpPr>
              <p:cNvPr id="70" name="矩形 69">
                <a:extLst>
                  <a:ext uri="{FF2B5EF4-FFF2-40B4-BE49-F238E27FC236}">
                    <a16:creationId xmlns:a16="http://schemas.microsoft.com/office/drawing/2014/main" id="{B28D19E4-21E5-C501-4F98-6FD50FC446E6}"/>
                  </a:ext>
                </a:extLst>
              </p:cNvPr>
              <p:cNvSpPr/>
              <p:nvPr/>
            </p:nvSpPr>
            <p:spPr>
              <a:xfrm>
                <a:off x="1333472" y="2028980"/>
                <a:ext cx="154342" cy="1543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73793B8D-AD1F-04C8-9738-1D4884B86FEB}"/>
                  </a:ext>
                </a:extLst>
              </p:cNvPr>
              <p:cNvSpPr/>
              <p:nvPr/>
            </p:nvSpPr>
            <p:spPr>
              <a:xfrm>
                <a:off x="1703065" y="2028980"/>
                <a:ext cx="154342" cy="1543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连接符 71">
                <a:extLst>
                  <a:ext uri="{FF2B5EF4-FFF2-40B4-BE49-F238E27FC236}">
                    <a16:creationId xmlns:a16="http://schemas.microsoft.com/office/drawing/2014/main" id="{46AE7DC2-D526-3FE9-5E76-DF92A6985083}"/>
                  </a:ext>
                </a:extLst>
              </p:cNvPr>
              <p:cNvCxnSpPr>
                <a:cxnSpLocks/>
                <a:endCxn id="70" idx="0"/>
              </p:cNvCxnSpPr>
              <p:nvPr/>
            </p:nvCxnSpPr>
            <p:spPr>
              <a:xfrm>
                <a:off x="1410643" y="1563326"/>
                <a:ext cx="0" cy="465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807C11A-4ECD-D7BE-A79F-94A8E698821D}"/>
                  </a:ext>
                </a:extLst>
              </p:cNvPr>
              <p:cNvCxnSpPr>
                <a:cxnSpLocks/>
              </p:cNvCxnSpPr>
              <p:nvPr/>
            </p:nvCxnSpPr>
            <p:spPr>
              <a:xfrm>
                <a:off x="1777715" y="1796153"/>
                <a:ext cx="0" cy="2328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59873BE2-851A-1D42-FFBB-D305BDA377DF}"/>
                  </a:ext>
                </a:extLst>
              </p:cNvPr>
              <p:cNvSpPr txBox="1"/>
              <p:nvPr/>
            </p:nvSpPr>
            <p:spPr>
              <a:xfrm>
                <a:off x="1247572" y="2139874"/>
                <a:ext cx="693059" cy="276999"/>
              </a:xfrm>
              <a:prstGeom prst="rect">
                <a:avLst/>
              </a:prstGeom>
              <a:noFill/>
            </p:spPr>
            <p:txBody>
              <a:bodyPr wrap="square" rtlCol="0">
                <a:spAutoFit/>
              </a:bodyPr>
              <a:lstStyle/>
              <a:p>
                <a:pPr algn="ctr"/>
                <a:r>
                  <a:rPr lang="zh-CN" altLang="en-US" sz="1200" b="1" dirty="0">
                    <a:solidFill>
                      <a:schemeClr val="bg1"/>
                    </a:solidFill>
                  </a:rPr>
                  <a:t>端口</a:t>
                </a:r>
              </a:p>
            </p:txBody>
          </p:sp>
        </p:grpSp>
        <p:grpSp>
          <p:nvGrpSpPr>
            <p:cNvPr id="75" name="组合 74">
              <a:extLst>
                <a:ext uri="{FF2B5EF4-FFF2-40B4-BE49-F238E27FC236}">
                  <a16:creationId xmlns:a16="http://schemas.microsoft.com/office/drawing/2014/main" id="{E0968D2A-F584-382A-0517-D76448E23168}"/>
                </a:ext>
              </a:extLst>
            </p:cNvPr>
            <p:cNvGrpSpPr/>
            <p:nvPr/>
          </p:nvGrpSpPr>
          <p:grpSpPr>
            <a:xfrm>
              <a:off x="1110326" y="1317932"/>
              <a:ext cx="986919" cy="619324"/>
              <a:chOff x="1110326" y="1317932"/>
              <a:chExt cx="986919" cy="619324"/>
            </a:xfrm>
          </p:grpSpPr>
          <p:grpSp>
            <p:nvGrpSpPr>
              <p:cNvPr id="76" name="组合 75">
                <a:extLst>
                  <a:ext uri="{FF2B5EF4-FFF2-40B4-BE49-F238E27FC236}">
                    <a16:creationId xmlns:a16="http://schemas.microsoft.com/office/drawing/2014/main" id="{37B30FCD-7A78-5629-C932-B7D108A30269}"/>
                  </a:ext>
                </a:extLst>
              </p:cNvPr>
              <p:cNvGrpSpPr/>
              <p:nvPr/>
            </p:nvGrpSpPr>
            <p:grpSpPr>
              <a:xfrm>
                <a:off x="1110326" y="1317932"/>
                <a:ext cx="600635" cy="369332"/>
                <a:chOff x="2964200" y="1845407"/>
                <a:chExt cx="600635" cy="369332"/>
              </a:xfrm>
            </p:grpSpPr>
            <p:sp>
              <p:nvSpPr>
                <p:cNvPr id="80" name="椭圆 79">
                  <a:extLst>
                    <a:ext uri="{FF2B5EF4-FFF2-40B4-BE49-F238E27FC236}">
                      <a16:creationId xmlns:a16="http://schemas.microsoft.com/office/drawing/2014/main" id="{CEB591C8-3870-7AFA-CF31-B87E8CDF0B78}"/>
                    </a:ext>
                  </a:extLst>
                </p:cNvPr>
                <p:cNvSpPr/>
                <p:nvPr/>
              </p:nvSpPr>
              <p:spPr>
                <a:xfrm>
                  <a:off x="3030192" y="1889268"/>
                  <a:ext cx="468652" cy="2816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a:extLst>
                    <a:ext uri="{FF2B5EF4-FFF2-40B4-BE49-F238E27FC236}">
                      <a16:creationId xmlns:a16="http://schemas.microsoft.com/office/drawing/2014/main" id="{C0773FA1-856F-9705-263A-DD91590F5EBA}"/>
                    </a:ext>
                  </a:extLst>
                </p:cNvPr>
                <p:cNvSpPr txBox="1"/>
                <p:nvPr/>
              </p:nvSpPr>
              <p:spPr>
                <a:xfrm>
                  <a:off x="2964200" y="1845407"/>
                  <a:ext cx="600635" cy="369332"/>
                </a:xfrm>
                <a:prstGeom prst="rect">
                  <a:avLst/>
                </a:prstGeom>
                <a:noFill/>
              </p:spPr>
              <p:txBody>
                <a:bodyPr wrap="square" rtlCol="0">
                  <a:spAutoFit/>
                </a:bodyPr>
                <a:lstStyle/>
                <a:p>
                  <a:pPr algn="ctr"/>
                  <a:r>
                    <a:rPr lang="en-US" altLang="zh-CN" b="1" dirty="0"/>
                    <a:t>AP1</a:t>
                  </a:r>
                  <a:endParaRPr lang="zh-CN" altLang="en-US" b="1" dirty="0"/>
                </a:p>
              </p:txBody>
            </p:sp>
          </p:grpSp>
          <p:grpSp>
            <p:nvGrpSpPr>
              <p:cNvPr id="77" name="组合 76">
                <a:extLst>
                  <a:ext uri="{FF2B5EF4-FFF2-40B4-BE49-F238E27FC236}">
                    <a16:creationId xmlns:a16="http://schemas.microsoft.com/office/drawing/2014/main" id="{EBDA3947-A925-8930-23B3-456CE69FEB68}"/>
                  </a:ext>
                </a:extLst>
              </p:cNvPr>
              <p:cNvGrpSpPr/>
              <p:nvPr/>
            </p:nvGrpSpPr>
            <p:grpSpPr>
              <a:xfrm>
                <a:off x="1496610" y="1567924"/>
                <a:ext cx="600635" cy="369332"/>
                <a:chOff x="2964200" y="1845407"/>
                <a:chExt cx="600635" cy="369332"/>
              </a:xfrm>
            </p:grpSpPr>
            <p:sp>
              <p:nvSpPr>
                <p:cNvPr id="78" name="椭圆 77">
                  <a:extLst>
                    <a:ext uri="{FF2B5EF4-FFF2-40B4-BE49-F238E27FC236}">
                      <a16:creationId xmlns:a16="http://schemas.microsoft.com/office/drawing/2014/main" id="{8EA53A7E-7177-927E-20C2-30C4F999AD1E}"/>
                    </a:ext>
                  </a:extLst>
                </p:cNvPr>
                <p:cNvSpPr/>
                <p:nvPr/>
              </p:nvSpPr>
              <p:spPr>
                <a:xfrm>
                  <a:off x="3030192" y="1889268"/>
                  <a:ext cx="468652" cy="2816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a:extLst>
                    <a:ext uri="{FF2B5EF4-FFF2-40B4-BE49-F238E27FC236}">
                      <a16:creationId xmlns:a16="http://schemas.microsoft.com/office/drawing/2014/main" id="{6F0412E3-438F-4C1F-6970-6D9572CAEDBF}"/>
                    </a:ext>
                  </a:extLst>
                </p:cNvPr>
                <p:cNvSpPr txBox="1"/>
                <p:nvPr/>
              </p:nvSpPr>
              <p:spPr>
                <a:xfrm>
                  <a:off x="2964200" y="1845407"/>
                  <a:ext cx="600635" cy="369332"/>
                </a:xfrm>
                <a:prstGeom prst="rect">
                  <a:avLst/>
                </a:prstGeom>
                <a:noFill/>
              </p:spPr>
              <p:txBody>
                <a:bodyPr wrap="square" rtlCol="0">
                  <a:spAutoFit/>
                </a:bodyPr>
                <a:lstStyle/>
                <a:p>
                  <a:pPr algn="ctr"/>
                  <a:r>
                    <a:rPr lang="en-US" altLang="zh-CN" b="1" dirty="0"/>
                    <a:t>AP2</a:t>
                  </a:r>
                  <a:endParaRPr lang="zh-CN" altLang="en-US" b="1" dirty="0"/>
                </a:p>
              </p:txBody>
            </p:sp>
          </p:grpSp>
        </p:grpSp>
        <p:cxnSp>
          <p:nvCxnSpPr>
            <p:cNvPr id="82" name="直接连接符 81">
              <a:extLst>
                <a:ext uri="{FF2B5EF4-FFF2-40B4-BE49-F238E27FC236}">
                  <a16:creationId xmlns:a16="http://schemas.microsoft.com/office/drawing/2014/main" id="{4E83DF99-78EC-A04A-33B0-F47C0F7591D6}"/>
                </a:ext>
              </a:extLst>
            </p:cNvPr>
            <p:cNvCxnSpPr>
              <a:cxnSpLocks/>
            </p:cNvCxnSpPr>
            <p:nvPr/>
          </p:nvCxnSpPr>
          <p:spPr>
            <a:xfrm>
              <a:off x="1569180" y="2787792"/>
              <a:ext cx="0" cy="190197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7B68DF18-B741-B1B9-046D-43687C25D75E}"/>
                </a:ext>
              </a:extLst>
            </p:cNvPr>
            <p:cNvCxnSpPr>
              <a:cxnSpLocks/>
            </p:cNvCxnSpPr>
            <p:nvPr/>
          </p:nvCxnSpPr>
          <p:spPr>
            <a:xfrm>
              <a:off x="4356440" y="3207327"/>
              <a:ext cx="0" cy="14824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84" name="组合 83">
              <a:extLst>
                <a:ext uri="{FF2B5EF4-FFF2-40B4-BE49-F238E27FC236}">
                  <a16:creationId xmlns:a16="http://schemas.microsoft.com/office/drawing/2014/main" id="{BB54CA92-6FF8-2CB8-E6FA-6AD8606F7B82}"/>
                </a:ext>
              </a:extLst>
            </p:cNvPr>
            <p:cNvGrpSpPr/>
            <p:nvPr/>
          </p:nvGrpSpPr>
          <p:grpSpPr>
            <a:xfrm>
              <a:off x="1594147" y="4712407"/>
              <a:ext cx="2762293" cy="88192"/>
              <a:chOff x="1594147" y="4712407"/>
              <a:chExt cx="2762293" cy="88192"/>
            </a:xfrm>
          </p:grpSpPr>
          <p:cxnSp>
            <p:nvCxnSpPr>
              <p:cNvPr id="85" name="直接连接符 84">
                <a:extLst>
                  <a:ext uri="{FF2B5EF4-FFF2-40B4-BE49-F238E27FC236}">
                    <a16:creationId xmlns:a16="http://schemas.microsoft.com/office/drawing/2014/main" id="{428C2491-EA12-E96D-29C3-68B6E4DD3E81}"/>
                  </a:ext>
                </a:extLst>
              </p:cNvPr>
              <p:cNvCxnSpPr>
                <a:cxnSpLocks/>
              </p:cNvCxnSpPr>
              <p:nvPr/>
            </p:nvCxnSpPr>
            <p:spPr>
              <a:xfrm>
                <a:off x="1740797" y="4800599"/>
                <a:ext cx="2486514"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068C081-5F21-0B02-D4FF-15E438A8C6A4}"/>
                  </a:ext>
                </a:extLst>
              </p:cNvPr>
              <p:cNvCxnSpPr/>
              <p:nvPr/>
            </p:nvCxnSpPr>
            <p:spPr>
              <a:xfrm>
                <a:off x="1594147" y="4712407"/>
                <a:ext cx="103954" cy="692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B4218A8A-D925-4466-8C5A-2C57C0968666}"/>
                  </a:ext>
                </a:extLst>
              </p:cNvPr>
              <p:cNvCxnSpPr>
                <a:cxnSpLocks/>
              </p:cNvCxnSpPr>
              <p:nvPr/>
            </p:nvCxnSpPr>
            <p:spPr>
              <a:xfrm flipV="1">
                <a:off x="4212252" y="4724830"/>
                <a:ext cx="144188" cy="691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8" name="直接连接符 87">
              <a:extLst>
                <a:ext uri="{FF2B5EF4-FFF2-40B4-BE49-F238E27FC236}">
                  <a16:creationId xmlns:a16="http://schemas.microsoft.com/office/drawing/2014/main" id="{68EA7097-FB1B-9749-775E-90982D09F228}"/>
                </a:ext>
              </a:extLst>
            </p:cNvPr>
            <p:cNvCxnSpPr>
              <a:cxnSpLocks/>
            </p:cNvCxnSpPr>
            <p:nvPr/>
          </p:nvCxnSpPr>
          <p:spPr>
            <a:xfrm>
              <a:off x="4875982" y="3200400"/>
              <a:ext cx="0" cy="14824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89" name="组合 88">
              <a:extLst>
                <a:ext uri="{FF2B5EF4-FFF2-40B4-BE49-F238E27FC236}">
                  <a16:creationId xmlns:a16="http://schemas.microsoft.com/office/drawing/2014/main" id="{B55F9FBB-4DB0-C02B-B687-19218CBDA8BF}"/>
                </a:ext>
              </a:extLst>
            </p:cNvPr>
            <p:cNvGrpSpPr/>
            <p:nvPr/>
          </p:nvGrpSpPr>
          <p:grpSpPr>
            <a:xfrm>
              <a:off x="4370294" y="3130675"/>
              <a:ext cx="492135" cy="58847"/>
              <a:chOff x="4370294" y="3130675"/>
              <a:chExt cx="492135" cy="58847"/>
            </a:xfrm>
          </p:grpSpPr>
          <p:cxnSp>
            <p:nvCxnSpPr>
              <p:cNvPr id="90" name="直接连接符 89">
                <a:extLst>
                  <a:ext uri="{FF2B5EF4-FFF2-40B4-BE49-F238E27FC236}">
                    <a16:creationId xmlns:a16="http://schemas.microsoft.com/office/drawing/2014/main" id="{6CA0424C-BACC-DEA1-A289-F1EBAA394B44}"/>
                  </a:ext>
                </a:extLst>
              </p:cNvPr>
              <p:cNvCxnSpPr>
                <a:cxnSpLocks/>
              </p:cNvCxnSpPr>
              <p:nvPr/>
            </p:nvCxnSpPr>
            <p:spPr>
              <a:xfrm flipV="1">
                <a:off x="4370294" y="3130675"/>
                <a:ext cx="66091" cy="55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4F10C5B9-B8A6-979A-AD3C-29B01EC3C708}"/>
                  </a:ext>
                </a:extLst>
              </p:cNvPr>
              <p:cNvCxnSpPr>
                <a:cxnSpLocks/>
              </p:cNvCxnSpPr>
              <p:nvPr/>
            </p:nvCxnSpPr>
            <p:spPr>
              <a:xfrm>
                <a:off x="4461275" y="3130675"/>
                <a:ext cx="313002"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B4386581-6C1D-CB38-48F3-25322952F2EE}"/>
                  </a:ext>
                </a:extLst>
              </p:cNvPr>
              <p:cNvCxnSpPr>
                <a:cxnSpLocks/>
              </p:cNvCxnSpPr>
              <p:nvPr/>
            </p:nvCxnSpPr>
            <p:spPr>
              <a:xfrm>
                <a:off x="4774277" y="3139966"/>
                <a:ext cx="88152" cy="49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3" name="直接连接符 92">
              <a:extLst>
                <a:ext uri="{FF2B5EF4-FFF2-40B4-BE49-F238E27FC236}">
                  <a16:creationId xmlns:a16="http://schemas.microsoft.com/office/drawing/2014/main" id="{C2F19045-4D50-16EC-BF84-4B20503DD20C}"/>
                </a:ext>
              </a:extLst>
            </p:cNvPr>
            <p:cNvCxnSpPr>
              <a:cxnSpLocks/>
            </p:cNvCxnSpPr>
            <p:nvPr/>
          </p:nvCxnSpPr>
          <p:spPr>
            <a:xfrm>
              <a:off x="7351703" y="3214126"/>
              <a:ext cx="0" cy="14824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AE9D527-EB33-159F-3F65-6F5DA8445A03}"/>
                </a:ext>
              </a:extLst>
            </p:cNvPr>
            <p:cNvCxnSpPr>
              <a:cxnSpLocks/>
            </p:cNvCxnSpPr>
            <p:nvPr/>
          </p:nvCxnSpPr>
          <p:spPr>
            <a:xfrm>
              <a:off x="7871245" y="3207199"/>
              <a:ext cx="0" cy="14824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95" name="组合 94">
              <a:extLst>
                <a:ext uri="{FF2B5EF4-FFF2-40B4-BE49-F238E27FC236}">
                  <a16:creationId xmlns:a16="http://schemas.microsoft.com/office/drawing/2014/main" id="{FF1D507B-64F3-A708-6EA1-03A7CD7C4ECD}"/>
                </a:ext>
              </a:extLst>
            </p:cNvPr>
            <p:cNvGrpSpPr/>
            <p:nvPr/>
          </p:nvGrpSpPr>
          <p:grpSpPr>
            <a:xfrm>
              <a:off x="7365557" y="3137474"/>
              <a:ext cx="492135" cy="58847"/>
              <a:chOff x="7365557" y="3137474"/>
              <a:chExt cx="492135" cy="58847"/>
            </a:xfrm>
          </p:grpSpPr>
          <p:cxnSp>
            <p:nvCxnSpPr>
              <p:cNvPr id="96" name="直接连接符 95">
                <a:extLst>
                  <a:ext uri="{FF2B5EF4-FFF2-40B4-BE49-F238E27FC236}">
                    <a16:creationId xmlns:a16="http://schemas.microsoft.com/office/drawing/2014/main" id="{6652F8B7-C33B-E5C6-5FFD-C7DE099ACD83}"/>
                  </a:ext>
                </a:extLst>
              </p:cNvPr>
              <p:cNvCxnSpPr>
                <a:cxnSpLocks/>
              </p:cNvCxnSpPr>
              <p:nvPr/>
            </p:nvCxnSpPr>
            <p:spPr>
              <a:xfrm flipV="1">
                <a:off x="7365557" y="3137474"/>
                <a:ext cx="66091" cy="55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CBF073D6-09DB-3F55-3EFF-DC4EA1E9C357}"/>
                  </a:ext>
                </a:extLst>
              </p:cNvPr>
              <p:cNvCxnSpPr>
                <a:cxnSpLocks/>
              </p:cNvCxnSpPr>
              <p:nvPr/>
            </p:nvCxnSpPr>
            <p:spPr>
              <a:xfrm>
                <a:off x="7456538" y="3137474"/>
                <a:ext cx="313002"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619F1CB5-DB53-3C4E-AA82-D2A079E68E4D}"/>
                  </a:ext>
                </a:extLst>
              </p:cNvPr>
              <p:cNvCxnSpPr>
                <a:cxnSpLocks/>
              </p:cNvCxnSpPr>
              <p:nvPr/>
            </p:nvCxnSpPr>
            <p:spPr>
              <a:xfrm>
                <a:off x="7769540" y="3146765"/>
                <a:ext cx="88152" cy="49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9" name="组合 98">
              <a:extLst>
                <a:ext uri="{FF2B5EF4-FFF2-40B4-BE49-F238E27FC236}">
                  <a16:creationId xmlns:a16="http://schemas.microsoft.com/office/drawing/2014/main" id="{CE1CEBAD-C34B-32D0-FABD-CCE1C453EF37}"/>
                </a:ext>
              </a:extLst>
            </p:cNvPr>
            <p:cNvGrpSpPr/>
            <p:nvPr/>
          </p:nvGrpSpPr>
          <p:grpSpPr>
            <a:xfrm>
              <a:off x="4922400" y="4712407"/>
              <a:ext cx="2408217" cy="97293"/>
              <a:chOff x="4922400" y="4712407"/>
              <a:chExt cx="2408217" cy="97293"/>
            </a:xfrm>
          </p:grpSpPr>
          <p:cxnSp>
            <p:nvCxnSpPr>
              <p:cNvPr id="100" name="直接连接符 99">
                <a:extLst>
                  <a:ext uri="{FF2B5EF4-FFF2-40B4-BE49-F238E27FC236}">
                    <a16:creationId xmlns:a16="http://schemas.microsoft.com/office/drawing/2014/main" id="{A60EC636-AC5A-EEBF-2DB2-55A3463363BE}"/>
                  </a:ext>
                </a:extLst>
              </p:cNvPr>
              <p:cNvCxnSpPr>
                <a:cxnSpLocks/>
              </p:cNvCxnSpPr>
              <p:nvPr/>
            </p:nvCxnSpPr>
            <p:spPr>
              <a:xfrm>
                <a:off x="5069050" y="4800599"/>
                <a:ext cx="2079895"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81420A4-2F1A-AB40-AE05-EBA9C344760A}"/>
                  </a:ext>
                </a:extLst>
              </p:cNvPr>
              <p:cNvCxnSpPr/>
              <p:nvPr/>
            </p:nvCxnSpPr>
            <p:spPr>
              <a:xfrm>
                <a:off x="4922400" y="4712407"/>
                <a:ext cx="103954" cy="692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654F7959-845C-139F-386B-2F4681510CA6}"/>
                  </a:ext>
                </a:extLst>
              </p:cNvPr>
              <p:cNvCxnSpPr>
                <a:cxnSpLocks/>
              </p:cNvCxnSpPr>
              <p:nvPr/>
            </p:nvCxnSpPr>
            <p:spPr>
              <a:xfrm flipV="1">
                <a:off x="7186429" y="4740546"/>
                <a:ext cx="144188" cy="691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3" name="组合 102">
              <a:extLst>
                <a:ext uri="{FF2B5EF4-FFF2-40B4-BE49-F238E27FC236}">
                  <a16:creationId xmlns:a16="http://schemas.microsoft.com/office/drawing/2014/main" id="{9E7DFFDA-5BA4-D801-34B7-4B423131AC03}"/>
                </a:ext>
              </a:extLst>
            </p:cNvPr>
            <p:cNvGrpSpPr/>
            <p:nvPr/>
          </p:nvGrpSpPr>
          <p:grpSpPr>
            <a:xfrm>
              <a:off x="10500983" y="2629910"/>
              <a:ext cx="157882" cy="2066653"/>
              <a:chOff x="10500983" y="2629910"/>
              <a:chExt cx="157882" cy="2066653"/>
            </a:xfrm>
          </p:grpSpPr>
          <p:sp>
            <p:nvSpPr>
              <p:cNvPr id="104" name="椭圆 103">
                <a:extLst>
                  <a:ext uri="{FF2B5EF4-FFF2-40B4-BE49-F238E27FC236}">
                    <a16:creationId xmlns:a16="http://schemas.microsoft.com/office/drawing/2014/main" id="{08092ED8-B4D2-9824-9219-A9FE2797F44B}"/>
                  </a:ext>
                </a:extLst>
              </p:cNvPr>
              <p:cNvSpPr/>
              <p:nvPr/>
            </p:nvSpPr>
            <p:spPr>
              <a:xfrm>
                <a:off x="10500983" y="2629910"/>
                <a:ext cx="157882" cy="1578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8ED7D8E9-B381-D96D-7515-67D1D9B8AF6F}"/>
                  </a:ext>
                </a:extLst>
              </p:cNvPr>
              <p:cNvCxnSpPr>
                <a:cxnSpLocks/>
              </p:cNvCxnSpPr>
              <p:nvPr/>
            </p:nvCxnSpPr>
            <p:spPr>
              <a:xfrm>
                <a:off x="10589710" y="2794591"/>
                <a:ext cx="0" cy="190197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6" name="组合 105">
              <a:extLst>
                <a:ext uri="{FF2B5EF4-FFF2-40B4-BE49-F238E27FC236}">
                  <a16:creationId xmlns:a16="http://schemas.microsoft.com/office/drawing/2014/main" id="{31E60FCC-D63D-4AFB-BD6F-6F2F0192A224}"/>
                </a:ext>
              </a:extLst>
            </p:cNvPr>
            <p:cNvGrpSpPr/>
            <p:nvPr/>
          </p:nvGrpSpPr>
          <p:grpSpPr>
            <a:xfrm>
              <a:off x="7893294" y="4726067"/>
              <a:ext cx="2665005" cy="88192"/>
              <a:chOff x="7893294" y="4726067"/>
              <a:chExt cx="2665005" cy="88192"/>
            </a:xfrm>
          </p:grpSpPr>
          <p:cxnSp>
            <p:nvCxnSpPr>
              <p:cNvPr id="107" name="直接连接符 106">
                <a:extLst>
                  <a:ext uri="{FF2B5EF4-FFF2-40B4-BE49-F238E27FC236}">
                    <a16:creationId xmlns:a16="http://schemas.microsoft.com/office/drawing/2014/main" id="{5725DC9A-034B-F6C5-626C-14275E2E04A5}"/>
                  </a:ext>
                </a:extLst>
              </p:cNvPr>
              <p:cNvCxnSpPr>
                <a:cxnSpLocks/>
              </p:cNvCxnSpPr>
              <p:nvPr/>
            </p:nvCxnSpPr>
            <p:spPr>
              <a:xfrm>
                <a:off x="8060725" y="4814259"/>
                <a:ext cx="2296996"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CF67EC09-1048-C74C-F1E6-DA872496A14A}"/>
                  </a:ext>
                </a:extLst>
              </p:cNvPr>
              <p:cNvCxnSpPr/>
              <p:nvPr/>
            </p:nvCxnSpPr>
            <p:spPr>
              <a:xfrm>
                <a:off x="7893294" y="4726067"/>
                <a:ext cx="103954" cy="692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C21248B3-DF8F-B38F-5D61-92D97A051A7F}"/>
                  </a:ext>
                </a:extLst>
              </p:cNvPr>
              <p:cNvCxnSpPr>
                <a:cxnSpLocks/>
              </p:cNvCxnSpPr>
              <p:nvPr/>
            </p:nvCxnSpPr>
            <p:spPr>
              <a:xfrm flipV="1">
                <a:off x="10414111" y="4731445"/>
                <a:ext cx="144188" cy="691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组合 109">
              <a:extLst>
                <a:ext uri="{FF2B5EF4-FFF2-40B4-BE49-F238E27FC236}">
                  <a16:creationId xmlns:a16="http://schemas.microsoft.com/office/drawing/2014/main" id="{91ACF65F-3369-7FED-5ECE-77EDBBBA8C03}"/>
                </a:ext>
              </a:extLst>
            </p:cNvPr>
            <p:cNvGrpSpPr/>
            <p:nvPr/>
          </p:nvGrpSpPr>
          <p:grpSpPr>
            <a:xfrm>
              <a:off x="10256242" y="1502598"/>
              <a:ext cx="693059" cy="1206253"/>
              <a:chOff x="10256242" y="1502598"/>
              <a:chExt cx="693059" cy="1206253"/>
            </a:xfrm>
          </p:grpSpPr>
          <p:sp>
            <p:nvSpPr>
              <p:cNvPr id="111" name="矩形 110">
                <a:extLst>
                  <a:ext uri="{FF2B5EF4-FFF2-40B4-BE49-F238E27FC236}">
                    <a16:creationId xmlns:a16="http://schemas.microsoft.com/office/drawing/2014/main" id="{2688BCCE-867F-7B8C-58A0-4435F6CA7A66}"/>
                  </a:ext>
                </a:extLst>
              </p:cNvPr>
              <p:cNvSpPr/>
              <p:nvPr/>
            </p:nvSpPr>
            <p:spPr>
              <a:xfrm>
                <a:off x="10336940" y="2028980"/>
                <a:ext cx="154342" cy="1543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160ED354-9963-E8A3-839B-02C9C278B11C}"/>
                  </a:ext>
                </a:extLst>
              </p:cNvPr>
              <p:cNvSpPr/>
              <p:nvPr/>
            </p:nvSpPr>
            <p:spPr>
              <a:xfrm>
                <a:off x="10706533" y="2028980"/>
                <a:ext cx="154342" cy="1543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a:extLst>
                  <a:ext uri="{FF2B5EF4-FFF2-40B4-BE49-F238E27FC236}">
                    <a16:creationId xmlns:a16="http://schemas.microsoft.com/office/drawing/2014/main" id="{19B6F0F4-CCCB-E266-4D67-55FB7EA7D34A}"/>
                  </a:ext>
                </a:extLst>
              </p:cNvPr>
              <p:cNvCxnSpPr>
                <a:cxnSpLocks/>
                <a:endCxn id="111" idx="0"/>
              </p:cNvCxnSpPr>
              <p:nvPr/>
            </p:nvCxnSpPr>
            <p:spPr>
              <a:xfrm>
                <a:off x="10414111" y="1752590"/>
                <a:ext cx="0" cy="2763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1053624-004C-DF5F-7BAD-69306B5D97C9}"/>
                  </a:ext>
                </a:extLst>
              </p:cNvPr>
              <p:cNvCxnSpPr>
                <a:cxnSpLocks/>
              </p:cNvCxnSpPr>
              <p:nvPr/>
            </p:nvCxnSpPr>
            <p:spPr>
              <a:xfrm>
                <a:off x="10781183" y="1502598"/>
                <a:ext cx="0" cy="5263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连接符: 曲线 114">
                <a:extLst>
                  <a:ext uri="{FF2B5EF4-FFF2-40B4-BE49-F238E27FC236}">
                    <a16:creationId xmlns:a16="http://schemas.microsoft.com/office/drawing/2014/main" id="{6C4A2C34-3466-F823-4B03-B8193D63574D}"/>
                  </a:ext>
                </a:extLst>
              </p:cNvPr>
              <p:cNvCxnSpPr>
                <a:stCxn id="111" idx="2"/>
                <a:endCxn id="104" idx="2"/>
              </p:cNvCxnSpPr>
              <p:nvPr/>
            </p:nvCxnSpPr>
            <p:spPr>
              <a:xfrm rot="16200000" flipH="1">
                <a:off x="10194783" y="2402650"/>
                <a:ext cx="525529" cy="86872"/>
              </a:xfrm>
              <a:prstGeom prst="curved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连接符: 曲线 115">
                <a:extLst>
                  <a:ext uri="{FF2B5EF4-FFF2-40B4-BE49-F238E27FC236}">
                    <a16:creationId xmlns:a16="http://schemas.microsoft.com/office/drawing/2014/main" id="{BB22E3CB-D8E5-21CC-C2E9-156192413161}"/>
                  </a:ext>
                </a:extLst>
              </p:cNvPr>
              <p:cNvCxnSpPr>
                <a:cxnSpLocks/>
                <a:stCxn id="112" idx="2"/>
                <a:endCxn id="104" idx="6"/>
              </p:cNvCxnSpPr>
              <p:nvPr/>
            </p:nvCxnSpPr>
            <p:spPr>
              <a:xfrm rot="5400000">
                <a:off x="10458521" y="2383667"/>
                <a:ext cx="525529" cy="124839"/>
              </a:xfrm>
              <a:prstGeom prst="curved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文本框 116">
                <a:extLst>
                  <a:ext uri="{FF2B5EF4-FFF2-40B4-BE49-F238E27FC236}">
                    <a16:creationId xmlns:a16="http://schemas.microsoft.com/office/drawing/2014/main" id="{A539EBDB-C6A3-7B10-895E-9B51DF8475FC}"/>
                  </a:ext>
                </a:extLst>
              </p:cNvPr>
              <p:cNvSpPr txBox="1"/>
              <p:nvPr/>
            </p:nvSpPr>
            <p:spPr>
              <a:xfrm>
                <a:off x="10256242" y="2139874"/>
                <a:ext cx="693059" cy="276999"/>
              </a:xfrm>
              <a:prstGeom prst="rect">
                <a:avLst/>
              </a:prstGeom>
              <a:noFill/>
            </p:spPr>
            <p:txBody>
              <a:bodyPr wrap="square" rtlCol="0">
                <a:spAutoFit/>
              </a:bodyPr>
              <a:lstStyle/>
              <a:p>
                <a:pPr algn="ctr"/>
                <a:r>
                  <a:rPr lang="zh-CN" altLang="en-US" sz="1200" b="1" dirty="0">
                    <a:solidFill>
                      <a:schemeClr val="bg1"/>
                    </a:solidFill>
                  </a:rPr>
                  <a:t>端口</a:t>
                </a:r>
              </a:p>
            </p:txBody>
          </p:sp>
        </p:grpSp>
        <p:grpSp>
          <p:nvGrpSpPr>
            <p:cNvPr id="118" name="组合 117">
              <a:extLst>
                <a:ext uri="{FF2B5EF4-FFF2-40B4-BE49-F238E27FC236}">
                  <a16:creationId xmlns:a16="http://schemas.microsoft.com/office/drawing/2014/main" id="{4B7688D4-FC04-B98A-C5F9-2A87C1137E4C}"/>
                </a:ext>
              </a:extLst>
            </p:cNvPr>
            <p:cNvGrpSpPr/>
            <p:nvPr/>
          </p:nvGrpSpPr>
          <p:grpSpPr>
            <a:xfrm>
              <a:off x="10113794" y="1317932"/>
              <a:ext cx="986919" cy="619324"/>
              <a:chOff x="10113794" y="1317932"/>
              <a:chExt cx="986919" cy="619324"/>
            </a:xfrm>
          </p:grpSpPr>
          <p:sp>
            <p:nvSpPr>
              <p:cNvPr id="119" name="椭圆 118">
                <a:extLst>
                  <a:ext uri="{FF2B5EF4-FFF2-40B4-BE49-F238E27FC236}">
                    <a16:creationId xmlns:a16="http://schemas.microsoft.com/office/drawing/2014/main" id="{50C0C152-68E5-31C4-6E63-2E5C4D8B5A92}"/>
                  </a:ext>
                </a:extLst>
              </p:cNvPr>
              <p:cNvSpPr/>
              <p:nvPr/>
            </p:nvSpPr>
            <p:spPr>
              <a:xfrm>
                <a:off x="10179786" y="1618101"/>
                <a:ext cx="468652" cy="2816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5EC9D193-51BC-9BFB-B2A9-D8824CC7CE3F}"/>
                  </a:ext>
                </a:extLst>
              </p:cNvPr>
              <p:cNvSpPr txBox="1"/>
              <p:nvPr/>
            </p:nvSpPr>
            <p:spPr>
              <a:xfrm>
                <a:off x="10113794" y="1567924"/>
                <a:ext cx="600635" cy="369332"/>
              </a:xfrm>
              <a:prstGeom prst="rect">
                <a:avLst/>
              </a:prstGeom>
              <a:noFill/>
            </p:spPr>
            <p:txBody>
              <a:bodyPr wrap="square" rtlCol="0">
                <a:spAutoFit/>
              </a:bodyPr>
              <a:lstStyle/>
              <a:p>
                <a:pPr algn="ctr"/>
                <a:r>
                  <a:rPr lang="en-US" altLang="zh-CN" b="1" dirty="0"/>
                  <a:t>AP3</a:t>
                </a:r>
                <a:endParaRPr lang="zh-CN" altLang="en-US" b="1" dirty="0"/>
              </a:p>
            </p:txBody>
          </p:sp>
          <p:grpSp>
            <p:nvGrpSpPr>
              <p:cNvPr id="121" name="组合 120">
                <a:extLst>
                  <a:ext uri="{FF2B5EF4-FFF2-40B4-BE49-F238E27FC236}">
                    <a16:creationId xmlns:a16="http://schemas.microsoft.com/office/drawing/2014/main" id="{B83EAF40-EE11-4FBD-2677-70D39870A91A}"/>
                  </a:ext>
                </a:extLst>
              </p:cNvPr>
              <p:cNvGrpSpPr/>
              <p:nvPr/>
            </p:nvGrpSpPr>
            <p:grpSpPr>
              <a:xfrm>
                <a:off x="10500078" y="1317932"/>
                <a:ext cx="600635" cy="369332"/>
                <a:chOff x="2964200" y="1845407"/>
                <a:chExt cx="600635" cy="369332"/>
              </a:xfrm>
            </p:grpSpPr>
            <p:sp>
              <p:nvSpPr>
                <p:cNvPr id="122" name="椭圆 121">
                  <a:extLst>
                    <a:ext uri="{FF2B5EF4-FFF2-40B4-BE49-F238E27FC236}">
                      <a16:creationId xmlns:a16="http://schemas.microsoft.com/office/drawing/2014/main" id="{DBFC3825-5B7E-CA57-D5A1-C8F7F61343FD}"/>
                    </a:ext>
                  </a:extLst>
                </p:cNvPr>
                <p:cNvSpPr/>
                <p:nvPr/>
              </p:nvSpPr>
              <p:spPr>
                <a:xfrm>
                  <a:off x="3030192" y="1889268"/>
                  <a:ext cx="468652" cy="2816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文本框 122">
                  <a:extLst>
                    <a:ext uri="{FF2B5EF4-FFF2-40B4-BE49-F238E27FC236}">
                      <a16:creationId xmlns:a16="http://schemas.microsoft.com/office/drawing/2014/main" id="{04FCFB56-7B23-499E-3B8E-8626ECF1A94B}"/>
                    </a:ext>
                  </a:extLst>
                </p:cNvPr>
                <p:cNvSpPr txBox="1"/>
                <p:nvPr/>
              </p:nvSpPr>
              <p:spPr>
                <a:xfrm>
                  <a:off x="2964200" y="1845407"/>
                  <a:ext cx="600635" cy="369332"/>
                </a:xfrm>
                <a:prstGeom prst="rect">
                  <a:avLst/>
                </a:prstGeom>
                <a:noFill/>
              </p:spPr>
              <p:txBody>
                <a:bodyPr wrap="square" rtlCol="0">
                  <a:spAutoFit/>
                </a:bodyPr>
                <a:lstStyle/>
                <a:p>
                  <a:pPr algn="ctr"/>
                  <a:r>
                    <a:rPr lang="en-US" altLang="zh-CN" b="1" dirty="0"/>
                    <a:t>AP4</a:t>
                  </a:r>
                  <a:endParaRPr lang="zh-CN" altLang="en-US" b="1" dirty="0"/>
                </a:p>
              </p:txBody>
            </p:sp>
          </p:grpSp>
        </p:grpSp>
        <p:sp>
          <p:nvSpPr>
            <p:cNvPr id="124" name="矩形 123">
              <a:extLst>
                <a:ext uri="{FF2B5EF4-FFF2-40B4-BE49-F238E27FC236}">
                  <a16:creationId xmlns:a16="http://schemas.microsoft.com/office/drawing/2014/main" id="{1E7164B0-FB36-F743-D5D5-2B1145FF616E}"/>
                </a:ext>
              </a:extLst>
            </p:cNvPr>
            <p:cNvSpPr/>
            <p:nvPr/>
          </p:nvSpPr>
          <p:spPr>
            <a:xfrm>
              <a:off x="3205219" y="1861995"/>
              <a:ext cx="5797749" cy="75360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b="1" dirty="0"/>
                <a:t>注意：这里的“端口”并不是看得见、摸得着的物理端口，而是用来区分不同应用进程的标识符。</a:t>
              </a:r>
            </a:p>
          </p:txBody>
        </p:sp>
      </p:grpSp>
    </p:spTree>
    <p:custDataLst>
      <p:tags r:id="rId1"/>
    </p:custDataLst>
    <p:extLst>
      <p:ext uri="{BB962C8B-B14F-4D97-AF65-F5344CB8AC3E}">
        <p14:creationId xmlns:p14="http://schemas.microsoft.com/office/powerpoint/2010/main" val="23770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5"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anim calcmode="lin" valueType="num">
                                      <p:cBhvr>
                                        <p:cTn id="13" dur="1000" fill="hold"/>
                                        <p:tgtEl>
                                          <p:spTgt spid="125"/>
                                        </p:tgtEl>
                                        <p:attrNameLst>
                                          <p:attrName>ppt_w</p:attrName>
                                        </p:attrNameLst>
                                      </p:cBhvr>
                                      <p:tavLst>
                                        <p:tav tm="0">
                                          <p:val>
                                            <p:fltVal val="0"/>
                                          </p:val>
                                        </p:tav>
                                        <p:tav tm="100000">
                                          <p:val>
                                            <p:strVal val="#ppt_w"/>
                                          </p:val>
                                        </p:tav>
                                      </p:tavLst>
                                    </p:anim>
                                    <p:anim calcmode="lin" valueType="num">
                                      <p:cBhvr>
                                        <p:cTn id="14" dur="1000" fill="hold"/>
                                        <p:tgtEl>
                                          <p:spTgt spid="125"/>
                                        </p:tgtEl>
                                        <p:attrNameLst>
                                          <p:attrName>ppt_h</p:attrName>
                                        </p:attrNameLst>
                                      </p:cBhvr>
                                      <p:tavLst>
                                        <p:tav tm="0">
                                          <p:val>
                                            <p:fltVal val="0"/>
                                          </p:val>
                                        </p:tav>
                                        <p:tav tm="100000">
                                          <p:val>
                                            <p:strVal val="#ppt_h"/>
                                          </p:val>
                                        </p:tav>
                                      </p:tavLst>
                                    </p:anim>
                                    <p:anim calcmode="lin" valueType="num">
                                      <p:cBhvr>
                                        <p:cTn id="15" dur="1000" fill="hold"/>
                                        <p:tgtEl>
                                          <p:spTgt spid="125"/>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2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hand-spread-gesture_33861">
            <a:extLst>
              <a:ext uri="{FF2B5EF4-FFF2-40B4-BE49-F238E27FC236}">
                <a16:creationId xmlns:a16="http://schemas.microsoft.com/office/drawing/2014/main" id="{1236280D-B594-11E5-9A32-D561DC754DF8}"/>
              </a:ext>
            </a:extLst>
          </p:cNvPr>
          <p:cNvSpPr/>
          <p:nvPr/>
        </p:nvSpPr>
        <p:spPr>
          <a:xfrm rot="1840616">
            <a:off x="5682611" y="978859"/>
            <a:ext cx="265387" cy="299276"/>
          </a:xfrm>
          <a:custGeom>
            <a:avLst/>
            <a:gdLst>
              <a:gd name="T0" fmla="*/ 843 w 976"/>
              <a:gd name="T1" fmla="*/ 321 h 1102"/>
              <a:gd name="T2" fmla="*/ 745 w 976"/>
              <a:gd name="T3" fmla="*/ 446 h 1102"/>
              <a:gd name="T4" fmla="*/ 803 w 976"/>
              <a:gd name="T5" fmla="*/ 189 h 1102"/>
              <a:gd name="T6" fmla="*/ 734 w 976"/>
              <a:gd name="T7" fmla="*/ 75 h 1102"/>
              <a:gd name="T8" fmla="*/ 621 w 976"/>
              <a:gd name="T9" fmla="*/ 144 h 1102"/>
              <a:gd name="T10" fmla="*/ 582 w 976"/>
              <a:gd name="T11" fmla="*/ 97 h 1102"/>
              <a:gd name="T12" fmla="*/ 388 w 976"/>
              <a:gd name="T13" fmla="*/ 97 h 1102"/>
              <a:gd name="T14" fmla="*/ 350 w 976"/>
              <a:gd name="T15" fmla="*/ 209 h 1102"/>
              <a:gd name="T16" fmla="*/ 235 w 976"/>
              <a:gd name="T17" fmla="*/ 112 h 1102"/>
              <a:gd name="T18" fmla="*/ 163 w 976"/>
              <a:gd name="T19" fmla="*/ 219 h 1102"/>
              <a:gd name="T20" fmla="*/ 244 w 976"/>
              <a:gd name="T21" fmla="*/ 601 h 1102"/>
              <a:gd name="T22" fmla="*/ 0 w 976"/>
              <a:gd name="T23" fmla="*/ 630 h 1102"/>
              <a:gd name="T24" fmla="*/ 257 w 976"/>
              <a:gd name="T25" fmla="*/ 931 h 1102"/>
              <a:gd name="T26" fmla="*/ 214 w 976"/>
              <a:gd name="T27" fmla="*/ 969 h 1102"/>
              <a:gd name="T28" fmla="*/ 252 w 976"/>
              <a:gd name="T29" fmla="*/ 1102 h 1102"/>
              <a:gd name="T30" fmla="*/ 834 w 976"/>
              <a:gd name="T31" fmla="*/ 1064 h 1102"/>
              <a:gd name="T32" fmla="*/ 796 w 976"/>
              <a:gd name="T33" fmla="*/ 931 h 1102"/>
              <a:gd name="T34" fmla="*/ 813 w 976"/>
              <a:gd name="T35" fmla="*/ 859 h 1102"/>
              <a:gd name="T36" fmla="*/ 865 w 976"/>
              <a:gd name="T37" fmla="*/ 638 h 1102"/>
              <a:gd name="T38" fmla="*/ 953 w 976"/>
              <a:gd name="T39" fmla="*/ 448 h 1102"/>
              <a:gd name="T40" fmla="*/ 912 w 976"/>
              <a:gd name="T41" fmla="*/ 325 h 1102"/>
              <a:gd name="T42" fmla="*/ 825 w 976"/>
              <a:gd name="T43" fmla="*/ 631 h 1102"/>
              <a:gd name="T44" fmla="*/ 825 w 976"/>
              <a:gd name="T45" fmla="*/ 634 h 1102"/>
              <a:gd name="T46" fmla="*/ 825 w 976"/>
              <a:gd name="T47" fmla="*/ 642 h 1102"/>
              <a:gd name="T48" fmla="*/ 778 w 976"/>
              <a:gd name="T49" fmla="*/ 839 h 1102"/>
              <a:gd name="T50" fmla="*/ 297 w 976"/>
              <a:gd name="T51" fmla="*/ 931 h 1102"/>
              <a:gd name="T52" fmla="*/ 109 w 976"/>
              <a:gd name="T53" fmla="*/ 697 h 1102"/>
              <a:gd name="T54" fmla="*/ 40 w 976"/>
              <a:gd name="T55" fmla="*/ 630 h 1102"/>
              <a:gd name="T56" fmla="*/ 245 w 976"/>
              <a:gd name="T57" fmla="*/ 647 h 1102"/>
              <a:gd name="T58" fmla="*/ 288 w 976"/>
              <a:gd name="T59" fmla="*/ 565 h 1102"/>
              <a:gd name="T60" fmla="*/ 203 w 976"/>
              <a:gd name="T61" fmla="*/ 211 h 1102"/>
              <a:gd name="T62" fmla="*/ 277 w 976"/>
              <a:gd name="T63" fmla="*/ 156 h 1102"/>
              <a:gd name="T64" fmla="*/ 312 w 976"/>
              <a:gd name="T65" fmla="*/ 220 h 1102"/>
              <a:gd name="T66" fmla="*/ 406 w 976"/>
              <a:gd name="T67" fmla="*/ 470 h 1102"/>
              <a:gd name="T68" fmla="*/ 428 w 976"/>
              <a:gd name="T69" fmla="*/ 450 h 1102"/>
              <a:gd name="T70" fmla="*/ 485 w 976"/>
              <a:gd name="T71" fmla="*/ 40 h 1102"/>
              <a:gd name="T72" fmla="*/ 545 w 976"/>
              <a:gd name="T73" fmla="*/ 420 h 1102"/>
              <a:gd name="T74" fmla="*/ 561 w 976"/>
              <a:gd name="T75" fmla="*/ 444 h 1102"/>
              <a:gd name="T76" fmla="*/ 659 w 976"/>
              <a:gd name="T77" fmla="*/ 154 h 1102"/>
              <a:gd name="T78" fmla="*/ 725 w 976"/>
              <a:gd name="T79" fmla="*/ 114 h 1102"/>
              <a:gd name="T80" fmla="*/ 764 w 976"/>
              <a:gd name="T81" fmla="*/ 179 h 1102"/>
              <a:gd name="T82" fmla="*/ 709 w 976"/>
              <a:gd name="T83" fmla="*/ 478 h 1102"/>
              <a:gd name="T84" fmla="*/ 715 w 976"/>
              <a:gd name="T85" fmla="*/ 478 h 1102"/>
              <a:gd name="T86" fmla="*/ 743 w 976"/>
              <a:gd name="T87" fmla="*/ 489 h 1102"/>
              <a:gd name="T88" fmla="*/ 827 w 976"/>
              <a:gd name="T89" fmla="*/ 386 h 1102"/>
              <a:gd name="T90" fmla="*/ 856 w 976"/>
              <a:gd name="T91" fmla="*/ 359 h 1102"/>
              <a:gd name="T92" fmla="*/ 919 w 976"/>
              <a:gd name="T93" fmla="*/ 42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6" h="1102">
                <a:moveTo>
                  <a:pt x="912" y="325"/>
                </a:moveTo>
                <a:cubicBezTo>
                  <a:pt x="890" y="314"/>
                  <a:pt x="866" y="313"/>
                  <a:pt x="843" y="321"/>
                </a:cubicBezTo>
                <a:cubicBezTo>
                  <a:pt x="821" y="329"/>
                  <a:pt x="803" y="345"/>
                  <a:pt x="792" y="366"/>
                </a:cubicBezTo>
                <a:lnTo>
                  <a:pt x="745" y="446"/>
                </a:lnTo>
                <a:cubicBezTo>
                  <a:pt x="743" y="446"/>
                  <a:pt x="740" y="445"/>
                  <a:pt x="738" y="445"/>
                </a:cubicBezTo>
                <a:lnTo>
                  <a:pt x="803" y="189"/>
                </a:lnTo>
                <a:cubicBezTo>
                  <a:pt x="809" y="164"/>
                  <a:pt x="805" y="139"/>
                  <a:pt x="792" y="118"/>
                </a:cubicBezTo>
                <a:cubicBezTo>
                  <a:pt x="779" y="96"/>
                  <a:pt x="759" y="81"/>
                  <a:pt x="734" y="75"/>
                </a:cubicBezTo>
                <a:cubicBezTo>
                  <a:pt x="710" y="69"/>
                  <a:pt x="685" y="73"/>
                  <a:pt x="663" y="86"/>
                </a:cubicBezTo>
                <a:cubicBezTo>
                  <a:pt x="642" y="99"/>
                  <a:pt x="626" y="120"/>
                  <a:pt x="621" y="144"/>
                </a:cubicBezTo>
                <a:lnTo>
                  <a:pt x="584" y="281"/>
                </a:lnTo>
                <a:lnTo>
                  <a:pt x="582" y="97"/>
                </a:lnTo>
                <a:cubicBezTo>
                  <a:pt x="582" y="44"/>
                  <a:pt x="538" y="0"/>
                  <a:pt x="485" y="0"/>
                </a:cubicBezTo>
                <a:cubicBezTo>
                  <a:pt x="432" y="0"/>
                  <a:pt x="388" y="44"/>
                  <a:pt x="388" y="97"/>
                </a:cubicBezTo>
                <a:lnTo>
                  <a:pt x="388" y="332"/>
                </a:lnTo>
                <a:lnTo>
                  <a:pt x="350" y="209"/>
                </a:lnTo>
                <a:cubicBezTo>
                  <a:pt x="344" y="181"/>
                  <a:pt x="330" y="143"/>
                  <a:pt x="299" y="122"/>
                </a:cubicBezTo>
                <a:cubicBezTo>
                  <a:pt x="281" y="111"/>
                  <a:pt x="259" y="107"/>
                  <a:pt x="235" y="112"/>
                </a:cubicBezTo>
                <a:cubicBezTo>
                  <a:pt x="182" y="124"/>
                  <a:pt x="157" y="160"/>
                  <a:pt x="163" y="216"/>
                </a:cubicBezTo>
                <a:cubicBezTo>
                  <a:pt x="163" y="217"/>
                  <a:pt x="163" y="218"/>
                  <a:pt x="163" y="219"/>
                </a:cubicBezTo>
                <a:lnTo>
                  <a:pt x="248" y="567"/>
                </a:lnTo>
                <a:cubicBezTo>
                  <a:pt x="248" y="582"/>
                  <a:pt x="246" y="593"/>
                  <a:pt x="244" y="601"/>
                </a:cubicBezTo>
                <a:cubicBezTo>
                  <a:pt x="150" y="551"/>
                  <a:pt x="81" y="539"/>
                  <a:pt x="39" y="564"/>
                </a:cubicBezTo>
                <a:cubicBezTo>
                  <a:pt x="8" y="581"/>
                  <a:pt x="0" y="613"/>
                  <a:pt x="0" y="630"/>
                </a:cubicBezTo>
                <a:cubicBezTo>
                  <a:pt x="0" y="699"/>
                  <a:pt x="81" y="730"/>
                  <a:pt x="93" y="734"/>
                </a:cubicBezTo>
                <a:cubicBezTo>
                  <a:pt x="245" y="805"/>
                  <a:pt x="261" y="888"/>
                  <a:pt x="257" y="931"/>
                </a:cubicBezTo>
                <a:lnTo>
                  <a:pt x="252" y="931"/>
                </a:lnTo>
                <a:cubicBezTo>
                  <a:pt x="231" y="931"/>
                  <a:pt x="214" y="948"/>
                  <a:pt x="214" y="969"/>
                </a:cubicBezTo>
                <a:lnTo>
                  <a:pt x="214" y="1064"/>
                </a:lnTo>
                <a:cubicBezTo>
                  <a:pt x="214" y="1085"/>
                  <a:pt x="231" y="1102"/>
                  <a:pt x="252" y="1102"/>
                </a:cubicBezTo>
                <a:lnTo>
                  <a:pt x="796" y="1102"/>
                </a:lnTo>
                <a:cubicBezTo>
                  <a:pt x="817" y="1102"/>
                  <a:pt x="834" y="1085"/>
                  <a:pt x="834" y="1064"/>
                </a:cubicBezTo>
                <a:lnTo>
                  <a:pt x="834" y="969"/>
                </a:lnTo>
                <a:cubicBezTo>
                  <a:pt x="834" y="948"/>
                  <a:pt x="817" y="931"/>
                  <a:pt x="796" y="931"/>
                </a:cubicBezTo>
                <a:lnTo>
                  <a:pt x="790" y="931"/>
                </a:lnTo>
                <a:cubicBezTo>
                  <a:pt x="793" y="892"/>
                  <a:pt x="801" y="879"/>
                  <a:pt x="813" y="859"/>
                </a:cubicBezTo>
                <a:cubicBezTo>
                  <a:pt x="821" y="844"/>
                  <a:pt x="832" y="825"/>
                  <a:pt x="844" y="793"/>
                </a:cubicBezTo>
                <a:cubicBezTo>
                  <a:pt x="860" y="749"/>
                  <a:pt x="865" y="688"/>
                  <a:pt x="865" y="638"/>
                </a:cubicBezTo>
                <a:lnTo>
                  <a:pt x="865" y="638"/>
                </a:lnTo>
                <a:cubicBezTo>
                  <a:pt x="866" y="578"/>
                  <a:pt x="928" y="481"/>
                  <a:pt x="953" y="448"/>
                </a:cubicBezTo>
                <a:cubicBezTo>
                  <a:pt x="953" y="447"/>
                  <a:pt x="954" y="446"/>
                  <a:pt x="955" y="445"/>
                </a:cubicBezTo>
                <a:cubicBezTo>
                  <a:pt x="976" y="400"/>
                  <a:pt x="957" y="346"/>
                  <a:pt x="912" y="325"/>
                </a:cubicBezTo>
                <a:close/>
                <a:moveTo>
                  <a:pt x="919" y="426"/>
                </a:moveTo>
                <a:cubicBezTo>
                  <a:pt x="908" y="442"/>
                  <a:pt x="830" y="552"/>
                  <a:pt x="825" y="631"/>
                </a:cubicBezTo>
                <a:cubicBezTo>
                  <a:pt x="825" y="631"/>
                  <a:pt x="825" y="631"/>
                  <a:pt x="825" y="631"/>
                </a:cubicBezTo>
                <a:cubicBezTo>
                  <a:pt x="825" y="632"/>
                  <a:pt x="825" y="633"/>
                  <a:pt x="825" y="634"/>
                </a:cubicBezTo>
                <a:cubicBezTo>
                  <a:pt x="825" y="636"/>
                  <a:pt x="825" y="638"/>
                  <a:pt x="825" y="639"/>
                </a:cubicBezTo>
                <a:cubicBezTo>
                  <a:pt x="825" y="640"/>
                  <a:pt x="825" y="641"/>
                  <a:pt x="825" y="642"/>
                </a:cubicBezTo>
                <a:cubicBezTo>
                  <a:pt x="824" y="687"/>
                  <a:pt x="820" y="741"/>
                  <a:pt x="806" y="779"/>
                </a:cubicBezTo>
                <a:cubicBezTo>
                  <a:pt x="795" y="808"/>
                  <a:pt x="786" y="825"/>
                  <a:pt x="778" y="839"/>
                </a:cubicBezTo>
                <a:cubicBezTo>
                  <a:pt x="763" y="865"/>
                  <a:pt x="754" y="883"/>
                  <a:pt x="750" y="931"/>
                </a:cubicBezTo>
                <a:lnTo>
                  <a:pt x="297" y="931"/>
                </a:lnTo>
                <a:cubicBezTo>
                  <a:pt x="299" y="912"/>
                  <a:pt x="297" y="888"/>
                  <a:pt x="287" y="861"/>
                </a:cubicBezTo>
                <a:cubicBezTo>
                  <a:pt x="264" y="796"/>
                  <a:pt x="204" y="741"/>
                  <a:pt x="109" y="697"/>
                </a:cubicBezTo>
                <a:cubicBezTo>
                  <a:pt x="108" y="697"/>
                  <a:pt x="107" y="696"/>
                  <a:pt x="107" y="696"/>
                </a:cubicBezTo>
                <a:cubicBezTo>
                  <a:pt x="106" y="696"/>
                  <a:pt x="40" y="673"/>
                  <a:pt x="40" y="630"/>
                </a:cubicBezTo>
                <a:cubicBezTo>
                  <a:pt x="40" y="629"/>
                  <a:pt x="41" y="608"/>
                  <a:pt x="59" y="598"/>
                </a:cubicBezTo>
                <a:cubicBezTo>
                  <a:pt x="77" y="587"/>
                  <a:pt x="126" y="580"/>
                  <a:pt x="245" y="647"/>
                </a:cubicBezTo>
                <a:cubicBezTo>
                  <a:pt x="254" y="652"/>
                  <a:pt x="265" y="649"/>
                  <a:pt x="271" y="641"/>
                </a:cubicBezTo>
                <a:cubicBezTo>
                  <a:pt x="273" y="639"/>
                  <a:pt x="288" y="615"/>
                  <a:pt x="288" y="565"/>
                </a:cubicBezTo>
                <a:cubicBezTo>
                  <a:pt x="288" y="563"/>
                  <a:pt x="288" y="562"/>
                  <a:pt x="288" y="560"/>
                </a:cubicBezTo>
                <a:lnTo>
                  <a:pt x="203" y="211"/>
                </a:lnTo>
                <a:cubicBezTo>
                  <a:pt x="199" y="176"/>
                  <a:pt x="211" y="158"/>
                  <a:pt x="244" y="151"/>
                </a:cubicBezTo>
                <a:cubicBezTo>
                  <a:pt x="257" y="148"/>
                  <a:pt x="268" y="150"/>
                  <a:pt x="277" y="156"/>
                </a:cubicBezTo>
                <a:cubicBezTo>
                  <a:pt x="293" y="166"/>
                  <a:pt x="305" y="189"/>
                  <a:pt x="311" y="218"/>
                </a:cubicBezTo>
                <a:cubicBezTo>
                  <a:pt x="311" y="219"/>
                  <a:pt x="312" y="219"/>
                  <a:pt x="312" y="220"/>
                </a:cubicBezTo>
                <a:lnTo>
                  <a:pt x="384" y="456"/>
                </a:lnTo>
                <a:cubicBezTo>
                  <a:pt x="387" y="465"/>
                  <a:pt x="397" y="471"/>
                  <a:pt x="406" y="470"/>
                </a:cubicBezTo>
                <a:cubicBezTo>
                  <a:pt x="407" y="470"/>
                  <a:pt x="407" y="470"/>
                  <a:pt x="408" y="470"/>
                </a:cubicBezTo>
                <a:cubicBezTo>
                  <a:pt x="419" y="470"/>
                  <a:pt x="428" y="461"/>
                  <a:pt x="428" y="450"/>
                </a:cubicBezTo>
                <a:lnTo>
                  <a:pt x="428" y="97"/>
                </a:lnTo>
                <a:cubicBezTo>
                  <a:pt x="428" y="66"/>
                  <a:pt x="454" y="40"/>
                  <a:pt x="485" y="40"/>
                </a:cubicBezTo>
                <a:cubicBezTo>
                  <a:pt x="516" y="40"/>
                  <a:pt x="542" y="66"/>
                  <a:pt x="542" y="97"/>
                </a:cubicBezTo>
                <a:lnTo>
                  <a:pt x="545" y="420"/>
                </a:lnTo>
                <a:cubicBezTo>
                  <a:pt x="546" y="421"/>
                  <a:pt x="546" y="423"/>
                  <a:pt x="546" y="425"/>
                </a:cubicBezTo>
                <a:cubicBezTo>
                  <a:pt x="547" y="434"/>
                  <a:pt x="553" y="441"/>
                  <a:pt x="561" y="444"/>
                </a:cubicBezTo>
                <a:cubicBezTo>
                  <a:pt x="572" y="446"/>
                  <a:pt x="583" y="440"/>
                  <a:pt x="586" y="429"/>
                </a:cubicBezTo>
                <a:lnTo>
                  <a:pt x="659" y="154"/>
                </a:lnTo>
                <a:cubicBezTo>
                  <a:pt x="663" y="140"/>
                  <a:pt x="671" y="128"/>
                  <a:pt x="684" y="120"/>
                </a:cubicBezTo>
                <a:cubicBezTo>
                  <a:pt x="696" y="113"/>
                  <a:pt x="711" y="111"/>
                  <a:pt x="725" y="114"/>
                </a:cubicBezTo>
                <a:cubicBezTo>
                  <a:pt x="739" y="117"/>
                  <a:pt x="751" y="126"/>
                  <a:pt x="758" y="138"/>
                </a:cubicBezTo>
                <a:cubicBezTo>
                  <a:pt x="766" y="151"/>
                  <a:pt x="768" y="165"/>
                  <a:pt x="764" y="179"/>
                </a:cubicBezTo>
                <a:lnTo>
                  <a:pt x="695" y="454"/>
                </a:lnTo>
                <a:cubicBezTo>
                  <a:pt x="692" y="464"/>
                  <a:pt x="698" y="475"/>
                  <a:pt x="709" y="478"/>
                </a:cubicBezTo>
                <a:cubicBezTo>
                  <a:pt x="711" y="478"/>
                  <a:pt x="712" y="479"/>
                  <a:pt x="714" y="479"/>
                </a:cubicBezTo>
                <a:cubicBezTo>
                  <a:pt x="714" y="479"/>
                  <a:pt x="715" y="478"/>
                  <a:pt x="715" y="478"/>
                </a:cubicBezTo>
                <a:cubicBezTo>
                  <a:pt x="723" y="482"/>
                  <a:pt x="732" y="485"/>
                  <a:pt x="741" y="487"/>
                </a:cubicBezTo>
                <a:cubicBezTo>
                  <a:pt x="742" y="487"/>
                  <a:pt x="742" y="488"/>
                  <a:pt x="743" y="489"/>
                </a:cubicBezTo>
                <a:cubicBezTo>
                  <a:pt x="753" y="494"/>
                  <a:pt x="765" y="491"/>
                  <a:pt x="771" y="482"/>
                </a:cubicBezTo>
                <a:lnTo>
                  <a:pt x="827" y="386"/>
                </a:lnTo>
                <a:cubicBezTo>
                  <a:pt x="827" y="385"/>
                  <a:pt x="828" y="385"/>
                  <a:pt x="828" y="384"/>
                </a:cubicBezTo>
                <a:cubicBezTo>
                  <a:pt x="834" y="372"/>
                  <a:pt x="844" y="363"/>
                  <a:pt x="856" y="359"/>
                </a:cubicBezTo>
                <a:cubicBezTo>
                  <a:pt x="869" y="354"/>
                  <a:pt x="883" y="355"/>
                  <a:pt x="895" y="361"/>
                </a:cubicBezTo>
                <a:cubicBezTo>
                  <a:pt x="919" y="372"/>
                  <a:pt x="930" y="401"/>
                  <a:pt x="919" y="426"/>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组合 9">
            <a:extLst>
              <a:ext uri="{FF2B5EF4-FFF2-40B4-BE49-F238E27FC236}">
                <a16:creationId xmlns:a16="http://schemas.microsoft.com/office/drawing/2014/main" id="{F36FB091-0497-FA41-156C-2F7A014E4EE3}"/>
              </a:ext>
            </a:extLst>
          </p:cNvPr>
          <p:cNvGrpSpPr/>
          <p:nvPr/>
        </p:nvGrpSpPr>
        <p:grpSpPr>
          <a:xfrm>
            <a:off x="6010886" y="1040121"/>
            <a:ext cx="1427871" cy="198418"/>
            <a:chOff x="6010886" y="1040121"/>
            <a:chExt cx="1427871" cy="198418"/>
          </a:xfrm>
        </p:grpSpPr>
        <p:sp>
          <p:nvSpPr>
            <p:cNvPr id="21" name="message-envelope_16872">
              <a:extLst>
                <a:ext uri="{FF2B5EF4-FFF2-40B4-BE49-F238E27FC236}">
                  <a16:creationId xmlns:a16="http://schemas.microsoft.com/office/drawing/2014/main" id="{5F012231-FA83-1E77-5E7A-271B826ECFCE}"/>
                </a:ext>
              </a:extLst>
            </p:cNvPr>
            <p:cNvSpPr/>
            <p:nvPr/>
          </p:nvSpPr>
          <p:spPr>
            <a:xfrm>
              <a:off x="6010886"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2" name="message-envelope_16872">
              <a:extLst>
                <a:ext uri="{FF2B5EF4-FFF2-40B4-BE49-F238E27FC236}">
                  <a16:creationId xmlns:a16="http://schemas.microsoft.com/office/drawing/2014/main" id="{8BCDD75E-20E6-245F-BC20-EC5B08C13B3F}"/>
                </a:ext>
              </a:extLst>
            </p:cNvPr>
            <p:cNvSpPr/>
            <p:nvPr/>
          </p:nvSpPr>
          <p:spPr>
            <a:xfrm>
              <a:off x="6385229"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3" name="message-envelope_16872">
              <a:extLst>
                <a:ext uri="{FF2B5EF4-FFF2-40B4-BE49-F238E27FC236}">
                  <a16:creationId xmlns:a16="http://schemas.microsoft.com/office/drawing/2014/main" id="{507EB39B-93E0-2BF6-DB77-133138A5C289}"/>
                </a:ext>
              </a:extLst>
            </p:cNvPr>
            <p:cNvSpPr/>
            <p:nvPr/>
          </p:nvSpPr>
          <p:spPr>
            <a:xfrm>
              <a:off x="6759572"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0" name="message-envelope_16872">
              <a:extLst>
                <a:ext uri="{FF2B5EF4-FFF2-40B4-BE49-F238E27FC236}">
                  <a16:creationId xmlns:a16="http://schemas.microsoft.com/office/drawing/2014/main" id="{386B2640-6EA3-BA5C-25B2-88C33D5E5565}"/>
                </a:ext>
              </a:extLst>
            </p:cNvPr>
            <p:cNvSpPr/>
            <p:nvPr/>
          </p:nvSpPr>
          <p:spPr>
            <a:xfrm>
              <a:off x="7133914"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29" name="箭头: 左右 28">
            <a:extLst>
              <a:ext uri="{FF2B5EF4-FFF2-40B4-BE49-F238E27FC236}">
                <a16:creationId xmlns:a16="http://schemas.microsoft.com/office/drawing/2014/main" id="{62D5A662-7AED-F963-DDEC-273D19818217}"/>
              </a:ext>
            </a:extLst>
          </p:cNvPr>
          <p:cNvSpPr/>
          <p:nvPr/>
        </p:nvSpPr>
        <p:spPr>
          <a:xfrm>
            <a:off x="3795193" y="124858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释放</a:t>
            </a:r>
            <a:r>
              <a:rPr lang="en-US" altLang="zh-CN" b="1" dirty="0">
                <a:solidFill>
                  <a:schemeClr val="tx1"/>
                </a:solidFill>
              </a:rPr>
              <a:t>TCP</a:t>
            </a:r>
            <a:r>
              <a:rPr lang="zh-CN" altLang="en-US" b="1" dirty="0">
                <a:solidFill>
                  <a:schemeClr val="tx1"/>
                </a:solidFill>
              </a:rPr>
              <a:t>连接</a:t>
            </a:r>
          </a:p>
        </p:txBody>
      </p:sp>
      <p:sp>
        <p:nvSpPr>
          <p:cNvPr id="17" name="矩形 16">
            <a:extLst>
              <a:ext uri="{FF2B5EF4-FFF2-40B4-BE49-F238E27FC236}">
                <a16:creationId xmlns:a16="http://schemas.microsoft.com/office/drawing/2014/main" id="{40F99E68-DCA6-831D-1B42-467B2C89E3C9}"/>
              </a:ext>
            </a:extLst>
          </p:cNvPr>
          <p:cNvSpPr/>
          <p:nvPr/>
        </p:nvSpPr>
        <p:spPr>
          <a:xfrm>
            <a:off x="2699103" y="1865194"/>
            <a:ext cx="1515600" cy="58277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18" name="矩形 17">
            <a:extLst>
              <a:ext uri="{FF2B5EF4-FFF2-40B4-BE49-F238E27FC236}">
                <a16:creationId xmlns:a16="http://schemas.microsoft.com/office/drawing/2014/main" id="{CA6B1C4C-7188-4E3C-5D49-99A1C6D04C21}"/>
              </a:ext>
            </a:extLst>
          </p:cNvPr>
          <p:cNvSpPr/>
          <p:nvPr/>
        </p:nvSpPr>
        <p:spPr>
          <a:xfrm>
            <a:off x="7977861" y="1865194"/>
            <a:ext cx="1515035" cy="92372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24" name="文本框 23">
            <a:extLst>
              <a:ext uri="{FF2B5EF4-FFF2-40B4-BE49-F238E27FC236}">
                <a16:creationId xmlns:a16="http://schemas.microsoft.com/office/drawing/2014/main" id="{ABC1E240-2472-5F63-48F2-374B54E05FC4}"/>
              </a:ext>
            </a:extLst>
          </p:cNvPr>
          <p:cNvSpPr txBox="1"/>
          <p:nvPr/>
        </p:nvSpPr>
        <p:spPr>
          <a:xfrm>
            <a:off x="2130526" y="1176231"/>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5" name="文本框 24">
            <a:extLst>
              <a:ext uri="{FF2B5EF4-FFF2-40B4-BE49-F238E27FC236}">
                <a16:creationId xmlns:a16="http://schemas.microsoft.com/office/drawing/2014/main" id="{CEF6D472-E22A-8768-D9C3-A3F97244770D}"/>
              </a:ext>
            </a:extLst>
          </p:cNvPr>
          <p:cNvSpPr txBox="1"/>
          <p:nvPr/>
        </p:nvSpPr>
        <p:spPr>
          <a:xfrm>
            <a:off x="9081840" y="1176231"/>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26" name="组合 25">
            <a:extLst>
              <a:ext uri="{FF2B5EF4-FFF2-40B4-BE49-F238E27FC236}">
                <a16:creationId xmlns:a16="http://schemas.microsoft.com/office/drawing/2014/main" id="{E6947661-44AF-5FB4-02BF-15425BDB997C}"/>
              </a:ext>
            </a:extLst>
          </p:cNvPr>
          <p:cNvGrpSpPr/>
          <p:nvPr/>
        </p:nvGrpSpPr>
        <p:grpSpPr>
          <a:xfrm>
            <a:off x="3118053" y="1128498"/>
            <a:ext cx="5963787" cy="654939"/>
            <a:chOff x="2993956" y="1149410"/>
            <a:chExt cx="5963787" cy="654939"/>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grpSp>
        <p:nvGrpSpPr>
          <p:cNvPr id="8" name="组合 7">
            <a:extLst>
              <a:ext uri="{FF2B5EF4-FFF2-40B4-BE49-F238E27FC236}">
                <a16:creationId xmlns:a16="http://schemas.microsoft.com/office/drawing/2014/main" id="{9AFD3B46-0258-3B49-FC77-D6850AA42710}"/>
              </a:ext>
            </a:extLst>
          </p:cNvPr>
          <p:cNvGrpSpPr/>
          <p:nvPr/>
        </p:nvGrpSpPr>
        <p:grpSpPr>
          <a:xfrm>
            <a:off x="4274694" y="1865193"/>
            <a:ext cx="3642611" cy="412095"/>
            <a:chOff x="4274694" y="1865193"/>
            <a:chExt cx="3642611" cy="412095"/>
          </a:xfrm>
        </p:grpSpPr>
        <p:sp>
          <p:nvSpPr>
            <p:cNvPr id="5" name="圆柱体 4">
              <a:extLst>
                <a:ext uri="{FF2B5EF4-FFF2-40B4-BE49-F238E27FC236}">
                  <a16:creationId xmlns:a16="http://schemas.microsoft.com/office/drawing/2014/main" id="{EA8B1183-5375-08E6-EF5E-0A674D9F60C2}"/>
                </a:ext>
              </a:extLst>
            </p:cNvPr>
            <p:cNvSpPr/>
            <p:nvPr/>
          </p:nvSpPr>
          <p:spPr>
            <a:xfrm rot="16200000">
              <a:off x="5889952" y="249935"/>
              <a:ext cx="412095" cy="3642611"/>
            </a:xfrm>
            <a:prstGeom prst="can">
              <a:avLst>
                <a:gd name="adj" fmla="val 34442"/>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D6CCF5A-5DEA-F891-7E78-D2307C7C767B}"/>
                </a:ext>
              </a:extLst>
            </p:cNvPr>
            <p:cNvSpPr txBox="1"/>
            <p:nvPr/>
          </p:nvSpPr>
          <p:spPr>
            <a:xfrm>
              <a:off x="5491309" y="1885326"/>
              <a:ext cx="1232170" cy="369332"/>
            </a:xfrm>
            <a:prstGeom prst="rect">
              <a:avLst/>
            </a:prstGeom>
            <a:noFill/>
          </p:spPr>
          <p:txBody>
            <a:bodyPr wrap="square" rtlCol="0">
              <a:spAutoFit/>
            </a:bodyPr>
            <a:lstStyle/>
            <a:p>
              <a:pPr algn="ctr"/>
              <a:r>
                <a:rPr lang="zh-CN" altLang="en-US" b="1" dirty="0">
                  <a:solidFill>
                    <a:schemeClr val="bg1"/>
                  </a:solidFill>
                </a:rPr>
                <a:t>数据传输</a:t>
              </a:r>
            </a:p>
          </p:txBody>
        </p:sp>
      </p:grpSp>
      <p:sp>
        <p:nvSpPr>
          <p:cNvPr id="30" name="矩形 29">
            <a:extLst>
              <a:ext uri="{FF2B5EF4-FFF2-40B4-BE49-F238E27FC236}">
                <a16:creationId xmlns:a16="http://schemas.microsoft.com/office/drawing/2014/main" id="{ED68718A-6367-8AA5-E2BF-1B31FC417C7B}"/>
              </a:ext>
            </a:extLst>
          </p:cNvPr>
          <p:cNvSpPr/>
          <p:nvPr/>
        </p:nvSpPr>
        <p:spPr>
          <a:xfrm>
            <a:off x="2699102" y="2447972"/>
            <a:ext cx="1515600" cy="873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FIN-WAIT-1</a:t>
            </a:r>
          </a:p>
          <a:p>
            <a:pPr algn="ctr"/>
            <a:r>
              <a:rPr lang="zh-CN" altLang="en-US" b="1" dirty="0">
                <a:solidFill>
                  <a:schemeClr val="bg1"/>
                </a:solidFill>
                <a:latin typeface="+mn-ea"/>
              </a:rPr>
              <a:t>终止等待</a:t>
            </a:r>
            <a:r>
              <a:rPr lang="en-US" altLang="zh-CN" b="1" dirty="0">
                <a:solidFill>
                  <a:schemeClr val="bg1"/>
                </a:solidFill>
                <a:latin typeface="+mn-ea"/>
              </a:rPr>
              <a:t>1</a:t>
            </a:r>
            <a:endParaRPr lang="zh-CN" altLang="en-US" b="1" dirty="0">
              <a:solidFill>
                <a:schemeClr val="bg1"/>
              </a:solidFill>
              <a:latin typeface="+mn-ea"/>
            </a:endParaRPr>
          </a:p>
        </p:txBody>
      </p:sp>
      <p:grpSp>
        <p:nvGrpSpPr>
          <p:cNvPr id="95" name="组合 94">
            <a:extLst>
              <a:ext uri="{FF2B5EF4-FFF2-40B4-BE49-F238E27FC236}">
                <a16:creationId xmlns:a16="http://schemas.microsoft.com/office/drawing/2014/main" id="{17317090-41A6-A428-52C7-8C06E0B317FD}"/>
              </a:ext>
            </a:extLst>
          </p:cNvPr>
          <p:cNvGrpSpPr/>
          <p:nvPr/>
        </p:nvGrpSpPr>
        <p:grpSpPr>
          <a:xfrm>
            <a:off x="4214138" y="2251901"/>
            <a:ext cx="3763723" cy="545711"/>
            <a:chOff x="4214138" y="2251901"/>
            <a:chExt cx="3763723" cy="545711"/>
          </a:xfrm>
        </p:grpSpPr>
        <p:cxnSp>
          <p:nvCxnSpPr>
            <p:cNvPr id="31" name="直接箭头连接符 30">
              <a:extLst>
                <a:ext uri="{FF2B5EF4-FFF2-40B4-BE49-F238E27FC236}">
                  <a16:creationId xmlns:a16="http://schemas.microsoft.com/office/drawing/2014/main" id="{641AA3EE-6A46-EDA9-E2D9-F04EFCBA3B99}"/>
                </a:ext>
              </a:extLst>
            </p:cNvPr>
            <p:cNvCxnSpPr/>
            <p:nvPr/>
          </p:nvCxnSpPr>
          <p:spPr>
            <a:xfrm>
              <a:off x="4214138" y="2447572"/>
              <a:ext cx="3763723" cy="34134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A220E6E1-D8B3-04C9-6769-99C51BD63251}"/>
                </a:ext>
              </a:extLst>
            </p:cNvPr>
            <p:cNvSpPr txBox="1"/>
            <p:nvPr/>
          </p:nvSpPr>
          <p:spPr>
            <a:xfrm rot="335594">
              <a:off x="4859257" y="2251901"/>
              <a:ext cx="809897" cy="369332"/>
            </a:xfrm>
            <a:prstGeom prst="rect">
              <a:avLst/>
            </a:prstGeom>
            <a:noFill/>
          </p:spPr>
          <p:txBody>
            <a:bodyPr wrap="square" rtlCol="0">
              <a:spAutoFit/>
            </a:bodyPr>
            <a:lstStyle/>
            <a:p>
              <a:r>
                <a:rPr lang="en-US" altLang="zh-CN" b="1" dirty="0"/>
                <a:t>FIN=1</a:t>
              </a:r>
              <a:endParaRPr lang="zh-CN" altLang="en-US" b="1" dirty="0"/>
            </a:p>
          </p:txBody>
        </p:sp>
        <p:sp>
          <p:nvSpPr>
            <p:cNvPr id="32" name="文本框 31">
              <a:extLst>
                <a:ext uri="{FF2B5EF4-FFF2-40B4-BE49-F238E27FC236}">
                  <a16:creationId xmlns:a16="http://schemas.microsoft.com/office/drawing/2014/main" id="{CA02D098-6D0B-915A-5EB5-5C6B4A5D8F70}"/>
                </a:ext>
              </a:extLst>
            </p:cNvPr>
            <p:cNvSpPr txBox="1"/>
            <p:nvPr/>
          </p:nvSpPr>
          <p:spPr>
            <a:xfrm rot="250480">
              <a:off x="5608557" y="2299369"/>
              <a:ext cx="809897" cy="369332"/>
            </a:xfrm>
            <a:prstGeom prst="rect">
              <a:avLst/>
            </a:prstGeom>
            <a:noFill/>
          </p:spPr>
          <p:txBody>
            <a:bodyPr wrap="square" rtlCol="0">
              <a:spAutoFit/>
            </a:bodyPr>
            <a:lstStyle/>
            <a:p>
              <a:r>
                <a:rPr lang="en-US" altLang="zh-CN" b="1" dirty="0"/>
                <a:t>ACK=1</a:t>
              </a:r>
              <a:endParaRPr lang="zh-CN" altLang="en-US" b="1" dirty="0"/>
            </a:p>
          </p:txBody>
        </p:sp>
        <p:sp>
          <p:nvSpPr>
            <p:cNvPr id="33" name="文本框 32">
              <a:extLst>
                <a:ext uri="{FF2B5EF4-FFF2-40B4-BE49-F238E27FC236}">
                  <a16:creationId xmlns:a16="http://schemas.microsoft.com/office/drawing/2014/main" id="{DE1EEE7D-A921-A199-93E3-A630153B83FE}"/>
                </a:ext>
              </a:extLst>
            </p:cNvPr>
            <p:cNvSpPr txBox="1"/>
            <p:nvPr/>
          </p:nvSpPr>
          <p:spPr>
            <a:xfrm rot="344951">
              <a:off x="6415910" y="2339094"/>
              <a:ext cx="809897" cy="369332"/>
            </a:xfrm>
            <a:prstGeom prst="rect">
              <a:avLst/>
            </a:prstGeom>
            <a:noFill/>
          </p:spPr>
          <p:txBody>
            <a:bodyPr wrap="square" rtlCol="0">
              <a:spAutoFit/>
            </a:bodyPr>
            <a:lstStyle/>
            <a:p>
              <a:r>
                <a:rPr lang="en-US" altLang="zh-CN" b="1" dirty="0"/>
                <a:t>seq=u</a:t>
              </a:r>
              <a:endParaRPr lang="zh-CN" altLang="en-US" b="1" dirty="0"/>
            </a:p>
          </p:txBody>
        </p:sp>
        <p:sp>
          <p:nvSpPr>
            <p:cNvPr id="34" name="文本框 33">
              <a:extLst>
                <a:ext uri="{FF2B5EF4-FFF2-40B4-BE49-F238E27FC236}">
                  <a16:creationId xmlns:a16="http://schemas.microsoft.com/office/drawing/2014/main" id="{73C8C3CA-C564-BE9C-E842-A8296EE84E6F}"/>
                </a:ext>
              </a:extLst>
            </p:cNvPr>
            <p:cNvSpPr txBox="1"/>
            <p:nvPr/>
          </p:nvSpPr>
          <p:spPr>
            <a:xfrm rot="344951">
              <a:off x="7146872" y="2428280"/>
              <a:ext cx="809897" cy="369332"/>
            </a:xfrm>
            <a:prstGeom prst="rect">
              <a:avLst/>
            </a:prstGeom>
            <a:noFill/>
          </p:spPr>
          <p:txBody>
            <a:bodyPr wrap="square" rtlCol="0">
              <a:spAutoFit/>
            </a:bodyPr>
            <a:lstStyle/>
            <a:p>
              <a:r>
                <a:rPr lang="en-US" altLang="zh-CN" b="1" dirty="0"/>
                <a:t>ack=v</a:t>
              </a:r>
              <a:endParaRPr lang="zh-CN" altLang="en-US" b="1" dirty="0"/>
            </a:p>
          </p:txBody>
        </p:sp>
      </p:grpSp>
      <p:grpSp>
        <p:nvGrpSpPr>
          <p:cNvPr id="94" name="组合 93">
            <a:extLst>
              <a:ext uri="{FF2B5EF4-FFF2-40B4-BE49-F238E27FC236}">
                <a16:creationId xmlns:a16="http://schemas.microsoft.com/office/drawing/2014/main" id="{5FCAD905-F0A5-7E80-98B2-22732196C43C}"/>
              </a:ext>
            </a:extLst>
          </p:cNvPr>
          <p:cNvGrpSpPr/>
          <p:nvPr/>
        </p:nvGrpSpPr>
        <p:grpSpPr>
          <a:xfrm>
            <a:off x="983085" y="1265027"/>
            <a:ext cx="1711321" cy="1200329"/>
            <a:chOff x="983085" y="1265027"/>
            <a:chExt cx="1711321" cy="1200329"/>
          </a:xfrm>
        </p:grpSpPr>
        <p:cxnSp>
          <p:nvCxnSpPr>
            <p:cNvPr id="72" name="连接符: 肘形 71">
              <a:extLst>
                <a:ext uri="{FF2B5EF4-FFF2-40B4-BE49-F238E27FC236}">
                  <a16:creationId xmlns:a16="http://schemas.microsoft.com/office/drawing/2014/main" id="{EFBF1B79-C961-44D2-C2DB-0F7E27764AB6}"/>
                </a:ext>
              </a:extLst>
            </p:cNvPr>
            <p:cNvCxnSpPr>
              <a:cxnSpLocks/>
              <a:stCxn id="24" idx="1"/>
            </p:cNvCxnSpPr>
            <p:nvPr/>
          </p:nvCxnSpPr>
          <p:spPr>
            <a:xfrm rot="10800000" flipH="1" flipV="1">
              <a:off x="2130526" y="1360896"/>
              <a:ext cx="563880" cy="1088571"/>
            </a:xfrm>
            <a:prstGeom prst="bentConnector3">
              <a:avLst>
                <a:gd name="adj1" fmla="val -1314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B7C56BD8-1CE2-8D94-5F92-CBAF19D32888}"/>
                </a:ext>
              </a:extLst>
            </p:cNvPr>
            <p:cNvSpPr txBox="1"/>
            <p:nvPr/>
          </p:nvSpPr>
          <p:spPr>
            <a:xfrm>
              <a:off x="983085" y="1265027"/>
              <a:ext cx="438727" cy="1200329"/>
            </a:xfrm>
            <a:prstGeom prst="rect">
              <a:avLst/>
            </a:prstGeom>
            <a:noFill/>
          </p:spPr>
          <p:txBody>
            <a:bodyPr wrap="square" rtlCol="0">
              <a:spAutoFit/>
            </a:bodyPr>
            <a:lstStyle/>
            <a:p>
              <a:r>
                <a:rPr lang="zh-CN" altLang="en-US" b="1" dirty="0"/>
                <a:t>主</a:t>
              </a:r>
              <a:endParaRPr lang="en-US" altLang="zh-CN" b="1" dirty="0"/>
            </a:p>
            <a:p>
              <a:r>
                <a:rPr lang="zh-CN" altLang="en-US" b="1" dirty="0"/>
                <a:t>动</a:t>
              </a:r>
              <a:endParaRPr lang="en-US" altLang="zh-CN" b="1" dirty="0"/>
            </a:p>
            <a:p>
              <a:r>
                <a:rPr lang="zh-CN" altLang="en-US" b="1" dirty="0"/>
                <a:t>关</a:t>
              </a:r>
              <a:endParaRPr lang="en-US" altLang="zh-CN" b="1" dirty="0"/>
            </a:p>
            <a:p>
              <a:r>
                <a:rPr lang="zh-CN" altLang="en-US" b="1" dirty="0"/>
                <a:t>闭</a:t>
              </a:r>
            </a:p>
          </p:txBody>
        </p:sp>
      </p:grpSp>
      <p:sp>
        <p:nvSpPr>
          <p:cNvPr id="90" name="文本框 89">
            <a:extLst>
              <a:ext uri="{FF2B5EF4-FFF2-40B4-BE49-F238E27FC236}">
                <a16:creationId xmlns:a16="http://schemas.microsoft.com/office/drawing/2014/main" id="{2FF1AB45-4BA9-D467-A59C-E8A8FDDDA3B3}"/>
              </a:ext>
            </a:extLst>
          </p:cNvPr>
          <p:cNvSpPr txBox="1"/>
          <p:nvPr/>
        </p:nvSpPr>
        <p:spPr>
          <a:xfrm>
            <a:off x="130663" y="2451401"/>
            <a:ext cx="2759153" cy="646331"/>
          </a:xfrm>
          <a:prstGeom prst="rect">
            <a:avLst/>
          </a:prstGeom>
          <a:noFill/>
        </p:spPr>
        <p:txBody>
          <a:bodyPr wrap="square" rtlCol="0">
            <a:spAutoFit/>
          </a:bodyPr>
          <a:lstStyle/>
          <a:p>
            <a:r>
              <a:rPr lang="zh-CN" altLang="en-US" b="1" dirty="0">
                <a:solidFill>
                  <a:schemeClr val="accent3"/>
                </a:solidFill>
              </a:rPr>
              <a:t>发送</a:t>
            </a:r>
            <a:r>
              <a:rPr lang="en-US" altLang="zh-CN" b="1" dirty="0">
                <a:solidFill>
                  <a:schemeClr val="accent3"/>
                </a:solidFill>
              </a:rPr>
              <a:t>TCP</a:t>
            </a:r>
            <a:r>
              <a:rPr lang="zh-CN" altLang="en-US" b="1" dirty="0">
                <a:solidFill>
                  <a:schemeClr val="accent3"/>
                </a:solidFill>
              </a:rPr>
              <a:t>连接释放报文段</a:t>
            </a:r>
            <a:endParaRPr lang="en-US" altLang="zh-CN" b="1" dirty="0">
              <a:solidFill>
                <a:schemeClr val="accent3"/>
              </a:solidFill>
            </a:endParaRPr>
          </a:p>
          <a:p>
            <a:r>
              <a:rPr lang="zh-CN" altLang="en-US" b="1" dirty="0">
                <a:solidFill>
                  <a:schemeClr val="accent3"/>
                </a:solidFill>
              </a:rPr>
              <a:t>并进入终止等待</a:t>
            </a:r>
            <a:r>
              <a:rPr lang="en-US" altLang="zh-CN" b="1" dirty="0">
                <a:solidFill>
                  <a:schemeClr val="accent3"/>
                </a:solidFill>
              </a:rPr>
              <a:t>1</a:t>
            </a:r>
            <a:r>
              <a:rPr lang="zh-CN" altLang="en-US" b="1" dirty="0">
                <a:solidFill>
                  <a:schemeClr val="accent3"/>
                </a:solidFill>
              </a:rPr>
              <a:t>状态</a:t>
            </a:r>
          </a:p>
        </p:txBody>
      </p:sp>
      <p:sp>
        <p:nvSpPr>
          <p:cNvPr id="35" name="矩形 34">
            <a:extLst>
              <a:ext uri="{FF2B5EF4-FFF2-40B4-BE49-F238E27FC236}">
                <a16:creationId xmlns:a16="http://schemas.microsoft.com/office/drawing/2014/main" id="{0D49E603-5865-CF65-C2BE-7A4014828CAD}"/>
              </a:ext>
            </a:extLst>
          </p:cNvPr>
          <p:cNvSpPr/>
          <p:nvPr/>
        </p:nvSpPr>
        <p:spPr>
          <a:xfrm>
            <a:off x="7977861" y="2780505"/>
            <a:ext cx="1515035" cy="1099051"/>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CLOSE-WAIT</a:t>
            </a:r>
          </a:p>
          <a:p>
            <a:pPr algn="ctr"/>
            <a:r>
              <a:rPr lang="zh-CN" altLang="en-US" b="1" dirty="0">
                <a:solidFill>
                  <a:schemeClr val="bg1"/>
                </a:solidFill>
                <a:latin typeface="+mn-ea"/>
              </a:rPr>
              <a:t>关闭等待</a:t>
            </a:r>
          </a:p>
        </p:txBody>
      </p:sp>
      <p:grpSp>
        <p:nvGrpSpPr>
          <p:cNvPr id="9" name="组合 8">
            <a:extLst>
              <a:ext uri="{FF2B5EF4-FFF2-40B4-BE49-F238E27FC236}">
                <a16:creationId xmlns:a16="http://schemas.microsoft.com/office/drawing/2014/main" id="{DA320016-A175-24BD-51D5-433B380C8527}"/>
              </a:ext>
            </a:extLst>
          </p:cNvPr>
          <p:cNvGrpSpPr/>
          <p:nvPr/>
        </p:nvGrpSpPr>
        <p:grpSpPr>
          <a:xfrm>
            <a:off x="4214138" y="2733736"/>
            <a:ext cx="3759093" cy="587534"/>
            <a:chOff x="4214138" y="2733736"/>
            <a:chExt cx="3759093" cy="587534"/>
          </a:xfrm>
        </p:grpSpPr>
        <p:cxnSp>
          <p:nvCxnSpPr>
            <p:cNvPr id="36" name="直接箭头连接符 35">
              <a:extLst>
                <a:ext uri="{FF2B5EF4-FFF2-40B4-BE49-F238E27FC236}">
                  <a16:creationId xmlns:a16="http://schemas.microsoft.com/office/drawing/2014/main" id="{EC64D488-088C-E77D-6C54-84DF45C50279}"/>
                </a:ext>
              </a:extLst>
            </p:cNvPr>
            <p:cNvCxnSpPr>
              <a:cxnSpLocks/>
            </p:cNvCxnSpPr>
            <p:nvPr/>
          </p:nvCxnSpPr>
          <p:spPr>
            <a:xfrm flipH="1">
              <a:off x="4214138" y="2819302"/>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DAA6284F-9DA4-67EF-B140-67666C65334C}"/>
                </a:ext>
              </a:extLst>
            </p:cNvPr>
            <p:cNvSpPr txBox="1"/>
            <p:nvPr/>
          </p:nvSpPr>
          <p:spPr>
            <a:xfrm rot="21102087">
              <a:off x="4295738" y="2948766"/>
              <a:ext cx="809897" cy="369332"/>
            </a:xfrm>
            <a:prstGeom prst="rect">
              <a:avLst/>
            </a:prstGeom>
            <a:noFill/>
          </p:spPr>
          <p:txBody>
            <a:bodyPr wrap="square" rtlCol="0">
              <a:spAutoFit/>
            </a:bodyPr>
            <a:lstStyle/>
            <a:p>
              <a:r>
                <a:rPr lang="en-US" altLang="zh-CN" b="1" dirty="0"/>
                <a:t>ACK=1</a:t>
              </a:r>
              <a:endParaRPr lang="zh-CN" altLang="en-US" b="1" dirty="0"/>
            </a:p>
          </p:txBody>
        </p:sp>
        <p:sp>
          <p:nvSpPr>
            <p:cNvPr id="38" name="文本框 37">
              <a:extLst>
                <a:ext uri="{FF2B5EF4-FFF2-40B4-BE49-F238E27FC236}">
                  <a16:creationId xmlns:a16="http://schemas.microsoft.com/office/drawing/2014/main" id="{A47268D0-4CBF-A997-1DAC-23280FB2B76F}"/>
                </a:ext>
              </a:extLst>
            </p:cNvPr>
            <p:cNvSpPr txBox="1"/>
            <p:nvPr/>
          </p:nvSpPr>
          <p:spPr>
            <a:xfrm rot="21139996">
              <a:off x="5110317" y="2805327"/>
              <a:ext cx="809897" cy="369332"/>
            </a:xfrm>
            <a:prstGeom prst="rect">
              <a:avLst/>
            </a:prstGeom>
            <a:noFill/>
          </p:spPr>
          <p:txBody>
            <a:bodyPr wrap="square" rtlCol="0">
              <a:spAutoFit/>
            </a:bodyPr>
            <a:lstStyle/>
            <a:p>
              <a:r>
                <a:rPr lang="en-US" altLang="zh-CN" b="1" dirty="0"/>
                <a:t>seq=v</a:t>
              </a:r>
              <a:endParaRPr lang="zh-CN" altLang="en-US" b="1" dirty="0"/>
            </a:p>
          </p:txBody>
        </p:sp>
        <p:sp>
          <p:nvSpPr>
            <p:cNvPr id="41" name="文本框 40">
              <a:extLst>
                <a:ext uri="{FF2B5EF4-FFF2-40B4-BE49-F238E27FC236}">
                  <a16:creationId xmlns:a16="http://schemas.microsoft.com/office/drawing/2014/main" id="{019DD84C-6D81-0EFB-07DC-534903F58133}"/>
                </a:ext>
              </a:extLst>
            </p:cNvPr>
            <p:cNvSpPr txBox="1"/>
            <p:nvPr/>
          </p:nvSpPr>
          <p:spPr>
            <a:xfrm rot="21174311">
              <a:off x="5867782" y="2733736"/>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42" name="文本框 41">
            <a:extLst>
              <a:ext uri="{FF2B5EF4-FFF2-40B4-BE49-F238E27FC236}">
                <a16:creationId xmlns:a16="http://schemas.microsoft.com/office/drawing/2014/main" id="{A89553BD-AF53-A5E8-8A80-5A0CDDA240F7}"/>
              </a:ext>
            </a:extLst>
          </p:cNvPr>
          <p:cNvSpPr txBox="1"/>
          <p:nvPr/>
        </p:nvSpPr>
        <p:spPr>
          <a:xfrm>
            <a:off x="9480501" y="2715141"/>
            <a:ext cx="2759153" cy="646331"/>
          </a:xfrm>
          <a:prstGeom prst="rect">
            <a:avLst/>
          </a:prstGeom>
          <a:noFill/>
        </p:spPr>
        <p:txBody>
          <a:bodyPr wrap="square" rtlCol="0">
            <a:spAutoFit/>
          </a:bodyPr>
          <a:lstStyle/>
          <a:p>
            <a:r>
              <a:rPr lang="zh-CN" altLang="en-US" b="1" dirty="0">
                <a:solidFill>
                  <a:schemeClr val="accent5"/>
                </a:solidFill>
              </a:rPr>
              <a:t>发送</a:t>
            </a:r>
            <a:r>
              <a:rPr lang="en-US" altLang="zh-CN" b="1" dirty="0">
                <a:solidFill>
                  <a:schemeClr val="accent5"/>
                </a:solidFill>
              </a:rPr>
              <a:t>TCP</a:t>
            </a:r>
            <a:r>
              <a:rPr lang="zh-CN" altLang="en-US" b="1" dirty="0">
                <a:solidFill>
                  <a:schemeClr val="accent5"/>
                </a:solidFill>
              </a:rPr>
              <a:t>普通确认报文段</a:t>
            </a:r>
            <a:endParaRPr lang="en-US" altLang="zh-CN" b="1" dirty="0">
              <a:solidFill>
                <a:schemeClr val="accent5"/>
              </a:solidFill>
            </a:endParaRPr>
          </a:p>
          <a:p>
            <a:r>
              <a:rPr lang="zh-CN" altLang="en-US" b="1" dirty="0">
                <a:solidFill>
                  <a:schemeClr val="accent5"/>
                </a:solidFill>
              </a:rPr>
              <a:t>并进入关闭等待状态</a:t>
            </a:r>
          </a:p>
        </p:txBody>
      </p:sp>
      <p:grpSp>
        <p:nvGrpSpPr>
          <p:cNvPr id="46" name="组合 45">
            <a:extLst>
              <a:ext uri="{FF2B5EF4-FFF2-40B4-BE49-F238E27FC236}">
                <a16:creationId xmlns:a16="http://schemas.microsoft.com/office/drawing/2014/main" id="{48AD9B87-57B8-C6F1-C653-17CC020E0202}"/>
              </a:ext>
            </a:extLst>
          </p:cNvPr>
          <p:cNvGrpSpPr/>
          <p:nvPr/>
        </p:nvGrpSpPr>
        <p:grpSpPr>
          <a:xfrm>
            <a:off x="9480501" y="1496845"/>
            <a:ext cx="2057183" cy="1278715"/>
            <a:chOff x="9480501" y="1496845"/>
            <a:chExt cx="2057183" cy="1278715"/>
          </a:xfrm>
        </p:grpSpPr>
        <p:cxnSp>
          <p:nvCxnSpPr>
            <p:cNvPr id="47" name="连接符: 曲线 46">
              <a:extLst>
                <a:ext uri="{FF2B5EF4-FFF2-40B4-BE49-F238E27FC236}">
                  <a16:creationId xmlns:a16="http://schemas.microsoft.com/office/drawing/2014/main" id="{121694F8-3BD3-6FF5-13AC-9E7EFE951999}"/>
                </a:ext>
              </a:extLst>
            </p:cNvPr>
            <p:cNvCxnSpPr>
              <a:cxnSpLocks/>
            </p:cNvCxnSpPr>
            <p:nvPr/>
          </p:nvCxnSpPr>
          <p:spPr>
            <a:xfrm flipH="1" flipV="1">
              <a:off x="9480501" y="1496845"/>
              <a:ext cx="10079" cy="1278715"/>
            </a:xfrm>
            <a:prstGeom prst="curvedConnector3">
              <a:avLst>
                <a:gd name="adj1" fmla="val -2268082"/>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B219D375-BCA1-7469-0C6A-53A995D464C9}"/>
                </a:ext>
              </a:extLst>
            </p:cNvPr>
            <p:cNvSpPr txBox="1"/>
            <p:nvPr/>
          </p:nvSpPr>
          <p:spPr>
            <a:xfrm>
              <a:off x="9679098" y="1956629"/>
              <a:ext cx="1858586" cy="369332"/>
            </a:xfrm>
            <a:prstGeom prst="rect">
              <a:avLst/>
            </a:prstGeom>
            <a:noFill/>
          </p:spPr>
          <p:txBody>
            <a:bodyPr wrap="square" rtlCol="0">
              <a:spAutoFit/>
            </a:bodyPr>
            <a:lstStyle/>
            <a:p>
              <a:r>
                <a:rPr lang="zh-CN" altLang="en-US" b="1" dirty="0"/>
                <a:t>通知应用进程</a:t>
              </a:r>
            </a:p>
          </p:txBody>
        </p:sp>
      </p:grpSp>
      <p:sp>
        <p:nvSpPr>
          <p:cNvPr id="50" name="标注: 左箭头 49">
            <a:extLst>
              <a:ext uri="{FF2B5EF4-FFF2-40B4-BE49-F238E27FC236}">
                <a16:creationId xmlns:a16="http://schemas.microsoft.com/office/drawing/2014/main" id="{F8C87274-CDF7-8AA9-2A46-22B7719EA28C}"/>
              </a:ext>
            </a:extLst>
          </p:cNvPr>
          <p:cNvSpPr/>
          <p:nvPr/>
        </p:nvSpPr>
        <p:spPr>
          <a:xfrm rot="21173608">
            <a:off x="5590824" y="3185971"/>
            <a:ext cx="1893651" cy="470078"/>
          </a:xfrm>
          <a:prstGeom prst="leftArrowCallout">
            <a:avLst>
              <a:gd name="adj1" fmla="val 25000"/>
              <a:gd name="adj2" fmla="val 25000"/>
              <a:gd name="adj3" fmla="val 25000"/>
              <a:gd name="adj4" fmla="val 85097"/>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数据传输</a:t>
            </a:r>
          </a:p>
        </p:txBody>
      </p:sp>
      <p:sp>
        <p:nvSpPr>
          <p:cNvPr id="51" name="矩形 50">
            <a:extLst>
              <a:ext uri="{FF2B5EF4-FFF2-40B4-BE49-F238E27FC236}">
                <a16:creationId xmlns:a16="http://schemas.microsoft.com/office/drawing/2014/main" id="{B61D931A-9793-AB5F-973B-40953D11E6E2}"/>
              </a:ext>
            </a:extLst>
          </p:cNvPr>
          <p:cNvSpPr/>
          <p:nvPr/>
        </p:nvSpPr>
        <p:spPr>
          <a:xfrm>
            <a:off x="2694472" y="3321269"/>
            <a:ext cx="1515600" cy="1099051"/>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FIN-WAIT-2</a:t>
            </a:r>
          </a:p>
          <a:p>
            <a:pPr algn="ctr"/>
            <a:r>
              <a:rPr lang="zh-CN" altLang="en-US" b="1" dirty="0">
                <a:solidFill>
                  <a:schemeClr val="bg1"/>
                </a:solidFill>
                <a:latin typeface="+mn-ea"/>
              </a:rPr>
              <a:t>终止等待</a:t>
            </a:r>
            <a:r>
              <a:rPr lang="en-US" altLang="zh-CN" b="1" dirty="0">
                <a:solidFill>
                  <a:schemeClr val="bg1"/>
                </a:solidFill>
                <a:latin typeface="+mn-ea"/>
              </a:rPr>
              <a:t>2</a:t>
            </a:r>
            <a:endParaRPr lang="zh-CN" altLang="en-US" b="1" dirty="0">
              <a:solidFill>
                <a:schemeClr val="bg1"/>
              </a:solidFill>
              <a:latin typeface="+mn-ea"/>
            </a:endParaRPr>
          </a:p>
        </p:txBody>
      </p:sp>
      <p:grpSp>
        <p:nvGrpSpPr>
          <p:cNvPr id="19" name="组合 18">
            <a:extLst>
              <a:ext uri="{FF2B5EF4-FFF2-40B4-BE49-F238E27FC236}">
                <a16:creationId xmlns:a16="http://schemas.microsoft.com/office/drawing/2014/main" id="{C051D0C7-D3F9-E1C1-CAF0-80AAFFD5B05E}"/>
              </a:ext>
            </a:extLst>
          </p:cNvPr>
          <p:cNvGrpSpPr/>
          <p:nvPr/>
        </p:nvGrpSpPr>
        <p:grpSpPr>
          <a:xfrm>
            <a:off x="9488265" y="1355080"/>
            <a:ext cx="2611540" cy="2521388"/>
            <a:chOff x="9488265" y="1355080"/>
            <a:chExt cx="2611540" cy="2521388"/>
          </a:xfrm>
        </p:grpSpPr>
        <p:cxnSp>
          <p:nvCxnSpPr>
            <p:cNvPr id="53" name="连接符: 肘形 52">
              <a:extLst>
                <a:ext uri="{FF2B5EF4-FFF2-40B4-BE49-F238E27FC236}">
                  <a16:creationId xmlns:a16="http://schemas.microsoft.com/office/drawing/2014/main" id="{0A85672B-0842-2713-41FF-7CB262BF9F57}"/>
                </a:ext>
              </a:extLst>
            </p:cNvPr>
            <p:cNvCxnSpPr>
              <a:cxnSpLocks/>
            </p:cNvCxnSpPr>
            <p:nvPr/>
          </p:nvCxnSpPr>
          <p:spPr>
            <a:xfrm flipH="1">
              <a:off x="9488265" y="1360897"/>
              <a:ext cx="918291" cy="2515571"/>
            </a:xfrm>
            <a:prstGeom prst="bentConnector3">
              <a:avLst>
                <a:gd name="adj1" fmla="val -180294"/>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D5F59072-64B2-FAA3-5A0A-DFD37893A573}"/>
                </a:ext>
              </a:extLst>
            </p:cNvPr>
            <p:cNvSpPr txBox="1"/>
            <p:nvPr/>
          </p:nvSpPr>
          <p:spPr>
            <a:xfrm>
              <a:off x="11661078" y="1355080"/>
              <a:ext cx="438727" cy="1200329"/>
            </a:xfrm>
            <a:prstGeom prst="rect">
              <a:avLst/>
            </a:prstGeom>
            <a:noFill/>
          </p:spPr>
          <p:txBody>
            <a:bodyPr wrap="square" rtlCol="0">
              <a:spAutoFit/>
            </a:bodyPr>
            <a:lstStyle/>
            <a:p>
              <a:r>
                <a:rPr lang="zh-CN" altLang="en-US" b="1" dirty="0"/>
                <a:t>被动关</a:t>
              </a:r>
              <a:endParaRPr lang="en-US" altLang="zh-CN" b="1" dirty="0"/>
            </a:p>
            <a:p>
              <a:r>
                <a:rPr lang="zh-CN" altLang="en-US" b="1" dirty="0"/>
                <a:t>闭</a:t>
              </a:r>
            </a:p>
          </p:txBody>
        </p:sp>
      </p:grpSp>
      <p:grpSp>
        <p:nvGrpSpPr>
          <p:cNvPr id="20" name="组合 19">
            <a:extLst>
              <a:ext uri="{FF2B5EF4-FFF2-40B4-BE49-F238E27FC236}">
                <a16:creationId xmlns:a16="http://schemas.microsoft.com/office/drawing/2014/main" id="{CB9302F4-B15D-79A5-11B3-D52592EE17DC}"/>
              </a:ext>
            </a:extLst>
          </p:cNvPr>
          <p:cNvGrpSpPr/>
          <p:nvPr/>
        </p:nvGrpSpPr>
        <p:grpSpPr>
          <a:xfrm>
            <a:off x="4216453" y="3638329"/>
            <a:ext cx="3759093" cy="745646"/>
            <a:chOff x="4216453" y="3638329"/>
            <a:chExt cx="3759093" cy="745646"/>
          </a:xfrm>
        </p:grpSpPr>
        <p:cxnSp>
          <p:nvCxnSpPr>
            <p:cNvPr id="56" name="直接箭头连接符 55">
              <a:extLst>
                <a:ext uri="{FF2B5EF4-FFF2-40B4-BE49-F238E27FC236}">
                  <a16:creationId xmlns:a16="http://schemas.microsoft.com/office/drawing/2014/main" id="{EDF8392F-A282-FCD9-178E-0D7B6619E927}"/>
                </a:ext>
              </a:extLst>
            </p:cNvPr>
            <p:cNvCxnSpPr>
              <a:cxnSpLocks/>
            </p:cNvCxnSpPr>
            <p:nvPr/>
          </p:nvCxnSpPr>
          <p:spPr>
            <a:xfrm flipH="1">
              <a:off x="4216453" y="3882007"/>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CFD2ADA4-8365-67F7-EA04-0CE2EF7D6A8B}"/>
                </a:ext>
              </a:extLst>
            </p:cNvPr>
            <p:cNvSpPr txBox="1"/>
            <p:nvPr/>
          </p:nvSpPr>
          <p:spPr>
            <a:xfrm rot="21102087">
              <a:off x="4298053" y="4011471"/>
              <a:ext cx="809897" cy="369332"/>
            </a:xfrm>
            <a:prstGeom prst="rect">
              <a:avLst/>
            </a:prstGeom>
            <a:noFill/>
          </p:spPr>
          <p:txBody>
            <a:bodyPr wrap="square" rtlCol="0">
              <a:spAutoFit/>
            </a:bodyPr>
            <a:lstStyle/>
            <a:p>
              <a:r>
                <a:rPr lang="en-US" altLang="zh-CN" b="1" dirty="0"/>
                <a:t>FIN=1</a:t>
              </a:r>
              <a:endParaRPr lang="zh-CN" altLang="en-US" b="1" dirty="0"/>
            </a:p>
          </p:txBody>
        </p:sp>
        <p:sp>
          <p:nvSpPr>
            <p:cNvPr id="58" name="文本框 57">
              <a:extLst>
                <a:ext uri="{FF2B5EF4-FFF2-40B4-BE49-F238E27FC236}">
                  <a16:creationId xmlns:a16="http://schemas.microsoft.com/office/drawing/2014/main" id="{587B4EE8-64C4-D84C-28BF-6B137CD804ED}"/>
                </a:ext>
              </a:extLst>
            </p:cNvPr>
            <p:cNvSpPr txBox="1"/>
            <p:nvPr/>
          </p:nvSpPr>
          <p:spPr>
            <a:xfrm rot="21139996">
              <a:off x="5112632" y="3900687"/>
              <a:ext cx="809897" cy="369332"/>
            </a:xfrm>
            <a:prstGeom prst="rect">
              <a:avLst/>
            </a:prstGeom>
            <a:noFill/>
          </p:spPr>
          <p:txBody>
            <a:bodyPr wrap="square" rtlCol="0">
              <a:spAutoFit/>
            </a:bodyPr>
            <a:lstStyle/>
            <a:p>
              <a:r>
                <a:rPr lang="en-US" altLang="zh-CN" b="1" dirty="0"/>
                <a:t>ACK=1</a:t>
              </a:r>
              <a:endParaRPr lang="zh-CN" altLang="en-US" b="1" dirty="0"/>
            </a:p>
          </p:txBody>
        </p:sp>
        <p:sp>
          <p:nvSpPr>
            <p:cNvPr id="59" name="文本框 58">
              <a:extLst>
                <a:ext uri="{FF2B5EF4-FFF2-40B4-BE49-F238E27FC236}">
                  <a16:creationId xmlns:a16="http://schemas.microsoft.com/office/drawing/2014/main" id="{12AB19C4-591E-1B91-843F-12616985FCDA}"/>
                </a:ext>
              </a:extLst>
            </p:cNvPr>
            <p:cNvSpPr txBox="1"/>
            <p:nvPr/>
          </p:nvSpPr>
          <p:spPr>
            <a:xfrm rot="21174311">
              <a:off x="6000722" y="3731131"/>
              <a:ext cx="1015561" cy="369332"/>
            </a:xfrm>
            <a:prstGeom prst="rect">
              <a:avLst/>
            </a:prstGeom>
            <a:noFill/>
          </p:spPr>
          <p:txBody>
            <a:bodyPr wrap="square" rtlCol="0">
              <a:spAutoFit/>
            </a:bodyPr>
            <a:lstStyle/>
            <a:p>
              <a:r>
                <a:rPr lang="en-US" altLang="zh-CN" b="1" dirty="0"/>
                <a:t>seq=w</a:t>
              </a:r>
              <a:endParaRPr lang="zh-CN" altLang="en-US" b="1" dirty="0"/>
            </a:p>
          </p:txBody>
        </p:sp>
        <p:sp>
          <p:nvSpPr>
            <p:cNvPr id="60" name="文本框 59">
              <a:extLst>
                <a:ext uri="{FF2B5EF4-FFF2-40B4-BE49-F238E27FC236}">
                  <a16:creationId xmlns:a16="http://schemas.microsoft.com/office/drawing/2014/main" id="{B2BECB0B-84F1-86DF-C0D1-2D282BF8DCAE}"/>
                </a:ext>
              </a:extLst>
            </p:cNvPr>
            <p:cNvSpPr txBox="1"/>
            <p:nvPr/>
          </p:nvSpPr>
          <p:spPr>
            <a:xfrm rot="21174311">
              <a:off x="6813967" y="3638329"/>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61" name="矩形 60">
            <a:extLst>
              <a:ext uri="{FF2B5EF4-FFF2-40B4-BE49-F238E27FC236}">
                <a16:creationId xmlns:a16="http://schemas.microsoft.com/office/drawing/2014/main" id="{81667B02-959F-E897-B849-015983F35285}"/>
              </a:ext>
            </a:extLst>
          </p:cNvPr>
          <p:cNvSpPr/>
          <p:nvPr/>
        </p:nvSpPr>
        <p:spPr>
          <a:xfrm>
            <a:off x="7973231" y="3881261"/>
            <a:ext cx="1515035" cy="884008"/>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LAST-ACK</a:t>
            </a:r>
          </a:p>
          <a:p>
            <a:pPr algn="ctr"/>
            <a:r>
              <a:rPr lang="zh-CN" altLang="en-US" b="1" dirty="0">
                <a:solidFill>
                  <a:schemeClr val="bg1"/>
                </a:solidFill>
                <a:latin typeface="+mn-ea"/>
              </a:rPr>
              <a:t>最后确认</a:t>
            </a:r>
          </a:p>
        </p:txBody>
      </p:sp>
      <p:sp>
        <p:nvSpPr>
          <p:cNvPr id="62" name="文本框 61">
            <a:extLst>
              <a:ext uri="{FF2B5EF4-FFF2-40B4-BE49-F238E27FC236}">
                <a16:creationId xmlns:a16="http://schemas.microsoft.com/office/drawing/2014/main" id="{B5BC889B-9824-117F-37EE-EF7C9ADA70E0}"/>
              </a:ext>
            </a:extLst>
          </p:cNvPr>
          <p:cNvSpPr txBox="1"/>
          <p:nvPr/>
        </p:nvSpPr>
        <p:spPr>
          <a:xfrm>
            <a:off x="9480501" y="3902497"/>
            <a:ext cx="2759153" cy="646331"/>
          </a:xfrm>
          <a:prstGeom prst="rect">
            <a:avLst/>
          </a:prstGeom>
          <a:noFill/>
        </p:spPr>
        <p:txBody>
          <a:bodyPr wrap="square" rtlCol="0">
            <a:spAutoFit/>
          </a:bodyPr>
          <a:lstStyle/>
          <a:p>
            <a:r>
              <a:rPr lang="zh-CN" altLang="en-US" b="1" dirty="0">
                <a:solidFill>
                  <a:schemeClr val="accent1">
                    <a:lumMod val="50000"/>
                  </a:schemeClr>
                </a:solidFill>
              </a:rPr>
              <a:t>发送</a:t>
            </a:r>
            <a:r>
              <a:rPr lang="en-US" altLang="zh-CN" b="1" dirty="0">
                <a:solidFill>
                  <a:schemeClr val="accent1">
                    <a:lumMod val="50000"/>
                  </a:schemeClr>
                </a:solidFill>
              </a:rPr>
              <a:t>TCP</a:t>
            </a:r>
            <a:r>
              <a:rPr lang="zh-CN" altLang="en-US" b="1" dirty="0">
                <a:solidFill>
                  <a:schemeClr val="accent1">
                    <a:lumMod val="50000"/>
                  </a:schemeClr>
                </a:solidFill>
              </a:rPr>
              <a:t>连接释放报文段</a:t>
            </a:r>
            <a:endParaRPr lang="en-US" altLang="zh-CN" b="1" dirty="0">
              <a:solidFill>
                <a:schemeClr val="accent1">
                  <a:lumMod val="50000"/>
                </a:schemeClr>
              </a:solidFill>
            </a:endParaRPr>
          </a:p>
          <a:p>
            <a:r>
              <a:rPr lang="zh-CN" altLang="en-US" b="1" dirty="0">
                <a:solidFill>
                  <a:schemeClr val="accent1">
                    <a:lumMod val="50000"/>
                  </a:schemeClr>
                </a:solidFill>
              </a:rPr>
              <a:t>并进入最后确认状态</a:t>
            </a:r>
          </a:p>
        </p:txBody>
      </p:sp>
      <p:sp>
        <p:nvSpPr>
          <p:cNvPr id="64" name="对话气泡: 矩形 63">
            <a:extLst>
              <a:ext uri="{FF2B5EF4-FFF2-40B4-BE49-F238E27FC236}">
                <a16:creationId xmlns:a16="http://schemas.microsoft.com/office/drawing/2014/main" id="{7D3499BD-986A-3392-5B71-D69C79C821B6}"/>
              </a:ext>
            </a:extLst>
          </p:cNvPr>
          <p:cNvSpPr/>
          <p:nvPr/>
        </p:nvSpPr>
        <p:spPr>
          <a:xfrm>
            <a:off x="3100523" y="5161305"/>
            <a:ext cx="8059773" cy="1078968"/>
          </a:xfrm>
          <a:prstGeom prst="wedgeRectCallout">
            <a:avLst>
              <a:gd name="adj1" fmla="val -25785"/>
              <a:gd name="adj2" fmla="val -14165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b="1" dirty="0">
                <a:solidFill>
                  <a:schemeClr val="tx1"/>
                </a:solidFill>
              </a:rPr>
              <a:t>TCP</a:t>
            </a:r>
            <a:r>
              <a:rPr lang="zh-CN" altLang="en-US" b="1" dirty="0">
                <a:solidFill>
                  <a:schemeClr val="tx1"/>
                </a:solidFill>
              </a:rPr>
              <a:t>连接释放报文段首部中的终止标志位</a:t>
            </a:r>
            <a:r>
              <a:rPr lang="en-US" altLang="zh-CN" b="1" dirty="0">
                <a:solidFill>
                  <a:schemeClr val="tx1"/>
                </a:solidFill>
              </a:rPr>
              <a:t>FIN</a:t>
            </a:r>
            <a:r>
              <a:rPr lang="zh-CN" altLang="en-US" b="1" dirty="0">
                <a:solidFill>
                  <a:schemeClr val="tx1"/>
                </a:solidFill>
              </a:rPr>
              <a:t>和确认标志位</a:t>
            </a:r>
            <a:r>
              <a:rPr lang="en-US" altLang="zh-CN" b="1" dirty="0">
                <a:solidFill>
                  <a:schemeClr val="tx1"/>
                </a:solidFill>
              </a:rPr>
              <a:t>ACK</a:t>
            </a:r>
            <a:r>
              <a:rPr lang="zh-CN" altLang="en-US" b="1" dirty="0">
                <a:solidFill>
                  <a:schemeClr val="tx1"/>
                </a:solidFill>
              </a:rPr>
              <a:t>的值都被设置为</a:t>
            </a:r>
            <a:r>
              <a:rPr lang="en-US" altLang="zh-CN" b="1" dirty="0">
                <a:solidFill>
                  <a:schemeClr val="tx1"/>
                </a:solidFill>
              </a:rPr>
              <a:t>1</a:t>
            </a:r>
            <a:r>
              <a:rPr lang="zh-CN" altLang="en-US" b="1" dirty="0">
                <a:solidFill>
                  <a:schemeClr val="tx1"/>
                </a:solidFill>
              </a:rPr>
              <a:t>。</a:t>
            </a:r>
            <a:endParaRPr lang="en-US" altLang="zh-CN" b="1" dirty="0">
              <a:solidFill>
                <a:schemeClr val="tx1"/>
              </a:solidFill>
            </a:endParaRPr>
          </a:p>
          <a:p>
            <a:pPr>
              <a:lnSpc>
                <a:spcPct val="150000"/>
              </a:lnSpc>
            </a:pPr>
            <a:r>
              <a:rPr lang="zh-CN" altLang="en-US" b="1" dirty="0">
                <a:solidFill>
                  <a:schemeClr val="tx1"/>
                </a:solidFill>
              </a:rPr>
              <a:t>表明这是一个</a:t>
            </a:r>
            <a:r>
              <a:rPr lang="en-US" altLang="zh-CN" b="1" dirty="0">
                <a:solidFill>
                  <a:schemeClr val="tx1"/>
                </a:solidFill>
              </a:rPr>
              <a:t>TCP</a:t>
            </a:r>
            <a:r>
              <a:rPr lang="zh-CN" altLang="en-US" b="1" dirty="0">
                <a:solidFill>
                  <a:schemeClr val="tx1"/>
                </a:solidFill>
              </a:rPr>
              <a:t>连接释放报文段，同时也对之前收到的</a:t>
            </a:r>
            <a:r>
              <a:rPr lang="en-US" altLang="zh-CN" b="1" dirty="0">
                <a:solidFill>
                  <a:schemeClr val="tx1"/>
                </a:solidFill>
              </a:rPr>
              <a:t>TCP</a:t>
            </a:r>
            <a:r>
              <a:rPr lang="zh-CN" altLang="en-US" b="1" dirty="0">
                <a:solidFill>
                  <a:schemeClr val="tx1"/>
                </a:solidFill>
              </a:rPr>
              <a:t>报文段进行确认。</a:t>
            </a:r>
          </a:p>
        </p:txBody>
      </p:sp>
      <p:grpSp>
        <p:nvGrpSpPr>
          <p:cNvPr id="11" name="组合 10">
            <a:extLst>
              <a:ext uri="{FF2B5EF4-FFF2-40B4-BE49-F238E27FC236}">
                <a16:creationId xmlns:a16="http://schemas.microsoft.com/office/drawing/2014/main" id="{988A9002-8682-EB13-009E-F5DE3B3566A1}"/>
              </a:ext>
            </a:extLst>
          </p:cNvPr>
          <p:cNvGrpSpPr/>
          <p:nvPr/>
        </p:nvGrpSpPr>
        <p:grpSpPr>
          <a:xfrm>
            <a:off x="304800" y="749300"/>
            <a:ext cx="6192344" cy="400110"/>
            <a:chOff x="424117" y="898245"/>
            <a:chExt cx="6192344" cy="400110"/>
          </a:xfrm>
        </p:grpSpPr>
        <p:sp>
          <p:nvSpPr>
            <p:cNvPr id="12" name="平行四边形 11">
              <a:extLst>
                <a:ext uri="{FF2B5EF4-FFF2-40B4-BE49-F238E27FC236}">
                  <a16:creationId xmlns:a16="http://schemas.microsoft.com/office/drawing/2014/main" id="{DF533597-5BA7-DB55-DCC6-84D52FA19363}"/>
                </a:ext>
              </a:extLst>
            </p:cNvPr>
            <p:cNvSpPr/>
            <p:nvPr/>
          </p:nvSpPr>
          <p:spPr>
            <a:xfrm>
              <a:off x="424117" y="898245"/>
              <a:ext cx="67714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13" name="文本框 12">
              <a:extLst>
                <a:ext uri="{FF2B5EF4-FFF2-40B4-BE49-F238E27FC236}">
                  <a16:creationId xmlns:a16="http://schemas.microsoft.com/office/drawing/2014/main" id="{D832B281-DEEC-FFD1-E2D3-9A18812E3533}"/>
                </a:ext>
              </a:extLst>
            </p:cNvPr>
            <p:cNvSpPr txBox="1"/>
            <p:nvPr/>
          </p:nvSpPr>
          <p:spPr>
            <a:xfrm>
              <a:off x="1101257" y="898245"/>
              <a:ext cx="5515204" cy="400110"/>
            </a:xfrm>
            <a:prstGeom prst="rect">
              <a:avLst/>
            </a:prstGeom>
            <a:noFill/>
          </p:spPr>
          <p:txBody>
            <a:bodyPr wrap="square" rtlCol="0">
              <a:spAutoFit/>
            </a:bodyPr>
            <a:lstStyle/>
            <a:p>
              <a:r>
                <a:rPr lang="zh-CN" altLang="en-US" sz="2000" b="1" dirty="0"/>
                <a:t>“四报文挥手”释放</a:t>
              </a:r>
              <a:r>
                <a:rPr lang="en-US" altLang="zh-CN" sz="2000" b="1" dirty="0"/>
                <a:t>TCP</a:t>
              </a:r>
              <a:r>
                <a:rPr lang="zh-CN" altLang="en-US" sz="2000" b="1" dirty="0"/>
                <a:t>连接</a:t>
              </a:r>
            </a:p>
          </p:txBody>
        </p:sp>
      </p:grpSp>
    </p:spTree>
    <p:custDataLst>
      <p:tags r:id="rId1"/>
    </p:custDataLst>
    <p:extLst>
      <p:ext uri="{BB962C8B-B14F-4D97-AF65-F5344CB8AC3E}">
        <p14:creationId xmlns:p14="http://schemas.microsoft.com/office/powerpoint/2010/main" val="299457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up)">
                                      <p:cBhvr>
                                        <p:cTn id="7" dur="10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up)">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right)">
                                      <p:cBhvr>
                                        <p:cTn id="17" dur="1000"/>
                                        <p:tgtEl>
                                          <p:spTgt spid="20"/>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wipe(up)">
                                      <p:cBhvr>
                                        <p:cTn id="20" dur="1000"/>
                                        <p:tgtEl>
                                          <p:spTgt spid="61"/>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500"/>
                                        <p:tgtEl>
                                          <p:spTgt spid="62"/>
                                        </p:tgtEl>
                                        <p:attrNameLst>
                                          <p:attrName>ppt_x</p:attrName>
                                        </p:attrNameLst>
                                      </p:cBhvr>
                                      <p:tavLst>
                                        <p:tav tm="0">
                                          <p:val>
                                            <p:strVal val="#ppt_x-#ppt_w*1.125000"/>
                                          </p:val>
                                        </p:tav>
                                        <p:tav tm="100000">
                                          <p:val>
                                            <p:strVal val="#ppt_x"/>
                                          </p:val>
                                        </p:tav>
                                      </p:tavLst>
                                    </p:anim>
                                    <p:animEffect transition="in" filter="wipe(right)">
                                      <p:cBhvr>
                                        <p:cTn id="24" dur="500"/>
                                        <p:tgtEl>
                                          <p:spTgt spid="6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4"/>
                                        </p:tgtEl>
                                        <p:attrNameLst>
                                          <p:attrName>style.visibility</p:attrName>
                                        </p:attrNameLst>
                                      </p:cBhvr>
                                      <p:to>
                                        <p:strVal val="visible"/>
                                      </p:to>
                                    </p:set>
                                    <p:anim calcmode="lin" valueType="num">
                                      <p:cBhvr additive="base">
                                        <p:cTn id="29" dur="500" fill="hold"/>
                                        <p:tgtEl>
                                          <p:spTgt spid="64"/>
                                        </p:tgtEl>
                                        <p:attrNameLst>
                                          <p:attrName>ppt_x</p:attrName>
                                        </p:attrNameLst>
                                      </p:cBhvr>
                                      <p:tavLst>
                                        <p:tav tm="0">
                                          <p:val>
                                            <p:strVal val="#ppt_x"/>
                                          </p:val>
                                        </p:tav>
                                        <p:tav tm="100000">
                                          <p:val>
                                            <p:strVal val="#ppt_x"/>
                                          </p:val>
                                        </p:tav>
                                      </p:tavLst>
                                    </p:anim>
                                    <p:anim calcmode="lin" valueType="num">
                                      <p:cBhvr additive="base">
                                        <p:cTn id="30"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1" grpId="0" animBg="1"/>
      <p:bldP spid="62" grpId="0"/>
      <p:bldP spid="64"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hand-spread-gesture_33861">
            <a:extLst>
              <a:ext uri="{FF2B5EF4-FFF2-40B4-BE49-F238E27FC236}">
                <a16:creationId xmlns:a16="http://schemas.microsoft.com/office/drawing/2014/main" id="{1236280D-B594-11E5-9A32-D561DC754DF8}"/>
              </a:ext>
            </a:extLst>
          </p:cNvPr>
          <p:cNvSpPr/>
          <p:nvPr/>
        </p:nvSpPr>
        <p:spPr>
          <a:xfrm rot="1840616">
            <a:off x="5682611" y="978859"/>
            <a:ext cx="265387" cy="299276"/>
          </a:xfrm>
          <a:custGeom>
            <a:avLst/>
            <a:gdLst>
              <a:gd name="T0" fmla="*/ 843 w 976"/>
              <a:gd name="T1" fmla="*/ 321 h 1102"/>
              <a:gd name="T2" fmla="*/ 745 w 976"/>
              <a:gd name="T3" fmla="*/ 446 h 1102"/>
              <a:gd name="T4" fmla="*/ 803 w 976"/>
              <a:gd name="T5" fmla="*/ 189 h 1102"/>
              <a:gd name="T6" fmla="*/ 734 w 976"/>
              <a:gd name="T7" fmla="*/ 75 h 1102"/>
              <a:gd name="T8" fmla="*/ 621 w 976"/>
              <a:gd name="T9" fmla="*/ 144 h 1102"/>
              <a:gd name="T10" fmla="*/ 582 w 976"/>
              <a:gd name="T11" fmla="*/ 97 h 1102"/>
              <a:gd name="T12" fmla="*/ 388 w 976"/>
              <a:gd name="T13" fmla="*/ 97 h 1102"/>
              <a:gd name="T14" fmla="*/ 350 w 976"/>
              <a:gd name="T15" fmla="*/ 209 h 1102"/>
              <a:gd name="T16" fmla="*/ 235 w 976"/>
              <a:gd name="T17" fmla="*/ 112 h 1102"/>
              <a:gd name="T18" fmla="*/ 163 w 976"/>
              <a:gd name="T19" fmla="*/ 219 h 1102"/>
              <a:gd name="T20" fmla="*/ 244 w 976"/>
              <a:gd name="T21" fmla="*/ 601 h 1102"/>
              <a:gd name="T22" fmla="*/ 0 w 976"/>
              <a:gd name="T23" fmla="*/ 630 h 1102"/>
              <a:gd name="T24" fmla="*/ 257 w 976"/>
              <a:gd name="T25" fmla="*/ 931 h 1102"/>
              <a:gd name="T26" fmla="*/ 214 w 976"/>
              <a:gd name="T27" fmla="*/ 969 h 1102"/>
              <a:gd name="T28" fmla="*/ 252 w 976"/>
              <a:gd name="T29" fmla="*/ 1102 h 1102"/>
              <a:gd name="T30" fmla="*/ 834 w 976"/>
              <a:gd name="T31" fmla="*/ 1064 h 1102"/>
              <a:gd name="T32" fmla="*/ 796 w 976"/>
              <a:gd name="T33" fmla="*/ 931 h 1102"/>
              <a:gd name="T34" fmla="*/ 813 w 976"/>
              <a:gd name="T35" fmla="*/ 859 h 1102"/>
              <a:gd name="T36" fmla="*/ 865 w 976"/>
              <a:gd name="T37" fmla="*/ 638 h 1102"/>
              <a:gd name="T38" fmla="*/ 953 w 976"/>
              <a:gd name="T39" fmla="*/ 448 h 1102"/>
              <a:gd name="T40" fmla="*/ 912 w 976"/>
              <a:gd name="T41" fmla="*/ 325 h 1102"/>
              <a:gd name="T42" fmla="*/ 825 w 976"/>
              <a:gd name="T43" fmla="*/ 631 h 1102"/>
              <a:gd name="T44" fmla="*/ 825 w 976"/>
              <a:gd name="T45" fmla="*/ 634 h 1102"/>
              <a:gd name="T46" fmla="*/ 825 w 976"/>
              <a:gd name="T47" fmla="*/ 642 h 1102"/>
              <a:gd name="T48" fmla="*/ 778 w 976"/>
              <a:gd name="T49" fmla="*/ 839 h 1102"/>
              <a:gd name="T50" fmla="*/ 297 w 976"/>
              <a:gd name="T51" fmla="*/ 931 h 1102"/>
              <a:gd name="T52" fmla="*/ 109 w 976"/>
              <a:gd name="T53" fmla="*/ 697 h 1102"/>
              <a:gd name="T54" fmla="*/ 40 w 976"/>
              <a:gd name="T55" fmla="*/ 630 h 1102"/>
              <a:gd name="T56" fmla="*/ 245 w 976"/>
              <a:gd name="T57" fmla="*/ 647 h 1102"/>
              <a:gd name="T58" fmla="*/ 288 w 976"/>
              <a:gd name="T59" fmla="*/ 565 h 1102"/>
              <a:gd name="T60" fmla="*/ 203 w 976"/>
              <a:gd name="T61" fmla="*/ 211 h 1102"/>
              <a:gd name="T62" fmla="*/ 277 w 976"/>
              <a:gd name="T63" fmla="*/ 156 h 1102"/>
              <a:gd name="T64" fmla="*/ 312 w 976"/>
              <a:gd name="T65" fmla="*/ 220 h 1102"/>
              <a:gd name="T66" fmla="*/ 406 w 976"/>
              <a:gd name="T67" fmla="*/ 470 h 1102"/>
              <a:gd name="T68" fmla="*/ 428 w 976"/>
              <a:gd name="T69" fmla="*/ 450 h 1102"/>
              <a:gd name="T70" fmla="*/ 485 w 976"/>
              <a:gd name="T71" fmla="*/ 40 h 1102"/>
              <a:gd name="T72" fmla="*/ 545 w 976"/>
              <a:gd name="T73" fmla="*/ 420 h 1102"/>
              <a:gd name="T74" fmla="*/ 561 w 976"/>
              <a:gd name="T75" fmla="*/ 444 h 1102"/>
              <a:gd name="T76" fmla="*/ 659 w 976"/>
              <a:gd name="T77" fmla="*/ 154 h 1102"/>
              <a:gd name="T78" fmla="*/ 725 w 976"/>
              <a:gd name="T79" fmla="*/ 114 h 1102"/>
              <a:gd name="T80" fmla="*/ 764 w 976"/>
              <a:gd name="T81" fmla="*/ 179 h 1102"/>
              <a:gd name="T82" fmla="*/ 709 w 976"/>
              <a:gd name="T83" fmla="*/ 478 h 1102"/>
              <a:gd name="T84" fmla="*/ 715 w 976"/>
              <a:gd name="T85" fmla="*/ 478 h 1102"/>
              <a:gd name="T86" fmla="*/ 743 w 976"/>
              <a:gd name="T87" fmla="*/ 489 h 1102"/>
              <a:gd name="T88" fmla="*/ 827 w 976"/>
              <a:gd name="T89" fmla="*/ 386 h 1102"/>
              <a:gd name="T90" fmla="*/ 856 w 976"/>
              <a:gd name="T91" fmla="*/ 359 h 1102"/>
              <a:gd name="T92" fmla="*/ 919 w 976"/>
              <a:gd name="T93" fmla="*/ 42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6" h="1102">
                <a:moveTo>
                  <a:pt x="912" y="325"/>
                </a:moveTo>
                <a:cubicBezTo>
                  <a:pt x="890" y="314"/>
                  <a:pt x="866" y="313"/>
                  <a:pt x="843" y="321"/>
                </a:cubicBezTo>
                <a:cubicBezTo>
                  <a:pt x="821" y="329"/>
                  <a:pt x="803" y="345"/>
                  <a:pt x="792" y="366"/>
                </a:cubicBezTo>
                <a:lnTo>
                  <a:pt x="745" y="446"/>
                </a:lnTo>
                <a:cubicBezTo>
                  <a:pt x="743" y="446"/>
                  <a:pt x="740" y="445"/>
                  <a:pt x="738" y="445"/>
                </a:cubicBezTo>
                <a:lnTo>
                  <a:pt x="803" y="189"/>
                </a:lnTo>
                <a:cubicBezTo>
                  <a:pt x="809" y="164"/>
                  <a:pt x="805" y="139"/>
                  <a:pt x="792" y="118"/>
                </a:cubicBezTo>
                <a:cubicBezTo>
                  <a:pt x="779" y="96"/>
                  <a:pt x="759" y="81"/>
                  <a:pt x="734" y="75"/>
                </a:cubicBezTo>
                <a:cubicBezTo>
                  <a:pt x="710" y="69"/>
                  <a:pt x="685" y="73"/>
                  <a:pt x="663" y="86"/>
                </a:cubicBezTo>
                <a:cubicBezTo>
                  <a:pt x="642" y="99"/>
                  <a:pt x="626" y="120"/>
                  <a:pt x="621" y="144"/>
                </a:cubicBezTo>
                <a:lnTo>
                  <a:pt x="584" y="281"/>
                </a:lnTo>
                <a:lnTo>
                  <a:pt x="582" y="97"/>
                </a:lnTo>
                <a:cubicBezTo>
                  <a:pt x="582" y="44"/>
                  <a:pt x="538" y="0"/>
                  <a:pt x="485" y="0"/>
                </a:cubicBezTo>
                <a:cubicBezTo>
                  <a:pt x="432" y="0"/>
                  <a:pt x="388" y="44"/>
                  <a:pt x="388" y="97"/>
                </a:cubicBezTo>
                <a:lnTo>
                  <a:pt x="388" y="332"/>
                </a:lnTo>
                <a:lnTo>
                  <a:pt x="350" y="209"/>
                </a:lnTo>
                <a:cubicBezTo>
                  <a:pt x="344" y="181"/>
                  <a:pt x="330" y="143"/>
                  <a:pt x="299" y="122"/>
                </a:cubicBezTo>
                <a:cubicBezTo>
                  <a:pt x="281" y="111"/>
                  <a:pt x="259" y="107"/>
                  <a:pt x="235" y="112"/>
                </a:cubicBezTo>
                <a:cubicBezTo>
                  <a:pt x="182" y="124"/>
                  <a:pt x="157" y="160"/>
                  <a:pt x="163" y="216"/>
                </a:cubicBezTo>
                <a:cubicBezTo>
                  <a:pt x="163" y="217"/>
                  <a:pt x="163" y="218"/>
                  <a:pt x="163" y="219"/>
                </a:cubicBezTo>
                <a:lnTo>
                  <a:pt x="248" y="567"/>
                </a:lnTo>
                <a:cubicBezTo>
                  <a:pt x="248" y="582"/>
                  <a:pt x="246" y="593"/>
                  <a:pt x="244" y="601"/>
                </a:cubicBezTo>
                <a:cubicBezTo>
                  <a:pt x="150" y="551"/>
                  <a:pt x="81" y="539"/>
                  <a:pt x="39" y="564"/>
                </a:cubicBezTo>
                <a:cubicBezTo>
                  <a:pt x="8" y="581"/>
                  <a:pt x="0" y="613"/>
                  <a:pt x="0" y="630"/>
                </a:cubicBezTo>
                <a:cubicBezTo>
                  <a:pt x="0" y="699"/>
                  <a:pt x="81" y="730"/>
                  <a:pt x="93" y="734"/>
                </a:cubicBezTo>
                <a:cubicBezTo>
                  <a:pt x="245" y="805"/>
                  <a:pt x="261" y="888"/>
                  <a:pt x="257" y="931"/>
                </a:cubicBezTo>
                <a:lnTo>
                  <a:pt x="252" y="931"/>
                </a:lnTo>
                <a:cubicBezTo>
                  <a:pt x="231" y="931"/>
                  <a:pt x="214" y="948"/>
                  <a:pt x="214" y="969"/>
                </a:cubicBezTo>
                <a:lnTo>
                  <a:pt x="214" y="1064"/>
                </a:lnTo>
                <a:cubicBezTo>
                  <a:pt x="214" y="1085"/>
                  <a:pt x="231" y="1102"/>
                  <a:pt x="252" y="1102"/>
                </a:cubicBezTo>
                <a:lnTo>
                  <a:pt x="796" y="1102"/>
                </a:lnTo>
                <a:cubicBezTo>
                  <a:pt x="817" y="1102"/>
                  <a:pt x="834" y="1085"/>
                  <a:pt x="834" y="1064"/>
                </a:cubicBezTo>
                <a:lnTo>
                  <a:pt x="834" y="969"/>
                </a:lnTo>
                <a:cubicBezTo>
                  <a:pt x="834" y="948"/>
                  <a:pt x="817" y="931"/>
                  <a:pt x="796" y="931"/>
                </a:cubicBezTo>
                <a:lnTo>
                  <a:pt x="790" y="931"/>
                </a:lnTo>
                <a:cubicBezTo>
                  <a:pt x="793" y="892"/>
                  <a:pt x="801" y="879"/>
                  <a:pt x="813" y="859"/>
                </a:cubicBezTo>
                <a:cubicBezTo>
                  <a:pt x="821" y="844"/>
                  <a:pt x="832" y="825"/>
                  <a:pt x="844" y="793"/>
                </a:cubicBezTo>
                <a:cubicBezTo>
                  <a:pt x="860" y="749"/>
                  <a:pt x="865" y="688"/>
                  <a:pt x="865" y="638"/>
                </a:cubicBezTo>
                <a:lnTo>
                  <a:pt x="865" y="638"/>
                </a:lnTo>
                <a:cubicBezTo>
                  <a:pt x="866" y="578"/>
                  <a:pt x="928" y="481"/>
                  <a:pt x="953" y="448"/>
                </a:cubicBezTo>
                <a:cubicBezTo>
                  <a:pt x="953" y="447"/>
                  <a:pt x="954" y="446"/>
                  <a:pt x="955" y="445"/>
                </a:cubicBezTo>
                <a:cubicBezTo>
                  <a:pt x="976" y="400"/>
                  <a:pt x="957" y="346"/>
                  <a:pt x="912" y="325"/>
                </a:cubicBezTo>
                <a:close/>
                <a:moveTo>
                  <a:pt x="919" y="426"/>
                </a:moveTo>
                <a:cubicBezTo>
                  <a:pt x="908" y="442"/>
                  <a:pt x="830" y="552"/>
                  <a:pt x="825" y="631"/>
                </a:cubicBezTo>
                <a:cubicBezTo>
                  <a:pt x="825" y="631"/>
                  <a:pt x="825" y="631"/>
                  <a:pt x="825" y="631"/>
                </a:cubicBezTo>
                <a:cubicBezTo>
                  <a:pt x="825" y="632"/>
                  <a:pt x="825" y="633"/>
                  <a:pt x="825" y="634"/>
                </a:cubicBezTo>
                <a:cubicBezTo>
                  <a:pt x="825" y="636"/>
                  <a:pt x="825" y="638"/>
                  <a:pt x="825" y="639"/>
                </a:cubicBezTo>
                <a:cubicBezTo>
                  <a:pt x="825" y="640"/>
                  <a:pt x="825" y="641"/>
                  <a:pt x="825" y="642"/>
                </a:cubicBezTo>
                <a:cubicBezTo>
                  <a:pt x="824" y="687"/>
                  <a:pt x="820" y="741"/>
                  <a:pt x="806" y="779"/>
                </a:cubicBezTo>
                <a:cubicBezTo>
                  <a:pt x="795" y="808"/>
                  <a:pt x="786" y="825"/>
                  <a:pt x="778" y="839"/>
                </a:cubicBezTo>
                <a:cubicBezTo>
                  <a:pt x="763" y="865"/>
                  <a:pt x="754" y="883"/>
                  <a:pt x="750" y="931"/>
                </a:cubicBezTo>
                <a:lnTo>
                  <a:pt x="297" y="931"/>
                </a:lnTo>
                <a:cubicBezTo>
                  <a:pt x="299" y="912"/>
                  <a:pt x="297" y="888"/>
                  <a:pt x="287" y="861"/>
                </a:cubicBezTo>
                <a:cubicBezTo>
                  <a:pt x="264" y="796"/>
                  <a:pt x="204" y="741"/>
                  <a:pt x="109" y="697"/>
                </a:cubicBezTo>
                <a:cubicBezTo>
                  <a:pt x="108" y="697"/>
                  <a:pt x="107" y="696"/>
                  <a:pt x="107" y="696"/>
                </a:cubicBezTo>
                <a:cubicBezTo>
                  <a:pt x="106" y="696"/>
                  <a:pt x="40" y="673"/>
                  <a:pt x="40" y="630"/>
                </a:cubicBezTo>
                <a:cubicBezTo>
                  <a:pt x="40" y="629"/>
                  <a:pt x="41" y="608"/>
                  <a:pt x="59" y="598"/>
                </a:cubicBezTo>
                <a:cubicBezTo>
                  <a:pt x="77" y="587"/>
                  <a:pt x="126" y="580"/>
                  <a:pt x="245" y="647"/>
                </a:cubicBezTo>
                <a:cubicBezTo>
                  <a:pt x="254" y="652"/>
                  <a:pt x="265" y="649"/>
                  <a:pt x="271" y="641"/>
                </a:cubicBezTo>
                <a:cubicBezTo>
                  <a:pt x="273" y="639"/>
                  <a:pt x="288" y="615"/>
                  <a:pt x="288" y="565"/>
                </a:cubicBezTo>
                <a:cubicBezTo>
                  <a:pt x="288" y="563"/>
                  <a:pt x="288" y="562"/>
                  <a:pt x="288" y="560"/>
                </a:cubicBezTo>
                <a:lnTo>
                  <a:pt x="203" y="211"/>
                </a:lnTo>
                <a:cubicBezTo>
                  <a:pt x="199" y="176"/>
                  <a:pt x="211" y="158"/>
                  <a:pt x="244" y="151"/>
                </a:cubicBezTo>
                <a:cubicBezTo>
                  <a:pt x="257" y="148"/>
                  <a:pt x="268" y="150"/>
                  <a:pt x="277" y="156"/>
                </a:cubicBezTo>
                <a:cubicBezTo>
                  <a:pt x="293" y="166"/>
                  <a:pt x="305" y="189"/>
                  <a:pt x="311" y="218"/>
                </a:cubicBezTo>
                <a:cubicBezTo>
                  <a:pt x="311" y="219"/>
                  <a:pt x="312" y="219"/>
                  <a:pt x="312" y="220"/>
                </a:cubicBezTo>
                <a:lnTo>
                  <a:pt x="384" y="456"/>
                </a:lnTo>
                <a:cubicBezTo>
                  <a:pt x="387" y="465"/>
                  <a:pt x="397" y="471"/>
                  <a:pt x="406" y="470"/>
                </a:cubicBezTo>
                <a:cubicBezTo>
                  <a:pt x="407" y="470"/>
                  <a:pt x="407" y="470"/>
                  <a:pt x="408" y="470"/>
                </a:cubicBezTo>
                <a:cubicBezTo>
                  <a:pt x="419" y="470"/>
                  <a:pt x="428" y="461"/>
                  <a:pt x="428" y="450"/>
                </a:cubicBezTo>
                <a:lnTo>
                  <a:pt x="428" y="97"/>
                </a:lnTo>
                <a:cubicBezTo>
                  <a:pt x="428" y="66"/>
                  <a:pt x="454" y="40"/>
                  <a:pt x="485" y="40"/>
                </a:cubicBezTo>
                <a:cubicBezTo>
                  <a:pt x="516" y="40"/>
                  <a:pt x="542" y="66"/>
                  <a:pt x="542" y="97"/>
                </a:cubicBezTo>
                <a:lnTo>
                  <a:pt x="545" y="420"/>
                </a:lnTo>
                <a:cubicBezTo>
                  <a:pt x="546" y="421"/>
                  <a:pt x="546" y="423"/>
                  <a:pt x="546" y="425"/>
                </a:cubicBezTo>
                <a:cubicBezTo>
                  <a:pt x="547" y="434"/>
                  <a:pt x="553" y="441"/>
                  <a:pt x="561" y="444"/>
                </a:cubicBezTo>
                <a:cubicBezTo>
                  <a:pt x="572" y="446"/>
                  <a:pt x="583" y="440"/>
                  <a:pt x="586" y="429"/>
                </a:cubicBezTo>
                <a:lnTo>
                  <a:pt x="659" y="154"/>
                </a:lnTo>
                <a:cubicBezTo>
                  <a:pt x="663" y="140"/>
                  <a:pt x="671" y="128"/>
                  <a:pt x="684" y="120"/>
                </a:cubicBezTo>
                <a:cubicBezTo>
                  <a:pt x="696" y="113"/>
                  <a:pt x="711" y="111"/>
                  <a:pt x="725" y="114"/>
                </a:cubicBezTo>
                <a:cubicBezTo>
                  <a:pt x="739" y="117"/>
                  <a:pt x="751" y="126"/>
                  <a:pt x="758" y="138"/>
                </a:cubicBezTo>
                <a:cubicBezTo>
                  <a:pt x="766" y="151"/>
                  <a:pt x="768" y="165"/>
                  <a:pt x="764" y="179"/>
                </a:cubicBezTo>
                <a:lnTo>
                  <a:pt x="695" y="454"/>
                </a:lnTo>
                <a:cubicBezTo>
                  <a:pt x="692" y="464"/>
                  <a:pt x="698" y="475"/>
                  <a:pt x="709" y="478"/>
                </a:cubicBezTo>
                <a:cubicBezTo>
                  <a:pt x="711" y="478"/>
                  <a:pt x="712" y="479"/>
                  <a:pt x="714" y="479"/>
                </a:cubicBezTo>
                <a:cubicBezTo>
                  <a:pt x="714" y="479"/>
                  <a:pt x="715" y="478"/>
                  <a:pt x="715" y="478"/>
                </a:cubicBezTo>
                <a:cubicBezTo>
                  <a:pt x="723" y="482"/>
                  <a:pt x="732" y="485"/>
                  <a:pt x="741" y="487"/>
                </a:cubicBezTo>
                <a:cubicBezTo>
                  <a:pt x="742" y="487"/>
                  <a:pt x="742" y="488"/>
                  <a:pt x="743" y="489"/>
                </a:cubicBezTo>
                <a:cubicBezTo>
                  <a:pt x="753" y="494"/>
                  <a:pt x="765" y="491"/>
                  <a:pt x="771" y="482"/>
                </a:cubicBezTo>
                <a:lnTo>
                  <a:pt x="827" y="386"/>
                </a:lnTo>
                <a:cubicBezTo>
                  <a:pt x="827" y="385"/>
                  <a:pt x="828" y="385"/>
                  <a:pt x="828" y="384"/>
                </a:cubicBezTo>
                <a:cubicBezTo>
                  <a:pt x="834" y="372"/>
                  <a:pt x="844" y="363"/>
                  <a:pt x="856" y="359"/>
                </a:cubicBezTo>
                <a:cubicBezTo>
                  <a:pt x="869" y="354"/>
                  <a:pt x="883" y="355"/>
                  <a:pt x="895" y="361"/>
                </a:cubicBezTo>
                <a:cubicBezTo>
                  <a:pt x="919" y="372"/>
                  <a:pt x="930" y="401"/>
                  <a:pt x="919" y="426"/>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组合 9">
            <a:extLst>
              <a:ext uri="{FF2B5EF4-FFF2-40B4-BE49-F238E27FC236}">
                <a16:creationId xmlns:a16="http://schemas.microsoft.com/office/drawing/2014/main" id="{F36FB091-0497-FA41-156C-2F7A014E4EE3}"/>
              </a:ext>
            </a:extLst>
          </p:cNvPr>
          <p:cNvGrpSpPr/>
          <p:nvPr/>
        </p:nvGrpSpPr>
        <p:grpSpPr>
          <a:xfrm>
            <a:off x="6010886" y="1040121"/>
            <a:ext cx="1427871" cy="198418"/>
            <a:chOff x="6010886" y="1040121"/>
            <a:chExt cx="1427871" cy="198418"/>
          </a:xfrm>
        </p:grpSpPr>
        <p:sp>
          <p:nvSpPr>
            <p:cNvPr id="21" name="message-envelope_16872">
              <a:extLst>
                <a:ext uri="{FF2B5EF4-FFF2-40B4-BE49-F238E27FC236}">
                  <a16:creationId xmlns:a16="http://schemas.microsoft.com/office/drawing/2014/main" id="{5F012231-FA83-1E77-5E7A-271B826ECFCE}"/>
                </a:ext>
              </a:extLst>
            </p:cNvPr>
            <p:cNvSpPr/>
            <p:nvPr/>
          </p:nvSpPr>
          <p:spPr>
            <a:xfrm>
              <a:off x="6010886"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2" name="message-envelope_16872">
              <a:extLst>
                <a:ext uri="{FF2B5EF4-FFF2-40B4-BE49-F238E27FC236}">
                  <a16:creationId xmlns:a16="http://schemas.microsoft.com/office/drawing/2014/main" id="{8BCDD75E-20E6-245F-BC20-EC5B08C13B3F}"/>
                </a:ext>
              </a:extLst>
            </p:cNvPr>
            <p:cNvSpPr/>
            <p:nvPr/>
          </p:nvSpPr>
          <p:spPr>
            <a:xfrm>
              <a:off x="6385229"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3" name="message-envelope_16872">
              <a:extLst>
                <a:ext uri="{FF2B5EF4-FFF2-40B4-BE49-F238E27FC236}">
                  <a16:creationId xmlns:a16="http://schemas.microsoft.com/office/drawing/2014/main" id="{507EB39B-93E0-2BF6-DB77-133138A5C289}"/>
                </a:ext>
              </a:extLst>
            </p:cNvPr>
            <p:cNvSpPr/>
            <p:nvPr/>
          </p:nvSpPr>
          <p:spPr>
            <a:xfrm>
              <a:off x="6759572"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0" name="message-envelope_16872">
              <a:extLst>
                <a:ext uri="{FF2B5EF4-FFF2-40B4-BE49-F238E27FC236}">
                  <a16:creationId xmlns:a16="http://schemas.microsoft.com/office/drawing/2014/main" id="{386B2640-6EA3-BA5C-25B2-88C33D5E5565}"/>
                </a:ext>
              </a:extLst>
            </p:cNvPr>
            <p:cNvSpPr/>
            <p:nvPr/>
          </p:nvSpPr>
          <p:spPr>
            <a:xfrm>
              <a:off x="7133914"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29" name="箭头: 左右 28">
            <a:extLst>
              <a:ext uri="{FF2B5EF4-FFF2-40B4-BE49-F238E27FC236}">
                <a16:creationId xmlns:a16="http://schemas.microsoft.com/office/drawing/2014/main" id="{62D5A662-7AED-F963-DDEC-273D19818217}"/>
              </a:ext>
            </a:extLst>
          </p:cNvPr>
          <p:cNvSpPr/>
          <p:nvPr/>
        </p:nvSpPr>
        <p:spPr>
          <a:xfrm>
            <a:off x="3795193" y="124858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释放</a:t>
            </a:r>
            <a:r>
              <a:rPr lang="en-US" altLang="zh-CN" b="1" dirty="0">
                <a:solidFill>
                  <a:schemeClr val="tx1"/>
                </a:solidFill>
              </a:rPr>
              <a:t>TCP</a:t>
            </a:r>
            <a:r>
              <a:rPr lang="zh-CN" altLang="en-US" b="1" dirty="0">
                <a:solidFill>
                  <a:schemeClr val="tx1"/>
                </a:solidFill>
              </a:rPr>
              <a:t>连接</a:t>
            </a:r>
          </a:p>
        </p:txBody>
      </p:sp>
      <p:sp>
        <p:nvSpPr>
          <p:cNvPr id="17" name="矩形 16">
            <a:extLst>
              <a:ext uri="{FF2B5EF4-FFF2-40B4-BE49-F238E27FC236}">
                <a16:creationId xmlns:a16="http://schemas.microsoft.com/office/drawing/2014/main" id="{40F99E68-DCA6-831D-1B42-467B2C89E3C9}"/>
              </a:ext>
            </a:extLst>
          </p:cNvPr>
          <p:cNvSpPr/>
          <p:nvPr/>
        </p:nvSpPr>
        <p:spPr>
          <a:xfrm>
            <a:off x="2699103" y="1865194"/>
            <a:ext cx="1515600" cy="58277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18" name="矩形 17">
            <a:extLst>
              <a:ext uri="{FF2B5EF4-FFF2-40B4-BE49-F238E27FC236}">
                <a16:creationId xmlns:a16="http://schemas.microsoft.com/office/drawing/2014/main" id="{CA6B1C4C-7188-4E3C-5D49-99A1C6D04C21}"/>
              </a:ext>
            </a:extLst>
          </p:cNvPr>
          <p:cNvSpPr/>
          <p:nvPr/>
        </p:nvSpPr>
        <p:spPr>
          <a:xfrm>
            <a:off x="7977861" y="1865194"/>
            <a:ext cx="1515035" cy="92372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24" name="文本框 23">
            <a:extLst>
              <a:ext uri="{FF2B5EF4-FFF2-40B4-BE49-F238E27FC236}">
                <a16:creationId xmlns:a16="http://schemas.microsoft.com/office/drawing/2014/main" id="{ABC1E240-2472-5F63-48F2-374B54E05FC4}"/>
              </a:ext>
            </a:extLst>
          </p:cNvPr>
          <p:cNvSpPr txBox="1"/>
          <p:nvPr/>
        </p:nvSpPr>
        <p:spPr>
          <a:xfrm>
            <a:off x="2130526" y="1176231"/>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5" name="文本框 24">
            <a:extLst>
              <a:ext uri="{FF2B5EF4-FFF2-40B4-BE49-F238E27FC236}">
                <a16:creationId xmlns:a16="http://schemas.microsoft.com/office/drawing/2014/main" id="{CEF6D472-E22A-8768-D9C3-A3F97244770D}"/>
              </a:ext>
            </a:extLst>
          </p:cNvPr>
          <p:cNvSpPr txBox="1"/>
          <p:nvPr/>
        </p:nvSpPr>
        <p:spPr>
          <a:xfrm>
            <a:off x="9081840" y="1176231"/>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26" name="组合 25">
            <a:extLst>
              <a:ext uri="{FF2B5EF4-FFF2-40B4-BE49-F238E27FC236}">
                <a16:creationId xmlns:a16="http://schemas.microsoft.com/office/drawing/2014/main" id="{E6947661-44AF-5FB4-02BF-15425BDB997C}"/>
              </a:ext>
            </a:extLst>
          </p:cNvPr>
          <p:cNvGrpSpPr/>
          <p:nvPr/>
        </p:nvGrpSpPr>
        <p:grpSpPr>
          <a:xfrm>
            <a:off x="3118053" y="1128498"/>
            <a:ext cx="5963787" cy="654939"/>
            <a:chOff x="2993956" y="1149410"/>
            <a:chExt cx="5963787" cy="654939"/>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grpSp>
        <p:nvGrpSpPr>
          <p:cNvPr id="8" name="组合 7">
            <a:extLst>
              <a:ext uri="{FF2B5EF4-FFF2-40B4-BE49-F238E27FC236}">
                <a16:creationId xmlns:a16="http://schemas.microsoft.com/office/drawing/2014/main" id="{9AFD3B46-0258-3B49-FC77-D6850AA42710}"/>
              </a:ext>
            </a:extLst>
          </p:cNvPr>
          <p:cNvGrpSpPr/>
          <p:nvPr/>
        </p:nvGrpSpPr>
        <p:grpSpPr>
          <a:xfrm>
            <a:off x="4274694" y="1865193"/>
            <a:ext cx="3642611" cy="412095"/>
            <a:chOff x="4274694" y="1865193"/>
            <a:chExt cx="3642611" cy="412095"/>
          </a:xfrm>
        </p:grpSpPr>
        <p:sp>
          <p:nvSpPr>
            <p:cNvPr id="5" name="圆柱体 4">
              <a:extLst>
                <a:ext uri="{FF2B5EF4-FFF2-40B4-BE49-F238E27FC236}">
                  <a16:creationId xmlns:a16="http://schemas.microsoft.com/office/drawing/2014/main" id="{EA8B1183-5375-08E6-EF5E-0A674D9F60C2}"/>
                </a:ext>
              </a:extLst>
            </p:cNvPr>
            <p:cNvSpPr/>
            <p:nvPr/>
          </p:nvSpPr>
          <p:spPr>
            <a:xfrm rot="16200000">
              <a:off x="5889952" y="249935"/>
              <a:ext cx="412095" cy="3642611"/>
            </a:xfrm>
            <a:prstGeom prst="can">
              <a:avLst>
                <a:gd name="adj" fmla="val 34442"/>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D6CCF5A-5DEA-F891-7E78-D2307C7C767B}"/>
                </a:ext>
              </a:extLst>
            </p:cNvPr>
            <p:cNvSpPr txBox="1"/>
            <p:nvPr/>
          </p:nvSpPr>
          <p:spPr>
            <a:xfrm>
              <a:off x="5491309" y="1885326"/>
              <a:ext cx="1232170" cy="369332"/>
            </a:xfrm>
            <a:prstGeom prst="rect">
              <a:avLst/>
            </a:prstGeom>
            <a:noFill/>
          </p:spPr>
          <p:txBody>
            <a:bodyPr wrap="square" rtlCol="0">
              <a:spAutoFit/>
            </a:bodyPr>
            <a:lstStyle/>
            <a:p>
              <a:pPr algn="ctr"/>
              <a:r>
                <a:rPr lang="zh-CN" altLang="en-US" b="1" dirty="0">
                  <a:solidFill>
                    <a:schemeClr val="bg1"/>
                  </a:solidFill>
                </a:rPr>
                <a:t>数据传输</a:t>
              </a:r>
            </a:p>
          </p:txBody>
        </p:sp>
      </p:grpSp>
      <p:sp>
        <p:nvSpPr>
          <p:cNvPr id="30" name="矩形 29">
            <a:extLst>
              <a:ext uri="{FF2B5EF4-FFF2-40B4-BE49-F238E27FC236}">
                <a16:creationId xmlns:a16="http://schemas.microsoft.com/office/drawing/2014/main" id="{ED68718A-6367-8AA5-E2BF-1B31FC417C7B}"/>
              </a:ext>
            </a:extLst>
          </p:cNvPr>
          <p:cNvSpPr/>
          <p:nvPr/>
        </p:nvSpPr>
        <p:spPr>
          <a:xfrm>
            <a:off x="2699102" y="2447972"/>
            <a:ext cx="1515600" cy="873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FIN-WAIT-1</a:t>
            </a:r>
          </a:p>
          <a:p>
            <a:pPr algn="ctr"/>
            <a:r>
              <a:rPr lang="zh-CN" altLang="en-US" b="1" dirty="0">
                <a:solidFill>
                  <a:schemeClr val="bg1"/>
                </a:solidFill>
                <a:latin typeface="+mn-ea"/>
              </a:rPr>
              <a:t>终止等待</a:t>
            </a:r>
            <a:r>
              <a:rPr lang="en-US" altLang="zh-CN" b="1" dirty="0">
                <a:solidFill>
                  <a:schemeClr val="bg1"/>
                </a:solidFill>
                <a:latin typeface="+mn-ea"/>
              </a:rPr>
              <a:t>1</a:t>
            </a:r>
            <a:endParaRPr lang="zh-CN" altLang="en-US" b="1" dirty="0">
              <a:solidFill>
                <a:schemeClr val="bg1"/>
              </a:solidFill>
              <a:latin typeface="+mn-ea"/>
            </a:endParaRPr>
          </a:p>
        </p:txBody>
      </p:sp>
      <p:grpSp>
        <p:nvGrpSpPr>
          <p:cNvPr id="95" name="组合 94">
            <a:extLst>
              <a:ext uri="{FF2B5EF4-FFF2-40B4-BE49-F238E27FC236}">
                <a16:creationId xmlns:a16="http://schemas.microsoft.com/office/drawing/2014/main" id="{17317090-41A6-A428-52C7-8C06E0B317FD}"/>
              </a:ext>
            </a:extLst>
          </p:cNvPr>
          <p:cNvGrpSpPr/>
          <p:nvPr/>
        </p:nvGrpSpPr>
        <p:grpSpPr>
          <a:xfrm>
            <a:off x="4214138" y="2251901"/>
            <a:ext cx="3763723" cy="545711"/>
            <a:chOff x="4214138" y="2251901"/>
            <a:chExt cx="3763723" cy="545711"/>
          </a:xfrm>
        </p:grpSpPr>
        <p:cxnSp>
          <p:nvCxnSpPr>
            <p:cNvPr id="31" name="直接箭头连接符 30">
              <a:extLst>
                <a:ext uri="{FF2B5EF4-FFF2-40B4-BE49-F238E27FC236}">
                  <a16:creationId xmlns:a16="http://schemas.microsoft.com/office/drawing/2014/main" id="{641AA3EE-6A46-EDA9-E2D9-F04EFCBA3B99}"/>
                </a:ext>
              </a:extLst>
            </p:cNvPr>
            <p:cNvCxnSpPr/>
            <p:nvPr/>
          </p:nvCxnSpPr>
          <p:spPr>
            <a:xfrm>
              <a:off x="4214138" y="2447572"/>
              <a:ext cx="3763723" cy="34134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A220E6E1-D8B3-04C9-6769-99C51BD63251}"/>
                </a:ext>
              </a:extLst>
            </p:cNvPr>
            <p:cNvSpPr txBox="1"/>
            <p:nvPr/>
          </p:nvSpPr>
          <p:spPr>
            <a:xfrm rot="335594">
              <a:off x="4859257" y="2251901"/>
              <a:ext cx="809897" cy="369332"/>
            </a:xfrm>
            <a:prstGeom prst="rect">
              <a:avLst/>
            </a:prstGeom>
            <a:noFill/>
          </p:spPr>
          <p:txBody>
            <a:bodyPr wrap="square" rtlCol="0">
              <a:spAutoFit/>
            </a:bodyPr>
            <a:lstStyle/>
            <a:p>
              <a:r>
                <a:rPr lang="en-US" altLang="zh-CN" b="1" dirty="0"/>
                <a:t>FIN=1</a:t>
              </a:r>
              <a:endParaRPr lang="zh-CN" altLang="en-US" b="1" dirty="0"/>
            </a:p>
          </p:txBody>
        </p:sp>
        <p:sp>
          <p:nvSpPr>
            <p:cNvPr id="32" name="文本框 31">
              <a:extLst>
                <a:ext uri="{FF2B5EF4-FFF2-40B4-BE49-F238E27FC236}">
                  <a16:creationId xmlns:a16="http://schemas.microsoft.com/office/drawing/2014/main" id="{CA02D098-6D0B-915A-5EB5-5C6B4A5D8F70}"/>
                </a:ext>
              </a:extLst>
            </p:cNvPr>
            <p:cNvSpPr txBox="1"/>
            <p:nvPr/>
          </p:nvSpPr>
          <p:spPr>
            <a:xfrm rot="250480">
              <a:off x="5608557" y="2299369"/>
              <a:ext cx="809897" cy="369332"/>
            </a:xfrm>
            <a:prstGeom prst="rect">
              <a:avLst/>
            </a:prstGeom>
            <a:noFill/>
          </p:spPr>
          <p:txBody>
            <a:bodyPr wrap="square" rtlCol="0">
              <a:spAutoFit/>
            </a:bodyPr>
            <a:lstStyle/>
            <a:p>
              <a:r>
                <a:rPr lang="en-US" altLang="zh-CN" b="1" dirty="0"/>
                <a:t>ACK=1</a:t>
              </a:r>
              <a:endParaRPr lang="zh-CN" altLang="en-US" b="1" dirty="0"/>
            </a:p>
          </p:txBody>
        </p:sp>
        <p:sp>
          <p:nvSpPr>
            <p:cNvPr id="33" name="文本框 32">
              <a:extLst>
                <a:ext uri="{FF2B5EF4-FFF2-40B4-BE49-F238E27FC236}">
                  <a16:creationId xmlns:a16="http://schemas.microsoft.com/office/drawing/2014/main" id="{DE1EEE7D-A921-A199-93E3-A630153B83FE}"/>
                </a:ext>
              </a:extLst>
            </p:cNvPr>
            <p:cNvSpPr txBox="1"/>
            <p:nvPr/>
          </p:nvSpPr>
          <p:spPr>
            <a:xfrm rot="344951">
              <a:off x="6415910" y="2339094"/>
              <a:ext cx="809897" cy="369332"/>
            </a:xfrm>
            <a:prstGeom prst="rect">
              <a:avLst/>
            </a:prstGeom>
            <a:noFill/>
          </p:spPr>
          <p:txBody>
            <a:bodyPr wrap="square" rtlCol="0">
              <a:spAutoFit/>
            </a:bodyPr>
            <a:lstStyle/>
            <a:p>
              <a:r>
                <a:rPr lang="en-US" altLang="zh-CN" b="1" dirty="0"/>
                <a:t>seq=u</a:t>
              </a:r>
              <a:endParaRPr lang="zh-CN" altLang="en-US" b="1" dirty="0"/>
            </a:p>
          </p:txBody>
        </p:sp>
        <p:sp>
          <p:nvSpPr>
            <p:cNvPr id="34" name="文本框 33">
              <a:extLst>
                <a:ext uri="{FF2B5EF4-FFF2-40B4-BE49-F238E27FC236}">
                  <a16:creationId xmlns:a16="http://schemas.microsoft.com/office/drawing/2014/main" id="{73C8C3CA-C564-BE9C-E842-A8296EE84E6F}"/>
                </a:ext>
              </a:extLst>
            </p:cNvPr>
            <p:cNvSpPr txBox="1"/>
            <p:nvPr/>
          </p:nvSpPr>
          <p:spPr>
            <a:xfrm rot="344951">
              <a:off x="7146872" y="2428280"/>
              <a:ext cx="809897" cy="369332"/>
            </a:xfrm>
            <a:prstGeom prst="rect">
              <a:avLst/>
            </a:prstGeom>
            <a:noFill/>
          </p:spPr>
          <p:txBody>
            <a:bodyPr wrap="square" rtlCol="0">
              <a:spAutoFit/>
            </a:bodyPr>
            <a:lstStyle/>
            <a:p>
              <a:r>
                <a:rPr lang="en-US" altLang="zh-CN" b="1" dirty="0"/>
                <a:t>ack=v</a:t>
              </a:r>
              <a:endParaRPr lang="zh-CN" altLang="en-US" b="1" dirty="0"/>
            </a:p>
          </p:txBody>
        </p:sp>
      </p:grpSp>
      <p:grpSp>
        <p:nvGrpSpPr>
          <p:cNvPr id="94" name="组合 93">
            <a:extLst>
              <a:ext uri="{FF2B5EF4-FFF2-40B4-BE49-F238E27FC236}">
                <a16:creationId xmlns:a16="http://schemas.microsoft.com/office/drawing/2014/main" id="{5FCAD905-F0A5-7E80-98B2-22732196C43C}"/>
              </a:ext>
            </a:extLst>
          </p:cNvPr>
          <p:cNvGrpSpPr/>
          <p:nvPr/>
        </p:nvGrpSpPr>
        <p:grpSpPr>
          <a:xfrm>
            <a:off x="983085" y="1265027"/>
            <a:ext cx="1711321" cy="1200329"/>
            <a:chOff x="983085" y="1265027"/>
            <a:chExt cx="1711321" cy="1200329"/>
          </a:xfrm>
        </p:grpSpPr>
        <p:cxnSp>
          <p:nvCxnSpPr>
            <p:cNvPr id="72" name="连接符: 肘形 71">
              <a:extLst>
                <a:ext uri="{FF2B5EF4-FFF2-40B4-BE49-F238E27FC236}">
                  <a16:creationId xmlns:a16="http://schemas.microsoft.com/office/drawing/2014/main" id="{EFBF1B79-C961-44D2-C2DB-0F7E27764AB6}"/>
                </a:ext>
              </a:extLst>
            </p:cNvPr>
            <p:cNvCxnSpPr>
              <a:cxnSpLocks/>
              <a:stCxn id="24" idx="1"/>
            </p:cNvCxnSpPr>
            <p:nvPr/>
          </p:nvCxnSpPr>
          <p:spPr>
            <a:xfrm rot="10800000" flipH="1" flipV="1">
              <a:off x="2130526" y="1360896"/>
              <a:ext cx="563880" cy="1088571"/>
            </a:xfrm>
            <a:prstGeom prst="bentConnector3">
              <a:avLst>
                <a:gd name="adj1" fmla="val -1314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B7C56BD8-1CE2-8D94-5F92-CBAF19D32888}"/>
                </a:ext>
              </a:extLst>
            </p:cNvPr>
            <p:cNvSpPr txBox="1"/>
            <p:nvPr/>
          </p:nvSpPr>
          <p:spPr>
            <a:xfrm>
              <a:off x="983085" y="1265027"/>
              <a:ext cx="438727" cy="1200329"/>
            </a:xfrm>
            <a:prstGeom prst="rect">
              <a:avLst/>
            </a:prstGeom>
            <a:noFill/>
          </p:spPr>
          <p:txBody>
            <a:bodyPr wrap="square" rtlCol="0">
              <a:spAutoFit/>
            </a:bodyPr>
            <a:lstStyle/>
            <a:p>
              <a:r>
                <a:rPr lang="zh-CN" altLang="en-US" b="1" dirty="0"/>
                <a:t>主</a:t>
              </a:r>
              <a:endParaRPr lang="en-US" altLang="zh-CN" b="1" dirty="0"/>
            </a:p>
            <a:p>
              <a:r>
                <a:rPr lang="zh-CN" altLang="en-US" b="1" dirty="0"/>
                <a:t>动</a:t>
              </a:r>
              <a:endParaRPr lang="en-US" altLang="zh-CN" b="1" dirty="0"/>
            </a:p>
            <a:p>
              <a:r>
                <a:rPr lang="zh-CN" altLang="en-US" b="1" dirty="0"/>
                <a:t>关</a:t>
              </a:r>
              <a:endParaRPr lang="en-US" altLang="zh-CN" b="1" dirty="0"/>
            </a:p>
            <a:p>
              <a:r>
                <a:rPr lang="zh-CN" altLang="en-US" b="1" dirty="0"/>
                <a:t>闭</a:t>
              </a:r>
            </a:p>
          </p:txBody>
        </p:sp>
      </p:grpSp>
      <p:sp>
        <p:nvSpPr>
          <p:cNvPr id="90" name="文本框 89">
            <a:extLst>
              <a:ext uri="{FF2B5EF4-FFF2-40B4-BE49-F238E27FC236}">
                <a16:creationId xmlns:a16="http://schemas.microsoft.com/office/drawing/2014/main" id="{2FF1AB45-4BA9-D467-A59C-E8A8FDDDA3B3}"/>
              </a:ext>
            </a:extLst>
          </p:cNvPr>
          <p:cNvSpPr txBox="1"/>
          <p:nvPr/>
        </p:nvSpPr>
        <p:spPr>
          <a:xfrm>
            <a:off x="130663" y="2451401"/>
            <a:ext cx="2759153" cy="646331"/>
          </a:xfrm>
          <a:prstGeom prst="rect">
            <a:avLst/>
          </a:prstGeom>
          <a:noFill/>
        </p:spPr>
        <p:txBody>
          <a:bodyPr wrap="square" rtlCol="0">
            <a:spAutoFit/>
          </a:bodyPr>
          <a:lstStyle/>
          <a:p>
            <a:r>
              <a:rPr lang="zh-CN" altLang="en-US" b="1" dirty="0">
                <a:solidFill>
                  <a:schemeClr val="accent3"/>
                </a:solidFill>
              </a:rPr>
              <a:t>发送</a:t>
            </a:r>
            <a:r>
              <a:rPr lang="en-US" altLang="zh-CN" b="1" dirty="0">
                <a:solidFill>
                  <a:schemeClr val="accent3"/>
                </a:solidFill>
              </a:rPr>
              <a:t>TCP</a:t>
            </a:r>
            <a:r>
              <a:rPr lang="zh-CN" altLang="en-US" b="1" dirty="0">
                <a:solidFill>
                  <a:schemeClr val="accent3"/>
                </a:solidFill>
              </a:rPr>
              <a:t>连接释放报文段</a:t>
            </a:r>
            <a:endParaRPr lang="en-US" altLang="zh-CN" b="1" dirty="0">
              <a:solidFill>
                <a:schemeClr val="accent3"/>
              </a:solidFill>
            </a:endParaRPr>
          </a:p>
          <a:p>
            <a:r>
              <a:rPr lang="zh-CN" altLang="en-US" b="1" dirty="0">
                <a:solidFill>
                  <a:schemeClr val="accent3"/>
                </a:solidFill>
              </a:rPr>
              <a:t>并进入终止等待</a:t>
            </a:r>
            <a:r>
              <a:rPr lang="en-US" altLang="zh-CN" b="1" dirty="0">
                <a:solidFill>
                  <a:schemeClr val="accent3"/>
                </a:solidFill>
              </a:rPr>
              <a:t>1</a:t>
            </a:r>
            <a:r>
              <a:rPr lang="zh-CN" altLang="en-US" b="1" dirty="0">
                <a:solidFill>
                  <a:schemeClr val="accent3"/>
                </a:solidFill>
              </a:rPr>
              <a:t>状态</a:t>
            </a:r>
          </a:p>
        </p:txBody>
      </p:sp>
      <p:sp>
        <p:nvSpPr>
          <p:cNvPr id="35" name="矩形 34">
            <a:extLst>
              <a:ext uri="{FF2B5EF4-FFF2-40B4-BE49-F238E27FC236}">
                <a16:creationId xmlns:a16="http://schemas.microsoft.com/office/drawing/2014/main" id="{0D49E603-5865-CF65-C2BE-7A4014828CAD}"/>
              </a:ext>
            </a:extLst>
          </p:cNvPr>
          <p:cNvSpPr/>
          <p:nvPr/>
        </p:nvSpPr>
        <p:spPr>
          <a:xfrm>
            <a:off x="7977861" y="2780505"/>
            <a:ext cx="1515035" cy="1099051"/>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CLOSE-WAIT</a:t>
            </a:r>
          </a:p>
          <a:p>
            <a:pPr algn="ctr"/>
            <a:r>
              <a:rPr lang="zh-CN" altLang="en-US" b="1" dirty="0">
                <a:solidFill>
                  <a:schemeClr val="bg1"/>
                </a:solidFill>
                <a:latin typeface="+mn-ea"/>
              </a:rPr>
              <a:t>关闭等待</a:t>
            </a:r>
          </a:p>
        </p:txBody>
      </p:sp>
      <p:grpSp>
        <p:nvGrpSpPr>
          <p:cNvPr id="9" name="组合 8">
            <a:extLst>
              <a:ext uri="{FF2B5EF4-FFF2-40B4-BE49-F238E27FC236}">
                <a16:creationId xmlns:a16="http://schemas.microsoft.com/office/drawing/2014/main" id="{DA320016-A175-24BD-51D5-433B380C8527}"/>
              </a:ext>
            </a:extLst>
          </p:cNvPr>
          <p:cNvGrpSpPr/>
          <p:nvPr/>
        </p:nvGrpSpPr>
        <p:grpSpPr>
          <a:xfrm>
            <a:off x="4214138" y="2733736"/>
            <a:ext cx="3759093" cy="587534"/>
            <a:chOff x="4214138" y="2733736"/>
            <a:chExt cx="3759093" cy="587534"/>
          </a:xfrm>
        </p:grpSpPr>
        <p:cxnSp>
          <p:nvCxnSpPr>
            <p:cNvPr id="36" name="直接箭头连接符 35">
              <a:extLst>
                <a:ext uri="{FF2B5EF4-FFF2-40B4-BE49-F238E27FC236}">
                  <a16:creationId xmlns:a16="http://schemas.microsoft.com/office/drawing/2014/main" id="{EC64D488-088C-E77D-6C54-84DF45C50279}"/>
                </a:ext>
              </a:extLst>
            </p:cNvPr>
            <p:cNvCxnSpPr>
              <a:cxnSpLocks/>
            </p:cNvCxnSpPr>
            <p:nvPr/>
          </p:nvCxnSpPr>
          <p:spPr>
            <a:xfrm flipH="1">
              <a:off x="4214138" y="2819302"/>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DAA6284F-9DA4-67EF-B140-67666C65334C}"/>
                </a:ext>
              </a:extLst>
            </p:cNvPr>
            <p:cNvSpPr txBox="1"/>
            <p:nvPr/>
          </p:nvSpPr>
          <p:spPr>
            <a:xfrm rot="21102087">
              <a:off x="4295738" y="2948766"/>
              <a:ext cx="809897" cy="369332"/>
            </a:xfrm>
            <a:prstGeom prst="rect">
              <a:avLst/>
            </a:prstGeom>
            <a:noFill/>
          </p:spPr>
          <p:txBody>
            <a:bodyPr wrap="square" rtlCol="0">
              <a:spAutoFit/>
            </a:bodyPr>
            <a:lstStyle/>
            <a:p>
              <a:r>
                <a:rPr lang="en-US" altLang="zh-CN" b="1" dirty="0"/>
                <a:t>ACK=1</a:t>
              </a:r>
              <a:endParaRPr lang="zh-CN" altLang="en-US" b="1" dirty="0"/>
            </a:p>
          </p:txBody>
        </p:sp>
        <p:sp>
          <p:nvSpPr>
            <p:cNvPr id="38" name="文本框 37">
              <a:extLst>
                <a:ext uri="{FF2B5EF4-FFF2-40B4-BE49-F238E27FC236}">
                  <a16:creationId xmlns:a16="http://schemas.microsoft.com/office/drawing/2014/main" id="{A47268D0-4CBF-A997-1DAC-23280FB2B76F}"/>
                </a:ext>
              </a:extLst>
            </p:cNvPr>
            <p:cNvSpPr txBox="1"/>
            <p:nvPr/>
          </p:nvSpPr>
          <p:spPr>
            <a:xfrm rot="21139996">
              <a:off x="5110317" y="2805327"/>
              <a:ext cx="809897" cy="369332"/>
            </a:xfrm>
            <a:prstGeom prst="rect">
              <a:avLst/>
            </a:prstGeom>
            <a:noFill/>
          </p:spPr>
          <p:txBody>
            <a:bodyPr wrap="square" rtlCol="0">
              <a:spAutoFit/>
            </a:bodyPr>
            <a:lstStyle/>
            <a:p>
              <a:r>
                <a:rPr lang="en-US" altLang="zh-CN" b="1" dirty="0"/>
                <a:t>seq=v</a:t>
              </a:r>
              <a:endParaRPr lang="zh-CN" altLang="en-US" b="1" dirty="0"/>
            </a:p>
          </p:txBody>
        </p:sp>
        <p:sp>
          <p:nvSpPr>
            <p:cNvPr id="41" name="文本框 40">
              <a:extLst>
                <a:ext uri="{FF2B5EF4-FFF2-40B4-BE49-F238E27FC236}">
                  <a16:creationId xmlns:a16="http://schemas.microsoft.com/office/drawing/2014/main" id="{019DD84C-6D81-0EFB-07DC-534903F58133}"/>
                </a:ext>
              </a:extLst>
            </p:cNvPr>
            <p:cNvSpPr txBox="1"/>
            <p:nvPr/>
          </p:nvSpPr>
          <p:spPr>
            <a:xfrm rot="21174311">
              <a:off x="5867782" y="2733736"/>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42" name="文本框 41">
            <a:extLst>
              <a:ext uri="{FF2B5EF4-FFF2-40B4-BE49-F238E27FC236}">
                <a16:creationId xmlns:a16="http://schemas.microsoft.com/office/drawing/2014/main" id="{A89553BD-AF53-A5E8-8A80-5A0CDDA240F7}"/>
              </a:ext>
            </a:extLst>
          </p:cNvPr>
          <p:cNvSpPr txBox="1"/>
          <p:nvPr/>
        </p:nvSpPr>
        <p:spPr>
          <a:xfrm>
            <a:off x="9480501" y="2715141"/>
            <a:ext cx="2759153" cy="646331"/>
          </a:xfrm>
          <a:prstGeom prst="rect">
            <a:avLst/>
          </a:prstGeom>
          <a:noFill/>
        </p:spPr>
        <p:txBody>
          <a:bodyPr wrap="square" rtlCol="0">
            <a:spAutoFit/>
          </a:bodyPr>
          <a:lstStyle/>
          <a:p>
            <a:r>
              <a:rPr lang="zh-CN" altLang="en-US" b="1" dirty="0">
                <a:solidFill>
                  <a:schemeClr val="accent5"/>
                </a:solidFill>
              </a:rPr>
              <a:t>发送</a:t>
            </a:r>
            <a:r>
              <a:rPr lang="en-US" altLang="zh-CN" b="1" dirty="0">
                <a:solidFill>
                  <a:schemeClr val="accent5"/>
                </a:solidFill>
              </a:rPr>
              <a:t>TCP</a:t>
            </a:r>
            <a:r>
              <a:rPr lang="zh-CN" altLang="en-US" b="1" dirty="0">
                <a:solidFill>
                  <a:schemeClr val="accent5"/>
                </a:solidFill>
              </a:rPr>
              <a:t>普通确认报文段</a:t>
            </a:r>
            <a:endParaRPr lang="en-US" altLang="zh-CN" b="1" dirty="0">
              <a:solidFill>
                <a:schemeClr val="accent5"/>
              </a:solidFill>
            </a:endParaRPr>
          </a:p>
          <a:p>
            <a:r>
              <a:rPr lang="zh-CN" altLang="en-US" b="1" dirty="0">
                <a:solidFill>
                  <a:schemeClr val="accent5"/>
                </a:solidFill>
              </a:rPr>
              <a:t>并进入关闭等待状态</a:t>
            </a:r>
          </a:p>
        </p:txBody>
      </p:sp>
      <p:grpSp>
        <p:nvGrpSpPr>
          <p:cNvPr id="46" name="组合 45">
            <a:extLst>
              <a:ext uri="{FF2B5EF4-FFF2-40B4-BE49-F238E27FC236}">
                <a16:creationId xmlns:a16="http://schemas.microsoft.com/office/drawing/2014/main" id="{48AD9B87-57B8-C6F1-C653-17CC020E0202}"/>
              </a:ext>
            </a:extLst>
          </p:cNvPr>
          <p:cNvGrpSpPr/>
          <p:nvPr/>
        </p:nvGrpSpPr>
        <p:grpSpPr>
          <a:xfrm>
            <a:off x="9480501" y="1496845"/>
            <a:ext cx="2057183" cy="1278715"/>
            <a:chOff x="9480501" y="1496845"/>
            <a:chExt cx="2057183" cy="1278715"/>
          </a:xfrm>
        </p:grpSpPr>
        <p:cxnSp>
          <p:nvCxnSpPr>
            <p:cNvPr id="47" name="连接符: 曲线 46">
              <a:extLst>
                <a:ext uri="{FF2B5EF4-FFF2-40B4-BE49-F238E27FC236}">
                  <a16:creationId xmlns:a16="http://schemas.microsoft.com/office/drawing/2014/main" id="{121694F8-3BD3-6FF5-13AC-9E7EFE951999}"/>
                </a:ext>
              </a:extLst>
            </p:cNvPr>
            <p:cNvCxnSpPr>
              <a:cxnSpLocks/>
            </p:cNvCxnSpPr>
            <p:nvPr/>
          </p:nvCxnSpPr>
          <p:spPr>
            <a:xfrm flipH="1" flipV="1">
              <a:off x="9480501" y="1496845"/>
              <a:ext cx="10079" cy="1278715"/>
            </a:xfrm>
            <a:prstGeom prst="curvedConnector3">
              <a:avLst>
                <a:gd name="adj1" fmla="val -2268082"/>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B219D375-BCA1-7469-0C6A-53A995D464C9}"/>
                </a:ext>
              </a:extLst>
            </p:cNvPr>
            <p:cNvSpPr txBox="1"/>
            <p:nvPr/>
          </p:nvSpPr>
          <p:spPr>
            <a:xfrm>
              <a:off x="9679098" y="1956629"/>
              <a:ext cx="1858586" cy="369332"/>
            </a:xfrm>
            <a:prstGeom prst="rect">
              <a:avLst/>
            </a:prstGeom>
            <a:noFill/>
          </p:spPr>
          <p:txBody>
            <a:bodyPr wrap="square" rtlCol="0">
              <a:spAutoFit/>
            </a:bodyPr>
            <a:lstStyle/>
            <a:p>
              <a:r>
                <a:rPr lang="zh-CN" altLang="en-US" b="1" dirty="0"/>
                <a:t>通知应用进程</a:t>
              </a:r>
            </a:p>
          </p:txBody>
        </p:sp>
      </p:grpSp>
      <p:sp>
        <p:nvSpPr>
          <p:cNvPr id="50" name="标注: 左箭头 49">
            <a:extLst>
              <a:ext uri="{FF2B5EF4-FFF2-40B4-BE49-F238E27FC236}">
                <a16:creationId xmlns:a16="http://schemas.microsoft.com/office/drawing/2014/main" id="{F8C87274-CDF7-8AA9-2A46-22B7719EA28C}"/>
              </a:ext>
            </a:extLst>
          </p:cNvPr>
          <p:cNvSpPr/>
          <p:nvPr/>
        </p:nvSpPr>
        <p:spPr>
          <a:xfrm rot="21173608">
            <a:off x="5590824" y="3185971"/>
            <a:ext cx="1893651" cy="470078"/>
          </a:xfrm>
          <a:prstGeom prst="leftArrowCallout">
            <a:avLst>
              <a:gd name="adj1" fmla="val 25000"/>
              <a:gd name="adj2" fmla="val 25000"/>
              <a:gd name="adj3" fmla="val 25000"/>
              <a:gd name="adj4" fmla="val 85097"/>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数据传输</a:t>
            </a:r>
          </a:p>
        </p:txBody>
      </p:sp>
      <p:sp>
        <p:nvSpPr>
          <p:cNvPr id="51" name="矩形 50">
            <a:extLst>
              <a:ext uri="{FF2B5EF4-FFF2-40B4-BE49-F238E27FC236}">
                <a16:creationId xmlns:a16="http://schemas.microsoft.com/office/drawing/2014/main" id="{B61D931A-9793-AB5F-973B-40953D11E6E2}"/>
              </a:ext>
            </a:extLst>
          </p:cNvPr>
          <p:cNvSpPr/>
          <p:nvPr/>
        </p:nvSpPr>
        <p:spPr>
          <a:xfrm>
            <a:off x="2694472" y="3321269"/>
            <a:ext cx="1515600" cy="1099051"/>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FIN-WAIT-2</a:t>
            </a:r>
          </a:p>
          <a:p>
            <a:pPr algn="ctr"/>
            <a:r>
              <a:rPr lang="zh-CN" altLang="en-US" b="1" dirty="0">
                <a:solidFill>
                  <a:schemeClr val="bg1"/>
                </a:solidFill>
                <a:latin typeface="+mn-ea"/>
              </a:rPr>
              <a:t>终止等待</a:t>
            </a:r>
            <a:r>
              <a:rPr lang="en-US" altLang="zh-CN" b="1" dirty="0">
                <a:solidFill>
                  <a:schemeClr val="bg1"/>
                </a:solidFill>
                <a:latin typeface="+mn-ea"/>
              </a:rPr>
              <a:t>2</a:t>
            </a:r>
            <a:endParaRPr lang="zh-CN" altLang="en-US" b="1" dirty="0">
              <a:solidFill>
                <a:schemeClr val="bg1"/>
              </a:solidFill>
              <a:latin typeface="+mn-ea"/>
            </a:endParaRPr>
          </a:p>
        </p:txBody>
      </p:sp>
      <p:grpSp>
        <p:nvGrpSpPr>
          <p:cNvPr id="19" name="组合 18">
            <a:extLst>
              <a:ext uri="{FF2B5EF4-FFF2-40B4-BE49-F238E27FC236}">
                <a16:creationId xmlns:a16="http://schemas.microsoft.com/office/drawing/2014/main" id="{C051D0C7-D3F9-E1C1-CAF0-80AAFFD5B05E}"/>
              </a:ext>
            </a:extLst>
          </p:cNvPr>
          <p:cNvGrpSpPr/>
          <p:nvPr/>
        </p:nvGrpSpPr>
        <p:grpSpPr>
          <a:xfrm>
            <a:off x="9488265" y="1355080"/>
            <a:ext cx="2611540" cy="2521388"/>
            <a:chOff x="9488265" y="1355080"/>
            <a:chExt cx="2611540" cy="2521388"/>
          </a:xfrm>
        </p:grpSpPr>
        <p:cxnSp>
          <p:nvCxnSpPr>
            <p:cNvPr id="53" name="连接符: 肘形 52">
              <a:extLst>
                <a:ext uri="{FF2B5EF4-FFF2-40B4-BE49-F238E27FC236}">
                  <a16:creationId xmlns:a16="http://schemas.microsoft.com/office/drawing/2014/main" id="{0A85672B-0842-2713-41FF-7CB262BF9F57}"/>
                </a:ext>
              </a:extLst>
            </p:cNvPr>
            <p:cNvCxnSpPr>
              <a:cxnSpLocks/>
            </p:cNvCxnSpPr>
            <p:nvPr/>
          </p:nvCxnSpPr>
          <p:spPr>
            <a:xfrm flipH="1">
              <a:off x="9488265" y="1360897"/>
              <a:ext cx="918291" cy="2515571"/>
            </a:xfrm>
            <a:prstGeom prst="bentConnector3">
              <a:avLst>
                <a:gd name="adj1" fmla="val -180294"/>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D5F59072-64B2-FAA3-5A0A-DFD37893A573}"/>
                </a:ext>
              </a:extLst>
            </p:cNvPr>
            <p:cNvSpPr txBox="1"/>
            <p:nvPr/>
          </p:nvSpPr>
          <p:spPr>
            <a:xfrm>
              <a:off x="11661078" y="1355080"/>
              <a:ext cx="438727" cy="1200329"/>
            </a:xfrm>
            <a:prstGeom prst="rect">
              <a:avLst/>
            </a:prstGeom>
            <a:noFill/>
          </p:spPr>
          <p:txBody>
            <a:bodyPr wrap="square" rtlCol="0">
              <a:spAutoFit/>
            </a:bodyPr>
            <a:lstStyle/>
            <a:p>
              <a:r>
                <a:rPr lang="zh-CN" altLang="en-US" b="1" dirty="0"/>
                <a:t>被动关</a:t>
              </a:r>
              <a:endParaRPr lang="en-US" altLang="zh-CN" b="1" dirty="0"/>
            </a:p>
            <a:p>
              <a:r>
                <a:rPr lang="zh-CN" altLang="en-US" b="1" dirty="0"/>
                <a:t>闭</a:t>
              </a:r>
            </a:p>
          </p:txBody>
        </p:sp>
      </p:grpSp>
      <p:grpSp>
        <p:nvGrpSpPr>
          <p:cNvPr id="20" name="组合 19">
            <a:extLst>
              <a:ext uri="{FF2B5EF4-FFF2-40B4-BE49-F238E27FC236}">
                <a16:creationId xmlns:a16="http://schemas.microsoft.com/office/drawing/2014/main" id="{CB9302F4-B15D-79A5-11B3-D52592EE17DC}"/>
              </a:ext>
            </a:extLst>
          </p:cNvPr>
          <p:cNvGrpSpPr/>
          <p:nvPr/>
        </p:nvGrpSpPr>
        <p:grpSpPr>
          <a:xfrm>
            <a:off x="4216453" y="3638329"/>
            <a:ext cx="3759093" cy="745646"/>
            <a:chOff x="4216453" y="3638329"/>
            <a:chExt cx="3759093" cy="745646"/>
          </a:xfrm>
        </p:grpSpPr>
        <p:cxnSp>
          <p:nvCxnSpPr>
            <p:cNvPr id="56" name="直接箭头连接符 55">
              <a:extLst>
                <a:ext uri="{FF2B5EF4-FFF2-40B4-BE49-F238E27FC236}">
                  <a16:creationId xmlns:a16="http://schemas.microsoft.com/office/drawing/2014/main" id="{EDF8392F-A282-FCD9-178E-0D7B6619E927}"/>
                </a:ext>
              </a:extLst>
            </p:cNvPr>
            <p:cNvCxnSpPr>
              <a:cxnSpLocks/>
            </p:cNvCxnSpPr>
            <p:nvPr/>
          </p:nvCxnSpPr>
          <p:spPr>
            <a:xfrm flipH="1">
              <a:off x="4216453" y="3882007"/>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CFD2ADA4-8365-67F7-EA04-0CE2EF7D6A8B}"/>
                </a:ext>
              </a:extLst>
            </p:cNvPr>
            <p:cNvSpPr txBox="1"/>
            <p:nvPr/>
          </p:nvSpPr>
          <p:spPr>
            <a:xfrm rot="21102087">
              <a:off x="4298053" y="4011471"/>
              <a:ext cx="809897" cy="369332"/>
            </a:xfrm>
            <a:prstGeom prst="rect">
              <a:avLst/>
            </a:prstGeom>
            <a:noFill/>
          </p:spPr>
          <p:txBody>
            <a:bodyPr wrap="square" rtlCol="0">
              <a:spAutoFit/>
            </a:bodyPr>
            <a:lstStyle/>
            <a:p>
              <a:r>
                <a:rPr lang="en-US" altLang="zh-CN" b="1" dirty="0"/>
                <a:t>FIN=1</a:t>
              </a:r>
              <a:endParaRPr lang="zh-CN" altLang="en-US" b="1" dirty="0"/>
            </a:p>
          </p:txBody>
        </p:sp>
        <p:sp>
          <p:nvSpPr>
            <p:cNvPr id="58" name="文本框 57">
              <a:extLst>
                <a:ext uri="{FF2B5EF4-FFF2-40B4-BE49-F238E27FC236}">
                  <a16:creationId xmlns:a16="http://schemas.microsoft.com/office/drawing/2014/main" id="{587B4EE8-64C4-D84C-28BF-6B137CD804ED}"/>
                </a:ext>
              </a:extLst>
            </p:cNvPr>
            <p:cNvSpPr txBox="1"/>
            <p:nvPr/>
          </p:nvSpPr>
          <p:spPr>
            <a:xfrm rot="21139996">
              <a:off x="5112632" y="3900687"/>
              <a:ext cx="809897" cy="369332"/>
            </a:xfrm>
            <a:prstGeom prst="rect">
              <a:avLst/>
            </a:prstGeom>
            <a:noFill/>
          </p:spPr>
          <p:txBody>
            <a:bodyPr wrap="square" rtlCol="0">
              <a:spAutoFit/>
            </a:bodyPr>
            <a:lstStyle/>
            <a:p>
              <a:r>
                <a:rPr lang="en-US" altLang="zh-CN" b="1" dirty="0"/>
                <a:t>ACK=1</a:t>
              </a:r>
              <a:endParaRPr lang="zh-CN" altLang="en-US" b="1" dirty="0"/>
            </a:p>
          </p:txBody>
        </p:sp>
        <p:sp>
          <p:nvSpPr>
            <p:cNvPr id="59" name="文本框 58">
              <a:extLst>
                <a:ext uri="{FF2B5EF4-FFF2-40B4-BE49-F238E27FC236}">
                  <a16:creationId xmlns:a16="http://schemas.microsoft.com/office/drawing/2014/main" id="{12AB19C4-591E-1B91-843F-12616985FCDA}"/>
                </a:ext>
              </a:extLst>
            </p:cNvPr>
            <p:cNvSpPr txBox="1"/>
            <p:nvPr/>
          </p:nvSpPr>
          <p:spPr>
            <a:xfrm rot="21174311">
              <a:off x="6000722" y="3731131"/>
              <a:ext cx="1015561" cy="369332"/>
            </a:xfrm>
            <a:prstGeom prst="rect">
              <a:avLst/>
            </a:prstGeom>
            <a:noFill/>
          </p:spPr>
          <p:txBody>
            <a:bodyPr wrap="square" rtlCol="0">
              <a:spAutoFit/>
            </a:bodyPr>
            <a:lstStyle/>
            <a:p>
              <a:r>
                <a:rPr lang="en-US" altLang="zh-CN" b="1" dirty="0"/>
                <a:t>seq=w</a:t>
              </a:r>
              <a:endParaRPr lang="zh-CN" altLang="en-US" b="1" dirty="0"/>
            </a:p>
          </p:txBody>
        </p:sp>
        <p:sp>
          <p:nvSpPr>
            <p:cNvPr id="60" name="文本框 59">
              <a:extLst>
                <a:ext uri="{FF2B5EF4-FFF2-40B4-BE49-F238E27FC236}">
                  <a16:creationId xmlns:a16="http://schemas.microsoft.com/office/drawing/2014/main" id="{B2BECB0B-84F1-86DF-C0D1-2D282BF8DCAE}"/>
                </a:ext>
              </a:extLst>
            </p:cNvPr>
            <p:cNvSpPr txBox="1"/>
            <p:nvPr/>
          </p:nvSpPr>
          <p:spPr>
            <a:xfrm rot="21174311">
              <a:off x="6813967" y="3638329"/>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61" name="矩形 60">
            <a:extLst>
              <a:ext uri="{FF2B5EF4-FFF2-40B4-BE49-F238E27FC236}">
                <a16:creationId xmlns:a16="http://schemas.microsoft.com/office/drawing/2014/main" id="{81667B02-959F-E897-B849-015983F35285}"/>
              </a:ext>
            </a:extLst>
          </p:cNvPr>
          <p:cNvSpPr/>
          <p:nvPr/>
        </p:nvSpPr>
        <p:spPr>
          <a:xfrm>
            <a:off x="7973231" y="3881261"/>
            <a:ext cx="1515035" cy="884008"/>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LAST-ACK</a:t>
            </a:r>
          </a:p>
          <a:p>
            <a:pPr algn="ctr"/>
            <a:r>
              <a:rPr lang="zh-CN" altLang="en-US" b="1" dirty="0">
                <a:solidFill>
                  <a:schemeClr val="bg1"/>
                </a:solidFill>
                <a:latin typeface="+mn-ea"/>
              </a:rPr>
              <a:t>最后确认</a:t>
            </a:r>
          </a:p>
        </p:txBody>
      </p:sp>
      <p:sp>
        <p:nvSpPr>
          <p:cNvPr id="62" name="文本框 61">
            <a:extLst>
              <a:ext uri="{FF2B5EF4-FFF2-40B4-BE49-F238E27FC236}">
                <a16:creationId xmlns:a16="http://schemas.microsoft.com/office/drawing/2014/main" id="{B5BC889B-9824-117F-37EE-EF7C9ADA70E0}"/>
              </a:ext>
            </a:extLst>
          </p:cNvPr>
          <p:cNvSpPr txBox="1"/>
          <p:nvPr/>
        </p:nvSpPr>
        <p:spPr>
          <a:xfrm>
            <a:off x="9480501" y="3902497"/>
            <a:ext cx="2759153" cy="646331"/>
          </a:xfrm>
          <a:prstGeom prst="rect">
            <a:avLst/>
          </a:prstGeom>
          <a:noFill/>
        </p:spPr>
        <p:txBody>
          <a:bodyPr wrap="square" rtlCol="0">
            <a:spAutoFit/>
          </a:bodyPr>
          <a:lstStyle/>
          <a:p>
            <a:r>
              <a:rPr lang="zh-CN" altLang="en-US" b="1" dirty="0">
                <a:solidFill>
                  <a:schemeClr val="accent1">
                    <a:lumMod val="50000"/>
                  </a:schemeClr>
                </a:solidFill>
              </a:rPr>
              <a:t>发送</a:t>
            </a:r>
            <a:r>
              <a:rPr lang="en-US" altLang="zh-CN" b="1" dirty="0">
                <a:solidFill>
                  <a:schemeClr val="accent1">
                    <a:lumMod val="50000"/>
                  </a:schemeClr>
                </a:solidFill>
              </a:rPr>
              <a:t>TCP</a:t>
            </a:r>
            <a:r>
              <a:rPr lang="zh-CN" altLang="en-US" b="1" dirty="0">
                <a:solidFill>
                  <a:schemeClr val="accent1">
                    <a:lumMod val="50000"/>
                  </a:schemeClr>
                </a:solidFill>
              </a:rPr>
              <a:t>连接释放报文段</a:t>
            </a:r>
            <a:endParaRPr lang="en-US" altLang="zh-CN" b="1" dirty="0">
              <a:solidFill>
                <a:schemeClr val="accent1">
                  <a:lumMod val="50000"/>
                </a:schemeClr>
              </a:solidFill>
            </a:endParaRPr>
          </a:p>
          <a:p>
            <a:r>
              <a:rPr lang="zh-CN" altLang="en-US" b="1" dirty="0">
                <a:solidFill>
                  <a:schemeClr val="accent1">
                    <a:lumMod val="50000"/>
                  </a:schemeClr>
                </a:solidFill>
              </a:rPr>
              <a:t>并进入最后确认状态</a:t>
            </a:r>
          </a:p>
        </p:txBody>
      </p:sp>
      <p:sp>
        <p:nvSpPr>
          <p:cNvPr id="65" name="对话气泡: 矩形 64">
            <a:extLst>
              <a:ext uri="{FF2B5EF4-FFF2-40B4-BE49-F238E27FC236}">
                <a16:creationId xmlns:a16="http://schemas.microsoft.com/office/drawing/2014/main" id="{F26BFB67-4B40-B1C5-E949-BC4460E2B833}"/>
              </a:ext>
            </a:extLst>
          </p:cNvPr>
          <p:cNvSpPr/>
          <p:nvPr/>
        </p:nvSpPr>
        <p:spPr>
          <a:xfrm>
            <a:off x="402308" y="4849436"/>
            <a:ext cx="10074103" cy="576049"/>
          </a:xfrm>
          <a:prstGeom prst="wedgeRectCallout">
            <a:avLst>
              <a:gd name="adj1" fmla="val 8512"/>
              <a:gd name="adj2" fmla="val -18587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rPr>
              <a:t>序号</a:t>
            </a:r>
            <a:r>
              <a:rPr lang="en-US" altLang="zh-CN" b="1" dirty="0">
                <a:solidFill>
                  <a:schemeClr val="tx1"/>
                </a:solidFill>
              </a:rPr>
              <a:t>seq</a:t>
            </a:r>
            <a:r>
              <a:rPr lang="zh-CN" altLang="en-US" b="1" dirty="0">
                <a:solidFill>
                  <a:schemeClr val="tx1"/>
                </a:solidFill>
              </a:rPr>
              <a:t>字段的值假定被设置为</a:t>
            </a:r>
            <a:r>
              <a:rPr lang="en-US" altLang="zh-CN" b="1" dirty="0">
                <a:solidFill>
                  <a:schemeClr val="tx1"/>
                </a:solidFill>
              </a:rPr>
              <a:t>w</a:t>
            </a:r>
            <a:r>
              <a:rPr lang="zh-CN" altLang="en-US" b="1" dirty="0">
                <a:solidFill>
                  <a:schemeClr val="tx1"/>
                </a:solidFill>
              </a:rPr>
              <a:t>，这是因为在半关闭状态下</a:t>
            </a:r>
            <a:r>
              <a:rPr lang="en-US" altLang="zh-CN" b="1" dirty="0">
                <a:solidFill>
                  <a:schemeClr val="tx1"/>
                </a:solidFill>
              </a:rPr>
              <a:t>TCP</a:t>
            </a:r>
            <a:r>
              <a:rPr lang="zh-CN" altLang="en-US" b="1" dirty="0">
                <a:solidFill>
                  <a:schemeClr val="tx1"/>
                </a:solidFill>
              </a:rPr>
              <a:t>服务器进程可能又发送了一些数据。</a:t>
            </a:r>
          </a:p>
        </p:txBody>
      </p:sp>
      <p:grpSp>
        <p:nvGrpSpPr>
          <p:cNvPr id="11" name="组合 10">
            <a:extLst>
              <a:ext uri="{FF2B5EF4-FFF2-40B4-BE49-F238E27FC236}">
                <a16:creationId xmlns:a16="http://schemas.microsoft.com/office/drawing/2014/main" id="{45BC30F8-B5F8-47FB-EABC-BEA5EE856EE3}"/>
              </a:ext>
            </a:extLst>
          </p:cNvPr>
          <p:cNvGrpSpPr/>
          <p:nvPr/>
        </p:nvGrpSpPr>
        <p:grpSpPr>
          <a:xfrm>
            <a:off x="304800" y="749300"/>
            <a:ext cx="6192344" cy="400110"/>
            <a:chOff x="424117" y="898245"/>
            <a:chExt cx="6192344" cy="400110"/>
          </a:xfrm>
        </p:grpSpPr>
        <p:sp>
          <p:nvSpPr>
            <p:cNvPr id="12" name="平行四边形 11">
              <a:extLst>
                <a:ext uri="{FF2B5EF4-FFF2-40B4-BE49-F238E27FC236}">
                  <a16:creationId xmlns:a16="http://schemas.microsoft.com/office/drawing/2014/main" id="{A9BBE7B8-A709-D3F3-8766-27FADFF371D6}"/>
                </a:ext>
              </a:extLst>
            </p:cNvPr>
            <p:cNvSpPr/>
            <p:nvPr/>
          </p:nvSpPr>
          <p:spPr>
            <a:xfrm>
              <a:off x="424117" y="898245"/>
              <a:ext cx="67714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13" name="文本框 12">
              <a:extLst>
                <a:ext uri="{FF2B5EF4-FFF2-40B4-BE49-F238E27FC236}">
                  <a16:creationId xmlns:a16="http://schemas.microsoft.com/office/drawing/2014/main" id="{D420EE2C-A581-9B33-DFE6-82DC74F8BB2F}"/>
                </a:ext>
              </a:extLst>
            </p:cNvPr>
            <p:cNvSpPr txBox="1"/>
            <p:nvPr/>
          </p:nvSpPr>
          <p:spPr>
            <a:xfrm>
              <a:off x="1101257" y="898245"/>
              <a:ext cx="5515204" cy="400110"/>
            </a:xfrm>
            <a:prstGeom prst="rect">
              <a:avLst/>
            </a:prstGeom>
            <a:noFill/>
          </p:spPr>
          <p:txBody>
            <a:bodyPr wrap="square" rtlCol="0">
              <a:spAutoFit/>
            </a:bodyPr>
            <a:lstStyle/>
            <a:p>
              <a:r>
                <a:rPr lang="zh-CN" altLang="en-US" sz="2000" b="1" dirty="0"/>
                <a:t>“四报文挥手”释放</a:t>
              </a:r>
              <a:r>
                <a:rPr lang="en-US" altLang="zh-CN" sz="2000" b="1" dirty="0"/>
                <a:t>TCP</a:t>
              </a:r>
              <a:r>
                <a:rPr lang="zh-CN" altLang="en-US" sz="2000" b="1" dirty="0"/>
                <a:t>连接</a:t>
              </a:r>
            </a:p>
          </p:txBody>
        </p:sp>
      </p:grpSp>
    </p:spTree>
    <p:custDataLst>
      <p:tags r:id="rId1"/>
    </p:custDataLst>
    <p:extLst>
      <p:ext uri="{BB962C8B-B14F-4D97-AF65-F5344CB8AC3E}">
        <p14:creationId xmlns:p14="http://schemas.microsoft.com/office/powerpoint/2010/main" val="295548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ppt_x"/>
                                          </p:val>
                                        </p:tav>
                                        <p:tav tm="100000">
                                          <p:val>
                                            <p:strVal val="#ppt_x"/>
                                          </p:val>
                                        </p:tav>
                                      </p:tavLst>
                                    </p:anim>
                                    <p:anim calcmode="lin" valueType="num">
                                      <p:cBhvr additive="base">
                                        <p:cTn id="8"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hand-spread-gesture_33861">
            <a:extLst>
              <a:ext uri="{FF2B5EF4-FFF2-40B4-BE49-F238E27FC236}">
                <a16:creationId xmlns:a16="http://schemas.microsoft.com/office/drawing/2014/main" id="{1236280D-B594-11E5-9A32-D561DC754DF8}"/>
              </a:ext>
            </a:extLst>
          </p:cNvPr>
          <p:cNvSpPr/>
          <p:nvPr/>
        </p:nvSpPr>
        <p:spPr>
          <a:xfrm rot="1840616">
            <a:off x="5682611" y="978859"/>
            <a:ext cx="265387" cy="299276"/>
          </a:xfrm>
          <a:custGeom>
            <a:avLst/>
            <a:gdLst>
              <a:gd name="T0" fmla="*/ 843 w 976"/>
              <a:gd name="T1" fmla="*/ 321 h 1102"/>
              <a:gd name="T2" fmla="*/ 745 w 976"/>
              <a:gd name="T3" fmla="*/ 446 h 1102"/>
              <a:gd name="T4" fmla="*/ 803 w 976"/>
              <a:gd name="T5" fmla="*/ 189 h 1102"/>
              <a:gd name="T6" fmla="*/ 734 w 976"/>
              <a:gd name="T7" fmla="*/ 75 h 1102"/>
              <a:gd name="T8" fmla="*/ 621 w 976"/>
              <a:gd name="T9" fmla="*/ 144 h 1102"/>
              <a:gd name="T10" fmla="*/ 582 w 976"/>
              <a:gd name="T11" fmla="*/ 97 h 1102"/>
              <a:gd name="T12" fmla="*/ 388 w 976"/>
              <a:gd name="T13" fmla="*/ 97 h 1102"/>
              <a:gd name="T14" fmla="*/ 350 w 976"/>
              <a:gd name="T15" fmla="*/ 209 h 1102"/>
              <a:gd name="T16" fmla="*/ 235 w 976"/>
              <a:gd name="T17" fmla="*/ 112 h 1102"/>
              <a:gd name="T18" fmla="*/ 163 w 976"/>
              <a:gd name="T19" fmla="*/ 219 h 1102"/>
              <a:gd name="T20" fmla="*/ 244 w 976"/>
              <a:gd name="T21" fmla="*/ 601 h 1102"/>
              <a:gd name="T22" fmla="*/ 0 w 976"/>
              <a:gd name="T23" fmla="*/ 630 h 1102"/>
              <a:gd name="T24" fmla="*/ 257 w 976"/>
              <a:gd name="T25" fmla="*/ 931 h 1102"/>
              <a:gd name="T26" fmla="*/ 214 w 976"/>
              <a:gd name="T27" fmla="*/ 969 h 1102"/>
              <a:gd name="T28" fmla="*/ 252 w 976"/>
              <a:gd name="T29" fmla="*/ 1102 h 1102"/>
              <a:gd name="T30" fmla="*/ 834 w 976"/>
              <a:gd name="T31" fmla="*/ 1064 h 1102"/>
              <a:gd name="T32" fmla="*/ 796 w 976"/>
              <a:gd name="T33" fmla="*/ 931 h 1102"/>
              <a:gd name="T34" fmla="*/ 813 w 976"/>
              <a:gd name="T35" fmla="*/ 859 h 1102"/>
              <a:gd name="T36" fmla="*/ 865 w 976"/>
              <a:gd name="T37" fmla="*/ 638 h 1102"/>
              <a:gd name="T38" fmla="*/ 953 w 976"/>
              <a:gd name="T39" fmla="*/ 448 h 1102"/>
              <a:gd name="T40" fmla="*/ 912 w 976"/>
              <a:gd name="T41" fmla="*/ 325 h 1102"/>
              <a:gd name="T42" fmla="*/ 825 w 976"/>
              <a:gd name="T43" fmla="*/ 631 h 1102"/>
              <a:gd name="T44" fmla="*/ 825 w 976"/>
              <a:gd name="T45" fmla="*/ 634 h 1102"/>
              <a:gd name="T46" fmla="*/ 825 w 976"/>
              <a:gd name="T47" fmla="*/ 642 h 1102"/>
              <a:gd name="T48" fmla="*/ 778 w 976"/>
              <a:gd name="T49" fmla="*/ 839 h 1102"/>
              <a:gd name="T50" fmla="*/ 297 w 976"/>
              <a:gd name="T51" fmla="*/ 931 h 1102"/>
              <a:gd name="T52" fmla="*/ 109 w 976"/>
              <a:gd name="T53" fmla="*/ 697 h 1102"/>
              <a:gd name="T54" fmla="*/ 40 w 976"/>
              <a:gd name="T55" fmla="*/ 630 h 1102"/>
              <a:gd name="T56" fmla="*/ 245 w 976"/>
              <a:gd name="T57" fmla="*/ 647 h 1102"/>
              <a:gd name="T58" fmla="*/ 288 w 976"/>
              <a:gd name="T59" fmla="*/ 565 h 1102"/>
              <a:gd name="T60" fmla="*/ 203 w 976"/>
              <a:gd name="T61" fmla="*/ 211 h 1102"/>
              <a:gd name="T62" fmla="*/ 277 w 976"/>
              <a:gd name="T63" fmla="*/ 156 h 1102"/>
              <a:gd name="T64" fmla="*/ 312 w 976"/>
              <a:gd name="T65" fmla="*/ 220 h 1102"/>
              <a:gd name="T66" fmla="*/ 406 w 976"/>
              <a:gd name="T67" fmla="*/ 470 h 1102"/>
              <a:gd name="T68" fmla="*/ 428 w 976"/>
              <a:gd name="T69" fmla="*/ 450 h 1102"/>
              <a:gd name="T70" fmla="*/ 485 w 976"/>
              <a:gd name="T71" fmla="*/ 40 h 1102"/>
              <a:gd name="T72" fmla="*/ 545 w 976"/>
              <a:gd name="T73" fmla="*/ 420 h 1102"/>
              <a:gd name="T74" fmla="*/ 561 w 976"/>
              <a:gd name="T75" fmla="*/ 444 h 1102"/>
              <a:gd name="T76" fmla="*/ 659 w 976"/>
              <a:gd name="T77" fmla="*/ 154 h 1102"/>
              <a:gd name="T78" fmla="*/ 725 w 976"/>
              <a:gd name="T79" fmla="*/ 114 h 1102"/>
              <a:gd name="T80" fmla="*/ 764 w 976"/>
              <a:gd name="T81" fmla="*/ 179 h 1102"/>
              <a:gd name="T82" fmla="*/ 709 w 976"/>
              <a:gd name="T83" fmla="*/ 478 h 1102"/>
              <a:gd name="T84" fmla="*/ 715 w 976"/>
              <a:gd name="T85" fmla="*/ 478 h 1102"/>
              <a:gd name="T86" fmla="*/ 743 w 976"/>
              <a:gd name="T87" fmla="*/ 489 h 1102"/>
              <a:gd name="T88" fmla="*/ 827 w 976"/>
              <a:gd name="T89" fmla="*/ 386 h 1102"/>
              <a:gd name="T90" fmla="*/ 856 w 976"/>
              <a:gd name="T91" fmla="*/ 359 h 1102"/>
              <a:gd name="T92" fmla="*/ 919 w 976"/>
              <a:gd name="T93" fmla="*/ 42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6" h="1102">
                <a:moveTo>
                  <a:pt x="912" y="325"/>
                </a:moveTo>
                <a:cubicBezTo>
                  <a:pt x="890" y="314"/>
                  <a:pt x="866" y="313"/>
                  <a:pt x="843" y="321"/>
                </a:cubicBezTo>
                <a:cubicBezTo>
                  <a:pt x="821" y="329"/>
                  <a:pt x="803" y="345"/>
                  <a:pt x="792" y="366"/>
                </a:cubicBezTo>
                <a:lnTo>
                  <a:pt x="745" y="446"/>
                </a:lnTo>
                <a:cubicBezTo>
                  <a:pt x="743" y="446"/>
                  <a:pt x="740" y="445"/>
                  <a:pt x="738" y="445"/>
                </a:cubicBezTo>
                <a:lnTo>
                  <a:pt x="803" y="189"/>
                </a:lnTo>
                <a:cubicBezTo>
                  <a:pt x="809" y="164"/>
                  <a:pt x="805" y="139"/>
                  <a:pt x="792" y="118"/>
                </a:cubicBezTo>
                <a:cubicBezTo>
                  <a:pt x="779" y="96"/>
                  <a:pt x="759" y="81"/>
                  <a:pt x="734" y="75"/>
                </a:cubicBezTo>
                <a:cubicBezTo>
                  <a:pt x="710" y="69"/>
                  <a:pt x="685" y="73"/>
                  <a:pt x="663" y="86"/>
                </a:cubicBezTo>
                <a:cubicBezTo>
                  <a:pt x="642" y="99"/>
                  <a:pt x="626" y="120"/>
                  <a:pt x="621" y="144"/>
                </a:cubicBezTo>
                <a:lnTo>
                  <a:pt x="584" y="281"/>
                </a:lnTo>
                <a:lnTo>
                  <a:pt x="582" y="97"/>
                </a:lnTo>
                <a:cubicBezTo>
                  <a:pt x="582" y="44"/>
                  <a:pt x="538" y="0"/>
                  <a:pt x="485" y="0"/>
                </a:cubicBezTo>
                <a:cubicBezTo>
                  <a:pt x="432" y="0"/>
                  <a:pt x="388" y="44"/>
                  <a:pt x="388" y="97"/>
                </a:cubicBezTo>
                <a:lnTo>
                  <a:pt x="388" y="332"/>
                </a:lnTo>
                <a:lnTo>
                  <a:pt x="350" y="209"/>
                </a:lnTo>
                <a:cubicBezTo>
                  <a:pt x="344" y="181"/>
                  <a:pt x="330" y="143"/>
                  <a:pt x="299" y="122"/>
                </a:cubicBezTo>
                <a:cubicBezTo>
                  <a:pt x="281" y="111"/>
                  <a:pt x="259" y="107"/>
                  <a:pt x="235" y="112"/>
                </a:cubicBezTo>
                <a:cubicBezTo>
                  <a:pt x="182" y="124"/>
                  <a:pt x="157" y="160"/>
                  <a:pt x="163" y="216"/>
                </a:cubicBezTo>
                <a:cubicBezTo>
                  <a:pt x="163" y="217"/>
                  <a:pt x="163" y="218"/>
                  <a:pt x="163" y="219"/>
                </a:cubicBezTo>
                <a:lnTo>
                  <a:pt x="248" y="567"/>
                </a:lnTo>
                <a:cubicBezTo>
                  <a:pt x="248" y="582"/>
                  <a:pt x="246" y="593"/>
                  <a:pt x="244" y="601"/>
                </a:cubicBezTo>
                <a:cubicBezTo>
                  <a:pt x="150" y="551"/>
                  <a:pt x="81" y="539"/>
                  <a:pt x="39" y="564"/>
                </a:cubicBezTo>
                <a:cubicBezTo>
                  <a:pt x="8" y="581"/>
                  <a:pt x="0" y="613"/>
                  <a:pt x="0" y="630"/>
                </a:cubicBezTo>
                <a:cubicBezTo>
                  <a:pt x="0" y="699"/>
                  <a:pt x="81" y="730"/>
                  <a:pt x="93" y="734"/>
                </a:cubicBezTo>
                <a:cubicBezTo>
                  <a:pt x="245" y="805"/>
                  <a:pt x="261" y="888"/>
                  <a:pt x="257" y="931"/>
                </a:cubicBezTo>
                <a:lnTo>
                  <a:pt x="252" y="931"/>
                </a:lnTo>
                <a:cubicBezTo>
                  <a:pt x="231" y="931"/>
                  <a:pt x="214" y="948"/>
                  <a:pt x="214" y="969"/>
                </a:cubicBezTo>
                <a:lnTo>
                  <a:pt x="214" y="1064"/>
                </a:lnTo>
                <a:cubicBezTo>
                  <a:pt x="214" y="1085"/>
                  <a:pt x="231" y="1102"/>
                  <a:pt x="252" y="1102"/>
                </a:cubicBezTo>
                <a:lnTo>
                  <a:pt x="796" y="1102"/>
                </a:lnTo>
                <a:cubicBezTo>
                  <a:pt x="817" y="1102"/>
                  <a:pt x="834" y="1085"/>
                  <a:pt x="834" y="1064"/>
                </a:cubicBezTo>
                <a:lnTo>
                  <a:pt x="834" y="969"/>
                </a:lnTo>
                <a:cubicBezTo>
                  <a:pt x="834" y="948"/>
                  <a:pt x="817" y="931"/>
                  <a:pt x="796" y="931"/>
                </a:cubicBezTo>
                <a:lnTo>
                  <a:pt x="790" y="931"/>
                </a:lnTo>
                <a:cubicBezTo>
                  <a:pt x="793" y="892"/>
                  <a:pt x="801" y="879"/>
                  <a:pt x="813" y="859"/>
                </a:cubicBezTo>
                <a:cubicBezTo>
                  <a:pt x="821" y="844"/>
                  <a:pt x="832" y="825"/>
                  <a:pt x="844" y="793"/>
                </a:cubicBezTo>
                <a:cubicBezTo>
                  <a:pt x="860" y="749"/>
                  <a:pt x="865" y="688"/>
                  <a:pt x="865" y="638"/>
                </a:cubicBezTo>
                <a:lnTo>
                  <a:pt x="865" y="638"/>
                </a:lnTo>
                <a:cubicBezTo>
                  <a:pt x="866" y="578"/>
                  <a:pt x="928" y="481"/>
                  <a:pt x="953" y="448"/>
                </a:cubicBezTo>
                <a:cubicBezTo>
                  <a:pt x="953" y="447"/>
                  <a:pt x="954" y="446"/>
                  <a:pt x="955" y="445"/>
                </a:cubicBezTo>
                <a:cubicBezTo>
                  <a:pt x="976" y="400"/>
                  <a:pt x="957" y="346"/>
                  <a:pt x="912" y="325"/>
                </a:cubicBezTo>
                <a:close/>
                <a:moveTo>
                  <a:pt x="919" y="426"/>
                </a:moveTo>
                <a:cubicBezTo>
                  <a:pt x="908" y="442"/>
                  <a:pt x="830" y="552"/>
                  <a:pt x="825" y="631"/>
                </a:cubicBezTo>
                <a:cubicBezTo>
                  <a:pt x="825" y="631"/>
                  <a:pt x="825" y="631"/>
                  <a:pt x="825" y="631"/>
                </a:cubicBezTo>
                <a:cubicBezTo>
                  <a:pt x="825" y="632"/>
                  <a:pt x="825" y="633"/>
                  <a:pt x="825" y="634"/>
                </a:cubicBezTo>
                <a:cubicBezTo>
                  <a:pt x="825" y="636"/>
                  <a:pt x="825" y="638"/>
                  <a:pt x="825" y="639"/>
                </a:cubicBezTo>
                <a:cubicBezTo>
                  <a:pt x="825" y="640"/>
                  <a:pt x="825" y="641"/>
                  <a:pt x="825" y="642"/>
                </a:cubicBezTo>
                <a:cubicBezTo>
                  <a:pt x="824" y="687"/>
                  <a:pt x="820" y="741"/>
                  <a:pt x="806" y="779"/>
                </a:cubicBezTo>
                <a:cubicBezTo>
                  <a:pt x="795" y="808"/>
                  <a:pt x="786" y="825"/>
                  <a:pt x="778" y="839"/>
                </a:cubicBezTo>
                <a:cubicBezTo>
                  <a:pt x="763" y="865"/>
                  <a:pt x="754" y="883"/>
                  <a:pt x="750" y="931"/>
                </a:cubicBezTo>
                <a:lnTo>
                  <a:pt x="297" y="931"/>
                </a:lnTo>
                <a:cubicBezTo>
                  <a:pt x="299" y="912"/>
                  <a:pt x="297" y="888"/>
                  <a:pt x="287" y="861"/>
                </a:cubicBezTo>
                <a:cubicBezTo>
                  <a:pt x="264" y="796"/>
                  <a:pt x="204" y="741"/>
                  <a:pt x="109" y="697"/>
                </a:cubicBezTo>
                <a:cubicBezTo>
                  <a:pt x="108" y="697"/>
                  <a:pt x="107" y="696"/>
                  <a:pt x="107" y="696"/>
                </a:cubicBezTo>
                <a:cubicBezTo>
                  <a:pt x="106" y="696"/>
                  <a:pt x="40" y="673"/>
                  <a:pt x="40" y="630"/>
                </a:cubicBezTo>
                <a:cubicBezTo>
                  <a:pt x="40" y="629"/>
                  <a:pt x="41" y="608"/>
                  <a:pt x="59" y="598"/>
                </a:cubicBezTo>
                <a:cubicBezTo>
                  <a:pt x="77" y="587"/>
                  <a:pt x="126" y="580"/>
                  <a:pt x="245" y="647"/>
                </a:cubicBezTo>
                <a:cubicBezTo>
                  <a:pt x="254" y="652"/>
                  <a:pt x="265" y="649"/>
                  <a:pt x="271" y="641"/>
                </a:cubicBezTo>
                <a:cubicBezTo>
                  <a:pt x="273" y="639"/>
                  <a:pt x="288" y="615"/>
                  <a:pt x="288" y="565"/>
                </a:cubicBezTo>
                <a:cubicBezTo>
                  <a:pt x="288" y="563"/>
                  <a:pt x="288" y="562"/>
                  <a:pt x="288" y="560"/>
                </a:cubicBezTo>
                <a:lnTo>
                  <a:pt x="203" y="211"/>
                </a:lnTo>
                <a:cubicBezTo>
                  <a:pt x="199" y="176"/>
                  <a:pt x="211" y="158"/>
                  <a:pt x="244" y="151"/>
                </a:cubicBezTo>
                <a:cubicBezTo>
                  <a:pt x="257" y="148"/>
                  <a:pt x="268" y="150"/>
                  <a:pt x="277" y="156"/>
                </a:cubicBezTo>
                <a:cubicBezTo>
                  <a:pt x="293" y="166"/>
                  <a:pt x="305" y="189"/>
                  <a:pt x="311" y="218"/>
                </a:cubicBezTo>
                <a:cubicBezTo>
                  <a:pt x="311" y="219"/>
                  <a:pt x="312" y="219"/>
                  <a:pt x="312" y="220"/>
                </a:cubicBezTo>
                <a:lnTo>
                  <a:pt x="384" y="456"/>
                </a:lnTo>
                <a:cubicBezTo>
                  <a:pt x="387" y="465"/>
                  <a:pt x="397" y="471"/>
                  <a:pt x="406" y="470"/>
                </a:cubicBezTo>
                <a:cubicBezTo>
                  <a:pt x="407" y="470"/>
                  <a:pt x="407" y="470"/>
                  <a:pt x="408" y="470"/>
                </a:cubicBezTo>
                <a:cubicBezTo>
                  <a:pt x="419" y="470"/>
                  <a:pt x="428" y="461"/>
                  <a:pt x="428" y="450"/>
                </a:cubicBezTo>
                <a:lnTo>
                  <a:pt x="428" y="97"/>
                </a:lnTo>
                <a:cubicBezTo>
                  <a:pt x="428" y="66"/>
                  <a:pt x="454" y="40"/>
                  <a:pt x="485" y="40"/>
                </a:cubicBezTo>
                <a:cubicBezTo>
                  <a:pt x="516" y="40"/>
                  <a:pt x="542" y="66"/>
                  <a:pt x="542" y="97"/>
                </a:cubicBezTo>
                <a:lnTo>
                  <a:pt x="545" y="420"/>
                </a:lnTo>
                <a:cubicBezTo>
                  <a:pt x="546" y="421"/>
                  <a:pt x="546" y="423"/>
                  <a:pt x="546" y="425"/>
                </a:cubicBezTo>
                <a:cubicBezTo>
                  <a:pt x="547" y="434"/>
                  <a:pt x="553" y="441"/>
                  <a:pt x="561" y="444"/>
                </a:cubicBezTo>
                <a:cubicBezTo>
                  <a:pt x="572" y="446"/>
                  <a:pt x="583" y="440"/>
                  <a:pt x="586" y="429"/>
                </a:cubicBezTo>
                <a:lnTo>
                  <a:pt x="659" y="154"/>
                </a:lnTo>
                <a:cubicBezTo>
                  <a:pt x="663" y="140"/>
                  <a:pt x="671" y="128"/>
                  <a:pt x="684" y="120"/>
                </a:cubicBezTo>
                <a:cubicBezTo>
                  <a:pt x="696" y="113"/>
                  <a:pt x="711" y="111"/>
                  <a:pt x="725" y="114"/>
                </a:cubicBezTo>
                <a:cubicBezTo>
                  <a:pt x="739" y="117"/>
                  <a:pt x="751" y="126"/>
                  <a:pt x="758" y="138"/>
                </a:cubicBezTo>
                <a:cubicBezTo>
                  <a:pt x="766" y="151"/>
                  <a:pt x="768" y="165"/>
                  <a:pt x="764" y="179"/>
                </a:cubicBezTo>
                <a:lnTo>
                  <a:pt x="695" y="454"/>
                </a:lnTo>
                <a:cubicBezTo>
                  <a:pt x="692" y="464"/>
                  <a:pt x="698" y="475"/>
                  <a:pt x="709" y="478"/>
                </a:cubicBezTo>
                <a:cubicBezTo>
                  <a:pt x="711" y="478"/>
                  <a:pt x="712" y="479"/>
                  <a:pt x="714" y="479"/>
                </a:cubicBezTo>
                <a:cubicBezTo>
                  <a:pt x="714" y="479"/>
                  <a:pt x="715" y="478"/>
                  <a:pt x="715" y="478"/>
                </a:cubicBezTo>
                <a:cubicBezTo>
                  <a:pt x="723" y="482"/>
                  <a:pt x="732" y="485"/>
                  <a:pt x="741" y="487"/>
                </a:cubicBezTo>
                <a:cubicBezTo>
                  <a:pt x="742" y="487"/>
                  <a:pt x="742" y="488"/>
                  <a:pt x="743" y="489"/>
                </a:cubicBezTo>
                <a:cubicBezTo>
                  <a:pt x="753" y="494"/>
                  <a:pt x="765" y="491"/>
                  <a:pt x="771" y="482"/>
                </a:cubicBezTo>
                <a:lnTo>
                  <a:pt x="827" y="386"/>
                </a:lnTo>
                <a:cubicBezTo>
                  <a:pt x="827" y="385"/>
                  <a:pt x="828" y="385"/>
                  <a:pt x="828" y="384"/>
                </a:cubicBezTo>
                <a:cubicBezTo>
                  <a:pt x="834" y="372"/>
                  <a:pt x="844" y="363"/>
                  <a:pt x="856" y="359"/>
                </a:cubicBezTo>
                <a:cubicBezTo>
                  <a:pt x="869" y="354"/>
                  <a:pt x="883" y="355"/>
                  <a:pt x="895" y="361"/>
                </a:cubicBezTo>
                <a:cubicBezTo>
                  <a:pt x="919" y="372"/>
                  <a:pt x="930" y="401"/>
                  <a:pt x="919" y="426"/>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组合 9">
            <a:extLst>
              <a:ext uri="{FF2B5EF4-FFF2-40B4-BE49-F238E27FC236}">
                <a16:creationId xmlns:a16="http://schemas.microsoft.com/office/drawing/2014/main" id="{F36FB091-0497-FA41-156C-2F7A014E4EE3}"/>
              </a:ext>
            </a:extLst>
          </p:cNvPr>
          <p:cNvGrpSpPr/>
          <p:nvPr/>
        </p:nvGrpSpPr>
        <p:grpSpPr>
          <a:xfrm>
            <a:off x="6010886" y="1040121"/>
            <a:ext cx="1427871" cy="198418"/>
            <a:chOff x="6010886" y="1040121"/>
            <a:chExt cx="1427871" cy="198418"/>
          </a:xfrm>
        </p:grpSpPr>
        <p:sp>
          <p:nvSpPr>
            <p:cNvPr id="21" name="message-envelope_16872">
              <a:extLst>
                <a:ext uri="{FF2B5EF4-FFF2-40B4-BE49-F238E27FC236}">
                  <a16:creationId xmlns:a16="http://schemas.microsoft.com/office/drawing/2014/main" id="{5F012231-FA83-1E77-5E7A-271B826ECFCE}"/>
                </a:ext>
              </a:extLst>
            </p:cNvPr>
            <p:cNvSpPr/>
            <p:nvPr/>
          </p:nvSpPr>
          <p:spPr>
            <a:xfrm>
              <a:off x="6010886"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2" name="message-envelope_16872">
              <a:extLst>
                <a:ext uri="{FF2B5EF4-FFF2-40B4-BE49-F238E27FC236}">
                  <a16:creationId xmlns:a16="http://schemas.microsoft.com/office/drawing/2014/main" id="{8BCDD75E-20E6-245F-BC20-EC5B08C13B3F}"/>
                </a:ext>
              </a:extLst>
            </p:cNvPr>
            <p:cNvSpPr/>
            <p:nvPr/>
          </p:nvSpPr>
          <p:spPr>
            <a:xfrm>
              <a:off x="6385229"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3" name="message-envelope_16872">
              <a:extLst>
                <a:ext uri="{FF2B5EF4-FFF2-40B4-BE49-F238E27FC236}">
                  <a16:creationId xmlns:a16="http://schemas.microsoft.com/office/drawing/2014/main" id="{507EB39B-93E0-2BF6-DB77-133138A5C289}"/>
                </a:ext>
              </a:extLst>
            </p:cNvPr>
            <p:cNvSpPr/>
            <p:nvPr/>
          </p:nvSpPr>
          <p:spPr>
            <a:xfrm>
              <a:off x="6759572"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0" name="message-envelope_16872">
              <a:extLst>
                <a:ext uri="{FF2B5EF4-FFF2-40B4-BE49-F238E27FC236}">
                  <a16:creationId xmlns:a16="http://schemas.microsoft.com/office/drawing/2014/main" id="{386B2640-6EA3-BA5C-25B2-88C33D5E5565}"/>
                </a:ext>
              </a:extLst>
            </p:cNvPr>
            <p:cNvSpPr/>
            <p:nvPr/>
          </p:nvSpPr>
          <p:spPr>
            <a:xfrm>
              <a:off x="7133914"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29" name="箭头: 左右 28">
            <a:extLst>
              <a:ext uri="{FF2B5EF4-FFF2-40B4-BE49-F238E27FC236}">
                <a16:creationId xmlns:a16="http://schemas.microsoft.com/office/drawing/2014/main" id="{62D5A662-7AED-F963-DDEC-273D19818217}"/>
              </a:ext>
            </a:extLst>
          </p:cNvPr>
          <p:cNvSpPr/>
          <p:nvPr/>
        </p:nvSpPr>
        <p:spPr>
          <a:xfrm>
            <a:off x="3795193" y="124858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释放</a:t>
            </a:r>
            <a:r>
              <a:rPr lang="en-US" altLang="zh-CN" b="1" dirty="0">
                <a:solidFill>
                  <a:schemeClr val="tx1"/>
                </a:solidFill>
              </a:rPr>
              <a:t>TCP</a:t>
            </a:r>
            <a:r>
              <a:rPr lang="zh-CN" altLang="en-US" b="1" dirty="0">
                <a:solidFill>
                  <a:schemeClr val="tx1"/>
                </a:solidFill>
              </a:rPr>
              <a:t>连接</a:t>
            </a:r>
          </a:p>
        </p:txBody>
      </p:sp>
      <p:sp>
        <p:nvSpPr>
          <p:cNvPr id="17" name="矩形 16">
            <a:extLst>
              <a:ext uri="{FF2B5EF4-FFF2-40B4-BE49-F238E27FC236}">
                <a16:creationId xmlns:a16="http://schemas.microsoft.com/office/drawing/2014/main" id="{40F99E68-DCA6-831D-1B42-467B2C89E3C9}"/>
              </a:ext>
            </a:extLst>
          </p:cNvPr>
          <p:cNvSpPr/>
          <p:nvPr/>
        </p:nvSpPr>
        <p:spPr>
          <a:xfrm>
            <a:off x="2699103" y="1865194"/>
            <a:ext cx="1515600" cy="58277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18" name="矩形 17">
            <a:extLst>
              <a:ext uri="{FF2B5EF4-FFF2-40B4-BE49-F238E27FC236}">
                <a16:creationId xmlns:a16="http://schemas.microsoft.com/office/drawing/2014/main" id="{CA6B1C4C-7188-4E3C-5D49-99A1C6D04C21}"/>
              </a:ext>
            </a:extLst>
          </p:cNvPr>
          <p:cNvSpPr/>
          <p:nvPr/>
        </p:nvSpPr>
        <p:spPr>
          <a:xfrm>
            <a:off x="7977861" y="1865194"/>
            <a:ext cx="1515035" cy="92372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24" name="文本框 23">
            <a:extLst>
              <a:ext uri="{FF2B5EF4-FFF2-40B4-BE49-F238E27FC236}">
                <a16:creationId xmlns:a16="http://schemas.microsoft.com/office/drawing/2014/main" id="{ABC1E240-2472-5F63-48F2-374B54E05FC4}"/>
              </a:ext>
            </a:extLst>
          </p:cNvPr>
          <p:cNvSpPr txBox="1"/>
          <p:nvPr/>
        </p:nvSpPr>
        <p:spPr>
          <a:xfrm>
            <a:off x="2130526" y="1176231"/>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5" name="文本框 24">
            <a:extLst>
              <a:ext uri="{FF2B5EF4-FFF2-40B4-BE49-F238E27FC236}">
                <a16:creationId xmlns:a16="http://schemas.microsoft.com/office/drawing/2014/main" id="{CEF6D472-E22A-8768-D9C3-A3F97244770D}"/>
              </a:ext>
            </a:extLst>
          </p:cNvPr>
          <p:cNvSpPr txBox="1"/>
          <p:nvPr/>
        </p:nvSpPr>
        <p:spPr>
          <a:xfrm>
            <a:off x="9081840" y="1176231"/>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26" name="组合 25">
            <a:extLst>
              <a:ext uri="{FF2B5EF4-FFF2-40B4-BE49-F238E27FC236}">
                <a16:creationId xmlns:a16="http://schemas.microsoft.com/office/drawing/2014/main" id="{E6947661-44AF-5FB4-02BF-15425BDB997C}"/>
              </a:ext>
            </a:extLst>
          </p:cNvPr>
          <p:cNvGrpSpPr/>
          <p:nvPr/>
        </p:nvGrpSpPr>
        <p:grpSpPr>
          <a:xfrm>
            <a:off x="3118053" y="1128498"/>
            <a:ext cx="5963787" cy="654939"/>
            <a:chOff x="2993956" y="1149410"/>
            <a:chExt cx="5963787" cy="654939"/>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grpSp>
        <p:nvGrpSpPr>
          <p:cNvPr id="8" name="组合 7">
            <a:extLst>
              <a:ext uri="{FF2B5EF4-FFF2-40B4-BE49-F238E27FC236}">
                <a16:creationId xmlns:a16="http://schemas.microsoft.com/office/drawing/2014/main" id="{9AFD3B46-0258-3B49-FC77-D6850AA42710}"/>
              </a:ext>
            </a:extLst>
          </p:cNvPr>
          <p:cNvGrpSpPr/>
          <p:nvPr/>
        </p:nvGrpSpPr>
        <p:grpSpPr>
          <a:xfrm>
            <a:off x="4274694" y="1865193"/>
            <a:ext cx="3642611" cy="412095"/>
            <a:chOff x="4274694" y="1865193"/>
            <a:chExt cx="3642611" cy="412095"/>
          </a:xfrm>
        </p:grpSpPr>
        <p:sp>
          <p:nvSpPr>
            <p:cNvPr id="5" name="圆柱体 4">
              <a:extLst>
                <a:ext uri="{FF2B5EF4-FFF2-40B4-BE49-F238E27FC236}">
                  <a16:creationId xmlns:a16="http://schemas.microsoft.com/office/drawing/2014/main" id="{EA8B1183-5375-08E6-EF5E-0A674D9F60C2}"/>
                </a:ext>
              </a:extLst>
            </p:cNvPr>
            <p:cNvSpPr/>
            <p:nvPr/>
          </p:nvSpPr>
          <p:spPr>
            <a:xfrm rot="16200000">
              <a:off x="5889952" y="249935"/>
              <a:ext cx="412095" cy="3642611"/>
            </a:xfrm>
            <a:prstGeom prst="can">
              <a:avLst>
                <a:gd name="adj" fmla="val 34442"/>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D6CCF5A-5DEA-F891-7E78-D2307C7C767B}"/>
                </a:ext>
              </a:extLst>
            </p:cNvPr>
            <p:cNvSpPr txBox="1"/>
            <p:nvPr/>
          </p:nvSpPr>
          <p:spPr>
            <a:xfrm>
              <a:off x="5491309" y="1885326"/>
              <a:ext cx="1232170" cy="369332"/>
            </a:xfrm>
            <a:prstGeom prst="rect">
              <a:avLst/>
            </a:prstGeom>
            <a:noFill/>
          </p:spPr>
          <p:txBody>
            <a:bodyPr wrap="square" rtlCol="0">
              <a:spAutoFit/>
            </a:bodyPr>
            <a:lstStyle/>
            <a:p>
              <a:pPr algn="ctr"/>
              <a:r>
                <a:rPr lang="zh-CN" altLang="en-US" b="1" dirty="0">
                  <a:solidFill>
                    <a:schemeClr val="bg1"/>
                  </a:solidFill>
                </a:rPr>
                <a:t>数据传输</a:t>
              </a:r>
            </a:p>
          </p:txBody>
        </p:sp>
      </p:grpSp>
      <p:sp>
        <p:nvSpPr>
          <p:cNvPr id="30" name="矩形 29">
            <a:extLst>
              <a:ext uri="{FF2B5EF4-FFF2-40B4-BE49-F238E27FC236}">
                <a16:creationId xmlns:a16="http://schemas.microsoft.com/office/drawing/2014/main" id="{ED68718A-6367-8AA5-E2BF-1B31FC417C7B}"/>
              </a:ext>
            </a:extLst>
          </p:cNvPr>
          <p:cNvSpPr/>
          <p:nvPr/>
        </p:nvSpPr>
        <p:spPr>
          <a:xfrm>
            <a:off x="2699102" y="2447972"/>
            <a:ext cx="1515600" cy="873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FIN-WAIT-1</a:t>
            </a:r>
          </a:p>
          <a:p>
            <a:pPr algn="ctr"/>
            <a:r>
              <a:rPr lang="zh-CN" altLang="en-US" b="1" dirty="0">
                <a:solidFill>
                  <a:schemeClr val="bg1"/>
                </a:solidFill>
                <a:latin typeface="+mn-ea"/>
              </a:rPr>
              <a:t>终止等待</a:t>
            </a:r>
            <a:r>
              <a:rPr lang="en-US" altLang="zh-CN" b="1" dirty="0">
                <a:solidFill>
                  <a:schemeClr val="bg1"/>
                </a:solidFill>
                <a:latin typeface="+mn-ea"/>
              </a:rPr>
              <a:t>1</a:t>
            </a:r>
            <a:endParaRPr lang="zh-CN" altLang="en-US" b="1" dirty="0">
              <a:solidFill>
                <a:schemeClr val="bg1"/>
              </a:solidFill>
              <a:latin typeface="+mn-ea"/>
            </a:endParaRPr>
          </a:p>
        </p:txBody>
      </p:sp>
      <p:grpSp>
        <p:nvGrpSpPr>
          <p:cNvPr id="95" name="组合 94">
            <a:extLst>
              <a:ext uri="{FF2B5EF4-FFF2-40B4-BE49-F238E27FC236}">
                <a16:creationId xmlns:a16="http://schemas.microsoft.com/office/drawing/2014/main" id="{17317090-41A6-A428-52C7-8C06E0B317FD}"/>
              </a:ext>
            </a:extLst>
          </p:cNvPr>
          <p:cNvGrpSpPr/>
          <p:nvPr/>
        </p:nvGrpSpPr>
        <p:grpSpPr>
          <a:xfrm>
            <a:off x="4214138" y="2251901"/>
            <a:ext cx="3763723" cy="545711"/>
            <a:chOff x="4214138" y="2251901"/>
            <a:chExt cx="3763723" cy="545711"/>
          </a:xfrm>
        </p:grpSpPr>
        <p:cxnSp>
          <p:nvCxnSpPr>
            <p:cNvPr id="31" name="直接箭头连接符 30">
              <a:extLst>
                <a:ext uri="{FF2B5EF4-FFF2-40B4-BE49-F238E27FC236}">
                  <a16:creationId xmlns:a16="http://schemas.microsoft.com/office/drawing/2014/main" id="{641AA3EE-6A46-EDA9-E2D9-F04EFCBA3B99}"/>
                </a:ext>
              </a:extLst>
            </p:cNvPr>
            <p:cNvCxnSpPr/>
            <p:nvPr/>
          </p:nvCxnSpPr>
          <p:spPr>
            <a:xfrm>
              <a:off x="4214138" y="2447572"/>
              <a:ext cx="3763723" cy="34134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A220E6E1-D8B3-04C9-6769-99C51BD63251}"/>
                </a:ext>
              </a:extLst>
            </p:cNvPr>
            <p:cNvSpPr txBox="1"/>
            <p:nvPr/>
          </p:nvSpPr>
          <p:spPr>
            <a:xfrm rot="335594">
              <a:off x="4859257" y="2251901"/>
              <a:ext cx="809897" cy="369332"/>
            </a:xfrm>
            <a:prstGeom prst="rect">
              <a:avLst/>
            </a:prstGeom>
            <a:noFill/>
          </p:spPr>
          <p:txBody>
            <a:bodyPr wrap="square" rtlCol="0">
              <a:spAutoFit/>
            </a:bodyPr>
            <a:lstStyle/>
            <a:p>
              <a:r>
                <a:rPr lang="en-US" altLang="zh-CN" b="1" dirty="0"/>
                <a:t>FIN=1</a:t>
              </a:r>
              <a:endParaRPr lang="zh-CN" altLang="en-US" b="1" dirty="0"/>
            </a:p>
          </p:txBody>
        </p:sp>
        <p:sp>
          <p:nvSpPr>
            <p:cNvPr id="32" name="文本框 31">
              <a:extLst>
                <a:ext uri="{FF2B5EF4-FFF2-40B4-BE49-F238E27FC236}">
                  <a16:creationId xmlns:a16="http://schemas.microsoft.com/office/drawing/2014/main" id="{CA02D098-6D0B-915A-5EB5-5C6B4A5D8F70}"/>
                </a:ext>
              </a:extLst>
            </p:cNvPr>
            <p:cNvSpPr txBox="1"/>
            <p:nvPr/>
          </p:nvSpPr>
          <p:spPr>
            <a:xfrm rot="250480">
              <a:off x="5608557" y="2299369"/>
              <a:ext cx="809897" cy="369332"/>
            </a:xfrm>
            <a:prstGeom prst="rect">
              <a:avLst/>
            </a:prstGeom>
            <a:noFill/>
          </p:spPr>
          <p:txBody>
            <a:bodyPr wrap="square" rtlCol="0">
              <a:spAutoFit/>
            </a:bodyPr>
            <a:lstStyle/>
            <a:p>
              <a:r>
                <a:rPr lang="en-US" altLang="zh-CN" b="1" dirty="0"/>
                <a:t>ACK=1</a:t>
              </a:r>
              <a:endParaRPr lang="zh-CN" altLang="en-US" b="1" dirty="0"/>
            </a:p>
          </p:txBody>
        </p:sp>
        <p:sp>
          <p:nvSpPr>
            <p:cNvPr id="33" name="文本框 32">
              <a:extLst>
                <a:ext uri="{FF2B5EF4-FFF2-40B4-BE49-F238E27FC236}">
                  <a16:creationId xmlns:a16="http://schemas.microsoft.com/office/drawing/2014/main" id="{DE1EEE7D-A921-A199-93E3-A630153B83FE}"/>
                </a:ext>
              </a:extLst>
            </p:cNvPr>
            <p:cNvSpPr txBox="1"/>
            <p:nvPr/>
          </p:nvSpPr>
          <p:spPr>
            <a:xfrm rot="344951">
              <a:off x="6415910" y="2339094"/>
              <a:ext cx="809897" cy="369332"/>
            </a:xfrm>
            <a:prstGeom prst="rect">
              <a:avLst/>
            </a:prstGeom>
            <a:noFill/>
          </p:spPr>
          <p:txBody>
            <a:bodyPr wrap="square" rtlCol="0">
              <a:spAutoFit/>
            </a:bodyPr>
            <a:lstStyle/>
            <a:p>
              <a:r>
                <a:rPr lang="en-US" altLang="zh-CN" b="1" dirty="0"/>
                <a:t>seq=u</a:t>
              </a:r>
              <a:endParaRPr lang="zh-CN" altLang="en-US" b="1" dirty="0"/>
            </a:p>
          </p:txBody>
        </p:sp>
        <p:sp>
          <p:nvSpPr>
            <p:cNvPr id="34" name="文本框 33">
              <a:extLst>
                <a:ext uri="{FF2B5EF4-FFF2-40B4-BE49-F238E27FC236}">
                  <a16:creationId xmlns:a16="http://schemas.microsoft.com/office/drawing/2014/main" id="{73C8C3CA-C564-BE9C-E842-A8296EE84E6F}"/>
                </a:ext>
              </a:extLst>
            </p:cNvPr>
            <p:cNvSpPr txBox="1"/>
            <p:nvPr/>
          </p:nvSpPr>
          <p:spPr>
            <a:xfrm rot="344951">
              <a:off x="7146872" y="2428280"/>
              <a:ext cx="809897" cy="369332"/>
            </a:xfrm>
            <a:prstGeom prst="rect">
              <a:avLst/>
            </a:prstGeom>
            <a:noFill/>
          </p:spPr>
          <p:txBody>
            <a:bodyPr wrap="square" rtlCol="0">
              <a:spAutoFit/>
            </a:bodyPr>
            <a:lstStyle/>
            <a:p>
              <a:r>
                <a:rPr lang="en-US" altLang="zh-CN" b="1" dirty="0"/>
                <a:t>ack=v</a:t>
              </a:r>
              <a:endParaRPr lang="zh-CN" altLang="en-US" b="1" dirty="0"/>
            </a:p>
          </p:txBody>
        </p:sp>
      </p:grpSp>
      <p:grpSp>
        <p:nvGrpSpPr>
          <p:cNvPr id="94" name="组合 93">
            <a:extLst>
              <a:ext uri="{FF2B5EF4-FFF2-40B4-BE49-F238E27FC236}">
                <a16:creationId xmlns:a16="http://schemas.microsoft.com/office/drawing/2014/main" id="{5FCAD905-F0A5-7E80-98B2-22732196C43C}"/>
              </a:ext>
            </a:extLst>
          </p:cNvPr>
          <p:cNvGrpSpPr/>
          <p:nvPr/>
        </p:nvGrpSpPr>
        <p:grpSpPr>
          <a:xfrm>
            <a:off x="983085" y="1265027"/>
            <a:ext cx="1711321" cy="1200329"/>
            <a:chOff x="983085" y="1265027"/>
            <a:chExt cx="1711321" cy="1200329"/>
          </a:xfrm>
        </p:grpSpPr>
        <p:cxnSp>
          <p:nvCxnSpPr>
            <p:cNvPr id="72" name="连接符: 肘形 71">
              <a:extLst>
                <a:ext uri="{FF2B5EF4-FFF2-40B4-BE49-F238E27FC236}">
                  <a16:creationId xmlns:a16="http://schemas.microsoft.com/office/drawing/2014/main" id="{EFBF1B79-C961-44D2-C2DB-0F7E27764AB6}"/>
                </a:ext>
              </a:extLst>
            </p:cNvPr>
            <p:cNvCxnSpPr>
              <a:cxnSpLocks/>
              <a:stCxn id="24" idx="1"/>
            </p:cNvCxnSpPr>
            <p:nvPr/>
          </p:nvCxnSpPr>
          <p:spPr>
            <a:xfrm rot="10800000" flipH="1" flipV="1">
              <a:off x="2130526" y="1360896"/>
              <a:ext cx="563880" cy="1088571"/>
            </a:xfrm>
            <a:prstGeom prst="bentConnector3">
              <a:avLst>
                <a:gd name="adj1" fmla="val -1314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B7C56BD8-1CE2-8D94-5F92-CBAF19D32888}"/>
                </a:ext>
              </a:extLst>
            </p:cNvPr>
            <p:cNvSpPr txBox="1"/>
            <p:nvPr/>
          </p:nvSpPr>
          <p:spPr>
            <a:xfrm>
              <a:off x="983085" y="1265027"/>
              <a:ext cx="438727" cy="1200329"/>
            </a:xfrm>
            <a:prstGeom prst="rect">
              <a:avLst/>
            </a:prstGeom>
            <a:noFill/>
          </p:spPr>
          <p:txBody>
            <a:bodyPr wrap="square" rtlCol="0">
              <a:spAutoFit/>
            </a:bodyPr>
            <a:lstStyle/>
            <a:p>
              <a:r>
                <a:rPr lang="zh-CN" altLang="en-US" b="1" dirty="0"/>
                <a:t>主</a:t>
              </a:r>
              <a:endParaRPr lang="en-US" altLang="zh-CN" b="1" dirty="0"/>
            </a:p>
            <a:p>
              <a:r>
                <a:rPr lang="zh-CN" altLang="en-US" b="1" dirty="0"/>
                <a:t>动</a:t>
              </a:r>
              <a:endParaRPr lang="en-US" altLang="zh-CN" b="1" dirty="0"/>
            </a:p>
            <a:p>
              <a:r>
                <a:rPr lang="zh-CN" altLang="en-US" b="1" dirty="0"/>
                <a:t>关</a:t>
              </a:r>
              <a:endParaRPr lang="en-US" altLang="zh-CN" b="1" dirty="0"/>
            </a:p>
            <a:p>
              <a:r>
                <a:rPr lang="zh-CN" altLang="en-US" b="1" dirty="0"/>
                <a:t>闭</a:t>
              </a:r>
            </a:p>
          </p:txBody>
        </p:sp>
      </p:grpSp>
      <p:sp>
        <p:nvSpPr>
          <p:cNvPr id="90" name="文本框 89">
            <a:extLst>
              <a:ext uri="{FF2B5EF4-FFF2-40B4-BE49-F238E27FC236}">
                <a16:creationId xmlns:a16="http://schemas.microsoft.com/office/drawing/2014/main" id="{2FF1AB45-4BA9-D467-A59C-E8A8FDDDA3B3}"/>
              </a:ext>
            </a:extLst>
          </p:cNvPr>
          <p:cNvSpPr txBox="1"/>
          <p:nvPr/>
        </p:nvSpPr>
        <p:spPr>
          <a:xfrm>
            <a:off x="130663" y="2451401"/>
            <a:ext cx="2759153" cy="646331"/>
          </a:xfrm>
          <a:prstGeom prst="rect">
            <a:avLst/>
          </a:prstGeom>
          <a:noFill/>
        </p:spPr>
        <p:txBody>
          <a:bodyPr wrap="square" rtlCol="0">
            <a:spAutoFit/>
          </a:bodyPr>
          <a:lstStyle/>
          <a:p>
            <a:r>
              <a:rPr lang="zh-CN" altLang="en-US" b="1" dirty="0">
                <a:solidFill>
                  <a:schemeClr val="accent3"/>
                </a:solidFill>
              </a:rPr>
              <a:t>发送</a:t>
            </a:r>
            <a:r>
              <a:rPr lang="en-US" altLang="zh-CN" b="1" dirty="0">
                <a:solidFill>
                  <a:schemeClr val="accent3"/>
                </a:solidFill>
              </a:rPr>
              <a:t>TCP</a:t>
            </a:r>
            <a:r>
              <a:rPr lang="zh-CN" altLang="en-US" b="1" dirty="0">
                <a:solidFill>
                  <a:schemeClr val="accent3"/>
                </a:solidFill>
              </a:rPr>
              <a:t>连接释放报文段</a:t>
            </a:r>
            <a:endParaRPr lang="en-US" altLang="zh-CN" b="1" dirty="0">
              <a:solidFill>
                <a:schemeClr val="accent3"/>
              </a:solidFill>
            </a:endParaRPr>
          </a:p>
          <a:p>
            <a:r>
              <a:rPr lang="zh-CN" altLang="en-US" b="1" dirty="0">
                <a:solidFill>
                  <a:schemeClr val="accent3"/>
                </a:solidFill>
              </a:rPr>
              <a:t>并进入终止等待</a:t>
            </a:r>
            <a:r>
              <a:rPr lang="en-US" altLang="zh-CN" b="1" dirty="0">
                <a:solidFill>
                  <a:schemeClr val="accent3"/>
                </a:solidFill>
              </a:rPr>
              <a:t>1</a:t>
            </a:r>
            <a:r>
              <a:rPr lang="zh-CN" altLang="en-US" b="1" dirty="0">
                <a:solidFill>
                  <a:schemeClr val="accent3"/>
                </a:solidFill>
              </a:rPr>
              <a:t>状态</a:t>
            </a:r>
          </a:p>
        </p:txBody>
      </p:sp>
      <p:sp>
        <p:nvSpPr>
          <p:cNvPr id="35" name="矩形 34">
            <a:extLst>
              <a:ext uri="{FF2B5EF4-FFF2-40B4-BE49-F238E27FC236}">
                <a16:creationId xmlns:a16="http://schemas.microsoft.com/office/drawing/2014/main" id="{0D49E603-5865-CF65-C2BE-7A4014828CAD}"/>
              </a:ext>
            </a:extLst>
          </p:cNvPr>
          <p:cNvSpPr/>
          <p:nvPr/>
        </p:nvSpPr>
        <p:spPr>
          <a:xfrm>
            <a:off x="7977861" y="2780505"/>
            <a:ext cx="1515035" cy="1099051"/>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CLOSE-WAIT</a:t>
            </a:r>
          </a:p>
          <a:p>
            <a:pPr algn="ctr"/>
            <a:r>
              <a:rPr lang="zh-CN" altLang="en-US" b="1" dirty="0">
                <a:solidFill>
                  <a:schemeClr val="bg1"/>
                </a:solidFill>
                <a:latin typeface="+mn-ea"/>
              </a:rPr>
              <a:t>关闭等待</a:t>
            </a:r>
          </a:p>
        </p:txBody>
      </p:sp>
      <p:grpSp>
        <p:nvGrpSpPr>
          <p:cNvPr id="9" name="组合 8">
            <a:extLst>
              <a:ext uri="{FF2B5EF4-FFF2-40B4-BE49-F238E27FC236}">
                <a16:creationId xmlns:a16="http://schemas.microsoft.com/office/drawing/2014/main" id="{DA320016-A175-24BD-51D5-433B380C8527}"/>
              </a:ext>
            </a:extLst>
          </p:cNvPr>
          <p:cNvGrpSpPr/>
          <p:nvPr/>
        </p:nvGrpSpPr>
        <p:grpSpPr>
          <a:xfrm>
            <a:off x="4214138" y="2733736"/>
            <a:ext cx="3759093" cy="587534"/>
            <a:chOff x="4214138" y="2733736"/>
            <a:chExt cx="3759093" cy="587534"/>
          </a:xfrm>
        </p:grpSpPr>
        <p:cxnSp>
          <p:nvCxnSpPr>
            <p:cNvPr id="36" name="直接箭头连接符 35">
              <a:extLst>
                <a:ext uri="{FF2B5EF4-FFF2-40B4-BE49-F238E27FC236}">
                  <a16:creationId xmlns:a16="http://schemas.microsoft.com/office/drawing/2014/main" id="{EC64D488-088C-E77D-6C54-84DF45C50279}"/>
                </a:ext>
              </a:extLst>
            </p:cNvPr>
            <p:cNvCxnSpPr>
              <a:cxnSpLocks/>
            </p:cNvCxnSpPr>
            <p:nvPr/>
          </p:nvCxnSpPr>
          <p:spPr>
            <a:xfrm flipH="1">
              <a:off x="4214138" y="2819302"/>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DAA6284F-9DA4-67EF-B140-67666C65334C}"/>
                </a:ext>
              </a:extLst>
            </p:cNvPr>
            <p:cNvSpPr txBox="1"/>
            <p:nvPr/>
          </p:nvSpPr>
          <p:spPr>
            <a:xfrm rot="21102087">
              <a:off x="4295738" y="2948766"/>
              <a:ext cx="809897" cy="369332"/>
            </a:xfrm>
            <a:prstGeom prst="rect">
              <a:avLst/>
            </a:prstGeom>
            <a:noFill/>
          </p:spPr>
          <p:txBody>
            <a:bodyPr wrap="square" rtlCol="0">
              <a:spAutoFit/>
            </a:bodyPr>
            <a:lstStyle/>
            <a:p>
              <a:r>
                <a:rPr lang="en-US" altLang="zh-CN" b="1" dirty="0"/>
                <a:t>ACK=1</a:t>
              </a:r>
              <a:endParaRPr lang="zh-CN" altLang="en-US" b="1" dirty="0"/>
            </a:p>
          </p:txBody>
        </p:sp>
        <p:sp>
          <p:nvSpPr>
            <p:cNvPr id="38" name="文本框 37">
              <a:extLst>
                <a:ext uri="{FF2B5EF4-FFF2-40B4-BE49-F238E27FC236}">
                  <a16:creationId xmlns:a16="http://schemas.microsoft.com/office/drawing/2014/main" id="{A47268D0-4CBF-A997-1DAC-23280FB2B76F}"/>
                </a:ext>
              </a:extLst>
            </p:cNvPr>
            <p:cNvSpPr txBox="1"/>
            <p:nvPr/>
          </p:nvSpPr>
          <p:spPr>
            <a:xfrm rot="21139996">
              <a:off x="5110317" y="2805327"/>
              <a:ext cx="809897" cy="369332"/>
            </a:xfrm>
            <a:prstGeom prst="rect">
              <a:avLst/>
            </a:prstGeom>
            <a:noFill/>
          </p:spPr>
          <p:txBody>
            <a:bodyPr wrap="square" rtlCol="0">
              <a:spAutoFit/>
            </a:bodyPr>
            <a:lstStyle/>
            <a:p>
              <a:r>
                <a:rPr lang="en-US" altLang="zh-CN" b="1" dirty="0"/>
                <a:t>seq=v</a:t>
              </a:r>
              <a:endParaRPr lang="zh-CN" altLang="en-US" b="1" dirty="0"/>
            </a:p>
          </p:txBody>
        </p:sp>
        <p:sp>
          <p:nvSpPr>
            <p:cNvPr id="41" name="文本框 40">
              <a:extLst>
                <a:ext uri="{FF2B5EF4-FFF2-40B4-BE49-F238E27FC236}">
                  <a16:creationId xmlns:a16="http://schemas.microsoft.com/office/drawing/2014/main" id="{019DD84C-6D81-0EFB-07DC-534903F58133}"/>
                </a:ext>
              </a:extLst>
            </p:cNvPr>
            <p:cNvSpPr txBox="1"/>
            <p:nvPr/>
          </p:nvSpPr>
          <p:spPr>
            <a:xfrm rot="21174311">
              <a:off x="5867782" y="2733736"/>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42" name="文本框 41">
            <a:extLst>
              <a:ext uri="{FF2B5EF4-FFF2-40B4-BE49-F238E27FC236}">
                <a16:creationId xmlns:a16="http://schemas.microsoft.com/office/drawing/2014/main" id="{A89553BD-AF53-A5E8-8A80-5A0CDDA240F7}"/>
              </a:ext>
            </a:extLst>
          </p:cNvPr>
          <p:cNvSpPr txBox="1"/>
          <p:nvPr/>
        </p:nvSpPr>
        <p:spPr>
          <a:xfrm>
            <a:off x="9480501" y="2715141"/>
            <a:ext cx="2759153" cy="646331"/>
          </a:xfrm>
          <a:prstGeom prst="rect">
            <a:avLst/>
          </a:prstGeom>
          <a:noFill/>
        </p:spPr>
        <p:txBody>
          <a:bodyPr wrap="square" rtlCol="0">
            <a:spAutoFit/>
          </a:bodyPr>
          <a:lstStyle/>
          <a:p>
            <a:r>
              <a:rPr lang="zh-CN" altLang="en-US" b="1" dirty="0">
                <a:solidFill>
                  <a:schemeClr val="accent5"/>
                </a:solidFill>
              </a:rPr>
              <a:t>发送</a:t>
            </a:r>
            <a:r>
              <a:rPr lang="en-US" altLang="zh-CN" b="1" dirty="0">
                <a:solidFill>
                  <a:schemeClr val="accent5"/>
                </a:solidFill>
              </a:rPr>
              <a:t>TCP</a:t>
            </a:r>
            <a:r>
              <a:rPr lang="zh-CN" altLang="en-US" b="1" dirty="0">
                <a:solidFill>
                  <a:schemeClr val="accent5"/>
                </a:solidFill>
              </a:rPr>
              <a:t>普通确认报文段</a:t>
            </a:r>
            <a:endParaRPr lang="en-US" altLang="zh-CN" b="1" dirty="0">
              <a:solidFill>
                <a:schemeClr val="accent5"/>
              </a:solidFill>
            </a:endParaRPr>
          </a:p>
          <a:p>
            <a:r>
              <a:rPr lang="zh-CN" altLang="en-US" b="1" dirty="0">
                <a:solidFill>
                  <a:schemeClr val="accent5"/>
                </a:solidFill>
              </a:rPr>
              <a:t>并进入关闭等待状态</a:t>
            </a:r>
          </a:p>
        </p:txBody>
      </p:sp>
      <p:grpSp>
        <p:nvGrpSpPr>
          <p:cNvPr id="46" name="组合 45">
            <a:extLst>
              <a:ext uri="{FF2B5EF4-FFF2-40B4-BE49-F238E27FC236}">
                <a16:creationId xmlns:a16="http://schemas.microsoft.com/office/drawing/2014/main" id="{48AD9B87-57B8-C6F1-C653-17CC020E0202}"/>
              </a:ext>
            </a:extLst>
          </p:cNvPr>
          <p:cNvGrpSpPr/>
          <p:nvPr/>
        </p:nvGrpSpPr>
        <p:grpSpPr>
          <a:xfrm>
            <a:off x="9480501" y="1496845"/>
            <a:ext cx="2057183" cy="1278715"/>
            <a:chOff x="9480501" y="1496845"/>
            <a:chExt cx="2057183" cy="1278715"/>
          </a:xfrm>
        </p:grpSpPr>
        <p:cxnSp>
          <p:nvCxnSpPr>
            <p:cNvPr id="47" name="连接符: 曲线 46">
              <a:extLst>
                <a:ext uri="{FF2B5EF4-FFF2-40B4-BE49-F238E27FC236}">
                  <a16:creationId xmlns:a16="http://schemas.microsoft.com/office/drawing/2014/main" id="{121694F8-3BD3-6FF5-13AC-9E7EFE951999}"/>
                </a:ext>
              </a:extLst>
            </p:cNvPr>
            <p:cNvCxnSpPr>
              <a:cxnSpLocks/>
            </p:cNvCxnSpPr>
            <p:nvPr/>
          </p:nvCxnSpPr>
          <p:spPr>
            <a:xfrm flipH="1" flipV="1">
              <a:off x="9480501" y="1496845"/>
              <a:ext cx="10079" cy="1278715"/>
            </a:xfrm>
            <a:prstGeom prst="curvedConnector3">
              <a:avLst>
                <a:gd name="adj1" fmla="val -2268082"/>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B219D375-BCA1-7469-0C6A-53A995D464C9}"/>
                </a:ext>
              </a:extLst>
            </p:cNvPr>
            <p:cNvSpPr txBox="1"/>
            <p:nvPr/>
          </p:nvSpPr>
          <p:spPr>
            <a:xfrm>
              <a:off x="9679098" y="1956629"/>
              <a:ext cx="1858586" cy="369332"/>
            </a:xfrm>
            <a:prstGeom prst="rect">
              <a:avLst/>
            </a:prstGeom>
            <a:noFill/>
          </p:spPr>
          <p:txBody>
            <a:bodyPr wrap="square" rtlCol="0">
              <a:spAutoFit/>
            </a:bodyPr>
            <a:lstStyle/>
            <a:p>
              <a:r>
                <a:rPr lang="zh-CN" altLang="en-US" b="1" dirty="0"/>
                <a:t>通知应用进程</a:t>
              </a:r>
            </a:p>
          </p:txBody>
        </p:sp>
      </p:grpSp>
      <p:sp>
        <p:nvSpPr>
          <p:cNvPr id="50" name="标注: 左箭头 49">
            <a:extLst>
              <a:ext uri="{FF2B5EF4-FFF2-40B4-BE49-F238E27FC236}">
                <a16:creationId xmlns:a16="http://schemas.microsoft.com/office/drawing/2014/main" id="{F8C87274-CDF7-8AA9-2A46-22B7719EA28C}"/>
              </a:ext>
            </a:extLst>
          </p:cNvPr>
          <p:cNvSpPr/>
          <p:nvPr/>
        </p:nvSpPr>
        <p:spPr>
          <a:xfrm rot="21173608">
            <a:off x="5590824" y="3185971"/>
            <a:ext cx="1893651" cy="470078"/>
          </a:xfrm>
          <a:prstGeom prst="leftArrowCallout">
            <a:avLst>
              <a:gd name="adj1" fmla="val 25000"/>
              <a:gd name="adj2" fmla="val 25000"/>
              <a:gd name="adj3" fmla="val 25000"/>
              <a:gd name="adj4" fmla="val 85097"/>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数据传输</a:t>
            </a:r>
          </a:p>
        </p:txBody>
      </p:sp>
      <p:sp>
        <p:nvSpPr>
          <p:cNvPr id="51" name="矩形 50">
            <a:extLst>
              <a:ext uri="{FF2B5EF4-FFF2-40B4-BE49-F238E27FC236}">
                <a16:creationId xmlns:a16="http://schemas.microsoft.com/office/drawing/2014/main" id="{B61D931A-9793-AB5F-973B-40953D11E6E2}"/>
              </a:ext>
            </a:extLst>
          </p:cNvPr>
          <p:cNvSpPr/>
          <p:nvPr/>
        </p:nvSpPr>
        <p:spPr>
          <a:xfrm>
            <a:off x="2694472" y="3321269"/>
            <a:ext cx="1515600" cy="1099051"/>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FIN-WAIT-2</a:t>
            </a:r>
          </a:p>
          <a:p>
            <a:pPr algn="ctr"/>
            <a:r>
              <a:rPr lang="zh-CN" altLang="en-US" b="1" dirty="0">
                <a:solidFill>
                  <a:schemeClr val="bg1"/>
                </a:solidFill>
                <a:latin typeface="+mn-ea"/>
              </a:rPr>
              <a:t>终止等待</a:t>
            </a:r>
            <a:r>
              <a:rPr lang="en-US" altLang="zh-CN" b="1" dirty="0">
                <a:solidFill>
                  <a:schemeClr val="bg1"/>
                </a:solidFill>
                <a:latin typeface="+mn-ea"/>
              </a:rPr>
              <a:t>2</a:t>
            </a:r>
            <a:endParaRPr lang="zh-CN" altLang="en-US" b="1" dirty="0">
              <a:solidFill>
                <a:schemeClr val="bg1"/>
              </a:solidFill>
              <a:latin typeface="+mn-ea"/>
            </a:endParaRPr>
          </a:p>
        </p:txBody>
      </p:sp>
      <p:grpSp>
        <p:nvGrpSpPr>
          <p:cNvPr id="19" name="组合 18">
            <a:extLst>
              <a:ext uri="{FF2B5EF4-FFF2-40B4-BE49-F238E27FC236}">
                <a16:creationId xmlns:a16="http://schemas.microsoft.com/office/drawing/2014/main" id="{C051D0C7-D3F9-E1C1-CAF0-80AAFFD5B05E}"/>
              </a:ext>
            </a:extLst>
          </p:cNvPr>
          <p:cNvGrpSpPr/>
          <p:nvPr/>
        </p:nvGrpSpPr>
        <p:grpSpPr>
          <a:xfrm>
            <a:off x="9488265" y="1355080"/>
            <a:ext cx="2611540" cy="2521388"/>
            <a:chOff x="9488265" y="1355080"/>
            <a:chExt cx="2611540" cy="2521388"/>
          </a:xfrm>
        </p:grpSpPr>
        <p:cxnSp>
          <p:nvCxnSpPr>
            <p:cNvPr id="53" name="连接符: 肘形 52">
              <a:extLst>
                <a:ext uri="{FF2B5EF4-FFF2-40B4-BE49-F238E27FC236}">
                  <a16:creationId xmlns:a16="http://schemas.microsoft.com/office/drawing/2014/main" id="{0A85672B-0842-2713-41FF-7CB262BF9F57}"/>
                </a:ext>
              </a:extLst>
            </p:cNvPr>
            <p:cNvCxnSpPr>
              <a:cxnSpLocks/>
            </p:cNvCxnSpPr>
            <p:nvPr/>
          </p:nvCxnSpPr>
          <p:spPr>
            <a:xfrm flipH="1">
              <a:off x="9488265" y="1360897"/>
              <a:ext cx="918291" cy="2515571"/>
            </a:xfrm>
            <a:prstGeom prst="bentConnector3">
              <a:avLst>
                <a:gd name="adj1" fmla="val -180294"/>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D5F59072-64B2-FAA3-5A0A-DFD37893A573}"/>
                </a:ext>
              </a:extLst>
            </p:cNvPr>
            <p:cNvSpPr txBox="1"/>
            <p:nvPr/>
          </p:nvSpPr>
          <p:spPr>
            <a:xfrm>
              <a:off x="11661078" y="1355080"/>
              <a:ext cx="438727" cy="1200329"/>
            </a:xfrm>
            <a:prstGeom prst="rect">
              <a:avLst/>
            </a:prstGeom>
            <a:noFill/>
          </p:spPr>
          <p:txBody>
            <a:bodyPr wrap="square" rtlCol="0">
              <a:spAutoFit/>
            </a:bodyPr>
            <a:lstStyle/>
            <a:p>
              <a:r>
                <a:rPr lang="zh-CN" altLang="en-US" b="1" dirty="0"/>
                <a:t>被动关</a:t>
              </a:r>
              <a:endParaRPr lang="en-US" altLang="zh-CN" b="1" dirty="0"/>
            </a:p>
            <a:p>
              <a:r>
                <a:rPr lang="zh-CN" altLang="en-US" b="1" dirty="0"/>
                <a:t>闭</a:t>
              </a:r>
            </a:p>
          </p:txBody>
        </p:sp>
      </p:grpSp>
      <p:grpSp>
        <p:nvGrpSpPr>
          <p:cNvPr id="20" name="组合 19">
            <a:extLst>
              <a:ext uri="{FF2B5EF4-FFF2-40B4-BE49-F238E27FC236}">
                <a16:creationId xmlns:a16="http://schemas.microsoft.com/office/drawing/2014/main" id="{CB9302F4-B15D-79A5-11B3-D52592EE17DC}"/>
              </a:ext>
            </a:extLst>
          </p:cNvPr>
          <p:cNvGrpSpPr/>
          <p:nvPr/>
        </p:nvGrpSpPr>
        <p:grpSpPr>
          <a:xfrm>
            <a:off x="4216453" y="3638329"/>
            <a:ext cx="3759093" cy="745646"/>
            <a:chOff x="4216453" y="3638329"/>
            <a:chExt cx="3759093" cy="745646"/>
          </a:xfrm>
        </p:grpSpPr>
        <p:cxnSp>
          <p:nvCxnSpPr>
            <p:cNvPr id="56" name="直接箭头连接符 55">
              <a:extLst>
                <a:ext uri="{FF2B5EF4-FFF2-40B4-BE49-F238E27FC236}">
                  <a16:creationId xmlns:a16="http://schemas.microsoft.com/office/drawing/2014/main" id="{EDF8392F-A282-FCD9-178E-0D7B6619E927}"/>
                </a:ext>
              </a:extLst>
            </p:cNvPr>
            <p:cNvCxnSpPr>
              <a:cxnSpLocks/>
            </p:cNvCxnSpPr>
            <p:nvPr/>
          </p:nvCxnSpPr>
          <p:spPr>
            <a:xfrm flipH="1">
              <a:off x="4216453" y="3882007"/>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CFD2ADA4-8365-67F7-EA04-0CE2EF7D6A8B}"/>
                </a:ext>
              </a:extLst>
            </p:cNvPr>
            <p:cNvSpPr txBox="1"/>
            <p:nvPr/>
          </p:nvSpPr>
          <p:spPr>
            <a:xfrm rot="21102087">
              <a:off x="4298053" y="4011471"/>
              <a:ext cx="809897" cy="369332"/>
            </a:xfrm>
            <a:prstGeom prst="rect">
              <a:avLst/>
            </a:prstGeom>
            <a:noFill/>
          </p:spPr>
          <p:txBody>
            <a:bodyPr wrap="square" rtlCol="0">
              <a:spAutoFit/>
            </a:bodyPr>
            <a:lstStyle/>
            <a:p>
              <a:r>
                <a:rPr lang="en-US" altLang="zh-CN" b="1" dirty="0"/>
                <a:t>FIN=1</a:t>
              </a:r>
              <a:endParaRPr lang="zh-CN" altLang="en-US" b="1" dirty="0"/>
            </a:p>
          </p:txBody>
        </p:sp>
        <p:sp>
          <p:nvSpPr>
            <p:cNvPr id="58" name="文本框 57">
              <a:extLst>
                <a:ext uri="{FF2B5EF4-FFF2-40B4-BE49-F238E27FC236}">
                  <a16:creationId xmlns:a16="http://schemas.microsoft.com/office/drawing/2014/main" id="{587B4EE8-64C4-D84C-28BF-6B137CD804ED}"/>
                </a:ext>
              </a:extLst>
            </p:cNvPr>
            <p:cNvSpPr txBox="1"/>
            <p:nvPr/>
          </p:nvSpPr>
          <p:spPr>
            <a:xfrm rot="21139996">
              <a:off x="5112632" y="3900687"/>
              <a:ext cx="809897" cy="369332"/>
            </a:xfrm>
            <a:prstGeom prst="rect">
              <a:avLst/>
            </a:prstGeom>
            <a:noFill/>
          </p:spPr>
          <p:txBody>
            <a:bodyPr wrap="square" rtlCol="0">
              <a:spAutoFit/>
            </a:bodyPr>
            <a:lstStyle/>
            <a:p>
              <a:r>
                <a:rPr lang="en-US" altLang="zh-CN" b="1" dirty="0"/>
                <a:t>ACK=1</a:t>
              </a:r>
              <a:endParaRPr lang="zh-CN" altLang="en-US" b="1" dirty="0"/>
            </a:p>
          </p:txBody>
        </p:sp>
        <p:sp>
          <p:nvSpPr>
            <p:cNvPr id="59" name="文本框 58">
              <a:extLst>
                <a:ext uri="{FF2B5EF4-FFF2-40B4-BE49-F238E27FC236}">
                  <a16:creationId xmlns:a16="http://schemas.microsoft.com/office/drawing/2014/main" id="{12AB19C4-591E-1B91-843F-12616985FCDA}"/>
                </a:ext>
              </a:extLst>
            </p:cNvPr>
            <p:cNvSpPr txBox="1"/>
            <p:nvPr/>
          </p:nvSpPr>
          <p:spPr>
            <a:xfrm rot="21174311">
              <a:off x="6000722" y="3731131"/>
              <a:ext cx="1015561" cy="369332"/>
            </a:xfrm>
            <a:prstGeom prst="rect">
              <a:avLst/>
            </a:prstGeom>
            <a:noFill/>
          </p:spPr>
          <p:txBody>
            <a:bodyPr wrap="square" rtlCol="0">
              <a:spAutoFit/>
            </a:bodyPr>
            <a:lstStyle/>
            <a:p>
              <a:r>
                <a:rPr lang="en-US" altLang="zh-CN" b="1" dirty="0"/>
                <a:t>seq=w</a:t>
              </a:r>
              <a:endParaRPr lang="zh-CN" altLang="en-US" b="1" dirty="0"/>
            </a:p>
          </p:txBody>
        </p:sp>
        <p:sp>
          <p:nvSpPr>
            <p:cNvPr id="60" name="文本框 59">
              <a:extLst>
                <a:ext uri="{FF2B5EF4-FFF2-40B4-BE49-F238E27FC236}">
                  <a16:creationId xmlns:a16="http://schemas.microsoft.com/office/drawing/2014/main" id="{B2BECB0B-84F1-86DF-C0D1-2D282BF8DCAE}"/>
                </a:ext>
              </a:extLst>
            </p:cNvPr>
            <p:cNvSpPr txBox="1"/>
            <p:nvPr/>
          </p:nvSpPr>
          <p:spPr>
            <a:xfrm rot="21174311">
              <a:off x="6813967" y="3638329"/>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61" name="矩形 60">
            <a:extLst>
              <a:ext uri="{FF2B5EF4-FFF2-40B4-BE49-F238E27FC236}">
                <a16:creationId xmlns:a16="http://schemas.microsoft.com/office/drawing/2014/main" id="{81667B02-959F-E897-B849-015983F35285}"/>
              </a:ext>
            </a:extLst>
          </p:cNvPr>
          <p:cNvSpPr/>
          <p:nvPr/>
        </p:nvSpPr>
        <p:spPr>
          <a:xfrm>
            <a:off x="7973231" y="3881261"/>
            <a:ext cx="1515035" cy="884008"/>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LAST-ACK</a:t>
            </a:r>
          </a:p>
          <a:p>
            <a:pPr algn="ctr"/>
            <a:r>
              <a:rPr lang="zh-CN" altLang="en-US" b="1" dirty="0">
                <a:solidFill>
                  <a:schemeClr val="bg1"/>
                </a:solidFill>
                <a:latin typeface="+mn-ea"/>
              </a:rPr>
              <a:t>最后确认</a:t>
            </a:r>
          </a:p>
        </p:txBody>
      </p:sp>
      <p:sp>
        <p:nvSpPr>
          <p:cNvPr id="62" name="文本框 61">
            <a:extLst>
              <a:ext uri="{FF2B5EF4-FFF2-40B4-BE49-F238E27FC236}">
                <a16:creationId xmlns:a16="http://schemas.microsoft.com/office/drawing/2014/main" id="{B5BC889B-9824-117F-37EE-EF7C9ADA70E0}"/>
              </a:ext>
            </a:extLst>
          </p:cNvPr>
          <p:cNvSpPr txBox="1"/>
          <p:nvPr/>
        </p:nvSpPr>
        <p:spPr>
          <a:xfrm>
            <a:off x="9480501" y="3902497"/>
            <a:ext cx="2759153" cy="646331"/>
          </a:xfrm>
          <a:prstGeom prst="rect">
            <a:avLst/>
          </a:prstGeom>
          <a:noFill/>
        </p:spPr>
        <p:txBody>
          <a:bodyPr wrap="square" rtlCol="0">
            <a:spAutoFit/>
          </a:bodyPr>
          <a:lstStyle/>
          <a:p>
            <a:r>
              <a:rPr lang="zh-CN" altLang="en-US" b="1" dirty="0">
                <a:solidFill>
                  <a:schemeClr val="accent1">
                    <a:lumMod val="50000"/>
                  </a:schemeClr>
                </a:solidFill>
              </a:rPr>
              <a:t>发送</a:t>
            </a:r>
            <a:r>
              <a:rPr lang="en-US" altLang="zh-CN" b="1" dirty="0">
                <a:solidFill>
                  <a:schemeClr val="accent1">
                    <a:lumMod val="50000"/>
                  </a:schemeClr>
                </a:solidFill>
              </a:rPr>
              <a:t>TCP</a:t>
            </a:r>
            <a:r>
              <a:rPr lang="zh-CN" altLang="en-US" b="1" dirty="0">
                <a:solidFill>
                  <a:schemeClr val="accent1">
                    <a:lumMod val="50000"/>
                  </a:schemeClr>
                </a:solidFill>
              </a:rPr>
              <a:t>连接释放报文段</a:t>
            </a:r>
            <a:endParaRPr lang="en-US" altLang="zh-CN" b="1" dirty="0">
              <a:solidFill>
                <a:schemeClr val="accent1">
                  <a:lumMod val="50000"/>
                </a:schemeClr>
              </a:solidFill>
            </a:endParaRPr>
          </a:p>
          <a:p>
            <a:r>
              <a:rPr lang="zh-CN" altLang="en-US" b="1" dirty="0">
                <a:solidFill>
                  <a:schemeClr val="accent1">
                    <a:lumMod val="50000"/>
                  </a:schemeClr>
                </a:solidFill>
              </a:rPr>
              <a:t>并进入最后确认状态</a:t>
            </a:r>
          </a:p>
        </p:txBody>
      </p:sp>
      <p:sp>
        <p:nvSpPr>
          <p:cNvPr id="65" name="对话气泡: 矩形 64">
            <a:extLst>
              <a:ext uri="{FF2B5EF4-FFF2-40B4-BE49-F238E27FC236}">
                <a16:creationId xmlns:a16="http://schemas.microsoft.com/office/drawing/2014/main" id="{F26BFB67-4B40-B1C5-E949-BC4460E2B833}"/>
              </a:ext>
            </a:extLst>
          </p:cNvPr>
          <p:cNvSpPr/>
          <p:nvPr/>
        </p:nvSpPr>
        <p:spPr>
          <a:xfrm>
            <a:off x="402309" y="4849436"/>
            <a:ext cx="8679532" cy="576049"/>
          </a:xfrm>
          <a:prstGeom prst="wedgeRectCallout">
            <a:avLst>
              <a:gd name="adj1" fmla="val 25052"/>
              <a:gd name="adj2" fmla="val -20536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rPr>
              <a:t>确认号</a:t>
            </a:r>
            <a:r>
              <a:rPr lang="en-US" altLang="zh-CN" b="1" dirty="0">
                <a:solidFill>
                  <a:schemeClr val="tx1"/>
                </a:solidFill>
              </a:rPr>
              <a:t>ack</a:t>
            </a:r>
            <a:r>
              <a:rPr lang="zh-CN" altLang="en-US" b="1" dirty="0">
                <a:solidFill>
                  <a:schemeClr val="tx1"/>
                </a:solidFill>
              </a:rPr>
              <a:t>字段的值被设置为</a:t>
            </a:r>
            <a:r>
              <a:rPr lang="en-US" altLang="zh-CN" b="1" dirty="0">
                <a:solidFill>
                  <a:schemeClr val="tx1"/>
                </a:solidFill>
              </a:rPr>
              <a:t>u+1</a:t>
            </a:r>
            <a:r>
              <a:rPr lang="zh-CN" altLang="en-US" b="1" dirty="0">
                <a:solidFill>
                  <a:schemeClr val="tx1"/>
                </a:solidFill>
              </a:rPr>
              <a:t>，这是对之前收到的</a:t>
            </a:r>
            <a:r>
              <a:rPr lang="en-US" altLang="zh-CN" b="1" dirty="0">
                <a:solidFill>
                  <a:schemeClr val="tx1"/>
                </a:solidFill>
              </a:rPr>
              <a:t>TCP</a:t>
            </a:r>
            <a:r>
              <a:rPr lang="zh-CN" altLang="en-US" b="1" dirty="0">
                <a:solidFill>
                  <a:schemeClr val="tx1"/>
                </a:solidFill>
              </a:rPr>
              <a:t>连接释放报文段的重复确认。</a:t>
            </a:r>
          </a:p>
        </p:txBody>
      </p:sp>
      <p:cxnSp>
        <p:nvCxnSpPr>
          <p:cNvPr id="43" name="直接箭头连接符 42">
            <a:extLst>
              <a:ext uri="{FF2B5EF4-FFF2-40B4-BE49-F238E27FC236}">
                <a16:creationId xmlns:a16="http://schemas.microsoft.com/office/drawing/2014/main" id="{32D07F37-D842-7961-436B-63618D8A7487}"/>
              </a:ext>
            </a:extLst>
          </p:cNvPr>
          <p:cNvCxnSpPr>
            <a:cxnSpLocks/>
            <a:stCxn id="60" idx="0"/>
          </p:cNvCxnSpPr>
          <p:nvPr/>
        </p:nvCxnSpPr>
        <p:spPr>
          <a:xfrm flipH="1" flipV="1">
            <a:off x="6896932" y="2602590"/>
            <a:ext cx="402008" cy="1037153"/>
          </a:xfrm>
          <a:prstGeom prst="straightConnector1">
            <a:avLst/>
          </a:prstGeom>
          <a:ln w="381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D7A0C9C2-B8C3-2B24-92DE-D413AE7B9847}"/>
              </a:ext>
            </a:extLst>
          </p:cNvPr>
          <p:cNvGrpSpPr/>
          <p:nvPr/>
        </p:nvGrpSpPr>
        <p:grpSpPr>
          <a:xfrm>
            <a:off x="304800" y="749300"/>
            <a:ext cx="6192344" cy="400110"/>
            <a:chOff x="424117" y="898245"/>
            <a:chExt cx="6192344" cy="400110"/>
          </a:xfrm>
        </p:grpSpPr>
        <p:sp>
          <p:nvSpPr>
            <p:cNvPr id="12" name="平行四边形 11">
              <a:extLst>
                <a:ext uri="{FF2B5EF4-FFF2-40B4-BE49-F238E27FC236}">
                  <a16:creationId xmlns:a16="http://schemas.microsoft.com/office/drawing/2014/main" id="{8E07044B-435D-912A-ED37-C9FA051E9D38}"/>
                </a:ext>
              </a:extLst>
            </p:cNvPr>
            <p:cNvSpPr/>
            <p:nvPr/>
          </p:nvSpPr>
          <p:spPr>
            <a:xfrm>
              <a:off x="424117" y="898245"/>
              <a:ext cx="67714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13" name="文本框 12">
              <a:extLst>
                <a:ext uri="{FF2B5EF4-FFF2-40B4-BE49-F238E27FC236}">
                  <a16:creationId xmlns:a16="http://schemas.microsoft.com/office/drawing/2014/main" id="{C557B792-03A3-1C35-368B-E6E19DBAD7A5}"/>
                </a:ext>
              </a:extLst>
            </p:cNvPr>
            <p:cNvSpPr txBox="1"/>
            <p:nvPr/>
          </p:nvSpPr>
          <p:spPr>
            <a:xfrm>
              <a:off x="1101257" y="898245"/>
              <a:ext cx="5515204" cy="400110"/>
            </a:xfrm>
            <a:prstGeom prst="rect">
              <a:avLst/>
            </a:prstGeom>
            <a:noFill/>
          </p:spPr>
          <p:txBody>
            <a:bodyPr wrap="square" rtlCol="0">
              <a:spAutoFit/>
            </a:bodyPr>
            <a:lstStyle/>
            <a:p>
              <a:r>
                <a:rPr lang="zh-CN" altLang="en-US" sz="2000" b="1" dirty="0"/>
                <a:t>“四报文挥手”释放</a:t>
              </a:r>
              <a:r>
                <a:rPr lang="en-US" altLang="zh-CN" sz="2000" b="1" dirty="0"/>
                <a:t>TCP</a:t>
              </a:r>
              <a:r>
                <a:rPr lang="zh-CN" altLang="en-US" sz="2000" b="1" dirty="0"/>
                <a:t>连接</a:t>
              </a:r>
            </a:p>
          </p:txBody>
        </p:sp>
      </p:grpSp>
    </p:spTree>
    <p:custDataLst>
      <p:tags r:id="rId1"/>
    </p:custDataLst>
    <p:extLst>
      <p:ext uri="{BB962C8B-B14F-4D97-AF65-F5344CB8AC3E}">
        <p14:creationId xmlns:p14="http://schemas.microsoft.com/office/powerpoint/2010/main" val="191446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ppt_x"/>
                                          </p:val>
                                        </p:tav>
                                        <p:tav tm="100000">
                                          <p:val>
                                            <p:strVal val="#ppt_x"/>
                                          </p:val>
                                        </p:tav>
                                      </p:tavLst>
                                    </p:anim>
                                    <p:anim calcmode="lin" valueType="num">
                                      <p:cBhvr additive="base">
                                        <p:cTn id="8"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down)">
                                      <p:cBhvr>
                                        <p:cTn id="1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hand-spread-gesture_33861">
            <a:extLst>
              <a:ext uri="{FF2B5EF4-FFF2-40B4-BE49-F238E27FC236}">
                <a16:creationId xmlns:a16="http://schemas.microsoft.com/office/drawing/2014/main" id="{1236280D-B594-11E5-9A32-D561DC754DF8}"/>
              </a:ext>
            </a:extLst>
          </p:cNvPr>
          <p:cNvSpPr/>
          <p:nvPr/>
        </p:nvSpPr>
        <p:spPr>
          <a:xfrm rot="1840616">
            <a:off x="5682611" y="978859"/>
            <a:ext cx="265387" cy="299276"/>
          </a:xfrm>
          <a:custGeom>
            <a:avLst/>
            <a:gdLst>
              <a:gd name="T0" fmla="*/ 843 w 976"/>
              <a:gd name="T1" fmla="*/ 321 h 1102"/>
              <a:gd name="T2" fmla="*/ 745 w 976"/>
              <a:gd name="T3" fmla="*/ 446 h 1102"/>
              <a:gd name="T4" fmla="*/ 803 w 976"/>
              <a:gd name="T5" fmla="*/ 189 h 1102"/>
              <a:gd name="T6" fmla="*/ 734 w 976"/>
              <a:gd name="T7" fmla="*/ 75 h 1102"/>
              <a:gd name="T8" fmla="*/ 621 w 976"/>
              <a:gd name="T9" fmla="*/ 144 h 1102"/>
              <a:gd name="T10" fmla="*/ 582 w 976"/>
              <a:gd name="T11" fmla="*/ 97 h 1102"/>
              <a:gd name="T12" fmla="*/ 388 w 976"/>
              <a:gd name="T13" fmla="*/ 97 h 1102"/>
              <a:gd name="T14" fmla="*/ 350 w 976"/>
              <a:gd name="T15" fmla="*/ 209 h 1102"/>
              <a:gd name="T16" fmla="*/ 235 w 976"/>
              <a:gd name="T17" fmla="*/ 112 h 1102"/>
              <a:gd name="T18" fmla="*/ 163 w 976"/>
              <a:gd name="T19" fmla="*/ 219 h 1102"/>
              <a:gd name="T20" fmla="*/ 244 w 976"/>
              <a:gd name="T21" fmla="*/ 601 h 1102"/>
              <a:gd name="T22" fmla="*/ 0 w 976"/>
              <a:gd name="T23" fmla="*/ 630 h 1102"/>
              <a:gd name="T24" fmla="*/ 257 w 976"/>
              <a:gd name="T25" fmla="*/ 931 h 1102"/>
              <a:gd name="T26" fmla="*/ 214 w 976"/>
              <a:gd name="T27" fmla="*/ 969 h 1102"/>
              <a:gd name="T28" fmla="*/ 252 w 976"/>
              <a:gd name="T29" fmla="*/ 1102 h 1102"/>
              <a:gd name="T30" fmla="*/ 834 w 976"/>
              <a:gd name="T31" fmla="*/ 1064 h 1102"/>
              <a:gd name="T32" fmla="*/ 796 w 976"/>
              <a:gd name="T33" fmla="*/ 931 h 1102"/>
              <a:gd name="T34" fmla="*/ 813 w 976"/>
              <a:gd name="T35" fmla="*/ 859 h 1102"/>
              <a:gd name="T36" fmla="*/ 865 w 976"/>
              <a:gd name="T37" fmla="*/ 638 h 1102"/>
              <a:gd name="T38" fmla="*/ 953 w 976"/>
              <a:gd name="T39" fmla="*/ 448 h 1102"/>
              <a:gd name="T40" fmla="*/ 912 w 976"/>
              <a:gd name="T41" fmla="*/ 325 h 1102"/>
              <a:gd name="T42" fmla="*/ 825 w 976"/>
              <a:gd name="T43" fmla="*/ 631 h 1102"/>
              <a:gd name="T44" fmla="*/ 825 w 976"/>
              <a:gd name="T45" fmla="*/ 634 h 1102"/>
              <a:gd name="T46" fmla="*/ 825 w 976"/>
              <a:gd name="T47" fmla="*/ 642 h 1102"/>
              <a:gd name="T48" fmla="*/ 778 w 976"/>
              <a:gd name="T49" fmla="*/ 839 h 1102"/>
              <a:gd name="T50" fmla="*/ 297 w 976"/>
              <a:gd name="T51" fmla="*/ 931 h 1102"/>
              <a:gd name="T52" fmla="*/ 109 w 976"/>
              <a:gd name="T53" fmla="*/ 697 h 1102"/>
              <a:gd name="T54" fmla="*/ 40 w 976"/>
              <a:gd name="T55" fmla="*/ 630 h 1102"/>
              <a:gd name="T56" fmla="*/ 245 w 976"/>
              <a:gd name="T57" fmla="*/ 647 h 1102"/>
              <a:gd name="T58" fmla="*/ 288 w 976"/>
              <a:gd name="T59" fmla="*/ 565 h 1102"/>
              <a:gd name="T60" fmla="*/ 203 w 976"/>
              <a:gd name="T61" fmla="*/ 211 h 1102"/>
              <a:gd name="T62" fmla="*/ 277 w 976"/>
              <a:gd name="T63" fmla="*/ 156 h 1102"/>
              <a:gd name="T64" fmla="*/ 312 w 976"/>
              <a:gd name="T65" fmla="*/ 220 h 1102"/>
              <a:gd name="T66" fmla="*/ 406 w 976"/>
              <a:gd name="T67" fmla="*/ 470 h 1102"/>
              <a:gd name="T68" fmla="*/ 428 w 976"/>
              <a:gd name="T69" fmla="*/ 450 h 1102"/>
              <a:gd name="T70" fmla="*/ 485 w 976"/>
              <a:gd name="T71" fmla="*/ 40 h 1102"/>
              <a:gd name="T72" fmla="*/ 545 w 976"/>
              <a:gd name="T73" fmla="*/ 420 h 1102"/>
              <a:gd name="T74" fmla="*/ 561 w 976"/>
              <a:gd name="T75" fmla="*/ 444 h 1102"/>
              <a:gd name="T76" fmla="*/ 659 w 976"/>
              <a:gd name="T77" fmla="*/ 154 h 1102"/>
              <a:gd name="T78" fmla="*/ 725 w 976"/>
              <a:gd name="T79" fmla="*/ 114 h 1102"/>
              <a:gd name="T80" fmla="*/ 764 w 976"/>
              <a:gd name="T81" fmla="*/ 179 h 1102"/>
              <a:gd name="T82" fmla="*/ 709 w 976"/>
              <a:gd name="T83" fmla="*/ 478 h 1102"/>
              <a:gd name="T84" fmla="*/ 715 w 976"/>
              <a:gd name="T85" fmla="*/ 478 h 1102"/>
              <a:gd name="T86" fmla="*/ 743 w 976"/>
              <a:gd name="T87" fmla="*/ 489 h 1102"/>
              <a:gd name="T88" fmla="*/ 827 w 976"/>
              <a:gd name="T89" fmla="*/ 386 h 1102"/>
              <a:gd name="T90" fmla="*/ 856 w 976"/>
              <a:gd name="T91" fmla="*/ 359 h 1102"/>
              <a:gd name="T92" fmla="*/ 919 w 976"/>
              <a:gd name="T93" fmla="*/ 42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6" h="1102">
                <a:moveTo>
                  <a:pt x="912" y="325"/>
                </a:moveTo>
                <a:cubicBezTo>
                  <a:pt x="890" y="314"/>
                  <a:pt x="866" y="313"/>
                  <a:pt x="843" y="321"/>
                </a:cubicBezTo>
                <a:cubicBezTo>
                  <a:pt x="821" y="329"/>
                  <a:pt x="803" y="345"/>
                  <a:pt x="792" y="366"/>
                </a:cubicBezTo>
                <a:lnTo>
                  <a:pt x="745" y="446"/>
                </a:lnTo>
                <a:cubicBezTo>
                  <a:pt x="743" y="446"/>
                  <a:pt x="740" y="445"/>
                  <a:pt x="738" y="445"/>
                </a:cubicBezTo>
                <a:lnTo>
                  <a:pt x="803" y="189"/>
                </a:lnTo>
                <a:cubicBezTo>
                  <a:pt x="809" y="164"/>
                  <a:pt x="805" y="139"/>
                  <a:pt x="792" y="118"/>
                </a:cubicBezTo>
                <a:cubicBezTo>
                  <a:pt x="779" y="96"/>
                  <a:pt x="759" y="81"/>
                  <a:pt x="734" y="75"/>
                </a:cubicBezTo>
                <a:cubicBezTo>
                  <a:pt x="710" y="69"/>
                  <a:pt x="685" y="73"/>
                  <a:pt x="663" y="86"/>
                </a:cubicBezTo>
                <a:cubicBezTo>
                  <a:pt x="642" y="99"/>
                  <a:pt x="626" y="120"/>
                  <a:pt x="621" y="144"/>
                </a:cubicBezTo>
                <a:lnTo>
                  <a:pt x="584" y="281"/>
                </a:lnTo>
                <a:lnTo>
                  <a:pt x="582" y="97"/>
                </a:lnTo>
                <a:cubicBezTo>
                  <a:pt x="582" y="44"/>
                  <a:pt x="538" y="0"/>
                  <a:pt x="485" y="0"/>
                </a:cubicBezTo>
                <a:cubicBezTo>
                  <a:pt x="432" y="0"/>
                  <a:pt x="388" y="44"/>
                  <a:pt x="388" y="97"/>
                </a:cubicBezTo>
                <a:lnTo>
                  <a:pt x="388" y="332"/>
                </a:lnTo>
                <a:lnTo>
                  <a:pt x="350" y="209"/>
                </a:lnTo>
                <a:cubicBezTo>
                  <a:pt x="344" y="181"/>
                  <a:pt x="330" y="143"/>
                  <a:pt x="299" y="122"/>
                </a:cubicBezTo>
                <a:cubicBezTo>
                  <a:pt x="281" y="111"/>
                  <a:pt x="259" y="107"/>
                  <a:pt x="235" y="112"/>
                </a:cubicBezTo>
                <a:cubicBezTo>
                  <a:pt x="182" y="124"/>
                  <a:pt x="157" y="160"/>
                  <a:pt x="163" y="216"/>
                </a:cubicBezTo>
                <a:cubicBezTo>
                  <a:pt x="163" y="217"/>
                  <a:pt x="163" y="218"/>
                  <a:pt x="163" y="219"/>
                </a:cubicBezTo>
                <a:lnTo>
                  <a:pt x="248" y="567"/>
                </a:lnTo>
                <a:cubicBezTo>
                  <a:pt x="248" y="582"/>
                  <a:pt x="246" y="593"/>
                  <a:pt x="244" y="601"/>
                </a:cubicBezTo>
                <a:cubicBezTo>
                  <a:pt x="150" y="551"/>
                  <a:pt x="81" y="539"/>
                  <a:pt x="39" y="564"/>
                </a:cubicBezTo>
                <a:cubicBezTo>
                  <a:pt x="8" y="581"/>
                  <a:pt x="0" y="613"/>
                  <a:pt x="0" y="630"/>
                </a:cubicBezTo>
                <a:cubicBezTo>
                  <a:pt x="0" y="699"/>
                  <a:pt x="81" y="730"/>
                  <a:pt x="93" y="734"/>
                </a:cubicBezTo>
                <a:cubicBezTo>
                  <a:pt x="245" y="805"/>
                  <a:pt x="261" y="888"/>
                  <a:pt x="257" y="931"/>
                </a:cubicBezTo>
                <a:lnTo>
                  <a:pt x="252" y="931"/>
                </a:lnTo>
                <a:cubicBezTo>
                  <a:pt x="231" y="931"/>
                  <a:pt x="214" y="948"/>
                  <a:pt x="214" y="969"/>
                </a:cubicBezTo>
                <a:lnTo>
                  <a:pt x="214" y="1064"/>
                </a:lnTo>
                <a:cubicBezTo>
                  <a:pt x="214" y="1085"/>
                  <a:pt x="231" y="1102"/>
                  <a:pt x="252" y="1102"/>
                </a:cubicBezTo>
                <a:lnTo>
                  <a:pt x="796" y="1102"/>
                </a:lnTo>
                <a:cubicBezTo>
                  <a:pt x="817" y="1102"/>
                  <a:pt x="834" y="1085"/>
                  <a:pt x="834" y="1064"/>
                </a:cubicBezTo>
                <a:lnTo>
                  <a:pt x="834" y="969"/>
                </a:lnTo>
                <a:cubicBezTo>
                  <a:pt x="834" y="948"/>
                  <a:pt x="817" y="931"/>
                  <a:pt x="796" y="931"/>
                </a:cubicBezTo>
                <a:lnTo>
                  <a:pt x="790" y="931"/>
                </a:lnTo>
                <a:cubicBezTo>
                  <a:pt x="793" y="892"/>
                  <a:pt x="801" y="879"/>
                  <a:pt x="813" y="859"/>
                </a:cubicBezTo>
                <a:cubicBezTo>
                  <a:pt x="821" y="844"/>
                  <a:pt x="832" y="825"/>
                  <a:pt x="844" y="793"/>
                </a:cubicBezTo>
                <a:cubicBezTo>
                  <a:pt x="860" y="749"/>
                  <a:pt x="865" y="688"/>
                  <a:pt x="865" y="638"/>
                </a:cubicBezTo>
                <a:lnTo>
                  <a:pt x="865" y="638"/>
                </a:lnTo>
                <a:cubicBezTo>
                  <a:pt x="866" y="578"/>
                  <a:pt x="928" y="481"/>
                  <a:pt x="953" y="448"/>
                </a:cubicBezTo>
                <a:cubicBezTo>
                  <a:pt x="953" y="447"/>
                  <a:pt x="954" y="446"/>
                  <a:pt x="955" y="445"/>
                </a:cubicBezTo>
                <a:cubicBezTo>
                  <a:pt x="976" y="400"/>
                  <a:pt x="957" y="346"/>
                  <a:pt x="912" y="325"/>
                </a:cubicBezTo>
                <a:close/>
                <a:moveTo>
                  <a:pt x="919" y="426"/>
                </a:moveTo>
                <a:cubicBezTo>
                  <a:pt x="908" y="442"/>
                  <a:pt x="830" y="552"/>
                  <a:pt x="825" y="631"/>
                </a:cubicBezTo>
                <a:cubicBezTo>
                  <a:pt x="825" y="631"/>
                  <a:pt x="825" y="631"/>
                  <a:pt x="825" y="631"/>
                </a:cubicBezTo>
                <a:cubicBezTo>
                  <a:pt x="825" y="632"/>
                  <a:pt x="825" y="633"/>
                  <a:pt x="825" y="634"/>
                </a:cubicBezTo>
                <a:cubicBezTo>
                  <a:pt x="825" y="636"/>
                  <a:pt x="825" y="638"/>
                  <a:pt x="825" y="639"/>
                </a:cubicBezTo>
                <a:cubicBezTo>
                  <a:pt x="825" y="640"/>
                  <a:pt x="825" y="641"/>
                  <a:pt x="825" y="642"/>
                </a:cubicBezTo>
                <a:cubicBezTo>
                  <a:pt x="824" y="687"/>
                  <a:pt x="820" y="741"/>
                  <a:pt x="806" y="779"/>
                </a:cubicBezTo>
                <a:cubicBezTo>
                  <a:pt x="795" y="808"/>
                  <a:pt x="786" y="825"/>
                  <a:pt x="778" y="839"/>
                </a:cubicBezTo>
                <a:cubicBezTo>
                  <a:pt x="763" y="865"/>
                  <a:pt x="754" y="883"/>
                  <a:pt x="750" y="931"/>
                </a:cubicBezTo>
                <a:lnTo>
                  <a:pt x="297" y="931"/>
                </a:lnTo>
                <a:cubicBezTo>
                  <a:pt x="299" y="912"/>
                  <a:pt x="297" y="888"/>
                  <a:pt x="287" y="861"/>
                </a:cubicBezTo>
                <a:cubicBezTo>
                  <a:pt x="264" y="796"/>
                  <a:pt x="204" y="741"/>
                  <a:pt x="109" y="697"/>
                </a:cubicBezTo>
                <a:cubicBezTo>
                  <a:pt x="108" y="697"/>
                  <a:pt x="107" y="696"/>
                  <a:pt x="107" y="696"/>
                </a:cubicBezTo>
                <a:cubicBezTo>
                  <a:pt x="106" y="696"/>
                  <a:pt x="40" y="673"/>
                  <a:pt x="40" y="630"/>
                </a:cubicBezTo>
                <a:cubicBezTo>
                  <a:pt x="40" y="629"/>
                  <a:pt x="41" y="608"/>
                  <a:pt x="59" y="598"/>
                </a:cubicBezTo>
                <a:cubicBezTo>
                  <a:pt x="77" y="587"/>
                  <a:pt x="126" y="580"/>
                  <a:pt x="245" y="647"/>
                </a:cubicBezTo>
                <a:cubicBezTo>
                  <a:pt x="254" y="652"/>
                  <a:pt x="265" y="649"/>
                  <a:pt x="271" y="641"/>
                </a:cubicBezTo>
                <a:cubicBezTo>
                  <a:pt x="273" y="639"/>
                  <a:pt x="288" y="615"/>
                  <a:pt x="288" y="565"/>
                </a:cubicBezTo>
                <a:cubicBezTo>
                  <a:pt x="288" y="563"/>
                  <a:pt x="288" y="562"/>
                  <a:pt x="288" y="560"/>
                </a:cubicBezTo>
                <a:lnTo>
                  <a:pt x="203" y="211"/>
                </a:lnTo>
                <a:cubicBezTo>
                  <a:pt x="199" y="176"/>
                  <a:pt x="211" y="158"/>
                  <a:pt x="244" y="151"/>
                </a:cubicBezTo>
                <a:cubicBezTo>
                  <a:pt x="257" y="148"/>
                  <a:pt x="268" y="150"/>
                  <a:pt x="277" y="156"/>
                </a:cubicBezTo>
                <a:cubicBezTo>
                  <a:pt x="293" y="166"/>
                  <a:pt x="305" y="189"/>
                  <a:pt x="311" y="218"/>
                </a:cubicBezTo>
                <a:cubicBezTo>
                  <a:pt x="311" y="219"/>
                  <a:pt x="312" y="219"/>
                  <a:pt x="312" y="220"/>
                </a:cubicBezTo>
                <a:lnTo>
                  <a:pt x="384" y="456"/>
                </a:lnTo>
                <a:cubicBezTo>
                  <a:pt x="387" y="465"/>
                  <a:pt x="397" y="471"/>
                  <a:pt x="406" y="470"/>
                </a:cubicBezTo>
                <a:cubicBezTo>
                  <a:pt x="407" y="470"/>
                  <a:pt x="407" y="470"/>
                  <a:pt x="408" y="470"/>
                </a:cubicBezTo>
                <a:cubicBezTo>
                  <a:pt x="419" y="470"/>
                  <a:pt x="428" y="461"/>
                  <a:pt x="428" y="450"/>
                </a:cubicBezTo>
                <a:lnTo>
                  <a:pt x="428" y="97"/>
                </a:lnTo>
                <a:cubicBezTo>
                  <a:pt x="428" y="66"/>
                  <a:pt x="454" y="40"/>
                  <a:pt x="485" y="40"/>
                </a:cubicBezTo>
                <a:cubicBezTo>
                  <a:pt x="516" y="40"/>
                  <a:pt x="542" y="66"/>
                  <a:pt x="542" y="97"/>
                </a:cubicBezTo>
                <a:lnTo>
                  <a:pt x="545" y="420"/>
                </a:lnTo>
                <a:cubicBezTo>
                  <a:pt x="546" y="421"/>
                  <a:pt x="546" y="423"/>
                  <a:pt x="546" y="425"/>
                </a:cubicBezTo>
                <a:cubicBezTo>
                  <a:pt x="547" y="434"/>
                  <a:pt x="553" y="441"/>
                  <a:pt x="561" y="444"/>
                </a:cubicBezTo>
                <a:cubicBezTo>
                  <a:pt x="572" y="446"/>
                  <a:pt x="583" y="440"/>
                  <a:pt x="586" y="429"/>
                </a:cubicBezTo>
                <a:lnTo>
                  <a:pt x="659" y="154"/>
                </a:lnTo>
                <a:cubicBezTo>
                  <a:pt x="663" y="140"/>
                  <a:pt x="671" y="128"/>
                  <a:pt x="684" y="120"/>
                </a:cubicBezTo>
                <a:cubicBezTo>
                  <a:pt x="696" y="113"/>
                  <a:pt x="711" y="111"/>
                  <a:pt x="725" y="114"/>
                </a:cubicBezTo>
                <a:cubicBezTo>
                  <a:pt x="739" y="117"/>
                  <a:pt x="751" y="126"/>
                  <a:pt x="758" y="138"/>
                </a:cubicBezTo>
                <a:cubicBezTo>
                  <a:pt x="766" y="151"/>
                  <a:pt x="768" y="165"/>
                  <a:pt x="764" y="179"/>
                </a:cubicBezTo>
                <a:lnTo>
                  <a:pt x="695" y="454"/>
                </a:lnTo>
                <a:cubicBezTo>
                  <a:pt x="692" y="464"/>
                  <a:pt x="698" y="475"/>
                  <a:pt x="709" y="478"/>
                </a:cubicBezTo>
                <a:cubicBezTo>
                  <a:pt x="711" y="478"/>
                  <a:pt x="712" y="479"/>
                  <a:pt x="714" y="479"/>
                </a:cubicBezTo>
                <a:cubicBezTo>
                  <a:pt x="714" y="479"/>
                  <a:pt x="715" y="478"/>
                  <a:pt x="715" y="478"/>
                </a:cubicBezTo>
                <a:cubicBezTo>
                  <a:pt x="723" y="482"/>
                  <a:pt x="732" y="485"/>
                  <a:pt x="741" y="487"/>
                </a:cubicBezTo>
                <a:cubicBezTo>
                  <a:pt x="742" y="487"/>
                  <a:pt x="742" y="488"/>
                  <a:pt x="743" y="489"/>
                </a:cubicBezTo>
                <a:cubicBezTo>
                  <a:pt x="753" y="494"/>
                  <a:pt x="765" y="491"/>
                  <a:pt x="771" y="482"/>
                </a:cubicBezTo>
                <a:lnTo>
                  <a:pt x="827" y="386"/>
                </a:lnTo>
                <a:cubicBezTo>
                  <a:pt x="827" y="385"/>
                  <a:pt x="828" y="385"/>
                  <a:pt x="828" y="384"/>
                </a:cubicBezTo>
                <a:cubicBezTo>
                  <a:pt x="834" y="372"/>
                  <a:pt x="844" y="363"/>
                  <a:pt x="856" y="359"/>
                </a:cubicBezTo>
                <a:cubicBezTo>
                  <a:pt x="869" y="354"/>
                  <a:pt x="883" y="355"/>
                  <a:pt x="895" y="361"/>
                </a:cubicBezTo>
                <a:cubicBezTo>
                  <a:pt x="919" y="372"/>
                  <a:pt x="930" y="401"/>
                  <a:pt x="919" y="426"/>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组合 9">
            <a:extLst>
              <a:ext uri="{FF2B5EF4-FFF2-40B4-BE49-F238E27FC236}">
                <a16:creationId xmlns:a16="http://schemas.microsoft.com/office/drawing/2014/main" id="{F36FB091-0497-FA41-156C-2F7A014E4EE3}"/>
              </a:ext>
            </a:extLst>
          </p:cNvPr>
          <p:cNvGrpSpPr/>
          <p:nvPr/>
        </p:nvGrpSpPr>
        <p:grpSpPr>
          <a:xfrm>
            <a:off x="6010886" y="1040121"/>
            <a:ext cx="1427871" cy="198418"/>
            <a:chOff x="6010886" y="1040121"/>
            <a:chExt cx="1427871" cy="198418"/>
          </a:xfrm>
        </p:grpSpPr>
        <p:sp>
          <p:nvSpPr>
            <p:cNvPr id="21" name="message-envelope_16872">
              <a:extLst>
                <a:ext uri="{FF2B5EF4-FFF2-40B4-BE49-F238E27FC236}">
                  <a16:creationId xmlns:a16="http://schemas.microsoft.com/office/drawing/2014/main" id="{5F012231-FA83-1E77-5E7A-271B826ECFCE}"/>
                </a:ext>
              </a:extLst>
            </p:cNvPr>
            <p:cNvSpPr/>
            <p:nvPr/>
          </p:nvSpPr>
          <p:spPr>
            <a:xfrm>
              <a:off x="6010886"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2" name="message-envelope_16872">
              <a:extLst>
                <a:ext uri="{FF2B5EF4-FFF2-40B4-BE49-F238E27FC236}">
                  <a16:creationId xmlns:a16="http://schemas.microsoft.com/office/drawing/2014/main" id="{8BCDD75E-20E6-245F-BC20-EC5B08C13B3F}"/>
                </a:ext>
              </a:extLst>
            </p:cNvPr>
            <p:cNvSpPr/>
            <p:nvPr/>
          </p:nvSpPr>
          <p:spPr>
            <a:xfrm>
              <a:off x="6385229"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3" name="message-envelope_16872">
              <a:extLst>
                <a:ext uri="{FF2B5EF4-FFF2-40B4-BE49-F238E27FC236}">
                  <a16:creationId xmlns:a16="http://schemas.microsoft.com/office/drawing/2014/main" id="{507EB39B-93E0-2BF6-DB77-133138A5C289}"/>
                </a:ext>
              </a:extLst>
            </p:cNvPr>
            <p:cNvSpPr/>
            <p:nvPr/>
          </p:nvSpPr>
          <p:spPr>
            <a:xfrm>
              <a:off x="6759572"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0" name="message-envelope_16872">
              <a:extLst>
                <a:ext uri="{FF2B5EF4-FFF2-40B4-BE49-F238E27FC236}">
                  <a16:creationId xmlns:a16="http://schemas.microsoft.com/office/drawing/2014/main" id="{386B2640-6EA3-BA5C-25B2-88C33D5E5565}"/>
                </a:ext>
              </a:extLst>
            </p:cNvPr>
            <p:cNvSpPr/>
            <p:nvPr/>
          </p:nvSpPr>
          <p:spPr>
            <a:xfrm>
              <a:off x="7133914"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29" name="箭头: 左右 28">
            <a:extLst>
              <a:ext uri="{FF2B5EF4-FFF2-40B4-BE49-F238E27FC236}">
                <a16:creationId xmlns:a16="http://schemas.microsoft.com/office/drawing/2014/main" id="{62D5A662-7AED-F963-DDEC-273D19818217}"/>
              </a:ext>
            </a:extLst>
          </p:cNvPr>
          <p:cNvSpPr/>
          <p:nvPr/>
        </p:nvSpPr>
        <p:spPr>
          <a:xfrm>
            <a:off x="3795193" y="124858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释放</a:t>
            </a:r>
            <a:r>
              <a:rPr lang="en-US" altLang="zh-CN" b="1" dirty="0">
                <a:solidFill>
                  <a:schemeClr val="tx1"/>
                </a:solidFill>
              </a:rPr>
              <a:t>TCP</a:t>
            </a:r>
            <a:r>
              <a:rPr lang="zh-CN" altLang="en-US" b="1" dirty="0">
                <a:solidFill>
                  <a:schemeClr val="tx1"/>
                </a:solidFill>
              </a:rPr>
              <a:t>连接</a:t>
            </a:r>
          </a:p>
        </p:txBody>
      </p:sp>
      <p:sp>
        <p:nvSpPr>
          <p:cNvPr id="17" name="矩形 16">
            <a:extLst>
              <a:ext uri="{FF2B5EF4-FFF2-40B4-BE49-F238E27FC236}">
                <a16:creationId xmlns:a16="http://schemas.microsoft.com/office/drawing/2014/main" id="{40F99E68-DCA6-831D-1B42-467B2C89E3C9}"/>
              </a:ext>
            </a:extLst>
          </p:cNvPr>
          <p:cNvSpPr/>
          <p:nvPr/>
        </p:nvSpPr>
        <p:spPr>
          <a:xfrm>
            <a:off x="2699103" y="1865194"/>
            <a:ext cx="1515600" cy="58277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18" name="矩形 17">
            <a:extLst>
              <a:ext uri="{FF2B5EF4-FFF2-40B4-BE49-F238E27FC236}">
                <a16:creationId xmlns:a16="http://schemas.microsoft.com/office/drawing/2014/main" id="{CA6B1C4C-7188-4E3C-5D49-99A1C6D04C21}"/>
              </a:ext>
            </a:extLst>
          </p:cNvPr>
          <p:cNvSpPr/>
          <p:nvPr/>
        </p:nvSpPr>
        <p:spPr>
          <a:xfrm>
            <a:off x="7977861" y="1865194"/>
            <a:ext cx="1515035" cy="92372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24" name="文本框 23">
            <a:extLst>
              <a:ext uri="{FF2B5EF4-FFF2-40B4-BE49-F238E27FC236}">
                <a16:creationId xmlns:a16="http://schemas.microsoft.com/office/drawing/2014/main" id="{ABC1E240-2472-5F63-48F2-374B54E05FC4}"/>
              </a:ext>
            </a:extLst>
          </p:cNvPr>
          <p:cNvSpPr txBox="1"/>
          <p:nvPr/>
        </p:nvSpPr>
        <p:spPr>
          <a:xfrm>
            <a:off x="2130526" y="1176231"/>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5" name="文本框 24">
            <a:extLst>
              <a:ext uri="{FF2B5EF4-FFF2-40B4-BE49-F238E27FC236}">
                <a16:creationId xmlns:a16="http://schemas.microsoft.com/office/drawing/2014/main" id="{CEF6D472-E22A-8768-D9C3-A3F97244770D}"/>
              </a:ext>
            </a:extLst>
          </p:cNvPr>
          <p:cNvSpPr txBox="1"/>
          <p:nvPr/>
        </p:nvSpPr>
        <p:spPr>
          <a:xfrm>
            <a:off x="9081840" y="1176231"/>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26" name="组合 25">
            <a:extLst>
              <a:ext uri="{FF2B5EF4-FFF2-40B4-BE49-F238E27FC236}">
                <a16:creationId xmlns:a16="http://schemas.microsoft.com/office/drawing/2014/main" id="{E6947661-44AF-5FB4-02BF-15425BDB997C}"/>
              </a:ext>
            </a:extLst>
          </p:cNvPr>
          <p:cNvGrpSpPr/>
          <p:nvPr/>
        </p:nvGrpSpPr>
        <p:grpSpPr>
          <a:xfrm>
            <a:off x="3118053" y="1128498"/>
            <a:ext cx="5963787" cy="654939"/>
            <a:chOff x="2993956" y="1149410"/>
            <a:chExt cx="5963787" cy="654939"/>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grpSp>
        <p:nvGrpSpPr>
          <p:cNvPr id="8" name="组合 7">
            <a:extLst>
              <a:ext uri="{FF2B5EF4-FFF2-40B4-BE49-F238E27FC236}">
                <a16:creationId xmlns:a16="http://schemas.microsoft.com/office/drawing/2014/main" id="{9AFD3B46-0258-3B49-FC77-D6850AA42710}"/>
              </a:ext>
            </a:extLst>
          </p:cNvPr>
          <p:cNvGrpSpPr/>
          <p:nvPr/>
        </p:nvGrpSpPr>
        <p:grpSpPr>
          <a:xfrm>
            <a:off x="4274694" y="1865193"/>
            <a:ext cx="3642611" cy="412095"/>
            <a:chOff x="4274694" y="1865193"/>
            <a:chExt cx="3642611" cy="412095"/>
          </a:xfrm>
        </p:grpSpPr>
        <p:sp>
          <p:nvSpPr>
            <p:cNvPr id="5" name="圆柱体 4">
              <a:extLst>
                <a:ext uri="{FF2B5EF4-FFF2-40B4-BE49-F238E27FC236}">
                  <a16:creationId xmlns:a16="http://schemas.microsoft.com/office/drawing/2014/main" id="{EA8B1183-5375-08E6-EF5E-0A674D9F60C2}"/>
                </a:ext>
              </a:extLst>
            </p:cNvPr>
            <p:cNvSpPr/>
            <p:nvPr/>
          </p:nvSpPr>
          <p:spPr>
            <a:xfrm rot="16200000">
              <a:off x="5889952" y="249935"/>
              <a:ext cx="412095" cy="3642611"/>
            </a:xfrm>
            <a:prstGeom prst="can">
              <a:avLst>
                <a:gd name="adj" fmla="val 34442"/>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D6CCF5A-5DEA-F891-7E78-D2307C7C767B}"/>
                </a:ext>
              </a:extLst>
            </p:cNvPr>
            <p:cNvSpPr txBox="1"/>
            <p:nvPr/>
          </p:nvSpPr>
          <p:spPr>
            <a:xfrm>
              <a:off x="5491309" y="1885326"/>
              <a:ext cx="1232170" cy="369332"/>
            </a:xfrm>
            <a:prstGeom prst="rect">
              <a:avLst/>
            </a:prstGeom>
            <a:noFill/>
          </p:spPr>
          <p:txBody>
            <a:bodyPr wrap="square" rtlCol="0">
              <a:spAutoFit/>
            </a:bodyPr>
            <a:lstStyle/>
            <a:p>
              <a:pPr algn="ctr"/>
              <a:r>
                <a:rPr lang="zh-CN" altLang="en-US" b="1" dirty="0">
                  <a:solidFill>
                    <a:schemeClr val="bg1"/>
                  </a:solidFill>
                </a:rPr>
                <a:t>数据传输</a:t>
              </a:r>
            </a:p>
          </p:txBody>
        </p:sp>
      </p:grpSp>
      <p:sp>
        <p:nvSpPr>
          <p:cNvPr id="30" name="矩形 29">
            <a:extLst>
              <a:ext uri="{FF2B5EF4-FFF2-40B4-BE49-F238E27FC236}">
                <a16:creationId xmlns:a16="http://schemas.microsoft.com/office/drawing/2014/main" id="{ED68718A-6367-8AA5-E2BF-1B31FC417C7B}"/>
              </a:ext>
            </a:extLst>
          </p:cNvPr>
          <p:cNvSpPr/>
          <p:nvPr/>
        </p:nvSpPr>
        <p:spPr>
          <a:xfrm>
            <a:off x="2699102" y="2447972"/>
            <a:ext cx="1515600" cy="873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FIN-WAIT-1</a:t>
            </a:r>
          </a:p>
          <a:p>
            <a:pPr algn="ctr"/>
            <a:r>
              <a:rPr lang="zh-CN" altLang="en-US" b="1" dirty="0">
                <a:solidFill>
                  <a:schemeClr val="bg1"/>
                </a:solidFill>
                <a:latin typeface="+mn-ea"/>
              </a:rPr>
              <a:t>终止等待</a:t>
            </a:r>
            <a:r>
              <a:rPr lang="en-US" altLang="zh-CN" b="1" dirty="0">
                <a:solidFill>
                  <a:schemeClr val="bg1"/>
                </a:solidFill>
                <a:latin typeface="+mn-ea"/>
              </a:rPr>
              <a:t>1</a:t>
            </a:r>
            <a:endParaRPr lang="zh-CN" altLang="en-US" b="1" dirty="0">
              <a:solidFill>
                <a:schemeClr val="bg1"/>
              </a:solidFill>
              <a:latin typeface="+mn-ea"/>
            </a:endParaRPr>
          </a:p>
        </p:txBody>
      </p:sp>
      <p:grpSp>
        <p:nvGrpSpPr>
          <p:cNvPr id="95" name="组合 94">
            <a:extLst>
              <a:ext uri="{FF2B5EF4-FFF2-40B4-BE49-F238E27FC236}">
                <a16:creationId xmlns:a16="http://schemas.microsoft.com/office/drawing/2014/main" id="{17317090-41A6-A428-52C7-8C06E0B317FD}"/>
              </a:ext>
            </a:extLst>
          </p:cNvPr>
          <p:cNvGrpSpPr/>
          <p:nvPr/>
        </p:nvGrpSpPr>
        <p:grpSpPr>
          <a:xfrm>
            <a:off x="4214138" y="2251901"/>
            <a:ext cx="3763723" cy="545711"/>
            <a:chOff x="4214138" y="2251901"/>
            <a:chExt cx="3763723" cy="545711"/>
          </a:xfrm>
        </p:grpSpPr>
        <p:cxnSp>
          <p:nvCxnSpPr>
            <p:cNvPr id="31" name="直接箭头连接符 30">
              <a:extLst>
                <a:ext uri="{FF2B5EF4-FFF2-40B4-BE49-F238E27FC236}">
                  <a16:creationId xmlns:a16="http://schemas.microsoft.com/office/drawing/2014/main" id="{641AA3EE-6A46-EDA9-E2D9-F04EFCBA3B99}"/>
                </a:ext>
              </a:extLst>
            </p:cNvPr>
            <p:cNvCxnSpPr/>
            <p:nvPr/>
          </p:nvCxnSpPr>
          <p:spPr>
            <a:xfrm>
              <a:off x="4214138" y="2447572"/>
              <a:ext cx="3763723" cy="34134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A220E6E1-D8B3-04C9-6769-99C51BD63251}"/>
                </a:ext>
              </a:extLst>
            </p:cNvPr>
            <p:cNvSpPr txBox="1"/>
            <p:nvPr/>
          </p:nvSpPr>
          <p:spPr>
            <a:xfrm rot="335594">
              <a:off x="4859257" y="2251901"/>
              <a:ext cx="809897" cy="369332"/>
            </a:xfrm>
            <a:prstGeom prst="rect">
              <a:avLst/>
            </a:prstGeom>
            <a:noFill/>
          </p:spPr>
          <p:txBody>
            <a:bodyPr wrap="square" rtlCol="0">
              <a:spAutoFit/>
            </a:bodyPr>
            <a:lstStyle/>
            <a:p>
              <a:r>
                <a:rPr lang="en-US" altLang="zh-CN" b="1" dirty="0"/>
                <a:t>FIN=1</a:t>
              </a:r>
              <a:endParaRPr lang="zh-CN" altLang="en-US" b="1" dirty="0"/>
            </a:p>
          </p:txBody>
        </p:sp>
        <p:sp>
          <p:nvSpPr>
            <p:cNvPr id="32" name="文本框 31">
              <a:extLst>
                <a:ext uri="{FF2B5EF4-FFF2-40B4-BE49-F238E27FC236}">
                  <a16:creationId xmlns:a16="http://schemas.microsoft.com/office/drawing/2014/main" id="{CA02D098-6D0B-915A-5EB5-5C6B4A5D8F70}"/>
                </a:ext>
              </a:extLst>
            </p:cNvPr>
            <p:cNvSpPr txBox="1"/>
            <p:nvPr/>
          </p:nvSpPr>
          <p:spPr>
            <a:xfrm rot="250480">
              <a:off x="5608557" y="2299369"/>
              <a:ext cx="809897" cy="369332"/>
            </a:xfrm>
            <a:prstGeom prst="rect">
              <a:avLst/>
            </a:prstGeom>
            <a:noFill/>
          </p:spPr>
          <p:txBody>
            <a:bodyPr wrap="square" rtlCol="0">
              <a:spAutoFit/>
            </a:bodyPr>
            <a:lstStyle/>
            <a:p>
              <a:r>
                <a:rPr lang="en-US" altLang="zh-CN" b="1" dirty="0"/>
                <a:t>ACK=1</a:t>
              </a:r>
              <a:endParaRPr lang="zh-CN" altLang="en-US" b="1" dirty="0"/>
            </a:p>
          </p:txBody>
        </p:sp>
        <p:sp>
          <p:nvSpPr>
            <p:cNvPr id="33" name="文本框 32">
              <a:extLst>
                <a:ext uri="{FF2B5EF4-FFF2-40B4-BE49-F238E27FC236}">
                  <a16:creationId xmlns:a16="http://schemas.microsoft.com/office/drawing/2014/main" id="{DE1EEE7D-A921-A199-93E3-A630153B83FE}"/>
                </a:ext>
              </a:extLst>
            </p:cNvPr>
            <p:cNvSpPr txBox="1"/>
            <p:nvPr/>
          </p:nvSpPr>
          <p:spPr>
            <a:xfrm rot="344951">
              <a:off x="6415910" y="2339094"/>
              <a:ext cx="809897" cy="369332"/>
            </a:xfrm>
            <a:prstGeom prst="rect">
              <a:avLst/>
            </a:prstGeom>
            <a:noFill/>
          </p:spPr>
          <p:txBody>
            <a:bodyPr wrap="square" rtlCol="0">
              <a:spAutoFit/>
            </a:bodyPr>
            <a:lstStyle/>
            <a:p>
              <a:r>
                <a:rPr lang="en-US" altLang="zh-CN" b="1" dirty="0"/>
                <a:t>seq=u</a:t>
              </a:r>
              <a:endParaRPr lang="zh-CN" altLang="en-US" b="1" dirty="0"/>
            </a:p>
          </p:txBody>
        </p:sp>
        <p:sp>
          <p:nvSpPr>
            <p:cNvPr id="34" name="文本框 33">
              <a:extLst>
                <a:ext uri="{FF2B5EF4-FFF2-40B4-BE49-F238E27FC236}">
                  <a16:creationId xmlns:a16="http://schemas.microsoft.com/office/drawing/2014/main" id="{73C8C3CA-C564-BE9C-E842-A8296EE84E6F}"/>
                </a:ext>
              </a:extLst>
            </p:cNvPr>
            <p:cNvSpPr txBox="1"/>
            <p:nvPr/>
          </p:nvSpPr>
          <p:spPr>
            <a:xfrm rot="344951">
              <a:off x="7146872" y="2428280"/>
              <a:ext cx="809897" cy="369332"/>
            </a:xfrm>
            <a:prstGeom prst="rect">
              <a:avLst/>
            </a:prstGeom>
            <a:noFill/>
          </p:spPr>
          <p:txBody>
            <a:bodyPr wrap="square" rtlCol="0">
              <a:spAutoFit/>
            </a:bodyPr>
            <a:lstStyle/>
            <a:p>
              <a:r>
                <a:rPr lang="en-US" altLang="zh-CN" b="1" dirty="0"/>
                <a:t>ack=v</a:t>
              </a:r>
              <a:endParaRPr lang="zh-CN" altLang="en-US" b="1" dirty="0"/>
            </a:p>
          </p:txBody>
        </p:sp>
      </p:grpSp>
      <p:grpSp>
        <p:nvGrpSpPr>
          <p:cNvPr id="94" name="组合 93">
            <a:extLst>
              <a:ext uri="{FF2B5EF4-FFF2-40B4-BE49-F238E27FC236}">
                <a16:creationId xmlns:a16="http://schemas.microsoft.com/office/drawing/2014/main" id="{5FCAD905-F0A5-7E80-98B2-22732196C43C}"/>
              </a:ext>
            </a:extLst>
          </p:cNvPr>
          <p:cNvGrpSpPr/>
          <p:nvPr/>
        </p:nvGrpSpPr>
        <p:grpSpPr>
          <a:xfrm>
            <a:off x="983085" y="1265027"/>
            <a:ext cx="1711321" cy="1200329"/>
            <a:chOff x="983085" y="1265027"/>
            <a:chExt cx="1711321" cy="1200329"/>
          </a:xfrm>
        </p:grpSpPr>
        <p:cxnSp>
          <p:nvCxnSpPr>
            <p:cNvPr id="72" name="连接符: 肘形 71">
              <a:extLst>
                <a:ext uri="{FF2B5EF4-FFF2-40B4-BE49-F238E27FC236}">
                  <a16:creationId xmlns:a16="http://schemas.microsoft.com/office/drawing/2014/main" id="{EFBF1B79-C961-44D2-C2DB-0F7E27764AB6}"/>
                </a:ext>
              </a:extLst>
            </p:cNvPr>
            <p:cNvCxnSpPr>
              <a:cxnSpLocks/>
              <a:stCxn id="24" idx="1"/>
            </p:cNvCxnSpPr>
            <p:nvPr/>
          </p:nvCxnSpPr>
          <p:spPr>
            <a:xfrm rot="10800000" flipH="1" flipV="1">
              <a:off x="2130526" y="1360896"/>
              <a:ext cx="563880" cy="1088571"/>
            </a:xfrm>
            <a:prstGeom prst="bentConnector3">
              <a:avLst>
                <a:gd name="adj1" fmla="val -1314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B7C56BD8-1CE2-8D94-5F92-CBAF19D32888}"/>
                </a:ext>
              </a:extLst>
            </p:cNvPr>
            <p:cNvSpPr txBox="1"/>
            <p:nvPr/>
          </p:nvSpPr>
          <p:spPr>
            <a:xfrm>
              <a:off x="983085" y="1265027"/>
              <a:ext cx="438727" cy="1200329"/>
            </a:xfrm>
            <a:prstGeom prst="rect">
              <a:avLst/>
            </a:prstGeom>
            <a:noFill/>
          </p:spPr>
          <p:txBody>
            <a:bodyPr wrap="square" rtlCol="0">
              <a:spAutoFit/>
            </a:bodyPr>
            <a:lstStyle/>
            <a:p>
              <a:r>
                <a:rPr lang="zh-CN" altLang="en-US" b="1" dirty="0"/>
                <a:t>主</a:t>
              </a:r>
              <a:endParaRPr lang="en-US" altLang="zh-CN" b="1" dirty="0"/>
            </a:p>
            <a:p>
              <a:r>
                <a:rPr lang="zh-CN" altLang="en-US" b="1" dirty="0"/>
                <a:t>动</a:t>
              </a:r>
              <a:endParaRPr lang="en-US" altLang="zh-CN" b="1" dirty="0"/>
            </a:p>
            <a:p>
              <a:r>
                <a:rPr lang="zh-CN" altLang="en-US" b="1" dirty="0"/>
                <a:t>关</a:t>
              </a:r>
              <a:endParaRPr lang="en-US" altLang="zh-CN" b="1" dirty="0"/>
            </a:p>
            <a:p>
              <a:r>
                <a:rPr lang="zh-CN" altLang="en-US" b="1" dirty="0"/>
                <a:t>闭</a:t>
              </a:r>
            </a:p>
          </p:txBody>
        </p:sp>
      </p:grpSp>
      <p:sp>
        <p:nvSpPr>
          <p:cNvPr id="90" name="文本框 89">
            <a:extLst>
              <a:ext uri="{FF2B5EF4-FFF2-40B4-BE49-F238E27FC236}">
                <a16:creationId xmlns:a16="http://schemas.microsoft.com/office/drawing/2014/main" id="{2FF1AB45-4BA9-D467-A59C-E8A8FDDDA3B3}"/>
              </a:ext>
            </a:extLst>
          </p:cNvPr>
          <p:cNvSpPr txBox="1"/>
          <p:nvPr/>
        </p:nvSpPr>
        <p:spPr>
          <a:xfrm>
            <a:off x="130663" y="2451401"/>
            <a:ext cx="2759153" cy="646331"/>
          </a:xfrm>
          <a:prstGeom prst="rect">
            <a:avLst/>
          </a:prstGeom>
          <a:noFill/>
        </p:spPr>
        <p:txBody>
          <a:bodyPr wrap="square" rtlCol="0">
            <a:spAutoFit/>
          </a:bodyPr>
          <a:lstStyle/>
          <a:p>
            <a:r>
              <a:rPr lang="zh-CN" altLang="en-US" b="1" dirty="0">
                <a:solidFill>
                  <a:schemeClr val="accent3"/>
                </a:solidFill>
              </a:rPr>
              <a:t>发送</a:t>
            </a:r>
            <a:r>
              <a:rPr lang="en-US" altLang="zh-CN" b="1" dirty="0">
                <a:solidFill>
                  <a:schemeClr val="accent3"/>
                </a:solidFill>
              </a:rPr>
              <a:t>TCP</a:t>
            </a:r>
            <a:r>
              <a:rPr lang="zh-CN" altLang="en-US" b="1" dirty="0">
                <a:solidFill>
                  <a:schemeClr val="accent3"/>
                </a:solidFill>
              </a:rPr>
              <a:t>连接释放报文段</a:t>
            </a:r>
            <a:endParaRPr lang="en-US" altLang="zh-CN" b="1" dirty="0">
              <a:solidFill>
                <a:schemeClr val="accent3"/>
              </a:solidFill>
            </a:endParaRPr>
          </a:p>
          <a:p>
            <a:r>
              <a:rPr lang="zh-CN" altLang="en-US" b="1" dirty="0">
                <a:solidFill>
                  <a:schemeClr val="accent3"/>
                </a:solidFill>
              </a:rPr>
              <a:t>并进入终止等待</a:t>
            </a:r>
            <a:r>
              <a:rPr lang="en-US" altLang="zh-CN" b="1" dirty="0">
                <a:solidFill>
                  <a:schemeClr val="accent3"/>
                </a:solidFill>
              </a:rPr>
              <a:t>1</a:t>
            </a:r>
            <a:r>
              <a:rPr lang="zh-CN" altLang="en-US" b="1" dirty="0">
                <a:solidFill>
                  <a:schemeClr val="accent3"/>
                </a:solidFill>
              </a:rPr>
              <a:t>状态</a:t>
            </a:r>
          </a:p>
        </p:txBody>
      </p:sp>
      <p:sp>
        <p:nvSpPr>
          <p:cNvPr id="35" name="矩形 34">
            <a:extLst>
              <a:ext uri="{FF2B5EF4-FFF2-40B4-BE49-F238E27FC236}">
                <a16:creationId xmlns:a16="http://schemas.microsoft.com/office/drawing/2014/main" id="{0D49E603-5865-CF65-C2BE-7A4014828CAD}"/>
              </a:ext>
            </a:extLst>
          </p:cNvPr>
          <p:cNvSpPr/>
          <p:nvPr/>
        </p:nvSpPr>
        <p:spPr>
          <a:xfrm>
            <a:off x="7977861" y="2780505"/>
            <a:ext cx="1515035" cy="1099051"/>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CLOSE-WAIT</a:t>
            </a:r>
          </a:p>
          <a:p>
            <a:pPr algn="ctr"/>
            <a:r>
              <a:rPr lang="zh-CN" altLang="en-US" b="1" dirty="0">
                <a:solidFill>
                  <a:schemeClr val="bg1"/>
                </a:solidFill>
                <a:latin typeface="+mn-ea"/>
              </a:rPr>
              <a:t>关闭等待</a:t>
            </a:r>
          </a:p>
        </p:txBody>
      </p:sp>
      <p:grpSp>
        <p:nvGrpSpPr>
          <p:cNvPr id="9" name="组合 8">
            <a:extLst>
              <a:ext uri="{FF2B5EF4-FFF2-40B4-BE49-F238E27FC236}">
                <a16:creationId xmlns:a16="http://schemas.microsoft.com/office/drawing/2014/main" id="{DA320016-A175-24BD-51D5-433B380C8527}"/>
              </a:ext>
            </a:extLst>
          </p:cNvPr>
          <p:cNvGrpSpPr/>
          <p:nvPr/>
        </p:nvGrpSpPr>
        <p:grpSpPr>
          <a:xfrm>
            <a:off x="4214138" y="2733736"/>
            <a:ext cx="3759093" cy="587534"/>
            <a:chOff x="4214138" y="2733736"/>
            <a:chExt cx="3759093" cy="587534"/>
          </a:xfrm>
        </p:grpSpPr>
        <p:cxnSp>
          <p:nvCxnSpPr>
            <p:cNvPr id="36" name="直接箭头连接符 35">
              <a:extLst>
                <a:ext uri="{FF2B5EF4-FFF2-40B4-BE49-F238E27FC236}">
                  <a16:creationId xmlns:a16="http://schemas.microsoft.com/office/drawing/2014/main" id="{EC64D488-088C-E77D-6C54-84DF45C50279}"/>
                </a:ext>
              </a:extLst>
            </p:cNvPr>
            <p:cNvCxnSpPr>
              <a:cxnSpLocks/>
            </p:cNvCxnSpPr>
            <p:nvPr/>
          </p:nvCxnSpPr>
          <p:spPr>
            <a:xfrm flipH="1">
              <a:off x="4214138" y="2819302"/>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DAA6284F-9DA4-67EF-B140-67666C65334C}"/>
                </a:ext>
              </a:extLst>
            </p:cNvPr>
            <p:cNvSpPr txBox="1"/>
            <p:nvPr/>
          </p:nvSpPr>
          <p:spPr>
            <a:xfrm rot="21102087">
              <a:off x="4295738" y="2948766"/>
              <a:ext cx="809897" cy="369332"/>
            </a:xfrm>
            <a:prstGeom prst="rect">
              <a:avLst/>
            </a:prstGeom>
            <a:noFill/>
          </p:spPr>
          <p:txBody>
            <a:bodyPr wrap="square" rtlCol="0">
              <a:spAutoFit/>
            </a:bodyPr>
            <a:lstStyle/>
            <a:p>
              <a:r>
                <a:rPr lang="en-US" altLang="zh-CN" b="1" dirty="0"/>
                <a:t>ACK=1</a:t>
              </a:r>
              <a:endParaRPr lang="zh-CN" altLang="en-US" b="1" dirty="0"/>
            </a:p>
          </p:txBody>
        </p:sp>
        <p:sp>
          <p:nvSpPr>
            <p:cNvPr id="38" name="文本框 37">
              <a:extLst>
                <a:ext uri="{FF2B5EF4-FFF2-40B4-BE49-F238E27FC236}">
                  <a16:creationId xmlns:a16="http://schemas.microsoft.com/office/drawing/2014/main" id="{A47268D0-4CBF-A997-1DAC-23280FB2B76F}"/>
                </a:ext>
              </a:extLst>
            </p:cNvPr>
            <p:cNvSpPr txBox="1"/>
            <p:nvPr/>
          </p:nvSpPr>
          <p:spPr>
            <a:xfrm rot="21139996">
              <a:off x="5110317" y="2805327"/>
              <a:ext cx="809897" cy="369332"/>
            </a:xfrm>
            <a:prstGeom prst="rect">
              <a:avLst/>
            </a:prstGeom>
            <a:noFill/>
          </p:spPr>
          <p:txBody>
            <a:bodyPr wrap="square" rtlCol="0">
              <a:spAutoFit/>
            </a:bodyPr>
            <a:lstStyle/>
            <a:p>
              <a:r>
                <a:rPr lang="en-US" altLang="zh-CN" b="1" dirty="0"/>
                <a:t>seq=v</a:t>
              </a:r>
              <a:endParaRPr lang="zh-CN" altLang="en-US" b="1" dirty="0"/>
            </a:p>
          </p:txBody>
        </p:sp>
        <p:sp>
          <p:nvSpPr>
            <p:cNvPr id="41" name="文本框 40">
              <a:extLst>
                <a:ext uri="{FF2B5EF4-FFF2-40B4-BE49-F238E27FC236}">
                  <a16:creationId xmlns:a16="http://schemas.microsoft.com/office/drawing/2014/main" id="{019DD84C-6D81-0EFB-07DC-534903F58133}"/>
                </a:ext>
              </a:extLst>
            </p:cNvPr>
            <p:cNvSpPr txBox="1"/>
            <p:nvPr/>
          </p:nvSpPr>
          <p:spPr>
            <a:xfrm rot="21174311">
              <a:off x="5867782" y="2733736"/>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42" name="文本框 41">
            <a:extLst>
              <a:ext uri="{FF2B5EF4-FFF2-40B4-BE49-F238E27FC236}">
                <a16:creationId xmlns:a16="http://schemas.microsoft.com/office/drawing/2014/main" id="{A89553BD-AF53-A5E8-8A80-5A0CDDA240F7}"/>
              </a:ext>
            </a:extLst>
          </p:cNvPr>
          <p:cNvSpPr txBox="1"/>
          <p:nvPr/>
        </p:nvSpPr>
        <p:spPr>
          <a:xfrm>
            <a:off x="9480501" y="2715141"/>
            <a:ext cx="2759153" cy="646331"/>
          </a:xfrm>
          <a:prstGeom prst="rect">
            <a:avLst/>
          </a:prstGeom>
          <a:noFill/>
        </p:spPr>
        <p:txBody>
          <a:bodyPr wrap="square" rtlCol="0">
            <a:spAutoFit/>
          </a:bodyPr>
          <a:lstStyle/>
          <a:p>
            <a:r>
              <a:rPr lang="zh-CN" altLang="en-US" b="1" dirty="0">
                <a:solidFill>
                  <a:schemeClr val="accent5"/>
                </a:solidFill>
              </a:rPr>
              <a:t>发送</a:t>
            </a:r>
            <a:r>
              <a:rPr lang="en-US" altLang="zh-CN" b="1" dirty="0">
                <a:solidFill>
                  <a:schemeClr val="accent5"/>
                </a:solidFill>
              </a:rPr>
              <a:t>TCP</a:t>
            </a:r>
            <a:r>
              <a:rPr lang="zh-CN" altLang="en-US" b="1" dirty="0">
                <a:solidFill>
                  <a:schemeClr val="accent5"/>
                </a:solidFill>
              </a:rPr>
              <a:t>普通确认报文段</a:t>
            </a:r>
            <a:endParaRPr lang="en-US" altLang="zh-CN" b="1" dirty="0">
              <a:solidFill>
                <a:schemeClr val="accent5"/>
              </a:solidFill>
            </a:endParaRPr>
          </a:p>
          <a:p>
            <a:r>
              <a:rPr lang="zh-CN" altLang="en-US" b="1" dirty="0">
                <a:solidFill>
                  <a:schemeClr val="accent5"/>
                </a:solidFill>
              </a:rPr>
              <a:t>并进入关闭等待状态</a:t>
            </a:r>
          </a:p>
        </p:txBody>
      </p:sp>
      <p:grpSp>
        <p:nvGrpSpPr>
          <p:cNvPr id="46" name="组合 45">
            <a:extLst>
              <a:ext uri="{FF2B5EF4-FFF2-40B4-BE49-F238E27FC236}">
                <a16:creationId xmlns:a16="http://schemas.microsoft.com/office/drawing/2014/main" id="{48AD9B87-57B8-C6F1-C653-17CC020E0202}"/>
              </a:ext>
            </a:extLst>
          </p:cNvPr>
          <p:cNvGrpSpPr/>
          <p:nvPr/>
        </p:nvGrpSpPr>
        <p:grpSpPr>
          <a:xfrm>
            <a:off x="9480501" y="1496845"/>
            <a:ext cx="2057183" cy="1278715"/>
            <a:chOff x="9480501" y="1496845"/>
            <a:chExt cx="2057183" cy="1278715"/>
          </a:xfrm>
        </p:grpSpPr>
        <p:cxnSp>
          <p:nvCxnSpPr>
            <p:cNvPr id="47" name="连接符: 曲线 46">
              <a:extLst>
                <a:ext uri="{FF2B5EF4-FFF2-40B4-BE49-F238E27FC236}">
                  <a16:creationId xmlns:a16="http://schemas.microsoft.com/office/drawing/2014/main" id="{121694F8-3BD3-6FF5-13AC-9E7EFE951999}"/>
                </a:ext>
              </a:extLst>
            </p:cNvPr>
            <p:cNvCxnSpPr>
              <a:cxnSpLocks/>
            </p:cNvCxnSpPr>
            <p:nvPr/>
          </p:nvCxnSpPr>
          <p:spPr>
            <a:xfrm flipH="1" flipV="1">
              <a:off x="9480501" y="1496845"/>
              <a:ext cx="10079" cy="1278715"/>
            </a:xfrm>
            <a:prstGeom prst="curvedConnector3">
              <a:avLst>
                <a:gd name="adj1" fmla="val -2268082"/>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B219D375-BCA1-7469-0C6A-53A995D464C9}"/>
                </a:ext>
              </a:extLst>
            </p:cNvPr>
            <p:cNvSpPr txBox="1"/>
            <p:nvPr/>
          </p:nvSpPr>
          <p:spPr>
            <a:xfrm>
              <a:off x="9679098" y="1956629"/>
              <a:ext cx="1858586" cy="369332"/>
            </a:xfrm>
            <a:prstGeom prst="rect">
              <a:avLst/>
            </a:prstGeom>
            <a:noFill/>
          </p:spPr>
          <p:txBody>
            <a:bodyPr wrap="square" rtlCol="0">
              <a:spAutoFit/>
            </a:bodyPr>
            <a:lstStyle/>
            <a:p>
              <a:r>
                <a:rPr lang="zh-CN" altLang="en-US" b="1" dirty="0"/>
                <a:t>通知应用进程</a:t>
              </a:r>
            </a:p>
          </p:txBody>
        </p:sp>
      </p:grpSp>
      <p:sp>
        <p:nvSpPr>
          <p:cNvPr id="50" name="标注: 左箭头 49">
            <a:extLst>
              <a:ext uri="{FF2B5EF4-FFF2-40B4-BE49-F238E27FC236}">
                <a16:creationId xmlns:a16="http://schemas.microsoft.com/office/drawing/2014/main" id="{F8C87274-CDF7-8AA9-2A46-22B7719EA28C}"/>
              </a:ext>
            </a:extLst>
          </p:cNvPr>
          <p:cNvSpPr/>
          <p:nvPr/>
        </p:nvSpPr>
        <p:spPr>
          <a:xfrm rot="21173608">
            <a:off x="5590824" y="3185971"/>
            <a:ext cx="1893651" cy="470078"/>
          </a:xfrm>
          <a:prstGeom prst="leftArrowCallout">
            <a:avLst>
              <a:gd name="adj1" fmla="val 25000"/>
              <a:gd name="adj2" fmla="val 25000"/>
              <a:gd name="adj3" fmla="val 25000"/>
              <a:gd name="adj4" fmla="val 85097"/>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数据传输</a:t>
            </a:r>
          </a:p>
        </p:txBody>
      </p:sp>
      <p:sp>
        <p:nvSpPr>
          <p:cNvPr id="51" name="矩形 50">
            <a:extLst>
              <a:ext uri="{FF2B5EF4-FFF2-40B4-BE49-F238E27FC236}">
                <a16:creationId xmlns:a16="http://schemas.microsoft.com/office/drawing/2014/main" id="{B61D931A-9793-AB5F-973B-40953D11E6E2}"/>
              </a:ext>
            </a:extLst>
          </p:cNvPr>
          <p:cNvSpPr/>
          <p:nvPr/>
        </p:nvSpPr>
        <p:spPr>
          <a:xfrm>
            <a:off x="2694472" y="3321269"/>
            <a:ext cx="1515600" cy="1099051"/>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FIN-WAIT-2</a:t>
            </a:r>
          </a:p>
          <a:p>
            <a:pPr algn="ctr"/>
            <a:r>
              <a:rPr lang="zh-CN" altLang="en-US" b="1" dirty="0">
                <a:solidFill>
                  <a:schemeClr val="bg1"/>
                </a:solidFill>
                <a:latin typeface="+mn-ea"/>
              </a:rPr>
              <a:t>终止等待</a:t>
            </a:r>
            <a:r>
              <a:rPr lang="en-US" altLang="zh-CN" b="1" dirty="0">
                <a:solidFill>
                  <a:schemeClr val="bg1"/>
                </a:solidFill>
                <a:latin typeface="+mn-ea"/>
              </a:rPr>
              <a:t>2</a:t>
            </a:r>
            <a:endParaRPr lang="zh-CN" altLang="en-US" b="1" dirty="0">
              <a:solidFill>
                <a:schemeClr val="bg1"/>
              </a:solidFill>
              <a:latin typeface="+mn-ea"/>
            </a:endParaRPr>
          </a:p>
        </p:txBody>
      </p:sp>
      <p:grpSp>
        <p:nvGrpSpPr>
          <p:cNvPr id="19" name="组合 18">
            <a:extLst>
              <a:ext uri="{FF2B5EF4-FFF2-40B4-BE49-F238E27FC236}">
                <a16:creationId xmlns:a16="http://schemas.microsoft.com/office/drawing/2014/main" id="{C051D0C7-D3F9-E1C1-CAF0-80AAFFD5B05E}"/>
              </a:ext>
            </a:extLst>
          </p:cNvPr>
          <p:cNvGrpSpPr/>
          <p:nvPr/>
        </p:nvGrpSpPr>
        <p:grpSpPr>
          <a:xfrm>
            <a:off x="9488265" y="1355080"/>
            <a:ext cx="2611540" cy="2521388"/>
            <a:chOff x="9488265" y="1355080"/>
            <a:chExt cx="2611540" cy="2521388"/>
          </a:xfrm>
        </p:grpSpPr>
        <p:cxnSp>
          <p:nvCxnSpPr>
            <p:cNvPr id="53" name="连接符: 肘形 52">
              <a:extLst>
                <a:ext uri="{FF2B5EF4-FFF2-40B4-BE49-F238E27FC236}">
                  <a16:creationId xmlns:a16="http://schemas.microsoft.com/office/drawing/2014/main" id="{0A85672B-0842-2713-41FF-7CB262BF9F57}"/>
                </a:ext>
              </a:extLst>
            </p:cNvPr>
            <p:cNvCxnSpPr>
              <a:cxnSpLocks/>
            </p:cNvCxnSpPr>
            <p:nvPr/>
          </p:nvCxnSpPr>
          <p:spPr>
            <a:xfrm flipH="1">
              <a:off x="9488265" y="1360897"/>
              <a:ext cx="918291" cy="2515571"/>
            </a:xfrm>
            <a:prstGeom prst="bentConnector3">
              <a:avLst>
                <a:gd name="adj1" fmla="val -180294"/>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D5F59072-64B2-FAA3-5A0A-DFD37893A573}"/>
                </a:ext>
              </a:extLst>
            </p:cNvPr>
            <p:cNvSpPr txBox="1"/>
            <p:nvPr/>
          </p:nvSpPr>
          <p:spPr>
            <a:xfrm>
              <a:off x="11661078" y="1355080"/>
              <a:ext cx="438727" cy="1200329"/>
            </a:xfrm>
            <a:prstGeom prst="rect">
              <a:avLst/>
            </a:prstGeom>
            <a:noFill/>
          </p:spPr>
          <p:txBody>
            <a:bodyPr wrap="square" rtlCol="0">
              <a:spAutoFit/>
            </a:bodyPr>
            <a:lstStyle/>
            <a:p>
              <a:r>
                <a:rPr lang="zh-CN" altLang="en-US" b="1" dirty="0"/>
                <a:t>被动关</a:t>
              </a:r>
              <a:endParaRPr lang="en-US" altLang="zh-CN" b="1" dirty="0"/>
            </a:p>
            <a:p>
              <a:r>
                <a:rPr lang="zh-CN" altLang="en-US" b="1" dirty="0"/>
                <a:t>闭</a:t>
              </a:r>
            </a:p>
          </p:txBody>
        </p:sp>
      </p:grpSp>
      <p:grpSp>
        <p:nvGrpSpPr>
          <p:cNvPr id="20" name="组合 19">
            <a:extLst>
              <a:ext uri="{FF2B5EF4-FFF2-40B4-BE49-F238E27FC236}">
                <a16:creationId xmlns:a16="http://schemas.microsoft.com/office/drawing/2014/main" id="{CB9302F4-B15D-79A5-11B3-D52592EE17DC}"/>
              </a:ext>
            </a:extLst>
          </p:cNvPr>
          <p:cNvGrpSpPr/>
          <p:nvPr/>
        </p:nvGrpSpPr>
        <p:grpSpPr>
          <a:xfrm>
            <a:off x="4216453" y="3638329"/>
            <a:ext cx="3759093" cy="745646"/>
            <a:chOff x="4216453" y="3638329"/>
            <a:chExt cx="3759093" cy="745646"/>
          </a:xfrm>
        </p:grpSpPr>
        <p:cxnSp>
          <p:nvCxnSpPr>
            <p:cNvPr id="56" name="直接箭头连接符 55">
              <a:extLst>
                <a:ext uri="{FF2B5EF4-FFF2-40B4-BE49-F238E27FC236}">
                  <a16:creationId xmlns:a16="http://schemas.microsoft.com/office/drawing/2014/main" id="{EDF8392F-A282-FCD9-178E-0D7B6619E927}"/>
                </a:ext>
              </a:extLst>
            </p:cNvPr>
            <p:cNvCxnSpPr>
              <a:cxnSpLocks/>
            </p:cNvCxnSpPr>
            <p:nvPr/>
          </p:nvCxnSpPr>
          <p:spPr>
            <a:xfrm flipH="1">
              <a:off x="4216453" y="3882007"/>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CFD2ADA4-8365-67F7-EA04-0CE2EF7D6A8B}"/>
                </a:ext>
              </a:extLst>
            </p:cNvPr>
            <p:cNvSpPr txBox="1"/>
            <p:nvPr/>
          </p:nvSpPr>
          <p:spPr>
            <a:xfrm rot="21102087">
              <a:off x="4298053" y="4011471"/>
              <a:ext cx="809897" cy="369332"/>
            </a:xfrm>
            <a:prstGeom prst="rect">
              <a:avLst/>
            </a:prstGeom>
            <a:noFill/>
          </p:spPr>
          <p:txBody>
            <a:bodyPr wrap="square" rtlCol="0">
              <a:spAutoFit/>
            </a:bodyPr>
            <a:lstStyle/>
            <a:p>
              <a:r>
                <a:rPr lang="en-US" altLang="zh-CN" b="1" dirty="0"/>
                <a:t>FIN=1</a:t>
              </a:r>
              <a:endParaRPr lang="zh-CN" altLang="en-US" b="1" dirty="0"/>
            </a:p>
          </p:txBody>
        </p:sp>
        <p:sp>
          <p:nvSpPr>
            <p:cNvPr id="58" name="文本框 57">
              <a:extLst>
                <a:ext uri="{FF2B5EF4-FFF2-40B4-BE49-F238E27FC236}">
                  <a16:creationId xmlns:a16="http://schemas.microsoft.com/office/drawing/2014/main" id="{587B4EE8-64C4-D84C-28BF-6B137CD804ED}"/>
                </a:ext>
              </a:extLst>
            </p:cNvPr>
            <p:cNvSpPr txBox="1"/>
            <p:nvPr/>
          </p:nvSpPr>
          <p:spPr>
            <a:xfrm rot="21139996">
              <a:off x="5112632" y="3900687"/>
              <a:ext cx="809897" cy="369332"/>
            </a:xfrm>
            <a:prstGeom prst="rect">
              <a:avLst/>
            </a:prstGeom>
            <a:noFill/>
          </p:spPr>
          <p:txBody>
            <a:bodyPr wrap="square" rtlCol="0">
              <a:spAutoFit/>
            </a:bodyPr>
            <a:lstStyle/>
            <a:p>
              <a:r>
                <a:rPr lang="en-US" altLang="zh-CN" b="1" dirty="0"/>
                <a:t>ACK=1</a:t>
              </a:r>
              <a:endParaRPr lang="zh-CN" altLang="en-US" b="1" dirty="0"/>
            </a:p>
          </p:txBody>
        </p:sp>
        <p:sp>
          <p:nvSpPr>
            <p:cNvPr id="59" name="文本框 58">
              <a:extLst>
                <a:ext uri="{FF2B5EF4-FFF2-40B4-BE49-F238E27FC236}">
                  <a16:creationId xmlns:a16="http://schemas.microsoft.com/office/drawing/2014/main" id="{12AB19C4-591E-1B91-843F-12616985FCDA}"/>
                </a:ext>
              </a:extLst>
            </p:cNvPr>
            <p:cNvSpPr txBox="1"/>
            <p:nvPr/>
          </p:nvSpPr>
          <p:spPr>
            <a:xfrm rot="21174311">
              <a:off x="6000722" y="3731131"/>
              <a:ext cx="1015561" cy="369332"/>
            </a:xfrm>
            <a:prstGeom prst="rect">
              <a:avLst/>
            </a:prstGeom>
            <a:noFill/>
          </p:spPr>
          <p:txBody>
            <a:bodyPr wrap="square" rtlCol="0">
              <a:spAutoFit/>
            </a:bodyPr>
            <a:lstStyle/>
            <a:p>
              <a:r>
                <a:rPr lang="en-US" altLang="zh-CN" b="1" dirty="0"/>
                <a:t>seq=w</a:t>
              </a:r>
              <a:endParaRPr lang="zh-CN" altLang="en-US" b="1" dirty="0"/>
            </a:p>
          </p:txBody>
        </p:sp>
        <p:sp>
          <p:nvSpPr>
            <p:cNvPr id="60" name="文本框 59">
              <a:extLst>
                <a:ext uri="{FF2B5EF4-FFF2-40B4-BE49-F238E27FC236}">
                  <a16:creationId xmlns:a16="http://schemas.microsoft.com/office/drawing/2014/main" id="{B2BECB0B-84F1-86DF-C0D1-2D282BF8DCAE}"/>
                </a:ext>
              </a:extLst>
            </p:cNvPr>
            <p:cNvSpPr txBox="1"/>
            <p:nvPr/>
          </p:nvSpPr>
          <p:spPr>
            <a:xfrm rot="21174311">
              <a:off x="6813967" y="3638329"/>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61" name="矩形 60">
            <a:extLst>
              <a:ext uri="{FF2B5EF4-FFF2-40B4-BE49-F238E27FC236}">
                <a16:creationId xmlns:a16="http://schemas.microsoft.com/office/drawing/2014/main" id="{81667B02-959F-E897-B849-015983F35285}"/>
              </a:ext>
            </a:extLst>
          </p:cNvPr>
          <p:cNvSpPr/>
          <p:nvPr/>
        </p:nvSpPr>
        <p:spPr>
          <a:xfrm>
            <a:off x="7973231" y="3881261"/>
            <a:ext cx="1515035" cy="884008"/>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LAST-ACK</a:t>
            </a:r>
          </a:p>
          <a:p>
            <a:pPr algn="ctr"/>
            <a:r>
              <a:rPr lang="zh-CN" altLang="en-US" b="1" dirty="0">
                <a:solidFill>
                  <a:schemeClr val="bg1"/>
                </a:solidFill>
                <a:latin typeface="+mn-ea"/>
              </a:rPr>
              <a:t>最后确认</a:t>
            </a:r>
          </a:p>
        </p:txBody>
      </p:sp>
      <p:sp>
        <p:nvSpPr>
          <p:cNvPr id="62" name="文本框 61">
            <a:extLst>
              <a:ext uri="{FF2B5EF4-FFF2-40B4-BE49-F238E27FC236}">
                <a16:creationId xmlns:a16="http://schemas.microsoft.com/office/drawing/2014/main" id="{B5BC889B-9824-117F-37EE-EF7C9ADA70E0}"/>
              </a:ext>
            </a:extLst>
          </p:cNvPr>
          <p:cNvSpPr txBox="1"/>
          <p:nvPr/>
        </p:nvSpPr>
        <p:spPr>
          <a:xfrm>
            <a:off x="9480501" y="3902497"/>
            <a:ext cx="2759153" cy="646331"/>
          </a:xfrm>
          <a:prstGeom prst="rect">
            <a:avLst/>
          </a:prstGeom>
          <a:noFill/>
        </p:spPr>
        <p:txBody>
          <a:bodyPr wrap="square" rtlCol="0">
            <a:spAutoFit/>
          </a:bodyPr>
          <a:lstStyle/>
          <a:p>
            <a:r>
              <a:rPr lang="zh-CN" altLang="en-US" b="1" dirty="0">
                <a:solidFill>
                  <a:schemeClr val="accent1">
                    <a:lumMod val="50000"/>
                  </a:schemeClr>
                </a:solidFill>
              </a:rPr>
              <a:t>发送</a:t>
            </a:r>
            <a:r>
              <a:rPr lang="en-US" altLang="zh-CN" b="1" dirty="0">
                <a:solidFill>
                  <a:schemeClr val="accent1">
                    <a:lumMod val="50000"/>
                  </a:schemeClr>
                </a:solidFill>
              </a:rPr>
              <a:t>TCP</a:t>
            </a:r>
            <a:r>
              <a:rPr lang="zh-CN" altLang="en-US" b="1" dirty="0">
                <a:solidFill>
                  <a:schemeClr val="accent1">
                    <a:lumMod val="50000"/>
                  </a:schemeClr>
                </a:solidFill>
              </a:rPr>
              <a:t>连接释放报文段</a:t>
            </a:r>
            <a:endParaRPr lang="en-US" altLang="zh-CN" b="1" dirty="0">
              <a:solidFill>
                <a:schemeClr val="accent1">
                  <a:lumMod val="50000"/>
                </a:schemeClr>
              </a:solidFill>
            </a:endParaRPr>
          </a:p>
          <a:p>
            <a:r>
              <a:rPr lang="zh-CN" altLang="en-US" b="1" dirty="0">
                <a:solidFill>
                  <a:schemeClr val="accent1">
                    <a:lumMod val="50000"/>
                  </a:schemeClr>
                </a:solidFill>
              </a:rPr>
              <a:t>并进入最后确认状态</a:t>
            </a:r>
          </a:p>
        </p:txBody>
      </p:sp>
      <p:grpSp>
        <p:nvGrpSpPr>
          <p:cNvPr id="11" name="组合 10">
            <a:extLst>
              <a:ext uri="{FF2B5EF4-FFF2-40B4-BE49-F238E27FC236}">
                <a16:creationId xmlns:a16="http://schemas.microsoft.com/office/drawing/2014/main" id="{4BCBA342-78FC-6EFB-8A34-251DDD3F391C}"/>
              </a:ext>
            </a:extLst>
          </p:cNvPr>
          <p:cNvGrpSpPr/>
          <p:nvPr/>
        </p:nvGrpSpPr>
        <p:grpSpPr>
          <a:xfrm>
            <a:off x="4218768" y="4250929"/>
            <a:ext cx="3763723" cy="514340"/>
            <a:chOff x="4218768" y="4250929"/>
            <a:chExt cx="3763723" cy="514340"/>
          </a:xfrm>
        </p:grpSpPr>
        <p:cxnSp>
          <p:nvCxnSpPr>
            <p:cNvPr id="63" name="直接箭头连接符 62">
              <a:extLst>
                <a:ext uri="{FF2B5EF4-FFF2-40B4-BE49-F238E27FC236}">
                  <a16:creationId xmlns:a16="http://schemas.microsoft.com/office/drawing/2014/main" id="{976E8637-2F99-A556-3939-925951B73F01}"/>
                </a:ext>
              </a:extLst>
            </p:cNvPr>
            <p:cNvCxnSpPr/>
            <p:nvPr/>
          </p:nvCxnSpPr>
          <p:spPr>
            <a:xfrm>
              <a:off x="4218768" y="4423921"/>
              <a:ext cx="3763723" cy="34134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3A143ECC-AE96-12D2-3896-705FEFEF2DE1}"/>
                </a:ext>
              </a:extLst>
            </p:cNvPr>
            <p:cNvSpPr txBox="1"/>
            <p:nvPr/>
          </p:nvSpPr>
          <p:spPr>
            <a:xfrm rot="343184">
              <a:off x="5253224" y="4250929"/>
              <a:ext cx="809897" cy="369332"/>
            </a:xfrm>
            <a:prstGeom prst="rect">
              <a:avLst/>
            </a:prstGeom>
            <a:noFill/>
          </p:spPr>
          <p:txBody>
            <a:bodyPr wrap="square" rtlCol="0">
              <a:spAutoFit/>
            </a:bodyPr>
            <a:lstStyle/>
            <a:p>
              <a:r>
                <a:rPr lang="en-US" altLang="zh-CN" b="1" dirty="0"/>
                <a:t>ACK=1</a:t>
              </a:r>
              <a:endParaRPr lang="zh-CN" altLang="en-US" b="1" dirty="0"/>
            </a:p>
          </p:txBody>
        </p:sp>
        <p:sp>
          <p:nvSpPr>
            <p:cNvPr id="66" name="文本框 65">
              <a:extLst>
                <a:ext uri="{FF2B5EF4-FFF2-40B4-BE49-F238E27FC236}">
                  <a16:creationId xmlns:a16="http://schemas.microsoft.com/office/drawing/2014/main" id="{83A3B597-9997-D9C0-1420-31CE0076B1F6}"/>
                </a:ext>
              </a:extLst>
            </p:cNvPr>
            <p:cNvSpPr txBox="1"/>
            <p:nvPr/>
          </p:nvSpPr>
          <p:spPr>
            <a:xfrm rot="344951">
              <a:off x="5997423" y="4296808"/>
              <a:ext cx="1143861" cy="369332"/>
            </a:xfrm>
            <a:prstGeom prst="rect">
              <a:avLst/>
            </a:prstGeom>
            <a:noFill/>
          </p:spPr>
          <p:txBody>
            <a:bodyPr wrap="square" rtlCol="0">
              <a:spAutoFit/>
            </a:bodyPr>
            <a:lstStyle/>
            <a:p>
              <a:r>
                <a:rPr lang="en-US" altLang="zh-CN" b="1" dirty="0"/>
                <a:t>seq=u+1</a:t>
              </a:r>
              <a:endParaRPr lang="zh-CN" altLang="en-US" b="1" dirty="0"/>
            </a:p>
          </p:txBody>
        </p:sp>
        <p:sp>
          <p:nvSpPr>
            <p:cNvPr id="67" name="文本框 66">
              <a:extLst>
                <a:ext uri="{FF2B5EF4-FFF2-40B4-BE49-F238E27FC236}">
                  <a16:creationId xmlns:a16="http://schemas.microsoft.com/office/drawing/2014/main" id="{2C532508-B7B1-DFA6-6678-4E9F8ECDDA1C}"/>
                </a:ext>
              </a:extLst>
            </p:cNvPr>
            <p:cNvSpPr txBox="1"/>
            <p:nvPr/>
          </p:nvSpPr>
          <p:spPr>
            <a:xfrm rot="344951">
              <a:off x="6897496" y="4370789"/>
              <a:ext cx="1024244" cy="369332"/>
            </a:xfrm>
            <a:prstGeom prst="rect">
              <a:avLst/>
            </a:prstGeom>
            <a:noFill/>
          </p:spPr>
          <p:txBody>
            <a:bodyPr wrap="square" rtlCol="0">
              <a:spAutoFit/>
            </a:bodyPr>
            <a:lstStyle/>
            <a:p>
              <a:r>
                <a:rPr lang="en-US" altLang="zh-CN" b="1" dirty="0"/>
                <a:t>ack=w+1</a:t>
              </a:r>
              <a:endParaRPr lang="zh-CN" altLang="en-US" b="1" dirty="0"/>
            </a:p>
          </p:txBody>
        </p:sp>
      </p:grpSp>
      <p:sp>
        <p:nvSpPr>
          <p:cNvPr id="68" name="矩形 67">
            <a:extLst>
              <a:ext uri="{FF2B5EF4-FFF2-40B4-BE49-F238E27FC236}">
                <a16:creationId xmlns:a16="http://schemas.microsoft.com/office/drawing/2014/main" id="{E726EDB8-4398-7D9F-CEEA-57CF74F85144}"/>
              </a:ext>
            </a:extLst>
          </p:cNvPr>
          <p:cNvSpPr/>
          <p:nvPr/>
        </p:nvSpPr>
        <p:spPr>
          <a:xfrm>
            <a:off x="2694406" y="4417328"/>
            <a:ext cx="1515600" cy="106270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TIME-WAIT</a:t>
            </a:r>
          </a:p>
          <a:p>
            <a:pPr algn="ctr"/>
            <a:r>
              <a:rPr lang="zh-CN" altLang="en-US" b="1" dirty="0">
                <a:solidFill>
                  <a:schemeClr val="bg1"/>
                </a:solidFill>
                <a:latin typeface="+mn-ea"/>
              </a:rPr>
              <a:t>时间等待</a:t>
            </a:r>
          </a:p>
        </p:txBody>
      </p:sp>
      <p:sp>
        <p:nvSpPr>
          <p:cNvPr id="69" name="文本框 68">
            <a:extLst>
              <a:ext uri="{FF2B5EF4-FFF2-40B4-BE49-F238E27FC236}">
                <a16:creationId xmlns:a16="http://schemas.microsoft.com/office/drawing/2014/main" id="{1E36B272-AB3F-9C0D-26CE-31C41FE51790}"/>
              </a:ext>
            </a:extLst>
          </p:cNvPr>
          <p:cNvSpPr txBox="1"/>
          <p:nvPr/>
        </p:nvSpPr>
        <p:spPr>
          <a:xfrm>
            <a:off x="130663" y="4374508"/>
            <a:ext cx="2759153" cy="646331"/>
          </a:xfrm>
          <a:prstGeom prst="rect">
            <a:avLst/>
          </a:prstGeom>
          <a:noFill/>
        </p:spPr>
        <p:txBody>
          <a:bodyPr wrap="square" rtlCol="0">
            <a:spAutoFit/>
          </a:bodyPr>
          <a:lstStyle/>
          <a:p>
            <a:r>
              <a:rPr lang="zh-CN" altLang="en-US" b="1" dirty="0">
                <a:solidFill>
                  <a:schemeClr val="accent1"/>
                </a:solidFill>
              </a:rPr>
              <a:t>发送</a:t>
            </a:r>
            <a:r>
              <a:rPr lang="en-US" altLang="zh-CN" b="1" dirty="0">
                <a:solidFill>
                  <a:schemeClr val="accent1"/>
                </a:solidFill>
              </a:rPr>
              <a:t>TCP</a:t>
            </a:r>
            <a:r>
              <a:rPr lang="zh-CN" altLang="en-US" b="1" dirty="0">
                <a:solidFill>
                  <a:schemeClr val="accent1"/>
                </a:solidFill>
              </a:rPr>
              <a:t>普通确认报文段</a:t>
            </a:r>
            <a:endParaRPr lang="en-US" altLang="zh-CN" b="1" dirty="0">
              <a:solidFill>
                <a:schemeClr val="accent1"/>
              </a:solidFill>
            </a:endParaRPr>
          </a:p>
          <a:p>
            <a:r>
              <a:rPr lang="zh-CN" altLang="en-US" b="1" dirty="0">
                <a:solidFill>
                  <a:schemeClr val="accent1"/>
                </a:solidFill>
              </a:rPr>
              <a:t>并进入时间等待状态</a:t>
            </a:r>
          </a:p>
        </p:txBody>
      </p:sp>
      <p:sp>
        <p:nvSpPr>
          <p:cNvPr id="70" name="对话气泡: 矩形 69">
            <a:extLst>
              <a:ext uri="{FF2B5EF4-FFF2-40B4-BE49-F238E27FC236}">
                <a16:creationId xmlns:a16="http://schemas.microsoft.com/office/drawing/2014/main" id="{AE99DCC6-9016-86E5-9F68-F7A42E5734AA}"/>
              </a:ext>
            </a:extLst>
          </p:cNvPr>
          <p:cNvSpPr/>
          <p:nvPr/>
        </p:nvSpPr>
        <p:spPr>
          <a:xfrm>
            <a:off x="4521206" y="5477062"/>
            <a:ext cx="6654486" cy="392783"/>
          </a:xfrm>
          <a:prstGeom prst="wedgeRectCallout">
            <a:avLst>
              <a:gd name="adj1" fmla="val -31247"/>
              <a:gd name="adj2" fmla="val -29506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rPr>
              <a:t>确认标志位</a:t>
            </a:r>
            <a:r>
              <a:rPr lang="en-US" altLang="zh-CN" b="1" dirty="0">
                <a:solidFill>
                  <a:schemeClr val="tx1"/>
                </a:solidFill>
              </a:rPr>
              <a:t>ACK</a:t>
            </a:r>
            <a:r>
              <a:rPr lang="zh-CN" altLang="en-US" b="1" dirty="0">
                <a:solidFill>
                  <a:schemeClr val="tx1"/>
                </a:solidFill>
              </a:rPr>
              <a:t>的值设置为</a:t>
            </a:r>
            <a:r>
              <a:rPr lang="en-US" altLang="zh-CN" b="1" dirty="0">
                <a:solidFill>
                  <a:schemeClr val="tx1"/>
                </a:solidFill>
              </a:rPr>
              <a:t>1</a:t>
            </a:r>
            <a:r>
              <a:rPr lang="zh-CN" altLang="en-US" b="1" dirty="0">
                <a:solidFill>
                  <a:schemeClr val="tx1"/>
                </a:solidFill>
              </a:rPr>
              <a:t>，表明这是一个</a:t>
            </a:r>
            <a:r>
              <a:rPr lang="en-US" altLang="zh-CN" b="1" dirty="0">
                <a:solidFill>
                  <a:schemeClr val="tx1"/>
                </a:solidFill>
              </a:rPr>
              <a:t>TCP</a:t>
            </a:r>
            <a:r>
              <a:rPr lang="zh-CN" altLang="en-US" b="1" dirty="0">
                <a:solidFill>
                  <a:schemeClr val="tx1"/>
                </a:solidFill>
              </a:rPr>
              <a:t>普通确认报文段。</a:t>
            </a:r>
          </a:p>
        </p:txBody>
      </p:sp>
      <p:grpSp>
        <p:nvGrpSpPr>
          <p:cNvPr id="12" name="组合 11">
            <a:extLst>
              <a:ext uri="{FF2B5EF4-FFF2-40B4-BE49-F238E27FC236}">
                <a16:creationId xmlns:a16="http://schemas.microsoft.com/office/drawing/2014/main" id="{437C1196-EB7C-2F0E-1FB8-09D5514D293E}"/>
              </a:ext>
            </a:extLst>
          </p:cNvPr>
          <p:cNvGrpSpPr/>
          <p:nvPr/>
        </p:nvGrpSpPr>
        <p:grpSpPr>
          <a:xfrm>
            <a:off x="304800" y="749300"/>
            <a:ext cx="6192344" cy="400110"/>
            <a:chOff x="424117" y="898245"/>
            <a:chExt cx="6192344" cy="400110"/>
          </a:xfrm>
        </p:grpSpPr>
        <p:sp>
          <p:nvSpPr>
            <p:cNvPr id="13" name="平行四边形 12">
              <a:extLst>
                <a:ext uri="{FF2B5EF4-FFF2-40B4-BE49-F238E27FC236}">
                  <a16:creationId xmlns:a16="http://schemas.microsoft.com/office/drawing/2014/main" id="{8E3A9619-8280-295E-3BBF-90D07D520F86}"/>
                </a:ext>
              </a:extLst>
            </p:cNvPr>
            <p:cNvSpPr/>
            <p:nvPr/>
          </p:nvSpPr>
          <p:spPr>
            <a:xfrm>
              <a:off x="424117" y="898245"/>
              <a:ext cx="67714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14" name="文本框 13">
              <a:extLst>
                <a:ext uri="{FF2B5EF4-FFF2-40B4-BE49-F238E27FC236}">
                  <a16:creationId xmlns:a16="http://schemas.microsoft.com/office/drawing/2014/main" id="{016BE3AE-91E5-A04E-15C5-9A4FF0DC6700}"/>
                </a:ext>
              </a:extLst>
            </p:cNvPr>
            <p:cNvSpPr txBox="1"/>
            <p:nvPr/>
          </p:nvSpPr>
          <p:spPr>
            <a:xfrm>
              <a:off x="1101257" y="898245"/>
              <a:ext cx="5515204" cy="400110"/>
            </a:xfrm>
            <a:prstGeom prst="rect">
              <a:avLst/>
            </a:prstGeom>
            <a:noFill/>
          </p:spPr>
          <p:txBody>
            <a:bodyPr wrap="square" rtlCol="0">
              <a:spAutoFit/>
            </a:bodyPr>
            <a:lstStyle/>
            <a:p>
              <a:r>
                <a:rPr lang="zh-CN" altLang="en-US" sz="2000" b="1" dirty="0"/>
                <a:t>“四报文挥手”释放</a:t>
              </a:r>
              <a:r>
                <a:rPr lang="en-US" altLang="zh-CN" sz="2000" b="1" dirty="0"/>
                <a:t>TCP</a:t>
              </a:r>
              <a:r>
                <a:rPr lang="zh-CN" altLang="en-US" sz="2000" b="1" dirty="0"/>
                <a:t>连接</a:t>
              </a:r>
            </a:p>
          </p:txBody>
        </p:sp>
      </p:grpSp>
    </p:spTree>
    <p:custDataLst>
      <p:tags r:id="rId1"/>
    </p:custDataLst>
    <p:extLst>
      <p:ext uri="{BB962C8B-B14F-4D97-AF65-F5344CB8AC3E}">
        <p14:creationId xmlns:p14="http://schemas.microsoft.com/office/powerpoint/2010/main" val="255471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up)">
                                      <p:cBhvr>
                                        <p:cTn id="7" dur="1000"/>
                                        <p:tgtEl>
                                          <p:spTgt spid="68"/>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1000"/>
                                        <p:tgtEl>
                                          <p:spTgt spid="11"/>
                                        </p:tgtEl>
                                      </p:cBhvr>
                                    </p:animEffect>
                                  </p:childTnLst>
                                </p:cTn>
                              </p:par>
                              <p:par>
                                <p:cTn id="11" presetID="12" presetClass="entr" presetSubtype="2"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anim calcmode="lin" valueType="num">
                                      <p:cBhvr additive="base">
                                        <p:cTn id="13" dur="500"/>
                                        <p:tgtEl>
                                          <p:spTgt spid="69"/>
                                        </p:tgtEl>
                                        <p:attrNameLst>
                                          <p:attrName>ppt_x</p:attrName>
                                        </p:attrNameLst>
                                      </p:cBhvr>
                                      <p:tavLst>
                                        <p:tav tm="0">
                                          <p:val>
                                            <p:strVal val="#ppt_x+#ppt_w*1.125000"/>
                                          </p:val>
                                        </p:tav>
                                        <p:tav tm="100000">
                                          <p:val>
                                            <p:strVal val="#ppt_x"/>
                                          </p:val>
                                        </p:tav>
                                      </p:tavLst>
                                    </p:anim>
                                    <p:animEffect transition="in" filter="wipe(left)">
                                      <p:cBhvr>
                                        <p:cTn id="14" dur="500"/>
                                        <p:tgtEl>
                                          <p:spTgt spid="69"/>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anim calcmode="lin" valueType="num">
                                      <p:cBhvr additive="base">
                                        <p:cTn id="19" dur="500" fill="hold"/>
                                        <p:tgtEl>
                                          <p:spTgt spid="70"/>
                                        </p:tgtEl>
                                        <p:attrNameLst>
                                          <p:attrName>ppt_x</p:attrName>
                                        </p:attrNameLst>
                                      </p:cBhvr>
                                      <p:tavLst>
                                        <p:tav tm="0">
                                          <p:val>
                                            <p:strVal val="#ppt_x"/>
                                          </p:val>
                                        </p:tav>
                                        <p:tav tm="100000">
                                          <p:val>
                                            <p:strVal val="#ppt_x"/>
                                          </p:val>
                                        </p:tav>
                                      </p:tavLst>
                                    </p:anim>
                                    <p:anim calcmode="lin" valueType="num">
                                      <p:cBhvr additive="base">
                                        <p:cTn id="20"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p:bldP spid="70"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hand-spread-gesture_33861">
            <a:extLst>
              <a:ext uri="{FF2B5EF4-FFF2-40B4-BE49-F238E27FC236}">
                <a16:creationId xmlns:a16="http://schemas.microsoft.com/office/drawing/2014/main" id="{1236280D-B594-11E5-9A32-D561DC754DF8}"/>
              </a:ext>
            </a:extLst>
          </p:cNvPr>
          <p:cNvSpPr/>
          <p:nvPr/>
        </p:nvSpPr>
        <p:spPr>
          <a:xfrm rot="1840616">
            <a:off x="5682611" y="978859"/>
            <a:ext cx="265387" cy="299276"/>
          </a:xfrm>
          <a:custGeom>
            <a:avLst/>
            <a:gdLst>
              <a:gd name="T0" fmla="*/ 843 w 976"/>
              <a:gd name="T1" fmla="*/ 321 h 1102"/>
              <a:gd name="T2" fmla="*/ 745 w 976"/>
              <a:gd name="T3" fmla="*/ 446 h 1102"/>
              <a:gd name="T4" fmla="*/ 803 w 976"/>
              <a:gd name="T5" fmla="*/ 189 h 1102"/>
              <a:gd name="T6" fmla="*/ 734 w 976"/>
              <a:gd name="T7" fmla="*/ 75 h 1102"/>
              <a:gd name="T8" fmla="*/ 621 w 976"/>
              <a:gd name="T9" fmla="*/ 144 h 1102"/>
              <a:gd name="T10" fmla="*/ 582 w 976"/>
              <a:gd name="T11" fmla="*/ 97 h 1102"/>
              <a:gd name="T12" fmla="*/ 388 w 976"/>
              <a:gd name="T13" fmla="*/ 97 h 1102"/>
              <a:gd name="T14" fmla="*/ 350 w 976"/>
              <a:gd name="T15" fmla="*/ 209 h 1102"/>
              <a:gd name="T16" fmla="*/ 235 w 976"/>
              <a:gd name="T17" fmla="*/ 112 h 1102"/>
              <a:gd name="T18" fmla="*/ 163 w 976"/>
              <a:gd name="T19" fmla="*/ 219 h 1102"/>
              <a:gd name="T20" fmla="*/ 244 w 976"/>
              <a:gd name="T21" fmla="*/ 601 h 1102"/>
              <a:gd name="T22" fmla="*/ 0 w 976"/>
              <a:gd name="T23" fmla="*/ 630 h 1102"/>
              <a:gd name="T24" fmla="*/ 257 w 976"/>
              <a:gd name="T25" fmla="*/ 931 h 1102"/>
              <a:gd name="T26" fmla="*/ 214 w 976"/>
              <a:gd name="T27" fmla="*/ 969 h 1102"/>
              <a:gd name="T28" fmla="*/ 252 w 976"/>
              <a:gd name="T29" fmla="*/ 1102 h 1102"/>
              <a:gd name="T30" fmla="*/ 834 w 976"/>
              <a:gd name="T31" fmla="*/ 1064 h 1102"/>
              <a:gd name="T32" fmla="*/ 796 w 976"/>
              <a:gd name="T33" fmla="*/ 931 h 1102"/>
              <a:gd name="T34" fmla="*/ 813 w 976"/>
              <a:gd name="T35" fmla="*/ 859 h 1102"/>
              <a:gd name="T36" fmla="*/ 865 w 976"/>
              <a:gd name="T37" fmla="*/ 638 h 1102"/>
              <a:gd name="T38" fmla="*/ 953 w 976"/>
              <a:gd name="T39" fmla="*/ 448 h 1102"/>
              <a:gd name="T40" fmla="*/ 912 w 976"/>
              <a:gd name="T41" fmla="*/ 325 h 1102"/>
              <a:gd name="T42" fmla="*/ 825 w 976"/>
              <a:gd name="T43" fmla="*/ 631 h 1102"/>
              <a:gd name="T44" fmla="*/ 825 w 976"/>
              <a:gd name="T45" fmla="*/ 634 h 1102"/>
              <a:gd name="T46" fmla="*/ 825 w 976"/>
              <a:gd name="T47" fmla="*/ 642 h 1102"/>
              <a:gd name="T48" fmla="*/ 778 w 976"/>
              <a:gd name="T49" fmla="*/ 839 h 1102"/>
              <a:gd name="T50" fmla="*/ 297 w 976"/>
              <a:gd name="T51" fmla="*/ 931 h 1102"/>
              <a:gd name="T52" fmla="*/ 109 w 976"/>
              <a:gd name="T53" fmla="*/ 697 h 1102"/>
              <a:gd name="T54" fmla="*/ 40 w 976"/>
              <a:gd name="T55" fmla="*/ 630 h 1102"/>
              <a:gd name="T56" fmla="*/ 245 w 976"/>
              <a:gd name="T57" fmla="*/ 647 h 1102"/>
              <a:gd name="T58" fmla="*/ 288 w 976"/>
              <a:gd name="T59" fmla="*/ 565 h 1102"/>
              <a:gd name="T60" fmla="*/ 203 w 976"/>
              <a:gd name="T61" fmla="*/ 211 h 1102"/>
              <a:gd name="T62" fmla="*/ 277 w 976"/>
              <a:gd name="T63" fmla="*/ 156 h 1102"/>
              <a:gd name="T64" fmla="*/ 312 w 976"/>
              <a:gd name="T65" fmla="*/ 220 h 1102"/>
              <a:gd name="T66" fmla="*/ 406 w 976"/>
              <a:gd name="T67" fmla="*/ 470 h 1102"/>
              <a:gd name="T68" fmla="*/ 428 w 976"/>
              <a:gd name="T69" fmla="*/ 450 h 1102"/>
              <a:gd name="T70" fmla="*/ 485 w 976"/>
              <a:gd name="T71" fmla="*/ 40 h 1102"/>
              <a:gd name="T72" fmla="*/ 545 w 976"/>
              <a:gd name="T73" fmla="*/ 420 h 1102"/>
              <a:gd name="T74" fmla="*/ 561 w 976"/>
              <a:gd name="T75" fmla="*/ 444 h 1102"/>
              <a:gd name="T76" fmla="*/ 659 w 976"/>
              <a:gd name="T77" fmla="*/ 154 h 1102"/>
              <a:gd name="T78" fmla="*/ 725 w 976"/>
              <a:gd name="T79" fmla="*/ 114 h 1102"/>
              <a:gd name="T80" fmla="*/ 764 w 976"/>
              <a:gd name="T81" fmla="*/ 179 h 1102"/>
              <a:gd name="T82" fmla="*/ 709 w 976"/>
              <a:gd name="T83" fmla="*/ 478 h 1102"/>
              <a:gd name="T84" fmla="*/ 715 w 976"/>
              <a:gd name="T85" fmla="*/ 478 h 1102"/>
              <a:gd name="T86" fmla="*/ 743 w 976"/>
              <a:gd name="T87" fmla="*/ 489 h 1102"/>
              <a:gd name="T88" fmla="*/ 827 w 976"/>
              <a:gd name="T89" fmla="*/ 386 h 1102"/>
              <a:gd name="T90" fmla="*/ 856 w 976"/>
              <a:gd name="T91" fmla="*/ 359 h 1102"/>
              <a:gd name="T92" fmla="*/ 919 w 976"/>
              <a:gd name="T93" fmla="*/ 42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6" h="1102">
                <a:moveTo>
                  <a:pt x="912" y="325"/>
                </a:moveTo>
                <a:cubicBezTo>
                  <a:pt x="890" y="314"/>
                  <a:pt x="866" y="313"/>
                  <a:pt x="843" y="321"/>
                </a:cubicBezTo>
                <a:cubicBezTo>
                  <a:pt x="821" y="329"/>
                  <a:pt x="803" y="345"/>
                  <a:pt x="792" y="366"/>
                </a:cubicBezTo>
                <a:lnTo>
                  <a:pt x="745" y="446"/>
                </a:lnTo>
                <a:cubicBezTo>
                  <a:pt x="743" y="446"/>
                  <a:pt x="740" y="445"/>
                  <a:pt x="738" y="445"/>
                </a:cubicBezTo>
                <a:lnTo>
                  <a:pt x="803" y="189"/>
                </a:lnTo>
                <a:cubicBezTo>
                  <a:pt x="809" y="164"/>
                  <a:pt x="805" y="139"/>
                  <a:pt x="792" y="118"/>
                </a:cubicBezTo>
                <a:cubicBezTo>
                  <a:pt x="779" y="96"/>
                  <a:pt x="759" y="81"/>
                  <a:pt x="734" y="75"/>
                </a:cubicBezTo>
                <a:cubicBezTo>
                  <a:pt x="710" y="69"/>
                  <a:pt x="685" y="73"/>
                  <a:pt x="663" y="86"/>
                </a:cubicBezTo>
                <a:cubicBezTo>
                  <a:pt x="642" y="99"/>
                  <a:pt x="626" y="120"/>
                  <a:pt x="621" y="144"/>
                </a:cubicBezTo>
                <a:lnTo>
                  <a:pt x="584" y="281"/>
                </a:lnTo>
                <a:lnTo>
                  <a:pt x="582" y="97"/>
                </a:lnTo>
                <a:cubicBezTo>
                  <a:pt x="582" y="44"/>
                  <a:pt x="538" y="0"/>
                  <a:pt x="485" y="0"/>
                </a:cubicBezTo>
                <a:cubicBezTo>
                  <a:pt x="432" y="0"/>
                  <a:pt x="388" y="44"/>
                  <a:pt x="388" y="97"/>
                </a:cubicBezTo>
                <a:lnTo>
                  <a:pt x="388" y="332"/>
                </a:lnTo>
                <a:lnTo>
                  <a:pt x="350" y="209"/>
                </a:lnTo>
                <a:cubicBezTo>
                  <a:pt x="344" y="181"/>
                  <a:pt x="330" y="143"/>
                  <a:pt x="299" y="122"/>
                </a:cubicBezTo>
                <a:cubicBezTo>
                  <a:pt x="281" y="111"/>
                  <a:pt x="259" y="107"/>
                  <a:pt x="235" y="112"/>
                </a:cubicBezTo>
                <a:cubicBezTo>
                  <a:pt x="182" y="124"/>
                  <a:pt x="157" y="160"/>
                  <a:pt x="163" y="216"/>
                </a:cubicBezTo>
                <a:cubicBezTo>
                  <a:pt x="163" y="217"/>
                  <a:pt x="163" y="218"/>
                  <a:pt x="163" y="219"/>
                </a:cubicBezTo>
                <a:lnTo>
                  <a:pt x="248" y="567"/>
                </a:lnTo>
                <a:cubicBezTo>
                  <a:pt x="248" y="582"/>
                  <a:pt x="246" y="593"/>
                  <a:pt x="244" y="601"/>
                </a:cubicBezTo>
                <a:cubicBezTo>
                  <a:pt x="150" y="551"/>
                  <a:pt x="81" y="539"/>
                  <a:pt x="39" y="564"/>
                </a:cubicBezTo>
                <a:cubicBezTo>
                  <a:pt x="8" y="581"/>
                  <a:pt x="0" y="613"/>
                  <a:pt x="0" y="630"/>
                </a:cubicBezTo>
                <a:cubicBezTo>
                  <a:pt x="0" y="699"/>
                  <a:pt x="81" y="730"/>
                  <a:pt x="93" y="734"/>
                </a:cubicBezTo>
                <a:cubicBezTo>
                  <a:pt x="245" y="805"/>
                  <a:pt x="261" y="888"/>
                  <a:pt x="257" y="931"/>
                </a:cubicBezTo>
                <a:lnTo>
                  <a:pt x="252" y="931"/>
                </a:lnTo>
                <a:cubicBezTo>
                  <a:pt x="231" y="931"/>
                  <a:pt x="214" y="948"/>
                  <a:pt x="214" y="969"/>
                </a:cubicBezTo>
                <a:lnTo>
                  <a:pt x="214" y="1064"/>
                </a:lnTo>
                <a:cubicBezTo>
                  <a:pt x="214" y="1085"/>
                  <a:pt x="231" y="1102"/>
                  <a:pt x="252" y="1102"/>
                </a:cubicBezTo>
                <a:lnTo>
                  <a:pt x="796" y="1102"/>
                </a:lnTo>
                <a:cubicBezTo>
                  <a:pt x="817" y="1102"/>
                  <a:pt x="834" y="1085"/>
                  <a:pt x="834" y="1064"/>
                </a:cubicBezTo>
                <a:lnTo>
                  <a:pt x="834" y="969"/>
                </a:lnTo>
                <a:cubicBezTo>
                  <a:pt x="834" y="948"/>
                  <a:pt x="817" y="931"/>
                  <a:pt x="796" y="931"/>
                </a:cubicBezTo>
                <a:lnTo>
                  <a:pt x="790" y="931"/>
                </a:lnTo>
                <a:cubicBezTo>
                  <a:pt x="793" y="892"/>
                  <a:pt x="801" y="879"/>
                  <a:pt x="813" y="859"/>
                </a:cubicBezTo>
                <a:cubicBezTo>
                  <a:pt x="821" y="844"/>
                  <a:pt x="832" y="825"/>
                  <a:pt x="844" y="793"/>
                </a:cubicBezTo>
                <a:cubicBezTo>
                  <a:pt x="860" y="749"/>
                  <a:pt x="865" y="688"/>
                  <a:pt x="865" y="638"/>
                </a:cubicBezTo>
                <a:lnTo>
                  <a:pt x="865" y="638"/>
                </a:lnTo>
                <a:cubicBezTo>
                  <a:pt x="866" y="578"/>
                  <a:pt x="928" y="481"/>
                  <a:pt x="953" y="448"/>
                </a:cubicBezTo>
                <a:cubicBezTo>
                  <a:pt x="953" y="447"/>
                  <a:pt x="954" y="446"/>
                  <a:pt x="955" y="445"/>
                </a:cubicBezTo>
                <a:cubicBezTo>
                  <a:pt x="976" y="400"/>
                  <a:pt x="957" y="346"/>
                  <a:pt x="912" y="325"/>
                </a:cubicBezTo>
                <a:close/>
                <a:moveTo>
                  <a:pt x="919" y="426"/>
                </a:moveTo>
                <a:cubicBezTo>
                  <a:pt x="908" y="442"/>
                  <a:pt x="830" y="552"/>
                  <a:pt x="825" y="631"/>
                </a:cubicBezTo>
                <a:cubicBezTo>
                  <a:pt x="825" y="631"/>
                  <a:pt x="825" y="631"/>
                  <a:pt x="825" y="631"/>
                </a:cubicBezTo>
                <a:cubicBezTo>
                  <a:pt x="825" y="632"/>
                  <a:pt x="825" y="633"/>
                  <a:pt x="825" y="634"/>
                </a:cubicBezTo>
                <a:cubicBezTo>
                  <a:pt x="825" y="636"/>
                  <a:pt x="825" y="638"/>
                  <a:pt x="825" y="639"/>
                </a:cubicBezTo>
                <a:cubicBezTo>
                  <a:pt x="825" y="640"/>
                  <a:pt x="825" y="641"/>
                  <a:pt x="825" y="642"/>
                </a:cubicBezTo>
                <a:cubicBezTo>
                  <a:pt x="824" y="687"/>
                  <a:pt x="820" y="741"/>
                  <a:pt x="806" y="779"/>
                </a:cubicBezTo>
                <a:cubicBezTo>
                  <a:pt x="795" y="808"/>
                  <a:pt x="786" y="825"/>
                  <a:pt x="778" y="839"/>
                </a:cubicBezTo>
                <a:cubicBezTo>
                  <a:pt x="763" y="865"/>
                  <a:pt x="754" y="883"/>
                  <a:pt x="750" y="931"/>
                </a:cubicBezTo>
                <a:lnTo>
                  <a:pt x="297" y="931"/>
                </a:lnTo>
                <a:cubicBezTo>
                  <a:pt x="299" y="912"/>
                  <a:pt x="297" y="888"/>
                  <a:pt x="287" y="861"/>
                </a:cubicBezTo>
                <a:cubicBezTo>
                  <a:pt x="264" y="796"/>
                  <a:pt x="204" y="741"/>
                  <a:pt x="109" y="697"/>
                </a:cubicBezTo>
                <a:cubicBezTo>
                  <a:pt x="108" y="697"/>
                  <a:pt x="107" y="696"/>
                  <a:pt x="107" y="696"/>
                </a:cubicBezTo>
                <a:cubicBezTo>
                  <a:pt x="106" y="696"/>
                  <a:pt x="40" y="673"/>
                  <a:pt x="40" y="630"/>
                </a:cubicBezTo>
                <a:cubicBezTo>
                  <a:pt x="40" y="629"/>
                  <a:pt x="41" y="608"/>
                  <a:pt x="59" y="598"/>
                </a:cubicBezTo>
                <a:cubicBezTo>
                  <a:pt x="77" y="587"/>
                  <a:pt x="126" y="580"/>
                  <a:pt x="245" y="647"/>
                </a:cubicBezTo>
                <a:cubicBezTo>
                  <a:pt x="254" y="652"/>
                  <a:pt x="265" y="649"/>
                  <a:pt x="271" y="641"/>
                </a:cubicBezTo>
                <a:cubicBezTo>
                  <a:pt x="273" y="639"/>
                  <a:pt x="288" y="615"/>
                  <a:pt x="288" y="565"/>
                </a:cubicBezTo>
                <a:cubicBezTo>
                  <a:pt x="288" y="563"/>
                  <a:pt x="288" y="562"/>
                  <a:pt x="288" y="560"/>
                </a:cubicBezTo>
                <a:lnTo>
                  <a:pt x="203" y="211"/>
                </a:lnTo>
                <a:cubicBezTo>
                  <a:pt x="199" y="176"/>
                  <a:pt x="211" y="158"/>
                  <a:pt x="244" y="151"/>
                </a:cubicBezTo>
                <a:cubicBezTo>
                  <a:pt x="257" y="148"/>
                  <a:pt x="268" y="150"/>
                  <a:pt x="277" y="156"/>
                </a:cubicBezTo>
                <a:cubicBezTo>
                  <a:pt x="293" y="166"/>
                  <a:pt x="305" y="189"/>
                  <a:pt x="311" y="218"/>
                </a:cubicBezTo>
                <a:cubicBezTo>
                  <a:pt x="311" y="219"/>
                  <a:pt x="312" y="219"/>
                  <a:pt x="312" y="220"/>
                </a:cubicBezTo>
                <a:lnTo>
                  <a:pt x="384" y="456"/>
                </a:lnTo>
                <a:cubicBezTo>
                  <a:pt x="387" y="465"/>
                  <a:pt x="397" y="471"/>
                  <a:pt x="406" y="470"/>
                </a:cubicBezTo>
                <a:cubicBezTo>
                  <a:pt x="407" y="470"/>
                  <a:pt x="407" y="470"/>
                  <a:pt x="408" y="470"/>
                </a:cubicBezTo>
                <a:cubicBezTo>
                  <a:pt x="419" y="470"/>
                  <a:pt x="428" y="461"/>
                  <a:pt x="428" y="450"/>
                </a:cubicBezTo>
                <a:lnTo>
                  <a:pt x="428" y="97"/>
                </a:lnTo>
                <a:cubicBezTo>
                  <a:pt x="428" y="66"/>
                  <a:pt x="454" y="40"/>
                  <a:pt x="485" y="40"/>
                </a:cubicBezTo>
                <a:cubicBezTo>
                  <a:pt x="516" y="40"/>
                  <a:pt x="542" y="66"/>
                  <a:pt x="542" y="97"/>
                </a:cubicBezTo>
                <a:lnTo>
                  <a:pt x="545" y="420"/>
                </a:lnTo>
                <a:cubicBezTo>
                  <a:pt x="546" y="421"/>
                  <a:pt x="546" y="423"/>
                  <a:pt x="546" y="425"/>
                </a:cubicBezTo>
                <a:cubicBezTo>
                  <a:pt x="547" y="434"/>
                  <a:pt x="553" y="441"/>
                  <a:pt x="561" y="444"/>
                </a:cubicBezTo>
                <a:cubicBezTo>
                  <a:pt x="572" y="446"/>
                  <a:pt x="583" y="440"/>
                  <a:pt x="586" y="429"/>
                </a:cubicBezTo>
                <a:lnTo>
                  <a:pt x="659" y="154"/>
                </a:lnTo>
                <a:cubicBezTo>
                  <a:pt x="663" y="140"/>
                  <a:pt x="671" y="128"/>
                  <a:pt x="684" y="120"/>
                </a:cubicBezTo>
                <a:cubicBezTo>
                  <a:pt x="696" y="113"/>
                  <a:pt x="711" y="111"/>
                  <a:pt x="725" y="114"/>
                </a:cubicBezTo>
                <a:cubicBezTo>
                  <a:pt x="739" y="117"/>
                  <a:pt x="751" y="126"/>
                  <a:pt x="758" y="138"/>
                </a:cubicBezTo>
                <a:cubicBezTo>
                  <a:pt x="766" y="151"/>
                  <a:pt x="768" y="165"/>
                  <a:pt x="764" y="179"/>
                </a:cubicBezTo>
                <a:lnTo>
                  <a:pt x="695" y="454"/>
                </a:lnTo>
                <a:cubicBezTo>
                  <a:pt x="692" y="464"/>
                  <a:pt x="698" y="475"/>
                  <a:pt x="709" y="478"/>
                </a:cubicBezTo>
                <a:cubicBezTo>
                  <a:pt x="711" y="478"/>
                  <a:pt x="712" y="479"/>
                  <a:pt x="714" y="479"/>
                </a:cubicBezTo>
                <a:cubicBezTo>
                  <a:pt x="714" y="479"/>
                  <a:pt x="715" y="478"/>
                  <a:pt x="715" y="478"/>
                </a:cubicBezTo>
                <a:cubicBezTo>
                  <a:pt x="723" y="482"/>
                  <a:pt x="732" y="485"/>
                  <a:pt x="741" y="487"/>
                </a:cubicBezTo>
                <a:cubicBezTo>
                  <a:pt x="742" y="487"/>
                  <a:pt x="742" y="488"/>
                  <a:pt x="743" y="489"/>
                </a:cubicBezTo>
                <a:cubicBezTo>
                  <a:pt x="753" y="494"/>
                  <a:pt x="765" y="491"/>
                  <a:pt x="771" y="482"/>
                </a:cubicBezTo>
                <a:lnTo>
                  <a:pt x="827" y="386"/>
                </a:lnTo>
                <a:cubicBezTo>
                  <a:pt x="827" y="385"/>
                  <a:pt x="828" y="385"/>
                  <a:pt x="828" y="384"/>
                </a:cubicBezTo>
                <a:cubicBezTo>
                  <a:pt x="834" y="372"/>
                  <a:pt x="844" y="363"/>
                  <a:pt x="856" y="359"/>
                </a:cubicBezTo>
                <a:cubicBezTo>
                  <a:pt x="869" y="354"/>
                  <a:pt x="883" y="355"/>
                  <a:pt x="895" y="361"/>
                </a:cubicBezTo>
                <a:cubicBezTo>
                  <a:pt x="919" y="372"/>
                  <a:pt x="930" y="401"/>
                  <a:pt x="919" y="426"/>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组合 9">
            <a:extLst>
              <a:ext uri="{FF2B5EF4-FFF2-40B4-BE49-F238E27FC236}">
                <a16:creationId xmlns:a16="http://schemas.microsoft.com/office/drawing/2014/main" id="{F36FB091-0497-FA41-156C-2F7A014E4EE3}"/>
              </a:ext>
            </a:extLst>
          </p:cNvPr>
          <p:cNvGrpSpPr/>
          <p:nvPr/>
        </p:nvGrpSpPr>
        <p:grpSpPr>
          <a:xfrm>
            <a:off x="6010886" y="1040121"/>
            <a:ext cx="1427871" cy="198418"/>
            <a:chOff x="6010886" y="1040121"/>
            <a:chExt cx="1427871" cy="198418"/>
          </a:xfrm>
        </p:grpSpPr>
        <p:sp>
          <p:nvSpPr>
            <p:cNvPr id="21" name="message-envelope_16872">
              <a:extLst>
                <a:ext uri="{FF2B5EF4-FFF2-40B4-BE49-F238E27FC236}">
                  <a16:creationId xmlns:a16="http://schemas.microsoft.com/office/drawing/2014/main" id="{5F012231-FA83-1E77-5E7A-271B826ECFCE}"/>
                </a:ext>
              </a:extLst>
            </p:cNvPr>
            <p:cNvSpPr/>
            <p:nvPr/>
          </p:nvSpPr>
          <p:spPr>
            <a:xfrm>
              <a:off x="6010886"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2" name="message-envelope_16872">
              <a:extLst>
                <a:ext uri="{FF2B5EF4-FFF2-40B4-BE49-F238E27FC236}">
                  <a16:creationId xmlns:a16="http://schemas.microsoft.com/office/drawing/2014/main" id="{8BCDD75E-20E6-245F-BC20-EC5B08C13B3F}"/>
                </a:ext>
              </a:extLst>
            </p:cNvPr>
            <p:cNvSpPr/>
            <p:nvPr/>
          </p:nvSpPr>
          <p:spPr>
            <a:xfrm>
              <a:off x="6385229"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3" name="message-envelope_16872">
              <a:extLst>
                <a:ext uri="{FF2B5EF4-FFF2-40B4-BE49-F238E27FC236}">
                  <a16:creationId xmlns:a16="http://schemas.microsoft.com/office/drawing/2014/main" id="{507EB39B-93E0-2BF6-DB77-133138A5C289}"/>
                </a:ext>
              </a:extLst>
            </p:cNvPr>
            <p:cNvSpPr/>
            <p:nvPr/>
          </p:nvSpPr>
          <p:spPr>
            <a:xfrm>
              <a:off x="6759572"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0" name="message-envelope_16872">
              <a:extLst>
                <a:ext uri="{FF2B5EF4-FFF2-40B4-BE49-F238E27FC236}">
                  <a16:creationId xmlns:a16="http://schemas.microsoft.com/office/drawing/2014/main" id="{386B2640-6EA3-BA5C-25B2-88C33D5E5565}"/>
                </a:ext>
              </a:extLst>
            </p:cNvPr>
            <p:cNvSpPr/>
            <p:nvPr/>
          </p:nvSpPr>
          <p:spPr>
            <a:xfrm>
              <a:off x="7133914"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29" name="箭头: 左右 28">
            <a:extLst>
              <a:ext uri="{FF2B5EF4-FFF2-40B4-BE49-F238E27FC236}">
                <a16:creationId xmlns:a16="http://schemas.microsoft.com/office/drawing/2014/main" id="{62D5A662-7AED-F963-DDEC-273D19818217}"/>
              </a:ext>
            </a:extLst>
          </p:cNvPr>
          <p:cNvSpPr/>
          <p:nvPr/>
        </p:nvSpPr>
        <p:spPr>
          <a:xfrm>
            <a:off x="3795193" y="124858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释放</a:t>
            </a:r>
            <a:r>
              <a:rPr lang="en-US" altLang="zh-CN" b="1" dirty="0">
                <a:solidFill>
                  <a:schemeClr val="tx1"/>
                </a:solidFill>
              </a:rPr>
              <a:t>TCP</a:t>
            </a:r>
            <a:r>
              <a:rPr lang="zh-CN" altLang="en-US" b="1" dirty="0">
                <a:solidFill>
                  <a:schemeClr val="tx1"/>
                </a:solidFill>
              </a:rPr>
              <a:t>连接</a:t>
            </a:r>
          </a:p>
        </p:txBody>
      </p:sp>
      <p:sp>
        <p:nvSpPr>
          <p:cNvPr id="17" name="矩形 16">
            <a:extLst>
              <a:ext uri="{FF2B5EF4-FFF2-40B4-BE49-F238E27FC236}">
                <a16:creationId xmlns:a16="http://schemas.microsoft.com/office/drawing/2014/main" id="{40F99E68-DCA6-831D-1B42-467B2C89E3C9}"/>
              </a:ext>
            </a:extLst>
          </p:cNvPr>
          <p:cNvSpPr/>
          <p:nvPr/>
        </p:nvSpPr>
        <p:spPr>
          <a:xfrm>
            <a:off x="2699103" y="1865194"/>
            <a:ext cx="1515600" cy="58277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18" name="矩形 17">
            <a:extLst>
              <a:ext uri="{FF2B5EF4-FFF2-40B4-BE49-F238E27FC236}">
                <a16:creationId xmlns:a16="http://schemas.microsoft.com/office/drawing/2014/main" id="{CA6B1C4C-7188-4E3C-5D49-99A1C6D04C21}"/>
              </a:ext>
            </a:extLst>
          </p:cNvPr>
          <p:cNvSpPr/>
          <p:nvPr/>
        </p:nvSpPr>
        <p:spPr>
          <a:xfrm>
            <a:off x="7977861" y="1865194"/>
            <a:ext cx="1515035" cy="92372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24" name="文本框 23">
            <a:extLst>
              <a:ext uri="{FF2B5EF4-FFF2-40B4-BE49-F238E27FC236}">
                <a16:creationId xmlns:a16="http://schemas.microsoft.com/office/drawing/2014/main" id="{ABC1E240-2472-5F63-48F2-374B54E05FC4}"/>
              </a:ext>
            </a:extLst>
          </p:cNvPr>
          <p:cNvSpPr txBox="1"/>
          <p:nvPr/>
        </p:nvSpPr>
        <p:spPr>
          <a:xfrm>
            <a:off x="2130526" y="1176231"/>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5" name="文本框 24">
            <a:extLst>
              <a:ext uri="{FF2B5EF4-FFF2-40B4-BE49-F238E27FC236}">
                <a16:creationId xmlns:a16="http://schemas.microsoft.com/office/drawing/2014/main" id="{CEF6D472-E22A-8768-D9C3-A3F97244770D}"/>
              </a:ext>
            </a:extLst>
          </p:cNvPr>
          <p:cNvSpPr txBox="1"/>
          <p:nvPr/>
        </p:nvSpPr>
        <p:spPr>
          <a:xfrm>
            <a:off x="9081840" y="1176231"/>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26" name="组合 25">
            <a:extLst>
              <a:ext uri="{FF2B5EF4-FFF2-40B4-BE49-F238E27FC236}">
                <a16:creationId xmlns:a16="http://schemas.microsoft.com/office/drawing/2014/main" id="{E6947661-44AF-5FB4-02BF-15425BDB997C}"/>
              </a:ext>
            </a:extLst>
          </p:cNvPr>
          <p:cNvGrpSpPr/>
          <p:nvPr/>
        </p:nvGrpSpPr>
        <p:grpSpPr>
          <a:xfrm>
            <a:off x="3118053" y="1128498"/>
            <a:ext cx="5963787" cy="654939"/>
            <a:chOff x="2993956" y="1149410"/>
            <a:chExt cx="5963787" cy="654939"/>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grpSp>
        <p:nvGrpSpPr>
          <p:cNvPr id="8" name="组合 7">
            <a:extLst>
              <a:ext uri="{FF2B5EF4-FFF2-40B4-BE49-F238E27FC236}">
                <a16:creationId xmlns:a16="http://schemas.microsoft.com/office/drawing/2014/main" id="{9AFD3B46-0258-3B49-FC77-D6850AA42710}"/>
              </a:ext>
            </a:extLst>
          </p:cNvPr>
          <p:cNvGrpSpPr/>
          <p:nvPr/>
        </p:nvGrpSpPr>
        <p:grpSpPr>
          <a:xfrm>
            <a:off x="4274694" y="1865193"/>
            <a:ext cx="3642611" cy="412095"/>
            <a:chOff x="4274694" y="1865193"/>
            <a:chExt cx="3642611" cy="412095"/>
          </a:xfrm>
        </p:grpSpPr>
        <p:sp>
          <p:nvSpPr>
            <p:cNvPr id="5" name="圆柱体 4">
              <a:extLst>
                <a:ext uri="{FF2B5EF4-FFF2-40B4-BE49-F238E27FC236}">
                  <a16:creationId xmlns:a16="http://schemas.microsoft.com/office/drawing/2014/main" id="{EA8B1183-5375-08E6-EF5E-0A674D9F60C2}"/>
                </a:ext>
              </a:extLst>
            </p:cNvPr>
            <p:cNvSpPr/>
            <p:nvPr/>
          </p:nvSpPr>
          <p:spPr>
            <a:xfrm rot="16200000">
              <a:off x="5889952" y="249935"/>
              <a:ext cx="412095" cy="3642611"/>
            </a:xfrm>
            <a:prstGeom prst="can">
              <a:avLst>
                <a:gd name="adj" fmla="val 34442"/>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D6CCF5A-5DEA-F891-7E78-D2307C7C767B}"/>
                </a:ext>
              </a:extLst>
            </p:cNvPr>
            <p:cNvSpPr txBox="1"/>
            <p:nvPr/>
          </p:nvSpPr>
          <p:spPr>
            <a:xfrm>
              <a:off x="5491309" y="1885326"/>
              <a:ext cx="1232170" cy="369332"/>
            </a:xfrm>
            <a:prstGeom prst="rect">
              <a:avLst/>
            </a:prstGeom>
            <a:noFill/>
          </p:spPr>
          <p:txBody>
            <a:bodyPr wrap="square" rtlCol="0">
              <a:spAutoFit/>
            </a:bodyPr>
            <a:lstStyle/>
            <a:p>
              <a:pPr algn="ctr"/>
              <a:r>
                <a:rPr lang="zh-CN" altLang="en-US" b="1" dirty="0">
                  <a:solidFill>
                    <a:schemeClr val="bg1"/>
                  </a:solidFill>
                </a:rPr>
                <a:t>数据传输</a:t>
              </a:r>
            </a:p>
          </p:txBody>
        </p:sp>
      </p:grpSp>
      <p:sp>
        <p:nvSpPr>
          <p:cNvPr id="30" name="矩形 29">
            <a:extLst>
              <a:ext uri="{FF2B5EF4-FFF2-40B4-BE49-F238E27FC236}">
                <a16:creationId xmlns:a16="http://schemas.microsoft.com/office/drawing/2014/main" id="{ED68718A-6367-8AA5-E2BF-1B31FC417C7B}"/>
              </a:ext>
            </a:extLst>
          </p:cNvPr>
          <p:cNvSpPr/>
          <p:nvPr/>
        </p:nvSpPr>
        <p:spPr>
          <a:xfrm>
            <a:off x="2699102" y="2447972"/>
            <a:ext cx="1515600" cy="873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FIN-WAIT-1</a:t>
            </a:r>
          </a:p>
          <a:p>
            <a:pPr algn="ctr"/>
            <a:r>
              <a:rPr lang="zh-CN" altLang="en-US" b="1" dirty="0">
                <a:solidFill>
                  <a:schemeClr val="bg1"/>
                </a:solidFill>
                <a:latin typeface="+mn-ea"/>
              </a:rPr>
              <a:t>终止等待</a:t>
            </a:r>
            <a:r>
              <a:rPr lang="en-US" altLang="zh-CN" b="1" dirty="0">
                <a:solidFill>
                  <a:schemeClr val="bg1"/>
                </a:solidFill>
                <a:latin typeface="+mn-ea"/>
              </a:rPr>
              <a:t>1</a:t>
            </a:r>
            <a:endParaRPr lang="zh-CN" altLang="en-US" b="1" dirty="0">
              <a:solidFill>
                <a:schemeClr val="bg1"/>
              </a:solidFill>
              <a:latin typeface="+mn-ea"/>
            </a:endParaRPr>
          </a:p>
        </p:txBody>
      </p:sp>
      <p:grpSp>
        <p:nvGrpSpPr>
          <p:cNvPr id="95" name="组合 94">
            <a:extLst>
              <a:ext uri="{FF2B5EF4-FFF2-40B4-BE49-F238E27FC236}">
                <a16:creationId xmlns:a16="http://schemas.microsoft.com/office/drawing/2014/main" id="{17317090-41A6-A428-52C7-8C06E0B317FD}"/>
              </a:ext>
            </a:extLst>
          </p:cNvPr>
          <p:cNvGrpSpPr/>
          <p:nvPr/>
        </p:nvGrpSpPr>
        <p:grpSpPr>
          <a:xfrm>
            <a:off x="4214138" y="2251901"/>
            <a:ext cx="3763723" cy="545711"/>
            <a:chOff x="4214138" y="2251901"/>
            <a:chExt cx="3763723" cy="545711"/>
          </a:xfrm>
        </p:grpSpPr>
        <p:cxnSp>
          <p:nvCxnSpPr>
            <p:cNvPr id="31" name="直接箭头连接符 30">
              <a:extLst>
                <a:ext uri="{FF2B5EF4-FFF2-40B4-BE49-F238E27FC236}">
                  <a16:creationId xmlns:a16="http://schemas.microsoft.com/office/drawing/2014/main" id="{641AA3EE-6A46-EDA9-E2D9-F04EFCBA3B99}"/>
                </a:ext>
              </a:extLst>
            </p:cNvPr>
            <p:cNvCxnSpPr/>
            <p:nvPr/>
          </p:nvCxnSpPr>
          <p:spPr>
            <a:xfrm>
              <a:off x="4214138" y="2447572"/>
              <a:ext cx="3763723" cy="34134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A220E6E1-D8B3-04C9-6769-99C51BD63251}"/>
                </a:ext>
              </a:extLst>
            </p:cNvPr>
            <p:cNvSpPr txBox="1"/>
            <p:nvPr/>
          </p:nvSpPr>
          <p:spPr>
            <a:xfrm rot="335594">
              <a:off x="4859257" y="2251901"/>
              <a:ext cx="809897" cy="369332"/>
            </a:xfrm>
            <a:prstGeom prst="rect">
              <a:avLst/>
            </a:prstGeom>
            <a:noFill/>
          </p:spPr>
          <p:txBody>
            <a:bodyPr wrap="square" rtlCol="0">
              <a:spAutoFit/>
            </a:bodyPr>
            <a:lstStyle/>
            <a:p>
              <a:r>
                <a:rPr lang="en-US" altLang="zh-CN" b="1" dirty="0"/>
                <a:t>FIN=1</a:t>
              </a:r>
              <a:endParaRPr lang="zh-CN" altLang="en-US" b="1" dirty="0"/>
            </a:p>
          </p:txBody>
        </p:sp>
        <p:sp>
          <p:nvSpPr>
            <p:cNvPr id="32" name="文本框 31">
              <a:extLst>
                <a:ext uri="{FF2B5EF4-FFF2-40B4-BE49-F238E27FC236}">
                  <a16:creationId xmlns:a16="http://schemas.microsoft.com/office/drawing/2014/main" id="{CA02D098-6D0B-915A-5EB5-5C6B4A5D8F70}"/>
                </a:ext>
              </a:extLst>
            </p:cNvPr>
            <p:cNvSpPr txBox="1"/>
            <p:nvPr/>
          </p:nvSpPr>
          <p:spPr>
            <a:xfrm rot="250480">
              <a:off x="5608557" y="2299369"/>
              <a:ext cx="809897" cy="369332"/>
            </a:xfrm>
            <a:prstGeom prst="rect">
              <a:avLst/>
            </a:prstGeom>
            <a:noFill/>
          </p:spPr>
          <p:txBody>
            <a:bodyPr wrap="square" rtlCol="0">
              <a:spAutoFit/>
            </a:bodyPr>
            <a:lstStyle/>
            <a:p>
              <a:r>
                <a:rPr lang="en-US" altLang="zh-CN" b="1" dirty="0"/>
                <a:t>ACK=1</a:t>
              </a:r>
              <a:endParaRPr lang="zh-CN" altLang="en-US" b="1" dirty="0"/>
            </a:p>
          </p:txBody>
        </p:sp>
        <p:sp>
          <p:nvSpPr>
            <p:cNvPr id="33" name="文本框 32">
              <a:extLst>
                <a:ext uri="{FF2B5EF4-FFF2-40B4-BE49-F238E27FC236}">
                  <a16:creationId xmlns:a16="http://schemas.microsoft.com/office/drawing/2014/main" id="{DE1EEE7D-A921-A199-93E3-A630153B83FE}"/>
                </a:ext>
              </a:extLst>
            </p:cNvPr>
            <p:cNvSpPr txBox="1"/>
            <p:nvPr/>
          </p:nvSpPr>
          <p:spPr>
            <a:xfrm rot="344951">
              <a:off x="6415910" y="2339094"/>
              <a:ext cx="809897" cy="369332"/>
            </a:xfrm>
            <a:prstGeom prst="rect">
              <a:avLst/>
            </a:prstGeom>
            <a:noFill/>
          </p:spPr>
          <p:txBody>
            <a:bodyPr wrap="square" rtlCol="0">
              <a:spAutoFit/>
            </a:bodyPr>
            <a:lstStyle/>
            <a:p>
              <a:r>
                <a:rPr lang="en-US" altLang="zh-CN" b="1" dirty="0"/>
                <a:t>seq=u</a:t>
              </a:r>
              <a:endParaRPr lang="zh-CN" altLang="en-US" b="1" dirty="0"/>
            </a:p>
          </p:txBody>
        </p:sp>
        <p:sp>
          <p:nvSpPr>
            <p:cNvPr id="34" name="文本框 33">
              <a:extLst>
                <a:ext uri="{FF2B5EF4-FFF2-40B4-BE49-F238E27FC236}">
                  <a16:creationId xmlns:a16="http://schemas.microsoft.com/office/drawing/2014/main" id="{73C8C3CA-C564-BE9C-E842-A8296EE84E6F}"/>
                </a:ext>
              </a:extLst>
            </p:cNvPr>
            <p:cNvSpPr txBox="1"/>
            <p:nvPr/>
          </p:nvSpPr>
          <p:spPr>
            <a:xfrm rot="344951">
              <a:off x="7146872" y="2428280"/>
              <a:ext cx="809897" cy="369332"/>
            </a:xfrm>
            <a:prstGeom prst="rect">
              <a:avLst/>
            </a:prstGeom>
            <a:noFill/>
          </p:spPr>
          <p:txBody>
            <a:bodyPr wrap="square" rtlCol="0">
              <a:spAutoFit/>
            </a:bodyPr>
            <a:lstStyle/>
            <a:p>
              <a:r>
                <a:rPr lang="en-US" altLang="zh-CN" b="1" dirty="0"/>
                <a:t>ack=v</a:t>
              </a:r>
              <a:endParaRPr lang="zh-CN" altLang="en-US" b="1" dirty="0"/>
            </a:p>
          </p:txBody>
        </p:sp>
      </p:grpSp>
      <p:grpSp>
        <p:nvGrpSpPr>
          <p:cNvPr id="94" name="组合 93">
            <a:extLst>
              <a:ext uri="{FF2B5EF4-FFF2-40B4-BE49-F238E27FC236}">
                <a16:creationId xmlns:a16="http://schemas.microsoft.com/office/drawing/2014/main" id="{5FCAD905-F0A5-7E80-98B2-22732196C43C}"/>
              </a:ext>
            </a:extLst>
          </p:cNvPr>
          <p:cNvGrpSpPr/>
          <p:nvPr/>
        </p:nvGrpSpPr>
        <p:grpSpPr>
          <a:xfrm>
            <a:off x="983085" y="1265027"/>
            <a:ext cx="1711321" cy="1200329"/>
            <a:chOff x="983085" y="1265027"/>
            <a:chExt cx="1711321" cy="1200329"/>
          </a:xfrm>
        </p:grpSpPr>
        <p:cxnSp>
          <p:nvCxnSpPr>
            <p:cNvPr id="72" name="连接符: 肘形 71">
              <a:extLst>
                <a:ext uri="{FF2B5EF4-FFF2-40B4-BE49-F238E27FC236}">
                  <a16:creationId xmlns:a16="http://schemas.microsoft.com/office/drawing/2014/main" id="{EFBF1B79-C961-44D2-C2DB-0F7E27764AB6}"/>
                </a:ext>
              </a:extLst>
            </p:cNvPr>
            <p:cNvCxnSpPr>
              <a:cxnSpLocks/>
              <a:stCxn id="24" idx="1"/>
            </p:cNvCxnSpPr>
            <p:nvPr/>
          </p:nvCxnSpPr>
          <p:spPr>
            <a:xfrm rot="10800000" flipH="1" flipV="1">
              <a:off x="2130526" y="1360896"/>
              <a:ext cx="563880" cy="1088571"/>
            </a:xfrm>
            <a:prstGeom prst="bentConnector3">
              <a:avLst>
                <a:gd name="adj1" fmla="val -1314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B7C56BD8-1CE2-8D94-5F92-CBAF19D32888}"/>
                </a:ext>
              </a:extLst>
            </p:cNvPr>
            <p:cNvSpPr txBox="1"/>
            <p:nvPr/>
          </p:nvSpPr>
          <p:spPr>
            <a:xfrm>
              <a:off x="983085" y="1265027"/>
              <a:ext cx="438727" cy="1200329"/>
            </a:xfrm>
            <a:prstGeom prst="rect">
              <a:avLst/>
            </a:prstGeom>
            <a:noFill/>
          </p:spPr>
          <p:txBody>
            <a:bodyPr wrap="square" rtlCol="0">
              <a:spAutoFit/>
            </a:bodyPr>
            <a:lstStyle/>
            <a:p>
              <a:r>
                <a:rPr lang="zh-CN" altLang="en-US" b="1" dirty="0"/>
                <a:t>主</a:t>
              </a:r>
              <a:endParaRPr lang="en-US" altLang="zh-CN" b="1" dirty="0"/>
            </a:p>
            <a:p>
              <a:r>
                <a:rPr lang="zh-CN" altLang="en-US" b="1" dirty="0"/>
                <a:t>动</a:t>
              </a:r>
              <a:endParaRPr lang="en-US" altLang="zh-CN" b="1" dirty="0"/>
            </a:p>
            <a:p>
              <a:r>
                <a:rPr lang="zh-CN" altLang="en-US" b="1" dirty="0"/>
                <a:t>关</a:t>
              </a:r>
              <a:endParaRPr lang="en-US" altLang="zh-CN" b="1" dirty="0"/>
            </a:p>
            <a:p>
              <a:r>
                <a:rPr lang="zh-CN" altLang="en-US" b="1" dirty="0"/>
                <a:t>闭</a:t>
              </a:r>
            </a:p>
          </p:txBody>
        </p:sp>
      </p:grpSp>
      <p:sp>
        <p:nvSpPr>
          <p:cNvPr id="90" name="文本框 89">
            <a:extLst>
              <a:ext uri="{FF2B5EF4-FFF2-40B4-BE49-F238E27FC236}">
                <a16:creationId xmlns:a16="http://schemas.microsoft.com/office/drawing/2014/main" id="{2FF1AB45-4BA9-D467-A59C-E8A8FDDDA3B3}"/>
              </a:ext>
            </a:extLst>
          </p:cNvPr>
          <p:cNvSpPr txBox="1"/>
          <p:nvPr/>
        </p:nvSpPr>
        <p:spPr>
          <a:xfrm>
            <a:off x="130663" y="2451401"/>
            <a:ext cx="2759153" cy="646331"/>
          </a:xfrm>
          <a:prstGeom prst="rect">
            <a:avLst/>
          </a:prstGeom>
          <a:noFill/>
        </p:spPr>
        <p:txBody>
          <a:bodyPr wrap="square" rtlCol="0">
            <a:spAutoFit/>
          </a:bodyPr>
          <a:lstStyle/>
          <a:p>
            <a:r>
              <a:rPr lang="zh-CN" altLang="en-US" b="1" dirty="0">
                <a:solidFill>
                  <a:schemeClr val="accent3"/>
                </a:solidFill>
              </a:rPr>
              <a:t>发送</a:t>
            </a:r>
            <a:r>
              <a:rPr lang="en-US" altLang="zh-CN" b="1" dirty="0">
                <a:solidFill>
                  <a:schemeClr val="accent3"/>
                </a:solidFill>
              </a:rPr>
              <a:t>TCP</a:t>
            </a:r>
            <a:r>
              <a:rPr lang="zh-CN" altLang="en-US" b="1" dirty="0">
                <a:solidFill>
                  <a:schemeClr val="accent3"/>
                </a:solidFill>
              </a:rPr>
              <a:t>连接释放报文段</a:t>
            </a:r>
            <a:endParaRPr lang="en-US" altLang="zh-CN" b="1" dirty="0">
              <a:solidFill>
                <a:schemeClr val="accent3"/>
              </a:solidFill>
            </a:endParaRPr>
          </a:p>
          <a:p>
            <a:r>
              <a:rPr lang="zh-CN" altLang="en-US" b="1" dirty="0">
                <a:solidFill>
                  <a:schemeClr val="accent3"/>
                </a:solidFill>
              </a:rPr>
              <a:t>并进入终止等待</a:t>
            </a:r>
            <a:r>
              <a:rPr lang="en-US" altLang="zh-CN" b="1" dirty="0">
                <a:solidFill>
                  <a:schemeClr val="accent3"/>
                </a:solidFill>
              </a:rPr>
              <a:t>1</a:t>
            </a:r>
            <a:r>
              <a:rPr lang="zh-CN" altLang="en-US" b="1" dirty="0">
                <a:solidFill>
                  <a:schemeClr val="accent3"/>
                </a:solidFill>
              </a:rPr>
              <a:t>状态</a:t>
            </a:r>
          </a:p>
        </p:txBody>
      </p:sp>
      <p:sp>
        <p:nvSpPr>
          <p:cNvPr id="35" name="矩形 34">
            <a:extLst>
              <a:ext uri="{FF2B5EF4-FFF2-40B4-BE49-F238E27FC236}">
                <a16:creationId xmlns:a16="http://schemas.microsoft.com/office/drawing/2014/main" id="{0D49E603-5865-CF65-C2BE-7A4014828CAD}"/>
              </a:ext>
            </a:extLst>
          </p:cNvPr>
          <p:cNvSpPr/>
          <p:nvPr/>
        </p:nvSpPr>
        <p:spPr>
          <a:xfrm>
            <a:off x="7977861" y="2780505"/>
            <a:ext cx="1515035" cy="1099051"/>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CLOSE-WAIT</a:t>
            </a:r>
          </a:p>
          <a:p>
            <a:pPr algn="ctr"/>
            <a:r>
              <a:rPr lang="zh-CN" altLang="en-US" b="1" dirty="0">
                <a:solidFill>
                  <a:schemeClr val="bg1"/>
                </a:solidFill>
                <a:latin typeface="+mn-ea"/>
              </a:rPr>
              <a:t>关闭等待</a:t>
            </a:r>
          </a:p>
        </p:txBody>
      </p:sp>
      <p:grpSp>
        <p:nvGrpSpPr>
          <p:cNvPr id="9" name="组合 8">
            <a:extLst>
              <a:ext uri="{FF2B5EF4-FFF2-40B4-BE49-F238E27FC236}">
                <a16:creationId xmlns:a16="http://schemas.microsoft.com/office/drawing/2014/main" id="{DA320016-A175-24BD-51D5-433B380C8527}"/>
              </a:ext>
            </a:extLst>
          </p:cNvPr>
          <p:cNvGrpSpPr/>
          <p:nvPr/>
        </p:nvGrpSpPr>
        <p:grpSpPr>
          <a:xfrm>
            <a:off x="4214138" y="2733736"/>
            <a:ext cx="3759093" cy="587534"/>
            <a:chOff x="4214138" y="2733736"/>
            <a:chExt cx="3759093" cy="587534"/>
          </a:xfrm>
        </p:grpSpPr>
        <p:cxnSp>
          <p:nvCxnSpPr>
            <p:cNvPr id="36" name="直接箭头连接符 35">
              <a:extLst>
                <a:ext uri="{FF2B5EF4-FFF2-40B4-BE49-F238E27FC236}">
                  <a16:creationId xmlns:a16="http://schemas.microsoft.com/office/drawing/2014/main" id="{EC64D488-088C-E77D-6C54-84DF45C50279}"/>
                </a:ext>
              </a:extLst>
            </p:cNvPr>
            <p:cNvCxnSpPr>
              <a:cxnSpLocks/>
            </p:cNvCxnSpPr>
            <p:nvPr/>
          </p:nvCxnSpPr>
          <p:spPr>
            <a:xfrm flipH="1">
              <a:off x="4214138" y="2819302"/>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DAA6284F-9DA4-67EF-B140-67666C65334C}"/>
                </a:ext>
              </a:extLst>
            </p:cNvPr>
            <p:cNvSpPr txBox="1"/>
            <p:nvPr/>
          </p:nvSpPr>
          <p:spPr>
            <a:xfrm rot="21102087">
              <a:off x="4295738" y="2948766"/>
              <a:ext cx="809897" cy="369332"/>
            </a:xfrm>
            <a:prstGeom prst="rect">
              <a:avLst/>
            </a:prstGeom>
            <a:noFill/>
          </p:spPr>
          <p:txBody>
            <a:bodyPr wrap="square" rtlCol="0">
              <a:spAutoFit/>
            </a:bodyPr>
            <a:lstStyle/>
            <a:p>
              <a:r>
                <a:rPr lang="en-US" altLang="zh-CN" b="1" dirty="0"/>
                <a:t>ACK=1</a:t>
              </a:r>
              <a:endParaRPr lang="zh-CN" altLang="en-US" b="1" dirty="0"/>
            </a:p>
          </p:txBody>
        </p:sp>
        <p:sp>
          <p:nvSpPr>
            <p:cNvPr id="38" name="文本框 37">
              <a:extLst>
                <a:ext uri="{FF2B5EF4-FFF2-40B4-BE49-F238E27FC236}">
                  <a16:creationId xmlns:a16="http://schemas.microsoft.com/office/drawing/2014/main" id="{A47268D0-4CBF-A997-1DAC-23280FB2B76F}"/>
                </a:ext>
              </a:extLst>
            </p:cNvPr>
            <p:cNvSpPr txBox="1"/>
            <p:nvPr/>
          </p:nvSpPr>
          <p:spPr>
            <a:xfrm rot="21139996">
              <a:off x="5110317" y="2805327"/>
              <a:ext cx="809897" cy="369332"/>
            </a:xfrm>
            <a:prstGeom prst="rect">
              <a:avLst/>
            </a:prstGeom>
            <a:noFill/>
          </p:spPr>
          <p:txBody>
            <a:bodyPr wrap="square" rtlCol="0">
              <a:spAutoFit/>
            </a:bodyPr>
            <a:lstStyle/>
            <a:p>
              <a:r>
                <a:rPr lang="en-US" altLang="zh-CN" b="1" dirty="0"/>
                <a:t>seq=v</a:t>
              </a:r>
              <a:endParaRPr lang="zh-CN" altLang="en-US" b="1" dirty="0"/>
            </a:p>
          </p:txBody>
        </p:sp>
        <p:sp>
          <p:nvSpPr>
            <p:cNvPr id="41" name="文本框 40">
              <a:extLst>
                <a:ext uri="{FF2B5EF4-FFF2-40B4-BE49-F238E27FC236}">
                  <a16:creationId xmlns:a16="http://schemas.microsoft.com/office/drawing/2014/main" id="{019DD84C-6D81-0EFB-07DC-534903F58133}"/>
                </a:ext>
              </a:extLst>
            </p:cNvPr>
            <p:cNvSpPr txBox="1"/>
            <p:nvPr/>
          </p:nvSpPr>
          <p:spPr>
            <a:xfrm rot="21174311">
              <a:off x="5867782" y="2733736"/>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42" name="文本框 41">
            <a:extLst>
              <a:ext uri="{FF2B5EF4-FFF2-40B4-BE49-F238E27FC236}">
                <a16:creationId xmlns:a16="http://schemas.microsoft.com/office/drawing/2014/main" id="{A89553BD-AF53-A5E8-8A80-5A0CDDA240F7}"/>
              </a:ext>
            </a:extLst>
          </p:cNvPr>
          <p:cNvSpPr txBox="1"/>
          <p:nvPr/>
        </p:nvSpPr>
        <p:spPr>
          <a:xfrm>
            <a:off x="9480501" y="2715141"/>
            <a:ext cx="2759153" cy="646331"/>
          </a:xfrm>
          <a:prstGeom prst="rect">
            <a:avLst/>
          </a:prstGeom>
          <a:noFill/>
        </p:spPr>
        <p:txBody>
          <a:bodyPr wrap="square" rtlCol="0">
            <a:spAutoFit/>
          </a:bodyPr>
          <a:lstStyle/>
          <a:p>
            <a:r>
              <a:rPr lang="zh-CN" altLang="en-US" b="1" dirty="0">
                <a:solidFill>
                  <a:schemeClr val="accent5"/>
                </a:solidFill>
              </a:rPr>
              <a:t>发送</a:t>
            </a:r>
            <a:r>
              <a:rPr lang="en-US" altLang="zh-CN" b="1" dirty="0">
                <a:solidFill>
                  <a:schemeClr val="accent5"/>
                </a:solidFill>
              </a:rPr>
              <a:t>TCP</a:t>
            </a:r>
            <a:r>
              <a:rPr lang="zh-CN" altLang="en-US" b="1" dirty="0">
                <a:solidFill>
                  <a:schemeClr val="accent5"/>
                </a:solidFill>
              </a:rPr>
              <a:t>普通确认报文段</a:t>
            </a:r>
            <a:endParaRPr lang="en-US" altLang="zh-CN" b="1" dirty="0">
              <a:solidFill>
                <a:schemeClr val="accent5"/>
              </a:solidFill>
            </a:endParaRPr>
          </a:p>
          <a:p>
            <a:r>
              <a:rPr lang="zh-CN" altLang="en-US" b="1" dirty="0">
                <a:solidFill>
                  <a:schemeClr val="accent5"/>
                </a:solidFill>
              </a:rPr>
              <a:t>并进入关闭等待状态</a:t>
            </a:r>
          </a:p>
        </p:txBody>
      </p:sp>
      <p:grpSp>
        <p:nvGrpSpPr>
          <p:cNvPr id="46" name="组合 45">
            <a:extLst>
              <a:ext uri="{FF2B5EF4-FFF2-40B4-BE49-F238E27FC236}">
                <a16:creationId xmlns:a16="http://schemas.microsoft.com/office/drawing/2014/main" id="{48AD9B87-57B8-C6F1-C653-17CC020E0202}"/>
              </a:ext>
            </a:extLst>
          </p:cNvPr>
          <p:cNvGrpSpPr/>
          <p:nvPr/>
        </p:nvGrpSpPr>
        <p:grpSpPr>
          <a:xfrm>
            <a:off x="9480501" y="1496845"/>
            <a:ext cx="2057183" cy="1278715"/>
            <a:chOff x="9480501" y="1496845"/>
            <a:chExt cx="2057183" cy="1278715"/>
          </a:xfrm>
        </p:grpSpPr>
        <p:cxnSp>
          <p:nvCxnSpPr>
            <p:cNvPr id="47" name="连接符: 曲线 46">
              <a:extLst>
                <a:ext uri="{FF2B5EF4-FFF2-40B4-BE49-F238E27FC236}">
                  <a16:creationId xmlns:a16="http://schemas.microsoft.com/office/drawing/2014/main" id="{121694F8-3BD3-6FF5-13AC-9E7EFE951999}"/>
                </a:ext>
              </a:extLst>
            </p:cNvPr>
            <p:cNvCxnSpPr>
              <a:cxnSpLocks/>
            </p:cNvCxnSpPr>
            <p:nvPr/>
          </p:nvCxnSpPr>
          <p:spPr>
            <a:xfrm flipH="1" flipV="1">
              <a:off x="9480501" y="1496845"/>
              <a:ext cx="10079" cy="1278715"/>
            </a:xfrm>
            <a:prstGeom prst="curvedConnector3">
              <a:avLst>
                <a:gd name="adj1" fmla="val -2268082"/>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B219D375-BCA1-7469-0C6A-53A995D464C9}"/>
                </a:ext>
              </a:extLst>
            </p:cNvPr>
            <p:cNvSpPr txBox="1"/>
            <p:nvPr/>
          </p:nvSpPr>
          <p:spPr>
            <a:xfrm>
              <a:off x="9679098" y="1956629"/>
              <a:ext cx="1858586" cy="369332"/>
            </a:xfrm>
            <a:prstGeom prst="rect">
              <a:avLst/>
            </a:prstGeom>
            <a:noFill/>
          </p:spPr>
          <p:txBody>
            <a:bodyPr wrap="square" rtlCol="0">
              <a:spAutoFit/>
            </a:bodyPr>
            <a:lstStyle/>
            <a:p>
              <a:r>
                <a:rPr lang="zh-CN" altLang="en-US" b="1" dirty="0"/>
                <a:t>通知应用进程</a:t>
              </a:r>
            </a:p>
          </p:txBody>
        </p:sp>
      </p:grpSp>
      <p:sp>
        <p:nvSpPr>
          <p:cNvPr id="50" name="标注: 左箭头 49">
            <a:extLst>
              <a:ext uri="{FF2B5EF4-FFF2-40B4-BE49-F238E27FC236}">
                <a16:creationId xmlns:a16="http://schemas.microsoft.com/office/drawing/2014/main" id="{F8C87274-CDF7-8AA9-2A46-22B7719EA28C}"/>
              </a:ext>
            </a:extLst>
          </p:cNvPr>
          <p:cNvSpPr/>
          <p:nvPr/>
        </p:nvSpPr>
        <p:spPr>
          <a:xfrm rot="21173608">
            <a:off x="5590824" y="3185971"/>
            <a:ext cx="1893651" cy="470078"/>
          </a:xfrm>
          <a:prstGeom prst="leftArrowCallout">
            <a:avLst>
              <a:gd name="adj1" fmla="val 25000"/>
              <a:gd name="adj2" fmla="val 25000"/>
              <a:gd name="adj3" fmla="val 25000"/>
              <a:gd name="adj4" fmla="val 85097"/>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数据传输</a:t>
            </a:r>
          </a:p>
        </p:txBody>
      </p:sp>
      <p:sp>
        <p:nvSpPr>
          <p:cNvPr id="51" name="矩形 50">
            <a:extLst>
              <a:ext uri="{FF2B5EF4-FFF2-40B4-BE49-F238E27FC236}">
                <a16:creationId xmlns:a16="http://schemas.microsoft.com/office/drawing/2014/main" id="{B61D931A-9793-AB5F-973B-40953D11E6E2}"/>
              </a:ext>
            </a:extLst>
          </p:cNvPr>
          <p:cNvSpPr/>
          <p:nvPr/>
        </p:nvSpPr>
        <p:spPr>
          <a:xfrm>
            <a:off x="2694472" y="3321269"/>
            <a:ext cx="1515600" cy="1099051"/>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FIN-WAIT-2</a:t>
            </a:r>
          </a:p>
          <a:p>
            <a:pPr algn="ctr"/>
            <a:r>
              <a:rPr lang="zh-CN" altLang="en-US" b="1" dirty="0">
                <a:solidFill>
                  <a:schemeClr val="bg1"/>
                </a:solidFill>
                <a:latin typeface="+mn-ea"/>
              </a:rPr>
              <a:t>终止等待</a:t>
            </a:r>
            <a:r>
              <a:rPr lang="en-US" altLang="zh-CN" b="1" dirty="0">
                <a:solidFill>
                  <a:schemeClr val="bg1"/>
                </a:solidFill>
                <a:latin typeface="+mn-ea"/>
              </a:rPr>
              <a:t>2</a:t>
            </a:r>
            <a:endParaRPr lang="zh-CN" altLang="en-US" b="1" dirty="0">
              <a:solidFill>
                <a:schemeClr val="bg1"/>
              </a:solidFill>
              <a:latin typeface="+mn-ea"/>
            </a:endParaRPr>
          </a:p>
        </p:txBody>
      </p:sp>
      <p:grpSp>
        <p:nvGrpSpPr>
          <p:cNvPr id="19" name="组合 18">
            <a:extLst>
              <a:ext uri="{FF2B5EF4-FFF2-40B4-BE49-F238E27FC236}">
                <a16:creationId xmlns:a16="http://schemas.microsoft.com/office/drawing/2014/main" id="{C051D0C7-D3F9-E1C1-CAF0-80AAFFD5B05E}"/>
              </a:ext>
            </a:extLst>
          </p:cNvPr>
          <p:cNvGrpSpPr/>
          <p:nvPr/>
        </p:nvGrpSpPr>
        <p:grpSpPr>
          <a:xfrm>
            <a:off x="9488265" y="1355080"/>
            <a:ext cx="2611540" cy="2521388"/>
            <a:chOff x="9488265" y="1355080"/>
            <a:chExt cx="2611540" cy="2521388"/>
          </a:xfrm>
        </p:grpSpPr>
        <p:cxnSp>
          <p:nvCxnSpPr>
            <p:cNvPr id="53" name="连接符: 肘形 52">
              <a:extLst>
                <a:ext uri="{FF2B5EF4-FFF2-40B4-BE49-F238E27FC236}">
                  <a16:creationId xmlns:a16="http://schemas.microsoft.com/office/drawing/2014/main" id="{0A85672B-0842-2713-41FF-7CB262BF9F57}"/>
                </a:ext>
              </a:extLst>
            </p:cNvPr>
            <p:cNvCxnSpPr>
              <a:cxnSpLocks/>
            </p:cNvCxnSpPr>
            <p:nvPr/>
          </p:nvCxnSpPr>
          <p:spPr>
            <a:xfrm flipH="1">
              <a:off x="9488265" y="1360897"/>
              <a:ext cx="918291" cy="2515571"/>
            </a:xfrm>
            <a:prstGeom prst="bentConnector3">
              <a:avLst>
                <a:gd name="adj1" fmla="val -180294"/>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D5F59072-64B2-FAA3-5A0A-DFD37893A573}"/>
                </a:ext>
              </a:extLst>
            </p:cNvPr>
            <p:cNvSpPr txBox="1"/>
            <p:nvPr/>
          </p:nvSpPr>
          <p:spPr>
            <a:xfrm>
              <a:off x="11661078" y="1355080"/>
              <a:ext cx="438727" cy="1200329"/>
            </a:xfrm>
            <a:prstGeom prst="rect">
              <a:avLst/>
            </a:prstGeom>
            <a:noFill/>
          </p:spPr>
          <p:txBody>
            <a:bodyPr wrap="square" rtlCol="0">
              <a:spAutoFit/>
            </a:bodyPr>
            <a:lstStyle/>
            <a:p>
              <a:r>
                <a:rPr lang="zh-CN" altLang="en-US" b="1" dirty="0"/>
                <a:t>被动关</a:t>
              </a:r>
              <a:endParaRPr lang="en-US" altLang="zh-CN" b="1" dirty="0"/>
            </a:p>
            <a:p>
              <a:r>
                <a:rPr lang="zh-CN" altLang="en-US" b="1" dirty="0"/>
                <a:t>闭</a:t>
              </a:r>
            </a:p>
          </p:txBody>
        </p:sp>
      </p:grpSp>
      <p:grpSp>
        <p:nvGrpSpPr>
          <p:cNvPr id="20" name="组合 19">
            <a:extLst>
              <a:ext uri="{FF2B5EF4-FFF2-40B4-BE49-F238E27FC236}">
                <a16:creationId xmlns:a16="http://schemas.microsoft.com/office/drawing/2014/main" id="{CB9302F4-B15D-79A5-11B3-D52592EE17DC}"/>
              </a:ext>
            </a:extLst>
          </p:cNvPr>
          <p:cNvGrpSpPr/>
          <p:nvPr/>
        </p:nvGrpSpPr>
        <p:grpSpPr>
          <a:xfrm>
            <a:off x="4216453" y="3638329"/>
            <a:ext cx="3759093" cy="745646"/>
            <a:chOff x="4216453" y="3638329"/>
            <a:chExt cx="3759093" cy="745646"/>
          </a:xfrm>
        </p:grpSpPr>
        <p:cxnSp>
          <p:nvCxnSpPr>
            <p:cNvPr id="56" name="直接箭头连接符 55">
              <a:extLst>
                <a:ext uri="{FF2B5EF4-FFF2-40B4-BE49-F238E27FC236}">
                  <a16:creationId xmlns:a16="http://schemas.microsoft.com/office/drawing/2014/main" id="{EDF8392F-A282-FCD9-178E-0D7B6619E927}"/>
                </a:ext>
              </a:extLst>
            </p:cNvPr>
            <p:cNvCxnSpPr>
              <a:cxnSpLocks/>
            </p:cNvCxnSpPr>
            <p:nvPr/>
          </p:nvCxnSpPr>
          <p:spPr>
            <a:xfrm flipH="1">
              <a:off x="4216453" y="3882007"/>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CFD2ADA4-8365-67F7-EA04-0CE2EF7D6A8B}"/>
                </a:ext>
              </a:extLst>
            </p:cNvPr>
            <p:cNvSpPr txBox="1"/>
            <p:nvPr/>
          </p:nvSpPr>
          <p:spPr>
            <a:xfrm rot="21102087">
              <a:off x="4298053" y="4011471"/>
              <a:ext cx="809897" cy="369332"/>
            </a:xfrm>
            <a:prstGeom prst="rect">
              <a:avLst/>
            </a:prstGeom>
            <a:noFill/>
          </p:spPr>
          <p:txBody>
            <a:bodyPr wrap="square" rtlCol="0">
              <a:spAutoFit/>
            </a:bodyPr>
            <a:lstStyle/>
            <a:p>
              <a:r>
                <a:rPr lang="en-US" altLang="zh-CN" b="1" dirty="0"/>
                <a:t>FIN=1</a:t>
              </a:r>
              <a:endParaRPr lang="zh-CN" altLang="en-US" b="1" dirty="0"/>
            </a:p>
          </p:txBody>
        </p:sp>
        <p:sp>
          <p:nvSpPr>
            <p:cNvPr id="58" name="文本框 57">
              <a:extLst>
                <a:ext uri="{FF2B5EF4-FFF2-40B4-BE49-F238E27FC236}">
                  <a16:creationId xmlns:a16="http://schemas.microsoft.com/office/drawing/2014/main" id="{587B4EE8-64C4-D84C-28BF-6B137CD804ED}"/>
                </a:ext>
              </a:extLst>
            </p:cNvPr>
            <p:cNvSpPr txBox="1"/>
            <p:nvPr/>
          </p:nvSpPr>
          <p:spPr>
            <a:xfrm rot="21139996">
              <a:off x="5112632" y="3900687"/>
              <a:ext cx="809897" cy="369332"/>
            </a:xfrm>
            <a:prstGeom prst="rect">
              <a:avLst/>
            </a:prstGeom>
            <a:noFill/>
          </p:spPr>
          <p:txBody>
            <a:bodyPr wrap="square" rtlCol="0">
              <a:spAutoFit/>
            </a:bodyPr>
            <a:lstStyle/>
            <a:p>
              <a:r>
                <a:rPr lang="en-US" altLang="zh-CN" b="1" dirty="0"/>
                <a:t>ACK=1</a:t>
              </a:r>
              <a:endParaRPr lang="zh-CN" altLang="en-US" b="1" dirty="0"/>
            </a:p>
          </p:txBody>
        </p:sp>
        <p:sp>
          <p:nvSpPr>
            <p:cNvPr id="59" name="文本框 58">
              <a:extLst>
                <a:ext uri="{FF2B5EF4-FFF2-40B4-BE49-F238E27FC236}">
                  <a16:creationId xmlns:a16="http://schemas.microsoft.com/office/drawing/2014/main" id="{12AB19C4-591E-1B91-843F-12616985FCDA}"/>
                </a:ext>
              </a:extLst>
            </p:cNvPr>
            <p:cNvSpPr txBox="1"/>
            <p:nvPr/>
          </p:nvSpPr>
          <p:spPr>
            <a:xfrm rot="21174311">
              <a:off x="6000722" y="3731131"/>
              <a:ext cx="1015561" cy="369332"/>
            </a:xfrm>
            <a:prstGeom prst="rect">
              <a:avLst/>
            </a:prstGeom>
            <a:noFill/>
          </p:spPr>
          <p:txBody>
            <a:bodyPr wrap="square" rtlCol="0">
              <a:spAutoFit/>
            </a:bodyPr>
            <a:lstStyle/>
            <a:p>
              <a:r>
                <a:rPr lang="en-US" altLang="zh-CN" b="1" dirty="0"/>
                <a:t>seq=w</a:t>
              </a:r>
              <a:endParaRPr lang="zh-CN" altLang="en-US" b="1" dirty="0"/>
            </a:p>
          </p:txBody>
        </p:sp>
        <p:sp>
          <p:nvSpPr>
            <p:cNvPr id="60" name="文本框 59">
              <a:extLst>
                <a:ext uri="{FF2B5EF4-FFF2-40B4-BE49-F238E27FC236}">
                  <a16:creationId xmlns:a16="http://schemas.microsoft.com/office/drawing/2014/main" id="{B2BECB0B-84F1-86DF-C0D1-2D282BF8DCAE}"/>
                </a:ext>
              </a:extLst>
            </p:cNvPr>
            <p:cNvSpPr txBox="1"/>
            <p:nvPr/>
          </p:nvSpPr>
          <p:spPr>
            <a:xfrm rot="21174311">
              <a:off x="6813967" y="3638329"/>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61" name="矩形 60">
            <a:extLst>
              <a:ext uri="{FF2B5EF4-FFF2-40B4-BE49-F238E27FC236}">
                <a16:creationId xmlns:a16="http://schemas.microsoft.com/office/drawing/2014/main" id="{81667B02-959F-E897-B849-015983F35285}"/>
              </a:ext>
            </a:extLst>
          </p:cNvPr>
          <p:cNvSpPr/>
          <p:nvPr/>
        </p:nvSpPr>
        <p:spPr>
          <a:xfrm>
            <a:off x="7973231" y="3881261"/>
            <a:ext cx="1515035" cy="884008"/>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LAST-ACK</a:t>
            </a:r>
          </a:p>
          <a:p>
            <a:pPr algn="ctr"/>
            <a:r>
              <a:rPr lang="zh-CN" altLang="en-US" b="1" dirty="0">
                <a:solidFill>
                  <a:schemeClr val="bg1"/>
                </a:solidFill>
                <a:latin typeface="+mn-ea"/>
              </a:rPr>
              <a:t>最后确认</a:t>
            </a:r>
          </a:p>
        </p:txBody>
      </p:sp>
      <p:sp>
        <p:nvSpPr>
          <p:cNvPr id="62" name="文本框 61">
            <a:extLst>
              <a:ext uri="{FF2B5EF4-FFF2-40B4-BE49-F238E27FC236}">
                <a16:creationId xmlns:a16="http://schemas.microsoft.com/office/drawing/2014/main" id="{B5BC889B-9824-117F-37EE-EF7C9ADA70E0}"/>
              </a:ext>
            </a:extLst>
          </p:cNvPr>
          <p:cNvSpPr txBox="1"/>
          <p:nvPr/>
        </p:nvSpPr>
        <p:spPr>
          <a:xfrm>
            <a:off x="9480501" y="3902497"/>
            <a:ext cx="2759153" cy="646331"/>
          </a:xfrm>
          <a:prstGeom prst="rect">
            <a:avLst/>
          </a:prstGeom>
          <a:noFill/>
        </p:spPr>
        <p:txBody>
          <a:bodyPr wrap="square" rtlCol="0">
            <a:spAutoFit/>
          </a:bodyPr>
          <a:lstStyle/>
          <a:p>
            <a:r>
              <a:rPr lang="zh-CN" altLang="en-US" b="1" dirty="0">
                <a:solidFill>
                  <a:schemeClr val="accent1">
                    <a:lumMod val="50000"/>
                  </a:schemeClr>
                </a:solidFill>
              </a:rPr>
              <a:t>发送</a:t>
            </a:r>
            <a:r>
              <a:rPr lang="en-US" altLang="zh-CN" b="1" dirty="0">
                <a:solidFill>
                  <a:schemeClr val="accent1">
                    <a:lumMod val="50000"/>
                  </a:schemeClr>
                </a:solidFill>
              </a:rPr>
              <a:t>TCP</a:t>
            </a:r>
            <a:r>
              <a:rPr lang="zh-CN" altLang="en-US" b="1" dirty="0">
                <a:solidFill>
                  <a:schemeClr val="accent1">
                    <a:lumMod val="50000"/>
                  </a:schemeClr>
                </a:solidFill>
              </a:rPr>
              <a:t>连接释放报文段</a:t>
            </a:r>
            <a:endParaRPr lang="en-US" altLang="zh-CN" b="1" dirty="0">
              <a:solidFill>
                <a:schemeClr val="accent1">
                  <a:lumMod val="50000"/>
                </a:schemeClr>
              </a:solidFill>
            </a:endParaRPr>
          </a:p>
          <a:p>
            <a:r>
              <a:rPr lang="zh-CN" altLang="en-US" b="1" dirty="0">
                <a:solidFill>
                  <a:schemeClr val="accent1">
                    <a:lumMod val="50000"/>
                  </a:schemeClr>
                </a:solidFill>
              </a:rPr>
              <a:t>并进入最后确认状态</a:t>
            </a:r>
          </a:p>
        </p:txBody>
      </p:sp>
      <p:grpSp>
        <p:nvGrpSpPr>
          <p:cNvPr id="11" name="组合 10">
            <a:extLst>
              <a:ext uri="{FF2B5EF4-FFF2-40B4-BE49-F238E27FC236}">
                <a16:creationId xmlns:a16="http://schemas.microsoft.com/office/drawing/2014/main" id="{4BCBA342-78FC-6EFB-8A34-251DDD3F391C}"/>
              </a:ext>
            </a:extLst>
          </p:cNvPr>
          <p:cNvGrpSpPr/>
          <p:nvPr/>
        </p:nvGrpSpPr>
        <p:grpSpPr>
          <a:xfrm>
            <a:off x="4218768" y="4250929"/>
            <a:ext cx="3763723" cy="514340"/>
            <a:chOff x="4218768" y="4250929"/>
            <a:chExt cx="3763723" cy="514340"/>
          </a:xfrm>
        </p:grpSpPr>
        <p:cxnSp>
          <p:nvCxnSpPr>
            <p:cNvPr id="63" name="直接箭头连接符 62">
              <a:extLst>
                <a:ext uri="{FF2B5EF4-FFF2-40B4-BE49-F238E27FC236}">
                  <a16:creationId xmlns:a16="http://schemas.microsoft.com/office/drawing/2014/main" id="{976E8637-2F99-A556-3939-925951B73F01}"/>
                </a:ext>
              </a:extLst>
            </p:cNvPr>
            <p:cNvCxnSpPr/>
            <p:nvPr/>
          </p:nvCxnSpPr>
          <p:spPr>
            <a:xfrm>
              <a:off x="4218768" y="4423921"/>
              <a:ext cx="3763723" cy="34134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3A143ECC-AE96-12D2-3896-705FEFEF2DE1}"/>
                </a:ext>
              </a:extLst>
            </p:cNvPr>
            <p:cNvSpPr txBox="1"/>
            <p:nvPr/>
          </p:nvSpPr>
          <p:spPr>
            <a:xfrm rot="343184">
              <a:off x="5253224" y="4250929"/>
              <a:ext cx="809897" cy="369332"/>
            </a:xfrm>
            <a:prstGeom prst="rect">
              <a:avLst/>
            </a:prstGeom>
            <a:noFill/>
          </p:spPr>
          <p:txBody>
            <a:bodyPr wrap="square" rtlCol="0">
              <a:spAutoFit/>
            </a:bodyPr>
            <a:lstStyle/>
            <a:p>
              <a:r>
                <a:rPr lang="en-US" altLang="zh-CN" b="1" dirty="0"/>
                <a:t>ACK=1</a:t>
              </a:r>
              <a:endParaRPr lang="zh-CN" altLang="en-US" b="1" dirty="0"/>
            </a:p>
          </p:txBody>
        </p:sp>
        <p:sp>
          <p:nvSpPr>
            <p:cNvPr id="66" name="文本框 65">
              <a:extLst>
                <a:ext uri="{FF2B5EF4-FFF2-40B4-BE49-F238E27FC236}">
                  <a16:creationId xmlns:a16="http://schemas.microsoft.com/office/drawing/2014/main" id="{83A3B597-9997-D9C0-1420-31CE0076B1F6}"/>
                </a:ext>
              </a:extLst>
            </p:cNvPr>
            <p:cNvSpPr txBox="1"/>
            <p:nvPr/>
          </p:nvSpPr>
          <p:spPr>
            <a:xfrm rot="344951">
              <a:off x="5997423" y="4296808"/>
              <a:ext cx="1143861" cy="369332"/>
            </a:xfrm>
            <a:prstGeom prst="rect">
              <a:avLst/>
            </a:prstGeom>
            <a:noFill/>
          </p:spPr>
          <p:txBody>
            <a:bodyPr wrap="square" rtlCol="0">
              <a:spAutoFit/>
            </a:bodyPr>
            <a:lstStyle/>
            <a:p>
              <a:r>
                <a:rPr lang="en-US" altLang="zh-CN" b="1" dirty="0"/>
                <a:t>seq=u+1</a:t>
              </a:r>
              <a:endParaRPr lang="zh-CN" altLang="en-US" b="1" dirty="0"/>
            </a:p>
          </p:txBody>
        </p:sp>
        <p:sp>
          <p:nvSpPr>
            <p:cNvPr id="67" name="文本框 66">
              <a:extLst>
                <a:ext uri="{FF2B5EF4-FFF2-40B4-BE49-F238E27FC236}">
                  <a16:creationId xmlns:a16="http://schemas.microsoft.com/office/drawing/2014/main" id="{2C532508-B7B1-DFA6-6678-4E9F8ECDDA1C}"/>
                </a:ext>
              </a:extLst>
            </p:cNvPr>
            <p:cNvSpPr txBox="1"/>
            <p:nvPr/>
          </p:nvSpPr>
          <p:spPr>
            <a:xfrm rot="344951">
              <a:off x="6897496" y="4370789"/>
              <a:ext cx="1024244" cy="369332"/>
            </a:xfrm>
            <a:prstGeom prst="rect">
              <a:avLst/>
            </a:prstGeom>
            <a:noFill/>
          </p:spPr>
          <p:txBody>
            <a:bodyPr wrap="square" rtlCol="0">
              <a:spAutoFit/>
            </a:bodyPr>
            <a:lstStyle/>
            <a:p>
              <a:r>
                <a:rPr lang="en-US" altLang="zh-CN" b="1" dirty="0"/>
                <a:t>ack=w+1</a:t>
              </a:r>
              <a:endParaRPr lang="zh-CN" altLang="en-US" b="1" dirty="0"/>
            </a:p>
          </p:txBody>
        </p:sp>
      </p:grpSp>
      <p:sp>
        <p:nvSpPr>
          <p:cNvPr id="68" name="矩形 67">
            <a:extLst>
              <a:ext uri="{FF2B5EF4-FFF2-40B4-BE49-F238E27FC236}">
                <a16:creationId xmlns:a16="http://schemas.microsoft.com/office/drawing/2014/main" id="{E726EDB8-4398-7D9F-CEEA-57CF74F85144}"/>
              </a:ext>
            </a:extLst>
          </p:cNvPr>
          <p:cNvSpPr/>
          <p:nvPr/>
        </p:nvSpPr>
        <p:spPr>
          <a:xfrm>
            <a:off x="2694406" y="4417328"/>
            <a:ext cx="1515600" cy="106270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TIME-WAIT</a:t>
            </a:r>
          </a:p>
          <a:p>
            <a:pPr algn="ctr"/>
            <a:r>
              <a:rPr lang="zh-CN" altLang="en-US" b="1" dirty="0">
                <a:solidFill>
                  <a:schemeClr val="bg1"/>
                </a:solidFill>
                <a:latin typeface="+mn-ea"/>
              </a:rPr>
              <a:t>时间等待</a:t>
            </a:r>
          </a:p>
        </p:txBody>
      </p:sp>
      <p:sp>
        <p:nvSpPr>
          <p:cNvPr id="69" name="文本框 68">
            <a:extLst>
              <a:ext uri="{FF2B5EF4-FFF2-40B4-BE49-F238E27FC236}">
                <a16:creationId xmlns:a16="http://schemas.microsoft.com/office/drawing/2014/main" id="{1E36B272-AB3F-9C0D-26CE-31C41FE51790}"/>
              </a:ext>
            </a:extLst>
          </p:cNvPr>
          <p:cNvSpPr txBox="1"/>
          <p:nvPr/>
        </p:nvSpPr>
        <p:spPr>
          <a:xfrm>
            <a:off x="130663" y="4374508"/>
            <a:ext cx="2759153" cy="646331"/>
          </a:xfrm>
          <a:prstGeom prst="rect">
            <a:avLst/>
          </a:prstGeom>
          <a:noFill/>
        </p:spPr>
        <p:txBody>
          <a:bodyPr wrap="square" rtlCol="0">
            <a:spAutoFit/>
          </a:bodyPr>
          <a:lstStyle/>
          <a:p>
            <a:r>
              <a:rPr lang="zh-CN" altLang="en-US" b="1" dirty="0">
                <a:solidFill>
                  <a:schemeClr val="accent1"/>
                </a:solidFill>
              </a:rPr>
              <a:t>发送</a:t>
            </a:r>
            <a:r>
              <a:rPr lang="en-US" altLang="zh-CN" b="1" dirty="0">
                <a:solidFill>
                  <a:schemeClr val="accent1"/>
                </a:solidFill>
              </a:rPr>
              <a:t>TCP</a:t>
            </a:r>
            <a:r>
              <a:rPr lang="zh-CN" altLang="en-US" b="1" dirty="0">
                <a:solidFill>
                  <a:schemeClr val="accent1"/>
                </a:solidFill>
              </a:rPr>
              <a:t>普通确认报文段</a:t>
            </a:r>
            <a:endParaRPr lang="en-US" altLang="zh-CN" b="1" dirty="0">
              <a:solidFill>
                <a:schemeClr val="accent1"/>
              </a:solidFill>
            </a:endParaRPr>
          </a:p>
          <a:p>
            <a:r>
              <a:rPr lang="zh-CN" altLang="en-US" b="1" dirty="0">
                <a:solidFill>
                  <a:schemeClr val="accent1"/>
                </a:solidFill>
              </a:rPr>
              <a:t>并进入时间等待状态</a:t>
            </a:r>
          </a:p>
        </p:txBody>
      </p:sp>
      <p:sp>
        <p:nvSpPr>
          <p:cNvPr id="70" name="对话气泡: 矩形 69">
            <a:extLst>
              <a:ext uri="{FF2B5EF4-FFF2-40B4-BE49-F238E27FC236}">
                <a16:creationId xmlns:a16="http://schemas.microsoft.com/office/drawing/2014/main" id="{AE99DCC6-9016-86E5-9F68-F7A42E5734AA}"/>
              </a:ext>
            </a:extLst>
          </p:cNvPr>
          <p:cNvSpPr/>
          <p:nvPr/>
        </p:nvSpPr>
        <p:spPr>
          <a:xfrm>
            <a:off x="4273532" y="5306294"/>
            <a:ext cx="6385760" cy="1003066"/>
          </a:xfrm>
          <a:prstGeom prst="wedgeRectCallout">
            <a:avLst>
              <a:gd name="adj1" fmla="val -19185"/>
              <a:gd name="adj2" fmla="val -12435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rPr>
              <a:t>序号</a:t>
            </a:r>
            <a:r>
              <a:rPr lang="en-US" altLang="zh-CN" b="1" dirty="0">
                <a:solidFill>
                  <a:schemeClr val="tx1"/>
                </a:solidFill>
              </a:rPr>
              <a:t>seq</a:t>
            </a:r>
            <a:r>
              <a:rPr lang="zh-CN" altLang="en-US" b="1" dirty="0">
                <a:solidFill>
                  <a:schemeClr val="tx1"/>
                </a:solidFill>
              </a:rPr>
              <a:t>字段的值设置为</a:t>
            </a:r>
            <a:r>
              <a:rPr lang="en-US" altLang="zh-CN" b="1" dirty="0">
                <a:solidFill>
                  <a:schemeClr val="tx1"/>
                </a:solidFill>
              </a:rPr>
              <a:t>u+1</a:t>
            </a:r>
            <a:r>
              <a:rPr lang="zh-CN" altLang="en-US" b="1" dirty="0">
                <a:solidFill>
                  <a:schemeClr val="tx1"/>
                </a:solidFill>
              </a:rPr>
              <a:t>，这是因为</a:t>
            </a:r>
            <a:r>
              <a:rPr lang="en-US" altLang="zh-CN" b="1" dirty="0">
                <a:solidFill>
                  <a:schemeClr val="tx1"/>
                </a:solidFill>
              </a:rPr>
              <a:t>TCP</a:t>
            </a:r>
            <a:r>
              <a:rPr lang="zh-CN" altLang="en-US" b="1" dirty="0">
                <a:solidFill>
                  <a:schemeClr val="tx1"/>
                </a:solidFill>
              </a:rPr>
              <a:t>客户进程之前发送的</a:t>
            </a:r>
            <a:r>
              <a:rPr lang="en-US" altLang="zh-CN" b="1" dirty="0">
                <a:solidFill>
                  <a:schemeClr val="tx1"/>
                </a:solidFill>
              </a:rPr>
              <a:t>TCP</a:t>
            </a:r>
            <a:r>
              <a:rPr lang="zh-CN" altLang="en-US" b="1" dirty="0">
                <a:solidFill>
                  <a:schemeClr val="tx1"/>
                </a:solidFill>
              </a:rPr>
              <a:t>连接释放报文段虽然不携带数据，但要消耗掉一个序号。</a:t>
            </a:r>
          </a:p>
        </p:txBody>
      </p:sp>
      <p:cxnSp>
        <p:nvCxnSpPr>
          <p:cNvPr id="65" name="直接箭头连接符 64">
            <a:extLst>
              <a:ext uri="{FF2B5EF4-FFF2-40B4-BE49-F238E27FC236}">
                <a16:creationId xmlns:a16="http://schemas.microsoft.com/office/drawing/2014/main" id="{D8C37D5A-7712-CD1A-17D0-AE5153CDDAF5}"/>
              </a:ext>
            </a:extLst>
          </p:cNvPr>
          <p:cNvCxnSpPr>
            <a:cxnSpLocks/>
            <a:stCxn id="66" idx="0"/>
          </p:cNvCxnSpPr>
          <p:nvPr/>
        </p:nvCxnSpPr>
        <p:spPr>
          <a:xfrm flipV="1">
            <a:off x="6587853" y="2659823"/>
            <a:ext cx="314411" cy="1637914"/>
          </a:xfrm>
          <a:prstGeom prst="straightConnector1">
            <a:avLst/>
          </a:prstGeom>
          <a:ln w="381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D1193448-3464-B5E8-3A5C-F98DA6874A1E}"/>
              </a:ext>
            </a:extLst>
          </p:cNvPr>
          <p:cNvGrpSpPr/>
          <p:nvPr/>
        </p:nvGrpSpPr>
        <p:grpSpPr>
          <a:xfrm>
            <a:off x="304800" y="749300"/>
            <a:ext cx="6192344" cy="400110"/>
            <a:chOff x="424117" y="898245"/>
            <a:chExt cx="6192344" cy="400110"/>
          </a:xfrm>
        </p:grpSpPr>
        <p:sp>
          <p:nvSpPr>
            <p:cNvPr id="13" name="平行四边形 12">
              <a:extLst>
                <a:ext uri="{FF2B5EF4-FFF2-40B4-BE49-F238E27FC236}">
                  <a16:creationId xmlns:a16="http://schemas.microsoft.com/office/drawing/2014/main" id="{4754CC5C-8945-72CF-B6E0-384A2F415730}"/>
                </a:ext>
              </a:extLst>
            </p:cNvPr>
            <p:cNvSpPr/>
            <p:nvPr/>
          </p:nvSpPr>
          <p:spPr>
            <a:xfrm>
              <a:off x="424117" y="898245"/>
              <a:ext cx="67714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14" name="文本框 13">
              <a:extLst>
                <a:ext uri="{FF2B5EF4-FFF2-40B4-BE49-F238E27FC236}">
                  <a16:creationId xmlns:a16="http://schemas.microsoft.com/office/drawing/2014/main" id="{25DD04F1-1917-3DEA-ED87-635FE69A1C7B}"/>
                </a:ext>
              </a:extLst>
            </p:cNvPr>
            <p:cNvSpPr txBox="1"/>
            <p:nvPr/>
          </p:nvSpPr>
          <p:spPr>
            <a:xfrm>
              <a:off x="1101257" y="898245"/>
              <a:ext cx="5515204" cy="400110"/>
            </a:xfrm>
            <a:prstGeom prst="rect">
              <a:avLst/>
            </a:prstGeom>
            <a:noFill/>
          </p:spPr>
          <p:txBody>
            <a:bodyPr wrap="square" rtlCol="0">
              <a:spAutoFit/>
            </a:bodyPr>
            <a:lstStyle/>
            <a:p>
              <a:r>
                <a:rPr lang="zh-CN" altLang="en-US" sz="2000" b="1" dirty="0"/>
                <a:t>“四报文挥手”释放</a:t>
              </a:r>
              <a:r>
                <a:rPr lang="en-US" altLang="zh-CN" sz="2000" b="1" dirty="0"/>
                <a:t>TCP</a:t>
              </a:r>
              <a:r>
                <a:rPr lang="zh-CN" altLang="en-US" sz="2000" b="1" dirty="0"/>
                <a:t>连接</a:t>
              </a:r>
            </a:p>
          </p:txBody>
        </p:sp>
      </p:grpSp>
    </p:spTree>
    <p:custDataLst>
      <p:tags r:id="rId1"/>
    </p:custDataLst>
    <p:extLst>
      <p:ext uri="{BB962C8B-B14F-4D97-AF65-F5344CB8AC3E}">
        <p14:creationId xmlns:p14="http://schemas.microsoft.com/office/powerpoint/2010/main" val="113785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wipe(down)">
                                      <p:cBhvr>
                                        <p:cTn id="1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hand-spread-gesture_33861">
            <a:extLst>
              <a:ext uri="{FF2B5EF4-FFF2-40B4-BE49-F238E27FC236}">
                <a16:creationId xmlns:a16="http://schemas.microsoft.com/office/drawing/2014/main" id="{1236280D-B594-11E5-9A32-D561DC754DF8}"/>
              </a:ext>
            </a:extLst>
          </p:cNvPr>
          <p:cNvSpPr/>
          <p:nvPr/>
        </p:nvSpPr>
        <p:spPr>
          <a:xfrm rot="1840616">
            <a:off x="5682611" y="978859"/>
            <a:ext cx="265387" cy="299276"/>
          </a:xfrm>
          <a:custGeom>
            <a:avLst/>
            <a:gdLst>
              <a:gd name="T0" fmla="*/ 843 w 976"/>
              <a:gd name="T1" fmla="*/ 321 h 1102"/>
              <a:gd name="T2" fmla="*/ 745 w 976"/>
              <a:gd name="T3" fmla="*/ 446 h 1102"/>
              <a:gd name="T4" fmla="*/ 803 w 976"/>
              <a:gd name="T5" fmla="*/ 189 h 1102"/>
              <a:gd name="T6" fmla="*/ 734 w 976"/>
              <a:gd name="T7" fmla="*/ 75 h 1102"/>
              <a:gd name="T8" fmla="*/ 621 w 976"/>
              <a:gd name="T9" fmla="*/ 144 h 1102"/>
              <a:gd name="T10" fmla="*/ 582 w 976"/>
              <a:gd name="T11" fmla="*/ 97 h 1102"/>
              <a:gd name="T12" fmla="*/ 388 w 976"/>
              <a:gd name="T13" fmla="*/ 97 h 1102"/>
              <a:gd name="T14" fmla="*/ 350 w 976"/>
              <a:gd name="T15" fmla="*/ 209 h 1102"/>
              <a:gd name="T16" fmla="*/ 235 w 976"/>
              <a:gd name="T17" fmla="*/ 112 h 1102"/>
              <a:gd name="T18" fmla="*/ 163 w 976"/>
              <a:gd name="T19" fmla="*/ 219 h 1102"/>
              <a:gd name="T20" fmla="*/ 244 w 976"/>
              <a:gd name="T21" fmla="*/ 601 h 1102"/>
              <a:gd name="T22" fmla="*/ 0 w 976"/>
              <a:gd name="T23" fmla="*/ 630 h 1102"/>
              <a:gd name="T24" fmla="*/ 257 w 976"/>
              <a:gd name="T25" fmla="*/ 931 h 1102"/>
              <a:gd name="T26" fmla="*/ 214 w 976"/>
              <a:gd name="T27" fmla="*/ 969 h 1102"/>
              <a:gd name="T28" fmla="*/ 252 w 976"/>
              <a:gd name="T29" fmla="*/ 1102 h 1102"/>
              <a:gd name="T30" fmla="*/ 834 w 976"/>
              <a:gd name="T31" fmla="*/ 1064 h 1102"/>
              <a:gd name="T32" fmla="*/ 796 w 976"/>
              <a:gd name="T33" fmla="*/ 931 h 1102"/>
              <a:gd name="T34" fmla="*/ 813 w 976"/>
              <a:gd name="T35" fmla="*/ 859 h 1102"/>
              <a:gd name="T36" fmla="*/ 865 w 976"/>
              <a:gd name="T37" fmla="*/ 638 h 1102"/>
              <a:gd name="T38" fmla="*/ 953 w 976"/>
              <a:gd name="T39" fmla="*/ 448 h 1102"/>
              <a:gd name="T40" fmla="*/ 912 w 976"/>
              <a:gd name="T41" fmla="*/ 325 h 1102"/>
              <a:gd name="T42" fmla="*/ 825 w 976"/>
              <a:gd name="T43" fmla="*/ 631 h 1102"/>
              <a:gd name="T44" fmla="*/ 825 w 976"/>
              <a:gd name="T45" fmla="*/ 634 h 1102"/>
              <a:gd name="T46" fmla="*/ 825 w 976"/>
              <a:gd name="T47" fmla="*/ 642 h 1102"/>
              <a:gd name="T48" fmla="*/ 778 w 976"/>
              <a:gd name="T49" fmla="*/ 839 h 1102"/>
              <a:gd name="T50" fmla="*/ 297 w 976"/>
              <a:gd name="T51" fmla="*/ 931 h 1102"/>
              <a:gd name="T52" fmla="*/ 109 w 976"/>
              <a:gd name="T53" fmla="*/ 697 h 1102"/>
              <a:gd name="T54" fmla="*/ 40 w 976"/>
              <a:gd name="T55" fmla="*/ 630 h 1102"/>
              <a:gd name="T56" fmla="*/ 245 w 976"/>
              <a:gd name="T57" fmla="*/ 647 h 1102"/>
              <a:gd name="T58" fmla="*/ 288 w 976"/>
              <a:gd name="T59" fmla="*/ 565 h 1102"/>
              <a:gd name="T60" fmla="*/ 203 w 976"/>
              <a:gd name="T61" fmla="*/ 211 h 1102"/>
              <a:gd name="T62" fmla="*/ 277 w 976"/>
              <a:gd name="T63" fmla="*/ 156 h 1102"/>
              <a:gd name="T64" fmla="*/ 312 w 976"/>
              <a:gd name="T65" fmla="*/ 220 h 1102"/>
              <a:gd name="T66" fmla="*/ 406 w 976"/>
              <a:gd name="T67" fmla="*/ 470 h 1102"/>
              <a:gd name="T68" fmla="*/ 428 w 976"/>
              <a:gd name="T69" fmla="*/ 450 h 1102"/>
              <a:gd name="T70" fmla="*/ 485 w 976"/>
              <a:gd name="T71" fmla="*/ 40 h 1102"/>
              <a:gd name="T72" fmla="*/ 545 w 976"/>
              <a:gd name="T73" fmla="*/ 420 h 1102"/>
              <a:gd name="T74" fmla="*/ 561 w 976"/>
              <a:gd name="T75" fmla="*/ 444 h 1102"/>
              <a:gd name="T76" fmla="*/ 659 w 976"/>
              <a:gd name="T77" fmla="*/ 154 h 1102"/>
              <a:gd name="T78" fmla="*/ 725 w 976"/>
              <a:gd name="T79" fmla="*/ 114 h 1102"/>
              <a:gd name="T80" fmla="*/ 764 w 976"/>
              <a:gd name="T81" fmla="*/ 179 h 1102"/>
              <a:gd name="T82" fmla="*/ 709 w 976"/>
              <a:gd name="T83" fmla="*/ 478 h 1102"/>
              <a:gd name="T84" fmla="*/ 715 w 976"/>
              <a:gd name="T85" fmla="*/ 478 h 1102"/>
              <a:gd name="T86" fmla="*/ 743 w 976"/>
              <a:gd name="T87" fmla="*/ 489 h 1102"/>
              <a:gd name="T88" fmla="*/ 827 w 976"/>
              <a:gd name="T89" fmla="*/ 386 h 1102"/>
              <a:gd name="T90" fmla="*/ 856 w 976"/>
              <a:gd name="T91" fmla="*/ 359 h 1102"/>
              <a:gd name="T92" fmla="*/ 919 w 976"/>
              <a:gd name="T93" fmla="*/ 42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6" h="1102">
                <a:moveTo>
                  <a:pt x="912" y="325"/>
                </a:moveTo>
                <a:cubicBezTo>
                  <a:pt x="890" y="314"/>
                  <a:pt x="866" y="313"/>
                  <a:pt x="843" y="321"/>
                </a:cubicBezTo>
                <a:cubicBezTo>
                  <a:pt x="821" y="329"/>
                  <a:pt x="803" y="345"/>
                  <a:pt x="792" y="366"/>
                </a:cubicBezTo>
                <a:lnTo>
                  <a:pt x="745" y="446"/>
                </a:lnTo>
                <a:cubicBezTo>
                  <a:pt x="743" y="446"/>
                  <a:pt x="740" y="445"/>
                  <a:pt x="738" y="445"/>
                </a:cubicBezTo>
                <a:lnTo>
                  <a:pt x="803" y="189"/>
                </a:lnTo>
                <a:cubicBezTo>
                  <a:pt x="809" y="164"/>
                  <a:pt x="805" y="139"/>
                  <a:pt x="792" y="118"/>
                </a:cubicBezTo>
                <a:cubicBezTo>
                  <a:pt x="779" y="96"/>
                  <a:pt x="759" y="81"/>
                  <a:pt x="734" y="75"/>
                </a:cubicBezTo>
                <a:cubicBezTo>
                  <a:pt x="710" y="69"/>
                  <a:pt x="685" y="73"/>
                  <a:pt x="663" y="86"/>
                </a:cubicBezTo>
                <a:cubicBezTo>
                  <a:pt x="642" y="99"/>
                  <a:pt x="626" y="120"/>
                  <a:pt x="621" y="144"/>
                </a:cubicBezTo>
                <a:lnTo>
                  <a:pt x="584" y="281"/>
                </a:lnTo>
                <a:lnTo>
                  <a:pt x="582" y="97"/>
                </a:lnTo>
                <a:cubicBezTo>
                  <a:pt x="582" y="44"/>
                  <a:pt x="538" y="0"/>
                  <a:pt x="485" y="0"/>
                </a:cubicBezTo>
                <a:cubicBezTo>
                  <a:pt x="432" y="0"/>
                  <a:pt x="388" y="44"/>
                  <a:pt x="388" y="97"/>
                </a:cubicBezTo>
                <a:lnTo>
                  <a:pt x="388" y="332"/>
                </a:lnTo>
                <a:lnTo>
                  <a:pt x="350" y="209"/>
                </a:lnTo>
                <a:cubicBezTo>
                  <a:pt x="344" y="181"/>
                  <a:pt x="330" y="143"/>
                  <a:pt x="299" y="122"/>
                </a:cubicBezTo>
                <a:cubicBezTo>
                  <a:pt x="281" y="111"/>
                  <a:pt x="259" y="107"/>
                  <a:pt x="235" y="112"/>
                </a:cubicBezTo>
                <a:cubicBezTo>
                  <a:pt x="182" y="124"/>
                  <a:pt x="157" y="160"/>
                  <a:pt x="163" y="216"/>
                </a:cubicBezTo>
                <a:cubicBezTo>
                  <a:pt x="163" y="217"/>
                  <a:pt x="163" y="218"/>
                  <a:pt x="163" y="219"/>
                </a:cubicBezTo>
                <a:lnTo>
                  <a:pt x="248" y="567"/>
                </a:lnTo>
                <a:cubicBezTo>
                  <a:pt x="248" y="582"/>
                  <a:pt x="246" y="593"/>
                  <a:pt x="244" y="601"/>
                </a:cubicBezTo>
                <a:cubicBezTo>
                  <a:pt x="150" y="551"/>
                  <a:pt x="81" y="539"/>
                  <a:pt x="39" y="564"/>
                </a:cubicBezTo>
                <a:cubicBezTo>
                  <a:pt x="8" y="581"/>
                  <a:pt x="0" y="613"/>
                  <a:pt x="0" y="630"/>
                </a:cubicBezTo>
                <a:cubicBezTo>
                  <a:pt x="0" y="699"/>
                  <a:pt x="81" y="730"/>
                  <a:pt x="93" y="734"/>
                </a:cubicBezTo>
                <a:cubicBezTo>
                  <a:pt x="245" y="805"/>
                  <a:pt x="261" y="888"/>
                  <a:pt x="257" y="931"/>
                </a:cubicBezTo>
                <a:lnTo>
                  <a:pt x="252" y="931"/>
                </a:lnTo>
                <a:cubicBezTo>
                  <a:pt x="231" y="931"/>
                  <a:pt x="214" y="948"/>
                  <a:pt x="214" y="969"/>
                </a:cubicBezTo>
                <a:lnTo>
                  <a:pt x="214" y="1064"/>
                </a:lnTo>
                <a:cubicBezTo>
                  <a:pt x="214" y="1085"/>
                  <a:pt x="231" y="1102"/>
                  <a:pt x="252" y="1102"/>
                </a:cubicBezTo>
                <a:lnTo>
                  <a:pt x="796" y="1102"/>
                </a:lnTo>
                <a:cubicBezTo>
                  <a:pt x="817" y="1102"/>
                  <a:pt x="834" y="1085"/>
                  <a:pt x="834" y="1064"/>
                </a:cubicBezTo>
                <a:lnTo>
                  <a:pt x="834" y="969"/>
                </a:lnTo>
                <a:cubicBezTo>
                  <a:pt x="834" y="948"/>
                  <a:pt x="817" y="931"/>
                  <a:pt x="796" y="931"/>
                </a:cubicBezTo>
                <a:lnTo>
                  <a:pt x="790" y="931"/>
                </a:lnTo>
                <a:cubicBezTo>
                  <a:pt x="793" y="892"/>
                  <a:pt x="801" y="879"/>
                  <a:pt x="813" y="859"/>
                </a:cubicBezTo>
                <a:cubicBezTo>
                  <a:pt x="821" y="844"/>
                  <a:pt x="832" y="825"/>
                  <a:pt x="844" y="793"/>
                </a:cubicBezTo>
                <a:cubicBezTo>
                  <a:pt x="860" y="749"/>
                  <a:pt x="865" y="688"/>
                  <a:pt x="865" y="638"/>
                </a:cubicBezTo>
                <a:lnTo>
                  <a:pt x="865" y="638"/>
                </a:lnTo>
                <a:cubicBezTo>
                  <a:pt x="866" y="578"/>
                  <a:pt x="928" y="481"/>
                  <a:pt x="953" y="448"/>
                </a:cubicBezTo>
                <a:cubicBezTo>
                  <a:pt x="953" y="447"/>
                  <a:pt x="954" y="446"/>
                  <a:pt x="955" y="445"/>
                </a:cubicBezTo>
                <a:cubicBezTo>
                  <a:pt x="976" y="400"/>
                  <a:pt x="957" y="346"/>
                  <a:pt x="912" y="325"/>
                </a:cubicBezTo>
                <a:close/>
                <a:moveTo>
                  <a:pt x="919" y="426"/>
                </a:moveTo>
                <a:cubicBezTo>
                  <a:pt x="908" y="442"/>
                  <a:pt x="830" y="552"/>
                  <a:pt x="825" y="631"/>
                </a:cubicBezTo>
                <a:cubicBezTo>
                  <a:pt x="825" y="631"/>
                  <a:pt x="825" y="631"/>
                  <a:pt x="825" y="631"/>
                </a:cubicBezTo>
                <a:cubicBezTo>
                  <a:pt x="825" y="632"/>
                  <a:pt x="825" y="633"/>
                  <a:pt x="825" y="634"/>
                </a:cubicBezTo>
                <a:cubicBezTo>
                  <a:pt x="825" y="636"/>
                  <a:pt x="825" y="638"/>
                  <a:pt x="825" y="639"/>
                </a:cubicBezTo>
                <a:cubicBezTo>
                  <a:pt x="825" y="640"/>
                  <a:pt x="825" y="641"/>
                  <a:pt x="825" y="642"/>
                </a:cubicBezTo>
                <a:cubicBezTo>
                  <a:pt x="824" y="687"/>
                  <a:pt x="820" y="741"/>
                  <a:pt x="806" y="779"/>
                </a:cubicBezTo>
                <a:cubicBezTo>
                  <a:pt x="795" y="808"/>
                  <a:pt x="786" y="825"/>
                  <a:pt x="778" y="839"/>
                </a:cubicBezTo>
                <a:cubicBezTo>
                  <a:pt x="763" y="865"/>
                  <a:pt x="754" y="883"/>
                  <a:pt x="750" y="931"/>
                </a:cubicBezTo>
                <a:lnTo>
                  <a:pt x="297" y="931"/>
                </a:lnTo>
                <a:cubicBezTo>
                  <a:pt x="299" y="912"/>
                  <a:pt x="297" y="888"/>
                  <a:pt x="287" y="861"/>
                </a:cubicBezTo>
                <a:cubicBezTo>
                  <a:pt x="264" y="796"/>
                  <a:pt x="204" y="741"/>
                  <a:pt x="109" y="697"/>
                </a:cubicBezTo>
                <a:cubicBezTo>
                  <a:pt x="108" y="697"/>
                  <a:pt x="107" y="696"/>
                  <a:pt x="107" y="696"/>
                </a:cubicBezTo>
                <a:cubicBezTo>
                  <a:pt x="106" y="696"/>
                  <a:pt x="40" y="673"/>
                  <a:pt x="40" y="630"/>
                </a:cubicBezTo>
                <a:cubicBezTo>
                  <a:pt x="40" y="629"/>
                  <a:pt x="41" y="608"/>
                  <a:pt x="59" y="598"/>
                </a:cubicBezTo>
                <a:cubicBezTo>
                  <a:pt x="77" y="587"/>
                  <a:pt x="126" y="580"/>
                  <a:pt x="245" y="647"/>
                </a:cubicBezTo>
                <a:cubicBezTo>
                  <a:pt x="254" y="652"/>
                  <a:pt x="265" y="649"/>
                  <a:pt x="271" y="641"/>
                </a:cubicBezTo>
                <a:cubicBezTo>
                  <a:pt x="273" y="639"/>
                  <a:pt x="288" y="615"/>
                  <a:pt x="288" y="565"/>
                </a:cubicBezTo>
                <a:cubicBezTo>
                  <a:pt x="288" y="563"/>
                  <a:pt x="288" y="562"/>
                  <a:pt x="288" y="560"/>
                </a:cubicBezTo>
                <a:lnTo>
                  <a:pt x="203" y="211"/>
                </a:lnTo>
                <a:cubicBezTo>
                  <a:pt x="199" y="176"/>
                  <a:pt x="211" y="158"/>
                  <a:pt x="244" y="151"/>
                </a:cubicBezTo>
                <a:cubicBezTo>
                  <a:pt x="257" y="148"/>
                  <a:pt x="268" y="150"/>
                  <a:pt x="277" y="156"/>
                </a:cubicBezTo>
                <a:cubicBezTo>
                  <a:pt x="293" y="166"/>
                  <a:pt x="305" y="189"/>
                  <a:pt x="311" y="218"/>
                </a:cubicBezTo>
                <a:cubicBezTo>
                  <a:pt x="311" y="219"/>
                  <a:pt x="312" y="219"/>
                  <a:pt x="312" y="220"/>
                </a:cubicBezTo>
                <a:lnTo>
                  <a:pt x="384" y="456"/>
                </a:lnTo>
                <a:cubicBezTo>
                  <a:pt x="387" y="465"/>
                  <a:pt x="397" y="471"/>
                  <a:pt x="406" y="470"/>
                </a:cubicBezTo>
                <a:cubicBezTo>
                  <a:pt x="407" y="470"/>
                  <a:pt x="407" y="470"/>
                  <a:pt x="408" y="470"/>
                </a:cubicBezTo>
                <a:cubicBezTo>
                  <a:pt x="419" y="470"/>
                  <a:pt x="428" y="461"/>
                  <a:pt x="428" y="450"/>
                </a:cubicBezTo>
                <a:lnTo>
                  <a:pt x="428" y="97"/>
                </a:lnTo>
                <a:cubicBezTo>
                  <a:pt x="428" y="66"/>
                  <a:pt x="454" y="40"/>
                  <a:pt x="485" y="40"/>
                </a:cubicBezTo>
                <a:cubicBezTo>
                  <a:pt x="516" y="40"/>
                  <a:pt x="542" y="66"/>
                  <a:pt x="542" y="97"/>
                </a:cubicBezTo>
                <a:lnTo>
                  <a:pt x="545" y="420"/>
                </a:lnTo>
                <a:cubicBezTo>
                  <a:pt x="546" y="421"/>
                  <a:pt x="546" y="423"/>
                  <a:pt x="546" y="425"/>
                </a:cubicBezTo>
                <a:cubicBezTo>
                  <a:pt x="547" y="434"/>
                  <a:pt x="553" y="441"/>
                  <a:pt x="561" y="444"/>
                </a:cubicBezTo>
                <a:cubicBezTo>
                  <a:pt x="572" y="446"/>
                  <a:pt x="583" y="440"/>
                  <a:pt x="586" y="429"/>
                </a:cubicBezTo>
                <a:lnTo>
                  <a:pt x="659" y="154"/>
                </a:lnTo>
                <a:cubicBezTo>
                  <a:pt x="663" y="140"/>
                  <a:pt x="671" y="128"/>
                  <a:pt x="684" y="120"/>
                </a:cubicBezTo>
                <a:cubicBezTo>
                  <a:pt x="696" y="113"/>
                  <a:pt x="711" y="111"/>
                  <a:pt x="725" y="114"/>
                </a:cubicBezTo>
                <a:cubicBezTo>
                  <a:pt x="739" y="117"/>
                  <a:pt x="751" y="126"/>
                  <a:pt x="758" y="138"/>
                </a:cubicBezTo>
                <a:cubicBezTo>
                  <a:pt x="766" y="151"/>
                  <a:pt x="768" y="165"/>
                  <a:pt x="764" y="179"/>
                </a:cubicBezTo>
                <a:lnTo>
                  <a:pt x="695" y="454"/>
                </a:lnTo>
                <a:cubicBezTo>
                  <a:pt x="692" y="464"/>
                  <a:pt x="698" y="475"/>
                  <a:pt x="709" y="478"/>
                </a:cubicBezTo>
                <a:cubicBezTo>
                  <a:pt x="711" y="478"/>
                  <a:pt x="712" y="479"/>
                  <a:pt x="714" y="479"/>
                </a:cubicBezTo>
                <a:cubicBezTo>
                  <a:pt x="714" y="479"/>
                  <a:pt x="715" y="478"/>
                  <a:pt x="715" y="478"/>
                </a:cubicBezTo>
                <a:cubicBezTo>
                  <a:pt x="723" y="482"/>
                  <a:pt x="732" y="485"/>
                  <a:pt x="741" y="487"/>
                </a:cubicBezTo>
                <a:cubicBezTo>
                  <a:pt x="742" y="487"/>
                  <a:pt x="742" y="488"/>
                  <a:pt x="743" y="489"/>
                </a:cubicBezTo>
                <a:cubicBezTo>
                  <a:pt x="753" y="494"/>
                  <a:pt x="765" y="491"/>
                  <a:pt x="771" y="482"/>
                </a:cubicBezTo>
                <a:lnTo>
                  <a:pt x="827" y="386"/>
                </a:lnTo>
                <a:cubicBezTo>
                  <a:pt x="827" y="385"/>
                  <a:pt x="828" y="385"/>
                  <a:pt x="828" y="384"/>
                </a:cubicBezTo>
                <a:cubicBezTo>
                  <a:pt x="834" y="372"/>
                  <a:pt x="844" y="363"/>
                  <a:pt x="856" y="359"/>
                </a:cubicBezTo>
                <a:cubicBezTo>
                  <a:pt x="869" y="354"/>
                  <a:pt x="883" y="355"/>
                  <a:pt x="895" y="361"/>
                </a:cubicBezTo>
                <a:cubicBezTo>
                  <a:pt x="919" y="372"/>
                  <a:pt x="930" y="401"/>
                  <a:pt x="919" y="426"/>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组合 9">
            <a:extLst>
              <a:ext uri="{FF2B5EF4-FFF2-40B4-BE49-F238E27FC236}">
                <a16:creationId xmlns:a16="http://schemas.microsoft.com/office/drawing/2014/main" id="{F36FB091-0497-FA41-156C-2F7A014E4EE3}"/>
              </a:ext>
            </a:extLst>
          </p:cNvPr>
          <p:cNvGrpSpPr/>
          <p:nvPr/>
        </p:nvGrpSpPr>
        <p:grpSpPr>
          <a:xfrm>
            <a:off x="6010886" y="1040121"/>
            <a:ext cx="1427871" cy="198418"/>
            <a:chOff x="6010886" y="1040121"/>
            <a:chExt cx="1427871" cy="198418"/>
          </a:xfrm>
        </p:grpSpPr>
        <p:sp>
          <p:nvSpPr>
            <p:cNvPr id="21" name="message-envelope_16872">
              <a:extLst>
                <a:ext uri="{FF2B5EF4-FFF2-40B4-BE49-F238E27FC236}">
                  <a16:creationId xmlns:a16="http://schemas.microsoft.com/office/drawing/2014/main" id="{5F012231-FA83-1E77-5E7A-271B826ECFCE}"/>
                </a:ext>
              </a:extLst>
            </p:cNvPr>
            <p:cNvSpPr/>
            <p:nvPr/>
          </p:nvSpPr>
          <p:spPr>
            <a:xfrm>
              <a:off x="6010886"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2" name="message-envelope_16872">
              <a:extLst>
                <a:ext uri="{FF2B5EF4-FFF2-40B4-BE49-F238E27FC236}">
                  <a16:creationId xmlns:a16="http://schemas.microsoft.com/office/drawing/2014/main" id="{8BCDD75E-20E6-245F-BC20-EC5B08C13B3F}"/>
                </a:ext>
              </a:extLst>
            </p:cNvPr>
            <p:cNvSpPr/>
            <p:nvPr/>
          </p:nvSpPr>
          <p:spPr>
            <a:xfrm>
              <a:off x="6385229"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3" name="message-envelope_16872">
              <a:extLst>
                <a:ext uri="{FF2B5EF4-FFF2-40B4-BE49-F238E27FC236}">
                  <a16:creationId xmlns:a16="http://schemas.microsoft.com/office/drawing/2014/main" id="{507EB39B-93E0-2BF6-DB77-133138A5C289}"/>
                </a:ext>
              </a:extLst>
            </p:cNvPr>
            <p:cNvSpPr/>
            <p:nvPr/>
          </p:nvSpPr>
          <p:spPr>
            <a:xfrm>
              <a:off x="6759572"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0" name="message-envelope_16872">
              <a:extLst>
                <a:ext uri="{FF2B5EF4-FFF2-40B4-BE49-F238E27FC236}">
                  <a16:creationId xmlns:a16="http://schemas.microsoft.com/office/drawing/2014/main" id="{386B2640-6EA3-BA5C-25B2-88C33D5E5565}"/>
                </a:ext>
              </a:extLst>
            </p:cNvPr>
            <p:cNvSpPr/>
            <p:nvPr/>
          </p:nvSpPr>
          <p:spPr>
            <a:xfrm>
              <a:off x="7133914"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29" name="箭头: 左右 28">
            <a:extLst>
              <a:ext uri="{FF2B5EF4-FFF2-40B4-BE49-F238E27FC236}">
                <a16:creationId xmlns:a16="http://schemas.microsoft.com/office/drawing/2014/main" id="{62D5A662-7AED-F963-DDEC-273D19818217}"/>
              </a:ext>
            </a:extLst>
          </p:cNvPr>
          <p:cNvSpPr/>
          <p:nvPr/>
        </p:nvSpPr>
        <p:spPr>
          <a:xfrm>
            <a:off x="3795193" y="124858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释放</a:t>
            </a:r>
            <a:r>
              <a:rPr lang="en-US" altLang="zh-CN" b="1" dirty="0">
                <a:solidFill>
                  <a:schemeClr val="tx1"/>
                </a:solidFill>
              </a:rPr>
              <a:t>TCP</a:t>
            </a:r>
            <a:r>
              <a:rPr lang="zh-CN" altLang="en-US" b="1" dirty="0">
                <a:solidFill>
                  <a:schemeClr val="tx1"/>
                </a:solidFill>
              </a:rPr>
              <a:t>连接</a:t>
            </a:r>
          </a:p>
        </p:txBody>
      </p:sp>
      <p:sp>
        <p:nvSpPr>
          <p:cNvPr id="17" name="矩形 16">
            <a:extLst>
              <a:ext uri="{FF2B5EF4-FFF2-40B4-BE49-F238E27FC236}">
                <a16:creationId xmlns:a16="http://schemas.microsoft.com/office/drawing/2014/main" id="{40F99E68-DCA6-831D-1B42-467B2C89E3C9}"/>
              </a:ext>
            </a:extLst>
          </p:cNvPr>
          <p:cNvSpPr/>
          <p:nvPr/>
        </p:nvSpPr>
        <p:spPr>
          <a:xfrm>
            <a:off x="2699103" y="1865194"/>
            <a:ext cx="1515600" cy="58277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18" name="矩形 17">
            <a:extLst>
              <a:ext uri="{FF2B5EF4-FFF2-40B4-BE49-F238E27FC236}">
                <a16:creationId xmlns:a16="http://schemas.microsoft.com/office/drawing/2014/main" id="{CA6B1C4C-7188-4E3C-5D49-99A1C6D04C21}"/>
              </a:ext>
            </a:extLst>
          </p:cNvPr>
          <p:cNvSpPr/>
          <p:nvPr/>
        </p:nvSpPr>
        <p:spPr>
          <a:xfrm>
            <a:off x="7977861" y="1865194"/>
            <a:ext cx="1515035" cy="92372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24" name="文本框 23">
            <a:extLst>
              <a:ext uri="{FF2B5EF4-FFF2-40B4-BE49-F238E27FC236}">
                <a16:creationId xmlns:a16="http://schemas.microsoft.com/office/drawing/2014/main" id="{ABC1E240-2472-5F63-48F2-374B54E05FC4}"/>
              </a:ext>
            </a:extLst>
          </p:cNvPr>
          <p:cNvSpPr txBox="1"/>
          <p:nvPr/>
        </p:nvSpPr>
        <p:spPr>
          <a:xfrm>
            <a:off x="2130526" y="1176231"/>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5" name="文本框 24">
            <a:extLst>
              <a:ext uri="{FF2B5EF4-FFF2-40B4-BE49-F238E27FC236}">
                <a16:creationId xmlns:a16="http://schemas.microsoft.com/office/drawing/2014/main" id="{CEF6D472-E22A-8768-D9C3-A3F97244770D}"/>
              </a:ext>
            </a:extLst>
          </p:cNvPr>
          <p:cNvSpPr txBox="1"/>
          <p:nvPr/>
        </p:nvSpPr>
        <p:spPr>
          <a:xfrm>
            <a:off x="9081840" y="1176231"/>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26" name="组合 25">
            <a:extLst>
              <a:ext uri="{FF2B5EF4-FFF2-40B4-BE49-F238E27FC236}">
                <a16:creationId xmlns:a16="http://schemas.microsoft.com/office/drawing/2014/main" id="{E6947661-44AF-5FB4-02BF-15425BDB997C}"/>
              </a:ext>
            </a:extLst>
          </p:cNvPr>
          <p:cNvGrpSpPr/>
          <p:nvPr/>
        </p:nvGrpSpPr>
        <p:grpSpPr>
          <a:xfrm>
            <a:off x="3118053" y="1128498"/>
            <a:ext cx="5963787" cy="654939"/>
            <a:chOff x="2993956" y="1149410"/>
            <a:chExt cx="5963787" cy="654939"/>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grpSp>
        <p:nvGrpSpPr>
          <p:cNvPr id="8" name="组合 7">
            <a:extLst>
              <a:ext uri="{FF2B5EF4-FFF2-40B4-BE49-F238E27FC236}">
                <a16:creationId xmlns:a16="http://schemas.microsoft.com/office/drawing/2014/main" id="{9AFD3B46-0258-3B49-FC77-D6850AA42710}"/>
              </a:ext>
            </a:extLst>
          </p:cNvPr>
          <p:cNvGrpSpPr/>
          <p:nvPr/>
        </p:nvGrpSpPr>
        <p:grpSpPr>
          <a:xfrm>
            <a:off x="4274694" y="1865193"/>
            <a:ext cx="3642611" cy="412095"/>
            <a:chOff x="4274694" y="1865193"/>
            <a:chExt cx="3642611" cy="412095"/>
          </a:xfrm>
        </p:grpSpPr>
        <p:sp>
          <p:nvSpPr>
            <p:cNvPr id="5" name="圆柱体 4">
              <a:extLst>
                <a:ext uri="{FF2B5EF4-FFF2-40B4-BE49-F238E27FC236}">
                  <a16:creationId xmlns:a16="http://schemas.microsoft.com/office/drawing/2014/main" id="{EA8B1183-5375-08E6-EF5E-0A674D9F60C2}"/>
                </a:ext>
              </a:extLst>
            </p:cNvPr>
            <p:cNvSpPr/>
            <p:nvPr/>
          </p:nvSpPr>
          <p:spPr>
            <a:xfrm rot="16200000">
              <a:off x="5889952" y="249935"/>
              <a:ext cx="412095" cy="3642611"/>
            </a:xfrm>
            <a:prstGeom prst="can">
              <a:avLst>
                <a:gd name="adj" fmla="val 34442"/>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D6CCF5A-5DEA-F891-7E78-D2307C7C767B}"/>
                </a:ext>
              </a:extLst>
            </p:cNvPr>
            <p:cNvSpPr txBox="1"/>
            <p:nvPr/>
          </p:nvSpPr>
          <p:spPr>
            <a:xfrm>
              <a:off x="5491309" y="1885326"/>
              <a:ext cx="1232170" cy="369332"/>
            </a:xfrm>
            <a:prstGeom prst="rect">
              <a:avLst/>
            </a:prstGeom>
            <a:noFill/>
          </p:spPr>
          <p:txBody>
            <a:bodyPr wrap="square" rtlCol="0">
              <a:spAutoFit/>
            </a:bodyPr>
            <a:lstStyle/>
            <a:p>
              <a:pPr algn="ctr"/>
              <a:r>
                <a:rPr lang="zh-CN" altLang="en-US" b="1" dirty="0">
                  <a:solidFill>
                    <a:schemeClr val="bg1"/>
                  </a:solidFill>
                </a:rPr>
                <a:t>数据传输</a:t>
              </a:r>
            </a:p>
          </p:txBody>
        </p:sp>
      </p:grpSp>
      <p:sp>
        <p:nvSpPr>
          <p:cNvPr id="30" name="矩形 29">
            <a:extLst>
              <a:ext uri="{FF2B5EF4-FFF2-40B4-BE49-F238E27FC236}">
                <a16:creationId xmlns:a16="http://schemas.microsoft.com/office/drawing/2014/main" id="{ED68718A-6367-8AA5-E2BF-1B31FC417C7B}"/>
              </a:ext>
            </a:extLst>
          </p:cNvPr>
          <p:cNvSpPr/>
          <p:nvPr/>
        </p:nvSpPr>
        <p:spPr>
          <a:xfrm>
            <a:off x="2699102" y="2447972"/>
            <a:ext cx="1515600" cy="873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FIN-WAIT-1</a:t>
            </a:r>
          </a:p>
          <a:p>
            <a:pPr algn="ctr"/>
            <a:r>
              <a:rPr lang="zh-CN" altLang="en-US" b="1" dirty="0">
                <a:solidFill>
                  <a:schemeClr val="bg1"/>
                </a:solidFill>
                <a:latin typeface="+mn-ea"/>
              </a:rPr>
              <a:t>终止等待</a:t>
            </a:r>
            <a:r>
              <a:rPr lang="en-US" altLang="zh-CN" b="1" dirty="0">
                <a:solidFill>
                  <a:schemeClr val="bg1"/>
                </a:solidFill>
                <a:latin typeface="+mn-ea"/>
              </a:rPr>
              <a:t>1</a:t>
            </a:r>
            <a:endParaRPr lang="zh-CN" altLang="en-US" b="1" dirty="0">
              <a:solidFill>
                <a:schemeClr val="bg1"/>
              </a:solidFill>
              <a:latin typeface="+mn-ea"/>
            </a:endParaRPr>
          </a:p>
        </p:txBody>
      </p:sp>
      <p:grpSp>
        <p:nvGrpSpPr>
          <p:cNvPr id="95" name="组合 94">
            <a:extLst>
              <a:ext uri="{FF2B5EF4-FFF2-40B4-BE49-F238E27FC236}">
                <a16:creationId xmlns:a16="http://schemas.microsoft.com/office/drawing/2014/main" id="{17317090-41A6-A428-52C7-8C06E0B317FD}"/>
              </a:ext>
            </a:extLst>
          </p:cNvPr>
          <p:cNvGrpSpPr/>
          <p:nvPr/>
        </p:nvGrpSpPr>
        <p:grpSpPr>
          <a:xfrm>
            <a:off x="4214138" y="2251901"/>
            <a:ext cx="3763723" cy="545711"/>
            <a:chOff x="4214138" y="2251901"/>
            <a:chExt cx="3763723" cy="545711"/>
          </a:xfrm>
        </p:grpSpPr>
        <p:cxnSp>
          <p:nvCxnSpPr>
            <p:cNvPr id="31" name="直接箭头连接符 30">
              <a:extLst>
                <a:ext uri="{FF2B5EF4-FFF2-40B4-BE49-F238E27FC236}">
                  <a16:creationId xmlns:a16="http://schemas.microsoft.com/office/drawing/2014/main" id="{641AA3EE-6A46-EDA9-E2D9-F04EFCBA3B99}"/>
                </a:ext>
              </a:extLst>
            </p:cNvPr>
            <p:cNvCxnSpPr/>
            <p:nvPr/>
          </p:nvCxnSpPr>
          <p:spPr>
            <a:xfrm>
              <a:off x="4214138" y="2447572"/>
              <a:ext cx="3763723" cy="34134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A220E6E1-D8B3-04C9-6769-99C51BD63251}"/>
                </a:ext>
              </a:extLst>
            </p:cNvPr>
            <p:cNvSpPr txBox="1"/>
            <p:nvPr/>
          </p:nvSpPr>
          <p:spPr>
            <a:xfrm rot="335594">
              <a:off x="4859257" y="2251901"/>
              <a:ext cx="809897" cy="369332"/>
            </a:xfrm>
            <a:prstGeom prst="rect">
              <a:avLst/>
            </a:prstGeom>
            <a:noFill/>
          </p:spPr>
          <p:txBody>
            <a:bodyPr wrap="square" rtlCol="0">
              <a:spAutoFit/>
            </a:bodyPr>
            <a:lstStyle/>
            <a:p>
              <a:r>
                <a:rPr lang="en-US" altLang="zh-CN" b="1" dirty="0"/>
                <a:t>FIN=1</a:t>
              </a:r>
              <a:endParaRPr lang="zh-CN" altLang="en-US" b="1" dirty="0"/>
            </a:p>
          </p:txBody>
        </p:sp>
        <p:sp>
          <p:nvSpPr>
            <p:cNvPr id="32" name="文本框 31">
              <a:extLst>
                <a:ext uri="{FF2B5EF4-FFF2-40B4-BE49-F238E27FC236}">
                  <a16:creationId xmlns:a16="http://schemas.microsoft.com/office/drawing/2014/main" id="{CA02D098-6D0B-915A-5EB5-5C6B4A5D8F70}"/>
                </a:ext>
              </a:extLst>
            </p:cNvPr>
            <p:cNvSpPr txBox="1"/>
            <p:nvPr/>
          </p:nvSpPr>
          <p:spPr>
            <a:xfrm rot="250480">
              <a:off x="5608557" y="2299369"/>
              <a:ext cx="809897" cy="369332"/>
            </a:xfrm>
            <a:prstGeom prst="rect">
              <a:avLst/>
            </a:prstGeom>
            <a:noFill/>
          </p:spPr>
          <p:txBody>
            <a:bodyPr wrap="square" rtlCol="0">
              <a:spAutoFit/>
            </a:bodyPr>
            <a:lstStyle/>
            <a:p>
              <a:r>
                <a:rPr lang="en-US" altLang="zh-CN" b="1" dirty="0"/>
                <a:t>ACK=1</a:t>
              </a:r>
              <a:endParaRPr lang="zh-CN" altLang="en-US" b="1" dirty="0"/>
            </a:p>
          </p:txBody>
        </p:sp>
        <p:sp>
          <p:nvSpPr>
            <p:cNvPr id="33" name="文本框 32">
              <a:extLst>
                <a:ext uri="{FF2B5EF4-FFF2-40B4-BE49-F238E27FC236}">
                  <a16:creationId xmlns:a16="http://schemas.microsoft.com/office/drawing/2014/main" id="{DE1EEE7D-A921-A199-93E3-A630153B83FE}"/>
                </a:ext>
              </a:extLst>
            </p:cNvPr>
            <p:cNvSpPr txBox="1"/>
            <p:nvPr/>
          </p:nvSpPr>
          <p:spPr>
            <a:xfrm rot="344951">
              <a:off x="6415910" y="2339094"/>
              <a:ext cx="809897" cy="369332"/>
            </a:xfrm>
            <a:prstGeom prst="rect">
              <a:avLst/>
            </a:prstGeom>
            <a:noFill/>
          </p:spPr>
          <p:txBody>
            <a:bodyPr wrap="square" rtlCol="0">
              <a:spAutoFit/>
            </a:bodyPr>
            <a:lstStyle/>
            <a:p>
              <a:r>
                <a:rPr lang="en-US" altLang="zh-CN" b="1" dirty="0"/>
                <a:t>seq=u</a:t>
              </a:r>
              <a:endParaRPr lang="zh-CN" altLang="en-US" b="1" dirty="0"/>
            </a:p>
          </p:txBody>
        </p:sp>
        <p:sp>
          <p:nvSpPr>
            <p:cNvPr id="34" name="文本框 33">
              <a:extLst>
                <a:ext uri="{FF2B5EF4-FFF2-40B4-BE49-F238E27FC236}">
                  <a16:creationId xmlns:a16="http://schemas.microsoft.com/office/drawing/2014/main" id="{73C8C3CA-C564-BE9C-E842-A8296EE84E6F}"/>
                </a:ext>
              </a:extLst>
            </p:cNvPr>
            <p:cNvSpPr txBox="1"/>
            <p:nvPr/>
          </p:nvSpPr>
          <p:spPr>
            <a:xfrm rot="344951">
              <a:off x="7146872" y="2428280"/>
              <a:ext cx="809897" cy="369332"/>
            </a:xfrm>
            <a:prstGeom prst="rect">
              <a:avLst/>
            </a:prstGeom>
            <a:noFill/>
          </p:spPr>
          <p:txBody>
            <a:bodyPr wrap="square" rtlCol="0">
              <a:spAutoFit/>
            </a:bodyPr>
            <a:lstStyle/>
            <a:p>
              <a:r>
                <a:rPr lang="en-US" altLang="zh-CN" b="1" dirty="0"/>
                <a:t>ack=v</a:t>
              </a:r>
              <a:endParaRPr lang="zh-CN" altLang="en-US" b="1" dirty="0"/>
            </a:p>
          </p:txBody>
        </p:sp>
      </p:grpSp>
      <p:grpSp>
        <p:nvGrpSpPr>
          <p:cNvPr id="94" name="组合 93">
            <a:extLst>
              <a:ext uri="{FF2B5EF4-FFF2-40B4-BE49-F238E27FC236}">
                <a16:creationId xmlns:a16="http://schemas.microsoft.com/office/drawing/2014/main" id="{5FCAD905-F0A5-7E80-98B2-22732196C43C}"/>
              </a:ext>
            </a:extLst>
          </p:cNvPr>
          <p:cNvGrpSpPr/>
          <p:nvPr/>
        </p:nvGrpSpPr>
        <p:grpSpPr>
          <a:xfrm>
            <a:off x="983085" y="1265027"/>
            <a:ext cx="1711321" cy="1200329"/>
            <a:chOff x="983085" y="1265027"/>
            <a:chExt cx="1711321" cy="1200329"/>
          </a:xfrm>
        </p:grpSpPr>
        <p:cxnSp>
          <p:nvCxnSpPr>
            <p:cNvPr id="72" name="连接符: 肘形 71">
              <a:extLst>
                <a:ext uri="{FF2B5EF4-FFF2-40B4-BE49-F238E27FC236}">
                  <a16:creationId xmlns:a16="http://schemas.microsoft.com/office/drawing/2014/main" id="{EFBF1B79-C961-44D2-C2DB-0F7E27764AB6}"/>
                </a:ext>
              </a:extLst>
            </p:cNvPr>
            <p:cNvCxnSpPr>
              <a:cxnSpLocks/>
              <a:stCxn id="24" idx="1"/>
            </p:cNvCxnSpPr>
            <p:nvPr/>
          </p:nvCxnSpPr>
          <p:spPr>
            <a:xfrm rot="10800000" flipH="1" flipV="1">
              <a:off x="2130526" y="1360896"/>
              <a:ext cx="563880" cy="1088571"/>
            </a:xfrm>
            <a:prstGeom prst="bentConnector3">
              <a:avLst>
                <a:gd name="adj1" fmla="val -1314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B7C56BD8-1CE2-8D94-5F92-CBAF19D32888}"/>
                </a:ext>
              </a:extLst>
            </p:cNvPr>
            <p:cNvSpPr txBox="1"/>
            <p:nvPr/>
          </p:nvSpPr>
          <p:spPr>
            <a:xfrm>
              <a:off x="983085" y="1265027"/>
              <a:ext cx="438727" cy="1200329"/>
            </a:xfrm>
            <a:prstGeom prst="rect">
              <a:avLst/>
            </a:prstGeom>
            <a:noFill/>
          </p:spPr>
          <p:txBody>
            <a:bodyPr wrap="square" rtlCol="0">
              <a:spAutoFit/>
            </a:bodyPr>
            <a:lstStyle/>
            <a:p>
              <a:r>
                <a:rPr lang="zh-CN" altLang="en-US" b="1" dirty="0"/>
                <a:t>主</a:t>
              </a:r>
              <a:endParaRPr lang="en-US" altLang="zh-CN" b="1" dirty="0"/>
            </a:p>
            <a:p>
              <a:r>
                <a:rPr lang="zh-CN" altLang="en-US" b="1" dirty="0"/>
                <a:t>动</a:t>
              </a:r>
              <a:endParaRPr lang="en-US" altLang="zh-CN" b="1" dirty="0"/>
            </a:p>
            <a:p>
              <a:r>
                <a:rPr lang="zh-CN" altLang="en-US" b="1" dirty="0"/>
                <a:t>关</a:t>
              </a:r>
              <a:endParaRPr lang="en-US" altLang="zh-CN" b="1" dirty="0"/>
            </a:p>
            <a:p>
              <a:r>
                <a:rPr lang="zh-CN" altLang="en-US" b="1" dirty="0"/>
                <a:t>闭</a:t>
              </a:r>
            </a:p>
          </p:txBody>
        </p:sp>
      </p:grpSp>
      <p:sp>
        <p:nvSpPr>
          <p:cNvPr id="90" name="文本框 89">
            <a:extLst>
              <a:ext uri="{FF2B5EF4-FFF2-40B4-BE49-F238E27FC236}">
                <a16:creationId xmlns:a16="http://schemas.microsoft.com/office/drawing/2014/main" id="{2FF1AB45-4BA9-D467-A59C-E8A8FDDDA3B3}"/>
              </a:ext>
            </a:extLst>
          </p:cNvPr>
          <p:cNvSpPr txBox="1"/>
          <p:nvPr/>
        </p:nvSpPr>
        <p:spPr>
          <a:xfrm>
            <a:off x="130663" y="2451401"/>
            <a:ext cx="2759153" cy="646331"/>
          </a:xfrm>
          <a:prstGeom prst="rect">
            <a:avLst/>
          </a:prstGeom>
          <a:noFill/>
        </p:spPr>
        <p:txBody>
          <a:bodyPr wrap="square" rtlCol="0">
            <a:spAutoFit/>
          </a:bodyPr>
          <a:lstStyle/>
          <a:p>
            <a:r>
              <a:rPr lang="zh-CN" altLang="en-US" b="1" dirty="0">
                <a:solidFill>
                  <a:schemeClr val="accent3"/>
                </a:solidFill>
              </a:rPr>
              <a:t>发送</a:t>
            </a:r>
            <a:r>
              <a:rPr lang="en-US" altLang="zh-CN" b="1" dirty="0">
                <a:solidFill>
                  <a:schemeClr val="accent3"/>
                </a:solidFill>
              </a:rPr>
              <a:t>TCP</a:t>
            </a:r>
            <a:r>
              <a:rPr lang="zh-CN" altLang="en-US" b="1" dirty="0">
                <a:solidFill>
                  <a:schemeClr val="accent3"/>
                </a:solidFill>
              </a:rPr>
              <a:t>连接释放报文段</a:t>
            </a:r>
            <a:endParaRPr lang="en-US" altLang="zh-CN" b="1" dirty="0">
              <a:solidFill>
                <a:schemeClr val="accent3"/>
              </a:solidFill>
            </a:endParaRPr>
          </a:p>
          <a:p>
            <a:r>
              <a:rPr lang="zh-CN" altLang="en-US" b="1" dirty="0">
                <a:solidFill>
                  <a:schemeClr val="accent3"/>
                </a:solidFill>
              </a:rPr>
              <a:t>并进入终止等待</a:t>
            </a:r>
            <a:r>
              <a:rPr lang="en-US" altLang="zh-CN" b="1" dirty="0">
                <a:solidFill>
                  <a:schemeClr val="accent3"/>
                </a:solidFill>
              </a:rPr>
              <a:t>1</a:t>
            </a:r>
            <a:r>
              <a:rPr lang="zh-CN" altLang="en-US" b="1" dirty="0">
                <a:solidFill>
                  <a:schemeClr val="accent3"/>
                </a:solidFill>
              </a:rPr>
              <a:t>状态</a:t>
            </a:r>
          </a:p>
        </p:txBody>
      </p:sp>
      <p:sp>
        <p:nvSpPr>
          <p:cNvPr id="35" name="矩形 34">
            <a:extLst>
              <a:ext uri="{FF2B5EF4-FFF2-40B4-BE49-F238E27FC236}">
                <a16:creationId xmlns:a16="http://schemas.microsoft.com/office/drawing/2014/main" id="{0D49E603-5865-CF65-C2BE-7A4014828CAD}"/>
              </a:ext>
            </a:extLst>
          </p:cNvPr>
          <p:cNvSpPr/>
          <p:nvPr/>
        </p:nvSpPr>
        <p:spPr>
          <a:xfrm>
            <a:off x="7977861" y="2780505"/>
            <a:ext cx="1515035" cy="1099051"/>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CLOSE-WAIT</a:t>
            </a:r>
          </a:p>
          <a:p>
            <a:pPr algn="ctr"/>
            <a:r>
              <a:rPr lang="zh-CN" altLang="en-US" b="1" dirty="0">
                <a:solidFill>
                  <a:schemeClr val="bg1"/>
                </a:solidFill>
                <a:latin typeface="+mn-ea"/>
              </a:rPr>
              <a:t>关闭等待</a:t>
            </a:r>
          </a:p>
        </p:txBody>
      </p:sp>
      <p:grpSp>
        <p:nvGrpSpPr>
          <p:cNvPr id="9" name="组合 8">
            <a:extLst>
              <a:ext uri="{FF2B5EF4-FFF2-40B4-BE49-F238E27FC236}">
                <a16:creationId xmlns:a16="http://schemas.microsoft.com/office/drawing/2014/main" id="{DA320016-A175-24BD-51D5-433B380C8527}"/>
              </a:ext>
            </a:extLst>
          </p:cNvPr>
          <p:cNvGrpSpPr/>
          <p:nvPr/>
        </p:nvGrpSpPr>
        <p:grpSpPr>
          <a:xfrm>
            <a:off x="4214138" y="2733736"/>
            <a:ext cx="3759093" cy="587534"/>
            <a:chOff x="4214138" y="2733736"/>
            <a:chExt cx="3759093" cy="587534"/>
          </a:xfrm>
        </p:grpSpPr>
        <p:cxnSp>
          <p:nvCxnSpPr>
            <p:cNvPr id="36" name="直接箭头连接符 35">
              <a:extLst>
                <a:ext uri="{FF2B5EF4-FFF2-40B4-BE49-F238E27FC236}">
                  <a16:creationId xmlns:a16="http://schemas.microsoft.com/office/drawing/2014/main" id="{EC64D488-088C-E77D-6C54-84DF45C50279}"/>
                </a:ext>
              </a:extLst>
            </p:cNvPr>
            <p:cNvCxnSpPr>
              <a:cxnSpLocks/>
            </p:cNvCxnSpPr>
            <p:nvPr/>
          </p:nvCxnSpPr>
          <p:spPr>
            <a:xfrm flipH="1">
              <a:off x="4214138" y="2819302"/>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DAA6284F-9DA4-67EF-B140-67666C65334C}"/>
                </a:ext>
              </a:extLst>
            </p:cNvPr>
            <p:cNvSpPr txBox="1"/>
            <p:nvPr/>
          </p:nvSpPr>
          <p:spPr>
            <a:xfrm rot="21102087">
              <a:off x="4295738" y="2948766"/>
              <a:ext cx="809897" cy="369332"/>
            </a:xfrm>
            <a:prstGeom prst="rect">
              <a:avLst/>
            </a:prstGeom>
            <a:noFill/>
          </p:spPr>
          <p:txBody>
            <a:bodyPr wrap="square" rtlCol="0">
              <a:spAutoFit/>
            </a:bodyPr>
            <a:lstStyle/>
            <a:p>
              <a:r>
                <a:rPr lang="en-US" altLang="zh-CN" b="1" dirty="0"/>
                <a:t>ACK=1</a:t>
              </a:r>
              <a:endParaRPr lang="zh-CN" altLang="en-US" b="1" dirty="0"/>
            </a:p>
          </p:txBody>
        </p:sp>
        <p:sp>
          <p:nvSpPr>
            <p:cNvPr id="38" name="文本框 37">
              <a:extLst>
                <a:ext uri="{FF2B5EF4-FFF2-40B4-BE49-F238E27FC236}">
                  <a16:creationId xmlns:a16="http://schemas.microsoft.com/office/drawing/2014/main" id="{A47268D0-4CBF-A997-1DAC-23280FB2B76F}"/>
                </a:ext>
              </a:extLst>
            </p:cNvPr>
            <p:cNvSpPr txBox="1"/>
            <p:nvPr/>
          </p:nvSpPr>
          <p:spPr>
            <a:xfrm rot="21139996">
              <a:off x="5110317" y="2805327"/>
              <a:ext cx="809897" cy="369332"/>
            </a:xfrm>
            <a:prstGeom prst="rect">
              <a:avLst/>
            </a:prstGeom>
            <a:noFill/>
          </p:spPr>
          <p:txBody>
            <a:bodyPr wrap="square" rtlCol="0">
              <a:spAutoFit/>
            </a:bodyPr>
            <a:lstStyle/>
            <a:p>
              <a:r>
                <a:rPr lang="en-US" altLang="zh-CN" b="1" dirty="0"/>
                <a:t>seq=v</a:t>
              </a:r>
              <a:endParaRPr lang="zh-CN" altLang="en-US" b="1" dirty="0"/>
            </a:p>
          </p:txBody>
        </p:sp>
        <p:sp>
          <p:nvSpPr>
            <p:cNvPr id="41" name="文本框 40">
              <a:extLst>
                <a:ext uri="{FF2B5EF4-FFF2-40B4-BE49-F238E27FC236}">
                  <a16:creationId xmlns:a16="http://schemas.microsoft.com/office/drawing/2014/main" id="{019DD84C-6D81-0EFB-07DC-534903F58133}"/>
                </a:ext>
              </a:extLst>
            </p:cNvPr>
            <p:cNvSpPr txBox="1"/>
            <p:nvPr/>
          </p:nvSpPr>
          <p:spPr>
            <a:xfrm rot="21174311">
              <a:off x="5867782" y="2733736"/>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42" name="文本框 41">
            <a:extLst>
              <a:ext uri="{FF2B5EF4-FFF2-40B4-BE49-F238E27FC236}">
                <a16:creationId xmlns:a16="http://schemas.microsoft.com/office/drawing/2014/main" id="{A89553BD-AF53-A5E8-8A80-5A0CDDA240F7}"/>
              </a:ext>
            </a:extLst>
          </p:cNvPr>
          <p:cNvSpPr txBox="1"/>
          <p:nvPr/>
        </p:nvSpPr>
        <p:spPr>
          <a:xfrm>
            <a:off x="9480501" y="2715141"/>
            <a:ext cx="2759153" cy="646331"/>
          </a:xfrm>
          <a:prstGeom prst="rect">
            <a:avLst/>
          </a:prstGeom>
          <a:noFill/>
        </p:spPr>
        <p:txBody>
          <a:bodyPr wrap="square" rtlCol="0">
            <a:spAutoFit/>
          </a:bodyPr>
          <a:lstStyle/>
          <a:p>
            <a:r>
              <a:rPr lang="zh-CN" altLang="en-US" b="1" dirty="0">
                <a:solidFill>
                  <a:schemeClr val="accent5"/>
                </a:solidFill>
              </a:rPr>
              <a:t>发送</a:t>
            </a:r>
            <a:r>
              <a:rPr lang="en-US" altLang="zh-CN" b="1" dirty="0">
                <a:solidFill>
                  <a:schemeClr val="accent5"/>
                </a:solidFill>
              </a:rPr>
              <a:t>TCP</a:t>
            </a:r>
            <a:r>
              <a:rPr lang="zh-CN" altLang="en-US" b="1" dirty="0">
                <a:solidFill>
                  <a:schemeClr val="accent5"/>
                </a:solidFill>
              </a:rPr>
              <a:t>普通确认报文段</a:t>
            </a:r>
            <a:endParaRPr lang="en-US" altLang="zh-CN" b="1" dirty="0">
              <a:solidFill>
                <a:schemeClr val="accent5"/>
              </a:solidFill>
            </a:endParaRPr>
          </a:p>
          <a:p>
            <a:r>
              <a:rPr lang="zh-CN" altLang="en-US" b="1" dirty="0">
                <a:solidFill>
                  <a:schemeClr val="accent5"/>
                </a:solidFill>
              </a:rPr>
              <a:t>并进入关闭等待状态</a:t>
            </a:r>
          </a:p>
        </p:txBody>
      </p:sp>
      <p:grpSp>
        <p:nvGrpSpPr>
          <p:cNvPr id="46" name="组合 45">
            <a:extLst>
              <a:ext uri="{FF2B5EF4-FFF2-40B4-BE49-F238E27FC236}">
                <a16:creationId xmlns:a16="http://schemas.microsoft.com/office/drawing/2014/main" id="{48AD9B87-57B8-C6F1-C653-17CC020E0202}"/>
              </a:ext>
            </a:extLst>
          </p:cNvPr>
          <p:cNvGrpSpPr/>
          <p:nvPr/>
        </p:nvGrpSpPr>
        <p:grpSpPr>
          <a:xfrm>
            <a:off x="9480501" y="1496845"/>
            <a:ext cx="2057183" cy="1278715"/>
            <a:chOff x="9480501" y="1496845"/>
            <a:chExt cx="2057183" cy="1278715"/>
          </a:xfrm>
        </p:grpSpPr>
        <p:cxnSp>
          <p:nvCxnSpPr>
            <p:cNvPr id="47" name="连接符: 曲线 46">
              <a:extLst>
                <a:ext uri="{FF2B5EF4-FFF2-40B4-BE49-F238E27FC236}">
                  <a16:creationId xmlns:a16="http://schemas.microsoft.com/office/drawing/2014/main" id="{121694F8-3BD3-6FF5-13AC-9E7EFE951999}"/>
                </a:ext>
              </a:extLst>
            </p:cNvPr>
            <p:cNvCxnSpPr>
              <a:cxnSpLocks/>
            </p:cNvCxnSpPr>
            <p:nvPr/>
          </p:nvCxnSpPr>
          <p:spPr>
            <a:xfrm flipH="1" flipV="1">
              <a:off x="9480501" y="1496845"/>
              <a:ext cx="10079" cy="1278715"/>
            </a:xfrm>
            <a:prstGeom prst="curvedConnector3">
              <a:avLst>
                <a:gd name="adj1" fmla="val -2268082"/>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B219D375-BCA1-7469-0C6A-53A995D464C9}"/>
                </a:ext>
              </a:extLst>
            </p:cNvPr>
            <p:cNvSpPr txBox="1"/>
            <p:nvPr/>
          </p:nvSpPr>
          <p:spPr>
            <a:xfrm>
              <a:off x="9679098" y="1956629"/>
              <a:ext cx="1858586" cy="369332"/>
            </a:xfrm>
            <a:prstGeom prst="rect">
              <a:avLst/>
            </a:prstGeom>
            <a:noFill/>
          </p:spPr>
          <p:txBody>
            <a:bodyPr wrap="square" rtlCol="0">
              <a:spAutoFit/>
            </a:bodyPr>
            <a:lstStyle/>
            <a:p>
              <a:r>
                <a:rPr lang="zh-CN" altLang="en-US" b="1" dirty="0"/>
                <a:t>通知应用进程</a:t>
              </a:r>
            </a:p>
          </p:txBody>
        </p:sp>
      </p:grpSp>
      <p:sp>
        <p:nvSpPr>
          <p:cNvPr id="50" name="标注: 左箭头 49">
            <a:extLst>
              <a:ext uri="{FF2B5EF4-FFF2-40B4-BE49-F238E27FC236}">
                <a16:creationId xmlns:a16="http://schemas.microsoft.com/office/drawing/2014/main" id="{F8C87274-CDF7-8AA9-2A46-22B7719EA28C}"/>
              </a:ext>
            </a:extLst>
          </p:cNvPr>
          <p:cNvSpPr/>
          <p:nvPr/>
        </p:nvSpPr>
        <p:spPr>
          <a:xfrm rot="21173608">
            <a:off x="5590824" y="3185971"/>
            <a:ext cx="1893651" cy="470078"/>
          </a:xfrm>
          <a:prstGeom prst="leftArrowCallout">
            <a:avLst>
              <a:gd name="adj1" fmla="val 25000"/>
              <a:gd name="adj2" fmla="val 25000"/>
              <a:gd name="adj3" fmla="val 25000"/>
              <a:gd name="adj4" fmla="val 85097"/>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数据传输</a:t>
            </a:r>
          </a:p>
        </p:txBody>
      </p:sp>
      <p:sp>
        <p:nvSpPr>
          <p:cNvPr id="51" name="矩形 50">
            <a:extLst>
              <a:ext uri="{FF2B5EF4-FFF2-40B4-BE49-F238E27FC236}">
                <a16:creationId xmlns:a16="http://schemas.microsoft.com/office/drawing/2014/main" id="{B61D931A-9793-AB5F-973B-40953D11E6E2}"/>
              </a:ext>
            </a:extLst>
          </p:cNvPr>
          <p:cNvSpPr/>
          <p:nvPr/>
        </p:nvSpPr>
        <p:spPr>
          <a:xfrm>
            <a:off x="2694472" y="3321269"/>
            <a:ext cx="1515600" cy="1099051"/>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FIN-WAIT-2</a:t>
            </a:r>
          </a:p>
          <a:p>
            <a:pPr algn="ctr"/>
            <a:r>
              <a:rPr lang="zh-CN" altLang="en-US" b="1" dirty="0">
                <a:solidFill>
                  <a:schemeClr val="bg1"/>
                </a:solidFill>
                <a:latin typeface="+mn-ea"/>
              </a:rPr>
              <a:t>终止等待</a:t>
            </a:r>
            <a:r>
              <a:rPr lang="en-US" altLang="zh-CN" b="1" dirty="0">
                <a:solidFill>
                  <a:schemeClr val="bg1"/>
                </a:solidFill>
                <a:latin typeface="+mn-ea"/>
              </a:rPr>
              <a:t>2</a:t>
            </a:r>
            <a:endParaRPr lang="zh-CN" altLang="en-US" b="1" dirty="0">
              <a:solidFill>
                <a:schemeClr val="bg1"/>
              </a:solidFill>
              <a:latin typeface="+mn-ea"/>
            </a:endParaRPr>
          </a:p>
        </p:txBody>
      </p:sp>
      <p:grpSp>
        <p:nvGrpSpPr>
          <p:cNvPr id="19" name="组合 18">
            <a:extLst>
              <a:ext uri="{FF2B5EF4-FFF2-40B4-BE49-F238E27FC236}">
                <a16:creationId xmlns:a16="http://schemas.microsoft.com/office/drawing/2014/main" id="{C051D0C7-D3F9-E1C1-CAF0-80AAFFD5B05E}"/>
              </a:ext>
            </a:extLst>
          </p:cNvPr>
          <p:cNvGrpSpPr/>
          <p:nvPr/>
        </p:nvGrpSpPr>
        <p:grpSpPr>
          <a:xfrm>
            <a:off x="9488265" y="1355080"/>
            <a:ext cx="2611540" cy="2521388"/>
            <a:chOff x="9488265" y="1355080"/>
            <a:chExt cx="2611540" cy="2521388"/>
          </a:xfrm>
        </p:grpSpPr>
        <p:cxnSp>
          <p:nvCxnSpPr>
            <p:cNvPr id="53" name="连接符: 肘形 52">
              <a:extLst>
                <a:ext uri="{FF2B5EF4-FFF2-40B4-BE49-F238E27FC236}">
                  <a16:creationId xmlns:a16="http://schemas.microsoft.com/office/drawing/2014/main" id="{0A85672B-0842-2713-41FF-7CB262BF9F57}"/>
                </a:ext>
              </a:extLst>
            </p:cNvPr>
            <p:cNvCxnSpPr>
              <a:cxnSpLocks/>
            </p:cNvCxnSpPr>
            <p:nvPr/>
          </p:nvCxnSpPr>
          <p:spPr>
            <a:xfrm flipH="1">
              <a:off x="9488265" y="1360897"/>
              <a:ext cx="918291" cy="2515571"/>
            </a:xfrm>
            <a:prstGeom prst="bentConnector3">
              <a:avLst>
                <a:gd name="adj1" fmla="val -180294"/>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D5F59072-64B2-FAA3-5A0A-DFD37893A573}"/>
                </a:ext>
              </a:extLst>
            </p:cNvPr>
            <p:cNvSpPr txBox="1"/>
            <p:nvPr/>
          </p:nvSpPr>
          <p:spPr>
            <a:xfrm>
              <a:off x="11661078" y="1355080"/>
              <a:ext cx="438727" cy="1200329"/>
            </a:xfrm>
            <a:prstGeom prst="rect">
              <a:avLst/>
            </a:prstGeom>
            <a:noFill/>
          </p:spPr>
          <p:txBody>
            <a:bodyPr wrap="square" rtlCol="0">
              <a:spAutoFit/>
            </a:bodyPr>
            <a:lstStyle/>
            <a:p>
              <a:r>
                <a:rPr lang="zh-CN" altLang="en-US" b="1" dirty="0"/>
                <a:t>被动关</a:t>
              </a:r>
              <a:endParaRPr lang="en-US" altLang="zh-CN" b="1" dirty="0"/>
            </a:p>
            <a:p>
              <a:r>
                <a:rPr lang="zh-CN" altLang="en-US" b="1" dirty="0"/>
                <a:t>闭</a:t>
              </a:r>
            </a:p>
          </p:txBody>
        </p:sp>
      </p:grpSp>
      <p:grpSp>
        <p:nvGrpSpPr>
          <p:cNvPr id="20" name="组合 19">
            <a:extLst>
              <a:ext uri="{FF2B5EF4-FFF2-40B4-BE49-F238E27FC236}">
                <a16:creationId xmlns:a16="http://schemas.microsoft.com/office/drawing/2014/main" id="{CB9302F4-B15D-79A5-11B3-D52592EE17DC}"/>
              </a:ext>
            </a:extLst>
          </p:cNvPr>
          <p:cNvGrpSpPr/>
          <p:nvPr/>
        </p:nvGrpSpPr>
        <p:grpSpPr>
          <a:xfrm>
            <a:off x="4216453" y="3638329"/>
            <a:ext cx="3759093" cy="745646"/>
            <a:chOff x="4216453" y="3638329"/>
            <a:chExt cx="3759093" cy="745646"/>
          </a:xfrm>
        </p:grpSpPr>
        <p:cxnSp>
          <p:nvCxnSpPr>
            <p:cNvPr id="56" name="直接箭头连接符 55">
              <a:extLst>
                <a:ext uri="{FF2B5EF4-FFF2-40B4-BE49-F238E27FC236}">
                  <a16:creationId xmlns:a16="http://schemas.microsoft.com/office/drawing/2014/main" id="{EDF8392F-A282-FCD9-178E-0D7B6619E927}"/>
                </a:ext>
              </a:extLst>
            </p:cNvPr>
            <p:cNvCxnSpPr>
              <a:cxnSpLocks/>
            </p:cNvCxnSpPr>
            <p:nvPr/>
          </p:nvCxnSpPr>
          <p:spPr>
            <a:xfrm flipH="1">
              <a:off x="4216453" y="3882007"/>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CFD2ADA4-8365-67F7-EA04-0CE2EF7D6A8B}"/>
                </a:ext>
              </a:extLst>
            </p:cNvPr>
            <p:cNvSpPr txBox="1"/>
            <p:nvPr/>
          </p:nvSpPr>
          <p:spPr>
            <a:xfrm rot="21102087">
              <a:off x="4298053" y="4011471"/>
              <a:ext cx="809897" cy="369332"/>
            </a:xfrm>
            <a:prstGeom prst="rect">
              <a:avLst/>
            </a:prstGeom>
            <a:noFill/>
          </p:spPr>
          <p:txBody>
            <a:bodyPr wrap="square" rtlCol="0">
              <a:spAutoFit/>
            </a:bodyPr>
            <a:lstStyle/>
            <a:p>
              <a:r>
                <a:rPr lang="en-US" altLang="zh-CN" b="1" dirty="0"/>
                <a:t>FIN=1</a:t>
              </a:r>
              <a:endParaRPr lang="zh-CN" altLang="en-US" b="1" dirty="0"/>
            </a:p>
          </p:txBody>
        </p:sp>
        <p:sp>
          <p:nvSpPr>
            <p:cNvPr id="58" name="文本框 57">
              <a:extLst>
                <a:ext uri="{FF2B5EF4-FFF2-40B4-BE49-F238E27FC236}">
                  <a16:creationId xmlns:a16="http://schemas.microsoft.com/office/drawing/2014/main" id="{587B4EE8-64C4-D84C-28BF-6B137CD804ED}"/>
                </a:ext>
              </a:extLst>
            </p:cNvPr>
            <p:cNvSpPr txBox="1"/>
            <p:nvPr/>
          </p:nvSpPr>
          <p:spPr>
            <a:xfrm rot="21139996">
              <a:off x="5112632" y="3900687"/>
              <a:ext cx="809897" cy="369332"/>
            </a:xfrm>
            <a:prstGeom prst="rect">
              <a:avLst/>
            </a:prstGeom>
            <a:noFill/>
          </p:spPr>
          <p:txBody>
            <a:bodyPr wrap="square" rtlCol="0">
              <a:spAutoFit/>
            </a:bodyPr>
            <a:lstStyle/>
            <a:p>
              <a:r>
                <a:rPr lang="en-US" altLang="zh-CN" b="1" dirty="0"/>
                <a:t>ACK=1</a:t>
              </a:r>
              <a:endParaRPr lang="zh-CN" altLang="en-US" b="1" dirty="0"/>
            </a:p>
          </p:txBody>
        </p:sp>
        <p:sp>
          <p:nvSpPr>
            <p:cNvPr id="59" name="文本框 58">
              <a:extLst>
                <a:ext uri="{FF2B5EF4-FFF2-40B4-BE49-F238E27FC236}">
                  <a16:creationId xmlns:a16="http://schemas.microsoft.com/office/drawing/2014/main" id="{12AB19C4-591E-1B91-843F-12616985FCDA}"/>
                </a:ext>
              </a:extLst>
            </p:cNvPr>
            <p:cNvSpPr txBox="1"/>
            <p:nvPr/>
          </p:nvSpPr>
          <p:spPr>
            <a:xfrm rot="21174311">
              <a:off x="6000722" y="3731131"/>
              <a:ext cx="1015561" cy="369332"/>
            </a:xfrm>
            <a:prstGeom prst="rect">
              <a:avLst/>
            </a:prstGeom>
            <a:noFill/>
          </p:spPr>
          <p:txBody>
            <a:bodyPr wrap="square" rtlCol="0">
              <a:spAutoFit/>
            </a:bodyPr>
            <a:lstStyle/>
            <a:p>
              <a:r>
                <a:rPr lang="en-US" altLang="zh-CN" b="1" dirty="0"/>
                <a:t>seq=w</a:t>
              </a:r>
              <a:endParaRPr lang="zh-CN" altLang="en-US" b="1" dirty="0"/>
            </a:p>
          </p:txBody>
        </p:sp>
        <p:sp>
          <p:nvSpPr>
            <p:cNvPr id="60" name="文本框 59">
              <a:extLst>
                <a:ext uri="{FF2B5EF4-FFF2-40B4-BE49-F238E27FC236}">
                  <a16:creationId xmlns:a16="http://schemas.microsoft.com/office/drawing/2014/main" id="{B2BECB0B-84F1-86DF-C0D1-2D282BF8DCAE}"/>
                </a:ext>
              </a:extLst>
            </p:cNvPr>
            <p:cNvSpPr txBox="1"/>
            <p:nvPr/>
          </p:nvSpPr>
          <p:spPr>
            <a:xfrm rot="21174311">
              <a:off x="6813967" y="3638329"/>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61" name="矩形 60">
            <a:extLst>
              <a:ext uri="{FF2B5EF4-FFF2-40B4-BE49-F238E27FC236}">
                <a16:creationId xmlns:a16="http://schemas.microsoft.com/office/drawing/2014/main" id="{81667B02-959F-E897-B849-015983F35285}"/>
              </a:ext>
            </a:extLst>
          </p:cNvPr>
          <p:cNvSpPr/>
          <p:nvPr/>
        </p:nvSpPr>
        <p:spPr>
          <a:xfrm>
            <a:off x="7973231" y="3881261"/>
            <a:ext cx="1515035" cy="884008"/>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LAST-ACK</a:t>
            </a:r>
          </a:p>
          <a:p>
            <a:pPr algn="ctr"/>
            <a:r>
              <a:rPr lang="zh-CN" altLang="en-US" b="1" dirty="0">
                <a:solidFill>
                  <a:schemeClr val="bg1"/>
                </a:solidFill>
                <a:latin typeface="+mn-ea"/>
              </a:rPr>
              <a:t>最后确认</a:t>
            </a:r>
          </a:p>
        </p:txBody>
      </p:sp>
      <p:sp>
        <p:nvSpPr>
          <p:cNvPr id="62" name="文本框 61">
            <a:extLst>
              <a:ext uri="{FF2B5EF4-FFF2-40B4-BE49-F238E27FC236}">
                <a16:creationId xmlns:a16="http://schemas.microsoft.com/office/drawing/2014/main" id="{B5BC889B-9824-117F-37EE-EF7C9ADA70E0}"/>
              </a:ext>
            </a:extLst>
          </p:cNvPr>
          <p:cNvSpPr txBox="1"/>
          <p:nvPr/>
        </p:nvSpPr>
        <p:spPr>
          <a:xfrm>
            <a:off x="9480501" y="3902497"/>
            <a:ext cx="2759153" cy="646331"/>
          </a:xfrm>
          <a:prstGeom prst="rect">
            <a:avLst/>
          </a:prstGeom>
          <a:noFill/>
        </p:spPr>
        <p:txBody>
          <a:bodyPr wrap="square" rtlCol="0">
            <a:spAutoFit/>
          </a:bodyPr>
          <a:lstStyle/>
          <a:p>
            <a:r>
              <a:rPr lang="zh-CN" altLang="en-US" b="1" dirty="0">
                <a:solidFill>
                  <a:schemeClr val="accent1">
                    <a:lumMod val="50000"/>
                  </a:schemeClr>
                </a:solidFill>
              </a:rPr>
              <a:t>发送</a:t>
            </a:r>
            <a:r>
              <a:rPr lang="en-US" altLang="zh-CN" b="1" dirty="0">
                <a:solidFill>
                  <a:schemeClr val="accent1">
                    <a:lumMod val="50000"/>
                  </a:schemeClr>
                </a:solidFill>
              </a:rPr>
              <a:t>TCP</a:t>
            </a:r>
            <a:r>
              <a:rPr lang="zh-CN" altLang="en-US" b="1" dirty="0">
                <a:solidFill>
                  <a:schemeClr val="accent1">
                    <a:lumMod val="50000"/>
                  </a:schemeClr>
                </a:solidFill>
              </a:rPr>
              <a:t>连接释放报文段</a:t>
            </a:r>
            <a:endParaRPr lang="en-US" altLang="zh-CN" b="1" dirty="0">
              <a:solidFill>
                <a:schemeClr val="accent1">
                  <a:lumMod val="50000"/>
                </a:schemeClr>
              </a:solidFill>
            </a:endParaRPr>
          </a:p>
          <a:p>
            <a:r>
              <a:rPr lang="zh-CN" altLang="en-US" b="1" dirty="0">
                <a:solidFill>
                  <a:schemeClr val="accent1">
                    <a:lumMod val="50000"/>
                  </a:schemeClr>
                </a:solidFill>
              </a:rPr>
              <a:t>并进入最后确认状态</a:t>
            </a:r>
          </a:p>
        </p:txBody>
      </p:sp>
      <p:grpSp>
        <p:nvGrpSpPr>
          <p:cNvPr id="11" name="组合 10">
            <a:extLst>
              <a:ext uri="{FF2B5EF4-FFF2-40B4-BE49-F238E27FC236}">
                <a16:creationId xmlns:a16="http://schemas.microsoft.com/office/drawing/2014/main" id="{4BCBA342-78FC-6EFB-8A34-251DDD3F391C}"/>
              </a:ext>
            </a:extLst>
          </p:cNvPr>
          <p:cNvGrpSpPr/>
          <p:nvPr/>
        </p:nvGrpSpPr>
        <p:grpSpPr>
          <a:xfrm>
            <a:off x="4218768" y="4250929"/>
            <a:ext cx="3763723" cy="514340"/>
            <a:chOff x="4218768" y="4250929"/>
            <a:chExt cx="3763723" cy="514340"/>
          </a:xfrm>
        </p:grpSpPr>
        <p:cxnSp>
          <p:nvCxnSpPr>
            <p:cNvPr id="63" name="直接箭头连接符 62">
              <a:extLst>
                <a:ext uri="{FF2B5EF4-FFF2-40B4-BE49-F238E27FC236}">
                  <a16:creationId xmlns:a16="http://schemas.microsoft.com/office/drawing/2014/main" id="{976E8637-2F99-A556-3939-925951B73F01}"/>
                </a:ext>
              </a:extLst>
            </p:cNvPr>
            <p:cNvCxnSpPr/>
            <p:nvPr/>
          </p:nvCxnSpPr>
          <p:spPr>
            <a:xfrm>
              <a:off x="4218768" y="4423921"/>
              <a:ext cx="3763723" cy="34134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3A143ECC-AE96-12D2-3896-705FEFEF2DE1}"/>
                </a:ext>
              </a:extLst>
            </p:cNvPr>
            <p:cNvSpPr txBox="1"/>
            <p:nvPr/>
          </p:nvSpPr>
          <p:spPr>
            <a:xfrm rot="343184">
              <a:off x="5253224" y="4250929"/>
              <a:ext cx="809897" cy="369332"/>
            </a:xfrm>
            <a:prstGeom prst="rect">
              <a:avLst/>
            </a:prstGeom>
            <a:noFill/>
          </p:spPr>
          <p:txBody>
            <a:bodyPr wrap="square" rtlCol="0">
              <a:spAutoFit/>
            </a:bodyPr>
            <a:lstStyle/>
            <a:p>
              <a:r>
                <a:rPr lang="en-US" altLang="zh-CN" b="1" dirty="0"/>
                <a:t>ACK=1</a:t>
              </a:r>
              <a:endParaRPr lang="zh-CN" altLang="en-US" b="1" dirty="0"/>
            </a:p>
          </p:txBody>
        </p:sp>
        <p:sp>
          <p:nvSpPr>
            <p:cNvPr id="66" name="文本框 65">
              <a:extLst>
                <a:ext uri="{FF2B5EF4-FFF2-40B4-BE49-F238E27FC236}">
                  <a16:creationId xmlns:a16="http://schemas.microsoft.com/office/drawing/2014/main" id="{83A3B597-9997-D9C0-1420-31CE0076B1F6}"/>
                </a:ext>
              </a:extLst>
            </p:cNvPr>
            <p:cNvSpPr txBox="1"/>
            <p:nvPr/>
          </p:nvSpPr>
          <p:spPr>
            <a:xfrm rot="344951">
              <a:off x="5997423" y="4296808"/>
              <a:ext cx="1143861" cy="369332"/>
            </a:xfrm>
            <a:prstGeom prst="rect">
              <a:avLst/>
            </a:prstGeom>
            <a:noFill/>
          </p:spPr>
          <p:txBody>
            <a:bodyPr wrap="square" rtlCol="0">
              <a:spAutoFit/>
            </a:bodyPr>
            <a:lstStyle/>
            <a:p>
              <a:r>
                <a:rPr lang="en-US" altLang="zh-CN" b="1" dirty="0"/>
                <a:t>seq=u+1</a:t>
              </a:r>
              <a:endParaRPr lang="zh-CN" altLang="en-US" b="1" dirty="0"/>
            </a:p>
          </p:txBody>
        </p:sp>
        <p:sp>
          <p:nvSpPr>
            <p:cNvPr id="67" name="文本框 66">
              <a:extLst>
                <a:ext uri="{FF2B5EF4-FFF2-40B4-BE49-F238E27FC236}">
                  <a16:creationId xmlns:a16="http://schemas.microsoft.com/office/drawing/2014/main" id="{2C532508-B7B1-DFA6-6678-4E9F8ECDDA1C}"/>
                </a:ext>
              </a:extLst>
            </p:cNvPr>
            <p:cNvSpPr txBox="1"/>
            <p:nvPr/>
          </p:nvSpPr>
          <p:spPr>
            <a:xfrm rot="344951">
              <a:off x="6897496" y="4370789"/>
              <a:ext cx="1024244" cy="369332"/>
            </a:xfrm>
            <a:prstGeom prst="rect">
              <a:avLst/>
            </a:prstGeom>
            <a:noFill/>
          </p:spPr>
          <p:txBody>
            <a:bodyPr wrap="square" rtlCol="0">
              <a:spAutoFit/>
            </a:bodyPr>
            <a:lstStyle/>
            <a:p>
              <a:r>
                <a:rPr lang="en-US" altLang="zh-CN" b="1" dirty="0"/>
                <a:t>ack=w+1</a:t>
              </a:r>
              <a:endParaRPr lang="zh-CN" altLang="en-US" b="1" dirty="0"/>
            </a:p>
          </p:txBody>
        </p:sp>
      </p:grpSp>
      <p:sp>
        <p:nvSpPr>
          <p:cNvPr id="68" name="矩形 67">
            <a:extLst>
              <a:ext uri="{FF2B5EF4-FFF2-40B4-BE49-F238E27FC236}">
                <a16:creationId xmlns:a16="http://schemas.microsoft.com/office/drawing/2014/main" id="{E726EDB8-4398-7D9F-CEEA-57CF74F85144}"/>
              </a:ext>
            </a:extLst>
          </p:cNvPr>
          <p:cNvSpPr/>
          <p:nvPr/>
        </p:nvSpPr>
        <p:spPr>
          <a:xfrm>
            <a:off x="2694406" y="4417328"/>
            <a:ext cx="1515600" cy="106270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TIME-WAIT</a:t>
            </a:r>
          </a:p>
          <a:p>
            <a:pPr algn="ctr"/>
            <a:r>
              <a:rPr lang="zh-CN" altLang="en-US" b="1" dirty="0">
                <a:solidFill>
                  <a:schemeClr val="bg1"/>
                </a:solidFill>
                <a:latin typeface="+mn-ea"/>
              </a:rPr>
              <a:t>时间等待</a:t>
            </a:r>
          </a:p>
        </p:txBody>
      </p:sp>
      <p:sp>
        <p:nvSpPr>
          <p:cNvPr id="69" name="文本框 68">
            <a:extLst>
              <a:ext uri="{FF2B5EF4-FFF2-40B4-BE49-F238E27FC236}">
                <a16:creationId xmlns:a16="http://schemas.microsoft.com/office/drawing/2014/main" id="{1E36B272-AB3F-9C0D-26CE-31C41FE51790}"/>
              </a:ext>
            </a:extLst>
          </p:cNvPr>
          <p:cNvSpPr txBox="1"/>
          <p:nvPr/>
        </p:nvSpPr>
        <p:spPr>
          <a:xfrm>
            <a:off x="130663" y="4374508"/>
            <a:ext cx="2759153" cy="646331"/>
          </a:xfrm>
          <a:prstGeom prst="rect">
            <a:avLst/>
          </a:prstGeom>
          <a:noFill/>
        </p:spPr>
        <p:txBody>
          <a:bodyPr wrap="square" rtlCol="0">
            <a:spAutoFit/>
          </a:bodyPr>
          <a:lstStyle/>
          <a:p>
            <a:r>
              <a:rPr lang="zh-CN" altLang="en-US" b="1" dirty="0">
                <a:solidFill>
                  <a:schemeClr val="accent1"/>
                </a:solidFill>
              </a:rPr>
              <a:t>发送</a:t>
            </a:r>
            <a:r>
              <a:rPr lang="en-US" altLang="zh-CN" b="1" dirty="0">
                <a:solidFill>
                  <a:schemeClr val="accent1"/>
                </a:solidFill>
              </a:rPr>
              <a:t>TCP</a:t>
            </a:r>
            <a:r>
              <a:rPr lang="zh-CN" altLang="en-US" b="1" dirty="0">
                <a:solidFill>
                  <a:schemeClr val="accent1"/>
                </a:solidFill>
              </a:rPr>
              <a:t>普通确认报文段</a:t>
            </a:r>
            <a:endParaRPr lang="en-US" altLang="zh-CN" b="1" dirty="0">
              <a:solidFill>
                <a:schemeClr val="accent1"/>
              </a:solidFill>
            </a:endParaRPr>
          </a:p>
          <a:p>
            <a:r>
              <a:rPr lang="zh-CN" altLang="en-US" b="1" dirty="0">
                <a:solidFill>
                  <a:schemeClr val="accent1"/>
                </a:solidFill>
              </a:rPr>
              <a:t>并进入时间等待状态</a:t>
            </a:r>
          </a:p>
        </p:txBody>
      </p:sp>
      <p:sp>
        <p:nvSpPr>
          <p:cNvPr id="70" name="对话气泡: 矩形 69">
            <a:extLst>
              <a:ext uri="{FF2B5EF4-FFF2-40B4-BE49-F238E27FC236}">
                <a16:creationId xmlns:a16="http://schemas.microsoft.com/office/drawing/2014/main" id="{AE99DCC6-9016-86E5-9F68-F7A42E5734AA}"/>
              </a:ext>
            </a:extLst>
          </p:cNvPr>
          <p:cNvSpPr/>
          <p:nvPr/>
        </p:nvSpPr>
        <p:spPr>
          <a:xfrm>
            <a:off x="4273532" y="5306294"/>
            <a:ext cx="6385760" cy="1003066"/>
          </a:xfrm>
          <a:prstGeom prst="wedgeRectCallout">
            <a:avLst>
              <a:gd name="adj1" fmla="val -6195"/>
              <a:gd name="adj2" fmla="val -1171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rPr>
              <a:t>确认号</a:t>
            </a:r>
            <a:r>
              <a:rPr lang="en-US" altLang="zh-CN" b="1" dirty="0">
                <a:solidFill>
                  <a:schemeClr val="tx1"/>
                </a:solidFill>
              </a:rPr>
              <a:t>ack</a:t>
            </a:r>
            <a:r>
              <a:rPr lang="zh-CN" altLang="en-US" b="1" dirty="0">
                <a:solidFill>
                  <a:schemeClr val="tx1"/>
                </a:solidFill>
              </a:rPr>
              <a:t>字段的值设置为</a:t>
            </a:r>
            <a:r>
              <a:rPr lang="en-US" altLang="zh-CN" b="1" dirty="0">
                <a:solidFill>
                  <a:schemeClr val="tx1"/>
                </a:solidFill>
              </a:rPr>
              <a:t>w+1</a:t>
            </a:r>
            <a:r>
              <a:rPr lang="zh-CN" altLang="en-US" b="1" dirty="0">
                <a:solidFill>
                  <a:schemeClr val="tx1"/>
                </a:solidFill>
              </a:rPr>
              <a:t>，这是对所收到的</a:t>
            </a:r>
            <a:r>
              <a:rPr lang="en-US" altLang="zh-CN" b="1" dirty="0">
                <a:solidFill>
                  <a:schemeClr val="tx1"/>
                </a:solidFill>
              </a:rPr>
              <a:t>TCP</a:t>
            </a:r>
            <a:r>
              <a:rPr lang="zh-CN" altLang="en-US" b="1" dirty="0">
                <a:solidFill>
                  <a:schemeClr val="tx1"/>
                </a:solidFill>
              </a:rPr>
              <a:t>连接释放报文段的确认。</a:t>
            </a:r>
          </a:p>
        </p:txBody>
      </p:sp>
      <p:cxnSp>
        <p:nvCxnSpPr>
          <p:cNvPr id="71" name="直接箭头连接符 70">
            <a:extLst>
              <a:ext uri="{FF2B5EF4-FFF2-40B4-BE49-F238E27FC236}">
                <a16:creationId xmlns:a16="http://schemas.microsoft.com/office/drawing/2014/main" id="{1BCDC567-7792-375F-C9F1-AA6E3706F943}"/>
              </a:ext>
            </a:extLst>
          </p:cNvPr>
          <p:cNvCxnSpPr>
            <a:cxnSpLocks/>
          </p:cNvCxnSpPr>
          <p:nvPr/>
        </p:nvCxnSpPr>
        <p:spPr>
          <a:xfrm flipH="1" flipV="1">
            <a:off x="6430823" y="4068964"/>
            <a:ext cx="604381" cy="315011"/>
          </a:xfrm>
          <a:prstGeom prst="straightConnector1">
            <a:avLst/>
          </a:prstGeom>
          <a:ln w="381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41E08DAA-770A-746D-17F8-D643876EA812}"/>
              </a:ext>
            </a:extLst>
          </p:cNvPr>
          <p:cNvGrpSpPr/>
          <p:nvPr/>
        </p:nvGrpSpPr>
        <p:grpSpPr>
          <a:xfrm>
            <a:off x="304800" y="749300"/>
            <a:ext cx="6192344" cy="400110"/>
            <a:chOff x="424117" y="898245"/>
            <a:chExt cx="6192344" cy="400110"/>
          </a:xfrm>
        </p:grpSpPr>
        <p:sp>
          <p:nvSpPr>
            <p:cNvPr id="13" name="平行四边形 12">
              <a:extLst>
                <a:ext uri="{FF2B5EF4-FFF2-40B4-BE49-F238E27FC236}">
                  <a16:creationId xmlns:a16="http://schemas.microsoft.com/office/drawing/2014/main" id="{CED2A2A1-FB79-5FC9-2F96-FE652CDD2D06}"/>
                </a:ext>
              </a:extLst>
            </p:cNvPr>
            <p:cNvSpPr/>
            <p:nvPr/>
          </p:nvSpPr>
          <p:spPr>
            <a:xfrm>
              <a:off x="424117" y="898245"/>
              <a:ext cx="67714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14" name="文本框 13">
              <a:extLst>
                <a:ext uri="{FF2B5EF4-FFF2-40B4-BE49-F238E27FC236}">
                  <a16:creationId xmlns:a16="http://schemas.microsoft.com/office/drawing/2014/main" id="{B497FC18-B86A-621D-492C-FFB6F2E969B9}"/>
                </a:ext>
              </a:extLst>
            </p:cNvPr>
            <p:cNvSpPr txBox="1"/>
            <p:nvPr/>
          </p:nvSpPr>
          <p:spPr>
            <a:xfrm>
              <a:off x="1101257" y="898245"/>
              <a:ext cx="5515204" cy="400110"/>
            </a:xfrm>
            <a:prstGeom prst="rect">
              <a:avLst/>
            </a:prstGeom>
            <a:noFill/>
          </p:spPr>
          <p:txBody>
            <a:bodyPr wrap="square" rtlCol="0">
              <a:spAutoFit/>
            </a:bodyPr>
            <a:lstStyle/>
            <a:p>
              <a:r>
                <a:rPr lang="zh-CN" altLang="en-US" sz="2000" b="1" dirty="0"/>
                <a:t>“四报文挥手”释放</a:t>
              </a:r>
              <a:r>
                <a:rPr lang="en-US" altLang="zh-CN" sz="2000" b="1" dirty="0"/>
                <a:t>TCP</a:t>
              </a:r>
              <a:r>
                <a:rPr lang="zh-CN" altLang="en-US" sz="2000" b="1" dirty="0"/>
                <a:t>连接</a:t>
              </a:r>
            </a:p>
          </p:txBody>
        </p:sp>
      </p:grpSp>
    </p:spTree>
    <p:custDataLst>
      <p:tags r:id="rId1"/>
    </p:custDataLst>
    <p:extLst>
      <p:ext uri="{BB962C8B-B14F-4D97-AF65-F5344CB8AC3E}">
        <p14:creationId xmlns:p14="http://schemas.microsoft.com/office/powerpoint/2010/main" val="299635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wipe(right)">
                                      <p:cBhvr>
                                        <p:cTn id="1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656461EB-E550-7757-6603-AF085A5C4604}"/>
              </a:ext>
            </a:extLst>
          </p:cNvPr>
          <p:cNvSpPr txBox="1"/>
          <p:nvPr/>
        </p:nvSpPr>
        <p:spPr>
          <a:xfrm>
            <a:off x="9480501" y="4779003"/>
            <a:ext cx="1840785" cy="646331"/>
          </a:xfrm>
          <a:prstGeom prst="rect">
            <a:avLst/>
          </a:prstGeom>
          <a:noFill/>
        </p:spPr>
        <p:txBody>
          <a:bodyPr wrap="square" rtlCol="0">
            <a:spAutoFit/>
          </a:bodyPr>
          <a:lstStyle/>
          <a:p>
            <a:r>
              <a:rPr lang="zh-CN" altLang="en-US" b="1" dirty="0"/>
              <a:t>撤销相应的</a:t>
            </a:r>
            <a:endParaRPr lang="en-US" altLang="zh-CN" b="1" dirty="0"/>
          </a:p>
          <a:p>
            <a:r>
              <a:rPr lang="zh-CN" altLang="en-US" b="1" dirty="0"/>
              <a:t>传输控制块</a:t>
            </a:r>
            <a:r>
              <a:rPr lang="en-US" altLang="zh-CN" b="1" dirty="0"/>
              <a:t>TCB</a:t>
            </a:r>
            <a:endParaRPr lang="zh-CN" altLang="en-US" b="1" dirty="0"/>
          </a:p>
        </p:txBody>
      </p:sp>
      <p:sp>
        <p:nvSpPr>
          <p:cNvPr id="39" name="hand-spread-gesture_33861">
            <a:extLst>
              <a:ext uri="{FF2B5EF4-FFF2-40B4-BE49-F238E27FC236}">
                <a16:creationId xmlns:a16="http://schemas.microsoft.com/office/drawing/2014/main" id="{1236280D-B594-11E5-9A32-D561DC754DF8}"/>
              </a:ext>
            </a:extLst>
          </p:cNvPr>
          <p:cNvSpPr/>
          <p:nvPr/>
        </p:nvSpPr>
        <p:spPr>
          <a:xfrm rot="1840616">
            <a:off x="5682611" y="978859"/>
            <a:ext cx="265387" cy="299276"/>
          </a:xfrm>
          <a:custGeom>
            <a:avLst/>
            <a:gdLst>
              <a:gd name="T0" fmla="*/ 843 w 976"/>
              <a:gd name="T1" fmla="*/ 321 h 1102"/>
              <a:gd name="T2" fmla="*/ 745 w 976"/>
              <a:gd name="T3" fmla="*/ 446 h 1102"/>
              <a:gd name="T4" fmla="*/ 803 w 976"/>
              <a:gd name="T5" fmla="*/ 189 h 1102"/>
              <a:gd name="T6" fmla="*/ 734 w 976"/>
              <a:gd name="T7" fmla="*/ 75 h 1102"/>
              <a:gd name="T8" fmla="*/ 621 w 976"/>
              <a:gd name="T9" fmla="*/ 144 h 1102"/>
              <a:gd name="T10" fmla="*/ 582 w 976"/>
              <a:gd name="T11" fmla="*/ 97 h 1102"/>
              <a:gd name="T12" fmla="*/ 388 w 976"/>
              <a:gd name="T13" fmla="*/ 97 h 1102"/>
              <a:gd name="T14" fmla="*/ 350 w 976"/>
              <a:gd name="T15" fmla="*/ 209 h 1102"/>
              <a:gd name="T16" fmla="*/ 235 w 976"/>
              <a:gd name="T17" fmla="*/ 112 h 1102"/>
              <a:gd name="T18" fmla="*/ 163 w 976"/>
              <a:gd name="T19" fmla="*/ 219 h 1102"/>
              <a:gd name="T20" fmla="*/ 244 w 976"/>
              <a:gd name="T21" fmla="*/ 601 h 1102"/>
              <a:gd name="T22" fmla="*/ 0 w 976"/>
              <a:gd name="T23" fmla="*/ 630 h 1102"/>
              <a:gd name="T24" fmla="*/ 257 w 976"/>
              <a:gd name="T25" fmla="*/ 931 h 1102"/>
              <a:gd name="T26" fmla="*/ 214 w 976"/>
              <a:gd name="T27" fmla="*/ 969 h 1102"/>
              <a:gd name="T28" fmla="*/ 252 w 976"/>
              <a:gd name="T29" fmla="*/ 1102 h 1102"/>
              <a:gd name="T30" fmla="*/ 834 w 976"/>
              <a:gd name="T31" fmla="*/ 1064 h 1102"/>
              <a:gd name="T32" fmla="*/ 796 w 976"/>
              <a:gd name="T33" fmla="*/ 931 h 1102"/>
              <a:gd name="T34" fmla="*/ 813 w 976"/>
              <a:gd name="T35" fmla="*/ 859 h 1102"/>
              <a:gd name="T36" fmla="*/ 865 w 976"/>
              <a:gd name="T37" fmla="*/ 638 h 1102"/>
              <a:gd name="T38" fmla="*/ 953 w 976"/>
              <a:gd name="T39" fmla="*/ 448 h 1102"/>
              <a:gd name="T40" fmla="*/ 912 w 976"/>
              <a:gd name="T41" fmla="*/ 325 h 1102"/>
              <a:gd name="T42" fmla="*/ 825 w 976"/>
              <a:gd name="T43" fmla="*/ 631 h 1102"/>
              <a:gd name="T44" fmla="*/ 825 w 976"/>
              <a:gd name="T45" fmla="*/ 634 h 1102"/>
              <a:gd name="T46" fmla="*/ 825 w 976"/>
              <a:gd name="T47" fmla="*/ 642 h 1102"/>
              <a:gd name="T48" fmla="*/ 778 w 976"/>
              <a:gd name="T49" fmla="*/ 839 h 1102"/>
              <a:gd name="T50" fmla="*/ 297 w 976"/>
              <a:gd name="T51" fmla="*/ 931 h 1102"/>
              <a:gd name="T52" fmla="*/ 109 w 976"/>
              <a:gd name="T53" fmla="*/ 697 h 1102"/>
              <a:gd name="T54" fmla="*/ 40 w 976"/>
              <a:gd name="T55" fmla="*/ 630 h 1102"/>
              <a:gd name="T56" fmla="*/ 245 w 976"/>
              <a:gd name="T57" fmla="*/ 647 h 1102"/>
              <a:gd name="T58" fmla="*/ 288 w 976"/>
              <a:gd name="T59" fmla="*/ 565 h 1102"/>
              <a:gd name="T60" fmla="*/ 203 w 976"/>
              <a:gd name="T61" fmla="*/ 211 h 1102"/>
              <a:gd name="T62" fmla="*/ 277 w 976"/>
              <a:gd name="T63" fmla="*/ 156 h 1102"/>
              <a:gd name="T64" fmla="*/ 312 w 976"/>
              <a:gd name="T65" fmla="*/ 220 h 1102"/>
              <a:gd name="T66" fmla="*/ 406 w 976"/>
              <a:gd name="T67" fmla="*/ 470 h 1102"/>
              <a:gd name="T68" fmla="*/ 428 w 976"/>
              <a:gd name="T69" fmla="*/ 450 h 1102"/>
              <a:gd name="T70" fmla="*/ 485 w 976"/>
              <a:gd name="T71" fmla="*/ 40 h 1102"/>
              <a:gd name="T72" fmla="*/ 545 w 976"/>
              <a:gd name="T73" fmla="*/ 420 h 1102"/>
              <a:gd name="T74" fmla="*/ 561 w 976"/>
              <a:gd name="T75" fmla="*/ 444 h 1102"/>
              <a:gd name="T76" fmla="*/ 659 w 976"/>
              <a:gd name="T77" fmla="*/ 154 h 1102"/>
              <a:gd name="T78" fmla="*/ 725 w 976"/>
              <a:gd name="T79" fmla="*/ 114 h 1102"/>
              <a:gd name="T80" fmla="*/ 764 w 976"/>
              <a:gd name="T81" fmla="*/ 179 h 1102"/>
              <a:gd name="T82" fmla="*/ 709 w 976"/>
              <a:gd name="T83" fmla="*/ 478 h 1102"/>
              <a:gd name="T84" fmla="*/ 715 w 976"/>
              <a:gd name="T85" fmla="*/ 478 h 1102"/>
              <a:gd name="T86" fmla="*/ 743 w 976"/>
              <a:gd name="T87" fmla="*/ 489 h 1102"/>
              <a:gd name="T88" fmla="*/ 827 w 976"/>
              <a:gd name="T89" fmla="*/ 386 h 1102"/>
              <a:gd name="T90" fmla="*/ 856 w 976"/>
              <a:gd name="T91" fmla="*/ 359 h 1102"/>
              <a:gd name="T92" fmla="*/ 919 w 976"/>
              <a:gd name="T93" fmla="*/ 42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6" h="1102">
                <a:moveTo>
                  <a:pt x="912" y="325"/>
                </a:moveTo>
                <a:cubicBezTo>
                  <a:pt x="890" y="314"/>
                  <a:pt x="866" y="313"/>
                  <a:pt x="843" y="321"/>
                </a:cubicBezTo>
                <a:cubicBezTo>
                  <a:pt x="821" y="329"/>
                  <a:pt x="803" y="345"/>
                  <a:pt x="792" y="366"/>
                </a:cubicBezTo>
                <a:lnTo>
                  <a:pt x="745" y="446"/>
                </a:lnTo>
                <a:cubicBezTo>
                  <a:pt x="743" y="446"/>
                  <a:pt x="740" y="445"/>
                  <a:pt x="738" y="445"/>
                </a:cubicBezTo>
                <a:lnTo>
                  <a:pt x="803" y="189"/>
                </a:lnTo>
                <a:cubicBezTo>
                  <a:pt x="809" y="164"/>
                  <a:pt x="805" y="139"/>
                  <a:pt x="792" y="118"/>
                </a:cubicBezTo>
                <a:cubicBezTo>
                  <a:pt x="779" y="96"/>
                  <a:pt x="759" y="81"/>
                  <a:pt x="734" y="75"/>
                </a:cubicBezTo>
                <a:cubicBezTo>
                  <a:pt x="710" y="69"/>
                  <a:pt x="685" y="73"/>
                  <a:pt x="663" y="86"/>
                </a:cubicBezTo>
                <a:cubicBezTo>
                  <a:pt x="642" y="99"/>
                  <a:pt x="626" y="120"/>
                  <a:pt x="621" y="144"/>
                </a:cubicBezTo>
                <a:lnTo>
                  <a:pt x="584" y="281"/>
                </a:lnTo>
                <a:lnTo>
                  <a:pt x="582" y="97"/>
                </a:lnTo>
                <a:cubicBezTo>
                  <a:pt x="582" y="44"/>
                  <a:pt x="538" y="0"/>
                  <a:pt x="485" y="0"/>
                </a:cubicBezTo>
                <a:cubicBezTo>
                  <a:pt x="432" y="0"/>
                  <a:pt x="388" y="44"/>
                  <a:pt x="388" y="97"/>
                </a:cubicBezTo>
                <a:lnTo>
                  <a:pt x="388" y="332"/>
                </a:lnTo>
                <a:lnTo>
                  <a:pt x="350" y="209"/>
                </a:lnTo>
                <a:cubicBezTo>
                  <a:pt x="344" y="181"/>
                  <a:pt x="330" y="143"/>
                  <a:pt x="299" y="122"/>
                </a:cubicBezTo>
                <a:cubicBezTo>
                  <a:pt x="281" y="111"/>
                  <a:pt x="259" y="107"/>
                  <a:pt x="235" y="112"/>
                </a:cubicBezTo>
                <a:cubicBezTo>
                  <a:pt x="182" y="124"/>
                  <a:pt x="157" y="160"/>
                  <a:pt x="163" y="216"/>
                </a:cubicBezTo>
                <a:cubicBezTo>
                  <a:pt x="163" y="217"/>
                  <a:pt x="163" y="218"/>
                  <a:pt x="163" y="219"/>
                </a:cubicBezTo>
                <a:lnTo>
                  <a:pt x="248" y="567"/>
                </a:lnTo>
                <a:cubicBezTo>
                  <a:pt x="248" y="582"/>
                  <a:pt x="246" y="593"/>
                  <a:pt x="244" y="601"/>
                </a:cubicBezTo>
                <a:cubicBezTo>
                  <a:pt x="150" y="551"/>
                  <a:pt x="81" y="539"/>
                  <a:pt x="39" y="564"/>
                </a:cubicBezTo>
                <a:cubicBezTo>
                  <a:pt x="8" y="581"/>
                  <a:pt x="0" y="613"/>
                  <a:pt x="0" y="630"/>
                </a:cubicBezTo>
                <a:cubicBezTo>
                  <a:pt x="0" y="699"/>
                  <a:pt x="81" y="730"/>
                  <a:pt x="93" y="734"/>
                </a:cubicBezTo>
                <a:cubicBezTo>
                  <a:pt x="245" y="805"/>
                  <a:pt x="261" y="888"/>
                  <a:pt x="257" y="931"/>
                </a:cubicBezTo>
                <a:lnTo>
                  <a:pt x="252" y="931"/>
                </a:lnTo>
                <a:cubicBezTo>
                  <a:pt x="231" y="931"/>
                  <a:pt x="214" y="948"/>
                  <a:pt x="214" y="969"/>
                </a:cubicBezTo>
                <a:lnTo>
                  <a:pt x="214" y="1064"/>
                </a:lnTo>
                <a:cubicBezTo>
                  <a:pt x="214" y="1085"/>
                  <a:pt x="231" y="1102"/>
                  <a:pt x="252" y="1102"/>
                </a:cubicBezTo>
                <a:lnTo>
                  <a:pt x="796" y="1102"/>
                </a:lnTo>
                <a:cubicBezTo>
                  <a:pt x="817" y="1102"/>
                  <a:pt x="834" y="1085"/>
                  <a:pt x="834" y="1064"/>
                </a:cubicBezTo>
                <a:lnTo>
                  <a:pt x="834" y="969"/>
                </a:lnTo>
                <a:cubicBezTo>
                  <a:pt x="834" y="948"/>
                  <a:pt x="817" y="931"/>
                  <a:pt x="796" y="931"/>
                </a:cubicBezTo>
                <a:lnTo>
                  <a:pt x="790" y="931"/>
                </a:lnTo>
                <a:cubicBezTo>
                  <a:pt x="793" y="892"/>
                  <a:pt x="801" y="879"/>
                  <a:pt x="813" y="859"/>
                </a:cubicBezTo>
                <a:cubicBezTo>
                  <a:pt x="821" y="844"/>
                  <a:pt x="832" y="825"/>
                  <a:pt x="844" y="793"/>
                </a:cubicBezTo>
                <a:cubicBezTo>
                  <a:pt x="860" y="749"/>
                  <a:pt x="865" y="688"/>
                  <a:pt x="865" y="638"/>
                </a:cubicBezTo>
                <a:lnTo>
                  <a:pt x="865" y="638"/>
                </a:lnTo>
                <a:cubicBezTo>
                  <a:pt x="866" y="578"/>
                  <a:pt x="928" y="481"/>
                  <a:pt x="953" y="448"/>
                </a:cubicBezTo>
                <a:cubicBezTo>
                  <a:pt x="953" y="447"/>
                  <a:pt x="954" y="446"/>
                  <a:pt x="955" y="445"/>
                </a:cubicBezTo>
                <a:cubicBezTo>
                  <a:pt x="976" y="400"/>
                  <a:pt x="957" y="346"/>
                  <a:pt x="912" y="325"/>
                </a:cubicBezTo>
                <a:close/>
                <a:moveTo>
                  <a:pt x="919" y="426"/>
                </a:moveTo>
                <a:cubicBezTo>
                  <a:pt x="908" y="442"/>
                  <a:pt x="830" y="552"/>
                  <a:pt x="825" y="631"/>
                </a:cubicBezTo>
                <a:cubicBezTo>
                  <a:pt x="825" y="631"/>
                  <a:pt x="825" y="631"/>
                  <a:pt x="825" y="631"/>
                </a:cubicBezTo>
                <a:cubicBezTo>
                  <a:pt x="825" y="632"/>
                  <a:pt x="825" y="633"/>
                  <a:pt x="825" y="634"/>
                </a:cubicBezTo>
                <a:cubicBezTo>
                  <a:pt x="825" y="636"/>
                  <a:pt x="825" y="638"/>
                  <a:pt x="825" y="639"/>
                </a:cubicBezTo>
                <a:cubicBezTo>
                  <a:pt x="825" y="640"/>
                  <a:pt x="825" y="641"/>
                  <a:pt x="825" y="642"/>
                </a:cubicBezTo>
                <a:cubicBezTo>
                  <a:pt x="824" y="687"/>
                  <a:pt x="820" y="741"/>
                  <a:pt x="806" y="779"/>
                </a:cubicBezTo>
                <a:cubicBezTo>
                  <a:pt x="795" y="808"/>
                  <a:pt x="786" y="825"/>
                  <a:pt x="778" y="839"/>
                </a:cubicBezTo>
                <a:cubicBezTo>
                  <a:pt x="763" y="865"/>
                  <a:pt x="754" y="883"/>
                  <a:pt x="750" y="931"/>
                </a:cubicBezTo>
                <a:lnTo>
                  <a:pt x="297" y="931"/>
                </a:lnTo>
                <a:cubicBezTo>
                  <a:pt x="299" y="912"/>
                  <a:pt x="297" y="888"/>
                  <a:pt x="287" y="861"/>
                </a:cubicBezTo>
                <a:cubicBezTo>
                  <a:pt x="264" y="796"/>
                  <a:pt x="204" y="741"/>
                  <a:pt x="109" y="697"/>
                </a:cubicBezTo>
                <a:cubicBezTo>
                  <a:pt x="108" y="697"/>
                  <a:pt x="107" y="696"/>
                  <a:pt x="107" y="696"/>
                </a:cubicBezTo>
                <a:cubicBezTo>
                  <a:pt x="106" y="696"/>
                  <a:pt x="40" y="673"/>
                  <a:pt x="40" y="630"/>
                </a:cubicBezTo>
                <a:cubicBezTo>
                  <a:pt x="40" y="629"/>
                  <a:pt x="41" y="608"/>
                  <a:pt x="59" y="598"/>
                </a:cubicBezTo>
                <a:cubicBezTo>
                  <a:pt x="77" y="587"/>
                  <a:pt x="126" y="580"/>
                  <a:pt x="245" y="647"/>
                </a:cubicBezTo>
                <a:cubicBezTo>
                  <a:pt x="254" y="652"/>
                  <a:pt x="265" y="649"/>
                  <a:pt x="271" y="641"/>
                </a:cubicBezTo>
                <a:cubicBezTo>
                  <a:pt x="273" y="639"/>
                  <a:pt x="288" y="615"/>
                  <a:pt x="288" y="565"/>
                </a:cubicBezTo>
                <a:cubicBezTo>
                  <a:pt x="288" y="563"/>
                  <a:pt x="288" y="562"/>
                  <a:pt x="288" y="560"/>
                </a:cubicBezTo>
                <a:lnTo>
                  <a:pt x="203" y="211"/>
                </a:lnTo>
                <a:cubicBezTo>
                  <a:pt x="199" y="176"/>
                  <a:pt x="211" y="158"/>
                  <a:pt x="244" y="151"/>
                </a:cubicBezTo>
                <a:cubicBezTo>
                  <a:pt x="257" y="148"/>
                  <a:pt x="268" y="150"/>
                  <a:pt x="277" y="156"/>
                </a:cubicBezTo>
                <a:cubicBezTo>
                  <a:pt x="293" y="166"/>
                  <a:pt x="305" y="189"/>
                  <a:pt x="311" y="218"/>
                </a:cubicBezTo>
                <a:cubicBezTo>
                  <a:pt x="311" y="219"/>
                  <a:pt x="312" y="219"/>
                  <a:pt x="312" y="220"/>
                </a:cubicBezTo>
                <a:lnTo>
                  <a:pt x="384" y="456"/>
                </a:lnTo>
                <a:cubicBezTo>
                  <a:pt x="387" y="465"/>
                  <a:pt x="397" y="471"/>
                  <a:pt x="406" y="470"/>
                </a:cubicBezTo>
                <a:cubicBezTo>
                  <a:pt x="407" y="470"/>
                  <a:pt x="407" y="470"/>
                  <a:pt x="408" y="470"/>
                </a:cubicBezTo>
                <a:cubicBezTo>
                  <a:pt x="419" y="470"/>
                  <a:pt x="428" y="461"/>
                  <a:pt x="428" y="450"/>
                </a:cubicBezTo>
                <a:lnTo>
                  <a:pt x="428" y="97"/>
                </a:lnTo>
                <a:cubicBezTo>
                  <a:pt x="428" y="66"/>
                  <a:pt x="454" y="40"/>
                  <a:pt x="485" y="40"/>
                </a:cubicBezTo>
                <a:cubicBezTo>
                  <a:pt x="516" y="40"/>
                  <a:pt x="542" y="66"/>
                  <a:pt x="542" y="97"/>
                </a:cubicBezTo>
                <a:lnTo>
                  <a:pt x="545" y="420"/>
                </a:lnTo>
                <a:cubicBezTo>
                  <a:pt x="546" y="421"/>
                  <a:pt x="546" y="423"/>
                  <a:pt x="546" y="425"/>
                </a:cubicBezTo>
                <a:cubicBezTo>
                  <a:pt x="547" y="434"/>
                  <a:pt x="553" y="441"/>
                  <a:pt x="561" y="444"/>
                </a:cubicBezTo>
                <a:cubicBezTo>
                  <a:pt x="572" y="446"/>
                  <a:pt x="583" y="440"/>
                  <a:pt x="586" y="429"/>
                </a:cubicBezTo>
                <a:lnTo>
                  <a:pt x="659" y="154"/>
                </a:lnTo>
                <a:cubicBezTo>
                  <a:pt x="663" y="140"/>
                  <a:pt x="671" y="128"/>
                  <a:pt x="684" y="120"/>
                </a:cubicBezTo>
                <a:cubicBezTo>
                  <a:pt x="696" y="113"/>
                  <a:pt x="711" y="111"/>
                  <a:pt x="725" y="114"/>
                </a:cubicBezTo>
                <a:cubicBezTo>
                  <a:pt x="739" y="117"/>
                  <a:pt x="751" y="126"/>
                  <a:pt x="758" y="138"/>
                </a:cubicBezTo>
                <a:cubicBezTo>
                  <a:pt x="766" y="151"/>
                  <a:pt x="768" y="165"/>
                  <a:pt x="764" y="179"/>
                </a:cubicBezTo>
                <a:lnTo>
                  <a:pt x="695" y="454"/>
                </a:lnTo>
                <a:cubicBezTo>
                  <a:pt x="692" y="464"/>
                  <a:pt x="698" y="475"/>
                  <a:pt x="709" y="478"/>
                </a:cubicBezTo>
                <a:cubicBezTo>
                  <a:pt x="711" y="478"/>
                  <a:pt x="712" y="479"/>
                  <a:pt x="714" y="479"/>
                </a:cubicBezTo>
                <a:cubicBezTo>
                  <a:pt x="714" y="479"/>
                  <a:pt x="715" y="478"/>
                  <a:pt x="715" y="478"/>
                </a:cubicBezTo>
                <a:cubicBezTo>
                  <a:pt x="723" y="482"/>
                  <a:pt x="732" y="485"/>
                  <a:pt x="741" y="487"/>
                </a:cubicBezTo>
                <a:cubicBezTo>
                  <a:pt x="742" y="487"/>
                  <a:pt x="742" y="488"/>
                  <a:pt x="743" y="489"/>
                </a:cubicBezTo>
                <a:cubicBezTo>
                  <a:pt x="753" y="494"/>
                  <a:pt x="765" y="491"/>
                  <a:pt x="771" y="482"/>
                </a:cubicBezTo>
                <a:lnTo>
                  <a:pt x="827" y="386"/>
                </a:lnTo>
                <a:cubicBezTo>
                  <a:pt x="827" y="385"/>
                  <a:pt x="828" y="385"/>
                  <a:pt x="828" y="384"/>
                </a:cubicBezTo>
                <a:cubicBezTo>
                  <a:pt x="834" y="372"/>
                  <a:pt x="844" y="363"/>
                  <a:pt x="856" y="359"/>
                </a:cubicBezTo>
                <a:cubicBezTo>
                  <a:pt x="869" y="354"/>
                  <a:pt x="883" y="355"/>
                  <a:pt x="895" y="361"/>
                </a:cubicBezTo>
                <a:cubicBezTo>
                  <a:pt x="919" y="372"/>
                  <a:pt x="930" y="401"/>
                  <a:pt x="919" y="426"/>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组合 9">
            <a:extLst>
              <a:ext uri="{FF2B5EF4-FFF2-40B4-BE49-F238E27FC236}">
                <a16:creationId xmlns:a16="http://schemas.microsoft.com/office/drawing/2014/main" id="{F36FB091-0497-FA41-156C-2F7A014E4EE3}"/>
              </a:ext>
            </a:extLst>
          </p:cNvPr>
          <p:cNvGrpSpPr/>
          <p:nvPr/>
        </p:nvGrpSpPr>
        <p:grpSpPr>
          <a:xfrm>
            <a:off x="6010886" y="1040121"/>
            <a:ext cx="1427871" cy="198418"/>
            <a:chOff x="6010886" y="1040121"/>
            <a:chExt cx="1427871" cy="198418"/>
          </a:xfrm>
        </p:grpSpPr>
        <p:sp>
          <p:nvSpPr>
            <p:cNvPr id="21" name="message-envelope_16872">
              <a:extLst>
                <a:ext uri="{FF2B5EF4-FFF2-40B4-BE49-F238E27FC236}">
                  <a16:creationId xmlns:a16="http://schemas.microsoft.com/office/drawing/2014/main" id="{5F012231-FA83-1E77-5E7A-271B826ECFCE}"/>
                </a:ext>
              </a:extLst>
            </p:cNvPr>
            <p:cNvSpPr/>
            <p:nvPr/>
          </p:nvSpPr>
          <p:spPr>
            <a:xfrm>
              <a:off x="6010886"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2" name="message-envelope_16872">
              <a:extLst>
                <a:ext uri="{FF2B5EF4-FFF2-40B4-BE49-F238E27FC236}">
                  <a16:creationId xmlns:a16="http://schemas.microsoft.com/office/drawing/2014/main" id="{8BCDD75E-20E6-245F-BC20-EC5B08C13B3F}"/>
                </a:ext>
              </a:extLst>
            </p:cNvPr>
            <p:cNvSpPr/>
            <p:nvPr/>
          </p:nvSpPr>
          <p:spPr>
            <a:xfrm>
              <a:off x="6385229"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3" name="message-envelope_16872">
              <a:extLst>
                <a:ext uri="{FF2B5EF4-FFF2-40B4-BE49-F238E27FC236}">
                  <a16:creationId xmlns:a16="http://schemas.microsoft.com/office/drawing/2014/main" id="{507EB39B-93E0-2BF6-DB77-133138A5C289}"/>
                </a:ext>
              </a:extLst>
            </p:cNvPr>
            <p:cNvSpPr/>
            <p:nvPr/>
          </p:nvSpPr>
          <p:spPr>
            <a:xfrm>
              <a:off x="6759572"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0" name="message-envelope_16872">
              <a:extLst>
                <a:ext uri="{FF2B5EF4-FFF2-40B4-BE49-F238E27FC236}">
                  <a16:creationId xmlns:a16="http://schemas.microsoft.com/office/drawing/2014/main" id="{386B2640-6EA3-BA5C-25B2-88C33D5E5565}"/>
                </a:ext>
              </a:extLst>
            </p:cNvPr>
            <p:cNvSpPr/>
            <p:nvPr/>
          </p:nvSpPr>
          <p:spPr>
            <a:xfrm>
              <a:off x="7133914"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29" name="箭头: 左右 28">
            <a:extLst>
              <a:ext uri="{FF2B5EF4-FFF2-40B4-BE49-F238E27FC236}">
                <a16:creationId xmlns:a16="http://schemas.microsoft.com/office/drawing/2014/main" id="{62D5A662-7AED-F963-DDEC-273D19818217}"/>
              </a:ext>
            </a:extLst>
          </p:cNvPr>
          <p:cNvSpPr/>
          <p:nvPr/>
        </p:nvSpPr>
        <p:spPr>
          <a:xfrm>
            <a:off x="3795193" y="124858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释放</a:t>
            </a:r>
            <a:r>
              <a:rPr lang="en-US" altLang="zh-CN" b="1" dirty="0">
                <a:solidFill>
                  <a:schemeClr val="tx1"/>
                </a:solidFill>
              </a:rPr>
              <a:t>TCP</a:t>
            </a:r>
            <a:r>
              <a:rPr lang="zh-CN" altLang="en-US" b="1" dirty="0">
                <a:solidFill>
                  <a:schemeClr val="tx1"/>
                </a:solidFill>
              </a:rPr>
              <a:t>连接</a:t>
            </a:r>
          </a:p>
        </p:txBody>
      </p:sp>
      <p:sp>
        <p:nvSpPr>
          <p:cNvPr id="17" name="矩形 16">
            <a:extLst>
              <a:ext uri="{FF2B5EF4-FFF2-40B4-BE49-F238E27FC236}">
                <a16:creationId xmlns:a16="http://schemas.microsoft.com/office/drawing/2014/main" id="{40F99E68-DCA6-831D-1B42-467B2C89E3C9}"/>
              </a:ext>
            </a:extLst>
          </p:cNvPr>
          <p:cNvSpPr/>
          <p:nvPr/>
        </p:nvSpPr>
        <p:spPr>
          <a:xfrm>
            <a:off x="2699103" y="1865194"/>
            <a:ext cx="1515600" cy="58277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18" name="矩形 17">
            <a:extLst>
              <a:ext uri="{FF2B5EF4-FFF2-40B4-BE49-F238E27FC236}">
                <a16:creationId xmlns:a16="http://schemas.microsoft.com/office/drawing/2014/main" id="{CA6B1C4C-7188-4E3C-5D49-99A1C6D04C21}"/>
              </a:ext>
            </a:extLst>
          </p:cNvPr>
          <p:cNvSpPr/>
          <p:nvPr/>
        </p:nvSpPr>
        <p:spPr>
          <a:xfrm>
            <a:off x="7977861" y="1865194"/>
            <a:ext cx="1515035" cy="92372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24" name="文本框 23">
            <a:extLst>
              <a:ext uri="{FF2B5EF4-FFF2-40B4-BE49-F238E27FC236}">
                <a16:creationId xmlns:a16="http://schemas.microsoft.com/office/drawing/2014/main" id="{ABC1E240-2472-5F63-48F2-374B54E05FC4}"/>
              </a:ext>
            </a:extLst>
          </p:cNvPr>
          <p:cNvSpPr txBox="1"/>
          <p:nvPr/>
        </p:nvSpPr>
        <p:spPr>
          <a:xfrm>
            <a:off x="2130526" y="1176231"/>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5" name="文本框 24">
            <a:extLst>
              <a:ext uri="{FF2B5EF4-FFF2-40B4-BE49-F238E27FC236}">
                <a16:creationId xmlns:a16="http://schemas.microsoft.com/office/drawing/2014/main" id="{CEF6D472-E22A-8768-D9C3-A3F97244770D}"/>
              </a:ext>
            </a:extLst>
          </p:cNvPr>
          <p:cNvSpPr txBox="1"/>
          <p:nvPr/>
        </p:nvSpPr>
        <p:spPr>
          <a:xfrm>
            <a:off x="9081840" y="1176231"/>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26" name="组合 25">
            <a:extLst>
              <a:ext uri="{FF2B5EF4-FFF2-40B4-BE49-F238E27FC236}">
                <a16:creationId xmlns:a16="http://schemas.microsoft.com/office/drawing/2014/main" id="{E6947661-44AF-5FB4-02BF-15425BDB997C}"/>
              </a:ext>
            </a:extLst>
          </p:cNvPr>
          <p:cNvGrpSpPr/>
          <p:nvPr/>
        </p:nvGrpSpPr>
        <p:grpSpPr>
          <a:xfrm>
            <a:off x="3118053" y="1128498"/>
            <a:ext cx="5963787" cy="654939"/>
            <a:chOff x="2993956" y="1149410"/>
            <a:chExt cx="5963787" cy="654939"/>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grpSp>
        <p:nvGrpSpPr>
          <p:cNvPr id="8" name="组合 7">
            <a:extLst>
              <a:ext uri="{FF2B5EF4-FFF2-40B4-BE49-F238E27FC236}">
                <a16:creationId xmlns:a16="http://schemas.microsoft.com/office/drawing/2014/main" id="{9AFD3B46-0258-3B49-FC77-D6850AA42710}"/>
              </a:ext>
            </a:extLst>
          </p:cNvPr>
          <p:cNvGrpSpPr/>
          <p:nvPr/>
        </p:nvGrpSpPr>
        <p:grpSpPr>
          <a:xfrm>
            <a:off x="4274694" y="1865193"/>
            <a:ext cx="3642611" cy="412095"/>
            <a:chOff x="4274694" y="1865193"/>
            <a:chExt cx="3642611" cy="412095"/>
          </a:xfrm>
        </p:grpSpPr>
        <p:sp>
          <p:nvSpPr>
            <p:cNvPr id="5" name="圆柱体 4">
              <a:extLst>
                <a:ext uri="{FF2B5EF4-FFF2-40B4-BE49-F238E27FC236}">
                  <a16:creationId xmlns:a16="http://schemas.microsoft.com/office/drawing/2014/main" id="{EA8B1183-5375-08E6-EF5E-0A674D9F60C2}"/>
                </a:ext>
              </a:extLst>
            </p:cNvPr>
            <p:cNvSpPr/>
            <p:nvPr/>
          </p:nvSpPr>
          <p:spPr>
            <a:xfrm rot="16200000">
              <a:off x="5889952" y="249935"/>
              <a:ext cx="412095" cy="3642611"/>
            </a:xfrm>
            <a:prstGeom prst="can">
              <a:avLst>
                <a:gd name="adj" fmla="val 34442"/>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D6CCF5A-5DEA-F891-7E78-D2307C7C767B}"/>
                </a:ext>
              </a:extLst>
            </p:cNvPr>
            <p:cNvSpPr txBox="1"/>
            <p:nvPr/>
          </p:nvSpPr>
          <p:spPr>
            <a:xfrm>
              <a:off x="5491309" y="1885326"/>
              <a:ext cx="1232170" cy="369332"/>
            </a:xfrm>
            <a:prstGeom prst="rect">
              <a:avLst/>
            </a:prstGeom>
            <a:noFill/>
          </p:spPr>
          <p:txBody>
            <a:bodyPr wrap="square" rtlCol="0">
              <a:spAutoFit/>
            </a:bodyPr>
            <a:lstStyle/>
            <a:p>
              <a:pPr algn="ctr"/>
              <a:r>
                <a:rPr lang="zh-CN" altLang="en-US" b="1" dirty="0">
                  <a:solidFill>
                    <a:schemeClr val="bg1"/>
                  </a:solidFill>
                </a:rPr>
                <a:t>数据传输</a:t>
              </a:r>
            </a:p>
          </p:txBody>
        </p:sp>
      </p:grpSp>
      <p:sp>
        <p:nvSpPr>
          <p:cNvPr id="30" name="矩形 29">
            <a:extLst>
              <a:ext uri="{FF2B5EF4-FFF2-40B4-BE49-F238E27FC236}">
                <a16:creationId xmlns:a16="http://schemas.microsoft.com/office/drawing/2014/main" id="{ED68718A-6367-8AA5-E2BF-1B31FC417C7B}"/>
              </a:ext>
            </a:extLst>
          </p:cNvPr>
          <p:cNvSpPr/>
          <p:nvPr/>
        </p:nvSpPr>
        <p:spPr>
          <a:xfrm>
            <a:off x="2699102" y="2447972"/>
            <a:ext cx="1515600" cy="873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FIN-WAIT-1</a:t>
            </a:r>
          </a:p>
          <a:p>
            <a:pPr algn="ctr"/>
            <a:r>
              <a:rPr lang="zh-CN" altLang="en-US" b="1" dirty="0">
                <a:solidFill>
                  <a:schemeClr val="bg1"/>
                </a:solidFill>
                <a:latin typeface="+mn-ea"/>
              </a:rPr>
              <a:t>终止等待</a:t>
            </a:r>
            <a:r>
              <a:rPr lang="en-US" altLang="zh-CN" b="1" dirty="0">
                <a:solidFill>
                  <a:schemeClr val="bg1"/>
                </a:solidFill>
                <a:latin typeface="+mn-ea"/>
              </a:rPr>
              <a:t>1</a:t>
            </a:r>
            <a:endParaRPr lang="zh-CN" altLang="en-US" b="1" dirty="0">
              <a:solidFill>
                <a:schemeClr val="bg1"/>
              </a:solidFill>
              <a:latin typeface="+mn-ea"/>
            </a:endParaRPr>
          </a:p>
        </p:txBody>
      </p:sp>
      <p:grpSp>
        <p:nvGrpSpPr>
          <p:cNvPr id="95" name="组合 94">
            <a:extLst>
              <a:ext uri="{FF2B5EF4-FFF2-40B4-BE49-F238E27FC236}">
                <a16:creationId xmlns:a16="http://schemas.microsoft.com/office/drawing/2014/main" id="{17317090-41A6-A428-52C7-8C06E0B317FD}"/>
              </a:ext>
            </a:extLst>
          </p:cNvPr>
          <p:cNvGrpSpPr/>
          <p:nvPr/>
        </p:nvGrpSpPr>
        <p:grpSpPr>
          <a:xfrm>
            <a:off x="4214138" y="2251901"/>
            <a:ext cx="3763723" cy="545711"/>
            <a:chOff x="4214138" y="2251901"/>
            <a:chExt cx="3763723" cy="545711"/>
          </a:xfrm>
        </p:grpSpPr>
        <p:cxnSp>
          <p:nvCxnSpPr>
            <p:cNvPr id="31" name="直接箭头连接符 30">
              <a:extLst>
                <a:ext uri="{FF2B5EF4-FFF2-40B4-BE49-F238E27FC236}">
                  <a16:creationId xmlns:a16="http://schemas.microsoft.com/office/drawing/2014/main" id="{641AA3EE-6A46-EDA9-E2D9-F04EFCBA3B99}"/>
                </a:ext>
              </a:extLst>
            </p:cNvPr>
            <p:cNvCxnSpPr/>
            <p:nvPr/>
          </p:nvCxnSpPr>
          <p:spPr>
            <a:xfrm>
              <a:off x="4214138" y="2447572"/>
              <a:ext cx="3763723" cy="34134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A220E6E1-D8B3-04C9-6769-99C51BD63251}"/>
                </a:ext>
              </a:extLst>
            </p:cNvPr>
            <p:cNvSpPr txBox="1"/>
            <p:nvPr/>
          </p:nvSpPr>
          <p:spPr>
            <a:xfrm rot="335594">
              <a:off x="4859257" y="2251901"/>
              <a:ext cx="809897" cy="369332"/>
            </a:xfrm>
            <a:prstGeom prst="rect">
              <a:avLst/>
            </a:prstGeom>
            <a:noFill/>
          </p:spPr>
          <p:txBody>
            <a:bodyPr wrap="square" rtlCol="0">
              <a:spAutoFit/>
            </a:bodyPr>
            <a:lstStyle/>
            <a:p>
              <a:r>
                <a:rPr lang="en-US" altLang="zh-CN" b="1" dirty="0"/>
                <a:t>FIN=1</a:t>
              </a:r>
              <a:endParaRPr lang="zh-CN" altLang="en-US" b="1" dirty="0"/>
            </a:p>
          </p:txBody>
        </p:sp>
        <p:sp>
          <p:nvSpPr>
            <p:cNvPr id="32" name="文本框 31">
              <a:extLst>
                <a:ext uri="{FF2B5EF4-FFF2-40B4-BE49-F238E27FC236}">
                  <a16:creationId xmlns:a16="http://schemas.microsoft.com/office/drawing/2014/main" id="{CA02D098-6D0B-915A-5EB5-5C6B4A5D8F70}"/>
                </a:ext>
              </a:extLst>
            </p:cNvPr>
            <p:cNvSpPr txBox="1"/>
            <p:nvPr/>
          </p:nvSpPr>
          <p:spPr>
            <a:xfrm rot="250480">
              <a:off x="5608557" y="2299369"/>
              <a:ext cx="809897" cy="369332"/>
            </a:xfrm>
            <a:prstGeom prst="rect">
              <a:avLst/>
            </a:prstGeom>
            <a:noFill/>
          </p:spPr>
          <p:txBody>
            <a:bodyPr wrap="square" rtlCol="0">
              <a:spAutoFit/>
            </a:bodyPr>
            <a:lstStyle/>
            <a:p>
              <a:r>
                <a:rPr lang="en-US" altLang="zh-CN" b="1" dirty="0"/>
                <a:t>ACK=1</a:t>
              </a:r>
              <a:endParaRPr lang="zh-CN" altLang="en-US" b="1" dirty="0"/>
            </a:p>
          </p:txBody>
        </p:sp>
        <p:sp>
          <p:nvSpPr>
            <p:cNvPr id="33" name="文本框 32">
              <a:extLst>
                <a:ext uri="{FF2B5EF4-FFF2-40B4-BE49-F238E27FC236}">
                  <a16:creationId xmlns:a16="http://schemas.microsoft.com/office/drawing/2014/main" id="{DE1EEE7D-A921-A199-93E3-A630153B83FE}"/>
                </a:ext>
              </a:extLst>
            </p:cNvPr>
            <p:cNvSpPr txBox="1"/>
            <p:nvPr/>
          </p:nvSpPr>
          <p:spPr>
            <a:xfrm rot="344951">
              <a:off x="6415910" y="2339094"/>
              <a:ext cx="809897" cy="369332"/>
            </a:xfrm>
            <a:prstGeom prst="rect">
              <a:avLst/>
            </a:prstGeom>
            <a:noFill/>
          </p:spPr>
          <p:txBody>
            <a:bodyPr wrap="square" rtlCol="0">
              <a:spAutoFit/>
            </a:bodyPr>
            <a:lstStyle/>
            <a:p>
              <a:r>
                <a:rPr lang="en-US" altLang="zh-CN" b="1" dirty="0"/>
                <a:t>seq=u</a:t>
              </a:r>
              <a:endParaRPr lang="zh-CN" altLang="en-US" b="1" dirty="0"/>
            </a:p>
          </p:txBody>
        </p:sp>
        <p:sp>
          <p:nvSpPr>
            <p:cNvPr id="34" name="文本框 33">
              <a:extLst>
                <a:ext uri="{FF2B5EF4-FFF2-40B4-BE49-F238E27FC236}">
                  <a16:creationId xmlns:a16="http://schemas.microsoft.com/office/drawing/2014/main" id="{73C8C3CA-C564-BE9C-E842-A8296EE84E6F}"/>
                </a:ext>
              </a:extLst>
            </p:cNvPr>
            <p:cNvSpPr txBox="1"/>
            <p:nvPr/>
          </p:nvSpPr>
          <p:spPr>
            <a:xfrm rot="344951">
              <a:off x="7146872" y="2428280"/>
              <a:ext cx="809897" cy="369332"/>
            </a:xfrm>
            <a:prstGeom prst="rect">
              <a:avLst/>
            </a:prstGeom>
            <a:noFill/>
          </p:spPr>
          <p:txBody>
            <a:bodyPr wrap="square" rtlCol="0">
              <a:spAutoFit/>
            </a:bodyPr>
            <a:lstStyle/>
            <a:p>
              <a:r>
                <a:rPr lang="en-US" altLang="zh-CN" b="1" dirty="0"/>
                <a:t>ack=v</a:t>
              </a:r>
              <a:endParaRPr lang="zh-CN" altLang="en-US" b="1" dirty="0"/>
            </a:p>
          </p:txBody>
        </p:sp>
      </p:grpSp>
      <p:grpSp>
        <p:nvGrpSpPr>
          <p:cNvPr id="94" name="组合 93">
            <a:extLst>
              <a:ext uri="{FF2B5EF4-FFF2-40B4-BE49-F238E27FC236}">
                <a16:creationId xmlns:a16="http://schemas.microsoft.com/office/drawing/2014/main" id="{5FCAD905-F0A5-7E80-98B2-22732196C43C}"/>
              </a:ext>
            </a:extLst>
          </p:cNvPr>
          <p:cNvGrpSpPr/>
          <p:nvPr/>
        </p:nvGrpSpPr>
        <p:grpSpPr>
          <a:xfrm>
            <a:off x="983085" y="1265027"/>
            <a:ext cx="1711321" cy="1200329"/>
            <a:chOff x="983085" y="1265027"/>
            <a:chExt cx="1711321" cy="1200329"/>
          </a:xfrm>
        </p:grpSpPr>
        <p:cxnSp>
          <p:nvCxnSpPr>
            <p:cNvPr id="72" name="连接符: 肘形 71">
              <a:extLst>
                <a:ext uri="{FF2B5EF4-FFF2-40B4-BE49-F238E27FC236}">
                  <a16:creationId xmlns:a16="http://schemas.microsoft.com/office/drawing/2014/main" id="{EFBF1B79-C961-44D2-C2DB-0F7E27764AB6}"/>
                </a:ext>
              </a:extLst>
            </p:cNvPr>
            <p:cNvCxnSpPr>
              <a:cxnSpLocks/>
              <a:stCxn id="24" idx="1"/>
            </p:cNvCxnSpPr>
            <p:nvPr/>
          </p:nvCxnSpPr>
          <p:spPr>
            <a:xfrm rot="10800000" flipH="1" flipV="1">
              <a:off x="2130526" y="1360896"/>
              <a:ext cx="563880" cy="1088571"/>
            </a:xfrm>
            <a:prstGeom prst="bentConnector3">
              <a:avLst>
                <a:gd name="adj1" fmla="val -1314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B7C56BD8-1CE2-8D94-5F92-CBAF19D32888}"/>
                </a:ext>
              </a:extLst>
            </p:cNvPr>
            <p:cNvSpPr txBox="1"/>
            <p:nvPr/>
          </p:nvSpPr>
          <p:spPr>
            <a:xfrm>
              <a:off x="983085" y="1265027"/>
              <a:ext cx="438727" cy="1200329"/>
            </a:xfrm>
            <a:prstGeom prst="rect">
              <a:avLst/>
            </a:prstGeom>
            <a:noFill/>
          </p:spPr>
          <p:txBody>
            <a:bodyPr wrap="square" rtlCol="0">
              <a:spAutoFit/>
            </a:bodyPr>
            <a:lstStyle/>
            <a:p>
              <a:r>
                <a:rPr lang="zh-CN" altLang="en-US" b="1" dirty="0"/>
                <a:t>主</a:t>
              </a:r>
              <a:endParaRPr lang="en-US" altLang="zh-CN" b="1" dirty="0"/>
            </a:p>
            <a:p>
              <a:r>
                <a:rPr lang="zh-CN" altLang="en-US" b="1" dirty="0"/>
                <a:t>动</a:t>
              </a:r>
              <a:endParaRPr lang="en-US" altLang="zh-CN" b="1" dirty="0"/>
            </a:p>
            <a:p>
              <a:r>
                <a:rPr lang="zh-CN" altLang="en-US" b="1" dirty="0"/>
                <a:t>关</a:t>
              </a:r>
              <a:endParaRPr lang="en-US" altLang="zh-CN" b="1" dirty="0"/>
            </a:p>
            <a:p>
              <a:r>
                <a:rPr lang="zh-CN" altLang="en-US" b="1" dirty="0"/>
                <a:t>闭</a:t>
              </a:r>
            </a:p>
          </p:txBody>
        </p:sp>
      </p:grpSp>
      <p:sp>
        <p:nvSpPr>
          <p:cNvPr id="90" name="文本框 89">
            <a:extLst>
              <a:ext uri="{FF2B5EF4-FFF2-40B4-BE49-F238E27FC236}">
                <a16:creationId xmlns:a16="http://schemas.microsoft.com/office/drawing/2014/main" id="{2FF1AB45-4BA9-D467-A59C-E8A8FDDDA3B3}"/>
              </a:ext>
            </a:extLst>
          </p:cNvPr>
          <p:cNvSpPr txBox="1"/>
          <p:nvPr/>
        </p:nvSpPr>
        <p:spPr>
          <a:xfrm>
            <a:off x="130663" y="2451401"/>
            <a:ext cx="2759153" cy="646331"/>
          </a:xfrm>
          <a:prstGeom prst="rect">
            <a:avLst/>
          </a:prstGeom>
          <a:noFill/>
        </p:spPr>
        <p:txBody>
          <a:bodyPr wrap="square" rtlCol="0">
            <a:spAutoFit/>
          </a:bodyPr>
          <a:lstStyle/>
          <a:p>
            <a:r>
              <a:rPr lang="zh-CN" altLang="en-US" b="1" dirty="0">
                <a:solidFill>
                  <a:schemeClr val="accent3"/>
                </a:solidFill>
              </a:rPr>
              <a:t>发送</a:t>
            </a:r>
            <a:r>
              <a:rPr lang="en-US" altLang="zh-CN" b="1" dirty="0">
                <a:solidFill>
                  <a:schemeClr val="accent3"/>
                </a:solidFill>
              </a:rPr>
              <a:t>TCP</a:t>
            </a:r>
            <a:r>
              <a:rPr lang="zh-CN" altLang="en-US" b="1" dirty="0">
                <a:solidFill>
                  <a:schemeClr val="accent3"/>
                </a:solidFill>
              </a:rPr>
              <a:t>连接释放报文段</a:t>
            </a:r>
            <a:endParaRPr lang="en-US" altLang="zh-CN" b="1" dirty="0">
              <a:solidFill>
                <a:schemeClr val="accent3"/>
              </a:solidFill>
            </a:endParaRPr>
          </a:p>
          <a:p>
            <a:r>
              <a:rPr lang="zh-CN" altLang="en-US" b="1" dirty="0">
                <a:solidFill>
                  <a:schemeClr val="accent3"/>
                </a:solidFill>
              </a:rPr>
              <a:t>并进入终止等待</a:t>
            </a:r>
            <a:r>
              <a:rPr lang="en-US" altLang="zh-CN" b="1" dirty="0">
                <a:solidFill>
                  <a:schemeClr val="accent3"/>
                </a:solidFill>
              </a:rPr>
              <a:t>1</a:t>
            </a:r>
            <a:r>
              <a:rPr lang="zh-CN" altLang="en-US" b="1" dirty="0">
                <a:solidFill>
                  <a:schemeClr val="accent3"/>
                </a:solidFill>
              </a:rPr>
              <a:t>状态</a:t>
            </a:r>
          </a:p>
        </p:txBody>
      </p:sp>
      <p:sp>
        <p:nvSpPr>
          <p:cNvPr id="35" name="矩形 34">
            <a:extLst>
              <a:ext uri="{FF2B5EF4-FFF2-40B4-BE49-F238E27FC236}">
                <a16:creationId xmlns:a16="http://schemas.microsoft.com/office/drawing/2014/main" id="{0D49E603-5865-CF65-C2BE-7A4014828CAD}"/>
              </a:ext>
            </a:extLst>
          </p:cNvPr>
          <p:cNvSpPr/>
          <p:nvPr/>
        </p:nvSpPr>
        <p:spPr>
          <a:xfrm>
            <a:off x="7977861" y="2780505"/>
            <a:ext cx="1515035" cy="1099051"/>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CLOSE-WAIT</a:t>
            </a:r>
          </a:p>
          <a:p>
            <a:pPr algn="ctr"/>
            <a:r>
              <a:rPr lang="zh-CN" altLang="en-US" b="1" dirty="0">
                <a:solidFill>
                  <a:schemeClr val="bg1"/>
                </a:solidFill>
                <a:latin typeface="+mn-ea"/>
              </a:rPr>
              <a:t>关闭等待</a:t>
            </a:r>
          </a:p>
        </p:txBody>
      </p:sp>
      <p:grpSp>
        <p:nvGrpSpPr>
          <p:cNvPr id="9" name="组合 8">
            <a:extLst>
              <a:ext uri="{FF2B5EF4-FFF2-40B4-BE49-F238E27FC236}">
                <a16:creationId xmlns:a16="http://schemas.microsoft.com/office/drawing/2014/main" id="{DA320016-A175-24BD-51D5-433B380C8527}"/>
              </a:ext>
            </a:extLst>
          </p:cNvPr>
          <p:cNvGrpSpPr/>
          <p:nvPr/>
        </p:nvGrpSpPr>
        <p:grpSpPr>
          <a:xfrm>
            <a:off x="4214138" y="2733736"/>
            <a:ext cx="3759093" cy="587534"/>
            <a:chOff x="4214138" y="2733736"/>
            <a:chExt cx="3759093" cy="587534"/>
          </a:xfrm>
        </p:grpSpPr>
        <p:cxnSp>
          <p:nvCxnSpPr>
            <p:cNvPr id="36" name="直接箭头连接符 35">
              <a:extLst>
                <a:ext uri="{FF2B5EF4-FFF2-40B4-BE49-F238E27FC236}">
                  <a16:creationId xmlns:a16="http://schemas.microsoft.com/office/drawing/2014/main" id="{EC64D488-088C-E77D-6C54-84DF45C50279}"/>
                </a:ext>
              </a:extLst>
            </p:cNvPr>
            <p:cNvCxnSpPr>
              <a:cxnSpLocks/>
            </p:cNvCxnSpPr>
            <p:nvPr/>
          </p:nvCxnSpPr>
          <p:spPr>
            <a:xfrm flipH="1">
              <a:off x="4214138" y="2819302"/>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DAA6284F-9DA4-67EF-B140-67666C65334C}"/>
                </a:ext>
              </a:extLst>
            </p:cNvPr>
            <p:cNvSpPr txBox="1"/>
            <p:nvPr/>
          </p:nvSpPr>
          <p:spPr>
            <a:xfrm rot="21102087">
              <a:off x="4295738" y="2948766"/>
              <a:ext cx="809897" cy="369332"/>
            </a:xfrm>
            <a:prstGeom prst="rect">
              <a:avLst/>
            </a:prstGeom>
            <a:noFill/>
          </p:spPr>
          <p:txBody>
            <a:bodyPr wrap="square" rtlCol="0">
              <a:spAutoFit/>
            </a:bodyPr>
            <a:lstStyle/>
            <a:p>
              <a:r>
                <a:rPr lang="en-US" altLang="zh-CN" b="1" dirty="0"/>
                <a:t>ACK=1</a:t>
              </a:r>
              <a:endParaRPr lang="zh-CN" altLang="en-US" b="1" dirty="0"/>
            </a:p>
          </p:txBody>
        </p:sp>
        <p:sp>
          <p:nvSpPr>
            <p:cNvPr id="38" name="文本框 37">
              <a:extLst>
                <a:ext uri="{FF2B5EF4-FFF2-40B4-BE49-F238E27FC236}">
                  <a16:creationId xmlns:a16="http://schemas.microsoft.com/office/drawing/2014/main" id="{A47268D0-4CBF-A997-1DAC-23280FB2B76F}"/>
                </a:ext>
              </a:extLst>
            </p:cNvPr>
            <p:cNvSpPr txBox="1"/>
            <p:nvPr/>
          </p:nvSpPr>
          <p:spPr>
            <a:xfrm rot="21139996">
              <a:off x="5110317" y="2805327"/>
              <a:ext cx="809897" cy="369332"/>
            </a:xfrm>
            <a:prstGeom prst="rect">
              <a:avLst/>
            </a:prstGeom>
            <a:noFill/>
          </p:spPr>
          <p:txBody>
            <a:bodyPr wrap="square" rtlCol="0">
              <a:spAutoFit/>
            </a:bodyPr>
            <a:lstStyle/>
            <a:p>
              <a:r>
                <a:rPr lang="en-US" altLang="zh-CN" b="1" dirty="0"/>
                <a:t>seq=v</a:t>
              </a:r>
              <a:endParaRPr lang="zh-CN" altLang="en-US" b="1" dirty="0"/>
            </a:p>
          </p:txBody>
        </p:sp>
        <p:sp>
          <p:nvSpPr>
            <p:cNvPr id="41" name="文本框 40">
              <a:extLst>
                <a:ext uri="{FF2B5EF4-FFF2-40B4-BE49-F238E27FC236}">
                  <a16:creationId xmlns:a16="http://schemas.microsoft.com/office/drawing/2014/main" id="{019DD84C-6D81-0EFB-07DC-534903F58133}"/>
                </a:ext>
              </a:extLst>
            </p:cNvPr>
            <p:cNvSpPr txBox="1"/>
            <p:nvPr/>
          </p:nvSpPr>
          <p:spPr>
            <a:xfrm rot="21174311">
              <a:off x="5867782" y="2733736"/>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42" name="文本框 41">
            <a:extLst>
              <a:ext uri="{FF2B5EF4-FFF2-40B4-BE49-F238E27FC236}">
                <a16:creationId xmlns:a16="http://schemas.microsoft.com/office/drawing/2014/main" id="{A89553BD-AF53-A5E8-8A80-5A0CDDA240F7}"/>
              </a:ext>
            </a:extLst>
          </p:cNvPr>
          <p:cNvSpPr txBox="1"/>
          <p:nvPr/>
        </p:nvSpPr>
        <p:spPr>
          <a:xfrm>
            <a:off x="9480501" y="2715141"/>
            <a:ext cx="2759153" cy="646331"/>
          </a:xfrm>
          <a:prstGeom prst="rect">
            <a:avLst/>
          </a:prstGeom>
          <a:noFill/>
        </p:spPr>
        <p:txBody>
          <a:bodyPr wrap="square" rtlCol="0">
            <a:spAutoFit/>
          </a:bodyPr>
          <a:lstStyle/>
          <a:p>
            <a:r>
              <a:rPr lang="zh-CN" altLang="en-US" b="1" dirty="0">
                <a:solidFill>
                  <a:schemeClr val="accent5"/>
                </a:solidFill>
              </a:rPr>
              <a:t>发送</a:t>
            </a:r>
            <a:r>
              <a:rPr lang="en-US" altLang="zh-CN" b="1" dirty="0">
                <a:solidFill>
                  <a:schemeClr val="accent5"/>
                </a:solidFill>
              </a:rPr>
              <a:t>TCP</a:t>
            </a:r>
            <a:r>
              <a:rPr lang="zh-CN" altLang="en-US" b="1" dirty="0">
                <a:solidFill>
                  <a:schemeClr val="accent5"/>
                </a:solidFill>
              </a:rPr>
              <a:t>普通确认报文段</a:t>
            </a:r>
            <a:endParaRPr lang="en-US" altLang="zh-CN" b="1" dirty="0">
              <a:solidFill>
                <a:schemeClr val="accent5"/>
              </a:solidFill>
            </a:endParaRPr>
          </a:p>
          <a:p>
            <a:r>
              <a:rPr lang="zh-CN" altLang="en-US" b="1" dirty="0">
                <a:solidFill>
                  <a:schemeClr val="accent5"/>
                </a:solidFill>
              </a:rPr>
              <a:t>并进入关闭等待状态</a:t>
            </a:r>
          </a:p>
        </p:txBody>
      </p:sp>
      <p:grpSp>
        <p:nvGrpSpPr>
          <p:cNvPr id="46" name="组合 45">
            <a:extLst>
              <a:ext uri="{FF2B5EF4-FFF2-40B4-BE49-F238E27FC236}">
                <a16:creationId xmlns:a16="http://schemas.microsoft.com/office/drawing/2014/main" id="{48AD9B87-57B8-C6F1-C653-17CC020E0202}"/>
              </a:ext>
            </a:extLst>
          </p:cNvPr>
          <p:cNvGrpSpPr/>
          <p:nvPr/>
        </p:nvGrpSpPr>
        <p:grpSpPr>
          <a:xfrm>
            <a:off x="9480501" y="1496845"/>
            <a:ext cx="2057183" cy="1278715"/>
            <a:chOff x="9480501" y="1496845"/>
            <a:chExt cx="2057183" cy="1278715"/>
          </a:xfrm>
        </p:grpSpPr>
        <p:cxnSp>
          <p:nvCxnSpPr>
            <p:cNvPr id="47" name="连接符: 曲线 46">
              <a:extLst>
                <a:ext uri="{FF2B5EF4-FFF2-40B4-BE49-F238E27FC236}">
                  <a16:creationId xmlns:a16="http://schemas.microsoft.com/office/drawing/2014/main" id="{121694F8-3BD3-6FF5-13AC-9E7EFE951999}"/>
                </a:ext>
              </a:extLst>
            </p:cNvPr>
            <p:cNvCxnSpPr>
              <a:cxnSpLocks/>
            </p:cNvCxnSpPr>
            <p:nvPr/>
          </p:nvCxnSpPr>
          <p:spPr>
            <a:xfrm flipH="1" flipV="1">
              <a:off x="9480501" y="1496845"/>
              <a:ext cx="10079" cy="1278715"/>
            </a:xfrm>
            <a:prstGeom prst="curvedConnector3">
              <a:avLst>
                <a:gd name="adj1" fmla="val -2268082"/>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B219D375-BCA1-7469-0C6A-53A995D464C9}"/>
                </a:ext>
              </a:extLst>
            </p:cNvPr>
            <p:cNvSpPr txBox="1"/>
            <p:nvPr/>
          </p:nvSpPr>
          <p:spPr>
            <a:xfrm>
              <a:off x="9679098" y="1956629"/>
              <a:ext cx="1858586" cy="369332"/>
            </a:xfrm>
            <a:prstGeom prst="rect">
              <a:avLst/>
            </a:prstGeom>
            <a:noFill/>
          </p:spPr>
          <p:txBody>
            <a:bodyPr wrap="square" rtlCol="0">
              <a:spAutoFit/>
            </a:bodyPr>
            <a:lstStyle/>
            <a:p>
              <a:r>
                <a:rPr lang="zh-CN" altLang="en-US" b="1" dirty="0"/>
                <a:t>通知应用进程</a:t>
              </a:r>
            </a:p>
          </p:txBody>
        </p:sp>
      </p:grpSp>
      <p:sp>
        <p:nvSpPr>
          <p:cNvPr id="50" name="标注: 左箭头 49">
            <a:extLst>
              <a:ext uri="{FF2B5EF4-FFF2-40B4-BE49-F238E27FC236}">
                <a16:creationId xmlns:a16="http://schemas.microsoft.com/office/drawing/2014/main" id="{F8C87274-CDF7-8AA9-2A46-22B7719EA28C}"/>
              </a:ext>
            </a:extLst>
          </p:cNvPr>
          <p:cNvSpPr/>
          <p:nvPr/>
        </p:nvSpPr>
        <p:spPr>
          <a:xfrm rot="21173608">
            <a:off x="5590824" y="3185971"/>
            <a:ext cx="1893651" cy="470078"/>
          </a:xfrm>
          <a:prstGeom prst="leftArrowCallout">
            <a:avLst>
              <a:gd name="adj1" fmla="val 25000"/>
              <a:gd name="adj2" fmla="val 25000"/>
              <a:gd name="adj3" fmla="val 25000"/>
              <a:gd name="adj4" fmla="val 85097"/>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数据传输</a:t>
            </a:r>
          </a:p>
        </p:txBody>
      </p:sp>
      <p:sp>
        <p:nvSpPr>
          <p:cNvPr id="51" name="矩形 50">
            <a:extLst>
              <a:ext uri="{FF2B5EF4-FFF2-40B4-BE49-F238E27FC236}">
                <a16:creationId xmlns:a16="http://schemas.microsoft.com/office/drawing/2014/main" id="{B61D931A-9793-AB5F-973B-40953D11E6E2}"/>
              </a:ext>
            </a:extLst>
          </p:cNvPr>
          <p:cNvSpPr/>
          <p:nvPr/>
        </p:nvSpPr>
        <p:spPr>
          <a:xfrm>
            <a:off x="2694472" y="3321269"/>
            <a:ext cx="1515600" cy="1099051"/>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FIN-WAIT-2</a:t>
            </a:r>
          </a:p>
          <a:p>
            <a:pPr algn="ctr"/>
            <a:r>
              <a:rPr lang="zh-CN" altLang="en-US" b="1" dirty="0">
                <a:solidFill>
                  <a:schemeClr val="bg1"/>
                </a:solidFill>
                <a:latin typeface="+mn-ea"/>
              </a:rPr>
              <a:t>终止等待</a:t>
            </a:r>
            <a:r>
              <a:rPr lang="en-US" altLang="zh-CN" b="1" dirty="0">
                <a:solidFill>
                  <a:schemeClr val="bg1"/>
                </a:solidFill>
                <a:latin typeface="+mn-ea"/>
              </a:rPr>
              <a:t>2</a:t>
            </a:r>
            <a:endParaRPr lang="zh-CN" altLang="en-US" b="1" dirty="0">
              <a:solidFill>
                <a:schemeClr val="bg1"/>
              </a:solidFill>
              <a:latin typeface="+mn-ea"/>
            </a:endParaRPr>
          </a:p>
        </p:txBody>
      </p:sp>
      <p:grpSp>
        <p:nvGrpSpPr>
          <p:cNvPr id="19" name="组合 18">
            <a:extLst>
              <a:ext uri="{FF2B5EF4-FFF2-40B4-BE49-F238E27FC236}">
                <a16:creationId xmlns:a16="http://schemas.microsoft.com/office/drawing/2014/main" id="{C051D0C7-D3F9-E1C1-CAF0-80AAFFD5B05E}"/>
              </a:ext>
            </a:extLst>
          </p:cNvPr>
          <p:cNvGrpSpPr/>
          <p:nvPr/>
        </p:nvGrpSpPr>
        <p:grpSpPr>
          <a:xfrm>
            <a:off x="9488265" y="1355080"/>
            <a:ext cx="2611540" cy="2521388"/>
            <a:chOff x="9488265" y="1355080"/>
            <a:chExt cx="2611540" cy="2521388"/>
          </a:xfrm>
        </p:grpSpPr>
        <p:cxnSp>
          <p:nvCxnSpPr>
            <p:cNvPr id="53" name="连接符: 肘形 52">
              <a:extLst>
                <a:ext uri="{FF2B5EF4-FFF2-40B4-BE49-F238E27FC236}">
                  <a16:creationId xmlns:a16="http://schemas.microsoft.com/office/drawing/2014/main" id="{0A85672B-0842-2713-41FF-7CB262BF9F57}"/>
                </a:ext>
              </a:extLst>
            </p:cNvPr>
            <p:cNvCxnSpPr>
              <a:cxnSpLocks/>
            </p:cNvCxnSpPr>
            <p:nvPr/>
          </p:nvCxnSpPr>
          <p:spPr>
            <a:xfrm flipH="1">
              <a:off x="9488265" y="1360897"/>
              <a:ext cx="918291" cy="2515571"/>
            </a:xfrm>
            <a:prstGeom prst="bentConnector3">
              <a:avLst>
                <a:gd name="adj1" fmla="val -180294"/>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D5F59072-64B2-FAA3-5A0A-DFD37893A573}"/>
                </a:ext>
              </a:extLst>
            </p:cNvPr>
            <p:cNvSpPr txBox="1"/>
            <p:nvPr/>
          </p:nvSpPr>
          <p:spPr>
            <a:xfrm>
              <a:off x="11661078" y="1355080"/>
              <a:ext cx="438727" cy="1200329"/>
            </a:xfrm>
            <a:prstGeom prst="rect">
              <a:avLst/>
            </a:prstGeom>
            <a:noFill/>
          </p:spPr>
          <p:txBody>
            <a:bodyPr wrap="square" rtlCol="0">
              <a:spAutoFit/>
            </a:bodyPr>
            <a:lstStyle/>
            <a:p>
              <a:r>
                <a:rPr lang="zh-CN" altLang="en-US" b="1" dirty="0"/>
                <a:t>被动关</a:t>
              </a:r>
              <a:endParaRPr lang="en-US" altLang="zh-CN" b="1" dirty="0"/>
            </a:p>
            <a:p>
              <a:r>
                <a:rPr lang="zh-CN" altLang="en-US" b="1" dirty="0"/>
                <a:t>闭</a:t>
              </a:r>
            </a:p>
          </p:txBody>
        </p:sp>
      </p:grpSp>
      <p:grpSp>
        <p:nvGrpSpPr>
          <p:cNvPr id="20" name="组合 19">
            <a:extLst>
              <a:ext uri="{FF2B5EF4-FFF2-40B4-BE49-F238E27FC236}">
                <a16:creationId xmlns:a16="http://schemas.microsoft.com/office/drawing/2014/main" id="{CB9302F4-B15D-79A5-11B3-D52592EE17DC}"/>
              </a:ext>
            </a:extLst>
          </p:cNvPr>
          <p:cNvGrpSpPr/>
          <p:nvPr/>
        </p:nvGrpSpPr>
        <p:grpSpPr>
          <a:xfrm>
            <a:off x="4216453" y="3638329"/>
            <a:ext cx="3759093" cy="745646"/>
            <a:chOff x="4216453" y="3638329"/>
            <a:chExt cx="3759093" cy="745646"/>
          </a:xfrm>
        </p:grpSpPr>
        <p:cxnSp>
          <p:nvCxnSpPr>
            <p:cNvPr id="56" name="直接箭头连接符 55">
              <a:extLst>
                <a:ext uri="{FF2B5EF4-FFF2-40B4-BE49-F238E27FC236}">
                  <a16:creationId xmlns:a16="http://schemas.microsoft.com/office/drawing/2014/main" id="{EDF8392F-A282-FCD9-178E-0D7B6619E927}"/>
                </a:ext>
              </a:extLst>
            </p:cNvPr>
            <p:cNvCxnSpPr>
              <a:cxnSpLocks/>
            </p:cNvCxnSpPr>
            <p:nvPr/>
          </p:nvCxnSpPr>
          <p:spPr>
            <a:xfrm flipH="1">
              <a:off x="4216453" y="3882007"/>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CFD2ADA4-8365-67F7-EA04-0CE2EF7D6A8B}"/>
                </a:ext>
              </a:extLst>
            </p:cNvPr>
            <p:cNvSpPr txBox="1"/>
            <p:nvPr/>
          </p:nvSpPr>
          <p:spPr>
            <a:xfrm rot="21102087">
              <a:off x="4298053" y="4011471"/>
              <a:ext cx="809897" cy="369332"/>
            </a:xfrm>
            <a:prstGeom prst="rect">
              <a:avLst/>
            </a:prstGeom>
            <a:noFill/>
          </p:spPr>
          <p:txBody>
            <a:bodyPr wrap="square" rtlCol="0">
              <a:spAutoFit/>
            </a:bodyPr>
            <a:lstStyle/>
            <a:p>
              <a:r>
                <a:rPr lang="en-US" altLang="zh-CN" b="1" dirty="0"/>
                <a:t>FIN=1</a:t>
              </a:r>
              <a:endParaRPr lang="zh-CN" altLang="en-US" b="1" dirty="0"/>
            </a:p>
          </p:txBody>
        </p:sp>
        <p:sp>
          <p:nvSpPr>
            <p:cNvPr id="58" name="文本框 57">
              <a:extLst>
                <a:ext uri="{FF2B5EF4-FFF2-40B4-BE49-F238E27FC236}">
                  <a16:creationId xmlns:a16="http://schemas.microsoft.com/office/drawing/2014/main" id="{587B4EE8-64C4-D84C-28BF-6B137CD804ED}"/>
                </a:ext>
              </a:extLst>
            </p:cNvPr>
            <p:cNvSpPr txBox="1"/>
            <p:nvPr/>
          </p:nvSpPr>
          <p:spPr>
            <a:xfrm rot="21139996">
              <a:off x="5112632" y="3900687"/>
              <a:ext cx="809897" cy="369332"/>
            </a:xfrm>
            <a:prstGeom prst="rect">
              <a:avLst/>
            </a:prstGeom>
            <a:noFill/>
          </p:spPr>
          <p:txBody>
            <a:bodyPr wrap="square" rtlCol="0">
              <a:spAutoFit/>
            </a:bodyPr>
            <a:lstStyle/>
            <a:p>
              <a:r>
                <a:rPr lang="en-US" altLang="zh-CN" b="1" dirty="0"/>
                <a:t>ACK=1</a:t>
              </a:r>
              <a:endParaRPr lang="zh-CN" altLang="en-US" b="1" dirty="0"/>
            </a:p>
          </p:txBody>
        </p:sp>
        <p:sp>
          <p:nvSpPr>
            <p:cNvPr id="59" name="文本框 58">
              <a:extLst>
                <a:ext uri="{FF2B5EF4-FFF2-40B4-BE49-F238E27FC236}">
                  <a16:creationId xmlns:a16="http://schemas.microsoft.com/office/drawing/2014/main" id="{12AB19C4-591E-1B91-843F-12616985FCDA}"/>
                </a:ext>
              </a:extLst>
            </p:cNvPr>
            <p:cNvSpPr txBox="1"/>
            <p:nvPr/>
          </p:nvSpPr>
          <p:spPr>
            <a:xfrm rot="21174311">
              <a:off x="6000722" y="3731131"/>
              <a:ext cx="1015561" cy="369332"/>
            </a:xfrm>
            <a:prstGeom prst="rect">
              <a:avLst/>
            </a:prstGeom>
            <a:noFill/>
          </p:spPr>
          <p:txBody>
            <a:bodyPr wrap="square" rtlCol="0">
              <a:spAutoFit/>
            </a:bodyPr>
            <a:lstStyle/>
            <a:p>
              <a:r>
                <a:rPr lang="en-US" altLang="zh-CN" b="1" dirty="0"/>
                <a:t>seq=w</a:t>
              </a:r>
              <a:endParaRPr lang="zh-CN" altLang="en-US" b="1" dirty="0"/>
            </a:p>
          </p:txBody>
        </p:sp>
        <p:sp>
          <p:nvSpPr>
            <p:cNvPr id="60" name="文本框 59">
              <a:extLst>
                <a:ext uri="{FF2B5EF4-FFF2-40B4-BE49-F238E27FC236}">
                  <a16:creationId xmlns:a16="http://schemas.microsoft.com/office/drawing/2014/main" id="{B2BECB0B-84F1-86DF-C0D1-2D282BF8DCAE}"/>
                </a:ext>
              </a:extLst>
            </p:cNvPr>
            <p:cNvSpPr txBox="1"/>
            <p:nvPr/>
          </p:nvSpPr>
          <p:spPr>
            <a:xfrm rot="21174311">
              <a:off x="6813967" y="3638329"/>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61" name="矩形 60">
            <a:extLst>
              <a:ext uri="{FF2B5EF4-FFF2-40B4-BE49-F238E27FC236}">
                <a16:creationId xmlns:a16="http://schemas.microsoft.com/office/drawing/2014/main" id="{81667B02-959F-E897-B849-015983F35285}"/>
              </a:ext>
            </a:extLst>
          </p:cNvPr>
          <p:cNvSpPr/>
          <p:nvPr/>
        </p:nvSpPr>
        <p:spPr>
          <a:xfrm>
            <a:off x="7973231" y="3881261"/>
            <a:ext cx="1515035" cy="884008"/>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LAST-ACK</a:t>
            </a:r>
          </a:p>
          <a:p>
            <a:pPr algn="ctr"/>
            <a:r>
              <a:rPr lang="zh-CN" altLang="en-US" b="1" dirty="0">
                <a:solidFill>
                  <a:schemeClr val="bg1"/>
                </a:solidFill>
                <a:latin typeface="+mn-ea"/>
              </a:rPr>
              <a:t>最后确认</a:t>
            </a:r>
          </a:p>
        </p:txBody>
      </p:sp>
      <p:sp>
        <p:nvSpPr>
          <p:cNvPr id="62" name="文本框 61">
            <a:extLst>
              <a:ext uri="{FF2B5EF4-FFF2-40B4-BE49-F238E27FC236}">
                <a16:creationId xmlns:a16="http://schemas.microsoft.com/office/drawing/2014/main" id="{B5BC889B-9824-117F-37EE-EF7C9ADA70E0}"/>
              </a:ext>
            </a:extLst>
          </p:cNvPr>
          <p:cNvSpPr txBox="1"/>
          <p:nvPr/>
        </p:nvSpPr>
        <p:spPr>
          <a:xfrm>
            <a:off x="9480501" y="3902497"/>
            <a:ext cx="2759153" cy="646331"/>
          </a:xfrm>
          <a:prstGeom prst="rect">
            <a:avLst/>
          </a:prstGeom>
          <a:noFill/>
        </p:spPr>
        <p:txBody>
          <a:bodyPr wrap="square" rtlCol="0">
            <a:spAutoFit/>
          </a:bodyPr>
          <a:lstStyle/>
          <a:p>
            <a:r>
              <a:rPr lang="zh-CN" altLang="en-US" b="1" dirty="0">
                <a:solidFill>
                  <a:schemeClr val="accent1">
                    <a:lumMod val="50000"/>
                  </a:schemeClr>
                </a:solidFill>
              </a:rPr>
              <a:t>发送</a:t>
            </a:r>
            <a:r>
              <a:rPr lang="en-US" altLang="zh-CN" b="1" dirty="0">
                <a:solidFill>
                  <a:schemeClr val="accent1">
                    <a:lumMod val="50000"/>
                  </a:schemeClr>
                </a:solidFill>
              </a:rPr>
              <a:t>TCP</a:t>
            </a:r>
            <a:r>
              <a:rPr lang="zh-CN" altLang="en-US" b="1" dirty="0">
                <a:solidFill>
                  <a:schemeClr val="accent1">
                    <a:lumMod val="50000"/>
                  </a:schemeClr>
                </a:solidFill>
              </a:rPr>
              <a:t>连接释放报文段</a:t>
            </a:r>
            <a:endParaRPr lang="en-US" altLang="zh-CN" b="1" dirty="0">
              <a:solidFill>
                <a:schemeClr val="accent1">
                  <a:lumMod val="50000"/>
                </a:schemeClr>
              </a:solidFill>
            </a:endParaRPr>
          </a:p>
          <a:p>
            <a:r>
              <a:rPr lang="zh-CN" altLang="en-US" b="1" dirty="0">
                <a:solidFill>
                  <a:schemeClr val="accent1">
                    <a:lumMod val="50000"/>
                  </a:schemeClr>
                </a:solidFill>
              </a:rPr>
              <a:t>并进入最后确认状态</a:t>
            </a:r>
          </a:p>
        </p:txBody>
      </p:sp>
      <p:grpSp>
        <p:nvGrpSpPr>
          <p:cNvPr id="11" name="组合 10">
            <a:extLst>
              <a:ext uri="{FF2B5EF4-FFF2-40B4-BE49-F238E27FC236}">
                <a16:creationId xmlns:a16="http://schemas.microsoft.com/office/drawing/2014/main" id="{4BCBA342-78FC-6EFB-8A34-251DDD3F391C}"/>
              </a:ext>
            </a:extLst>
          </p:cNvPr>
          <p:cNvGrpSpPr/>
          <p:nvPr/>
        </p:nvGrpSpPr>
        <p:grpSpPr>
          <a:xfrm>
            <a:off x="4218768" y="4250929"/>
            <a:ext cx="3763723" cy="514340"/>
            <a:chOff x="4218768" y="4250929"/>
            <a:chExt cx="3763723" cy="514340"/>
          </a:xfrm>
        </p:grpSpPr>
        <p:cxnSp>
          <p:nvCxnSpPr>
            <p:cNvPr id="63" name="直接箭头连接符 62">
              <a:extLst>
                <a:ext uri="{FF2B5EF4-FFF2-40B4-BE49-F238E27FC236}">
                  <a16:creationId xmlns:a16="http://schemas.microsoft.com/office/drawing/2014/main" id="{976E8637-2F99-A556-3939-925951B73F01}"/>
                </a:ext>
              </a:extLst>
            </p:cNvPr>
            <p:cNvCxnSpPr/>
            <p:nvPr/>
          </p:nvCxnSpPr>
          <p:spPr>
            <a:xfrm>
              <a:off x="4218768" y="4423921"/>
              <a:ext cx="3763723" cy="34134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3A143ECC-AE96-12D2-3896-705FEFEF2DE1}"/>
                </a:ext>
              </a:extLst>
            </p:cNvPr>
            <p:cNvSpPr txBox="1"/>
            <p:nvPr/>
          </p:nvSpPr>
          <p:spPr>
            <a:xfrm rot="343184">
              <a:off x="5253224" y="4250929"/>
              <a:ext cx="809897" cy="369332"/>
            </a:xfrm>
            <a:prstGeom prst="rect">
              <a:avLst/>
            </a:prstGeom>
            <a:noFill/>
          </p:spPr>
          <p:txBody>
            <a:bodyPr wrap="square" rtlCol="0">
              <a:spAutoFit/>
            </a:bodyPr>
            <a:lstStyle/>
            <a:p>
              <a:r>
                <a:rPr lang="en-US" altLang="zh-CN" b="1" dirty="0"/>
                <a:t>ACK=1</a:t>
              </a:r>
              <a:endParaRPr lang="zh-CN" altLang="en-US" b="1" dirty="0"/>
            </a:p>
          </p:txBody>
        </p:sp>
        <p:sp>
          <p:nvSpPr>
            <p:cNvPr id="66" name="文本框 65">
              <a:extLst>
                <a:ext uri="{FF2B5EF4-FFF2-40B4-BE49-F238E27FC236}">
                  <a16:creationId xmlns:a16="http://schemas.microsoft.com/office/drawing/2014/main" id="{83A3B597-9997-D9C0-1420-31CE0076B1F6}"/>
                </a:ext>
              </a:extLst>
            </p:cNvPr>
            <p:cNvSpPr txBox="1"/>
            <p:nvPr/>
          </p:nvSpPr>
          <p:spPr>
            <a:xfrm rot="344951">
              <a:off x="5997423" y="4296808"/>
              <a:ext cx="1143861" cy="369332"/>
            </a:xfrm>
            <a:prstGeom prst="rect">
              <a:avLst/>
            </a:prstGeom>
            <a:noFill/>
          </p:spPr>
          <p:txBody>
            <a:bodyPr wrap="square" rtlCol="0">
              <a:spAutoFit/>
            </a:bodyPr>
            <a:lstStyle/>
            <a:p>
              <a:r>
                <a:rPr lang="en-US" altLang="zh-CN" b="1" dirty="0"/>
                <a:t>seq=u+1</a:t>
              </a:r>
              <a:endParaRPr lang="zh-CN" altLang="en-US" b="1" dirty="0"/>
            </a:p>
          </p:txBody>
        </p:sp>
        <p:sp>
          <p:nvSpPr>
            <p:cNvPr id="67" name="文本框 66">
              <a:extLst>
                <a:ext uri="{FF2B5EF4-FFF2-40B4-BE49-F238E27FC236}">
                  <a16:creationId xmlns:a16="http://schemas.microsoft.com/office/drawing/2014/main" id="{2C532508-B7B1-DFA6-6678-4E9F8ECDDA1C}"/>
                </a:ext>
              </a:extLst>
            </p:cNvPr>
            <p:cNvSpPr txBox="1"/>
            <p:nvPr/>
          </p:nvSpPr>
          <p:spPr>
            <a:xfrm rot="344951">
              <a:off x="6897496" y="4370789"/>
              <a:ext cx="1024244" cy="369332"/>
            </a:xfrm>
            <a:prstGeom prst="rect">
              <a:avLst/>
            </a:prstGeom>
            <a:noFill/>
          </p:spPr>
          <p:txBody>
            <a:bodyPr wrap="square" rtlCol="0">
              <a:spAutoFit/>
            </a:bodyPr>
            <a:lstStyle/>
            <a:p>
              <a:r>
                <a:rPr lang="en-US" altLang="zh-CN" b="1" dirty="0"/>
                <a:t>ack=w+1</a:t>
              </a:r>
              <a:endParaRPr lang="zh-CN" altLang="en-US" b="1" dirty="0"/>
            </a:p>
          </p:txBody>
        </p:sp>
      </p:grpSp>
      <p:sp>
        <p:nvSpPr>
          <p:cNvPr id="68" name="矩形 67">
            <a:extLst>
              <a:ext uri="{FF2B5EF4-FFF2-40B4-BE49-F238E27FC236}">
                <a16:creationId xmlns:a16="http://schemas.microsoft.com/office/drawing/2014/main" id="{E726EDB8-4398-7D9F-CEEA-57CF74F85144}"/>
              </a:ext>
            </a:extLst>
          </p:cNvPr>
          <p:cNvSpPr/>
          <p:nvPr/>
        </p:nvSpPr>
        <p:spPr>
          <a:xfrm>
            <a:off x="2694406" y="4417328"/>
            <a:ext cx="1515600" cy="106270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TIME-WAIT</a:t>
            </a:r>
          </a:p>
          <a:p>
            <a:pPr algn="ctr"/>
            <a:r>
              <a:rPr lang="zh-CN" altLang="en-US" b="1" dirty="0">
                <a:solidFill>
                  <a:schemeClr val="bg1"/>
                </a:solidFill>
                <a:latin typeface="+mn-ea"/>
              </a:rPr>
              <a:t>时间等待</a:t>
            </a:r>
          </a:p>
        </p:txBody>
      </p:sp>
      <p:sp>
        <p:nvSpPr>
          <p:cNvPr id="69" name="文本框 68">
            <a:extLst>
              <a:ext uri="{FF2B5EF4-FFF2-40B4-BE49-F238E27FC236}">
                <a16:creationId xmlns:a16="http://schemas.microsoft.com/office/drawing/2014/main" id="{1E36B272-AB3F-9C0D-26CE-31C41FE51790}"/>
              </a:ext>
            </a:extLst>
          </p:cNvPr>
          <p:cNvSpPr txBox="1"/>
          <p:nvPr/>
        </p:nvSpPr>
        <p:spPr>
          <a:xfrm>
            <a:off x="130663" y="4374508"/>
            <a:ext cx="2759153" cy="646331"/>
          </a:xfrm>
          <a:prstGeom prst="rect">
            <a:avLst/>
          </a:prstGeom>
          <a:noFill/>
        </p:spPr>
        <p:txBody>
          <a:bodyPr wrap="square" rtlCol="0">
            <a:spAutoFit/>
          </a:bodyPr>
          <a:lstStyle/>
          <a:p>
            <a:r>
              <a:rPr lang="zh-CN" altLang="en-US" b="1" dirty="0">
                <a:solidFill>
                  <a:schemeClr val="accent1"/>
                </a:solidFill>
              </a:rPr>
              <a:t>发送</a:t>
            </a:r>
            <a:r>
              <a:rPr lang="en-US" altLang="zh-CN" b="1" dirty="0">
                <a:solidFill>
                  <a:schemeClr val="accent1"/>
                </a:solidFill>
              </a:rPr>
              <a:t>TCP</a:t>
            </a:r>
            <a:r>
              <a:rPr lang="zh-CN" altLang="en-US" b="1" dirty="0">
                <a:solidFill>
                  <a:schemeClr val="accent1"/>
                </a:solidFill>
              </a:rPr>
              <a:t>普通确认报文段</a:t>
            </a:r>
            <a:endParaRPr lang="en-US" altLang="zh-CN" b="1" dirty="0">
              <a:solidFill>
                <a:schemeClr val="accent1"/>
              </a:solidFill>
            </a:endParaRPr>
          </a:p>
          <a:p>
            <a:r>
              <a:rPr lang="zh-CN" altLang="en-US" b="1" dirty="0">
                <a:solidFill>
                  <a:schemeClr val="accent1"/>
                </a:solidFill>
              </a:rPr>
              <a:t>并进入时间等待状态</a:t>
            </a:r>
          </a:p>
        </p:txBody>
      </p:sp>
      <p:sp>
        <p:nvSpPr>
          <p:cNvPr id="65" name="矩形 64">
            <a:extLst>
              <a:ext uri="{FF2B5EF4-FFF2-40B4-BE49-F238E27FC236}">
                <a16:creationId xmlns:a16="http://schemas.microsoft.com/office/drawing/2014/main" id="{1954CBEA-838F-2955-8513-14DAAE244E70}"/>
              </a:ext>
            </a:extLst>
          </p:cNvPr>
          <p:cNvSpPr/>
          <p:nvPr/>
        </p:nvSpPr>
        <p:spPr>
          <a:xfrm>
            <a:off x="7973230" y="4765269"/>
            <a:ext cx="1515035" cy="62657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rPr>
              <a:t>关闭</a:t>
            </a:r>
          </a:p>
        </p:txBody>
      </p:sp>
      <p:grpSp>
        <p:nvGrpSpPr>
          <p:cNvPr id="12" name="组合 11">
            <a:extLst>
              <a:ext uri="{FF2B5EF4-FFF2-40B4-BE49-F238E27FC236}">
                <a16:creationId xmlns:a16="http://schemas.microsoft.com/office/drawing/2014/main" id="{5810E16A-CB93-6773-DC93-2FD17BB74C22}"/>
              </a:ext>
            </a:extLst>
          </p:cNvPr>
          <p:cNvGrpSpPr/>
          <p:nvPr/>
        </p:nvGrpSpPr>
        <p:grpSpPr>
          <a:xfrm>
            <a:off x="4210007" y="4435595"/>
            <a:ext cx="1414828" cy="1059693"/>
            <a:chOff x="4210007" y="4435595"/>
            <a:chExt cx="1414828" cy="1059693"/>
          </a:xfrm>
        </p:grpSpPr>
        <p:cxnSp>
          <p:nvCxnSpPr>
            <p:cNvPr id="73" name="连接符: 曲线 72">
              <a:extLst>
                <a:ext uri="{FF2B5EF4-FFF2-40B4-BE49-F238E27FC236}">
                  <a16:creationId xmlns:a16="http://schemas.microsoft.com/office/drawing/2014/main" id="{5B74454E-1FE8-2B00-2FCF-972398D1CDB4}"/>
                </a:ext>
              </a:extLst>
            </p:cNvPr>
            <p:cNvCxnSpPr>
              <a:cxnSpLocks/>
            </p:cNvCxnSpPr>
            <p:nvPr/>
          </p:nvCxnSpPr>
          <p:spPr>
            <a:xfrm>
              <a:off x="4210007" y="4435595"/>
              <a:ext cx="12700" cy="1059693"/>
            </a:xfrm>
            <a:prstGeom prst="curvedConnector3">
              <a:avLst>
                <a:gd name="adj1" fmla="val 1800000"/>
              </a:avLst>
            </a:prstGeom>
            <a:ln w="381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F039F35E-656E-DA85-EED6-646C4319CEE0}"/>
                </a:ext>
              </a:extLst>
            </p:cNvPr>
            <p:cNvSpPr txBox="1"/>
            <p:nvPr/>
          </p:nvSpPr>
          <p:spPr>
            <a:xfrm>
              <a:off x="4433906" y="4796094"/>
              <a:ext cx="1190929" cy="369332"/>
            </a:xfrm>
            <a:prstGeom prst="rect">
              <a:avLst/>
            </a:prstGeom>
            <a:noFill/>
          </p:spPr>
          <p:txBody>
            <a:bodyPr wrap="square" rtlCol="0">
              <a:spAutoFit/>
            </a:bodyPr>
            <a:lstStyle/>
            <a:p>
              <a:r>
                <a:rPr lang="zh-CN" altLang="en-US" b="1" dirty="0">
                  <a:solidFill>
                    <a:schemeClr val="accent1"/>
                  </a:solidFill>
                </a:rPr>
                <a:t>等待</a:t>
              </a:r>
              <a:r>
                <a:rPr lang="en-US" altLang="zh-CN" b="1" dirty="0">
                  <a:solidFill>
                    <a:schemeClr val="accent1"/>
                  </a:solidFill>
                </a:rPr>
                <a:t>2MSL</a:t>
              </a:r>
              <a:endParaRPr lang="zh-CN" altLang="en-US" b="1" dirty="0">
                <a:solidFill>
                  <a:schemeClr val="accent1"/>
                </a:solidFill>
              </a:endParaRPr>
            </a:p>
          </p:txBody>
        </p:sp>
      </p:grpSp>
      <p:sp>
        <p:nvSpPr>
          <p:cNvPr id="78" name="矩形 77">
            <a:extLst>
              <a:ext uri="{FF2B5EF4-FFF2-40B4-BE49-F238E27FC236}">
                <a16:creationId xmlns:a16="http://schemas.microsoft.com/office/drawing/2014/main" id="{8AA36B54-4911-566C-9363-184074F188AC}"/>
              </a:ext>
            </a:extLst>
          </p:cNvPr>
          <p:cNvSpPr/>
          <p:nvPr/>
        </p:nvSpPr>
        <p:spPr>
          <a:xfrm>
            <a:off x="2694971" y="5482121"/>
            <a:ext cx="1515035" cy="62657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rPr>
              <a:t>关闭</a:t>
            </a:r>
          </a:p>
        </p:txBody>
      </p:sp>
      <p:sp>
        <p:nvSpPr>
          <p:cNvPr id="79" name="对话气泡: 矩形 78">
            <a:extLst>
              <a:ext uri="{FF2B5EF4-FFF2-40B4-BE49-F238E27FC236}">
                <a16:creationId xmlns:a16="http://schemas.microsoft.com/office/drawing/2014/main" id="{09BDD0BA-CC55-33AC-C0A4-1D9F1C7B2DF3}"/>
              </a:ext>
            </a:extLst>
          </p:cNvPr>
          <p:cNvSpPr/>
          <p:nvPr/>
        </p:nvSpPr>
        <p:spPr>
          <a:xfrm>
            <a:off x="4451424" y="5424368"/>
            <a:ext cx="7435776" cy="1003066"/>
          </a:xfrm>
          <a:prstGeom prst="wedgeRectCallout">
            <a:avLst>
              <a:gd name="adj1" fmla="val -39232"/>
              <a:gd name="adj2" fmla="val -8333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MSL</a:t>
            </a:r>
            <a:r>
              <a:rPr lang="zh-CN" altLang="en-US" b="1" dirty="0">
                <a:solidFill>
                  <a:schemeClr val="tx1"/>
                </a:solidFill>
              </a:rPr>
              <a:t>是</a:t>
            </a:r>
            <a:r>
              <a:rPr lang="zh-CN" altLang="en-US" b="1" dirty="0">
                <a:solidFill>
                  <a:schemeClr val="accent1"/>
                </a:solidFill>
              </a:rPr>
              <a:t>最长报文段寿命</a:t>
            </a:r>
            <a:r>
              <a:rPr lang="zh-CN" altLang="en-US" b="1" dirty="0">
                <a:solidFill>
                  <a:schemeClr val="tx1"/>
                </a:solidFill>
              </a:rPr>
              <a:t>（</a:t>
            </a:r>
            <a:r>
              <a:rPr lang="en-US" altLang="zh-CN" b="1" dirty="0">
                <a:solidFill>
                  <a:schemeClr val="accent1"/>
                </a:solidFill>
              </a:rPr>
              <a:t>M</a:t>
            </a:r>
            <a:r>
              <a:rPr lang="en-US" altLang="zh-CN" b="1" dirty="0">
                <a:solidFill>
                  <a:schemeClr val="tx1"/>
                </a:solidFill>
              </a:rPr>
              <a:t>aximum </a:t>
            </a:r>
            <a:r>
              <a:rPr lang="en-US" altLang="zh-CN" b="1" dirty="0">
                <a:solidFill>
                  <a:schemeClr val="accent1"/>
                </a:solidFill>
              </a:rPr>
              <a:t>S</a:t>
            </a:r>
            <a:r>
              <a:rPr lang="en-US" altLang="zh-CN" b="1" dirty="0">
                <a:solidFill>
                  <a:schemeClr val="tx1"/>
                </a:solidFill>
              </a:rPr>
              <a:t>egment </a:t>
            </a:r>
            <a:r>
              <a:rPr lang="en-US" altLang="zh-CN" b="1" dirty="0">
                <a:solidFill>
                  <a:schemeClr val="accent1"/>
                </a:solidFill>
              </a:rPr>
              <a:t>L</a:t>
            </a:r>
            <a:r>
              <a:rPr lang="en-US" altLang="zh-CN" b="1" dirty="0">
                <a:solidFill>
                  <a:schemeClr val="tx1"/>
                </a:solidFill>
              </a:rPr>
              <a:t>ifetime</a:t>
            </a:r>
            <a:r>
              <a:rPr lang="zh-CN" altLang="en-US" b="1" dirty="0">
                <a:solidFill>
                  <a:schemeClr val="tx1"/>
                </a:solidFill>
              </a:rPr>
              <a:t>）的英文缩写词，</a:t>
            </a:r>
            <a:r>
              <a:rPr lang="en-US" altLang="zh-CN" b="1" dirty="0">
                <a:solidFill>
                  <a:schemeClr val="tx1"/>
                </a:solidFill>
              </a:rPr>
              <a:t>[RFC793]</a:t>
            </a:r>
            <a:r>
              <a:rPr lang="zh-CN" altLang="en-US" b="1" dirty="0">
                <a:solidFill>
                  <a:schemeClr val="tx1"/>
                </a:solidFill>
              </a:rPr>
              <a:t>建议为</a:t>
            </a:r>
            <a:r>
              <a:rPr lang="en-US" altLang="zh-CN" b="1" dirty="0">
                <a:solidFill>
                  <a:schemeClr val="tx1"/>
                </a:solidFill>
              </a:rPr>
              <a:t>2</a:t>
            </a:r>
            <a:r>
              <a:rPr lang="zh-CN" altLang="en-US" b="1" dirty="0">
                <a:solidFill>
                  <a:schemeClr val="tx1"/>
                </a:solidFill>
              </a:rPr>
              <a:t>分钟。也就是说，</a:t>
            </a:r>
            <a:r>
              <a:rPr lang="en-US" altLang="zh-CN" b="1" dirty="0">
                <a:solidFill>
                  <a:schemeClr val="tx1"/>
                </a:solidFill>
              </a:rPr>
              <a:t>TCP</a:t>
            </a:r>
            <a:r>
              <a:rPr lang="zh-CN" altLang="en-US" b="1" dirty="0">
                <a:solidFill>
                  <a:schemeClr val="tx1"/>
                </a:solidFill>
              </a:rPr>
              <a:t>客户进程进入时间等待（</a:t>
            </a:r>
            <a:r>
              <a:rPr lang="en-US" altLang="zh-CN" b="1" dirty="0">
                <a:solidFill>
                  <a:schemeClr val="tx1"/>
                </a:solidFill>
              </a:rPr>
              <a:t>TIME-WAIT</a:t>
            </a:r>
            <a:r>
              <a:rPr lang="zh-CN" altLang="en-US" b="1" dirty="0">
                <a:solidFill>
                  <a:schemeClr val="tx1"/>
                </a:solidFill>
              </a:rPr>
              <a:t>）状态后，还要经过</a:t>
            </a:r>
            <a:r>
              <a:rPr lang="en-US" altLang="zh-CN" b="1" dirty="0">
                <a:solidFill>
                  <a:schemeClr val="tx1"/>
                </a:solidFill>
              </a:rPr>
              <a:t>4</a:t>
            </a:r>
            <a:r>
              <a:rPr lang="zh-CN" altLang="en-US" b="1" dirty="0">
                <a:solidFill>
                  <a:schemeClr val="tx1"/>
                </a:solidFill>
              </a:rPr>
              <a:t>分钟才能进入关闭（</a:t>
            </a:r>
            <a:r>
              <a:rPr lang="en-US" altLang="zh-CN" b="1" dirty="0">
                <a:solidFill>
                  <a:schemeClr val="tx1"/>
                </a:solidFill>
              </a:rPr>
              <a:t>CLOSED</a:t>
            </a:r>
            <a:r>
              <a:rPr lang="zh-CN" altLang="en-US" b="1" dirty="0">
                <a:solidFill>
                  <a:schemeClr val="tx1"/>
                </a:solidFill>
              </a:rPr>
              <a:t>）状态。</a:t>
            </a:r>
          </a:p>
        </p:txBody>
      </p:sp>
      <p:grpSp>
        <p:nvGrpSpPr>
          <p:cNvPr id="14" name="组合 13">
            <a:extLst>
              <a:ext uri="{FF2B5EF4-FFF2-40B4-BE49-F238E27FC236}">
                <a16:creationId xmlns:a16="http://schemas.microsoft.com/office/drawing/2014/main" id="{231C7DE6-6147-193C-6BA4-1FE09A38E76E}"/>
              </a:ext>
            </a:extLst>
          </p:cNvPr>
          <p:cNvGrpSpPr/>
          <p:nvPr/>
        </p:nvGrpSpPr>
        <p:grpSpPr>
          <a:xfrm>
            <a:off x="304800" y="749300"/>
            <a:ext cx="6192344" cy="400110"/>
            <a:chOff x="424117" y="898245"/>
            <a:chExt cx="6192344" cy="400110"/>
          </a:xfrm>
        </p:grpSpPr>
        <p:sp>
          <p:nvSpPr>
            <p:cNvPr id="15" name="平行四边形 14">
              <a:extLst>
                <a:ext uri="{FF2B5EF4-FFF2-40B4-BE49-F238E27FC236}">
                  <a16:creationId xmlns:a16="http://schemas.microsoft.com/office/drawing/2014/main" id="{BB325B7C-E2EC-6B78-5B5C-909495C35C1C}"/>
                </a:ext>
              </a:extLst>
            </p:cNvPr>
            <p:cNvSpPr/>
            <p:nvPr/>
          </p:nvSpPr>
          <p:spPr>
            <a:xfrm>
              <a:off x="424117" y="898245"/>
              <a:ext cx="67714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16" name="文本框 15">
              <a:extLst>
                <a:ext uri="{FF2B5EF4-FFF2-40B4-BE49-F238E27FC236}">
                  <a16:creationId xmlns:a16="http://schemas.microsoft.com/office/drawing/2014/main" id="{C682A246-C1D9-578C-F62D-57591A00244D}"/>
                </a:ext>
              </a:extLst>
            </p:cNvPr>
            <p:cNvSpPr txBox="1"/>
            <p:nvPr/>
          </p:nvSpPr>
          <p:spPr>
            <a:xfrm>
              <a:off x="1101257" y="898245"/>
              <a:ext cx="5515204" cy="400110"/>
            </a:xfrm>
            <a:prstGeom prst="rect">
              <a:avLst/>
            </a:prstGeom>
            <a:noFill/>
          </p:spPr>
          <p:txBody>
            <a:bodyPr wrap="square" rtlCol="0">
              <a:spAutoFit/>
            </a:bodyPr>
            <a:lstStyle/>
            <a:p>
              <a:r>
                <a:rPr lang="zh-CN" altLang="en-US" sz="2000" b="1" dirty="0"/>
                <a:t>“四报文挥手”释放</a:t>
              </a:r>
              <a:r>
                <a:rPr lang="en-US" altLang="zh-CN" sz="2000" b="1" dirty="0"/>
                <a:t>TCP</a:t>
              </a:r>
              <a:r>
                <a:rPr lang="zh-CN" altLang="en-US" sz="2000" b="1" dirty="0"/>
                <a:t>连接</a:t>
              </a:r>
            </a:p>
          </p:txBody>
        </p:sp>
      </p:grpSp>
    </p:spTree>
    <p:custDataLst>
      <p:tags r:id="rId1"/>
    </p:custDataLst>
    <p:extLst>
      <p:ext uri="{BB962C8B-B14F-4D97-AF65-F5344CB8AC3E}">
        <p14:creationId xmlns:p14="http://schemas.microsoft.com/office/powerpoint/2010/main" val="350829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up)">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ppt_x</p:attrName>
                                        </p:attrNameLst>
                                      </p:cBhvr>
                                      <p:tavLst>
                                        <p:tav tm="0">
                                          <p:val>
                                            <p:strVal val="#ppt_x-#ppt_w*1.125000"/>
                                          </p:val>
                                        </p:tav>
                                        <p:tav tm="100000">
                                          <p:val>
                                            <p:strVal val="#ppt_x"/>
                                          </p:val>
                                        </p:tav>
                                      </p:tavLst>
                                    </p:anim>
                                    <p:animEffect transition="in" filter="wipe(right)">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10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wipe(up)">
                                      <p:cBhvr>
                                        <p:cTn id="23" dur="500"/>
                                        <p:tgtEl>
                                          <p:spTgt spid="78"/>
                                        </p:tgtEl>
                                      </p:cBhvr>
                                    </p:animEffect>
                                  </p:childTnLst>
                                </p:cTn>
                              </p:par>
                              <p:par>
                                <p:cTn id="24" presetID="2" presetClass="entr" presetSubtype="4" fill="hold" grpId="0" nodeType="withEffect">
                                  <p:stCondLst>
                                    <p:cond delay="0"/>
                                  </p:stCondLst>
                                  <p:childTnLst>
                                    <p:set>
                                      <p:cBhvr>
                                        <p:cTn id="25" dur="1" fill="hold">
                                          <p:stCondLst>
                                            <p:cond delay="0"/>
                                          </p:stCondLst>
                                        </p:cTn>
                                        <p:tgtEl>
                                          <p:spTgt spid="79"/>
                                        </p:tgtEl>
                                        <p:attrNameLst>
                                          <p:attrName>style.visibility</p:attrName>
                                        </p:attrNameLst>
                                      </p:cBhvr>
                                      <p:to>
                                        <p:strVal val="visible"/>
                                      </p:to>
                                    </p:set>
                                    <p:anim calcmode="lin" valueType="num">
                                      <p:cBhvr additive="base">
                                        <p:cTn id="26" dur="500" fill="hold"/>
                                        <p:tgtEl>
                                          <p:spTgt spid="79"/>
                                        </p:tgtEl>
                                        <p:attrNameLst>
                                          <p:attrName>ppt_x</p:attrName>
                                        </p:attrNameLst>
                                      </p:cBhvr>
                                      <p:tavLst>
                                        <p:tav tm="0">
                                          <p:val>
                                            <p:strVal val="#ppt_x"/>
                                          </p:val>
                                        </p:tav>
                                        <p:tav tm="100000">
                                          <p:val>
                                            <p:strVal val="#ppt_x"/>
                                          </p:val>
                                        </p:tav>
                                      </p:tavLst>
                                    </p:anim>
                                    <p:anim calcmode="lin" valueType="num">
                                      <p:cBhvr additive="base">
                                        <p:cTn id="27"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5" grpId="0" animBg="1"/>
      <p:bldP spid="78" grpId="0" animBg="1"/>
      <p:bldP spid="7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656461EB-E550-7757-6603-AF085A5C4604}"/>
              </a:ext>
            </a:extLst>
          </p:cNvPr>
          <p:cNvSpPr txBox="1"/>
          <p:nvPr/>
        </p:nvSpPr>
        <p:spPr>
          <a:xfrm>
            <a:off x="9480501" y="4779003"/>
            <a:ext cx="1840785" cy="646331"/>
          </a:xfrm>
          <a:prstGeom prst="rect">
            <a:avLst/>
          </a:prstGeom>
          <a:noFill/>
        </p:spPr>
        <p:txBody>
          <a:bodyPr wrap="square" rtlCol="0">
            <a:spAutoFit/>
          </a:bodyPr>
          <a:lstStyle/>
          <a:p>
            <a:r>
              <a:rPr lang="zh-CN" altLang="en-US" b="1" dirty="0"/>
              <a:t>撤销相应的</a:t>
            </a:r>
            <a:endParaRPr lang="en-US" altLang="zh-CN" b="1" dirty="0"/>
          </a:p>
          <a:p>
            <a:r>
              <a:rPr lang="zh-CN" altLang="en-US" b="1" dirty="0"/>
              <a:t>传输控制块</a:t>
            </a:r>
            <a:r>
              <a:rPr lang="en-US" altLang="zh-CN" b="1" dirty="0"/>
              <a:t>TCB</a:t>
            </a:r>
            <a:endParaRPr lang="zh-CN" altLang="en-US" b="1" dirty="0"/>
          </a:p>
        </p:txBody>
      </p:sp>
      <p:sp>
        <p:nvSpPr>
          <p:cNvPr id="39" name="hand-spread-gesture_33861">
            <a:extLst>
              <a:ext uri="{FF2B5EF4-FFF2-40B4-BE49-F238E27FC236}">
                <a16:creationId xmlns:a16="http://schemas.microsoft.com/office/drawing/2014/main" id="{1236280D-B594-11E5-9A32-D561DC754DF8}"/>
              </a:ext>
            </a:extLst>
          </p:cNvPr>
          <p:cNvSpPr/>
          <p:nvPr/>
        </p:nvSpPr>
        <p:spPr>
          <a:xfrm rot="1840616">
            <a:off x="5682611" y="978859"/>
            <a:ext cx="265387" cy="299276"/>
          </a:xfrm>
          <a:custGeom>
            <a:avLst/>
            <a:gdLst>
              <a:gd name="T0" fmla="*/ 843 w 976"/>
              <a:gd name="T1" fmla="*/ 321 h 1102"/>
              <a:gd name="T2" fmla="*/ 745 w 976"/>
              <a:gd name="T3" fmla="*/ 446 h 1102"/>
              <a:gd name="T4" fmla="*/ 803 w 976"/>
              <a:gd name="T5" fmla="*/ 189 h 1102"/>
              <a:gd name="T6" fmla="*/ 734 w 976"/>
              <a:gd name="T7" fmla="*/ 75 h 1102"/>
              <a:gd name="T8" fmla="*/ 621 w 976"/>
              <a:gd name="T9" fmla="*/ 144 h 1102"/>
              <a:gd name="T10" fmla="*/ 582 w 976"/>
              <a:gd name="T11" fmla="*/ 97 h 1102"/>
              <a:gd name="T12" fmla="*/ 388 w 976"/>
              <a:gd name="T13" fmla="*/ 97 h 1102"/>
              <a:gd name="T14" fmla="*/ 350 w 976"/>
              <a:gd name="T15" fmla="*/ 209 h 1102"/>
              <a:gd name="T16" fmla="*/ 235 w 976"/>
              <a:gd name="T17" fmla="*/ 112 h 1102"/>
              <a:gd name="T18" fmla="*/ 163 w 976"/>
              <a:gd name="T19" fmla="*/ 219 h 1102"/>
              <a:gd name="T20" fmla="*/ 244 w 976"/>
              <a:gd name="T21" fmla="*/ 601 h 1102"/>
              <a:gd name="T22" fmla="*/ 0 w 976"/>
              <a:gd name="T23" fmla="*/ 630 h 1102"/>
              <a:gd name="T24" fmla="*/ 257 w 976"/>
              <a:gd name="T25" fmla="*/ 931 h 1102"/>
              <a:gd name="T26" fmla="*/ 214 w 976"/>
              <a:gd name="T27" fmla="*/ 969 h 1102"/>
              <a:gd name="T28" fmla="*/ 252 w 976"/>
              <a:gd name="T29" fmla="*/ 1102 h 1102"/>
              <a:gd name="T30" fmla="*/ 834 w 976"/>
              <a:gd name="T31" fmla="*/ 1064 h 1102"/>
              <a:gd name="T32" fmla="*/ 796 w 976"/>
              <a:gd name="T33" fmla="*/ 931 h 1102"/>
              <a:gd name="T34" fmla="*/ 813 w 976"/>
              <a:gd name="T35" fmla="*/ 859 h 1102"/>
              <a:gd name="T36" fmla="*/ 865 w 976"/>
              <a:gd name="T37" fmla="*/ 638 h 1102"/>
              <a:gd name="T38" fmla="*/ 953 w 976"/>
              <a:gd name="T39" fmla="*/ 448 h 1102"/>
              <a:gd name="T40" fmla="*/ 912 w 976"/>
              <a:gd name="T41" fmla="*/ 325 h 1102"/>
              <a:gd name="T42" fmla="*/ 825 w 976"/>
              <a:gd name="T43" fmla="*/ 631 h 1102"/>
              <a:gd name="T44" fmla="*/ 825 w 976"/>
              <a:gd name="T45" fmla="*/ 634 h 1102"/>
              <a:gd name="T46" fmla="*/ 825 w 976"/>
              <a:gd name="T47" fmla="*/ 642 h 1102"/>
              <a:gd name="T48" fmla="*/ 778 w 976"/>
              <a:gd name="T49" fmla="*/ 839 h 1102"/>
              <a:gd name="T50" fmla="*/ 297 w 976"/>
              <a:gd name="T51" fmla="*/ 931 h 1102"/>
              <a:gd name="T52" fmla="*/ 109 w 976"/>
              <a:gd name="T53" fmla="*/ 697 h 1102"/>
              <a:gd name="T54" fmla="*/ 40 w 976"/>
              <a:gd name="T55" fmla="*/ 630 h 1102"/>
              <a:gd name="T56" fmla="*/ 245 w 976"/>
              <a:gd name="T57" fmla="*/ 647 h 1102"/>
              <a:gd name="T58" fmla="*/ 288 w 976"/>
              <a:gd name="T59" fmla="*/ 565 h 1102"/>
              <a:gd name="T60" fmla="*/ 203 w 976"/>
              <a:gd name="T61" fmla="*/ 211 h 1102"/>
              <a:gd name="T62" fmla="*/ 277 w 976"/>
              <a:gd name="T63" fmla="*/ 156 h 1102"/>
              <a:gd name="T64" fmla="*/ 312 w 976"/>
              <a:gd name="T65" fmla="*/ 220 h 1102"/>
              <a:gd name="T66" fmla="*/ 406 w 976"/>
              <a:gd name="T67" fmla="*/ 470 h 1102"/>
              <a:gd name="T68" fmla="*/ 428 w 976"/>
              <a:gd name="T69" fmla="*/ 450 h 1102"/>
              <a:gd name="T70" fmla="*/ 485 w 976"/>
              <a:gd name="T71" fmla="*/ 40 h 1102"/>
              <a:gd name="T72" fmla="*/ 545 w 976"/>
              <a:gd name="T73" fmla="*/ 420 h 1102"/>
              <a:gd name="T74" fmla="*/ 561 w 976"/>
              <a:gd name="T75" fmla="*/ 444 h 1102"/>
              <a:gd name="T76" fmla="*/ 659 w 976"/>
              <a:gd name="T77" fmla="*/ 154 h 1102"/>
              <a:gd name="T78" fmla="*/ 725 w 976"/>
              <a:gd name="T79" fmla="*/ 114 h 1102"/>
              <a:gd name="T80" fmla="*/ 764 w 976"/>
              <a:gd name="T81" fmla="*/ 179 h 1102"/>
              <a:gd name="T82" fmla="*/ 709 w 976"/>
              <a:gd name="T83" fmla="*/ 478 h 1102"/>
              <a:gd name="T84" fmla="*/ 715 w 976"/>
              <a:gd name="T85" fmla="*/ 478 h 1102"/>
              <a:gd name="T86" fmla="*/ 743 w 976"/>
              <a:gd name="T87" fmla="*/ 489 h 1102"/>
              <a:gd name="T88" fmla="*/ 827 w 976"/>
              <a:gd name="T89" fmla="*/ 386 h 1102"/>
              <a:gd name="T90" fmla="*/ 856 w 976"/>
              <a:gd name="T91" fmla="*/ 359 h 1102"/>
              <a:gd name="T92" fmla="*/ 919 w 976"/>
              <a:gd name="T93" fmla="*/ 42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6" h="1102">
                <a:moveTo>
                  <a:pt x="912" y="325"/>
                </a:moveTo>
                <a:cubicBezTo>
                  <a:pt x="890" y="314"/>
                  <a:pt x="866" y="313"/>
                  <a:pt x="843" y="321"/>
                </a:cubicBezTo>
                <a:cubicBezTo>
                  <a:pt x="821" y="329"/>
                  <a:pt x="803" y="345"/>
                  <a:pt x="792" y="366"/>
                </a:cubicBezTo>
                <a:lnTo>
                  <a:pt x="745" y="446"/>
                </a:lnTo>
                <a:cubicBezTo>
                  <a:pt x="743" y="446"/>
                  <a:pt x="740" y="445"/>
                  <a:pt x="738" y="445"/>
                </a:cubicBezTo>
                <a:lnTo>
                  <a:pt x="803" y="189"/>
                </a:lnTo>
                <a:cubicBezTo>
                  <a:pt x="809" y="164"/>
                  <a:pt x="805" y="139"/>
                  <a:pt x="792" y="118"/>
                </a:cubicBezTo>
                <a:cubicBezTo>
                  <a:pt x="779" y="96"/>
                  <a:pt x="759" y="81"/>
                  <a:pt x="734" y="75"/>
                </a:cubicBezTo>
                <a:cubicBezTo>
                  <a:pt x="710" y="69"/>
                  <a:pt x="685" y="73"/>
                  <a:pt x="663" y="86"/>
                </a:cubicBezTo>
                <a:cubicBezTo>
                  <a:pt x="642" y="99"/>
                  <a:pt x="626" y="120"/>
                  <a:pt x="621" y="144"/>
                </a:cubicBezTo>
                <a:lnTo>
                  <a:pt x="584" y="281"/>
                </a:lnTo>
                <a:lnTo>
                  <a:pt x="582" y="97"/>
                </a:lnTo>
                <a:cubicBezTo>
                  <a:pt x="582" y="44"/>
                  <a:pt x="538" y="0"/>
                  <a:pt x="485" y="0"/>
                </a:cubicBezTo>
                <a:cubicBezTo>
                  <a:pt x="432" y="0"/>
                  <a:pt x="388" y="44"/>
                  <a:pt x="388" y="97"/>
                </a:cubicBezTo>
                <a:lnTo>
                  <a:pt x="388" y="332"/>
                </a:lnTo>
                <a:lnTo>
                  <a:pt x="350" y="209"/>
                </a:lnTo>
                <a:cubicBezTo>
                  <a:pt x="344" y="181"/>
                  <a:pt x="330" y="143"/>
                  <a:pt x="299" y="122"/>
                </a:cubicBezTo>
                <a:cubicBezTo>
                  <a:pt x="281" y="111"/>
                  <a:pt x="259" y="107"/>
                  <a:pt x="235" y="112"/>
                </a:cubicBezTo>
                <a:cubicBezTo>
                  <a:pt x="182" y="124"/>
                  <a:pt x="157" y="160"/>
                  <a:pt x="163" y="216"/>
                </a:cubicBezTo>
                <a:cubicBezTo>
                  <a:pt x="163" y="217"/>
                  <a:pt x="163" y="218"/>
                  <a:pt x="163" y="219"/>
                </a:cubicBezTo>
                <a:lnTo>
                  <a:pt x="248" y="567"/>
                </a:lnTo>
                <a:cubicBezTo>
                  <a:pt x="248" y="582"/>
                  <a:pt x="246" y="593"/>
                  <a:pt x="244" y="601"/>
                </a:cubicBezTo>
                <a:cubicBezTo>
                  <a:pt x="150" y="551"/>
                  <a:pt x="81" y="539"/>
                  <a:pt x="39" y="564"/>
                </a:cubicBezTo>
                <a:cubicBezTo>
                  <a:pt x="8" y="581"/>
                  <a:pt x="0" y="613"/>
                  <a:pt x="0" y="630"/>
                </a:cubicBezTo>
                <a:cubicBezTo>
                  <a:pt x="0" y="699"/>
                  <a:pt x="81" y="730"/>
                  <a:pt x="93" y="734"/>
                </a:cubicBezTo>
                <a:cubicBezTo>
                  <a:pt x="245" y="805"/>
                  <a:pt x="261" y="888"/>
                  <a:pt x="257" y="931"/>
                </a:cubicBezTo>
                <a:lnTo>
                  <a:pt x="252" y="931"/>
                </a:lnTo>
                <a:cubicBezTo>
                  <a:pt x="231" y="931"/>
                  <a:pt x="214" y="948"/>
                  <a:pt x="214" y="969"/>
                </a:cubicBezTo>
                <a:lnTo>
                  <a:pt x="214" y="1064"/>
                </a:lnTo>
                <a:cubicBezTo>
                  <a:pt x="214" y="1085"/>
                  <a:pt x="231" y="1102"/>
                  <a:pt x="252" y="1102"/>
                </a:cubicBezTo>
                <a:lnTo>
                  <a:pt x="796" y="1102"/>
                </a:lnTo>
                <a:cubicBezTo>
                  <a:pt x="817" y="1102"/>
                  <a:pt x="834" y="1085"/>
                  <a:pt x="834" y="1064"/>
                </a:cubicBezTo>
                <a:lnTo>
                  <a:pt x="834" y="969"/>
                </a:lnTo>
                <a:cubicBezTo>
                  <a:pt x="834" y="948"/>
                  <a:pt x="817" y="931"/>
                  <a:pt x="796" y="931"/>
                </a:cubicBezTo>
                <a:lnTo>
                  <a:pt x="790" y="931"/>
                </a:lnTo>
                <a:cubicBezTo>
                  <a:pt x="793" y="892"/>
                  <a:pt x="801" y="879"/>
                  <a:pt x="813" y="859"/>
                </a:cubicBezTo>
                <a:cubicBezTo>
                  <a:pt x="821" y="844"/>
                  <a:pt x="832" y="825"/>
                  <a:pt x="844" y="793"/>
                </a:cubicBezTo>
                <a:cubicBezTo>
                  <a:pt x="860" y="749"/>
                  <a:pt x="865" y="688"/>
                  <a:pt x="865" y="638"/>
                </a:cubicBezTo>
                <a:lnTo>
                  <a:pt x="865" y="638"/>
                </a:lnTo>
                <a:cubicBezTo>
                  <a:pt x="866" y="578"/>
                  <a:pt x="928" y="481"/>
                  <a:pt x="953" y="448"/>
                </a:cubicBezTo>
                <a:cubicBezTo>
                  <a:pt x="953" y="447"/>
                  <a:pt x="954" y="446"/>
                  <a:pt x="955" y="445"/>
                </a:cubicBezTo>
                <a:cubicBezTo>
                  <a:pt x="976" y="400"/>
                  <a:pt x="957" y="346"/>
                  <a:pt x="912" y="325"/>
                </a:cubicBezTo>
                <a:close/>
                <a:moveTo>
                  <a:pt x="919" y="426"/>
                </a:moveTo>
                <a:cubicBezTo>
                  <a:pt x="908" y="442"/>
                  <a:pt x="830" y="552"/>
                  <a:pt x="825" y="631"/>
                </a:cubicBezTo>
                <a:cubicBezTo>
                  <a:pt x="825" y="631"/>
                  <a:pt x="825" y="631"/>
                  <a:pt x="825" y="631"/>
                </a:cubicBezTo>
                <a:cubicBezTo>
                  <a:pt x="825" y="632"/>
                  <a:pt x="825" y="633"/>
                  <a:pt x="825" y="634"/>
                </a:cubicBezTo>
                <a:cubicBezTo>
                  <a:pt x="825" y="636"/>
                  <a:pt x="825" y="638"/>
                  <a:pt x="825" y="639"/>
                </a:cubicBezTo>
                <a:cubicBezTo>
                  <a:pt x="825" y="640"/>
                  <a:pt x="825" y="641"/>
                  <a:pt x="825" y="642"/>
                </a:cubicBezTo>
                <a:cubicBezTo>
                  <a:pt x="824" y="687"/>
                  <a:pt x="820" y="741"/>
                  <a:pt x="806" y="779"/>
                </a:cubicBezTo>
                <a:cubicBezTo>
                  <a:pt x="795" y="808"/>
                  <a:pt x="786" y="825"/>
                  <a:pt x="778" y="839"/>
                </a:cubicBezTo>
                <a:cubicBezTo>
                  <a:pt x="763" y="865"/>
                  <a:pt x="754" y="883"/>
                  <a:pt x="750" y="931"/>
                </a:cubicBezTo>
                <a:lnTo>
                  <a:pt x="297" y="931"/>
                </a:lnTo>
                <a:cubicBezTo>
                  <a:pt x="299" y="912"/>
                  <a:pt x="297" y="888"/>
                  <a:pt x="287" y="861"/>
                </a:cubicBezTo>
                <a:cubicBezTo>
                  <a:pt x="264" y="796"/>
                  <a:pt x="204" y="741"/>
                  <a:pt x="109" y="697"/>
                </a:cubicBezTo>
                <a:cubicBezTo>
                  <a:pt x="108" y="697"/>
                  <a:pt x="107" y="696"/>
                  <a:pt x="107" y="696"/>
                </a:cubicBezTo>
                <a:cubicBezTo>
                  <a:pt x="106" y="696"/>
                  <a:pt x="40" y="673"/>
                  <a:pt x="40" y="630"/>
                </a:cubicBezTo>
                <a:cubicBezTo>
                  <a:pt x="40" y="629"/>
                  <a:pt x="41" y="608"/>
                  <a:pt x="59" y="598"/>
                </a:cubicBezTo>
                <a:cubicBezTo>
                  <a:pt x="77" y="587"/>
                  <a:pt x="126" y="580"/>
                  <a:pt x="245" y="647"/>
                </a:cubicBezTo>
                <a:cubicBezTo>
                  <a:pt x="254" y="652"/>
                  <a:pt x="265" y="649"/>
                  <a:pt x="271" y="641"/>
                </a:cubicBezTo>
                <a:cubicBezTo>
                  <a:pt x="273" y="639"/>
                  <a:pt x="288" y="615"/>
                  <a:pt x="288" y="565"/>
                </a:cubicBezTo>
                <a:cubicBezTo>
                  <a:pt x="288" y="563"/>
                  <a:pt x="288" y="562"/>
                  <a:pt x="288" y="560"/>
                </a:cubicBezTo>
                <a:lnTo>
                  <a:pt x="203" y="211"/>
                </a:lnTo>
                <a:cubicBezTo>
                  <a:pt x="199" y="176"/>
                  <a:pt x="211" y="158"/>
                  <a:pt x="244" y="151"/>
                </a:cubicBezTo>
                <a:cubicBezTo>
                  <a:pt x="257" y="148"/>
                  <a:pt x="268" y="150"/>
                  <a:pt x="277" y="156"/>
                </a:cubicBezTo>
                <a:cubicBezTo>
                  <a:pt x="293" y="166"/>
                  <a:pt x="305" y="189"/>
                  <a:pt x="311" y="218"/>
                </a:cubicBezTo>
                <a:cubicBezTo>
                  <a:pt x="311" y="219"/>
                  <a:pt x="312" y="219"/>
                  <a:pt x="312" y="220"/>
                </a:cubicBezTo>
                <a:lnTo>
                  <a:pt x="384" y="456"/>
                </a:lnTo>
                <a:cubicBezTo>
                  <a:pt x="387" y="465"/>
                  <a:pt x="397" y="471"/>
                  <a:pt x="406" y="470"/>
                </a:cubicBezTo>
                <a:cubicBezTo>
                  <a:pt x="407" y="470"/>
                  <a:pt x="407" y="470"/>
                  <a:pt x="408" y="470"/>
                </a:cubicBezTo>
                <a:cubicBezTo>
                  <a:pt x="419" y="470"/>
                  <a:pt x="428" y="461"/>
                  <a:pt x="428" y="450"/>
                </a:cubicBezTo>
                <a:lnTo>
                  <a:pt x="428" y="97"/>
                </a:lnTo>
                <a:cubicBezTo>
                  <a:pt x="428" y="66"/>
                  <a:pt x="454" y="40"/>
                  <a:pt x="485" y="40"/>
                </a:cubicBezTo>
                <a:cubicBezTo>
                  <a:pt x="516" y="40"/>
                  <a:pt x="542" y="66"/>
                  <a:pt x="542" y="97"/>
                </a:cubicBezTo>
                <a:lnTo>
                  <a:pt x="545" y="420"/>
                </a:lnTo>
                <a:cubicBezTo>
                  <a:pt x="546" y="421"/>
                  <a:pt x="546" y="423"/>
                  <a:pt x="546" y="425"/>
                </a:cubicBezTo>
                <a:cubicBezTo>
                  <a:pt x="547" y="434"/>
                  <a:pt x="553" y="441"/>
                  <a:pt x="561" y="444"/>
                </a:cubicBezTo>
                <a:cubicBezTo>
                  <a:pt x="572" y="446"/>
                  <a:pt x="583" y="440"/>
                  <a:pt x="586" y="429"/>
                </a:cubicBezTo>
                <a:lnTo>
                  <a:pt x="659" y="154"/>
                </a:lnTo>
                <a:cubicBezTo>
                  <a:pt x="663" y="140"/>
                  <a:pt x="671" y="128"/>
                  <a:pt x="684" y="120"/>
                </a:cubicBezTo>
                <a:cubicBezTo>
                  <a:pt x="696" y="113"/>
                  <a:pt x="711" y="111"/>
                  <a:pt x="725" y="114"/>
                </a:cubicBezTo>
                <a:cubicBezTo>
                  <a:pt x="739" y="117"/>
                  <a:pt x="751" y="126"/>
                  <a:pt x="758" y="138"/>
                </a:cubicBezTo>
                <a:cubicBezTo>
                  <a:pt x="766" y="151"/>
                  <a:pt x="768" y="165"/>
                  <a:pt x="764" y="179"/>
                </a:cubicBezTo>
                <a:lnTo>
                  <a:pt x="695" y="454"/>
                </a:lnTo>
                <a:cubicBezTo>
                  <a:pt x="692" y="464"/>
                  <a:pt x="698" y="475"/>
                  <a:pt x="709" y="478"/>
                </a:cubicBezTo>
                <a:cubicBezTo>
                  <a:pt x="711" y="478"/>
                  <a:pt x="712" y="479"/>
                  <a:pt x="714" y="479"/>
                </a:cubicBezTo>
                <a:cubicBezTo>
                  <a:pt x="714" y="479"/>
                  <a:pt x="715" y="478"/>
                  <a:pt x="715" y="478"/>
                </a:cubicBezTo>
                <a:cubicBezTo>
                  <a:pt x="723" y="482"/>
                  <a:pt x="732" y="485"/>
                  <a:pt x="741" y="487"/>
                </a:cubicBezTo>
                <a:cubicBezTo>
                  <a:pt x="742" y="487"/>
                  <a:pt x="742" y="488"/>
                  <a:pt x="743" y="489"/>
                </a:cubicBezTo>
                <a:cubicBezTo>
                  <a:pt x="753" y="494"/>
                  <a:pt x="765" y="491"/>
                  <a:pt x="771" y="482"/>
                </a:cubicBezTo>
                <a:lnTo>
                  <a:pt x="827" y="386"/>
                </a:lnTo>
                <a:cubicBezTo>
                  <a:pt x="827" y="385"/>
                  <a:pt x="828" y="385"/>
                  <a:pt x="828" y="384"/>
                </a:cubicBezTo>
                <a:cubicBezTo>
                  <a:pt x="834" y="372"/>
                  <a:pt x="844" y="363"/>
                  <a:pt x="856" y="359"/>
                </a:cubicBezTo>
                <a:cubicBezTo>
                  <a:pt x="869" y="354"/>
                  <a:pt x="883" y="355"/>
                  <a:pt x="895" y="361"/>
                </a:cubicBezTo>
                <a:cubicBezTo>
                  <a:pt x="919" y="372"/>
                  <a:pt x="930" y="401"/>
                  <a:pt x="919" y="426"/>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组合 9">
            <a:extLst>
              <a:ext uri="{FF2B5EF4-FFF2-40B4-BE49-F238E27FC236}">
                <a16:creationId xmlns:a16="http://schemas.microsoft.com/office/drawing/2014/main" id="{F36FB091-0497-FA41-156C-2F7A014E4EE3}"/>
              </a:ext>
            </a:extLst>
          </p:cNvPr>
          <p:cNvGrpSpPr/>
          <p:nvPr/>
        </p:nvGrpSpPr>
        <p:grpSpPr>
          <a:xfrm>
            <a:off x="6010886" y="1040121"/>
            <a:ext cx="1427871" cy="198418"/>
            <a:chOff x="6010886" y="1040121"/>
            <a:chExt cx="1427871" cy="198418"/>
          </a:xfrm>
        </p:grpSpPr>
        <p:sp>
          <p:nvSpPr>
            <p:cNvPr id="21" name="message-envelope_16872">
              <a:extLst>
                <a:ext uri="{FF2B5EF4-FFF2-40B4-BE49-F238E27FC236}">
                  <a16:creationId xmlns:a16="http://schemas.microsoft.com/office/drawing/2014/main" id="{5F012231-FA83-1E77-5E7A-271B826ECFCE}"/>
                </a:ext>
              </a:extLst>
            </p:cNvPr>
            <p:cNvSpPr/>
            <p:nvPr/>
          </p:nvSpPr>
          <p:spPr>
            <a:xfrm>
              <a:off x="6010886"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2" name="message-envelope_16872">
              <a:extLst>
                <a:ext uri="{FF2B5EF4-FFF2-40B4-BE49-F238E27FC236}">
                  <a16:creationId xmlns:a16="http://schemas.microsoft.com/office/drawing/2014/main" id="{8BCDD75E-20E6-245F-BC20-EC5B08C13B3F}"/>
                </a:ext>
              </a:extLst>
            </p:cNvPr>
            <p:cNvSpPr/>
            <p:nvPr/>
          </p:nvSpPr>
          <p:spPr>
            <a:xfrm>
              <a:off x="6385229"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3" name="message-envelope_16872">
              <a:extLst>
                <a:ext uri="{FF2B5EF4-FFF2-40B4-BE49-F238E27FC236}">
                  <a16:creationId xmlns:a16="http://schemas.microsoft.com/office/drawing/2014/main" id="{507EB39B-93E0-2BF6-DB77-133138A5C289}"/>
                </a:ext>
              </a:extLst>
            </p:cNvPr>
            <p:cNvSpPr/>
            <p:nvPr/>
          </p:nvSpPr>
          <p:spPr>
            <a:xfrm>
              <a:off x="6759572"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0" name="message-envelope_16872">
              <a:extLst>
                <a:ext uri="{FF2B5EF4-FFF2-40B4-BE49-F238E27FC236}">
                  <a16:creationId xmlns:a16="http://schemas.microsoft.com/office/drawing/2014/main" id="{386B2640-6EA3-BA5C-25B2-88C33D5E5565}"/>
                </a:ext>
              </a:extLst>
            </p:cNvPr>
            <p:cNvSpPr/>
            <p:nvPr/>
          </p:nvSpPr>
          <p:spPr>
            <a:xfrm>
              <a:off x="7133914"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29" name="箭头: 左右 28">
            <a:extLst>
              <a:ext uri="{FF2B5EF4-FFF2-40B4-BE49-F238E27FC236}">
                <a16:creationId xmlns:a16="http://schemas.microsoft.com/office/drawing/2014/main" id="{62D5A662-7AED-F963-DDEC-273D19818217}"/>
              </a:ext>
            </a:extLst>
          </p:cNvPr>
          <p:cNvSpPr/>
          <p:nvPr/>
        </p:nvSpPr>
        <p:spPr>
          <a:xfrm>
            <a:off x="3795193" y="124858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释放</a:t>
            </a:r>
            <a:r>
              <a:rPr lang="en-US" altLang="zh-CN" b="1" dirty="0">
                <a:solidFill>
                  <a:schemeClr val="tx1"/>
                </a:solidFill>
              </a:rPr>
              <a:t>TCP</a:t>
            </a:r>
            <a:r>
              <a:rPr lang="zh-CN" altLang="en-US" b="1" dirty="0">
                <a:solidFill>
                  <a:schemeClr val="tx1"/>
                </a:solidFill>
              </a:rPr>
              <a:t>连接</a:t>
            </a:r>
          </a:p>
        </p:txBody>
      </p:sp>
      <p:sp>
        <p:nvSpPr>
          <p:cNvPr id="17" name="矩形 16">
            <a:extLst>
              <a:ext uri="{FF2B5EF4-FFF2-40B4-BE49-F238E27FC236}">
                <a16:creationId xmlns:a16="http://schemas.microsoft.com/office/drawing/2014/main" id="{40F99E68-DCA6-831D-1B42-467B2C89E3C9}"/>
              </a:ext>
            </a:extLst>
          </p:cNvPr>
          <p:cNvSpPr/>
          <p:nvPr/>
        </p:nvSpPr>
        <p:spPr>
          <a:xfrm>
            <a:off x="2699103" y="1865194"/>
            <a:ext cx="1515600" cy="58277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18" name="矩形 17">
            <a:extLst>
              <a:ext uri="{FF2B5EF4-FFF2-40B4-BE49-F238E27FC236}">
                <a16:creationId xmlns:a16="http://schemas.microsoft.com/office/drawing/2014/main" id="{CA6B1C4C-7188-4E3C-5D49-99A1C6D04C21}"/>
              </a:ext>
            </a:extLst>
          </p:cNvPr>
          <p:cNvSpPr/>
          <p:nvPr/>
        </p:nvSpPr>
        <p:spPr>
          <a:xfrm>
            <a:off x="7977861" y="1865194"/>
            <a:ext cx="1515035" cy="92372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24" name="文本框 23">
            <a:extLst>
              <a:ext uri="{FF2B5EF4-FFF2-40B4-BE49-F238E27FC236}">
                <a16:creationId xmlns:a16="http://schemas.microsoft.com/office/drawing/2014/main" id="{ABC1E240-2472-5F63-48F2-374B54E05FC4}"/>
              </a:ext>
            </a:extLst>
          </p:cNvPr>
          <p:cNvSpPr txBox="1"/>
          <p:nvPr/>
        </p:nvSpPr>
        <p:spPr>
          <a:xfrm>
            <a:off x="2130526" y="1176231"/>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5" name="文本框 24">
            <a:extLst>
              <a:ext uri="{FF2B5EF4-FFF2-40B4-BE49-F238E27FC236}">
                <a16:creationId xmlns:a16="http://schemas.microsoft.com/office/drawing/2014/main" id="{CEF6D472-E22A-8768-D9C3-A3F97244770D}"/>
              </a:ext>
            </a:extLst>
          </p:cNvPr>
          <p:cNvSpPr txBox="1"/>
          <p:nvPr/>
        </p:nvSpPr>
        <p:spPr>
          <a:xfrm>
            <a:off x="9081840" y="1176231"/>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26" name="组合 25">
            <a:extLst>
              <a:ext uri="{FF2B5EF4-FFF2-40B4-BE49-F238E27FC236}">
                <a16:creationId xmlns:a16="http://schemas.microsoft.com/office/drawing/2014/main" id="{E6947661-44AF-5FB4-02BF-15425BDB997C}"/>
              </a:ext>
            </a:extLst>
          </p:cNvPr>
          <p:cNvGrpSpPr/>
          <p:nvPr/>
        </p:nvGrpSpPr>
        <p:grpSpPr>
          <a:xfrm>
            <a:off x="3118053" y="1128498"/>
            <a:ext cx="5963787" cy="654939"/>
            <a:chOff x="2993956" y="1149410"/>
            <a:chExt cx="5963787" cy="654939"/>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grpSp>
        <p:nvGrpSpPr>
          <p:cNvPr id="8" name="组合 7">
            <a:extLst>
              <a:ext uri="{FF2B5EF4-FFF2-40B4-BE49-F238E27FC236}">
                <a16:creationId xmlns:a16="http://schemas.microsoft.com/office/drawing/2014/main" id="{9AFD3B46-0258-3B49-FC77-D6850AA42710}"/>
              </a:ext>
            </a:extLst>
          </p:cNvPr>
          <p:cNvGrpSpPr/>
          <p:nvPr/>
        </p:nvGrpSpPr>
        <p:grpSpPr>
          <a:xfrm>
            <a:off x="4274694" y="1865193"/>
            <a:ext cx="3642611" cy="412095"/>
            <a:chOff x="4274694" y="1865193"/>
            <a:chExt cx="3642611" cy="412095"/>
          </a:xfrm>
        </p:grpSpPr>
        <p:sp>
          <p:nvSpPr>
            <p:cNvPr id="5" name="圆柱体 4">
              <a:extLst>
                <a:ext uri="{FF2B5EF4-FFF2-40B4-BE49-F238E27FC236}">
                  <a16:creationId xmlns:a16="http://schemas.microsoft.com/office/drawing/2014/main" id="{EA8B1183-5375-08E6-EF5E-0A674D9F60C2}"/>
                </a:ext>
              </a:extLst>
            </p:cNvPr>
            <p:cNvSpPr/>
            <p:nvPr/>
          </p:nvSpPr>
          <p:spPr>
            <a:xfrm rot="16200000">
              <a:off x="5889952" y="249935"/>
              <a:ext cx="412095" cy="3642611"/>
            </a:xfrm>
            <a:prstGeom prst="can">
              <a:avLst>
                <a:gd name="adj" fmla="val 34442"/>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D6CCF5A-5DEA-F891-7E78-D2307C7C767B}"/>
                </a:ext>
              </a:extLst>
            </p:cNvPr>
            <p:cNvSpPr txBox="1"/>
            <p:nvPr/>
          </p:nvSpPr>
          <p:spPr>
            <a:xfrm>
              <a:off x="5491309" y="1885326"/>
              <a:ext cx="1232170" cy="369332"/>
            </a:xfrm>
            <a:prstGeom prst="rect">
              <a:avLst/>
            </a:prstGeom>
            <a:noFill/>
          </p:spPr>
          <p:txBody>
            <a:bodyPr wrap="square" rtlCol="0">
              <a:spAutoFit/>
            </a:bodyPr>
            <a:lstStyle/>
            <a:p>
              <a:pPr algn="ctr"/>
              <a:r>
                <a:rPr lang="zh-CN" altLang="en-US" b="1" dirty="0">
                  <a:solidFill>
                    <a:schemeClr val="bg1"/>
                  </a:solidFill>
                </a:rPr>
                <a:t>数据传输</a:t>
              </a:r>
            </a:p>
          </p:txBody>
        </p:sp>
      </p:grpSp>
      <p:sp>
        <p:nvSpPr>
          <p:cNvPr id="30" name="矩形 29">
            <a:extLst>
              <a:ext uri="{FF2B5EF4-FFF2-40B4-BE49-F238E27FC236}">
                <a16:creationId xmlns:a16="http://schemas.microsoft.com/office/drawing/2014/main" id="{ED68718A-6367-8AA5-E2BF-1B31FC417C7B}"/>
              </a:ext>
            </a:extLst>
          </p:cNvPr>
          <p:cNvSpPr/>
          <p:nvPr/>
        </p:nvSpPr>
        <p:spPr>
          <a:xfrm>
            <a:off x="2699102" y="2447972"/>
            <a:ext cx="1515600" cy="873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FIN-WAIT-1</a:t>
            </a:r>
          </a:p>
          <a:p>
            <a:pPr algn="ctr"/>
            <a:r>
              <a:rPr lang="zh-CN" altLang="en-US" b="1" dirty="0">
                <a:solidFill>
                  <a:schemeClr val="bg1"/>
                </a:solidFill>
                <a:latin typeface="+mn-ea"/>
              </a:rPr>
              <a:t>终止等待</a:t>
            </a:r>
            <a:r>
              <a:rPr lang="en-US" altLang="zh-CN" b="1" dirty="0">
                <a:solidFill>
                  <a:schemeClr val="bg1"/>
                </a:solidFill>
                <a:latin typeface="+mn-ea"/>
              </a:rPr>
              <a:t>1</a:t>
            </a:r>
            <a:endParaRPr lang="zh-CN" altLang="en-US" b="1" dirty="0">
              <a:solidFill>
                <a:schemeClr val="bg1"/>
              </a:solidFill>
              <a:latin typeface="+mn-ea"/>
            </a:endParaRPr>
          </a:p>
        </p:txBody>
      </p:sp>
      <p:grpSp>
        <p:nvGrpSpPr>
          <p:cNvPr id="95" name="组合 94">
            <a:extLst>
              <a:ext uri="{FF2B5EF4-FFF2-40B4-BE49-F238E27FC236}">
                <a16:creationId xmlns:a16="http://schemas.microsoft.com/office/drawing/2014/main" id="{17317090-41A6-A428-52C7-8C06E0B317FD}"/>
              </a:ext>
            </a:extLst>
          </p:cNvPr>
          <p:cNvGrpSpPr/>
          <p:nvPr/>
        </p:nvGrpSpPr>
        <p:grpSpPr>
          <a:xfrm>
            <a:off x="4214138" y="2251901"/>
            <a:ext cx="3763723" cy="545711"/>
            <a:chOff x="4214138" y="2251901"/>
            <a:chExt cx="3763723" cy="545711"/>
          </a:xfrm>
        </p:grpSpPr>
        <p:cxnSp>
          <p:nvCxnSpPr>
            <p:cNvPr id="31" name="直接箭头连接符 30">
              <a:extLst>
                <a:ext uri="{FF2B5EF4-FFF2-40B4-BE49-F238E27FC236}">
                  <a16:creationId xmlns:a16="http://schemas.microsoft.com/office/drawing/2014/main" id="{641AA3EE-6A46-EDA9-E2D9-F04EFCBA3B99}"/>
                </a:ext>
              </a:extLst>
            </p:cNvPr>
            <p:cNvCxnSpPr/>
            <p:nvPr/>
          </p:nvCxnSpPr>
          <p:spPr>
            <a:xfrm>
              <a:off x="4214138" y="2447572"/>
              <a:ext cx="3763723" cy="34134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A220E6E1-D8B3-04C9-6769-99C51BD63251}"/>
                </a:ext>
              </a:extLst>
            </p:cNvPr>
            <p:cNvSpPr txBox="1"/>
            <p:nvPr/>
          </p:nvSpPr>
          <p:spPr>
            <a:xfrm rot="335594">
              <a:off x="4859257" y="2251901"/>
              <a:ext cx="809897" cy="369332"/>
            </a:xfrm>
            <a:prstGeom prst="rect">
              <a:avLst/>
            </a:prstGeom>
            <a:noFill/>
          </p:spPr>
          <p:txBody>
            <a:bodyPr wrap="square" rtlCol="0">
              <a:spAutoFit/>
            </a:bodyPr>
            <a:lstStyle/>
            <a:p>
              <a:r>
                <a:rPr lang="en-US" altLang="zh-CN" b="1" dirty="0"/>
                <a:t>FIN=1</a:t>
              </a:r>
              <a:endParaRPr lang="zh-CN" altLang="en-US" b="1" dirty="0"/>
            </a:p>
          </p:txBody>
        </p:sp>
        <p:sp>
          <p:nvSpPr>
            <p:cNvPr id="32" name="文本框 31">
              <a:extLst>
                <a:ext uri="{FF2B5EF4-FFF2-40B4-BE49-F238E27FC236}">
                  <a16:creationId xmlns:a16="http://schemas.microsoft.com/office/drawing/2014/main" id="{CA02D098-6D0B-915A-5EB5-5C6B4A5D8F70}"/>
                </a:ext>
              </a:extLst>
            </p:cNvPr>
            <p:cNvSpPr txBox="1"/>
            <p:nvPr/>
          </p:nvSpPr>
          <p:spPr>
            <a:xfrm rot="250480">
              <a:off x="5608557" y="2299369"/>
              <a:ext cx="809897" cy="369332"/>
            </a:xfrm>
            <a:prstGeom prst="rect">
              <a:avLst/>
            </a:prstGeom>
            <a:noFill/>
          </p:spPr>
          <p:txBody>
            <a:bodyPr wrap="square" rtlCol="0">
              <a:spAutoFit/>
            </a:bodyPr>
            <a:lstStyle/>
            <a:p>
              <a:r>
                <a:rPr lang="en-US" altLang="zh-CN" b="1" dirty="0"/>
                <a:t>ACK=1</a:t>
              </a:r>
              <a:endParaRPr lang="zh-CN" altLang="en-US" b="1" dirty="0"/>
            </a:p>
          </p:txBody>
        </p:sp>
        <p:sp>
          <p:nvSpPr>
            <p:cNvPr id="33" name="文本框 32">
              <a:extLst>
                <a:ext uri="{FF2B5EF4-FFF2-40B4-BE49-F238E27FC236}">
                  <a16:creationId xmlns:a16="http://schemas.microsoft.com/office/drawing/2014/main" id="{DE1EEE7D-A921-A199-93E3-A630153B83FE}"/>
                </a:ext>
              </a:extLst>
            </p:cNvPr>
            <p:cNvSpPr txBox="1"/>
            <p:nvPr/>
          </p:nvSpPr>
          <p:spPr>
            <a:xfrm rot="344951">
              <a:off x="6415910" y="2339094"/>
              <a:ext cx="809897" cy="369332"/>
            </a:xfrm>
            <a:prstGeom prst="rect">
              <a:avLst/>
            </a:prstGeom>
            <a:noFill/>
          </p:spPr>
          <p:txBody>
            <a:bodyPr wrap="square" rtlCol="0">
              <a:spAutoFit/>
            </a:bodyPr>
            <a:lstStyle/>
            <a:p>
              <a:r>
                <a:rPr lang="en-US" altLang="zh-CN" b="1" dirty="0"/>
                <a:t>seq=u</a:t>
              </a:r>
              <a:endParaRPr lang="zh-CN" altLang="en-US" b="1" dirty="0"/>
            </a:p>
          </p:txBody>
        </p:sp>
        <p:sp>
          <p:nvSpPr>
            <p:cNvPr id="34" name="文本框 33">
              <a:extLst>
                <a:ext uri="{FF2B5EF4-FFF2-40B4-BE49-F238E27FC236}">
                  <a16:creationId xmlns:a16="http://schemas.microsoft.com/office/drawing/2014/main" id="{73C8C3CA-C564-BE9C-E842-A8296EE84E6F}"/>
                </a:ext>
              </a:extLst>
            </p:cNvPr>
            <p:cNvSpPr txBox="1"/>
            <p:nvPr/>
          </p:nvSpPr>
          <p:spPr>
            <a:xfrm rot="344951">
              <a:off x="7146872" y="2428280"/>
              <a:ext cx="809897" cy="369332"/>
            </a:xfrm>
            <a:prstGeom prst="rect">
              <a:avLst/>
            </a:prstGeom>
            <a:noFill/>
          </p:spPr>
          <p:txBody>
            <a:bodyPr wrap="square" rtlCol="0">
              <a:spAutoFit/>
            </a:bodyPr>
            <a:lstStyle/>
            <a:p>
              <a:r>
                <a:rPr lang="en-US" altLang="zh-CN" b="1" dirty="0"/>
                <a:t>ack=v</a:t>
              </a:r>
              <a:endParaRPr lang="zh-CN" altLang="en-US" b="1" dirty="0"/>
            </a:p>
          </p:txBody>
        </p:sp>
      </p:grpSp>
      <p:grpSp>
        <p:nvGrpSpPr>
          <p:cNvPr id="94" name="组合 93">
            <a:extLst>
              <a:ext uri="{FF2B5EF4-FFF2-40B4-BE49-F238E27FC236}">
                <a16:creationId xmlns:a16="http://schemas.microsoft.com/office/drawing/2014/main" id="{5FCAD905-F0A5-7E80-98B2-22732196C43C}"/>
              </a:ext>
            </a:extLst>
          </p:cNvPr>
          <p:cNvGrpSpPr/>
          <p:nvPr/>
        </p:nvGrpSpPr>
        <p:grpSpPr>
          <a:xfrm>
            <a:off x="983085" y="1265027"/>
            <a:ext cx="1711321" cy="1200329"/>
            <a:chOff x="983085" y="1265027"/>
            <a:chExt cx="1711321" cy="1200329"/>
          </a:xfrm>
        </p:grpSpPr>
        <p:cxnSp>
          <p:nvCxnSpPr>
            <p:cNvPr id="72" name="连接符: 肘形 71">
              <a:extLst>
                <a:ext uri="{FF2B5EF4-FFF2-40B4-BE49-F238E27FC236}">
                  <a16:creationId xmlns:a16="http://schemas.microsoft.com/office/drawing/2014/main" id="{EFBF1B79-C961-44D2-C2DB-0F7E27764AB6}"/>
                </a:ext>
              </a:extLst>
            </p:cNvPr>
            <p:cNvCxnSpPr>
              <a:cxnSpLocks/>
              <a:stCxn id="24" idx="1"/>
            </p:cNvCxnSpPr>
            <p:nvPr/>
          </p:nvCxnSpPr>
          <p:spPr>
            <a:xfrm rot="10800000" flipH="1" flipV="1">
              <a:off x="2130526" y="1360896"/>
              <a:ext cx="563880" cy="1088571"/>
            </a:xfrm>
            <a:prstGeom prst="bentConnector3">
              <a:avLst>
                <a:gd name="adj1" fmla="val -1314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B7C56BD8-1CE2-8D94-5F92-CBAF19D32888}"/>
                </a:ext>
              </a:extLst>
            </p:cNvPr>
            <p:cNvSpPr txBox="1"/>
            <p:nvPr/>
          </p:nvSpPr>
          <p:spPr>
            <a:xfrm>
              <a:off x="983085" y="1265027"/>
              <a:ext cx="438727" cy="1200329"/>
            </a:xfrm>
            <a:prstGeom prst="rect">
              <a:avLst/>
            </a:prstGeom>
            <a:noFill/>
          </p:spPr>
          <p:txBody>
            <a:bodyPr wrap="square" rtlCol="0">
              <a:spAutoFit/>
            </a:bodyPr>
            <a:lstStyle/>
            <a:p>
              <a:r>
                <a:rPr lang="zh-CN" altLang="en-US" b="1" dirty="0"/>
                <a:t>主</a:t>
              </a:r>
              <a:endParaRPr lang="en-US" altLang="zh-CN" b="1" dirty="0"/>
            </a:p>
            <a:p>
              <a:r>
                <a:rPr lang="zh-CN" altLang="en-US" b="1" dirty="0"/>
                <a:t>动</a:t>
              </a:r>
              <a:endParaRPr lang="en-US" altLang="zh-CN" b="1" dirty="0"/>
            </a:p>
            <a:p>
              <a:r>
                <a:rPr lang="zh-CN" altLang="en-US" b="1" dirty="0"/>
                <a:t>关</a:t>
              </a:r>
              <a:endParaRPr lang="en-US" altLang="zh-CN" b="1" dirty="0"/>
            </a:p>
            <a:p>
              <a:r>
                <a:rPr lang="zh-CN" altLang="en-US" b="1" dirty="0"/>
                <a:t>闭</a:t>
              </a:r>
            </a:p>
          </p:txBody>
        </p:sp>
      </p:grpSp>
      <p:sp>
        <p:nvSpPr>
          <p:cNvPr id="90" name="文本框 89">
            <a:extLst>
              <a:ext uri="{FF2B5EF4-FFF2-40B4-BE49-F238E27FC236}">
                <a16:creationId xmlns:a16="http://schemas.microsoft.com/office/drawing/2014/main" id="{2FF1AB45-4BA9-D467-A59C-E8A8FDDDA3B3}"/>
              </a:ext>
            </a:extLst>
          </p:cNvPr>
          <p:cNvSpPr txBox="1"/>
          <p:nvPr/>
        </p:nvSpPr>
        <p:spPr>
          <a:xfrm>
            <a:off x="130663" y="2451401"/>
            <a:ext cx="2759153" cy="646331"/>
          </a:xfrm>
          <a:prstGeom prst="rect">
            <a:avLst/>
          </a:prstGeom>
          <a:noFill/>
        </p:spPr>
        <p:txBody>
          <a:bodyPr wrap="square" rtlCol="0">
            <a:spAutoFit/>
          </a:bodyPr>
          <a:lstStyle/>
          <a:p>
            <a:r>
              <a:rPr lang="zh-CN" altLang="en-US" b="1" dirty="0">
                <a:solidFill>
                  <a:schemeClr val="accent3"/>
                </a:solidFill>
              </a:rPr>
              <a:t>发送</a:t>
            </a:r>
            <a:r>
              <a:rPr lang="en-US" altLang="zh-CN" b="1" dirty="0">
                <a:solidFill>
                  <a:schemeClr val="accent3"/>
                </a:solidFill>
              </a:rPr>
              <a:t>TCP</a:t>
            </a:r>
            <a:r>
              <a:rPr lang="zh-CN" altLang="en-US" b="1" dirty="0">
                <a:solidFill>
                  <a:schemeClr val="accent3"/>
                </a:solidFill>
              </a:rPr>
              <a:t>连接释放报文段</a:t>
            </a:r>
            <a:endParaRPr lang="en-US" altLang="zh-CN" b="1" dirty="0">
              <a:solidFill>
                <a:schemeClr val="accent3"/>
              </a:solidFill>
            </a:endParaRPr>
          </a:p>
          <a:p>
            <a:r>
              <a:rPr lang="zh-CN" altLang="en-US" b="1" dirty="0">
                <a:solidFill>
                  <a:schemeClr val="accent3"/>
                </a:solidFill>
              </a:rPr>
              <a:t>并进入终止等待</a:t>
            </a:r>
            <a:r>
              <a:rPr lang="en-US" altLang="zh-CN" b="1" dirty="0">
                <a:solidFill>
                  <a:schemeClr val="accent3"/>
                </a:solidFill>
              </a:rPr>
              <a:t>1</a:t>
            </a:r>
            <a:r>
              <a:rPr lang="zh-CN" altLang="en-US" b="1" dirty="0">
                <a:solidFill>
                  <a:schemeClr val="accent3"/>
                </a:solidFill>
              </a:rPr>
              <a:t>状态</a:t>
            </a:r>
          </a:p>
        </p:txBody>
      </p:sp>
      <p:sp>
        <p:nvSpPr>
          <p:cNvPr id="35" name="矩形 34">
            <a:extLst>
              <a:ext uri="{FF2B5EF4-FFF2-40B4-BE49-F238E27FC236}">
                <a16:creationId xmlns:a16="http://schemas.microsoft.com/office/drawing/2014/main" id="{0D49E603-5865-CF65-C2BE-7A4014828CAD}"/>
              </a:ext>
            </a:extLst>
          </p:cNvPr>
          <p:cNvSpPr/>
          <p:nvPr/>
        </p:nvSpPr>
        <p:spPr>
          <a:xfrm>
            <a:off x="7977861" y="2780505"/>
            <a:ext cx="1515035" cy="1099051"/>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CLOSE-WAIT</a:t>
            </a:r>
          </a:p>
          <a:p>
            <a:pPr algn="ctr"/>
            <a:r>
              <a:rPr lang="zh-CN" altLang="en-US" b="1" dirty="0">
                <a:solidFill>
                  <a:schemeClr val="bg1"/>
                </a:solidFill>
                <a:latin typeface="+mn-ea"/>
              </a:rPr>
              <a:t>关闭等待</a:t>
            </a:r>
          </a:p>
        </p:txBody>
      </p:sp>
      <p:grpSp>
        <p:nvGrpSpPr>
          <p:cNvPr id="9" name="组合 8">
            <a:extLst>
              <a:ext uri="{FF2B5EF4-FFF2-40B4-BE49-F238E27FC236}">
                <a16:creationId xmlns:a16="http://schemas.microsoft.com/office/drawing/2014/main" id="{DA320016-A175-24BD-51D5-433B380C8527}"/>
              </a:ext>
            </a:extLst>
          </p:cNvPr>
          <p:cNvGrpSpPr/>
          <p:nvPr/>
        </p:nvGrpSpPr>
        <p:grpSpPr>
          <a:xfrm>
            <a:off x="4214138" y="2733736"/>
            <a:ext cx="3759093" cy="587534"/>
            <a:chOff x="4214138" y="2733736"/>
            <a:chExt cx="3759093" cy="587534"/>
          </a:xfrm>
        </p:grpSpPr>
        <p:cxnSp>
          <p:nvCxnSpPr>
            <p:cNvPr id="36" name="直接箭头连接符 35">
              <a:extLst>
                <a:ext uri="{FF2B5EF4-FFF2-40B4-BE49-F238E27FC236}">
                  <a16:creationId xmlns:a16="http://schemas.microsoft.com/office/drawing/2014/main" id="{EC64D488-088C-E77D-6C54-84DF45C50279}"/>
                </a:ext>
              </a:extLst>
            </p:cNvPr>
            <p:cNvCxnSpPr>
              <a:cxnSpLocks/>
            </p:cNvCxnSpPr>
            <p:nvPr/>
          </p:nvCxnSpPr>
          <p:spPr>
            <a:xfrm flipH="1">
              <a:off x="4214138" y="2819302"/>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DAA6284F-9DA4-67EF-B140-67666C65334C}"/>
                </a:ext>
              </a:extLst>
            </p:cNvPr>
            <p:cNvSpPr txBox="1"/>
            <p:nvPr/>
          </p:nvSpPr>
          <p:spPr>
            <a:xfrm rot="21102087">
              <a:off x="4295738" y="2948766"/>
              <a:ext cx="809897" cy="369332"/>
            </a:xfrm>
            <a:prstGeom prst="rect">
              <a:avLst/>
            </a:prstGeom>
            <a:noFill/>
          </p:spPr>
          <p:txBody>
            <a:bodyPr wrap="square" rtlCol="0">
              <a:spAutoFit/>
            </a:bodyPr>
            <a:lstStyle/>
            <a:p>
              <a:r>
                <a:rPr lang="en-US" altLang="zh-CN" b="1" dirty="0"/>
                <a:t>ACK=1</a:t>
              </a:r>
              <a:endParaRPr lang="zh-CN" altLang="en-US" b="1" dirty="0"/>
            </a:p>
          </p:txBody>
        </p:sp>
        <p:sp>
          <p:nvSpPr>
            <p:cNvPr id="38" name="文本框 37">
              <a:extLst>
                <a:ext uri="{FF2B5EF4-FFF2-40B4-BE49-F238E27FC236}">
                  <a16:creationId xmlns:a16="http://schemas.microsoft.com/office/drawing/2014/main" id="{A47268D0-4CBF-A997-1DAC-23280FB2B76F}"/>
                </a:ext>
              </a:extLst>
            </p:cNvPr>
            <p:cNvSpPr txBox="1"/>
            <p:nvPr/>
          </p:nvSpPr>
          <p:spPr>
            <a:xfrm rot="21139996">
              <a:off x="5110317" y="2805327"/>
              <a:ext cx="809897" cy="369332"/>
            </a:xfrm>
            <a:prstGeom prst="rect">
              <a:avLst/>
            </a:prstGeom>
            <a:noFill/>
          </p:spPr>
          <p:txBody>
            <a:bodyPr wrap="square" rtlCol="0">
              <a:spAutoFit/>
            </a:bodyPr>
            <a:lstStyle/>
            <a:p>
              <a:r>
                <a:rPr lang="en-US" altLang="zh-CN" b="1" dirty="0"/>
                <a:t>seq=v</a:t>
              </a:r>
              <a:endParaRPr lang="zh-CN" altLang="en-US" b="1" dirty="0"/>
            </a:p>
          </p:txBody>
        </p:sp>
        <p:sp>
          <p:nvSpPr>
            <p:cNvPr id="41" name="文本框 40">
              <a:extLst>
                <a:ext uri="{FF2B5EF4-FFF2-40B4-BE49-F238E27FC236}">
                  <a16:creationId xmlns:a16="http://schemas.microsoft.com/office/drawing/2014/main" id="{019DD84C-6D81-0EFB-07DC-534903F58133}"/>
                </a:ext>
              </a:extLst>
            </p:cNvPr>
            <p:cNvSpPr txBox="1"/>
            <p:nvPr/>
          </p:nvSpPr>
          <p:spPr>
            <a:xfrm rot="21174311">
              <a:off x="5867782" y="2733736"/>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42" name="文本框 41">
            <a:extLst>
              <a:ext uri="{FF2B5EF4-FFF2-40B4-BE49-F238E27FC236}">
                <a16:creationId xmlns:a16="http://schemas.microsoft.com/office/drawing/2014/main" id="{A89553BD-AF53-A5E8-8A80-5A0CDDA240F7}"/>
              </a:ext>
            </a:extLst>
          </p:cNvPr>
          <p:cNvSpPr txBox="1"/>
          <p:nvPr/>
        </p:nvSpPr>
        <p:spPr>
          <a:xfrm>
            <a:off x="9480501" y="2715141"/>
            <a:ext cx="2759153" cy="646331"/>
          </a:xfrm>
          <a:prstGeom prst="rect">
            <a:avLst/>
          </a:prstGeom>
          <a:noFill/>
        </p:spPr>
        <p:txBody>
          <a:bodyPr wrap="square" rtlCol="0">
            <a:spAutoFit/>
          </a:bodyPr>
          <a:lstStyle/>
          <a:p>
            <a:r>
              <a:rPr lang="zh-CN" altLang="en-US" b="1" dirty="0">
                <a:solidFill>
                  <a:schemeClr val="accent5"/>
                </a:solidFill>
              </a:rPr>
              <a:t>发送</a:t>
            </a:r>
            <a:r>
              <a:rPr lang="en-US" altLang="zh-CN" b="1" dirty="0">
                <a:solidFill>
                  <a:schemeClr val="accent5"/>
                </a:solidFill>
              </a:rPr>
              <a:t>TCP</a:t>
            </a:r>
            <a:r>
              <a:rPr lang="zh-CN" altLang="en-US" b="1" dirty="0">
                <a:solidFill>
                  <a:schemeClr val="accent5"/>
                </a:solidFill>
              </a:rPr>
              <a:t>普通确认报文段</a:t>
            </a:r>
            <a:endParaRPr lang="en-US" altLang="zh-CN" b="1" dirty="0">
              <a:solidFill>
                <a:schemeClr val="accent5"/>
              </a:solidFill>
            </a:endParaRPr>
          </a:p>
          <a:p>
            <a:r>
              <a:rPr lang="zh-CN" altLang="en-US" b="1" dirty="0">
                <a:solidFill>
                  <a:schemeClr val="accent5"/>
                </a:solidFill>
              </a:rPr>
              <a:t>并进入关闭等待状态</a:t>
            </a:r>
          </a:p>
        </p:txBody>
      </p:sp>
      <p:grpSp>
        <p:nvGrpSpPr>
          <p:cNvPr id="46" name="组合 45">
            <a:extLst>
              <a:ext uri="{FF2B5EF4-FFF2-40B4-BE49-F238E27FC236}">
                <a16:creationId xmlns:a16="http://schemas.microsoft.com/office/drawing/2014/main" id="{48AD9B87-57B8-C6F1-C653-17CC020E0202}"/>
              </a:ext>
            </a:extLst>
          </p:cNvPr>
          <p:cNvGrpSpPr/>
          <p:nvPr/>
        </p:nvGrpSpPr>
        <p:grpSpPr>
          <a:xfrm>
            <a:off x="9480501" y="1496845"/>
            <a:ext cx="2057183" cy="1278715"/>
            <a:chOff x="9480501" y="1496845"/>
            <a:chExt cx="2057183" cy="1278715"/>
          </a:xfrm>
        </p:grpSpPr>
        <p:cxnSp>
          <p:nvCxnSpPr>
            <p:cNvPr id="47" name="连接符: 曲线 46">
              <a:extLst>
                <a:ext uri="{FF2B5EF4-FFF2-40B4-BE49-F238E27FC236}">
                  <a16:creationId xmlns:a16="http://schemas.microsoft.com/office/drawing/2014/main" id="{121694F8-3BD3-6FF5-13AC-9E7EFE951999}"/>
                </a:ext>
              </a:extLst>
            </p:cNvPr>
            <p:cNvCxnSpPr>
              <a:cxnSpLocks/>
            </p:cNvCxnSpPr>
            <p:nvPr/>
          </p:nvCxnSpPr>
          <p:spPr>
            <a:xfrm flipH="1" flipV="1">
              <a:off x="9480501" y="1496845"/>
              <a:ext cx="10079" cy="1278715"/>
            </a:xfrm>
            <a:prstGeom prst="curvedConnector3">
              <a:avLst>
                <a:gd name="adj1" fmla="val -2268082"/>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B219D375-BCA1-7469-0C6A-53A995D464C9}"/>
                </a:ext>
              </a:extLst>
            </p:cNvPr>
            <p:cNvSpPr txBox="1"/>
            <p:nvPr/>
          </p:nvSpPr>
          <p:spPr>
            <a:xfrm>
              <a:off x="9679098" y="1956629"/>
              <a:ext cx="1858586" cy="369332"/>
            </a:xfrm>
            <a:prstGeom prst="rect">
              <a:avLst/>
            </a:prstGeom>
            <a:noFill/>
          </p:spPr>
          <p:txBody>
            <a:bodyPr wrap="square" rtlCol="0">
              <a:spAutoFit/>
            </a:bodyPr>
            <a:lstStyle/>
            <a:p>
              <a:r>
                <a:rPr lang="zh-CN" altLang="en-US" b="1" dirty="0"/>
                <a:t>通知应用进程</a:t>
              </a:r>
            </a:p>
          </p:txBody>
        </p:sp>
      </p:grpSp>
      <p:sp>
        <p:nvSpPr>
          <p:cNvPr id="50" name="标注: 左箭头 49">
            <a:extLst>
              <a:ext uri="{FF2B5EF4-FFF2-40B4-BE49-F238E27FC236}">
                <a16:creationId xmlns:a16="http://schemas.microsoft.com/office/drawing/2014/main" id="{F8C87274-CDF7-8AA9-2A46-22B7719EA28C}"/>
              </a:ext>
            </a:extLst>
          </p:cNvPr>
          <p:cNvSpPr/>
          <p:nvPr/>
        </p:nvSpPr>
        <p:spPr>
          <a:xfrm rot="21173608">
            <a:off x="5590824" y="3185971"/>
            <a:ext cx="1893651" cy="470078"/>
          </a:xfrm>
          <a:prstGeom prst="leftArrowCallout">
            <a:avLst>
              <a:gd name="adj1" fmla="val 25000"/>
              <a:gd name="adj2" fmla="val 25000"/>
              <a:gd name="adj3" fmla="val 25000"/>
              <a:gd name="adj4" fmla="val 85097"/>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数据传输</a:t>
            </a:r>
          </a:p>
        </p:txBody>
      </p:sp>
      <p:sp>
        <p:nvSpPr>
          <p:cNvPr id="51" name="矩形 50">
            <a:extLst>
              <a:ext uri="{FF2B5EF4-FFF2-40B4-BE49-F238E27FC236}">
                <a16:creationId xmlns:a16="http://schemas.microsoft.com/office/drawing/2014/main" id="{B61D931A-9793-AB5F-973B-40953D11E6E2}"/>
              </a:ext>
            </a:extLst>
          </p:cNvPr>
          <p:cNvSpPr/>
          <p:nvPr/>
        </p:nvSpPr>
        <p:spPr>
          <a:xfrm>
            <a:off x="2694472" y="3321269"/>
            <a:ext cx="1515600" cy="1099051"/>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FIN-WAIT-2</a:t>
            </a:r>
          </a:p>
          <a:p>
            <a:pPr algn="ctr"/>
            <a:r>
              <a:rPr lang="zh-CN" altLang="en-US" b="1" dirty="0">
                <a:solidFill>
                  <a:schemeClr val="bg1"/>
                </a:solidFill>
                <a:latin typeface="+mn-ea"/>
              </a:rPr>
              <a:t>终止等待</a:t>
            </a:r>
            <a:r>
              <a:rPr lang="en-US" altLang="zh-CN" b="1" dirty="0">
                <a:solidFill>
                  <a:schemeClr val="bg1"/>
                </a:solidFill>
                <a:latin typeface="+mn-ea"/>
              </a:rPr>
              <a:t>2</a:t>
            </a:r>
            <a:endParaRPr lang="zh-CN" altLang="en-US" b="1" dirty="0">
              <a:solidFill>
                <a:schemeClr val="bg1"/>
              </a:solidFill>
              <a:latin typeface="+mn-ea"/>
            </a:endParaRPr>
          </a:p>
        </p:txBody>
      </p:sp>
      <p:grpSp>
        <p:nvGrpSpPr>
          <p:cNvPr id="19" name="组合 18">
            <a:extLst>
              <a:ext uri="{FF2B5EF4-FFF2-40B4-BE49-F238E27FC236}">
                <a16:creationId xmlns:a16="http://schemas.microsoft.com/office/drawing/2014/main" id="{C051D0C7-D3F9-E1C1-CAF0-80AAFFD5B05E}"/>
              </a:ext>
            </a:extLst>
          </p:cNvPr>
          <p:cNvGrpSpPr/>
          <p:nvPr/>
        </p:nvGrpSpPr>
        <p:grpSpPr>
          <a:xfrm>
            <a:off x="9488265" y="1355080"/>
            <a:ext cx="2611540" cy="2521388"/>
            <a:chOff x="9488265" y="1355080"/>
            <a:chExt cx="2611540" cy="2521388"/>
          </a:xfrm>
        </p:grpSpPr>
        <p:cxnSp>
          <p:nvCxnSpPr>
            <p:cNvPr id="53" name="连接符: 肘形 52">
              <a:extLst>
                <a:ext uri="{FF2B5EF4-FFF2-40B4-BE49-F238E27FC236}">
                  <a16:creationId xmlns:a16="http://schemas.microsoft.com/office/drawing/2014/main" id="{0A85672B-0842-2713-41FF-7CB262BF9F57}"/>
                </a:ext>
              </a:extLst>
            </p:cNvPr>
            <p:cNvCxnSpPr>
              <a:cxnSpLocks/>
            </p:cNvCxnSpPr>
            <p:nvPr/>
          </p:nvCxnSpPr>
          <p:spPr>
            <a:xfrm flipH="1">
              <a:off x="9488265" y="1360897"/>
              <a:ext cx="918291" cy="2515571"/>
            </a:xfrm>
            <a:prstGeom prst="bentConnector3">
              <a:avLst>
                <a:gd name="adj1" fmla="val -180294"/>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D5F59072-64B2-FAA3-5A0A-DFD37893A573}"/>
                </a:ext>
              </a:extLst>
            </p:cNvPr>
            <p:cNvSpPr txBox="1"/>
            <p:nvPr/>
          </p:nvSpPr>
          <p:spPr>
            <a:xfrm>
              <a:off x="11661078" y="1355080"/>
              <a:ext cx="438727" cy="1200329"/>
            </a:xfrm>
            <a:prstGeom prst="rect">
              <a:avLst/>
            </a:prstGeom>
            <a:noFill/>
          </p:spPr>
          <p:txBody>
            <a:bodyPr wrap="square" rtlCol="0">
              <a:spAutoFit/>
            </a:bodyPr>
            <a:lstStyle/>
            <a:p>
              <a:r>
                <a:rPr lang="zh-CN" altLang="en-US" b="1" dirty="0"/>
                <a:t>被动关</a:t>
              </a:r>
              <a:endParaRPr lang="en-US" altLang="zh-CN" b="1" dirty="0"/>
            </a:p>
            <a:p>
              <a:r>
                <a:rPr lang="zh-CN" altLang="en-US" b="1" dirty="0"/>
                <a:t>闭</a:t>
              </a:r>
            </a:p>
          </p:txBody>
        </p:sp>
      </p:grpSp>
      <p:grpSp>
        <p:nvGrpSpPr>
          <p:cNvPr id="20" name="组合 19">
            <a:extLst>
              <a:ext uri="{FF2B5EF4-FFF2-40B4-BE49-F238E27FC236}">
                <a16:creationId xmlns:a16="http://schemas.microsoft.com/office/drawing/2014/main" id="{CB9302F4-B15D-79A5-11B3-D52592EE17DC}"/>
              </a:ext>
            </a:extLst>
          </p:cNvPr>
          <p:cNvGrpSpPr/>
          <p:nvPr/>
        </p:nvGrpSpPr>
        <p:grpSpPr>
          <a:xfrm>
            <a:off x="4216453" y="3638329"/>
            <a:ext cx="3759093" cy="745646"/>
            <a:chOff x="4216453" y="3638329"/>
            <a:chExt cx="3759093" cy="745646"/>
          </a:xfrm>
        </p:grpSpPr>
        <p:cxnSp>
          <p:nvCxnSpPr>
            <p:cNvPr id="56" name="直接箭头连接符 55">
              <a:extLst>
                <a:ext uri="{FF2B5EF4-FFF2-40B4-BE49-F238E27FC236}">
                  <a16:creationId xmlns:a16="http://schemas.microsoft.com/office/drawing/2014/main" id="{EDF8392F-A282-FCD9-178E-0D7B6619E927}"/>
                </a:ext>
              </a:extLst>
            </p:cNvPr>
            <p:cNvCxnSpPr>
              <a:cxnSpLocks/>
            </p:cNvCxnSpPr>
            <p:nvPr/>
          </p:nvCxnSpPr>
          <p:spPr>
            <a:xfrm flipH="1">
              <a:off x="4216453" y="3882007"/>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CFD2ADA4-8365-67F7-EA04-0CE2EF7D6A8B}"/>
                </a:ext>
              </a:extLst>
            </p:cNvPr>
            <p:cNvSpPr txBox="1"/>
            <p:nvPr/>
          </p:nvSpPr>
          <p:spPr>
            <a:xfrm rot="21102087">
              <a:off x="4298053" y="4011471"/>
              <a:ext cx="809897" cy="369332"/>
            </a:xfrm>
            <a:prstGeom prst="rect">
              <a:avLst/>
            </a:prstGeom>
            <a:noFill/>
          </p:spPr>
          <p:txBody>
            <a:bodyPr wrap="square" rtlCol="0">
              <a:spAutoFit/>
            </a:bodyPr>
            <a:lstStyle/>
            <a:p>
              <a:r>
                <a:rPr lang="en-US" altLang="zh-CN" b="1" dirty="0"/>
                <a:t>FIN=1</a:t>
              </a:r>
              <a:endParaRPr lang="zh-CN" altLang="en-US" b="1" dirty="0"/>
            </a:p>
          </p:txBody>
        </p:sp>
        <p:sp>
          <p:nvSpPr>
            <p:cNvPr id="58" name="文本框 57">
              <a:extLst>
                <a:ext uri="{FF2B5EF4-FFF2-40B4-BE49-F238E27FC236}">
                  <a16:creationId xmlns:a16="http://schemas.microsoft.com/office/drawing/2014/main" id="{587B4EE8-64C4-D84C-28BF-6B137CD804ED}"/>
                </a:ext>
              </a:extLst>
            </p:cNvPr>
            <p:cNvSpPr txBox="1"/>
            <p:nvPr/>
          </p:nvSpPr>
          <p:spPr>
            <a:xfrm rot="21139996">
              <a:off x="5112632" y="3900687"/>
              <a:ext cx="809897" cy="369332"/>
            </a:xfrm>
            <a:prstGeom prst="rect">
              <a:avLst/>
            </a:prstGeom>
            <a:noFill/>
          </p:spPr>
          <p:txBody>
            <a:bodyPr wrap="square" rtlCol="0">
              <a:spAutoFit/>
            </a:bodyPr>
            <a:lstStyle/>
            <a:p>
              <a:r>
                <a:rPr lang="en-US" altLang="zh-CN" b="1" dirty="0"/>
                <a:t>ACK=1</a:t>
              </a:r>
              <a:endParaRPr lang="zh-CN" altLang="en-US" b="1" dirty="0"/>
            </a:p>
          </p:txBody>
        </p:sp>
        <p:sp>
          <p:nvSpPr>
            <p:cNvPr id="59" name="文本框 58">
              <a:extLst>
                <a:ext uri="{FF2B5EF4-FFF2-40B4-BE49-F238E27FC236}">
                  <a16:creationId xmlns:a16="http://schemas.microsoft.com/office/drawing/2014/main" id="{12AB19C4-591E-1B91-843F-12616985FCDA}"/>
                </a:ext>
              </a:extLst>
            </p:cNvPr>
            <p:cNvSpPr txBox="1"/>
            <p:nvPr/>
          </p:nvSpPr>
          <p:spPr>
            <a:xfrm rot="21174311">
              <a:off x="6000722" y="3731131"/>
              <a:ext cx="1015561" cy="369332"/>
            </a:xfrm>
            <a:prstGeom prst="rect">
              <a:avLst/>
            </a:prstGeom>
            <a:noFill/>
          </p:spPr>
          <p:txBody>
            <a:bodyPr wrap="square" rtlCol="0">
              <a:spAutoFit/>
            </a:bodyPr>
            <a:lstStyle/>
            <a:p>
              <a:r>
                <a:rPr lang="en-US" altLang="zh-CN" b="1" dirty="0"/>
                <a:t>seq=w</a:t>
              </a:r>
              <a:endParaRPr lang="zh-CN" altLang="en-US" b="1" dirty="0"/>
            </a:p>
          </p:txBody>
        </p:sp>
        <p:sp>
          <p:nvSpPr>
            <p:cNvPr id="60" name="文本框 59">
              <a:extLst>
                <a:ext uri="{FF2B5EF4-FFF2-40B4-BE49-F238E27FC236}">
                  <a16:creationId xmlns:a16="http://schemas.microsoft.com/office/drawing/2014/main" id="{B2BECB0B-84F1-86DF-C0D1-2D282BF8DCAE}"/>
                </a:ext>
              </a:extLst>
            </p:cNvPr>
            <p:cNvSpPr txBox="1"/>
            <p:nvPr/>
          </p:nvSpPr>
          <p:spPr>
            <a:xfrm rot="21174311">
              <a:off x="6813967" y="3638329"/>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61" name="矩形 60">
            <a:extLst>
              <a:ext uri="{FF2B5EF4-FFF2-40B4-BE49-F238E27FC236}">
                <a16:creationId xmlns:a16="http://schemas.microsoft.com/office/drawing/2014/main" id="{81667B02-959F-E897-B849-015983F35285}"/>
              </a:ext>
            </a:extLst>
          </p:cNvPr>
          <p:cNvSpPr/>
          <p:nvPr/>
        </p:nvSpPr>
        <p:spPr>
          <a:xfrm>
            <a:off x="7973231" y="3881261"/>
            <a:ext cx="1515035" cy="884008"/>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LAST-ACK</a:t>
            </a:r>
          </a:p>
          <a:p>
            <a:pPr algn="ctr"/>
            <a:r>
              <a:rPr lang="zh-CN" altLang="en-US" b="1" dirty="0">
                <a:solidFill>
                  <a:schemeClr val="bg1"/>
                </a:solidFill>
                <a:latin typeface="+mn-ea"/>
              </a:rPr>
              <a:t>最后确认</a:t>
            </a:r>
          </a:p>
        </p:txBody>
      </p:sp>
      <p:sp>
        <p:nvSpPr>
          <p:cNvPr id="62" name="文本框 61">
            <a:extLst>
              <a:ext uri="{FF2B5EF4-FFF2-40B4-BE49-F238E27FC236}">
                <a16:creationId xmlns:a16="http://schemas.microsoft.com/office/drawing/2014/main" id="{B5BC889B-9824-117F-37EE-EF7C9ADA70E0}"/>
              </a:ext>
            </a:extLst>
          </p:cNvPr>
          <p:cNvSpPr txBox="1"/>
          <p:nvPr/>
        </p:nvSpPr>
        <p:spPr>
          <a:xfrm>
            <a:off x="9480501" y="3902497"/>
            <a:ext cx="2759153" cy="646331"/>
          </a:xfrm>
          <a:prstGeom prst="rect">
            <a:avLst/>
          </a:prstGeom>
          <a:noFill/>
        </p:spPr>
        <p:txBody>
          <a:bodyPr wrap="square" rtlCol="0">
            <a:spAutoFit/>
          </a:bodyPr>
          <a:lstStyle/>
          <a:p>
            <a:r>
              <a:rPr lang="zh-CN" altLang="en-US" b="1" dirty="0">
                <a:solidFill>
                  <a:schemeClr val="accent1">
                    <a:lumMod val="50000"/>
                  </a:schemeClr>
                </a:solidFill>
              </a:rPr>
              <a:t>发送</a:t>
            </a:r>
            <a:r>
              <a:rPr lang="en-US" altLang="zh-CN" b="1" dirty="0">
                <a:solidFill>
                  <a:schemeClr val="accent1">
                    <a:lumMod val="50000"/>
                  </a:schemeClr>
                </a:solidFill>
              </a:rPr>
              <a:t>TCP</a:t>
            </a:r>
            <a:r>
              <a:rPr lang="zh-CN" altLang="en-US" b="1" dirty="0">
                <a:solidFill>
                  <a:schemeClr val="accent1">
                    <a:lumMod val="50000"/>
                  </a:schemeClr>
                </a:solidFill>
              </a:rPr>
              <a:t>连接释放报文段</a:t>
            </a:r>
            <a:endParaRPr lang="en-US" altLang="zh-CN" b="1" dirty="0">
              <a:solidFill>
                <a:schemeClr val="accent1">
                  <a:lumMod val="50000"/>
                </a:schemeClr>
              </a:solidFill>
            </a:endParaRPr>
          </a:p>
          <a:p>
            <a:r>
              <a:rPr lang="zh-CN" altLang="en-US" b="1" dirty="0">
                <a:solidFill>
                  <a:schemeClr val="accent1">
                    <a:lumMod val="50000"/>
                  </a:schemeClr>
                </a:solidFill>
              </a:rPr>
              <a:t>并进入最后确认状态</a:t>
            </a:r>
          </a:p>
        </p:txBody>
      </p:sp>
      <p:grpSp>
        <p:nvGrpSpPr>
          <p:cNvPr id="11" name="组合 10">
            <a:extLst>
              <a:ext uri="{FF2B5EF4-FFF2-40B4-BE49-F238E27FC236}">
                <a16:creationId xmlns:a16="http://schemas.microsoft.com/office/drawing/2014/main" id="{4BCBA342-78FC-6EFB-8A34-251DDD3F391C}"/>
              </a:ext>
            </a:extLst>
          </p:cNvPr>
          <p:cNvGrpSpPr/>
          <p:nvPr/>
        </p:nvGrpSpPr>
        <p:grpSpPr>
          <a:xfrm>
            <a:off x="4218768" y="4250929"/>
            <a:ext cx="3763723" cy="514340"/>
            <a:chOff x="4218768" y="4250929"/>
            <a:chExt cx="3763723" cy="514340"/>
          </a:xfrm>
        </p:grpSpPr>
        <p:cxnSp>
          <p:nvCxnSpPr>
            <p:cNvPr id="63" name="直接箭头连接符 62">
              <a:extLst>
                <a:ext uri="{FF2B5EF4-FFF2-40B4-BE49-F238E27FC236}">
                  <a16:creationId xmlns:a16="http://schemas.microsoft.com/office/drawing/2014/main" id="{976E8637-2F99-A556-3939-925951B73F01}"/>
                </a:ext>
              </a:extLst>
            </p:cNvPr>
            <p:cNvCxnSpPr/>
            <p:nvPr/>
          </p:nvCxnSpPr>
          <p:spPr>
            <a:xfrm>
              <a:off x="4218768" y="4423921"/>
              <a:ext cx="3763723" cy="34134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3A143ECC-AE96-12D2-3896-705FEFEF2DE1}"/>
                </a:ext>
              </a:extLst>
            </p:cNvPr>
            <p:cNvSpPr txBox="1"/>
            <p:nvPr/>
          </p:nvSpPr>
          <p:spPr>
            <a:xfrm rot="343184">
              <a:off x="5253224" y="4250929"/>
              <a:ext cx="809897" cy="369332"/>
            </a:xfrm>
            <a:prstGeom prst="rect">
              <a:avLst/>
            </a:prstGeom>
            <a:noFill/>
          </p:spPr>
          <p:txBody>
            <a:bodyPr wrap="square" rtlCol="0">
              <a:spAutoFit/>
            </a:bodyPr>
            <a:lstStyle/>
            <a:p>
              <a:r>
                <a:rPr lang="en-US" altLang="zh-CN" b="1" dirty="0"/>
                <a:t>ACK=1</a:t>
              </a:r>
              <a:endParaRPr lang="zh-CN" altLang="en-US" b="1" dirty="0"/>
            </a:p>
          </p:txBody>
        </p:sp>
        <p:sp>
          <p:nvSpPr>
            <p:cNvPr id="66" name="文本框 65">
              <a:extLst>
                <a:ext uri="{FF2B5EF4-FFF2-40B4-BE49-F238E27FC236}">
                  <a16:creationId xmlns:a16="http://schemas.microsoft.com/office/drawing/2014/main" id="{83A3B597-9997-D9C0-1420-31CE0076B1F6}"/>
                </a:ext>
              </a:extLst>
            </p:cNvPr>
            <p:cNvSpPr txBox="1"/>
            <p:nvPr/>
          </p:nvSpPr>
          <p:spPr>
            <a:xfrm rot="344951">
              <a:off x="5997423" y="4296808"/>
              <a:ext cx="1143861" cy="369332"/>
            </a:xfrm>
            <a:prstGeom prst="rect">
              <a:avLst/>
            </a:prstGeom>
            <a:noFill/>
          </p:spPr>
          <p:txBody>
            <a:bodyPr wrap="square" rtlCol="0">
              <a:spAutoFit/>
            </a:bodyPr>
            <a:lstStyle/>
            <a:p>
              <a:r>
                <a:rPr lang="en-US" altLang="zh-CN" b="1" dirty="0"/>
                <a:t>seq=u+1</a:t>
              </a:r>
              <a:endParaRPr lang="zh-CN" altLang="en-US" b="1" dirty="0"/>
            </a:p>
          </p:txBody>
        </p:sp>
        <p:sp>
          <p:nvSpPr>
            <p:cNvPr id="67" name="文本框 66">
              <a:extLst>
                <a:ext uri="{FF2B5EF4-FFF2-40B4-BE49-F238E27FC236}">
                  <a16:creationId xmlns:a16="http://schemas.microsoft.com/office/drawing/2014/main" id="{2C532508-B7B1-DFA6-6678-4E9F8ECDDA1C}"/>
                </a:ext>
              </a:extLst>
            </p:cNvPr>
            <p:cNvSpPr txBox="1"/>
            <p:nvPr/>
          </p:nvSpPr>
          <p:spPr>
            <a:xfrm rot="344951">
              <a:off x="6897496" y="4370789"/>
              <a:ext cx="1024244" cy="369332"/>
            </a:xfrm>
            <a:prstGeom prst="rect">
              <a:avLst/>
            </a:prstGeom>
            <a:noFill/>
          </p:spPr>
          <p:txBody>
            <a:bodyPr wrap="square" rtlCol="0">
              <a:spAutoFit/>
            </a:bodyPr>
            <a:lstStyle/>
            <a:p>
              <a:r>
                <a:rPr lang="en-US" altLang="zh-CN" b="1" dirty="0"/>
                <a:t>ack=w+1</a:t>
              </a:r>
              <a:endParaRPr lang="zh-CN" altLang="en-US" b="1" dirty="0"/>
            </a:p>
          </p:txBody>
        </p:sp>
      </p:grpSp>
      <p:sp>
        <p:nvSpPr>
          <p:cNvPr id="68" name="矩形 67">
            <a:extLst>
              <a:ext uri="{FF2B5EF4-FFF2-40B4-BE49-F238E27FC236}">
                <a16:creationId xmlns:a16="http://schemas.microsoft.com/office/drawing/2014/main" id="{E726EDB8-4398-7D9F-CEEA-57CF74F85144}"/>
              </a:ext>
            </a:extLst>
          </p:cNvPr>
          <p:cNvSpPr/>
          <p:nvPr/>
        </p:nvSpPr>
        <p:spPr>
          <a:xfrm>
            <a:off x="2694406" y="4417328"/>
            <a:ext cx="1515600" cy="106270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TIME-WAIT</a:t>
            </a:r>
          </a:p>
          <a:p>
            <a:pPr algn="ctr"/>
            <a:r>
              <a:rPr lang="zh-CN" altLang="en-US" b="1" dirty="0">
                <a:solidFill>
                  <a:schemeClr val="bg1"/>
                </a:solidFill>
                <a:latin typeface="+mn-ea"/>
              </a:rPr>
              <a:t>时间等待</a:t>
            </a:r>
          </a:p>
        </p:txBody>
      </p:sp>
      <p:sp>
        <p:nvSpPr>
          <p:cNvPr id="69" name="文本框 68">
            <a:extLst>
              <a:ext uri="{FF2B5EF4-FFF2-40B4-BE49-F238E27FC236}">
                <a16:creationId xmlns:a16="http://schemas.microsoft.com/office/drawing/2014/main" id="{1E36B272-AB3F-9C0D-26CE-31C41FE51790}"/>
              </a:ext>
            </a:extLst>
          </p:cNvPr>
          <p:cNvSpPr txBox="1"/>
          <p:nvPr/>
        </p:nvSpPr>
        <p:spPr>
          <a:xfrm>
            <a:off x="130663" y="4374508"/>
            <a:ext cx="2759153" cy="646331"/>
          </a:xfrm>
          <a:prstGeom prst="rect">
            <a:avLst/>
          </a:prstGeom>
          <a:noFill/>
        </p:spPr>
        <p:txBody>
          <a:bodyPr wrap="square" rtlCol="0">
            <a:spAutoFit/>
          </a:bodyPr>
          <a:lstStyle/>
          <a:p>
            <a:r>
              <a:rPr lang="zh-CN" altLang="en-US" b="1" dirty="0">
                <a:solidFill>
                  <a:schemeClr val="accent1"/>
                </a:solidFill>
              </a:rPr>
              <a:t>发送</a:t>
            </a:r>
            <a:r>
              <a:rPr lang="en-US" altLang="zh-CN" b="1" dirty="0">
                <a:solidFill>
                  <a:schemeClr val="accent1"/>
                </a:solidFill>
              </a:rPr>
              <a:t>TCP</a:t>
            </a:r>
            <a:r>
              <a:rPr lang="zh-CN" altLang="en-US" b="1" dirty="0">
                <a:solidFill>
                  <a:schemeClr val="accent1"/>
                </a:solidFill>
              </a:rPr>
              <a:t>普通确认报文段</a:t>
            </a:r>
            <a:endParaRPr lang="en-US" altLang="zh-CN" b="1" dirty="0">
              <a:solidFill>
                <a:schemeClr val="accent1"/>
              </a:solidFill>
            </a:endParaRPr>
          </a:p>
          <a:p>
            <a:r>
              <a:rPr lang="zh-CN" altLang="en-US" b="1" dirty="0">
                <a:solidFill>
                  <a:schemeClr val="accent1"/>
                </a:solidFill>
              </a:rPr>
              <a:t>并进入时间等待状态</a:t>
            </a:r>
          </a:p>
        </p:txBody>
      </p:sp>
      <p:sp>
        <p:nvSpPr>
          <p:cNvPr id="65" name="矩形 64">
            <a:extLst>
              <a:ext uri="{FF2B5EF4-FFF2-40B4-BE49-F238E27FC236}">
                <a16:creationId xmlns:a16="http://schemas.microsoft.com/office/drawing/2014/main" id="{1954CBEA-838F-2955-8513-14DAAE244E70}"/>
              </a:ext>
            </a:extLst>
          </p:cNvPr>
          <p:cNvSpPr/>
          <p:nvPr/>
        </p:nvSpPr>
        <p:spPr>
          <a:xfrm>
            <a:off x="7973230" y="4765269"/>
            <a:ext cx="1515035" cy="62657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rPr>
              <a:t>关闭</a:t>
            </a:r>
          </a:p>
        </p:txBody>
      </p:sp>
      <p:grpSp>
        <p:nvGrpSpPr>
          <p:cNvPr id="12" name="组合 11">
            <a:extLst>
              <a:ext uri="{FF2B5EF4-FFF2-40B4-BE49-F238E27FC236}">
                <a16:creationId xmlns:a16="http://schemas.microsoft.com/office/drawing/2014/main" id="{5810E16A-CB93-6773-DC93-2FD17BB74C22}"/>
              </a:ext>
            </a:extLst>
          </p:cNvPr>
          <p:cNvGrpSpPr/>
          <p:nvPr/>
        </p:nvGrpSpPr>
        <p:grpSpPr>
          <a:xfrm>
            <a:off x="4210007" y="4435595"/>
            <a:ext cx="1414828" cy="1059693"/>
            <a:chOff x="4210007" y="4435595"/>
            <a:chExt cx="1414828" cy="1059693"/>
          </a:xfrm>
        </p:grpSpPr>
        <p:cxnSp>
          <p:nvCxnSpPr>
            <p:cNvPr id="73" name="连接符: 曲线 72">
              <a:extLst>
                <a:ext uri="{FF2B5EF4-FFF2-40B4-BE49-F238E27FC236}">
                  <a16:creationId xmlns:a16="http://schemas.microsoft.com/office/drawing/2014/main" id="{5B74454E-1FE8-2B00-2FCF-972398D1CDB4}"/>
                </a:ext>
              </a:extLst>
            </p:cNvPr>
            <p:cNvCxnSpPr>
              <a:cxnSpLocks/>
            </p:cNvCxnSpPr>
            <p:nvPr/>
          </p:nvCxnSpPr>
          <p:spPr>
            <a:xfrm>
              <a:off x="4210007" y="4435595"/>
              <a:ext cx="12700" cy="1059693"/>
            </a:xfrm>
            <a:prstGeom prst="curvedConnector3">
              <a:avLst>
                <a:gd name="adj1" fmla="val 1800000"/>
              </a:avLst>
            </a:prstGeom>
            <a:ln w="381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F039F35E-656E-DA85-EED6-646C4319CEE0}"/>
                </a:ext>
              </a:extLst>
            </p:cNvPr>
            <p:cNvSpPr txBox="1"/>
            <p:nvPr/>
          </p:nvSpPr>
          <p:spPr>
            <a:xfrm>
              <a:off x="4433906" y="4796094"/>
              <a:ext cx="1190929" cy="369332"/>
            </a:xfrm>
            <a:prstGeom prst="rect">
              <a:avLst/>
            </a:prstGeom>
            <a:noFill/>
          </p:spPr>
          <p:txBody>
            <a:bodyPr wrap="square" rtlCol="0">
              <a:spAutoFit/>
            </a:bodyPr>
            <a:lstStyle/>
            <a:p>
              <a:r>
                <a:rPr lang="zh-CN" altLang="en-US" b="1" dirty="0">
                  <a:solidFill>
                    <a:schemeClr val="accent1"/>
                  </a:solidFill>
                </a:rPr>
                <a:t>等待</a:t>
              </a:r>
              <a:r>
                <a:rPr lang="en-US" altLang="zh-CN" b="1" dirty="0">
                  <a:solidFill>
                    <a:schemeClr val="accent1"/>
                  </a:solidFill>
                </a:rPr>
                <a:t>2MSL</a:t>
              </a:r>
              <a:endParaRPr lang="zh-CN" altLang="en-US" b="1" dirty="0">
                <a:solidFill>
                  <a:schemeClr val="accent1"/>
                </a:solidFill>
              </a:endParaRPr>
            </a:p>
          </p:txBody>
        </p:sp>
      </p:grpSp>
      <p:sp>
        <p:nvSpPr>
          <p:cNvPr id="78" name="矩形 77">
            <a:extLst>
              <a:ext uri="{FF2B5EF4-FFF2-40B4-BE49-F238E27FC236}">
                <a16:creationId xmlns:a16="http://schemas.microsoft.com/office/drawing/2014/main" id="{8AA36B54-4911-566C-9363-184074F188AC}"/>
              </a:ext>
            </a:extLst>
          </p:cNvPr>
          <p:cNvSpPr/>
          <p:nvPr/>
        </p:nvSpPr>
        <p:spPr>
          <a:xfrm>
            <a:off x="2694971" y="5482121"/>
            <a:ext cx="1515035" cy="62657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rPr>
              <a:t>关闭</a:t>
            </a:r>
          </a:p>
        </p:txBody>
      </p:sp>
      <p:sp>
        <p:nvSpPr>
          <p:cNvPr id="79" name="对话气泡: 矩形 78">
            <a:extLst>
              <a:ext uri="{FF2B5EF4-FFF2-40B4-BE49-F238E27FC236}">
                <a16:creationId xmlns:a16="http://schemas.microsoft.com/office/drawing/2014/main" id="{09BDD0BA-CC55-33AC-C0A4-1D9F1C7B2DF3}"/>
              </a:ext>
            </a:extLst>
          </p:cNvPr>
          <p:cNvSpPr/>
          <p:nvPr/>
        </p:nvSpPr>
        <p:spPr>
          <a:xfrm>
            <a:off x="4451424" y="5424368"/>
            <a:ext cx="7435776" cy="1003066"/>
          </a:xfrm>
          <a:prstGeom prst="wedgeRectCallout">
            <a:avLst>
              <a:gd name="adj1" fmla="val -39232"/>
              <a:gd name="adj2" fmla="val -8333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solidFill>
                <a:schemeClr val="tx1"/>
              </a:solidFill>
            </a:endParaRPr>
          </a:p>
        </p:txBody>
      </p:sp>
      <p:sp>
        <p:nvSpPr>
          <p:cNvPr id="14" name="文本框 13">
            <a:extLst>
              <a:ext uri="{FF2B5EF4-FFF2-40B4-BE49-F238E27FC236}">
                <a16:creationId xmlns:a16="http://schemas.microsoft.com/office/drawing/2014/main" id="{984811E2-A602-7444-8959-7DBFF668B621}"/>
              </a:ext>
            </a:extLst>
          </p:cNvPr>
          <p:cNvSpPr txBox="1"/>
          <p:nvPr/>
        </p:nvSpPr>
        <p:spPr>
          <a:xfrm>
            <a:off x="4460838" y="5468947"/>
            <a:ext cx="7485144" cy="873637"/>
          </a:xfrm>
          <a:prstGeom prst="rect">
            <a:avLst/>
          </a:prstGeom>
          <a:noFill/>
        </p:spPr>
        <p:txBody>
          <a:bodyPr wrap="square" rtlCol="0">
            <a:spAutoFit/>
          </a:bodyPr>
          <a:lstStyle/>
          <a:p>
            <a:pPr>
              <a:lnSpc>
                <a:spcPct val="150000"/>
              </a:lnSpc>
            </a:pPr>
            <a:r>
              <a:rPr lang="zh-CN" altLang="en-US" b="1" dirty="0"/>
              <a:t>这完全是从工程上来考虑的。对于现在的网络，</a:t>
            </a:r>
            <a:r>
              <a:rPr lang="en-US" altLang="zh-CN" b="1" dirty="0"/>
              <a:t>MSL</a:t>
            </a:r>
            <a:r>
              <a:rPr lang="zh-CN" altLang="en-US" b="1" dirty="0"/>
              <a:t>取为</a:t>
            </a:r>
            <a:r>
              <a:rPr lang="en-US" altLang="zh-CN" b="1" dirty="0"/>
              <a:t>2</a:t>
            </a:r>
            <a:r>
              <a:rPr lang="zh-CN" altLang="en-US" b="1" dirty="0"/>
              <a:t>分钟可能太长了，因此</a:t>
            </a:r>
            <a:r>
              <a:rPr lang="en-US" altLang="zh-CN" b="1" dirty="0"/>
              <a:t>TCP</a:t>
            </a:r>
            <a:r>
              <a:rPr lang="zh-CN" altLang="en-US" b="1" dirty="0"/>
              <a:t>允许不同的实现可根据具体情况使用更小的</a:t>
            </a:r>
            <a:r>
              <a:rPr lang="en-US" altLang="zh-CN" b="1" dirty="0"/>
              <a:t>MSL</a:t>
            </a:r>
            <a:r>
              <a:rPr lang="zh-CN" altLang="en-US" b="1" dirty="0"/>
              <a:t>值。</a:t>
            </a:r>
          </a:p>
        </p:txBody>
      </p:sp>
      <p:grpSp>
        <p:nvGrpSpPr>
          <p:cNvPr id="15" name="组合 14">
            <a:extLst>
              <a:ext uri="{FF2B5EF4-FFF2-40B4-BE49-F238E27FC236}">
                <a16:creationId xmlns:a16="http://schemas.microsoft.com/office/drawing/2014/main" id="{B821D7D3-B16F-BC41-307A-F147A6B9CA3E}"/>
              </a:ext>
            </a:extLst>
          </p:cNvPr>
          <p:cNvGrpSpPr/>
          <p:nvPr/>
        </p:nvGrpSpPr>
        <p:grpSpPr>
          <a:xfrm>
            <a:off x="304800" y="749300"/>
            <a:ext cx="6192344" cy="400110"/>
            <a:chOff x="424117" y="898245"/>
            <a:chExt cx="6192344" cy="400110"/>
          </a:xfrm>
        </p:grpSpPr>
        <p:sp>
          <p:nvSpPr>
            <p:cNvPr id="16" name="平行四边形 15">
              <a:extLst>
                <a:ext uri="{FF2B5EF4-FFF2-40B4-BE49-F238E27FC236}">
                  <a16:creationId xmlns:a16="http://schemas.microsoft.com/office/drawing/2014/main" id="{96AB004E-5D35-2057-17CF-0B38A2754BB2}"/>
                </a:ext>
              </a:extLst>
            </p:cNvPr>
            <p:cNvSpPr/>
            <p:nvPr/>
          </p:nvSpPr>
          <p:spPr>
            <a:xfrm>
              <a:off x="424117" y="898245"/>
              <a:ext cx="67714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3" name="文本框 42">
              <a:extLst>
                <a:ext uri="{FF2B5EF4-FFF2-40B4-BE49-F238E27FC236}">
                  <a16:creationId xmlns:a16="http://schemas.microsoft.com/office/drawing/2014/main" id="{B9618F6F-030B-3517-C58E-D90F4A369FF1}"/>
                </a:ext>
              </a:extLst>
            </p:cNvPr>
            <p:cNvSpPr txBox="1"/>
            <p:nvPr/>
          </p:nvSpPr>
          <p:spPr>
            <a:xfrm>
              <a:off x="1101257" y="898245"/>
              <a:ext cx="5515204" cy="400110"/>
            </a:xfrm>
            <a:prstGeom prst="rect">
              <a:avLst/>
            </a:prstGeom>
            <a:noFill/>
          </p:spPr>
          <p:txBody>
            <a:bodyPr wrap="square" rtlCol="0">
              <a:spAutoFit/>
            </a:bodyPr>
            <a:lstStyle/>
            <a:p>
              <a:r>
                <a:rPr lang="zh-CN" altLang="en-US" sz="2000" b="1" dirty="0"/>
                <a:t>“四报文挥手”释放</a:t>
              </a:r>
              <a:r>
                <a:rPr lang="en-US" altLang="zh-CN" sz="2000" b="1" dirty="0"/>
                <a:t>TCP</a:t>
              </a:r>
              <a:r>
                <a:rPr lang="zh-CN" altLang="en-US" sz="2000" b="1" dirty="0"/>
                <a:t>连接</a:t>
              </a:r>
            </a:p>
          </p:txBody>
        </p:sp>
      </p:grpSp>
    </p:spTree>
    <p:custDataLst>
      <p:tags r:id="rId1"/>
    </p:custDataLst>
    <p:extLst>
      <p:ext uri="{BB962C8B-B14F-4D97-AF65-F5344CB8AC3E}">
        <p14:creationId xmlns:p14="http://schemas.microsoft.com/office/powerpoint/2010/main" val="320239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a:extLst>
              <a:ext uri="{FF2B5EF4-FFF2-40B4-BE49-F238E27FC236}">
                <a16:creationId xmlns:a16="http://schemas.microsoft.com/office/drawing/2014/main" id="{7B671BF0-6CC3-5128-9C72-04AA72E12808}"/>
              </a:ext>
            </a:extLst>
          </p:cNvPr>
          <p:cNvSpPr txBox="1"/>
          <p:nvPr/>
        </p:nvSpPr>
        <p:spPr>
          <a:xfrm>
            <a:off x="990249" y="5493095"/>
            <a:ext cx="1840785" cy="646331"/>
          </a:xfrm>
          <a:prstGeom prst="rect">
            <a:avLst/>
          </a:prstGeom>
          <a:noFill/>
        </p:spPr>
        <p:txBody>
          <a:bodyPr wrap="square" rtlCol="0">
            <a:spAutoFit/>
          </a:bodyPr>
          <a:lstStyle/>
          <a:p>
            <a:r>
              <a:rPr lang="zh-CN" altLang="en-US" b="1" dirty="0"/>
              <a:t>撤销相应的</a:t>
            </a:r>
            <a:endParaRPr lang="en-US" altLang="zh-CN" b="1" dirty="0"/>
          </a:p>
          <a:p>
            <a:r>
              <a:rPr lang="zh-CN" altLang="en-US" b="1" dirty="0"/>
              <a:t>传输控制块</a:t>
            </a:r>
            <a:r>
              <a:rPr lang="en-US" altLang="zh-CN" b="1" dirty="0"/>
              <a:t>TCB</a:t>
            </a:r>
            <a:endParaRPr lang="zh-CN" altLang="en-US" b="1" dirty="0"/>
          </a:p>
        </p:txBody>
      </p:sp>
      <p:sp>
        <p:nvSpPr>
          <p:cNvPr id="13" name="文本框 12">
            <a:extLst>
              <a:ext uri="{FF2B5EF4-FFF2-40B4-BE49-F238E27FC236}">
                <a16:creationId xmlns:a16="http://schemas.microsoft.com/office/drawing/2014/main" id="{656461EB-E550-7757-6603-AF085A5C4604}"/>
              </a:ext>
            </a:extLst>
          </p:cNvPr>
          <p:cNvSpPr txBox="1"/>
          <p:nvPr/>
        </p:nvSpPr>
        <p:spPr>
          <a:xfrm>
            <a:off x="9480501" y="4779003"/>
            <a:ext cx="1840785" cy="646331"/>
          </a:xfrm>
          <a:prstGeom prst="rect">
            <a:avLst/>
          </a:prstGeom>
          <a:noFill/>
        </p:spPr>
        <p:txBody>
          <a:bodyPr wrap="square" rtlCol="0">
            <a:spAutoFit/>
          </a:bodyPr>
          <a:lstStyle/>
          <a:p>
            <a:r>
              <a:rPr lang="zh-CN" altLang="en-US" b="1" dirty="0"/>
              <a:t>撤销相应的</a:t>
            </a:r>
            <a:endParaRPr lang="en-US" altLang="zh-CN" b="1" dirty="0"/>
          </a:p>
          <a:p>
            <a:r>
              <a:rPr lang="zh-CN" altLang="en-US" b="1" dirty="0"/>
              <a:t>传输控制块</a:t>
            </a:r>
            <a:r>
              <a:rPr lang="en-US" altLang="zh-CN" b="1" dirty="0"/>
              <a:t>TCB</a:t>
            </a:r>
            <a:endParaRPr lang="zh-CN" altLang="en-US" b="1" dirty="0"/>
          </a:p>
        </p:txBody>
      </p:sp>
      <p:sp>
        <p:nvSpPr>
          <p:cNvPr id="39" name="hand-spread-gesture_33861">
            <a:extLst>
              <a:ext uri="{FF2B5EF4-FFF2-40B4-BE49-F238E27FC236}">
                <a16:creationId xmlns:a16="http://schemas.microsoft.com/office/drawing/2014/main" id="{1236280D-B594-11E5-9A32-D561DC754DF8}"/>
              </a:ext>
            </a:extLst>
          </p:cNvPr>
          <p:cNvSpPr/>
          <p:nvPr/>
        </p:nvSpPr>
        <p:spPr>
          <a:xfrm rot="1840616">
            <a:off x="5682611" y="978859"/>
            <a:ext cx="265387" cy="299276"/>
          </a:xfrm>
          <a:custGeom>
            <a:avLst/>
            <a:gdLst>
              <a:gd name="T0" fmla="*/ 843 w 976"/>
              <a:gd name="T1" fmla="*/ 321 h 1102"/>
              <a:gd name="T2" fmla="*/ 745 w 976"/>
              <a:gd name="T3" fmla="*/ 446 h 1102"/>
              <a:gd name="T4" fmla="*/ 803 w 976"/>
              <a:gd name="T5" fmla="*/ 189 h 1102"/>
              <a:gd name="T6" fmla="*/ 734 w 976"/>
              <a:gd name="T7" fmla="*/ 75 h 1102"/>
              <a:gd name="T8" fmla="*/ 621 w 976"/>
              <a:gd name="T9" fmla="*/ 144 h 1102"/>
              <a:gd name="T10" fmla="*/ 582 w 976"/>
              <a:gd name="T11" fmla="*/ 97 h 1102"/>
              <a:gd name="T12" fmla="*/ 388 w 976"/>
              <a:gd name="T13" fmla="*/ 97 h 1102"/>
              <a:gd name="T14" fmla="*/ 350 w 976"/>
              <a:gd name="T15" fmla="*/ 209 h 1102"/>
              <a:gd name="T16" fmla="*/ 235 w 976"/>
              <a:gd name="T17" fmla="*/ 112 h 1102"/>
              <a:gd name="T18" fmla="*/ 163 w 976"/>
              <a:gd name="T19" fmla="*/ 219 h 1102"/>
              <a:gd name="T20" fmla="*/ 244 w 976"/>
              <a:gd name="T21" fmla="*/ 601 h 1102"/>
              <a:gd name="T22" fmla="*/ 0 w 976"/>
              <a:gd name="T23" fmla="*/ 630 h 1102"/>
              <a:gd name="T24" fmla="*/ 257 w 976"/>
              <a:gd name="T25" fmla="*/ 931 h 1102"/>
              <a:gd name="T26" fmla="*/ 214 w 976"/>
              <a:gd name="T27" fmla="*/ 969 h 1102"/>
              <a:gd name="T28" fmla="*/ 252 w 976"/>
              <a:gd name="T29" fmla="*/ 1102 h 1102"/>
              <a:gd name="T30" fmla="*/ 834 w 976"/>
              <a:gd name="T31" fmla="*/ 1064 h 1102"/>
              <a:gd name="T32" fmla="*/ 796 w 976"/>
              <a:gd name="T33" fmla="*/ 931 h 1102"/>
              <a:gd name="T34" fmla="*/ 813 w 976"/>
              <a:gd name="T35" fmla="*/ 859 h 1102"/>
              <a:gd name="T36" fmla="*/ 865 w 976"/>
              <a:gd name="T37" fmla="*/ 638 h 1102"/>
              <a:gd name="T38" fmla="*/ 953 w 976"/>
              <a:gd name="T39" fmla="*/ 448 h 1102"/>
              <a:gd name="T40" fmla="*/ 912 w 976"/>
              <a:gd name="T41" fmla="*/ 325 h 1102"/>
              <a:gd name="T42" fmla="*/ 825 w 976"/>
              <a:gd name="T43" fmla="*/ 631 h 1102"/>
              <a:gd name="T44" fmla="*/ 825 w 976"/>
              <a:gd name="T45" fmla="*/ 634 h 1102"/>
              <a:gd name="T46" fmla="*/ 825 w 976"/>
              <a:gd name="T47" fmla="*/ 642 h 1102"/>
              <a:gd name="T48" fmla="*/ 778 w 976"/>
              <a:gd name="T49" fmla="*/ 839 h 1102"/>
              <a:gd name="T50" fmla="*/ 297 w 976"/>
              <a:gd name="T51" fmla="*/ 931 h 1102"/>
              <a:gd name="T52" fmla="*/ 109 w 976"/>
              <a:gd name="T53" fmla="*/ 697 h 1102"/>
              <a:gd name="T54" fmla="*/ 40 w 976"/>
              <a:gd name="T55" fmla="*/ 630 h 1102"/>
              <a:gd name="T56" fmla="*/ 245 w 976"/>
              <a:gd name="T57" fmla="*/ 647 h 1102"/>
              <a:gd name="T58" fmla="*/ 288 w 976"/>
              <a:gd name="T59" fmla="*/ 565 h 1102"/>
              <a:gd name="T60" fmla="*/ 203 w 976"/>
              <a:gd name="T61" fmla="*/ 211 h 1102"/>
              <a:gd name="T62" fmla="*/ 277 w 976"/>
              <a:gd name="T63" fmla="*/ 156 h 1102"/>
              <a:gd name="T64" fmla="*/ 312 w 976"/>
              <a:gd name="T65" fmla="*/ 220 h 1102"/>
              <a:gd name="T66" fmla="*/ 406 w 976"/>
              <a:gd name="T67" fmla="*/ 470 h 1102"/>
              <a:gd name="T68" fmla="*/ 428 w 976"/>
              <a:gd name="T69" fmla="*/ 450 h 1102"/>
              <a:gd name="T70" fmla="*/ 485 w 976"/>
              <a:gd name="T71" fmla="*/ 40 h 1102"/>
              <a:gd name="T72" fmla="*/ 545 w 976"/>
              <a:gd name="T73" fmla="*/ 420 h 1102"/>
              <a:gd name="T74" fmla="*/ 561 w 976"/>
              <a:gd name="T75" fmla="*/ 444 h 1102"/>
              <a:gd name="T76" fmla="*/ 659 w 976"/>
              <a:gd name="T77" fmla="*/ 154 h 1102"/>
              <a:gd name="T78" fmla="*/ 725 w 976"/>
              <a:gd name="T79" fmla="*/ 114 h 1102"/>
              <a:gd name="T80" fmla="*/ 764 w 976"/>
              <a:gd name="T81" fmla="*/ 179 h 1102"/>
              <a:gd name="T82" fmla="*/ 709 w 976"/>
              <a:gd name="T83" fmla="*/ 478 h 1102"/>
              <a:gd name="T84" fmla="*/ 715 w 976"/>
              <a:gd name="T85" fmla="*/ 478 h 1102"/>
              <a:gd name="T86" fmla="*/ 743 w 976"/>
              <a:gd name="T87" fmla="*/ 489 h 1102"/>
              <a:gd name="T88" fmla="*/ 827 w 976"/>
              <a:gd name="T89" fmla="*/ 386 h 1102"/>
              <a:gd name="T90" fmla="*/ 856 w 976"/>
              <a:gd name="T91" fmla="*/ 359 h 1102"/>
              <a:gd name="T92" fmla="*/ 919 w 976"/>
              <a:gd name="T93" fmla="*/ 42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6" h="1102">
                <a:moveTo>
                  <a:pt x="912" y="325"/>
                </a:moveTo>
                <a:cubicBezTo>
                  <a:pt x="890" y="314"/>
                  <a:pt x="866" y="313"/>
                  <a:pt x="843" y="321"/>
                </a:cubicBezTo>
                <a:cubicBezTo>
                  <a:pt x="821" y="329"/>
                  <a:pt x="803" y="345"/>
                  <a:pt x="792" y="366"/>
                </a:cubicBezTo>
                <a:lnTo>
                  <a:pt x="745" y="446"/>
                </a:lnTo>
                <a:cubicBezTo>
                  <a:pt x="743" y="446"/>
                  <a:pt x="740" y="445"/>
                  <a:pt x="738" y="445"/>
                </a:cubicBezTo>
                <a:lnTo>
                  <a:pt x="803" y="189"/>
                </a:lnTo>
                <a:cubicBezTo>
                  <a:pt x="809" y="164"/>
                  <a:pt x="805" y="139"/>
                  <a:pt x="792" y="118"/>
                </a:cubicBezTo>
                <a:cubicBezTo>
                  <a:pt x="779" y="96"/>
                  <a:pt x="759" y="81"/>
                  <a:pt x="734" y="75"/>
                </a:cubicBezTo>
                <a:cubicBezTo>
                  <a:pt x="710" y="69"/>
                  <a:pt x="685" y="73"/>
                  <a:pt x="663" y="86"/>
                </a:cubicBezTo>
                <a:cubicBezTo>
                  <a:pt x="642" y="99"/>
                  <a:pt x="626" y="120"/>
                  <a:pt x="621" y="144"/>
                </a:cubicBezTo>
                <a:lnTo>
                  <a:pt x="584" y="281"/>
                </a:lnTo>
                <a:lnTo>
                  <a:pt x="582" y="97"/>
                </a:lnTo>
                <a:cubicBezTo>
                  <a:pt x="582" y="44"/>
                  <a:pt x="538" y="0"/>
                  <a:pt x="485" y="0"/>
                </a:cubicBezTo>
                <a:cubicBezTo>
                  <a:pt x="432" y="0"/>
                  <a:pt x="388" y="44"/>
                  <a:pt x="388" y="97"/>
                </a:cubicBezTo>
                <a:lnTo>
                  <a:pt x="388" y="332"/>
                </a:lnTo>
                <a:lnTo>
                  <a:pt x="350" y="209"/>
                </a:lnTo>
                <a:cubicBezTo>
                  <a:pt x="344" y="181"/>
                  <a:pt x="330" y="143"/>
                  <a:pt x="299" y="122"/>
                </a:cubicBezTo>
                <a:cubicBezTo>
                  <a:pt x="281" y="111"/>
                  <a:pt x="259" y="107"/>
                  <a:pt x="235" y="112"/>
                </a:cubicBezTo>
                <a:cubicBezTo>
                  <a:pt x="182" y="124"/>
                  <a:pt x="157" y="160"/>
                  <a:pt x="163" y="216"/>
                </a:cubicBezTo>
                <a:cubicBezTo>
                  <a:pt x="163" y="217"/>
                  <a:pt x="163" y="218"/>
                  <a:pt x="163" y="219"/>
                </a:cubicBezTo>
                <a:lnTo>
                  <a:pt x="248" y="567"/>
                </a:lnTo>
                <a:cubicBezTo>
                  <a:pt x="248" y="582"/>
                  <a:pt x="246" y="593"/>
                  <a:pt x="244" y="601"/>
                </a:cubicBezTo>
                <a:cubicBezTo>
                  <a:pt x="150" y="551"/>
                  <a:pt x="81" y="539"/>
                  <a:pt x="39" y="564"/>
                </a:cubicBezTo>
                <a:cubicBezTo>
                  <a:pt x="8" y="581"/>
                  <a:pt x="0" y="613"/>
                  <a:pt x="0" y="630"/>
                </a:cubicBezTo>
                <a:cubicBezTo>
                  <a:pt x="0" y="699"/>
                  <a:pt x="81" y="730"/>
                  <a:pt x="93" y="734"/>
                </a:cubicBezTo>
                <a:cubicBezTo>
                  <a:pt x="245" y="805"/>
                  <a:pt x="261" y="888"/>
                  <a:pt x="257" y="931"/>
                </a:cubicBezTo>
                <a:lnTo>
                  <a:pt x="252" y="931"/>
                </a:lnTo>
                <a:cubicBezTo>
                  <a:pt x="231" y="931"/>
                  <a:pt x="214" y="948"/>
                  <a:pt x="214" y="969"/>
                </a:cubicBezTo>
                <a:lnTo>
                  <a:pt x="214" y="1064"/>
                </a:lnTo>
                <a:cubicBezTo>
                  <a:pt x="214" y="1085"/>
                  <a:pt x="231" y="1102"/>
                  <a:pt x="252" y="1102"/>
                </a:cubicBezTo>
                <a:lnTo>
                  <a:pt x="796" y="1102"/>
                </a:lnTo>
                <a:cubicBezTo>
                  <a:pt x="817" y="1102"/>
                  <a:pt x="834" y="1085"/>
                  <a:pt x="834" y="1064"/>
                </a:cubicBezTo>
                <a:lnTo>
                  <a:pt x="834" y="969"/>
                </a:lnTo>
                <a:cubicBezTo>
                  <a:pt x="834" y="948"/>
                  <a:pt x="817" y="931"/>
                  <a:pt x="796" y="931"/>
                </a:cubicBezTo>
                <a:lnTo>
                  <a:pt x="790" y="931"/>
                </a:lnTo>
                <a:cubicBezTo>
                  <a:pt x="793" y="892"/>
                  <a:pt x="801" y="879"/>
                  <a:pt x="813" y="859"/>
                </a:cubicBezTo>
                <a:cubicBezTo>
                  <a:pt x="821" y="844"/>
                  <a:pt x="832" y="825"/>
                  <a:pt x="844" y="793"/>
                </a:cubicBezTo>
                <a:cubicBezTo>
                  <a:pt x="860" y="749"/>
                  <a:pt x="865" y="688"/>
                  <a:pt x="865" y="638"/>
                </a:cubicBezTo>
                <a:lnTo>
                  <a:pt x="865" y="638"/>
                </a:lnTo>
                <a:cubicBezTo>
                  <a:pt x="866" y="578"/>
                  <a:pt x="928" y="481"/>
                  <a:pt x="953" y="448"/>
                </a:cubicBezTo>
                <a:cubicBezTo>
                  <a:pt x="953" y="447"/>
                  <a:pt x="954" y="446"/>
                  <a:pt x="955" y="445"/>
                </a:cubicBezTo>
                <a:cubicBezTo>
                  <a:pt x="976" y="400"/>
                  <a:pt x="957" y="346"/>
                  <a:pt x="912" y="325"/>
                </a:cubicBezTo>
                <a:close/>
                <a:moveTo>
                  <a:pt x="919" y="426"/>
                </a:moveTo>
                <a:cubicBezTo>
                  <a:pt x="908" y="442"/>
                  <a:pt x="830" y="552"/>
                  <a:pt x="825" y="631"/>
                </a:cubicBezTo>
                <a:cubicBezTo>
                  <a:pt x="825" y="631"/>
                  <a:pt x="825" y="631"/>
                  <a:pt x="825" y="631"/>
                </a:cubicBezTo>
                <a:cubicBezTo>
                  <a:pt x="825" y="632"/>
                  <a:pt x="825" y="633"/>
                  <a:pt x="825" y="634"/>
                </a:cubicBezTo>
                <a:cubicBezTo>
                  <a:pt x="825" y="636"/>
                  <a:pt x="825" y="638"/>
                  <a:pt x="825" y="639"/>
                </a:cubicBezTo>
                <a:cubicBezTo>
                  <a:pt x="825" y="640"/>
                  <a:pt x="825" y="641"/>
                  <a:pt x="825" y="642"/>
                </a:cubicBezTo>
                <a:cubicBezTo>
                  <a:pt x="824" y="687"/>
                  <a:pt x="820" y="741"/>
                  <a:pt x="806" y="779"/>
                </a:cubicBezTo>
                <a:cubicBezTo>
                  <a:pt x="795" y="808"/>
                  <a:pt x="786" y="825"/>
                  <a:pt x="778" y="839"/>
                </a:cubicBezTo>
                <a:cubicBezTo>
                  <a:pt x="763" y="865"/>
                  <a:pt x="754" y="883"/>
                  <a:pt x="750" y="931"/>
                </a:cubicBezTo>
                <a:lnTo>
                  <a:pt x="297" y="931"/>
                </a:lnTo>
                <a:cubicBezTo>
                  <a:pt x="299" y="912"/>
                  <a:pt x="297" y="888"/>
                  <a:pt x="287" y="861"/>
                </a:cubicBezTo>
                <a:cubicBezTo>
                  <a:pt x="264" y="796"/>
                  <a:pt x="204" y="741"/>
                  <a:pt x="109" y="697"/>
                </a:cubicBezTo>
                <a:cubicBezTo>
                  <a:pt x="108" y="697"/>
                  <a:pt x="107" y="696"/>
                  <a:pt x="107" y="696"/>
                </a:cubicBezTo>
                <a:cubicBezTo>
                  <a:pt x="106" y="696"/>
                  <a:pt x="40" y="673"/>
                  <a:pt x="40" y="630"/>
                </a:cubicBezTo>
                <a:cubicBezTo>
                  <a:pt x="40" y="629"/>
                  <a:pt x="41" y="608"/>
                  <a:pt x="59" y="598"/>
                </a:cubicBezTo>
                <a:cubicBezTo>
                  <a:pt x="77" y="587"/>
                  <a:pt x="126" y="580"/>
                  <a:pt x="245" y="647"/>
                </a:cubicBezTo>
                <a:cubicBezTo>
                  <a:pt x="254" y="652"/>
                  <a:pt x="265" y="649"/>
                  <a:pt x="271" y="641"/>
                </a:cubicBezTo>
                <a:cubicBezTo>
                  <a:pt x="273" y="639"/>
                  <a:pt x="288" y="615"/>
                  <a:pt x="288" y="565"/>
                </a:cubicBezTo>
                <a:cubicBezTo>
                  <a:pt x="288" y="563"/>
                  <a:pt x="288" y="562"/>
                  <a:pt x="288" y="560"/>
                </a:cubicBezTo>
                <a:lnTo>
                  <a:pt x="203" y="211"/>
                </a:lnTo>
                <a:cubicBezTo>
                  <a:pt x="199" y="176"/>
                  <a:pt x="211" y="158"/>
                  <a:pt x="244" y="151"/>
                </a:cubicBezTo>
                <a:cubicBezTo>
                  <a:pt x="257" y="148"/>
                  <a:pt x="268" y="150"/>
                  <a:pt x="277" y="156"/>
                </a:cubicBezTo>
                <a:cubicBezTo>
                  <a:pt x="293" y="166"/>
                  <a:pt x="305" y="189"/>
                  <a:pt x="311" y="218"/>
                </a:cubicBezTo>
                <a:cubicBezTo>
                  <a:pt x="311" y="219"/>
                  <a:pt x="312" y="219"/>
                  <a:pt x="312" y="220"/>
                </a:cubicBezTo>
                <a:lnTo>
                  <a:pt x="384" y="456"/>
                </a:lnTo>
                <a:cubicBezTo>
                  <a:pt x="387" y="465"/>
                  <a:pt x="397" y="471"/>
                  <a:pt x="406" y="470"/>
                </a:cubicBezTo>
                <a:cubicBezTo>
                  <a:pt x="407" y="470"/>
                  <a:pt x="407" y="470"/>
                  <a:pt x="408" y="470"/>
                </a:cubicBezTo>
                <a:cubicBezTo>
                  <a:pt x="419" y="470"/>
                  <a:pt x="428" y="461"/>
                  <a:pt x="428" y="450"/>
                </a:cubicBezTo>
                <a:lnTo>
                  <a:pt x="428" y="97"/>
                </a:lnTo>
                <a:cubicBezTo>
                  <a:pt x="428" y="66"/>
                  <a:pt x="454" y="40"/>
                  <a:pt x="485" y="40"/>
                </a:cubicBezTo>
                <a:cubicBezTo>
                  <a:pt x="516" y="40"/>
                  <a:pt x="542" y="66"/>
                  <a:pt x="542" y="97"/>
                </a:cubicBezTo>
                <a:lnTo>
                  <a:pt x="545" y="420"/>
                </a:lnTo>
                <a:cubicBezTo>
                  <a:pt x="546" y="421"/>
                  <a:pt x="546" y="423"/>
                  <a:pt x="546" y="425"/>
                </a:cubicBezTo>
                <a:cubicBezTo>
                  <a:pt x="547" y="434"/>
                  <a:pt x="553" y="441"/>
                  <a:pt x="561" y="444"/>
                </a:cubicBezTo>
                <a:cubicBezTo>
                  <a:pt x="572" y="446"/>
                  <a:pt x="583" y="440"/>
                  <a:pt x="586" y="429"/>
                </a:cubicBezTo>
                <a:lnTo>
                  <a:pt x="659" y="154"/>
                </a:lnTo>
                <a:cubicBezTo>
                  <a:pt x="663" y="140"/>
                  <a:pt x="671" y="128"/>
                  <a:pt x="684" y="120"/>
                </a:cubicBezTo>
                <a:cubicBezTo>
                  <a:pt x="696" y="113"/>
                  <a:pt x="711" y="111"/>
                  <a:pt x="725" y="114"/>
                </a:cubicBezTo>
                <a:cubicBezTo>
                  <a:pt x="739" y="117"/>
                  <a:pt x="751" y="126"/>
                  <a:pt x="758" y="138"/>
                </a:cubicBezTo>
                <a:cubicBezTo>
                  <a:pt x="766" y="151"/>
                  <a:pt x="768" y="165"/>
                  <a:pt x="764" y="179"/>
                </a:cubicBezTo>
                <a:lnTo>
                  <a:pt x="695" y="454"/>
                </a:lnTo>
                <a:cubicBezTo>
                  <a:pt x="692" y="464"/>
                  <a:pt x="698" y="475"/>
                  <a:pt x="709" y="478"/>
                </a:cubicBezTo>
                <a:cubicBezTo>
                  <a:pt x="711" y="478"/>
                  <a:pt x="712" y="479"/>
                  <a:pt x="714" y="479"/>
                </a:cubicBezTo>
                <a:cubicBezTo>
                  <a:pt x="714" y="479"/>
                  <a:pt x="715" y="478"/>
                  <a:pt x="715" y="478"/>
                </a:cubicBezTo>
                <a:cubicBezTo>
                  <a:pt x="723" y="482"/>
                  <a:pt x="732" y="485"/>
                  <a:pt x="741" y="487"/>
                </a:cubicBezTo>
                <a:cubicBezTo>
                  <a:pt x="742" y="487"/>
                  <a:pt x="742" y="488"/>
                  <a:pt x="743" y="489"/>
                </a:cubicBezTo>
                <a:cubicBezTo>
                  <a:pt x="753" y="494"/>
                  <a:pt x="765" y="491"/>
                  <a:pt x="771" y="482"/>
                </a:cubicBezTo>
                <a:lnTo>
                  <a:pt x="827" y="386"/>
                </a:lnTo>
                <a:cubicBezTo>
                  <a:pt x="827" y="385"/>
                  <a:pt x="828" y="385"/>
                  <a:pt x="828" y="384"/>
                </a:cubicBezTo>
                <a:cubicBezTo>
                  <a:pt x="834" y="372"/>
                  <a:pt x="844" y="363"/>
                  <a:pt x="856" y="359"/>
                </a:cubicBezTo>
                <a:cubicBezTo>
                  <a:pt x="869" y="354"/>
                  <a:pt x="883" y="355"/>
                  <a:pt x="895" y="361"/>
                </a:cubicBezTo>
                <a:cubicBezTo>
                  <a:pt x="919" y="372"/>
                  <a:pt x="930" y="401"/>
                  <a:pt x="919" y="426"/>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组合 9">
            <a:extLst>
              <a:ext uri="{FF2B5EF4-FFF2-40B4-BE49-F238E27FC236}">
                <a16:creationId xmlns:a16="http://schemas.microsoft.com/office/drawing/2014/main" id="{F36FB091-0497-FA41-156C-2F7A014E4EE3}"/>
              </a:ext>
            </a:extLst>
          </p:cNvPr>
          <p:cNvGrpSpPr/>
          <p:nvPr/>
        </p:nvGrpSpPr>
        <p:grpSpPr>
          <a:xfrm>
            <a:off x="6010886" y="1040121"/>
            <a:ext cx="1427871" cy="198418"/>
            <a:chOff x="6010886" y="1040121"/>
            <a:chExt cx="1427871" cy="198418"/>
          </a:xfrm>
        </p:grpSpPr>
        <p:sp>
          <p:nvSpPr>
            <p:cNvPr id="21" name="message-envelope_16872">
              <a:extLst>
                <a:ext uri="{FF2B5EF4-FFF2-40B4-BE49-F238E27FC236}">
                  <a16:creationId xmlns:a16="http://schemas.microsoft.com/office/drawing/2014/main" id="{5F012231-FA83-1E77-5E7A-271B826ECFCE}"/>
                </a:ext>
              </a:extLst>
            </p:cNvPr>
            <p:cNvSpPr/>
            <p:nvPr/>
          </p:nvSpPr>
          <p:spPr>
            <a:xfrm>
              <a:off x="6010886"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2" name="message-envelope_16872">
              <a:extLst>
                <a:ext uri="{FF2B5EF4-FFF2-40B4-BE49-F238E27FC236}">
                  <a16:creationId xmlns:a16="http://schemas.microsoft.com/office/drawing/2014/main" id="{8BCDD75E-20E6-245F-BC20-EC5B08C13B3F}"/>
                </a:ext>
              </a:extLst>
            </p:cNvPr>
            <p:cNvSpPr/>
            <p:nvPr/>
          </p:nvSpPr>
          <p:spPr>
            <a:xfrm>
              <a:off x="6385229"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3" name="message-envelope_16872">
              <a:extLst>
                <a:ext uri="{FF2B5EF4-FFF2-40B4-BE49-F238E27FC236}">
                  <a16:creationId xmlns:a16="http://schemas.microsoft.com/office/drawing/2014/main" id="{507EB39B-93E0-2BF6-DB77-133138A5C289}"/>
                </a:ext>
              </a:extLst>
            </p:cNvPr>
            <p:cNvSpPr/>
            <p:nvPr/>
          </p:nvSpPr>
          <p:spPr>
            <a:xfrm>
              <a:off x="6759572"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0" name="message-envelope_16872">
              <a:extLst>
                <a:ext uri="{FF2B5EF4-FFF2-40B4-BE49-F238E27FC236}">
                  <a16:creationId xmlns:a16="http://schemas.microsoft.com/office/drawing/2014/main" id="{386B2640-6EA3-BA5C-25B2-88C33D5E5565}"/>
                </a:ext>
              </a:extLst>
            </p:cNvPr>
            <p:cNvSpPr/>
            <p:nvPr/>
          </p:nvSpPr>
          <p:spPr>
            <a:xfrm>
              <a:off x="7133914"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29" name="箭头: 左右 28">
            <a:extLst>
              <a:ext uri="{FF2B5EF4-FFF2-40B4-BE49-F238E27FC236}">
                <a16:creationId xmlns:a16="http://schemas.microsoft.com/office/drawing/2014/main" id="{62D5A662-7AED-F963-DDEC-273D19818217}"/>
              </a:ext>
            </a:extLst>
          </p:cNvPr>
          <p:cNvSpPr/>
          <p:nvPr/>
        </p:nvSpPr>
        <p:spPr>
          <a:xfrm>
            <a:off x="3795193" y="124858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释放</a:t>
            </a:r>
            <a:r>
              <a:rPr lang="en-US" altLang="zh-CN" b="1" dirty="0">
                <a:solidFill>
                  <a:schemeClr val="tx1"/>
                </a:solidFill>
              </a:rPr>
              <a:t>TCP</a:t>
            </a:r>
            <a:r>
              <a:rPr lang="zh-CN" altLang="en-US" b="1" dirty="0">
                <a:solidFill>
                  <a:schemeClr val="tx1"/>
                </a:solidFill>
              </a:rPr>
              <a:t>连接</a:t>
            </a:r>
          </a:p>
        </p:txBody>
      </p:sp>
      <p:sp>
        <p:nvSpPr>
          <p:cNvPr id="17" name="矩形 16">
            <a:extLst>
              <a:ext uri="{FF2B5EF4-FFF2-40B4-BE49-F238E27FC236}">
                <a16:creationId xmlns:a16="http://schemas.microsoft.com/office/drawing/2014/main" id="{40F99E68-DCA6-831D-1B42-467B2C89E3C9}"/>
              </a:ext>
            </a:extLst>
          </p:cNvPr>
          <p:cNvSpPr/>
          <p:nvPr/>
        </p:nvSpPr>
        <p:spPr>
          <a:xfrm>
            <a:off x="2699103" y="1865194"/>
            <a:ext cx="1515600" cy="58277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18" name="矩形 17">
            <a:extLst>
              <a:ext uri="{FF2B5EF4-FFF2-40B4-BE49-F238E27FC236}">
                <a16:creationId xmlns:a16="http://schemas.microsoft.com/office/drawing/2014/main" id="{CA6B1C4C-7188-4E3C-5D49-99A1C6D04C21}"/>
              </a:ext>
            </a:extLst>
          </p:cNvPr>
          <p:cNvSpPr/>
          <p:nvPr/>
        </p:nvSpPr>
        <p:spPr>
          <a:xfrm>
            <a:off x="7977861" y="1865194"/>
            <a:ext cx="1515035" cy="92372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24" name="文本框 23">
            <a:extLst>
              <a:ext uri="{FF2B5EF4-FFF2-40B4-BE49-F238E27FC236}">
                <a16:creationId xmlns:a16="http://schemas.microsoft.com/office/drawing/2014/main" id="{ABC1E240-2472-5F63-48F2-374B54E05FC4}"/>
              </a:ext>
            </a:extLst>
          </p:cNvPr>
          <p:cNvSpPr txBox="1"/>
          <p:nvPr/>
        </p:nvSpPr>
        <p:spPr>
          <a:xfrm>
            <a:off x="2130526" y="1176231"/>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5" name="文本框 24">
            <a:extLst>
              <a:ext uri="{FF2B5EF4-FFF2-40B4-BE49-F238E27FC236}">
                <a16:creationId xmlns:a16="http://schemas.microsoft.com/office/drawing/2014/main" id="{CEF6D472-E22A-8768-D9C3-A3F97244770D}"/>
              </a:ext>
            </a:extLst>
          </p:cNvPr>
          <p:cNvSpPr txBox="1"/>
          <p:nvPr/>
        </p:nvSpPr>
        <p:spPr>
          <a:xfrm>
            <a:off x="9081840" y="1176231"/>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26" name="组合 25">
            <a:extLst>
              <a:ext uri="{FF2B5EF4-FFF2-40B4-BE49-F238E27FC236}">
                <a16:creationId xmlns:a16="http://schemas.microsoft.com/office/drawing/2014/main" id="{E6947661-44AF-5FB4-02BF-15425BDB997C}"/>
              </a:ext>
            </a:extLst>
          </p:cNvPr>
          <p:cNvGrpSpPr/>
          <p:nvPr/>
        </p:nvGrpSpPr>
        <p:grpSpPr>
          <a:xfrm>
            <a:off x="3118053" y="1128498"/>
            <a:ext cx="5963787" cy="654939"/>
            <a:chOff x="2993956" y="1149410"/>
            <a:chExt cx="5963787" cy="654939"/>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grpSp>
        <p:nvGrpSpPr>
          <p:cNvPr id="8" name="组合 7">
            <a:extLst>
              <a:ext uri="{FF2B5EF4-FFF2-40B4-BE49-F238E27FC236}">
                <a16:creationId xmlns:a16="http://schemas.microsoft.com/office/drawing/2014/main" id="{9AFD3B46-0258-3B49-FC77-D6850AA42710}"/>
              </a:ext>
            </a:extLst>
          </p:cNvPr>
          <p:cNvGrpSpPr/>
          <p:nvPr/>
        </p:nvGrpSpPr>
        <p:grpSpPr>
          <a:xfrm>
            <a:off x="4274694" y="1865193"/>
            <a:ext cx="3642611" cy="412095"/>
            <a:chOff x="4274694" y="1865193"/>
            <a:chExt cx="3642611" cy="412095"/>
          </a:xfrm>
        </p:grpSpPr>
        <p:sp>
          <p:nvSpPr>
            <p:cNvPr id="5" name="圆柱体 4">
              <a:extLst>
                <a:ext uri="{FF2B5EF4-FFF2-40B4-BE49-F238E27FC236}">
                  <a16:creationId xmlns:a16="http://schemas.microsoft.com/office/drawing/2014/main" id="{EA8B1183-5375-08E6-EF5E-0A674D9F60C2}"/>
                </a:ext>
              </a:extLst>
            </p:cNvPr>
            <p:cNvSpPr/>
            <p:nvPr/>
          </p:nvSpPr>
          <p:spPr>
            <a:xfrm rot="16200000">
              <a:off x="5889952" y="249935"/>
              <a:ext cx="412095" cy="3642611"/>
            </a:xfrm>
            <a:prstGeom prst="can">
              <a:avLst>
                <a:gd name="adj" fmla="val 34442"/>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D6CCF5A-5DEA-F891-7E78-D2307C7C767B}"/>
                </a:ext>
              </a:extLst>
            </p:cNvPr>
            <p:cNvSpPr txBox="1"/>
            <p:nvPr/>
          </p:nvSpPr>
          <p:spPr>
            <a:xfrm>
              <a:off x="5491309" y="1885326"/>
              <a:ext cx="1232170" cy="369332"/>
            </a:xfrm>
            <a:prstGeom prst="rect">
              <a:avLst/>
            </a:prstGeom>
            <a:noFill/>
          </p:spPr>
          <p:txBody>
            <a:bodyPr wrap="square" rtlCol="0">
              <a:spAutoFit/>
            </a:bodyPr>
            <a:lstStyle/>
            <a:p>
              <a:pPr algn="ctr"/>
              <a:r>
                <a:rPr lang="zh-CN" altLang="en-US" b="1" dirty="0">
                  <a:solidFill>
                    <a:schemeClr val="bg1"/>
                  </a:solidFill>
                </a:rPr>
                <a:t>数据传输</a:t>
              </a:r>
            </a:p>
          </p:txBody>
        </p:sp>
      </p:grpSp>
      <p:sp>
        <p:nvSpPr>
          <p:cNvPr id="30" name="矩形 29">
            <a:extLst>
              <a:ext uri="{FF2B5EF4-FFF2-40B4-BE49-F238E27FC236}">
                <a16:creationId xmlns:a16="http://schemas.microsoft.com/office/drawing/2014/main" id="{ED68718A-6367-8AA5-E2BF-1B31FC417C7B}"/>
              </a:ext>
            </a:extLst>
          </p:cNvPr>
          <p:cNvSpPr/>
          <p:nvPr/>
        </p:nvSpPr>
        <p:spPr>
          <a:xfrm>
            <a:off x="2699102" y="2447972"/>
            <a:ext cx="1515600" cy="873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FIN-WAIT-1</a:t>
            </a:r>
          </a:p>
          <a:p>
            <a:pPr algn="ctr"/>
            <a:r>
              <a:rPr lang="zh-CN" altLang="en-US" b="1" dirty="0">
                <a:solidFill>
                  <a:schemeClr val="bg1"/>
                </a:solidFill>
                <a:latin typeface="+mn-ea"/>
              </a:rPr>
              <a:t>终止等待</a:t>
            </a:r>
            <a:r>
              <a:rPr lang="en-US" altLang="zh-CN" b="1" dirty="0">
                <a:solidFill>
                  <a:schemeClr val="bg1"/>
                </a:solidFill>
                <a:latin typeface="+mn-ea"/>
              </a:rPr>
              <a:t>1</a:t>
            </a:r>
            <a:endParaRPr lang="zh-CN" altLang="en-US" b="1" dirty="0">
              <a:solidFill>
                <a:schemeClr val="bg1"/>
              </a:solidFill>
              <a:latin typeface="+mn-ea"/>
            </a:endParaRPr>
          </a:p>
        </p:txBody>
      </p:sp>
      <p:grpSp>
        <p:nvGrpSpPr>
          <p:cNvPr id="95" name="组合 94">
            <a:extLst>
              <a:ext uri="{FF2B5EF4-FFF2-40B4-BE49-F238E27FC236}">
                <a16:creationId xmlns:a16="http://schemas.microsoft.com/office/drawing/2014/main" id="{17317090-41A6-A428-52C7-8C06E0B317FD}"/>
              </a:ext>
            </a:extLst>
          </p:cNvPr>
          <p:cNvGrpSpPr/>
          <p:nvPr/>
        </p:nvGrpSpPr>
        <p:grpSpPr>
          <a:xfrm>
            <a:off x="4214138" y="2251901"/>
            <a:ext cx="3763723" cy="545711"/>
            <a:chOff x="4214138" y="2251901"/>
            <a:chExt cx="3763723" cy="545711"/>
          </a:xfrm>
        </p:grpSpPr>
        <p:cxnSp>
          <p:nvCxnSpPr>
            <p:cNvPr id="31" name="直接箭头连接符 30">
              <a:extLst>
                <a:ext uri="{FF2B5EF4-FFF2-40B4-BE49-F238E27FC236}">
                  <a16:creationId xmlns:a16="http://schemas.microsoft.com/office/drawing/2014/main" id="{641AA3EE-6A46-EDA9-E2D9-F04EFCBA3B99}"/>
                </a:ext>
              </a:extLst>
            </p:cNvPr>
            <p:cNvCxnSpPr/>
            <p:nvPr/>
          </p:nvCxnSpPr>
          <p:spPr>
            <a:xfrm>
              <a:off x="4214138" y="2447572"/>
              <a:ext cx="3763723" cy="34134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A220E6E1-D8B3-04C9-6769-99C51BD63251}"/>
                </a:ext>
              </a:extLst>
            </p:cNvPr>
            <p:cNvSpPr txBox="1"/>
            <p:nvPr/>
          </p:nvSpPr>
          <p:spPr>
            <a:xfrm rot="335594">
              <a:off x="4859257" y="2251901"/>
              <a:ext cx="809897" cy="369332"/>
            </a:xfrm>
            <a:prstGeom prst="rect">
              <a:avLst/>
            </a:prstGeom>
            <a:noFill/>
          </p:spPr>
          <p:txBody>
            <a:bodyPr wrap="square" rtlCol="0">
              <a:spAutoFit/>
            </a:bodyPr>
            <a:lstStyle/>
            <a:p>
              <a:r>
                <a:rPr lang="en-US" altLang="zh-CN" b="1" dirty="0"/>
                <a:t>FIN=1</a:t>
              </a:r>
              <a:endParaRPr lang="zh-CN" altLang="en-US" b="1" dirty="0"/>
            </a:p>
          </p:txBody>
        </p:sp>
        <p:sp>
          <p:nvSpPr>
            <p:cNvPr id="32" name="文本框 31">
              <a:extLst>
                <a:ext uri="{FF2B5EF4-FFF2-40B4-BE49-F238E27FC236}">
                  <a16:creationId xmlns:a16="http://schemas.microsoft.com/office/drawing/2014/main" id="{CA02D098-6D0B-915A-5EB5-5C6B4A5D8F70}"/>
                </a:ext>
              </a:extLst>
            </p:cNvPr>
            <p:cNvSpPr txBox="1"/>
            <p:nvPr/>
          </p:nvSpPr>
          <p:spPr>
            <a:xfrm rot="250480">
              <a:off x="5608557" y="2299369"/>
              <a:ext cx="809897" cy="369332"/>
            </a:xfrm>
            <a:prstGeom prst="rect">
              <a:avLst/>
            </a:prstGeom>
            <a:noFill/>
          </p:spPr>
          <p:txBody>
            <a:bodyPr wrap="square" rtlCol="0">
              <a:spAutoFit/>
            </a:bodyPr>
            <a:lstStyle/>
            <a:p>
              <a:r>
                <a:rPr lang="en-US" altLang="zh-CN" b="1" dirty="0"/>
                <a:t>ACK=1</a:t>
              </a:r>
              <a:endParaRPr lang="zh-CN" altLang="en-US" b="1" dirty="0"/>
            </a:p>
          </p:txBody>
        </p:sp>
        <p:sp>
          <p:nvSpPr>
            <p:cNvPr id="33" name="文本框 32">
              <a:extLst>
                <a:ext uri="{FF2B5EF4-FFF2-40B4-BE49-F238E27FC236}">
                  <a16:creationId xmlns:a16="http://schemas.microsoft.com/office/drawing/2014/main" id="{DE1EEE7D-A921-A199-93E3-A630153B83FE}"/>
                </a:ext>
              </a:extLst>
            </p:cNvPr>
            <p:cNvSpPr txBox="1"/>
            <p:nvPr/>
          </p:nvSpPr>
          <p:spPr>
            <a:xfrm rot="344951">
              <a:off x="6415910" y="2339094"/>
              <a:ext cx="809897" cy="369332"/>
            </a:xfrm>
            <a:prstGeom prst="rect">
              <a:avLst/>
            </a:prstGeom>
            <a:noFill/>
          </p:spPr>
          <p:txBody>
            <a:bodyPr wrap="square" rtlCol="0">
              <a:spAutoFit/>
            </a:bodyPr>
            <a:lstStyle/>
            <a:p>
              <a:r>
                <a:rPr lang="en-US" altLang="zh-CN" b="1" dirty="0"/>
                <a:t>seq=u</a:t>
              </a:r>
              <a:endParaRPr lang="zh-CN" altLang="en-US" b="1" dirty="0"/>
            </a:p>
          </p:txBody>
        </p:sp>
        <p:sp>
          <p:nvSpPr>
            <p:cNvPr id="34" name="文本框 33">
              <a:extLst>
                <a:ext uri="{FF2B5EF4-FFF2-40B4-BE49-F238E27FC236}">
                  <a16:creationId xmlns:a16="http://schemas.microsoft.com/office/drawing/2014/main" id="{73C8C3CA-C564-BE9C-E842-A8296EE84E6F}"/>
                </a:ext>
              </a:extLst>
            </p:cNvPr>
            <p:cNvSpPr txBox="1"/>
            <p:nvPr/>
          </p:nvSpPr>
          <p:spPr>
            <a:xfrm rot="344951">
              <a:off x="7146872" y="2428280"/>
              <a:ext cx="809897" cy="369332"/>
            </a:xfrm>
            <a:prstGeom prst="rect">
              <a:avLst/>
            </a:prstGeom>
            <a:noFill/>
          </p:spPr>
          <p:txBody>
            <a:bodyPr wrap="square" rtlCol="0">
              <a:spAutoFit/>
            </a:bodyPr>
            <a:lstStyle/>
            <a:p>
              <a:r>
                <a:rPr lang="en-US" altLang="zh-CN" b="1" dirty="0"/>
                <a:t>ack=v</a:t>
              </a:r>
              <a:endParaRPr lang="zh-CN" altLang="en-US" b="1" dirty="0"/>
            </a:p>
          </p:txBody>
        </p:sp>
      </p:grpSp>
      <p:grpSp>
        <p:nvGrpSpPr>
          <p:cNvPr id="94" name="组合 93">
            <a:extLst>
              <a:ext uri="{FF2B5EF4-FFF2-40B4-BE49-F238E27FC236}">
                <a16:creationId xmlns:a16="http://schemas.microsoft.com/office/drawing/2014/main" id="{5FCAD905-F0A5-7E80-98B2-22732196C43C}"/>
              </a:ext>
            </a:extLst>
          </p:cNvPr>
          <p:cNvGrpSpPr/>
          <p:nvPr/>
        </p:nvGrpSpPr>
        <p:grpSpPr>
          <a:xfrm>
            <a:off x="983085" y="1265027"/>
            <a:ext cx="1711321" cy="1200329"/>
            <a:chOff x="983085" y="1265027"/>
            <a:chExt cx="1711321" cy="1200329"/>
          </a:xfrm>
        </p:grpSpPr>
        <p:cxnSp>
          <p:nvCxnSpPr>
            <p:cNvPr id="72" name="连接符: 肘形 71">
              <a:extLst>
                <a:ext uri="{FF2B5EF4-FFF2-40B4-BE49-F238E27FC236}">
                  <a16:creationId xmlns:a16="http://schemas.microsoft.com/office/drawing/2014/main" id="{EFBF1B79-C961-44D2-C2DB-0F7E27764AB6}"/>
                </a:ext>
              </a:extLst>
            </p:cNvPr>
            <p:cNvCxnSpPr>
              <a:cxnSpLocks/>
              <a:stCxn id="24" idx="1"/>
            </p:cNvCxnSpPr>
            <p:nvPr/>
          </p:nvCxnSpPr>
          <p:spPr>
            <a:xfrm rot="10800000" flipH="1" flipV="1">
              <a:off x="2130526" y="1360896"/>
              <a:ext cx="563880" cy="1088571"/>
            </a:xfrm>
            <a:prstGeom prst="bentConnector3">
              <a:avLst>
                <a:gd name="adj1" fmla="val -1314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B7C56BD8-1CE2-8D94-5F92-CBAF19D32888}"/>
                </a:ext>
              </a:extLst>
            </p:cNvPr>
            <p:cNvSpPr txBox="1"/>
            <p:nvPr/>
          </p:nvSpPr>
          <p:spPr>
            <a:xfrm>
              <a:off x="983085" y="1265027"/>
              <a:ext cx="438727" cy="1200329"/>
            </a:xfrm>
            <a:prstGeom prst="rect">
              <a:avLst/>
            </a:prstGeom>
            <a:noFill/>
          </p:spPr>
          <p:txBody>
            <a:bodyPr wrap="square" rtlCol="0">
              <a:spAutoFit/>
            </a:bodyPr>
            <a:lstStyle/>
            <a:p>
              <a:r>
                <a:rPr lang="zh-CN" altLang="en-US" b="1" dirty="0"/>
                <a:t>主</a:t>
              </a:r>
              <a:endParaRPr lang="en-US" altLang="zh-CN" b="1" dirty="0"/>
            </a:p>
            <a:p>
              <a:r>
                <a:rPr lang="zh-CN" altLang="en-US" b="1" dirty="0"/>
                <a:t>动</a:t>
              </a:r>
              <a:endParaRPr lang="en-US" altLang="zh-CN" b="1" dirty="0"/>
            </a:p>
            <a:p>
              <a:r>
                <a:rPr lang="zh-CN" altLang="en-US" b="1" dirty="0"/>
                <a:t>关</a:t>
              </a:r>
              <a:endParaRPr lang="en-US" altLang="zh-CN" b="1" dirty="0"/>
            </a:p>
            <a:p>
              <a:r>
                <a:rPr lang="zh-CN" altLang="en-US" b="1" dirty="0"/>
                <a:t>闭</a:t>
              </a:r>
            </a:p>
          </p:txBody>
        </p:sp>
      </p:grpSp>
      <p:sp>
        <p:nvSpPr>
          <p:cNvPr id="90" name="文本框 89">
            <a:extLst>
              <a:ext uri="{FF2B5EF4-FFF2-40B4-BE49-F238E27FC236}">
                <a16:creationId xmlns:a16="http://schemas.microsoft.com/office/drawing/2014/main" id="{2FF1AB45-4BA9-D467-A59C-E8A8FDDDA3B3}"/>
              </a:ext>
            </a:extLst>
          </p:cNvPr>
          <p:cNvSpPr txBox="1"/>
          <p:nvPr/>
        </p:nvSpPr>
        <p:spPr>
          <a:xfrm>
            <a:off x="130663" y="2451401"/>
            <a:ext cx="2759153" cy="646331"/>
          </a:xfrm>
          <a:prstGeom prst="rect">
            <a:avLst/>
          </a:prstGeom>
          <a:noFill/>
        </p:spPr>
        <p:txBody>
          <a:bodyPr wrap="square" rtlCol="0">
            <a:spAutoFit/>
          </a:bodyPr>
          <a:lstStyle/>
          <a:p>
            <a:r>
              <a:rPr lang="zh-CN" altLang="en-US" b="1" dirty="0">
                <a:solidFill>
                  <a:schemeClr val="accent3"/>
                </a:solidFill>
              </a:rPr>
              <a:t>发送</a:t>
            </a:r>
            <a:r>
              <a:rPr lang="en-US" altLang="zh-CN" b="1" dirty="0">
                <a:solidFill>
                  <a:schemeClr val="accent3"/>
                </a:solidFill>
              </a:rPr>
              <a:t>TCP</a:t>
            </a:r>
            <a:r>
              <a:rPr lang="zh-CN" altLang="en-US" b="1" dirty="0">
                <a:solidFill>
                  <a:schemeClr val="accent3"/>
                </a:solidFill>
              </a:rPr>
              <a:t>连接释放报文段</a:t>
            </a:r>
            <a:endParaRPr lang="en-US" altLang="zh-CN" b="1" dirty="0">
              <a:solidFill>
                <a:schemeClr val="accent3"/>
              </a:solidFill>
            </a:endParaRPr>
          </a:p>
          <a:p>
            <a:r>
              <a:rPr lang="zh-CN" altLang="en-US" b="1" dirty="0">
                <a:solidFill>
                  <a:schemeClr val="accent3"/>
                </a:solidFill>
              </a:rPr>
              <a:t>并进入终止等待</a:t>
            </a:r>
            <a:r>
              <a:rPr lang="en-US" altLang="zh-CN" b="1" dirty="0">
                <a:solidFill>
                  <a:schemeClr val="accent3"/>
                </a:solidFill>
              </a:rPr>
              <a:t>1</a:t>
            </a:r>
            <a:r>
              <a:rPr lang="zh-CN" altLang="en-US" b="1" dirty="0">
                <a:solidFill>
                  <a:schemeClr val="accent3"/>
                </a:solidFill>
              </a:rPr>
              <a:t>状态</a:t>
            </a:r>
          </a:p>
        </p:txBody>
      </p:sp>
      <p:sp>
        <p:nvSpPr>
          <p:cNvPr id="35" name="矩形 34">
            <a:extLst>
              <a:ext uri="{FF2B5EF4-FFF2-40B4-BE49-F238E27FC236}">
                <a16:creationId xmlns:a16="http://schemas.microsoft.com/office/drawing/2014/main" id="{0D49E603-5865-CF65-C2BE-7A4014828CAD}"/>
              </a:ext>
            </a:extLst>
          </p:cNvPr>
          <p:cNvSpPr/>
          <p:nvPr/>
        </p:nvSpPr>
        <p:spPr>
          <a:xfrm>
            <a:off x="7977861" y="2780505"/>
            <a:ext cx="1515035" cy="1099051"/>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CLOSE-WAIT</a:t>
            </a:r>
          </a:p>
          <a:p>
            <a:pPr algn="ctr"/>
            <a:r>
              <a:rPr lang="zh-CN" altLang="en-US" b="1" dirty="0">
                <a:solidFill>
                  <a:schemeClr val="bg1"/>
                </a:solidFill>
                <a:latin typeface="+mn-ea"/>
              </a:rPr>
              <a:t>关闭等待</a:t>
            </a:r>
          </a:p>
        </p:txBody>
      </p:sp>
      <p:grpSp>
        <p:nvGrpSpPr>
          <p:cNvPr id="9" name="组合 8">
            <a:extLst>
              <a:ext uri="{FF2B5EF4-FFF2-40B4-BE49-F238E27FC236}">
                <a16:creationId xmlns:a16="http://schemas.microsoft.com/office/drawing/2014/main" id="{DA320016-A175-24BD-51D5-433B380C8527}"/>
              </a:ext>
            </a:extLst>
          </p:cNvPr>
          <p:cNvGrpSpPr/>
          <p:nvPr/>
        </p:nvGrpSpPr>
        <p:grpSpPr>
          <a:xfrm>
            <a:off x="4214138" y="2733736"/>
            <a:ext cx="3759093" cy="587534"/>
            <a:chOff x="4214138" y="2733736"/>
            <a:chExt cx="3759093" cy="587534"/>
          </a:xfrm>
        </p:grpSpPr>
        <p:cxnSp>
          <p:nvCxnSpPr>
            <p:cNvPr id="36" name="直接箭头连接符 35">
              <a:extLst>
                <a:ext uri="{FF2B5EF4-FFF2-40B4-BE49-F238E27FC236}">
                  <a16:creationId xmlns:a16="http://schemas.microsoft.com/office/drawing/2014/main" id="{EC64D488-088C-E77D-6C54-84DF45C50279}"/>
                </a:ext>
              </a:extLst>
            </p:cNvPr>
            <p:cNvCxnSpPr>
              <a:cxnSpLocks/>
            </p:cNvCxnSpPr>
            <p:nvPr/>
          </p:nvCxnSpPr>
          <p:spPr>
            <a:xfrm flipH="1">
              <a:off x="4214138" y="2819302"/>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DAA6284F-9DA4-67EF-B140-67666C65334C}"/>
                </a:ext>
              </a:extLst>
            </p:cNvPr>
            <p:cNvSpPr txBox="1"/>
            <p:nvPr/>
          </p:nvSpPr>
          <p:spPr>
            <a:xfrm rot="21102087">
              <a:off x="4295738" y="2948766"/>
              <a:ext cx="809897" cy="369332"/>
            </a:xfrm>
            <a:prstGeom prst="rect">
              <a:avLst/>
            </a:prstGeom>
            <a:noFill/>
          </p:spPr>
          <p:txBody>
            <a:bodyPr wrap="square" rtlCol="0">
              <a:spAutoFit/>
            </a:bodyPr>
            <a:lstStyle/>
            <a:p>
              <a:r>
                <a:rPr lang="en-US" altLang="zh-CN" b="1" dirty="0"/>
                <a:t>ACK=1</a:t>
              </a:r>
              <a:endParaRPr lang="zh-CN" altLang="en-US" b="1" dirty="0"/>
            </a:p>
          </p:txBody>
        </p:sp>
        <p:sp>
          <p:nvSpPr>
            <p:cNvPr id="38" name="文本框 37">
              <a:extLst>
                <a:ext uri="{FF2B5EF4-FFF2-40B4-BE49-F238E27FC236}">
                  <a16:creationId xmlns:a16="http://schemas.microsoft.com/office/drawing/2014/main" id="{A47268D0-4CBF-A997-1DAC-23280FB2B76F}"/>
                </a:ext>
              </a:extLst>
            </p:cNvPr>
            <p:cNvSpPr txBox="1"/>
            <p:nvPr/>
          </p:nvSpPr>
          <p:spPr>
            <a:xfrm rot="21139996">
              <a:off x="5110317" y="2805327"/>
              <a:ext cx="809897" cy="369332"/>
            </a:xfrm>
            <a:prstGeom prst="rect">
              <a:avLst/>
            </a:prstGeom>
            <a:noFill/>
          </p:spPr>
          <p:txBody>
            <a:bodyPr wrap="square" rtlCol="0">
              <a:spAutoFit/>
            </a:bodyPr>
            <a:lstStyle/>
            <a:p>
              <a:r>
                <a:rPr lang="en-US" altLang="zh-CN" b="1" dirty="0"/>
                <a:t>seq=v</a:t>
              </a:r>
              <a:endParaRPr lang="zh-CN" altLang="en-US" b="1" dirty="0"/>
            </a:p>
          </p:txBody>
        </p:sp>
        <p:sp>
          <p:nvSpPr>
            <p:cNvPr id="41" name="文本框 40">
              <a:extLst>
                <a:ext uri="{FF2B5EF4-FFF2-40B4-BE49-F238E27FC236}">
                  <a16:creationId xmlns:a16="http://schemas.microsoft.com/office/drawing/2014/main" id="{019DD84C-6D81-0EFB-07DC-534903F58133}"/>
                </a:ext>
              </a:extLst>
            </p:cNvPr>
            <p:cNvSpPr txBox="1"/>
            <p:nvPr/>
          </p:nvSpPr>
          <p:spPr>
            <a:xfrm rot="21174311">
              <a:off x="5867782" y="2733736"/>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42" name="文本框 41">
            <a:extLst>
              <a:ext uri="{FF2B5EF4-FFF2-40B4-BE49-F238E27FC236}">
                <a16:creationId xmlns:a16="http://schemas.microsoft.com/office/drawing/2014/main" id="{A89553BD-AF53-A5E8-8A80-5A0CDDA240F7}"/>
              </a:ext>
            </a:extLst>
          </p:cNvPr>
          <p:cNvSpPr txBox="1"/>
          <p:nvPr/>
        </p:nvSpPr>
        <p:spPr>
          <a:xfrm>
            <a:off x="9480501" y="2715141"/>
            <a:ext cx="2759153" cy="646331"/>
          </a:xfrm>
          <a:prstGeom prst="rect">
            <a:avLst/>
          </a:prstGeom>
          <a:noFill/>
        </p:spPr>
        <p:txBody>
          <a:bodyPr wrap="square" rtlCol="0">
            <a:spAutoFit/>
          </a:bodyPr>
          <a:lstStyle/>
          <a:p>
            <a:r>
              <a:rPr lang="zh-CN" altLang="en-US" b="1" dirty="0">
                <a:solidFill>
                  <a:schemeClr val="accent5"/>
                </a:solidFill>
              </a:rPr>
              <a:t>发送</a:t>
            </a:r>
            <a:r>
              <a:rPr lang="en-US" altLang="zh-CN" b="1" dirty="0">
                <a:solidFill>
                  <a:schemeClr val="accent5"/>
                </a:solidFill>
              </a:rPr>
              <a:t>TCP</a:t>
            </a:r>
            <a:r>
              <a:rPr lang="zh-CN" altLang="en-US" b="1" dirty="0">
                <a:solidFill>
                  <a:schemeClr val="accent5"/>
                </a:solidFill>
              </a:rPr>
              <a:t>普通确认报文段</a:t>
            </a:r>
            <a:endParaRPr lang="en-US" altLang="zh-CN" b="1" dirty="0">
              <a:solidFill>
                <a:schemeClr val="accent5"/>
              </a:solidFill>
            </a:endParaRPr>
          </a:p>
          <a:p>
            <a:r>
              <a:rPr lang="zh-CN" altLang="en-US" b="1" dirty="0">
                <a:solidFill>
                  <a:schemeClr val="accent5"/>
                </a:solidFill>
              </a:rPr>
              <a:t>并进入关闭等待状态</a:t>
            </a:r>
          </a:p>
        </p:txBody>
      </p:sp>
      <p:grpSp>
        <p:nvGrpSpPr>
          <p:cNvPr id="46" name="组合 45">
            <a:extLst>
              <a:ext uri="{FF2B5EF4-FFF2-40B4-BE49-F238E27FC236}">
                <a16:creationId xmlns:a16="http://schemas.microsoft.com/office/drawing/2014/main" id="{48AD9B87-57B8-C6F1-C653-17CC020E0202}"/>
              </a:ext>
            </a:extLst>
          </p:cNvPr>
          <p:cNvGrpSpPr/>
          <p:nvPr/>
        </p:nvGrpSpPr>
        <p:grpSpPr>
          <a:xfrm>
            <a:off x="9480501" y="1496845"/>
            <a:ext cx="2057183" cy="1278715"/>
            <a:chOff x="9480501" y="1496845"/>
            <a:chExt cx="2057183" cy="1278715"/>
          </a:xfrm>
        </p:grpSpPr>
        <p:cxnSp>
          <p:nvCxnSpPr>
            <p:cNvPr id="47" name="连接符: 曲线 46">
              <a:extLst>
                <a:ext uri="{FF2B5EF4-FFF2-40B4-BE49-F238E27FC236}">
                  <a16:creationId xmlns:a16="http://schemas.microsoft.com/office/drawing/2014/main" id="{121694F8-3BD3-6FF5-13AC-9E7EFE951999}"/>
                </a:ext>
              </a:extLst>
            </p:cNvPr>
            <p:cNvCxnSpPr>
              <a:cxnSpLocks/>
            </p:cNvCxnSpPr>
            <p:nvPr/>
          </p:nvCxnSpPr>
          <p:spPr>
            <a:xfrm flipH="1" flipV="1">
              <a:off x="9480501" y="1496845"/>
              <a:ext cx="10079" cy="1278715"/>
            </a:xfrm>
            <a:prstGeom prst="curvedConnector3">
              <a:avLst>
                <a:gd name="adj1" fmla="val -2268082"/>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B219D375-BCA1-7469-0C6A-53A995D464C9}"/>
                </a:ext>
              </a:extLst>
            </p:cNvPr>
            <p:cNvSpPr txBox="1"/>
            <p:nvPr/>
          </p:nvSpPr>
          <p:spPr>
            <a:xfrm>
              <a:off x="9679098" y="1956629"/>
              <a:ext cx="1858586" cy="369332"/>
            </a:xfrm>
            <a:prstGeom prst="rect">
              <a:avLst/>
            </a:prstGeom>
            <a:noFill/>
          </p:spPr>
          <p:txBody>
            <a:bodyPr wrap="square" rtlCol="0">
              <a:spAutoFit/>
            </a:bodyPr>
            <a:lstStyle/>
            <a:p>
              <a:r>
                <a:rPr lang="zh-CN" altLang="en-US" b="1" dirty="0"/>
                <a:t>通知应用进程</a:t>
              </a:r>
            </a:p>
          </p:txBody>
        </p:sp>
      </p:grpSp>
      <p:sp>
        <p:nvSpPr>
          <p:cNvPr id="50" name="标注: 左箭头 49">
            <a:extLst>
              <a:ext uri="{FF2B5EF4-FFF2-40B4-BE49-F238E27FC236}">
                <a16:creationId xmlns:a16="http://schemas.microsoft.com/office/drawing/2014/main" id="{F8C87274-CDF7-8AA9-2A46-22B7719EA28C}"/>
              </a:ext>
            </a:extLst>
          </p:cNvPr>
          <p:cNvSpPr/>
          <p:nvPr/>
        </p:nvSpPr>
        <p:spPr>
          <a:xfrm rot="21173608">
            <a:off x="5590824" y="3185971"/>
            <a:ext cx="1893651" cy="470078"/>
          </a:xfrm>
          <a:prstGeom prst="leftArrowCallout">
            <a:avLst>
              <a:gd name="adj1" fmla="val 25000"/>
              <a:gd name="adj2" fmla="val 25000"/>
              <a:gd name="adj3" fmla="val 25000"/>
              <a:gd name="adj4" fmla="val 85097"/>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数据传输</a:t>
            </a:r>
          </a:p>
        </p:txBody>
      </p:sp>
      <p:sp>
        <p:nvSpPr>
          <p:cNvPr id="51" name="矩形 50">
            <a:extLst>
              <a:ext uri="{FF2B5EF4-FFF2-40B4-BE49-F238E27FC236}">
                <a16:creationId xmlns:a16="http://schemas.microsoft.com/office/drawing/2014/main" id="{B61D931A-9793-AB5F-973B-40953D11E6E2}"/>
              </a:ext>
            </a:extLst>
          </p:cNvPr>
          <p:cNvSpPr/>
          <p:nvPr/>
        </p:nvSpPr>
        <p:spPr>
          <a:xfrm>
            <a:off x="2694472" y="3321269"/>
            <a:ext cx="1515600" cy="1099051"/>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FIN-WAIT-2</a:t>
            </a:r>
          </a:p>
          <a:p>
            <a:pPr algn="ctr"/>
            <a:r>
              <a:rPr lang="zh-CN" altLang="en-US" b="1" dirty="0">
                <a:solidFill>
                  <a:schemeClr val="bg1"/>
                </a:solidFill>
                <a:latin typeface="+mn-ea"/>
              </a:rPr>
              <a:t>终止等待</a:t>
            </a:r>
            <a:r>
              <a:rPr lang="en-US" altLang="zh-CN" b="1" dirty="0">
                <a:solidFill>
                  <a:schemeClr val="bg1"/>
                </a:solidFill>
                <a:latin typeface="+mn-ea"/>
              </a:rPr>
              <a:t>2</a:t>
            </a:r>
            <a:endParaRPr lang="zh-CN" altLang="en-US" b="1" dirty="0">
              <a:solidFill>
                <a:schemeClr val="bg1"/>
              </a:solidFill>
              <a:latin typeface="+mn-ea"/>
            </a:endParaRPr>
          </a:p>
        </p:txBody>
      </p:sp>
      <p:grpSp>
        <p:nvGrpSpPr>
          <p:cNvPr id="19" name="组合 18">
            <a:extLst>
              <a:ext uri="{FF2B5EF4-FFF2-40B4-BE49-F238E27FC236}">
                <a16:creationId xmlns:a16="http://schemas.microsoft.com/office/drawing/2014/main" id="{C051D0C7-D3F9-E1C1-CAF0-80AAFFD5B05E}"/>
              </a:ext>
            </a:extLst>
          </p:cNvPr>
          <p:cNvGrpSpPr/>
          <p:nvPr/>
        </p:nvGrpSpPr>
        <p:grpSpPr>
          <a:xfrm>
            <a:off x="9488265" y="1355080"/>
            <a:ext cx="2611540" cy="2521388"/>
            <a:chOff x="9488265" y="1355080"/>
            <a:chExt cx="2611540" cy="2521388"/>
          </a:xfrm>
        </p:grpSpPr>
        <p:cxnSp>
          <p:nvCxnSpPr>
            <p:cNvPr id="53" name="连接符: 肘形 52">
              <a:extLst>
                <a:ext uri="{FF2B5EF4-FFF2-40B4-BE49-F238E27FC236}">
                  <a16:creationId xmlns:a16="http://schemas.microsoft.com/office/drawing/2014/main" id="{0A85672B-0842-2713-41FF-7CB262BF9F57}"/>
                </a:ext>
              </a:extLst>
            </p:cNvPr>
            <p:cNvCxnSpPr>
              <a:cxnSpLocks/>
            </p:cNvCxnSpPr>
            <p:nvPr/>
          </p:nvCxnSpPr>
          <p:spPr>
            <a:xfrm flipH="1">
              <a:off x="9488265" y="1360897"/>
              <a:ext cx="918291" cy="2515571"/>
            </a:xfrm>
            <a:prstGeom prst="bentConnector3">
              <a:avLst>
                <a:gd name="adj1" fmla="val -180294"/>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D5F59072-64B2-FAA3-5A0A-DFD37893A573}"/>
                </a:ext>
              </a:extLst>
            </p:cNvPr>
            <p:cNvSpPr txBox="1"/>
            <p:nvPr/>
          </p:nvSpPr>
          <p:spPr>
            <a:xfrm>
              <a:off x="11661078" y="1355080"/>
              <a:ext cx="438727" cy="1200329"/>
            </a:xfrm>
            <a:prstGeom prst="rect">
              <a:avLst/>
            </a:prstGeom>
            <a:noFill/>
          </p:spPr>
          <p:txBody>
            <a:bodyPr wrap="square" rtlCol="0">
              <a:spAutoFit/>
            </a:bodyPr>
            <a:lstStyle/>
            <a:p>
              <a:r>
                <a:rPr lang="zh-CN" altLang="en-US" b="1" dirty="0"/>
                <a:t>被动关</a:t>
              </a:r>
              <a:endParaRPr lang="en-US" altLang="zh-CN" b="1" dirty="0"/>
            </a:p>
            <a:p>
              <a:r>
                <a:rPr lang="zh-CN" altLang="en-US" b="1" dirty="0"/>
                <a:t>闭</a:t>
              </a:r>
            </a:p>
          </p:txBody>
        </p:sp>
      </p:grpSp>
      <p:grpSp>
        <p:nvGrpSpPr>
          <p:cNvPr id="20" name="组合 19">
            <a:extLst>
              <a:ext uri="{FF2B5EF4-FFF2-40B4-BE49-F238E27FC236}">
                <a16:creationId xmlns:a16="http://schemas.microsoft.com/office/drawing/2014/main" id="{CB9302F4-B15D-79A5-11B3-D52592EE17DC}"/>
              </a:ext>
            </a:extLst>
          </p:cNvPr>
          <p:cNvGrpSpPr/>
          <p:nvPr/>
        </p:nvGrpSpPr>
        <p:grpSpPr>
          <a:xfrm>
            <a:off x="4216453" y="3638329"/>
            <a:ext cx="3759093" cy="745646"/>
            <a:chOff x="4216453" y="3638329"/>
            <a:chExt cx="3759093" cy="745646"/>
          </a:xfrm>
        </p:grpSpPr>
        <p:cxnSp>
          <p:nvCxnSpPr>
            <p:cNvPr id="56" name="直接箭头连接符 55">
              <a:extLst>
                <a:ext uri="{FF2B5EF4-FFF2-40B4-BE49-F238E27FC236}">
                  <a16:creationId xmlns:a16="http://schemas.microsoft.com/office/drawing/2014/main" id="{EDF8392F-A282-FCD9-178E-0D7B6619E927}"/>
                </a:ext>
              </a:extLst>
            </p:cNvPr>
            <p:cNvCxnSpPr>
              <a:cxnSpLocks/>
            </p:cNvCxnSpPr>
            <p:nvPr/>
          </p:nvCxnSpPr>
          <p:spPr>
            <a:xfrm flipH="1">
              <a:off x="4216453" y="3882007"/>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CFD2ADA4-8365-67F7-EA04-0CE2EF7D6A8B}"/>
                </a:ext>
              </a:extLst>
            </p:cNvPr>
            <p:cNvSpPr txBox="1"/>
            <p:nvPr/>
          </p:nvSpPr>
          <p:spPr>
            <a:xfrm rot="21102087">
              <a:off x="4298053" y="4011471"/>
              <a:ext cx="809897" cy="369332"/>
            </a:xfrm>
            <a:prstGeom prst="rect">
              <a:avLst/>
            </a:prstGeom>
            <a:noFill/>
          </p:spPr>
          <p:txBody>
            <a:bodyPr wrap="square" rtlCol="0">
              <a:spAutoFit/>
            </a:bodyPr>
            <a:lstStyle/>
            <a:p>
              <a:r>
                <a:rPr lang="en-US" altLang="zh-CN" b="1" dirty="0"/>
                <a:t>FIN=1</a:t>
              </a:r>
              <a:endParaRPr lang="zh-CN" altLang="en-US" b="1" dirty="0"/>
            </a:p>
          </p:txBody>
        </p:sp>
        <p:sp>
          <p:nvSpPr>
            <p:cNvPr id="58" name="文本框 57">
              <a:extLst>
                <a:ext uri="{FF2B5EF4-FFF2-40B4-BE49-F238E27FC236}">
                  <a16:creationId xmlns:a16="http://schemas.microsoft.com/office/drawing/2014/main" id="{587B4EE8-64C4-D84C-28BF-6B137CD804ED}"/>
                </a:ext>
              </a:extLst>
            </p:cNvPr>
            <p:cNvSpPr txBox="1"/>
            <p:nvPr/>
          </p:nvSpPr>
          <p:spPr>
            <a:xfrm rot="21139996">
              <a:off x="5112632" y="3900687"/>
              <a:ext cx="809897" cy="369332"/>
            </a:xfrm>
            <a:prstGeom prst="rect">
              <a:avLst/>
            </a:prstGeom>
            <a:noFill/>
          </p:spPr>
          <p:txBody>
            <a:bodyPr wrap="square" rtlCol="0">
              <a:spAutoFit/>
            </a:bodyPr>
            <a:lstStyle/>
            <a:p>
              <a:r>
                <a:rPr lang="en-US" altLang="zh-CN" b="1" dirty="0"/>
                <a:t>ACK=1</a:t>
              </a:r>
              <a:endParaRPr lang="zh-CN" altLang="en-US" b="1" dirty="0"/>
            </a:p>
          </p:txBody>
        </p:sp>
        <p:sp>
          <p:nvSpPr>
            <p:cNvPr id="59" name="文本框 58">
              <a:extLst>
                <a:ext uri="{FF2B5EF4-FFF2-40B4-BE49-F238E27FC236}">
                  <a16:creationId xmlns:a16="http://schemas.microsoft.com/office/drawing/2014/main" id="{12AB19C4-591E-1B91-843F-12616985FCDA}"/>
                </a:ext>
              </a:extLst>
            </p:cNvPr>
            <p:cNvSpPr txBox="1"/>
            <p:nvPr/>
          </p:nvSpPr>
          <p:spPr>
            <a:xfrm rot="21174311">
              <a:off x="6000722" y="3731131"/>
              <a:ext cx="1015561" cy="369332"/>
            </a:xfrm>
            <a:prstGeom prst="rect">
              <a:avLst/>
            </a:prstGeom>
            <a:noFill/>
          </p:spPr>
          <p:txBody>
            <a:bodyPr wrap="square" rtlCol="0">
              <a:spAutoFit/>
            </a:bodyPr>
            <a:lstStyle/>
            <a:p>
              <a:r>
                <a:rPr lang="en-US" altLang="zh-CN" b="1" dirty="0"/>
                <a:t>seq=w</a:t>
              </a:r>
              <a:endParaRPr lang="zh-CN" altLang="en-US" b="1" dirty="0"/>
            </a:p>
          </p:txBody>
        </p:sp>
        <p:sp>
          <p:nvSpPr>
            <p:cNvPr id="60" name="文本框 59">
              <a:extLst>
                <a:ext uri="{FF2B5EF4-FFF2-40B4-BE49-F238E27FC236}">
                  <a16:creationId xmlns:a16="http://schemas.microsoft.com/office/drawing/2014/main" id="{B2BECB0B-84F1-86DF-C0D1-2D282BF8DCAE}"/>
                </a:ext>
              </a:extLst>
            </p:cNvPr>
            <p:cNvSpPr txBox="1"/>
            <p:nvPr/>
          </p:nvSpPr>
          <p:spPr>
            <a:xfrm rot="21174311">
              <a:off x="6813967" y="3638329"/>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61" name="矩形 60">
            <a:extLst>
              <a:ext uri="{FF2B5EF4-FFF2-40B4-BE49-F238E27FC236}">
                <a16:creationId xmlns:a16="http://schemas.microsoft.com/office/drawing/2014/main" id="{81667B02-959F-E897-B849-015983F35285}"/>
              </a:ext>
            </a:extLst>
          </p:cNvPr>
          <p:cNvSpPr/>
          <p:nvPr/>
        </p:nvSpPr>
        <p:spPr>
          <a:xfrm>
            <a:off x="7973231" y="3881261"/>
            <a:ext cx="1515035" cy="884008"/>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LAST-ACK</a:t>
            </a:r>
          </a:p>
          <a:p>
            <a:pPr algn="ctr"/>
            <a:r>
              <a:rPr lang="zh-CN" altLang="en-US" b="1" dirty="0">
                <a:solidFill>
                  <a:schemeClr val="bg1"/>
                </a:solidFill>
                <a:latin typeface="+mn-ea"/>
              </a:rPr>
              <a:t>最后确认</a:t>
            </a:r>
          </a:p>
        </p:txBody>
      </p:sp>
      <p:sp>
        <p:nvSpPr>
          <p:cNvPr id="62" name="文本框 61">
            <a:extLst>
              <a:ext uri="{FF2B5EF4-FFF2-40B4-BE49-F238E27FC236}">
                <a16:creationId xmlns:a16="http://schemas.microsoft.com/office/drawing/2014/main" id="{B5BC889B-9824-117F-37EE-EF7C9ADA70E0}"/>
              </a:ext>
            </a:extLst>
          </p:cNvPr>
          <p:cNvSpPr txBox="1"/>
          <p:nvPr/>
        </p:nvSpPr>
        <p:spPr>
          <a:xfrm>
            <a:off x="9480501" y="3902497"/>
            <a:ext cx="2759153" cy="646331"/>
          </a:xfrm>
          <a:prstGeom prst="rect">
            <a:avLst/>
          </a:prstGeom>
          <a:noFill/>
        </p:spPr>
        <p:txBody>
          <a:bodyPr wrap="square" rtlCol="0">
            <a:spAutoFit/>
          </a:bodyPr>
          <a:lstStyle/>
          <a:p>
            <a:r>
              <a:rPr lang="zh-CN" altLang="en-US" b="1" dirty="0">
                <a:solidFill>
                  <a:schemeClr val="accent1">
                    <a:lumMod val="50000"/>
                  </a:schemeClr>
                </a:solidFill>
              </a:rPr>
              <a:t>发送</a:t>
            </a:r>
            <a:r>
              <a:rPr lang="en-US" altLang="zh-CN" b="1" dirty="0">
                <a:solidFill>
                  <a:schemeClr val="accent1">
                    <a:lumMod val="50000"/>
                  </a:schemeClr>
                </a:solidFill>
              </a:rPr>
              <a:t>TCP</a:t>
            </a:r>
            <a:r>
              <a:rPr lang="zh-CN" altLang="en-US" b="1" dirty="0">
                <a:solidFill>
                  <a:schemeClr val="accent1">
                    <a:lumMod val="50000"/>
                  </a:schemeClr>
                </a:solidFill>
              </a:rPr>
              <a:t>连接释放报文段</a:t>
            </a:r>
            <a:endParaRPr lang="en-US" altLang="zh-CN" b="1" dirty="0">
              <a:solidFill>
                <a:schemeClr val="accent1">
                  <a:lumMod val="50000"/>
                </a:schemeClr>
              </a:solidFill>
            </a:endParaRPr>
          </a:p>
          <a:p>
            <a:r>
              <a:rPr lang="zh-CN" altLang="en-US" b="1" dirty="0">
                <a:solidFill>
                  <a:schemeClr val="accent1">
                    <a:lumMod val="50000"/>
                  </a:schemeClr>
                </a:solidFill>
              </a:rPr>
              <a:t>并进入最后确认状态</a:t>
            </a:r>
          </a:p>
        </p:txBody>
      </p:sp>
      <p:grpSp>
        <p:nvGrpSpPr>
          <p:cNvPr id="11" name="组合 10">
            <a:extLst>
              <a:ext uri="{FF2B5EF4-FFF2-40B4-BE49-F238E27FC236}">
                <a16:creationId xmlns:a16="http://schemas.microsoft.com/office/drawing/2014/main" id="{4BCBA342-78FC-6EFB-8A34-251DDD3F391C}"/>
              </a:ext>
            </a:extLst>
          </p:cNvPr>
          <p:cNvGrpSpPr/>
          <p:nvPr/>
        </p:nvGrpSpPr>
        <p:grpSpPr>
          <a:xfrm>
            <a:off x="4218768" y="4250929"/>
            <a:ext cx="3763723" cy="514340"/>
            <a:chOff x="4218768" y="4250929"/>
            <a:chExt cx="3763723" cy="514340"/>
          </a:xfrm>
        </p:grpSpPr>
        <p:cxnSp>
          <p:nvCxnSpPr>
            <p:cNvPr id="63" name="直接箭头连接符 62">
              <a:extLst>
                <a:ext uri="{FF2B5EF4-FFF2-40B4-BE49-F238E27FC236}">
                  <a16:creationId xmlns:a16="http://schemas.microsoft.com/office/drawing/2014/main" id="{976E8637-2F99-A556-3939-925951B73F01}"/>
                </a:ext>
              </a:extLst>
            </p:cNvPr>
            <p:cNvCxnSpPr/>
            <p:nvPr/>
          </p:nvCxnSpPr>
          <p:spPr>
            <a:xfrm>
              <a:off x="4218768" y="4423921"/>
              <a:ext cx="3763723" cy="34134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3A143ECC-AE96-12D2-3896-705FEFEF2DE1}"/>
                </a:ext>
              </a:extLst>
            </p:cNvPr>
            <p:cNvSpPr txBox="1"/>
            <p:nvPr/>
          </p:nvSpPr>
          <p:spPr>
            <a:xfrm rot="343184">
              <a:off x="5253224" y="4250929"/>
              <a:ext cx="809897" cy="369332"/>
            </a:xfrm>
            <a:prstGeom prst="rect">
              <a:avLst/>
            </a:prstGeom>
            <a:noFill/>
          </p:spPr>
          <p:txBody>
            <a:bodyPr wrap="square" rtlCol="0">
              <a:spAutoFit/>
            </a:bodyPr>
            <a:lstStyle/>
            <a:p>
              <a:r>
                <a:rPr lang="en-US" altLang="zh-CN" b="1" dirty="0"/>
                <a:t>ACK=1</a:t>
              </a:r>
              <a:endParaRPr lang="zh-CN" altLang="en-US" b="1" dirty="0"/>
            </a:p>
          </p:txBody>
        </p:sp>
        <p:sp>
          <p:nvSpPr>
            <p:cNvPr id="66" name="文本框 65">
              <a:extLst>
                <a:ext uri="{FF2B5EF4-FFF2-40B4-BE49-F238E27FC236}">
                  <a16:creationId xmlns:a16="http://schemas.microsoft.com/office/drawing/2014/main" id="{83A3B597-9997-D9C0-1420-31CE0076B1F6}"/>
                </a:ext>
              </a:extLst>
            </p:cNvPr>
            <p:cNvSpPr txBox="1"/>
            <p:nvPr/>
          </p:nvSpPr>
          <p:spPr>
            <a:xfrm rot="344951">
              <a:off x="5997423" y="4296808"/>
              <a:ext cx="1143861" cy="369332"/>
            </a:xfrm>
            <a:prstGeom prst="rect">
              <a:avLst/>
            </a:prstGeom>
            <a:noFill/>
          </p:spPr>
          <p:txBody>
            <a:bodyPr wrap="square" rtlCol="0">
              <a:spAutoFit/>
            </a:bodyPr>
            <a:lstStyle/>
            <a:p>
              <a:r>
                <a:rPr lang="en-US" altLang="zh-CN" b="1" dirty="0"/>
                <a:t>seq=u+1</a:t>
              </a:r>
              <a:endParaRPr lang="zh-CN" altLang="en-US" b="1" dirty="0"/>
            </a:p>
          </p:txBody>
        </p:sp>
        <p:sp>
          <p:nvSpPr>
            <p:cNvPr id="67" name="文本框 66">
              <a:extLst>
                <a:ext uri="{FF2B5EF4-FFF2-40B4-BE49-F238E27FC236}">
                  <a16:creationId xmlns:a16="http://schemas.microsoft.com/office/drawing/2014/main" id="{2C532508-B7B1-DFA6-6678-4E9F8ECDDA1C}"/>
                </a:ext>
              </a:extLst>
            </p:cNvPr>
            <p:cNvSpPr txBox="1"/>
            <p:nvPr/>
          </p:nvSpPr>
          <p:spPr>
            <a:xfrm rot="344951">
              <a:off x="6897496" y="4370789"/>
              <a:ext cx="1024244" cy="369332"/>
            </a:xfrm>
            <a:prstGeom prst="rect">
              <a:avLst/>
            </a:prstGeom>
            <a:noFill/>
          </p:spPr>
          <p:txBody>
            <a:bodyPr wrap="square" rtlCol="0">
              <a:spAutoFit/>
            </a:bodyPr>
            <a:lstStyle/>
            <a:p>
              <a:r>
                <a:rPr lang="en-US" altLang="zh-CN" b="1" dirty="0"/>
                <a:t>ack=w+1</a:t>
              </a:r>
              <a:endParaRPr lang="zh-CN" altLang="en-US" b="1" dirty="0"/>
            </a:p>
          </p:txBody>
        </p:sp>
      </p:grpSp>
      <p:sp>
        <p:nvSpPr>
          <p:cNvPr id="68" name="矩形 67">
            <a:extLst>
              <a:ext uri="{FF2B5EF4-FFF2-40B4-BE49-F238E27FC236}">
                <a16:creationId xmlns:a16="http://schemas.microsoft.com/office/drawing/2014/main" id="{E726EDB8-4398-7D9F-CEEA-57CF74F85144}"/>
              </a:ext>
            </a:extLst>
          </p:cNvPr>
          <p:cNvSpPr/>
          <p:nvPr/>
        </p:nvSpPr>
        <p:spPr>
          <a:xfrm>
            <a:off x="2694406" y="4417328"/>
            <a:ext cx="1515600" cy="106270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TIME-WAIT</a:t>
            </a:r>
          </a:p>
          <a:p>
            <a:pPr algn="ctr"/>
            <a:r>
              <a:rPr lang="zh-CN" altLang="en-US" b="1" dirty="0">
                <a:solidFill>
                  <a:schemeClr val="bg1"/>
                </a:solidFill>
                <a:latin typeface="+mn-ea"/>
              </a:rPr>
              <a:t>时间等待</a:t>
            </a:r>
          </a:p>
        </p:txBody>
      </p:sp>
      <p:sp>
        <p:nvSpPr>
          <p:cNvPr id="69" name="文本框 68">
            <a:extLst>
              <a:ext uri="{FF2B5EF4-FFF2-40B4-BE49-F238E27FC236}">
                <a16:creationId xmlns:a16="http://schemas.microsoft.com/office/drawing/2014/main" id="{1E36B272-AB3F-9C0D-26CE-31C41FE51790}"/>
              </a:ext>
            </a:extLst>
          </p:cNvPr>
          <p:cNvSpPr txBox="1"/>
          <p:nvPr/>
        </p:nvSpPr>
        <p:spPr>
          <a:xfrm>
            <a:off x="130663" y="4374508"/>
            <a:ext cx="2759153" cy="646331"/>
          </a:xfrm>
          <a:prstGeom prst="rect">
            <a:avLst/>
          </a:prstGeom>
          <a:noFill/>
        </p:spPr>
        <p:txBody>
          <a:bodyPr wrap="square" rtlCol="0">
            <a:spAutoFit/>
          </a:bodyPr>
          <a:lstStyle/>
          <a:p>
            <a:r>
              <a:rPr lang="zh-CN" altLang="en-US" b="1" dirty="0">
                <a:solidFill>
                  <a:schemeClr val="accent1"/>
                </a:solidFill>
              </a:rPr>
              <a:t>发送</a:t>
            </a:r>
            <a:r>
              <a:rPr lang="en-US" altLang="zh-CN" b="1" dirty="0">
                <a:solidFill>
                  <a:schemeClr val="accent1"/>
                </a:solidFill>
              </a:rPr>
              <a:t>TCP</a:t>
            </a:r>
            <a:r>
              <a:rPr lang="zh-CN" altLang="en-US" b="1" dirty="0">
                <a:solidFill>
                  <a:schemeClr val="accent1"/>
                </a:solidFill>
              </a:rPr>
              <a:t>普通确认报文段</a:t>
            </a:r>
            <a:endParaRPr lang="en-US" altLang="zh-CN" b="1" dirty="0">
              <a:solidFill>
                <a:schemeClr val="accent1"/>
              </a:solidFill>
            </a:endParaRPr>
          </a:p>
          <a:p>
            <a:r>
              <a:rPr lang="zh-CN" altLang="en-US" b="1" dirty="0">
                <a:solidFill>
                  <a:schemeClr val="accent1"/>
                </a:solidFill>
              </a:rPr>
              <a:t>并进入时间等待状态</a:t>
            </a:r>
          </a:p>
        </p:txBody>
      </p:sp>
      <p:sp>
        <p:nvSpPr>
          <p:cNvPr id="65" name="矩形 64">
            <a:extLst>
              <a:ext uri="{FF2B5EF4-FFF2-40B4-BE49-F238E27FC236}">
                <a16:creationId xmlns:a16="http://schemas.microsoft.com/office/drawing/2014/main" id="{1954CBEA-838F-2955-8513-14DAAE244E70}"/>
              </a:ext>
            </a:extLst>
          </p:cNvPr>
          <p:cNvSpPr/>
          <p:nvPr/>
        </p:nvSpPr>
        <p:spPr>
          <a:xfrm>
            <a:off x="7973230" y="4765269"/>
            <a:ext cx="1515035" cy="62657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rPr>
              <a:t>关闭</a:t>
            </a:r>
          </a:p>
        </p:txBody>
      </p:sp>
      <p:grpSp>
        <p:nvGrpSpPr>
          <p:cNvPr id="12" name="组合 11">
            <a:extLst>
              <a:ext uri="{FF2B5EF4-FFF2-40B4-BE49-F238E27FC236}">
                <a16:creationId xmlns:a16="http://schemas.microsoft.com/office/drawing/2014/main" id="{5810E16A-CB93-6773-DC93-2FD17BB74C22}"/>
              </a:ext>
            </a:extLst>
          </p:cNvPr>
          <p:cNvGrpSpPr/>
          <p:nvPr/>
        </p:nvGrpSpPr>
        <p:grpSpPr>
          <a:xfrm>
            <a:off x="4210007" y="4435595"/>
            <a:ext cx="1414828" cy="1059693"/>
            <a:chOff x="4210007" y="4435595"/>
            <a:chExt cx="1414828" cy="1059693"/>
          </a:xfrm>
        </p:grpSpPr>
        <p:cxnSp>
          <p:nvCxnSpPr>
            <p:cNvPr id="73" name="连接符: 曲线 72">
              <a:extLst>
                <a:ext uri="{FF2B5EF4-FFF2-40B4-BE49-F238E27FC236}">
                  <a16:creationId xmlns:a16="http://schemas.microsoft.com/office/drawing/2014/main" id="{5B74454E-1FE8-2B00-2FCF-972398D1CDB4}"/>
                </a:ext>
              </a:extLst>
            </p:cNvPr>
            <p:cNvCxnSpPr>
              <a:cxnSpLocks/>
            </p:cNvCxnSpPr>
            <p:nvPr/>
          </p:nvCxnSpPr>
          <p:spPr>
            <a:xfrm>
              <a:off x="4210007" y="4435595"/>
              <a:ext cx="12700" cy="1059693"/>
            </a:xfrm>
            <a:prstGeom prst="curvedConnector3">
              <a:avLst>
                <a:gd name="adj1" fmla="val 1800000"/>
              </a:avLst>
            </a:prstGeom>
            <a:ln w="381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F039F35E-656E-DA85-EED6-646C4319CEE0}"/>
                </a:ext>
              </a:extLst>
            </p:cNvPr>
            <p:cNvSpPr txBox="1"/>
            <p:nvPr/>
          </p:nvSpPr>
          <p:spPr>
            <a:xfrm>
              <a:off x="4433906" y="4796094"/>
              <a:ext cx="1190929" cy="369332"/>
            </a:xfrm>
            <a:prstGeom prst="rect">
              <a:avLst/>
            </a:prstGeom>
            <a:noFill/>
          </p:spPr>
          <p:txBody>
            <a:bodyPr wrap="square" rtlCol="0">
              <a:spAutoFit/>
            </a:bodyPr>
            <a:lstStyle/>
            <a:p>
              <a:r>
                <a:rPr lang="zh-CN" altLang="en-US" b="1" dirty="0">
                  <a:solidFill>
                    <a:schemeClr val="accent1"/>
                  </a:solidFill>
                </a:rPr>
                <a:t>等待</a:t>
              </a:r>
              <a:r>
                <a:rPr lang="en-US" altLang="zh-CN" b="1" dirty="0">
                  <a:solidFill>
                    <a:schemeClr val="accent1"/>
                  </a:solidFill>
                </a:rPr>
                <a:t>2MSL</a:t>
              </a:r>
              <a:endParaRPr lang="zh-CN" altLang="en-US" b="1" dirty="0">
                <a:solidFill>
                  <a:schemeClr val="accent1"/>
                </a:solidFill>
              </a:endParaRPr>
            </a:p>
          </p:txBody>
        </p:sp>
      </p:grpSp>
      <p:sp>
        <p:nvSpPr>
          <p:cNvPr id="78" name="矩形 77">
            <a:extLst>
              <a:ext uri="{FF2B5EF4-FFF2-40B4-BE49-F238E27FC236}">
                <a16:creationId xmlns:a16="http://schemas.microsoft.com/office/drawing/2014/main" id="{8AA36B54-4911-566C-9363-184074F188AC}"/>
              </a:ext>
            </a:extLst>
          </p:cNvPr>
          <p:cNvSpPr/>
          <p:nvPr/>
        </p:nvSpPr>
        <p:spPr>
          <a:xfrm>
            <a:off x="2694971" y="5482121"/>
            <a:ext cx="1515035" cy="62657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rPr>
              <a:t>关闭</a:t>
            </a:r>
          </a:p>
        </p:txBody>
      </p:sp>
      <p:grpSp>
        <p:nvGrpSpPr>
          <p:cNvPr id="76" name="组合 75">
            <a:extLst>
              <a:ext uri="{FF2B5EF4-FFF2-40B4-BE49-F238E27FC236}">
                <a16:creationId xmlns:a16="http://schemas.microsoft.com/office/drawing/2014/main" id="{D717D596-9ED7-78AC-8364-A498E4275BC2}"/>
              </a:ext>
            </a:extLst>
          </p:cNvPr>
          <p:cNvGrpSpPr/>
          <p:nvPr/>
        </p:nvGrpSpPr>
        <p:grpSpPr>
          <a:xfrm>
            <a:off x="5077288" y="4751458"/>
            <a:ext cx="2098011" cy="1687442"/>
            <a:chOff x="3207781" y="1105990"/>
            <a:chExt cx="5776438" cy="4646020"/>
          </a:xfrm>
        </p:grpSpPr>
        <p:sp>
          <p:nvSpPr>
            <p:cNvPr id="77" name="任意多边形 4">
              <a:extLst>
                <a:ext uri="{FF2B5EF4-FFF2-40B4-BE49-F238E27FC236}">
                  <a16:creationId xmlns:a16="http://schemas.microsoft.com/office/drawing/2014/main" id="{69358352-6E77-4471-CFFD-92303D7D1103}"/>
                </a:ext>
              </a:extLst>
            </p:cNvPr>
            <p:cNvSpPr/>
            <p:nvPr/>
          </p:nvSpPr>
          <p:spPr>
            <a:xfrm>
              <a:off x="3598883" y="5220505"/>
              <a:ext cx="5385336" cy="531505"/>
            </a:xfrm>
            <a:custGeom>
              <a:avLst/>
              <a:gdLst>
                <a:gd name="connsiteX0" fmla="*/ -514 w 4756429"/>
                <a:gd name="connsiteY0" fmla="*/ 234476 h 469435"/>
                <a:gd name="connsiteX1" fmla="*/ 2377732 w 4756429"/>
                <a:gd name="connsiteY1" fmla="*/ -210 h 469435"/>
                <a:gd name="connsiteX2" fmla="*/ 4755915 w 4756429"/>
                <a:gd name="connsiteY2" fmla="*/ 234476 h 469435"/>
                <a:gd name="connsiteX3" fmla="*/ 2377732 w 4756429"/>
                <a:gd name="connsiteY3" fmla="*/ 469226 h 469435"/>
                <a:gd name="connsiteX4" fmla="*/ -514 w 4756429"/>
                <a:gd name="connsiteY4" fmla="*/ 234476 h 46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429" h="469435">
                  <a:moveTo>
                    <a:pt x="-514" y="234476"/>
                  </a:moveTo>
                  <a:cubicBezTo>
                    <a:pt x="-514" y="104871"/>
                    <a:pt x="1064277" y="-210"/>
                    <a:pt x="2377732" y="-210"/>
                  </a:cubicBezTo>
                  <a:cubicBezTo>
                    <a:pt x="3691187" y="-210"/>
                    <a:pt x="4755915" y="104871"/>
                    <a:pt x="4755915" y="234476"/>
                  </a:cubicBezTo>
                  <a:cubicBezTo>
                    <a:pt x="4755915" y="364081"/>
                    <a:pt x="3691187" y="469226"/>
                    <a:pt x="2377732" y="469226"/>
                  </a:cubicBezTo>
                  <a:cubicBezTo>
                    <a:pt x="1064277" y="469226"/>
                    <a:pt x="-514" y="364144"/>
                    <a:pt x="-514" y="234476"/>
                  </a:cubicBezTo>
                  <a:close/>
                </a:path>
              </a:pathLst>
            </a:custGeom>
            <a:solidFill>
              <a:srgbClr val="E8E8E8"/>
            </a:solidFill>
            <a:ln w="6346" cap="flat">
              <a:noFill/>
              <a:prstDash val="solid"/>
              <a:miter/>
            </a:ln>
          </p:spPr>
          <p:txBody>
            <a:bodyPr rtlCol="0" anchor="ctr"/>
            <a:lstStyle/>
            <a:p>
              <a:endParaRPr lang="zh-CN" altLang="en-US"/>
            </a:p>
          </p:txBody>
        </p:sp>
        <p:sp>
          <p:nvSpPr>
            <p:cNvPr id="80" name="任意多边形 5">
              <a:extLst>
                <a:ext uri="{FF2B5EF4-FFF2-40B4-BE49-F238E27FC236}">
                  <a16:creationId xmlns:a16="http://schemas.microsoft.com/office/drawing/2014/main" id="{0690CF5C-0F47-3143-9984-B42B6457882B}"/>
                </a:ext>
              </a:extLst>
            </p:cNvPr>
            <p:cNvSpPr/>
            <p:nvPr/>
          </p:nvSpPr>
          <p:spPr>
            <a:xfrm>
              <a:off x="4313321" y="3382454"/>
              <a:ext cx="883608" cy="1118025"/>
            </a:xfrm>
            <a:custGeom>
              <a:avLst/>
              <a:gdLst>
                <a:gd name="connsiteX0" fmla="*/ 304303 w 780419"/>
                <a:gd name="connsiteY0" fmla="*/ 118570 h 987461"/>
                <a:gd name="connsiteX1" fmla="*/ 254240 w 780419"/>
                <a:gd name="connsiteY1" fmla="*/ 127782 h 987461"/>
                <a:gd name="connsiteX2" fmla="*/ 200428 w 780419"/>
                <a:gd name="connsiteY2" fmla="*/ 182038 h 987461"/>
                <a:gd name="connsiteX3" fmla="*/ 189374 w 780419"/>
                <a:gd name="connsiteY3" fmla="*/ 260437 h 987461"/>
                <a:gd name="connsiteX4" fmla="*/ 195727 w 780419"/>
                <a:gd name="connsiteY4" fmla="*/ 517740 h 987461"/>
                <a:gd name="connsiteX5" fmla="*/ 71395 w 780419"/>
                <a:gd name="connsiteY5" fmla="*/ 592835 h 987461"/>
                <a:gd name="connsiteX6" fmla="*/ 24001 w 780419"/>
                <a:gd name="connsiteY6" fmla="*/ 840164 h 987461"/>
                <a:gd name="connsiteX7" fmla="*/ 249411 w 780419"/>
                <a:gd name="connsiteY7" fmla="*/ 982284 h 987461"/>
                <a:gd name="connsiteX8" fmla="*/ 522597 w 780419"/>
                <a:gd name="connsiteY8" fmla="*/ 959286 h 987461"/>
                <a:gd name="connsiteX9" fmla="*/ 699597 w 780419"/>
                <a:gd name="connsiteY9" fmla="*/ 889401 h 987461"/>
                <a:gd name="connsiteX10" fmla="*/ 708555 w 780419"/>
                <a:gd name="connsiteY10" fmla="*/ 575617 h 987461"/>
                <a:gd name="connsiteX11" fmla="*/ 764082 w 780419"/>
                <a:gd name="connsiteY11" fmla="*/ 389088 h 987461"/>
                <a:gd name="connsiteX12" fmla="*/ 606968 w 780419"/>
                <a:gd name="connsiteY12" fmla="*/ 27466 h 987461"/>
                <a:gd name="connsiteX13" fmla="*/ 304303 w 780419"/>
                <a:gd name="connsiteY13" fmla="*/ 118761 h 9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0419" h="987461">
                  <a:moveTo>
                    <a:pt x="304303" y="118570"/>
                  </a:moveTo>
                  <a:cubicBezTo>
                    <a:pt x="307860" y="110184"/>
                    <a:pt x="258432" y="125940"/>
                    <a:pt x="254240" y="127782"/>
                  </a:cubicBezTo>
                  <a:cubicBezTo>
                    <a:pt x="230002" y="138284"/>
                    <a:pt x="210733" y="157712"/>
                    <a:pt x="200428" y="182038"/>
                  </a:cubicBezTo>
                  <a:cubicBezTo>
                    <a:pt x="191299" y="207108"/>
                    <a:pt x="187531" y="233817"/>
                    <a:pt x="189374" y="260437"/>
                  </a:cubicBezTo>
                  <a:cubicBezTo>
                    <a:pt x="191216" y="342393"/>
                    <a:pt x="253985" y="444679"/>
                    <a:pt x="195727" y="517740"/>
                  </a:cubicBezTo>
                  <a:cubicBezTo>
                    <a:pt x="165486" y="555478"/>
                    <a:pt x="111484" y="565706"/>
                    <a:pt x="71395" y="592835"/>
                  </a:cubicBezTo>
                  <a:cubicBezTo>
                    <a:pt x="-4843" y="644295"/>
                    <a:pt x="-20154" y="759351"/>
                    <a:pt x="24001" y="840164"/>
                  </a:cubicBezTo>
                  <a:cubicBezTo>
                    <a:pt x="68155" y="920976"/>
                    <a:pt x="158306" y="968752"/>
                    <a:pt x="249411" y="982284"/>
                  </a:cubicBezTo>
                  <a:cubicBezTo>
                    <a:pt x="340516" y="995816"/>
                    <a:pt x="433081" y="979552"/>
                    <a:pt x="522597" y="959286"/>
                  </a:cubicBezTo>
                  <a:cubicBezTo>
                    <a:pt x="584986" y="945182"/>
                    <a:pt x="648835" y="928092"/>
                    <a:pt x="699597" y="889401"/>
                  </a:cubicBezTo>
                  <a:cubicBezTo>
                    <a:pt x="819354" y="797724"/>
                    <a:pt x="763510" y="682986"/>
                    <a:pt x="708555" y="575617"/>
                  </a:cubicBezTo>
                  <a:cubicBezTo>
                    <a:pt x="673358" y="506876"/>
                    <a:pt x="736509" y="474475"/>
                    <a:pt x="764082" y="389088"/>
                  </a:cubicBezTo>
                  <a:cubicBezTo>
                    <a:pt x="813700" y="235469"/>
                    <a:pt x="742608" y="86360"/>
                    <a:pt x="606968" y="27466"/>
                  </a:cubicBezTo>
                  <a:cubicBezTo>
                    <a:pt x="384225" y="-69039"/>
                    <a:pt x="304747" y="117744"/>
                    <a:pt x="304303" y="118761"/>
                  </a:cubicBezTo>
                  <a:close/>
                </a:path>
              </a:pathLst>
            </a:custGeom>
            <a:solidFill>
              <a:srgbClr val="971D05"/>
            </a:solidFill>
            <a:ln w="6346" cap="flat">
              <a:noFill/>
              <a:prstDash val="solid"/>
              <a:miter/>
            </a:ln>
          </p:spPr>
          <p:txBody>
            <a:bodyPr rtlCol="0" anchor="ctr"/>
            <a:lstStyle/>
            <a:p>
              <a:endParaRPr lang="zh-CN" altLang="en-US"/>
            </a:p>
          </p:txBody>
        </p:sp>
        <p:sp>
          <p:nvSpPr>
            <p:cNvPr id="81" name="任意多边形 6">
              <a:extLst>
                <a:ext uri="{FF2B5EF4-FFF2-40B4-BE49-F238E27FC236}">
                  <a16:creationId xmlns:a16="http://schemas.microsoft.com/office/drawing/2014/main" id="{1A74AE8D-E50E-67E2-E2F3-77B2489C062C}"/>
                </a:ext>
              </a:extLst>
            </p:cNvPr>
            <p:cNvSpPr/>
            <p:nvPr/>
          </p:nvSpPr>
          <p:spPr>
            <a:xfrm>
              <a:off x="4743753" y="3967018"/>
              <a:ext cx="251762" cy="311178"/>
            </a:xfrm>
            <a:custGeom>
              <a:avLst/>
              <a:gdLst>
                <a:gd name="connsiteX0" fmla="*/ 110730 w 222361"/>
                <a:gd name="connsiteY0" fmla="*/ 274628 h 274838"/>
                <a:gd name="connsiteX1" fmla="*/ 110730 w 222361"/>
                <a:gd name="connsiteY1" fmla="*/ 274628 h 274838"/>
                <a:gd name="connsiteX2" fmla="*/ -514 w 222361"/>
                <a:gd name="connsiteY2" fmla="*/ 126853 h 274838"/>
                <a:gd name="connsiteX3" fmla="*/ -514 w 222361"/>
                <a:gd name="connsiteY3" fmla="*/ -210 h 274838"/>
                <a:gd name="connsiteX4" fmla="*/ 221847 w 222361"/>
                <a:gd name="connsiteY4" fmla="*/ -210 h 274838"/>
                <a:gd name="connsiteX5" fmla="*/ 221847 w 222361"/>
                <a:gd name="connsiteY5" fmla="*/ 126853 h 274838"/>
                <a:gd name="connsiteX6" fmla="*/ 111937 w 222361"/>
                <a:gd name="connsiteY6" fmla="*/ 274628 h 27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1" h="274838">
                  <a:moveTo>
                    <a:pt x="110730" y="274628"/>
                  </a:moveTo>
                  <a:lnTo>
                    <a:pt x="110730" y="274628"/>
                  </a:lnTo>
                  <a:cubicBezTo>
                    <a:pt x="49358" y="274628"/>
                    <a:pt x="-451" y="163639"/>
                    <a:pt x="-514" y="126853"/>
                  </a:cubicBezTo>
                  <a:lnTo>
                    <a:pt x="-514" y="-210"/>
                  </a:lnTo>
                  <a:lnTo>
                    <a:pt x="221847" y="-210"/>
                  </a:lnTo>
                  <a:lnTo>
                    <a:pt x="221847" y="126853"/>
                  </a:lnTo>
                  <a:cubicBezTo>
                    <a:pt x="221847" y="163448"/>
                    <a:pt x="172991" y="274438"/>
                    <a:pt x="111937" y="274628"/>
                  </a:cubicBezTo>
                  <a:close/>
                </a:path>
              </a:pathLst>
            </a:custGeom>
            <a:solidFill>
              <a:srgbClr val="FF93B1"/>
            </a:solidFill>
            <a:ln w="6346" cap="flat">
              <a:noFill/>
              <a:prstDash val="solid"/>
              <a:miter/>
            </a:ln>
          </p:spPr>
          <p:txBody>
            <a:bodyPr rtlCol="0" anchor="ctr"/>
            <a:lstStyle/>
            <a:p>
              <a:endParaRPr lang="zh-CN" altLang="en-US"/>
            </a:p>
          </p:txBody>
        </p:sp>
        <p:sp>
          <p:nvSpPr>
            <p:cNvPr id="82" name="任意多边形 7">
              <a:extLst>
                <a:ext uri="{FF2B5EF4-FFF2-40B4-BE49-F238E27FC236}">
                  <a16:creationId xmlns:a16="http://schemas.microsoft.com/office/drawing/2014/main" id="{645C9784-543D-7169-B4C3-AE42B680EBA0}"/>
                </a:ext>
              </a:extLst>
            </p:cNvPr>
            <p:cNvSpPr/>
            <p:nvPr/>
          </p:nvSpPr>
          <p:spPr>
            <a:xfrm>
              <a:off x="4572555" y="3764605"/>
              <a:ext cx="121406" cy="141542"/>
            </a:xfrm>
            <a:custGeom>
              <a:avLst/>
              <a:gdLst>
                <a:gd name="connsiteX0" fmla="*/ 77312 w 107228"/>
                <a:gd name="connsiteY0" fmla="*/ 27741 h 125013"/>
                <a:gd name="connsiteX1" fmla="*/ -514 w 107228"/>
                <a:gd name="connsiteY1" fmla="*/ 46801 h 125013"/>
                <a:gd name="connsiteX2" fmla="*/ 94783 w 107228"/>
                <a:gd name="connsiteY2" fmla="*/ 110332 h 125013"/>
                <a:gd name="connsiteX3" fmla="*/ 77312 w 107228"/>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28" h="125013">
                  <a:moveTo>
                    <a:pt x="77312" y="27741"/>
                  </a:moveTo>
                  <a:cubicBezTo>
                    <a:pt x="41226" y="-26515"/>
                    <a:pt x="-514" y="8364"/>
                    <a:pt x="-514" y="46801"/>
                  </a:cubicBezTo>
                  <a:cubicBezTo>
                    <a:pt x="-514" y="102073"/>
                    <a:pt x="60031" y="149722"/>
                    <a:pt x="94783" y="110332"/>
                  </a:cubicBezTo>
                  <a:cubicBezTo>
                    <a:pt x="129535" y="70943"/>
                    <a:pt x="77312" y="27741"/>
                    <a:pt x="77312" y="27741"/>
                  </a:cubicBezTo>
                  <a:close/>
                </a:path>
              </a:pathLst>
            </a:custGeom>
            <a:solidFill>
              <a:srgbClr val="FED0D6"/>
            </a:solidFill>
            <a:ln w="6346" cap="flat">
              <a:noFill/>
              <a:prstDash val="solid"/>
              <a:miter/>
            </a:ln>
          </p:spPr>
          <p:txBody>
            <a:bodyPr rtlCol="0" anchor="ctr"/>
            <a:lstStyle/>
            <a:p>
              <a:endParaRPr lang="zh-CN" altLang="en-US"/>
            </a:p>
          </p:txBody>
        </p:sp>
        <p:sp>
          <p:nvSpPr>
            <p:cNvPr id="83" name="任意多边形 8">
              <a:extLst>
                <a:ext uri="{FF2B5EF4-FFF2-40B4-BE49-F238E27FC236}">
                  <a16:creationId xmlns:a16="http://schemas.microsoft.com/office/drawing/2014/main" id="{E29641B1-57DA-2929-9778-C252057A2A5E}"/>
                </a:ext>
              </a:extLst>
            </p:cNvPr>
            <p:cNvSpPr/>
            <p:nvPr/>
          </p:nvSpPr>
          <p:spPr>
            <a:xfrm>
              <a:off x="5034066" y="3764605"/>
              <a:ext cx="121425" cy="141542"/>
            </a:xfrm>
            <a:custGeom>
              <a:avLst/>
              <a:gdLst>
                <a:gd name="connsiteX0" fmla="*/ 28968 w 107245"/>
                <a:gd name="connsiteY0" fmla="*/ 27741 h 125013"/>
                <a:gd name="connsiteX1" fmla="*/ 106731 w 107245"/>
                <a:gd name="connsiteY1" fmla="*/ 46801 h 125013"/>
                <a:gd name="connsiteX2" fmla="*/ 11433 w 107245"/>
                <a:gd name="connsiteY2" fmla="*/ 110332 h 125013"/>
                <a:gd name="connsiteX3" fmla="*/ 28968 w 107245"/>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45" h="125013">
                  <a:moveTo>
                    <a:pt x="28968" y="27741"/>
                  </a:moveTo>
                  <a:cubicBezTo>
                    <a:pt x="64927" y="-26515"/>
                    <a:pt x="106731" y="8364"/>
                    <a:pt x="106731" y="46801"/>
                  </a:cubicBezTo>
                  <a:cubicBezTo>
                    <a:pt x="106731" y="102073"/>
                    <a:pt x="46249" y="149722"/>
                    <a:pt x="11433" y="110332"/>
                  </a:cubicBezTo>
                  <a:cubicBezTo>
                    <a:pt x="-23382" y="70943"/>
                    <a:pt x="28968" y="27741"/>
                    <a:pt x="28968" y="27741"/>
                  </a:cubicBezTo>
                  <a:close/>
                </a:path>
              </a:pathLst>
            </a:custGeom>
            <a:solidFill>
              <a:srgbClr val="FED0D6"/>
            </a:solidFill>
            <a:ln w="6346" cap="flat">
              <a:noFill/>
              <a:prstDash val="solid"/>
              <a:miter/>
            </a:ln>
          </p:spPr>
          <p:txBody>
            <a:bodyPr rtlCol="0" anchor="ctr"/>
            <a:lstStyle/>
            <a:p>
              <a:endParaRPr lang="zh-CN" altLang="en-US"/>
            </a:p>
          </p:txBody>
        </p:sp>
        <p:sp>
          <p:nvSpPr>
            <p:cNvPr id="84" name="任意多边形 9">
              <a:extLst>
                <a:ext uri="{FF2B5EF4-FFF2-40B4-BE49-F238E27FC236}">
                  <a16:creationId xmlns:a16="http://schemas.microsoft.com/office/drawing/2014/main" id="{E18D9D8A-3A32-AC69-976F-C5AAE4BFBEA9}"/>
                </a:ext>
              </a:extLst>
            </p:cNvPr>
            <p:cNvSpPr/>
            <p:nvPr/>
          </p:nvSpPr>
          <p:spPr>
            <a:xfrm>
              <a:off x="4636485" y="3571274"/>
              <a:ext cx="453974" cy="467243"/>
            </a:xfrm>
            <a:custGeom>
              <a:avLst/>
              <a:gdLst>
                <a:gd name="connsiteX0" fmla="*/ 199817 w 400958"/>
                <a:gd name="connsiteY0" fmla="*/ 412468 h 412678"/>
                <a:gd name="connsiteX1" fmla="*/ 6744 w 400958"/>
                <a:gd name="connsiteY1" fmla="*/ 98113 h 412678"/>
                <a:gd name="connsiteX2" fmla="*/ 393207 w 400958"/>
                <a:gd name="connsiteY2" fmla="*/ 98113 h 412678"/>
                <a:gd name="connsiteX3" fmla="*/ 199817 w 400958"/>
                <a:gd name="connsiteY3" fmla="*/ 412468 h 412678"/>
              </a:gdLst>
              <a:ahLst/>
              <a:cxnLst>
                <a:cxn ang="0">
                  <a:pos x="connsiteX0" y="connsiteY0"/>
                </a:cxn>
                <a:cxn ang="0">
                  <a:pos x="connsiteX1" y="connsiteY1"/>
                </a:cxn>
                <a:cxn ang="0">
                  <a:pos x="connsiteX2" y="connsiteY2"/>
                </a:cxn>
                <a:cxn ang="0">
                  <a:pos x="connsiteX3" y="connsiteY3"/>
                </a:cxn>
              </a:cxnLst>
              <a:rect l="l" t="t" r="r" b="b"/>
              <a:pathLst>
                <a:path w="400958" h="412678">
                  <a:moveTo>
                    <a:pt x="199817" y="412468"/>
                  </a:moveTo>
                  <a:cubicBezTo>
                    <a:pt x="57569" y="412468"/>
                    <a:pt x="-26547" y="257387"/>
                    <a:pt x="6744" y="98113"/>
                  </a:cubicBezTo>
                  <a:cubicBezTo>
                    <a:pt x="34063" y="-33016"/>
                    <a:pt x="365762" y="-32953"/>
                    <a:pt x="393207" y="98113"/>
                  </a:cubicBezTo>
                  <a:cubicBezTo>
                    <a:pt x="426434" y="257387"/>
                    <a:pt x="342382" y="412595"/>
                    <a:pt x="199817" y="412468"/>
                  </a:cubicBezTo>
                  <a:close/>
                </a:path>
              </a:pathLst>
            </a:custGeom>
            <a:solidFill>
              <a:srgbClr val="FED0D6"/>
            </a:solidFill>
            <a:ln w="6346" cap="flat">
              <a:noFill/>
              <a:prstDash val="solid"/>
              <a:miter/>
            </a:ln>
          </p:spPr>
          <p:txBody>
            <a:bodyPr rtlCol="0" anchor="ctr"/>
            <a:lstStyle/>
            <a:p>
              <a:endParaRPr lang="zh-CN" altLang="en-US"/>
            </a:p>
          </p:txBody>
        </p:sp>
        <p:sp>
          <p:nvSpPr>
            <p:cNvPr id="85" name="任意多边形 10">
              <a:extLst>
                <a:ext uri="{FF2B5EF4-FFF2-40B4-BE49-F238E27FC236}">
                  <a16:creationId xmlns:a16="http://schemas.microsoft.com/office/drawing/2014/main" id="{7E714EE2-991B-8871-7346-21977EFD0F24}"/>
                </a:ext>
              </a:extLst>
            </p:cNvPr>
            <p:cNvSpPr/>
            <p:nvPr/>
          </p:nvSpPr>
          <p:spPr>
            <a:xfrm>
              <a:off x="4757636" y="3487392"/>
              <a:ext cx="367502" cy="234313"/>
            </a:xfrm>
            <a:custGeom>
              <a:avLst/>
              <a:gdLst>
                <a:gd name="connsiteX0" fmla="*/ -514 w 324585"/>
                <a:gd name="connsiteY0" fmla="*/ 31541 h 206950"/>
                <a:gd name="connsiteX1" fmla="*/ 303231 w 324585"/>
                <a:gd name="connsiteY1" fmla="*/ 198693 h 206950"/>
                <a:gd name="connsiteX2" fmla="*/ 184045 w 324585"/>
                <a:gd name="connsiteY2" fmla="*/ 21757 h 206950"/>
                <a:gd name="connsiteX3" fmla="*/ -514 w 324585"/>
                <a:gd name="connsiteY3" fmla="*/ 31541 h 206950"/>
              </a:gdLst>
              <a:ahLst/>
              <a:cxnLst>
                <a:cxn ang="0">
                  <a:pos x="connsiteX0" y="connsiteY0"/>
                </a:cxn>
                <a:cxn ang="0">
                  <a:pos x="connsiteX1" y="connsiteY1"/>
                </a:cxn>
                <a:cxn ang="0">
                  <a:pos x="connsiteX2" y="connsiteY2"/>
                </a:cxn>
                <a:cxn ang="0">
                  <a:pos x="connsiteX3" y="connsiteY3"/>
                </a:cxn>
              </a:cxnLst>
              <a:rect l="l" t="t" r="r" b="b"/>
              <a:pathLst>
                <a:path w="324585" h="206950">
                  <a:moveTo>
                    <a:pt x="-514" y="31541"/>
                  </a:moveTo>
                  <a:cubicBezTo>
                    <a:pt x="-514" y="165911"/>
                    <a:pt x="253612" y="230650"/>
                    <a:pt x="303231" y="198693"/>
                  </a:cubicBezTo>
                  <a:cubicBezTo>
                    <a:pt x="352849" y="166737"/>
                    <a:pt x="314158" y="52951"/>
                    <a:pt x="184045" y="21757"/>
                  </a:cubicBezTo>
                  <a:cubicBezTo>
                    <a:pt x="53932" y="-9437"/>
                    <a:pt x="-197" y="-8484"/>
                    <a:pt x="-514" y="31541"/>
                  </a:cubicBezTo>
                  <a:close/>
                </a:path>
              </a:pathLst>
            </a:custGeom>
            <a:solidFill>
              <a:srgbClr val="971D05"/>
            </a:solidFill>
            <a:ln w="6346" cap="flat">
              <a:noFill/>
              <a:prstDash val="solid"/>
              <a:miter/>
            </a:ln>
          </p:spPr>
          <p:txBody>
            <a:bodyPr rtlCol="0" anchor="ctr"/>
            <a:lstStyle/>
            <a:p>
              <a:endParaRPr lang="zh-CN" altLang="en-US"/>
            </a:p>
          </p:txBody>
        </p:sp>
        <p:sp>
          <p:nvSpPr>
            <p:cNvPr id="86" name="任意多边形 11">
              <a:extLst>
                <a:ext uri="{FF2B5EF4-FFF2-40B4-BE49-F238E27FC236}">
                  <a16:creationId xmlns:a16="http://schemas.microsoft.com/office/drawing/2014/main" id="{65FE0D65-D0BD-E402-9B62-A0CF6F0A2159}"/>
                </a:ext>
              </a:extLst>
            </p:cNvPr>
            <p:cNvSpPr/>
            <p:nvPr/>
          </p:nvSpPr>
          <p:spPr>
            <a:xfrm>
              <a:off x="4592900" y="3508707"/>
              <a:ext cx="173053" cy="238281"/>
            </a:xfrm>
            <a:custGeom>
              <a:avLst/>
              <a:gdLst>
                <a:gd name="connsiteX0" fmla="*/ 145428 w 152844"/>
                <a:gd name="connsiteY0" fmla="*/ 11762 h 210454"/>
                <a:gd name="connsiteX1" fmla="*/ 38759 w 152844"/>
                <a:gd name="connsiteY1" fmla="*/ 209790 h 210454"/>
                <a:gd name="connsiteX2" fmla="*/ 27704 w 152844"/>
                <a:gd name="connsiteY2" fmla="*/ 78089 h 210454"/>
                <a:gd name="connsiteX3" fmla="*/ 145428 w 152844"/>
                <a:gd name="connsiteY3" fmla="*/ 11762 h 210454"/>
              </a:gdLst>
              <a:ahLst/>
              <a:cxnLst>
                <a:cxn ang="0">
                  <a:pos x="connsiteX0" y="connsiteY0"/>
                </a:cxn>
                <a:cxn ang="0">
                  <a:pos x="connsiteX1" y="connsiteY1"/>
                </a:cxn>
                <a:cxn ang="0">
                  <a:pos x="connsiteX2" y="connsiteY2"/>
                </a:cxn>
                <a:cxn ang="0">
                  <a:pos x="connsiteX3" y="connsiteY3"/>
                </a:cxn>
              </a:cxnLst>
              <a:rect l="l" t="t" r="r" b="b"/>
              <a:pathLst>
                <a:path w="152844" h="210454">
                  <a:moveTo>
                    <a:pt x="145428" y="11762"/>
                  </a:moveTo>
                  <a:cubicBezTo>
                    <a:pt x="177703" y="76501"/>
                    <a:pt x="89076" y="219320"/>
                    <a:pt x="38759" y="209790"/>
                  </a:cubicBezTo>
                  <a:cubicBezTo>
                    <a:pt x="-11559" y="200261"/>
                    <a:pt x="-11622" y="144416"/>
                    <a:pt x="27704" y="78089"/>
                  </a:cubicBezTo>
                  <a:cubicBezTo>
                    <a:pt x="67030" y="11762"/>
                    <a:pt x="130117" y="-18987"/>
                    <a:pt x="145428" y="11762"/>
                  </a:cubicBezTo>
                  <a:close/>
                </a:path>
              </a:pathLst>
            </a:custGeom>
            <a:solidFill>
              <a:srgbClr val="971D05"/>
            </a:solidFill>
            <a:ln w="6346" cap="flat">
              <a:noFill/>
              <a:prstDash val="solid"/>
              <a:miter/>
            </a:ln>
          </p:spPr>
          <p:txBody>
            <a:bodyPr rtlCol="0" anchor="ctr"/>
            <a:lstStyle/>
            <a:p>
              <a:endParaRPr lang="zh-CN" altLang="en-US"/>
            </a:p>
          </p:txBody>
        </p:sp>
        <p:sp>
          <p:nvSpPr>
            <p:cNvPr id="87" name="任意多边形 12">
              <a:extLst>
                <a:ext uri="{FF2B5EF4-FFF2-40B4-BE49-F238E27FC236}">
                  <a16:creationId xmlns:a16="http://schemas.microsoft.com/office/drawing/2014/main" id="{069C36D4-B259-B629-E7B2-4D20FF81B950}"/>
                </a:ext>
              </a:extLst>
            </p:cNvPr>
            <p:cNvSpPr/>
            <p:nvPr/>
          </p:nvSpPr>
          <p:spPr>
            <a:xfrm>
              <a:off x="3612370" y="4281731"/>
              <a:ext cx="915035" cy="627652"/>
            </a:xfrm>
            <a:custGeom>
              <a:avLst/>
              <a:gdLst>
                <a:gd name="connsiteX0" fmla="*/ 797158 w 808176"/>
                <a:gd name="connsiteY0" fmla="*/ 72207 h 554354"/>
                <a:gd name="connsiteX1" fmla="*/ 561011 w 808176"/>
                <a:gd name="connsiteY1" fmla="*/ 325698 h 554354"/>
                <a:gd name="connsiteX2" fmla="*/ 47611 w 808176"/>
                <a:gd name="connsiteY2" fmla="*/ 553523 h 554354"/>
                <a:gd name="connsiteX3" fmla="*/ 47611 w 808176"/>
                <a:gd name="connsiteY3" fmla="*/ 451110 h 554354"/>
                <a:gd name="connsiteX4" fmla="*/ 496844 w 808176"/>
                <a:gd name="connsiteY4" fmla="*/ 243743 h 554354"/>
                <a:gd name="connsiteX5" fmla="*/ 650844 w 808176"/>
                <a:gd name="connsiteY5" fmla="*/ 90123 h 554354"/>
                <a:gd name="connsiteX6" fmla="*/ 699637 w 808176"/>
                <a:gd name="connsiteY6" fmla="*/ 36375 h 554354"/>
                <a:gd name="connsiteX7" fmla="*/ 709866 w 808176"/>
                <a:gd name="connsiteY7" fmla="*/ 18459 h 554354"/>
                <a:gd name="connsiteX8" fmla="*/ 709866 w 808176"/>
                <a:gd name="connsiteY8" fmla="*/ 21000 h 554354"/>
                <a:gd name="connsiteX9" fmla="*/ 797158 w 808176"/>
                <a:gd name="connsiteY9" fmla="*/ 72207 h 5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176" h="554354">
                  <a:moveTo>
                    <a:pt x="797158" y="72207"/>
                  </a:moveTo>
                  <a:cubicBezTo>
                    <a:pt x="727280" y="164525"/>
                    <a:pt x="648151" y="249460"/>
                    <a:pt x="561011" y="325698"/>
                  </a:cubicBezTo>
                  <a:cubicBezTo>
                    <a:pt x="422385" y="446027"/>
                    <a:pt x="242717" y="563752"/>
                    <a:pt x="47611" y="553523"/>
                  </a:cubicBezTo>
                  <a:cubicBezTo>
                    <a:pt x="-16556" y="548377"/>
                    <a:pt x="-16556" y="446027"/>
                    <a:pt x="47611" y="451110"/>
                  </a:cubicBezTo>
                  <a:cubicBezTo>
                    <a:pt x="219591" y="461339"/>
                    <a:pt x="376197" y="351302"/>
                    <a:pt x="496844" y="243743"/>
                  </a:cubicBezTo>
                  <a:cubicBezTo>
                    <a:pt x="553323" y="197682"/>
                    <a:pt x="602052" y="143871"/>
                    <a:pt x="650844" y="90123"/>
                  </a:cubicBezTo>
                  <a:cubicBezTo>
                    <a:pt x="668824" y="72207"/>
                    <a:pt x="684199" y="54291"/>
                    <a:pt x="699637" y="36375"/>
                  </a:cubicBezTo>
                  <a:cubicBezTo>
                    <a:pt x="703589" y="30727"/>
                    <a:pt x="707013" y="24730"/>
                    <a:pt x="709866" y="18459"/>
                  </a:cubicBezTo>
                  <a:cubicBezTo>
                    <a:pt x="717553" y="10772"/>
                    <a:pt x="702178" y="31165"/>
                    <a:pt x="709866" y="21000"/>
                  </a:cubicBezTo>
                  <a:cubicBezTo>
                    <a:pt x="748366" y="-30206"/>
                    <a:pt x="838199" y="21000"/>
                    <a:pt x="797158" y="72207"/>
                  </a:cubicBezTo>
                  <a:close/>
                </a:path>
              </a:pathLst>
            </a:custGeom>
            <a:solidFill>
              <a:srgbClr val="FED0D6"/>
            </a:solidFill>
            <a:ln w="6346" cap="flat">
              <a:noFill/>
              <a:prstDash val="solid"/>
              <a:miter/>
            </a:ln>
          </p:spPr>
          <p:txBody>
            <a:bodyPr rtlCol="0" anchor="ctr"/>
            <a:lstStyle/>
            <a:p>
              <a:endParaRPr lang="zh-CN" altLang="en-US"/>
            </a:p>
          </p:txBody>
        </p:sp>
        <p:sp>
          <p:nvSpPr>
            <p:cNvPr id="88" name="任意多边形 13">
              <a:extLst>
                <a:ext uri="{FF2B5EF4-FFF2-40B4-BE49-F238E27FC236}">
                  <a16:creationId xmlns:a16="http://schemas.microsoft.com/office/drawing/2014/main" id="{4CE1B3CA-F18B-C773-6E50-8A8DB514DE0F}"/>
                </a:ext>
              </a:extLst>
            </p:cNvPr>
            <p:cNvSpPr/>
            <p:nvPr/>
          </p:nvSpPr>
          <p:spPr>
            <a:xfrm>
              <a:off x="5248839" y="3957542"/>
              <a:ext cx="415701" cy="712692"/>
            </a:xfrm>
            <a:custGeom>
              <a:avLst/>
              <a:gdLst>
                <a:gd name="connsiteX0" fmla="*/ 90290 w 367155"/>
                <a:gd name="connsiteY0" fmla="*/ 275691 h 629463"/>
                <a:gd name="connsiteX1" fmla="*/ 229361 w 367155"/>
                <a:gd name="connsiteY1" fmla="*/ 451738 h 629463"/>
                <a:gd name="connsiteX2" fmla="*/ 246959 w 367155"/>
                <a:gd name="connsiteY2" fmla="*/ 471877 h 629463"/>
                <a:gd name="connsiteX3" fmla="*/ 201979 w 367155"/>
                <a:gd name="connsiteY3" fmla="*/ 211016 h 629463"/>
                <a:gd name="connsiteX4" fmla="*/ 194292 w 367155"/>
                <a:gd name="connsiteY4" fmla="*/ 113241 h 629463"/>
                <a:gd name="connsiteX5" fmla="*/ 298420 w 367155"/>
                <a:gd name="connsiteY5" fmla="*/ 6952 h 629463"/>
                <a:gd name="connsiteX6" fmla="*/ 340732 w 367155"/>
                <a:gd name="connsiteY6" fmla="*/ 100280 h 629463"/>
                <a:gd name="connsiteX7" fmla="*/ 314748 w 367155"/>
                <a:gd name="connsiteY7" fmla="*/ 117624 h 629463"/>
                <a:gd name="connsiteX8" fmla="*/ 294544 w 367155"/>
                <a:gd name="connsiteY8" fmla="*/ 135286 h 629463"/>
                <a:gd name="connsiteX9" fmla="*/ 296006 w 367155"/>
                <a:gd name="connsiteY9" fmla="*/ 157077 h 629463"/>
                <a:gd name="connsiteX10" fmla="*/ 320402 w 367155"/>
                <a:gd name="connsiteY10" fmla="*/ 297927 h 629463"/>
                <a:gd name="connsiteX11" fmla="*/ 354518 w 367155"/>
                <a:gd name="connsiteY11" fmla="*/ 572194 h 629463"/>
                <a:gd name="connsiteX12" fmla="*/ 268560 w 367155"/>
                <a:gd name="connsiteY12" fmla="*/ 625243 h 629463"/>
                <a:gd name="connsiteX13" fmla="*/ 170785 w 367155"/>
                <a:gd name="connsiteY13" fmla="*/ 540237 h 629463"/>
                <a:gd name="connsiteX14" fmla="*/ 9668 w 367155"/>
                <a:gd name="connsiteY14" fmla="*/ 340176 h 629463"/>
                <a:gd name="connsiteX15" fmla="*/ 90290 w 367155"/>
                <a:gd name="connsiteY15" fmla="*/ 275437 h 62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155" h="629463">
                  <a:moveTo>
                    <a:pt x="90290" y="275691"/>
                  </a:moveTo>
                  <a:cubicBezTo>
                    <a:pt x="134762" y="336999"/>
                    <a:pt x="181013" y="394877"/>
                    <a:pt x="229361" y="451738"/>
                  </a:cubicBezTo>
                  <a:cubicBezTo>
                    <a:pt x="235714" y="459997"/>
                    <a:pt x="241432" y="465969"/>
                    <a:pt x="246959" y="471877"/>
                  </a:cubicBezTo>
                  <a:cubicBezTo>
                    <a:pt x="235460" y="384267"/>
                    <a:pt x="213478" y="298626"/>
                    <a:pt x="201979" y="211016"/>
                  </a:cubicBezTo>
                  <a:cubicBezTo>
                    <a:pt x="196325" y="179822"/>
                    <a:pt x="189273" y="146277"/>
                    <a:pt x="194292" y="113241"/>
                  </a:cubicBezTo>
                  <a:cubicBezTo>
                    <a:pt x="199692" y="62923"/>
                    <a:pt x="258395" y="30649"/>
                    <a:pt x="298420" y="6952"/>
                  </a:cubicBezTo>
                  <a:cubicBezTo>
                    <a:pt x="353692" y="-26593"/>
                    <a:pt x="396068" y="66735"/>
                    <a:pt x="340732" y="100280"/>
                  </a:cubicBezTo>
                  <a:cubicBezTo>
                    <a:pt x="351342" y="92593"/>
                    <a:pt x="319449" y="115528"/>
                    <a:pt x="314748" y="117624"/>
                  </a:cubicBezTo>
                  <a:cubicBezTo>
                    <a:pt x="304138" y="125311"/>
                    <a:pt x="296705" y="139924"/>
                    <a:pt x="294544" y="135286"/>
                  </a:cubicBezTo>
                  <a:cubicBezTo>
                    <a:pt x="294544" y="141004"/>
                    <a:pt x="296451" y="145642"/>
                    <a:pt x="296006" y="157077"/>
                  </a:cubicBezTo>
                  <a:cubicBezTo>
                    <a:pt x="303375" y="204409"/>
                    <a:pt x="310682" y="251740"/>
                    <a:pt x="320402" y="297927"/>
                  </a:cubicBezTo>
                  <a:cubicBezTo>
                    <a:pt x="335523" y="381090"/>
                    <a:pt x="369321" y="486744"/>
                    <a:pt x="354518" y="572194"/>
                  </a:cubicBezTo>
                  <a:cubicBezTo>
                    <a:pt x="348165" y="614442"/>
                    <a:pt x="311698" y="639474"/>
                    <a:pt x="268560" y="625243"/>
                  </a:cubicBezTo>
                  <a:cubicBezTo>
                    <a:pt x="230124" y="608915"/>
                    <a:pt x="198358" y="569906"/>
                    <a:pt x="170785" y="540237"/>
                  </a:cubicBezTo>
                  <a:cubicBezTo>
                    <a:pt x="113695" y="476343"/>
                    <a:pt x="59922" y="409571"/>
                    <a:pt x="9668" y="340176"/>
                  </a:cubicBezTo>
                  <a:cubicBezTo>
                    <a:pt x="-28451" y="287127"/>
                    <a:pt x="49821" y="223468"/>
                    <a:pt x="90290" y="275437"/>
                  </a:cubicBezTo>
                  <a:close/>
                </a:path>
              </a:pathLst>
            </a:custGeom>
            <a:solidFill>
              <a:srgbClr val="FED0D6"/>
            </a:solidFill>
            <a:ln w="6346" cap="flat">
              <a:noFill/>
              <a:prstDash val="solid"/>
              <a:miter/>
            </a:ln>
          </p:spPr>
          <p:txBody>
            <a:bodyPr rtlCol="0" anchor="ctr"/>
            <a:lstStyle/>
            <a:p>
              <a:endParaRPr lang="zh-CN" altLang="en-US"/>
            </a:p>
          </p:txBody>
        </p:sp>
        <p:sp>
          <p:nvSpPr>
            <p:cNvPr id="89" name="任意多边形 14">
              <a:extLst>
                <a:ext uri="{FF2B5EF4-FFF2-40B4-BE49-F238E27FC236}">
                  <a16:creationId xmlns:a16="http://schemas.microsoft.com/office/drawing/2014/main" id="{A20615B7-95C9-2DFF-6BAC-D3B663283CD2}"/>
                </a:ext>
              </a:extLst>
            </p:cNvPr>
            <p:cNvSpPr/>
            <p:nvPr/>
          </p:nvSpPr>
          <p:spPr>
            <a:xfrm>
              <a:off x="4494869" y="4089375"/>
              <a:ext cx="731188" cy="915335"/>
            </a:xfrm>
            <a:custGeom>
              <a:avLst/>
              <a:gdLst>
                <a:gd name="connsiteX0" fmla="*/ -514 w 645799"/>
                <a:gd name="connsiteY0" fmla="*/ 61416 h 808441"/>
                <a:gd name="connsiteX1" fmla="*/ 219877 w 645799"/>
                <a:gd name="connsiteY1" fmla="*/ -210 h 808441"/>
                <a:gd name="connsiteX2" fmla="*/ 333662 w 645799"/>
                <a:gd name="connsiteY2" fmla="*/ 71263 h 808441"/>
                <a:gd name="connsiteX3" fmla="*/ 441666 w 645799"/>
                <a:gd name="connsiteY3" fmla="*/ -210 h 808441"/>
                <a:gd name="connsiteX4" fmla="*/ 481564 w 645799"/>
                <a:gd name="connsiteY4" fmla="*/ 3475 h 808441"/>
                <a:gd name="connsiteX5" fmla="*/ 625527 w 645799"/>
                <a:gd name="connsiteY5" fmla="*/ 23360 h 808441"/>
                <a:gd name="connsiteX6" fmla="*/ 637598 w 645799"/>
                <a:gd name="connsiteY6" fmla="*/ 333459 h 808441"/>
                <a:gd name="connsiteX7" fmla="*/ 645285 w 645799"/>
                <a:gd name="connsiteY7" fmla="*/ 792920 h 808441"/>
                <a:gd name="connsiteX8" fmla="*/ 384488 w 645799"/>
                <a:gd name="connsiteY8" fmla="*/ 808231 h 808441"/>
                <a:gd name="connsiteX9" fmla="*/ 20006 w 645799"/>
                <a:gd name="connsiteY9" fmla="*/ 792920 h 808441"/>
                <a:gd name="connsiteX10" fmla="*/ 27694 w 645799"/>
                <a:gd name="connsiteY10" fmla="*/ 333459 h 808441"/>
                <a:gd name="connsiteX11" fmla="*/ -514 w 645799"/>
                <a:gd name="connsiteY11" fmla="*/ 61416 h 80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799" h="808441">
                  <a:moveTo>
                    <a:pt x="-514" y="61416"/>
                  </a:moveTo>
                  <a:lnTo>
                    <a:pt x="219877" y="-210"/>
                  </a:lnTo>
                  <a:cubicBezTo>
                    <a:pt x="235252" y="69103"/>
                    <a:pt x="308250" y="71263"/>
                    <a:pt x="333662" y="71263"/>
                  </a:cubicBezTo>
                  <a:cubicBezTo>
                    <a:pt x="365428" y="71263"/>
                    <a:pt x="426292" y="69103"/>
                    <a:pt x="441666" y="-210"/>
                  </a:cubicBezTo>
                  <a:lnTo>
                    <a:pt x="481564" y="3475"/>
                  </a:lnTo>
                  <a:cubicBezTo>
                    <a:pt x="594142" y="14085"/>
                    <a:pt x="625527" y="23360"/>
                    <a:pt x="625527" y="23360"/>
                  </a:cubicBezTo>
                  <a:cubicBezTo>
                    <a:pt x="597382" y="336508"/>
                    <a:pt x="658436" y="258428"/>
                    <a:pt x="637598" y="333459"/>
                  </a:cubicBezTo>
                  <a:cubicBezTo>
                    <a:pt x="581436" y="535045"/>
                    <a:pt x="645285" y="792920"/>
                    <a:pt x="645285" y="792920"/>
                  </a:cubicBezTo>
                  <a:cubicBezTo>
                    <a:pt x="543317" y="808231"/>
                    <a:pt x="455770" y="808231"/>
                    <a:pt x="384488" y="808231"/>
                  </a:cubicBezTo>
                  <a:cubicBezTo>
                    <a:pt x="17401" y="808231"/>
                    <a:pt x="20006" y="792920"/>
                    <a:pt x="20006" y="792920"/>
                  </a:cubicBezTo>
                  <a:cubicBezTo>
                    <a:pt x="20006" y="792920"/>
                    <a:pt x="85889" y="477866"/>
                    <a:pt x="27694" y="333459"/>
                  </a:cubicBezTo>
                  <a:cubicBezTo>
                    <a:pt x="2281" y="269927"/>
                    <a:pt x="-514" y="61416"/>
                    <a:pt x="-514" y="61416"/>
                  </a:cubicBezTo>
                  <a:close/>
                </a:path>
              </a:pathLst>
            </a:custGeom>
            <a:solidFill>
              <a:srgbClr val="BE5ED3"/>
            </a:solidFill>
            <a:ln w="6346" cap="flat">
              <a:noFill/>
              <a:prstDash val="solid"/>
              <a:miter/>
            </a:ln>
          </p:spPr>
          <p:txBody>
            <a:bodyPr rtlCol="0" anchor="ctr"/>
            <a:lstStyle/>
            <a:p>
              <a:endParaRPr lang="zh-CN" altLang="en-US"/>
            </a:p>
          </p:txBody>
        </p:sp>
        <p:sp>
          <p:nvSpPr>
            <p:cNvPr id="91" name="任意多边形 15">
              <a:extLst>
                <a:ext uri="{FF2B5EF4-FFF2-40B4-BE49-F238E27FC236}">
                  <a16:creationId xmlns:a16="http://schemas.microsoft.com/office/drawing/2014/main" id="{86C5BE7E-D8A6-640D-0FF8-330C10ABAF5E}"/>
                </a:ext>
              </a:extLst>
            </p:cNvPr>
            <p:cNvSpPr/>
            <p:nvPr/>
          </p:nvSpPr>
          <p:spPr>
            <a:xfrm>
              <a:off x="4736560" y="4414867"/>
              <a:ext cx="302114" cy="302114"/>
            </a:xfrm>
            <a:custGeom>
              <a:avLst/>
              <a:gdLst>
                <a:gd name="connsiteX0" fmla="*/ 266833 w 266833"/>
                <a:gd name="connsiteY0" fmla="*/ 133417 h 266833"/>
                <a:gd name="connsiteX1" fmla="*/ 133417 w 266833"/>
                <a:gd name="connsiteY1" fmla="*/ 266833 h 266833"/>
                <a:gd name="connsiteX2" fmla="*/ 0 w 266833"/>
                <a:gd name="connsiteY2" fmla="*/ 133417 h 266833"/>
                <a:gd name="connsiteX3" fmla="*/ 133417 w 266833"/>
                <a:gd name="connsiteY3" fmla="*/ 0 h 266833"/>
                <a:gd name="connsiteX4" fmla="*/ 266833 w 266833"/>
                <a:gd name="connsiteY4" fmla="*/ 133417 h 2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3" h="266833">
                  <a:moveTo>
                    <a:pt x="266833" y="133417"/>
                  </a:moveTo>
                  <a:cubicBezTo>
                    <a:pt x="266833" y="207101"/>
                    <a:pt x="207101" y="266833"/>
                    <a:pt x="133417" y="266833"/>
                  </a:cubicBezTo>
                  <a:cubicBezTo>
                    <a:pt x="59733" y="266833"/>
                    <a:pt x="0" y="207101"/>
                    <a:pt x="0" y="133417"/>
                  </a:cubicBezTo>
                  <a:cubicBezTo>
                    <a:pt x="0" y="59733"/>
                    <a:pt x="59733" y="0"/>
                    <a:pt x="133417" y="0"/>
                  </a:cubicBezTo>
                  <a:cubicBezTo>
                    <a:pt x="207101" y="0"/>
                    <a:pt x="266833" y="59733"/>
                    <a:pt x="266833" y="133417"/>
                  </a:cubicBezTo>
                  <a:close/>
                </a:path>
              </a:pathLst>
            </a:custGeom>
            <a:solidFill>
              <a:srgbClr val="FFC545"/>
            </a:solidFill>
            <a:ln w="6346" cap="flat">
              <a:noFill/>
              <a:prstDash val="solid"/>
              <a:miter/>
            </a:ln>
          </p:spPr>
          <p:txBody>
            <a:bodyPr rtlCol="0" anchor="ctr"/>
            <a:lstStyle/>
            <a:p>
              <a:endParaRPr lang="zh-CN" altLang="en-US"/>
            </a:p>
          </p:txBody>
        </p:sp>
        <p:sp>
          <p:nvSpPr>
            <p:cNvPr id="92" name="任意多边形 16">
              <a:extLst>
                <a:ext uri="{FF2B5EF4-FFF2-40B4-BE49-F238E27FC236}">
                  <a16:creationId xmlns:a16="http://schemas.microsoft.com/office/drawing/2014/main" id="{A7A58982-180B-8001-1F1C-F703098B3118}"/>
                </a:ext>
              </a:extLst>
            </p:cNvPr>
            <p:cNvSpPr/>
            <p:nvPr/>
          </p:nvSpPr>
          <p:spPr>
            <a:xfrm>
              <a:off x="4808492"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93" name="任意多边形 17">
              <a:extLst>
                <a:ext uri="{FF2B5EF4-FFF2-40B4-BE49-F238E27FC236}">
                  <a16:creationId xmlns:a16="http://schemas.microsoft.com/office/drawing/2014/main" id="{595EE7F5-B204-E38D-F4A1-3C30E7EB267F}"/>
                </a:ext>
              </a:extLst>
            </p:cNvPr>
            <p:cNvSpPr/>
            <p:nvPr/>
          </p:nvSpPr>
          <p:spPr>
            <a:xfrm>
              <a:off x="4937970"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96" name="任意多边形 18">
              <a:extLst>
                <a:ext uri="{FF2B5EF4-FFF2-40B4-BE49-F238E27FC236}">
                  <a16:creationId xmlns:a16="http://schemas.microsoft.com/office/drawing/2014/main" id="{E95AC85D-11A4-9E59-29B9-101DC3088287}"/>
                </a:ext>
              </a:extLst>
            </p:cNvPr>
            <p:cNvSpPr/>
            <p:nvPr/>
          </p:nvSpPr>
          <p:spPr>
            <a:xfrm>
              <a:off x="4809355" y="4601890"/>
              <a:ext cx="156524" cy="64640"/>
            </a:xfrm>
            <a:custGeom>
              <a:avLst/>
              <a:gdLst>
                <a:gd name="connsiteX0" fmla="*/ -514 w 138245"/>
                <a:gd name="connsiteY0" fmla="*/ -210 h 57091"/>
                <a:gd name="connsiteX1" fmla="*/ 81924 w 138245"/>
                <a:gd name="connsiteY1" fmla="*/ 55596 h 57091"/>
                <a:gd name="connsiteX2" fmla="*/ 137731 w 138245"/>
                <a:gd name="connsiteY2" fmla="*/ -210 h 57091"/>
              </a:gdLst>
              <a:ahLst/>
              <a:cxnLst>
                <a:cxn ang="0">
                  <a:pos x="connsiteX0" y="connsiteY0"/>
                </a:cxn>
                <a:cxn ang="0">
                  <a:pos x="connsiteX1" y="connsiteY1"/>
                </a:cxn>
                <a:cxn ang="0">
                  <a:pos x="connsiteX2" y="connsiteY2"/>
                </a:cxn>
              </a:cxnLst>
              <a:rect l="l" t="t" r="r" b="b"/>
              <a:pathLst>
                <a:path w="138245" h="57091">
                  <a:moveTo>
                    <a:pt x="-514" y="-210"/>
                  </a:moveTo>
                  <a:cubicBezTo>
                    <a:pt x="6836" y="37966"/>
                    <a:pt x="43748" y="62953"/>
                    <a:pt x="81924" y="55596"/>
                  </a:cubicBezTo>
                  <a:cubicBezTo>
                    <a:pt x="110183" y="50152"/>
                    <a:pt x="132286" y="28055"/>
                    <a:pt x="137731" y="-210"/>
                  </a:cubicBezTo>
                  <a:close/>
                </a:path>
              </a:pathLst>
            </a:custGeom>
            <a:solidFill>
              <a:srgbClr val="E27AA5"/>
            </a:solidFill>
            <a:ln w="6346" cap="flat">
              <a:noFill/>
              <a:prstDash val="solid"/>
              <a:miter/>
            </a:ln>
          </p:spPr>
          <p:txBody>
            <a:bodyPr rtlCol="0" anchor="ctr"/>
            <a:lstStyle/>
            <a:p>
              <a:endParaRPr lang="zh-CN" altLang="en-US"/>
            </a:p>
          </p:txBody>
        </p:sp>
        <p:sp>
          <p:nvSpPr>
            <p:cNvPr id="97" name="任意多边形 19">
              <a:extLst>
                <a:ext uri="{FF2B5EF4-FFF2-40B4-BE49-F238E27FC236}">
                  <a16:creationId xmlns:a16="http://schemas.microsoft.com/office/drawing/2014/main" id="{E677866F-DD0A-2331-EB3E-5F66A3C3439F}"/>
                </a:ext>
              </a:extLst>
            </p:cNvPr>
            <p:cNvSpPr/>
            <p:nvPr/>
          </p:nvSpPr>
          <p:spPr>
            <a:xfrm>
              <a:off x="4509837" y="4987374"/>
              <a:ext cx="724245" cy="307437"/>
            </a:xfrm>
            <a:custGeom>
              <a:avLst/>
              <a:gdLst>
                <a:gd name="connsiteX0" fmla="*/ 6214 w 639667"/>
                <a:gd name="connsiteY0" fmla="*/ -210 h 271534"/>
                <a:gd name="connsiteX1" fmla="*/ 632637 w 639667"/>
                <a:gd name="connsiteY1" fmla="*/ -210 h 271534"/>
                <a:gd name="connsiteX2" fmla="*/ 537657 w 639667"/>
                <a:gd name="connsiteY2" fmla="*/ 271325 h 271534"/>
                <a:gd name="connsiteX3" fmla="*/ 101194 w 639667"/>
                <a:gd name="connsiteY3" fmla="*/ 271325 h 271534"/>
                <a:gd name="connsiteX4" fmla="*/ 5897 w 639667"/>
                <a:gd name="connsiteY4" fmla="*/ -210 h 27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667" h="271534">
                  <a:moveTo>
                    <a:pt x="6214" y="-210"/>
                  </a:moveTo>
                  <a:cubicBezTo>
                    <a:pt x="295029" y="15101"/>
                    <a:pt x="632637" y="-210"/>
                    <a:pt x="632637" y="-210"/>
                  </a:cubicBezTo>
                  <a:cubicBezTo>
                    <a:pt x="632637" y="-210"/>
                    <a:pt x="676283" y="271325"/>
                    <a:pt x="537657" y="271325"/>
                  </a:cubicBezTo>
                  <a:lnTo>
                    <a:pt x="101194" y="271325"/>
                  </a:lnTo>
                  <a:cubicBezTo>
                    <a:pt x="-37432" y="271325"/>
                    <a:pt x="5897" y="-210"/>
                    <a:pt x="5897" y="-210"/>
                  </a:cubicBezTo>
                  <a:close/>
                </a:path>
              </a:pathLst>
            </a:custGeom>
            <a:solidFill>
              <a:srgbClr val="00002B"/>
            </a:solidFill>
            <a:ln w="6346" cap="flat">
              <a:noFill/>
              <a:prstDash val="solid"/>
              <a:miter/>
            </a:ln>
          </p:spPr>
          <p:txBody>
            <a:bodyPr rtlCol="0" anchor="ctr"/>
            <a:lstStyle/>
            <a:p>
              <a:endParaRPr lang="zh-CN" altLang="en-US"/>
            </a:p>
          </p:txBody>
        </p:sp>
        <p:sp>
          <p:nvSpPr>
            <p:cNvPr id="98" name="任意多边形 20">
              <a:extLst>
                <a:ext uri="{FF2B5EF4-FFF2-40B4-BE49-F238E27FC236}">
                  <a16:creationId xmlns:a16="http://schemas.microsoft.com/office/drawing/2014/main" id="{711BAEEB-6245-B411-59C2-B29219B18658}"/>
                </a:ext>
              </a:extLst>
            </p:cNvPr>
            <p:cNvSpPr/>
            <p:nvPr/>
          </p:nvSpPr>
          <p:spPr>
            <a:xfrm>
              <a:off x="5524719" y="5246473"/>
              <a:ext cx="230304" cy="183920"/>
            </a:xfrm>
            <a:custGeom>
              <a:avLst/>
              <a:gdLst>
                <a:gd name="connsiteX0" fmla="*/ 27630 w 203409"/>
                <a:gd name="connsiteY0" fmla="*/ -210 h 162442"/>
                <a:gd name="connsiteX1" fmla="*/ 202787 w 203409"/>
                <a:gd name="connsiteY1" fmla="*/ 97057 h 162442"/>
                <a:gd name="connsiteX2" fmla="*/ -514 w 203409"/>
                <a:gd name="connsiteY2" fmla="*/ 161034 h 162442"/>
                <a:gd name="connsiteX3" fmla="*/ 27630 w 203409"/>
                <a:gd name="connsiteY3" fmla="*/ -210 h 162442"/>
              </a:gdLst>
              <a:ahLst/>
              <a:cxnLst>
                <a:cxn ang="0">
                  <a:pos x="connsiteX0" y="connsiteY0"/>
                </a:cxn>
                <a:cxn ang="0">
                  <a:pos x="connsiteX1" y="connsiteY1"/>
                </a:cxn>
                <a:cxn ang="0">
                  <a:pos x="connsiteX2" y="connsiteY2"/>
                </a:cxn>
                <a:cxn ang="0">
                  <a:pos x="connsiteX3" y="connsiteY3"/>
                </a:cxn>
              </a:cxnLst>
              <a:rect l="l" t="t" r="r" b="b"/>
              <a:pathLst>
                <a:path w="203409" h="162442">
                  <a:moveTo>
                    <a:pt x="27630" y="-210"/>
                  </a:moveTo>
                  <a:cubicBezTo>
                    <a:pt x="27630" y="-210"/>
                    <a:pt x="207933" y="20247"/>
                    <a:pt x="202787" y="97057"/>
                  </a:cubicBezTo>
                  <a:cubicBezTo>
                    <a:pt x="200246" y="176408"/>
                    <a:pt x="-514" y="161034"/>
                    <a:pt x="-514" y="161034"/>
                  </a:cubicBezTo>
                  <a:lnTo>
                    <a:pt x="27630" y="-210"/>
                  </a:lnTo>
                  <a:close/>
                </a:path>
              </a:pathLst>
            </a:custGeom>
            <a:solidFill>
              <a:srgbClr val="00002B"/>
            </a:solidFill>
            <a:ln w="6346" cap="flat">
              <a:noFill/>
              <a:prstDash val="solid"/>
              <a:miter/>
            </a:ln>
          </p:spPr>
          <p:txBody>
            <a:bodyPr rtlCol="0" anchor="ctr"/>
            <a:lstStyle/>
            <a:p>
              <a:endParaRPr lang="zh-CN" altLang="en-US"/>
            </a:p>
          </p:txBody>
        </p:sp>
        <p:sp>
          <p:nvSpPr>
            <p:cNvPr id="99" name="任意多边形 21">
              <a:extLst>
                <a:ext uri="{FF2B5EF4-FFF2-40B4-BE49-F238E27FC236}">
                  <a16:creationId xmlns:a16="http://schemas.microsoft.com/office/drawing/2014/main" id="{56C9F07A-BF28-3E42-FF8D-236527DF1BCA}"/>
                </a:ext>
              </a:extLst>
            </p:cNvPr>
            <p:cNvSpPr/>
            <p:nvPr/>
          </p:nvSpPr>
          <p:spPr>
            <a:xfrm>
              <a:off x="4100646" y="5006258"/>
              <a:ext cx="1488236" cy="437236"/>
            </a:xfrm>
            <a:custGeom>
              <a:avLst/>
              <a:gdLst>
                <a:gd name="connsiteX0" fmla="*/ 1313924 w 1314438"/>
                <a:gd name="connsiteY0" fmla="*/ 208966 h 386175"/>
                <a:gd name="connsiteX1" fmla="*/ 2820 w 1314438"/>
                <a:gd name="connsiteY1" fmla="*/ 90797 h 386175"/>
                <a:gd name="connsiteX2" fmla="*/ 1293403 w 1314438"/>
                <a:gd name="connsiteY2" fmla="*/ 385966 h 386175"/>
                <a:gd name="connsiteX3" fmla="*/ 1313924 w 1314438"/>
                <a:gd name="connsiteY3" fmla="*/ 208712 h 386175"/>
              </a:gdLst>
              <a:ahLst/>
              <a:cxnLst>
                <a:cxn ang="0">
                  <a:pos x="connsiteX0" y="connsiteY0"/>
                </a:cxn>
                <a:cxn ang="0">
                  <a:pos x="connsiteX1" y="connsiteY1"/>
                </a:cxn>
                <a:cxn ang="0">
                  <a:pos x="connsiteX2" y="connsiteY2"/>
                </a:cxn>
                <a:cxn ang="0">
                  <a:pos x="connsiteX3" y="connsiteY3"/>
                </a:cxn>
              </a:cxnLst>
              <a:rect l="l" t="t" r="r" b="b"/>
              <a:pathLst>
                <a:path w="1314438" h="386175">
                  <a:moveTo>
                    <a:pt x="1313924" y="208966"/>
                  </a:moveTo>
                  <a:cubicBezTo>
                    <a:pt x="1313924" y="208966"/>
                    <a:pt x="82361" y="-168603"/>
                    <a:pt x="2820" y="90797"/>
                  </a:cubicBezTo>
                  <a:cubicBezTo>
                    <a:pt x="-76722" y="347847"/>
                    <a:pt x="1293403" y="385966"/>
                    <a:pt x="1293403" y="385966"/>
                  </a:cubicBezTo>
                  <a:lnTo>
                    <a:pt x="1313924" y="208712"/>
                  </a:lnTo>
                  <a:close/>
                </a:path>
              </a:pathLst>
            </a:custGeom>
            <a:solidFill>
              <a:srgbClr val="1E2160"/>
            </a:solidFill>
            <a:ln w="6346" cap="flat">
              <a:noFill/>
              <a:prstDash val="solid"/>
              <a:miter/>
            </a:ln>
          </p:spPr>
          <p:txBody>
            <a:bodyPr rtlCol="0" anchor="ctr"/>
            <a:lstStyle/>
            <a:p>
              <a:endParaRPr lang="zh-CN" altLang="en-US"/>
            </a:p>
          </p:txBody>
        </p:sp>
        <p:sp>
          <p:nvSpPr>
            <p:cNvPr id="100" name="任意多边形 22">
              <a:extLst>
                <a:ext uri="{FF2B5EF4-FFF2-40B4-BE49-F238E27FC236}">
                  <a16:creationId xmlns:a16="http://schemas.microsoft.com/office/drawing/2014/main" id="{D15CA3D1-94EB-C46A-B174-CC5609ACB32B}"/>
                </a:ext>
              </a:extLst>
            </p:cNvPr>
            <p:cNvSpPr/>
            <p:nvPr/>
          </p:nvSpPr>
          <p:spPr>
            <a:xfrm>
              <a:off x="4002665" y="5286755"/>
              <a:ext cx="235837" cy="184637"/>
            </a:xfrm>
            <a:custGeom>
              <a:avLst/>
              <a:gdLst>
                <a:gd name="connsiteX0" fmla="*/ 169282 w 208296"/>
                <a:gd name="connsiteY0" fmla="*/ -210 h 163075"/>
                <a:gd name="connsiteX1" fmla="*/ -94 w 208296"/>
                <a:gd name="connsiteY1" fmla="*/ 109382 h 163075"/>
                <a:gd name="connsiteX2" fmla="*/ 207782 w 208296"/>
                <a:gd name="connsiteY2" fmla="*/ 157857 h 163075"/>
                <a:gd name="connsiteX3" fmla="*/ 169282 w 208296"/>
                <a:gd name="connsiteY3" fmla="*/ -210 h 163075"/>
              </a:gdLst>
              <a:ahLst/>
              <a:cxnLst>
                <a:cxn ang="0">
                  <a:pos x="connsiteX0" y="connsiteY0"/>
                </a:cxn>
                <a:cxn ang="0">
                  <a:pos x="connsiteX1" y="connsiteY1"/>
                </a:cxn>
                <a:cxn ang="0">
                  <a:pos x="connsiteX2" y="connsiteY2"/>
                </a:cxn>
                <a:cxn ang="0">
                  <a:pos x="connsiteX3" y="connsiteY3"/>
                </a:cxn>
              </a:cxnLst>
              <a:rect l="l" t="t" r="r" b="b"/>
              <a:pathLst>
                <a:path w="208296" h="163075">
                  <a:moveTo>
                    <a:pt x="169282" y="-210"/>
                  </a:moveTo>
                  <a:cubicBezTo>
                    <a:pt x="169282" y="-210"/>
                    <a:pt x="-10322" y="32890"/>
                    <a:pt x="-94" y="109382"/>
                  </a:cubicBezTo>
                  <a:cubicBezTo>
                    <a:pt x="10135" y="185874"/>
                    <a:pt x="207782" y="157857"/>
                    <a:pt x="207782" y="157857"/>
                  </a:cubicBezTo>
                  <a:lnTo>
                    <a:pt x="169282" y="-210"/>
                  </a:lnTo>
                  <a:close/>
                </a:path>
              </a:pathLst>
            </a:custGeom>
            <a:solidFill>
              <a:srgbClr val="00002B"/>
            </a:solidFill>
            <a:ln w="6346" cap="flat">
              <a:noFill/>
              <a:prstDash val="solid"/>
              <a:miter/>
            </a:ln>
          </p:spPr>
          <p:txBody>
            <a:bodyPr rtlCol="0" anchor="ctr"/>
            <a:lstStyle/>
            <a:p>
              <a:endParaRPr lang="zh-CN" altLang="en-US"/>
            </a:p>
          </p:txBody>
        </p:sp>
        <p:sp>
          <p:nvSpPr>
            <p:cNvPr id="101" name="任意多边形 23">
              <a:extLst>
                <a:ext uri="{FF2B5EF4-FFF2-40B4-BE49-F238E27FC236}">
                  <a16:creationId xmlns:a16="http://schemas.microsoft.com/office/drawing/2014/main" id="{BC84289A-555A-2A7E-4E11-FF4023CC2380}"/>
                </a:ext>
              </a:extLst>
            </p:cNvPr>
            <p:cNvSpPr/>
            <p:nvPr/>
          </p:nvSpPr>
          <p:spPr>
            <a:xfrm>
              <a:off x="4163334" y="4959760"/>
              <a:ext cx="1475212" cy="524448"/>
            </a:xfrm>
            <a:custGeom>
              <a:avLst/>
              <a:gdLst>
                <a:gd name="connsiteX0" fmla="*/ -514 w 1302935"/>
                <a:gd name="connsiteY0" fmla="*/ 288407 h 463202"/>
                <a:gd name="connsiteX1" fmla="*/ 1297439 w 1302935"/>
                <a:gd name="connsiteY1" fmla="*/ 75449 h 463202"/>
                <a:gd name="connsiteX2" fmla="*/ 30298 w 1302935"/>
                <a:gd name="connsiteY2" fmla="*/ 462992 h 463202"/>
                <a:gd name="connsiteX3" fmla="*/ -514 w 1302935"/>
                <a:gd name="connsiteY3" fmla="*/ 288535 h 463202"/>
              </a:gdLst>
              <a:ahLst/>
              <a:cxnLst>
                <a:cxn ang="0">
                  <a:pos x="connsiteX0" y="connsiteY0"/>
                </a:cxn>
                <a:cxn ang="0">
                  <a:pos x="connsiteX1" y="connsiteY1"/>
                </a:cxn>
                <a:cxn ang="0">
                  <a:pos x="connsiteX2" y="connsiteY2"/>
                </a:cxn>
                <a:cxn ang="0">
                  <a:pos x="connsiteX3" y="connsiteY3"/>
                </a:cxn>
              </a:cxnLst>
              <a:rect l="l" t="t" r="r" b="b"/>
              <a:pathLst>
                <a:path w="1302935" h="463202">
                  <a:moveTo>
                    <a:pt x="-514" y="288407"/>
                  </a:moveTo>
                  <a:cubicBezTo>
                    <a:pt x="-514" y="288407"/>
                    <a:pt x="1197376" y="-178551"/>
                    <a:pt x="1297439" y="75449"/>
                  </a:cubicBezTo>
                  <a:cubicBezTo>
                    <a:pt x="1394896" y="326908"/>
                    <a:pt x="30298" y="462992"/>
                    <a:pt x="30298" y="462992"/>
                  </a:cubicBezTo>
                  <a:lnTo>
                    <a:pt x="-514" y="288535"/>
                  </a:lnTo>
                  <a:close/>
                </a:path>
              </a:pathLst>
            </a:custGeom>
            <a:solidFill>
              <a:srgbClr val="2A3072"/>
            </a:solidFill>
            <a:ln w="6346" cap="flat">
              <a:noFill/>
              <a:prstDash val="solid"/>
              <a:miter/>
            </a:ln>
          </p:spPr>
          <p:txBody>
            <a:bodyPr rtlCol="0" anchor="ctr"/>
            <a:lstStyle/>
            <a:p>
              <a:endParaRPr lang="zh-CN" altLang="en-US"/>
            </a:p>
          </p:txBody>
        </p:sp>
        <p:sp>
          <p:nvSpPr>
            <p:cNvPr id="102" name="任意多边形 24">
              <a:extLst>
                <a:ext uri="{FF2B5EF4-FFF2-40B4-BE49-F238E27FC236}">
                  <a16:creationId xmlns:a16="http://schemas.microsoft.com/office/drawing/2014/main" id="{E44C7811-E48B-4391-F60D-7BF897927848}"/>
                </a:ext>
              </a:extLst>
            </p:cNvPr>
            <p:cNvSpPr/>
            <p:nvPr/>
          </p:nvSpPr>
          <p:spPr>
            <a:xfrm>
              <a:off x="4197069" y="4159220"/>
              <a:ext cx="334881" cy="457055"/>
            </a:xfrm>
            <a:custGeom>
              <a:avLst/>
              <a:gdLst>
                <a:gd name="connsiteX0" fmla="*/ 262507 w 295773"/>
                <a:gd name="connsiteY0" fmla="*/ -210 h 403680"/>
                <a:gd name="connsiteX1" fmla="*/ -514 w 295773"/>
                <a:gd name="connsiteY1" fmla="*/ 206522 h 403680"/>
                <a:gd name="connsiteX2" fmla="*/ 151962 w 295773"/>
                <a:gd name="connsiteY2" fmla="*/ 403470 h 403680"/>
                <a:gd name="connsiteX3" fmla="*/ 290969 w 295773"/>
                <a:gd name="connsiteY3" fmla="*/ 272468 h 403680"/>
                <a:gd name="connsiteX4" fmla="*/ 262507 w 295773"/>
                <a:gd name="connsiteY4" fmla="*/ -210 h 40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73" h="403680">
                  <a:moveTo>
                    <a:pt x="262507" y="-210"/>
                  </a:moveTo>
                  <a:cubicBezTo>
                    <a:pt x="262507" y="-210"/>
                    <a:pt x="113843" y="47693"/>
                    <a:pt x="-514" y="206522"/>
                  </a:cubicBezTo>
                  <a:lnTo>
                    <a:pt x="151962" y="403470"/>
                  </a:lnTo>
                  <a:cubicBezTo>
                    <a:pt x="151962" y="403470"/>
                    <a:pt x="278326" y="317766"/>
                    <a:pt x="290969" y="272468"/>
                  </a:cubicBezTo>
                  <a:cubicBezTo>
                    <a:pt x="309393" y="206395"/>
                    <a:pt x="262507" y="-210"/>
                    <a:pt x="262507" y="-210"/>
                  </a:cubicBezTo>
                  <a:close/>
                </a:path>
              </a:pathLst>
            </a:custGeom>
            <a:solidFill>
              <a:srgbClr val="BE5ED3"/>
            </a:solidFill>
            <a:ln w="6346" cap="flat">
              <a:noFill/>
              <a:prstDash val="solid"/>
              <a:miter/>
            </a:ln>
          </p:spPr>
          <p:txBody>
            <a:bodyPr rtlCol="0" anchor="ctr"/>
            <a:lstStyle/>
            <a:p>
              <a:endParaRPr lang="zh-CN" altLang="en-US"/>
            </a:p>
          </p:txBody>
        </p:sp>
        <p:sp>
          <p:nvSpPr>
            <p:cNvPr id="103" name="任意多边形 25">
              <a:extLst>
                <a:ext uri="{FF2B5EF4-FFF2-40B4-BE49-F238E27FC236}">
                  <a16:creationId xmlns:a16="http://schemas.microsoft.com/office/drawing/2014/main" id="{015EC2B5-4D77-1B65-9B3B-1CB92936275D}"/>
                </a:ext>
              </a:extLst>
            </p:cNvPr>
            <p:cNvSpPr/>
            <p:nvPr/>
          </p:nvSpPr>
          <p:spPr>
            <a:xfrm>
              <a:off x="5168201" y="4116061"/>
              <a:ext cx="316452" cy="449862"/>
            </a:xfrm>
            <a:custGeom>
              <a:avLst/>
              <a:gdLst>
                <a:gd name="connsiteX0" fmla="*/ 30827 w 279496"/>
                <a:gd name="connsiteY0" fmla="*/ -210 h 397327"/>
                <a:gd name="connsiteX1" fmla="*/ 278982 w 279496"/>
                <a:gd name="connsiteY1" fmla="*/ 203092 h 397327"/>
                <a:gd name="connsiteX2" fmla="*/ 134892 w 279496"/>
                <a:gd name="connsiteY2" fmla="*/ 397117 h 397327"/>
                <a:gd name="connsiteX3" fmla="*/ 3508 w 279496"/>
                <a:gd name="connsiteY3" fmla="*/ 268148 h 397327"/>
                <a:gd name="connsiteX4" fmla="*/ 30827 w 279496"/>
                <a:gd name="connsiteY4" fmla="*/ -210 h 3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96" h="397327">
                  <a:moveTo>
                    <a:pt x="30827" y="-210"/>
                  </a:moveTo>
                  <a:cubicBezTo>
                    <a:pt x="30827" y="-210"/>
                    <a:pt x="161575" y="21899"/>
                    <a:pt x="278982" y="203092"/>
                  </a:cubicBezTo>
                  <a:lnTo>
                    <a:pt x="134892" y="397117"/>
                  </a:lnTo>
                  <a:cubicBezTo>
                    <a:pt x="134892" y="397117"/>
                    <a:pt x="15452" y="312747"/>
                    <a:pt x="3508" y="268148"/>
                  </a:cubicBezTo>
                  <a:cubicBezTo>
                    <a:pt x="-13899" y="203155"/>
                    <a:pt x="30827" y="-210"/>
                    <a:pt x="30827" y="-210"/>
                  </a:cubicBezTo>
                  <a:close/>
                </a:path>
              </a:pathLst>
            </a:custGeom>
            <a:solidFill>
              <a:srgbClr val="BE5ED3"/>
            </a:solidFill>
            <a:ln w="6346" cap="flat">
              <a:noFill/>
              <a:prstDash val="solid"/>
              <a:miter/>
            </a:ln>
          </p:spPr>
          <p:txBody>
            <a:bodyPr rtlCol="0" anchor="ctr"/>
            <a:lstStyle/>
            <a:p>
              <a:endParaRPr lang="zh-CN" altLang="en-US"/>
            </a:p>
          </p:txBody>
        </p:sp>
        <p:sp>
          <p:nvSpPr>
            <p:cNvPr id="104" name="任意多边形 26">
              <a:extLst>
                <a:ext uri="{FF2B5EF4-FFF2-40B4-BE49-F238E27FC236}">
                  <a16:creationId xmlns:a16="http://schemas.microsoft.com/office/drawing/2014/main" id="{A07B5439-3A0D-6BE5-ABC8-2E6F47D85386}"/>
                </a:ext>
              </a:extLst>
            </p:cNvPr>
            <p:cNvSpPr/>
            <p:nvPr/>
          </p:nvSpPr>
          <p:spPr>
            <a:xfrm>
              <a:off x="3207781" y="3560975"/>
              <a:ext cx="1486066" cy="1759003"/>
            </a:xfrm>
            <a:custGeom>
              <a:avLst/>
              <a:gdLst>
                <a:gd name="connsiteX0" fmla="*/ 933471 w 1312521"/>
                <a:gd name="connsiteY0" fmla="*/ 872704 h 1553585"/>
                <a:gd name="connsiteX1" fmla="*/ 1030738 w 1312521"/>
                <a:gd name="connsiteY1" fmla="*/ 1006121 h 1553585"/>
                <a:gd name="connsiteX2" fmla="*/ 1002848 w 1312521"/>
                <a:gd name="connsiteY2" fmla="*/ 1177656 h 1553585"/>
                <a:gd name="connsiteX3" fmla="*/ 831211 w 1312521"/>
                <a:gd name="connsiteY3" fmla="*/ 1152962 h 1553585"/>
                <a:gd name="connsiteX4" fmla="*/ 830677 w 1312521"/>
                <a:gd name="connsiteY4" fmla="*/ 1152244 h 1553585"/>
                <a:gd name="connsiteX5" fmla="*/ 674897 w 1312521"/>
                <a:gd name="connsiteY5" fmla="*/ 940874 h 1553585"/>
                <a:gd name="connsiteX6" fmla="*/ 674008 w 1312521"/>
                <a:gd name="connsiteY6" fmla="*/ 935220 h 1553585"/>
                <a:gd name="connsiteX7" fmla="*/ 669942 w 1312521"/>
                <a:gd name="connsiteY7" fmla="*/ 931217 h 1553585"/>
                <a:gd name="connsiteX8" fmla="*/ 695354 w 1312521"/>
                <a:gd name="connsiteY8" fmla="*/ 758792 h 1553585"/>
                <a:gd name="connsiteX9" fmla="*/ 761046 w 1312521"/>
                <a:gd name="connsiteY9" fmla="*/ 359495 h 1553585"/>
                <a:gd name="connsiteX10" fmla="*/ 364075 w 1312521"/>
                <a:gd name="connsiteY10" fmla="*/ 301001 h 1553585"/>
                <a:gd name="connsiteX11" fmla="*/ 362321 w 1312521"/>
                <a:gd name="connsiteY11" fmla="*/ 302316 h 1553585"/>
                <a:gd name="connsiteX12" fmla="*/ 248727 w 1312521"/>
                <a:gd name="connsiteY12" fmla="*/ 557015 h 1553585"/>
                <a:gd name="connsiteX13" fmla="*/ 137946 w 1312521"/>
                <a:gd name="connsiteY13" fmla="*/ 696670 h 1553585"/>
                <a:gd name="connsiteX14" fmla="*/ 136910 w 1312521"/>
                <a:gd name="connsiteY14" fmla="*/ 696785 h 1553585"/>
                <a:gd name="connsiteX15" fmla="*/ 2668 w 1312521"/>
                <a:gd name="connsiteY15" fmla="*/ 586557 h 1553585"/>
                <a:gd name="connsiteX16" fmla="*/ 216389 w 1312521"/>
                <a:gd name="connsiteY16" fmla="*/ 102509 h 1553585"/>
                <a:gd name="connsiteX17" fmla="*/ 960282 w 1312521"/>
                <a:gd name="connsiteY17" fmla="*/ 215786 h 1553585"/>
                <a:gd name="connsiteX18" fmla="*/ 933471 w 1312521"/>
                <a:gd name="connsiteY18" fmla="*/ 872704 h 1553585"/>
                <a:gd name="connsiteX19" fmla="*/ 1259071 w 1312521"/>
                <a:gd name="connsiteY19" fmla="*/ 1318824 h 1553585"/>
                <a:gd name="connsiteX20" fmla="*/ 1287153 w 1312521"/>
                <a:gd name="connsiteY20" fmla="*/ 1357388 h 1553585"/>
                <a:gd name="connsiteX21" fmla="*/ 1259199 w 1312521"/>
                <a:gd name="connsiteY21" fmla="*/ 1528923 h 1553585"/>
                <a:gd name="connsiteX22" fmla="*/ 1087644 w 1312521"/>
                <a:gd name="connsiteY22" fmla="*/ 1504260 h 1553585"/>
                <a:gd name="connsiteX23" fmla="*/ 1087091 w 1312521"/>
                <a:gd name="connsiteY23" fmla="*/ 1503511 h 1553585"/>
                <a:gd name="connsiteX24" fmla="*/ 1061678 w 1312521"/>
                <a:gd name="connsiteY24" fmla="*/ 1465391 h 1553585"/>
                <a:gd name="connsiteX25" fmla="*/ 1087091 w 1312521"/>
                <a:gd name="connsiteY25" fmla="*/ 1292967 h 1553585"/>
                <a:gd name="connsiteX26" fmla="*/ 1259199 w 1312521"/>
                <a:gd name="connsiteY26" fmla="*/ 1318379 h 155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2521" h="1553585">
                  <a:moveTo>
                    <a:pt x="933471" y="872704"/>
                  </a:moveTo>
                  <a:lnTo>
                    <a:pt x="1030738" y="1006121"/>
                  </a:lnTo>
                  <a:cubicBezTo>
                    <a:pt x="1071971" y="1062410"/>
                    <a:pt x="1061551" y="1137187"/>
                    <a:pt x="1002848" y="1177656"/>
                  </a:cubicBezTo>
                  <a:cubicBezTo>
                    <a:pt x="948630" y="1218234"/>
                    <a:pt x="871788" y="1207179"/>
                    <a:pt x="831211" y="1152962"/>
                  </a:cubicBezTo>
                  <a:cubicBezTo>
                    <a:pt x="831033" y="1152720"/>
                    <a:pt x="830855" y="1152485"/>
                    <a:pt x="830677" y="1152244"/>
                  </a:cubicBezTo>
                  <a:lnTo>
                    <a:pt x="674897" y="940874"/>
                  </a:lnTo>
                  <a:cubicBezTo>
                    <a:pt x="673246" y="937633"/>
                    <a:pt x="676486" y="935982"/>
                    <a:pt x="674008" y="935220"/>
                  </a:cubicBezTo>
                  <a:cubicBezTo>
                    <a:pt x="671530" y="934457"/>
                    <a:pt x="671594" y="934457"/>
                    <a:pt x="669942" y="931217"/>
                  </a:cubicBezTo>
                  <a:cubicBezTo>
                    <a:pt x="630362" y="878168"/>
                    <a:pt x="642369" y="798499"/>
                    <a:pt x="695354" y="758792"/>
                  </a:cubicBezTo>
                  <a:cubicBezTo>
                    <a:pt x="824769" y="665400"/>
                    <a:pt x="855010" y="486495"/>
                    <a:pt x="761046" y="359495"/>
                  </a:cubicBezTo>
                  <a:cubicBezTo>
                    <a:pt x="667578" y="233721"/>
                    <a:pt x="489849" y="207534"/>
                    <a:pt x="364075" y="301001"/>
                  </a:cubicBezTo>
                  <a:cubicBezTo>
                    <a:pt x="363490" y="301439"/>
                    <a:pt x="362906" y="301878"/>
                    <a:pt x="362321" y="302316"/>
                  </a:cubicBezTo>
                  <a:cubicBezTo>
                    <a:pt x="281636" y="360797"/>
                    <a:pt x="238326" y="457912"/>
                    <a:pt x="248727" y="557015"/>
                  </a:cubicBezTo>
                  <a:cubicBezTo>
                    <a:pt x="256700" y="626169"/>
                    <a:pt x="207101" y="688697"/>
                    <a:pt x="137946" y="696670"/>
                  </a:cubicBezTo>
                  <a:cubicBezTo>
                    <a:pt x="137603" y="696708"/>
                    <a:pt x="137254" y="696747"/>
                    <a:pt x="136910" y="696785"/>
                  </a:cubicBezTo>
                  <a:cubicBezTo>
                    <a:pt x="68106" y="701741"/>
                    <a:pt x="9847" y="656252"/>
                    <a:pt x="2668" y="586557"/>
                  </a:cubicBezTo>
                  <a:cubicBezTo>
                    <a:pt x="-18056" y="398554"/>
                    <a:pt x="63493" y="213855"/>
                    <a:pt x="216389" y="102509"/>
                  </a:cubicBezTo>
                  <a:cubicBezTo>
                    <a:pt x="453375" y="-70456"/>
                    <a:pt x="785519" y="-19878"/>
                    <a:pt x="960282" y="215786"/>
                  </a:cubicBezTo>
                  <a:cubicBezTo>
                    <a:pt x="1106405" y="415975"/>
                    <a:pt x="1089251" y="688017"/>
                    <a:pt x="933471" y="872704"/>
                  </a:cubicBezTo>
                  <a:close/>
                  <a:moveTo>
                    <a:pt x="1259071" y="1318824"/>
                  </a:moveTo>
                  <a:lnTo>
                    <a:pt x="1287153" y="1357388"/>
                  </a:lnTo>
                  <a:cubicBezTo>
                    <a:pt x="1328321" y="1413677"/>
                    <a:pt x="1317902" y="1488454"/>
                    <a:pt x="1259199" y="1528923"/>
                  </a:cubicBezTo>
                  <a:cubicBezTo>
                    <a:pt x="1205012" y="1569488"/>
                    <a:pt x="1128209" y="1558440"/>
                    <a:pt x="1087644" y="1504260"/>
                  </a:cubicBezTo>
                  <a:cubicBezTo>
                    <a:pt x="1087460" y="1504013"/>
                    <a:pt x="1087275" y="1503758"/>
                    <a:pt x="1087091" y="1503511"/>
                  </a:cubicBezTo>
                  <a:lnTo>
                    <a:pt x="1061678" y="1465391"/>
                  </a:lnTo>
                  <a:cubicBezTo>
                    <a:pt x="1019684" y="1411517"/>
                    <a:pt x="1034106" y="1332610"/>
                    <a:pt x="1087091" y="1292967"/>
                  </a:cubicBezTo>
                  <a:cubicBezTo>
                    <a:pt x="1141671" y="1252592"/>
                    <a:pt x="1218621" y="1263958"/>
                    <a:pt x="1259199" y="1318379"/>
                  </a:cubicBezTo>
                  <a:close/>
                </a:path>
              </a:pathLst>
            </a:custGeom>
            <a:solidFill>
              <a:srgbClr val="FFC545"/>
            </a:solidFill>
            <a:ln w="6346" cap="flat">
              <a:noFill/>
              <a:prstDash val="solid"/>
              <a:miter/>
            </a:ln>
          </p:spPr>
          <p:txBody>
            <a:bodyPr rtlCol="0" anchor="ctr"/>
            <a:lstStyle/>
            <a:p>
              <a:endParaRPr lang="zh-CN" altLang="en-US" dirty="0"/>
            </a:p>
          </p:txBody>
        </p:sp>
        <p:sp>
          <p:nvSpPr>
            <p:cNvPr id="105" name="任意多边形 27">
              <a:extLst>
                <a:ext uri="{FF2B5EF4-FFF2-40B4-BE49-F238E27FC236}">
                  <a16:creationId xmlns:a16="http://schemas.microsoft.com/office/drawing/2014/main" id="{D11433B0-6E52-C1DF-D985-85EE087A6510}"/>
                </a:ext>
              </a:extLst>
            </p:cNvPr>
            <p:cNvSpPr/>
            <p:nvPr/>
          </p:nvSpPr>
          <p:spPr>
            <a:xfrm>
              <a:off x="6164723" y="1962102"/>
              <a:ext cx="703194" cy="564027"/>
            </a:xfrm>
            <a:custGeom>
              <a:avLst/>
              <a:gdLst>
                <a:gd name="connsiteX0" fmla="*/ 577794 w 621074"/>
                <a:gd name="connsiteY0" fmla="*/ 416455 h 498159"/>
                <a:gd name="connsiteX1" fmla="*/ 538976 w 621074"/>
                <a:gd name="connsiteY1" fmla="*/ 192061 h 498159"/>
                <a:gd name="connsiteX2" fmla="*/ 398317 w 621074"/>
                <a:gd name="connsiteY2" fmla="*/ 31135 h 498159"/>
                <a:gd name="connsiteX3" fmla="*/ 10265 w 621074"/>
                <a:gd name="connsiteY3" fmla="*/ 121159 h 498159"/>
                <a:gd name="connsiteX4" fmla="*/ 38156 w 621074"/>
                <a:gd name="connsiteY4" fmla="*/ 265504 h 498159"/>
                <a:gd name="connsiteX5" fmla="*/ 65983 w 621074"/>
                <a:gd name="connsiteY5" fmla="*/ 440152 h 498159"/>
                <a:gd name="connsiteX6" fmla="*/ 577794 w 621074"/>
                <a:gd name="connsiteY6" fmla="*/ 416455 h 4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074" h="498159">
                  <a:moveTo>
                    <a:pt x="577794" y="416455"/>
                  </a:moveTo>
                  <a:cubicBezTo>
                    <a:pt x="667819" y="254576"/>
                    <a:pt x="596536" y="161629"/>
                    <a:pt x="538976" y="192061"/>
                  </a:cubicBezTo>
                  <a:cubicBezTo>
                    <a:pt x="538976" y="192061"/>
                    <a:pt x="530399" y="91617"/>
                    <a:pt x="398317" y="31135"/>
                  </a:cubicBezTo>
                  <a:cubicBezTo>
                    <a:pt x="245841" y="-38750"/>
                    <a:pt x="48893" y="15633"/>
                    <a:pt x="10265" y="121159"/>
                  </a:cubicBezTo>
                  <a:cubicBezTo>
                    <a:pt x="-25186" y="218554"/>
                    <a:pt x="38156" y="265504"/>
                    <a:pt x="38156" y="265504"/>
                  </a:cubicBezTo>
                  <a:cubicBezTo>
                    <a:pt x="38156" y="265504"/>
                    <a:pt x="-1043" y="335388"/>
                    <a:pt x="65983" y="440152"/>
                  </a:cubicBezTo>
                  <a:cubicBezTo>
                    <a:pt x="133009" y="544916"/>
                    <a:pt x="537515" y="488945"/>
                    <a:pt x="577794" y="416455"/>
                  </a:cubicBezTo>
                  <a:close/>
                </a:path>
              </a:pathLst>
            </a:custGeom>
            <a:solidFill>
              <a:srgbClr val="981D04"/>
            </a:solidFill>
            <a:ln w="6346" cap="flat">
              <a:noFill/>
              <a:prstDash val="solid"/>
              <a:miter/>
            </a:ln>
          </p:spPr>
          <p:txBody>
            <a:bodyPr rtlCol="0" anchor="ctr"/>
            <a:lstStyle/>
            <a:p>
              <a:endParaRPr lang="zh-CN" altLang="en-US"/>
            </a:p>
          </p:txBody>
        </p:sp>
        <p:sp>
          <p:nvSpPr>
            <p:cNvPr id="106" name="任意多边形 28">
              <a:extLst>
                <a:ext uri="{FF2B5EF4-FFF2-40B4-BE49-F238E27FC236}">
                  <a16:creationId xmlns:a16="http://schemas.microsoft.com/office/drawing/2014/main" id="{CB1DB39D-4DE9-BD8E-EAE9-C1170904CA9D}"/>
                </a:ext>
              </a:extLst>
            </p:cNvPr>
            <p:cNvSpPr/>
            <p:nvPr/>
          </p:nvSpPr>
          <p:spPr>
            <a:xfrm>
              <a:off x="6390997" y="2695691"/>
              <a:ext cx="273341" cy="276362"/>
            </a:xfrm>
            <a:custGeom>
              <a:avLst/>
              <a:gdLst>
                <a:gd name="connsiteX0" fmla="*/ 120196 w 241420"/>
                <a:gd name="connsiteY0" fmla="*/ 243879 h 244088"/>
                <a:gd name="connsiteX1" fmla="*/ 120196 w 241420"/>
                <a:gd name="connsiteY1" fmla="*/ 243879 h 244088"/>
                <a:gd name="connsiteX2" fmla="*/ -514 w 241420"/>
                <a:gd name="connsiteY2" fmla="*/ 160017 h 244088"/>
                <a:gd name="connsiteX3" fmla="*/ -514 w 241420"/>
                <a:gd name="connsiteY3" fmla="*/ -210 h 244088"/>
                <a:gd name="connsiteX4" fmla="*/ 240906 w 241420"/>
                <a:gd name="connsiteY4" fmla="*/ -210 h 244088"/>
                <a:gd name="connsiteX5" fmla="*/ 240906 w 241420"/>
                <a:gd name="connsiteY5" fmla="*/ 160335 h 244088"/>
                <a:gd name="connsiteX6" fmla="*/ 120958 w 241420"/>
                <a:gd name="connsiteY6" fmla="*/ 243752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20" h="244088">
                  <a:moveTo>
                    <a:pt x="120196" y="243879"/>
                  </a:moveTo>
                  <a:lnTo>
                    <a:pt x="120196" y="243879"/>
                  </a:lnTo>
                  <a:cubicBezTo>
                    <a:pt x="53551" y="243879"/>
                    <a:pt x="-514" y="206332"/>
                    <a:pt x="-514" y="160017"/>
                  </a:cubicBezTo>
                  <a:lnTo>
                    <a:pt x="-514" y="-210"/>
                  </a:lnTo>
                  <a:lnTo>
                    <a:pt x="240906" y="-210"/>
                  </a:lnTo>
                  <a:lnTo>
                    <a:pt x="240906" y="160335"/>
                  </a:lnTo>
                  <a:cubicBezTo>
                    <a:pt x="240906" y="206395"/>
                    <a:pt x="187222" y="243752"/>
                    <a:pt x="120958" y="243752"/>
                  </a:cubicBezTo>
                  <a:close/>
                </a:path>
              </a:pathLst>
            </a:custGeom>
            <a:solidFill>
              <a:srgbClr val="FF93B1"/>
            </a:solidFill>
            <a:ln w="6346" cap="flat">
              <a:noFill/>
              <a:prstDash val="solid"/>
              <a:miter/>
            </a:ln>
          </p:spPr>
          <p:txBody>
            <a:bodyPr rtlCol="0" anchor="ctr"/>
            <a:lstStyle/>
            <a:p>
              <a:endParaRPr lang="zh-CN" altLang="en-US"/>
            </a:p>
          </p:txBody>
        </p:sp>
        <p:sp>
          <p:nvSpPr>
            <p:cNvPr id="107" name="任意多边形 29">
              <a:extLst>
                <a:ext uri="{FF2B5EF4-FFF2-40B4-BE49-F238E27FC236}">
                  <a16:creationId xmlns:a16="http://schemas.microsoft.com/office/drawing/2014/main" id="{C18161E9-0813-C086-F19E-FBF3471DA735}"/>
                </a:ext>
              </a:extLst>
            </p:cNvPr>
            <p:cNvSpPr/>
            <p:nvPr/>
          </p:nvSpPr>
          <p:spPr>
            <a:xfrm>
              <a:off x="6190954" y="2434905"/>
              <a:ext cx="140645" cy="163868"/>
            </a:xfrm>
            <a:custGeom>
              <a:avLst/>
              <a:gdLst>
                <a:gd name="connsiteX0" fmla="*/ 89827 w 124220"/>
                <a:gd name="connsiteY0" fmla="*/ 32284 h 144731"/>
                <a:gd name="connsiteX1" fmla="*/ -514 w 124220"/>
                <a:gd name="connsiteY1" fmla="*/ 54139 h 144731"/>
                <a:gd name="connsiteX2" fmla="*/ 109904 w 124220"/>
                <a:gd name="connsiteY2" fmla="*/ 127518 h 144731"/>
                <a:gd name="connsiteX3" fmla="*/ 89827 w 124220"/>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220" h="144731">
                  <a:moveTo>
                    <a:pt x="89827" y="32284"/>
                  </a:moveTo>
                  <a:cubicBezTo>
                    <a:pt x="47960" y="-30739"/>
                    <a:pt x="-514" y="9730"/>
                    <a:pt x="-514" y="54139"/>
                  </a:cubicBezTo>
                  <a:cubicBezTo>
                    <a:pt x="-514" y="118306"/>
                    <a:pt x="69752" y="173579"/>
                    <a:pt x="109904" y="127518"/>
                  </a:cubicBezTo>
                  <a:cubicBezTo>
                    <a:pt x="150056" y="81458"/>
                    <a:pt x="89827" y="32221"/>
                    <a:pt x="89827" y="32221"/>
                  </a:cubicBezTo>
                  <a:close/>
                </a:path>
              </a:pathLst>
            </a:custGeom>
            <a:solidFill>
              <a:srgbClr val="FED0D6"/>
            </a:solidFill>
            <a:ln w="6346" cap="flat">
              <a:noFill/>
              <a:prstDash val="solid"/>
              <a:miter/>
            </a:ln>
          </p:spPr>
          <p:txBody>
            <a:bodyPr rtlCol="0" anchor="ctr"/>
            <a:lstStyle/>
            <a:p>
              <a:endParaRPr lang="zh-CN" altLang="en-US"/>
            </a:p>
          </p:txBody>
        </p:sp>
        <p:sp>
          <p:nvSpPr>
            <p:cNvPr id="108" name="任意多边形 30">
              <a:extLst>
                <a:ext uri="{FF2B5EF4-FFF2-40B4-BE49-F238E27FC236}">
                  <a16:creationId xmlns:a16="http://schemas.microsoft.com/office/drawing/2014/main" id="{B820DB5B-7432-9EA1-44BB-DFA69CF9675C}"/>
                </a:ext>
              </a:extLst>
            </p:cNvPr>
            <p:cNvSpPr/>
            <p:nvPr/>
          </p:nvSpPr>
          <p:spPr>
            <a:xfrm>
              <a:off x="6727091" y="2434905"/>
              <a:ext cx="140816" cy="163868"/>
            </a:xfrm>
            <a:custGeom>
              <a:avLst/>
              <a:gdLst>
                <a:gd name="connsiteX0" fmla="*/ 33579 w 124371"/>
                <a:gd name="connsiteY0" fmla="*/ 32284 h 144731"/>
                <a:gd name="connsiteX1" fmla="*/ 123857 w 124371"/>
                <a:gd name="connsiteY1" fmla="*/ 54139 h 144731"/>
                <a:gd name="connsiteX2" fmla="*/ 13439 w 124371"/>
                <a:gd name="connsiteY2" fmla="*/ 127518 h 144731"/>
                <a:gd name="connsiteX3" fmla="*/ 33579 w 124371"/>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371" h="144731">
                  <a:moveTo>
                    <a:pt x="33579" y="32284"/>
                  </a:moveTo>
                  <a:cubicBezTo>
                    <a:pt x="75319" y="-30739"/>
                    <a:pt x="123857" y="9730"/>
                    <a:pt x="123857" y="54139"/>
                  </a:cubicBezTo>
                  <a:cubicBezTo>
                    <a:pt x="123857" y="118306"/>
                    <a:pt x="53972" y="173579"/>
                    <a:pt x="13439" y="127518"/>
                  </a:cubicBezTo>
                  <a:cubicBezTo>
                    <a:pt x="-27095" y="81458"/>
                    <a:pt x="33579" y="32221"/>
                    <a:pt x="33579" y="32221"/>
                  </a:cubicBezTo>
                  <a:close/>
                </a:path>
              </a:pathLst>
            </a:custGeom>
            <a:solidFill>
              <a:srgbClr val="FED0D6"/>
            </a:solidFill>
            <a:ln w="6346" cap="flat">
              <a:noFill/>
              <a:prstDash val="solid"/>
              <a:miter/>
            </a:ln>
          </p:spPr>
          <p:txBody>
            <a:bodyPr rtlCol="0" anchor="ctr"/>
            <a:lstStyle/>
            <a:p>
              <a:endParaRPr lang="zh-CN" altLang="en-US"/>
            </a:p>
          </p:txBody>
        </p:sp>
        <p:sp>
          <p:nvSpPr>
            <p:cNvPr id="109" name="任意多边形 31">
              <a:extLst>
                <a:ext uri="{FF2B5EF4-FFF2-40B4-BE49-F238E27FC236}">
                  <a16:creationId xmlns:a16="http://schemas.microsoft.com/office/drawing/2014/main" id="{C6CC1075-93D4-4C97-0005-36E2C7677EDE}"/>
                </a:ext>
              </a:extLst>
            </p:cNvPr>
            <p:cNvSpPr/>
            <p:nvPr/>
          </p:nvSpPr>
          <p:spPr>
            <a:xfrm>
              <a:off x="6265196" y="2209296"/>
              <a:ext cx="527030" cy="543940"/>
            </a:xfrm>
            <a:custGeom>
              <a:avLst/>
              <a:gdLst>
                <a:gd name="connsiteX0" fmla="*/ 232068 w 465483"/>
                <a:gd name="connsiteY0" fmla="*/ 480209 h 480418"/>
                <a:gd name="connsiteX1" fmla="*/ 7928 w 465483"/>
                <a:gd name="connsiteY1" fmla="*/ 114266 h 480418"/>
                <a:gd name="connsiteX2" fmla="*/ 456589 w 465483"/>
                <a:gd name="connsiteY2" fmla="*/ 114266 h 480418"/>
                <a:gd name="connsiteX3" fmla="*/ 232068 w 465483"/>
                <a:gd name="connsiteY3" fmla="*/ 480209 h 480418"/>
              </a:gdLst>
              <a:ahLst/>
              <a:cxnLst>
                <a:cxn ang="0">
                  <a:pos x="connsiteX0" y="connsiteY0"/>
                </a:cxn>
                <a:cxn ang="0">
                  <a:pos x="connsiteX1" y="connsiteY1"/>
                </a:cxn>
                <a:cxn ang="0">
                  <a:pos x="connsiteX2" y="connsiteY2"/>
                </a:cxn>
                <a:cxn ang="0">
                  <a:pos x="connsiteX3" y="connsiteY3"/>
                </a:cxn>
              </a:cxnLst>
              <a:rect l="l" t="t" r="r" b="b"/>
              <a:pathLst>
                <a:path w="465483" h="480418">
                  <a:moveTo>
                    <a:pt x="232068" y="480209"/>
                  </a:moveTo>
                  <a:cubicBezTo>
                    <a:pt x="66886" y="480209"/>
                    <a:pt x="-30763" y="299588"/>
                    <a:pt x="7928" y="114266"/>
                  </a:cubicBezTo>
                  <a:cubicBezTo>
                    <a:pt x="39694" y="-38527"/>
                    <a:pt x="424696" y="-38210"/>
                    <a:pt x="456589" y="114266"/>
                  </a:cubicBezTo>
                  <a:cubicBezTo>
                    <a:pt x="495153" y="299588"/>
                    <a:pt x="397251" y="480209"/>
                    <a:pt x="232068" y="480209"/>
                  </a:cubicBezTo>
                  <a:close/>
                </a:path>
              </a:pathLst>
            </a:custGeom>
            <a:solidFill>
              <a:srgbClr val="FED0D6"/>
            </a:solidFill>
            <a:ln w="6346" cap="flat">
              <a:noFill/>
              <a:prstDash val="solid"/>
              <a:miter/>
            </a:ln>
          </p:spPr>
          <p:txBody>
            <a:bodyPr rtlCol="0" anchor="ctr"/>
            <a:lstStyle/>
            <a:p>
              <a:endParaRPr lang="zh-CN" altLang="en-US"/>
            </a:p>
          </p:txBody>
        </p:sp>
        <p:sp>
          <p:nvSpPr>
            <p:cNvPr id="110" name="任意多边形 32">
              <a:extLst>
                <a:ext uri="{FF2B5EF4-FFF2-40B4-BE49-F238E27FC236}">
                  <a16:creationId xmlns:a16="http://schemas.microsoft.com/office/drawing/2014/main" id="{CC29B6C8-03E5-020E-DBCB-E499A1D5E212}"/>
                </a:ext>
              </a:extLst>
            </p:cNvPr>
            <p:cNvSpPr/>
            <p:nvPr/>
          </p:nvSpPr>
          <p:spPr>
            <a:xfrm>
              <a:off x="6255890" y="2082565"/>
              <a:ext cx="448236" cy="230262"/>
            </a:xfrm>
            <a:custGeom>
              <a:avLst/>
              <a:gdLst>
                <a:gd name="connsiteX0" fmla="*/ 386663 w 395890"/>
                <a:gd name="connsiteY0" fmla="*/ 112221 h 203372"/>
                <a:gd name="connsiteX1" fmla="*/ 250388 w 395890"/>
                <a:gd name="connsiteY1" fmla="*/ 153708 h 203372"/>
                <a:gd name="connsiteX2" fmla="*/ 94799 w 395890"/>
                <a:gd name="connsiteY2" fmla="*/ 202246 h 203372"/>
                <a:gd name="connsiteX3" fmla="*/ 66146 w 395890"/>
                <a:gd name="connsiteY3" fmla="*/ 31028 h 203372"/>
                <a:gd name="connsiteX4" fmla="*/ 386663 w 395890"/>
                <a:gd name="connsiteY4" fmla="*/ 112221 h 20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90" h="203372">
                  <a:moveTo>
                    <a:pt x="386663" y="112221"/>
                  </a:moveTo>
                  <a:cubicBezTo>
                    <a:pt x="344034" y="208472"/>
                    <a:pt x="250388" y="153708"/>
                    <a:pt x="250388" y="153708"/>
                  </a:cubicBezTo>
                  <a:cubicBezTo>
                    <a:pt x="207091" y="190022"/>
                    <a:pt x="151062" y="207500"/>
                    <a:pt x="94799" y="202246"/>
                  </a:cubicBezTo>
                  <a:cubicBezTo>
                    <a:pt x="581" y="192970"/>
                    <a:pt x="-48592" y="79439"/>
                    <a:pt x="66146" y="31028"/>
                  </a:cubicBezTo>
                  <a:cubicBezTo>
                    <a:pt x="180884" y="-17383"/>
                    <a:pt x="446701" y="-22784"/>
                    <a:pt x="386663" y="112221"/>
                  </a:cubicBezTo>
                  <a:close/>
                </a:path>
              </a:pathLst>
            </a:custGeom>
            <a:solidFill>
              <a:srgbClr val="981D04"/>
            </a:solidFill>
            <a:ln w="6346" cap="flat">
              <a:noFill/>
              <a:prstDash val="solid"/>
              <a:miter/>
            </a:ln>
          </p:spPr>
          <p:txBody>
            <a:bodyPr rtlCol="0" anchor="ctr"/>
            <a:lstStyle/>
            <a:p>
              <a:endParaRPr lang="zh-CN" altLang="en-US"/>
            </a:p>
          </p:txBody>
        </p:sp>
        <p:sp>
          <p:nvSpPr>
            <p:cNvPr id="111" name="任意多边形 33">
              <a:extLst>
                <a:ext uri="{FF2B5EF4-FFF2-40B4-BE49-F238E27FC236}">
                  <a16:creationId xmlns:a16="http://schemas.microsoft.com/office/drawing/2014/main" id="{2576BD8A-5BFB-0EED-1D3C-CB4926747274}"/>
                </a:ext>
              </a:extLst>
            </p:cNvPr>
            <p:cNvSpPr/>
            <p:nvPr/>
          </p:nvSpPr>
          <p:spPr>
            <a:xfrm>
              <a:off x="5999615" y="5296537"/>
              <a:ext cx="484830" cy="136671"/>
            </a:xfrm>
            <a:custGeom>
              <a:avLst/>
              <a:gdLst>
                <a:gd name="connsiteX0" fmla="*/ 415046 w 428211"/>
                <a:gd name="connsiteY0" fmla="*/ -210 h 120710"/>
                <a:gd name="connsiteX1" fmla="*/ 150755 w 428211"/>
                <a:gd name="connsiteY1" fmla="*/ -210 h 120710"/>
                <a:gd name="connsiteX2" fmla="*/ -514 w 428211"/>
                <a:gd name="connsiteY2" fmla="*/ 107794 h 120710"/>
                <a:gd name="connsiteX3" fmla="*/ -514 w 428211"/>
                <a:gd name="connsiteY3" fmla="*/ 120500 h 120710"/>
                <a:gd name="connsiteX4" fmla="*/ 425148 w 428211"/>
                <a:gd name="connsiteY4" fmla="*/ 120500 h 120710"/>
                <a:gd name="connsiteX5" fmla="*/ 414856 w 428211"/>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11" h="120710">
                  <a:moveTo>
                    <a:pt x="415046" y="-210"/>
                  </a:moveTo>
                  <a:lnTo>
                    <a:pt x="150755" y="-210"/>
                  </a:lnTo>
                  <a:cubicBezTo>
                    <a:pt x="150755" y="-210"/>
                    <a:pt x="14924" y="76981"/>
                    <a:pt x="-514" y="107794"/>
                  </a:cubicBezTo>
                  <a:lnTo>
                    <a:pt x="-514" y="120500"/>
                  </a:lnTo>
                  <a:lnTo>
                    <a:pt x="425148" y="120500"/>
                  </a:lnTo>
                  <a:cubicBezTo>
                    <a:pt x="425148" y="120500"/>
                    <a:pt x="435377" y="30412"/>
                    <a:pt x="414856" y="-210"/>
                  </a:cubicBezTo>
                  <a:close/>
                </a:path>
              </a:pathLst>
            </a:custGeom>
            <a:solidFill>
              <a:srgbClr val="00065B"/>
            </a:solidFill>
            <a:ln w="6346" cap="flat">
              <a:noFill/>
              <a:prstDash val="solid"/>
              <a:miter/>
            </a:ln>
          </p:spPr>
          <p:txBody>
            <a:bodyPr rtlCol="0" anchor="ctr"/>
            <a:lstStyle/>
            <a:p>
              <a:endParaRPr lang="zh-CN" altLang="en-US"/>
            </a:p>
          </p:txBody>
        </p:sp>
        <p:sp>
          <p:nvSpPr>
            <p:cNvPr id="112" name="任意多边形 34">
              <a:extLst>
                <a:ext uri="{FF2B5EF4-FFF2-40B4-BE49-F238E27FC236}">
                  <a16:creationId xmlns:a16="http://schemas.microsoft.com/office/drawing/2014/main" id="{01FF8B47-DDE6-2ABC-6EB4-3AB7409B34C7}"/>
                </a:ext>
              </a:extLst>
            </p:cNvPr>
            <p:cNvSpPr/>
            <p:nvPr/>
          </p:nvSpPr>
          <p:spPr>
            <a:xfrm>
              <a:off x="5999255" y="5433496"/>
              <a:ext cx="483023" cy="22802"/>
            </a:xfrm>
            <a:custGeom>
              <a:avLst/>
              <a:gdLst>
                <a:gd name="connsiteX0" fmla="*/ 426615 w 426615"/>
                <a:gd name="connsiteY0" fmla="*/ 0 h 20139"/>
                <a:gd name="connsiteX1" fmla="*/ 0 w 426615"/>
                <a:gd name="connsiteY1" fmla="*/ 0 h 20139"/>
                <a:gd name="connsiteX2" fmla="*/ 0 w 426615"/>
                <a:gd name="connsiteY2" fmla="*/ 20140 h 20139"/>
                <a:gd name="connsiteX3" fmla="*/ 426615 w 426615"/>
                <a:gd name="connsiteY3" fmla="*/ 20140 h 20139"/>
                <a:gd name="connsiteX4" fmla="*/ 426615 w 426615"/>
                <a:gd name="connsiteY4" fmla="*/ 0 h 20139"/>
                <a:gd name="connsiteX5" fmla="*/ 426615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426615" y="0"/>
                  </a:moveTo>
                  <a:lnTo>
                    <a:pt x="0" y="0"/>
                  </a:lnTo>
                  <a:lnTo>
                    <a:pt x="0" y="20140"/>
                  </a:lnTo>
                  <a:lnTo>
                    <a:pt x="426615" y="20140"/>
                  </a:lnTo>
                  <a:lnTo>
                    <a:pt x="426615" y="0"/>
                  </a:lnTo>
                  <a:lnTo>
                    <a:pt x="426615" y="0"/>
                  </a:lnTo>
                  <a:close/>
                </a:path>
              </a:pathLst>
            </a:custGeom>
            <a:solidFill>
              <a:srgbClr val="434CC0"/>
            </a:solidFill>
            <a:ln w="6346" cap="flat">
              <a:noFill/>
              <a:prstDash val="solid"/>
              <a:miter/>
            </a:ln>
          </p:spPr>
          <p:txBody>
            <a:bodyPr rtlCol="0" anchor="ctr"/>
            <a:lstStyle/>
            <a:p>
              <a:endParaRPr lang="zh-CN" altLang="en-US"/>
            </a:p>
          </p:txBody>
        </p:sp>
        <p:sp>
          <p:nvSpPr>
            <p:cNvPr id="113" name="任意多边形 35">
              <a:extLst>
                <a:ext uri="{FF2B5EF4-FFF2-40B4-BE49-F238E27FC236}">
                  <a16:creationId xmlns:a16="http://schemas.microsoft.com/office/drawing/2014/main" id="{58F76F94-8B20-3FE1-A743-44CC1D99726E}"/>
                </a:ext>
              </a:extLst>
            </p:cNvPr>
            <p:cNvSpPr/>
            <p:nvPr/>
          </p:nvSpPr>
          <p:spPr>
            <a:xfrm>
              <a:off x="6140242" y="3782441"/>
              <a:ext cx="395626" cy="1526181"/>
            </a:xfrm>
            <a:custGeom>
              <a:avLst/>
              <a:gdLst>
                <a:gd name="connsiteX0" fmla="*/ 348910 w 349424"/>
                <a:gd name="connsiteY0" fmla="*/ -210 h 1347952"/>
                <a:gd name="connsiteX1" fmla="*/ 17656 w 349424"/>
                <a:gd name="connsiteY1" fmla="*/ -210 h 1347952"/>
                <a:gd name="connsiteX2" fmla="*/ -514 w 349424"/>
                <a:gd name="connsiteY2" fmla="*/ 1347742 h 1347952"/>
                <a:gd name="connsiteX3" fmla="*/ 305200 w 349424"/>
                <a:gd name="connsiteY3" fmla="*/ 1347742 h 1347952"/>
                <a:gd name="connsiteX4" fmla="*/ 346369 w 349424"/>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24" h="1347952">
                  <a:moveTo>
                    <a:pt x="348910" y="-210"/>
                  </a:moveTo>
                  <a:lnTo>
                    <a:pt x="17656" y="-210"/>
                  </a:lnTo>
                  <a:lnTo>
                    <a:pt x="-514" y="1347742"/>
                  </a:lnTo>
                  <a:lnTo>
                    <a:pt x="305200" y="1347742"/>
                  </a:lnTo>
                  <a:cubicBezTo>
                    <a:pt x="305200" y="1347742"/>
                    <a:pt x="303548" y="602833"/>
                    <a:pt x="346369" y="202583"/>
                  </a:cubicBezTo>
                  <a:close/>
                </a:path>
              </a:pathLst>
            </a:custGeom>
            <a:solidFill>
              <a:srgbClr val="981D04"/>
            </a:solidFill>
            <a:ln w="6346" cap="flat">
              <a:noFill/>
              <a:prstDash val="solid"/>
              <a:miter/>
            </a:ln>
          </p:spPr>
          <p:txBody>
            <a:bodyPr rtlCol="0" anchor="ctr"/>
            <a:lstStyle/>
            <a:p>
              <a:endParaRPr lang="zh-CN" altLang="en-US"/>
            </a:p>
          </p:txBody>
        </p:sp>
        <p:sp>
          <p:nvSpPr>
            <p:cNvPr id="114" name="任意多边形 36">
              <a:extLst>
                <a:ext uri="{FF2B5EF4-FFF2-40B4-BE49-F238E27FC236}">
                  <a16:creationId xmlns:a16="http://schemas.microsoft.com/office/drawing/2014/main" id="{0265BFF5-6895-413E-0BF6-354A7629E621}"/>
                </a:ext>
              </a:extLst>
            </p:cNvPr>
            <p:cNvSpPr/>
            <p:nvPr/>
          </p:nvSpPr>
          <p:spPr>
            <a:xfrm>
              <a:off x="6583298" y="5296537"/>
              <a:ext cx="484866" cy="136671"/>
            </a:xfrm>
            <a:custGeom>
              <a:avLst/>
              <a:gdLst>
                <a:gd name="connsiteX0" fmla="*/ 12168 w 428243"/>
                <a:gd name="connsiteY0" fmla="*/ -210 h 120710"/>
                <a:gd name="connsiteX1" fmla="*/ 276460 w 428243"/>
                <a:gd name="connsiteY1" fmla="*/ -210 h 120710"/>
                <a:gd name="connsiteX2" fmla="*/ 427729 w 428243"/>
                <a:gd name="connsiteY2" fmla="*/ 107794 h 120710"/>
                <a:gd name="connsiteX3" fmla="*/ 427729 w 428243"/>
                <a:gd name="connsiteY3" fmla="*/ 120500 h 120710"/>
                <a:gd name="connsiteX4" fmla="*/ 2067 w 428243"/>
                <a:gd name="connsiteY4" fmla="*/ 120500 h 120710"/>
                <a:gd name="connsiteX5" fmla="*/ 12295 w 428243"/>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3" h="120710">
                  <a:moveTo>
                    <a:pt x="12168" y="-210"/>
                  </a:moveTo>
                  <a:lnTo>
                    <a:pt x="276460" y="-210"/>
                  </a:lnTo>
                  <a:cubicBezTo>
                    <a:pt x="276460" y="-210"/>
                    <a:pt x="412354" y="76981"/>
                    <a:pt x="427729" y="107794"/>
                  </a:cubicBezTo>
                  <a:lnTo>
                    <a:pt x="427729" y="120500"/>
                  </a:lnTo>
                  <a:lnTo>
                    <a:pt x="2067" y="120500"/>
                  </a:lnTo>
                  <a:cubicBezTo>
                    <a:pt x="2067" y="120500"/>
                    <a:pt x="-8226" y="30412"/>
                    <a:pt x="12295" y="-210"/>
                  </a:cubicBezTo>
                  <a:close/>
                </a:path>
              </a:pathLst>
            </a:custGeom>
            <a:solidFill>
              <a:srgbClr val="00065B"/>
            </a:solidFill>
            <a:ln w="6346" cap="flat">
              <a:noFill/>
              <a:prstDash val="solid"/>
              <a:miter/>
            </a:ln>
          </p:spPr>
          <p:txBody>
            <a:bodyPr rtlCol="0" anchor="ctr"/>
            <a:lstStyle/>
            <a:p>
              <a:endParaRPr lang="zh-CN" altLang="en-US"/>
            </a:p>
          </p:txBody>
        </p:sp>
        <p:sp>
          <p:nvSpPr>
            <p:cNvPr id="115" name="任意多边形 37">
              <a:extLst>
                <a:ext uri="{FF2B5EF4-FFF2-40B4-BE49-F238E27FC236}">
                  <a16:creationId xmlns:a16="http://schemas.microsoft.com/office/drawing/2014/main" id="{223F6CC9-DDDD-7646-3D1E-DE21FC708D83}"/>
                </a:ext>
              </a:extLst>
            </p:cNvPr>
            <p:cNvSpPr/>
            <p:nvPr/>
          </p:nvSpPr>
          <p:spPr>
            <a:xfrm>
              <a:off x="6585142" y="5433496"/>
              <a:ext cx="483023" cy="22802"/>
            </a:xfrm>
            <a:custGeom>
              <a:avLst/>
              <a:gdLst>
                <a:gd name="connsiteX0" fmla="*/ 0 w 426615"/>
                <a:gd name="connsiteY0" fmla="*/ 0 h 20139"/>
                <a:gd name="connsiteX1" fmla="*/ 426615 w 426615"/>
                <a:gd name="connsiteY1" fmla="*/ 0 h 20139"/>
                <a:gd name="connsiteX2" fmla="*/ 426615 w 426615"/>
                <a:gd name="connsiteY2" fmla="*/ 20140 h 20139"/>
                <a:gd name="connsiteX3" fmla="*/ 0 w 426615"/>
                <a:gd name="connsiteY3" fmla="*/ 20140 h 20139"/>
                <a:gd name="connsiteX4" fmla="*/ 0 w 426615"/>
                <a:gd name="connsiteY4" fmla="*/ 0 h 20139"/>
                <a:gd name="connsiteX5" fmla="*/ 0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0" y="0"/>
                  </a:moveTo>
                  <a:lnTo>
                    <a:pt x="426615" y="0"/>
                  </a:lnTo>
                  <a:lnTo>
                    <a:pt x="426615" y="20140"/>
                  </a:lnTo>
                  <a:lnTo>
                    <a:pt x="0" y="20140"/>
                  </a:lnTo>
                  <a:lnTo>
                    <a:pt x="0" y="0"/>
                  </a:lnTo>
                  <a:lnTo>
                    <a:pt x="0" y="0"/>
                  </a:lnTo>
                  <a:close/>
                </a:path>
              </a:pathLst>
            </a:custGeom>
            <a:solidFill>
              <a:srgbClr val="434CC0"/>
            </a:solidFill>
            <a:ln w="6346" cap="flat">
              <a:noFill/>
              <a:prstDash val="solid"/>
              <a:miter/>
            </a:ln>
          </p:spPr>
          <p:txBody>
            <a:bodyPr rtlCol="0" anchor="ctr"/>
            <a:lstStyle/>
            <a:p>
              <a:endParaRPr lang="zh-CN" altLang="en-US"/>
            </a:p>
          </p:txBody>
        </p:sp>
        <p:sp>
          <p:nvSpPr>
            <p:cNvPr id="116" name="任意多边形 38">
              <a:extLst>
                <a:ext uri="{FF2B5EF4-FFF2-40B4-BE49-F238E27FC236}">
                  <a16:creationId xmlns:a16="http://schemas.microsoft.com/office/drawing/2014/main" id="{43E0B2FA-1ACE-1E5C-133B-819871A0EE16}"/>
                </a:ext>
              </a:extLst>
            </p:cNvPr>
            <p:cNvSpPr/>
            <p:nvPr/>
          </p:nvSpPr>
          <p:spPr>
            <a:xfrm>
              <a:off x="6531551" y="3782441"/>
              <a:ext cx="395698" cy="1526181"/>
            </a:xfrm>
            <a:custGeom>
              <a:avLst/>
              <a:gdLst>
                <a:gd name="connsiteX0" fmla="*/ -514 w 349488"/>
                <a:gd name="connsiteY0" fmla="*/ -210 h 1347952"/>
                <a:gd name="connsiteX1" fmla="*/ 330803 w 349488"/>
                <a:gd name="connsiteY1" fmla="*/ -210 h 1347952"/>
                <a:gd name="connsiteX2" fmla="*/ 348974 w 349488"/>
                <a:gd name="connsiteY2" fmla="*/ 1347742 h 1347952"/>
                <a:gd name="connsiteX3" fmla="*/ 43259 w 349488"/>
                <a:gd name="connsiteY3" fmla="*/ 1347742 h 1347952"/>
                <a:gd name="connsiteX4" fmla="*/ 2408 w 349488"/>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8" h="1347952">
                  <a:moveTo>
                    <a:pt x="-514" y="-210"/>
                  </a:moveTo>
                  <a:lnTo>
                    <a:pt x="330803" y="-210"/>
                  </a:lnTo>
                  <a:lnTo>
                    <a:pt x="348974" y="1347742"/>
                  </a:lnTo>
                  <a:lnTo>
                    <a:pt x="43259" y="1347742"/>
                  </a:lnTo>
                  <a:cubicBezTo>
                    <a:pt x="43259" y="1347742"/>
                    <a:pt x="44911" y="602833"/>
                    <a:pt x="2408" y="202583"/>
                  </a:cubicBezTo>
                  <a:close/>
                </a:path>
              </a:pathLst>
            </a:custGeom>
            <a:solidFill>
              <a:srgbClr val="981D04"/>
            </a:solidFill>
            <a:ln w="6346" cap="flat">
              <a:noFill/>
              <a:prstDash val="solid"/>
              <a:miter/>
            </a:ln>
          </p:spPr>
          <p:txBody>
            <a:bodyPr rtlCol="0" anchor="ctr"/>
            <a:lstStyle/>
            <a:p>
              <a:endParaRPr lang="zh-CN" altLang="en-US"/>
            </a:p>
          </p:txBody>
        </p:sp>
        <p:sp>
          <p:nvSpPr>
            <p:cNvPr id="117" name="任意多边形 39">
              <a:extLst>
                <a:ext uri="{FF2B5EF4-FFF2-40B4-BE49-F238E27FC236}">
                  <a16:creationId xmlns:a16="http://schemas.microsoft.com/office/drawing/2014/main" id="{BE35DD7D-1481-4B55-1697-D9D5B0910256}"/>
                </a:ext>
              </a:extLst>
            </p:cNvPr>
            <p:cNvSpPr/>
            <p:nvPr/>
          </p:nvSpPr>
          <p:spPr>
            <a:xfrm>
              <a:off x="6096076" y="2836102"/>
              <a:ext cx="877570" cy="1154292"/>
            </a:xfrm>
            <a:custGeom>
              <a:avLst/>
              <a:gdLst>
                <a:gd name="connsiteX0" fmla="*/ 259966 w 775086"/>
                <a:gd name="connsiteY0" fmla="*/ -210 h 1019493"/>
                <a:gd name="connsiteX1" fmla="*/ 380676 w 775086"/>
                <a:gd name="connsiteY1" fmla="*/ 81873 h 1019493"/>
                <a:gd name="connsiteX2" fmla="*/ 383217 w 775086"/>
                <a:gd name="connsiteY2" fmla="*/ 81873 h 1019493"/>
                <a:gd name="connsiteX3" fmla="*/ 501132 w 775086"/>
                <a:gd name="connsiteY3" fmla="*/ -210 h 1019493"/>
                <a:gd name="connsiteX4" fmla="*/ 703735 w 775086"/>
                <a:gd name="connsiteY4" fmla="*/ 40832 h 1019493"/>
                <a:gd name="connsiteX5" fmla="*/ 774573 w 775086"/>
                <a:gd name="connsiteY5" fmla="*/ 943109 h 1019493"/>
                <a:gd name="connsiteX6" fmla="*/ -514 w 775086"/>
                <a:gd name="connsiteY6" fmla="*/ 924050 h 1019493"/>
                <a:gd name="connsiteX7" fmla="*/ 66893 w 775086"/>
                <a:gd name="connsiteY7" fmla="*/ 30603 h 1019493"/>
                <a:gd name="connsiteX8" fmla="*/ 260029 w 775086"/>
                <a:gd name="connsiteY8" fmla="*/ -210 h 101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086" h="1019493">
                  <a:moveTo>
                    <a:pt x="259966" y="-210"/>
                  </a:moveTo>
                  <a:cubicBezTo>
                    <a:pt x="277882" y="79268"/>
                    <a:pt x="372734" y="81873"/>
                    <a:pt x="380676" y="81873"/>
                  </a:cubicBezTo>
                  <a:lnTo>
                    <a:pt x="383217" y="81873"/>
                  </a:lnTo>
                  <a:cubicBezTo>
                    <a:pt x="390904" y="81873"/>
                    <a:pt x="480611" y="79268"/>
                    <a:pt x="501132" y="-210"/>
                  </a:cubicBezTo>
                  <a:lnTo>
                    <a:pt x="703735" y="40832"/>
                  </a:lnTo>
                  <a:lnTo>
                    <a:pt x="774573" y="943109"/>
                  </a:lnTo>
                  <a:cubicBezTo>
                    <a:pt x="615743" y="1025700"/>
                    <a:pt x="132394" y="1069347"/>
                    <a:pt x="-514" y="924050"/>
                  </a:cubicBezTo>
                  <a:lnTo>
                    <a:pt x="66893" y="30603"/>
                  </a:lnTo>
                  <a:lnTo>
                    <a:pt x="260029" y="-210"/>
                  </a:lnTo>
                  <a:close/>
                </a:path>
              </a:pathLst>
            </a:custGeom>
            <a:solidFill>
              <a:srgbClr val="00065B"/>
            </a:solidFill>
            <a:ln w="6346" cap="flat">
              <a:noFill/>
              <a:prstDash val="solid"/>
              <a:miter/>
            </a:ln>
          </p:spPr>
          <p:txBody>
            <a:bodyPr rtlCol="0" anchor="ctr"/>
            <a:lstStyle/>
            <a:p>
              <a:endParaRPr lang="zh-CN" altLang="en-US"/>
            </a:p>
          </p:txBody>
        </p:sp>
        <p:sp>
          <p:nvSpPr>
            <p:cNvPr id="118" name="任意多边形 40">
              <a:extLst>
                <a:ext uri="{FF2B5EF4-FFF2-40B4-BE49-F238E27FC236}">
                  <a16:creationId xmlns:a16="http://schemas.microsoft.com/office/drawing/2014/main" id="{D568D4B4-0842-26E1-1BDF-118A285E0FD3}"/>
                </a:ext>
              </a:extLst>
            </p:cNvPr>
            <p:cNvSpPr/>
            <p:nvPr/>
          </p:nvSpPr>
          <p:spPr>
            <a:xfrm>
              <a:off x="5368249" y="3005839"/>
              <a:ext cx="792980" cy="422613"/>
            </a:xfrm>
            <a:custGeom>
              <a:avLst/>
              <a:gdLst>
                <a:gd name="connsiteX0" fmla="*/ 698477 w 700375"/>
                <a:gd name="connsiteY0" fmla="*/ 67344 h 373260"/>
                <a:gd name="connsiteX1" fmla="*/ 582976 w 700375"/>
                <a:gd name="connsiteY1" fmla="*/ 238880 h 373260"/>
                <a:gd name="connsiteX2" fmla="*/ 51470 w 700375"/>
                <a:gd name="connsiteY2" fmla="*/ 369755 h 373260"/>
                <a:gd name="connsiteX3" fmla="*/ 51470 w 700375"/>
                <a:gd name="connsiteY3" fmla="*/ 261751 h 373260"/>
                <a:gd name="connsiteX4" fmla="*/ 505786 w 700375"/>
                <a:gd name="connsiteY4" fmla="*/ 161816 h 373260"/>
                <a:gd name="connsiteX5" fmla="*/ 580181 w 700375"/>
                <a:gd name="connsiteY5" fmla="*/ 74714 h 373260"/>
                <a:gd name="connsiteX6" fmla="*/ 587932 w 700375"/>
                <a:gd name="connsiteY6" fmla="*/ 56798 h 373260"/>
                <a:gd name="connsiteX7" fmla="*/ 587932 w 700375"/>
                <a:gd name="connsiteY7" fmla="*/ 59339 h 373260"/>
                <a:gd name="connsiteX8" fmla="*/ 590474 w 700375"/>
                <a:gd name="connsiteY8" fmla="*/ 51652 h 373260"/>
                <a:gd name="connsiteX9" fmla="*/ 593015 w 700375"/>
                <a:gd name="connsiteY9" fmla="*/ 38945 h 373260"/>
                <a:gd name="connsiteX10" fmla="*/ 698287 w 700375"/>
                <a:gd name="connsiteY10" fmla="*/ 67154 h 37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375" h="373260">
                  <a:moveTo>
                    <a:pt x="698477" y="67344"/>
                  </a:moveTo>
                  <a:cubicBezTo>
                    <a:pt x="683039" y="133989"/>
                    <a:pt x="634310" y="195488"/>
                    <a:pt x="582976" y="238880"/>
                  </a:cubicBezTo>
                  <a:cubicBezTo>
                    <a:pt x="439014" y="362068"/>
                    <a:pt x="233933" y="382525"/>
                    <a:pt x="51470" y="369755"/>
                  </a:cubicBezTo>
                  <a:cubicBezTo>
                    <a:pt x="-17843" y="364609"/>
                    <a:pt x="-17843" y="256986"/>
                    <a:pt x="51470" y="261751"/>
                  </a:cubicBezTo>
                  <a:cubicBezTo>
                    <a:pt x="202930" y="274457"/>
                    <a:pt x="385139" y="264356"/>
                    <a:pt x="505786" y="161816"/>
                  </a:cubicBezTo>
                  <a:cubicBezTo>
                    <a:pt x="541681" y="131066"/>
                    <a:pt x="559660" y="110609"/>
                    <a:pt x="580181" y="74714"/>
                  </a:cubicBezTo>
                  <a:cubicBezTo>
                    <a:pt x="582284" y="68545"/>
                    <a:pt x="584876" y="62554"/>
                    <a:pt x="587932" y="56798"/>
                  </a:cubicBezTo>
                  <a:cubicBezTo>
                    <a:pt x="593015" y="46506"/>
                    <a:pt x="582786" y="69504"/>
                    <a:pt x="587932" y="59339"/>
                  </a:cubicBezTo>
                  <a:cubicBezTo>
                    <a:pt x="587932" y="56798"/>
                    <a:pt x="590474" y="54193"/>
                    <a:pt x="590474" y="51652"/>
                  </a:cubicBezTo>
                  <a:cubicBezTo>
                    <a:pt x="591077" y="47370"/>
                    <a:pt x="591928" y="43132"/>
                    <a:pt x="593015" y="38945"/>
                  </a:cubicBezTo>
                  <a:cubicBezTo>
                    <a:pt x="610994" y="-30241"/>
                    <a:pt x="713725" y="509"/>
                    <a:pt x="698287" y="67154"/>
                  </a:cubicBezTo>
                  <a:close/>
                </a:path>
              </a:pathLst>
            </a:custGeom>
            <a:solidFill>
              <a:srgbClr val="FED0D6"/>
            </a:solidFill>
            <a:ln w="6346" cap="flat">
              <a:noFill/>
              <a:prstDash val="solid"/>
              <a:miter/>
            </a:ln>
          </p:spPr>
          <p:txBody>
            <a:bodyPr rtlCol="0" anchor="ctr"/>
            <a:lstStyle/>
            <a:p>
              <a:endParaRPr lang="zh-CN" altLang="en-US"/>
            </a:p>
          </p:txBody>
        </p:sp>
        <p:sp>
          <p:nvSpPr>
            <p:cNvPr id="119" name="任意多边形 41">
              <a:extLst>
                <a:ext uri="{FF2B5EF4-FFF2-40B4-BE49-F238E27FC236}">
                  <a16:creationId xmlns:a16="http://schemas.microsoft.com/office/drawing/2014/main" id="{3E086B19-87E3-3DA7-E3CB-53BCCE96EE3E}"/>
                </a:ext>
              </a:extLst>
            </p:cNvPr>
            <p:cNvSpPr/>
            <p:nvPr/>
          </p:nvSpPr>
          <p:spPr>
            <a:xfrm>
              <a:off x="5555003" y="2870989"/>
              <a:ext cx="617392" cy="613005"/>
            </a:xfrm>
            <a:custGeom>
              <a:avLst/>
              <a:gdLst>
                <a:gd name="connsiteX0" fmla="*/ 14860 w 545292"/>
                <a:gd name="connsiteY0" fmla="*/ 541208 h 541418"/>
                <a:gd name="connsiteX1" fmla="*/ 534550 w 545292"/>
                <a:gd name="connsiteY1" fmla="*/ 283332 h 541418"/>
                <a:gd name="connsiteX2" fmla="*/ 544778 w 545292"/>
                <a:gd name="connsiteY2" fmla="*/ -210 h 541418"/>
                <a:gd name="connsiteX3" fmla="*/ 544778 w 545292"/>
                <a:gd name="connsiteY3" fmla="*/ -210 h 541418"/>
                <a:gd name="connsiteX4" fmla="*/ 356661 w 545292"/>
                <a:gd name="connsiteY4" fmla="*/ 143562 h 541418"/>
                <a:gd name="connsiteX5" fmla="*/ -514 w 545292"/>
                <a:gd name="connsiteY5" fmla="*/ 353662 h 54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292" h="541418">
                  <a:moveTo>
                    <a:pt x="14860" y="541208"/>
                  </a:moveTo>
                  <a:cubicBezTo>
                    <a:pt x="14860" y="541208"/>
                    <a:pt x="369367" y="543812"/>
                    <a:pt x="534550" y="283332"/>
                  </a:cubicBezTo>
                  <a:lnTo>
                    <a:pt x="544778" y="-210"/>
                  </a:lnTo>
                  <a:lnTo>
                    <a:pt x="544778" y="-210"/>
                  </a:lnTo>
                  <a:cubicBezTo>
                    <a:pt x="544778" y="-210"/>
                    <a:pt x="471018" y="3793"/>
                    <a:pt x="356661" y="143562"/>
                  </a:cubicBezTo>
                  <a:cubicBezTo>
                    <a:pt x="285251" y="230855"/>
                    <a:pt x="140653" y="363890"/>
                    <a:pt x="-514" y="353662"/>
                  </a:cubicBezTo>
                  <a:close/>
                </a:path>
              </a:pathLst>
            </a:custGeom>
            <a:solidFill>
              <a:srgbClr val="434CC0"/>
            </a:solidFill>
            <a:ln w="6346" cap="flat">
              <a:noFill/>
              <a:prstDash val="solid"/>
              <a:miter/>
            </a:ln>
          </p:spPr>
          <p:txBody>
            <a:bodyPr rtlCol="0" anchor="ctr"/>
            <a:lstStyle/>
            <a:p>
              <a:endParaRPr lang="zh-CN" altLang="en-US"/>
            </a:p>
          </p:txBody>
        </p:sp>
        <p:sp>
          <p:nvSpPr>
            <p:cNvPr id="120" name="任意多边形 42">
              <a:extLst>
                <a:ext uri="{FF2B5EF4-FFF2-40B4-BE49-F238E27FC236}">
                  <a16:creationId xmlns:a16="http://schemas.microsoft.com/office/drawing/2014/main" id="{0375E629-D644-9E42-5AC8-AB9910347FE8}"/>
                </a:ext>
              </a:extLst>
            </p:cNvPr>
            <p:cNvSpPr/>
            <p:nvPr/>
          </p:nvSpPr>
          <p:spPr>
            <a:xfrm>
              <a:off x="4621893" y="1105990"/>
              <a:ext cx="1140920" cy="1998720"/>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FFC545"/>
            </a:solidFill>
            <a:ln w="6346" cap="flat">
              <a:noFill/>
              <a:prstDash val="solid"/>
              <a:miter/>
            </a:ln>
          </p:spPr>
          <p:txBody>
            <a:bodyPr rtlCol="0" anchor="ctr"/>
            <a:lstStyle/>
            <a:p>
              <a:endParaRPr lang="zh-CN" altLang="en-US"/>
            </a:p>
          </p:txBody>
        </p:sp>
        <p:sp>
          <p:nvSpPr>
            <p:cNvPr id="121" name="任意多边形 43">
              <a:extLst>
                <a:ext uri="{FF2B5EF4-FFF2-40B4-BE49-F238E27FC236}">
                  <a16:creationId xmlns:a16="http://schemas.microsoft.com/office/drawing/2014/main" id="{17D422B8-698E-245F-3CB6-38177C994A61}"/>
                </a:ext>
              </a:extLst>
            </p:cNvPr>
            <p:cNvSpPr/>
            <p:nvPr/>
          </p:nvSpPr>
          <p:spPr>
            <a:xfrm>
              <a:off x="6447837" y="2687348"/>
              <a:ext cx="549892" cy="723736"/>
            </a:xfrm>
            <a:custGeom>
              <a:avLst/>
              <a:gdLst>
                <a:gd name="connsiteX0" fmla="*/ 104936 w 485675"/>
                <a:gd name="connsiteY0" fmla="*/ 49599 h 639217"/>
                <a:gd name="connsiteX1" fmla="*/ 228188 w 485675"/>
                <a:gd name="connsiteY1" fmla="*/ 397943 h 639217"/>
                <a:gd name="connsiteX2" fmla="*/ 282126 w 485675"/>
                <a:gd name="connsiteY2" fmla="*/ 492733 h 639217"/>
                <a:gd name="connsiteX3" fmla="*/ 305252 w 485675"/>
                <a:gd name="connsiteY3" fmla="*/ 523482 h 639217"/>
                <a:gd name="connsiteX4" fmla="*/ 315544 w 485675"/>
                <a:gd name="connsiteY4" fmla="*/ 533711 h 639217"/>
                <a:gd name="connsiteX5" fmla="*/ 294959 w 485675"/>
                <a:gd name="connsiteY5" fmla="*/ 533711 h 639217"/>
                <a:gd name="connsiteX6" fmla="*/ 310398 w 485675"/>
                <a:gd name="connsiteY6" fmla="*/ 513253 h 639217"/>
                <a:gd name="connsiteX7" fmla="*/ 341210 w 485675"/>
                <a:gd name="connsiteY7" fmla="*/ 456837 h 639217"/>
                <a:gd name="connsiteX8" fmla="*/ 379711 w 485675"/>
                <a:gd name="connsiteY8" fmla="*/ 308300 h 639217"/>
                <a:gd name="connsiteX9" fmla="*/ 484982 w 485675"/>
                <a:gd name="connsiteY9" fmla="*/ 308300 h 639217"/>
                <a:gd name="connsiteX10" fmla="*/ 364272 w 485675"/>
                <a:gd name="connsiteY10" fmla="*/ 613252 h 639217"/>
                <a:gd name="connsiteX11" fmla="*/ 179395 w 485675"/>
                <a:gd name="connsiteY11" fmla="*/ 528692 h 639217"/>
                <a:gd name="connsiteX12" fmla="*/ 53602 w 485675"/>
                <a:gd name="connsiteY12" fmla="*/ 267449 h 639217"/>
                <a:gd name="connsiteX13" fmla="*/ -336 w 485675"/>
                <a:gd name="connsiteY13" fmla="*/ 49726 h 639217"/>
                <a:gd name="connsiteX14" fmla="*/ 104936 w 485675"/>
                <a:gd name="connsiteY14" fmla="*/ 49726 h 63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675" h="639217">
                  <a:moveTo>
                    <a:pt x="104936" y="49599"/>
                  </a:moveTo>
                  <a:cubicBezTo>
                    <a:pt x="115228" y="172533"/>
                    <a:pt x="174312" y="290384"/>
                    <a:pt x="228188" y="397943"/>
                  </a:cubicBezTo>
                  <a:cubicBezTo>
                    <a:pt x="246167" y="431234"/>
                    <a:pt x="261605" y="461983"/>
                    <a:pt x="282126" y="492733"/>
                  </a:cubicBezTo>
                  <a:lnTo>
                    <a:pt x="305252" y="523482"/>
                  </a:lnTo>
                  <a:cubicBezTo>
                    <a:pt x="307793" y="528565"/>
                    <a:pt x="320626" y="536188"/>
                    <a:pt x="315544" y="533711"/>
                  </a:cubicBezTo>
                  <a:cubicBezTo>
                    <a:pt x="297564" y="541398"/>
                    <a:pt x="290131" y="541398"/>
                    <a:pt x="294959" y="533711"/>
                  </a:cubicBezTo>
                  <a:cubicBezTo>
                    <a:pt x="302647" y="528565"/>
                    <a:pt x="305252" y="521004"/>
                    <a:pt x="310398" y="513253"/>
                  </a:cubicBezTo>
                  <a:cubicBezTo>
                    <a:pt x="322596" y="495566"/>
                    <a:pt x="332951" y="476659"/>
                    <a:pt x="341210" y="456837"/>
                  </a:cubicBezTo>
                  <a:cubicBezTo>
                    <a:pt x="364145" y="410497"/>
                    <a:pt x="377233" y="359932"/>
                    <a:pt x="379711" y="308300"/>
                  </a:cubicBezTo>
                  <a:cubicBezTo>
                    <a:pt x="382252" y="241719"/>
                    <a:pt x="490129" y="241719"/>
                    <a:pt x="484982" y="308300"/>
                  </a:cubicBezTo>
                  <a:cubicBezTo>
                    <a:pt x="479837" y="410777"/>
                    <a:pt x="441336" y="541398"/>
                    <a:pt x="364272" y="613252"/>
                  </a:cubicBezTo>
                  <a:cubicBezTo>
                    <a:pt x="287208" y="685107"/>
                    <a:pt x="218149" y="590190"/>
                    <a:pt x="179395" y="528692"/>
                  </a:cubicBezTo>
                  <a:cubicBezTo>
                    <a:pt x="128061" y="446736"/>
                    <a:pt x="92102" y="357156"/>
                    <a:pt x="53602" y="267449"/>
                  </a:cubicBezTo>
                  <a:cubicBezTo>
                    <a:pt x="25185" y="197869"/>
                    <a:pt x="7014" y="124528"/>
                    <a:pt x="-336" y="49726"/>
                  </a:cubicBezTo>
                  <a:cubicBezTo>
                    <a:pt x="-5419" y="-16855"/>
                    <a:pt x="99853" y="-16855"/>
                    <a:pt x="104936" y="49726"/>
                  </a:cubicBezTo>
                  <a:close/>
                </a:path>
              </a:pathLst>
            </a:custGeom>
            <a:solidFill>
              <a:srgbClr val="FED0D6"/>
            </a:solidFill>
            <a:ln w="6346" cap="flat">
              <a:noFill/>
              <a:prstDash val="solid"/>
              <a:miter/>
            </a:ln>
          </p:spPr>
          <p:txBody>
            <a:bodyPr rtlCol="0" anchor="ctr"/>
            <a:lstStyle/>
            <a:p>
              <a:endParaRPr lang="zh-CN" altLang="en-US"/>
            </a:p>
          </p:txBody>
        </p:sp>
        <p:sp>
          <p:nvSpPr>
            <p:cNvPr id="122" name="任意多边形 44">
              <a:extLst>
                <a:ext uri="{FF2B5EF4-FFF2-40B4-BE49-F238E27FC236}">
                  <a16:creationId xmlns:a16="http://schemas.microsoft.com/office/drawing/2014/main" id="{347D2210-63B4-4E32-8D2C-4736B8E006B3}"/>
                </a:ext>
              </a:extLst>
            </p:cNvPr>
            <p:cNvSpPr/>
            <p:nvPr/>
          </p:nvSpPr>
          <p:spPr>
            <a:xfrm>
              <a:off x="6450484" y="2821356"/>
              <a:ext cx="595677" cy="626971"/>
            </a:xfrm>
            <a:custGeom>
              <a:avLst/>
              <a:gdLst>
                <a:gd name="connsiteX0" fmla="*/ 391667 w 526113"/>
                <a:gd name="connsiteY0" fmla="*/ 53983 h 553753"/>
                <a:gd name="connsiteX1" fmla="*/ 525083 w 526113"/>
                <a:gd name="connsiteY1" fmla="*/ 215734 h 553753"/>
                <a:gd name="connsiteX2" fmla="*/ 273815 w 526113"/>
                <a:gd name="connsiteY2" fmla="*/ 552135 h 553753"/>
                <a:gd name="connsiteX3" fmla="*/ -514 w 526113"/>
                <a:gd name="connsiteY3" fmla="*/ 53983 h 553753"/>
                <a:gd name="connsiteX4" fmla="*/ 137540 w 526113"/>
                <a:gd name="connsiteY4" fmla="*/ -210 h 553753"/>
                <a:gd name="connsiteX5" fmla="*/ 299037 w 526113"/>
                <a:gd name="connsiteY5" fmla="*/ 364398 h 553753"/>
                <a:gd name="connsiteX6" fmla="*/ 391667 w 526113"/>
                <a:gd name="connsiteY6" fmla="*/ 53983 h 5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13" h="553753">
                  <a:moveTo>
                    <a:pt x="391667" y="53983"/>
                  </a:moveTo>
                  <a:cubicBezTo>
                    <a:pt x="391667" y="53983"/>
                    <a:pt x="535248" y="69357"/>
                    <a:pt x="525083" y="215734"/>
                  </a:cubicBezTo>
                  <a:cubicBezTo>
                    <a:pt x="514791" y="364653"/>
                    <a:pt x="391667" y="572656"/>
                    <a:pt x="273815" y="552135"/>
                  </a:cubicBezTo>
                  <a:cubicBezTo>
                    <a:pt x="155837" y="529009"/>
                    <a:pt x="27630" y="187463"/>
                    <a:pt x="-514" y="53983"/>
                  </a:cubicBezTo>
                  <a:lnTo>
                    <a:pt x="137540" y="-210"/>
                  </a:lnTo>
                  <a:cubicBezTo>
                    <a:pt x="137540" y="-210"/>
                    <a:pt x="275975" y="356711"/>
                    <a:pt x="299037" y="364398"/>
                  </a:cubicBezTo>
                  <a:lnTo>
                    <a:pt x="391667" y="53983"/>
                  </a:lnTo>
                  <a:close/>
                </a:path>
              </a:pathLst>
            </a:custGeom>
            <a:solidFill>
              <a:srgbClr val="434CC0"/>
            </a:solidFill>
            <a:ln w="6346" cap="flat">
              <a:noFill/>
              <a:prstDash val="solid"/>
              <a:miter/>
            </a:ln>
          </p:spPr>
          <p:txBody>
            <a:bodyPr rtlCol="0" anchor="ctr"/>
            <a:lstStyle/>
            <a:p>
              <a:endParaRPr lang="zh-CN" altLang="en-US"/>
            </a:p>
          </p:txBody>
        </p:sp>
        <p:sp>
          <p:nvSpPr>
            <p:cNvPr id="123" name="任意多边形 45">
              <a:extLst>
                <a:ext uri="{FF2B5EF4-FFF2-40B4-BE49-F238E27FC236}">
                  <a16:creationId xmlns:a16="http://schemas.microsoft.com/office/drawing/2014/main" id="{E4369C0C-AC9D-89DB-C260-6EFEED3068DE}"/>
                </a:ext>
              </a:extLst>
            </p:cNvPr>
            <p:cNvSpPr/>
            <p:nvPr/>
          </p:nvSpPr>
          <p:spPr>
            <a:xfrm>
              <a:off x="8263601" y="2004798"/>
              <a:ext cx="273214" cy="237195"/>
            </a:xfrm>
            <a:custGeom>
              <a:avLst/>
              <a:gdLst>
                <a:gd name="connsiteX0" fmla="*/ -513 w 241308"/>
                <a:gd name="connsiteY0" fmla="*/ 130082 h 209495"/>
                <a:gd name="connsiteX1" fmla="*/ 215813 w 241308"/>
                <a:gd name="connsiteY1" fmla="*/ 56513 h 209495"/>
                <a:gd name="connsiteX2" fmla="*/ 122294 w 241308"/>
                <a:gd name="connsiteY2" fmla="*/ 208608 h 209495"/>
                <a:gd name="connsiteX3" fmla="*/ 21470 w 241308"/>
                <a:gd name="connsiteY3" fmla="*/ 130972 h 209495"/>
              </a:gdLst>
              <a:ahLst/>
              <a:cxnLst>
                <a:cxn ang="0">
                  <a:pos x="connsiteX0" y="connsiteY0"/>
                </a:cxn>
                <a:cxn ang="0">
                  <a:pos x="connsiteX1" y="connsiteY1"/>
                </a:cxn>
                <a:cxn ang="0">
                  <a:pos x="connsiteX2" y="connsiteY2"/>
                </a:cxn>
                <a:cxn ang="0">
                  <a:pos x="connsiteX3" y="connsiteY3"/>
                </a:cxn>
              </a:cxnLst>
              <a:rect l="l" t="t" r="r" b="b"/>
              <a:pathLst>
                <a:path w="241308" h="209495">
                  <a:moveTo>
                    <a:pt x="-513" y="130082"/>
                  </a:moveTo>
                  <a:cubicBezTo>
                    <a:pt x="-1084" y="1177"/>
                    <a:pt x="150439" y="-48188"/>
                    <a:pt x="215813" y="56513"/>
                  </a:cubicBezTo>
                  <a:cubicBezTo>
                    <a:pt x="281187" y="161213"/>
                    <a:pt x="207046" y="216104"/>
                    <a:pt x="122294" y="208608"/>
                  </a:cubicBezTo>
                  <a:cubicBezTo>
                    <a:pt x="37543" y="201111"/>
                    <a:pt x="21470" y="130972"/>
                    <a:pt x="21470" y="130972"/>
                  </a:cubicBezTo>
                  <a:close/>
                </a:path>
              </a:pathLst>
            </a:custGeom>
            <a:solidFill>
              <a:srgbClr val="981D04"/>
            </a:solidFill>
            <a:ln w="6346" cap="flat">
              <a:noFill/>
              <a:prstDash val="solid"/>
              <a:miter/>
            </a:ln>
          </p:spPr>
          <p:txBody>
            <a:bodyPr rtlCol="0" anchor="ctr"/>
            <a:lstStyle/>
            <a:p>
              <a:endParaRPr lang="zh-CN" altLang="en-US"/>
            </a:p>
          </p:txBody>
        </p:sp>
        <p:sp>
          <p:nvSpPr>
            <p:cNvPr id="124" name="任意多边形 46">
              <a:extLst>
                <a:ext uri="{FF2B5EF4-FFF2-40B4-BE49-F238E27FC236}">
                  <a16:creationId xmlns:a16="http://schemas.microsoft.com/office/drawing/2014/main" id="{D5DED277-4801-6492-140B-87DCC7668288}"/>
                </a:ext>
              </a:extLst>
            </p:cNvPr>
            <p:cNvSpPr/>
            <p:nvPr/>
          </p:nvSpPr>
          <p:spPr>
            <a:xfrm>
              <a:off x="8197929" y="2105151"/>
              <a:ext cx="197911" cy="239513"/>
            </a:xfrm>
            <a:custGeom>
              <a:avLst/>
              <a:gdLst>
                <a:gd name="connsiteX0" fmla="*/ -514 w 174799"/>
                <a:gd name="connsiteY0" fmla="*/ 24739 h 211542"/>
                <a:gd name="connsiteX1" fmla="*/ 166701 w 174799"/>
                <a:gd name="connsiteY1" fmla="*/ 92020 h 211542"/>
                <a:gd name="connsiteX2" fmla="*/ 160348 w 174799"/>
                <a:gd name="connsiteY2" fmla="*/ 211332 h 211542"/>
              </a:gdLst>
              <a:ahLst/>
              <a:cxnLst>
                <a:cxn ang="0">
                  <a:pos x="connsiteX0" y="connsiteY0"/>
                </a:cxn>
                <a:cxn ang="0">
                  <a:pos x="connsiteX1" y="connsiteY1"/>
                </a:cxn>
                <a:cxn ang="0">
                  <a:pos x="connsiteX2" y="connsiteY2"/>
                </a:cxn>
              </a:cxnLst>
              <a:rect l="l" t="t" r="r" b="b"/>
              <a:pathLst>
                <a:path w="174799" h="211542">
                  <a:moveTo>
                    <a:pt x="-514" y="24739"/>
                  </a:moveTo>
                  <a:cubicBezTo>
                    <a:pt x="35890" y="-41461"/>
                    <a:pt x="146498" y="39161"/>
                    <a:pt x="166701" y="92020"/>
                  </a:cubicBezTo>
                  <a:cubicBezTo>
                    <a:pt x="186904" y="144878"/>
                    <a:pt x="160348" y="211332"/>
                    <a:pt x="160348" y="211332"/>
                  </a:cubicBezTo>
                  <a:close/>
                </a:path>
              </a:pathLst>
            </a:custGeom>
            <a:solidFill>
              <a:srgbClr val="F93F57"/>
            </a:solidFill>
            <a:ln w="6346" cap="flat">
              <a:noFill/>
              <a:prstDash val="solid"/>
              <a:miter/>
            </a:ln>
          </p:spPr>
          <p:txBody>
            <a:bodyPr rtlCol="0" anchor="ctr"/>
            <a:lstStyle/>
            <a:p>
              <a:endParaRPr lang="zh-CN" altLang="en-US"/>
            </a:p>
          </p:txBody>
        </p:sp>
        <p:sp>
          <p:nvSpPr>
            <p:cNvPr id="125" name="任意多边形 47">
              <a:extLst>
                <a:ext uri="{FF2B5EF4-FFF2-40B4-BE49-F238E27FC236}">
                  <a16:creationId xmlns:a16="http://schemas.microsoft.com/office/drawing/2014/main" id="{6818B523-5B9D-5508-067B-87FA61383823}"/>
                </a:ext>
              </a:extLst>
            </p:cNvPr>
            <p:cNvSpPr/>
            <p:nvPr/>
          </p:nvSpPr>
          <p:spPr>
            <a:xfrm>
              <a:off x="7774250" y="2086348"/>
              <a:ext cx="652587" cy="579300"/>
            </a:xfrm>
            <a:custGeom>
              <a:avLst/>
              <a:gdLst>
                <a:gd name="connsiteX0" fmla="*/ -514 w 576377"/>
                <a:gd name="connsiteY0" fmla="*/ 291788 h 511649"/>
                <a:gd name="connsiteX1" fmla="*/ 355898 w 576377"/>
                <a:gd name="connsiteY1" fmla="*/ 7992 h 511649"/>
                <a:gd name="connsiteX2" fmla="*/ 556976 w 576377"/>
                <a:gd name="connsiteY2" fmla="*/ 175842 h 511649"/>
                <a:gd name="connsiteX3" fmla="*/ 473114 w 576377"/>
                <a:gd name="connsiteY3" fmla="*/ 482701 h 511649"/>
                <a:gd name="connsiteX4" fmla="*/ -514 w 576377"/>
                <a:gd name="connsiteY4" fmla="*/ 291661 h 51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77" h="511649">
                  <a:moveTo>
                    <a:pt x="-514" y="291788"/>
                  </a:moveTo>
                  <a:cubicBezTo>
                    <a:pt x="10667" y="33341"/>
                    <a:pt x="203739" y="-24473"/>
                    <a:pt x="355898" y="7992"/>
                  </a:cubicBezTo>
                  <a:cubicBezTo>
                    <a:pt x="508056" y="40456"/>
                    <a:pt x="556976" y="175842"/>
                    <a:pt x="556976" y="175842"/>
                  </a:cubicBezTo>
                  <a:cubicBezTo>
                    <a:pt x="556976" y="175842"/>
                    <a:pt x="635247" y="359195"/>
                    <a:pt x="473114" y="482701"/>
                  </a:cubicBezTo>
                  <a:cubicBezTo>
                    <a:pt x="310981" y="606206"/>
                    <a:pt x="-514" y="291661"/>
                    <a:pt x="-514" y="291661"/>
                  </a:cubicBezTo>
                  <a:close/>
                </a:path>
              </a:pathLst>
            </a:custGeom>
            <a:solidFill>
              <a:srgbClr val="981D04"/>
            </a:solidFill>
            <a:ln w="6346" cap="flat">
              <a:noFill/>
              <a:prstDash val="solid"/>
              <a:miter/>
            </a:ln>
          </p:spPr>
          <p:txBody>
            <a:bodyPr rtlCol="0" anchor="ctr"/>
            <a:lstStyle/>
            <a:p>
              <a:endParaRPr lang="zh-CN" altLang="en-US"/>
            </a:p>
          </p:txBody>
        </p:sp>
        <p:sp>
          <p:nvSpPr>
            <p:cNvPr id="126" name="任意多边形 48">
              <a:extLst>
                <a:ext uri="{FF2B5EF4-FFF2-40B4-BE49-F238E27FC236}">
                  <a16:creationId xmlns:a16="http://schemas.microsoft.com/office/drawing/2014/main" id="{C5F38146-1C88-49C6-95FE-880E7721C140}"/>
                </a:ext>
              </a:extLst>
            </p:cNvPr>
            <p:cNvSpPr/>
            <p:nvPr/>
          </p:nvSpPr>
          <p:spPr>
            <a:xfrm>
              <a:off x="7926027" y="2682959"/>
              <a:ext cx="248884" cy="276290"/>
            </a:xfrm>
            <a:custGeom>
              <a:avLst/>
              <a:gdLst>
                <a:gd name="connsiteX0" fmla="*/ 109395 w 219819"/>
                <a:gd name="connsiteY0" fmla="*/ 243815 h 244025"/>
                <a:gd name="connsiteX1" fmla="*/ 109395 w 219819"/>
                <a:gd name="connsiteY1" fmla="*/ 243815 h 244025"/>
                <a:gd name="connsiteX2" fmla="*/ -514 w 219819"/>
                <a:gd name="connsiteY2" fmla="*/ 160906 h 244025"/>
                <a:gd name="connsiteX3" fmla="*/ -514 w 219819"/>
                <a:gd name="connsiteY3" fmla="*/ -210 h 244025"/>
                <a:gd name="connsiteX4" fmla="*/ 219305 w 219819"/>
                <a:gd name="connsiteY4" fmla="*/ -210 h 244025"/>
                <a:gd name="connsiteX5" fmla="*/ 219305 w 219819"/>
                <a:gd name="connsiteY5" fmla="*/ 160017 h 244025"/>
                <a:gd name="connsiteX6" fmla="*/ 110602 w 219819"/>
                <a:gd name="connsiteY6" fmla="*/ 243815 h 24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19" h="244025">
                  <a:moveTo>
                    <a:pt x="109395" y="243815"/>
                  </a:moveTo>
                  <a:lnTo>
                    <a:pt x="109395" y="243815"/>
                  </a:lnTo>
                  <a:cubicBezTo>
                    <a:pt x="48976" y="243815"/>
                    <a:pt x="-197" y="206967"/>
                    <a:pt x="-514" y="160906"/>
                  </a:cubicBezTo>
                  <a:lnTo>
                    <a:pt x="-514" y="-210"/>
                  </a:lnTo>
                  <a:lnTo>
                    <a:pt x="219305" y="-210"/>
                  </a:lnTo>
                  <a:lnTo>
                    <a:pt x="219305" y="160017"/>
                  </a:lnTo>
                  <a:cubicBezTo>
                    <a:pt x="219305" y="206014"/>
                    <a:pt x="170958" y="243498"/>
                    <a:pt x="110602" y="243815"/>
                  </a:cubicBezTo>
                  <a:close/>
                </a:path>
              </a:pathLst>
            </a:custGeom>
            <a:solidFill>
              <a:srgbClr val="FF93B1"/>
            </a:solidFill>
            <a:ln w="6346" cap="flat">
              <a:noFill/>
              <a:prstDash val="solid"/>
              <a:miter/>
            </a:ln>
          </p:spPr>
          <p:txBody>
            <a:bodyPr rtlCol="0" anchor="ctr"/>
            <a:lstStyle/>
            <a:p>
              <a:endParaRPr lang="zh-CN" altLang="en-US"/>
            </a:p>
          </p:txBody>
        </p:sp>
        <p:sp>
          <p:nvSpPr>
            <p:cNvPr id="127" name="任意多边形 49">
              <a:extLst>
                <a:ext uri="{FF2B5EF4-FFF2-40B4-BE49-F238E27FC236}">
                  <a16:creationId xmlns:a16="http://schemas.microsoft.com/office/drawing/2014/main" id="{470DD6F4-2F96-14D1-AB39-BD09CE25DEA2}"/>
                </a:ext>
              </a:extLst>
            </p:cNvPr>
            <p:cNvSpPr/>
            <p:nvPr/>
          </p:nvSpPr>
          <p:spPr>
            <a:xfrm>
              <a:off x="7730087" y="2415564"/>
              <a:ext cx="132524" cy="169000"/>
            </a:xfrm>
            <a:custGeom>
              <a:avLst/>
              <a:gdLst>
                <a:gd name="connsiteX0" fmla="*/ 93764 w 117048"/>
                <a:gd name="connsiteY0" fmla="*/ 41043 h 149264"/>
                <a:gd name="connsiteX1" fmla="*/ 1072 w 117048"/>
                <a:gd name="connsiteY1" fmla="*/ 45490 h 149264"/>
                <a:gd name="connsiteX2" fmla="*/ 95670 w 117048"/>
                <a:gd name="connsiteY2" fmla="*/ 138183 h 149264"/>
                <a:gd name="connsiteX3" fmla="*/ 93764 w 117048"/>
                <a:gd name="connsiteY3" fmla="*/ 41043 h 149264"/>
              </a:gdLst>
              <a:ahLst/>
              <a:cxnLst>
                <a:cxn ang="0">
                  <a:pos x="connsiteX0" y="connsiteY0"/>
                </a:cxn>
                <a:cxn ang="0">
                  <a:pos x="connsiteX1" y="connsiteY1"/>
                </a:cxn>
                <a:cxn ang="0">
                  <a:pos x="connsiteX2" y="connsiteY2"/>
                </a:cxn>
                <a:cxn ang="0">
                  <a:pos x="connsiteX3" y="connsiteY3"/>
                </a:cxn>
              </a:cxnLst>
              <a:rect l="l" t="t" r="r" b="b"/>
              <a:pathLst>
                <a:path w="117048" h="149264">
                  <a:moveTo>
                    <a:pt x="93764" y="41043"/>
                  </a:moveTo>
                  <a:cubicBezTo>
                    <a:pt x="64540" y="-28842"/>
                    <a:pt x="9394" y="2098"/>
                    <a:pt x="1072" y="45490"/>
                  </a:cubicBezTo>
                  <a:cubicBezTo>
                    <a:pt x="-10936" y="108450"/>
                    <a:pt x="47640" y="175857"/>
                    <a:pt x="95670" y="138183"/>
                  </a:cubicBezTo>
                  <a:cubicBezTo>
                    <a:pt x="143700" y="100509"/>
                    <a:pt x="93764" y="41043"/>
                    <a:pt x="93764" y="41043"/>
                  </a:cubicBezTo>
                  <a:close/>
                </a:path>
              </a:pathLst>
            </a:custGeom>
            <a:solidFill>
              <a:srgbClr val="FED0D6"/>
            </a:solidFill>
            <a:ln w="6346" cap="flat">
              <a:noFill/>
              <a:prstDash val="solid"/>
              <a:miter/>
            </a:ln>
          </p:spPr>
          <p:txBody>
            <a:bodyPr rtlCol="0" anchor="ctr"/>
            <a:lstStyle/>
            <a:p>
              <a:endParaRPr lang="zh-CN" altLang="en-US"/>
            </a:p>
          </p:txBody>
        </p:sp>
        <p:sp>
          <p:nvSpPr>
            <p:cNvPr id="128" name="任意多边形 50">
              <a:extLst>
                <a:ext uri="{FF2B5EF4-FFF2-40B4-BE49-F238E27FC236}">
                  <a16:creationId xmlns:a16="http://schemas.microsoft.com/office/drawing/2014/main" id="{4A12C5BB-0962-279B-E73D-E59D6C8A260B}"/>
                </a:ext>
              </a:extLst>
            </p:cNvPr>
            <p:cNvSpPr/>
            <p:nvPr/>
          </p:nvSpPr>
          <p:spPr>
            <a:xfrm>
              <a:off x="8248927" y="2523567"/>
              <a:ext cx="148402" cy="155616"/>
            </a:xfrm>
            <a:custGeom>
              <a:avLst/>
              <a:gdLst>
                <a:gd name="connsiteX0" fmla="*/ 44850 w 131071"/>
                <a:gd name="connsiteY0" fmla="*/ 23606 h 137443"/>
                <a:gd name="connsiteX1" fmla="*/ 129474 w 131071"/>
                <a:gd name="connsiteY1" fmla="*/ 61725 h 137443"/>
                <a:gd name="connsiteX2" fmla="*/ 7430 w 131071"/>
                <a:gd name="connsiteY2" fmla="*/ 113122 h 137443"/>
                <a:gd name="connsiteX3" fmla="*/ 44850 w 131071"/>
                <a:gd name="connsiteY3" fmla="*/ 23479 h 137443"/>
              </a:gdLst>
              <a:ahLst/>
              <a:cxnLst>
                <a:cxn ang="0">
                  <a:pos x="connsiteX0" y="connsiteY0"/>
                </a:cxn>
                <a:cxn ang="0">
                  <a:pos x="connsiteX1" y="connsiteY1"/>
                </a:cxn>
                <a:cxn ang="0">
                  <a:pos x="connsiteX2" y="connsiteY2"/>
                </a:cxn>
                <a:cxn ang="0">
                  <a:pos x="connsiteX3" y="connsiteY3"/>
                </a:cxn>
              </a:cxnLst>
              <a:rect l="l" t="t" r="r" b="b"/>
              <a:pathLst>
                <a:path w="131071" h="137443">
                  <a:moveTo>
                    <a:pt x="44850" y="23606"/>
                  </a:moveTo>
                  <a:cubicBezTo>
                    <a:pt x="97708" y="-30396"/>
                    <a:pt x="137734" y="18397"/>
                    <a:pt x="129474" y="61725"/>
                  </a:cubicBezTo>
                  <a:cubicBezTo>
                    <a:pt x="117466" y="124685"/>
                    <a:pt x="38115" y="165790"/>
                    <a:pt x="7430" y="113122"/>
                  </a:cubicBezTo>
                  <a:cubicBezTo>
                    <a:pt x="-23256" y="60455"/>
                    <a:pt x="44850" y="23479"/>
                    <a:pt x="44850" y="23479"/>
                  </a:cubicBezTo>
                  <a:close/>
                </a:path>
              </a:pathLst>
            </a:custGeom>
            <a:solidFill>
              <a:srgbClr val="FED0D6"/>
            </a:solidFill>
            <a:ln w="6346" cap="flat">
              <a:noFill/>
              <a:prstDash val="solid"/>
              <a:miter/>
            </a:ln>
          </p:spPr>
          <p:txBody>
            <a:bodyPr rtlCol="0" anchor="ctr"/>
            <a:lstStyle/>
            <a:p>
              <a:endParaRPr lang="zh-CN" altLang="en-US"/>
            </a:p>
          </p:txBody>
        </p:sp>
        <p:sp>
          <p:nvSpPr>
            <p:cNvPr id="129" name="任意多边形 51">
              <a:extLst>
                <a:ext uri="{FF2B5EF4-FFF2-40B4-BE49-F238E27FC236}">
                  <a16:creationId xmlns:a16="http://schemas.microsoft.com/office/drawing/2014/main" id="{92094480-CF57-845A-AD6F-0BF26B4A9DA6}"/>
                </a:ext>
              </a:extLst>
            </p:cNvPr>
            <p:cNvSpPr/>
            <p:nvPr/>
          </p:nvSpPr>
          <p:spPr>
            <a:xfrm>
              <a:off x="7809723" y="2240589"/>
              <a:ext cx="532212" cy="546181"/>
            </a:xfrm>
            <a:custGeom>
              <a:avLst/>
              <a:gdLst>
                <a:gd name="connsiteX0" fmla="*/ 180923 w 470060"/>
                <a:gd name="connsiteY0" fmla="*/ 478301 h 482397"/>
                <a:gd name="connsiteX1" fmla="*/ 29463 w 470060"/>
                <a:gd name="connsiteY1" fmla="*/ 77479 h 482397"/>
                <a:gd name="connsiteX2" fmla="*/ 469484 w 470060"/>
                <a:gd name="connsiteY2" fmla="*/ 161341 h 482397"/>
                <a:gd name="connsiteX3" fmla="*/ 180923 w 470060"/>
                <a:gd name="connsiteY3" fmla="*/ 478301 h 482397"/>
              </a:gdLst>
              <a:ahLst/>
              <a:cxnLst>
                <a:cxn ang="0">
                  <a:pos x="connsiteX0" y="connsiteY0"/>
                </a:cxn>
                <a:cxn ang="0">
                  <a:pos x="connsiteX1" y="connsiteY1"/>
                </a:cxn>
                <a:cxn ang="0">
                  <a:pos x="connsiteX2" y="connsiteY2"/>
                </a:cxn>
                <a:cxn ang="0">
                  <a:pos x="connsiteX3" y="connsiteY3"/>
                </a:cxn>
              </a:cxnLst>
              <a:rect l="l" t="t" r="r" b="b"/>
              <a:pathLst>
                <a:path w="470060" h="482397">
                  <a:moveTo>
                    <a:pt x="180923" y="478301"/>
                  </a:moveTo>
                  <a:cubicBezTo>
                    <a:pt x="19045" y="447488"/>
                    <a:pt x="-42962" y="252065"/>
                    <a:pt x="29463" y="77479"/>
                  </a:cubicBezTo>
                  <a:cubicBezTo>
                    <a:pt x="89247" y="-66293"/>
                    <a:pt x="466880" y="5688"/>
                    <a:pt x="469484" y="161341"/>
                  </a:cubicBezTo>
                  <a:cubicBezTo>
                    <a:pt x="472788" y="350348"/>
                    <a:pt x="342929" y="509304"/>
                    <a:pt x="180923" y="478301"/>
                  </a:cubicBezTo>
                  <a:close/>
                </a:path>
              </a:pathLst>
            </a:custGeom>
            <a:solidFill>
              <a:srgbClr val="FED0D6"/>
            </a:solidFill>
            <a:ln w="6346" cap="flat">
              <a:noFill/>
              <a:prstDash val="solid"/>
              <a:miter/>
            </a:ln>
          </p:spPr>
          <p:txBody>
            <a:bodyPr rtlCol="0" anchor="ctr"/>
            <a:lstStyle/>
            <a:p>
              <a:endParaRPr lang="zh-CN" altLang="en-US"/>
            </a:p>
          </p:txBody>
        </p:sp>
        <p:sp>
          <p:nvSpPr>
            <p:cNvPr id="130" name="任意多边形 52">
              <a:extLst>
                <a:ext uri="{FF2B5EF4-FFF2-40B4-BE49-F238E27FC236}">
                  <a16:creationId xmlns:a16="http://schemas.microsoft.com/office/drawing/2014/main" id="{481ACFCB-A21C-CFA8-8440-D204B4E368C4}"/>
                </a:ext>
              </a:extLst>
            </p:cNvPr>
            <p:cNvSpPr/>
            <p:nvPr/>
          </p:nvSpPr>
          <p:spPr>
            <a:xfrm>
              <a:off x="7789201" y="2165401"/>
              <a:ext cx="375782" cy="560573"/>
            </a:xfrm>
            <a:custGeom>
              <a:avLst/>
              <a:gdLst>
                <a:gd name="connsiteX0" fmla="*/ 331384 w 331898"/>
                <a:gd name="connsiteY0" fmla="*/ 36709 h 495109"/>
                <a:gd name="connsiteX1" fmla="*/ 61184 w 331898"/>
                <a:gd name="connsiteY1" fmla="*/ 494899 h 495109"/>
                <a:gd name="connsiteX2" fmla="*/ 61184 w 331898"/>
                <a:gd name="connsiteY2" fmla="*/ 494899 h 495109"/>
                <a:gd name="connsiteX3" fmla="*/ 42633 w 331898"/>
                <a:gd name="connsiteY3" fmla="*/ 73430 h 495109"/>
                <a:gd name="connsiteX4" fmla="*/ 331384 w 331898"/>
                <a:gd name="connsiteY4" fmla="*/ 36709 h 49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8" h="495109">
                  <a:moveTo>
                    <a:pt x="331384" y="36709"/>
                  </a:moveTo>
                  <a:cubicBezTo>
                    <a:pt x="45491" y="74002"/>
                    <a:pt x="40409" y="335308"/>
                    <a:pt x="61184" y="494899"/>
                  </a:cubicBezTo>
                  <a:lnTo>
                    <a:pt x="61184" y="494899"/>
                  </a:lnTo>
                  <a:cubicBezTo>
                    <a:pt x="61184" y="494899"/>
                    <a:pt x="-64292" y="213962"/>
                    <a:pt x="42633" y="73430"/>
                  </a:cubicBezTo>
                  <a:cubicBezTo>
                    <a:pt x="149556" y="-67102"/>
                    <a:pt x="331384" y="36709"/>
                    <a:pt x="331384" y="36709"/>
                  </a:cubicBezTo>
                  <a:close/>
                </a:path>
              </a:pathLst>
            </a:custGeom>
            <a:solidFill>
              <a:srgbClr val="981D04"/>
            </a:solidFill>
            <a:ln w="6346" cap="flat">
              <a:noFill/>
              <a:prstDash val="solid"/>
              <a:miter/>
            </a:ln>
          </p:spPr>
          <p:txBody>
            <a:bodyPr rtlCol="0" anchor="ctr"/>
            <a:lstStyle/>
            <a:p>
              <a:endParaRPr lang="zh-CN" altLang="en-US"/>
            </a:p>
          </p:txBody>
        </p:sp>
        <p:sp>
          <p:nvSpPr>
            <p:cNvPr id="131" name="任意多边形 53">
              <a:extLst>
                <a:ext uri="{FF2B5EF4-FFF2-40B4-BE49-F238E27FC236}">
                  <a16:creationId xmlns:a16="http://schemas.microsoft.com/office/drawing/2014/main" id="{F0809CF7-CE27-70E4-9238-B55C896AC1AC}"/>
                </a:ext>
              </a:extLst>
            </p:cNvPr>
            <p:cNvSpPr/>
            <p:nvPr/>
          </p:nvSpPr>
          <p:spPr>
            <a:xfrm>
              <a:off x="7703109" y="2838260"/>
              <a:ext cx="683282" cy="765140"/>
            </a:xfrm>
            <a:custGeom>
              <a:avLst/>
              <a:gdLst>
                <a:gd name="connsiteX0" fmla="*/ 602973 w 603487"/>
                <a:gd name="connsiteY0" fmla="*/ 61225 h 675786"/>
                <a:gd name="connsiteX1" fmla="*/ 415491 w 603487"/>
                <a:gd name="connsiteY1" fmla="*/ -210 h 675786"/>
                <a:gd name="connsiteX2" fmla="*/ 302532 w 603487"/>
                <a:gd name="connsiteY2" fmla="*/ 86828 h 675786"/>
                <a:gd name="connsiteX3" fmla="*/ 299927 w 603487"/>
                <a:gd name="connsiteY3" fmla="*/ 86828 h 675786"/>
                <a:gd name="connsiteX4" fmla="*/ 197260 w 603487"/>
                <a:gd name="connsiteY4" fmla="*/ -210 h 675786"/>
                <a:gd name="connsiteX5" fmla="*/ -514 w 603487"/>
                <a:gd name="connsiteY5" fmla="*/ 61225 h 675786"/>
                <a:gd name="connsiteX6" fmla="*/ 24898 w 603487"/>
                <a:gd name="connsiteY6" fmla="*/ 268529 h 675786"/>
                <a:gd name="connsiteX7" fmla="*/ 50311 w 603487"/>
                <a:gd name="connsiteY7" fmla="*/ 406774 h 675786"/>
                <a:gd name="connsiteX8" fmla="*/ 88811 w 603487"/>
                <a:gd name="connsiteY8" fmla="*/ 675577 h 675786"/>
                <a:gd name="connsiteX9" fmla="*/ 512504 w 603487"/>
                <a:gd name="connsiteY9" fmla="*/ 675577 h 675786"/>
                <a:gd name="connsiteX10" fmla="*/ 553609 w 603487"/>
                <a:gd name="connsiteY10" fmla="*/ 406774 h 675786"/>
                <a:gd name="connsiteX11" fmla="*/ 576735 w 603487"/>
                <a:gd name="connsiteY11" fmla="*/ 268529 h 675786"/>
                <a:gd name="connsiteX12" fmla="*/ 602147 w 603487"/>
                <a:gd name="connsiteY12" fmla="*/ 61225 h 67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487" h="675786">
                  <a:moveTo>
                    <a:pt x="602973" y="61225"/>
                  </a:moveTo>
                  <a:lnTo>
                    <a:pt x="415491" y="-210"/>
                  </a:lnTo>
                  <a:cubicBezTo>
                    <a:pt x="400116" y="66308"/>
                    <a:pt x="315365" y="86828"/>
                    <a:pt x="302532" y="86828"/>
                  </a:cubicBezTo>
                  <a:lnTo>
                    <a:pt x="299927" y="86828"/>
                  </a:lnTo>
                  <a:cubicBezTo>
                    <a:pt x="287220" y="86828"/>
                    <a:pt x="212634" y="66308"/>
                    <a:pt x="197260" y="-210"/>
                  </a:cubicBezTo>
                  <a:lnTo>
                    <a:pt x="-514" y="61225"/>
                  </a:lnTo>
                  <a:lnTo>
                    <a:pt x="24898" y="268529"/>
                  </a:lnTo>
                  <a:cubicBezTo>
                    <a:pt x="24898" y="268529"/>
                    <a:pt x="9460" y="347880"/>
                    <a:pt x="50311" y="406774"/>
                  </a:cubicBezTo>
                  <a:cubicBezTo>
                    <a:pt x="88811" y="463063"/>
                    <a:pt x="88811" y="675577"/>
                    <a:pt x="88811" y="675577"/>
                  </a:cubicBezTo>
                  <a:lnTo>
                    <a:pt x="512504" y="675577"/>
                  </a:lnTo>
                  <a:cubicBezTo>
                    <a:pt x="512504" y="675577"/>
                    <a:pt x="512504" y="463063"/>
                    <a:pt x="553609" y="406774"/>
                  </a:cubicBezTo>
                  <a:cubicBezTo>
                    <a:pt x="592109" y="347880"/>
                    <a:pt x="576735" y="268529"/>
                    <a:pt x="576735" y="268529"/>
                  </a:cubicBezTo>
                  <a:lnTo>
                    <a:pt x="602147" y="61225"/>
                  </a:lnTo>
                  <a:close/>
                </a:path>
              </a:pathLst>
            </a:custGeom>
            <a:solidFill>
              <a:srgbClr val="F93F57"/>
            </a:solidFill>
            <a:ln w="6346" cap="flat">
              <a:noFill/>
              <a:prstDash val="solid"/>
              <a:miter/>
            </a:ln>
          </p:spPr>
          <p:txBody>
            <a:bodyPr rtlCol="0" anchor="ctr"/>
            <a:lstStyle/>
            <a:p>
              <a:endParaRPr lang="zh-CN" altLang="en-US"/>
            </a:p>
          </p:txBody>
        </p:sp>
        <p:sp>
          <p:nvSpPr>
            <p:cNvPr id="132" name="任意多边形 54">
              <a:extLst>
                <a:ext uri="{FF2B5EF4-FFF2-40B4-BE49-F238E27FC236}">
                  <a16:creationId xmlns:a16="http://schemas.microsoft.com/office/drawing/2014/main" id="{3B8EDAB0-112A-9077-BBAE-ABC50689508B}"/>
                </a:ext>
              </a:extLst>
            </p:cNvPr>
            <p:cNvSpPr/>
            <p:nvPr/>
          </p:nvSpPr>
          <p:spPr>
            <a:xfrm>
              <a:off x="7668222" y="2246131"/>
              <a:ext cx="203061" cy="147805"/>
            </a:xfrm>
            <a:custGeom>
              <a:avLst/>
              <a:gdLst>
                <a:gd name="connsiteX0" fmla="*/ -514 w 179347"/>
                <a:gd name="connsiteY0" fmla="*/ 71186 h 130544"/>
                <a:gd name="connsiteX1" fmla="*/ 171784 w 179347"/>
                <a:gd name="connsiteY1" fmla="*/ 4287 h 130544"/>
                <a:gd name="connsiteX2" fmla="*/ 43195 w 179347"/>
                <a:gd name="connsiteY2" fmla="*/ 130334 h 130544"/>
                <a:gd name="connsiteX3" fmla="*/ -514 w 179347"/>
                <a:gd name="connsiteY3" fmla="*/ 71186 h 130544"/>
              </a:gdLst>
              <a:ahLst/>
              <a:cxnLst>
                <a:cxn ang="0">
                  <a:pos x="connsiteX0" y="connsiteY0"/>
                </a:cxn>
                <a:cxn ang="0">
                  <a:pos x="connsiteX1" y="connsiteY1"/>
                </a:cxn>
                <a:cxn ang="0">
                  <a:pos x="connsiteX2" y="connsiteY2"/>
                </a:cxn>
                <a:cxn ang="0">
                  <a:pos x="connsiteX3" y="connsiteY3"/>
                </a:cxn>
              </a:cxnLst>
              <a:rect l="l" t="t" r="r" b="b"/>
              <a:pathLst>
                <a:path w="179347" h="130544">
                  <a:moveTo>
                    <a:pt x="-514" y="71186"/>
                  </a:moveTo>
                  <a:cubicBezTo>
                    <a:pt x="-514" y="71186"/>
                    <a:pt x="146053" y="-21379"/>
                    <a:pt x="171784" y="4287"/>
                  </a:cubicBezTo>
                  <a:cubicBezTo>
                    <a:pt x="197196" y="27477"/>
                    <a:pt x="153804" y="73728"/>
                    <a:pt x="43195" y="130334"/>
                  </a:cubicBezTo>
                  <a:lnTo>
                    <a:pt x="-514" y="71186"/>
                  </a:lnTo>
                  <a:close/>
                </a:path>
              </a:pathLst>
            </a:custGeom>
            <a:solidFill>
              <a:srgbClr val="FED0D6"/>
            </a:solidFill>
            <a:ln w="6346" cap="flat">
              <a:noFill/>
              <a:prstDash val="solid"/>
              <a:miter/>
            </a:ln>
          </p:spPr>
          <p:txBody>
            <a:bodyPr rtlCol="0" anchor="ctr"/>
            <a:lstStyle/>
            <a:p>
              <a:endParaRPr lang="zh-CN" altLang="en-US"/>
            </a:p>
          </p:txBody>
        </p:sp>
        <p:sp>
          <p:nvSpPr>
            <p:cNvPr id="133" name="任意多边形 55">
              <a:extLst>
                <a:ext uri="{FF2B5EF4-FFF2-40B4-BE49-F238E27FC236}">
                  <a16:creationId xmlns:a16="http://schemas.microsoft.com/office/drawing/2014/main" id="{A2D69871-FD57-45E0-D85C-74435ECB7DA7}"/>
                </a:ext>
              </a:extLst>
            </p:cNvPr>
            <p:cNvSpPr/>
            <p:nvPr/>
          </p:nvSpPr>
          <p:spPr>
            <a:xfrm>
              <a:off x="7253337" y="2273163"/>
              <a:ext cx="519616" cy="812040"/>
            </a:xfrm>
            <a:custGeom>
              <a:avLst/>
              <a:gdLst>
                <a:gd name="connsiteX0" fmla="*/ 396859 w 458935"/>
                <a:gd name="connsiteY0" fmla="*/ 560775 h 717209"/>
                <a:gd name="connsiteX1" fmla="*/ 147942 w 458935"/>
                <a:gd name="connsiteY1" fmla="*/ 358426 h 717209"/>
                <a:gd name="connsiteX2" fmla="*/ 458421 w 458935"/>
                <a:gd name="connsiteY2" fmla="*/ 107349 h 717209"/>
                <a:gd name="connsiteX3" fmla="*/ 409628 w 458935"/>
                <a:gd name="connsiteY3" fmla="*/ -210 h 717209"/>
                <a:gd name="connsiteX4" fmla="*/ 4297 w 458935"/>
                <a:gd name="connsiteY4" fmla="*/ 348134 h 717209"/>
                <a:gd name="connsiteX5" fmla="*/ 417253 w 458935"/>
                <a:gd name="connsiteY5" fmla="*/ 716999 h 717209"/>
                <a:gd name="connsiteX6" fmla="*/ 396732 w 458935"/>
                <a:gd name="connsiteY6" fmla="*/ 560775 h 71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935" h="717209">
                  <a:moveTo>
                    <a:pt x="396859" y="560775"/>
                  </a:moveTo>
                  <a:cubicBezTo>
                    <a:pt x="396859" y="560775"/>
                    <a:pt x="158234" y="399404"/>
                    <a:pt x="147942" y="358426"/>
                  </a:cubicBezTo>
                  <a:cubicBezTo>
                    <a:pt x="137713" y="320307"/>
                    <a:pt x="458421" y="107349"/>
                    <a:pt x="458421" y="107349"/>
                  </a:cubicBezTo>
                  <a:lnTo>
                    <a:pt x="409628" y="-210"/>
                  </a:lnTo>
                  <a:cubicBezTo>
                    <a:pt x="409628" y="-210"/>
                    <a:pt x="47879" y="230346"/>
                    <a:pt x="4297" y="348134"/>
                  </a:cubicBezTo>
                  <a:cubicBezTo>
                    <a:pt x="-41891" y="465986"/>
                    <a:pt x="255691" y="696542"/>
                    <a:pt x="417253" y="716999"/>
                  </a:cubicBezTo>
                  <a:lnTo>
                    <a:pt x="396732" y="560775"/>
                  </a:lnTo>
                  <a:close/>
                </a:path>
              </a:pathLst>
            </a:custGeom>
            <a:solidFill>
              <a:srgbClr val="F93F57"/>
            </a:solidFill>
            <a:ln w="6346" cap="flat">
              <a:noFill/>
              <a:prstDash val="solid"/>
              <a:miter/>
            </a:ln>
          </p:spPr>
          <p:txBody>
            <a:bodyPr rtlCol="0" anchor="ctr"/>
            <a:lstStyle/>
            <a:p>
              <a:endParaRPr lang="zh-CN" altLang="en-US"/>
            </a:p>
          </p:txBody>
        </p:sp>
        <p:sp>
          <p:nvSpPr>
            <p:cNvPr id="134" name="任意多边形 56">
              <a:extLst>
                <a:ext uri="{FF2B5EF4-FFF2-40B4-BE49-F238E27FC236}">
                  <a16:creationId xmlns:a16="http://schemas.microsoft.com/office/drawing/2014/main" id="{DB3C6301-25A5-BF4C-2459-B310D5BD7BA5}"/>
                </a:ext>
              </a:extLst>
            </p:cNvPr>
            <p:cNvSpPr/>
            <p:nvPr/>
          </p:nvSpPr>
          <p:spPr>
            <a:xfrm>
              <a:off x="7861504" y="4281217"/>
              <a:ext cx="152998" cy="1017478"/>
            </a:xfrm>
            <a:custGeom>
              <a:avLst/>
              <a:gdLst>
                <a:gd name="connsiteX0" fmla="*/ 126555 w 135131"/>
                <a:gd name="connsiteY0" fmla="*/ 898656 h 898656"/>
                <a:gd name="connsiteX1" fmla="*/ 0 w 135131"/>
                <a:gd name="connsiteY1" fmla="*/ 898656 h 898656"/>
                <a:gd name="connsiteX2" fmla="*/ 0 w 135131"/>
                <a:gd name="connsiteY2" fmla="*/ 0 h 898656"/>
                <a:gd name="connsiteX3" fmla="*/ 135132 w 135131"/>
                <a:gd name="connsiteY3" fmla="*/ 0 h 898656"/>
                <a:gd name="connsiteX4" fmla="*/ 126555 w 135131"/>
                <a:gd name="connsiteY4" fmla="*/ 898656 h 898656"/>
                <a:gd name="connsiteX5" fmla="*/ 126555 w 135131"/>
                <a:gd name="connsiteY5" fmla="*/ 898656 h 898656"/>
                <a:gd name="connsiteX6" fmla="*/ 126555 w 135131"/>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31" h="898656">
                  <a:moveTo>
                    <a:pt x="126555" y="898656"/>
                  </a:moveTo>
                  <a:lnTo>
                    <a:pt x="0" y="898656"/>
                  </a:lnTo>
                  <a:lnTo>
                    <a:pt x="0" y="0"/>
                  </a:lnTo>
                  <a:lnTo>
                    <a:pt x="135132" y="0"/>
                  </a:lnTo>
                  <a:lnTo>
                    <a:pt x="126555" y="898656"/>
                  </a:lnTo>
                  <a:lnTo>
                    <a:pt x="126555" y="898656"/>
                  </a:lnTo>
                  <a:lnTo>
                    <a:pt x="126555" y="898656"/>
                  </a:lnTo>
                  <a:close/>
                </a:path>
              </a:pathLst>
            </a:custGeom>
            <a:solidFill>
              <a:srgbClr val="FED0D6"/>
            </a:solidFill>
            <a:ln w="6346" cap="flat">
              <a:noFill/>
              <a:prstDash val="solid"/>
              <a:miter/>
            </a:ln>
          </p:spPr>
          <p:txBody>
            <a:bodyPr rtlCol="0" anchor="ctr"/>
            <a:lstStyle/>
            <a:p>
              <a:endParaRPr lang="zh-CN" altLang="en-US"/>
            </a:p>
          </p:txBody>
        </p:sp>
        <p:sp>
          <p:nvSpPr>
            <p:cNvPr id="135" name="任意多边形 57">
              <a:extLst>
                <a:ext uri="{FF2B5EF4-FFF2-40B4-BE49-F238E27FC236}">
                  <a16:creationId xmlns:a16="http://schemas.microsoft.com/office/drawing/2014/main" id="{D928A707-E45A-C1D7-4727-7A8E137DA756}"/>
                </a:ext>
              </a:extLst>
            </p:cNvPr>
            <p:cNvSpPr/>
            <p:nvPr/>
          </p:nvSpPr>
          <p:spPr>
            <a:xfrm>
              <a:off x="7703109" y="5287978"/>
              <a:ext cx="316405" cy="123506"/>
            </a:xfrm>
            <a:custGeom>
              <a:avLst/>
              <a:gdLst>
                <a:gd name="connsiteX0" fmla="*/ 264603 w 279455"/>
                <a:gd name="connsiteY0" fmla="*/ -210 h 109083"/>
                <a:gd name="connsiteX1" fmla="*/ 138493 w 279455"/>
                <a:gd name="connsiteY1" fmla="*/ -210 h 109083"/>
                <a:gd name="connsiteX2" fmla="*/ -514 w 279455"/>
                <a:gd name="connsiteY2" fmla="*/ 96168 h 109083"/>
                <a:gd name="connsiteX3" fmla="*/ -514 w 279455"/>
                <a:gd name="connsiteY3" fmla="*/ 108874 h 109083"/>
                <a:gd name="connsiteX4" fmla="*/ 277500 w 279455"/>
                <a:gd name="connsiteY4" fmla="*/ 108874 h 109083"/>
                <a:gd name="connsiteX5" fmla="*/ 264794 w 279455"/>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55" h="109083">
                  <a:moveTo>
                    <a:pt x="264603" y="-210"/>
                  </a:moveTo>
                  <a:lnTo>
                    <a:pt x="138493" y="-210"/>
                  </a:lnTo>
                  <a:cubicBezTo>
                    <a:pt x="138493" y="-210"/>
                    <a:pt x="12382" y="68277"/>
                    <a:pt x="-514" y="96168"/>
                  </a:cubicBezTo>
                  <a:lnTo>
                    <a:pt x="-514" y="108874"/>
                  </a:lnTo>
                  <a:lnTo>
                    <a:pt x="277500" y="108874"/>
                  </a:lnTo>
                  <a:cubicBezTo>
                    <a:pt x="277500" y="108874"/>
                    <a:pt x="285251" y="27681"/>
                    <a:pt x="264794" y="-210"/>
                  </a:cubicBezTo>
                  <a:close/>
                </a:path>
              </a:pathLst>
            </a:custGeom>
            <a:solidFill>
              <a:srgbClr val="F93F57"/>
            </a:solidFill>
            <a:ln w="6346" cap="flat">
              <a:noFill/>
              <a:prstDash val="solid"/>
              <a:miter/>
            </a:ln>
          </p:spPr>
          <p:txBody>
            <a:bodyPr rtlCol="0" anchor="ctr"/>
            <a:lstStyle/>
            <a:p>
              <a:endParaRPr lang="zh-CN" altLang="en-US"/>
            </a:p>
          </p:txBody>
        </p:sp>
        <p:sp>
          <p:nvSpPr>
            <p:cNvPr id="136" name="任意多边形 58">
              <a:extLst>
                <a:ext uri="{FF2B5EF4-FFF2-40B4-BE49-F238E27FC236}">
                  <a16:creationId xmlns:a16="http://schemas.microsoft.com/office/drawing/2014/main" id="{4A7683F0-0C04-1254-E1FB-7766D2C836B1}"/>
                </a:ext>
              </a:extLst>
            </p:cNvPr>
            <p:cNvSpPr/>
            <p:nvPr/>
          </p:nvSpPr>
          <p:spPr>
            <a:xfrm>
              <a:off x="7703109" y="5411484"/>
              <a:ext cx="314126" cy="18773"/>
            </a:xfrm>
            <a:custGeom>
              <a:avLst/>
              <a:gdLst>
                <a:gd name="connsiteX0" fmla="*/ 0 w 277442"/>
                <a:gd name="connsiteY0" fmla="*/ 0 h 16581"/>
                <a:gd name="connsiteX1" fmla="*/ 277443 w 277442"/>
                <a:gd name="connsiteY1" fmla="*/ 0 h 16581"/>
                <a:gd name="connsiteX2" fmla="*/ 277443 w 277442"/>
                <a:gd name="connsiteY2" fmla="*/ 16582 h 16581"/>
                <a:gd name="connsiteX3" fmla="*/ 0 w 277442"/>
                <a:gd name="connsiteY3" fmla="*/ 16582 h 16581"/>
                <a:gd name="connsiteX4" fmla="*/ 0 w 277442"/>
                <a:gd name="connsiteY4" fmla="*/ 0 h 16581"/>
                <a:gd name="connsiteX5" fmla="*/ 0 w 277442"/>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42" h="16581">
                  <a:moveTo>
                    <a:pt x="0" y="0"/>
                  </a:moveTo>
                  <a:lnTo>
                    <a:pt x="277443" y="0"/>
                  </a:lnTo>
                  <a:lnTo>
                    <a:pt x="277443"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37" name="任意多边形 59">
              <a:extLst>
                <a:ext uri="{FF2B5EF4-FFF2-40B4-BE49-F238E27FC236}">
                  <a16:creationId xmlns:a16="http://schemas.microsoft.com/office/drawing/2014/main" id="{C53927FD-6211-55B8-18D7-68B44574B411}"/>
                </a:ext>
              </a:extLst>
            </p:cNvPr>
            <p:cNvSpPr/>
            <p:nvPr/>
          </p:nvSpPr>
          <p:spPr>
            <a:xfrm>
              <a:off x="8074926" y="4281217"/>
              <a:ext cx="154366" cy="1017478"/>
            </a:xfrm>
            <a:custGeom>
              <a:avLst/>
              <a:gdLst>
                <a:gd name="connsiteX0" fmla="*/ 8704 w 136339"/>
                <a:gd name="connsiteY0" fmla="*/ 898656 h 898656"/>
                <a:gd name="connsiteX1" fmla="*/ 136339 w 136339"/>
                <a:gd name="connsiteY1" fmla="*/ 898656 h 898656"/>
                <a:gd name="connsiteX2" fmla="*/ 136339 w 136339"/>
                <a:gd name="connsiteY2" fmla="*/ 0 h 898656"/>
                <a:gd name="connsiteX3" fmla="*/ 0 w 136339"/>
                <a:gd name="connsiteY3" fmla="*/ 0 h 898656"/>
                <a:gd name="connsiteX4" fmla="*/ 8704 w 136339"/>
                <a:gd name="connsiteY4" fmla="*/ 898656 h 898656"/>
                <a:gd name="connsiteX5" fmla="*/ 8704 w 136339"/>
                <a:gd name="connsiteY5" fmla="*/ 898656 h 898656"/>
                <a:gd name="connsiteX6" fmla="*/ 8704 w 136339"/>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9" h="898656">
                  <a:moveTo>
                    <a:pt x="8704" y="898656"/>
                  </a:moveTo>
                  <a:lnTo>
                    <a:pt x="136339" y="898656"/>
                  </a:lnTo>
                  <a:lnTo>
                    <a:pt x="136339" y="0"/>
                  </a:lnTo>
                  <a:lnTo>
                    <a:pt x="0" y="0"/>
                  </a:lnTo>
                  <a:lnTo>
                    <a:pt x="8704" y="898656"/>
                  </a:lnTo>
                  <a:lnTo>
                    <a:pt x="8704" y="898656"/>
                  </a:lnTo>
                  <a:lnTo>
                    <a:pt x="8704" y="898656"/>
                  </a:lnTo>
                  <a:close/>
                </a:path>
              </a:pathLst>
            </a:custGeom>
            <a:solidFill>
              <a:srgbClr val="FED0D6"/>
            </a:solidFill>
            <a:ln w="6346" cap="flat">
              <a:noFill/>
              <a:prstDash val="solid"/>
              <a:miter/>
            </a:ln>
          </p:spPr>
          <p:txBody>
            <a:bodyPr rtlCol="0" anchor="ctr"/>
            <a:lstStyle/>
            <a:p>
              <a:endParaRPr lang="zh-CN" altLang="en-US"/>
            </a:p>
          </p:txBody>
        </p:sp>
        <p:sp>
          <p:nvSpPr>
            <p:cNvPr id="138" name="任意多边形 60">
              <a:extLst>
                <a:ext uri="{FF2B5EF4-FFF2-40B4-BE49-F238E27FC236}">
                  <a16:creationId xmlns:a16="http://schemas.microsoft.com/office/drawing/2014/main" id="{98E1A130-80EF-88E8-F8C2-AD59B8701262}"/>
                </a:ext>
              </a:extLst>
            </p:cNvPr>
            <p:cNvSpPr/>
            <p:nvPr/>
          </p:nvSpPr>
          <p:spPr>
            <a:xfrm>
              <a:off x="8073764" y="5287978"/>
              <a:ext cx="312627" cy="123506"/>
            </a:xfrm>
            <a:custGeom>
              <a:avLst/>
              <a:gdLst>
                <a:gd name="connsiteX0" fmla="*/ 11376 w 276118"/>
                <a:gd name="connsiteY0" fmla="*/ -210 h 109083"/>
                <a:gd name="connsiteX1" fmla="*/ 139646 w 276118"/>
                <a:gd name="connsiteY1" fmla="*/ -210 h 109083"/>
                <a:gd name="connsiteX2" fmla="*/ 275604 w 276118"/>
                <a:gd name="connsiteY2" fmla="*/ 96168 h 109083"/>
                <a:gd name="connsiteX3" fmla="*/ 275604 w 276118"/>
                <a:gd name="connsiteY3" fmla="*/ 108874 h 109083"/>
                <a:gd name="connsiteX4" fmla="*/ 1147 w 276118"/>
                <a:gd name="connsiteY4" fmla="*/ 108874 h 109083"/>
                <a:gd name="connsiteX5" fmla="*/ 11376 w 276118"/>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18" h="109083">
                  <a:moveTo>
                    <a:pt x="11376" y="-210"/>
                  </a:moveTo>
                  <a:lnTo>
                    <a:pt x="139646" y="-210"/>
                  </a:lnTo>
                  <a:cubicBezTo>
                    <a:pt x="139646" y="-210"/>
                    <a:pt x="262771" y="68277"/>
                    <a:pt x="275604" y="96168"/>
                  </a:cubicBezTo>
                  <a:lnTo>
                    <a:pt x="275604" y="108874"/>
                  </a:lnTo>
                  <a:lnTo>
                    <a:pt x="1147" y="108874"/>
                  </a:lnTo>
                  <a:cubicBezTo>
                    <a:pt x="1147" y="108874"/>
                    <a:pt x="-6604" y="27681"/>
                    <a:pt x="11376" y="-210"/>
                  </a:cubicBezTo>
                  <a:close/>
                </a:path>
              </a:pathLst>
            </a:custGeom>
            <a:solidFill>
              <a:srgbClr val="F93F57"/>
            </a:solidFill>
            <a:ln w="6346" cap="flat">
              <a:noFill/>
              <a:prstDash val="solid"/>
              <a:miter/>
            </a:ln>
          </p:spPr>
          <p:txBody>
            <a:bodyPr rtlCol="0" anchor="ctr"/>
            <a:lstStyle/>
            <a:p>
              <a:endParaRPr lang="zh-CN" altLang="en-US"/>
            </a:p>
          </p:txBody>
        </p:sp>
        <p:sp>
          <p:nvSpPr>
            <p:cNvPr id="139" name="任意多边形 61">
              <a:extLst>
                <a:ext uri="{FF2B5EF4-FFF2-40B4-BE49-F238E27FC236}">
                  <a16:creationId xmlns:a16="http://schemas.microsoft.com/office/drawing/2014/main" id="{014C2E87-21E1-D565-EF79-50ECD1A1DEDF}"/>
                </a:ext>
              </a:extLst>
            </p:cNvPr>
            <p:cNvSpPr/>
            <p:nvPr/>
          </p:nvSpPr>
          <p:spPr>
            <a:xfrm>
              <a:off x="8074926" y="5411484"/>
              <a:ext cx="311393" cy="18773"/>
            </a:xfrm>
            <a:custGeom>
              <a:avLst/>
              <a:gdLst>
                <a:gd name="connsiteX0" fmla="*/ 0 w 275028"/>
                <a:gd name="connsiteY0" fmla="*/ 0 h 16581"/>
                <a:gd name="connsiteX1" fmla="*/ 275029 w 275028"/>
                <a:gd name="connsiteY1" fmla="*/ 0 h 16581"/>
                <a:gd name="connsiteX2" fmla="*/ 275029 w 275028"/>
                <a:gd name="connsiteY2" fmla="*/ 16582 h 16581"/>
                <a:gd name="connsiteX3" fmla="*/ 0 w 275028"/>
                <a:gd name="connsiteY3" fmla="*/ 16582 h 16581"/>
                <a:gd name="connsiteX4" fmla="*/ 0 w 275028"/>
                <a:gd name="connsiteY4" fmla="*/ 0 h 16581"/>
                <a:gd name="connsiteX5" fmla="*/ 0 w 275028"/>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028" h="16581">
                  <a:moveTo>
                    <a:pt x="0" y="0"/>
                  </a:moveTo>
                  <a:lnTo>
                    <a:pt x="275029" y="0"/>
                  </a:lnTo>
                  <a:lnTo>
                    <a:pt x="275029"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40" name="任意多边形 62">
              <a:extLst>
                <a:ext uri="{FF2B5EF4-FFF2-40B4-BE49-F238E27FC236}">
                  <a16:creationId xmlns:a16="http://schemas.microsoft.com/office/drawing/2014/main" id="{C9EE290E-3840-76B0-1D00-4F240C533D09}"/>
                </a:ext>
              </a:extLst>
            </p:cNvPr>
            <p:cNvSpPr/>
            <p:nvPr/>
          </p:nvSpPr>
          <p:spPr>
            <a:xfrm>
              <a:off x="7564855" y="3584555"/>
              <a:ext cx="961084" cy="1110846"/>
            </a:xfrm>
            <a:custGeom>
              <a:avLst/>
              <a:gdLst>
                <a:gd name="connsiteX0" fmla="*/ 635502 w 848847"/>
                <a:gd name="connsiteY0" fmla="*/ -210 h 981120"/>
                <a:gd name="connsiteX1" fmla="*/ 212380 w 848847"/>
                <a:gd name="connsiteY1" fmla="*/ -210 h 981120"/>
                <a:gd name="connsiteX2" fmla="*/ -514 w 848847"/>
                <a:gd name="connsiteY2" fmla="*/ 980910 h 981120"/>
                <a:gd name="connsiteX3" fmla="*/ 848334 w 848847"/>
                <a:gd name="connsiteY3" fmla="*/ 980910 h 981120"/>
                <a:gd name="connsiteX4" fmla="*/ 635502 w 848847"/>
                <a:gd name="connsiteY4" fmla="*/ -210 h 9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47" h="981120">
                  <a:moveTo>
                    <a:pt x="635502" y="-210"/>
                  </a:moveTo>
                  <a:lnTo>
                    <a:pt x="212380" y="-210"/>
                  </a:lnTo>
                  <a:cubicBezTo>
                    <a:pt x="12319" y="253281"/>
                    <a:pt x="-514" y="980910"/>
                    <a:pt x="-514" y="980910"/>
                  </a:cubicBezTo>
                  <a:lnTo>
                    <a:pt x="848334" y="980910"/>
                  </a:lnTo>
                  <a:cubicBezTo>
                    <a:pt x="848334" y="980910"/>
                    <a:pt x="838104" y="253281"/>
                    <a:pt x="635502" y="-210"/>
                  </a:cubicBezTo>
                  <a:close/>
                </a:path>
              </a:pathLst>
            </a:custGeom>
            <a:solidFill>
              <a:srgbClr val="434CC0"/>
            </a:solidFill>
            <a:ln w="6346" cap="flat">
              <a:noFill/>
              <a:prstDash val="solid"/>
              <a:miter/>
            </a:ln>
          </p:spPr>
          <p:txBody>
            <a:bodyPr rtlCol="0" anchor="ctr"/>
            <a:lstStyle/>
            <a:p>
              <a:endParaRPr lang="zh-CN" altLang="en-US"/>
            </a:p>
          </p:txBody>
        </p:sp>
        <p:sp>
          <p:nvSpPr>
            <p:cNvPr id="141" name="任意多边形 63">
              <a:extLst>
                <a:ext uri="{FF2B5EF4-FFF2-40B4-BE49-F238E27FC236}">
                  <a16:creationId xmlns:a16="http://schemas.microsoft.com/office/drawing/2014/main" id="{505D22B6-0BBF-D053-75C9-714EAEDEC0A9}"/>
                </a:ext>
              </a:extLst>
            </p:cNvPr>
            <p:cNvSpPr/>
            <p:nvPr/>
          </p:nvSpPr>
          <p:spPr>
            <a:xfrm>
              <a:off x="6993099" y="2948350"/>
              <a:ext cx="1467130" cy="1769867"/>
            </a:xfrm>
            <a:custGeom>
              <a:avLst/>
              <a:gdLst>
                <a:gd name="connsiteX0" fmla="*/ 927593 w 1295797"/>
                <a:gd name="connsiteY0" fmla="*/ 878849 h 1563180"/>
                <a:gd name="connsiteX1" fmla="*/ 1022891 w 1295797"/>
                <a:gd name="connsiteY1" fmla="*/ 1014617 h 1563180"/>
                <a:gd name="connsiteX2" fmla="*/ 992077 w 1295797"/>
                <a:gd name="connsiteY2" fmla="*/ 1186152 h 1563180"/>
                <a:gd name="connsiteX3" fmla="*/ 821876 w 1295797"/>
                <a:gd name="connsiteY3" fmla="*/ 1157900 h 1563180"/>
                <a:gd name="connsiteX4" fmla="*/ 820161 w 1295797"/>
                <a:gd name="connsiteY4" fmla="*/ 1155403 h 1563180"/>
                <a:gd name="connsiteX5" fmla="*/ 668447 w 1295797"/>
                <a:gd name="connsiteY5" fmla="*/ 940348 h 1563180"/>
                <a:gd name="connsiteX6" fmla="*/ 668447 w 1295797"/>
                <a:gd name="connsiteY6" fmla="*/ 935202 h 1563180"/>
                <a:gd name="connsiteX7" fmla="*/ 663300 w 1295797"/>
                <a:gd name="connsiteY7" fmla="*/ 932661 h 1563180"/>
                <a:gd name="connsiteX8" fmla="*/ 694114 w 1295797"/>
                <a:gd name="connsiteY8" fmla="*/ 761125 h 1563180"/>
                <a:gd name="connsiteX9" fmla="*/ 765968 w 1295797"/>
                <a:gd name="connsiteY9" fmla="*/ 364243 h 1563180"/>
                <a:gd name="connsiteX10" fmla="*/ 368196 w 1295797"/>
                <a:gd name="connsiteY10" fmla="*/ 297661 h 1563180"/>
                <a:gd name="connsiteX11" fmla="*/ 250154 w 1295797"/>
                <a:gd name="connsiteY11" fmla="*/ 551153 h 1563180"/>
                <a:gd name="connsiteX12" fmla="*/ 134780 w 1295797"/>
                <a:gd name="connsiteY12" fmla="*/ 686793 h 1563180"/>
                <a:gd name="connsiteX13" fmla="*/ 1364 w 1295797"/>
                <a:gd name="connsiteY13" fmla="*/ 574152 h 1563180"/>
                <a:gd name="connsiteX14" fmla="*/ 224614 w 1295797"/>
                <a:gd name="connsiteY14" fmla="*/ 95313 h 1563180"/>
                <a:gd name="connsiteX15" fmla="*/ 966156 w 1295797"/>
                <a:gd name="connsiteY15" fmla="*/ 223329 h 1563180"/>
                <a:gd name="connsiteX16" fmla="*/ 927657 w 1295797"/>
                <a:gd name="connsiteY16" fmla="*/ 878849 h 1563180"/>
                <a:gd name="connsiteX17" fmla="*/ 1245823 w 1295797"/>
                <a:gd name="connsiteY17" fmla="*/ 1332149 h 1563180"/>
                <a:gd name="connsiteX18" fmla="*/ 1271236 w 1295797"/>
                <a:gd name="connsiteY18" fmla="*/ 1367980 h 1563180"/>
                <a:gd name="connsiteX19" fmla="*/ 1242965 w 1295797"/>
                <a:gd name="connsiteY19" fmla="*/ 1542121 h 1563180"/>
                <a:gd name="connsiteX20" fmla="*/ 1068506 w 1295797"/>
                <a:gd name="connsiteY20" fmla="*/ 1511371 h 1563180"/>
                <a:gd name="connsiteX21" fmla="*/ 1043093 w 1295797"/>
                <a:gd name="connsiteY21" fmla="*/ 1473252 h 1563180"/>
                <a:gd name="connsiteX22" fmla="*/ 1073906 w 1295797"/>
                <a:gd name="connsiteY22" fmla="*/ 1301717 h 1563180"/>
                <a:gd name="connsiteX23" fmla="*/ 1242583 w 1295797"/>
                <a:gd name="connsiteY23" fmla="*/ 1327847 h 1563180"/>
                <a:gd name="connsiteX24" fmla="*/ 1245823 w 1295797"/>
                <a:gd name="connsiteY24" fmla="*/ 1332466 h 15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797" h="1563180">
                  <a:moveTo>
                    <a:pt x="927593" y="878849"/>
                  </a:moveTo>
                  <a:lnTo>
                    <a:pt x="1022891" y="1014617"/>
                  </a:lnTo>
                  <a:cubicBezTo>
                    <a:pt x="1063932" y="1070906"/>
                    <a:pt x="1051098" y="1145174"/>
                    <a:pt x="992077" y="1186152"/>
                  </a:cubicBezTo>
                  <a:cubicBezTo>
                    <a:pt x="937313" y="1225345"/>
                    <a:pt x="861075" y="1212696"/>
                    <a:pt x="821876" y="1157900"/>
                  </a:cubicBezTo>
                  <a:cubicBezTo>
                    <a:pt x="821305" y="1157074"/>
                    <a:pt x="820732" y="1156242"/>
                    <a:pt x="820161" y="1155403"/>
                  </a:cubicBezTo>
                  <a:lnTo>
                    <a:pt x="668447" y="940348"/>
                  </a:lnTo>
                  <a:lnTo>
                    <a:pt x="668447" y="935202"/>
                  </a:lnTo>
                  <a:cubicBezTo>
                    <a:pt x="663300" y="935202"/>
                    <a:pt x="663300" y="935202"/>
                    <a:pt x="663300" y="932661"/>
                  </a:cubicBezTo>
                  <a:cubicBezTo>
                    <a:pt x="624801" y="878849"/>
                    <a:pt x="640239" y="799244"/>
                    <a:pt x="694114" y="761125"/>
                  </a:cubicBezTo>
                  <a:cubicBezTo>
                    <a:pt x="822384" y="668941"/>
                    <a:pt x="855738" y="492259"/>
                    <a:pt x="765968" y="364243"/>
                  </a:cubicBezTo>
                  <a:cubicBezTo>
                    <a:pt x="673593" y="233621"/>
                    <a:pt x="499135" y="208018"/>
                    <a:pt x="368196" y="297661"/>
                  </a:cubicBezTo>
                  <a:cubicBezTo>
                    <a:pt x="283572" y="359096"/>
                    <a:pt x="239926" y="456491"/>
                    <a:pt x="250154" y="551153"/>
                  </a:cubicBezTo>
                  <a:cubicBezTo>
                    <a:pt x="255618" y="620421"/>
                    <a:pt x="204030" y="681056"/>
                    <a:pt x="134780" y="686793"/>
                  </a:cubicBezTo>
                  <a:cubicBezTo>
                    <a:pt x="65467" y="691939"/>
                    <a:pt x="9051" y="643274"/>
                    <a:pt x="1364" y="574152"/>
                  </a:cubicBezTo>
                  <a:cubicBezTo>
                    <a:pt x="-14456" y="386231"/>
                    <a:pt x="70486" y="204003"/>
                    <a:pt x="224614" y="95313"/>
                  </a:cubicBezTo>
                  <a:cubicBezTo>
                    <a:pt x="466035" y="-71140"/>
                    <a:pt x="799386" y="-14788"/>
                    <a:pt x="966156" y="223329"/>
                  </a:cubicBezTo>
                  <a:cubicBezTo>
                    <a:pt x="1107832" y="424058"/>
                    <a:pt x="1091822" y="696081"/>
                    <a:pt x="927657" y="878849"/>
                  </a:cubicBezTo>
                  <a:close/>
                  <a:moveTo>
                    <a:pt x="1245823" y="1332149"/>
                  </a:moveTo>
                  <a:lnTo>
                    <a:pt x="1271236" y="1367980"/>
                  </a:lnTo>
                  <a:cubicBezTo>
                    <a:pt x="1312277" y="1426874"/>
                    <a:pt x="1299444" y="1501397"/>
                    <a:pt x="1242965" y="1542121"/>
                  </a:cubicBezTo>
                  <a:cubicBezTo>
                    <a:pt x="1189089" y="1577953"/>
                    <a:pt x="1109548" y="1567533"/>
                    <a:pt x="1068506" y="1511371"/>
                  </a:cubicBezTo>
                  <a:lnTo>
                    <a:pt x="1043093" y="1473252"/>
                  </a:lnTo>
                  <a:cubicBezTo>
                    <a:pt x="1004593" y="1419505"/>
                    <a:pt x="1019968" y="1339836"/>
                    <a:pt x="1073906" y="1301717"/>
                  </a:cubicBezTo>
                  <a:cubicBezTo>
                    <a:pt x="1127718" y="1262346"/>
                    <a:pt x="1203257" y="1274049"/>
                    <a:pt x="1242583" y="1327847"/>
                  </a:cubicBezTo>
                  <a:cubicBezTo>
                    <a:pt x="1243727" y="1329359"/>
                    <a:pt x="1244806" y="1330903"/>
                    <a:pt x="1245823" y="1332466"/>
                  </a:cubicBezTo>
                  <a:close/>
                </a:path>
              </a:pathLst>
            </a:custGeom>
            <a:solidFill>
              <a:srgbClr val="FFC545"/>
            </a:solidFill>
            <a:ln w="6346" cap="flat">
              <a:noFill/>
              <a:prstDash val="solid"/>
              <a:miter/>
            </a:ln>
          </p:spPr>
          <p:txBody>
            <a:bodyPr rtlCol="0" anchor="ctr"/>
            <a:lstStyle/>
            <a:p>
              <a:endParaRPr lang="zh-CN" altLang="en-US"/>
            </a:p>
          </p:txBody>
        </p:sp>
        <p:sp>
          <p:nvSpPr>
            <p:cNvPr id="142" name="任意多边形 64">
              <a:extLst>
                <a:ext uri="{FF2B5EF4-FFF2-40B4-BE49-F238E27FC236}">
                  <a16:creationId xmlns:a16="http://schemas.microsoft.com/office/drawing/2014/main" id="{ABBA9CD0-A62B-6C68-D781-A527FCC8189B}"/>
                </a:ext>
              </a:extLst>
            </p:cNvPr>
            <p:cNvSpPr/>
            <p:nvPr/>
          </p:nvSpPr>
          <p:spPr>
            <a:xfrm>
              <a:off x="8074926" y="2908035"/>
              <a:ext cx="512041" cy="826857"/>
            </a:xfrm>
            <a:custGeom>
              <a:avLst/>
              <a:gdLst>
                <a:gd name="connsiteX0" fmla="*/ 274260 w 452244"/>
                <a:gd name="connsiteY0" fmla="*/ -210 h 730296"/>
                <a:gd name="connsiteX1" fmla="*/ 451387 w 452244"/>
                <a:gd name="connsiteY1" fmla="*/ 381616 h 730296"/>
                <a:gd name="connsiteX2" fmla="*/ 43132 w 452244"/>
                <a:gd name="connsiteY2" fmla="*/ 730087 h 730296"/>
                <a:gd name="connsiteX3" fmla="*/ -514 w 452244"/>
                <a:gd name="connsiteY3" fmla="*/ 558551 h 730296"/>
                <a:gd name="connsiteX4" fmla="*/ 315302 w 452244"/>
                <a:gd name="connsiteY4" fmla="*/ 366368 h 730296"/>
                <a:gd name="connsiteX5" fmla="*/ 248594 w 452244"/>
                <a:gd name="connsiteY5" fmla="*/ 207539 h 730296"/>
                <a:gd name="connsiteX6" fmla="*/ 274007 w 452244"/>
                <a:gd name="connsiteY6" fmla="*/ -19 h 7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44" h="730296">
                  <a:moveTo>
                    <a:pt x="274260" y="-210"/>
                  </a:moveTo>
                  <a:cubicBezTo>
                    <a:pt x="274260" y="-210"/>
                    <a:pt x="438553" y="292036"/>
                    <a:pt x="451387" y="381616"/>
                  </a:cubicBezTo>
                  <a:cubicBezTo>
                    <a:pt x="464093" y="473864"/>
                    <a:pt x="120196" y="717317"/>
                    <a:pt x="43132" y="730087"/>
                  </a:cubicBezTo>
                  <a:lnTo>
                    <a:pt x="-514" y="558551"/>
                  </a:lnTo>
                  <a:cubicBezTo>
                    <a:pt x="-514" y="558551"/>
                    <a:pt x="284489" y="425135"/>
                    <a:pt x="315302" y="366368"/>
                  </a:cubicBezTo>
                  <a:lnTo>
                    <a:pt x="248594" y="207539"/>
                  </a:lnTo>
                  <a:lnTo>
                    <a:pt x="274007" y="-19"/>
                  </a:lnTo>
                  <a:close/>
                </a:path>
              </a:pathLst>
            </a:custGeom>
            <a:solidFill>
              <a:srgbClr val="F93F57"/>
            </a:solidFill>
            <a:ln w="6346" cap="flat">
              <a:noFill/>
              <a:prstDash val="solid"/>
              <a:miter/>
            </a:ln>
          </p:spPr>
          <p:txBody>
            <a:bodyPr rtlCol="0" anchor="ctr"/>
            <a:lstStyle/>
            <a:p>
              <a:endParaRPr lang="zh-CN" altLang="en-US"/>
            </a:p>
          </p:txBody>
        </p:sp>
        <p:sp>
          <p:nvSpPr>
            <p:cNvPr id="143" name="任意多边形 65">
              <a:extLst>
                <a:ext uri="{FF2B5EF4-FFF2-40B4-BE49-F238E27FC236}">
                  <a16:creationId xmlns:a16="http://schemas.microsoft.com/office/drawing/2014/main" id="{BE60B530-25AC-BA04-795C-4CAF7F4EA82B}"/>
                </a:ext>
              </a:extLst>
            </p:cNvPr>
            <p:cNvSpPr/>
            <p:nvPr/>
          </p:nvSpPr>
          <p:spPr>
            <a:xfrm>
              <a:off x="8008236" y="3573622"/>
              <a:ext cx="101648" cy="117572"/>
            </a:xfrm>
            <a:custGeom>
              <a:avLst/>
              <a:gdLst>
                <a:gd name="connsiteX0" fmla="*/ 66265 w 89777"/>
                <a:gd name="connsiteY0" fmla="*/ 362 h 103842"/>
                <a:gd name="connsiteX1" fmla="*/ 5147 w 89777"/>
                <a:gd name="connsiteY1" fmla="*/ 15800 h 103842"/>
                <a:gd name="connsiteX2" fmla="*/ 89263 w 89777"/>
                <a:gd name="connsiteY2" fmla="*/ 95596 h 103842"/>
                <a:gd name="connsiteX3" fmla="*/ 66265 w 89777"/>
                <a:gd name="connsiteY3" fmla="*/ 298 h 103842"/>
              </a:gdLst>
              <a:ahLst/>
              <a:cxnLst>
                <a:cxn ang="0">
                  <a:pos x="connsiteX0" y="connsiteY0"/>
                </a:cxn>
                <a:cxn ang="0">
                  <a:pos x="connsiteX1" y="connsiteY1"/>
                </a:cxn>
                <a:cxn ang="0">
                  <a:pos x="connsiteX2" y="connsiteY2"/>
                </a:cxn>
                <a:cxn ang="0">
                  <a:pos x="connsiteX3" y="connsiteY3"/>
                </a:cxn>
              </a:cxnLst>
              <a:rect l="l" t="t" r="r" b="b"/>
              <a:pathLst>
                <a:path w="89777" h="103842">
                  <a:moveTo>
                    <a:pt x="66265" y="362"/>
                  </a:moveTo>
                  <a:cubicBezTo>
                    <a:pt x="66265" y="362"/>
                    <a:pt x="15439" y="-4784"/>
                    <a:pt x="5147" y="15800"/>
                  </a:cubicBezTo>
                  <a:cubicBezTo>
                    <a:pt x="-5145" y="36384"/>
                    <a:pt x="-12705" y="131555"/>
                    <a:pt x="89263" y="95596"/>
                  </a:cubicBezTo>
                  <a:lnTo>
                    <a:pt x="66265" y="298"/>
                  </a:lnTo>
                  <a:close/>
                </a:path>
              </a:pathLst>
            </a:custGeom>
            <a:solidFill>
              <a:srgbClr val="FF93B1"/>
            </a:solidFill>
            <a:ln w="6346" cap="flat">
              <a:noFill/>
              <a:prstDash val="solid"/>
              <a:miter/>
            </a:ln>
          </p:spPr>
          <p:txBody>
            <a:bodyPr rtlCol="0" anchor="ctr"/>
            <a:lstStyle/>
            <a:p>
              <a:endParaRPr lang="zh-CN" altLang="en-US"/>
            </a:p>
          </p:txBody>
        </p:sp>
        <p:sp>
          <p:nvSpPr>
            <p:cNvPr id="144" name="任意多边形 67">
              <a:extLst>
                <a:ext uri="{FF2B5EF4-FFF2-40B4-BE49-F238E27FC236}">
                  <a16:creationId xmlns:a16="http://schemas.microsoft.com/office/drawing/2014/main" id="{40C7E6D3-85C2-6048-B657-AFDCB5008B40}"/>
                </a:ext>
              </a:extLst>
            </p:cNvPr>
            <p:cNvSpPr/>
            <p:nvPr/>
          </p:nvSpPr>
          <p:spPr>
            <a:xfrm rot="19901924">
              <a:off x="4001212" y="2597109"/>
              <a:ext cx="340051" cy="595716"/>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D0D4DA"/>
            </a:solidFill>
            <a:ln w="6346" cap="flat">
              <a:noFill/>
              <a:prstDash val="solid"/>
              <a:miter/>
            </a:ln>
          </p:spPr>
          <p:txBody>
            <a:bodyPr rtlCol="0" anchor="ctr"/>
            <a:lstStyle/>
            <a:p>
              <a:endParaRPr lang="zh-CN" altLang="en-US"/>
            </a:p>
          </p:txBody>
        </p:sp>
      </p:grpSp>
      <p:grpSp>
        <p:nvGrpSpPr>
          <p:cNvPr id="14" name="组合 13">
            <a:extLst>
              <a:ext uri="{FF2B5EF4-FFF2-40B4-BE49-F238E27FC236}">
                <a16:creationId xmlns:a16="http://schemas.microsoft.com/office/drawing/2014/main" id="{2F25609C-618F-34F6-09F3-4962A0981488}"/>
              </a:ext>
            </a:extLst>
          </p:cNvPr>
          <p:cNvGrpSpPr/>
          <p:nvPr/>
        </p:nvGrpSpPr>
        <p:grpSpPr>
          <a:xfrm>
            <a:off x="304800" y="749300"/>
            <a:ext cx="6192344" cy="400110"/>
            <a:chOff x="424117" y="898245"/>
            <a:chExt cx="6192344" cy="400110"/>
          </a:xfrm>
        </p:grpSpPr>
        <p:sp>
          <p:nvSpPr>
            <p:cNvPr id="15" name="平行四边形 14">
              <a:extLst>
                <a:ext uri="{FF2B5EF4-FFF2-40B4-BE49-F238E27FC236}">
                  <a16:creationId xmlns:a16="http://schemas.microsoft.com/office/drawing/2014/main" id="{BD086C26-1C17-7407-A287-B88F576C74C1}"/>
                </a:ext>
              </a:extLst>
            </p:cNvPr>
            <p:cNvSpPr/>
            <p:nvPr/>
          </p:nvSpPr>
          <p:spPr>
            <a:xfrm>
              <a:off x="424117" y="898245"/>
              <a:ext cx="67714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16" name="文本框 15">
              <a:extLst>
                <a:ext uri="{FF2B5EF4-FFF2-40B4-BE49-F238E27FC236}">
                  <a16:creationId xmlns:a16="http://schemas.microsoft.com/office/drawing/2014/main" id="{3A8CB1EF-2A7B-7D21-3A2F-FB9166AD9A5D}"/>
                </a:ext>
              </a:extLst>
            </p:cNvPr>
            <p:cNvSpPr txBox="1"/>
            <p:nvPr/>
          </p:nvSpPr>
          <p:spPr>
            <a:xfrm>
              <a:off x="1101257" y="898245"/>
              <a:ext cx="5515204" cy="400110"/>
            </a:xfrm>
            <a:prstGeom prst="rect">
              <a:avLst/>
            </a:prstGeom>
            <a:noFill/>
          </p:spPr>
          <p:txBody>
            <a:bodyPr wrap="square" rtlCol="0">
              <a:spAutoFit/>
            </a:bodyPr>
            <a:lstStyle/>
            <a:p>
              <a:r>
                <a:rPr lang="zh-CN" altLang="en-US" sz="2000" b="1" dirty="0"/>
                <a:t>“四报文挥手”释放</a:t>
              </a:r>
              <a:r>
                <a:rPr lang="en-US" altLang="zh-CN" sz="2000" b="1" dirty="0"/>
                <a:t>TCP</a:t>
              </a:r>
              <a:r>
                <a:rPr lang="zh-CN" altLang="en-US" sz="2000" b="1" dirty="0"/>
                <a:t>连接</a:t>
              </a:r>
            </a:p>
          </p:txBody>
        </p:sp>
      </p:grpSp>
    </p:spTree>
    <p:custDataLst>
      <p:tags r:id="rId1"/>
    </p:custDataLst>
    <p:extLst>
      <p:ext uri="{BB962C8B-B14F-4D97-AF65-F5344CB8AC3E}">
        <p14:creationId xmlns:p14="http://schemas.microsoft.com/office/powerpoint/2010/main" val="133902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p:tgtEl>
                                          <p:spTgt spid="71"/>
                                        </p:tgtEl>
                                        <p:attrNameLst>
                                          <p:attrName>ppt_x</p:attrName>
                                        </p:attrNameLst>
                                      </p:cBhvr>
                                      <p:tavLst>
                                        <p:tav tm="0">
                                          <p:val>
                                            <p:strVal val="#ppt_x+#ppt_w*1.125000"/>
                                          </p:val>
                                        </p:tav>
                                        <p:tav tm="100000">
                                          <p:val>
                                            <p:strVal val="#ppt_x"/>
                                          </p:val>
                                        </p:tav>
                                      </p:tavLst>
                                    </p:anim>
                                    <p:animEffect transition="in" filter="wipe(left)">
                                      <p:cBhvr>
                                        <p:cTn id="8" dur="500"/>
                                        <p:tgtEl>
                                          <p:spTgt spid="71"/>
                                        </p:tgtEl>
                                      </p:cBhvr>
                                    </p:animEffec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800" decel="100000"/>
                                        <p:tgtEl>
                                          <p:spTgt spid="76"/>
                                        </p:tgtEl>
                                      </p:cBhvr>
                                    </p:animEffect>
                                    <p:anim calcmode="lin" valueType="num">
                                      <p:cBhvr>
                                        <p:cTn id="14" dur="800" decel="100000" fill="hold"/>
                                        <p:tgtEl>
                                          <p:spTgt spid="76"/>
                                        </p:tgtEl>
                                        <p:attrNameLst>
                                          <p:attrName>style.rotation</p:attrName>
                                        </p:attrNameLst>
                                      </p:cBhvr>
                                      <p:tavLst>
                                        <p:tav tm="0">
                                          <p:val>
                                            <p:fltVal val="-90"/>
                                          </p:val>
                                        </p:tav>
                                        <p:tav tm="100000">
                                          <p:val>
                                            <p:fltVal val="0"/>
                                          </p:val>
                                        </p:tav>
                                      </p:tavLst>
                                    </p:anim>
                                    <p:anim calcmode="lin" valueType="num">
                                      <p:cBhvr>
                                        <p:cTn id="15" dur="800" decel="100000" fill="hold"/>
                                        <p:tgtEl>
                                          <p:spTgt spid="76"/>
                                        </p:tgtEl>
                                        <p:attrNameLst>
                                          <p:attrName>ppt_x</p:attrName>
                                        </p:attrNameLst>
                                      </p:cBhvr>
                                      <p:tavLst>
                                        <p:tav tm="0">
                                          <p:val>
                                            <p:strVal val="#ppt_x+0.4"/>
                                          </p:val>
                                        </p:tav>
                                        <p:tav tm="100000">
                                          <p:val>
                                            <p:strVal val="#ppt_x-0.05"/>
                                          </p:val>
                                        </p:tav>
                                      </p:tavLst>
                                    </p:anim>
                                    <p:anim calcmode="lin" valueType="num">
                                      <p:cBhvr>
                                        <p:cTn id="16" dur="800" decel="100000" fill="hold"/>
                                        <p:tgtEl>
                                          <p:spTgt spid="76"/>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76"/>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7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hand-spread-gesture_33861">
            <a:extLst>
              <a:ext uri="{FF2B5EF4-FFF2-40B4-BE49-F238E27FC236}">
                <a16:creationId xmlns:a16="http://schemas.microsoft.com/office/drawing/2014/main" id="{1236280D-B594-11E5-9A32-D561DC754DF8}"/>
              </a:ext>
            </a:extLst>
          </p:cNvPr>
          <p:cNvSpPr/>
          <p:nvPr/>
        </p:nvSpPr>
        <p:spPr>
          <a:xfrm rot="1840616">
            <a:off x="5682611" y="978859"/>
            <a:ext cx="265387" cy="299276"/>
          </a:xfrm>
          <a:custGeom>
            <a:avLst/>
            <a:gdLst>
              <a:gd name="T0" fmla="*/ 843 w 976"/>
              <a:gd name="T1" fmla="*/ 321 h 1102"/>
              <a:gd name="T2" fmla="*/ 745 w 976"/>
              <a:gd name="T3" fmla="*/ 446 h 1102"/>
              <a:gd name="T4" fmla="*/ 803 w 976"/>
              <a:gd name="T5" fmla="*/ 189 h 1102"/>
              <a:gd name="T6" fmla="*/ 734 w 976"/>
              <a:gd name="T7" fmla="*/ 75 h 1102"/>
              <a:gd name="T8" fmla="*/ 621 w 976"/>
              <a:gd name="T9" fmla="*/ 144 h 1102"/>
              <a:gd name="T10" fmla="*/ 582 w 976"/>
              <a:gd name="T11" fmla="*/ 97 h 1102"/>
              <a:gd name="T12" fmla="*/ 388 w 976"/>
              <a:gd name="T13" fmla="*/ 97 h 1102"/>
              <a:gd name="T14" fmla="*/ 350 w 976"/>
              <a:gd name="T15" fmla="*/ 209 h 1102"/>
              <a:gd name="T16" fmla="*/ 235 w 976"/>
              <a:gd name="T17" fmla="*/ 112 h 1102"/>
              <a:gd name="T18" fmla="*/ 163 w 976"/>
              <a:gd name="T19" fmla="*/ 219 h 1102"/>
              <a:gd name="T20" fmla="*/ 244 w 976"/>
              <a:gd name="T21" fmla="*/ 601 h 1102"/>
              <a:gd name="T22" fmla="*/ 0 w 976"/>
              <a:gd name="T23" fmla="*/ 630 h 1102"/>
              <a:gd name="T24" fmla="*/ 257 w 976"/>
              <a:gd name="T25" fmla="*/ 931 h 1102"/>
              <a:gd name="T26" fmla="*/ 214 w 976"/>
              <a:gd name="T27" fmla="*/ 969 h 1102"/>
              <a:gd name="T28" fmla="*/ 252 w 976"/>
              <a:gd name="T29" fmla="*/ 1102 h 1102"/>
              <a:gd name="T30" fmla="*/ 834 w 976"/>
              <a:gd name="T31" fmla="*/ 1064 h 1102"/>
              <a:gd name="T32" fmla="*/ 796 w 976"/>
              <a:gd name="T33" fmla="*/ 931 h 1102"/>
              <a:gd name="T34" fmla="*/ 813 w 976"/>
              <a:gd name="T35" fmla="*/ 859 h 1102"/>
              <a:gd name="T36" fmla="*/ 865 w 976"/>
              <a:gd name="T37" fmla="*/ 638 h 1102"/>
              <a:gd name="T38" fmla="*/ 953 w 976"/>
              <a:gd name="T39" fmla="*/ 448 h 1102"/>
              <a:gd name="T40" fmla="*/ 912 w 976"/>
              <a:gd name="T41" fmla="*/ 325 h 1102"/>
              <a:gd name="T42" fmla="*/ 825 w 976"/>
              <a:gd name="T43" fmla="*/ 631 h 1102"/>
              <a:gd name="T44" fmla="*/ 825 w 976"/>
              <a:gd name="T45" fmla="*/ 634 h 1102"/>
              <a:gd name="T46" fmla="*/ 825 w 976"/>
              <a:gd name="T47" fmla="*/ 642 h 1102"/>
              <a:gd name="T48" fmla="*/ 778 w 976"/>
              <a:gd name="T49" fmla="*/ 839 h 1102"/>
              <a:gd name="T50" fmla="*/ 297 w 976"/>
              <a:gd name="T51" fmla="*/ 931 h 1102"/>
              <a:gd name="T52" fmla="*/ 109 w 976"/>
              <a:gd name="T53" fmla="*/ 697 h 1102"/>
              <a:gd name="T54" fmla="*/ 40 w 976"/>
              <a:gd name="T55" fmla="*/ 630 h 1102"/>
              <a:gd name="T56" fmla="*/ 245 w 976"/>
              <a:gd name="T57" fmla="*/ 647 h 1102"/>
              <a:gd name="T58" fmla="*/ 288 w 976"/>
              <a:gd name="T59" fmla="*/ 565 h 1102"/>
              <a:gd name="T60" fmla="*/ 203 w 976"/>
              <a:gd name="T61" fmla="*/ 211 h 1102"/>
              <a:gd name="T62" fmla="*/ 277 w 976"/>
              <a:gd name="T63" fmla="*/ 156 h 1102"/>
              <a:gd name="T64" fmla="*/ 312 w 976"/>
              <a:gd name="T65" fmla="*/ 220 h 1102"/>
              <a:gd name="T66" fmla="*/ 406 w 976"/>
              <a:gd name="T67" fmla="*/ 470 h 1102"/>
              <a:gd name="T68" fmla="*/ 428 w 976"/>
              <a:gd name="T69" fmla="*/ 450 h 1102"/>
              <a:gd name="T70" fmla="*/ 485 w 976"/>
              <a:gd name="T71" fmla="*/ 40 h 1102"/>
              <a:gd name="T72" fmla="*/ 545 w 976"/>
              <a:gd name="T73" fmla="*/ 420 h 1102"/>
              <a:gd name="T74" fmla="*/ 561 w 976"/>
              <a:gd name="T75" fmla="*/ 444 h 1102"/>
              <a:gd name="T76" fmla="*/ 659 w 976"/>
              <a:gd name="T77" fmla="*/ 154 h 1102"/>
              <a:gd name="T78" fmla="*/ 725 w 976"/>
              <a:gd name="T79" fmla="*/ 114 h 1102"/>
              <a:gd name="T80" fmla="*/ 764 w 976"/>
              <a:gd name="T81" fmla="*/ 179 h 1102"/>
              <a:gd name="T82" fmla="*/ 709 w 976"/>
              <a:gd name="T83" fmla="*/ 478 h 1102"/>
              <a:gd name="T84" fmla="*/ 715 w 976"/>
              <a:gd name="T85" fmla="*/ 478 h 1102"/>
              <a:gd name="T86" fmla="*/ 743 w 976"/>
              <a:gd name="T87" fmla="*/ 489 h 1102"/>
              <a:gd name="T88" fmla="*/ 827 w 976"/>
              <a:gd name="T89" fmla="*/ 386 h 1102"/>
              <a:gd name="T90" fmla="*/ 856 w 976"/>
              <a:gd name="T91" fmla="*/ 359 h 1102"/>
              <a:gd name="T92" fmla="*/ 919 w 976"/>
              <a:gd name="T93" fmla="*/ 42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6" h="1102">
                <a:moveTo>
                  <a:pt x="912" y="325"/>
                </a:moveTo>
                <a:cubicBezTo>
                  <a:pt x="890" y="314"/>
                  <a:pt x="866" y="313"/>
                  <a:pt x="843" y="321"/>
                </a:cubicBezTo>
                <a:cubicBezTo>
                  <a:pt x="821" y="329"/>
                  <a:pt x="803" y="345"/>
                  <a:pt x="792" y="366"/>
                </a:cubicBezTo>
                <a:lnTo>
                  <a:pt x="745" y="446"/>
                </a:lnTo>
                <a:cubicBezTo>
                  <a:pt x="743" y="446"/>
                  <a:pt x="740" y="445"/>
                  <a:pt x="738" y="445"/>
                </a:cubicBezTo>
                <a:lnTo>
                  <a:pt x="803" y="189"/>
                </a:lnTo>
                <a:cubicBezTo>
                  <a:pt x="809" y="164"/>
                  <a:pt x="805" y="139"/>
                  <a:pt x="792" y="118"/>
                </a:cubicBezTo>
                <a:cubicBezTo>
                  <a:pt x="779" y="96"/>
                  <a:pt x="759" y="81"/>
                  <a:pt x="734" y="75"/>
                </a:cubicBezTo>
                <a:cubicBezTo>
                  <a:pt x="710" y="69"/>
                  <a:pt x="685" y="73"/>
                  <a:pt x="663" y="86"/>
                </a:cubicBezTo>
                <a:cubicBezTo>
                  <a:pt x="642" y="99"/>
                  <a:pt x="626" y="120"/>
                  <a:pt x="621" y="144"/>
                </a:cubicBezTo>
                <a:lnTo>
                  <a:pt x="584" y="281"/>
                </a:lnTo>
                <a:lnTo>
                  <a:pt x="582" y="97"/>
                </a:lnTo>
                <a:cubicBezTo>
                  <a:pt x="582" y="44"/>
                  <a:pt x="538" y="0"/>
                  <a:pt x="485" y="0"/>
                </a:cubicBezTo>
                <a:cubicBezTo>
                  <a:pt x="432" y="0"/>
                  <a:pt x="388" y="44"/>
                  <a:pt x="388" y="97"/>
                </a:cubicBezTo>
                <a:lnTo>
                  <a:pt x="388" y="332"/>
                </a:lnTo>
                <a:lnTo>
                  <a:pt x="350" y="209"/>
                </a:lnTo>
                <a:cubicBezTo>
                  <a:pt x="344" y="181"/>
                  <a:pt x="330" y="143"/>
                  <a:pt x="299" y="122"/>
                </a:cubicBezTo>
                <a:cubicBezTo>
                  <a:pt x="281" y="111"/>
                  <a:pt x="259" y="107"/>
                  <a:pt x="235" y="112"/>
                </a:cubicBezTo>
                <a:cubicBezTo>
                  <a:pt x="182" y="124"/>
                  <a:pt x="157" y="160"/>
                  <a:pt x="163" y="216"/>
                </a:cubicBezTo>
                <a:cubicBezTo>
                  <a:pt x="163" y="217"/>
                  <a:pt x="163" y="218"/>
                  <a:pt x="163" y="219"/>
                </a:cubicBezTo>
                <a:lnTo>
                  <a:pt x="248" y="567"/>
                </a:lnTo>
                <a:cubicBezTo>
                  <a:pt x="248" y="582"/>
                  <a:pt x="246" y="593"/>
                  <a:pt x="244" y="601"/>
                </a:cubicBezTo>
                <a:cubicBezTo>
                  <a:pt x="150" y="551"/>
                  <a:pt x="81" y="539"/>
                  <a:pt x="39" y="564"/>
                </a:cubicBezTo>
                <a:cubicBezTo>
                  <a:pt x="8" y="581"/>
                  <a:pt x="0" y="613"/>
                  <a:pt x="0" y="630"/>
                </a:cubicBezTo>
                <a:cubicBezTo>
                  <a:pt x="0" y="699"/>
                  <a:pt x="81" y="730"/>
                  <a:pt x="93" y="734"/>
                </a:cubicBezTo>
                <a:cubicBezTo>
                  <a:pt x="245" y="805"/>
                  <a:pt x="261" y="888"/>
                  <a:pt x="257" y="931"/>
                </a:cubicBezTo>
                <a:lnTo>
                  <a:pt x="252" y="931"/>
                </a:lnTo>
                <a:cubicBezTo>
                  <a:pt x="231" y="931"/>
                  <a:pt x="214" y="948"/>
                  <a:pt x="214" y="969"/>
                </a:cubicBezTo>
                <a:lnTo>
                  <a:pt x="214" y="1064"/>
                </a:lnTo>
                <a:cubicBezTo>
                  <a:pt x="214" y="1085"/>
                  <a:pt x="231" y="1102"/>
                  <a:pt x="252" y="1102"/>
                </a:cubicBezTo>
                <a:lnTo>
                  <a:pt x="796" y="1102"/>
                </a:lnTo>
                <a:cubicBezTo>
                  <a:pt x="817" y="1102"/>
                  <a:pt x="834" y="1085"/>
                  <a:pt x="834" y="1064"/>
                </a:cubicBezTo>
                <a:lnTo>
                  <a:pt x="834" y="969"/>
                </a:lnTo>
                <a:cubicBezTo>
                  <a:pt x="834" y="948"/>
                  <a:pt x="817" y="931"/>
                  <a:pt x="796" y="931"/>
                </a:cubicBezTo>
                <a:lnTo>
                  <a:pt x="790" y="931"/>
                </a:lnTo>
                <a:cubicBezTo>
                  <a:pt x="793" y="892"/>
                  <a:pt x="801" y="879"/>
                  <a:pt x="813" y="859"/>
                </a:cubicBezTo>
                <a:cubicBezTo>
                  <a:pt x="821" y="844"/>
                  <a:pt x="832" y="825"/>
                  <a:pt x="844" y="793"/>
                </a:cubicBezTo>
                <a:cubicBezTo>
                  <a:pt x="860" y="749"/>
                  <a:pt x="865" y="688"/>
                  <a:pt x="865" y="638"/>
                </a:cubicBezTo>
                <a:lnTo>
                  <a:pt x="865" y="638"/>
                </a:lnTo>
                <a:cubicBezTo>
                  <a:pt x="866" y="578"/>
                  <a:pt x="928" y="481"/>
                  <a:pt x="953" y="448"/>
                </a:cubicBezTo>
                <a:cubicBezTo>
                  <a:pt x="953" y="447"/>
                  <a:pt x="954" y="446"/>
                  <a:pt x="955" y="445"/>
                </a:cubicBezTo>
                <a:cubicBezTo>
                  <a:pt x="976" y="400"/>
                  <a:pt x="957" y="346"/>
                  <a:pt x="912" y="325"/>
                </a:cubicBezTo>
                <a:close/>
                <a:moveTo>
                  <a:pt x="919" y="426"/>
                </a:moveTo>
                <a:cubicBezTo>
                  <a:pt x="908" y="442"/>
                  <a:pt x="830" y="552"/>
                  <a:pt x="825" y="631"/>
                </a:cubicBezTo>
                <a:cubicBezTo>
                  <a:pt x="825" y="631"/>
                  <a:pt x="825" y="631"/>
                  <a:pt x="825" y="631"/>
                </a:cubicBezTo>
                <a:cubicBezTo>
                  <a:pt x="825" y="632"/>
                  <a:pt x="825" y="633"/>
                  <a:pt x="825" y="634"/>
                </a:cubicBezTo>
                <a:cubicBezTo>
                  <a:pt x="825" y="636"/>
                  <a:pt x="825" y="638"/>
                  <a:pt x="825" y="639"/>
                </a:cubicBezTo>
                <a:cubicBezTo>
                  <a:pt x="825" y="640"/>
                  <a:pt x="825" y="641"/>
                  <a:pt x="825" y="642"/>
                </a:cubicBezTo>
                <a:cubicBezTo>
                  <a:pt x="824" y="687"/>
                  <a:pt x="820" y="741"/>
                  <a:pt x="806" y="779"/>
                </a:cubicBezTo>
                <a:cubicBezTo>
                  <a:pt x="795" y="808"/>
                  <a:pt x="786" y="825"/>
                  <a:pt x="778" y="839"/>
                </a:cubicBezTo>
                <a:cubicBezTo>
                  <a:pt x="763" y="865"/>
                  <a:pt x="754" y="883"/>
                  <a:pt x="750" y="931"/>
                </a:cubicBezTo>
                <a:lnTo>
                  <a:pt x="297" y="931"/>
                </a:lnTo>
                <a:cubicBezTo>
                  <a:pt x="299" y="912"/>
                  <a:pt x="297" y="888"/>
                  <a:pt x="287" y="861"/>
                </a:cubicBezTo>
                <a:cubicBezTo>
                  <a:pt x="264" y="796"/>
                  <a:pt x="204" y="741"/>
                  <a:pt x="109" y="697"/>
                </a:cubicBezTo>
                <a:cubicBezTo>
                  <a:pt x="108" y="697"/>
                  <a:pt x="107" y="696"/>
                  <a:pt x="107" y="696"/>
                </a:cubicBezTo>
                <a:cubicBezTo>
                  <a:pt x="106" y="696"/>
                  <a:pt x="40" y="673"/>
                  <a:pt x="40" y="630"/>
                </a:cubicBezTo>
                <a:cubicBezTo>
                  <a:pt x="40" y="629"/>
                  <a:pt x="41" y="608"/>
                  <a:pt x="59" y="598"/>
                </a:cubicBezTo>
                <a:cubicBezTo>
                  <a:pt x="77" y="587"/>
                  <a:pt x="126" y="580"/>
                  <a:pt x="245" y="647"/>
                </a:cubicBezTo>
                <a:cubicBezTo>
                  <a:pt x="254" y="652"/>
                  <a:pt x="265" y="649"/>
                  <a:pt x="271" y="641"/>
                </a:cubicBezTo>
                <a:cubicBezTo>
                  <a:pt x="273" y="639"/>
                  <a:pt x="288" y="615"/>
                  <a:pt x="288" y="565"/>
                </a:cubicBezTo>
                <a:cubicBezTo>
                  <a:pt x="288" y="563"/>
                  <a:pt x="288" y="562"/>
                  <a:pt x="288" y="560"/>
                </a:cubicBezTo>
                <a:lnTo>
                  <a:pt x="203" y="211"/>
                </a:lnTo>
                <a:cubicBezTo>
                  <a:pt x="199" y="176"/>
                  <a:pt x="211" y="158"/>
                  <a:pt x="244" y="151"/>
                </a:cubicBezTo>
                <a:cubicBezTo>
                  <a:pt x="257" y="148"/>
                  <a:pt x="268" y="150"/>
                  <a:pt x="277" y="156"/>
                </a:cubicBezTo>
                <a:cubicBezTo>
                  <a:pt x="293" y="166"/>
                  <a:pt x="305" y="189"/>
                  <a:pt x="311" y="218"/>
                </a:cubicBezTo>
                <a:cubicBezTo>
                  <a:pt x="311" y="219"/>
                  <a:pt x="312" y="219"/>
                  <a:pt x="312" y="220"/>
                </a:cubicBezTo>
                <a:lnTo>
                  <a:pt x="384" y="456"/>
                </a:lnTo>
                <a:cubicBezTo>
                  <a:pt x="387" y="465"/>
                  <a:pt x="397" y="471"/>
                  <a:pt x="406" y="470"/>
                </a:cubicBezTo>
                <a:cubicBezTo>
                  <a:pt x="407" y="470"/>
                  <a:pt x="407" y="470"/>
                  <a:pt x="408" y="470"/>
                </a:cubicBezTo>
                <a:cubicBezTo>
                  <a:pt x="419" y="470"/>
                  <a:pt x="428" y="461"/>
                  <a:pt x="428" y="450"/>
                </a:cubicBezTo>
                <a:lnTo>
                  <a:pt x="428" y="97"/>
                </a:lnTo>
                <a:cubicBezTo>
                  <a:pt x="428" y="66"/>
                  <a:pt x="454" y="40"/>
                  <a:pt x="485" y="40"/>
                </a:cubicBezTo>
                <a:cubicBezTo>
                  <a:pt x="516" y="40"/>
                  <a:pt x="542" y="66"/>
                  <a:pt x="542" y="97"/>
                </a:cubicBezTo>
                <a:lnTo>
                  <a:pt x="545" y="420"/>
                </a:lnTo>
                <a:cubicBezTo>
                  <a:pt x="546" y="421"/>
                  <a:pt x="546" y="423"/>
                  <a:pt x="546" y="425"/>
                </a:cubicBezTo>
                <a:cubicBezTo>
                  <a:pt x="547" y="434"/>
                  <a:pt x="553" y="441"/>
                  <a:pt x="561" y="444"/>
                </a:cubicBezTo>
                <a:cubicBezTo>
                  <a:pt x="572" y="446"/>
                  <a:pt x="583" y="440"/>
                  <a:pt x="586" y="429"/>
                </a:cubicBezTo>
                <a:lnTo>
                  <a:pt x="659" y="154"/>
                </a:lnTo>
                <a:cubicBezTo>
                  <a:pt x="663" y="140"/>
                  <a:pt x="671" y="128"/>
                  <a:pt x="684" y="120"/>
                </a:cubicBezTo>
                <a:cubicBezTo>
                  <a:pt x="696" y="113"/>
                  <a:pt x="711" y="111"/>
                  <a:pt x="725" y="114"/>
                </a:cubicBezTo>
                <a:cubicBezTo>
                  <a:pt x="739" y="117"/>
                  <a:pt x="751" y="126"/>
                  <a:pt x="758" y="138"/>
                </a:cubicBezTo>
                <a:cubicBezTo>
                  <a:pt x="766" y="151"/>
                  <a:pt x="768" y="165"/>
                  <a:pt x="764" y="179"/>
                </a:cubicBezTo>
                <a:lnTo>
                  <a:pt x="695" y="454"/>
                </a:lnTo>
                <a:cubicBezTo>
                  <a:pt x="692" y="464"/>
                  <a:pt x="698" y="475"/>
                  <a:pt x="709" y="478"/>
                </a:cubicBezTo>
                <a:cubicBezTo>
                  <a:pt x="711" y="478"/>
                  <a:pt x="712" y="479"/>
                  <a:pt x="714" y="479"/>
                </a:cubicBezTo>
                <a:cubicBezTo>
                  <a:pt x="714" y="479"/>
                  <a:pt x="715" y="478"/>
                  <a:pt x="715" y="478"/>
                </a:cubicBezTo>
                <a:cubicBezTo>
                  <a:pt x="723" y="482"/>
                  <a:pt x="732" y="485"/>
                  <a:pt x="741" y="487"/>
                </a:cubicBezTo>
                <a:cubicBezTo>
                  <a:pt x="742" y="487"/>
                  <a:pt x="742" y="488"/>
                  <a:pt x="743" y="489"/>
                </a:cubicBezTo>
                <a:cubicBezTo>
                  <a:pt x="753" y="494"/>
                  <a:pt x="765" y="491"/>
                  <a:pt x="771" y="482"/>
                </a:cubicBezTo>
                <a:lnTo>
                  <a:pt x="827" y="386"/>
                </a:lnTo>
                <a:cubicBezTo>
                  <a:pt x="827" y="385"/>
                  <a:pt x="828" y="385"/>
                  <a:pt x="828" y="384"/>
                </a:cubicBezTo>
                <a:cubicBezTo>
                  <a:pt x="834" y="372"/>
                  <a:pt x="844" y="363"/>
                  <a:pt x="856" y="359"/>
                </a:cubicBezTo>
                <a:cubicBezTo>
                  <a:pt x="869" y="354"/>
                  <a:pt x="883" y="355"/>
                  <a:pt x="895" y="361"/>
                </a:cubicBezTo>
                <a:cubicBezTo>
                  <a:pt x="919" y="372"/>
                  <a:pt x="930" y="401"/>
                  <a:pt x="919" y="426"/>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组合 9">
            <a:extLst>
              <a:ext uri="{FF2B5EF4-FFF2-40B4-BE49-F238E27FC236}">
                <a16:creationId xmlns:a16="http://schemas.microsoft.com/office/drawing/2014/main" id="{F36FB091-0497-FA41-156C-2F7A014E4EE3}"/>
              </a:ext>
            </a:extLst>
          </p:cNvPr>
          <p:cNvGrpSpPr/>
          <p:nvPr/>
        </p:nvGrpSpPr>
        <p:grpSpPr>
          <a:xfrm>
            <a:off x="6010886" y="1040121"/>
            <a:ext cx="1427871" cy="198418"/>
            <a:chOff x="6010886" y="1040121"/>
            <a:chExt cx="1427871" cy="198418"/>
          </a:xfrm>
        </p:grpSpPr>
        <p:sp>
          <p:nvSpPr>
            <p:cNvPr id="21" name="message-envelope_16872">
              <a:extLst>
                <a:ext uri="{FF2B5EF4-FFF2-40B4-BE49-F238E27FC236}">
                  <a16:creationId xmlns:a16="http://schemas.microsoft.com/office/drawing/2014/main" id="{5F012231-FA83-1E77-5E7A-271B826ECFCE}"/>
                </a:ext>
              </a:extLst>
            </p:cNvPr>
            <p:cNvSpPr/>
            <p:nvPr/>
          </p:nvSpPr>
          <p:spPr>
            <a:xfrm>
              <a:off x="6010886"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2" name="message-envelope_16872">
              <a:extLst>
                <a:ext uri="{FF2B5EF4-FFF2-40B4-BE49-F238E27FC236}">
                  <a16:creationId xmlns:a16="http://schemas.microsoft.com/office/drawing/2014/main" id="{8BCDD75E-20E6-245F-BC20-EC5B08C13B3F}"/>
                </a:ext>
              </a:extLst>
            </p:cNvPr>
            <p:cNvSpPr/>
            <p:nvPr/>
          </p:nvSpPr>
          <p:spPr>
            <a:xfrm>
              <a:off x="6385229"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3" name="message-envelope_16872">
              <a:extLst>
                <a:ext uri="{FF2B5EF4-FFF2-40B4-BE49-F238E27FC236}">
                  <a16:creationId xmlns:a16="http://schemas.microsoft.com/office/drawing/2014/main" id="{507EB39B-93E0-2BF6-DB77-133138A5C289}"/>
                </a:ext>
              </a:extLst>
            </p:cNvPr>
            <p:cNvSpPr/>
            <p:nvPr/>
          </p:nvSpPr>
          <p:spPr>
            <a:xfrm>
              <a:off x="6759572"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0" name="message-envelope_16872">
              <a:extLst>
                <a:ext uri="{FF2B5EF4-FFF2-40B4-BE49-F238E27FC236}">
                  <a16:creationId xmlns:a16="http://schemas.microsoft.com/office/drawing/2014/main" id="{386B2640-6EA3-BA5C-25B2-88C33D5E5565}"/>
                </a:ext>
              </a:extLst>
            </p:cNvPr>
            <p:cNvSpPr/>
            <p:nvPr/>
          </p:nvSpPr>
          <p:spPr>
            <a:xfrm>
              <a:off x="7133914"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29" name="箭头: 左右 28">
            <a:extLst>
              <a:ext uri="{FF2B5EF4-FFF2-40B4-BE49-F238E27FC236}">
                <a16:creationId xmlns:a16="http://schemas.microsoft.com/office/drawing/2014/main" id="{62D5A662-7AED-F963-DDEC-273D19818217}"/>
              </a:ext>
            </a:extLst>
          </p:cNvPr>
          <p:cNvSpPr/>
          <p:nvPr/>
        </p:nvSpPr>
        <p:spPr>
          <a:xfrm>
            <a:off x="3795193" y="124858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释放</a:t>
            </a:r>
            <a:r>
              <a:rPr lang="en-US" altLang="zh-CN" b="1" dirty="0">
                <a:solidFill>
                  <a:schemeClr val="tx1"/>
                </a:solidFill>
              </a:rPr>
              <a:t>TCP</a:t>
            </a:r>
            <a:r>
              <a:rPr lang="zh-CN" altLang="en-US" b="1" dirty="0">
                <a:solidFill>
                  <a:schemeClr val="tx1"/>
                </a:solidFill>
              </a:rPr>
              <a:t>连接</a:t>
            </a:r>
          </a:p>
        </p:txBody>
      </p:sp>
      <p:sp>
        <p:nvSpPr>
          <p:cNvPr id="17" name="矩形 16">
            <a:extLst>
              <a:ext uri="{FF2B5EF4-FFF2-40B4-BE49-F238E27FC236}">
                <a16:creationId xmlns:a16="http://schemas.microsoft.com/office/drawing/2014/main" id="{40F99E68-DCA6-831D-1B42-467B2C89E3C9}"/>
              </a:ext>
            </a:extLst>
          </p:cNvPr>
          <p:cNvSpPr/>
          <p:nvPr/>
        </p:nvSpPr>
        <p:spPr>
          <a:xfrm>
            <a:off x="2699103" y="1865194"/>
            <a:ext cx="1515600" cy="58277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18" name="矩形 17">
            <a:extLst>
              <a:ext uri="{FF2B5EF4-FFF2-40B4-BE49-F238E27FC236}">
                <a16:creationId xmlns:a16="http://schemas.microsoft.com/office/drawing/2014/main" id="{CA6B1C4C-7188-4E3C-5D49-99A1C6D04C21}"/>
              </a:ext>
            </a:extLst>
          </p:cNvPr>
          <p:cNvSpPr/>
          <p:nvPr/>
        </p:nvSpPr>
        <p:spPr>
          <a:xfrm>
            <a:off x="7977861" y="1865194"/>
            <a:ext cx="1515035" cy="92372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24" name="文本框 23">
            <a:extLst>
              <a:ext uri="{FF2B5EF4-FFF2-40B4-BE49-F238E27FC236}">
                <a16:creationId xmlns:a16="http://schemas.microsoft.com/office/drawing/2014/main" id="{ABC1E240-2472-5F63-48F2-374B54E05FC4}"/>
              </a:ext>
            </a:extLst>
          </p:cNvPr>
          <p:cNvSpPr txBox="1"/>
          <p:nvPr/>
        </p:nvSpPr>
        <p:spPr>
          <a:xfrm>
            <a:off x="2130526" y="1176231"/>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5" name="文本框 24">
            <a:extLst>
              <a:ext uri="{FF2B5EF4-FFF2-40B4-BE49-F238E27FC236}">
                <a16:creationId xmlns:a16="http://schemas.microsoft.com/office/drawing/2014/main" id="{CEF6D472-E22A-8768-D9C3-A3F97244770D}"/>
              </a:ext>
            </a:extLst>
          </p:cNvPr>
          <p:cNvSpPr txBox="1"/>
          <p:nvPr/>
        </p:nvSpPr>
        <p:spPr>
          <a:xfrm>
            <a:off x="9081840" y="1176231"/>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26" name="组合 25">
            <a:extLst>
              <a:ext uri="{FF2B5EF4-FFF2-40B4-BE49-F238E27FC236}">
                <a16:creationId xmlns:a16="http://schemas.microsoft.com/office/drawing/2014/main" id="{E6947661-44AF-5FB4-02BF-15425BDB997C}"/>
              </a:ext>
            </a:extLst>
          </p:cNvPr>
          <p:cNvGrpSpPr/>
          <p:nvPr/>
        </p:nvGrpSpPr>
        <p:grpSpPr>
          <a:xfrm>
            <a:off x="3118053" y="1128498"/>
            <a:ext cx="5963787" cy="654939"/>
            <a:chOff x="2993956" y="1149410"/>
            <a:chExt cx="5963787" cy="654939"/>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grpSp>
        <p:nvGrpSpPr>
          <p:cNvPr id="8" name="组合 7">
            <a:extLst>
              <a:ext uri="{FF2B5EF4-FFF2-40B4-BE49-F238E27FC236}">
                <a16:creationId xmlns:a16="http://schemas.microsoft.com/office/drawing/2014/main" id="{9AFD3B46-0258-3B49-FC77-D6850AA42710}"/>
              </a:ext>
            </a:extLst>
          </p:cNvPr>
          <p:cNvGrpSpPr/>
          <p:nvPr/>
        </p:nvGrpSpPr>
        <p:grpSpPr>
          <a:xfrm>
            <a:off x="4274694" y="1865193"/>
            <a:ext cx="3642611" cy="412095"/>
            <a:chOff x="4274694" y="1865193"/>
            <a:chExt cx="3642611" cy="412095"/>
          </a:xfrm>
        </p:grpSpPr>
        <p:sp>
          <p:nvSpPr>
            <p:cNvPr id="5" name="圆柱体 4">
              <a:extLst>
                <a:ext uri="{FF2B5EF4-FFF2-40B4-BE49-F238E27FC236}">
                  <a16:creationId xmlns:a16="http://schemas.microsoft.com/office/drawing/2014/main" id="{EA8B1183-5375-08E6-EF5E-0A674D9F60C2}"/>
                </a:ext>
              </a:extLst>
            </p:cNvPr>
            <p:cNvSpPr/>
            <p:nvPr/>
          </p:nvSpPr>
          <p:spPr>
            <a:xfrm rot="16200000">
              <a:off x="5889952" y="249935"/>
              <a:ext cx="412095" cy="3642611"/>
            </a:xfrm>
            <a:prstGeom prst="can">
              <a:avLst>
                <a:gd name="adj" fmla="val 34442"/>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D6CCF5A-5DEA-F891-7E78-D2307C7C767B}"/>
                </a:ext>
              </a:extLst>
            </p:cNvPr>
            <p:cNvSpPr txBox="1"/>
            <p:nvPr/>
          </p:nvSpPr>
          <p:spPr>
            <a:xfrm>
              <a:off x="5491309" y="1885326"/>
              <a:ext cx="1232170" cy="369332"/>
            </a:xfrm>
            <a:prstGeom prst="rect">
              <a:avLst/>
            </a:prstGeom>
            <a:noFill/>
          </p:spPr>
          <p:txBody>
            <a:bodyPr wrap="square" rtlCol="0">
              <a:spAutoFit/>
            </a:bodyPr>
            <a:lstStyle/>
            <a:p>
              <a:pPr algn="ctr"/>
              <a:r>
                <a:rPr lang="zh-CN" altLang="en-US" b="1" dirty="0">
                  <a:solidFill>
                    <a:schemeClr val="bg1"/>
                  </a:solidFill>
                </a:rPr>
                <a:t>数据传输</a:t>
              </a:r>
            </a:p>
          </p:txBody>
        </p:sp>
      </p:grpSp>
      <p:sp>
        <p:nvSpPr>
          <p:cNvPr id="30" name="矩形 29">
            <a:extLst>
              <a:ext uri="{FF2B5EF4-FFF2-40B4-BE49-F238E27FC236}">
                <a16:creationId xmlns:a16="http://schemas.microsoft.com/office/drawing/2014/main" id="{ED68718A-6367-8AA5-E2BF-1B31FC417C7B}"/>
              </a:ext>
            </a:extLst>
          </p:cNvPr>
          <p:cNvSpPr/>
          <p:nvPr/>
        </p:nvSpPr>
        <p:spPr>
          <a:xfrm>
            <a:off x="2699102" y="2447972"/>
            <a:ext cx="1515600" cy="873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FIN-WAIT-1</a:t>
            </a:r>
          </a:p>
          <a:p>
            <a:pPr algn="ctr"/>
            <a:r>
              <a:rPr lang="zh-CN" altLang="en-US" b="1" dirty="0">
                <a:solidFill>
                  <a:schemeClr val="bg1"/>
                </a:solidFill>
                <a:latin typeface="+mn-ea"/>
              </a:rPr>
              <a:t>终止等待</a:t>
            </a:r>
            <a:r>
              <a:rPr lang="en-US" altLang="zh-CN" b="1" dirty="0">
                <a:solidFill>
                  <a:schemeClr val="bg1"/>
                </a:solidFill>
                <a:latin typeface="+mn-ea"/>
              </a:rPr>
              <a:t>1</a:t>
            </a:r>
            <a:endParaRPr lang="zh-CN" altLang="en-US" b="1" dirty="0">
              <a:solidFill>
                <a:schemeClr val="bg1"/>
              </a:solidFill>
              <a:latin typeface="+mn-ea"/>
            </a:endParaRPr>
          </a:p>
        </p:txBody>
      </p:sp>
      <p:grpSp>
        <p:nvGrpSpPr>
          <p:cNvPr id="95" name="组合 94">
            <a:extLst>
              <a:ext uri="{FF2B5EF4-FFF2-40B4-BE49-F238E27FC236}">
                <a16:creationId xmlns:a16="http://schemas.microsoft.com/office/drawing/2014/main" id="{17317090-41A6-A428-52C7-8C06E0B317FD}"/>
              </a:ext>
            </a:extLst>
          </p:cNvPr>
          <p:cNvGrpSpPr/>
          <p:nvPr/>
        </p:nvGrpSpPr>
        <p:grpSpPr>
          <a:xfrm>
            <a:off x="4214138" y="2251901"/>
            <a:ext cx="3763723" cy="545711"/>
            <a:chOff x="4214138" y="2251901"/>
            <a:chExt cx="3763723" cy="545711"/>
          </a:xfrm>
        </p:grpSpPr>
        <p:cxnSp>
          <p:nvCxnSpPr>
            <p:cNvPr id="31" name="直接箭头连接符 30">
              <a:extLst>
                <a:ext uri="{FF2B5EF4-FFF2-40B4-BE49-F238E27FC236}">
                  <a16:creationId xmlns:a16="http://schemas.microsoft.com/office/drawing/2014/main" id="{641AA3EE-6A46-EDA9-E2D9-F04EFCBA3B99}"/>
                </a:ext>
              </a:extLst>
            </p:cNvPr>
            <p:cNvCxnSpPr/>
            <p:nvPr/>
          </p:nvCxnSpPr>
          <p:spPr>
            <a:xfrm>
              <a:off x="4214138" y="2447572"/>
              <a:ext cx="3763723" cy="34134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A220E6E1-D8B3-04C9-6769-99C51BD63251}"/>
                </a:ext>
              </a:extLst>
            </p:cNvPr>
            <p:cNvSpPr txBox="1"/>
            <p:nvPr/>
          </p:nvSpPr>
          <p:spPr>
            <a:xfrm rot="335594">
              <a:off x="4859257" y="2251901"/>
              <a:ext cx="809897" cy="369332"/>
            </a:xfrm>
            <a:prstGeom prst="rect">
              <a:avLst/>
            </a:prstGeom>
            <a:noFill/>
          </p:spPr>
          <p:txBody>
            <a:bodyPr wrap="square" rtlCol="0">
              <a:spAutoFit/>
            </a:bodyPr>
            <a:lstStyle/>
            <a:p>
              <a:r>
                <a:rPr lang="en-US" altLang="zh-CN" b="1" dirty="0"/>
                <a:t>FIN=1</a:t>
              </a:r>
              <a:endParaRPr lang="zh-CN" altLang="en-US" b="1" dirty="0"/>
            </a:p>
          </p:txBody>
        </p:sp>
        <p:sp>
          <p:nvSpPr>
            <p:cNvPr id="32" name="文本框 31">
              <a:extLst>
                <a:ext uri="{FF2B5EF4-FFF2-40B4-BE49-F238E27FC236}">
                  <a16:creationId xmlns:a16="http://schemas.microsoft.com/office/drawing/2014/main" id="{CA02D098-6D0B-915A-5EB5-5C6B4A5D8F70}"/>
                </a:ext>
              </a:extLst>
            </p:cNvPr>
            <p:cNvSpPr txBox="1"/>
            <p:nvPr/>
          </p:nvSpPr>
          <p:spPr>
            <a:xfrm rot="250480">
              <a:off x="5608557" y="2299369"/>
              <a:ext cx="809897" cy="369332"/>
            </a:xfrm>
            <a:prstGeom prst="rect">
              <a:avLst/>
            </a:prstGeom>
            <a:noFill/>
          </p:spPr>
          <p:txBody>
            <a:bodyPr wrap="square" rtlCol="0">
              <a:spAutoFit/>
            </a:bodyPr>
            <a:lstStyle/>
            <a:p>
              <a:r>
                <a:rPr lang="en-US" altLang="zh-CN" b="1" dirty="0"/>
                <a:t>ACK=1</a:t>
              </a:r>
              <a:endParaRPr lang="zh-CN" altLang="en-US" b="1" dirty="0"/>
            </a:p>
          </p:txBody>
        </p:sp>
        <p:sp>
          <p:nvSpPr>
            <p:cNvPr id="33" name="文本框 32">
              <a:extLst>
                <a:ext uri="{FF2B5EF4-FFF2-40B4-BE49-F238E27FC236}">
                  <a16:creationId xmlns:a16="http://schemas.microsoft.com/office/drawing/2014/main" id="{DE1EEE7D-A921-A199-93E3-A630153B83FE}"/>
                </a:ext>
              </a:extLst>
            </p:cNvPr>
            <p:cNvSpPr txBox="1"/>
            <p:nvPr/>
          </p:nvSpPr>
          <p:spPr>
            <a:xfrm rot="344951">
              <a:off x="6415910" y="2339094"/>
              <a:ext cx="809897" cy="369332"/>
            </a:xfrm>
            <a:prstGeom prst="rect">
              <a:avLst/>
            </a:prstGeom>
            <a:noFill/>
          </p:spPr>
          <p:txBody>
            <a:bodyPr wrap="square" rtlCol="0">
              <a:spAutoFit/>
            </a:bodyPr>
            <a:lstStyle/>
            <a:p>
              <a:r>
                <a:rPr lang="en-US" altLang="zh-CN" b="1" dirty="0"/>
                <a:t>seq=u</a:t>
              </a:r>
              <a:endParaRPr lang="zh-CN" altLang="en-US" b="1" dirty="0"/>
            </a:p>
          </p:txBody>
        </p:sp>
        <p:sp>
          <p:nvSpPr>
            <p:cNvPr id="34" name="文本框 33">
              <a:extLst>
                <a:ext uri="{FF2B5EF4-FFF2-40B4-BE49-F238E27FC236}">
                  <a16:creationId xmlns:a16="http://schemas.microsoft.com/office/drawing/2014/main" id="{73C8C3CA-C564-BE9C-E842-A8296EE84E6F}"/>
                </a:ext>
              </a:extLst>
            </p:cNvPr>
            <p:cNvSpPr txBox="1"/>
            <p:nvPr/>
          </p:nvSpPr>
          <p:spPr>
            <a:xfrm rot="344951">
              <a:off x="7146872" y="2428280"/>
              <a:ext cx="809897" cy="369332"/>
            </a:xfrm>
            <a:prstGeom prst="rect">
              <a:avLst/>
            </a:prstGeom>
            <a:noFill/>
          </p:spPr>
          <p:txBody>
            <a:bodyPr wrap="square" rtlCol="0">
              <a:spAutoFit/>
            </a:bodyPr>
            <a:lstStyle/>
            <a:p>
              <a:r>
                <a:rPr lang="en-US" altLang="zh-CN" b="1" dirty="0"/>
                <a:t>ack=v</a:t>
              </a:r>
              <a:endParaRPr lang="zh-CN" altLang="en-US" b="1" dirty="0"/>
            </a:p>
          </p:txBody>
        </p:sp>
      </p:grpSp>
      <p:grpSp>
        <p:nvGrpSpPr>
          <p:cNvPr id="94" name="组合 93">
            <a:extLst>
              <a:ext uri="{FF2B5EF4-FFF2-40B4-BE49-F238E27FC236}">
                <a16:creationId xmlns:a16="http://schemas.microsoft.com/office/drawing/2014/main" id="{5FCAD905-F0A5-7E80-98B2-22732196C43C}"/>
              </a:ext>
            </a:extLst>
          </p:cNvPr>
          <p:cNvGrpSpPr/>
          <p:nvPr/>
        </p:nvGrpSpPr>
        <p:grpSpPr>
          <a:xfrm>
            <a:off x="983085" y="1265027"/>
            <a:ext cx="1711321" cy="1200329"/>
            <a:chOff x="983085" y="1265027"/>
            <a:chExt cx="1711321" cy="1200329"/>
          </a:xfrm>
        </p:grpSpPr>
        <p:cxnSp>
          <p:nvCxnSpPr>
            <p:cNvPr id="72" name="连接符: 肘形 71">
              <a:extLst>
                <a:ext uri="{FF2B5EF4-FFF2-40B4-BE49-F238E27FC236}">
                  <a16:creationId xmlns:a16="http://schemas.microsoft.com/office/drawing/2014/main" id="{EFBF1B79-C961-44D2-C2DB-0F7E27764AB6}"/>
                </a:ext>
              </a:extLst>
            </p:cNvPr>
            <p:cNvCxnSpPr>
              <a:cxnSpLocks/>
              <a:stCxn id="24" idx="1"/>
            </p:cNvCxnSpPr>
            <p:nvPr/>
          </p:nvCxnSpPr>
          <p:spPr>
            <a:xfrm rot="10800000" flipH="1" flipV="1">
              <a:off x="2130526" y="1360896"/>
              <a:ext cx="563880" cy="1088571"/>
            </a:xfrm>
            <a:prstGeom prst="bentConnector3">
              <a:avLst>
                <a:gd name="adj1" fmla="val -1314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B7C56BD8-1CE2-8D94-5F92-CBAF19D32888}"/>
                </a:ext>
              </a:extLst>
            </p:cNvPr>
            <p:cNvSpPr txBox="1"/>
            <p:nvPr/>
          </p:nvSpPr>
          <p:spPr>
            <a:xfrm>
              <a:off x="983085" y="1265027"/>
              <a:ext cx="438727" cy="1200329"/>
            </a:xfrm>
            <a:prstGeom prst="rect">
              <a:avLst/>
            </a:prstGeom>
            <a:noFill/>
          </p:spPr>
          <p:txBody>
            <a:bodyPr wrap="square" rtlCol="0">
              <a:spAutoFit/>
            </a:bodyPr>
            <a:lstStyle/>
            <a:p>
              <a:r>
                <a:rPr lang="zh-CN" altLang="en-US" b="1" dirty="0"/>
                <a:t>主</a:t>
              </a:r>
              <a:endParaRPr lang="en-US" altLang="zh-CN" b="1" dirty="0"/>
            </a:p>
            <a:p>
              <a:r>
                <a:rPr lang="zh-CN" altLang="en-US" b="1" dirty="0"/>
                <a:t>动</a:t>
              </a:r>
              <a:endParaRPr lang="en-US" altLang="zh-CN" b="1" dirty="0"/>
            </a:p>
            <a:p>
              <a:r>
                <a:rPr lang="zh-CN" altLang="en-US" b="1" dirty="0"/>
                <a:t>关</a:t>
              </a:r>
              <a:endParaRPr lang="en-US" altLang="zh-CN" b="1" dirty="0"/>
            </a:p>
            <a:p>
              <a:r>
                <a:rPr lang="zh-CN" altLang="en-US" b="1" dirty="0"/>
                <a:t>闭</a:t>
              </a:r>
            </a:p>
          </p:txBody>
        </p:sp>
      </p:grpSp>
      <p:sp>
        <p:nvSpPr>
          <p:cNvPr id="90" name="文本框 89">
            <a:extLst>
              <a:ext uri="{FF2B5EF4-FFF2-40B4-BE49-F238E27FC236}">
                <a16:creationId xmlns:a16="http://schemas.microsoft.com/office/drawing/2014/main" id="{2FF1AB45-4BA9-D467-A59C-E8A8FDDDA3B3}"/>
              </a:ext>
            </a:extLst>
          </p:cNvPr>
          <p:cNvSpPr txBox="1"/>
          <p:nvPr/>
        </p:nvSpPr>
        <p:spPr>
          <a:xfrm>
            <a:off x="130663" y="2451401"/>
            <a:ext cx="2759153" cy="646331"/>
          </a:xfrm>
          <a:prstGeom prst="rect">
            <a:avLst/>
          </a:prstGeom>
          <a:noFill/>
        </p:spPr>
        <p:txBody>
          <a:bodyPr wrap="square" rtlCol="0">
            <a:spAutoFit/>
          </a:bodyPr>
          <a:lstStyle/>
          <a:p>
            <a:r>
              <a:rPr lang="zh-CN" altLang="en-US" b="1" dirty="0">
                <a:solidFill>
                  <a:schemeClr val="accent3"/>
                </a:solidFill>
              </a:rPr>
              <a:t>发送</a:t>
            </a:r>
            <a:r>
              <a:rPr lang="en-US" altLang="zh-CN" b="1" dirty="0">
                <a:solidFill>
                  <a:schemeClr val="accent3"/>
                </a:solidFill>
              </a:rPr>
              <a:t>TCP</a:t>
            </a:r>
            <a:r>
              <a:rPr lang="zh-CN" altLang="en-US" b="1" dirty="0">
                <a:solidFill>
                  <a:schemeClr val="accent3"/>
                </a:solidFill>
              </a:rPr>
              <a:t>连接释放报文段</a:t>
            </a:r>
            <a:endParaRPr lang="en-US" altLang="zh-CN" b="1" dirty="0">
              <a:solidFill>
                <a:schemeClr val="accent3"/>
              </a:solidFill>
            </a:endParaRPr>
          </a:p>
          <a:p>
            <a:r>
              <a:rPr lang="zh-CN" altLang="en-US" b="1" dirty="0">
                <a:solidFill>
                  <a:schemeClr val="accent3"/>
                </a:solidFill>
              </a:rPr>
              <a:t>并进入终止等待</a:t>
            </a:r>
            <a:r>
              <a:rPr lang="en-US" altLang="zh-CN" b="1" dirty="0">
                <a:solidFill>
                  <a:schemeClr val="accent3"/>
                </a:solidFill>
              </a:rPr>
              <a:t>1</a:t>
            </a:r>
            <a:r>
              <a:rPr lang="zh-CN" altLang="en-US" b="1" dirty="0">
                <a:solidFill>
                  <a:schemeClr val="accent3"/>
                </a:solidFill>
              </a:rPr>
              <a:t>状态</a:t>
            </a:r>
          </a:p>
        </p:txBody>
      </p:sp>
      <p:sp>
        <p:nvSpPr>
          <p:cNvPr id="35" name="矩形 34">
            <a:extLst>
              <a:ext uri="{FF2B5EF4-FFF2-40B4-BE49-F238E27FC236}">
                <a16:creationId xmlns:a16="http://schemas.microsoft.com/office/drawing/2014/main" id="{0D49E603-5865-CF65-C2BE-7A4014828CAD}"/>
              </a:ext>
            </a:extLst>
          </p:cNvPr>
          <p:cNvSpPr/>
          <p:nvPr/>
        </p:nvSpPr>
        <p:spPr>
          <a:xfrm>
            <a:off x="7977861" y="2780505"/>
            <a:ext cx="1515035" cy="1099051"/>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CLOSE-WAIT</a:t>
            </a:r>
          </a:p>
          <a:p>
            <a:pPr algn="ctr"/>
            <a:r>
              <a:rPr lang="zh-CN" altLang="en-US" b="1" dirty="0">
                <a:solidFill>
                  <a:schemeClr val="bg1"/>
                </a:solidFill>
                <a:latin typeface="+mn-ea"/>
              </a:rPr>
              <a:t>关闭等待</a:t>
            </a:r>
          </a:p>
        </p:txBody>
      </p:sp>
      <p:grpSp>
        <p:nvGrpSpPr>
          <p:cNvPr id="9" name="组合 8">
            <a:extLst>
              <a:ext uri="{FF2B5EF4-FFF2-40B4-BE49-F238E27FC236}">
                <a16:creationId xmlns:a16="http://schemas.microsoft.com/office/drawing/2014/main" id="{DA320016-A175-24BD-51D5-433B380C8527}"/>
              </a:ext>
            </a:extLst>
          </p:cNvPr>
          <p:cNvGrpSpPr/>
          <p:nvPr/>
        </p:nvGrpSpPr>
        <p:grpSpPr>
          <a:xfrm>
            <a:off x="4214138" y="2733736"/>
            <a:ext cx="3759093" cy="587534"/>
            <a:chOff x="4214138" y="2733736"/>
            <a:chExt cx="3759093" cy="587534"/>
          </a:xfrm>
        </p:grpSpPr>
        <p:cxnSp>
          <p:nvCxnSpPr>
            <p:cNvPr id="36" name="直接箭头连接符 35">
              <a:extLst>
                <a:ext uri="{FF2B5EF4-FFF2-40B4-BE49-F238E27FC236}">
                  <a16:creationId xmlns:a16="http://schemas.microsoft.com/office/drawing/2014/main" id="{EC64D488-088C-E77D-6C54-84DF45C50279}"/>
                </a:ext>
              </a:extLst>
            </p:cNvPr>
            <p:cNvCxnSpPr>
              <a:cxnSpLocks/>
            </p:cNvCxnSpPr>
            <p:nvPr/>
          </p:nvCxnSpPr>
          <p:spPr>
            <a:xfrm flipH="1">
              <a:off x="4214138" y="2819302"/>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DAA6284F-9DA4-67EF-B140-67666C65334C}"/>
                </a:ext>
              </a:extLst>
            </p:cNvPr>
            <p:cNvSpPr txBox="1"/>
            <p:nvPr/>
          </p:nvSpPr>
          <p:spPr>
            <a:xfrm rot="21102087">
              <a:off x="4295738" y="2948766"/>
              <a:ext cx="809897" cy="369332"/>
            </a:xfrm>
            <a:prstGeom prst="rect">
              <a:avLst/>
            </a:prstGeom>
            <a:noFill/>
          </p:spPr>
          <p:txBody>
            <a:bodyPr wrap="square" rtlCol="0">
              <a:spAutoFit/>
            </a:bodyPr>
            <a:lstStyle/>
            <a:p>
              <a:r>
                <a:rPr lang="en-US" altLang="zh-CN" b="1" dirty="0"/>
                <a:t>ACK=1</a:t>
              </a:r>
              <a:endParaRPr lang="zh-CN" altLang="en-US" b="1" dirty="0"/>
            </a:p>
          </p:txBody>
        </p:sp>
        <p:sp>
          <p:nvSpPr>
            <p:cNvPr id="38" name="文本框 37">
              <a:extLst>
                <a:ext uri="{FF2B5EF4-FFF2-40B4-BE49-F238E27FC236}">
                  <a16:creationId xmlns:a16="http://schemas.microsoft.com/office/drawing/2014/main" id="{A47268D0-4CBF-A997-1DAC-23280FB2B76F}"/>
                </a:ext>
              </a:extLst>
            </p:cNvPr>
            <p:cNvSpPr txBox="1"/>
            <p:nvPr/>
          </p:nvSpPr>
          <p:spPr>
            <a:xfrm rot="21139996">
              <a:off x="5110317" y="2805327"/>
              <a:ext cx="809897" cy="369332"/>
            </a:xfrm>
            <a:prstGeom prst="rect">
              <a:avLst/>
            </a:prstGeom>
            <a:noFill/>
          </p:spPr>
          <p:txBody>
            <a:bodyPr wrap="square" rtlCol="0">
              <a:spAutoFit/>
            </a:bodyPr>
            <a:lstStyle/>
            <a:p>
              <a:r>
                <a:rPr lang="en-US" altLang="zh-CN" b="1" dirty="0"/>
                <a:t>seq=v</a:t>
              </a:r>
              <a:endParaRPr lang="zh-CN" altLang="en-US" b="1" dirty="0"/>
            </a:p>
          </p:txBody>
        </p:sp>
        <p:sp>
          <p:nvSpPr>
            <p:cNvPr id="41" name="文本框 40">
              <a:extLst>
                <a:ext uri="{FF2B5EF4-FFF2-40B4-BE49-F238E27FC236}">
                  <a16:creationId xmlns:a16="http://schemas.microsoft.com/office/drawing/2014/main" id="{019DD84C-6D81-0EFB-07DC-534903F58133}"/>
                </a:ext>
              </a:extLst>
            </p:cNvPr>
            <p:cNvSpPr txBox="1"/>
            <p:nvPr/>
          </p:nvSpPr>
          <p:spPr>
            <a:xfrm rot="21174311">
              <a:off x="5867782" y="2733736"/>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42" name="文本框 41">
            <a:extLst>
              <a:ext uri="{FF2B5EF4-FFF2-40B4-BE49-F238E27FC236}">
                <a16:creationId xmlns:a16="http://schemas.microsoft.com/office/drawing/2014/main" id="{A89553BD-AF53-A5E8-8A80-5A0CDDA240F7}"/>
              </a:ext>
            </a:extLst>
          </p:cNvPr>
          <p:cNvSpPr txBox="1"/>
          <p:nvPr/>
        </p:nvSpPr>
        <p:spPr>
          <a:xfrm>
            <a:off x="9480501" y="2715141"/>
            <a:ext cx="2759153" cy="646331"/>
          </a:xfrm>
          <a:prstGeom prst="rect">
            <a:avLst/>
          </a:prstGeom>
          <a:noFill/>
        </p:spPr>
        <p:txBody>
          <a:bodyPr wrap="square" rtlCol="0">
            <a:spAutoFit/>
          </a:bodyPr>
          <a:lstStyle/>
          <a:p>
            <a:r>
              <a:rPr lang="zh-CN" altLang="en-US" b="1" dirty="0">
                <a:solidFill>
                  <a:schemeClr val="accent5"/>
                </a:solidFill>
              </a:rPr>
              <a:t>发送</a:t>
            </a:r>
            <a:r>
              <a:rPr lang="en-US" altLang="zh-CN" b="1" dirty="0">
                <a:solidFill>
                  <a:schemeClr val="accent5"/>
                </a:solidFill>
              </a:rPr>
              <a:t>TCP</a:t>
            </a:r>
            <a:r>
              <a:rPr lang="zh-CN" altLang="en-US" b="1" dirty="0">
                <a:solidFill>
                  <a:schemeClr val="accent5"/>
                </a:solidFill>
              </a:rPr>
              <a:t>普通确认报文段</a:t>
            </a:r>
            <a:endParaRPr lang="en-US" altLang="zh-CN" b="1" dirty="0">
              <a:solidFill>
                <a:schemeClr val="accent5"/>
              </a:solidFill>
            </a:endParaRPr>
          </a:p>
          <a:p>
            <a:r>
              <a:rPr lang="zh-CN" altLang="en-US" b="1" dirty="0">
                <a:solidFill>
                  <a:schemeClr val="accent5"/>
                </a:solidFill>
              </a:rPr>
              <a:t>并进入关闭等待状态</a:t>
            </a:r>
          </a:p>
        </p:txBody>
      </p:sp>
      <p:grpSp>
        <p:nvGrpSpPr>
          <p:cNvPr id="46" name="组合 45">
            <a:extLst>
              <a:ext uri="{FF2B5EF4-FFF2-40B4-BE49-F238E27FC236}">
                <a16:creationId xmlns:a16="http://schemas.microsoft.com/office/drawing/2014/main" id="{48AD9B87-57B8-C6F1-C653-17CC020E0202}"/>
              </a:ext>
            </a:extLst>
          </p:cNvPr>
          <p:cNvGrpSpPr/>
          <p:nvPr/>
        </p:nvGrpSpPr>
        <p:grpSpPr>
          <a:xfrm>
            <a:off x="9480501" y="1496845"/>
            <a:ext cx="2057183" cy="1278715"/>
            <a:chOff x="9480501" y="1496845"/>
            <a:chExt cx="2057183" cy="1278715"/>
          </a:xfrm>
        </p:grpSpPr>
        <p:cxnSp>
          <p:nvCxnSpPr>
            <p:cNvPr id="47" name="连接符: 曲线 46">
              <a:extLst>
                <a:ext uri="{FF2B5EF4-FFF2-40B4-BE49-F238E27FC236}">
                  <a16:creationId xmlns:a16="http://schemas.microsoft.com/office/drawing/2014/main" id="{121694F8-3BD3-6FF5-13AC-9E7EFE951999}"/>
                </a:ext>
              </a:extLst>
            </p:cNvPr>
            <p:cNvCxnSpPr>
              <a:cxnSpLocks/>
            </p:cNvCxnSpPr>
            <p:nvPr/>
          </p:nvCxnSpPr>
          <p:spPr>
            <a:xfrm flipH="1" flipV="1">
              <a:off x="9480501" y="1496845"/>
              <a:ext cx="10079" cy="1278715"/>
            </a:xfrm>
            <a:prstGeom prst="curvedConnector3">
              <a:avLst>
                <a:gd name="adj1" fmla="val -2268082"/>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B219D375-BCA1-7469-0C6A-53A995D464C9}"/>
                </a:ext>
              </a:extLst>
            </p:cNvPr>
            <p:cNvSpPr txBox="1"/>
            <p:nvPr/>
          </p:nvSpPr>
          <p:spPr>
            <a:xfrm>
              <a:off x="9679098" y="1956629"/>
              <a:ext cx="1858586" cy="369332"/>
            </a:xfrm>
            <a:prstGeom prst="rect">
              <a:avLst/>
            </a:prstGeom>
            <a:noFill/>
          </p:spPr>
          <p:txBody>
            <a:bodyPr wrap="square" rtlCol="0">
              <a:spAutoFit/>
            </a:bodyPr>
            <a:lstStyle/>
            <a:p>
              <a:r>
                <a:rPr lang="zh-CN" altLang="en-US" b="1" dirty="0"/>
                <a:t>通知应用进程</a:t>
              </a:r>
            </a:p>
          </p:txBody>
        </p:sp>
      </p:grpSp>
      <p:sp>
        <p:nvSpPr>
          <p:cNvPr id="50" name="标注: 左箭头 49">
            <a:extLst>
              <a:ext uri="{FF2B5EF4-FFF2-40B4-BE49-F238E27FC236}">
                <a16:creationId xmlns:a16="http://schemas.microsoft.com/office/drawing/2014/main" id="{F8C87274-CDF7-8AA9-2A46-22B7719EA28C}"/>
              </a:ext>
            </a:extLst>
          </p:cNvPr>
          <p:cNvSpPr/>
          <p:nvPr/>
        </p:nvSpPr>
        <p:spPr>
          <a:xfrm rot="21173608">
            <a:off x="5590824" y="3185971"/>
            <a:ext cx="1893651" cy="470078"/>
          </a:xfrm>
          <a:prstGeom prst="leftArrowCallout">
            <a:avLst>
              <a:gd name="adj1" fmla="val 25000"/>
              <a:gd name="adj2" fmla="val 25000"/>
              <a:gd name="adj3" fmla="val 25000"/>
              <a:gd name="adj4" fmla="val 85097"/>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数据传输</a:t>
            </a:r>
          </a:p>
        </p:txBody>
      </p:sp>
      <p:sp>
        <p:nvSpPr>
          <p:cNvPr id="51" name="矩形 50">
            <a:extLst>
              <a:ext uri="{FF2B5EF4-FFF2-40B4-BE49-F238E27FC236}">
                <a16:creationId xmlns:a16="http://schemas.microsoft.com/office/drawing/2014/main" id="{B61D931A-9793-AB5F-973B-40953D11E6E2}"/>
              </a:ext>
            </a:extLst>
          </p:cNvPr>
          <p:cNvSpPr/>
          <p:nvPr/>
        </p:nvSpPr>
        <p:spPr>
          <a:xfrm>
            <a:off x="2694472" y="3321269"/>
            <a:ext cx="1515600" cy="1099051"/>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FIN-WAIT-2</a:t>
            </a:r>
          </a:p>
          <a:p>
            <a:pPr algn="ctr"/>
            <a:r>
              <a:rPr lang="zh-CN" altLang="en-US" b="1" dirty="0">
                <a:solidFill>
                  <a:schemeClr val="bg1"/>
                </a:solidFill>
                <a:latin typeface="+mn-ea"/>
              </a:rPr>
              <a:t>终止等待</a:t>
            </a:r>
            <a:r>
              <a:rPr lang="en-US" altLang="zh-CN" b="1" dirty="0">
                <a:solidFill>
                  <a:schemeClr val="bg1"/>
                </a:solidFill>
                <a:latin typeface="+mn-ea"/>
              </a:rPr>
              <a:t>2</a:t>
            </a:r>
            <a:endParaRPr lang="zh-CN" altLang="en-US" b="1" dirty="0">
              <a:solidFill>
                <a:schemeClr val="bg1"/>
              </a:solidFill>
              <a:latin typeface="+mn-ea"/>
            </a:endParaRPr>
          </a:p>
        </p:txBody>
      </p:sp>
      <p:grpSp>
        <p:nvGrpSpPr>
          <p:cNvPr id="20" name="组合 19">
            <a:extLst>
              <a:ext uri="{FF2B5EF4-FFF2-40B4-BE49-F238E27FC236}">
                <a16:creationId xmlns:a16="http://schemas.microsoft.com/office/drawing/2014/main" id="{CB9302F4-B15D-79A5-11B3-D52592EE17DC}"/>
              </a:ext>
            </a:extLst>
          </p:cNvPr>
          <p:cNvGrpSpPr/>
          <p:nvPr/>
        </p:nvGrpSpPr>
        <p:grpSpPr>
          <a:xfrm>
            <a:off x="4216453" y="3638329"/>
            <a:ext cx="3759093" cy="745646"/>
            <a:chOff x="4216453" y="3638329"/>
            <a:chExt cx="3759093" cy="745646"/>
          </a:xfrm>
        </p:grpSpPr>
        <p:cxnSp>
          <p:nvCxnSpPr>
            <p:cNvPr id="56" name="直接箭头连接符 55">
              <a:extLst>
                <a:ext uri="{FF2B5EF4-FFF2-40B4-BE49-F238E27FC236}">
                  <a16:creationId xmlns:a16="http://schemas.microsoft.com/office/drawing/2014/main" id="{EDF8392F-A282-FCD9-178E-0D7B6619E927}"/>
                </a:ext>
              </a:extLst>
            </p:cNvPr>
            <p:cNvCxnSpPr>
              <a:cxnSpLocks/>
            </p:cNvCxnSpPr>
            <p:nvPr/>
          </p:nvCxnSpPr>
          <p:spPr>
            <a:xfrm flipH="1">
              <a:off x="4216453" y="3882007"/>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CFD2ADA4-8365-67F7-EA04-0CE2EF7D6A8B}"/>
                </a:ext>
              </a:extLst>
            </p:cNvPr>
            <p:cNvSpPr txBox="1"/>
            <p:nvPr/>
          </p:nvSpPr>
          <p:spPr>
            <a:xfrm rot="21102087">
              <a:off x="4298053" y="4011471"/>
              <a:ext cx="809897" cy="369332"/>
            </a:xfrm>
            <a:prstGeom prst="rect">
              <a:avLst/>
            </a:prstGeom>
            <a:noFill/>
          </p:spPr>
          <p:txBody>
            <a:bodyPr wrap="square" rtlCol="0">
              <a:spAutoFit/>
            </a:bodyPr>
            <a:lstStyle/>
            <a:p>
              <a:r>
                <a:rPr lang="en-US" altLang="zh-CN" b="1" dirty="0"/>
                <a:t>FIN=1</a:t>
              </a:r>
              <a:endParaRPr lang="zh-CN" altLang="en-US" b="1" dirty="0"/>
            </a:p>
          </p:txBody>
        </p:sp>
        <p:sp>
          <p:nvSpPr>
            <p:cNvPr id="58" name="文本框 57">
              <a:extLst>
                <a:ext uri="{FF2B5EF4-FFF2-40B4-BE49-F238E27FC236}">
                  <a16:creationId xmlns:a16="http://schemas.microsoft.com/office/drawing/2014/main" id="{587B4EE8-64C4-D84C-28BF-6B137CD804ED}"/>
                </a:ext>
              </a:extLst>
            </p:cNvPr>
            <p:cNvSpPr txBox="1"/>
            <p:nvPr/>
          </p:nvSpPr>
          <p:spPr>
            <a:xfrm rot="21139996">
              <a:off x="5112632" y="3900687"/>
              <a:ext cx="809897" cy="369332"/>
            </a:xfrm>
            <a:prstGeom prst="rect">
              <a:avLst/>
            </a:prstGeom>
            <a:noFill/>
          </p:spPr>
          <p:txBody>
            <a:bodyPr wrap="square" rtlCol="0">
              <a:spAutoFit/>
            </a:bodyPr>
            <a:lstStyle/>
            <a:p>
              <a:r>
                <a:rPr lang="en-US" altLang="zh-CN" b="1" dirty="0"/>
                <a:t>ACK=1</a:t>
              </a:r>
              <a:endParaRPr lang="zh-CN" altLang="en-US" b="1" dirty="0"/>
            </a:p>
          </p:txBody>
        </p:sp>
        <p:sp>
          <p:nvSpPr>
            <p:cNvPr id="59" name="文本框 58">
              <a:extLst>
                <a:ext uri="{FF2B5EF4-FFF2-40B4-BE49-F238E27FC236}">
                  <a16:creationId xmlns:a16="http://schemas.microsoft.com/office/drawing/2014/main" id="{12AB19C4-591E-1B91-843F-12616985FCDA}"/>
                </a:ext>
              </a:extLst>
            </p:cNvPr>
            <p:cNvSpPr txBox="1"/>
            <p:nvPr/>
          </p:nvSpPr>
          <p:spPr>
            <a:xfrm rot="21174311">
              <a:off x="6000722" y="3731131"/>
              <a:ext cx="1015561" cy="369332"/>
            </a:xfrm>
            <a:prstGeom prst="rect">
              <a:avLst/>
            </a:prstGeom>
            <a:noFill/>
          </p:spPr>
          <p:txBody>
            <a:bodyPr wrap="square" rtlCol="0">
              <a:spAutoFit/>
            </a:bodyPr>
            <a:lstStyle/>
            <a:p>
              <a:r>
                <a:rPr lang="en-US" altLang="zh-CN" b="1" dirty="0"/>
                <a:t>seq=w</a:t>
              </a:r>
              <a:endParaRPr lang="zh-CN" altLang="en-US" b="1" dirty="0"/>
            </a:p>
          </p:txBody>
        </p:sp>
        <p:sp>
          <p:nvSpPr>
            <p:cNvPr id="60" name="文本框 59">
              <a:extLst>
                <a:ext uri="{FF2B5EF4-FFF2-40B4-BE49-F238E27FC236}">
                  <a16:creationId xmlns:a16="http://schemas.microsoft.com/office/drawing/2014/main" id="{B2BECB0B-84F1-86DF-C0D1-2D282BF8DCAE}"/>
                </a:ext>
              </a:extLst>
            </p:cNvPr>
            <p:cNvSpPr txBox="1"/>
            <p:nvPr/>
          </p:nvSpPr>
          <p:spPr>
            <a:xfrm rot="21174311">
              <a:off x="6813967" y="3638329"/>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61" name="矩形 60">
            <a:extLst>
              <a:ext uri="{FF2B5EF4-FFF2-40B4-BE49-F238E27FC236}">
                <a16:creationId xmlns:a16="http://schemas.microsoft.com/office/drawing/2014/main" id="{81667B02-959F-E897-B849-015983F35285}"/>
              </a:ext>
            </a:extLst>
          </p:cNvPr>
          <p:cNvSpPr/>
          <p:nvPr/>
        </p:nvSpPr>
        <p:spPr>
          <a:xfrm>
            <a:off x="7973231" y="3881261"/>
            <a:ext cx="1515035" cy="884008"/>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LAST-ACK</a:t>
            </a:r>
          </a:p>
          <a:p>
            <a:pPr algn="ctr"/>
            <a:r>
              <a:rPr lang="zh-CN" altLang="en-US" b="1" dirty="0">
                <a:solidFill>
                  <a:schemeClr val="bg1"/>
                </a:solidFill>
                <a:latin typeface="+mn-ea"/>
              </a:rPr>
              <a:t>最后确认</a:t>
            </a:r>
          </a:p>
        </p:txBody>
      </p:sp>
      <p:sp>
        <p:nvSpPr>
          <p:cNvPr id="62" name="文本框 61">
            <a:extLst>
              <a:ext uri="{FF2B5EF4-FFF2-40B4-BE49-F238E27FC236}">
                <a16:creationId xmlns:a16="http://schemas.microsoft.com/office/drawing/2014/main" id="{B5BC889B-9824-117F-37EE-EF7C9ADA70E0}"/>
              </a:ext>
            </a:extLst>
          </p:cNvPr>
          <p:cNvSpPr txBox="1"/>
          <p:nvPr/>
        </p:nvSpPr>
        <p:spPr>
          <a:xfrm>
            <a:off x="9480501" y="3902497"/>
            <a:ext cx="2759153" cy="646331"/>
          </a:xfrm>
          <a:prstGeom prst="rect">
            <a:avLst/>
          </a:prstGeom>
          <a:noFill/>
        </p:spPr>
        <p:txBody>
          <a:bodyPr wrap="square" rtlCol="0">
            <a:spAutoFit/>
          </a:bodyPr>
          <a:lstStyle/>
          <a:p>
            <a:r>
              <a:rPr lang="zh-CN" altLang="en-US" b="1" dirty="0">
                <a:solidFill>
                  <a:schemeClr val="accent1">
                    <a:lumMod val="50000"/>
                  </a:schemeClr>
                </a:solidFill>
              </a:rPr>
              <a:t>发送</a:t>
            </a:r>
            <a:r>
              <a:rPr lang="en-US" altLang="zh-CN" b="1" dirty="0">
                <a:solidFill>
                  <a:schemeClr val="accent1">
                    <a:lumMod val="50000"/>
                  </a:schemeClr>
                </a:solidFill>
              </a:rPr>
              <a:t>TCP</a:t>
            </a:r>
            <a:r>
              <a:rPr lang="zh-CN" altLang="en-US" b="1" dirty="0">
                <a:solidFill>
                  <a:schemeClr val="accent1">
                    <a:lumMod val="50000"/>
                  </a:schemeClr>
                </a:solidFill>
              </a:rPr>
              <a:t>连接释放报文段</a:t>
            </a:r>
            <a:endParaRPr lang="en-US" altLang="zh-CN" b="1" dirty="0">
              <a:solidFill>
                <a:schemeClr val="accent1">
                  <a:lumMod val="50000"/>
                </a:schemeClr>
              </a:solidFill>
            </a:endParaRPr>
          </a:p>
          <a:p>
            <a:r>
              <a:rPr lang="zh-CN" altLang="en-US" b="1" dirty="0">
                <a:solidFill>
                  <a:schemeClr val="accent1">
                    <a:lumMod val="50000"/>
                  </a:schemeClr>
                </a:solidFill>
              </a:rPr>
              <a:t>并进入最后确认状态</a:t>
            </a:r>
          </a:p>
        </p:txBody>
      </p:sp>
      <p:grpSp>
        <p:nvGrpSpPr>
          <p:cNvPr id="63" name="组合 62">
            <a:extLst>
              <a:ext uri="{FF2B5EF4-FFF2-40B4-BE49-F238E27FC236}">
                <a16:creationId xmlns:a16="http://schemas.microsoft.com/office/drawing/2014/main" id="{C536D37C-2A1C-C3B3-A0CA-BCB6D2AF2977}"/>
              </a:ext>
            </a:extLst>
          </p:cNvPr>
          <p:cNvGrpSpPr/>
          <p:nvPr/>
        </p:nvGrpSpPr>
        <p:grpSpPr>
          <a:xfrm>
            <a:off x="9488265" y="1355080"/>
            <a:ext cx="2611540" cy="2521388"/>
            <a:chOff x="9488265" y="1355080"/>
            <a:chExt cx="2611540" cy="2521388"/>
          </a:xfrm>
        </p:grpSpPr>
        <p:cxnSp>
          <p:nvCxnSpPr>
            <p:cNvPr id="65" name="连接符: 肘形 64">
              <a:extLst>
                <a:ext uri="{FF2B5EF4-FFF2-40B4-BE49-F238E27FC236}">
                  <a16:creationId xmlns:a16="http://schemas.microsoft.com/office/drawing/2014/main" id="{A7FD217F-8ECE-9FF5-76F7-447F9EA26F1B}"/>
                </a:ext>
              </a:extLst>
            </p:cNvPr>
            <p:cNvCxnSpPr>
              <a:cxnSpLocks/>
            </p:cNvCxnSpPr>
            <p:nvPr/>
          </p:nvCxnSpPr>
          <p:spPr>
            <a:xfrm flipH="1">
              <a:off x="9488265" y="1360897"/>
              <a:ext cx="918291" cy="2515571"/>
            </a:xfrm>
            <a:prstGeom prst="bentConnector3">
              <a:avLst>
                <a:gd name="adj1" fmla="val -180294"/>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931EB8C8-07B0-2955-415A-E7DA0BE1FFA8}"/>
                </a:ext>
              </a:extLst>
            </p:cNvPr>
            <p:cNvSpPr txBox="1"/>
            <p:nvPr/>
          </p:nvSpPr>
          <p:spPr>
            <a:xfrm>
              <a:off x="11661078" y="1355080"/>
              <a:ext cx="438727" cy="1200329"/>
            </a:xfrm>
            <a:prstGeom prst="rect">
              <a:avLst/>
            </a:prstGeom>
            <a:noFill/>
          </p:spPr>
          <p:txBody>
            <a:bodyPr wrap="square" rtlCol="0">
              <a:spAutoFit/>
            </a:bodyPr>
            <a:lstStyle/>
            <a:p>
              <a:r>
                <a:rPr lang="zh-CN" altLang="en-US" b="1" dirty="0"/>
                <a:t>被动关</a:t>
              </a:r>
              <a:endParaRPr lang="en-US" altLang="zh-CN" b="1" dirty="0"/>
            </a:p>
            <a:p>
              <a:r>
                <a:rPr lang="zh-CN" altLang="en-US" b="1" dirty="0"/>
                <a:t>闭</a:t>
              </a:r>
            </a:p>
          </p:txBody>
        </p:sp>
      </p:grpSp>
      <p:grpSp>
        <p:nvGrpSpPr>
          <p:cNvPr id="11" name="组合 10">
            <a:extLst>
              <a:ext uri="{FF2B5EF4-FFF2-40B4-BE49-F238E27FC236}">
                <a16:creationId xmlns:a16="http://schemas.microsoft.com/office/drawing/2014/main" id="{AD3AED1A-F4E3-712B-17BC-D6EAA872E5CB}"/>
              </a:ext>
            </a:extLst>
          </p:cNvPr>
          <p:cNvGrpSpPr/>
          <p:nvPr/>
        </p:nvGrpSpPr>
        <p:grpSpPr>
          <a:xfrm>
            <a:off x="304800" y="749300"/>
            <a:ext cx="6192344" cy="400110"/>
            <a:chOff x="424117" y="898245"/>
            <a:chExt cx="6192344" cy="400110"/>
          </a:xfrm>
        </p:grpSpPr>
        <p:sp>
          <p:nvSpPr>
            <p:cNvPr id="12" name="平行四边形 11">
              <a:extLst>
                <a:ext uri="{FF2B5EF4-FFF2-40B4-BE49-F238E27FC236}">
                  <a16:creationId xmlns:a16="http://schemas.microsoft.com/office/drawing/2014/main" id="{3BDA922B-6A5E-E799-14A9-345D350DAF06}"/>
                </a:ext>
              </a:extLst>
            </p:cNvPr>
            <p:cNvSpPr/>
            <p:nvPr/>
          </p:nvSpPr>
          <p:spPr>
            <a:xfrm>
              <a:off x="424117" y="898245"/>
              <a:ext cx="67714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13" name="文本框 12">
              <a:extLst>
                <a:ext uri="{FF2B5EF4-FFF2-40B4-BE49-F238E27FC236}">
                  <a16:creationId xmlns:a16="http://schemas.microsoft.com/office/drawing/2014/main" id="{5BAD269B-0A6D-D60D-1A5F-8170BD42D585}"/>
                </a:ext>
              </a:extLst>
            </p:cNvPr>
            <p:cNvSpPr txBox="1"/>
            <p:nvPr/>
          </p:nvSpPr>
          <p:spPr>
            <a:xfrm>
              <a:off x="1101257" y="898245"/>
              <a:ext cx="5515204" cy="400110"/>
            </a:xfrm>
            <a:prstGeom prst="rect">
              <a:avLst/>
            </a:prstGeom>
            <a:noFill/>
          </p:spPr>
          <p:txBody>
            <a:bodyPr wrap="square" rtlCol="0">
              <a:spAutoFit/>
            </a:bodyPr>
            <a:lstStyle/>
            <a:p>
              <a:r>
                <a:rPr lang="zh-CN" altLang="en-US" sz="2000" b="1" dirty="0"/>
                <a:t>“四报文挥手”释放</a:t>
              </a:r>
              <a:r>
                <a:rPr lang="en-US" altLang="zh-CN" sz="2000" b="1" dirty="0"/>
                <a:t>TCP</a:t>
              </a:r>
              <a:r>
                <a:rPr lang="zh-CN" altLang="en-US" sz="2000" b="1" dirty="0"/>
                <a:t>连接</a:t>
              </a:r>
            </a:p>
          </p:txBody>
        </p:sp>
      </p:grpSp>
    </p:spTree>
    <p:custDataLst>
      <p:tags r:id="rId1"/>
    </p:custDataLst>
    <p:extLst>
      <p:ext uri="{BB962C8B-B14F-4D97-AF65-F5344CB8AC3E}">
        <p14:creationId xmlns:p14="http://schemas.microsoft.com/office/powerpoint/2010/main" val="37210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1000"/>
                                        <p:tgtEl>
                                          <p:spTgt spid="2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up)">
                                      <p:cBhvr>
                                        <p:cTn id="10" dur="1000"/>
                                        <p:tgtEl>
                                          <p:spTgt spid="61"/>
                                        </p:tgtEl>
                                      </p:cBhvr>
                                    </p:animEffect>
                                  </p:childTnLst>
                                </p:cTn>
                              </p:par>
                              <p:par>
                                <p:cTn id="11" presetID="12" presetClass="entr" presetSubtype="8"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 calcmode="lin" valueType="num">
                                      <p:cBhvr additive="base">
                                        <p:cTn id="13" dur="500"/>
                                        <p:tgtEl>
                                          <p:spTgt spid="62"/>
                                        </p:tgtEl>
                                        <p:attrNameLst>
                                          <p:attrName>ppt_x</p:attrName>
                                        </p:attrNameLst>
                                      </p:cBhvr>
                                      <p:tavLst>
                                        <p:tav tm="0">
                                          <p:val>
                                            <p:strVal val="#ppt_x-#ppt_w*1.125000"/>
                                          </p:val>
                                        </p:tav>
                                        <p:tav tm="100000">
                                          <p:val>
                                            <p:strVal val="#ppt_x"/>
                                          </p:val>
                                        </p:tav>
                                      </p:tavLst>
                                    </p:anim>
                                    <p:animEffect transition="in" filter="wipe(right)">
                                      <p:cBhvr>
                                        <p:cTn id="1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7387659-90F9-909F-F555-06951F516D51}"/>
              </a:ext>
            </a:extLst>
          </p:cNvPr>
          <p:cNvGrpSpPr/>
          <p:nvPr/>
        </p:nvGrpSpPr>
        <p:grpSpPr>
          <a:xfrm>
            <a:off x="312808" y="1327541"/>
            <a:ext cx="11573003" cy="3253387"/>
            <a:chOff x="312808" y="1327541"/>
            <a:chExt cx="11573003" cy="3253387"/>
          </a:xfrm>
        </p:grpSpPr>
        <p:sp>
          <p:nvSpPr>
            <p:cNvPr id="6" name="矩形 5">
              <a:extLst>
                <a:ext uri="{FF2B5EF4-FFF2-40B4-BE49-F238E27FC236}">
                  <a16:creationId xmlns:a16="http://schemas.microsoft.com/office/drawing/2014/main" id="{434B506C-1083-B8BB-B791-D983C9A41BC9}"/>
                </a:ext>
              </a:extLst>
            </p:cNvPr>
            <p:cNvSpPr/>
            <p:nvPr/>
          </p:nvSpPr>
          <p:spPr>
            <a:xfrm>
              <a:off x="312808" y="3957385"/>
              <a:ext cx="1765972" cy="62354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物理层</a:t>
              </a:r>
            </a:p>
          </p:txBody>
        </p:sp>
        <p:sp>
          <p:nvSpPr>
            <p:cNvPr id="7" name="矩形 6">
              <a:extLst>
                <a:ext uri="{FF2B5EF4-FFF2-40B4-BE49-F238E27FC236}">
                  <a16:creationId xmlns:a16="http://schemas.microsoft.com/office/drawing/2014/main" id="{D72300BC-5B5A-05AE-12EE-1EBAE04D31AD}"/>
                </a:ext>
              </a:extLst>
            </p:cNvPr>
            <p:cNvSpPr/>
            <p:nvPr/>
          </p:nvSpPr>
          <p:spPr>
            <a:xfrm>
              <a:off x="312808" y="3333253"/>
              <a:ext cx="1765972" cy="623543"/>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zh-CN" altLang="en-US" b="1" dirty="0"/>
                <a:t>链路层</a:t>
              </a:r>
            </a:p>
          </p:txBody>
        </p:sp>
        <p:sp>
          <p:nvSpPr>
            <p:cNvPr id="8" name="矩形 7">
              <a:extLst>
                <a:ext uri="{FF2B5EF4-FFF2-40B4-BE49-F238E27FC236}">
                  <a16:creationId xmlns:a16="http://schemas.microsoft.com/office/drawing/2014/main" id="{0CC62AA1-7520-BF3E-A28D-500D63BB5D3C}"/>
                </a:ext>
              </a:extLst>
            </p:cNvPr>
            <p:cNvSpPr/>
            <p:nvPr/>
          </p:nvSpPr>
          <p:spPr>
            <a:xfrm>
              <a:off x="312808" y="2713257"/>
              <a:ext cx="1765972" cy="623543"/>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b="1" dirty="0"/>
                <a:t>网络层</a:t>
              </a:r>
            </a:p>
          </p:txBody>
        </p:sp>
        <p:sp>
          <p:nvSpPr>
            <p:cNvPr id="9" name="矩形 8">
              <a:extLst>
                <a:ext uri="{FF2B5EF4-FFF2-40B4-BE49-F238E27FC236}">
                  <a16:creationId xmlns:a16="http://schemas.microsoft.com/office/drawing/2014/main" id="{44B7579F-9D18-551C-5684-36D831AE311D}"/>
                </a:ext>
              </a:extLst>
            </p:cNvPr>
            <p:cNvSpPr/>
            <p:nvPr/>
          </p:nvSpPr>
          <p:spPr>
            <a:xfrm>
              <a:off x="312808" y="2093261"/>
              <a:ext cx="1765972" cy="623543"/>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b="1" dirty="0"/>
                <a:t>运输层</a:t>
              </a:r>
            </a:p>
          </p:txBody>
        </p:sp>
        <p:sp>
          <p:nvSpPr>
            <p:cNvPr id="10" name="矩形 9">
              <a:extLst>
                <a:ext uri="{FF2B5EF4-FFF2-40B4-BE49-F238E27FC236}">
                  <a16:creationId xmlns:a16="http://schemas.microsoft.com/office/drawing/2014/main" id="{E53FA888-716B-A76F-5C48-F1B14D5A54DF}"/>
                </a:ext>
              </a:extLst>
            </p:cNvPr>
            <p:cNvSpPr/>
            <p:nvPr/>
          </p:nvSpPr>
          <p:spPr>
            <a:xfrm>
              <a:off x="312808" y="1327541"/>
              <a:ext cx="1765972" cy="77243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应用层</a:t>
              </a:r>
            </a:p>
          </p:txBody>
        </p:sp>
        <p:grpSp>
          <p:nvGrpSpPr>
            <p:cNvPr id="11" name="组合 10">
              <a:extLst>
                <a:ext uri="{FF2B5EF4-FFF2-40B4-BE49-F238E27FC236}">
                  <a16:creationId xmlns:a16="http://schemas.microsoft.com/office/drawing/2014/main" id="{49BCFC1B-B918-9B16-2A6E-F6BDA8BBDD47}"/>
                </a:ext>
              </a:extLst>
            </p:cNvPr>
            <p:cNvGrpSpPr/>
            <p:nvPr/>
          </p:nvGrpSpPr>
          <p:grpSpPr>
            <a:xfrm>
              <a:off x="3523162" y="2713257"/>
              <a:ext cx="2181011" cy="1867671"/>
              <a:chOff x="3686389" y="2963622"/>
              <a:chExt cx="2181011" cy="1867671"/>
            </a:xfrm>
          </p:grpSpPr>
          <p:sp>
            <p:nvSpPr>
              <p:cNvPr id="23" name="矩形 22">
                <a:extLst>
                  <a:ext uri="{FF2B5EF4-FFF2-40B4-BE49-F238E27FC236}">
                    <a16:creationId xmlns:a16="http://schemas.microsoft.com/office/drawing/2014/main" id="{155F0AD6-9558-699C-5C3E-560531141F3C}"/>
                  </a:ext>
                </a:extLst>
              </p:cNvPr>
              <p:cNvSpPr/>
              <p:nvPr/>
            </p:nvSpPr>
            <p:spPr>
              <a:xfrm>
                <a:off x="3686389" y="4203265"/>
                <a:ext cx="1058793" cy="62354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物理层</a:t>
                </a:r>
              </a:p>
            </p:txBody>
          </p:sp>
          <p:sp>
            <p:nvSpPr>
              <p:cNvPr id="24" name="矩形 23">
                <a:extLst>
                  <a:ext uri="{FF2B5EF4-FFF2-40B4-BE49-F238E27FC236}">
                    <a16:creationId xmlns:a16="http://schemas.microsoft.com/office/drawing/2014/main" id="{45D5FCD9-B0AD-783F-4866-77C21F5B1E15}"/>
                  </a:ext>
                </a:extLst>
              </p:cNvPr>
              <p:cNvSpPr/>
              <p:nvPr/>
            </p:nvSpPr>
            <p:spPr>
              <a:xfrm>
                <a:off x="3686389" y="3583618"/>
                <a:ext cx="1058793" cy="623543"/>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zh-CN" altLang="en-US" b="1" dirty="0"/>
                  <a:t>链路层</a:t>
                </a:r>
              </a:p>
            </p:txBody>
          </p:sp>
          <p:sp>
            <p:nvSpPr>
              <p:cNvPr id="25" name="矩形 24">
                <a:extLst>
                  <a:ext uri="{FF2B5EF4-FFF2-40B4-BE49-F238E27FC236}">
                    <a16:creationId xmlns:a16="http://schemas.microsoft.com/office/drawing/2014/main" id="{76FB2AE8-5D38-9052-C258-C5F5EA45B1CD}"/>
                  </a:ext>
                </a:extLst>
              </p:cNvPr>
              <p:cNvSpPr/>
              <p:nvPr/>
            </p:nvSpPr>
            <p:spPr>
              <a:xfrm>
                <a:off x="3686389" y="2963622"/>
                <a:ext cx="2181011" cy="623543"/>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t>网络层</a:t>
                </a:r>
                <a:endParaRPr lang="en-US" altLang="zh-CN" b="1" dirty="0"/>
              </a:p>
              <a:p>
                <a:pPr algn="ctr"/>
                <a:endParaRPr lang="zh-CN" altLang="en-US" b="1" dirty="0"/>
              </a:p>
            </p:txBody>
          </p:sp>
          <p:sp>
            <p:nvSpPr>
              <p:cNvPr id="26" name="矩形 25">
                <a:extLst>
                  <a:ext uri="{FF2B5EF4-FFF2-40B4-BE49-F238E27FC236}">
                    <a16:creationId xmlns:a16="http://schemas.microsoft.com/office/drawing/2014/main" id="{3FA73EED-C54C-9500-4594-C5DCA8A2F27F}"/>
                  </a:ext>
                </a:extLst>
              </p:cNvPr>
              <p:cNvSpPr/>
              <p:nvPr/>
            </p:nvSpPr>
            <p:spPr>
              <a:xfrm>
                <a:off x="4808607" y="4207750"/>
                <a:ext cx="1058793" cy="62354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b="1" dirty="0"/>
                  <a:t>物理层</a:t>
                </a:r>
              </a:p>
            </p:txBody>
          </p:sp>
          <p:sp>
            <p:nvSpPr>
              <p:cNvPr id="27" name="矩形 26">
                <a:extLst>
                  <a:ext uri="{FF2B5EF4-FFF2-40B4-BE49-F238E27FC236}">
                    <a16:creationId xmlns:a16="http://schemas.microsoft.com/office/drawing/2014/main" id="{B315F6FE-CDA1-BB6F-E2C7-0E3ED28199AE}"/>
                  </a:ext>
                </a:extLst>
              </p:cNvPr>
              <p:cNvSpPr/>
              <p:nvPr/>
            </p:nvSpPr>
            <p:spPr>
              <a:xfrm>
                <a:off x="4808607" y="3588103"/>
                <a:ext cx="1058793" cy="623543"/>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zh-CN" altLang="en-US" b="1" dirty="0"/>
                  <a:t>链路层</a:t>
                </a:r>
              </a:p>
            </p:txBody>
          </p:sp>
        </p:grpSp>
        <p:sp>
          <p:nvSpPr>
            <p:cNvPr id="12" name="矩形 11">
              <a:extLst>
                <a:ext uri="{FF2B5EF4-FFF2-40B4-BE49-F238E27FC236}">
                  <a16:creationId xmlns:a16="http://schemas.microsoft.com/office/drawing/2014/main" id="{2E84B452-4925-2D37-D32F-F6FA4993D964}"/>
                </a:ext>
              </a:extLst>
            </p:cNvPr>
            <p:cNvSpPr/>
            <p:nvPr/>
          </p:nvSpPr>
          <p:spPr>
            <a:xfrm>
              <a:off x="10119839" y="3957385"/>
              <a:ext cx="1765972" cy="62354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b="1" dirty="0"/>
                <a:t>物理层</a:t>
              </a:r>
            </a:p>
          </p:txBody>
        </p:sp>
        <p:sp>
          <p:nvSpPr>
            <p:cNvPr id="13" name="矩形 12">
              <a:extLst>
                <a:ext uri="{FF2B5EF4-FFF2-40B4-BE49-F238E27FC236}">
                  <a16:creationId xmlns:a16="http://schemas.microsoft.com/office/drawing/2014/main" id="{015BCC3A-E50B-9507-AD73-B70606BFBA54}"/>
                </a:ext>
              </a:extLst>
            </p:cNvPr>
            <p:cNvSpPr/>
            <p:nvPr/>
          </p:nvSpPr>
          <p:spPr>
            <a:xfrm>
              <a:off x="10119839" y="3333253"/>
              <a:ext cx="1765972" cy="623543"/>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zh-CN" altLang="en-US" b="1" dirty="0"/>
                <a:t>链路层</a:t>
              </a:r>
            </a:p>
          </p:txBody>
        </p:sp>
        <p:sp>
          <p:nvSpPr>
            <p:cNvPr id="14" name="矩形 13">
              <a:extLst>
                <a:ext uri="{FF2B5EF4-FFF2-40B4-BE49-F238E27FC236}">
                  <a16:creationId xmlns:a16="http://schemas.microsoft.com/office/drawing/2014/main" id="{CE90AC81-BDDE-F4DB-8E7C-8C0466426ECC}"/>
                </a:ext>
              </a:extLst>
            </p:cNvPr>
            <p:cNvSpPr/>
            <p:nvPr/>
          </p:nvSpPr>
          <p:spPr>
            <a:xfrm>
              <a:off x="10119839" y="2713257"/>
              <a:ext cx="1765972" cy="623543"/>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r"/>
              <a:r>
                <a:rPr lang="zh-CN" altLang="en-US" b="1" dirty="0"/>
                <a:t>网络层</a:t>
              </a:r>
            </a:p>
          </p:txBody>
        </p:sp>
        <p:sp>
          <p:nvSpPr>
            <p:cNvPr id="15" name="矩形 14">
              <a:extLst>
                <a:ext uri="{FF2B5EF4-FFF2-40B4-BE49-F238E27FC236}">
                  <a16:creationId xmlns:a16="http://schemas.microsoft.com/office/drawing/2014/main" id="{79FA7D90-A951-F544-7A02-756BFC2F519D}"/>
                </a:ext>
              </a:extLst>
            </p:cNvPr>
            <p:cNvSpPr/>
            <p:nvPr/>
          </p:nvSpPr>
          <p:spPr>
            <a:xfrm>
              <a:off x="10119839" y="2093261"/>
              <a:ext cx="1765972" cy="623543"/>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zh-CN" altLang="en-US" b="1" dirty="0"/>
                <a:t>运输层</a:t>
              </a:r>
            </a:p>
          </p:txBody>
        </p:sp>
        <p:sp>
          <p:nvSpPr>
            <p:cNvPr id="16" name="矩形 15">
              <a:extLst>
                <a:ext uri="{FF2B5EF4-FFF2-40B4-BE49-F238E27FC236}">
                  <a16:creationId xmlns:a16="http://schemas.microsoft.com/office/drawing/2014/main" id="{60785655-366F-5DC7-D8F3-A63B4D8CBEE1}"/>
                </a:ext>
              </a:extLst>
            </p:cNvPr>
            <p:cNvSpPr/>
            <p:nvPr/>
          </p:nvSpPr>
          <p:spPr>
            <a:xfrm>
              <a:off x="10119839" y="1327541"/>
              <a:ext cx="1765972" cy="77243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b="1" dirty="0"/>
                <a:t>应用层</a:t>
              </a:r>
            </a:p>
          </p:txBody>
        </p:sp>
        <p:grpSp>
          <p:nvGrpSpPr>
            <p:cNvPr id="17" name="组合 16">
              <a:extLst>
                <a:ext uri="{FF2B5EF4-FFF2-40B4-BE49-F238E27FC236}">
                  <a16:creationId xmlns:a16="http://schemas.microsoft.com/office/drawing/2014/main" id="{1B1CF111-62AE-478B-AFB4-6CD404C9AA35}"/>
                </a:ext>
              </a:extLst>
            </p:cNvPr>
            <p:cNvGrpSpPr/>
            <p:nvPr/>
          </p:nvGrpSpPr>
          <p:grpSpPr>
            <a:xfrm>
              <a:off x="6526158" y="2713257"/>
              <a:ext cx="2181011" cy="1867671"/>
              <a:chOff x="3686389" y="2963622"/>
              <a:chExt cx="2181011" cy="1867671"/>
            </a:xfrm>
          </p:grpSpPr>
          <p:sp>
            <p:nvSpPr>
              <p:cNvPr id="18" name="矩形 17">
                <a:extLst>
                  <a:ext uri="{FF2B5EF4-FFF2-40B4-BE49-F238E27FC236}">
                    <a16:creationId xmlns:a16="http://schemas.microsoft.com/office/drawing/2014/main" id="{3B7AD6E6-AA7A-D2FF-02BA-CE8E82221985}"/>
                  </a:ext>
                </a:extLst>
              </p:cNvPr>
              <p:cNvSpPr/>
              <p:nvPr/>
            </p:nvSpPr>
            <p:spPr>
              <a:xfrm>
                <a:off x="3686389" y="4203265"/>
                <a:ext cx="1058793" cy="62354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物理层</a:t>
                </a:r>
              </a:p>
            </p:txBody>
          </p:sp>
          <p:sp>
            <p:nvSpPr>
              <p:cNvPr id="19" name="矩形 18">
                <a:extLst>
                  <a:ext uri="{FF2B5EF4-FFF2-40B4-BE49-F238E27FC236}">
                    <a16:creationId xmlns:a16="http://schemas.microsoft.com/office/drawing/2014/main" id="{AC4F5BA6-533D-6761-318F-84A726CE6F9F}"/>
                  </a:ext>
                </a:extLst>
              </p:cNvPr>
              <p:cNvSpPr/>
              <p:nvPr/>
            </p:nvSpPr>
            <p:spPr>
              <a:xfrm>
                <a:off x="3686389" y="3583618"/>
                <a:ext cx="1058793" cy="623543"/>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zh-CN" altLang="en-US" b="1" dirty="0"/>
                  <a:t>链路层</a:t>
                </a:r>
              </a:p>
            </p:txBody>
          </p:sp>
          <p:sp>
            <p:nvSpPr>
              <p:cNvPr id="20" name="矩形 19">
                <a:extLst>
                  <a:ext uri="{FF2B5EF4-FFF2-40B4-BE49-F238E27FC236}">
                    <a16:creationId xmlns:a16="http://schemas.microsoft.com/office/drawing/2014/main" id="{0A377ADF-2A25-7C59-5E0E-5685EA9A307D}"/>
                  </a:ext>
                </a:extLst>
              </p:cNvPr>
              <p:cNvSpPr/>
              <p:nvPr/>
            </p:nvSpPr>
            <p:spPr>
              <a:xfrm>
                <a:off x="3686389" y="2963622"/>
                <a:ext cx="2181011" cy="623543"/>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t>网络层</a:t>
                </a:r>
                <a:endParaRPr lang="en-US" altLang="zh-CN" b="1" dirty="0"/>
              </a:p>
              <a:p>
                <a:pPr algn="ctr"/>
                <a:endParaRPr lang="zh-CN" altLang="en-US" b="1" dirty="0"/>
              </a:p>
            </p:txBody>
          </p:sp>
          <p:sp>
            <p:nvSpPr>
              <p:cNvPr id="21" name="矩形 20">
                <a:extLst>
                  <a:ext uri="{FF2B5EF4-FFF2-40B4-BE49-F238E27FC236}">
                    <a16:creationId xmlns:a16="http://schemas.microsoft.com/office/drawing/2014/main" id="{00C624AF-16E4-9333-7713-45912BD0EA75}"/>
                  </a:ext>
                </a:extLst>
              </p:cNvPr>
              <p:cNvSpPr/>
              <p:nvPr/>
            </p:nvSpPr>
            <p:spPr>
              <a:xfrm>
                <a:off x="4808607" y="4207750"/>
                <a:ext cx="1058793" cy="62354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b="1" dirty="0"/>
                  <a:t>物理层</a:t>
                </a:r>
              </a:p>
            </p:txBody>
          </p:sp>
          <p:sp>
            <p:nvSpPr>
              <p:cNvPr id="22" name="矩形 21">
                <a:extLst>
                  <a:ext uri="{FF2B5EF4-FFF2-40B4-BE49-F238E27FC236}">
                    <a16:creationId xmlns:a16="http://schemas.microsoft.com/office/drawing/2014/main" id="{52334E03-DADD-CC61-5CF2-7FD956C0735F}"/>
                  </a:ext>
                </a:extLst>
              </p:cNvPr>
              <p:cNvSpPr/>
              <p:nvPr/>
            </p:nvSpPr>
            <p:spPr>
              <a:xfrm>
                <a:off x="4808607" y="3588103"/>
                <a:ext cx="1058793" cy="623543"/>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zh-CN" altLang="en-US" b="1" dirty="0"/>
                  <a:t>链路层</a:t>
                </a:r>
              </a:p>
            </p:txBody>
          </p:sp>
        </p:grpSp>
      </p:grpSp>
      <p:grpSp>
        <p:nvGrpSpPr>
          <p:cNvPr id="28" name="组合 27">
            <a:extLst>
              <a:ext uri="{FF2B5EF4-FFF2-40B4-BE49-F238E27FC236}">
                <a16:creationId xmlns:a16="http://schemas.microsoft.com/office/drawing/2014/main" id="{E7F1751D-1795-940B-3E5E-C3199D8D4870}"/>
              </a:ext>
            </a:extLst>
          </p:cNvPr>
          <p:cNvGrpSpPr/>
          <p:nvPr/>
        </p:nvGrpSpPr>
        <p:grpSpPr>
          <a:xfrm>
            <a:off x="312808" y="5017408"/>
            <a:ext cx="11572729" cy="1413368"/>
            <a:chOff x="312808" y="3405701"/>
            <a:chExt cx="11572729" cy="1413368"/>
          </a:xfrm>
        </p:grpSpPr>
        <p:grpSp>
          <p:nvGrpSpPr>
            <p:cNvPr id="29" name="组合 28">
              <a:extLst>
                <a:ext uri="{FF2B5EF4-FFF2-40B4-BE49-F238E27FC236}">
                  <a16:creationId xmlns:a16="http://schemas.microsoft.com/office/drawing/2014/main" id="{9944EDD2-D602-FE24-8823-AEF46983ABF7}"/>
                </a:ext>
              </a:extLst>
            </p:cNvPr>
            <p:cNvGrpSpPr/>
            <p:nvPr/>
          </p:nvGrpSpPr>
          <p:grpSpPr>
            <a:xfrm>
              <a:off x="312808" y="3405701"/>
              <a:ext cx="11572729" cy="1413368"/>
              <a:chOff x="312808" y="3241241"/>
              <a:chExt cx="11572729" cy="1413368"/>
            </a:xfrm>
          </p:grpSpPr>
          <p:sp>
            <p:nvSpPr>
              <p:cNvPr id="50" name="矩形 49">
                <a:extLst>
                  <a:ext uri="{FF2B5EF4-FFF2-40B4-BE49-F238E27FC236}">
                    <a16:creationId xmlns:a16="http://schemas.microsoft.com/office/drawing/2014/main" id="{CA67A015-BC37-B4E5-7EE9-7DB073BD9865}"/>
                  </a:ext>
                </a:extLst>
              </p:cNvPr>
              <p:cNvSpPr/>
              <p:nvPr/>
            </p:nvSpPr>
            <p:spPr>
              <a:xfrm>
                <a:off x="10379274" y="3638611"/>
                <a:ext cx="1506263" cy="101599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1" name="矩形 50">
                <a:extLst>
                  <a:ext uri="{FF2B5EF4-FFF2-40B4-BE49-F238E27FC236}">
                    <a16:creationId xmlns:a16="http://schemas.microsoft.com/office/drawing/2014/main" id="{C0D35AB9-CE89-277C-2D52-7DF2361712F4}"/>
                  </a:ext>
                </a:extLst>
              </p:cNvPr>
              <p:cNvSpPr/>
              <p:nvPr/>
            </p:nvSpPr>
            <p:spPr>
              <a:xfrm>
                <a:off x="312808" y="3638611"/>
                <a:ext cx="1506263" cy="101599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52" name="直接连接符 51">
                <a:extLst>
                  <a:ext uri="{FF2B5EF4-FFF2-40B4-BE49-F238E27FC236}">
                    <a16:creationId xmlns:a16="http://schemas.microsoft.com/office/drawing/2014/main" id="{D6BBB268-D1DC-6C86-BE27-276E7DBADD16}"/>
                  </a:ext>
                </a:extLst>
              </p:cNvPr>
              <p:cNvCxnSpPr>
                <a:cxnSpLocks/>
                <a:stCxn id="51" idx="3"/>
                <a:endCxn id="50" idx="1"/>
              </p:cNvCxnSpPr>
              <p:nvPr/>
            </p:nvCxnSpPr>
            <p:spPr>
              <a:xfrm>
                <a:off x="1819071" y="4146610"/>
                <a:ext cx="85602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53" name="图形 52">
                <a:extLst>
                  <a:ext uri="{FF2B5EF4-FFF2-40B4-BE49-F238E27FC236}">
                    <a16:creationId xmlns:a16="http://schemas.microsoft.com/office/drawing/2014/main" id="{83DCAF08-16B0-265C-ECA6-90E01D9CEB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4229" y="3901634"/>
                <a:ext cx="638116" cy="516570"/>
              </a:xfrm>
              <a:prstGeom prst="rect">
                <a:avLst/>
              </a:prstGeom>
            </p:spPr>
          </p:pic>
          <p:sp>
            <p:nvSpPr>
              <p:cNvPr id="54" name="图形 73">
                <a:extLst>
                  <a:ext uri="{FF2B5EF4-FFF2-40B4-BE49-F238E27FC236}">
                    <a16:creationId xmlns:a16="http://schemas.microsoft.com/office/drawing/2014/main" id="{97E5C71A-3961-ADE5-7ED0-7E462C2CA13F}"/>
                  </a:ext>
                </a:extLst>
              </p:cNvPr>
              <p:cNvSpPr/>
              <p:nvPr/>
            </p:nvSpPr>
            <p:spPr>
              <a:xfrm>
                <a:off x="2643947" y="3833900"/>
                <a:ext cx="903635" cy="65654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en-US" altLang="zh-CN" b="1" dirty="0"/>
                  <a:t>LAN1</a:t>
                </a:r>
                <a:endParaRPr lang="zh-CN" altLang="en-US" b="1" dirty="0"/>
              </a:p>
            </p:txBody>
          </p:sp>
          <p:sp>
            <p:nvSpPr>
              <p:cNvPr id="55" name="图形 73">
                <a:extLst>
                  <a:ext uri="{FF2B5EF4-FFF2-40B4-BE49-F238E27FC236}">
                    <a16:creationId xmlns:a16="http://schemas.microsoft.com/office/drawing/2014/main" id="{2C2458C3-0564-2F2B-A774-462EBCB6B822}"/>
                  </a:ext>
                </a:extLst>
              </p:cNvPr>
              <p:cNvSpPr/>
              <p:nvPr/>
            </p:nvSpPr>
            <p:spPr>
              <a:xfrm>
                <a:off x="8656466" y="3833900"/>
                <a:ext cx="903635" cy="65654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en-US" altLang="zh-CN" b="1" dirty="0"/>
                  <a:t>LAN2</a:t>
                </a:r>
                <a:endParaRPr lang="zh-CN" altLang="en-US" b="1" dirty="0"/>
              </a:p>
            </p:txBody>
          </p:sp>
          <p:pic>
            <p:nvPicPr>
              <p:cNvPr id="56" name="图形 55">
                <a:extLst>
                  <a:ext uri="{FF2B5EF4-FFF2-40B4-BE49-F238E27FC236}">
                    <a16:creationId xmlns:a16="http://schemas.microsoft.com/office/drawing/2014/main" id="{F0A9D5A1-A08D-503F-2132-B9886A56FB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01704" y="3901634"/>
                <a:ext cx="638116" cy="516570"/>
              </a:xfrm>
              <a:prstGeom prst="rect">
                <a:avLst/>
              </a:prstGeom>
            </p:spPr>
          </p:pic>
          <p:sp>
            <p:nvSpPr>
              <p:cNvPr id="57" name="图形 73">
                <a:extLst>
                  <a:ext uri="{FF2B5EF4-FFF2-40B4-BE49-F238E27FC236}">
                    <a16:creationId xmlns:a16="http://schemas.microsoft.com/office/drawing/2014/main" id="{D0F6E759-F4F3-613B-3C32-CAA7E4E3B3BA}"/>
                  </a:ext>
                </a:extLst>
              </p:cNvPr>
              <p:cNvSpPr/>
              <p:nvPr/>
            </p:nvSpPr>
            <p:spPr>
              <a:xfrm>
                <a:off x="5618992" y="3792574"/>
                <a:ext cx="966066" cy="734690"/>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en-US" altLang="zh-CN" b="1" dirty="0"/>
                  <a:t>WAN</a:t>
                </a:r>
                <a:endParaRPr lang="zh-CN" altLang="en-US" b="1" dirty="0"/>
              </a:p>
            </p:txBody>
          </p:sp>
          <p:sp>
            <p:nvSpPr>
              <p:cNvPr id="58" name="文本框 57">
                <a:extLst>
                  <a:ext uri="{FF2B5EF4-FFF2-40B4-BE49-F238E27FC236}">
                    <a16:creationId xmlns:a16="http://schemas.microsoft.com/office/drawing/2014/main" id="{C4EA0257-CC17-977B-91B7-544A179A0439}"/>
                  </a:ext>
                </a:extLst>
              </p:cNvPr>
              <p:cNvSpPr txBox="1"/>
              <p:nvPr/>
            </p:nvSpPr>
            <p:spPr>
              <a:xfrm>
                <a:off x="4001622" y="3543535"/>
                <a:ext cx="1224092" cy="369332"/>
              </a:xfrm>
              <a:prstGeom prst="rect">
                <a:avLst/>
              </a:prstGeom>
              <a:noFill/>
            </p:spPr>
            <p:txBody>
              <a:bodyPr wrap="square">
                <a:spAutoFit/>
              </a:bodyPr>
              <a:lstStyle/>
              <a:p>
                <a:pPr algn="ctr"/>
                <a:r>
                  <a:rPr lang="zh-CN" altLang="en-US" b="1" dirty="0"/>
                  <a:t>路由器</a:t>
                </a:r>
                <a:r>
                  <a:rPr lang="en-US" altLang="zh-CN" b="1" dirty="0"/>
                  <a:t>R1</a:t>
                </a:r>
                <a:endParaRPr lang="zh-CN" altLang="en-US" b="1" dirty="0"/>
              </a:p>
            </p:txBody>
          </p:sp>
          <p:sp>
            <p:nvSpPr>
              <p:cNvPr id="59" name="文本框 58">
                <a:extLst>
                  <a:ext uri="{FF2B5EF4-FFF2-40B4-BE49-F238E27FC236}">
                    <a16:creationId xmlns:a16="http://schemas.microsoft.com/office/drawing/2014/main" id="{AB45FCC5-FFE4-1C5C-03F6-84482CAC81D5}"/>
                  </a:ext>
                </a:extLst>
              </p:cNvPr>
              <p:cNvSpPr txBox="1"/>
              <p:nvPr/>
            </p:nvSpPr>
            <p:spPr>
              <a:xfrm>
                <a:off x="589653" y="3241241"/>
                <a:ext cx="952571" cy="369332"/>
              </a:xfrm>
              <a:prstGeom prst="rect">
                <a:avLst/>
              </a:prstGeom>
              <a:noFill/>
            </p:spPr>
            <p:txBody>
              <a:bodyPr wrap="square">
                <a:spAutoFit/>
              </a:bodyPr>
              <a:lstStyle/>
              <a:p>
                <a:pPr algn="ctr"/>
                <a:r>
                  <a:rPr lang="zh-CN" altLang="en-US" b="1" dirty="0"/>
                  <a:t>主机</a:t>
                </a:r>
                <a:r>
                  <a:rPr lang="en-US" altLang="zh-CN" b="1" dirty="0"/>
                  <a:t>A</a:t>
                </a:r>
                <a:endParaRPr lang="zh-CN" altLang="en-US" b="1" dirty="0"/>
              </a:p>
            </p:txBody>
          </p:sp>
          <p:sp>
            <p:nvSpPr>
              <p:cNvPr id="60" name="文本框 59">
                <a:extLst>
                  <a:ext uri="{FF2B5EF4-FFF2-40B4-BE49-F238E27FC236}">
                    <a16:creationId xmlns:a16="http://schemas.microsoft.com/office/drawing/2014/main" id="{E08424F8-48B8-0C68-218D-EAA11AD25BF3}"/>
                  </a:ext>
                </a:extLst>
              </p:cNvPr>
              <p:cNvSpPr txBox="1"/>
              <p:nvPr/>
            </p:nvSpPr>
            <p:spPr>
              <a:xfrm>
                <a:off x="10661633" y="3241241"/>
                <a:ext cx="952571" cy="369332"/>
              </a:xfrm>
              <a:prstGeom prst="rect">
                <a:avLst/>
              </a:prstGeom>
              <a:noFill/>
            </p:spPr>
            <p:txBody>
              <a:bodyPr wrap="square">
                <a:spAutoFit/>
              </a:bodyPr>
              <a:lstStyle/>
              <a:p>
                <a:pPr algn="ctr"/>
                <a:r>
                  <a:rPr lang="zh-CN" altLang="en-US" b="1" dirty="0"/>
                  <a:t>主机</a:t>
                </a:r>
                <a:r>
                  <a:rPr lang="en-US" altLang="zh-CN" b="1" dirty="0"/>
                  <a:t>B</a:t>
                </a:r>
                <a:endParaRPr lang="zh-CN" altLang="en-US" b="1" dirty="0"/>
              </a:p>
            </p:txBody>
          </p:sp>
          <p:sp>
            <p:nvSpPr>
              <p:cNvPr id="61" name="文本框 60">
                <a:extLst>
                  <a:ext uri="{FF2B5EF4-FFF2-40B4-BE49-F238E27FC236}">
                    <a16:creationId xmlns:a16="http://schemas.microsoft.com/office/drawing/2014/main" id="{F42D9CA7-A6D6-BE77-2D26-645560001804}"/>
                  </a:ext>
                </a:extLst>
              </p:cNvPr>
              <p:cNvSpPr txBox="1"/>
              <p:nvPr/>
            </p:nvSpPr>
            <p:spPr>
              <a:xfrm>
                <a:off x="6976870" y="3543535"/>
                <a:ext cx="1224092" cy="369332"/>
              </a:xfrm>
              <a:prstGeom prst="rect">
                <a:avLst/>
              </a:prstGeom>
              <a:noFill/>
            </p:spPr>
            <p:txBody>
              <a:bodyPr wrap="square">
                <a:spAutoFit/>
              </a:bodyPr>
              <a:lstStyle/>
              <a:p>
                <a:pPr algn="ctr"/>
                <a:r>
                  <a:rPr lang="zh-CN" altLang="en-US" b="1" dirty="0"/>
                  <a:t>路由器</a:t>
                </a:r>
                <a:r>
                  <a:rPr lang="en-US" altLang="zh-CN" b="1" dirty="0"/>
                  <a:t>R2</a:t>
                </a:r>
                <a:endParaRPr lang="zh-CN" altLang="en-US" b="1" dirty="0"/>
              </a:p>
            </p:txBody>
          </p:sp>
        </p:grpSp>
        <p:grpSp>
          <p:nvGrpSpPr>
            <p:cNvPr id="30" name="组合 29">
              <a:extLst>
                <a:ext uri="{FF2B5EF4-FFF2-40B4-BE49-F238E27FC236}">
                  <a16:creationId xmlns:a16="http://schemas.microsoft.com/office/drawing/2014/main" id="{D4FCEA11-B536-ACF5-12FC-2F44DB0C1A63}"/>
                </a:ext>
              </a:extLst>
            </p:cNvPr>
            <p:cNvGrpSpPr/>
            <p:nvPr/>
          </p:nvGrpSpPr>
          <p:grpSpPr>
            <a:xfrm>
              <a:off x="695140" y="3903304"/>
              <a:ext cx="610411" cy="835563"/>
              <a:chOff x="695140" y="3738844"/>
              <a:chExt cx="610411" cy="835563"/>
            </a:xfrm>
          </p:grpSpPr>
          <p:sp>
            <p:nvSpPr>
              <p:cNvPr id="46" name="椭圆 45">
                <a:extLst>
                  <a:ext uri="{FF2B5EF4-FFF2-40B4-BE49-F238E27FC236}">
                    <a16:creationId xmlns:a16="http://schemas.microsoft.com/office/drawing/2014/main" id="{449014A9-CB5F-2E59-663B-0F949F1E4F4E}"/>
                  </a:ext>
                </a:extLst>
              </p:cNvPr>
              <p:cNvSpPr/>
              <p:nvPr/>
            </p:nvSpPr>
            <p:spPr>
              <a:xfrm>
                <a:off x="695140" y="3738844"/>
                <a:ext cx="600635" cy="369332"/>
              </a:xfrm>
              <a:prstGeom prst="ellipse">
                <a:avLst/>
              </a:prstGeom>
              <a:solidFill>
                <a:srgbClr val="F381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7" name="椭圆 46">
                <a:extLst>
                  <a:ext uri="{FF2B5EF4-FFF2-40B4-BE49-F238E27FC236}">
                    <a16:creationId xmlns:a16="http://schemas.microsoft.com/office/drawing/2014/main" id="{4D6CE7D5-D294-8D2E-76A9-09B4498DD710}"/>
                  </a:ext>
                </a:extLst>
              </p:cNvPr>
              <p:cNvSpPr/>
              <p:nvPr/>
            </p:nvSpPr>
            <p:spPr>
              <a:xfrm>
                <a:off x="695140" y="4205075"/>
                <a:ext cx="600635" cy="369332"/>
              </a:xfrm>
              <a:prstGeom prst="ellipse">
                <a:avLst/>
              </a:prstGeom>
              <a:solidFill>
                <a:srgbClr val="F381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8" name="文本框 47">
                <a:extLst>
                  <a:ext uri="{FF2B5EF4-FFF2-40B4-BE49-F238E27FC236}">
                    <a16:creationId xmlns:a16="http://schemas.microsoft.com/office/drawing/2014/main" id="{13AB7A58-4391-819F-7E66-A400D9C78092}"/>
                  </a:ext>
                </a:extLst>
              </p:cNvPr>
              <p:cNvSpPr txBox="1"/>
              <p:nvPr/>
            </p:nvSpPr>
            <p:spPr>
              <a:xfrm>
                <a:off x="704916" y="3738844"/>
                <a:ext cx="600635" cy="369332"/>
              </a:xfrm>
              <a:prstGeom prst="rect">
                <a:avLst/>
              </a:prstGeom>
              <a:noFill/>
            </p:spPr>
            <p:txBody>
              <a:bodyPr wrap="square" rtlCol="0">
                <a:spAutoFit/>
              </a:bodyPr>
              <a:lstStyle/>
              <a:p>
                <a:pPr algn="ctr"/>
                <a:r>
                  <a:rPr lang="en-US" altLang="zh-CN" b="1" dirty="0"/>
                  <a:t>AP1</a:t>
                </a:r>
                <a:endParaRPr lang="zh-CN" altLang="en-US" b="1" dirty="0"/>
              </a:p>
            </p:txBody>
          </p:sp>
          <p:sp>
            <p:nvSpPr>
              <p:cNvPr id="49" name="文本框 48">
                <a:extLst>
                  <a:ext uri="{FF2B5EF4-FFF2-40B4-BE49-F238E27FC236}">
                    <a16:creationId xmlns:a16="http://schemas.microsoft.com/office/drawing/2014/main" id="{92C21DA5-8386-474F-407D-4A560A362B9F}"/>
                  </a:ext>
                </a:extLst>
              </p:cNvPr>
              <p:cNvSpPr txBox="1"/>
              <p:nvPr/>
            </p:nvSpPr>
            <p:spPr>
              <a:xfrm>
                <a:off x="704916" y="4205075"/>
                <a:ext cx="600635" cy="369332"/>
              </a:xfrm>
              <a:prstGeom prst="rect">
                <a:avLst/>
              </a:prstGeom>
              <a:noFill/>
            </p:spPr>
            <p:txBody>
              <a:bodyPr wrap="square" rtlCol="0">
                <a:spAutoFit/>
              </a:bodyPr>
              <a:lstStyle/>
              <a:p>
                <a:pPr algn="ctr"/>
                <a:r>
                  <a:rPr lang="en-US" altLang="zh-CN" b="1" dirty="0"/>
                  <a:t>AP2</a:t>
                </a:r>
                <a:endParaRPr lang="zh-CN" altLang="en-US" b="1" dirty="0"/>
              </a:p>
            </p:txBody>
          </p:sp>
        </p:grpSp>
        <p:grpSp>
          <p:nvGrpSpPr>
            <p:cNvPr id="31" name="组合 30">
              <a:extLst>
                <a:ext uri="{FF2B5EF4-FFF2-40B4-BE49-F238E27FC236}">
                  <a16:creationId xmlns:a16="http://schemas.microsoft.com/office/drawing/2014/main" id="{3D985478-C015-1A39-C9B1-EA091E5B94AD}"/>
                </a:ext>
              </a:extLst>
            </p:cNvPr>
            <p:cNvGrpSpPr/>
            <p:nvPr/>
          </p:nvGrpSpPr>
          <p:grpSpPr>
            <a:xfrm>
              <a:off x="1279934" y="4104056"/>
              <a:ext cx="460863" cy="432274"/>
              <a:chOff x="1279934" y="3939596"/>
              <a:chExt cx="460863" cy="432274"/>
            </a:xfrm>
          </p:grpSpPr>
          <p:cxnSp>
            <p:nvCxnSpPr>
              <p:cNvPr id="44" name="直接连接符 43">
                <a:extLst>
                  <a:ext uri="{FF2B5EF4-FFF2-40B4-BE49-F238E27FC236}">
                    <a16:creationId xmlns:a16="http://schemas.microsoft.com/office/drawing/2014/main" id="{1ED3EB80-6418-1995-DD36-A711D1B089A9}"/>
                  </a:ext>
                </a:extLst>
              </p:cNvPr>
              <p:cNvCxnSpPr>
                <a:cxnSpLocks/>
              </p:cNvCxnSpPr>
              <p:nvPr/>
            </p:nvCxnSpPr>
            <p:spPr>
              <a:xfrm flipH="1" flipV="1">
                <a:off x="1303705" y="3939596"/>
                <a:ext cx="437092" cy="1466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F5C8AED6-CC75-D6CA-68F2-B850BC55280F}"/>
                  </a:ext>
                </a:extLst>
              </p:cNvPr>
              <p:cNvCxnSpPr>
                <a:cxnSpLocks/>
              </p:cNvCxnSpPr>
              <p:nvPr/>
            </p:nvCxnSpPr>
            <p:spPr>
              <a:xfrm flipH="1">
                <a:off x="1279934" y="4205227"/>
                <a:ext cx="437092" cy="1666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a16="http://schemas.microsoft.com/office/drawing/2014/main" id="{AEA9F464-D774-C4C2-6AE2-100372819253}"/>
                </a:ext>
              </a:extLst>
            </p:cNvPr>
            <p:cNvGrpSpPr/>
            <p:nvPr/>
          </p:nvGrpSpPr>
          <p:grpSpPr>
            <a:xfrm>
              <a:off x="10451511" y="4113306"/>
              <a:ext cx="525201" cy="401415"/>
              <a:chOff x="10451511" y="3948846"/>
              <a:chExt cx="525201" cy="401415"/>
            </a:xfrm>
          </p:grpSpPr>
          <p:cxnSp>
            <p:nvCxnSpPr>
              <p:cNvPr id="42" name="直接连接符 41">
                <a:extLst>
                  <a:ext uri="{FF2B5EF4-FFF2-40B4-BE49-F238E27FC236}">
                    <a16:creationId xmlns:a16="http://schemas.microsoft.com/office/drawing/2014/main" id="{F6B8775E-E576-6889-FDB7-247AF9790190}"/>
                  </a:ext>
                </a:extLst>
              </p:cNvPr>
              <p:cNvCxnSpPr>
                <a:cxnSpLocks/>
              </p:cNvCxnSpPr>
              <p:nvPr/>
            </p:nvCxnSpPr>
            <p:spPr>
              <a:xfrm flipH="1">
                <a:off x="10451628" y="3948846"/>
                <a:ext cx="448714" cy="1466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BDFC369-3E5E-C6F3-EC53-279C72C89EFA}"/>
                  </a:ext>
                </a:extLst>
              </p:cNvPr>
              <p:cNvCxnSpPr>
                <a:cxnSpLocks/>
              </p:cNvCxnSpPr>
              <p:nvPr/>
            </p:nvCxnSpPr>
            <p:spPr>
              <a:xfrm flipH="1" flipV="1">
                <a:off x="10451511" y="4215300"/>
                <a:ext cx="525201" cy="1349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3AC8BD5F-5F57-5389-DD27-9C246E973228}"/>
                </a:ext>
              </a:extLst>
            </p:cNvPr>
            <p:cNvGrpSpPr/>
            <p:nvPr/>
          </p:nvGrpSpPr>
          <p:grpSpPr>
            <a:xfrm>
              <a:off x="1710961" y="4202901"/>
              <a:ext cx="8782125" cy="216339"/>
              <a:chOff x="1710961" y="4038441"/>
              <a:chExt cx="8782125" cy="216339"/>
            </a:xfrm>
          </p:grpSpPr>
          <p:sp>
            <p:nvSpPr>
              <p:cNvPr id="40" name="椭圆 39">
                <a:extLst>
                  <a:ext uri="{FF2B5EF4-FFF2-40B4-BE49-F238E27FC236}">
                    <a16:creationId xmlns:a16="http://schemas.microsoft.com/office/drawing/2014/main" id="{3339AF1B-BE71-B95A-351E-EE56A314D5CC}"/>
                  </a:ext>
                </a:extLst>
              </p:cNvPr>
              <p:cNvSpPr/>
              <p:nvPr/>
            </p:nvSpPr>
            <p:spPr>
              <a:xfrm>
                <a:off x="1710961" y="4038441"/>
                <a:ext cx="216339" cy="216339"/>
              </a:xfrm>
              <a:prstGeom prst="ellipse">
                <a:avLst/>
              </a:prstGeom>
              <a:solidFill>
                <a:schemeClr val="bg1"/>
              </a:solidFill>
              <a:ln w="25400">
                <a:solidFill>
                  <a:srgbClr val="F3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1" name="椭圆 40">
                <a:extLst>
                  <a:ext uri="{FF2B5EF4-FFF2-40B4-BE49-F238E27FC236}">
                    <a16:creationId xmlns:a16="http://schemas.microsoft.com/office/drawing/2014/main" id="{6751636B-7D64-5FA5-7846-23890D813807}"/>
                  </a:ext>
                </a:extLst>
              </p:cNvPr>
              <p:cNvSpPr/>
              <p:nvPr/>
            </p:nvSpPr>
            <p:spPr>
              <a:xfrm>
                <a:off x="10276747" y="4038441"/>
                <a:ext cx="216339" cy="216339"/>
              </a:xfrm>
              <a:prstGeom prst="ellipse">
                <a:avLst/>
              </a:prstGeom>
              <a:solidFill>
                <a:schemeClr val="bg1"/>
              </a:solidFill>
              <a:ln w="25400">
                <a:solidFill>
                  <a:srgbClr val="F3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34" name="组合 33">
              <a:extLst>
                <a:ext uri="{FF2B5EF4-FFF2-40B4-BE49-F238E27FC236}">
                  <a16:creationId xmlns:a16="http://schemas.microsoft.com/office/drawing/2014/main" id="{61329228-0F6C-274C-4E04-14AC97493087}"/>
                </a:ext>
              </a:extLst>
            </p:cNvPr>
            <p:cNvGrpSpPr/>
            <p:nvPr/>
          </p:nvGrpSpPr>
          <p:grpSpPr>
            <a:xfrm>
              <a:off x="10900342" y="3903304"/>
              <a:ext cx="610411" cy="835563"/>
              <a:chOff x="10900342" y="3738844"/>
              <a:chExt cx="610411" cy="835563"/>
            </a:xfrm>
          </p:grpSpPr>
          <p:sp>
            <p:nvSpPr>
              <p:cNvPr id="35" name="椭圆 34">
                <a:extLst>
                  <a:ext uri="{FF2B5EF4-FFF2-40B4-BE49-F238E27FC236}">
                    <a16:creationId xmlns:a16="http://schemas.microsoft.com/office/drawing/2014/main" id="{BEAF3A6F-E158-5124-0819-AC962C2768F5}"/>
                  </a:ext>
                </a:extLst>
              </p:cNvPr>
              <p:cNvSpPr/>
              <p:nvPr/>
            </p:nvSpPr>
            <p:spPr>
              <a:xfrm>
                <a:off x="10900342" y="3738844"/>
                <a:ext cx="600635" cy="369332"/>
              </a:xfrm>
              <a:prstGeom prst="ellipse">
                <a:avLst/>
              </a:prstGeom>
              <a:solidFill>
                <a:srgbClr val="F381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6" name="椭圆 35">
                <a:extLst>
                  <a:ext uri="{FF2B5EF4-FFF2-40B4-BE49-F238E27FC236}">
                    <a16:creationId xmlns:a16="http://schemas.microsoft.com/office/drawing/2014/main" id="{6F91ECF8-2A5F-2F83-E2A3-01E682774E62}"/>
                  </a:ext>
                </a:extLst>
              </p:cNvPr>
              <p:cNvSpPr/>
              <p:nvPr/>
            </p:nvSpPr>
            <p:spPr>
              <a:xfrm>
                <a:off x="10900342" y="4205075"/>
                <a:ext cx="600635" cy="369332"/>
              </a:xfrm>
              <a:prstGeom prst="ellipse">
                <a:avLst/>
              </a:prstGeom>
              <a:solidFill>
                <a:srgbClr val="F381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37" name="组合 36">
                <a:extLst>
                  <a:ext uri="{FF2B5EF4-FFF2-40B4-BE49-F238E27FC236}">
                    <a16:creationId xmlns:a16="http://schemas.microsoft.com/office/drawing/2014/main" id="{66835228-1A7D-1DE2-C366-1ADF2152EF5D}"/>
                  </a:ext>
                </a:extLst>
              </p:cNvPr>
              <p:cNvGrpSpPr/>
              <p:nvPr/>
            </p:nvGrpSpPr>
            <p:grpSpPr>
              <a:xfrm>
                <a:off x="10910118" y="3738844"/>
                <a:ext cx="600635" cy="835563"/>
                <a:chOff x="10910118" y="3738844"/>
                <a:chExt cx="600635" cy="835563"/>
              </a:xfrm>
            </p:grpSpPr>
            <p:sp>
              <p:nvSpPr>
                <p:cNvPr id="38" name="文本框 37">
                  <a:extLst>
                    <a:ext uri="{FF2B5EF4-FFF2-40B4-BE49-F238E27FC236}">
                      <a16:creationId xmlns:a16="http://schemas.microsoft.com/office/drawing/2014/main" id="{7989189F-60A3-2EAE-84B4-0BE6009DDB64}"/>
                    </a:ext>
                  </a:extLst>
                </p:cNvPr>
                <p:cNvSpPr txBox="1"/>
                <p:nvPr/>
              </p:nvSpPr>
              <p:spPr>
                <a:xfrm>
                  <a:off x="10910118" y="3738844"/>
                  <a:ext cx="600635" cy="369332"/>
                </a:xfrm>
                <a:prstGeom prst="rect">
                  <a:avLst/>
                </a:prstGeom>
                <a:noFill/>
              </p:spPr>
              <p:txBody>
                <a:bodyPr wrap="square" rtlCol="0">
                  <a:spAutoFit/>
                </a:bodyPr>
                <a:lstStyle/>
                <a:p>
                  <a:pPr algn="ctr"/>
                  <a:r>
                    <a:rPr lang="en-US" altLang="zh-CN" b="1" dirty="0"/>
                    <a:t>AP3</a:t>
                  </a:r>
                  <a:endParaRPr lang="zh-CN" altLang="en-US" b="1" dirty="0"/>
                </a:p>
              </p:txBody>
            </p:sp>
            <p:sp>
              <p:nvSpPr>
                <p:cNvPr id="39" name="文本框 38">
                  <a:extLst>
                    <a:ext uri="{FF2B5EF4-FFF2-40B4-BE49-F238E27FC236}">
                      <a16:creationId xmlns:a16="http://schemas.microsoft.com/office/drawing/2014/main" id="{DB46258D-923B-7735-580D-CC706393E9F8}"/>
                    </a:ext>
                  </a:extLst>
                </p:cNvPr>
                <p:cNvSpPr txBox="1"/>
                <p:nvPr/>
              </p:nvSpPr>
              <p:spPr>
                <a:xfrm>
                  <a:off x="10910118" y="4205075"/>
                  <a:ext cx="600635" cy="369332"/>
                </a:xfrm>
                <a:prstGeom prst="rect">
                  <a:avLst/>
                </a:prstGeom>
                <a:noFill/>
              </p:spPr>
              <p:txBody>
                <a:bodyPr wrap="square" rtlCol="0">
                  <a:spAutoFit/>
                </a:bodyPr>
                <a:lstStyle/>
                <a:p>
                  <a:pPr algn="ctr"/>
                  <a:r>
                    <a:rPr lang="en-US" altLang="zh-CN" b="1" dirty="0"/>
                    <a:t>AP4</a:t>
                  </a:r>
                  <a:endParaRPr lang="zh-CN" altLang="en-US" b="1" dirty="0"/>
                </a:p>
              </p:txBody>
            </p:sp>
          </p:grpSp>
        </p:grpSp>
      </p:grpSp>
      <p:grpSp>
        <p:nvGrpSpPr>
          <p:cNvPr id="62" name="组合 61">
            <a:extLst>
              <a:ext uri="{FF2B5EF4-FFF2-40B4-BE49-F238E27FC236}">
                <a16:creationId xmlns:a16="http://schemas.microsoft.com/office/drawing/2014/main" id="{4FF75665-F96F-6A6E-DF0F-FD818A76B6DB}"/>
              </a:ext>
            </a:extLst>
          </p:cNvPr>
          <p:cNvGrpSpPr/>
          <p:nvPr/>
        </p:nvGrpSpPr>
        <p:grpSpPr>
          <a:xfrm>
            <a:off x="1410644" y="2183321"/>
            <a:ext cx="369593" cy="604471"/>
            <a:chOff x="1410644" y="2183321"/>
            <a:chExt cx="369593" cy="604471"/>
          </a:xfrm>
        </p:grpSpPr>
        <p:sp>
          <p:nvSpPr>
            <p:cNvPr id="63" name="椭圆 62">
              <a:extLst>
                <a:ext uri="{FF2B5EF4-FFF2-40B4-BE49-F238E27FC236}">
                  <a16:creationId xmlns:a16="http://schemas.microsoft.com/office/drawing/2014/main" id="{A2F8ABFE-AD8C-AC38-5E87-3C8BCF12AF7B}"/>
                </a:ext>
              </a:extLst>
            </p:cNvPr>
            <p:cNvSpPr/>
            <p:nvPr/>
          </p:nvSpPr>
          <p:spPr>
            <a:xfrm>
              <a:off x="1497515" y="2629910"/>
              <a:ext cx="157882" cy="1578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连接符: 曲线 63">
              <a:extLst>
                <a:ext uri="{FF2B5EF4-FFF2-40B4-BE49-F238E27FC236}">
                  <a16:creationId xmlns:a16="http://schemas.microsoft.com/office/drawing/2014/main" id="{09A963DB-7245-24CC-4D28-61D3DE0E3845}"/>
                </a:ext>
              </a:extLst>
            </p:cNvPr>
            <p:cNvCxnSpPr>
              <a:stCxn id="70" idx="2"/>
              <a:endCxn id="63" idx="2"/>
            </p:cNvCxnSpPr>
            <p:nvPr/>
          </p:nvCxnSpPr>
          <p:spPr>
            <a:xfrm rot="16200000" flipH="1">
              <a:off x="1191315" y="2402650"/>
              <a:ext cx="525529" cy="86872"/>
            </a:xfrm>
            <a:prstGeom prst="curved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连接符: 曲线 64">
              <a:extLst>
                <a:ext uri="{FF2B5EF4-FFF2-40B4-BE49-F238E27FC236}">
                  <a16:creationId xmlns:a16="http://schemas.microsoft.com/office/drawing/2014/main" id="{F8B5DDE2-29A4-328A-E0B3-E8FDF54EBF8A}"/>
                </a:ext>
              </a:extLst>
            </p:cNvPr>
            <p:cNvCxnSpPr>
              <a:cxnSpLocks/>
              <a:stCxn id="71" idx="2"/>
              <a:endCxn id="63" idx="6"/>
            </p:cNvCxnSpPr>
            <p:nvPr/>
          </p:nvCxnSpPr>
          <p:spPr>
            <a:xfrm rot="5400000">
              <a:off x="1455053" y="2383667"/>
              <a:ext cx="525529" cy="124839"/>
            </a:xfrm>
            <a:prstGeom prst="curved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6" name="直接箭头连接符 65">
            <a:extLst>
              <a:ext uri="{FF2B5EF4-FFF2-40B4-BE49-F238E27FC236}">
                <a16:creationId xmlns:a16="http://schemas.microsoft.com/office/drawing/2014/main" id="{5583806B-0FD1-C582-F264-604E5D5A14AE}"/>
              </a:ext>
            </a:extLst>
          </p:cNvPr>
          <p:cNvCxnSpPr>
            <a:stCxn id="81" idx="3"/>
            <a:endCxn id="123" idx="1"/>
          </p:cNvCxnSpPr>
          <p:nvPr/>
        </p:nvCxnSpPr>
        <p:spPr>
          <a:xfrm>
            <a:off x="1710961" y="1502598"/>
            <a:ext cx="8789117" cy="0"/>
          </a:xfrm>
          <a:prstGeom prst="straightConnector1">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40B850ED-EE8C-62D1-14AD-4CFBB1A88BE3}"/>
              </a:ext>
            </a:extLst>
          </p:cNvPr>
          <p:cNvCxnSpPr>
            <a:cxnSpLocks/>
            <a:stCxn id="79" idx="3"/>
            <a:endCxn id="120" idx="1"/>
          </p:cNvCxnSpPr>
          <p:nvPr/>
        </p:nvCxnSpPr>
        <p:spPr>
          <a:xfrm>
            <a:off x="2097245" y="1752590"/>
            <a:ext cx="8016549" cy="0"/>
          </a:xfrm>
          <a:prstGeom prst="straightConnector1">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D7478C7B-6E61-74DE-A6A1-6B48583EBB99}"/>
              </a:ext>
            </a:extLst>
          </p:cNvPr>
          <p:cNvSpPr txBox="1"/>
          <p:nvPr/>
        </p:nvSpPr>
        <p:spPr>
          <a:xfrm>
            <a:off x="4359749" y="1107928"/>
            <a:ext cx="3486232" cy="369332"/>
          </a:xfrm>
          <a:prstGeom prst="rect">
            <a:avLst/>
          </a:prstGeom>
          <a:noFill/>
        </p:spPr>
        <p:txBody>
          <a:bodyPr wrap="square" rtlCol="0">
            <a:spAutoFit/>
          </a:bodyPr>
          <a:lstStyle/>
          <a:p>
            <a:pPr algn="ctr"/>
            <a:r>
              <a:rPr lang="zh-CN" altLang="en-US" b="1" dirty="0">
                <a:solidFill>
                  <a:schemeClr val="accent1"/>
                </a:solidFill>
              </a:rPr>
              <a:t>应用进程间基于网络的通信</a:t>
            </a:r>
          </a:p>
        </p:txBody>
      </p:sp>
      <p:sp>
        <p:nvSpPr>
          <p:cNvPr id="70" name="矩形 69">
            <a:extLst>
              <a:ext uri="{FF2B5EF4-FFF2-40B4-BE49-F238E27FC236}">
                <a16:creationId xmlns:a16="http://schemas.microsoft.com/office/drawing/2014/main" id="{B28D19E4-21E5-C501-4F98-6FD50FC446E6}"/>
              </a:ext>
            </a:extLst>
          </p:cNvPr>
          <p:cNvSpPr/>
          <p:nvPr/>
        </p:nvSpPr>
        <p:spPr>
          <a:xfrm>
            <a:off x="1333472" y="2028980"/>
            <a:ext cx="154342" cy="1543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73793B8D-AD1F-04C8-9738-1D4884B86FEB}"/>
              </a:ext>
            </a:extLst>
          </p:cNvPr>
          <p:cNvSpPr/>
          <p:nvPr/>
        </p:nvSpPr>
        <p:spPr>
          <a:xfrm>
            <a:off x="1703065" y="2028980"/>
            <a:ext cx="154342" cy="1543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连接符 71">
            <a:extLst>
              <a:ext uri="{FF2B5EF4-FFF2-40B4-BE49-F238E27FC236}">
                <a16:creationId xmlns:a16="http://schemas.microsoft.com/office/drawing/2014/main" id="{46AE7DC2-D526-3FE9-5E76-DF92A6985083}"/>
              </a:ext>
            </a:extLst>
          </p:cNvPr>
          <p:cNvCxnSpPr>
            <a:cxnSpLocks/>
            <a:endCxn id="70" idx="0"/>
          </p:cNvCxnSpPr>
          <p:nvPr/>
        </p:nvCxnSpPr>
        <p:spPr>
          <a:xfrm>
            <a:off x="1410643" y="1563326"/>
            <a:ext cx="0" cy="465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807C11A-4ECD-D7BE-A79F-94A8E698821D}"/>
              </a:ext>
            </a:extLst>
          </p:cNvPr>
          <p:cNvCxnSpPr>
            <a:cxnSpLocks/>
          </p:cNvCxnSpPr>
          <p:nvPr/>
        </p:nvCxnSpPr>
        <p:spPr>
          <a:xfrm>
            <a:off x="1777715" y="1796153"/>
            <a:ext cx="0" cy="2328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59873BE2-851A-1D42-FFBB-D305BDA377DF}"/>
              </a:ext>
            </a:extLst>
          </p:cNvPr>
          <p:cNvSpPr txBox="1"/>
          <p:nvPr/>
        </p:nvSpPr>
        <p:spPr>
          <a:xfrm>
            <a:off x="1247572" y="2139874"/>
            <a:ext cx="693059" cy="276999"/>
          </a:xfrm>
          <a:prstGeom prst="rect">
            <a:avLst/>
          </a:prstGeom>
          <a:noFill/>
        </p:spPr>
        <p:txBody>
          <a:bodyPr wrap="square" rtlCol="0">
            <a:spAutoFit/>
          </a:bodyPr>
          <a:lstStyle/>
          <a:p>
            <a:pPr algn="ctr"/>
            <a:r>
              <a:rPr lang="zh-CN" altLang="en-US" sz="1200" b="1" dirty="0">
                <a:solidFill>
                  <a:schemeClr val="bg1"/>
                </a:solidFill>
              </a:rPr>
              <a:t>端口</a:t>
            </a:r>
          </a:p>
        </p:txBody>
      </p:sp>
      <p:grpSp>
        <p:nvGrpSpPr>
          <p:cNvPr id="75" name="组合 74">
            <a:extLst>
              <a:ext uri="{FF2B5EF4-FFF2-40B4-BE49-F238E27FC236}">
                <a16:creationId xmlns:a16="http://schemas.microsoft.com/office/drawing/2014/main" id="{E0968D2A-F584-382A-0517-D76448E23168}"/>
              </a:ext>
            </a:extLst>
          </p:cNvPr>
          <p:cNvGrpSpPr/>
          <p:nvPr/>
        </p:nvGrpSpPr>
        <p:grpSpPr>
          <a:xfrm>
            <a:off x="1110326" y="1317932"/>
            <a:ext cx="986919" cy="619324"/>
            <a:chOff x="1110326" y="1317932"/>
            <a:chExt cx="986919" cy="619324"/>
          </a:xfrm>
        </p:grpSpPr>
        <p:grpSp>
          <p:nvGrpSpPr>
            <p:cNvPr id="76" name="组合 75">
              <a:extLst>
                <a:ext uri="{FF2B5EF4-FFF2-40B4-BE49-F238E27FC236}">
                  <a16:creationId xmlns:a16="http://schemas.microsoft.com/office/drawing/2014/main" id="{37B30FCD-7A78-5629-C932-B7D108A30269}"/>
                </a:ext>
              </a:extLst>
            </p:cNvPr>
            <p:cNvGrpSpPr/>
            <p:nvPr/>
          </p:nvGrpSpPr>
          <p:grpSpPr>
            <a:xfrm>
              <a:off x="1110326" y="1317932"/>
              <a:ext cx="600635" cy="369332"/>
              <a:chOff x="2964200" y="1845407"/>
              <a:chExt cx="600635" cy="369332"/>
            </a:xfrm>
          </p:grpSpPr>
          <p:sp>
            <p:nvSpPr>
              <p:cNvPr id="80" name="椭圆 79">
                <a:extLst>
                  <a:ext uri="{FF2B5EF4-FFF2-40B4-BE49-F238E27FC236}">
                    <a16:creationId xmlns:a16="http://schemas.microsoft.com/office/drawing/2014/main" id="{CEB591C8-3870-7AFA-CF31-B87E8CDF0B78}"/>
                  </a:ext>
                </a:extLst>
              </p:cNvPr>
              <p:cNvSpPr/>
              <p:nvPr/>
            </p:nvSpPr>
            <p:spPr>
              <a:xfrm>
                <a:off x="3030192" y="1889268"/>
                <a:ext cx="468652" cy="2816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a:extLst>
                  <a:ext uri="{FF2B5EF4-FFF2-40B4-BE49-F238E27FC236}">
                    <a16:creationId xmlns:a16="http://schemas.microsoft.com/office/drawing/2014/main" id="{C0773FA1-856F-9705-263A-DD91590F5EBA}"/>
                  </a:ext>
                </a:extLst>
              </p:cNvPr>
              <p:cNvSpPr txBox="1"/>
              <p:nvPr/>
            </p:nvSpPr>
            <p:spPr>
              <a:xfrm>
                <a:off x="2964200" y="1845407"/>
                <a:ext cx="600635" cy="369332"/>
              </a:xfrm>
              <a:prstGeom prst="rect">
                <a:avLst/>
              </a:prstGeom>
              <a:noFill/>
            </p:spPr>
            <p:txBody>
              <a:bodyPr wrap="square" rtlCol="0">
                <a:spAutoFit/>
              </a:bodyPr>
              <a:lstStyle/>
              <a:p>
                <a:pPr algn="ctr"/>
                <a:r>
                  <a:rPr lang="en-US" altLang="zh-CN" b="1" dirty="0"/>
                  <a:t>AP1</a:t>
                </a:r>
                <a:endParaRPr lang="zh-CN" altLang="en-US" b="1" dirty="0"/>
              </a:p>
            </p:txBody>
          </p:sp>
        </p:grpSp>
        <p:grpSp>
          <p:nvGrpSpPr>
            <p:cNvPr id="77" name="组合 76">
              <a:extLst>
                <a:ext uri="{FF2B5EF4-FFF2-40B4-BE49-F238E27FC236}">
                  <a16:creationId xmlns:a16="http://schemas.microsoft.com/office/drawing/2014/main" id="{EBDA3947-A925-8930-23B3-456CE69FEB68}"/>
                </a:ext>
              </a:extLst>
            </p:cNvPr>
            <p:cNvGrpSpPr/>
            <p:nvPr/>
          </p:nvGrpSpPr>
          <p:grpSpPr>
            <a:xfrm>
              <a:off x="1496610" y="1567924"/>
              <a:ext cx="600635" cy="369332"/>
              <a:chOff x="2964200" y="1845407"/>
              <a:chExt cx="600635" cy="369332"/>
            </a:xfrm>
          </p:grpSpPr>
          <p:sp>
            <p:nvSpPr>
              <p:cNvPr id="78" name="椭圆 77">
                <a:extLst>
                  <a:ext uri="{FF2B5EF4-FFF2-40B4-BE49-F238E27FC236}">
                    <a16:creationId xmlns:a16="http://schemas.microsoft.com/office/drawing/2014/main" id="{8EA53A7E-7177-927E-20C2-30C4F999AD1E}"/>
                  </a:ext>
                </a:extLst>
              </p:cNvPr>
              <p:cNvSpPr/>
              <p:nvPr/>
            </p:nvSpPr>
            <p:spPr>
              <a:xfrm>
                <a:off x="3030192" y="1889268"/>
                <a:ext cx="468652" cy="2816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a:extLst>
                  <a:ext uri="{FF2B5EF4-FFF2-40B4-BE49-F238E27FC236}">
                    <a16:creationId xmlns:a16="http://schemas.microsoft.com/office/drawing/2014/main" id="{6F0412E3-438F-4C1F-6970-6D9572CAEDBF}"/>
                  </a:ext>
                </a:extLst>
              </p:cNvPr>
              <p:cNvSpPr txBox="1"/>
              <p:nvPr/>
            </p:nvSpPr>
            <p:spPr>
              <a:xfrm>
                <a:off x="2964200" y="1845407"/>
                <a:ext cx="600635" cy="369332"/>
              </a:xfrm>
              <a:prstGeom prst="rect">
                <a:avLst/>
              </a:prstGeom>
              <a:noFill/>
            </p:spPr>
            <p:txBody>
              <a:bodyPr wrap="square" rtlCol="0">
                <a:spAutoFit/>
              </a:bodyPr>
              <a:lstStyle/>
              <a:p>
                <a:pPr algn="ctr"/>
                <a:r>
                  <a:rPr lang="en-US" altLang="zh-CN" b="1" dirty="0"/>
                  <a:t>AP2</a:t>
                </a:r>
                <a:endParaRPr lang="zh-CN" altLang="en-US" b="1" dirty="0"/>
              </a:p>
            </p:txBody>
          </p:sp>
        </p:grpSp>
      </p:grpSp>
      <p:cxnSp>
        <p:nvCxnSpPr>
          <p:cNvPr id="82" name="直接连接符 81">
            <a:extLst>
              <a:ext uri="{FF2B5EF4-FFF2-40B4-BE49-F238E27FC236}">
                <a16:creationId xmlns:a16="http://schemas.microsoft.com/office/drawing/2014/main" id="{4E83DF99-78EC-A04A-33B0-F47C0F7591D6}"/>
              </a:ext>
            </a:extLst>
          </p:cNvPr>
          <p:cNvCxnSpPr>
            <a:cxnSpLocks/>
          </p:cNvCxnSpPr>
          <p:nvPr/>
        </p:nvCxnSpPr>
        <p:spPr>
          <a:xfrm>
            <a:off x="1569180" y="2787792"/>
            <a:ext cx="0" cy="190197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7B68DF18-B741-B1B9-046D-43687C25D75E}"/>
              </a:ext>
            </a:extLst>
          </p:cNvPr>
          <p:cNvCxnSpPr>
            <a:cxnSpLocks/>
          </p:cNvCxnSpPr>
          <p:nvPr/>
        </p:nvCxnSpPr>
        <p:spPr>
          <a:xfrm>
            <a:off x="4356440" y="3207327"/>
            <a:ext cx="0" cy="14824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84" name="组合 83">
            <a:extLst>
              <a:ext uri="{FF2B5EF4-FFF2-40B4-BE49-F238E27FC236}">
                <a16:creationId xmlns:a16="http://schemas.microsoft.com/office/drawing/2014/main" id="{BB54CA92-6FF8-2CB8-E6FA-6AD8606F7B82}"/>
              </a:ext>
            </a:extLst>
          </p:cNvPr>
          <p:cNvGrpSpPr/>
          <p:nvPr/>
        </p:nvGrpSpPr>
        <p:grpSpPr>
          <a:xfrm>
            <a:off x="1594147" y="4712407"/>
            <a:ext cx="2762293" cy="88192"/>
            <a:chOff x="1594147" y="4712407"/>
            <a:chExt cx="2762293" cy="88192"/>
          </a:xfrm>
        </p:grpSpPr>
        <p:cxnSp>
          <p:nvCxnSpPr>
            <p:cNvPr id="85" name="直接连接符 84">
              <a:extLst>
                <a:ext uri="{FF2B5EF4-FFF2-40B4-BE49-F238E27FC236}">
                  <a16:creationId xmlns:a16="http://schemas.microsoft.com/office/drawing/2014/main" id="{428C2491-EA12-E96D-29C3-68B6E4DD3E81}"/>
                </a:ext>
              </a:extLst>
            </p:cNvPr>
            <p:cNvCxnSpPr>
              <a:cxnSpLocks/>
            </p:cNvCxnSpPr>
            <p:nvPr/>
          </p:nvCxnSpPr>
          <p:spPr>
            <a:xfrm>
              <a:off x="1740797" y="4800599"/>
              <a:ext cx="2486514"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068C081-5F21-0B02-D4FF-15E438A8C6A4}"/>
                </a:ext>
              </a:extLst>
            </p:cNvPr>
            <p:cNvCxnSpPr/>
            <p:nvPr/>
          </p:nvCxnSpPr>
          <p:spPr>
            <a:xfrm>
              <a:off x="1594147" y="4712407"/>
              <a:ext cx="103954" cy="692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B4218A8A-D925-4466-8C5A-2C57C0968666}"/>
                </a:ext>
              </a:extLst>
            </p:cNvPr>
            <p:cNvCxnSpPr>
              <a:cxnSpLocks/>
            </p:cNvCxnSpPr>
            <p:nvPr/>
          </p:nvCxnSpPr>
          <p:spPr>
            <a:xfrm flipV="1">
              <a:off x="4212252" y="4724830"/>
              <a:ext cx="144188" cy="691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8" name="直接连接符 87">
            <a:extLst>
              <a:ext uri="{FF2B5EF4-FFF2-40B4-BE49-F238E27FC236}">
                <a16:creationId xmlns:a16="http://schemas.microsoft.com/office/drawing/2014/main" id="{68EA7097-FB1B-9749-775E-90982D09F228}"/>
              </a:ext>
            </a:extLst>
          </p:cNvPr>
          <p:cNvCxnSpPr>
            <a:cxnSpLocks/>
          </p:cNvCxnSpPr>
          <p:nvPr/>
        </p:nvCxnSpPr>
        <p:spPr>
          <a:xfrm>
            <a:off x="4875982" y="3200400"/>
            <a:ext cx="0" cy="14824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89" name="组合 88">
            <a:extLst>
              <a:ext uri="{FF2B5EF4-FFF2-40B4-BE49-F238E27FC236}">
                <a16:creationId xmlns:a16="http://schemas.microsoft.com/office/drawing/2014/main" id="{B55F9FBB-4DB0-C02B-B687-19218CBDA8BF}"/>
              </a:ext>
            </a:extLst>
          </p:cNvPr>
          <p:cNvGrpSpPr/>
          <p:nvPr/>
        </p:nvGrpSpPr>
        <p:grpSpPr>
          <a:xfrm>
            <a:off x="4370294" y="3130675"/>
            <a:ext cx="492135" cy="58847"/>
            <a:chOff x="4370294" y="3130675"/>
            <a:chExt cx="492135" cy="58847"/>
          </a:xfrm>
        </p:grpSpPr>
        <p:cxnSp>
          <p:nvCxnSpPr>
            <p:cNvPr id="90" name="直接连接符 89">
              <a:extLst>
                <a:ext uri="{FF2B5EF4-FFF2-40B4-BE49-F238E27FC236}">
                  <a16:creationId xmlns:a16="http://schemas.microsoft.com/office/drawing/2014/main" id="{6CA0424C-BACC-DEA1-A289-F1EBAA394B44}"/>
                </a:ext>
              </a:extLst>
            </p:cNvPr>
            <p:cNvCxnSpPr>
              <a:cxnSpLocks/>
            </p:cNvCxnSpPr>
            <p:nvPr/>
          </p:nvCxnSpPr>
          <p:spPr>
            <a:xfrm flipV="1">
              <a:off x="4370294" y="3130675"/>
              <a:ext cx="66091" cy="55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4F10C5B9-B8A6-979A-AD3C-29B01EC3C708}"/>
                </a:ext>
              </a:extLst>
            </p:cNvPr>
            <p:cNvCxnSpPr>
              <a:cxnSpLocks/>
            </p:cNvCxnSpPr>
            <p:nvPr/>
          </p:nvCxnSpPr>
          <p:spPr>
            <a:xfrm>
              <a:off x="4461275" y="3130675"/>
              <a:ext cx="313002"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B4386581-6C1D-CB38-48F3-25322952F2EE}"/>
                </a:ext>
              </a:extLst>
            </p:cNvPr>
            <p:cNvCxnSpPr>
              <a:cxnSpLocks/>
            </p:cNvCxnSpPr>
            <p:nvPr/>
          </p:nvCxnSpPr>
          <p:spPr>
            <a:xfrm>
              <a:off x="4774277" y="3139966"/>
              <a:ext cx="88152" cy="49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3" name="直接连接符 92">
            <a:extLst>
              <a:ext uri="{FF2B5EF4-FFF2-40B4-BE49-F238E27FC236}">
                <a16:creationId xmlns:a16="http://schemas.microsoft.com/office/drawing/2014/main" id="{C2F19045-4D50-16EC-BF84-4B20503DD20C}"/>
              </a:ext>
            </a:extLst>
          </p:cNvPr>
          <p:cNvCxnSpPr>
            <a:cxnSpLocks/>
          </p:cNvCxnSpPr>
          <p:nvPr/>
        </p:nvCxnSpPr>
        <p:spPr>
          <a:xfrm>
            <a:off x="7351703" y="3214126"/>
            <a:ext cx="0" cy="14824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AE9D527-EB33-159F-3F65-6F5DA8445A03}"/>
              </a:ext>
            </a:extLst>
          </p:cNvPr>
          <p:cNvCxnSpPr>
            <a:cxnSpLocks/>
          </p:cNvCxnSpPr>
          <p:nvPr/>
        </p:nvCxnSpPr>
        <p:spPr>
          <a:xfrm>
            <a:off x="7871245" y="3207199"/>
            <a:ext cx="0" cy="14824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95" name="组合 94">
            <a:extLst>
              <a:ext uri="{FF2B5EF4-FFF2-40B4-BE49-F238E27FC236}">
                <a16:creationId xmlns:a16="http://schemas.microsoft.com/office/drawing/2014/main" id="{FF1D507B-64F3-A708-6EA1-03A7CD7C4ECD}"/>
              </a:ext>
            </a:extLst>
          </p:cNvPr>
          <p:cNvGrpSpPr/>
          <p:nvPr/>
        </p:nvGrpSpPr>
        <p:grpSpPr>
          <a:xfrm>
            <a:off x="7365557" y="3137474"/>
            <a:ext cx="492135" cy="58847"/>
            <a:chOff x="7365557" y="3137474"/>
            <a:chExt cx="492135" cy="58847"/>
          </a:xfrm>
        </p:grpSpPr>
        <p:cxnSp>
          <p:nvCxnSpPr>
            <p:cNvPr id="96" name="直接连接符 95">
              <a:extLst>
                <a:ext uri="{FF2B5EF4-FFF2-40B4-BE49-F238E27FC236}">
                  <a16:creationId xmlns:a16="http://schemas.microsoft.com/office/drawing/2014/main" id="{6652F8B7-C33B-E5C6-5FFD-C7DE099ACD83}"/>
                </a:ext>
              </a:extLst>
            </p:cNvPr>
            <p:cNvCxnSpPr>
              <a:cxnSpLocks/>
            </p:cNvCxnSpPr>
            <p:nvPr/>
          </p:nvCxnSpPr>
          <p:spPr>
            <a:xfrm flipV="1">
              <a:off x="7365557" y="3137474"/>
              <a:ext cx="66091" cy="55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CBF073D6-09DB-3F55-3EFF-DC4EA1E9C357}"/>
                </a:ext>
              </a:extLst>
            </p:cNvPr>
            <p:cNvCxnSpPr>
              <a:cxnSpLocks/>
            </p:cNvCxnSpPr>
            <p:nvPr/>
          </p:nvCxnSpPr>
          <p:spPr>
            <a:xfrm>
              <a:off x="7456538" y="3137474"/>
              <a:ext cx="313002"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619F1CB5-DB53-3C4E-AA82-D2A079E68E4D}"/>
                </a:ext>
              </a:extLst>
            </p:cNvPr>
            <p:cNvCxnSpPr>
              <a:cxnSpLocks/>
            </p:cNvCxnSpPr>
            <p:nvPr/>
          </p:nvCxnSpPr>
          <p:spPr>
            <a:xfrm>
              <a:off x="7769540" y="3146765"/>
              <a:ext cx="88152" cy="49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9" name="组合 98">
            <a:extLst>
              <a:ext uri="{FF2B5EF4-FFF2-40B4-BE49-F238E27FC236}">
                <a16:creationId xmlns:a16="http://schemas.microsoft.com/office/drawing/2014/main" id="{CE1CEBAD-C34B-32D0-FABD-CCE1C453EF37}"/>
              </a:ext>
            </a:extLst>
          </p:cNvPr>
          <p:cNvGrpSpPr/>
          <p:nvPr/>
        </p:nvGrpSpPr>
        <p:grpSpPr>
          <a:xfrm>
            <a:off x="4922400" y="4712407"/>
            <a:ext cx="2408217" cy="97293"/>
            <a:chOff x="4922400" y="4712407"/>
            <a:chExt cx="2408217" cy="97293"/>
          </a:xfrm>
        </p:grpSpPr>
        <p:cxnSp>
          <p:nvCxnSpPr>
            <p:cNvPr id="100" name="直接连接符 99">
              <a:extLst>
                <a:ext uri="{FF2B5EF4-FFF2-40B4-BE49-F238E27FC236}">
                  <a16:creationId xmlns:a16="http://schemas.microsoft.com/office/drawing/2014/main" id="{A60EC636-AC5A-EEBF-2DB2-55A3463363BE}"/>
                </a:ext>
              </a:extLst>
            </p:cNvPr>
            <p:cNvCxnSpPr>
              <a:cxnSpLocks/>
            </p:cNvCxnSpPr>
            <p:nvPr/>
          </p:nvCxnSpPr>
          <p:spPr>
            <a:xfrm>
              <a:off x="5069050" y="4800599"/>
              <a:ext cx="2079895"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81420A4-2F1A-AB40-AE05-EBA9C344760A}"/>
                </a:ext>
              </a:extLst>
            </p:cNvPr>
            <p:cNvCxnSpPr/>
            <p:nvPr/>
          </p:nvCxnSpPr>
          <p:spPr>
            <a:xfrm>
              <a:off x="4922400" y="4712407"/>
              <a:ext cx="103954" cy="692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654F7959-845C-139F-386B-2F4681510CA6}"/>
                </a:ext>
              </a:extLst>
            </p:cNvPr>
            <p:cNvCxnSpPr>
              <a:cxnSpLocks/>
            </p:cNvCxnSpPr>
            <p:nvPr/>
          </p:nvCxnSpPr>
          <p:spPr>
            <a:xfrm flipV="1">
              <a:off x="7186429" y="4740546"/>
              <a:ext cx="144188" cy="691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3" name="组合 102">
            <a:extLst>
              <a:ext uri="{FF2B5EF4-FFF2-40B4-BE49-F238E27FC236}">
                <a16:creationId xmlns:a16="http://schemas.microsoft.com/office/drawing/2014/main" id="{9E7DFFDA-5BA4-D801-34B7-4B423131AC03}"/>
              </a:ext>
            </a:extLst>
          </p:cNvPr>
          <p:cNvGrpSpPr/>
          <p:nvPr/>
        </p:nvGrpSpPr>
        <p:grpSpPr>
          <a:xfrm>
            <a:off x="10500983" y="2629910"/>
            <a:ext cx="157882" cy="2066653"/>
            <a:chOff x="10500983" y="2629910"/>
            <a:chExt cx="157882" cy="2066653"/>
          </a:xfrm>
        </p:grpSpPr>
        <p:sp>
          <p:nvSpPr>
            <p:cNvPr id="104" name="椭圆 103">
              <a:extLst>
                <a:ext uri="{FF2B5EF4-FFF2-40B4-BE49-F238E27FC236}">
                  <a16:creationId xmlns:a16="http://schemas.microsoft.com/office/drawing/2014/main" id="{08092ED8-B4D2-9824-9219-A9FE2797F44B}"/>
                </a:ext>
              </a:extLst>
            </p:cNvPr>
            <p:cNvSpPr/>
            <p:nvPr/>
          </p:nvSpPr>
          <p:spPr>
            <a:xfrm>
              <a:off x="10500983" y="2629910"/>
              <a:ext cx="157882" cy="1578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8ED7D8E9-B381-D96D-7515-67D1D9B8AF6F}"/>
                </a:ext>
              </a:extLst>
            </p:cNvPr>
            <p:cNvCxnSpPr>
              <a:cxnSpLocks/>
            </p:cNvCxnSpPr>
            <p:nvPr/>
          </p:nvCxnSpPr>
          <p:spPr>
            <a:xfrm>
              <a:off x="10589710" y="2794591"/>
              <a:ext cx="0" cy="190197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6" name="组合 105">
            <a:extLst>
              <a:ext uri="{FF2B5EF4-FFF2-40B4-BE49-F238E27FC236}">
                <a16:creationId xmlns:a16="http://schemas.microsoft.com/office/drawing/2014/main" id="{31E60FCC-D63D-4AFB-BD6F-6F2F0192A224}"/>
              </a:ext>
            </a:extLst>
          </p:cNvPr>
          <p:cNvGrpSpPr/>
          <p:nvPr/>
        </p:nvGrpSpPr>
        <p:grpSpPr>
          <a:xfrm>
            <a:off x="7893294" y="4726067"/>
            <a:ext cx="2665005" cy="88192"/>
            <a:chOff x="7893294" y="4726067"/>
            <a:chExt cx="2665005" cy="88192"/>
          </a:xfrm>
        </p:grpSpPr>
        <p:cxnSp>
          <p:nvCxnSpPr>
            <p:cNvPr id="107" name="直接连接符 106">
              <a:extLst>
                <a:ext uri="{FF2B5EF4-FFF2-40B4-BE49-F238E27FC236}">
                  <a16:creationId xmlns:a16="http://schemas.microsoft.com/office/drawing/2014/main" id="{5725DC9A-034B-F6C5-626C-14275E2E04A5}"/>
                </a:ext>
              </a:extLst>
            </p:cNvPr>
            <p:cNvCxnSpPr>
              <a:cxnSpLocks/>
            </p:cNvCxnSpPr>
            <p:nvPr/>
          </p:nvCxnSpPr>
          <p:spPr>
            <a:xfrm>
              <a:off x="8060725" y="4814259"/>
              <a:ext cx="2296996"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CF67EC09-1048-C74C-F1E6-DA872496A14A}"/>
                </a:ext>
              </a:extLst>
            </p:cNvPr>
            <p:cNvCxnSpPr/>
            <p:nvPr/>
          </p:nvCxnSpPr>
          <p:spPr>
            <a:xfrm>
              <a:off x="7893294" y="4726067"/>
              <a:ext cx="103954" cy="692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C21248B3-DF8F-B38F-5D61-92D97A051A7F}"/>
                </a:ext>
              </a:extLst>
            </p:cNvPr>
            <p:cNvCxnSpPr>
              <a:cxnSpLocks/>
            </p:cNvCxnSpPr>
            <p:nvPr/>
          </p:nvCxnSpPr>
          <p:spPr>
            <a:xfrm flipV="1">
              <a:off x="10414111" y="4731445"/>
              <a:ext cx="144188" cy="691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1" name="矩形 110">
            <a:extLst>
              <a:ext uri="{FF2B5EF4-FFF2-40B4-BE49-F238E27FC236}">
                <a16:creationId xmlns:a16="http://schemas.microsoft.com/office/drawing/2014/main" id="{2688BCCE-867F-7B8C-58A0-4435F6CA7A66}"/>
              </a:ext>
            </a:extLst>
          </p:cNvPr>
          <p:cNvSpPr/>
          <p:nvPr/>
        </p:nvSpPr>
        <p:spPr>
          <a:xfrm>
            <a:off x="10336940" y="2028980"/>
            <a:ext cx="154342" cy="1543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160ED354-9963-E8A3-839B-02C9C278B11C}"/>
              </a:ext>
            </a:extLst>
          </p:cNvPr>
          <p:cNvSpPr/>
          <p:nvPr/>
        </p:nvSpPr>
        <p:spPr>
          <a:xfrm>
            <a:off x="10706533" y="2028980"/>
            <a:ext cx="154342" cy="1543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a:extLst>
              <a:ext uri="{FF2B5EF4-FFF2-40B4-BE49-F238E27FC236}">
                <a16:creationId xmlns:a16="http://schemas.microsoft.com/office/drawing/2014/main" id="{19B6F0F4-CCCB-E266-4D67-55FB7EA7D34A}"/>
              </a:ext>
            </a:extLst>
          </p:cNvPr>
          <p:cNvCxnSpPr>
            <a:cxnSpLocks/>
            <a:endCxn id="111" idx="0"/>
          </p:cNvCxnSpPr>
          <p:nvPr/>
        </p:nvCxnSpPr>
        <p:spPr>
          <a:xfrm>
            <a:off x="10414111" y="1752590"/>
            <a:ext cx="0" cy="2763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1053624-004C-DF5F-7BAD-69306B5D97C9}"/>
              </a:ext>
            </a:extLst>
          </p:cNvPr>
          <p:cNvCxnSpPr>
            <a:cxnSpLocks/>
          </p:cNvCxnSpPr>
          <p:nvPr/>
        </p:nvCxnSpPr>
        <p:spPr>
          <a:xfrm>
            <a:off x="10781183" y="1502598"/>
            <a:ext cx="0" cy="5263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连接符: 曲线 114">
            <a:extLst>
              <a:ext uri="{FF2B5EF4-FFF2-40B4-BE49-F238E27FC236}">
                <a16:creationId xmlns:a16="http://schemas.microsoft.com/office/drawing/2014/main" id="{6C4A2C34-3466-F823-4B03-B8193D63574D}"/>
              </a:ext>
            </a:extLst>
          </p:cNvPr>
          <p:cNvCxnSpPr>
            <a:stCxn id="111" idx="2"/>
            <a:endCxn id="104" idx="2"/>
          </p:cNvCxnSpPr>
          <p:nvPr/>
        </p:nvCxnSpPr>
        <p:spPr>
          <a:xfrm rot="16200000" flipH="1">
            <a:off x="10194783" y="2402650"/>
            <a:ext cx="525529" cy="86872"/>
          </a:xfrm>
          <a:prstGeom prst="curved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连接符: 曲线 115">
            <a:extLst>
              <a:ext uri="{FF2B5EF4-FFF2-40B4-BE49-F238E27FC236}">
                <a16:creationId xmlns:a16="http://schemas.microsoft.com/office/drawing/2014/main" id="{BB22E3CB-D8E5-21CC-C2E9-156192413161}"/>
              </a:ext>
            </a:extLst>
          </p:cNvPr>
          <p:cNvCxnSpPr>
            <a:cxnSpLocks/>
            <a:stCxn id="112" idx="2"/>
            <a:endCxn id="104" idx="6"/>
          </p:cNvCxnSpPr>
          <p:nvPr/>
        </p:nvCxnSpPr>
        <p:spPr>
          <a:xfrm rot="5400000">
            <a:off x="10458521" y="2383667"/>
            <a:ext cx="525529" cy="124839"/>
          </a:xfrm>
          <a:prstGeom prst="curved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文本框 116">
            <a:extLst>
              <a:ext uri="{FF2B5EF4-FFF2-40B4-BE49-F238E27FC236}">
                <a16:creationId xmlns:a16="http://schemas.microsoft.com/office/drawing/2014/main" id="{A539EBDB-C6A3-7B10-895E-9B51DF8475FC}"/>
              </a:ext>
            </a:extLst>
          </p:cNvPr>
          <p:cNvSpPr txBox="1"/>
          <p:nvPr/>
        </p:nvSpPr>
        <p:spPr>
          <a:xfrm>
            <a:off x="10256242" y="2139874"/>
            <a:ext cx="693059" cy="276999"/>
          </a:xfrm>
          <a:prstGeom prst="rect">
            <a:avLst/>
          </a:prstGeom>
          <a:noFill/>
        </p:spPr>
        <p:txBody>
          <a:bodyPr wrap="square" rtlCol="0">
            <a:spAutoFit/>
          </a:bodyPr>
          <a:lstStyle/>
          <a:p>
            <a:pPr algn="ctr"/>
            <a:r>
              <a:rPr lang="zh-CN" altLang="en-US" sz="1200" b="1" dirty="0">
                <a:solidFill>
                  <a:schemeClr val="bg1"/>
                </a:solidFill>
              </a:rPr>
              <a:t>端口</a:t>
            </a:r>
          </a:p>
        </p:txBody>
      </p:sp>
      <p:grpSp>
        <p:nvGrpSpPr>
          <p:cNvPr id="118" name="组合 117">
            <a:extLst>
              <a:ext uri="{FF2B5EF4-FFF2-40B4-BE49-F238E27FC236}">
                <a16:creationId xmlns:a16="http://schemas.microsoft.com/office/drawing/2014/main" id="{4B7688D4-FC04-B98A-C5F9-2A87C1137E4C}"/>
              </a:ext>
            </a:extLst>
          </p:cNvPr>
          <p:cNvGrpSpPr/>
          <p:nvPr/>
        </p:nvGrpSpPr>
        <p:grpSpPr>
          <a:xfrm>
            <a:off x="10113794" y="1317932"/>
            <a:ext cx="986919" cy="619324"/>
            <a:chOff x="10113794" y="1317932"/>
            <a:chExt cx="986919" cy="619324"/>
          </a:xfrm>
        </p:grpSpPr>
        <p:sp>
          <p:nvSpPr>
            <p:cNvPr id="119" name="椭圆 118">
              <a:extLst>
                <a:ext uri="{FF2B5EF4-FFF2-40B4-BE49-F238E27FC236}">
                  <a16:creationId xmlns:a16="http://schemas.microsoft.com/office/drawing/2014/main" id="{50C0C152-68E5-31C4-6E63-2E5C4D8B5A92}"/>
                </a:ext>
              </a:extLst>
            </p:cNvPr>
            <p:cNvSpPr/>
            <p:nvPr/>
          </p:nvSpPr>
          <p:spPr>
            <a:xfrm>
              <a:off x="10179786" y="1618101"/>
              <a:ext cx="468652" cy="2816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5EC9D193-51BC-9BFB-B2A9-D8824CC7CE3F}"/>
                </a:ext>
              </a:extLst>
            </p:cNvPr>
            <p:cNvSpPr txBox="1"/>
            <p:nvPr/>
          </p:nvSpPr>
          <p:spPr>
            <a:xfrm>
              <a:off x="10113794" y="1567924"/>
              <a:ext cx="600635" cy="369332"/>
            </a:xfrm>
            <a:prstGeom prst="rect">
              <a:avLst/>
            </a:prstGeom>
            <a:noFill/>
          </p:spPr>
          <p:txBody>
            <a:bodyPr wrap="square" rtlCol="0">
              <a:spAutoFit/>
            </a:bodyPr>
            <a:lstStyle/>
            <a:p>
              <a:pPr algn="ctr"/>
              <a:r>
                <a:rPr lang="en-US" altLang="zh-CN" b="1" dirty="0"/>
                <a:t>AP3</a:t>
              </a:r>
              <a:endParaRPr lang="zh-CN" altLang="en-US" b="1" dirty="0"/>
            </a:p>
          </p:txBody>
        </p:sp>
        <p:grpSp>
          <p:nvGrpSpPr>
            <p:cNvPr id="121" name="组合 120">
              <a:extLst>
                <a:ext uri="{FF2B5EF4-FFF2-40B4-BE49-F238E27FC236}">
                  <a16:creationId xmlns:a16="http://schemas.microsoft.com/office/drawing/2014/main" id="{B83EAF40-EE11-4FBD-2677-70D39870A91A}"/>
                </a:ext>
              </a:extLst>
            </p:cNvPr>
            <p:cNvGrpSpPr/>
            <p:nvPr/>
          </p:nvGrpSpPr>
          <p:grpSpPr>
            <a:xfrm>
              <a:off x="10500078" y="1317932"/>
              <a:ext cx="600635" cy="369332"/>
              <a:chOff x="2964200" y="1845407"/>
              <a:chExt cx="600635" cy="369332"/>
            </a:xfrm>
          </p:grpSpPr>
          <p:sp>
            <p:nvSpPr>
              <p:cNvPr id="122" name="椭圆 121">
                <a:extLst>
                  <a:ext uri="{FF2B5EF4-FFF2-40B4-BE49-F238E27FC236}">
                    <a16:creationId xmlns:a16="http://schemas.microsoft.com/office/drawing/2014/main" id="{DBFC3825-5B7E-CA57-D5A1-C8F7F61343FD}"/>
                  </a:ext>
                </a:extLst>
              </p:cNvPr>
              <p:cNvSpPr/>
              <p:nvPr/>
            </p:nvSpPr>
            <p:spPr>
              <a:xfrm>
                <a:off x="3030192" y="1889268"/>
                <a:ext cx="468652" cy="2816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文本框 122">
                <a:extLst>
                  <a:ext uri="{FF2B5EF4-FFF2-40B4-BE49-F238E27FC236}">
                    <a16:creationId xmlns:a16="http://schemas.microsoft.com/office/drawing/2014/main" id="{04FCFB56-7B23-499E-3B8E-8626ECF1A94B}"/>
                  </a:ext>
                </a:extLst>
              </p:cNvPr>
              <p:cNvSpPr txBox="1"/>
              <p:nvPr/>
            </p:nvSpPr>
            <p:spPr>
              <a:xfrm>
                <a:off x="2964200" y="1845407"/>
                <a:ext cx="600635" cy="369332"/>
              </a:xfrm>
              <a:prstGeom prst="rect">
                <a:avLst/>
              </a:prstGeom>
              <a:noFill/>
            </p:spPr>
            <p:txBody>
              <a:bodyPr wrap="square" rtlCol="0">
                <a:spAutoFit/>
              </a:bodyPr>
              <a:lstStyle/>
              <a:p>
                <a:pPr algn="ctr"/>
                <a:r>
                  <a:rPr lang="en-US" altLang="zh-CN" b="1" dirty="0"/>
                  <a:t>AP4</a:t>
                </a:r>
                <a:endParaRPr lang="zh-CN" altLang="en-US" b="1" dirty="0"/>
              </a:p>
            </p:txBody>
          </p:sp>
        </p:grpSp>
      </p:grpSp>
      <p:sp>
        <p:nvSpPr>
          <p:cNvPr id="124" name="矩形 123">
            <a:extLst>
              <a:ext uri="{FF2B5EF4-FFF2-40B4-BE49-F238E27FC236}">
                <a16:creationId xmlns:a16="http://schemas.microsoft.com/office/drawing/2014/main" id="{1E7164B0-FB36-F743-D5D5-2B1145FF616E}"/>
              </a:ext>
            </a:extLst>
          </p:cNvPr>
          <p:cNvSpPr/>
          <p:nvPr/>
        </p:nvSpPr>
        <p:spPr>
          <a:xfrm>
            <a:off x="3205219" y="1861995"/>
            <a:ext cx="5797749" cy="75360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b="1" dirty="0"/>
              <a:t>注意：这里的“端口”并不是看得见、摸得着的物理端口，而是用来区分不同应用进程的标识符。</a:t>
            </a:r>
          </a:p>
        </p:txBody>
      </p:sp>
      <p:grpSp>
        <p:nvGrpSpPr>
          <p:cNvPr id="69" name="组合 68">
            <a:extLst>
              <a:ext uri="{FF2B5EF4-FFF2-40B4-BE49-F238E27FC236}">
                <a16:creationId xmlns:a16="http://schemas.microsoft.com/office/drawing/2014/main" id="{7FEEC0EA-6DF3-1086-C0A9-282D77FEDC88}"/>
              </a:ext>
            </a:extLst>
          </p:cNvPr>
          <p:cNvGrpSpPr/>
          <p:nvPr/>
        </p:nvGrpSpPr>
        <p:grpSpPr>
          <a:xfrm>
            <a:off x="304799" y="749300"/>
            <a:ext cx="6192345" cy="400110"/>
            <a:chOff x="424116" y="898245"/>
            <a:chExt cx="6192345" cy="400110"/>
          </a:xfrm>
        </p:grpSpPr>
        <p:sp>
          <p:nvSpPr>
            <p:cNvPr id="110" name="平行四边形 109">
              <a:extLst>
                <a:ext uri="{FF2B5EF4-FFF2-40B4-BE49-F238E27FC236}">
                  <a16:creationId xmlns:a16="http://schemas.microsoft.com/office/drawing/2014/main" id="{7C45BE55-0D6D-FC24-2239-698BC2B676B6}"/>
                </a:ext>
              </a:extLst>
            </p:cNvPr>
            <p:cNvSpPr/>
            <p:nvPr/>
          </p:nvSpPr>
          <p:spPr>
            <a:xfrm>
              <a:off x="424116" y="898245"/>
              <a:ext cx="67445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125" name="文本框 124">
              <a:extLst>
                <a:ext uri="{FF2B5EF4-FFF2-40B4-BE49-F238E27FC236}">
                  <a16:creationId xmlns:a16="http://schemas.microsoft.com/office/drawing/2014/main" id="{7BD2EA84-EF69-DCFF-D41D-E0D279A40650}"/>
                </a:ext>
              </a:extLst>
            </p:cNvPr>
            <p:cNvSpPr txBox="1"/>
            <p:nvPr/>
          </p:nvSpPr>
          <p:spPr>
            <a:xfrm>
              <a:off x="1098567" y="898245"/>
              <a:ext cx="5517894" cy="400110"/>
            </a:xfrm>
            <a:prstGeom prst="rect">
              <a:avLst/>
            </a:prstGeom>
            <a:noFill/>
          </p:spPr>
          <p:txBody>
            <a:bodyPr wrap="square" rtlCol="0">
              <a:spAutoFit/>
            </a:bodyPr>
            <a:lstStyle/>
            <a:p>
              <a:r>
                <a:rPr lang="zh-CN" altLang="en-US" sz="2000" b="1" dirty="0"/>
                <a:t>运输层端口号</a:t>
              </a:r>
            </a:p>
          </p:txBody>
        </p:sp>
      </p:grpSp>
    </p:spTree>
    <p:custDataLst>
      <p:tags r:id="rId1"/>
    </p:custDataLst>
    <p:extLst>
      <p:ext uri="{BB962C8B-B14F-4D97-AF65-F5344CB8AC3E}">
        <p14:creationId xmlns:p14="http://schemas.microsoft.com/office/powerpoint/2010/main" val="260247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1000" fill="hold"/>
                                        <p:tgtEl>
                                          <p:spTgt spid="70"/>
                                        </p:tgtEl>
                                        <p:attrNameLst>
                                          <p:attrName>r</p:attrName>
                                        </p:attrNameLst>
                                      </p:cBhvr>
                                    </p:animRot>
                                  </p:childTnLst>
                                </p:cTn>
                              </p:par>
                              <p:par>
                                <p:cTn id="7" presetID="8" presetClass="emph" presetSubtype="0" fill="hold" grpId="0" nodeType="withEffect">
                                  <p:stCondLst>
                                    <p:cond delay="0"/>
                                  </p:stCondLst>
                                  <p:childTnLst>
                                    <p:animRot by="21600000">
                                      <p:cBhvr>
                                        <p:cTn id="8" dur="1000" fill="hold"/>
                                        <p:tgtEl>
                                          <p:spTgt spid="71"/>
                                        </p:tgtEl>
                                        <p:attrNameLst>
                                          <p:attrName>r</p:attrName>
                                        </p:attrNameLst>
                                      </p:cBhvr>
                                    </p:animRot>
                                  </p:childTnLst>
                                </p:cTn>
                              </p:par>
                              <p:par>
                                <p:cTn id="9" presetID="8" presetClass="emph" presetSubtype="0" fill="hold" grpId="0" nodeType="withEffect">
                                  <p:stCondLst>
                                    <p:cond delay="0"/>
                                  </p:stCondLst>
                                  <p:childTnLst>
                                    <p:animRot by="21600000">
                                      <p:cBhvr>
                                        <p:cTn id="10" dur="1000" fill="hold"/>
                                        <p:tgtEl>
                                          <p:spTgt spid="111"/>
                                        </p:tgtEl>
                                        <p:attrNameLst>
                                          <p:attrName>r</p:attrName>
                                        </p:attrNameLst>
                                      </p:cBhvr>
                                    </p:animRot>
                                  </p:childTnLst>
                                </p:cTn>
                              </p:par>
                              <p:par>
                                <p:cTn id="11" presetID="8" presetClass="emph" presetSubtype="0" fill="hold" grpId="0" nodeType="withEffect">
                                  <p:stCondLst>
                                    <p:cond delay="0"/>
                                  </p:stCondLst>
                                  <p:childTnLst>
                                    <p:animRot by="21600000">
                                      <p:cBhvr>
                                        <p:cTn id="12" dur="1000" fill="hold"/>
                                        <p:tgtEl>
                                          <p:spTgt spid="112"/>
                                        </p:tgtEl>
                                        <p:attrNameLst>
                                          <p:attrName>r</p:attrName>
                                        </p:attrNameLst>
                                      </p:cBhvr>
                                    </p:animRot>
                                  </p:childTnLst>
                                </p:cTn>
                              </p:par>
                              <p:par>
                                <p:cTn id="13" presetID="8" presetClass="emph" presetSubtype="0" fill="hold" grpId="0" nodeType="withEffect">
                                  <p:stCondLst>
                                    <p:cond delay="0"/>
                                  </p:stCondLst>
                                  <p:childTnLst>
                                    <p:animRot by="21600000">
                                      <p:cBhvr>
                                        <p:cTn id="14" dur="1000" fill="hold"/>
                                        <p:tgtEl>
                                          <p:spTgt spid="74"/>
                                        </p:tgtEl>
                                        <p:attrNameLst>
                                          <p:attrName>r</p:attrName>
                                        </p:attrNameLst>
                                      </p:cBhvr>
                                    </p:animRot>
                                  </p:childTnLst>
                                </p:cTn>
                              </p:par>
                              <p:par>
                                <p:cTn id="15" presetID="8" presetClass="emph" presetSubtype="0" fill="hold" grpId="0" nodeType="withEffect">
                                  <p:stCondLst>
                                    <p:cond delay="0"/>
                                  </p:stCondLst>
                                  <p:childTnLst>
                                    <p:animRot by="21600000">
                                      <p:cBhvr>
                                        <p:cTn id="16" dur="1000" fill="hold"/>
                                        <p:tgtEl>
                                          <p:spTgt spid="1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4" grpId="0"/>
      <p:bldP spid="111" grpId="0" animBg="1"/>
      <p:bldP spid="112" grpId="0" animBg="1"/>
      <p:bldP spid="117"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文本框 68">
            <a:extLst>
              <a:ext uri="{FF2B5EF4-FFF2-40B4-BE49-F238E27FC236}">
                <a16:creationId xmlns:a16="http://schemas.microsoft.com/office/drawing/2014/main" id="{1E36B272-AB3F-9C0D-26CE-31C41FE51790}"/>
              </a:ext>
            </a:extLst>
          </p:cNvPr>
          <p:cNvSpPr txBox="1"/>
          <p:nvPr/>
        </p:nvSpPr>
        <p:spPr>
          <a:xfrm>
            <a:off x="130663" y="4374508"/>
            <a:ext cx="2759153" cy="646331"/>
          </a:xfrm>
          <a:prstGeom prst="rect">
            <a:avLst/>
          </a:prstGeom>
          <a:noFill/>
        </p:spPr>
        <p:txBody>
          <a:bodyPr wrap="square" rtlCol="0">
            <a:spAutoFit/>
          </a:bodyPr>
          <a:lstStyle/>
          <a:p>
            <a:r>
              <a:rPr lang="zh-CN" altLang="en-US" b="1" dirty="0"/>
              <a:t>发送</a:t>
            </a:r>
            <a:r>
              <a:rPr lang="en-US" altLang="zh-CN" b="1" dirty="0"/>
              <a:t>TCP</a:t>
            </a:r>
            <a:r>
              <a:rPr lang="zh-CN" altLang="en-US" b="1" dirty="0"/>
              <a:t>普通确认报文段</a:t>
            </a:r>
            <a:endParaRPr lang="en-US" altLang="zh-CN" b="1" dirty="0"/>
          </a:p>
          <a:p>
            <a:r>
              <a:rPr lang="zh-CN" altLang="en-US" b="1" dirty="0"/>
              <a:t>并进入关闭状态</a:t>
            </a:r>
          </a:p>
        </p:txBody>
      </p:sp>
      <p:sp>
        <p:nvSpPr>
          <p:cNvPr id="39" name="hand-spread-gesture_33861">
            <a:extLst>
              <a:ext uri="{FF2B5EF4-FFF2-40B4-BE49-F238E27FC236}">
                <a16:creationId xmlns:a16="http://schemas.microsoft.com/office/drawing/2014/main" id="{1236280D-B594-11E5-9A32-D561DC754DF8}"/>
              </a:ext>
            </a:extLst>
          </p:cNvPr>
          <p:cNvSpPr/>
          <p:nvPr/>
        </p:nvSpPr>
        <p:spPr>
          <a:xfrm rot="1840616">
            <a:off x="5682611" y="978859"/>
            <a:ext cx="265387" cy="299276"/>
          </a:xfrm>
          <a:custGeom>
            <a:avLst/>
            <a:gdLst>
              <a:gd name="T0" fmla="*/ 843 w 976"/>
              <a:gd name="T1" fmla="*/ 321 h 1102"/>
              <a:gd name="T2" fmla="*/ 745 w 976"/>
              <a:gd name="T3" fmla="*/ 446 h 1102"/>
              <a:gd name="T4" fmla="*/ 803 w 976"/>
              <a:gd name="T5" fmla="*/ 189 h 1102"/>
              <a:gd name="T6" fmla="*/ 734 w 976"/>
              <a:gd name="T7" fmla="*/ 75 h 1102"/>
              <a:gd name="T8" fmla="*/ 621 w 976"/>
              <a:gd name="T9" fmla="*/ 144 h 1102"/>
              <a:gd name="T10" fmla="*/ 582 w 976"/>
              <a:gd name="T11" fmla="*/ 97 h 1102"/>
              <a:gd name="T12" fmla="*/ 388 w 976"/>
              <a:gd name="T13" fmla="*/ 97 h 1102"/>
              <a:gd name="T14" fmla="*/ 350 w 976"/>
              <a:gd name="T15" fmla="*/ 209 h 1102"/>
              <a:gd name="T16" fmla="*/ 235 w 976"/>
              <a:gd name="T17" fmla="*/ 112 h 1102"/>
              <a:gd name="T18" fmla="*/ 163 w 976"/>
              <a:gd name="T19" fmla="*/ 219 h 1102"/>
              <a:gd name="T20" fmla="*/ 244 w 976"/>
              <a:gd name="T21" fmla="*/ 601 h 1102"/>
              <a:gd name="T22" fmla="*/ 0 w 976"/>
              <a:gd name="T23" fmla="*/ 630 h 1102"/>
              <a:gd name="T24" fmla="*/ 257 w 976"/>
              <a:gd name="T25" fmla="*/ 931 h 1102"/>
              <a:gd name="T26" fmla="*/ 214 w 976"/>
              <a:gd name="T27" fmla="*/ 969 h 1102"/>
              <a:gd name="T28" fmla="*/ 252 w 976"/>
              <a:gd name="T29" fmla="*/ 1102 h 1102"/>
              <a:gd name="T30" fmla="*/ 834 w 976"/>
              <a:gd name="T31" fmla="*/ 1064 h 1102"/>
              <a:gd name="T32" fmla="*/ 796 w 976"/>
              <a:gd name="T33" fmla="*/ 931 h 1102"/>
              <a:gd name="T34" fmla="*/ 813 w 976"/>
              <a:gd name="T35" fmla="*/ 859 h 1102"/>
              <a:gd name="T36" fmla="*/ 865 w 976"/>
              <a:gd name="T37" fmla="*/ 638 h 1102"/>
              <a:gd name="T38" fmla="*/ 953 w 976"/>
              <a:gd name="T39" fmla="*/ 448 h 1102"/>
              <a:gd name="T40" fmla="*/ 912 w 976"/>
              <a:gd name="T41" fmla="*/ 325 h 1102"/>
              <a:gd name="T42" fmla="*/ 825 w 976"/>
              <a:gd name="T43" fmla="*/ 631 h 1102"/>
              <a:gd name="T44" fmla="*/ 825 w 976"/>
              <a:gd name="T45" fmla="*/ 634 h 1102"/>
              <a:gd name="T46" fmla="*/ 825 w 976"/>
              <a:gd name="T47" fmla="*/ 642 h 1102"/>
              <a:gd name="T48" fmla="*/ 778 w 976"/>
              <a:gd name="T49" fmla="*/ 839 h 1102"/>
              <a:gd name="T50" fmla="*/ 297 w 976"/>
              <a:gd name="T51" fmla="*/ 931 h 1102"/>
              <a:gd name="T52" fmla="*/ 109 w 976"/>
              <a:gd name="T53" fmla="*/ 697 h 1102"/>
              <a:gd name="T54" fmla="*/ 40 w 976"/>
              <a:gd name="T55" fmla="*/ 630 h 1102"/>
              <a:gd name="T56" fmla="*/ 245 w 976"/>
              <a:gd name="T57" fmla="*/ 647 h 1102"/>
              <a:gd name="T58" fmla="*/ 288 w 976"/>
              <a:gd name="T59" fmla="*/ 565 h 1102"/>
              <a:gd name="T60" fmla="*/ 203 w 976"/>
              <a:gd name="T61" fmla="*/ 211 h 1102"/>
              <a:gd name="T62" fmla="*/ 277 w 976"/>
              <a:gd name="T63" fmla="*/ 156 h 1102"/>
              <a:gd name="T64" fmla="*/ 312 w 976"/>
              <a:gd name="T65" fmla="*/ 220 h 1102"/>
              <a:gd name="T66" fmla="*/ 406 w 976"/>
              <a:gd name="T67" fmla="*/ 470 h 1102"/>
              <a:gd name="T68" fmla="*/ 428 w 976"/>
              <a:gd name="T69" fmla="*/ 450 h 1102"/>
              <a:gd name="T70" fmla="*/ 485 w 976"/>
              <a:gd name="T71" fmla="*/ 40 h 1102"/>
              <a:gd name="T72" fmla="*/ 545 w 976"/>
              <a:gd name="T73" fmla="*/ 420 h 1102"/>
              <a:gd name="T74" fmla="*/ 561 w 976"/>
              <a:gd name="T75" fmla="*/ 444 h 1102"/>
              <a:gd name="T76" fmla="*/ 659 w 976"/>
              <a:gd name="T77" fmla="*/ 154 h 1102"/>
              <a:gd name="T78" fmla="*/ 725 w 976"/>
              <a:gd name="T79" fmla="*/ 114 h 1102"/>
              <a:gd name="T80" fmla="*/ 764 w 976"/>
              <a:gd name="T81" fmla="*/ 179 h 1102"/>
              <a:gd name="T82" fmla="*/ 709 w 976"/>
              <a:gd name="T83" fmla="*/ 478 h 1102"/>
              <a:gd name="T84" fmla="*/ 715 w 976"/>
              <a:gd name="T85" fmla="*/ 478 h 1102"/>
              <a:gd name="T86" fmla="*/ 743 w 976"/>
              <a:gd name="T87" fmla="*/ 489 h 1102"/>
              <a:gd name="T88" fmla="*/ 827 w 976"/>
              <a:gd name="T89" fmla="*/ 386 h 1102"/>
              <a:gd name="T90" fmla="*/ 856 w 976"/>
              <a:gd name="T91" fmla="*/ 359 h 1102"/>
              <a:gd name="T92" fmla="*/ 919 w 976"/>
              <a:gd name="T93" fmla="*/ 42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6" h="1102">
                <a:moveTo>
                  <a:pt x="912" y="325"/>
                </a:moveTo>
                <a:cubicBezTo>
                  <a:pt x="890" y="314"/>
                  <a:pt x="866" y="313"/>
                  <a:pt x="843" y="321"/>
                </a:cubicBezTo>
                <a:cubicBezTo>
                  <a:pt x="821" y="329"/>
                  <a:pt x="803" y="345"/>
                  <a:pt x="792" y="366"/>
                </a:cubicBezTo>
                <a:lnTo>
                  <a:pt x="745" y="446"/>
                </a:lnTo>
                <a:cubicBezTo>
                  <a:pt x="743" y="446"/>
                  <a:pt x="740" y="445"/>
                  <a:pt x="738" y="445"/>
                </a:cubicBezTo>
                <a:lnTo>
                  <a:pt x="803" y="189"/>
                </a:lnTo>
                <a:cubicBezTo>
                  <a:pt x="809" y="164"/>
                  <a:pt x="805" y="139"/>
                  <a:pt x="792" y="118"/>
                </a:cubicBezTo>
                <a:cubicBezTo>
                  <a:pt x="779" y="96"/>
                  <a:pt x="759" y="81"/>
                  <a:pt x="734" y="75"/>
                </a:cubicBezTo>
                <a:cubicBezTo>
                  <a:pt x="710" y="69"/>
                  <a:pt x="685" y="73"/>
                  <a:pt x="663" y="86"/>
                </a:cubicBezTo>
                <a:cubicBezTo>
                  <a:pt x="642" y="99"/>
                  <a:pt x="626" y="120"/>
                  <a:pt x="621" y="144"/>
                </a:cubicBezTo>
                <a:lnTo>
                  <a:pt x="584" y="281"/>
                </a:lnTo>
                <a:lnTo>
                  <a:pt x="582" y="97"/>
                </a:lnTo>
                <a:cubicBezTo>
                  <a:pt x="582" y="44"/>
                  <a:pt x="538" y="0"/>
                  <a:pt x="485" y="0"/>
                </a:cubicBezTo>
                <a:cubicBezTo>
                  <a:pt x="432" y="0"/>
                  <a:pt x="388" y="44"/>
                  <a:pt x="388" y="97"/>
                </a:cubicBezTo>
                <a:lnTo>
                  <a:pt x="388" y="332"/>
                </a:lnTo>
                <a:lnTo>
                  <a:pt x="350" y="209"/>
                </a:lnTo>
                <a:cubicBezTo>
                  <a:pt x="344" y="181"/>
                  <a:pt x="330" y="143"/>
                  <a:pt x="299" y="122"/>
                </a:cubicBezTo>
                <a:cubicBezTo>
                  <a:pt x="281" y="111"/>
                  <a:pt x="259" y="107"/>
                  <a:pt x="235" y="112"/>
                </a:cubicBezTo>
                <a:cubicBezTo>
                  <a:pt x="182" y="124"/>
                  <a:pt x="157" y="160"/>
                  <a:pt x="163" y="216"/>
                </a:cubicBezTo>
                <a:cubicBezTo>
                  <a:pt x="163" y="217"/>
                  <a:pt x="163" y="218"/>
                  <a:pt x="163" y="219"/>
                </a:cubicBezTo>
                <a:lnTo>
                  <a:pt x="248" y="567"/>
                </a:lnTo>
                <a:cubicBezTo>
                  <a:pt x="248" y="582"/>
                  <a:pt x="246" y="593"/>
                  <a:pt x="244" y="601"/>
                </a:cubicBezTo>
                <a:cubicBezTo>
                  <a:pt x="150" y="551"/>
                  <a:pt x="81" y="539"/>
                  <a:pt x="39" y="564"/>
                </a:cubicBezTo>
                <a:cubicBezTo>
                  <a:pt x="8" y="581"/>
                  <a:pt x="0" y="613"/>
                  <a:pt x="0" y="630"/>
                </a:cubicBezTo>
                <a:cubicBezTo>
                  <a:pt x="0" y="699"/>
                  <a:pt x="81" y="730"/>
                  <a:pt x="93" y="734"/>
                </a:cubicBezTo>
                <a:cubicBezTo>
                  <a:pt x="245" y="805"/>
                  <a:pt x="261" y="888"/>
                  <a:pt x="257" y="931"/>
                </a:cubicBezTo>
                <a:lnTo>
                  <a:pt x="252" y="931"/>
                </a:lnTo>
                <a:cubicBezTo>
                  <a:pt x="231" y="931"/>
                  <a:pt x="214" y="948"/>
                  <a:pt x="214" y="969"/>
                </a:cubicBezTo>
                <a:lnTo>
                  <a:pt x="214" y="1064"/>
                </a:lnTo>
                <a:cubicBezTo>
                  <a:pt x="214" y="1085"/>
                  <a:pt x="231" y="1102"/>
                  <a:pt x="252" y="1102"/>
                </a:cubicBezTo>
                <a:lnTo>
                  <a:pt x="796" y="1102"/>
                </a:lnTo>
                <a:cubicBezTo>
                  <a:pt x="817" y="1102"/>
                  <a:pt x="834" y="1085"/>
                  <a:pt x="834" y="1064"/>
                </a:cubicBezTo>
                <a:lnTo>
                  <a:pt x="834" y="969"/>
                </a:lnTo>
                <a:cubicBezTo>
                  <a:pt x="834" y="948"/>
                  <a:pt x="817" y="931"/>
                  <a:pt x="796" y="931"/>
                </a:cubicBezTo>
                <a:lnTo>
                  <a:pt x="790" y="931"/>
                </a:lnTo>
                <a:cubicBezTo>
                  <a:pt x="793" y="892"/>
                  <a:pt x="801" y="879"/>
                  <a:pt x="813" y="859"/>
                </a:cubicBezTo>
                <a:cubicBezTo>
                  <a:pt x="821" y="844"/>
                  <a:pt x="832" y="825"/>
                  <a:pt x="844" y="793"/>
                </a:cubicBezTo>
                <a:cubicBezTo>
                  <a:pt x="860" y="749"/>
                  <a:pt x="865" y="688"/>
                  <a:pt x="865" y="638"/>
                </a:cubicBezTo>
                <a:lnTo>
                  <a:pt x="865" y="638"/>
                </a:lnTo>
                <a:cubicBezTo>
                  <a:pt x="866" y="578"/>
                  <a:pt x="928" y="481"/>
                  <a:pt x="953" y="448"/>
                </a:cubicBezTo>
                <a:cubicBezTo>
                  <a:pt x="953" y="447"/>
                  <a:pt x="954" y="446"/>
                  <a:pt x="955" y="445"/>
                </a:cubicBezTo>
                <a:cubicBezTo>
                  <a:pt x="976" y="400"/>
                  <a:pt x="957" y="346"/>
                  <a:pt x="912" y="325"/>
                </a:cubicBezTo>
                <a:close/>
                <a:moveTo>
                  <a:pt x="919" y="426"/>
                </a:moveTo>
                <a:cubicBezTo>
                  <a:pt x="908" y="442"/>
                  <a:pt x="830" y="552"/>
                  <a:pt x="825" y="631"/>
                </a:cubicBezTo>
                <a:cubicBezTo>
                  <a:pt x="825" y="631"/>
                  <a:pt x="825" y="631"/>
                  <a:pt x="825" y="631"/>
                </a:cubicBezTo>
                <a:cubicBezTo>
                  <a:pt x="825" y="632"/>
                  <a:pt x="825" y="633"/>
                  <a:pt x="825" y="634"/>
                </a:cubicBezTo>
                <a:cubicBezTo>
                  <a:pt x="825" y="636"/>
                  <a:pt x="825" y="638"/>
                  <a:pt x="825" y="639"/>
                </a:cubicBezTo>
                <a:cubicBezTo>
                  <a:pt x="825" y="640"/>
                  <a:pt x="825" y="641"/>
                  <a:pt x="825" y="642"/>
                </a:cubicBezTo>
                <a:cubicBezTo>
                  <a:pt x="824" y="687"/>
                  <a:pt x="820" y="741"/>
                  <a:pt x="806" y="779"/>
                </a:cubicBezTo>
                <a:cubicBezTo>
                  <a:pt x="795" y="808"/>
                  <a:pt x="786" y="825"/>
                  <a:pt x="778" y="839"/>
                </a:cubicBezTo>
                <a:cubicBezTo>
                  <a:pt x="763" y="865"/>
                  <a:pt x="754" y="883"/>
                  <a:pt x="750" y="931"/>
                </a:cubicBezTo>
                <a:lnTo>
                  <a:pt x="297" y="931"/>
                </a:lnTo>
                <a:cubicBezTo>
                  <a:pt x="299" y="912"/>
                  <a:pt x="297" y="888"/>
                  <a:pt x="287" y="861"/>
                </a:cubicBezTo>
                <a:cubicBezTo>
                  <a:pt x="264" y="796"/>
                  <a:pt x="204" y="741"/>
                  <a:pt x="109" y="697"/>
                </a:cubicBezTo>
                <a:cubicBezTo>
                  <a:pt x="108" y="697"/>
                  <a:pt x="107" y="696"/>
                  <a:pt x="107" y="696"/>
                </a:cubicBezTo>
                <a:cubicBezTo>
                  <a:pt x="106" y="696"/>
                  <a:pt x="40" y="673"/>
                  <a:pt x="40" y="630"/>
                </a:cubicBezTo>
                <a:cubicBezTo>
                  <a:pt x="40" y="629"/>
                  <a:pt x="41" y="608"/>
                  <a:pt x="59" y="598"/>
                </a:cubicBezTo>
                <a:cubicBezTo>
                  <a:pt x="77" y="587"/>
                  <a:pt x="126" y="580"/>
                  <a:pt x="245" y="647"/>
                </a:cubicBezTo>
                <a:cubicBezTo>
                  <a:pt x="254" y="652"/>
                  <a:pt x="265" y="649"/>
                  <a:pt x="271" y="641"/>
                </a:cubicBezTo>
                <a:cubicBezTo>
                  <a:pt x="273" y="639"/>
                  <a:pt x="288" y="615"/>
                  <a:pt x="288" y="565"/>
                </a:cubicBezTo>
                <a:cubicBezTo>
                  <a:pt x="288" y="563"/>
                  <a:pt x="288" y="562"/>
                  <a:pt x="288" y="560"/>
                </a:cubicBezTo>
                <a:lnTo>
                  <a:pt x="203" y="211"/>
                </a:lnTo>
                <a:cubicBezTo>
                  <a:pt x="199" y="176"/>
                  <a:pt x="211" y="158"/>
                  <a:pt x="244" y="151"/>
                </a:cubicBezTo>
                <a:cubicBezTo>
                  <a:pt x="257" y="148"/>
                  <a:pt x="268" y="150"/>
                  <a:pt x="277" y="156"/>
                </a:cubicBezTo>
                <a:cubicBezTo>
                  <a:pt x="293" y="166"/>
                  <a:pt x="305" y="189"/>
                  <a:pt x="311" y="218"/>
                </a:cubicBezTo>
                <a:cubicBezTo>
                  <a:pt x="311" y="219"/>
                  <a:pt x="312" y="219"/>
                  <a:pt x="312" y="220"/>
                </a:cubicBezTo>
                <a:lnTo>
                  <a:pt x="384" y="456"/>
                </a:lnTo>
                <a:cubicBezTo>
                  <a:pt x="387" y="465"/>
                  <a:pt x="397" y="471"/>
                  <a:pt x="406" y="470"/>
                </a:cubicBezTo>
                <a:cubicBezTo>
                  <a:pt x="407" y="470"/>
                  <a:pt x="407" y="470"/>
                  <a:pt x="408" y="470"/>
                </a:cubicBezTo>
                <a:cubicBezTo>
                  <a:pt x="419" y="470"/>
                  <a:pt x="428" y="461"/>
                  <a:pt x="428" y="450"/>
                </a:cubicBezTo>
                <a:lnTo>
                  <a:pt x="428" y="97"/>
                </a:lnTo>
                <a:cubicBezTo>
                  <a:pt x="428" y="66"/>
                  <a:pt x="454" y="40"/>
                  <a:pt x="485" y="40"/>
                </a:cubicBezTo>
                <a:cubicBezTo>
                  <a:pt x="516" y="40"/>
                  <a:pt x="542" y="66"/>
                  <a:pt x="542" y="97"/>
                </a:cubicBezTo>
                <a:lnTo>
                  <a:pt x="545" y="420"/>
                </a:lnTo>
                <a:cubicBezTo>
                  <a:pt x="546" y="421"/>
                  <a:pt x="546" y="423"/>
                  <a:pt x="546" y="425"/>
                </a:cubicBezTo>
                <a:cubicBezTo>
                  <a:pt x="547" y="434"/>
                  <a:pt x="553" y="441"/>
                  <a:pt x="561" y="444"/>
                </a:cubicBezTo>
                <a:cubicBezTo>
                  <a:pt x="572" y="446"/>
                  <a:pt x="583" y="440"/>
                  <a:pt x="586" y="429"/>
                </a:cubicBezTo>
                <a:lnTo>
                  <a:pt x="659" y="154"/>
                </a:lnTo>
                <a:cubicBezTo>
                  <a:pt x="663" y="140"/>
                  <a:pt x="671" y="128"/>
                  <a:pt x="684" y="120"/>
                </a:cubicBezTo>
                <a:cubicBezTo>
                  <a:pt x="696" y="113"/>
                  <a:pt x="711" y="111"/>
                  <a:pt x="725" y="114"/>
                </a:cubicBezTo>
                <a:cubicBezTo>
                  <a:pt x="739" y="117"/>
                  <a:pt x="751" y="126"/>
                  <a:pt x="758" y="138"/>
                </a:cubicBezTo>
                <a:cubicBezTo>
                  <a:pt x="766" y="151"/>
                  <a:pt x="768" y="165"/>
                  <a:pt x="764" y="179"/>
                </a:cubicBezTo>
                <a:lnTo>
                  <a:pt x="695" y="454"/>
                </a:lnTo>
                <a:cubicBezTo>
                  <a:pt x="692" y="464"/>
                  <a:pt x="698" y="475"/>
                  <a:pt x="709" y="478"/>
                </a:cubicBezTo>
                <a:cubicBezTo>
                  <a:pt x="711" y="478"/>
                  <a:pt x="712" y="479"/>
                  <a:pt x="714" y="479"/>
                </a:cubicBezTo>
                <a:cubicBezTo>
                  <a:pt x="714" y="479"/>
                  <a:pt x="715" y="478"/>
                  <a:pt x="715" y="478"/>
                </a:cubicBezTo>
                <a:cubicBezTo>
                  <a:pt x="723" y="482"/>
                  <a:pt x="732" y="485"/>
                  <a:pt x="741" y="487"/>
                </a:cubicBezTo>
                <a:cubicBezTo>
                  <a:pt x="742" y="487"/>
                  <a:pt x="742" y="488"/>
                  <a:pt x="743" y="489"/>
                </a:cubicBezTo>
                <a:cubicBezTo>
                  <a:pt x="753" y="494"/>
                  <a:pt x="765" y="491"/>
                  <a:pt x="771" y="482"/>
                </a:cubicBezTo>
                <a:lnTo>
                  <a:pt x="827" y="386"/>
                </a:lnTo>
                <a:cubicBezTo>
                  <a:pt x="827" y="385"/>
                  <a:pt x="828" y="385"/>
                  <a:pt x="828" y="384"/>
                </a:cubicBezTo>
                <a:cubicBezTo>
                  <a:pt x="834" y="372"/>
                  <a:pt x="844" y="363"/>
                  <a:pt x="856" y="359"/>
                </a:cubicBezTo>
                <a:cubicBezTo>
                  <a:pt x="869" y="354"/>
                  <a:pt x="883" y="355"/>
                  <a:pt x="895" y="361"/>
                </a:cubicBezTo>
                <a:cubicBezTo>
                  <a:pt x="919" y="372"/>
                  <a:pt x="930" y="401"/>
                  <a:pt x="919" y="426"/>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组合 9">
            <a:extLst>
              <a:ext uri="{FF2B5EF4-FFF2-40B4-BE49-F238E27FC236}">
                <a16:creationId xmlns:a16="http://schemas.microsoft.com/office/drawing/2014/main" id="{F36FB091-0497-FA41-156C-2F7A014E4EE3}"/>
              </a:ext>
            </a:extLst>
          </p:cNvPr>
          <p:cNvGrpSpPr/>
          <p:nvPr/>
        </p:nvGrpSpPr>
        <p:grpSpPr>
          <a:xfrm>
            <a:off x="6010886" y="1040121"/>
            <a:ext cx="1427871" cy="198418"/>
            <a:chOff x="6010886" y="1040121"/>
            <a:chExt cx="1427871" cy="198418"/>
          </a:xfrm>
        </p:grpSpPr>
        <p:sp>
          <p:nvSpPr>
            <p:cNvPr id="21" name="message-envelope_16872">
              <a:extLst>
                <a:ext uri="{FF2B5EF4-FFF2-40B4-BE49-F238E27FC236}">
                  <a16:creationId xmlns:a16="http://schemas.microsoft.com/office/drawing/2014/main" id="{5F012231-FA83-1E77-5E7A-271B826ECFCE}"/>
                </a:ext>
              </a:extLst>
            </p:cNvPr>
            <p:cNvSpPr/>
            <p:nvPr/>
          </p:nvSpPr>
          <p:spPr>
            <a:xfrm>
              <a:off x="6010886"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2" name="message-envelope_16872">
              <a:extLst>
                <a:ext uri="{FF2B5EF4-FFF2-40B4-BE49-F238E27FC236}">
                  <a16:creationId xmlns:a16="http://schemas.microsoft.com/office/drawing/2014/main" id="{8BCDD75E-20E6-245F-BC20-EC5B08C13B3F}"/>
                </a:ext>
              </a:extLst>
            </p:cNvPr>
            <p:cNvSpPr/>
            <p:nvPr/>
          </p:nvSpPr>
          <p:spPr>
            <a:xfrm>
              <a:off x="6385229"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3" name="message-envelope_16872">
              <a:extLst>
                <a:ext uri="{FF2B5EF4-FFF2-40B4-BE49-F238E27FC236}">
                  <a16:creationId xmlns:a16="http://schemas.microsoft.com/office/drawing/2014/main" id="{507EB39B-93E0-2BF6-DB77-133138A5C289}"/>
                </a:ext>
              </a:extLst>
            </p:cNvPr>
            <p:cNvSpPr/>
            <p:nvPr/>
          </p:nvSpPr>
          <p:spPr>
            <a:xfrm>
              <a:off x="6759572"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0" name="message-envelope_16872">
              <a:extLst>
                <a:ext uri="{FF2B5EF4-FFF2-40B4-BE49-F238E27FC236}">
                  <a16:creationId xmlns:a16="http://schemas.microsoft.com/office/drawing/2014/main" id="{386B2640-6EA3-BA5C-25B2-88C33D5E5565}"/>
                </a:ext>
              </a:extLst>
            </p:cNvPr>
            <p:cNvSpPr/>
            <p:nvPr/>
          </p:nvSpPr>
          <p:spPr>
            <a:xfrm>
              <a:off x="7133914"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29" name="箭头: 左右 28">
            <a:extLst>
              <a:ext uri="{FF2B5EF4-FFF2-40B4-BE49-F238E27FC236}">
                <a16:creationId xmlns:a16="http://schemas.microsoft.com/office/drawing/2014/main" id="{62D5A662-7AED-F963-DDEC-273D19818217}"/>
              </a:ext>
            </a:extLst>
          </p:cNvPr>
          <p:cNvSpPr/>
          <p:nvPr/>
        </p:nvSpPr>
        <p:spPr>
          <a:xfrm>
            <a:off x="3795193" y="124858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释放</a:t>
            </a:r>
            <a:r>
              <a:rPr lang="en-US" altLang="zh-CN" b="1" dirty="0">
                <a:solidFill>
                  <a:schemeClr val="tx1"/>
                </a:solidFill>
              </a:rPr>
              <a:t>TCP</a:t>
            </a:r>
            <a:r>
              <a:rPr lang="zh-CN" altLang="en-US" b="1" dirty="0">
                <a:solidFill>
                  <a:schemeClr val="tx1"/>
                </a:solidFill>
              </a:rPr>
              <a:t>连接</a:t>
            </a:r>
          </a:p>
        </p:txBody>
      </p:sp>
      <p:sp>
        <p:nvSpPr>
          <p:cNvPr id="17" name="矩形 16">
            <a:extLst>
              <a:ext uri="{FF2B5EF4-FFF2-40B4-BE49-F238E27FC236}">
                <a16:creationId xmlns:a16="http://schemas.microsoft.com/office/drawing/2014/main" id="{40F99E68-DCA6-831D-1B42-467B2C89E3C9}"/>
              </a:ext>
            </a:extLst>
          </p:cNvPr>
          <p:cNvSpPr/>
          <p:nvPr/>
        </p:nvSpPr>
        <p:spPr>
          <a:xfrm>
            <a:off x="2699103" y="1865194"/>
            <a:ext cx="1515600" cy="58277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18" name="矩形 17">
            <a:extLst>
              <a:ext uri="{FF2B5EF4-FFF2-40B4-BE49-F238E27FC236}">
                <a16:creationId xmlns:a16="http://schemas.microsoft.com/office/drawing/2014/main" id="{CA6B1C4C-7188-4E3C-5D49-99A1C6D04C21}"/>
              </a:ext>
            </a:extLst>
          </p:cNvPr>
          <p:cNvSpPr/>
          <p:nvPr/>
        </p:nvSpPr>
        <p:spPr>
          <a:xfrm>
            <a:off x="7977861" y="1865194"/>
            <a:ext cx="1515035" cy="92372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24" name="文本框 23">
            <a:extLst>
              <a:ext uri="{FF2B5EF4-FFF2-40B4-BE49-F238E27FC236}">
                <a16:creationId xmlns:a16="http://schemas.microsoft.com/office/drawing/2014/main" id="{ABC1E240-2472-5F63-48F2-374B54E05FC4}"/>
              </a:ext>
            </a:extLst>
          </p:cNvPr>
          <p:cNvSpPr txBox="1"/>
          <p:nvPr/>
        </p:nvSpPr>
        <p:spPr>
          <a:xfrm>
            <a:off x="2130526" y="1176231"/>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5" name="文本框 24">
            <a:extLst>
              <a:ext uri="{FF2B5EF4-FFF2-40B4-BE49-F238E27FC236}">
                <a16:creationId xmlns:a16="http://schemas.microsoft.com/office/drawing/2014/main" id="{CEF6D472-E22A-8768-D9C3-A3F97244770D}"/>
              </a:ext>
            </a:extLst>
          </p:cNvPr>
          <p:cNvSpPr txBox="1"/>
          <p:nvPr/>
        </p:nvSpPr>
        <p:spPr>
          <a:xfrm>
            <a:off x="9081840" y="1176231"/>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26" name="组合 25">
            <a:extLst>
              <a:ext uri="{FF2B5EF4-FFF2-40B4-BE49-F238E27FC236}">
                <a16:creationId xmlns:a16="http://schemas.microsoft.com/office/drawing/2014/main" id="{E6947661-44AF-5FB4-02BF-15425BDB997C}"/>
              </a:ext>
            </a:extLst>
          </p:cNvPr>
          <p:cNvGrpSpPr/>
          <p:nvPr/>
        </p:nvGrpSpPr>
        <p:grpSpPr>
          <a:xfrm>
            <a:off x="3118053" y="1128498"/>
            <a:ext cx="5963787" cy="654939"/>
            <a:chOff x="2993956" y="1149410"/>
            <a:chExt cx="5963787" cy="654939"/>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grpSp>
        <p:nvGrpSpPr>
          <p:cNvPr id="8" name="组合 7">
            <a:extLst>
              <a:ext uri="{FF2B5EF4-FFF2-40B4-BE49-F238E27FC236}">
                <a16:creationId xmlns:a16="http://schemas.microsoft.com/office/drawing/2014/main" id="{9AFD3B46-0258-3B49-FC77-D6850AA42710}"/>
              </a:ext>
            </a:extLst>
          </p:cNvPr>
          <p:cNvGrpSpPr/>
          <p:nvPr/>
        </p:nvGrpSpPr>
        <p:grpSpPr>
          <a:xfrm>
            <a:off x="4274694" y="1865193"/>
            <a:ext cx="3642611" cy="412095"/>
            <a:chOff x="4274694" y="1865193"/>
            <a:chExt cx="3642611" cy="412095"/>
          </a:xfrm>
        </p:grpSpPr>
        <p:sp>
          <p:nvSpPr>
            <p:cNvPr id="5" name="圆柱体 4">
              <a:extLst>
                <a:ext uri="{FF2B5EF4-FFF2-40B4-BE49-F238E27FC236}">
                  <a16:creationId xmlns:a16="http://schemas.microsoft.com/office/drawing/2014/main" id="{EA8B1183-5375-08E6-EF5E-0A674D9F60C2}"/>
                </a:ext>
              </a:extLst>
            </p:cNvPr>
            <p:cNvSpPr/>
            <p:nvPr/>
          </p:nvSpPr>
          <p:spPr>
            <a:xfrm rot="16200000">
              <a:off x="5889952" y="249935"/>
              <a:ext cx="412095" cy="3642611"/>
            </a:xfrm>
            <a:prstGeom prst="can">
              <a:avLst>
                <a:gd name="adj" fmla="val 34442"/>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D6CCF5A-5DEA-F891-7E78-D2307C7C767B}"/>
                </a:ext>
              </a:extLst>
            </p:cNvPr>
            <p:cNvSpPr txBox="1"/>
            <p:nvPr/>
          </p:nvSpPr>
          <p:spPr>
            <a:xfrm>
              <a:off x="5491309" y="1885326"/>
              <a:ext cx="1232170" cy="369332"/>
            </a:xfrm>
            <a:prstGeom prst="rect">
              <a:avLst/>
            </a:prstGeom>
            <a:noFill/>
          </p:spPr>
          <p:txBody>
            <a:bodyPr wrap="square" rtlCol="0">
              <a:spAutoFit/>
            </a:bodyPr>
            <a:lstStyle/>
            <a:p>
              <a:pPr algn="ctr"/>
              <a:r>
                <a:rPr lang="zh-CN" altLang="en-US" b="1" dirty="0">
                  <a:solidFill>
                    <a:schemeClr val="bg1"/>
                  </a:solidFill>
                </a:rPr>
                <a:t>数据传输</a:t>
              </a:r>
            </a:p>
          </p:txBody>
        </p:sp>
      </p:grpSp>
      <p:sp>
        <p:nvSpPr>
          <p:cNvPr id="30" name="矩形 29">
            <a:extLst>
              <a:ext uri="{FF2B5EF4-FFF2-40B4-BE49-F238E27FC236}">
                <a16:creationId xmlns:a16="http://schemas.microsoft.com/office/drawing/2014/main" id="{ED68718A-6367-8AA5-E2BF-1B31FC417C7B}"/>
              </a:ext>
            </a:extLst>
          </p:cNvPr>
          <p:cNvSpPr/>
          <p:nvPr/>
        </p:nvSpPr>
        <p:spPr>
          <a:xfrm>
            <a:off x="2699102" y="2447972"/>
            <a:ext cx="1515600" cy="873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FIN-WAIT-1</a:t>
            </a:r>
          </a:p>
          <a:p>
            <a:pPr algn="ctr"/>
            <a:r>
              <a:rPr lang="zh-CN" altLang="en-US" b="1" dirty="0">
                <a:solidFill>
                  <a:schemeClr val="bg1"/>
                </a:solidFill>
                <a:latin typeface="+mn-ea"/>
              </a:rPr>
              <a:t>终止等待</a:t>
            </a:r>
            <a:r>
              <a:rPr lang="en-US" altLang="zh-CN" b="1" dirty="0">
                <a:solidFill>
                  <a:schemeClr val="bg1"/>
                </a:solidFill>
                <a:latin typeface="+mn-ea"/>
              </a:rPr>
              <a:t>1</a:t>
            </a:r>
            <a:endParaRPr lang="zh-CN" altLang="en-US" b="1" dirty="0">
              <a:solidFill>
                <a:schemeClr val="bg1"/>
              </a:solidFill>
              <a:latin typeface="+mn-ea"/>
            </a:endParaRPr>
          </a:p>
        </p:txBody>
      </p:sp>
      <p:grpSp>
        <p:nvGrpSpPr>
          <p:cNvPr id="95" name="组合 94">
            <a:extLst>
              <a:ext uri="{FF2B5EF4-FFF2-40B4-BE49-F238E27FC236}">
                <a16:creationId xmlns:a16="http://schemas.microsoft.com/office/drawing/2014/main" id="{17317090-41A6-A428-52C7-8C06E0B317FD}"/>
              </a:ext>
            </a:extLst>
          </p:cNvPr>
          <p:cNvGrpSpPr/>
          <p:nvPr/>
        </p:nvGrpSpPr>
        <p:grpSpPr>
          <a:xfrm>
            <a:off x="4214138" y="2251901"/>
            <a:ext cx="3763723" cy="545711"/>
            <a:chOff x="4214138" y="2251901"/>
            <a:chExt cx="3763723" cy="545711"/>
          </a:xfrm>
        </p:grpSpPr>
        <p:cxnSp>
          <p:nvCxnSpPr>
            <p:cNvPr id="31" name="直接箭头连接符 30">
              <a:extLst>
                <a:ext uri="{FF2B5EF4-FFF2-40B4-BE49-F238E27FC236}">
                  <a16:creationId xmlns:a16="http://schemas.microsoft.com/office/drawing/2014/main" id="{641AA3EE-6A46-EDA9-E2D9-F04EFCBA3B99}"/>
                </a:ext>
              </a:extLst>
            </p:cNvPr>
            <p:cNvCxnSpPr/>
            <p:nvPr/>
          </p:nvCxnSpPr>
          <p:spPr>
            <a:xfrm>
              <a:off x="4214138" y="2447572"/>
              <a:ext cx="3763723" cy="34134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A220E6E1-D8B3-04C9-6769-99C51BD63251}"/>
                </a:ext>
              </a:extLst>
            </p:cNvPr>
            <p:cNvSpPr txBox="1"/>
            <p:nvPr/>
          </p:nvSpPr>
          <p:spPr>
            <a:xfrm rot="335594">
              <a:off x="4859257" y="2251901"/>
              <a:ext cx="809897" cy="369332"/>
            </a:xfrm>
            <a:prstGeom prst="rect">
              <a:avLst/>
            </a:prstGeom>
            <a:noFill/>
          </p:spPr>
          <p:txBody>
            <a:bodyPr wrap="square" rtlCol="0">
              <a:spAutoFit/>
            </a:bodyPr>
            <a:lstStyle/>
            <a:p>
              <a:r>
                <a:rPr lang="en-US" altLang="zh-CN" b="1" dirty="0"/>
                <a:t>FIN=1</a:t>
              </a:r>
              <a:endParaRPr lang="zh-CN" altLang="en-US" b="1" dirty="0"/>
            </a:p>
          </p:txBody>
        </p:sp>
        <p:sp>
          <p:nvSpPr>
            <p:cNvPr id="32" name="文本框 31">
              <a:extLst>
                <a:ext uri="{FF2B5EF4-FFF2-40B4-BE49-F238E27FC236}">
                  <a16:creationId xmlns:a16="http://schemas.microsoft.com/office/drawing/2014/main" id="{CA02D098-6D0B-915A-5EB5-5C6B4A5D8F70}"/>
                </a:ext>
              </a:extLst>
            </p:cNvPr>
            <p:cNvSpPr txBox="1"/>
            <p:nvPr/>
          </p:nvSpPr>
          <p:spPr>
            <a:xfrm rot="250480">
              <a:off x="5608557" y="2299369"/>
              <a:ext cx="809897" cy="369332"/>
            </a:xfrm>
            <a:prstGeom prst="rect">
              <a:avLst/>
            </a:prstGeom>
            <a:noFill/>
          </p:spPr>
          <p:txBody>
            <a:bodyPr wrap="square" rtlCol="0">
              <a:spAutoFit/>
            </a:bodyPr>
            <a:lstStyle/>
            <a:p>
              <a:r>
                <a:rPr lang="en-US" altLang="zh-CN" b="1" dirty="0"/>
                <a:t>ACK=1</a:t>
              </a:r>
              <a:endParaRPr lang="zh-CN" altLang="en-US" b="1" dirty="0"/>
            </a:p>
          </p:txBody>
        </p:sp>
        <p:sp>
          <p:nvSpPr>
            <p:cNvPr id="33" name="文本框 32">
              <a:extLst>
                <a:ext uri="{FF2B5EF4-FFF2-40B4-BE49-F238E27FC236}">
                  <a16:creationId xmlns:a16="http://schemas.microsoft.com/office/drawing/2014/main" id="{DE1EEE7D-A921-A199-93E3-A630153B83FE}"/>
                </a:ext>
              </a:extLst>
            </p:cNvPr>
            <p:cNvSpPr txBox="1"/>
            <p:nvPr/>
          </p:nvSpPr>
          <p:spPr>
            <a:xfrm rot="344951">
              <a:off x="6415910" y="2339094"/>
              <a:ext cx="809897" cy="369332"/>
            </a:xfrm>
            <a:prstGeom prst="rect">
              <a:avLst/>
            </a:prstGeom>
            <a:noFill/>
          </p:spPr>
          <p:txBody>
            <a:bodyPr wrap="square" rtlCol="0">
              <a:spAutoFit/>
            </a:bodyPr>
            <a:lstStyle/>
            <a:p>
              <a:r>
                <a:rPr lang="en-US" altLang="zh-CN" b="1" dirty="0"/>
                <a:t>seq=u</a:t>
              </a:r>
              <a:endParaRPr lang="zh-CN" altLang="en-US" b="1" dirty="0"/>
            </a:p>
          </p:txBody>
        </p:sp>
        <p:sp>
          <p:nvSpPr>
            <p:cNvPr id="34" name="文本框 33">
              <a:extLst>
                <a:ext uri="{FF2B5EF4-FFF2-40B4-BE49-F238E27FC236}">
                  <a16:creationId xmlns:a16="http://schemas.microsoft.com/office/drawing/2014/main" id="{73C8C3CA-C564-BE9C-E842-A8296EE84E6F}"/>
                </a:ext>
              </a:extLst>
            </p:cNvPr>
            <p:cNvSpPr txBox="1"/>
            <p:nvPr/>
          </p:nvSpPr>
          <p:spPr>
            <a:xfrm rot="344951">
              <a:off x="7146872" y="2428280"/>
              <a:ext cx="809897" cy="369332"/>
            </a:xfrm>
            <a:prstGeom prst="rect">
              <a:avLst/>
            </a:prstGeom>
            <a:noFill/>
          </p:spPr>
          <p:txBody>
            <a:bodyPr wrap="square" rtlCol="0">
              <a:spAutoFit/>
            </a:bodyPr>
            <a:lstStyle/>
            <a:p>
              <a:r>
                <a:rPr lang="en-US" altLang="zh-CN" b="1" dirty="0"/>
                <a:t>ack=v</a:t>
              </a:r>
              <a:endParaRPr lang="zh-CN" altLang="en-US" b="1" dirty="0"/>
            </a:p>
          </p:txBody>
        </p:sp>
      </p:grpSp>
      <p:grpSp>
        <p:nvGrpSpPr>
          <p:cNvPr id="94" name="组合 93">
            <a:extLst>
              <a:ext uri="{FF2B5EF4-FFF2-40B4-BE49-F238E27FC236}">
                <a16:creationId xmlns:a16="http://schemas.microsoft.com/office/drawing/2014/main" id="{5FCAD905-F0A5-7E80-98B2-22732196C43C}"/>
              </a:ext>
            </a:extLst>
          </p:cNvPr>
          <p:cNvGrpSpPr/>
          <p:nvPr/>
        </p:nvGrpSpPr>
        <p:grpSpPr>
          <a:xfrm>
            <a:off x="983085" y="1265027"/>
            <a:ext cx="1711321" cy="1200329"/>
            <a:chOff x="983085" y="1265027"/>
            <a:chExt cx="1711321" cy="1200329"/>
          </a:xfrm>
        </p:grpSpPr>
        <p:cxnSp>
          <p:nvCxnSpPr>
            <p:cNvPr id="72" name="连接符: 肘形 71">
              <a:extLst>
                <a:ext uri="{FF2B5EF4-FFF2-40B4-BE49-F238E27FC236}">
                  <a16:creationId xmlns:a16="http://schemas.microsoft.com/office/drawing/2014/main" id="{EFBF1B79-C961-44D2-C2DB-0F7E27764AB6}"/>
                </a:ext>
              </a:extLst>
            </p:cNvPr>
            <p:cNvCxnSpPr>
              <a:cxnSpLocks/>
              <a:stCxn id="24" idx="1"/>
            </p:cNvCxnSpPr>
            <p:nvPr/>
          </p:nvCxnSpPr>
          <p:spPr>
            <a:xfrm rot="10800000" flipH="1" flipV="1">
              <a:off x="2130526" y="1360896"/>
              <a:ext cx="563880" cy="1088571"/>
            </a:xfrm>
            <a:prstGeom prst="bentConnector3">
              <a:avLst>
                <a:gd name="adj1" fmla="val -1314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B7C56BD8-1CE2-8D94-5F92-CBAF19D32888}"/>
                </a:ext>
              </a:extLst>
            </p:cNvPr>
            <p:cNvSpPr txBox="1"/>
            <p:nvPr/>
          </p:nvSpPr>
          <p:spPr>
            <a:xfrm>
              <a:off x="983085" y="1265027"/>
              <a:ext cx="438727" cy="1200329"/>
            </a:xfrm>
            <a:prstGeom prst="rect">
              <a:avLst/>
            </a:prstGeom>
            <a:noFill/>
          </p:spPr>
          <p:txBody>
            <a:bodyPr wrap="square" rtlCol="0">
              <a:spAutoFit/>
            </a:bodyPr>
            <a:lstStyle/>
            <a:p>
              <a:r>
                <a:rPr lang="zh-CN" altLang="en-US" b="1" dirty="0"/>
                <a:t>主</a:t>
              </a:r>
              <a:endParaRPr lang="en-US" altLang="zh-CN" b="1" dirty="0"/>
            </a:p>
            <a:p>
              <a:r>
                <a:rPr lang="zh-CN" altLang="en-US" b="1" dirty="0"/>
                <a:t>动</a:t>
              </a:r>
              <a:endParaRPr lang="en-US" altLang="zh-CN" b="1" dirty="0"/>
            </a:p>
            <a:p>
              <a:r>
                <a:rPr lang="zh-CN" altLang="en-US" b="1" dirty="0"/>
                <a:t>关</a:t>
              </a:r>
              <a:endParaRPr lang="en-US" altLang="zh-CN" b="1" dirty="0"/>
            </a:p>
            <a:p>
              <a:r>
                <a:rPr lang="zh-CN" altLang="en-US" b="1" dirty="0"/>
                <a:t>闭</a:t>
              </a:r>
            </a:p>
          </p:txBody>
        </p:sp>
      </p:grpSp>
      <p:sp>
        <p:nvSpPr>
          <p:cNvPr id="90" name="文本框 89">
            <a:extLst>
              <a:ext uri="{FF2B5EF4-FFF2-40B4-BE49-F238E27FC236}">
                <a16:creationId xmlns:a16="http://schemas.microsoft.com/office/drawing/2014/main" id="{2FF1AB45-4BA9-D467-A59C-E8A8FDDDA3B3}"/>
              </a:ext>
            </a:extLst>
          </p:cNvPr>
          <p:cNvSpPr txBox="1"/>
          <p:nvPr/>
        </p:nvSpPr>
        <p:spPr>
          <a:xfrm>
            <a:off x="130663" y="2451401"/>
            <a:ext cx="2759153" cy="646331"/>
          </a:xfrm>
          <a:prstGeom prst="rect">
            <a:avLst/>
          </a:prstGeom>
          <a:noFill/>
        </p:spPr>
        <p:txBody>
          <a:bodyPr wrap="square" rtlCol="0">
            <a:spAutoFit/>
          </a:bodyPr>
          <a:lstStyle/>
          <a:p>
            <a:r>
              <a:rPr lang="zh-CN" altLang="en-US" b="1" dirty="0">
                <a:solidFill>
                  <a:schemeClr val="accent3"/>
                </a:solidFill>
              </a:rPr>
              <a:t>发送</a:t>
            </a:r>
            <a:r>
              <a:rPr lang="en-US" altLang="zh-CN" b="1" dirty="0">
                <a:solidFill>
                  <a:schemeClr val="accent3"/>
                </a:solidFill>
              </a:rPr>
              <a:t>TCP</a:t>
            </a:r>
            <a:r>
              <a:rPr lang="zh-CN" altLang="en-US" b="1" dirty="0">
                <a:solidFill>
                  <a:schemeClr val="accent3"/>
                </a:solidFill>
              </a:rPr>
              <a:t>连接释放报文段</a:t>
            </a:r>
            <a:endParaRPr lang="en-US" altLang="zh-CN" b="1" dirty="0">
              <a:solidFill>
                <a:schemeClr val="accent3"/>
              </a:solidFill>
            </a:endParaRPr>
          </a:p>
          <a:p>
            <a:r>
              <a:rPr lang="zh-CN" altLang="en-US" b="1" dirty="0">
                <a:solidFill>
                  <a:schemeClr val="accent3"/>
                </a:solidFill>
              </a:rPr>
              <a:t>并进入终止等待</a:t>
            </a:r>
            <a:r>
              <a:rPr lang="en-US" altLang="zh-CN" b="1" dirty="0">
                <a:solidFill>
                  <a:schemeClr val="accent3"/>
                </a:solidFill>
              </a:rPr>
              <a:t>1</a:t>
            </a:r>
            <a:r>
              <a:rPr lang="zh-CN" altLang="en-US" b="1" dirty="0">
                <a:solidFill>
                  <a:schemeClr val="accent3"/>
                </a:solidFill>
              </a:rPr>
              <a:t>状态</a:t>
            </a:r>
          </a:p>
        </p:txBody>
      </p:sp>
      <p:sp>
        <p:nvSpPr>
          <p:cNvPr id="35" name="矩形 34">
            <a:extLst>
              <a:ext uri="{FF2B5EF4-FFF2-40B4-BE49-F238E27FC236}">
                <a16:creationId xmlns:a16="http://schemas.microsoft.com/office/drawing/2014/main" id="{0D49E603-5865-CF65-C2BE-7A4014828CAD}"/>
              </a:ext>
            </a:extLst>
          </p:cNvPr>
          <p:cNvSpPr/>
          <p:nvPr/>
        </p:nvSpPr>
        <p:spPr>
          <a:xfrm>
            <a:off x="7977861" y="2780505"/>
            <a:ext cx="1515035" cy="1099051"/>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CLOSE-WAIT</a:t>
            </a:r>
          </a:p>
          <a:p>
            <a:pPr algn="ctr"/>
            <a:r>
              <a:rPr lang="zh-CN" altLang="en-US" b="1" dirty="0">
                <a:solidFill>
                  <a:schemeClr val="bg1"/>
                </a:solidFill>
                <a:latin typeface="+mn-ea"/>
              </a:rPr>
              <a:t>关闭等待</a:t>
            </a:r>
          </a:p>
        </p:txBody>
      </p:sp>
      <p:grpSp>
        <p:nvGrpSpPr>
          <p:cNvPr id="9" name="组合 8">
            <a:extLst>
              <a:ext uri="{FF2B5EF4-FFF2-40B4-BE49-F238E27FC236}">
                <a16:creationId xmlns:a16="http://schemas.microsoft.com/office/drawing/2014/main" id="{DA320016-A175-24BD-51D5-433B380C8527}"/>
              </a:ext>
            </a:extLst>
          </p:cNvPr>
          <p:cNvGrpSpPr/>
          <p:nvPr/>
        </p:nvGrpSpPr>
        <p:grpSpPr>
          <a:xfrm>
            <a:off x="4214138" y="2733736"/>
            <a:ext cx="3759093" cy="587534"/>
            <a:chOff x="4214138" y="2733736"/>
            <a:chExt cx="3759093" cy="587534"/>
          </a:xfrm>
        </p:grpSpPr>
        <p:cxnSp>
          <p:nvCxnSpPr>
            <p:cNvPr id="36" name="直接箭头连接符 35">
              <a:extLst>
                <a:ext uri="{FF2B5EF4-FFF2-40B4-BE49-F238E27FC236}">
                  <a16:creationId xmlns:a16="http://schemas.microsoft.com/office/drawing/2014/main" id="{EC64D488-088C-E77D-6C54-84DF45C50279}"/>
                </a:ext>
              </a:extLst>
            </p:cNvPr>
            <p:cNvCxnSpPr>
              <a:cxnSpLocks/>
            </p:cNvCxnSpPr>
            <p:nvPr/>
          </p:nvCxnSpPr>
          <p:spPr>
            <a:xfrm flipH="1">
              <a:off x="4214138" y="2819302"/>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DAA6284F-9DA4-67EF-B140-67666C65334C}"/>
                </a:ext>
              </a:extLst>
            </p:cNvPr>
            <p:cNvSpPr txBox="1"/>
            <p:nvPr/>
          </p:nvSpPr>
          <p:spPr>
            <a:xfrm rot="21102087">
              <a:off x="4295738" y="2948766"/>
              <a:ext cx="809897" cy="369332"/>
            </a:xfrm>
            <a:prstGeom prst="rect">
              <a:avLst/>
            </a:prstGeom>
            <a:noFill/>
          </p:spPr>
          <p:txBody>
            <a:bodyPr wrap="square" rtlCol="0">
              <a:spAutoFit/>
            </a:bodyPr>
            <a:lstStyle/>
            <a:p>
              <a:r>
                <a:rPr lang="en-US" altLang="zh-CN" b="1" dirty="0"/>
                <a:t>ACK=1</a:t>
              </a:r>
              <a:endParaRPr lang="zh-CN" altLang="en-US" b="1" dirty="0"/>
            </a:p>
          </p:txBody>
        </p:sp>
        <p:sp>
          <p:nvSpPr>
            <p:cNvPr id="38" name="文本框 37">
              <a:extLst>
                <a:ext uri="{FF2B5EF4-FFF2-40B4-BE49-F238E27FC236}">
                  <a16:creationId xmlns:a16="http://schemas.microsoft.com/office/drawing/2014/main" id="{A47268D0-4CBF-A997-1DAC-23280FB2B76F}"/>
                </a:ext>
              </a:extLst>
            </p:cNvPr>
            <p:cNvSpPr txBox="1"/>
            <p:nvPr/>
          </p:nvSpPr>
          <p:spPr>
            <a:xfrm rot="21139996">
              <a:off x="5110317" y="2805327"/>
              <a:ext cx="809897" cy="369332"/>
            </a:xfrm>
            <a:prstGeom prst="rect">
              <a:avLst/>
            </a:prstGeom>
            <a:noFill/>
          </p:spPr>
          <p:txBody>
            <a:bodyPr wrap="square" rtlCol="0">
              <a:spAutoFit/>
            </a:bodyPr>
            <a:lstStyle/>
            <a:p>
              <a:r>
                <a:rPr lang="en-US" altLang="zh-CN" b="1" dirty="0"/>
                <a:t>seq=v</a:t>
              </a:r>
              <a:endParaRPr lang="zh-CN" altLang="en-US" b="1" dirty="0"/>
            </a:p>
          </p:txBody>
        </p:sp>
        <p:sp>
          <p:nvSpPr>
            <p:cNvPr id="41" name="文本框 40">
              <a:extLst>
                <a:ext uri="{FF2B5EF4-FFF2-40B4-BE49-F238E27FC236}">
                  <a16:creationId xmlns:a16="http://schemas.microsoft.com/office/drawing/2014/main" id="{019DD84C-6D81-0EFB-07DC-534903F58133}"/>
                </a:ext>
              </a:extLst>
            </p:cNvPr>
            <p:cNvSpPr txBox="1"/>
            <p:nvPr/>
          </p:nvSpPr>
          <p:spPr>
            <a:xfrm rot="21174311">
              <a:off x="5867782" y="2733736"/>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42" name="文本框 41">
            <a:extLst>
              <a:ext uri="{FF2B5EF4-FFF2-40B4-BE49-F238E27FC236}">
                <a16:creationId xmlns:a16="http://schemas.microsoft.com/office/drawing/2014/main" id="{A89553BD-AF53-A5E8-8A80-5A0CDDA240F7}"/>
              </a:ext>
            </a:extLst>
          </p:cNvPr>
          <p:cNvSpPr txBox="1"/>
          <p:nvPr/>
        </p:nvSpPr>
        <p:spPr>
          <a:xfrm>
            <a:off x="9480501" y="2715141"/>
            <a:ext cx="2759153" cy="646331"/>
          </a:xfrm>
          <a:prstGeom prst="rect">
            <a:avLst/>
          </a:prstGeom>
          <a:noFill/>
        </p:spPr>
        <p:txBody>
          <a:bodyPr wrap="square" rtlCol="0">
            <a:spAutoFit/>
          </a:bodyPr>
          <a:lstStyle/>
          <a:p>
            <a:r>
              <a:rPr lang="zh-CN" altLang="en-US" b="1" dirty="0">
                <a:solidFill>
                  <a:schemeClr val="accent5"/>
                </a:solidFill>
              </a:rPr>
              <a:t>发送</a:t>
            </a:r>
            <a:r>
              <a:rPr lang="en-US" altLang="zh-CN" b="1" dirty="0">
                <a:solidFill>
                  <a:schemeClr val="accent5"/>
                </a:solidFill>
              </a:rPr>
              <a:t>TCP</a:t>
            </a:r>
            <a:r>
              <a:rPr lang="zh-CN" altLang="en-US" b="1" dirty="0">
                <a:solidFill>
                  <a:schemeClr val="accent5"/>
                </a:solidFill>
              </a:rPr>
              <a:t>普通确认报文段</a:t>
            </a:r>
            <a:endParaRPr lang="en-US" altLang="zh-CN" b="1" dirty="0">
              <a:solidFill>
                <a:schemeClr val="accent5"/>
              </a:solidFill>
            </a:endParaRPr>
          </a:p>
          <a:p>
            <a:r>
              <a:rPr lang="zh-CN" altLang="en-US" b="1" dirty="0">
                <a:solidFill>
                  <a:schemeClr val="accent5"/>
                </a:solidFill>
              </a:rPr>
              <a:t>并进入关闭等待状态</a:t>
            </a:r>
          </a:p>
        </p:txBody>
      </p:sp>
      <p:grpSp>
        <p:nvGrpSpPr>
          <p:cNvPr id="46" name="组合 45">
            <a:extLst>
              <a:ext uri="{FF2B5EF4-FFF2-40B4-BE49-F238E27FC236}">
                <a16:creationId xmlns:a16="http://schemas.microsoft.com/office/drawing/2014/main" id="{48AD9B87-57B8-C6F1-C653-17CC020E0202}"/>
              </a:ext>
            </a:extLst>
          </p:cNvPr>
          <p:cNvGrpSpPr/>
          <p:nvPr/>
        </p:nvGrpSpPr>
        <p:grpSpPr>
          <a:xfrm>
            <a:off x="9480501" y="1496845"/>
            <a:ext cx="2057183" cy="1278715"/>
            <a:chOff x="9480501" y="1496845"/>
            <a:chExt cx="2057183" cy="1278715"/>
          </a:xfrm>
        </p:grpSpPr>
        <p:cxnSp>
          <p:nvCxnSpPr>
            <p:cNvPr id="47" name="连接符: 曲线 46">
              <a:extLst>
                <a:ext uri="{FF2B5EF4-FFF2-40B4-BE49-F238E27FC236}">
                  <a16:creationId xmlns:a16="http://schemas.microsoft.com/office/drawing/2014/main" id="{121694F8-3BD3-6FF5-13AC-9E7EFE951999}"/>
                </a:ext>
              </a:extLst>
            </p:cNvPr>
            <p:cNvCxnSpPr>
              <a:cxnSpLocks/>
            </p:cNvCxnSpPr>
            <p:nvPr/>
          </p:nvCxnSpPr>
          <p:spPr>
            <a:xfrm flipH="1" flipV="1">
              <a:off x="9480501" y="1496845"/>
              <a:ext cx="10079" cy="1278715"/>
            </a:xfrm>
            <a:prstGeom prst="curvedConnector3">
              <a:avLst>
                <a:gd name="adj1" fmla="val -2268082"/>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B219D375-BCA1-7469-0C6A-53A995D464C9}"/>
                </a:ext>
              </a:extLst>
            </p:cNvPr>
            <p:cNvSpPr txBox="1"/>
            <p:nvPr/>
          </p:nvSpPr>
          <p:spPr>
            <a:xfrm>
              <a:off x="9679098" y="1956629"/>
              <a:ext cx="1858586" cy="369332"/>
            </a:xfrm>
            <a:prstGeom prst="rect">
              <a:avLst/>
            </a:prstGeom>
            <a:noFill/>
          </p:spPr>
          <p:txBody>
            <a:bodyPr wrap="square" rtlCol="0">
              <a:spAutoFit/>
            </a:bodyPr>
            <a:lstStyle/>
            <a:p>
              <a:r>
                <a:rPr lang="zh-CN" altLang="en-US" b="1" dirty="0"/>
                <a:t>通知应用进程</a:t>
              </a:r>
            </a:p>
          </p:txBody>
        </p:sp>
      </p:grpSp>
      <p:sp>
        <p:nvSpPr>
          <p:cNvPr id="50" name="标注: 左箭头 49">
            <a:extLst>
              <a:ext uri="{FF2B5EF4-FFF2-40B4-BE49-F238E27FC236}">
                <a16:creationId xmlns:a16="http://schemas.microsoft.com/office/drawing/2014/main" id="{F8C87274-CDF7-8AA9-2A46-22B7719EA28C}"/>
              </a:ext>
            </a:extLst>
          </p:cNvPr>
          <p:cNvSpPr/>
          <p:nvPr/>
        </p:nvSpPr>
        <p:spPr>
          <a:xfrm rot="21173608">
            <a:off x="5590824" y="3185971"/>
            <a:ext cx="1893651" cy="470078"/>
          </a:xfrm>
          <a:prstGeom prst="leftArrowCallout">
            <a:avLst>
              <a:gd name="adj1" fmla="val 25000"/>
              <a:gd name="adj2" fmla="val 25000"/>
              <a:gd name="adj3" fmla="val 25000"/>
              <a:gd name="adj4" fmla="val 85097"/>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数据传输</a:t>
            </a:r>
          </a:p>
        </p:txBody>
      </p:sp>
      <p:sp>
        <p:nvSpPr>
          <p:cNvPr id="51" name="矩形 50">
            <a:extLst>
              <a:ext uri="{FF2B5EF4-FFF2-40B4-BE49-F238E27FC236}">
                <a16:creationId xmlns:a16="http://schemas.microsoft.com/office/drawing/2014/main" id="{B61D931A-9793-AB5F-973B-40953D11E6E2}"/>
              </a:ext>
            </a:extLst>
          </p:cNvPr>
          <p:cNvSpPr/>
          <p:nvPr/>
        </p:nvSpPr>
        <p:spPr>
          <a:xfrm>
            <a:off x="2694472" y="3321269"/>
            <a:ext cx="1515600" cy="1099051"/>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FIN-WAIT-2</a:t>
            </a:r>
          </a:p>
          <a:p>
            <a:pPr algn="ctr"/>
            <a:r>
              <a:rPr lang="zh-CN" altLang="en-US" b="1" dirty="0">
                <a:solidFill>
                  <a:schemeClr val="bg1"/>
                </a:solidFill>
                <a:latin typeface="+mn-ea"/>
              </a:rPr>
              <a:t>终止等待</a:t>
            </a:r>
            <a:r>
              <a:rPr lang="en-US" altLang="zh-CN" b="1" dirty="0">
                <a:solidFill>
                  <a:schemeClr val="bg1"/>
                </a:solidFill>
                <a:latin typeface="+mn-ea"/>
              </a:rPr>
              <a:t>2</a:t>
            </a:r>
            <a:endParaRPr lang="zh-CN" altLang="en-US" b="1" dirty="0">
              <a:solidFill>
                <a:schemeClr val="bg1"/>
              </a:solidFill>
              <a:latin typeface="+mn-ea"/>
            </a:endParaRPr>
          </a:p>
        </p:txBody>
      </p:sp>
      <p:grpSp>
        <p:nvGrpSpPr>
          <p:cNvPr id="19" name="组合 18">
            <a:extLst>
              <a:ext uri="{FF2B5EF4-FFF2-40B4-BE49-F238E27FC236}">
                <a16:creationId xmlns:a16="http://schemas.microsoft.com/office/drawing/2014/main" id="{C051D0C7-D3F9-E1C1-CAF0-80AAFFD5B05E}"/>
              </a:ext>
            </a:extLst>
          </p:cNvPr>
          <p:cNvGrpSpPr/>
          <p:nvPr/>
        </p:nvGrpSpPr>
        <p:grpSpPr>
          <a:xfrm>
            <a:off x="9488265" y="1355080"/>
            <a:ext cx="2611540" cy="2521388"/>
            <a:chOff x="9488265" y="1355080"/>
            <a:chExt cx="2611540" cy="2521388"/>
          </a:xfrm>
        </p:grpSpPr>
        <p:cxnSp>
          <p:nvCxnSpPr>
            <p:cNvPr id="53" name="连接符: 肘形 52">
              <a:extLst>
                <a:ext uri="{FF2B5EF4-FFF2-40B4-BE49-F238E27FC236}">
                  <a16:creationId xmlns:a16="http://schemas.microsoft.com/office/drawing/2014/main" id="{0A85672B-0842-2713-41FF-7CB262BF9F57}"/>
                </a:ext>
              </a:extLst>
            </p:cNvPr>
            <p:cNvCxnSpPr>
              <a:cxnSpLocks/>
            </p:cNvCxnSpPr>
            <p:nvPr/>
          </p:nvCxnSpPr>
          <p:spPr>
            <a:xfrm flipH="1">
              <a:off x="9488265" y="1360897"/>
              <a:ext cx="918291" cy="2515571"/>
            </a:xfrm>
            <a:prstGeom prst="bentConnector3">
              <a:avLst>
                <a:gd name="adj1" fmla="val -180294"/>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D5F59072-64B2-FAA3-5A0A-DFD37893A573}"/>
                </a:ext>
              </a:extLst>
            </p:cNvPr>
            <p:cNvSpPr txBox="1"/>
            <p:nvPr/>
          </p:nvSpPr>
          <p:spPr>
            <a:xfrm>
              <a:off x="11661078" y="1355080"/>
              <a:ext cx="438727" cy="1200329"/>
            </a:xfrm>
            <a:prstGeom prst="rect">
              <a:avLst/>
            </a:prstGeom>
            <a:noFill/>
          </p:spPr>
          <p:txBody>
            <a:bodyPr wrap="square" rtlCol="0">
              <a:spAutoFit/>
            </a:bodyPr>
            <a:lstStyle/>
            <a:p>
              <a:r>
                <a:rPr lang="zh-CN" altLang="en-US" b="1" dirty="0"/>
                <a:t>被动关</a:t>
              </a:r>
              <a:endParaRPr lang="en-US" altLang="zh-CN" b="1" dirty="0"/>
            </a:p>
            <a:p>
              <a:r>
                <a:rPr lang="zh-CN" altLang="en-US" b="1" dirty="0"/>
                <a:t>闭</a:t>
              </a:r>
            </a:p>
          </p:txBody>
        </p:sp>
      </p:grpSp>
      <p:grpSp>
        <p:nvGrpSpPr>
          <p:cNvPr id="20" name="组合 19">
            <a:extLst>
              <a:ext uri="{FF2B5EF4-FFF2-40B4-BE49-F238E27FC236}">
                <a16:creationId xmlns:a16="http://schemas.microsoft.com/office/drawing/2014/main" id="{CB9302F4-B15D-79A5-11B3-D52592EE17DC}"/>
              </a:ext>
            </a:extLst>
          </p:cNvPr>
          <p:cNvGrpSpPr/>
          <p:nvPr/>
        </p:nvGrpSpPr>
        <p:grpSpPr>
          <a:xfrm>
            <a:off x="4216453" y="3638329"/>
            <a:ext cx="3759093" cy="745646"/>
            <a:chOff x="4216453" y="3638329"/>
            <a:chExt cx="3759093" cy="745646"/>
          </a:xfrm>
        </p:grpSpPr>
        <p:cxnSp>
          <p:nvCxnSpPr>
            <p:cNvPr id="56" name="直接箭头连接符 55">
              <a:extLst>
                <a:ext uri="{FF2B5EF4-FFF2-40B4-BE49-F238E27FC236}">
                  <a16:creationId xmlns:a16="http://schemas.microsoft.com/office/drawing/2014/main" id="{EDF8392F-A282-FCD9-178E-0D7B6619E927}"/>
                </a:ext>
              </a:extLst>
            </p:cNvPr>
            <p:cNvCxnSpPr>
              <a:cxnSpLocks/>
            </p:cNvCxnSpPr>
            <p:nvPr/>
          </p:nvCxnSpPr>
          <p:spPr>
            <a:xfrm flipH="1">
              <a:off x="4216453" y="3882007"/>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CFD2ADA4-8365-67F7-EA04-0CE2EF7D6A8B}"/>
                </a:ext>
              </a:extLst>
            </p:cNvPr>
            <p:cNvSpPr txBox="1"/>
            <p:nvPr/>
          </p:nvSpPr>
          <p:spPr>
            <a:xfrm rot="21102087">
              <a:off x="4298053" y="4011471"/>
              <a:ext cx="809897" cy="369332"/>
            </a:xfrm>
            <a:prstGeom prst="rect">
              <a:avLst/>
            </a:prstGeom>
            <a:noFill/>
          </p:spPr>
          <p:txBody>
            <a:bodyPr wrap="square" rtlCol="0">
              <a:spAutoFit/>
            </a:bodyPr>
            <a:lstStyle/>
            <a:p>
              <a:r>
                <a:rPr lang="en-US" altLang="zh-CN" b="1" dirty="0"/>
                <a:t>FIN=1</a:t>
              </a:r>
              <a:endParaRPr lang="zh-CN" altLang="en-US" b="1" dirty="0"/>
            </a:p>
          </p:txBody>
        </p:sp>
        <p:sp>
          <p:nvSpPr>
            <p:cNvPr id="58" name="文本框 57">
              <a:extLst>
                <a:ext uri="{FF2B5EF4-FFF2-40B4-BE49-F238E27FC236}">
                  <a16:creationId xmlns:a16="http://schemas.microsoft.com/office/drawing/2014/main" id="{587B4EE8-64C4-D84C-28BF-6B137CD804ED}"/>
                </a:ext>
              </a:extLst>
            </p:cNvPr>
            <p:cNvSpPr txBox="1"/>
            <p:nvPr/>
          </p:nvSpPr>
          <p:spPr>
            <a:xfrm rot="21139996">
              <a:off x="5112632" y="3900687"/>
              <a:ext cx="809897" cy="369332"/>
            </a:xfrm>
            <a:prstGeom prst="rect">
              <a:avLst/>
            </a:prstGeom>
            <a:noFill/>
          </p:spPr>
          <p:txBody>
            <a:bodyPr wrap="square" rtlCol="0">
              <a:spAutoFit/>
            </a:bodyPr>
            <a:lstStyle/>
            <a:p>
              <a:r>
                <a:rPr lang="en-US" altLang="zh-CN" b="1" dirty="0"/>
                <a:t>ACK=1</a:t>
              </a:r>
              <a:endParaRPr lang="zh-CN" altLang="en-US" b="1" dirty="0"/>
            </a:p>
          </p:txBody>
        </p:sp>
        <p:sp>
          <p:nvSpPr>
            <p:cNvPr id="59" name="文本框 58">
              <a:extLst>
                <a:ext uri="{FF2B5EF4-FFF2-40B4-BE49-F238E27FC236}">
                  <a16:creationId xmlns:a16="http://schemas.microsoft.com/office/drawing/2014/main" id="{12AB19C4-591E-1B91-843F-12616985FCDA}"/>
                </a:ext>
              </a:extLst>
            </p:cNvPr>
            <p:cNvSpPr txBox="1"/>
            <p:nvPr/>
          </p:nvSpPr>
          <p:spPr>
            <a:xfrm rot="21174311">
              <a:off x="6000722" y="3731131"/>
              <a:ext cx="1015561" cy="369332"/>
            </a:xfrm>
            <a:prstGeom prst="rect">
              <a:avLst/>
            </a:prstGeom>
            <a:noFill/>
          </p:spPr>
          <p:txBody>
            <a:bodyPr wrap="square" rtlCol="0">
              <a:spAutoFit/>
            </a:bodyPr>
            <a:lstStyle/>
            <a:p>
              <a:r>
                <a:rPr lang="en-US" altLang="zh-CN" b="1" dirty="0"/>
                <a:t>seq=w</a:t>
              </a:r>
              <a:endParaRPr lang="zh-CN" altLang="en-US" b="1" dirty="0"/>
            </a:p>
          </p:txBody>
        </p:sp>
        <p:sp>
          <p:nvSpPr>
            <p:cNvPr id="60" name="文本框 59">
              <a:extLst>
                <a:ext uri="{FF2B5EF4-FFF2-40B4-BE49-F238E27FC236}">
                  <a16:creationId xmlns:a16="http://schemas.microsoft.com/office/drawing/2014/main" id="{B2BECB0B-84F1-86DF-C0D1-2D282BF8DCAE}"/>
                </a:ext>
              </a:extLst>
            </p:cNvPr>
            <p:cNvSpPr txBox="1"/>
            <p:nvPr/>
          </p:nvSpPr>
          <p:spPr>
            <a:xfrm rot="21174311">
              <a:off x="6813967" y="3638329"/>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62" name="文本框 61">
            <a:extLst>
              <a:ext uri="{FF2B5EF4-FFF2-40B4-BE49-F238E27FC236}">
                <a16:creationId xmlns:a16="http://schemas.microsoft.com/office/drawing/2014/main" id="{B5BC889B-9824-117F-37EE-EF7C9ADA70E0}"/>
              </a:ext>
            </a:extLst>
          </p:cNvPr>
          <p:cNvSpPr txBox="1"/>
          <p:nvPr/>
        </p:nvSpPr>
        <p:spPr>
          <a:xfrm>
            <a:off x="9480501" y="3902497"/>
            <a:ext cx="2759153" cy="646331"/>
          </a:xfrm>
          <a:prstGeom prst="rect">
            <a:avLst/>
          </a:prstGeom>
          <a:noFill/>
        </p:spPr>
        <p:txBody>
          <a:bodyPr wrap="square" rtlCol="0">
            <a:spAutoFit/>
          </a:bodyPr>
          <a:lstStyle/>
          <a:p>
            <a:r>
              <a:rPr lang="zh-CN" altLang="en-US" b="1" dirty="0">
                <a:solidFill>
                  <a:schemeClr val="accent1">
                    <a:lumMod val="50000"/>
                  </a:schemeClr>
                </a:solidFill>
              </a:rPr>
              <a:t>发送</a:t>
            </a:r>
            <a:r>
              <a:rPr lang="en-US" altLang="zh-CN" b="1" dirty="0">
                <a:solidFill>
                  <a:schemeClr val="accent1">
                    <a:lumMod val="50000"/>
                  </a:schemeClr>
                </a:solidFill>
              </a:rPr>
              <a:t>TCP</a:t>
            </a:r>
            <a:r>
              <a:rPr lang="zh-CN" altLang="en-US" b="1" dirty="0">
                <a:solidFill>
                  <a:schemeClr val="accent1">
                    <a:lumMod val="50000"/>
                  </a:schemeClr>
                </a:solidFill>
              </a:rPr>
              <a:t>连接释放报文段</a:t>
            </a:r>
            <a:endParaRPr lang="en-US" altLang="zh-CN" b="1" dirty="0">
              <a:solidFill>
                <a:schemeClr val="accent1">
                  <a:lumMod val="50000"/>
                </a:schemeClr>
              </a:solidFill>
            </a:endParaRPr>
          </a:p>
          <a:p>
            <a:r>
              <a:rPr lang="zh-CN" altLang="en-US" b="1" dirty="0">
                <a:solidFill>
                  <a:schemeClr val="accent1">
                    <a:lumMod val="50000"/>
                  </a:schemeClr>
                </a:solidFill>
              </a:rPr>
              <a:t>并进入最后确认状态</a:t>
            </a:r>
          </a:p>
        </p:txBody>
      </p:sp>
      <p:grpSp>
        <p:nvGrpSpPr>
          <p:cNvPr id="11" name="组合 10">
            <a:extLst>
              <a:ext uri="{FF2B5EF4-FFF2-40B4-BE49-F238E27FC236}">
                <a16:creationId xmlns:a16="http://schemas.microsoft.com/office/drawing/2014/main" id="{4BCBA342-78FC-6EFB-8A34-251DDD3F391C}"/>
              </a:ext>
            </a:extLst>
          </p:cNvPr>
          <p:cNvGrpSpPr/>
          <p:nvPr/>
        </p:nvGrpSpPr>
        <p:grpSpPr>
          <a:xfrm>
            <a:off x="4218768" y="4225254"/>
            <a:ext cx="2947056" cy="482266"/>
            <a:chOff x="4218768" y="4225254"/>
            <a:chExt cx="2947056" cy="482266"/>
          </a:xfrm>
        </p:grpSpPr>
        <p:cxnSp>
          <p:nvCxnSpPr>
            <p:cNvPr id="63" name="直接箭头连接符 62">
              <a:extLst>
                <a:ext uri="{FF2B5EF4-FFF2-40B4-BE49-F238E27FC236}">
                  <a16:creationId xmlns:a16="http://schemas.microsoft.com/office/drawing/2014/main" id="{976E8637-2F99-A556-3939-925951B73F01}"/>
                </a:ext>
              </a:extLst>
            </p:cNvPr>
            <p:cNvCxnSpPr>
              <a:cxnSpLocks/>
            </p:cNvCxnSpPr>
            <p:nvPr/>
          </p:nvCxnSpPr>
          <p:spPr>
            <a:xfrm>
              <a:off x="4218768" y="4423921"/>
              <a:ext cx="2911642" cy="250559"/>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3A143ECC-AE96-12D2-3896-705FEFEF2DE1}"/>
                </a:ext>
              </a:extLst>
            </p:cNvPr>
            <p:cNvSpPr txBox="1"/>
            <p:nvPr/>
          </p:nvSpPr>
          <p:spPr>
            <a:xfrm rot="343184">
              <a:off x="4725416" y="4225254"/>
              <a:ext cx="809897" cy="369332"/>
            </a:xfrm>
            <a:prstGeom prst="rect">
              <a:avLst/>
            </a:prstGeom>
            <a:noFill/>
          </p:spPr>
          <p:txBody>
            <a:bodyPr wrap="square" rtlCol="0">
              <a:spAutoFit/>
            </a:bodyPr>
            <a:lstStyle/>
            <a:p>
              <a:r>
                <a:rPr lang="en-US" altLang="zh-CN" b="1" dirty="0"/>
                <a:t>ACK=1</a:t>
              </a:r>
              <a:endParaRPr lang="zh-CN" altLang="en-US" b="1" dirty="0"/>
            </a:p>
          </p:txBody>
        </p:sp>
        <p:sp>
          <p:nvSpPr>
            <p:cNvPr id="66" name="文本框 65">
              <a:extLst>
                <a:ext uri="{FF2B5EF4-FFF2-40B4-BE49-F238E27FC236}">
                  <a16:creationId xmlns:a16="http://schemas.microsoft.com/office/drawing/2014/main" id="{83A3B597-9997-D9C0-1420-31CE0076B1F6}"/>
                </a:ext>
              </a:extLst>
            </p:cNvPr>
            <p:cNvSpPr txBox="1"/>
            <p:nvPr/>
          </p:nvSpPr>
          <p:spPr>
            <a:xfrm rot="344951">
              <a:off x="5369800" y="4252650"/>
              <a:ext cx="1143861" cy="369332"/>
            </a:xfrm>
            <a:prstGeom prst="rect">
              <a:avLst/>
            </a:prstGeom>
            <a:noFill/>
          </p:spPr>
          <p:txBody>
            <a:bodyPr wrap="square" rtlCol="0">
              <a:spAutoFit/>
            </a:bodyPr>
            <a:lstStyle/>
            <a:p>
              <a:r>
                <a:rPr lang="en-US" altLang="zh-CN" b="1" dirty="0"/>
                <a:t>seq=u+1</a:t>
              </a:r>
              <a:endParaRPr lang="zh-CN" altLang="en-US" b="1" dirty="0"/>
            </a:p>
          </p:txBody>
        </p:sp>
        <p:sp>
          <p:nvSpPr>
            <p:cNvPr id="67" name="文本框 66">
              <a:extLst>
                <a:ext uri="{FF2B5EF4-FFF2-40B4-BE49-F238E27FC236}">
                  <a16:creationId xmlns:a16="http://schemas.microsoft.com/office/drawing/2014/main" id="{2C532508-B7B1-DFA6-6678-4E9F8ECDDA1C}"/>
                </a:ext>
              </a:extLst>
            </p:cNvPr>
            <p:cNvSpPr txBox="1"/>
            <p:nvPr/>
          </p:nvSpPr>
          <p:spPr>
            <a:xfrm rot="344951">
              <a:off x="6141580" y="4338188"/>
              <a:ext cx="1024244" cy="369332"/>
            </a:xfrm>
            <a:prstGeom prst="rect">
              <a:avLst/>
            </a:prstGeom>
            <a:noFill/>
          </p:spPr>
          <p:txBody>
            <a:bodyPr wrap="square" rtlCol="0">
              <a:spAutoFit/>
            </a:bodyPr>
            <a:lstStyle/>
            <a:p>
              <a:r>
                <a:rPr lang="en-US" altLang="zh-CN" b="1" dirty="0"/>
                <a:t>ack=w+1</a:t>
              </a:r>
              <a:endParaRPr lang="zh-CN" altLang="en-US" b="1" dirty="0"/>
            </a:p>
          </p:txBody>
        </p:sp>
      </p:grpSp>
      <p:sp>
        <p:nvSpPr>
          <p:cNvPr id="68" name="矩形 67">
            <a:extLst>
              <a:ext uri="{FF2B5EF4-FFF2-40B4-BE49-F238E27FC236}">
                <a16:creationId xmlns:a16="http://schemas.microsoft.com/office/drawing/2014/main" id="{E726EDB8-4398-7D9F-CEEA-57CF74F85144}"/>
              </a:ext>
            </a:extLst>
          </p:cNvPr>
          <p:cNvSpPr/>
          <p:nvPr/>
        </p:nvSpPr>
        <p:spPr>
          <a:xfrm>
            <a:off x="2694406" y="4417328"/>
            <a:ext cx="1515600" cy="2021572"/>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grpSp>
        <p:nvGrpSpPr>
          <p:cNvPr id="15" name="组合 14">
            <a:extLst>
              <a:ext uri="{FF2B5EF4-FFF2-40B4-BE49-F238E27FC236}">
                <a16:creationId xmlns:a16="http://schemas.microsoft.com/office/drawing/2014/main" id="{6493C0D9-4C9C-2EB2-56BA-0BB9C5CF1BBD}"/>
              </a:ext>
            </a:extLst>
          </p:cNvPr>
          <p:cNvGrpSpPr/>
          <p:nvPr/>
        </p:nvGrpSpPr>
        <p:grpSpPr>
          <a:xfrm>
            <a:off x="7020393" y="4104201"/>
            <a:ext cx="666205" cy="612904"/>
            <a:chOff x="6354575" y="4641950"/>
            <a:chExt cx="666205" cy="612904"/>
          </a:xfrm>
        </p:grpSpPr>
        <p:sp>
          <p:nvSpPr>
            <p:cNvPr id="13" name="爆炸形: 8 pt  12">
              <a:extLst>
                <a:ext uri="{FF2B5EF4-FFF2-40B4-BE49-F238E27FC236}">
                  <a16:creationId xmlns:a16="http://schemas.microsoft.com/office/drawing/2014/main" id="{151C327D-C3DB-041C-82D4-33C78A951824}"/>
                </a:ext>
              </a:extLst>
            </p:cNvPr>
            <p:cNvSpPr/>
            <p:nvPr/>
          </p:nvSpPr>
          <p:spPr>
            <a:xfrm>
              <a:off x="6354575" y="4641950"/>
              <a:ext cx="666205" cy="61290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CF12CC3D-8962-9411-8F45-ED184C73BB84}"/>
                </a:ext>
              </a:extLst>
            </p:cNvPr>
            <p:cNvSpPr txBox="1"/>
            <p:nvPr/>
          </p:nvSpPr>
          <p:spPr>
            <a:xfrm>
              <a:off x="6354575" y="4744390"/>
              <a:ext cx="666205" cy="369332"/>
            </a:xfrm>
            <a:prstGeom prst="rect">
              <a:avLst/>
            </a:prstGeom>
            <a:noFill/>
          </p:spPr>
          <p:txBody>
            <a:bodyPr wrap="square" rtlCol="0">
              <a:spAutoFit/>
            </a:bodyPr>
            <a:lstStyle/>
            <a:p>
              <a:r>
                <a:rPr lang="zh-CN" altLang="en-US" b="1" dirty="0">
                  <a:solidFill>
                    <a:schemeClr val="bg1"/>
                  </a:solidFill>
                </a:rPr>
                <a:t>丢失</a:t>
              </a:r>
            </a:p>
          </p:txBody>
        </p:sp>
      </p:grpSp>
      <p:grpSp>
        <p:nvGrpSpPr>
          <p:cNvPr id="71" name="组合 70">
            <a:extLst>
              <a:ext uri="{FF2B5EF4-FFF2-40B4-BE49-F238E27FC236}">
                <a16:creationId xmlns:a16="http://schemas.microsoft.com/office/drawing/2014/main" id="{CE951E2B-6C22-3843-222E-52A2CC247E7E}"/>
              </a:ext>
            </a:extLst>
          </p:cNvPr>
          <p:cNvGrpSpPr/>
          <p:nvPr/>
        </p:nvGrpSpPr>
        <p:grpSpPr>
          <a:xfrm>
            <a:off x="4221076" y="4649530"/>
            <a:ext cx="3759093" cy="629562"/>
            <a:chOff x="4216453" y="3754413"/>
            <a:chExt cx="3759093" cy="629562"/>
          </a:xfrm>
        </p:grpSpPr>
        <p:cxnSp>
          <p:nvCxnSpPr>
            <p:cNvPr id="73" name="直接箭头连接符 72">
              <a:extLst>
                <a:ext uri="{FF2B5EF4-FFF2-40B4-BE49-F238E27FC236}">
                  <a16:creationId xmlns:a16="http://schemas.microsoft.com/office/drawing/2014/main" id="{43594946-1321-8F0D-2D2E-3221B52A8F3B}"/>
                </a:ext>
              </a:extLst>
            </p:cNvPr>
            <p:cNvCxnSpPr>
              <a:cxnSpLocks/>
            </p:cNvCxnSpPr>
            <p:nvPr/>
          </p:nvCxnSpPr>
          <p:spPr>
            <a:xfrm flipH="1">
              <a:off x="4216453" y="3882007"/>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23E087DA-33FA-32A4-1E4D-186AFD6D623C}"/>
                </a:ext>
              </a:extLst>
            </p:cNvPr>
            <p:cNvSpPr txBox="1"/>
            <p:nvPr/>
          </p:nvSpPr>
          <p:spPr>
            <a:xfrm rot="21102087">
              <a:off x="4238928" y="4010832"/>
              <a:ext cx="809897" cy="369332"/>
            </a:xfrm>
            <a:prstGeom prst="rect">
              <a:avLst/>
            </a:prstGeom>
            <a:noFill/>
          </p:spPr>
          <p:txBody>
            <a:bodyPr wrap="square" rtlCol="0">
              <a:spAutoFit/>
            </a:bodyPr>
            <a:lstStyle/>
            <a:p>
              <a:r>
                <a:rPr lang="en-US" altLang="zh-CN" b="1" dirty="0"/>
                <a:t>FIN=1</a:t>
              </a:r>
              <a:endParaRPr lang="zh-CN" altLang="en-US" b="1" dirty="0"/>
            </a:p>
          </p:txBody>
        </p:sp>
        <p:sp>
          <p:nvSpPr>
            <p:cNvPr id="76" name="文本框 75">
              <a:extLst>
                <a:ext uri="{FF2B5EF4-FFF2-40B4-BE49-F238E27FC236}">
                  <a16:creationId xmlns:a16="http://schemas.microsoft.com/office/drawing/2014/main" id="{65E5A555-BDCB-92FA-45D0-2E165CAEAE45}"/>
                </a:ext>
              </a:extLst>
            </p:cNvPr>
            <p:cNvSpPr txBox="1"/>
            <p:nvPr/>
          </p:nvSpPr>
          <p:spPr>
            <a:xfrm rot="21139996">
              <a:off x="4791072" y="3924797"/>
              <a:ext cx="809897" cy="369332"/>
            </a:xfrm>
            <a:prstGeom prst="rect">
              <a:avLst/>
            </a:prstGeom>
            <a:noFill/>
          </p:spPr>
          <p:txBody>
            <a:bodyPr wrap="square" rtlCol="0">
              <a:spAutoFit/>
            </a:bodyPr>
            <a:lstStyle/>
            <a:p>
              <a:r>
                <a:rPr lang="en-US" altLang="zh-CN" b="1" dirty="0"/>
                <a:t>ACK=1</a:t>
              </a:r>
              <a:endParaRPr lang="zh-CN" altLang="en-US" b="1" dirty="0"/>
            </a:p>
          </p:txBody>
        </p:sp>
        <p:sp>
          <p:nvSpPr>
            <p:cNvPr id="77" name="文本框 76">
              <a:extLst>
                <a:ext uri="{FF2B5EF4-FFF2-40B4-BE49-F238E27FC236}">
                  <a16:creationId xmlns:a16="http://schemas.microsoft.com/office/drawing/2014/main" id="{51508F91-D16C-00DD-CFB9-5FC5900A37B2}"/>
                </a:ext>
              </a:extLst>
            </p:cNvPr>
            <p:cNvSpPr txBox="1"/>
            <p:nvPr/>
          </p:nvSpPr>
          <p:spPr>
            <a:xfrm rot="21174311">
              <a:off x="5471577" y="3807203"/>
              <a:ext cx="1015561" cy="369332"/>
            </a:xfrm>
            <a:prstGeom prst="rect">
              <a:avLst/>
            </a:prstGeom>
            <a:noFill/>
          </p:spPr>
          <p:txBody>
            <a:bodyPr wrap="square" rtlCol="0">
              <a:spAutoFit/>
            </a:bodyPr>
            <a:lstStyle/>
            <a:p>
              <a:r>
                <a:rPr lang="en-US" altLang="zh-CN" b="1" dirty="0"/>
                <a:t>seq=w</a:t>
              </a:r>
              <a:endParaRPr lang="zh-CN" altLang="en-US" b="1" dirty="0"/>
            </a:p>
          </p:txBody>
        </p:sp>
        <p:sp>
          <p:nvSpPr>
            <p:cNvPr id="78" name="文本框 77">
              <a:extLst>
                <a:ext uri="{FF2B5EF4-FFF2-40B4-BE49-F238E27FC236}">
                  <a16:creationId xmlns:a16="http://schemas.microsoft.com/office/drawing/2014/main" id="{2C0E2B7E-4842-E254-83F2-EDF84D17B856}"/>
                </a:ext>
              </a:extLst>
            </p:cNvPr>
            <p:cNvSpPr txBox="1"/>
            <p:nvPr/>
          </p:nvSpPr>
          <p:spPr>
            <a:xfrm rot="21174311">
              <a:off x="6101162" y="3754413"/>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80" name="文本框 79">
            <a:extLst>
              <a:ext uri="{FF2B5EF4-FFF2-40B4-BE49-F238E27FC236}">
                <a16:creationId xmlns:a16="http://schemas.microsoft.com/office/drawing/2014/main" id="{AC283967-8884-C893-B87F-1009A54D8843}"/>
              </a:ext>
            </a:extLst>
          </p:cNvPr>
          <p:cNvSpPr txBox="1"/>
          <p:nvPr/>
        </p:nvSpPr>
        <p:spPr>
          <a:xfrm>
            <a:off x="9479073" y="4760956"/>
            <a:ext cx="2408128" cy="646331"/>
          </a:xfrm>
          <a:prstGeom prst="rect">
            <a:avLst/>
          </a:prstGeom>
          <a:noFill/>
        </p:spPr>
        <p:txBody>
          <a:bodyPr wrap="square" rtlCol="0">
            <a:spAutoFit/>
          </a:bodyPr>
          <a:lstStyle/>
          <a:p>
            <a:r>
              <a:rPr lang="zh-CN" altLang="en-US" b="1" dirty="0">
                <a:solidFill>
                  <a:schemeClr val="accent1">
                    <a:lumMod val="50000"/>
                  </a:schemeClr>
                </a:solidFill>
              </a:rPr>
              <a:t>超时重传</a:t>
            </a:r>
            <a:endParaRPr lang="en-US" altLang="zh-CN" b="1" dirty="0">
              <a:solidFill>
                <a:schemeClr val="accent1">
                  <a:lumMod val="50000"/>
                </a:schemeClr>
              </a:solidFill>
            </a:endParaRPr>
          </a:p>
          <a:p>
            <a:r>
              <a:rPr lang="en-US" altLang="zh-CN" b="1" dirty="0">
                <a:solidFill>
                  <a:schemeClr val="accent1">
                    <a:lumMod val="50000"/>
                  </a:schemeClr>
                </a:solidFill>
              </a:rPr>
              <a:t>TCP</a:t>
            </a:r>
            <a:r>
              <a:rPr lang="zh-CN" altLang="en-US" b="1" dirty="0">
                <a:solidFill>
                  <a:schemeClr val="accent1">
                    <a:lumMod val="50000"/>
                  </a:schemeClr>
                </a:solidFill>
              </a:rPr>
              <a:t>连接释放报文段</a:t>
            </a:r>
          </a:p>
        </p:txBody>
      </p:sp>
      <p:sp>
        <p:nvSpPr>
          <p:cNvPr id="81" name="矩形 80">
            <a:extLst>
              <a:ext uri="{FF2B5EF4-FFF2-40B4-BE49-F238E27FC236}">
                <a16:creationId xmlns:a16="http://schemas.microsoft.com/office/drawing/2014/main" id="{3562F388-1F0C-1CB5-7A9F-060ADF69EBD5}"/>
              </a:ext>
            </a:extLst>
          </p:cNvPr>
          <p:cNvSpPr/>
          <p:nvPr/>
        </p:nvSpPr>
        <p:spPr>
          <a:xfrm>
            <a:off x="7973231" y="3881261"/>
            <a:ext cx="1515035" cy="884008"/>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LAST-ACK</a:t>
            </a:r>
          </a:p>
          <a:p>
            <a:pPr algn="ctr"/>
            <a:r>
              <a:rPr lang="zh-CN" altLang="en-US" b="1" dirty="0">
                <a:solidFill>
                  <a:schemeClr val="bg1"/>
                </a:solidFill>
                <a:latin typeface="+mn-ea"/>
              </a:rPr>
              <a:t>最后确认</a:t>
            </a:r>
          </a:p>
        </p:txBody>
      </p:sp>
      <p:grpSp>
        <p:nvGrpSpPr>
          <p:cNvPr id="65" name="组合 64">
            <a:extLst>
              <a:ext uri="{FF2B5EF4-FFF2-40B4-BE49-F238E27FC236}">
                <a16:creationId xmlns:a16="http://schemas.microsoft.com/office/drawing/2014/main" id="{7F1CB835-DC6A-5D2D-2A08-6C837C255493}"/>
              </a:ext>
            </a:extLst>
          </p:cNvPr>
          <p:cNvGrpSpPr/>
          <p:nvPr/>
        </p:nvGrpSpPr>
        <p:grpSpPr>
          <a:xfrm>
            <a:off x="1607293" y="4962463"/>
            <a:ext cx="2707194" cy="369332"/>
            <a:chOff x="1607293" y="4962463"/>
            <a:chExt cx="2707194" cy="369332"/>
          </a:xfrm>
        </p:grpSpPr>
        <p:sp>
          <p:nvSpPr>
            <p:cNvPr id="82" name="文本框 81">
              <a:extLst>
                <a:ext uri="{FF2B5EF4-FFF2-40B4-BE49-F238E27FC236}">
                  <a16:creationId xmlns:a16="http://schemas.microsoft.com/office/drawing/2014/main" id="{4046CA6B-DAFF-B4ED-F7E3-3FD2B368761A}"/>
                </a:ext>
              </a:extLst>
            </p:cNvPr>
            <p:cNvSpPr txBox="1"/>
            <p:nvPr/>
          </p:nvSpPr>
          <p:spPr>
            <a:xfrm>
              <a:off x="1607293" y="4962463"/>
              <a:ext cx="1064877" cy="369332"/>
            </a:xfrm>
            <a:prstGeom prst="rect">
              <a:avLst/>
            </a:prstGeom>
            <a:noFill/>
          </p:spPr>
          <p:txBody>
            <a:bodyPr wrap="square" rtlCol="0">
              <a:spAutoFit/>
            </a:bodyPr>
            <a:lstStyle/>
            <a:p>
              <a:pPr algn="r"/>
              <a:r>
                <a:rPr lang="zh-CN" altLang="en-US" b="1" dirty="0">
                  <a:solidFill>
                    <a:schemeClr val="accent1">
                      <a:lumMod val="75000"/>
                    </a:schemeClr>
                  </a:solidFill>
                </a:rPr>
                <a:t>不理睬</a:t>
              </a:r>
            </a:p>
          </p:txBody>
        </p:sp>
        <p:cxnSp>
          <p:nvCxnSpPr>
            <p:cNvPr id="52" name="直接箭头连接符 51">
              <a:extLst>
                <a:ext uri="{FF2B5EF4-FFF2-40B4-BE49-F238E27FC236}">
                  <a16:creationId xmlns:a16="http://schemas.microsoft.com/office/drawing/2014/main" id="{70D4CED8-DFAF-1B18-AA06-F7E7422026A6}"/>
                </a:ext>
              </a:extLst>
            </p:cNvPr>
            <p:cNvCxnSpPr>
              <a:cxnSpLocks/>
            </p:cNvCxnSpPr>
            <p:nvPr/>
          </p:nvCxnSpPr>
          <p:spPr>
            <a:xfrm>
              <a:off x="2536634" y="5147129"/>
              <a:ext cx="1777853" cy="0"/>
            </a:xfrm>
            <a:prstGeom prst="straightConnector1">
              <a:avLst/>
            </a:prstGeom>
            <a:ln w="381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79" name="矩形 78">
            <a:extLst>
              <a:ext uri="{FF2B5EF4-FFF2-40B4-BE49-F238E27FC236}">
                <a16:creationId xmlns:a16="http://schemas.microsoft.com/office/drawing/2014/main" id="{B795762C-A539-F148-C8F3-F006908508E7}"/>
              </a:ext>
            </a:extLst>
          </p:cNvPr>
          <p:cNvSpPr/>
          <p:nvPr/>
        </p:nvSpPr>
        <p:spPr>
          <a:xfrm>
            <a:off x="7973231" y="4758739"/>
            <a:ext cx="1517832" cy="59588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mn-ea"/>
            </a:endParaRPr>
          </a:p>
        </p:txBody>
      </p:sp>
      <p:grpSp>
        <p:nvGrpSpPr>
          <p:cNvPr id="86" name="组合 85">
            <a:extLst>
              <a:ext uri="{FF2B5EF4-FFF2-40B4-BE49-F238E27FC236}">
                <a16:creationId xmlns:a16="http://schemas.microsoft.com/office/drawing/2014/main" id="{0644893C-AAEC-6DCC-7DED-929F3AB5C728}"/>
              </a:ext>
            </a:extLst>
          </p:cNvPr>
          <p:cNvGrpSpPr/>
          <p:nvPr/>
        </p:nvGrpSpPr>
        <p:grpSpPr>
          <a:xfrm>
            <a:off x="4221076" y="5258701"/>
            <a:ext cx="3759093" cy="629562"/>
            <a:chOff x="4216453" y="3754413"/>
            <a:chExt cx="3759093" cy="629562"/>
          </a:xfrm>
        </p:grpSpPr>
        <p:cxnSp>
          <p:nvCxnSpPr>
            <p:cNvPr id="87" name="直接箭头连接符 86">
              <a:extLst>
                <a:ext uri="{FF2B5EF4-FFF2-40B4-BE49-F238E27FC236}">
                  <a16:creationId xmlns:a16="http://schemas.microsoft.com/office/drawing/2014/main" id="{75C41216-E6AB-CFD7-BDBE-B55D35458C28}"/>
                </a:ext>
              </a:extLst>
            </p:cNvPr>
            <p:cNvCxnSpPr>
              <a:cxnSpLocks/>
            </p:cNvCxnSpPr>
            <p:nvPr/>
          </p:nvCxnSpPr>
          <p:spPr>
            <a:xfrm flipH="1">
              <a:off x="4216453" y="3882007"/>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A34855E8-AC8E-B952-8998-7CBF27C2C8F7}"/>
                </a:ext>
              </a:extLst>
            </p:cNvPr>
            <p:cNvSpPr txBox="1"/>
            <p:nvPr/>
          </p:nvSpPr>
          <p:spPr>
            <a:xfrm rot="21102087">
              <a:off x="4238928" y="4010832"/>
              <a:ext cx="809897" cy="369332"/>
            </a:xfrm>
            <a:prstGeom prst="rect">
              <a:avLst/>
            </a:prstGeom>
            <a:noFill/>
          </p:spPr>
          <p:txBody>
            <a:bodyPr wrap="square" rtlCol="0">
              <a:spAutoFit/>
            </a:bodyPr>
            <a:lstStyle/>
            <a:p>
              <a:r>
                <a:rPr lang="en-US" altLang="zh-CN" b="1" dirty="0"/>
                <a:t>FIN=1</a:t>
              </a:r>
              <a:endParaRPr lang="zh-CN" altLang="en-US" b="1" dirty="0"/>
            </a:p>
          </p:txBody>
        </p:sp>
        <p:sp>
          <p:nvSpPr>
            <p:cNvPr id="89" name="文本框 88">
              <a:extLst>
                <a:ext uri="{FF2B5EF4-FFF2-40B4-BE49-F238E27FC236}">
                  <a16:creationId xmlns:a16="http://schemas.microsoft.com/office/drawing/2014/main" id="{42DED653-22BE-BC87-D647-6C171C774148}"/>
                </a:ext>
              </a:extLst>
            </p:cNvPr>
            <p:cNvSpPr txBox="1"/>
            <p:nvPr/>
          </p:nvSpPr>
          <p:spPr>
            <a:xfrm rot="21139996">
              <a:off x="4791072" y="3924797"/>
              <a:ext cx="809897" cy="369332"/>
            </a:xfrm>
            <a:prstGeom prst="rect">
              <a:avLst/>
            </a:prstGeom>
            <a:noFill/>
          </p:spPr>
          <p:txBody>
            <a:bodyPr wrap="square" rtlCol="0">
              <a:spAutoFit/>
            </a:bodyPr>
            <a:lstStyle/>
            <a:p>
              <a:r>
                <a:rPr lang="en-US" altLang="zh-CN" b="1" dirty="0"/>
                <a:t>ACK=1</a:t>
              </a:r>
              <a:endParaRPr lang="zh-CN" altLang="en-US" b="1" dirty="0"/>
            </a:p>
          </p:txBody>
        </p:sp>
        <p:sp>
          <p:nvSpPr>
            <p:cNvPr id="91" name="文本框 90">
              <a:extLst>
                <a:ext uri="{FF2B5EF4-FFF2-40B4-BE49-F238E27FC236}">
                  <a16:creationId xmlns:a16="http://schemas.microsoft.com/office/drawing/2014/main" id="{445EB42D-9DE5-CFC0-CEA9-570014D5F8A4}"/>
                </a:ext>
              </a:extLst>
            </p:cNvPr>
            <p:cNvSpPr txBox="1"/>
            <p:nvPr/>
          </p:nvSpPr>
          <p:spPr>
            <a:xfrm rot="21174311">
              <a:off x="5471577" y="3807203"/>
              <a:ext cx="1015561" cy="369332"/>
            </a:xfrm>
            <a:prstGeom prst="rect">
              <a:avLst/>
            </a:prstGeom>
            <a:noFill/>
          </p:spPr>
          <p:txBody>
            <a:bodyPr wrap="square" rtlCol="0">
              <a:spAutoFit/>
            </a:bodyPr>
            <a:lstStyle/>
            <a:p>
              <a:r>
                <a:rPr lang="en-US" altLang="zh-CN" b="1" dirty="0"/>
                <a:t>seq=w</a:t>
              </a:r>
              <a:endParaRPr lang="zh-CN" altLang="en-US" b="1" dirty="0"/>
            </a:p>
          </p:txBody>
        </p:sp>
        <p:sp>
          <p:nvSpPr>
            <p:cNvPr id="92" name="文本框 91">
              <a:extLst>
                <a:ext uri="{FF2B5EF4-FFF2-40B4-BE49-F238E27FC236}">
                  <a16:creationId xmlns:a16="http://schemas.microsoft.com/office/drawing/2014/main" id="{E3AD2E7F-1F58-0631-FA44-7C06B11EF0AC}"/>
                </a:ext>
              </a:extLst>
            </p:cNvPr>
            <p:cNvSpPr txBox="1"/>
            <p:nvPr/>
          </p:nvSpPr>
          <p:spPr>
            <a:xfrm rot="21174311">
              <a:off x="6101162" y="3754413"/>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93" name="文本框 92">
            <a:extLst>
              <a:ext uri="{FF2B5EF4-FFF2-40B4-BE49-F238E27FC236}">
                <a16:creationId xmlns:a16="http://schemas.microsoft.com/office/drawing/2014/main" id="{13A3CD75-7D9B-D4E3-1556-AFC30E4150BD}"/>
              </a:ext>
            </a:extLst>
          </p:cNvPr>
          <p:cNvSpPr txBox="1"/>
          <p:nvPr/>
        </p:nvSpPr>
        <p:spPr>
          <a:xfrm>
            <a:off x="9479073" y="5370127"/>
            <a:ext cx="2408128" cy="646331"/>
          </a:xfrm>
          <a:prstGeom prst="rect">
            <a:avLst/>
          </a:prstGeom>
          <a:noFill/>
        </p:spPr>
        <p:txBody>
          <a:bodyPr wrap="square" rtlCol="0">
            <a:spAutoFit/>
          </a:bodyPr>
          <a:lstStyle/>
          <a:p>
            <a:r>
              <a:rPr lang="zh-CN" altLang="en-US" b="1" dirty="0">
                <a:solidFill>
                  <a:schemeClr val="accent1">
                    <a:lumMod val="50000"/>
                  </a:schemeClr>
                </a:solidFill>
              </a:rPr>
              <a:t>超时重传</a:t>
            </a:r>
            <a:endParaRPr lang="en-US" altLang="zh-CN" b="1" dirty="0">
              <a:solidFill>
                <a:schemeClr val="accent1">
                  <a:lumMod val="50000"/>
                </a:schemeClr>
              </a:solidFill>
            </a:endParaRPr>
          </a:p>
          <a:p>
            <a:r>
              <a:rPr lang="en-US" altLang="zh-CN" b="1" dirty="0">
                <a:solidFill>
                  <a:schemeClr val="accent1">
                    <a:lumMod val="50000"/>
                  </a:schemeClr>
                </a:solidFill>
              </a:rPr>
              <a:t>TCP</a:t>
            </a:r>
            <a:r>
              <a:rPr lang="zh-CN" altLang="en-US" b="1" dirty="0">
                <a:solidFill>
                  <a:schemeClr val="accent1">
                    <a:lumMod val="50000"/>
                  </a:schemeClr>
                </a:solidFill>
              </a:rPr>
              <a:t>连接释放报文段</a:t>
            </a:r>
          </a:p>
        </p:txBody>
      </p:sp>
      <p:sp>
        <p:nvSpPr>
          <p:cNvPr id="96" name="矩形 95">
            <a:extLst>
              <a:ext uri="{FF2B5EF4-FFF2-40B4-BE49-F238E27FC236}">
                <a16:creationId xmlns:a16="http://schemas.microsoft.com/office/drawing/2014/main" id="{B7AC78C4-BACC-D087-2661-950DEB0CB605}"/>
              </a:ext>
            </a:extLst>
          </p:cNvPr>
          <p:cNvSpPr/>
          <p:nvPr/>
        </p:nvSpPr>
        <p:spPr>
          <a:xfrm>
            <a:off x="7973231" y="5367910"/>
            <a:ext cx="1517832" cy="59588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mn-ea"/>
            </a:endParaRPr>
          </a:p>
        </p:txBody>
      </p:sp>
      <p:grpSp>
        <p:nvGrpSpPr>
          <p:cNvPr id="85" name="组合 84">
            <a:extLst>
              <a:ext uri="{FF2B5EF4-FFF2-40B4-BE49-F238E27FC236}">
                <a16:creationId xmlns:a16="http://schemas.microsoft.com/office/drawing/2014/main" id="{CAF14D5E-7DF9-B44A-3574-0346666DAEDB}"/>
              </a:ext>
            </a:extLst>
          </p:cNvPr>
          <p:cNvGrpSpPr/>
          <p:nvPr/>
        </p:nvGrpSpPr>
        <p:grpSpPr>
          <a:xfrm>
            <a:off x="7551820" y="5967452"/>
            <a:ext cx="2403728" cy="531619"/>
            <a:chOff x="7551820" y="5967452"/>
            <a:chExt cx="2403728" cy="531619"/>
          </a:xfrm>
        </p:grpSpPr>
        <p:sp>
          <p:nvSpPr>
            <p:cNvPr id="83" name="文本框 82">
              <a:extLst>
                <a:ext uri="{FF2B5EF4-FFF2-40B4-BE49-F238E27FC236}">
                  <a16:creationId xmlns:a16="http://schemas.microsoft.com/office/drawing/2014/main" id="{F822B44C-9B42-159C-DA5E-4DFFA377FFF5}"/>
                </a:ext>
              </a:extLst>
            </p:cNvPr>
            <p:cNvSpPr txBox="1"/>
            <p:nvPr/>
          </p:nvSpPr>
          <p:spPr>
            <a:xfrm>
              <a:off x="7551820" y="6129739"/>
              <a:ext cx="2403728" cy="369332"/>
            </a:xfrm>
            <a:prstGeom prst="rect">
              <a:avLst/>
            </a:prstGeom>
            <a:noFill/>
          </p:spPr>
          <p:txBody>
            <a:bodyPr wrap="square" rtlCol="0">
              <a:spAutoFit/>
            </a:bodyPr>
            <a:lstStyle/>
            <a:p>
              <a:pPr algn="ctr"/>
              <a:r>
                <a:rPr lang="zh-CN" altLang="en-US" b="1" dirty="0">
                  <a:solidFill>
                    <a:schemeClr val="accent1">
                      <a:lumMod val="75000"/>
                    </a:schemeClr>
                  </a:solidFill>
                </a:rPr>
                <a:t>无法进入关闭状态</a:t>
              </a:r>
            </a:p>
          </p:txBody>
        </p:sp>
        <p:sp>
          <p:nvSpPr>
            <p:cNvPr id="84" name="文本框 83">
              <a:extLst>
                <a:ext uri="{FF2B5EF4-FFF2-40B4-BE49-F238E27FC236}">
                  <a16:creationId xmlns:a16="http://schemas.microsoft.com/office/drawing/2014/main" id="{01298003-A26A-5A7A-53AB-323E2F6E4619}"/>
                </a:ext>
              </a:extLst>
            </p:cNvPr>
            <p:cNvSpPr txBox="1"/>
            <p:nvPr/>
          </p:nvSpPr>
          <p:spPr>
            <a:xfrm>
              <a:off x="8571300" y="5967452"/>
              <a:ext cx="461665" cy="328438"/>
            </a:xfrm>
            <a:prstGeom prst="rect">
              <a:avLst/>
            </a:prstGeom>
            <a:noFill/>
          </p:spPr>
          <p:txBody>
            <a:bodyPr vert="eaVert" wrap="square" rtlCol="0">
              <a:spAutoFit/>
            </a:bodyPr>
            <a:lstStyle/>
            <a:p>
              <a:r>
                <a:rPr lang="en-US" altLang="zh-CN" b="1" dirty="0">
                  <a:solidFill>
                    <a:schemeClr val="accent1">
                      <a:lumMod val="75000"/>
                    </a:schemeClr>
                  </a:solidFill>
                </a:rPr>
                <a:t>…</a:t>
              </a:r>
              <a:endParaRPr lang="zh-CN" altLang="en-US" b="1" dirty="0">
                <a:solidFill>
                  <a:schemeClr val="accent1">
                    <a:lumMod val="75000"/>
                  </a:schemeClr>
                </a:solidFill>
              </a:endParaRPr>
            </a:p>
          </p:txBody>
        </p:sp>
      </p:grpSp>
      <p:grpSp>
        <p:nvGrpSpPr>
          <p:cNvPr id="97" name="组合 96">
            <a:extLst>
              <a:ext uri="{FF2B5EF4-FFF2-40B4-BE49-F238E27FC236}">
                <a16:creationId xmlns:a16="http://schemas.microsoft.com/office/drawing/2014/main" id="{D55EC9FB-B78E-56D5-6842-3D420FF87E3A}"/>
              </a:ext>
            </a:extLst>
          </p:cNvPr>
          <p:cNvGrpSpPr/>
          <p:nvPr/>
        </p:nvGrpSpPr>
        <p:grpSpPr>
          <a:xfrm>
            <a:off x="1607229" y="5585872"/>
            <a:ext cx="2707194" cy="369332"/>
            <a:chOff x="1607293" y="4962463"/>
            <a:chExt cx="2707194" cy="369332"/>
          </a:xfrm>
        </p:grpSpPr>
        <p:sp>
          <p:nvSpPr>
            <p:cNvPr id="98" name="文本框 97">
              <a:extLst>
                <a:ext uri="{FF2B5EF4-FFF2-40B4-BE49-F238E27FC236}">
                  <a16:creationId xmlns:a16="http://schemas.microsoft.com/office/drawing/2014/main" id="{C887E9E8-3DAA-D175-016B-E5CC60C2D308}"/>
                </a:ext>
              </a:extLst>
            </p:cNvPr>
            <p:cNvSpPr txBox="1"/>
            <p:nvPr/>
          </p:nvSpPr>
          <p:spPr>
            <a:xfrm>
              <a:off x="1607293" y="4962463"/>
              <a:ext cx="1064877" cy="369332"/>
            </a:xfrm>
            <a:prstGeom prst="rect">
              <a:avLst/>
            </a:prstGeom>
            <a:noFill/>
          </p:spPr>
          <p:txBody>
            <a:bodyPr wrap="square" rtlCol="0">
              <a:spAutoFit/>
            </a:bodyPr>
            <a:lstStyle/>
            <a:p>
              <a:pPr algn="r"/>
              <a:r>
                <a:rPr lang="zh-CN" altLang="en-US" b="1" dirty="0">
                  <a:solidFill>
                    <a:schemeClr val="accent1">
                      <a:lumMod val="75000"/>
                    </a:schemeClr>
                  </a:solidFill>
                </a:rPr>
                <a:t>不理睬</a:t>
              </a:r>
            </a:p>
          </p:txBody>
        </p:sp>
        <p:cxnSp>
          <p:nvCxnSpPr>
            <p:cNvPr id="99" name="直接箭头连接符 98">
              <a:extLst>
                <a:ext uri="{FF2B5EF4-FFF2-40B4-BE49-F238E27FC236}">
                  <a16:creationId xmlns:a16="http://schemas.microsoft.com/office/drawing/2014/main" id="{F0D3B8BB-21B1-9784-433A-7C9EEC39B45C}"/>
                </a:ext>
              </a:extLst>
            </p:cNvPr>
            <p:cNvCxnSpPr>
              <a:cxnSpLocks/>
            </p:cNvCxnSpPr>
            <p:nvPr/>
          </p:nvCxnSpPr>
          <p:spPr>
            <a:xfrm>
              <a:off x="2536634" y="5147129"/>
              <a:ext cx="1777853" cy="0"/>
            </a:xfrm>
            <a:prstGeom prst="straightConnector1">
              <a:avLst/>
            </a:prstGeom>
            <a:ln w="381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631DDB9A-39FC-8892-25AA-48AD3370312B}"/>
              </a:ext>
            </a:extLst>
          </p:cNvPr>
          <p:cNvGrpSpPr/>
          <p:nvPr/>
        </p:nvGrpSpPr>
        <p:grpSpPr>
          <a:xfrm>
            <a:off x="304800" y="749300"/>
            <a:ext cx="6192344" cy="400110"/>
            <a:chOff x="424117" y="898245"/>
            <a:chExt cx="6192344" cy="400110"/>
          </a:xfrm>
        </p:grpSpPr>
        <p:sp>
          <p:nvSpPr>
            <p:cNvPr id="16" name="平行四边形 15">
              <a:extLst>
                <a:ext uri="{FF2B5EF4-FFF2-40B4-BE49-F238E27FC236}">
                  <a16:creationId xmlns:a16="http://schemas.microsoft.com/office/drawing/2014/main" id="{1B5CD016-33AF-99CA-306F-9AB1CC09B31F}"/>
                </a:ext>
              </a:extLst>
            </p:cNvPr>
            <p:cNvSpPr/>
            <p:nvPr/>
          </p:nvSpPr>
          <p:spPr>
            <a:xfrm>
              <a:off x="424117" y="898245"/>
              <a:ext cx="67714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3" name="文本框 42">
              <a:extLst>
                <a:ext uri="{FF2B5EF4-FFF2-40B4-BE49-F238E27FC236}">
                  <a16:creationId xmlns:a16="http://schemas.microsoft.com/office/drawing/2014/main" id="{52760D24-12AF-095B-B0B4-26CCDE18A93A}"/>
                </a:ext>
              </a:extLst>
            </p:cNvPr>
            <p:cNvSpPr txBox="1"/>
            <p:nvPr/>
          </p:nvSpPr>
          <p:spPr>
            <a:xfrm>
              <a:off x="1101257" y="898245"/>
              <a:ext cx="5515204" cy="400110"/>
            </a:xfrm>
            <a:prstGeom prst="rect">
              <a:avLst/>
            </a:prstGeom>
            <a:noFill/>
          </p:spPr>
          <p:txBody>
            <a:bodyPr wrap="square" rtlCol="0">
              <a:spAutoFit/>
            </a:bodyPr>
            <a:lstStyle/>
            <a:p>
              <a:r>
                <a:rPr lang="zh-CN" altLang="en-US" sz="2000" b="1" dirty="0"/>
                <a:t>“四报文挥手”释放</a:t>
              </a:r>
              <a:r>
                <a:rPr lang="en-US" altLang="zh-CN" sz="2000" b="1" dirty="0"/>
                <a:t>TCP</a:t>
              </a:r>
              <a:r>
                <a:rPr lang="zh-CN" altLang="en-US" sz="2000" b="1" dirty="0"/>
                <a:t>连接</a:t>
              </a:r>
            </a:p>
          </p:txBody>
        </p:sp>
      </p:grpSp>
    </p:spTree>
    <p:custDataLst>
      <p:tags r:id="rId1"/>
    </p:custDataLst>
    <p:extLst>
      <p:ext uri="{BB962C8B-B14F-4D97-AF65-F5344CB8AC3E}">
        <p14:creationId xmlns:p14="http://schemas.microsoft.com/office/powerpoint/2010/main" val="221583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up)">
                                      <p:cBhvr>
                                        <p:cTn id="7" dur="700"/>
                                        <p:tgtEl>
                                          <p:spTgt spid="68"/>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1000"/>
                                        <p:tgtEl>
                                          <p:spTgt spid="11"/>
                                        </p:tgtEl>
                                      </p:cBhvr>
                                    </p:animEffect>
                                  </p:childTnLst>
                                </p:cTn>
                              </p:par>
                              <p:par>
                                <p:cTn id="11" presetID="12" presetClass="entr" presetSubtype="2"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anim calcmode="lin" valueType="num">
                                      <p:cBhvr additive="base">
                                        <p:cTn id="13" dur="500"/>
                                        <p:tgtEl>
                                          <p:spTgt spid="69"/>
                                        </p:tgtEl>
                                        <p:attrNameLst>
                                          <p:attrName>ppt_x</p:attrName>
                                        </p:attrNameLst>
                                      </p:cBhvr>
                                      <p:tavLst>
                                        <p:tav tm="0">
                                          <p:val>
                                            <p:strVal val="#ppt_x+#ppt_w*1.125000"/>
                                          </p:val>
                                        </p:tav>
                                        <p:tav tm="100000">
                                          <p:val>
                                            <p:strVal val="#ppt_x"/>
                                          </p:val>
                                        </p:tav>
                                      </p:tavLst>
                                    </p:anim>
                                    <p:animEffect transition="in" filter="wipe(left)">
                                      <p:cBhvr>
                                        <p:cTn id="14" dur="500"/>
                                        <p:tgtEl>
                                          <p:spTgt spid="69"/>
                                        </p:tgtEl>
                                      </p:cBhvr>
                                    </p:animEffect>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anim calcmode="lin" valueType="num">
                                      <p:cBhvr>
                                        <p:cTn id="21" dur="500" fill="hold"/>
                                        <p:tgtEl>
                                          <p:spTgt spid="15"/>
                                        </p:tgtEl>
                                        <p:attrNameLst>
                                          <p:attrName>style.rotation</p:attrName>
                                        </p:attrNameLst>
                                      </p:cBhvr>
                                      <p:tavLst>
                                        <p:tav tm="0">
                                          <p:val>
                                            <p:fltVal val="360"/>
                                          </p:val>
                                        </p:tav>
                                        <p:tav tm="100000">
                                          <p:val>
                                            <p:fltVal val="0"/>
                                          </p:val>
                                        </p:tav>
                                      </p:tavLst>
                                    </p:anim>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wipe(up)">
                                      <p:cBhvr>
                                        <p:cTn id="27" dur="500"/>
                                        <p:tgtEl>
                                          <p:spTgt spid="79"/>
                                        </p:tgtEl>
                                      </p:cBhvr>
                                    </p:animEffect>
                                  </p:childTnLst>
                                </p:cTn>
                              </p:par>
                              <p:par>
                                <p:cTn id="28" presetID="22" presetClass="entr" presetSubtype="2" fill="hold" nodeType="with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right)">
                                      <p:cBhvr>
                                        <p:cTn id="30" dur="500"/>
                                        <p:tgtEl>
                                          <p:spTgt spid="71"/>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80"/>
                                        </p:tgtEl>
                                        <p:attrNameLst>
                                          <p:attrName>style.visibility</p:attrName>
                                        </p:attrNameLst>
                                      </p:cBhvr>
                                      <p:to>
                                        <p:strVal val="visible"/>
                                      </p:to>
                                    </p:set>
                                    <p:anim calcmode="lin" valueType="num">
                                      <p:cBhvr additive="base">
                                        <p:cTn id="33" dur="500"/>
                                        <p:tgtEl>
                                          <p:spTgt spid="80"/>
                                        </p:tgtEl>
                                        <p:attrNameLst>
                                          <p:attrName>ppt_x</p:attrName>
                                        </p:attrNameLst>
                                      </p:cBhvr>
                                      <p:tavLst>
                                        <p:tav tm="0">
                                          <p:val>
                                            <p:strVal val="#ppt_x-#ppt_w*1.125000"/>
                                          </p:val>
                                        </p:tav>
                                        <p:tav tm="100000">
                                          <p:val>
                                            <p:strVal val="#ppt_x"/>
                                          </p:val>
                                        </p:tav>
                                      </p:tavLst>
                                    </p:anim>
                                    <p:animEffect transition="in" filter="wipe(right)">
                                      <p:cBhvr>
                                        <p:cTn id="34" dur="500"/>
                                        <p:tgtEl>
                                          <p:spTgt spid="80"/>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additive="base">
                                        <p:cTn id="39" dur="500" fill="hold"/>
                                        <p:tgtEl>
                                          <p:spTgt spid="65"/>
                                        </p:tgtEl>
                                        <p:attrNameLst>
                                          <p:attrName>ppt_x</p:attrName>
                                        </p:attrNameLst>
                                      </p:cBhvr>
                                      <p:tavLst>
                                        <p:tav tm="0">
                                          <p:val>
                                            <p:strVal val="0-#ppt_w/2"/>
                                          </p:val>
                                        </p:tav>
                                        <p:tav tm="100000">
                                          <p:val>
                                            <p:strVal val="#ppt_x"/>
                                          </p:val>
                                        </p:tav>
                                      </p:tavLst>
                                    </p:anim>
                                    <p:anim calcmode="lin" valueType="num">
                                      <p:cBhvr additive="base">
                                        <p:cTn id="40"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96"/>
                                        </p:tgtEl>
                                        <p:attrNameLst>
                                          <p:attrName>style.visibility</p:attrName>
                                        </p:attrNameLst>
                                      </p:cBhvr>
                                      <p:to>
                                        <p:strVal val="visible"/>
                                      </p:to>
                                    </p:set>
                                    <p:animEffect transition="in" filter="wipe(up)">
                                      <p:cBhvr>
                                        <p:cTn id="45" dur="500"/>
                                        <p:tgtEl>
                                          <p:spTgt spid="96"/>
                                        </p:tgtEl>
                                      </p:cBhvr>
                                    </p:animEffect>
                                  </p:childTnLst>
                                </p:cTn>
                              </p:par>
                              <p:par>
                                <p:cTn id="46" presetID="22" presetClass="entr" presetSubtype="2" fill="hold"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wipe(right)">
                                      <p:cBhvr>
                                        <p:cTn id="48" dur="500"/>
                                        <p:tgtEl>
                                          <p:spTgt spid="86"/>
                                        </p:tgtEl>
                                      </p:cBhvr>
                                    </p:animEffect>
                                  </p:childTnLst>
                                </p:cTn>
                              </p:par>
                              <p:par>
                                <p:cTn id="49" presetID="12" presetClass="entr" presetSubtype="8" fill="hold" grpId="0" nodeType="withEffect">
                                  <p:stCondLst>
                                    <p:cond delay="0"/>
                                  </p:stCondLst>
                                  <p:childTnLst>
                                    <p:set>
                                      <p:cBhvr>
                                        <p:cTn id="50" dur="1" fill="hold">
                                          <p:stCondLst>
                                            <p:cond delay="0"/>
                                          </p:stCondLst>
                                        </p:cTn>
                                        <p:tgtEl>
                                          <p:spTgt spid="93"/>
                                        </p:tgtEl>
                                        <p:attrNameLst>
                                          <p:attrName>style.visibility</p:attrName>
                                        </p:attrNameLst>
                                      </p:cBhvr>
                                      <p:to>
                                        <p:strVal val="visible"/>
                                      </p:to>
                                    </p:set>
                                    <p:anim calcmode="lin" valueType="num">
                                      <p:cBhvr additive="base">
                                        <p:cTn id="51" dur="500"/>
                                        <p:tgtEl>
                                          <p:spTgt spid="93"/>
                                        </p:tgtEl>
                                        <p:attrNameLst>
                                          <p:attrName>ppt_x</p:attrName>
                                        </p:attrNameLst>
                                      </p:cBhvr>
                                      <p:tavLst>
                                        <p:tav tm="0">
                                          <p:val>
                                            <p:strVal val="#ppt_x-#ppt_w*1.125000"/>
                                          </p:val>
                                        </p:tav>
                                        <p:tav tm="100000">
                                          <p:val>
                                            <p:strVal val="#ppt_x"/>
                                          </p:val>
                                        </p:tav>
                                      </p:tavLst>
                                    </p:anim>
                                    <p:animEffect transition="in" filter="wipe(right)">
                                      <p:cBhvr>
                                        <p:cTn id="52" dur="500"/>
                                        <p:tgtEl>
                                          <p:spTgt spid="93"/>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97"/>
                                        </p:tgtEl>
                                        <p:attrNameLst>
                                          <p:attrName>style.visibility</p:attrName>
                                        </p:attrNameLst>
                                      </p:cBhvr>
                                      <p:to>
                                        <p:strVal val="visible"/>
                                      </p:to>
                                    </p:set>
                                    <p:anim calcmode="lin" valueType="num">
                                      <p:cBhvr additive="base">
                                        <p:cTn id="57" dur="500" fill="hold"/>
                                        <p:tgtEl>
                                          <p:spTgt spid="97"/>
                                        </p:tgtEl>
                                        <p:attrNameLst>
                                          <p:attrName>ppt_x</p:attrName>
                                        </p:attrNameLst>
                                      </p:cBhvr>
                                      <p:tavLst>
                                        <p:tav tm="0">
                                          <p:val>
                                            <p:strVal val="0-#ppt_w/2"/>
                                          </p:val>
                                        </p:tav>
                                        <p:tav tm="100000">
                                          <p:val>
                                            <p:strVal val="#ppt_x"/>
                                          </p:val>
                                        </p:tav>
                                      </p:tavLst>
                                    </p:anim>
                                    <p:anim calcmode="lin" valueType="num">
                                      <p:cBhvr additive="base">
                                        <p:cTn id="58" dur="500" fill="hold"/>
                                        <p:tgtEl>
                                          <p:spTgt spid="97"/>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wipe(up)">
                                      <p:cBhvr>
                                        <p:cTn id="63"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8" grpId="0" animBg="1"/>
      <p:bldP spid="80" grpId="0"/>
      <p:bldP spid="79" grpId="0" animBg="1"/>
      <p:bldP spid="93" grpId="0"/>
      <p:bldP spid="96"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CD595465-9B37-2D83-FDEF-FC259DC8AFFE}"/>
              </a:ext>
            </a:extLst>
          </p:cNvPr>
          <p:cNvPicPr>
            <a:picLocks noChangeAspect="1"/>
          </p:cNvPicPr>
          <p:nvPr/>
        </p:nvPicPr>
        <p:blipFill>
          <a:blip r:embed="rId3"/>
          <a:stretch>
            <a:fillRect/>
          </a:stretch>
        </p:blipFill>
        <p:spPr>
          <a:xfrm>
            <a:off x="2223052" y="1136390"/>
            <a:ext cx="7745896" cy="3717647"/>
          </a:xfrm>
          <a:prstGeom prst="rect">
            <a:avLst/>
          </a:prstGeom>
        </p:spPr>
      </p:pic>
      <p:sp>
        <p:nvSpPr>
          <p:cNvPr id="100" name="矩形 99">
            <a:extLst>
              <a:ext uri="{FF2B5EF4-FFF2-40B4-BE49-F238E27FC236}">
                <a16:creationId xmlns:a16="http://schemas.microsoft.com/office/drawing/2014/main" id="{F7CDF5EF-3925-C36C-7660-3B8697AE4ABE}"/>
              </a:ext>
            </a:extLst>
          </p:cNvPr>
          <p:cNvSpPr/>
          <p:nvPr/>
        </p:nvSpPr>
        <p:spPr>
          <a:xfrm>
            <a:off x="304800" y="5146766"/>
            <a:ext cx="11582400" cy="1292134"/>
          </a:xfrm>
          <a:prstGeom prst="rect">
            <a:avLst/>
          </a:prstGeom>
          <a:solidFill>
            <a:schemeClr val="bg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85750" indent="-285750">
              <a:buFont typeface="Wingdings" panose="05000000000000000000" pitchFamily="2" charset="2"/>
              <a:buChar char="p"/>
            </a:pPr>
            <a:r>
              <a:rPr lang="zh-CN" altLang="en-US" b="1" dirty="0">
                <a:solidFill>
                  <a:schemeClr val="tx1"/>
                </a:solidFill>
              </a:rPr>
              <a:t>处于时间等待（</a:t>
            </a:r>
            <a:r>
              <a:rPr lang="en-US" altLang="zh-CN" b="1" dirty="0">
                <a:solidFill>
                  <a:schemeClr val="tx1"/>
                </a:solidFill>
              </a:rPr>
              <a:t>TIME-WAIT</a:t>
            </a:r>
            <a:r>
              <a:rPr lang="zh-CN" altLang="en-US" b="1" dirty="0">
                <a:solidFill>
                  <a:schemeClr val="tx1"/>
                </a:solidFill>
              </a:rPr>
              <a:t>）状态后要经过</a:t>
            </a:r>
            <a:r>
              <a:rPr lang="en-US" altLang="zh-CN" b="1" dirty="0">
                <a:solidFill>
                  <a:schemeClr val="tx1"/>
                </a:solidFill>
              </a:rPr>
              <a:t>2MSL</a:t>
            </a:r>
            <a:r>
              <a:rPr lang="zh-CN" altLang="en-US" b="1" dirty="0">
                <a:solidFill>
                  <a:schemeClr val="tx1"/>
                </a:solidFill>
              </a:rPr>
              <a:t>时长，可以</a:t>
            </a:r>
            <a:r>
              <a:rPr lang="zh-CN" altLang="en-US" b="1" dirty="0">
                <a:solidFill>
                  <a:schemeClr val="accent1">
                    <a:lumMod val="75000"/>
                  </a:schemeClr>
                </a:solidFill>
              </a:rPr>
              <a:t>确保</a:t>
            </a:r>
            <a:r>
              <a:rPr lang="en-US" altLang="zh-CN" b="1" dirty="0">
                <a:solidFill>
                  <a:schemeClr val="accent1">
                    <a:lumMod val="75000"/>
                  </a:schemeClr>
                </a:solidFill>
              </a:rPr>
              <a:t>TCP</a:t>
            </a:r>
            <a:r>
              <a:rPr lang="zh-CN" altLang="en-US" b="1" dirty="0">
                <a:solidFill>
                  <a:schemeClr val="accent1">
                    <a:lumMod val="75000"/>
                  </a:schemeClr>
                </a:solidFill>
              </a:rPr>
              <a:t>服务器进程能够收到最后一个</a:t>
            </a:r>
            <a:r>
              <a:rPr lang="en-US" altLang="zh-CN" b="1" dirty="0">
                <a:solidFill>
                  <a:schemeClr val="accent1">
                    <a:lumMod val="75000"/>
                  </a:schemeClr>
                </a:solidFill>
              </a:rPr>
              <a:t>TCP</a:t>
            </a:r>
            <a:r>
              <a:rPr lang="zh-CN" altLang="en-US" b="1" dirty="0">
                <a:solidFill>
                  <a:schemeClr val="accent1">
                    <a:lumMod val="75000"/>
                  </a:schemeClr>
                </a:solidFill>
              </a:rPr>
              <a:t>确认报文段而进入关闭（</a:t>
            </a:r>
            <a:r>
              <a:rPr lang="en-US" altLang="zh-CN" b="1" dirty="0">
                <a:solidFill>
                  <a:schemeClr val="accent1">
                    <a:lumMod val="75000"/>
                  </a:schemeClr>
                </a:solidFill>
              </a:rPr>
              <a:t>CLOSED</a:t>
            </a:r>
            <a:r>
              <a:rPr lang="zh-CN" altLang="en-US" b="1" dirty="0">
                <a:solidFill>
                  <a:schemeClr val="accent1">
                    <a:lumMod val="75000"/>
                  </a:schemeClr>
                </a:solidFill>
              </a:rPr>
              <a:t>）状态</a:t>
            </a:r>
            <a:r>
              <a:rPr lang="zh-CN" altLang="en-US" b="1" dirty="0">
                <a:solidFill>
                  <a:schemeClr val="tx1"/>
                </a:solidFill>
              </a:rPr>
              <a:t>。</a:t>
            </a:r>
            <a:endParaRPr lang="en-US" altLang="zh-CN" b="1" dirty="0">
              <a:solidFill>
                <a:schemeClr val="tx1"/>
              </a:solidFill>
            </a:endParaRPr>
          </a:p>
          <a:p>
            <a:pPr marL="285750" indent="-285750">
              <a:buFont typeface="Wingdings" panose="05000000000000000000" pitchFamily="2" charset="2"/>
              <a:buChar char="p"/>
            </a:pPr>
            <a:r>
              <a:rPr lang="zh-CN" altLang="en-US" b="1" dirty="0">
                <a:solidFill>
                  <a:schemeClr val="tx1"/>
                </a:solidFill>
              </a:rPr>
              <a:t>另外，</a:t>
            </a:r>
            <a:r>
              <a:rPr lang="en-US" altLang="zh-CN" b="1" dirty="0">
                <a:solidFill>
                  <a:schemeClr val="tx1"/>
                </a:solidFill>
              </a:rPr>
              <a:t>TCP</a:t>
            </a:r>
            <a:r>
              <a:rPr lang="zh-CN" altLang="en-US" b="1" dirty="0">
                <a:solidFill>
                  <a:schemeClr val="tx1"/>
                </a:solidFill>
              </a:rPr>
              <a:t>客户进程在发送完最后一个</a:t>
            </a:r>
            <a:r>
              <a:rPr lang="en-US" altLang="zh-CN" b="1" dirty="0">
                <a:solidFill>
                  <a:schemeClr val="tx1"/>
                </a:solidFill>
              </a:rPr>
              <a:t>TCP</a:t>
            </a:r>
            <a:r>
              <a:rPr lang="zh-CN" altLang="en-US" b="1" dirty="0">
                <a:solidFill>
                  <a:schemeClr val="tx1"/>
                </a:solidFill>
              </a:rPr>
              <a:t>确认报文段后，再经过</a:t>
            </a:r>
            <a:r>
              <a:rPr lang="en-US" altLang="zh-CN" b="1" dirty="0">
                <a:solidFill>
                  <a:schemeClr val="tx1"/>
                </a:solidFill>
              </a:rPr>
              <a:t>2MSL</a:t>
            </a:r>
            <a:r>
              <a:rPr lang="zh-CN" altLang="en-US" b="1" dirty="0">
                <a:solidFill>
                  <a:schemeClr val="tx1"/>
                </a:solidFill>
              </a:rPr>
              <a:t>时长，就可以</a:t>
            </a:r>
            <a:r>
              <a:rPr lang="zh-CN" altLang="en-US" b="1" dirty="0">
                <a:solidFill>
                  <a:schemeClr val="accent1">
                    <a:lumMod val="75000"/>
                  </a:schemeClr>
                </a:solidFill>
              </a:rPr>
              <a:t>使本次连接持续时间内所产生的的所有报文段都从网络中消失</a:t>
            </a:r>
            <a:r>
              <a:rPr lang="zh-CN" altLang="en-US" b="1" dirty="0">
                <a:solidFill>
                  <a:schemeClr val="tx1"/>
                </a:solidFill>
              </a:rPr>
              <a:t>。这样就可以使下一个</a:t>
            </a:r>
            <a:r>
              <a:rPr lang="zh-CN" altLang="en-US" b="1" dirty="0">
                <a:solidFill>
                  <a:schemeClr val="accent1">
                    <a:lumMod val="75000"/>
                  </a:schemeClr>
                </a:solidFill>
              </a:rPr>
              <a:t>新的</a:t>
            </a:r>
            <a:r>
              <a:rPr lang="en-US" altLang="zh-CN" b="1" dirty="0">
                <a:solidFill>
                  <a:schemeClr val="accent1">
                    <a:lumMod val="75000"/>
                  </a:schemeClr>
                </a:solidFill>
              </a:rPr>
              <a:t>TCP</a:t>
            </a:r>
            <a:r>
              <a:rPr lang="zh-CN" altLang="en-US" b="1" dirty="0">
                <a:solidFill>
                  <a:schemeClr val="accent1">
                    <a:lumMod val="75000"/>
                  </a:schemeClr>
                </a:solidFill>
              </a:rPr>
              <a:t>连接中不会出现旧连接中的报文段</a:t>
            </a:r>
            <a:r>
              <a:rPr lang="zh-CN" altLang="en-US" b="1" dirty="0">
                <a:solidFill>
                  <a:schemeClr val="tx1"/>
                </a:solidFill>
              </a:rPr>
              <a:t>。</a:t>
            </a:r>
          </a:p>
        </p:txBody>
      </p:sp>
      <p:grpSp>
        <p:nvGrpSpPr>
          <p:cNvPr id="5" name="组合 4">
            <a:extLst>
              <a:ext uri="{FF2B5EF4-FFF2-40B4-BE49-F238E27FC236}">
                <a16:creationId xmlns:a16="http://schemas.microsoft.com/office/drawing/2014/main" id="{8960BBCE-7EDA-A759-DF4B-DDAA69F8359A}"/>
              </a:ext>
            </a:extLst>
          </p:cNvPr>
          <p:cNvGrpSpPr/>
          <p:nvPr/>
        </p:nvGrpSpPr>
        <p:grpSpPr>
          <a:xfrm>
            <a:off x="304800" y="749300"/>
            <a:ext cx="6192344" cy="400110"/>
            <a:chOff x="424117" y="898245"/>
            <a:chExt cx="6192344" cy="400110"/>
          </a:xfrm>
        </p:grpSpPr>
        <p:sp>
          <p:nvSpPr>
            <p:cNvPr id="6" name="平行四边形 5">
              <a:extLst>
                <a:ext uri="{FF2B5EF4-FFF2-40B4-BE49-F238E27FC236}">
                  <a16:creationId xmlns:a16="http://schemas.microsoft.com/office/drawing/2014/main" id="{10694ABD-15B4-5147-732D-BB6ADAF2697C}"/>
                </a:ext>
              </a:extLst>
            </p:cNvPr>
            <p:cNvSpPr/>
            <p:nvPr/>
          </p:nvSpPr>
          <p:spPr>
            <a:xfrm>
              <a:off x="424117" y="898245"/>
              <a:ext cx="67714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7" name="文本框 6">
              <a:extLst>
                <a:ext uri="{FF2B5EF4-FFF2-40B4-BE49-F238E27FC236}">
                  <a16:creationId xmlns:a16="http://schemas.microsoft.com/office/drawing/2014/main" id="{4566FF46-A305-273A-99FC-91FCD4BE3506}"/>
                </a:ext>
              </a:extLst>
            </p:cNvPr>
            <p:cNvSpPr txBox="1"/>
            <p:nvPr/>
          </p:nvSpPr>
          <p:spPr>
            <a:xfrm>
              <a:off x="1101257" y="898245"/>
              <a:ext cx="5515204" cy="400110"/>
            </a:xfrm>
            <a:prstGeom prst="rect">
              <a:avLst/>
            </a:prstGeom>
            <a:noFill/>
          </p:spPr>
          <p:txBody>
            <a:bodyPr wrap="square" rtlCol="0">
              <a:spAutoFit/>
            </a:bodyPr>
            <a:lstStyle/>
            <a:p>
              <a:r>
                <a:rPr lang="zh-CN" altLang="en-US" sz="2000" b="1" dirty="0"/>
                <a:t>“四报文挥手”释放</a:t>
              </a:r>
              <a:r>
                <a:rPr lang="en-US" altLang="zh-CN" sz="2000" b="1" dirty="0"/>
                <a:t>TCP</a:t>
              </a:r>
              <a:r>
                <a:rPr lang="zh-CN" altLang="en-US" sz="2000" b="1" dirty="0"/>
                <a:t>连接</a:t>
              </a:r>
            </a:p>
          </p:txBody>
        </p:sp>
      </p:grpSp>
    </p:spTree>
    <p:custDataLst>
      <p:tags r:id="rId1"/>
    </p:custDataLst>
    <p:extLst>
      <p:ext uri="{BB962C8B-B14F-4D97-AF65-F5344CB8AC3E}">
        <p14:creationId xmlns:p14="http://schemas.microsoft.com/office/powerpoint/2010/main" val="392906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p:tgtEl>
                                          <p:spTgt spid="100"/>
                                        </p:tgtEl>
                                        <p:attrNameLst>
                                          <p:attrName>ppt_y</p:attrName>
                                        </p:attrNameLst>
                                      </p:cBhvr>
                                      <p:tavLst>
                                        <p:tav tm="0">
                                          <p:val>
                                            <p:strVal val="#ppt_y-#ppt_h*1.125000"/>
                                          </p:val>
                                        </p:tav>
                                        <p:tav tm="100000">
                                          <p:val>
                                            <p:strVal val="#ppt_y"/>
                                          </p:val>
                                        </p:tav>
                                      </p:tavLst>
                                    </p:anim>
                                    <p:animEffect transition="in" filter="wipe(down)">
                                      <p:cBhvr>
                                        <p:cTn id="8" dur="500"/>
                                        <p:tgtEl>
                                          <p:spTgt spid="100"/>
                                        </p:tgtEl>
                                      </p:cBhvr>
                                    </p:animEffect>
                                  </p:childTnLst>
                                </p:cTn>
                              </p:par>
                              <p:par>
                                <p:cTn id="9" presetID="1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p:tgtEl>
                                          <p:spTgt spid="16"/>
                                        </p:tgtEl>
                                        <p:attrNameLst>
                                          <p:attrName>ppt_y</p:attrName>
                                        </p:attrNameLst>
                                      </p:cBhvr>
                                      <p:tavLst>
                                        <p:tav tm="0">
                                          <p:val>
                                            <p:strVal val="#ppt_y+#ppt_h*1.125000"/>
                                          </p:val>
                                        </p:tav>
                                        <p:tav tm="100000">
                                          <p:val>
                                            <p:strVal val="#ppt_y"/>
                                          </p:val>
                                        </p:tav>
                                      </p:tavLst>
                                    </p:anim>
                                    <p:animEffect transition="in" filter="wipe(up)">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9BFDB33-7C58-86E2-C098-57096BD8D9F8}"/>
              </a:ext>
            </a:extLst>
          </p:cNvPr>
          <p:cNvSpPr txBox="1"/>
          <p:nvPr/>
        </p:nvSpPr>
        <p:spPr>
          <a:xfrm>
            <a:off x="2254284" y="3001561"/>
            <a:ext cx="1085108" cy="369332"/>
          </a:xfrm>
          <a:prstGeom prst="rect">
            <a:avLst/>
          </a:prstGeom>
          <a:noFill/>
        </p:spPr>
        <p:txBody>
          <a:bodyPr wrap="square" rtlCol="0">
            <a:spAutoFit/>
          </a:bodyPr>
          <a:lstStyle/>
          <a:p>
            <a:pPr algn="ctr"/>
            <a:r>
              <a:rPr lang="zh-CN" altLang="en-US" b="1" dirty="0"/>
              <a:t>主机甲</a:t>
            </a:r>
          </a:p>
        </p:txBody>
      </p:sp>
      <p:sp>
        <p:nvSpPr>
          <p:cNvPr id="8" name="文本框 7">
            <a:extLst>
              <a:ext uri="{FF2B5EF4-FFF2-40B4-BE49-F238E27FC236}">
                <a16:creationId xmlns:a16="http://schemas.microsoft.com/office/drawing/2014/main" id="{A8BFBF78-00B8-F58C-5688-F2636418BF67}"/>
              </a:ext>
            </a:extLst>
          </p:cNvPr>
          <p:cNvSpPr txBox="1"/>
          <p:nvPr/>
        </p:nvSpPr>
        <p:spPr>
          <a:xfrm>
            <a:off x="8937427" y="3001561"/>
            <a:ext cx="1085108" cy="369332"/>
          </a:xfrm>
          <a:prstGeom prst="rect">
            <a:avLst/>
          </a:prstGeom>
          <a:noFill/>
        </p:spPr>
        <p:txBody>
          <a:bodyPr wrap="square" rtlCol="0">
            <a:spAutoFit/>
          </a:bodyPr>
          <a:lstStyle/>
          <a:p>
            <a:pPr algn="ctr"/>
            <a:r>
              <a:rPr lang="zh-CN" altLang="en-US" b="1" dirty="0"/>
              <a:t>主机乙</a:t>
            </a:r>
          </a:p>
        </p:txBody>
      </p:sp>
      <p:sp>
        <p:nvSpPr>
          <p:cNvPr id="9" name="文本框 8">
            <a:extLst>
              <a:ext uri="{FF2B5EF4-FFF2-40B4-BE49-F238E27FC236}">
                <a16:creationId xmlns:a16="http://schemas.microsoft.com/office/drawing/2014/main" id="{1E492FA3-87FB-4A25-3996-7FA14F09543C}"/>
              </a:ext>
            </a:extLst>
          </p:cNvPr>
          <p:cNvSpPr txBox="1"/>
          <p:nvPr/>
        </p:nvSpPr>
        <p:spPr>
          <a:xfrm>
            <a:off x="3493056" y="1716429"/>
            <a:ext cx="47026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C</a:t>
            </a:r>
            <a:endParaRPr lang="zh-CN" altLang="en-US" sz="2800" b="1" dirty="0">
              <a:solidFill>
                <a:schemeClr val="accent1">
                  <a:lumMod val="75000"/>
                </a:schemeClr>
              </a:solidFill>
              <a:latin typeface="Arial Black" panose="020B0A04020102020204" pitchFamily="34" charset="0"/>
            </a:endParaRPr>
          </a:p>
        </p:txBody>
      </p:sp>
      <p:sp>
        <p:nvSpPr>
          <p:cNvPr id="10" name="文本框 9">
            <a:extLst>
              <a:ext uri="{FF2B5EF4-FFF2-40B4-BE49-F238E27FC236}">
                <a16:creationId xmlns:a16="http://schemas.microsoft.com/office/drawing/2014/main" id="{EAAFB06B-0416-16D2-688D-52885974B9B1}"/>
              </a:ext>
            </a:extLst>
          </p:cNvPr>
          <p:cNvSpPr txBox="1"/>
          <p:nvPr/>
        </p:nvSpPr>
        <p:spPr>
          <a:xfrm>
            <a:off x="1110343" y="2182264"/>
            <a:ext cx="672737" cy="369332"/>
          </a:xfrm>
          <a:prstGeom prst="rect">
            <a:avLst/>
          </a:prstGeom>
          <a:noFill/>
        </p:spPr>
        <p:txBody>
          <a:bodyPr wrap="square" rtlCol="0">
            <a:spAutoFit/>
          </a:bodyPr>
          <a:lstStyle/>
          <a:p>
            <a:r>
              <a:rPr lang="zh-CN" altLang="en-US" b="1" dirty="0"/>
              <a:t>解析</a:t>
            </a:r>
          </a:p>
        </p:txBody>
      </p:sp>
      <p:grpSp>
        <p:nvGrpSpPr>
          <p:cNvPr id="11" name="组合 10">
            <a:extLst>
              <a:ext uri="{FF2B5EF4-FFF2-40B4-BE49-F238E27FC236}">
                <a16:creationId xmlns:a16="http://schemas.microsoft.com/office/drawing/2014/main" id="{D06BE179-E3D7-9AD4-9C42-5B75EF0FF7C3}"/>
              </a:ext>
            </a:extLst>
          </p:cNvPr>
          <p:cNvGrpSpPr/>
          <p:nvPr/>
        </p:nvGrpSpPr>
        <p:grpSpPr>
          <a:xfrm>
            <a:off x="315617" y="2643992"/>
            <a:ext cx="11968593" cy="3782831"/>
            <a:chOff x="315617" y="2643992"/>
            <a:chExt cx="11968593" cy="3782831"/>
          </a:xfrm>
        </p:grpSpPr>
        <p:sp>
          <p:nvSpPr>
            <p:cNvPr id="12" name="文本框 11">
              <a:extLst>
                <a:ext uri="{FF2B5EF4-FFF2-40B4-BE49-F238E27FC236}">
                  <a16:creationId xmlns:a16="http://schemas.microsoft.com/office/drawing/2014/main" id="{6E27725A-71AF-9E62-C161-5F2216B1C3F8}"/>
                </a:ext>
              </a:extLst>
            </p:cNvPr>
            <p:cNvSpPr txBox="1"/>
            <p:nvPr/>
          </p:nvSpPr>
          <p:spPr>
            <a:xfrm>
              <a:off x="315617" y="5114075"/>
              <a:ext cx="2381795" cy="1077218"/>
            </a:xfrm>
            <a:prstGeom prst="rect">
              <a:avLst/>
            </a:prstGeom>
            <a:noFill/>
          </p:spPr>
          <p:txBody>
            <a:bodyPr wrap="square" rtlCol="0">
              <a:spAutoFit/>
            </a:bodyPr>
            <a:lstStyle/>
            <a:p>
              <a:r>
                <a:rPr lang="zh-CN" altLang="en-US" sz="1600" b="1" dirty="0">
                  <a:solidFill>
                    <a:schemeClr val="accent4"/>
                  </a:solidFill>
                </a:rPr>
                <a:t>发送针对</a:t>
              </a:r>
              <a:r>
                <a:rPr lang="en-US" altLang="zh-CN" sz="1600" b="1" dirty="0">
                  <a:solidFill>
                    <a:schemeClr val="accent4"/>
                  </a:solidFill>
                </a:rPr>
                <a:t>TCP</a:t>
              </a:r>
              <a:r>
                <a:rPr lang="zh-CN" altLang="en-US" sz="1600" b="1" dirty="0">
                  <a:solidFill>
                    <a:schemeClr val="accent4"/>
                  </a:solidFill>
                </a:rPr>
                <a:t>连接请求确认报文段的普通</a:t>
              </a:r>
              <a:r>
                <a:rPr lang="en-US" altLang="zh-CN" sz="1600" b="1" dirty="0">
                  <a:solidFill>
                    <a:schemeClr val="accent4"/>
                  </a:solidFill>
                </a:rPr>
                <a:t>TCP</a:t>
              </a:r>
              <a:r>
                <a:rPr lang="zh-CN" altLang="en-US" sz="1600" b="1" dirty="0">
                  <a:solidFill>
                    <a:schemeClr val="accent4"/>
                  </a:solidFill>
                </a:rPr>
                <a:t>确认报文段，并进入连接已建立状态。</a:t>
              </a:r>
              <a:endParaRPr lang="en-US" altLang="zh-CN" sz="1600" b="1" dirty="0">
                <a:solidFill>
                  <a:schemeClr val="accent4"/>
                </a:solidFill>
              </a:endParaRPr>
            </a:p>
          </p:txBody>
        </p:sp>
        <p:sp>
          <p:nvSpPr>
            <p:cNvPr id="13" name="矩形 12">
              <a:extLst>
                <a:ext uri="{FF2B5EF4-FFF2-40B4-BE49-F238E27FC236}">
                  <a16:creationId xmlns:a16="http://schemas.microsoft.com/office/drawing/2014/main" id="{1F2EC14D-7661-46F0-A1A8-B4B53FE4A152}"/>
                </a:ext>
              </a:extLst>
            </p:cNvPr>
            <p:cNvSpPr/>
            <p:nvPr/>
          </p:nvSpPr>
          <p:spPr>
            <a:xfrm>
              <a:off x="2699104" y="3405257"/>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14" name="矩形 13">
              <a:extLst>
                <a:ext uri="{FF2B5EF4-FFF2-40B4-BE49-F238E27FC236}">
                  <a16:creationId xmlns:a16="http://schemas.microsoft.com/office/drawing/2014/main" id="{B1F60101-7C40-FFAC-F914-F137B150838A}"/>
                </a:ext>
              </a:extLst>
            </p:cNvPr>
            <p:cNvSpPr/>
            <p:nvPr/>
          </p:nvSpPr>
          <p:spPr>
            <a:xfrm>
              <a:off x="7977861" y="3405257"/>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15" name="文本框 14">
              <a:extLst>
                <a:ext uri="{FF2B5EF4-FFF2-40B4-BE49-F238E27FC236}">
                  <a16:creationId xmlns:a16="http://schemas.microsoft.com/office/drawing/2014/main" id="{A4A501FA-227D-22C3-BCB2-19CFC97C31D9}"/>
                </a:ext>
              </a:extLst>
            </p:cNvPr>
            <p:cNvSpPr txBox="1"/>
            <p:nvPr/>
          </p:nvSpPr>
          <p:spPr>
            <a:xfrm>
              <a:off x="2375262" y="2643992"/>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17" name="文本框 16">
              <a:extLst>
                <a:ext uri="{FF2B5EF4-FFF2-40B4-BE49-F238E27FC236}">
                  <a16:creationId xmlns:a16="http://schemas.microsoft.com/office/drawing/2014/main" id="{314DF7CE-497E-1D60-BF11-28C1068B8737}"/>
                </a:ext>
              </a:extLst>
            </p:cNvPr>
            <p:cNvSpPr txBox="1"/>
            <p:nvPr/>
          </p:nvSpPr>
          <p:spPr>
            <a:xfrm>
              <a:off x="9011331" y="2643992"/>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18" name="组合 17">
              <a:extLst>
                <a:ext uri="{FF2B5EF4-FFF2-40B4-BE49-F238E27FC236}">
                  <a16:creationId xmlns:a16="http://schemas.microsoft.com/office/drawing/2014/main" id="{C24DE5EC-CBC5-8803-120E-452E17DC233E}"/>
                </a:ext>
              </a:extLst>
            </p:cNvPr>
            <p:cNvGrpSpPr/>
            <p:nvPr/>
          </p:nvGrpSpPr>
          <p:grpSpPr>
            <a:xfrm>
              <a:off x="3118053" y="2668561"/>
              <a:ext cx="5963787" cy="654939"/>
              <a:chOff x="2993956" y="1149410"/>
              <a:chExt cx="5963787" cy="654939"/>
            </a:xfrm>
          </p:grpSpPr>
          <p:pic>
            <p:nvPicPr>
              <p:cNvPr id="47" name="图形 46">
                <a:extLst>
                  <a:ext uri="{FF2B5EF4-FFF2-40B4-BE49-F238E27FC236}">
                    <a16:creationId xmlns:a16="http://schemas.microsoft.com/office/drawing/2014/main" id="{DC7612FD-0F7E-7828-57DB-FC8F04029A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48" name="图形 47">
                <a:extLst>
                  <a:ext uri="{FF2B5EF4-FFF2-40B4-BE49-F238E27FC236}">
                    <a16:creationId xmlns:a16="http://schemas.microsoft.com/office/drawing/2014/main" id="{34D0DB6F-9216-49D8-1086-D9DB74E606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sp>
          <p:nvSpPr>
            <p:cNvPr id="19" name="箭头: 左右 18">
              <a:extLst>
                <a:ext uri="{FF2B5EF4-FFF2-40B4-BE49-F238E27FC236}">
                  <a16:creationId xmlns:a16="http://schemas.microsoft.com/office/drawing/2014/main" id="{322FF5D4-ADC8-1985-F941-413F78AE0679}"/>
                </a:ext>
              </a:extLst>
            </p:cNvPr>
            <p:cNvSpPr/>
            <p:nvPr/>
          </p:nvSpPr>
          <p:spPr>
            <a:xfrm>
              <a:off x="3790878" y="2788652"/>
              <a:ext cx="4847245"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建立</a:t>
              </a:r>
              <a:r>
                <a:rPr lang="en-US" altLang="zh-CN" b="1" dirty="0">
                  <a:solidFill>
                    <a:schemeClr val="tx1"/>
                  </a:solidFill>
                </a:rPr>
                <a:t>TCP</a:t>
              </a:r>
              <a:r>
                <a:rPr lang="zh-CN" altLang="en-US" b="1" dirty="0">
                  <a:solidFill>
                    <a:schemeClr val="tx1"/>
                  </a:solidFill>
                </a:rPr>
                <a:t>连接</a:t>
              </a:r>
            </a:p>
          </p:txBody>
        </p:sp>
        <p:sp>
          <p:nvSpPr>
            <p:cNvPr id="20" name="矩形 19">
              <a:extLst>
                <a:ext uri="{FF2B5EF4-FFF2-40B4-BE49-F238E27FC236}">
                  <a16:creationId xmlns:a16="http://schemas.microsoft.com/office/drawing/2014/main" id="{FEB67A02-45E5-360F-00F8-63FD794619DA}"/>
                </a:ext>
              </a:extLst>
            </p:cNvPr>
            <p:cNvSpPr/>
            <p:nvPr/>
          </p:nvSpPr>
          <p:spPr>
            <a:xfrm>
              <a:off x="7977860" y="3986246"/>
              <a:ext cx="1515035" cy="55035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LISTEN</a:t>
              </a:r>
            </a:p>
            <a:p>
              <a:pPr algn="ctr"/>
              <a:r>
                <a:rPr lang="zh-CN" altLang="en-US" b="1" dirty="0">
                  <a:solidFill>
                    <a:schemeClr val="bg1"/>
                  </a:solidFill>
                  <a:latin typeface="+mn-ea"/>
                </a:rPr>
                <a:t>监听</a:t>
              </a:r>
            </a:p>
          </p:txBody>
        </p:sp>
        <p:grpSp>
          <p:nvGrpSpPr>
            <p:cNvPr id="21" name="组合 20">
              <a:extLst>
                <a:ext uri="{FF2B5EF4-FFF2-40B4-BE49-F238E27FC236}">
                  <a16:creationId xmlns:a16="http://schemas.microsoft.com/office/drawing/2014/main" id="{A8001C04-A925-1D1F-43BA-BB5E322AEFD6}"/>
                </a:ext>
              </a:extLst>
            </p:cNvPr>
            <p:cNvGrpSpPr/>
            <p:nvPr/>
          </p:nvGrpSpPr>
          <p:grpSpPr>
            <a:xfrm>
              <a:off x="9137470" y="2973603"/>
              <a:ext cx="1856112" cy="1012643"/>
              <a:chOff x="9137470" y="1913430"/>
              <a:chExt cx="1856112" cy="1012643"/>
            </a:xfrm>
          </p:grpSpPr>
          <p:cxnSp>
            <p:nvCxnSpPr>
              <p:cNvPr id="45" name="连接符: 肘形 44">
                <a:extLst>
                  <a:ext uri="{FF2B5EF4-FFF2-40B4-BE49-F238E27FC236}">
                    <a16:creationId xmlns:a16="http://schemas.microsoft.com/office/drawing/2014/main" id="{A5976BC9-8102-1876-4DDD-D58930D54F3F}"/>
                  </a:ext>
                </a:extLst>
              </p:cNvPr>
              <p:cNvCxnSpPr>
                <a:cxnSpLocks/>
              </p:cNvCxnSpPr>
              <p:nvPr/>
            </p:nvCxnSpPr>
            <p:spPr>
              <a:xfrm rot="16200000" flipH="1">
                <a:off x="8812055" y="2238845"/>
                <a:ext cx="1006255" cy="355426"/>
              </a:xfrm>
              <a:prstGeom prst="bentConnector4">
                <a:avLst>
                  <a:gd name="adj1" fmla="val 994"/>
                  <a:gd name="adj2" fmla="val 531844"/>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6E86D147-9ADE-C650-09C8-8373E5CC7960}"/>
                  </a:ext>
                </a:extLst>
              </p:cNvPr>
              <p:cNvSpPr txBox="1"/>
              <p:nvPr/>
            </p:nvSpPr>
            <p:spPr>
              <a:xfrm>
                <a:off x="9767455" y="2556741"/>
                <a:ext cx="1226127" cy="369332"/>
              </a:xfrm>
              <a:prstGeom prst="rect">
                <a:avLst/>
              </a:prstGeom>
              <a:noFill/>
            </p:spPr>
            <p:txBody>
              <a:bodyPr wrap="square" rtlCol="0">
                <a:spAutoFit/>
              </a:bodyPr>
              <a:lstStyle/>
              <a:p>
                <a:pPr algn="ctr"/>
                <a:r>
                  <a:rPr lang="zh-CN" altLang="en-US" b="1" dirty="0"/>
                  <a:t>被动打开</a:t>
                </a:r>
              </a:p>
            </p:txBody>
          </p:sp>
        </p:grpSp>
        <p:sp>
          <p:nvSpPr>
            <p:cNvPr id="22" name="矩形 21">
              <a:extLst>
                <a:ext uri="{FF2B5EF4-FFF2-40B4-BE49-F238E27FC236}">
                  <a16:creationId xmlns:a16="http://schemas.microsoft.com/office/drawing/2014/main" id="{12317880-CE09-4729-980D-3D406DBB0572}"/>
                </a:ext>
              </a:extLst>
            </p:cNvPr>
            <p:cNvSpPr/>
            <p:nvPr/>
          </p:nvSpPr>
          <p:spPr>
            <a:xfrm>
              <a:off x="2699103" y="3988035"/>
              <a:ext cx="1515035" cy="111876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SYN-SENT</a:t>
              </a:r>
            </a:p>
            <a:p>
              <a:pPr algn="ctr"/>
              <a:r>
                <a:rPr lang="zh-CN" altLang="en-US" b="1" dirty="0">
                  <a:solidFill>
                    <a:schemeClr val="bg1"/>
                  </a:solidFill>
                  <a:latin typeface="+mn-ea"/>
                </a:rPr>
                <a:t>同步已发送</a:t>
              </a:r>
            </a:p>
          </p:txBody>
        </p:sp>
        <p:sp>
          <p:nvSpPr>
            <p:cNvPr id="23" name="文本框 22">
              <a:extLst>
                <a:ext uri="{FF2B5EF4-FFF2-40B4-BE49-F238E27FC236}">
                  <a16:creationId xmlns:a16="http://schemas.microsoft.com/office/drawing/2014/main" id="{E47599B2-F240-1CAB-8A17-CC02381CAABA}"/>
                </a:ext>
              </a:extLst>
            </p:cNvPr>
            <p:cNvSpPr txBox="1"/>
            <p:nvPr/>
          </p:nvSpPr>
          <p:spPr>
            <a:xfrm>
              <a:off x="315617" y="3979859"/>
              <a:ext cx="2381795" cy="584775"/>
            </a:xfrm>
            <a:prstGeom prst="rect">
              <a:avLst/>
            </a:prstGeom>
            <a:noFill/>
          </p:spPr>
          <p:txBody>
            <a:bodyPr wrap="square" rtlCol="0">
              <a:spAutoFit/>
            </a:bodyPr>
            <a:lstStyle/>
            <a:p>
              <a:r>
                <a:rPr lang="zh-CN" altLang="en-US" sz="1600" b="1" dirty="0">
                  <a:solidFill>
                    <a:schemeClr val="accent1"/>
                  </a:solidFill>
                </a:rPr>
                <a:t>发送</a:t>
              </a:r>
              <a:r>
                <a:rPr lang="en-US" altLang="zh-CN" sz="1600" b="1" dirty="0">
                  <a:solidFill>
                    <a:schemeClr val="accent1"/>
                  </a:solidFill>
                </a:rPr>
                <a:t>TCP</a:t>
              </a:r>
              <a:r>
                <a:rPr lang="zh-CN" altLang="en-US" sz="1600" b="1" dirty="0">
                  <a:solidFill>
                    <a:schemeClr val="accent1"/>
                  </a:solidFill>
                </a:rPr>
                <a:t>连接请求报文段</a:t>
              </a:r>
              <a:endParaRPr lang="en-US" altLang="zh-CN" sz="1600" b="1" dirty="0">
                <a:solidFill>
                  <a:schemeClr val="accent1"/>
                </a:solidFill>
              </a:endParaRPr>
            </a:p>
            <a:p>
              <a:r>
                <a:rPr lang="zh-CN" altLang="en-US" sz="1600" b="1" dirty="0">
                  <a:solidFill>
                    <a:schemeClr val="accent1"/>
                  </a:solidFill>
                </a:rPr>
                <a:t>进入同步已发送状态</a:t>
              </a:r>
            </a:p>
          </p:txBody>
        </p:sp>
        <p:cxnSp>
          <p:nvCxnSpPr>
            <p:cNvPr id="24" name="直接箭头连接符 23">
              <a:extLst>
                <a:ext uri="{FF2B5EF4-FFF2-40B4-BE49-F238E27FC236}">
                  <a16:creationId xmlns:a16="http://schemas.microsoft.com/office/drawing/2014/main" id="{89CF5ADC-9308-669A-5476-D1CF32FD292B}"/>
                </a:ext>
              </a:extLst>
            </p:cNvPr>
            <p:cNvCxnSpPr>
              <a:cxnSpLocks/>
            </p:cNvCxnSpPr>
            <p:nvPr/>
          </p:nvCxnSpPr>
          <p:spPr>
            <a:xfrm>
              <a:off x="4214138" y="3986246"/>
              <a:ext cx="3763719" cy="5503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4441DEC6-2AB0-BB01-E502-E28D617F015C}"/>
                </a:ext>
              </a:extLst>
            </p:cNvPr>
            <p:cNvSpPr txBox="1"/>
            <p:nvPr/>
          </p:nvSpPr>
          <p:spPr>
            <a:xfrm rot="534720">
              <a:off x="4241835" y="3732624"/>
              <a:ext cx="979714" cy="369332"/>
            </a:xfrm>
            <a:prstGeom prst="rect">
              <a:avLst/>
            </a:prstGeom>
            <a:noFill/>
          </p:spPr>
          <p:txBody>
            <a:bodyPr wrap="square" rtlCol="0">
              <a:spAutoFit/>
            </a:bodyPr>
            <a:lstStyle/>
            <a:p>
              <a:r>
                <a:rPr lang="en-US" altLang="zh-CN" b="1" dirty="0"/>
                <a:t>SYN=1</a:t>
              </a:r>
              <a:endParaRPr lang="zh-CN" altLang="en-US" b="1" dirty="0"/>
            </a:p>
          </p:txBody>
        </p:sp>
        <p:sp>
          <p:nvSpPr>
            <p:cNvPr id="26" name="文本框 25">
              <a:extLst>
                <a:ext uri="{FF2B5EF4-FFF2-40B4-BE49-F238E27FC236}">
                  <a16:creationId xmlns:a16="http://schemas.microsoft.com/office/drawing/2014/main" id="{9316F8B1-F310-9DC3-5EFE-E748AEE73AA3}"/>
                </a:ext>
              </a:extLst>
            </p:cNvPr>
            <p:cNvSpPr txBox="1"/>
            <p:nvPr/>
          </p:nvSpPr>
          <p:spPr>
            <a:xfrm rot="487117">
              <a:off x="5753893" y="3949348"/>
              <a:ext cx="979714" cy="369332"/>
            </a:xfrm>
            <a:prstGeom prst="rect">
              <a:avLst/>
            </a:prstGeom>
            <a:noFill/>
          </p:spPr>
          <p:txBody>
            <a:bodyPr wrap="square" rtlCol="0">
              <a:spAutoFit/>
            </a:bodyPr>
            <a:lstStyle/>
            <a:p>
              <a:r>
                <a:rPr lang="en-US" altLang="zh-CN" b="1" dirty="0"/>
                <a:t>seq=x</a:t>
              </a:r>
              <a:endParaRPr lang="zh-CN" altLang="en-US" b="1" dirty="0"/>
            </a:p>
          </p:txBody>
        </p:sp>
        <p:grpSp>
          <p:nvGrpSpPr>
            <p:cNvPr id="27" name="组合 26">
              <a:extLst>
                <a:ext uri="{FF2B5EF4-FFF2-40B4-BE49-F238E27FC236}">
                  <a16:creationId xmlns:a16="http://schemas.microsoft.com/office/drawing/2014/main" id="{84EC012A-68E3-2171-C5C4-ABC963DA07D5}"/>
                </a:ext>
              </a:extLst>
            </p:cNvPr>
            <p:cNvGrpSpPr/>
            <p:nvPr/>
          </p:nvGrpSpPr>
          <p:grpSpPr>
            <a:xfrm>
              <a:off x="1408900" y="2996030"/>
              <a:ext cx="1709154" cy="996849"/>
              <a:chOff x="1408900" y="1935857"/>
              <a:chExt cx="1709154" cy="996849"/>
            </a:xfrm>
          </p:grpSpPr>
          <p:cxnSp>
            <p:nvCxnSpPr>
              <p:cNvPr id="43" name="连接符: 肘形 42">
                <a:extLst>
                  <a:ext uri="{FF2B5EF4-FFF2-40B4-BE49-F238E27FC236}">
                    <a16:creationId xmlns:a16="http://schemas.microsoft.com/office/drawing/2014/main" id="{5905DFE8-BA1C-28E9-D48D-3335BA0FE7E6}"/>
                  </a:ext>
                </a:extLst>
              </p:cNvPr>
              <p:cNvCxnSpPr>
                <a:cxnSpLocks/>
                <a:stCxn id="47" idx="1"/>
              </p:cNvCxnSpPr>
              <p:nvPr/>
            </p:nvCxnSpPr>
            <p:spPr>
              <a:xfrm rot="10800000" flipV="1">
                <a:off x="2705771" y="1935857"/>
                <a:ext cx="412283" cy="990215"/>
              </a:xfrm>
              <a:prstGeom prst="bentConnector3">
                <a:avLst>
                  <a:gd name="adj1" fmla="val 420630"/>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7C53DEA6-CE01-1526-51BF-6F8A5F1B33BF}"/>
                  </a:ext>
                </a:extLst>
              </p:cNvPr>
              <p:cNvSpPr txBox="1"/>
              <p:nvPr/>
            </p:nvSpPr>
            <p:spPr>
              <a:xfrm>
                <a:off x="1408900" y="2563374"/>
                <a:ext cx="1226127" cy="369332"/>
              </a:xfrm>
              <a:prstGeom prst="rect">
                <a:avLst/>
              </a:prstGeom>
              <a:noFill/>
            </p:spPr>
            <p:txBody>
              <a:bodyPr wrap="square" rtlCol="0">
                <a:spAutoFit/>
              </a:bodyPr>
              <a:lstStyle/>
              <a:p>
                <a:pPr algn="ctr"/>
                <a:r>
                  <a:rPr lang="zh-CN" altLang="en-US" b="1" dirty="0"/>
                  <a:t>主动打开</a:t>
                </a:r>
              </a:p>
            </p:txBody>
          </p:sp>
        </p:grpSp>
        <p:sp>
          <p:nvSpPr>
            <p:cNvPr id="28" name="矩形 27">
              <a:extLst>
                <a:ext uri="{FF2B5EF4-FFF2-40B4-BE49-F238E27FC236}">
                  <a16:creationId xmlns:a16="http://schemas.microsoft.com/office/drawing/2014/main" id="{2A00177A-AC3D-DE14-A8AC-C0B2DEF8FD61}"/>
                </a:ext>
              </a:extLst>
            </p:cNvPr>
            <p:cNvSpPr/>
            <p:nvPr/>
          </p:nvSpPr>
          <p:spPr>
            <a:xfrm>
              <a:off x="7977733" y="4536455"/>
              <a:ext cx="1515035" cy="114137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SYN-RCVD</a:t>
              </a:r>
            </a:p>
            <a:p>
              <a:pPr algn="ctr"/>
              <a:r>
                <a:rPr lang="zh-CN" altLang="en-US" b="1" dirty="0">
                  <a:solidFill>
                    <a:schemeClr val="bg1"/>
                  </a:solidFill>
                  <a:latin typeface="+mn-ea"/>
                </a:rPr>
                <a:t>同步已接收</a:t>
              </a:r>
            </a:p>
          </p:txBody>
        </p:sp>
        <p:cxnSp>
          <p:nvCxnSpPr>
            <p:cNvPr id="29" name="直接箭头连接符 28">
              <a:extLst>
                <a:ext uri="{FF2B5EF4-FFF2-40B4-BE49-F238E27FC236}">
                  <a16:creationId xmlns:a16="http://schemas.microsoft.com/office/drawing/2014/main" id="{E6A5AEFE-F4B9-091E-F7BE-890999CBE171}"/>
                </a:ext>
              </a:extLst>
            </p:cNvPr>
            <p:cNvCxnSpPr>
              <a:cxnSpLocks/>
            </p:cNvCxnSpPr>
            <p:nvPr/>
          </p:nvCxnSpPr>
          <p:spPr>
            <a:xfrm flipH="1">
              <a:off x="4214136" y="4553031"/>
              <a:ext cx="3763167" cy="552975"/>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8B8403B8-136E-B66F-F21B-1C4CF3E30F7B}"/>
                </a:ext>
              </a:extLst>
            </p:cNvPr>
            <p:cNvSpPr txBox="1"/>
            <p:nvPr/>
          </p:nvSpPr>
          <p:spPr>
            <a:xfrm rot="21083811">
              <a:off x="4241603" y="4655276"/>
              <a:ext cx="1695926" cy="369332"/>
            </a:xfrm>
            <a:prstGeom prst="rect">
              <a:avLst/>
            </a:prstGeom>
            <a:noFill/>
          </p:spPr>
          <p:txBody>
            <a:bodyPr wrap="square" rtlCol="0">
              <a:spAutoFit/>
            </a:bodyPr>
            <a:lstStyle/>
            <a:p>
              <a:r>
                <a:rPr lang="en-US" altLang="zh-CN" b="1" dirty="0"/>
                <a:t>SYN=1  ACK=1</a:t>
              </a:r>
              <a:endParaRPr lang="zh-CN" altLang="en-US" b="1" dirty="0"/>
            </a:p>
          </p:txBody>
        </p:sp>
        <p:sp>
          <p:nvSpPr>
            <p:cNvPr id="31" name="文本框 30">
              <a:extLst>
                <a:ext uri="{FF2B5EF4-FFF2-40B4-BE49-F238E27FC236}">
                  <a16:creationId xmlns:a16="http://schemas.microsoft.com/office/drawing/2014/main" id="{34D4FD6C-3AA6-68E3-4944-E76B79E389C2}"/>
                </a:ext>
              </a:extLst>
            </p:cNvPr>
            <p:cNvSpPr txBox="1"/>
            <p:nvPr/>
          </p:nvSpPr>
          <p:spPr>
            <a:xfrm rot="21067815">
              <a:off x="5750150" y="4496780"/>
              <a:ext cx="756271" cy="369332"/>
            </a:xfrm>
            <a:prstGeom prst="rect">
              <a:avLst/>
            </a:prstGeom>
            <a:noFill/>
          </p:spPr>
          <p:txBody>
            <a:bodyPr wrap="square" rtlCol="0">
              <a:spAutoFit/>
            </a:bodyPr>
            <a:lstStyle/>
            <a:p>
              <a:r>
                <a:rPr lang="en-US" altLang="zh-CN" b="1" dirty="0"/>
                <a:t>seq=y</a:t>
              </a:r>
              <a:endParaRPr lang="zh-CN" altLang="en-US" b="1" dirty="0"/>
            </a:p>
          </p:txBody>
        </p:sp>
        <p:sp>
          <p:nvSpPr>
            <p:cNvPr id="32" name="文本框 31">
              <a:extLst>
                <a:ext uri="{FF2B5EF4-FFF2-40B4-BE49-F238E27FC236}">
                  <a16:creationId xmlns:a16="http://schemas.microsoft.com/office/drawing/2014/main" id="{CD0DDA0C-A964-D813-4FB7-6779562897AB}"/>
                </a:ext>
              </a:extLst>
            </p:cNvPr>
            <p:cNvSpPr txBox="1"/>
            <p:nvPr/>
          </p:nvSpPr>
          <p:spPr>
            <a:xfrm rot="21045899">
              <a:off x="6416000" y="4392244"/>
              <a:ext cx="968915" cy="369332"/>
            </a:xfrm>
            <a:prstGeom prst="rect">
              <a:avLst/>
            </a:prstGeom>
            <a:noFill/>
          </p:spPr>
          <p:txBody>
            <a:bodyPr wrap="square" rtlCol="0">
              <a:spAutoFit/>
            </a:bodyPr>
            <a:lstStyle/>
            <a:p>
              <a:r>
                <a:rPr lang="en-US" altLang="zh-CN" b="1" dirty="0"/>
                <a:t>ack=x+1</a:t>
              </a:r>
              <a:endParaRPr lang="zh-CN" altLang="en-US" b="1" dirty="0"/>
            </a:p>
          </p:txBody>
        </p:sp>
        <p:sp>
          <p:nvSpPr>
            <p:cNvPr id="33" name="文本框 32">
              <a:extLst>
                <a:ext uri="{FF2B5EF4-FFF2-40B4-BE49-F238E27FC236}">
                  <a16:creationId xmlns:a16="http://schemas.microsoft.com/office/drawing/2014/main" id="{C5B68BC8-BD76-4A08-CC3E-1C7F674C5CA9}"/>
                </a:ext>
              </a:extLst>
            </p:cNvPr>
            <p:cNvSpPr txBox="1"/>
            <p:nvPr/>
          </p:nvSpPr>
          <p:spPr>
            <a:xfrm>
              <a:off x="9479981" y="4544543"/>
              <a:ext cx="2804229" cy="584775"/>
            </a:xfrm>
            <a:prstGeom prst="rect">
              <a:avLst/>
            </a:prstGeom>
            <a:noFill/>
          </p:spPr>
          <p:txBody>
            <a:bodyPr wrap="square" rtlCol="0">
              <a:spAutoFit/>
            </a:bodyPr>
            <a:lstStyle/>
            <a:p>
              <a:r>
                <a:rPr lang="zh-CN" altLang="en-US" sz="1600" b="1" dirty="0">
                  <a:solidFill>
                    <a:schemeClr val="accent5"/>
                  </a:solidFill>
                </a:rPr>
                <a:t>发送</a:t>
              </a:r>
              <a:r>
                <a:rPr lang="en-US" altLang="zh-CN" sz="1600" b="1" dirty="0">
                  <a:solidFill>
                    <a:schemeClr val="accent5"/>
                  </a:solidFill>
                </a:rPr>
                <a:t>TCP</a:t>
              </a:r>
              <a:r>
                <a:rPr lang="zh-CN" altLang="en-US" sz="1600" b="1" dirty="0">
                  <a:solidFill>
                    <a:schemeClr val="accent5"/>
                  </a:solidFill>
                </a:rPr>
                <a:t>连接请求确认报文段</a:t>
              </a:r>
              <a:endParaRPr lang="en-US" altLang="zh-CN" sz="1600" b="1" dirty="0">
                <a:solidFill>
                  <a:schemeClr val="accent5"/>
                </a:solidFill>
              </a:endParaRPr>
            </a:p>
            <a:p>
              <a:r>
                <a:rPr lang="zh-CN" altLang="en-US" sz="1600" b="1" dirty="0">
                  <a:solidFill>
                    <a:schemeClr val="accent5"/>
                  </a:solidFill>
                </a:rPr>
                <a:t>进入同步已接收状态</a:t>
              </a:r>
            </a:p>
          </p:txBody>
        </p:sp>
        <p:sp>
          <p:nvSpPr>
            <p:cNvPr id="34" name="矩形 33">
              <a:extLst>
                <a:ext uri="{FF2B5EF4-FFF2-40B4-BE49-F238E27FC236}">
                  <a16:creationId xmlns:a16="http://schemas.microsoft.com/office/drawing/2014/main" id="{57552BB1-DE1C-91BE-9CEE-6C85529D6BD7}"/>
                </a:ext>
              </a:extLst>
            </p:cNvPr>
            <p:cNvSpPr/>
            <p:nvPr/>
          </p:nvSpPr>
          <p:spPr>
            <a:xfrm>
              <a:off x="2699102" y="5108586"/>
              <a:ext cx="1515035" cy="131823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35" name="矩形 34">
              <a:extLst>
                <a:ext uri="{FF2B5EF4-FFF2-40B4-BE49-F238E27FC236}">
                  <a16:creationId xmlns:a16="http://schemas.microsoft.com/office/drawing/2014/main" id="{2E555B10-31D2-76F5-3C8A-58546C34801F}"/>
                </a:ext>
              </a:extLst>
            </p:cNvPr>
            <p:cNvSpPr/>
            <p:nvPr/>
          </p:nvSpPr>
          <p:spPr>
            <a:xfrm>
              <a:off x="7971324" y="5679611"/>
              <a:ext cx="1515035" cy="747212"/>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grpSp>
          <p:nvGrpSpPr>
            <p:cNvPr id="36" name="组合 35">
              <a:extLst>
                <a:ext uri="{FF2B5EF4-FFF2-40B4-BE49-F238E27FC236}">
                  <a16:creationId xmlns:a16="http://schemas.microsoft.com/office/drawing/2014/main" id="{C6E1C76B-F16A-F8CD-FDE1-A5EDD06E058F}"/>
                </a:ext>
              </a:extLst>
            </p:cNvPr>
            <p:cNvGrpSpPr/>
            <p:nvPr/>
          </p:nvGrpSpPr>
          <p:grpSpPr>
            <a:xfrm>
              <a:off x="4275417" y="5815800"/>
              <a:ext cx="3641166" cy="584775"/>
              <a:chOff x="4275415" y="5877463"/>
              <a:chExt cx="3641166" cy="584775"/>
            </a:xfrm>
          </p:grpSpPr>
          <p:sp>
            <p:nvSpPr>
              <p:cNvPr id="41" name="圆柱体 40">
                <a:extLst>
                  <a:ext uri="{FF2B5EF4-FFF2-40B4-BE49-F238E27FC236}">
                    <a16:creationId xmlns:a16="http://schemas.microsoft.com/office/drawing/2014/main" id="{5DE451C7-DB61-F1EF-FD2E-BA8DAC98B06E}"/>
                  </a:ext>
                </a:extLst>
              </p:cNvPr>
              <p:cNvSpPr/>
              <p:nvPr/>
            </p:nvSpPr>
            <p:spPr>
              <a:xfrm rot="16200000">
                <a:off x="5826555" y="4339328"/>
                <a:ext cx="538890" cy="364116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42" name="文本框 41">
                <a:extLst>
                  <a:ext uri="{FF2B5EF4-FFF2-40B4-BE49-F238E27FC236}">
                    <a16:creationId xmlns:a16="http://schemas.microsoft.com/office/drawing/2014/main" id="{BFCD024E-9FB2-7F77-049B-15C43400A468}"/>
                  </a:ext>
                </a:extLst>
              </p:cNvPr>
              <p:cNvSpPr txBox="1"/>
              <p:nvPr/>
            </p:nvSpPr>
            <p:spPr>
              <a:xfrm>
                <a:off x="4275415" y="5877463"/>
                <a:ext cx="3641165" cy="584775"/>
              </a:xfrm>
              <a:prstGeom prst="rect">
                <a:avLst/>
              </a:prstGeom>
              <a:noFill/>
            </p:spPr>
            <p:txBody>
              <a:bodyPr wrap="square" rtlCol="0">
                <a:spAutoFit/>
              </a:bodyPr>
              <a:lstStyle/>
              <a:p>
                <a:pPr algn="ctr"/>
                <a:r>
                  <a:rPr lang="zh-CN" altLang="en-US" sz="1600" b="1" dirty="0">
                    <a:solidFill>
                      <a:schemeClr val="bg1"/>
                    </a:solidFill>
                  </a:rPr>
                  <a:t>基于已建立好的</a:t>
                </a:r>
                <a:r>
                  <a:rPr lang="en-US" altLang="zh-CN" sz="1600" b="1" dirty="0">
                    <a:solidFill>
                      <a:schemeClr val="bg1"/>
                    </a:solidFill>
                  </a:rPr>
                  <a:t>TCP</a:t>
                </a:r>
                <a:r>
                  <a:rPr lang="zh-CN" altLang="en-US" sz="1600" b="1" dirty="0">
                    <a:solidFill>
                      <a:schemeClr val="bg1"/>
                    </a:solidFill>
                  </a:rPr>
                  <a:t>连接</a:t>
                </a:r>
                <a:endParaRPr lang="en-US" altLang="zh-CN" sz="1600" b="1" dirty="0">
                  <a:solidFill>
                    <a:schemeClr val="bg1"/>
                  </a:solidFill>
                </a:endParaRPr>
              </a:p>
              <a:p>
                <a:pPr algn="ctr"/>
                <a:r>
                  <a:rPr lang="zh-CN" altLang="en-US" sz="1600" b="1" dirty="0">
                    <a:solidFill>
                      <a:schemeClr val="bg1"/>
                    </a:solidFill>
                  </a:rPr>
                  <a:t>进行可靠数据传输</a:t>
                </a:r>
              </a:p>
            </p:txBody>
          </p:sp>
        </p:grpSp>
        <p:cxnSp>
          <p:nvCxnSpPr>
            <p:cNvPr id="37" name="直接箭头连接符 36">
              <a:extLst>
                <a:ext uri="{FF2B5EF4-FFF2-40B4-BE49-F238E27FC236}">
                  <a16:creationId xmlns:a16="http://schemas.microsoft.com/office/drawing/2014/main" id="{82041C78-FB7B-4510-97E5-6528D45837D9}"/>
                </a:ext>
              </a:extLst>
            </p:cNvPr>
            <p:cNvCxnSpPr>
              <a:cxnSpLocks/>
            </p:cNvCxnSpPr>
            <p:nvPr/>
          </p:nvCxnSpPr>
          <p:spPr>
            <a:xfrm>
              <a:off x="4223520" y="5127480"/>
              <a:ext cx="3763719" cy="5503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21CA74EB-6E1D-AAFA-281D-4A792BDD2FBE}"/>
                </a:ext>
              </a:extLst>
            </p:cNvPr>
            <p:cNvSpPr txBox="1"/>
            <p:nvPr/>
          </p:nvSpPr>
          <p:spPr>
            <a:xfrm rot="534720">
              <a:off x="4959613" y="5002833"/>
              <a:ext cx="979714" cy="369332"/>
            </a:xfrm>
            <a:prstGeom prst="rect">
              <a:avLst/>
            </a:prstGeom>
            <a:noFill/>
          </p:spPr>
          <p:txBody>
            <a:bodyPr wrap="square" rtlCol="0">
              <a:spAutoFit/>
            </a:bodyPr>
            <a:lstStyle/>
            <a:p>
              <a:r>
                <a:rPr lang="en-US" altLang="zh-CN" b="1" dirty="0"/>
                <a:t>ACK-=1</a:t>
              </a:r>
              <a:endParaRPr lang="zh-CN" altLang="en-US" b="1" dirty="0"/>
            </a:p>
          </p:txBody>
        </p:sp>
        <p:sp>
          <p:nvSpPr>
            <p:cNvPr id="39" name="文本框 38">
              <a:extLst>
                <a:ext uri="{FF2B5EF4-FFF2-40B4-BE49-F238E27FC236}">
                  <a16:creationId xmlns:a16="http://schemas.microsoft.com/office/drawing/2014/main" id="{C3169B5B-D7C4-2E01-91A9-D55C7AD97338}"/>
                </a:ext>
              </a:extLst>
            </p:cNvPr>
            <p:cNvSpPr txBox="1"/>
            <p:nvPr/>
          </p:nvSpPr>
          <p:spPr>
            <a:xfrm rot="487117">
              <a:off x="5753893" y="5095343"/>
              <a:ext cx="979714" cy="369332"/>
            </a:xfrm>
            <a:prstGeom prst="rect">
              <a:avLst/>
            </a:prstGeom>
            <a:noFill/>
          </p:spPr>
          <p:txBody>
            <a:bodyPr wrap="square" rtlCol="0">
              <a:spAutoFit/>
            </a:bodyPr>
            <a:lstStyle/>
            <a:p>
              <a:r>
                <a:rPr lang="en-US" altLang="zh-CN" b="1" dirty="0"/>
                <a:t>seq=x+1</a:t>
              </a:r>
              <a:endParaRPr lang="zh-CN" altLang="en-US" b="1" dirty="0"/>
            </a:p>
          </p:txBody>
        </p:sp>
        <p:sp>
          <p:nvSpPr>
            <p:cNvPr id="40" name="文本框 39">
              <a:extLst>
                <a:ext uri="{FF2B5EF4-FFF2-40B4-BE49-F238E27FC236}">
                  <a16:creationId xmlns:a16="http://schemas.microsoft.com/office/drawing/2014/main" id="{DC4CBC8D-295A-5AC5-8AD3-66728A7FD0AC}"/>
                </a:ext>
              </a:extLst>
            </p:cNvPr>
            <p:cNvSpPr txBox="1"/>
            <p:nvPr/>
          </p:nvSpPr>
          <p:spPr>
            <a:xfrm rot="487117">
              <a:off x="6629294" y="5207874"/>
              <a:ext cx="979714" cy="369332"/>
            </a:xfrm>
            <a:prstGeom prst="rect">
              <a:avLst/>
            </a:prstGeom>
            <a:noFill/>
          </p:spPr>
          <p:txBody>
            <a:bodyPr wrap="square" rtlCol="0">
              <a:spAutoFit/>
            </a:bodyPr>
            <a:lstStyle/>
            <a:p>
              <a:r>
                <a:rPr lang="en-US" altLang="zh-CN" b="1" dirty="0"/>
                <a:t>ack=y+1</a:t>
              </a:r>
              <a:endParaRPr lang="zh-CN" altLang="en-US" b="1" dirty="0"/>
            </a:p>
          </p:txBody>
        </p:sp>
      </p:grpSp>
      <p:grpSp>
        <p:nvGrpSpPr>
          <p:cNvPr id="5" name="组合 4">
            <a:extLst>
              <a:ext uri="{FF2B5EF4-FFF2-40B4-BE49-F238E27FC236}">
                <a16:creationId xmlns:a16="http://schemas.microsoft.com/office/drawing/2014/main" id="{2BA59F94-AED1-01E8-3386-7F0D90945918}"/>
              </a:ext>
            </a:extLst>
          </p:cNvPr>
          <p:cNvGrpSpPr/>
          <p:nvPr/>
        </p:nvGrpSpPr>
        <p:grpSpPr>
          <a:xfrm>
            <a:off x="933106" y="1224276"/>
            <a:ext cx="10954094" cy="1228065"/>
            <a:chOff x="933106" y="1224276"/>
            <a:chExt cx="10954094" cy="1228065"/>
          </a:xfrm>
        </p:grpSpPr>
        <p:sp>
          <p:nvSpPr>
            <p:cNvPr id="50" name="文本框 49">
              <a:extLst>
                <a:ext uri="{FF2B5EF4-FFF2-40B4-BE49-F238E27FC236}">
                  <a16:creationId xmlns:a16="http://schemas.microsoft.com/office/drawing/2014/main" id="{98212324-DF68-4ADE-422E-68FC606198F2}"/>
                </a:ext>
              </a:extLst>
            </p:cNvPr>
            <p:cNvSpPr txBox="1"/>
            <p:nvPr/>
          </p:nvSpPr>
          <p:spPr>
            <a:xfrm>
              <a:off x="933106" y="1224276"/>
              <a:ext cx="10954094" cy="923330"/>
            </a:xfrm>
            <a:prstGeom prst="rect">
              <a:avLst/>
            </a:prstGeom>
            <a:noFill/>
          </p:spPr>
          <p:txBody>
            <a:bodyPr wrap="square" rtlCol="0">
              <a:spAutoFit/>
            </a:bodyPr>
            <a:lstStyle/>
            <a:p>
              <a:r>
                <a:rPr lang="en-US" altLang="zh-CN" b="1" dirty="0"/>
                <a:t>【2020</a:t>
              </a:r>
              <a:r>
                <a:rPr lang="zh-CN" altLang="en-US" b="1" dirty="0"/>
                <a:t>年 题</a:t>
              </a:r>
              <a:r>
                <a:rPr lang="en-US" altLang="zh-CN" b="1" dirty="0"/>
                <a:t>39】</a:t>
              </a:r>
              <a:r>
                <a:rPr lang="zh-CN" altLang="en-US" b="1" dirty="0"/>
                <a:t>若主机甲与主机乙建立</a:t>
              </a:r>
              <a:r>
                <a:rPr lang="en-US" altLang="zh-CN" b="1" dirty="0"/>
                <a:t>TCP</a:t>
              </a:r>
              <a:r>
                <a:rPr lang="zh-CN" altLang="en-US" b="1" dirty="0"/>
                <a:t>连接时发送的</a:t>
              </a:r>
              <a:r>
                <a:rPr lang="en-US" altLang="zh-CN" b="1" dirty="0"/>
                <a:t>SYN</a:t>
              </a:r>
              <a:r>
                <a:rPr lang="zh-CN" altLang="en-US" b="1" dirty="0"/>
                <a:t>段中的序号为</a:t>
              </a:r>
              <a:r>
                <a:rPr lang="en-US" altLang="zh-CN" b="1" dirty="0"/>
                <a:t>1000</a:t>
              </a:r>
              <a:r>
                <a:rPr lang="zh-CN" altLang="en-US" b="1" dirty="0"/>
                <a:t>，在断开连接时，甲发送给 </a:t>
              </a:r>
              <a:endParaRPr lang="en-US" altLang="zh-CN" b="1" dirty="0"/>
            </a:p>
            <a:p>
              <a:r>
                <a:rPr lang="en-US" altLang="zh-CN" b="1" dirty="0"/>
                <a:t>                               </a:t>
              </a:r>
              <a:r>
                <a:rPr lang="zh-CN" altLang="en-US" b="1" dirty="0"/>
                <a:t>乙的</a:t>
              </a:r>
              <a:r>
                <a:rPr lang="en-US" altLang="zh-CN" b="1" dirty="0"/>
                <a:t>FIN</a:t>
              </a:r>
              <a:r>
                <a:rPr lang="zh-CN" altLang="en-US" b="1" dirty="0"/>
                <a:t>段中的序号为</a:t>
              </a:r>
              <a:r>
                <a:rPr lang="en-US" altLang="zh-CN" b="1" dirty="0"/>
                <a:t>5001</a:t>
              </a:r>
              <a:r>
                <a:rPr lang="zh-CN" altLang="en-US" b="1" dirty="0"/>
                <a:t>，则在无任何重传的情况下，甲向乙已经发送的应用层数据的字</a:t>
              </a:r>
              <a:endParaRPr lang="en-US" altLang="zh-CN" b="1" dirty="0"/>
            </a:p>
            <a:p>
              <a:r>
                <a:rPr lang="en-US" altLang="zh-CN" b="1" dirty="0"/>
                <a:t>                               </a:t>
              </a:r>
              <a:r>
                <a:rPr lang="zh-CN" altLang="en-US" b="1" dirty="0"/>
                <a:t>节数为（      ）。</a:t>
              </a:r>
            </a:p>
          </p:txBody>
        </p:sp>
        <p:sp>
          <p:nvSpPr>
            <p:cNvPr id="51" name="文本框 50">
              <a:extLst>
                <a:ext uri="{FF2B5EF4-FFF2-40B4-BE49-F238E27FC236}">
                  <a16:creationId xmlns:a16="http://schemas.microsoft.com/office/drawing/2014/main" id="{631F5CCD-9ADC-CDC6-0881-9D9FDDE528A9}"/>
                </a:ext>
              </a:extLst>
            </p:cNvPr>
            <p:cNvSpPr txBox="1"/>
            <p:nvPr/>
          </p:nvSpPr>
          <p:spPr>
            <a:xfrm>
              <a:off x="2518311" y="2083009"/>
              <a:ext cx="1185672" cy="369332"/>
            </a:xfrm>
            <a:prstGeom prst="rect">
              <a:avLst/>
            </a:prstGeom>
            <a:noFill/>
          </p:spPr>
          <p:txBody>
            <a:bodyPr wrap="square" rtlCol="0">
              <a:spAutoFit/>
            </a:bodyPr>
            <a:lstStyle/>
            <a:p>
              <a:r>
                <a:rPr lang="en-US" altLang="zh-CN" b="1" dirty="0"/>
                <a:t>A. 4002</a:t>
              </a:r>
              <a:endParaRPr lang="zh-CN" altLang="en-US" b="1" dirty="0"/>
            </a:p>
          </p:txBody>
        </p:sp>
        <p:sp>
          <p:nvSpPr>
            <p:cNvPr id="52" name="文本框 51">
              <a:extLst>
                <a:ext uri="{FF2B5EF4-FFF2-40B4-BE49-F238E27FC236}">
                  <a16:creationId xmlns:a16="http://schemas.microsoft.com/office/drawing/2014/main" id="{EDD92915-2898-0614-22F8-1B77A6946048}"/>
                </a:ext>
              </a:extLst>
            </p:cNvPr>
            <p:cNvSpPr txBox="1"/>
            <p:nvPr/>
          </p:nvSpPr>
          <p:spPr>
            <a:xfrm>
              <a:off x="4822107" y="2083009"/>
              <a:ext cx="1185672" cy="369332"/>
            </a:xfrm>
            <a:prstGeom prst="rect">
              <a:avLst/>
            </a:prstGeom>
            <a:noFill/>
          </p:spPr>
          <p:txBody>
            <a:bodyPr wrap="square" rtlCol="0">
              <a:spAutoFit/>
            </a:bodyPr>
            <a:lstStyle/>
            <a:p>
              <a:r>
                <a:rPr lang="en-US" altLang="zh-CN" b="1" dirty="0"/>
                <a:t>B. 4001</a:t>
              </a:r>
              <a:endParaRPr lang="zh-CN" altLang="en-US" b="1" dirty="0"/>
            </a:p>
          </p:txBody>
        </p:sp>
        <p:sp>
          <p:nvSpPr>
            <p:cNvPr id="53" name="文本框 52">
              <a:extLst>
                <a:ext uri="{FF2B5EF4-FFF2-40B4-BE49-F238E27FC236}">
                  <a16:creationId xmlns:a16="http://schemas.microsoft.com/office/drawing/2014/main" id="{44350A22-84FA-1E4F-DA1C-B16702CFD991}"/>
                </a:ext>
              </a:extLst>
            </p:cNvPr>
            <p:cNvSpPr txBox="1"/>
            <p:nvPr/>
          </p:nvSpPr>
          <p:spPr>
            <a:xfrm>
              <a:off x="7125903" y="2083009"/>
              <a:ext cx="1185672" cy="369332"/>
            </a:xfrm>
            <a:prstGeom prst="rect">
              <a:avLst/>
            </a:prstGeom>
            <a:noFill/>
          </p:spPr>
          <p:txBody>
            <a:bodyPr wrap="square" rtlCol="0">
              <a:spAutoFit/>
            </a:bodyPr>
            <a:lstStyle/>
            <a:p>
              <a:r>
                <a:rPr lang="en-US" altLang="zh-CN" b="1" dirty="0"/>
                <a:t>C. 4000</a:t>
              </a:r>
              <a:endParaRPr lang="zh-CN" altLang="en-US" b="1" dirty="0"/>
            </a:p>
          </p:txBody>
        </p:sp>
        <p:sp>
          <p:nvSpPr>
            <p:cNvPr id="54" name="文本框 53">
              <a:extLst>
                <a:ext uri="{FF2B5EF4-FFF2-40B4-BE49-F238E27FC236}">
                  <a16:creationId xmlns:a16="http://schemas.microsoft.com/office/drawing/2014/main" id="{AD432336-EDAE-5EF2-4C17-898A7C9820F0}"/>
                </a:ext>
              </a:extLst>
            </p:cNvPr>
            <p:cNvSpPr txBox="1"/>
            <p:nvPr/>
          </p:nvSpPr>
          <p:spPr>
            <a:xfrm>
              <a:off x="9429699" y="2083009"/>
              <a:ext cx="1185672" cy="369332"/>
            </a:xfrm>
            <a:prstGeom prst="rect">
              <a:avLst/>
            </a:prstGeom>
            <a:noFill/>
          </p:spPr>
          <p:txBody>
            <a:bodyPr wrap="square" rtlCol="0">
              <a:spAutoFit/>
            </a:bodyPr>
            <a:lstStyle/>
            <a:p>
              <a:r>
                <a:rPr lang="en-US" altLang="zh-CN" b="1" dirty="0"/>
                <a:t>D. 3999</a:t>
              </a:r>
              <a:endParaRPr lang="zh-CN" altLang="en-US" b="1" dirty="0"/>
            </a:p>
          </p:txBody>
        </p:sp>
      </p:grpSp>
      <p:grpSp>
        <p:nvGrpSpPr>
          <p:cNvPr id="6" name="组合 5">
            <a:extLst>
              <a:ext uri="{FF2B5EF4-FFF2-40B4-BE49-F238E27FC236}">
                <a16:creationId xmlns:a16="http://schemas.microsoft.com/office/drawing/2014/main" id="{DA62FDF9-A8F2-16C2-7D41-7C52C305309E}"/>
              </a:ext>
            </a:extLst>
          </p:cNvPr>
          <p:cNvGrpSpPr/>
          <p:nvPr/>
        </p:nvGrpSpPr>
        <p:grpSpPr>
          <a:xfrm>
            <a:off x="304800" y="749300"/>
            <a:ext cx="6192344" cy="400110"/>
            <a:chOff x="424117" y="898245"/>
            <a:chExt cx="6192344" cy="400110"/>
          </a:xfrm>
        </p:grpSpPr>
        <p:sp>
          <p:nvSpPr>
            <p:cNvPr id="16" name="平行四边形 15">
              <a:extLst>
                <a:ext uri="{FF2B5EF4-FFF2-40B4-BE49-F238E27FC236}">
                  <a16:creationId xmlns:a16="http://schemas.microsoft.com/office/drawing/2014/main" id="{DC0ED468-ED4F-AC60-E7C6-9AF88A90C703}"/>
                </a:ext>
              </a:extLst>
            </p:cNvPr>
            <p:cNvSpPr/>
            <p:nvPr/>
          </p:nvSpPr>
          <p:spPr>
            <a:xfrm>
              <a:off x="424117" y="898245"/>
              <a:ext cx="67714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9" name="文本框 48">
              <a:extLst>
                <a:ext uri="{FF2B5EF4-FFF2-40B4-BE49-F238E27FC236}">
                  <a16:creationId xmlns:a16="http://schemas.microsoft.com/office/drawing/2014/main" id="{07808597-0021-5749-9C52-2518CA4EA27C}"/>
                </a:ext>
              </a:extLst>
            </p:cNvPr>
            <p:cNvSpPr txBox="1"/>
            <p:nvPr/>
          </p:nvSpPr>
          <p:spPr>
            <a:xfrm>
              <a:off x="1101257" y="898245"/>
              <a:ext cx="5515204" cy="400110"/>
            </a:xfrm>
            <a:prstGeom prst="rect">
              <a:avLst/>
            </a:prstGeom>
            <a:noFill/>
          </p:spPr>
          <p:txBody>
            <a:bodyPr wrap="square" rtlCol="0">
              <a:spAutoFit/>
            </a:bodyPr>
            <a:lstStyle/>
            <a:p>
              <a:r>
                <a:rPr lang="zh-CN" altLang="en-US" sz="2000" b="1" dirty="0"/>
                <a:t>“四报文挥手”释放</a:t>
              </a:r>
              <a:r>
                <a:rPr lang="en-US" altLang="zh-CN" sz="2000" b="1" dirty="0"/>
                <a:t>TCP</a:t>
              </a:r>
              <a:r>
                <a:rPr lang="zh-CN" altLang="en-US" sz="2000" b="1" dirty="0"/>
                <a:t>连接</a:t>
              </a:r>
            </a:p>
          </p:txBody>
        </p:sp>
      </p:grpSp>
    </p:spTree>
    <p:custDataLst>
      <p:tags r:id="rId1"/>
    </p:custDataLst>
    <p:extLst>
      <p:ext uri="{BB962C8B-B14F-4D97-AF65-F5344CB8AC3E}">
        <p14:creationId xmlns:p14="http://schemas.microsoft.com/office/powerpoint/2010/main" val="1484109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800" decel="100000"/>
                                        <p:tgtEl>
                                          <p:spTgt spid="9"/>
                                        </p:tgtEl>
                                      </p:cBhvr>
                                    </p:animEffect>
                                    <p:anim calcmode="lin" valueType="num">
                                      <p:cBhvr>
                                        <p:cTn id="18" dur="800" decel="100000" fill="hold"/>
                                        <p:tgtEl>
                                          <p:spTgt spid="9"/>
                                        </p:tgtEl>
                                        <p:attrNameLst>
                                          <p:attrName>style.rotation</p:attrName>
                                        </p:attrNameLst>
                                      </p:cBhvr>
                                      <p:tavLst>
                                        <p:tav tm="0">
                                          <p:val>
                                            <p:fltVal val="-90"/>
                                          </p:val>
                                        </p:tav>
                                        <p:tav tm="100000">
                                          <p:val>
                                            <p:fltVal val="0"/>
                                          </p:val>
                                        </p:tav>
                                      </p:tavLst>
                                    </p:anim>
                                    <p:anim calcmode="lin" valueType="num">
                                      <p:cBhvr>
                                        <p:cTn id="19" dur="800" decel="100000" fill="hold"/>
                                        <p:tgtEl>
                                          <p:spTgt spid="9"/>
                                        </p:tgtEl>
                                        <p:attrNameLst>
                                          <p:attrName>ppt_x</p:attrName>
                                        </p:attrNameLst>
                                      </p:cBhvr>
                                      <p:tavLst>
                                        <p:tav tm="0">
                                          <p:val>
                                            <p:strVal val="#ppt_x+0.4"/>
                                          </p:val>
                                        </p:tav>
                                        <p:tav tm="100000">
                                          <p:val>
                                            <p:strVal val="#ppt_x-0.05"/>
                                          </p:val>
                                        </p:tav>
                                      </p:tavLst>
                                    </p:anim>
                                    <p:anim calcmode="lin" valueType="num">
                                      <p:cBhvr>
                                        <p:cTn id="20" dur="800" decel="100000" fill="hold"/>
                                        <p:tgtEl>
                                          <p:spTgt spid="9"/>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2" presetClass="entr" presetSubtype="1"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additive="base">
                                        <p:cTn id="40" dur="500"/>
                                        <p:tgtEl>
                                          <p:spTgt spid="7"/>
                                        </p:tgtEl>
                                        <p:attrNameLst>
                                          <p:attrName>ppt_y</p:attrName>
                                        </p:attrNameLst>
                                      </p:cBhvr>
                                      <p:tavLst>
                                        <p:tav tm="0">
                                          <p:val>
                                            <p:strVal val="#ppt_y-#ppt_h*1.125000"/>
                                          </p:val>
                                        </p:tav>
                                        <p:tav tm="100000">
                                          <p:val>
                                            <p:strVal val="#ppt_y"/>
                                          </p:val>
                                        </p:tav>
                                      </p:tavLst>
                                    </p:anim>
                                    <p:animEffect transition="in" filter="wipe(down)">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1"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p:tgtEl>
                                          <p:spTgt spid="8"/>
                                        </p:tgtEl>
                                        <p:attrNameLst>
                                          <p:attrName>ppt_y</p:attrName>
                                        </p:attrNameLst>
                                      </p:cBhvr>
                                      <p:tavLst>
                                        <p:tav tm="0">
                                          <p:val>
                                            <p:strVal val="#ppt_y-#ppt_h*1.125000"/>
                                          </p:val>
                                        </p:tav>
                                        <p:tav tm="100000">
                                          <p:val>
                                            <p:strVal val="#ppt_y"/>
                                          </p:val>
                                        </p:tav>
                                      </p:tavLst>
                                    </p:anim>
                                    <p:animEffect transition="in" filter="wipe(down)">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9BFDB33-7C58-86E2-C098-57096BD8D9F8}"/>
              </a:ext>
            </a:extLst>
          </p:cNvPr>
          <p:cNvSpPr txBox="1"/>
          <p:nvPr/>
        </p:nvSpPr>
        <p:spPr>
          <a:xfrm>
            <a:off x="2254284" y="3001561"/>
            <a:ext cx="1085108" cy="369332"/>
          </a:xfrm>
          <a:prstGeom prst="rect">
            <a:avLst/>
          </a:prstGeom>
          <a:noFill/>
        </p:spPr>
        <p:txBody>
          <a:bodyPr wrap="square" rtlCol="0">
            <a:spAutoFit/>
          </a:bodyPr>
          <a:lstStyle/>
          <a:p>
            <a:pPr algn="ctr"/>
            <a:r>
              <a:rPr lang="zh-CN" altLang="en-US" b="1" dirty="0"/>
              <a:t>主机甲</a:t>
            </a:r>
          </a:p>
        </p:txBody>
      </p:sp>
      <p:sp>
        <p:nvSpPr>
          <p:cNvPr id="8" name="文本框 7">
            <a:extLst>
              <a:ext uri="{FF2B5EF4-FFF2-40B4-BE49-F238E27FC236}">
                <a16:creationId xmlns:a16="http://schemas.microsoft.com/office/drawing/2014/main" id="{A8BFBF78-00B8-F58C-5688-F2636418BF67}"/>
              </a:ext>
            </a:extLst>
          </p:cNvPr>
          <p:cNvSpPr txBox="1"/>
          <p:nvPr/>
        </p:nvSpPr>
        <p:spPr>
          <a:xfrm>
            <a:off x="8937427" y="3001561"/>
            <a:ext cx="1085108" cy="369332"/>
          </a:xfrm>
          <a:prstGeom prst="rect">
            <a:avLst/>
          </a:prstGeom>
          <a:noFill/>
        </p:spPr>
        <p:txBody>
          <a:bodyPr wrap="square" rtlCol="0">
            <a:spAutoFit/>
          </a:bodyPr>
          <a:lstStyle/>
          <a:p>
            <a:pPr algn="ctr"/>
            <a:r>
              <a:rPr lang="zh-CN" altLang="en-US" b="1" dirty="0"/>
              <a:t>主机乙</a:t>
            </a:r>
          </a:p>
        </p:txBody>
      </p:sp>
      <p:sp>
        <p:nvSpPr>
          <p:cNvPr id="9" name="文本框 8">
            <a:extLst>
              <a:ext uri="{FF2B5EF4-FFF2-40B4-BE49-F238E27FC236}">
                <a16:creationId xmlns:a16="http://schemas.microsoft.com/office/drawing/2014/main" id="{1E492FA3-87FB-4A25-3996-7FA14F09543C}"/>
              </a:ext>
            </a:extLst>
          </p:cNvPr>
          <p:cNvSpPr txBox="1"/>
          <p:nvPr/>
        </p:nvSpPr>
        <p:spPr>
          <a:xfrm>
            <a:off x="3493056" y="1716429"/>
            <a:ext cx="47026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C</a:t>
            </a:r>
            <a:endParaRPr lang="zh-CN" altLang="en-US" sz="2800" b="1" dirty="0">
              <a:solidFill>
                <a:schemeClr val="accent1">
                  <a:lumMod val="75000"/>
                </a:schemeClr>
              </a:solidFill>
              <a:latin typeface="Arial Black" panose="020B0A04020102020204" pitchFamily="34" charset="0"/>
            </a:endParaRPr>
          </a:p>
        </p:txBody>
      </p:sp>
      <p:sp>
        <p:nvSpPr>
          <p:cNvPr id="10" name="文本框 9">
            <a:extLst>
              <a:ext uri="{FF2B5EF4-FFF2-40B4-BE49-F238E27FC236}">
                <a16:creationId xmlns:a16="http://schemas.microsoft.com/office/drawing/2014/main" id="{EAAFB06B-0416-16D2-688D-52885974B9B1}"/>
              </a:ext>
            </a:extLst>
          </p:cNvPr>
          <p:cNvSpPr txBox="1"/>
          <p:nvPr/>
        </p:nvSpPr>
        <p:spPr>
          <a:xfrm>
            <a:off x="1110343" y="2182264"/>
            <a:ext cx="672737" cy="369332"/>
          </a:xfrm>
          <a:prstGeom prst="rect">
            <a:avLst/>
          </a:prstGeom>
          <a:noFill/>
        </p:spPr>
        <p:txBody>
          <a:bodyPr wrap="square" rtlCol="0">
            <a:spAutoFit/>
          </a:bodyPr>
          <a:lstStyle/>
          <a:p>
            <a:r>
              <a:rPr lang="zh-CN" altLang="en-US" b="1" dirty="0"/>
              <a:t>解析</a:t>
            </a:r>
          </a:p>
        </p:txBody>
      </p:sp>
      <p:sp>
        <p:nvSpPr>
          <p:cNvPr id="13" name="矩形 12">
            <a:extLst>
              <a:ext uri="{FF2B5EF4-FFF2-40B4-BE49-F238E27FC236}">
                <a16:creationId xmlns:a16="http://schemas.microsoft.com/office/drawing/2014/main" id="{1F2EC14D-7661-46F0-A1A8-B4B53FE4A152}"/>
              </a:ext>
            </a:extLst>
          </p:cNvPr>
          <p:cNvSpPr/>
          <p:nvPr/>
        </p:nvSpPr>
        <p:spPr>
          <a:xfrm>
            <a:off x="2699104" y="3405257"/>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14" name="矩形 13">
            <a:extLst>
              <a:ext uri="{FF2B5EF4-FFF2-40B4-BE49-F238E27FC236}">
                <a16:creationId xmlns:a16="http://schemas.microsoft.com/office/drawing/2014/main" id="{B1F60101-7C40-FFAC-F914-F137B150838A}"/>
              </a:ext>
            </a:extLst>
          </p:cNvPr>
          <p:cNvSpPr/>
          <p:nvPr/>
        </p:nvSpPr>
        <p:spPr>
          <a:xfrm>
            <a:off x="7977861" y="3405257"/>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p>
          <a:p>
            <a:pPr algn="ctr"/>
            <a:r>
              <a:rPr lang="zh-CN" altLang="en-US" b="1" dirty="0">
                <a:solidFill>
                  <a:schemeClr val="tx1"/>
                </a:solidFill>
                <a:latin typeface="+mn-ea"/>
              </a:rPr>
              <a:t>关闭</a:t>
            </a:r>
          </a:p>
        </p:txBody>
      </p:sp>
      <p:sp>
        <p:nvSpPr>
          <p:cNvPr id="15" name="文本框 14">
            <a:extLst>
              <a:ext uri="{FF2B5EF4-FFF2-40B4-BE49-F238E27FC236}">
                <a16:creationId xmlns:a16="http://schemas.microsoft.com/office/drawing/2014/main" id="{A4A501FA-227D-22C3-BCB2-19CFC97C31D9}"/>
              </a:ext>
            </a:extLst>
          </p:cNvPr>
          <p:cNvSpPr txBox="1"/>
          <p:nvPr/>
        </p:nvSpPr>
        <p:spPr>
          <a:xfrm>
            <a:off x="2375262" y="2643992"/>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17" name="文本框 16">
            <a:extLst>
              <a:ext uri="{FF2B5EF4-FFF2-40B4-BE49-F238E27FC236}">
                <a16:creationId xmlns:a16="http://schemas.microsoft.com/office/drawing/2014/main" id="{314DF7CE-497E-1D60-BF11-28C1068B8737}"/>
              </a:ext>
            </a:extLst>
          </p:cNvPr>
          <p:cNvSpPr txBox="1"/>
          <p:nvPr/>
        </p:nvSpPr>
        <p:spPr>
          <a:xfrm>
            <a:off x="9011331" y="2643992"/>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18" name="组合 17">
            <a:extLst>
              <a:ext uri="{FF2B5EF4-FFF2-40B4-BE49-F238E27FC236}">
                <a16:creationId xmlns:a16="http://schemas.microsoft.com/office/drawing/2014/main" id="{C24DE5EC-CBC5-8803-120E-452E17DC233E}"/>
              </a:ext>
            </a:extLst>
          </p:cNvPr>
          <p:cNvGrpSpPr/>
          <p:nvPr/>
        </p:nvGrpSpPr>
        <p:grpSpPr>
          <a:xfrm>
            <a:off x="3118053" y="2668561"/>
            <a:ext cx="5963787" cy="654939"/>
            <a:chOff x="2993956" y="1149410"/>
            <a:chExt cx="5963787" cy="654939"/>
          </a:xfrm>
        </p:grpSpPr>
        <p:pic>
          <p:nvPicPr>
            <p:cNvPr id="47" name="图形 46">
              <a:extLst>
                <a:ext uri="{FF2B5EF4-FFF2-40B4-BE49-F238E27FC236}">
                  <a16:creationId xmlns:a16="http://schemas.microsoft.com/office/drawing/2014/main" id="{DC7612FD-0F7E-7828-57DB-FC8F04029A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48" name="图形 47">
              <a:extLst>
                <a:ext uri="{FF2B5EF4-FFF2-40B4-BE49-F238E27FC236}">
                  <a16:creationId xmlns:a16="http://schemas.microsoft.com/office/drawing/2014/main" id="{34D0DB6F-9216-49D8-1086-D9DB74E606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sp>
        <p:nvSpPr>
          <p:cNvPr id="19" name="箭头: 左右 18">
            <a:extLst>
              <a:ext uri="{FF2B5EF4-FFF2-40B4-BE49-F238E27FC236}">
                <a16:creationId xmlns:a16="http://schemas.microsoft.com/office/drawing/2014/main" id="{322FF5D4-ADC8-1985-F941-413F78AE0679}"/>
              </a:ext>
            </a:extLst>
          </p:cNvPr>
          <p:cNvSpPr/>
          <p:nvPr/>
        </p:nvSpPr>
        <p:spPr>
          <a:xfrm>
            <a:off x="3790878" y="2788652"/>
            <a:ext cx="4847245"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建立</a:t>
            </a:r>
            <a:r>
              <a:rPr lang="en-US" altLang="zh-CN" b="1" dirty="0">
                <a:solidFill>
                  <a:schemeClr val="tx1"/>
                </a:solidFill>
              </a:rPr>
              <a:t>TCP</a:t>
            </a:r>
            <a:r>
              <a:rPr lang="zh-CN" altLang="en-US" b="1" dirty="0">
                <a:solidFill>
                  <a:schemeClr val="tx1"/>
                </a:solidFill>
              </a:rPr>
              <a:t>连接</a:t>
            </a:r>
          </a:p>
        </p:txBody>
      </p:sp>
      <p:sp>
        <p:nvSpPr>
          <p:cNvPr id="20" name="矩形 19">
            <a:extLst>
              <a:ext uri="{FF2B5EF4-FFF2-40B4-BE49-F238E27FC236}">
                <a16:creationId xmlns:a16="http://schemas.microsoft.com/office/drawing/2014/main" id="{FEB67A02-45E5-360F-00F8-63FD794619DA}"/>
              </a:ext>
            </a:extLst>
          </p:cNvPr>
          <p:cNvSpPr/>
          <p:nvPr/>
        </p:nvSpPr>
        <p:spPr>
          <a:xfrm>
            <a:off x="7977860" y="3986246"/>
            <a:ext cx="1515035" cy="55035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LISTEN</a:t>
            </a:r>
          </a:p>
          <a:p>
            <a:pPr algn="ctr"/>
            <a:r>
              <a:rPr lang="zh-CN" altLang="en-US" b="1" dirty="0">
                <a:solidFill>
                  <a:schemeClr val="bg1"/>
                </a:solidFill>
                <a:latin typeface="+mn-ea"/>
              </a:rPr>
              <a:t>监听</a:t>
            </a:r>
          </a:p>
        </p:txBody>
      </p:sp>
      <p:grpSp>
        <p:nvGrpSpPr>
          <p:cNvPr id="21" name="组合 20">
            <a:extLst>
              <a:ext uri="{FF2B5EF4-FFF2-40B4-BE49-F238E27FC236}">
                <a16:creationId xmlns:a16="http://schemas.microsoft.com/office/drawing/2014/main" id="{A8001C04-A925-1D1F-43BA-BB5E322AEFD6}"/>
              </a:ext>
            </a:extLst>
          </p:cNvPr>
          <p:cNvGrpSpPr/>
          <p:nvPr/>
        </p:nvGrpSpPr>
        <p:grpSpPr>
          <a:xfrm>
            <a:off x="9137470" y="2973603"/>
            <a:ext cx="1856112" cy="1012643"/>
            <a:chOff x="9137470" y="1913430"/>
            <a:chExt cx="1856112" cy="1012643"/>
          </a:xfrm>
        </p:grpSpPr>
        <p:cxnSp>
          <p:nvCxnSpPr>
            <p:cNvPr id="45" name="连接符: 肘形 44">
              <a:extLst>
                <a:ext uri="{FF2B5EF4-FFF2-40B4-BE49-F238E27FC236}">
                  <a16:creationId xmlns:a16="http://schemas.microsoft.com/office/drawing/2014/main" id="{A5976BC9-8102-1876-4DDD-D58930D54F3F}"/>
                </a:ext>
              </a:extLst>
            </p:cNvPr>
            <p:cNvCxnSpPr>
              <a:cxnSpLocks/>
            </p:cNvCxnSpPr>
            <p:nvPr/>
          </p:nvCxnSpPr>
          <p:spPr>
            <a:xfrm rot="16200000" flipH="1">
              <a:off x="8812055" y="2238845"/>
              <a:ext cx="1006255" cy="355426"/>
            </a:xfrm>
            <a:prstGeom prst="bentConnector4">
              <a:avLst>
                <a:gd name="adj1" fmla="val 994"/>
                <a:gd name="adj2" fmla="val 531844"/>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6E86D147-9ADE-C650-09C8-8373E5CC7960}"/>
                </a:ext>
              </a:extLst>
            </p:cNvPr>
            <p:cNvSpPr txBox="1"/>
            <p:nvPr/>
          </p:nvSpPr>
          <p:spPr>
            <a:xfrm>
              <a:off x="9767455" y="2556741"/>
              <a:ext cx="1226127" cy="369332"/>
            </a:xfrm>
            <a:prstGeom prst="rect">
              <a:avLst/>
            </a:prstGeom>
            <a:noFill/>
          </p:spPr>
          <p:txBody>
            <a:bodyPr wrap="square" rtlCol="0">
              <a:spAutoFit/>
            </a:bodyPr>
            <a:lstStyle/>
            <a:p>
              <a:pPr algn="ctr"/>
              <a:r>
                <a:rPr lang="zh-CN" altLang="en-US" b="1" dirty="0"/>
                <a:t>被动打开</a:t>
              </a:r>
            </a:p>
          </p:txBody>
        </p:sp>
      </p:grpSp>
      <p:sp>
        <p:nvSpPr>
          <p:cNvPr id="22" name="矩形 21">
            <a:extLst>
              <a:ext uri="{FF2B5EF4-FFF2-40B4-BE49-F238E27FC236}">
                <a16:creationId xmlns:a16="http://schemas.microsoft.com/office/drawing/2014/main" id="{12317880-CE09-4729-980D-3D406DBB0572}"/>
              </a:ext>
            </a:extLst>
          </p:cNvPr>
          <p:cNvSpPr/>
          <p:nvPr/>
        </p:nvSpPr>
        <p:spPr>
          <a:xfrm>
            <a:off x="2699103" y="3988035"/>
            <a:ext cx="1515035" cy="111876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SYN-SENT</a:t>
            </a:r>
          </a:p>
          <a:p>
            <a:pPr algn="ctr"/>
            <a:r>
              <a:rPr lang="zh-CN" altLang="en-US" b="1" dirty="0">
                <a:solidFill>
                  <a:schemeClr val="bg1"/>
                </a:solidFill>
                <a:latin typeface="+mn-ea"/>
              </a:rPr>
              <a:t>同步已发送</a:t>
            </a:r>
          </a:p>
        </p:txBody>
      </p:sp>
      <p:grpSp>
        <p:nvGrpSpPr>
          <p:cNvPr id="6" name="组合 5">
            <a:extLst>
              <a:ext uri="{FF2B5EF4-FFF2-40B4-BE49-F238E27FC236}">
                <a16:creationId xmlns:a16="http://schemas.microsoft.com/office/drawing/2014/main" id="{EDAD081A-097A-ACD0-CE1C-DC624B9E800B}"/>
              </a:ext>
            </a:extLst>
          </p:cNvPr>
          <p:cNvGrpSpPr/>
          <p:nvPr/>
        </p:nvGrpSpPr>
        <p:grpSpPr>
          <a:xfrm>
            <a:off x="315617" y="3732624"/>
            <a:ext cx="7662240" cy="832010"/>
            <a:chOff x="315617" y="3732624"/>
            <a:chExt cx="7662240" cy="832010"/>
          </a:xfrm>
        </p:grpSpPr>
        <p:sp>
          <p:nvSpPr>
            <p:cNvPr id="23" name="文本框 22">
              <a:extLst>
                <a:ext uri="{FF2B5EF4-FFF2-40B4-BE49-F238E27FC236}">
                  <a16:creationId xmlns:a16="http://schemas.microsoft.com/office/drawing/2014/main" id="{E47599B2-F240-1CAB-8A17-CC02381CAABA}"/>
                </a:ext>
              </a:extLst>
            </p:cNvPr>
            <p:cNvSpPr txBox="1"/>
            <p:nvPr/>
          </p:nvSpPr>
          <p:spPr>
            <a:xfrm>
              <a:off x="315617" y="3979859"/>
              <a:ext cx="2381795" cy="584775"/>
            </a:xfrm>
            <a:prstGeom prst="rect">
              <a:avLst/>
            </a:prstGeom>
            <a:noFill/>
          </p:spPr>
          <p:txBody>
            <a:bodyPr wrap="square" rtlCol="0">
              <a:spAutoFit/>
            </a:bodyPr>
            <a:lstStyle/>
            <a:p>
              <a:r>
                <a:rPr lang="zh-CN" altLang="en-US" sz="1600" b="1" dirty="0">
                  <a:solidFill>
                    <a:schemeClr val="accent1"/>
                  </a:solidFill>
                </a:rPr>
                <a:t>发送</a:t>
              </a:r>
              <a:r>
                <a:rPr lang="en-US" altLang="zh-CN" sz="1600" b="1" dirty="0">
                  <a:solidFill>
                    <a:schemeClr val="accent1"/>
                  </a:solidFill>
                </a:rPr>
                <a:t>TCP</a:t>
              </a:r>
              <a:r>
                <a:rPr lang="zh-CN" altLang="en-US" sz="1600" b="1" dirty="0">
                  <a:solidFill>
                    <a:schemeClr val="accent1"/>
                  </a:solidFill>
                </a:rPr>
                <a:t>连接请求报文段</a:t>
              </a:r>
              <a:endParaRPr lang="en-US" altLang="zh-CN" sz="1600" b="1" dirty="0">
                <a:solidFill>
                  <a:schemeClr val="accent1"/>
                </a:solidFill>
              </a:endParaRPr>
            </a:p>
            <a:p>
              <a:r>
                <a:rPr lang="zh-CN" altLang="en-US" sz="1600" b="1" dirty="0">
                  <a:solidFill>
                    <a:schemeClr val="accent1"/>
                  </a:solidFill>
                </a:rPr>
                <a:t>进入同步已发送状态</a:t>
              </a:r>
            </a:p>
          </p:txBody>
        </p:sp>
        <p:cxnSp>
          <p:nvCxnSpPr>
            <p:cNvPr id="24" name="直接箭头连接符 23">
              <a:extLst>
                <a:ext uri="{FF2B5EF4-FFF2-40B4-BE49-F238E27FC236}">
                  <a16:creationId xmlns:a16="http://schemas.microsoft.com/office/drawing/2014/main" id="{89CF5ADC-9308-669A-5476-D1CF32FD292B}"/>
                </a:ext>
              </a:extLst>
            </p:cNvPr>
            <p:cNvCxnSpPr>
              <a:cxnSpLocks/>
            </p:cNvCxnSpPr>
            <p:nvPr/>
          </p:nvCxnSpPr>
          <p:spPr>
            <a:xfrm>
              <a:off x="4214138" y="3986246"/>
              <a:ext cx="3763719" cy="5503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4441DEC6-2AB0-BB01-E502-E28D617F015C}"/>
                </a:ext>
              </a:extLst>
            </p:cNvPr>
            <p:cNvSpPr txBox="1"/>
            <p:nvPr/>
          </p:nvSpPr>
          <p:spPr>
            <a:xfrm rot="534720">
              <a:off x="4241835" y="3732624"/>
              <a:ext cx="979714" cy="369332"/>
            </a:xfrm>
            <a:prstGeom prst="rect">
              <a:avLst/>
            </a:prstGeom>
            <a:noFill/>
          </p:spPr>
          <p:txBody>
            <a:bodyPr wrap="square" rtlCol="0">
              <a:spAutoFit/>
            </a:bodyPr>
            <a:lstStyle/>
            <a:p>
              <a:r>
                <a:rPr lang="en-US" altLang="zh-CN" b="1" dirty="0"/>
                <a:t>SYN=1</a:t>
              </a:r>
              <a:endParaRPr lang="zh-CN" altLang="en-US" b="1" dirty="0"/>
            </a:p>
          </p:txBody>
        </p:sp>
        <p:sp>
          <p:nvSpPr>
            <p:cNvPr id="26" name="文本框 25">
              <a:extLst>
                <a:ext uri="{FF2B5EF4-FFF2-40B4-BE49-F238E27FC236}">
                  <a16:creationId xmlns:a16="http://schemas.microsoft.com/office/drawing/2014/main" id="{9316F8B1-F310-9DC3-5EFE-E748AEE73AA3}"/>
                </a:ext>
              </a:extLst>
            </p:cNvPr>
            <p:cNvSpPr txBox="1"/>
            <p:nvPr/>
          </p:nvSpPr>
          <p:spPr>
            <a:xfrm rot="487117">
              <a:off x="5753893" y="3949348"/>
              <a:ext cx="979714" cy="369332"/>
            </a:xfrm>
            <a:prstGeom prst="rect">
              <a:avLst/>
            </a:prstGeom>
            <a:noFill/>
          </p:spPr>
          <p:txBody>
            <a:bodyPr wrap="square" rtlCol="0">
              <a:spAutoFit/>
            </a:bodyPr>
            <a:lstStyle/>
            <a:p>
              <a:r>
                <a:rPr lang="en-US" altLang="zh-CN" b="1" dirty="0"/>
                <a:t>seq=x</a:t>
              </a:r>
              <a:endParaRPr lang="zh-CN" altLang="en-US" b="1" dirty="0"/>
            </a:p>
          </p:txBody>
        </p:sp>
      </p:grpSp>
      <p:grpSp>
        <p:nvGrpSpPr>
          <p:cNvPr id="27" name="组合 26">
            <a:extLst>
              <a:ext uri="{FF2B5EF4-FFF2-40B4-BE49-F238E27FC236}">
                <a16:creationId xmlns:a16="http://schemas.microsoft.com/office/drawing/2014/main" id="{84EC012A-68E3-2171-C5C4-ABC963DA07D5}"/>
              </a:ext>
            </a:extLst>
          </p:cNvPr>
          <p:cNvGrpSpPr/>
          <p:nvPr/>
        </p:nvGrpSpPr>
        <p:grpSpPr>
          <a:xfrm>
            <a:off x="1408900" y="2996030"/>
            <a:ext cx="1709154" cy="996849"/>
            <a:chOff x="1408900" y="1935857"/>
            <a:chExt cx="1709154" cy="996849"/>
          </a:xfrm>
        </p:grpSpPr>
        <p:cxnSp>
          <p:nvCxnSpPr>
            <p:cNvPr id="43" name="连接符: 肘形 42">
              <a:extLst>
                <a:ext uri="{FF2B5EF4-FFF2-40B4-BE49-F238E27FC236}">
                  <a16:creationId xmlns:a16="http://schemas.microsoft.com/office/drawing/2014/main" id="{5905DFE8-BA1C-28E9-D48D-3335BA0FE7E6}"/>
                </a:ext>
              </a:extLst>
            </p:cNvPr>
            <p:cNvCxnSpPr>
              <a:cxnSpLocks/>
              <a:stCxn id="47" idx="1"/>
            </p:cNvCxnSpPr>
            <p:nvPr/>
          </p:nvCxnSpPr>
          <p:spPr>
            <a:xfrm rot="10800000" flipV="1">
              <a:off x="2705771" y="1935857"/>
              <a:ext cx="412283" cy="990215"/>
            </a:xfrm>
            <a:prstGeom prst="bentConnector3">
              <a:avLst>
                <a:gd name="adj1" fmla="val 420630"/>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7C53DEA6-CE01-1526-51BF-6F8A5F1B33BF}"/>
                </a:ext>
              </a:extLst>
            </p:cNvPr>
            <p:cNvSpPr txBox="1"/>
            <p:nvPr/>
          </p:nvSpPr>
          <p:spPr>
            <a:xfrm>
              <a:off x="1408900" y="2563374"/>
              <a:ext cx="1226127" cy="369332"/>
            </a:xfrm>
            <a:prstGeom prst="rect">
              <a:avLst/>
            </a:prstGeom>
            <a:noFill/>
          </p:spPr>
          <p:txBody>
            <a:bodyPr wrap="square" rtlCol="0">
              <a:spAutoFit/>
            </a:bodyPr>
            <a:lstStyle/>
            <a:p>
              <a:pPr algn="ctr"/>
              <a:r>
                <a:rPr lang="zh-CN" altLang="en-US" b="1" dirty="0"/>
                <a:t>主动打开</a:t>
              </a:r>
            </a:p>
          </p:txBody>
        </p:sp>
      </p:grpSp>
      <p:sp>
        <p:nvSpPr>
          <p:cNvPr id="28" name="矩形 27">
            <a:extLst>
              <a:ext uri="{FF2B5EF4-FFF2-40B4-BE49-F238E27FC236}">
                <a16:creationId xmlns:a16="http://schemas.microsoft.com/office/drawing/2014/main" id="{2A00177A-AC3D-DE14-A8AC-C0B2DEF8FD61}"/>
              </a:ext>
            </a:extLst>
          </p:cNvPr>
          <p:cNvSpPr/>
          <p:nvPr/>
        </p:nvSpPr>
        <p:spPr>
          <a:xfrm>
            <a:off x="7977733" y="4536455"/>
            <a:ext cx="1515035" cy="114137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SYN-RCVD</a:t>
            </a:r>
          </a:p>
          <a:p>
            <a:pPr algn="ctr"/>
            <a:r>
              <a:rPr lang="zh-CN" altLang="en-US" b="1" dirty="0">
                <a:solidFill>
                  <a:schemeClr val="bg1"/>
                </a:solidFill>
                <a:latin typeface="+mn-ea"/>
              </a:rPr>
              <a:t>同步已接收</a:t>
            </a:r>
          </a:p>
        </p:txBody>
      </p:sp>
      <p:cxnSp>
        <p:nvCxnSpPr>
          <p:cNvPr id="29" name="直接箭头连接符 28">
            <a:extLst>
              <a:ext uri="{FF2B5EF4-FFF2-40B4-BE49-F238E27FC236}">
                <a16:creationId xmlns:a16="http://schemas.microsoft.com/office/drawing/2014/main" id="{E6A5AEFE-F4B9-091E-F7BE-890999CBE171}"/>
              </a:ext>
            </a:extLst>
          </p:cNvPr>
          <p:cNvCxnSpPr>
            <a:cxnSpLocks/>
          </p:cNvCxnSpPr>
          <p:nvPr/>
        </p:nvCxnSpPr>
        <p:spPr>
          <a:xfrm flipH="1">
            <a:off x="4214136" y="4553031"/>
            <a:ext cx="3763167" cy="552975"/>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8B8403B8-136E-B66F-F21B-1C4CF3E30F7B}"/>
              </a:ext>
            </a:extLst>
          </p:cNvPr>
          <p:cNvSpPr txBox="1"/>
          <p:nvPr/>
        </p:nvSpPr>
        <p:spPr>
          <a:xfrm rot="21083811">
            <a:off x="4241603" y="4655276"/>
            <a:ext cx="1695926" cy="369332"/>
          </a:xfrm>
          <a:prstGeom prst="rect">
            <a:avLst/>
          </a:prstGeom>
          <a:noFill/>
        </p:spPr>
        <p:txBody>
          <a:bodyPr wrap="square" rtlCol="0">
            <a:spAutoFit/>
          </a:bodyPr>
          <a:lstStyle/>
          <a:p>
            <a:r>
              <a:rPr lang="en-US" altLang="zh-CN" b="1" dirty="0"/>
              <a:t>SYN=1  ACK=1</a:t>
            </a:r>
            <a:endParaRPr lang="zh-CN" altLang="en-US" b="1" dirty="0"/>
          </a:p>
        </p:txBody>
      </p:sp>
      <p:sp>
        <p:nvSpPr>
          <p:cNvPr id="31" name="文本框 30">
            <a:extLst>
              <a:ext uri="{FF2B5EF4-FFF2-40B4-BE49-F238E27FC236}">
                <a16:creationId xmlns:a16="http://schemas.microsoft.com/office/drawing/2014/main" id="{34D4FD6C-3AA6-68E3-4944-E76B79E389C2}"/>
              </a:ext>
            </a:extLst>
          </p:cNvPr>
          <p:cNvSpPr txBox="1"/>
          <p:nvPr/>
        </p:nvSpPr>
        <p:spPr>
          <a:xfrm rot="21067815">
            <a:off x="5750150" y="4496780"/>
            <a:ext cx="756271" cy="369332"/>
          </a:xfrm>
          <a:prstGeom prst="rect">
            <a:avLst/>
          </a:prstGeom>
          <a:noFill/>
        </p:spPr>
        <p:txBody>
          <a:bodyPr wrap="square" rtlCol="0">
            <a:spAutoFit/>
          </a:bodyPr>
          <a:lstStyle/>
          <a:p>
            <a:r>
              <a:rPr lang="en-US" altLang="zh-CN" b="1" dirty="0"/>
              <a:t>seq=y</a:t>
            </a:r>
            <a:endParaRPr lang="zh-CN" altLang="en-US" b="1" dirty="0"/>
          </a:p>
        </p:txBody>
      </p:sp>
      <p:sp>
        <p:nvSpPr>
          <p:cNvPr id="32" name="文本框 31">
            <a:extLst>
              <a:ext uri="{FF2B5EF4-FFF2-40B4-BE49-F238E27FC236}">
                <a16:creationId xmlns:a16="http://schemas.microsoft.com/office/drawing/2014/main" id="{CD0DDA0C-A964-D813-4FB7-6779562897AB}"/>
              </a:ext>
            </a:extLst>
          </p:cNvPr>
          <p:cNvSpPr txBox="1"/>
          <p:nvPr/>
        </p:nvSpPr>
        <p:spPr>
          <a:xfrm rot="21045899">
            <a:off x="6416000" y="4392244"/>
            <a:ext cx="968915" cy="369332"/>
          </a:xfrm>
          <a:prstGeom prst="rect">
            <a:avLst/>
          </a:prstGeom>
          <a:noFill/>
        </p:spPr>
        <p:txBody>
          <a:bodyPr wrap="square" rtlCol="0">
            <a:spAutoFit/>
          </a:bodyPr>
          <a:lstStyle/>
          <a:p>
            <a:r>
              <a:rPr lang="en-US" altLang="zh-CN" b="1" dirty="0"/>
              <a:t>ack=x+1</a:t>
            </a:r>
            <a:endParaRPr lang="zh-CN" altLang="en-US" b="1" dirty="0"/>
          </a:p>
        </p:txBody>
      </p:sp>
      <p:sp>
        <p:nvSpPr>
          <p:cNvPr id="33" name="文本框 32">
            <a:extLst>
              <a:ext uri="{FF2B5EF4-FFF2-40B4-BE49-F238E27FC236}">
                <a16:creationId xmlns:a16="http://schemas.microsoft.com/office/drawing/2014/main" id="{C5B68BC8-BD76-4A08-CC3E-1C7F674C5CA9}"/>
              </a:ext>
            </a:extLst>
          </p:cNvPr>
          <p:cNvSpPr txBox="1"/>
          <p:nvPr/>
        </p:nvSpPr>
        <p:spPr>
          <a:xfrm>
            <a:off x="9479981" y="4544543"/>
            <a:ext cx="2804229" cy="584775"/>
          </a:xfrm>
          <a:prstGeom prst="rect">
            <a:avLst/>
          </a:prstGeom>
          <a:noFill/>
        </p:spPr>
        <p:txBody>
          <a:bodyPr wrap="square" rtlCol="0">
            <a:spAutoFit/>
          </a:bodyPr>
          <a:lstStyle/>
          <a:p>
            <a:r>
              <a:rPr lang="zh-CN" altLang="en-US" sz="1600" b="1" dirty="0">
                <a:solidFill>
                  <a:schemeClr val="accent5"/>
                </a:solidFill>
              </a:rPr>
              <a:t>发送</a:t>
            </a:r>
            <a:r>
              <a:rPr lang="en-US" altLang="zh-CN" sz="1600" b="1" dirty="0">
                <a:solidFill>
                  <a:schemeClr val="accent5"/>
                </a:solidFill>
              </a:rPr>
              <a:t>TCP</a:t>
            </a:r>
            <a:r>
              <a:rPr lang="zh-CN" altLang="en-US" sz="1600" b="1" dirty="0">
                <a:solidFill>
                  <a:schemeClr val="accent5"/>
                </a:solidFill>
              </a:rPr>
              <a:t>连接请求确认报文段</a:t>
            </a:r>
            <a:endParaRPr lang="en-US" altLang="zh-CN" sz="1600" b="1" dirty="0">
              <a:solidFill>
                <a:schemeClr val="accent5"/>
              </a:solidFill>
            </a:endParaRPr>
          </a:p>
          <a:p>
            <a:r>
              <a:rPr lang="zh-CN" altLang="en-US" sz="1600" b="1" dirty="0">
                <a:solidFill>
                  <a:schemeClr val="accent5"/>
                </a:solidFill>
              </a:rPr>
              <a:t>进入同步已接收状态</a:t>
            </a:r>
          </a:p>
        </p:txBody>
      </p:sp>
      <p:sp>
        <p:nvSpPr>
          <p:cNvPr id="34" name="矩形 33">
            <a:extLst>
              <a:ext uri="{FF2B5EF4-FFF2-40B4-BE49-F238E27FC236}">
                <a16:creationId xmlns:a16="http://schemas.microsoft.com/office/drawing/2014/main" id="{57552BB1-DE1C-91BE-9CEE-6C85529D6BD7}"/>
              </a:ext>
            </a:extLst>
          </p:cNvPr>
          <p:cNvSpPr/>
          <p:nvPr/>
        </p:nvSpPr>
        <p:spPr>
          <a:xfrm>
            <a:off x="2699102" y="5108586"/>
            <a:ext cx="1515035" cy="131823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35" name="矩形 34">
            <a:extLst>
              <a:ext uri="{FF2B5EF4-FFF2-40B4-BE49-F238E27FC236}">
                <a16:creationId xmlns:a16="http://schemas.microsoft.com/office/drawing/2014/main" id="{2E555B10-31D2-76F5-3C8A-58546C34801F}"/>
              </a:ext>
            </a:extLst>
          </p:cNvPr>
          <p:cNvSpPr/>
          <p:nvPr/>
        </p:nvSpPr>
        <p:spPr>
          <a:xfrm>
            <a:off x="7971324" y="5679611"/>
            <a:ext cx="1515035" cy="747212"/>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grpSp>
        <p:nvGrpSpPr>
          <p:cNvPr id="36" name="组合 35">
            <a:extLst>
              <a:ext uri="{FF2B5EF4-FFF2-40B4-BE49-F238E27FC236}">
                <a16:creationId xmlns:a16="http://schemas.microsoft.com/office/drawing/2014/main" id="{C6E1C76B-F16A-F8CD-FDE1-A5EDD06E058F}"/>
              </a:ext>
            </a:extLst>
          </p:cNvPr>
          <p:cNvGrpSpPr/>
          <p:nvPr/>
        </p:nvGrpSpPr>
        <p:grpSpPr>
          <a:xfrm>
            <a:off x="4275417" y="5815800"/>
            <a:ext cx="3641166" cy="584775"/>
            <a:chOff x="4275415" y="5877463"/>
            <a:chExt cx="3641166" cy="584775"/>
          </a:xfrm>
        </p:grpSpPr>
        <p:sp>
          <p:nvSpPr>
            <p:cNvPr id="41" name="圆柱体 40">
              <a:extLst>
                <a:ext uri="{FF2B5EF4-FFF2-40B4-BE49-F238E27FC236}">
                  <a16:creationId xmlns:a16="http://schemas.microsoft.com/office/drawing/2014/main" id="{5DE451C7-DB61-F1EF-FD2E-BA8DAC98B06E}"/>
                </a:ext>
              </a:extLst>
            </p:cNvPr>
            <p:cNvSpPr/>
            <p:nvPr/>
          </p:nvSpPr>
          <p:spPr>
            <a:xfrm rot="16200000">
              <a:off x="5826555" y="4339328"/>
              <a:ext cx="538890" cy="364116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42" name="文本框 41">
              <a:extLst>
                <a:ext uri="{FF2B5EF4-FFF2-40B4-BE49-F238E27FC236}">
                  <a16:creationId xmlns:a16="http://schemas.microsoft.com/office/drawing/2014/main" id="{BFCD024E-9FB2-7F77-049B-15C43400A468}"/>
                </a:ext>
              </a:extLst>
            </p:cNvPr>
            <p:cNvSpPr txBox="1"/>
            <p:nvPr/>
          </p:nvSpPr>
          <p:spPr>
            <a:xfrm>
              <a:off x="4275415" y="5877463"/>
              <a:ext cx="3641165" cy="584775"/>
            </a:xfrm>
            <a:prstGeom prst="rect">
              <a:avLst/>
            </a:prstGeom>
            <a:noFill/>
          </p:spPr>
          <p:txBody>
            <a:bodyPr wrap="square" rtlCol="0">
              <a:spAutoFit/>
            </a:bodyPr>
            <a:lstStyle/>
            <a:p>
              <a:pPr algn="ctr"/>
              <a:r>
                <a:rPr lang="zh-CN" altLang="en-US" sz="1600" b="1" dirty="0">
                  <a:solidFill>
                    <a:schemeClr val="bg1"/>
                  </a:solidFill>
                </a:rPr>
                <a:t>基于已建立好的</a:t>
              </a:r>
              <a:r>
                <a:rPr lang="en-US" altLang="zh-CN" sz="1600" b="1" dirty="0">
                  <a:solidFill>
                    <a:schemeClr val="bg1"/>
                  </a:solidFill>
                </a:rPr>
                <a:t>TCP</a:t>
              </a:r>
              <a:r>
                <a:rPr lang="zh-CN" altLang="en-US" sz="1600" b="1" dirty="0">
                  <a:solidFill>
                    <a:schemeClr val="bg1"/>
                  </a:solidFill>
                </a:rPr>
                <a:t>连接</a:t>
              </a:r>
              <a:endParaRPr lang="en-US" altLang="zh-CN" sz="1600" b="1" dirty="0">
                <a:solidFill>
                  <a:schemeClr val="bg1"/>
                </a:solidFill>
              </a:endParaRPr>
            </a:p>
            <a:p>
              <a:pPr algn="ctr"/>
              <a:r>
                <a:rPr lang="zh-CN" altLang="en-US" sz="1600" b="1" dirty="0">
                  <a:solidFill>
                    <a:schemeClr val="bg1"/>
                  </a:solidFill>
                </a:rPr>
                <a:t>进行可靠数据传输</a:t>
              </a:r>
            </a:p>
          </p:txBody>
        </p:sp>
      </p:grpSp>
      <p:grpSp>
        <p:nvGrpSpPr>
          <p:cNvPr id="56" name="组合 55">
            <a:extLst>
              <a:ext uri="{FF2B5EF4-FFF2-40B4-BE49-F238E27FC236}">
                <a16:creationId xmlns:a16="http://schemas.microsoft.com/office/drawing/2014/main" id="{D365EA51-E4EE-1A9C-02FB-A1067ABEA051}"/>
              </a:ext>
            </a:extLst>
          </p:cNvPr>
          <p:cNvGrpSpPr/>
          <p:nvPr/>
        </p:nvGrpSpPr>
        <p:grpSpPr>
          <a:xfrm>
            <a:off x="315617" y="5002833"/>
            <a:ext cx="7671622" cy="1188460"/>
            <a:chOff x="315617" y="5002833"/>
            <a:chExt cx="7671622" cy="1188460"/>
          </a:xfrm>
        </p:grpSpPr>
        <p:sp>
          <p:nvSpPr>
            <p:cNvPr id="12" name="文本框 11">
              <a:extLst>
                <a:ext uri="{FF2B5EF4-FFF2-40B4-BE49-F238E27FC236}">
                  <a16:creationId xmlns:a16="http://schemas.microsoft.com/office/drawing/2014/main" id="{6E27725A-71AF-9E62-C161-5F2216B1C3F8}"/>
                </a:ext>
              </a:extLst>
            </p:cNvPr>
            <p:cNvSpPr txBox="1"/>
            <p:nvPr/>
          </p:nvSpPr>
          <p:spPr>
            <a:xfrm>
              <a:off x="315617" y="5114075"/>
              <a:ext cx="2381795" cy="1077218"/>
            </a:xfrm>
            <a:prstGeom prst="rect">
              <a:avLst/>
            </a:prstGeom>
            <a:noFill/>
          </p:spPr>
          <p:txBody>
            <a:bodyPr wrap="square" rtlCol="0">
              <a:spAutoFit/>
            </a:bodyPr>
            <a:lstStyle/>
            <a:p>
              <a:r>
                <a:rPr lang="zh-CN" altLang="en-US" sz="1600" b="1" dirty="0">
                  <a:solidFill>
                    <a:schemeClr val="accent4"/>
                  </a:solidFill>
                </a:rPr>
                <a:t>发送针对</a:t>
              </a:r>
              <a:r>
                <a:rPr lang="en-US" altLang="zh-CN" sz="1600" b="1" dirty="0">
                  <a:solidFill>
                    <a:schemeClr val="accent4"/>
                  </a:solidFill>
                </a:rPr>
                <a:t>TCP</a:t>
              </a:r>
              <a:r>
                <a:rPr lang="zh-CN" altLang="en-US" sz="1600" b="1" dirty="0">
                  <a:solidFill>
                    <a:schemeClr val="accent4"/>
                  </a:solidFill>
                </a:rPr>
                <a:t>连接请求确认报文段的普通</a:t>
              </a:r>
              <a:r>
                <a:rPr lang="en-US" altLang="zh-CN" sz="1600" b="1" dirty="0">
                  <a:solidFill>
                    <a:schemeClr val="accent4"/>
                  </a:solidFill>
                </a:rPr>
                <a:t>TCP</a:t>
              </a:r>
              <a:r>
                <a:rPr lang="zh-CN" altLang="en-US" sz="1600" b="1" dirty="0">
                  <a:solidFill>
                    <a:schemeClr val="accent4"/>
                  </a:solidFill>
                </a:rPr>
                <a:t>确认报文段，并进入连接已建立状态。</a:t>
              </a:r>
              <a:endParaRPr lang="en-US" altLang="zh-CN" sz="1600" b="1" dirty="0">
                <a:solidFill>
                  <a:schemeClr val="accent4"/>
                </a:solidFill>
              </a:endParaRPr>
            </a:p>
          </p:txBody>
        </p:sp>
        <p:cxnSp>
          <p:nvCxnSpPr>
            <p:cNvPr id="37" name="直接箭头连接符 36">
              <a:extLst>
                <a:ext uri="{FF2B5EF4-FFF2-40B4-BE49-F238E27FC236}">
                  <a16:creationId xmlns:a16="http://schemas.microsoft.com/office/drawing/2014/main" id="{82041C78-FB7B-4510-97E5-6528D45837D9}"/>
                </a:ext>
              </a:extLst>
            </p:cNvPr>
            <p:cNvCxnSpPr>
              <a:cxnSpLocks/>
            </p:cNvCxnSpPr>
            <p:nvPr/>
          </p:nvCxnSpPr>
          <p:spPr>
            <a:xfrm>
              <a:off x="4223520" y="5127480"/>
              <a:ext cx="3763719" cy="5503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21CA74EB-6E1D-AAFA-281D-4A792BDD2FBE}"/>
                </a:ext>
              </a:extLst>
            </p:cNvPr>
            <p:cNvSpPr txBox="1"/>
            <p:nvPr/>
          </p:nvSpPr>
          <p:spPr>
            <a:xfrm rot="534720">
              <a:off x="4959613" y="5002833"/>
              <a:ext cx="979714" cy="369332"/>
            </a:xfrm>
            <a:prstGeom prst="rect">
              <a:avLst/>
            </a:prstGeom>
            <a:noFill/>
          </p:spPr>
          <p:txBody>
            <a:bodyPr wrap="square" rtlCol="0">
              <a:spAutoFit/>
            </a:bodyPr>
            <a:lstStyle/>
            <a:p>
              <a:r>
                <a:rPr lang="en-US" altLang="zh-CN" b="1" dirty="0"/>
                <a:t>ACK-=1</a:t>
              </a:r>
              <a:endParaRPr lang="zh-CN" altLang="en-US" b="1" dirty="0"/>
            </a:p>
          </p:txBody>
        </p:sp>
        <p:sp>
          <p:nvSpPr>
            <p:cNvPr id="39" name="文本框 38">
              <a:extLst>
                <a:ext uri="{FF2B5EF4-FFF2-40B4-BE49-F238E27FC236}">
                  <a16:creationId xmlns:a16="http://schemas.microsoft.com/office/drawing/2014/main" id="{C3169B5B-D7C4-2E01-91A9-D55C7AD97338}"/>
                </a:ext>
              </a:extLst>
            </p:cNvPr>
            <p:cNvSpPr txBox="1"/>
            <p:nvPr/>
          </p:nvSpPr>
          <p:spPr>
            <a:xfrm rot="487117">
              <a:off x="5753893" y="5095343"/>
              <a:ext cx="979714" cy="369332"/>
            </a:xfrm>
            <a:prstGeom prst="rect">
              <a:avLst/>
            </a:prstGeom>
            <a:noFill/>
          </p:spPr>
          <p:txBody>
            <a:bodyPr wrap="square" rtlCol="0">
              <a:spAutoFit/>
            </a:bodyPr>
            <a:lstStyle/>
            <a:p>
              <a:r>
                <a:rPr lang="en-US" altLang="zh-CN" b="1" dirty="0"/>
                <a:t>seq=x+1</a:t>
              </a:r>
              <a:endParaRPr lang="zh-CN" altLang="en-US" b="1" dirty="0"/>
            </a:p>
          </p:txBody>
        </p:sp>
        <p:sp>
          <p:nvSpPr>
            <p:cNvPr id="40" name="文本框 39">
              <a:extLst>
                <a:ext uri="{FF2B5EF4-FFF2-40B4-BE49-F238E27FC236}">
                  <a16:creationId xmlns:a16="http://schemas.microsoft.com/office/drawing/2014/main" id="{DC4CBC8D-295A-5AC5-8AD3-66728A7FD0AC}"/>
                </a:ext>
              </a:extLst>
            </p:cNvPr>
            <p:cNvSpPr txBox="1"/>
            <p:nvPr/>
          </p:nvSpPr>
          <p:spPr>
            <a:xfrm rot="487117">
              <a:off x="6629294" y="5207874"/>
              <a:ext cx="979714" cy="369332"/>
            </a:xfrm>
            <a:prstGeom prst="rect">
              <a:avLst/>
            </a:prstGeom>
            <a:noFill/>
          </p:spPr>
          <p:txBody>
            <a:bodyPr wrap="square" rtlCol="0">
              <a:spAutoFit/>
            </a:bodyPr>
            <a:lstStyle/>
            <a:p>
              <a:r>
                <a:rPr lang="en-US" altLang="zh-CN" b="1" dirty="0"/>
                <a:t>ack=y+1</a:t>
              </a:r>
              <a:endParaRPr lang="zh-CN" altLang="en-US" b="1" dirty="0"/>
            </a:p>
          </p:txBody>
        </p:sp>
      </p:grpSp>
      <p:grpSp>
        <p:nvGrpSpPr>
          <p:cNvPr id="5" name="组合 4">
            <a:extLst>
              <a:ext uri="{FF2B5EF4-FFF2-40B4-BE49-F238E27FC236}">
                <a16:creationId xmlns:a16="http://schemas.microsoft.com/office/drawing/2014/main" id="{2BA59F94-AED1-01E8-3386-7F0D90945918}"/>
              </a:ext>
            </a:extLst>
          </p:cNvPr>
          <p:cNvGrpSpPr/>
          <p:nvPr/>
        </p:nvGrpSpPr>
        <p:grpSpPr>
          <a:xfrm>
            <a:off x="933106" y="1224276"/>
            <a:ext cx="10954094" cy="1228065"/>
            <a:chOff x="933106" y="1224276"/>
            <a:chExt cx="10954094" cy="1228065"/>
          </a:xfrm>
        </p:grpSpPr>
        <p:sp>
          <p:nvSpPr>
            <p:cNvPr id="50" name="文本框 49">
              <a:extLst>
                <a:ext uri="{FF2B5EF4-FFF2-40B4-BE49-F238E27FC236}">
                  <a16:creationId xmlns:a16="http://schemas.microsoft.com/office/drawing/2014/main" id="{98212324-DF68-4ADE-422E-68FC606198F2}"/>
                </a:ext>
              </a:extLst>
            </p:cNvPr>
            <p:cNvSpPr txBox="1"/>
            <p:nvPr/>
          </p:nvSpPr>
          <p:spPr>
            <a:xfrm>
              <a:off x="933106" y="1224276"/>
              <a:ext cx="10954094" cy="923330"/>
            </a:xfrm>
            <a:prstGeom prst="rect">
              <a:avLst/>
            </a:prstGeom>
            <a:noFill/>
          </p:spPr>
          <p:txBody>
            <a:bodyPr wrap="square" rtlCol="0">
              <a:spAutoFit/>
            </a:bodyPr>
            <a:lstStyle/>
            <a:p>
              <a:r>
                <a:rPr lang="en-US" altLang="zh-CN" b="1" dirty="0"/>
                <a:t>【2020</a:t>
              </a:r>
              <a:r>
                <a:rPr lang="zh-CN" altLang="en-US" b="1" dirty="0"/>
                <a:t>年 题</a:t>
              </a:r>
              <a:r>
                <a:rPr lang="en-US" altLang="zh-CN" b="1" dirty="0"/>
                <a:t>39】</a:t>
              </a:r>
              <a:r>
                <a:rPr lang="zh-CN" altLang="en-US" b="1" dirty="0"/>
                <a:t>若主机甲与主机乙建立</a:t>
              </a:r>
              <a:r>
                <a:rPr lang="en-US" altLang="zh-CN" b="1" dirty="0"/>
                <a:t>TCP</a:t>
              </a:r>
              <a:r>
                <a:rPr lang="zh-CN" altLang="en-US" b="1" dirty="0"/>
                <a:t>连接时发送的</a:t>
              </a:r>
              <a:r>
                <a:rPr lang="en-US" altLang="zh-CN" b="1" dirty="0"/>
                <a:t>SYN</a:t>
              </a:r>
              <a:r>
                <a:rPr lang="zh-CN" altLang="en-US" b="1" dirty="0"/>
                <a:t>段中的序号为</a:t>
              </a:r>
              <a:r>
                <a:rPr lang="en-US" altLang="zh-CN" b="1" dirty="0"/>
                <a:t>1000</a:t>
              </a:r>
              <a:r>
                <a:rPr lang="zh-CN" altLang="en-US" b="1" dirty="0"/>
                <a:t>，在断开连接时，甲发送给 </a:t>
              </a:r>
              <a:endParaRPr lang="en-US" altLang="zh-CN" b="1" dirty="0"/>
            </a:p>
            <a:p>
              <a:r>
                <a:rPr lang="en-US" altLang="zh-CN" b="1" dirty="0"/>
                <a:t>                               </a:t>
              </a:r>
              <a:r>
                <a:rPr lang="zh-CN" altLang="en-US" b="1" dirty="0"/>
                <a:t>乙的</a:t>
              </a:r>
              <a:r>
                <a:rPr lang="en-US" altLang="zh-CN" b="1" dirty="0"/>
                <a:t>FIN</a:t>
              </a:r>
              <a:r>
                <a:rPr lang="zh-CN" altLang="en-US" b="1" dirty="0"/>
                <a:t>段中的序号为</a:t>
              </a:r>
              <a:r>
                <a:rPr lang="en-US" altLang="zh-CN" b="1" dirty="0"/>
                <a:t>5001</a:t>
              </a:r>
              <a:r>
                <a:rPr lang="zh-CN" altLang="en-US" b="1" dirty="0"/>
                <a:t>，则在无任何重传的情况下，甲向乙已经发送的应用层数据的字</a:t>
              </a:r>
              <a:endParaRPr lang="en-US" altLang="zh-CN" b="1" dirty="0"/>
            </a:p>
            <a:p>
              <a:r>
                <a:rPr lang="en-US" altLang="zh-CN" b="1" dirty="0"/>
                <a:t>                               </a:t>
              </a:r>
              <a:r>
                <a:rPr lang="zh-CN" altLang="en-US" b="1" dirty="0"/>
                <a:t>节数为（      ）。</a:t>
              </a:r>
            </a:p>
          </p:txBody>
        </p:sp>
        <p:sp>
          <p:nvSpPr>
            <p:cNvPr id="51" name="文本框 50">
              <a:extLst>
                <a:ext uri="{FF2B5EF4-FFF2-40B4-BE49-F238E27FC236}">
                  <a16:creationId xmlns:a16="http://schemas.microsoft.com/office/drawing/2014/main" id="{631F5CCD-9ADC-CDC6-0881-9D9FDDE528A9}"/>
                </a:ext>
              </a:extLst>
            </p:cNvPr>
            <p:cNvSpPr txBox="1"/>
            <p:nvPr/>
          </p:nvSpPr>
          <p:spPr>
            <a:xfrm>
              <a:off x="2518311" y="2083009"/>
              <a:ext cx="1185672" cy="369332"/>
            </a:xfrm>
            <a:prstGeom prst="rect">
              <a:avLst/>
            </a:prstGeom>
            <a:noFill/>
          </p:spPr>
          <p:txBody>
            <a:bodyPr wrap="square" rtlCol="0">
              <a:spAutoFit/>
            </a:bodyPr>
            <a:lstStyle/>
            <a:p>
              <a:r>
                <a:rPr lang="en-US" altLang="zh-CN" b="1" dirty="0"/>
                <a:t>A. 4002</a:t>
              </a:r>
              <a:endParaRPr lang="zh-CN" altLang="en-US" b="1" dirty="0"/>
            </a:p>
          </p:txBody>
        </p:sp>
        <p:sp>
          <p:nvSpPr>
            <p:cNvPr id="52" name="文本框 51">
              <a:extLst>
                <a:ext uri="{FF2B5EF4-FFF2-40B4-BE49-F238E27FC236}">
                  <a16:creationId xmlns:a16="http://schemas.microsoft.com/office/drawing/2014/main" id="{EDD92915-2898-0614-22F8-1B77A6946048}"/>
                </a:ext>
              </a:extLst>
            </p:cNvPr>
            <p:cNvSpPr txBox="1"/>
            <p:nvPr/>
          </p:nvSpPr>
          <p:spPr>
            <a:xfrm>
              <a:off x="4822107" y="2083009"/>
              <a:ext cx="1185672" cy="369332"/>
            </a:xfrm>
            <a:prstGeom prst="rect">
              <a:avLst/>
            </a:prstGeom>
            <a:noFill/>
          </p:spPr>
          <p:txBody>
            <a:bodyPr wrap="square" rtlCol="0">
              <a:spAutoFit/>
            </a:bodyPr>
            <a:lstStyle/>
            <a:p>
              <a:r>
                <a:rPr lang="en-US" altLang="zh-CN" b="1" dirty="0"/>
                <a:t>B. 4001</a:t>
              </a:r>
              <a:endParaRPr lang="zh-CN" altLang="en-US" b="1" dirty="0"/>
            </a:p>
          </p:txBody>
        </p:sp>
        <p:sp>
          <p:nvSpPr>
            <p:cNvPr id="53" name="文本框 52">
              <a:extLst>
                <a:ext uri="{FF2B5EF4-FFF2-40B4-BE49-F238E27FC236}">
                  <a16:creationId xmlns:a16="http://schemas.microsoft.com/office/drawing/2014/main" id="{44350A22-84FA-1E4F-DA1C-B16702CFD991}"/>
                </a:ext>
              </a:extLst>
            </p:cNvPr>
            <p:cNvSpPr txBox="1"/>
            <p:nvPr/>
          </p:nvSpPr>
          <p:spPr>
            <a:xfrm>
              <a:off x="7125903" y="2083009"/>
              <a:ext cx="1185672" cy="369332"/>
            </a:xfrm>
            <a:prstGeom prst="rect">
              <a:avLst/>
            </a:prstGeom>
            <a:noFill/>
          </p:spPr>
          <p:txBody>
            <a:bodyPr wrap="square" rtlCol="0">
              <a:spAutoFit/>
            </a:bodyPr>
            <a:lstStyle/>
            <a:p>
              <a:r>
                <a:rPr lang="en-US" altLang="zh-CN" b="1" dirty="0"/>
                <a:t>C. 4000</a:t>
              </a:r>
              <a:endParaRPr lang="zh-CN" altLang="en-US" b="1" dirty="0"/>
            </a:p>
          </p:txBody>
        </p:sp>
        <p:sp>
          <p:nvSpPr>
            <p:cNvPr id="54" name="文本框 53">
              <a:extLst>
                <a:ext uri="{FF2B5EF4-FFF2-40B4-BE49-F238E27FC236}">
                  <a16:creationId xmlns:a16="http://schemas.microsoft.com/office/drawing/2014/main" id="{AD432336-EDAE-5EF2-4C17-898A7C9820F0}"/>
                </a:ext>
              </a:extLst>
            </p:cNvPr>
            <p:cNvSpPr txBox="1"/>
            <p:nvPr/>
          </p:nvSpPr>
          <p:spPr>
            <a:xfrm>
              <a:off x="9429699" y="2083009"/>
              <a:ext cx="1185672" cy="369332"/>
            </a:xfrm>
            <a:prstGeom prst="rect">
              <a:avLst/>
            </a:prstGeom>
            <a:noFill/>
          </p:spPr>
          <p:txBody>
            <a:bodyPr wrap="square" rtlCol="0">
              <a:spAutoFit/>
            </a:bodyPr>
            <a:lstStyle/>
            <a:p>
              <a:r>
                <a:rPr lang="en-US" altLang="zh-CN" b="1" dirty="0"/>
                <a:t>D. 3999</a:t>
              </a:r>
              <a:endParaRPr lang="zh-CN" altLang="en-US" b="1" dirty="0"/>
            </a:p>
          </p:txBody>
        </p:sp>
      </p:grpSp>
      <p:sp>
        <p:nvSpPr>
          <p:cNvPr id="49" name="文本框 48">
            <a:extLst>
              <a:ext uri="{FF2B5EF4-FFF2-40B4-BE49-F238E27FC236}">
                <a16:creationId xmlns:a16="http://schemas.microsoft.com/office/drawing/2014/main" id="{BD2A2C57-7A96-B59A-88AA-82331B2FD419}"/>
              </a:ext>
            </a:extLst>
          </p:cNvPr>
          <p:cNvSpPr txBox="1"/>
          <p:nvPr/>
        </p:nvSpPr>
        <p:spPr>
          <a:xfrm rot="567605">
            <a:off x="6042831" y="5468018"/>
            <a:ext cx="1591716" cy="369332"/>
          </a:xfrm>
          <a:prstGeom prst="rect">
            <a:avLst/>
          </a:prstGeom>
          <a:noFill/>
        </p:spPr>
        <p:txBody>
          <a:bodyPr wrap="square" rtlCol="0">
            <a:spAutoFit/>
          </a:bodyPr>
          <a:lstStyle/>
          <a:p>
            <a:r>
              <a:rPr lang="en-US" altLang="zh-CN" b="1" dirty="0">
                <a:solidFill>
                  <a:schemeClr val="accent1">
                    <a:lumMod val="75000"/>
                  </a:schemeClr>
                </a:solidFill>
              </a:rPr>
              <a:t>=1000+1=1001</a:t>
            </a:r>
            <a:endParaRPr lang="zh-CN" altLang="en-US" b="1" dirty="0">
              <a:solidFill>
                <a:schemeClr val="accent1">
                  <a:lumMod val="75000"/>
                </a:schemeClr>
              </a:solidFill>
            </a:endParaRPr>
          </a:p>
        </p:txBody>
      </p:sp>
      <p:sp>
        <p:nvSpPr>
          <p:cNvPr id="57" name="文本框 56">
            <a:extLst>
              <a:ext uri="{FF2B5EF4-FFF2-40B4-BE49-F238E27FC236}">
                <a16:creationId xmlns:a16="http://schemas.microsoft.com/office/drawing/2014/main" id="{323AC5ED-20B7-C819-9A41-4203C446470B}"/>
              </a:ext>
            </a:extLst>
          </p:cNvPr>
          <p:cNvSpPr txBox="1"/>
          <p:nvPr/>
        </p:nvSpPr>
        <p:spPr>
          <a:xfrm rot="567605">
            <a:off x="6315228" y="4038958"/>
            <a:ext cx="1046922" cy="369332"/>
          </a:xfrm>
          <a:prstGeom prst="rect">
            <a:avLst/>
          </a:prstGeom>
          <a:noFill/>
        </p:spPr>
        <p:txBody>
          <a:bodyPr wrap="square" rtlCol="0">
            <a:spAutoFit/>
          </a:bodyPr>
          <a:lstStyle/>
          <a:p>
            <a:r>
              <a:rPr lang="en-US" altLang="zh-CN" b="1" dirty="0">
                <a:solidFill>
                  <a:schemeClr val="accent1">
                    <a:lumMod val="75000"/>
                  </a:schemeClr>
                </a:solidFill>
              </a:rPr>
              <a:t>=1000</a:t>
            </a:r>
            <a:endParaRPr lang="zh-CN" altLang="en-US" b="1" dirty="0">
              <a:solidFill>
                <a:schemeClr val="accent1">
                  <a:lumMod val="75000"/>
                </a:schemeClr>
              </a:solidFill>
            </a:endParaRPr>
          </a:p>
        </p:txBody>
      </p:sp>
      <p:sp>
        <p:nvSpPr>
          <p:cNvPr id="58" name="对话气泡: 矩形 57">
            <a:extLst>
              <a:ext uri="{FF2B5EF4-FFF2-40B4-BE49-F238E27FC236}">
                <a16:creationId xmlns:a16="http://schemas.microsoft.com/office/drawing/2014/main" id="{B823FD01-601E-A828-6AFE-B9E18F042144}"/>
              </a:ext>
            </a:extLst>
          </p:cNvPr>
          <p:cNvSpPr/>
          <p:nvPr/>
        </p:nvSpPr>
        <p:spPr>
          <a:xfrm>
            <a:off x="4338863" y="2851926"/>
            <a:ext cx="3451140" cy="707452"/>
          </a:xfrm>
          <a:prstGeom prst="wedgeRectCallout">
            <a:avLst>
              <a:gd name="adj1" fmla="val -7969"/>
              <a:gd name="adj2" fmla="val 1280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solidFill>
                  <a:schemeClr val="bg1"/>
                </a:solidFill>
              </a:rPr>
              <a:t>TCP</a:t>
            </a:r>
            <a:r>
              <a:rPr lang="zh-CN" altLang="en-US" sz="1600" b="1" dirty="0">
                <a:solidFill>
                  <a:schemeClr val="bg1"/>
                </a:solidFill>
              </a:rPr>
              <a:t>连接请求报文段不能携带数据，但要消耗掉一个序号。</a:t>
            </a:r>
            <a:endParaRPr lang="zh-CN" altLang="en-US" sz="1600" dirty="0"/>
          </a:p>
        </p:txBody>
      </p:sp>
      <p:sp>
        <p:nvSpPr>
          <p:cNvPr id="59" name="对话气泡: 矩形 58">
            <a:extLst>
              <a:ext uri="{FF2B5EF4-FFF2-40B4-BE49-F238E27FC236}">
                <a16:creationId xmlns:a16="http://schemas.microsoft.com/office/drawing/2014/main" id="{0502CD0C-4CED-248F-AC19-9E0BE7D29042}"/>
              </a:ext>
            </a:extLst>
          </p:cNvPr>
          <p:cNvSpPr/>
          <p:nvPr/>
        </p:nvSpPr>
        <p:spPr>
          <a:xfrm>
            <a:off x="9541100" y="5280009"/>
            <a:ext cx="2389286" cy="1141378"/>
          </a:xfrm>
          <a:prstGeom prst="wedgeRectCallout">
            <a:avLst>
              <a:gd name="adj1" fmla="val -132211"/>
              <a:gd name="adj2" fmla="val -246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solidFill>
                  <a:schemeClr val="bg1"/>
                </a:solidFill>
              </a:rPr>
              <a:t>TCP</a:t>
            </a:r>
            <a:r>
              <a:rPr lang="zh-CN" altLang="en-US" sz="1600" b="1" dirty="0">
                <a:solidFill>
                  <a:schemeClr val="bg1"/>
                </a:solidFill>
              </a:rPr>
              <a:t>普通确认报文段可以携带数据，也可以不携带数据。如果不携带数据，则不消耗序号。</a:t>
            </a:r>
            <a:endParaRPr lang="zh-CN" altLang="en-US" sz="1600" dirty="0"/>
          </a:p>
        </p:txBody>
      </p:sp>
      <p:grpSp>
        <p:nvGrpSpPr>
          <p:cNvPr id="11" name="组合 10">
            <a:extLst>
              <a:ext uri="{FF2B5EF4-FFF2-40B4-BE49-F238E27FC236}">
                <a16:creationId xmlns:a16="http://schemas.microsoft.com/office/drawing/2014/main" id="{2963FBE9-E155-B07F-AA9F-FF4BB99A7F49}"/>
              </a:ext>
            </a:extLst>
          </p:cNvPr>
          <p:cNvGrpSpPr/>
          <p:nvPr/>
        </p:nvGrpSpPr>
        <p:grpSpPr>
          <a:xfrm>
            <a:off x="304800" y="749300"/>
            <a:ext cx="6192344" cy="400110"/>
            <a:chOff x="424117" y="898245"/>
            <a:chExt cx="6192344" cy="400110"/>
          </a:xfrm>
        </p:grpSpPr>
        <p:sp>
          <p:nvSpPr>
            <p:cNvPr id="16" name="平行四边形 15">
              <a:extLst>
                <a:ext uri="{FF2B5EF4-FFF2-40B4-BE49-F238E27FC236}">
                  <a16:creationId xmlns:a16="http://schemas.microsoft.com/office/drawing/2014/main" id="{2F5A8448-9FA2-6CFE-5558-794D0632F524}"/>
                </a:ext>
              </a:extLst>
            </p:cNvPr>
            <p:cNvSpPr/>
            <p:nvPr/>
          </p:nvSpPr>
          <p:spPr>
            <a:xfrm>
              <a:off x="424117" y="898245"/>
              <a:ext cx="67714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55" name="文本框 54">
              <a:extLst>
                <a:ext uri="{FF2B5EF4-FFF2-40B4-BE49-F238E27FC236}">
                  <a16:creationId xmlns:a16="http://schemas.microsoft.com/office/drawing/2014/main" id="{DD41DC71-9432-6F48-E623-BAAB34D7B7A8}"/>
                </a:ext>
              </a:extLst>
            </p:cNvPr>
            <p:cNvSpPr txBox="1"/>
            <p:nvPr/>
          </p:nvSpPr>
          <p:spPr>
            <a:xfrm>
              <a:off x="1101257" y="898245"/>
              <a:ext cx="5515204" cy="400110"/>
            </a:xfrm>
            <a:prstGeom prst="rect">
              <a:avLst/>
            </a:prstGeom>
            <a:noFill/>
          </p:spPr>
          <p:txBody>
            <a:bodyPr wrap="square" rtlCol="0">
              <a:spAutoFit/>
            </a:bodyPr>
            <a:lstStyle/>
            <a:p>
              <a:r>
                <a:rPr lang="zh-CN" altLang="en-US" sz="2000" b="1" dirty="0"/>
                <a:t>“四报文挥手”释放</a:t>
              </a:r>
              <a:r>
                <a:rPr lang="en-US" altLang="zh-CN" sz="2000" b="1" dirty="0"/>
                <a:t>TCP</a:t>
              </a:r>
              <a:r>
                <a:rPr lang="zh-CN" altLang="en-US" sz="2000" b="1" dirty="0"/>
                <a:t>连接</a:t>
              </a:r>
            </a:p>
          </p:txBody>
        </p:sp>
      </p:grpSp>
    </p:spTree>
    <p:custDataLst>
      <p:tags r:id="rId1"/>
    </p:custDataLst>
    <p:extLst>
      <p:ext uri="{BB962C8B-B14F-4D97-AF65-F5344CB8AC3E}">
        <p14:creationId xmlns:p14="http://schemas.microsoft.com/office/powerpoint/2010/main" val="133374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5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500"/>
                                        <p:tgtEl>
                                          <p:spTgt spid="5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wipe(down)">
                                      <p:cBhvr>
                                        <p:cTn id="16" dur="500"/>
                                        <p:tgtEl>
                                          <p:spTgt spid="58"/>
                                        </p:tgtEl>
                                      </p:cBhvr>
                                    </p:animEffect>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3000" fill="hold" nodeType="clickEffect">
                                  <p:stCondLst>
                                    <p:cond delay="0"/>
                                  </p:stCondLst>
                                  <p:childTnLst>
                                    <p:anim calcmode="discrete" valueType="str">
                                      <p:cBhvr>
                                        <p:cTn id="20" dur="500" fill="hold"/>
                                        <p:tgtEl>
                                          <p:spTgt spid="56"/>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left)">
                                      <p:cBhvr>
                                        <p:cTn id="25" dur="500"/>
                                        <p:tgtEl>
                                          <p:spTgt spid="4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wipe(left)">
                                      <p:cBhvr>
                                        <p:cTn id="3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7" grpId="0"/>
      <p:bldP spid="58" grpId="0" animBg="1"/>
      <p:bldP spid="59"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D4A7A371-1E05-FF62-966B-026414708D74}"/>
              </a:ext>
            </a:extLst>
          </p:cNvPr>
          <p:cNvGrpSpPr/>
          <p:nvPr/>
        </p:nvGrpSpPr>
        <p:grpSpPr>
          <a:xfrm>
            <a:off x="2258786" y="3033839"/>
            <a:ext cx="7674427" cy="3441472"/>
            <a:chOff x="2258786" y="3033839"/>
            <a:chExt cx="7674427" cy="3441472"/>
          </a:xfrm>
        </p:grpSpPr>
        <p:pic>
          <p:nvPicPr>
            <p:cNvPr id="14" name="图片 13">
              <a:extLst>
                <a:ext uri="{FF2B5EF4-FFF2-40B4-BE49-F238E27FC236}">
                  <a16:creationId xmlns:a16="http://schemas.microsoft.com/office/drawing/2014/main" id="{66C917B9-ADAC-7FA9-C876-A86CC701EE53}"/>
                </a:ext>
              </a:extLst>
            </p:cNvPr>
            <p:cNvPicPr>
              <a:picLocks noChangeAspect="1"/>
            </p:cNvPicPr>
            <p:nvPr/>
          </p:nvPicPr>
          <p:blipFill>
            <a:blip r:embed="rId3"/>
            <a:stretch>
              <a:fillRect/>
            </a:stretch>
          </p:blipFill>
          <p:spPr>
            <a:xfrm>
              <a:off x="2258786" y="3095920"/>
              <a:ext cx="7674427" cy="3379391"/>
            </a:xfrm>
            <a:prstGeom prst="rect">
              <a:avLst/>
            </a:prstGeom>
          </p:spPr>
        </p:pic>
        <p:sp>
          <p:nvSpPr>
            <p:cNvPr id="18" name="文本框 17">
              <a:extLst>
                <a:ext uri="{FF2B5EF4-FFF2-40B4-BE49-F238E27FC236}">
                  <a16:creationId xmlns:a16="http://schemas.microsoft.com/office/drawing/2014/main" id="{E8643CA8-D198-5703-5B94-8CB92E15E701}"/>
                </a:ext>
              </a:extLst>
            </p:cNvPr>
            <p:cNvSpPr txBox="1"/>
            <p:nvPr/>
          </p:nvSpPr>
          <p:spPr>
            <a:xfrm>
              <a:off x="3337872" y="3075332"/>
              <a:ext cx="1085108" cy="276999"/>
            </a:xfrm>
            <a:prstGeom prst="rect">
              <a:avLst/>
            </a:prstGeom>
            <a:noFill/>
          </p:spPr>
          <p:txBody>
            <a:bodyPr wrap="square" rtlCol="0">
              <a:spAutoFit/>
            </a:bodyPr>
            <a:lstStyle/>
            <a:p>
              <a:pPr algn="ctr"/>
              <a:r>
                <a:rPr lang="zh-CN" altLang="en-US" sz="1200" b="1" dirty="0"/>
                <a:t>主机甲</a:t>
              </a:r>
            </a:p>
          </p:txBody>
        </p:sp>
        <p:sp>
          <p:nvSpPr>
            <p:cNvPr id="19" name="文本框 18">
              <a:extLst>
                <a:ext uri="{FF2B5EF4-FFF2-40B4-BE49-F238E27FC236}">
                  <a16:creationId xmlns:a16="http://schemas.microsoft.com/office/drawing/2014/main" id="{61CB3DCB-53D8-B138-B2A6-971F3AA71156}"/>
                </a:ext>
              </a:extLst>
            </p:cNvPr>
            <p:cNvSpPr txBox="1"/>
            <p:nvPr/>
          </p:nvSpPr>
          <p:spPr>
            <a:xfrm>
              <a:off x="7769021" y="3033839"/>
              <a:ext cx="1085108" cy="276999"/>
            </a:xfrm>
            <a:prstGeom prst="rect">
              <a:avLst/>
            </a:prstGeom>
            <a:noFill/>
          </p:spPr>
          <p:txBody>
            <a:bodyPr wrap="square" rtlCol="0">
              <a:spAutoFit/>
            </a:bodyPr>
            <a:lstStyle/>
            <a:p>
              <a:pPr algn="ctr"/>
              <a:r>
                <a:rPr lang="zh-CN" altLang="en-US" sz="1200" b="1" dirty="0"/>
                <a:t>主机乙</a:t>
              </a:r>
            </a:p>
          </p:txBody>
        </p:sp>
      </p:grpSp>
      <p:sp>
        <p:nvSpPr>
          <p:cNvPr id="9" name="文本框 8">
            <a:extLst>
              <a:ext uri="{FF2B5EF4-FFF2-40B4-BE49-F238E27FC236}">
                <a16:creationId xmlns:a16="http://schemas.microsoft.com/office/drawing/2014/main" id="{1E492FA3-87FB-4A25-3996-7FA14F09543C}"/>
              </a:ext>
            </a:extLst>
          </p:cNvPr>
          <p:cNvSpPr txBox="1"/>
          <p:nvPr/>
        </p:nvSpPr>
        <p:spPr>
          <a:xfrm>
            <a:off x="3493056" y="1716429"/>
            <a:ext cx="47026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C</a:t>
            </a:r>
            <a:endParaRPr lang="zh-CN" altLang="en-US" sz="2800" b="1" dirty="0">
              <a:solidFill>
                <a:schemeClr val="accent1">
                  <a:lumMod val="75000"/>
                </a:schemeClr>
              </a:solidFill>
              <a:latin typeface="Arial Black" panose="020B0A04020102020204" pitchFamily="34" charset="0"/>
            </a:endParaRPr>
          </a:p>
        </p:txBody>
      </p:sp>
      <p:sp>
        <p:nvSpPr>
          <p:cNvPr id="10" name="文本框 9">
            <a:extLst>
              <a:ext uri="{FF2B5EF4-FFF2-40B4-BE49-F238E27FC236}">
                <a16:creationId xmlns:a16="http://schemas.microsoft.com/office/drawing/2014/main" id="{EAAFB06B-0416-16D2-688D-52885974B9B1}"/>
              </a:ext>
            </a:extLst>
          </p:cNvPr>
          <p:cNvSpPr txBox="1"/>
          <p:nvPr/>
        </p:nvSpPr>
        <p:spPr>
          <a:xfrm>
            <a:off x="1110343" y="2182264"/>
            <a:ext cx="672737" cy="369332"/>
          </a:xfrm>
          <a:prstGeom prst="rect">
            <a:avLst/>
          </a:prstGeom>
          <a:noFill/>
        </p:spPr>
        <p:txBody>
          <a:bodyPr wrap="square" rtlCol="0">
            <a:spAutoFit/>
          </a:bodyPr>
          <a:lstStyle/>
          <a:p>
            <a:r>
              <a:rPr lang="zh-CN" altLang="en-US" b="1" dirty="0"/>
              <a:t>解析</a:t>
            </a:r>
          </a:p>
        </p:txBody>
      </p:sp>
      <p:grpSp>
        <p:nvGrpSpPr>
          <p:cNvPr id="5" name="组合 4">
            <a:extLst>
              <a:ext uri="{FF2B5EF4-FFF2-40B4-BE49-F238E27FC236}">
                <a16:creationId xmlns:a16="http://schemas.microsoft.com/office/drawing/2014/main" id="{2BA59F94-AED1-01E8-3386-7F0D90945918}"/>
              </a:ext>
            </a:extLst>
          </p:cNvPr>
          <p:cNvGrpSpPr/>
          <p:nvPr/>
        </p:nvGrpSpPr>
        <p:grpSpPr>
          <a:xfrm>
            <a:off x="933106" y="1224276"/>
            <a:ext cx="10954094" cy="1228065"/>
            <a:chOff x="933106" y="1224276"/>
            <a:chExt cx="10954094" cy="1228065"/>
          </a:xfrm>
        </p:grpSpPr>
        <p:sp>
          <p:nvSpPr>
            <p:cNvPr id="50" name="文本框 49">
              <a:extLst>
                <a:ext uri="{FF2B5EF4-FFF2-40B4-BE49-F238E27FC236}">
                  <a16:creationId xmlns:a16="http://schemas.microsoft.com/office/drawing/2014/main" id="{98212324-DF68-4ADE-422E-68FC606198F2}"/>
                </a:ext>
              </a:extLst>
            </p:cNvPr>
            <p:cNvSpPr txBox="1"/>
            <p:nvPr/>
          </p:nvSpPr>
          <p:spPr>
            <a:xfrm>
              <a:off x="933106" y="1224276"/>
              <a:ext cx="10954094" cy="923330"/>
            </a:xfrm>
            <a:prstGeom prst="rect">
              <a:avLst/>
            </a:prstGeom>
            <a:noFill/>
          </p:spPr>
          <p:txBody>
            <a:bodyPr wrap="square" rtlCol="0">
              <a:spAutoFit/>
            </a:bodyPr>
            <a:lstStyle/>
            <a:p>
              <a:r>
                <a:rPr lang="en-US" altLang="zh-CN" b="1" dirty="0"/>
                <a:t>【2020</a:t>
              </a:r>
              <a:r>
                <a:rPr lang="zh-CN" altLang="en-US" b="1" dirty="0"/>
                <a:t>年 题</a:t>
              </a:r>
              <a:r>
                <a:rPr lang="en-US" altLang="zh-CN" b="1" dirty="0"/>
                <a:t>39】</a:t>
              </a:r>
              <a:r>
                <a:rPr lang="zh-CN" altLang="en-US" b="1" dirty="0"/>
                <a:t>若主机甲与主机乙建立</a:t>
              </a:r>
              <a:r>
                <a:rPr lang="en-US" altLang="zh-CN" b="1" dirty="0"/>
                <a:t>TCP</a:t>
              </a:r>
              <a:r>
                <a:rPr lang="zh-CN" altLang="en-US" b="1" dirty="0"/>
                <a:t>连接时发送的</a:t>
              </a:r>
              <a:r>
                <a:rPr lang="en-US" altLang="zh-CN" b="1" dirty="0"/>
                <a:t>SYN</a:t>
              </a:r>
              <a:r>
                <a:rPr lang="zh-CN" altLang="en-US" b="1" dirty="0"/>
                <a:t>段中的序号为</a:t>
              </a:r>
              <a:r>
                <a:rPr lang="en-US" altLang="zh-CN" b="1" dirty="0"/>
                <a:t>1000</a:t>
              </a:r>
              <a:r>
                <a:rPr lang="zh-CN" altLang="en-US" b="1" dirty="0"/>
                <a:t>，在断开连接时，甲发送给 </a:t>
              </a:r>
              <a:endParaRPr lang="en-US" altLang="zh-CN" b="1" dirty="0"/>
            </a:p>
            <a:p>
              <a:r>
                <a:rPr lang="en-US" altLang="zh-CN" b="1" dirty="0"/>
                <a:t>                               </a:t>
              </a:r>
              <a:r>
                <a:rPr lang="zh-CN" altLang="en-US" b="1" dirty="0"/>
                <a:t>乙的</a:t>
              </a:r>
              <a:r>
                <a:rPr lang="en-US" altLang="zh-CN" b="1" dirty="0"/>
                <a:t>FIN</a:t>
              </a:r>
              <a:r>
                <a:rPr lang="zh-CN" altLang="en-US" b="1" dirty="0"/>
                <a:t>段中的序号为</a:t>
              </a:r>
              <a:r>
                <a:rPr lang="en-US" altLang="zh-CN" b="1" dirty="0"/>
                <a:t>5001</a:t>
              </a:r>
              <a:r>
                <a:rPr lang="zh-CN" altLang="en-US" b="1" dirty="0"/>
                <a:t>，则在无任何重传的情况下，甲向乙已经发送的应用层数据的字</a:t>
              </a:r>
              <a:endParaRPr lang="en-US" altLang="zh-CN" b="1" dirty="0"/>
            </a:p>
            <a:p>
              <a:r>
                <a:rPr lang="en-US" altLang="zh-CN" b="1" dirty="0"/>
                <a:t>                               </a:t>
              </a:r>
              <a:r>
                <a:rPr lang="zh-CN" altLang="en-US" b="1" dirty="0"/>
                <a:t>节数为（      ）。</a:t>
              </a:r>
            </a:p>
          </p:txBody>
        </p:sp>
        <p:sp>
          <p:nvSpPr>
            <p:cNvPr id="51" name="文本框 50">
              <a:extLst>
                <a:ext uri="{FF2B5EF4-FFF2-40B4-BE49-F238E27FC236}">
                  <a16:creationId xmlns:a16="http://schemas.microsoft.com/office/drawing/2014/main" id="{631F5CCD-9ADC-CDC6-0881-9D9FDDE528A9}"/>
                </a:ext>
              </a:extLst>
            </p:cNvPr>
            <p:cNvSpPr txBox="1"/>
            <p:nvPr/>
          </p:nvSpPr>
          <p:spPr>
            <a:xfrm>
              <a:off x="2518311" y="2083009"/>
              <a:ext cx="1185672" cy="369332"/>
            </a:xfrm>
            <a:prstGeom prst="rect">
              <a:avLst/>
            </a:prstGeom>
            <a:noFill/>
          </p:spPr>
          <p:txBody>
            <a:bodyPr wrap="square" rtlCol="0">
              <a:spAutoFit/>
            </a:bodyPr>
            <a:lstStyle/>
            <a:p>
              <a:r>
                <a:rPr lang="en-US" altLang="zh-CN" b="1" dirty="0"/>
                <a:t>A. 4002</a:t>
              </a:r>
              <a:endParaRPr lang="zh-CN" altLang="en-US" b="1" dirty="0"/>
            </a:p>
          </p:txBody>
        </p:sp>
        <p:sp>
          <p:nvSpPr>
            <p:cNvPr id="52" name="文本框 51">
              <a:extLst>
                <a:ext uri="{FF2B5EF4-FFF2-40B4-BE49-F238E27FC236}">
                  <a16:creationId xmlns:a16="http://schemas.microsoft.com/office/drawing/2014/main" id="{EDD92915-2898-0614-22F8-1B77A6946048}"/>
                </a:ext>
              </a:extLst>
            </p:cNvPr>
            <p:cNvSpPr txBox="1"/>
            <p:nvPr/>
          </p:nvSpPr>
          <p:spPr>
            <a:xfrm>
              <a:off x="4822107" y="2083009"/>
              <a:ext cx="1185672" cy="369332"/>
            </a:xfrm>
            <a:prstGeom prst="rect">
              <a:avLst/>
            </a:prstGeom>
            <a:noFill/>
          </p:spPr>
          <p:txBody>
            <a:bodyPr wrap="square" rtlCol="0">
              <a:spAutoFit/>
            </a:bodyPr>
            <a:lstStyle/>
            <a:p>
              <a:r>
                <a:rPr lang="en-US" altLang="zh-CN" b="1" dirty="0"/>
                <a:t>B. 4001</a:t>
              </a:r>
              <a:endParaRPr lang="zh-CN" altLang="en-US" b="1" dirty="0"/>
            </a:p>
          </p:txBody>
        </p:sp>
        <p:sp>
          <p:nvSpPr>
            <p:cNvPr id="53" name="文本框 52">
              <a:extLst>
                <a:ext uri="{FF2B5EF4-FFF2-40B4-BE49-F238E27FC236}">
                  <a16:creationId xmlns:a16="http://schemas.microsoft.com/office/drawing/2014/main" id="{44350A22-84FA-1E4F-DA1C-B16702CFD991}"/>
                </a:ext>
              </a:extLst>
            </p:cNvPr>
            <p:cNvSpPr txBox="1"/>
            <p:nvPr/>
          </p:nvSpPr>
          <p:spPr>
            <a:xfrm>
              <a:off x="7125903" y="2083009"/>
              <a:ext cx="1185672" cy="369332"/>
            </a:xfrm>
            <a:prstGeom prst="rect">
              <a:avLst/>
            </a:prstGeom>
            <a:noFill/>
          </p:spPr>
          <p:txBody>
            <a:bodyPr wrap="square" rtlCol="0">
              <a:spAutoFit/>
            </a:bodyPr>
            <a:lstStyle/>
            <a:p>
              <a:r>
                <a:rPr lang="en-US" altLang="zh-CN" b="1" dirty="0"/>
                <a:t>C. 4000</a:t>
              </a:r>
              <a:endParaRPr lang="zh-CN" altLang="en-US" b="1" dirty="0"/>
            </a:p>
          </p:txBody>
        </p:sp>
        <p:sp>
          <p:nvSpPr>
            <p:cNvPr id="54" name="文本框 53">
              <a:extLst>
                <a:ext uri="{FF2B5EF4-FFF2-40B4-BE49-F238E27FC236}">
                  <a16:creationId xmlns:a16="http://schemas.microsoft.com/office/drawing/2014/main" id="{AD432336-EDAE-5EF2-4C17-898A7C9820F0}"/>
                </a:ext>
              </a:extLst>
            </p:cNvPr>
            <p:cNvSpPr txBox="1"/>
            <p:nvPr/>
          </p:nvSpPr>
          <p:spPr>
            <a:xfrm>
              <a:off x="9429699" y="2083009"/>
              <a:ext cx="1185672" cy="369332"/>
            </a:xfrm>
            <a:prstGeom prst="rect">
              <a:avLst/>
            </a:prstGeom>
            <a:noFill/>
          </p:spPr>
          <p:txBody>
            <a:bodyPr wrap="square" rtlCol="0">
              <a:spAutoFit/>
            </a:bodyPr>
            <a:lstStyle/>
            <a:p>
              <a:r>
                <a:rPr lang="en-US" altLang="zh-CN" b="1" dirty="0"/>
                <a:t>D. 3999</a:t>
              </a:r>
              <a:endParaRPr lang="zh-CN" altLang="en-US" b="1" dirty="0"/>
            </a:p>
          </p:txBody>
        </p:sp>
      </p:grpSp>
      <p:sp>
        <p:nvSpPr>
          <p:cNvPr id="60" name="文本框 59">
            <a:extLst>
              <a:ext uri="{FF2B5EF4-FFF2-40B4-BE49-F238E27FC236}">
                <a16:creationId xmlns:a16="http://schemas.microsoft.com/office/drawing/2014/main" id="{37957169-6F73-2F07-0779-571DB14F251A}"/>
              </a:ext>
            </a:extLst>
          </p:cNvPr>
          <p:cNvSpPr txBox="1"/>
          <p:nvPr/>
        </p:nvSpPr>
        <p:spPr>
          <a:xfrm>
            <a:off x="1732212" y="2410848"/>
            <a:ext cx="10154988" cy="338554"/>
          </a:xfrm>
          <a:prstGeom prst="rect">
            <a:avLst/>
          </a:prstGeom>
          <a:noFill/>
        </p:spPr>
        <p:txBody>
          <a:bodyPr wrap="square" rtlCol="0">
            <a:spAutoFit/>
          </a:bodyPr>
          <a:lstStyle/>
          <a:p>
            <a:r>
              <a:rPr lang="zh-CN" altLang="en-US" sz="1600" b="1" dirty="0"/>
              <a:t>甲给乙发送的</a:t>
            </a:r>
            <a:r>
              <a:rPr lang="zh-CN" altLang="en-US" sz="1600" b="1" dirty="0">
                <a:solidFill>
                  <a:schemeClr val="accent1">
                    <a:lumMod val="75000"/>
                  </a:schemeClr>
                </a:solidFill>
              </a:rPr>
              <a:t>第一个应用层数据字节</a:t>
            </a:r>
            <a:r>
              <a:rPr lang="zh-CN" altLang="en-US" sz="1600" b="1" dirty="0"/>
              <a:t>的</a:t>
            </a:r>
            <a:r>
              <a:rPr lang="en-US" altLang="zh-CN" sz="1600" b="1" dirty="0">
                <a:solidFill>
                  <a:schemeClr val="accent1">
                    <a:lumMod val="75000"/>
                  </a:schemeClr>
                </a:solidFill>
              </a:rPr>
              <a:t>TCP</a:t>
            </a:r>
            <a:r>
              <a:rPr lang="zh-CN" altLang="en-US" sz="1600" b="1" dirty="0">
                <a:solidFill>
                  <a:schemeClr val="accent1">
                    <a:lumMod val="75000"/>
                  </a:schemeClr>
                </a:solidFill>
              </a:rPr>
              <a:t>序号为</a:t>
            </a:r>
            <a:r>
              <a:rPr lang="en-US" altLang="zh-CN" sz="1600" b="1" dirty="0">
                <a:solidFill>
                  <a:schemeClr val="accent1">
                    <a:lumMod val="75000"/>
                  </a:schemeClr>
                </a:solidFill>
              </a:rPr>
              <a:t>1001</a:t>
            </a:r>
            <a:r>
              <a:rPr lang="zh-CN" altLang="en-US" sz="1600" b="1" dirty="0"/>
              <a:t>，因为应用层数据作为数据载荷被封装在</a:t>
            </a:r>
            <a:r>
              <a:rPr lang="en-US" altLang="zh-CN" sz="1600" b="1" dirty="0"/>
              <a:t>TCP</a:t>
            </a:r>
            <a:r>
              <a:rPr lang="zh-CN" altLang="en-US" sz="1600" b="1" dirty="0"/>
              <a:t>报文段中。</a:t>
            </a:r>
          </a:p>
        </p:txBody>
      </p:sp>
      <p:sp>
        <p:nvSpPr>
          <p:cNvPr id="15" name="文本框 14">
            <a:extLst>
              <a:ext uri="{FF2B5EF4-FFF2-40B4-BE49-F238E27FC236}">
                <a16:creationId xmlns:a16="http://schemas.microsoft.com/office/drawing/2014/main" id="{F9410D98-41BA-4506-9605-B9BFC8761F80}"/>
              </a:ext>
            </a:extLst>
          </p:cNvPr>
          <p:cNvSpPr txBox="1"/>
          <p:nvPr/>
        </p:nvSpPr>
        <p:spPr>
          <a:xfrm rot="342273">
            <a:off x="6425917" y="4136375"/>
            <a:ext cx="1046922" cy="369332"/>
          </a:xfrm>
          <a:prstGeom prst="rect">
            <a:avLst/>
          </a:prstGeom>
          <a:noFill/>
        </p:spPr>
        <p:txBody>
          <a:bodyPr wrap="square" rtlCol="0">
            <a:spAutoFit/>
          </a:bodyPr>
          <a:lstStyle/>
          <a:p>
            <a:r>
              <a:rPr lang="en-US" altLang="zh-CN" b="1" dirty="0">
                <a:solidFill>
                  <a:schemeClr val="accent1">
                    <a:lumMod val="75000"/>
                  </a:schemeClr>
                </a:solidFill>
              </a:rPr>
              <a:t>=5001</a:t>
            </a:r>
            <a:endParaRPr lang="zh-CN" altLang="en-US" b="1" dirty="0">
              <a:solidFill>
                <a:schemeClr val="accent1">
                  <a:lumMod val="75000"/>
                </a:schemeClr>
              </a:solidFill>
            </a:endParaRPr>
          </a:p>
        </p:txBody>
      </p:sp>
      <p:sp>
        <p:nvSpPr>
          <p:cNvPr id="16" name="文本框 15">
            <a:extLst>
              <a:ext uri="{FF2B5EF4-FFF2-40B4-BE49-F238E27FC236}">
                <a16:creationId xmlns:a16="http://schemas.microsoft.com/office/drawing/2014/main" id="{B57B6908-2ED0-6B88-514C-62B174B22536}"/>
              </a:ext>
            </a:extLst>
          </p:cNvPr>
          <p:cNvSpPr txBox="1"/>
          <p:nvPr/>
        </p:nvSpPr>
        <p:spPr>
          <a:xfrm>
            <a:off x="1732212" y="2736778"/>
            <a:ext cx="10154988" cy="338554"/>
          </a:xfrm>
          <a:prstGeom prst="rect">
            <a:avLst/>
          </a:prstGeom>
          <a:noFill/>
        </p:spPr>
        <p:txBody>
          <a:bodyPr wrap="square" rtlCol="0">
            <a:spAutoFit/>
          </a:bodyPr>
          <a:lstStyle/>
          <a:p>
            <a:r>
              <a:rPr lang="zh-CN" altLang="en-US" sz="1600" b="1" dirty="0"/>
              <a:t>甲在发送</a:t>
            </a:r>
            <a:r>
              <a:rPr lang="en-US" altLang="zh-CN" sz="1600" b="1" dirty="0"/>
              <a:t>FIN</a:t>
            </a:r>
            <a:r>
              <a:rPr lang="zh-CN" altLang="en-US" sz="1600" b="1" dirty="0"/>
              <a:t>段之前，给乙发送的</a:t>
            </a:r>
            <a:r>
              <a:rPr lang="zh-CN" altLang="en-US" sz="1600" b="1" dirty="0">
                <a:solidFill>
                  <a:schemeClr val="accent1">
                    <a:lumMod val="75000"/>
                  </a:schemeClr>
                </a:solidFill>
              </a:rPr>
              <a:t>最后一个应用层数据字节</a:t>
            </a:r>
            <a:r>
              <a:rPr lang="zh-CN" altLang="en-US" sz="1600" b="1" dirty="0"/>
              <a:t>的</a:t>
            </a:r>
            <a:r>
              <a:rPr lang="en-US" altLang="zh-CN" sz="1600" b="1" dirty="0">
                <a:solidFill>
                  <a:schemeClr val="accent1">
                    <a:lumMod val="75000"/>
                  </a:schemeClr>
                </a:solidFill>
              </a:rPr>
              <a:t>TCP</a:t>
            </a:r>
            <a:r>
              <a:rPr lang="zh-CN" altLang="en-US" sz="1600" b="1" dirty="0">
                <a:solidFill>
                  <a:schemeClr val="accent1">
                    <a:lumMod val="75000"/>
                  </a:schemeClr>
                </a:solidFill>
              </a:rPr>
              <a:t>序号为</a:t>
            </a:r>
            <a:r>
              <a:rPr lang="en-US" altLang="zh-CN" sz="1600" b="1" dirty="0">
                <a:solidFill>
                  <a:schemeClr val="accent1">
                    <a:lumMod val="75000"/>
                  </a:schemeClr>
                </a:solidFill>
              </a:rPr>
              <a:t>5000</a:t>
            </a:r>
            <a:r>
              <a:rPr lang="zh-CN" altLang="en-US" sz="1600" b="1" dirty="0"/>
              <a:t>。</a:t>
            </a:r>
          </a:p>
        </p:txBody>
      </p:sp>
      <p:sp>
        <p:nvSpPr>
          <p:cNvPr id="17" name="对话气泡: 矩形 16">
            <a:extLst>
              <a:ext uri="{FF2B5EF4-FFF2-40B4-BE49-F238E27FC236}">
                <a16:creationId xmlns:a16="http://schemas.microsoft.com/office/drawing/2014/main" id="{D9FAC40D-9473-2B9C-7544-30BFD98352D6}"/>
              </a:ext>
            </a:extLst>
          </p:cNvPr>
          <p:cNvSpPr/>
          <p:nvPr/>
        </p:nvSpPr>
        <p:spPr>
          <a:xfrm>
            <a:off x="335774" y="4498039"/>
            <a:ext cx="2221873" cy="837095"/>
          </a:xfrm>
          <a:prstGeom prst="wedgeRectCallout">
            <a:avLst>
              <a:gd name="adj1" fmla="val 169937"/>
              <a:gd name="adj2" fmla="val -962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solidFill>
                  <a:schemeClr val="bg1"/>
                </a:solidFill>
              </a:rPr>
              <a:t>TCP</a:t>
            </a:r>
            <a:r>
              <a:rPr lang="zh-CN" altLang="en-US" sz="1600" b="1" dirty="0">
                <a:solidFill>
                  <a:schemeClr val="bg1"/>
                </a:solidFill>
              </a:rPr>
              <a:t>连接释放报文段即使不携带数据，也要消耗掉一个序号。</a:t>
            </a:r>
            <a:endParaRPr lang="zh-CN" altLang="en-US" sz="1600" dirty="0"/>
          </a:p>
        </p:txBody>
      </p:sp>
      <p:grpSp>
        <p:nvGrpSpPr>
          <p:cNvPr id="7" name="组合 6">
            <a:extLst>
              <a:ext uri="{FF2B5EF4-FFF2-40B4-BE49-F238E27FC236}">
                <a16:creationId xmlns:a16="http://schemas.microsoft.com/office/drawing/2014/main" id="{22273EB3-E322-71B7-9BF9-8C9CDF463536}"/>
              </a:ext>
            </a:extLst>
          </p:cNvPr>
          <p:cNvGrpSpPr/>
          <p:nvPr/>
        </p:nvGrpSpPr>
        <p:grpSpPr>
          <a:xfrm>
            <a:off x="304800" y="749300"/>
            <a:ext cx="6192344" cy="400110"/>
            <a:chOff x="424117" y="898245"/>
            <a:chExt cx="6192344" cy="400110"/>
          </a:xfrm>
        </p:grpSpPr>
        <p:sp>
          <p:nvSpPr>
            <p:cNvPr id="8" name="平行四边形 7">
              <a:extLst>
                <a:ext uri="{FF2B5EF4-FFF2-40B4-BE49-F238E27FC236}">
                  <a16:creationId xmlns:a16="http://schemas.microsoft.com/office/drawing/2014/main" id="{4B12ACB2-C735-CE02-1810-379573993951}"/>
                </a:ext>
              </a:extLst>
            </p:cNvPr>
            <p:cNvSpPr/>
            <p:nvPr/>
          </p:nvSpPr>
          <p:spPr>
            <a:xfrm>
              <a:off x="424117" y="898245"/>
              <a:ext cx="67714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11" name="文本框 10">
              <a:extLst>
                <a:ext uri="{FF2B5EF4-FFF2-40B4-BE49-F238E27FC236}">
                  <a16:creationId xmlns:a16="http://schemas.microsoft.com/office/drawing/2014/main" id="{0832847D-96FD-DC42-3B73-9C2E3F8D48AD}"/>
                </a:ext>
              </a:extLst>
            </p:cNvPr>
            <p:cNvSpPr txBox="1"/>
            <p:nvPr/>
          </p:nvSpPr>
          <p:spPr>
            <a:xfrm>
              <a:off x="1101257" y="898245"/>
              <a:ext cx="5515204" cy="400110"/>
            </a:xfrm>
            <a:prstGeom prst="rect">
              <a:avLst/>
            </a:prstGeom>
            <a:noFill/>
          </p:spPr>
          <p:txBody>
            <a:bodyPr wrap="square" rtlCol="0">
              <a:spAutoFit/>
            </a:bodyPr>
            <a:lstStyle/>
            <a:p>
              <a:r>
                <a:rPr lang="zh-CN" altLang="en-US" sz="2000" b="1" dirty="0"/>
                <a:t>“四报文挥手”释放</a:t>
              </a:r>
              <a:r>
                <a:rPr lang="en-US" altLang="zh-CN" sz="2000" b="1" dirty="0"/>
                <a:t>TCP</a:t>
              </a:r>
              <a:r>
                <a:rPr lang="zh-CN" altLang="en-US" sz="2000" b="1" dirty="0"/>
                <a:t>连接</a:t>
              </a:r>
            </a:p>
          </p:txBody>
        </p:sp>
      </p:grpSp>
    </p:spTree>
    <p:custDataLst>
      <p:tags r:id="rId1"/>
    </p:custDataLst>
    <p:extLst>
      <p:ext uri="{BB962C8B-B14F-4D97-AF65-F5344CB8AC3E}">
        <p14:creationId xmlns:p14="http://schemas.microsoft.com/office/powerpoint/2010/main" val="81379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right)">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p:tgtEl>
                                          <p:spTgt spid="16"/>
                                        </p:tgtEl>
                                        <p:attrNameLst>
                                          <p:attrName>ppt_y</p:attrName>
                                        </p:attrNameLst>
                                      </p:cBhvr>
                                      <p:tavLst>
                                        <p:tav tm="0">
                                          <p:val>
                                            <p:strVal val="#ppt_y+#ppt_h*1.125000"/>
                                          </p:val>
                                        </p:tav>
                                        <p:tav tm="100000">
                                          <p:val>
                                            <p:strVal val="#ppt_y"/>
                                          </p:val>
                                        </p:tav>
                                      </p:tavLst>
                                    </p:anim>
                                    <p:animEffect transition="in" filter="wipe(up)">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15" grpId="0"/>
      <p:bldP spid="16" grpId="0"/>
      <p:bldP spid="17"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1E492FA3-87FB-4A25-3996-7FA14F09543C}"/>
              </a:ext>
            </a:extLst>
          </p:cNvPr>
          <p:cNvSpPr txBox="1"/>
          <p:nvPr/>
        </p:nvSpPr>
        <p:spPr>
          <a:xfrm>
            <a:off x="3493056" y="1716429"/>
            <a:ext cx="47026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C</a:t>
            </a:r>
            <a:endParaRPr lang="zh-CN" altLang="en-US" sz="2800" b="1" dirty="0">
              <a:solidFill>
                <a:schemeClr val="accent1">
                  <a:lumMod val="75000"/>
                </a:schemeClr>
              </a:solidFill>
              <a:latin typeface="Arial Black" panose="020B0A04020102020204" pitchFamily="34" charset="0"/>
            </a:endParaRPr>
          </a:p>
        </p:txBody>
      </p:sp>
      <p:sp>
        <p:nvSpPr>
          <p:cNvPr id="10" name="文本框 9">
            <a:extLst>
              <a:ext uri="{FF2B5EF4-FFF2-40B4-BE49-F238E27FC236}">
                <a16:creationId xmlns:a16="http://schemas.microsoft.com/office/drawing/2014/main" id="{EAAFB06B-0416-16D2-688D-52885974B9B1}"/>
              </a:ext>
            </a:extLst>
          </p:cNvPr>
          <p:cNvSpPr txBox="1"/>
          <p:nvPr/>
        </p:nvSpPr>
        <p:spPr>
          <a:xfrm>
            <a:off x="1110343" y="2182264"/>
            <a:ext cx="672737" cy="369332"/>
          </a:xfrm>
          <a:prstGeom prst="rect">
            <a:avLst/>
          </a:prstGeom>
          <a:noFill/>
        </p:spPr>
        <p:txBody>
          <a:bodyPr wrap="square" rtlCol="0">
            <a:spAutoFit/>
          </a:bodyPr>
          <a:lstStyle/>
          <a:p>
            <a:r>
              <a:rPr lang="zh-CN" altLang="en-US" b="1" dirty="0"/>
              <a:t>解析</a:t>
            </a:r>
          </a:p>
        </p:txBody>
      </p:sp>
      <p:grpSp>
        <p:nvGrpSpPr>
          <p:cNvPr id="5" name="组合 4">
            <a:extLst>
              <a:ext uri="{FF2B5EF4-FFF2-40B4-BE49-F238E27FC236}">
                <a16:creationId xmlns:a16="http://schemas.microsoft.com/office/drawing/2014/main" id="{2BA59F94-AED1-01E8-3386-7F0D90945918}"/>
              </a:ext>
            </a:extLst>
          </p:cNvPr>
          <p:cNvGrpSpPr/>
          <p:nvPr/>
        </p:nvGrpSpPr>
        <p:grpSpPr>
          <a:xfrm>
            <a:off x="933106" y="1224276"/>
            <a:ext cx="10954094" cy="1228065"/>
            <a:chOff x="933106" y="1224276"/>
            <a:chExt cx="10954094" cy="1228065"/>
          </a:xfrm>
        </p:grpSpPr>
        <p:sp>
          <p:nvSpPr>
            <p:cNvPr id="50" name="文本框 49">
              <a:extLst>
                <a:ext uri="{FF2B5EF4-FFF2-40B4-BE49-F238E27FC236}">
                  <a16:creationId xmlns:a16="http://schemas.microsoft.com/office/drawing/2014/main" id="{98212324-DF68-4ADE-422E-68FC606198F2}"/>
                </a:ext>
              </a:extLst>
            </p:cNvPr>
            <p:cNvSpPr txBox="1"/>
            <p:nvPr/>
          </p:nvSpPr>
          <p:spPr>
            <a:xfrm>
              <a:off x="933106" y="1224276"/>
              <a:ext cx="10954094" cy="923330"/>
            </a:xfrm>
            <a:prstGeom prst="rect">
              <a:avLst/>
            </a:prstGeom>
            <a:noFill/>
          </p:spPr>
          <p:txBody>
            <a:bodyPr wrap="square" rtlCol="0">
              <a:spAutoFit/>
            </a:bodyPr>
            <a:lstStyle/>
            <a:p>
              <a:r>
                <a:rPr lang="en-US" altLang="zh-CN" b="1" dirty="0"/>
                <a:t>【2020</a:t>
              </a:r>
              <a:r>
                <a:rPr lang="zh-CN" altLang="en-US" b="1" dirty="0"/>
                <a:t>年 题</a:t>
              </a:r>
              <a:r>
                <a:rPr lang="en-US" altLang="zh-CN" b="1" dirty="0"/>
                <a:t>39】</a:t>
              </a:r>
              <a:r>
                <a:rPr lang="zh-CN" altLang="en-US" b="1" dirty="0"/>
                <a:t>若主机甲与主机乙建立</a:t>
              </a:r>
              <a:r>
                <a:rPr lang="en-US" altLang="zh-CN" b="1" dirty="0"/>
                <a:t>TCP</a:t>
              </a:r>
              <a:r>
                <a:rPr lang="zh-CN" altLang="en-US" b="1" dirty="0"/>
                <a:t>连接时发送的</a:t>
              </a:r>
              <a:r>
                <a:rPr lang="en-US" altLang="zh-CN" b="1" dirty="0"/>
                <a:t>SYN</a:t>
              </a:r>
              <a:r>
                <a:rPr lang="zh-CN" altLang="en-US" b="1" dirty="0"/>
                <a:t>段中的序号为</a:t>
              </a:r>
              <a:r>
                <a:rPr lang="en-US" altLang="zh-CN" b="1" dirty="0"/>
                <a:t>1000</a:t>
              </a:r>
              <a:r>
                <a:rPr lang="zh-CN" altLang="en-US" b="1" dirty="0"/>
                <a:t>，在断开连接时，甲发送给 </a:t>
              </a:r>
              <a:endParaRPr lang="en-US" altLang="zh-CN" b="1" dirty="0"/>
            </a:p>
            <a:p>
              <a:r>
                <a:rPr lang="en-US" altLang="zh-CN" b="1" dirty="0"/>
                <a:t>                               </a:t>
              </a:r>
              <a:r>
                <a:rPr lang="zh-CN" altLang="en-US" b="1" dirty="0"/>
                <a:t>乙的</a:t>
              </a:r>
              <a:r>
                <a:rPr lang="en-US" altLang="zh-CN" b="1" dirty="0"/>
                <a:t>FIN</a:t>
              </a:r>
              <a:r>
                <a:rPr lang="zh-CN" altLang="en-US" b="1" dirty="0"/>
                <a:t>段中的序号为</a:t>
              </a:r>
              <a:r>
                <a:rPr lang="en-US" altLang="zh-CN" b="1" dirty="0"/>
                <a:t>5001</a:t>
              </a:r>
              <a:r>
                <a:rPr lang="zh-CN" altLang="en-US" b="1" dirty="0"/>
                <a:t>，则在无任何重传的情况下，甲向乙已经发送的应用层数据的字</a:t>
              </a:r>
              <a:endParaRPr lang="en-US" altLang="zh-CN" b="1" dirty="0"/>
            </a:p>
            <a:p>
              <a:r>
                <a:rPr lang="en-US" altLang="zh-CN" b="1" dirty="0"/>
                <a:t>                               </a:t>
              </a:r>
              <a:r>
                <a:rPr lang="zh-CN" altLang="en-US" b="1" dirty="0"/>
                <a:t>节数为（      ）。</a:t>
              </a:r>
            </a:p>
          </p:txBody>
        </p:sp>
        <p:sp>
          <p:nvSpPr>
            <p:cNvPr id="51" name="文本框 50">
              <a:extLst>
                <a:ext uri="{FF2B5EF4-FFF2-40B4-BE49-F238E27FC236}">
                  <a16:creationId xmlns:a16="http://schemas.microsoft.com/office/drawing/2014/main" id="{631F5CCD-9ADC-CDC6-0881-9D9FDDE528A9}"/>
                </a:ext>
              </a:extLst>
            </p:cNvPr>
            <p:cNvSpPr txBox="1"/>
            <p:nvPr/>
          </p:nvSpPr>
          <p:spPr>
            <a:xfrm>
              <a:off x="2518311" y="2083009"/>
              <a:ext cx="1185672" cy="369332"/>
            </a:xfrm>
            <a:prstGeom prst="rect">
              <a:avLst/>
            </a:prstGeom>
            <a:noFill/>
          </p:spPr>
          <p:txBody>
            <a:bodyPr wrap="square" rtlCol="0">
              <a:spAutoFit/>
            </a:bodyPr>
            <a:lstStyle/>
            <a:p>
              <a:r>
                <a:rPr lang="en-US" altLang="zh-CN" b="1" dirty="0"/>
                <a:t>A. 4002</a:t>
              </a:r>
              <a:endParaRPr lang="zh-CN" altLang="en-US" b="1" dirty="0"/>
            </a:p>
          </p:txBody>
        </p:sp>
        <p:sp>
          <p:nvSpPr>
            <p:cNvPr id="52" name="文本框 51">
              <a:extLst>
                <a:ext uri="{FF2B5EF4-FFF2-40B4-BE49-F238E27FC236}">
                  <a16:creationId xmlns:a16="http://schemas.microsoft.com/office/drawing/2014/main" id="{EDD92915-2898-0614-22F8-1B77A6946048}"/>
                </a:ext>
              </a:extLst>
            </p:cNvPr>
            <p:cNvSpPr txBox="1"/>
            <p:nvPr/>
          </p:nvSpPr>
          <p:spPr>
            <a:xfrm>
              <a:off x="4822107" y="2083009"/>
              <a:ext cx="1185672" cy="369332"/>
            </a:xfrm>
            <a:prstGeom prst="rect">
              <a:avLst/>
            </a:prstGeom>
            <a:noFill/>
          </p:spPr>
          <p:txBody>
            <a:bodyPr wrap="square" rtlCol="0">
              <a:spAutoFit/>
            </a:bodyPr>
            <a:lstStyle/>
            <a:p>
              <a:r>
                <a:rPr lang="en-US" altLang="zh-CN" b="1" dirty="0"/>
                <a:t>B. 4001</a:t>
              </a:r>
              <a:endParaRPr lang="zh-CN" altLang="en-US" b="1" dirty="0"/>
            </a:p>
          </p:txBody>
        </p:sp>
        <p:sp>
          <p:nvSpPr>
            <p:cNvPr id="53" name="文本框 52">
              <a:extLst>
                <a:ext uri="{FF2B5EF4-FFF2-40B4-BE49-F238E27FC236}">
                  <a16:creationId xmlns:a16="http://schemas.microsoft.com/office/drawing/2014/main" id="{44350A22-84FA-1E4F-DA1C-B16702CFD991}"/>
                </a:ext>
              </a:extLst>
            </p:cNvPr>
            <p:cNvSpPr txBox="1"/>
            <p:nvPr/>
          </p:nvSpPr>
          <p:spPr>
            <a:xfrm>
              <a:off x="7125903" y="2083009"/>
              <a:ext cx="1185672" cy="369332"/>
            </a:xfrm>
            <a:prstGeom prst="rect">
              <a:avLst/>
            </a:prstGeom>
            <a:noFill/>
          </p:spPr>
          <p:txBody>
            <a:bodyPr wrap="square" rtlCol="0">
              <a:spAutoFit/>
            </a:bodyPr>
            <a:lstStyle/>
            <a:p>
              <a:r>
                <a:rPr lang="en-US" altLang="zh-CN" b="1" dirty="0"/>
                <a:t>C. 4000</a:t>
              </a:r>
              <a:endParaRPr lang="zh-CN" altLang="en-US" b="1" dirty="0"/>
            </a:p>
          </p:txBody>
        </p:sp>
        <p:sp>
          <p:nvSpPr>
            <p:cNvPr id="54" name="文本框 53">
              <a:extLst>
                <a:ext uri="{FF2B5EF4-FFF2-40B4-BE49-F238E27FC236}">
                  <a16:creationId xmlns:a16="http://schemas.microsoft.com/office/drawing/2014/main" id="{AD432336-EDAE-5EF2-4C17-898A7C9820F0}"/>
                </a:ext>
              </a:extLst>
            </p:cNvPr>
            <p:cNvSpPr txBox="1"/>
            <p:nvPr/>
          </p:nvSpPr>
          <p:spPr>
            <a:xfrm>
              <a:off x="9429699" y="2083009"/>
              <a:ext cx="1185672" cy="369332"/>
            </a:xfrm>
            <a:prstGeom prst="rect">
              <a:avLst/>
            </a:prstGeom>
            <a:noFill/>
          </p:spPr>
          <p:txBody>
            <a:bodyPr wrap="square" rtlCol="0">
              <a:spAutoFit/>
            </a:bodyPr>
            <a:lstStyle/>
            <a:p>
              <a:r>
                <a:rPr lang="en-US" altLang="zh-CN" b="1" dirty="0"/>
                <a:t>D. 3999</a:t>
              </a:r>
              <a:endParaRPr lang="zh-CN" altLang="en-US" b="1" dirty="0"/>
            </a:p>
          </p:txBody>
        </p:sp>
      </p:grpSp>
      <p:sp>
        <p:nvSpPr>
          <p:cNvPr id="60" name="文本框 59">
            <a:extLst>
              <a:ext uri="{FF2B5EF4-FFF2-40B4-BE49-F238E27FC236}">
                <a16:creationId xmlns:a16="http://schemas.microsoft.com/office/drawing/2014/main" id="{37957169-6F73-2F07-0779-571DB14F251A}"/>
              </a:ext>
            </a:extLst>
          </p:cNvPr>
          <p:cNvSpPr txBox="1"/>
          <p:nvPr/>
        </p:nvSpPr>
        <p:spPr>
          <a:xfrm>
            <a:off x="1732212" y="2410848"/>
            <a:ext cx="10154988" cy="338554"/>
          </a:xfrm>
          <a:prstGeom prst="rect">
            <a:avLst/>
          </a:prstGeom>
          <a:noFill/>
        </p:spPr>
        <p:txBody>
          <a:bodyPr wrap="square" rtlCol="0">
            <a:spAutoFit/>
          </a:bodyPr>
          <a:lstStyle/>
          <a:p>
            <a:r>
              <a:rPr lang="zh-CN" altLang="en-US" sz="1600" b="1" dirty="0"/>
              <a:t>甲给乙发送的</a:t>
            </a:r>
            <a:r>
              <a:rPr lang="zh-CN" altLang="en-US" sz="1600" b="1" dirty="0">
                <a:solidFill>
                  <a:schemeClr val="accent1">
                    <a:lumMod val="75000"/>
                  </a:schemeClr>
                </a:solidFill>
              </a:rPr>
              <a:t>第一个应用层数据字节</a:t>
            </a:r>
            <a:r>
              <a:rPr lang="zh-CN" altLang="en-US" sz="1600" b="1" dirty="0"/>
              <a:t>的</a:t>
            </a:r>
            <a:r>
              <a:rPr lang="en-US" altLang="zh-CN" sz="1600" b="1" dirty="0">
                <a:solidFill>
                  <a:schemeClr val="accent1">
                    <a:lumMod val="75000"/>
                  </a:schemeClr>
                </a:solidFill>
              </a:rPr>
              <a:t>TCP</a:t>
            </a:r>
            <a:r>
              <a:rPr lang="zh-CN" altLang="en-US" sz="1600" b="1" dirty="0">
                <a:solidFill>
                  <a:schemeClr val="accent1">
                    <a:lumMod val="75000"/>
                  </a:schemeClr>
                </a:solidFill>
              </a:rPr>
              <a:t>序号为</a:t>
            </a:r>
            <a:r>
              <a:rPr lang="en-US" altLang="zh-CN" sz="1600" b="1" dirty="0">
                <a:solidFill>
                  <a:schemeClr val="accent1">
                    <a:lumMod val="75000"/>
                  </a:schemeClr>
                </a:solidFill>
              </a:rPr>
              <a:t>1001</a:t>
            </a:r>
            <a:r>
              <a:rPr lang="zh-CN" altLang="en-US" sz="1600" b="1" dirty="0"/>
              <a:t>，因为应用层数据作为数据载荷被封装在</a:t>
            </a:r>
            <a:r>
              <a:rPr lang="en-US" altLang="zh-CN" sz="1600" b="1" dirty="0"/>
              <a:t>TCP</a:t>
            </a:r>
            <a:r>
              <a:rPr lang="zh-CN" altLang="en-US" sz="1600" b="1" dirty="0"/>
              <a:t>报文段中。</a:t>
            </a:r>
          </a:p>
        </p:txBody>
      </p:sp>
      <p:sp>
        <p:nvSpPr>
          <p:cNvPr id="16" name="文本框 15">
            <a:extLst>
              <a:ext uri="{FF2B5EF4-FFF2-40B4-BE49-F238E27FC236}">
                <a16:creationId xmlns:a16="http://schemas.microsoft.com/office/drawing/2014/main" id="{B57B6908-2ED0-6B88-514C-62B174B22536}"/>
              </a:ext>
            </a:extLst>
          </p:cNvPr>
          <p:cNvSpPr txBox="1"/>
          <p:nvPr/>
        </p:nvSpPr>
        <p:spPr>
          <a:xfrm>
            <a:off x="1732212" y="2736778"/>
            <a:ext cx="10154988" cy="338554"/>
          </a:xfrm>
          <a:prstGeom prst="rect">
            <a:avLst/>
          </a:prstGeom>
          <a:noFill/>
        </p:spPr>
        <p:txBody>
          <a:bodyPr wrap="square" rtlCol="0">
            <a:spAutoFit/>
          </a:bodyPr>
          <a:lstStyle/>
          <a:p>
            <a:r>
              <a:rPr lang="zh-CN" altLang="en-US" sz="1600" b="1" dirty="0"/>
              <a:t>甲在发送</a:t>
            </a:r>
            <a:r>
              <a:rPr lang="en-US" altLang="zh-CN" sz="1600" b="1" dirty="0"/>
              <a:t>FIN</a:t>
            </a:r>
            <a:r>
              <a:rPr lang="zh-CN" altLang="en-US" sz="1600" b="1" dirty="0"/>
              <a:t>段之前，给乙发送的</a:t>
            </a:r>
            <a:r>
              <a:rPr lang="zh-CN" altLang="en-US" sz="1600" b="1" dirty="0">
                <a:solidFill>
                  <a:schemeClr val="accent1">
                    <a:lumMod val="75000"/>
                  </a:schemeClr>
                </a:solidFill>
              </a:rPr>
              <a:t>最后一个应用层数据字节</a:t>
            </a:r>
            <a:r>
              <a:rPr lang="zh-CN" altLang="en-US" sz="1600" b="1" dirty="0"/>
              <a:t>的</a:t>
            </a:r>
            <a:r>
              <a:rPr lang="en-US" altLang="zh-CN" sz="1600" b="1" dirty="0">
                <a:solidFill>
                  <a:schemeClr val="accent1">
                    <a:lumMod val="75000"/>
                  </a:schemeClr>
                </a:solidFill>
              </a:rPr>
              <a:t>TCP</a:t>
            </a:r>
            <a:r>
              <a:rPr lang="zh-CN" altLang="en-US" sz="1600" b="1" dirty="0">
                <a:solidFill>
                  <a:schemeClr val="accent1">
                    <a:lumMod val="75000"/>
                  </a:schemeClr>
                </a:solidFill>
              </a:rPr>
              <a:t>序号为</a:t>
            </a:r>
            <a:r>
              <a:rPr lang="en-US" altLang="zh-CN" sz="1600" b="1" dirty="0">
                <a:solidFill>
                  <a:schemeClr val="accent1">
                    <a:lumMod val="75000"/>
                  </a:schemeClr>
                </a:solidFill>
              </a:rPr>
              <a:t>5000</a:t>
            </a:r>
            <a:r>
              <a:rPr lang="zh-CN" altLang="en-US" sz="1600" b="1" dirty="0"/>
              <a:t>。</a:t>
            </a:r>
          </a:p>
        </p:txBody>
      </p:sp>
      <p:sp>
        <p:nvSpPr>
          <p:cNvPr id="18" name="文本框 17">
            <a:extLst>
              <a:ext uri="{FF2B5EF4-FFF2-40B4-BE49-F238E27FC236}">
                <a16:creationId xmlns:a16="http://schemas.microsoft.com/office/drawing/2014/main" id="{B3DBD6F8-B2EC-56C0-D715-5C295F3748FD}"/>
              </a:ext>
            </a:extLst>
          </p:cNvPr>
          <p:cNvSpPr txBox="1"/>
          <p:nvPr/>
        </p:nvSpPr>
        <p:spPr>
          <a:xfrm>
            <a:off x="1732212" y="3090446"/>
            <a:ext cx="10154988" cy="338554"/>
          </a:xfrm>
          <a:prstGeom prst="rect">
            <a:avLst/>
          </a:prstGeom>
          <a:noFill/>
        </p:spPr>
        <p:txBody>
          <a:bodyPr wrap="square" rtlCol="0">
            <a:spAutoFit/>
          </a:bodyPr>
          <a:lstStyle/>
          <a:p>
            <a:r>
              <a:rPr lang="zh-CN" altLang="en-US" sz="1600" b="1" dirty="0"/>
              <a:t>综上所述，甲向乙已经发送了</a:t>
            </a:r>
            <a:r>
              <a:rPr lang="zh-CN" altLang="en-US" sz="1600" b="1" dirty="0">
                <a:solidFill>
                  <a:schemeClr val="accent1">
                    <a:lumMod val="75000"/>
                  </a:schemeClr>
                </a:solidFill>
              </a:rPr>
              <a:t>字节序号为</a:t>
            </a:r>
            <a:r>
              <a:rPr lang="en-US" altLang="zh-CN" sz="1600" b="1" dirty="0">
                <a:solidFill>
                  <a:schemeClr val="accent1">
                    <a:lumMod val="75000"/>
                  </a:schemeClr>
                </a:solidFill>
              </a:rPr>
              <a:t>1001~5000</a:t>
            </a:r>
            <a:r>
              <a:rPr lang="zh-CN" altLang="en-US" sz="1600" b="1" dirty="0">
                <a:solidFill>
                  <a:schemeClr val="accent1">
                    <a:lumMod val="75000"/>
                  </a:schemeClr>
                </a:solidFill>
              </a:rPr>
              <a:t>共</a:t>
            </a:r>
            <a:r>
              <a:rPr lang="en-US" altLang="zh-CN" sz="1600" b="1" dirty="0">
                <a:solidFill>
                  <a:schemeClr val="accent1">
                    <a:lumMod val="75000"/>
                  </a:schemeClr>
                </a:solidFill>
              </a:rPr>
              <a:t>4000</a:t>
            </a:r>
            <a:r>
              <a:rPr lang="zh-CN" altLang="en-US" sz="1600" b="1" dirty="0">
                <a:solidFill>
                  <a:schemeClr val="accent1">
                    <a:lumMod val="75000"/>
                  </a:schemeClr>
                </a:solidFill>
              </a:rPr>
              <a:t>个字节的应用层数据</a:t>
            </a:r>
            <a:r>
              <a:rPr lang="zh-CN" altLang="en-US" sz="1600" b="1" dirty="0"/>
              <a:t>。</a:t>
            </a:r>
          </a:p>
        </p:txBody>
      </p:sp>
      <p:grpSp>
        <p:nvGrpSpPr>
          <p:cNvPr id="6" name="组合 5">
            <a:extLst>
              <a:ext uri="{FF2B5EF4-FFF2-40B4-BE49-F238E27FC236}">
                <a16:creationId xmlns:a16="http://schemas.microsoft.com/office/drawing/2014/main" id="{E2025D4D-02C6-A56F-49AD-6E249EEC88CB}"/>
              </a:ext>
            </a:extLst>
          </p:cNvPr>
          <p:cNvGrpSpPr/>
          <p:nvPr/>
        </p:nvGrpSpPr>
        <p:grpSpPr>
          <a:xfrm>
            <a:off x="304800" y="749300"/>
            <a:ext cx="6192344" cy="400110"/>
            <a:chOff x="424117" y="898245"/>
            <a:chExt cx="6192344" cy="400110"/>
          </a:xfrm>
        </p:grpSpPr>
        <p:sp>
          <p:nvSpPr>
            <p:cNvPr id="7" name="平行四边形 6">
              <a:extLst>
                <a:ext uri="{FF2B5EF4-FFF2-40B4-BE49-F238E27FC236}">
                  <a16:creationId xmlns:a16="http://schemas.microsoft.com/office/drawing/2014/main" id="{3C065769-A3AD-3460-2A5C-B25B8023DFEB}"/>
                </a:ext>
              </a:extLst>
            </p:cNvPr>
            <p:cNvSpPr/>
            <p:nvPr/>
          </p:nvSpPr>
          <p:spPr>
            <a:xfrm>
              <a:off x="424117" y="898245"/>
              <a:ext cx="67714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8" name="文本框 7">
              <a:extLst>
                <a:ext uri="{FF2B5EF4-FFF2-40B4-BE49-F238E27FC236}">
                  <a16:creationId xmlns:a16="http://schemas.microsoft.com/office/drawing/2014/main" id="{B8B85937-9105-AD60-EBFB-CAA4BBDF8CE4}"/>
                </a:ext>
              </a:extLst>
            </p:cNvPr>
            <p:cNvSpPr txBox="1"/>
            <p:nvPr/>
          </p:nvSpPr>
          <p:spPr>
            <a:xfrm>
              <a:off x="1101257" y="898245"/>
              <a:ext cx="5515204" cy="400110"/>
            </a:xfrm>
            <a:prstGeom prst="rect">
              <a:avLst/>
            </a:prstGeom>
            <a:noFill/>
          </p:spPr>
          <p:txBody>
            <a:bodyPr wrap="square" rtlCol="0">
              <a:spAutoFit/>
            </a:bodyPr>
            <a:lstStyle/>
            <a:p>
              <a:r>
                <a:rPr lang="zh-CN" altLang="en-US" sz="2000" b="1" dirty="0"/>
                <a:t>“四报文挥手”释放</a:t>
              </a:r>
              <a:r>
                <a:rPr lang="en-US" altLang="zh-CN" sz="2000" b="1" dirty="0"/>
                <a:t>TCP</a:t>
              </a:r>
              <a:r>
                <a:rPr lang="zh-CN" altLang="en-US" sz="2000" b="1" dirty="0"/>
                <a:t>连接</a:t>
              </a:r>
            </a:p>
          </p:txBody>
        </p:sp>
      </p:grpSp>
    </p:spTree>
    <p:custDataLst>
      <p:tags r:id="rId1"/>
    </p:custDataLst>
    <p:extLst>
      <p:ext uri="{BB962C8B-B14F-4D97-AF65-F5344CB8AC3E}">
        <p14:creationId xmlns:p14="http://schemas.microsoft.com/office/powerpoint/2010/main" val="190448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additive="base">
                                        <p:cTn id="7" dur="500"/>
                                        <p:tgtEl>
                                          <p:spTgt spid="18">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BE7D1D39-F8DD-3F38-28E3-C0D39B1C8442}"/>
              </a:ext>
            </a:extLst>
          </p:cNvPr>
          <p:cNvSpPr txBox="1"/>
          <p:nvPr/>
        </p:nvSpPr>
        <p:spPr>
          <a:xfrm>
            <a:off x="10406556" y="1099287"/>
            <a:ext cx="1944719" cy="523220"/>
          </a:xfrm>
          <a:prstGeom prst="rect">
            <a:avLst/>
          </a:prstGeom>
          <a:noFill/>
        </p:spPr>
        <p:txBody>
          <a:bodyPr wrap="square" rtlCol="0">
            <a:spAutoFit/>
          </a:bodyPr>
          <a:lstStyle/>
          <a:p>
            <a:r>
              <a:rPr lang="zh-CN" altLang="en-US" sz="2800" b="1" dirty="0">
                <a:solidFill>
                  <a:schemeClr val="accent1">
                    <a:lumMod val="75000"/>
                  </a:schemeClr>
                </a:solidFill>
              </a:rPr>
              <a:t>如何发现？</a:t>
            </a:r>
          </a:p>
        </p:txBody>
      </p:sp>
      <p:sp>
        <p:nvSpPr>
          <p:cNvPr id="7" name="文本框 6">
            <a:extLst>
              <a:ext uri="{FF2B5EF4-FFF2-40B4-BE49-F238E27FC236}">
                <a16:creationId xmlns:a16="http://schemas.microsoft.com/office/drawing/2014/main" id="{A6F9139E-EE8F-1C6F-573E-B98ACD4DAB75}"/>
              </a:ext>
            </a:extLst>
          </p:cNvPr>
          <p:cNvSpPr txBox="1"/>
          <p:nvPr/>
        </p:nvSpPr>
        <p:spPr>
          <a:xfrm>
            <a:off x="499999" y="1099287"/>
            <a:ext cx="1630527" cy="523220"/>
          </a:xfrm>
          <a:prstGeom prst="rect">
            <a:avLst/>
          </a:prstGeom>
          <a:noFill/>
        </p:spPr>
        <p:txBody>
          <a:bodyPr wrap="square" rtlCol="0">
            <a:spAutoFit/>
          </a:bodyPr>
          <a:lstStyle/>
          <a:p>
            <a:r>
              <a:rPr lang="zh-CN" altLang="en-US" sz="2800" b="1" dirty="0">
                <a:solidFill>
                  <a:schemeClr val="accent1">
                    <a:lumMod val="75000"/>
                  </a:schemeClr>
                </a:solidFill>
              </a:rPr>
              <a:t>出现故障</a:t>
            </a:r>
          </a:p>
        </p:txBody>
      </p:sp>
      <p:grpSp>
        <p:nvGrpSpPr>
          <p:cNvPr id="6" name="组合 5">
            <a:extLst>
              <a:ext uri="{FF2B5EF4-FFF2-40B4-BE49-F238E27FC236}">
                <a16:creationId xmlns:a16="http://schemas.microsoft.com/office/drawing/2014/main" id="{015B79F7-5DD8-AD0C-9A3E-4D8458437059}"/>
              </a:ext>
            </a:extLst>
          </p:cNvPr>
          <p:cNvGrpSpPr/>
          <p:nvPr/>
        </p:nvGrpSpPr>
        <p:grpSpPr>
          <a:xfrm>
            <a:off x="2130526" y="804133"/>
            <a:ext cx="8276030" cy="1984787"/>
            <a:chOff x="2130526" y="804133"/>
            <a:chExt cx="8276030" cy="1984787"/>
          </a:xfrm>
        </p:grpSpPr>
        <p:sp>
          <p:nvSpPr>
            <p:cNvPr id="10" name="文本框 9">
              <a:extLst>
                <a:ext uri="{FF2B5EF4-FFF2-40B4-BE49-F238E27FC236}">
                  <a16:creationId xmlns:a16="http://schemas.microsoft.com/office/drawing/2014/main" id="{EAAFB06B-0416-16D2-688D-52885974B9B1}"/>
                </a:ext>
              </a:extLst>
            </p:cNvPr>
            <p:cNvSpPr txBox="1"/>
            <p:nvPr/>
          </p:nvSpPr>
          <p:spPr>
            <a:xfrm>
              <a:off x="4646023" y="804133"/>
              <a:ext cx="2899953" cy="400110"/>
            </a:xfrm>
            <a:prstGeom prst="rect">
              <a:avLst/>
            </a:prstGeom>
            <a:noFill/>
          </p:spPr>
          <p:txBody>
            <a:bodyPr wrap="square" rtlCol="0">
              <a:spAutoFit/>
            </a:bodyPr>
            <a:lstStyle/>
            <a:p>
              <a:pPr algn="ctr"/>
              <a:r>
                <a:rPr lang="en-US" altLang="zh-CN" sz="2000" b="1" dirty="0">
                  <a:solidFill>
                    <a:srgbClr val="0070C0"/>
                  </a:solidFill>
                </a:rPr>
                <a:t>TCP</a:t>
              </a:r>
              <a:r>
                <a:rPr lang="zh-CN" altLang="en-US" sz="2000" b="1" dirty="0">
                  <a:solidFill>
                    <a:srgbClr val="0070C0"/>
                  </a:solidFill>
                </a:rPr>
                <a:t>保活计时器的作用</a:t>
              </a:r>
            </a:p>
          </p:txBody>
        </p:sp>
        <p:grpSp>
          <p:nvGrpSpPr>
            <p:cNvPr id="17" name="组合 16">
              <a:extLst>
                <a:ext uri="{FF2B5EF4-FFF2-40B4-BE49-F238E27FC236}">
                  <a16:creationId xmlns:a16="http://schemas.microsoft.com/office/drawing/2014/main" id="{07741997-F59A-A350-4348-0CC9F795FCBA}"/>
                </a:ext>
              </a:extLst>
            </p:cNvPr>
            <p:cNvGrpSpPr/>
            <p:nvPr/>
          </p:nvGrpSpPr>
          <p:grpSpPr>
            <a:xfrm>
              <a:off x="2130526" y="1128498"/>
              <a:ext cx="8276030" cy="1660422"/>
              <a:chOff x="2130526" y="1128498"/>
              <a:chExt cx="8276030" cy="1660422"/>
            </a:xfrm>
          </p:grpSpPr>
          <p:grpSp>
            <p:nvGrpSpPr>
              <p:cNvPr id="19" name="组合 18">
                <a:extLst>
                  <a:ext uri="{FF2B5EF4-FFF2-40B4-BE49-F238E27FC236}">
                    <a16:creationId xmlns:a16="http://schemas.microsoft.com/office/drawing/2014/main" id="{0D83EAB9-BC24-5A13-180A-1E54FE16DADE}"/>
                  </a:ext>
                </a:extLst>
              </p:cNvPr>
              <p:cNvGrpSpPr/>
              <p:nvPr/>
            </p:nvGrpSpPr>
            <p:grpSpPr>
              <a:xfrm>
                <a:off x="2130526" y="1128498"/>
                <a:ext cx="8276030" cy="1660422"/>
                <a:chOff x="2130526" y="1128498"/>
                <a:chExt cx="8276030" cy="1660422"/>
              </a:xfrm>
            </p:grpSpPr>
            <p:sp>
              <p:nvSpPr>
                <p:cNvPr id="21" name="矩形 20">
                  <a:extLst>
                    <a:ext uri="{FF2B5EF4-FFF2-40B4-BE49-F238E27FC236}">
                      <a16:creationId xmlns:a16="http://schemas.microsoft.com/office/drawing/2014/main" id="{554DC2C7-D09A-FA9A-09A5-DAA5EBD8DBB2}"/>
                    </a:ext>
                  </a:extLst>
                </p:cNvPr>
                <p:cNvSpPr/>
                <p:nvPr/>
              </p:nvSpPr>
              <p:spPr>
                <a:xfrm>
                  <a:off x="2699104" y="1865194"/>
                  <a:ext cx="1515035" cy="92372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22" name="矩形 21">
                  <a:extLst>
                    <a:ext uri="{FF2B5EF4-FFF2-40B4-BE49-F238E27FC236}">
                      <a16:creationId xmlns:a16="http://schemas.microsoft.com/office/drawing/2014/main" id="{7A444785-8815-FC87-ACEF-D84DE605191D}"/>
                    </a:ext>
                  </a:extLst>
                </p:cNvPr>
                <p:cNvSpPr/>
                <p:nvPr/>
              </p:nvSpPr>
              <p:spPr>
                <a:xfrm>
                  <a:off x="7977861" y="1865194"/>
                  <a:ext cx="1515035" cy="58277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23" name="文本框 22">
                  <a:extLst>
                    <a:ext uri="{FF2B5EF4-FFF2-40B4-BE49-F238E27FC236}">
                      <a16:creationId xmlns:a16="http://schemas.microsoft.com/office/drawing/2014/main" id="{23879CF5-1C97-C334-C141-79D9D115C659}"/>
                    </a:ext>
                  </a:extLst>
                </p:cNvPr>
                <p:cNvSpPr txBox="1"/>
                <p:nvPr/>
              </p:nvSpPr>
              <p:spPr>
                <a:xfrm>
                  <a:off x="2130526" y="1176231"/>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4" name="文本框 23">
                  <a:extLst>
                    <a:ext uri="{FF2B5EF4-FFF2-40B4-BE49-F238E27FC236}">
                      <a16:creationId xmlns:a16="http://schemas.microsoft.com/office/drawing/2014/main" id="{F00F723D-2E3D-F867-AED6-3B0C742C61CB}"/>
                    </a:ext>
                  </a:extLst>
                </p:cNvPr>
                <p:cNvSpPr txBox="1"/>
                <p:nvPr/>
              </p:nvSpPr>
              <p:spPr>
                <a:xfrm>
                  <a:off x="9081840" y="1176231"/>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25" name="组合 24">
                  <a:extLst>
                    <a:ext uri="{FF2B5EF4-FFF2-40B4-BE49-F238E27FC236}">
                      <a16:creationId xmlns:a16="http://schemas.microsoft.com/office/drawing/2014/main" id="{901C1877-39DB-B4CF-F533-9A85F04947E3}"/>
                    </a:ext>
                  </a:extLst>
                </p:cNvPr>
                <p:cNvGrpSpPr/>
                <p:nvPr/>
              </p:nvGrpSpPr>
              <p:grpSpPr>
                <a:xfrm>
                  <a:off x="3118053" y="1128498"/>
                  <a:ext cx="5963787" cy="654939"/>
                  <a:chOff x="2993956" y="1149410"/>
                  <a:chExt cx="5963787" cy="654939"/>
                </a:xfrm>
              </p:grpSpPr>
              <p:pic>
                <p:nvPicPr>
                  <p:cNvPr id="29" name="图形 28">
                    <a:extLst>
                      <a:ext uri="{FF2B5EF4-FFF2-40B4-BE49-F238E27FC236}">
                        <a16:creationId xmlns:a16="http://schemas.microsoft.com/office/drawing/2014/main" id="{48894629-DC3E-ADB1-3A3D-0416F3128E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30" name="图形 29">
                    <a:extLst>
                      <a:ext uri="{FF2B5EF4-FFF2-40B4-BE49-F238E27FC236}">
                        <a16:creationId xmlns:a16="http://schemas.microsoft.com/office/drawing/2014/main" id="{F66326B6-6141-B1B1-2BAA-20C25F89EB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grpSp>
              <p:nvGrpSpPr>
                <p:cNvPr id="26" name="组合 25">
                  <a:extLst>
                    <a:ext uri="{FF2B5EF4-FFF2-40B4-BE49-F238E27FC236}">
                      <a16:creationId xmlns:a16="http://schemas.microsoft.com/office/drawing/2014/main" id="{445B0B6C-CF34-7DAD-4EBE-59993485D42A}"/>
                    </a:ext>
                  </a:extLst>
                </p:cNvPr>
                <p:cNvGrpSpPr/>
                <p:nvPr/>
              </p:nvGrpSpPr>
              <p:grpSpPr>
                <a:xfrm>
                  <a:off x="4279462" y="1997352"/>
                  <a:ext cx="3642611" cy="661460"/>
                  <a:chOff x="4279462" y="1997352"/>
                  <a:chExt cx="3642611" cy="661460"/>
                </a:xfrm>
              </p:grpSpPr>
              <p:sp>
                <p:nvSpPr>
                  <p:cNvPr id="27" name="圆柱体 26">
                    <a:extLst>
                      <a:ext uri="{FF2B5EF4-FFF2-40B4-BE49-F238E27FC236}">
                        <a16:creationId xmlns:a16="http://schemas.microsoft.com/office/drawing/2014/main" id="{498650E5-9F0F-C647-33A0-68EEAE045D73}"/>
                      </a:ext>
                    </a:extLst>
                  </p:cNvPr>
                  <p:cNvSpPr/>
                  <p:nvPr/>
                </p:nvSpPr>
                <p:spPr>
                  <a:xfrm rot="16200000">
                    <a:off x="5770038" y="506776"/>
                    <a:ext cx="661460" cy="3642611"/>
                  </a:xfrm>
                  <a:prstGeom prst="can">
                    <a:avLst>
                      <a:gd name="adj" fmla="val 34442"/>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DA34E0EF-A415-F83C-1B45-CBB1E183F7A0}"/>
                      </a:ext>
                    </a:extLst>
                  </p:cNvPr>
                  <p:cNvSpPr txBox="1"/>
                  <p:nvPr/>
                </p:nvSpPr>
                <p:spPr>
                  <a:xfrm>
                    <a:off x="4602385" y="2012481"/>
                    <a:ext cx="2987229" cy="646331"/>
                  </a:xfrm>
                  <a:prstGeom prst="rect">
                    <a:avLst/>
                  </a:prstGeom>
                  <a:noFill/>
                </p:spPr>
                <p:txBody>
                  <a:bodyPr wrap="square" rtlCol="0">
                    <a:spAutoFit/>
                  </a:bodyPr>
                  <a:lstStyle/>
                  <a:p>
                    <a:pPr algn="ctr"/>
                    <a:r>
                      <a:rPr lang="zh-CN" altLang="en-US" b="1" dirty="0">
                        <a:solidFill>
                          <a:schemeClr val="bg1"/>
                        </a:solidFill>
                      </a:rPr>
                      <a:t>基于已建立的</a:t>
                    </a:r>
                    <a:r>
                      <a:rPr lang="en-US" altLang="zh-CN" b="1" dirty="0">
                        <a:solidFill>
                          <a:schemeClr val="bg1"/>
                        </a:solidFill>
                      </a:rPr>
                      <a:t>TCP</a:t>
                    </a:r>
                    <a:r>
                      <a:rPr lang="zh-CN" altLang="en-US" b="1" dirty="0">
                        <a:solidFill>
                          <a:schemeClr val="bg1"/>
                        </a:solidFill>
                      </a:rPr>
                      <a:t>连接</a:t>
                    </a:r>
                    <a:endParaRPr lang="en-US" altLang="zh-CN" b="1" dirty="0">
                      <a:solidFill>
                        <a:schemeClr val="bg1"/>
                      </a:solidFill>
                    </a:endParaRPr>
                  </a:p>
                  <a:p>
                    <a:pPr algn="ctr"/>
                    <a:r>
                      <a:rPr lang="zh-CN" altLang="en-US" b="1" dirty="0">
                        <a:solidFill>
                          <a:schemeClr val="bg1"/>
                        </a:solidFill>
                      </a:rPr>
                      <a:t>进行可靠数据传输</a:t>
                    </a:r>
                  </a:p>
                </p:txBody>
              </p:sp>
            </p:grpSp>
          </p:grpSp>
          <p:sp>
            <p:nvSpPr>
              <p:cNvPr id="20" name="矩形 19">
                <a:extLst>
                  <a:ext uri="{FF2B5EF4-FFF2-40B4-BE49-F238E27FC236}">
                    <a16:creationId xmlns:a16="http://schemas.microsoft.com/office/drawing/2014/main" id="{1A2ED826-E084-803D-FBD7-78951F8934D4}"/>
                  </a:ext>
                </a:extLst>
              </p:cNvPr>
              <p:cNvSpPr/>
              <p:nvPr/>
            </p:nvSpPr>
            <p:spPr>
              <a:xfrm>
                <a:off x="7977861" y="1865194"/>
                <a:ext cx="1515035" cy="92372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grpSp>
      </p:grpSp>
      <p:sp>
        <p:nvSpPr>
          <p:cNvPr id="8" name="箭头: 右 7">
            <a:extLst>
              <a:ext uri="{FF2B5EF4-FFF2-40B4-BE49-F238E27FC236}">
                <a16:creationId xmlns:a16="http://schemas.microsoft.com/office/drawing/2014/main" id="{F888CE37-77EE-6D67-B2D4-159E3B5C7BA7}"/>
              </a:ext>
            </a:extLst>
          </p:cNvPr>
          <p:cNvSpPr/>
          <p:nvPr/>
        </p:nvSpPr>
        <p:spPr>
          <a:xfrm>
            <a:off x="4341638" y="2788920"/>
            <a:ext cx="3580436" cy="718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不可能再发送数据</a:t>
            </a:r>
          </a:p>
        </p:txBody>
      </p:sp>
    </p:spTree>
    <p:custDataLst>
      <p:tags r:id="rId1"/>
    </p:custDataLst>
    <p:extLst>
      <p:ext uri="{BB962C8B-B14F-4D97-AF65-F5344CB8AC3E}">
        <p14:creationId xmlns:p14="http://schemas.microsoft.com/office/powerpoint/2010/main" val="57216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p:tgtEl>
                                          <p:spTgt spid="7"/>
                                        </p:tgtEl>
                                        <p:attrNameLst>
                                          <p:attrName>ppt_x</p:attrName>
                                        </p:attrNameLst>
                                      </p:cBhvr>
                                      <p:tavLst>
                                        <p:tav tm="0">
                                          <p:val>
                                            <p:strVal val="#ppt_x+#ppt_w*1.125000"/>
                                          </p:val>
                                        </p:tav>
                                        <p:tav tm="100000">
                                          <p:val>
                                            <p:strVal val="#ppt_x"/>
                                          </p:val>
                                        </p:tav>
                                      </p:tavLst>
                                    </p:anim>
                                    <p:animEffect transition="in" filter="wipe(lef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p:tgtEl>
                                          <p:spTgt spid="11"/>
                                        </p:tgtEl>
                                        <p:attrNameLst>
                                          <p:attrName>ppt_x</p:attrName>
                                        </p:attrNameLst>
                                      </p:cBhvr>
                                      <p:tavLst>
                                        <p:tav tm="0">
                                          <p:val>
                                            <p:strVal val="#ppt_x-#ppt_w*1.125000"/>
                                          </p:val>
                                        </p:tav>
                                        <p:tav tm="100000">
                                          <p:val>
                                            <p:strVal val="#ppt_x"/>
                                          </p:val>
                                        </p:tav>
                                      </p:tavLst>
                                    </p:anim>
                                    <p:animEffect transition="in" filter="wipe(right)">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p:bldP spid="8"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a:extLst>
              <a:ext uri="{FF2B5EF4-FFF2-40B4-BE49-F238E27FC236}">
                <a16:creationId xmlns:a16="http://schemas.microsoft.com/office/drawing/2014/main" id="{334F6697-5FDB-49E4-EFA6-A18F5E9F8072}"/>
              </a:ext>
            </a:extLst>
          </p:cNvPr>
          <p:cNvSpPr txBox="1"/>
          <p:nvPr/>
        </p:nvSpPr>
        <p:spPr>
          <a:xfrm>
            <a:off x="499999" y="1099287"/>
            <a:ext cx="1630527" cy="523220"/>
          </a:xfrm>
          <a:prstGeom prst="rect">
            <a:avLst/>
          </a:prstGeom>
          <a:noFill/>
        </p:spPr>
        <p:txBody>
          <a:bodyPr wrap="square" rtlCol="0">
            <a:spAutoFit/>
          </a:bodyPr>
          <a:lstStyle/>
          <a:p>
            <a:r>
              <a:rPr lang="zh-CN" altLang="en-US" sz="2800" b="1" dirty="0">
                <a:solidFill>
                  <a:schemeClr val="accent1">
                    <a:lumMod val="75000"/>
                  </a:schemeClr>
                </a:solidFill>
              </a:rPr>
              <a:t>出现故障</a:t>
            </a:r>
          </a:p>
        </p:txBody>
      </p:sp>
      <p:sp>
        <p:nvSpPr>
          <p:cNvPr id="10" name="文本框 9">
            <a:extLst>
              <a:ext uri="{FF2B5EF4-FFF2-40B4-BE49-F238E27FC236}">
                <a16:creationId xmlns:a16="http://schemas.microsoft.com/office/drawing/2014/main" id="{EAAFB06B-0416-16D2-688D-52885974B9B1}"/>
              </a:ext>
            </a:extLst>
          </p:cNvPr>
          <p:cNvSpPr txBox="1"/>
          <p:nvPr/>
        </p:nvSpPr>
        <p:spPr>
          <a:xfrm>
            <a:off x="4646023" y="804133"/>
            <a:ext cx="2899953" cy="400110"/>
          </a:xfrm>
          <a:prstGeom prst="rect">
            <a:avLst/>
          </a:prstGeom>
          <a:noFill/>
        </p:spPr>
        <p:txBody>
          <a:bodyPr wrap="square" rtlCol="0">
            <a:spAutoFit/>
          </a:bodyPr>
          <a:lstStyle/>
          <a:p>
            <a:pPr algn="ctr"/>
            <a:r>
              <a:rPr lang="en-US" altLang="zh-CN" sz="2000" b="1" dirty="0">
                <a:solidFill>
                  <a:srgbClr val="0070C0"/>
                </a:solidFill>
              </a:rPr>
              <a:t>TCP</a:t>
            </a:r>
            <a:r>
              <a:rPr lang="zh-CN" altLang="en-US" sz="2000" b="1" dirty="0">
                <a:solidFill>
                  <a:srgbClr val="0070C0"/>
                </a:solidFill>
              </a:rPr>
              <a:t>保活计时器的作用</a:t>
            </a:r>
          </a:p>
        </p:txBody>
      </p:sp>
      <p:grpSp>
        <p:nvGrpSpPr>
          <p:cNvPr id="17" name="组合 16">
            <a:extLst>
              <a:ext uri="{FF2B5EF4-FFF2-40B4-BE49-F238E27FC236}">
                <a16:creationId xmlns:a16="http://schemas.microsoft.com/office/drawing/2014/main" id="{07741997-F59A-A350-4348-0CC9F795FCBA}"/>
              </a:ext>
            </a:extLst>
          </p:cNvPr>
          <p:cNvGrpSpPr/>
          <p:nvPr/>
        </p:nvGrpSpPr>
        <p:grpSpPr>
          <a:xfrm>
            <a:off x="2130526" y="1128498"/>
            <a:ext cx="8276030" cy="1660422"/>
            <a:chOff x="2130526" y="1128498"/>
            <a:chExt cx="8276030" cy="1660422"/>
          </a:xfrm>
        </p:grpSpPr>
        <p:grpSp>
          <p:nvGrpSpPr>
            <p:cNvPr id="19" name="组合 18">
              <a:extLst>
                <a:ext uri="{FF2B5EF4-FFF2-40B4-BE49-F238E27FC236}">
                  <a16:creationId xmlns:a16="http://schemas.microsoft.com/office/drawing/2014/main" id="{0D83EAB9-BC24-5A13-180A-1E54FE16DADE}"/>
                </a:ext>
              </a:extLst>
            </p:cNvPr>
            <p:cNvGrpSpPr/>
            <p:nvPr/>
          </p:nvGrpSpPr>
          <p:grpSpPr>
            <a:xfrm>
              <a:off x="2130526" y="1128498"/>
              <a:ext cx="8276030" cy="1660422"/>
              <a:chOff x="2130526" y="1128498"/>
              <a:chExt cx="8276030" cy="1660422"/>
            </a:xfrm>
          </p:grpSpPr>
          <p:sp>
            <p:nvSpPr>
              <p:cNvPr id="21" name="矩形 20">
                <a:extLst>
                  <a:ext uri="{FF2B5EF4-FFF2-40B4-BE49-F238E27FC236}">
                    <a16:creationId xmlns:a16="http://schemas.microsoft.com/office/drawing/2014/main" id="{554DC2C7-D09A-FA9A-09A5-DAA5EBD8DBB2}"/>
                  </a:ext>
                </a:extLst>
              </p:cNvPr>
              <p:cNvSpPr/>
              <p:nvPr/>
            </p:nvSpPr>
            <p:spPr>
              <a:xfrm>
                <a:off x="2699104" y="1865194"/>
                <a:ext cx="1515035" cy="92372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22" name="矩形 21">
                <a:extLst>
                  <a:ext uri="{FF2B5EF4-FFF2-40B4-BE49-F238E27FC236}">
                    <a16:creationId xmlns:a16="http://schemas.microsoft.com/office/drawing/2014/main" id="{7A444785-8815-FC87-ACEF-D84DE605191D}"/>
                  </a:ext>
                </a:extLst>
              </p:cNvPr>
              <p:cNvSpPr/>
              <p:nvPr/>
            </p:nvSpPr>
            <p:spPr>
              <a:xfrm>
                <a:off x="7977861" y="1865194"/>
                <a:ext cx="1515035" cy="58277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sp>
            <p:nvSpPr>
              <p:cNvPr id="23" name="文本框 22">
                <a:extLst>
                  <a:ext uri="{FF2B5EF4-FFF2-40B4-BE49-F238E27FC236}">
                    <a16:creationId xmlns:a16="http://schemas.microsoft.com/office/drawing/2014/main" id="{23879CF5-1C97-C334-C141-79D9D115C659}"/>
                  </a:ext>
                </a:extLst>
              </p:cNvPr>
              <p:cNvSpPr txBox="1"/>
              <p:nvPr/>
            </p:nvSpPr>
            <p:spPr>
              <a:xfrm>
                <a:off x="2130526" y="1176231"/>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4" name="文本框 23">
                <a:extLst>
                  <a:ext uri="{FF2B5EF4-FFF2-40B4-BE49-F238E27FC236}">
                    <a16:creationId xmlns:a16="http://schemas.microsoft.com/office/drawing/2014/main" id="{F00F723D-2E3D-F867-AED6-3B0C742C61CB}"/>
                  </a:ext>
                </a:extLst>
              </p:cNvPr>
              <p:cNvSpPr txBox="1"/>
              <p:nvPr/>
            </p:nvSpPr>
            <p:spPr>
              <a:xfrm>
                <a:off x="9081840" y="1176231"/>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25" name="组合 24">
                <a:extLst>
                  <a:ext uri="{FF2B5EF4-FFF2-40B4-BE49-F238E27FC236}">
                    <a16:creationId xmlns:a16="http://schemas.microsoft.com/office/drawing/2014/main" id="{901C1877-39DB-B4CF-F533-9A85F04947E3}"/>
                  </a:ext>
                </a:extLst>
              </p:cNvPr>
              <p:cNvGrpSpPr/>
              <p:nvPr/>
            </p:nvGrpSpPr>
            <p:grpSpPr>
              <a:xfrm>
                <a:off x="3118053" y="1128498"/>
                <a:ext cx="5963787" cy="654939"/>
                <a:chOff x="2993956" y="1149410"/>
                <a:chExt cx="5963787" cy="654939"/>
              </a:xfrm>
            </p:grpSpPr>
            <p:pic>
              <p:nvPicPr>
                <p:cNvPr id="29" name="图形 28">
                  <a:extLst>
                    <a:ext uri="{FF2B5EF4-FFF2-40B4-BE49-F238E27FC236}">
                      <a16:creationId xmlns:a16="http://schemas.microsoft.com/office/drawing/2014/main" id="{48894629-DC3E-ADB1-3A3D-0416F3128E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30" name="图形 29">
                  <a:extLst>
                    <a:ext uri="{FF2B5EF4-FFF2-40B4-BE49-F238E27FC236}">
                      <a16:creationId xmlns:a16="http://schemas.microsoft.com/office/drawing/2014/main" id="{F66326B6-6141-B1B1-2BAA-20C25F89EB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grpSp>
            <p:nvGrpSpPr>
              <p:cNvPr id="26" name="组合 25">
                <a:extLst>
                  <a:ext uri="{FF2B5EF4-FFF2-40B4-BE49-F238E27FC236}">
                    <a16:creationId xmlns:a16="http://schemas.microsoft.com/office/drawing/2014/main" id="{445B0B6C-CF34-7DAD-4EBE-59993485D42A}"/>
                  </a:ext>
                </a:extLst>
              </p:cNvPr>
              <p:cNvGrpSpPr/>
              <p:nvPr/>
            </p:nvGrpSpPr>
            <p:grpSpPr>
              <a:xfrm>
                <a:off x="4279462" y="1997352"/>
                <a:ext cx="3642611" cy="661460"/>
                <a:chOff x="4279462" y="1997352"/>
                <a:chExt cx="3642611" cy="661460"/>
              </a:xfrm>
            </p:grpSpPr>
            <p:sp>
              <p:nvSpPr>
                <p:cNvPr id="27" name="圆柱体 26">
                  <a:extLst>
                    <a:ext uri="{FF2B5EF4-FFF2-40B4-BE49-F238E27FC236}">
                      <a16:creationId xmlns:a16="http://schemas.microsoft.com/office/drawing/2014/main" id="{498650E5-9F0F-C647-33A0-68EEAE045D73}"/>
                    </a:ext>
                  </a:extLst>
                </p:cNvPr>
                <p:cNvSpPr/>
                <p:nvPr/>
              </p:nvSpPr>
              <p:spPr>
                <a:xfrm rot="16200000">
                  <a:off x="5770038" y="506776"/>
                  <a:ext cx="661460" cy="3642611"/>
                </a:xfrm>
                <a:prstGeom prst="can">
                  <a:avLst>
                    <a:gd name="adj" fmla="val 34442"/>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DA34E0EF-A415-F83C-1B45-CBB1E183F7A0}"/>
                    </a:ext>
                  </a:extLst>
                </p:cNvPr>
                <p:cNvSpPr txBox="1"/>
                <p:nvPr/>
              </p:nvSpPr>
              <p:spPr>
                <a:xfrm>
                  <a:off x="4602385" y="2012481"/>
                  <a:ext cx="2987229" cy="646331"/>
                </a:xfrm>
                <a:prstGeom prst="rect">
                  <a:avLst/>
                </a:prstGeom>
                <a:noFill/>
              </p:spPr>
              <p:txBody>
                <a:bodyPr wrap="square" rtlCol="0">
                  <a:spAutoFit/>
                </a:bodyPr>
                <a:lstStyle/>
                <a:p>
                  <a:pPr algn="ctr"/>
                  <a:r>
                    <a:rPr lang="zh-CN" altLang="en-US" b="1" dirty="0">
                      <a:solidFill>
                        <a:schemeClr val="bg1"/>
                      </a:solidFill>
                    </a:rPr>
                    <a:t>基于已建立的</a:t>
                  </a:r>
                  <a:r>
                    <a:rPr lang="en-US" altLang="zh-CN" b="1" dirty="0">
                      <a:solidFill>
                        <a:schemeClr val="bg1"/>
                      </a:solidFill>
                    </a:rPr>
                    <a:t>TCP</a:t>
                  </a:r>
                  <a:r>
                    <a:rPr lang="zh-CN" altLang="en-US" b="1" dirty="0">
                      <a:solidFill>
                        <a:schemeClr val="bg1"/>
                      </a:solidFill>
                    </a:rPr>
                    <a:t>连接</a:t>
                  </a:r>
                  <a:endParaRPr lang="en-US" altLang="zh-CN" b="1" dirty="0">
                    <a:solidFill>
                      <a:schemeClr val="bg1"/>
                    </a:solidFill>
                  </a:endParaRPr>
                </a:p>
                <a:p>
                  <a:pPr algn="ctr"/>
                  <a:r>
                    <a:rPr lang="zh-CN" altLang="en-US" b="1" dirty="0">
                      <a:solidFill>
                        <a:schemeClr val="bg1"/>
                      </a:solidFill>
                    </a:rPr>
                    <a:t>进行可靠数据传输</a:t>
                  </a:r>
                </a:p>
              </p:txBody>
            </p:sp>
          </p:grpSp>
        </p:grpSp>
        <p:sp>
          <p:nvSpPr>
            <p:cNvPr id="20" name="矩形 19">
              <a:extLst>
                <a:ext uri="{FF2B5EF4-FFF2-40B4-BE49-F238E27FC236}">
                  <a16:creationId xmlns:a16="http://schemas.microsoft.com/office/drawing/2014/main" id="{1A2ED826-E084-803D-FBD7-78951F8934D4}"/>
                </a:ext>
              </a:extLst>
            </p:cNvPr>
            <p:cNvSpPr/>
            <p:nvPr/>
          </p:nvSpPr>
          <p:spPr>
            <a:xfrm>
              <a:off x="7977861" y="1865194"/>
              <a:ext cx="1515035" cy="92372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p>
            <a:p>
              <a:pPr algn="ctr"/>
              <a:r>
                <a:rPr lang="zh-CN" altLang="en-US" b="1" dirty="0">
                  <a:solidFill>
                    <a:schemeClr val="bg1"/>
                  </a:solidFill>
                  <a:latin typeface="+mn-ea"/>
                </a:rPr>
                <a:t>连接已建立</a:t>
              </a:r>
            </a:p>
          </p:txBody>
        </p:sp>
      </p:grpSp>
      <p:sp>
        <p:nvSpPr>
          <p:cNvPr id="2" name="标注: 右箭头 1">
            <a:extLst>
              <a:ext uri="{FF2B5EF4-FFF2-40B4-BE49-F238E27FC236}">
                <a16:creationId xmlns:a16="http://schemas.microsoft.com/office/drawing/2014/main" id="{3FBC1FE1-EFD3-22A9-1D0A-6347453B8990}"/>
              </a:ext>
            </a:extLst>
          </p:cNvPr>
          <p:cNvSpPr/>
          <p:nvPr/>
        </p:nvSpPr>
        <p:spPr>
          <a:xfrm>
            <a:off x="5632174" y="2882899"/>
            <a:ext cx="2213113" cy="360570"/>
          </a:xfrm>
          <a:prstGeom prst="rightArrowCallout">
            <a:avLst>
              <a:gd name="adj1" fmla="val 25000"/>
              <a:gd name="adj2" fmla="val 25000"/>
              <a:gd name="adj3" fmla="val 25000"/>
              <a:gd name="adj4" fmla="val 90509"/>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TCP</a:t>
            </a:r>
            <a:r>
              <a:rPr lang="zh-CN" altLang="en-US" b="1" dirty="0"/>
              <a:t>报文段</a:t>
            </a:r>
          </a:p>
        </p:txBody>
      </p:sp>
      <p:grpSp>
        <p:nvGrpSpPr>
          <p:cNvPr id="4" name="组合 3">
            <a:extLst>
              <a:ext uri="{FF2B5EF4-FFF2-40B4-BE49-F238E27FC236}">
                <a16:creationId xmlns:a16="http://schemas.microsoft.com/office/drawing/2014/main" id="{BB8887B8-018F-6258-CED5-77A91B73DD9B}"/>
              </a:ext>
            </a:extLst>
          </p:cNvPr>
          <p:cNvGrpSpPr/>
          <p:nvPr/>
        </p:nvGrpSpPr>
        <p:grpSpPr>
          <a:xfrm>
            <a:off x="9651433" y="2864404"/>
            <a:ext cx="2282149" cy="677733"/>
            <a:chOff x="9651433" y="2864404"/>
            <a:chExt cx="2282149" cy="677733"/>
          </a:xfrm>
        </p:grpSpPr>
        <p:sp>
          <p:nvSpPr>
            <p:cNvPr id="31" name="competition-chronometer_18568">
              <a:extLst>
                <a:ext uri="{FF2B5EF4-FFF2-40B4-BE49-F238E27FC236}">
                  <a16:creationId xmlns:a16="http://schemas.microsoft.com/office/drawing/2014/main" id="{DB285D06-D3B9-EB79-C9A7-50CB9423DF4C}"/>
                </a:ext>
              </a:extLst>
            </p:cNvPr>
            <p:cNvSpPr/>
            <p:nvPr/>
          </p:nvSpPr>
          <p:spPr>
            <a:xfrm>
              <a:off x="9651433" y="2864404"/>
              <a:ext cx="340706" cy="397560"/>
            </a:xfrm>
            <a:custGeom>
              <a:avLst/>
              <a:gdLst>
                <a:gd name="connsiteX0" fmla="*/ 255863 w 518867"/>
                <a:gd name="connsiteY0" fmla="*/ 471185 h 605451"/>
                <a:gd name="connsiteX1" fmla="*/ 289416 w 518867"/>
                <a:gd name="connsiteY1" fmla="*/ 471185 h 605451"/>
                <a:gd name="connsiteX2" fmla="*/ 289416 w 518867"/>
                <a:gd name="connsiteY2" fmla="*/ 526700 h 605451"/>
                <a:gd name="connsiteX3" fmla="*/ 255863 w 518867"/>
                <a:gd name="connsiteY3" fmla="*/ 526700 h 605451"/>
                <a:gd name="connsiteX4" fmla="*/ 348184 w 518867"/>
                <a:gd name="connsiteY4" fmla="*/ 461073 h 605451"/>
                <a:gd name="connsiteX5" fmla="*/ 368733 w 518867"/>
                <a:gd name="connsiteY5" fmla="*/ 496266 h 605451"/>
                <a:gd name="connsiteX6" fmla="*/ 354835 w 518867"/>
                <a:gd name="connsiteY6" fmla="*/ 505684 h 605451"/>
                <a:gd name="connsiteX7" fmla="*/ 333691 w 518867"/>
                <a:gd name="connsiteY7" fmla="*/ 469400 h 605451"/>
                <a:gd name="connsiteX8" fmla="*/ 188856 w 518867"/>
                <a:gd name="connsiteY8" fmla="*/ 461073 h 605451"/>
                <a:gd name="connsiteX9" fmla="*/ 203349 w 518867"/>
                <a:gd name="connsiteY9" fmla="*/ 469499 h 605451"/>
                <a:gd name="connsiteX10" fmla="*/ 182106 w 518867"/>
                <a:gd name="connsiteY10" fmla="*/ 505882 h 605451"/>
                <a:gd name="connsiteX11" fmla="*/ 167612 w 518867"/>
                <a:gd name="connsiteY11" fmla="*/ 497455 h 605451"/>
                <a:gd name="connsiteX12" fmla="*/ 397522 w 518867"/>
                <a:gd name="connsiteY12" fmla="*/ 405855 h 605451"/>
                <a:gd name="connsiteX13" fmla="*/ 427203 w 518867"/>
                <a:gd name="connsiteY13" fmla="*/ 423005 h 605451"/>
                <a:gd name="connsiteX14" fmla="*/ 419659 w 518867"/>
                <a:gd name="connsiteY14" fmla="*/ 437974 h 605451"/>
                <a:gd name="connsiteX15" fmla="*/ 389183 w 518867"/>
                <a:gd name="connsiteY15" fmla="*/ 420329 h 605451"/>
                <a:gd name="connsiteX16" fmla="*/ 139519 w 518867"/>
                <a:gd name="connsiteY16" fmla="*/ 405855 h 605451"/>
                <a:gd name="connsiteX17" fmla="*/ 147857 w 518867"/>
                <a:gd name="connsiteY17" fmla="*/ 420329 h 605451"/>
                <a:gd name="connsiteX18" fmla="*/ 111326 w 518867"/>
                <a:gd name="connsiteY18" fmla="*/ 441444 h 605451"/>
                <a:gd name="connsiteX19" fmla="*/ 102888 w 518867"/>
                <a:gd name="connsiteY19" fmla="*/ 426971 h 605451"/>
                <a:gd name="connsiteX20" fmla="*/ 81843 w 518867"/>
                <a:gd name="connsiteY20" fmla="*/ 320202 h 605451"/>
                <a:gd name="connsiteX21" fmla="*/ 137732 w 518867"/>
                <a:gd name="connsiteY21" fmla="*/ 320202 h 605451"/>
                <a:gd name="connsiteX22" fmla="*/ 137732 w 518867"/>
                <a:gd name="connsiteY22" fmla="*/ 361938 h 605451"/>
                <a:gd name="connsiteX23" fmla="*/ 81843 w 518867"/>
                <a:gd name="connsiteY23" fmla="*/ 361938 h 605451"/>
                <a:gd name="connsiteX24" fmla="*/ 111227 w 518867"/>
                <a:gd name="connsiteY24" fmla="*/ 240696 h 605451"/>
                <a:gd name="connsiteX25" fmla="*/ 147857 w 518867"/>
                <a:gd name="connsiteY25" fmla="*/ 261812 h 605451"/>
                <a:gd name="connsiteX26" fmla="*/ 139519 w 518867"/>
                <a:gd name="connsiteY26" fmla="*/ 276286 h 605451"/>
                <a:gd name="connsiteX27" fmla="*/ 102888 w 518867"/>
                <a:gd name="connsiteY27" fmla="*/ 255170 h 605451"/>
                <a:gd name="connsiteX28" fmla="*/ 182106 w 518867"/>
                <a:gd name="connsiteY28" fmla="*/ 176358 h 605451"/>
                <a:gd name="connsiteX29" fmla="*/ 203250 w 518867"/>
                <a:gd name="connsiteY29" fmla="*/ 212740 h 605451"/>
                <a:gd name="connsiteX30" fmla="*/ 188856 w 518867"/>
                <a:gd name="connsiteY30" fmla="*/ 221068 h 605451"/>
                <a:gd name="connsiteX31" fmla="*/ 167612 w 518867"/>
                <a:gd name="connsiteY31" fmla="*/ 184784 h 605451"/>
                <a:gd name="connsiteX32" fmla="*/ 255870 w 518867"/>
                <a:gd name="connsiteY32" fmla="*/ 159125 h 605451"/>
                <a:gd name="connsiteX33" fmla="*/ 443574 w 518867"/>
                <a:gd name="connsiteY33" fmla="*/ 346476 h 605451"/>
                <a:gd name="connsiteX34" fmla="*/ 255870 w 518867"/>
                <a:gd name="connsiteY34" fmla="*/ 346476 h 605451"/>
                <a:gd name="connsiteX35" fmla="*/ 259434 w 518867"/>
                <a:gd name="connsiteY35" fmla="*/ 137585 h 605451"/>
                <a:gd name="connsiteX36" fmla="*/ 50239 w 518867"/>
                <a:gd name="connsiteY36" fmla="*/ 346439 h 605451"/>
                <a:gd name="connsiteX37" fmla="*/ 259434 w 518867"/>
                <a:gd name="connsiteY37" fmla="*/ 555393 h 605451"/>
                <a:gd name="connsiteX38" fmla="*/ 468728 w 518867"/>
                <a:gd name="connsiteY38" fmla="*/ 346439 h 605451"/>
                <a:gd name="connsiteX39" fmla="*/ 259434 w 518867"/>
                <a:gd name="connsiteY39" fmla="*/ 137585 h 605451"/>
                <a:gd name="connsiteX40" fmla="*/ 73107 w 518867"/>
                <a:gd name="connsiteY40" fmla="*/ 88215 h 605451"/>
                <a:gd name="connsiteX41" fmla="*/ 110532 w 518867"/>
                <a:gd name="connsiteY41" fmla="*/ 105477 h 605451"/>
                <a:gd name="connsiteX42" fmla="*/ 31513 w 518867"/>
                <a:gd name="connsiteY42" fmla="*/ 178341 h 605451"/>
                <a:gd name="connsiteX43" fmla="*/ 34491 w 518867"/>
                <a:gd name="connsiteY43" fmla="*/ 102403 h 605451"/>
                <a:gd name="connsiteX44" fmla="*/ 73107 w 518867"/>
                <a:gd name="connsiteY44" fmla="*/ 88215 h 605451"/>
                <a:gd name="connsiteX45" fmla="*/ 171367 w 518867"/>
                <a:gd name="connsiteY45" fmla="*/ 0 h 605451"/>
                <a:gd name="connsiteX46" fmla="*/ 340451 w 518867"/>
                <a:gd name="connsiteY46" fmla="*/ 0 h 605451"/>
                <a:gd name="connsiteX47" fmla="*/ 351174 w 518867"/>
                <a:gd name="connsiteY47" fmla="*/ 10705 h 605451"/>
                <a:gd name="connsiteX48" fmla="*/ 351174 w 518867"/>
                <a:gd name="connsiteY48" fmla="*/ 41137 h 605451"/>
                <a:gd name="connsiteX49" fmla="*/ 340451 w 518867"/>
                <a:gd name="connsiteY49" fmla="*/ 51941 h 605451"/>
                <a:gd name="connsiteX50" fmla="*/ 300339 w 518867"/>
                <a:gd name="connsiteY50" fmla="*/ 51941 h 605451"/>
                <a:gd name="connsiteX51" fmla="*/ 300339 w 518867"/>
                <a:gd name="connsiteY51" fmla="*/ 90699 h 605451"/>
                <a:gd name="connsiteX52" fmla="*/ 518867 w 518867"/>
                <a:gd name="connsiteY52" fmla="*/ 346439 h 605451"/>
                <a:gd name="connsiteX53" fmla="*/ 259434 w 518867"/>
                <a:gd name="connsiteY53" fmla="*/ 605451 h 605451"/>
                <a:gd name="connsiteX54" fmla="*/ 0 w 518867"/>
                <a:gd name="connsiteY54" fmla="*/ 346439 h 605451"/>
                <a:gd name="connsiteX55" fmla="*/ 218627 w 518867"/>
                <a:gd name="connsiteY55" fmla="*/ 90699 h 605451"/>
                <a:gd name="connsiteX56" fmla="*/ 218627 w 518867"/>
                <a:gd name="connsiteY56" fmla="*/ 51941 h 605451"/>
                <a:gd name="connsiteX57" fmla="*/ 171367 w 518867"/>
                <a:gd name="connsiteY57" fmla="*/ 51941 h 605451"/>
                <a:gd name="connsiteX58" fmla="*/ 160644 w 518867"/>
                <a:gd name="connsiteY58" fmla="*/ 41137 h 605451"/>
                <a:gd name="connsiteX59" fmla="*/ 160644 w 518867"/>
                <a:gd name="connsiteY59" fmla="*/ 10705 h 605451"/>
                <a:gd name="connsiteX60" fmla="*/ 171367 w 518867"/>
                <a:gd name="connsiteY60" fmla="*/ 0 h 60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18867" h="605451">
                  <a:moveTo>
                    <a:pt x="255863" y="471185"/>
                  </a:moveTo>
                  <a:lnTo>
                    <a:pt x="289416" y="471185"/>
                  </a:lnTo>
                  <a:lnTo>
                    <a:pt x="289416" y="526700"/>
                  </a:lnTo>
                  <a:lnTo>
                    <a:pt x="255863" y="526700"/>
                  </a:lnTo>
                  <a:close/>
                  <a:moveTo>
                    <a:pt x="348184" y="461073"/>
                  </a:moveTo>
                  <a:lnTo>
                    <a:pt x="368733" y="496266"/>
                  </a:lnTo>
                  <a:cubicBezTo>
                    <a:pt x="364167" y="499636"/>
                    <a:pt x="359600" y="502809"/>
                    <a:pt x="354835" y="505684"/>
                  </a:cubicBezTo>
                  <a:lnTo>
                    <a:pt x="333691" y="469400"/>
                  </a:lnTo>
                  <a:close/>
                  <a:moveTo>
                    <a:pt x="188856" y="461073"/>
                  </a:moveTo>
                  <a:lnTo>
                    <a:pt x="203349" y="469499"/>
                  </a:lnTo>
                  <a:lnTo>
                    <a:pt x="182106" y="505882"/>
                  </a:lnTo>
                  <a:lnTo>
                    <a:pt x="167612" y="497455"/>
                  </a:lnTo>
                  <a:close/>
                  <a:moveTo>
                    <a:pt x="397522" y="405855"/>
                  </a:moveTo>
                  <a:lnTo>
                    <a:pt x="427203" y="423005"/>
                  </a:lnTo>
                  <a:cubicBezTo>
                    <a:pt x="424920" y="428061"/>
                    <a:pt x="422438" y="433117"/>
                    <a:pt x="419659" y="437974"/>
                  </a:cubicBezTo>
                  <a:lnTo>
                    <a:pt x="389183" y="420329"/>
                  </a:lnTo>
                  <a:close/>
                  <a:moveTo>
                    <a:pt x="139519" y="405855"/>
                  </a:moveTo>
                  <a:lnTo>
                    <a:pt x="147857" y="420329"/>
                  </a:lnTo>
                  <a:lnTo>
                    <a:pt x="111326" y="441444"/>
                  </a:lnTo>
                  <a:lnTo>
                    <a:pt x="102888" y="426971"/>
                  </a:lnTo>
                  <a:close/>
                  <a:moveTo>
                    <a:pt x="81843" y="320202"/>
                  </a:moveTo>
                  <a:lnTo>
                    <a:pt x="137732" y="320202"/>
                  </a:lnTo>
                  <a:lnTo>
                    <a:pt x="137732" y="361938"/>
                  </a:lnTo>
                  <a:lnTo>
                    <a:pt x="81843" y="361938"/>
                  </a:lnTo>
                  <a:close/>
                  <a:moveTo>
                    <a:pt x="111227" y="240696"/>
                  </a:moveTo>
                  <a:lnTo>
                    <a:pt x="147857" y="261812"/>
                  </a:lnTo>
                  <a:lnTo>
                    <a:pt x="139519" y="276286"/>
                  </a:lnTo>
                  <a:lnTo>
                    <a:pt x="102888" y="255170"/>
                  </a:lnTo>
                  <a:close/>
                  <a:moveTo>
                    <a:pt x="182106" y="176358"/>
                  </a:moveTo>
                  <a:lnTo>
                    <a:pt x="203250" y="212740"/>
                  </a:lnTo>
                  <a:lnTo>
                    <a:pt x="188856" y="221068"/>
                  </a:lnTo>
                  <a:lnTo>
                    <a:pt x="167612" y="184784"/>
                  </a:lnTo>
                  <a:close/>
                  <a:moveTo>
                    <a:pt x="255870" y="159125"/>
                  </a:moveTo>
                  <a:cubicBezTo>
                    <a:pt x="359500" y="159125"/>
                    <a:pt x="443574" y="242987"/>
                    <a:pt x="443574" y="346476"/>
                  </a:cubicBezTo>
                  <a:lnTo>
                    <a:pt x="255870" y="346476"/>
                  </a:lnTo>
                  <a:close/>
                  <a:moveTo>
                    <a:pt x="259434" y="137585"/>
                  </a:moveTo>
                  <a:cubicBezTo>
                    <a:pt x="144064" y="137585"/>
                    <a:pt x="50239" y="231257"/>
                    <a:pt x="50239" y="346439"/>
                  </a:cubicBezTo>
                  <a:cubicBezTo>
                    <a:pt x="50239" y="461622"/>
                    <a:pt x="144064" y="555393"/>
                    <a:pt x="259434" y="555393"/>
                  </a:cubicBezTo>
                  <a:cubicBezTo>
                    <a:pt x="374804" y="555393"/>
                    <a:pt x="468728" y="461622"/>
                    <a:pt x="468728" y="346439"/>
                  </a:cubicBezTo>
                  <a:cubicBezTo>
                    <a:pt x="468728" y="231257"/>
                    <a:pt x="374804" y="137585"/>
                    <a:pt x="259434" y="137585"/>
                  </a:cubicBezTo>
                  <a:close/>
                  <a:moveTo>
                    <a:pt x="73107" y="88215"/>
                  </a:moveTo>
                  <a:cubicBezTo>
                    <a:pt x="86856" y="88772"/>
                    <a:pt x="100406" y="94572"/>
                    <a:pt x="110532" y="105477"/>
                  </a:cubicBezTo>
                  <a:lnTo>
                    <a:pt x="31513" y="178341"/>
                  </a:lnTo>
                  <a:cubicBezTo>
                    <a:pt x="11361" y="156531"/>
                    <a:pt x="12652" y="122627"/>
                    <a:pt x="34491" y="102403"/>
                  </a:cubicBezTo>
                  <a:cubicBezTo>
                    <a:pt x="45411" y="92341"/>
                    <a:pt x="59358" y="87657"/>
                    <a:pt x="73107" y="88215"/>
                  </a:cubicBezTo>
                  <a:close/>
                  <a:moveTo>
                    <a:pt x="171367" y="0"/>
                  </a:moveTo>
                  <a:lnTo>
                    <a:pt x="340451" y="0"/>
                  </a:lnTo>
                  <a:cubicBezTo>
                    <a:pt x="346408" y="0"/>
                    <a:pt x="351174" y="4857"/>
                    <a:pt x="351174" y="10705"/>
                  </a:cubicBezTo>
                  <a:lnTo>
                    <a:pt x="351174" y="41137"/>
                  </a:lnTo>
                  <a:cubicBezTo>
                    <a:pt x="351174" y="47084"/>
                    <a:pt x="346408" y="51941"/>
                    <a:pt x="340451" y="51941"/>
                  </a:cubicBezTo>
                  <a:lnTo>
                    <a:pt x="300339" y="51941"/>
                  </a:lnTo>
                  <a:lnTo>
                    <a:pt x="300339" y="90699"/>
                  </a:lnTo>
                  <a:cubicBezTo>
                    <a:pt x="424149" y="110226"/>
                    <a:pt x="518867" y="217280"/>
                    <a:pt x="518867" y="346439"/>
                  </a:cubicBezTo>
                  <a:cubicBezTo>
                    <a:pt x="518867" y="489476"/>
                    <a:pt x="402703" y="605451"/>
                    <a:pt x="259434" y="605451"/>
                  </a:cubicBezTo>
                  <a:cubicBezTo>
                    <a:pt x="116164" y="605451"/>
                    <a:pt x="0" y="489476"/>
                    <a:pt x="0" y="346439"/>
                  </a:cubicBezTo>
                  <a:cubicBezTo>
                    <a:pt x="0" y="217280"/>
                    <a:pt x="94719" y="110226"/>
                    <a:pt x="218627" y="90699"/>
                  </a:cubicBezTo>
                  <a:lnTo>
                    <a:pt x="218627" y="51941"/>
                  </a:lnTo>
                  <a:lnTo>
                    <a:pt x="171367" y="51941"/>
                  </a:lnTo>
                  <a:cubicBezTo>
                    <a:pt x="165410" y="51941"/>
                    <a:pt x="160644" y="47084"/>
                    <a:pt x="160644" y="41137"/>
                  </a:cubicBezTo>
                  <a:lnTo>
                    <a:pt x="160644" y="10705"/>
                  </a:lnTo>
                  <a:cubicBezTo>
                    <a:pt x="160644" y="4857"/>
                    <a:pt x="165410" y="0"/>
                    <a:pt x="17136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a:extLst>
                <a:ext uri="{FF2B5EF4-FFF2-40B4-BE49-F238E27FC236}">
                  <a16:creationId xmlns:a16="http://schemas.microsoft.com/office/drawing/2014/main" id="{4362D3B2-BE6F-6337-7ED5-AA229530AD9B}"/>
                </a:ext>
              </a:extLst>
            </p:cNvPr>
            <p:cNvSpPr txBox="1"/>
            <p:nvPr/>
          </p:nvSpPr>
          <p:spPr>
            <a:xfrm>
              <a:off x="9992139" y="2895806"/>
              <a:ext cx="1941443" cy="646331"/>
            </a:xfrm>
            <a:prstGeom prst="rect">
              <a:avLst/>
            </a:prstGeom>
            <a:noFill/>
          </p:spPr>
          <p:txBody>
            <a:bodyPr wrap="square" rtlCol="0">
              <a:spAutoFit/>
            </a:bodyPr>
            <a:lstStyle/>
            <a:p>
              <a:r>
                <a:rPr lang="zh-CN" altLang="en-US" b="1" dirty="0">
                  <a:solidFill>
                    <a:schemeClr val="accent1"/>
                  </a:solidFill>
                </a:rPr>
                <a:t>启动保活计时器</a:t>
              </a:r>
              <a:endParaRPr lang="en-US" altLang="zh-CN" b="1" dirty="0">
                <a:solidFill>
                  <a:schemeClr val="accent1"/>
                </a:solidFill>
              </a:endParaRPr>
            </a:p>
            <a:p>
              <a:r>
                <a:rPr lang="zh-CN" altLang="en-US" b="1" dirty="0">
                  <a:solidFill>
                    <a:schemeClr val="accent1"/>
                  </a:solidFill>
                </a:rPr>
                <a:t>（通常为</a:t>
              </a:r>
              <a:r>
                <a:rPr lang="en-US" altLang="zh-CN" b="1" dirty="0">
                  <a:solidFill>
                    <a:schemeClr val="accent1"/>
                  </a:solidFill>
                </a:rPr>
                <a:t>2</a:t>
              </a:r>
              <a:r>
                <a:rPr lang="zh-CN" altLang="en-US" b="1" dirty="0">
                  <a:solidFill>
                    <a:schemeClr val="accent1"/>
                  </a:solidFill>
                </a:rPr>
                <a:t>小时）</a:t>
              </a:r>
            </a:p>
          </p:txBody>
        </p:sp>
      </p:grpSp>
      <p:sp>
        <p:nvSpPr>
          <p:cNvPr id="41" name="箭头: 右 40">
            <a:extLst>
              <a:ext uri="{FF2B5EF4-FFF2-40B4-BE49-F238E27FC236}">
                <a16:creationId xmlns:a16="http://schemas.microsoft.com/office/drawing/2014/main" id="{0C7D58F4-49A1-8E7E-A557-5F5AEA0C4E9C}"/>
              </a:ext>
            </a:extLst>
          </p:cNvPr>
          <p:cNvSpPr/>
          <p:nvPr/>
        </p:nvSpPr>
        <p:spPr>
          <a:xfrm>
            <a:off x="4305782" y="3334851"/>
            <a:ext cx="3580436" cy="718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不可能再发送数据</a:t>
            </a:r>
          </a:p>
        </p:txBody>
      </p:sp>
      <p:grpSp>
        <p:nvGrpSpPr>
          <p:cNvPr id="42" name="组合 41">
            <a:extLst>
              <a:ext uri="{FF2B5EF4-FFF2-40B4-BE49-F238E27FC236}">
                <a16:creationId xmlns:a16="http://schemas.microsoft.com/office/drawing/2014/main" id="{ECA5777B-0A3F-0B84-9774-3CBE89602B16}"/>
              </a:ext>
            </a:extLst>
          </p:cNvPr>
          <p:cNvGrpSpPr/>
          <p:nvPr/>
        </p:nvGrpSpPr>
        <p:grpSpPr>
          <a:xfrm>
            <a:off x="9651433" y="4185828"/>
            <a:ext cx="2282149" cy="400734"/>
            <a:chOff x="9651433" y="2864404"/>
            <a:chExt cx="2282149" cy="400734"/>
          </a:xfrm>
        </p:grpSpPr>
        <p:sp>
          <p:nvSpPr>
            <p:cNvPr id="43" name="competition-chronometer_18568">
              <a:extLst>
                <a:ext uri="{FF2B5EF4-FFF2-40B4-BE49-F238E27FC236}">
                  <a16:creationId xmlns:a16="http://schemas.microsoft.com/office/drawing/2014/main" id="{F6DD4EF8-56BD-A34D-EB6E-7063D67DC9A6}"/>
                </a:ext>
              </a:extLst>
            </p:cNvPr>
            <p:cNvSpPr/>
            <p:nvPr/>
          </p:nvSpPr>
          <p:spPr>
            <a:xfrm>
              <a:off x="9651433" y="2864404"/>
              <a:ext cx="340706" cy="397560"/>
            </a:xfrm>
            <a:custGeom>
              <a:avLst/>
              <a:gdLst>
                <a:gd name="connsiteX0" fmla="*/ 255863 w 518867"/>
                <a:gd name="connsiteY0" fmla="*/ 471185 h 605451"/>
                <a:gd name="connsiteX1" fmla="*/ 289416 w 518867"/>
                <a:gd name="connsiteY1" fmla="*/ 471185 h 605451"/>
                <a:gd name="connsiteX2" fmla="*/ 289416 w 518867"/>
                <a:gd name="connsiteY2" fmla="*/ 526700 h 605451"/>
                <a:gd name="connsiteX3" fmla="*/ 255863 w 518867"/>
                <a:gd name="connsiteY3" fmla="*/ 526700 h 605451"/>
                <a:gd name="connsiteX4" fmla="*/ 348184 w 518867"/>
                <a:gd name="connsiteY4" fmla="*/ 461073 h 605451"/>
                <a:gd name="connsiteX5" fmla="*/ 368733 w 518867"/>
                <a:gd name="connsiteY5" fmla="*/ 496266 h 605451"/>
                <a:gd name="connsiteX6" fmla="*/ 354835 w 518867"/>
                <a:gd name="connsiteY6" fmla="*/ 505684 h 605451"/>
                <a:gd name="connsiteX7" fmla="*/ 333691 w 518867"/>
                <a:gd name="connsiteY7" fmla="*/ 469400 h 605451"/>
                <a:gd name="connsiteX8" fmla="*/ 188856 w 518867"/>
                <a:gd name="connsiteY8" fmla="*/ 461073 h 605451"/>
                <a:gd name="connsiteX9" fmla="*/ 203349 w 518867"/>
                <a:gd name="connsiteY9" fmla="*/ 469499 h 605451"/>
                <a:gd name="connsiteX10" fmla="*/ 182106 w 518867"/>
                <a:gd name="connsiteY10" fmla="*/ 505882 h 605451"/>
                <a:gd name="connsiteX11" fmla="*/ 167612 w 518867"/>
                <a:gd name="connsiteY11" fmla="*/ 497455 h 605451"/>
                <a:gd name="connsiteX12" fmla="*/ 397522 w 518867"/>
                <a:gd name="connsiteY12" fmla="*/ 405855 h 605451"/>
                <a:gd name="connsiteX13" fmla="*/ 427203 w 518867"/>
                <a:gd name="connsiteY13" fmla="*/ 423005 h 605451"/>
                <a:gd name="connsiteX14" fmla="*/ 419659 w 518867"/>
                <a:gd name="connsiteY14" fmla="*/ 437974 h 605451"/>
                <a:gd name="connsiteX15" fmla="*/ 389183 w 518867"/>
                <a:gd name="connsiteY15" fmla="*/ 420329 h 605451"/>
                <a:gd name="connsiteX16" fmla="*/ 139519 w 518867"/>
                <a:gd name="connsiteY16" fmla="*/ 405855 h 605451"/>
                <a:gd name="connsiteX17" fmla="*/ 147857 w 518867"/>
                <a:gd name="connsiteY17" fmla="*/ 420329 h 605451"/>
                <a:gd name="connsiteX18" fmla="*/ 111326 w 518867"/>
                <a:gd name="connsiteY18" fmla="*/ 441444 h 605451"/>
                <a:gd name="connsiteX19" fmla="*/ 102888 w 518867"/>
                <a:gd name="connsiteY19" fmla="*/ 426971 h 605451"/>
                <a:gd name="connsiteX20" fmla="*/ 81843 w 518867"/>
                <a:gd name="connsiteY20" fmla="*/ 320202 h 605451"/>
                <a:gd name="connsiteX21" fmla="*/ 137732 w 518867"/>
                <a:gd name="connsiteY21" fmla="*/ 320202 h 605451"/>
                <a:gd name="connsiteX22" fmla="*/ 137732 w 518867"/>
                <a:gd name="connsiteY22" fmla="*/ 361938 h 605451"/>
                <a:gd name="connsiteX23" fmla="*/ 81843 w 518867"/>
                <a:gd name="connsiteY23" fmla="*/ 361938 h 605451"/>
                <a:gd name="connsiteX24" fmla="*/ 111227 w 518867"/>
                <a:gd name="connsiteY24" fmla="*/ 240696 h 605451"/>
                <a:gd name="connsiteX25" fmla="*/ 147857 w 518867"/>
                <a:gd name="connsiteY25" fmla="*/ 261812 h 605451"/>
                <a:gd name="connsiteX26" fmla="*/ 139519 w 518867"/>
                <a:gd name="connsiteY26" fmla="*/ 276286 h 605451"/>
                <a:gd name="connsiteX27" fmla="*/ 102888 w 518867"/>
                <a:gd name="connsiteY27" fmla="*/ 255170 h 605451"/>
                <a:gd name="connsiteX28" fmla="*/ 182106 w 518867"/>
                <a:gd name="connsiteY28" fmla="*/ 176358 h 605451"/>
                <a:gd name="connsiteX29" fmla="*/ 203250 w 518867"/>
                <a:gd name="connsiteY29" fmla="*/ 212740 h 605451"/>
                <a:gd name="connsiteX30" fmla="*/ 188856 w 518867"/>
                <a:gd name="connsiteY30" fmla="*/ 221068 h 605451"/>
                <a:gd name="connsiteX31" fmla="*/ 167612 w 518867"/>
                <a:gd name="connsiteY31" fmla="*/ 184784 h 605451"/>
                <a:gd name="connsiteX32" fmla="*/ 255870 w 518867"/>
                <a:gd name="connsiteY32" fmla="*/ 159125 h 605451"/>
                <a:gd name="connsiteX33" fmla="*/ 443574 w 518867"/>
                <a:gd name="connsiteY33" fmla="*/ 346476 h 605451"/>
                <a:gd name="connsiteX34" fmla="*/ 255870 w 518867"/>
                <a:gd name="connsiteY34" fmla="*/ 346476 h 605451"/>
                <a:gd name="connsiteX35" fmla="*/ 259434 w 518867"/>
                <a:gd name="connsiteY35" fmla="*/ 137585 h 605451"/>
                <a:gd name="connsiteX36" fmla="*/ 50239 w 518867"/>
                <a:gd name="connsiteY36" fmla="*/ 346439 h 605451"/>
                <a:gd name="connsiteX37" fmla="*/ 259434 w 518867"/>
                <a:gd name="connsiteY37" fmla="*/ 555393 h 605451"/>
                <a:gd name="connsiteX38" fmla="*/ 468728 w 518867"/>
                <a:gd name="connsiteY38" fmla="*/ 346439 h 605451"/>
                <a:gd name="connsiteX39" fmla="*/ 259434 w 518867"/>
                <a:gd name="connsiteY39" fmla="*/ 137585 h 605451"/>
                <a:gd name="connsiteX40" fmla="*/ 73107 w 518867"/>
                <a:gd name="connsiteY40" fmla="*/ 88215 h 605451"/>
                <a:gd name="connsiteX41" fmla="*/ 110532 w 518867"/>
                <a:gd name="connsiteY41" fmla="*/ 105477 h 605451"/>
                <a:gd name="connsiteX42" fmla="*/ 31513 w 518867"/>
                <a:gd name="connsiteY42" fmla="*/ 178341 h 605451"/>
                <a:gd name="connsiteX43" fmla="*/ 34491 w 518867"/>
                <a:gd name="connsiteY43" fmla="*/ 102403 h 605451"/>
                <a:gd name="connsiteX44" fmla="*/ 73107 w 518867"/>
                <a:gd name="connsiteY44" fmla="*/ 88215 h 605451"/>
                <a:gd name="connsiteX45" fmla="*/ 171367 w 518867"/>
                <a:gd name="connsiteY45" fmla="*/ 0 h 605451"/>
                <a:gd name="connsiteX46" fmla="*/ 340451 w 518867"/>
                <a:gd name="connsiteY46" fmla="*/ 0 h 605451"/>
                <a:gd name="connsiteX47" fmla="*/ 351174 w 518867"/>
                <a:gd name="connsiteY47" fmla="*/ 10705 h 605451"/>
                <a:gd name="connsiteX48" fmla="*/ 351174 w 518867"/>
                <a:gd name="connsiteY48" fmla="*/ 41137 h 605451"/>
                <a:gd name="connsiteX49" fmla="*/ 340451 w 518867"/>
                <a:gd name="connsiteY49" fmla="*/ 51941 h 605451"/>
                <a:gd name="connsiteX50" fmla="*/ 300339 w 518867"/>
                <a:gd name="connsiteY50" fmla="*/ 51941 h 605451"/>
                <a:gd name="connsiteX51" fmla="*/ 300339 w 518867"/>
                <a:gd name="connsiteY51" fmla="*/ 90699 h 605451"/>
                <a:gd name="connsiteX52" fmla="*/ 518867 w 518867"/>
                <a:gd name="connsiteY52" fmla="*/ 346439 h 605451"/>
                <a:gd name="connsiteX53" fmla="*/ 259434 w 518867"/>
                <a:gd name="connsiteY53" fmla="*/ 605451 h 605451"/>
                <a:gd name="connsiteX54" fmla="*/ 0 w 518867"/>
                <a:gd name="connsiteY54" fmla="*/ 346439 h 605451"/>
                <a:gd name="connsiteX55" fmla="*/ 218627 w 518867"/>
                <a:gd name="connsiteY55" fmla="*/ 90699 h 605451"/>
                <a:gd name="connsiteX56" fmla="*/ 218627 w 518867"/>
                <a:gd name="connsiteY56" fmla="*/ 51941 h 605451"/>
                <a:gd name="connsiteX57" fmla="*/ 171367 w 518867"/>
                <a:gd name="connsiteY57" fmla="*/ 51941 h 605451"/>
                <a:gd name="connsiteX58" fmla="*/ 160644 w 518867"/>
                <a:gd name="connsiteY58" fmla="*/ 41137 h 605451"/>
                <a:gd name="connsiteX59" fmla="*/ 160644 w 518867"/>
                <a:gd name="connsiteY59" fmla="*/ 10705 h 605451"/>
                <a:gd name="connsiteX60" fmla="*/ 171367 w 518867"/>
                <a:gd name="connsiteY60" fmla="*/ 0 h 60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18867" h="605451">
                  <a:moveTo>
                    <a:pt x="255863" y="471185"/>
                  </a:moveTo>
                  <a:lnTo>
                    <a:pt x="289416" y="471185"/>
                  </a:lnTo>
                  <a:lnTo>
                    <a:pt x="289416" y="526700"/>
                  </a:lnTo>
                  <a:lnTo>
                    <a:pt x="255863" y="526700"/>
                  </a:lnTo>
                  <a:close/>
                  <a:moveTo>
                    <a:pt x="348184" y="461073"/>
                  </a:moveTo>
                  <a:lnTo>
                    <a:pt x="368733" y="496266"/>
                  </a:lnTo>
                  <a:cubicBezTo>
                    <a:pt x="364167" y="499636"/>
                    <a:pt x="359600" y="502809"/>
                    <a:pt x="354835" y="505684"/>
                  </a:cubicBezTo>
                  <a:lnTo>
                    <a:pt x="333691" y="469400"/>
                  </a:lnTo>
                  <a:close/>
                  <a:moveTo>
                    <a:pt x="188856" y="461073"/>
                  </a:moveTo>
                  <a:lnTo>
                    <a:pt x="203349" y="469499"/>
                  </a:lnTo>
                  <a:lnTo>
                    <a:pt x="182106" y="505882"/>
                  </a:lnTo>
                  <a:lnTo>
                    <a:pt x="167612" y="497455"/>
                  </a:lnTo>
                  <a:close/>
                  <a:moveTo>
                    <a:pt x="397522" y="405855"/>
                  </a:moveTo>
                  <a:lnTo>
                    <a:pt x="427203" y="423005"/>
                  </a:lnTo>
                  <a:cubicBezTo>
                    <a:pt x="424920" y="428061"/>
                    <a:pt x="422438" y="433117"/>
                    <a:pt x="419659" y="437974"/>
                  </a:cubicBezTo>
                  <a:lnTo>
                    <a:pt x="389183" y="420329"/>
                  </a:lnTo>
                  <a:close/>
                  <a:moveTo>
                    <a:pt x="139519" y="405855"/>
                  </a:moveTo>
                  <a:lnTo>
                    <a:pt x="147857" y="420329"/>
                  </a:lnTo>
                  <a:lnTo>
                    <a:pt x="111326" y="441444"/>
                  </a:lnTo>
                  <a:lnTo>
                    <a:pt x="102888" y="426971"/>
                  </a:lnTo>
                  <a:close/>
                  <a:moveTo>
                    <a:pt x="81843" y="320202"/>
                  </a:moveTo>
                  <a:lnTo>
                    <a:pt x="137732" y="320202"/>
                  </a:lnTo>
                  <a:lnTo>
                    <a:pt x="137732" y="361938"/>
                  </a:lnTo>
                  <a:lnTo>
                    <a:pt x="81843" y="361938"/>
                  </a:lnTo>
                  <a:close/>
                  <a:moveTo>
                    <a:pt x="111227" y="240696"/>
                  </a:moveTo>
                  <a:lnTo>
                    <a:pt x="147857" y="261812"/>
                  </a:lnTo>
                  <a:lnTo>
                    <a:pt x="139519" y="276286"/>
                  </a:lnTo>
                  <a:lnTo>
                    <a:pt x="102888" y="255170"/>
                  </a:lnTo>
                  <a:close/>
                  <a:moveTo>
                    <a:pt x="182106" y="176358"/>
                  </a:moveTo>
                  <a:lnTo>
                    <a:pt x="203250" y="212740"/>
                  </a:lnTo>
                  <a:lnTo>
                    <a:pt x="188856" y="221068"/>
                  </a:lnTo>
                  <a:lnTo>
                    <a:pt x="167612" y="184784"/>
                  </a:lnTo>
                  <a:close/>
                  <a:moveTo>
                    <a:pt x="255870" y="159125"/>
                  </a:moveTo>
                  <a:cubicBezTo>
                    <a:pt x="359500" y="159125"/>
                    <a:pt x="443574" y="242987"/>
                    <a:pt x="443574" y="346476"/>
                  </a:cubicBezTo>
                  <a:lnTo>
                    <a:pt x="255870" y="346476"/>
                  </a:lnTo>
                  <a:close/>
                  <a:moveTo>
                    <a:pt x="259434" y="137585"/>
                  </a:moveTo>
                  <a:cubicBezTo>
                    <a:pt x="144064" y="137585"/>
                    <a:pt x="50239" y="231257"/>
                    <a:pt x="50239" y="346439"/>
                  </a:cubicBezTo>
                  <a:cubicBezTo>
                    <a:pt x="50239" y="461622"/>
                    <a:pt x="144064" y="555393"/>
                    <a:pt x="259434" y="555393"/>
                  </a:cubicBezTo>
                  <a:cubicBezTo>
                    <a:pt x="374804" y="555393"/>
                    <a:pt x="468728" y="461622"/>
                    <a:pt x="468728" y="346439"/>
                  </a:cubicBezTo>
                  <a:cubicBezTo>
                    <a:pt x="468728" y="231257"/>
                    <a:pt x="374804" y="137585"/>
                    <a:pt x="259434" y="137585"/>
                  </a:cubicBezTo>
                  <a:close/>
                  <a:moveTo>
                    <a:pt x="73107" y="88215"/>
                  </a:moveTo>
                  <a:cubicBezTo>
                    <a:pt x="86856" y="88772"/>
                    <a:pt x="100406" y="94572"/>
                    <a:pt x="110532" y="105477"/>
                  </a:cubicBezTo>
                  <a:lnTo>
                    <a:pt x="31513" y="178341"/>
                  </a:lnTo>
                  <a:cubicBezTo>
                    <a:pt x="11361" y="156531"/>
                    <a:pt x="12652" y="122627"/>
                    <a:pt x="34491" y="102403"/>
                  </a:cubicBezTo>
                  <a:cubicBezTo>
                    <a:pt x="45411" y="92341"/>
                    <a:pt x="59358" y="87657"/>
                    <a:pt x="73107" y="88215"/>
                  </a:cubicBezTo>
                  <a:close/>
                  <a:moveTo>
                    <a:pt x="171367" y="0"/>
                  </a:moveTo>
                  <a:lnTo>
                    <a:pt x="340451" y="0"/>
                  </a:lnTo>
                  <a:cubicBezTo>
                    <a:pt x="346408" y="0"/>
                    <a:pt x="351174" y="4857"/>
                    <a:pt x="351174" y="10705"/>
                  </a:cubicBezTo>
                  <a:lnTo>
                    <a:pt x="351174" y="41137"/>
                  </a:lnTo>
                  <a:cubicBezTo>
                    <a:pt x="351174" y="47084"/>
                    <a:pt x="346408" y="51941"/>
                    <a:pt x="340451" y="51941"/>
                  </a:cubicBezTo>
                  <a:lnTo>
                    <a:pt x="300339" y="51941"/>
                  </a:lnTo>
                  <a:lnTo>
                    <a:pt x="300339" y="90699"/>
                  </a:lnTo>
                  <a:cubicBezTo>
                    <a:pt x="424149" y="110226"/>
                    <a:pt x="518867" y="217280"/>
                    <a:pt x="518867" y="346439"/>
                  </a:cubicBezTo>
                  <a:cubicBezTo>
                    <a:pt x="518867" y="489476"/>
                    <a:pt x="402703" y="605451"/>
                    <a:pt x="259434" y="605451"/>
                  </a:cubicBezTo>
                  <a:cubicBezTo>
                    <a:pt x="116164" y="605451"/>
                    <a:pt x="0" y="489476"/>
                    <a:pt x="0" y="346439"/>
                  </a:cubicBezTo>
                  <a:cubicBezTo>
                    <a:pt x="0" y="217280"/>
                    <a:pt x="94719" y="110226"/>
                    <a:pt x="218627" y="90699"/>
                  </a:cubicBezTo>
                  <a:lnTo>
                    <a:pt x="218627" y="51941"/>
                  </a:lnTo>
                  <a:lnTo>
                    <a:pt x="171367" y="51941"/>
                  </a:lnTo>
                  <a:cubicBezTo>
                    <a:pt x="165410" y="51941"/>
                    <a:pt x="160644" y="47084"/>
                    <a:pt x="160644" y="41137"/>
                  </a:cubicBezTo>
                  <a:lnTo>
                    <a:pt x="160644" y="10705"/>
                  </a:lnTo>
                  <a:cubicBezTo>
                    <a:pt x="160644" y="4857"/>
                    <a:pt x="165410" y="0"/>
                    <a:pt x="17136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文本框 43">
              <a:extLst>
                <a:ext uri="{FF2B5EF4-FFF2-40B4-BE49-F238E27FC236}">
                  <a16:creationId xmlns:a16="http://schemas.microsoft.com/office/drawing/2014/main" id="{0CA9FAE2-B419-722B-8FAD-CE07C84A47C3}"/>
                </a:ext>
              </a:extLst>
            </p:cNvPr>
            <p:cNvSpPr txBox="1"/>
            <p:nvPr/>
          </p:nvSpPr>
          <p:spPr>
            <a:xfrm>
              <a:off x="9992139" y="2895806"/>
              <a:ext cx="1941443" cy="369332"/>
            </a:xfrm>
            <a:prstGeom prst="rect">
              <a:avLst/>
            </a:prstGeom>
            <a:noFill/>
          </p:spPr>
          <p:txBody>
            <a:bodyPr wrap="square" rtlCol="0">
              <a:spAutoFit/>
            </a:bodyPr>
            <a:lstStyle/>
            <a:p>
              <a:r>
                <a:rPr lang="zh-CN" altLang="en-US" b="1" dirty="0">
                  <a:solidFill>
                    <a:schemeClr val="accent1"/>
                  </a:solidFill>
                </a:rPr>
                <a:t>保活计时器到时</a:t>
              </a:r>
            </a:p>
          </p:txBody>
        </p:sp>
      </p:grpSp>
      <p:sp>
        <p:nvSpPr>
          <p:cNvPr id="5" name="标注: 左箭头 4">
            <a:extLst>
              <a:ext uri="{FF2B5EF4-FFF2-40B4-BE49-F238E27FC236}">
                <a16:creationId xmlns:a16="http://schemas.microsoft.com/office/drawing/2014/main" id="{684BDC4D-BD9E-CED1-0558-30E23C84B5C1}"/>
              </a:ext>
            </a:extLst>
          </p:cNvPr>
          <p:cNvSpPr/>
          <p:nvPr/>
        </p:nvSpPr>
        <p:spPr>
          <a:xfrm>
            <a:off x="5632173" y="4144690"/>
            <a:ext cx="2213113" cy="360570"/>
          </a:xfrm>
          <a:prstGeom prst="leftArrowCallout">
            <a:avLst>
              <a:gd name="adj1" fmla="val 25000"/>
              <a:gd name="adj2" fmla="val 25000"/>
              <a:gd name="adj3" fmla="val 25000"/>
              <a:gd name="adj4" fmla="val 8582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b="1" dirty="0"/>
              <a:t>TCP</a:t>
            </a:r>
            <a:r>
              <a:rPr lang="zh-CN" altLang="en-US" b="1" dirty="0"/>
              <a:t>探测报文段</a:t>
            </a:r>
          </a:p>
        </p:txBody>
      </p:sp>
      <p:grpSp>
        <p:nvGrpSpPr>
          <p:cNvPr id="13" name="组合 12">
            <a:extLst>
              <a:ext uri="{FF2B5EF4-FFF2-40B4-BE49-F238E27FC236}">
                <a16:creationId xmlns:a16="http://schemas.microsoft.com/office/drawing/2014/main" id="{C7F9E444-6F63-9CAE-59BA-201454C527F1}"/>
              </a:ext>
            </a:extLst>
          </p:cNvPr>
          <p:cNvGrpSpPr/>
          <p:nvPr/>
        </p:nvGrpSpPr>
        <p:grpSpPr>
          <a:xfrm>
            <a:off x="9436451" y="4580805"/>
            <a:ext cx="900246" cy="615565"/>
            <a:chOff x="9436451" y="4580805"/>
            <a:chExt cx="900246" cy="615565"/>
          </a:xfrm>
        </p:grpSpPr>
        <p:sp>
          <p:nvSpPr>
            <p:cNvPr id="9" name="文本框 8">
              <a:extLst>
                <a:ext uri="{FF2B5EF4-FFF2-40B4-BE49-F238E27FC236}">
                  <a16:creationId xmlns:a16="http://schemas.microsoft.com/office/drawing/2014/main" id="{44049656-BB97-388A-B804-9EBBC07580AF}"/>
                </a:ext>
              </a:extLst>
            </p:cNvPr>
            <p:cNvSpPr txBox="1"/>
            <p:nvPr/>
          </p:nvSpPr>
          <p:spPr>
            <a:xfrm>
              <a:off x="9651433" y="4580805"/>
              <a:ext cx="461665" cy="344557"/>
            </a:xfrm>
            <a:prstGeom prst="rect">
              <a:avLst/>
            </a:prstGeom>
            <a:noFill/>
          </p:spPr>
          <p:txBody>
            <a:bodyPr vert="eaVert" wrap="square" rtlCol="0">
              <a:spAutoFit/>
            </a:bodyPr>
            <a:lstStyle/>
            <a:p>
              <a:r>
                <a:rPr lang="en-US" altLang="zh-CN" b="1" dirty="0">
                  <a:solidFill>
                    <a:schemeClr val="accent1"/>
                  </a:solidFill>
                </a:rPr>
                <a:t>…</a:t>
              </a:r>
              <a:endParaRPr lang="zh-CN" altLang="en-US" b="1" dirty="0">
                <a:solidFill>
                  <a:schemeClr val="accent1"/>
                </a:solidFill>
              </a:endParaRPr>
            </a:p>
          </p:txBody>
        </p:sp>
        <p:sp>
          <p:nvSpPr>
            <p:cNvPr id="12" name="文本框 11">
              <a:extLst>
                <a:ext uri="{FF2B5EF4-FFF2-40B4-BE49-F238E27FC236}">
                  <a16:creationId xmlns:a16="http://schemas.microsoft.com/office/drawing/2014/main" id="{2FB5E018-089F-8659-60F2-9090A56B927E}"/>
                </a:ext>
              </a:extLst>
            </p:cNvPr>
            <p:cNvSpPr txBox="1"/>
            <p:nvPr/>
          </p:nvSpPr>
          <p:spPr>
            <a:xfrm>
              <a:off x="9436451" y="4827038"/>
              <a:ext cx="900246" cy="369332"/>
            </a:xfrm>
            <a:prstGeom prst="rect">
              <a:avLst/>
            </a:prstGeom>
            <a:noFill/>
          </p:spPr>
          <p:txBody>
            <a:bodyPr wrap="square" rtlCol="0">
              <a:spAutoFit/>
            </a:bodyPr>
            <a:lstStyle/>
            <a:p>
              <a:r>
                <a:rPr lang="en-US" altLang="zh-CN" b="1" dirty="0">
                  <a:solidFill>
                    <a:schemeClr val="accent1"/>
                  </a:solidFill>
                </a:rPr>
                <a:t>75</a:t>
              </a:r>
              <a:r>
                <a:rPr lang="zh-CN" altLang="en-US" b="1" dirty="0">
                  <a:solidFill>
                    <a:schemeClr val="accent1"/>
                  </a:solidFill>
                </a:rPr>
                <a:t>秒后</a:t>
              </a:r>
            </a:p>
          </p:txBody>
        </p:sp>
      </p:grpSp>
      <p:sp>
        <p:nvSpPr>
          <p:cNvPr id="45" name="标注: 左箭头 44">
            <a:extLst>
              <a:ext uri="{FF2B5EF4-FFF2-40B4-BE49-F238E27FC236}">
                <a16:creationId xmlns:a16="http://schemas.microsoft.com/office/drawing/2014/main" id="{F79273CF-9B58-737B-45EE-1E900CBCB5FA}"/>
              </a:ext>
            </a:extLst>
          </p:cNvPr>
          <p:cNvSpPr/>
          <p:nvPr/>
        </p:nvSpPr>
        <p:spPr>
          <a:xfrm>
            <a:off x="5632173" y="4753083"/>
            <a:ext cx="2213113" cy="360570"/>
          </a:xfrm>
          <a:prstGeom prst="leftArrowCallout">
            <a:avLst>
              <a:gd name="adj1" fmla="val 25000"/>
              <a:gd name="adj2" fmla="val 25000"/>
              <a:gd name="adj3" fmla="val 25000"/>
              <a:gd name="adj4" fmla="val 8582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b="1" dirty="0"/>
              <a:t>TCP</a:t>
            </a:r>
            <a:r>
              <a:rPr lang="zh-CN" altLang="en-US" b="1" dirty="0"/>
              <a:t>探测报文段</a:t>
            </a:r>
          </a:p>
        </p:txBody>
      </p:sp>
      <p:grpSp>
        <p:nvGrpSpPr>
          <p:cNvPr id="14" name="组合 13">
            <a:extLst>
              <a:ext uri="{FF2B5EF4-FFF2-40B4-BE49-F238E27FC236}">
                <a16:creationId xmlns:a16="http://schemas.microsoft.com/office/drawing/2014/main" id="{FFD06BBD-BEB5-16B2-6E3E-45730DD6C026}"/>
              </a:ext>
            </a:extLst>
          </p:cNvPr>
          <p:cNvGrpSpPr/>
          <p:nvPr/>
        </p:nvGrpSpPr>
        <p:grpSpPr>
          <a:xfrm>
            <a:off x="5632173" y="5191531"/>
            <a:ext cx="4704524" cy="661797"/>
            <a:chOff x="5632173" y="5794505"/>
            <a:chExt cx="4704524" cy="661797"/>
          </a:xfrm>
        </p:grpSpPr>
        <p:grpSp>
          <p:nvGrpSpPr>
            <p:cNvPr id="50" name="组合 49">
              <a:extLst>
                <a:ext uri="{FF2B5EF4-FFF2-40B4-BE49-F238E27FC236}">
                  <a16:creationId xmlns:a16="http://schemas.microsoft.com/office/drawing/2014/main" id="{6D246088-6988-AE8C-ED60-4AC90734E9AE}"/>
                </a:ext>
              </a:extLst>
            </p:cNvPr>
            <p:cNvGrpSpPr/>
            <p:nvPr/>
          </p:nvGrpSpPr>
          <p:grpSpPr>
            <a:xfrm>
              <a:off x="9436451" y="5840737"/>
              <a:ext cx="900246" cy="615565"/>
              <a:chOff x="9436451" y="4580805"/>
              <a:chExt cx="900246" cy="615565"/>
            </a:xfrm>
          </p:grpSpPr>
          <p:sp>
            <p:nvSpPr>
              <p:cNvPr id="51" name="文本框 50">
                <a:extLst>
                  <a:ext uri="{FF2B5EF4-FFF2-40B4-BE49-F238E27FC236}">
                    <a16:creationId xmlns:a16="http://schemas.microsoft.com/office/drawing/2014/main" id="{1CA94366-88A4-3CB1-0CC6-4BB2DA5128ED}"/>
                  </a:ext>
                </a:extLst>
              </p:cNvPr>
              <p:cNvSpPr txBox="1"/>
              <p:nvPr/>
            </p:nvSpPr>
            <p:spPr>
              <a:xfrm>
                <a:off x="9651433" y="4580805"/>
                <a:ext cx="461665" cy="344557"/>
              </a:xfrm>
              <a:prstGeom prst="rect">
                <a:avLst/>
              </a:prstGeom>
              <a:noFill/>
            </p:spPr>
            <p:txBody>
              <a:bodyPr vert="eaVert" wrap="square" rtlCol="0">
                <a:spAutoFit/>
              </a:bodyPr>
              <a:lstStyle/>
              <a:p>
                <a:r>
                  <a:rPr lang="en-US" altLang="zh-CN" b="1" dirty="0">
                    <a:solidFill>
                      <a:schemeClr val="accent1"/>
                    </a:solidFill>
                  </a:rPr>
                  <a:t>…</a:t>
                </a:r>
                <a:endParaRPr lang="zh-CN" altLang="en-US" b="1" dirty="0">
                  <a:solidFill>
                    <a:schemeClr val="accent1"/>
                  </a:solidFill>
                </a:endParaRPr>
              </a:p>
            </p:txBody>
          </p:sp>
          <p:sp>
            <p:nvSpPr>
              <p:cNvPr id="52" name="文本框 51">
                <a:extLst>
                  <a:ext uri="{FF2B5EF4-FFF2-40B4-BE49-F238E27FC236}">
                    <a16:creationId xmlns:a16="http://schemas.microsoft.com/office/drawing/2014/main" id="{B5C9307D-35EB-7E52-4DC6-BB8A8C86431A}"/>
                  </a:ext>
                </a:extLst>
              </p:cNvPr>
              <p:cNvSpPr txBox="1"/>
              <p:nvPr/>
            </p:nvSpPr>
            <p:spPr>
              <a:xfrm>
                <a:off x="9436451" y="4827038"/>
                <a:ext cx="900246" cy="369332"/>
              </a:xfrm>
              <a:prstGeom prst="rect">
                <a:avLst/>
              </a:prstGeom>
              <a:noFill/>
            </p:spPr>
            <p:txBody>
              <a:bodyPr wrap="square" rtlCol="0">
                <a:spAutoFit/>
              </a:bodyPr>
              <a:lstStyle/>
              <a:p>
                <a:r>
                  <a:rPr lang="en-US" altLang="zh-CN" b="1" dirty="0">
                    <a:solidFill>
                      <a:schemeClr val="accent1"/>
                    </a:solidFill>
                  </a:rPr>
                  <a:t>75</a:t>
                </a:r>
                <a:r>
                  <a:rPr lang="zh-CN" altLang="en-US" b="1" dirty="0">
                    <a:solidFill>
                      <a:schemeClr val="accent1"/>
                    </a:solidFill>
                  </a:rPr>
                  <a:t>秒后</a:t>
                </a:r>
              </a:p>
            </p:txBody>
          </p:sp>
        </p:grpSp>
        <p:sp>
          <p:nvSpPr>
            <p:cNvPr id="53" name="标注: 左箭头 52">
              <a:extLst>
                <a:ext uri="{FF2B5EF4-FFF2-40B4-BE49-F238E27FC236}">
                  <a16:creationId xmlns:a16="http://schemas.microsoft.com/office/drawing/2014/main" id="{8BB6F204-1EE9-6B8A-9C39-C5830EBB02FE}"/>
                </a:ext>
              </a:extLst>
            </p:cNvPr>
            <p:cNvSpPr/>
            <p:nvPr/>
          </p:nvSpPr>
          <p:spPr>
            <a:xfrm>
              <a:off x="5632173" y="6065107"/>
              <a:ext cx="2213113" cy="360570"/>
            </a:xfrm>
            <a:prstGeom prst="leftArrowCallout">
              <a:avLst>
                <a:gd name="adj1" fmla="val 25000"/>
                <a:gd name="adj2" fmla="val 25000"/>
                <a:gd name="adj3" fmla="val 25000"/>
                <a:gd name="adj4" fmla="val 8582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b="1" dirty="0"/>
                <a:t>TCP</a:t>
              </a:r>
              <a:r>
                <a:rPr lang="zh-CN" altLang="en-US" b="1" dirty="0"/>
                <a:t>探测报文段</a:t>
              </a:r>
            </a:p>
          </p:txBody>
        </p:sp>
        <p:sp>
          <p:nvSpPr>
            <p:cNvPr id="54" name="文本框 53">
              <a:extLst>
                <a:ext uri="{FF2B5EF4-FFF2-40B4-BE49-F238E27FC236}">
                  <a16:creationId xmlns:a16="http://schemas.microsoft.com/office/drawing/2014/main" id="{F0244CE6-256F-EB90-9A6C-924C82D52D46}"/>
                </a:ext>
              </a:extLst>
            </p:cNvPr>
            <p:cNvSpPr txBox="1"/>
            <p:nvPr/>
          </p:nvSpPr>
          <p:spPr>
            <a:xfrm>
              <a:off x="6738729" y="5794505"/>
              <a:ext cx="461665" cy="344557"/>
            </a:xfrm>
            <a:prstGeom prst="rect">
              <a:avLst/>
            </a:prstGeom>
            <a:noFill/>
          </p:spPr>
          <p:txBody>
            <a:bodyPr vert="eaVert" wrap="square" rtlCol="0">
              <a:spAutoFit/>
            </a:bodyPr>
            <a:lstStyle/>
            <a:p>
              <a:r>
                <a:rPr lang="en-US" altLang="zh-CN" b="1" dirty="0">
                  <a:solidFill>
                    <a:schemeClr val="accent5"/>
                  </a:solidFill>
                </a:rPr>
                <a:t>…</a:t>
              </a:r>
              <a:endParaRPr lang="zh-CN" altLang="en-US" b="1" dirty="0">
                <a:solidFill>
                  <a:schemeClr val="accent5"/>
                </a:solidFill>
              </a:endParaRPr>
            </a:p>
          </p:txBody>
        </p:sp>
      </p:grpSp>
      <p:sp>
        <p:nvSpPr>
          <p:cNvPr id="16" name="矩形 15">
            <a:extLst>
              <a:ext uri="{FF2B5EF4-FFF2-40B4-BE49-F238E27FC236}">
                <a16:creationId xmlns:a16="http://schemas.microsoft.com/office/drawing/2014/main" id="{3E84ED2C-A1D7-F83B-8AE1-9456CD8FDEC0}"/>
              </a:ext>
            </a:extLst>
          </p:cNvPr>
          <p:cNvSpPr/>
          <p:nvPr/>
        </p:nvSpPr>
        <p:spPr>
          <a:xfrm>
            <a:off x="5604227" y="5909154"/>
            <a:ext cx="626230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bg1"/>
                </a:solidFill>
              </a:rPr>
              <a:t>若一连发送</a:t>
            </a:r>
            <a:r>
              <a:rPr lang="en-US" altLang="zh-CN" sz="1600" b="1" dirty="0">
                <a:solidFill>
                  <a:schemeClr val="bg1"/>
                </a:solidFill>
              </a:rPr>
              <a:t>10</a:t>
            </a:r>
            <a:r>
              <a:rPr lang="zh-CN" altLang="en-US" sz="1600" b="1" dirty="0">
                <a:solidFill>
                  <a:schemeClr val="bg1"/>
                </a:solidFill>
              </a:rPr>
              <a:t>个探测报文段后仍无</a:t>
            </a:r>
            <a:r>
              <a:rPr lang="en-US" altLang="zh-CN" sz="1600" b="1" dirty="0">
                <a:solidFill>
                  <a:schemeClr val="bg1"/>
                </a:solidFill>
              </a:rPr>
              <a:t>TCP</a:t>
            </a:r>
            <a:r>
              <a:rPr lang="zh-CN" altLang="en-US" sz="1600" b="1" dirty="0">
                <a:solidFill>
                  <a:schemeClr val="bg1"/>
                </a:solidFill>
              </a:rPr>
              <a:t>客户进程的响应，</a:t>
            </a:r>
            <a:r>
              <a:rPr lang="en-US" altLang="zh-CN" sz="1600" b="1" dirty="0">
                <a:solidFill>
                  <a:schemeClr val="bg1"/>
                </a:solidFill>
              </a:rPr>
              <a:t>TCP</a:t>
            </a:r>
            <a:r>
              <a:rPr lang="zh-CN" altLang="en-US" sz="1600" b="1" dirty="0">
                <a:solidFill>
                  <a:schemeClr val="bg1"/>
                </a:solidFill>
              </a:rPr>
              <a:t>服务器进程就认为</a:t>
            </a:r>
            <a:r>
              <a:rPr lang="en-US" altLang="zh-CN" sz="1600" b="1" dirty="0">
                <a:solidFill>
                  <a:schemeClr val="bg1"/>
                </a:solidFill>
              </a:rPr>
              <a:t>TCP</a:t>
            </a:r>
            <a:r>
              <a:rPr lang="zh-CN" altLang="en-US" sz="1600" b="1" dirty="0">
                <a:solidFill>
                  <a:schemeClr val="bg1"/>
                </a:solidFill>
              </a:rPr>
              <a:t>客户进程所在主机出了故障，于是就关闭这个连接。</a:t>
            </a:r>
            <a:endParaRPr lang="zh-CN" altLang="en-US" sz="1600" dirty="0">
              <a:solidFill>
                <a:schemeClr val="bg1"/>
              </a:solidFill>
            </a:endParaRPr>
          </a:p>
        </p:txBody>
      </p:sp>
    </p:spTree>
    <p:custDataLst>
      <p:tags r:id="rId1"/>
    </p:custDataLst>
    <p:extLst>
      <p:ext uri="{BB962C8B-B14F-4D97-AF65-F5344CB8AC3E}">
        <p14:creationId xmlns:p14="http://schemas.microsoft.com/office/powerpoint/2010/main" val="242794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5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ppt_x</p:attrName>
                                        </p:attrNameLst>
                                      </p:cBhvr>
                                      <p:tavLst>
                                        <p:tav tm="0">
                                          <p:val>
                                            <p:strVal val="#ppt_x-#ppt_w*1.125000"/>
                                          </p:val>
                                        </p:tav>
                                        <p:tav tm="100000">
                                          <p:val>
                                            <p:strVal val="#ppt_x"/>
                                          </p:val>
                                        </p:tav>
                                      </p:tavLst>
                                    </p:anim>
                                    <p:animEffect transition="in" filter="wipe(righ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2"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500"/>
                                        <p:tgtEl>
                                          <p:spTgt spid="32"/>
                                        </p:tgtEl>
                                        <p:attrNameLst>
                                          <p:attrName>ppt_x</p:attrName>
                                        </p:attrNameLst>
                                      </p:cBhvr>
                                      <p:tavLst>
                                        <p:tav tm="0">
                                          <p:val>
                                            <p:strVal val="#ppt_x+#ppt_w*1.125000"/>
                                          </p:val>
                                        </p:tav>
                                        <p:tav tm="100000">
                                          <p:val>
                                            <p:strVal val="#ppt_x"/>
                                          </p:val>
                                        </p:tav>
                                      </p:tavLst>
                                    </p:anim>
                                    <p:animEffect transition="in" filter="wipe(left)">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anim calcmode="lin" valueType="num">
                                      <p:cBhvr>
                                        <p:cTn id="35" dur="500" fill="hold"/>
                                        <p:tgtEl>
                                          <p:spTgt spid="42"/>
                                        </p:tgtEl>
                                        <p:attrNameLst>
                                          <p:attrName>ppt_w</p:attrName>
                                        </p:attrNameLst>
                                      </p:cBhvr>
                                      <p:tavLst>
                                        <p:tav tm="0">
                                          <p:val>
                                            <p:fltVal val="0"/>
                                          </p:val>
                                        </p:tav>
                                        <p:tav tm="100000">
                                          <p:val>
                                            <p:strVal val="#ppt_w"/>
                                          </p:val>
                                        </p:tav>
                                      </p:tavLst>
                                    </p:anim>
                                    <p:anim calcmode="lin" valueType="num">
                                      <p:cBhvr>
                                        <p:cTn id="36" dur="500" fill="hold"/>
                                        <p:tgtEl>
                                          <p:spTgt spid="42"/>
                                        </p:tgtEl>
                                        <p:attrNameLst>
                                          <p:attrName>ppt_h</p:attrName>
                                        </p:attrNameLst>
                                      </p:cBhvr>
                                      <p:tavLst>
                                        <p:tav tm="0">
                                          <p:val>
                                            <p:fltVal val="0"/>
                                          </p:val>
                                        </p:tav>
                                        <p:tav tm="100000">
                                          <p:val>
                                            <p:strVal val="#ppt_h"/>
                                          </p:val>
                                        </p:tav>
                                      </p:tavLst>
                                    </p:anim>
                                    <p:animEffect transition="in" filter="fade">
                                      <p:cBhvr>
                                        <p:cTn id="37" dur="5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2"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additive="base">
                                        <p:cTn id="42" dur="500"/>
                                        <p:tgtEl>
                                          <p:spTgt spid="5"/>
                                        </p:tgtEl>
                                        <p:attrNameLst>
                                          <p:attrName>ppt_x</p:attrName>
                                        </p:attrNameLst>
                                      </p:cBhvr>
                                      <p:tavLst>
                                        <p:tav tm="0">
                                          <p:val>
                                            <p:strVal val="#ppt_x+#ppt_w*1.125000"/>
                                          </p:val>
                                        </p:tav>
                                        <p:tav tm="100000">
                                          <p:val>
                                            <p:strVal val="#ppt_x"/>
                                          </p:val>
                                        </p:tav>
                                      </p:tavLst>
                                    </p:anim>
                                    <p:animEffect transition="in" filter="wipe(left)">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up)">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2" fill="hold" grpId="0" nodeType="clickEffect">
                                  <p:stCondLst>
                                    <p:cond delay="0"/>
                                  </p:stCondLst>
                                  <p:childTnLst>
                                    <p:set>
                                      <p:cBhvr>
                                        <p:cTn id="52" dur="1" fill="hold">
                                          <p:stCondLst>
                                            <p:cond delay="0"/>
                                          </p:stCondLst>
                                        </p:cTn>
                                        <p:tgtEl>
                                          <p:spTgt spid="45"/>
                                        </p:tgtEl>
                                        <p:attrNameLst>
                                          <p:attrName>style.visibility</p:attrName>
                                        </p:attrNameLst>
                                      </p:cBhvr>
                                      <p:to>
                                        <p:strVal val="visible"/>
                                      </p:to>
                                    </p:set>
                                    <p:anim calcmode="lin" valueType="num">
                                      <p:cBhvr additive="base">
                                        <p:cTn id="53" dur="500"/>
                                        <p:tgtEl>
                                          <p:spTgt spid="45"/>
                                        </p:tgtEl>
                                        <p:attrNameLst>
                                          <p:attrName>ppt_x</p:attrName>
                                        </p:attrNameLst>
                                      </p:cBhvr>
                                      <p:tavLst>
                                        <p:tav tm="0">
                                          <p:val>
                                            <p:strVal val="#ppt_x+#ppt_w*1.125000"/>
                                          </p:val>
                                        </p:tav>
                                        <p:tav tm="100000">
                                          <p:val>
                                            <p:strVal val="#ppt_x"/>
                                          </p:val>
                                        </p:tav>
                                      </p:tavLst>
                                    </p:anim>
                                    <p:animEffect transition="in" filter="wipe(left)">
                                      <p:cBhvr>
                                        <p:cTn id="54" dur="500"/>
                                        <p:tgtEl>
                                          <p:spTgt spid="4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up)">
                                      <p:cBhvr>
                                        <p:cTn id="59" dur="500"/>
                                        <p:tgtEl>
                                          <p:spTgt spid="14"/>
                                        </p:tgtEl>
                                      </p:cBhvr>
                                    </p:animEffect>
                                  </p:childTnLst>
                                </p:cTn>
                              </p:par>
                            </p:childTnLst>
                          </p:cTn>
                        </p:par>
                        <p:par>
                          <p:cTn id="60" fill="hold">
                            <p:stCondLst>
                              <p:cond delay="500"/>
                            </p:stCondLst>
                            <p:childTnLst>
                              <p:par>
                                <p:cTn id="61" presetID="12" presetClass="entr" presetSubtype="1"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p:tgtEl>
                                          <p:spTgt spid="16"/>
                                        </p:tgtEl>
                                        <p:attrNameLst>
                                          <p:attrName>ppt_y</p:attrName>
                                        </p:attrNameLst>
                                      </p:cBhvr>
                                      <p:tavLst>
                                        <p:tav tm="0">
                                          <p:val>
                                            <p:strVal val="#ppt_y-#ppt_h*1.125000"/>
                                          </p:val>
                                        </p:tav>
                                        <p:tav tm="100000">
                                          <p:val>
                                            <p:strVal val="#ppt_y"/>
                                          </p:val>
                                        </p:tav>
                                      </p:tavLst>
                                    </p:anim>
                                    <p:animEffect transition="in" filter="wipe(down)">
                                      <p:cBhvr>
                                        <p:cTn id="6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0" grpId="0"/>
      <p:bldP spid="2" grpId="0" animBg="1"/>
      <p:bldP spid="41" grpId="0" animBg="1"/>
      <p:bldP spid="5" grpId="0" animBg="1"/>
      <p:bldP spid="45" grpId="0" animBg="1"/>
      <p:bldP spid="1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099BF95-8F30-5920-2393-19CFBFFEC2F0}"/>
              </a:ext>
            </a:extLst>
          </p:cNvPr>
          <p:cNvGrpSpPr/>
          <p:nvPr/>
        </p:nvGrpSpPr>
        <p:grpSpPr>
          <a:xfrm>
            <a:off x="3303305" y="1082608"/>
            <a:ext cx="5610139" cy="2490855"/>
            <a:chOff x="3303305" y="1082608"/>
            <a:chExt cx="5610139" cy="2490855"/>
          </a:xfrm>
        </p:grpSpPr>
        <p:sp>
          <p:nvSpPr>
            <p:cNvPr id="12" name="íşlïḍè"/>
            <p:cNvSpPr txBox="1"/>
            <p:nvPr/>
          </p:nvSpPr>
          <p:spPr>
            <a:xfrm>
              <a:off x="3965618" y="1082608"/>
              <a:ext cx="4287076" cy="419100"/>
            </a:xfrm>
            <a:prstGeom prst="rect">
              <a:avLst/>
            </a:prstGeom>
            <a:noFill/>
          </p:spPr>
          <p:txBody>
            <a:bodyPr wrap="square" lIns="91440" tIns="45720" rIns="91440" bIns="45720" anchor="ctr">
              <a:noAutofit/>
            </a:bodyPr>
            <a:lstStyle/>
            <a:p>
              <a:pPr algn="ctr"/>
              <a:r>
                <a:rPr lang="en-US" altLang="zh-CN" sz="2400" b="1" dirty="0"/>
                <a:t>5.3.3 TCP</a:t>
              </a:r>
              <a:r>
                <a:rPr lang="zh-CN" altLang="en-US" sz="2400" b="1" dirty="0"/>
                <a:t>的流量控制</a:t>
              </a:r>
              <a:endParaRPr lang="en-US" altLang="zh-CN" sz="2400" b="1" dirty="0"/>
            </a:p>
          </p:txBody>
        </p:sp>
        <p:grpSp>
          <p:nvGrpSpPr>
            <p:cNvPr id="6" name="组合 5"/>
            <p:cNvGrpSpPr/>
            <p:nvPr/>
          </p:nvGrpSpPr>
          <p:grpSpPr>
            <a:xfrm>
              <a:off x="3303305" y="1946751"/>
              <a:ext cx="5608577" cy="595554"/>
              <a:chOff x="1183243" y="2200834"/>
              <a:chExt cx="5608577"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4933141"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b="1" dirty="0">
                    <a:solidFill>
                      <a:schemeClr val="tx1"/>
                    </a:solidFill>
                  </a:rPr>
                  <a:t>TCP</a:t>
                </a:r>
                <a:r>
                  <a:rPr lang="zh-CN" altLang="en-US" sz="2200" b="1" dirty="0">
                    <a:solidFill>
                      <a:schemeClr val="tx1"/>
                    </a:solidFill>
                  </a:rPr>
                  <a:t>流量控制的基本概念</a:t>
                </a:r>
              </a:p>
            </p:txBody>
          </p:sp>
        </p:grpSp>
        <p:grpSp>
          <p:nvGrpSpPr>
            <p:cNvPr id="2" name="组合 1">
              <a:extLst>
                <a:ext uri="{FF2B5EF4-FFF2-40B4-BE49-F238E27FC236}">
                  <a16:creationId xmlns:a16="http://schemas.microsoft.com/office/drawing/2014/main" id="{C38CFF76-7B98-2C5E-9488-6849645A0087}"/>
                </a:ext>
              </a:extLst>
            </p:cNvPr>
            <p:cNvGrpSpPr/>
            <p:nvPr/>
          </p:nvGrpSpPr>
          <p:grpSpPr>
            <a:xfrm>
              <a:off x="3304867" y="2977909"/>
              <a:ext cx="5608577" cy="595554"/>
              <a:chOff x="1183243" y="2200834"/>
              <a:chExt cx="5608577" cy="595554"/>
            </a:xfrm>
          </p:grpSpPr>
          <p:sp>
            <p:nvSpPr>
              <p:cNvPr id="3" name="平行四边形 2">
                <a:extLst>
                  <a:ext uri="{FF2B5EF4-FFF2-40B4-BE49-F238E27FC236}">
                    <a16:creationId xmlns:a16="http://schemas.microsoft.com/office/drawing/2014/main" id="{14D9F190-A8D8-E9D8-E4D8-C5744970FE15}"/>
                  </a:ext>
                </a:extLst>
              </p:cNvPr>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4" name="平行四边形 3">
                <a:extLst>
                  <a:ext uri="{FF2B5EF4-FFF2-40B4-BE49-F238E27FC236}">
                    <a16:creationId xmlns:a16="http://schemas.microsoft.com/office/drawing/2014/main" id="{10818230-8518-B88D-4B38-F3D3B94164CB}"/>
                  </a:ext>
                </a:extLst>
              </p:cNvPr>
              <p:cNvSpPr/>
              <p:nvPr/>
            </p:nvSpPr>
            <p:spPr>
              <a:xfrm>
                <a:off x="1858679" y="2200834"/>
                <a:ext cx="4933141"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b="1" dirty="0">
                    <a:solidFill>
                      <a:schemeClr val="tx1"/>
                    </a:solidFill>
                  </a:rPr>
                  <a:t>TCP</a:t>
                </a:r>
                <a:r>
                  <a:rPr lang="zh-CN" altLang="en-US" sz="2200" b="1" dirty="0">
                    <a:solidFill>
                      <a:schemeClr val="tx1"/>
                    </a:solidFill>
                  </a:rPr>
                  <a:t>的流量控制方法</a:t>
                </a:r>
              </a:p>
            </p:txBody>
          </p:sp>
        </p:grpSp>
      </p:grpSp>
    </p:spTree>
    <p:extLst>
      <p:ext uri="{BB962C8B-B14F-4D97-AF65-F5344CB8AC3E}">
        <p14:creationId xmlns:p14="http://schemas.microsoft.com/office/powerpoint/2010/main" val="128439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59C63450-0344-EAB8-BED8-62C2F75028B7}"/>
              </a:ext>
            </a:extLst>
          </p:cNvPr>
          <p:cNvSpPr/>
          <p:nvPr/>
        </p:nvSpPr>
        <p:spPr>
          <a:xfrm>
            <a:off x="7858160" y="2402410"/>
            <a:ext cx="1545751" cy="461132"/>
          </a:xfrm>
          <a:prstGeom prst="rect">
            <a:avLst/>
          </a:prstGeom>
          <a:solidFill>
            <a:schemeClr val="accent5"/>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接收缓存</a:t>
            </a:r>
          </a:p>
        </p:txBody>
      </p:sp>
      <p:sp>
        <p:nvSpPr>
          <p:cNvPr id="35" name="矩形 34">
            <a:extLst>
              <a:ext uri="{FF2B5EF4-FFF2-40B4-BE49-F238E27FC236}">
                <a16:creationId xmlns:a16="http://schemas.microsoft.com/office/drawing/2014/main" id="{2A964953-F404-D20A-7F6C-EF8AD9966EC1}"/>
              </a:ext>
            </a:extLst>
          </p:cNvPr>
          <p:cNvSpPr/>
          <p:nvPr/>
        </p:nvSpPr>
        <p:spPr>
          <a:xfrm>
            <a:off x="7858159" y="3127974"/>
            <a:ext cx="1545751" cy="461132"/>
          </a:xfrm>
          <a:prstGeom prst="rect">
            <a:avLst/>
          </a:prstGeom>
          <a:solidFill>
            <a:schemeClr val="accent3"/>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发送缓存</a:t>
            </a:r>
          </a:p>
        </p:txBody>
      </p:sp>
      <p:sp>
        <p:nvSpPr>
          <p:cNvPr id="14" name="矩形 13">
            <a:extLst>
              <a:ext uri="{FF2B5EF4-FFF2-40B4-BE49-F238E27FC236}">
                <a16:creationId xmlns:a16="http://schemas.microsoft.com/office/drawing/2014/main" id="{1672B903-2A2C-B1F5-F8AA-430A6023086F}"/>
              </a:ext>
            </a:extLst>
          </p:cNvPr>
          <p:cNvSpPr/>
          <p:nvPr/>
        </p:nvSpPr>
        <p:spPr>
          <a:xfrm>
            <a:off x="2527662" y="2402410"/>
            <a:ext cx="1545751" cy="461132"/>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发送缓存</a:t>
            </a:r>
          </a:p>
        </p:txBody>
      </p:sp>
      <p:sp>
        <p:nvSpPr>
          <p:cNvPr id="31" name="矩形 30">
            <a:extLst>
              <a:ext uri="{FF2B5EF4-FFF2-40B4-BE49-F238E27FC236}">
                <a16:creationId xmlns:a16="http://schemas.microsoft.com/office/drawing/2014/main" id="{B7A57713-1E18-A7DD-1BA2-21382E9E5D90}"/>
              </a:ext>
            </a:extLst>
          </p:cNvPr>
          <p:cNvSpPr/>
          <p:nvPr/>
        </p:nvSpPr>
        <p:spPr>
          <a:xfrm>
            <a:off x="2527661" y="3127974"/>
            <a:ext cx="1545751" cy="461132"/>
          </a:xfrm>
          <a:prstGeom prst="rect">
            <a:avLst/>
          </a:prstGeom>
          <a:solidFill>
            <a:schemeClr val="accent5"/>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接收缓存</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流量控制的基本概念</a:t>
              </a:r>
            </a:p>
          </p:txBody>
        </p:sp>
      </p:grpSp>
      <p:grpSp>
        <p:nvGrpSpPr>
          <p:cNvPr id="9" name="组合 8">
            <a:extLst>
              <a:ext uri="{FF2B5EF4-FFF2-40B4-BE49-F238E27FC236}">
                <a16:creationId xmlns:a16="http://schemas.microsoft.com/office/drawing/2014/main" id="{63069670-AFBE-E12E-1275-8E39449A5A10}"/>
              </a:ext>
            </a:extLst>
          </p:cNvPr>
          <p:cNvGrpSpPr/>
          <p:nvPr/>
        </p:nvGrpSpPr>
        <p:grpSpPr>
          <a:xfrm>
            <a:off x="1957985" y="1306230"/>
            <a:ext cx="8276030" cy="654939"/>
            <a:chOff x="2130526" y="1316563"/>
            <a:chExt cx="8276030" cy="654939"/>
          </a:xfrm>
        </p:grpSpPr>
        <p:sp>
          <p:nvSpPr>
            <p:cNvPr id="24" name="文本框 23">
              <a:extLst>
                <a:ext uri="{FF2B5EF4-FFF2-40B4-BE49-F238E27FC236}">
                  <a16:creationId xmlns:a16="http://schemas.microsoft.com/office/drawing/2014/main" id="{ABC1E240-2472-5F63-48F2-374B54E05FC4}"/>
                </a:ext>
              </a:extLst>
            </p:cNvPr>
            <p:cNvSpPr txBox="1"/>
            <p:nvPr/>
          </p:nvSpPr>
          <p:spPr>
            <a:xfrm>
              <a:off x="2130526" y="1364296"/>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5" name="文本框 24">
              <a:extLst>
                <a:ext uri="{FF2B5EF4-FFF2-40B4-BE49-F238E27FC236}">
                  <a16:creationId xmlns:a16="http://schemas.microsoft.com/office/drawing/2014/main" id="{CEF6D472-E22A-8768-D9C3-A3F97244770D}"/>
                </a:ext>
              </a:extLst>
            </p:cNvPr>
            <p:cNvSpPr txBox="1"/>
            <p:nvPr/>
          </p:nvSpPr>
          <p:spPr>
            <a:xfrm>
              <a:off x="9081840" y="1364296"/>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26" name="组合 25">
              <a:extLst>
                <a:ext uri="{FF2B5EF4-FFF2-40B4-BE49-F238E27FC236}">
                  <a16:creationId xmlns:a16="http://schemas.microsoft.com/office/drawing/2014/main" id="{E6947661-44AF-5FB4-02BF-15425BDB997C}"/>
                </a:ext>
              </a:extLst>
            </p:cNvPr>
            <p:cNvGrpSpPr/>
            <p:nvPr/>
          </p:nvGrpSpPr>
          <p:grpSpPr>
            <a:xfrm>
              <a:off x="3118053" y="1316563"/>
              <a:ext cx="5963787" cy="654939"/>
              <a:chOff x="2993956" y="1149410"/>
              <a:chExt cx="5963787" cy="654939"/>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grpSp>
      <p:sp>
        <p:nvSpPr>
          <p:cNvPr id="13" name="文本框 12">
            <a:extLst>
              <a:ext uri="{FF2B5EF4-FFF2-40B4-BE49-F238E27FC236}">
                <a16:creationId xmlns:a16="http://schemas.microsoft.com/office/drawing/2014/main" id="{DD2118F3-05BE-7294-3123-5F84BC325A03}"/>
              </a:ext>
            </a:extLst>
          </p:cNvPr>
          <p:cNvSpPr txBox="1"/>
          <p:nvPr/>
        </p:nvSpPr>
        <p:spPr>
          <a:xfrm>
            <a:off x="1396837" y="2448310"/>
            <a:ext cx="942817" cy="369332"/>
          </a:xfrm>
          <a:prstGeom prst="rect">
            <a:avLst/>
          </a:prstGeom>
          <a:noFill/>
        </p:spPr>
        <p:txBody>
          <a:bodyPr wrap="square" rtlCol="0">
            <a:spAutoFit/>
          </a:bodyPr>
          <a:lstStyle/>
          <a:p>
            <a:r>
              <a:rPr lang="zh-CN" altLang="en-US" b="1" dirty="0"/>
              <a:t>发送方</a:t>
            </a:r>
          </a:p>
        </p:txBody>
      </p:sp>
      <p:sp>
        <p:nvSpPr>
          <p:cNvPr id="30" name="文本框 29">
            <a:extLst>
              <a:ext uri="{FF2B5EF4-FFF2-40B4-BE49-F238E27FC236}">
                <a16:creationId xmlns:a16="http://schemas.microsoft.com/office/drawing/2014/main" id="{3A9E9EC6-52D3-E4E3-FDAE-CCBE24BF6BEC}"/>
              </a:ext>
            </a:extLst>
          </p:cNvPr>
          <p:cNvSpPr txBox="1"/>
          <p:nvPr/>
        </p:nvSpPr>
        <p:spPr>
          <a:xfrm>
            <a:off x="1396837" y="3173874"/>
            <a:ext cx="942817" cy="369332"/>
          </a:xfrm>
          <a:prstGeom prst="rect">
            <a:avLst/>
          </a:prstGeom>
          <a:noFill/>
        </p:spPr>
        <p:txBody>
          <a:bodyPr wrap="square" rtlCol="0">
            <a:spAutoFit/>
          </a:bodyPr>
          <a:lstStyle/>
          <a:p>
            <a:r>
              <a:rPr lang="zh-CN" altLang="en-US" b="1" dirty="0"/>
              <a:t>接收方</a:t>
            </a:r>
          </a:p>
        </p:txBody>
      </p:sp>
      <p:sp>
        <p:nvSpPr>
          <p:cNvPr id="32" name="文本框 31">
            <a:extLst>
              <a:ext uri="{FF2B5EF4-FFF2-40B4-BE49-F238E27FC236}">
                <a16:creationId xmlns:a16="http://schemas.microsoft.com/office/drawing/2014/main" id="{2CDB8144-6DFE-84A7-B84A-17243C82E96E}"/>
              </a:ext>
            </a:extLst>
          </p:cNvPr>
          <p:cNvSpPr txBox="1"/>
          <p:nvPr/>
        </p:nvSpPr>
        <p:spPr>
          <a:xfrm>
            <a:off x="9555435" y="2448310"/>
            <a:ext cx="942817" cy="369332"/>
          </a:xfrm>
          <a:prstGeom prst="rect">
            <a:avLst/>
          </a:prstGeom>
          <a:noFill/>
        </p:spPr>
        <p:txBody>
          <a:bodyPr wrap="square" rtlCol="0">
            <a:spAutoFit/>
          </a:bodyPr>
          <a:lstStyle/>
          <a:p>
            <a:r>
              <a:rPr lang="zh-CN" altLang="en-US" b="1" dirty="0"/>
              <a:t>接收方</a:t>
            </a:r>
          </a:p>
        </p:txBody>
      </p:sp>
      <p:sp>
        <p:nvSpPr>
          <p:cNvPr id="33" name="文本框 32">
            <a:extLst>
              <a:ext uri="{FF2B5EF4-FFF2-40B4-BE49-F238E27FC236}">
                <a16:creationId xmlns:a16="http://schemas.microsoft.com/office/drawing/2014/main" id="{8589F0E0-BF7B-80B9-6DBB-1263AF906D06}"/>
              </a:ext>
            </a:extLst>
          </p:cNvPr>
          <p:cNvSpPr txBox="1"/>
          <p:nvPr/>
        </p:nvSpPr>
        <p:spPr>
          <a:xfrm>
            <a:off x="9555435" y="3173874"/>
            <a:ext cx="942817" cy="369332"/>
          </a:xfrm>
          <a:prstGeom prst="rect">
            <a:avLst/>
          </a:prstGeom>
          <a:noFill/>
        </p:spPr>
        <p:txBody>
          <a:bodyPr wrap="square" rtlCol="0">
            <a:spAutoFit/>
          </a:bodyPr>
          <a:lstStyle/>
          <a:p>
            <a:r>
              <a:rPr lang="zh-CN" altLang="en-US" b="1" dirty="0"/>
              <a:t>发送方</a:t>
            </a:r>
          </a:p>
        </p:txBody>
      </p:sp>
    </p:spTree>
    <p:custDataLst>
      <p:tags r:id="rId1"/>
    </p:custDataLst>
    <p:extLst>
      <p:ext uri="{BB962C8B-B14F-4D97-AF65-F5344CB8AC3E}">
        <p14:creationId xmlns:p14="http://schemas.microsoft.com/office/powerpoint/2010/main" val="11342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800" decel="100000"/>
                                        <p:tgtEl>
                                          <p:spTgt spid="9"/>
                                        </p:tgtEl>
                                      </p:cBhvr>
                                    </p:animEffect>
                                    <p:anim calcmode="lin" valueType="num">
                                      <p:cBhvr>
                                        <p:cTn id="14" dur="800" decel="100000" fill="hold"/>
                                        <p:tgtEl>
                                          <p:spTgt spid="9"/>
                                        </p:tgtEl>
                                        <p:attrNameLst>
                                          <p:attrName>style.rotation</p:attrName>
                                        </p:attrNameLst>
                                      </p:cBhvr>
                                      <p:tavLst>
                                        <p:tav tm="0">
                                          <p:val>
                                            <p:fltVal val="-90"/>
                                          </p:val>
                                        </p:tav>
                                        <p:tav tm="100000">
                                          <p:val>
                                            <p:fltVal val="0"/>
                                          </p:val>
                                        </p:tav>
                                      </p:tavLst>
                                    </p:anim>
                                    <p:anim calcmode="lin" valueType="num">
                                      <p:cBhvr>
                                        <p:cTn id="15" dur="800" decel="100000" fill="hold"/>
                                        <p:tgtEl>
                                          <p:spTgt spid="9"/>
                                        </p:tgtEl>
                                        <p:attrNameLst>
                                          <p:attrName>ppt_x</p:attrName>
                                        </p:attrNameLst>
                                      </p:cBhvr>
                                      <p:tavLst>
                                        <p:tav tm="0">
                                          <p:val>
                                            <p:strVal val="#ppt_x+0.4"/>
                                          </p:val>
                                        </p:tav>
                                        <p:tav tm="100000">
                                          <p:val>
                                            <p:strVal val="#ppt_x-0.05"/>
                                          </p:val>
                                        </p:tav>
                                      </p:tavLst>
                                    </p:anim>
                                    <p:anim calcmode="lin" valueType="num">
                                      <p:cBhvr>
                                        <p:cTn id="16" dur="800" decel="100000" fill="hold"/>
                                        <p:tgtEl>
                                          <p:spTgt spid="9"/>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 calcmode="lin" valueType="num">
                                      <p:cBhvr>
                                        <p:cTn id="25" dur="500" fill="hold"/>
                                        <p:tgtEl>
                                          <p:spTgt spid="13"/>
                                        </p:tgtEl>
                                        <p:attrNameLst>
                                          <p:attrName>style.rotation</p:attrName>
                                        </p:attrNameLst>
                                      </p:cBhvr>
                                      <p:tavLst>
                                        <p:tav tm="0">
                                          <p:val>
                                            <p:fltVal val="360"/>
                                          </p:val>
                                        </p:tav>
                                        <p:tav tm="100000">
                                          <p:val>
                                            <p:fltVal val="0"/>
                                          </p:val>
                                        </p:tav>
                                      </p:tavLst>
                                    </p:anim>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49" presetClass="entr" presetSubtype="0" decel="10000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ppt_w</p:attrName>
                                        </p:attrNameLst>
                                      </p:cBhvr>
                                      <p:tavLst>
                                        <p:tav tm="0">
                                          <p:val>
                                            <p:fltVal val="0"/>
                                          </p:val>
                                        </p:tav>
                                        <p:tav tm="100000">
                                          <p:val>
                                            <p:strVal val="#ppt_w"/>
                                          </p:val>
                                        </p:tav>
                                      </p:tavLst>
                                    </p:anim>
                                    <p:anim calcmode="lin" valueType="num">
                                      <p:cBhvr>
                                        <p:cTn id="32" dur="500" fill="hold"/>
                                        <p:tgtEl>
                                          <p:spTgt spid="30"/>
                                        </p:tgtEl>
                                        <p:attrNameLst>
                                          <p:attrName>ppt_h</p:attrName>
                                        </p:attrNameLst>
                                      </p:cBhvr>
                                      <p:tavLst>
                                        <p:tav tm="0">
                                          <p:val>
                                            <p:fltVal val="0"/>
                                          </p:val>
                                        </p:tav>
                                        <p:tav tm="100000">
                                          <p:val>
                                            <p:strVal val="#ppt_h"/>
                                          </p:val>
                                        </p:tav>
                                      </p:tavLst>
                                    </p:anim>
                                    <p:anim calcmode="lin" valueType="num">
                                      <p:cBhvr>
                                        <p:cTn id="33" dur="500" fill="hold"/>
                                        <p:tgtEl>
                                          <p:spTgt spid="30"/>
                                        </p:tgtEl>
                                        <p:attrNameLst>
                                          <p:attrName>style.rotation</p:attrName>
                                        </p:attrNameLst>
                                      </p:cBhvr>
                                      <p:tavLst>
                                        <p:tav tm="0">
                                          <p:val>
                                            <p:fltVal val="360"/>
                                          </p:val>
                                        </p:tav>
                                        <p:tav tm="100000">
                                          <p:val>
                                            <p:fltVal val="0"/>
                                          </p:val>
                                        </p:tav>
                                      </p:tavLst>
                                    </p:anim>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p:tgtEl>
                                          <p:spTgt spid="14"/>
                                        </p:tgtEl>
                                        <p:attrNameLst>
                                          <p:attrName>ppt_x</p:attrName>
                                        </p:attrNameLst>
                                      </p:cBhvr>
                                      <p:tavLst>
                                        <p:tav tm="0">
                                          <p:val>
                                            <p:strVal val="#ppt_x-#ppt_w*1.125000"/>
                                          </p:val>
                                        </p:tav>
                                        <p:tav tm="100000">
                                          <p:val>
                                            <p:strVal val="#ppt_x"/>
                                          </p:val>
                                        </p:tav>
                                      </p:tavLst>
                                    </p:anim>
                                    <p:animEffect transition="in" filter="wipe(right)">
                                      <p:cBhvr>
                                        <p:cTn id="40" dur="500"/>
                                        <p:tgtEl>
                                          <p:spTgt spid="14"/>
                                        </p:tgtEl>
                                      </p:cBhvr>
                                    </p:animEffect>
                                  </p:childTnLst>
                                </p:cTn>
                              </p:par>
                              <p:par>
                                <p:cTn id="41" presetID="12" presetClass="entr" presetSubtype="8"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p:tgtEl>
                                          <p:spTgt spid="31"/>
                                        </p:tgtEl>
                                        <p:attrNameLst>
                                          <p:attrName>ppt_x</p:attrName>
                                        </p:attrNameLst>
                                      </p:cBhvr>
                                      <p:tavLst>
                                        <p:tav tm="0">
                                          <p:val>
                                            <p:strVal val="#ppt_x-#ppt_w*1.125000"/>
                                          </p:val>
                                        </p:tav>
                                        <p:tav tm="100000">
                                          <p:val>
                                            <p:strVal val="#ppt_x"/>
                                          </p:val>
                                        </p:tav>
                                      </p:tavLst>
                                    </p:anim>
                                    <p:animEffect transition="in" filter="wipe(right)">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49" presetClass="entr" presetSubtype="0" decel="10000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p:cTn id="49" dur="500" fill="hold"/>
                                        <p:tgtEl>
                                          <p:spTgt spid="32"/>
                                        </p:tgtEl>
                                        <p:attrNameLst>
                                          <p:attrName>ppt_w</p:attrName>
                                        </p:attrNameLst>
                                      </p:cBhvr>
                                      <p:tavLst>
                                        <p:tav tm="0">
                                          <p:val>
                                            <p:fltVal val="0"/>
                                          </p:val>
                                        </p:tav>
                                        <p:tav tm="100000">
                                          <p:val>
                                            <p:strVal val="#ppt_w"/>
                                          </p:val>
                                        </p:tav>
                                      </p:tavLst>
                                    </p:anim>
                                    <p:anim calcmode="lin" valueType="num">
                                      <p:cBhvr>
                                        <p:cTn id="50" dur="500" fill="hold"/>
                                        <p:tgtEl>
                                          <p:spTgt spid="32"/>
                                        </p:tgtEl>
                                        <p:attrNameLst>
                                          <p:attrName>ppt_h</p:attrName>
                                        </p:attrNameLst>
                                      </p:cBhvr>
                                      <p:tavLst>
                                        <p:tav tm="0">
                                          <p:val>
                                            <p:fltVal val="0"/>
                                          </p:val>
                                        </p:tav>
                                        <p:tav tm="100000">
                                          <p:val>
                                            <p:strVal val="#ppt_h"/>
                                          </p:val>
                                        </p:tav>
                                      </p:tavLst>
                                    </p:anim>
                                    <p:anim calcmode="lin" valueType="num">
                                      <p:cBhvr>
                                        <p:cTn id="51" dur="500" fill="hold"/>
                                        <p:tgtEl>
                                          <p:spTgt spid="32"/>
                                        </p:tgtEl>
                                        <p:attrNameLst>
                                          <p:attrName>style.rotation</p:attrName>
                                        </p:attrNameLst>
                                      </p:cBhvr>
                                      <p:tavLst>
                                        <p:tav tm="0">
                                          <p:val>
                                            <p:fltVal val="360"/>
                                          </p:val>
                                        </p:tav>
                                        <p:tav tm="100000">
                                          <p:val>
                                            <p:fltVal val="0"/>
                                          </p:val>
                                        </p:tav>
                                      </p:tavLst>
                                    </p:anim>
                                    <p:animEffect transition="in" filter="fade">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49" presetClass="entr" presetSubtype="0" decel="10000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p:cTn id="57" dur="500" fill="hold"/>
                                        <p:tgtEl>
                                          <p:spTgt spid="33"/>
                                        </p:tgtEl>
                                        <p:attrNameLst>
                                          <p:attrName>ppt_w</p:attrName>
                                        </p:attrNameLst>
                                      </p:cBhvr>
                                      <p:tavLst>
                                        <p:tav tm="0">
                                          <p:val>
                                            <p:fltVal val="0"/>
                                          </p:val>
                                        </p:tav>
                                        <p:tav tm="100000">
                                          <p:val>
                                            <p:strVal val="#ppt_w"/>
                                          </p:val>
                                        </p:tav>
                                      </p:tavLst>
                                    </p:anim>
                                    <p:anim calcmode="lin" valueType="num">
                                      <p:cBhvr>
                                        <p:cTn id="58" dur="500" fill="hold"/>
                                        <p:tgtEl>
                                          <p:spTgt spid="33"/>
                                        </p:tgtEl>
                                        <p:attrNameLst>
                                          <p:attrName>ppt_h</p:attrName>
                                        </p:attrNameLst>
                                      </p:cBhvr>
                                      <p:tavLst>
                                        <p:tav tm="0">
                                          <p:val>
                                            <p:fltVal val="0"/>
                                          </p:val>
                                        </p:tav>
                                        <p:tav tm="100000">
                                          <p:val>
                                            <p:strVal val="#ppt_h"/>
                                          </p:val>
                                        </p:tav>
                                      </p:tavLst>
                                    </p:anim>
                                    <p:anim calcmode="lin" valueType="num">
                                      <p:cBhvr>
                                        <p:cTn id="59" dur="500" fill="hold"/>
                                        <p:tgtEl>
                                          <p:spTgt spid="33"/>
                                        </p:tgtEl>
                                        <p:attrNameLst>
                                          <p:attrName>style.rotation</p:attrName>
                                        </p:attrNameLst>
                                      </p:cBhvr>
                                      <p:tavLst>
                                        <p:tav tm="0">
                                          <p:val>
                                            <p:fltVal val="360"/>
                                          </p:val>
                                        </p:tav>
                                        <p:tav tm="100000">
                                          <p:val>
                                            <p:fltVal val="0"/>
                                          </p:val>
                                        </p:tav>
                                      </p:tavLst>
                                    </p:anim>
                                    <p:animEffect transition="in" filter="fade">
                                      <p:cBhvr>
                                        <p:cTn id="60" dur="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2" fill="hold" grpId="0" nodeType="click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500"/>
                                        <p:tgtEl>
                                          <p:spTgt spid="34"/>
                                        </p:tgtEl>
                                        <p:attrNameLst>
                                          <p:attrName>ppt_x</p:attrName>
                                        </p:attrNameLst>
                                      </p:cBhvr>
                                      <p:tavLst>
                                        <p:tav tm="0">
                                          <p:val>
                                            <p:strVal val="#ppt_x+#ppt_w*1.125000"/>
                                          </p:val>
                                        </p:tav>
                                        <p:tav tm="100000">
                                          <p:val>
                                            <p:strVal val="#ppt_x"/>
                                          </p:val>
                                        </p:tav>
                                      </p:tavLst>
                                    </p:anim>
                                    <p:animEffect transition="in" filter="wipe(left)">
                                      <p:cBhvr>
                                        <p:cTn id="66" dur="500"/>
                                        <p:tgtEl>
                                          <p:spTgt spid="34"/>
                                        </p:tgtEl>
                                      </p:cBhvr>
                                    </p:animEffect>
                                  </p:childTnLst>
                                </p:cTn>
                              </p:par>
                              <p:par>
                                <p:cTn id="67" presetID="12" presetClass="entr" presetSubtype="2"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additive="base">
                                        <p:cTn id="69" dur="500"/>
                                        <p:tgtEl>
                                          <p:spTgt spid="35"/>
                                        </p:tgtEl>
                                        <p:attrNameLst>
                                          <p:attrName>ppt_x</p:attrName>
                                        </p:attrNameLst>
                                      </p:cBhvr>
                                      <p:tavLst>
                                        <p:tav tm="0">
                                          <p:val>
                                            <p:strVal val="#ppt_x+#ppt_w*1.125000"/>
                                          </p:val>
                                        </p:tav>
                                        <p:tav tm="100000">
                                          <p:val>
                                            <p:strVal val="#ppt_x"/>
                                          </p:val>
                                        </p:tav>
                                      </p:tavLst>
                                    </p:anim>
                                    <p:animEffect transition="in" filter="wipe(left)">
                                      <p:cBhvr>
                                        <p:cTn id="70" dur="500"/>
                                        <p:tgtEl>
                                          <p:spTgt spid="35"/>
                                        </p:tgtEl>
                                      </p:cBhvr>
                                    </p:animEffect>
                                  </p:childTnLst>
                                </p:cTn>
                              </p:par>
                            </p:childTnLst>
                          </p:cTn>
                        </p:par>
                      </p:childTnLst>
                    </p:cTn>
                  </p:par>
                  <p:par>
                    <p:cTn id="71" fill="hold">
                      <p:stCondLst>
                        <p:cond delay="indefinite"/>
                      </p:stCondLst>
                      <p:childTnLst>
                        <p:par>
                          <p:cTn id="72" fill="hold">
                            <p:stCondLst>
                              <p:cond delay="0"/>
                            </p:stCondLst>
                            <p:childTnLst>
                              <p:par>
                                <p:cTn id="73" presetID="52" presetClass="exit" presetSubtype="0" fill="hold" grpId="1" nodeType="clickEffect">
                                  <p:stCondLst>
                                    <p:cond delay="0"/>
                                  </p:stCondLst>
                                  <p:childTnLst>
                                    <p:animScale>
                                      <p:cBhvr>
                                        <p:cTn id="74" dur="1000" accel="50000">
                                          <p:stCondLst>
                                            <p:cond delay="0"/>
                                          </p:stCondLst>
                                        </p:cTn>
                                        <p:tgtEl>
                                          <p:spTgt spid="30"/>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75" dur="1000" accel="50000">
                                          <p:stCondLst>
                                            <p:cond delay="0"/>
                                          </p:stCondLst>
                                        </p:cTn>
                                        <p:tgtEl>
                                          <p:spTgt spid="30"/>
                                        </p:tgtEl>
                                        <p:attrNameLst>
                                          <p:attrName>ppt_x</p:attrName>
                                          <p:attrName>ppt_y</p:attrName>
                                        </p:attrNameLst>
                                      </p:cBhvr>
                                    </p:animMotion>
                                    <p:animEffect transition="out" filter="fade">
                                      <p:cBhvr>
                                        <p:cTn id="76" dur="1000"/>
                                        <p:tgtEl>
                                          <p:spTgt spid="30"/>
                                        </p:tgtEl>
                                      </p:cBhvr>
                                    </p:animEffect>
                                    <p:set>
                                      <p:cBhvr>
                                        <p:cTn id="77" dur="1" fill="hold">
                                          <p:stCondLst>
                                            <p:cond delay="999"/>
                                          </p:stCondLst>
                                        </p:cTn>
                                        <p:tgtEl>
                                          <p:spTgt spid="30"/>
                                        </p:tgtEl>
                                        <p:attrNameLst>
                                          <p:attrName>style.visibility</p:attrName>
                                        </p:attrNameLst>
                                      </p:cBhvr>
                                      <p:to>
                                        <p:strVal val="hidden"/>
                                      </p:to>
                                    </p:set>
                                  </p:childTnLst>
                                </p:cTn>
                              </p:par>
                              <p:par>
                                <p:cTn id="78" presetID="52" presetClass="exit" presetSubtype="0" fill="hold" grpId="1" nodeType="withEffect">
                                  <p:stCondLst>
                                    <p:cond delay="0"/>
                                  </p:stCondLst>
                                  <p:childTnLst>
                                    <p:animScale>
                                      <p:cBhvr>
                                        <p:cTn id="79" dur="1000" accel="50000">
                                          <p:stCondLst>
                                            <p:cond delay="0"/>
                                          </p:stCondLst>
                                        </p:cTn>
                                        <p:tgtEl>
                                          <p:spTgt spid="31"/>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80" dur="1000" accel="50000">
                                          <p:stCondLst>
                                            <p:cond delay="0"/>
                                          </p:stCondLst>
                                        </p:cTn>
                                        <p:tgtEl>
                                          <p:spTgt spid="31"/>
                                        </p:tgtEl>
                                        <p:attrNameLst>
                                          <p:attrName>ppt_x</p:attrName>
                                          <p:attrName>ppt_y</p:attrName>
                                        </p:attrNameLst>
                                      </p:cBhvr>
                                    </p:animMotion>
                                    <p:animEffect transition="out" filter="fade">
                                      <p:cBhvr>
                                        <p:cTn id="81" dur="1000"/>
                                        <p:tgtEl>
                                          <p:spTgt spid="31"/>
                                        </p:tgtEl>
                                      </p:cBhvr>
                                    </p:animEffect>
                                    <p:set>
                                      <p:cBhvr>
                                        <p:cTn id="82" dur="1" fill="hold">
                                          <p:stCondLst>
                                            <p:cond delay="999"/>
                                          </p:stCondLst>
                                        </p:cTn>
                                        <p:tgtEl>
                                          <p:spTgt spid="31"/>
                                        </p:tgtEl>
                                        <p:attrNameLst>
                                          <p:attrName>style.visibility</p:attrName>
                                        </p:attrNameLst>
                                      </p:cBhvr>
                                      <p:to>
                                        <p:strVal val="hidden"/>
                                      </p:to>
                                    </p:set>
                                  </p:childTnLst>
                                </p:cTn>
                              </p:par>
                              <p:par>
                                <p:cTn id="83" presetID="52" presetClass="exit" presetSubtype="0" fill="hold" grpId="1" nodeType="withEffect">
                                  <p:stCondLst>
                                    <p:cond delay="0"/>
                                  </p:stCondLst>
                                  <p:childTnLst>
                                    <p:animScale>
                                      <p:cBhvr>
                                        <p:cTn id="84" dur="1000" accel="50000">
                                          <p:stCondLst>
                                            <p:cond delay="0"/>
                                          </p:stCondLst>
                                        </p:cTn>
                                        <p:tgtEl>
                                          <p:spTgt spid="33"/>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85" dur="1000" accel="50000">
                                          <p:stCondLst>
                                            <p:cond delay="0"/>
                                          </p:stCondLst>
                                        </p:cTn>
                                        <p:tgtEl>
                                          <p:spTgt spid="33"/>
                                        </p:tgtEl>
                                        <p:attrNameLst>
                                          <p:attrName>ppt_x</p:attrName>
                                          <p:attrName>ppt_y</p:attrName>
                                        </p:attrNameLst>
                                      </p:cBhvr>
                                    </p:animMotion>
                                    <p:animEffect transition="out" filter="fade">
                                      <p:cBhvr>
                                        <p:cTn id="86" dur="1000"/>
                                        <p:tgtEl>
                                          <p:spTgt spid="33"/>
                                        </p:tgtEl>
                                      </p:cBhvr>
                                    </p:animEffect>
                                    <p:set>
                                      <p:cBhvr>
                                        <p:cTn id="87" dur="1" fill="hold">
                                          <p:stCondLst>
                                            <p:cond delay="999"/>
                                          </p:stCondLst>
                                        </p:cTn>
                                        <p:tgtEl>
                                          <p:spTgt spid="33"/>
                                        </p:tgtEl>
                                        <p:attrNameLst>
                                          <p:attrName>style.visibility</p:attrName>
                                        </p:attrNameLst>
                                      </p:cBhvr>
                                      <p:to>
                                        <p:strVal val="hidden"/>
                                      </p:to>
                                    </p:set>
                                  </p:childTnLst>
                                </p:cTn>
                              </p:par>
                              <p:par>
                                <p:cTn id="88" presetID="52" presetClass="exit" presetSubtype="0" fill="hold" grpId="1" nodeType="withEffect">
                                  <p:stCondLst>
                                    <p:cond delay="0"/>
                                  </p:stCondLst>
                                  <p:childTnLst>
                                    <p:animScale>
                                      <p:cBhvr>
                                        <p:cTn id="89" dur="1000" accel="50000">
                                          <p:stCondLst>
                                            <p:cond delay="0"/>
                                          </p:stCondLst>
                                        </p:cTn>
                                        <p:tgtEl>
                                          <p:spTgt spid="35"/>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90" dur="1000" accel="50000">
                                          <p:stCondLst>
                                            <p:cond delay="0"/>
                                          </p:stCondLst>
                                        </p:cTn>
                                        <p:tgtEl>
                                          <p:spTgt spid="35"/>
                                        </p:tgtEl>
                                        <p:attrNameLst>
                                          <p:attrName>ppt_x</p:attrName>
                                          <p:attrName>ppt_y</p:attrName>
                                        </p:attrNameLst>
                                      </p:cBhvr>
                                    </p:animMotion>
                                    <p:animEffect transition="out" filter="fade">
                                      <p:cBhvr>
                                        <p:cTn id="91" dur="1000"/>
                                        <p:tgtEl>
                                          <p:spTgt spid="35"/>
                                        </p:tgtEl>
                                      </p:cBhvr>
                                    </p:animEffect>
                                    <p:set>
                                      <p:cBhvr>
                                        <p:cTn id="92" dur="1" fill="hold">
                                          <p:stCondLst>
                                            <p:cond delay="9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5" grpId="1" animBg="1"/>
      <p:bldP spid="14" grpId="0" animBg="1"/>
      <p:bldP spid="31" grpId="0" animBg="1"/>
      <p:bldP spid="31" grpId="1" animBg="1"/>
      <p:bldP spid="13" grpId="0"/>
      <p:bldP spid="30" grpId="0"/>
      <p:bldP spid="30" grpId="1"/>
      <p:bldP spid="32" grpId="0"/>
      <p:bldP spid="33" grpId="0"/>
      <p:bldP spid="3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a:extLst>
              <a:ext uri="{FF2B5EF4-FFF2-40B4-BE49-F238E27FC236}">
                <a16:creationId xmlns:a16="http://schemas.microsoft.com/office/drawing/2014/main" id="{4BE890D1-EE14-71AE-35D4-25F65A9A828A}"/>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8" name="íşlïḍè">
            <a:extLst>
              <a:ext uri="{FF2B5EF4-FFF2-40B4-BE49-F238E27FC236}">
                <a16:creationId xmlns:a16="http://schemas.microsoft.com/office/drawing/2014/main" id="{F9004036-97D6-8F13-0C77-28C21B5BB50D}"/>
              </a:ext>
            </a:extLst>
          </p:cNvPr>
          <p:cNvSpPr txBox="1"/>
          <p:nvPr/>
        </p:nvSpPr>
        <p:spPr>
          <a:xfrm>
            <a:off x="1293757" y="1216580"/>
            <a:ext cx="10593443" cy="400110"/>
          </a:xfrm>
          <a:prstGeom prst="rect">
            <a:avLst/>
          </a:prstGeom>
          <a:solidFill>
            <a:schemeClr val="bg1"/>
          </a:solidFill>
        </p:spPr>
        <p:txBody>
          <a:bodyPr wrap="square" lIns="91440" tIns="45720" rIns="91440" bIns="45720" anchor="ctr">
            <a:noAutofit/>
          </a:bodyPr>
          <a:lstStyle/>
          <a:p>
            <a:r>
              <a:rPr lang="zh-CN" altLang="en-US" b="1" dirty="0"/>
              <a:t>运行在计算机上的进程是使用</a:t>
            </a:r>
            <a:r>
              <a:rPr lang="zh-CN" altLang="en-US" b="1" dirty="0">
                <a:solidFill>
                  <a:schemeClr val="accent1">
                    <a:lumMod val="75000"/>
                  </a:schemeClr>
                </a:solidFill>
              </a:rPr>
              <a:t>进程标识符</a:t>
            </a:r>
            <a:r>
              <a:rPr lang="zh-CN" altLang="en-US" b="1" dirty="0"/>
              <a:t>（</a:t>
            </a:r>
            <a:r>
              <a:rPr lang="en-US" altLang="zh-CN" b="1" dirty="0">
                <a:solidFill>
                  <a:schemeClr val="accent1">
                    <a:lumMod val="75000"/>
                  </a:schemeClr>
                </a:solidFill>
              </a:rPr>
              <a:t>P</a:t>
            </a:r>
            <a:r>
              <a:rPr lang="en-US" altLang="zh-CN" b="1" dirty="0"/>
              <a:t>rocess </a:t>
            </a:r>
            <a:r>
              <a:rPr lang="en-US" altLang="zh-CN" b="1" dirty="0">
                <a:solidFill>
                  <a:schemeClr val="accent1">
                    <a:lumMod val="75000"/>
                  </a:schemeClr>
                </a:solidFill>
              </a:rPr>
              <a:t>Id</a:t>
            </a:r>
            <a:r>
              <a:rPr lang="en-US" altLang="zh-CN" b="1" dirty="0"/>
              <a:t>entification</a:t>
            </a:r>
            <a:r>
              <a:rPr lang="zh-CN" altLang="en-US" b="1" dirty="0"/>
              <a:t>，</a:t>
            </a:r>
            <a:r>
              <a:rPr lang="en-US" altLang="zh-CN" b="1" dirty="0">
                <a:solidFill>
                  <a:schemeClr val="accent1">
                    <a:lumMod val="75000"/>
                  </a:schemeClr>
                </a:solidFill>
              </a:rPr>
              <a:t>PID</a:t>
            </a:r>
            <a:r>
              <a:rPr lang="zh-CN" altLang="en-US" b="1" dirty="0"/>
              <a:t>）来标识的。</a:t>
            </a:r>
            <a:endParaRPr lang="en-US" altLang="zh-CN" b="1" dirty="0"/>
          </a:p>
        </p:txBody>
      </p:sp>
      <p:sp>
        <p:nvSpPr>
          <p:cNvPr id="129" name="矩形 128">
            <a:extLst>
              <a:ext uri="{FF2B5EF4-FFF2-40B4-BE49-F238E27FC236}">
                <a16:creationId xmlns:a16="http://schemas.microsoft.com/office/drawing/2014/main" id="{0323C2E7-222A-9ECF-9ADC-EBA70F547EE4}"/>
              </a:ext>
            </a:extLst>
          </p:cNvPr>
          <p:cNvSpPr/>
          <p:nvPr/>
        </p:nvSpPr>
        <p:spPr>
          <a:xfrm>
            <a:off x="1397000" y="1738934"/>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íşlïḍè">
            <a:extLst>
              <a:ext uri="{FF2B5EF4-FFF2-40B4-BE49-F238E27FC236}">
                <a16:creationId xmlns:a16="http://schemas.microsoft.com/office/drawing/2014/main" id="{720621DF-7381-A426-E901-B7EF1D741FC8}"/>
              </a:ext>
            </a:extLst>
          </p:cNvPr>
          <p:cNvSpPr txBox="1"/>
          <p:nvPr/>
        </p:nvSpPr>
        <p:spPr>
          <a:xfrm>
            <a:off x="1674757" y="1657872"/>
            <a:ext cx="10212443" cy="693442"/>
          </a:xfrm>
          <a:prstGeom prst="rect">
            <a:avLst/>
          </a:prstGeom>
          <a:solidFill>
            <a:schemeClr val="bg1"/>
          </a:solidFill>
        </p:spPr>
        <p:txBody>
          <a:bodyPr wrap="square" lIns="91440" tIns="45720" rIns="91440" bIns="45720" anchor="ctr">
            <a:noAutofit/>
          </a:bodyPr>
          <a:lstStyle/>
          <a:p>
            <a:r>
              <a:rPr lang="zh-CN" altLang="en-US" b="1" dirty="0"/>
              <a:t>然而，因特网上的计算机并不是使用统一的操作系统，而</a:t>
            </a:r>
            <a:r>
              <a:rPr lang="zh-CN" altLang="en-US" b="1" dirty="0">
                <a:solidFill>
                  <a:schemeClr val="accent1">
                    <a:lumMod val="75000"/>
                  </a:schemeClr>
                </a:solidFill>
              </a:rPr>
              <a:t>不同操作系统</a:t>
            </a:r>
            <a:r>
              <a:rPr lang="zh-CN" altLang="en-US" b="1" dirty="0"/>
              <a:t>（</a:t>
            </a:r>
            <a:r>
              <a:rPr lang="en-US" altLang="zh-CN" b="1" dirty="0"/>
              <a:t>Windows</a:t>
            </a:r>
            <a:r>
              <a:rPr lang="zh-CN" altLang="en-US" b="1" dirty="0"/>
              <a:t>、</a:t>
            </a:r>
            <a:r>
              <a:rPr lang="en-US" altLang="zh-CN" b="1" dirty="0"/>
              <a:t>Linux</a:t>
            </a:r>
            <a:r>
              <a:rPr lang="zh-CN" altLang="en-US" b="1" dirty="0"/>
              <a:t>、</a:t>
            </a:r>
            <a:r>
              <a:rPr lang="en-US" altLang="zh-CN" b="1" dirty="0"/>
              <a:t>MacOS</a:t>
            </a:r>
            <a:r>
              <a:rPr lang="zh-CN" altLang="en-US" b="1" dirty="0"/>
              <a:t>）又</a:t>
            </a:r>
            <a:r>
              <a:rPr lang="zh-CN" altLang="en-US" b="1" dirty="0">
                <a:solidFill>
                  <a:schemeClr val="accent1">
                    <a:lumMod val="75000"/>
                  </a:schemeClr>
                </a:solidFill>
              </a:rPr>
              <a:t>使用不同格式的进程标识符</a:t>
            </a:r>
            <a:r>
              <a:rPr lang="zh-CN" altLang="en-US" b="1" dirty="0"/>
              <a:t>。</a:t>
            </a:r>
            <a:endParaRPr lang="en-US" altLang="zh-CN" b="1" dirty="0"/>
          </a:p>
        </p:txBody>
      </p:sp>
      <p:sp>
        <p:nvSpPr>
          <p:cNvPr id="131" name="矩形 130">
            <a:extLst>
              <a:ext uri="{FF2B5EF4-FFF2-40B4-BE49-F238E27FC236}">
                <a16:creationId xmlns:a16="http://schemas.microsoft.com/office/drawing/2014/main" id="{53121974-7C57-E051-4B84-75AFFBF640E6}"/>
              </a:ext>
            </a:extLst>
          </p:cNvPr>
          <p:cNvSpPr/>
          <p:nvPr/>
        </p:nvSpPr>
        <p:spPr>
          <a:xfrm>
            <a:off x="1397000" y="2473558"/>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2" name="íşlïḍè">
            <a:extLst>
              <a:ext uri="{FF2B5EF4-FFF2-40B4-BE49-F238E27FC236}">
                <a16:creationId xmlns:a16="http://schemas.microsoft.com/office/drawing/2014/main" id="{07DB5A68-75CE-9590-34D9-E6E043F37BD3}"/>
              </a:ext>
            </a:extLst>
          </p:cNvPr>
          <p:cNvSpPr txBox="1"/>
          <p:nvPr/>
        </p:nvSpPr>
        <p:spPr>
          <a:xfrm>
            <a:off x="1674757" y="2392496"/>
            <a:ext cx="10212443" cy="693442"/>
          </a:xfrm>
          <a:prstGeom prst="rect">
            <a:avLst/>
          </a:prstGeom>
          <a:solidFill>
            <a:schemeClr val="bg1"/>
          </a:solidFill>
        </p:spPr>
        <p:txBody>
          <a:bodyPr wrap="square" lIns="91440" tIns="45720" rIns="91440" bIns="45720" anchor="ctr">
            <a:noAutofit/>
          </a:bodyPr>
          <a:lstStyle/>
          <a:p>
            <a:r>
              <a:rPr lang="zh-CN" altLang="en-US" b="1" dirty="0"/>
              <a:t>为了使运行不同操作系统的计算机的应用进程之间能够基于网络进行通信，就必须</a:t>
            </a:r>
            <a:r>
              <a:rPr lang="zh-CN" altLang="en-US" b="1" dirty="0">
                <a:solidFill>
                  <a:schemeClr val="accent1">
                    <a:lumMod val="75000"/>
                  </a:schemeClr>
                </a:solidFill>
              </a:rPr>
              <a:t>使用统一的方法对</a:t>
            </a:r>
            <a:r>
              <a:rPr lang="en-US" altLang="zh-CN" b="1" dirty="0">
                <a:solidFill>
                  <a:schemeClr val="accent1">
                    <a:lumMod val="75000"/>
                  </a:schemeClr>
                </a:solidFill>
              </a:rPr>
              <a:t>TCP/IP</a:t>
            </a:r>
            <a:r>
              <a:rPr lang="zh-CN" altLang="en-US" b="1" dirty="0">
                <a:solidFill>
                  <a:schemeClr val="accent1">
                    <a:lumMod val="75000"/>
                  </a:schemeClr>
                </a:solidFill>
              </a:rPr>
              <a:t>体系的应用进程进行标识</a:t>
            </a:r>
            <a:r>
              <a:rPr lang="zh-CN" altLang="en-US" b="1" dirty="0"/>
              <a:t>。</a:t>
            </a:r>
            <a:endParaRPr lang="en-US" altLang="zh-CN" b="1" dirty="0"/>
          </a:p>
        </p:txBody>
      </p:sp>
      <p:sp>
        <p:nvSpPr>
          <p:cNvPr id="133" name="矩形 132">
            <a:extLst>
              <a:ext uri="{FF2B5EF4-FFF2-40B4-BE49-F238E27FC236}">
                <a16:creationId xmlns:a16="http://schemas.microsoft.com/office/drawing/2014/main" id="{2C1D3108-E950-0BF9-E9B9-225ACCBE5CFF}"/>
              </a:ext>
            </a:extLst>
          </p:cNvPr>
          <p:cNvSpPr/>
          <p:nvPr/>
        </p:nvSpPr>
        <p:spPr>
          <a:xfrm>
            <a:off x="1015347" y="327477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4" name="íşlïḍè">
            <a:extLst>
              <a:ext uri="{FF2B5EF4-FFF2-40B4-BE49-F238E27FC236}">
                <a16:creationId xmlns:a16="http://schemas.microsoft.com/office/drawing/2014/main" id="{B3BC1E05-27D4-F2C1-034D-6183FE652246}"/>
              </a:ext>
            </a:extLst>
          </p:cNvPr>
          <p:cNvSpPr txBox="1"/>
          <p:nvPr/>
        </p:nvSpPr>
        <p:spPr>
          <a:xfrm>
            <a:off x="1293104" y="3193707"/>
            <a:ext cx="10593443" cy="693441"/>
          </a:xfrm>
          <a:prstGeom prst="rect">
            <a:avLst/>
          </a:prstGeom>
          <a:solidFill>
            <a:schemeClr val="bg1"/>
          </a:solidFill>
        </p:spPr>
        <p:txBody>
          <a:bodyPr wrap="square" lIns="91440" tIns="45720" rIns="91440" bIns="45720" anchor="ctr">
            <a:noAutofit/>
          </a:bodyPr>
          <a:lstStyle/>
          <a:p>
            <a:r>
              <a:rPr lang="en-US" altLang="zh-CN" b="1" dirty="0"/>
              <a:t>TCP/IP</a:t>
            </a:r>
            <a:r>
              <a:rPr lang="zh-CN" altLang="en-US" b="1" dirty="0"/>
              <a:t>体系结构的运输层使用</a:t>
            </a:r>
            <a:r>
              <a:rPr lang="zh-CN" altLang="en-US" b="1" dirty="0">
                <a:solidFill>
                  <a:schemeClr val="accent1">
                    <a:lumMod val="75000"/>
                  </a:schemeClr>
                </a:solidFill>
              </a:rPr>
              <a:t>端口号</a:t>
            </a:r>
            <a:r>
              <a:rPr lang="zh-CN" altLang="en-US" b="1" dirty="0"/>
              <a:t>来标识和区分应用层的不同应用进程。端口号的</a:t>
            </a:r>
            <a:r>
              <a:rPr lang="zh-CN" altLang="en-US" b="1" dirty="0">
                <a:solidFill>
                  <a:schemeClr val="accent1">
                    <a:lumMod val="75000"/>
                  </a:schemeClr>
                </a:solidFill>
              </a:rPr>
              <a:t>长度为</a:t>
            </a:r>
            <a:r>
              <a:rPr lang="en-US" altLang="zh-CN" b="1" dirty="0">
                <a:solidFill>
                  <a:schemeClr val="accent1">
                    <a:lumMod val="75000"/>
                  </a:schemeClr>
                </a:solidFill>
              </a:rPr>
              <a:t>16</a:t>
            </a:r>
            <a:r>
              <a:rPr lang="zh-CN" altLang="en-US" b="1" dirty="0">
                <a:solidFill>
                  <a:schemeClr val="accent1">
                    <a:lumMod val="75000"/>
                  </a:schemeClr>
                </a:solidFill>
              </a:rPr>
              <a:t>比特</a:t>
            </a:r>
            <a:r>
              <a:rPr lang="zh-CN" altLang="en-US" b="1" dirty="0"/>
              <a:t>，</a:t>
            </a:r>
            <a:r>
              <a:rPr lang="zh-CN" altLang="en-US" b="1" dirty="0">
                <a:solidFill>
                  <a:schemeClr val="accent1">
                    <a:lumMod val="75000"/>
                  </a:schemeClr>
                </a:solidFill>
              </a:rPr>
              <a:t>取值范围是</a:t>
            </a:r>
            <a:r>
              <a:rPr lang="en-US" altLang="zh-CN" b="1" dirty="0">
                <a:solidFill>
                  <a:schemeClr val="accent1">
                    <a:lumMod val="75000"/>
                  </a:schemeClr>
                </a:solidFill>
              </a:rPr>
              <a:t>0~65535</a:t>
            </a:r>
            <a:r>
              <a:rPr lang="zh-CN" altLang="en-US" b="1" dirty="0"/>
              <a:t>。</a:t>
            </a:r>
            <a:endParaRPr lang="en-US" altLang="zh-CN" b="1" dirty="0"/>
          </a:p>
        </p:txBody>
      </p:sp>
      <p:grpSp>
        <p:nvGrpSpPr>
          <p:cNvPr id="5" name="组合 4">
            <a:extLst>
              <a:ext uri="{FF2B5EF4-FFF2-40B4-BE49-F238E27FC236}">
                <a16:creationId xmlns:a16="http://schemas.microsoft.com/office/drawing/2014/main" id="{D6F23795-401A-8D15-44B8-58FC021F5499}"/>
              </a:ext>
            </a:extLst>
          </p:cNvPr>
          <p:cNvGrpSpPr/>
          <p:nvPr/>
        </p:nvGrpSpPr>
        <p:grpSpPr>
          <a:xfrm>
            <a:off x="304799" y="749300"/>
            <a:ext cx="6192345" cy="400110"/>
            <a:chOff x="424116" y="898245"/>
            <a:chExt cx="6192345" cy="400110"/>
          </a:xfrm>
        </p:grpSpPr>
        <p:sp>
          <p:nvSpPr>
            <p:cNvPr id="6" name="平行四边形 5">
              <a:extLst>
                <a:ext uri="{FF2B5EF4-FFF2-40B4-BE49-F238E27FC236}">
                  <a16:creationId xmlns:a16="http://schemas.microsoft.com/office/drawing/2014/main" id="{AD234378-9AAF-951A-6404-AA809952A96A}"/>
                </a:ext>
              </a:extLst>
            </p:cNvPr>
            <p:cNvSpPr/>
            <p:nvPr/>
          </p:nvSpPr>
          <p:spPr>
            <a:xfrm>
              <a:off x="424116" y="898245"/>
              <a:ext cx="67445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7" name="文本框 6">
              <a:extLst>
                <a:ext uri="{FF2B5EF4-FFF2-40B4-BE49-F238E27FC236}">
                  <a16:creationId xmlns:a16="http://schemas.microsoft.com/office/drawing/2014/main" id="{33222526-447D-7BB9-310E-E99B4CDFB658}"/>
                </a:ext>
              </a:extLst>
            </p:cNvPr>
            <p:cNvSpPr txBox="1"/>
            <p:nvPr/>
          </p:nvSpPr>
          <p:spPr>
            <a:xfrm>
              <a:off x="1098567" y="898245"/>
              <a:ext cx="5517894" cy="400110"/>
            </a:xfrm>
            <a:prstGeom prst="rect">
              <a:avLst/>
            </a:prstGeom>
            <a:noFill/>
          </p:spPr>
          <p:txBody>
            <a:bodyPr wrap="square" rtlCol="0">
              <a:spAutoFit/>
            </a:bodyPr>
            <a:lstStyle/>
            <a:p>
              <a:r>
                <a:rPr lang="zh-CN" altLang="en-US" sz="2000" b="1" dirty="0"/>
                <a:t>运输层端口号</a:t>
              </a:r>
            </a:p>
          </p:txBody>
        </p:sp>
      </p:grpSp>
    </p:spTree>
    <p:custDataLst>
      <p:tags r:id="rId1"/>
    </p:custDataLst>
    <p:extLst>
      <p:ext uri="{BB962C8B-B14F-4D97-AF65-F5344CB8AC3E}">
        <p14:creationId xmlns:p14="http://schemas.microsoft.com/office/powerpoint/2010/main" val="335717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27"/>
                                        </p:tgtEl>
                                        <p:attrNameLst>
                                          <p:attrName>style.visibility</p:attrName>
                                        </p:attrNameLst>
                                      </p:cBhvr>
                                      <p:to>
                                        <p:strVal val="visible"/>
                                      </p:to>
                                    </p:set>
                                    <p:anim calcmode="lin" valueType="num">
                                      <p:cBhvr>
                                        <p:cTn id="7" dur="500" fill="hold"/>
                                        <p:tgtEl>
                                          <p:spTgt spid="127"/>
                                        </p:tgtEl>
                                        <p:attrNameLst>
                                          <p:attrName>ppt_w</p:attrName>
                                        </p:attrNameLst>
                                      </p:cBhvr>
                                      <p:tavLst>
                                        <p:tav tm="0">
                                          <p:val>
                                            <p:fltVal val="0"/>
                                          </p:val>
                                        </p:tav>
                                        <p:tav tm="100000">
                                          <p:val>
                                            <p:strVal val="#ppt_w"/>
                                          </p:val>
                                        </p:tav>
                                      </p:tavLst>
                                    </p:anim>
                                    <p:anim calcmode="lin" valueType="num">
                                      <p:cBhvr>
                                        <p:cTn id="8" dur="500" fill="hold"/>
                                        <p:tgtEl>
                                          <p:spTgt spid="127"/>
                                        </p:tgtEl>
                                        <p:attrNameLst>
                                          <p:attrName>ppt_h</p:attrName>
                                        </p:attrNameLst>
                                      </p:cBhvr>
                                      <p:tavLst>
                                        <p:tav tm="0">
                                          <p:val>
                                            <p:fltVal val="0"/>
                                          </p:val>
                                        </p:tav>
                                        <p:tav tm="100000">
                                          <p:val>
                                            <p:strVal val="#ppt_h"/>
                                          </p:val>
                                        </p:tav>
                                      </p:tavLst>
                                    </p:anim>
                                    <p:anim calcmode="lin" valueType="num">
                                      <p:cBhvr>
                                        <p:cTn id="9" dur="500" fill="hold"/>
                                        <p:tgtEl>
                                          <p:spTgt spid="127"/>
                                        </p:tgtEl>
                                        <p:attrNameLst>
                                          <p:attrName>style.rotation</p:attrName>
                                        </p:attrNameLst>
                                      </p:cBhvr>
                                      <p:tavLst>
                                        <p:tav tm="0">
                                          <p:val>
                                            <p:fltVal val="360"/>
                                          </p:val>
                                        </p:tav>
                                        <p:tav tm="100000">
                                          <p:val>
                                            <p:fltVal val="0"/>
                                          </p:val>
                                        </p:tav>
                                      </p:tavLst>
                                    </p:anim>
                                    <p:animEffect transition="in" filter="fade">
                                      <p:cBhvr>
                                        <p:cTn id="10" dur="500"/>
                                        <p:tgtEl>
                                          <p:spTgt spid="127"/>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2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129"/>
                                        </p:tgtEl>
                                        <p:attrNameLst>
                                          <p:attrName>style.visibility</p:attrName>
                                        </p:attrNameLst>
                                      </p:cBhvr>
                                      <p:to>
                                        <p:strVal val="visible"/>
                                      </p:to>
                                    </p:set>
                                    <p:anim calcmode="lin" valueType="num">
                                      <p:cBhvr>
                                        <p:cTn id="18" dur="500" fill="hold"/>
                                        <p:tgtEl>
                                          <p:spTgt spid="129"/>
                                        </p:tgtEl>
                                        <p:attrNameLst>
                                          <p:attrName>ppt_w</p:attrName>
                                        </p:attrNameLst>
                                      </p:cBhvr>
                                      <p:tavLst>
                                        <p:tav tm="0">
                                          <p:val>
                                            <p:fltVal val="0"/>
                                          </p:val>
                                        </p:tav>
                                        <p:tav tm="100000">
                                          <p:val>
                                            <p:strVal val="#ppt_w"/>
                                          </p:val>
                                        </p:tav>
                                      </p:tavLst>
                                    </p:anim>
                                    <p:anim calcmode="lin" valueType="num">
                                      <p:cBhvr>
                                        <p:cTn id="19" dur="500" fill="hold"/>
                                        <p:tgtEl>
                                          <p:spTgt spid="129"/>
                                        </p:tgtEl>
                                        <p:attrNameLst>
                                          <p:attrName>ppt_h</p:attrName>
                                        </p:attrNameLst>
                                      </p:cBhvr>
                                      <p:tavLst>
                                        <p:tav tm="0">
                                          <p:val>
                                            <p:fltVal val="0"/>
                                          </p:val>
                                        </p:tav>
                                        <p:tav tm="100000">
                                          <p:val>
                                            <p:strVal val="#ppt_h"/>
                                          </p:val>
                                        </p:tav>
                                      </p:tavLst>
                                    </p:anim>
                                    <p:anim calcmode="lin" valueType="num">
                                      <p:cBhvr>
                                        <p:cTn id="20" dur="500" fill="hold"/>
                                        <p:tgtEl>
                                          <p:spTgt spid="129"/>
                                        </p:tgtEl>
                                        <p:attrNameLst>
                                          <p:attrName>style.rotation</p:attrName>
                                        </p:attrNameLst>
                                      </p:cBhvr>
                                      <p:tavLst>
                                        <p:tav tm="0">
                                          <p:val>
                                            <p:fltVal val="360"/>
                                          </p:val>
                                        </p:tav>
                                        <p:tav tm="100000">
                                          <p:val>
                                            <p:fltVal val="0"/>
                                          </p:val>
                                        </p:tav>
                                      </p:tavLst>
                                    </p:anim>
                                    <p:animEffect transition="in" filter="fade">
                                      <p:cBhvr>
                                        <p:cTn id="21" dur="500"/>
                                        <p:tgtEl>
                                          <p:spTgt spid="129"/>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1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131"/>
                                        </p:tgtEl>
                                        <p:attrNameLst>
                                          <p:attrName>style.visibility</p:attrName>
                                        </p:attrNameLst>
                                      </p:cBhvr>
                                      <p:to>
                                        <p:strVal val="visible"/>
                                      </p:to>
                                    </p:set>
                                    <p:anim calcmode="lin" valueType="num">
                                      <p:cBhvr>
                                        <p:cTn id="29" dur="500" fill="hold"/>
                                        <p:tgtEl>
                                          <p:spTgt spid="131"/>
                                        </p:tgtEl>
                                        <p:attrNameLst>
                                          <p:attrName>ppt_w</p:attrName>
                                        </p:attrNameLst>
                                      </p:cBhvr>
                                      <p:tavLst>
                                        <p:tav tm="0">
                                          <p:val>
                                            <p:fltVal val="0"/>
                                          </p:val>
                                        </p:tav>
                                        <p:tav tm="100000">
                                          <p:val>
                                            <p:strVal val="#ppt_w"/>
                                          </p:val>
                                        </p:tav>
                                      </p:tavLst>
                                    </p:anim>
                                    <p:anim calcmode="lin" valueType="num">
                                      <p:cBhvr>
                                        <p:cTn id="30" dur="500" fill="hold"/>
                                        <p:tgtEl>
                                          <p:spTgt spid="131"/>
                                        </p:tgtEl>
                                        <p:attrNameLst>
                                          <p:attrName>ppt_h</p:attrName>
                                        </p:attrNameLst>
                                      </p:cBhvr>
                                      <p:tavLst>
                                        <p:tav tm="0">
                                          <p:val>
                                            <p:fltVal val="0"/>
                                          </p:val>
                                        </p:tav>
                                        <p:tav tm="100000">
                                          <p:val>
                                            <p:strVal val="#ppt_h"/>
                                          </p:val>
                                        </p:tav>
                                      </p:tavLst>
                                    </p:anim>
                                    <p:anim calcmode="lin" valueType="num">
                                      <p:cBhvr>
                                        <p:cTn id="31" dur="500" fill="hold"/>
                                        <p:tgtEl>
                                          <p:spTgt spid="131"/>
                                        </p:tgtEl>
                                        <p:attrNameLst>
                                          <p:attrName>style.rotation</p:attrName>
                                        </p:attrNameLst>
                                      </p:cBhvr>
                                      <p:tavLst>
                                        <p:tav tm="0">
                                          <p:val>
                                            <p:fltVal val="360"/>
                                          </p:val>
                                        </p:tav>
                                        <p:tav tm="100000">
                                          <p:val>
                                            <p:fltVal val="0"/>
                                          </p:val>
                                        </p:tav>
                                      </p:tavLst>
                                    </p:anim>
                                    <p:animEffect transition="in" filter="fade">
                                      <p:cBhvr>
                                        <p:cTn id="32" dur="500"/>
                                        <p:tgtEl>
                                          <p:spTgt spid="131"/>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13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133"/>
                                        </p:tgtEl>
                                        <p:attrNameLst>
                                          <p:attrName>style.visibility</p:attrName>
                                        </p:attrNameLst>
                                      </p:cBhvr>
                                      <p:to>
                                        <p:strVal val="visible"/>
                                      </p:to>
                                    </p:set>
                                    <p:anim calcmode="lin" valueType="num">
                                      <p:cBhvr>
                                        <p:cTn id="40" dur="500" fill="hold"/>
                                        <p:tgtEl>
                                          <p:spTgt spid="133"/>
                                        </p:tgtEl>
                                        <p:attrNameLst>
                                          <p:attrName>ppt_w</p:attrName>
                                        </p:attrNameLst>
                                      </p:cBhvr>
                                      <p:tavLst>
                                        <p:tav tm="0">
                                          <p:val>
                                            <p:fltVal val="0"/>
                                          </p:val>
                                        </p:tav>
                                        <p:tav tm="100000">
                                          <p:val>
                                            <p:strVal val="#ppt_w"/>
                                          </p:val>
                                        </p:tav>
                                      </p:tavLst>
                                    </p:anim>
                                    <p:anim calcmode="lin" valueType="num">
                                      <p:cBhvr>
                                        <p:cTn id="41" dur="500" fill="hold"/>
                                        <p:tgtEl>
                                          <p:spTgt spid="133"/>
                                        </p:tgtEl>
                                        <p:attrNameLst>
                                          <p:attrName>ppt_h</p:attrName>
                                        </p:attrNameLst>
                                      </p:cBhvr>
                                      <p:tavLst>
                                        <p:tav tm="0">
                                          <p:val>
                                            <p:fltVal val="0"/>
                                          </p:val>
                                        </p:tav>
                                        <p:tav tm="100000">
                                          <p:val>
                                            <p:strVal val="#ppt_h"/>
                                          </p:val>
                                        </p:tav>
                                      </p:tavLst>
                                    </p:anim>
                                    <p:anim calcmode="lin" valueType="num">
                                      <p:cBhvr>
                                        <p:cTn id="42" dur="500" fill="hold"/>
                                        <p:tgtEl>
                                          <p:spTgt spid="133"/>
                                        </p:tgtEl>
                                        <p:attrNameLst>
                                          <p:attrName>style.rotation</p:attrName>
                                        </p:attrNameLst>
                                      </p:cBhvr>
                                      <p:tavLst>
                                        <p:tav tm="0">
                                          <p:val>
                                            <p:fltVal val="360"/>
                                          </p:val>
                                        </p:tav>
                                        <p:tav tm="100000">
                                          <p:val>
                                            <p:fltVal val="0"/>
                                          </p:val>
                                        </p:tav>
                                      </p:tavLst>
                                    </p:anim>
                                    <p:animEffect transition="in" filter="fade">
                                      <p:cBhvr>
                                        <p:cTn id="43" dur="500"/>
                                        <p:tgtEl>
                                          <p:spTgt spid="133"/>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8" grpId="0" animBg="1"/>
      <p:bldP spid="129" grpId="0" animBg="1"/>
      <p:bldP spid="130" grpId="0" animBg="1"/>
      <p:bldP spid="131" grpId="0" animBg="1"/>
      <p:bldP spid="132" grpId="0" animBg="1"/>
      <p:bldP spid="133" grpId="0" animBg="1"/>
      <p:bldP spid="134"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59C63450-0344-EAB8-BED8-62C2F75028B7}"/>
              </a:ext>
            </a:extLst>
          </p:cNvPr>
          <p:cNvSpPr/>
          <p:nvPr/>
        </p:nvSpPr>
        <p:spPr>
          <a:xfrm>
            <a:off x="7858160" y="2402410"/>
            <a:ext cx="1545751" cy="461132"/>
          </a:xfrm>
          <a:prstGeom prst="rect">
            <a:avLst/>
          </a:prstGeom>
          <a:solidFill>
            <a:schemeClr val="accent5"/>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接收缓存</a:t>
            </a:r>
          </a:p>
        </p:txBody>
      </p:sp>
      <p:sp>
        <p:nvSpPr>
          <p:cNvPr id="14" name="矩形 13">
            <a:extLst>
              <a:ext uri="{FF2B5EF4-FFF2-40B4-BE49-F238E27FC236}">
                <a16:creationId xmlns:a16="http://schemas.microsoft.com/office/drawing/2014/main" id="{1672B903-2A2C-B1F5-F8AA-430A6023086F}"/>
              </a:ext>
            </a:extLst>
          </p:cNvPr>
          <p:cNvSpPr/>
          <p:nvPr/>
        </p:nvSpPr>
        <p:spPr>
          <a:xfrm>
            <a:off x="2527662" y="2402410"/>
            <a:ext cx="1545751" cy="461132"/>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发送缓存</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流量控制的基本概念</a:t>
              </a:r>
            </a:p>
          </p:txBody>
        </p:sp>
      </p:grpSp>
      <p:grpSp>
        <p:nvGrpSpPr>
          <p:cNvPr id="9" name="组合 8">
            <a:extLst>
              <a:ext uri="{FF2B5EF4-FFF2-40B4-BE49-F238E27FC236}">
                <a16:creationId xmlns:a16="http://schemas.microsoft.com/office/drawing/2014/main" id="{63069670-AFBE-E12E-1275-8E39449A5A10}"/>
              </a:ext>
            </a:extLst>
          </p:cNvPr>
          <p:cNvGrpSpPr/>
          <p:nvPr/>
        </p:nvGrpSpPr>
        <p:grpSpPr>
          <a:xfrm>
            <a:off x="1957985" y="1306230"/>
            <a:ext cx="8276030" cy="654939"/>
            <a:chOff x="2130526" y="1316563"/>
            <a:chExt cx="8276030" cy="654939"/>
          </a:xfrm>
        </p:grpSpPr>
        <p:sp>
          <p:nvSpPr>
            <p:cNvPr id="24" name="文本框 23">
              <a:extLst>
                <a:ext uri="{FF2B5EF4-FFF2-40B4-BE49-F238E27FC236}">
                  <a16:creationId xmlns:a16="http://schemas.microsoft.com/office/drawing/2014/main" id="{ABC1E240-2472-5F63-48F2-374B54E05FC4}"/>
                </a:ext>
              </a:extLst>
            </p:cNvPr>
            <p:cNvSpPr txBox="1"/>
            <p:nvPr/>
          </p:nvSpPr>
          <p:spPr>
            <a:xfrm>
              <a:off x="2130526" y="1364296"/>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5" name="文本框 24">
              <a:extLst>
                <a:ext uri="{FF2B5EF4-FFF2-40B4-BE49-F238E27FC236}">
                  <a16:creationId xmlns:a16="http://schemas.microsoft.com/office/drawing/2014/main" id="{CEF6D472-E22A-8768-D9C3-A3F97244770D}"/>
                </a:ext>
              </a:extLst>
            </p:cNvPr>
            <p:cNvSpPr txBox="1"/>
            <p:nvPr/>
          </p:nvSpPr>
          <p:spPr>
            <a:xfrm>
              <a:off x="9081840" y="1364296"/>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26" name="组合 25">
              <a:extLst>
                <a:ext uri="{FF2B5EF4-FFF2-40B4-BE49-F238E27FC236}">
                  <a16:creationId xmlns:a16="http://schemas.microsoft.com/office/drawing/2014/main" id="{E6947661-44AF-5FB4-02BF-15425BDB997C}"/>
                </a:ext>
              </a:extLst>
            </p:cNvPr>
            <p:cNvGrpSpPr/>
            <p:nvPr/>
          </p:nvGrpSpPr>
          <p:grpSpPr>
            <a:xfrm>
              <a:off x="3118053" y="1316563"/>
              <a:ext cx="5963787" cy="654939"/>
              <a:chOff x="2993956" y="1149410"/>
              <a:chExt cx="5963787" cy="654939"/>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grpSp>
      <p:sp>
        <p:nvSpPr>
          <p:cNvPr id="13" name="文本框 12">
            <a:extLst>
              <a:ext uri="{FF2B5EF4-FFF2-40B4-BE49-F238E27FC236}">
                <a16:creationId xmlns:a16="http://schemas.microsoft.com/office/drawing/2014/main" id="{DD2118F3-05BE-7294-3123-5F84BC325A03}"/>
              </a:ext>
            </a:extLst>
          </p:cNvPr>
          <p:cNvSpPr txBox="1"/>
          <p:nvPr/>
        </p:nvSpPr>
        <p:spPr>
          <a:xfrm>
            <a:off x="1396837" y="2448310"/>
            <a:ext cx="942817" cy="369332"/>
          </a:xfrm>
          <a:prstGeom prst="rect">
            <a:avLst/>
          </a:prstGeom>
          <a:noFill/>
        </p:spPr>
        <p:txBody>
          <a:bodyPr wrap="square" rtlCol="0">
            <a:spAutoFit/>
          </a:bodyPr>
          <a:lstStyle/>
          <a:p>
            <a:r>
              <a:rPr lang="zh-CN" altLang="en-US" b="1" dirty="0"/>
              <a:t>发送方</a:t>
            </a:r>
          </a:p>
        </p:txBody>
      </p:sp>
      <p:sp>
        <p:nvSpPr>
          <p:cNvPr id="32" name="文本框 31">
            <a:extLst>
              <a:ext uri="{FF2B5EF4-FFF2-40B4-BE49-F238E27FC236}">
                <a16:creationId xmlns:a16="http://schemas.microsoft.com/office/drawing/2014/main" id="{2CDB8144-6DFE-84A7-B84A-17243C82E96E}"/>
              </a:ext>
            </a:extLst>
          </p:cNvPr>
          <p:cNvSpPr txBox="1"/>
          <p:nvPr/>
        </p:nvSpPr>
        <p:spPr>
          <a:xfrm>
            <a:off x="9555435" y="2448310"/>
            <a:ext cx="942817" cy="369332"/>
          </a:xfrm>
          <a:prstGeom prst="rect">
            <a:avLst/>
          </a:prstGeom>
          <a:noFill/>
        </p:spPr>
        <p:txBody>
          <a:bodyPr wrap="square" rtlCol="0">
            <a:spAutoFit/>
          </a:bodyPr>
          <a:lstStyle/>
          <a:p>
            <a:r>
              <a:rPr lang="zh-CN" altLang="en-US" b="1" dirty="0"/>
              <a:t>接收方</a:t>
            </a:r>
          </a:p>
        </p:txBody>
      </p:sp>
      <p:sp>
        <p:nvSpPr>
          <p:cNvPr id="19" name="标注: 右箭头 18">
            <a:extLst>
              <a:ext uri="{FF2B5EF4-FFF2-40B4-BE49-F238E27FC236}">
                <a16:creationId xmlns:a16="http://schemas.microsoft.com/office/drawing/2014/main" id="{A5EE7428-AEEB-5794-CAD4-5E02EFD8D573}"/>
              </a:ext>
            </a:extLst>
          </p:cNvPr>
          <p:cNvSpPr/>
          <p:nvPr/>
        </p:nvSpPr>
        <p:spPr>
          <a:xfrm>
            <a:off x="5282838" y="1353963"/>
            <a:ext cx="2057400" cy="333103"/>
          </a:xfrm>
          <a:prstGeom prst="rightArrowCallout">
            <a:avLst>
              <a:gd name="adj1" fmla="val 25000"/>
              <a:gd name="adj2" fmla="val 25000"/>
              <a:gd name="adj3" fmla="val 25000"/>
              <a:gd name="adj4" fmla="val 89051"/>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TCP</a:t>
            </a:r>
            <a:r>
              <a:rPr lang="zh-CN" altLang="en-US" b="1" dirty="0"/>
              <a:t>数据报文段</a:t>
            </a:r>
          </a:p>
        </p:txBody>
      </p:sp>
      <p:sp>
        <p:nvSpPr>
          <p:cNvPr id="20" name="标注: 左箭头 19">
            <a:extLst>
              <a:ext uri="{FF2B5EF4-FFF2-40B4-BE49-F238E27FC236}">
                <a16:creationId xmlns:a16="http://schemas.microsoft.com/office/drawing/2014/main" id="{3434384C-D9CF-5953-E4E0-5AB517A52F58}"/>
              </a:ext>
            </a:extLst>
          </p:cNvPr>
          <p:cNvSpPr/>
          <p:nvPr/>
        </p:nvSpPr>
        <p:spPr>
          <a:xfrm>
            <a:off x="5067300" y="1755802"/>
            <a:ext cx="2057400" cy="333103"/>
          </a:xfrm>
          <a:prstGeom prst="leftArrowCallout">
            <a:avLst>
              <a:gd name="adj1" fmla="val 25000"/>
              <a:gd name="adj2" fmla="val 25000"/>
              <a:gd name="adj3" fmla="val 25000"/>
              <a:gd name="adj4" fmla="val 89421"/>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TCP</a:t>
            </a:r>
            <a:r>
              <a:rPr lang="zh-CN" altLang="en-US" b="1" dirty="0"/>
              <a:t>确认报文段</a:t>
            </a:r>
          </a:p>
        </p:txBody>
      </p:sp>
      <p:grpSp>
        <p:nvGrpSpPr>
          <p:cNvPr id="5" name="组合 4">
            <a:extLst>
              <a:ext uri="{FF2B5EF4-FFF2-40B4-BE49-F238E27FC236}">
                <a16:creationId xmlns:a16="http://schemas.microsoft.com/office/drawing/2014/main" id="{55DEF7C8-88B4-7AC2-4E9D-D68C0D59F1B1}"/>
              </a:ext>
            </a:extLst>
          </p:cNvPr>
          <p:cNvGrpSpPr/>
          <p:nvPr/>
        </p:nvGrpSpPr>
        <p:grpSpPr>
          <a:xfrm>
            <a:off x="4157604" y="2075708"/>
            <a:ext cx="3634389" cy="823090"/>
            <a:chOff x="4157604" y="2075708"/>
            <a:chExt cx="3634389" cy="823090"/>
          </a:xfrm>
        </p:grpSpPr>
        <p:sp>
          <p:nvSpPr>
            <p:cNvPr id="21" name="圆柱体 20">
              <a:extLst>
                <a:ext uri="{FF2B5EF4-FFF2-40B4-BE49-F238E27FC236}">
                  <a16:creationId xmlns:a16="http://schemas.microsoft.com/office/drawing/2014/main" id="{17121616-A212-5547-CB24-C0F573CB2519}"/>
                </a:ext>
              </a:extLst>
            </p:cNvPr>
            <p:cNvSpPr/>
            <p:nvPr/>
          </p:nvSpPr>
          <p:spPr>
            <a:xfrm rot="16200000">
              <a:off x="5726605" y="833409"/>
              <a:ext cx="496388" cy="3634389"/>
            </a:xfrm>
            <a:prstGeom prst="can">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9E61EF65-F01F-DBDD-84F5-E6722043E15B}"/>
                </a:ext>
              </a:extLst>
            </p:cNvPr>
            <p:cNvSpPr txBox="1"/>
            <p:nvPr/>
          </p:nvSpPr>
          <p:spPr>
            <a:xfrm>
              <a:off x="5526110" y="2075708"/>
              <a:ext cx="1139779" cy="369332"/>
            </a:xfrm>
            <a:prstGeom prst="rect">
              <a:avLst/>
            </a:prstGeom>
            <a:noFill/>
          </p:spPr>
          <p:txBody>
            <a:bodyPr wrap="square" rtlCol="0">
              <a:spAutoFit/>
            </a:bodyPr>
            <a:lstStyle/>
            <a:p>
              <a:r>
                <a:rPr lang="en-US" altLang="zh-CN" b="1" dirty="0"/>
                <a:t>TCP</a:t>
              </a:r>
              <a:r>
                <a:rPr lang="zh-CN" altLang="en-US" b="1" dirty="0"/>
                <a:t>连接</a:t>
              </a:r>
            </a:p>
          </p:txBody>
        </p:sp>
      </p:grpSp>
    </p:spTree>
    <p:custDataLst>
      <p:tags r:id="rId1"/>
    </p:custDataLst>
    <p:extLst>
      <p:ext uri="{BB962C8B-B14F-4D97-AF65-F5344CB8AC3E}">
        <p14:creationId xmlns:p14="http://schemas.microsoft.com/office/powerpoint/2010/main" val="369802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ppt_x</p:attrName>
                                        </p:attrNameLst>
                                      </p:cBhvr>
                                      <p:tavLst>
                                        <p:tav tm="0">
                                          <p:val>
                                            <p:strVal val="#ppt_x-#ppt_w*1.125000"/>
                                          </p:val>
                                        </p:tav>
                                        <p:tav tm="100000">
                                          <p:val>
                                            <p:strVal val="#ppt_x"/>
                                          </p:val>
                                        </p:tav>
                                      </p:tavLst>
                                    </p:anim>
                                    <p:animEffect transition="in" filter="wipe(right)">
                                      <p:cBhvr>
                                        <p:cTn id="8" dur="500"/>
                                        <p:tgtEl>
                                          <p:spTgt spid="19"/>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p:tgtEl>
                                          <p:spTgt spid="20"/>
                                        </p:tgtEl>
                                        <p:attrNameLst>
                                          <p:attrName>ppt_x</p:attrName>
                                        </p:attrNameLst>
                                      </p:cBhvr>
                                      <p:tavLst>
                                        <p:tav tm="0">
                                          <p:val>
                                            <p:strVal val="#ppt_x+#ppt_w*1.125000"/>
                                          </p:val>
                                        </p:tav>
                                        <p:tav tm="100000">
                                          <p:val>
                                            <p:strVal val="#ppt_x"/>
                                          </p:val>
                                        </p:tav>
                                      </p:tavLst>
                                    </p:anim>
                                    <p:animEffect transition="in" filter="wipe(left)">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a:extLst>
              <a:ext uri="{FF2B5EF4-FFF2-40B4-BE49-F238E27FC236}">
                <a16:creationId xmlns:a16="http://schemas.microsoft.com/office/drawing/2014/main" id="{5AB3D3E4-2B81-5D91-423D-160F643C2D69}"/>
              </a:ext>
            </a:extLst>
          </p:cNvPr>
          <p:cNvSpPr/>
          <p:nvPr/>
        </p:nvSpPr>
        <p:spPr>
          <a:xfrm>
            <a:off x="1505351" y="3416812"/>
            <a:ext cx="2164055" cy="461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rPr>
              <a:t>持续发送大量数据</a:t>
            </a:r>
            <a:endParaRPr lang="zh-CN" altLang="en-US" dirty="0">
              <a:solidFill>
                <a:schemeClr val="bg1"/>
              </a:solidFill>
            </a:endParaRPr>
          </a:p>
        </p:txBody>
      </p:sp>
      <p:sp>
        <p:nvSpPr>
          <p:cNvPr id="64" name="矩形 63">
            <a:extLst>
              <a:ext uri="{FF2B5EF4-FFF2-40B4-BE49-F238E27FC236}">
                <a16:creationId xmlns:a16="http://schemas.microsoft.com/office/drawing/2014/main" id="{77C6F19F-8950-FDF9-3F58-57F83468664A}"/>
              </a:ext>
            </a:extLst>
          </p:cNvPr>
          <p:cNvSpPr/>
          <p:nvPr/>
        </p:nvSpPr>
        <p:spPr>
          <a:xfrm>
            <a:off x="10248739" y="1017463"/>
            <a:ext cx="1653185" cy="14306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rPr>
              <a:t>应用程序可能正忙于其他任务，并不一定能够立刻取走数据。</a:t>
            </a:r>
            <a:endParaRPr lang="zh-CN" altLang="en-US" dirty="0">
              <a:solidFill>
                <a:schemeClr val="bg1"/>
              </a:solidFill>
            </a:endParaRPr>
          </a:p>
        </p:txBody>
      </p:sp>
      <p:sp>
        <p:nvSpPr>
          <p:cNvPr id="17" name="文本框 16">
            <a:extLst>
              <a:ext uri="{FF2B5EF4-FFF2-40B4-BE49-F238E27FC236}">
                <a16:creationId xmlns:a16="http://schemas.microsoft.com/office/drawing/2014/main" id="{D6E04CC9-D886-87B2-8230-F215B7921D35}"/>
              </a:ext>
            </a:extLst>
          </p:cNvPr>
          <p:cNvSpPr txBox="1"/>
          <p:nvPr/>
        </p:nvSpPr>
        <p:spPr>
          <a:xfrm>
            <a:off x="2714192" y="2935451"/>
            <a:ext cx="1139779" cy="369332"/>
          </a:xfrm>
          <a:prstGeom prst="rect">
            <a:avLst/>
          </a:prstGeom>
          <a:noFill/>
        </p:spPr>
        <p:txBody>
          <a:bodyPr wrap="square" rtlCol="0">
            <a:spAutoFit/>
          </a:bodyPr>
          <a:lstStyle/>
          <a:p>
            <a:r>
              <a:rPr lang="zh-CN" altLang="en-US" b="1" dirty="0"/>
              <a:t>发送缓存</a:t>
            </a:r>
          </a:p>
        </p:txBody>
      </p:sp>
      <p:sp>
        <p:nvSpPr>
          <p:cNvPr id="18" name="文本框 17">
            <a:extLst>
              <a:ext uri="{FF2B5EF4-FFF2-40B4-BE49-F238E27FC236}">
                <a16:creationId xmlns:a16="http://schemas.microsoft.com/office/drawing/2014/main" id="{EC0F35EB-607F-5D35-E7FE-FF56CD516B4C}"/>
              </a:ext>
            </a:extLst>
          </p:cNvPr>
          <p:cNvSpPr txBox="1"/>
          <p:nvPr/>
        </p:nvSpPr>
        <p:spPr>
          <a:xfrm>
            <a:off x="8061145" y="2935451"/>
            <a:ext cx="1139779" cy="369332"/>
          </a:xfrm>
          <a:prstGeom prst="rect">
            <a:avLst/>
          </a:prstGeom>
          <a:noFill/>
        </p:spPr>
        <p:txBody>
          <a:bodyPr wrap="square" rtlCol="0">
            <a:spAutoFit/>
          </a:bodyPr>
          <a:lstStyle/>
          <a:p>
            <a:r>
              <a:rPr lang="zh-CN" altLang="en-US" b="1" dirty="0"/>
              <a:t>接收缓存</a:t>
            </a:r>
          </a:p>
        </p:txBody>
      </p:sp>
      <p:sp>
        <p:nvSpPr>
          <p:cNvPr id="34" name="矩形 33">
            <a:extLst>
              <a:ext uri="{FF2B5EF4-FFF2-40B4-BE49-F238E27FC236}">
                <a16:creationId xmlns:a16="http://schemas.microsoft.com/office/drawing/2014/main" id="{59C63450-0344-EAB8-BED8-62C2F75028B7}"/>
              </a:ext>
            </a:extLst>
          </p:cNvPr>
          <p:cNvSpPr/>
          <p:nvPr/>
        </p:nvSpPr>
        <p:spPr>
          <a:xfrm>
            <a:off x="7858160" y="2402410"/>
            <a:ext cx="1545751" cy="461132"/>
          </a:xfrm>
          <a:prstGeom prst="rect">
            <a:avLst/>
          </a:prstGeom>
          <a:solidFill>
            <a:schemeClr val="accent5"/>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b="1" dirty="0"/>
          </a:p>
        </p:txBody>
      </p:sp>
      <p:sp>
        <p:nvSpPr>
          <p:cNvPr id="14" name="矩形 13">
            <a:extLst>
              <a:ext uri="{FF2B5EF4-FFF2-40B4-BE49-F238E27FC236}">
                <a16:creationId xmlns:a16="http://schemas.microsoft.com/office/drawing/2014/main" id="{1672B903-2A2C-B1F5-F8AA-430A6023086F}"/>
              </a:ext>
            </a:extLst>
          </p:cNvPr>
          <p:cNvSpPr/>
          <p:nvPr/>
        </p:nvSpPr>
        <p:spPr>
          <a:xfrm>
            <a:off x="2527662" y="2402410"/>
            <a:ext cx="1545751" cy="461132"/>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流量控制的基本概念</a:t>
              </a:r>
            </a:p>
          </p:txBody>
        </p:sp>
      </p:grpSp>
      <p:grpSp>
        <p:nvGrpSpPr>
          <p:cNvPr id="9" name="组合 8">
            <a:extLst>
              <a:ext uri="{FF2B5EF4-FFF2-40B4-BE49-F238E27FC236}">
                <a16:creationId xmlns:a16="http://schemas.microsoft.com/office/drawing/2014/main" id="{63069670-AFBE-E12E-1275-8E39449A5A10}"/>
              </a:ext>
            </a:extLst>
          </p:cNvPr>
          <p:cNvGrpSpPr/>
          <p:nvPr/>
        </p:nvGrpSpPr>
        <p:grpSpPr>
          <a:xfrm>
            <a:off x="1957985" y="1306230"/>
            <a:ext cx="8276030" cy="654939"/>
            <a:chOff x="2130526" y="1316563"/>
            <a:chExt cx="8276030" cy="654939"/>
          </a:xfrm>
        </p:grpSpPr>
        <p:sp>
          <p:nvSpPr>
            <p:cNvPr id="24" name="文本框 23">
              <a:extLst>
                <a:ext uri="{FF2B5EF4-FFF2-40B4-BE49-F238E27FC236}">
                  <a16:creationId xmlns:a16="http://schemas.microsoft.com/office/drawing/2014/main" id="{ABC1E240-2472-5F63-48F2-374B54E05FC4}"/>
                </a:ext>
              </a:extLst>
            </p:cNvPr>
            <p:cNvSpPr txBox="1"/>
            <p:nvPr/>
          </p:nvSpPr>
          <p:spPr>
            <a:xfrm>
              <a:off x="2130526" y="1364296"/>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5" name="文本框 24">
              <a:extLst>
                <a:ext uri="{FF2B5EF4-FFF2-40B4-BE49-F238E27FC236}">
                  <a16:creationId xmlns:a16="http://schemas.microsoft.com/office/drawing/2014/main" id="{CEF6D472-E22A-8768-D9C3-A3F97244770D}"/>
                </a:ext>
              </a:extLst>
            </p:cNvPr>
            <p:cNvSpPr txBox="1"/>
            <p:nvPr/>
          </p:nvSpPr>
          <p:spPr>
            <a:xfrm>
              <a:off x="9081840" y="1364296"/>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26" name="组合 25">
              <a:extLst>
                <a:ext uri="{FF2B5EF4-FFF2-40B4-BE49-F238E27FC236}">
                  <a16:creationId xmlns:a16="http://schemas.microsoft.com/office/drawing/2014/main" id="{E6947661-44AF-5FB4-02BF-15425BDB997C}"/>
                </a:ext>
              </a:extLst>
            </p:cNvPr>
            <p:cNvGrpSpPr/>
            <p:nvPr/>
          </p:nvGrpSpPr>
          <p:grpSpPr>
            <a:xfrm>
              <a:off x="3118053" y="1316563"/>
              <a:ext cx="5963787" cy="654939"/>
              <a:chOff x="2993956" y="1149410"/>
              <a:chExt cx="5963787" cy="654939"/>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grpSp>
      <p:sp>
        <p:nvSpPr>
          <p:cNvPr id="13" name="文本框 12">
            <a:extLst>
              <a:ext uri="{FF2B5EF4-FFF2-40B4-BE49-F238E27FC236}">
                <a16:creationId xmlns:a16="http://schemas.microsoft.com/office/drawing/2014/main" id="{DD2118F3-05BE-7294-3123-5F84BC325A03}"/>
              </a:ext>
            </a:extLst>
          </p:cNvPr>
          <p:cNvSpPr txBox="1"/>
          <p:nvPr/>
        </p:nvSpPr>
        <p:spPr>
          <a:xfrm>
            <a:off x="1396837" y="2448310"/>
            <a:ext cx="942817" cy="369332"/>
          </a:xfrm>
          <a:prstGeom prst="rect">
            <a:avLst/>
          </a:prstGeom>
          <a:noFill/>
        </p:spPr>
        <p:txBody>
          <a:bodyPr wrap="square" rtlCol="0">
            <a:spAutoFit/>
          </a:bodyPr>
          <a:lstStyle/>
          <a:p>
            <a:r>
              <a:rPr lang="zh-CN" altLang="en-US" b="1" dirty="0"/>
              <a:t>发送方</a:t>
            </a:r>
          </a:p>
        </p:txBody>
      </p:sp>
      <p:sp>
        <p:nvSpPr>
          <p:cNvPr id="32" name="文本框 31">
            <a:extLst>
              <a:ext uri="{FF2B5EF4-FFF2-40B4-BE49-F238E27FC236}">
                <a16:creationId xmlns:a16="http://schemas.microsoft.com/office/drawing/2014/main" id="{2CDB8144-6DFE-84A7-B84A-17243C82E96E}"/>
              </a:ext>
            </a:extLst>
          </p:cNvPr>
          <p:cNvSpPr txBox="1"/>
          <p:nvPr/>
        </p:nvSpPr>
        <p:spPr>
          <a:xfrm>
            <a:off x="9555435" y="2448310"/>
            <a:ext cx="942817" cy="369332"/>
          </a:xfrm>
          <a:prstGeom prst="rect">
            <a:avLst/>
          </a:prstGeom>
          <a:noFill/>
        </p:spPr>
        <p:txBody>
          <a:bodyPr wrap="square" rtlCol="0">
            <a:spAutoFit/>
          </a:bodyPr>
          <a:lstStyle/>
          <a:p>
            <a:r>
              <a:rPr lang="zh-CN" altLang="en-US" b="1" dirty="0"/>
              <a:t>接收方</a:t>
            </a:r>
          </a:p>
        </p:txBody>
      </p:sp>
      <p:grpSp>
        <p:nvGrpSpPr>
          <p:cNvPr id="12" name="组合 11">
            <a:extLst>
              <a:ext uri="{FF2B5EF4-FFF2-40B4-BE49-F238E27FC236}">
                <a16:creationId xmlns:a16="http://schemas.microsoft.com/office/drawing/2014/main" id="{0E937C6A-52E5-D37A-DE50-352611172B5D}"/>
              </a:ext>
            </a:extLst>
          </p:cNvPr>
          <p:cNvGrpSpPr/>
          <p:nvPr/>
        </p:nvGrpSpPr>
        <p:grpSpPr>
          <a:xfrm>
            <a:off x="2611854" y="2386260"/>
            <a:ext cx="1304165" cy="369332"/>
            <a:chOff x="2611854" y="2386260"/>
            <a:chExt cx="1304165" cy="369332"/>
          </a:xfrm>
        </p:grpSpPr>
        <p:sp>
          <p:nvSpPr>
            <p:cNvPr id="22" name="矩形 21">
              <a:extLst>
                <a:ext uri="{FF2B5EF4-FFF2-40B4-BE49-F238E27FC236}">
                  <a16:creationId xmlns:a16="http://schemas.microsoft.com/office/drawing/2014/main" id="{B93B97C9-271A-2CAC-7AF7-E53108C5F727}"/>
                </a:ext>
              </a:extLst>
            </p:cNvPr>
            <p:cNvSpPr/>
            <p:nvPr/>
          </p:nvSpPr>
          <p:spPr>
            <a:xfrm>
              <a:off x="3791922" y="2570926"/>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D8F5F077-13A4-EB69-C909-F9D7F8BCF4BE}"/>
                </a:ext>
              </a:extLst>
            </p:cNvPr>
            <p:cNvSpPr/>
            <p:nvPr/>
          </p:nvSpPr>
          <p:spPr>
            <a:xfrm>
              <a:off x="3545309" y="2570926"/>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C5E7C4C9-8A0A-ACD1-DDF2-9A23568E5ADD}"/>
                </a:ext>
              </a:extLst>
            </p:cNvPr>
            <p:cNvSpPr/>
            <p:nvPr/>
          </p:nvSpPr>
          <p:spPr>
            <a:xfrm>
              <a:off x="3298696" y="2570926"/>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291A983A-9107-77C4-2616-863CD25472E9}"/>
                </a:ext>
              </a:extLst>
            </p:cNvPr>
            <p:cNvSpPr/>
            <p:nvPr/>
          </p:nvSpPr>
          <p:spPr>
            <a:xfrm>
              <a:off x="2851131" y="2570926"/>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9F51CB21-2BC5-EB7F-1BC9-B818B4E256B5}"/>
                </a:ext>
              </a:extLst>
            </p:cNvPr>
            <p:cNvSpPr/>
            <p:nvPr/>
          </p:nvSpPr>
          <p:spPr>
            <a:xfrm>
              <a:off x="2611854" y="2570926"/>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2440492D-51CF-064B-E9EF-B72F1826E258}"/>
                </a:ext>
              </a:extLst>
            </p:cNvPr>
            <p:cNvSpPr txBox="1"/>
            <p:nvPr/>
          </p:nvSpPr>
          <p:spPr>
            <a:xfrm>
              <a:off x="2945513" y="2386260"/>
              <a:ext cx="353184" cy="369332"/>
            </a:xfrm>
            <a:prstGeom prst="rect">
              <a:avLst/>
            </a:prstGeom>
            <a:noFill/>
          </p:spPr>
          <p:txBody>
            <a:bodyPr wrap="square" rtlCol="0">
              <a:spAutoFit/>
            </a:bodyPr>
            <a:lstStyle/>
            <a:p>
              <a:r>
                <a:rPr lang="en-US" altLang="zh-CN" b="1" dirty="0">
                  <a:solidFill>
                    <a:schemeClr val="bg1"/>
                  </a:solidFill>
                </a:rPr>
                <a:t>…</a:t>
              </a:r>
              <a:endParaRPr lang="zh-CN" altLang="en-US" b="1" dirty="0">
                <a:solidFill>
                  <a:schemeClr val="bg1"/>
                </a:solidFill>
              </a:endParaRPr>
            </a:p>
          </p:txBody>
        </p:sp>
      </p:grpSp>
      <p:grpSp>
        <p:nvGrpSpPr>
          <p:cNvPr id="36" name="组合 35">
            <a:extLst>
              <a:ext uri="{FF2B5EF4-FFF2-40B4-BE49-F238E27FC236}">
                <a16:creationId xmlns:a16="http://schemas.microsoft.com/office/drawing/2014/main" id="{F2CE7DF4-F65C-F40C-BCD5-DF92917CA789}"/>
              </a:ext>
            </a:extLst>
          </p:cNvPr>
          <p:cNvGrpSpPr/>
          <p:nvPr/>
        </p:nvGrpSpPr>
        <p:grpSpPr>
          <a:xfrm>
            <a:off x="4157604" y="2075708"/>
            <a:ext cx="3634389" cy="823090"/>
            <a:chOff x="4157604" y="2075708"/>
            <a:chExt cx="3634389" cy="823090"/>
          </a:xfrm>
        </p:grpSpPr>
        <p:sp>
          <p:nvSpPr>
            <p:cNvPr id="37" name="圆柱体 36">
              <a:extLst>
                <a:ext uri="{FF2B5EF4-FFF2-40B4-BE49-F238E27FC236}">
                  <a16:creationId xmlns:a16="http://schemas.microsoft.com/office/drawing/2014/main" id="{BE5945D6-E504-5776-034A-3F88971C6C96}"/>
                </a:ext>
              </a:extLst>
            </p:cNvPr>
            <p:cNvSpPr/>
            <p:nvPr/>
          </p:nvSpPr>
          <p:spPr>
            <a:xfrm rot="16200000">
              <a:off x="5726605" y="833409"/>
              <a:ext cx="496388" cy="3634389"/>
            </a:xfrm>
            <a:prstGeom prst="can">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815A889B-22AA-5CE5-1CF7-BF960EDAC3C2}"/>
                </a:ext>
              </a:extLst>
            </p:cNvPr>
            <p:cNvSpPr txBox="1"/>
            <p:nvPr/>
          </p:nvSpPr>
          <p:spPr>
            <a:xfrm>
              <a:off x="5526110" y="2075708"/>
              <a:ext cx="1139779" cy="369332"/>
            </a:xfrm>
            <a:prstGeom prst="rect">
              <a:avLst/>
            </a:prstGeom>
            <a:noFill/>
          </p:spPr>
          <p:txBody>
            <a:bodyPr wrap="square" rtlCol="0">
              <a:spAutoFit/>
            </a:bodyPr>
            <a:lstStyle/>
            <a:p>
              <a:r>
                <a:rPr lang="en-US" altLang="zh-CN" b="1" dirty="0"/>
                <a:t>TCP</a:t>
              </a:r>
              <a:r>
                <a:rPr lang="zh-CN" altLang="en-US" b="1" dirty="0"/>
                <a:t>连接</a:t>
              </a:r>
            </a:p>
          </p:txBody>
        </p:sp>
      </p:grpSp>
      <p:grpSp>
        <p:nvGrpSpPr>
          <p:cNvPr id="16" name="组合 15">
            <a:extLst>
              <a:ext uri="{FF2B5EF4-FFF2-40B4-BE49-F238E27FC236}">
                <a16:creationId xmlns:a16="http://schemas.microsoft.com/office/drawing/2014/main" id="{CA0F4BD6-7862-C125-3ECA-FB28778F6D3F}"/>
              </a:ext>
            </a:extLst>
          </p:cNvPr>
          <p:cNvGrpSpPr/>
          <p:nvPr/>
        </p:nvGrpSpPr>
        <p:grpSpPr>
          <a:xfrm>
            <a:off x="4390668" y="2403397"/>
            <a:ext cx="3315968" cy="397429"/>
            <a:chOff x="4390668" y="2403397"/>
            <a:chExt cx="3315968" cy="397429"/>
          </a:xfrm>
        </p:grpSpPr>
        <p:sp>
          <p:nvSpPr>
            <p:cNvPr id="15" name="标注: 右箭头 14">
              <a:extLst>
                <a:ext uri="{FF2B5EF4-FFF2-40B4-BE49-F238E27FC236}">
                  <a16:creationId xmlns:a16="http://schemas.microsoft.com/office/drawing/2014/main" id="{519B820F-EBBD-9D89-BACA-680315C6D509}"/>
                </a:ext>
              </a:extLst>
            </p:cNvPr>
            <p:cNvSpPr/>
            <p:nvPr/>
          </p:nvSpPr>
          <p:spPr>
            <a:xfrm>
              <a:off x="4390668" y="2500380"/>
              <a:ext cx="1456508" cy="300446"/>
            </a:xfrm>
            <a:prstGeom prst="rightArrowCallout">
              <a:avLst>
                <a:gd name="adj1" fmla="val 25000"/>
                <a:gd name="adj2" fmla="val 25000"/>
                <a:gd name="adj3" fmla="val 25000"/>
                <a:gd name="adj4" fmla="val 8647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TCP</a:t>
              </a:r>
              <a:r>
                <a:rPr lang="zh-CN" altLang="en-US" b="1" dirty="0">
                  <a:solidFill>
                    <a:schemeClr val="tx1"/>
                  </a:solidFill>
                </a:rPr>
                <a:t>报文段</a:t>
              </a:r>
            </a:p>
          </p:txBody>
        </p:sp>
        <p:sp>
          <p:nvSpPr>
            <p:cNvPr id="39" name="标注: 右箭头 38">
              <a:extLst>
                <a:ext uri="{FF2B5EF4-FFF2-40B4-BE49-F238E27FC236}">
                  <a16:creationId xmlns:a16="http://schemas.microsoft.com/office/drawing/2014/main" id="{81024C44-236A-2B9D-0977-32BE9B4D0C17}"/>
                </a:ext>
              </a:extLst>
            </p:cNvPr>
            <p:cNvSpPr/>
            <p:nvPr/>
          </p:nvSpPr>
          <p:spPr>
            <a:xfrm>
              <a:off x="6250128" y="2500380"/>
              <a:ext cx="1456508" cy="300446"/>
            </a:xfrm>
            <a:prstGeom prst="rightArrowCallout">
              <a:avLst>
                <a:gd name="adj1" fmla="val 25000"/>
                <a:gd name="adj2" fmla="val 25000"/>
                <a:gd name="adj3" fmla="val 25000"/>
                <a:gd name="adj4" fmla="val 8647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TCP</a:t>
              </a:r>
              <a:r>
                <a:rPr lang="zh-CN" altLang="en-US" b="1" dirty="0">
                  <a:solidFill>
                    <a:schemeClr val="tx1"/>
                  </a:solidFill>
                </a:rPr>
                <a:t>报文段</a:t>
              </a:r>
            </a:p>
          </p:txBody>
        </p:sp>
        <p:sp>
          <p:nvSpPr>
            <p:cNvPr id="40" name="文本框 39">
              <a:extLst>
                <a:ext uri="{FF2B5EF4-FFF2-40B4-BE49-F238E27FC236}">
                  <a16:creationId xmlns:a16="http://schemas.microsoft.com/office/drawing/2014/main" id="{3CE641D2-EF51-E6D3-CDE7-A01E92F3256A}"/>
                </a:ext>
              </a:extLst>
            </p:cNvPr>
            <p:cNvSpPr txBox="1"/>
            <p:nvPr/>
          </p:nvSpPr>
          <p:spPr>
            <a:xfrm>
              <a:off x="5859768" y="2403397"/>
              <a:ext cx="353184" cy="369332"/>
            </a:xfrm>
            <a:prstGeom prst="rect">
              <a:avLst/>
            </a:prstGeom>
            <a:noFill/>
          </p:spPr>
          <p:txBody>
            <a:bodyPr wrap="square" rtlCol="0">
              <a:spAutoFit/>
            </a:bodyPr>
            <a:lstStyle/>
            <a:p>
              <a:r>
                <a:rPr lang="en-US" altLang="zh-CN" b="1" dirty="0">
                  <a:solidFill>
                    <a:schemeClr val="bg1"/>
                  </a:solidFill>
                </a:rPr>
                <a:t>…</a:t>
              </a:r>
              <a:endParaRPr lang="zh-CN" altLang="en-US" b="1" dirty="0">
                <a:solidFill>
                  <a:schemeClr val="bg1"/>
                </a:solidFill>
              </a:endParaRPr>
            </a:p>
          </p:txBody>
        </p:sp>
      </p:grpSp>
      <p:grpSp>
        <p:nvGrpSpPr>
          <p:cNvPr id="44" name="组合 43">
            <a:extLst>
              <a:ext uri="{FF2B5EF4-FFF2-40B4-BE49-F238E27FC236}">
                <a16:creationId xmlns:a16="http://schemas.microsoft.com/office/drawing/2014/main" id="{0AA0C740-277B-BBE1-1148-704B8DA6C82E}"/>
              </a:ext>
            </a:extLst>
          </p:cNvPr>
          <p:cNvGrpSpPr/>
          <p:nvPr/>
        </p:nvGrpSpPr>
        <p:grpSpPr>
          <a:xfrm>
            <a:off x="1736991" y="1837072"/>
            <a:ext cx="1085346" cy="529383"/>
            <a:chOff x="1736991" y="1837072"/>
            <a:chExt cx="1085346" cy="529383"/>
          </a:xfrm>
        </p:grpSpPr>
        <p:grpSp>
          <p:nvGrpSpPr>
            <p:cNvPr id="8" name="组合 7">
              <a:extLst>
                <a:ext uri="{FF2B5EF4-FFF2-40B4-BE49-F238E27FC236}">
                  <a16:creationId xmlns:a16="http://schemas.microsoft.com/office/drawing/2014/main" id="{E11013B3-BF74-F521-D408-95EA92456F70}"/>
                </a:ext>
              </a:extLst>
            </p:cNvPr>
            <p:cNvGrpSpPr/>
            <p:nvPr/>
          </p:nvGrpSpPr>
          <p:grpSpPr>
            <a:xfrm>
              <a:off x="2611854" y="1837072"/>
              <a:ext cx="124097" cy="529383"/>
              <a:chOff x="2611854" y="1837072"/>
              <a:chExt cx="124097" cy="529383"/>
            </a:xfrm>
          </p:grpSpPr>
          <p:sp>
            <p:nvSpPr>
              <p:cNvPr id="5" name="矩形 4">
                <a:extLst>
                  <a:ext uri="{FF2B5EF4-FFF2-40B4-BE49-F238E27FC236}">
                    <a16:creationId xmlns:a16="http://schemas.microsoft.com/office/drawing/2014/main" id="{26674B08-912E-9421-750C-51FC76AAEB9F}"/>
                  </a:ext>
                </a:extLst>
              </p:cNvPr>
              <p:cNvSpPr/>
              <p:nvPr/>
            </p:nvSpPr>
            <p:spPr>
              <a:xfrm>
                <a:off x="2611854" y="1837072"/>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620D5408-995F-26F4-3B69-307EA396499D}"/>
                  </a:ext>
                </a:extLst>
              </p:cNvPr>
              <p:cNvSpPr/>
              <p:nvPr/>
            </p:nvSpPr>
            <p:spPr>
              <a:xfrm>
                <a:off x="2611854" y="2039715"/>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15DC389C-2D87-07A6-801E-B0702AF9C52A}"/>
                  </a:ext>
                </a:extLst>
              </p:cNvPr>
              <p:cNvSpPr/>
              <p:nvPr/>
            </p:nvSpPr>
            <p:spPr>
              <a:xfrm>
                <a:off x="2611854" y="2242358"/>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文本框 40">
              <a:extLst>
                <a:ext uri="{FF2B5EF4-FFF2-40B4-BE49-F238E27FC236}">
                  <a16:creationId xmlns:a16="http://schemas.microsoft.com/office/drawing/2014/main" id="{80DCFF37-63B9-4E4B-CF03-7FD62F0BE319}"/>
                </a:ext>
              </a:extLst>
            </p:cNvPr>
            <p:cNvSpPr txBox="1"/>
            <p:nvPr/>
          </p:nvSpPr>
          <p:spPr>
            <a:xfrm>
              <a:off x="1736991" y="1919070"/>
              <a:ext cx="874863" cy="369332"/>
            </a:xfrm>
            <a:prstGeom prst="rect">
              <a:avLst/>
            </a:prstGeom>
            <a:noFill/>
          </p:spPr>
          <p:txBody>
            <a:bodyPr wrap="square" rtlCol="0">
              <a:spAutoFit/>
            </a:bodyPr>
            <a:lstStyle/>
            <a:p>
              <a:r>
                <a:rPr lang="zh-CN" altLang="en-US" b="1" dirty="0"/>
                <a:t>字节流</a:t>
              </a:r>
            </a:p>
          </p:txBody>
        </p:sp>
        <p:cxnSp>
          <p:nvCxnSpPr>
            <p:cNvPr id="43" name="直接箭头连接符 42">
              <a:extLst>
                <a:ext uri="{FF2B5EF4-FFF2-40B4-BE49-F238E27FC236}">
                  <a16:creationId xmlns:a16="http://schemas.microsoft.com/office/drawing/2014/main" id="{886C6EC7-1F67-8EEE-3645-87DF5E4C2869}"/>
                </a:ext>
              </a:extLst>
            </p:cNvPr>
            <p:cNvCxnSpPr/>
            <p:nvPr/>
          </p:nvCxnSpPr>
          <p:spPr>
            <a:xfrm>
              <a:off x="2822337" y="1881504"/>
              <a:ext cx="0" cy="4405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id="{5D701D99-B071-7B0F-73E4-EB5A08FD3E0B}"/>
              </a:ext>
            </a:extLst>
          </p:cNvPr>
          <p:cNvGrpSpPr/>
          <p:nvPr/>
        </p:nvGrpSpPr>
        <p:grpSpPr>
          <a:xfrm>
            <a:off x="7947063" y="2395418"/>
            <a:ext cx="1304165" cy="369332"/>
            <a:chOff x="2611854" y="2386260"/>
            <a:chExt cx="1304165" cy="369332"/>
          </a:xfrm>
        </p:grpSpPr>
        <p:sp>
          <p:nvSpPr>
            <p:cNvPr id="46" name="矩形 45">
              <a:extLst>
                <a:ext uri="{FF2B5EF4-FFF2-40B4-BE49-F238E27FC236}">
                  <a16:creationId xmlns:a16="http://schemas.microsoft.com/office/drawing/2014/main" id="{8D7A4873-5E85-5C83-331E-AD470BE4FFF8}"/>
                </a:ext>
              </a:extLst>
            </p:cNvPr>
            <p:cNvSpPr/>
            <p:nvPr/>
          </p:nvSpPr>
          <p:spPr>
            <a:xfrm>
              <a:off x="3791922" y="2570926"/>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3DC1D314-1877-F8A8-1B25-17D959992630}"/>
                </a:ext>
              </a:extLst>
            </p:cNvPr>
            <p:cNvSpPr/>
            <p:nvPr/>
          </p:nvSpPr>
          <p:spPr>
            <a:xfrm>
              <a:off x="3545309" y="2570926"/>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C3D1B704-B014-0F82-6890-01C15B71D47F}"/>
                </a:ext>
              </a:extLst>
            </p:cNvPr>
            <p:cNvSpPr/>
            <p:nvPr/>
          </p:nvSpPr>
          <p:spPr>
            <a:xfrm>
              <a:off x="3298696" y="2570926"/>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78326382-0394-5D65-4D68-582783FE2076}"/>
                </a:ext>
              </a:extLst>
            </p:cNvPr>
            <p:cNvSpPr/>
            <p:nvPr/>
          </p:nvSpPr>
          <p:spPr>
            <a:xfrm>
              <a:off x="2851131" y="2570926"/>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8782E94A-F00E-974F-ECA5-E79347F75681}"/>
                </a:ext>
              </a:extLst>
            </p:cNvPr>
            <p:cNvSpPr/>
            <p:nvPr/>
          </p:nvSpPr>
          <p:spPr>
            <a:xfrm>
              <a:off x="2611854" y="2570926"/>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5FEBEE8C-AEF2-597F-3A73-7A4143EA086A}"/>
                </a:ext>
              </a:extLst>
            </p:cNvPr>
            <p:cNvSpPr txBox="1"/>
            <p:nvPr/>
          </p:nvSpPr>
          <p:spPr>
            <a:xfrm>
              <a:off x="2945513" y="2386260"/>
              <a:ext cx="353184" cy="369332"/>
            </a:xfrm>
            <a:prstGeom prst="rect">
              <a:avLst/>
            </a:prstGeom>
            <a:noFill/>
          </p:spPr>
          <p:txBody>
            <a:bodyPr wrap="square" rtlCol="0">
              <a:spAutoFit/>
            </a:bodyPr>
            <a:lstStyle/>
            <a:p>
              <a:r>
                <a:rPr lang="en-US" altLang="zh-CN" b="1" dirty="0">
                  <a:solidFill>
                    <a:schemeClr val="bg1"/>
                  </a:solidFill>
                </a:rPr>
                <a:t>…</a:t>
              </a:r>
              <a:endParaRPr lang="zh-CN" altLang="en-US" b="1" dirty="0">
                <a:solidFill>
                  <a:schemeClr val="bg1"/>
                </a:solidFill>
              </a:endParaRPr>
            </a:p>
          </p:txBody>
        </p:sp>
      </p:grpSp>
      <p:grpSp>
        <p:nvGrpSpPr>
          <p:cNvPr id="61" name="组合 60">
            <a:extLst>
              <a:ext uri="{FF2B5EF4-FFF2-40B4-BE49-F238E27FC236}">
                <a16:creationId xmlns:a16="http://schemas.microsoft.com/office/drawing/2014/main" id="{5C47008D-6FD0-C377-8497-FF6B45034671}"/>
              </a:ext>
            </a:extLst>
          </p:cNvPr>
          <p:cNvGrpSpPr/>
          <p:nvPr/>
        </p:nvGrpSpPr>
        <p:grpSpPr>
          <a:xfrm>
            <a:off x="9053554" y="1821111"/>
            <a:ext cx="1141032" cy="529383"/>
            <a:chOff x="9053554" y="1821111"/>
            <a:chExt cx="1141032" cy="529383"/>
          </a:xfrm>
        </p:grpSpPr>
        <p:grpSp>
          <p:nvGrpSpPr>
            <p:cNvPr id="53" name="组合 52">
              <a:extLst>
                <a:ext uri="{FF2B5EF4-FFF2-40B4-BE49-F238E27FC236}">
                  <a16:creationId xmlns:a16="http://schemas.microsoft.com/office/drawing/2014/main" id="{8C169014-0D59-F832-EE1E-D02EB991D7DB}"/>
                </a:ext>
              </a:extLst>
            </p:cNvPr>
            <p:cNvGrpSpPr/>
            <p:nvPr/>
          </p:nvGrpSpPr>
          <p:grpSpPr>
            <a:xfrm>
              <a:off x="9126706" y="1821111"/>
              <a:ext cx="124097" cy="529383"/>
              <a:chOff x="2611854" y="1837072"/>
              <a:chExt cx="124097" cy="529383"/>
            </a:xfrm>
          </p:grpSpPr>
          <p:sp>
            <p:nvSpPr>
              <p:cNvPr id="56" name="矩形 55">
                <a:extLst>
                  <a:ext uri="{FF2B5EF4-FFF2-40B4-BE49-F238E27FC236}">
                    <a16:creationId xmlns:a16="http://schemas.microsoft.com/office/drawing/2014/main" id="{C8CDCA68-C4CE-2F2E-D278-7C3CAB5A2293}"/>
                  </a:ext>
                </a:extLst>
              </p:cNvPr>
              <p:cNvSpPr/>
              <p:nvPr/>
            </p:nvSpPr>
            <p:spPr>
              <a:xfrm>
                <a:off x="2611854" y="1837072"/>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63DBA1C4-5D68-811E-1D02-7DDC6E3B47D9}"/>
                  </a:ext>
                </a:extLst>
              </p:cNvPr>
              <p:cNvSpPr/>
              <p:nvPr/>
            </p:nvSpPr>
            <p:spPr>
              <a:xfrm>
                <a:off x="2611854" y="2039715"/>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5B034B44-D38E-DB8F-56AF-FEC042EBFB7E}"/>
                  </a:ext>
                </a:extLst>
              </p:cNvPr>
              <p:cNvSpPr/>
              <p:nvPr/>
            </p:nvSpPr>
            <p:spPr>
              <a:xfrm>
                <a:off x="2611854" y="2242358"/>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文本框 53">
              <a:extLst>
                <a:ext uri="{FF2B5EF4-FFF2-40B4-BE49-F238E27FC236}">
                  <a16:creationId xmlns:a16="http://schemas.microsoft.com/office/drawing/2014/main" id="{80835361-A057-3E76-CFAF-B2D7C39EA2A3}"/>
                </a:ext>
              </a:extLst>
            </p:cNvPr>
            <p:cNvSpPr txBox="1"/>
            <p:nvPr/>
          </p:nvSpPr>
          <p:spPr>
            <a:xfrm>
              <a:off x="9319723" y="1901136"/>
              <a:ext cx="874863" cy="369332"/>
            </a:xfrm>
            <a:prstGeom prst="rect">
              <a:avLst/>
            </a:prstGeom>
            <a:noFill/>
          </p:spPr>
          <p:txBody>
            <a:bodyPr wrap="square" rtlCol="0">
              <a:spAutoFit/>
            </a:bodyPr>
            <a:lstStyle/>
            <a:p>
              <a:r>
                <a:rPr lang="zh-CN" altLang="en-US" b="1" dirty="0"/>
                <a:t>字节流</a:t>
              </a:r>
            </a:p>
          </p:txBody>
        </p:sp>
        <p:cxnSp>
          <p:nvCxnSpPr>
            <p:cNvPr id="55" name="直接箭头连接符 54">
              <a:extLst>
                <a:ext uri="{FF2B5EF4-FFF2-40B4-BE49-F238E27FC236}">
                  <a16:creationId xmlns:a16="http://schemas.microsoft.com/office/drawing/2014/main" id="{9A3F5899-164D-FB03-8721-A100E9859F0A}"/>
                </a:ext>
              </a:extLst>
            </p:cNvPr>
            <p:cNvCxnSpPr>
              <a:cxnSpLocks/>
            </p:cNvCxnSpPr>
            <p:nvPr/>
          </p:nvCxnSpPr>
          <p:spPr>
            <a:xfrm flipV="1">
              <a:off x="9053554" y="1821111"/>
              <a:ext cx="0" cy="4963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6" name="对话气泡: 椭圆形 65">
            <a:extLst>
              <a:ext uri="{FF2B5EF4-FFF2-40B4-BE49-F238E27FC236}">
                <a16:creationId xmlns:a16="http://schemas.microsoft.com/office/drawing/2014/main" id="{9E6D3716-2CD2-576D-F208-225C687DF22F}"/>
              </a:ext>
            </a:extLst>
          </p:cNvPr>
          <p:cNvSpPr/>
          <p:nvPr/>
        </p:nvSpPr>
        <p:spPr>
          <a:xfrm>
            <a:off x="6316899" y="3281498"/>
            <a:ext cx="2314135" cy="960783"/>
          </a:xfrm>
          <a:prstGeom prst="wedgeEllipseCallout">
            <a:avLst>
              <a:gd name="adj1" fmla="val 25737"/>
              <a:gd name="adj2" fmla="val -86377"/>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溢出</a:t>
            </a:r>
            <a:endParaRPr lang="en-US" altLang="zh-CN" b="1" dirty="0"/>
          </a:p>
          <a:p>
            <a:pPr algn="ctr"/>
            <a:r>
              <a:rPr lang="zh-CN" altLang="en-US" b="1" dirty="0"/>
              <a:t>造成数据丢失</a:t>
            </a:r>
          </a:p>
        </p:txBody>
      </p:sp>
    </p:spTree>
    <p:custDataLst>
      <p:tags r:id="rId1"/>
    </p:custDataLst>
    <p:extLst>
      <p:ext uri="{BB962C8B-B14F-4D97-AF65-F5344CB8AC3E}">
        <p14:creationId xmlns:p14="http://schemas.microsoft.com/office/powerpoint/2010/main" val="131656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down)">
                                      <p:cBhvr>
                                        <p:cTn id="8" dur="500"/>
                                        <p:tgtEl>
                                          <p:spTgt spid="17"/>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p:tgtEl>
                                          <p:spTgt spid="18"/>
                                        </p:tgtEl>
                                        <p:attrNameLst>
                                          <p:attrName>ppt_y</p:attrName>
                                        </p:attrNameLst>
                                      </p:cBhvr>
                                      <p:tavLst>
                                        <p:tav tm="0">
                                          <p:val>
                                            <p:strVal val="#ppt_y-#ppt_h*1.125000"/>
                                          </p:val>
                                        </p:tav>
                                        <p:tav tm="100000">
                                          <p:val>
                                            <p:strVal val="#ppt_y"/>
                                          </p:val>
                                        </p:tav>
                                      </p:tavLst>
                                    </p:anim>
                                    <p:animEffect transition="in" filter="wipe(down)">
                                      <p:cBhvr>
                                        <p:cTn id="12" dur="500"/>
                                        <p:tgtEl>
                                          <p:spTgt spid="18"/>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up)">
                                      <p:cBhvr>
                                        <p:cTn id="16" dur="500"/>
                                        <p:tgtEl>
                                          <p:spTgt spid="44"/>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p:tgtEl>
                                          <p:spTgt spid="16"/>
                                        </p:tgtEl>
                                        <p:attrNameLst>
                                          <p:attrName>ppt_x</p:attrName>
                                        </p:attrNameLst>
                                      </p:cBhvr>
                                      <p:tavLst>
                                        <p:tav tm="0">
                                          <p:val>
                                            <p:strVal val="#ppt_x-#ppt_w*1.125000"/>
                                          </p:val>
                                        </p:tav>
                                        <p:tav tm="100000">
                                          <p:val>
                                            <p:strVal val="#ppt_x"/>
                                          </p:val>
                                        </p:tav>
                                      </p:tavLst>
                                    </p:anim>
                                    <p:animEffect transition="in" filter="wipe(righ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left)">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wipe(down)">
                                      <p:cBhvr>
                                        <p:cTn id="36" dur="500"/>
                                        <p:tgtEl>
                                          <p:spTgt spid="61"/>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8" fill="hold" grpId="0" nodeType="clickEffect">
                                  <p:stCondLst>
                                    <p:cond delay="0"/>
                                  </p:stCondLst>
                                  <p:childTnLst>
                                    <p:set>
                                      <p:cBhvr>
                                        <p:cTn id="40" dur="1" fill="hold">
                                          <p:stCondLst>
                                            <p:cond delay="0"/>
                                          </p:stCondLst>
                                        </p:cTn>
                                        <p:tgtEl>
                                          <p:spTgt spid="64"/>
                                        </p:tgtEl>
                                        <p:attrNameLst>
                                          <p:attrName>style.visibility</p:attrName>
                                        </p:attrNameLst>
                                      </p:cBhvr>
                                      <p:to>
                                        <p:strVal val="visible"/>
                                      </p:to>
                                    </p:set>
                                    <p:anim calcmode="lin" valueType="num">
                                      <p:cBhvr additive="base">
                                        <p:cTn id="41" dur="500"/>
                                        <p:tgtEl>
                                          <p:spTgt spid="64"/>
                                        </p:tgtEl>
                                        <p:attrNameLst>
                                          <p:attrName>ppt_x</p:attrName>
                                        </p:attrNameLst>
                                      </p:cBhvr>
                                      <p:tavLst>
                                        <p:tav tm="0">
                                          <p:val>
                                            <p:strVal val="#ppt_x-#ppt_w*1.125000"/>
                                          </p:val>
                                        </p:tav>
                                        <p:tav tm="100000">
                                          <p:val>
                                            <p:strVal val="#ppt_x"/>
                                          </p:val>
                                        </p:tav>
                                      </p:tavLst>
                                    </p:anim>
                                    <p:animEffect transition="in" filter="wipe(right)">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1"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anim calcmode="lin" valueType="num">
                                      <p:cBhvr additive="base">
                                        <p:cTn id="47" dur="500"/>
                                        <p:tgtEl>
                                          <p:spTgt spid="65"/>
                                        </p:tgtEl>
                                        <p:attrNameLst>
                                          <p:attrName>ppt_y</p:attrName>
                                        </p:attrNameLst>
                                      </p:cBhvr>
                                      <p:tavLst>
                                        <p:tav tm="0">
                                          <p:val>
                                            <p:strVal val="#ppt_y-#ppt_h*1.125000"/>
                                          </p:val>
                                        </p:tav>
                                        <p:tav tm="100000">
                                          <p:val>
                                            <p:strVal val="#ppt_y"/>
                                          </p:val>
                                        </p:tav>
                                      </p:tavLst>
                                    </p:anim>
                                    <p:animEffect transition="in" filter="wipe(down)">
                                      <p:cBhvr>
                                        <p:cTn id="48" dur="500"/>
                                        <p:tgtEl>
                                          <p:spTgt spid="65"/>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grpId="0" nodeType="clickEffect">
                                  <p:stCondLst>
                                    <p:cond delay="0"/>
                                  </p:stCondLst>
                                  <p:childTnLst>
                                    <p:set>
                                      <p:cBhvr>
                                        <p:cTn id="52" dur="1" fill="hold">
                                          <p:stCondLst>
                                            <p:cond delay="0"/>
                                          </p:stCondLst>
                                        </p:cTn>
                                        <p:tgtEl>
                                          <p:spTgt spid="66"/>
                                        </p:tgtEl>
                                        <p:attrNameLst>
                                          <p:attrName>style.visibility</p:attrName>
                                        </p:attrNameLst>
                                      </p:cBhvr>
                                      <p:to>
                                        <p:strVal val="visible"/>
                                      </p:to>
                                    </p:set>
                                    <p:anim calcmode="lin" valueType="num">
                                      <p:cBhvr additive="base">
                                        <p:cTn id="53" dur="500"/>
                                        <p:tgtEl>
                                          <p:spTgt spid="66"/>
                                        </p:tgtEl>
                                        <p:attrNameLst>
                                          <p:attrName>ppt_y</p:attrName>
                                        </p:attrNameLst>
                                      </p:cBhvr>
                                      <p:tavLst>
                                        <p:tav tm="0">
                                          <p:val>
                                            <p:strVal val="#ppt_y+#ppt_h*1.125000"/>
                                          </p:val>
                                        </p:tav>
                                        <p:tav tm="100000">
                                          <p:val>
                                            <p:strVal val="#ppt_y"/>
                                          </p:val>
                                        </p:tav>
                                      </p:tavLst>
                                    </p:anim>
                                    <p:animEffect transition="in" filter="wipe(up)">
                                      <p:cBhvr>
                                        <p:cTn id="5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4" grpId="0" animBg="1"/>
      <p:bldP spid="17" grpId="0"/>
      <p:bldP spid="18" grpId="0"/>
      <p:bldP spid="66"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a:extLst>
              <a:ext uri="{FF2B5EF4-FFF2-40B4-BE49-F238E27FC236}">
                <a16:creationId xmlns:a16="http://schemas.microsoft.com/office/drawing/2014/main" id="{5AB3D3E4-2B81-5D91-423D-160F643C2D69}"/>
              </a:ext>
            </a:extLst>
          </p:cNvPr>
          <p:cNvSpPr/>
          <p:nvPr/>
        </p:nvSpPr>
        <p:spPr>
          <a:xfrm>
            <a:off x="1505351" y="3416812"/>
            <a:ext cx="2164055" cy="461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rPr>
              <a:t>持续发送大量数据</a:t>
            </a:r>
            <a:endParaRPr lang="zh-CN" altLang="en-US" dirty="0">
              <a:solidFill>
                <a:schemeClr val="bg1"/>
              </a:solidFill>
            </a:endParaRPr>
          </a:p>
        </p:txBody>
      </p:sp>
      <p:sp>
        <p:nvSpPr>
          <p:cNvPr id="64" name="矩形 63">
            <a:extLst>
              <a:ext uri="{FF2B5EF4-FFF2-40B4-BE49-F238E27FC236}">
                <a16:creationId xmlns:a16="http://schemas.microsoft.com/office/drawing/2014/main" id="{77C6F19F-8950-FDF9-3F58-57F83468664A}"/>
              </a:ext>
            </a:extLst>
          </p:cNvPr>
          <p:cNvSpPr/>
          <p:nvPr/>
        </p:nvSpPr>
        <p:spPr>
          <a:xfrm>
            <a:off x="10248739" y="1017463"/>
            <a:ext cx="1653185" cy="14306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rPr>
              <a:t>应用程序可能正忙于其他任务，并不一定能够立刻取走数据。</a:t>
            </a:r>
            <a:endParaRPr lang="zh-CN" altLang="en-US" dirty="0">
              <a:solidFill>
                <a:schemeClr val="bg1"/>
              </a:solidFill>
            </a:endParaRPr>
          </a:p>
        </p:txBody>
      </p:sp>
      <p:sp>
        <p:nvSpPr>
          <p:cNvPr id="17" name="文本框 16">
            <a:extLst>
              <a:ext uri="{FF2B5EF4-FFF2-40B4-BE49-F238E27FC236}">
                <a16:creationId xmlns:a16="http://schemas.microsoft.com/office/drawing/2014/main" id="{D6E04CC9-D886-87B2-8230-F215B7921D35}"/>
              </a:ext>
            </a:extLst>
          </p:cNvPr>
          <p:cNvSpPr txBox="1"/>
          <p:nvPr/>
        </p:nvSpPr>
        <p:spPr>
          <a:xfrm>
            <a:off x="2714192" y="2935451"/>
            <a:ext cx="1139779" cy="369332"/>
          </a:xfrm>
          <a:prstGeom prst="rect">
            <a:avLst/>
          </a:prstGeom>
          <a:noFill/>
        </p:spPr>
        <p:txBody>
          <a:bodyPr wrap="square" rtlCol="0">
            <a:spAutoFit/>
          </a:bodyPr>
          <a:lstStyle/>
          <a:p>
            <a:r>
              <a:rPr lang="zh-CN" altLang="en-US" b="1" dirty="0"/>
              <a:t>发送缓存</a:t>
            </a:r>
          </a:p>
        </p:txBody>
      </p:sp>
      <p:sp>
        <p:nvSpPr>
          <p:cNvPr id="18" name="文本框 17">
            <a:extLst>
              <a:ext uri="{FF2B5EF4-FFF2-40B4-BE49-F238E27FC236}">
                <a16:creationId xmlns:a16="http://schemas.microsoft.com/office/drawing/2014/main" id="{EC0F35EB-607F-5D35-E7FE-FF56CD516B4C}"/>
              </a:ext>
            </a:extLst>
          </p:cNvPr>
          <p:cNvSpPr txBox="1"/>
          <p:nvPr/>
        </p:nvSpPr>
        <p:spPr>
          <a:xfrm>
            <a:off x="8061145" y="2935451"/>
            <a:ext cx="1139779" cy="369332"/>
          </a:xfrm>
          <a:prstGeom prst="rect">
            <a:avLst/>
          </a:prstGeom>
          <a:noFill/>
        </p:spPr>
        <p:txBody>
          <a:bodyPr wrap="square" rtlCol="0">
            <a:spAutoFit/>
          </a:bodyPr>
          <a:lstStyle/>
          <a:p>
            <a:r>
              <a:rPr lang="zh-CN" altLang="en-US" b="1" dirty="0"/>
              <a:t>接收缓存</a:t>
            </a:r>
          </a:p>
        </p:txBody>
      </p:sp>
      <p:sp>
        <p:nvSpPr>
          <p:cNvPr id="34" name="矩形 33">
            <a:extLst>
              <a:ext uri="{FF2B5EF4-FFF2-40B4-BE49-F238E27FC236}">
                <a16:creationId xmlns:a16="http://schemas.microsoft.com/office/drawing/2014/main" id="{59C63450-0344-EAB8-BED8-62C2F75028B7}"/>
              </a:ext>
            </a:extLst>
          </p:cNvPr>
          <p:cNvSpPr/>
          <p:nvPr/>
        </p:nvSpPr>
        <p:spPr>
          <a:xfrm>
            <a:off x="7858160" y="2402410"/>
            <a:ext cx="1545751" cy="461132"/>
          </a:xfrm>
          <a:prstGeom prst="rect">
            <a:avLst/>
          </a:prstGeom>
          <a:solidFill>
            <a:schemeClr val="accent5"/>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b="1" dirty="0"/>
          </a:p>
        </p:txBody>
      </p:sp>
      <p:sp>
        <p:nvSpPr>
          <p:cNvPr id="14" name="矩形 13">
            <a:extLst>
              <a:ext uri="{FF2B5EF4-FFF2-40B4-BE49-F238E27FC236}">
                <a16:creationId xmlns:a16="http://schemas.microsoft.com/office/drawing/2014/main" id="{1672B903-2A2C-B1F5-F8AA-430A6023086F}"/>
              </a:ext>
            </a:extLst>
          </p:cNvPr>
          <p:cNvSpPr/>
          <p:nvPr/>
        </p:nvSpPr>
        <p:spPr>
          <a:xfrm>
            <a:off x="2527662" y="2402410"/>
            <a:ext cx="1545751" cy="461132"/>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流量控制的基本概念</a:t>
              </a:r>
            </a:p>
          </p:txBody>
        </p:sp>
      </p:grpSp>
      <p:grpSp>
        <p:nvGrpSpPr>
          <p:cNvPr id="9" name="组合 8">
            <a:extLst>
              <a:ext uri="{FF2B5EF4-FFF2-40B4-BE49-F238E27FC236}">
                <a16:creationId xmlns:a16="http://schemas.microsoft.com/office/drawing/2014/main" id="{63069670-AFBE-E12E-1275-8E39449A5A10}"/>
              </a:ext>
            </a:extLst>
          </p:cNvPr>
          <p:cNvGrpSpPr/>
          <p:nvPr/>
        </p:nvGrpSpPr>
        <p:grpSpPr>
          <a:xfrm>
            <a:off x="1957985" y="1306230"/>
            <a:ext cx="8276030" cy="654939"/>
            <a:chOff x="2130526" y="1316563"/>
            <a:chExt cx="8276030" cy="654939"/>
          </a:xfrm>
        </p:grpSpPr>
        <p:sp>
          <p:nvSpPr>
            <p:cNvPr id="24" name="文本框 23">
              <a:extLst>
                <a:ext uri="{FF2B5EF4-FFF2-40B4-BE49-F238E27FC236}">
                  <a16:creationId xmlns:a16="http://schemas.microsoft.com/office/drawing/2014/main" id="{ABC1E240-2472-5F63-48F2-374B54E05FC4}"/>
                </a:ext>
              </a:extLst>
            </p:cNvPr>
            <p:cNvSpPr txBox="1"/>
            <p:nvPr/>
          </p:nvSpPr>
          <p:spPr>
            <a:xfrm>
              <a:off x="2130526" y="1364296"/>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5" name="文本框 24">
              <a:extLst>
                <a:ext uri="{FF2B5EF4-FFF2-40B4-BE49-F238E27FC236}">
                  <a16:creationId xmlns:a16="http://schemas.microsoft.com/office/drawing/2014/main" id="{CEF6D472-E22A-8768-D9C3-A3F97244770D}"/>
                </a:ext>
              </a:extLst>
            </p:cNvPr>
            <p:cNvSpPr txBox="1"/>
            <p:nvPr/>
          </p:nvSpPr>
          <p:spPr>
            <a:xfrm>
              <a:off x="9081840" y="1364296"/>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26" name="组合 25">
              <a:extLst>
                <a:ext uri="{FF2B5EF4-FFF2-40B4-BE49-F238E27FC236}">
                  <a16:creationId xmlns:a16="http://schemas.microsoft.com/office/drawing/2014/main" id="{E6947661-44AF-5FB4-02BF-15425BDB997C}"/>
                </a:ext>
              </a:extLst>
            </p:cNvPr>
            <p:cNvGrpSpPr/>
            <p:nvPr/>
          </p:nvGrpSpPr>
          <p:grpSpPr>
            <a:xfrm>
              <a:off x="3118053" y="1316563"/>
              <a:ext cx="5963787" cy="654939"/>
              <a:chOff x="2993956" y="1149410"/>
              <a:chExt cx="5963787" cy="654939"/>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grpSp>
      <p:sp>
        <p:nvSpPr>
          <p:cNvPr id="13" name="文本框 12">
            <a:extLst>
              <a:ext uri="{FF2B5EF4-FFF2-40B4-BE49-F238E27FC236}">
                <a16:creationId xmlns:a16="http://schemas.microsoft.com/office/drawing/2014/main" id="{DD2118F3-05BE-7294-3123-5F84BC325A03}"/>
              </a:ext>
            </a:extLst>
          </p:cNvPr>
          <p:cNvSpPr txBox="1"/>
          <p:nvPr/>
        </p:nvSpPr>
        <p:spPr>
          <a:xfrm>
            <a:off x="1396837" y="2448310"/>
            <a:ext cx="942817" cy="369332"/>
          </a:xfrm>
          <a:prstGeom prst="rect">
            <a:avLst/>
          </a:prstGeom>
          <a:noFill/>
        </p:spPr>
        <p:txBody>
          <a:bodyPr wrap="square" rtlCol="0">
            <a:spAutoFit/>
          </a:bodyPr>
          <a:lstStyle/>
          <a:p>
            <a:r>
              <a:rPr lang="zh-CN" altLang="en-US" b="1" dirty="0"/>
              <a:t>发送方</a:t>
            </a:r>
          </a:p>
        </p:txBody>
      </p:sp>
      <p:sp>
        <p:nvSpPr>
          <p:cNvPr id="32" name="文本框 31">
            <a:extLst>
              <a:ext uri="{FF2B5EF4-FFF2-40B4-BE49-F238E27FC236}">
                <a16:creationId xmlns:a16="http://schemas.microsoft.com/office/drawing/2014/main" id="{2CDB8144-6DFE-84A7-B84A-17243C82E96E}"/>
              </a:ext>
            </a:extLst>
          </p:cNvPr>
          <p:cNvSpPr txBox="1"/>
          <p:nvPr/>
        </p:nvSpPr>
        <p:spPr>
          <a:xfrm>
            <a:off x="9555435" y="2448310"/>
            <a:ext cx="942817" cy="369332"/>
          </a:xfrm>
          <a:prstGeom prst="rect">
            <a:avLst/>
          </a:prstGeom>
          <a:noFill/>
        </p:spPr>
        <p:txBody>
          <a:bodyPr wrap="square" rtlCol="0">
            <a:spAutoFit/>
          </a:bodyPr>
          <a:lstStyle/>
          <a:p>
            <a:r>
              <a:rPr lang="zh-CN" altLang="en-US" b="1" dirty="0"/>
              <a:t>接收方</a:t>
            </a:r>
          </a:p>
        </p:txBody>
      </p:sp>
      <p:grpSp>
        <p:nvGrpSpPr>
          <p:cNvPr id="12" name="组合 11">
            <a:extLst>
              <a:ext uri="{FF2B5EF4-FFF2-40B4-BE49-F238E27FC236}">
                <a16:creationId xmlns:a16="http://schemas.microsoft.com/office/drawing/2014/main" id="{0E937C6A-52E5-D37A-DE50-352611172B5D}"/>
              </a:ext>
            </a:extLst>
          </p:cNvPr>
          <p:cNvGrpSpPr/>
          <p:nvPr/>
        </p:nvGrpSpPr>
        <p:grpSpPr>
          <a:xfrm>
            <a:off x="2611854" y="2386260"/>
            <a:ext cx="1304165" cy="369332"/>
            <a:chOff x="2611854" y="2386260"/>
            <a:chExt cx="1304165" cy="369332"/>
          </a:xfrm>
        </p:grpSpPr>
        <p:sp>
          <p:nvSpPr>
            <p:cNvPr id="22" name="矩形 21">
              <a:extLst>
                <a:ext uri="{FF2B5EF4-FFF2-40B4-BE49-F238E27FC236}">
                  <a16:creationId xmlns:a16="http://schemas.microsoft.com/office/drawing/2014/main" id="{B93B97C9-271A-2CAC-7AF7-E53108C5F727}"/>
                </a:ext>
              </a:extLst>
            </p:cNvPr>
            <p:cNvSpPr/>
            <p:nvPr/>
          </p:nvSpPr>
          <p:spPr>
            <a:xfrm>
              <a:off x="3791922" y="2570926"/>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D8F5F077-13A4-EB69-C909-F9D7F8BCF4BE}"/>
                </a:ext>
              </a:extLst>
            </p:cNvPr>
            <p:cNvSpPr/>
            <p:nvPr/>
          </p:nvSpPr>
          <p:spPr>
            <a:xfrm>
              <a:off x="3545309" y="2570926"/>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C5E7C4C9-8A0A-ACD1-DDF2-9A23568E5ADD}"/>
                </a:ext>
              </a:extLst>
            </p:cNvPr>
            <p:cNvSpPr/>
            <p:nvPr/>
          </p:nvSpPr>
          <p:spPr>
            <a:xfrm>
              <a:off x="3298696" y="2570926"/>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291A983A-9107-77C4-2616-863CD25472E9}"/>
                </a:ext>
              </a:extLst>
            </p:cNvPr>
            <p:cNvSpPr/>
            <p:nvPr/>
          </p:nvSpPr>
          <p:spPr>
            <a:xfrm>
              <a:off x="2851131" y="2570926"/>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9F51CB21-2BC5-EB7F-1BC9-B818B4E256B5}"/>
                </a:ext>
              </a:extLst>
            </p:cNvPr>
            <p:cNvSpPr/>
            <p:nvPr/>
          </p:nvSpPr>
          <p:spPr>
            <a:xfrm>
              <a:off x="2611854" y="2570926"/>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2440492D-51CF-064B-E9EF-B72F1826E258}"/>
                </a:ext>
              </a:extLst>
            </p:cNvPr>
            <p:cNvSpPr txBox="1"/>
            <p:nvPr/>
          </p:nvSpPr>
          <p:spPr>
            <a:xfrm>
              <a:off x="2945513" y="2386260"/>
              <a:ext cx="353184" cy="369332"/>
            </a:xfrm>
            <a:prstGeom prst="rect">
              <a:avLst/>
            </a:prstGeom>
            <a:noFill/>
          </p:spPr>
          <p:txBody>
            <a:bodyPr wrap="square" rtlCol="0">
              <a:spAutoFit/>
            </a:bodyPr>
            <a:lstStyle/>
            <a:p>
              <a:r>
                <a:rPr lang="en-US" altLang="zh-CN" b="1" dirty="0">
                  <a:solidFill>
                    <a:schemeClr val="bg1"/>
                  </a:solidFill>
                </a:rPr>
                <a:t>…</a:t>
              </a:r>
              <a:endParaRPr lang="zh-CN" altLang="en-US" b="1" dirty="0">
                <a:solidFill>
                  <a:schemeClr val="bg1"/>
                </a:solidFill>
              </a:endParaRPr>
            </a:p>
          </p:txBody>
        </p:sp>
      </p:grpSp>
      <p:grpSp>
        <p:nvGrpSpPr>
          <p:cNvPr id="36" name="组合 35">
            <a:extLst>
              <a:ext uri="{FF2B5EF4-FFF2-40B4-BE49-F238E27FC236}">
                <a16:creationId xmlns:a16="http://schemas.microsoft.com/office/drawing/2014/main" id="{F2CE7DF4-F65C-F40C-BCD5-DF92917CA789}"/>
              </a:ext>
            </a:extLst>
          </p:cNvPr>
          <p:cNvGrpSpPr/>
          <p:nvPr/>
        </p:nvGrpSpPr>
        <p:grpSpPr>
          <a:xfrm>
            <a:off x="4157604" y="2075708"/>
            <a:ext cx="3634389" cy="823090"/>
            <a:chOff x="4157604" y="2075708"/>
            <a:chExt cx="3634389" cy="823090"/>
          </a:xfrm>
        </p:grpSpPr>
        <p:sp>
          <p:nvSpPr>
            <p:cNvPr id="37" name="圆柱体 36">
              <a:extLst>
                <a:ext uri="{FF2B5EF4-FFF2-40B4-BE49-F238E27FC236}">
                  <a16:creationId xmlns:a16="http://schemas.microsoft.com/office/drawing/2014/main" id="{BE5945D6-E504-5776-034A-3F88971C6C96}"/>
                </a:ext>
              </a:extLst>
            </p:cNvPr>
            <p:cNvSpPr/>
            <p:nvPr/>
          </p:nvSpPr>
          <p:spPr>
            <a:xfrm rot="16200000">
              <a:off x="5726605" y="833409"/>
              <a:ext cx="496388" cy="3634389"/>
            </a:xfrm>
            <a:prstGeom prst="can">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815A889B-22AA-5CE5-1CF7-BF960EDAC3C2}"/>
                </a:ext>
              </a:extLst>
            </p:cNvPr>
            <p:cNvSpPr txBox="1"/>
            <p:nvPr/>
          </p:nvSpPr>
          <p:spPr>
            <a:xfrm>
              <a:off x="5526110" y="2075708"/>
              <a:ext cx="1139779" cy="369332"/>
            </a:xfrm>
            <a:prstGeom prst="rect">
              <a:avLst/>
            </a:prstGeom>
            <a:noFill/>
          </p:spPr>
          <p:txBody>
            <a:bodyPr wrap="square" rtlCol="0">
              <a:spAutoFit/>
            </a:bodyPr>
            <a:lstStyle/>
            <a:p>
              <a:r>
                <a:rPr lang="en-US" altLang="zh-CN" b="1" dirty="0"/>
                <a:t>TCP</a:t>
              </a:r>
              <a:r>
                <a:rPr lang="zh-CN" altLang="en-US" b="1" dirty="0"/>
                <a:t>连接</a:t>
              </a:r>
            </a:p>
          </p:txBody>
        </p:sp>
      </p:grpSp>
      <p:grpSp>
        <p:nvGrpSpPr>
          <p:cNvPr id="16" name="组合 15">
            <a:extLst>
              <a:ext uri="{FF2B5EF4-FFF2-40B4-BE49-F238E27FC236}">
                <a16:creationId xmlns:a16="http://schemas.microsoft.com/office/drawing/2014/main" id="{CA0F4BD6-7862-C125-3ECA-FB28778F6D3F}"/>
              </a:ext>
            </a:extLst>
          </p:cNvPr>
          <p:cNvGrpSpPr/>
          <p:nvPr/>
        </p:nvGrpSpPr>
        <p:grpSpPr>
          <a:xfrm>
            <a:off x="4390668" y="2403397"/>
            <a:ext cx="3315968" cy="397429"/>
            <a:chOff x="4390668" y="2403397"/>
            <a:chExt cx="3315968" cy="397429"/>
          </a:xfrm>
        </p:grpSpPr>
        <p:sp>
          <p:nvSpPr>
            <p:cNvPr id="15" name="标注: 右箭头 14">
              <a:extLst>
                <a:ext uri="{FF2B5EF4-FFF2-40B4-BE49-F238E27FC236}">
                  <a16:creationId xmlns:a16="http://schemas.microsoft.com/office/drawing/2014/main" id="{519B820F-EBBD-9D89-BACA-680315C6D509}"/>
                </a:ext>
              </a:extLst>
            </p:cNvPr>
            <p:cNvSpPr/>
            <p:nvPr/>
          </p:nvSpPr>
          <p:spPr>
            <a:xfrm>
              <a:off x="4390668" y="2500380"/>
              <a:ext cx="1456508" cy="300446"/>
            </a:xfrm>
            <a:prstGeom prst="rightArrowCallout">
              <a:avLst>
                <a:gd name="adj1" fmla="val 25000"/>
                <a:gd name="adj2" fmla="val 25000"/>
                <a:gd name="adj3" fmla="val 25000"/>
                <a:gd name="adj4" fmla="val 8647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TCP</a:t>
              </a:r>
              <a:r>
                <a:rPr lang="zh-CN" altLang="en-US" b="1" dirty="0">
                  <a:solidFill>
                    <a:schemeClr val="tx1"/>
                  </a:solidFill>
                </a:rPr>
                <a:t>报文段</a:t>
              </a:r>
            </a:p>
          </p:txBody>
        </p:sp>
        <p:sp>
          <p:nvSpPr>
            <p:cNvPr id="39" name="标注: 右箭头 38">
              <a:extLst>
                <a:ext uri="{FF2B5EF4-FFF2-40B4-BE49-F238E27FC236}">
                  <a16:creationId xmlns:a16="http://schemas.microsoft.com/office/drawing/2014/main" id="{81024C44-236A-2B9D-0977-32BE9B4D0C17}"/>
                </a:ext>
              </a:extLst>
            </p:cNvPr>
            <p:cNvSpPr/>
            <p:nvPr/>
          </p:nvSpPr>
          <p:spPr>
            <a:xfrm>
              <a:off x="6250128" y="2500380"/>
              <a:ext cx="1456508" cy="300446"/>
            </a:xfrm>
            <a:prstGeom prst="rightArrowCallout">
              <a:avLst>
                <a:gd name="adj1" fmla="val 25000"/>
                <a:gd name="adj2" fmla="val 25000"/>
                <a:gd name="adj3" fmla="val 25000"/>
                <a:gd name="adj4" fmla="val 8647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TCP</a:t>
              </a:r>
              <a:r>
                <a:rPr lang="zh-CN" altLang="en-US" b="1" dirty="0">
                  <a:solidFill>
                    <a:schemeClr val="tx1"/>
                  </a:solidFill>
                </a:rPr>
                <a:t>报文段</a:t>
              </a:r>
            </a:p>
          </p:txBody>
        </p:sp>
        <p:sp>
          <p:nvSpPr>
            <p:cNvPr id="40" name="文本框 39">
              <a:extLst>
                <a:ext uri="{FF2B5EF4-FFF2-40B4-BE49-F238E27FC236}">
                  <a16:creationId xmlns:a16="http://schemas.microsoft.com/office/drawing/2014/main" id="{3CE641D2-EF51-E6D3-CDE7-A01E92F3256A}"/>
                </a:ext>
              </a:extLst>
            </p:cNvPr>
            <p:cNvSpPr txBox="1"/>
            <p:nvPr/>
          </p:nvSpPr>
          <p:spPr>
            <a:xfrm>
              <a:off x="5859768" y="2403397"/>
              <a:ext cx="353184" cy="369332"/>
            </a:xfrm>
            <a:prstGeom prst="rect">
              <a:avLst/>
            </a:prstGeom>
            <a:noFill/>
          </p:spPr>
          <p:txBody>
            <a:bodyPr wrap="square" rtlCol="0">
              <a:spAutoFit/>
            </a:bodyPr>
            <a:lstStyle/>
            <a:p>
              <a:r>
                <a:rPr lang="en-US" altLang="zh-CN" b="1" dirty="0">
                  <a:solidFill>
                    <a:schemeClr val="bg1"/>
                  </a:solidFill>
                </a:rPr>
                <a:t>…</a:t>
              </a:r>
              <a:endParaRPr lang="zh-CN" altLang="en-US" b="1" dirty="0">
                <a:solidFill>
                  <a:schemeClr val="bg1"/>
                </a:solidFill>
              </a:endParaRPr>
            </a:p>
          </p:txBody>
        </p:sp>
      </p:grpSp>
      <p:grpSp>
        <p:nvGrpSpPr>
          <p:cNvPr id="44" name="组合 43">
            <a:extLst>
              <a:ext uri="{FF2B5EF4-FFF2-40B4-BE49-F238E27FC236}">
                <a16:creationId xmlns:a16="http://schemas.microsoft.com/office/drawing/2014/main" id="{0AA0C740-277B-BBE1-1148-704B8DA6C82E}"/>
              </a:ext>
            </a:extLst>
          </p:cNvPr>
          <p:cNvGrpSpPr/>
          <p:nvPr/>
        </p:nvGrpSpPr>
        <p:grpSpPr>
          <a:xfrm>
            <a:off x="1736991" y="1837072"/>
            <a:ext cx="1085346" cy="529383"/>
            <a:chOff x="1736991" y="1837072"/>
            <a:chExt cx="1085346" cy="529383"/>
          </a:xfrm>
        </p:grpSpPr>
        <p:grpSp>
          <p:nvGrpSpPr>
            <p:cNvPr id="8" name="组合 7">
              <a:extLst>
                <a:ext uri="{FF2B5EF4-FFF2-40B4-BE49-F238E27FC236}">
                  <a16:creationId xmlns:a16="http://schemas.microsoft.com/office/drawing/2014/main" id="{E11013B3-BF74-F521-D408-95EA92456F70}"/>
                </a:ext>
              </a:extLst>
            </p:cNvPr>
            <p:cNvGrpSpPr/>
            <p:nvPr/>
          </p:nvGrpSpPr>
          <p:grpSpPr>
            <a:xfrm>
              <a:off x="2611854" y="1837072"/>
              <a:ext cx="124097" cy="529383"/>
              <a:chOff x="2611854" y="1837072"/>
              <a:chExt cx="124097" cy="529383"/>
            </a:xfrm>
          </p:grpSpPr>
          <p:sp>
            <p:nvSpPr>
              <p:cNvPr id="5" name="矩形 4">
                <a:extLst>
                  <a:ext uri="{FF2B5EF4-FFF2-40B4-BE49-F238E27FC236}">
                    <a16:creationId xmlns:a16="http://schemas.microsoft.com/office/drawing/2014/main" id="{26674B08-912E-9421-750C-51FC76AAEB9F}"/>
                  </a:ext>
                </a:extLst>
              </p:cNvPr>
              <p:cNvSpPr/>
              <p:nvPr/>
            </p:nvSpPr>
            <p:spPr>
              <a:xfrm>
                <a:off x="2611854" y="1837072"/>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620D5408-995F-26F4-3B69-307EA396499D}"/>
                  </a:ext>
                </a:extLst>
              </p:cNvPr>
              <p:cNvSpPr/>
              <p:nvPr/>
            </p:nvSpPr>
            <p:spPr>
              <a:xfrm>
                <a:off x="2611854" y="2039715"/>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15DC389C-2D87-07A6-801E-B0702AF9C52A}"/>
                  </a:ext>
                </a:extLst>
              </p:cNvPr>
              <p:cNvSpPr/>
              <p:nvPr/>
            </p:nvSpPr>
            <p:spPr>
              <a:xfrm>
                <a:off x="2611854" y="2242358"/>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文本框 40">
              <a:extLst>
                <a:ext uri="{FF2B5EF4-FFF2-40B4-BE49-F238E27FC236}">
                  <a16:creationId xmlns:a16="http://schemas.microsoft.com/office/drawing/2014/main" id="{80DCFF37-63B9-4E4B-CF03-7FD62F0BE319}"/>
                </a:ext>
              </a:extLst>
            </p:cNvPr>
            <p:cNvSpPr txBox="1"/>
            <p:nvPr/>
          </p:nvSpPr>
          <p:spPr>
            <a:xfrm>
              <a:off x="1736991" y="1919070"/>
              <a:ext cx="874863" cy="369332"/>
            </a:xfrm>
            <a:prstGeom prst="rect">
              <a:avLst/>
            </a:prstGeom>
            <a:noFill/>
          </p:spPr>
          <p:txBody>
            <a:bodyPr wrap="square" rtlCol="0">
              <a:spAutoFit/>
            </a:bodyPr>
            <a:lstStyle/>
            <a:p>
              <a:r>
                <a:rPr lang="zh-CN" altLang="en-US" b="1" dirty="0"/>
                <a:t>字节流</a:t>
              </a:r>
            </a:p>
          </p:txBody>
        </p:sp>
        <p:cxnSp>
          <p:nvCxnSpPr>
            <p:cNvPr id="43" name="直接箭头连接符 42">
              <a:extLst>
                <a:ext uri="{FF2B5EF4-FFF2-40B4-BE49-F238E27FC236}">
                  <a16:creationId xmlns:a16="http://schemas.microsoft.com/office/drawing/2014/main" id="{886C6EC7-1F67-8EEE-3645-87DF5E4C2869}"/>
                </a:ext>
              </a:extLst>
            </p:cNvPr>
            <p:cNvCxnSpPr/>
            <p:nvPr/>
          </p:nvCxnSpPr>
          <p:spPr>
            <a:xfrm>
              <a:off x="2822337" y="1881504"/>
              <a:ext cx="0" cy="4405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id="{5D701D99-B071-7B0F-73E4-EB5A08FD3E0B}"/>
              </a:ext>
            </a:extLst>
          </p:cNvPr>
          <p:cNvGrpSpPr/>
          <p:nvPr/>
        </p:nvGrpSpPr>
        <p:grpSpPr>
          <a:xfrm>
            <a:off x="7947063" y="2395418"/>
            <a:ext cx="1304165" cy="369332"/>
            <a:chOff x="2611854" y="2386260"/>
            <a:chExt cx="1304165" cy="369332"/>
          </a:xfrm>
        </p:grpSpPr>
        <p:sp>
          <p:nvSpPr>
            <p:cNvPr id="46" name="矩形 45">
              <a:extLst>
                <a:ext uri="{FF2B5EF4-FFF2-40B4-BE49-F238E27FC236}">
                  <a16:creationId xmlns:a16="http://schemas.microsoft.com/office/drawing/2014/main" id="{8D7A4873-5E85-5C83-331E-AD470BE4FFF8}"/>
                </a:ext>
              </a:extLst>
            </p:cNvPr>
            <p:cNvSpPr/>
            <p:nvPr/>
          </p:nvSpPr>
          <p:spPr>
            <a:xfrm>
              <a:off x="3791922" y="2570926"/>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3DC1D314-1877-F8A8-1B25-17D959992630}"/>
                </a:ext>
              </a:extLst>
            </p:cNvPr>
            <p:cNvSpPr/>
            <p:nvPr/>
          </p:nvSpPr>
          <p:spPr>
            <a:xfrm>
              <a:off x="3545309" y="2570926"/>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C3D1B704-B014-0F82-6890-01C15B71D47F}"/>
                </a:ext>
              </a:extLst>
            </p:cNvPr>
            <p:cNvSpPr/>
            <p:nvPr/>
          </p:nvSpPr>
          <p:spPr>
            <a:xfrm>
              <a:off x="3298696" y="2570926"/>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78326382-0394-5D65-4D68-582783FE2076}"/>
                </a:ext>
              </a:extLst>
            </p:cNvPr>
            <p:cNvSpPr/>
            <p:nvPr/>
          </p:nvSpPr>
          <p:spPr>
            <a:xfrm>
              <a:off x="2851131" y="2570926"/>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8782E94A-F00E-974F-ECA5-E79347F75681}"/>
                </a:ext>
              </a:extLst>
            </p:cNvPr>
            <p:cNvSpPr/>
            <p:nvPr/>
          </p:nvSpPr>
          <p:spPr>
            <a:xfrm>
              <a:off x="2611854" y="2570926"/>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5FEBEE8C-AEF2-597F-3A73-7A4143EA086A}"/>
                </a:ext>
              </a:extLst>
            </p:cNvPr>
            <p:cNvSpPr txBox="1"/>
            <p:nvPr/>
          </p:nvSpPr>
          <p:spPr>
            <a:xfrm>
              <a:off x="2945513" y="2386260"/>
              <a:ext cx="353184" cy="369332"/>
            </a:xfrm>
            <a:prstGeom prst="rect">
              <a:avLst/>
            </a:prstGeom>
            <a:noFill/>
          </p:spPr>
          <p:txBody>
            <a:bodyPr wrap="square" rtlCol="0">
              <a:spAutoFit/>
            </a:bodyPr>
            <a:lstStyle/>
            <a:p>
              <a:r>
                <a:rPr lang="en-US" altLang="zh-CN" b="1" dirty="0">
                  <a:solidFill>
                    <a:schemeClr val="bg1"/>
                  </a:solidFill>
                </a:rPr>
                <a:t>…</a:t>
              </a:r>
              <a:endParaRPr lang="zh-CN" altLang="en-US" b="1" dirty="0">
                <a:solidFill>
                  <a:schemeClr val="bg1"/>
                </a:solidFill>
              </a:endParaRPr>
            </a:p>
          </p:txBody>
        </p:sp>
      </p:grpSp>
      <p:grpSp>
        <p:nvGrpSpPr>
          <p:cNvPr id="61" name="组合 60">
            <a:extLst>
              <a:ext uri="{FF2B5EF4-FFF2-40B4-BE49-F238E27FC236}">
                <a16:creationId xmlns:a16="http://schemas.microsoft.com/office/drawing/2014/main" id="{5C47008D-6FD0-C377-8497-FF6B45034671}"/>
              </a:ext>
            </a:extLst>
          </p:cNvPr>
          <p:cNvGrpSpPr/>
          <p:nvPr/>
        </p:nvGrpSpPr>
        <p:grpSpPr>
          <a:xfrm>
            <a:off x="9053554" y="1821111"/>
            <a:ext cx="1141032" cy="529383"/>
            <a:chOff x="9053554" y="1821111"/>
            <a:chExt cx="1141032" cy="529383"/>
          </a:xfrm>
        </p:grpSpPr>
        <p:grpSp>
          <p:nvGrpSpPr>
            <p:cNvPr id="53" name="组合 52">
              <a:extLst>
                <a:ext uri="{FF2B5EF4-FFF2-40B4-BE49-F238E27FC236}">
                  <a16:creationId xmlns:a16="http://schemas.microsoft.com/office/drawing/2014/main" id="{8C169014-0D59-F832-EE1E-D02EB991D7DB}"/>
                </a:ext>
              </a:extLst>
            </p:cNvPr>
            <p:cNvGrpSpPr/>
            <p:nvPr/>
          </p:nvGrpSpPr>
          <p:grpSpPr>
            <a:xfrm>
              <a:off x="9126706" y="1821111"/>
              <a:ext cx="124097" cy="529383"/>
              <a:chOff x="2611854" y="1837072"/>
              <a:chExt cx="124097" cy="529383"/>
            </a:xfrm>
          </p:grpSpPr>
          <p:sp>
            <p:nvSpPr>
              <p:cNvPr id="56" name="矩形 55">
                <a:extLst>
                  <a:ext uri="{FF2B5EF4-FFF2-40B4-BE49-F238E27FC236}">
                    <a16:creationId xmlns:a16="http://schemas.microsoft.com/office/drawing/2014/main" id="{C8CDCA68-C4CE-2F2E-D278-7C3CAB5A2293}"/>
                  </a:ext>
                </a:extLst>
              </p:cNvPr>
              <p:cNvSpPr/>
              <p:nvPr/>
            </p:nvSpPr>
            <p:spPr>
              <a:xfrm>
                <a:off x="2611854" y="1837072"/>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63DBA1C4-5D68-811E-1D02-7DDC6E3B47D9}"/>
                  </a:ext>
                </a:extLst>
              </p:cNvPr>
              <p:cNvSpPr/>
              <p:nvPr/>
            </p:nvSpPr>
            <p:spPr>
              <a:xfrm>
                <a:off x="2611854" y="2039715"/>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5B034B44-D38E-DB8F-56AF-FEC042EBFB7E}"/>
                  </a:ext>
                </a:extLst>
              </p:cNvPr>
              <p:cNvSpPr/>
              <p:nvPr/>
            </p:nvSpPr>
            <p:spPr>
              <a:xfrm>
                <a:off x="2611854" y="2242358"/>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文本框 53">
              <a:extLst>
                <a:ext uri="{FF2B5EF4-FFF2-40B4-BE49-F238E27FC236}">
                  <a16:creationId xmlns:a16="http://schemas.microsoft.com/office/drawing/2014/main" id="{80835361-A057-3E76-CFAF-B2D7C39EA2A3}"/>
                </a:ext>
              </a:extLst>
            </p:cNvPr>
            <p:cNvSpPr txBox="1"/>
            <p:nvPr/>
          </p:nvSpPr>
          <p:spPr>
            <a:xfrm>
              <a:off x="9319723" y="1901136"/>
              <a:ext cx="874863" cy="369332"/>
            </a:xfrm>
            <a:prstGeom prst="rect">
              <a:avLst/>
            </a:prstGeom>
            <a:noFill/>
          </p:spPr>
          <p:txBody>
            <a:bodyPr wrap="square" rtlCol="0">
              <a:spAutoFit/>
            </a:bodyPr>
            <a:lstStyle/>
            <a:p>
              <a:r>
                <a:rPr lang="zh-CN" altLang="en-US" b="1" dirty="0"/>
                <a:t>字节流</a:t>
              </a:r>
            </a:p>
          </p:txBody>
        </p:sp>
        <p:cxnSp>
          <p:nvCxnSpPr>
            <p:cNvPr id="55" name="直接箭头连接符 54">
              <a:extLst>
                <a:ext uri="{FF2B5EF4-FFF2-40B4-BE49-F238E27FC236}">
                  <a16:creationId xmlns:a16="http://schemas.microsoft.com/office/drawing/2014/main" id="{9A3F5899-164D-FB03-8721-A100E9859F0A}"/>
                </a:ext>
              </a:extLst>
            </p:cNvPr>
            <p:cNvCxnSpPr>
              <a:cxnSpLocks/>
            </p:cNvCxnSpPr>
            <p:nvPr/>
          </p:nvCxnSpPr>
          <p:spPr>
            <a:xfrm flipV="1">
              <a:off x="9053554" y="1821111"/>
              <a:ext cx="0" cy="4963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6" name="对话气泡: 椭圆形 65">
            <a:extLst>
              <a:ext uri="{FF2B5EF4-FFF2-40B4-BE49-F238E27FC236}">
                <a16:creationId xmlns:a16="http://schemas.microsoft.com/office/drawing/2014/main" id="{9E6D3716-2CD2-576D-F208-225C687DF22F}"/>
              </a:ext>
            </a:extLst>
          </p:cNvPr>
          <p:cNvSpPr/>
          <p:nvPr/>
        </p:nvSpPr>
        <p:spPr>
          <a:xfrm>
            <a:off x="6316899" y="3281498"/>
            <a:ext cx="2314135" cy="960783"/>
          </a:xfrm>
          <a:prstGeom prst="wedgeEllipseCallout">
            <a:avLst>
              <a:gd name="adj1" fmla="val 25737"/>
              <a:gd name="adj2" fmla="val -86377"/>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溢出</a:t>
            </a:r>
            <a:endParaRPr lang="en-US" altLang="zh-CN" b="1" dirty="0"/>
          </a:p>
          <a:p>
            <a:pPr algn="ctr"/>
            <a:r>
              <a:rPr lang="zh-CN" altLang="en-US" b="1" dirty="0"/>
              <a:t>造成数据丢失</a:t>
            </a:r>
          </a:p>
        </p:txBody>
      </p:sp>
      <p:sp>
        <p:nvSpPr>
          <p:cNvPr id="59" name="矩形 58">
            <a:extLst>
              <a:ext uri="{FF2B5EF4-FFF2-40B4-BE49-F238E27FC236}">
                <a16:creationId xmlns:a16="http://schemas.microsoft.com/office/drawing/2014/main" id="{5BBF9693-B3A1-4E36-7675-0B16435C70F6}"/>
              </a:ext>
            </a:extLst>
          </p:cNvPr>
          <p:cNvSpPr/>
          <p:nvPr/>
        </p:nvSpPr>
        <p:spPr>
          <a:xfrm>
            <a:off x="1016000" y="50727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íşlïḍè">
            <a:extLst>
              <a:ext uri="{FF2B5EF4-FFF2-40B4-BE49-F238E27FC236}">
                <a16:creationId xmlns:a16="http://schemas.microsoft.com/office/drawing/2014/main" id="{328D100E-D0FE-7417-27E2-48EE044931B1}"/>
              </a:ext>
            </a:extLst>
          </p:cNvPr>
          <p:cNvSpPr txBox="1"/>
          <p:nvPr/>
        </p:nvSpPr>
        <p:spPr>
          <a:xfrm>
            <a:off x="1293757" y="4991732"/>
            <a:ext cx="10593443" cy="690610"/>
          </a:xfrm>
          <a:prstGeom prst="rect">
            <a:avLst/>
          </a:prstGeom>
          <a:solidFill>
            <a:schemeClr val="bg1"/>
          </a:solidFill>
        </p:spPr>
        <p:txBody>
          <a:bodyPr wrap="square" lIns="91440" tIns="45720" rIns="91440" bIns="45720" anchor="ctr">
            <a:noAutofit/>
          </a:bodyPr>
          <a:lstStyle/>
          <a:p>
            <a:r>
              <a:rPr lang="en-US" altLang="zh-CN" b="1" dirty="0"/>
              <a:t>TCP</a:t>
            </a:r>
            <a:r>
              <a:rPr lang="zh-CN" altLang="en-US" b="1" dirty="0"/>
              <a:t>为应用程序提供了</a:t>
            </a:r>
            <a:r>
              <a:rPr lang="zh-CN" altLang="en-US" b="1" dirty="0">
                <a:solidFill>
                  <a:schemeClr val="accent1">
                    <a:lumMod val="75000"/>
                  </a:schemeClr>
                </a:solidFill>
              </a:rPr>
              <a:t>流量控制</a:t>
            </a:r>
            <a:r>
              <a:rPr lang="zh-CN" altLang="en-US" b="1" dirty="0"/>
              <a:t>（</a:t>
            </a:r>
            <a:r>
              <a:rPr lang="en-US" altLang="zh-CN" b="1" dirty="0"/>
              <a:t>Flow Control</a:t>
            </a:r>
            <a:r>
              <a:rPr lang="zh-CN" altLang="en-US" b="1" dirty="0"/>
              <a:t>）机制，以</a:t>
            </a:r>
            <a:r>
              <a:rPr lang="zh-CN" altLang="en-US" b="1" dirty="0">
                <a:solidFill>
                  <a:schemeClr val="accent1">
                    <a:lumMod val="75000"/>
                  </a:schemeClr>
                </a:solidFill>
              </a:rPr>
              <a:t>解决因发送方发送数据太快而导致接收方来不及接收</a:t>
            </a:r>
            <a:r>
              <a:rPr lang="zh-CN" altLang="en-US" b="1" dirty="0"/>
              <a:t>，</a:t>
            </a:r>
            <a:r>
              <a:rPr lang="zh-CN" altLang="en-US" b="1" dirty="0">
                <a:solidFill>
                  <a:schemeClr val="accent1">
                    <a:lumMod val="75000"/>
                  </a:schemeClr>
                </a:solidFill>
              </a:rPr>
              <a:t>造成接收方的接收缓存溢出的问题</a:t>
            </a:r>
            <a:r>
              <a:rPr lang="zh-CN" altLang="en-US" b="1" dirty="0"/>
              <a:t>。</a:t>
            </a:r>
            <a:endParaRPr lang="en-US" altLang="zh-CN" b="1" dirty="0"/>
          </a:p>
        </p:txBody>
      </p:sp>
    </p:spTree>
    <p:custDataLst>
      <p:tags r:id="rId1"/>
    </p:custDataLst>
    <p:extLst>
      <p:ext uri="{BB962C8B-B14F-4D97-AF65-F5344CB8AC3E}">
        <p14:creationId xmlns:p14="http://schemas.microsoft.com/office/powerpoint/2010/main" val="199590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p:cTn id="7" dur="500" fill="hold"/>
                                        <p:tgtEl>
                                          <p:spTgt spid="59"/>
                                        </p:tgtEl>
                                        <p:attrNameLst>
                                          <p:attrName>ppt_w</p:attrName>
                                        </p:attrNameLst>
                                      </p:cBhvr>
                                      <p:tavLst>
                                        <p:tav tm="0">
                                          <p:val>
                                            <p:fltVal val="0"/>
                                          </p:val>
                                        </p:tav>
                                        <p:tav tm="100000">
                                          <p:val>
                                            <p:strVal val="#ppt_w"/>
                                          </p:val>
                                        </p:tav>
                                      </p:tavLst>
                                    </p:anim>
                                    <p:anim calcmode="lin" valueType="num">
                                      <p:cBhvr>
                                        <p:cTn id="8" dur="500" fill="hold"/>
                                        <p:tgtEl>
                                          <p:spTgt spid="59"/>
                                        </p:tgtEl>
                                        <p:attrNameLst>
                                          <p:attrName>ppt_h</p:attrName>
                                        </p:attrNameLst>
                                      </p:cBhvr>
                                      <p:tavLst>
                                        <p:tav tm="0">
                                          <p:val>
                                            <p:fltVal val="0"/>
                                          </p:val>
                                        </p:tav>
                                        <p:tav tm="100000">
                                          <p:val>
                                            <p:strVal val="#ppt_h"/>
                                          </p:val>
                                        </p:tav>
                                      </p:tavLst>
                                    </p:anim>
                                    <p:anim calcmode="lin" valueType="num">
                                      <p:cBhvr>
                                        <p:cTn id="9" dur="500" fill="hold"/>
                                        <p:tgtEl>
                                          <p:spTgt spid="59"/>
                                        </p:tgtEl>
                                        <p:attrNameLst>
                                          <p:attrName>style.rotation</p:attrName>
                                        </p:attrNameLst>
                                      </p:cBhvr>
                                      <p:tavLst>
                                        <p:tav tm="0">
                                          <p:val>
                                            <p:fltVal val="360"/>
                                          </p:val>
                                        </p:tav>
                                        <p:tav tm="100000">
                                          <p:val>
                                            <p:fltVal val="0"/>
                                          </p:val>
                                        </p:tav>
                                      </p:tavLst>
                                    </p:anim>
                                    <p:animEffect transition="in" filter="fade">
                                      <p:cBhvr>
                                        <p:cTn id="10" dur="500"/>
                                        <p:tgtEl>
                                          <p:spTgt spid="59"/>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63">
            <a:extLst>
              <a:ext uri="{FF2B5EF4-FFF2-40B4-BE49-F238E27FC236}">
                <a16:creationId xmlns:a16="http://schemas.microsoft.com/office/drawing/2014/main" id="{77C6F19F-8950-FDF9-3F58-57F83468664A}"/>
              </a:ext>
            </a:extLst>
          </p:cNvPr>
          <p:cNvSpPr/>
          <p:nvPr/>
        </p:nvSpPr>
        <p:spPr>
          <a:xfrm>
            <a:off x="10248739" y="1017463"/>
            <a:ext cx="1653185" cy="14306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rPr>
              <a:t>应用程序可能正忙于其他任务，并不一定能够立刻取走数据。</a:t>
            </a:r>
            <a:endParaRPr lang="zh-CN" altLang="en-US" dirty="0">
              <a:solidFill>
                <a:schemeClr val="bg1"/>
              </a:solidFill>
            </a:endParaRPr>
          </a:p>
        </p:txBody>
      </p:sp>
      <p:sp>
        <p:nvSpPr>
          <p:cNvPr id="17" name="文本框 16">
            <a:extLst>
              <a:ext uri="{FF2B5EF4-FFF2-40B4-BE49-F238E27FC236}">
                <a16:creationId xmlns:a16="http://schemas.microsoft.com/office/drawing/2014/main" id="{D6E04CC9-D886-87B2-8230-F215B7921D35}"/>
              </a:ext>
            </a:extLst>
          </p:cNvPr>
          <p:cNvSpPr txBox="1"/>
          <p:nvPr/>
        </p:nvSpPr>
        <p:spPr>
          <a:xfrm>
            <a:off x="2714192" y="2935451"/>
            <a:ext cx="1139779" cy="369332"/>
          </a:xfrm>
          <a:prstGeom prst="rect">
            <a:avLst/>
          </a:prstGeom>
          <a:noFill/>
        </p:spPr>
        <p:txBody>
          <a:bodyPr wrap="square" rtlCol="0">
            <a:spAutoFit/>
          </a:bodyPr>
          <a:lstStyle/>
          <a:p>
            <a:r>
              <a:rPr lang="zh-CN" altLang="en-US" b="1" dirty="0"/>
              <a:t>发送缓存</a:t>
            </a:r>
          </a:p>
        </p:txBody>
      </p:sp>
      <p:sp>
        <p:nvSpPr>
          <p:cNvPr id="18" name="文本框 17">
            <a:extLst>
              <a:ext uri="{FF2B5EF4-FFF2-40B4-BE49-F238E27FC236}">
                <a16:creationId xmlns:a16="http://schemas.microsoft.com/office/drawing/2014/main" id="{EC0F35EB-607F-5D35-E7FE-FF56CD516B4C}"/>
              </a:ext>
            </a:extLst>
          </p:cNvPr>
          <p:cNvSpPr txBox="1"/>
          <p:nvPr/>
        </p:nvSpPr>
        <p:spPr>
          <a:xfrm>
            <a:off x="8061145" y="2935451"/>
            <a:ext cx="1139779" cy="369332"/>
          </a:xfrm>
          <a:prstGeom prst="rect">
            <a:avLst/>
          </a:prstGeom>
          <a:noFill/>
        </p:spPr>
        <p:txBody>
          <a:bodyPr wrap="square" rtlCol="0">
            <a:spAutoFit/>
          </a:bodyPr>
          <a:lstStyle/>
          <a:p>
            <a:r>
              <a:rPr lang="zh-CN" altLang="en-US" b="1" dirty="0"/>
              <a:t>接收缓存</a:t>
            </a:r>
          </a:p>
        </p:txBody>
      </p:sp>
      <p:sp>
        <p:nvSpPr>
          <p:cNvPr id="34" name="矩形 33">
            <a:extLst>
              <a:ext uri="{FF2B5EF4-FFF2-40B4-BE49-F238E27FC236}">
                <a16:creationId xmlns:a16="http://schemas.microsoft.com/office/drawing/2014/main" id="{59C63450-0344-EAB8-BED8-62C2F75028B7}"/>
              </a:ext>
            </a:extLst>
          </p:cNvPr>
          <p:cNvSpPr/>
          <p:nvPr/>
        </p:nvSpPr>
        <p:spPr>
          <a:xfrm>
            <a:off x="7858160" y="2402410"/>
            <a:ext cx="1545751" cy="461132"/>
          </a:xfrm>
          <a:prstGeom prst="rect">
            <a:avLst/>
          </a:prstGeom>
          <a:solidFill>
            <a:schemeClr val="accent5"/>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b="1" dirty="0"/>
          </a:p>
        </p:txBody>
      </p:sp>
      <p:sp>
        <p:nvSpPr>
          <p:cNvPr id="14" name="矩形 13">
            <a:extLst>
              <a:ext uri="{FF2B5EF4-FFF2-40B4-BE49-F238E27FC236}">
                <a16:creationId xmlns:a16="http://schemas.microsoft.com/office/drawing/2014/main" id="{1672B903-2A2C-B1F5-F8AA-430A6023086F}"/>
              </a:ext>
            </a:extLst>
          </p:cNvPr>
          <p:cNvSpPr/>
          <p:nvPr/>
        </p:nvSpPr>
        <p:spPr>
          <a:xfrm>
            <a:off x="2527662" y="2402410"/>
            <a:ext cx="1545751" cy="461132"/>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流量控制的基本概念</a:t>
              </a:r>
            </a:p>
          </p:txBody>
        </p:sp>
      </p:grpSp>
      <p:grpSp>
        <p:nvGrpSpPr>
          <p:cNvPr id="9" name="组合 8">
            <a:extLst>
              <a:ext uri="{FF2B5EF4-FFF2-40B4-BE49-F238E27FC236}">
                <a16:creationId xmlns:a16="http://schemas.microsoft.com/office/drawing/2014/main" id="{63069670-AFBE-E12E-1275-8E39449A5A10}"/>
              </a:ext>
            </a:extLst>
          </p:cNvPr>
          <p:cNvGrpSpPr/>
          <p:nvPr/>
        </p:nvGrpSpPr>
        <p:grpSpPr>
          <a:xfrm>
            <a:off x="1957985" y="1306230"/>
            <a:ext cx="8276030" cy="654939"/>
            <a:chOff x="2130526" y="1316563"/>
            <a:chExt cx="8276030" cy="654939"/>
          </a:xfrm>
        </p:grpSpPr>
        <p:sp>
          <p:nvSpPr>
            <p:cNvPr id="24" name="文本框 23">
              <a:extLst>
                <a:ext uri="{FF2B5EF4-FFF2-40B4-BE49-F238E27FC236}">
                  <a16:creationId xmlns:a16="http://schemas.microsoft.com/office/drawing/2014/main" id="{ABC1E240-2472-5F63-48F2-374B54E05FC4}"/>
                </a:ext>
              </a:extLst>
            </p:cNvPr>
            <p:cNvSpPr txBox="1"/>
            <p:nvPr/>
          </p:nvSpPr>
          <p:spPr>
            <a:xfrm>
              <a:off x="2130526" y="1364296"/>
              <a:ext cx="108510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5" name="文本框 24">
              <a:extLst>
                <a:ext uri="{FF2B5EF4-FFF2-40B4-BE49-F238E27FC236}">
                  <a16:creationId xmlns:a16="http://schemas.microsoft.com/office/drawing/2014/main" id="{CEF6D472-E22A-8768-D9C3-A3F97244770D}"/>
                </a:ext>
              </a:extLst>
            </p:cNvPr>
            <p:cNvSpPr txBox="1"/>
            <p:nvPr/>
          </p:nvSpPr>
          <p:spPr>
            <a:xfrm>
              <a:off x="9081840" y="1364296"/>
              <a:ext cx="1324716" cy="369332"/>
            </a:xfrm>
            <a:prstGeom prst="rect">
              <a:avLst/>
            </a:prstGeom>
            <a:noFill/>
          </p:spPr>
          <p:txBody>
            <a:bodyPr wrap="square" rtlCol="0">
              <a:spAutoFit/>
            </a:bodyPr>
            <a:lstStyle/>
            <a:p>
              <a:pPr algn="ctr"/>
              <a:r>
                <a:rPr lang="en-US" altLang="zh-CN" b="1" dirty="0"/>
                <a:t>TCP</a:t>
              </a:r>
              <a:r>
                <a:rPr lang="zh-CN" altLang="en-US" b="1" dirty="0"/>
                <a:t>服务器</a:t>
              </a:r>
            </a:p>
          </p:txBody>
        </p:sp>
        <p:grpSp>
          <p:nvGrpSpPr>
            <p:cNvPr id="26" name="组合 25">
              <a:extLst>
                <a:ext uri="{FF2B5EF4-FFF2-40B4-BE49-F238E27FC236}">
                  <a16:creationId xmlns:a16="http://schemas.microsoft.com/office/drawing/2014/main" id="{E6947661-44AF-5FB4-02BF-15425BDB997C}"/>
                </a:ext>
              </a:extLst>
            </p:cNvPr>
            <p:cNvGrpSpPr/>
            <p:nvPr/>
          </p:nvGrpSpPr>
          <p:grpSpPr>
            <a:xfrm>
              <a:off x="3118053" y="1316563"/>
              <a:ext cx="5963787" cy="654939"/>
              <a:chOff x="2993956" y="1149410"/>
              <a:chExt cx="5963787" cy="654939"/>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956" y="1149410"/>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4026" y="1149410"/>
                <a:ext cx="443717" cy="582378"/>
              </a:xfrm>
              <a:prstGeom prst="rect">
                <a:avLst/>
              </a:prstGeom>
            </p:spPr>
          </p:pic>
        </p:grpSp>
      </p:grpSp>
      <p:sp>
        <p:nvSpPr>
          <p:cNvPr id="13" name="文本框 12">
            <a:extLst>
              <a:ext uri="{FF2B5EF4-FFF2-40B4-BE49-F238E27FC236}">
                <a16:creationId xmlns:a16="http://schemas.microsoft.com/office/drawing/2014/main" id="{DD2118F3-05BE-7294-3123-5F84BC325A03}"/>
              </a:ext>
            </a:extLst>
          </p:cNvPr>
          <p:cNvSpPr txBox="1"/>
          <p:nvPr/>
        </p:nvSpPr>
        <p:spPr>
          <a:xfrm>
            <a:off x="1396837" y="2448310"/>
            <a:ext cx="942817" cy="369332"/>
          </a:xfrm>
          <a:prstGeom prst="rect">
            <a:avLst/>
          </a:prstGeom>
          <a:noFill/>
        </p:spPr>
        <p:txBody>
          <a:bodyPr wrap="square" rtlCol="0">
            <a:spAutoFit/>
          </a:bodyPr>
          <a:lstStyle/>
          <a:p>
            <a:r>
              <a:rPr lang="zh-CN" altLang="en-US" b="1" dirty="0"/>
              <a:t>发送方</a:t>
            </a:r>
          </a:p>
        </p:txBody>
      </p:sp>
      <p:sp>
        <p:nvSpPr>
          <p:cNvPr id="32" name="文本框 31">
            <a:extLst>
              <a:ext uri="{FF2B5EF4-FFF2-40B4-BE49-F238E27FC236}">
                <a16:creationId xmlns:a16="http://schemas.microsoft.com/office/drawing/2014/main" id="{2CDB8144-6DFE-84A7-B84A-17243C82E96E}"/>
              </a:ext>
            </a:extLst>
          </p:cNvPr>
          <p:cNvSpPr txBox="1"/>
          <p:nvPr/>
        </p:nvSpPr>
        <p:spPr>
          <a:xfrm>
            <a:off x="9555435" y="2448310"/>
            <a:ext cx="942817" cy="369332"/>
          </a:xfrm>
          <a:prstGeom prst="rect">
            <a:avLst/>
          </a:prstGeom>
          <a:noFill/>
        </p:spPr>
        <p:txBody>
          <a:bodyPr wrap="square" rtlCol="0">
            <a:spAutoFit/>
          </a:bodyPr>
          <a:lstStyle/>
          <a:p>
            <a:r>
              <a:rPr lang="zh-CN" altLang="en-US" b="1" dirty="0"/>
              <a:t>接收方</a:t>
            </a:r>
          </a:p>
        </p:txBody>
      </p:sp>
      <p:grpSp>
        <p:nvGrpSpPr>
          <p:cNvPr id="12" name="组合 11">
            <a:extLst>
              <a:ext uri="{FF2B5EF4-FFF2-40B4-BE49-F238E27FC236}">
                <a16:creationId xmlns:a16="http://schemas.microsoft.com/office/drawing/2014/main" id="{0E937C6A-52E5-D37A-DE50-352611172B5D}"/>
              </a:ext>
            </a:extLst>
          </p:cNvPr>
          <p:cNvGrpSpPr/>
          <p:nvPr/>
        </p:nvGrpSpPr>
        <p:grpSpPr>
          <a:xfrm>
            <a:off x="2611854" y="2386260"/>
            <a:ext cx="1304165" cy="369332"/>
            <a:chOff x="2611854" y="2386260"/>
            <a:chExt cx="1304165" cy="369332"/>
          </a:xfrm>
        </p:grpSpPr>
        <p:sp>
          <p:nvSpPr>
            <p:cNvPr id="22" name="矩形 21">
              <a:extLst>
                <a:ext uri="{FF2B5EF4-FFF2-40B4-BE49-F238E27FC236}">
                  <a16:creationId xmlns:a16="http://schemas.microsoft.com/office/drawing/2014/main" id="{B93B97C9-271A-2CAC-7AF7-E53108C5F727}"/>
                </a:ext>
              </a:extLst>
            </p:cNvPr>
            <p:cNvSpPr/>
            <p:nvPr/>
          </p:nvSpPr>
          <p:spPr>
            <a:xfrm>
              <a:off x="3791922" y="2570926"/>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D8F5F077-13A4-EB69-C909-F9D7F8BCF4BE}"/>
                </a:ext>
              </a:extLst>
            </p:cNvPr>
            <p:cNvSpPr/>
            <p:nvPr/>
          </p:nvSpPr>
          <p:spPr>
            <a:xfrm>
              <a:off x="3545309" y="2570926"/>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C5E7C4C9-8A0A-ACD1-DDF2-9A23568E5ADD}"/>
                </a:ext>
              </a:extLst>
            </p:cNvPr>
            <p:cNvSpPr/>
            <p:nvPr/>
          </p:nvSpPr>
          <p:spPr>
            <a:xfrm>
              <a:off x="3298696" y="2570926"/>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291A983A-9107-77C4-2616-863CD25472E9}"/>
                </a:ext>
              </a:extLst>
            </p:cNvPr>
            <p:cNvSpPr/>
            <p:nvPr/>
          </p:nvSpPr>
          <p:spPr>
            <a:xfrm>
              <a:off x="2851131" y="2570926"/>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9F51CB21-2BC5-EB7F-1BC9-B818B4E256B5}"/>
                </a:ext>
              </a:extLst>
            </p:cNvPr>
            <p:cNvSpPr/>
            <p:nvPr/>
          </p:nvSpPr>
          <p:spPr>
            <a:xfrm>
              <a:off x="2611854" y="2570926"/>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2440492D-51CF-064B-E9EF-B72F1826E258}"/>
                </a:ext>
              </a:extLst>
            </p:cNvPr>
            <p:cNvSpPr txBox="1"/>
            <p:nvPr/>
          </p:nvSpPr>
          <p:spPr>
            <a:xfrm>
              <a:off x="2945513" y="2386260"/>
              <a:ext cx="353184" cy="369332"/>
            </a:xfrm>
            <a:prstGeom prst="rect">
              <a:avLst/>
            </a:prstGeom>
            <a:noFill/>
          </p:spPr>
          <p:txBody>
            <a:bodyPr wrap="square" rtlCol="0">
              <a:spAutoFit/>
            </a:bodyPr>
            <a:lstStyle/>
            <a:p>
              <a:r>
                <a:rPr lang="en-US" altLang="zh-CN" b="1" dirty="0">
                  <a:solidFill>
                    <a:schemeClr val="bg1"/>
                  </a:solidFill>
                </a:rPr>
                <a:t>…</a:t>
              </a:r>
              <a:endParaRPr lang="zh-CN" altLang="en-US" b="1" dirty="0">
                <a:solidFill>
                  <a:schemeClr val="bg1"/>
                </a:solidFill>
              </a:endParaRPr>
            </a:p>
          </p:txBody>
        </p:sp>
      </p:grpSp>
      <p:grpSp>
        <p:nvGrpSpPr>
          <p:cNvPr id="36" name="组合 35">
            <a:extLst>
              <a:ext uri="{FF2B5EF4-FFF2-40B4-BE49-F238E27FC236}">
                <a16:creationId xmlns:a16="http://schemas.microsoft.com/office/drawing/2014/main" id="{F2CE7DF4-F65C-F40C-BCD5-DF92917CA789}"/>
              </a:ext>
            </a:extLst>
          </p:cNvPr>
          <p:cNvGrpSpPr/>
          <p:nvPr/>
        </p:nvGrpSpPr>
        <p:grpSpPr>
          <a:xfrm>
            <a:off x="4157604" y="2075708"/>
            <a:ext cx="3634389" cy="823090"/>
            <a:chOff x="4157604" y="2075708"/>
            <a:chExt cx="3634389" cy="823090"/>
          </a:xfrm>
        </p:grpSpPr>
        <p:sp>
          <p:nvSpPr>
            <p:cNvPr id="37" name="圆柱体 36">
              <a:extLst>
                <a:ext uri="{FF2B5EF4-FFF2-40B4-BE49-F238E27FC236}">
                  <a16:creationId xmlns:a16="http://schemas.microsoft.com/office/drawing/2014/main" id="{BE5945D6-E504-5776-034A-3F88971C6C96}"/>
                </a:ext>
              </a:extLst>
            </p:cNvPr>
            <p:cNvSpPr/>
            <p:nvPr/>
          </p:nvSpPr>
          <p:spPr>
            <a:xfrm rot="16200000">
              <a:off x="5726605" y="833409"/>
              <a:ext cx="496388" cy="3634389"/>
            </a:xfrm>
            <a:prstGeom prst="can">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815A889B-22AA-5CE5-1CF7-BF960EDAC3C2}"/>
                </a:ext>
              </a:extLst>
            </p:cNvPr>
            <p:cNvSpPr txBox="1"/>
            <p:nvPr/>
          </p:nvSpPr>
          <p:spPr>
            <a:xfrm>
              <a:off x="5526110" y="2075708"/>
              <a:ext cx="1139779" cy="369332"/>
            </a:xfrm>
            <a:prstGeom prst="rect">
              <a:avLst/>
            </a:prstGeom>
            <a:noFill/>
          </p:spPr>
          <p:txBody>
            <a:bodyPr wrap="square" rtlCol="0">
              <a:spAutoFit/>
            </a:bodyPr>
            <a:lstStyle/>
            <a:p>
              <a:r>
                <a:rPr lang="en-US" altLang="zh-CN" b="1" dirty="0"/>
                <a:t>TCP</a:t>
              </a:r>
              <a:r>
                <a:rPr lang="zh-CN" altLang="en-US" b="1" dirty="0"/>
                <a:t>连接</a:t>
              </a:r>
            </a:p>
          </p:txBody>
        </p:sp>
      </p:grpSp>
      <p:grpSp>
        <p:nvGrpSpPr>
          <p:cNvPr id="16" name="组合 15">
            <a:extLst>
              <a:ext uri="{FF2B5EF4-FFF2-40B4-BE49-F238E27FC236}">
                <a16:creationId xmlns:a16="http://schemas.microsoft.com/office/drawing/2014/main" id="{CA0F4BD6-7862-C125-3ECA-FB28778F6D3F}"/>
              </a:ext>
            </a:extLst>
          </p:cNvPr>
          <p:cNvGrpSpPr/>
          <p:nvPr/>
        </p:nvGrpSpPr>
        <p:grpSpPr>
          <a:xfrm>
            <a:off x="4390668" y="2403397"/>
            <a:ext cx="3315968" cy="397429"/>
            <a:chOff x="4390668" y="2403397"/>
            <a:chExt cx="3315968" cy="397429"/>
          </a:xfrm>
        </p:grpSpPr>
        <p:sp>
          <p:nvSpPr>
            <p:cNvPr id="15" name="标注: 右箭头 14">
              <a:extLst>
                <a:ext uri="{FF2B5EF4-FFF2-40B4-BE49-F238E27FC236}">
                  <a16:creationId xmlns:a16="http://schemas.microsoft.com/office/drawing/2014/main" id="{519B820F-EBBD-9D89-BACA-680315C6D509}"/>
                </a:ext>
              </a:extLst>
            </p:cNvPr>
            <p:cNvSpPr/>
            <p:nvPr/>
          </p:nvSpPr>
          <p:spPr>
            <a:xfrm>
              <a:off x="4390668" y="2500380"/>
              <a:ext cx="1456508" cy="300446"/>
            </a:xfrm>
            <a:prstGeom prst="rightArrowCallout">
              <a:avLst>
                <a:gd name="adj1" fmla="val 25000"/>
                <a:gd name="adj2" fmla="val 25000"/>
                <a:gd name="adj3" fmla="val 25000"/>
                <a:gd name="adj4" fmla="val 8647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TCP</a:t>
              </a:r>
              <a:r>
                <a:rPr lang="zh-CN" altLang="en-US" b="1" dirty="0">
                  <a:solidFill>
                    <a:schemeClr val="tx1"/>
                  </a:solidFill>
                </a:rPr>
                <a:t>报文段</a:t>
              </a:r>
            </a:p>
          </p:txBody>
        </p:sp>
        <p:sp>
          <p:nvSpPr>
            <p:cNvPr id="39" name="标注: 右箭头 38">
              <a:extLst>
                <a:ext uri="{FF2B5EF4-FFF2-40B4-BE49-F238E27FC236}">
                  <a16:creationId xmlns:a16="http://schemas.microsoft.com/office/drawing/2014/main" id="{81024C44-236A-2B9D-0977-32BE9B4D0C17}"/>
                </a:ext>
              </a:extLst>
            </p:cNvPr>
            <p:cNvSpPr/>
            <p:nvPr/>
          </p:nvSpPr>
          <p:spPr>
            <a:xfrm>
              <a:off x="6250128" y="2500380"/>
              <a:ext cx="1456508" cy="300446"/>
            </a:xfrm>
            <a:prstGeom prst="rightArrowCallout">
              <a:avLst>
                <a:gd name="adj1" fmla="val 25000"/>
                <a:gd name="adj2" fmla="val 25000"/>
                <a:gd name="adj3" fmla="val 25000"/>
                <a:gd name="adj4" fmla="val 8647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TCP</a:t>
              </a:r>
              <a:r>
                <a:rPr lang="zh-CN" altLang="en-US" b="1" dirty="0">
                  <a:solidFill>
                    <a:schemeClr val="tx1"/>
                  </a:solidFill>
                </a:rPr>
                <a:t>报文段</a:t>
              </a:r>
            </a:p>
          </p:txBody>
        </p:sp>
        <p:sp>
          <p:nvSpPr>
            <p:cNvPr id="40" name="文本框 39">
              <a:extLst>
                <a:ext uri="{FF2B5EF4-FFF2-40B4-BE49-F238E27FC236}">
                  <a16:creationId xmlns:a16="http://schemas.microsoft.com/office/drawing/2014/main" id="{3CE641D2-EF51-E6D3-CDE7-A01E92F3256A}"/>
                </a:ext>
              </a:extLst>
            </p:cNvPr>
            <p:cNvSpPr txBox="1"/>
            <p:nvPr/>
          </p:nvSpPr>
          <p:spPr>
            <a:xfrm>
              <a:off x="5859768" y="2403397"/>
              <a:ext cx="353184" cy="369332"/>
            </a:xfrm>
            <a:prstGeom prst="rect">
              <a:avLst/>
            </a:prstGeom>
            <a:noFill/>
          </p:spPr>
          <p:txBody>
            <a:bodyPr wrap="square" rtlCol="0">
              <a:spAutoFit/>
            </a:bodyPr>
            <a:lstStyle/>
            <a:p>
              <a:r>
                <a:rPr lang="en-US" altLang="zh-CN" b="1" dirty="0">
                  <a:solidFill>
                    <a:schemeClr val="bg1"/>
                  </a:solidFill>
                </a:rPr>
                <a:t>…</a:t>
              </a:r>
              <a:endParaRPr lang="zh-CN" altLang="en-US" b="1" dirty="0">
                <a:solidFill>
                  <a:schemeClr val="bg1"/>
                </a:solidFill>
              </a:endParaRPr>
            </a:p>
          </p:txBody>
        </p:sp>
      </p:grpSp>
      <p:grpSp>
        <p:nvGrpSpPr>
          <p:cNvPr id="44" name="组合 43">
            <a:extLst>
              <a:ext uri="{FF2B5EF4-FFF2-40B4-BE49-F238E27FC236}">
                <a16:creationId xmlns:a16="http://schemas.microsoft.com/office/drawing/2014/main" id="{0AA0C740-277B-BBE1-1148-704B8DA6C82E}"/>
              </a:ext>
            </a:extLst>
          </p:cNvPr>
          <p:cNvGrpSpPr/>
          <p:nvPr/>
        </p:nvGrpSpPr>
        <p:grpSpPr>
          <a:xfrm>
            <a:off x="1736991" y="1837072"/>
            <a:ext cx="1085346" cy="529383"/>
            <a:chOff x="1736991" y="1837072"/>
            <a:chExt cx="1085346" cy="529383"/>
          </a:xfrm>
        </p:grpSpPr>
        <p:grpSp>
          <p:nvGrpSpPr>
            <p:cNvPr id="8" name="组合 7">
              <a:extLst>
                <a:ext uri="{FF2B5EF4-FFF2-40B4-BE49-F238E27FC236}">
                  <a16:creationId xmlns:a16="http://schemas.microsoft.com/office/drawing/2014/main" id="{E11013B3-BF74-F521-D408-95EA92456F70}"/>
                </a:ext>
              </a:extLst>
            </p:cNvPr>
            <p:cNvGrpSpPr/>
            <p:nvPr/>
          </p:nvGrpSpPr>
          <p:grpSpPr>
            <a:xfrm>
              <a:off x="2611854" y="1837072"/>
              <a:ext cx="124097" cy="529383"/>
              <a:chOff x="2611854" y="1837072"/>
              <a:chExt cx="124097" cy="529383"/>
            </a:xfrm>
          </p:grpSpPr>
          <p:sp>
            <p:nvSpPr>
              <p:cNvPr id="5" name="矩形 4">
                <a:extLst>
                  <a:ext uri="{FF2B5EF4-FFF2-40B4-BE49-F238E27FC236}">
                    <a16:creationId xmlns:a16="http://schemas.microsoft.com/office/drawing/2014/main" id="{26674B08-912E-9421-750C-51FC76AAEB9F}"/>
                  </a:ext>
                </a:extLst>
              </p:cNvPr>
              <p:cNvSpPr/>
              <p:nvPr/>
            </p:nvSpPr>
            <p:spPr>
              <a:xfrm>
                <a:off x="2611854" y="1837072"/>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620D5408-995F-26F4-3B69-307EA396499D}"/>
                  </a:ext>
                </a:extLst>
              </p:cNvPr>
              <p:cNvSpPr/>
              <p:nvPr/>
            </p:nvSpPr>
            <p:spPr>
              <a:xfrm>
                <a:off x="2611854" y="2039715"/>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15DC389C-2D87-07A6-801E-B0702AF9C52A}"/>
                  </a:ext>
                </a:extLst>
              </p:cNvPr>
              <p:cNvSpPr/>
              <p:nvPr/>
            </p:nvSpPr>
            <p:spPr>
              <a:xfrm>
                <a:off x="2611854" y="2242358"/>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文本框 40">
              <a:extLst>
                <a:ext uri="{FF2B5EF4-FFF2-40B4-BE49-F238E27FC236}">
                  <a16:creationId xmlns:a16="http://schemas.microsoft.com/office/drawing/2014/main" id="{80DCFF37-63B9-4E4B-CF03-7FD62F0BE319}"/>
                </a:ext>
              </a:extLst>
            </p:cNvPr>
            <p:cNvSpPr txBox="1"/>
            <p:nvPr/>
          </p:nvSpPr>
          <p:spPr>
            <a:xfrm>
              <a:off x="1736991" y="1919070"/>
              <a:ext cx="874863" cy="369332"/>
            </a:xfrm>
            <a:prstGeom prst="rect">
              <a:avLst/>
            </a:prstGeom>
            <a:noFill/>
          </p:spPr>
          <p:txBody>
            <a:bodyPr wrap="square" rtlCol="0">
              <a:spAutoFit/>
            </a:bodyPr>
            <a:lstStyle/>
            <a:p>
              <a:r>
                <a:rPr lang="zh-CN" altLang="en-US" b="1" dirty="0"/>
                <a:t>字节流</a:t>
              </a:r>
            </a:p>
          </p:txBody>
        </p:sp>
        <p:cxnSp>
          <p:nvCxnSpPr>
            <p:cNvPr id="43" name="直接箭头连接符 42">
              <a:extLst>
                <a:ext uri="{FF2B5EF4-FFF2-40B4-BE49-F238E27FC236}">
                  <a16:creationId xmlns:a16="http://schemas.microsoft.com/office/drawing/2014/main" id="{886C6EC7-1F67-8EEE-3645-87DF5E4C2869}"/>
                </a:ext>
              </a:extLst>
            </p:cNvPr>
            <p:cNvCxnSpPr/>
            <p:nvPr/>
          </p:nvCxnSpPr>
          <p:spPr>
            <a:xfrm>
              <a:off x="2822337" y="1881504"/>
              <a:ext cx="0" cy="4405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id="{5D701D99-B071-7B0F-73E4-EB5A08FD3E0B}"/>
              </a:ext>
            </a:extLst>
          </p:cNvPr>
          <p:cNvGrpSpPr/>
          <p:nvPr/>
        </p:nvGrpSpPr>
        <p:grpSpPr>
          <a:xfrm>
            <a:off x="7947063" y="2395418"/>
            <a:ext cx="1304165" cy="369332"/>
            <a:chOff x="2611854" y="2386260"/>
            <a:chExt cx="1304165" cy="369332"/>
          </a:xfrm>
        </p:grpSpPr>
        <p:sp>
          <p:nvSpPr>
            <p:cNvPr id="46" name="矩形 45">
              <a:extLst>
                <a:ext uri="{FF2B5EF4-FFF2-40B4-BE49-F238E27FC236}">
                  <a16:creationId xmlns:a16="http://schemas.microsoft.com/office/drawing/2014/main" id="{8D7A4873-5E85-5C83-331E-AD470BE4FFF8}"/>
                </a:ext>
              </a:extLst>
            </p:cNvPr>
            <p:cNvSpPr/>
            <p:nvPr/>
          </p:nvSpPr>
          <p:spPr>
            <a:xfrm>
              <a:off x="3791922" y="2570926"/>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3DC1D314-1877-F8A8-1B25-17D959992630}"/>
                </a:ext>
              </a:extLst>
            </p:cNvPr>
            <p:cNvSpPr/>
            <p:nvPr/>
          </p:nvSpPr>
          <p:spPr>
            <a:xfrm>
              <a:off x="3545309" y="2570926"/>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C3D1B704-B014-0F82-6890-01C15B71D47F}"/>
                </a:ext>
              </a:extLst>
            </p:cNvPr>
            <p:cNvSpPr/>
            <p:nvPr/>
          </p:nvSpPr>
          <p:spPr>
            <a:xfrm>
              <a:off x="3298696" y="2570926"/>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78326382-0394-5D65-4D68-582783FE2076}"/>
                </a:ext>
              </a:extLst>
            </p:cNvPr>
            <p:cNvSpPr/>
            <p:nvPr/>
          </p:nvSpPr>
          <p:spPr>
            <a:xfrm>
              <a:off x="2851131" y="2570926"/>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8782E94A-F00E-974F-ECA5-E79347F75681}"/>
                </a:ext>
              </a:extLst>
            </p:cNvPr>
            <p:cNvSpPr/>
            <p:nvPr/>
          </p:nvSpPr>
          <p:spPr>
            <a:xfrm>
              <a:off x="2611854" y="2570926"/>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5FEBEE8C-AEF2-597F-3A73-7A4143EA086A}"/>
                </a:ext>
              </a:extLst>
            </p:cNvPr>
            <p:cNvSpPr txBox="1"/>
            <p:nvPr/>
          </p:nvSpPr>
          <p:spPr>
            <a:xfrm>
              <a:off x="2945513" y="2386260"/>
              <a:ext cx="353184" cy="369332"/>
            </a:xfrm>
            <a:prstGeom prst="rect">
              <a:avLst/>
            </a:prstGeom>
            <a:noFill/>
          </p:spPr>
          <p:txBody>
            <a:bodyPr wrap="square" rtlCol="0">
              <a:spAutoFit/>
            </a:bodyPr>
            <a:lstStyle/>
            <a:p>
              <a:r>
                <a:rPr lang="en-US" altLang="zh-CN" b="1" dirty="0">
                  <a:solidFill>
                    <a:schemeClr val="bg1"/>
                  </a:solidFill>
                </a:rPr>
                <a:t>…</a:t>
              </a:r>
              <a:endParaRPr lang="zh-CN" altLang="en-US" b="1" dirty="0">
                <a:solidFill>
                  <a:schemeClr val="bg1"/>
                </a:solidFill>
              </a:endParaRPr>
            </a:p>
          </p:txBody>
        </p:sp>
      </p:grpSp>
      <p:grpSp>
        <p:nvGrpSpPr>
          <p:cNvPr id="61" name="组合 60">
            <a:extLst>
              <a:ext uri="{FF2B5EF4-FFF2-40B4-BE49-F238E27FC236}">
                <a16:creationId xmlns:a16="http://schemas.microsoft.com/office/drawing/2014/main" id="{5C47008D-6FD0-C377-8497-FF6B45034671}"/>
              </a:ext>
            </a:extLst>
          </p:cNvPr>
          <p:cNvGrpSpPr/>
          <p:nvPr/>
        </p:nvGrpSpPr>
        <p:grpSpPr>
          <a:xfrm>
            <a:off x="9053554" y="1821111"/>
            <a:ext cx="1141032" cy="529383"/>
            <a:chOff x="9053554" y="1821111"/>
            <a:chExt cx="1141032" cy="529383"/>
          </a:xfrm>
        </p:grpSpPr>
        <p:grpSp>
          <p:nvGrpSpPr>
            <p:cNvPr id="53" name="组合 52">
              <a:extLst>
                <a:ext uri="{FF2B5EF4-FFF2-40B4-BE49-F238E27FC236}">
                  <a16:creationId xmlns:a16="http://schemas.microsoft.com/office/drawing/2014/main" id="{8C169014-0D59-F832-EE1E-D02EB991D7DB}"/>
                </a:ext>
              </a:extLst>
            </p:cNvPr>
            <p:cNvGrpSpPr/>
            <p:nvPr/>
          </p:nvGrpSpPr>
          <p:grpSpPr>
            <a:xfrm>
              <a:off x="9126706" y="1821111"/>
              <a:ext cx="124097" cy="529383"/>
              <a:chOff x="2611854" y="1837072"/>
              <a:chExt cx="124097" cy="529383"/>
            </a:xfrm>
          </p:grpSpPr>
          <p:sp>
            <p:nvSpPr>
              <p:cNvPr id="56" name="矩形 55">
                <a:extLst>
                  <a:ext uri="{FF2B5EF4-FFF2-40B4-BE49-F238E27FC236}">
                    <a16:creationId xmlns:a16="http://schemas.microsoft.com/office/drawing/2014/main" id="{C8CDCA68-C4CE-2F2E-D278-7C3CAB5A2293}"/>
                  </a:ext>
                </a:extLst>
              </p:cNvPr>
              <p:cNvSpPr/>
              <p:nvPr/>
            </p:nvSpPr>
            <p:spPr>
              <a:xfrm>
                <a:off x="2611854" y="1837072"/>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63DBA1C4-5D68-811E-1D02-7DDC6E3B47D9}"/>
                  </a:ext>
                </a:extLst>
              </p:cNvPr>
              <p:cNvSpPr/>
              <p:nvPr/>
            </p:nvSpPr>
            <p:spPr>
              <a:xfrm>
                <a:off x="2611854" y="2039715"/>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5B034B44-D38E-DB8F-56AF-FEC042EBFB7E}"/>
                  </a:ext>
                </a:extLst>
              </p:cNvPr>
              <p:cNvSpPr/>
              <p:nvPr/>
            </p:nvSpPr>
            <p:spPr>
              <a:xfrm>
                <a:off x="2611854" y="2242358"/>
                <a:ext cx="124097" cy="124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文本框 53">
              <a:extLst>
                <a:ext uri="{FF2B5EF4-FFF2-40B4-BE49-F238E27FC236}">
                  <a16:creationId xmlns:a16="http://schemas.microsoft.com/office/drawing/2014/main" id="{80835361-A057-3E76-CFAF-B2D7C39EA2A3}"/>
                </a:ext>
              </a:extLst>
            </p:cNvPr>
            <p:cNvSpPr txBox="1"/>
            <p:nvPr/>
          </p:nvSpPr>
          <p:spPr>
            <a:xfrm>
              <a:off x="9319723" y="1901136"/>
              <a:ext cx="874863" cy="369332"/>
            </a:xfrm>
            <a:prstGeom prst="rect">
              <a:avLst/>
            </a:prstGeom>
            <a:noFill/>
          </p:spPr>
          <p:txBody>
            <a:bodyPr wrap="square" rtlCol="0">
              <a:spAutoFit/>
            </a:bodyPr>
            <a:lstStyle/>
            <a:p>
              <a:r>
                <a:rPr lang="zh-CN" altLang="en-US" b="1" dirty="0"/>
                <a:t>字节流</a:t>
              </a:r>
            </a:p>
          </p:txBody>
        </p:sp>
        <p:cxnSp>
          <p:nvCxnSpPr>
            <p:cNvPr id="55" name="直接箭头连接符 54">
              <a:extLst>
                <a:ext uri="{FF2B5EF4-FFF2-40B4-BE49-F238E27FC236}">
                  <a16:creationId xmlns:a16="http://schemas.microsoft.com/office/drawing/2014/main" id="{9A3F5899-164D-FB03-8721-A100E9859F0A}"/>
                </a:ext>
              </a:extLst>
            </p:cNvPr>
            <p:cNvCxnSpPr>
              <a:cxnSpLocks/>
            </p:cNvCxnSpPr>
            <p:nvPr/>
          </p:nvCxnSpPr>
          <p:spPr>
            <a:xfrm flipV="1">
              <a:off x="9053554" y="1821111"/>
              <a:ext cx="0" cy="4963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矩形 58">
            <a:extLst>
              <a:ext uri="{FF2B5EF4-FFF2-40B4-BE49-F238E27FC236}">
                <a16:creationId xmlns:a16="http://schemas.microsoft.com/office/drawing/2014/main" id="{5BBF9693-B3A1-4E36-7675-0B16435C70F6}"/>
              </a:ext>
            </a:extLst>
          </p:cNvPr>
          <p:cNvSpPr/>
          <p:nvPr/>
        </p:nvSpPr>
        <p:spPr>
          <a:xfrm>
            <a:off x="1016000" y="507279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íşlïḍè">
            <a:extLst>
              <a:ext uri="{FF2B5EF4-FFF2-40B4-BE49-F238E27FC236}">
                <a16:creationId xmlns:a16="http://schemas.microsoft.com/office/drawing/2014/main" id="{328D100E-D0FE-7417-27E2-48EE044931B1}"/>
              </a:ext>
            </a:extLst>
          </p:cNvPr>
          <p:cNvSpPr txBox="1"/>
          <p:nvPr/>
        </p:nvSpPr>
        <p:spPr>
          <a:xfrm>
            <a:off x="1293757" y="4991732"/>
            <a:ext cx="10593443" cy="690610"/>
          </a:xfrm>
          <a:prstGeom prst="rect">
            <a:avLst/>
          </a:prstGeom>
          <a:solidFill>
            <a:schemeClr val="bg1"/>
          </a:solidFill>
        </p:spPr>
        <p:txBody>
          <a:bodyPr wrap="square" lIns="91440" tIns="45720" rIns="91440" bIns="45720" anchor="ctr">
            <a:noAutofit/>
          </a:bodyPr>
          <a:lstStyle/>
          <a:p>
            <a:r>
              <a:rPr lang="en-US" altLang="zh-CN" b="1" dirty="0"/>
              <a:t>TCP</a:t>
            </a:r>
            <a:r>
              <a:rPr lang="zh-CN" altLang="en-US" b="1" dirty="0"/>
              <a:t>为应用程序提供了</a:t>
            </a:r>
            <a:r>
              <a:rPr lang="zh-CN" altLang="en-US" b="1" dirty="0">
                <a:solidFill>
                  <a:schemeClr val="accent1">
                    <a:lumMod val="75000"/>
                  </a:schemeClr>
                </a:solidFill>
              </a:rPr>
              <a:t>流量控制</a:t>
            </a:r>
            <a:r>
              <a:rPr lang="zh-CN" altLang="en-US" b="1" dirty="0"/>
              <a:t>（</a:t>
            </a:r>
            <a:r>
              <a:rPr lang="en-US" altLang="zh-CN" b="1" dirty="0"/>
              <a:t>Flow Control</a:t>
            </a:r>
            <a:r>
              <a:rPr lang="zh-CN" altLang="en-US" b="1" dirty="0"/>
              <a:t>）机制，以</a:t>
            </a:r>
            <a:r>
              <a:rPr lang="zh-CN" altLang="en-US" b="1" dirty="0">
                <a:solidFill>
                  <a:schemeClr val="accent1">
                    <a:lumMod val="75000"/>
                  </a:schemeClr>
                </a:solidFill>
              </a:rPr>
              <a:t>解决因发送方发送数据太快而导致接收方来不及接收</a:t>
            </a:r>
            <a:r>
              <a:rPr lang="zh-CN" altLang="en-US" b="1" dirty="0"/>
              <a:t>，</a:t>
            </a:r>
            <a:r>
              <a:rPr lang="zh-CN" altLang="en-US" b="1" dirty="0">
                <a:solidFill>
                  <a:schemeClr val="accent1">
                    <a:lumMod val="75000"/>
                  </a:schemeClr>
                </a:solidFill>
              </a:rPr>
              <a:t>造成接收方的接收缓存溢出的问题</a:t>
            </a:r>
            <a:r>
              <a:rPr lang="zh-CN" altLang="en-US" b="1" dirty="0"/>
              <a:t>。</a:t>
            </a:r>
            <a:endParaRPr lang="en-US" altLang="zh-CN" b="1" dirty="0"/>
          </a:p>
        </p:txBody>
      </p:sp>
      <p:sp>
        <p:nvSpPr>
          <p:cNvPr id="62" name="矩形 61">
            <a:extLst>
              <a:ext uri="{FF2B5EF4-FFF2-40B4-BE49-F238E27FC236}">
                <a16:creationId xmlns:a16="http://schemas.microsoft.com/office/drawing/2014/main" id="{01BE3911-9D3F-E618-77EF-75C3D9F68356}"/>
              </a:ext>
            </a:extLst>
          </p:cNvPr>
          <p:cNvSpPr/>
          <p:nvPr/>
        </p:nvSpPr>
        <p:spPr>
          <a:xfrm>
            <a:off x="1018195" y="582935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íşlïḍè">
            <a:extLst>
              <a:ext uri="{FF2B5EF4-FFF2-40B4-BE49-F238E27FC236}">
                <a16:creationId xmlns:a16="http://schemas.microsoft.com/office/drawing/2014/main" id="{20952DB4-B7C9-CEE0-2E09-BAE8B62CB75A}"/>
              </a:ext>
            </a:extLst>
          </p:cNvPr>
          <p:cNvSpPr txBox="1"/>
          <p:nvPr/>
        </p:nvSpPr>
        <p:spPr>
          <a:xfrm>
            <a:off x="1295952" y="5748290"/>
            <a:ext cx="10593443" cy="411532"/>
          </a:xfrm>
          <a:prstGeom prst="rect">
            <a:avLst/>
          </a:prstGeom>
          <a:solidFill>
            <a:schemeClr val="bg1"/>
          </a:solidFill>
        </p:spPr>
        <p:txBody>
          <a:bodyPr wrap="square" lIns="91440" tIns="45720" rIns="91440" bIns="45720" anchor="ctr">
            <a:noAutofit/>
          </a:bodyPr>
          <a:lstStyle/>
          <a:p>
            <a:r>
              <a:rPr lang="zh-CN" altLang="en-US" b="1" dirty="0"/>
              <a:t>流量控制的基本方法：</a:t>
            </a:r>
            <a:r>
              <a:rPr lang="zh-CN" altLang="en-US" b="1" dirty="0">
                <a:solidFill>
                  <a:schemeClr val="accent1">
                    <a:lumMod val="75000"/>
                  </a:schemeClr>
                </a:solidFill>
              </a:rPr>
              <a:t>接收方根据自己的接收能力（接收缓存的可用空间大小）控制发送方的发送速率</a:t>
            </a:r>
            <a:r>
              <a:rPr lang="zh-CN" altLang="en-US" b="1" dirty="0"/>
              <a:t>。</a:t>
            </a:r>
            <a:endParaRPr lang="en-US" altLang="zh-CN" b="1" dirty="0"/>
          </a:p>
        </p:txBody>
      </p:sp>
      <p:grpSp>
        <p:nvGrpSpPr>
          <p:cNvPr id="42" name="组合 41">
            <a:extLst>
              <a:ext uri="{FF2B5EF4-FFF2-40B4-BE49-F238E27FC236}">
                <a16:creationId xmlns:a16="http://schemas.microsoft.com/office/drawing/2014/main" id="{B8739E78-D3B5-2493-4528-9DDC85C6F522}"/>
              </a:ext>
            </a:extLst>
          </p:cNvPr>
          <p:cNvGrpSpPr/>
          <p:nvPr/>
        </p:nvGrpSpPr>
        <p:grpSpPr>
          <a:xfrm>
            <a:off x="3290432" y="3298434"/>
            <a:ext cx="5346953" cy="946591"/>
            <a:chOff x="3290432" y="3298434"/>
            <a:chExt cx="5346953" cy="946591"/>
          </a:xfrm>
        </p:grpSpPr>
        <p:cxnSp>
          <p:nvCxnSpPr>
            <p:cNvPr id="10" name="连接符: 肘形 9">
              <a:extLst>
                <a:ext uri="{FF2B5EF4-FFF2-40B4-BE49-F238E27FC236}">
                  <a16:creationId xmlns:a16="http://schemas.microsoft.com/office/drawing/2014/main" id="{8B070852-61CA-8F00-BB9E-873D26E5787B}"/>
                </a:ext>
              </a:extLst>
            </p:cNvPr>
            <p:cNvCxnSpPr>
              <a:cxnSpLocks/>
              <a:stCxn id="18" idx="2"/>
              <a:endCxn id="17" idx="2"/>
            </p:cNvCxnSpPr>
            <p:nvPr/>
          </p:nvCxnSpPr>
          <p:spPr>
            <a:xfrm rot="5400000">
              <a:off x="5957559" y="631307"/>
              <a:ext cx="12700" cy="5346953"/>
            </a:xfrm>
            <a:prstGeom prst="bentConnector3">
              <a:avLst>
                <a:gd name="adj1" fmla="val 7508575"/>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35398A8B-7590-8EC1-DECA-2F7D639D8204}"/>
                </a:ext>
              </a:extLst>
            </p:cNvPr>
            <p:cNvSpPr txBox="1"/>
            <p:nvPr/>
          </p:nvSpPr>
          <p:spPr>
            <a:xfrm>
              <a:off x="4026687" y="3598694"/>
              <a:ext cx="4151537" cy="646331"/>
            </a:xfrm>
            <a:prstGeom prst="rect">
              <a:avLst/>
            </a:prstGeom>
            <a:noFill/>
          </p:spPr>
          <p:txBody>
            <a:bodyPr wrap="square">
              <a:spAutoFit/>
            </a:bodyPr>
            <a:lstStyle/>
            <a:p>
              <a:pPr algn="ctr"/>
              <a:r>
                <a:rPr lang="zh-CN" altLang="en-US" b="1" dirty="0">
                  <a:solidFill>
                    <a:schemeClr val="accent1">
                      <a:lumMod val="75000"/>
                    </a:schemeClr>
                  </a:solidFill>
                </a:rPr>
                <a:t>接收方根据接收缓存的可用空间大小</a:t>
              </a:r>
              <a:endParaRPr lang="en-US" altLang="zh-CN" b="1" dirty="0">
                <a:solidFill>
                  <a:schemeClr val="accent1">
                    <a:lumMod val="75000"/>
                  </a:schemeClr>
                </a:solidFill>
              </a:endParaRPr>
            </a:p>
            <a:p>
              <a:pPr algn="ctr"/>
              <a:r>
                <a:rPr lang="zh-CN" altLang="en-US" b="1" dirty="0">
                  <a:solidFill>
                    <a:schemeClr val="accent1">
                      <a:lumMod val="75000"/>
                    </a:schemeClr>
                  </a:solidFill>
                </a:rPr>
                <a:t>控制发送方的发送速率</a:t>
              </a:r>
              <a:endParaRPr lang="zh-CN" altLang="en-US" dirty="0"/>
            </a:p>
          </p:txBody>
        </p:sp>
      </p:grpSp>
    </p:spTree>
    <p:custDataLst>
      <p:tags r:id="rId1"/>
    </p:custDataLst>
    <p:extLst>
      <p:ext uri="{BB962C8B-B14F-4D97-AF65-F5344CB8AC3E}">
        <p14:creationId xmlns:p14="http://schemas.microsoft.com/office/powerpoint/2010/main" val="161489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 calcmode="lin" valueType="num">
                                      <p:cBhvr>
                                        <p:cTn id="9" dur="500" fill="hold"/>
                                        <p:tgtEl>
                                          <p:spTgt spid="62"/>
                                        </p:tgtEl>
                                        <p:attrNameLst>
                                          <p:attrName>style.rotation</p:attrName>
                                        </p:attrNameLst>
                                      </p:cBhvr>
                                      <p:tavLst>
                                        <p:tav tm="0">
                                          <p:val>
                                            <p:fltVal val="360"/>
                                          </p:val>
                                        </p:tav>
                                        <p:tav tm="100000">
                                          <p:val>
                                            <p:fltVal val="0"/>
                                          </p:val>
                                        </p:tav>
                                      </p:tavLst>
                                    </p:anim>
                                    <p:animEffect transition="in" filter="fade">
                                      <p:cBhvr>
                                        <p:cTn id="10" dur="500"/>
                                        <p:tgtEl>
                                          <p:spTgt spid="62"/>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63"/>
                                        </p:tgtEl>
                                        <p:attrNameLst>
                                          <p:attrName>style.visibility</p:attrName>
                                        </p:attrNameLst>
                                      </p:cBhvr>
                                      <p:to>
                                        <p:strVal val="visible"/>
                                      </p:to>
                                    </p:set>
                                  </p:childTnLst>
                                </p:cTn>
                              </p:par>
                              <p:par>
                                <p:cTn id="14" presetID="22" presetClass="entr" presetSubtype="2"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ipe(right)">
                                      <p:cBhvr>
                                        <p:cTn id="16"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D6726EA9-6404-1339-A49D-92249748E9DC}"/>
              </a:ext>
            </a:extLst>
          </p:cNvPr>
          <p:cNvGrpSpPr/>
          <p:nvPr/>
        </p:nvGrpSpPr>
        <p:grpSpPr>
          <a:xfrm>
            <a:off x="304800" y="1939971"/>
            <a:ext cx="3481727" cy="725074"/>
            <a:chOff x="304800" y="1939971"/>
            <a:chExt cx="3481727" cy="725074"/>
          </a:xfrm>
        </p:grpSpPr>
        <p:sp>
          <p:nvSpPr>
            <p:cNvPr id="34" name="矩形 33">
              <a:extLst>
                <a:ext uri="{FF2B5EF4-FFF2-40B4-BE49-F238E27FC236}">
                  <a16:creationId xmlns:a16="http://schemas.microsoft.com/office/drawing/2014/main" id="{439E4B1A-578C-250E-4A80-7A098A0B8F42}"/>
                </a:ext>
              </a:extLst>
            </p:cNvPr>
            <p:cNvSpPr/>
            <p:nvPr/>
          </p:nvSpPr>
          <p:spPr>
            <a:xfrm>
              <a:off x="304800" y="2253525"/>
              <a:ext cx="3481727"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9404328D-8303-EE4D-A00C-DE1851C6565F}"/>
                </a:ext>
              </a:extLst>
            </p:cNvPr>
            <p:cNvSpPr txBox="1"/>
            <p:nvPr/>
          </p:nvSpPr>
          <p:spPr>
            <a:xfrm>
              <a:off x="1489262" y="1939971"/>
              <a:ext cx="1112801" cy="365760"/>
            </a:xfrm>
            <a:prstGeom prst="rect">
              <a:avLst/>
            </a:prstGeom>
            <a:noFill/>
          </p:spPr>
          <p:txBody>
            <a:bodyPr wrap="square" rtlCol="0">
              <a:spAutoFit/>
            </a:bodyPr>
            <a:lstStyle/>
            <a:p>
              <a:pPr algn="ctr"/>
              <a:r>
                <a:rPr lang="en-US" altLang="zh-CN" b="1" dirty="0">
                  <a:solidFill>
                    <a:schemeClr val="accent3"/>
                  </a:solidFill>
                </a:rPr>
                <a:t>swnd=400</a:t>
              </a:r>
              <a:endParaRPr lang="zh-CN" altLang="en-US" b="1" dirty="0">
                <a:solidFill>
                  <a:schemeClr val="accent3"/>
                </a:solidFill>
              </a:endParaRPr>
            </a:p>
          </p:txBody>
        </p:sp>
      </p:grpSp>
      <p:sp>
        <p:nvSpPr>
          <p:cNvPr id="13" name="文本框 12">
            <a:extLst>
              <a:ext uri="{FF2B5EF4-FFF2-40B4-BE49-F238E27FC236}">
                <a16:creationId xmlns:a16="http://schemas.microsoft.com/office/drawing/2014/main" id="{5DE4F913-8F0F-2C36-E9DE-DA0F389A027F}"/>
              </a:ext>
            </a:extLst>
          </p:cNvPr>
          <p:cNvSpPr txBox="1"/>
          <p:nvPr/>
        </p:nvSpPr>
        <p:spPr>
          <a:xfrm>
            <a:off x="7321143" y="896456"/>
            <a:ext cx="1710312" cy="369332"/>
          </a:xfrm>
          <a:prstGeom prst="rect">
            <a:avLst/>
          </a:prstGeom>
          <a:noFill/>
        </p:spPr>
        <p:txBody>
          <a:bodyPr wrap="square" rtlCol="0">
            <a:spAutoFit/>
          </a:bodyPr>
          <a:lstStyle/>
          <a:p>
            <a:pPr algn="ctr"/>
            <a:r>
              <a:rPr lang="en-US" altLang="zh-CN" b="1" dirty="0"/>
              <a:t>A</a:t>
            </a:r>
            <a:r>
              <a:rPr lang="zh-CN" altLang="en-US" b="1" dirty="0"/>
              <a:t>给</a:t>
            </a:r>
            <a:r>
              <a:rPr lang="en-US" altLang="zh-CN" b="1" dirty="0"/>
              <a:t>B</a:t>
            </a:r>
            <a:r>
              <a:rPr lang="zh-CN" altLang="en-US" b="1" dirty="0"/>
              <a:t>发送数据</a:t>
            </a:r>
          </a:p>
        </p:txBody>
      </p:sp>
      <p:sp>
        <p:nvSpPr>
          <p:cNvPr id="14" name="文本框 13">
            <a:extLst>
              <a:ext uri="{FF2B5EF4-FFF2-40B4-BE49-F238E27FC236}">
                <a16:creationId xmlns:a16="http://schemas.microsoft.com/office/drawing/2014/main" id="{E0CAA606-13D4-C0C7-238A-60691033913A}"/>
              </a:ext>
            </a:extLst>
          </p:cNvPr>
          <p:cNvSpPr txBox="1"/>
          <p:nvPr/>
        </p:nvSpPr>
        <p:spPr>
          <a:xfrm>
            <a:off x="7328743" y="1644093"/>
            <a:ext cx="1710312" cy="369332"/>
          </a:xfrm>
          <a:prstGeom prst="rect">
            <a:avLst/>
          </a:prstGeom>
          <a:noFill/>
        </p:spPr>
        <p:txBody>
          <a:bodyPr wrap="square" rtlCol="0">
            <a:spAutoFit/>
          </a:bodyPr>
          <a:lstStyle/>
          <a:p>
            <a:pPr algn="ctr"/>
            <a:r>
              <a:rPr lang="en-US" altLang="zh-CN" b="1" dirty="0"/>
              <a:t>B</a:t>
            </a:r>
            <a:r>
              <a:rPr lang="zh-CN" altLang="en-US" b="1" dirty="0"/>
              <a:t>对</a:t>
            </a:r>
            <a:r>
              <a:rPr lang="en-US" altLang="zh-CN" b="1" dirty="0"/>
              <a:t>A</a:t>
            </a:r>
            <a:r>
              <a:rPr lang="zh-CN" altLang="en-US" b="1" dirty="0"/>
              <a:t>流量控制</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p>
          </p:txBody>
        </p:sp>
      </p:grpSp>
      <p:grpSp>
        <p:nvGrpSpPr>
          <p:cNvPr id="16" name="组合 15">
            <a:extLst>
              <a:ext uri="{FF2B5EF4-FFF2-40B4-BE49-F238E27FC236}">
                <a16:creationId xmlns:a16="http://schemas.microsoft.com/office/drawing/2014/main" id="{80F1B311-2F3A-ACA2-07D1-822A44A2F429}"/>
              </a:ext>
            </a:extLst>
          </p:cNvPr>
          <p:cNvGrpSpPr/>
          <p:nvPr/>
        </p:nvGrpSpPr>
        <p:grpSpPr>
          <a:xfrm>
            <a:off x="6384834" y="1085736"/>
            <a:ext cx="3566255" cy="667591"/>
            <a:chOff x="5945910" y="1085736"/>
            <a:chExt cx="3566255" cy="667591"/>
          </a:xfrm>
        </p:grpSpPr>
        <p:grpSp>
          <p:nvGrpSpPr>
            <p:cNvPr id="7" name="组合 6">
              <a:extLst>
                <a:ext uri="{FF2B5EF4-FFF2-40B4-BE49-F238E27FC236}">
                  <a16:creationId xmlns:a16="http://schemas.microsoft.com/office/drawing/2014/main" id="{A9EFE3FE-4601-5B9E-77B2-289423C12D4B}"/>
                </a:ext>
              </a:extLst>
            </p:cNvPr>
            <p:cNvGrpSpPr/>
            <p:nvPr/>
          </p:nvGrpSpPr>
          <p:grpSpPr>
            <a:xfrm>
              <a:off x="5945910" y="1085736"/>
              <a:ext cx="677140" cy="654939"/>
              <a:chOff x="7511027" y="2136324"/>
              <a:chExt cx="677140" cy="654939"/>
            </a:xfrm>
          </p:grpSpPr>
          <p:pic>
            <p:nvPicPr>
              <p:cNvPr id="5" name="图形 4">
                <a:extLst>
                  <a:ext uri="{FF2B5EF4-FFF2-40B4-BE49-F238E27FC236}">
                    <a16:creationId xmlns:a16="http://schemas.microsoft.com/office/drawing/2014/main" id="{98E6B5E2-680A-FF63-F485-207329F649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6" name="文本框 5">
                <a:extLst>
                  <a:ext uri="{FF2B5EF4-FFF2-40B4-BE49-F238E27FC236}">
                    <a16:creationId xmlns:a16="http://schemas.microsoft.com/office/drawing/2014/main" id="{97B4575D-497E-45BE-06AF-A13242535CE0}"/>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A</a:t>
                </a:r>
                <a:endParaRPr lang="zh-CN" altLang="en-US" sz="2000" b="1" dirty="0">
                  <a:solidFill>
                    <a:schemeClr val="bg1"/>
                  </a:solidFill>
                </a:endParaRPr>
              </a:p>
            </p:txBody>
          </p:sp>
        </p:grpSp>
        <p:grpSp>
          <p:nvGrpSpPr>
            <p:cNvPr id="8" name="组合 7">
              <a:extLst>
                <a:ext uri="{FF2B5EF4-FFF2-40B4-BE49-F238E27FC236}">
                  <a16:creationId xmlns:a16="http://schemas.microsoft.com/office/drawing/2014/main" id="{9DCE203E-F6FE-5AE9-9972-1AB6CD8AB18F}"/>
                </a:ext>
              </a:extLst>
            </p:cNvPr>
            <p:cNvGrpSpPr/>
            <p:nvPr/>
          </p:nvGrpSpPr>
          <p:grpSpPr>
            <a:xfrm>
              <a:off x="8835025" y="1098388"/>
              <a:ext cx="677140" cy="654939"/>
              <a:chOff x="7511027" y="2136324"/>
              <a:chExt cx="677140" cy="654939"/>
            </a:xfrm>
          </p:grpSpPr>
          <p:pic>
            <p:nvPicPr>
              <p:cNvPr id="9" name="图形 8">
                <a:extLst>
                  <a:ext uri="{FF2B5EF4-FFF2-40B4-BE49-F238E27FC236}">
                    <a16:creationId xmlns:a16="http://schemas.microsoft.com/office/drawing/2014/main" id="{8E7D395B-A56C-8D44-578A-69F5B4FDCB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10" name="文本框 9">
                <a:extLst>
                  <a:ext uri="{FF2B5EF4-FFF2-40B4-BE49-F238E27FC236}">
                    <a16:creationId xmlns:a16="http://schemas.microsoft.com/office/drawing/2014/main" id="{0B74A95B-2D1F-F184-7228-D99702F49DE3}"/>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B</a:t>
                </a:r>
                <a:endParaRPr lang="zh-CN" altLang="en-US" sz="2000" b="1" dirty="0">
                  <a:solidFill>
                    <a:schemeClr val="bg1"/>
                  </a:solidFill>
                </a:endParaRPr>
              </a:p>
            </p:txBody>
          </p:sp>
        </p:grpSp>
        <p:grpSp>
          <p:nvGrpSpPr>
            <p:cNvPr id="15" name="组合 14">
              <a:extLst>
                <a:ext uri="{FF2B5EF4-FFF2-40B4-BE49-F238E27FC236}">
                  <a16:creationId xmlns:a16="http://schemas.microsoft.com/office/drawing/2014/main" id="{CAC90CB8-A264-FC0D-1AD3-01F784E189E9}"/>
                </a:ext>
              </a:extLst>
            </p:cNvPr>
            <p:cNvGrpSpPr/>
            <p:nvPr/>
          </p:nvGrpSpPr>
          <p:grpSpPr>
            <a:xfrm>
              <a:off x="6623050" y="1274762"/>
              <a:ext cx="2243850" cy="369332"/>
              <a:chOff x="6623050" y="1274762"/>
              <a:chExt cx="2243850" cy="369332"/>
            </a:xfrm>
          </p:grpSpPr>
          <p:sp>
            <p:nvSpPr>
              <p:cNvPr id="12" name="圆柱体 11">
                <a:extLst>
                  <a:ext uri="{FF2B5EF4-FFF2-40B4-BE49-F238E27FC236}">
                    <a16:creationId xmlns:a16="http://schemas.microsoft.com/office/drawing/2014/main" id="{780A8A3C-3E1F-E015-E386-B450A641478F}"/>
                  </a:ext>
                </a:extLst>
              </p:cNvPr>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D20203B-7340-3B3C-EB43-3D1FEAECF015}"/>
                  </a:ext>
                </a:extLst>
              </p:cNvPr>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p>
            </p:txBody>
          </p:sp>
        </p:grpSp>
      </p:grpSp>
      <p:grpSp>
        <p:nvGrpSpPr>
          <p:cNvPr id="23" name="组合 22">
            <a:extLst>
              <a:ext uri="{FF2B5EF4-FFF2-40B4-BE49-F238E27FC236}">
                <a16:creationId xmlns:a16="http://schemas.microsoft.com/office/drawing/2014/main" id="{61C6D7BC-FECE-3005-8CD3-BA8AA893F805}"/>
              </a:ext>
            </a:extLst>
          </p:cNvPr>
          <p:cNvGrpSpPr/>
          <p:nvPr/>
        </p:nvGrpSpPr>
        <p:grpSpPr>
          <a:xfrm>
            <a:off x="6464001" y="1740674"/>
            <a:ext cx="3418275" cy="4774426"/>
            <a:chOff x="7004329" y="1740674"/>
            <a:chExt cx="3418275" cy="4774426"/>
          </a:xfrm>
        </p:grpSpPr>
        <p:cxnSp>
          <p:nvCxnSpPr>
            <p:cNvPr id="18" name="直接箭头连接符 17">
              <a:extLst>
                <a:ext uri="{FF2B5EF4-FFF2-40B4-BE49-F238E27FC236}">
                  <a16:creationId xmlns:a16="http://schemas.microsoft.com/office/drawing/2014/main" id="{C29108A2-6FF6-EECC-D42A-4119A5C4474C}"/>
                </a:ext>
              </a:extLst>
            </p:cNvPr>
            <p:cNvCxnSpPr>
              <a:cxnSpLocks/>
            </p:cNvCxnSpPr>
            <p:nvPr/>
          </p:nvCxnSpPr>
          <p:spPr>
            <a:xfrm>
              <a:off x="7283602"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BE49CE6-D81F-402D-B4F5-95CBA7A575DA}"/>
                </a:ext>
              </a:extLst>
            </p:cNvPr>
            <p:cNvCxnSpPr>
              <a:cxnSpLocks/>
            </p:cNvCxnSpPr>
            <p:nvPr/>
          </p:nvCxnSpPr>
          <p:spPr>
            <a:xfrm>
              <a:off x="10152847"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01A7C94-9AE1-2E1F-703C-A039119CB0E7}"/>
                </a:ext>
              </a:extLst>
            </p:cNvPr>
            <p:cNvSpPr txBox="1"/>
            <p:nvPr/>
          </p:nvSpPr>
          <p:spPr>
            <a:xfrm>
              <a:off x="7004329" y="6145768"/>
              <a:ext cx="272374" cy="369332"/>
            </a:xfrm>
            <a:prstGeom prst="rect">
              <a:avLst/>
            </a:prstGeom>
            <a:noFill/>
          </p:spPr>
          <p:txBody>
            <a:bodyPr wrap="square" rtlCol="0">
              <a:spAutoFit/>
            </a:bodyPr>
            <a:lstStyle/>
            <a:p>
              <a:r>
                <a:rPr lang="en-US" altLang="zh-CN" b="1" dirty="0"/>
                <a:t>t</a:t>
              </a:r>
              <a:endParaRPr lang="zh-CN" altLang="en-US" b="1" dirty="0"/>
            </a:p>
          </p:txBody>
        </p:sp>
        <p:sp>
          <p:nvSpPr>
            <p:cNvPr id="21" name="文本框 20">
              <a:extLst>
                <a:ext uri="{FF2B5EF4-FFF2-40B4-BE49-F238E27FC236}">
                  <a16:creationId xmlns:a16="http://schemas.microsoft.com/office/drawing/2014/main" id="{4869CA13-848C-A58C-D7BA-8C0445D375C1}"/>
                </a:ext>
              </a:extLst>
            </p:cNvPr>
            <p:cNvSpPr txBox="1"/>
            <p:nvPr/>
          </p:nvSpPr>
          <p:spPr>
            <a:xfrm>
              <a:off x="10150230" y="6145768"/>
              <a:ext cx="272374" cy="369332"/>
            </a:xfrm>
            <a:prstGeom prst="rect">
              <a:avLst/>
            </a:prstGeom>
            <a:noFill/>
          </p:spPr>
          <p:txBody>
            <a:bodyPr wrap="square" rtlCol="0">
              <a:spAutoFit/>
            </a:bodyPr>
            <a:lstStyle/>
            <a:p>
              <a:r>
                <a:rPr lang="en-US" altLang="zh-CN" b="1" dirty="0"/>
                <a:t>t</a:t>
              </a:r>
              <a:endParaRPr lang="zh-CN" altLang="en-US" b="1" dirty="0"/>
            </a:p>
          </p:txBody>
        </p:sp>
      </p:grpSp>
      <p:grpSp>
        <p:nvGrpSpPr>
          <p:cNvPr id="31" name="组合 30">
            <a:extLst>
              <a:ext uri="{FF2B5EF4-FFF2-40B4-BE49-F238E27FC236}">
                <a16:creationId xmlns:a16="http://schemas.microsoft.com/office/drawing/2014/main" id="{BBD026F5-10E7-9970-0435-1099399FCFAE}"/>
              </a:ext>
            </a:extLst>
          </p:cNvPr>
          <p:cNvGrpSpPr/>
          <p:nvPr/>
        </p:nvGrpSpPr>
        <p:grpSpPr>
          <a:xfrm>
            <a:off x="304800" y="2309063"/>
            <a:ext cx="6100239" cy="300446"/>
            <a:chOff x="301352" y="2013424"/>
            <a:chExt cx="6100239" cy="300446"/>
          </a:xfrm>
        </p:grpSpPr>
        <p:sp>
          <p:nvSpPr>
            <p:cNvPr id="24" name="矩形 23">
              <a:extLst>
                <a:ext uri="{FF2B5EF4-FFF2-40B4-BE49-F238E27FC236}">
                  <a16:creationId xmlns:a16="http://schemas.microsoft.com/office/drawing/2014/main" id="{7E7D59E8-B464-D223-507F-D53CB3B703A0}"/>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25" name="矩形 24">
              <a:extLst>
                <a:ext uri="{FF2B5EF4-FFF2-40B4-BE49-F238E27FC236}">
                  <a16:creationId xmlns:a16="http://schemas.microsoft.com/office/drawing/2014/main" id="{246C6815-5A23-7323-8E35-9B0A46116808}"/>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26" name="矩形 25">
              <a:extLst>
                <a:ext uri="{FF2B5EF4-FFF2-40B4-BE49-F238E27FC236}">
                  <a16:creationId xmlns:a16="http://schemas.microsoft.com/office/drawing/2014/main" id="{0ADD7C2C-9489-D5EA-025D-5544CC608517}"/>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27" name="矩形 26">
              <a:extLst>
                <a:ext uri="{FF2B5EF4-FFF2-40B4-BE49-F238E27FC236}">
                  <a16:creationId xmlns:a16="http://schemas.microsoft.com/office/drawing/2014/main" id="{115A52DB-39AC-292C-262D-085DB47DA19E}"/>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28" name="矩形 27">
              <a:extLst>
                <a:ext uri="{FF2B5EF4-FFF2-40B4-BE49-F238E27FC236}">
                  <a16:creationId xmlns:a16="http://schemas.microsoft.com/office/drawing/2014/main" id="{05EB32CF-CDD4-8F15-0314-A25E0E13A87F}"/>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29" name="矩形 28">
              <a:extLst>
                <a:ext uri="{FF2B5EF4-FFF2-40B4-BE49-F238E27FC236}">
                  <a16:creationId xmlns:a16="http://schemas.microsoft.com/office/drawing/2014/main" id="{2F6F4187-086E-8BAA-E715-8FDD2693DB77}"/>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30" name="矩形 29">
              <a:extLst>
                <a:ext uri="{FF2B5EF4-FFF2-40B4-BE49-F238E27FC236}">
                  <a16:creationId xmlns:a16="http://schemas.microsoft.com/office/drawing/2014/main" id="{4F69FAA9-68F1-433D-F37E-B6AA4939F4AC}"/>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32" name="矩形 31">
            <a:extLst>
              <a:ext uri="{FF2B5EF4-FFF2-40B4-BE49-F238E27FC236}">
                <a16:creationId xmlns:a16="http://schemas.microsoft.com/office/drawing/2014/main" id="{24B701F7-97DD-94B5-4D67-FB3045BB9CB8}"/>
              </a:ext>
            </a:extLst>
          </p:cNvPr>
          <p:cNvSpPr/>
          <p:nvPr/>
        </p:nvSpPr>
        <p:spPr>
          <a:xfrm>
            <a:off x="310781" y="3594100"/>
            <a:ext cx="6186363" cy="18289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rPr>
              <a:t>假设：</a:t>
            </a:r>
            <a:endParaRPr lang="en-US" altLang="zh-CN" b="1" dirty="0">
              <a:solidFill>
                <a:schemeClr val="tx1"/>
              </a:solidFill>
            </a:endParaRPr>
          </a:p>
          <a:p>
            <a:pPr marL="342900" indent="-342900">
              <a:lnSpc>
                <a:spcPct val="150000"/>
              </a:lnSpc>
              <a:buFont typeface="+mj-ea"/>
              <a:buAutoNum type="circleNumDbPlain"/>
            </a:pPr>
            <a:r>
              <a:rPr lang="zh-CN" altLang="en-US" b="1" dirty="0">
                <a:solidFill>
                  <a:schemeClr val="tx1"/>
                </a:solidFill>
              </a:rPr>
              <a:t>网络不会拥塞（不考虑</a:t>
            </a:r>
            <a:r>
              <a:rPr lang="en-US" altLang="zh-CN" b="1" dirty="0">
                <a:solidFill>
                  <a:schemeClr val="tx1"/>
                </a:solidFill>
              </a:rPr>
              <a:t>TCP</a:t>
            </a:r>
            <a:r>
              <a:rPr lang="zh-CN" altLang="en-US" b="1" dirty="0">
                <a:solidFill>
                  <a:schemeClr val="tx1"/>
                </a:solidFill>
              </a:rPr>
              <a:t>的拥塞控制）</a:t>
            </a:r>
            <a:endParaRPr lang="en-US" altLang="zh-CN" b="1" dirty="0">
              <a:solidFill>
                <a:schemeClr val="tx1"/>
              </a:solidFill>
            </a:endParaRPr>
          </a:p>
          <a:p>
            <a:pPr marL="342900" indent="-342900">
              <a:lnSpc>
                <a:spcPct val="150000"/>
              </a:lnSpc>
              <a:buFont typeface="+mj-ea"/>
              <a:buAutoNum type="circleNumDbPlain"/>
            </a:pPr>
            <a:r>
              <a:rPr lang="zh-CN" altLang="en-US" b="1" dirty="0">
                <a:solidFill>
                  <a:schemeClr val="tx1"/>
                </a:solidFill>
              </a:rPr>
              <a:t>在</a:t>
            </a:r>
            <a:r>
              <a:rPr lang="en-US" altLang="zh-CN" b="1" dirty="0">
                <a:solidFill>
                  <a:schemeClr val="tx1"/>
                </a:solidFill>
              </a:rPr>
              <a:t>A</a:t>
            </a:r>
            <a:r>
              <a:rPr lang="zh-CN" altLang="en-US" b="1" dirty="0">
                <a:solidFill>
                  <a:schemeClr val="tx1"/>
                </a:solidFill>
              </a:rPr>
              <a:t>和</a:t>
            </a:r>
            <a:r>
              <a:rPr lang="en-US" altLang="zh-CN" b="1" dirty="0">
                <a:solidFill>
                  <a:schemeClr val="tx1"/>
                </a:solidFill>
              </a:rPr>
              <a:t>B</a:t>
            </a:r>
            <a:r>
              <a:rPr lang="zh-CN" altLang="en-US" b="1" dirty="0">
                <a:solidFill>
                  <a:schemeClr val="tx1"/>
                </a:solidFill>
              </a:rPr>
              <a:t>建立</a:t>
            </a:r>
            <a:r>
              <a:rPr lang="en-US" altLang="zh-CN" b="1" dirty="0">
                <a:solidFill>
                  <a:schemeClr val="tx1"/>
                </a:solidFill>
              </a:rPr>
              <a:t>TCP</a:t>
            </a:r>
            <a:r>
              <a:rPr lang="zh-CN" altLang="en-US" b="1" dirty="0">
                <a:solidFill>
                  <a:schemeClr val="tx1"/>
                </a:solidFill>
              </a:rPr>
              <a:t>连接时，</a:t>
            </a:r>
            <a:r>
              <a:rPr lang="en-US" altLang="zh-CN" b="1" dirty="0">
                <a:solidFill>
                  <a:schemeClr val="tx1"/>
                </a:solidFill>
              </a:rPr>
              <a:t>B</a:t>
            </a:r>
            <a:r>
              <a:rPr lang="zh-CN" altLang="en-US" b="1" dirty="0">
                <a:solidFill>
                  <a:schemeClr val="tx1"/>
                </a:solidFill>
              </a:rPr>
              <a:t>告诉</a:t>
            </a:r>
            <a:r>
              <a:rPr lang="en-US" altLang="zh-CN" b="1" dirty="0">
                <a:solidFill>
                  <a:schemeClr val="tx1"/>
                </a:solidFill>
              </a:rPr>
              <a:t>A</a:t>
            </a:r>
            <a:r>
              <a:rPr lang="zh-CN" altLang="en-US" b="1" dirty="0">
                <a:solidFill>
                  <a:schemeClr val="tx1"/>
                </a:solidFill>
              </a:rPr>
              <a:t>：“我的接收窗口</a:t>
            </a:r>
            <a:r>
              <a:rPr lang="en-US" altLang="zh-CN" b="1" dirty="0">
                <a:solidFill>
                  <a:schemeClr val="tx1"/>
                </a:solidFill>
              </a:rPr>
              <a:t>rwnd=400</a:t>
            </a:r>
            <a:r>
              <a:rPr lang="zh-CN" altLang="en-US" b="1" dirty="0">
                <a:solidFill>
                  <a:schemeClr val="tx1"/>
                </a:solidFill>
              </a:rPr>
              <a:t>”，因此</a:t>
            </a:r>
            <a:r>
              <a:rPr lang="en-US" altLang="zh-CN" b="1" dirty="0">
                <a:solidFill>
                  <a:schemeClr val="tx1"/>
                </a:solidFill>
              </a:rPr>
              <a:t>A</a:t>
            </a:r>
            <a:r>
              <a:rPr lang="zh-CN" altLang="en-US" b="1" dirty="0">
                <a:solidFill>
                  <a:schemeClr val="tx1"/>
                </a:solidFill>
              </a:rPr>
              <a:t>将自己的发送窗口</a:t>
            </a:r>
            <a:r>
              <a:rPr lang="en-US" altLang="zh-CN" b="1" dirty="0">
                <a:solidFill>
                  <a:schemeClr val="tx1"/>
                </a:solidFill>
              </a:rPr>
              <a:t>swnd</a:t>
            </a:r>
            <a:r>
              <a:rPr lang="zh-CN" altLang="en-US" b="1" dirty="0">
                <a:solidFill>
                  <a:schemeClr val="tx1"/>
                </a:solidFill>
              </a:rPr>
              <a:t>也设置为</a:t>
            </a:r>
            <a:r>
              <a:rPr lang="en-US" altLang="zh-CN" b="1" dirty="0">
                <a:solidFill>
                  <a:schemeClr val="tx1"/>
                </a:solidFill>
              </a:rPr>
              <a:t>400</a:t>
            </a:r>
            <a:r>
              <a:rPr lang="zh-CN" altLang="en-US" b="1" dirty="0">
                <a:solidFill>
                  <a:schemeClr val="tx1"/>
                </a:solidFill>
              </a:rPr>
              <a:t>。</a:t>
            </a:r>
          </a:p>
        </p:txBody>
      </p:sp>
    </p:spTree>
    <p:custDataLst>
      <p:tags r:id="rId1"/>
    </p:custDataLst>
    <p:extLst>
      <p:ext uri="{BB962C8B-B14F-4D97-AF65-F5344CB8AC3E}">
        <p14:creationId xmlns:p14="http://schemas.microsoft.com/office/powerpoint/2010/main" val="41154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800" decel="100000"/>
                                        <p:tgtEl>
                                          <p:spTgt spid="16"/>
                                        </p:tgtEl>
                                      </p:cBhvr>
                                    </p:animEffect>
                                    <p:anim calcmode="lin" valueType="num">
                                      <p:cBhvr>
                                        <p:cTn id="14" dur="800" decel="100000" fill="hold"/>
                                        <p:tgtEl>
                                          <p:spTgt spid="16"/>
                                        </p:tgtEl>
                                        <p:attrNameLst>
                                          <p:attrName>style.rotation</p:attrName>
                                        </p:attrNameLst>
                                      </p:cBhvr>
                                      <p:tavLst>
                                        <p:tav tm="0">
                                          <p:val>
                                            <p:fltVal val="-90"/>
                                          </p:val>
                                        </p:tav>
                                        <p:tav tm="100000">
                                          <p:val>
                                            <p:fltVal val="0"/>
                                          </p:val>
                                        </p:tav>
                                      </p:tavLst>
                                    </p:anim>
                                    <p:anim calcmode="lin" valueType="num">
                                      <p:cBhvr>
                                        <p:cTn id="15" dur="800" decel="100000" fill="hold"/>
                                        <p:tgtEl>
                                          <p:spTgt spid="16"/>
                                        </p:tgtEl>
                                        <p:attrNameLst>
                                          <p:attrName>ppt_x</p:attrName>
                                        </p:attrNameLst>
                                      </p:cBhvr>
                                      <p:tavLst>
                                        <p:tav tm="0">
                                          <p:val>
                                            <p:strVal val="#ppt_x+0.4"/>
                                          </p:val>
                                        </p:tav>
                                        <p:tav tm="100000">
                                          <p:val>
                                            <p:strVal val="#ppt_x-0.05"/>
                                          </p:val>
                                        </p:tav>
                                      </p:tavLst>
                                    </p:anim>
                                    <p:anim calcmode="lin" valueType="num">
                                      <p:cBhvr>
                                        <p:cTn id="16" dur="800" decel="100000" fill="hold"/>
                                        <p:tgtEl>
                                          <p:spTgt spid="16"/>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16"/>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16"/>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p:tgtEl>
                                          <p:spTgt spid="13"/>
                                        </p:tgtEl>
                                        <p:attrNameLst>
                                          <p:attrName>ppt_y</p:attrName>
                                        </p:attrNameLst>
                                      </p:cBhvr>
                                      <p:tavLst>
                                        <p:tav tm="0">
                                          <p:val>
                                            <p:strVal val="#ppt_y+#ppt_h*1.125000"/>
                                          </p:val>
                                        </p:tav>
                                        <p:tav tm="100000">
                                          <p:val>
                                            <p:strVal val="#ppt_y"/>
                                          </p:val>
                                        </p:tav>
                                      </p:tavLst>
                                    </p:anim>
                                    <p:animEffect transition="in" filter="wipe(up)">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1"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p:tgtEl>
                                          <p:spTgt spid="14"/>
                                        </p:tgtEl>
                                        <p:attrNameLst>
                                          <p:attrName>ppt_y</p:attrName>
                                        </p:attrNameLst>
                                      </p:cBhvr>
                                      <p:tavLst>
                                        <p:tav tm="0">
                                          <p:val>
                                            <p:strVal val="#ppt_y-#ppt_h*1.125000"/>
                                          </p:val>
                                        </p:tav>
                                        <p:tav tm="100000">
                                          <p:val>
                                            <p:strVal val="#ppt_y"/>
                                          </p:val>
                                        </p:tav>
                                      </p:tavLst>
                                    </p:anim>
                                    <p:animEffect transition="in" filter="wipe(down)">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up)">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left)">
                                      <p:cBhvr>
                                        <p:cTn id="40" dur="10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500" fill="hold"/>
                                        <p:tgtEl>
                                          <p:spTgt spid="32"/>
                                        </p:tgtEl>
                                        <p:attrNameLst>
                                          <p:attrName>ppt_x</p:attrName>
                                        </p:attrNameLst>
                                      </p:cBhvr>
                                      <p:tavLst>
                                        <p:tav tm="0">
                                          <p:val>
                                            <p:strVal val="#ppt_x"/>
                                          </p:val>
                                        </p:tav>
                                        <p:tav tm="100000">
                                          <p:val>
                                            <p:strVal val="#ppt_x"/>
                                          </p:val>
                                        </p:tav>
                                      </p:tavLst>
                                    </p:anim>
                                    <p:anim calcmode="lin" valueType="num">
                                      <p:cBhvr additive="base">
                                        <p:cTn id="4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7"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1000"/>
                                        <p:tgtEl>
                                          <p:spTgt spid="36"/>
                                        </p:tgtEl>
                                      </p:cBhvr>
                                    </p:animEffect>
                                    <p:anim calcmode="lin" valueType="num">
                                      <p:cBhvr>
                                        <p:cTn id="52" dur="1000" fill="hold"/>
                                        <p:tgtEl>
                                          <p:spTgt spid="36"/>
                                        </p:tgtEl>
                                        <p:attrNameLst>
                                          <p:attrName>ppt_x</p:attrName>
                                        </p:attrNameLst>
                                      </p:cBhvr>
                                      <p:tavLst>
                                        <p:tav tm="0">
                                          <p:val>
                                            <p:strVal val="#ppt_x"/>
                                          </p:val>
                                        </p:tav>
                                        <p:tav tm="100000">
                                          <p:val>
                                            <p:strVal val="#ppt_x"/>
                                          </p:val>
                                        </p:tav>
                                      </p:tavLst>
                                    </p:anim>
                                    <p:anim calcmode="lin" valueType="num">
                                      <p:cBhvr>
                                        <p:cTn id="53"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32"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D6726EA9-6404-1339-A49D-92249748E9DC}"/>
              </a:ext>
            </a:extLst>
          </p:cNvPr>
          <p:cNvGrpSpPr/>
          <p:nvPr/>
        </p:nvGrpSpPr>
        <p:grpSpPr>
          <a:xfrm>
            <a:off x="304800" y="1939971"/>
            <a:ext cx="3481727" cy="725074"/>
            <a:chOff x="304800" y="1939971"/>
            <a:chExt cx="3481727" cy="725074"/>
          </a:xfrm>
        </p:grpSpPr>
        <p:sp>
          <p:nvSpPr>
            <p:cNvPr id="34" name="矩形 33">
              <a:extLst>
                <a:ext uri="{FF2B5EF4-FFF2-40B4-BE49-F238E27FC236}">
                  <a16:creationId xmlns:a16="http://schemas.microsoft.com/office/drawing/2014/main" id="{439E4B1A-578C-250E-4A80-7A098A0B8F42}"/>
                </a:ext>
              </a:extLst>
            </p:cNvPr>
            <p:cNvSpPr/>
            <p:nvPr/>
          </p:nvSpPr>
          <p:spPr>
            <a:xfrm>
              <a:off x="304800" y="2253525"/>
              <a:ext cx="3481727"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9404328D-8303-EE4D-A00C-DE1851C6565F}"/>
                </a:ext>
              </a:extLst>
            </p:cNvPr>
            <p:cNvSpPr txBox="1"/>
            <p:nvPr/>
          </p:nvSpPr>
          <p:spPr>
            <a:xfrm>
              <a:off x="1489262" y="1939971"/>
              <a:ext cx="1112801" cy="365760"/>
            </a:xfrm>
            <a:prstGeom prst="rect">
              <a:avLst/>
            </a:prstGeom>
            <a:noFill/>
          </p:spPr>
          <p:txBody>
            <a:bodyPr wrap="square" rtlCol="0">
              <a:spAutoFit/>
            </a:bodyPr>
            <a:lstStyle/>
            <a:p>
              <a:pPr algn="ctr"/>
              <a:r>
                <a:rPr lang="en-US" altLang="zh-CN" b="1" dirty="0">
                  <a:solidFill>
                    <a:schemeClr val="accent3"/>
                  </a:solidFill>
                </a:rPr>
                <a:t>swnd=400</a:t>
              </a:r>
              <a:endParaRPr lang="zh-CN" altLang="en-US" b="1" dirty="0">
                <a:solidFill>
                  <a:schemeClr val="accent3"/>
                </a:solidFill>
              </a:endParaRPr>
            </a:p>
          </p:txBody>
        </p:sp>
      </p:grpSp>
      <p:sp>
        <p:nvSpPr>
          <p:cNvPr id="13" name="文本框 12">
            <a:extLst>
              <a:ext uri="{FF2B5EF4-FFF2-40B4-BE49-F238E27FC236}">
                <a16:creationId xmlns:a16="http://schemas.microsoft.com/office/drawing/2014/main" id="{5DE4F913-8F0F-2C36-E9DE-DA0F389A027F}"/>
              </a:ext>
            </a:extLst>
          </p:cNvPr>
          <p:cNvSpPr txBox="1"/>
          <p:nvPr/>
        </p:nvSpPr>
        <p:spPr>
          <a:xfrm>
            <a:off x="7321143" y="896456"/>
            <a:ext cx="1710312" cy="369332"/>
          </a:xfrm>
          <a:prstGeom prst="rect">
            <a:avLst/>
          </a:prstGeom>
          <a:noFill/>
        </p:spPr>
        <p:txBody>
          <a:bodyPr wrap="square" rtlCol="0">
            <a:spAutoFit/>
          </a:bodyPr>
          <a:lstStyle/>
          <a:p>
            <a:pPr algn="ctr"/>
            <a:r>
              <a:rPr lang="en-US" altLang="zh-CN" b="1" dirty="0"/>
              <a:t>A</a:t>
            </a:r>
            <a:r>
              <a:rPr lang="zh-CN" altLang="en-US" b="1" dirty="0"/>
              <a:t>给</a:t>
            </a:r>
            <a:r>
              <a:rPr lang="en-US" altLang="zh-CN" b="1" dirty="0"/>
              <a:t>B</a:t>
            </a:r>
            <a:r>
              <a:rPr lang="zh-CN" altLang="en-US" b="1" dirty="0"/>
              <a:t>发送数据</a:t>
            </a:r>
          </a:p>
        </p:txBody>
      </p:sp>
      <p:sp>
        <p:nvSpPr>
          <p:cNvPr id="14" name="文本框 13">
            <a:extLst>
              <a:ext uri="{FF2B5EF4-FFF2-40B4-BE49-F238E27FC236}">
                <a16:creationId xmlns:a16="http://schemas.microsoft.com/office/drawing/2014/main" id="{E0CAA606-13D4-C0C7-238A-60691033913A}"/>
              </a:ext>
            </a:extLst>
          </p:cNvPr>
          <p:cNvSpPr txBox="1"/>
          <p:nvPr/>
        </p:nvSpPr>
        <p:spPr>
          <a:xfrm>
            <a:off x="7328743" y="1644093"/>
            <a:ext cx="1710312" cy="369332"/>
          </a:xfrm>
          <a:prstGeom prst="rect">
            <a:avLst/>
          </a:prstGeom>
          <a:noFill/>
        </p:spPr>
        <p:txBody>
          <a:bodyPr wrap="square" rtlCol="0">
            <a:spAutoFit/>
          </a:bodyPr>
          <a:lstStyle/>
          <a:p>
            <a:pPr algn="ctr"/>
            <a:r>
              <a:rPr lang="en-US" altLang="zh-CN" b="1" dirty="0"/>
              <a:t>B</a:t>
            </a:r>
            <a:r>
              <a:rPr lang="zh-CN" altLang="en-US" b="1" dirty="0"/>
              <a:t>对</a:t>
            </a:r>
            <a:r>
              <a:rPr lang="en-US" altLang="zh-CN" b="1" dirty="0"/>
              <a:t>A</a:t>
            </a:r>
            <a:r>
              <a:rPr lang="zh-CN" altLang="en-US" b="1" dirty="0"/>
              <a:t>流量控制</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p>
          </p:txBody>
        </p:sp>
      </p:grpSp>
      <p:grpSp>
        <p:nvGrpSpPr>
          <p:cNvPr id="16" name="组合 15">
            <a:extLst>
              <a:ext uri="{FF2B5EF4-FFF2-40B4-BE49-F238E27FC236}">
                <a16:creationId xmlns:a16="http://schemas.microsoft.com/office/drawing/2014/main" id="{80F1B311-2F3A-ACA2-07D1-822A44A2F429}"/>
              </a:ext>
            </a:extLst>
          </p:cNvPr>
          <p:cNvGrpSpPr/>
          <p:nvPr/>
        </p:nvGrpSpPr>
        <p:grpSpPr>
          <a:xfrm>
            <a:off x="6384834" y="1085736"/>
            <a:ext cx="3566255" cy="667591"/>
            <a:chOff x="5945910" y="1085736"/>
            <a:chExt cx="3566255" cy="667591"/>
          </a:xfrm>
        </p:grpSpPr>
        <p:grpSp>
          <p:nvGrpSpPr>
            <p:cNvPr id="7" name="组合 6">
              <a:extLst>
                <a:ext uri="{FF2B5EF4-FFF2-40B4-BE49-F238E27FC236}">
                  <a16:creationId xmlns:a16="http://schemas.microsoft.com/office/drawing/2014/main" id="{A9EFE3FE-4601-5B9E-77B2-289423C12D4B}"/>
                </a:ext>
              </a:extLst>
            </p:cNvPr>
            <p:cNvGrpSpPr/>
            <p:nvPr/>
          </p:nvGrpSpPr>
          <p:grpSpPr>
            <a:xfrm>
              <a:off x="5945910" y="1085736"/>
              <a:ext cx="677140" cy="654939"/>
              <a:chOff x="7511027" y="2136324"/>
              <a:chExt cx="677140" cy="654939"/>
            </a:xfrm>
          </p:grpSpPr>
          <p:pic>
            <p:nvPicPr>
              <p:cNvPr id="5" name="图形 4">
                <a:extLst>
                  <a:ext uri="{FF2B5EF4-FFF2-40B4-BE49-F238E27FC236}">
                    <a16:creationId xmlns:a16="http://schemas.microsoft.com/office/drawing/2014/main" id="{98E6B5E2-680A-FF63-F485-207329F649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6" name="文本框 5">
                <a:extLst>
                  <a:ext uri="{FF2B5EF4-FFF2-40B4-BE49-F238E27FC236}">
                    <a16:creationId xmlns:a16="http://schemas.microsoft.com/office/drawing/2014/main" id="{97B4575D-497E-45BE-06AF-A13242535CE0}"/>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A</a:t>
                </a:r>
                <a:endParaRPr lang="zh-CN" altLang="en-US" sz="2000" b="1" dirty="0">
                  <a:solidFill>
                    <a:schemeClr val="bg1"/>
                  </a:solidFill>
                </a:endParaRPr>
              </a:p>
            </p:txBody>
          </p:sp>
        </p:grpSp>
        <p:grpSp>
          <p:nvGrpSpPr>
            <p:cNvPr id="8" name="组合 7">
              <a:extLst>
                <a:ext uri="{FF2B5EF4-FFF2-40B4-BE49-F238E27FC236}">
                  <a16:creationId xmlns:a16="http://schemas.microsoft.com/office/drawing/2014/main" id="{9DCE203E-F6FE-5AE9-9972-1AB6CD8AB18F}"/>
                </a:ext>
              </a:extLst>
            </p:cNvPr>
            <p:cNvGrpSpPr/>
            <p:nvPr/>
          </p:nvGrpSpPr>
          <p:grpSpPr>
            <a:xfrm>
              <a:off x="8835025" y="1098388"/>
              <a:ext cx="677140" cy="654939"/>
              <a:chOff x="7511027" y="2136324"/>
              <a:chExt cx="677140" cy="654939"/>
            </a:xfrm>
          </p:grpSpPr>
          <p:pic>
            <p:nvPicPr>
              <p:cNvPr id="9" name="图形 8">
                <a:extLst>
                  <a:ext uri="{FF2B5EF4-FFF2-40B4-BE49-F238E27FC236}">
                    <a16:creationId xmlns:a16="http://schemas.microsoft.com/office/drawing/2014/main" id="{8E7D395B-A56C-8D44-578A-69F5B4FDCB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10" name="文本框 9">
                <a:extLst>
                  <a:ext uri="{FF2B5EF4-FFF2-40B4-BE49-F238E27FC236}">
                    <a16:creationId xmlns:a16="http://schemas.microsoft.com/office/drawing/2014/main" id="{0B74A95B-2D1F-F184-7228-D99702F49DE3}"/>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B</a:t>
                </a:r>
                <a:endParaRPr lang="zh-CN" altLang="en-US" sz="2000" b="1" dirty="0">
                  <a:solidFill>
                    <a:schemeClr val="bg1"/>
                  </a:solidFill>
                </a:endParaRPr>
              </a:p>
            </p:txBody>
          </p:sp>
        </p:grpSp>
        <p:grpSp>
          <p:nvGrpSpPr>
            <p:cNvPr id="15" name="组合 14">
              <a:extLst>
                <a:ext uri="{FF2B5EF4-FFF2-40B4-BE49-F238E27FC236}">
                  <a16:creationId xmlns:a16="http://schemas.microsoft.com/office/drawing/2014/main" id="{CAC90CB8-A264-FC0D-1AD3-01F784E189E9}"/>
                </a:ext>
              </a:extLst>
            </p:cNvPr>
            <p:cNvGrpSpPr/>
            <p:nvPr/>
          </p:nvGrpSpPr>
          <p:grpSpPr>
            <a:xfrm>
              <a:off x="6623050" y="1274762"/>
              <a:ext cx="2243850" cy="369332"/>
              <a:chOff x="6623050" y="1274762"/>
              <a:chExt cx="2243850" cy="369332"/>
            </a:xfrm>
          </p:grpSpPr>
          <p:sp>
            <p:nvSpPr>
              <p:cNvPr id="12" name="圆柱体 11">
                <a:extLst>
                  <a:ext uri="{FF2B5EF4-FFF2-40B4-BE49-F238E27FC236}">
                    <a16:creationId xmlns:a16="http://schemas.microsoft.com/office/drawing/2014/main" id="{780A8A3C-3E1F-E015-E386-B450A641478F}"/>
                  </a:ext>
                </a:extLst>
              </p:cNvPr>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D20203B-7340-3B3C-EB43-3D1FEAECF015}"/>
                  </a:ext>
                </a:extLst>
              </p:cNvPr>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p>
            </p:txBody>
          </p:sp>
        </p:grpSp>
      </p:grpSp>
      <p:grpSp>
        <p:nvGrpSpPr>
          <p:cNvPr id="23" name="组合 22">
            <a:extLst>
              <a:ext uri="{FF2B5EF4-FFF2-40B4-BE49-F238E27FC236}">
                <a16:creationId xmlns:a16="http://schemas.microsoft.com/office/drawing/2014/main" id="{61C6D7BC-FECE-3005-8CD3-BA8AA893F805}"/>
              </a:ext>
            </a:extLst>
          </p:cNvPr>
          <p:cNvGrpSpPr/>
          <p:nvPr/>
        </p:nvGrpSpPr>
        <p:grpSpPr>
          <a:xfrm>
            <a:off x="6464001" y="1740674"/>
            <a:ext cx="3418275" cy="4774426"/>
            <a:chOff x="7004329" y="1740674"/>
            <a:chExt cx="3418275" cy="4774426"/>
          </a:xfrm>
        </p:grpSpPr>
        <p:cxnSp>
          <p:nvCxnSpPr>
            <p:cNvPr id="18" name="直接箭头连接符 17">
              <a:extLst>
                <a:ext uri="{FF2B5EF4-FFF2-40B4-BE49-F238E27FC236}">
                  <a16:creationId xmlns:a16="http://schemas.microsoft.com/office/drawing/2014/main" id="{C29108A2-6FF6-EECC-D42A-4119A5C4474C}"/>
                </a:ext>
              </a:extLst>
            </p:cNvPr>
            <p:cNvCxnSpPr>
              <a:cxnSpLocks/>
            </p:cNvCxnSpPr>
            <p:nvPr/>
          </p:nvCxnSpPr>
          <p:spPr>
            <a:xfrm>
              <a:off x="7283602"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BE49CE6-D81F-402D-B4F5-95CBA7A575DA}"/>
                </a:ext>
              </a:extLst>
            </p:cNvPr>
            <p:cNvCxnSpPr>
              <a:cxnSpLocks/>
            </p:cNvCxnSpPr>
            <p:nvPr/>
          </p:nvCxnSpPr>
          <p:spPr>
            <a:xfrm>
              <a:off x="10152847"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01A7C94-9AE1-2E1F-703C-A039119CB0E7}"/>
                </a:ext>
              </a:extLst>
            </p:cNvPr>
            <p:cNvSpPr txBox="1"/>
            <p:nvPr/>
          </p:nvSpPr>
          <p:spPr>
            <a:xfrm>
              <a:off x="7004329" y="6145768"/>
              <a:ext cx="272374" cy="369332"/>
            </a:xfrm>
            <a:prstGeom prst="rect">
              <a:avLst/>
            </a:prstGeom>
            <a:noFill/>
          </p:spPr>
          <p:txBody>
            <a:bodyPr wrap="square" rtlCol="0">
              <a:spAutoFit/>
            </a:bodyPr>
            <a:lstStyle/>
            <a:p>
              <a:r>
                <a:rPr lang="en-US" altLang="zh-CN" b="1" dirty="0"/>
                <a:t>t</a:t>
              </a:r>
              <a:endParaRPr lang="zh-CN" altLang="en-US" b="1" dirty="0"/>
            </a:p>
          </p:txBody>
        </p:sp>
        <p:sp>
          <p:nvSpPr>
            <p:cNvPr id="21" name="文本框 20">
              <a:extLst>
                <a:ext uri="{FF2B5EF4-FFF2-40B4-BE49-F238E27FC236}">
                  <a16:creationId xmlns:a16="http://schemas.microsoft.com/office/drawing/2014/main" id="{4869CA13-848C-A58C-D7BA-8C0445D375C1}"/>
                </a:ext>
              </a:extLst>
            </p:cNvPr>
            <p:cNvSpPr txBox="1"/>
            <p:nvPr/>
          </p:nvSpPr>
          <p:spPr>
            <a:xfrm>
              <a:off x="10150230" y="6145768"/>
              <a:ext cx="272374" cy="369332"/>
            </a:xfrm>
            <a:prstGeom prst="rect">
              <a:avLst/>
            </a:prstGeom>
            <a:noFill/>
          </p:spPr>
          <p:txBody>
            <a:bodyPr wrap="square" rtlCol="0">
              <a:spAutoFit/>
            </a:bodyPr>
            <a:lstStyle/>
            <a:p>
              <a:r>
                <a:rPr lang="en-US" altLang="zh-CN" b="1" dirty="0"/>
                <a:t>t</a:t>
              </a:r>
              <a:endParaRPr lang="zh-CN" altLang="en-US" b="1" dirty="0"/>
            </a:p>
          </p:txBody>
        </p:sp>
      </p:grpSp>
      <p:grpSp>
        <p:nvGrpSpPr>
          <p:cNvPr id="31" name="组合 30">
            <a:extLst>
              <a:ext uri="{FF2B5EF4-FFF2-40B4-BE49-F238E27FC236}">
                <a16:creationId xmlns:a16="http://schemas.microsoft.com/office/drawing/2014/main" id="{BBD026F5-10E7-9970-0435-1099399FCFAE}"/>
              </a:ext>
            </a:extLst>
          </p:cNvPr>
          <p:cNvGrpSpPr/>
          <p:nvPr/>
        </p:nvGrpSpPr>
        <p:grpSpPr>
          <a:xfrm>
            <a:off x="304800" y="2309063"/>
            <a:ext cx="6100239" cy="300446"/>
            <a:chOff x="301352" y="2013424"/>
            <a:chExt cx="6100239" cy="300446"/>
          </a:xfrm>
        </p:grpSpPr>
        <p:sp>
          <p:nvSpPr>
            <p:cNvPr id="24" name="矩形 23">
              <a:extLst>
                <a:ext uri="{FF2B5EF4-FFF2-40B4-BE49-F238E27FC236}">
                  <a16:creationId xmlns:a16="http://schemas.microsoft.com/office/drawing/2014/main" id="{7E7D59E8-B464-D223-507F-D53CB3B703A0}"/>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25" name="矩形 24">
              <a:extLst>
                <a:ext uri="{FF2B5EF4-FFF2-40B4-BE49-F238E27FC236}">
                  <a16:creationId xmlns:a16="http://schemas.microsoft.com/office/drawing/2014/main" id="{246C6815-5A23-7323-8E35-9B0A46116808}"/>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26" name="矩形 25">
              <a:extLst>
                <a:ext uri="{FF2B5EF4-FFF2-40B4-BE49-F238E27FC236}">
                  <a16:creationId xmlns:a16="http://schemas.microsoft.com/office/drawing/2014/main" id="{0ADD7C2C-9489-D5EA-025D-5544CC608517}"/>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27" name="矩形 26">
              <a:extLst>
                <a:ext uri="{FF2B5EF4-FFF2-40B4-BE49-F238E27FC236}">
                  <a16:creationId xmlns:a16="http://schemas.microsoft.com/office/drawing/2014/main" id="{115A52DB-39AC-292C-262D-085DB47DA19E}"/>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28" name="矩形 27">
              <a:extLst>
                <a:ext uri="{FF2B5EF4-FFF2-40B4-BE49-F238E27FC236}">
                  <a16:creationId xmlns:a16="http://schemas.microsoft.com/office/drawing/2014/main" id="{05EB32CF-CDD4-8F15-0314-A25E0E13A87F}"/>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29" name="矩形 28">
              <a:extLst>
                <a:ext uri="{FF2B5EF4-FFF2-40B4-BE49-F238E27FC236}">
                  <a16:creationId xmlns:a16="http://schemas.microsoft.com/office/drawing/2014/main" id="{2F6F4187-086E-8BAA-E715-8FDD2693DB77}"/>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30" name="矩形 29">
              <a:extLst>
                <a:ext uri="{FF2B5EF4-FFF2-40B4-BE49-F238E27FC236}">
                  <a16:creationId xmlns:a16="http://schemas.microsoft.com/office/drawing/2014/main" id="{4F69FAA9-68F1-433D-F37E-B6AA4939F4AC}"/>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grpSp>
        <p:nvGrpSpPr>
          <p:cNvPr id="17" name="组合 16">
            <a:extLst>
              <a:ext uri="{FF2B5EF4-FFF2-40B4-BE49-F238E27FC236}">
                <a16:creationId xmlns:a16="http://schemas.microsoft.com/office/drawing/2014/main" id="{92A15D0D-C150-7EE2-7B86-A734DD64944F}"/>
              </a:ext>
            </a:extLst>
          </p:cNvPr>
          <p:cNvGrpSpPr/>
          <p:nvPr/>
        </p:nvGrpSpPr>
        <p:grpSpPr>
          <a:xfrm>
            <a:off x="6743274" y="2078680"/>
            <a:ext cx="2866628" cy="380605"/>
            <a:chOff x="6743274" y="2078680"/>
            <a:chExt cx="2866628" cy="380605"/>
          </a:xfrm>
        </p:grpSpPr>
        <p:cxnSp>
          <p:nvCxnSpPr>
            <p:cNvPr id="37" name="直接箭头连接符 36">
              <a:extLst>
                <a:ext uri="{FF2B5EF4-FFF2-40B4-BE49-F238E27FC236}">
                  <a16:creationId xmlns:a16="http://schemas.microsoft.com/office/drawing/2014/main" id="{8C784D16-4E41-91E6-C816-314F22755AEA}"/>
                </a:ext>
              </a:extLst>
            </p:cNvPr>
            <p:cNvCxnSpPr>
              <a:cxnSpLocks/>
            </p:cNvCxnSpPr>
            <p:nvPr/>
          </p:nvCxnSpPr>
          <p:spPr>
            <a:xfrm>
              <a:off x="6743274" y="24592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116EFF78-2877-EA6D-EF75-C991CCBD3EBC}"/>
                </a:ext>
              </a:extLst>
            </p:cNvPr>
            <p:cNvSpPr txBox="1"/>
            <p:nvPr/>
          </p:nvSpPr>
          <p:spPr>
            <a:xfrm>
              <a:off x="7326420" y="2078680"/>
              <a:ext cx="935857" cy="369332"/>
            </a:xfrm>
            <a:prstGeom prst="rect">
              <a:avLst/>
            </a:prstGeom>
            <a:noFill/>
          </p:spPr>
          <p:txBody>
            <a:bodyPr wrap="square" rtlCol="0">
              <a:spAutoFit/>
            </a:bodyPr>
            <a:lstStyle/>
            <a:p>
              <a:pPr algn="ctr"/>
              <a:r>
                <a:rPr lang="en-US" altLang="zh-CN" b="1" dirty="0"/>
                <a:t>seq=1</a:t>
              </a:r>
              <a:endParaRPr lang="zh-CN" altLang="en-US" b="1" dirty="0"/>
            </a:p>
          </p:txBody>
        </p:sp>
        <p:sp>
          <p:nvSpPr>
            <p:cNvPr id="39" name="文本框 38">
              <a:extLst>
                <a:ext uri="{FF2B5EF4-FFF2-40B4-BE49-F238E27FC236}">
                  <a16:creationId xmlns:a16="http://schemas.microsoft.com/office/drawing/2014/main" id="{15D78F2B-4CBD-D199-E8FC-3A971CC2F58D}"/>
                </a:ext>
              </a:extLst>
            </p:cNvPr>
            <p:cNvSpPr txBox="1"/>
            <p:nvPr/>
          </p:nvSpPr>
          <p:spPr>
            <a:xfrm>
              <a:off x="8147629" y="2078680"/>
              <a:ext cx="868072" cy="369332"/>
            </a:xfrm>
            <a:prstGeom prst="rect">
              <a:avLst/>
            </a:prstGeom>
            <a:noFill/>
          </p:spPr>
          <p:txBody>
            <a:bodyPr wrap="square" rtlCol="0">
              <a:spAutoFit/>
            </a:bodyPr>
            <a:lstStyle/>
            <a:p>
              <a:pPr algn="ctr"/>
              <a:r>
                <a:rPr lang="en-US" altLang="zh-CN" b="1" dirty="0"/>
                <a:t>DATA</a:t>
              </a:r>
              <a:endParaRPr lang="zh-CN" altLang="en-US" b="1" dirty="0"/>
            </a:p>
          </p:txBody>
        </p:sp>
      </p:grpSp>
      <p:sp>
        <p:nvSpPr>
          <p:cNvPr id="22" name="矩形 21">
            <a:extLst>
              <a:ext uri="{FF2B5EF4-FFF2-40B4-BE49-F238E27FC236}">
                <a16:creationId xmlns:a16="http://schemas.microsoft.com/office/drawing/2014/main" id="{BAC7217A-6417-F01B-BD17-68D6EAFB9663}"/>
              </a:ext>
            </a:extLst>
          </p:cNvPr>
          <p:cNvSpPr/>
          <p:nvPr/>
        </p:nvSpPr>
        <p:spPr>
          <a:xfrm>
            <a:off x="301713"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51413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10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a:extLst>
              <a:ext uri="{FF2B5EF4-FFF2-40B4-BE49-F238E27FC236}">
                <a16:creationId xmlns:a16="http://schemas.microsoft.com/office/drawing/2014/main" id="{A2F63D79-6595-840A-CE12-70920D5AFD7A}"/>
              </a:ext>
            </a:extLst>
          </p:cNvPr>
          <p:cNvSpPr txBox="1"/>
          <p:nvPr/>
        </p:nvSpPr>
        <p:spPr>
          <a:xfrm>
            <a:off x="4111854" y="2831528"/>
            <a:ext cx="320967" cy="369332"/>
          </a:xfrm>
          <a:prstGeom prst="rect">
            <a:avLst/>
          </a:prstGeom>
          <a:noFill/>
        </p:spPr>
        <p:txBody>
          <a:bodyPr wrap="square" rtlCol="0">
            <a:spAutoFit/>
          </a:bodyPr>
          <a:lstStyle/>
          <a:p>
            <a:pPr algn="r"/>
            <a:r>
              <a:rPr lang="en-US" altLang="zh-CN" b="1" dirty="0"/>
              <a:t>1</a:t>
            </a:r>
            <a:endParaRPr lang="zh-CN" altLang="en-US" b="1" dirty="0"/>
          </a:p>
        </p:txBody>
      </p:sp>
      <p:sp>
        <p:nvSpPr>
          <p:cNvPr id="59" name="文本框 58">
            <a:extLst>
              <a:ext uri="{FF2B5EF4-FFF2-40B4-BE49-F238E27FC236}">
                <a16:creationId xmlns:a16="http://schemas.microsoft.com/office/drawing/2014/main" id="{AF141A32-20F3-C845-E6B5-5602C1846C0B}"/>
              </a:ext>
            </a:extLst>
          </p:cNvPr>
          <p:cNvSpPr txBox="1"/>
          <p:nvPr/>
        </p:nvSpPr>
        <p:spPr>
          <a:xfrm>
            <a:off x="1466952" y="2831528"/>
            <a:ext cx="498678" cy="369332"/>
          </a:xfrm>
          <a:prstGeom prst="rect">
            <a:avLst/>
          </a:prstGeom>
          <a:noFill/>
        </p:spPr>
        <p:txBody>
          <a:bodyPr wrap="square" rtlCol="0">
            <a:spAutoFit/>
          </a:bodyPr>
          <a:lstStyle/>
          <a:p>
            <a:r>
              <a:rPr lang="en-US" altLang="zh-CN" b="1" dirty="0"/>
              <a:t>100</a:t>
            </a:r>
            <a:endParaRPr lang="zh-CN" altLang="en-US" b="1" dirty="0"/>
          </a:p>
        </p:txBody>
      </p:sp>
      <p:grpSp>
        <p:nvGrpSpPr>
          <p:cNvPr id="36" name="组合 35">
            <a:extLst>
              <a:ext uri="{FF2B5EF4-FFF2-40B4-BE49-F238E27FC236}">
                <a16:creationId xmlns:a16="http://schemas.microsoft.com/office/drawing/2014/main" id="{D6726EA9-6404-1339-A49D-92249748E9DC}"/>
              </a:ext>
            </a:extLst>
          </p:cNvPr>
          <p:cNvGrpSpPr/>
          <p:nvPr/>
        </p:nvGrpSpPr>
        <p:grpSpPr>
          <a:xfrm>
            <a:off x="304800" y="1939971"/>
            <a:ext cx="3481727" cy="725074"/>
            <a:chOff x="304800" y="1939971"/>
            <a:chExt cx="3481727" cy="725074"/>
          </a:xfrm>
        </p:grpSpPr>
        <p:sp>
          <p:nvSpPr>
            <p:cNvPr id="34" name="矩形 33">
              <a:extLst>
                <a:ext uri="{FF2B5EF4-FFF2-40B4-BE49-F238E27FC236}">
                  <a16:creationId xmlns:a16="http://schemas.microsoft.com/office/drawing/2014/main" id="{439E4B1A-578C-250E-4A80-7A098A0B8F42}"/>
                </a:ext>
              </a:extLst>
            </p:cNvPr>
            <p:cNvSpPr/>
            <p:nvPr/>
          </p:nvSpPr>
          <p:spPr>
            <a:xfrm>
              <a:off x="304800" y="2253525"/>
              <a:ext cx="3481727"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9404328D-8303-EE4D-A00C-DE1851C6565F}"/>
                </a:ext>
              </a:extLst>
            </p:cNvPr>
            <p:cNvSpPr txBox="1"/>
            <p:nvPr/>
          </p:nvSpPr>
          <p:spPr>
            <a:xfrm>
              <a:off x="1489262" y="1939971"/>
              <a:ext cx="1112801" cy="365760"/>
            </a:xfrm>
            <a:prstGeom prst="rect">
              <a:avLst/>
            </a:prstGeom>
            <a:noFill/>
          </p:spPr>
          <p:txBody>
            <a:bodyPr wrap="square" rtlCol="0">
              <a:spAutoFit/>
            </a:bodyPr>
            <a:lstStyle/>
            <a:p>
              <a:pPr algn="ctr"/>
              <a:r>
                <a:rPr lang="en-US" altLang="zh-CN" b="1" dirty="0">
                  <a:solidFill>
                    <a:schemeClr val="accent3"/>
                  </a:solidFill>
                </a:rPr>
                <a:t>swnd=400</a:t>
              </a:r>
              <a:endParaRPr lang="zh-CN" altLang="en-US" b="1" dirty="0">
                <a:solidFill>
                  <a:schemeClr val="accent3"/>
                </a:solidFill>
              </a:endParaRPr>
            </a:p>
          </p:txBody>
        </p:sp>
      </p:grpSp>
      <p:sp>
        <p:nvSpPr>
          <p:cNvPr id="13" name="文本框 12">
            <a:extLst>
              <a:ext uri="{FF2B5EF4-FFF2-40B4-BE49-F238E27FC236}">
                <a16:creationId xmlns:a16="http://schemas.microsoft.com/office/drawing/2014/main" id="{5DE4F913-8F0F-2C36-E9DE-DA0F389A027F}"/>
              </a:ext>
            </a:extLst>
          </p:cNvPr>
          <p:cNvSpPr txBox="1"/>
          <p:nvPr/>
        </p:nvSpPr>
        <p:spPr>
          <a:xfrm>
            <a:off x="7321143" y="896456"/>
            <a:ext cx="1710312" cy="369332"/>
          </a:xfrm>
          <a:prstGeom prst="rect">
            <a:avLst/>
          </a:prstGeom>
          <a:noFill/>
        </p:spPr>
        <p:txBody>
          <a:bodyPr wrap="square" rtlCol="0">
            <a:spAutoFit/>
          </a:bodyPr>
          <a:lstStyle/>
          <a:p>
            <a:pPr algn="ctr"/>
            <a:r>
              <a:rPr lang="en-US" altLang="zh-CN" b="1" dirty="0"/>
              <a:t>A</a:t>
            </a:r>
            <a:r>
              <a:rPr lang="zh-CN" altLang="en-US" b="1" dirty="0"/>
              <a:t>给</a:t>
            </a:r>
            <a:r>
              <a:rPr lang="en-US" altLang="zh-CN" b="1" dirty="0"/>
              <a:t>B</a:t>
            </a:r>
            <a:r>
              <a:rPr lang="zh-CN" altLang="en-US" b="1" dirty="0"/>
              <a:t>发送数据</a:t>
            </a:r>
          </a:p>
        </p:txBody>
      </p:sp>
      <p:sp>
        <p:nvSpPr>
          <p:cNvPr id="14" name="文本框 13">
            <a:extLst>
              <a:ext uri="{FF2B5EF4-FFF2-40B4-BE49-F238E27FC236}">
                <a16:creationId xmlns:a16="http://schemas.microsoft.com/office/drawing/2014/main" id="{E0CAA606-13D4-C0C7-238A-60691033913A}"/>
              </a:ext>
            </a:extLst>
          </p:cNvPr>
          <p:cNvSpPr txBox="1"/>
          <p:nvPr/>
        </p:nvSpPr>
        <p:spPr>
          <a:xfrm>
            <a:off x="7328743" y="1644093"/>
            <a:ext cx="1710312" cy="369332"/>
          </a:xfrm>
          <a:prstGeom prst="rect">
            <a:avLst/>
          </a:prstGeom>
          <a:noFill/>
        </p:spPr>
        <p:txBody>
          <a:bodyPr wrap="square" rtlCol="0">
            <a:spAutoFit/>
          </a:bodyPr>
          <a:lstStyle/>
          <a:p>
            <a:pPr algn="ctr"/>
            <a:r>
              <a:rPr lang="en-US" altLang="zh-CN" b="1" dirty="0"/>
              <a:t>B</a:t>
            </a:r>
            <a:r>
              <a:rPr lang="zh-CN" altLang="en-US" b="1" dirty="0"/>
              <a:t>对</a:t>
            </a:r>
            <a:r>
              <a:rPr lang="en-US" altLang="zh-CN" b="1" dirty="0"/>
              <a:t>A</a:t>
            </a:r>
            <a:r>
              <a:rPr lang="zh-CN" altLang="en-US" b="1" dirty="0"/>
              <a:t>流量控制</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p>
          </p:txBody>
        </p:sp>
      </p:grpSp>
      <p:grpSp>
        <p:nvGrpSpPr>
          <p:cNvPr id="16" name="组合 15">
            <a:extLst>
              <a:ext uri="{FF2B5EF4-FFF2-40B4-BE49-F238E27FC236}">
                <a16:creationId xmlns:a16="http://schemas.microsoft.com/office/drawing/2014/main" id="{80F1B311-2F3A-ACA2-07D1-822A44A2F429}"/>
              </a:ext>
            </a:extLst>
          </p:cNvPr>
          <p:cNvGrpSpPr/>
          <p:nvPr/>
        </p:nvGrpSpPr>
        <p:grpSpPr>
          <a:xfrm>
            <a:off x="6384834" y="1085736"/>
            <a:ext cx="3566255" cy="667591"/>
            <a:chOff x="5945910" y="1085736"/>
            <a:chExt cx="3566255" cy="667591"/>
          </a:xfrm>
        </p:grpSpPr>
        <p:grpSp>
          <p:nvGrpSpPr>
            <p:cNvPr id="7" name="组合 6">
              <a:extLst>
                <a:ext uri="{FF2B5EF4-FFF2-40B4-BE49-F238E27FC236}">
                  <a16:creationId xmlns:a16="http://schemas.microsoft.com/office/drawing/2014/main" id="{A9EFE3FE-4601-5B9E-77B2-289423C12D4B}"/>
                </a:ext>
              </a:extLst>
            </p:cNvPr>
            <p:cNvGrpSpPr/>
            <p:nvPr/>
          </p:nvGrpSpPr>
          <p:grpSpPr>
            <a:xfrm>
              <a:off x="5945910" y="1085736"/>
              <a:ext cx="677140" cy="654939"/>
              <a:chOff x="7511027" y="2136324"/>
              <a:chExt cx="677140" cy="654939"/>
            </a:xfrm>
          </p:grpSpPr>
          <p:pic>
            <p:nvPicPr>
              <p:cNvPr id="5" name="图形 4">
                <a:extLst>
                  <a:ext uri="{FF2B5EF4-FFF2-40B4-BE49-F238E27FC236}">
                    <a16:creationId xmlns:a16="http://schemas.microsoft.com/office/drawing/2014/main" id="{98E6B5E2-680A-FF63-F485-207329F649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6" name="文本框 5">
                <a:extLst>
                  <a:ext uri="{FF2B5EF4-FFF2-40B4-BE49-F238E27FC236}">
                    <a16:creationId xmlns:a16="http://schemas.microsoft.com/office/drawing/2014/main" id="{97B4575D-497E-45BE-06AF-A13242535CE0}"/>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A</a:t>
                </a:r>
                <a:endParaRPr lang="zh-CN" altLang="en-US" sz="2000" b="1" dirty="0">
                  <a:solidFill>
                    <a:schemeClr val="bg1"/>
                  </a:solidFill>
                </a:endParaRPr>
              </a:p>
            </p:txBody>
          </p:sp>
        </p:grpSp>
        <p:grpSp>
          <p:nvGrpSpPr>
            <p:cNvPr id="8" name="组合 7">
              <a:extLst>
                <a:ext uri="{FF2B5EF4-FFF2-40B4-BE49-F238E27FC236}">
                  <a16:creationId xmlns:a16="http://schemas.microsoft.com/office/drawing/2014/main" id="{9DCE203E-F6FE-5AE9-9972-1AB6CD8AB18F}"/>
                </a:ext>
              </a:extLst>
            </p:cNvPr>
            <p:cNvGrpSpPr/>
            <p:nvPr/>
          </p:nvGrpSpPr>
          <p:grpSpPr>
            <a:xfrm>
              <a:off x="8835025" y="1098388"/>
              <a:ext cx="677140" cy="654939"/>
              <a:chOff x="7511027" y="2136324"/>
              <a:chExt cx="677140" cy="654939"/>
            </a:xfrm>
          </p:grpSpPr>
          <p:pic>
            <p:nvPicPr>
              <p:cNvPr id="9" name="图形 8">
                <a:extLst>
                  <a:ext uri="{FF2B5EF4-FFF2-40B4-BE49-F238E27FC236}">
                    <a16:creationId xmlns:a16="http://schemas.microsoft.com/office/drawing/2014/main" id="{8E7D395B-A56C-8D44-578A-69F5B4FDCB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10" name="文本框 9">
                <a:extLst>
                  <a:ext uri="{FF2B5EF4-FFF2-40B4-BE49-F238E27FC236}">
                    <a16:creationId xmlns:a16="http://schemas.microsoft.com/office/drawing/2014/main" id="{0B74A95B-2D1F-F184-7228-D99702F49DE3}"/>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B</a:t>
                </a:r>
                <a:endParaRPr lang="zh-CN" altLang="en-US" sz="2000" b="1" dirty="0">
                  <a:solidFill>
                    <a:schemeClr val="bg1"/>
                  </a:solidFill>
                </a:endParaRPr>
              </a:p>
            </p:txBody>
          </p:sp>
        </p:grpSp>
        <p:grpSp>
          <p:nvGrpSpPr>
            <p:cNvPr id="15" name="组合 14">
              <a:extLst>
                <a:ext uri="{FF2B5EF4-FFF2-40B4-BE49-F238E27FC236}">
                  <a16:creationId xmlns:a16="http://schemas.microsoft.com/office/drawing/2014/main" id="{CAC90CB8-A264-FC0D-1AD3-01F784E189E9}"/>
                </a:ext>
              </a:extLst>
            </p:cNvPr>
            <p:cNvGrpSpPr/>
            <p:nvPr/>
          </p:nvGrpSpPr>
          <p:grpSpPr>
            <a:xfrm>
              <a:off x="6623050" y="1274762"/>
              <a:ext cx="2243850" cy="369332"/>
              <a:chOff x="6623050" y="1274762"/>
              <a:chExt cx="2243850" cy="369332"/>
            </a:xfrm>
          </p:grpSpPr>
          <p:sp>
            <p:nvSpPr>
              <p:cNvPr id="12" name="圆柱体 11">
                <a:extLst>
                  <a:ext uri="{FF2B5EF4-FFF2-40B4-BE49-F238E27FC236}">
                    <a16:creationId xmlns:a16="http://schemas.microsoft.com/office/drawing/2014/main" id="{780A8A3C-3E1F-E015-E386-B450A641478F}"/>
                  </a:ext>
                </a:extLst>
              </p:cNvPr>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D20203B-7340-3B3C-EB43-3D1FEAECF015}"/>
                  </a:ext>
                </a:extLst>
              </p:cNvPr>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p>
            </p:txBody>
          </p:sp>
        </p:grpSp>
      </p:grpSp>
      <p:grpSp>
        <p:nvGrpSpPr>
          <p:cNvPr id="23" name="组合 22">
            <a:extLst>
              <a:ext uri="{FF2B5EF4-FFF2-40B4-BE49-F238E27FC236}">
                <a16:creationId xmlns:a16="http://schemas.microsoft.com/office/drawing/2014/main" id="{61C6D7BC-FECE-3005-8CD3-BA8AA893F805}"/>
              </a:ext>
            </a:extLst>
          </p:cNvPr>
          <p:cNvGrpSpPr/>
          <p:nvPr/>
        </p:nvGrpSpPr>
        <p:grpSpPr>
          <a:xfrm>
            <a:off x="6464001" y="1740674"/>
            <a:ext cx="3418275" cy="4774426"/>
            <a:chOff x="7004329" y="1740674"/>
            <a:chExt cx="3418275" cy="4774426"/>
          </a:xfrm>
        </p:grpSpPr>
        <p:cxnSp>
          <p:nvCxnSpPr>
            <p:cNvPr id="18" name="直接箭头连接符 17">
              <a:extLst>
                <a:ext uri="{FF2B5EF4-FFF2-40B4-BE49-F238E27FC236}">
                  <a16:creationId xmlns:a16="http://schemas.microsoft.com/office/drawing/2014/main" id="{C29108A2-6FF6-EECC-D42A-4119A5C4474C}"/>
                </a:ext>
              </a:extLst>
            </p:cNvPr>
            <p:cNvCxnSpPr>
              <a:cxnSpLocks/>
            </p:cNvCxnSpPr>
            <p:nvPr/>
          </p:nvCxnSpPr>
          <p:spPr>
            <a:xfrm>
              <a:off x="7283602"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BE49CE6-D81F-402D-B4F5-95CBA7A575DA}"/>
                </a:ext>
              </a:extLst>
            </p:cNvPr>
            <p:cNvCxnSpPr>
              <a:cxnSpLocks/>
            </p:cNvCxnSpPr>
            <p:nvPr/>
          </p:nvCxnSpPr>
          <p:spPr>
            <a:xfrm>
              <a:off x="10152847"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01A7C94-9AE1-2E1F-703C-A039119CB0E7}"/>
                </a:ext>
              </a:extLst>
            </p:cNvPr>
            <p:cNvSpPr txBox="1"/>
            <p:nvPr/>
          </p:nvSpPr>
          <p:spPr>
            <a:xfrm>
              <a:off x="7004329" y="6145768"/>
              <a:ext cx="272374" cy="369332"/>
            </a:xfrm>
            <a:prstGeom prst="rect">
              <a:avLst/>
            </a:prstGeom>
            <a:noFill/>
          </p:spPr>
          <p:txBody>
            <a:bodyPr wrap="square" rtlCol="0">
              <a:spAutoFit/>
            </a:bodyPr>
            <a:lstStyle/>
            <a:p>
              <a:r>
                <a:rPr lang="en-US" altLang="zh-CN" b="1" dirty="0"/>
                <a:t>t</a:t>
              </a:r>
              <a:endParaRPr lang="zh-CN" altLang="en-US" b="1" dirty="0"/>
            </a:p>
          </p:txBody>
        </p:sp>
        <p:sp>
          <p:nvSpPr>
            <p:cNvPr id="21" name="文本框 20">
              <a:extLst>
                <a:ext uri="{FF2B5EF4-FFF2-40B4-BE49-F238E27FC236}">
                  <a16:creationId xmlns:a16="http://schemas.microsoft.com/office/drawing/2014/main" id="{4869CA13-848C-A58C-D7BA-8C0445D375C1}"/>
                </a:ext>
              </a:extLst>
            </p:cNvPr>
            <p:cNvSpPr txBox="1"/>
            <p:nvPr/>
          </p:nvSpPr>
          <p:spPr>
            <a:xfrm>
              <a:off x="10150230" y="6145768"/>
              <a:ext cx="272374" cy="369332"/>
            </a:xfrm>
            <a:prstGeom prst="rect">
              <a:avLst/>
            </a:prstGeom>
            <a:noFill/>
          </p:spPr>
          <p:txBody>
            <a:bodyPr wrap="square" rtlCol="0">
              <a:spAutoFit/>
            </a:bodyPr>
            <a:lstStyle/>
            <a:p>
              <a:r>
                <a:rPr lang="en-US" altLang="zh-CN" b="1" dirty="0"/>
                <a:t>t</a:t>
              </a:r>
              <a:endParaRPr lang="zh-CN" altLang="en-US" b="1" dirty="0"/>
            </a:p>
          </p:txBody>
        </p:sp>
      </p:grpSp>
      <p:grpSp>
        <p:nvGrpSpPr>
          <p:cNvPr id="31" name="组合 30">
            <a:extLst>
              <a:ext uri="{FF2B5EF4-FFF2-40B4-BE49-F238E27FC236}">
                <a16:creationId xmlns:a16="http://schemas.microsoft.com/office/drawing/2014/main" id="{BBD026F5-10E7-9970-0435-1099399FCFAE}"/>
              </a:ext>
            </a:extLst>
          </p:cNvPr>
          <p:cNvGrpSpPr/>
          <p:nvPr/>
        </p:nvGrpSpPr>
        <p:grpSpPr>
          <a:xfrm>
            <a:off x="304800" y="2309063"/>
            <a:ext cx="6100239" cy="300446"/>
            <a:chOff x="301352" y="2013424"/>
            <a:chExt cx="6100239" cy="300446"/>
          </a:xfrm>
        </p:grpSpPr>
        <p:sp>
          <p:nvSpPr>
            <p:cNvPr id="24" name="矩形 23">
              <a:extLst>
                <a:ext uri="{FF2B5EF4-FFF2-40B4-BE49-F238E27FC236}">
                  <a16:creationId xmlns:a16="http://schemas.microsoft.com/office/drawing/2014/main" id="{7E7D59E8-B464-D223-507F-D53CB3B703A0}"/>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25" name="矩形 24">
              <a:extLst>
                <a:ext uri="{FF2B5EF4-FFF2-40B4-BE49-F238E27FC236}">
                  <a16:creationId xmlns:a16="http://schemas.microsoft.com/office/drawing/2014/main" id="{246C6815-5A23-7323-8E35-9B0A46116808}"/>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26" name="矩形 25">
              <a:extLst>
                <a:ext uri="{FF2B5EF4-FFF2-40B4-BE49-F238E27FC236}">
                  <a16:creationId xmlns:a16="http://schemas.microsoft.com/office/drawing/2014/main" id="{0ADD7C2C-9489-D5EA-025D-5544CC608517}"/>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27" name="矩形 26">
              <a:extLst>
                <a:ext uri="{FF2B5EF4-FFF2-40B4-BE49-F238E27FC236}">
                  <a16:creationId xmlns:a16="http://schemas.microsoft.com/office/drawing/2014/main" id="{115A52DB-39AC-292C-262D-085DB47DA19E}"/>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28" name="矩形 27">
              <a:extLst>
                <a:ext uri="{FF2B5EF4-FFF2-40B4-BE49-F238E27FC236}">
                  <a16:creationId xmlns:a16="http://schemas.microsoft.com/office/drawing/2014/main" id="{05EB32CF-CDD4-8F15-0314-A25E0E13A87F}"/>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29" name="矩形 28">
              <a:extLst>
                <a:ext uri="{FF2B5EF4-FFF2-40B4-BE49-F238E27FC236}">
                  <a16:creationId xmlns:a16="http://schemas.microsoft.com/office/drawing/2014/main" id="{2F6F4187-086E-8BAA-E715-8FDD2693DB77}"/>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30" name="矩形 29">
              <a:extLst>
                <a:ext uri="{FF2B5EF4-FFF2-40B4-BE49-F238E27FC236}">
                  <a16:creationId xmlns:a16="http://schemas.microsoft.com/office/drawing/2014/main" id="{4F69FAA9-68F1-433D-F37E-B6AA4939F4AC}"/>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cxnSp>
        <p:nvCxnSpPr>
          <p:cNvPr id="37" name="直接箭头连接符 36">
            <a:extLst>
              <a:ext uri="{FF2B5EF4-FFF2-40B4-BE49-F238E27FC236}">
                <a16:creationId xmlns:a16="http://schemas.microsoft.com/office/drawing/2014/main" id="{8C784D16-4E41-91E6-C816-314F22755AEA}"/>
              </a:ext>
            </a:extLst>
          </p:cNvPr>
          <p:cNvCxnSpPr>
            <a:cxnSpLocks/>
          </p:cNvCxnSpPr>
          <p:nvPr/>
        </p:nvCxnSpPr>
        <p:spPr>
          <a:xfrm>
            <a:off x="6743274" y="24592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116EFF78-2877-EA6D-EF75-C991CCBD3EBC}"/>
              </a:ext>
            </a:extLst>
          </p:cNvPr>
          <p:cNvSpPr txBox="1"/>
          <p:nvPr/>
        </p:nvSpPr>
        <p:spPr>
          <a:xfrm>
            <a:off x="7326420" y="2078680"/>
            <a:ext cx="935857" cy="369332"/>
          </a:xfrm>
          <a:prstGeom prst="rect">
            <a:avLst/>
          </a:prstGeom>
          <a:noFill/>
        </p:spPr>
        <p:txBody>
          <a:bodyPr wrap="square" rtlCol="0">
            <a:spAutoFit/>
          </a:bodyPr>
          <a:lstStyle/>
          <a:p>
            <a:pPr algn="ctr"/>
            <a:r>
              <a:rPr lang="en-US" altLang="zh-CN" b="1" dirty="0"/>
              <a:t>seq=1</a:t>
            </a:r>
            <a:endParaRPr lang="zh-CN" altLang="en-US" b="1" dirty="0"/>
          </a:p>
        </p:txBody>
      </p:sp>
      <p:sp>
        <p:nvSpPr>
          <p:cNvPr id="39" name="文本框 38">
            <a:extLst>
              <a:ext uri="{FF2B5EF4-FFF2-40B4-BE49-F238E27FC236}">
                <a16:creationId xmlns:a16="http://schemas.microsoft.com/office/drawing/2014/main" id="{15D78F2B-4CBD-D199-E8FC-3A971CC2F58D}"/>
              </a:ext>
            </a:extLst>
          </p:cNvPr>
          <p:cNvSpPr txBox="1"/>
          <p:nvPr/>
        </p:nvSpPr>
        <p:spPr>
          <a:xfrm>
            <a:off x="8147629" y="2078680"/>
            <a:ext cx="868072" cy="369332"/>
          </a:xfrm>
          <a:prstGeom prst="rect">
            <a:avLst/>
          </a:prstGeom>
          <a:noFill/>
        </p:spPr>
        <p:txBody>
          <a:bodyPr wrap="square" rtlCol="0">
            <a:spAutoFit/>
          </a:bodyPr>
          <a:lstStyle/>
          <a:p>
            <a:pPr algn="ctr"/>
            <a:r>
              <a:rPr lang="en-US" altLang="zh-CN" b="1" dirty="0"/>
              <a:t>DATA</a:t>
            </a:r>
            <a:endParaRPr lang="zh-CN" altLang="en-US" b="1" dirty="0"/>
          </a:p>
        </p:txBody>
      </p:sp>
      <p:sp>
        <p:nvSpPr>
          <p:cNvPr id="22" name="矩形 21">
            <a:extLst>
              <a:ext uri="{FF2B5EF4-FFF2-40B4-BE49-F238E27FC236}">
                <a16:creationId xmlns:a16="http://schemas.microsoft.com/office/drawing/2014/main" id="{BAC7217A-6417-F01B-BD17-68D6EAFB9663}"/>
              </a:ext>
            </a:extLst>
          </p:cNvPr>
          <p:cNvSpPr/>
          <p:nvPr/>
        </p:nvSpPr>
        <p:spPr>
          <a:xfrm>
            <a:off x="301713"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8B5E2C5D-2BF1-5389-93F3-B07F7AD5A2A2}"/>
              </a:ext>
            </a:extLst>
          </p:cNvPr>
          <p:cNvGrpSpPr/>
          <p:nvPr/>
        </p:nvGrpSpPr>
        <p:grpSpPr>
          <a:xfrm>
            <a:off x="1551061" y="3122489"/>
            <a:ext cx="3897666" cy="346166"/>
            <a:chOff x="1031654" y="3240054"/>
            <a:chExt cx="3897666" cy="346166"/>
          </a:xfrm>
        </p:grpSpPr>
        <p:sp>
          <p:nvSpPr>
            <p:cNvPr id="32" name="矩形 31">
              <a:extLst>
                <a:ext uri="{FF2B5EF4-FFF2-40B4-BE49-F238E27FC236}">
                  <a16:creationId xmlns:a16="http://schemas.microsoft.com/office/drawing/2014/main" id="{852D388A-BCDF-3C1F-F8AE-C9203818D301}"/>
                </a:ext>
              </a:extLst>
            </p:cNvPr>
            <p:cNvSpPr/>
            <p:nvPr/>
          </p:nvSpPr>
          <p:spPr>
            <a:xfrm>
              <a:off x="1031654" y="3240054"/>
              <a:ext cx="2785135" cy="3461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数据载荷</a:t>
              </a:r>
            </a:p>
          </p:txBody>
        </p:sp>
        <p:sp>
          <p:nvSpPr>
            <p:cNvPr id="40" name="矩形 39">
              <a:extLst>
                <a:ext uri="{FF2B5EF4-FFF2-40B4-BE49-F238E27FC236}">
                  <a16:creationId xmlns:a16="http://schemas.microsoft.com/office/drawing/2014/main" id="{52C0DE20-3321-38D3-9EBC-AAFE68E91650}"/>
                </a:ext>
              </a:extLst>
            </p:cNvPr>
            <p:cNvSpPr/>
            <p:nvPr/>
          </p:nvSpPr>
          <p:spPr>
            <a:xfrm>
              <a:off x="3816789" y="3240054"/>
              <a:ext cx="1112531" cy="346166"/>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TCP</a:t>
              </a:r>
              <a:r>
                <a:rPr lang="zh-CN" altLang="en-US" b="1" dirty="0">
                  <a:solidFill>
                    <a:schemeClr val="bg1"/>
                  </a:solidFill>
                </a:rPr>
                <a:t>首部</a:t>
              </a:r>
            </a:p>
          </p:txBody>
        </p:sp>
      </p:grpSp>
      <p:grpSp>
        <p:nvGrpSpPr>
          <p:cNvPr id="56" name="组合 55">
            <a:extLst>
              <a:ext uri="{FF2B5EF4-FFF2-40B4-BE49-F238E27FC236}">
                <a16:creationId xmlns:a16="http://schemas.microsoft.com/office/drawing/2014/main" id="{E974F7BE-7B0F-1FD7-347F-CC5AD66A7059}"/>
              </a:ext>
            </a:extLst>
          </p:cNvPr>
          <p:cNvGrpSpPr/>
          <p:nvPr/>
        </p:nvGrpSpPr>
        <p:grpSpPr>
          <a:xfrm>
            <a:off x="728409" y="3468655"/>
            <a:ext cx="5150124" cy="2970244"/>
            <a:chOff x="728409" y="3468655"/>
            <a:chExt cx="5150124" cy="2970244"/>
          </a:xfrm>
        </p:grpSpPr>
        <p:pic>
          <p:nvPicPr>
            <p:cNvPr id="43" name="图片 42" descr="形状&#10;&#10;中度可信度描述已自动生成">
              <a:extLst>
                <a:ext uri="{FF2B5EF4-FFF2-40B4-BE49-F238E27FC236}">
                  <a16:creationId xmlns:a16="http://schemas.microsoft.com/office/drawing/2014/main" id="{31AA22C7-D258-A6D1-D6DF-750980ACFB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8409" y="4041191"/>
              <a:ext cx="5150124" cy="2397708"/>
            </a:xfrm>
            <a:prstGeom prst="rect">
              <a:avLst/>
            </a:prstGeom>
          </p:spPr>
        </p:pic>
        <p:cxnSp>
          <p:nvCxnSpPr>
            <p:cNvPr id="51" name="直接连接符 50">
              <a:extLst>
                <a:ext uri="{FF2B5EF4-FFF2-40B4-BE49-F238E27FC236}">
                  <a16:creationId xmlns:a16="http://schemas.microsoft.com/office/drawing/2014/main" id="{62E093C8-F317-C4AF-95DE-9440BD73C7B6}"/>
                </a:ext>
              </a:extLst>
            </p:cNvPr>
            <p:cNvCxnSpPr/>
            <p:nvPr/>
          </p:nvCxnSpPr>
          <p:spPr>
            <a:xfrm flipH="1">
              <a:off x="1365069" y="3468655"/>
              <a:ext cx="2971127" cy="62113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A72D1BFA-B9F5-19ED-6F17-EEBD0B867AA4}"/>
                </a:ext>
              </a:extLst>
            </p:cNvPr>
            <p:cNvCxnSpPr>
              <a:cxnSpLocks/>
            </p:cNvCxnSpPr>
            <p:nvPr/>
          </p:nvCxnSpPr>
          <p:spPr>
            <a:xfrm>
              <a:off x="5448727" y="3468655"/>
              <a:ext cx="182016" cy="57253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57" name="文本框 56">
            <a:extLst>
              <a:ext uri="{FF2B5EF4-FFF2-40B4-BE49-F238E27FC236}">
                <a16:creationId xmlns:a16="http://schemas.microsoft.com/office/drawing/2014/main" id="{4F28EE01-4453-C77F-6CE2-BF8BF44983AF}"/>
              </a:ext>
            </a:extLst>
          </p:cNvPr>
          <p:cNvSpPr txBox="1"/>
          <p:nvPr/>
        </p:nvSpPr>
        <p:spPr>
          <a:xfrm>
            <a:off x="3546900" y="4517533"/>
            <a:ext cx="935857" cy="369332"/>
          </a:xfrm>
          <a:prstGeom prst="rect">
            <a:avLst/>
          </a:prstGeom>
          <a:noFill/>
        </p:spPr>
        <p:txBody>
          <a:bodyPr wrap="square" rtlCol="0">
            <a:spAutoFit/>
          </a:bodyPr>
          <a:lstStyle/>
          <a:p>
            <a:pPr algn="ctr"/>
            <a:r>
              <a:rPr lang="en-US" altLang="zh-CN" b="1" dirty="0"/>
              <a:t>seq=1</a:t>
            </a:r>
            <a:endParaRPr lang="zh-CN" altLang="en-US" b="1" dirty="0"/>
          </a:p>
        </p:txBody>
      </p:sp>
    </p:spTree>
    <p:custDataLst>
      <p:tags r:id="rId1"/>
    </p:custDataLst>
    <p:extLst>
      <p:ext uri="{BB962C8B-B14F-4D97-AF65-F5344CB8AC3E}">
        <p14:creationId xmlns:p14="http://schemas.microsoft.com/office/powerpoint/2010/main" val="419771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500" fill="hold"/>
                                        <p:tgtEl>
                                          <p:spTgt spid="38"/>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12" presetClass="entr" presetSubtype="2"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ppt_x</p:attrName>
                                        </p:attrNameLst>
                                      </p:cBhvr>
                                      <p:tavLst>
                                        <p:tav tm="0">
                                          <p:val>
                                            <p:strVal val="#ppt_x+#ppt_w*1.125000"/>
                                          </p:val>
                                        </p:tav>
                                        <p:tav tm="100000">
                                          <p:val>
                                            <p:strVal val="#ppt_x"/>
                                          </p:val>
                                        </p:tav>
                                      </p:tavLst>
                                    </p:anim>
                                    <p:animEffect transition="in" filter="wipe(left)">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wipe(up)">
                                      <p:cBhvr>
                                        <p:cTn id="17" dur="10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57"/>
                                        </p:tgtEl>
                                        <p:attrNameLst>
                                          <p:attrName>style.visibility</p:attrName>
                                        </p:attrNameLst>
                                      </p:cBhvr>
                                      <p:to>
                                        <p:strVal val="visible"/>
                                      </p:to>
                                    </p:set>
                                    <p:anim calcmode="lin" valueType="num">
                                      <p:cBhvr additive="base">
                                        <p:cTn id="22" dur="500"/>
                                        <p:tgtEl>
                                          <p:spTgt spid="57"/>
                                        </p:tgtEl>
                                        <p:attrNameLst>
                                          <p:attrName>ppt_x</p:attrName>
                                        </p:attrNameLst>
                                      </p:cBhvr>
                                      <p:tavLst>
                                        <p:tav tm="0">
                                          <p:val>
                                            <p:strVal val="#ppt_x-#ppt_w*1.125000"/>
                                          </p:val>
                                        </p:tav>
                                        <p:tav tm="100000">
                                          <p:val>
                                            <p:strVal val="#ppt_x"/>
                                          </p:val>
                                        </p:tav>
                                      </p:tavLst>
                                    </p:anim>
                                    <p:animEffect transition="in" filter="wipe(right)">
                                      <p:cBhvr>
                                        <p:cTn id="23" dur="500"/>
                                        <p:tgtEl>
                                          <p:spTgt spid="57"/>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58"/>
                                        </p:tgtEl>
                                        <p:attrNameLst>
                                          <p:attrName>style.visibility</p:attrName>
                                        </p:attrNameLst>
                                      </p:cBhvr>
                                      <p:to>
                                        <p:strVal val="visible"/>
                                      </p:to>
                                    </p:set>
                                    <p:anim calcmode="lin" valueType="num">
                                      <p:cBhvr additive="base">
                                        <p:cTn id="28" dur="500"/>
                                        <p:tgtEl>
                                          <p:spTgt spid="58"/>
                                        </p:tgtEl>
                                        <p:attrNameLst>
                                          <p:attrName>ppt_y</p:attrName>
                                        </p:attrNameLst>
                                      </p:cBhvr>
                                      <p:tavLst>
                                        <p:tav tm="0">
                                          <p:val>
                                            <p:strVal val="#ppt_y+#ppt_h*1.125000"/>
                                          </p:val>
                                        </p:tav>
                                        <p:tav tm="100000">
                                          <p:val>
                                            <p:strVal val="#ppt_y"/>
                                          </p:val>
                                        </p:tav>
                                      </p:tavLst>
                                    </p:anim>
                                    <p:animEffect transition="in" filter="wipe(up)">
                                      <p:cBhvr>
                                        <p:cTn id="29" dur="500"/>
                                        <p:tgtEl>
                                          <p:spTgt spid="58"/>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grpId="0" nodeType="clickEffect">
                                  <p:stCondLst>
                                    <p:cond delay="0"/>
                                  </p:stCondLst>
                                  <p:childTnLst>
                                    <p:set>
                                      <p:cBhvr>
                                        <p:cTn id="33" dur="1" fill="hold">
                                          <p:stCondLst>
                                            <p:cond delay="0"/>
                                          </p:stCondLst>
                                        </p:cTn>
                                        <p:tgtEl>
                                          <p:spTgt spid="59"/>
                                        </p:tgtEl>
                                        <p:attrNameLst>
                                          <p:attrName>style.visibility</p:attrName>
                                        </p:attrNameLst>
                                      </p:cBhvr>
                                      <p:to>
                                        <p:strVal val="visible"/>
                                      </p:to>
                                    </p:set>
                                    <p:anim calcmode="lin" valueType="num">
                                      <p:cBhvr additive="base">
                                        <p:cTn id="34" dur="500"/>
                                        <p:tgtEl>
                                          <p:spTgt spid="59"/>
                                        </p:tgtEl>
                                        <p:attrNameLst>
                                          <p:attrName>ppt_y</p:attrName>
                                        </p:attrNameLst>
                                      </p:cBhvr>
                                      <p:tavLst>
                                        <p:tav tm="0">
                                          <p:val>
                                            <p:strVal val="#ppt_y+#ppt_h*1.125000"/>
                                          </p:val>
                                        </p:tav>
                                        <p:tav tm="100000">
                                          <p:val>
                                            <p:strVal val="#ppt_y"/>
                                          </p:val>
                                        </p:tav>
                                      </p:tavLst>
                                    </p:anim>
                                    <p:animEffect transition="in" filter="wipe(up)">
                                      <p:cBhvr>
                                        <p:cTn id="35" dur="500"/>
                                        <p:tgtEl>
                                          <p:spTgt spid="59"/>
                                        </p:tgtEl>
                                      </p:cBhvr>
                                    </p:animEffec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grpId="0" nodeType="clickEffect">
                                  <p:stCondLst>
                                    <p:cond delay="0"/>
                                  </p:stCondLst>
                                  <p:childTnLst>
                                    <p:anim calcmode="discrete" valueType="str">
                                      <p:cBhvr>
                                        <p:cTn id="39" dur="5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38" grpId="0"/>
      <p:bldP spid="39" grpId="0"/>
      <p:bldP spid="57"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5DE4F913-8F0F-2C36-E9DE-DA0F389A027F}"/>
              </a:ext>
            </a:extLst>
          </p:cNvPr>
          <p:cNvSpPr txBox="1"/>
          <p:nvPr/>
        </p:nvSpPr>
        <p:spPr>
          <a:xfrm>
            <a:off x="7321143" y="896456"/>
            <a:ext cx="1710312" cy="369332"/>
          </a:xfrm>
          <a:prstGeom prst="rect">
            <a:avLst/>
          </a:prstGeom>
          <a:noFill/>
        </p:spPr>
        <p:txBody>
          <a:bodyPr wrap="square" rtlCol="0">
            <a:spAutoFit/>
          </a:bodyPr>
          <a:lstStyle/>
          <a:p>
            <a:pPr algn="ctr"/>
            <a:r>
              <a:rPr lang="en-US" altLang="zh-CN" b="1" dirty="0"/>
              <a:t>A</a:t>
            </a:r>
            <a:r>
              <a:rPr lang="zh-CN" altLang="en-US" b="1" dirty="0"/>
              <a:t>给</a:t>
            </a:r>
            <a:r>
              <a:rPr lang="en-US" altLang="zh-CN" b="1" dirty="0"/>
              <a:t>B</a:t>
            </a:r>
            <a:r>
              <a:rPr lang="zh-CN" altLang="en-US" b="1" dirty="0"/>
              <a:t>发送数据</a:t>
            </a:r>
          </a:p>
        </p:txBody>
      </p:sp>
      <p:sp>
        <p:nvSpPr>
          <p:cNvPr id="14" name="文本框 13">
            <a:extLst>
              <a:ext uri="{FF2B5EF4-FFF2-40B4-BE49-F238E27FC236}">
                <a16:creationId xmlns:a16="http://schemas.microsoft.com/office/drawing/2014/main" id="{E0CAA606-13D4-C0C7-238A-60691033913A}"/>
              </a:ext>
            </a:extLst>
          </p:cNvPr>
          <p:cNvSpPr txBox="1"/>
          <p:nvPr/>
        </p:nvSpPr>
        <p:spPr>
          <a:xfrm>
            <a:off x="7328743" y="1644093"/>
            <a:ext cx="1710312" cy="369332"/>
          </a:xfrm>
          <a:prstGeom prst="rect">
            <a:avLst/>
          </a:prstGeom>
          <a:noFill/>
        </p:spPr>
        <p:txBody>
          <a:bodyPr wrap="square" rtlCol="0">
            <a:spAutoFit/>
          </a:bodyPr>
          <a:lstStyle/>
          <a:p>
            <a:pPr algn="ctr"/>
            <a:r>
              <a:rPr lang="en-US" altLang="zh-CN" b="1" dirty="0"/>
              <a:t>B</a:t>
            </a:r>
            <a:r>
              <a:rPr lang="zh-CN" altLang="en-US" b="1" dirty="0"/>
              <a:t>对</a:t>
            </a:r>
            <a:r>
              <a:rPr lang="en-US" altLang="zh-CN" b="1" dirty="0"/>
              <a:t>A</a:t>
            </a:r>
            <a:r>
              <a:rPr lang="zh-CN" altLang="en-US" b="1" dirty="0"/>
              <a:t>流量控制</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p>
          </p:txBody>
        </p:sp>
      </p:grpSp>
      <p:grpSp>
        <p:nvGrpSpPr>
          <p:cNvPr id="16" name="组合 15">
            <a:extLst>
              <a:ext uri="{FF2B5EF4-FFF2-40B4-BE49-F238E27FC236}">
                <a16:creationId xmlns:a16="http://schemas.microsoft.com/office/drawing/2014/main" id="{80F1B311-2F3A-ACA2-07D1-822A44A2F429}"/>
              </a:ext>
            </a:extLst>
          </p:cNvPr>
          <p:cNvGrpSpPr/>
          <p:nvPr/>
        </p:nvGrpSpPr>
        <p:grpSpPr>
          <a:xfrm>
            <a:off x="6384834" y="1085736"/>
            <a:ext cx="3566255" cy="667591"/>
            <a:chOff x="5945910" y="1085736"/>
            <a:chExt cx="3566255" cy="667591"/>
          </a:xfrm>
        </p:grpSpPr>
        <p:grpSp>
          <p:nvGrpSpPr>
            <p:cNvPr id="7" name="组合 6">
              <a:extLst>
                <a:ext uri="{FF2B5EF4-FFF2-40B4-BE49-F238E27FC236}">
                  <a16:creationId xmlns:a16="http://schemas.microsoft.com/office/drawing/2014/main" id="{A9EFE3FE-4601-5B9E-77B2-289423C12D4B}"/>
                </a:ext>
              </a:extLst>
            </p:cNvPr>
            <p:cNvGrpSpPr/>
            <p:nvPr/>
          </p:nvGrpSpPr>
          <p:grpSpPr>
            <a:xfrm>
              <a:off x="5945910" y="1085736"/>
              <a:ext cx="677140" cy="654939"/>
              <a:chOff x="7511027" y="2136324"/>
              <a:chExt cx="677140" cy="654939"/>
            </a:xfrm>
          </p:grpSpPr>
          <p:pic>
            <p:nvPicPr>
              <p:cNvPr id="5" name="图形 4">
                <a:extLst>
                  <a:ext uri="{FF2B5EF4-FFF2-40B4-BE49-F238E27FC236}">
                    <a16:creationId xmlns:a16="http://schemas.microsoft.com/office/drawing/2014/main" id="{98E6B5E2-680A-FF63-F485-207329F649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6" name="文本框 5">
                <a:extLst>
                  <a:ext uri="{FF2B5EF4-FFF2-40B4-BE49-F238E27FC236}">
                    <a16:creationId xmlns:a16="http://schemas.microsoft.com/office/drawing/2014/main" id="{97B4575D-497E-45BE-06AF-A13242535CE0}"/>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A</a:t>
                </a:r>
                <a:endParaRPr lang="zh-CN" altLang="en-US" sz="2000" b="1" dirty="0">
                  <a:solidFill>
                    <a:schemeClr val="bg1"/>
                  </a:solidFill>
                </a:endParaRPr>
              </a:p>
            </p:txBody>
          </p:sp>
        </p:grpSp>
        <p:grpSp>
          <p:nvGrpSpPr>
            <p:cNvPr id="8" name="组合 7">
              <a:extLst>
                <a:ext uri="{FF2B5EF4-FFF2-40B4-BE49-F238E27FC236}">
                  <a16:creationId xmlns:a16="http://schemas.microsoft.com/office/drawing/2014/main" id="{9DCE203E-F6FE-5AE9-9972-1AB6CD8AB18F}"/>
                </a:ext>
              </a:extLst>
            </p:cNvPr>
            <p:cNvGrpSpPr/>
            <p:nvPr/>
          </p:nvGrpSpPr>
          <p:grpSpPr>
            <a:xfrm>
              <a:off x="8835025" y="1098388"/>
              <a:ext cx="677140" cy="654939"/>
              <a:chOff x="7511027" y="2136324"/>
              <a:chExt cx="677140" cy="654939"/>
            </a:xfrm>
          </p:grpSpPr>
          <p:pic>
            <p:nvPicPr>
              <p:cNvPr id="9" name="图形 8">
                <a:extLst>
                  <a:ext uri="{FF2B5EF4-FFF2-40B4-BE49-F238E27FC236}">
                    <a16:creationId xmlns:a16="http://schemas.microsoft.com/office/drawing/2014/main" id="{8E7D395B-A56C-8D44-578A-69F5B4FDCB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10" name="文本框 9">
                <a:extLst>
                  <a:ext uri="{FF2B5EF4-FFF2-40B4-BE49-F238E27FC236}">
                    <a16:creationId xmlns:a16="http://schemas.microsoft.com/office/drawing/2014/main" id="{0B74A95B-2D1F-F184-7228-D99702F49DE3}"/>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B</a:t>
                </a:r>
                <a:endParaRPr lang="zh-CN" altLang="en-US" sz="2000" b="1" dirty="0">
                  <a:solidFill>
                    <a:schemeClr val="bg1"/>
                  </a:solidFill>
                </a:endParaRPr>
              </a:p>
            </p:txBody>
          </p:sp>
        </p:grpSp>
        <p:grpSp>
          <p:nvGrpSpPr>
            <p:cNvPr id="15" name="组合 14">
              <a:extLst>
                <a:ext uri="{FF2B5EF4-FFF2-40B4-BE49-F238E27FC236}">
                  <a16:creationId xmlns:a16="http://schemas.microsoft.com/office/drawing/2014/main" id="{CAC90CB8-A264-FC0D-1AD3-01F784E189E9}"/>
                </a:ext>
              </a:extLst>
            </p:cNvPr>
            <p:cNvGrpSpPr/>
            <p:nvPr/>
          </p:nvGrpSpPr>
          <p:grpSpPr>
            <a:xfrm>
              <a:off x="6623050" y="1274762"/>
              <a:ext cx="2243850" cy="369332"/>
              <a:chOff x="6623050" y="1274762"/>
              <a:chExt cx="2243850" cy="369332"/>
            </a:xfrm>
          </p:grpSpPr>
          <p:sp>
            <p:nvSpPr>
              <p:cNvPr id="12" name="圆柱体 11">
                <a:extLst>
                  <a:ext uri="{FF2B5EF4-FFF2-40B4-BE49-F238E27FC236}">
                    <a16:creationId xmlns:a16="http://schemas.microsoft.com/office/drawing/2014/main" id="{780A8A3C-3E1F-E015-E386-B450A641478F}"/>
                  </a:ext>
                </a:extLst>
              </p:cNvPr>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D20203B-7340-3B3C-EB43-3D1FEAECF015}"/>
                  </a:ext>
                </a:extLst>
              </p:cNvPr>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p>
            </p:txBody>
          </p:sp>
        </p:grpSp>
      </p:grpSp>
      <p:grpSp>
        <p:nvGrpSpPr>
          <p:cNvPr id="23" name="组合 22">
            <a:extLst>
              <a:ext uri="{FF2B5EF4-FFF2-40B4-BE49-F238E27FC236}">
                <a16:creationId xmlns:a16="http://schemas.microsoft.com/office/drawing/2014/main" id="{61C6D7BC-FECE-3005-8CD3-BA8AA893F805}"/>
              </a:ext>
            </a:extLst>
          </p:cNvPr>
          <p:cNvGrpSpPr/>
          <p:nvPr/>
        </p:nvGrpSpPr>
        <p:grpSpPr>
          <a:xfrm>
            <a:off x="6464001" y="1740674"/>
            <a:ext cx="3418275" cy="4774426"/>
            <a:chOff x="7004329" y="1740674"/>
            <a:chExt cx="3418275" cy="4774426"/>
          </a:xfrm>
        </p:grpSpPr>
        <p:cxnSp>
          <p:nvCxnSpPr>
            <p:cNvPr id="18" name="直接箭头连接符 17">
              <a:extLst>
                <a:ext uri="{FF2B5EF4-FFF2-40B4-BE49-F238E27FC236}">
                  <a16:creationId xmlns:a16="http://schemas.microsoft.com/office/drawing/2014/main" id="{C29108A2-6FF6-EECC-D42A-4119A5C4474C}"/>
                </a:ext>
              </a:extLst>
            </p:cNvPr>
            <p:cNvCxnSpPr>
              <a:cxnSpLocks/>
            </p:cNvCxnSpPr>
            <p:nvPr/>
          </p:nvCxnSpPr>
          <p:spPr>
            <a:xfrm>
              <a:off x="7283602"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BE49CE6-D81F-402D-B4F5-95CBA7A575DA}"/>
                </a:ext>
              </a:extLst>
            </p:cNvPr>
            <p:cNvCxnSpPr>
              <a:cxnSpLocks/>
            </p:cNvCxnSpPr>
            <p:nvPr/>
          </p:nvCxnSpPr>
          <p:spPr>
            <a:xfrm>
              <a:off x="10152847"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01A7C94-9AE1-2E1F-703C-A039119CB0E7}"/>
                </a:ext>
              </a:extLst>
            </p:cNvPr>
            <p:cNvSpPr txBox="1"/>
            <p:nvPr/>
          </p:nvSpPr>
          <p:spPr>
            <a:xfrm>
              <a:off x="7004329" y="6145768"/>
              <a:ext cx="272374" cy="369332"/>
            </a:xfrm>
            <a:prstGeom prst="rect">
              <a:avLst/>
            </a:prstGeom>
            <a:noFill/>
          </p:spPr>
          <p:txBody>
            <a:bodyPr wrap="square" rtlCol="0">
              <a:spAutoFit/>
            </a:bodyPr>
            <a:lstStyle/>
            <a:p>
              <a:r>
                <a:rPr lang="en-US" altLang="zh-CN" b="1" dirty="0"/>
                <a:t>t</a:t>
              </a:r>
              <a:endParaRPr lang="zh-CN" altLang="en-US" b="1" dirty="0"/>
            </a:p>
          </p:txBody>
        </p:sp>
        <p:sp>
          <p:nvSpPr>
            <p:cNvPr id="21" name="文本框 20">
              <a:extLst>
                <a:ext uri="{FF2B5EF4-FFF2-40B4-BE49-F238E27FC236}">
                  <a16:creationId xmlns:a16="http://schemas.microsoft.com/office/drawing/2014/main" id="{4869CA13-848C-A58C-D7BA-8C0445D375C1}"/>
                </a:ext>
              </a:extLst>
            </p:cNvPr>
            <p:cNvSpPr txBox="1"/>
            <p:nvPr/>
          </p:nvSpPr>
          <p:spPr>
            <a:xfrm>
              <a:off x="10150230" y="6145768"/>
              <a:ext cx="272374" cy="369332"/>
            </a:xfrm>
            <a:prstGeom prst="rect">
              <a:avLst/>
            </a:prstGeom>
            <a:noFill/>
          </p:spPr>
          <p:txBody>
            <a:bodyPr wrap="square" rtlCol="0">
              <a:spAutoFit/>
            </a:bodyPr>
            <a:lstStyle/>
            <a:p>
              <a:r>
                <a:rPr lang="en-US" altLang="zh-CN" b="1" dirty="0"/>
                <a:t>t</a:t>
              </a:r>
              <a:endParaRPr lang="zh-CN" altLang="en-US" b="1" dirty="0"/>
            </a:p>
          </p:txBody>
        </p:sp>
      </p:grpSp>
      <p:cxnSp>
        <p:nvCxnSpPr>
          <p:cNvPr id="37" name="直接箭头连接符 36">
            <a:extLst>
              <a:ext uri="{FF2B5EF4-FFF2-40B4-BE49-F238E27FC236}">
                <a16:creationId xmlns:a16="http://schemas.microsoft.com/office/drawing/2014/main" id="{8C784D16-4E41-91E6-C816-314F22755AEA}"/>
              </a:ext>
            </a:extLst>
          </p:cNvPr>
          <p:cNvCxnSpPr>
            <a:cxnSpLocks/>
          </p:cNvCxnSpPr>
          <p:nvPr/>
        </p:nvCxnSpPr>
        <p:spPr>
          <a:xfrm>
            <a:off x="6743274" y="24592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116EFF78-2877-EA6D-EF75-C991CCBD3EBC}"/>
              </a:ext>
            </a:extLst>
          </p:cNvPr>
          <p:cNvSpPr txBox="1"/>
          <p:nvPr/>
        </p:nvSpPr>
        <p:spPr>
          <a:xfrm>
            <a:off x="7326420" y="2078680"/>
            <a:ext cx="935857" cy="369332"/>
          </a:xfrm>
          <a:prstGeom prst="rect">
            <a:avLst/>
          </a:prstGeom>
          <a:noFill/>
        </p:spPr>
        <p:txBody>
          <a:bodyPr wrap="square" rtlCol="0">
            <a:spAutoFit/>
          </a:bodyPr>
          <a:lstStyle/>
          <a:p>
            <a:pPr algn="ctr"/>
            <a:r>
              <a:rPr lang="en-US" altLang="zh-CN" b="1" dirty="0"/>
              <a:t>seq=1</a:t>
            </a:r>
            <a:endParaRPr lang="zh-CN" altLang="en-US" b="1" dirty="0"/>
          </a:p>
        </p:txBody>
      </p:sp>
      <p:sp>
        <p:nvSpPr>
          <p:cNvPr id="39" name="文本框 38">
            <a:extLst>
              <a:ext uri="{FF2B5EF4-FFF2-40B4-BE49-F238E27FC236}">
                <a16:creationId xmlns:a16="http://schemas.microsoft.com/office/drawing/2014/main" id="{15D78F2B-4CBD-D199-E8FC-3A971CC2F58D}"/>
              </a:ext>
            </a:extLst>
          </p:cNvPr>
          <p:cNvSpPr txBox="1"/>
          <p:nvPr/>
        </p:nvSpPr>
        <p:spPr>
          <a:xfrm>
            <a:off x="8147629" y="2078680"/>
            <a:ext cx="868072" cy="369332"/>
          </a:xfrm>
          <a:prstGeom prst="rect">
            <a:avLst/>
          </a:prstGeom>
          <a:noFill/>
        </p:spPr>
        <p:txBody>
          <a:bodyPr wrap="square" rtlCol="0">
            <a:spAutoFit/>
          </a:bodyPr>
          <a:lstStyle/>
          <a:p>
            <a:pPr algn="ctr"/>
            <a:r>
              <a:rPr lang="en-US" altLang="zh-CN" b="1" dirty="0"/>
              <a:t>DATA</a:t>
            </a:r>
            <a:endParaRPr lang="zh-CN" altLang="en-US" b="1" dirty="0"/>
          </a:p>
        </p:txBody>
      </p:sp>
      <p:grpSp>
        <p:nvGrpSpPr>
          <p:cNvPr id="17" name="组合 16">
            <a:extLst>
              <a:ext uri="{FF2B5EF4-FFF2-40B4-BE49-F238E27FC236}">
                <a16:creationId xmlns:a16="http://schemas.microsoft.com/office/drawing/2014/main" id="{ADB72C8C-ABEA-F4E1-7330-EA73485BF828}"/>
              </a:ext>
            </a:extLst>
          </p:cNvPr>
          <p:cNvGrpSpPr/>
          <p:nvPr/>
        </p:nvGrpSpPr>
        <p:grpSpPr>
          <a:xfrm>
            <a:off x="301713" y="1939971"/>
            <a:ext cx="6103326" cy="725074"/>
            <a:chOff x="301713" y="1939971"/>
            <a:chExt cx="6103326" cy="725074"/>
          </a:xfrm>
        </p:grpSpPr>
        <p:grpSp>
          <p:nvGrpSpPr>
            <p:cNvPr id="36" name="组合 35">
              <a:extLst>
                <a:ext uri="{FF2B5EF4-FFF2-40B4-BE49-F238E27FC236}">
                  <a16:creationId xmlns:a16="http://schemas.microsoft.com/office/drawing/2014/main" id="{D6726EA9-6404-1339-A49D-92249748E9DC}"/>
                </a:ext>
              </a:extLst>
            </p:cNvPr>
            <p:cNvGrpSpPr/>
            <p:nvPr/>
          </p:nvGrpSpPr>
          <p:grpSpPr>
            <a:xfrm>
              <a:off x="304800" y="1939971"/>
              <a:ext cx="3481727" cy="725074"/>
              <a:chOff x="304800" y="1939971"/>
              <a:chExt cx="3481727" cy="725074"/>
            </a:xfrm>
          </p:grpSpPr>
          <p:sp>
            <p:nvSpPr>
              <p:cNvPr id="34" name="矩形 33">
                <a:extLst>
                  <a:ext uri="{FF2B5EF4-FFF2-40B4-BE49-F238E27FC236}">
                    <a16:creationId xmlns:a16="http://schemas.microsoft.com/office/drawing/2014/main" id="{439E4B1A-578C-250E-4A80-7A098A0B8F42}"/>
                  </a:ext>
                </a:extLst>
              </p:cNvPr>
              <p:cNvSpPr/>
              <p:nvPr/>
            </p:nvSpPr>
            <p:spPr>
              <a:xfrm>
                <a:off x="304800" y="2253525"/>
                <a:ext cx="3481727"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9404328D-8303-EE4D-A00C-DE1851C6565F}"/>
                  </a:ext>
                </a:extLst>
              </p:cNvPr>
              <p:cNvSpPr txBox="1"/>
              <p:nvPr/>
            </p:nvSpPr>
            <p:spPr>
              <a:xfrm>
                <a:off x="1489262" y="1939971"/>
                <a:ext cx="1112801" cy="365760"/>
              </a:xfrm>
              <a:prstGeom prst="rect">
                <a:avLst/>
              </a:prstGeom>
              <a:noFill/>
            </p:spPr>
            <p:txBody>
              <a:bodyPr wrap="square" rtlCol="0">
                <a:spAutoFit/>
              </a:bodyPr>
              <a:lstStyle/>
              <a:p>
                <a:pPr algn="ctr"/>
                <a:r>
                  <a:rPr lang="en-US" altLang="zh-CN" b="1" dirty="0">
                    <a:solidFill>
                      <a:schemeClr val="accent3"/>
                    </a:solidFill>
                  </a:rPr>
                  <a:t>swnd=400</a:t>
                </a:r>
                <a:endParaRPr lang="zh-CN" altLang="en-US" b="1" dirty="0">
                  <a:solidFill>
                    <a:schemeClr val="accent3"/>
                  </a:solidFill>
                </a:endParaRPr>
              </a:p>
            </p:txBody>
          </p:sp>
        </p:grpSp>
        <p:grpSp>
          <p:nvGrpSpPr>
            <p:cNvPr id="31" name="组合 30">
              <a:extLst>
                <a:ext uri="{FF2B5EF4-FFF2-40B4-BE49-F238E27FC236}">
                  <a16:creationId xmlns:a16="http://schemas.microsoft.com/office/drawing/2014/main" id="{BBD026F5-10E7-9970-0435-1099399FCFAE}"/>
                </a:ext>
              </a:extLst>
            </p:cNvPr>
            <p:cNvGrpSpPr/>
            <p:nvPr/>
          </p:nvGrpSpPr>
          <p:grpSpPr>
            <a:xfrm>
              <a:off x="304800" y="2309063"/>
              <a:ext cx="6100239" cy="300446"/>
              <a:chOff x="301352" y="2013424"/>
              <a:chExt cx="6100239" cy="300446"/>
            </a:xfrm>
          </p:grpSpPr>
          <p:sp>
            <p:nvSpPr>
              <p:cNvPr id="24" name="矩形 23">
                <a:extLst>
                  <a:ext uri="{FF2B5EF4-FFF2-40B4-BE49-F238E27FC236}">
                    <a16:creationId xmlns:a16="http://schemas.microsoft.com/office/drawing/2014/main" id="{7E7D59E8-B464-D223-507F-D53CB3B703A0}"/>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25" name="矩形 24">
                <a:extLst>
                  <a:ext uri="{FF2B5EF4-FFF2-40B4-BE49-F238E27FC236}">
                    <a16:creationId xmlns:a16="http://schemas.microsoft.com/office/drawing/2014/main" id="{246C6815-5A23-7323-8E35-9B0A46116808}"/>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26" name="矩形 25">
                <a:extLst>
                  <a:ext uri="{FF2B5EF4-FFF2-40B4-BE49-F238E27FC236}">
                    <a16:creationId xmlns:a16="http://schemas.microsoft.com/office/drawing/2014/main" id="{0ADD7C2C-9489-D5EA-025D-5544CC608517}"/>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27" name="矩形 26">
                <a:extLst>
                  <a:ext uri="{FF2B5EF4-FFF2-40B4-BE49-F238E27FC236}">
                    <a16:creationId xmlns:a16="http://schemas.microsoft.com/office/drawing/2014/main" id="{115A52DB-39AC-292C-262D-085DB47DA19E}"/>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28" name="矩形 27">
                <a:extLst>
                  <a:ext uri="{FF2B5EF4-FFF2-40B4-BE49-F238E27FC236}">
                    <a16:creationId xmlns:a16="http://schemas.microsoft.com/office/drawing/2014/main" id="{05EB32CF-CDD4-8F15-0314-A25E0E13A87F}"/>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29" name="矩形 28">
                <a:extLst>
                  <a:ext uri="{FF2B5EF4-FFF2-40B4-BE49-F238E27FC236}">
                    <a16:creationId xmlns:a16="http://schemas.microsoft.com/office/drawing/2014/main" id="{2F6F4187-086E-8BAA-E715-8FDD2693DB77}"/>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30" name="矩形 29">
                <a:extLst>
                  <a:ext uri="{FF2B5EF4-FFF2-40B4-BE49-F238E27FC236}">
                    <a16:creationId xmlns:a16="http://schemas.microsoft.com/office/drawing/2014/main" id="{4F69FAA9-68F1-433D-F37E-B6AA4939F4AC}"/>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22" name="矩形 21">
              <a:extLst>
                <a:ext uri="{FF2B5EF4-FFF2-40B4-BE49-F238E27FC236}">
                  <a16:creationId xmlns:a16="http://schemas.microsoft.com/office/drawing/2014/main" id="{BAC7217A-6417-F01B-BD17-68D6EAFB9663}"/>
                </a:ext>
              </a:extLst>
            </p:cNvPr>
            <p:cNvSpPr/>
            <p:nvPr/>
          </p:nvSpPr>
          <p:spPr>
            <a:xfrm>
              <a:off x="301713"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7231630B-8CDA-1BC4-A8FA-46C833416956}"/>
              </a:ext>
            </a:extLst>
          </p:cNvPr>
          <p:cNvGrpSpPr/>
          <p:nvPr/>
        </p:nvGrpSpPr>
        <p:grpSpPr>
          <a:xfrm>
            <a:off x="301713" y="2665045"/>
            <a:ext cx="6103326" cy="725074"/>
            <a:chOff x="301713" y="1939971"/>
            <a:chExt cx="6103326" cy="725074"/>
          </a:xfrm>
        </p:grpSpPr>
        <p:grpSp>
          <p:nvGrpSpPr>
            <p:cNvPr id="68" name="组合 67">
              <a:extLst>
                <a:ext uri="{FF2B5EF4-FFF2-40B4-BE49-F238E27FC236}">
                  <a16:creationId xmlns:a16="http://schemas.microsoft.com/office/drawing/2014/main" id="{6334C044-E16A-E889-97D4-183F1C0290A7}"/>
                </a:ext>
              </a:extLst>
            </p:cNvPr>
            <p:cNvGrpSpPr/>
            <p:nvPr/>
          </p:nvGrpSpPr>
          <p:grpSpPr>
            <a:xfrm>
              <a:off x="304800" y="1939971"/>
              <a:ext cx="3481727" cy="725074"/>
              <a:chOff x="304800" y="1939971"/>
              <a:chExt cx="3481727" cy="725074"/>
            </a:xfrm>
          </p:grpSpPr>
          <p:sp>
            <p:nvSpPr>
              <p:cNvPr id="78" name="矩形 77">
                <a:extLst>
                  <a:ext uri="{FF2B5EF4-FFF2-40B4-BE49-F238E27FC236}">
                    <a16:creationId xmlns:a16="http://schemas.microsoft.com/office/drawing/2014/main" id="{2491675D-625A-D342-BF6E-46637075D9D8}"/>
                  </a:ext>
                </a:extLst>
              </p:cNvPr>
              <p:cNvSpPr/>
              <p:nvPr/>
            </p:nvSpPr>
            <p:spPr>
              <a:xfrm>
                <a:off x="304800" y="2253525"/>
                <a:ext cx="3481727"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a:extLst>
                  <a:ext uri="{FF2B5EF4-FFF2-40B4-BE49-F238E27FC236}">
                    <a16:creationId xmlns:a16="http://schemas.microsoft.com/office/drawing/2014/main" id="{498E3C46-B5B1-3845-506F-EEDB4E78B412}"/>
                  </a:ext>
                </a:extLst>
              </p:cNvPr>
              <p:cNvSpPr txBox="1"/>
              <p:nvPr/>
            </p:nvSpPr>
            <p:spPr>
              <a:xfrm>
                <a:off x="1489262" y="1939971"/>
                <a:ext cx="1112801" cy="365760"/>
              </a:xfrm>
              <a:prstGeom prst="rect">
                <a:avLst/>
              </a:prstGeom>
              <a:noFill/>
            </p:spPr>
            <p:txBody>
              <a:bodyPr wrap="square" rtlCol="0">
                <a:spAutoFit/>
              </a:bodyPr>
              <a:lstStyle/>
              <a:p>
                <a:pPr algn="ctr"/>
                <a:r>
                  <a:rPr lang="en-US" altLang="zh-CN" b="1" dirty="0">
                    <a:solidFill>
                      <a:schemeClr val="accent3"/>
                    </a:solidFill>
                  </a:rPr>
                  <a:t>swnd=400</a:t>
                </a:r>
                <a:endParaRPr lang="zh-CN" altLang="en-US" b="1" dirty="0">
                  <a:solidFill>
                    <a:schemeClr val="accent3"/>
                  </a:solidFill>
                </a:endParaRPr>
              </a:p>
            </p:txBody>
          </p:sp>
        </p:grpSp>
        <p:grpSp>
          <p:nvGrpSpPr>
            <p:cNvPr id="69" name="组合 68">
              <a:extLst>
                <a:ext uri="{FF2B5EF4-FFF2-40B4-BE49-F238E27FC236}">
                  <a16:creationId xmlns:a16="http://schemas.microsoft.com/office/drawing/2014/main" id="{279B8556-4278-213D-B595-656FE085CDF7}"/>
                </a:ext>
              </a:extLst>
            </p:cNvPr>
            <p:cNvGrpSpPr/>
            <p:nvPr/>
          </p:nvGrpSpPr>
          <p:grpSpPr>
            <a:xfrm>
              <a:off x="304800" y="2309063"/>
              <a:ext cx="6100239" cy="300446"/>
              <a:chOff x="301352" y="2013424"/>
              <a:chExt cx="6100239" cy="300446"/>
            </a:xfrm>
          </p:grpSpPr>
          <p:sp>
            <p:nvSpPr>
              <p:cNvPr id="71" name="矩形 70">
                <a:extLst>
                  <a:ext uri="{FF2B5EF4-FFF2-40B4-BE49-F238E27FC236}">
                    <a16:creationId xmlns:a16="http://schemas.microsoft.com/office/drawing/2014/main" id="{5D663800-BD5A-9398-BB06-1A2BEED70E85}"/>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72" name="矩形 71">
                <a:extLst>
                  <a:ext uri="{FF2B5EF4-FFF2-40B4-BE49-F238E27FC236}">
                    <a16:creationId xmlns:a16="http://schemas.microsoft.com/office/drawing/2014/main" id="{2A422066-4359-1E97-40D4-F7418A099A8A}"/>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73" name="矩形 72">
                <a:extLst>
                  <a:ext uri="{FF2B5EF4-FFF2-40B4-BE49-F238E27FC236}">
                    <a16:creationId xmlns:a16="http://schemas.microsoft.com/office/drawing/2014/main" id="{35C4DFAF-B806-5BB4-4798-72B9ED728802}"/>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74" name="矩形 73">
                <a:extLst>
                  <a:ext uri="{FF2B5EF4-FFF2-40B4-BE49-F238E27FC236}">
                    <a16:creationId xmlns:a16="http://schemas.microsoft.com/office/drawing/2014/main" id="{18729229-D2CA-1DD6-5730-DAB21D239801}"/>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75" name="矩形 74">
                <a:extLst>
                  <a:ext uri="{FF2B5EF4-FFF2-40B4-BE49-F238E27FC236}">
                    <a16:creationId xmlns:a16="http://schemas.microsoft.com/office/drawing/2014/main" id="{35AA43C3-B83D-5D46-63F9-381E90F96923}"/>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76" name="矩形 75">
                <a:extLst>
                  <a:ext uri="{FF2B5EF4-FFF2-40B4-BE49-F238E27FC236}">
                    <a16:creationId xmlns:a16="http://schemas.microsoft.com/office/drawing/2014/main" id="{2EDE09AD-653F-2DEC-DE8D-A4BBA2817762}"/>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77" name="矩形 76">
                <a:extLst>
                  <a:ext uri="{FF2B5EF4-FFF2-40B4-BE49-F238E27FC236}">
                    <a16:creationId xmlns:a16="http://schemas.microsoft.com/office/drawing/2014/main" id="{44177331-CD15-259E-D9E1-7C4440E41658}"/>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70" name="矩形 69">
              <a:extLst>
                <a:ext uri="{FF2B5EF4-FFF2-40B4-BE49-F238E27FC236}">
                  <a16:creationId xmlns:a16="http://schemas.microsoft.com/office/drawing/2014/main" id="{9641F15D-82D3-CCC7-6ED0-B27532C8DF09}"/>
                </a:ext>
              </a:extLst>
            </p:cNvPr>
            <p:cNvSpPr/>
            <p:nvPr/>
          </p:nvSpPr>
          <p:spPr>
            <a:xfrm>
              <a:off x="301713"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46BAF1C1-0CBA-031B-B627-FF7F85802E75}"/>
              </a:ext>
            </a:extLst>
          </p:cNvPr>
          <p:cNvGrpSpPr/>
          <p:nvPr/>
        </p:nvGrpSpPr>
        <p:grpSpPr>
          <a:xfrm>
            <a:off x="6743274" y="2803754"/>
            <a:ext cx="2866628" cy="380605"/>
            <a:chOff x="6895674" y="2231080"/>
            <a:chExt cx="2866628" cy="380605"/>
          </a:xfrm>
        </p:grpSpPr>
        <p:cxnSp>
          <p:nvCxnSpPr>
            <p:cNvPr id="80" name="直接箭头连接符 79">
              <a:extLst>
                <a:ext uri="{FF2B5EF4-FFF2-40B4-BE49-F238E27FC236}">
                  <a16:creationId xmlns:a16="http://schemas.microsoft.com/office/drawing/2014/main" id="{E7035EE2-0D58-DD73-0100-039F7A181450}"/>
                </a:ext>
              </a:extLst>
            </p:cNvPr>
            <p:cNvCxnSpPr>
              <a:cxnSpLocks/>
            </p:cNvCxnSpPr>
            <p:nvPr/>
          </p:nvCxnSpPr>
          <p:spPr>
            <a:xfrm>
              <a:off x="6895674" y="26116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BE2FAF16-D054-31F2-0CF2-CA3522E26CEC}"/>
                </a:ext>
              </a:extLst>
            </p:cNvPr>
            <p:cNvSpPr txBox="1"/>
            <p:nvPr/>
          </p:nvSpPr>
          <p:spPr>
            <a:xfrm>
              <a:off x="7478820" y="2231080"/>
              <a:ext cx="935857" cy="369332"/>
            </a:xfrm>
            <a:prstGeom prst="rect">
              <a:avLst/>
            </a:prstGeom>
            <a:noFill/>
          </p:spPr>
          <p:txBody>
            <a:bodyPr wrap="square" rtlCol="0">
              <a:spAutoFit/>
            </a:bodyPr>
            <a:lstStyle/>
            <a:p>
              <a:pPr algn="ctr"/>
              <a:r>
                <a:rPr lang="en-US" altLang="zh-CN" b="1" dirty="0"/>
                <a:t>seq=101</a:t>
              </a:r>
              <a:endParaRPr lang="zh-CN" altLang="en-US" b="1" dirty="0"/>
            </a:p>
          </p:txBody>
        </p:sp>
        <p:sp>
          <p:nvSpPr>
            <p:cNvPr id="82" name="文本框 81">
              <a:extLst>
                <a:ext uri="{FF2B5EF4-FFF2-40B4-BE49-F238E27FC236}">
                  <a16:creationId xmlns:a16="http://schemas.microsoft.com/office/drawing/2014/main" id="{46E9CDE1-8CE2-1637-E2C8-7012ECF1AB1A}"/>
                </a:ext>
              </a:extLst>
            </p:cNvPr>
            <p:cNvSpPr txBox="1"/>
            <p:nvPr/>
          </p:nvSpPr>
          <p:spPr>
            <a:xfrm>
              <a:off x="8300029" y="2231080"/>
              <a:ext cx="868072" cy="369332"/>
            </a:xfrm>
            <a:prstGeom prst="rect">
              <a:avLst/>
            </a:prstGeom>
            <a:noFill/>
          </p:spPr>
          <p:txBody>
            <a:bodyPr wrap="square" rtlCol="0">
              <a:spAutoFit/>
            </a:bodyPr>
            <a:lstStyle/>
            <a:p>
              <a:pPr algn="ctr"/>
              <a:r>
                <a:rPr lang="en-US" altLang="zh-CN" b="1" dirty="0"/>
                <a:t>DATA</a:t>
              </a:r>
              <a:endParaRPr lang="zh-CN" altLang="en-US" b="1" dirty="0"/>
            </a:p>
          </p:txBody>
        </p:sp>
      </p:grpSp>
      <p:sp>
        <p:nvSpPr>
          <p:cNvPr id="83" name="矩形 82">
            <a:extLst>
              <a:ext uri="{FF2B5EF4-FFF2-40B4-BE49-F238E27FC236}">
                <a16:creationId xmlns:a16="http://schemas.microsoft.com/office/drawing/2014/main" id="{E3E16ABE-D927-4073-6CEB-024133353FDB}"/>
              </a:ext>
            </a:extLst>
          </p:cNvPr>
          <p:cNvSpPr/>
          <p:nvPr/>
        </p:nvSpPr>
        <p:spPr>
          <a:xfrm>
            <a:off x="1177817" y="3034138"/>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a:extLst>
              <a:ext uri="{FF2B5EF4-FFF2-40B4-BE49-F238E27FC236}">
                <a16:creationId xmlns:a16="http://schemas.microsoft.com/office/drawing/2014/main" id="{4F2AB4C0-3886-A59E-2557-9136EEC5838D}"/>
              </a:ext>
            </a:extLst>
          </p:cNvPr>
          <p:cNvGrpSpPr/>
          <p:nvPr/>
        </p:nvGrpSpPr>
        <p:grpSpPr>
          <a:xfrm>
            <a:off x="6737899" y="3524453"/>
            <a:ext cx="2272427" cy="380605"/>
            <a:chOff x="6895674" y="2231080"/>
            <a:chExt cx="2272427" cy="380605"/>
          </a:xfrm>
        </p:grpSpPr>
        <p:cxnSp>
          <p:nvCxnSpPr>
            <p:cNvPr id="98" name="直接箭头连接符 97">
              <a:extLst>
                <a:ext uri="{FF2B5EF4-FFF2-40B4-BE49-F238E27FC236}">
                  <a16:creationId xmlns:a16="http://schemas.microsoft.com/office/drawing/2014/main" id="{72842BD9-E754-2513-AF78-1330D45D9439}"/>
                </a:ext>
              </a:extLst>
            </p:cNvPr>
            <p:cNvCxnSpPr>
              <a:cxnSpLocks/>
            </p:cNvCxnSpPr>
            <p:nvPr/>
          </p:nvCxnSpPr>
          <p:spPr>
            <a:xfrm>
              <a:off x="6895674" y="2611685"/>
              <a:ext cx="2223221"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9" name="文本框 98">
              <a:extLst>
                <a:ext uri="{FF2B5EF4-FFF2-40B4-BE49-F238E27FC236}">
                  <a16:creationId xmlns:a16="http://schemas.microsoft.com/office/drawing/2014/main" id="{F73C0B48-E9F8-DB0E-0EAD-E2C79931EC82}"/>
                </a:ext>
              </a:extLst>
            </p:cNvPr>
            <p:cNvSpPr txBox="1"/>
            <p:nvPr/>
          </p:nvSpPr>
          <p:spPr>
            <a:xfrm>
              <a:off x="7478820" y="2231080"/>
              <a:ext cx="935857" cy="369332"/>
            </a:xfrm>
            <a:prstGeom prst="rect">
              <a:avLst/>
            </a:prstGeom>
            <a:noFill/>
          </p:spPr>
          <p:txBody>
            <a:bodyPr wrap="square" rtlCol="0">
              <a:spAutoFit/>
            </a:bodyPr>
            <a:lstStyle/>
            <a:p>
              <a:pPr algn="ctr"/>
              <a:r>
                <a:rPr lang="en-US" altLang="zh-CN" b="1" dirty="0"/>
                <a:t>seq=201</a:t>
              </a:r>
              <a:endParaRPr lang="zh-CN" altLang="en-US" b="1" dirty="0"/>
            </a:p>
          </p:txBody>
        </p:sp>
        <p:sp>
          <p:nvSpPr>
            <p:cNvPr id="100" name="文本框 99">
              <a:extLst>
                <a:ext uri="{FF2B5EF4-FFF2-40B4-BE49-F238E27FC236}">
                  <a16:creationId xmlns:a16="http://schemas.microsoft.com/office/drawing/2014/main" id="{919319F6-6D2A-E06B-9C91-77043CCD7233}"/>
                </a:ext>
              </a:extLst>
            </p:cNvPr>
            <p:cNvSpPr txBox="1"/>
            <p:nvPr/>
          </p:nvSpPr>
          <p:spPr>
            <a:xfrm>
              <a:off x="8300029" y="2231080"/>
              <a:ext cx="868072" cy="369332"/>
            </a:xfrm>
            <a:prstGeom prst="rect">
              <a:avLst/>
            </a:prstGeom>
            <a:noFill/>
          </p:spPr>
          <p:txBody>
            <a:bodyPr wrap="square" rtlCol="0">
              <a:spAutoFit/>
            </a:bodyPr>
            <a:lstStyle/>
            <a:p>
              <a:pPr algn="ctr"/>
              <a:r>
                <a:rPr lang="en-US" altLang="zh-CN" b="1" dirty="0"/>
                <a:t>DATA</a:t>
              </a:r>
              <a:endParaRPr lang="zh-CN" altLang="en-US" b="1" dirty="0"/>
            </a:p>
          </p:txBody>
        </p:sp>
      </p:grpSp>
      <p:grpSp>
        <p:nvGrpSpPr>
          <p:cNvPr id="44" name="组合 43">
            <a:extLst>
              <a:ext uri="{FF2B5EF4-FFF2-40B4-BE49-F238E27FC236}">
                <a16:creationId xmlns:a16="http://schemas.microsoft.com/office/drawing/2014/main" id="{F8D0C702-A0B6-457A-3660-0B8034A52990}"/>
              </a:ext>
            </a:extLst>
          </p:cNvPr>
          <p:cNvGrpSpPr/>
          <p:nvPr/>
        </p:nvGrpSpPr>
        <p:grpSpPr>
          <a:xfrm>
            <a:off x="296338" y="3385744"/>
            <a:ext cx="6103326" cy="725074"/>
            <a:chOff x="296338" y="3385744"/>
            <a:chExt cx="6103326" cy="725074"/>
          </a:xfrm>
        </p:grpSpPr>
        <p:grpSp>
          <p:nvGrpSpPr>
            <p:cNvPr id="84" name="组合 83">
              <a:extLst>
                <a:ext uri="{FF2B5EF4-FFF2-40B4-BE49-F238E27FC236}">
                  <a16:creationId xmlns:a16="http://schemas.microsoft.com/office/drawing/2014/main" id="{1189E04F-85C6-FEC3-5646-06B360F44DEC}"/>
                </a:ext>
              </a:extLst>
            </p:cNvPr>
            <p:cNvGrpSpPr/>
            <p:nvPr/>
          </p:nvGrpSpPr>
          <p:grpSpPr>
            <a:xfrm>
              <a:off x="296338" y="3385744"/>
              <a:ext cx="6103326" cy="725074"/>
              <a:chOff x="301713" y="1939971"/>
              <a:chExt cx="6103326" cy="725074"/>
            </a:xfrm>
          </p:grpSpPr>
          <p:grpSp>
            <p:nvGrpSpPr>
              <p:cNvPr id="85" name="组合 84">
                <a:extLst>
                  <a:ext uri="{FF2B5EF4-FFF2-40B4-BE49-F238E27FC236}">
                    <a16:creationId xmlns:a16="http://schemas.microsoft.com/office/drawing/2014/main" id="{CDE8D3A4-19FD-6DD3-E57A-1EC8A658E60B}"/>
                  </a:ext>
                </a:extLst>
              </p:cNvPr>
              <p:cNvGrpSpPr/>
              <p:nvPr/>
            </p:nvGrpSpPr>
            <p:grpSpPr>
              <a:xfrm>
                <a:off x="304800" y="1939971"/>
                <a:ext cx="3481727" cy="725074"/>
                <a:chOff x="304800" y="1939971"/>
                <a:chExt cx="3481727" cy="725074"/>
              </a:xfrm>
            </p:grpSpPr>
            <p:sp>
              <p:nvSpPr>
                <p:cNvPr id="95" name="矩形 94">
                  <a:extLst>
                    <a:ext uri="{FF2B5EF4-FFF2-40B4-BE49-F238E27FC236}">
                      <a16:creationId xmlns:a16="http://schemas.microsoft.com/office/drawing/2014/main" id="{C1FEC18C-E00F-434E-4154-E734B0762B9E}"/>
                    </a:ext>
                  </a:extLst>
                </p:cNvPr>
                <p:cNvSpPr/>
                <p:nvPr/>
              </p:nvSpPr>
              <p:spPr>
                <a:xfrm>
                  <a:off x="304800" y="2253525"/>
                  <a:ext cx="3481727"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文本框 95">
                  <a:extLst>
                    <a:ext uri="{FF2B5EF4-FFF2-40B4-BE49-F238E27FC236}">
                      <a16:creationId xmlns:a16="http://schemas.microsoft.com/office/drawing/2014/main" id="{02920BA9-8A1A-B3F5-FD17-E086CECF3ADE}"/>
                    </a:ext>
                  </a:extLst>
                </p:cNvPr>
                <p:cNvSpPr txBox="1"/>
                <p:nvPr/>
              </p:nvSpPr>
              <p:spPr>
                <a:xfrm>
                  <a:off x="1489262" y="1939971"/>
                  <a:ext cx="1112801" cy="365760"/>
                </a:xfrm>
                <a:prstGeom prst="rect">
                  <a:avLst/>
                </a:prstGeom>
                <a:noFill/>
              </p:spPr>
              <p:txBody>
                <a:bodyPr wrap="square" rtlCol="0">
                  <a:spAutoFit/>
                </a:bodyPr>
                <a:lstStyle/>
                <a:p>
                  <a:pPr algn="ctr"/>
                  <a:r>
                    <a:rPr lang="en-US" altLang="zh-CN" b="1" dirty="0">
                      <a:solidFill>
                        <a:schemeClr val="accent3"/>
                      </a:solidFill>
                    </a:rPr>
                    <a:t>swnd=400</a:t>
                  </a:r>
                  <a:endParaRPr lang="zh-CN" altLang="en-US" b="1" dirty="0">
                    <a:solidFill>
                      <a:schemeClr val="accent3"/>
                    </a:solidFill>
                  </a:endParaRPr>
                </a:p>
              </p:txBody>
            </p:sp>
          </p:grpSp>
          <p:grpSp>
            <p:nvGrpSpPr>
              <p:cNvPr id="86" name="组合 85">
                <a:extLst>
                  <a:ext uri="{FF2B5EF4-FFF2-40B4-BE49-F238E27FC236}">
                    <a16:creationId xmlns:a16="http://schemas.microsoft.com/office/drawing/2014/main" id="{DA4CAC88-C8FF-9144-CD15-FB68CAB1B3E2}"/>
                  </a:ext>
                </a:extLst>
              </p:cNvPr>
              <p:cNvGrpSpPr/>
              <p:nvPr/>
            </p:nvGrpSpPr>
            <p:grpSpPr>
              <a:xfrm>
                <a:off x="304800" y="2309063"/>
                <a:ext cx="6100239" cy="300446"/>
                <a:chOff x="301352" y="2013424"/>
                <a:chExt cx="6100239" cy="300446"/>
              </a:xfrm>
            </p:grpSpPr>
            <p:sp>
              <p:nvSpPr>
                <p:cNvPr id="88" name="矩形 87">
                  <a:extLst>
                    <a:ext uri="{FF2B5EF4-FFF2-40B4-BE49-F238E27FC236}">
                      <a16:creationId xmlns:a16="http://schemas.microsoft.com/office/drawing/2014/main" id="{2B039BA8-2BDA-CE98-1B02-A155BD8DB429}"/>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89" name="矩形 88">
                  <a:extLst>
                    <a:ext uri="{FF2B5EF4-FFF2-40B4-BE49-F238E27FC236}">
                      <a16:creationId xmlns:a16="http://schemas.microsoft.com/office/drawing/2014/main" id="{5BEE919D-3767-FEDD-DA55-8DA61C8E447E}"/>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90" name="矩形 89">
                  <a:extLst>
                    <a:ext uri="{FF2B5EF4-FFF2-40B4-BE49-F238E27FC236}">
                      <a16:creationId xmlns:a16="http://schemas.microsoft.com/office/drawing/2014/main" id="{8586F9C5-1BE2-FB86-A801-0E73F3AEB634}"/>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91" name="矩形 90">
                  <a:extLst>
                    <a:ext uri="{FF2B5EF4-FFF2-40B4-BE49-F238E27FC236}">
                      <a16:creationId xmlns:a16="http://schemas.microsoft.com/office/drawing/2014/main" id="{2DFC3F60-F548-D1BB-EBCC-BA3E108CC12C}"/>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92" name="矩形 91">
                  <a:extLst>
                    <a:ext uri="{FF2B5EF4-FFF2-40B4-BE49-F238E27FC236}">
                      <a16:creationId xmlns:a16="http://schemas.microsoft.com/office/drawing/2014/main" id="{93F1DDB6-2C6B-19BB-7737-731342CBA44E}"/>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93" name="矩形 92">
                  <a:extLst>
                    <a:ext uri="{FF2B5EF4-FFF2-40B4-BE49-F238E27FC236}">
                      <a16:creationId xmlns:a16="http://schemas.microsoft.com/office/drawing/2014/main" id="{05FC803A-54AD-0843-3F42-DC76EC385FA3}"/>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94" name="矩形 93">
                  <a:extLst>
                    <a:ext uri="{FF2B5EF4-FFF2-40B4-BE49-F238E27FC236}">
                      <a16:creationId xmlns:a16="http://schemas.microsoft.com/office/drawing/2014/main" id="{1E229697-A4B6-8D38-DD34-3D7C67DD2E1D}"/>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87" name="矩形 86">
                <a:extLst>
                  <a:ext uri="{FF2B5EF4-FFF2-40B4-BE49-F238E27FC236}">
                    <a16:creationId xmlns:a16="http://schemas.microsoft.com/office/drawing/2014/main" id="{0D53F9F6-F0DA-B248-99E6-730158381EB9}"/>
                  </a:ext>
                </a:extLst>
              </p:cNvPr>
              <p:cNvSpPr/>
              <p:nvPr/>
            </p:nvSpPr>
            <p:spPr>
              <a:xfrm>
                <a:off x="301713"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矩形 100">
              <a:extLst>
                <a:ext uri="{FF2B5EF4-FFF2-40B4-BE49-F238E27FC236}">
                  <a16:creationId xmlns:a16="http://schemas.microsoft.com/office/drawing/2014/main" id="{72B10F94-14DB-9765-4E12-8C4A38820DC6}"/>
                </a:ext>
              </a:extLst>
            </p:cNvPr>
            <p:cNvSpPr/>
            <p:nvPr/>
          </p:nvSpPr>
          <p:spPr>
            <a:xfrm>
              <a:off x="1172442" y="3754837"/>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3F0DFBDA-963A-BFD1-FDBC-4BF94162B45F}"/>
              </a:ext>
            </a:extLst>
          </p:cNvPr>
          <p:cNvSpPr/>
          <p:nvPr/>
        </p:nvSpPr>
        <p:spPr>
          <a:xfrm>
            <a:off x="2040658" y="375150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a:extLst>
              <a:ext uri="{FF2B5EF4-FFF2-40B4-BE49-F238E27FC236}">
                <a16:creationId xmlns:a16="http://schemas.microsoft.com/office/drawing/2014/main" id="{AD8D4D9A-CC06-C248-58DE-70D225798CBD}"/>
              </a:ext>
            </a:extLst>
          </p:cNvPr>
          <p:cNvGrpSpPr/>
          <p:nvPr/>
        </p:nvGrpSpPr>
        <p:grpSpPr>
          <a:xfrm>
            <a:off x="8793800" y="3638853"/>
            <a:ext cx="770706" cy="541159"/>
            <a:chOff x="1132622" y="4985566"/>
            <a:chExt cx="770706" cy="541159"/>
          </a:xfrm>
        </p:grpSpPr>
        <p:sp>
          <p:nvSpPr>
            <p:cNvPr id="45" name="爆炸形: 8 pt  44">
              <a:extLst>
                <a:ext uri="{FF2B5EF4-FFF2-40B4-BE49-F238E27FC236}">
                  <a16:creationId xmlns:a16="http://schemas.microsoft.com/office/drawing/2014/main" id="{70372736-802B-0A4F-F1F1-70F21E0ABB03}"/>
                </a:ext>
              </a:extLst>
            </p:cNvPr>
            <p:cNvSpPr/>
            <p:nvPr/>
          </p:nvSpPr>
          <p:spPr>
            <a:xfrm>
              <a:off x="1132622" y="4985566"/>
              <a:ext cx="770706" cy="541159"/>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D23845EB-C416-BC87-F45F-670251FECADD}"/>
                </a:ext>
              </a:extLst>
            </p:cNvPr>
            <p:cNvSpPr txBox="1"/>
            <p:nvPr/>
          </p:nvSpPr>
          <p:spPr>
            <a:xfrm>
              <a:off x="1165725" y="5043287"/>
              <a:ext cx="704501" cy="369332"/>
            </a:xfrm>
            <a:prstGeom prst="rect">
              <a:avLst/>
            </a:prstGeom>
            <a:noFill/>
          </p:spPr>
          <p:txBody>
            <a:bodyPr wrap="square" rtlCol="0">
              <a:spAutoFit/>
            </a:bodyPr>
            <a:lstStyle/>
            <a:p>
              <a:pPr algn="ctr"/>
              <a:r>
                <a:rPr lang="zh-CN" altLang="en-US" b="1" dirty="0">
                  <a:solidFill>
                    <a:schemeClr val="bg1"/>
                  </a:solidFill>
                </a:rPr>
                <a:t>丢失</a:t>
              </a:r>
            </a:p>
          </p:txBody>
        </p:sp>
      </p:grpSp>
      <p:grpSp>
        <p:nvGrpSpPr>
          <p:cNvPr id="126" name="组合 125">
            <a:extLst>
              <a:ext uri="{FF2B5EF4-FFF2-40B4-BE49-F238E27FC236}">
                <a16:creationId xmlns:a16="http://schemas.microsoft.com/office/drawing/2014/main" id="{E52C6F1B-2096-1BF8-9C1D-A09BF3B25CAA}"/>
              </a:ext>
            </a:extLst>
          </p:cNvPr>
          <p:cNvGrpSpPr/>
          <p:nvPr/>
        </p:nvGrpSpPr>
        <p:grpSpPr>
          <a:xfrm>
            <a:off x="6736375" y="4324525"/>
            <a:ext cx="2875767" cy="370075"/>
            <a:chOff x="6736375" y="4324525"/>
            <a:chExt cx="2875767" cy="370075"/>
          </a:xfrm>
        </p:grpSpPr>
        <p:cxnSp>
          <p:nvCxnSpPr>
            <p:cNvPr id="103" name="直接箭头连接符 102">
              <a:extLst>
                <a:ext uri="{FF2B5EF4-FFF2-40B4-BE49-F238E27FC236}">
                  <a16:creationId xmlns:a16="http://schemas.microsoft.com/office/drawing/2014/main" id="{F28D359C-8170-B929-9622-9AB362F033A1}"/>
                </a:ext>
              </a:extLst>
            </p:cNvPr>
            <p:cNvCxnSpPr>
              <a:cxnSpLocks/>
            </p:cNvCxnSpPr>
            <p:nvPr/>
          </p:nvCxnSpPr>
          <p:spPr>
            <a:xfrm flipH="1">
              <a:off x="6736375" y="4694600"/>
              <a:ext cx="2864634"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23" name="文本框 122">
              <a:extLst>
                <a:ext uri="{FF2B5EF4-FFF2-40B4-BE49-F238E27FC236}">
                  <a16:creationId xmlns:a16="http://schemas.microsoft.com/office/drawing/2014/main" id="{47B95DB0-7000-D171-15CB-4A5F95FA43E9}"/>
                </a:ext>
              </a:extLst>
            </p:cNvPr>
            <p:cNvSpPr txBox="1"/>
            <p:nvPr/>
          </p:nvSpPr>
          <p:spPr>
            <a:xfrm>
              <a:off x="6890419" y="4324525"/>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124" name="文本框 123">
              <a:extLst>
                <a:ext uri="{FF2B5EF4-FFF2-40B4-BE49-F238E27FC236}">
                  <a16:creationId xmlns:a16="http://schemas.microsoft.com/office/drawing/2014/main" id="{259D3275-8C2A-95FC-FCAA-6C383C4C13A2}"/>
                </a:ext>
              </a:extLst>
            </p:cNvPr>
            <p:cNvSpPr txBox="1"/>
            <p:nvPr/>
          </p:nvSpPr>
          <p:spPr>
            <a:xfrm>
              <a:off x="7593340" y="4324525"/>
              <a:ext cx="1012088" cy="369332"/>
            </a:xfrm>
            <a:prstGeom prst="rect">
              <a:avLst/>
            </a:prstGeom>
            <a:noFill/>
          </p:spPr>
          <p:txBody>
            <a:bodyPr wrap="square" rtlCol="0">
              <a:spAutoFit/>
            </a:bodyPr>
            <a:lstStyle/>
            <a:p>
              <a:pPr algn="ctr"/>
              <a:r>
                <a:rPr lang="en-US" altLang="zh-CN" b="1" dirty="0"/>
                <a:t>ack=201</a:t>
              </a:r>
              <a:endParaRPr lang="zh-CN" altLang="en-US" b="1" dirty="0"/>
            </a:p>
          </p:txBody>
        </p:sp>
        <p:sp>
          <p:nvSpPr>
            <p:cNvPr id="125" name="文本框 124">
              <a:extLst>
                <a:ext uri="{FF2B5EF4-FFF2-40B4-BE49-F238E27FC236}">
                  <a16:creationId xmlns:a16="http://schemas.microsoft.com/office/drawing/2014/main" id="{F259C5EE-F8E3-0829-B56E-131A8965BA1B}"/>
                </a:ext>
              </a:extLst>
            </p:cNvPr>
            <p:cNvSpPr txBox="1"/>
            <p:nvPr/>
          </p:nvSpPr>
          <p:spPr>
            <a:xfrm>
              <a:off x="8502295" y="4324525"/>
              <a:ext cx="1109847" cy="369332"/>
            </a:xfrm>
            <a:prstGeom prst="rect">
              <a:avLst/>
            </a:prstGeom>
            <a:noFill/>
          </p:spPr>
          <p:txBody>
            <a:bodyPr wrap="square" rtlCol="0">
              <a:spAutoFit/>
            </a:bodyPr>
            <a:lstStyle/>
            <a:p>
              <a:pPr algn="ctr"/>
              <a:r>
                <a:rPr lang="en-US" altLang="zh-CN" b="1" dirty="0"/>
                <a:t>rwnd=300</a:t>
              </a:r>
              <a:endParaRPr lang="zh-CN" altLang="en-US" b="1" dirty="0"/>
            </a:p>
          </p:txBody>
        </p:sp>
      </p:grpSp>
    </p:spTree>
    <p:custDataLst>
      <p:tags r:id="rId1"/>
    </p:custDataLst>
    <p:extLst>
      <p:ext uri="{BB962C8B-B14F-4D97-AF65-F5344CB8AC3E}">
        <p14:creationId xmlns:p14="http://schemas.microsoft.com/office/powerpoint/2010/main" val="96274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p:tgtEl>
                                          <p:spTgt spid="67"/>
                                        </p:tgtEl>
                                        <p:attrNameLst>
                                          <p:attrName>ppt_y</p:attrName>
                                        </p:attrNameLst>
                                      </p:cBhvr>
                                      <p:tavLst>
                                        <p:tav tm="0">
                                          <p:val>
                                            <p:strVal val="#ppt_y-#ppt_h*1.125000"/>
                                          </p:val>
                                        </p:tav>
                                        <p:tav tm="100000">
                                          <p:val>
                                            <p:strVal val="#ppt_y"/>
                                          </p:val>
                                        </p:tav>
                                      </p:tavLst>
                                    </p:anim>
                                    <p:animEffect transition="in" filter="wipe(down)">
                                      <p:cBhvr>
                                        <p:cTn id="8" dur="500"/>
                                        <p:tgtEl>
                                          <p:spTgt spid="67"/>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wipe(left)">
                                      <p:cBhvr>
                                        <p:cTn id="13" dur="1000"/>
                                        <p:tgtEl>
                                          <p:spTgt spid="83"/>
                                        </p:tgtEl>
                                      </p:cBhvr>
                                    </p:animEffect>
                                  </p:childTnLst>
                                </p:cTn>
                              </p:par>
                              <p:par>
                                <p:cTn id="14" presetID="22" presetClass="entr" presetSubtype="8"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10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additive="base">
                                        <p:cTn id="21" dur="500"/>
                                        <p:tgtEl>
                                          <p:spTgt spid="44"/>
                                        </p:tgtEl>
                                        <p:attrNameLst>
                                          <p:attrName>ppt_y</p:attrName>
                                        </p:attrNameLst>
                                      </p:cBhvr>
                                      <p:tavLst>
                                        <p:tav tm="0">
                                          <p:val>
                                            <p:strVal val="#ppt_y-#ppt_h*1.125000"/>
                                          </p:val>
                                        </p:tav>
                                        <p:tav tm="100000">
                                          <p:val>
                                            <p:strVal val="#ppt_y"/>
                                          </p:val>
                                        </p:tav>
                                      </p:tavLst>
                                    </p:anim>
                                    <p:animEffect transition="in" filter="wipe(down)">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wipe(left)">
                                      <p:cBhvr>
                                        <p:cTn id="27" dur="1000"/>
                                        <p:tgtEl>
                                          <p:spTgt spid="102"/>
                                        </p:tgtEl>
                                      </p:cBhvr>
                                    </p:animEffect>
                                  </p:childTnLst>
                                </p:cTn>
                              </p:par>
                              <p:par>
                                <p:cTn id="28" presetID="22" presetClass="entr" presetSubtype="8" fill="hold" nodeType="withEffect">
                                  <p:stCondLst>
                                    <p:cond delay="0"/>
                                  </p:stCondLst>
                                  <p:childTnLst>
                                    <p:set>
                                      <p:cBhvr>
                                        <p:cTn id="29" dur="1" fill="hold">
                                          <p:stCondLst>
                                            <p:cond delay="0"/>
                                          </p:stCondLst>
                                        </p:cTn>
                                        <p:tgtEl>
                                          <p:spTgt spid="97"/>
                                        </p:tgtEl>
                                        <p:attrNameLst>
                                          <p:attrName>style.visibility</p:attrName>
                                        </p:attrNameLst>
                                      </p:cBhvr>
                                      <p:to>
                                        <p:strVal val="visible"/>
                                      </p:to>
                                    </p:set>
                                    <p:animEffect transition="in" filter="wipe(left)">
                                      <p:cBhvr>
                                        <p:cTn id="30" dur="1000"/>
                                        <p:tgtEl>
                                          <p:spTgt spid="97"/>
                                        </p:tgtEl>
                                      </p:cBhvr>
                                    </p:animEffect>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p:cTn id="35" dur="500" fill="hold"/>
                                        <p:tgtEl>
                                          <p:spTgt spid="47"/>
                                        </p:tgtEl>
                                        <p:attrNameLst>
                                          <p:attrName>ppt_w</p:attrName>
                                        </p:attrNameLst>
                                      </p:cBhvr>
                                      <p:tavLst>
                                        <p:tav tm="0">
                                          <p:val>
                                            <p:fltVal val="0"/>
                                          </p:val>
                                        </p:tav>
                                        <p:tav tm="100000">
                                          <p:val>
                                            <p:strVal val="#ppt_w"/>
                                          </p:val>
                                        </p:tav>
                                      </p:tavLst>
                                    </p:anim>
                                    <p:anim calcmode="lin" valueType="num">
                                      <p:cBhvr>
                                        <p:cTn id="36" dur="500" fill="hold"/>
                                        <p:tgtEl>
                                          <p:spTgt spid="47"/>
                                        </p:tgtEl>
                                        <p:attrNameLst>
                                          <p:attrName>ppt_h</p:attrName>
                                        </p:attrNameLst>
                                      </p:cBhvr>
                                      <p:tavLst>
                                        <p:tav tm="0">
                                          <p:val>
                                            <p:fltVal val="0"/>
                                          </p:val>
                                        </p:tav>
                                        <p:tav tm="100000">
                                          <p:val>
                                            <p:strVal val="#ppt_h"/>
                                          </p:val>
                                        </p:tav>
                                      </p:tavLst>
                                    </p:anim>
                                    <p:anim calcmode="lin" valueType="num">
                                      <p:cBhvr>
                                        <p:cTn id="37" dur="500" fill="hold"/>
                                        <p:tgtEl>
                                          <p:spTgt spid="47"/>
                                        </p:tgtEl>
                                        <p:attrNameLst>
                                          <p:attrName>style.rotation</p:attrName>
                                        </p:attrNameLst>
                                      </p:cBhvr>
                                      <p:tavLst>
                                        <p:tav tm="0">
                                          <p:val>
                                            <p:fltVal val="360"/>
                                          </p:val>
                                        </p:tav>
                                        <p:tav tm="100000">
                                          <p:val>
                                            <p:fltVal val="0"/>
                                          </p:val>
                                        </p:tav>
                                      </p:tavLst>
                                    </p:anim>
                                    <p:animEffect transition="in" filter="fade">
                                      <p:cBhvr>
                                        <p:cTn id="38" dur="500"/>
                                        <p:tgtEl>
                                          <p:spTgt spid="4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126"/>
                                        </p:tgtEl>
                                        <p:attrNameLst>
                                          <p:attrName>style.visibility</p:attrName>
                                        </p:attrNameLst>
                                      </p:cBhvr>
                                      <p:to>
                                        <p:strVal val="visible"/>
                                      </p:to>
                                    </p:set>
                                    <p:animEffect transition="in" filter="wipe(right)">
                                      <p:cBhvr>
                                        <p:cTn id="43" dur="10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102"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5DE4F913-8F0F-2C36-E9DE-DA0F389A027F}"/>
              </a:ext>
            </a:extLst>
          </p:cNvPr>
          <p:cNvSpPr txBox="1"/>
          <p:nvPr/>
        </p:nvSpPr>
        <p:spPr>
          <a:xfrm>
            <a:off x="7321143" y="896456"/>
            <a:ext cx="1710312" cy="369332"/>
          </a:xfrm>
          <a:prstGeom prst="rect">
            <a:avLst/>
          </a:prstGeom>
          <a:noFill/>
        </p:spPr>
        <p:txBody>
          <a:bodyPr wrap="square" rtlCol="0">
            <a:spAutoFit/>
          </a:bodyPr>
          <a:lstStyle/>
          <a:p>
            <a:pPr algn="ctr"/>
            <a:r>
              <a:rPr lang="en-US" altLang="zh-CN" b="1" dirty="0"/>
              <a:t>A</a:t>
            </a:r>
            <a:r>
              <a:rPr lang="zh-CN" altLang="en-US" b="1" dirty="0"/>
              <a:t>给</a:t>
            </a:r>
            <a:r>
              <a:rPr lang="en-US" altLang="zh-CN" b="1" dirty="0"/>
              <a:t>B</a:t>
            </a:r>
            <a:r>
              <a:rPr lang="zh-CN" altLang="en-US" b="1" dirty="0"/>
              <a:t>发送数据</a:t>
            </a:r>
          </a:p>
        </p:txBody>
      </p:sp>
      <p:sp>
        <p:nvSpPr>
          <p:cNvPr id="14" name="文本框 13">
            <a:extLst>
              <a:ext uri="{FF2B5EF4-FFF2-40B4-BE49-F238E27FC236}">
                <a16:creationId xmlns:a16="http://schemas.microsoft.com/office/drawing/2014/main" id="{E0CAA606-13D4-C0C7-238A-60691033913A}"/>
              </a:ext>
            </a:extLst>
          </p:cNvPr>
          <p:cNvSpPr txBox="1"/>
          <p:nvPr/>
        </p:nvSpPr>
        <p:spPr>
          <a:xfrm>
            <a:off x="7328743" y="1644093"/>
            <a:ext cx="1710312" cy="369332"/>
          </a:xfrm>
          <a:prstGeom prst="rect">
            <a:avLst/>
          </a:prstGeom>
          <a:noFill/>
        </p:spPr>
        <p:txBody>
          <a:bodyPr wrap="square" rtlCol="0">
            <a:spAutoFit/>
          </a:bodyPr>
          <a:lstStyle/>
          <a:p>
            <a:pPr algn="ctr"/>
            <a:r>
              <a:rPr lang="en-US" altLang="zh-CN" b="1" dirty="0"/>
              <a:t>B</a:t>
            </a:r>
            <a:r>
              <a:rPr lang="zh-CN" altLang="en-US" b="1" dirty="0"/>
              <a:t>对</a:t>
            </a:r>
            <a:r>
              <a:rPr lang="en-US" altLang="zh-CN" b="1" dirty="0"/>
              <a:t>A</a:t>
            </a:r>
            <a:r>
              <a:rPr lang="zh-CN" altLang="en-US" b="1" dirty="0"/>
              <a:t>流量控制</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p>
          </p:txBody>
        </p:sp>
      </p:grpSp>
      <p:grpSp>
        <p:nvGrpSpPr>
          <p:cNvPr id="16" name="组合 15">
            <a:extLst>
              <a:ext uri="{FF2B5EF4-FFF2-40B4-BE49-F238E27FC236}">
                <a16:creationId xmlns:a16="http://schemas.microsoft.com/office/drawing/2014/main" id="{80F1B311-2F3A-ACA2-07D1-822A44A2F429}"/>
              </a:ext>
            </a:extLst>
          </p:cNvPr>
          <p:cNvGrpSpPr/>
          <p:nvPr/>
        </p:nvGrpSpPr>
        <p:grpSpPr>
          <a:xfrm>
            <a:off x="6384834" y="1085736"/>
            <a:ext cx="3566255" cy="667591"/>
            <a:chOff x="5945910" y="1085736"/>
            <a:chExt cx="3566255" cy="667591"/>
          </a:xfrm>
        </p:grpSpPr>
        <p:grpSp>
          <p:nvGrpSpPr>
            <p:cNvPr id="7" name="组合 6">
              <a:extLst>
                <a:ext uri="{FF2B5EF4-FFF2-40B4-BE49-F238E27FC236}">
                  <a16:creationId xmlns:a16="http://schemas.microsoft.com/office/drawing/2014/main" id="{A9EFE3FE-4601-5B9E-77B2-289423C12D4B}"/>
                </a:ext>
              </a:extLst>
            </p:cNvPr>
            <p:cNvGrpSpPr/>
            <p:nvPr/>
          </p:nvGrpSpPr>
          <p:grpSpPr>
            <a:xfrm>
              <a:off x="5945910" y="1085736"/>
              <a:ext cx="677140" cy="654939"/>
              <a:chOff x="7511027" y="2136324"/>
              <a:chExt cx="677140" cy="654939"/>
            </a:xfrm>
          </p:grpSpPr>
          <p:pic>
            <p:nvPicPr>
              <p:cNvPr id="5" name="图形 4">
                <a:extLst>
                  <a:ext uri="{FF2B5EF4-FFF2-40B4-BE49-F238E27FC236}">
                    <a16:creationId xmlns:a16="http://schemas.microsoft.com/office/drawing/2014/main" id="{98E6B5E2-680A-FF63-F485-207329F649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6" name="文本框 5">
                <a:extLst>
                  <a:ext uri="{FF2B5EF4-FFF2-40B4-BE49-F238E27FC236}">
                    <a16:creationId xmlns:a16="http://schemas.microsoft.com/office/drawing/2014/main" id="{97B4575D-497E-45BE-06AF-A13242535CE0}"/>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A</a:t>
                </a:r>
                <a:endParaRPr lang="zh-CN" altLang="en-US" sz="2000" b="1" dirty="0">
                  <a:solidFill>
                    <a:schemeClr val="bg1"/>
                  </a:solidFill>
                </a:endParaRPr>
              </a:p>
            </p:txBody>
          </p:sp>
        </p:grpSp>
        <p:grpSp>
          <p:nvGrpSpPr>
            <p:cNvPr id="8" name="组合 7">
              <a:extLst>
                <a:ext uri="{FF2B5EF4-FFF2-40B4-BE49-F238E27FC236}">
                  <a16:creationId xmlns:a16="http://schemas.microsoft.com/office/drawing/2014/main" id="{9DCE203E-F6FE-5AE9-9972-1AB6CD8AB18F}"/>
                </a:ext>
              </a:extLst>
            </p:cNvPr>
            <p:cNvGrpSpPr/>
            <p:nvPr/>
          </p:nvGrpSpPr>
          <p:grpSpPr>
            <a:xfrm>
              <a:off x="8835025" y="1098388"/>
              <a:ext cx="677140" cy="654939"/>
              <a:chOff x="7511027" y="2136324"/>
              <a:chExt cx="677140" cy="654939"/>
            </a:xfrm>
          </p:grpSpPr>
          <p:pic>
            <p:nvPicPr>
              <p:cNvPr id="9" name="图形 8">
                <a:extLst>
                  <a:ext uri="{FF2B5EF4-FFF2-40B4-BE49-F238E27FC236}">
                    <a16:creationId xmlns:a16="http://schemas.microsoft.com/office/drawing/2014/main" id="{8E7D395B-A56C-8D44-578A-69F5B4FDCB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10" name="文本框 9">
                <a:extLst>
                  <a:ext uri="{FF2B5EF4-FFF2-40B4-BE49-F238E27FC236}">
                    <a16:creationId xmlns:a16="http://schemas.microsoft.com/office/drawing/2014/main" id="{0B74A95B-2D1F-F184-7228-D99702F49DE3}"/>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B</a:t>
                </a:r>
                <a:endParaRPr lang="zh-CN" altLang="en-US" sz="2000" b="1" dirty="0">
                  <a:solidFill>
                    <a:schemeClr val="bg1"/>
                  </a:solidFill>
                </a:endParaRPr>
              </a:p>
            </p:txBody>
          </p:sp>
        </p:grpSp>
        <p:grpSp>
          <p:nvGrpSpPr>
            <p:cNvPr id="15" name="组合 14">
              <a:extLst>
                <a:ext uri="{FF2B5EF4-FFF2-40B4-BE49-F238E27FC236}">
                  <a16:creationId xmlns:a16="http://schemas.microsoft.com/office/drawing/2014/main" id="{CAC90CB8-A264-FC0D-1AD3-01F784E189E9}"/>
                </a:ext>
              </a:extLst>
            </p:cNvPr>
            <p:cNvGrpSpPr/>
            <p:nvPr/>
          </p:nvGrpSpPr>
          <p:grpSpPr>
            <a:xfrm>
              <a:off x="6623050" y="1274762"/>
              <a:ext cx="2243850" cy="369332"/>
              <a:chOff x="6623050" y="1274762"/>
              <a:chExt cx="2243850" cy="369332"/>
            </a:xfrm>
          </p:grpSpPr>
          <p:sp>
            <p:nvSpPr>
              <p:cNvPr id="12" name="圆柱体 11">
                <a:extLst>
                  <a:ext uri="{FF2B5EF4-FFF2-40B4-BE49-F238E27FC236}">
                    <a16:creationId xmlns:a16="http://schemas.microsoft.com/office/drawing/2014/main" id="{780A8A3C-3E1F-E015-E386-B450A641478F}"/>
                  </a:ext>
                </a:extLst>
              </p:cNvPr>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D20203B-7340-3B3C-EB43-3D1FEAECF015}"/>
                  </a:ext>
                </a:extLst>
              </p:cNvPr>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p>
            </p:txBody>
          </p:sp>
        </p:grpSp>
      </p:grpSp>
      <p:grpSp>
        <p:nvGrpSpPr>
          <p:cNvPr id="23" name="组合 22">
            <a:extLst>
              <a:ext uri="{FF2B5EF4-FFF2-40B4-BE49-F238E27FC236}">
                <a16:creationId xmlns:a16="http://schemas.microsoft.com/office/drawing/2014/main" id="{61C6D7BC-FECE-3005-8CD3-BA8AA893F805}"/>
              </a:ext>
            </a:extLst>
          </p:cNvPr>
          <p:cNvGrpSpPr/>
          <p:nvPr/>
        </p:nvGrpSpPr>
        <p:grpSpPr>
          <a:xfrm>
            <a:off x="6464001" y="1740674"/>
            <a:ext cx="3418275" cy="4774426"/>
            <a:chOff x="7004329" y="1740674"/>
            <a:chExt cx="3418275" cy="4774426"/>
          </a:xfrm>
        </p:grpSpPr>
        <p:cxnSp>
          <p:nvCxnSpPr>
            <p:cNvPr id="18" name="直接箭头连接符 17">
              <a:extLst>
                <a:ext uri="{FF2B5EF4-FFF2-40B4-BE49-F238E27FC236}">
                  <a16:creationId xmlns:a16="http://schemas.microsoft.com/office/drawing/2014/main" id="{C29108A2-6FF6-EECC-D42A-4119A5C4474C}"/>
                </a:ext>
              </a:extLst>
            </p:cNvPr>
            <p:cNvCxnSpPr>
              <a:cxnSpLocks/>
            </p:cNvCxnSpPr>
            <p:nvPr/>
          </p:nvCxnSpPr>
          <p:spPr>
            <a:xfrm>
              <a:off x="7283602"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BE49CE6-D81F-402D-B4F5-95CBA7A575DA}"/>
                </a:ext>
              </a:extLst>
            </p:cNvPr>
            <p:cNvCxnSpPr>
              <a:cxnSpLocks/>
            </p:cNvCxnSpPr>
            <p:nvPr/>
          </p:nvCxnSpPr>
          <p:spPr>
            <a:xfrm>
              <a:off x="10152847"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01A7C94-9AE1-2E1F-703C-A039119CB0E7}"/>
                </a:ext>
              </a:extLst>
            </p:cNvPr>
            <p:cNvSpPr txBox="1"/>
            <p:nvPr/>
          </p:nvSpPr>
          <p:spPr>
            <a:xfrm>
              <a:off x="7004329" y="6145768"/>
              <a:ext cx="272374" cy="369332"/>
            </a:xfrm>
            <a:prstGeom prst="rect">
              <a:avLst/>
            </a:prstGeom>
            <a:noFill/>
          </p:spPr>
          <p:txBody>
            <a:bodyPr wrap="square" rtlCol="0">
              <a:spAutoFit/>
            </a:bodyPr>
            <a:lstStyle/>
            <a:p>
              <a:r>
                <a:rPr lang="en-US" altLang="zh-CN" b="1" dirty="0"/>
                <a:t>t</a:t>
              </a:r>
              <a:endParaRPr lang="zh-CN" altLang="en-US" b="1" dirty="0"/>
            </a:p>
          </p:txBody>
        </p:sp>
        <p:sp>
          <p:nvSpPr>
            <p:cNvPr id="21" name="文本框 20">
              <a:extLst>
                <a:ext uri="{FF2B5EF4-FFF2-40B4-BE49-F238E27FC236}">
                  <a16:creationId xmlns:a16="http://schemas.microsoft.com/office/drawing/2014/main" id="{4869CA13-848C-A58C-D7BA-8C0445D375C1}"/>
                </a:ext>
              </a:extLst>
            </p:cNvPr>
            <p:cNvSpPr txBox="1"/>
            <p:nvPr/>
          </p:nvSpPr>
          <p:spPr>
            <a:xfrm>
              <a:off x="10150230" y="6145768"/>
              <a:ext cx="272374" cy="369332"/>
            </a:xfrm>
            <a:prstGeom prst="rect">
              <a:avLst/>
            </a:prstGeom>
            <a:noFill/>
          </p:spPr>
          <p:txBody>
            <a:bodyPr wrap="square" rtlCol="0">
              <a:spAutoFit/>
            </a:bodyPr>
            <a:lstStyle/>
            <a:p>
              <a:r>
                <a:rPr lang="en-US" altLang="zh-CN" b="1" dirty="0"/>
                <a:t>t</a:t>
              </a:r>
              <a:endParaRPr lang="zh-CN" altLang="en-US" b="1" dirty="0"/>
            </a:p>
          </p:txBody>
        </p:sp>
      </p:grpSp>
      <p:cxnSp>
        <p:nvCxnSpPr>
          <p:cNvPr id="37" name="直接箭头连接符 36">
            <a:extLst>
              <a:ext uri="{FF2B5EF4-FFF2-40B4-BE49-F238E27FC236}">
                <a16:creationId xmlns:a16="http://schemas.microsoft.com/office/drawing/2014/main" id="{8C784D16-4E41-91E6-C816-314F22755AEA}"/>
              </a:ext>
            </a:extLst>
          </p:cNvPr>
          <p:cNvCxnSpPr>
            <a:cxnSpLocks/>
          </p:cNvCxnSpPr>
          <p:nvPr/>
        </p:nvCxnSpPr>
        <p:spPr>
          <a:xfrm>
            <a:off x="6743274" y="24592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116EFF78-2877-EA6D-EF75-C991CCBD3EBC}"/>
              </a:ext>
            </a:extLst>
          </p:cNvPr>
          <p:cNvSpPr txBox="1"/>
          <p:nvPr/>
        </p:nvSpPr>
        <p:spPr>
          <a:xfrm>
            <a:off x="7326420" y="2078680"/>
            <a:ext cx="935857" cy="369332"/>
          </a:xfrm>
          <a:prstGeom prst="rect">
            <a:avLst/>
          </a:prstGeom>
          <a:noFill/>
        </p:spPr>
        <p:txBody>
          <a:bodyPr wrap="square" rtlCol="0">
            <a:spAutoFit/>
          </a:bodyPr>
          <a:lstStyle/>
          <a:p>
            <a:pPr algn="ctr"/>
            <a:r>
              <a:rPr lang="en-US" altLang="zh-CN" b="1" dirty="0"/>
              <a:t>seq=1</a:t>
            </a:r>
            <a:endParaRPr lang="zh-CN" altLang="en-US" b="1" dirty="0"/>
          </a:p>
        </p:txBody>
      </p:sp>
      <p:sp>
        <p:nvSpPr>
          <p:cNvPr id="39" name="文本框 38">
            <a:extLst>
              <a:ext uri="{FF2B5EF4-FFF2-40B4-BE49-F238E27FC236}">
                <a16:creationId xmlns:a16="http://schemas.microsoft.com/office/drawing/2014/main" id="{15D78F2B-4CBD-D199-E8FC-3A971CC2F58D}"/>
              </a:ext>
            </a:extLst>
          </p:cNvPr>
          <p:cNvSpPr txBox="1"/>
          <p:nvPr/>
        </p:nvSpPr>
        <p:spPr>
          <a:xfrm>
            <a:off x="8147629" y="2078680"/>
            <a:ext cx="868072" cy="369332"/>
          </a:xfrm>
          <a:prstGeom prst="rect">
            <a:avLst/>
          </a:prstGeom>
          <a:noFill/>
        </p:spPr>
        <p:txBody>
          <a:bodyPr wrap="square" rtlCol="0">
            <a:spAutoFit/>
          </a:bodyPr>
          <a:lstStyle/>
          <a:p>
            <a:pPr algn="ctr"/>
            <a:r>
              <a:rPr lang="en-US" altLang="zh-CN" b="1" dirty="0"/>
              <a:t>DATA</a:t>
            </a:r>
            <a:endParaRPr lang="zh-CN" altLang="en-US" b="1" dirty="0"/>
          </a:p>
        </p:txBody>
      </p:sp>
      <p:grpSp>
        <p:nvGrpSpPr>
          <p:cNvPr id="41" name="组合 40">
            <a:extLst>
              <a:ext uri="{FF2B5EF4-FFF2-40B4-BE49-F238E27FC236}">
                <a16:creationId xmlns:a16="http://schemas.microsoft.com/office/drawing/2014/main" id="{46BAF1C1-0CBA-031B-B627-FF7F85802E75}"/>
              </a:ext>
            </a:extLst>
          </p:cNvPr>
          <p:cNvGrpSpPr/>
          <p:nvPr/>
        </p:nvGrpSpPr>
        <p:grpSpPr>
          <a:xfrm>
            <a:off x="6743274" y="2803754"/>
            <a:ext cx="2866628" cy="380605"/>
            <a:chOff x="6895674" y="2231080"/>
            <a:chExt cx="2866628" cy="380605"/>
          </a:xfrm>
        </p:grpSpPr>
        <p:cxnSp>
          <p:nvCxnSpPr>
            <p:cNvPr id="80" name="直接箭头连接符 79">
              <a:extLst>
                <a:ext uri="{FF2B5EF4-FFF2-40B4-BE49-F238E27FC236}">
                  <a16:creationId xmlns:a16="http://schemas.microsoft.com/office/drawing/2014/main" id="{E7035EE2-0D58-DD73-0100-039F7A181450}"/>
                </a:ext>
              </a:extLst>
            </p:cNvPr>
            <p:cNvCxnSpPr>
              <a:cxnSpLocks/>
            </p:cNvCxnSpPr>
            <p:nvPr/>
          </p:nvCxnSpPr>
          <p:spPr>
            <a:xfrm>
              <a:off x="6895674" y="26116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BE2FAF16-D054-31F2-0CF2-CA3522E26CEC}"/>
                </a:ext>
              </a:extLst>
            </p:cNvPr>
            <p:cNvSpPr txBox="1"/>
            <p:nvPr/>
          </p:nvSpPr>
          <p:spPr>
            <a:xfrm>
              <a:off x="7478820" y="2231080"/>
              <a:ext cx="935857" cy="369332"/>
            </a:xfrm>
            <a:prstGeom prst="rect">
              <a:avLst/>
            </a:prstGeom>
            <a:noFill/>
          </p:spPr>
          <p:txBody>
            <a:bodyPr wrap="square" rtlCol="0">
              <a:spAutoFit/>
            </a:bodyPr>
            <a:lstStyle/>
            <a:p>
              <a:pPr algn="ctr"/>
              <a:r>
                <a:rPr lang="en-US" altLang="zh-CN" b="1" dirty="0"/>
                <a:t>seq=101</a:t>
              </a:r>
              <a:endParaRPr lang="zh-CN" altLang="en-US" b="1" dirty="0"/>
            </a:p>
          </p:txBody>
        </p:sp>
        <p:sp>
          <p:nvSpPr>
            <p:cNvPr id="82" name="文本框 81">
              <a:extLst>
                <a:ext uri="{FF2B5EF4-FFF2-40B4-BE49-F238E27FC236}">
                  <a16:creationId xmlns:a16="http://schemas.microsoft.com/office/drawing/2014/main" id="{46E9CDE1-8CE2-1637-E2C8-7012ECF1AB1A}"/>
                </a:ext>
              </a:extLst>
            </p:cNvPr>
            <p:cNvSpPr txBox="1"/>
            <p:nvPr/>
          </p:nvSpPr>
          <p:spPr>
            <a:xfrm>
              <a:off x="8300029" y="2231080"/>
              <a:ext cx="868072" cy="369332"/>
            </a:xfrm>
            <a:prstGeom prst="rect">
              <a:avLst/>
            </a:prstGeom>
            <a:noFill/>
          </p:spPr>
          <p:txBody>
            <a:bodyPr wrap="square" rtlCol="0">
              <a:spAutoFit/>
            </a:bodyPr>
            <a:lstStyle/>
            <a:p>
              <a:pPr algn="ctr"/>
              <a:r>
                <a:rPr lang="en-US" altLang="zh-CN" b="1" dirty="0"/>
                <a:t>DATA</a:t>
              </a:r>
              <a:endParaRPr lang="zh-CN" altLang="en-US" b="1" dirty="0"/>
            </a:p>
          </p:txBody>
        </p:sp>
      </p:grpSp>
      <p:grpSp>
        <p:nvGrpSpPr>
          <p:cNvPr id="97" name="组合 96">
            <a:extLst>
              <a:ext uri="{FF2B5EF4-FFF2-40B4-BE49-F238E27FC236}">
                <a16:creationId xmlns:a16="http://schemas.microsoft.com/office/drawing/2014/main" id="{4F2AB4C0-3886-A59E-2557-9136EEC5838D}"/>
              </a:ext>
            </a:extLst>
          </p:cNvPr>
          <p:cNvGrpSpPr/>
          <p:nvPr/>
        </p:nvGrpSpPr>
        <p:grpSpPr>
          <a:xfrm>
            <a:off x="6737899" y="3524453"/>
            <a:ext cx="2272427" cy="380605"/>
            <a:chOff x="6895674" y="2231080"/>
            <a:chExt cx="2272427" cy="380605"/>
          </a:xfrm>
        </p:grpSpPr>
        <p:cxnSp>
          <p:nvCxnSpPr>
            <p:cNvPr id="98" name="直接箭头连接符 97">
              <a:extLst>
                <a:ext uri="{FF2B5EF4-FFF2-40B4-BE49-F238E27FC236}">
                  <a16:creationId xmlns:a16="http://schemas.microsoft.com/office/drawing/2014/main" id="{72842BD9-E754-2513-AF78-1330D45D9439}"/>
                </a:ext>
              </a:extLst>
            </p:cNvPr>
            <p:cNvCxnSpPr>
              <a:cxnSpLocks/>
            </p:cNvCxnSpPr>
            <p:nvPr/>
          </p:nvCxnSpPr>
          <p:spPr>
            <a:xfrm>
              <a:off x="6895674" y="2611685"/>
              <a:ext cx="2223221"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9" name="文本框 98">
              <a:extLst>
                <a:ext uri="{FF2B5EF4-FFF2-40B4-BE49-F238E27FC236}">
                  <a16:creationId xmlns:a16="http://schemas.microsoft.com/office/drawing/2014/main" id="{F73C0B48-E9F8-DB0E-0EAD-E2C79931EC82}"/>
                </a:ext>
              </a:extLst>
            </p:cNvPr>
            <p:cNvSpPr txBox="1"/>
            <p:nvPr/>
          </p:nvSpPr>
          <p:spPr>
            <a:xfrm>
              <a:off x="7478820" y="2231080"/>
              <a:ext cx="935857" cy="369332"/>
            </a:xfrm>
            <a:prstGeom prst="rect">
              <a:avLst/>
            </a:prstGeom>
            <a:noFill/>
          </p:spPr>
          <p:txBody>
            <a:bodyPr wrap="square" rtlCol="0">
              <a:spAutoFit/>
            </a:bodyPr>
            <a:lstStyle/>
            <a:p>
              <a:pPr algn="ctr"/>
              <a:r>
                <a:rPr lang="en-US" altLang="zh-CN" b="1" dirty="0"/>
                <a:t>seq=201</a:t>
              </a:r>
              <a:endParaRPr lang="zh-CN" altLang="en-US" b="1" dirty="0"/>
            </a:p>
          </p:txBody>
        </p:sp>
        <p:sp>
          <p:nvSpPr>
            <p:cNvPr id="100" name="文本框 99">
              <a:extLst>
                <a:ext uri="{FF2B5EF4-FFF2-40B4-BE49-F238E27FC236}">
                  <a16:creationId xmlns:a16="http://schemas.microsoft.com/office/drawing/2014/main" id="{919319F6-6D2A-E06B-9C91-77043CCD7233}"/>
                </a:ext>
              </a:extLst>
            </p:cNvPr>
            <p:cNvSpPr txBox="1"/>
            <p:nvPr/>
          </p:nvSpPr>
          <p:spPr>
            <a:xfrm>
              <a:off x="8300029" y="2231080"/>
              <a:ext cx="868072" cy="369332"/>
            </a:xfrm>
            <a:prstGeom prst="rect">
              <a:avLst/>
            </a:prstGeom>
            <a:noFill/>
          </p:spPr>
          <p:txBody>
            <a:bodyPr wrap="square" rtlCol="0">
              <a:spAutoFit/>
            </a:bodyPr>
            <a:lstStyle/>
            <a:p>
              <a:pPr algn="ctr"/>
              <a:r>
                <a:rPr lang="en-US" altLang="zh-CN" b="1" dirty="0"/>
                <a:t>DATA</a:t>
              </a:r>
              <a:endParaRPr lang="zh-CN" altLang="en-US" b="1" dirty="0"/>
            </a:p>
          </p:txBody>
        </p:sp>
      </p:grpSp>
      <p:grpSp>
        <p:nvGrpSpPr>
          <p:cNvPr id="47" name="组合 46">
            <a:extLst>
              <a:ext uri="{FF2B5EF4-FFF2-40B4-BE49-F238E27FC236}">
                <a16:creationId xmlns:a16="http://schemas.microsoft.com/office/drawing/2014/main" id="{AD8D4D9A-CC06-C248-58DE-70D225798CBD}"/>
              </a:ext>
            </a:extLst>
          </p:cNvPr>
          <p:cNvGrpSpPr/>
          <p:nvPr/>
        </p:nvGrpSpPr>
        <p:grpSpPr>
          <a:xfrm>
            <a:off x="8793800" y="3638853"/>
            <a:ext cx="770706" cy="541159"/>
            <a:chOff x="1132622" y="4985566"/>
            <a:chExt cx="770706" cy="541159"/>
          </a:xfrm>
        </p:grpSpPr>
        <p:sp>
          <p:nvSpPr>
            <p:cNvPr id="45" name="爆炸形: 8 pt  44">
              <a:extLst>
                <a:ext uri="{FF2B5EF4-FFF2-40B4-BE49-F238E27FC236}">
                  <a16:creationId xmlns:a16="http://schemas.microsoft.com/office/drawing/2014/main" id="{70372736-802B-0A4F-F1F1-70F21E0ABB03}"/>
                </a:ext>
              </a:extLst>
            </p:cNvPr>
            <p:cNvSpPr/>
            <p:nvPr/>
          </p:nvSpPr>
          <p:spPr>
            <a:xfrm>
              <a:off x="1132622" y="4985566"/>
              <a:ext cx="770706" cy="541159"/>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D23845EB-C416-BC87-F45F-670251FECADD}"/>
                </a:ext>
              </a:extLst>
            </p:cNvPr>
            <p:cNvSpPr txBox="1"/>
            <p:nvPr/>
          </p:nvSpPr>
          <p:spPr>
            <a:xfrm>
              <a:off x="1165725" y="5043287"/>
              <a:ext cx="704501" cy="369332"/>
            </a:xfrm>
            <a:prstGeom prst="rect">
              <a:avLst/>
            </a:prstGeom>
            <a:noFill/>
          </p:spPr>
          <p:txBody>
            <a:bodyPr wrap="square" rtlCol="0">
              <a:spAutoFit/>
            </a:bodyPr>
            <a:lstStyle/>
            <a:p>
              <a:pPr algn="ctr"/>
              <a:r>
                <a:rPr lang="zh-CN" altLang="en-US" b="1" dirty="0">
                  <a:solidFill>
                    <a:schemeClr val="bg1"/>
                  </a:solidFill>
                </a:rPr>
                <a:t>丢失</a:t>
              </a:r>
            </a:p>
          </p:txBody>
        </p:sp>
      </p:grpSp>
      <p:cxnSp>
        <p:nvCxnSpPr>
          <p:cNvPr id="103" name="直接箭头连接符 102">
            <a:extLst>
              <a:ext uri="{FF2B5EF4-FFF2-40B4-BE49-F238E27FC236}">
                <a16:creationId xmlns:a16="http://schemas.microsoft.com/office/drawing/2014/main" id="{F28D359C-8170-B929-9622-9AB362F033A1}"/>
              </a:ext>
            </a:extLst>
          </p:cNvPr>
          <p:cNvCxnSpPr>
            <a:cxnSpLocks/>
          </p:cNvCxnSpPr>
          <p:nvPr/>
        </p:nvCxnSpPr>
        <p:spPr>
          <a:xfrm flipH="1">
            <a:off x="6736375" y="4694600"/>
            <a:ext cx="2864634"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23" name="文本框 122">
            <a:extLst>
              <a:ext uri="{FF2B5EF4-FFF2-40B4-BE49-F238E27FC236}">
                <a16:creationId xmlns:a16="http://schemas.microsoft.com/office/drawing/2014/main" id="{47B95DB0-7000-D171-15CB-4A5F95FA43E9}"/>
              </a:ext>
            </a:extLst>
          </p:cNvPr>
          <p:cNvSpPr txBox="1"/>
          <p:nvPr/>
        </p:nvSpPr>
        <p:spPr>
          <a:xfrm>
            <a:off x="6890419" y="4324525"/>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124" name="文本框 123">
            <a:extLst>
              <a:ext uri="{FF2B5EF4-FFF2-40B4-BE49-F238E27FC236}">
                <a16:creationId xmlns:a16="http://schemas.microsoft.com/office/drawing/2014/main" id="{259D3275-8C2A-95FC-FCAA-6C383C4C13A2}"/>
              </a:ext>
            </a:extLst>
          </p:cNvPr>
          <p:cNvSpPr txBox="1"/>
          <p:nvPr/>
        </p:nvSpPr>
        <p:spPr>
          <a:xfrm>
            <a:off x="7593340" y="4324525"/>
            <a:ext cx="1012088" cy="369332"/>
          </a:xfrm>
          <a:prstGeom prst="rect">
            <a:avLst/>
          </a:prstGeom>
          <a:noFill/>
        </p:spPr>
        <p:txBody>
          <a:bodyPr wrap="square" rtlCol="0">
            <a:spAutoFit/>
          </a:bodyPr>
          <a:lstStyle/>
          <a:p>
            <a:pPr algn="ctr"/>
            <a:r>
              <a:rPr lang="en-US" altLang="zh-CN" b="1" dirty="0"/>
              <a:t>ack=201</a:t>
            </a:r>
            <a:endParaRPr lang="zh-CN" altLang="en-US" b="1" dirty="0"/>
          </a:p>
        </p:txBody>
      </p:sp>
      <p:sp>
        <p:nvSpPr>
          <p:cNvPr id="125" name="文本框 124">
            <a:extLst>
              <a:ext uri="{FF2B5EF4-FFF2-40B4-BE49-F238E27FC236}">
                <a16:creationId xmlns:a16="http://schemas.microsoft.com/office/drawing/2014/main" id="{F259C5EE-F8E3-0829-B56E-131A8965BA1B}"/>
              </a:ext>
            </a:extLst>
          </p:cNvPr>
          <p:cNvSpPr txBox="1"/>
          <p:nvPr/>
        </p:nvSpPr>
        <p:spPr>
          <a:xfrm>
            <a:off x="8502295" y="4324525"/>
            <a:ext cx="1109847" cy="369332"/>
          </a:xfrm>
          <a:prstGeom prst="rect">
            <a:avLst/>
          </a:prstGeom>
          <a:noFill/>
        </p:spPr>
        <p:txBody>
          <a:bodyPr wrap="square" rtlCol="0">
            <a:spAutoFit/>
          </a:bodyPr>
          <a:lstStyle/>
          <a:p>
            <a:pPr algn="ctr"/>
            <a:r>
              <a:rPr lang="en-US" altLang="zh-CN" b="1" dirty="0"/>
              <a:t>rwnd=300</a:t>
            </a:r>
            <a:endParaRPr lang="zh-CN" altLang="en-US" b="1" dirty="0"/>
          </a:p>
        </p:txBody>
      </p:sp>
      <p:grpSp>
        <p:nvGrpSpPr>
          <p:cNvPr id="51" name="组合 50">
            <a:extLst>
              <a:ext uri="{FF2B5EF4-FFF2-40B4-BE49-F238E27FC236}">
                <a16:creationId xmlns:a16="http://schemas.microsoft.com/office/drawing/2014/main" id="{B9201C7F-EDAA-D829-09FE-D669491B8163}"/>
              </a:ext>
            </a:extLst>
          </p:cNvPr>
          <p:cNvGrpSpPr/>
          <p:nvPr/>
        </p:nvGrpSpPr>
        <p:grpSpPr>
          <a:xfrm>
            <a:off x="0" y="1375780"/>
            <a:ext cx="6438130" cy="3986524"/>
            <a:chOff x="0" y="1375780"/>
            <a:chExt cx="6438130" cy="3986524"/>
          </a:xfrm>
        </p:grpSpPr>
        <p:grpSp>
          <p:nvGrpSpPr>
            <p:cNvPr id="106" name="组合 105">
              <a:extLst>
                <a:ext uri="{FF2B5EF4-FFF2-40B4-BE49-F238E27FC236}">
                  <a16:creationId xmlns:a16="http://schemas.microsoft.com/office/drawing/2014/main" id="{8AC89A8A-6807-7E2E-3DDF-F66F654C4741}"/>
                </a:ext>
              </a:extLst>
            </p:cNvPr>
            <p:cNvGrpSpPr/>
            <p:nvPr/>
          </p:nvGrpSpPr>
          <p:grpSpPr>
            <a:xfrm>
              <a:off x="1551061" y="1375780"/>
              <a:ext cx="3897666" cy="346166"/>
              <a:chOff x="1031654" y="3240054"/>
              <a:chExt cx="3897666" cy="346166"/>
            </a:xfrm>
          </p:grpSpPr>
          <p:sp>
            <p:nvSpPr>
              <p:cNvPr id="107" name="矩形 106">
                <a:extLst>
                  <a:ext uri="{FF2B5EF4-FFF2-40B4-BE49-F238E27FC236}">
                    <a16:creationId xmlns:a16="http://schemas.microsoft.com/office/drawing/2014/main" id="{37E3418B-24AD-A89F-A65D-36CA1D158A66}"/>
                  </a:ext>
                </a:extLst>
              </p:cNvPr>
              <p:cNvSpPr/>
              <p:nvPr/>
            </p:nvSpPr>
            <p:spPr>
              <a:xfrm>
                <a:off x="1031654" y="3240054"/>
                <a:ext cx="2785135" cy="3461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数据载荷</a:t>
                </a:r>
              </a:p>
            </p:txBody>
          </p:sp>
          <p:sp>
            <p:nvSpPr>
              <p:cNvPr id="108" name="矩形 107">
                <a:extLst>
                  <a:ext uri="{FF2B5EF4-FFF2-40B4-BE49-F238E27FC236}">
                    <a16:creationId xmlns:a16="http://schemas.microsoft.com/office/drawing/2014/main" id="{7D5DFF80-084F-E0E5-76CF-C8119F814C2A}"/>
                  </a:ext>
                </a:extLst>
              </p:cNvPr>
              <p:cNvSpPr/>
              <p:nvPr/>
            </p:nvSpPr>
            <p:spPr>
              <a:xfrm>
                <a:off x="3816789" y="3240054"/>
                <a:ext cx="1112531" cy="346166"/>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TCP</a:t>
                </a:r>
                <a:r>
                  <a:rPr lang="zh-CN" altLang="en-US" b="1" dirty="0">
                    <a:solidFill>
                      <a:schemeClr val="bg1"/>
                    </a:solidFill>
                  </a:rPr>
                  <a:t>首部</a:t>
                </a:r>
              </a:p>
            </p:txBody>
          </p:sp>
        </p:grpSp>
        <p:pic>
          <p:nvPicPr>
            <p:cNvPr id="110" name="图片 109" descr="形状&#10;&#10;中度可信度描述已自动生成">
              <a:extLst>
                <a:ext uri="{FF2B5EF4-FFF2-40B4-BE49-F238E27FC236}">
                  <a16:creationId xmlns:a16="http://schemas.microsoft.com/office/drawing/2014/main" id="{363B6BB7-F0E8-A31E-E5C3-C1B3E1EAA9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364948"/>
              <a:ext cx="6438130" cy="2997356"/>
            </a:xfrm>
            <a:prstGeom prst="rect">
              <a:avLst/>
            </a:prstGeom>
          </p:spPr>
        </p:pic>
        <p:cxnSp>
          <p:nvCxnSpPr>
            <p:cNvPr id="111" name="直接连接符 110">
              <a:extLst>
                <a:ext uri="{FF2B5EF4-FFF2-40B4-BE49-F238E27FC236}">
                  <a16:creationId xmlns:a16="http://schemas.microsoft.com/office/drawing/2014/main" id="{84E2F35B-99FB-5D6E-C914-9CF5DCE5CE4C}"/>
                </a:ext>
              </a:extLst>
            </p:cNvPr>
            <p:cNvCxnSpPr>
              <a:cxnSpLocks/>
            </p:cNvCxnSpPr>
            <p:nvPr/>
          </p:nvCxnSpPr>
          <p:spPr>
            <a:xfrm flipH="1">
              <a:off x="708991" y="1721946"/>
              <a:ext cx="3627205" cy="7260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74F5E1C3-DD54-4508-A8A2-4F7CECBDA166}"/>
                </a:ext>
              </a:extLst>
            </p:cNvPr>
            <p:cNvCxnSpPr>
              <a:cxnSpLocks/>
            </p:cNvCxnSpPr>
            <p:nvPr/>
          </p:nvCxnSpPr>
          <p:spPr>
            <a:xfrm>
              <a:off x="5455271" y="1721946"/>
              <a:ext cx="717308" cy="7260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FB5F6628-67F0-5FAC-BF21-41CED2D3B03E}"/>
              </a:ext>
            </a:extLst>
          </p:cNvPr>
          <p:cNvSpPr txBox="1"/>
          <p:nvPr/>
        </p:nvSpPr>
        <p:spPr>
          <a:xfrm>
            <a:off x="2579480" y="3494294"/>
            <a:ext cx="424543" cy="369332"/>
          </a:xfrm>
          <a:prstGeom prst="rect">
            <a:avLst/>
          </a:prstGeom>
          <a:noFill/>
        </p:spPr>
        <p:txBody>
          <a:bodyPr wrap="square" rtlCol="0">
            <a:spAutoFit/>
          </a:bodyPr>
          <a:lstStyle/>
          <a:p>
            <a:r>
              <a:rPr lang="en-US" altLang="zh-CN" b="1" dirty="0"/>
              <a:t>=1</a:t>
            </a:r>
            <a:endParaRPr lang="zh-CN" altLang="en-US" b="1" dirty="0"/>
          </a:p>
        </p:txBody>
      </p:sp>
      <p:sp>
        <p:nvSpPr>
          <p:cNvPr id="114" name="文本框 113">
            <a:extLst>
              <a:ext uri="{FF2B5EF4-FFF2-40B4-BE49-F238E27FC236}">
                <a16:creationId xmlns:a16="http://schemas.microsoft.com/office/drawing/2014/main" id="{C52F4874-A418-E872-36A3-58C01CD16312}"/>
              </a:ext>
            </a:extLst>
          </p:cNvPr>
          <p:cNvSpPr txBox="1"/>
          <p:nvPr/>
        </p:nvSpPr>
        <p:spPr>
          <a:xfrm>
            <a:off x="3706436" y="3409434"/>
            <a:ext cx="726454" cy="369332"/>
          </a:xfrm>
          <a:prstGeom prst="rect">
            <a:avLst/>
          </a:prstGeom>
          <a:noFill/>
        </p:spPr>
        <p:txBody>
          <a:bodyPr wrap="square" rtlCol="0">
            <a:spAutoFit/>
          </a:bodyPr>
          <a:lstStyle/>
          <a:p>
            <a:r>
              <a:rPr lang="en-US" altLang="zh-CN" b="1" dirty="0"/>
              <a:t>=201</a:t>
            </a:r>
            <a:endParaRPr lang="zh-CN" altLang="en-US" b="1" dirty="0"/>
          </a:p>
        </p:txBody>
      </p:sp>
      <p:sp>
        <p:nvSpPr>
          <p:cNvPr id="115" name="文本框 114">
            <a:extLst>
              <a:ext uri="{FF2B5EF4-FFF2-40B4-BE49-F238E27FC236}">
                <a16:creationId xmlns:a16="http://schemas.microsoft.com/office/drawing/2014/main" id="{06F4D270-78FC-6374-0129-1838DC52F8A8}"/>
              </a:ext>
            </a:extLst>
          </p:cNvPr>
          <p:cNvSpPr txBox="1"/>
          <p:nvPr/>
        </p:nvSpPr>
        <p:spPr>
          <a:xfrm>
            <a:off x="4991558" y="3792018"/>
            <a:ext cx="726454" cy="369332"/>
          </a:xfrm>
          <a:prstGeom prst="rect">
            <a:avLst/>
          </a:prstGeom>
          <a:noFill/>
        </p:spPr>
        <p:txBody>
          <a:bodyPr wrap="square" rtlCol="0">
            <a:spAutoFit/>
          </a:bodyPr>
          <a:lstStyle/>
          <a:p>
            <a:r>
              <a:rPr lang="en-US" altLang="zh-CN" b="1" dirty="0"/>
              <a:t>=300</a:t>
            </a:r>
            <a:endParaRPr lang="zh-CN" altLang="en-US" b="1" dirty="0"/>
          </a:p>
        </p:txBody>
      </p:sp>
    </p:spTree>
    <p:custDataLst>
      <p:tags r:id="rId1"/>
    </p:custDataLst>
    <p:extLst>
      <p:ext uri="{BB962C8B-B14F-4D97-AF65-F5344CB8AC3E}">
        <p14:creationId xmlns:p14="http://schemas.microsoft.com/office/powerpoint/2010/main" val="277224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800" decel="100000"/>
                                        <p:tgtEl>
                                          <p:spTgt spid="51"/>
                                        </p:tgtEl>
                                      </p:cBhvr>
                                    </p:animEffect>
                                    <p:anim calcmode="lin" valueType="num">
                                      <p:cBhvr>
                                        <p:cTn id="8" dur="800" decel="100000" fill="hold"/>
                                        <p:tgtEl>
                                          <p:spTgt spid="51"/>
                                        </p:tgtEl>
                                        <p:attrNameLst>
                                          <p:attrName>style.rotation</p:attrName>
                                        </p:attrNameLst>
                                      </p:cBhvr>
                                      <p:tavLst>
                                        <p:tav tm="0">
                                          <p:val>
                                            <p:fltVal val="-90"/>
                                          </p:val>
                                        </p:tav>
                                        <p:tav tm="100000">
                                          <p:val>
                                            <p:fltVal val="0"/>
                                          </p:val>
                                        </p:tav>
                                      </p:tavLst>
                                    </p:anim>
                                    <p:anim calcmode="lin" valueType="num">
                                      <p:cBhvr>
                                        <p:cTn id="9" dur="800" decel="100000" fill="hold"/>
                                        <p:tgtEl>
                                          <p:spTgt spid="51"/>
                                        </p:tgtEl>
                                        <p:attrNameLst>
                                          <p:attrName>ppt_x</p:attrName>
                                        </p:attrNameLst>
                                      </p:cBhvr>
                                      <p:tavLst>
                                        <p:tav tm="0">
                                          <p:val>
                                            <p:strVal val="#ppt_x+0.4"/>
                                          </p:val>
                                        </p:tav>
                                        <p:tav tm="100000">
                                          <p:val>
                                            <p:strVal val="#ppt_x-0.05"/>
                                          </p:val>
                                        </p:tav>
                                      </p:tavLst>
                                    </p:anim>
                                    <p:anim calcmode="lin" valueType="num">
                                      <p:cBhvr>
                                        <p:cTn id="10" dur="800" decel="100000" fill="hold"/>
                                        <p:tgtEl>
                                          <p:spTgt spid="51"/>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1"/>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1"/>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5" presetClass="emph" presetSubtype="0" repeatCount="3000" fill="hold" grpId="0" nodeType="clickEffect">
                                  <p:stCondLst>
                                    <p:cond delay="0"/>
                                  </p:stCondLst>
                                  <p:childTnLst>
                                    <p:anim calcmode="discrete" valueType="str">
                                      <p:cBhvr>
                                        <p:cTn id="16" dur="500" fill="hold"/>
                                        <p:tgtEl>
                                          <p:spTgt spid="123"/>
                                        </p:tgtEl>
                                        <p:attrNameLst>
                                          <p:attrName>style.visibility</p:attrName>
                                        </p:attrNameLst>
                                      </p:cBhvr>
                                      <p:tavLst>
                                        <p:tav tm="0">
                                          <p:val>
                                            <p:strVal val="hidden"/>
                                          </p:val>
                                        </p:tav>
                                        <p:tav tm="50000">
                                          <p:val>
                                            <p:strVal val="visible"/>
                                          </p:val>
                                        </p:tav>
                                      </p:tavLst>
                                    </p:anim>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 calcmode="lin" valueType="num">
                                      <p:cBhvr additive="base">
                                        <p:cTn id="21" dur="500"/>
                                        <p:tgtEl>
                                          <p:spTgt spid="54"/>
                                        </p:tgtEl>
                                        <p:attrNameLst>
                                          <p:attrName>ppt_y</p:attrName>
                                        </p:attrNameLst>
                                      </p:cBhvr>
                                      <p:tavLst>
                                        <p:tav tm="0">
                                          <p:val>
                                            <p:strVal val="#ppt_y+#ppt_h*1.125000"/>
                                          </p:val>
                                        </p:tav>
                                        <p:tav tm="100000">
                                          <p:val>
                                            <p:strVal val="#ppt_y"/>
                                          </p:val>
                                        </p:tav>
                                      </p:tavLst>
                                    </p:anim>
                                    <p:animEffect transition="in" filter="wipe(up)">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3000" fill="hold" grpId="0" nodeType="clickEffect">
                                  <p:stCondLst>
                                    <p:cond delay="0"/>
                                  </p:stCondLst>
                                  <p:childTnLst>
                                    <p:anim calcmode="discrete" valueType="str">
                                      <p:cBhvr>
                                        <p:cTn id="26" dur="500" fill="hold"/>
                                        <p:tgtEl>
                                          <p:spTgt spid="124"/>
                                        </p:tgtEl>
                                        <p:attrNameLst>
                                          <p:attrName>style.visibility</p:attrName>
                                        </p:attrNameLst>
                                      </p:cBhvr>
                                      <p:tavLst>
                                        <p:tav tm="0">
                                          <p:val>
                                            <p:strVal val="hidden"/>
                                          </p:val>
                                        </p:tav>
                                        <p:tav tm="50000">
                                          <p:val>
                                            <p:strVal val="visible"/>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grpId="0" nodeType="clickEffect">
                                  <p:stCondLst>
                                    <p:cond delay="0"/>
                                  </p:stCondLst>
                                  <p:childTnLst>
                                    <p:set>
                                      <p:cBhvr>
                                        <p:cTn id="30" dur="1" fill="hold">
                                          <p:stCondLst>
                                            <p:cond delay="0"/>
                                          </p:stCondLst>
                                        </p:cTn>
                                        <p:tgtEl>
                                          <p:spTgt spid="114"/>
                                        </p:tgtEl>
                                        <p:attrNameLst>
                                          <p:attrName>style.visibility</p:attrName>
                                        </p:attrNameLst>
                                      </p:cBhvr>
                                      <p:to>
                                        <p:strVal val="visible"/>
                                      </p:to>
                                    </p:set>
                                    <p:anim calcmode="lin" valueType="num">
                                      <p:cBhvr additive="base">
                                        <p:cTn id="31" dur="500"/>
                                        <p:tgtEl>
                                          <p:spTgt spid="114"/>
                                        </p:tgtEl>
                                        <p:attrNameLst>
                                          <p:attrName>ppt_x</p:attrName>
                                        </p:attrNameLst>
                                      </p:cBhvr>
                                      <p:tavLst>
                                        <p:tav tm="0">
                                          <p:val>
                                            <p:strVal val="#ppt_x-#ppt_w*1.125000"/>
                                          </p:val>
                                        </p:tav>
                                        <p:tav tm="100000">
                                          <p:val>
                                            <p:strVal val="#ppt_x"/>
                                          </p:val>
                                        </p:tav>
                                      </p:tavLst>
                                    </p:anim>
                                    <p:animEffect transition="in" filter="wipe(right)">
                                      <p:cBhvr>
                                        <p:cTn id="32" dur="500"/>
                                        <p:tgtEl>
                                          <p:spTgt spid="114"/>
                                        </p:tgtEl>
                                      </p:cBhvr>
                                    </p:animEffect>
                                  </p:childTnLst>
                                </p:cTn>
                              </p:par>
                            </p:childTnLst>
                          </p:cTn>
                        </p:par>
                      </p:childTnLst>
                    </p:cTn>
                  </p:par>
                  <p:par>
                    <p:cTn id="33" fill="hold">
                      <p:stCondLst>
                        <p:cond delay="indefinite"/>
                      </p:stCondLst>
                      <p:childTnLst>
                        <p:par>
                          <p:cTn id="34" fill="hold">
                            <p:stCondLst>
                              <p:cond delay="0"/>
                            </p:stCondLst>
                            <p:childTnLst>
                              <p:par>
                                <p:cTn id="35" presetID="35" presetClass="emph" presetSubtype="0" repeatCount="3000" fill="hold" grpId="0" nodeType="clickEffect">
                                  <p:stCondLst>
                                    <p:cond delay="0"/>
                                  </p:stCondLst>
                                  <p:childTnLst>
                                    <p:anim calcmode="discrete" valueType="str">
                                      <p:cBhvr>
                                        <p:cTn id="36" dur="500" fill="hold"/>
                                        <p:tgtEl>
                                          <p:spTgt spid="125"/>
                                        </p:tgtEl>
                                        <p:attrNameLst>
                                          <p:attrName>style.visibility</p:attrName>
                                        </p:attrNameLst>
                                      </p:cBhvr>
                                      <p:tavLst>
                                        <p:tav tm="0">
                                          <p:val>
                                            <p:strVal val="hidden"/>
                                          </p:val>
                                        </p:tav>
                                        <p:tav tm="50000">
                                          <p:val>
                                            <p:strVal val="visible"/>
                                          </p:val>
                                        </p:tav>
                                      </p:tavLst>
                                    </p:anim>
                                  </p:childTnLst>
                                </p:cTn>
                              </p:par>
                            </p:childTnLst>
                          </p:cTn>
                        </p:par>
                      </p:childTnLst>
                    </p:cTn>
                  </p:par>
                  <p:par>
                    <p:cTn id="37" fill="hold">
                      <p:stCondLst>
                        <p:cond delay="indefinite"/>
                      </p:stCondLst>
                      <p:childTnLst>
                        <p:par>
                          <p:cTn id="38" fill="hold">
                            <p:stCondLst>
                              <p:cond delay="0"/>
                            </p:stCondLst>
                            <p:childTnLst>
                              <p:par>
                                <p:cTn id="39" presetID="12" presetClass="entr" presetSubtype="8" fill="hold" grpId="0" nodeType="clickEffect">
                                  <p:stCondLst>
                                    <p:cond delay="0"/>
                                  </p:stCondLst>
                                  <p:childTnLst>
                                    <p:set>
                                      <p:cBhvr>
                                        <p:cTn id="40" dur="1" fill="hold">
                                          <p:stCondLst>
                                            <p:cond delay="0"/>
                                          </p:stCondLst>
                                        </p:cTn>
                                        <p:tgtEl>
                                          <p:spTgt spid="115"/>
                                        </p:tgtEl>
                                        <p:attrNameLst>
                                          <p:attrName>style.visibility</p:attrName>
                                        </p:attrNameLst>
                                      </p:cBhvr>
                                      <p:to>
                                        <p:strVal val="visible"/>
                                      </p:to>
                                    </p:set>
                                    <p:anim calcmode="lin" valueType="num">
                                      <p:cBhvr additive="base">
                                        <p:cTn id="41" dur="500"/>
                                        <p:tgtEl>
                                          <p:spTgt spid="115"/>
                                        </p:tgtEl>
                                        <p:attrNameLst>
                                          <p:attrName>ppt_x</p:attrName>
                                        </p:attrNameLst>
                                      </p:cBhvr>
                                      <p:tavLst>
                                        <p:tav tm="0">
                                          <p:val>
                                            <p:strVal val="#ppt_x-#ppt_w*1.125000"/>
                                          </p:val>
                                        </p:tav>
                                        <p:tav tm="100000">
                                          <p:val>
                                            <p:strVal val="#ppt_x"/>
                                          </p:val>
                                        </p:tav>
                                      </p:tavLst>
                                    </p:anim>
                                    <p:animEffect transition="in" filter="wipe(right)">
                                      <p:cBhvr>
                                        <p:cTn id="42"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125" grpId="0"/>
      <p:bldP spid="54" grpId="0"/>
      <p:bldP spid="114" grpId="0"/>
      <p:bldP spid="115"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5DE4F913-8F0F-2C36-E9DE-DA0F389A027F}"/>
              </a:ext>
            </a:extLst>
          </p:cNvPr>
          <p:cNvSpPr txBox="1"/>
          <p:nvPr/>
        </p:nvSpPr>
        <p:spPr>
          <a:xfrm>
            <a:off x="7321143" y="896456"/>
            <a:ext cx="1710312" cy="369332"/>
          </a:xfrm>
          <a:prstGeom prst="rect">
            <a:avLst/>
          </a:prstGeom>
          <a:noFill/>
        </p:spPr>
        <p:txBody>
          <a:bodyPr wrap="square" rtlCol="0">
            <a:spAutoFit/>
          </a:bodyPr>
          <a:lstStyle/>
          <a:p>
            <a:pPr algn="ctr"/>
            <a:r>
              <a:rPr lang="en-US" altLang="zh-CN" b="1" dirty="0"/>
              <a:t>A</a:t>
            </a:r>
            <a:r>
              <a:rPr lang="zh-CN" altLang="en-US" b="1" dirty="0"/>
              <a:t>给</a:t>
            </a:r>
            <a:r>
              <a:rPr lang="en-US" altLang="zh-CN" b="1" dirty="0"/>
              <a:t>B</a:t>
            </a:r>
            <a:r>
              <a:rPr lang="zh-CN" altLang="en-US" b="1" dirty="0"/>
              <a:t>发送数据</a:t>
            </a:r>
          </a:p>
        </p:txBody>
      </p:sp>
      <p:sp>
        <p:nvSpPr>
          <p:cNvPr id="14" name="文本框 13">
            <a:extLst>
              <a:ext uri="{FF2B5EF4-FFF2-40B4-BE49-F238E27FC236}">
                <a16:creationId xmlns:a16="http://schemas.microsoft.com/office/drawing/2014/main" id="{E0CAA606-13D4-C0C7-238A-60691033913A}"/>
              </a:ext>
            </a:extLst>
          </p:cNvPr>
          <p:cNvSpPr txBox="1"/>
          <p:nvPr/>
        </p:nvSpPr>
        <p:spPr>
          <a:xfrm>
            <a:off x="7328743" y="1644093"/>
            <a:ext cx="1710312" cy="369332"/>
          </a:xfrm>
          <a:prstGeom prst="rect">
            <a:avLst/>
          </a:prstGeom>
          <a:noFill/>
        </p:spPr>
        <p:txBody>
          <a:bodyPr wrap="square" rtlCol="0">
            <a:spAutoFit/>
          </a:bodyPr>
          <a:lstStyle/>
          <a:p>
            <a:pPr algn="ctr"/>
            <a:r>
              <a:rPr lang="en-US" altLang="zh-CN" b="1" dirty="0"/>
              <a:t>B</a:t>
            </a:r>
            <a:r>
              <a:rPr lang="zh-CN" altLang="en-US" b="1" dirty="0"/>
              <a:t>对</a:t>
            </a:r>
            <a:r>
              <a:rPr lang="en-US" altLang="zh-CN" b="1" dirty="0"/>
              <a:t>A</a:t>
            </a:r>
            <a:r>
              <a:rPr lang="zh-CN" altLang="en-US" b="1" dirty="0"/>
              <a:t>流量控制</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p>
          </p:txBody>
        </p:sp>
      </p:grpSp>
      <p:grpSp>
        <p:nvGrpSpPr>
          <p:cNvPr id="16" name="组合 15">
            <a:extLst>
              <a:ext uri="{FF2B5EF4-FFF2-40B4-BE49-F238E27FC236}">
                <a16:creationId xmlns:a16="http://schemas.microsoft.com/office/drawing/2014/main" id="{80F1B311-2F3A-ACA2-07D1-822A44A2F429}"/>
              </a:ext>
            </a:extLst>
          </p:cNvPr>
          <p:cNvGrpSpPr/>
          <p:nvPr/>
        </p:nvGrpSpPr>
        <p:grpSpPr>
          <a:xfrm>
            <a:off x="6384834" y="1085736"/>
            <a:ext cx="3566255" cy="667591"/>
            <a:chOff x="5945910" y="1085736"/>
            <a:chExt cx="3566255" cy="667591"/>
          </a:xfrm>
        </p:grpSpPr>
        <p:grpSp>
          <p:nvGrpSpPr>
            <p:cNvPr id="7" name="组合 6">
              <a:extLst>
                <a:ext uri="{FF2B5EF4-FFF2-40B4-BE49-F238E27FC236}">
                  <a16:creationId xmlns:a16="http://schemas.microsoft.com/office/drawing/2014/main" id="{A9EFE3FE-4601-5B9E-77B2-289423C12D4B}"/>
                </a:ext>
              </a:extLst>
            </p:cNvPr>
            <p:cNvGrpSpPr/>
            <p:nvPr/>
          </p:nvGrpSpPr>
          <p:grpSpPr>
            <a:xfrm>
              <a:off x="5945910" y="1085736"/>
              <a:ext cx="677140" cy="654939"/>
              <a:chOff x="7511027" y="2136324"/>
              <a:chExt cx="677140" cy="654939"/>
            </a:xfrm>
          </p:grpSpPr>
          <p:pic>
            <p:nvPicPr>
              <p:cNvPr id="5" name="图形 4">
                <a:extLst>
                  <a:ext uri="{FF2B5EF4-FFF2-40B4-BE49-F238E27FC236}">
                    <a16:creationId xmlns:a16="http://schemas.microsoft.com/office/drawing/2014/main" id="{98E6B5E2-680A-FF63-F485-207329F649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6" name="文本框 5">
                <a:extLst>
                  <a:ext uri="{FF2B5EF4-FFF2-40B4-BE49-F238E27FC236}">
                    <a16:creationId xmlns:a16="http://schemas.microsoft.com/office/drawing/2014/main" id="{97B4575D-497E-45BE-06AF-A13242535CE0}"/>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A</a:t>
                </a:r>
                <a:endParaRPr lang="zh-CN" altLang="en-US" sz="2000" b="1" dirty="0">
                  <a:solidFill>
                    <a:schemeClr val="bg1"/>
                  </a:solidFill>
                </a:endParaRPr>
              </a:p>
            </p:txBody>
          </p:sp>
        </p:grpSp>
        <p:grpSp>
          <p:nvGrpSpPr>
            <p:cNvPr id="8" name="组合 7">
              <a:extLst>
                <a:ext uri="{FF2B5EF4-FFF2-40B4-BE49-F238E27FC236}">
                  <a16:creationId xmlns:a16="http://schemas.microsoft.com/office/drawing/2014/main" id="{9DCE203E-F6FE-5AE9-9972-1AB6CD8AB18F}"/>
                </a:ext>
              </a:extLst>
            </p:cNvPr>
            <p:cNvGrpSpPr/>
            <p:nvPr/>
          </p:nvGrpSpPr>
          <p:grpSpPr>
            <a:xfrm>
              <a:off x="8835025" y="1098388"/>
              <a:ext cx="677140" cy="654939"/>
              <a:chOff x="7511027" y="2136324"/>
              <a:chExt cx="677140" cy="654939"/>
            </a:xfrm>
          </p:grpSpPr>
          <p:pic>
            <p:nvPicPr>
              <p:cNvPr id="9" name="图形 8">
                <a:extLst>
                  <a:ext uri="{FF2B5EF4-FFF2-40B4-BE49-F238E27FC236}">
                    <a16:creationId xmlns:a16="http://schemas.microsoft.com/office/drawing/2014/main" id="{8E7D395B-A56C-8D44-578A-69F5B4FDCB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10" name="文本框 9">
                <a:extLst>
                  <a:ext uri="{FF2B5EF4-FFF2-40B4-BE49-F238E27FC236}">
                    <a16:creationId xmlns:a16="http://schemas.microsoft.com/office/drawing/2014/main" id="{0B74A95B-2D1F-F184-7228-D99702F49DE3}"/>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B</a:t>
                </a:r>
                <a:endParaRPr lang="zh-CN" altLang="en-US" sz="2000" b="1" dirty="0">
                  <a:solidFill>
                    <a:schemeClr val="bg1"/>
                  </a:solidFill>
                </a:endParaRPr>
              </a:p>
            </p:txBody>
          </p:sp>
        </p:grpSp>
        <p:grpSp>
          <p:nvGrpSpPr>
            <p:cNvPr id="15" name="组合 14">
              <a:extLst>
                <a:ext uri="{FF2B5EF4-FFF2-40B4-BE49-F238E27FC236}">
                  <a16:creationId xmlns:a16="http://schemas.microsoft.com/office/drawing/2014/main" id="{CAC90CB8-A264-FC0D-1AD3-01F784E189E9}"/>
                </a:ext>
              </a:extLst>
            </p:cNvPr>
            <p:cNvGrpSpPr/>
            <p:nvPr/>
          </p:nvGrpSpPr>
          <p:grpSpPr>
            <a:xfrm>
              <a:off x="6623050" y="1274762"/>
              <a:ext cx="2243850" cy="369332"/>
              <a:chOff x="6623050" y="1274762"/>
              <a:chExt cx="2243850" cy="369332"/>
            </a:xfrm>
          </p:grpSpPr>
          <p:sp>
            <p:nvSpPr>
              <p:cNvPr id="12" name="圆柱体 11">
                <a:extLst>
                  <a:ext uri="{FF2B5EF4-FFF2-40B4-BE49-F238E27FC236}">
                    <a16:creationId xmlns:a16="http://schemas.microsoft.com/office/drawing/2014/main" id="{780A8A3C-3E1F-E015-E386-B450A641478F}"/>
                  </a:ext>
                </a:extLst>
              </p:cNvPr>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D20203B-7340-3B3C-EB43-3D1FEAECF015}"/>
                  </a:ext>
                </a:extLst>
              </p:cNvPr>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p>
            </p:txBody>
          </p:sp>
        </p:grpSp>
      </p:grpSp>
      <p:grpSp>
        <p:nvGrpSpPr>
          <p:cNvPr id="23" name="组合 22">
            <a:extLst>
              <a:ext uri="{FF2B5EF4-FFF2-40B4-BE49-F238E27FC236}">
                <a16:creationId xmlns:a16="http://schemas.microsoft.com/office/drawing/2014/main" id="{61C6D7BC-FECE-3005-8CD3-BA8AA893F805}"/>
              </a:ext>
            </a:extLst>
          </p:cNvPr>
          <p:cNvGrpSpPr/>
          <p:nvPr/>
        </p:nvGrpSpPr>
        <p:grpSpPr>
          <a:xfrm>
            <a:off x="6464001" y="1740674"/>
            <a:ext cx="3418275" cy="4774426"/>
            <a:chOff x="7004329" y="1740674"/>
            <a:chExt cx="3418275" cy="4774426"/>
          </a:xfrm>
        </p:grpSpPr>
        <p:cxnSp>
          <p:nvCxnSpPr>
            <p:cNvPr id="18" name="直接箭头连接符 17">
              <a:extLst>
                <a:ext uri="{FF2B5EF4-FFF2-40B4-BE49-F238E27FC236}">
                  <a16:creationId xmlns:a16="http://schemas.microsoft.com/office/drawing/2014/main" id="{C29108A2-6FF6-EECC-D42A-4119A5C4474C}"/>
                </a:ext>
              </a:extLst>
            </p:cNvPr>
            <p:cNvCxnSpPr>
              <a:cxnSpLocks/>
            </p:cNvCxnSpPr>
            <p:nvPr/>
          </p:nvCxnSpPr>
          <p:spPr>
            <a:xfrm>
              <a:off x="7283602"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BE49CE6-D81F-402D-B4F5-95CBA7A575DA}"/>
                </a:ext>
              </a:extLst>
            </p:cNvPr>
            <p:cNvCxnSpPr>
              <a:cxnSpLocks/>
            </p:cNvCxnSpPr>
            <p:nvPr/>
          </p:nvCxnSpPr>
          <p:spPr>
            <a:xfrm>
              <a:off x="10152847"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01A7C94-9AE1-2E1F-703C-A039119CB0E7}"/>
                </a:ext>
              </a:extLst>
            </p:cNvPr>
            <p:cNvSpPr txBox="1"/>
            <p:nvPr/>
          </p:nvSpPr>
          <p:spPr>
            <a:xfrm>
              <a:off x="7004329" y="6145768"/>
              <a:ext cx="272374" cy="369332"/>
            </a:xfrm>
            <a:prstGeom prst="rect">
              <a:avLst/>
            </a:prstGeom>
            <a:noFill/>
          </p:spPr>
          <p:txBody>
            <a:bodyPr wrap="square" rtlCol="0">
              <a:spAutoFit/>
            </a:bodyPr>
            <a:lstStyle/>
            <a:p>
              <a:r>
                <a:rPr lang="en-US" altLang="zh-CN" b="1" dirty="0"/>
                <a:t>t</a:t>
              </a:r>
              <a:endParaRPr lang="zh-CN" altLang="en-US" b="1" dirty="0"/>
            </a:p>
          </p:txBody>
        </p:sp>
        <p:sp>
          <p:nvSpPr>
            <p:cNvPr id="21" name="文本框 20">
              <a:extLst>
                <a:ext uri="{FF2B5EF4-FFF2-40B4-BE49-F238E27FC236}">
                  <a16:creationId xmlns:a16="http://schemas.microsoft.com/office/drawing/2014/main" id="{4869CA13-848C-A58C-D7BA-8C0445D375C1}"/>
                </a:ext>
              </a:extLst>
            </p:cNvPr>
            <p:cNvSpPr txBox="1"/>
            <p:nvPr/>
          </p:nvSpPr>
          <p:spPr>
            <a:xfrm>
              <a:off x="10150230" y="6145768"/>
              <a:ext cx="272374" cy="369332"/>
            </a:xfrm>
            <a:prstGeom prst="rect">
              <a:avLst/>
            </a:prstGeom>
            <a:noFill/>
          </p:spPr>
          <p:txBody>
            <a:bodyPr wrap="square" rtlCol="0">
              <a:spAutoFit/>
            </a:bodyPr>
            <a:lstStyle/>
            <a:p>
              <a:r>
                <a:rPr lang="en-US" altLang="zh-CN" b="1" dirty="0"/>
                <a:t>t</a:t>
              </a:r>
              <a:endParaRPr lang="zh-CN" altLang="en-US" b="1" dirty="0"/>
            </a:p>
          </p:txBody>
        </p:sp>
      </p:grpSp>
      <p:cxnSp>
        <p:nvCxnSpPr>
          <p:cNvPr id="37" name="直接箭头连接符 36">
            <a:extLst>
              <a:ext uri="{FF2B5EF4-FFF2-40B4-BE49-F238E27FC236}">
                <a16:creationId xmlns:a16="http://schemas.microsoft.com/office/drawing/2014/main" id="{8C784D16-4E41-91E6-C816-314F22755AEA}"/>
              </a:ext>
            </a:extLst>
          </p:cNvPr>
          <p:cNvCxnSpPr>
            <a:cxnSpLocks/>
          </p:cNvCxnSpPr>
          <p:nvPr/>
        </p:nvCxnSpPr>
        <p:spPr>
          <a:xfrm>
            <a:off x="6743274" y="24592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116EFF78-2877-EA6D-EF75-C991CCBD3EBC}"/>
              </a:ext>
            </a:extLst>
          </p:cNvPr>
          <p:cNvSpPr txBox="1"/>
          <p:nvPr/>
        </p:nvSpPr>
        <p:spPr>
          <a:xfrm>
            <a:off x="7326420" y="2078680"/>
            <a:ext cx="935857" cy="369332"/>
          </a:xfrm>
          <a:prstGeom prst="rect">
            <a:avLst/>
          </a:prstGeom>
          <a:noFill/>
        </p:spPr>
        <p:txBody>
          <a:bodyPr wrap="square" rtlCol="0">
            <a:spAutoFit/>
          </a:bodyPr>
          <a:lstStyle/>
          <a:p>
            <a:pPr algn="ctr"/>
            <a:r>
              <a:rPr lang="en-US" altLang="zh-CN" b="1" dirty="0"/>
              <a:t>seq=1</a:t>
            </a:r>
            <a:endParaRPr lang="zh-CN" altLang="en-US" b="1" dirty="0"/>
          </a:p>
        </p:txBody>
      </p:sp>
      <p:sp>
        <p:nvSpPr>
          <p:cNvPr id="39" name="文本框 38">
            <a:extLst>
              <a:ext uri="{FF2B5EF4-FFF2-40B4-BE49-F238E27FC236}">
                <a16:creationId xmlns:a16="http://schemas.microsoft.com/office/drawing/2014/main" id="{15D78F2B-4CBD-D199-E8FC-3A971CC2F58D}"/>
              </a:ext>
            </a:extLst>
          </p:cNvPr>
          <p:cNvSpPr txBox="1"/>
          <p:nvPr/>
        </p:nvSpPr>
        <p:spPr>
          <a:xfrm>
            <a:off x="8147629" y="2078680"/>
            <a:ext cx="868072" cy="369332"/>
          </a:xfrm>
          <a:prstGeom prst="rect">
            <a:avLst/>
          </a:prstGeom>
          <a:noFill/>
        </p:spPr>
        <p:txBody>
          <a:bodyPr wrap="square" rtlCol="0">
            <a:spAutoFit/>
          </a:bodyPr>
          <a:lstStyle/>
          <a:p>
            <a:pPr algn="ctr"/>
            <a:r>
              <a:rPr lang="en-US" altLang="zh-CN" b="1" dirty="0"/>
              <a:t>DATA</a:t>
            </a:r>
            <a:endParaRPr lang="zh-CN" altLang="en-US" b="1" dirty="0"/>
          </a:p>
        </p:txBody>
      </p:sp>
      <p:grpSp>
        <p:nvGrpSpPr>
          <p:cNvPr id="17" name="组合 16">
            <a:extLst>
              <a:ext uri="{FF2B5EF4-FFF2-40B4-BE49-F238E27FC236}">
                <a16:creationId xmlns:a16="http://schemas.microsoft.com/office/drawing/2014/main" id="{ADB72C8C-ABEA-F4E1-7330-EA73485BF828}"/>
              </a:ext>
            </a:extLst>
          </p:cNvPr>
          <p:cNvGrpSpPr/>
          <p:nvPr/>
        </p:nvGrpSpPr>
        <p:grpSpPr>
          <a:xfrm>
            <a:off x="301713" y="1939971"/>
            <a:ext cx="6103326" cy="725074"/>
            <a:chOff x="301713" y="1939971"/>
            <a:chExt cx="6103326" cy="725074"/>
          </a:xfrm>
        </p:grpSpPr>
        <p:grpSp>
          <p:nvGrpSpPr>
            <p:cNvPr id="36" name="组合 35">
              <a:extLst>
                <a:ext uri="{FF2B5EF4-FFF2-40B4-BE49-F238E27FC236}">
                  <a16:creationId xmlns:a16="http://schemas.microsoft.com/office/drawing/2014/main" id="{D6726EA9-6404-1339-A49D-92249748E9DC}"/>
                </a:ext>
              </a:extLst>
            </p:cNvPr>
            <p:cNvGrpSpPr/>
            <p:nvPr/>
          </p:nvGrpSpPr>
          <p:grpSpPr>
            <a:xfrm>
              <a:off x="304800" y="1939971"/>
              <a:ext cx="3481727" cy="725074"/>
              <a:chOff x="304800" y="1939971"/>
              <a:chExt cx="3481727" cy="725074"/>
            </a:xfrm>
          </p:grpSpPr>
          <p:sp>
            <p:nvSpPr>
              <p:cNvPr id="34" name="矩形 33">
                <a:extLst>
                  <a:ext uri="{FF2B5EF4-FFF2-40B4-BE49-F238E27FC236}">
                    <a16:creationId xmlns:a16="http://schemas.microsoft.com/office/drawing/2014/main" id="{439E4B1A-578C-250E-4A80-7A098A0B8F42}"/>
                  </a:ext>
                </a:extLst>
              </p:cNvPr>
              <p:cNvSpPr/>
              <p:nvPr/>
            </p:nvSpPr>
            <p:spPr>
              <a:xfrm>
                <a:off x="304800" y="2253525"/>
                <a:ext cx="3481727"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9404328D-8303-EE4D-A00C-DE1851C6565F}"/>
                  </a:ext>
                </a:extLst>
              </p:cNvPr>
              <p:cNvSpPr txBox="1"/>
              <p:nvPr/>
            </p:nvSpPr>
            <p:spPr>
              <a:xfrm>
                <a:off x="1489262" y="1939971"/>
                <a:ext cx="1112801" cy="365760"/>
              </a:xfrm>
              <a:prstGeom prst="rect">
                <a:avLst/>
              </a:prstGeom>
              <a:noFill/>
            </p:spPr>
            <p:txBody>
              <a:bodyPr wrap="square" rtlCol="0">
                <a:spAutoFit/>
              </a:bodyPr>
              <a:lstStyle/>
              <a:p>
                <a:pPr algn="ctr"/>
                <a:r>
                  <a:rPr lang="en-US" altLang="zh-CN" b="1" dirty="0">
                    <a:solidFill>
                      <a:schemeClr val="accent3"/>
                    </a:solidFill>
                  </a:rPr>
                  <a:t>swnd=400</a:t>
                </a:r>
                <a:endParaRPr lang="zh-CN" altLang="en-US" b="1" dirty="0">
                  <a:solidFill>
                    <a:schemeClr val="accent3"/>
                  </a:solidFill>
                </a:endParaRPr>
              </a:p>
            </p:txBody>
          </p:sp>
        </p:grpSp>
        <p:grpSp>
          <p:nvGrpSpPr>
            <p:cNvPr id="31" name="组合 30">
              <a:extLst>
                <a:ext uri="{FF2B5EF4-FFF2-40B4-BE49-F238E27FC236}">
                  <a16:creationId xmlns:a16="http://schemas.microsoft.com/office/drawing/2014/main" id="{BBD026F5-10E7-9970-0435-1099399FCFAE}"/>
                </a:ext>
              </a:extLst>
            </p:cNvPr>
            <p:cNvGrpSpPr/>
            <p:nvPr/>
          </p:nvGrpSpPr>
          <p:grpSpPr>
            <a:xfrm>
              <a:off x="304800" y="2309063"/>
              <a:ext cx="6100239" cy="300446"/>
              <a:chOff x="301352" y="2013424"/>
              <a:chExt cx="6100239" cy="300446"/>
            </a:xfrm>
          </p:grpSpPr>
          <p:sp>
            <p:nvSpPr>
              <p:cNvPr id="24" name="矩形 23">
                <a:extLst>
                  <a:ext uri="{FF2B5EF4-FFF2-40B4-BE49-F238E27FC236}">
                    <a16:creationId xmlns:a16="http://schemas.microsoft.com/office/drawing/2014/main" id="{7E7D59E8-B464-D223-507F-D53CB3B703A0}"/>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25" name="矩形 24">
                <a:extLst>
                  <a:ext uri="{FF2B5EF4-FFF2-40B4-BE49-F238E27FC236}">
                    <a16:creationId xmlns:a16="http://schemas.microsoft.com/office/drawing/2014/main" id="{246C6815-5A23-7323-8E35-9B0A46116808}"/>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26" name="矩形 25">
                <a:extLst>
                  <a:ext uri="{FF2B5EF4-FFF2-40B4-BE49-F238E27FC236}">
                    <a16:creationId xmlns:a16="http://schemas.microsoft.com/office/drawing/2014/main" id="{0ADD7C2C-9489-D5EA-025D-5544CC608517}"/>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27" name="矩形 26">
                <a:extLst>
                  <a:ext uri="{FF2B5EF4-FFF2-40B4-BE49-F238E27FC236}">
                    <a16:creationId xmlns:a16="http://schemas.microsoft.com/office/drawing/2014/main" id="{115A52DB-39AC-292C-262D-085DB47DA19E}"/>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28" name="矩形 27">
                <a:extLst>
                  <a:ext uri="{FF2B5EF4-FFF2-40B4-BE49-F238E27FC236}">
                    <a16:creationId xmlns:a16="http://schemas.microsoft.com/office/drawing/2014/main" id="{05EB32CF-CDD4-8F15-0314-A25E0E13A87F}"/>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29" name="矩形 28">
                <a:extLst>
                  <a:ext uri="{FF2B5EF4-FFF2-40B4-BE49-F238E27FC236}">
                    <a16:creationId xmlns:a16="http://schemas.microsoft.com/office/drawing/2014/main" id="{2F6F4187-086E-8BAA-E715-8FDD2693DB77}"/>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30" name="矩形 29">
                <a:extLst>
                  <a:ext uri="{FF2B5EF4-FFF2-40B4-BE49-F238E27FC236}">
                    <a16:creationId xmlns:a16="http://schemas.microsoft.com/office/drawing/2014/main" id="{4F69FAA9-68F1-433D-F37E-B6AA4939F4AC}"/>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22" name="矩形 21">
              <a:extLst>
                <a:ext uri="{FF2B5EF4-FFF2-40B4-BE49-F238E27FC236}">
                  <a16:creationId xmlns:a16="http://schemas.microsoft.com/office/drawing/2014/main" id="{BAC7217A-6417-F01B-BD17-68D6EAFB9663}"/>
                </a:ext>
              </a:extLst>
            </p:cNvPr>
            <p:cNvSpPr/>
            <p:nvPr/>
          </p:nvSpPr>
          <p:spPr>
            <a:xfrm>
              <a:off x="301713"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7231630B-8CDA-1BC4-A8FA-46C833416956}"/>
              </a:ext>
            </a:extLst>
          </p:cNvPr>
          <p:cNvGrpSpPr/>
          <p:nvPr/>
        </p:nvGrpSpPr>
        <p:grpSpPr>
          <a:xfrm>
            <a:off x="301713" y="2665045"/>
            <a:ext cx="6103326" cy="725074"/>
            <a:chOff x="301713" y="1939971"/>
            <a:chExt cx="6103326" cy="725074"/>
          </a:xfrm>
        </p:grpSpPr>
        <p:grpSp>
          <p:nvGrpSpPr>
            <p:cNvPr id="68" name="组合 67">
              <a:extLst>
                <a:ext uri="{FF2B5EF4-FFF2-40B4-BE49-F238E27FC236}">
                  <a16:creationId xmlns:a16="http://schemas.microsoft.com/office/drawing/2014/main" id="{6334C044-E16A-E889-97D4-183F1C0290A7}"/>
                </a:ext>
              </a:extLst>
            </p:cNvPr>
            <p:cNvGrpSpPr/>
            <p:nvPr/>
          </p:nvGrpSpPr>
          <p:grpSpPr>
            <a:xfrm>
              <a:off x="304800" y="1939971"/>
              <a:ext cx="3481727" cy="725074"/>
              <a:chOff x="304800" y="1939971"/>
              <a:chExt cx="3481727" cy="725074"/>
            </a:xfrm>
          </p:grpSpPr>
          <p:sp>
            <p:nvSpPr>
              <p:cNvPr id="78" name="矩形 77">
                <a:extLst>
                  <a:ext uri="{FF2B5EF4-FFF2-40B4-BE49-F238E27FC236}">
                    <a16:creationId xmlns:a16="http://schemas.microsoft.com/office/drawing/2014/main" id="{2491675D-625A-D342-BF6E-46637075D9D8}"/>
                  </a:ext>
                </a:extLst>
              </p:cNvPr>
              <p:cNvSpPr/>
              <p:nvPr/>
            </p:nvSpPr>
            <p:spPr>
              <a:xfrm>
                <a:off x="304800" y="2253525"/>
                <a:ext cx="3481727"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a:extLst>
                  <a:ext uri="{FF2B5EF4-FFF2-40B4-BE49-F238E27FC236}">
                    <a16:creationId xmlns:a16="http://schemas.microsoft.com/office/drawing/2014/main" id="{498E3C46-B5B1-3845-506F-EEDB4E78B412}"/>
                  </a:ext>
                </a:extLst>
              </p:cNvPr>
              <p:cNvSpPr txBox="1"/>
              <p:nvPr/>
            </p:nvSpPr>
            <p:spPr>
              <a:xfrm>
                <a:off x="1489262" y="1939971"/>
                <a:ext cx="1112801" cy="365760"/>
              </a:xfrm>
              <a:prstGeom prst="rect">
                <a:avLst/>
              </a:prstGeom>
              <a:noFill/>
            </p:spPr>
            <p:txBody>
              <a:bodyPr wrap="square" rtlCol="0">
                <a:spAutoFit/>
              </a:bodyPr>
              <a:lstStyle/>
              <a:p>
                <a:pPr algn="ctr"/>
                <a:r>
                  <a:rPr lang="en-US" altLang="zh-CN" b="1" dirty="0">
                    <a:solidFill>
                      <a:schemeClr val="accent3"/>
                    </a:solidFill>
                  </a:rPr>
                  <a:t>swnd=400</a:t>
                </a:r>
                <a:endParaRPr lang="zh-CN" altLang="en-US" b="1" dirty="0">
                  <a:solidFill>
                    <a:schemeClr val="accent3"/>
                  </a:solidFill>
                </a:endParaRPr>
              </a:p>
            </p:txBody>
          </p:sp>
        </p:grpSp>
        <p:grpSp>
          <p:nvGrpSpPr>
            <p:cNvPr id="69" name="组合 68">
              <a:extLst>
                <a:ext uri="{FF2B5EF4-FFF2-40B4-BE49-F238E27FC236}">
                  <a16:creationId xmlns:a16="http://schemas.microsoft.com/office/drawing/2014/main" id="{279B8556-4278-213D-B595-656FE085CDF7}"/>
                </a:ext>
              </a:extLst>
            </p:cNvPr>
            <p:cNvGrpSpPr/>
            <p:nvPr/>
          </p:nvGrpSpPr>
          <p:grpSpPr>
            <a:xfrm>
              <a:off x="304800" y="2309063"/>
              <a:ext cx="6100239" cy="300446"/>
              <a:chOff x="301352" y="2013424"/>
              <a:chExt cx="6100239" cy="300446"/>
            </a:xfrm>
          </p:grpSpPr>
          <p:sp>
            <p:nvSpPr>
              <p:cNvPr id="71" name="矩形 70">
                <a:extLst>
                  <a:ext uri="{FF2B5EF4-FFF2-40B4-BE49-F238E27FC236}">
                    <a16:creationId xmlns:a16="http://schemas.microsoft.com/office/drawing/2014/main" id="{5D663800-BD5A-9398-BB06-1A2BEED70E85}"/>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72" name="矩形 71">
                <a:extLst>
                  <a:ext uri="{FF2B5EF4-FFF2-40B4-BE49-F238E27FC236}">
                    <a16:creationId xmlns:a16="http://schemas.microsoft.com/office/drawing/2014/main" id="{2A422066-4359-1E97-40D4-F7418A099A8A}"/>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73" name="矩形 72">
                <a:extLst>
                  <a:ext uri="{FF2B5EF4-FFF2-40B4-BE49-F238E27FC236}">
                    <a16:creationId xmlns:a16="http://schemas.microsoft.com/office/drawing/2014/main" id="{35C4DFAF-B806-5BB4-4798-72B9ED728802}"/>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74" name="矩形 73">
                <a:extLst>
                  <a:ext uri="{FF2B5EF4-FFF2-40B4-BE49-F238E27FC236}">
                    <a16:creationId xmlns:a16="http://schemas.microsoft.com/office/drawing/2014/main" id="{18729229-D2CA-1DD6-5730-DAB21D239801}"/>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75" name="矩形 74">
                <a:extLst>
                  <a:ext uri="{FF2B5EF4-FFF2-40B4-BE49-F238E27FC236}">
                    <a16:creationId xmlns:a16="http://schemas.microsoft.com/office/drawing/2014/main" id="{35AA43C3-B83D-5D46-63F9-381E90F96923}"/>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76" name="矩形 75">
                <a:extLst>
                  <a:ext uri="{FF2B5EF4-FFF2-40B4-BE49-F238E27FC236}">
                    <a16:creationId xmlns:a16="http://schemas.microsoft.com/office/drawing/2014/main" id="{2EDE09AD-653F-2DEC-DE8D-A4BBA2817762}"/>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77" name="矩形 76">
                <a:extLst>
                  <a:ext uri="{FF2B5EF4-FFF2-40B4-BE49-F238E27FC236}">
                    <a16:creationId xmlns:a16="http://schemas.microsoft.com/office/drawing/2014/main" id="{44177331-CD15-259E-D9E1-7C4440E41658}"/>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70" name="矩形 69">
              <a:extLst>
                <a:ext uri="{FF2B5EF4-FFF2-40B4-BE49-F238E27FC236}">
                  <a16:creationId xmlns:a16="http://schemas.microsoft.com/office/drawing/2014/main" id="{9641F15D-82D3-CCC7-6ED0-B27532C8DF09}"/>
                </a:ext>
              </a:extLst>
            </p:cNvPr>
            <p:cNvSpPr/>
            <p:nvPr/>
          </p:nvSpPr>
          <p:spPr>
            <a:xfrm>
              <a:off x="301713"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46BAF1C1-0CBA-031B-B627-FF7F85802E75}"/>
              </a:ext>
            </a:extLst>
          </p:cNvPr>
          <p:cNvGrpSpPr/>
          <p:nvPr/>
        </p:nvGrpSpPr>
        <p:grpSpPr>
          <a:xfrm>
            <a:off x="6743274" y="2803754"/>
            <a:ext cx="2866628" cy="380605"/>
            <a:chOff x="6895674" y="2231080"/>
            <a:chExt cx="2866628" cy="380605"/>
          </a:xfrm>
        </p:grpSpPr>
        <p:cxnSp>
          <p:nvCxnSpPr>
            <p:cNvPr id="80" name="直接箭头连接符 79">
              <a:extLst>
                <a:ext uri="{FF2B5EF4-FFF2-40B4-BE49-F238E27FC236}">
                  <a16:creationId xmlns:a16="http://schemas.microsoft.com/office/drawing/2014/main" id="{E7035EE2-0D58-DD73-0100-039F7A181450}"/>
                </a:ext>
              </a:extLst>
            </p:cNvPr>
            <p:cNvCxnSpPr>
              <a:cxnSpLocks/>
            </p:cNvCxnSpPr>
            <p:nvPr/>
          </p:nvCxnSpPr>
          <p:spPr>
            <a:xfrm>
              <a:off x="6895674" y="26116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BE2FAF16-D054-31F2-0CF2-CA3522E26CEC}"/>
                </a:ext>
              </a:extLst>
            </p:cNvPr>
            <p:cNvSpPr txBox="1"/>
            <p:nvPr/>
          </p:nvSpPr>
          <p:spPr>
            <a:xfrm>
              <a:off x="7478820" y="2231080"/>
              <a:ext cx="935857" cy="369332"/>
            </a:xfrm>
            <a:prstGeom prst="rect">
              <a:avLst/>
            </a:prstGeom>
            <a:noFill/>
          </p:spPr>
          <p:txBody>
            <a:bodyPr wrap="square" rtlCol="0">
              <a:spAutoFit/>
            </a:bodyPr>
            <a:lstStyle/>
            <a:p>
              <a:pPr algn="ctr"/>
              <a:r>
                <a:rPr lang="en-US" altLang="zh-CN" b="1" dirty="0"/>
                <a:t>seq=101</a:t>
              </a:r>
              <a:endParaRPr lang="zh-CN" altLang="en-US" b="1" dirty="0"/>
            </a:p>
          </p:txBody>
        </p:sp>
        <p:sp>
          <p:nvSpPr>
            <p:cNvPr id="82" name="文本框 81">
              <a:extLst>
                <a:ext uri="{FF2B5EF4-FFF2-40B4-BE49-F238E27FC236}">
                  <a16:creationId xmlns:a16="http://schemas.microsoft.com/office/drawing/2014/main" id="{46E9CDE1-8CE2-1637-E2C8-7012ECF1AB1A}"/>
                </a:ext>
              </a:extLst>
            </p:cNvPr>
            <p:cNvSpPr txBox="1"/>
            <p:nvPr/>
          </p:nvSpPr>
          <p:spPr>
            <a:xfrm>
              <a:off x="8300029" y="2231080"/>
              <a:ext cx="868072" cy="369332"/>
            </a:xfrm>
            <a:prstGeom prst="rect">
              <a:avLst/>
            </a:prstGeom>
            <a:noFill/>
          </p:spPr>
          <p:txBody>
            <a:bodyPr wrap="square" rtlCol="0">
              <a:spAutoFit/>
            </a:bodyPr>
            <a:lstStyle/>
            <a:p>
              <a:pPr algn="ctr"/>
              <a:r>
                <a:rPr lang="en-US" altLang="zh-CN" b="1" dirty="0"/>
                <a:t>DATA</a:t>
              </a:r>
              <a:endParaRPr lang="zh-CN" altLang="en-US" b="1" dirty="0"/>
            </a:p>
          </p:txBody>
        </p:sp>
      </p:grpSp>
      <p:sp>
        <p:nvSpPr>
          <p:cNvPr id="83" name="矩形 82">
            <a:extLst>
              <a:ext uri="{FF2B5EF4-FFF2-40B4-BE49-F238E27FC236}">
                <a16:creationId xmlns:a16="http://schemas.microsoft.com/office/drawing/2014/main" id="{E3E16ABE-D927-4073-6CEB-024133353FDB}"/>
              </a:ext>
            </a:extLst>
          </p:cNvPr>
          <p:cNvSpPr/>
          <p:nvPr/>
        </p:nvSpPr>
        <p:spPr>
          <a:xfrm>
            <a:off x="1177817" y="3034138"/>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a:extLst>
              <a:ext uri="{FF2B5EF4-FFF2-40B4-BE49-F238E27FC236}">
                <a16:creationId xmlns:a16="http://schemas.microsoft.com/office/drawing/2014/main" id="{4F2AB4C0-3886-A59E-2557-9136EEC5838D}"/>
              </a:ext>
            </a:extLst>
          </p:cNvPr>
          <p:cNvGrpSpPr/>
          <p:nvPr/>
        </p:nvGrpSpPr>
        <p:grpSpPr>
          <a:xfrm>
            <a:off x="6737899" y="3524453"/>
            <a:ext cx="2272427" cy="380605"/>
            <a:chOff x="6895674" y="2231080"/>
            <a:chExt cx="2272427" cy="380605"/>
          </a:xfrm>
        </p:grpSpPr>
        <p:cxnSp>
          <p:nvCxnSpPr>
            <p:cNvPr id="98" name="直接箭头连接符 97">
              <a:extLst>
                <a:ext uri="{FF2B5EF4-FFF2-40B4-BE49-F238E27FC236}">
                  <a16:creationId xmlns:a16="http://schemas.microsoft.com/office/drawing/2014/main" id="{72842BD9-E754-2513-AF78-1330D45D9439}"/>
                </a:ext>
              </a:extLst>
            </p:cNvPr>
            <p:cNvCxnSpPr>
              <a:cxnSpLocks/>
            </p:cNvCxnSpPr>
            <p:nvPr/>
          </p:nvCxnSpPr>
          <p:spPr>
            <a:xfrm>
              <a:off x="6895674" y="2611685"/>
              <a:ext cx="2223221"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9" name="文本框 98">
              <a:extLst>
                <a:ext uri="{FF2B5EF4-FFF2-40B4-BE49-F238E27FC236}">
                  <a16:creationId xmlns:a16="http://schemas.microsoft.com/office/drawing/2014/main" id="{F73C0B48-E9F8-DB0E-0EAD-E2C79931EC82}"/>
                </a:ext>
              </a:extLst>
            </p:cNvPr>
            <p:cNvSpPr txBox="1"/>
            <p:nvPr/>
          </p:nvSpPr>
          <p:spPr>
            <a:xfrm>
              <a:off x="7478820" y="2231080"/>
              <a:ext cx="935857" cy="369332"/>
            </a:xfrm>
            <a:prstGeom prst="rect">
              <a:avLst/>
            </a:prstGeom>
            <a:noFill/>
          </p:spPr>
          <p:txBody>
            <a:bodyPr wrap="square" rtlCol="0">
              <a:spAutoFit/>
            </a:bodyPr>
            <a:lstStyle/>
            <a:p>
              <a:pPr algn="ctr"/>
              <a:r>
                <a:rPr lang="en-US" altLang="zh-CN" b="1" dirty="0"/>
                <a:t>seq=201</a:t>
              </a:r>
              <a:endParaRPr lang="zh-CN" altLang="en-US" b="1" dirty="0"/>
            </a:p>
          </p:txBody>
        </p:sp>
        <p:sp>
          <p:nvSpPr>
            <p:cNvPr id="100" name="文本框 99">
              <a:extLst>
                <a:ext uri="{FF2B5EF4-FFF2-40B4-BE49-F238E27FC236}">
                  <a16:creationId xmlns:a16="http://schemas.microsoft.com/office/drawing/2014/main" id="{919319F6-6D2A-E06B-9C91-77043CCD7233}"/>
                </a:ext>
              </a:extLst>
            </p:cNvPr>
            <p:cNvSpPr txBox="1"/>
            <p:nvPr/>
          </p:nvSpPr>
          <p:spPr>
            <a:xfrm>
              <a:off x="8300029" y="2231080"/>
              <a:ext cx="868072" cy="369332"/>
            </a:xfrm>
            <a:prstGeom prst="rect">
              <a:avLst/>
            </a:prstGeom>
            <a:noFill/>
          </p:spPr>
          <p:txBody>
            <a:bodyPr wrap="square" rtlCol="0">
              <a:spAutoFit/>
            </a:bodyPr>
            <a:lstStyle/>
            <a:p>
              <a:pPr algn="ctr"/>
              <a:r>
                <a:rPr lang="en-US" altLang="zh-CN" b="1" dirty="0"/>
                <a:t>DATA</a:t>
              </a:r>
              <a:endParaRPr lang="zh-CN" altLang="en-US" b="1" dirty="0"/>
            </a:p>
          </p:txBody>
        </p:sp>
      </p:grpSp>
      <p:grpSp>
        <p:nvGrpSpPr>
          <p:cNvPr id="32" name="组合 31">
            <a:extLst>
              <a:ext uri="{FF2B5EF4-FFF2-40B4-BE49-F238E27FC236}">
                <a16:creationId xmlns:a16="http://schemas.microsoft.com/office/drawing/2014/main" id="{C6D40D7E-3F13-65FE-B34D-42A00302A788}"/>
              </a:ext>
            </a:extLst>
          </p:cNvPr>
          <p:cNvGrpSpPr/>
          <p:nvPr/>
        </p:nvGrpSpPr>
        <p:grpSpPr>
          <a:xfrm>
            <a:off x="296338" y="3385744"/>
            <a:ext cx="6103326" cy="725074"/>
            <a:chOff x="296338" y="3385744"/>
            <a:chExt cx="6103326" cy="725074"/>
          </a:xfrm>
        </p:grpSpPr>
        <p:grpSp>
          <p:nvGrpSpPr>
            <p:cNvPr id="44" name="组合 43">
              <a:extLst>
                <a:ext uri="{FF2B5EF4-FFF2-40B4-BE49-F238E27FC236}">
                  <a16:creationId xmlns:a16="http://schemas.microsoft.com/office/drawing/2014/main" id="{F8D0C702-A0B6-457A-3660-0B8034A52990}"/>
                </a:ext>
              </a:extLst>
            </p:cNvPr>
            <p:cNvGrpSpPr/>
            <p:nvPr/>
          </p:nvGrpSpPr>
          <p:grpSpPr>
            <a:xfrm>
              <a:off x="296338" y="3385744"/>
              <a:ext cx="6103326" cy="725074"/>
              <a:chOff x="296338" y="3385744"/>
              <a:chExt cx="6103326" cy="725074"/>
            </a:xfrm>
          </p:grpSpPr>
          <p:grpSp>
            <p:nvGrpSpPr>
              <p:cNvPr id="84" name="组合 83">
                <a:extLst>
                  <a:ext uri="{FF2B5EF4-FFF2-40B4-BE49-F238E27FC236}">
                    <a16:creationId xmlns:a16="http://schemas.microsoft.com/office/drawing/2014/main" id="{1189E04F-85C6-FEC3-5646-06B360F44DEC}"/>
                  </a:ext>
                </a:extLst>
              </p:cNvPr>
              <p:cNvGrpSpPr/>
              <p:nvPr/>
            </p:nvGrpSpPr>
            <p:grpSpPr>
              <a:xfrm>
                <a:off x="296338" y="3385744"/>
                <a:ext cx="6103326" cy="725074"/>
                <a:chOff x="301713" y="1939971"/>
                <a:chExt cx="6103326" cy="725074"/>
              </a:xfrm>
            </p:grpSpPr>
            <p:grpSp>
              <p:nvGrpSpPr>
                <p:cNvPr id="85" name="组合 84">
                  <a:extLst>
                    <a:ext uri="{FF2B5EF4-FFF2-40B4-BE49-F238E27FC236}">
                      <a16:creationId xmlns:a16="http://schemas.microsoft.com/office/drawing/2014/main" id="{CDE8D3A4-19FD-6DD3-E57A-1EC8A658E60B}"/>
                    </a:ext>
                  </a:extLst>
                </p:cNvPr>
                <p:cNvGrpSpPr/>
                <p:nvPr/>
              </p:nvGrpSpPr>
              <p:grpSpPr>
                <a:xfrm>
                  <a:off x="304800" y="1939971"/>
                  <a:ext cx="3481727" cy="725074"/>
                  <a:chOff x="304800" y="1939971"/>
                  <a:chExt cx="3481727" cy="725074"/>
                </a:xfrm>
              </p:grpSpPr>
              <p:sp>
                <p:nvSpPr>
                  <p:cNvPr id="95" name="矩形 94">
                    <a:extLst>
                      <a:ext uri="{FF2B5EF4-FFF2-40B4-BE49-F238E27FC236}">
                        <a16:creationId xmlns:a16="http://schemas.microsoft.com/office/drawing/2014/main" id="{C1FEC18C-E00F-434E-4154-E734B0762B9E}"/>
                      </a:ext>
                    </a:extLst>
                  </p:cNvPr>
                  <p:cNvSpPr/>
                  <p:nvPr/>
                </p:nvSpPr>
                <p:spPr>
                  <a:xfrm>
                    <a:off x="304800" y="2253525"/>
                    <a:ext cx="3481727"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文本框 95">
                    <a:extLst>
                      <a:ext uri="{FF2B5EF4-FFF2-40B4-BE49-F238E27FC236}">
                        <a16:creationId xmlns:a16="http://schemas.microsoft.com/office/drawing/2014/main" id="{02920BA9-8A1A-B3F5-FD17-E086CECF3ADE}"/>
                      </a:ext>
                    </a:extLst>
                  </p:cNvPr>
                  <p:cNvSpPr txBox="1"/>
                  <p:nvPr/>
                </p:nvSpPr>
                <p:spPr>
                  <a:xfrm>
                    <a:off x="1489262" y="1939971"/>
                    <a:ext cx="1112801" cy="365760"/>
                  </a:xfrm>
                  <a:prstGeom prst="rect">
                    <a:avLst/>
                  </a:prstGeom>
                  <a:noFill/>
                </p:spPr>
                <p:txBody>
                  <a:bodyPr wrap="square" rtlCol="0">
                    <a:spAutoFit/>
                  </a:bodyPr>
                  <a:lstStyle/>
                  <a:p>
                    <a:pPr algn="ctr"/>
                    <a:r>
                      <a:rPr lang="en-US" altLang="zh-CN" b="1" dirty="0">
                        <a:solidFill>
                          <a:schemeClr val="accent3"/>
                        </a:solidFill>
                      </a:rPr>
                      <a:t>swnd=400</a:t>
                    </a:r>
                    <a:endParaRPr lang="zh-CN" altLang="en-US" b="1" dirty="0">
                      <a:solidFill>
                        <a:schemeClr val="accent3"/>
                      </a:solidFill>
                    </a:endParaRPr>
                  </a:p>
                </p:txBody>
              </p:sp>
            </p:grpSp>
            <p:grpSp>
              <p:nvGrpSpPr>
                <p:cNvPr id="86" name="组合 85">
                  <a:extLst>
                    <a:ext uri="{FF2B5EF4-FFF2-40B4-BE49-F238E27FC236}">
                      <a16:creationId xmlns:a16="http://schemas.microsoft.com/office/drawing/2014/main" id="{DA4CAC88-C8FF-9144-CD15-FB68CAB1B3E2}"/>
                    </a:ext>
                  </a:extLst>
                </p:cNvPr>
                <p:cNvGrpSpPr/>
                <p:nvPr/>
              </p:nvGrpSpPr>
              <p:grpSpPr>
                <a:xfrm>
                  <a:off x="304800" y="2309063"/>
                  <a:ext cx="6100239" cy="300446"/>
                  <a:chOff x="301352" y="2013424"/>
                  <a:chExt cx="6100239" cy="300446"/>
                </a:xfrm>
              </p:grpSpPr>
              <p:sp>
                <p:nvSpPr>
                  <p:cNvPr id="88" name="矩形 87">
                    <a:extLst>
                      <a:ext uri="{FF2B5EF4-FFF2-40B4-BE49-F238E27FC236}">
                        <a16:creationId xmlns:a16="http://schemas.microsoft.com/office/drawing/2014/main" id="{2B039BA8-2BDA-CE98-1B02-A155BD8DB429}"/>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89" name="矩形 88">
                    <a:extLst>
                      <a:ext uri="{FF2B5EF4-FFF2-40B4-BE49-F238E27FC236}">
                        <a16:creationId xmlns:a16="http://schemas.microsoft.com/office/drawing/2014/main" id="{5BEE919D-3767-FEDD-DA55-8DA61C8E447E}"/>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90" name="矩形 89">
                    <a:extLst>
                      <a:ext uri="{FF2B5EF4-FFF2-40B4-BE49-F238E27FC236}">
                        <a16:creationId xmlns:a16="http://schemas.microsoft.com/office/drawing/2014/main" id="{8586F9C5-1BE2-FB86-A801-0E73F3AEB634}"/>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91" name="矩形 90">
                    <a:extLst>
                      <a:ext uri="{FF2B5EF4-FFF2-40B4-BE49-F238E27FC236}">
                        <a16:creationId xmlns:a16="http://schemas.microsoft.com/office/drawing/2014/main" id="{2DFC3F60-F548-D1BB-EBCC-BA3E108CC12C}"/>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92" name="矩形 91">
                    <a:extLst>
                      <a:ext uri="{FF2B5EF4-FFF2-40B4-BE49-F238E27FC236}">
                        <a16:creationId xmlns:a16="http://schemas.microsoft.com/office/drawing/2014/main" id="{93F1DDB6-2C6B-19BB-7737-731342CBA44E}"/>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93" name="矩形 92">
                    <a:extLst>
                      <a:ext uri="{FF2B5EF4-FFF2-40B4-BE49-F238E27FC236}">
                        <a16:creationId xmlns:a16="http://schemas.microsoft.com/office/drawing/2014/main" id="{05FC803A-54AD-0843-3F42-DC76EC385FA3}"/>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94" name="矩形 93">
                    <a:extLst>
                      <a:ext uri="{FF2B5EF4-FFF2-40B4-BE49-F238E27FC236}">
                        <a16:creationId xmlns:a16="http://schemas.microsoft.com/office/drawing/2014/main" id="{1E229697-A4B6-8D38-DD34-3D7C67DD2E1D}"/>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87" name="矩形 86">
                  <a:extLst>
                    <a:ext uri="{FF2B5EF4-FFF2-40B4-BE49-F238E27FC236}">
                      <a16:creationId xmlns:a16="http://schemas.microsoft.com/office/drawing/2014/main" id="{0D53F9F6-F0DA-B248-99E6-730158381EB9}"/>
                    </a:ext>
                  </a:extLst>
                </p:cNvPr>
                <p:cNvSpPr/>
                <p:nvPr/>
              </p:nvSpPr>
              <p:spPr>
                <a:xfrm>
                  <a:off x="301713"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矩形 100">
                <a:extLst>
                  <a:ext uri="{FF2B5EF4-FFF2-40B4-BE49-F238E27FC236}">
                    <a16:creationId xmlns:a16="http://schemas.microsoft.com/office/drawing/2014/main" id="{72B10F94-14DB-9765-4E12-8C4A38820DC6}"/>
                  </a:ext>
                </a:extLst>
              </p:cNvPr>
              <p:cNvSpPr/>
              <p:nvPr/>
            </p:nvSpPr>
            <p:spPr>
              <a:xfrm>
                <a:off x="1172442" y="3754837"/>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3F0DFBDA-963A-BFD1-FDBC-4BF94162B45F}"/>
                </a:ext>
              </a:extLst>
            </p:cNvPr>
            <p:cNvSpPr/>
            <p:nvPr/>
          </p:nvSpPr>
          <p:spPr>
            <a:xfrm>
              <a:off x="2040658" y="375150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a:extLst>
              <a:ext uri="{FF2B5EF4-FFF2-40B4-BE49-F238E27FC236}">
                <a16:creationId xmlns:a16="http://schemas.microsoft.com/office/drawing/2014/main" id="{AD8D4D9A-CC06-C248-58DE-70D225798CBD}"/>
              </a:ext>
            </a:extLst>
          </p:cNvPr>
          <p:cNvGrpSpPr/>
          <p:nvPr/>
        </p:nvGrpSpPr>
        <p:grpSpPr>
          <a:xfrm>
            <a:off x="8793800" y="3638853"/>
            <a:ext cx="770706" cy="541159"/>
            <a:chOff x="1132622" y="4985566"/>
            <a:chExt cx="770706" cy="541159"/>
          </a:xfrm>
        </p:grpSpPr>
        <p:sp>
          <p:nvSpPr>
            <p:cNvPr id="45" name="爆炸形: 8 pt  44">
              <a:extLst>
                <a:ext uri="{FF2B5EF4-FFF2-40B4-BE49-F238E27FC236}">
                  <a16:creationId xmlns:a16="http://schemas.microsoft.com/office/drawing/2014/main" id="{70372736-802B-0A4F-F1F1-70F21E0ABB03}"/>
                </a:ext>
              </a:extLst>
            </p:cNvPr>
            <p:cNvSpPr/>
            <p:nvPr/>
          </p:nvSpPr>
          <p:spPr>
            <a:xfrm>
              <a:off x="1132622" y="4985566"/>
              <a:ext cx="770706" cy="541159"/>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D23845EB-C416-BC87-F45F-670251FECADD}"/>
                </a:ext>
              </a:extLst>
            </p:cNvPr>
            <p:cNvSpPr txBox="1"/>
            <p:nvPr/>
          </p:nvSpPr>
          <p:spPr>
            <a:xfrm>
              <a:off x="1165725" y="5043287"/>
              <a:ext cx="704501" cy="369332"/>
            </a:xfrm>
            <a:prstGeom prst="rect">
              <a:avLst/>
            </a:prstGeom>
            <a:noFill/>
          </p:spPr>
          <p:txBody>
            <a:bodyPr wrap="square" rtlCol="0">
              <a:spAutoFit/>
            </a:bodyPr>
            <a:lstStyle/>
            <a:p>
              <a:pPr algn="ctr"/>
              <a:r>
                <a:rPr lang="zh-CN" altLang="en-US" b="1" dirty="0">
                  <a:solidFill>
                    <a:schemeClr val="bg1"/>
                  </a:solidFill>
                </a:rPr>
                <a:t>丢失</a:t>
              </a:r>
            </a:p>
          </p:txBody>
        </p:sp>
      </p:grpSp>
      <p:grpSp>
        <p:nvGrpSpPr>
          <p:cNvPr id="126" name="组合 125">
            <a:extLst>
              <a:ext uri="{FF2B5EF4-FFF2-40B4-BE49-F238E27FC236}">
                <a16:creationId xmlns:a16="http://schemas.microsoft.com/office/drawing/2014/main" id="{E52C6F1B-2096-1BF8-9C1D-A09BF3B25CAA}"/>
              </a:ext>
            </a:extLst>
          </p:cNvPr>
          <p:cNvGrpSpPr/>
          <p:nvPr/>
        </p:nvGrpSpPr>
        <p:grpSpPr>
          <a:xfrm>
            <a:off x="6736375" y="4324525"/>
            <a:ext cx="2875767" cy="370075"/>
            <a:chOff x="6736375" y="4324525"/>
            <a:chExt cx="2875767" cy="370075"/>
          </a:xfrm>
        </p:grpSpPr>
        <p:cxnSp>
          <p:nvCxnSpPr>
            <p:cNvPr id="103" name="直接箭头连接符 102">
              <a:extLst>
                <a:ext uri="{FF2B5EF4-FFF2-40B4-BE49-F238E27FC236}">
                  <a16:creationId xmlns:a16="http://schemas.microsoft.com/office/drawing/2014/main" id="{F28D359C-8170-B929-9622-9AB362F033A1}"/>
                </a:ext>
              </a:extLst>
            </p:cNvPr>
            <p:cNvCxnSpPr>
              <a:cxnSpLocks/>
            </p:cNvCxnSpPr>
            <p:nvPr/>
          </p:nvCxnSpPr>
          <p:spPr>
            <a:xfrm flipH="1">
              <a:off x="6736375" y="4694600"/>
              <a:ext cx="2864634"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23" name="文本框 122">
              <a:extLst>
                <a:ext uri="{FF2B5EF4-FFF2-40B4-BE49-F238E27FC236}">
                  <a16:creationId xmlns:a16="http://schemas.microsoft.com/office/drawing/2014/main" id="{47B95DB0-7000-D171-15CB-4A5F95FA43E9}"/>
                </a:ext>
              </a:extLst>
            </p:cNvPr>
            <p:cNvSpPr txBox="1"/>
            <p:nvPr/>
          </p:nvSpPr>
          <p:spPr>
            <a:xfrm>
              <a:off x="6890419" y="4324525"/>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124" name="文本框 123">
              <a:extLst>
                <a:ext uri="{FF2B5EF4-FFF2-40B4-BE49-F238E27FC236}">
                  <a16:creationId xmlns:a16="http://schemas.microsoft.com/office/drawing/2014/main" id="{259D3275-8C2A-95FC-FCAA-6C383C4C13A2}"/>
                </a:ext>
              </a:extLst>
            </p:cNvPr>
            <p:cNvSpPr txBox="1"/>
            <p:nvPr/>
          </p:nvSpPr>
          <p:spPr>
            <a:xfrm>
              <a:off x="7593340" y="4324525"/>
              <a:ext cx="1012088" cy="369332"/>
            </a:xfrm>
            <a:prstGeom prst="rect">
              <a:avLst/>
            </a:prstGeom>
            <a:noFill/>
          </p:spPr>
          <p:txBody>
            <a:bodyPr wrap="square" rtlCol="0">
              <a:spAutoFit/>
            </a:bodyPr>
            <a:lstStyle/>
            <a:p>
              <a:pPr algn="ctr"/>
              <a:r>
                <a:rPr lang="en-US" altLang="zh-CN" b="1" dirty="0"/>
                <a:t>ack=201</a:t>
              </a:r>
              <a:endParaRPr lang="zh-CN" altLang="en-US" b="1" dirty="0"/>
            </a:p>
          </p:txBody>
        </p:sp>
        <p:sp>
          <p:nvSpPr>
            <p:cNvPr id="125" name="文本框 124">
              <a:extLst>
                <a:ext uri="{FF2B5EF4-FFF2-40B4-BE49-F238E27FC236}">
                  <a16:creationId xmlns:a16="http://schemas.microsoft.com/office/drawing/2014/main" id="{F259C5EE-F8E3-0829-B56E-131A8965BA1B}"/>
                </a:ext>
              </a:extLst>
            </p:cNvPr>
            <p:cNvSpPr txBox="1"/>
            <p:nvPr/>
          </p:nvSpPr>
          <p:spPr>
            <a:xfrm>
              <a:off x="8502295" y="4324525"/>
              <a:ext cx="1109847" cy="369332"/>
            </a:xfrm>
            <a:prstGeom prst="rect">
              <a:avLst/>
            </a:prstGeom>
            <a:noFill/>
          </p:spPr>
          <p:txBody>
            <a:bodyPr wrap="square" rtlCol="0">
              <a:spAutoFit/>
            </a:bodyPr>
            <a:lstStyle/>
            <a:p>
              <a:pPr algn="ctr"/>
              <a:r>
                <a:rPr lang="en-US" altLang="zh-CN" b="1" dirty="0"/>
                <a:t>rwnd=300</a:t>
              </a:r>
              <a:endParaRPr lang="zh-CN" altLang="en-US" b="1" dirty="0"/>
            </a:p>
          </p:txBody>
        </p:sp>
      </p:grpSp>
      <p:grpSp>
        <p:nvGrpSpPr>
          <p:cNvPr id="104" name="组合 103">
            <a:extLst>
              <a:ext uri="{FF2B5EF4-FFF2-40B4-BE49-F238E27FC236}">
                <a16:creationId xmlns:a16="http://schemas.microsoft.com/office/drawing/2014/main" id="{05411223-07AD-A652-F1D0-CC3AA3466AC9}"/>
              </a:ext>
            </a:extLst>
          </p:cNvPr>
          <p:cNvGrpSpPr/>
          <p:nvPr/>
        </p:nvGrpSpPr>
        <p:grpSpPr>
          <a:xfrm>
            <a:off x="296338" y="4163024"/>
            <a:ext cx="6103326" cy="725074"/>
            <a:chOff x="296338" y="3385744"/>
            <a:chExt cx="6103326" cy="725074"/>
          </a:xfrm>
        </p:grpSpPr>
        <p:grpSp>
          <p:nvGrpSpPr>
            <p:cNvPr id="105" name="组合 104">
              <a:extLst>
                <a:ext uri="{FF2B5EF4-FFF2-40B4-BE49-F238E27FC236}">
                  <a16:creationId xmlns:a16="http://schemas.microsoft.com/office/drawing/2014/main" id="{EB4E13C2-20AE-D649-E09F-9B2AF6B90B14}"/>
                </a:ext>
              </a:extLst>
            </p:cNvPr>
            <p:cNvGrpSpPr/>
            <p:nvPr/>
          </p:nvGrpSpPr>
          <p:grpSpPr>
            <a:xfrm>
              <a:off x="296338" y="3385744"/>
              <a:ext cx="6103326" cy="725074"/>
              <a:chOff x="296338" y="3385744"/>
              <a:chExt cx="6103326" cy="725074"/>
            </a:xfrm>
          </p:grpSpPr>
          <p:grpSp>
            <p:nvGrpSpPr>
              <p:cNvPr id="107" name="组合 106">
                <a:extLst>
                  <a:ext uri="{FF2B5EF4-FFF2-40B4-BE49-F238E27FC236}">
                    <a16:creationId xmlns:a16="http://schemas.microsoft.com/office/drawing/2014/main" id="{321E13D1-B1EF-0FA0-6CDB-1CD9AEDB80D2}"/>
                  </a:ext>
                </a:extLst>
              </p:cNvPr>
              <p:cNvGrpSpPr/>
              <p:nvPr/>
            </p:nvGrpSpPr>
            <p:grpSpPr>
              <a:xfrm>
                <a:off x="296338" y="3385744"/>
                <a:ext cx="6103326" cy="725074"/>
                <a:chOff x="301713" y="1939971"/>
                <a:chExt cx="6103326" cy="725074"/>
              </a:xfrm>
            </p:grpSpPr>
            <p:grpSp>
              <p:nvGrpSpPr>
                <p:cNvPr id="109" name="组合 108">
                  <a:extLst>
                    <a:ext uri="{FF2B5EF4-FFF2-40B4-BE49-F238E27FC236}">
                      <a16:creationId xmlns:a16="http://schemas.microsoft.com/office/drawing/2014/main" id="{7C3D7DB1-3406-7C63-904E-35608D36F0B8}"/>
                    </a:ext>
                  </a:extLst>
                </p:cNvPr>
                <p:cNvGrpSpPr/>
                <p:nvPr/>
              </p:nvGrpSpPr>
              <p:grpSpPr>
                <a:xfrm>
                  <a:off x="304800" y="1939971"/>
                  <a:ext cx="3481727" cy="725074"/>
                  <a:chOff x="304800" y="1939971"/>
                  <a:chExt cx="3481727" cy="725074"/>
                </a:xfrm>
              </p:grpSpPr>
              <p:sp>
                <p:nvSpPr>
                  <p:cNvPr id="119" name="矩形 118">
                    <a:extLst>
                      <a:ext uri="{FF2B5EF4-FFF2-40B4-BE49-F238E27FC236}">
                        <a16:creationId xmlns:a16="http://schemas.microsoft.com/office/drawing/2014/main" id="{6000A56B-746D-EE69-53D5-B7B5A9E32D4B}"/>
                      </a:ext>
                    </a:extLst>
                  </p:cNvPr>
                  <p:cNvSpPr/>
                  <p:nvPr/>
                </p:nvSpPr>
                <p:spPr>
                  <a:xfrm>
                    <a:off x="304800" y="2253525"/>
                    <a:ext cx="3481727"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3D50DB1F-862D-134E-7B22-55E703D75699}"/>
                      </a:ext>
                    </a:extLst>
                  </p:cNvPr>
                  <p:cNvSpPr txBox="1"/>
                  <p:nvPr/>
                </p:nvSpPr>
                <p:spPr>
                  <a:xfrm>
                    <a:off x="1489262" y="1939971"/>
                    <a:ext cx="1112801" cy="365760"/>
                  </a:xfrm>
                  <a:prstGeom prst="rect">
                    <a:avLst/>
                  </a:prstGeom>
                  <a:noFill/>
                </p:spPr>
                <p:txBody>
                  <a:bodyPr wrap="square" rtlCol="0">
                    <a:spAutoFit/>
                  </a:bodyPr>
                  <a:lstStyle/>
                  <a:p>
                    <a:pPr algn="ctr"/>
                    <a:r>
                      <a:rPr lang="en-US" altLang="zh-CN" b="1" dirty="0">
                        <a:solidFill>
                          <a:schemeClr val="accent3"/>
                        </a:solidFill>
                      </a:rPr>
                      <a:t>swnd=400</a:t>
                    </a:r>
                    <a:endParaRPr lang="zh-CN" altLang="en-US" b="1" dirty="0">
                      <a:solidFill>
                        <a:schemeClr val="accent3"/>
                      </a:solidFill>
                    </a:endParaRPr>
                  </a:p>
                </p:txBody>
              </p:sp>
            </p:grpSp>
            <p:grpSp>
              <p:nvGrpSpPr>
                <p:cNvPr id="110" name="组合 109">
                  <a:extLst>
                    <a:ext uri="{FF2B5EF4-FFF2-40B4-BE49-F238E27FC236}">
                      <a16:creationId xmlns:a16="http://schemas.microsoft.com/office/drawing/2014/main" id="{37D8831E-6545-5CEC-046E-2B0F912496E8}"/>
                    </a:ext>
                  </a:extLst>
                </p:cNvPr>
                <p:cNvGrpSpPr/>
                <p:nvPr/>
              </p:nvGrpSpPr>
              <p:grpSpPr>
                <a:xfrm>
                  <a:off x="304800" y="2309063"/>
                  <a:ext cx="6100239" cy="300446"/>
                  <a:chOff x="301352" y="2013424"/>
                  <a:chExt cx="6100239" cy="300446"/>
                </a:xfrm>
              </p:grpSpPr>
              <p:sp>
                <p:nvSpPr>
                  <p:cNvPr id="112" name="矩形 111">
                    <a:extLst>
                      <a:ext uri="{FF2B5EF4-FFF2-40B4-BE49-F238E27FC236}">
                        <a16:creationId xmlns:a16="http://schemas.microsoft.com/office/drawing/2014/main" id="{40ECD107-3F92-1DB7-342F-49463595429D}"/>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113" name="矩形 112">
                    <a:extLst>
                      <a:ext uri="{FF2B5EF4-FFF2-40B4-BE49-F238E27FC236}">
                        <a16:creationId xmlns:a16="http://schemas.microsoft.com/office/drawing/2014/main" id="{B24810A8-24BA-EFDC-BF9F-7405C40DA8D3}"/>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14" name="矩形 113">
                    <a:extLst>
                      <a:ext uri="{FF2B5EF4-FFF2-40B4-BE49-F238E27FC236}">
                        <a16:creationId xmlns:a16="http://schemas.microsoft.com/office/drawing/2014/main" id="{83E0E8A9-4D89-5ACE-E0E8-53F8BE64DC18}"/>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15" name="矩形 114">
                    <a:extLst>
                      <a:ext uri="{FF2B5EF4-FFF2-40B4-BE49-F238E27FC236}">
                        <a16:creationId xmlns:a16="http://schemas.microsoft.com/office/drawing/2014/main" id="{ED44BF85-E1F6-5ADA-EA24-B7786B34E181}"/>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16" name="矩形 115">
                    <a:extLst>
                      <a:ext uri="{FF2B5EF4-FFF2-40B4-BE49-F238E27FC236}">
                        <a16:creationId xmlns:a16="http://schemas.microsoft.com/office/drawing/2014/main" id="{E5D5E7CF-70B3-636A-DA0B-AAAF1C2E6081}"/>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17" name="矩形 116">
                    <a:extLst>
                      <a:ext uri="{FF2B5EF4-FFF2-40B4-BE49-F238E27FC236}">
                        <a16:creationId xmlns:a16="http://schemas.microsoft.com/office/drawing/2014/main" id="{4E8697CD-66C4-3922-9DF2-161D13EFAB20}"/>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18" name="矩形 117">
                    <a:extLst>
                      <a:ext uri="{FF2B5EF4-FFF2-40B4-BE49-F238E27FC236}">
                        <a16:creationId xmlns:a16="http://schemas.microsoft.com/office/drawing/2014/main" id="{6B491247-CEA3-0CA0-B73A-8128577FC3EB}"/>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111" name="矩形 110">
                  <a:extLst>
                    <a:ext uri="{FF2B5EF4-FFF2-40B4-BE49-F238E27FC236}">
                      <a16:creationId xmlns:a16="http://schemas.microsoft.com/office/drawing/2014/main" id="{1FC7397F-CE6E-46BD-37BE-2D8AF4F2106B}"/>
                    </a:ext>
                  </a:extLst>
                </p:cNvPr>
                <p:cNvSpPr/>
                <p:nvPr/>
              </p:nvSpPr>
              <p:spPr>
                <a:xfrm>
                  <a:off x="301713"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8" name="矩形 107">
                <a:extLst>
                  <a:ext uri="{FF2B5EF4-FFF2-40B4-BE49-F238E27FC236}">
                    <a16:creationId xmlns:a16="http://schemas.microsoft.com/office/drawing/2014/main" id="{892A83E5-64D6-34A7-7B02-3CDEEDD99C38}"/>
                  </a:ext>
                </a:extLst>
              </p:cNvPr>
              <p:cNvSpPr/>
              <p:nvPr/>
            </p:nvSpPr>
            <p:spPr>
              <a:xfrm>
                <a:off x="1172442" y="3754837"/>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6" name="矩形 105">
              <a:extLst>
                <a:ext uri="{FF2B5EF4-FFF2-40B4-BE49-F238E27FC236}">
                  <a16:creationId xmlns:a16="http://schemas.microsoft.com/office/drawing/2014/main" id="{D5662310-33AF-B937-1B18-29180C3A9A37}"/>
                </a:ext>
              </a:extLst>
            </p:cNvPr>
            <p:cNvSpPr/>
            <p:nvPr/>
          </p:nvSpPr>
          <p:spPr>
            <a:xfrm>
              <a:off x="2040658" y="375150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4070572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additive="base">
                                        <p:cTn id="7" dur="500"/>
                                        <p:tgtEl>
                                          <p:spTgt spid="104"/>
                                        </p:tgtEl>
                                        <p:attrNameLst>
                                          <p:attrName>ppt_y</p:attrName>
                                        </p:attrNameLst>
                                      </p:cBhvr>
                                      <p:tavLst>
                                        <p:tav tm="0">
                                          <p:val>
                                            <p:strVal val="#ppt_y-#ppt_h*1.125000"/>
                                          </p:val>
                                        </p:tav>
                                        <p:tav tm="100000">
                                          <p:val>
                                            <p:strVal val="#ppt_y"/>
                                          </p:val>
                                        </p:tav>
                                      </p:tavLst>
                                    </p:anim>
                                    <p:animEffect transition="in" filter="wipe(down)">
                                      <p:cBhvr>
                                        <p:cTn id="8"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3A7A0FD-77B3-2324-3E8B-554916066FE5}"/>
              </a:ext>
            </a:extLst>
          </p:cNvPr>
          <p:cNvSpPr/>
          <p:nvPr/>
        </p:nvSpPr>
        <p:spPr>
          <a:xfrm>
            <a:off x="304800" y="3555685"/>
            <a:ext cx="1608913" cy="6400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端口号</a:t>
            </a:r>
            <a:endParaRPr lang="en-US" altLang="zh-CN" b="1" dirty="0"/>
          </a:p>
          <a:p>
            <a:pPr algn="ctr"/>
            <a:r>
              <a:rPr lang="en-US" altLang="zh-CN" b="1" dirty="0"/>
              <a:t>0~65535</a:t>
            </a:r>
          </a:p>
        </p:txBody>
      </p:sp>
      <p:sp>
        <p:nvSpPr>
          <p:cNvPr id="7" name="文本框 6">
            <a:extLst>
              <a:ext uri="{FF2B5EF4-FFF2-40B4-BE49-F238E27FC236}">
                <a16:creationId xmlns:a16="http://schemas.microsoft.com/office/drawing/2014/main" id="{710922D5-D1A7-305C-9B4C-7468CA7069CC}"/>
              </a:ext>
            </a:extLst>
          </p:cNvPr>
          <p:cNvSpPr txBox="1"/>
          <p:nvPr/>
        </p:nvSpPr>
        <p:spPr>
          <a:xfrm>
            <a:off x="7123608" y="1947927"/>
            <a:ext cx="4763591" cy="646331"/>
          </a:xfrm>
          <a:prstGeom prst="rect">
            <a:avLst/>
          </a:prstGeom>
          <a:noFill/>
        </p:spPr>
        <p:txBody>
          <a:bodyPr wrap="square" rtlCol="0">
            <a:spAutoFit/>
          </a:bodyPr>
          <a:lstStyle/>
          <a:p>
            <a:r>
              <a:rPr lang="zh-CN" altLang="en-US" b="1" dirty="0"/>
              <a:t>由</a:t>
            </a:r>
            <a:r>
              <a:rPr lang="en-US" altLang="zh-CN" b="1" dirty="0"/>
              <a:t>IANA</a:t>
            </a:r>
            <a:r>
              <a:rPr lang="zh-CN" altLang="en-US" b="1" dirty="0"/>
              <a:t>分配给</a:t>
            </a:r>
            <a:r>
              <a:rPr lang="en-US" altLang="zh-CN" b="1" dirty="0"/>
              <a:t>TCP/IP</a:t>
            </a:r>
            <a:r>
              <a:rPr lang="zh-CN" altLang="en-US" b="1" dirty="0"/>
              <a:t>体系结构应用层中最重要的一些应用协议。</a:t>
            </a:r>
          </a:p>
        </p:txBody>
      </p:sp>
      <p:graphicFrame>
        <p:nvGraphicFramePr>
          <p:cNvPr id="8" name="表格 8">
            <a:extLst>
              <a:ext uri="{FF2B5EF4-FFF2-40B4-BE49-F238E27FC236}">
                <a16:creationId xmlns:a16="http://schemas.microsoft.com/office/drawing/2014/main" id="{DFB38894-DA49-2997-A815-E7A1EC3B0D2D}"/>
              </a:ext>
            </a:extLst>
          </p:cNvPr>
          <p:cNvGraphicFramePr>
            <a:graphicFrameLocks noGrp="1"/>
          </p:cNvGraphicFramePr>
          <p:nvPr/>
        </p:nvGraphicFramePr>
        <p:xfrm>
          <a:off x="5408024" y="998216"/>
          <a:ext cx="6479176" cy="741680"/>
        </p:xfrm>
        <a:graphic>
          <a:graphicData uri="http://schemas.openxmlformats.org/drawingml/2006/table">
            <a:tbl>
              <a:tblPr firstRow="1" bandRow="1">
                <a:tableStyleId>{5C22544A-7EE6-4342-B048-85BDC9FD1C3A}</a:tableStyleId>
              </a:tblPr>
              <a:tblGrid>
                <a:gridCol w="809897">
                  <a:extLst>
                    <a:ext uri="{9D8B030D-6E8A-4147-A177-3AD203B41FA5}">
                      <a16:colId xmlns:a16="http://schemas.microsoft.com/office/drawing/2014/main" val="1251912928"/>
                    </a:ext>
                  </a:extLst>
                </a:gridCol>
                <a:gridCol w="809897">
                  <a:extLst>
                    <a:ext uri="{9D8B030D-6E8A-4147-A177-3AD203B41FA5}">
                      <a16:colId xmlns:a16="http://schemas.microsoft.com/office/drawing/2014/main" val="284989104"/>
                    </a:ext>
                  </a:extLst>
                </a:gridCol>
                <a:gridCol w="809897">
                  <a:extLst>
                    <a:ext uri="{9D8B030D-6E8A-4147-A177-3AD203B41FA5}">
                      <a16:colId xmlns:a16="http://schemas.microsoft.com/office/drawing/2014/main" val="1901796114"/>
                    </a:ext>
                  </a:extLst>
                </a:gridCol>
                <a:gridCol w="809897">
                  <a:extLst>
                    <a:ext uri="{9D8B030D-6E8A-4147-A177-3AD203B41FA5}">
                      <a16:colId xmlns:a16="http://schemas.microsoft.com/office/drawing/2014/main" val="1093843946"/>
                    </a:ext>
                  </a:extLst>
                </a:gridCol>
                <a:gridCol w="809897">
                  <a:extLst>
                    <a:ext uri="{9D8B030D-6E8A-4147-A177-3AD203B41FA5}">
                      <a16:colId xmlns:a16="http://schemas.microsoft.com/office/drawing/2014/main" val="3928562922"/>
                    </a:ext>
                  </a:extLst>
                </a:gridCol>
                <a:gridCol w="809897">
                  <a:extLst>
                    <a:ext uri="{9D8B030D-6E8A-4147-A177-3AD203B41FA5}">
                      <a16:colId xmlns:a16="http://schemas.microsoft.com/office/drawing/2014/main" val="512910971"/>
                    </a:ext>
                  </a:extLst>
                </a:gridCol>
                <a:gridCol w="809897">
                  <a:extLst>
                    <a:ext uri="{9D8B030D-6E8A-4147-A177-3AD203B41FA5}">
                      <a16:colId xmlns:a16="http://schemas.microsoft.com/office/drawing/2014/main" val="4084816028"/>
                    </a:ext>
                  </a:extLst>
                </a:gridCol>
                <a:gridCol w="809897">
                  <a:extLst>
                    <a:ext uri="{9D8B030D-6E8A-4147-A177-3AD203B41FA5}">
                      <a16:colId xmlns:a16="http://schemas.microsoft.com/office/drawing/2014/main" val="1455296767"/>
                    </a:ext>
                  </a:extLst>
                </a:gridCol>
              </a:tblGrid>
              <a:tr h="370840">
                <a:tc>
                  <a:txBody>
                    <a:bodyPr/>
                    <a:lstStyle/>
                    <a:p>
                      <a:pPr algn="ctr"/>
                      <a:r>
                        <a:rPr lang="en-US" altLang="zh-CN" b="1" dirty="0">
                          <a:solidFill>
                            <a:schemeClr val="tx1"/>
                          </a:solidFill>
                        </a:rPr>
                        <a:t>FTP</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solidFill>
                            <a:schemeClr val="tx1"/>
                          </a:solidFill>
                        </a:rPr>
                        <a:t>SMTP</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solidFill>
                            <a:schemeClr val="tx1"/>
                          </a:solidFill>
                        </a:rPr>
                        <a:t>DNS</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solidFill>
                            <a:schemeClr val="tx1"/>
                          </a:solidFill>
                        </a:rPr>
                        <a:t>DHCP</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solidFill>
                            <a:schemeClr val="tx1"/>
                          </a:solidFill>
                        </a:rPr>
                        <a:t>HTTP</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solidFill>
                            <a:schemeClr val="tx1"/>
                          </a:solidFill>
                        </a:rPr>
                        <a:t>BGP</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solidFill>
                            <a:schemeClr val="tx1"/>
                          </a:solidFill>
                        </a:rPr>
                        <a:t>HTTPS</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solidFill>
                            <a:schemeClr val="tx1"/>
                          </a:solidFill>
                        </a:rPr>
                        <a:t>RIP</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89490125"/>
                  </a:ext>
                </a:extLst>
              </a:tr>
              <a:tr h="370840">
                <a:tc>
                  <a:txBody>
                    <a:bodyPr/>
                    <a:lstStyle/>
                    <a:p>
                      <a:pPr algn="ctr"/>
                      <a:r>
                        <a:rPr lang="en-US" altLang="zh-CN" b="1" dirty="0">
                          <a:solidFill>
                            <a:schemeClr val="tx1"/>
                          </a:solidFill>
                        </a:rPr>
                        <a:t>21/20</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solidFill>
                            <a:schemeClr val="tx1"/>
                          </a:solidFill>
                        </a:rPr>
                        <a:t>25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solidFill>
                            <a:schemeClr val="tx1"/>
                          </a:solidFill>
                        </a:rPr>
                        <a:t>53</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solidFill>
                            <a:schemeClr val="tx1"/>
                          </a:solidFill>
                        </a:rPr>
                        <a:t>67/68</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solidFill>
                            <a:schemeClr val="tx1"/>
                          </a:solidFill>
                        </a:rPr>
                        <a:t>80</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solidFill>
                            <a:schemeClr val="tx1"/>
                          </a:solidFill>
                        </a:rPr>
                        <a:t>179</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solidFill>
                            <a:schemeClr val="tx1"/>
                          </a:solidFill>
                        </a:rPr>
                        <a:t>443</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solidFill>
                            <a:schemeClr val="tx1"/>
                          </a:solidFill>
                        </a:rPr>
                        <a:t>520</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299755"/>
                  </a:ext>
                </a:extLst>
              </a:tr>
            </a:tbl>
          </a:graphicData>
        </a:graphic>
      </p:graphicFrame>
      <p:sp>
        <p:nvSpPr>
          <p:cNvPr id="25" name="文本框 24">
            <a:extLst>
              <a:ext uri="{FF2B5EF4-FFF2-40B4-BE49-F238E27FC236}">
                <a16:creationId xmlns:a16="http://schemas.microsoft.com/office/drawing/2014/main" id="{693B08D4-5261-262C-C5EA-579C4DC94569}"/>
              </a:ext>
            </a:extLst>
          </p:cNvPr>
          <p:cNvSpPr txBox="1"/>
          <p:nvPr/>
        </p:nvSpPr>
        <p:spPr>
          <a:xfrm>
            <a:off x="7123607" y="2988536"/>
            <a:ext cx="4763591" cy="1200329"/>
          </a:xfrm>
          <a:prstGeom prst="rect">
            <a:avLst/>
          </a:prstGeom>
          <a:noFill/>
        </p:spPr>
        <p:txBody>
          <a:bodyPr wrap="square" rtlCol="0">
            <a:spAutoFit/>
          </a:bodyPr>
          <a:lstStyle/>
          <a:p>
            <a:r>
              <a:rPr lang="zh-CN" altLang="en-US" b="1" dirty="0"/>
              <a:t>为没有熟知端口号的应用程序使用。要使用这类端口号，必须在</a:t>
            </a:r>
            <a:r>
              <a:rPr lang="en-US" altLang="zh-CN" b="1" dirty="0"/>
              <a:t>IANA</a:t>
            </a:r>
            <a:r>
              <a:rPr lang="zh-CN" altLang="en-US" b="1" dirty="0"/>
              <a:t>进行登记，以防止重复。</a:t>
            </a:r>
            <a:endParaRPr lang="en-US" altLang="zh-CN" b="1" dirty="0"/>
          </a:p>
          <a:p>
            <a:r>
              <a:rPr lang="zh-CN" altLang="en-US" b="1" dirty="0"/>
              <a:t>例如，</a:t>
            </a:r>
            <a:r>
              <a:rPr lang="en-US" altLang="zh-CN" b="1" dirty="0"/>
              <a:t>Microsoft RDP</a:t>
            </a:r>
            <a:r>
              <a:rPr lang="zh-CN" altLang="en-US" b="1" dirty="0"/>
              <a:t>微软远程桌面应用程序使用的端口号是</a:t>
            </a:r>
            <a:r>
              <a:rPr lang="en-US" altLang="zh-CN" b="1" dirty="0"/>
              <a:t>3389</a:t>
            </a:r>
            <a:r>
              <a:rPr lang="zh-CN" altLang="en-US" b="1" dirty="0"/>
              <a:t>。</a:t>
            </a:r>
          </a:p>
        </p:txBody>
      </p:sp>
      <p:sp>
        <p:nvSpPr>
          <p:cNvPr id="27" name="文本框 26">
            <a:extLst>
              <a:ext uri="{FF2B5EF4-FFF2-40B4-BE49-F238E27FC236}">
                <a16:creationId xmlns:a16="http://schemas.microsoft.com/office/drawing/2014/main" id="{5D8936A2-3DCA-3B96-9191-E5CAC1A3F315}"/>
              </a:ext>
            </a:extLst>
          </p:cNvPr>
          <p:cNvSpPr txBox="1"/>
          <p:nvPr/>
        </p:nvSpPr>
        <p:spPr>
          <a:xfrm>
            <a:off x="7123609" y="4583143"/>
            <a:ext cx="4763591" cy="923330"/>
          </a:xfrm>
          <a:prstGeom prst="rect">
            <a:avLst/>
          </a:prstGeom>
          <a:noFill/>
        </p:spPr>
        <p:txBody>
          <a:bodyPr wrap="square" rtlCol="0">
            <a:spAutoFit/>
          </a:bodyPr>
          <a:lstStyle/>
          <a:p>
            <a:r>
              <a:rPr lang="zh-CN" altLang="en-US" b="1" dirty="0"/>
              <a:t>仅在客户端使用，由客户进程在运行时动态选择，通信结束后会被系统收回，以便给其他客户进程使用。</a:t>
            </a:r>
          </a:p>
        </p:txBody>
      </p:sp>
      <p:grpSp>
        <p:nvGrpSpPr>
          <p:cNvPr id="32" name="组合 31">
            <a:extLst>
              <a:ext uri="{FF2B5EF4-FFF2-40B4-BE49-F238E27FC236}">
                <a16:creationId xmlns:a16="http://schemas.microsoft.com/office/drawing/2014/main" id="{6D7894F7-DC71-859E-C3B0-94B2EDED8574}"/>
              </a:ext>
            </a:extLst>
          </p:cNvPr>
          <p:cNvGrpSpPr/>
          <p:nvPr/>
        </p:nvGrpSpPr>
        <p:grpSpPr>
          <a:xfrm>
            <a:off x="1913713" y="2490159"/>
            <a:ext cx="2540724" cy="2771131"/>
            <a:chOff x="1913713" y="2490159"/>
            <a:chExt cx="2540724" cy="2771131"/>
          </a:xfrm>
        </p:grpSpPr>
        <p:sp>
          <p:nvSpPr>
            <p:cNvPr id="17" name="矩形 16">
              <a:extLst>
                <a:ext uri="{FF2B5EF4-FFF2-40B4-BE49-F238E27FC236}">
                  <a16:creationId xmlns:a16="http://schemas.microsoft.com/office/drawing/2014/main" id="{11AA5963-17B7-375A-84F6-73A649315086}"/>
                </a:ext>
              </a:extLst>
            </p:cNvPr>
            <p:cNvSpPr/>
            <p:nvPr/>
          </p:nvSpPr>
          <p:spPr>
            <a:xfrm>
              <a:off x="2845526" y="2490159"/>
              <a:ext cx="1608911" cy="64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t>服务器端使用端口号</a:t>
              </a:r>
              <a:endParaRPr lang="en-US" altLang="zh-CN" b="1" dirty="0"/>
            </a:p>
          </p:txBody>
        </p:sp>
        <p:sp>
          <p:nvSpPr>
            <p:cNvPr id="18" name="矩形 17">
              <a:extLst>
                <a:ext uri="{FF2B5EF4-FFF2-40B4-BE49-F238E27FC236}">
                  <a16:creationId xmlns:a16="http://schemas.microsoft.com/office/drawing/2014/main" id="{72484054-25FF-526E-7B74-4D7F73D702FC}"/>
                </a:ext>
              </a:extLst>
            </p:cNvPr>
            <p:cNvSpPr/>
            <p:nvPr/>
          </p:nvSpPr>
          <p:spPr>
            <a:xfrm>
              <a:off x="2845525" y="4621210"/>
              <a:ext cx="1608912" cy="6400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客户端使用</a:t>
              </a:r>
              <a:endParaRPr lang="en-US" altLang="zh-CN" b="1" dirty="0"/>
            </a:p>
            <a:p>
              <a:pPr algn="ctr"/>
              <a:r>
                <a:rPr lang="zh-CN" altLang="en-US" b="1" dirty="0"/>
                <a:t>端口号</a:t>
              </a:r>
              <a:endParaRPr lang="en-US" altLang="zh-CN" b="1" dirty="0"/>
            </a:p>
          </p:txBody>
        </p:sp>
        <p:cxnSp>
          <p:nvCxnSpPr>
            <p:cNvPr id="10" name="连接符: 肘形 9">
              <a:extLst>
                <a:ext uri="{FF2B5EF4-FFF2-40B4-BE49-F238E27FC236}">
                  <a16:creationId xmlns:a16="http://schemas.microsoft.com/office/drawing/2014/main" id="{0E9F220C-6691-B7FA-8C2E-142811B5D209}"/>
                </a:ext>
              </a:extLst>
            </p:cNvPr>
            <p:cNvCxnSpPr>
              <a:stCxn id="17" idx="1"/>
              <a:endCxn id="5" idx="3"/>
            </p:cNvCxnSpPr>
            <p:nvPr/>
          </p:nvCxnSpPr>
          <p:spPr>
            <a:xfrm rot="10800000" flipV="1">
              <a:off x="1913714" y="2810199"/>
              <a:ext cx="931813" cy="1065526"/>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连接符: 肘形 29">
              <a:extLst>
                <a:ext uri="{FF2B5EF4-FFF2-40B4-BE49-F238E27FC236}">
                  <a16:creationId xmlns:a16="http://schemas.microsoft.com/office/drawing/2014/main" id="{E9E55ABF-844A-D2F3-F8BF-0FF6021935E5}"/>
                </a:ext>
              </a:extLst>
            </p:cNvPr>
            <p:cNvCxnSpPr>
              <a:cxnSpLocks/>
              <a:stCxn id="18" idx="1"/>
              <a:endCxn id="5" idx="3"/>
            </p:cNvCxnSpPr>
            <p:nvPr/>
          </p:nvCxnSpPr>
          <p:spPr>
            <a:xfrm rot="10800000">
              <a:off x="1913713" y="3875726"/>
              <a:ext cx="931812" cy="1065525"/>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924E736D-C6CB-7EB2-C33F-7259A5611695}"/>
              </a:ext>
            </a:extLst>
          </p:cNvPr>
          <p:cNvGrpSpPr/>
          <p:nvPr/>
        </p:nvGrpSpPr>
        <p:grpSpPr>
          <a:xfrm>
            <a:off x="4454437" y="1954457"/>
            <a:ext cx="2540724" cy="1724546"/>
            <a:chOff x="4454437" y="1954457"/>
            <a:chExt cx="2540724" cy="1724546"/>
          </a:xfrm>
        </p:grpSpPr>
        <p:sp>
          <p:nvSpPr>
            <p:cNvPr id="19" name="矩形 18">
              <a:extLst>
                <a:ext uri="{FF2B5EF4-FFF2-40B4-BE49-F238E27FC236}">
                  <a16:creationId xmlns:a16="http://schemas.microsoft.com/office/drawing/2014/main" id="{1CC213A1-40E3-E26A-9F96-2A636CD17DA6}"/>
                </a:ext>
              </a:extLst>
            </p:cNvPr>
            <p:cNvSpPr/>
            <p:nvPr/>
          </p:nvSpPr>
          <p:spPr>
            <a:xfrm>
              <a:off x="5386251" y="1954457"/>
              <a:ext cx="1608910" cy="64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t>熟知端口号</a:t>
              </a:r>
              <a:endParaRPr lang="en-US" altLang="zh-CN" b="1" dirty="0"/>
            </a:p>
            <a:p>
              <a:pPr algn="ctr"/>
              <a:r>
                <a:rPr lang="en-US" altLang="zh-CN" b="1" dirty="0"/>
                <a:t>0~1023</a:t>
              </a:r>
            </a:p>
          </p:txBody>
        </p:sp>
        <p:sp>
          <p:nvSpPr>
            <p:cNvPr id="20" name="矩形 19">
              <a:extLst>
                <a:ext uri="{FF2B5EF4-FFF2-40B4-BE49-F238E27FC236}">
                  <a16:creationId xmlns:a16="http://schemas.microsoft.com/office/drawing/2014/main" id="{B97E1558-6967-1D47-681D-57BBF0D038D1}"/>
                </a:ext>
              </a:extLst>
            </p:cNvPr>
            <p:cNvSpPr/>
            <p:nvPr/>
          </p:nvSpPr>
          <p:spPr>
            <a:xfrm>
              <a:off x="5386251" y="3038923"/>
              <a:ext cx="1608910" cy="64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t>登记端口号</a:t>
              </a:r>
              <a:endParaRPr lang="en-US" altLang="zh-CN" b="1" dirty="0"/>
            </a:p>
            <a:p>
              <a:pPr algn="ctr"/>
              <a:r>
                <a:rPr lang="en-US" altLang="zh-CN" b="1" dirty="0"/>
                <a:t>1024~49151</a:t>
              </a:r>
            </a:p>
          </p:txBody>
        </p:sp>
        <p:cxnSp>
          <p:nvCxnSpPr>
            <p:cNvPr id="33" name="连接符: 肘形 32">
              <a:extLst>
                <a:ext uri="{FF2B5EF4-FFF2-40B4-BE49-F238E27FC236}">
                  <a16:creationId xmlns:a16="http://schemas.microsoft.com/office/drawing/2014/main" id="{E8BAE7DD-C82C-2318-D29C-B9309106C01E}"/>
                </a:ext>
              </a:extLst>
            </p:cNvPr>
            <p:cNvCxnSpPr>
              <a:cxnSpLocks/>
              <a:stCxn id="19" idx="1"/>
              <a:endCxn id="17" idx="3"/>
            </p:cNvCxnSpPr>
            <p:nvPr/>
          </p:nvCxnSpPr>
          <p:spPr>
            <a:xfrm rot="10800000" flipV="1">
              <a:off x="4454437" y="2274497"/>
              <a:ext cx="931814" cy="535702"/>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连接符: 肘形 35">
              <a:extLst>
                <a:ext uri="{FF2B5EF4-FFF2-40B4-BE49-F238E27FC236}">
                  <a16:creationId xmlns:a16="http://schemas.microsoft.com/office/drawing/2014/main" id="{13F4B422-B2DD-11F4-3C05-A99D2E7C1328}"/>
                </a:ext>
              </a:extLst>
            </p:cNvPr>
            <p:cNvCxnSpPr>
              <a:cxnSpLocks/>
              <a:stCxn id="20" idx="1"/>
              <a:endCxn id="17" idx="3"/>
            </p:cNvCxnSpPr>
            <p:nvPr/>
          </p:nvCxnSpPr>
          <p:spPr>
            <a:xfrm rot="10800000">
              <a:off x="4454437" y="2810199"/>
              <a:ext cx="931814" cy="548764"/>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id="{761A0561-C17E-E324-3B82-D3D57A13A80A}"/>
              </a:ext>
            </a:extLst>
          </p:cNvPr>
          <p:cNvGrpSpPr/>
          <p:nvPr/>
        </p:nvGrpSpPr>
        <p:grpSpPr>
          <a:xfrm>
            <a:off x="4454437" y="4621210"/>
            <a:ext cx="2540724" cy="640080"/>
            <a:chOff x="4454437" y="4621210"/>
            <a:chExt cx="2540724" cy="640080"/>
          </a:xfrm>
        </p:grpSpPr>
        <p:sp>
          <p:nvSpPr>
            <p:cNvPr id="26" name="矩形 25">
              <a:extLst>
                <a:ext uri="{FF2B5EF4-FFF2-40B4-BE49-F238E27FC236}">
                  <a16:creationId xmlns:a16="http://schemas.microsoft.com/office/drawing/2014/main" id="{B92E9CF8-DDE9-06FE-77AA-E00FF427EB3E}"/>
                </a:ext>
              </a:extLst>
            </p:cNvPr>
            <p:cNvSpPr/>
            <p:nvPr/>
          </p:nvSpPr>
          <p:spPr>
            <a:xfrm>
              <a:off x="5386249" y="4621210"/>
              <a:ext cx="1608912" cy="6400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短暂端口号</a:t>
              </a:r>
              <a:endParaRPr lang="en-US" altLang="zh-CN" b="1" dirty="0"/>
            </a:p>
            <a:p>
              <a:pPr algn="ctr"/>
              <a:r>
                <a:rPr lang="en-US" altLang="zh-CN" b="1" dirty="0"/>
                <a:t>49152~65535</a:t>
              </a:r>
            </a:p>
          </p:txBody>
        </p:sp>
        <p:cxnSp>
          <p:nvCxnSpPr>
            <p:cNvPr id="29" name="直接连接符 28">
              <a:extLst>
                <a:ext uri="{FF2B5EF4-FFF2-40B4-BE49-F238E27FC236}">
                  <a16:creationId xmlns:a16="http://schemas.microsoft.com/office/drawing/2014/main" id="{5E173259-FCDD-8E07-39D1-79F4F5B84ED5}"/>
                </a:ext>
              </a:extLst>
            </p:cNvPr>
            <p:cNvCxnSpPr>
              <a:stCxn id="18" idx="3"/>
              <a:endCxn id="26" idx="1"/>
            </p:cNvCxnSpPr>
            <p:nvPr/>
          </p:nvCxnSpPr>
          <p:spPr>
            <a:xfrm>
              <a:off x="4454437" y="4941250"/>
              <a:ext cx="93181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矩形 30">
            <a:extLst>
              <a:ext uri="{FF2B5EF4-FFF2-40B4-BE49-F238E27FC236}">
                <a16:creationId xmlns:a16="http://schemas.microsoft.com/office/drawing/2014/main" id="{BF57545D-AE53-EAED-6F3D-CCDAB4F90844}"/>
              </a:ext>
            </a:extLst>
          </p:cNvPr>
          <p:cNvSpPr/>
          <p:nvPr/>
        </p:nvSpPr>
        <p:spPr>
          <a:xfrm>
            <a:off x="304800" y="5506474"/>
            <a:ext cx="11582398" cy="942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t>         端口号只具有本地意义，即端口号只是为了标识本计算机网络协议栈应用层中的各应用进程。在因特网中，不同计算机中的相同端口号是没有关系的，即相互独立。另外，</a:t>
            </a:r>
            <a:r>
              <a:rPr lang="en-US" altLang="zh-CN" b="1" dirty="0"/>
              <a:t>TCP</a:t>
            </a:r>
            <a:r>
              <a:rPr lang="zh-CN" altLang="en-US" b="1" dirty="0"/>
              <a:t>和</a:t>
            </a:r>
            <a:r>
              <a:rPr lang="en-US" altLang="zh-CN" b="1" dirty="0"/>
              <a:t>UDP</a:t>
            </a:r>
            <a:r>
              <a:rPr lang="zh-CN" altLang="en-US" b="1" dirty="0"/>
              <a:t>端口号之间也是没有关系的。</a:t>
            </a:r>
          </a:p>
        </p:txBody>
      </p:sp>
      <p:grpSp>
        <p:nvGrpSpPr>
          <p:cNvPr id="6" name="组合 5">
            <a:extLst>
              <a:ext uri="{FF2B5EF4-FFF2-40B4-BE49-F238E27FC236}">
                <a16:creationId xmlns:a16="http://schemas.microsoft.com/office/drawing/2014/main" id="{8875AF17-79A3-D38F-0535-C66BAF1E877F}"/>
              </a:ext>
            </a:extLst>
          </p:cNvPr>
          <p:cNvGrpSpPr/>
          <p:nvPr/>
        </p:nvGrpSpPr>
        <p:grpSpPr>
          <a:xfrm>
            <a:off x="304799" y="749300"/>
            <a:ext cx="6192345" cy="400110"/>
            <a:chOff x="424116" y="898245"/>
            <a:chExt cx="6192345" cy="400110"/>
          </a:xfrm>
        </p:grpSpPr>
        <p:sp>
          <p:nvSpPr>
            <p:cNvPr id="9" name="平行四边形 8">
              <a:extLst>
                <a:ext uri="{FF2B5EF4-FFF2-40B4-BE49-F238E27FC236}">
                  <a16:creationId xmlns:a16="http://schemas.microsoft.com/office/drawing/2014/main" id="{59593111-53EE-D814-6AE2-4FDCD7BAAC6B}"/>
                </a:ext>
              </a:extLst>
            </p:cNvPr>
            <p:cNvSpPr/>
            <p:nvPr/>
          </p:nvSpPr>
          <p:spPr>
            <a:xfrm>
              <a:off x="424116" y="898245"/>
              <a:ext cx="67445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11" name="文本框 10">
              <a:extLst>
                <a:ext uri="{FF2B5EF4-FFF2-40B4-BE49-F238E27FC236}">
                  <a16:creationId xmlns:a16="http://schemas.microsoft.com/office/drawing/2014/main" id="{7FF101E1-AEE1-DEB1-1310-FCC71CAA3D69}"/>
                </a:ext>
              </a:extLst>
            </p:cNvPr>
            <p:cNvSpPr txBox="1"/>
            <p:nvPr/>
          </p:nvSpPr>
          <p:spPr>
            <a:xfrm>
              <a:off x="1098567" y="898245"/>
              <a:ext cx="5517894" cy="400110"/>
            </a:xfrm>
            <a:prstGeom prst="rect">
              <a:avLst/>
            </a:prstGeom>
            <a:noFill/>
          </p:spPr>
          <p:txBody>
            <a:bodyPr wrap="square" rtlCol="0">
              <a:spAutoFit/>
            </a:bodyPr>
            <a:lstStyle/>
            <a:p>
              <a:r>
                <a:rPr lang="zh-CN" altLang="en-US" sz="2000" b="1" dirty="0"/>
                <a:t>运输层端口号</a:t>
              </a:r>
            </a:p>
          </p:txBody>
        </p:sp>
      </p:grpSp>
    </p:spTree>
    <p:custDataLst>
      <p:tags r:id="rId1"/>
    </p:custDataLst>
    <p:extLst>
      <p:ext uri="{BB962C8B-B14F-4D97-AF65-F5344CB8AC3E}">
        <p14:creationId xmlns:p14="http://schemas.microsoft.com/office/powerpoint/2010/main" val="328052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left)">
                                      <p:cBhvr>
                                        <p:cTn id="15" dur="10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10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p:tgtEl>
                                          <p:spTgt spid="7"/>
                                        </p:tgtEl>
                                        <p:attrNameLst>
                                          <p:attrName>ppt_x</p:attrName>
                                        </p:attrNameLst>
                                      </p:cBhvr>
                                      <p:tavLst>
                                        <p:tav tm="0">
                                          <p:val>
                                            <p:strVal val="#ppt_x-#ppt_w*1.125000"/>
                                          </p:val>
                                        </p:tav>
                                        <p:tav tm="100000">
                                          <p:val>
                                            <p:strVal val="#ppt_x"/>
                                          </p:val>
                                        </p:tav>
                                      </p:tavLst>
                                    </p:anim>
                                    <p:animEffect transition="in" filter="wipe(right)">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tgtEl>
                                          <p:spTgt spid="8"/>
                                        </p:tgtEl>
                                        <p:attrNameLst>
                                          <p:attrName>ppt_y</p:attrName>
                                        </p:attrNameLst>
                                      </p:cBhvr>
                                      <p:tavLst>
                                        <p:tav tm="0">
                                          <p:val>
                                            <p:strVal val="#ppt_y+#ppt_h*1.125000"/>
                                          </p:val>
                                        </p:tav>
                                        <p:tav tm="100000">
                                          <p:val>
                                            <p:strVal val="#ppt_y"/>
                                          </p:val>
                                        </p:tav>
                                      </p:tavLst>
                                    </p:anim>
                                    <p:animEffect transition="in" filter="wipe(up)">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p:tgtEl>
                                          <p:spTgt spid="25"/>
                                        </p:tgtEl>
                                        <p:attrNameLst>
                                          <p:attrName>ppt_x</p:attrName>
                                        </p:attrNameLst>
                                      </p:cBhvr>
                                      <p:tavLst>
                                        <p:tav tm="0">
                                          <p:val>
                                            <p:strVal val="#ppt_x-#ppt_w*1.125000"/>
                                          </p:val>
                                        </p:tav>
                                        <p:tav tm="100000">
                                          <p:val>
                                            <p:strVal val="#ppt_x"/>
                                          </p:val>
                                        </p:tav>
                                      </p:tavLst>
                                    </p:anim>
                                    <p:animEffect transition="in" filter="wipe(right)">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left)">
                                      <p:cBhvr>
                                        <p:cTn id="43" dur="100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8"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 calcmode="lin" valueType="num">
                                      <p:cBhvr additive="base">
                                        <p:cTn id="48" dur="500"/>
                                        <p:tgtEl>
                                          <p:spTgt spid="27"/>
                                        </p:tgtEl>
                                        <p:attrNameLst>
                                          <p:attrName>ppt_x</p:attrName>
                                        </p:attrNameLst>
                                      </p:cBhvr>
                                      <p:tavLst>
                                        <p:tav tm="0">
                                          <p:val>
                                            <p:strVal val="#ppt_x-#ppt_w*1.125000"/>
                                          </p:val>
                                        </p:tav>
                                        <p:tav tm="100000">
                                          <p:val>
                                            <p:strVal val="#ppt_x"/>
                                          </p:val>
                                        </p:tav>
                                      </p:tavLst>
                                    </p:anim>
                                    <p:animEffect transition="in" filter="wipe(right)">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30" presetClass="entr" presetSubtype="0" fill="hold" grpId="0" nodeType="click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800" decel="100000"/>
                                        <p:tgtEl>
                                          <p:spTgt spid="31"/>
                                        </p:tgtEl>
                                      </p:cBhvr>
                                    </p:animEffect>
                                    <p:anim calcmode="lin" valueType="num">
                                      <p:cBhvr>
                                        <p:cTn id="55" dur="800" decel="100000" fill="hold"/>
                                        <p:tgtEl>
                                          <p:spTgt spid="31"/>
                                        </p:tgtEl>
                                        <p:attrNameLst>
                                          <p:attrName>style.rotation</p:attrName>
                                        </p:attrNameLst>
                                      </p:cBhvr>
                                      <p:tavLst>
                                        <p:tav tm="0">
                                          <p:val>
                                            <p:fltVal val="-90"/>
                                          </p:val>
                                        </p:tav>
                                        <p:tav tm="100000">
                                          <p:val>
                                            <p:fltVal val="0"/>
                                          </p:val>
                                        </p:tav>
                                      </p:tavLst>
                                    </p:anim>
                                    <p:anim calcmode="lin" valueType="num">
                                      <p:cBhvr>
                                        <p:cTn id="56" dur="800" decel="100000" fill="hold"/>
                                        <p:tgtEl>
                                          <p:spTgt spid="31"/>
                                        </p:tgtEl>
                                        <p:attrNameLst>
                                          <p:attrName>ppt_x</p:attrName>
                                        </p:attrNameLst>
                                      </p:cBhvr>
                                      <p:tavLst>
                                        <p:tav tm="0">
                                          <p:val>
                                            <p:strVal val="#ppt_x+0.4"/>
                                          </p:val>
                                        </p:tav>
                                        <p:tav tm="100000">
                                          <p:val>
                                            <p:strVal val="#ppt_x-0.05"/>
                                          </p:val>
                                        </p:tav>
                                      </p:tavLst>
                                    </p:anim>
                                    <p:anim calcmode="lin" valueType="num">
                                      <p:cBhvr>
                                        <p:cTn id="57" dur="800" decel="100000" fill="hold"/>
                                        <p:tgtEl>
                                          <p:spTgt spid="31"/>
                                        </p:tgtEl>
                                        <p:attrNameLst>
                                          <p:attrName>ppt_y</p:attrName>
                                        </p:attrNameLst>
                                      </p:cBhvr>
                                      <p:tavLst>
                                        <p:tav tm="0">
                                          <p:val>
                                            <p:strVal val="#ppt_y-0.4"/>
                                          </p:val>
                                        </p:tav>
                                        <p:tav tm="100000">
                                          <p:val>
                                            <p:strVal val="#ppt_y+0.1"/>
                                          </p:val>
                                        </p:tav>
                                      </p:tavLst>
                                    </p:anim>
                                    <p:anim calcmode="lin" valueType="num">
                                      <p:cBhvr>
                                        <p:cTn id="58" dur="200" accel="100000" fill="hold">
                                          <p:stCondLst>
                                            <p:cond delay="800"/>
                                          </p:stCondLst>
                                        </p:cTn>
                                        <p:tgtEl>
                                          <p:spTgt spid="31"/>
                                        </p:tgtEl>
                                        <p:attrNameLst>
                                          <p:attrName>ppt_x</p:attrName>
                                        </p:attrNameLst>
                                      </p:cBhvr>
                                      <p:tavLst>
                                        <p:tav tm="0">
                                          <p:val>
                                            <p:strVal val="#ppt_x-0.05"/>
                                          </p:val>
                                        </p:tav>
                                        <p:tav tm="100000">
                                          <p:val>
                                            <p:strVal val="#ppt_x"/>
                                          </p:val>
                                        </p:tav>
                                      </p:tavLst>
                                    </p:anim>
                                    <p:anim calcmode="lin" valueType="num">
                                      <p:cBhvr>
                                        <p:cTn id="59" dur="200" accel="100000" fill="hold">
                                          <p:stCondLst>
                                            <p:cond delay="800"/>
                                          </p:stCondLst>
                                        </p:cTn>
                                        <p:tgtEl>
                                          <p:spTgt spid="3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25" grpId="0"/>
      <p:bldP spid="27" grpId="0"/>
      <p:bldP spid="31"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3BADB363-6686-38FE-F822-14729C0CCE12}"/>
              </a:ext>
            </a:extLst>
          </p:cNvPr>
          <p:cNvSpPr/>
          <p:nvPr/>
        </p:nvSpPr>
        <p:spPr>
          <a:xfrm>
            <a:off x="2045267" y="4472201"/>
            <a:ext cx="3481727"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5DE4F913-8F0F-2C36-E9DE-DA0F389A027F}"/>
              </a:ext>
            </a:extLst>
          </p:cNvPr>
          <p:cNvSpPr txBox="1"/>
          <p:nvPr/>
        </p:nvSpPr>
        <p:spPr>
          <a:xfrm>
            <a:off x="7321143" y="896456"/>
            <a:ext cx="1710312" cy="369332"/>
          </a:xfrm>
          <a:prstGeom prst="rect">
            <a:avLst/>
          </a:prstGeom>
          <a:noFill/>
        </p:spPr>
        <p:txBody>
          <a:bodyPr wrap="square" rtlCol="0">
            <a:spAutoFit/>
          </a:bodyPr>
          <a:lstStyle/>
          <a:p>
            <a:pPr algn="ctr"/>
            <a:r>
              <a:rPr lang="en-US" altLang="zh-CN" b="1" dirty="0"/>
              <a:t>A</a:t>
            </a:r>
            <a:r>
              <a:rPr lang="zh-CN" altLang="en-US" b="1" dirty="0"/>
              <a:t>给</a:t>
            </a:r>
            <a:r>
              <a:rPr lang="en-US" altLang="zh-CN" b="1" dirty="0"/>
              <a:t>B</a:t>
            </a:r>
            <a:r>
              <a:rPr lang="zh-CN" altLang="en-US" b="1" dirty="0"/>
              <a:t>发送数据</a:t>
            </a:r>
          </a:p>
        </p:txBody>
      </p:sp>
      <p:sp>
        <p:nvSpPr>
          <p:cNvPr id="14" name="文本框 13">
            <a:extLst>
              <a:ext uri="{FF2B5EF4-FFF2-40B4-BE49-F238E27FC236}">
                <a16:creationId xmlns:a16="http://schemas.microsoft.com/office/drawing/2014/main" id="{E0CAA606-13D4-C0C7-238A-60691033913A}"/>
              </a:ext>
            </a:extLst>
          </p:cNvPr>
          <p:cNvSpPr txBox="1"/>
          <p:nvPr/>
        </p:nvSpPr>
        <p:spPr>
          <a:xfrm>
            <a:off x="7328743" y="1644093"/>
            <a:ext cx="1710312" cy="369332"/>
          </a:xfrm>
          <a:prstGeom prst="rect">
            <a:avLst/>
          </a:prstGeom>
          <a:noFill/>
        </p:spPr>
        <p:txBody>
          <a:bodyPr wrap="square" rtlCol="0">
            <a:spAutoFit/>
          </a:bodyPr>
          <a:lstStyle/>
          <a:p>
            <a:pPr algn="ctr"/>
            <a:r>
              <a:rPr lang="en-US" altLang="zh-CN" b="1" dirty="0"/>
              <a:t>B</a:t>
            </a:r>
            <a:r>
              <a:rPr lang="zh-CN" altLang="en-US" b="1" dirty="0"/>
              <a:t>对</a:t>
            </a:r>
            <a:r>
              <a:rPr lang="en-US" altLang="zh-CN" b="1" dirty="0"/>
              <a:t>A</a:t>
            </a:r>
            <a:r>
              <a:rPr lang="zh-CN" altLang="en-US" b="1" dirty="0"/>
              <a:t>流量控制</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p>
          </p:txBody>
        </p:sp>
      </p:grpSp>
      <p:grpSp>
        <p:nvGrpSpPr>
          <p:cNvPr id="16" name="组合 15">
            <a:extLst>
              <a:ext uri="{FF2B5EF4-FFF2-40B4-BE49-F238E27FC236}">
                <a16:creationId xmlns:a16="http://schemas.microsoft.com/office/drawing/2014/main" id="{80F1B311-2F3A-ACA2-07D1-822A44A2F429}"/>
              </a:ext>
            </a:extLst>
          </p:cNvPr>
          <p:cNvGrpSpPr/>
          <p:nvPr/>
        </p:nvGrpSpPr>
        <p:grpSpPr>
          <a:xfrm>
            <a:off x="6384834" y="1085736"/>
            <a:ext cx="3566255" cy="667591"/>
            <a:chOff x="5945910" y="1085736"/>
            <a:chExt cx="3566255" cy="667591"/>
          </a:xfrm>
        </p:grpSpPr>
        <p:grpSp>
          <p:nvGrpSpPr>
            <p:cNvPr id="7" name="组合 6">
              <a:extLst>
                <a:ext uri="{FF2B5EF4-FFF2-40B4-BE49-F238E27FC236}">
                  <a16:creationId xmlns:a16="http://schemas.microsoft.com/office/drawing/2014/main" id="{A9EFE3FE-4601-5B9E-77B2-289423C12D4B}"/>
                </a:ext>
              </a:extLst>
            </p:cNvPr>
            <p:cNvGrpSpPr/>
            <p:nvPr/>
          </p:nvGrpSpPr>
          <p:grpSpPr>
            <a:xfrm>
              <a:off x="5945910" y="1085736"/>
              <a:ext cx="677140" cy="654939"/>
              <a:chOff x="7511027" y="2136324"/>
              <a:chExt cx="677140" cy="654939"/>
            </a:xfrm>
          </p:grpSpPr>
          <p:pic>
            <p:nvPicPr>
              <p:cNvPr id="5" name="图形 4">
                <a:extLst>
                  <a:ext uri="{FF2B5EF4-FFF2-40B4-BE49-F238E27FC236}">
                    <a16:creationId xmlns:a16="http://schemas.microsoft.com/office/drawing/2014/main" id="{98E6B5E2-680A-FF63-F485-207329F649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6" name="文本框 5">
                <a:extLst>
                  <a:ext uri="{FF2B5EF4-FFF2-40B4-BE49-F238E27FC236}">
                    <a16:creationId xmlns:a16="http://schemas.microsoft.com/office/drawing/2014/main" id="{97B4575D-497E-45BE-06AF-A13242535CE0}"/>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A</a:t>
                </a:r>
                <a:endParaRPr lang="zh-CN" altLang="en-US" sz="2000" b="1" dirty="0">
                  <a:solidFill>
                    <a:schemeClr val="bg1"/>
                  </a:solidFill>
                </a:endParaRPr>
              </a:p>
            </p:txBody>
          </p:sp>
        </p:grpSp>
        <p:grpSp>
          <p:nvGrpSpPr>
            <p:cNvPr id="8" name="组合 7">
              <a:extLst>
                <a:ext uri="{FF2B5EF4-FFF2-40B4-BE49-F238E27FC236}">
                  <a16:creationId xmlns:a16="http://schemas.microsoft.com/office/drawing/2014/main" id="{9DCE203E-F6FE-5AE9-9972-1AB6CD8AB18F}"/>
                </a:ext>
              </a:extLst>
            </p:cNvPr>
            <p:cNvGrpSpPr/>
            <p:nvPr/>
          </p:nvGrpSpPr>
          <p:grpSpPr>
            <a:xfrm>
              <a:off x="8835025" y="1098388"/>
              <a:ext cx="677140" cy="654939"/>
              <a:chOff x="7511027" y="2136324"/>
              <a:chExt cx="677140" cy="654939"/>
            </a:xfrm>
          </p:grpSpPr>
          <p:pic>
            <p:nvPicPr>
              <p:cNvPr id="9" name="图形 8">
                <a:extLst>
                  <a:ext uri="{FF2B5EF4-FFF2-40B4-BE49-F238E27FC236}">
                    <a16:creationId xmlns:a16="http://schemas.microsoft.com/office/drawing/2014/main" id="{8E7D395B-A56C-8D44-578A-69F5B4FDCB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10" name="文本框 9">
                <a:extLst>
                  <a:ext uri="{FF2B5EF4-FFF2-40B4-BE49-F238E27FC236}">
                    <a16:creationId xmlns:a16="http://schemas.microsoft.com/office/drawing/2014/main" id="{0B74A95B-2D1F-F184-7228-D99702F49DE3}"/>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B</a:t>
                </a:r>
                <a:endParaRPr lang="zh-CN" altLang="en-US" sz="2000" b="1" dirty="0">
                  <a:solidFill>
                    <a:schemeClr val="bg1"/>
                  </a:solidFill>
                </a:endParaRPr>
              </a:p>
            </p:txBody>
          </p:sp>
        </p:grpSp>
        <p:grpSp>
          <p:nvGrpSpPr>
            <p:cNvPr id="15" name="组合 14">
              <a:extLst>
                <a:ext uri="{FF2B5EF4-FFF2-40B4-BE49-F238E27FC236}">
                  <a16:creationId xmlns:a16="http://schemas.microsoft.com/office/drawing/2014/main" id="{CAC90CB8-A264-FC0D-1AD3-01F784E189E9}"/>
                </a:ext>
              </a:extLst>
            </p:cNvPr>
            <p:cNvGrpSpPr/>
            <p:nvPr/>
          </p:nvGrpSpPr>
          <p:grpSpPr>
            <a:xfrm>
              <a:off x="6623050" y="1274762"/>
              <a:ext cx="2243850" cy="369332"/>
              <a:chOff x="6623050" y="1274762"/>
              <a:chExt cx="2243850" cy="369332"/>
            </a:xfrm>
          </p:grpSpPr>
          <p:sp>
            <p:nvSpPr>
              <p:cNvPr id="12" name="圆柱体 11">
                <a:extLst>
                  <a:ext uri="{FF2B5EF4-FFF2-40B4-BE49-F238E27FC236}">
                    <a16:creationId xmlns:a16="http://schemas.microsoft.com/office/drawing/2014/main" id="{780A8A3C-3E1F-E015-E386-B450A641478F}"/>
                  </a:ext>
                </a:extLst>
              </p:cNvPr>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D20203B-7340-3B3C-EB43-3D1FEAECF015}"/>
                  </a:ext>
                </a:extLst>
              </p:cNvPr>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p>
            </p:txBody>
          </p:sp>
        </p:grpSp>
      </p:grpSp>
      <p:grpSp>
        <p:nvGrpSpPr>
          <p:cNvPr id="23" name="组合 22">
            <a:extLst>
              <a:ext uri="{FF2B5EF4-FFF2-40B4-BE49-F238E27FC236}">
                <a16:creationId xmlns:a16="http://schemas.microsoft.com/office/drawing/2014/main" id="{61C6D7BC-FECE-3005-8CD3-BA8AA893F805}"/>
              </a:ext>
            </a:extLst>
          </p:cNvPr>
          <p:cNvGrpSpPr/>
          <p:nvPr/>
        </p:nvGrpSpPr>
        <p:grpSpPr>
          <a:xfrm>
            <a:off x="6464001" y="1740674"/>
            <a:ext cx="3418275" cy="4774426"/>
            <a:chOff x="7004329" y="1740674"/>
            <a:chExt cx="3418275" cy="4774426"/>
          </a:xfrm>
        </p:grpSpPr>
        <p:cxnSp>
          <p:nvCxnSpPr>
            <p:cNvPr id="18" name="直接箭头连接符 17">
              <a:extLst>
                <a:ext uri="{FF2B5EF4-FFF2-40B4-BE49-F238E27FC236}">
                  <a16:creationId xmlns:a16="http://schemas.microsoft.com/office/drawing/2014/main" id="{C29108A2-6FF6-EECC-D42A-4119A5C4474C}"/>
                </a:ext>
              </a:extLst>
            </p:cNvPr>
            <p:cNvCxnSpPr>
              <a:cxnSpLocks/>
            </p:cNvCxnSpPr>
            <p:nvPr/>
          </p:nvCxnSpPr>
          <p:spPr>
            <a:xfrm>
              <a:off x="7283602"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BE49CE6-D81F-402D-B4F5-95CBA7A575DA}"/>
                </a:ext>
              </a:extLst>
            </p:cNvPr>
            <p:cNvCxnSpPr>
              <a:cxnSpLocks/>
            </p:cNvCxnSpPr>
            <p:nvPr/>
          </p:nvCxnSpPr>
          <p:spPr>
            <a:xfrm>
              <a:off x="10152847"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01A7C94-9AE1-2E1F-703C-A039119CB0E7}"/>
                </a:ext>
              </a:extLst>
            </p:cNvPr>
            <p:cNvSpPr txBox="1"/>
            <p:nvPr/>
          </p:nvSpPr>
          <p:spPr>
            <a:xfrm>
              <a:off x="7004329" y="6145768"/>
              <a:ext cx="272374" cy="369332"/>
            </a:xfrm>
            <a:prstGeom prst="rect">
              <a:avLst/>
            </a:prstGeom>
            <a:noFill/>
          </p:spPr>
          <p:txBody>
            <a:bodyPr wrap="square" rtlCol="0">
              <a:spAutoFit/>
            </a:bodyPr>
            <a:lstStyle/>
            <a:p>
              <a:r>
                <a:rPr lang="en-US" altLang="zh-CN" b="1" dirty="0"/>
                <a:t>t</a:t>
              </a:r>
              <a:endParaRPr lang="zh-CN" altLang="en-US" b="1" dirty="0"/>
            </a:p>
          </p:txBody>
        </p:sp>
        <p:sp>
          <p:nvSpPr>
            <p:cNvPr id="21" name="文本框 20">
              <a:extLst>
                <a:ext uri="{FF2B5EF4-FFF2-40B4-BE49-F238E27FC236}">
                  <a16:creationId xmlns:a16="http://schemas.microsoft.com/office/drawing/2014/main" id="{4869CA13-848C-A58C-D7BA-8C0445D375C1}"/>
                </a:ext>
              </a:extLst>
            </p:cNvPr>
            <p:cNvSpPr txBox="1"/>
            <p:nvPr/>
          </p:nvSpPr>
          <p:spPr>
            <a:xfrm>
              <a:off x="10150230" y="6145768"/>
              <a:ext cx="272374" cy="369332"/>
            </a:xfrm>
            <a:prstGeom prst="rect">
              <a:avLst/>
            </a:prstGeom>
            <a:noFill/>
          </p:spPr>
          <p:txBody>
            <a:bodyPr wrap="square" rtlCol="0">
              <a:spAutoFit/>
            </a:bodyPr>
            <a:lstStyle/>
            <a:p>
              <a:r>
                <a:rPr lang="en-US" altLang="zh-CN" b="1" dirty="0"/>
                <a:t>t</a:t>
              </a:r>
              <a:endParaRPr lang="zh-CN" altLang="en-US" b="1" dirty="0"/>
            </a:p>
          </p:txBody>
        </p:sp>
      </p:grpSp>
      <p:cxnSp>
        <p:nvCxnSpPr>
          <p:cNvPr id="37" name="直接箭头连接符 36">
            <a:extLst>
              <a:ext uri="{FF2B5EF4-FFF2-40B4-BE49-F238E27FC236}">
                <a16:creationId xmlns:a16="http://schemas.microsoft.com/office/drawing/2014/main" id="{8C784D16-4E41-91E6-C816-314F22755AEA}"/>
              </a:ext>
            </a:extLst>
          </p:cNvPr>
          <p:cNvCxnSpPr>
            <a:cxnSpLocks/>
          </p:cNvCxnSpPr>
          <p:nvPr/>
        </p:nvCxnSpPr>
        <p:spPr>
          <a:xfrm>
            <a:off x="6743274" y="24592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116EFF78-2877-EA6D-EF75-C991CCBD3EBC}"/>
              </a:ext>
            </a:extLst>
          </p:cNvPr>
          <p:cNvSpPr txBox="1"/>
          <p:nvPr/>
        </p:nvSpPr>
        <p:spPr>
          <a:xfrm>
            <a:off x="7326420" y="2078680"/>
            <a:ext cx="935857" cy="369332"/>
          </a:xfrm>
          <a:prstGeom prst="rect">
            <a:avLst/>
          </a:prstGeom>
          <a:noFill/>
        </p:spPr>
        <p:txBody>
          <a:bodyPr wrap="square" rtlCol="0">
            <a:spAutoFit/>
          </a:bodyPr>
          <a:lstStyle/>
          <a:p>
            <a:pPr algn="ctr"/>
            <a:r>
              <a:rPr lang="en-US" altLang="zh-CN" b="1" dirty="0"/>
              <a:t>seq=1</a:t>
            </a:r>
            <a:endParaRPr lang="zh-CN" altLang="en-US" b="1" dirty="0"/>
          </a:p>
        </p:txBody>
      </p:sp>
      <p:sp>
        <p:nvSpPr>
          <p:cNvPr id="39" name="文本框 38">
            <a:extLst>
              <a:ext uri="{FF2B5EF4-FFF2-40B4-BE49-F238E27FC236}">
                <a16:creationId xmlns:a16="http://schemas.microsoft.com/office/drawing/2014/main" id="{15D78F2B-4CBD-D199-E8FC-3A971CC2F58D}"/>
              </a:ext>
            </a:extLst>
          </p:cNvPr>
          <p:cNvSpPr txBox="1"/>
          <p:nvPr/>
        </p:nvSpPr>
        <p:spPr>
          <a:xfrm>
            <a:off x="8147629" y="2078680"/>
            <a:ext cx="868072" cy="369332"/>
          </a:xfrm>
          <a:prstGeom prst="rect">
            <a:avLst/>
          </a:prstGeom>
          <a:noFill/>
        </p:spPr>
        <p:txBody>
          <a:bodyPr wrap="square" rtlCol="0">
            <a:spAutoFit/>
          </a:bodyPr>
          <a:lstStyle/>
          <a:p>
            <a:pPr algn="ctr"/>
            <a:r>
              <a:rPr lang="en-US" altLang="zh-CN" b="1" dirty="0"/>
              <a:t>DATA</a:t>
            </a:r>
            <a:endParaRPr lang="zh-CN" altLang="en-US" b="1" dirty="0"/>
          </a:p>
        </p:txBody>
      </p:sp>
      <p:grpSp>
        <p:nvGrpSpPr>
          <p:cNvPr id="17" name="组合 16">
            <a:extLst>
              <a:ext uri="{FF2B5EF4-FFF2-40B4-BE49-F238E27FC236}">
                <a16:creationId xmlns:a16="http://schemas.microsoft.com/office/drawing/2014/main" id="{ADB72C8C-ABEA-F4E1-7330-EA73485BF828}"/>
              </a:ext>
            </a:extLst>
          </p:cNvPr>
          <p:cNvGrpSpPr/>
          <p:nvPr/>
        </p:nvGrpSpPr>
        <p:grpSpPr>
          <a:xfrm>
            <a:off x="301713" y="1939971"/>
            <a:ext cx="6103326" cy="725074"/>
            <a:chOff x="301713" y="1939971"/>
            <a:chExt cx="6103326" cy="725074"/>
          </a:xfrm>
        </p:grpSpPr>
        <p:grpSp>
          <p:nvGrpSpPr>
            <p:cNvPr id="36" name="组合 35">
              <a:extLst>
                <a:ext uri="{FF2B5EF4-FFF2-40B4-BE49-F238E27FC236}">
                  <a16:creationId xmlns:a16="http://schemas.microsoft.com/office/drawing/2014/main" id="{D6726EA9-6404-1339-A49D-92249748E9DC}"/>
                </a:ext>
              </a:extLst>
            </p:cNvPr>
            <p:cNvGrpSpPr/>
            <p:nvPr/>
          </p:nvGrpSpPr>
          <p:grpSpPr>
            <a:xfrm>
              <a:off x="304800" y="1939971"/>
              <a:ext cx="3481727" cy="725074"/>
              <a:chOff x="304800" y="1939971"/>
              <a:chExt cx="3481727" cy="725074"/>
            </a:xfrm>
          </p:grpSpPr>
          <p:sp>
            <p:nvSpPr>
              <p:cNvPr id="34" name="矩形 33">
                <a:extLst>
                  <a:ext uri="{FF2B5EF4-FFF2-40B4-BE49-F238E27FC236}">
                    <a16:creationId xmlns:a16="http://schemas.microsoft.com/office/drawing/2014/main" id="{439E4B1A-578C-250E-4A80-7A098A0B8F42}"/>
                  </a:ext>
                </a:extLst>
              </p:cNvPr>
              <p:cNvSpPr/>
              <p:nvPr/>
            </p:nvSpPr>
            <p:spPr>
              <a:xfrm>
                <a:off x="304800" y="2253525"/>
                <a:ext cx="3481727"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9404328D-8303-EE4D-A00C-DE1851C6565F}"/>
                  </a:ext>
                </a:extLst>
              </p:cNvPr>
              <p:cNvSpPr txBox="1"/>
              <p:nvPr/>
            </p:nvSpPr>
            <p:spPr>
              <a:xfrm>
                <a:off x="1489262" y="1939971"/>
                <a:ext cx="1112801" cy="365760"/>
              </a:xfrm>
              <a:prstGeom prst="rect">
                <a:avLst/>
              </a:prstGeom>
              <a:noFill/>
            </p:spPr>
            <p:txBody>
              <a:bodyPr wrap="square" rtlCol="0">
                <a:spAutoFit/>
              </a:bodyPr>
              <a:lstStyle/>
              <a:p>
                <a:pPr algn="ctr"/>
                <a:r>
                  <a:rPr lang="en-US" altLang="zh-CN" b="1" dirty="0">
                    <a:solidFill>
                      <a:schemeClr val="accent3"/>
                    </a:solidFill>
                  </a:rPr>
                  <a:t>swnd=400</a:t>
                </a:r>
                <a:endParaRPr lang="zh-CN" altLang="en-US" b="1" dirty="0">
                  <a:solidFill>
                    <a:schemeClr val="accent3"/>
                  </a:solidFill>
                </a:endParaRPr>
              </a:p>
            </p:txBody>
          </p:sp>
        </p:grpSp>
        <p:grpSp>
          <p:nvGrpSpPr>
            <p:cNvPr id="31" name="组合 30">
              <a:extLst>
                <a:ext uri="{FF2B5EF4-FFF2-40B4-BE49-F238E27FC236}">
                  <a16:creationId xmlns:a16="http://schemas.microsoft.com/office/drawing/2014/main" id="{BBD026F5-10E7-9970-0435-1099399FCFAE}"/>
                </a:ext>
              </a:extLst>
            </p:cNvPr>
            <p:cNvGrpSpPr/>
            <p:nvPr/>
          </p:nvGrpSpPr>
          <p:grpSpPr>
            <a:xfrm>
              <a:off x="304800" y="2309063"/>
              <a:ext cx="6100239" cy="300446"/>
              <a:chOff x="301352" y="2013424"/>
              <a:chExt cx="6100239" cy="300446"/>
            </a:xfrm>
          </p:grpSpPr>
          <p:sp>
            <p:nvSpPr>
              <p:cNvPr id="24" name="矩形 23">
                <a:extLst>
                  <a:ext uri="{FF2B5EF4-FFF2-40B4-BE49-F238E27FC236}">
                    <a16:creationId xmlns:a16="http://schemas.microsoft.com/office/drawing/2014/main" id="{7E7D59E8-B464-D223-507F-D53CB3B703A0}"/>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25" name="矩形 24">
                <a:extLst>
                  <a:ext uri="{FF2B5EF4-FFF2-40B4-BE49-F238E27FC236}">
                    <a16:creationId xmlns:a16="http://schemas.microsoft.com/office/drawing/2014/main" id="{246C6815-5A23-7323-8E35-9B0A46116808}"/>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26" name="矩形 25">
                <a:extLst>
                  <a:ext uri="{FF2B5EF4-FFF2-40B4-BE49-F238E27FC236}">
                    <a16:creationId xmlns:a16="http://schemas.microsoft.com/office/drawing/2014/main" id="{0ADD7C2C-9489-D5EA-025D-5544CC608517}"/>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27" name="矩形 26">
                <a:extLst>
                  <a:ext uri="{FF2B5EF4-FFF2-40B4-BE49-F238E27FC236}">
                    <a16:creationId xmlns:a16="http://schemas.microsoft.com/office/drawing/2014/main" id="{115A52DB-39AC-292C-262D-085DB47DA19E}"/>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28" name="矩形 27">
                <a:extLst>
                  <a:ext uri="{FF2B5EF4-FFF2-40B4-BE49-F238E27FC236}">
                    <a16:creationId xmlns:a16="http://schemas.microsoft.com/office/drawing/2014/main" id="{05EB32CF-CDD4-8F15-0314-A25E0E13A87F}"/>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29" name="矩形 28">
                <a:extLst>
                  <a:ext uri="{FF2B5EF4-FFF2-40B4-BE49-F238E27FC236}">
                    <a16:creationId xmlns:a16="http://schemas.microsoft.com/office/drawing/2014/main" id="{2F6F4187-086E-8BAA-E715-8FDD2693DB77}"/>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30" name="矩形 29">
                <a:extLst>
                  <a:ext uri="{FF2B5EF4-FFF2-40B4-BE49-F238E27FC236}">
                    <a16:creationId xmlns:a16="http://schemas.microsoft.com/office/drawing/2014/main" id="{4F69FAA9-68F1-433D-F37E-B6AA4939F4AC}"/>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22" name="矩形 21">
              <a:extLst>
                <a:ext uri="{FF2B5EF4-FFF2-40B4-BE49-F238E27FC236}">
                  <a16:creationId xmlns:a16="http://schemas.microsoft.com/office/drawing/2014/main" id="{BAC7217A-6417-F01B-BD17-68D6EAFB9663}"/>
                </a:ext>
              </a:extLst>
            </p:cNvPr>
            <p:cNvSpPr/>
            <p:nvPr/>
          </p:nvSpPr>
          <p:spPr>
            <a:xfrm>
              <a:off x="301713"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7231630B-8CDA-1BC4-A8FA-46C833416956}"/>
              </a:ext>
            </a:extLst>
          </p:cNvPr>
          <p:cNvGrpSpPr/>
          <p:nvPr/>
        </p:nvGrpSpPr>
        <p:grpSpPr>
          <a:xfrm>
            <a:off x="301713" y="2665045"/>
            <a:ext cx="6103326" cy="725074"/>
            <a:chOff x="301713" y="1939971"/>
            <a:chExt cx="6103326" cy="725074"/>
          </a:xfrm>
        </p:grpSpPr>
        <p:grpSp>
          <p:nvGrpSpPr>
            <p:cNvPr id="68" name="组合 67">
              <a:extLst>
                <a:ext uri="{FF2B5EF4-FFF2-40B4-BE49-F238E27FC236}">
                  <a16:creationId xmlns:a16="http://schemas.microsoft.com/office/drawing/2014/main" id="{6334C044-E16A-E889-97D4-183F1C0290A7}"/>
                </a:ext>
              </a:extLst>
            </p:cNvPr>
            <p:cNvGrpSpPr/>
            <p:nvPr/>
          </p:nvGrpSpPr>
          <p:grpSpPr>
            <a:xfrm>
              <a:off x="304800" y="1939971"/>
              <a:ext cx="3481727" cy="725074"/>
              <a:chOff x="304800" y="1939971"/>
              <a:chExt cx="3481727" cy="725074"/>
            </a:xfrm>
          </p:grpSpPr>
          <p:sp>
            <p:nvSpPr>
              <p:cNvPr id="78" name="矩形 77">
                <a:extLst>
                  <a:ext uri="{FF2B5EF4-FFF2-40B4-BE49-F238E27FC236}">
                    <a16:creationId xmlns:a16="http://schemas.microsoft.com/office/drawing/2014/main" id="{2491675D-625A-D342-BF6E-46637075D9D8}"/>
                  </a:ext>
                </a:extLst>
              </p:cNvPr>
              <p:cNvSpPr/>
              <p:nvPr/>
            </p:nvSpPr>
            <p:spPr>
              <a:xfrm>
                <a:off x="304800" y="2253525"/>
                <a:ext cx="3481727"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a:extLst>
                  <a:ext uri="{FF2B5EF4-FFF2-40B4-BE49-F238E27FC236}">
                    <a16:creationId xmlns:a16="http://schemas.microsoft.com/office/drawing/2014/main" id="{498E3C46-B5B1-3845-506F-EEDB4E78B412}"/>
                  </a:ext>
                </a:extLst>
              </p:cNvPr>
              <p:cNvSpPr txBox="1"/>
              <p:nvPr/>
            </p:nvSpPr>
            <p:spPr>
              <a:xfrm>
                <a:off x="1489262" y="1939971"/>
                <a:ext cx="1112801" cy="365760"/>
              </a:xfrm>
              <a:prstGeom prst="rect">
                <a:avLst/>
              </a:prstGeom>
              <a:noFill/>
            </p:spPr>
            <p:txBody>
              <a:bodyPr wrap="square" rtlCol="0">
                <a:spAutoFit/>
              </a:bodyPr>
              <a:lstStyle/>
              <a:p>
                <a:pPr algn="ctr"/>
                <a:r>
                  <a:rPr lang="en-US" altLang="zh-CN" b="1" dirty="0">
                    <a:solidFill>
                      <a:schemeClr val="accent3"/>
                    </a:solidFill>
                  </a:rPr>
                  <a:t>swnd=400</a:t>
                </a:r>
                <a:endParaRPr lang="zh-CN" altLang="en-US" b="1" dirty="0">
                  <a:solidFill>
                    <a:schemeClr val="accent3"/>
                  </a:solidFill>
                </a:endParaRPr>
              </a:p>
            </p:txBody>
          </p:sp>
        </p:grpSp>
        <p:grpSp>
          <p:nvGrpSpPr>
            <p:cNvPr id="69" name="组合 68">
              <a:extLst>
                <a:ext uri="{FF2B5EF4-FFF2-40B4-BE49-F238E27FC236}">
                  <a16:creationId xmlns:a16="http://schemas.microsoft.com/office/drawing/2014/main" id="{279B8556-4278-213D-B595-656FE085CDF7}"/>
                </a:ext>
              </a:extLst>
            </p:cNvPr>
            <p:cNvGrpSpPr/>
            <p:nvPr/>
          </p:nvGrpSpPr>
          <p:grpSpPr>
            <a:xfrm>
              <a:off x="304800" y="2309063"/>
              <a:ext cx="6100239" cy="300446"/>
              <a:chOff x="301352" y="2013424"/>
              <a:chExt cx="6100239" cy="300446"/>
            </a:xfrm>
          </p:grpSpPr>
          <p:sp>
            <p:nvSpPr>
              <p:cNvPr id="71" name="矩形 70">
                <a:extLst>
                  <a:ext uri="{FF2B5EF4-FFF2-40B4-BE49-F238E27FC236}">
                    <a16:creationId xmlns:a16="http://schemas.microsoft.com/office/drawing/2014/main" id="{5D663800-BD5A-9398-BB06-1A2BEED70E85}"/>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72" name="矩形 71">
                <a:extLst>
                  <a:ext uri="{FF2B5EF4-FFF2-40B4-BE49-F238E27FC236}">
                    <a16:creationId xmlns:a16="http://schemas.microsoft.com/office/drawing/2014/main" id="{2A422066-4359-1E97-40D4-F7418A099A8A}"/>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73" name="矩形 72">
                <a:extLst>
                  <a:ext uri="{FF2B5EF4-FFF2-40B4-BE49-F238E27FC236}">
                    <a16:creationId xmlns:a16="http://schemas.microsoft.com/office/drawing/2014/main" id="{35C4DFAF-B806-5BB4-4798-72B9ED728802}"/>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74" name="矩形 73">
                <a:extLst>
                  <a:ext uri="{FF2B5EF4-FFF2-40B4-BE49-F238E27FC236}">
                    <a16:creationId xmlns:a16="http://schemas.microsoft.com/office/drawing/2014/main" id="{18729229-D2CA-1DD6-5730-DAB21D239801}"/>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75" name="矩形 74">
                <a:extLst>
                  <a:ext uri="{FF2B5EF4-FFF2-40B4-BE49-F238E27FC236}">
                    <a16:creationId xmlns:a16="http://schemas.microsoft.com/office/drawing/2014/main" id="{35AA43C3-B83D-5D46-63F9-381E90F96923}"/>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76" name="矩形 75">
                <a:extLst>
                  <a:ext uri="{FF2B5EF4-FFF2-40B4-BE49-F238E27FC236}">
                    <a16:creationId xmlns:a16="http://schemas.microsoft.com/office/drawing/2014/main" id="{2EDE09AD-653F-2DEC-DE8D-A4BBA2817762}"/>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77" name="矩形 76">
                <a:extLst>
                  <a:ext uri="{FF2B5EF4-FFF2-40B4-BE49-F238E27FC236}">
                    <a16:creationId xmlns:a16="http://schemas.microsoft.com/office/drawing/2014/main" id="{44177331-CD15-259E-D9E1-7C4440E41658}"/>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70" name="矩形 69">
              <a:extLst>
                <a:ext uri="{FF2B5EF4-FFF2-40B4-BE49-F238E27FC236}">
                  <a16:creationId xmlns:a16="http://schemas.microsoft.com/office/drawing/2014/main" id="{9641F15D-82D3-CCC7-6ED0-B27532C8DF09}"/>
                </a:ext>
              </a:extLst>
            </p:cNvPr>
            <p:cNvSpPr/>
            <p:nvPr/>
          </p:nvSpPr>
          <p:spPr>
            <a:xfrm>
              <a:off x="301713"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46BAF1C1-0CBA-031B-B627-FF7F85802E75}"/>
              </a:ext>
            </a:extLst>
          </p:cNvPr>
          <p:cNvGrpSpPr/>
          <p:nvPr/>
        </p:nvGrpSpPr>
        <p:grpSpPr>
          <a:xfrm>
            <a:off x="6743274" y="2803754"/>
            <a:ext cx="2866628" cy="380605"/>
            <a:chOff x="6895674" y="2231080"/>
            <a:chExt cx="2866628" cy="380605"/>
          </a:xfrm>
        </p:grpSpPr>
        <p:cxnSp>
          <p:nvCxnSpPr>
            <p:cNvPr id="80" name="直接箭头连接符 79">
              <a:extLst>
                <a:ext uri="{FF2B5EF4-FFF2-40B4-BE49-F238E27FC236}">
                  <a16:creationId xmlns:a16="http://schemas.microsoft.com/office/drawing/2014/main" id="{E7035EE2-0D58-DD73-0100-039F7A181450}"/>
                </a:ext>
              </a:extLst>
            </p:cNvPr>
            <p:cNvCxnSpPr>
              <a:cxnSpLocks/>
            </p:cNvCxnSpPr>
            <p:nvPr/>
          </p:nvCxnSpPr>
          <p:spPr>
            <a:xfrm>
              <a:off x="6895674" y="26116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BE2FAF16-D054-31F2-0CF2-CA3522E26CEC}"/>
                </a:ext>
              </a:extLst>
            </p:cNvPr>
            <p:cNvSpPr txBox="1"/>
            <p:nvPr/>
          </p:nvSpPr>
          <p:spPr>
            <a:xfrm>
              <a:off x="7478820" y="2231080"/>
              <a:ext cx="935857" cy="369332"/>
            </a:xfrm>
            <a:prstGeom prst="rect">
              <a:avLst/>
            </a:prstGeom>
            <a:noFill/>
          </p:spPr>
          <p:txBody>
            <a:bodyPr wrap="square" rtlCol="0">
              <a:spAutoFit/>
            </a:bodyPr>
            <a:lstStyle/>
            <a:p>
              <a:pPr algn="ctr"/>
              <a:r>
                <a:rPr lang="en-US" altLang="zh-CN" b="1" dirty="0"/>
                <a:t>seq=101</a:t>
              </a:r>
              <a:endParaRPr lang="zh-CN" altLang="en-US" b="1" dirty="0"/>
            </a:p>
          </p:txBody>
        </p:sp>
        <p:sp>
          <p:nvSpPr>
            <p:cNvPr id="82" name="文本框 81">
              <a:extLst>
                <a:ext uri="{FF2B5EF4-FFF2-40B4-BE49-F238E27FC236}">
                  <a16:creationId xmlns:a16="http://schemas.microsoft.com/office/drawing/2014/main" id="{46E9CDE1-8CE2-1637-E2C8-7012ECF1AB1A}"/>
                </a:ext>
              </a:extLst>
            </p:cNvPr>
            <p:cNvSpPr txBox="1"/>
            <p:nvPr/>
          </p:nvSpPr>
          <p:spPr>
            <a:xfrm>
              <a:off x="8300029" y="2231080"/>
              <a:ext cx="868072" cy="369332"/>
            </a:xfrm>
            <a:prstGeom prst="rect">
              <a:avLst/>
            </a:prstGeom>
            <a:noFill/>
          </p:spPr>
          <p:txBody>
            <a:bodyPr wrap="square" rtlCol="0">
              <a:spAutoFit/>
            </a:bodyPr>
            <a:lstStyle/>
            <a:p>
              <a:pPr algn="ctr"/>
              <a:r>
                <a:rPr lang="en-US" altLang="zh-CN" b="1" dirty="0"/>
                <a:t>DATA</a:t>
              </a:r>
              <a:endParaRPr lang="zh-CN" altLang="en-US" b="1" dirty="0"/>
            </a:p>
          </p:txBody>
        </p:sp>
      </p:grpSp>
      <p:sp>
        <p:nvSpPr>
          <p:cNvPr id="83" name="矩形 82">
            <a:extLst>
              <a:ext uri="{FF2B5EF4-FFF2-40B4-BE49-F238E27FC236}">
                <a16:creationId xmlns:a16="http://schemas.microsoft.com/office/drawing/2014/main" id="{E3E16ABE-D927-4073-6CEB-024133353FDB}"/>
              </a:ext>
            </a:extLst>
          </p:cNvPr>
          <p:cNvSpPr/>
          <p:nvPr/>
        </p:nvSpPr>
        <p:spPr>
          <a:xfrm>
            <a:off x="1177817" y="3034138"/>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a:extLst>
              <a:ext uri="{FF2B5EF4-FFF2-40B4-BE49-F238E27FC236}">
                <a16:creationId xmlns:a16="http://schemas.microsoft.com/office/drawing/2014/main" id="{4F2AB4C0-3886-A59E-2557-9136EEC5838D}"/>
              </a:ext>
            </a:extLst>
          </p:cNvPr>
          <p:cNvGrpSpPr/>
          <p:nvPr/>
        </p:nvGrpSpPr>
        <p:grpSpPr>
          <a:xfrm>
            <a:off x="6737899" y="3524453"/>
            <a:ext cx="2272427" cy="380605"/>
            <a:chOff x="6895674" y="2231080"/>
            <a:chExt cx="2272427" cy="380605"/>
          </a:xfrm>
        </p:grpSpPr>
        <p:cxnSp>
          <p:nvCxnSpPr>
            <p:cNvPr id="98" name="直接箭头连接符 97">
              <a:extLst>
                <a:ext uri="{FF2B5EF4-FFF2-40B4-BE49-F238E27FC236}">
                  <a16:creationId xmlns:a16="http://schemas.microsoft.com/office/drawing/2014/main" id="{72842BD9-E754-2513-AF78-1330D45D9439}"/>
                </a:ext>
              </a:extLst>
            </p:cNvPr>
            <p:cNvCxnSpPr>
              <a:cxnSpLocks/>
            </p:cNvCxnSpPr>
            <p:nvPr/>
          </p:nvCxnSpPr>
          <p:spPr>
            <a:xfrm>
              <a:off x="6895674" y="2611685"/>
              <a:ext cx="2223221"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9" name="文本框 98">
              <a:extLst>
                <a:ext uri="{FF2B5EF4-FFF2-40B4-BE49-F238E27FC236}">
                  <a16:creationId xmlns:a16="http://schemas.microsoft.com/office/drawing/2014/main" id="{F73C0B48-E9F8-DB0E-0EAD-E2C79931EC82}"/>
                </a:ext>
              </a:extLst>
            </p:cNvPr>
            <p:cNvSpPr txBox="1"/>
            <p:nvPr/>
          </p:nvSpPr>
          <p:spPr>
            <a:xfrm>
              <a:off x="7478820" y="2231080"/>
              <a:ext cx="935857" cy="369332"/>
            </a:xfrm>
            <a:prstGeom prst="rect">
              <a:avLst/>
            </a:prstGeom>
            <a:noFill/>
          </p:spPr>
          <p:txBody>
            <a:bodyPr wrap="square" rtlCol="0">
              <a:spAutoFit/>
            </a:bodyPr>
            <a:lstStyle/>
            <a:p>
              <a:pPr algn="ctr"/>
              <a:r>
                <a:rPr lang="en-US" altLang="zh-CN" b="1" dirty="0"/>
                <a:t>seq=201</a:t>
              </a:r>
              <a:endParaRPr lang="zh-CN" altLang="en-US" b="1" dirty="0"/>
            </a:p>
          </p:txBody>
        </p:sp>
        <p:sp>
          <p:nvSpPr>
            <p:cNvPr id="100" name="文本框 99">
              <a:extLst>
                <a:ext uri="{FF2B5EF4-FFF2-40B4-BE49-F238E27FC236}">
                  <a16:creationId xmlns:a16="http://schemas.microsoft.com/office/drawing/2014/main" id="{919319F6-6D2A-E06B-9C91-77043CCD7233}"/>
                </a:ext>
              </a:extLst>
            </p:cNvPr>
            <p:cNvSpPr txBox="1"/>
            <p:nvPr/>
          </p:nvSpPr>
          <p:spPr>
            <a:xfrm>
              <a:off x="8300029" y="2231080"/>
              <a:ext cx="868072" cy="369332"/>
            </a:xfrm>
            <a:prstGeom prst="rect">
              <a:avLst/>
            </a:prstGeom>
            <a:noFill/>
          </p:spPr>
          <p:txBody>
            <a:bodyPr wrap="square" rtlCol="0">
              <a:spAutoFit/>
            </a:bodyPr>
            <a:lstStyle/>
            <a:p>
              <a:pPr algn="ctr"/>
              <a:r>
                <a:rPr lang="en-US" altLang="zh-CN" b="1" dirty="0"/>
                <a:t>DATA</a:t>
              </a:r>
              <a:endParaRPr lang="zh-CN" altLang="en-US" b="1" dirty="0"/>
            </a:p>
          </p:txBody>
        </p:sp>
      </p:grpSp>
      <p:grpSp>
        <p:nvGrpSpPr>
          <p:cNvPr id="32" name="组合 31">
            <a:extLst>
              <a:ext uri="{FF2B5EF4-FFF2-40B4-BE49-F238E27FC236}">
                <a16:creationId xmlns:a16="http://schemas.microsoft.com/office/drawing/2014/main" id="{C6D40D7E-3F13-65FE-B34D-42A00302A788}"/>
              </a:ext>
            </a:extLst>
          </p:cNvPr>
          <p:cNvGrpSpPr/>
          <p:nvPr/>
        </p:nvGrpSpPr>
        <p:grpSpPr>
          <a:xfrm>
            <a:off x="296338" y="3385744"/>
            <a:ext cx="6103326" cy="725074"/>
            <a:chOff x="296338" y="3385744"/>
            <a:chExt cx="6103326" cy="725074"/>
          </a:xfrm>
        </p:grpSpPr>
        <p:grpSp>
          <p:nvGrpSpPr>
            <p:cNvPr id="44" name="组合 43">
              <a:extLst>
                <a:ext uri="{FF2B5EF4-FFF2-40B4-BE49-F238E27FC236}">
                  <a16:creationId xmlns:a16="http://schemas.microsoft.com/office/drawing/2014/main" id="{F8D0C702-A0B6-457A-3660-0B8034A52990}"/>
                </a:ext>
              </a:extLst>
            </p:cNvPr>
            <p:cNvGrpSpPr/>
            <p:nvPr/>
          </p:nvGrpSpPr>
          <p:grpSpPr>
            <a:xfrm>
              <a:off x="296338" y="3385744"/>
              <a:ext cx="6103326" cy="725074"/>
              <a:chOff x="296338" y="3385744"/>
              <a:chExt cx="6103326" cy="725074"/>
            </a:xfrm>
          </p:grpSpPr>
          <p:grpSp>
            <p:nvGrpSpPr>
              <p:cNvPr id="84" name="组合 83">
                <a:extLst>
                  <a:ext uri="{FF2B5EF4-FFF2-40B4-BE49-F238E27FC236}">
                    <a16:creationId xmlns:a16="http://schemas.microsoft.com/office/drawing/2014/main" id="{1189E04F-85C6-FEC3-5646-06B360F44DEC}"/>
                  </a:ext>
                </a:extLst>
              </p:cNvPr>
              <p:cNvGrpSpPr/>
              <p:nvPr/>
            </p:nvGrpSpPr>
            <p:grpSpPr>
              <a:xfrm>
                <a:off x="296338" y="3385744"/>
                <a:ext cx="6103326" cy="725074"/>
                <a:chOff x="301713" y="1939971"/>
                <a:chExt cx="6103326" cy="725074"/>
              </a:xfrm>
            </p:grpSpPr>
            <p:grpSp>
              <p:nvGrpSpPr>
                <p:cNvPr id="85" name="组合 84">
                  <a:extLst>
                    <a:ext uri="{FF2B5EF4-FFF2-40B4-BE49-F238E27FC236}">
                      <a16:creationId xmlns:a16="http://schemas.microsoft.com/office/drawing/2014/main" id="{CDE8D3A4-19FD-6DD3-E57A-1EC8A658E60B}"/>
                    </a:ext>
                  </a:extLst>
                </p:cNvPr>
                <p:cNvGrpSpPr/>
                <p:nvPr/>
              </p:nvGrpSpPr>
              <p:grpSpPr>
                <a:xfrm>
                  <a:off x="304800" y="1939971"/>
                  <a:ext cx="3481727" cy="725074"/>
                  <a:chOff x="304800" y="1939971"/>
                  <a:chExt cx="3481727" cy="725074"/>
                </a:xfrm>
              </p:grpSpPr>
              <p:sp>
                <p:nvSpPr>
                  <p:cNvPr id="95" name="矩形 94">
                    <a:extLst>
                      <a:ext uri="{FF2B5EF4-FFF2-40B4-BE49-F238E27FC236}">
                        <a16:creationId xmlns:a16="http://schemas.microsoft.com/office/drawing/2014/main" id="{C1FEC18C-E00F-434E-4154-E734B0762B9E}"/>
                      </a:ext>
                    </a:extLst>
                  </p:cNvPr>
                  <p:cNvSpPr/>
                  <p:nvPr/>
                </p:nvSpPr>
                <p:spPr>
                  <a:xfrm>
                    <a:off x="304800" y="2253525"/>
                    <a:ext cx="3481727"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文本框 95">
                    <a:extLst>
                      <a:ext uri="{FF2B5EF4-FFF2-40B4-BE49-F238E27FC236}">
                        <a16:creationId xmlns:a16="http://schemas.microsoft.com/office/drawing/2014/main" id="{02920BA9-8A1A-B3F5-FD17-E086CECF3ADE}"/>
                      </a:ext>
                    </a:extLst>
                  </p:cNvPr>
                  <p:cNvSpPr txBox="1"/>
                  <p:nvPr/>
                </p:nvSpPr>
                <p:spPr>
                  <a:xfrm>
                    <a:off x="1489262" y="1939971"/>
                    <a:ext cx="1112801" cy="365760"/>
                  </a:xfrm>
                  <a:prstGeom prst="rect">
                    <a:avLst/>
                  </a:prstGeom>
                  <a:noFill/>
                </p:spPr>
                <p:txBody>
                  <a:bodyPr wrap="square" rtlCol="0">
                    <a:spAutoFit/>
                  </a:bodyPr>
                  <a:lstStyle/>
                  <a:p>
                    <a:pPr algn="ctr"/>
                    <a:r>
                      <a:rPr lang="en-US" altLang="zh-CN" b="1" dirty="0">
                        <a:solidFill>
                          <a:schemeClr val="accent3"/>
                        </a:solidFill>
                      </a:rPr>
                      <a:t>swnd=400</a:t>
                    </a:r>
                    <a:endParaRPr lang="zh-CN" altLang="en-US" b="1" dirty="0">
                      <a:solidFill>
                        <a:schemeClr val="accent3"/>
                      </a:solidFill>
                    </a:endParaRPr>
                  </a:p>
                </p:txBody>
              </p:sp>
            </p:grpSp>
            <p:grpSp>
              <p:nvGrpSpPr>
                <p:cNvPr id="86" name="组合 85">
                  <a:extLst>
                    <a:ext uri="{FF2B5EF4-FFF2-40B4-BE49-F238E27FC236}">
                      <a16:creationId xmlns:a16="http://schemas.microsoft.com/office/drawing/2014/main" id="{DA4CAC88-C8FF-9144-CD15-FB68CAB1B3E2}"/>
                    </a:ext>
                  </a:extLst>
                </p:cNvPr>
                <p:cNvGrpSpPr/>
                <p:nvPr/>
              </p:nvGrpSpPr>
              <p:grpSpPr>
                <a:xfrm>
                  <a:off x="304800" y="2309063"/>
                  <a:ext cx="6100239" cy="300446"/>
                  <a:chOff x="301352" y="2013424"/>
                  <a:chExt cx="6100239" cy="300446"/>
                </a:xfrm>
              </p:grpSpPr>
              <p:sp>
                <p:nvSpPr>
                  <p:cNvPr id="88" name="矩形 87">
                    <a:extLst>
                      <a:ext uri="{FF2B5EF4-FFF2-40B4-BE49-F238E27FC236}">
                        <a16:creationId xmlns:a16="http://schemas.microsoft.com/office/drawing/2014/main" id="{2B039BA8-2BDA-CE98-1B02-A155BD8DB429}"/>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89" name="矩形 88">
                    <a:extLst>
                      <a:ext uri="{FF2B5EF4-FFF2-40B4-BE49-F238E27FC236}">
                        <a16:creationId xmlns:a16="http://schemas.microsoft.com/office/drawing/2014/main" id="{5BEE919D-3767-FEDD-DA55-8DA61C8E447E}"/>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90" name="矩形 89">
                    <a:extLst>
                      <a:ext uri="{FF2B5EF4-FFF2-40B4-BE49-F238E27FC236}">
                        <a16:creationId xmlns:a16="http://schemas.microsoft.com/office/drawing/2014/main" id="{8586F9C5-1BE2-FB86-A801-0E73F3AEB634}"/>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91" name="矩形 90">
                    <a:extLst>
                      <a:ext uri="{FF2B5EF4-FFF2-40B4-BE49-F238E27FC236}">
                        <a16:creationId xmlns:a16="http://schemas.microsoft.com/office/drawing/2014/main" id="{2DFC3F60-F548-D1BB-EBCC-BA3E108CC12C}"/>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92" name="矩形 91">
                    <a:extLst>
                      <a:ext uri="{FF2B5EF4-FFF2-40B4-BE49-F238E27FC236}">
                        <a16:creationId xmlns:a16="http://schemas.microsoft.com/office/drawing/2014/main" id="{93F1DDB6-2C6B-19BB-7737-731342CBA44E}"/>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93" name="矩形 92">
                    <a:extLst>
                      <a:ext uri="{FF2B5EF4-FFF2-40B4-BE49-F238E27FC236}">
                        <a16:creationId xmlns:a16="http://schemas.microsoft.com/office/drawing/2014/main" id="{05FC803A-54AD-0843-3F42-DC76EC385FA3}"/>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94" name="矩形 93">
                    <a:extLst>
                      <a:ext uri="{FF2B5EF4-FFF2-40B4-BE49-F238E27FC236}">
                        <a16:creationId xmlns:a16="http://schemas.microsoft.com/office/drawing/2014/main" id="{1E229697-A4B6-8D38-DD34-3D7C67DD2E1D}"/>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87" name="矩形 86">
                  <a:extLst>
                    <a:ext uri="{FF2B5EF4-FFF2-40B4-BE49-F238E27FC236}">
                      <a16:creationId xmlns:a16="http://schemas.microsoft.com/office/drawing/2014/main" id="{0D53F9F6-F0DA-B248-99E6-730158381EB9}"/>
                    </a:ext>
                  </a:extLst>
                </p:cNvPr>
                <p:cNvSpPr/>
                <p:nvPr/>
              </p:nvSpPr>
              <p:spPr>
                <a:xfrm>
                  <a:off x="301713"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矩形 100">
                <a:extLst>
                  <a:ext uri="{FF2B5EF4-FFF2-40B4-BE49-F238E27FC236}">
                    <a16:creationId xmlns:a16="http://schemas.microsoft.com/office/drawing/2014/main" id="{72B10F94-14DB-9765-4E12-8C4A38820DC6}"/>
                  </a:ext>
                </a:extLst>
              </p:cNvPr>
              <p:cNvSpPr/>
              <p:nvPr/>
            </p:nvSpPr>
            <p:spPr>
              <a:xfrm>
                <a:off x="1172442" y="3754837"/>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3F0DFBDA-963A-BFD1-FDBC-4BF94162B45F}"/>
                </a:ext>
              </a:extLst>
            </p:cNvPr>
            <p:cNvSpPr/>
            <p:nvPr/>
          </p:nvSpPr>
          <p:spPr>
            <a:xfrm>
              <a:off x="2040658" y="375150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a:extLst>
              <a:ext uri="{FF2B5EF4-FFF2-40B4-BE49-F238E27FC236}">
                <a16:creationId xmlns:a16="http://schemas.microsoft.com/office/drawing/2014/main" id="{AD8D4D9A-CC06-C248-58DE-70D225798CBD}"/>
              </a:ext>
            </a:extLst>
          </p:cNvPr>
          <p:cNvGrpSpPr/>
          <p:nvPr/>
        </p:nvGrpSpPr>
        <p:grpSpPr>
          <a:xfrm>
            <a:off x="8793800" y="3638853"/>
            <a:ext cx="770706" cy="541159"/>
            <a:chOff x="1132622" y="4985566"/>
            <a:chExt cx="770706" cy="541159"/>
          </a:xfrm>
        </p:grpSpPr>
        <p:sp>
          <p:nvSpPr>
            <p:cNvPr id="45" name="爆炸形: 8 pt  44">
              <a:extLst>
                <a:ext uri="{FF2B5EF4-FFF2-40B4-BE49-F238E27FC236}">
                  <a16:creationId xmlns:a16="http://schemas.microsoft.com/office/drawing/2014/main" id="{70372736-802B-0A4F-F1F1-70F21E0ABB03}"/>
                </a:ext>
              </a:extLst>
            </p:cNvPr>
            <p:cNvSpPr/>
            <p:nvPr/>
          </p:nvSpPr>
          <p:spPr>
            <a:xfrm>
              <a:off x="1132622" y="4985566"/>
              <a:ext cx="770706" cy="541159"/>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D23845EB-C416-BC87-F45F-670251FECADD}"/>
                </a:ext>
              </a:extLst>
            </p:cNvPr>
            <p:cNvSpPr txBox="1"/>
            <p:nvPr/>
          </p:nvSpPr>
          <p:spPr>
            <a:xfrm>
              <a:off x="1165725" y="5043287"/>
              <a:ext cx="704501" cy="369332"/>
            </a:xfrm>
            <a:prstGeom prst="rect">
              <a:avLst/>
            </a:prstGeom>
            <a:noFill/>
          </p:spPr>
          <p:txBody>
            <a:bodyPr wrap="square" rtlCol="0">
              <a:spAutoFit/>
            </a:bodyPr>
            <a:lstStyle/>
            <a:p>
              <a:pPr algn="ctr"/>
              <a:r>
                <a:rPr lang="zh-CN" altLang="en-US" b="1" dirty="0">
                  <a:solidFill>
                    <a:schemeClr val="bg1"/>
                  </a:solidFill>
                </a:rPr>
                <a:t>丢失</a:t>
              </a:r>
            </a:p>
          </p:txBody>
        </p:sp>
      </p:grpSp>
      <p:grpSp>
        <p:nvGrpSpPr>
          <p:cNvPr id="126" name="组合 125">
            <a:extLst>
              <a:ext uri="{FF2B5EF4-FFF2-40B4-BE49-F238E27FC236}">
                <a16:creationId xmlns:a16="http://schemas.microsoft.com/office/drawing/2014/main" id="{E52C6F1B-2096-1BF8-9C1D-A09BF3B25CAA}"/>
              </a:ext>
            </a:extLst>
          </p:cNvPr>
          <p:cNvGrpSpPr/>
          <p:nvPr/>
        </p:nvGrpSpPr>
        <p:grpSpPr>
          <a:xfrm>
            <a:off x="6736375" y="4324525"/>
            <a:ext cx="2875767" cy="370075"/>
            <a:chOff x="6736375" y="4324525"/>
            <a:chExt cx="2875767" cy="370075"/>
          </a:xfrm>
        </p:grpSpPr>
        <p:cxnSp>
          <p:nvCxnSpPr>
            <p:cNvPr id="103" name="直接箭头连接符 102">
              <a:extLst>
                <a:ext uri="{FF2B5EF4-FFF2-40B4-BE49-F238E27FC236}">
                  <a16:creationId xmlns:a16="http://schemas.microsoft.com/office/drawing/2014/main" id="{F28D359C-8170-B929-9622-9AB362F033A1}"/>
                </a:ext>
              </a:extLst>
            </p:cNvPr>
            <p:cNvCxnSpPr>
              <a:cxnSpLocks/>
            </p:cNvCxnSpPr>
            <p:nvPr/>
          </p:nvCxnSpPr>
          <p:spPr>
            <a:xfrm flipH="1">
              <a:off x="6736375" y="4694600"/>
              <a:ext cx="2864634"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23" name="文本框 122">
              <a:extLst>
                <a:ext uri="{FF2B5EF4-FFF2-40B4-BE49-F238E27FC236}">
                  <a16:creationId xmlns:a16="http://schemas.microsoft.com/office/drawing/2014/main" id="{47B95DB0-7000-D171-15CB-4A5F95FA43E9}"/>
                </a:ext>
              </a:extLst>
            </p:cNvPr>
            <p:cNvSpPr txBox="1"/>
            <p:nvPr/>
          </p:nvSpPr>
          <p:spPr>
            <a:xfrm>
              <a:off x="6890419" y="4324525"/>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124" name="文本框 123">
              <a:extLst>
                <a:ext uri="{FF2B5EF4-FFF2-40B4-BE49-F238E27FC236}">
                  <a16:creationId xmlns:a16="http://schemas.microsoft.com/office/drawing/2014/main" id="{259D3275-8C2A-95FC-FCAA-6C383C4C13A2}"/>
                </a:ext>
              </a:extLst>
            </p:cNvPr>
            <p:cNvSpPr txBox="1"/>
            <p:nvPr/>
          </p:nvSpPr>
          <p:spPr>
            <a:xfrm>
              <a:off x="7593340" y="4324525"/>
              <a:ext cx="1012088" cy="369332"/>
            </a:xfrm>
            <a:prstGeom prst="rect">
              <a:avLst/>
            </a:prstGeom>
            <a:noFill/>
          </p:spPr>
          <p:txBody>
            <a:bodyPr wrap="square" rtlCol="0">
              <a:spAutoFit/>
            </a:bodyPr>
            <a:lstStyle/>
            <a:p>
              <a:pPr algn="ctr"/>
              <a:r>
                <a:rPr lang="en-US" altLang="zh-CN" b="1" dirty="0"/>
                <a:t>ack=201</a:t>
              </a:r>
              <a:endParaRPr lang="zh-CN" altLang="en-US" b="1" dirty="0"/>
            </a:p>
          </p:txBody>
        </p:sp>
        <p:sp>
          <p:nvSpPr>
            <p:cNvPr id="125" name="文本框 124">
              <a:extLst>
                <a:ext uri="{FF2B5EF4-FFF2-40B4-BE49-F238E27FC236}">
                  <a16:creationId xmlns:a16="http://schemas.microsoft.com/office/drawing/2014/main" id="{F259C5EE-F8E3-0829-B56E-131A8965BA1B}"/>
                </a:ext>
              </a:extLst>
            </p:cNvPr>
            <p:cNvSpPr txBox="1"/>
            <p:nvPr/>
          </p:nvSpPr>
          <p:spPr>
            <a:xfrm>
              <a:off x="8502295" y="4324525"/>
              <a:ext cx="1109847" cy="369332"/>
            </a:xfrm>
            <a:prstGeom prst="rect">
              <a:avLst/>
            </a:prstGeom>
            <a:noFill/>
          </p:spPr>
          <p:txBody>
            <a:bodyPr wrap="square" rtlCol="0">
              <a:spAutoFit/>
            </a:bodyPr>
            <a:lstStyle/>
            <a:p>
              <a:pPr algn="ctr"/>
              <a:r>
                <a:rPr lang="en-US" altLang="zh-CN" b="1" dirty="0"/>
                <a:t>rwnd=300</a:t>
              </a:r>
              <a:endParaRPr lang="zh-CN" altLang="en-US" b="1" dirty="0"/>
            </a:p>
          </p:txBody>
        </p:sp>
      </p:grpSp>
      <p:sp>
        <p:nvSpPr>
          <p:cNvPr id="119" name="矩形 118">
            <a:extLst>
              <a:ext uri="{FF2B5EF4-FFF2-40B4-BE49-F238E27FC236}">
                <a16:creationId xmlns:a16="http://schemas.microsoft.com/office/drawing/2014/main" id="{6000A56B-746D-EE69-53D5-B7B5A9E32D4B}"/>
              </a:ext>
            </a:extLst>
          </p:cNvPr>
          <p:cNvSpPr/>
          <p:nvPr/>
        </p:nvSpPr>
        <p:spPr>
          <a:xfrm>
            <a:off x="299425" y="4476578"/>
            <a:ext cx="3481727"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0" name="组合 109">
            <a:extLst>
              <a:ext uri="{FF2B5EF4-FFF2-40B4-BE49-F238E27FC236}">
                <a16:creationId xmlns:a16="http://schemas.microsoft.com/office/drawing/2014/main" id="{37D8831E-6545-5CEC-046E-2B0F912496E8}"/>
              </a:ext>
            </a:extLst>
          </p:cNvPr>
          <p:cNvGrpSpPr/>
          <p:nvPr/>
        </p:nvGrpSpPr>
        <p:grpSpPr>
          <a:xfrm>
            <a:off x="299425" y="4532116"/>
            <a:ext cx="6100239" cy="300446"/>
            <a:chOff x="301352" y="2013424"/>
            <a:chExt cx="6100239" cy="300446"/>
          </a:xfrm>
        </p:grpSpPr>
        <p:sp>
          <p:nvSpPr>
            <p:cNvPr id="112" name="矩形 111">
              <a:extLst>
                <a:ext uri="{FF2B5EF4-FFF2-40B4-BE49-F238E27FC236}">
                  <a16:creationId xmlns:a16="http://schemas.microsoft.com/office/drawing/2014/main" id="{40ECD107-3F92-1DB7-342F-49463595429D}"/>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113" name="矩形 112">
              <a:extLst>
                <a:ext uri="{FF2B5EF4-FFF2-40B4-BE49-F238E27FC236}">
                  <a16:creationId xmlns:a16="http://schemas.microsoft.com/office/drawing/2014/main" id="{B24810A8-24BA-EFDC-BF9F-7405C40DA8D3}"/>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14" name="矩形 113">
              <a:extLst>
                <a:ext uri="{FF2B5EF4-FFF2-40B4-BE49-F238E27FC236}">
                  <a16:creationId xmlns:a16="http://schemas.microsoft.com/office/drawing/2014/main" id="{83E0E8A9-4D89-5ACE-E0E8-53F8BE64DC18}"/>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15" name="矩形 114">
              <a:extLst>
                <a:ext uri="{FF2B5EF4-FFF2-40B4-BE49-F238E27FC236}">
                  <a16:creationId xmlns:a16="http://schemas.microsoft.com/office/drawing/2014/main" id="{ED44BF85-E1F6-5ADA-EA24-B7786B34E181}"/>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16" name="矩形 115">
              <a:extLst>
                <a:ext uri="{FF2B5EF4-FFF2-40B4-BE49-F238E27FC236}">
                  <a16:creationId xmlns:a16="http://schemas.microsoft.com/office/drawing/2014/main" id="{E5D5E7CF-70B3-636A-DA0B-AAAF1C2E6081}"/>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17" name="矩形 116">
              <a:extLst>
                <a:ext uri="{FF2B5EF4-FFF2-40B4-BE49-F238E27FC236}">
                  <a16:creationId xmlns:a16="http://schemas.microsoft.com/office/drawing/2014/main" id="{4E8697CD-66C4-3922-9DF2-161D13EFAB20}"/>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18" name="矩形 117">
              <a:extLst>
                <a:ext uri="{FF2B5EF4-FFF2-40B4-BE49-F238E27FC236}">
                  <a16:creationId xmlns:a16="http://schemas.microsoft.com/office/drawing/2014/main" id="{6B491247-CEA3-0CA0-B73A-8128577FC3EB}"/>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111" name="矩形 110">
            <a:extLst>
              <a:ext uri="{FF2B5EF4-FFF2-40B4-BE49-F238E27FC236}">
                <a16:creationId xmlns:a16="http://schemas.microsoft.com/office/drawing/2014/main" id="{1FC7397F-CE6E-46BD-37BE-2D8AF4F2106B}"/>
              </a:ext>
            </a:extLst>
          </p:cNvPr>
          <p:cNvSpPr/>
          <p:nvPr/>
        </p:nvSpPr>
        <p:spPr>
          <a:xfrm>
            <a:off x="296338" y="4532117"/>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892A83E5-64D6-34A7-7B02-3CDEEDD99C38}"/>
              </a:ext>
            </a:extLst>
          </p:cNvPr>
          <p:cNvSpPr/>
          <p:nvPr/>
        </p:nvSpPr>
        <p:spPr>
          <a:xfrm>
            <a:off x="1172442" y="4532117"/>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D5662310-33AF-B937-1B18-29180C3A9A37}"/>
              </a:ext>
            </a:extLst>
          </p:cNvPr>
          <p:cNvSpPr/>
          <p:nvPr/>
        </p:nvSpPr>
        <p:spPr>
          <a:xfrm>
            <a:off x="2040658" y="452878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42489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accel="50000" decel="50000" fill="hold" grpId="0" nodeType="withEffect">
                                  <p:stCondLst>
                                    <p:cond delay="0"/>
                                  </p:stCondLst>
                                  <p:childTnLst>
                                    <p:animEffect transition="out" filter="fade">
                                      <p:cBhvr>
                                        <p:cTn id="6" dur="1000"/>
                                        <p:tgtEl>
                                          <p:spTgt spid="119"/>
                                        </p:tgtEl>
                                      </p:cBhvr>
                                    </p:animEffect>
                                    <p:set>
                                      <p:cBhvr>
                                        <p:cTn id="7" dur="1" fill="hold">
                                          <p:stCondLst>
                                            <p:cond delay="999"/>
                                          </p:stCondLst>
                                        </p:cTn>
                                        <p:tgtEl>
                                          <p:spTgt spid="119"/>
                                        </p:tgtEl>
                                        <p:attrNameLst>
                                          <p:attrName>style.visibility</p:attrName>
                                        </p:attrNameLst>
                                      </p:cBhvr>
                                      <p:to>
                                        <p:strVal val="hidden"/>
                                      </p:to>
                                    </p:set>
                                  </p:childTnLst>
                                </p:cTn>
                              </p:par>
                              <p:par>
                                <p:cTn id="8" presetID="10" presetClass="entr" presetSubtype="0" accel="50000" decel="50000" fill="hold" grpId="0" nodeType="withEffect">
                                  <p:stCondLst>
                                    <p:cond delay="0"/>
                                  </p:stCondLst>
                                  <p:childTnLst>
                                    <p:set>
                                      <p:cBhvr>
                                        <p:cTn id="9" dur="1" fill="hold">
                                          <p:stCondLst>
                                            <p:cond delay="0"/>
                                          </p:stCondLst>
                                        </p:cTn>
                                        <p:tgtEl>
                                          <p:spTgt spid="129"/>
                                        </p:tgtEl>
                                        <p:attrNameLst>
                                          <p:attrName>style.visibility</p:attrName>
                                        </p:attrNameLst>
                                      </p:cBhvr>
                                      <p:to>
                                        <p:strVal val="visible"/>
                                      </p:to>
                                    </p:set>
                                    <p:animEffect transition="in" filter="fade">
                                      <p:cBhvr>
                                        <p:cTn id="10" dur="1000"/>
                                        <p:tgtEl>
                                          <p:spTgt spid="129"/>
                                        </p:tgtEl>
                                      </p:cBhvr>
                                    </p:animEffect>
                                  </p:childTnLst>
                                </p:cTn>
                              </p:par>
                              <p:par>
                                <p:cTn id="11" presetID="63" presetClass="path" presetSubtype="0" accel="50000" decel="50000" fill="hold" grpId="1" nodeType="withEffect">
                                  <p:stCondLst>
                                    <p:cond delay="0"/>
                                  </p:stCondLst>
                                  <p:childTnLst>
                                    <p:animMotion origin="layout" path="M 0 0 L 0.143196 -0.000638 E" pathEditMode="relative" ptsTypes="">
                                      <p:cBhvr>
                                        <p:cTn id="12" dur="1000" fill="hold"/>
                                        <p:tgtEl>
                                          <p:spTgt spid="119"/>
                                        </p:tgtEl>
                                        <p:attrNameLst>
                                          <p:attrName>ppt_x</p:attrName>
                                          <p:attrName>ppt_y</p:attrName>
                                        </p:attrNameLst>
                                      </p:cBhvr>
                                    </p:animMotion>
                                  </p:childTnLst>
                                </p:cTn>
                              </p:par>
                              <p:par>
                                <p:cTn id="13" presetID="63" presetClass="path" presetSubtype="0" accel="50000" decel="50000" fill="hold" grpId="1" nodeType="withEffect">
                                  <p:stCondLst>
                                    <p:cond delay="0"/>
                                  </p:stCondLst>
                                  <p:childTnLst>
                                    <p:animMotion origin="layout" path="M -0.143196 0.000638 L 0 0 E" pathEditMode="relative" ptsTypes="">
                                      <p:cBhvr>
                                        <p:cTn id="14" dur="1000" fill="hold"/>
                                        <p:tgtEl>
                                          <p:spTgt spid="129"/>
                                        </p:tgtEl>
                                        <p:attrNameLst>
                                          <p:attrName>ppt_x</p:attrName>
                                          <p:attrName>ppt_y</p:attrName>
                                        </p:attrNameLst>
                                      </p:cBhvr>
                                    </p:animMotion>
                                  </p:childTnLst>
                                </p:cTn>
                              </p:par>
                              <p:par>
                                <p:cTn id="15" presetID="6" presetClass="emph" presetSubtype="0" accel="50000" decel="50000" fill="hold" grpId="2" nodeType="withEffect">
                                  <p:stCondLst>
                                    <p:cond delay="0"/>
                                  </p:stCondLst>
                                  <p:childTnLst>
                                    <p:animScale>
                                      <p:cBhvr>
                                        <p:cTn id="16" dur="1000" fill="hold"/>
                                        <p:tgtEl>
                                          <p:spTgt spid="119"/>
                                        </p:tgtEl>
                                      </p:cBhvr>
                                      <p:by x="150000" y="150000"/>
                                      <p:from x="100000" y="100000"/>
                                      <p:to x="100000" y="100000"/>
                                    </p:animScale>
                                  </p:childTnLst>
                                </p:cTn>
                              </p:par>
                              <p:par>
                                <p:cTn id="17" presetID="6" presetClass="emph" presetSubtype="0" accel="50000" decel="50000" fill="hold" grpId="2" nodeType="withEffect">
                                  <p:stCondLst>
                                    <p:cond delay="0"/>
                                  </p:stCondLst>
                                  <p:childTnLst>
                                    <p:animScale>
                                      <p:cBhvr>
                                        <p:cTn id="18" dur="1000" fill="hold"/>
                                        <p:tgtEl>
                                          <p:spTgt spid="129"/>
                                        </p:tgtEl>
                                      </p:cBhvr>
                                      <p:by x="150000" y="150000"/>
                                      <p:from x="100000" y="10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29" grpId="1" animBg="1"/>
      <p:bldP spid="129" grpId="2" animBg="1"/>
      <p:bldP spid="119" grpId="0" animBg="1"/>
      <p:bldP spid="119" grpId="1" animBg="1"/>
      <p:bldP spid="119" grpId="2"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文本框 104">
            <a:extLst>
              <a:ext uri="{FF2B5EF4-FFF2-40B4-BE49-F238E27FC236}">
                <a16:creationId xmlns:a16="http://schemas.microsoft.com/office/drawing/2014/main" id="{8605D5DC-9F5C-5970-17A8-0AB0642E744E}"/>
              </a:ext>
            </a:extLst>
          </p:cNvPr>
          <p:cNvSpPr txBox="1"/>
          <p:nvPr/>
        </p:nvSpPr>
        <p:spPr>
          <a:xfrm>
            <a:off x="2801783" y="4159690"/>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sp>
        <p:nvSpPr>
          <p:cNvPr id="104" name="矩形 103">
            <a:extLst>
              <a:ext uri="{FF2B5EF4-FFF2-40B4-BE49-F238E27FC236}">
                <a16:creationId xmlns:a16="http://schemas.microsoft.com/office/drawing/2014/main" id="{3F3E4F47-E169-3AB0-959F-7B5BD300B080}"/>
              </a:ext>
            </a:extLst>
          </p:cNvPr>
          <p:cNvSpPr/>
          <p:nvPr/>
        </p:nvSpPr>
        <p:spPr>
          <a:xfrm>
            <a:off x="2047885" y="4475533"/>
            <a:ext cx="261148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a:extLst>
              <a:ext uri="{FF2B5EF4-FFF2-40B4-BE49-F238E27FC236}">
                <a16:creationId xmlns:a16="http://schemas.microsoft.com/office/drawing/2014/main" id="{3BADB363-6686-38FE-F822-14729C0CCE12}"/>
              </a:ext>
            </a:extLst>
          </p:cNvPr>
          <p:cNvSpPr/>
          <p:nvPr/>
        </p:nvSpPr>
        <p:spPr>
          <a:xfrm>
            <a:off x="2045267" y="4472201"/>
            <a:ext cx="3481727"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5DE4F913-8F0F-2C36-E9DE-DA0F389A027F}"/>
              </a:ext>
            </a:extLst>
          </p:cNvPr>
          <p:cNvSpPr txBox="1"/>
          <p:nvPr/>
        </p:nvSpPr>
        <p:spPr>
          <a:xfrm>
            <a:off x="7321143" y="896456"/>
            <a:ext cx="1710312" cy="369332"/>
          </a:xfrm>
          <a:prstGeom prst="rect">
            <a:avLst/>
          </a:prstGeom>
          <a:noFill/>
        </p:spPr>
        <p:txBody>
          <a:bodyPr wrap="square" rtlCol="0">
            <a:spAutoFit/>
          </a:bodyPr>
          <a:lstStyle/>
          <a:p>
            <a:pPr algn="ctr"/>
            <a:r>
              <a:rPr lang="en-US" altLang="zh-CN" b="1" dirty="0"/>
              <a:t>A</a:t>
            </a:r>
            <a:r>
              <a:rPr lang="zh-CN" altLang="en-US" b="1" dirty="0"/>
              <a:t>给</a:t>
            </a:r>
            <a:r>
              <a:rPr lang="en-US" altLang="zh-CN" b="1" dirty="0"/>
              <a:t>B</a:t>
            </a:r>
            <a:r>
              <a:rPr lang="zh-CN" altLang="en-US" b="1" dirty="0"/>
              <a:t>发送数据</a:t>
            </a:r>
          </a:p>
        </p:txBody>
      </p:sp>
      <p:sp>
        <p:nvSpPr>
          <p:cNvPr id="14" name="文本框 13">
            <a:extLst>
              <a:ext uri="{FF2B5EF4-FFF2-40B4-BE49-F238E27FC236}">
                <a16:creationId xmlns:a16="http://schemas.microsoft.com/office/drawing/2014/main" id="{E0CAA606-13D4-C0C7-238A-60691033913A}"/>
              </a:ext>
            </a:extLst>
          </p:cNvPr>
          <p:cNvSpPr txBox="1"/>
          <p:nvPr/>
        </p:nvSpPr>
        <p:spPr>
          <a:xfrm>
            <a:off x="7328743" y="1644093"/>
            <a:ext cx="1710312" cy="369332"/>
          </a:xfrm>
          <a:prstGeom prst="rect">
            <a:avLst/>
          </a:prstGeom>
          <a:noFill/>
        </p:spPr>
        <p:txBody>
          <a:bodyPr wrap="square" rtlCol="0">
            <a:spAutoFit/>
          </a:bodyPr>
          <a:lstStyle/>
          <a:p>
            <a:pPr algn="ctr"/>
            <a:r>
              <a:rPr lang="en-US" altLang="zh-CN" b="1" dirty="0"/>
              <a:t>B</a:t>
            </a:r>
            <a:r>
              <a:rPr lang="zh-CN" altLang="en-US" b="1" dirty="0"/>
              <a:t>对</a:t>
            </a:r>
            <a:r>
              <a:rPr lang="en-US" altLang="zh-CN" b="1" dirty="0"/>
              <a:t>A</a:t>
            </a:r>
            <a:r>
              <a:rPr lang="zh-CN" altLang="en-US" b="1" dirty="0"/>
              <a:t>流量控制</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p>
          </p:txBody>
        </p:sp>
      </p:grpSp>
      <p:grpSp>
        <p:nvGrpSpPr>
          <p:cNvPr id="16" name="组合 15">
            <a:extLst>
              <a:ext uri="{FF2B5EF4-FFF2-40B4-BE49-F238E27FC236}">
                <a16:creationId xmlns:a16="http://schemas.microsoft.com/office/drawing/2014/main" id="{80F1B311-2F3A-ACA2-07D1-822A44A2F429}"/>
              </a:ext>
            </a:extLst>
          </p:cNvPr>
          <p:cNvGrpSpPr/>
          <p:nvPr/>
        </p:nvGrpSpPr>
        <p:grpSpPr>
          <a:xfrm>
            <a:off x="6384834" y="1085736"/>
            <a:ext cx="3566255" cy="667591"/>
            <a:chOff x="5945910" y="1085736"/>
            <a:chExt cx="3566255" cy="667591"/>
          </a:xfrm>
        </p:grpSpPr>
        <p:grpSp>
          <p:nvGrpSpPr>
            <p:cNvPr id="7" name="组合 6">
              <a:extLst>
                <a:ext uri="{FF2B5EF4-FFF2-40B4-BE49-F238E27FC236}">
                  <a16:creationId xmlns:a16="http://schemas.microsoft.com/office/drawing/2014/main" id="{A9EFE3FE-4601-5B9E-77B2-289423C12D4B}"/>
                </a:ext>
              </a:extLst>
            </p:cNvPr>
            <p:cNvGrpSpPr/>
            <p:nvPr/>
          </p:nvGrpSpPr>
          <p:grpSpPr>
            <a:xfrm>
              <a:off x="5945910" y="1085736"/>
              <a:ext cx="677140" cy="654939"/>
              <a:chOff x="7511027" y="2136324"/>
              <a:chExt cx="677140" cy="654939"/>
            </a:xfrm>
          </p:grpSpPr>
          <p:pic>
            <p:nvPicPr>
              <p:cNvPr id="5" name="图形 4">
                <a:extLst>
                  <a:ext uri="{FF2B5EF4-FFF2-40B4-BE49-F238E27FC236}">
                    <a16:creationId xmlns:a16="http://schemas.microsoft.com/office/drawing/2014/main" id="{98E6B5E2-680A-FF63-F485-207329F649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6" name="文本框 5">
                <a:extLst>
                  <a:ext uri="{FF2B5EF4-FFF2-40B4-BE49-F238E27FC236}">
                    <a16:creationId xmlns:a16="http://schemas.microsoft.com/office/drawing/2014/main" id="{97B4575D-497E-45BE-06AF-A13242535CE0}"/>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A</a:t>
                </a:r>
                <a:endParaRPr lang="zh-CN" altLang="en-US" sz="2000" b="1" dirty="0">
                  <a:solidFill>
                    <a:schemeClr val="bg1"/>
                  </a:solidFill>
                </a:endParaRPr>
              </a:p>
            </p:txBody>
          </p:sp>
        </p:grpSp>
        <p:grpSp>
          <p:nvGrpSpPr>
            <p:cNvPr id="8" name="组合 7">
              <a:extLst>
                <a:ext uri="{FF2B5EF4-FFF2-40B4-BE49-F238E27FC236}">
                  <a16:creationId xmlns:a16="http://schemas.microsoft.com/office/drawing/2014/main" id="{9DCE203E-F6FE-5AE9-9972-1AB6CD8AB18F}"/>
                </a:ext>
              </a:extLst>
            </p:cNvPr>
            <p:cNvGrpSpPr/>
            <p:nvPr/>
          </p:nvGrpSpPr>
          <p:grpSpPr>
            <a:xfrm>
              <a:off x="8835025" y="1098388"/>
              <a:ext cx="677140" cy="654939"/>
              <a:chOff x="7511027" y="2136324"/>
              <a:chExt cx="677140" cy="654939"/>
            </a:xfrm>
          </p:grpSpPr>
          <p:pic>
            <p:nvPicPr>
              <p:cNvPr id="9" name="图形 8">
                <a:extLst>
                  <a:ext uri="{FF2B5EF4-FFF2-40B4-BE49-F238E27FC236}">
                    <a16:creationId xmlns:a16="http://schemas.microsoft.com/office/drawing/2014/main" id="{8E7D395B-A56C-8D44-578A-69F5B4FDCB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10" name="文本框 9">
                <a:extLst>
                  <a:ext uri="{FF2B5EF4-FFF2-40B4-BE49-F238E27FC236}">
                    <a16:creationId xmlns:a16="http://schemas.microsoft.com/office/drawing/2014/main" id="{0B74A95B-2D1F-F184-7228-D99702F49DE3}"/>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B</a:t>
                </a:r>
                <a:endParaRPr lang="zh-CN" altLang="en-US" sz="2000" b="1" dirty="0">
                  <a:solidFill>
                    <a:schemeClr val="bg1"/>
                  </a:solidFill>
                </a:endParaRPr>
              </a:p>
            </p:txBody>
          </p:sp>
        </p:grpSp>
        <p:grpSp>
          <p:nvGrpSpPr>
            <p:cNvPr id="15" name="组合 14">
              <a:extLst>
                <a:ext uri="{FF2B5EF4-FFF2-40B4-BE49-F238E27FC236}">
                  <a16:creationId xmlns:a16="http://schemas.microsoft.com/office/drawing/2014/main" id="{CAC90CB8-A264-FC0D-1AD3-01F784E189E9}"/>
                </a:ext>
              </a:extLst>
            </p:cNvPr>
            <p:cNvGrpSpPr/>
            <p:nvPr/>
          </p:nvGrpSpPr>
          <p:grpSpPr>
            <a:xfrm>
              <a:off x="6623050" y="1274762"/>
              <a:ext cx="2243850" cy="369332"/>
              <a:chOff x="6623050" y="1274762"/>
              <a:chExt cx="2243850" cy="369332"/>
            </a:xfrm>
          </p:grpSpPr>
          <p:sp>
            <p:nvSpPr>
              <p:cNvPr id="12" name="圆柱体 11">
                <a:extLst>
                  <a:ext uri="{FF2B5EF4-FFF2-40B4-BE49-F238E27FC236}">
                    <a16:creationId xmlns:a16="http://schemas.microsoft.com/office/drawing/2014/main" id="{780A8A3C-3E1F-E015-E386-B450A641478F}"/>
                  </a:ext>
                </a:extLst>
              </p:cNvPr>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D20203B-7340-3B3C-EB43-3D1FEAECF015}"/>
                  </a:ext>
                </a:extLst>
              </p:cNvPr>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p>
            </p:txBody>
          </p:sp>
        </p:grpSp>
      </p:grpSp>
      <p:grpSp>
        <p:nvGrpSpPr>
          <p:cNvPr id="23" name="组合 22">
            <a:extLst>
              <a:ext uri="{FF2B5EF4-FFF2-40B4-BE49-F238E27FC236}">
                <a16:creationId xmlns:a16="http://schemas.microsoft.com/office/drawing/2014/main" id="{61C6D7BC-FECE-3005-8CD3-BA8AA893F805}"/>
              </a:ext>
            </a:extLst>
          </p:cNvPr>
          <p:cNvGrpSpPr/>
          <p:nvPr/>
        </p:nvGrpSpPr>
        <p:grpSpPr>
          <a:xfrm>
            <a:off x="6464001" y="1740674"/>
            <a:ext cx="3418275" cy="4774426"/>
            <a:chOff x="7004329" y="1740674"/>
            <a:chExt cx="3418275" cy="4774426"/>
          </a:xfrm>
        </p:grpSpPr>
        <p:cxnSp>
          <p:nvCxnSpPr>
            <p:cNvPr id="18" name="直接箭头连接符 17">
              <a:extLst>
                <a:ext uri="{FF2B5EF4-FFF2-40B4-BE49-F238E27FC236}">
                  <a16:creationId xmlns:a16="http://schemas.microsoft.com/office/drawing/2014/main" id="{C29108A2-6FF6-EECC-D42A-4119A5C4474C}"/>
                </a:ext>
              </a:extLst>
            </p:cNvPr>
            <p:cNvCxnSpPr>
              <a:cxnSpLocks/>
            </p:cNvCxnSpPr>
            <p:nvPr/>
          </p:nvCxnSpPr>
          <p:spPr>
            <a:xfrm>
              <a:off x="7283602"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BE49CE6-D81F-402D-B4F5-95CBA7A575DA}"/>
                </a:ext>
              </a:extLst>
            </p:cNvPr>
            <p:cNvCxnSpPr>
              <a:cxnSpLocks/>
            </p:cNvCxnSpPr>
            <p:nvPr/>
          </p:nvCxnSpPr>
          <p:spPr>
            <a:xfrm>
              <a:off x="10152847"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01A7C94-9AE1-2E1F-703C-A039119CB0E7}"/>
                </a:ext>
              </a:extLst>
            </p:cNvPr>
            <p:cNvSpPr txBox="1"/>
            <p:nvPr/>
          </p:nvSpPr>
          <p:spPr>
            <a:xfrm>
              <a:off x="7004329" y="6145768"/>
              <a:ext cx="272374" cy="369332"/>
            </a:xfrm>
            <a:prstGeom prst="rect">
              <a:avLst/>
            </a:prstGeom>
            <a:noFill/>
          </p:spPr>
          <p:txBody>
            <a:bodyPr wrap="square" rtlCol="0">
              <a:spAutoFit/>
            </a:bodyPr>
            <a:lstStyle/>
            <a:p>
              <a:r>
                <a:rPr lang="en-US" altLang="zh-CN" b="1" dirty="0"/>
                <a:t>t</a:t>
              </a:r>
              <a:endParaRPr lang="zh-CN" altLang="en-US" b="1" dirty="0"/>
            </a:p>
          </p:txBody>
        </p:sp>
        <p:sp>
          <p:nvSpPr>
            <p:cNvPr id="21" name="文本框 20">
              <a:extLst>
                <a:ext uri="{FF2B5EF4-FFF2-40B4-BE49-F238E27FC236}">
                  <a16:creationId xmlns:a16="http://schemas.microsoft.com/office/drawing/2014/main" id="{4869CA13-848C-A58C-D7BA-8C0445D375C1}"/>
                </a:ext>
              </a:extLst>
            </p:cNvPr>
            <p:cNvSpPr txBox="1"/>
            <p:nvPr/>
          </p:nvSpPr>
          <p:spPr>
            <a:xfrm>
              <a:off x="10150230" y="6145768"/>
              <a:ext cx="272374" cy="369332"/>
            </a:xfrm>
            <a:prstGeom prst="rect">
              <a:avLst/>
            </a:prstGeom>
            <a:noFill/>
          </p:spPr>
          <p:txBody>
            <a:bodyPr wrap="square" rtlCol="0">
              <a:spAutoFit/>
            </a:bodyPr>
            <a:lstStyle/>
            <a:p>
              <a:r>
                <a:rPr lang="en-US" altLang="zh-CN" b="1" dirty="0"/>
                <a:t>t</a:t>
              </a:r>
              <a:endParaRPr lang="zh-CN" altLang="en-US" b="1" dirty="0"/>
            </a:p>
          </p:txBody>
        </p:sp>
      </p:grpSp>
      <p:cxnSp>
        <p:nvCxnSpPr>
          <p:cNvPr id="37" name="直接箭头连接符 36">
            <a:extLst>
              <a:ext uri="{FF2B5EF4-FFF2-40B4-BE49-F238E27FC236}">
                <a16:creationId xmlns:a16="http://schemas.microsoft.com/office/drawing/2014/main" id="{8C784D16-4E41-91E6-C816-314F22755AEA}"/>
              </a:ext>
            </a:extLst>
          </p:cNvPr>
          <p:cNvCxnSpPr>
            <a:cxnSpLocks/>
          </p:cNvCxnSpPr>
          <p:nvPr/>
        </p:nvCxnSpPr>
        <p:spPr>
          <a:xfrm>
            <a:off x="6743274" y="24592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116EFF78-2877-EA6D-EF75-C991CCBD3EBC}"/>
              </a:ext>
            </a:extLst>
          </p:cNvPr>
          <p:cNvSpPr txBox="1"/>
          <p:nvPr/>
        </p:nvSpPr>
        <p:spPr>
          <a:xfrm>
            <a:off x="7326420" y="2078680"/>
            <a:ext cx="935857" cy="369332"/>
          </a:xfrm>
          <a:prstGeom prst="rect">
            <a:avLst/>
          </a:prstGeom>
          <a:noFill/>
        </p:spPr>
        <p:txBody>
          <a:bodyPr wrap="square" rtlCol="0">
            <a:spAutoFit/>
          </a:bodyPr>
          <a:lstStyle/>
          <a:p>
            <a:pPr algn="ctr"/>
            <a:r>
              <a:rPr lang="en-US" altLang="zh-CN" b="1" dirty="0"/>
              <a:t>seq=1</a:t>
            </a:r>
            <a:endParaRPr lang="zh-CN" altLang="en-US" b="1" dirty="0"/>
          </a:p>
        </p:txBody>
      </p:sp>
      <p:sp>
        <p:nvSpPr>
          <p:cNvPr id="39" name="文本框 38">
            <a:extLst>
              <a:ext uri="{FF2B5EF4-FFF2-40B4-BE49-F238E27FC236}">
                <a16:creationId xmlns:a16="http://schemas.microsoft.com/office/drawing/2014/main" id="{15D78F2B-4CBD-D199-E8FC-3A971CC2F58D}"/>
              </a:ext>
            </a:extLst>
          </p:cNvPr>
          <p:cNvSpPr txBox="1"/>
          <p:nvPr/>
        </p:nvSpPr>
        <p:spPr>
          <a:xfrm>
            <a:off x="8147629" y="2078680"/>
            <a:ext cx="868072" cy="369332"/>
          </a:xfrm>
          <a:prstGeom prst="rect">
            <a:avLst/>
          </a:prstGeom>
          <a:noFill/>
        </p:spPr>
        <p:txBody>
          <a:bodyPr wrap="square" rtlCol="0">
            <a:spAutoFit/>
          </a:bodyPr>
          <a:lstStyle/>
          <a:p>
            <a:pPr algn="ctr"/>
            <a:r>
              <a:rPr lang="en-US" altLang="zh-CN" b="1" dirty="0"/>
              <a:t>DATA</a:t>
            </a:r>
            <a:endParaRPr lang="zh-CN" altLang="en-US" b="1" dirty="0"/>
          </a:p>
        </p:txBody>
      </p:sp>
      <p:grpSp>
        <p:nvGrpSpPr>
          <p:cNvPr id="17" name="组合 16">
            <a:extLst>
              <a:ext uri="{FF2B5EF4-FFF2-40B4-BE49-F238E27FC236}">
                <a16:creationId xmlns:a16="http://schemas.microsoft.com/office/drawing/2014/main" id="{ADB72C8C-ABEA-F4E1-7330-EA73485BF828}"/>
              </a:ext>
            </a:extLst>
          </p:cNvPr>
          <p:cNvGrpSpPr/>
          <p:nvPr/>
        </p:nvGrpSpPr>
        <p:grpSpPr>
          <a:xfrm>
            <a:off x="301713" y="1939971"/>
            <a:ext cx="6103326" cy="725074"/>
            <a:chOff x="301713" y="1939971"/>
            <a:chExt cx="6103326" cy="725074"/>
          </a:xfrm>
        </p:grpSpPr>
        <p:grpSp>
          <p:nvGrpSpPr>
            <p:cNvPr id="36" name="组合 35">
              <a:extLst>
                <a:ext uri="{FF2B5EF4-FFF2-40B4-BE49-F238E27FC236}">
                  <a16:creationId xmlns:a16="http://schemas.microsoft.com/office/drawing/2014/main" id="{D6726EA9-6404-1339-A49D-92249748E9DC}"/>
                </a:ext>
              </a:extLst>
            </p:cNvPr>
            <p:cNvGrpSpPr/>
            <p:nvPr/>
          </p:nvGrpSpPr>
          <p:grpSpPr>
            <a:xfrm>
              <a:off x="304800" y="1939971"/>
              <a:ext cx="3481727" cy="725074"/>
              <a:chOff x="304800" y="1939971"/>
              <a:chExt cx="3481727" cy="725074"/>
            </a:xfrm>
          </p:grpSpPr>
          <p:sp>
            <p:nvSpPr>
              <p:cNvPr id="34" name="矩形 33">
                <a:extLst>
                  <a:ext uri="{FF2B5EF4-FFF2-40B4-BE49-F238E27FC236}">
                    <a16:creationId xmlns:a16="http://schemas.microsoft.com/office/drawing/2014/main" id="{439E4B1A-578C-250E-4A80-7A098A0B8F42}"/>
                  </a:ext>
                </a:extLst>
              </p:cNvPr>
              <p:cNvSpPr/>
              <p:nvPr/>
            </p:nvSpPr>
            <p:spPr>
              <a:xfrm>
                <a:off x="304800" y="2253525"/>
                <a:ext cx="3481727"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9404328D-8303-EE4D-A00C-DE1851C6565F}"/>
                  </a:ext>
                </a:extLst>
              </p:cNvPr>
              <p:cNvSpPr txBox="1"/>
              <p:nvPr/>
            </p:nvSpPr>
            <p:spPr>
              <a:xfrm>
                <a:off x="1489262" y="1939971"/>
                <a:ext cx="1112801" cy="365760"/>
              </a:xfrm>
              <a:prstGeom prst="rect">
                <a:avLst/>
              </a:prstGeom>
              <a:noFill/>
            </p:spPr>
            <p:txBody>
              <a:bodyPr wrap="square" rtlCol="0">
                <a:spAutoFit/>
              </a:bodyPr>
              <a:lstStyle/>
              <a:p>
                <a:pPr algn="ctr"/>
                <a:r>
                  <a:rPr lang="en-US" altLang="zh-CN" b="1" dirty="0">
                    <a:solidFill>
                      <a:schemeClr val="accent3"/>
                    </a:solidFill>
                  </a:rPr>
                  <a:t>swnd=400</a:t>
                </a:r>
                <a:endParaRPr lang="zh-CN" altLang="en-US" b="1" dirty="0">
                  <a:solidFill>
                    <a:schemeClr val="accent3"/>
                  </a:solidFill>
                </a:endParaRPr>
              </a:p>
            </p:txBody>
          </p:sp>
        </p:grpSp>
        <p:grpSp>
          <p:nvGrpSpPr>
            <p:cNvPr id="31" name="组合 30">
              <a:extLst>
                <a:ext uri="{FF2B5EF4-FFF2-40B4-BE49-F238E27FC236}">
                  <a16:creationId xmlns:a16="http://schemas.microsoft.com/office/drawing/2014/main" id="{BBD026F5-10E7-9970-0435-1099399FCFAE}"/>
                </a:ext>
              </a:extLst>
            </p:cNvPr>
            <p:cNvGrpSpPr/>
            <p:nvPr/>
          </p:nvGrpSpPr>
          <p:grpSpPr>
            <a:xfrm>
              <a:off x="304800" y="2309063"/>
              <a:ext cx="6100239" cy="300446"/>
              <a:chOff x="301352" y="2013424"/>
              <a:chExt cx="6100239" cy="300446"/>
            </a:xfrm>
          </p:grpSpPr>
          <p:sp>
            <p:nvSpPr>
              <p:cNvPr id="24" name="矩形 23">
                <a:extLst>
                  <a:ext uri="{FF2B5EF4-FFF2-40B4-BE49-F238E27FC236}">
                    <a16:creationId xmlns:a16="http://schemas.microsoft.com/office/drawing/2014/main" id="{7E7D59E8-B464-D223-507F-D53CB3B703A0}"/>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25" name="矩形 24">
                <a:extLst>
                  <a:ext uri="{FF2B5EF4-FFF2-40B4-BE49-F238E27FC236}">
                    <a16:creationId xmlns:a16="http://schemas.microsoft.com/office/drawing/2014/main" id="{246C6815-5A23-7323-8E35-9B0A46116808}"/>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26" name="矩形 25">
                <a:extLst>
                  <a:ext uri="{FF2B5EF4-FFF2-40B4-BE49-F238E27FC236}">
                    <a16:creationId xmlns:a16="http://schemas.microsoft.com/office/drawing/2014/main" id="{0ADD7C2C-9489-D5EA-025D-5544CC608517}"/>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27" name="矩形 26">
                <a:extLst>
                  <a:ext uri="{FF2B5EF4-FFF2-40B4-BE49-F238E27FC236}">
                    <a16:creationId xmlns:a16="http://schemas.microsoft.com/office/drawing/2014/main" id="{115A52DB-39AC-292C-262D-085DB47DA19E}"/>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28" name="矩形 27">
                <a:extLst>
                  <a:ext uri="{FF2B5EF4-FFF2-40B4-BE49-F238E27FC236}">
                    <a16:creationId xmlns:a16="http://schemas.microsoft.com/office/drawing/2014/main" id="{05EB32CF-CDD4-8F15-0314-A25E0E13A87F}"/>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29" name="矩形 28">
                <a:extLst>
                  <a:ext uri="{FF2B5EF4-FFF2-40B4-BE49-F238E27FC236}">
                    <a16:creationId xmlns:a16="http://schemas.microsoft.com/office/drawing/2014/main" id="{2F6F4187-086E-8BAA-E715-8FDD2693DB77}"/>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30" name="矩形 29">
                <a:extLst>
                  <a:ext uri="{FF2B5EF4-FFF2-40B4-BE49-F238E27FC236}">
                    <a16:creationId xmlns:a16="http://schemas.microsoft.com/office/drawing/2014/main" id="{4F69FAA9-68F1-433D-F37E-B6AA4939F4AC}"/>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22" name="矩形 21">
              <a:extLst>
                <a:ext uri="{FF2B5EF4-FFF2-40B4-BE49-F238E27FC236}">
                  <a16:creationId xmlns:a16="http://schemas.microsoft.com/office/drawing/2014/main" id="{BAC7217A-6417-F01B-BD17-68D6EAFB9663}"/>
                </a:ext>
              </a:extLst>
            </p:cNvPr>
            <p:cNvSpPr/>
            <p:nvPr/>
          </p:nvSpPr>
          <p:spPr>
            <a:xfrm>
              <a:off x="301713"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7231630B-8CDA-1BC4-A8FA-46C833416956}"/>
              </a:ext>
            </a:extLst>
          </p:cNvPr>
          <p:cNvGrpSpPr/>
          <p:nvPr/>
        </p:nvGrpSpPr>
        <p:grpSpPr>
          <a:xfrm>
            <a:off x="301713" y="2665045"/>
            <a:ext cx="6103326" cy="725074"/>
            <a:chOff x="301713" y="1939971"/>
            <a:chExt cx="6103326" cy="725074"/>
          </a:xfrm>
        </p:grpSpPr>
        <p:grpSp>
          <p:nvGrpSpPr>
            <p:cNvPr id="68" name="组合 67">
              <a:extLst>
                <a:ext uri="{FF2B5EF4-FFF2-40B4-BE49-F238E27FC236}">
                  <a16:creationId xmlns:a16="http://schemas.microsoft.com/office/drawing/2014/main" id="{6334C044-E16A-E889-97D4-183F1C0290A7}"/>
                </a:ext>
              </a:extLst>
            </p:cNvPr>
            <p:cNvGrpSpPr/>
            <p:nvPr/>
          </p:nvGrpSpPr>
          <p:grpSpPr>
            <a:xfrm>
              <a:off x="304800" y="1939971"/>
              <a:ext cx="3481727" cy="725074"/>
              <a:chOff x="304800" y="1939971"/>
              <a:chExt cx="3481727" cy="725074"/>
            </a:xfrm>
          </p:grpSpPr>
          <p:sp>
            <p:nvSpPr>
              <p:cNvPr id="78" name="矩形 77">
                <a:extLst>
                  <a:ext uri="{FF2B5EF4-FFF2-40B4-BE49-F238E27FC236}">
                    <a16:creationId xmlns:a16="http://schemas.microsoft.com/office/drawing/2014/main" id="{2491675D-625A-D342-BF6E-46637075D9D8}"/>
                  </a:ext>
                </a:extLst>
              </p:cNvPr>
              <p:cNvSpPr/>
              <p:nvPr/>
            </p:nvSpPr>
            <p:spPr>
              <a:xfrm>
                <a:off x="304800" y="2253525"/>
                <a:ext cx="3481727"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a:extLst>
                  <a:ext uri="{FF2B5EF4-FFF2-40B4-BE49-F238E27FC236}">
                    <a16:creationId xmlns:a16="http://schemas.microsoft.com/office/drawing/2014/main" id="{498E3C46-B5B1-3845-506F-EEDB4E78B412}"/>
                  </a:ext>
                </a:extLst>
              </p:cNvPr>
              <p:cNvSpPr txBox="1"/>
              <p:nvPr/>
            </p:nvSpPr>
            <p:spPr>
              <a:xfrm>
                <a:off x="1489262" y="1939971"/>
                <a:ext cx="1112801" cy="365760"/>
              </a:xfrm>
              <a:prstGeom prst="rect">
                <a:avLst/>
              </a:prstGeom>
              <a:noFill/>
            </p:spPr>
            <p:txBody>
              <a:bodyPr wrap="square" rtlCol="0">
                <a:spAutoFit/>
              </a:bodyPr>
              <a:lstStyle/>
              <a:p>
                <a:pPr algn="ctr"/>
                <a:r>
                  <a:rPr lang="en-US" altLang="zh-CN" b="1" dirty="0">
                    <a:solidFill>
                      <a:schemeClr val="accent3"/>
                    </a:solidFill>
                  </a:rPr>
                  <a:t>swnd=400</a:t>
                </a:r>
                <a:endParaRPr lang="zh-CN" altLang="en-US" b="1" dirty="0">
                  <a:solidFill>
                    <a:schemeClr val="accent3"/>
                  </a:solidFill>
                </a:endParaRPr>
              </a:p>
            </p:txBody>
          </p:sp>
        </p:grpSp>
        <p:grpSp>
          <p:nvGrpSpPr>
            <p:cNvPr id="69" name="组合 68">
              <a:extLst>
                <a:ext uri="{FF2B5EF4-FFF2-40B4-BE49-F238E27FC236}">
                  <a16:creationId xmlns:a16="http://schemas.microsoft.com/office/drawing/2014/main" id="{279B8556-4278-213D-B595-656FE085CDF7}"/>
                </a:ext>
              </a:extLst>
            </p:cNvPr>
            <p:cNvGrpSpPr/>
            <p:nvPr/>
          </p:nvGrpSpPr>
          <p:grpSpPr>
            <a:xfrm>
              <a:off x="304800" y="2309063"/>
              <a:ext cx="6100239" cy="300446"/>
              <a:chOff x="301352" y="2013424"/>
              <a:chExt cx="6100239" cy="300446"/>
            </a:xfrm>
          </p:grpSpPr>
          <p:sp>
            <p:nvSpPr>
              <p:cNvPr id="71" name="矩形 70">
                <a:extLst>
                  <a:ext uri="{FF2B5EF4-FFF2-40B4-BE49-F238E27FC236}">
                    <a16:creationId xmlns:a16="http://schemas.microsoft.com/office/drawing/2014/main" id="{5D663800-BD5A-9398-BB06-1A2BEED70E85}"/>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72" name="矩形 71">
                <a:extLst>
                  <a:ext uri="{FF2B5EF4-FFF2-40B4-BE49-F238E27FC236}">
                    <a16:creationId xmlns:a16="http://schemas.microsoft.com/office/drawing/2014/main" id="{2A422066-4359-1E97-40D4-F7418A099A8A}"/>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73" name="矩形 72">
                <a:extLst>
                  <a:ext uri="{FF2B5EF4-FFF2-40B4-BE49-F238E27FC236}">
                    <a16:creationId xmlns:a16="http://schemas.microsoft.com/office/drawing/2014/main" id="{35C4DFAF-B806-5BB4-4798-72B9ED728802}"/>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74" name="矩形 73">
                <a:extLst>
                  <a:ext uri="{FF2B5EF4-FFF2-40B4-BE49-F238E27FC236}">
                    <a16:creationId xmlns:a16="http://schemas.microsoft.com/office/drawing/2014/main" id="{18729229-D2CA-1DD6-5730-DAB21D239801}"/>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75" name="矩形 74">
                <a:extLst>
                  <a:ext uri="{FF2B5EF4-FFF2-40B4-BE49-F238E27FC236}">
                    <a16:creationId xmlns:a16="http://schemas.microsoft.com/office/drawing/2014/main" id="{35AA43C3-B83D-5D46-63F9-381E90F96923}"/>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76" name="矩形 75">
                <a:extLst>
                  <a:ext uri="{FF2B5EF4-FFF2-40B4-BE49-F238E27FC236}">
                    <a16:creationId xmlns:a16="http://schemas.microsoft.com/office/drawing/2014/main" id="{2EDE09AD-653F-2DEC-DE8D-A4BBA2817762}"/>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77" name="矩形 76">
                <a:extLst>
                  <a:ext uri="{FF2B5EF4-FFF2-40B4-BE49-F238E27FC236}">
                    <a16:creationId xmlns:a16="http://schemas.microsoft.com/office/drawing/2014/main" id="{44177331-CD15-259E-D9E1-7C4440E41658}"/>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70" name="矩形 69">
              <a:extLst>
                <a:ext uri="{FF2B5EF4-FFF2-40B4-BE49-F238E27FC236}">
                  <a16:creationId xmlns:a16="http://schemas.microsoft.com/office/drawing/2014/main" id="{9641F15D-82D3-CCC7-6ED0-B27532C8DF09}"/>
                </a:ext>
              </a:extLst>
            </p:cNvPr>
            <p:cNvSpPr/>
            <p:nvPr/>
          </p:nvSpPr>
          <p:spPr>
            <a:xfrm>
              <a:off x="301713"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46BAF1C1-0CBA-031B-B627-FF7F85802E75}"/>
              </a:ext>
            </a:extLst>
          </p:cNvPr>
          <p:cNvGrpSpPr/>
          <p:nvPr/>
        </p:nvGrpSpPr>
        <p:grpSpPr>
          <a:xfrm>
            <a:off x="6743274" y="2803754"/>
            <a:ext cx="2866628" cy="380605"/>
            <a:chOff x="6895674" y="2231080"/>
            <a:chExt cx="2866628" cy="380605"/>
          </a:xfrm>
        </p:grpSpPr>
        <p:cxnSp>
          <p:nvCxnSpPr>
            <p:cNvPr id="80" name="直接箭头连接符 79">
              <a:extLst>
                <a:ext uri="{FF2B5EF4-FFF2-40B4-BE49-F238E27FC236}">
                  <a16:creationId xmlns:a16="http://schemas.microsoft.com/office/drawing/2014/main" id="{E7035EE2-0D58-DD73-0100-039F7A181450}"/>
                </a:ext>
              </a:extLst>
            </p:cNvPr>
            <p:cNvCxnSpPr>
              <a:cxnSpLocks/>
            </p:cNvCxnSpPr>
            <p:nvPr/>
          </p:nvCxnSpPr>
          <p:spPr>
            <a:xfrm>
              <a:off x="6895674" y="26116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BE2FAF16-D054-31F2-0CF2-CA3522E26CEC}"/>
                </a:ext>
              </a:extLst>
            </p:cNvPr>
            <p:cNvSpPr txBox="1"/>
            <p:nvPr/>
          </p:nvSpPr>
          <p:spPr>
            <a:xfrm>
              <a:off x="7478820" y="2231080"/>
              <a:ext cx="935857" cy="369332"/>
            </a:xfrm>
            <a:prstGeom prst="rect">
              <a:avLst/>
            </a:prstGeom>
            <a:noFill/>
          </p:spPr>
          <p:txBody>
            <a:bodyPr wrap="square" rtlCol="0">
              <a:spAutoFit/>
            </a:bodyPr>
            <a:lstStyle/>
            <a:p>
              <a:pPr algn="ctr"/>
              <a:r>
                <a:rPr lang="en-US" altLang="zh-CN" b="1" dirty="0"/>
                <a:t>seq=101</a:t>
              </a:r>
              <a:endParaRPr lang="zh-CN" altLang="en-US" b="1" dirty="0"/>
            </a:p>
          </p:txBody>
        </p:sp>
        <p:sp>
          <p:nvSpPr>
            <p:cNvPr id="82" name="文本框 81">
              <a:extLst>
                <a:ext uri="{FF2B5EF4-FFF2-40B4-BE49-F238E27FC236}">
                  <a16:creationId xmlns:a16="http://schemas.microsoft.com/office/drawing/2014/main" id="{46E9CDE1-8CE2-1637-E2C8-7012ECF1AB1A}"/>
                </a:ext>
              </a:extLst>
            </p:cNvPr>
            <p:cNvSpPr txBox="1"/>
            <p:nvPr/>
          </p:nvSpPr>
          <p:spPr>
            <a:xfrm>
              <a:off x="8300029" y="2231080"/>
              <a:ext cx="868072" cy="369332"/>
            </a:xfrm>
            <a:prstGeom prst="rect">
              <a:avLst/>
            </a:prstGeom>
            <a:noFill/>
          </p:spPr>
          <p:txBody>
            <a:bodyPr wrap="square" rtlCol="0">
              <a:spAutoFit/>
            </a:bodyPr>
            <a:lstStyle/>
            <a:p>
              <a:pPr algn="ctr"/>
              <a:r>
                <a:rPr lang="en-US" altLang="zh-CN" b="1" dirty="0"/>
                <a:t>DATA</a:t>
              </a:r>
              <a:endParaRPr lang="zh-CN" altLang="en-US" b="1" dirty="0"/>
            </a:p>
          </p:txBody>
        </p:sp>
      </p:grpSp>
      <p:sp>
        <p:nvSpPr>
          <p:cNvPr id="83" name="矩形 82">
            <a:extLst>
              <a:ext uri="{FF2B5EF4-FFF2-40B4-BE49-F238E27FC236}">
                <a16:creationId xmlns:a16="http://schemas.microsoft.com/office/drawing/2014/main" id="{E3E16ABE-D927-4073-6CEB-024133353FDB}"/>
              </a:ext>
            </a:extLst>
          </p:cNvPr>
          <p:cNvSpPr/>
          <p:nvPr/>
        </p:nvSpPr>
        <p:spPr>
          <a:xfrm>
            <a:off x="1177817" y="3034138"/>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a:extLst>
              <a:ext uri="{FF2B5EF4-FFF2-40B4-BE49-F238E27FC236}">
                <a16:creationId xmlns:a16="http://schemas.microsoft.com/office/drawing/2014/main" id="{4F2AB4C0-3886-A59E-2557-9136EEC5838D}"/>
              </a:ext>
            </a:extLst>
          </p:cNvPr>
          <p:cNvGrpSpPr/>
          <p:nvPr/>
        </p:nvGrpSpPr>
        <p:grpSpPr>
          <a:xfrm>
            <a:off x="6737899" y="3524453"/>
            <a:ext cx="2272427" cy="380605"/>
            <a:chOff x="6895674" y="2231080"/>
            <a:chExt cx="2272427" cy="380605"/>
          </a:xfrm>
        </p:grpSpPr>
        <p:cxnSp>
          <p:nvCxnSpPr>
            <p:cNvPr id="98" name="直接箭头连接符 97">
              <a:extLst>
                <a:ext uri="{FF2B5EF4-FFF2-40B4-BE49-F238E27FC236}">
                  <a16:creationId xmlns:a16="http://schemas.microsoft.com/office/drawing/2014/main" id="{72842BD9-E754-2513-AF78-1330D45D9439}"/>
                </a:ext>
              </a:extLst>
            </p:cNvPr>
            <p:cNvCxnSpPr>
              <a:cxnSpLocks/>
            </p:cNvCxnSpPr>
            <p:nvPr/>
          </p:nvCxnSpPr>
          <p:spPr>
            <a:xfrm>
              <a:off x="6895674" y="2611685"/>
              <a:ext cx="2223221"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9" name="文本框 98">
              <a:extLst>
                <a:ext uri="{FF2B5EF4-FFF2-40B4-BE49-F238E27FC236}">
                  <a16:creationId xmlns:a16="http://schemas.microsoft.com/office/drawing/2014/main" id="{F73C0B48-E9F8-DB0E-0EAD-E2C79931EC82}"/>
                </a:ext>
              </a:extLst>
            </p:cNvPr>
            <p:cNvSpPr txBox="1"/>
            <p:nvPr/>
          </p:nvSpPr>
          <p:spPr>
            <a:xfrm>
              <a:off x="7478820" y="2231080"/>
              <a:ext cx="935857" cy="369332"/>
            </a:xfrm>
            <a:prstGeom prst="rect">
              <a:avLst/>
            </a:prstGeom>
            <a:noFill/>
          </p:spPr>
          <p:txBody>
            <a:bodyPr wrap="square" rtlCol="0">
              <a:spAutoFit/>
            </a:bodyPr>
            <a:lstStyle/>
            <a:p>
              <a:pPr algn="ctr"/>
              <a:r>
                <a:rPr lang="en-US" altLang="zh-CN" b="1" dirty="0"/>
                <a:t>seq=201</a:t>
              </a:r>
              <a:endParaRPr lang="zh-CN" altLang="en-US" b="1" dirty="0"/>
            </a:p>
          </p:txBody>
        </p:sp>
        <p:sp>
          <p:nvSpPr>
            <p:cNvPr id="100" name="文本框 99">
              <a:extLst>
                <a:ext uri="{FF2B5EF4-FFF2-40B4-BE49-F238E27FC236}">
                  <a16:creationId xmlns:a16="http://schemas.microsoft.com/office/drawing/2014/main" id="{919319F6-6D2A-E06B-9C91-77043CCD7233}"/>
                </a:ext>
              </a:extLst>
            </p:cNvPr>
            <p:cNvSpPr txBox="1"/>
            <p:nvPr/>
          </p:nvSpPr>
          <p:spPr>
            <a:xfrm>
              <a:off x="8300029" y="2231080"/>
              <a:ext cx="868072" cy="369332"/>
            </a:xfrm>
            <a:prstGeom prst="rect">
              <a:avLst/>
            </a:prstGeom>
            <a:noFill/>
          </p:spPr>
          <p:txBody>
            <a:bodyPr wrap="square" rtlCol="0">
              <a:spAutoFit/>
            </a:bodyPr>
            <a:lstStyle/>
            <a:p>
              <a:pPr algn="ctr"/>
              <a:r>
                <a:rPr lang="en-US" altLang="zh-CN" b="1" dirty="0"/>
                <a:t>DATA</a:t>
              </a:r>
              <a:endParaRPr lang="zh-CN" altLang="en-US" b="1" dirty="0"/>
            </a:p>
          </p:txBody>
        </p:sp>
      </p:grpSp>
      <p:grpSp>
        <p:nvGrpSpPr>
          <p:cNvPr id="32" name="组合 31">
            <a:extLst>
              <a:ext uri="{FF2B5EF4-FFF2-40B4-BE49-F238E27FC236}">
                <a16:creationId xmlns:a16="http://schemas.microsoft.com/office/drawing/2014/main" id="{C6D40D7E-3F13-65FE-B34D-42A00302A788}"/>
              </a:ext>
            </a:extLst>
          </p:cNvPr>
          <p:cNvGrpSpPr/>
          <p:nvPr/>
        </p:nvGrpSpPr>
        <p:grpSpPr>
          <a:xfrm>
            <a:off x="296338" y="3385744"/>
            <a:ext cx="6103326" cy="725074"/>
            <a:chOff x="296338" y="3385744"/>
            <a:chExt cx="6103326" cy="725074"/>
          </a:xfrm>
        </p:grpSpPr>
        <p:grpSp>
          <p:nvGrpSpPr>
            <p:cNvPr id="44" name="组合 43">
              <a:extLst>
                <a:ext uri="{FF2B5EF4-FFF2-40B4-BE49-F238E27FC236}">
                  <a16:creationId xmlns:a16="http://schemas.microsoft.com/office/drawing/2014/main" id="{F8D0C702-A0B6-457A-3660-0B8034A52990}"/>
                </a:ext>
              </a:extLst>
            </p:cNvPr>
            <p:cNvGrpSpPr/>
            <p:nvPr/>
          </p:nvGrpSpPr>
          <p:grpSpPr>
            <a:xfrm>
              <a:off x="296338" y="3385744"/>
              <a:ext cx="6103326" cy="725074"/>
              <a:chOff x="296338" y="3385744"/>
              <a:chExt cx="6103326" cy="725074"/>
            </a:xfrm>
          </p:grpSpPr>
          <p:grpSp>
            <p:nvGrpSpPr>
              <p:cNvPr id="84" name="组合 83">
                <a:extLst>
                  <a:ext uri="{FF2B5EF4-FFF2-40B4-BE49-F238E27FC236}">
                    <a16:creationId xmlns:a16="http://schemas.microsoft.com/office/drawing/2014/main" id="{1189E04F-85C6-FEC3-5646-06B360F44DEC}"/>
                  </a:ext>
                </a:extLst>
              </p:cNvPr>
              <p:cNvGrpSpPr/>
              <p:nvPr/>
            </p:nvGrpSpPr>
            <p:grpSpPr>
              <a:xfrm>
                <a:off x="296338" y="3385744"/>
                <a:ext cx="6103326" cy="725074"/>
                <a:chOff x="301713" y="1939971"/>
                <a:chExt cx="6103326" cy="725074"/>
              </a:xfrm>
            </p:grpSpPr>
            <p:grpSp>
              <p:nvGrpSpPr>
                <p:cNvPr id="85" name="组合 84">
                  <a:extLst>
                    <a:ext uri="{FF2B5EF4-FFF2-40B4-BE49-F238E27FC236}">
                      <a16:creationId xmlns:a16="http://schemas.microsoft.com/office/drawing/2014/main" id="{CDE8D3A4-19FD-6DD3-E57A-1EC8A658E60B}"/>
                    </a:ext>
                  </a:extLst>
                </p:cNvPr>
                <p:cNvGrpSpPr/>
                <p:nvPr/>
              </p:nvGrpSpPr>
              <p:grpSpPr>
                <a:xfrm>
                  <a:off x="304800" y="1939971"/>
                  <a:ext cx="3481727" cy="725074"/>
                  <a:chOff x="304800" y="1939971"/>
                  <a:chExt cx="3481727" cy="725074"/>
                </a:xfrm>
              </p:grpSpPr>
              <p:sp>
                <p:nvSpPr>
                  <p:cNvPr id="95" name="矩形 94">
                    <a:extLst>
                      <a:ext uri="{FF2B5EF4-FFF2-40B4-BE49-F238E27FC236}">
                        <a16:creationId xmlns:a16="http://schemas.microsoft.com/office/drawing/2014/main" id="{C1FEC18C-E00F-434E-4154-E734B0762B9E}"/>
                      </a:ext>
                    </a:extLst>
                  </p:cNvPr>
                  <p:cNvSpPr/>
                  <p:nvPr/>
                </p:nvSpPr>
                <p:spPr>
                  <a:xfrm>
                    <a:off x="304800" y="2253525"/>
                    <a:ext cx="3481727"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文本框 95">
                    <a:extLst>
                      <a:ext uri="{FF2B5EF4-FFF2-40B4-BE49-F238E27FC236}">
                        <a16:creationId xmlns:a16="http://schemas.microsoft.com/office/drawing/2014/main" id="{02920BA9-8A1A-B3F5-FD17-E086CECF3ADE}"/>
                      </a:ext>
                    </a:extLst>
                  </p:cNvPr>
                  <p:cNvSpPr txBox="1"/>
                  <p:nvPr/>
                </p:nvSpPr>
                <p:spPr>
                  <a:xfrm>
                    <a:off x="1489262" y="1939971"/>
                    <a:ext cx="1112801" cy="365760"/>
                  </a:xfrm>
                  <a:prstGeom prst="rect">
                    <a:avLst/>
                  </a:prstGeom>
                  <a:noFill/>
                </p:spPr>
                <p:txBody>
                  <a:bodyPr wrap="square" rtlCol="0">
                    <a:spAutoFit/>
                  </a:bodyPr>
                  <a:lstStyle/>
                  <a:p>
                    <a:pPr algn="ctr"/>
                    <a:r>
                      <a:rPr lang="en-US" altLang="zh-CN" b="1" dirty="0">
                        <a:solidFill>
                          <a:schemeClr val="accent3"/>
                        </a:solidFill>
                      </a:rPr>
                      <a:t>swnd=400</a:t>
                    </a:r>
                    <a:endParaRPr lang="zh-CN" altLang="en-US" b="1" dirty="0">
                      <a:solidFill>
                        <a:schemeClr val="accent3"/>
                      </a:solidFill>
                    </a:endParaRPr>
                  </a:p>
                </p:txBody>
              </p:sp>
            </p:grpSp>
            <p:grpSp>
              <p:nvGrpSpPr>
                <p:cNvPr id="86" name="组合 85">
                  <a:extLst>
                    <a:ext uri="{FF2B5EF4-FFF2-40B4-BE49-F238E27FC236}">
                      <a16:creationId xmlns:a16="http://schemas.microsoft.com/office/drawing/2014/main" id="{DA4CAC88-C8FF-9144-CD15-FB68CAB1B3E2}"/>
                    </a:ext>
                  </a:extLst>
                </p:cNvPr>
                <p:cNvGrpSpPr/>
                <p:nvPr/>
              </p:nvGrpSpPr>
              <p:grpSpPr>
                <a:xfrm>
                  <a:off x="304800" y="2309063"/>
                  <a:ext cx="6100239" cy="300446"/>
                  <a:chOff x="301352" y="2013424"/>
                  <a:chExt cx="6100239" cy="300446"/>
                </a:xfrm>
              </p:grpSpPr>
              <p:sp>
                <p:nvSpPr>
                  <p:cNvPr id="88" name="矩形 87">
                    <a:extLst>
                      <a:ext uri="{FF2B5EF4-FFF2-40B4-BE49-F238E27FC236}">
                        <a16:creationId xmlns:a16="http://schemas.microsoft.com/office/drawing/2014/main" id="{2B039BA8-2BDA-CE98-1B02-A155BD8DB429}"/>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89" name="矩形 88">
                    <a:extLst>
                      <a:ext uri="{FF2B5EF4-FFF2-40B4-BE49-F238E27FC236}">
                        <a16:creationId xmlns:a16="http://schemas.microsoft.com/office/drawing/2014/main" id="{5BEE919D-3767-FEDD-DA55-8DA61C8E447E}"/>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90" name="矩形 89">
                    <a:extLst>
                      <a:ext uri="{FF2B5EF4-FFF2-40B4-BE49-F238E27FC236}">
                        <a16:creationId xmlns:a16="http://schemas.microsoft.com/office/drawing/2014/main" id="{8586F9C5-1BE2-FB86-A801-0E73F3AEB634}"/>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91" name="矩形 90">
                    <a:extLst>
                      <a:ext uri="{FF2B5EF4-FFF2-40B4-BE49-F238E27FC236}">
                        <a16:creationId xmlns:a16="http://schemas.microsoft.com/office/drawing/2014/main" id="{2DFC3F60-F548-D1BB-EBCC-BA3E108CC12C}"/>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92" name="矩形 91">
                    <a:extLst>
                      <a:ext uri="{FF2B5EF4-FFF2-40B4-BE49-F238E27FC236}">
                        <a16:creationId xmlns:a16="http://schemas.microsoft.com/office/drawing/2014/main" id="{93F1DDB6-2C6B-19BB-7737-731342CBA44E}"/>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93" name="矩形 92">
                    <a:extLst>
                      <a:ext uri="{FF2B5EF4-FFF2-40B4-BE49-F238E27FC236}">
                        <a16:creationId xmlns:a16="http://schemas.microsoft.com/office/drawing/2014/main" id="{05FC803A-54AD-0843-3F42-DC76EC385FA3}"/>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94" name="矩形 93">
                    <a:extLst>
                      <a:ext uri="{FF2B5EF4-FFF2-40B4-BE49-F238E27FC236}">
                        <a16:creationId xmlns:a16="http://schemas.microsoft.com/office/drawing/2014/main" id="{1E229697-A4B6-8D38-DD34-3D7C67DD2E1D}"/>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87" name="矩形 86">
                  <a:extLst>
                    <a:ext uri="{FF2B5EF4-FFF2-40B4-BE49-F238E27FC236}">
                      <a16:creationId xmlns:a16="http://schemas.microsoft.com/office/drawing/2014/main" id="{0D53F9F6-F0DA-B248-99E6-730158381EB9}"/>
                    </a:ext>
                  </a:extLst>
                </p:cNvPr>
                <p:cNvSpPr/>
                <p:nvPr/>
              </p:nvSpPr>
              <p:spPr>
                <a:xfrm>
                  <a:off x="301713"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矩形 100">
                <a:extLst>
                  <a:ext uri="{FF2B5EF4-FFF2-40B4-BE49-F238E27FC236}">
                    <a16:creationId xmlns:a16="http://schemas.microsoft.com/office/drawing/2014/main" id="{72B10F94-14DB-9765-4E12-8C4A38820DC6}"/>
                  </a:ext>
                </a:extLst>
              </p:cNvPr>
              <p:cNvSpPr/>
              <p:nvPr/>
            </p:nvSpPr>
            <p:spPr>
              <a:xfrm>
                <a:off x="1172442" y="3754837"/>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3F0DFBDA-963A-BFD1-FDBC-4BF94162B45F}"/>
                </a:ext>
              </a:extLst>
            </p:cNvPr>
            <p:cNvSpPr/>
            <p:nvPr/>
          </p:nvSpPr>
          <p:spPr>
            <a:xfrm>
              <a:off x="2040658" y="375150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a:extLst>
              <a:ext uri="{FF2B5EF4-FFF2-40B4-BE49-F238E27FC236}">
                <a16:creationId xmlns:a16="http://schemas.microsoft.com/office/drawing/2014/main" id="{AD8D4D9A-CC06-C248-58DE-70D225798CBD}"/>
              </a:ext>
            </a:extLst>
          </p:cNvPr>
          <p:cNvGrpSpPr/>
          <p:nvPr/>
        </p:nvGrpSpPr>
        <p:grpSpPr>
          <a:xfrm>
            <a:off x="8793800" y="3638853"/>
            <a:ext cx="770706" cy="541159"/>
            <a:chOff x="1132622" y="4985566"/>
            <a:chExt cx="770706" cy="541159"/>
          </a:xfrm>
        </p:grpSpPr>
        <p:sp>
          <p:nvSpPr>
            <p:cNvPr id="45" name="爆炸形: 8 pt  44">
              <a:extLst>
                <a:ext uri="{FF2B5EF4-FFF2-40B4-BE49-F238E27FC236}">
                  <a16:creationId xmlns:a16="http://schemas.microsoft.com/office/drawing/2014/main" id="{70372736-802B-0A4F-F1F1-70F21E0ABB03}"/>
                </a:ext>
              </a:extLst>
            </p:cNvPr>
            <p:cNvSpPr/>
            <p:nvPr/>
          </p:nvSpPr>
          <p:spPr>
            <a:xfrm>
              <a:off x="1132622" y="4985566"/>
              <a:ext cx="770706" cy="541159"/>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D23845EB-C416-BC87-F45F-670251FECADD}"/>
                </a:ext>
              </a:extLst>
            </p:cNvPr>
            <p:cNvSpPr txBox="1"/>
            <p:nvPr/>
          </p:nvSpPr>
          <p:spPr>
            <a:xfrm>
              <a:off x="1165725" y="5043287"/>
              <a:ext cx="704501" cy="369332"/>
            </a:xfrm>
            <a:prstGeom prst="rect">
              <a:avLst/>
            </a:prstGeom>
            <a:noFill/>
          </p:spPr>
          <p:txBody>
            <a:bodyPr wrap="square" rtlCol="0">
              <a:spAutoFit/>
            </a:bodyPr>
            <a:lstStyle/>
            <a:p>
              <a:pPr algn="ctr"/>
              <a:r>
                <a:rPr lang="zh-CN" altLang="en-US" b="1" dirty="0">
                  <a:solidFill>
                    <a:schemeClr val="bg1"/>
                  </a:solidFill>
                </a:rPr>
                <a:t>丢失</a:t>
              </a:r>
            </a:p>
          </p:txBody>
        </p:sp>
      </p:grpSp>
      <p:cxnSp>
        <p:nvCxnSpPr>
          <p:cNvPr id="103" name="直接箭头连接符 102">
            <a:extLst>
              <a:ext uri="{FF2B5EF4-FFF2-40B4-BE49-F238E27FC236}">
                <a16:creationId xmlns:a16="http://schemas.microsoft.com/office/drawing/2014/main" id="{F28D359C-8170-B929-9622-9AB362F033A1}"/>
              </a:ext>
            </a:extLst>
          </p:cNvPr>
          <p:cNvCxnSpPr>
            <a:cxnSpLocks/>
          </p:cNvCxnSpPr>
          <p:nvPr/>
        </p:nvCxnSpPr>
        <p:spPr>
          <a:xfrm flipH="1">
            <a:off x="6736375" y="4694600"/>
            <a:ext cx="2864634"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23" name="文本框 122">
            <a:extLst>
              <a:ext uri="{FF2B5EF4-FFF2-40B4-BE49-F238E27FC236}">
                <a16:creationId xmlns:a16="http://schemas.microsoft.com/office/drawing/2014/main" id="{47B95DB0-7000-D171-15CB-4A5F95FA43E9}"/>
              </a:ext>
            </a:extLst>
          </p:cNvPr>
          <p:cNvSpPr txBox="1"/>
          <p:nvPr/>
        </p:nvSpPr>
        <p:spPr>
          <a:xfrm>
            <a:off x="6890419" y="4324525"/>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124" name="文本框 123">
            <a:extLst>
              <a:ext uri="{FF2B5EF4-FFF2-40B4-BE49-F238E27FC236}">
                <a16:creationId xmlns:a16="http://schemas.microsoft.com/office/drawing/2014/main" id="{259D3275-8C2A-95FC-FCAA-6C383C4C13A2}"/>
              </a:ext>
            </a:extLst>
          </p:cNvPr>
          <p:cNvSpPr txBox="1"/>
          <p:nvPr/>
        </p:nvSpPr>
        <p:spPr>
          <a:xfrm>
            <a:off x="7593340" y="4324525"/>
            <a:ext cx="1012088" cy="369332"/>
          </a:xfrm>
          <a:prstGeom prst="rect">
            <a:avLst/>
          </a:prstGeom>
          <a:noFill/>
        </p:spPr>
        <p:txBody>
          <a:bodyPr wrap="square" rtlCol="0">
            <a:spAutoFit/>
          </a:bodyPr>
          <a:lstStyle/>
          <a:p>
            <a:pPr algn="ctr"/>
            <a:r>
              <a:rPr lang="en-US" altLang="zh-CN" b="1" dirty="0"/>
              <a:t>ack=201</a:t>
            </a:r>
            <a:endParaRPr lang="zh-CN" altLang="en-US" b="1" dirty="0"/>
          </a:p>
        </p:txBody>
      </p:sp>
      <p:sp>
        <p:nvSpPr>
          <p:cNvPr id="125" name="文本框 124">
            <a:extLst>
              <a:ext uri="{FF2B5EF4-FFF2-40B4-BE49-F238E27FC236}">
                <a16:creationId xmlns:a16="http://schemas.microsoft.com/office/drawing/2014/main" id="{F259C5EE-F8E3-0829-B56E-131A8965BA1B}"/>
              </a:ext>
            </a:extLst>
          </p:cNvPr>
          <p:cNvSpPr txBox="1"/>
          <p:nvPr/>
        </p:nvSpPr>
        <p:spPr>
          <a:xfrm>
            <a:off x="8502295" y="4324525"/>
            <a:ext cx="1109847" cy="369332"/>
          </a:xfrm>
          <a:prstGeom prst="rect">
            <a:avLst/>
          </a:prstGeom>
          <a:noFill/>
        </p:spPr>
        <p:txBody>
          <a:bodyPr wrap="square" rtlCol="0">
            <a:spAutoFit/>
          </a:bodyPr>
          <a:lstStyle/>
          <a:p>
            <a:pPr algn="ctr"/>
            <a:r>
              <a:rPr lang="en-US" altLang="zh-CN" b="1" dirty="0"/>
              <a:t>rwnd=300</a:t>
            </a:r>
            <a:endParaRPr lang="zh-CN" altLang="en-US" b="1" dirty="0"/>
          </a:p>
        </p:txBody>
      </p:sp>
      <p:grpSp>
        <p:nvGrpSpPr>
          <p:cNvPr id="110" name="组合 109">
            <a:extLst>
              <a:ext uri="{FF2B5EF4-FFF2-40B4-BE49-F238E27FC236}">
                <a16:creationId xmlns:a16="http://schemas.microsoft.com/office/drawing/2014/main" id="{37D8831E-6545-5CEC-046E-2B0F912496E8}"/>
              </a:ext>
            </a:extLst>
          </p:cNvPr>
          <p:cNvGrpSpPr/>
          <p:nvPr/>
        </p:nvGrpSpPr>
        <p:grpSpPr>
          <a:xfrm>
            <a:off x="299425" y="4532116"/>
            <a:ext cx="6100239" cy="300446"/>
            <a:chOff x="301352" y="2013424"/>
            <a:chExt cx="6100239" cy="300446"/>
          </a:xfrm>
        </p:grpSpPr>
        <p:sp>
          <p:nvSpPr>
            <p:cNvPr id="112" name="矩形 111">
              <a:extLst>
                <a:ext uri="{FF2B5EF4-FFF2-40B4-BE49-F238E27FC236}">
                  <a16:creationId xmlns:a16="http://schemas.microsoft.com/office/drawing/2014/main" id="{40ECD107-3F92-1DB7-342F-49463595429D}"/>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113" name="矩形 112">
              <a:extLst>
                <a:ext uri="{FF2B5EF4-FFF2-40B4-BE49-F238E27FC236}">
                  <a16:creationId xmlns:a16="http://schemas.microsoft.com/office/drawing/2014/main" id="{B24810A8-24BA-EFDC-BF9F-7405C40DA8D3}"/>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14" name="矩形 113">
              <a:extLst>
                <a:ext uri="{FF2B5EF4-FFF2-40B4-BE49-F238E27FC236}">
                  <a16:creationId xmlns:a16="http://schemas.microsoft.com/office/drawing/2014/main" id="{83E0E8A9-4D89-5ACE-E0E8-53F8BE64DC18}"/>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15" name="矩形 114">
              <a:extLst>
                <a:ext uri="{FF2B5EF4-FFF2-40B4-BE49-F238E27FC236}">
                  <a16:creationId xmlns:a16="http://schemas.microsoft.com/office/drawing/2014/main" id="{ED44BF85-E1F6-5ADA-EA24-B7786B34E181}"/>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16" name="矩形 115">
              <a:extLst>
                <a:ext uri="{FF2B5EF4-FFF2-40B4-BE49-F238E27FC236}">
                  <a16:creationId xmlns:a16="http://schemas.microsoft.com/office/drawing/2014/main" id="{E5D5E7CF-70B3-636A-DA0B-AAAF1C2E6081}"/>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17" name="矩形 116">
              <a:extLst>
                <a:ext uri="{FF2B5EF4-FFF2-40B4-BE49-F238E27FC236}">
                  <a16:creationId xmlns:a16="http://schemas.microsoft.com/office/drawing/2014/main" id="{4E8697CD-66C4-3922-9DF2-161D13EFAB20}"/>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18" name="矩形 117">
              <a:extLst>
                <a:ext uri="{FF2B5EF4-FFF2-40B4-BE49-F238E27FC236}">
                  <a16:creationId xmlns:a16="http://schemas.microsoft.com/office/drawing/2014/main" id="{6B491247-CEA3-0CA0-B73A-8128577FC3EB}"/>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111" name="矩形 110">
            <a:extLst>
              <a:ext uri="{FF2B5EF4-FFF2-40B4-BE49-F238E27FC236}">
                <a16:creationId xmlns:a16="http://schemas.microsoft.com/office/drawing/2014/main" id="{1FC7397F-CE6E-46BD-37BE-2D8AF4F2106B}"/>
              </a:ext>
            </a:extLst>
          </p:cNvPr>
          <p:cNvSpPr/>
          <p:nvPr/>
        </p:nvSpPr>
        <p:spPr>
          <a:xfrm>
            <a:off x="296338" y="4532117"/>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892A83E5-64D6-34A7-7B02-3CDEEDD99C38}"/>
              </a:ext>
            </a:extLst>
          </p:cNvPr>
          <p:cNvSpPr/>
          <p:nvPr/>
        </p:nvSpPr>
        <p:spPr>
          <a:xfrm>
            <a:off x="1172442" y="4532117"/>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D5662310-33AF-B937-1B18-29180C3A9A37}"/>
              </a:ext>
            </a:extLst>
          </p:cNvPr>
          <p:cNvSpPr/>
          <p:nvPr/>
        </p:nvSpPr>
        <p:spPr>
          <a:xfrm>
            <a:off x="2040658" y="452878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41931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xit" presetSubtype="0" accel="100000" fill="hold" grpId="0" nodeType="withEffect">
                                  <p:stCondLst>
                                    <p:cond delay="0"/>
                                  </p:stCondLst>
                                  <p:childTnLst>
                                    <p:anim calcmode="lin" valueType="num">
                                      <p:cBhvr>
                                        <p:cTn id="6" dur="500"/>
                                        <p:tgtEl>
                                          <p:spTgt spid="111"/>
                                        </p:tgtEl>
                                        <p:attrNameLst>
                                          <p:attrName>ppt_w</p:attrName>
                                        </p:attrNameLst>
                                      </p:cBhvr>
                                      <p:tavLst>
                                        <p:tav tm="0">
                                          <p:val>
                                            <p:strVal val="ppt_w"/>
                                          </p:val>
                                        </p:tav>
                                        <p:tav tm="100000">
                                          <p:val>
                                            <p:fltVal val="0"/>
                                          </p:val>
                                        </p:tav>
                                      </p:tavLst>
                                    </p:anim>
                                    <p:anim calcmode="lin" valueType="num">
                                      <p:cBhvr>
                                        <p:cTn id="7" dur="500"/>
                                        <p:tgtEl>
                                          <p:spTgt spid="111"/>
                                        </p:tgtEl>
                                        <p:attrNameLst>
                                          <p:attrName>ppt_h</p:attrName>
                                        </p:attrNameLst>
                                      </p:cBhvr>
                                      <p:tavLst>
                                        <p:tav tm="0">
                                          <p:val>
                                            <p:strVal val="ppt_h"/>
                                          </p:val>
                                        </p:tav>
                                        <p:tav tm="100000">
                                          <p:val>
                                            <p:fltVal val="0"/>
                                          </p:val>
                                        </p:tav>
                                      </p:tavLst>
                                    </p:anim>
                                    <p:anim calcmode="lin" valueType="num">
                                      <p:cBhvr>
                                        <p:cTn id="8" dur="500"/>
                                        <p:tgtEl>
                                          <p:spTgt spid="111"/>
                                        </p:tgtEl>
                                        <p:attrNameLst>
                                          <p:attrName>style.rotation</p:attrName>
                                        </p:attrNameLst>
                                      </p:cBhvr>
                                      <p:tavLst>
                                        <p:tav tm="0">
                                          <p:val>
                                            <p:fltVal val="0"/>
                                          </p:val>
                                        </p:tav>
                                        <p:tav tm="100000">
                                          <p:val>
                                            <p:fltVal val="360"/>
                                          </p:val>
                                        </p:tav>
                                      </p:tavLst>
                                    </p:anim>
                                    <p:animEffect transition="out" filter="fade">
                                      <p:cBhvr>
                                        <p:cTn id="9" dur="500"/>
                                        <p:tgtEl>
                                          <p:spTgt spid="111"/>
                                        </p:tgtEl>
                                      </p:cBhvr>
                                    </p:animEffect>
                                    <p:set>
                                      <p:cBhvr>
                                        <p:cTn id="10" dur="1" fill="hold">
                                          <p:stCondLst>
                                            <p:cond delay="499"/>
                                          </p:stCondLst>
                                        </p:cTn>
                                        <p:tgtEl>
                                          <p:spTgt spid="111"/>
                                        </p:tgtEl>
                                        <p:attrNameLst>
                                          <p:attrName>style.visibility</p:attrName>
                                        </p:attrNameLst>
                                      </p:cBhvr>
                                      <p:to>
                                        <p:strVal val="hidden"/>
                                      </p:to>
                                    </p:set>
                                  </p:childTnLst>
                                </p:cTn>
                              </p:par>
                              <p:par>
                                <p:cTn id="11" presetID="49" presetClass="exit" presetSubtype="0" accel="100000" fill="hold" grpId="0" nodeType="withEffect">
                                  <p:stCondLst>
                                    <p:cond delay="0"/>
                                  </p:stCondLst>
                                  <p:childTnLst>
                                    <p:anim calcmode="lin" valueType="num">
                                      <p:cBhvr>
                                        <p:cTn id="12" dur="500"/>
                                        <p:tgtEl>
                                          <p:spTgt spid="108"/>
                                        </p:tgtEl>
                                        <p:attrNameLst>
                                          <p:attrName>ppt_w</p:attrName>
                                        </p:attrNameLst>
                                      </p:cBhvr>
                                      <p:tavLst>
                                        <p:tav tm="0">
                                          <p:val>
                                            <p:strVal val="ppt_w"/>
                                          </p:val>
                                        </p:tav>
                                        <p:tav tm="100000">
                                          <p:val>
                                            <p:fltVal val="0"/>
                                          </p:val>
                                        </p:tav>
                                      </p:tavLst>
                                    </p:anim>
                                    <p:anim calcmode="lin" valueType="num">
                                      <p:cBhvr>
                                        <p:cTn id="13" dur="500"/>
                                        <p:tgtEl>
                                          <p:spTgt spid="108"/>
                                        </p:tgtEl>
                                        <p:attrNameLst>
                                          <p:attrName>ppt_h</p:attrName>
                                        </p:attrNameLst>
                                      </p:cBhvr>
                                      <p:tavLst>
                                        <p:tav tm="0">
                                          <p:val>
                                            <p:strVal val="ppt_h"/>
                                          </p:val>
                                        </p:tav>
                                        <p:tav tm="100000">
                                          <p:val>
                                            <p:fltVal val="0"/>
                                          </p:val>
                                        </p:tav>
                                      </p:tavLst>
                                    </p:anim>
                                    <p:anim calcmode="lin" valueType="num">
                                      <p:cBhvr>
                                        <p:cTn id="14" dur="500"/>
                                        <p:tgtEl>
                                          <p:spTgt spid="108"/>
                                        </p:tgtEl>
                                        <p:attrNameLst>
                                          <p:attrName>style.rotation</p:attrName>
                                        </p:attrNameLst>
                                      </p:cBhvr>
                                      <p:tavLst>
                                        <p:tav tm="0">
                                          <p:val>
                                            <p:fltVal val="0"/>
                                          </p:val>
                                        </p:tav>
                                        <p:tav tm="100000">
                                          <p:val>
                                            <p:fltVal val="360"/>
                                          </p:val>
                                        </p:tav>
                                      </p:tavLst>
                                    </p:anim>
                                    <p:animEffect transition="out" filter="fade">
                                      <p:cBhvr>
                                        <p:cTn id="15" dur="500"/>
                                        <p:tgtEl>
                                          <p:spTgt spid="108"/>
                                        </p:tgtEl>
                                      </p:cBhvr>
                                    </p:animEffect>
                                    <p:set>
                                      <p:cBhvr>
                                        <p:cTn id="16" dur="1" fill="hold">
                                          <p:stCondLst>
                                            <p:cond delay="499"/>
                                          </p:stCondLst>
                                        </p:cTn>
                                        <p:tgtEl>
                                          <p:spTgt spid="10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3000" fill="hold" grpId="0" nodeType="clickEffect">
                                  <p:stCondLst>
                                    <p:cond delay="0"/>
                                  </p:stCondLst>
                                  <p:childTnLst>
                                    <p:anim calcmode="discrete" valueType="str">
                                      <p:cBhvr>
                                        <p:cTn id="20" dur="500" fill="hold"/>
                                        <p:tgtEl>
                                          <p:spTgt spid="125"/>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xit" presetSubtype="0" accel="50000" decel="50000" fill="hold" grpId="0" nodeType="clickEffect">
                                  <p:stCondLst>
                                    <p:cond delay="0"/>
                                  </p:stCondLst>
                                  <p:childTnLst>
                                    <p:animEffect transition="out" filter="fade">
                                      <p:cBhvr>
                                        <p:cTn id="24" dur="1000"/>
                                        <p:tgtEl>
                                          <p:spTgt spid="129"/>
                                        </p:tgtEl>
                                      </p:cBhvr>
                                    </p:animEffect>
                                    <p:set>
                                      <p:cBhvr>
                                        <p:cTn id="25" dur="1" fill="hold">
                                          <p:stCondLst>
                                            <p:cond delay="999"/>
                                          </p:stCondLst>
                                        </p:cTn>
                                        <p:tgtEl>
                                          <p:spTgt spid="129"/>
                                        </p:tgtEl>
                                        <p:attrNameLst>
                                          <p:attrName>style.visibility</p:attrName>
                                        </p:attrNameLst>
                                      </p:cBhvr>
                                      <p:to>
                                        <p:strVal val="hidden"/>
                                      </p:to>
                                    </p:set>
                                  </p:childTnLst>
                                </p:cTn>
                              </p:par>
                              <p:par>
                                <p:cTn id="26" presetID="10" presetClass="entr" presetSubtype="0" accel="50000" decel="50000" fill="hold" grpId="0" nodeType="withEffect">
                                  <p:stCondLst>
                                    <p:cond delay="0"/>
                                  </p:stCondLst>
                                  <p:childTnLst>
                                    <p:set>
                                      <p:cBhvr>
                                        <p:cTn id="27" dur="1" fill="hold">
                                          <p:stCondLst>
                                            <p:cond delay="0"/>
                                          </p:stCondLst>
                                        </p:cTn>
                                        <p:tgtEl>
                                          <p:spTgt spid="104"/>
                                        </p:tgtEl>
                                        <p:attrNameLst>
                                          <p:attrName>style.visibility</p:attrName>
                                        </p:attrNameLst>
                                      </p:cBhvr>
                                      <p:to>
                                        <p:strVal val="visible"/>
                                      </p:to>
                                    </p:set>
                                    <p:animEffect transition="in" filter="fade">
                                      <p:cBhvr>
                                        <p:cTn id="28" dur="1000"/>
                                        <p:tgtEl>
                                          <p:spTgt spid="104"/>
                                        </p:tgtEl>
                                      </p:cBhvr>
                                    </p:animEffect>
                                  </p:childTnLst>
                                </p:cTn>
                              </p:par>
                              <p:par>
                                <p:cTn id="29" presetID="63" presetClass="path" presetSubtype="0" accel="50000" decel="50000" fill="hold" grpId="1" nodeType="withEffect">
                                  <p:stCondLst>
                                    <p:cond delay="0"/>
                                  </p:stCondLst>
                                  <p:childTnLst>
                                    <p:animMotion origin="layout" path="M 0 0 L -0.035474 0.000486 E" pathEditMode="relative" ptsTypes="">
                                      <p:cBhvr>
                                        <p:cTn id="30" dur="1000" fill="hold"/>
                                        <p:tgtEl>
                                          <p:spTgt spid="129"/>
                                        </p:tgtEl>
                                        <p:attrNameLst>
                                          <p:attrName>ppt_x</p:attrName>
                                          <p:attrName>ppt_y</p:attrName>
                                        </p:attrNameLst>
                                      </p:cBhvr>
                                    </p:animMotion>
                                  </p:childTnLst>
                                </p:cTn>
                              </p:par>
                              <p:par>
                                <p:cTn id="31" presetID="63" presetClass="path" presetSubtype="0" accel="50000" decel="50000" fill="hold" grpId="1" nodeType="withEffect">
                                  <p:stCondLst>
                                    <p:cond delay="0"/>
                                  </p:stCondLst>
                                  <p:childTnLst>
                                    <p:animMotion origin="layout" path="M 0.035474 -0.000486 L 0 0 E" pathEditMode="relative" ptsTypes="">
                                      <p:cBhvr>
                                        <p:cTn id="32" dur="1000" fill="hold"/>
                                        <p:tgtEl>
                                          <p:spTgt spid="104"/>
                                        </p:tgtEl>
                                        <p:attrNameLst>
                                          <p:attrName>ppt_x</p:attrName>
                                          <p:attrName>ppt_y</p:attrName>
                                        </p:attrNameLst>
                                      </p:cBhvr>
                                    </p:animMotion>
                                  </p:childTnLst>
                                </p:cTn>
                              </p:par>
                              <p:par>
                                <p:cTn id="33" presetID="6" presetClass="emph" presetSubtype="0" accel="50000" decel="50000" fill="hold" grpId="2" nodeType="withEffect">
                                  <p:stCondLst>
                                    <p:cond delay="0"/>
                                  </p:stCondLst>
                                  <p:childTnLst>
                                    <p:animScale>
                                      <p:cBhvr>
                                        <p:cTn id="34" dur="1000" fill="hold"/>
                                        <p:tgtEl>
                                          <p:spTgt spid="129"/>
                                        </p:tgtEl>
                                      </p:cBhvr>
                                      <p:by x="150000" y="150000"/>
                                      <p:from x="100000" y="100000"/>
                                      <p:to x="75005" y="100000"/>
                                    </p:animScale>
                                  </p:childTnLst>
                                </p:cTn>
                              </p:par>
                              <p:par>
                                <p:cTn id="35" presetID="6" presetClass="emph" presetSubtype="0" accel="50000" decel="50000" fill="hold" grpId="2" nodeType="withEffect">
                                  <p:stCondLst>
                                    <p:cond delay="0"/>
                                  </p:stCondLst>
                                  <p:childTnLst>
                                    <p:animScale>
                                      <p:cBhvr>
                                        <p:cTn id="36" dur="1000" fill="hold"/>
                                        <p:tgtEl>
                                          <p:spTgt spid="104"/>
                                        </p:tgtEl>
                                      </p:cBhvr>
                                      <p:by x="150000" y="150000"/>
                                      <p:from x="133324" y="100000"/>
                                      <p:to x="100000" y="100000"/>
                                    </p:animScale>
                                  </p:childTnLst>
                                </p:cTn>
                              </p:par>
                            </p:childTnLst>
                          </p:cTn>
                        </p:par>
                        <p:par>
                          <p:cTn id="37" fill="hold">
                            <p:stCondLst>
                              <p:cond delay="1000"/>
                            </p:stCondLst>
                            <p:childTnLst>
                              <p:par>
                                <p:cTn id="38" presetID="12" presetClass="entr" presetSubtype="4" fill="hold" grpId="0" nodeType="afterEffect">
                                  <p:stCondLst>
                                    <p:cond delay="0"/>
                                  </p:stCondLst>
                                  <p:childTnLst>
                                    <p:set>
                                      <p:cBhvr>
                                        <p:cTn id="39" dur="1" fill="hold">
                                          <p:stCondLst>
                                            <p:cond delay="0"/>
                                          </p:stCondLst>
                                        </p:cTn>
                                        <p:tgtEl>
                                          <p:spTgt spid="105"/>
                                        </p:tgtEl>
                                        <p:attrNameLst>
                                          <p:attrName>style.visibility</p:attrName>
                                        </p:attrNameLst>
                                      </p:cBhvr>
                                      <p:to>
                                        <p:strVal val="visible"/>
                                      </p:to>
                                    </p:set>
                                    <p:anim calcmode="lin" valueType="num">
                                      <p:cBhvr additive="base">
                                        <p:cTn id="40" dur="500"/>
                                        <p:tgtEl>
                                          <p:spTgt spid="105"/>
                                        </p:tgtEl>
                                        <p:attrNameLst>
                                          <p:attrName>ppt_y</p:attrName>
                                        </p:attrNameLst>
                                      </p:cBhvr>
                                      <p:tavLst>
                                        <p:tav tm="0">
                                          <p:val>
                                            <p:strVal val="#ppt_y+#ppt_h*1.125000"/>
                                          </p:val>
                                        </p:tav>
                                        <p:tav tm="100000">
                                          <p:val>
                                            <p:strVal val="#ppt_y"/>
                                          </p:val>
                                        </p:tav>
                                      </p:tavLst>
                                    </p:anim>
                                    <p:animEffect transition="in" filter="wipe(up)">
                                      <p:cBhvr>
                                        <p:cTn id="41"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4" grpId="0" animBg="1"/>
      <p:bldP spid="104" grpId="1" animBg="1"/>
      <p:bldP spid="104" grpId="2" animBg="1"/>
      <p:bldP spid="129" grpId="0" animBg="1"/>
      <p:bldP spid="129" grpId="1" animBg="1"/>
      <p:bldP spid="129" grpId="2" animBg="1"/>
      <p:bldP spid="125" grpId="0"/>
      <p:bldP spid="111" grpId="0" animBg="1"/>
      <p:bldP spid="108"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0B56E334-3FCC-55E7-042A-300D299F5322}"/>
              </a:ext>
            </a:extLst>
          </p:cNvPr>
          <p:cNvSpPr txBox="1"/>
          <p:nvPr/>
        </p:nvSpPr>
        <p:spPr>
          <a:xfrm>
            <a:off x="9606414" y="4493295"/>
            <a:ext cx="2371107" cy="369332"/>
          </a:xfrm>
          <a:prstGeom prst="rect">
            <a:avLst/>
          </a:prstGeom>
          <a:noFill/>
        </p:spPr>
        <p:txBody>
          <a:bodyPr wrap="square" rtlCol="0">
            <a:spAutoFit/>
          </a:bodyPr>
          <a:lstStyle/>
          <a:p>
            <a:r>
              <a:rPr lang="en-US" altLang="zh-CN" b="1" dirty="0"/>
              <a:t>B</a:t>
            </a:r>
            <a:r>
              <a:rPr lang="zh-CN" altLang="en-US" b="1" dirty="0"/>
              <a:t>对</a:t>
            </a:r>
            <a:r>
              <a:rPr lang="en-US" altLang="zh-CN" b="1" dirty="0"/>
              <a:t>A</a:t>
            </a:r>
            <a:r>
              <a:rPr lang="zh-CN" altLang="en-US" b="1" dirty="0"/>
              <a:t>第一次流量控制</a:t>
            </a:r>
          </a:p>
        </p:txBody>
      </p:sp>
      <p:sp>
        <p:nvSpPr>
          <p:cNvPr id="105" name="文本框 104">
            <a:extLst>
              <a:ext uri="{FF2B5EF4-FFF2-40B4-BE49-F238E27FC236}">
                <a16:creationId xmlns:a16="http://schemas.microsoft.com/office/drawing/2014/main" id="{8605D5DC-9F5C-5970-17A8-0AB0642E744E}"/>
              </a:ext>
            </a:extLst>
          </p:cNvPr>
          <p:cNvSpPr txBox="1"/>
          <p:nvPr/>
        </p:nvSpPr>
        <p:spPr>
          <a:xfrm>
            <a:off x="2801783" y="4159690"/>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sp>
        <p:nvSpPr>
          <p:cNvPr id="104" name="矩形 103">
            <a:extLst>
              <a:ext uri="{FF2B5EF4-FFF2-40B4-BE49-F238E27FC236}">
                <a16:creationId xmlns:a16="http://schemas.microsoft.com/office/drawing/2014/main" id="{3F3E4F47-E169-3AB0-959F-7B5BD300B080}"/>
              </a:ext>
            </a:extLst>
          </p:cNvPr>
          <p:cNvSpPr/>
          <p:nvPr/>
        </p:nvSpPr>
        <p:spPr>
          <a:xfrm>
            <a:off x="2047885" y="4475533"/>
            <a:ext cx="261148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5DE4F913-8F0F-2C36-E9DE-DA0F389A027F}"/>
              </a:ext>
            </a:extLst>
          </p:cNvPr>
          <p:cNvSpPr txBox="1"/>
          <p:nvPr/>
        </p:nvSpPr>
        <p:spPr>
          <a:xfrm>
            <a:off x="7321143" y="896456"/>
            <a:ext cx="1710312" cy="369332"/>
          </a:xfrm>
          <a:prstGeom prst="rect">
            <a:avLst/>
          </a:prstGeom>
          <a:noFill/>
        </p:spPr>
        <p:txBody>
          <a:bodyPr wrap="square" rtlCol="0">
            <a:spAutoFit/>
          </a:bodyPr>
          <a:lstStyle/>
          <a:p>
            <a:pPr algn="ctr"/>
            <a:r>
              <a:rPr lang="en-US" altLang="zh-CN" b="1" dirty="0"/>
              <a:t>A</a:t>
            </a:r>
            <a:r>
              <a:rPr lang="zh-CN" altLang="en-US" b="1" dirty="0"/>
              <a:t>给</a:t>
            </a:r>
            <a:r>
              <a:rPr lang="en-US" altLang="zh-CN" b="1" dirty="0"/>
              <a:t>B</a:t>
            </a:r>
            <a:r>
              <a:rPr lang="zh-CN" altLang="en-US" b="1" dirty="0"/>
              <a:t>发送数据</a:t>
            </a:r>
          </a:p>
        </p:txBody>
      </p:sp>
      <p:sp>
        <p:nvSpPr>
          <p:cNvPr id="14" name="文本框 13">
            <a:extLst>
              <a:ext uri="{FF2B5EF4-FFF2-40B4-BE49-F238E27FC236}">
                <a16:creationId xmlns:a16="http://schemas.microsoft.com/office/drawing/2014/main" id="{E0CAA606-13D4-C0C7-238A-60691033913A}"/>
              </a:ext>
            </a:extLst>
          </p:cNvPr>
          <p:cNvSpPr txBox="1"/>
          <p:nvPr/>
        </p:nvSpPr>
        <p:spPr>
          <a:xfrm>
            <a:off x="7328743" y="1644093"/>
            <a:ext cx="1710312" cy="369332"/>
          </a:xfrm>
          <a:prstGeom prst="rect">
            <a:avLst/>
          </a:prstGeom>
          <a:noFill/>
        </p:spPr>
        <p:txBody>
          <a:bodyPr wrap="square" rtlCol="0">
            <a:spAutoFit/>
          </a:bodyPr>
          <a:lstStyle/>
          <a:p>
            <a:pPr algn="ctr"/>
            <a:r>
              <a:rPr lang="en-US" altLang="zh-CN" b="1" dirty="0"/>
              <a:t>B</a:t>
            </a:r>
            <a:r>
              <a:rPr lang="zh-CN" altLang="en-US" b="1" dirty="0"/>
              <a:t>对</a:t>
            </a:r>
            <a:r>
              <a:rPr lang="en-US" altLang="zh-CN" b="1" dirty="0"/>
              <a:t>A</a:t>
            </a:r>
            <a:r>
              <a:rPr lang="zh-CN" altLang="en-US" b="1" dirty="0"/>
              <a:t>流量控制</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p>
          </p:txBody>
        </p:sp>
      </p:grpSp>
      <p:grpSp>
        <p:nvGrpSpPr>
          <p:cNvPr id="16" name="组合 15">
            <a:extLst>
              <a:ext uri="{FF2B5EF4-FFF2-40B4-BE49-F238E27FC236}">
                <a16:creationId xmlns:a16="http://schemas.microsoft.com/office/drawing/2014/main" id="{80F1B311-2F3A-ACA2-07D1-822A44A2F429}"/>
              </a:ext>
            </a:extLst>
          </p:cNvPr>
          <p:cNvGrpSpPr/>
          <p:nvPr/>
        </p:nvGrpSpPr>
        <p:grpSpPr>
          <a:xfrm>
            <a:off x="6384834" y="1085736"/>
            <a:ext cx="3566255" cy="667591"/>
            <a:chOff x="5945910" y="1085736"/>
            <a:chExt cx="3566255" cy="667591"/>
          </a:xfrm>
        </p:grpSpPr>
        <p:grpSp>
          <p:nvGrpSpPr>
            <p:cNvPr id="7" name="组合 6">
              <a:extLst>
                <a:ext uri="{FF2B5EF4-FFF2-40B4-BE49-F238E27FC236}">
                  <a16:creationId xmlns:a16="http://schemas.microsoft.com/office/drawing/2014/main" id="{A9EFE3FE-4601-5B9E-77B2-289423C12D4B}"/>
                </a:ext>
              </a:extLst>
            </p:cNvPr>
            <p:cNvGrpSpPr/>
            <p:nvPr/>
          </p:nvGrpSpPr>
          <p:grpSpPr>
            <a:xfrm>
              <a:off x="5945910" y="1085736"/>
              <a:ext cx="677140" cy="654939"/>
              <a:chOff x="7511027" y="2136324"/>
              <a:chExt cx="677140" cy="654939"/>
            </a:xfrm>
          </p:grpSpPr>
          <p:pic>
            <p:nvPicPr>
              <p:cNvPr id="5" name="图形 4">
                <a:extLst>
                  <a:ext uri="{FF2B5EF4-FFF2-40B4-BE49-F238E27FC236}">
                    <a16:creationId xmlns:a16="http://schemas.microsoft.com/office/drawing/2014/main" id="{98E6B5E2-680A-FF63-F485-207329F649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6" name="文本框 5">
                <a:extLst>
                  <a:ext uri="{FF2B5EF4-FFF2-40B4-BE49-F238E27FC236}">
                    <a16:creationId xmlns:a16="http://schemas.microsoft.com/office/drawing/2014/main" id="{97B4575D-497E-45BE-06AF-A13242535CE0}"/>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A</a:t>
                </a:r>
                <a:endParaRPr lang="zh-CN" altLang="en-US" sz="2000" b="1" dirty="0">
                  <a:solidFill>
                    <a:schemeClr val="bg1"/>
                  </a:solidFill>
                </a:endParaRPr>
              </a:p>
            </p:txBody>
          </p:sp>
        </p:grpSp>
        <p:grpSp>
          <p:nvGrpSpPr>
            <p:cNvPr id="8" name="组合 7">
              <a:extLst>
                <a:ext uri="{FF2B5EF4-FFF2-40B4-BE49-F238E27FC236}">
                  <a16:creationId xmlns:a16="http://schemas.microsoft.com/office/drawing/2014/main" id="{9DCE203E-F6FE-5AE9-9972-1AB6CD8AB18F}"/>
                </a:ext>
              </a:extLst>
            </p:cNvPr>
            <p:cNvGrpSpPr/>
            <p:nvPr/>
          </p:nvGrpSpPr>
          <p:grpSpPr>
            <a:xfrm>
              <a:off x="8835025" y="1098388"/>
              <a:ext cx="677140" cy="654939"/>
              <a:chOff x="7511027" y="2136324"/>
              <a:chExt cx="677140" cy="654939"/>
            </a:xfrm>
          </p:grpSpPr>
          <p:pic>
            <p:nvPicPr>
              <p:cNvPr id="9" name="图形 8">
                <a:extLst>
                  <a:ext uri="{FF2B5EF4-FFF2-40B4-BE49-F238E27FC236}">
                    <a16:creationId xmlns:a16="http://schemas.microsoft.com/office/drawing/2014/main" id="{8E7D395B-A56C-8D44-578A-69F5B4FDCB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10" name="文本框 9">
                <a:extLst>
                  <a:ext uri="{FF2B5EF4-FFF2-40B4-BE49-F238E27FC236}">
                    <a16:creationId xmlns:a16="http://schemas.microsoft.com/office/drawing/2014/main" id="{0B74A95B-2D1F-F184-7228-D99702F49DE3}"/>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B</a:t>
                </a:r>
                <a:endParaRPr lang="zh-CN" altLang="en-US" sz="2000" b="1" dirty="0">
                  <a:solidFill>
                    <a:schemeClr val="bg1"/>
                  </a:solidFill>
                </a:endParaRPr>
              </a:p>
            </p:txBody>
          </p:sp>
        </p:grpSp>
        <p:grpSp>
          <p:nvGrpSpPr>
            <p:cNvPr id="15" name="组合 14">
              <a:extLst>
                <a:ext uri="{FF2B5EF4-FFF2-40B4-BE49-F238E27FC236}">
                  <a16:creationId xmlns:a16="http://schemas.microsoft.com/office/drawing/2014/main" id="{CAC90CB8-A264-FC0D-1AD3-01F784E189E9}"/>
                </a:ext>
              </a:extLst>
            </p:cNvPr>
            <p:cNvGrpSpPr/>
            <p:nvPr/>
          </p:nvGrpSpPr>
          <p:grpSpPr>
            <a:xfrm>
              <a:off x="6623050" y="1274762"/>
              <a:ext cx="2243850" cy="369332"/>
              <a:chOff x="6623050" y="1274762"/>
              <a:chExt cx="2243850" cy="369332"/>
            </a:xfrm>
          </p:grpSpPr>
          <p:sp>
            <p:nvSpPr>
              <p:cNvPr id="12" name="圆柱体 11">
                <a:extLst>
                  <a:ext uri="{FF2B5EF4-FFF2-40B4-BE49-F238E27FC236}">
                    <a16:creationId xmlns:a16="http://schemas.microsoft.com/office/drawing/2014/main" id="{780A8A3C-3E1F-E015-E386-B450A641478F}"/>
                  </a:ext>
                </a:extLst>
              </p:cNvPr>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D20203B-7340-3B3C-EB43-3D1FEAECF015}"/>
                  </a:ext>
                </a:extLst>
              </p:cNvPr>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p>
            </p:txBody>
          </p:sp>
        </p:grpSp>
      </p:grpSp>
      <p:grpSp>
        <p:nvGrpSpPr>
          <p:cNvPr id="23" name="组合 22">
            <a:extLst>
              <a:ext uri="{FF2B5EF4-FFF2-40B4-BE49-F238E27FC236}">
                <a16:creationId xmlns:a16="http://schemas.microsoft.com/office/drawing/2014/main" id="{61C6D7BC-FECE-3005-8CD3-BA8AA893F805}"/>
              </a:ext>
            </a:extLst>
          </p:cNvPr>
          <p:cNvGrpSpPr/>
          <p:nvPr/>
        </p:nvGrpSpPr>
        <p:grpSpPr>
          <a:xfrm>
            <a:off x="6464001" y="1740674"/>
            <a:ext cx="3418275" cy="4774426"/>
            <a:chOff x="7004329" y="1740674"/>
            <a:chExt cx="3418275" cy="4774426"/>
          </a:xfrm>
        </p:grpSpPr>
        <p:cxnSp>
          <p:nvCxnSpPr>
            <p:cNvPr id="18" name="直接箭头连接符 17">
              <a:extLst>
                <a:ext uri="{FF2B5EF4-FFF2-40B4-BE49-F238E27FC236}">
                  <a16:creationId xmlns:a16="http://schemas.microsoft.com/office/drawing/2014/main" id="{C29108A2-6FF6-EECC-D42A-4119A5C4474C}"/>
                </a:ext>
              </a:extLst>
            </p:cNvPr>
            <p:cNvCxnSpPr>
              <a:cxnSpLocks/>
            </p:cNvCxnSpPr>
            <p:nvPr/>
          </p:nvCxnSpPr>
          <p:spPr>
            <a:xfrm>
              <a:off x="7283602"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BE49CE6-D81F-402D-B4F5-95CBA7A575DA}"/>
                </a:ext>
              </a:extLst>
            </p:cNvPr>
            <p:cNvCxnSpPr>
              <a:cxnSpLocks/>
            </p:cNvCxnSpPr>
            <p:nvPr/>
          </p:nvCxnSpPr>
          <p:spPr>
            <a:xfrm>
              <a:off x="10152847"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01A7C94-9AE1-2E1F-703C-A039119CB0E7}"/>
                </a:ext>
              </a:extLst>
            </p:cNvPr>
            <p:cNvSpPr txBox="1"/>
            <p:nvPr/>
          </p:nvSpPr>
          <p:spPr>
            <a:xfrm>
              <a:off x="7004329" y="6145768"/>
              <a:ext cx="272374" cy="369332"/>
            </a:xfrm>
            <a:prstGeom prst="rect">
              <a:avLst/>
            </a:prstGeom>
            <a:noFill/>
          </p:spPr>
          <p:txBody>
            <a:bodyPr wrap="square" rtlCol="0">
              <a:spAutoFit/>
            </a:bodyPr>
            <a:lstStyle/>
            <a:p>
              <a:r>
                <a:rPr lang="en-US" altLang="zh-CN" b="1" dirty="0"/>
                <a:t>t</a:t>
              </a:r>
              <a:endParaRPr lang="zh-CN" altLang="en-US" b="1" dirty="0"/>
            </a:p>
          </p:txBody>
        </p:sp>
        <p:sp>
          <p:nvSpPr>
            <p:cNvPr id="21" name="文本框 20">
              <a:extLst>
                <a:ext uri="{FF2B5EF4-FFF2-40B4-BE49-F238E27FC236}">
                  <a16:creationId xmlns:a16="http://schemas.microsoft.com/office/drawing/2014/main" id="{4869CA13-848C-A58C-D7BA-8C0445D375C1}"/>
                </a:ext>
              </a:extLst>
            </p:cNvPr>
            <p:cNvSpPr txBox="1"/>
            <p:nvPr/>
          </p:nvSpPr>
          <p:spPr>
            <a:xfrm>
              <a:off x="10150230" y="6145768"/>
              <a:ext cx="272374" cy="369332"/>
            </a:xfrm>
            <a:prstGeom prst="rect">
              <a:avLst/>
            </a:prstGeom>
            <a:noFill/>
          </p:spPr>
          <p:txBody>
            <a:bodyPr wrap="square" rtlCol="0">
              <a:spAutoFit/>
            </a:bodyPr>
            <a:lstStyle/>
            <a:p>
              <a:r>
                <a:rPr lang="en-US" altLang="zh-CN" b="1" dirty="0"/>
                <a:t>t</a:t>
              </a:r>
              <a:endParaRPr lang="zh-CN" altLang="en-US" b="1" dirty="0"/>
            </a:p>
          </p:txBody>
        </p:sp>
      </p:grpSp>
      <p:cxnSp>
        <p:nvCxnSpPr>
          <p:cNvPr id="37" name="直接箭头连接符 36">
            <a:extLst>
              <a:ext uri="{FF2B5EF4-FFF2-40B4-BE49-F238E27FC236}">
                <a16:creationId xmlns:a16="http://schemas.microsoft.com/office/drawing/2014/main" id="{8C784D16-4E41-91E6-C816-314F22755AEA}"/>
              </a:ext>
            </a:extLst>
          </p:cNvPr>
          <p:cNvCxnSpPr>
            <a:cxnSpLocks/>
          </p:cNvCxnSpPr>
          <p:nvPr/>
        </p:nvCxnSpPr>
        <p:spPr>
          <a:xfrm>
            <a:off x="6743274" y="24592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116EFF78-2877-EA6D-EF75-C991CCBD3EBC}"/>
              </a:ext>
            </a:extLst>
          </p:cNvPr>
          <p:cNvSpPr txBox="1"/>
          <p:nvPr/>
        </p:nvSpPr>
        <p:spPr>
          <a:xfrm>
            <a:off x="7326420" y="2078680"/>
            <a:ext cx="935857" cy="369332"/>
          </a:xfrm>
          <a:prstGeom prst="rect">
            <a:avLst/>
          </a:prstGeom>
          <a:noFill/>
        </p:spPr>
        <p:txBody>
          <a:bodyPr wrap="square" rtlCol="0">
            <a:spAutoFit/>
          </a:bodyPr>
          <a:lstStyle/>
          <a:p>
            <a:pPr algn="ctr"/>
            <a:r>
              <a:rPr lang="en-US" altLang="zh-CN" b="1" dirty="0"/>
              <a:t>seq=1</a:t>
            </a:r>
            <a:endParaRPr lang="zh-CN" altLang="en-US" b="1" dirty="0"/>
          </a:p>
        </p:txBody>
      </p:sp>
      <p:sp>
        <p:nvSpPr>
          <p:cNvPr id="39" name="文本框 38">
            <a:extLst>
              <a:ext uri="{FF2B5EF4-FFF2-40B4-BE49-F238E27FC236}">
                <a16:creationId xmlns:a16="http://schemas.microsoft.com/office/drawing/2014/main" id="{15D78F2B-4CBD-D199-E8FC-3A971CC2F58D}"/>
              </a:ext>
            </a:extLst>
          </p:cNvPr>
          <p:cNvSpPr txBox="1"/>
          <p:nvPr/>
        </p:nvSpPr>
        <p:spPr>
          <a:xfrm>
            <a:off x="8147629" y="2078680"/>
            <a:ext cx="868072" cy="369332"/>
          </a:xfrm>
          <a:prstGeom prst="rect">
            <a:avLst/>
          </a:prstGeom>
          <a:noFill/>
        </p:spPr>
        <p:txBody>
          <a:bodyPr wrap="square" rtlCol="0">
            <a:spAutoFit/>
          </a:bodyPr>
          <a:lstStyle/>
          <a:p>
            <a:pPr algn="ctr"/>
            <a:r>
              <a:rPr lang="en-US" altLang="zh-CN" b="1" dirty="0"/>
              <a:t>DATA</a:t>
            </a:r>
            <a:endParaRPr lang="zh-CN" altLang="en-US" b="1" dirty="0"/>
          </a:p>
        </p:txBody>
      </p:sp>
      <p:grpSp>
        <p:nvGrpSpPr>
          <p:cNvPr id="17" name="组合 16">
            <a:extLst>
              <a:ext uri="{FF2B5EF4-FFF2-40B4-BE49-F238E27FC236}">
                <a16:creationId xmlns:a16="http://schemas.microsoft.com/office/drawing/2014/main" id="{ADB72C8C-ABEA-F4E1-7330-EA73485BF828}"/>
              </a:ext>
            </a:extLst>
          </p:cNvPr>
          <p:cNvGrpSpPr/>
          <p:nvPr/>
        </p:nvGrpSpPr>
        <p:grpSpPr>
          <a:xfrm>
            <a:off x="301713" y="1939971"/>
            <a:ext cx="6103326" cy="725074"/>
            <a:chOff x="301713" y="1939971"/>
            <a:chExt cx="6103326" cy="725074"/>
          </a:xfrm>
        </p:grpSpPr>
        <p:grpSp>
          <p:nvGrpSpPr>
            <p:cNvPr id="36" name="组合 35">
              <a:extLst>
                <a:ext uri="{FF2B5EF4-FFF2-40B4-BE49-F238E27FC236}">
                  <a16:creationId xmlns:a16="http://schemas.microsoft.com/office/drawing/2014/main" id="{D6726EA9-6404-1339-A49D-92249748E9DC}"/>
                </a:ext>
              </a:extLst>
            </p:cNvPr>
            <p:cNvGrpSpPr/>
            <p:nvPr/>
          </p:nvGrpSpPr>
          <p:grpSpPr>
            <a:xfrm>
              <a:off x="304800" y="1939971"/>
              <a:ext cx="3481727" cy="725074"/>
              <a:chOff x="304800" y="1939971"/>
              <a:chExt cx="3481727" cy="725074"/>
            </a:xfrm>
          </p:grpSpPr>
          <p:sp>
            <p:nvSpPr>
              <p:cNvPr id="34" name="矩形 33">
                <a:extLst>
                  <a:ext uri="{FF2B5EF4-FFF2-40B4-BE49-F238E27FC236}">
                    <a16:creationId xmlns:a16="http://schemas.microsoft.com/office/drawing/2014/main" id="{439E4B1A-578C-250E-4A80-7A098A0B8F42}"/>
                  </a:ext>
                </a:extLst>
              </p:cNvPr>
              <p:cNvSpPr/>
              <p:nvPr/>
            </p:nvSpPr>
            <p:spPr>
              <a:xfrm>
                <a:off x="304800" y="2253525"/>
                <a:ext cx="3481727"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9404328D-8303-EE4D-A00C-DE1851C6565F}"/>
                  </a:ext>
                </a:extLst>
              </p:cNvPr>
              <p:cNvSpPr txBox="1"/>
              <p:nvPr/>
            </p:nvSpPr>
            <p:spPr>
              <a:xfrm>
                <a:off x="1489262" y="1939971"/>
                <a:ext cx="1112801" cy="365760"/>
              </a:xfrm>
              <a:prstGeom prst="rect">
                <a:avLst/>
              </a:prstGeom>
              <a:noFill/>
            </p:spPr>
            <p:txBody>
              <a:bodyPr wrap="square" rtlCol="0">
                <a:spAutoFit/>
              </a:bodyPr>
              <a:lstStyle/>
              <a:p>
                <a:pPr algn="ctr"/>
                <a:r>
                  <a:rPr lang="en-US" altLang="zh-CN" b="1" dirty="0">
                    <a:solidFill>
                      <a:schemeClr val="accent3"/>
                    </a:solidFill>
                  </a:rPr>
                  <a:t>swnd=400</a:t>
                </a:r>
                <a:endParaRPr lang="zh-CN" altLang="en-US" b="1" dirty="0">
                  <a:solidFill>
                    <a:schemeClr val="accent3"/>
                  </a:solidFill>
                </a:endParaRPr>
              </a:p>
            </p:txBody>
          </p:sp>
        </p:grpSp>
        <p:grpSp>
          <p:nvGrpSpPr>
            <p:cNvPr id="31" name="组合 30">
              <a:extLst>
                <a:ext uri="{FF2B5EF4-FFF2-40B4-BE49-F238E27FC236}">
                  <a16:creationId xmlns:a16="http://schemas.microsoft.com/office/drawing/2014/main" id="{BBD026F5-10E7-9970-0435-1099399FCFAE}"/>
                </a:ext>
              </a:extLst>
            </p:cNvPr>
            <p:cNvGrpSpPr/>
            <p:nvPr/>
          </p:nvGrpSpPr>
          <p:grpSpPr>
            <a:xfrm>
              <a:off x="304800" y="2309063"/>
              <a:ext cx="6100239" cy="300446"/>
              <a:chOff x="301352" y="2013424"/>
              <a:chExt cx="6100239" cy="300446"/>
            </a:xfrm>
          </p:grpSpPr>
          <p:sp>
            <p:nvSpPr>
              <p:cNvPr id="24" name="矩形 23">
                <a:extLst>
                  <a:ext uri="{FF2B5EF4-FFF2-40B4-BE49-F238E27FC236}">
                    <a16:creationId xmlns:a16="http://schemas.microsoft.com/office/drawing/2014/main" id="{7E7D59E8-B464-D223-507F-D53CB3B703A0}"/>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25" name="矩形 24">
                <a:extLst>
                  <a:ext uri="{FF2B5EF4-FFF2-40B4-BE49-F238E27FC236}">
                    <a16:creationId xmlns:a16="http://schemas.microsoft.com/office/drawing/2014/main" id="{246C6815-5A23-7323-8E35-9B0A46116808}"/>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26" name="矩形 25">
                <a:extLst>
                  <a:ext uri="{FF2B5EF4-FFF2-40B4-BE49-F238E27FC236}">
                    <a16:creationId xmlns:a16="http://schemas.microsoft.com/office/drawing/2014/main" id="{0ADD7C2C-9489-D5EA-025D-5544CC608517}"/>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27" name="矩形 26">
                <a:extLst>
                  <a:ext uri="{FF2B5EF4-FFF2-40B4-BE49-F238E27FC236}">
                    <a16:creationId xmlns:a16="http://schemas.microsoft.com/office/drawing/2014/main" id="{115A52DB-39AC-292C-262D-085DB47DA19E}"/>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28" name="矩形 27">
                <a:extLst>
                  <a:ext uri="{FF2B5EF4-FFF2-40B4-BE49-F238E27FC236}">
                    <a16:creationId xmlns:a16="http://schemas.microsoft.com/office/drawing/2014/main" id="{05EB32CF-CDD4-8F15-0314-A25E0E13A87F}"/>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29" name="矩形 28">
                <a:extLst>
                  <a:ext uri="{FF2B5EF4-FFF2-40B4-BE49-F238E27FC236}">
                    <a16:creationId xmlns:a16="http://schemas.microsoft.com/office/drawing/2014/main" id="{2F6F4187-086E-8BAA-E715-8FDD2693DB77}"/>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30" name="矩形 29">
                <a:extLst>
                  <a:ext uri="{FF2B5EF4-FFF2-40B4-BE49-F238E27FC236}">
                    <a16:creationId xmlns:a16="http://schemas.microsoft.com/office/drawing/2014/main" id="{4F69FAA9-68F1-433D-F37E-B6AA4939F4AC}"/>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22" name="矩形 21">
              <a:extLst>
                <a:ext uri="{FF2B5EF4-FFF2-40B4-BE49-F238E27FC236}">
                  <a16:creationId xmlns:a16="http://schemas.microsoft.com/office/drawing/2014/main" id="{BAC7217A-6417-F01B-BD17-68D6EAFB9663}"/>
                </a:ext>
              </a:extLst>
            </p:cNvPr>
            <p:cNvSpPr/>
            <p:nvPr/>
          </p:nvSpPr>
          <p:spPr>
            <a:xfrm>
              <a:off x="301713"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7231630B-8CDA-1BC4-A8FA-46C833416956}"/>
              </a:ext>
            </a:extLst>
          </p:cNvPr>
          <p:cNvGrpSpPr/>
          <p:nvPr/>
        </p:nvGrpSpPr>
        <p:grpSpPr>
          <a:xfrm>
            <a:off x="301713" y="2665045"/>
            <a:ext cx="6103326" cy="725074"/>
            <a:chOff x="301713" y="1939971"/>
            <a:chExt cx="6103326" cy="725074"/>
          </a:xfrm>
        </p:grpSpPr>
        <p:grpSp>
          <p:nvGrpSpPr>
            <p:cNvPr id="68" name="组合 67">
              <a:extLst>
                <a:ext uri="{FF2B5EF4-FFF2-40B4-BE49-F238E27FC236}">
                  <a16:creationId xmlns:a16="http://schemas.microsoft.com/office/drawing/2014/main" id="{6334C044-E16A-E889-97D4-183F1C0290A7}"/>
                </a:ext>
              </a:extLst>
            </p:cNvPr>
            <p:cNvGrpSpPr/>
            <p:nvPr/>
          </p:nvGrpSpPr>
          <p:grpSpPr>
            <a:xfrm>
              <a:off x="304800" y="1939971"/>
              <a:ext cx="3481727" cy="725074"/>
              <a:chOff x="304800" y="1939971"/>
              <a:chExt cx="3481727" cy="725074"/>
            </a:xfrm>
          </p:grpSpPr>
          <p:sp>
            <p:nvSpPr>
              <p:cNvPr id="78" name="矩形 77">
                <a:extLst>
                  <a:ext uri="{FF2B5EF4-FFF2-40B4-BE49-F238E27FC236}">
                    <a16:creationId xmlns:a16="http://schemas.microsoft.com/office/drawing/2014/main" id="{2491675D-625A-D342-BF6E-46637075D9D8}"/>
                  </a:ext>
                </a:extLst>
              </p:cNvPr>
              <p:cNvSpPr/>
              <p:nvPr/>
            </p:nvSpPr>
            <p:spPr>
              <a:xfrm>
                <a:off x="304800" y="2253525"/>
                <a:ext cx="3481727"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a:extLst>
                  <a:ext uri="{FF2B5EF4-FFF2-40B4-BE49-F238E27FC236}">
                    <a16:creationId xmlns:a16="http://schemas.microsoft.com/office/drawing/2014/main" id="{498E3C46-B5B1-3845-506F-EEDB4E78B412}"/>
                  </a:ext>
                </a:extLst>
              </p:cNvPr>
              <p:cNvSpPr txBox="1"/>
              <p:nvPr/>
            </p:nvSpPr>
            <p:spPr>
              <a:xfrm>
                <a:off x="1489262" y="1939971"/>
                <a:ext cx="1112801" cy="365760"/>
              </a:xfrm>
              <a:prstGeom prst="rect">
                <a:avLst/>
              </a:prstGeom>
              <a:noFill/>
            </p:spPr>
            <p:txBody>
              <a:bodyPr wrap="square" rtlCol="0">
                <a:spAutoFit/>
              </a:bodyPr>
              <a:lstStyle/>
              <a:p>
                <a:pPr algn="ctr"/>
                <a:r>
                  <a:rPr lang="en-US" altLang="zh-CN" b="1" dirty="0">
                    <a:solidFill>
                      <a:schemeClr val="accent3"/>
                    </a:solidFill>
                  </a:rPr>
                  <a:t>swnd=400</a:t>
                </a:r>
                <a:endParaRPr lang="zh-CN" altLang="en-US" b="1" dirty="0">
                  <a:solidFill>
                    <a:schemeClr val="accent3"/>
                  </a:solidFill>
                </a:endParaRPr>
              </a:p>
            </p:txBody>
          </p:sp>
        </p:grpSp>
        <p:grpSp>
          <p:nvGrpSpPr>
            <p:cNvPr id="69" name="组合 68">
              <a:extLst>
                <a:ext uri="{FF2B5EF4-FFF2-40B4-BE49-F238E27FC236}">
                  <a16:creationId xmlns:a16="http://schemas.microsoft.com/office/drawing/2014/main" id="{279B8556-4278-213D-B595-656FE085CDF7}"/>
                </a:ext>
              </a:extLst>
            </p:cNvPr>
            <p:cNvGrpSpPr/>
            <p:nvPr/>
          </p:nvGrpSpPr>
          <p:grpSpPr>
            <a:xfrm>
              <a:off x="304800" y="2309063"/>
              <a:ext cx="6100239" cy="300446"/>
              <a:chOff x="301352" y="2013424"/>
              <a:chExt cx="6100239" cy="300446"/>
            </a:xfrm>
          </p:grpSpPr>
          <p:sp>
            <p:nvSpPr>
              <p:cNvPr id="71" name="矩形 70">
                <a:extLst>
                  <a:ext uri="{FF2B5EF4-FFF2-40B4-BE49-F238E27FC236}">
                    <a16:creationId xmlns:a16="http://schemas.microsoft.com/office/drawing/2014/main" id="{5D663800-BD5A-9398-BB06-1A2BEED70E85}"/>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72" name="矩形 71">
                <a:extLst>
                  <a:ext uri="{FF2B5EF4-FFF2-40B4-BE49-F238E27FC236}">
                    <a16:creationId xmlns:a16="http://schemas.microsoft.com/office/drawing/2014/main" id="{2A422066-4359-1E97-40D4-F7418A099A8A}"/>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73" name="矩形 72">
                <a:extLst>
                  <a:ext uri="{FF2B5EF4-FFF2-40B4-BE49-F238E27FC236}">
                    <a16:creationId xmlns:a16="http://schemas.microsoft.com/office/drawing/2014/main" id="{35C4DFAF-B806-5BB4-4798-72B9ED728802}"/>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74" name="矩形 73">
                <a:extLst>
                  <a:ext uri="{FF2B5EF4-FFF2-40B4-BE49-F238E27FC236}">
                    <a16:creationId xmlns:a16="http://schemas.microsoft.com/office/drawing/2014/main" id="{18729229-D2CA-1DD6-5730-DAB21D239801}"/>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75" name="矩形 74">
                <a:extLst>
                  <a:ext uri="{FF2B5EF4-FFF2-40B4-BE49-F238E27FC236}">
                    <a16:creationId xmlns:a16="http://schemas.microsoft.com/office/drawing/2014/main" id="{35AA43C3-B83D-5D46-63F9-381E90F96923}"/>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76" name="矩形 75">
                <a:extLst>
                  <a:ext uri="{FF2B5EF4-FFF2-40B4-BE49-F238E27FC236}">
                    <a16:creationId xmlns:a16="http://schemas.microsoft.com/office/drawing/2014/main" id="{2EDE09AD-653F-2DEC-DE8D-A4BBA2817762}"/>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77" name="矩形 76">
                <a:extLst>
                  <a:ext uri="{FF2B5EF4-FFF2-40B4-BE49-F238E27FC236}">
                    <a16:creationId xmlns:a16="http://schemas.microsoft.com/office/drawing/2014/main" id="{44177331-CD15-259E-D9E1-7C4440E41658}"/>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70" name="矩形 69">
              <a:extLst>
                <a:ext uri="{FF2B5EF4-FFF2-40B4-BE49-F238E27FC236}">
                  <a16:creationId xmlns:a16="http://schemas.microsoft.com/office/drawing/2014/main" id="{9641F15D-82D3-CCC7-6ED0-B27532C8DF09}"/>
                </a:ext>
              </a:extLst>
            </p:cNvPr>
            <p:cNvSpPr/>
            <p:nvPr/>
          </p:nvSpPr>
          <p:spPr>
            <a:xfrm>
              <a:off x="301713"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46BAF1C1-0CBA-031B-B627-FF7F85802E75}"/>
              </a:ext>
            </a:extLst>
          </p:cNvPr>
          <p:cNvGrpSpPr/>
          <p:nvPr/>
        </p:nvGrpSpPr>
        <p:grpSpPr>
          <a:xfrm>
            <a:off x="6743274" y="2803754"/>
            <a:ext cx="2866628" cy="380605"/>
            <a:chOff x="6895674" y="2231080"/>
            <a:chExt cx="2866628" cy="380605"/>
          </a:xfrm>
        </p:grpSpPr>
        <p:cxnSp>
          <p:nvCxnSpPr>
            <p:cNvPr id="80" name="直接箭头连接符 79">
              <a:extLst>
                <a:ext uri="{FF2B5EF4-FFF2-40B4-BE49-F238E27FC236}">
                  <a16:creationId xmlns:a16="http://schemas.microsoft.com/office/drawing/2014/main" id="{E7035EE2-0D58-DD73-0100-039F7A181450}"/>
                </a:ext>
              </a:extLst>
            </p:cNvPr>
            <p:cNvCxnSpPr>
              <a:cxnSpLocks/>
            </p:cNvCxnSpPr>
            <p:nvPr/>
          </p:nvCxnSpPr>
          <p:spPr>
            <a:xfrm>
              <a:off x="6895674" y="26116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BE2FAF16-D054-31F2-0CF2-CA3522E26CEC}"/>
                </a:ext>
              </a:extLst>
            </p:cNvPr>
            <p:cNvSpPr txBox="1"/>
            <p:nvPr/>
          </p:nvSpPr>
          <p:spPr>
            <a:xfrm>
              <a:off x="7478820" y="2231080"/>
              <a:ext cx="935857" cy="369332"/>
            </a:xfrm>
            <a:prstGeom prst="rect">
              <a:avLst/>
            </a:prstGeom>
            <a:noFill/>
          </p:spPr>
          <p:txBody>
            <a:bodyPr wrap="square" rtlCol="0">
              <a:spAutoFit/>
            </a:bodyPr>
            <a:lstStyle/>
            <a:p>
              <a:pPr algn="ctr"/>
              <a:r>
                <a:rPr lang="en-US" altLang="zh-CN" b="1" dirty="0"/>
                <a:t>seq=101</a:t>
              </a:r>
              <a:endParaRPr lang="zh-CN" altLang="en-US" b="1" dirty="0"/>
            </a:p>
          </p:txBody>
        </p:sp>
        <p:sp>
          <p:nvSpPr>
            <p:cNvPr id="82" name="文本框 81">
              <a:extLst>
                <a:ext uri="{FF2B5EF4-FFF2-40B4-BE49-F238E27FC236}">
                  <a16:creationId xmlns:a16="http://schemas.microsoft.com/office/drawing/2014/main" id="{46E9CDE1-8CE2-1637-E2C8-7012ECF1AB1A}"/>
                </a:ext>
              </a:extLst>
            </p:cNvPr>
            <p:cNvSpPr txBox="1"/>
            <p:nvPr/>
          </p:nvSpPr>
          <p:spPr>
            <a:xfrm>
              <a:off x="8300029" y="2231080"/>
              <a:ext cx="868072" cy="369332"/>
            </a:xfrm>
            <a:prstGeom prst="rect">
              <a:avLst/>
            </a:prstGeom>
            <a:noFill/>
          </p:spPr>
          <p:txBody>
            <a:bodyPr wrap="square" rtlCol="0">
              <a:spAutoFit/>
            </a:bodyPr>
            <a:lstStyle/>
            <a:p>
              <a:pPr algn="ctr"/>
              <a:r>
                <a:rPr lang="en-US" altLang="zh-CN" b="1" dirty="0"/>
                <a:t>DATA</a:t>
              </a:r>
              <a:endParaRPr lang="zh-CN" altLang="en-US" b="1" dirty="0"/>
            </a:p>
          </p:txBody>
        </p:sp>
      </p:grpSp>
      <p:sp>
        <p:nvSpPr>
          <p:cNvPr id="83" name="矩形 82">
            <a:extLst>
              <a:ext uri="{FF2B5EF4-FFF2-40B4-BE49-F238E27FC236}">
                <a16:creationId xmlns:a16="http://schemas.microsoft.com/office/drawing/2014/main" id="{E3E16ABE-D927-4073-6CEB-024133353FDB}"/>
              </a:ext>
            </a:extLst>
          </p:cNvPr>
          <p:cNvSpPr/>
          <p:nvPr/>
        </p:nvSpPr>
        <p:spPr>
          <a:xfrm>
            <a:off x="1177817" y="3034138"/>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a:extLst>
              <a:ext uri="{FF2B5EF4-FFF2-40B4-BE49-F238E27FC236}">
                <a16:creationId xmlns:a16="http://schemas.microsoft.com/office/drawing/2014/main" id="{4F2AB4C0-3886-A59E-2557-9136EEC5838D}"/>
              </a:ext>
            </a:extLst>
          </p:cNvPr>
          <p:cNvGrpSpPr/>
          <p:nvPr/>
        </p:nvGrpSpPr>
        <p:grpSpPr>
          <a:xfrm>
            <a:off x="6737899" y="3524453"/>
            <a:ext cx="2272427" cy="380605"/>
            <a:chOff x="6895674" y="2231080"/>
            <a:chExt cx="2272427" cy="380605"/>
          </a:xfrm>
        </p:grpSpPr>
        <p:cxnSp>
          <p:nvCxnSpPr>
            <p:cNvPr id="98" name="直接箭头连接符 97">
              <a:extLst>
                <a:ext uri="{FF2B5EF4-FFF2-40B4-BE49-F238E27FC236}">
                  <a16:creationId xmlns:a16="http://schemas.microsoft.com/office/drawing/2014/main" id="{72842BD9-E754-2513-AF78-1330D45D9439}"/>
                </a:ext>
              </a:extLst>
            </p:cNvPr>
            <p:cNvCxnSpPr>
              <a:cxnSpLocks/>
            </p:cNvCxnSpPr>
            <p:nvPr/>
          </p:nvCxnSpPr>
          <p:spPr>
            <a:xfrm>
              <a:off x="6895674" y="2611685"/>
              <a:ext cx="2223221"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9" name="文本框 98">
              <a:extLst>
                <a:ext uri="{FF2B5EF4-FFF2-40B4-BE49-F238E27FC236}">
                  <a16:creationId xmlns:a16="http://schemas.microsoft.com/office/drawing/2014/main" id="{F73C0B48-E9F8-DB0E-0EAD-E2C79931EC82}"/>
                </a:ext>
              </a:extLst>
            </p:cNvPr>
            <p:cNvSpPr txBox="1"/>
            <p:nvPr/>
          </p:nvSpPr>
          <p:spPr>
            <a:xfrm>
              <a:off x="7478820" y="2231080"/>
              <a:ext cx="935857" cy="369332"/>
            </a:xfrm>
            <a:prstGeom prst="rect">
              <a:avLst/>
            </a:prstGeom>
            <a:noFill/>
          </p:spPr>
          <p:txBody>
            <a:bodyPr wrap="square" rtlCol="0">
              <a:spAutoFit/>
            </a:bodyPr>
            <a:lstStyle/>
            <a:p>
              <a:pPr algn="ctr"/>
              <a:r>
                <a:rPr lang="en-US" altLang="zh-CN" b="1" dirty="0"/>
                <a:t>seq=201</a:t>
              </a:r>
              <a:endParaRPr lang="zh-CN" altLang="en-US" b="1" dirty="0"/>
            </a:p>
          </p:txBody>
        </p:sp>
        <p:sp>
          <p:nvSpPr>
            <p:cNvPr id="100" name="文本框 99">
              <a:extLst>
                <a:ext uri="{FF2B5EF4-FFF2-40B4-BE49-F238E27FC236}">
                  <a16:creationId xmlns:a16="http://schemas.microsoft.com/office/drawing/2014/main" id="{919319F6-6D2A-E06B-9C91-77043CCD7233}"/>
                </a:ext>
              </a:extLst>
            </p:cNvPr>
            <p:cNvSpPr txBox="1"/>
            <p:nvPr/>
          </p:nvSpPr>
          <p:spPr>
            <a:xfrm>
              <a:off x="8300029" y="2231080"/>
              <a:ext cx="868072" cy="369332"/>
            </a:xfrm>
            <a:prstGeom prst="rect">
              <a:avLst/>
            </a:prstGeom>
            <a:noFill/>
          </p:spPr>
          <p:txBody>
            <a:bodyPr wrap="square" rtlCol="0">
              <a:spAutoFit/>
            </a:bodyPr>
            <a:lstStyle/>
            <a:p>
              <a:pPr algn="ctr"/>
              <a:r>
                <a:rPr lang="en-US" altLang="zh-CN" b="1" dirty="0"/>
                <a:t>DATA</a:t>
              </a:r>
              <a:endParaRPr lang="zh-CN" altLang="en-US" b="1" dirty="0"/>
            </a:p>
          </p:txBody>
        </p:sp>
      </p:grpSp>
      <p:grpSp>
        <p:nvGrpSpPr>
          <p:cNvPr id="32" name="组合 31">
            <a:extLst>
              <a:ext uri="{FF2B5EF4-FFF2-40B4-BE49-F238E27FC236}">
                <a16:creationId xmlns:a16="http://schemas.microsoft.com/office/drawing/2014/main" id="{C6D40D7E-3F13-65FE-B34D-42A00302A788}"/>
              </a:ext>
            </a:extLst>
          </p:cNvPr>
          <p:cNvGrpSpPr/>
          <p:nvPr/>
        </p:nvGrpSpPr>
        <p:grpSpPr>
          <a:xfrm>
            <a:off x="296338" y="3385744"/>
            <a:ext cx="6103326" cy="725074"/>
            <a:chOff x="296338" y="3385744"/>
            <a:chExt cx="6103326" cy="725074"/>
          </a:xfrm>
        </p:grpSpPr>
        <p:grpSp>
          <p:nvGrpSpPr>
            <p:cNvPr id="44" name="组合 43">
              <a:extLst>
                <a:ext uri="{FF2B5EF4-FFF2-40B4-BE49-F238E27FC236}">
                  <a16:creationId xmlns:a16="http://schemas.microsoft.com/office/drawing/2014/main" id="{F8D0C702-A0B6-457A-3660-0B8034A52990}"/>
                </a:ext>
              </a:extLst>
            </p:cNvPr>
            <p:cNvGrpSpPr/>
            <p:nvPr/>
          </p:nvGrpSpPr>
          <p:grpSpPr>
            <a:xfrm>
              <a:off x="296338" y="3385744"/>
              <a:ext cx="6103326" cy="725074"/>
              <a:chOff x="296338" y="3385744"/>
              <a:chExt cx="6103326" cy="725074"/>
            </a:xfrm>
          </p:grpSpPr>
          <p:grpSp>
            <p:nvGrpSpPr>
              <p:cNvPr id="84" name="组合 83">
                <a:extLst>
                  <a:ext uri="{FF2B5EF4-FFF2-40B4-BE49-F238E27FC236}">
                    <a16:creationId xmlns:a16="http://schemas.microsoft.com/office/drawing/2014/main" id="{1189E04F-85C6-FEC3-5646-06B360F44DEC}"/>
                  </a:ext>
                </a:extLst>
              </p:cNvPr>
              <p:cNvGrpSpPr/>
              <p:nvPr/>
            </p:nvGrpSpPr>
            <p:grpSpPr>
              <a:xfrm>
                <a:off x="296338" y="3385744"/>
                <a:ext cx="6103326" cy="725074"/>
                <a:chOff x="301713" y="1939971"/>
                <a:chExt cx="6103326" cy="725074"/>
              </a:xfrm>
            </p:grpSpPr>
            <p:grpSp>
              <p:nvGrpSpPr>
                <p:cNvPr id="85" name="组合 84">
                  <a:extLst>
                    <a:ext uri="{FF2B5EF4-FFF2-40B4-BE49-F238E27FC236}">
                      <a16:creationId xmlns:a16="http://schemas.microsoft.com/office/drawing/2014/main" id="{CDE8D3A4-19FD-6DD3-E57A-1EC8A658E60B}"/>
                    </a:ext>
                  </a:extLst>
                </p:cNvPr>
                <p:cNvGrpSpPr/>
                <p:nvPr/>
              </p:nvGrpSpPr>
              <p:grpSpPr>
                <a:xfrm>
                  <a:off x="304800" y="1939971"/>
                  <a:ext cx="3481727" cy="725074"/>
                  <a:chOff x="304800" y="1939971"/>
                  <a:chExt cx="3481727" cy="725074"/>
                </a:xfrm>
              </p:grpSpPr>
              <p:sp>
                <p:nvSpPr>
                  <p:cNvPr id="95" name="矩形 94">
                    <a:extLst>
                      <a:ext uri="{FF2B5EF4-FFF2-40B4-BE49-F238E27FC236}">
                        <a16:creationId xmlns:a16="http://schemas.microsoft.com/office/drawing/2014/main" id="{C1FEC18C-E00F-434E-4154-E734B0762B9E}"/>
                      </a:ext>
                    </a:extLst>
                  </p:cNvPr>
                  <p:cNvSpPr/>
                  <p:nvPr/>
                </p:nvSpPr>
                <p:spPr>
                  <a:xfrm>
                    <a:off x="304800" y="2253525"/>
                    <a:ext cx="3481727"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文本框 95">
                    <a:extLst>
                      <a:ext uri="{FF2B5EF4-FFF2-40B4-BE49-F238E27FC236}">
                        <a16:creationId xmlns:a16="http://schemas.microsoft.com/office/drawing/2014/main" id="{02920BA9-8A1A-B3F5-FD17-E086CECF3ADE}"/>
                      </a:ext>
                    </a:extLst>
                  </p:cNvPr>
                  <p:cNvSpPr txBox="1"/>
                  <p:nvPr/>
                </p:nvSpPr>
                <p:spPr>
                  <a:xfrm>
                    <a:off x="1489262" y="1939971"/>
                    <a:ext cx="1112801" cy="365760"/>
                  </a:xfrm>
                  <a:prstGeom prst="rect">
                    <a:avLst/>
                  </a:prstGeom>
                  <a:noFill/>
                </p:spPr>
                <p:txBody>
                  <a:bodyPr wrap="square" rtlCol="0">
                    <a:spAutoFit/>
                  </a:bodyPr>
                  <a:lstStyle/>
                  <a:p>
                    <a:pPr algn="ctr"/>
                    <a:r>
                      <a:rPr lang="en-US" altLang="zh-CN" b="1" dirty="0">
                        <a:solidFill>
                          <a:schemeClr val="accent3"/>
                        </a:solidFill>
                      </a:rPr>
                      <a:t>swnd=400</a:t>
                    </a:r>
                    <a:endParaRPr lang="zh-CN" altLang="en-US" b="1" dirty="0">
                      <a:solidFill>
                        <a:schemeClr val="accent3"/>
                      </a:solidFill>
                    </a:endParaRPr>
                  </a:p>
                </p:txBody>
              </p:sp>
            </p:grpSp>
            <p:grpSp>
              <p:nvGrpSpPr>
                <p:cNvPr id="86" name="组合 85">
                  <a:extLst>
                    <a:ext uri="{FF2B5EF4-FFF2-40B4-BE49-F238E27FC236}">
                      <a16:creationId xmlns:a16="http://schemas.microsoft.com/office/drawing/2014/main" id="{DA4CAC88-C8FF-9144-CD15-FB68CAB1B3E2}"/>
                    </a:ext>
                  </a:extLst>
                </p:cNvPr>
                <p:cNvGrpSpPr/>
                <p:nvPr/>
              </p:nvGrpSpPr>
              <p:grpSpPr>
                <a:xfrm>
                  <a:off x="304800" y="2309063"/>
                  <a:ext cx="6100239" cy="300446"/>
                  <a:chOff x="301352" y="2013424"/>
                  <a:chExt cx="6100239" cy="300446"/>
                </a:xfrm>
              </p:grpSpPr>
              <p:sp>
                <p:nvSpPr>
                  <p:cNvPr id="88" name="矩形 87">
                    <a:extLst>
                      <a:ext uri="{FF2B5EF4-FFF2-40B4-BE49-F238E27FC236}">
                        <a16:creationId xmlns:a16="http://schemas.microsoft.com/office/drawing/2014/main" id="{2B039BA8-2BDA-CE98-1B02-A155BD8DB429}"/>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89" name="矩形 88">
                    <a:extLst>
                      <a:ext uri="{FF2B5EF4-FFF2-40B4-BE49-F238E27FC236}">
                        <a16:creationId xmlns:a16="http://schemas.microsoft.com/office/drawing/2014/main" id="{5BEE919D-3767-FEDD-DA55-8DA61C8E447E}"/>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90" name="矩形 89">
                    <a:extLst>
                      <a:ext uri="{FF2B5EF4-FFF2-40B4-BE49-F238E27FC236}">
                        <a16:creationId xmlns:a16="http://schemas.microsoft.com/office/drawing/2014/main" id="{8586F9C5-1BE2-FB86-A801-0E73F3AEB634}"/>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91" name="矩形 90">
                    <a:extLst>
                      <a:ext uri="{FF2B5EF4-FFF2-40B4-BE49-F238E27FC236}">
                        <a16:creationId xmlns:a16="http://schemas.microsoft.com/office/drawing/2014/main" id="{2DFC3F60-F548-D1BB-EBCC-BA3E108CC12C}"/>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92" name="矩形 91">
                    <a:extLst>
                      <a:ext uri="{FF2B5EF4-FFF2-40B4-BE49-F238E27FC236}">
                        <a16:creationId xmlns:a16="http://schemas.microsoft.com/office/drawing/2014/main" id="{93F1DDB6-2C6B-19BB-7737-731342CBA44E}"/>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93" name="矩形 92">
                    <a:extLst>
                      <a:ext uri="{FF2B5EF4-FFF2-40B4-BE49-F238E27FC236}">
                        <a16:creationId xmlns:a16="http://schemas.microsoft.com/office/drawing/2014/main" id="{05FC803A-54AD-0843-3F42-DC76EC385FA3}"/>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94" name="矩形 93">
                    <a:extLst>
                      <a:ext uri="{FF2B5EF4-FFF2-40B4-BE49-F238E27FC236}">
                        <a16:creationId xmlns:a16="http://schemas.microsoft.com/office/drawing/2014/main" id="{1E229697-A4B6-8D38-DD34-3D7C67DD2E1D}"/>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87" name="矩形 86">
                  <a:extLst>
                    <a:ext uri="{FF2B5EF4-FFF2-40B4-BE49-F238E27FC236}">
                      <a16:creationId xmlns:a16="http://schemas.microsoft.com/office/drawing/2014/main" id="{0D53F9F6-F0DA-B248-99E6-730158381EB9}"/>
                    </a:ext>
                  </a:extLst>
                </p:cNvPr>
                <p:cNvSpPr/>
                <p:nvPr/>
              </p:nvSpPr>
              <p:spPr>
                <a:xfrm>
                  <a:off x="301713"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矩形 100">
                <a:extLst>
                  <a:ext uri="{FF2B5EF4-FFF2-40B4-BE49-F238E27FC236}">
                    <a16:creationId xmlns:a16="http://schemas.microsoft.com/office/drawing/2014/main" id="{72B10F94-14DB-9765-4E12-8C4A38820DC6}"/>
                  </a:ext>
                </a:extLst>
              </p:cNvPr>
              <p:cNvSpPr/>
              <p:nvPr/>
            </p:nvSpPr>
            <p:spPr>
              <a:xfrm>
                <a:off x="1172442" y="3754837"/>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3F0DFBDA-963A-BFD1-FDBC-4BF94162B45F}"/>
                </a:ext>
              </a:extLst>
            </p:cNvPr>
            <p:cNvSpPr/>
            <p:nvPr/>
          </p:nvSpPr>
          <p:spPr>
            <a:xfrm>
              <a:off x="2040658" y="375150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a:extLst>
              <a:ext uri="{FF2B5EF4-FFF2-40B4-BE49-F238E27FC236}">
                <a16:creationId xmlns:a16="http://schemas.microsoft.com/office/drawing/2014/main" id="{AD8D4D9A-CC06-C248-58DE-70D225798CBD}"/>
              </a:ext>
            </a:extLst>
          </p:cNvPr>
          <p:cNvGrpSpPr/>
          <p:nvPr/>
        </p:nvGrpSpPr>
        <p:grpSpPr>
          <a:xfrm>
            <a:off x="8793800" y="3638853"/>
            <a:ext cx="770706" cy="541159"/>
            <a:chOff x="1132622" y="4985566"/>
            <a:chExt cx="770706" cy="541159"/>
          </a:xfrm>
        </p:grpSpPr>
        <p:sp>
          <p:nvSpPr>
            <p:cNvPr id="45" name="爆炸形: 8 pt  44">
              <a:extLst>
                <a:ext uri="{FF2B5EF4-FFF2-40B4-BE49-F238E27FC236}">
                  <a16:creationId xmlns:a16="http://schemas.microsoft.com/office/drawing/2014/main" id="{70372736-802B-0A4F-F1F1-70F21E0ABB03}"/>
                </a:ext>
              </a:extLst>
            </p:cNvPr>
            <p:cNvSpPr/>
            <p:nvPr/>
          </p:nvSpPr>
          <p:spPr>
            <a:xfrm>
              <a:off x="1132622" y="4985566"/>
              <a:ext cx="770706" cy="541159"/>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D23845EB-C416-BC87-F45F-670251FECADD}"/>
                </a:ext>
              </a:extLst>
            </p:cNvPr>
            <p:cNvSpPr txBox="1"/>
            <p:nvPr/>
          </p:nvSpPr>
          <p:spPr>
            <a:xfrm>
              <a:off x="1165725" y="5043287"/>
              <a:ext cx="704501" cy="369332"/>
            </a:xfrm>
            <a:prstGeom prst="rect">
              <a:avLst/>
            </a:prstGeom>
            <a:noFill/>
          </p:spPr>
          <p:txBody>
            <a:bodyPr wrap="square" rtlCol="0">
              <a:spAutoFit/>
            </a:bodyPr>
            <a:lstStyle/>
            <a:p>
              <a:pPr algn="ctr"/>
              <a:r>
                <a:rPr lang="zh-CN" altLang="en-US" b="1" dirty="0">
                  <a:solidFill>
                    <a:schemeClr val="bg1"/>
                  </a:solidFill>
                </a:rPr>
                <a:t>丢失</a:t>
              </a:r>
            </a:p>
          </p:txBody>
        </p:sp>
      </p:grpSp>
      <p:cxnSp>
        <p:nvCxnSpPr>
          <p:cNvPr id="103" name="直接箭头连接符 102">
            <a:extLst>
              <a:ext uri="{FF2B5EF4-FFF2-40B4-BE49-F238E27FC236}">
                <a16:creationId xmlns:a16="http://schemas.microsoft.com/office/drawing/2014/main" id="{F28D359C-8170-B929-9622-9AB362F033A1}"/>
              </a:ext>
            </a:extLst>
          </p:cNvPr>
          <p:cNvCxnSpPr>
            <a:cxnSpLocks/>
          </p:cNvCxnSpPr>
          <p:nvPr/>
        </p:nvCxnSpPr>
        <p:spPr>
          <a:xfrm flipH="1">
            <a:off x="6736375" y="4694600"/>
            <a:ext cx="2864634"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23" name="文本框 122">
            <a:extLst>
              <a:ext uri="{FF2B5EF4-FFF2-40B4-BE49-F238E27FC236}">
                <a16:creationId xmlns:a16="http://schemas.microsoft.com/office/drawing/2014/main" id="{47B95DB0-7000-D171-15CB-4A5F95FA43E9}"/>
              </a:ext>
            </a:extLst>
          </p:cNvPr>
          <p:cNvSpPr txBox="1"/>
          <p:nvPr/>
        </p:nvSpPr>
        <p:spPr>
          <a:xfrm>
            <a:off x="6890419" y="4324525"/>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124" name="文本框 123">
            <a:extLst>
              <a:ext uri="{FF2B5EF4-FFF2-40B4-BE49-F238E27FC236}">
                <a16:creationId xmlns:a16="http://schemas.microsoft.com/office/drawing/2014/main" id="{259D3275-8C2A-95FC-FCAA-6C383C4C13A2}"/>
              </a:ext>
            </a:extLst>
          </p:cNvPr>
          <p:cNvSpPr txBox="1"/>
          <p:nvPr/>
        </p:nvSpPr>
        <p:spPr>
          <a:xfrm>
            <a:off x="7593340" y="4324525"/>
            <a:ext cx="1012088" cy="369332"/>
          </a:xfrm>
          <a:prstGeom prst="rect">
            <a:avLst/>
          </a:prstGeom>
          <a:noFill/>
        </p:spPr>
        <p:txBody>
          <a:bodyPr wrap="square" rtlCol="0">
            <a:spAutoFit/>
          </a:bodyPr>
          <a:lstStyle/>
          <a:p>
            <a:pPr algn="ctr"/>
            <a:r>
              <a:rPr lang="en-US" altLang="zh-CN" b="1" dirty="0"/>
              <a:t>ack=201</a:t>
            </a:r>
            <a:endParaRPr lang="zh-CN" altLang="en-US" b="1" dirty="0"/>
          </a:p>
        </p:txBody>
      </p:sp>
      <p:sp>
        <p:nvSpPr>
          <p:cNvPr id="125" name="文本框 124">
            <a:extLst>
              <a:ext uri="{FF2B5EF4-FFF2-40B4-BE49-F238E27FC236}">
                <a16:creationId xmlns:a16="http://schemas.microsoft.com/office/drawing/2014/main" id="{F259C5EE-F8E3-0829-B56E-131A8965BA1B}"/>
              </a:ext>
            </a:extLst>
          </p:cNvPr>
          <p:cNvSpPr txBox="1"/>
          <p:nvPr/>
        </p:nvSpPr>
        <p:spPr>
          <a:xfrm>
            <a:off x="8502295" y="4324525"/>
            <a:ext cx="1109847" cy="369332"/>
          </a:xfrm>
          <a:prstGeom prst="rect">
            <a:avLst/>
          </a:prstGeom>
          <a:noFill/>
        </p:spPr>
        <p:txBody>
          <a:bodyPr wrap="square" rtlCol="0">
            <a:spAutoFit/>
          </a:bodyPr>
          <a:lstStyle/>
          <a:p>
            <a:pPr algn="ctr"/>
            <a:r>
              <a:rPr lang="en-US" altLang="zh-CN" b="1" dirty="0"/>
              <a:t>rwnd=300</a:t>
            </a:r>
            <a:endParaRPr lang="zh-CN" altLang="en-US" b="1" dirty="0"/>
          </a:p>
        </p:txBody>
      </p:sp>
      <p:grpSp>
        <p:nvGrpSpPr>
          <p:cNvPr id="110" name="组合 109">
            <a:extLst>
              <a:ext uri="{FF2B5EF4-FFF2-40B4-BE49-F238E27FC236}">
                <a16:creationId xmlns:a16="http://schemas.microsoft.com/office/drawing/2014/main" id="{37D8831E-6545-5CEC-046E-2B0F912496E8}"/>
              </a:ext>
            </a:extLst>
          </p:cNvPr>
          <p:cNvGrpSpPr/>
          <p:nvPr/>
        </p:nvGrpSpPr>
        <p:grpSpPr>
          <a:xfrm>
            <a:off x="299425" y="4532116"/>
            <a:ext cx="6100239" cy="300446"/>
            <a:chOff x="301352" y="2013424"/>
            <a:chExt cx="6100239" cy="300446"/>
          </a:xfrm>
        </p:grpSpPr>
        <p:sp>
          <p:nvSpPr>
            <p:cNvPr id="112" name="矩形 111">
              <a:extLst>
                <a:ext uri="{FF2B5EF4-FFF2-40B4-BE49-F238E27FC236}">
                  <a16:creationId xmlns:a16="http://schemas.microsoft.com/office/drawing/2014/main" id="{40ECD107-3F92-1DB7-342F-49463595429D}"/>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113" name="矩形 112">
              <a:extLst>
                <a:ext uri="{FF2B5EF4-FFF2-40B4-BE49-F238E27FC236}">
                  <a16:creationId xmlns:a16="http://schemas.microsoft.com/office/drawing/2014/main" id="{B24810A8-24BA-EFDC-BF9F-7405C40DA8D3}"/>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14" name="矩形 113">
              <a:extLst>
                <a:ext uri="{FF2B5EF4-FFF2-40B4-BE49-F238E27FC236}">
                  <a16:creationId xmlns:a16="http://schemas.microsoft.com/office/drawing/2014/main" id="{83E0E8A9-4D89-5ACE-E0E8-53F8BE64DC18}"/>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15" name="矩形 114">
              <a:extLst>
                <a:ext uri="{FF2B5EF4-FFF2-40B4-BE49-F238E27FC236}">
                  <a16:creationId xmlns:a16="http://schemas.microsoft.com/office/drawing/2014/main" id="{ED44BF85-E1F6-5ADA-EA24-B7786B34E181}"/>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16" name="矩形 115">
              <a:extLst>
                <a:ext uri="{FF2B5EF4-FFF2-40B4-BE49-F238E27FC236}">
                  <a16:creationId xmlns:a16="http://schemas.microsoft.com/office/drawing/2014/main" id="{E5D5E7CF-70B3-636A-DA0B-AAAF1C2E6081}"/>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17" name="矩形 116">
              <a:extLst>
                <a:ext uri="{FF2B5EF4-FFF2-40B4-BE49-F238E27FC236}">
                  <a16:creationId xmlns:a16="http://schemas.microsoft.com/office/drawing/2014/main" id="{4E8697CD-66C4-3922-9DF2-161D13EFAB20}"/>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18" name="矩形 117">
              <a:extLst>
                <a:ext uri="{FF2B5EF4-FFF2-40B4-BE49-F238E27FC236}">
                  <a16:creationId xmlns:a16="http://schemas.microsoft.com/office/drawing/2014/main" id="{6B491247-CEA3-0CA0-B73A-8128577FC3EB}"/>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106" name="矩形 105">
            <a:extLst>
              <a:ext uri="{FF2B5EF4-FFF2-40B4-BE49-F238E27FC236}">
                <a16:creationId xmlns:a16="http://schemas.microsoft.com/office/drawing/2014/main" id="{D5662310-33AF-B937-1B18-29180C3A9A37}"/>
              </a:ext>
            </a:extLst>
          </p:cNvPr>
          <p:cNvSpPr/>
          <p:nvPr/>
        </p:nvSpPr>
        <p:spPr>
          <a:xfrm>
            <a:off x="2040658" y="452878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23990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ppt_x</p:attrName>
                                        </p:attrNameLst>
                                      </p:cBhvr>
                                      <p:tavLst>
                                        <p:tav tm="0">
                                          <p:val>
                                            <p:strVal val="#ppt_x-#ppt_w*1.125000"/>
                                          </p:val>
                                        </p:tav>
                                        <p:tav tm="100000">
                                          <p:val>
                                            <p:strVal val="#ppt_x"/>
                                          </p:val>
                                        </p:tav>
                                      </p:tavLst>
                                    </p:anim>
                                    <p:animEffect transition="in" filter="wipe(right)">
                                      <p:cBhvr>
                                        <p:cTn id="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0B56E334-3FCC-55E7-042A-300D299F5322}"/>
              </a:ext>
            </a:extLst>
          </p:cNvPr>
          <p:cNvSpPr txBox="1"/>
          <p:nvPr/>
        </p:nvSpPr>
        <p:spPr>
          <a:xfrm>
            <a:off x="9606414" y="4493295"/>
            <a:ext cx="2371107" cy="369332"/>
          </a:xfrm>
          <a:prstGeom prst="rect">
            <a:avLst/>
          </a:prstGeom>
          <a:noFill/>
        </p:spPr>
        <p:txBody>
          <a:bodyPr wrap="square" rtlCol="0">
            <a:spAutoFit/>
          </a:bodyPr>
          <a:lstStyle/>
          <a:p>
            <a:r>
              <a:rPr lang="en-US" altLang="zh-CN" b="1" dirty="0"/>
              <a:t>B</a:t>
            </a:r>
            <a:r>
              <a:rPr lang="zh-CN" altLang="en-US" b="1" dirty="0"/>
              <a:t>对</a:t>
            </a:r>
            <a:r>
              <a:rPr lang="en-US" altLang="zh-CN" b="1" dirty="0"/>
              <a:t>A</a:t>
            </a:r>
            <a:r>
              <a:rPr lang="zh-CN" altLang="en-US" b="1" dirty="0"/>
              <a:t>第一次流量控制</a:t>
            </a:r>
          </a:p>
        </p:txBody>
      </p:sp>
      <p:sp>
        <p:nvSpPr>
          <p:cNvPr id="105" name="文本框 104">
            <a:extLst>
              <a:ext uri="{FF2B5EF4-FFF2-40B4-BE49-F238E27FC236}">
                <a16:creationId xmlns:a16="http://schemas.microsoft.com/office/drawing/2014/main" id="{8605D5DC-9F5C-5970-17A8-0AB0642E744E}"/>
              </a:ext>
            </a:extLst>
          </p:cNvPr>
          <p:cNvSpPr txBox="1"/>
          <p:nvPr/>
        </p:nvSpPr>
        <p:spPr>
          <a:xfrm>
            <a:off x="2801783" y="4159690"/>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sp>
        <p:nvSpPr>
          <p:cNvPr id="104" name="矩形 103">
            <a:extLst>
              <a:ext uri="{FF2B5EF4-FFF2-40B4-BE49-F238E27FC236}">
                <a16:creationId xmlns:a16="http://schemas.microsoft.com/office/drawing/2014/main" id="{3F3E4F47-E169-3AB0-959F-7B5BD300B080}"/>
              </a:ext>
            </a:extLst>
          </p:cNvPr>
          <p:cNvSpPr/>
          <p:nvPr/>
        </p:nvSpPr>
        <p:spPr>
          <a:xfrm>
            <a:off x="2047885" y="4475533"/>
            <a:ext cx="261148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5DE4F913-8F0F-2C36-E9DE-DA0F389A027F}"/>
              </a:ext>
            </a:extLst>
          </p:cNvPr>
          <p:cNvSpPr txBox="1"/>
          <p:nvPr/>
        </p:nvSpPr>
        <p:spPr>
          <a:xfrm>
            <a:off x="7321143" y="896456"/>
            <a:ext cx="1710312" cy="369332"/>
          </a:xfrm>
          <a:prstGeom prst="rect">
            <a:avLst/>
          </a:prstGeom>
          <a:noFill/>
        </p:spPr>
        <p:txBody>
          <a:bodyPr wrap="square" rtlCol="0">
            <a:spAutoFit/>
          </a:bodyPr>
          <a:lstStyle/>
          <a:p>
            <a:pPr algn="ctr"/>
            <a:r>
              <a:rPr lang="en-US" altLang="zh-CN" b="1" dirty="0"/>
              <a:t>A</a:t>
            </a:r>
            <a:r>
              <a:rPr lang="zh-CN" altLang="en-US" b="1" dirty="0"/>
              <a:t>给</a:t>
            </a:r>
            <a:r>
              <a:rPr lang="en-US" altLang="zh-CN" b="1" dirty="0"/>
              <a:t>B</a:t>
            </a:r>
            <a:r>
              <a:rPr lang="zh-CN" altLang="en-US" b="1" dirty="0"/>
              <a:t>发送数据</a:t>
            </a:r>
          </a:p>
        </p:txBody>
      </p:sp>
      <p:sp>
        <p:nvSpPr>
          <p:cNvPr id="14" name="文本框 13">
            <a:extLst>
              <a:ext uri="{FF2B5EF4-FFF2-40B4-BE49-F238E27FC236}">
                <a16:creationId xmlns:a16="http://schemas.microsoft.com/office/drawing/2014/main" id="{E0CAA606-13D4-C0C7-238A-60691033913A}"/>
              </a:ext>
            </a:extLst>
          </p:cNvPr>
          <p:cNvSpPr txBox="1"/>
          <p:nvPr/>
        </p:nvSpPr>
        <p:spPr>
          <a:xfrm>
            <a:off x="7328743" y="1644093"/>
            <a:ext cx="1710312" cy="369332"/>
          </a:xfrm>
          <a:prstGeom prst="rect">
            <a:avLst/>
          </a:prstGeom>
          <a:noFill/>
        </p:spPr>
        <p:txBody>
          <a:bodyPr wrap="square" rtlCol="0">
            <a:spAutoFit/>
          </a:bodyPr>
          <a:lstStyle/>
          <a:p>
            <a:pPr algn="ctr"/>
            <a:r>
              <a:rPr lang="en-US" altLang="zh-CN" b="1" dirty="0"/>
              <a:t>B</a:t>
            </a:r>
            <a:r>
              <a:rPr lang="zh-CN" altLang="en-US" b="1" dirty="0"/>
              <a:t>对</a:t>
            </a:r>
            <a:r>
              <a:rPr lang="en-US" altLang="zh-CN" b="1" dirty="0"/>
              <a:t>A</a:t>
            </a:r>
            <a:r>
              <a:rPr lang="zh-CN" altLang="en-US" b="1" dirty="0"/>
              <a:t>流量控制</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p>
          </p:txBody>
        </p:sp>
      </p:grpSp>
      <p:grpSp>
        <p:nvGrpSpPr>
          <p:cNvPr id="16" name="组合 15">
            <a:extLst>
              <a:ext uri="{FF2B5EF4-FFF2-40B4-BE49-F238E27FC236}">
                <a16:creationId xmlns:a16="http://schemas.microsoft.com/office/drawing/2014/main" id="{80F1B311-2F3A-ACA2-07D1-822A44A2F429}"/>
              </a:ext>
            </a:extLst>
          </p:cNvPr>
          <p:cNvGrpSpPr/>
          <p:nvPr/>
        </p:nvGrpSpPr>
        <p:grpSpPr>
          <a:xfrm>
            <a:off x="6384834" y="1085736"/>
            <a:ext cx="3566255" cy="667591"/>
            <a:chOff x="5945910" y="1085736"/>
            <a:chExt cx="3566255" cy="667591"/>
          </a:xfrm>
        </p:grpSpPr>
        <p:grpSp>
          <p:nvGrpSpPr>
            <p:cNvPr id="7" name="组合 6">
              <a:extLst>
                <a:ext uri="{FF2B5EF4-FFF2-40B4-BE49-F238E27FC236}">
                  <a16:creationId xmlns:a16="http://schemas.microsoft.com/office/drawing/2014/main" id="{A9EFE3FE-4601-5B9E-77B2-289423C12D4B}"/>
                </a:ext>
              </a:extLst>
            </p:cNvPr>
            <p:cNvGrpSpPr/>
            <p:nvPr/>
          </p:nvGrpSpPr>
          <p:grpSpPr>
            <a:xfrm>
              <a:off x="5945910" y="1085736"/>
              <a:ext cx="677140" cy="654939"/>
              <a:chOff x="7511027" y="2136324"/>
              <a:chExt cx="677140" cy="654939"/>
            </a:xfrm>
          </p:grpSpPr>
          <p:pic>
            <p:nvPicPr>
              <p:cNvPr id="5" name="图形 4">
                <a:extLst>
                  <a:ext uri="{FF2B5EF4-FFF2-40B4-BE49-F238E27FC236}">
                    <a16:creationId xmlns:a16="http://schemas.microsoft.com/office/drawing/2014/main" id="{98E6B5E2-680A-FF63-F485-207329F649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6" name="文本框 5">
                <a:extLst>
                  <a:ext uri="{FF2B5EF4-FFF2-40B4-BE49-F238E27FC236}">
                    <a16:creationId xmlns:a16="http://schemas.microsoft.com/office/drawing/2014/main" id="{97B4575D-497E-45BE-06AF-A13242535CE0}"/>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A</a:t>
                </a:r>
                <a:endParaRPr lang="zh-CN" altLang="en-US" sz="2000" b="1" dirty="0">
                  <a:solidFill>
                    <a:schemeClr val="bg1"/>
                  </a:solidFill>
                </a:endParaRPr>
              </a:p>
            </p:txBody>
          </p:sp>
        </p:grpSp>
        <p:grpSp>
          <p:nvGrpSpPr>
            <p:cNvPr id="8" name="组合 7">
              <a:extLst>
                <a:ext uri="{FF2B5EF4-FFF2-40B4-BE49-F238E27FC236}">
                  <a16:creationId xmlns:a16="http://schemas.microsoft.com/office/drawing/2014/main" id="{9DCE203E-F6FE-5AE9-9972-1AB6CD8AB18F}"/>
                </a:ext>
              </a:extLst>
            </p:cNvPr>
            <p:cNvGrpSpPr/>
            <p:nvPr/>
          </p:nvGrpSpPr>
          <p:grpSpPr>
            <a:xfrm>
              <a:off x="8835025" y="1098388"/>
              <a:ext cx="677140" cy="654939"/>
              <a:chOff x="7511027" y="2136324"/>
              <a:chExt cx="677140" cy="654939"/>
            </a:xfrm>
          </p:grpSpPr>
          <p:pic>
            <p:nvPicPr>
              <p:cNvPr id="9" name="图形 8">
                <a:extLst>
                  <a:ext uri="{FF2B5EF4-FFF2-40B4-BE49-F238E27FC236}">
                    <a16:creationId xmlns:a16="http://schemas.microsoft.com/office/drawing/2014/main" id="{8E7D395B-A56C-8D44-578A-69F5B4FDCB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10" name="文本框 9">
                <a:extLst>
                  <a:ext uri="{FF2B5EF4-FFF2-40B4-BE49-F238E27FC236}">
                    <a16:creationId xmlns:a16="http://schemas.microsoft.com/office/drawing/2014/main" id="{0B74A95B-2D1F-F184-7228-D99702F49DE3}"/>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B</a:t>
                </a:r>
                <a:endParaRPr lang="zh-CN" altLang="en-US" sz="2000" b="1" dirty="0">
                  <a:solidFill>
                    <a:schemeClr val="bg1"/>
                  </a:solidFill>
                </a:endParaRPr>
              </a:p>
            </p:txBody>
          </p:sp>
        </p:grpSp>
        <p:grpSp>
          <p:nvGrpSpPr>
            <p:cNvPr id="15" name="组合 14">
              <a:extLst>
                <a:ext uri="{FF2B5EF4-FFF2-40B4-BE49-F238E27FC236}">
                  <a16:creationId xmlns:a16="http://schemas.microsoft.com/office/drawing/2014/main" id="{CAC90CB8-A264-FC0D-1AD3-01F784E189E9}"/>
                </a:ext>
              </a:extLst>
            </p:cNvPr>
            <p:cNvGrpSpPr/>
            <p:nvPr/>
          </p:nvGrpSpPr>
          <p:grpSpPr>
            <a:xfrm>
              <a:off x="6623050" y="1274762"/>
              <a:ext cx="2243850" cy="369332"/>
              <a:chOff x="6623050" y="1274762"/>
              <a:chExt cx="2243850" cy="369332"/>
            </a:xfrm>
          </p:grpSpPr>
          <p:sp>
            <p:nvSpPr>
              <p:cNvPr id="12" name="圆柱体 11">
                <a:extLst>
                  <a:ext uri="{FF2B5EF4-FFF2-40B4-BE49-F238E27FC236}">
                    <a16:creationId xmlns:a16="http://schemas.microsoft.com/office/drawing/2014/main" id="{780A8A3C-3E1F-E015-E386-B450A641478F}"/>
                  </a:ext>
                </a:extLst>
              </p:cNvPr>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D20203B-7340-3B3C-EB43-3D1FEAECF015}"/>
                  </a:ext>
                </a:extLst>
              </p:cNvPr>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p>
            </p:txBody>
          </p:sp>
        </p:grpSp>
      </p:grpSp>
      <p:grpSp>
        <p:nvGrpSpPr>
          <p:cNvPr id="23" name="组合 22">
            <a:extLst>
              <a:ext uri="{FF2B5EF4-FFF2-40B4-BE49-F238E27FC236}">
                <a16:creationId xmlns:a16="http://schemas.microsoft.com/office/drawing/2014/main" id="{61C6D7BC-FECE-3005-8CD3-BA8AA893F805}"/>
              </a:ext>
            </a:extLst>
          </p:cNvPr>
          <p:cNvGrpSpPr/>
          <p:nvPr/>
        </p:nvGrpSpPr>
        <p:grpSpPr>
          <a:xfrm>
            <a:off x="6464001" y="1740674"/>
            <a:ext cx="3418275" cy="4774426"/>
            <a:chOff x="7004329" y="1740674"/>
            <a:chExt cx="3418275" cy="4774426"/>
          </a:xfrm>
        </p:grpSpPr>
        <p:cxnSp>
          <p:nvCxnSpPr>
            <p:cNvPr id="18" name="直接箭头连接符 17">
              <a:extLst>
                <a:ext uri="{FF2B5EF4-FFF2-40B4-BE49-F238E27FC236}">
                  <a16:creationId xmlns:a16="http://schemas.microsoft.com/office/drawing/2014/main" id="{C29108A2-6FF6-EECC-D42A-4119A5C4474C}"/>
                </a:ext>
              </a:extLst>
            </p:cNvPr>
            <p:cNvCxnSpPr>
              <a:cxnSpLocks/>
            </p:cNvCxnSpPr>
            <p:nvPr/>
          </p:nvCxnSpPr>
          <p:spPr>
            <a:xfrm>
              <a:off x="7283602"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BE49CE6-D81F-402D-B4F5-95CBA7A575DA}"/>
                </a:ext>
              </a:extLst>
            </p:cNvPr>
            <p:cNvCxnSpPr>
              <a:cxnSpLocks/>
            </p:cNvCxnSpPr>
            <p:nvPr/>
          </p:nvCxnSpPr>
          <p:spPr>
            <a:xfrm>
              <a:off x="10152847"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01A7C94-9AE1-2E1F-703C-A039119CB0E7}"/>
                </a:ext>
              </a:extLst>
            </p:cNvPr>
            <p:cNvSpPr txBox="1"/>
            <p:nvPr/>
          </p:nvSpPr>
          <p:spPr>
            <a:xfrm>
              <a:off x="7004329" y="6145768"/>
              <a:ext cx="272374" cy="369332"/>
            </a:xfrm>
            <a:prstGeom prst="rect">
              <a:avLst/>
            </a:prstGeom>
            <a:noFill/>
          </p:spPr>
          <p:txBody>
            <a:bodyPr wrap="square" rtlCol="0">
              <a:spAutoFit/>
            </a:bodyPr>
            <a:lstStyle/>
            <a:p>
              <a:r>
                <a:rPr lang="en-US" altLang="zh-CN" b="1" dirty="0"/>
                <a:t>t</a:t>
              </a:r>
              <a:endParaRPr lang="zh-CN" altLang="en-US" b="1" dirty="0"/>
            </a:p>
          </p:txBody>
        </p:sp>
        <p:sp>
          <p:nvSpPr>
            <p:cNvPr id="21" name="文本框 20">
              <a:extLst>
                <a:ext uri="{FF2B5EF4-FFF2-40B4-BE49-F238E27FC236}">
                  <a16:creationId xmlns:a16="http://schemas.microsoft.com/office/drawing/2014/main" id="{4869CA13-848C-A58C-D7BA-8C0445D375C1}"/>
                </a:ext>
              </a:extLst>
            </p:cNvPr>
            <p:cNvSpPr txBox="1"/>
            <p:nvPr/>
          </p:nvSpPr>
          <p:spPr>
            <a:xfrm>
              <a:off x="10150230" y="6145768"/>
              <a:ext cx="272374" cy="369332"/>
            </a:xfrm>
            <a:prstGeom prst="rect">
              <a:avLst/>
            </a:prstGeom>
            <a:noFill/>
          </p:spPr>
          <p:txBody>
            <a:bodyPr wrap="square" rtlCol="0">
              <a:spAutoFit/>
            </a:bodyPr>
            <a:lstStyle/>
            <a:p>
              <a:r>
                <a:rPr lang="en-US" altLang="zh-CN" b="1" dirty="0"/>
                <a:t>t</a:t>
              </a:r>
              <a:endParaRPr lang="zh-CN" altLang="en-US" b="1" dirty="0"/>
            </a:p>
          </p:txBody>
        </p:sp>
      </p:grpSp>
      <p:cxnSp>
        <p:nvCxnSpPr>
          <p:cNvPr id="37" name="直接箭头连接符 36">
            <a:extLst>
              <a:ext uri="{FF2B5EF4-FFF2-40B4-BE49-F238E27FC236}">
                <a16:creationId xmlns:a16="http://schemas.microsoft.com/office/drawing/2014/main" id="{8C784D16-4E41-91E6-C816-314F22755AEA}"/>
              </a:ext>
            </a:extLst>
          </p:cNvPr>
          <p:cNvCxnSpPr>
            <a:cxnSpLocks/>
          </p:cNvCxnSpPr>
          <p:nvPr/>
        </p:nvCxnSpPr>
        <p:spPr>
          <a:xfrm>
            <a:off x="6743274" y="24592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116EFF78-2877-EA6D-EF75-C991CCBD3EBC}"/>
              </a:ext>
            </a:extLst>
          </p:cNvPr>
          <p:cNvSpPr txBox="1"/>
          <p:nvPr/>
        </p:nvSpPr>
        <p:spPr>
          <a:xfrm>
            <a:off x="7326420" y="2078680"/>
            <a:ext cx="935857" cy="369332"/>
          </a:xfrm>
          <a:prstGeom prst="rect">
            <a:avLst/>
          </a:prstGeom>
          <a:noFill/>
        </p:spPr>
        <p:txBody>
          <a:bodyPr wrap="square" rtlCol="0">
            <a:spAutoFit/>
          </a:bodyPr>
          <a:lstStyle/>
          <a:p>
            <a:pPr algn="ctr"/>
            <a:r>
              <a:rPr lang="en-US" altLang="zh-CN" b="1" dirty="0"/>
              <a:t>seq=1</a:t>
            </a:r>
            <a:endParaRPr lang="zh-CN" altLang="en-US" b="1" dirty="0"/>
          </a:p>
        </p:txBody>
      </p:sp>
      <p:sp>
        <p:nvSpPr>
          <p:cNvPr id="39" name="文本框 38">
            <a:extLst>
              <a:ext uri="{FF2B5EF4-FFF2-40B4-BE49-F238E27FC236}">
                <a16:creationId xmlns:a16="http://schemas.microsoft.com/office/drawing/2014/main" id="{15D78F2B-4CBD-D199-E8FC-3A971CC2F58D}"/>
              </a:ext>
            </a:extLst>
          </p:cNvPr>
          <p:cNvSpPr txBox="1"/>
          <p:nvPr/>
        </p:nvSpPr>
        <p:spPr>
          <a:xfrm>
            <a:off x="8147629" y="2078680"/>
            <a:ext cx="868072" cy="369332"/>
          </a:xfrm>
          <a:prstGeom prst="rect">
            <a:avLst/>
          </a:prstGeom>
          <a:noFill/>
        </p:spPr>
        <p:txBody>
          <a:bodyPr wrap="square" rtlCol="0">
            <a:spAutoFit/>
          </a:bodyPr>
          <a:lstStyle/>
          <a:p>
            <a:pPr algn="ctr"/>
            <a:r>
              <a:rPr lang="en-US" altLang="zh-CN" b="1" dirty="0"/>
              <a:t>DATA</a:t>
            </a:r>
            <a:endParaRPr lang="zh-CN" altLang="en-US" b="1" dirty="0"/>
          </a:p>
        </p:txBody>
      </p:sp>
      <p:grpSp>
        <p:nvGrpSpPr>
          <p:cNvPr id="17" name="组合 16">
            <a:extLst>
              <a:ext uri="{FF2B5EF4-FFF2-40B4-BE49-F238E27FC236}">
                <a16:creationId xmlns:a16="http://schemas.microsoft.com/office/drawing/2014/main" id="{ADB72C8C-ABEA-F4E1-7330-EA73485BF828}"/>
              </a:ext>
            </a:extLst>
          </p:cNvPr>
          <p:cNvGrpSpPr/>
          <p:nvPr/>
        </p:nvGrpSpPr>
        <p:grpSpPr>
          <a:xfrm>
            <a:off x="301713" y="1939971"/>
            <a:ext cx="6103326" cy="725074"/>
            <a:chOff x="301713" y="1939971"/>
            <a:chExt cx="6103326" cy="725074"/>
          </a:xfrm>
        </p:grpSpPr>
        <p:grpSp>
          <p:nvGrpSpPr>
            <p:cNvPr id="36" name="组合 35">
              <a:extLst>
                <a:ext uri="{FF2B5EF4-FFF2-40B4-BE49-F238E27FC236}">
                  <a16:creationId xmlns:a16="http://schemas.microsoft.com/office/drawing/2014/main" id="{D6726EA9-6404-1339-A49D-92249748E9DC}"/>
                </a:ext>
              </a:extLst>
            </p:cNvPr>
            <p:cNvGrpSpPr/>
            <p:nvPr/>
          </p:nvGrpSpPr>
          <p:grpSpPr>
            <a:xfrm>
              <a:off x="304800" y="1939971"/>
              <a:ext cx="3481727" cy="725074"/>
              <a:chOff x="304800" y="1939971"/>
              <a:chExt cx="3481727" cy="725074"/>
            </a:xfrm>
          </p:grpSpPr>
          <p:sp>
            <p:nvSpPr>
              <p:cNvPr id="34" name="矩形 33">
                <a:extLst>
                  <a:ext uri="{FF2B5EF4-FFF2-40B4-BE49-F238E27FC236}">
                    <a16:creationId xmlns:a16="http://schemas.microsoft.com/office/drawing/2014/main" id="{439E4B1A-578C-250E-4A80-7A098A0B8F42}"/>
                  </a:ext>
                </a:extLst>
              </p:cNvPr>
              <p:cNvSpPr/>
              <p:nvPr/>
            </p:nvSpPr>
            <p:spPr>
              <a:xfrm>
                <a:off x="304800" y="2253525"/>
                <a:ext cx="3481727"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9404328D-8303-EE4D-A00C-DE1851C6565F}"/>
                  </a:ext>
                </a:extLst>
              </p:cNvPr>
              <p:cNvSpPr txBox="1"/>
              <p:nvPr/>
            </p:nvSpPr>
            <p:spPr>
              <a:xfrm>
                <a:off x="1489262" y="1939971"/>
                <a:ext cx="1112801" cy="365760"/>
              </a:xfrm>
              <a:prstGeom prst="rect">
                <a:avLst/>
              </a:prstGeom>
              <a:noFill/>
            </p:spPr>
            <p:txBody>
              <a:bodyPr wrap="square" rtlCol="0">
                <a:spAutoFit/>
              </a:bodyPr>
              <a:lstStyle/>
              <a:p>
                <a:pPr algn="ctr"/>
                <a:r>
                  <a:rPr lang="en-US" altLang="zh-CN" b="1" dirty="0">
                    <a:solidFill>
                      <a:schemeClr val="accent3"/>
                    </a:solidFill>
                  </a:rPr>
                  <a:t>swnd=400</a:t>
                </a:r>
                <a:endParaRPr lang="zh-CN" altLang="en-US" b="1" dirty="0">
                  <a:solidFill>
                    <a:schemeClr val="accent3"/>
                  </a:solidFill>
                </a:endParaRPr>
              </a:p>
            </p:txBody>
          </p:sp>
        </p:grpSp>
        <p:grpSp>
          <p:nvGrpSpPr>
            <p:cNvPr id="31" name="组合 30">
              <a:extLst>
                <a:ext uri="{FF2B5EF4-FFF2-40B4-BE49-F238E27FC236}">
                  <a16:creationId xmlns:a16="http://schemas.microsoft.com/office/drawing/2014/main" id="{BBD026F5-10E7-9970-0435-1099399FCFAE}"/>
                </a:ext>
              </a:extLst>
            </p:cNvPr>
            <p:cNvGrpSpPr/>
            <p:nvPr/>
          </p:nvGrpSpPr>
          <p:grpSpPr>
            <a:xfrm>
              <a:off x="304800" y="2309063"/>
              <a:ext cx="6100239" cy="300446"/>
              <a:chOff x="301352" y="2013424"/>
              <a:chExt cx="6100239" cy="300446"/>
            </a:xfrm>
          </p:grpSpPr>
          <p:sp>
            <p:nvSpPr>
              <p:cNvPr id="24" name="矩形 23">
                <a:extLst>
                  <a:ext uri="{FF2B5EF4-FFF2-40B4-BE49-F238E27FC236}">
                    <a16:creationId xmlns:a16="http://schemas.microsoft.com/office/drawing/2014/main" id="{7E7D59E8-B464-D223-507F-D53CB3B703A0}"/>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25" name="矩形 24">
                <a:extLst>
                  <a:ext uri="{FF2B5EF4-FFF2-40B4-BE49-F238E27FC236}">
                    <a16:creationId xmlns:a16="http://schemas.microsoft.com/office/drawing/2014/main" id="{246C6815-5A23-7323-8E35-9B0A46116808}"/>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26" name="矩形 25">
                <a:extLst>
                  <a:ext uri="{FF2B5EF4-FFF2-40B4-BE49-F238E27FC236}">
                    <a16:creationId xmlns:a16="http://schemas.microsoft.com/office/drawing/2014/main" id="{0ADD7C2C-9489-D5EA-025D-5544CC608517}"/>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27" name="矩形 26">
                <a:extLst>
                  <a:ext uri="{FF2B5EF4-FFF2-40B4-BE49-F238E27FC236}">
                    <a16:creationId xmlns:a16="http://schemas.microsoft.com/office/drawing/2014/main" id="{115A52DB-39AC-292C-262D-085DB47DA19E}"/>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28" name="矩形 27">
                <a:extLst>
                  <a:ext uri="{FF2B5EF4-FFF2-40B4-BE49-F238E27FC236}">
                    <a16:creationId xmlns:a16="http://schemas.microsoft.com/office/drawing/2014/main" id="{05EB32CF-CDD4-8F15-0314-A25E0E13A87F}"/>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29" name="矩形 28">
                <a:extLst>
                  <a:ext uri="{FF2B5EF4-FFF2-40B4-BE49-F238E27FC236}">
                    <a16:creationId xmlns:a16="http://schemas.microsoft.com/office/drawing/2014/main" id="{2F6F4187-086E-8BAA-E715-8FDD2693DB77}"/>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30" name="矩形 29">
                <a:extLst>
                  <a:ext uri="{FF2B5EF4-FFF2-40B4-BE49-F238E27FC236}">
                    <a16:creationId xmlns:a16="http://schemas.microsoft.com/office/drawing/2014/main" id="{4F69FAA9-68F1-433D-F37E-B6AA4939F4AC}"/>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22" name="矩形 21">
              <a:extLst>
                <a:ext uri="{FF2B5EF4-FFF2-40B4-BE49-F238E27FC236}">
                  <a16:creationId xmlns:a16="http://schemas.microsoft.com/office/drawing/2014/main" id="{BAC7217A-6417-F01B-BD17-68D6EAFB9663}"/>
                </a:ext>
              </a:extLst>
            </p:cNvPr>
            <p:cNvSpPr/>
            <p:nvPr/>
          </p:nvSpPr>
          <p:spPr>
            <a:xfrm>
              <a:off x="301713"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7231630B-8CDA-1BC4-A8FA-46C833416956}"/>
              </a:ext>
            </a:extLst>
          </p:cNvPr>
          <p:cNvGrpSpPr/>
          <p:nvPr/>
        </p:nvGrpSpPr>
        <p:grpSpPr>
          <a:xfrm>
            <a:off x="301713" y="2665045"/>
            <a:ext cx="6103326" cy="725074"/>
            <a:chOff x="301713" y="1939971"/>
            <a:chExt cx="6103326" cy="725074"/>
          </a:xfrm>
        </p:grpSpPr>
        <p:grpSp>
          <p:nvGrpSpPr>
            <p:cNvPr id="68" name="组合 67">
              <a:extLst>
                <a:ext uri="{FF2B5EF4-FFF2-40B4-BE49-F238E27FC236}">
                  <a16:creationId xmlns:a16="http://schemas.microsoft.com/office/drawing/2014/main" id="{6334C044-E16A-E889-97D4-183F1C0290A7}"/>
                </a:ext>
              </a:extLst>
            </p:cNvPr>
            <p:cNvGrpSpPr/>
            <p:nvPr/>
          </p:nvGrpSpPr>
          <p:grpSpPr>
            <a:xfrm>
              <a:off x="304800" y="1939971"/>
              <a:ext cx="3481727" cy="725074"/>
              <a:chOff x="304800" y="1939971"/>
              <a:chExt cx="3481727" cy="725074"/>
            </a:xfrm>
          </p:grpSpPr>
          <p:sp>
            <p:nvSpPr>
              <p:cNvPr id="78" name="矩形 77">
                <a:extLst>
                  <a:ext uri="{FF2B5EF4-FFF2-40B4-BE49-F238E27FC236}">
                    <a16:creationId xmlns:a16="http://schemas.microsoft.com/office/drawing/2014/main" id="{2491675D-625A-D342-BF6E-46637075D9D8}"/>
                  </a:ext>
                </a:extLst>
              </p:cNvPr>
              <p:cNvSpPr/>
              <p:nvPr/>
            </p:nvSpPr>
            <p:spPr>
              <a:xfrm>
                <a:off x="304800" y="2253525"/>
                <a:ext cx="3481727"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a:extLst>
                  <a:ext uri="{FF2B5EF4-FFF2-40B4-BE49-F238E27FC236}">
                    <a16:creationId xmlns:a16="http://schemas.microsoft.com/office/drawing/2014/main" id="{498E3C46-B5B1-3845-506F-EEDB4E78B412}"/>
                  </a:ext>
                </a:extLst>
              </p:cNvPr>
              <p:cNvSpPr txBox="1"/>
              <p:nvPr/>
            </p:nvSpPr>
            <p:spPr>
              <a:xfrm>
                <a:off x="1489262" y="1939971"/>
                <a:ext cx="1112801" cy="365760"/>
              </a:xfrm>
              <a:prstGeom prst="rect">
                <a:avLst/>
              </a:prstGeom>
              <a:noFill/>
            </p:spPr>
            <p:txBody>
              <a:bodyPr wrap="square" rtlCol="0">
                <a:spAutoFit/>
              </a:bodyPr>
              <a:lstStyle/>
              <a:p>
                <a:pPr algn="ctr"/>
                <a:r>
                  <a:rPr lang="en-US" altLang="zh-CN" b="1" dirty="0">
                    <a:solidFill>
                      <a:schemeClr val="accent3"/>
                    </a:solidFill>
                  </a:rPr>
                  <a:t>swnd=400</a:t>
                </a:r>
                <a:endParaRPr lang="zh-CN" altLang="en-US" b="1" dirty="0">
                  <a:solidFill>
                    <a:schemeClr val="accent3"/>
                  </a:solidFill>
                </a:endParaRPr>
              </a:p>
            </p:txBody>
          </p:sp>
        </p:grpSp>
        <p:grpSp>
          <p:nvGrpSpPr>
            <p:cNvPr id="69" name="组合 68">
              <a:extLst>
                <a:ext uri="{FF2B5EF4-FFF2-40B4-BE49-F238E27FC236}">
                  <a16:creationId xmlns:a16="http://schemas.microsoft.com/office/drawing/2014/main" id="{279B8556-4278-213D-B595-656FE085CDF7}"/>
                </a:ext>
              </a:extLst>
            </p:cNvPr>
            <p:cNvGrpSpPr/>
            <p:nvPr/>
          </p:nvGrpSpPr>
          <p:grpSpPr>
            <a:xfrm>
              <a:off x="304800" y="2309063"/>
              <a:ext cx="6100239" cy="300446"/>
              <a:chOff x="301352" y="2013424"/>
              <a:chExt cx="6100239" cy="300446"/>
            </a:xfrm>
          </p:grpSpPr>
          <p:sp>
            <p:nvSpPr>
              <p:cNvPr id="71" name="矩形 70">
                <a:extLst>
                  <a:ext uri="{FF2B5EF4-FFF2-40B4-BE49-F238E27FC236}">
                    <a16:creationId xmlns:a16="http://schemas.microsoft.com/office/drawing/2014/main" id="{5D663800-BD5A-9398-BB06-1A2BEED70E85}"/>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72" name="矩形 71">
                <a:extLst>
                  <a:ext uri="{FF2B5EF4-FFF2-40B4-BE49-F238E27FC236}">
                    <a16:creationId xmlns:a16="http://schemas.microsoft.com/office/drawing/2014/main" id="{2A422066-4359-1E97-40D4-F7418A099A8A}"/>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73" name="矩形 72">
                <a:extLst>
                  <a:ext uri="{FF2B5EF4-FFF2-40B4-BE49-F238E27FC236}">
                    <a16:creationId xmlns:a16="http://schemas.microsoft.com/office/drawing/2014/main" id="{35C4DFAF-B806-5BB4-4798-72B9ED728802}"/>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74" name="矩形 73">
                <a:extLst>
                  <a:ext uri="{FF2B5EF4-FFF2-40B4-BE49-F238E27FC236}">
                    <a16:creationId xmlns:a16="http://schemas.microsoft.com/office/drawing/2014/main" id="{18729229-D2CA-1DD6-5730-DAB21D239801}"/>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75" name="矩形 74">
                <a:extLst>
                  <a:ext uri="{FF2B5EF4-FFF2-40B4-BE49-F238E27FC236}">
                    <a16:creationId xmlns:a16="http://schemas.microsoft.com/office/drawing/2014/main" id="{35AA43C3-B83D-5D46-63F9-381E90F96923}"/>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76" name="矩形 75">
                <a:extLst>
                  <a:ext uri="{FF2B5EF4-FFF2-40B4-BE49-F238E27FC236}">
                    <a16:creationId xmlns:a16="http://schemas.microsoft.com/office/drawing/2014/main" id="{2EDE09AD-653F-2DEC-DE8D-A4BBA2817762}"/>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77" name="矩形 76">
                <a:extLst>
                  <a:ext uri="{FF2B5EF4-FFF2-40B4-BE49-F238E27FC236}">
                    <a16:creationId xmlns:a16="http://schemas.microsoft.com/office/drawing/2014/main" id="{44177331-CD15-259E-D9E1-7C4440E41658}"/>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70" name="矩形 69">
              <a:extLst>
                <a:ext uri="{FF2B5EF4-FFF2-40B4-BE49-F238E27FC236}">
                  <a16:creationId xmlns:a16="http://schemas.microsoft.com/office/drawing/2014/main" id="{9641F15D-82D3-CCC7-6ED0-B27532C8DF09}"/>
                </a:ext>
              </a:extLst>
            </p:cNvPr>
            <p:cNvSpPr/>
            <p:nvPr/>
          </p:nvSpPr>
          <p:spPr>
            <a:xfrm>
              <a:off x="301713"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46BAF1C1-0CBA-031B-B627-FF7F85802E75}"/>
              </a:ext>
            </a:extLst>
          </p:cNvPr>
          <p:cNvGrpSpPr/>
          <p:nvPr/>
        </p:nvGrpSpPr>
        <p:grpSpPr>
          <a:xfrm>
            <a:off x="6743274" y="2803754"/>
            <a:ext cx="2866628" cy="380605"/>
            <a:chOff x="6895674" y="2231080"/>
            <a:chExt cx="2866628" cy="380605"/>
          </a:xfrm>
        </p:grpSpPr>
        <p:cxnSp>
          <p:nvCxnSpPr>
            <p:cNvPr id="80" name="直接箭头连接符 79">
              <a:extLst>
                <a:ext uri="{FF2B5EF4-FFF2-40B4-BE49-F238E27FC236}">
                  <a16:creationId xmlns:a16="http://schemas.microsoft.com/office/drawing/2014/main" id="{E7035EE2-0D58-DD73-0100-039F7A181450}"/>
                </a:ext>
              </a:extLst>
            </p:cNvPr>
            <p:cNvCxnSpPr>
              <a:cxnSpLocks/>
            </p:cNvCxnSpPr>
            <p:nvPr/>
          </p:nvCxnSpPr>
          <p:spPr>
            <a:xfrm>
              <a:off x="6895674" y="26116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BE2FAF16-D054-31F2-0CF2-CA3522E26CEC}"/>
                </a:ext>
              </a:extLst>
            </p:cNvPr>
            <p:cNvSpPr txBox="1"/>
            <p:nvPr/>
          </p:nvSpPr>
          <p:spPr>
            <a:xfrm>
              <a:off x="7478820" y="2231080"/>
              <a:ext cx="935857" cy="369332"/>
            </a:xfrm>
            <a:prstGeom prst="rect">
              <a:avLst/>
            </a:prstGeom>
            <a:noFill/>
          </p:spPr>
          <p:txBody>
            <a:bodyPr wrap="square" rtlCol="0">
              <a:spAutoFit/>
            </a:bodyPr>
            <a:lstStyle/>
            <a:p>
              <a:pPr algn="ctr"/>
              <a:r>
                <a:rPr lang="en-US" altLang="zh-CN" b="1" dirty="0"/>
                <a:t>seq=101</a:t>
              </a:r>
              <a:endParaRPr lang="zh-CN" altLang="en-US" b="1" dirty="0"/>
            </a:p>
          </p:txBody>
        </p:sp>
        <p:sp>
          <p:nvSpPr>
            <p:cNvPr id="82" name="文本框 81">
              <a:extLst>
                <a:ext uri="{FF2B5EF4-FFF2-40B4-BE49-F238E27FC236}">
                  <a16:creationId xmlns:a16="http://schemas.microsoft.com/office/drawing/2014/main" id="{46E9CDE1-8CE2-1637-E2C8-7012ECF1AB1A}"/>
                </a:ext>
              </a:extLst>
            </p:cNvPr>
            <p:cNvSpPr txBox="1"/>
            <p:nvPr/>
          </p:nvSpPr>
          <p:spPr>
            <a:xfrm>
              <a:off x="8300029" y="2231080"/>
              <a:ext cx="868072" cy="369332"/>
            </a:xfrm>
            <a:prstGeom prst="rect">
              <a:avLst/>
            </a:prstGeom>
            <a:noFill/>
          </p:spPr>
          <p:txBody>
            <a:bodyPr wrap="square" rtlCol="0">
              <a:spAutoFit/>
            </a:bodyPr>
            <a:lstStyle/>
            <a:p>
              <a:pPr algn="ctr"/>
              <a:r>
                <a:rPr lang="en-US" altLang="zh-CN" b="1" dirty="0"/>
                <a:t>DATA</a:t>
              </a:r>
              <a:endParaRPr lang="zh-CN" altLang="en-US" b="1" dirty="0"/>
            </a:p>
          </p:txBody>
        </p:sp>
      </p:grpSp>
      <p:sp>
        <p:nvSpPr>
          <p:cNvPr id="83" name="矩形 82">
            <a:extLst>
              <a:ext uri="{FF2B5EF4-FFF2-40B4-BE49-F238E27FC236}">
                <a16:creationId xmlns:a16="http://schemas.microsoft.com/office/drawing/2014/main" id="{E3E16ABE-D927-4073-6CEB-024133353FDB}"/>
              </a:ext>
            </a:extLst>
          </p:cNvPr>
          <p:cNvSpPr/>
          <p:nvPr/>
        </p:nvSpPr>
        <p:spPr>
          <a:xfrm>
            <a:off x="1177817" y="3034138"/>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a:extLst>
              <a:ext uri="{FF2B5EF4-FFF2-40B4-BE49-F238E27FC236}">
                <a16:creationId xmlns:a16="http://schemas.microsoft.com/office/drawing/2014/main" id="{4F2AB4C0-3886-A59E-2557-9136EEC5838D}"/>
              </a:ext>
            </a:extLst>
          </p:cNvPr>
          <p:cNvGrpSpPr/>
          <p:nvPr/>
        </p:nvGrpSpPr>
        <p:grpSpPr>
          <a:xfrm>
            <a:off x="6737899" y="3524453"/>
            <a:ext cx="2272427" cy="380605"/>
            <a:chOff x="6895674" y="2231080"/>
            <a:chExt cx="2272427" cy="380605"/>
          </a:xfrm>
        </p:grpSpPr>
        <p:cxnSp>
          <p:nvCxnSpPr>
            <p:cNvPr id="98" name="直接箭头连接符 97">
              <a:extLst>
                <a:ext uri="{FF2B5EF4-FFF2-40B4-BE49-F238E27FC236}">
                  <a16:creationId xmlns:a16="http://schemas.microsoft.com/office/drawing/2014/main" id="{72842BD9-E754-2513-AF78-1330D45D9439}"/>
                </a:ext>
              </a:extLst>
            </p:cNvPr>
            <p:cNvCxnSpPr>
              <a:cxnSpLocks/>
            </p:cNvCxnSpPr>
            <p:nvPr/>
          </p:nvCxnSpPr>
          <p:spPr>
            <a:xfrm>
              <a:off x="6895674" y="2611685"/>
              <a:ext cx="2223221"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9" name="文本框 98">
              <a:extLst>
                <a:ext uri="{FF2B5EF4-FFF2-40B4-BE49-F238E27FC236}">
                  <a16:creationId xmlns:a16="http://schemas.microsoft.com/office/drawing/2014/main" id="{F73C0B48-E9F8-DB0E-0EAD-E2C79931EC82}"/>
                </a:ext>
              </a:extLst>
            </p:cNvPr>
            <p:cNvSpPr txBox="1"/>
            <p:nvPr/>
          </p:nvSpPr>
          <p:spPr>
            <a:xfrm>
              <a:off x="7478820" y="2231080"/>
              <a:ext cx="935857" cy="369332"/>
            </a:xfrm>
            <a:prstGeom prst="rect">
              <a:avLst/>
            </a:prstGeom>
            <a:noFill/>
          </p:spPr>
          <p:txBody>
            <a:bodyPr wrap="square" rtlCol="0">
              <a:spAutoFit/>
            </a:bodyPr>
            <a:lstStyle/>
            <a:p>
              <a:pPr algn="ctr"/>
              <a:r>
                <a:rPr lang="en-US" altLang="zh-CN" b="1" dirty="0"/>
                <a:t>seq=201</a:t>
              </a:r>
              <a:endParaRPr lang="zh-CN" altLang="en-US" b="1" dirty="0"/>
            </a:p>
          </p:txBody>
        </p:sp>
        <p:sp>
          <p:nvSpPr>
            <p:cNvPr id="100" name="文本框 99">
              <a:extLst>
                <a:ext uri="{FF2B5EF4-FFF2-40B4-BE49-F238E27FC236}">
                  <a16:creationId xmlns:a16="http://schemas.microsoft.com/office/drawing/2014/main" id="{919319F6-6D2A-E06B-9C91-77043CCD7233}"/>
                </a:ext>
              </a:extLst>
            </p:cNvPr>
            <p:cNvSpPr txBox="1"/>
            <p:nvPr/>
          </p:nvSpPr>
          <p:spPr>
            <a:xfrm>
              <a:off x="8300029" y="2231080"/>
              <a:ext cx="868072" cy="369332"/>
            </a:xfrm>
            <a:prstGeom prst="rect">
              <a:avLst/>
            </a:prstGeom>
            <a:noFill/>
          </p:spPr>
          <p:txBody>
            <a:bodyPr wrap="square" rtlCol="0">
              <a:spAutoFit/>
            </a:bodyPr>
            <a:lstStyle/>
            <a:p>
              <a:pPr algn="ctr"/>
              <a:r>
                <a:rPr lang="en-US" altLang="zh-CN" b="1" dirty="0"/>
                <a:t>DATA</a:t>
              </a:r>
              <a:endParaRPr lang="zh-CN" altLang="en-US" b="1" dirty="0"/>
            </a:p>
          </p:txBody>
        </p:sp>
      </p:grpSp>
      <p:grpSp>
        <p:nvGrpSpPr>
          <p:cNvPr id="32" name="组合 31">
            <a:extLst>
              <a:ext uri="{FF2B5EF4-FFF2-40B4-BE49-F238E27FC236}">
                <a16:creationId xmlns:a16="http://schemas.microsoft.com/office/drawing/2014/main" id="{C6D40D7E-3F13-65FE-B34D-42A00302A788}"/>
              </a:ext>
            </a:extLst>
          </p:cNvPr>
          <p:cNvGrpSpPr/>
          <p:nvPr/>
        </p:nvGrpSpPr>
        <p:grpSpPr>
          <a:xfrm>
            <a:off x="296338" y="3385744"/>
            <a:ext cx="6103326" cy="725074"/>
            <a:chOff x="296338" y="3385744"/>
            <a:chExt cx="6103326" cy="725074"/>
          </a:xfrm>
        </p:grpSpPr>
        <p:grpSp>
          <p:nvGrpSpPr>
            <p:cNvPr id="44" name="组合 43">
              <a:extLst>
                <a:ext uri="{FF2B5EF4-FFF2-40B4-BE49-F238E27FC236}">
                  <a16:creationId xmlns:a16="http://schemas.microsoft.com/office/drawing/2014/main" id="{F8D0C702-A0B6-457A-3660-0B8034A52990}"/>
                </a:ext>
              </a:extLst>
            </p:cNvPr>
            <p:cNvGrpSpPr/>
            <p:nvPr/>
          </p:nvGrpSpPr>
          <p:grpSpPr>
            <a:xfrm>
              <a:off x="296338" y="3385744"/>
              <a:ext cx="6103326" cy="725074"/>
              <a:chOff x="296338" y="3385744"/>
              <a:chExt cx="6103326" cy="725074"/>
            </a:xfrm>
          </p:grpSpPr>
          <p:grpSp>
            <p:nvGrpSpPr>
              <p:cNvPr id="84" name="组合 83">
                <a:extLst>
                  <a:ext uri="{FF2B5EF4-FFF2-40B4-BE49-F238E27FC236}">
                    <a16:creationId xmlns:a16="http://schemas.microsoft.com/office/drawing/2014/main" id="{1189E04F-85C6-FEC3-5646-06B360F44DEC}"/>
                  </a:ext>
                </a:extLst>
              </p:cNvPr>
              <p:cNvGrpSpPr/>
              <p:nvPr/>
            </p:nvGrpSpPr>
            <p:grpSpPr>
              <a:xfrm>
                <a:off x="296338" y="3385744"/>
                <a:ext cx="6103326" cy="725074"/>
                <a:chOff x="301713" y="1939971"/>
                <a:chExt cx="6103326" cy="725074"/>
              </a:xfrm>
            </p:grpSpPr>
            <p:grpSp>
              <p:nvGrpSpPr>
                <p:cNvPr id="85" name="组合 84">
                  <a:extLst>
                    <a:ext uri="{FF2B5EF4-FFF2-40B4-BE49-F238E27FC236}">
                      <a16:creationId xmlns:a16="http://schemas.microsoft.com/office/drawing/2014/main" id="{CDE8D3A4-19FD-6DD3-E57A-1EC8A658E60B}"/>
                    </a:ext>
                  </a:extLst>
                </p:cNvPr>
                <p:cNvGrpSpPr/>
                <p:nvPr/>
              </p:nvGrpSpPr>
              <p:grpSpPr>
                <a:xfrm>
                  <a:off x="304800" y="1939971"/>
                  <a:ext cx="3481727" cy="725074"/>
                  <a:chOff x="304800" y="1939971"/>
                  <a:chExt cx="3481727" cy="725074"/>
                </a:xfrm>
              </p:grpSpPr>
              <p:sp>
                <p:nvSpPr>
                  <p:cNvPr id="95" name="矩形 94">
                    <a:extLst>
                      <a:ext uri="{FF2B5EF4-FFF2-40B4-BE49-F238E27FC236}">
                        <a16:creationId xmlns:a16="http://schemas.microsoft.com/office/drawing/2014/main" id="{C1FEC18C-E00F-434E-4154-E734B0762B9E}"/>
                      </a:ext>
                    </a:extLst>
                  </p:cNvPr>
                  <p:cNvSpPr/>
                  <p:nvPr/>
                </p:nvSpPr>
                <p:spPr>
                  <a:xfrm>
                    <a:off x="304800" y="2253525"/>
                    <a:ext cx="3481727"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文本框 95">
                    <a:extLst>
                      <a:ext uri="{FF2B5EF4-FFF2-40B4-BE49-F238E27FC236}">
                        <a16:creationId xmlns:a16="http://schemas.microsoft.com/office/drawing/2014/main" id="{02920BA9-8A1A-B3F5-FD17-E086CECF3ADE}"/>
                      </a:ext>
                    </a:extLst>
                  </p:cNvPr>
                  <p:cNvSpPr txBox="1"/>
                  <p:nvPr/>
                </p:nvSpPr>
                <p:spPr>
                  <a:xfrm>
                    <a:off x="1489262" y="1939971"/>
                    <a:ext cx="1112801" cy="365760"/>
                  </a:xfrm>
                  <a:prstGeom prst="rect">
                    <a:avLst/>
                  </a:prstGeom>
                  <a:noFill/>
                </p:spPr>
                <p:txBody>
                  <a:bodyPr wrap="square" rtlCol="0">
                    <a:spAutoFit/>
                  </a:bodyPr>
                  <a:lstStyle/>
                  <a:p>
                    <a:pPr algn="ctr"/>
                    <a:r>
                      <a:rPr lang="en-US" altLang="zh-CN" b="1" dirty="0">
                        <a:solidFill>
                          <a:schemeClr val="accent3"/>
                        </a:solidFill>
                      </a:rPr>
                      <a:t>swnd=400</a:t>
                    </a:r>
                    <a:endParaRPr lang="zh-CN" altLang="en-US" b="1" dirty="0">
                      <a:solidFill>
                        <a:schemeClr val="accent3"/>
                      </a:solidFill>
                    </a:endParaRPr>
                  </a:p>
                </p:txBody>
              </p:sp>
            </p:grpSp>
            <p:grpSp>
              <p:nvGrpSpPr>
                <p:cNvPr id="86" name="组合 85">
                  <a:extLst>
                    <a:ext uri="{FF2B5EF4-FFF2-40B4-BE49-F238E27FC236}">
                      <a16:creationId xmlns:a16="http://schemas.microsoft.com/office/drawing/2014/main" id="{DA4CAC88-C8FF-9144-CD15-FB68CAB1B3E2}"/>
                    </a:ext>
                  </a:extLst>
                </p:cNvPr>
                <p:cNvGrpSpPr/>
                <p:nvPr/>
              </p:nvGrpSpPr>
              <p:grpSpPr>
                <a:xfrm>
                  <a:off x="304800" y="2309063"/>
                  <a:ext cx="6100239" cy="300446"/>
                  <a:chOff x="301352" y="2013424"/>
                  <a:chExt cx="6100239" cy="300446"/>
                </a:xfrm>
              </p:grpSpPr>
              <p:sp>
                <p:nvSpPr>
                  <p:cNvPr id="88" name="矩形 87">
                    <a:extLst>
                      <a:ext uri="{FF2B5EF4-FFF2-40B4-BE49-F238E27FC236}">
                        <a16:creationId xmlns:a16="http://schemas.microsoft.com/office/drawing/2014/main" id="{2B039BA8-2BDA-CE98-1B02-A155BD8DB429}"/>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89" name="矩形 88">
                    <a:extLst>
                      <a:ext uri="{FF2B5EF4-FFF2-40B4-BE49-F238E27FC236}">
                        <a16:creationId xmlns:a16="http://schemas.microsoft.com/office/drawing/2014/main" id="{5BEE919D-3767-FEDD-DA55-8DA61C8E447E}"/>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90" name="矩形 89">
                    <a:extLst>
                      <a:ext uri="{FF2B5EF4-FFF2-40B4-BE49-F238E27FC236}">
                        <a16:creationId xmlns:a16="http://schemas.microsoft.com/office/drawing/2014/main" id="{8586F9C5-1BE2-FB86-A801-0E73F3AEB634}"/>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91" name="矩形 90">
                    <a:extLst>
                      <a:ext uri="{FF2B5EF4-FFF2-40B4-BE49-F238E27FC236}">
                        <a16:creationId xmlns:a16="http://schemas.microsoft.com/office/drawing/2014/main" id="{2DFC3F60-F548-D1BB-EBCC-BA3E108CC12C}"/>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92" name="矩形 91">
                    <a:extLst>
                      <a:ext uri="{FF2B5EF4-FFF2-40B4-BE49-F238E27FC236}">
                        <a16:creationId xmlns:a16="http://schemas.microsoft.com/office/drawing/2014/main" id="{93F1DDB6-2C6B-19BB-7737-731342CBA44E}"/>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93" name="矩形 92">
                    <a:extLst>
                      <a:ext uri="{FF2B5EF4-FFF2-40B4-BE49-F238E27FC236}">
                        <a16:creationId xmlns:a16="http://schemas.microsoft.com/office/drawing/2014/main" id="{05FC803A-54AD-0843-3F42-DC76EC385FA3}"/>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94" name="矩形 93">
                    <a:extLst>
                      <a:ext uri="{FF2B5EF4-FFF2-40B4-BE49-F238E27FC236}">
                        <a16:creationId xmlns:a16="http://schemas.microsoft.com/office/drawing/2014/main" id="{1E229697-A4B6-8D38-DD34-3D7C67DD2E1D}"/>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87" name="矩形 86">
                  <a:extLst>
                    <a:ext uri="{FF2B5EF4-FFF2-40B4-BE49-F238E27FC236}">
                      <a16:creationId xmlns:a16="http://schemas.microsoft.com/office/drawing/2014/main" id="{0D53F9F6-F0DA-B248-99E6-730158381EB9}"/>
                    </a:ext>
                  </a:extLst>
                </p:cNvPr>
                <p:cNvSpPr/>
                <p:nvPr/>
              </p:nvSpPr>
              <p:spPr>
                <a:xfrm>
                  <a:off x="301713"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矩形 100">
                <a:extLst>
                  <a:ext uri="{FF2B5EF4-FFF2-40B4-BE49-F238E27FC236}">
                    <a16:creationId xmlns:a16="http://schemas.microsoft.com/office/drawing/2014/main" id="{72B10F94-14DB-9765-4E12-8C4A38820DC6}"/>
                  </a:ext>
                </a:extLst>
              </p:cNvPr>
              <p:cNvSpPr/>
              <p:nvPr/>
            </p:nvSpPr>
            <p:spPr>
              <a:xfrm>
                <a:off x="1172442" y="3754837"/>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3F0DFBDA-963A-BFD1-FDBC-4BF94162B45F}"/>
                </a:ext>
              </a:extLst>
            </p:cNvPr>
            <p:cNvSpPr/>
            <p:nvPr/>
          </p:nvSpPr>
          <p:spPr>
            <a:xfrm>
              <a:off x="2040658" y="375150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a:extLst>
              <a:ext uri="{FF2B5EF4-FFF2-40B4-BE49-F238E27FC236}">
                <a16:creationId xmlns:a16="http://schemas.microsoft.com/office/drawing/2014/main" id="{AD8D4D9A-CC06-C248-58DE-70D225798CBD}"/>
              </a:ext>
            </a:extLst>
          </p:cNvPr>
          <p:cNvGrpSpPr/>
          <p:nvPr/>
        </p:nvGrpSpPr>
        <p:grpSpPr>
          <a:xfrm>
            <a:off x="8793800" y="3638853"/>
            <a:ext cx="770706" cy="541159"/>
            <a:chOff x="1132622" y="4985566"/>
            <a:chExt cx="770706" cy="541159"/>
          </a:xfrm>
        </p:grpSpPr>
        <p:sp>
          <p:nvSpPr>
            <p:cNvPr id="45" name="爆炸形: 8 pt  44">
              <a:extLst>
                <a:ext uri="{FF2B5EF4-FFF2-40B4-BE49-F238E27FC236}">
                  <a16:creationId xmlns:a16="http://schemas.microsoft.com/office/drawing/2014/main" id="{70372736-802B-0A4F-F1F1-70F21E0ABB03}"/>
                </a:ext>
              </a:extLst>
            </p:cNvPr>
            <p:cNvSpPr/>
            <p:nvPr/>
          </p:nvSpPr>
          <p:spPr>
            <a:xfrm>
              <a:off x="1132622" y="4985566"/>
              <a:ext cx="770706" cy="541159"/>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D23845EB-C416-BC87-F45F-670251FECADD}"/>
                </a:ext>
              </a:extLst>
            </p:cNvPr>
            <p:cNvSpPr txBox="1"/>
            <p:nvPr/>
          </p:nvSpPr>
          <p:spPr>
            <a:xfrm>
              <a:off x="1165725" y="5043287"/>
              <a:ext cx="704501" cy="369332"/>
            </a:xfrm>
            <a:prstGeom prst="rect">
              <a:avLst/>
            </a:prstGeom>
            <a:noFill/>
          </p:spPr>
          <p:txBody>
            <a:bodyPr wrap="square" rtlCol="0">
              <a:spAutoFit/>
            </a:bodyPr>
            <a:lstStyle/>
            <a:p>
              <a:pPr algn="ctr"/>
              <a:r>
                <a:rPr lang="zh-CN" altLang="en-US" b="1" dirty="0">
                  <a:solidFill>
                    <a:schemeClr val="bg1"/>
                  </a:solidFill>
                </a:rPr>
                <a:t>丢失</a:t>
              </a:r>
            </a:p>
          </p:txBody>
        </p:sp>
      </p:grpSp>
      <p:cxnSp>
        <p:nvCxnSpPr>
          <p:cNvPr id="103" name="直接箭头连接符 102">
            <a:extLst>
              <a:ext uri="{FF2B5EF4-FFF2-40B4-BE49-F238E27FC236}">
                <a16:creationId xmlns:a16="http://schemas.microsoft.com/office/drawing/2014/main" id="{F28D359C-8170-B929-9622-9AB362F033A1}"/>
              </a:ext>
            </a:extLst>
          </p:cNvPr>
          <p:cNvCxnSpPr>
            <a:cxnSpLocks/>
          </p:cNvCxnSpPr>
          <p:nvPr/>
        </p:nvCxnSpPr>
        <p:spPr>
          <a:xfrm flipH="1">
            <a:off x="6736375" y="4694600"/>
            <a:ext cx="2864634"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23" name="文本框 122">
            <a:extLst>
              <a:ext uri="{FF2B5EF4-FFF2-40B4-BE49-F238E27FC236}">
                <a16:creationId xmlns:a16="http://schemas.microsoft.com/office/drawing/2014/main" id="{47B95DB0-7000-D171-15CB-4A5F95FA43E9}"/>
              </a:ext>
            </a:extLst>
          </p:cNvPr>
          <p:cNvSpPr txBox="1"/>
          <p:nvPr/>
        </p:nvSpPr>
        <p:spPr>
          <a:xfrm>
            <a:off x="6890419" y="4324525"/>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124" name="文本框 123">
            <a:extLst>
              <a:ext uri="{FF2B5EF4-FFF2-40B4-BE49-F238E27FC236}">
                <a16:creationId xmlns:a16="http://schemas.microsoft.com/office/drawing/2014/main" id="{259D3275-8C2A-95FC-FCAA-6C383C4C13A2}"/>
              </a:ext>
            </a:extLst>
          </p:cNvPr>
          <p:cNvSpPr txBox="1"/>
          <p:nvPr/>
        </p:nvSpPr>
        <p:spPr>
          <a:xfrm>
            <a:off x="7593340" y="4324525"/>
            <a:ext cx="1012088" cy="369332"/>
          </a:xfrm>
          <a:prstGeom prst="rect">
            <a:avLst/>
          </a:prstGeom>
          <a:noFill/>
        </p:spPr>
        <p:txBody>
          <a:bodyPr wrap="square" rtlCol="0">
            <a:spAutoFit/>
          </a:bodyPr>
          <a:lstStyle/>
          <a:p>
            <a:pPr algn="ctr"/>
            <a:r>
              <a:rPr lang="en-US" altLang="zh-CN" b="1" dirty="0"/>
              <a:t>ack=201</a:t>
            </a:r>
            <a:endParaRPr lang="zh-CN" altLang="en-US" b="1" dirty="0"/>
          </a:p>
        </p:txBody>
      </p:sp>
      <p:sp>
        <p:nvSpPr>
          <p:cNvPr id="125" name="文本框 124">
            <a:extLst>
              <a:ext uri="{FF2B5EF4-FFF2-40B4-BE49-F238E27FC236}">
                <a16:creationId xmlns:a16="http://schemas.microsoft.com/office/drawing/2014/main" id="{F259C5EE-F8E3-0829-B56E-131A8965BA1B}"/>
              </a:ext>
            </a:extLst>
          </p:cNvPr>
          <p:cNvSpPr txBox="1"/>
          <p:nvPr/>
        </p:nvSpPr>
        <p:spPr>
          <a:xfrm>
            <a:off x="8502295" y="4324525"/>
            <a:ext cx="1109847" cy="369332"/>
          </a:xfrm>
          <a:prstGeom prst="rect">
            <a:avLst/>
          </a:prstGeom>
          <a:noFill/>
        </p:spPr>
        <p:txBody>
          <a:bodyPr wrap="square" rtlCol="0">
            <a:spAutoFit/>
          </a:bodyPr>
          <a:lstStyle/>
          <a:p>
            <a:pPr algn="ctr"/>
            <a:r>
              <a:rPr lang="en-US" altLang="zh-CN" b="1" dirty="0"/>
              <a:t>rwnd=300</a:t>
            </a:r>
            <a:endParaRPr lang="zh-CN" altLang="en-US" b="1" dirty="0"/>
          </a:p>
        </p:txBody>
      </p:sp>
      <p:grpSp>
        <p:nvGrpSpPr>
          <p:cNvPr id="110" name="组合 109">
            <a:extLst>
              <a:ext uri="{FF2B5EF4-FFF2-40B4-BE49-F238E27FC236}">
                <a16:creationId xmlns:a16="http://schemas.microsoft.com/office/drawing/2014/main" id="{37D8831E-6545-5CEC-046E-2B0F912496E8}"/>
              </a:ext>
            </a:extLst>
          </p:cNvPr>
          <p:cNvGrpSpPr/>
          <p:nvPr/>
        </p:nvGrpSpPr>
        <p:grpSpPr>
          <a:xfrm>
            <a:off x="299425" y="4532116"/>
            <a:ext cx="6100239" cy="300446"/>
            <a:chOff x="301352" y="2013424"/>
            <a:chExt cx="6100239" cy="300446"/>
          </a:xfrm>
        </p:grpSpPr>
        <p:sp>
          <p:nvSpPr>
            <p:cNvPr id="112" name="矩形 111">
              <a:extLst>
                <a:ext uri="{FF2B5EF4-FFF2-40B4-BE49-F238E27FC236}">
                  <a16:creationId xmlns:a16="http://schemas.microsoft.com/office/drawing/2014/main" id="{40ECD107-3F92-1DB7-342F-49463595429D}"/>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113" name="矩形 112">
              <a:extLst>
                <a:ext uri="{FF2B5EF4-FFF2-40B4-BE49-F238E27FC236}">
                  <a16:creationId xmlns:a16="http://schemas.microsoft.com/office/drawing/2014/main" id="{B24810A8-24BA-EFDC-BF9F-7405C40DA8D3}"/>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14" name="矩形 113">
              <a:extLst>
                <a:ext uri="{FF2B5EF4-FFF2-40B4-BE49-F238E27FC236}">
                  <a16:creationId xmlns:a16="http://schemas.microsoft.com/office/drawing/2014/main" id="{83E0E8A9-4D89-5ACE-E0E8-53F8BE64DC18}"/>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15" name="矩形 114">
              <a:extLst>
                <a:ext uri="{FF2B5EF4-FFF2-40B4-BE49-F238E27FC236}">
                  <a16:creationId xmlns:a16="http://schemas.microsoft.com/office/drawing/2014/main" id="{ED44BF85-E1F6-5ADA-EA24-B7786B34E181}"/>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16" name="矩形 115">
              <a:extLst>
                <a:ext uri="{FF2B5EF4-FFF2-40B4-BE49-F238E27FC236}">
                  <a16:creationId xmlns:a16="http://schemas.microsoft.com/office/drawing/2014/main" id="{E5D5E7CF-70B3-636A-DA0B-AAAF1C2E6081}"/>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17" name="矩形 116">
              <a:extLst>
                <a:ext uri="{FF2B5EF4-FFF2-40B4-BE49-F238E27FC236}">
                  <a16:creationId xmlns:a16="http://schemas.microsoft.com/office/drawing/2014/main" id="{4E8697CD-66C4-3922-9DF2-161D13EFAB20}"/>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18" name="矩形 117">
              <a:extLst>
                <a:ext uri="{FF2B5EF4-FFF2-40B4-BE49-F238E27FC236}">
                  <a16:creationId xmlns:a16="http://schemas.microsoft.com/office/drawing/2014/main" id="{6B491247-CEA3-0CA0-B73A-8128577FC3EB}"/>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106" name="矩形 105">
            <a:extLst>
              <a:ext uri="{FF2B5EF4-FFF2-40B4-BE49-F238E27FC236}">
                <a16:creationId xmlns:a16="http://schemas.microsoft.com/office/drawing/2014/main" id="{D5662310-33AF-B937-1B18-29180C3A9A37}"/>
              </a:ext>
            </a:extLst>
          </p:cNvPr>
          <p:cNvSpPr/>
          <p:nvPr/>
        </p:nvSpPr>
        <p:spPr>
          <a:xfrm>
            <a:off x="2040658" y="452878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1A75FB22-C81B-28C7-A26E-49E9C7F30F5F}"/>
              </a:ext>
            </a:extLst>
          </p:cNvPr>
          <p:cNvGrpSpPr/>
          <p:nvPr/>
        </p:nvGrpSpPr>
        <p:grpSpPr>
          <a:xfrm>
            <a:off x="299450" y="4946749"/>
            <a:ext cx="6100239" cy="727363"/>
            <a:chOff x="451825" y="4312090"/>
            <a:chExt cx="6100239" cy="727363"/>
          </a:xfrm>
        </p:grpSpPr>
        <p:sp>
          <p:nvSpPr>
            <p:cNvPr id="107" name="文本框 106">
              <a:extLst>
                <a:ext uri="{FF2B5EF4-FFF2-40B4-BE49-F238E27FC236}">
                  <a16:creationId xmlns:a16="http://schemas.microsoft.com/office/drawing/2014/main" id="{138F22DC-52E2-48DA-8E08-CB2E0025D3B1}"/>
                </a:ext>
              </a:extLst>
            </p:cNvPr>
            <p:cNvSpPr txBox="1"/>
            <p:nvPr/>
          </p:nvSpPr>
          <p:spPr>
            <a:xfrm>
              <a:off x="2954183" y="4312090"/>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sp>
          <p:nvSpPr>
            <p:cNvPr id="108" name="矩形 107">
              <a:extLst>
                <a:ext uri="{FF2B5EF4-FFF2-40B4-BE49-F238E27FC236}">
                  <a16:creationId xmlns:a16="http://schemas.microsoft.com/office/drawing/2014/main" id="{00E364E6-A487-B60F-51E9-FA6162BD063D}"/>
                </a:ext>
              </a:extLst>
            </p:cNvPr>
            <p:cNvSpPr/>
            <p:nvPr/>
          </p:nvSpPr>
          <p:spPr>
            <a:xfrm>
              <a:off x="2200285" y="4627933"/>
              <a:ext cx="261148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9" name="组合 108">
              <a:extLst>
                <a:ext uri="{FF2B5EF4-FFF2-40B4-BE49-F238E27FC236}">
                  <a16:creationId xmlns:a16="http://schemas.microsoft.com/office/drawing/2014/main" id="{FD337C98-A991-CFC6-DEB3-077C2A788CED}"/>
                </a:ext>
              </a:extLst>
            </p:cNvPr>
            <p:cNvGrpSpPr/>
            <p:nvPr/>
          </p:nvGrpSpPr>
          <p:grpSpPr>
            <a:xfrm>
              <a:off x="451825" y="4684516"/>
              <a:ext cx="6100239" cy="300446"/>
              <a:chOff x="301352" y="2013424"/>
              <a:chExt cx="6100239" cy="300446"/>
            </a:xfrm>
          </p:grpSpPr>
          <p:sp>
            <p:nvSpPr>
              <p:cNvPr id="111" name="矩形 110">
                <a:extLst>
                  <a:ext uri="{FF2B5EF4-FFF2-40B4-BE49-F238E27FC236}">
                    <a16:creationId xmlns:a16="http://schemas.microsoft.com/office/drawing/2014/main" id="{EFF87F74-A3C0-BAEF-476A-078A495D9951}"/>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119" name="矩形 118">
                <a:extLst>
                  <a:ext uri="{FF2B5EF4-FFF2-40B4-BE49-F238E27FC236}">
                    <a16:creationId xmlns:a16="http://schemas.microsoft.com/office/drawing/2014/main" id="{D2C52BC2-A0D8-7895-BF4E-30EF76F96A14}"/>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20" name="矩形 119">
                <a:extLst>
                  <a:ext uri="{FF2B5EF4-FFF2-40B4-BE49-F238E27FC236}">
                    <a16:creationId xmlns:a16="http://schemas.microsoft.com/office/drawing/2014/main" id="{041B6E27-6281-F2FD-E4EF-68C3718E6147}"/>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21" name="矩形 120">
                <a:extLst>
                  <a:ext uri="{FF2B5EF4-FFF2-40B4-BE49-F238E27FC236}">
                    <a16:creationId xmlns:a16="http://schemas.microsoft.com/office/drawing/2014/main" id="{BBEBC2A6-3A3F-D200-2EB7-303C6D7A1421}"/>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22" name="矩形 121">
                <a:extLst>
                  <a:ext uri="{FF2B5EF4-FFF2-40B4-BE49-F238E27FC236}">
                    <a16:creationId xmlns:a16="http://schemas.microsoft.com/office/drawing/2014/main" id="{CEC587FA-7607-302C-C8FC-1431E8D8D37A}"/>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26" name="矩形 125">
                <a:extLst>
                  <a:ext uri="{FF2B5EF4-FFF2-40B4-BE49-F238E27FC236}">
                    <a16:creationId xmlns:a16="http://schemas.microsoft.com/office/drawing/2014/main" id="{346751AD-FE13-A05B-3C87-3C7FE9B1627B}"/>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27" name="矩形 126">
                <a:extLst>
                  <a:ext uri="{FF2B5EF4-FFF2-40B4-BE49-F238E27FC236}">
                    <a16:creationId xmlns:a16="http://schemas.microsoft.com/office/drawing/2014/main" id="{FE69BC53-FE20-66CA-1F36-A64BA8EB2E40}"/>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128" name="矩形 127">
              <a:extLst>
                <a:ext uri="{FF2B5EF4-FFF2-40B4-BE49-F238E27FC236}">
                  <a16:creationId xmlns:a16="http://schemas.microsoft.com/office/drawing/2014/main" id="{97540DD7-EB08-6337-FDFB-FF66D4D705B9}"/>
                </a:ext>
              </a:extLst>
            </p:cNvPr>
            <p:cNvSpPr/>
            <p:nvPr/>
          </p:nvSpPr>
          <p:spPr>
            <a:xfrm>
              <a:off x="2193058" y="468118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9" name="组合 128">
            <a:extLst>
              <a:ext uri="{FF2B5EF4-FFF2-40B4-BE49-F238E27FC236}">
                <a16:creationId xmlns:a16="http://schemas.microsoft.com/office/drawing/2014/main" id="{B7D79713-8A2A-37F2-2603-F94AB2779C28}"/>
              </a:ext>
            </a:extLst>
          </p:cNvPr>
          <p:cNvGrpSpPr/>
          <p:nvPr/>
        </p:nvGrpSpPr>
        <p:grpSpPr>
          <a:xfrm>
            <a:off x="6738545" y="5079855"/>
            <a:ext cx="2866628" cy="380605"/>
            <a:chOff x="6895674" y="2231080"/>
            <a:chExt cx="2866628" cy="380605"/>
          </a:xfrm>
        </p:grpSpPr>
        <p:cxnSp>
          <p:nvCxnSpPr>
            <p:cNvPr id="130" name="直接箭头连接符 129">
              <a:extLst>
                <a:ext uri="{FF2B5EF4-FFF2-40B4-BE49-F238E27FC236}">
                  <a16:creationId xmlns:a16="http://schemas.microsoft.com/office/drawing/2014/main" id="{C423DE62-3D61-C3B4-1594-22DD448A759E}"/>
                </a:ext>
              </a:extLst>
            </p:cNvPr>
            <p:cNvCxnSpPr>
              <a:cxnSpLocks/>
            </p:cNvCxnSpPr>
            <p:nvPr/>
          </p:nvCxnSpPr>
          <p:spPr>
            <a:xfrm>
              <a:off x="6895674" y="26116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1" name="文本框 130">
              <a:extLst>
                <a:ext uri="{FF2B5EF4-FFF2-40B4-BE49-F238E27FC236}">
                  <a16:creationId xmlns:a16="http://schemas.microsoft.com/office/drawing/2014/main" id="{9C9722B5-2EEF-D623-4842-87F7BDE356A8}"/>
                </a:ext>
              </a:extLst>
            </p:cNvPr>
            <p:cNvSpPr txBox="1"/>
            <p:nvPr/>
          </p:nvSpPr>
          <p:spPr>
            <a:xfrm>
              <a:off x="7478820" y="2231080"/>
              <a:ext cx="935857" cy="369332"/>
            </a:xfrm>
            <a:prstGeom prst="rect">
              <a:avLst/>
            </a:prstGeom>
            <a:noFill/>
          </p:spPr>
          <p:txBody>
            <a:bodyPr wrap="square" rtlCol="0">
              <a:spAutoFit/>
            </a:bodyPr>
            <a:lstStyle/>
            <a:p>
              <a:pPr algn="ctr"/>
              <a:r>
                <a:rPr lang="en-US" altLang="zh-CN" b="1" dirty="0"/>
                <a:t>seq=301</a:t>
              </a:r>
              <a:endParaRPr lang="zh-CN" altLang="en-US" b="1" dirty="0"/>
            </a:p>
          </p:txBody>
        </p:sp>
        <p:sp>
          <p:nvSpPr>
            <p:cNvPr id="132" name="文本框 131">
              <a:extLst>
                <a:ext uri="{FF2B5EF4-FFF2-40B4-BE49-F238E27FC236}">
                  <a16:creationId xmlns:a16="http://schemas.microsoft.com/office/drawing/2014/main" id="{BF16B39F-4A22-676A-3F39-28690E722DC1}"/>
                </a:ext>
              </a:extLst>
            </p:cNvPr>
            <p:cNvSpPr txBox="1"/>
            <p:nvPr/>
          </p:nvSpPr>
          <p:spPr>
            <a:xfrm>
              <a:off x="8300029" y="2231080"/>
              <a:ext cx="868072" cy="369332"/>
            </a:xfrm>
            <a:prstGeom prst="rect">
              <a:avLst/>
            </a:prstGeom>
            <a:noFill/>
          </p:spPr>
          <p:txBody>
            <a:bodyPr wrap="square" rtlCol="0">
              <a:spAutoFit/>
            </a:bodyPr>
            <a:lstStyle/>
            <a:p>
              <a:pPr algn="ctr"/>
              <a:r>
                <a:rPr lang="en-US" altLang="zh-CN" b="1" dirty="0"/>
                <a:t>DATA</a:t>
              </a:r>
              <a:endParaRPr lang="zh-CN" altLang="en-US" b="1" dirty="0"/>
            </a:p>
          </p:txBody>
        </p:sp>
      </p:grpSp>
      <p:sp>
        <p:nvSpPr>
          <p:cNvPr id="133" name="矩形 132">
            <a:extLst>
              <a:ext uri="{FF2B5EF4-FFF2-40B4-BE49-F238E27FC236}">
                <a16:creationId xmlns:a16="http://schemas.microsoft.com/office/drawing/2014/main" id="{7B4860EC-EA00-513B-937E-87D23D3DB922}"/>
              </a:ext>
            </a:extLst>
          </p:cNvPr>
          <p:cNvSpPr/>
          <p:nvPr/>
        </p:nvSpPr>
        <p:spPr>
          <a:xfrm>
            <a:off x="2918414" y="5315842"/>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789030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p:tgtEl>
                                          <p:spTgt spid="40"/>
                                        </p:tgtEl>
                                        <p:attrNameLst>
                                          <p:attrName>ppt_y</p:attrName>
                                        </p:attrNameLst>
                                      </p:cBhvr>
                                      <p:tavLst>
                                        <p:tav tm="0">
                                          <p:val>
                                            <p:strVal val="#ppt_y-#ppt_h*1.125000"/>
                                          </p:val>
                                        </p:tav>
                                        <p:tav tm="100000">
                                          <p:val>
                                            <p:strVal val="#ppt_y"/>
                                          </p:val>
                                        </p:tav>
                                      </p:tavLst>
                                    </p:anim>
                                    <p:animEffect transition="in" filter="wipe(down)">
                                      <p:cBhvr>
                                        <p:cTn id="8" dur="500"/>
                                        <p:tgtEl>
                                          <p:spTgt spid="40"/>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33"/>
                                        </p:tgtEl>
                                        <p:attrNameLst>
                                          <p:attrName>style.visibility</p:attrName>
                                        </p:attrNameLst>
                                      </p:cBhvr>
                                      <p:to>
                                        <p:strVal val="visible"/>
                                      </p:to>
                                    </p:set>
                                    <p:animEffect transition="in" filter="wipe(left)">
                                      <p:cBhvr>
                                        <p:cTn id="13" dur="1000"/>
                                        <p:tgtEl>
                                          <p:spTgt spid="133"/>
                                        </p:tgtEl>
                                      </p:cBhvr>
                                    </p:animEffect>
                                  </p:childTnLst>
                                </p:cTn>
                              </p:par>
                              <p:par>
                                <p:cTn id="14" presetID="22" presetClass="entr" presetSubtype="8" fill="hold" nodeType="withEffect">
                                  <p:stCondLst>
                                    <p:cond delay="0"/>
                                  </p:stCondLst>
                                  <p:childTnLst>
                                    <p:set>
                                      <p:cBhvr>
                                        <p:cTn id="15" dur="1" fill="hold">
                                          <p:stCondLst>
                                            <p:cond delay="0"/>
                                          </p:stCondLst>
                                        </p:cTn>
                                        <p:tgtEl>
                                          <p:spTgt spid="129"/>
                                        </p:tgtEl>
                                        <p:attrNameLst>
                                          <p:attrName>style.visibility</p:attrName>
                                        </p:attrNameLst>
                                      </p:cBhvr>
                                      <p:to>
                                        <p:strVal val="visible"/>
                                      </p:to>
                                    </p:set>
                                    <p:animEffect transition="in" filter="wipe(left)">
                                      <p:cBhvr>
                                        <p:cTn id="16" dur="1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0B56E334-3FCC-55E7-042A-300D299F5322}"/>
              </a:ext>
            </a:extLst>
          </p:cNvPr>
          <p:cNvSpPr txBox="1"/>
          <p:nvPr/>
        </p:nvSpPr>
        <p:spPr>
          <a:xfrm>
            <a:off x="9606414" y="4493295"/>
            <a:ext cx="2371107" cy="369332"/>
          </a:xfrm>
          <a:prstGeom prst="rect">
            <a:avLst/>
          </a:prstGeom>
          <a:noFill/>
        </p:spPr>
        <p:txBody>
          <a:bodyPr wrap="square" rtlCol="0">
            <a:spAutoFit/>
          </a:bodyPr>
          <a:lstStyle/>
          <a:p>
            <a:r>
              <a:rPr lang="en-US" altLang="zh-CN" b="1" dirty="0"/>
              <a:t>B</a:t>
            </a:r>
            <a:r>
              <a:rPr lang="zh-CN" altLang="en-US" b="1" dirty="0"/>
              <a:t>对</a:t>
            </a:r>
            <a:r>
              <a:rPr lang="en-US" altLang="zh-CN" b="1" dirty="0"/>
              <a:t>A</a:t>
            </a:r>
            <a:r>
              <a:rPr lang="zh-CN" altLang="en-US" b="1" dirty="0"/>
              <a:t>第一次流量控制</a:t>
            </a:r>
          </a:p>
        </p:txBody>
      </p:sp>
      <p:sp>
        <p:nvSpPr>
          <p:cNvPr id="105" name="文本框 104">
            <a:extLst>
              <a:ext uri="{FF2B5EF4-FFF2-40B4-BE49-F238E27FC236}">
                <a16:creationId xmlns:a16="http://schemas.microsoft.com/office/drawing/2014/main" id="{8605D5DC-9F5C-5970-17A8-0AB0642E744E}"/>
              </a:ext>
            </a:extLst>
          </p:cNvPr>
          <p:cNvSpPr txBox="1"/>
          <p:nvPr/>
        </p:nvSpPr>
        <p:spPr>
          <a:xfrm>
            <a:off x="2801783" y="4159690"/>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sp>
        <p:nvSpPr>
          <p:cNvPr id="104" name="矩形 103">
            <a:extLst>
              <a:ext uri="{FF2B5EF4-FFF2-40B4-BE49-F238E27FC236}">
                <a16:creationId xmlns:a16="http://schemas.microsoft.com/office/drawing/2014/main" id="{3F3E4F47-E169-3AB0-959F-7B5BD300B080}"/>
              </a:ext>
            </a:extLst>
          </p:cNvPr>
          <p:cNvSpPr/>
          <p:nvPr/>
        </p:nvSpPr>
        <p:spPr>
          <a:xfrm>
            <a:off x="2047885" y="4475533"/>
            <a:ext cx="261148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5DE4F913-8F0F-2C36-E9DE-DA0F389A027F}"/>
              </a:ext>
            </a:extLst>
          </p:cNvPr>
          <p:cNvSpPr txBox="1"/>
          <p:nvPr/>
        </p:nvSpPr>
        <p:spPr>
          <a:xfrm>
            <a:off x="7321143" y="896456"/>
            <a:ext cx="1710312" cy="369332"/>
          </a:xfrm>
          <a:prstGeom prst="rect">
            <a:avLst/>
          </a:prstGeom>
          <a:noFill/>
        </p:spPr>
        <p:txBody>
          <a:bodyPr wrap="square" rtlCol="0">
            <a:spAutoFit/>
          </a:bodyPr>
          <a:lstStyle/>
          <a:p>
            <a:pPr algn="ctr"/>
            <a:r>
              <a:rPr lang="en-US" altLang="zh-CN" b="1" dirty="0"/>
              <a:t>A</a:t>
            </a:r>
            <a:r>
              <a:rPr lang="zh-CN" altLang="en-US" b="1" dirty="0"/>
              <a:t>给</a:t>
            </a:r>
            <a:r>
              <a:rPr lang="en-US" altLang="zh-CN" b="1" dirty="0"/>
              <a:t>B</a:t>
            </a:r>
            <a:r>
              <a:rPr lang="zh-CN" altLang="en-US" b="1" dirty="0"/>
              <a:t>发送数据</a:t>
            </a:r>
          </a:p>
        </p:txBody>
      </p:sp>
      <p:sp>
        <p:nvSpPr>
          <p:cNvPr id="14" name="文本框 13">
            <a:extLst>
              <a:ext uri="{FF2B5EF4-FFF2-40B4-BE49-F238E27FC236}">
                <a16:creationId xmlns:a16="http://schemas.microsoft.com/office/drawing/2014/main" id="{E0CAA606-13D4-C0C7-238A-60691033913A}"/>
              </a:ext>
            </a:extLst>
          </p:cNvPr>
          <p:cNvSpPr txBox="1"/>
          <p:nvPr/>
        </p:nvSpPr>
        <p:spPr>
          <a:xfrm>
            <a:off x="7328743" y="1644093"/>
            <a:ext cx="1710312" cy="369332"/>
          </a:xfrm>
          <a:prstGeom prst="rect">
            <a:avLst/>
          </a:prstGeom>
          <a:noFill/>
        </p:spPr>
        <p:txBody>
          <a:bodyPr wrap="square" rtlCol="0">
            <a:spAutoFit/>
          </a:bodyPr>
          <a:lstStyle/>
          <a:p>
            <a:pPr algn="ctr"/>
            <a:r>
              <a:rPr lang="en-US" altLang="zh-CN" b="1" dirty="0"/>
              <a:t>B</a:t>
            </a:r>
            <a:r>
              <a:rPr lang="zh-CN" altLang="en-US" b="1" dirty="0"/>
              <a:t>对</a:t>
            </a:r>
            <a:r>
              <a:rPr lang="en-US" altLang="zh-CN" b="1" dirty="0"/>
              <a:t>A</a:t>
            </a:r>
            <a:r>
              <a:rPr lang="zh-CN" altLang="en-US" b="1" dirty="0"/>
              <a:t>流量控制</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p>
          </p:txBody>
        </p:sp>
      </p:grpSp>
      <p:grpSp>
        <p:nvGrpSpPr>
          <p:cNvPr id="16" name="组合 15">
            <a:extLst>
              <a:ext uri="{FF2B5EF4-FFF2-40B4-BE49-F238E27FC236}">
                <a16:creationId xmlns:a16="http://schemas.microsoft.com/office/drawing/2014/main" id="{80F1B311-2F3A-ACA2-07D1-822A44A2F429}"/>
              </a:ext>
            </a:extLst>
          </p:cNvPr>
          <p:cNvGrpSpPr/>
          <p:nvPr/>
        </p:nvGrpSpPr>
        <p:grpSpPr>
          <a:xfrm>
            <a:off x="6384834" y="1085736"/>
            <a:ext cx="3566255" cy="667591"/>
            <a:chOff x="5945910" y="1085736"/>
            <a:chExt cx="3566255" cy="667591"/>
          </a:xfrm>
        </p:grpSpPr>
        <p:grpSp>
          <p:nvGrpSpPr>
            <p:cNvPr id="7" name="组合 6">
              <a:extLst>
                <a:ext uri="{FF2B5EF4-FFF2-40B4-BE49-F238E27FC236}">
                  <a16:creationId xmlns:a16="http://schemas.microsoft.com/office/drawing/2014/main" id="{A9EFE3FE-4601-5B9E-77B2-289423C12D4B}"/>
                </a:ext>
              </a:extLst>
            </p:cNvPr>
            <p:cNvGrpSpPr/>
            <p:nvPr/>
          </p:nvGrpSpPr>
          <p:grpSpPr>
            <a:xfrm>
              <a:off x="5945910" y="1085736"/>
              <a:ext cx="677140" cy="654939"/>
              <a:chOff x="7511027" y="2136324"/>
              <a:chExt cx="677140" cy="654939"/>
            </a:xfrm>
          </p:grpSpPr>
          <p:pic>
            <p:nvPicPr>
              <p:cNvPr id="5" name="图形 4">
                <a:extLst>
                  <a:ext uri="{FF2B5EF4-FFF2-40B4-BE49-F238E27FC236}">
                    <a16:creationId xmlns:a16="http://schemas.microsoft.com/office/drawing/2014/main" id="{98E6B5E2-680A-FF63-F485-207329F649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6" name="文本框 5">
                <a:extLst>
                  <a:ext uri="{FF2B5EF4-FFF2-40B4-BE49-F238E27FC236}">
                    <a16:creationId xmlns:a16="http://schemas.microsoft.com/office/drawing/2014/main" id="{97B4575D-497E-45BE-06AF-A13242535CE0}"/>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A</a:t>
                </a:r>
                <a:endParaRPr lang="zh-CN" altLang="en-US" sz="2000" b="1" dirty="0">
                  <a:solidFill>
                    <a:schemeClr val="bg1"/>
                  </a:solidFill>
                </a:endParaRPr>
              </a:p>
            </p:txBody>
          </p:sp>
        </p:grpSp>
        <p:grpSp>
          <p:nvGrpSpPr>
            <p:cNvPr id="8" name="组合 7">
              <a:extLst>
                <a:ext uri="{FF2B5EF4-FFF2-40B4-BE49-F238E27FC236}">
                  <a16:creationId xmlns:a16="http://schemas.microsoft.com/office/drawing/2014/main" id="{9DCE203E-F6FE-5AE9-9972-1AB6CD8AB18F}"/>
                </a:ext>
              </a:extLst>
            </p:cNvPr>
            <p:cNvGrpSpPr/>
            <p:nvPr/>
          </p:nvGrpSpPr>
          <p:grpSpPr>
            <a:xfrm>
              <a:off x="8835025" y="1098388"/>
              <a:ext cx="677140" cy="654939"/>
              <a:chOff x="7511027" y="2136324"/>
              <a:chExt cx="677140" cy="654939"/>
            </a:xfrm>
          </p:grpSpPr>
          <p:pic>
            <p:nvPicPr>
              <p:cNvPr id="9" name="图形 8">
                <a:extLst>
                  <a:ext uri="{FF2B5EF4-FFF2-40B4-BE49-F238E27FC236}">
                    <a16:creationId xmlns:a16="http://schemas.microsoft.com/office/drawing/2014/main" id="{8E7D395B-A56C-8D44-578A-69F5B4FDCB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10" name="文本框 9">
                <a:extLst>
                  <a:ext uri="{FF2B5EF4-FFF2-40B4-BE49-F238E27FC236}">
                    <a16:creationId xmlns:a16="http://schemas.microsoft.com/office/drawing/2014/main" id="{0B74A95B-2D1F-F184-7228-D99702F49DE3}"/>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B</a:t>
                </a:r>
                <a:endParaRPr lang="zh-CN" altLang="en-US" sz="2000" b="1" dirty="0">
                  <a:solidFill>
                    <a:schemeClr val="bg1"/>
                  </a:solidFill>
                </a:endParaRPr>
              </a:p>
            </p:txBody>
          </p:sp>
        </p:grpSp>
        <p:grpSp>
          <p:nvGrpSpPr>
            <p:cNvPr id="15" name="组合 14">
              <a:extLst>
                <a:ext uri="{FF2B5EF4-FFF2-40B4-BE49-F238E27FC236}">
                  <a16:creationId xmlns:a16="http://schemas.microsoft.com/office/drawing/2014/main" id="{CAC90CB8-A264-FC0D-1AD3-01F784E189E9}"/>
                </a:ext>
              </a:extLst>
            </p:cNvPr>
            <p:cNvGrpSpPr/>
            <p:nvPr/>
          </p:nvGrpSpPr>
          <p:grpSpPr>
            <a:xfrm>
              <a:off x="6623050" y="1274762"/>
              <a:ext cx="2243850" cy="369332"/>
              <a:chOff x="6623050" y="1274762"/>
              <a:chExt cx="2243850" cy="369332"/>
            </a:xfrm>
          </p:grpSpPr>
          <p:sp>
            <p:nvSpPr>
              <p:cNvPr id="12" name="圆柱体 11">
                <a:extLst>
                  <a:ext uri="{FF2B5EF4-FFF2-40B4-BE49-F238E27FC236}">
                    <a16:creationId xmlns:a16="http://schemas.microsoft.com/office/drawing/2014/main" id="{780A8A3C-3E1F-E015-E386-B450A641478F}"/>
                  </a:ext>
                </a:extLst>
              </p:cNvPr>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D20203B-7340-3B3C-EB43-3D1FEAECF015}"/>
                  </a:ext>
                </a:extLst>
              </p:cNvPr>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p>
            </p:txBody>
          </p:sp>
        </p:grpSp>
      </p:grpSp>
      <p:grpSp>
        <p:nvGrpSpPr>
          <p:cNvPr id="23" name="组合 22">
            <a:extLst>
              <a:ext uri="{FF2B5EF4-FFF2-40B4-BE49-F238E27FC236}">
                <a16:creationId xmlns:a16="http://schemas.microsoft.com/office/drawing/2014/main" id="{61C6D7BC-FECE-3005-8CD3-BA8AA893F805}"/>
              </a:ext>
            </a:extLst>
          </p:cNvPr>
          <p:cNvGrpSpPr/>
          <p:nvPr/>
        </p:nvGrpSpPr>
        <p:grpSpPr>
          <a:xfrm>
            <a:off x="6464001" y="1740674"/>
            <a:ext cx="3418275" cy="4774426"/>
            <a:chOff x="7004329" y="1740674"/>
            <a:chExt cx="3418275" cy="4774426"/>
          </a:xfrm>
        </p:grpSpPr>
        <p:cxnSp>
          <p:nvCxnSpPr>
            <p:cNvPr id="18" name="直接箭头连接符 17">
              <a:extLst>
                <a:ext uri="{FF2B5EF4-FFF2-40B4-BE49-F238E27FC236}">
                  <a16:creationId xmlns:a16="http://schemas.microsoft.com/office/drawing/2014/main" id="{C29108A2-6FF6-EECC-D42A-4119A5C4474C}"/>
                </a:ext>
              </a:extLst>
            </p:cNvPr>
            <p:cNvCxnSpPr>
              <a:cxnSpLocks/>
            </p:cNvCxnSpPr>
            <p:nvPr/>
          </p:nvCxnSpPr>
          <p:spPr>
            <a:xfrm>
              <a:off x="7283602"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BE49CE6-D81F-402D-B4F5-95CBA7A575DA}"/>
                </a:ext>
              </a:extLst>
            </p:cNvPr>
            <p:cNvCxnSpPr>
              <a:cxnSpLocks/>
            </p:cNvCxnSpPr>
            <p:nvPr/>
          </p:nvCxnSpPr>
          <p:spPr>
            <a:xfrm>
              <a:off x="10152847"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01A7C94-9AE1-2E1F-703C-A039119CB0E7}"/>
                </a:ext>
              </a:extLst>
            </p:cNvPr>
            <p:cNvSpPr txBox="1"/>
            <p:nvPr/>
          </p:nvSpPr>
          <p:spPr>
            <a:xfrm>
              <a:off x="7004329" y="6145768"/>
              <a:ext cx="272374" cy="369332"/>
            </a:xfrm>
            <a:prstGeom prst="rect">
              <a:avLst/>
            </a:prstGeom>
            <a:noFill/>
          </p:spPr>
          <p:txBody>
            <a:bodyPr wrap="square" rtlCol="0">
              <a:spAutoFit/>
            </a:bodyPr>
            <a:lstStyle/>
            <a:p>
              <a:r>
                <a:rPr lang="en-US" altLang="zh-CN" b="1" dirty="0"/>
                <a:t>t</a:t>
              </a:r>
              <a:endParaRPr lang="zh-CN" altLang="en-US" b="1" dirty="0"/>
            </a:p>
          </p:txBody>
        </p:sp>
        <p:sp>
          <p:nvSpPr>
            <p:cNvPr id="21" name="文本框 20">
              <a:extLst>
                <a:ext uri="{FF2B5EF4-FFF2-40B4-BE49-F238E27FC236}">
                  <a16:creationId xmlns:a16="http://schemas.microsoft.com/office/drawing/2014/main" id="{4869CA13-848C-A58C-D7BA-8C0445D375C1}"/>
                </a:ext>
              </a:extLst>
            </p:cNvPr>
            <p:cNvSpPr txBox="1"/>
            <p:nvPr/>
          </p:nvSpPr>
          <p:spPr>
            <a:xfrm>
              <a:off x="10150230" y="6145768"/>
              <a:ext cx="272374" cy="369332"/>
            </a:xfrm>
            <a:prstGeom prst="rect">
              <a:avLst/>
            </a:prstGeom>
            <a:noFill/>
          </p:spPr>
          <p:txBody>
            <a:bodyPr wrap="square" rtlCol="0">
              <a:spAutoFit/>
            </a:bodyPr>
            <a:lstStyle/>
            <a:p>
              <a:r>
                <a:rPr lang="en-US" altLang="zh-CN" b="1" dirty="0"/>
                <a:t>t</a:t>
              </a:r>
              <a:endParaRPr lang="zh-CN" altLang="en-US" b="1" dirty="0"/>
            </a:p>
          </p:txBody>
        </p:sp>
      </p:grpSp>
      <p:cxnSp>
        <p:nvCxnSpPr>
          <p:cNvPr id="37" name="直接箭头连接符 36">
            <a:extLst>
              <a:ext uri="{FF2B5EF4-FFF2-40B4-BE49-F238E27FC236}">
                <a16:creationId xmlns:a16="http://schemas.microsoft.com/office/drawing/2014/main" id="{8C784D16-4E41-91E6-C816-314F22755AEA}"/>
              </a:ext>
            </a:extLst>
          </p:cNvPr>
          <p:cNvCxnSpPr>
            <a:cxnSpLocks/>
          </p:cNvCxnSpPr>
          <p:nvPr/>
        </p:nvCxnSpPr>
        <p:spPr>
          <a:xfrm>
            <a:off x="6743274" y="24592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116EFF78-2877-EA6D-EF75-C991CCBD3EBC}"/>
              </a:ext>
            </a:extLst>
          </p:cNvPr>
          <p:cNvSpPr txBox="1"/>
          <p:nvPr/>
        </p:nvSpPr>
        <p:spPr>
          <a:xfrm>
            <a:off x="7326420" y="2078680"/>
            <a:ext cx="935857" cy="369332"/>
          </a:xfrm>
          <a:prstGeom prst="rect">
            <a:avLst/>
          </a:prstGeom>
          <a:noFill/>
        </p:spPr>
        <p:txBody>
          <a:bodyPr wrap="square" rtlCol="0">
            <a:spAutoFit/>
          </a:bodyPr>
          <a:lstStyle/>
          <a:p>
            <a:pPr algn="ctr"/>
            <a:r>
              <a:rPr lang="en-US" altLang="zh-CN" b="1" dirty="0"/>
              <a:t>seq=1</a:t>
            </a:r>
            <a:endParaRPr lang="zh-CN" altLang="en-US" b="1" dirty="0"/>
          </a:p>
        </p:txBody>
      </p:sp>
      <p:sp>
        <p:nvSpPr>
          <p:cNvPr id="39" name="文本框 38">
            <a:extLst>
              <a:ext uri="{FF2B5EF4-FFF2-40B4-BE49-F238E27FC236}">
                <a16:creationId xmlns:a16="http://schemas.microsoft.com/office/drawing/2014/main" id="{15D78F2B-4CBD-D199-E8FC-3A971CC2F58D}"/>
              </a:ext>
            </a:extLst>
          </p:cNvPr>
          <p:cNvSpPr txBox="1"/>
          <p:nvPr/>
        </p:nvSpPr>
        <p:spPr>
          <a:xfrm>
            <a:off x="8147629" y="2078680"/>
            <a:ext cx="868072" cy="369332"/>
          </a:xfrm>
          <a:prstGeom prst="rect">
            <a:avLst/>
          </a:prstGeom>
          <a:noFill/>
        </p:spPr>
        <p:txBody>
          <a:bodyPr wrap="square" rtlCol="0">
            <a:spAutoFit/>
          </a:bodyPr>
          <a:lstStyle/>
          <a:p>
            <a:pPr algn="ctr"/>
            <a:r>
              <a:rPr lang="en-US" altLang="zh-CN" b="1" dirty="0"/>
              <a:t>DATA</a:t>
            </a:r>
            <a:endParaRPr lang="zh-CN" altLang="en-US" b="1" dirty="0"/>
          </a:p>
        </p:txBody>
      </p:sp>
      <p:grpSp>
        <p:nvGrpSpPr>
          <p:cNvPr id="17" name="组合 16">
            <a:extLst>
              <a:ext uri="{FF2B5EF4-FFF2-40B4-BE49-F238E27FC236}">
                <a16:creationId xmlns:a16="http://schemas.microsoft.com/office/drawing/2014/main" id="{ADB72C8C-ABEA-F4E1-7330-EA73485BF828}"/>
              </a:ext>
            </a:extLst>
          </p:cNvPr>
          <p:cNvGrpSpPr/>
          <p:nvPr/>
        </p:nvGrpSpPr>
        <p:grpSpPr>
          <a:xfrm>
            <a:off x="301713" y="1939971"/>
            <a:ext cx="6103326" cy="725074"/>
            <a:chOff x="301713" y="1939971"/>
            <a:chExt cx="6103326" cy="725074"/>
          </a:xfrm>
        </p:grpSpPr>
        <p:grpSp>
          <p:nvGrpSpPr>
            <p:cNvPr id="36" name="组合 35">
              <a:extLst>
                <a:ext uri="{FF2B5EF4-FFF2-40B4-BE49-F238E27FC236}">
                  <a16:creationId xmlns:a16="http://schemas.microsoft.com/office/drawing/2014/main" id="{D6726EA9-6404-1339-A49D-92249748E9DC}"/>
                </a:ext>
              </a:extLst>
            </p:cNvPr>
            <p:cNvGrpSpPr/>
            <p:nvPr/>
          </p:nvGrpSpPr>
          <p:grpSpPr>
            <a:xfrm>
              <a:off x="304800" y="1939971"/>
              <a:ext cx="3481727" cy="725074"/>
              <a:chOff x="304800" y="1939971"/>
              <a:chExt cx="3481727" cy="725074"/>
            </a:xfrm>
          </p:grpSpPr>
          <p:sp>
            <p:nvSpPr>
              <p:cNvPr id="34" name="矩形 33">
                <a:extLst>
                  <a:ext uri="{FF2B5EF4-FFF2-40B4-BE49-F238E27FC236}">
                    <a16:creationId xmlns:a16="http://schemas.microsoft.com/office/drawing/2014/main" id="{439E4B1A-578C-250E-4A80-7A098A0B8F42}"/>
                  </a:ext>
                </a:extLst>
              </p:cNvPr>
              <p:cNvSpPr/>
              <p:nvPr/>
            </p:nvSpPr>
            <p:spPr>
              <a:xfrm>
                <a:off x="304800" y="2253525"/>
                <a:ext cx="3481727"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9404328D-8303-EE4D-A00C-DE1851C6565F}"/>
                  </a:ext>
                </a:extLst>
              </p:cNvPr>
              <p:cNvSpPr txBox="1"/>
              <p:nvPr/>
            </p:nvSpPr>
            <p:spPr>
              <a:xfrm>
                <a:off x="1489262" y="1939971"/>
                <a:ext cx="1112801" cy="365760"/>
              </a:xfrm>
              <a:prstGeom prst="rect">
                <a:avLst/>
              </a:prstGeom>
              <a:noFill/>
            </p:spPr>
            <p:txBody>
              <a:bodyPr wrap="square" rtlCol="0">
                <a:spAutoFit/>
              </a:bodyPr>
              <a:lstStyle/>
              <a:p>
                <a:pPr algn="ctr"/>
                <a:r>
                  <a:rPr lang="en-US" altLang="zh-CN" b="1" dirty="0">
                    <a:solidFill>
                      <a:schemeClr val="accent3"/>
                    </a:solidFill>
                  </a:rPr>
                  <a:t>swnd=400</a:t>
                </a:r>
                <a:endParaRPr lang="zh-CN" altLang="en-US" b="1" dirty="0">
                  <a:solidFill>
                    <a:schemeClr val="accent3"/>
                  </a:solidFill>
                </a:endParaRPr>
              </a:p>
            </p:txBody>
          </p:sp>
        </p:grpSp>
        <p:grpSp>
          <p:nvGrpSpPr>
            <p:cNvPr id="31" name="组合 30">
              <a:extLst>
                <a:ext uri="{FF2B5EF4-FFF2-40B4-BE49-F238E27FC236}">
                  <a16:creationId xmlns:a16="http://schemas.microsoft.com/office/drawing/2014/main" id="{BBD026F5-10E7-9970-0435-1099399FCFAE}"/>
                </a:ext>
              </a:extLst>
            </p:cNvPr>
            <p:cNvGrpSpPr/>
            <p:nvPr/>
          </p:nvGrpSpPr>
          <p:grpSpPr>
            <a:xfrm>
              <a:off x="304800" y="2309063"/>
              <a:ext cx="6100239" cy="300446"/>
              <a:chOff x="301352" y="2013424"/>
              <a:chExt cx="6100239" cy="300446"/>
            </a:xfrm>
          </p:grpSpPr>
          <p:sp>
            <p:nvSpPr>
              <p:cNvPr id="24" name="矩形 23">
                <a:extLst>
                  <a:ext uri="{FF2B5EF4-FFF2-40B4-BE49-F238E27FC236}">
                    <a16:creationId xmlns:a16="http://schemas.microsoft.com/office/drawing/2014/main" id="{7E7D59E8-B464-D223-507F-D53CB3B703A0}"/>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25" name="矩形 24">
                <a:extLst>
                  <a:ext uri="{FF2B5EF4-FFF2-40B4-BE49-F238E27FC236}">
                    <a16:creationId xmlns:a16="http://schemas.microsoft.com/office/drawing/2014/main" id="{246C6815-5A23-7323-8E35-9B0A46116808}"/>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26" name="矩形 25">
                <a:extLst>
                  <a:ext uri="{FF2B5EF4-FFF2-40B4-BE49-F238E27FC236}">
                    <a16:creationId xmlns:a16="http://schemas.microsoft.com/office/drawing/2014/main" id="{0ADD7C2C-9489-D5EA-025D-5544CC608517}"/>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27" name="矩形 26">
                <a:extLst>
                  <a:ext uri="{FF2B5EF4-FFF2-40B4-BE49-F238E27FC236}">
                    <a16:creationId xmlns:a16="http://schemas.microsoft.com/office/drawing/2014/main" id="{115A52DB-39AC-292C-262D-085DB47DA19E}"/>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28" name="矩形 27">
                <a:extLst>
                  <a:ext uri="{FF2B5EF4-FFF2-40B4-BE49-F238E27FC236}">
                    <a16:creationId xmlns:a16="http://schemas.microsoft.com/office/drawing/2014/main" id="{05EB32CF-CDD4-8F15-0314-A25E0E13A87F}"/>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29" name="矩形 28">
                <a:extLst>
                  <a:ext uri="{FF2B5EF4-FFF2-40B4-BE49-F238E27FC236}">
                    <a16:creationId xmlns:a16="http://schemas.microsoft.com/office/drawing/2014/main" id="{2F6F4187-086E-8BAA-E715-8FDD2693DB77}"/>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30" name="矩形 29">
                <a:extLst>
                  <a:ext uri="{FF2B5EF4-FFF2-40B4-BE49-F238E27FC236}">
                    <a16:creationId xmlns:a16="http://schemas.microsoft.com/office/drawing/2014/main" id="{4F69FAA9-68F1-433D-F37E-B6AA4939F4AC}"/>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22" name="矩形 21">
              <a:extLst>
                <a:ext uri="{FF2B5EF4-FFF2-40B4-BE49-F238E27FC236}">
                  <a16:creationId xmlns:a16="http://schemas.microsoft.com/office/drawing/2014/main" id="{BAC7217A-6417-F01B-BD17-68D6EAFB9663}"/>
                </a:ext>
              </a:extLst>
            </p:cNvPr>
            <p:cNvSpPr/>
            <p:nvPr/>
          </p:nvSpPr>
          <p:spPr>
            <a:xfrm>
              <a:off x="301713"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7231630B-8CDA-1BC4-A8FA-46C833416956}"/>
              </a:ext>
            </a:extLst>
          </p:cNvPr>
          <p:cNvGrpSpPr/>
          <p:nvPr/>
        </p:nvGrpSpPr>
        <p:grpSpPr>
          <a:xfrm>
            <a:off x="301713" y="2665045"/>
            <a:ext cx="6103326" cy="725074"/>
            <a:chOff x="301713" y="1939971"/>
            <a:chExt cx="6103326" cy="725074"/>
          </a:xfrm>
        </p:grpSpPr>
        <p:grpSp>
          <p:nvGrpSpPr>
            <p:cNvPr id="68" name="组合 67">
              <a:extLst>
                <a:ext uri="{FF2B5EF4-FFF2-40B4-BE49-F238E27FC236}">
                  <a16:creationId xmlns:a16="http://schemas.microsoft.com/office/drawing/2014/main" id="{6334C044-E16A-E889-97D4-183F1C0290A7}"/>
                </a:ext>
              </a:extLst>
            </p:cNvPr>
            <p:cNvGrpSpPr/>
            <p:nvPr/>
          </p:nvGrpSpPr>
          <p:grpSpPr>
            <a:xfrm>
              <a:off x="304800" y="1939971"/>
              <a:ext cx="3481727" cy="725074"/>
              <a:chOff x="304800" y="1939971"/>
              <a:chExt cx="3481727" cy="725074"/>
            </a:xfrm>
          </p:grpSpPr>
          <p:sp>
            <p:nvSpPr>
              <p:cNvPr id="78" name="矩形 77">
                <a:extLst>
                  <a:ext uri="{FF2B5EF4-FFF2-40B4-BE49-F238E27FC236}">
                    <a16:creationId xmlns:a16="http://schemas.microsoft.com/office/drawing/2014/main" id="{2491675D-625A-D342-BF6E-46637075D9D8}"/>
                  </a:ext>
                </a:extLst>
              </p:cNvPr>
              <p:cNvSpPr/>
              <p:nvPr/>
            </p:nvSpPr>
            <p:spPr>
              <a:xfrm>
                <a:off x="304800" y="2253525"/>
                <a:ext cx="3481727"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a:extLst>
                  <a:ext uri="{FF2B5EF4-FFF2-40B4-BE49-F238E27FC236}">
                    <a16:creationId xmlns:a16="http://schemas.microsoft.com/office/drawing/2014/main" id="{498E3C46-B5B1-3845-506F-EEDB4E78B412}"/>
                  </a:ext>
                </a:extLst>
              </p:cNvPr>
              <p:cNvSpPr txBox="1"/>
              <p:nvPr/>
            </p:nvSpPr>
            <p:spPr>
              <a:xfrm>
                <a:off x="1489262" y="1939971"/>
                <a:ext cx="1112801" cy="365760"/>
              </a:xfrm>
              <a:prstGeom prst="rect">
                <a:avLst/>
              </a:prstGeom>
              <a:noFill/>
            </p:spPr>
            <p:txBody>
              <a:bodyPr wrap="square" rtlCol="0">
                <a:spAutoFit/>
              </a:bodyPr>
              <a:lstStyle/>
              <a:p>
                <a:pPr algn="ctr"/>
                <a:r>
                  <a:rPr lang="en-US" altLang="zh-CN" b="1" dirty="0">
                    <a:solidFill>
                      <a:schemeClr val="accent3"/>
                    </a:solidFill>
                  </a:rPr>
                  <a:t>swnd=400</a:t>
                </a:r>
                <a:endParaRPr lang="zh-CN" altLang="en-US" b="1" dirty="0">
                  <a:solidFill>
                    <a:schemeClr val="accent3"/>
                  </a:solidFill>
                </a:endParaRPr>
              </a:p>
            </p:txBody>
          </p:sp>
        </p:grpSp>
        <p:grpSp>
          <p:nvGrpSpPr>
            <p:cNvPr id="69" name="组合 68">
              <a:extLst>
                <a:ext uri="{FF2B5EF4-FFF2-40B4-BE49-F238E27FC236}">
                  <a16:creationId xmlns:a16="http://schemas.microsoft.com/office/drawing/2014/main" id="{279B8556-4278-213D-B595-656FE085CDF7}"/>
                </a:ext>
              </a:extLst>
            </p:cNvPr>
            <p:cNvGrpSpPr/>
            <p:nvPr/>
          </p:nvGrpSpPr>
          <p:grpSpPr>
            <a:xfrm>
              <a:off x="304800" y="2309063"/>
              <a:ext cx="6100239" cy="300446"/>
              <a:chOff x="301352" y="2013424"/>
              <a:chExt cx="6100239" cy="300446"/>
            </a:xfrm>
          </p:grpSpPr>
          <p:sp>
            <p:nvSpPr>
              <p:cNvPr id="71" name="矩形 70">
                <a:extLst>
                  <a:ext uri="{FF2B5EF4-FFF2-40B4-BE49-F238E27FC236}">
                    <a16:creationId xmlns:a16="http://schemas.microsoft.com/office/drawing/2014/main" id="{5D663800-BD5A-9398-BB06-1A2BEED70E85}"/>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72" name="矩形 71">
                <a:extLst>
                  <a:ext uri="{FF2B5EF4-FFF2-40B4-BE49-F238E27FC236}">
                    <a16:creationId xmlns:a16="http://schemas.microsoft.com/office/drawing/2014/main" id="{2A422066-4359-1E97-40D4-F7418A099A8A}"/>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73" name="矩形 72">
                <a:extLst>
                  <a:ext uri="{FF2B5EF4-FFF2-40B4-BE49-F238E27FC236}">
                    <a16:creationId xmlns:a16="http://schemas.microsoft.com/office/drawing/2014/main" id="{35C4DFAF-B806-5BB4-4798-72B9ED728802}"/>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74" name="矩形 73">
                <a:extLst>
                  <a:ext uri="{FF2B5EF4-FFF2-40B4-BE49-F238E27FC236}">
                    <a16:creationId xmlns:a16="http://schemas.microsoft.com/office/drawing/2014/main" id="{18729229-D2CA-1DD6-5730-DAB21D239801}"/>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75" name="矩形 74">
                <a:extLst>
                  <a:ext uri="{FF2B5EF4-FFF2-40B4-BE49-F238E27FC236}">
                    <a16:creationId xmlns:a16="http://schemas.microsoft.com/office/drawing/2014/main" id="{35AA43C3-B83D-5D46-63F9-381E90F96923}"/>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76" name="矩形 75">
                <a:extLst>
                  <a:ext uri="{FF2B5EF4-FFF2-40B4-BE49-F238E27FC236}">
                    <a16:creationId xmlns:a16="http://schemas.microsoft.com/office/drawing/2014/main" id="{2EDE09AD-653F-2DEC-DE8D-A4BBA2817762}"/>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77" name="矩形 76">
                <a:extLst>
                  <a:ext uri="{FF2B5EF4-FFF2-40B4-BE49-F238E27FC236}">
                    <a16:creationId xmlns:a16="http://schemas.microsoft.com/office/drawing/2014/main" id="{44177331-CD15-259E-D9E1-7C4440E41658}"/>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70" name="矩形 69">
              <a:extLst>
                <a:ext uri="{FF2B5EF4-FFF2-40B4-BE49-F238E27FC236}">
                  <a16:creationId xmlns:a16="http://schemas.microsoft.com/office/drawing/2014/main" id="{9641F15D-82D3-CCC7-6ED0-B27532C8DF09}"/>
                </a:ext>
              </a:extLst>
            </p:cNvPr>
            <p:cNvSpPr/>
            <p:nvPr/>
          </p:nvSpPr>
          <p:spPr>
            <a:xfrm>
              <a:off x="301713"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46BAF1C1-0CBA-031B-B627-FF7F85802E75}"/>
              </a:ext>
            </a:extLst>
          </p:cNvPr>
          <p:cNvGrpSpPr/>
          <p:nvPr/>
        </p:nvGrpSpPr>
        <p:grpSpPr>
          <a:xfrm>
            <a:off x="6743274" y="2803754"/>
            <a:ext cx="2866628" cy="380605"/>
            <a:chOff x="6895674" y="2231080"/>
            <a:chExt cx="2866628" cy="380605"/>
          </a:xfrm>
        </p:grpSpPr>
        <p:cxnSp>
          <p:nvCxnSpPr>
            <p:cNvPr id="80" name="直接箭头连接符 79">
              <a:extLst>
                <a:ext uri="{FF2B5EF4-FFF2-40B4-BE49-F238E27FC236}">
                  <a16:creationId xmlns:a16="http://schemas.microsoft.com/office/drawing/2014/main" id="{E7035EE2-0D58-DD73-0100-039F7A181450}"/>
                </a:ext>
              </a:extLst>
            </p:cNvPr>
            <p:cNvCxnSpPr>
              <a:cxnSpLocks/>
            </p:cNvCxnSpPr>
            <p:nvPr/>
          </p:nvCxnSpPr>
          <p:spPr>
            <a:xfrm>
              <a:off x="6895674" y="26116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BE2FAF16-D054-31F2-0CF2-CA3522E26CEC}"/>
                </a:ext>
              </a:extLst>
            </p:cNvPr>
            <p:cNvSpPr txBox="1"/>
            <p:nvPr/>
          </p:nvSpPr>
          <p:spPr>
            <a:xfrm>
              <a:off x="7478820" y="2231080"/>
              <a:ext cx="935857" cy="369332"/>
            </a:xfrm>
            <a:prstGeom prst="rect">
              <a:avLst/>
            </a:prstGeom>
            <a:noFill/>
          </p:spPr>
          <p:txBody>
            <a:bodyPr wrap="square" rtlCol="0">
              <a:spAutoFit/>
            </a:bodyPr>
            <a:lstStyle/>
            <a:p>
              <a:pPr algn="ctr"/>
              <a:r>
                <a:rPr lang="en-US" altLang="zh-CN" b="1" dirty="0"/>
                <a:t>seq=101</a:t>
              </a:r>
              <a:endParaRPr lang="zh-CN" altLang="en-US" b="1" dirty="0"/>
            </a:p>
          </p:txBody>
        </p:sp>
        <p:sp>
          <p:nvSpPr>
            <p:cNvPr id="82" name="文本框 81">
              <a:extLst>
                <a:ext uri="{FF2B5EF4-FFF2-40B4-BE49-F238E27FC236}">
                  <a16:creationId xmlns:a16="http://schemas.microsoft.com/office/drawing/2014/main" id="{46E9CDE1-8CE2-1637-E2C8-7012ECF1AB1A}"/>
                </a:ext>
              </a:extLst>
            </p:cNvPr>
            <p:cNvSpPr txBox="1"/>
            <p:nvPr/>
          </p:nvSpPr>
          <p:spPr>
            <a:xfrm>
              <a:off x="8300029" y="2231080"/>
              <a:ext cx="868072" cy="369332"/>
            </a:xfrm>
            <a:prstGeom prst="rect">
              <a:avLst/>
            </a:prstGeom>
            <a:noFill/>
          </p:spPr>
          <p:txBody>
            <a:bodyPr wrap="square" rtlCol="0">
              <a:spAutoFit/>
            </a:bodyPr>
            <a:lstStyle/>
            <a:p>
              <a:pPr algn="ctr"/>
              <a:r>
                <a:rPr lang="en-US" altLang="zh-CN" b="1" dirty="0"/>
                <a:t>DATA</a:t>
              </a:r>
              <a:endParaRPr lang="zh-CN" altLang="en-US" b="1" dirty="0"/>
            </a:p>
          </p:txBody>
        </p:sp>
      </p:grpSp>
      <p:sp>
        <p:nvSpPr>
          <p:cNvPr id="83" name="矩形 82">
            <a:extLst>
              <a:ext uri="{FF2B5EF4-FFF2-40B4-BE49-F238E27FC236}">
                <a16:creationId xmlns:a16="http://schemas.microsoft.com/office/drawing/2014/main" id="{E3E16ABE-D927-4073-6CEB-024133353FDB}"/>
              </a:ext>
            </a:extLst>
          </p:cNvPr>
          <p:cNvSpPr/>
          <p:nvPr/>
        </p:nvSpPr>
        <p:spPr>
          <a:xfrm>
            <a:off x="1177817" y="3034138"/>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a:extLst>
              <a:ext uri="{FF2B5EF4-FFF2-40B4-BE49-F238E27FC236}">
                <a16:creationId xmlns:a16="http://schemas.microsoft.com/office/drawing/2014/main" id="{4F2AB4C0-3886-A59E-2557-9136EEC5838D}"/>
              </a:ext>
            </a:extLst>
          </p:cNvPr>
          <p:cNvGrpSpPr/>
          <p:nvPr/>
        </p:nvGrpSpPr>
        <p:grpSpPr>
          <a:xfrm>
            <a:off x="6737899" y="3524453"/>
            <a:ext cx="2272427" cy="380605"/>
            <a:chOff x="6895674" y="2231080"/>
            <a:chExt cx="2272427" cy="380605"/>
          </a:xfrm>
        </p:grpSpPr>
        <p:cxnSp>
          <p:nvCxnSpPr>
            <p:cNvPr id="98" name="直接箭头连接符 97">
              <a:extLst>
                <a:ext uri="{FF2B5EF4-FFF2-40B4-BE49-F238E27FC236}">
                  <a16:creationId xmlns:a16="http://schemas.microsoft.com/office/drawing/2014/main" id="{72842BD9-E754-2513-AF78-1330D45D9439}"/>
                </a:ext>
              </a:extLst>
            </p:cNvPr>
            <p:cNvCxnSpPr>
              <a:cxnSpLocks/>
            </p:cNvCxnSpPr>
            <p:nvPr/>
          </p:nvCxnSpPr>
          <p:spPr>
            <a:xfrm>
              <a:off x="6895674" y="2611685"/>
              <a:ext cx="2223221"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9" name="文本框 98">
              <a:extLst>
                <a:ext uri="{FF2B5EF4-FFF2-40B4-BE49-F238E27FC236}">
                  <a16:creationId xmlns:a16="http://schemas.microsoft.com/office/drawing/2014/main" id="{F73C0B48-E9F8-DB0E-0EAD-E2C79931EC82}"/>
                </a:ext>
              </a:extLst>
            </p:cNvPr>
            <p:cNvSpPr txBox="1"/>
            <p:nvPr/>
          </p:nvSpPr>
          <p:spPr>
            <a:xfrm>
              <a:off x="7478820" y="2231080"/>
              <a:ext cx="935857" cy="369332"/>
            </a:xfrm>
            <a:prstGeom prst="rect">
              <a:avLst/>
            </a:prstGeom>
            <a:noFill/>
          </p:spPr>
          <p:txBody>
            <a:bodyPr wrap="square" rtlCol="0">
              <a:spAutoFit/>
            </a:bodyPr>
            <a:lstStyle/>
            <a:p>
              <a:pPr algn="ctr"/>
              <a:r>
                <a:rPr lang="en-US" altLang="zh-CN" b="1" dirty="0"/>
                <a:t>seq=201</a:t>
              </a:r>
              <a:endParaRPr lang="zh-CN" altLang="en-US" b="1" dirty="0"/>
            </a:p>
          </p:txBody>
        </p:sp>
        <p:sp>
          <p:nvSpPr>
            <p:cNvPr id="100" name="文本框 99">
              <a:extLst>
                <a:ext uri="{FF2B5EF4-FFF2-40B4-BE49-F238E27FC236}">
                  <a16:creationId xmlns:a16="http://schemas.microsoft.com/office/drawing/2014/main" id="{919319F6-6D2A-E06B-9C91-77043CCD7233}"/>
                </a:ext>
              </a:extLst>
            </p:cNvPr>
            <p:cNvSpPr txBox="1"/>
            <p:nvPr/>
          </p:nvSpPr>
          <p:spPr>
            <a:xfrm>
              <a:off x="8300029" y="2231080"/>
              <a:ext cx="868072" cy="369332"/>
            </a:xfrm>
            <a:prstGeom prst="rect">
              <a:avLst/>
            </a:prstGeom>
            <a:noFill/>
          </p:spPr>
          <p:txBody>
            <a:bodyPr wrap="square" rtlCol="0">
              <a:spAutoFit/>
            </a:bodyPr>
            <a:lstStyle/>
            <a:p>
              <a:pPr algn="ctr"/>
              <a:r>
                <a:rPr lang="en-US" altLang="zh-CN" b="1" dirty="0"/>
                <a:t>DATA</a:t>
              </a:r>
              <a:endParaRPr lang="zh-CN" altLang="en-US" b="1" dirty="0"/>
            </a:p>
          </p:txBody>
        </p:sp>
      </p:grpSp>
      <p:grpSp>
        <p:nvGrpSpPr>
          <p:cNvPr id="32" name="组合 31">
            <a:extLst>
              <a:ext uri="{FF2B5EF4-FFF2-40B4-BE49-F238E27FC236}">
                <a16:creationId xmlns:a16="http://schemas.microsoft.com/office/drawing/2014/main" id="{C6D40D7E-3F13-65FE-B34D-42A00302A788}"/>
              </a:ext>
            </a:extLst>
          </p:cNvPr>
          <p:cNvGrpSpPr/>
          <p:nvPr/>
        </p:nvGrpSpPr>
        <p:grpSpPr>
          <a:xfrm>
            <a:off x="296338" y="3385744"/>
            <a:ext cx="6103326" cy="725074"/>
            <a:chOff x="296338" y="3385744"/>
            <a:chExt cx="6103326" cy="725074"/>
          </a:xfrm>
        </p:grpSpPr>
        <p:grpSp>
          <p:nvGrpSpPr>
            <p:cNvPr id="44" name="组合 43">
              <a:extLst>
                <a:ext uri="{FF2B5EF4-FFF2-40B4-BE49-F238E27FC236}">
                  <a16:creationId xmlns:a16="http://schemas.microsoft.com/office/drawing/2014/main" id="{F8D0C702-A0B6-457A-3660-0B8034A52990}"/>
                </a:ext>
              </a:extLst>
            </p:cNvPr>
            <p:cNvGrpSpPr/>
            <p:nvPr/>
          </p:nvGrpSpPr>
          <p:grpSpPr>
            <a:xfrm>
              <a:off x="296338" y="3385744"/>
              <a:ext cx="6103326" cy="725074"/>
              <a:chOff x="296338" y="3385744"/>
              <a:chExt cx="6103326" cy="725074"/>
            </a:xfrm>
          </p:grpSpPr>
          <p:grpSp>
            <p:nvGrpSpPr>
              <p:cNvPr id="84" name="组合 83">
                <a:extLst>
                  <a:ext uri="{FF2B5EF4-FFF2-40B4-BE49-F238E27FC236}">
                    <a16:creationId xmlns:a16="http://schemas.microsoft.com/office/drawing/2014/main" id="{1189E04F-85C6-FEC3-5646-06B360F44DEC}"/>
                  </a:ext>
                </a:extLst>
              </p:cNvPr>
              <p:cNvGrpSpPr/>
              <p:nvPr/>
            </p:nvGrpSpPr>
            <p:grpSpPr>
              <a:xfrm>
                <a:off x="296338" y="3385744"/>
                <a:ext cx="6103326" cy="725074"/>
                <a:chOff x="301713" y="1939971"/>
                <a:chExt cx="6103326" cy="725074"/>
              </a:xfrm>
            </p:grpSpPr>
            <p:grpSp>
              <p:nvGrpSpPr>
                <p:cNvPr id="85" name="组合 84">
                  <a:extLst>
                    <a:ext uri="{FF2B5EF4-FFF2-40B4-BE49-F238E27FC236}">
                      <a16:creationId xmlns:a16="http://schemas.microsoft.com/office/drawing/2014/main" id="{CDE8D3A4-19FD-6DD3-E57A-1EC8A658E60B}"/>
                    </a:ext>
                  </a:extLst>
                </p:cNvPr>
                <p:cNvGrpSpPr/>
                <p:nvPr/>
              </p:nvGrpSpPr>
              <p:grpSpPr>
                <a:xfrm>
                  <a:off x="304800" y="1939971"/>
                  <a:ext cx="3481727" cy="725074"/>
                  <a:chOff x="304800" y="1939971"/>
                  <a:chExt cx="3481727" cy="725074"/>
                </a:xfrm>
              </p:grpSpPr>
              <p:sp>
                <p:nvSpPr>
                  <p:cNvPr id="95" name="矩形 94">
                    <a:extLst>
                      <a:ext uri="{FF2B5EF4-FFF2-40B4-BE49-F238E27FC236}">
                        <a16:creationId xmlns:a16="http://schemas.microsoft.com/office/drawing/2014/main" id="{C1FEC18C-E00F-434E-4154-E734B0762B9E}"/>
                      </a:ext>
                    </a:extLst>
                  </p:cNvPr>
                  <p:cNvSpPr/>
                  <p:nvPr/>
                </p:nvSpPr>
                <p:spPr>
                  <a:xfrm>
                    <a:off x="304800" y="2253525"/>
                    <a:ext cx="3481727"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文本框 95">
                    <a:extLst>
                      <a:ext uri="{FF2B5EF4-FFF2-40B4-BE49-F238E27FC236}">
                        <a16:creationId xmlns:a16="http://schemas.microsoft.com/office/drawing/2014/main" id="{02920BA9-8A1A-B3F5-FD17-E086CECF3ADE}"/>
                      </a:ext>
                    </a:extLst>
                  </p:cNvPr>
                  <p:cNvSpPr txBox="1"/>
                  <p:nvPr/>
                </p:nvSpPr>
                <p:spPr>
                  <a:xfrm>
                    <a:off x="1489262" y="1939971"/>
                    <a:ext cx="1112801" cy="365760"/>
                  </a:xfrm>
                  <a:prstGeom prst="rect">
                    <a:avLst/>
                  </a:prstGeom>
                  <a:noFill/>
                </p:spPr>
                <p:txBody>
                  <a:bodyPr wrap="square" rtlCol="0">
                    <a:spAutoFit/>
                  </a:bodyPr>
                  <a:lstStyle/>
                  <a:p>
                    <a:pPr algn="ctr"/>
                    <a:r>
                      <a:rPr lang="en-US" altLang="zh-CN" b="1" dirty="0">
                        <a:solidFill>
                          <a:schemeClr val="accent3"/>
                        </a:solidFill>
                      </a:rPr>
                      <a:t>swnd=400</a:t>
                    </a:r>
                    <a:endParaRPr lang="zh-CN" altLang="en-US" b="1" dirty="0">
                      <a:solidFill>
                        <a:schemeClr val="accent3"/>
                      </a:solidFill>
                    </a:endParaRPr>
                  </a:p>
                </p:txBody>
              </p:sp>
            </p:grpSp>
            <p:grpSp>
              <p:nvGrpSpPr>
                <p:cNvPr id="86" name="组合 85">
                  <a:extLst>
                    <a:ext uri="{FF2B5EF4-FFF2-40B4-BE49-F238E27FC236}">
                      <a16:creationId xmlns:a16="http://schemas.microsoft.com/office/drawing/2014/main" id="{DA4CAC88-C8FF-9144-CD15-FB68CAB1B3E2}"/>
                    </a:ext>
                  </a:extLst>
                </p:cNvPr>
                <p:cNvGrpSpPr/>
                <p:nvPr/>
              </p:nvGrpSpPr>
              <p:grpSpPr>
                <a:xfrm>
                  <a:off x="304800" y="2309063"/>
                  <a:ext cx="6100239" cy="300446"/>
                  <a:chOff x="301352" y="2013424"/>
                  <a:chExt cx="6100239" cy="300446"/>
                </a:xfrm>
              </p:grpSpPr>
              <p:sp>
                <p:nvSpPr>
                  <p:cNvPr id="88" name="矩形 87">
                    <a:extLst>
                      <a:ext uri="{FF2B5EF4-FFF2-40B4-BE49-F238E27FC236}">
                        <a16:creationId xmlns:a16="http://schemas.microsoft.com/office/drawing/2014/main" id="{2B039BA8-2BDA-CE98-1B02-A155BD8DB429}"/>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89" name="矩形 88">
                    <a:extLst>
                      <a:ext uri="{FF2B5EF4-FFF2-40B4-BE49-F238E27FC236}">
                        <a16:creationId xmlns:a16="http://schemas.microsoft.com/office/drawing/2014/main" id="{5BEE919D-3767-FEDD-DA55-8DA61C8E447E}"/>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90" name="矩形 89">
                    <a:extLst>
                      <a:ext uri="{FF2B5EF4-FFF2-40B4-BE49-F238E27FC236}">
                        <a16:creationId xmlns:a16="http://schemas.microsoft.com/office/drawing/2014/main" id="{8586F9C5-1BE2-FB86-A801-0E73F3AEB634}"/>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91" name="矩形 90">
                    <a:extLst>
                      <a:ext uri="{FF2B5EF4-FFF2-40B4-BE49-F238E27FC236}">
                        <a16:creationId xmlns:a16="http://schemas.microsoft.com/office/drawing/2014/main" id="{2DFC3F60-F548-D1BB-EBCC-BA3E108CC12C}"/>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92" name="矩形 91">
                    <a:extLst>
                      <a:ext uri="{FF2B5EF4-FFF2-40B4-BE49-F238E27FC236}">
                        <a16:creationId xmlns:a16="http://schemas.microsoft.com/office/drawing/2014/main" id="{93F1DDB6-2C6B-19BB-7737-731342CBA44E}"/>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93" name="矩形 92">
                    <a:extLst>
                      <a:ext uri="{FF2B5EF4-FFF2-40B4-BE49-F238E27FC236}">
                        <a16:creationId xmlns:a16="http://schemas.microsoft.com/office/drawing/2014/main" id="{05FC803A-54AD-0843-3F42-DC76EC385FA3}"/>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94" name="矩形 93">
                    <a:extLst>
                      <a:ext uri="{FF2B5EF4-FFF2-40B4-BE49-F238E27FC236}">
                        <a16:creationId xmlns:a16="http://schemas.microsoft.com/office/drawing/2014/main" id="{1E229697-A4B6-8D38-DD34-3D7C67DD2E1D}"/>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87" name="矩形 86">
                  <a:extLst>
                    <a:ext uri="{FF2B5EF4-FFF2-40B4-BE49-F238E27FC236}">
                      <a16:creationId xmlns:a16="http://schemas.microsoft.com/office/drawing/2014/main" id="{0D53F9F6-F0DA-B248-99E6-730158381EB9}"/>
                    </a:ext>
                  </a:extLst>
                </p:cNvPr>
                <p:cNvSpPr/>
                <p:nvPr/>
              </p:nvSpPr>
              <p:spPr>
                <a:xfrm>
                  <a:off x="301713"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矩形 100">
                <a:extLst>
                  <a:ext uri="{FF2B5EF4-FFF2-40B4-BE49-F238E27FC236}">
                    <a16:creationId xmlns:a16="http://schemas.microsoft.com/office/drawing/2014/main" id="{72B10F94-14DB-9765-4E12-8C4A38820DC6}"/>
                  </a:ext>
                </a:extLst>
              </p:cNvPr>
              <p:cNvSpPr/>
              <p:nvPr/>
            </p:nvSpPr>
            <p:spPr>
              <a:xfrm>
                <a:off x="1172442" y="3754837"/>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3F0DFBDA-963A-BFD1-FDBC-4BF94162B45F}"/>
                </a:ext>
              </a:extLst>
            </p:cNvPr>
            <p:cNvSpPr/>
            <p:nvPr/>
          </p:nvSpPr>
          <p:spPr>
            <a:xfrm>
              <a:off x="2040658" y="375150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a:extLst>
              <a:ext uri="{FF2B5EF4-FFF2-40B4-BE49-F238E27FC236}">
                <a16:creationId xmlns:a16="http://schemas.microsoft.com/office/drawing/2014/main" id="{AD8D4D9A-CC06-C248-58DE-70D225798CBD}"/>
              </a:ext>
            </a:extLst>
          </p:cNvPr>
          <p:cNvGrpSpPr/>
          <p:nvPr/>
        </p:nvGrpSpPr>
        <p:grpSpPr>
          <a:xfrm>
            <a:off x="8793800" y="3638853"/>
            <a:ext cx="770706" cy="541159"/>
            <a:chOff x="1132622" y="4985566"/>
            <a:chExt cx="770706" cy="541159"/>
          </a:xfrm>
        </p:grpSpPr>
        <p:sp>
          <p:nvSpPr>
            <p:cNvPr id="45" name="爆炸形: 8 pt  44">
              <a:extLst>
                <a:ext uri="{FF2B5EF4-FFF2-40B4-BE49-F238E27FC236}">
                  <a16:creationId xmlns:a16="http://schemas.microsoft.com/office/drawing/2014/main" id="{70372736-802B-0A4F-F1F1-70F21E0ABB03}"/>
                </a:ext>
              </a:extLst>
            </p:cNvPr>
            <p:cNvSpPr/>
            <p:nvPr/>
          </p:nvSpPr>
          <p:spPr>
            <a:xfrm>
              <a:off x="1132622" y="4985566"/>
              <a:ext cx="770706" cy="541159"/>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D23845EB-C416-BC87-F45F-670251FECADD}"/>
                </a:ext>
              </a:extLst>
            </p:cNvPr>
            <p:cNvSpPr txBox="1"/>
            <p:nvPr/>
          </p:nvSpPr>
          <p:spPr>
            <a:xfrm>
              <a:off x="1165725" y="5043287"/>
              <a:ext cx="704501" cy="369332"/>
            </a:xfrm>
            <a:prstGeom prst="rect">
              <a:avLst/>
            </a:prstGeom>
            <a:noFill/>
          </p:spPr>
          <p:txBody>
            <a:bodyPr wrap="square" rtlCol="0">
              <a:spAutoFit/>
            </a:bodyPr>
            <a:lstStyle/>
            <a:p>
              <a:pPr algn="ctr"/>
              <a:r>
                <a:rPr lang="zh-CN" altLang="en-US" b="1" dirty="0">
                  <a:solidFill>
                    <a:schemeClr val="bg1"/>
                  </a:solidFill>
                </a:rPr>
                <a:t>丢失</a:t>
              </a:r>
            </a:p>
          </p:txBody>
        </p:sp>
      </p:grpSp>
      <p:cxnSp>
        <p:nvCxnSpPr>
          <p:cNvPr id="103" name="直接箭头连接符 102">
            <a:extLst>
              <a:ext uri="{FF2B5EF4-FFF2-40B4-BE49-F238E27FC236}">
                <a16:creationId xmlns:a16="http://schemas.microsoft.com/office/drawing/2014/main" id="{F28D359C-8170-B929-9622-9AB362F033A1}"/>
              </a:ext>
            </a:extLst>
          </p:cNvPr>
          <p:cNvCxnSpPr>
            <a:cxnSpLocks/>
          </p:cNvCxnSpPr>
          <p:nvPr/>
        </p:nvCxnSpPr>
        <p:spPr>
          <a:xfrm flipH="1">
            <a:off x="6736375" y="4694600"/>
            <a:ext cx="2864634"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23" name="文本框 122">
            <a:extLst>
              <a:ext uri="{FF2B5EF4-FFF2-40B4-BE49-F238E27FC236}">
                <a16:creationId xmlns:a16="http://schemas.microsoft.com/office/drawing/2014/main" id="{47B95DB0-7000-D171-15CB-4A5F95FA43E9}"/>
              </a:ext>
            </a:extLst>
          </p:cNvPr>
          <p:cNvSpPr txBox="1"/>
          <p:nvPr/>
        </p:nvSpPr>
        <p:spPr>
          <a:xfrm>
            <a:off x="6890419" y="4324525"/>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124" name="文本框 123">
            <a:extLst>
              <a:ext uri="{FF2B5EF4-FFF2-40B4-BE49-F238E27FC236}">
                <a16:creationId xmlns:a16="http://schemas.microsoft.com/office/drawing/2014/main" id="{259D3275-8C2A-95FC-FCAA-6C383C4C13A2}"/>
              </a:ext>
            </a:extLst>
          </p:cNvPr>
          <p:cNvSpPr txBox="1"/>
          <p:nvPr/>
        </p:nvSpPr>
        <p:spPr>
          <a:xfrm>
            <a:off x="7593340" y="4324525"/>
            <a:ext cx="1012088" cy="369332"/>
          </a:xfrm>
          <a:prstGeom prst="rect">
            <a:avLst/>
          </a:prstGeom>
          <a:noFill/>
        </p:spPr>
        <p:txBody>
          <a:bodyPr wrap="square" rtlCol="0">
            <a:spAutoFit/>
          </a:bodyPr>
          <a:lstStyle/>
          <a:p>
            <a:pPr algn="ctr"/>
            <a:r>
              <a:rPr lang="en-US" altLang="zh-CN" b="1" dirty="0"/>
              <a:t>ack=201</a:t>
            </a:r>
            <a:endParaRPr lang="zh-CN" altLang="en-US" b="1" dirty="0"/>
          </a:p>
        </p:txBody>
      </p:sp>
      <p:sp>
        <p:nvSpPr>
          <p:cNvPr id="125" name="文本框 124">
            <a:extLst>
              <a:ext uri="{FF2B5EF4-FFF2-40B4-BE49-F238E27FC236}">
                <a16:creationId xmlns:a16="http://schemas.microsoft.com/office/drawing/2014/main" id="{F259C5EE-F8E3-0829-B56E-131A8965BA1B}"/>
              </a:ext>
            </a:extLst>
          </p:cNvPr>
          <p:cNvSpPr txBox="1"/>
          <p:nvPr/>
        </p:nvSpPr>
        <p:spPr>
          <a:xfrm>
            <a:off x="8502295" y="4324525"/>
            <a:ext cx="1109847" cy="369332"/>
          </a:xfrm>
          <a:prstGeom prst="rect">
            <a:avLst/>
          </a:prstGeom>
          <a:noFill/>
        </p:spPr>
        <p:txBody>
          <a:bodyPr wrap="square" rtlCol="0">
            <a:spAutoFit/>
          </a:bodyPr>
          <a:lstStyle/>
          <a:p>
            <a:pPr algn="ctr"/>
            <a:r>
              <a:rPr lang="en-US" altLang="zh-CN" b="1" dirty="0"/>
              <a:t>rwnd=300</a:t>
            </a:r>
            <a:endParaRPr lang="zh-CN" altLang="en-US" b="1" dirty="0"/>
          </a:p>
        </p:txBody>
      </p:sp>
      <p:grpSp>
        <p:nvGrpSpPr>
          <p:cNvPr id="110" name="组合 109">
            <a:extLst>
              <a:ext uri="{FF2B5EF4-FFF2-40B4-BE49-F238E27FC236}">
                <a16:creationId xmlns:a16="http://schemas.microsoft.com/office/drawing/2014/main" id="{37D8831E-6545-5CEC-046E-2B0F912496E8}"/>
              </a:ext>
            </a:extLst>
          </p:cNvPr>
          <p:cNvGrpSpPr/>
          <p:nvPr/>
        </p:nvGrpSpPr>
        <p:grpSpPr>
          <a:xfrm>
            <a:off x="299425" y="4532116"/>
            <a:ext cx="6100239" cy="300446"/>
            <a:chOff x="301352" y="2013424"/>
            <a:chExt cx="6100239" cy="300446"/>
          </a:xfrm>
        </p:grpSpPr>
        <p:sp>
          <p:nvSpPr>
            <p:cNvPr id="112" name="矩形 111">
              <a:extLst>
                <a:ext uri="{FF2B5EF4-FFF2-40B4-BE49-F238E27FC236}">
                  <a16:creationId xmlns:a16="http://schemas.microsoft.com/office/drawing/2014/main" id="{40ECD107-3F92-1DB7-342F-49463595429D}"/>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113" name="矩形 112">
              <a:extLst>
                <a:ext uri="{FF2B5EF4-FFF2-40B4-BE49-F238E27FC236}">
                  <a16:creationId xmlns:a16="http://schemas.microsoft.com/office/drawing/2014/main" id="{B24810A8-24BA-EFDC-BF9F-7405C40DA8D3}"/>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14" name="矩形 113">
              <a:extLst>
                <a:ext uri="{FF2B5EF4-FFF2-40B4-BE49-F238E27FC236}">
                  <a16:creationId xmlns:a16="http://schemas.microsoft.com/office/drawing/2014/main" id="{83E0E8A9-4D89-5ACE-E0E8-53F8BE64DC18}"/>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15" name="矩形 114">
              <a:extLst>
                <a:ext uri="{FF2B5EF4-FFF2-40B4-BE49-F238E27FC236}">
                  <a16:creationId xmlns:a16="http://schemas.microsoft.com/office/drawing/2014/main" id="{ED44BF85-E1F6-5ADA-EA24-B7786B34E181}"/>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16" name="矩形 115">
              <a:extLst>
                <a:ext uri="{FF2B5EF4-FFF2-40B4-BE49-F238E27FC236}">
                  <a16:creationId xmlns:a16="http://schemas.microsoft.com/office/drawing/2014/main" id="{E5D5E7CF-70B3-636A-DA0B-AAAF1C2E6081}"/>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17" name="矩形 116">
              <a:extLst>
                <a:ext uri="{FF2B5EF4-FFF2-40B4-BE49-F238E27FC236}">
                  <a16:creationId xmlns:a16="http://schemas.microsoft.com/office/drawing/2014/main" id="{4E8697CD-66C4-3922-9DF2-161D13EFAB20}"/>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18" name="矩形 117">
              <a:extLst>
                <a:ext uri="{FF2B5EF4-FFF2-40B4-BE49-F238E27FC236}">
                  <a16:creationId xmlns:a16="http://schemas.microsoft.com/office/drawing/2014/main" id="{6B491247-CEA3-0CA0-B73A-8128577FC3EB}"/>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106" name="矩形 105">
            <a:extLst>
              <a:ext uri="{FF2B5EF4-FFF2-40B4-BE49-F238E27FC236}">
                <a16:creationId xmlns:a16="http://schemas.microsoft.com/office/drawing/2014/main" id="{D5662310-33AF-B937-1B18-29180C3A9A37}"/>
              </a:ext>
            </a:extLst>
          </p:cNvPr>
          <p:cNvSpPr/>
          <p:nvPr/>
        </p:nvSpPr>
        <p:spPr>
          <a:xfrm>
            <a:off x="2040658" y="452878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1A75FB22-C81B-28C7-A26E-49E9C7F30F5F}"/>
              </a:ext>
            </a:extLst>
          </p:cNvPr>
          <p:cNvGrpSpPr/>
          <p:nvPr/>
        </p:nvGrpSpPr>
        <p:grpSpPr>
          <a:xfrm>
            <a:off x="299450" y="4946749"/>
            <a:ext cx="6100239" cy="727363"/>
            <a:chOff x="451825" y="4312090"/>
            <a:chExt cx="6100239" cy="727363"/>
          </a:xfrm>
        </p:grpSpPr>
        <p:sp>
          <p:nvSpPr>
            <p:cNvPr id="107" name="文本框 106">
              <a:extLst>
                <a:ext uri="{FF2B5EF4-FFF2-40B4-BE49-F238E27FC236}">
                  <a16:creationId xmlns:a16="http://schemas.microsoft.com/office/drawing/2014/main" id="{138F22DC-52E2-48DA-8E08-CB2E0025D3B1}"/>
                </a:ext>
              </a:extLst>
            </p:cNvPr>
            <p:cNvSpPr txBox="1"/>
            <p:nvPr/>
          </p:nvSpPr>
          <p:spPr>
            <a:xfrm>
              <a:off x="2954183" y="4312090"/>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sp>
          <p:nvSpPr>
            <p:cNvPr id="108" name="矩形 107">
              <a:extLst>
                <a:ext uri="{FF2B5EF4-FFF2-40B4-BE49-F238E27FC236}">
                  <a16:creationId xmlns:a16="http://schemas.microsoft.com/office/drawing/2014/main" id="{00E364E6-A487-B60F-51E9-FA6162BD063D}"/>
                </a:ext>
              </a:extLst>
            </p:cNvPr>
            <p:cNvSpPr/>
            <p:nvPr/>
          </p:nvSpPr>
          <p:spPr>
            <a:xfrm>
              <a:off x="2200285" y="4627933"/>
              <a:ext cx="261148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9" name="组合 108">
              <a:extLst>
                <a:ext uri="{FF2B5EF4-FFF2-40B4-BE49-F238E27FC236}">
                  <a16:creationId xmlns:a16="http://schemas.microsoft.com/office/drawing/2014/main" id="{FD337C98-A991-CFC6-DEB3-077C2A788CED}"/>
                </a:ext>
              </a:extLst>
            </p:cNvPr>
            <p:cNvGrpSpPr/>
            <p:nvPr/>
          </p:nvGrpSpPr>
          <p:grpSpPr>
            <a:xfrm>
              <a:off x="451825" y="4684516"/>
              <a:ext cx="6100239" cy="300446"/>
              <a:chOff x="301352" y="2013424"/>
              <a:chExt cx="6100239" cy="300446"/>
            </a:xfrm>
          </p:grpSpPr>
          <p:sp>
            <p:nvSpPr>
              <p:cNvPr id="111" name="矩形 110">
                <a:extLst>
                  <a:ext uri="{FF2B5EF4-FFF2-40B4-BE49-F238E27FC236}">
                    <a16:creationId xmlns:a16="http://schemas.microsoft.com/office/drawing/2014/main" id="{EFF87F74-A3C0-BAEF-476A-078A495D9951}"/>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119" name="矩形 118">
                <a:extLst>
                  <a:ext uri="{FF2B5EF4-FFF2-40B4-BE49-F238E27FC236}">
                    <a16:creationId xmlns:a16="http://schemas.microsoft.com/office/drawing/2014/main" id="{D2C52BC2-A0D8-7895-BF4E-30EF76F96A14}"/>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20" name="矩形 119">
                <a:extLst>
                  <a:ext uri="{FF2B5EF4-FFF2-40B4-BE49-F238E27FC236}">
                    <a16:creationId xmlns:a16="http://schemas.microsoft.com/office/drawing/2014/main" id="{041B6E27-6281-F2FD-E4EF-68C3718E6147}"/>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21" name="矩形 120">
                <a:extLst>
                  <a:ext uri="{FF2B5EF4-FFF2-40B4-BE49-F238E27FC236}">
                    <a16:creationId xmlns:a16="http://schemas.microsoft.com/office/drawing/2014/main" id="{BBEBC2A6-3A3F-D200-2EB7-303C6D7A1421}"/>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22" name="矩形 121">
                <a:extLst>
                  <a:ext uri="{FF2B5EF4-FFF2-40B4-BE49-F238E27FC236}">
                    <a16:creationId xmlns:a16="http://schemas.microsoft.com/office/drawing/2014/main" id="{CEC587FA-7607-302C-C8FC-1431E8D8D37A}"/>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26" name="矩形 125">
                <a:extLst>
                  <a:ext uri="{FF2B5EF4-FFF2-40B4-BE49-F238E27FC236}">
                    <a16:creationId xmlns:a16="http://schemas.microsoft.com/office/drawing/2014/main" id="{346751AD-FE13-A05B-3C87-3C7FE9B1627B}"/>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27" name="矩形 126">
                <a:extLst>
                  <a:ext uri="{FF2B5EF4-FFF2-40B4-BE49-F238E27FC236}">
                    <a16:creationId xmlns:a16="http://schemas.microsoft.com/office/drawing/2014/main" id="{FE69BC53-FE20-66CA-1F36-A64BA8EB2E40}"/>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128" name="矩形 127">
              <a:extLst>
                <a:ext uri="{FF2B5EF4-FFF2-40B4-BE49-F238E27FC236}">
                  <a16:creationId xmlns:a16="http://schemas.microsoft.com/office/drawing/2014/main" id="{97540DD7-EB08-6337-FDFB-FF66D4D705B9}"/>
                </a:ext>
              </a:extLst>
            </p:cNvPr>
            <p:cNvSpPr/>
            <p:nvPr/>
          </p:nvSpPr>
          <p:spPr>
            <a:xfrm>
              <a:off x="2193058" y="468118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9" name="组合 128">
            <a:extLst>
              <a:ext uri="{FF2B5EF4-FFF2-40B4-BE49-F238E27FC236}">
                <a16:creationId xmlns:a16="http://schemas.microsoft.com/office/drawing/2014/main" id="{B7D79713-8A2A-37F2-2603-F94AB2779C28}"/>
              </a:ext>
            </a:extLst>
          </p:cNvPr>
          <p:cNvGrpSpPr/>
          <p:nvPr/>
        </p:nvGrpSpPr>
        <p:grpSpPr>
          <a:xfrm>
            <a:off x="6738545" y="5079855"/>
            <a:ext cx="2866628" cy="380605"/>
            <a:chOff x="6895674" y="2231080"/>
            <a:chExt cx="2866628" cy="380605"/>
          </a:xfrm>
        </p:grpSpPr>
        <p:cxnSp>
          <p:nvCxnSpPr>
            <p:cNvPr id="130" name="直接箭头连接符 129">
              <a:extLst>
                <a:ext uri="{FF2B5EF4-FFF2-40B4-BE49-F238E27FC236}">
                  <a16:creationId xmlns:a16="http://schemas.microsoft.com/office/drawing/2014/main" id="{C423DE62-3D61-C3B4-1594-22DD448A759E}"/>
                </a:ext>
              </a:extLst>
            </p:cNvPr>
            <p:cNvCxnSpPr>
              <a:cxnSpLocks/>
            </p:cNvCxnSpPr>
            <p:nvPr/>
          </p:nvCxnSpPr>
          <p:spPr>
            <a:xfrm>
              <a:off x="6895674" y="26116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1" name="文本框 130">
              <a:extLst>
                <a:ext uri="{FF2B5EF4-FFF2-40B4-BE49-F238E27FC236}">
                  <a16:creationId xmlns:a16="http://schemas.microsoft.com/office/drawing/2014/main" id="{9C9722B5-2EEF-D623-4842-87F7BDE356A8}"/>
                </a:ext>
              </a:extLst>
            </p:cNvPr>
            <p:cNvSpPr txBox="1"/>
            <p:nvPr/>
          </p:nvSpPr>
          <p:spPr>
            <a:xfrm>
              <a:off x="7478820" y="2231080"/>
              <a:ext cx="935857" cy="369332"/>
            </a:xfrm>
            <a:prstGeom prst="rect">
              <a:avLst/>
            </a:prstGeom>
            <a:noFill/>
          </p:spPr>
          <p:txBody>
            <a:bodyPr wrap="square" rtlCol="0">
              <a:spAutoFit/>
            </a:bodyPr>
            <a:lstStyle/>
            <a:p>
              <a:pPr algn="ctr"/>
              <a:r>
                <a:rPr lang="en-US" altLang="zh-CN" b="1" dirty="0"/>
                <a:t>seq=301</a:t>
              </a:r>
              <a:endParaRPr lang="zh-CN" altLang="en-US" b="1" dirty="0"/>
            </a:p>
          </p:txBody>
        </p:sp>
        <p:sp>
          <p:nvSpPr>
            <p:cNvPr id="132" name="文本框 131">
              <a:extLst>
                <a:ext uri="{FF2B5EF4-FFF2-40B4-BE49-F238E27FC236}">
                  <a16:creationId xmlns:a16="http://schemas.microsoft.com/office/drawing/2014/main" id="{BF16B39F-4A22-676A-3F39-28690E722DC1}"/>
                </a:ext>
              </a:extLst>
            </p:cNvPr>
            <p:cNvSpPr txBox="1"/>
            <p:nvPr/>
          </p:nvSpPr>
          <p:spPr>
            <a:xfrm>
              <a:off x="8300029" y="2231080"/>
              <a:ext cx="868072" cy="369332"/>
            </a:xfrm>
            <a:prstGeom prst="rect">
              <a:avLst/>
            </a:prstGeom>
            <a:noFill/>
          </p:spPr>
          <p:txBody>
            <a:bodyPr wrap="square" rtlCol="0">
              <a:spAutoFit/>
            </a:bodyPr>
            <a:lstStyle/>
            <a:p>
              <a:pPr algn="ctr"/>
              <a:r>
                <a:rPr lang="en-US" altLang="zh-CN" b="1" dirty="0"/>
                <a:t>DATA</a:t>
              </a:r>
              <a:endParaRPr lang="zh-CN" altLang="en-US" b="1" dirty="0"/>
            </a:p>
          </p:txBody>
        </p:sp>
      </p:grpSp>
      <p:sp>
        <p:nvSpPr>
          <p:cNvPr id="133" name="矩形 132">
            <a:extLst>
              <a:ext uri="{FF2B5EF4-FFF2-40B4-BE49-F238E27FC236}">
                <a16:creationId xmlns:a16="http://schemas.microsoft.com/office/drawing/2014/main" id="{7B4860EC-EA00-513B-937E-87D23D3DB922}"/>
              </a:ext>
            </a:extLst>
          </p:cNvPr>
          <p:cNvSpPr/>
          <p:nvPr/>
        </p:nvSpPr>
        <p:spPr>
          <a:xfrm>
            <a:off x="2918414" y="5315842"/>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581F2C49-63EE-66E5-766E-394627AF5DD1}"/>
              </a:ext>
            </a:extLst>
          </p:cNvPr>
          <p:cNvGrpSpPr/>
          <p:nvPr/>
        </p:nvGrpSpPr>
        <p:grpSpPr>
          <a:xfrm>
            <a:off x="299425" y="5672859"/>
            <a:ext cx="6100239" cy="727363"/>
            <a:chOff x="299425" y="5672859"/>
            <a:chExt cx="6100239" cy="727363"/>
          </a:xfrm>
        </p:grpSpPr>
        <p:grpSp>
          <p:nvGrpSpPr>
            <p:cNvPr id="134" name="组合 133">
              <a:extLst>
                <a:ext uri="{FF2B5EF4-FFF2-40B4-BE49-F238E27FC236}">
                  <a16:creationId xmlns:a16="http://schemas.microsoft.com/office/drawing/2014/main" id="{F3ACBB48-AF48-DE7B-6AC9-490E4490CED9}"/>
                </a:ext>
              </a:extLst>
            </p:cNvPr>
            <p:cNvGrpSpPr/>
            <p:nvPr/>
          </p:nvGrpSpPr>
          <p:grpSpPr>
            <a:xfrm>
              <a:off x="299425" y="5672859"/>
              <a:ext cx="6100239" cy="727363"/>
              <a:chOff x="451825" y="4312090"/>
              <a:chExt cx="6100239" cy="727363"/>
            </a:xfrm>
          </p:grpSpPr>
          <p:sp>
            <p:nvSpPr>
              <p:cNvPr id="135" name="文本框 134">
                <a:extLst>
                  <a:ext uri="{FF2B5EF4-FFF2-40B4-BE49-F238E27FC236}">
                    <a16:creationId xmlns:a16="http://schemas.microsoft.com/office/drawing/2014/main" id="{E89E5CBE-97F8-B555-9B6C-BD1A65C3BB44}"/>
                  </a:ext>
                </a:extLst>
              </p:cNvPr>
              <p:cNvSpPr txBox="1"/>
              <p:nvPr/>
            </p:nvSpPr>
            <p:spPr>
              <a:xfrm>
                <a:off x="2954183" y="4312090"/>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sp>
            <p:nvSpPr>
              <p:cNvPr id="136" name="矩形 135">
                <a:extLst>
                  <a:ext uri="{FF2B5EF4-FFF2-40B4-BE49-F238E27FC236}">
                    <a16:creationId xmlns:a16="http://schemas.microsoft.com/office/drawing/2014/main" id="{1F08BB13-CFB7-7813-F2E4-F5E1D42AB7D3}"/>
                  </a:ext>
                </a:extLst>
              </p:cNvPr>
              <p:cNvSpPr/>
              <p:nvPr/>
            </p:nvSpPr>
            <p:spPr>
              <a:xfrm>
                <a:off x="2200285" y="4627933"/>
                <a:ext cx="261148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7" name="组合 136">
                <a:extLst>
                  <a:ext uri="{FF2B5EF4-FFF2-40B4-BE49-F238E27FC236}">
                    <a16:creationId xmlns:a16="http://schemas.microsoft.com/office/drawing/2014/main" id="{DE22DFAD-B551-448F-7E53-AFA7C0E07962}"/>
                  </a:ext>
                </a:extLst>
              </p:cNvPr>
              <p:cNvGrpSpPr/>
              <p:nvPr/>
            </p:nvGrpSpPr>
            <p:grpSpPr>
              <a:xfrm>
                <a:off x="451825" y="4684516"/>
                <a:ext cx="6100239" cy="300446"/>
                <a:chOff x="301352" y="2013424"/>
                <a:chExt cx="6100239" cy="300446"/>
              </a:xfrm>
            </p:grpSpPr>
            <p:sp>
              <p:nvSpPr>
                <p:cNvPr id="139" name="矩形 138">
                  <a:extLst>
                    <a:ext uri="{FF2B5EF4-FFF2-40B4-BE49-F238E27FC236}">
                      <a16:creationId xmlns:a16="http://schemas.microsoft.com/office/drawing/2014/main" id="{5E25E8FE-541B-AD4B-F780-D92B92E1251E}"/>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140" name="矩形 139">
                  <a:extLst>
                    <a:ext uri="{FF2B5EF4-FFF2-40B4-BE49-F238E27FC236}">
                      <a16:creationId xmlns:a16="http://schemas.microsoft.com/office/drawing/2014/main" id="{08A34A23-95C7-761B-5ED1-33078DA97CBF}"/>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41" name="矩形 140">
                  <a:extLst>
                    <a:ext uri="{FF2B5EF4-FFF2-40B4-BE49-F238E27FC236}">
                      <a16:creationId xmlns:a16="http://schemas.microsoft.com/office/drawing/2014/main" id="{12008A1C-B6B1-0787-AD19-D0A85037CA07}"/>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42" name="矩形 141">
                  <a:extLst>
                    <a:ext uri="{FF2B5EF4-FFF2-40B4-BE49-F238E27FC236}">
                      <a16:creationId xmlns:a16="http://schemas.microsoft.com/office/drawing/2014/main" id="{D178402E-750A-8884-0238-F7C9A2B37415}"/>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43" name="矩形 142">
                  <a:extLst>
                    <a:ext uri="{FF2B5EF4-FFF2-40B4-BE49-F238E27FC236}">
                      <a16:creationId xmlns:a16="http://schemas.microsoft.com/office/drawing/2014/main" id="{19912D22-5065-43B6-8EB1-313415867D7D}"/>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44" name="矩形 143">
                  <a:extLst>
                    <a:ext uri="{FF2B5EF4-FFF2-40B4-BE49-F238E27FC236}">
                      <a16:creationId xmlns:a16="http://schemas.microsoft.com/office/drawing/2014/main" id="{ED3ADD72-4C5F-93A6-066B-33AA87DD5AD8}"/>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45" name="矩形 144">
                  <a:extLst>
                    <a:ext uri="{FF2B5EF4-FFF2-40B4-BE49-F238E27FC236}">
                      <a16:creationId xmlns:a16="http://schemas.microsoft.com/office/drawing/2014/main" id="{057D9560-EFF3-CD8D-5AA0-36A624CD7CF4}"/>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138" name="矩形 137">
                <a:extLst>
                  <a:ext uri="{FF2B5EF4-FFF2-40B4-BE49-F238E27FC236}">
                    <a16:creationId xmlns:a16="http://schemas.microsoft.com/office/drawing/2014/main" id="{E302A810-8849-E2E1-E77A-2620CD8F09A7}"/>
                  </a:ext>
                </a:extLst>
              </p:cNvPr>
              <p:cNvSpPr/>
              <p:nvPr/>
            </p:nvSpPr>
            <p:spPr>
              <a:xfrm>
                <a:off x="2193058" y="468118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6" name="矩形 145">
              <a:extLst>
                <a:ext uri="{FF2B5EF4-FFF2-40B4-BE49-F238E27FC236}">
                  <a16:creationId xmlns:a16="http://schemas.microsoft.com/office/drawing/2014/main" id="{1A13B12E-EDCC-5473-AC4B-D516A20412F1}"/>
                </a:ext>
              </a:extLst>
            </p:cNvPr>
            <p:cNvSpPr/>
            <p:nvPr/>
          </p:nvSpPr>
          <p:spPr>
            <a:xfrm>
              <a:off x="2918389" y="6041952"/>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7" name="组合 146">
            <a:extLst>
              <a:ext uri="{FF2B5EF4-FFF2-40B4-BE49-F238E27FC236}">
                <a16:creationId xmlns:a16="http://schemas.microsoft.com/office/drawing/2014/main" id="{812501D7-A70C-3270-6C29-BB76DEE2456A}"/>
              </a:ext>
            </a:extLst>
          </p:cNvPr>
          <p:cNvGrpSpPr/>
          <p:nvPr/>
        </p:nvGrpSpPr>
        <p:grpSpPr>
          <a:xfrm>
            <a:off x="6750606" y="5807262"/>
            <a:ext cx="2866628" cy="380605"/>
            <a:chOff x="6895674" y="2231080"/>
            <a:chExt cx="2866628" cy="380605"/>
          </a:xfrm>
        </p:grpSpPr>
        <p:cxnSp>
          <p:nvCxnSpPr>
            <p:cNvPr id="148" name="直接箭头连接符 147">
              <a:extLst>
                <a:ext uri="{FF2B5EF4-FFF2-40B4-BE49-F238E27FC236}">
                  <a16:creationId xmlns:a16="http://schemas.microsoft.com/office/drawing/2014/main" id="{15BFF619-072C-D9E0-9F15-347FEB7EBC41}"/>
                </a:ext>
              </a:extLst>
            </p:cNvPr>
            <p:cNvCxnSpPr>
              <a:cxnSpLocks/>
            </p:cNvCxnSpPr>
            <p:nvPr/>
          </p:nvCxnSpPr>
          <p:spPr>
            <a:xfrm>
              <a:off x="6895674" y="26116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49" name="文本框 148">
              <a:extLst>
                <a:ext uri="{FF2B5EF4-FFF2-40B4-BE49-F238E27FC236}">
                  <a16:creationId xmlns:a16="http://schemas.microsoft.com/office/drawing/2014/main" id="{E3E05C3C-3DCF-740E-31D6-826A1EC49E29}"/>
                </a:ext>
              </a:extLst>
            </p:cNvPr>
            <p:cNvSpPr txBox="1"/>
            <p:nvPr/>
          </p:nvSpPr>
          <p:spPr>
            <a:xfrm>
              <a:off x="7478820" y="2231080"/>
              <a:ext cx="935857" cy="369332"/>
            </a:xfrm>
            <a:prstGeom prst="rect">
              <a:avLst/>
            </a:prstGeom>
            <a:noFill/>
          </p:spPr>
          <p:txBody>
            <a:bodyPr wrap="square" rtlCol="0">
              <a:spAutoFit/>
            </a:bodyPr>
            <a:lstStyle/>
            <a:p>
              <a:pPr algn="ctr"/>
              <a:r>
                <a:rPr lang="en-US" altLang="zh-CN" b="1" dirty="0"/>
                <a:t>seq=401</a:t>
              </a:r>
              <a:endParaRPr lang="zh-CN" altLang="en-US" b="1" dirty="0"/>
            </a:p>
          </p:txBody>
        </p:sp>
        <p:sp>
          <p:nvSpPr>
            <p:cNvPr id="150" name="文本框 149">
              <a:extLst>
                <a:ext uri="{FF2B5EF4-FFF2-40B4-BE49-F238E27FC236}">
                  <a16:creationId xmlns:a16="http://schemas.microsoft.com/office/drawing/2014/main" id="{7144DB2A-E3F5-C9BC-EE34-0F4278797DB1}"/>
                </a:ext>
              </a:extLst>
            </p:cNvPr>
            <p:cNvSpPr txBox="1"/>
            <p:nvPr/>
          </p:nvSpPr>
          <p:spPr>
            <a:xfrm>
              <a:off x="8300029" y="2231080"/>
              <a:ext cx="868072" cy="369332"/>
            </a:xfrm>
            <a:prstGeom prst="rect">
              <a:avLst/>
            </a:prstGeom>
            <a:noFill/>
          </p:spPr>
          <p:txBody>
            <a:bodyPr wrap="square" rtlCol="0">
              <a:spAutoFit/>
            </a:bodyPr>
            <a:lstStyle/>
            <a:p>
              <a:pPr algn="ctr"/>
              <a:r>
                <a:rPr lang="en-US" altLang="zh-CN" b="1" dirty="0"/>
                <a:t>DATA</a:t>
              </a:r>
              <a:endParaRPr lang="zh-CN" altLang="en-US" b="1" dirty="0"/>
            </a:p>
          </p:txBody>
        </p:sp>
      </p:grpSp>
      <p:sp>
        <p:nvSpPr>
          <p:cNvPr id="151" name="矩形 150">
            <a:extLst>
              <a:ext uri="{FF2B5EF4-FFF2-40B4-BE49-F238E27FC236}">
                <a16:creationId xmlns:a16="http://schemas.microsoft.com/office/drawing/2014/main" id="{3A31806D-DFD7-3ACB-C66E-0965EFB0D265}"/>
              </a:ext>
            </a:extLst>
          </p:cNvPr>
          <p:cNvSpPr/>
          <p:nvPr/>
        </p:nvSpPr>
        <p:spPr>
          <a:xfrm>
            <a:off x="3789079" y="6041952"/>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61670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p:tgtEl>
                                          <p:spTgt spid="42"/>
                                        </p:tgtEl>
                                        <p:attrNameLst>
                                          <p:attrName>ppt_y</p:attrName>
                                        </p:attrNameLst>
                                      </p:cBhvr>
                                      <p:tavLst>
                                        <p:tav tm="0">
                                          <p:val>
                                            <p:strVal val="#ppt_y-#ppt_h*1.125000"/>
                                          </p:val>
                                        </p:tav>
                                        <p:tav tm="100000">
                                          <p:val>
                                            <p:strVal val="#ppt_y"/>
                                          </p:val>
                                        </p:tav>
                                      </p:tavLst>
                                    </p:anim>
                                    <p:animEffect transition="in" filter="wipe(down)">
                                      <p:cBhvr>
                                        <p:cTn id="8" dur="500"/>
                                        <p:tgtEl>
                                          <p:spTgt spid="42"/>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51"/>
                                        </p:tgtEl>
                                        <p:attrNameLst>
                                          <p:attrName>style.visibility</p:attrName>
                                        </p:attrNameLst>
                                      </p:cBhvr>
                                      <p:to>
                                        <p:strVal val="visible"/>
                                      </p:to>
                                    </p:set>
                                    <p:animEffect transition="in" filter="wipe(left)">
                                      <p:cBhvr>
                                        <p:cTn id="13" dur="1000"/>
                                        <p:tgtEl>
                                          <p:spTgt spid="151"/>
                                        </p:tgtEl>
                                      </p:cBhvr>
                                    </p:animEffect>
                                  </p:childTnLst>
                                </p:cTn>
                              </p:par>
                              <p:par>
                                <p:cTn id="14" presetID="22" presetClass="entr" presetSubtype="8" fill="hold" nodeType="withEffect">
                                  <p:stCondLst>
                                    <p:cond delay="0"/>
                                  </p:stCondLst>
                                  <p:childTnLst>
                                    <p:set>
                                      <p:cBhvr>
                                        <p:cTn id="15" dur="1" fill="hold">
                                          <p:stCondLst>
                                            <p:cond delay="0"/>
                                          </p:stCondLst>
                                        </p:cTn>
                                        <p:tgtEl>
                                          <p:spTgt spid="147"/>
                                        </p:tgtEl>
                                        <p:attrNameLst>
                                          <p:attrName>style.visibility</p:attrName>
                                        </p:attrNameLst>
                                      </p:cBhvr>
                                      <p:to>
                                        <p:strVal val="visible"/>
                                      </p:to>
                                    </p:set>
                                    <p:animEffect transition="in" filter="wipe(left)">
                                      <p:cBhvr>
                                        <p:cTn id="16" dur="10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5DE4F913-8F0F-2C36-E9DE-DA0F389A027F}"/>
              </a:ext>
            </a:extLst>
          </p:cNvPr>
          <p:cNvSpPr txBox="1"/>
          <p:nvPr/>
        </p:nvSpPr>
        <p:spPr>
          <a:xfrm>
            <a:off x="7321143" y="896456"/>
            <a:ext cx="1710312" cy="369332"/>
          </a:xfrm>
          <a:prstGeom prst="rect">
            <a:avLst/>
          </a:prstGeom>
          <a:noFill/>
        </p:spPr>
        <p:txBody>
          <a:bodyPr wrap="square" rtlCol="0">
            <a:spAutoFit/>
          </a:bodyPr>
          <a:lstStyle/>
          <a:p>
            <a:pPr algn="ctr"/>
            <a:r>
              <a:rPr lang="en-US" altLang="zh-CN" b="1" dirty="0"/>
              <a:t>A</a:t>
            </a:r>
            <a:r>
              <a:rPr lang="zh-CN" altLang="en-US" b="1" dirty="0"/>
              <a:t>给</a:t>
            </a:r>
            <a:r>
              <a:rPr lang="en-US" altLang="zh-CN" b="1" dirty="0"/>
              <a:t>B</a:t>
            </a:r>
            <a:r>
              <a:rPr lang="zh-CN" altLang="en-US" b="1" dirty="0"/>
              <a:t>发送数据</a:t>
            </a:r>
          </a:p>
        </p:txBody>
      </p:sp>
      <p:sp>
        <p:nvSpPr>
          <p:cNvPr id="14" name="文本框 13">
            <a:extLst>
              <a:ext uri="{FF2B5EF4-FFF2-40B4-BE49-F238E27FC236}">
                <a16:creationId xmlns:a16="http://schemas.microsoft.com/office/drawing/2014/main" id="{E0CAA606-13D4-C0C7-238A-60691033913A}"/>
              </a:ext>
            </a:extLst>
          </p:cNvPr>
          <p:cNvSpPr txBox="1"/>
          <p:nvPr/>
        </p:nvSpPr>
        <p:spPr>
          <a:xfrm>
            <a:off x="7328743" y="1644093"/>
            <a:ext cx="1710312" cy="369332"/>
          </a:xfrm>
          <a:prstGeom prst="rect">
            <a:avLst/>
          </a:prstGeom>
          <a:noFill/>
        </p:spPr>
        <p:txBody>
          <a:bodyPr wrap="square" rtlCol="0">
            <a:spAutoFit/>
          </a:bodyPr>
          <a:lstStyle/>
          <a:p>
            <a:pPr algn="ctr"/>
            <a:r>
              <a:rPr lang="en-US" altLang="zh-CN" b="1" dirty="0"/>
              <a:t>B</a:t>
            </a:r>
            <a:r>
              <a:rPr lang="zh-CN" altLang="en-US" b="1" dirty="0"/>
              <a:t>对</a:t>
            </a:r>
            <a:r>
              <a:rPr lang="en-US" altLang="zh-CN" b="1" dirty="0"/>
              <a:t>A</a:t>
            </a:r>
            <a:r>
              <a:rPr lang="zh-CN" altLang="en-US" b="1" dirty="0"/>
              <a:t>流量控制</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p>
          </p:txBody>
        </p:sp>
      </p:grpSp>
      <p:grpSp>
        <p:nvGrpSpPr>
          <p:cNvPr id="16" name="组合 15">
            <a:extLst>
              <a:ext uri="{FF2B5EF4-FFF2-40B4-BE49-F238E27FC236}">
                <a16:creationId xmlns:a16="http://schemas.microsoft.com/office/drawing/2014/main" id="{80F1B311-2F3A-ACA2-07D1-822A44A2F429}"/>
              </a:ext>
            </a:extLst>
          </p:cNvPr>
          <p:cNvGrpSpPr/>
          <p:nvPr/>
        </p:nvGrpSpPr>
        <p:grpSpPr>
          <a:xfrm>
            <a:off x="6384834" y="1085736"/>
            <a:ext cx="3566255" cy="667591"/>
            <a:chOff x="5945910" y="1085736"/>
            <a:chExt cx="3566255" cy="667591"/>
          </a:xfrm>
        </p:grpSpPr>
        <p:grpSp>
          <p:nvGrpSpPr>
            <p:cNvPr id="7" name="组合 6">
              <a:extLst>
                <a:ext uri="{FF2B5EF4-FFF2-40B4-BE49-F238E27FC236}">
                  <a16:creationId xmlns:a16="http://schemas.microsoft.com/office/drawing/2014/main" id="{A9EFE3FE-4601-5B9E-77B2-289423C12D4B}"/>
                </a:ext>
              </a:extLst>
            </p:cNvPr>
            <p:cNvGrpSpPr/>
            <p:nvPr/>
          </p:nvGrpSpPr>
          <p:grpSpPr>
            <a:xfrm>
              <a:off x="5945910" y="1085736"/>
              <a:ext cx="677140" cy="654939"/>
              <a:chOff x="7511027" y="2136324"/>
              <a:chExt cx="677140" cy="654939"/>
            </a:xfrm>
          </p:grpSpPr>
          <p:pic>
            <p:nvPicPr>
              <p:cNvPr id="5" name="图形 4">
                <a:extLst>
                  <a:ext uri="{FF2B5EF4-FFF2-40B4-BE49-F238E27FC236}">
                    <a16:creationId xmlns:a16="http://schemas.microsoft.com/office/drawing/2014/main" id="{98E6B5E2-680A-FF63-F485-207329F649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6" name="文本框 5">
                <a:extLst>
                  <a:ext uri="{FF2B5EF4-FFF2-40B4-BE49-F238E27FC236}">
                    <a16:creationId xmlns:a16="http://schemas.microsoft.com/office/drawing/2014/main" id="{97B4575D-497E-45BE-06AF-A13242535CE0}"/>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A</a:t>
                </a:r>
                <a:endParaRPr lang="zh-CN" altLang="en-US" sz="2000" b="1" dirty="0">
                  <a:solidFill>
                    <a:schemeClr val="bg1"/>
                  </a:solidFill>
                </a:endParaRPr>
              </a:p>
            </p:txBody>
          </p:sp>
        </p:grpSp>
        <p:grpSp>
          <p:nvGrpSpPr>
            <p:cNvPr id="8" name="组合 7">
              <a:extLst>
                <a:ext uri="{FF2B5EF4-FFF2-40B4-BE49-F238E27FC236}">
                  <a16:creationId xmlns:a16="http://schemas.microsoft.com/office/drawing/2014/main" id="{9DCE203E-F6FE-5AE9-9972-1AB6CD8AB18F}"/>
                </a:ext>
              </a:extLst>
            </p:cNvPr>
            <p:cNvGrpSpPr/>
            <p:nvPr/>
          </p:nvGrpSpPr>
          <p:grpSpPr>
            <a:xfrm>
              <a:off x="8835025" y="1098388"/>
              <a:ext cx="677140" cy="654939"/>
              <a:chOff x="7511027" y="2136324"/>
              <a:chExt cx="677140" cy="654939"/>
            </a:xfrm>
          </p:grpSpPr>
          <p:pic>
            <p:nvPicPr>
              <p:cNvPr id="9" name="图形 8">
                <a:extLst>
                  <a:ext uri="{FF2B5EF4-FFF2-40B4-BE49-F238E27FC236}">
                    <a16:creationId xmlns:a16="http://schemas.microsoft.com/office/drawing/2014/main" id="{8E7D395B-A56C-8D44-578A-69F5B4FDCB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10" name="文本框 9">
                <a:extLst>
                  <a:ext uri="{FF2B5EF4-FFF2-40B4-BE49-F238E27FC236}">
                    <a16:creationId xmlns:a16="http://schemas.microsoft.com/office/drawing/2014/main" id="{0B74A95B-2D1F-F184-7228-D99702F49DE3}"/>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B</a:t>
                </a:r>
                <a:endParaRPr lang="zh-CN" altLang="en-US" sz="2000" b="1" dirty="0">
                  <a:solidFill>
                    <a:schemeClr val="bg1"/>
                  </a:solidFill>
                </a:endParaRPr>
              </a:p>
            </p:txBody>
          </p:sp>
        </p:grpSp>
        <p:grpSp>
          <p:nvGrpSpPr>
            <p:cNvPr id="15" name="组合 14">
              <a:extLst>
                <a:ext uri="{FF2B5EF4-FFF2-40B4-BE49-F238E27FC236}">
                  <a16:creationId xmlns:a16="http://schemas.microsoft.com/office/drawing/2014/main" id="{CAC90CB8-A264-FC0D-1AD3-01F784E189E9}"/>
                </a:ext>
              </a:extLst>
            </p:cNvPr>
            <p:cNvGrpSpPr/>
            <p:nvPr/>
          </p:nvGrpSpPr>
          <p:grpSpPr>
            <a:xfrm>
              <a:off x="6623050" y="1274762"/>
              <a:ext cx="2243850" cy="369332"/>
              <a:chOff x="6623050" y="1274762"/>
              <a:chExt cx="2243850" cy="369332"/>
            </a:xfrm>
          </p:grpSpPr>
          <p:sp>
            <p:nvSpPr>
              <p:cNvPr id="12" name="圆柱体 11">
                <a:extLst>
                  <a:ext uri="{FF2B5EF4-FFF2-40B4-BE49-F238E27FC236}">
                    <a16:creationId xmlns:a16="http://schemas.microsoft.com/office/drawing/2014/main" id="{780A8A3C-3E1F-E015-E386-B450A641478F}"/>
                  </a:ext>
                </a:extLst>
              </p:cNvPr>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D20203B-7340-3B3C-EB43-3D1FEAECF015}"/>
                  </a:ext>
                </a:extLst>
              </p:cNvPr>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p>
            </p:txBody>
          </p:sp>
        </p:grpSp>
      </p:grpSp>
      <p:grpSp>
        <p:nvGrpSpPr>
          <p:cNvPr id="23" name="组合 22">
            <a:extLst>
              <a:ext uri="{FF2B5EF4-FFF2-40B4-BE49-F238E27FC236}">
                <a16:creationId xmlns:a16="http://schemas.microsoft.com/office/drawing/2014/main" id="{61C6D7BC-FECE-3005-8CD3-BA8AA893F805}"/>
              </a:ext>
            </a:extLst>
          </p:cNvPr>
          <p:cNvGrpSpPr/>
          <p:nvPr/>
        </p:nvGrpSpPr>
        <p:grpSpPr>
          <a:xfrm>
            <a:off x="6464001" y="1740674"/>
            <a:ext cx="3418275" cy="4774426"/>
            <a:chOff x="7004329" y="1740674"/>
            <a:chExt cx="3418275" cy="4774426"/>
          </a:xfrm>
        </p:grpSpPr>
        <p:cxnSp>
          <p:nvCxnSpPr>
            <p:cNvPr id="18" name="直接箭头连接符 17">
              <a:extLst>
                <a:ext uri="{FF2B5EF4-FFF2-40B4-BE49-F238E27FC236}">
                  <a16:creationId xmlns:a16="http://schemas.microsoft.com/office/drawing/2014/main" id="{C29108A2-6FF6-EECC-D42A-4119A5C4474C}"/>
                </a:ext>
              </a:extLst>
            </p:cNvPr>
            <p:cNvCxnSpPr>
              <a:cxnSpLocks/>
            </p:cNvCxnSpPr>
            <p:nvPr/>
          </p:nvCxnSpPr>
          <p:spPr>
            <a:xfrm>
              <a:off x="7283602"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BE49CE6-D81F-402D-B4F5-95CBA7A575DA}"/>
                </a:ext>
              </a:extLst>
            </p:cNvPr>
            <p:cNvCxnSpPr>
              <a:cxnSpLocks/>
            </p:cNvCxnSpPr>
            <p:nvPr/>
          </p:nvCxnSpPr>
          <p:spPr>
            <a:xfrm>
              <a:off x="10152847"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01A7C94-9AE1-2E1F-703C-A039119CB0E7}"/>
                </a:ext>
              </a:extLst>
            </p:cNvPr>
            <p:cNvSpPr txBox="1"/>
            <p:nvPr/>
          </p:nvSpPr>
          <p:spPr>
            <a:xfrm>
              <a:off x="7004329" y="6145768"/>
              <a:ext cx="272374" cy="369332"/>
            </a:xfrm>
            <a:prstGeom prst="rect">
              <a:avLst/>
            </a:prstGeom>
            <a:noFill/>
          </p:spPr>
          <p:txBody>
            <a:bodyPr wrap="square" rtlCol="0">
              <a:spAutoFit/>
            </a:bodyPr>
            <a:lstStyle/>
            <a:p>
              <a:r>
                <a:rPr lang="en-US" altLang="zh-CN" b="1" dirty="0"/>
                <a:t>t</a:t>
              </a:r>
              <a:endParaRPr lang="zh-CN" altLang="en-US" b="1" dirty="0"/>
            </a:p>
          </p:txBody>
        </p:sp>
        <p:sp>
          <p:nvSpPr>
            <p:cNvPr id="21" name="文本框 20">
              <a:extLst>
                <a:ext uri="{FF2B5EF4-FFF2-40B4-BE49-F238E27FC236}">
                  <a16:creationId xmlns:a16="http://schemas.microsoft.com/office/drawing/2014/main" id="{4869CA13-848C-A58C-D7BA-8C0445D375C1}"/>
                </a:ext>
              </a:extLst>
            </p:cNvPr>
            <p:cNvSpPr txBox="1"/>
            <p:nvPr/>
          </p:nvSpPr>
          <p:spPr>
            <a:xfrm>
              <a:off x="10150230" y="6145768"/>
              <a:ext cx="272374" cy="369332"/>
            </a:xfrm>
            <a:prstGeom prst="rect">
              <a:avLst/>
            </a:prstGeom>
            <a:noFill/>
          </p:spPr>
          <p:txBody>
            <a:bodyPr wrap="square" rtlCol="0">
              <a:spAutoFit/>
            </a:bodyPr>
            <a:lstStyle/>
            <a:p>
              <a:r>
                <a:rPr lang="en-US" altLang="zh-CN" b="1" dirty="0"/>
                <a:t>t</a:t>
              </a:r>
              <a:endParaRPr lang="zh-CN" altLang="en-US" b="1" dirty="0"/>
            </a:p>
          </p:txBody>
        </p:sp>
      </p:grpSp>
      <p:grpSp>
        <p:nvGrpSpPr>
          <p:cNvPr id="43" name="组合 42">
            <a:extLst>
              <a:ext uri="{FF2B5EF4-FFF2-40B4-BE49-F238E27FC236}">
                <a16:creationId xmlns:a16="http://schemas.microsoft.com/office/drawing/2014/main" id="{C3B463AA-8B9D-4B7E-D071-35424D47E831}"/>
              </a:ext>
            </a:extLst>
          </p:cNvPr>
          <p:cNvGrpSpPr/>
          <p:nvPr/>
        </p:nvGrpSpPr>
        <p:grpSpPr>
          <a:xfrm>
            <a:off x="304800" y="1939971"/>
            <a:ext cx="9305102" cy="725074"/>
            <a:chOff x="304800" y="1939971"/>
            <a:chExt cx="9305102" cy="725074"/>
          </a:xfrm>
        </p:grpSpPr>
        <p:cxnSp>
          <p:nvCxnSpPr>
            <p:cNvPr id="37" name="直接箭头连接符 36">
              <a:extLst>
                <a:ext uri="{FF2B5EF4-FFF2-40B4-BE49-F238E27FC236}">
                  <a16:creationId xmlns:a16="http://schemas.microsoft.com/office/drawing/2014/main" id="{8C784D16-4E41-91E6-C816-314F22755AEA}"/>
                </a:ext>
              </a:extLst>
            </p:cNvPr>
            <p:cNvCxnSpPr>
              <a:cxnSpLocks/>
            </p:cNvCxnSpPr>
            <p:nvPr/>
          </p:nvCxnSpPr>
          <p:spPr>
            <a:xfrm>
              <a:off x="6743274" y="24592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116EFF78-2877-EA6D-EF75-C991CCBD3EBC}"/>
                </a:ext>
              </a:extLst>
            </p:cNvPr>
            <p:cNvSpPr txBox="1"/>
            <p:nvPr/>
          </p:nvSpPr>
          <p:spPr>
            <a:xfrm>
              <a:off x="7326420" y="2078680"/>
              <a:ext cx="935857" cy="369332"/>
            </a:xfrm>
            <a:prstGeom prst="rect">
              <a:avLst/>
            </a:prstGeom>
            <a:noFill/>
          </p:spPr>
          <p:txBody>
            <a:bodyPr wrap="square" rtlCol="0">
              <a:spAutoFit/>
            </a:bodyPr>
            <a:lstStyle/>
            <a:p>
              <a:pPr algn="ctr"/>
              <a:r>
                <a:rPr lang="en-US" altLang="zh-CN" b="1" dirty="0"/>
                <a:t>seq=401</a:t>
              </a:r>
              <a:endParaRPr lang="zh-CN" altLang="en-US" b="1" dirty="0"/>
            </a:p>
          </p:txBody>
        </p:sp>
        <p:sp>
          <p:nvSpPr>
            <p:cNvPr id="39" name="文本框 38">
              <a:extLst>
                <a:ext uri="{FF2B5EF4-FFF2-40B4-BE49-F238E27FC236}">
                  <a16:creationId xmlns:a16="http://schemas.microsoft.com/office/drawing/2014/main" id="{15D78F2B-4CBD-D199-E8FC-3A971CC2F58D}"/>
                </a:ext>
              </a:extLst>
            </p:cNvPr>
            <p:cNvSpPr txBox="1"/>
            <p:nvPr/>
          </p:nvSpPr>
          <p:spPr>
            <a:xfrm>
              <a:off x="8147629" y="2078680"/>
              <a:ext cx="868072" cy="369332"/>
            </a:xfrm>
            <a:prstGeom prst="rect">
              <a:avLst/>
            </a:prstGeom>
            <a:noFill/>
          </p:spPr>
          <p:txBody>
            <a:bodyPr wrap="square" rtlCol="0">
              <a:spAutoFit/>
            </a:bodyPr>
            <a:lstStyle/>
            <a:p>
              <a:pPr algn="ctr"/>
              <a:r>
                <a:rPr lang="en-US" altLang="zh-CN" b="1" dirty="0"/>
                <a:t>DATA</a:t>
              </a:r>
              <a:endParaRPr lang="zh-CN" altLang="en-US" b="1" dirty="0"/>
            </a:p>
          </p:txBody>
        </p:sp>
        <p:grpSp>
          <p:nvGrpSpPr>
            <p:cNvPr id="17" name="组合 16">
              <a:extLst>
                <a:ext uri="{FF2B5EF4-FFF2-40B4-BE49-F238E27FC236}">
                  <a16:creationId xmlns:a16="http://schemas.microsoft.com/office/drawing/2014/main" id="{ADB72C8C-ABEA-F4E1-7330-EA73485BF828}"/>
                </a:ext>
              </a:extLst>
            </p:cNvPr>
            <p:cNvGrpSpPr/>
            <p:nvPr/>
          </p:nvGrpSpPr>
          <p:grpSpPr>
            <a:xfrm>
              <a:off x="304800" y="1939971"/>
              <a:ext cx="6100239" cy="725074"/>
              <a:chOff x="304800" y="1939971"/>
              <a:chExt cx="6100239" cy="725074"/>
            </a:xfrm>
          </p:grpSpPr>
          <p:grpSp>
            <p:nvGrpSpPr>
              <p:cNvPr id="36" name="组合 35">
                <a:extLst>
                  <a:ext uri="{FF2B5EF4-FFF2-40B4-BE49-F238E27FC236}">
                    <a16:creationId xmlns:a16="http://schemas.microsoft.com/office/drawing/2014/main" id="{D6726EA9-6404-1339-A49D-92249748E9DC}"/>
                  </a:ext>
                </a:extLst>
              </p:cNvPr>
              <p:cNvGrpSpPr/>
              <p:nvPr/>
            </p:nvGrpSpPr>
            <p:grpSpPr>
              <a:xfrm>
                <a:off x="2042152" y="1939971"/>
                <a:ext cx="2623752" cy="725074"/>
                <a:chOff x="2042152" y="1939971"/>
                <a:chExt cx="2623752" cy="725074"/>
              </a:xfrm>
            </p:grpSpPr>
            <p:sp>
              <p:nvSpPr>
                <p:cNvPr id="34" name="矩形 33">
                  <a:extLst>
                    <a:ext uri="{FF2B5EF4-FFF2-40B4-BE49-F238E27FC236}">
                      <a16:creationId xmlns:a16="http://schemas.microsoft.com/office/drawing/2014/main" id="{439E4B1A-578C-250E-4A80-7A098A0B8F42}"/>
                    </a:ext>
                  </a:extLst>
                </p:cNvPr>
                <p:cNvSpPr/>
                <p:nvPr/>
              </p:nvSpPr>
              <p:spPr>
                <a:xfrm>
                  <a:off x="2042152" y="2253525"/>
                  <a:ext cx="262375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404328D-8303-EE4D-A00C-DE1851C6565F}"/>
                    </a:ext>
                  </a:extLst>
                </p:cNvPr>
                <p:cNvSpPr txBox="1"/>
                <p:nvPr/>
              </p:nvSpPr>
              <p:spPr>
                <a:xfrm>
                  <a:off x="2789005" y="1939971"/>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grpSp>
          <p:grpSp>
            <p:nvGrpSpPr>
              <p:cNvPr id="31" name="组合 30">
                <a:extLst>
                  <a:ext uri="{FF2B5EF4-FFF2-40B4-BE49-F238E27FC236}">
                    <a16:creationId xmlns:a16="http://schemas.microsoft.com/office/drawing/2014/main" id="{BBD026F5-10E7-9970-0435-1099399FCFAE}"/>
                  </a:ext>
                </a:extLst>
              </p:cNvPr>
              <p:cNvGrpSpPr/>
              <p:nvPr/>
            </p:nvGrpSpPr>
            <p:grpSpPr>
              <a:xfrm>
                <a:off x="304800" y="2309063"/>
                <a:ext cx="6100239" cy="300446"/>
                <a:chOff x="301352" y="2013424"/>
                <a:chExt cx="6100239" cy="300446"/>
              </a:xfrm>
            </p:grpSpPr>
            <p:sp>
              <p:nvSpPr>
                <p:cNvPr id="24" name="矩形 23">
                  <a:extLst>
                    <a:ext uri="{FF2B5EF4-FFF2-40B4-BE49-F238E27FC236}">
                      <a16:creationId xmlns:a16="http://schemas.microsoft.com/office/drawing/2014/main" id="{7E7D59E8-B464-D223-507F-D53CB3B703A0}"/>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25" name="矩形 24">
                  <a:extLst>
                    <a:ext uri="{FF2B5EF4-FFF2-40B4-BE49-F238E27FC236}">
                      <a16:creationId xmlns:a16="http://schemas.microsoft.com/office/drawing/2014/main" id="{246C6815-5A23-7323-8E35-9B0A46116808}"/>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26" name="矩形 25">
                  <a:extLst>
                    <a:ext uri="{FF2B5EF4-FFF2-40B4-BE49-F238E27FC236}">
                      <a16:creationId xmlns:a16="http://schemas.microsoft.com/office/drawing/2014/main" id="{0ADD7C2C-9489-D5EA-025D-5544CC608517}"/>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27" name="矩形 26">
                  <a:extLst>
                    <a:ext uri="{FF2B5EF4-FFF2-40B4-BE49-F238E27FC236}">
                      <a16:creationId xmlns:a16="http://schemas.microsoft.com/office/drawing/2014/main" id="{115A52DB-39AC-292C-262D-085DB47DA19E}"/>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28" name="矩形 27">
                  <a:extLst>
                    <a:ext uri="{FF2B5EF4-FFF2-40B4-BE49-F238E27FC236}">
                      <a16:creationId xmlns:a16="http://schemas.microsoft.com/office/drawing/2014/main" id="{05EB32CF-CDD4-8F15-0314-A25E0E13A87F}"/>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29" name="矩形 28">
                  <a:extLst>
                    <a:ext uri="{FF2B5EF4-FFF2-40B4-BE49-F238E27FC236}">
                      <a16:creationId xmlns:a16="http://schemas.microsoft.com/office/drawing/2014/main" id="{2F6F4187-086E-8BAA-E715-8FDD2693DB77}"/>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30" name="矩形 29">
                  <a:extLst>
                    <a:ext uri="{FF2B5EF4-FFF2-40B4-BE49-F238E27FC236}">
                      <a16:creationId xmlns:a16="http://schemas.microsoft.com/office/drawing/2014/main" id="{4F69FAA9-68F1-433D-F37E-B6AA4939F4AC}"/>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22" name="矩形 21">
                <a:extLst>
                  <a:ext uri="{FF2B5EF4-FFF2-40B4-BE49-F238E27FC236}">
                    <a16:creationId xmlns:a16="http://schemas.microsoft.com/office/drawing/2014/main" id="{BAC7217A-6417-F01B-BD17-68D6EAFB9663}"/>
                  </a:ext>
                </a:extLst>
              </p:cNvPr>
              <p:cNvSpPr/>
              <p:nvPr/>
            </p:nvSpPr>
            <p:spPr>
              <a:xfrm>
                <a:off x="2046679"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2" name="矩形 151">
              <a:extLst>
                <a:ext uri="{FF2B5EF4-FFF2-40B4-BE49-F238E27FC236}">
                  <a16:creationId xmlns:a16="http://schemas.microsoft.com/office/drawing/2014/main" id="{431B0D34-9F17-777A-7299-202F44A7E7BB}"/>
                </a:ext>
              </a:extLst>
            </p:cNvPr>
            <p:cNvSpPr/>
            <p:nvPr/>
          </p:nvSpPr>
          <p:spPr>
            <a:xfrm>
              <a:off x="2923775" y="2305731"/>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2B100C6E-3B03-5F5F-5CFD-1931B01313AD}"/>
                </a:ext>
              </a:extLst>
            </p:cNvPr>
            <p:cNvSpPr/>
            <p:nvPr/>
          </p:nvSpPr>
          <p:spPr>
            <a:xfrm>
              <a:off x="3779952" y="2297790"/>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a:extLst>
              <a:ext uri="{FF2B5EF4-FFF2-40B4-BE49-F238E27FC236}">
                <a16:creationId xmlns:a16="http://schemas.microsoft.com/office/drawing/2014/main" id="{415F920A-A7A2-E403-2F7A-5743A6641812}"/>
              </a:ext>
            </a:extLst>
          </p:cNvPr>
          <p:cNvGrpSpPr/>
          <p:nvPr/>
        </p:nvGrpSpPr>
        <p:grpSpPr>
          <a:xfrm>
            <a:off x="306109" y="2649152"/>
            <a:ext cx="6100239" cy="725074"/>
            <a:chOff x="306109" y="2649152"/>
            <a:chExt cx="6100239" cy="725074"/>
          </a:xfrm>
        </p:grpSpPr>
        <p:grpSp>
          <p:nvGrpSpPr>
            <p:cNvPr id="158" name="组合 157">
              <a:extLst>
                <a:ext uri="{FF2B5EF4-FFF2-40B4-BE49-F238E27FC236}">
                  <a16:creationId xmlns:a16="http://schemas.microsoft.com/office/drawing/2014/main" id="{3713C090-268D-E94A-E02F-3F7C9941BB78}"/>
                </a:ext>
              </a:extLst>
            </p:cNvPr>
            <p:cNvGrpSpPr/>
            <p:nvPr/>
          </p:nvGrpSpPr>
          <p:grpSpPr>
            <a:xfrm>
              <a:off x="306109" y="2649152"/>
              <a:ext cx="6100239" cy="725074"/>
              <a:chOff x="304800" y="1939971"/>
              <a:chExt cx="6100239" cy="725074"/>
            </a:xfrm>
          </p:grpSpPr>
          <p:grpSp>
            <p:nvGrpSpPr>
              <p:cNvPr id="161" name="组合 160">
                <a:extLst>
                  <a:ext uri="{FF2B5EF4-FFF2-40B4-BE49-F238E27FC236}">
                    <a16:creationId xmlns:a16="http://schemas.microsoft.com/office/drawing/2014/main" id="{0BB0F531-3D6D-057E-7519-759CFE38923D}"/>
                  </a:ext>
                </a:extLst>
              </p:cNvPr>
              <p:cNvGrpSpPr/>
              <p:nvPr/>
            </p:nvGrpSpPr>
            <p:grpSpPr>
              <a:xfrm>
                <a:off x="2042152" y="1939971"/>
                <a:ext cx="2623752" cy="725074"/>
                <a:chOff x="2042152" y="1939971"/>
                <a:chExt cx="2623752" cy="725074"/>
              </a:xfrm>
            </p:grpSpPr>
            <p:sp>
              <p:nvSpPr>
                <p:cNvPr id="171" name="矩形 170">
                  <a:extLst>
                    <a:ext uri="{FF2B5EF4-FFF2-40B4-BE49-F238E27FC236}">
                      <a16:creationId xmlns:a16="http://schemas.microsoft.com/office/drawing/2014/main" id="{5C3722F2-CBD1-2B83-E563-D3C4A82F919D}"/>
                    </a:ext>
                  </a:extLst>
                </p:cNvPr>
                <p:cNvSpPr/>
                <p:nvPr/>
              </p:nvSpPr>
              <p:spPr>
                <a:xfrm>
                  <a:off x="2042152" y="2253525"/>
                  <a:ext cx="262375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2" name="文本框 171">
                  <a:extLst>
                    <a:ext uri="{FF2B5EF4-FFF2-40B4-BE49-F238E27FC236}">
                      <a16:creationId xmlns:a16="http://schemas.microsoft.com/office/drawing/2014/main" id="{C242265C-0E31-7A87-B37B-3A8931800933}"/>
                    </a:ext>
                  </a:extLst>
                </p:cNvPr>
                <p:cNvSpPr txBox="1"/>
                <p:nvPr/>
              </p:nvSpPr>
              <p:spPr>
                <a:xfrm>
                  <a:off x="2789005" y="1939971"/>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grpSp>
          <p:grpSp>
            <p:nvGrpSpPr>
              <p:cNvPr id="162" name="组合 161">
                <a:extLst>
                  <a:ext uri="{FF2B5EF4-FFF2-40B4-BE49-F238E27FC236}">
                    <a16:creationId xmlns:a16="http://schemas.microsoft.com/office/drawing/2014/main" id="{486D2355-B3CA-2D2A-D026-E2A0141E84ED}"/>
                  </a:ext>
                </a:extLst>
              </p:cNvPr>
              <p:cNvGrpSpPr/>
              <p:nvPr/>
            </p:nvGrpSpPr>
            <p:grpSpPr>
              <a:xfrm>
                <a:off x="304800" y="2309063"/>
                <a:ext cx="6100239" cy="300446"/>
                <a:chOff x="301352" y="2013424"/>
                <a:chExt cx="6100239" cy="300446"/>
              </a:xfrm>
            </p:grpSpPr>
            <p:sp>
              <p:nvSpPr>
                <p:cNvPr id="164" name="矩形 163">
                  <a:extLst>
                    <a:ext uri="{FF2B5EF4-FFF2-40B4-BE49-F238E27FC236}">
                      <a16:creationId xmlns:a16="http://schemas.microsoft.com/office/drawing/2014/main" id="{C0D72C9F-4042-9C64-C969-CD1E8C2CA75D}"/>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165" name="矩形 164">
                  <a:extLst>
                    <a:ext uri="{FF2B5EF4-FFF2-40B4-BE49-F238E27FC236}">
                      <a16:creationId xmlns:a16="http://schemas.microsoft.com/office/drawing/2014/main" id="{0E044101-8586-6F30-B7DB-E2071E10C3ED}"/>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66" name="矩形 165">
                  <a:extLst>
                    <a:ext uri="{FF2B5EF4-FFF2-40B4-BE49-F238E27FC236}">
                      <a16:creationId xmlns:a16="http://schemas.microsoft.com/office/drawing/2014/main" id="{0677CCA8-B441-A000-19C9-E07AC30DB49E}"/>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67" name="矩形 166">
                  <a:extLst>
                    <a:ext uri="{FF2B5EF4-FFF2-40B4-BE49-F238E27FC236}">
                      <a16:creationId xmlns:a16="http://schemas.microsoft.com/office/drawing/2014/main" id="{816BAE50-AF99-4AB0-665C-45B450DE620D}"/>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68" name="矩形 167">
                  <a:extLst>
                    <a:ext uri="{FF2B5EF4-FFF2-40B4-BE49-F238E27FC236}">
                      <a16:creationId xmlns:a16="http://schemas.microsoft.com/office/drawing/2014/main" id="{9A8A6368-DE5A-BD42-6745-7C30A96A6F8A}"/>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69" name="矩形 168">
                  <a:extLst>
                    <a:ext uri="{FF2B5EF4-FFF2-40B4-BE49-F238E27FC236}">
                      <a16:creationId xmlns:a16="http://schemas.microsoft.com/office/drawing/2014/main" id="{3B590496-12B3-7B41-2F5A-B17494768BAA}"/>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70" name="矩形 169">
                  <a:extLst>
                    <a:ext uri="{FF2B5EF4-FFF2-40B4-BE49-F238E27FC236}">
                      <a16:creationId xmlns:a16="http://schemas.microsoft.com/office/drawing/2014/main" id="{FC424361-2591-F6F7-2165-299506DEC8C4}"/>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163" name="矩形 162">
                <a:extLst>
                  <a:ext uri="{FF2B5EF4-FFF2-40B4-BE49-F238E27FC236}">
                    <a16:creationId xmlns:a16="http://schemas.microsoft.com/office/drawing/2014/main" id="{906752F1-C75C-382C-4FC7-57DE6A7D6345}"/>
                  </a:ext>
                </a:extLst>
              </p:cNvPr>
              <p:cNvSpPr/>
              <p:nvPr/>
            </p:nvSpPr>
            <p:spPr>
              <a:xfrm>
                <a:off x="2046679"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9" name="矩形 158">
              <a:extLst>
                <a:ext uri="{FF2B5EF4-FFF2-40B4-BE49-F238E27FC236}">
                  <a16:creationId xmlns:a16="http://schemas.microsoft.com/office/drawing/2014/main" id="{727B6EBB-B36E-8358-4D41-6683F971EFCB}"/>
                </a:ext>
              </a:extLst>
            </p:cNvPr>
            <p:cNvSpPr/>
            <p:nvPr/>
          </p:nvSpPr>
          <p:spPr>
            <a:xfrm>
              <a:off x="2925084" y="3014912"/>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a:extLst>
                <a:ext uri="{FF2B5EF4-FFF2-40B4-BE49-F238E27FC236}">
                  <a16:creationId xmlns:a16="http://schemas.microsoft.com/office/drawing/2014/main" id="{EA184152-F708-3B6F-4125-74B89EC62627}"/>
                </a:ext>
              </a:extLst>
            </p:cNvPr>
            <p:cNvSpPr/>
            <p:nvPr/>
          </p:nvSpPr>
          <p:spPr>
            <a:xfrm>
              <a:off x="3781261" y="3006971"/>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167364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1" fill="hold" nodeType="clickEffect">
                                  <p:stCondLst>
                                    <p:cond delay="0"/>
                                  </p:stCondLst>
                                  <p:childTnLst>
                                    <p:set>
                                      <p:cBhvr>
                                        <p:cTn id="13" dur="1" fill="hold">
                                          <p:stCondLst>
                                            <p:cond delay="0"/>
                                          </p:stCondLst>
                                        </p:cTn>
                                        <p:tgtEl>
                                          <p:spTgt spid="48"/>
                                        </p:tgtEl>
                                        <p:attrNameLst>
                                          <p:attrName>style.visibility</p:attrName>
                                        </p:attrNameLst>
                                      </p:cBhvr>
                                      <p:to>
                                        <p:strVal val="visible"/>
                                      </p:to>
                                    </p:set>
                                    <p:anim calcmode="lin" valueType="num">
                                      <p:cBhvr additive="base">
                                        <p:cTn id="14" dur="500"/>
                                        <p:tgtEl>
                                          <p:spTgt spid="48"/>
                                        </p:tgtEl>
                                        <p:attrNameLst>
                                          <p:attrName>ppt_y</p:attrName>
                                        </p:attrNameLst>
                                      </p:cBhvr>
                                      <p:tavLst>
                                        <p:tav tm="0">
                                          <p:val>
                                            <p:strVal val="#ppt_y-#ppt_h*1.125000"/>
                                          </p:val>
                                        </p:tav>
                                        <p:tav tm="100000">
                                          <p:val>
                                            <p:strVal val="#ppt_y"/>
                                          </p:val>
                                        </p:tav>
                                      </p:tavLst>
                                    </p:anim>
                                    <p:animEffect transition="in" filter="wipe(down)">
                                      <p:cBhvr>
                                        <p:cTn id="1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5DE4F913-8F0F-2C36-E9DE-DA0F389A027F}"/>
              </a:ext>
            </a:extLst>
          </p:cNvPr>
          <p:cNvSpPr txBox="1"/>
          <p:nvPr/>
        </p:nvSpPr>
        <p:spPr>
          <a:xfrm>
            <a:off x="7321143" y="896456"/>
            <a:ext cx="1710312" cy="369332"/>
          </a:xfrm>
          <a:prstGeom prst="rect">
            <a:avLst/>
          </a:prstGeom>
          <a:noFill/>
        </p:spPr>
        <p:txBody>
          <a:bodyPr wrap="square" rtlCol="0">
            <a:spAutoFit/>
          </a:bodyPr>
          <a:lstStyle/>
          <a:p>
            <a:pPr algn="ctr"/>
            <a:r>
              <a:rPr lang="en-US" altLang="zh-CN" b="1" dirty="0"/>
              <a:t>A</a:t>
            </a:r>
            <a:r>
              <a:rPr lang="zh-CN" altLang="en-US" b="1" dirty="0"/>
              <a:t>给</a:t>
            </a:r>
            <a:r>
              <a:rPr lang="en-US" altLang="zh-CN" b="1" dirty="0"/>
              <a:t>B</a:t>
            </a:r>
            <a:r>
              <a:rPr lang="zh-CN" altLang="en-US" b="1" dirty="0"/>
              <a:t>发送数据</a:t>
            </a:r>
          </a:p>
        </p:txBody>
      </p:sp>
      <p:sp>
        <p:nvSpPr>
          <p:cNvPr id="14" name="文本框 13">
            <a:extLst>
              <a:ext uri="{FF2B5EF4-FFF2-40B4-BE49-F238E27FC236}">
                <a16:creationId xmlns:a16="http://schemas.microsoft.com/office/drawing/2014/main" id="{E0CAA606-13D4-C0C7-238A-60691033913A}"/>
              </a:ext>
            </a:extLst>
          </p:cNvPr>
          <p:cNvSpPr txBox="1"/>
          <p:nvPr/>
        </p:nvSpPr>
        <p:spPr>
          <a:xfrm>
            <a:off x="7328743" y="1644093"/>
            <a:ext cx="1710312" cy="369332"/>
          </a:xfrm>
          <a:prstGeom prst="rect">
            <a:avLst/>
          </a:prstGeom>
          <a:noFill/>
        </p:spPr>
        <p:txBody>
          <a:bodyPr wrap="square" rtlCol="0">
            <a:spAutoFit/>
          </a:bodyPr>
          <a:lstStyle/>
          <a:p>
            <a:pPr algn="ctr"/>
            <a:r>
              <a:rPr lang="en-US" altLang="zh-CN" b="1" dirty="0"/>
              <a:t>B</a:t>
            </a:r>
            <a:r>
              <a:rPr lang="zh-CN" altLang="en-US" b="1" dirty="0"/>
              <a:t>对</a:t>
            </a:r>
            <a:r>
              <a:rPr lang="en-US" altLang="zh-CN" b="1" dirty="0"/>
              <a:t>A</a:t>
            </a:r>
            <a:r>
              <a:rPr lang="zh-CN" altLang="en-US" b="1" dirty="0"/>
              <a:t>流量控制</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p>
          </p:txBody>
        </p:sp>
      </p:grpSp>
      <p:grpSp>
        <p:nvGrpSpPr>
          <p:cNvPr id="16" name="组合 15">
            <a:extLst>
              <a:ext uri="{FF2B5EF4-FFF2-40B4-BE49-F238E27FC236}">
                <a16:creationId xmlns:a16="http://schemas.microsoft.com/office/drawing/2014/main" id="{80F1B311-2F3A-ACA2-07D1-822A44A2F429}"/>
              </a:ext>
            </a:extLst>
          </p:cNvPr>
          <p:cNvGrpSpPr/>
          <p:nvPr/>
        </p:nvGrpSpPr>
        <p:grpSpPr>
          <a:xfrm>
            <a:off x="6384834" y="1085736"/>
            <a:ext cx="3566255" cy="667591"/>
            <a:chOff x="5945910" y="1085736"/>
            <a:chExt cx="3566255" cy="667591"/>
          </a:xfrm>
        </p:grpSpPr>
        <p:grpSp>
          <p:nvGrpSpPr>
            <p:cNvPr id="7" name="组合 6">
              <a:extLst>
                <a:ext uri="{FF2B5EF4-FFF2-40B4-BE49-F238E27FC236}">
                  <a16:creationId xmlns:a16="http://schemas.microsoft.com/office/drawing/2014/main" id="{A9EFE3FE-4601-5B9E-77B2-289423C12D4B}"/>
                </a:ext>
              </a:extLst>
            </p:cNvPr>
            <p:cNvGrpSpPr/>
            <p:nvPr/>
          </p:nvGrpSpPr>
          <p:grpSpPr>
            <a:xfrm>
              <a:off x="5945910" y="1085736"/>
              <a:ext cx="677140" cy="654939"/>
              <a:chOff x="7511027" y="2136324"/>
              <a:chExt cx="677140" cy="654939"/>
            </a:xfrm>
          </p:grpSpPr>
          <p:pic>
            <p:nvPicPr>
              <p:cNvPr id="5" name="图形 4">
                <a:extLst>
                  <a:ext uri="{FF2B5EF4-FFF2-40B4-BE49-F238E27FC236}">
                    <a16:creationId xmlns:a16="http://schemas.microsoft.com/office/drawing/2014/main" id="{98E6B5E2-680A-FF63-F485-207329F649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6" name="文本框 5">
                <a:extLst>
                  <a:ext uri="{FF2B5EF4-FFF2-40B4-BE49-F238E27FC236}">
                    <a16:creationId xmlns:a16="http://schemas.microsoft.com/office/drawing/2014/main" id="{97B4575D-497E-45BE-06AF-A13242535CE0}"/>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A</a:t>
                </a:r>
                <a:endParaRPr lang="zh-CN" altLang="en-US" sz="2000" b="1" dirty="0">
                  <a:solidFill>
                    <a:schemeClr val="bg1"/>
                  </a:solidFill>
                </a:endParaRPr>
              </a:p>
            </p:txBody>
          </p:sp>
        </p:grpSp>
        <p:grpSp>
          <p:nvGrpSpPr>
            <p:cNvPr id="8" name="组合 7">
              <a:extLst>
                <a:ext uri="{FF2B5EF4-FFF2-40B4-BE49-F238E27FC236}">
                  <a16:creationId xmlns:a16="http://schemas.microsoft.com/office/drawing/2014/main" id="{9DCE203E-F6FE-5AE9-9972-1AB6CD8AB18F}"/>
                </a:ext>
              </a:extLst>
            </p:cNvPr>
            <p:cNvGrpSpPr/>
            <p:nvPr/>
          </p:nvGrpSpPr>
          <p:grpSpPr>
            <a:xfrm>
              <a:off x="8835025" y="1098388"/>
              <a:ext cx="677140" cy="654939"/>
              <a:chOff x="7511027" y="2136324"/>
              <a:chExt cx="677140" cy="654939"/>
            </a:xfrm>
          </p:grpSpPr>
          <p:pic>
            <p:nvPicPr>
              <p:cNvPr id="9" name="图形 8">
                <a:extLst>
                  <a:ext uri="{FF2B5EF4-FFF2-40B4-BE49-F238E27FC236}">
                    <a16:creationId xmlns:a16="http://schemas.microsoft.com/office/drawing/2014/main" id="{8E7D395B-A56C-8D44-578A-69F5B4FDCB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10" name="文本框 9">
                <a:extLst>
                  <a:ext uri="{FF2B5EF4-FFF2-40B4-BE49-F238E27FC236}">
                    <a16:creationId xmlns:a16="http://schemas.microsoft.com/office/drawing/2014/main" id="{0B74A95B-2D1F-F184-7228-D99702F49DE3}"/>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B</a:t>
                </a:r>
                <a:endParaRPr lang="zh-CN" altLang="en-US" sz="2000" b="1" dirty="0">
                  <a:solidFill>
                    <a:schemeClr val="bg1"/>
                  </a:solidFill>
                </a:endParaRPr>
              </a:p>
            </p:txBody>
          </p:sp>
        </p:grpSp>
        <p:grpSp>
          <p:nvGrpSpPr>
            <p:cNvPr id="15" name="组合 14">
              <a:extLst>
                <a:ext uri="{FF2B5EF4-FFF2-40B4-BE49-F238E27FC236}">
                  <a16:creationId xmlns:a16="http://schemas.microsoft.com/office/drawing/2014/main" id="{CAC90CB8-A264-FC0D-1AD3-01F784E189E9}"/>
                </a:ext>
              </a:extLst>
            </p:cNvPr>
            <p:cNvGrpSpPr/>
            <p:nvPr/>
          </p:nvGrpSpPr>
          <p:grpSpPr>
            <a:xfrm>
              <a:off x="6623050" y="1274762"/>
              <a:ext cx="2243850" cy="369332"/>
              <a:chOff x="6623050" y="1274762"/>
              <a:chExt cx="2243850" cy="369332"/>
            </a:xfrm>
          </p:grpSpPr>
          <p:sp>
            <p:nvSpPr>
              <p:cNvPr id="12" name="圆柱体 11">
                <a:extLst>
                  <a:ext uri="{FF2B5EF4-FFF2-40B4-BE49-F238E27FC236}">
                    <a16:creationId xmlns:a16="http://schemas.microsoft.com/office/drawing/2014/main" id="{780A8A3C-3E1F-E015-E386-B450A641478F}"/>
                  </a:ext>
                </a:extLst>
              </p:cNvPr>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D20203B-7340-3B3C-EB43-3D1FEAECF015}"/>
                  </a:ext>
                </a:extLst>
              </p:cNvPr>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p>
            </p:txBody>
          </p:sp>
        </p:grpSp>
      </p:grpSp>
      <p:grpSp>
        <p:nvGrpSpPr>
          <p:cNvPr id="23" name="组合 22">
            <a:extLst>
              <a:ext uri="{FF2B5EF4-FFF2-40B4-BE49-F238E27FC236}">
                <a16:creationId xmlns:a16="http://schemas.microsoft.com/office/drawing/2014/main" id="{61C6D7BC-FECE-3005-8CD3-BA8AA893F805}"/>
              </a:ext>
            </a:extLst>
          </p:cNvPr>
          <p:cNvGrpSpPr/>
          <p:nvPr/>
        </p:nvGrpSpPr>
        <p:grpSpPr>
          <a:xfrm>
            <a:off x="6464001" y="1740674"/>
            <a:ext cx="3418275" cy="4774426"/>
            <a:chOff x="7004329" y="1740674"/>
            <a:chExt cx="3418275" cy="4774426"/>
          </a:xfrm>
        </p:grpSpPr>
        <p:cxnSp>
          <p:nvCxnSpPr>
            <p:cNvPr id="18" name="直接箭头连接符 17">
              <a:extLst>
                <a:ext uri="{FF2B5EF4-FFF2-40B4-BE49-F238E27FC236}">
                  <a16:creationId xmlns:a16="http://schemas.microsoft.com/office/drawing/2014/main" id="{C29108A2-6FF6-EECC-D42A-4119A5C4474C}"/>
                </a:ext>
              </a:extLst>
            </p:cNvPr>
            <p:cNvCxnSpPr>
              <a:cxnSpLocks/>
            </p:cNvCxnSpPr>
            <p:nvPr/>
          </p:nvCxnSpPr>
          <p:spPr>
            <a:xfrm>
              <a:off x="7283602"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BE49CE6-D81F-402D-B4F5-95CBA7A575DA}"/>
                </a:ext>
              </a:extLst>
            </p:cNvPr>
            <p:cNvCxnSpPr>
              <a:cxnSpLocks/>
            </p:cNvCxnSpPr>
            <p:nvPr/>
          </p:nvCxnSpPr>
          <p:spPr>
            <a:xfrm>
              <a:off x="10152847"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01A7C94-9AE1-2E1F-703C-A039119CB0E7}"/>
                </a:ext>
              </a:extLst>
            </p:cNvPr>
            <p:cNvSpPr txBox="1"/>
            <p:nvPr/>
          </p:nvSpPr>
          <p:spPr>
            <a:xfrm>
              <a:off x="7004329" y="6145768"/>
              <a:ext cx="272374" cy="369332"/>
            </a:xfrm>
            <a:prstGeom prst="rect">
              <a:avLst/>
            </a:prstGeom>
            <a:noFill/>
          </p:spPr>
          <p:txBody>
            <a:bodyPr wrap="square" rtlCol="0">
              <a:spAutoFit/>
            </a:bodyPr>
            <a:lstStyle/>
            <a:p>
              <a:r>
                <a:rPr lang="en-US" altLang="zh-CN" b="1" dirty="0"/>
                <a:t>t</a:t>
              </a:r>
              <a:endParaRPr lang="zh-CN" altLang="en-US" b="1" dirty="0"/>
            </a:p>
          </p:txBody>
        </p:sp>
        <p:sp>
          <p:nvSpPr>
            <p:cNvPr id="21" name="文本框 20">
              <a:extLst>
                <a:ext uri="{FF2B5EF4-FFF2-40B4-BE49-F238E27FC236}">
                  <a16:creationId xmlns:a16="http://schemas.microsoft.com/office/drawing/2014/main" id="{4869CA13-848C-A58C-D7BA-8C0445D375C1}"/>
                </a:ext>
              </a:extLst>
            </p:cNvPr>
            <p:cNvSpPr txBox="1"/>
            <p:nvPr/>
          </p:nvSpPr>
          <p:spPr>
            <a:xfrm>
              <a:off x="10150230" y="6145768"/>
              <a:ext cx="272374" cy="369332"/>
            </a:xfrm>
            <a:prstGeom prst="rect">
              <a:avLst/>
            </a:prstGeom>
            <a:noFill/>
          </p:spPr>
          <p:txBody>
            <a:bodyPr wrap="square" rtlCol="0">
              <a:spAutoFit/>
            </a:bodyPr>
            <a:lstStyle/>
            <a:p>
              <a:r>
                <a:rPr lang="en-US" altLang="zh-CN" b="1" dirty="0"/>
                <a:t>t</a:t>
              </a:r>
              <a:endParaRPr lang="zh-CN" altLang="en-US" b="1" dirty="0"/>
            </a:p>
          </p:txBody>
        </p:sp>
      </p:grpSp>
      <p:grpSp>
        <p:nvGrpSpPr>
          <p:cNvPr id="43" name="组合 42">
            <a:extLst>
              <a:ext uri="{FF2B5EF4-FFF2-40B4-BE49-F238E27FC236}">
                <a16:creationId xmlns:a16="http://schemas.microsoft.com/office/drawing/2014/main" id="{C3B463AA-8B9D-4B7E-D071-35424D47E831}"/>
              </a:ext>
            </a:extLst>
          </p:cNvPr>
          <p:cNvGrpSpPr/>
          <p:nvPr/>
        </p:nvGrpSpPr>
        <p:grpSpPr>
          <a:xfrm>
            <a:off x="304800" y="1939971"/>
            <a:ext cx="9305102" cy="725074"/>
            <a:chOff x="304800" y="1939971"/>
            <a:chExt cx="9305102" cy="725074"/>
          </a:xfrm>
        </p:grpSpPr>
        <p:cxnSp>
          <p:nvCxnSpPr>
            <p:cNvPr id="37" name="直接箭头连接符 36">
              <a:extLst>
                <a:ext uri="{FF2B5EF4-FFF2-40B4-BE49-F238E27FC236}">
                  <a16:creationId xmlns:a16="http://schemas.microsoft.com/office/drawing/2014/main" id="{8C784D16-4E41-91E6-C816-314F22755AEA}"/>
                </a:ext>
              </a:extLst>
            </p:cNvPr>
            <p:cNvCxnSpPr>
              <a:cxnSpLocks/>
            </p:cNvCxnSpPr>
            <p:nvPr/>
          </p:nvCxnSpPr>
          <p:spPr>
            <a:xfrm>
              <a:off x="6743274" y="24592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116EFF78-2877-EA6D-EF75-C991CCBD3EBC}"/>
                </a:ext>
              </a:extLst>
            </p:cNvPr>
            <p:cNvSpPr txBox="1"/>
            <p:nvPr/>
          </p:nvSpPr>
          <p:spPr>
            <a:xfrm>
              <a:off x="7326420" y="2078680"/>
              <a:ext cx="935857" cy="369332"/>
            </a:xfrm>
            <a:prstGeom prst="rect">
              <a:avLst/>
            </a:prstGeom>
            <a:noFill/>
          </p:spPr>
          <p:txBody>
            <a:bodyPr wrap="square" rtlCol="0">
              <a:spAutoFit/>
            </a:bodyPr>
            <a:lstStyle/>
            <a:p>
              <a:pPr algn="ctr"/>
              <a:r>
                <a:rPr lang="en-US" altLang="zh-CN" b="1" dirty="0"/>
                <a:t>seq=401</a:t>
              </a:r>
              <a:endParaRPr lang="zh-CN" altLang="en-US" b="1" dirty="0"/>
            </a:p>
          </p:txBody>
        </p:sp>
        <p:sp>
          <p:nvSpPr>
            <p:cNvPr id="39" name="文本框 38">
              <a:extLst>
                <a:ext uri="{FF2B5EF4-FFF2-40B4-BE49-F238E27FC236}">
                  <a16:creationId xmlns:a16="http://schemas.microsoft.com/office/drawing/2014/main" id="{15D78F2B-4CBD-D199-E8FC-3A971CC2F58D}"/>
                </a:ext>
              </a:extLst>
            </p:cNvPr>
            <p:cNvSpPr txBox="1"/>
            <p:nvPr/>
          </p:nvSpPr>
          <p:spPr>
            <a:xfrm>
              <a:off x="8147629" y="2078680"/>
              <a:ext cx="868072" cy="369332"/>
            </a:xfrm>
            <a:prstGeom prst="rect">
              <a:avLst/>
            </a:prstGeom>
            <a:noFill/>
          </p:spPr>
          <p:txBody>
            <a:bodyPr wrap="square" rtlCol="0">
              <a:spAutoFit/>
            </a:bodyPr>
            <a:lstStyle/>
            <a:p>
              <a:pPr algn="ctr"/>
              <a:r>
                <a:rPr lang="en-US" altLang="zh-CN" b="1" dirty="0"/>
                <a:t>DATA</a:t>
              </a:r>
              <a:endParaRPr lang="zh-CN" altLang="en-US" b="1" dirty="0"/>
            </a:p>
          </p:txBody>
        </p:sp>
        <p:grpSp>
          <p:nvGrpSpPr>
            <p:cNvPr id="17" name="组合 16">
              <a:extLst>
                <a:ext uri="{FF2B5EF4-FFF2-40B4-BE49-F238E27FC236}">
                  <a16:creationId xmlns:a16="http://schemas.microsoft.com/office/drawing/2014/main" id="{ADB72C8C-ABEA-F4E1-7330-EA73485BF828}"/>
                </a:ext>
              </a:extLst>
            </p:cNvPr>
            <p:cNvGrpSpPr/>
            <p:nvPr/>
          </p:nvGrpSpPr>
          <p:grpSpPr>
            <a:xfrm>
              <a:off x="304800" y="1939971"/>
              <a:ext cx="6100239" cy="725074"/>
              <a:chOff x="304800" y="1939971"/>
              <a:chExt cx="6100239" cy="725074"/>
            </a:xfrm>
          </p:grpSpPr>
          <p:grpSp>
            <p:nvGrpSpPr>
              <p:cNvPr id="36" name="组合 35">
                <a:extLst>
                  <a:ext uri="{FF2B5EF4-FFF2-40B4-BE49-F238E27FC236}">
                    <a16:creationId xmlns:a16="http://schemas.microsoft.com/office/drawing/2014/main" id="{D6726EA9-6404-1339-A49D-92249748E9DC}"/>
                  </a:ext>
                </a:extLst>
              </p:cNvPr>
              <p:cNvGrpSpPr/>
              <p:nvPr/>
            </p:nvGrpSpPr>
            <p:grpSpPr>
              <a:xfrm>
                <a:off x="2042152" y="1939971"/>
                <a:ext cx="2623752" cy="725074"/>
                <a:chOff x="2042152" y="1939971"/>
                <a:chExt cx="2623752" cy="725074"/>
              </a:xfrm>
            </p:grpSpPr>
            <p:sp>
              <p:nvSpPr>
                <p:cNvPr id="34" name="矩形 33">
                  <a:extLst>
                    <a:ext uri="{FF2B5EF4-FFF2-40B4-BE49-F238E27FC236}">
                      <a16:creationId xmlns:a16="http://schemas.microsoft.com/office/drawing/2014/main" id="{439E4B1A-578C-250E-4A80-7A098A0B8F42}"/>
                    </a:ext>
                  </a:extLst>
                </p:cNvPr>
                <p:cNvSpPr/>
                <p:nvPr/>
              </p:nvSpPr>
              <p:spPr>
                <a:xfrm>
                  <a:off x="2042152" y="2253525"/>
                  <a:ext cx="262375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404328D-8303-EE4D-A00C-DE1851C6565F}"/>
                    </a:ext>
                  </a:extLst>
                </p:cNvPr>
                <p:cNvSpPr txBox="1"/>
                <p:nvPr/>
              </p:nvSpPr>
              <p:spPr>
                <a:xfrm>
                  <a:off x="2789005" y="1939971"/>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grpSp>
          <p:grpSp>
            <p:nvGrpSpPr>
              <p:cNvPr id="31" name="组合 30">
                <a:extLst>
                  <a:ext uri="{FF2B5EF4-FFF2-40B4-BE49-F238E27FC236}">
                    <a16:creationId xmlns:a16="http://schemas.microsoft.com/office/drawing/2014/main" id="{BBD026F5-10E7-9970-0435-1099399FCFAE}"/>
                  </a:ext>
                </a:extLst>
              </p:cNvPr>
              <p:cNvGrpSpPr/>
              <p:nvPr/>
            </p:nvGrpSpPr>
            <p:grpSpPr>
              <a:xfrm>
                <a:off x="304800" y="2309063"/>
                <a:ext cx="6100239" cy="300446"/>
                <a:chOff x="301352" y="2013424"/>
                <a:chExt cx="6100239" cy="300446"/>
              </a:xfrm>
            </p:grpSpPr>
            <p:sp>
              <p:nvSpPr>
                <p:cNvPr id="24" name="矩形 23">
                  <a:extLst>
                    <a:ext uri="{FF2B5EF4-FFF2-40B4-BE49-F238E27FC236}">
                      <a16:creationId xmlns:a16="http://schemas.microsoft.com/office/drawing/2014/main" id="{7E7D59E8-B464-D223-507F-D53CB3B703A0}"/>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25" name="矩形 24">
                  <a:extLst>
                    <a:ext uri="{FF2B5EF4-FFF2-40B4-BE49-F238E27FC236}">
                      <a16:creationId xmlns:a16="http://schemas.microsoft.com/office/drawing/2014/main" id="{246C6815-5A23-7323-8E35-9B0A46116808}"/>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26" name="矩形 25">
                  <a:extLst>
                    <a:ext uri="{FF2B5EF4-FFF2-40B4-BE49-F238E27FC236}">
                      <a16:creationId xmlns:a16="http://schemas.microsoft.com/office/drawing/2014/main" id="{0ADD7C2C-9489-D5EA-025D-5544CC608517}"/>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27" name="矩形 26">
                  <a:extLst>
                    <a:ext uri="{FF2B5EF4-FFF2-40B4-BE49-F238E27FC236}">
                      <a16:creationId xmlns:a16="http://schemas.microsoft.com/office/drawing/2014/main" id="{115A52DB-39AC-292C-262D-085DB47DA19E}"/>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28" name="矩形 27">
                  <a:extLst>
                    <a:ext uri="{FF2B5EF4-FFF2-40B4-BE49-F238E27FC236}">
                      <a16:creationId xmlns:a16="http://schemas.microsoft.com/office/drawing/2014/main" id="{05EB32CF-CDD4-8F15-0314-A25E0E13A87F}"/>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29" name="矩形 28">
                  <a:extLst>
                    <a:ext uri="{FF2B5EF4-FFF2-40B4-BE49-F238E27FC236}">
                      <a16:creationId xmlns:a16="http://schemas.microsoft.com/office/drawing/2014/main" id="{2F6F4187-086E-8BAA-E715-8FDD2693DB77}"/>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30" name="矩形 29">
                  <a:extLst>
                    <a:ext uri="{FF2B5EF4-FFF2-40B4-BE49-F238E27FC236}">
                      <a16:creationId xmlns:a16="http://schemas.microsoft.com/office/drawing/2014/main" id="{4F69FAA9-68F1-433D-F37E-B6AA4939F4AC}"/>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22" name="矩形 21">
                <a:extLst>
                  <a:ext uri="{FF2B5EF4-FFF2-40B4-BE49-F238E27FC236}">
                    <a16:creationId xmlns:a16="http://schemas.microsoft.com/office/drawing/2014/main" id="{BAC7217A-6417-F01B-BD17-68D6EAFB9663}"/>
                  </a:ext>
                </a:extLst>
              </p:cNvPr>
              <p:cNvSpPr/>
              <p:nvPr/>
            </p:nvSpPr>
            <p:spPr>
              <a:xfrm>
                <a:off x="2046679"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2" name="矩形 151">
              <a:extLst>
                <a:ext uri="{FF2B5EF4-FFF2-40B4-BE49-F238E27FC236}">
                  <a16:creationId xmlns:a16="http://schemas.microsoft.com/office/drawing/2014/main" id="{431B0D34-9F17-777A-7299-202F44A7E7BB}"/>
                </a:ext>
              </a:extLst>
            </p:cNvPr>
            <p:cNvSpPr/>
            <p:nvPr/>
          </p:nvSpPr>
          <p:spPr>
            <a:xfrm>
              <a:off x="2923775" y="2305731"/>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2B100C6E-3B03-5F5F-5CFD-1931B01313AD}"/>
                </a:ext>
              </a:extLst>
            </p:cNvPr>
            <p:cNvSpPr/>
            <p:nvPr/>
          </p:nvSpPr>
          <p:spPr>
            <a:xfrm>
              <a:off x="3779952" y="2297790"/>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25112D07-35EE-99D1-3B22-E49AB9E8673E}"/>
              </a:ext>
            </a:extLst>
          </p:cNvPr>
          <p:cNvGrpSpPr/>
          <p:nvPr/>
        </p:nvGrpSpPr>
        <p:grpSpPr>
          <a:xfrm>
            <a:off x="6744583" y="2787861"/>
            <a:ext cx="2866628" cy="380605"/>
            <a:chOff x="6744583" y="2787861"/>
            <a:chExt cx="2866628" cy="380605"/>
          </a:xfrm>
        </p:grpSpPr>
        <p:cxnSp>
          <p:nvCxnSpPr>
            <p:cNvPr id="155" name="直接箭头连接符 154">
              <a:extLst>
                <a:ext uri="{FF2B5EF4-FFF2-40B4-BE49-F238E27FC236}">
                  <a16:creationId xmlns:a16="http://schemas.microsoft.com/office/drawing/2014/main" id="{007DCFFE-6C82-C54C-1F4D-BB587DEF9070}"/>
                </a:ext>
              </a:extLst>
            </p:cNvPr>
            <p:cNvCxnSpPr>
              <a:cxnSpLocks/>
            </p:cNvCxnSpPr>
            <p:nvPr/>
          </p:nvCxnSpPr>
          <p:spPr>
            <a:xfrm>
              <a:off x="6744583" y="3168466"/>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56" name="文本框 155">
              <a:extLst>
                <a:ext uri="{FF2B5EF4-FFF2-40B4-BE49-F238E27FC236}">
                  <a16:creationId xmlns:a16="http://schemas.microsoft.com/office/drawing/2014/main" id="{192D6349-3A34-78BC-7998-136D37079C7C}"/>
                </a:ext>
              </a:extLst>
            </p:cNvPr>
            <p:cNvSpPr txBox="1"/>
            <p:nvPr/>
          </p:nvSpPr>
          <p:spPr>
            <a:xfrm>
              <a:off x="7327729" y="2787861"/>
              <a:ext cx="935857" cy="369332"/>
            </a:xfrm>
            <a:prstGeom prst="rect">
              <a:avLst/>
            </a:prstGeom>
            <a:noFill/>
          </p:spPr>
          <p:txBody>
            <a:bodyPr wrap="square" rtlCol="0">
              <a:spAutoFit/>
            </a:bodyPr>
            <a:lstStyle/>
            <a:p>
              <a:pPr algn="ctr"/>
              <a:r>
                <a:rPr lang="en-US" altLang="zh-CN" b="1" dirty="0"/>
                <a:t>seq=201</a:t>
              </a:r>
              <a:endParaRPr lang="zh-CN" altLang="en-US" b="1" dirty="0"/>
            </a:p>
          </p:txBody>
        </p:sp>
        <p:sp>
          <p:nvSpPr>
            <p:cNvPr id="157" name="文本框 156">
              <a:extLst>
                <a:ext uri="{FF2B5EF4-FFF2-40B4-BE49-F238E27FC236}">
                  <a16:creationId xmlns:a16="http://schemas.microsoft.com/office/drawing/2014/main" id="{083BA6C9-0C0D-C433-53D2-15D668CC5823}"/>
                </a:ext>
              </a:extLst>
            </p:cNvPr>
            <p:cNvSpPr txBox="1"/>
            <p:nvPr/>
          </p:nvSpPr>
          <p:spPr>
            <a:xfrm>
              <a:off x="8148938" y="2787861"/>
              <a:ext cx="868072" cy="369332"/>
            </a:xfrm>
            <a:prstGeom prst="rect">
              <a:avLst/>
            </a:prstGeom>
            <a:noFill/>
          </p:spPr>
          <p:txBody>
            <a:bodyPr wrap="square" rtlCol="0">
              <a:spAutoFit/>
            </a:bodyPr>
            <a:lstStyle/>
            <a:p>
              <a:pPr algn="ctr"/>
              <a:r>
                <a:rPr lang="en-US" altLang="zh-CN" b="1" dirty="0"/>
                <a:t>DATA</a:t>
              </a:r>
              <a:endParaRPr lang="zh-CN" altLang="en-US" b="1" dirty="0"/>
            </a:p>
          </p:txBody>
        </p:sp>
      </p:grpSp>
      <p:grpSp>
        <p:nvGrpSpPr>
          <p:cNvPr id="161" name="组合 160">
            <a:extLst>
              <a:ext uri="{FF2B5EF4-FFF2-40B4-BE49-F238E27FC236}">
                <a16:creationId xmlns:a16="http://schemas.microsoft.com/office/drawing/2014/main" id="{0BB0F531-3D6D-057E-7519-759CFE38923D}"/>
              </a:ext>
            </a:extLst>
          </p:cNvPr>
          <p:cNvGrpSpPr/>
          <p:nvPr/>
        </p:nvGrpSpPr>
        <p:grpSpPr>
          <a:xfrm>
            <a:off x="2043461" y="2649152"/>
            <a:ext cx="2623752" cy="725074"/>
            <a:chOff x="2042152" y="1939971"/>
            <a:chExt cx="2623752" cy="725074"/>
          </a:xfrm>
        </p:grpSpPr>
        <p:sp>
          <p:nvSpPr>
            <p:cNvPr id="171" name="矩形 170">
              <a:extLst>
                <a:ext uri="{FF2B5EF4-FFF2-40B4-BE49-F238E27FC236}">
                  <a16:creationId xmlns:a16="http://schemas.microsoft.com/office/drawing/2014/main" id="{5C3722F2-CBD1-2B83-E563-D3C4A82F919D}"/>
                </a:ext>
              </a:extLst>
            </p:cNvPr>
            <p:cNvSpPr/>
            <p:nvPr/>
          </p:nvSpPr>
          <p:spPr>
            <a:xfrm>
              <a:off x="2042152" y="2253525"/>
              <a:ext cx="262375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2" name="文本框 171">
              <a:extLst>
                <a:ext uri="{FF2B5EF4-FFF2-40B4-BE49-F238E27FC236}">
                  <a16:creationId xmlns:a16="http://schemas.microsoft.com/office/drawing/2014/main" id="{C242265C-0E31-7A87-B37B-3A8931800933}"/>
                </a:ext>
              </a:extLst>
            </p:cNvPr>
            <p:cNvSpPr txBox="1"/>
            <p:nvPr/>
          </p:nvSpPr>
          <p:spPr>
            <a:xfrm>
              <a:off x="2789005" y="1939971"/>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grpSp>
      <p:grpSp>
        <p:nvGrpSpPr>
          <p:cNvPr id="162" name="组合 161">
            <a:extLst>
              <a:ext uri="{FF2B5EF4-FFF2-40B4-BE49-F238E27FC236}">
                <a16:creationId xmlns:a16="http://schemas.microsoft.com/office/drawing/2014/main" id="{486D2355-B3CA-2D2A-D026-E2A0141E84ED}"/>
              </a:ext>
            </a:extLst>
          </p:cNvPr>
          <p:cNvGrpSpPr/>
          <p:nvPr/>
        </p:nvGrpSpPr>
        <p:grpSpPr>
          <a:xfrm>
            <a:off x="306109" y="3018244"/>
            <a:ext cx="6100239" cy="300446"/>
            <a:chOff x="301352" y="2013424"/>
            <a:chExt cx="6100239" cy="300446"/>
          </a:xfrm>
        </p:grpSpPr>
        <p:sp>
          <p:nvSpPr>
            <p:cNvPr id="164" name="矩形 163">
              <a:extLst>
                <a:ext uri="{FF2B5EF4-FFF2-40B4-BE49-F238E27FC236}">
                  <a16:creationId xmlns:a16="http://schemas.microsoft.com/office/drawing/2014/main" id="{C0D72C9F-4042-9C64-C969-CD1E8C2CA75D}"/>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165" name="矩形 164">
              <a:extLst>
                <a:ext uri="{FF2B5EF4-FFF2-40B4-BE49-F238E27FC236}">
                  <a16:creationId xmlns:a16="http://schemas.microsoft.com/office/drawing/2014/main" id="{0E044101-8586-6F30-B7DB-E2071E10C3ED}"/>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66" name="矩形 165">
              <a:extLst>
                <a:ext uri="{FF2B5EF4-FFF2-40B4-BE49-F238E27FC236}">
                  <a16:creationId xmlns:a16="http://schemas.microsoft.com/office/drawing/2014/main" id="{0677CCA8-B441-A000-19C9-E07AC30DB49E}"/>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67" name="矩形 166">
              <a:extLst>
                <a:ext uri="{FF2B5EF4-FFF2-40B4-BE49-F238E27FC236}">
                  <a16:creationId xmlns:a16="http://schemas.microsoft.com/office/drawing/2014/main" id="{816BAE50-AF99-4AB0-665C-45B450DE620D}"/>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68" name="矩形 167">
              <a:extLst>
                <a:ext uri="{FF2B5EF4-FFF2-40B4-BE49-F238E27FC236}">
                  <a16:creationId xmlns:a16="http://schemas.microsoft.com/office/drawing/2014/main" id="{9A8A6368-DE5A-BD42-6745-7C30A96A6F8A}"/>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69" name="矩形 168">
              <a:extLst>
                <a:ext uri="{FF2B5EF4-FFF2-40B4-BE49-F238E27FC236}">
                  <a16:creationId xmlns:a16="http://schemas.microsoft.com/office/drawing/2014/main" id="{3B590496-12B3-7B41-2F5A-B17494768BAA}"/>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70" name="矩形 169">
              <a:extLst>
                <a:ext uri="{FF2B5EF4-FFF2-40B4-BE49-F238E27FC236}">
                  <a16:creationId xmlns:a16="http://schemas.microsoft.com/office/drawing/2014/main" id="{FC424361-2591-F6F7-2165-299506DEC8C4}"/>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163" name="矩形 162">
            <a:extLst>
              <a:ext uri="{FF2B5EF4-FFF2-40B4-BE49-F238E27FC236}">
                <a16:creationId xmlns:a16="http://schemas.microsoft.com/office/drawing/2014/main" id="{906752F1-C75C-382C-4FC7-57DE6A7D6345}"/>
              </a:ext>
            </a:extLst>
          </p:cNvPr>
          <p:cNvSpPr/>
          <p:nvPr/>
        </p:nvSpPr>
        <p:spPr>
          <a:xfrm>
            <a:off x="2047988" y="3018245"/>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9" name="矩形 158">
            <a:extLst>
              <a:ext uri="{FF2B5EF4-FFF2-40B4-BE49-F238E27FC236}">
                <a16:creationId xmlns:a16="http://schemas.microsoft.com/office/drawing/2014/main" id="{727B6EBB-B36E-8358-4D41-6683F971EFCB}"/>
              </a:ext>
            </a:extLst>
          </p:cNvPr>
          <p:cNvSpPr/>
          <p:nvPr/>
        </p:nvSpPr>
        <p:spPr>
          <a:xfrm>
            <a:off x="2925084" y="3014912"/>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a:extLst>
              <a:ext uri="{FF2B5EF4-FFF2-40B4-BE49-F238E27FC236}">
                <a16:creationId xmlns:a16="http://schemas.microsoft.com/office/drawing/2014/main" id="{EA184152-F708-3B6F-4125-74B89EC62627}"/>
              </a:ext>
            </a:extLst>
          </p:cNvPr>
          <p:cNvSpPr/>
          <p:nvPr/>
        </p:nvSpPr>
        <p:spPr>
          <a:xfrm>
            <a:off x="3781261" y="3006971"/>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A726612A-4AC7-FBE1-6698-D6640BC7596C}"/>
              </a:ext>
            </a:extLst>
          </p:cNvPr>
          <p:cNvGrpSpPr/>
          <p:nvPr/>
        </p:nvGrpSpPr>
        <p:grpSpPr>
          <a:xfrm>
            <a:off x="1915676" y="3429000"/>
            <a:ext cx="1131392" cy="651256"/>
            <a:chOff x="1915676" y="3429000"/>
            <a:chExt cx="1131392" cy="651256"/>
          </a:xfrm>
        </p:grpSpPr>
        <p:sp>
          <p:nvSpPr>
            <p:cNvPr id="173" name="alarm-clock_92384">
              <a:extLst>
                <a:ext uri="{FF2B5EF4-FFF2-40B4-BE49-F238E27FC236}">
                  <a16:creationId xmlns:a16="http://schemas.microsoft.com/office/drawing/2014/main" id="{3AF48EA7-7C6C-4B45-41A7-AE10140A4100}"/>
                </a:ext>
              </a:extLst>
            </p:cNvPr>
            <p:cNvSpPr/>
            <p:nvPr/>
          </p:nvSpPr>
          <p:spPr>
            <a:xfrm>
              <a:off x="2330265" y="3429000"/>
              <a:ext cx="249215" cy="298307"/>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 name="T68" fmla="*/ 600116 w 606244"/>
                <a:gd name="T69" fmla="*/ 600116 w 606244"/>
                <a:gd name="T70" fmla="*/ 600116 w 606244"/>
                <a:gd name="T71" fmla="*/ 600116 w 606244"/>
                <a:gd name="T72" fmla="*/ 600116 w 606244"/>
                <a:gd name="T73" fmla="*/ 600116 w 606244"/>
                <a:gd name="T74" fmla="*/ 600116 w 606244"/>
                <a:gd name="T75"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45" h="4369">
                  <a:moveTo>
                    <a:pt x="3093" y="1241"/>
                  </a:moveTo>
                  <a:lnTo>
                    <a:pt x="3147" y="1187"/>
                  </a:lnTo>
                  <a:cubicBezTo>
                    <a:pt x="3179" y="1202"/>
                    <a:pt x="3214" y="1211"/>
                    <a:pt x="3250" y="1211"/>
                  </a:cubicBezTo>
                  <a:cubicBezTo>
                    <a:pt x="3317" y="1211"/>
                    <a:pt x="3381" y="1182"/>
                    <a:pt x="3425" y="1132"/>
                  </a:cubicBezTo>
                  <a:cubicBezTo>
                    <a:pt x="3510" y="1036"/>
                    <a:pt x="3501" y="889"/>
                    <a:pt x="3405" y="804"/>
                  </a:cubicBezTo>
                  <a:lnTo>
                    <a:pt x="3188" y="612"/>
                  </a:lnTo>
                  <a:cubicBezTo>
                    <a:pt x="3145" y="574"/>
                    <a:pt x="3091" y="554"/>
                    <a:pt x="3034" y="554"/>
                  </a:cubicBezTo>
                  <a:cubicBezTo>
                    <a:pt x="2967" y="554"/>
                    <a:pt x="2904" y="582"/>
                    <a:pt x="2860" y="632"/>
                  </a:cubicBezTo>
                  <a:cubicBezTo>
                    <a:pt x="2818" y="679"/>
                    <a:pt x="2798" y="739"/>
                    <a:pt x="2802" y="801"/>
                  </a:cubicBezTo>
                  <a:cubicBezTo>
                    <a:pt x="2804" y="845"/>
                    <a:pt x="2820" y="887"/>
                    <a:pt x="2845" y="923"/>
                  </a:cubicBezTo>
                  <a:lnTo>
                    <a:pt x="2775" y="993"/>
                  </a:lnTo>
                  <a:cubicBezTo>
                    <a:pt x="2552" y="855"/>
                    <a:pt x="2296" y="764"/>
                    <a:pt x="2022" y="734"/>
                  </a:cubicBezTo>
                  <a:lnTo>
                    <a:pt x="2022" y="604"/>
                  </a:lnTo>
                  <a:lnTo>
                    <a:pt x="2027" y="604"/>
                  </a:lnTo>
                  <a:cubicBezTo>
                    <a:pt x="2194" y="604"/>
                    <a:pt x="2329" y="468"/>
                    <a:pt x="2329" y="302"/>
                  </a:cubicBezTo>
                  <a:cubicBezTo>
                    <a:pt x="2329" y="135"/>
                    <a:pt x="2194" y="0"/>
                    <a:pt x="2027" y="0"/>
                  </a:cubicBezTo>
                  <a:lnTo>
                    <a:pt x="1617" y="0"/>
                  </a:lnTo>
                  <a:cubicBezTo>
                    <a:pt x="1451" y="0"/>
                    <a:pt x="1316" y="135"/>
                    <a:pt x="1316" y="302"/>
                  </a:cubicBezTo>
                  <a:cubicBezTo>
                    <a:pt x="1316" y="468"/>
                    <a:pt x="1451" y="604"/>
                    <a:pt x="1617" y="604"/>
                  </a:cubicBezTo>
                  <a:lnTo>
                    <a:pt x="1622" y="604"/>
                  </a:lnTo>
                  <a:lnTo>
                    <a:pt x="1622" y="734"/>
                  </a:lnTo>
                  <a:cubicBezTo>
                    <a:pt x="711" y="834"/>
                    <a:pt x="0" y="1609"/>
                    <a:pt x="0" y="2546"/>
                  </a:cubicBezTo>
                  <a:cubicBezTo>
                    <a:pt x="0" y="3551"/>
                    <a:pt x="817" y="4369"/>
                    <a:pt x="1822" y="4369"/>
                  </a:cubicBezTo>
                  <a:cubicBezTo>
                    <a:pt x="2827" y="4369"/>
                    <a:pt x="3645" y="3551"/>
                    <a:pt x="3645" y="2546"/>
                  </a:cubicBezTo>
                  <a:cubicBezTo>
                    <a:pt x="3645" y="2035"/>
                    <a:pt x="3433" y="1572"/>
                    <a:pt x="3093" y="1241"/>
                  </a:cubicBezTo>
                  <a:close/>
                  <a:moveTo>
                    <a:pt x="2506" y="2816"/>
                  </a:moveTo>
                  <a:lnTo>
                    <a:pt x="2086" y="2816"/>
                  </a:lnTo>
                  <a:cubicBezTo>
                    <a:pt x="2021" y="2879"/>
                    <a:pt x="1933" y="2918"/>
                    <a:pt x="1836" y="2918"/>
                  </a:cubicBezTo>
                  <a:cubicBezTo>
                    <a:pt x="1637" y="2918"/>
                    <a:pt x="1477" y="2757"/>
                    <a:pt x="1477" y="2559"/>
                  </a:cubicBezTo>
                  <a:cubicBezTo>
                    <a:pt x="1477" y="2441"/>
                    <a:pt x="1534" y="2336"/>
                    <a:pt x="1622" y="2271"/>
                  </a:cubicBezTo>
                  <a:lnTo>
                    <a:pt x="1622" y="1534"/>
                  </a:lnTo>
                  <a:cubicBezTo>
                    <a:pt x="1622" y="1424"/>
                    <a:pt x="1712" y="1334"/>
                    <a:pt x="1822" y="1334"/>
                  </a:cubicBezTo>
                  <a:cubicBezTo>
                    <a:pt x="1933" y="1334"/>
                    <a:pt x="2022" y="1424"/>
                    <a:pt x="2022" y="1534"/>
                  </a:cubicBezTo>
                  <a:lnTo>
                    <a:pt x="2022" y="2253"/>
                  </a:lnTo>
                  <a:cubicBezTo>
                    <a:pt x="2085" y="2291"/>
                    <a:pt x="2135" y="2348"/>
                    <a:pt x="2164" y="2416"/>
                  </a:cubicBezTo>
                  <a:lnTo>
                    <a:pt x="2506" y="2416"/>
                  </a:lnTo>
                  <a:cubicBezTo>
                    <a:pt x="2616" y="2416"/>
                    <a:pt x="2706" y="2505"/>
                    <a:pt x="2706" y="2616"/>
                  </a:cubicBezTo>
                  <a:cubicBezTo>
                    <a:pt x="2706" y="2726"/>
                    <a:pt x="2616" y="2816"/>
                    <a:pt x="2506" y="281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文本框 31">
              <a:extLst>
                <a:ext uri="{FF2B5EF4-FFF2-40B4-BE49-F238E27FC236}">
                  <a16:creationId xmlns:a16="http://schemas.microsoft.com/office/drawing/2014/main" id="{FC675A43-C46D-779F-EBD7-EDB2093A3A47}"/>
                </a:ext>
              </a:extLst>
            </p:cNvPr>
            <p:cNvSpPr txBox="1"/>
            <p:nvPr/>
          </p:nvSpPr>
          <p:spPr>
            <a:xfrm>
              <a:off x="1915676" y="3710924"/>
              <a:ext cx="1131392" cy="369332"/>
            </a:xfrm>
            <a:prstGeom prst="rect">
              <a:avLst/>
            </a:prstGeom>
            <a:noFill/>
          </p:spPr>
          <p:txBody>
            <a:bodyPr wrap="square" rtlCol="0">
              <a:spAutoFit/>
            </a:bodyPr>
            <a:lstStyle/>
            <a:p>
              <a:r>
                <a:rPr lang="zh-CN" altLang="en-US" b="1" dirty="0">
                  <a:solidFill>
                    <a:schemeClr val="accent1"/>
                  </a:solidFill>
                </a:rPr>
                <a:t>超时重传</a:t>
              </a:r>
            </a:p>
          </p:txBody>
        </p:sp>
      </p:grpSp>
      <p:sp>
        <p:nvSpPr>
          <p:cNvPr id="65" name="矩形 64">
            <a:extLst>
              <a:ext uri="{FF2B5EF4-FFF2-40B4-BE49-F238E27FC236}">
                <a16:creationId xmlns:a16="http://schemas.microsoft.com/office/drawing/2014/main" id="{B13D955C-0573-9E99-41C2-FD1CEF7736EB}"/>
              </a:ext>
            </a:extLst>
          </p:cNvPr>
          <p:cNvSpPr/>
          <p:nvPr/>
        </p:nvSpPr>
        <p:spPr>
          <a:xfrm>
            <a:off x="2049798" y="3014912"/>
            <a:ext cx="869387" cy="300444"/>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1" name="组合 40">
            <a:extLst>
              <a:ext uri="{FF2B5EF4-FFF2-40B4-BE49-F238E27FC236}">
                <a16:creationId xmlns:a16="http://schemas.microsoft.com/office/drawing/2014/main" id="{72D5DB4C-7279-C5B5-4DD9-490EC5D1A017}"/>
              </a:ext>
            </a:extLst>
          </p:cNvPr>
          <p:cNvGrpSpPr/>
          <p:nvPr/>
        </p:nvGrpSpPr>
        <p:grpSpPr>
          <a:xfrm>
            <a:off x="6736375" y="4037147"/>
            <a:ext cx="2875767" cy="370075"/>
            <a:chOff x="6736375" y="4037147"/>
            <a:chExt cx="2875767" cy="370075"/>
          </a:xfrm>
        </p:grpSpPr>
        <p:cxnSp>
          <p:nvCxnSpPr>
            <p:cNvPr id="67" name="直接箭头连接符 66">
              <a:extLst>
                <a:ext uri="{FF2B5EF4-FFF2-40B4-BE49-F238E27FC236}">
                  <a16:creationId xmlns:a16="http://schemas.microsoft.com/office/drawing/2014/main" id="{9540F7EC-3392-5A8B-5918-F498D377E2BB}"/>
                </a:ext>
              </a:extLst>
            </p:cNvPr>
            <p:cNvCxnSpPr>
              <a:cxnSpLocks/>
            </p:cNvCxnSpPr>
            <p:nvPr/>
          </p:nvCxnSpPr>
          <p:spPr>
            <a:xfrm flipH="1">
              <a:off x="6736375" y="4407222"/>
              <a:ext cx="2864634"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AEA32A36-3631-6BBF-FADB-67CD50B58072}"/>
                </a:ext>
              </a:extLst>
            </p:cNvPr>
            <p:cNvSpPr txBox="1"/>
            <p:nvPr/>
          </p:nvSpPr>
          <p:spPr>
            <a:xfrm>
              <a:off x="6890419" y="4037147"/>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69" name="文本框 68">
              <a:extLst>
                <a:ext uri="{FF2B5EF4-FFF2-40B4-BE49-F238E27FC236}">
                  <a16:creationId xmlns:a16="http://schemas.microsoft.com/office/drawing/2014/main" id="{88CFCDD2-5858-7283-7C74-0C8F5AFCAE1C}"/>
                </a:ext>
              </a:extLst>
            </p:cNvPr>
            <p:cNvSpPr txBox="1"/>
            <p:nvPr/>
          </p:nvSpPr>
          <p:spPr>
            <a:xfrm>
              <a:off x="7593340" y="4037147"/>
              <a:ext cx="1012088" cy="369332"/>
            </a:xfrm>
            <a:prstGeom prst="rect">
              <a:avLst/>
            </a:prstGeom>
            <a:noFill/>
          </p:spPr>
          <p:txBody>
            <a:bodyPr wrap="square" rtlCol="0">
              <a:spAutoFit/>
            </a:bodyPr>
            <a:lstStyle/>
            <a:p>
              <a:pPr algn="ctr"/>
              <a:r>
                <a:rPr lang="en-US" altLang="zh-CN" b="1" dirty="0"/>
                <a:t>ack=501</a:t>
              </a:r>
              <a:endParaRPr lang="zh-CN" altLang="en-US" b="1" dirty="0"/>
            </a:p>
          </p:txBody>
        </p:sp>
        <p:sp>
          <p:nvSpPr>
            <p:cNvPr id="70" name="文本框 69">
              <a:extLst>
                <a:ext uri="{FF2B5EF4-FFF2-40B4-BE49-F238E27FC236}">
                  <a16:creationId xmlns:a16="http://schemas.microsoft.com/office/drawing/2014/main" id="{95EA10A1-4FBB-46C4-DD63-67F7AB41F8C2}"/>
                </a:ext>
              </a:extLst>
            </p:cNvPr>
            <p:cNvSpPr txBox="1"/>
            <p:nvPr/>
          </p:nvSpPr>
          <p:spPr>
            <a:xfrm>
              <a:off x="8502295" y="4037147"/>
              <a:ext cx="1109847" cy="369332"/>
            </a:xfrm>
            <a:prstGeom prst="rect">
              <a:avLst/>
            </a:prstGeom>
            <a:noFill/>
          </p:spPr>
          <p:txBody>
            <a:bodyPr wrap="square" rtlCol="0">
              <a:spAutoFit/>
            </a:bodyPr>
            <a:lstStyle/>
            <a:p>
              <a:pPr algn="ctr"/>
              <a:r>
                <a:rPr lang="en-US" altLang="zh-CN" b="1" dirty="0"/>
                <a:t>rwnd=100</a:t>
              </a:r>
              <a:endParaRPr lang="zh-CN" altLang="en-US" b="1" dirty="0"/>
            </a:p>
          </p:txBody>
        </p:sp>
      </p:grpSp>
      <p:grpSp>
        <p:nvGrpSpPr>
          <p:cNvPr id="42" name="组合 41">
            <a:extLst>
              <a:ext uri="{FF2B5EF4-FFF2-40B4-BE49-F238E27FC236}">
                <a16:creationId xmlns:a16="http://schemas.microsoft.com/office/drawing/2014/main" id="{CB414374-CACC-EA72-1CE4-19BE1F683299}"/>
              </a:ext>
            </a:extLst>
          </p:cNvPr>
          <p:cNvGrpSpPr/>
          <p:nvPr/>
        </p:nvGrpSpPr>
        <p:grpSpPr>
          <a:xfrm>
            <a:off x="304800" y="3906970"/>
            <a:ext cx="6100239" cy="725074"/>
            <a:chOff x="304800" y="3906970"/>
            <a:chExt cx="6100239" cy="725074"/>
          </a:xfrm>
        </p:grpSpPr>
        <p:grpSp>
          <p:nvGrpSpPr>
            <p:cNvPr id="75" name="组合 74">
              <a:extLst>
                <a:ext uri="{FF2B5EF4-FFF2-40B4-BE49-F238E27FC236}">
                  <a16:creationId xmlns:a16="http://schemas.microsoft.com/office/drawing/2014/main" id="{B5F9AE46-B8CF-585D-A2BA-7F91821A0F0D}"/>
                </a:ext>
              </a:extLst>
            </p:cNvPr>
            <p:cNvGrpSpPr/>
            <p:nvPr/>
          </p:nvGrpSpPr>
          <p:grpSpPr>
            <a:xfrm>
              <a:off x="304800" y="3906970"/>
              <a:ext cx="6100239" cy="725074"/>
              <a:chOff x="304800" y="1939971"/>
              <a:chExt cx="6100239" cy="725074"/>
            </a:xfrm>
          </p:grpSpPr>
          <p:grpSp>
            <p:nvGrpSpPr>
              <p:cNvPr id="78" name="组合 77">
                <a:extLst>
                  <a:ext uri="{FF2B5EF4-FFF2-40B4-BE49-F238E27FC236}">
                    <a16:creationId xmlns:a16="http://schemas.microsoft.com/office/drawing/2014/main" id="{461F3DB5-98AA-D965-395E-DCEF9906FECE}"/>
                  </a:ext>
                </a:extLst>
              </p:cNvPr>
              <p:cNvGrpSpPr/>
              <p:nvPr/>
            </p:nvGrpSpPr>
            <p:grpSpPr>
              <a:xfrm>
                <a:off x="2042152" y="1939971"/>
                <a:ext cx="2623752" cy="725074"/>
                <a:chOff x="2042152" y="1939971"/>
                <a:chExt cx="2623752" cy="725074"/>
              </a:xfrm>
            </p:grpSpPr>
            <p:sp>
              <p:nvSpPr>
                <p:cNvPr id="88" name="矩形 87">
                  <a:extLst>
                    <a:ext uri="{FF2B5EF4-FFF2-40B4-BE49-F238E27FC236}">
                      <a16:creationId xmlns:a16="http://schemas.microsoft.com/office/drawing/2014/main" id="{98D9212A-C4AD-C17F-56A5-14A5EF92FBFC}"/>
                    </a:ext>
                  </a:extLst>
                </p:cNvPr>
                <p:cNvSpPr/>
                <p:nvPr/>
              </p:nvSpPr>
              <p:spPr>
                <a:xfrm>
                  <a:off x="2042152" y="2253525"/>
                  <a:ext cx="262375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文本框 88">
                  <a:extLst>
                    <a:ext uri="{FF2B5EF4-FFF2-40B4-BE49-F238E27FC236}">
                      <a16:creationId xmlns:a16="http://schemas.microsoft.com/office/drawing/2014/main" id="{EFBB2E3C-9864-8C96-2FA3-57818CB9E3FF}"/>
                    </a:ext>
                  </a:extLst>
                </p:cNvPr>
                <p:cNvSpPr txBox="1"/>
                <p:nvPr/>
              </p:nvSpPr>
              <p:spPr>
                <a:xfrm>
                  <a:off x="2789005" y="1939971"/>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grpSp>
          <p:grpSp>
            <p:nvGrpSpPr>
              <p:cNvPr id="79" name="组合 78">
                <a:extLst>
                  <a:ext uri="{FF2B5EF4-FFF2-40B4-BE49-F238E27FC236}">
                    <a16:creationId xmlns:a16="http://schemas.microsoft.com/office/drawing/2014/main" id="{E87EA146-27D8-7334-E5F3-EA8EE5DA0842}"/>
                  </a:ext>
                </a:extLst>
              </p:cNvPr>
              <p:cNvGrpSpPr/>
              <p:nvPr/>
            </p:nvGrpSpPr>
            <p:grpSpPr>
              <a:xfrm>
                <a:off x="304800" y="2309063"/>
                <a:ext cx="6100239" cy="300446"/>
                <a:chOff x="301352" y="2013424"/>
                <a:chExt cx="6100239" cy="300446"/>
              </a:xfrm>
            </p:grpSpPr>
            <p:sp>
              <p:nvSpPr>
                <p:cNvPr id="81" name="矩形 80">
                  <a:extLst>
                    <a:ext uri="{FF2B5EF4-FFF2-40B4-BE49-F238E27FC236}">
                      <a16:creationId xmlns:a16="http://schemas.microsoft.com/office/drawing/2014/main" id="{E82B9F6A-2218-1C44-FC61-F5FE8D9939DB}"/>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82" name="矩形 81">
                  <a:extLst>
                    <a:ext uri="{FF2B5EF4-FFF2-40B4-BE49-F238E27FC236}">
                      <a16:creationId xmlns:a16="http://schemas.microsoft.com/office/drawing/2014/main" id="{BF5FEEE8-8222-F0A5-4890-D868D876B049}"/>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83" name="矩形 82">
                  <a:extLst>
                    <a:ext uri="{FF2B5EF4-FFF2-40B4-BE49-F238E27FC236}">
                      <a16:creationId xmlns:a16="http://schemas.microsoft.com/office/drawing/2014/main" id="{FC9E0AAB-AB08-5DDA-D42B-420308A00084}"/>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84" name="矩形 83">
                  <a:extLst>
                    <a:ext uri="{FF2B5EF4-FFF2-40B4-BE49-F238E27FC236}">
                      <a16:creationId xmlns:a16="http://schemas.microsoft.com/office/drawing/2014/main" id="{4C3669EC-5D52-6B28-062F-CBEC3C01FEB1}"/>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85" name="矩形 84">
                  <a:extLst>
                    <a:ext uri="{FF2B5EF4-FFF2-40B4-BE49-F238E27FC236}">
                      <a16:creationId xmlns:a16="http://schemas.microsoft.com/office/drawing/2014/main" id="{F02B7EB8-148E-DBD7-4C42-195BEE8819AA}"/>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86" name="矩形 85">
                  <a:extLst>
                    <a:ext uri="{FF2B5EF4-FFF2-40B4-BE49-F238E27FC236}">
                      <a16:creationId xmlns:a16="http://schemas.microsoft.com/office/drawing/2014/main" id="{2430822A-9A2F-F0DB-9195-28072756BC44}"/>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87" name="矩形 86">
                  <a:extLst>
                    <a:ext uri="{FF2B5EF4-FFF2-40B4-BE49-F238E27FC236}">
                      <a16:creationId xmlns:a16="http://schemas.microsoft.com/office/drawing/2014/main" id="{F923F705-4F40-E528-FF94-783521039DA1}"/>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80" name="矩形 79">
                <a:extLst>
                  <a:ext uri="{FF2B5EF4-FFF2-40B4-BE49-F238E27FC236}">
                    <a16:creationId xmlns:a16="http://schemas.microsoft.com/office/drawing/2014/main" id="{10BEBD6D-58DA-857E-86B9-0B60203E17C2}"/>
                  </a:ext>
                </a:extLst>
              </p:cNvPr>
              <p:cNvSpPr/>
              <p:nvPr/>
            </p:nvSpPr>
            <p:spPr>
              <a:xfrm>
                <a:off x="2046679"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6" name="矩形 75">
              <a:extLst>
                <a:ext uri="{FF2B5EF4-FFF2-40B4-BE49-F238E27FC236}">
                  <a16:creationId xmlns:a16="http://schemas.microsoft.com/office/drawing/2014/main" id="{E71B30D8-021C-EB73-1921-CEA7BFD07DD9}"/>
                </a:ext>
              </a:extLst>
            </p:cNvPr>
            <p:cNvSpPr/>
            <p:nvPr/>
          </p:nvSpPr>
          <p:spPr>
            <a:xfrm>
              <a:off x="2923775" y="4272730"/>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1F08FD8F-FDC3-DDD8-8C85-606D4116CAE3}"/>
                </a:ext>
              </a:extLst>
            </p:cNvPr>
            <p:cNvSpPr/>
            <p:nvPr/>
          </p:nvSpPr>
          <p:spPr>
            <a:xfrm>
              <a:off x="3779952" y="4271320"/>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402545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500" fill="hold"/>
                                        <p:tgtEl>
                                          <p:spTgt spid="163"/>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12" presetClass="entr" presetSubtype="1" fill="hold" nodeType="afterEffect">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cBhvr additive="base">
                                        <p:cTn id="10" dur="500"/>
                                        <p:tgtEl>
                                          <p:spTgt spid="33"/>
                                        </p:tgtEl>
                                        <p:attrNameLst>
                                          <p:attrName>ppt_y</p:attrName>
                                        </p:attrNameLst>
                                      </p:cBhvr>
                                      <p:tavLst>
                                        <p:tav tm="0">
                                          <p:val>
                                            <p:strVal val="#ppt_y-#ppt_h*1.125000"/>
                                          </p:val>
                                        </p:tav>
                                        <p:tav tm="100000">
                                          <p:val>
                                            <p:strVal val="#ppt_y"/>
                                          </p:val>
                                        </p:tav>
                                      </p:tavLst>
                                    </p:anim>
                                    <p:animEffect transition="in" filter="wipe(down)">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wipe(left)">
                                      <p:cBhvr>
                                        <p:cTn id="16" dur="1000"/>
                                        <p:tgtEl>
                                          <p:spTgt spid="65"/>
                                        </p:tgtEl>
                                      </p:cBhvr>
                                    </p:animEffect>
                                  </p:childTnLst>
                                </p:cTn>
                              </p:par>
                              <p:par>
                                <p:cTn id="17" presetID="22" presetClass="entr" presetSubtype="8"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100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wipe(right)">
                                      <p:cBhvr>
                                        <p:cTn id="24" dur="10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1"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p:tgtEl>
                                          <p:spTgt spid="42"/>
                                        </p:tgtEl>
                                        <p:attrNameLst>
                                          <p:attrName>ppt_y</p:attrName>
                                        </p:attrNameLst>
                                      </p:cBhvr>
                                      <p:tavLst>
                                        <p:tav tm="0">
                                          <p:val>
                                            <p:strVal val="#ppt_y-#ppt_h*1.125000"/>
                                          </p:val>
                                        </p:tav>
                                        <p:tav tm="100000">
                                          <p:val>
                                            <p:strVal val="#ppt_y"/>
                                          </p:val>
                                        </p:tav>
                                      </p:tavLst>
                                    </p:anim>
                                    <p:animEffect transition="in" filter="wipe(down)">
                                      <p:cBhvr>
                                        <p:cTn id="3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animBg="1"/>
      <p:bldP spid="65"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组合 89">
            <a:extLst>
              <a:ext uri="{FF2B5EF4-FFF2-40B4-BE49-F238E27FC236}">
                <a16:creationId xmlns:a16="http://schemas.microsoft.com/office/drawing/2014/main" id="{8FCF52F5-72A7-DD5B-2F3C-C489CD10CB90}"/>
              </a:ext>
            </a:extLst>
          </p:cNvPr>
          <p:cNvGrpSpPr/>
          <p:nvPr/>
        </p:nvGrpSpPr>
        <p:grpSpPr>
          <a:xfrm>
            <a:off x="4536621" y="3908652"/>
            <a:ext cx="1098343" cy="725074"/>
            <a:chOff x="1913798" y="1939971"/>
            <a:chExt cx="1112801" cy="725074"/>
          </a:xfrm>
        </p:grpSpPr>
        <p:sp>
          <p:nvSpPr>
            <p:cNvPr id="91" name="矩形 90">
              <a:extLst>
                <a:ext uri="{FF2B5EF4-FFF2-40B4-BE49-F238E27FC236}">
                  <a16:creationId xmlns:a16="http://schemas.microsoft.com/office/drawing/2014/main" id="{A2A5982B-B0F4-D2C3-A7DC-D2D2C4FE21C3}"/>
                </a:ext>
              </a:extLst>
            </p:cNvPr>
            <p:cNvSpPr/>
            <p:nvPr/>
          </p:nvSpPr>
          <p:spPr>
            <a:xfrm>
              <a:off x="2042152" y="2253525"/>
              <a:ext cx="882054"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文本框 91">
              <a:extLst>
                <a:ext uri="{FF2B5EF4-FFF2-40B4-BE49-F238E27FC236}">
                  <a16:creationId xmlns:a16="http://schemas.microsoft.com/office/drawing/2014/main" id="{0FE7BDD1-C045-84FA-0E3C-076D1CDD96EB}"/>
                </a:ext>
              </a:extLst>
            </p:cNvPr>
            <p:cNvSpPr txBox="1"/>
            <p:nvPr/>
          </p:nvSpPr>
          <p:spPr>
            <a:xfrm>
              <a:off x="1913798" y="1939971"/>
              <a:ext cx="1112801" cy="365760"/>
            </a:xfrm>
            <a:prstGeom prst="rect">
              <a:avLst/>
            </a:prstGeom>
            <a:noFill/>
          </p:spPr>
          <p:txBody>
            <a:bodyPr wrap="square" rtlCol="0">
              <a:spAutoFit/>
            </a:bodyPr>
            <a:lstStyle/>
            <a:p>
              <a:pPr algn="ctr"/>
              <a:r>
                <a:rPr lang="en-US" altLang="zh-CN" b="1" dirty="0">
                  <a:solidFill>
                    <a:schemeClr val="accent3"/>
                  </a:solidFill>
                </a:rPr>
                <a:t>swnd=100</a:t>
              </a:r>
              <a:endParaRPr lang="zh-CN" altLang="en-US" b="1" dirty="0">
                <a:solidFill>
                  <a:schemeClr val="accent3"/>
                </a:solidFill>
              </a:endParaRPr>
            </a:p>
          </p:txBody>
        </p:sp>
      </p:grpSp>
      <p:sp>
        <p:nvSpPr>
          <p:cNvPr id="13" name="文本框 12">
            <a:extLst>
              <a:ext uri="{FF2B5EF4-FFF2-40B4-BE49-F238E27FC236}">
                <a16:creationId xmlns:a16="http://schemas.microsoft.com/office/drawing/2014/main" id="{5DE4F913-8F0F-2C36-E9DE-DA0F389A027F}"/>
              </a:ext>
            </a:extLst>
          </p:cNvPr>
          <p:cNvSpPr txBox="1"/>
          <p:nvPr/>
        </p:nvSpPr>
        <p:spPr>
          <a:xfrm>
            <a:off x="7321143" y="896456"/>
            <a:ext cx="1710312" cy="369332"/>
          </a:xfrm>
          <a:prstGeom prst="rect">
            <a:avLst/>
          </a:prstGeom>
          <a:noFill/>
        </p:spPr>
        <p:txBody>
          <a:bodyPr wrap="square" rtlCol="0">
            <a:spAutoFit/>
          </a:bodyPr>
          <a:lstStyle/>
          <a:p>
            <a:pPr algn="ctr"/>
            <a:r>
              <a:rPr lang="en-US" altLang="zh-CN" b="1" dirty="0"/>
              <a:t>A</a:t>
            </a:r>
            <a:r>
              <a:rPr lang="zh-CN" altLang="en-US" b="1" dirty="0"/>
              <a:t>给</a:t>
            </a:r>
            <a:r>
              <a:rPr lang="en-US" altLang="zh-CN" b="1" dirty="0"/>
              <a:t>B</a:t>
            </a:r>
            <a:r>
              <a:rPr lang="zh-CN" altLang="en-US" b="1" dirty="0"/>
              <a:t>发送数据</a:t>
            </a:r>
          </a:p>
        </p:txBody>
      </p:sp>
      <p:sp>
        <p:nvSpPr>
          <p:cNvPr id="14" name="文本框 13">
            <a:extLst>
              <a:ext uri="{FF2B5EF4-FFF2-40B4-BE49-F238E27FC236}">
                <a16:creationId xmlns:a16="http://schemas.microsoft.com/office/drawing/2014/main" id="{E0CAA606-13D4-C0C7-238A-60691033913A}"/>
              </a:ext>
            </a:extLst>
          </p:cNvPr>
          <p:cNvSpPr txBox="1"/>
          <p:nvPr/>
        </p:nvSpPr>
        <p:spPr>
          <a:xfrm>
            <a:off x="7328743" y="1644093"/>
            <a:ext cx="1710312" cy="369332"/>
          </a:xfrm>
          <a:prstGeom prst="rect">
            <a:avLst/>
          </a:prstGeom>
          <a:noFill/>
        </p:spPr>
        <p:txBody>
          <a:bodyPr wrap="square" rtlCol="0">
            <a:spAutoFit/>
          </a:bodyPr>
          <a:lstStyle/>
          <a:p>
            <a:pPr algn="ctr"/>
            <a:r>
              <a:rPr lang="en-US" altLang="zh-CN" b="1" dirty="0"/>
              <a:t>B</a:t>
            </a:r>
            <a:r>
              <a:rPr lang="zh-CN" altLang="en-US" b="1" dirty="0"/>
              <a:t>对</a:t>
            </a:r>
            <a:r>
              <a:rPr lang="en-US" altLang="zh-CN" b="1" dirty="0"/>
              <a:t>A</a:t>
            </a:r>
            <a:r>
              <a:rPr lang="zh-CN" altLang="en-US" b="1" dirty="0"/>
              <a:t>流量控制</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p>
          </p:txBody>
        </p:sp>
      </p:grpSp>
      <p:grpSp>
        <p:nvGrpSpPr>
          <p:cNvPr id="16" name="组合 15">
            <a:extLst>
              <a:ext uri="{FF2B5EF4-FFF2-40B4-BE49-F238E27FC236}">
                <a16:creationId xmlns:a16="http://schemas.microsoft.com/office/drawing/2014/main" id="{80F1B311-2F3A-ACA2-07D1-822A44A2F429}"/>
              </a:ext>
            </a:extLst>
          </p:cNvPr>
          <p:cNvGrpSpPr/>
          <p:nvPr/>
        </p:nvGrpSpPr>
        <p:grpSpPr>
          <a:xfrm>
            <a:off x="6384834" y="1085736"/>
            <a:ext cx="3566255" cy="667591"/>
            <a:chOff x="5945910" y="1085736"/>
            <a:chExt cx="3566255" cy="667591"/>
          </a:xfrm>
        </p:grpSpPr>
        <p:grpSp>
          <p:nvGrpSpPr>
            <p:cNvPr id="7" name="组合 6">
              <a:extLst>
                <a:ext uri="{FF2B5EF4-FFF2-40B4-BE49-F238E27FC236}">
                  <a16:creationId xmlns:a16="http://schemas.microsoft.com/office/drawing/2014/main" id="{A9EFE3FE-4601-5B9E-77B2-289423C12D4B}"/>
                </a:ext>
              </a:extLst>
            </p:cNvPr>
            <p:cNvGrpSpPr/>
            <p:nvPr/>
          </p:nvGrpSpPr>
          <p:grpSpPr>
            <a:xfrm>
              <a:off x="5945910" y="1085736"/>
              <a:ext cx="677140" cy="654939"/>
              <a:chOff x="7511027" y="2136324"/>
              <a:chExt cx="677140" cy="654939"/>
            </a:xfrm>
          </p:grpSpPr>
          <p:pic>
            <p:nvPicPr>
              <p:cNvPr id="5" name="图形 4">
                <a:extLst>
                  <a:ext uri="{FF2B5EF4-FFF2-40B4-BE49-F238E27FC236}">
                    <a16:creationId xmlns:a16="http://schemas.microsoft.com/office/drawing/2014/main" id="{98E6B5E2-680A-FF63-F485-207329F649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6" name="文本框 5">
                <a:extLst>
                  <a:ext uri="{FF2B5EF4-FFF2-40B4-BE49-F238E27FC236}">
                    <a16:creationId xmlns:a16="http://schemas.microsoft.com/office/drawing/2014/main" id="{97B4575D-497E-45BE-06AF-A13242535CE0}"/>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A</a:t>
                </a:r>
                <a:endParaRPr lang="zh-CN" altLang="en-US" sz="2000" b="1" dirty="0">
                  <a:solidFill>
                    <a:schemeClr val="bg1"/>
                  </a:solidFill>
                </a:endParaRPr>
              </a:p>
            </p:txBody>
          </p:sp>
        </p:grpSp>
        <p:grpSp>
          <p:nvGrpSpPr>
            <p:cNvPr id="8" name="组合 7">
              <a:extLst>
                <a:ext uri="{FF2B5EF4-FFF2-40B4-BE49-F238E27FC236}">
                  <a16:creationId xmlns:a16="http://schemas.microsoft.com/office/drawing/2014/main" id="{9DCE203E-F6FE-5AE9-9972-1AB6CD8AB18F}"/>
                </a:ext>
              </a:extLst>
            </p:cNvPr>
            <p:cNvGrpSpPr/>
            <p:nvPr/>
          </p:nvGrpSpPr>
          <p:grpSpPr>
            <a:xfrm>
              <a:off x="8835025" y="1098388"/>
              <a:ext cx="677140" cy="654939"/>
              <a:chOff x="7511027" y="2136324"/>
              <a:chExt cx="677140" cy="654939"/>
            </a:xfrm>
          </p:grpSpPr>
          <p:pic>
            <p:nvPicPr>
              <p:cNvPr id="9" name="图形 8">
                <a:extLst>
                  <a:ext uri="{FF2B5EF4-FFF2-40B4-BE49-F238E27FC236}">
                    <a16:creationId xmlns:a16="http://schemas.microsoft.com/office/drawing/2014/main" id="{8E7D395B-A56C-8D44-578A-69F5B4FDCB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10" name="文本框 9">
                <a:extLst>
                  <a:ext uri="{FF2B5EF4-FFF2-40B4-BE49-F238E27FC236}">
                    <a16:creationId xmlns:a16="http://schemas.microsoft.com/office/drawing/2014/main" id="{0B74A95B-2D1F-F184-7228-D99702F49DE3}"/>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B</a:t>
                </a:r>
                <a:endParaRPr lang="zh-CN" altLang="en-US" sz="2000" b="1" dirty="0">
                  <a:solidFill>
                    <a:schemeClr val="bg1"/>
                  </a:solidFill>
                </a:endParaRPr>
              </a:p>
            </p:txBody>
          </p:sp>
        </p:grpSp>
        <p:grpSp>
          <p:nvGrpSpPr>
            <p:cNvPr id="15" name="组合 14">
              <a:extLst>
                <a:ext uri="{FF2B5EF4-FFF2-40B4-BE49-F238E27FC236}">
                  <a16:creationId xmlns:a16="http://schemas.microsoft.com/office/drawing/2014/main" id="{CAC90CB8-A264-FC0D-1AD3-01F784E189E9}"/>
                </a:ext>
              </a:extLst>
            </p:cNvPr>
            <p:cNvGrpSpPr/>
            <p:nvPr/>
          </p:nvGrpSpPr>
          <p:grpSpPr>
            <a:xfrm>
              <a:off x="6623050" y="1274762"/>
              <a:ext cx="2243850" cy="369332"/>
              <a:chOff x="6623050" y="1274762"/>
              <a:chExt cx="2243850" cy="369332"/>
            </a:xfrm>
          </p:grpSpPr>
          <p:sp>
            <p:nvSpPr>
              <p:cNvPr id="12" name="圆柱体 11">
                <a:extLst>
                  <a:ext uri="{FF2B5EF4-FFF2-40B4-BE49-F238E27FC236}">
                    <a16:creationId xmlns:a16="http://schemas.microsoft.com/office/drawing/2014/main" id="{780A8A3C-3E1F-E015-E386-B450A641478F}"/>
                  </a:ext>
                </a:extLst>
              </p:cNvPr>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D20203B-7340-3B3C-EB43-3D1FEAECF015}"/>
                  </a:ext>
                </a:extLst>
              </p:cNvPr>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p>
            </p:txBody>
          </p:sp>
        </p:grpSp>
      </p:grpSp>
      <p:grpSp>
        <p:nvGrpSpPr>
          <p:cNvPr id="23" name="组合 22">
            <a:extLst>
              <a:ext uri="{FF2B5EF4-FFF2-40B4-BE49-F238E27FC236}">
                <a16:creationId xmlns:a16="http://schemas.microsoft.com/office/drawing/2014/main" id="{61C6D7BC-FECE-3005-8CD3-BA8AA893F805}"/>
              </a:ext>
            </a:extLst>
          </p:cNvPr>
          <p:cNvGrpSpPr/>
          <p:nvPr/>
        </p:nvGrpSpPr>
        <p:grpSpPr>
          <a:xfrm>
            <a:off x="6464001" y="1740674"/>
            <a:ext cx="3418275" cy="4774426"/>
            <a:chOff x="7004329" y="1740674"/>
            <a:chExt cx="3418275" cy="4774426"/>
          </a:xfrm>
        </p:grpSpPr>
        <p:cxnSp>
          <p:nvCxnSpPr>
            <p:cNvPr id="18" name="直接箭头连接符 17">
              <a:extLst>
                <a:ext uri="{FF2B5EF4-FFF2-40B4-BE49-F238E27FC236}">
                  <a16:creationId xmlns:a16="http://schemas.microsoft.com/office/drawing/2014/main" id="{C29108A2-6FF6-EECC-D42A-4119A5C4474C}"/>
                </a:ext>
              </a:extLst>
            </p:cNvPr>
            <p:cNvCxnSpPr>
              <a:cxnSpLocks/>
            </p:cNvCxnSpPr>
            <p:nvPr/>
          </p:nvCxnSpPr>
          <p:spPr>
            <a:xfrm>
              <a:off x="7283602"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BE49CE6-D81F-402D-B4F5-95CBA7A575DA}"/>
                </a:ext>
              </a:extLst>
            </p:cNvPr>
            <p:cNvCxnSpPr>
              <a:cxnSpLocks/>
            </p:cNvCxnSpPr>
            <p:nvPr/>
          </p:nvCxnSpPr>
          <p:spPr>
            <a:xfrm>
              <a:off x="10152847"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01A7C94-9AE1-2E1F-703C-A039119CB0E7}"/>
                </a:ext>
              </a:extLst>
            </p:cNvPr>
            <p:cNvSpPr txBox="1"/>
            <p:nvPr/>
          </p:nvSpPr>
          <p:spPr>
            <a:xfrm>
              <a:off x="7004329" y="6145768"/>
              <a:ext cx="272374" cy="369332"/>
            </a:xfrm>
            <a:prstGeom prst="rect">
              <a:avLst/>
            </a:prstGeom>
            <a:noFill/>
          </p:spPr>
          <p:txBody>
            <a:bodyPr wrap="square" rtlCol="0">
              <a:spAutoFit/>
            </a:bodyPr>
            <a:lstStyle/>
            <a:p>
              <a:r>
                <a:rPr lang="en-US" altLang="zh-CN" b="1" dirty="0"/>
                <a:t>t</a:t>
              </a:r>
              <a:endParaRPr lang="zh-CN" altLang="en-US" b="1" dirty="0"/>
            </a:p>
          </p:txBody>
        </p:sp>
        <p:sp>
          <p:nvSpPr>
            <p:cNvPr id="21" name="文本框 20">
              <a:extLst>
                <a:ext uri="{FF2B5EF4-FFF2-40B4-BE49-F238E27FC236}">
                  <a16:creationId xmlns:a16="http://schemas.microsoft.com/office/drawing/2014/main" id="{4869CA13-848C-A58C-D7BA-8C0445D375C1}"/>
                </a:ext>
              </a:extLst>
            </p:cNvPr>
            <p:cNvSpPr txBox="1"/>
            <p:nvPr/>
          </p:nvSpPr>
          <p:spPr>
            <a:xfrm>
              <a:off x="10150230" y="6145768"/>
              <a:ext cx="272374" cy="369332"/>
            </a:xfrm>
            <a:prstGeom prst="rect">
              <a:avLst/>
            </a:prstGeom>
            <a:noFill/>
          </p:spPr>
          <p:txBody>
            <a:bodyPr wrap="square" rtlCol="0">
              <a:spAutoFit/>
            </a:bodyPr>
            <a:lstStyle/>
            <a:p>
              <a:r>
                <a:rPr lang="en-US" altLang="zh-CN" b="1" dirty="0"/>
                <a:t>t</a:t>
              </a:r>
              <a:endParaRPr lang="zh-CN" altLang="en-US" b="1" dirty="0"/>
            </a:p>
          </p:txBody>
        </p:sp>
      </p:grpSp>
      <p:grpSp>
        <p:nvGrpSpPr>
          <p:cNvPr id="43" name="组合 42">
            <a:extLst>
              <a:ext uri="{FF2B5EF4-FFF2-40B4-BE49-F238E27FC236}">
                <a16:creationId xmlns:a16="http://schemas.microsoft.com/office/drawing/2014/main" id="{C3B463AA-8B9D-4B7E-D071-35424D47E831}"/>
              </a:ext>
            </a:extLst>
          </p:cNvPr>
          <p:cNvGrpSpPr/>
          <p:nvPr/>
        </p:nvGrpSpPr>
        <p:grpSpPr>
          <a:xfrm>
            <a:off x="304800" y="1939971"/>
            <a:ext cx="9305102" cy="725074"/>
            <a:chOff x="304800" y="1939971"/>
            <a:chExt cx="9305102" cy="725074"/>
          </a:xfrm>
        </p:grpSpPr>
        <p:cxnSp>
          <p:nvCxnSpPr>
            <p:cNvPr id="37" name="直接箭头连接符 36">
              <a:extLst>
                <a:ext uri="{FF2B5EF4-FFF2-40B4-BE49-F238E27FC236}">
                  <a16:creationId xmlns:a16="http://schemas.microsoft.com/office/drawing/2014/main" id="{8C784D16-4E41-91E6-C816-314F22755AEA}"/>
                </a:ext>
              </a:extLst>
            </p:cNvPr>
            <p:cNvCxnSpPr>
              <a:cxnSpLocks/>
            </p:cNvCxnSpPr>
            <p:nvPr/>
          </p:nvCxnSpPr>
          <p:spPr>
            <a:xfrm>
              <a:off x="6743274" y="24592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116EFF78-2877-EA6D-EF75-C991CCBD3EBC}"/>
                </a:ext>
              </a:extLst>
            </p:cNvPr>
            <p:cNvSpPr txBox="1"/>
            <p:nvPr/>
          </p:nvSpPr>
          <p:spPr>
            <a:xfrm>
              <a:off x="7326420" y="2078680"/>
              <a:ext cx="935857" cy="369332"/>
            </a:xfrm>
            <a:prstGeom prst="rect">
              <a:avLst/>
            </a:prstGeom>
            <a:noFill/>
          </p:spPr>
          <p:txBody>
            <a:bodyPr wrap="square" rtlCol="0">
              <a:spAutoFit/>
            </a:bodyPr>
            <a:lstStyle/>
            <a:p>
              <a:pPr algn="ctr"/>
              <a:r>
                <a:rPr lang="en-US" altLang="zh-CN" b="1" dirty="0"/>
                <a:t>seq=401</a:t>
              </a:r>
              <a:endParaRPr lang="zh-CN" altLang="en-US" b="1" dirty="0"/>
            </a:p>
          </p:txBody>
        </p:sp>
        <p:sp>
          <p:nvSpPr>
            <p:cNvPr id="39" name="文本框 38">
              <a:extLst>
                <a:ext uri="{FF2B5EF4-FFF2-40B4-BE49-F238E27FC236}">
                  <a16:creationId xmlns:a16="http://schemas.microsoft.com/office/drawing/2014/main" id="{15D78F2B-4CBD-D199-E8FC-3A971CC2F58D}"/>
                </a:ext>
              </a:extLst>
            </p:cNvPr>
            <p:cNvSpPr txBox="1"/>
            <p:nvPr/>
          </p:nvSpPr>
          <p:spPr>
            <a:xfrm>
              <a:off x="8147629" y="2078680"/>
              <a:ext cx="868072" cy="369332"/>
            </a:xfrm>
            <a:prstGeom prst="rect">
              <a:avLst/>
            </a:prstGeom>
            <a:noFill/>
          </p:spPr>
          <p:txBody>
            <a:bodyPr wrap="square" rtlCol="0">
              <a:spAutoFit/>
            </a:bodyPr>
            <a:lstStyle/>
            <a:p>
              <a:pPr algn="ctr"/>
              <a:r>
                <a:rPr lang="en-US" altLang="zh-CN" b="1" dirty="0"/>
                <a:t>DATA</a:t>
              </a:r>
              <a:endParaRPr lang="zh-CN" altLang="en-US" b="1" dirty="0"/>
            </a:p>
          </p:txBody>
        </p:sp>
        <p:grpSp>
          <p:nvGrpSpPr>
            <p:cNvPr id="17" name="组合 16">
              <a:extLst>
                <a:ext uri="{FF2B5EF4-FFF2-40B4-BE49-F238E27FC236}">
                  <a16:creationId xmlns:a16="http://schemas.microsoft.com/office/drawing/2014/main" id="{ADB72C8C-ABEA-F4E1-7330-EA73485BF828}"/>
                </a:ext>
              </a:extLst>
            </p:cNvPr>
            <p:cNvGrpSpPr/>
            <p:nvPr/>
          </p:nvGrpSpPr>
          <p:grpSpPr>
            <a:xfrm>
              <a:off x="304800" y="1939971"/>
              <a:ext cx="6100239" cy="725074"/>
              <a:chOff x="304800" y="1939971"/>
              <a:chExt cx="6100239" cy="725074"/>
            </a:xfrm>
          </p:grpSpPr>
          <p:grpSp>
            <p:nvGrpSpPr>
              <p:cNvPr id="36" name="组合 35">
                <a:extLst>
                  <a:ext uri="{FF2B5EF4-FFF2-40B4-BE49-F238E27FC236}">
                    <a16:creationId xmlns:a16="http://schemas.microsoft.com/office/drawing/2014/main" id="{D6726EA9-6404-1339-A49D-92249748E9DC}"/>
                  </a:ext>
                </a:extLst>
              </p:cNvPr>
              <p:cNvGrpSpPr/>
              <p:nvPr/>
            </p:nvGrpSpPr>
            <p:grpSpPr>
              <a:xfrm>
                <a:off x="2042152" y="1939971"/>
                <a:ext cx="2623752" cy="725074"/>
                <a:chOff x="2042152" y="1939971"/>
                <a:chExt cx="2623752" cy="725074"/>
              </a:xfrm>
            </p:grpSpPr>
            <p:sp>
              <p:nvSpPr>
                <p:cNvPr id="34" name="矩形 33">
                  <a:extLst>
                    <a:ext uri="{FF2B5EF4-FFF2-40B4-BE49-F238E27FC236}">
                      <a16:creationId xmlns:a16="http://schemas.microsoft.com/office/drawing/2014/main" id="{439E4B1A-578C-250E-4A80-7A098A0B8F42}"/>
                    </a:ext>
                  </a:extLst>
                </p:cNvPr>
                <p:cNvSpPr/>
                <p:nvPr/>
              </p:nvSpPr>
              <p:spPr>
                <a:xfrm>
                  <a:off x="2042152" y="2253525"/>
                  <a:ext cx="262375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404328D-8303-EE4D-A00C-DE1851C6565F}"/>
                    </a:ext>
                  </a:extLst>
                </p:cNvPr>
                <p:cNvSpPr txBox="1"/>
                <p:nvPr/>
              </p:nvSpPr>
              <p:spPr>
                <a:xfrm>
                  <a:off x="2789005" y="1939971"/>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grpSp>
          <p:grpSp>
            <p:nvGrpSpPr>
              <p:cNvPr id="31" name="组合 30">
                <a:extLst>
                  <a:ext uri="{FF2B5EF4-FFF2-40B4-BE49-F238E27FC236}">
                    <a16:creationId xmlns:a16="http://schemas.microsoft.com/office/drawing/2014/main" id="{BBD026F5-10E7-9970-0435-1099399FCFAE}"/>
                  </a:ext>
                </a:extLst>
              </p:cNvPr>
              <p:cNvGrpSpPr/>
              <p:nvPr/>
            </p:nvGrpSpPr>
            <p:grpSpPr>
              <a:xfrm>
                <a:off x="304800" y="2309063"/>
                <a:ext cx="6100239" cy="300446"/>
                <a:chOff x="301352" y="2013424"/>
                <a:chExt cx="6100239" cy="300446"/>
              </a:xfrm>
            </p:grpSpPr>
            <p:sp>
              <p:nvSpPr>
                <p:cNvPr id="24" name="矩形 23">
                  <a:extLst>
                    <a:ext uri="{FF2B5EF4-FFF2-40B4-BE49-F238E27FC236}">
                      <a16:creationId xmlns:a16="http://schemas.microsoft.com/office/drawing/2014/main" id="{7E7D59E8-B464-D223-507F-D53CB3B703A0}"/>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25" name="矩形 24">
                  <a:extLst>
                    <a:ext uri="{FF2B5EF4-FFF2-40B4-BE49-F238E27FC236}">
                      <a16:creationId xmlns:a16="http://schemas.microsoft.com/office/drawing/2014/main" id="{246C6815-5A23-7323-8E35-9B0A46116808}"/>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26" name="矩形 25">
                  <a:extLst>
                    <a:ext uri="{FF2B5EF4-FFF2-40B4-BE49-F238E27FC236}">
                      <a16:creationId xmlns:a16="http://schemas.microsoft.com/office/drawing/2014/main" id="{0ADD7C2C-9489-D5EA-025D-5544CC608517}"/>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27" name="矩形 26">
                  <a:extLst>
                    <a:ext uri="{FF2B5EF4-FFF2-40B4-BE49-F238E27FC236}">
                      <a16:creationId xmlns:a16="http://schemas.microsoft.com/office/drawing/2014/main" id="{115A52DB-39AC-292C-262D-085DB47DA19E}"/>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28" name="矩形 27">
                  <a:extLst>
                    <a:ext uri="{FF2B5EF4-FFF2-40B4-BE49-F238E27FC236}">
                      <a16:creationId xmlns:a16="http://schemas.microsoft.com/office/drawing/2014/main" id="{05EB32CF-CDD4-8F15-0314-A25E0E13A87F}"/>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29" name="矩形 28">
                  <a:extLst>
                    <a:ext uri="{FF2B5EF4-FFF2-40B4-BE49-F238E27FC236}">
                      <a16:creationId xmlns:a16="http://schemas.microsoft.com/office/drawing/2014/main" id="{2F6F4187-086E-8BAA-E715-8FDD2693DB77}"/>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30" name="矩形 29">
                  <a:extLst>
                    <a:ext uri="{FF2B5EF4-FFF2-40B4-BE49-F238E27FC236}">
                      <a16:creationId xmlns:a16="http://schemas.microsoft.com/office/drawing/2014/main" id="{4F69FAA9-68F1-433D-F37E-B6AA4939F4AC}"/>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22" name="矩形 21">
                <a:extLst>
                  <a:ext uri="{FF2B5EF4-FFF2-40B4-BE49-F238E27FC236}">
                    <a16:creationId xmlns:a16="http://schemas.microsoft.com/office/drawing/2014/main" id="{BAC7217A-6417-F01B-BD17-68D6EAFB9663}"/>
                  </a:ext>
                </a:extLst>
              </p:cNvPr>
              <p:cNvSpPr/>
              <p:nvPr/>
            </p:nvSpPr>
            <p:spPr>
              <a:xfrm>
                <a:off x="2046679"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2" name="矩形 151">
              <a:extLst>
                <a:ext uri="{FF2B5EF4-FFF2-40B4-BE49-F238E27FC236}">
                  <a16:creationId xmlns:a16="http://schemas.microsoft.com/office/drawing/2014/main" id="{431B0D34-9F17-777A-7299-202F44A7E7BB}"/>
                </a:ext>
              </a:extLst>
            </p:cNvPr>
            <p:cNvSpPr/>
            <p:nvPr/>
          </p:nvSpPr>
          <p:spPr>
            <a:xfrm>
              <a:off x="2923775" y="2305731"/>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2B100C6E-3B03-5F5F-5CFD-1931B01313AD}"/>
                </a:ext>
              </a:extLst>
            </p:cNvPr>
            <p:cNvSpPr/>
            <p:nvPr/>
          </p:nvSpPr>
          <p:spPr>
            <a:xfrm>
              <a:off x="3779952" y="2297790"/>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25112D07-35EE-99D1-3B22-E49AB9E8673E}"/>
              </a:ext>
            </a:extLst>
          </p:cNvPr>
          <p:cNvGrpSpPr/>
          <p:nvPr/>
        </p:nvGrpSpPr>
        <p:grpSpPr>
          <a:xfrm>
            <a:off x="6744583" y="2787861"/>
            <a:ext cx="2866628" cy="380605"/>
            <a:chOff x="6744583" y="2787861"/>
            <a:chExt cx="2866628" cy="380605"/>
          </a:xfrm>
        </p:grpSpPr>
        <p:cxnSp>
          <p:nvCxnSpPr>
            <p:cNvPr id="155" name="直接箭头连接符 154">
              <a:extLst>
                <a:ext uri="{FF2B5EF4-FFF2-40B4-BE49-F238E27FC236}">
                  <a16:creationId xmlns:a16="http://schemas.microsoft.com/office/drawing/2014/main" id="{007DCFFE-6C82-C54C-1F4D-BB587DEF9070}"/>
                </a:ext>
              </a:extLst>
            </p:cNvPr>
            <p:cNvCxnSpPr>
              <a:cxnSpLocks/>
            </p:cNvCxnSpPr>
            <p:nvPr/>
          </p:nvCxnSpPr>
          <p:spPr>
            <a:xfrm>
              <a:off x="6744583" y="3168466"/>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56" name="文本框 155">
              <a:extLst>
                <a:ext uri="{FF2B5EF4-FFF2-40B4-BE49-F238E27FC236}">
                  <a16:creationId xmlns:a16="http://schemas.microsoft.com/office/drawing/2014/main" id="{192D6349-3A34-78BC-7998-136D37079C7C}"/>
                </a:ext>
              </a:extLst>
            </p:cNvPr>
            <p:cNvSpPr txBox="1"/>
            <p:nvPr/>
          </p:nvSpPr>
          <p:spPr>
            <a:xfrm>
              <a:off x="7327729" y="2787861"/>
              <a:ext cx="935857" cy="369332"/>
            </a:xfrm>
            <a:prstGeom prst="rect">
              <a:avLst/>
            </a:prstGeom>
            <a:noFill/>
          </p:spPr>
          <p:txBody>
            <a:bodyPr wrap="square" rtlCol="0">
              <a:spAutoFit/>
            </a:bodyPr>
            <a:lstStyle/>
            <a:p>
              <a:pPr algn="ctr"/>
              <a:r>
                <a:rPr lang="en-US" altLang="zh-CN" b="1" dirty="0"/>
                <a:t>seq=201</a:t>
              </a:r>
              <a:endParaRPr lang="zh-CN" altLang="en-US" b="1" dirty="0"/>
            </a:p>
          </p:txBody>
        </p:sp>
        <p:sp>
          <p:nvSpPr>
            <p:cNvPr id="157" name="文本框 156">
              <a:extLst>
                <a:ext uri="{FF2B5EF4-FFF2-40B4-BE49-F238E27FC236}">
                  <a16:creationId xmlns:a16="http://schemas.microsoft.com/office/drawing/2014/main" id="{083BA6C9-0C0D-C433-53D2-15D668CC5823}"/>
                </a:ext>
              </a:extLst>
            </p:cNvPr>
            <p:cNvSpPr txBox="1"/>
            <p:nvPr/>
          </p:nvSpPr>
          <p:spPr>
            <a:xfrm>
              <a:off x="8148938" y="2787861"/>
              <a:ext cx="868072" cy="369332"/>
            </a:xfrm>
            <a:prstGeom prst="rect">
              <a:avLst/>
            </a:prstGeom>
            <a:noFill/>
          </p:spPr>
          <p:txBody>
            <a:bodyPr wrap="square" rtlCol="0">
              <a:spAutoFit/>
            </a:bodyPr>
            <a:lstStyle/>
            <a:p>
              <a:pPr algn="ctr"/>
              <a:r>
                <a:rPr lang="en-US" altLang="zh-CN" b="1" dirty="0"/>
                <a:t>DATA</a:t>
              </a:r>
              <a:endParaRPr lang="zh-CN" altLang="en-US" b="1" dirty="0"/>
            </a:p>
          </p:txBody>
        </p:sp>
      </p:grpSp>
      <p:grpSp>
        <p:nvGrpSpPr>
          <p:cNvPr id="161" name="组合 160">
            <a:extLst>
              <a:ext uri="{FF2B5EF4-FFF2-40B4-BE49-F238E27FC236}">
                <a16:creationId xmlns:a16="http://schemas.microsoft.com/office/drawing/2014/main" id="{0BB0F531-3D6D-057E-7519-759CFE38923D}"/>
              </a:ext>
            </a:extLst>
          </p:cNvPr>
          <p:cNvGrpSpPr/>
          <p:nvPr/>
        </p:nvGrpSpPr>
        <p:grpSpPr>
          <a:xfrm>
            <a:off x="2043461" y="2649152"/>
            <a:ext cx="2623752" cy="725074"/>
            <a:chOff x="2042152" y="1939971"/>
            <a:chExt cx="2623752" cy="725074"/>
          </a:xfrm>
        </p:grpSpPr>
        <p:sp>
          <p:nvSpPr>
            <p:cNvPr id="171" name="矩形 170">
              <a:extLst>
                <a:ext uri="{FF2B5EF4-FFF2-40B4-BE49-F238E27FC236}">
                  <a16:creationId xmlns:a16="http://schemas.microsoft.com/office/drawing/2014/main" id="{5C3722F2-CBD1-2B83-E563-D3C4A82F919D}"/>
                </a:ext>
              </a:extLst>
            </p:cNvPr>
            <p:cNvSpPr/>
            <p:nvPr/>
          </p:nvSpPr>
          <p:spPr>
            <a:xfrm>
              <a:off x="2042152" y="2253525"/>
              <a:ext cx="262375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2" name="文本框 171">
              <a:extLst>
                <a:ext uri="{FF2B5EF4-FFF2-40B4-BE49-F238E27FC236}">
                  <a16:creationId xmlns:a16="http://schemas.microsoft.com/office/drawing/2014/main" id="{C242265C-0E31-7A87-B37B-3A8931800933}"/>
                </a:ext>
              </a:extLst>
            </p:cNvPr>
            <p:cNvSpPr txBox="1"/>
            <p:nvPr/>
          </p:nvSpPr>
          <p:spPr>
            <a:xfrm>
              <a:off x="2789005" y="1939971"/>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grpSp>
      <p:grpSp>
        <p:nvGrpSpPr>
          <p:cNvPr id="162" name="组合 161">
            <a:extLst>
              <a:ext uri="{FF2B5EF4-FFF2-40B4-BE49-F238E27FC236}">
                <a16:creationId xmlns:a16="http://schemas.microsoft.com/office/drawing/2014/main" id="{486D2355-B3CA-2D2A-D026-E2A0141E84ED}"/>
              </a:ext>
            </a:extLst>
          </p:cNvPr>
          <p:cNvGrpSpPr/>
          <p:nvPr/>
        </p:nvGrpSpPr>
        <p:grpSpPr>
          <a:xfrm>
            <a:off x="306109" y="3018244"/>
            <a:ext cx="6100239" cy="300446"/>
            <a:chOff x="301352" y="2013424"/>
            <a:chExt cx="6100239" cy="300446"/>
          </a:xfrm>
        </p:grpSpPr>
        <p:sp>
          <p:nvSpPr>
            <p:cNvPr id="164" name="矩形 163">
              <a:extLst>
                <a:ext uri="{FF2B5EF4-FFF2-40B4-BE49-F238E27FC236}">
                  <a16:creationId xmlns:a16="http://schemas.microsoft.com/office/drawing/2014/main" id="{C0D72C9F-4042-9C64-C969-CD1E8C2CA75D}"/>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165" name="矩形 164">
              <a:extLst>
                <a:ext uri="{FF2B5EF4-FFF2-40B4-BE49-F238E27FC236}">
                  <a16:creationId xmlns:a16="http://schemas.microsoft.com/office/drawing/2014/main" id="{0E044101-8586-6F30-B7DB-E2071E10C3ED}"/>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66" name="矩形 165">
              <a:extLst>
                <a:ext uri="{FF2B5EF4-FFF2-40B4-BE49-F238E27FC236}">
                  <a16:creationId xmlns:a16="http://schemas.microsoft.com/office/drawing/2014/main" id="{0677CCA8-B441-A000-19C9-E07AC30DB49E}"/>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67" name="矩形 166">
              <a:extLst>
                <a:ext uri="{FF2B5EF4-FFF2-40B4-BE49-F238E27FC236}">
                  <a16:creationId xmlns:a16="http://schemas.microsoft.com/office/drawing/2014/main" id="{816BAE50-AF99-4AB0-665C-45B450DE620D}"/>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68" name="矩形 167">
              <a:extLst>
                <a:ext uri="{FF2B5EF4-FFF2-40B4-BE49-F238E27FC236}">
                  <a16:creationId xmlns:a16="http://schemas.microsoft.com/office/drawing/2014/main" id="{9A8A6368-DE5A-BD42-6745-7C30A96A6F8A}"/>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69" name="矩形 168">
              <a:extLst>
                <a:ext uri="{FF2B5EF4-FFF2-40B4-BE49-F238E27FC236}">
                  <a16:creationId xmlns:a16="http://schemas.microsoft.com/office/drawing/2014/main" id="{3B590496-12B3-7B41-2F5A-B17494768BAA}"/>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70" name="矩形 169">
              <a:extLst>
                <a:ext uri="{FF2B5EF4-FFF2-40B4-BE49-F238E27FC236}">
                  <a16:creationId xmlns:a16="http://schemas.microsoft.com/office/drawing/2014/main" id="{FC424361-2591-F6F7-2165-299506DEC8C4}"/>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163" name="矩形 162">
            <a:extLst>
              <a:ext uri="{FF2B5EF4-FFF2-40B4-BE49-F238E27FC236}">
                <a16:creationId xmlns:a16="http://schemas.microsoft.com/office/drawing/2014/main" id="{906752F1-C75C-382C-4FC7-57DE6A7D6345}"/>
              </a:ext>
            </a:extLst>
          </p:cNvPr>
          <p:cNvSpPr/>
          <p:nvPr/>
        </p:nvSpPr>
        <p:spPr>
          <a:xfrm>
            <a:off x="2047988" y="3018245"/>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9" name="矩形 158">
            <a:extLst>
              <a:ext uri="{FF2B5EF4-FFF2-40B4-BE49-F238E27FC236}">
                <a16:creationId xmlns:a16="http://schemas.microsoft.com/office/drawing/2014/main" id="{727B6EBB-B36E-8358-4D41-6683F971EFCB}"/>
              </a:ext>
            </a:extLst>
          </p:cNvPr>
          <p:cNvSpPr/>
          <p:nvPr/>
        </p:nvSpPr>
        <p:spPr>
          <a:xfrm>
            <a:off x="2925084" y="3014912"/>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a:extLst>
              <a:ext uri="{FF2B5EF4-FFF2-40B4-BE49-F238E27FC236}">
                <a16:creationId xmlns:a16="http://schemas.microsoft.com/office/drawing/2014/main" id="{EA184152-F708-3B6F-4125-74B89EC62627}"/>
              </a:ext>
            </a:extLst>
          </p:cNvPr>
          <p:cNvSpPr/>
          <p:nvPr/>
        </p:nvSpPr>
        <p:spPr>
          <a:xfrm>
            <a:off x="3781261" y="3006971"/>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A726612A-4AC7-FBE1-6698-D6640BC7596C}"/>
              </a:ext>
            </a:extLst>
          </p:cNvPr>
          <p:cNvGrpSpPr/>
          <p:nvPr/>
        </p:nvGrpSpPr>
        <p:grpSpPr>
          <a:xfrm>
            <a:off x="1915676" y="3429000"/>
            <a:ext cx="1131392" cy="651256"/>
            <a:chOff x="1915676" y="3429000"/>
            <a:chExt cx="1131392" cy="651256"/>
          </a:xfrm>
        </p:grpSpPr>
        <p:sp>
          <p:nvSpPr>
            <p:cNvPr id="173" name="alarm-clock_92384">
              <a:extLst>
                <a:ext uri="{FF2B5EF4-FFF2-40B4-BE49-F238E27FC236}">
                  <a16:creationId xmlns:a16="http://schemas.microsoft.com/office/drawing/2014/main" id="{3AF48EA7-7C6C-4B45-41A7-AE10140A4100}"/>
                </a:ext>
              </a:extLst>
            </p:cNvPr>
            <p:cNvSpPr/>
            <p:nvPr/>
          </p:nvSpPr>
          <p:spPr>
            <a:xfrm>
              <a:off x="2330265" y="3429000"/>
              <a:ext cx="249215" cy="298307"/>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 name="T68" fmla="*/ 600116 w 606244"/>
                <a:gd name="T69" fmla="*/ 600116 w 606244"/>
                <a:gd name="T70" fmla="*/ 600116 w 606244"/>
                <a:gd name="T71" fmla="*/ 600116 w 606244"/>
                <a:gd name="T72" fmla="*/ 600116 w 606244"/>
                <a:gd name="T73" fmla="*/ 600116 w 606244"/>
                <a:gd name="T74" fmla="*/ 600116 w 606244"/>
                <a:gd name="T75"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45" h="4369">
                  <a:moveTo>
                    <a:pt x="3093" y="1241"/>
                  </a:moveTo>
                  <a:lnTo>
                    <a:pt x="3147" y="1187"/>
                  </a:lnTo>
                  <a:cubicBezTo>
                    <a:pt x="3179" y="1202"/>
                    <a:pt x="3214" y="1211"/>
                    <a:pt x="3250" y="1211"/>
                  </a:cubicBezTo>
                  <a:cubicBezTo>
                    <a:pt x="3317" y="1211"/>
                    <a:pt x="3381" y="1182"/>
                    <a:pt x="3425" y="1132"/>
                  </a:cubicBezTo>
                  <a:cubicBezTo>
                    <a:pt x="3510" y="1036"/>
                    <a:pt x="3501" y="889"/>
                    <a:pt x="3405" y="804"/>
                  </a:cubicBezTo>
                  <a:lnTo>
                    <a:pt x="3188" y="612"/>
                  </a:lnTo>
                  <a:cubicBezTo>
                    <a:pt x="3145" y="574"/>
                    <a:pt x="3091" y="554"/>
                    <a:pt x="3034" y="554"/>
                  </a:cubicBezTo>
                  <a:cubicBezTo>
                    <a:pt x="2967" y="554"/>
                    <a:pt x="2904" y="582"/>
                    <a:pt x="2860" y="632"/>
                  </a:cubicBezTo>
                  <a:cubicBezTo>
                    <a:pt x="2818" y="679"/>
                    <a:pt x="2798" y="739"/>
                    <a:pt x="2802" y="801"/>
                  </a:cubicBezTo>
                  <a:cubicBezTo>
                    <a:pt x="2804" y="845"/>
                    <a:pt x="2820" y="887"/>
                    <a:pt x="2845" y="923"/>
                  </a:cubicBezTo>
                  <a:lnTo>
                    <a:pt x="2775" y="993"/>
                  </a:lnTo>
                  <a:cubicBezTo>
                    <a:pt x="2552" y="855"/>
                    <a:pt x="2296" y="764"/>
                    <a:pt x="2022" y="734"/>
                  </a:cubicBezTo>
                  <a:lnTo>
                    <a:pt x="2022" y="604"/>
                  </a:lnTo>
                  <a:lnTo>
                    <a:pt x="2027" y="604"/>
                  </a:lnTo>
                  <a:cubicBezTo>
                    <a:pt x="2194" y="604"/>
                    <a:pt x="2329" y="468"/>
                    <a:pt x="2329" y="302"/>
                  </a:cubicBezTo>
                  <a:cubicBezTo>
                    <a:pt x="2329" y="135"/>
                    <a:pt x="2194" y="0"/>
                    <a:pt x="2027" y="0"/>
                  </a:cubicBezTo>
                  <a:lnTo>
                    <a:pt x="1617" y="0"/>
                  </a:lnTo>
                  <a:cubicBezTo>
                    <a:pt x="1451" y="0"/>
                    <a:pt x="1316" y="135"/>
                    <a:pt x="1316" y="302"/>
                  </a:cubicBezTo>
                  <a:cubicBezTo>
                    <a:pt x="1316" y="468"/>
                    <a:pt x="1451" y="604"/>
                    <a:pt x="1617" y="604"/>
                  </a:cubicBezTo>
                  <a:lnTo>
                    <a:pt x="1622" y="604"/>
                  </a:lnTo>
                  <a:lnTo>
                    <a:pt x="1622" y="734"/>
                  </a:lnTo>
                  <a:cubicBezTo>
                    <a:pt x="711" y="834"/>
                    <a:pt x="0" y="1609"/>
                    <a:pt x="0" y="2546"/>
                  </a:cubicBezTo>
                  <a:cubicBezTo>
                    <a:pt x="0" y="3551"/>
                    <a:pt x="817" y="4369"/>
                    <a:pt x="1822" y="4369"/>
                  </a:cubicBezTo>
                  <a:cubicBezTo>
                    <a:pt x="2827" y="4369"/>
                    <a:pt x="3645" y="3551"/>
                    <a:pt x="3645" y="2546"/>
                  </a:cubicBezTo>
                  <a:cubicBezTo>
                    <a:pt x="3645" y="2035"/>
                    <a:pt x="3433" y="1572"/>
                    <a:pt x="3093" y="1241"/>
                  </a:cubicBezTo>
                  <a:close/>
                  <a:moveTo>
                    <a:pt x="2506" y="2816"/>
                  </a:moveTo>
                  <a:lnTo>
                    <a:pt x="2086" y="2816"/>
                  </a:lnTo>
                  <a:cubicBezTo>
                    <a:pt x="2021" y="2879"/>
                    <a:pt x="1933" y="2918"/>
                    <a:pt x="1836" y="2918"/>
                  </a:cubicBezTo>
                  <a:cubicBezTo>
                    <a:pt x="1637" y="2918"/>
                    <a:pt x="1477" y="2757"/>
                    <a:pt x="1477" y="2559"/>
                  </a:cubicBezTo>
                  <a:cubicBezTo>
                    <a:pt x="1477" y="2441"/>
                    <a:pt x="1534" y="2336"/>
                    <a:pt x="1622" y="2271"/>
                  </a:cubicBezTo>
                  <a:lnTo>
                    <a:pt x="1622" y="1534"/>
                  </a:lnTo>
                  <a:cubicBezTo>
                    <a:pt x="1622" y="1424"/>
                    <a:pt x="1712" y="1334"/>
                    <a:pt x="1822" y="1334"/>
                  </a:cubicBezTo>
                  <a:cubicBezTo>
                    <a:pt x="1933" y="1334"/>
                    <a:pt x="2022" y="1424"/>
                    <a:pt x="2022" y="1534"/>
                  </a:cubicBezTo>
                  <a:lnTo>
                    <a:pt x="2022" y="2253"/>
                  </a:lnTo>
                  <a:cubicBezTo>
                    <a:pt x="2085" y="2291"/>
                    <a:pt x="2135" y="2348"/>
                    <a:pt x="2164" y="2416"/>
                  </a:cubicBezTo>
                  <a:lnTo>
                    <a:pt x="2506" y="2416"/>
                  </a:lnTo>
                  <a:cubicBezTo>
                    <a:pt x="2616" y="2416"/>
                    <a:pt x="2706" y="2505"/>
                    <a:pt x="2706" y="2616"/>
                  </a:cubicBezTo>
                  <a:cubicBezTo>
                    <a:pt x="2706" y="2726"/>
                    <a:pt x="2616" y="2816"/>
                    <a:pt x="2506" y="281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文本框 31">
              <a:extLst>
                <a:ext uri="{FF2B5EF4-FFF2-40B4-BE49-F238E27FC236}">
                  <a16:creationId xmlns:a16="http://schemas.microsoft.com/office/drawing/2014/main" id="{FC675A43-C46D-779F-EBD7-EDB2093A3A47}"/>
                </a:ext>
              </a:extLst>
            </p:cNvPr>
            <p:cNvSpPr txBox="1"/>
            <p:nvPr/>
          </p:nvSpPr>
          <p:spPr>
            <a:xfrm>
              <a:off x="1915676" y="3710924"/>
              <a:ext cx="1131392" cy="369332"/>
            </a:xfrm>
            <a:prstGeom prst="rect">
              <a:avLst/>
            </a:prstGeom>
            <a:noFill/>
          </p:spPr>
          <p:txBody>
            <a:bodyPr wrap="square" rtlCol="0">
              <a:spAutoFit/>
            </a:bodyPr>
            <a:lstStyle/>
            <a:p>
              <a:r>
                <a:rPr lang="zh-CN" altLang="en-US" b="1" dirty="0">
                  <a:solidFill>
                    <a:schemeClr val="accent1"/>
                  </a:solidFill>
                </a:rPr>
                <a:t>超时重传</a:t>
              </a:r>
            </a:p>
          </p:txBody>
        </p:sp>
      </p:grpSp>
      <p:sp>
        <p:nvSpPr>
          <p:cNvPr id="65" name="矩形 64">
            <a:extLst>
              <a:ext uri="{FF2B5EF4-FFF2-40B4-BE49-F238E27FC236}">
                <a16:creationId xmlns:a16="http://schemas.microsoft.com/office/drawing/2014/main" id="{B13D955C-0573-9E99-41C2-FD1CEF7736EB}"/>
              </a:ext>
            </a:extLst>
          </p:cNvPr>
          <p:cNvSpPr/>
          <p:nvPr/>
        </p:nvSpPr>
        <p:spPr>
          <a:xfrm>
            <a:off x="2049798" y="3014912"/>
            <a:ext cx="869387" cy="300444"/>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7" name="直接箭头连接符 66">
            <a:extLst>
              <a:ext uri="{FF2B5EF4-FFF2-40B4-BE49-F238E27FC236}">
                <a16:creationId xmlns:a16="http://schemas.microsoft.com/office/drawing/2014/main" id="{9540F7EC-3392-5A8B-5918-F498D377E2BB}"/>
              </a:ext>
            </a:extLst>
          </p:cNvPr>
          <p:cNvCxnSpPr>
            <a:cxnSpLocks/>
          </p:cNvCxnSpPr>
          <p:nvPr/>
        </p:nvCxnSpPr>
        <p:spPr>
          <a:xfrm flipH="1">
            <a:off x="6736375" y="4407222"/>
            <a:ext cx="2864634"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AEA32A36-3631-6BBF-FADB-67CD50B58072}"/>
              </a:ext>
            </a:extLst>
          </p:cNvPr>
          <p:cNvSpPr txBox="1"/>
          <p:nvPr/>
        </p:nvSpPr>
        <p:spPr>
          <a:xfrm>
            <a:off x="6890419" y="4037147"/>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69" name="文本框 68">
            <a:extLst>
              <a:ext uri="{FF2B5EF4-FFF2-40B4-BE49-F238E27FC236}">
                <a16:creationId xmlns:a16="http://schemas.microsoft.com/office/drawing/2014/main" id="{88CFCDD2-5858-7283-7C74-0C8F5AFCAE1C}"/>
              </a:ext>
            </a:extLst>
          </p:cNvPr>
          <p:cNvSpPr txBox="1"/>
          <p:nvPr/>
        </p:nvSpPr>
        <p:spPr>
          <a:xfrm>
            <a:off x="7593340" y="4037147"/>
            <a:ext cx="1012088" cy="369332"/>
          </a:xfrm>
          <a:prstGeom prst="rect">
            <a:avLst/>
          </a:prstGeom>
          <a:noFill/>
        </p:spPr>
        <p:txBody>
          <a:bodyPr wrap="square" rtlCol="0">
            <a:spAutoFit/>
          </a:bodyPr>
          <a:lstStyle/>
          <a:p>
            <a:pPr algn="ctr"/>
            <a:r>
              <a:rPr lang="en-US" altLang="zh-CN" b="1" dirty="0"/>
              <a:t>ack=501</a:t>
            </a:r>
            <a:endParaRPr lang="zh-CN" altLang="en-US" b="1" dirty="0"/>
          </a:p>
        </p:txBody>
      </p:sp>
      <p:sp>
        <p:nvSpPr>
          <p:cNvPr id="70" name="文本框 69">
            <a:extLst>
              <a:ext uri="{FF2B5EF4-FFF2-40B4-BE49-F238E27FC236}">
                <a16:creationId xmlns:a16="http://schemas.microsoft.com/office/drawing/2014/main" id="{95EA10A1-4FBB-46C4-DD63-67F7AB41F8C2}"/>
              </a:ext>
            </a:extLst>
          </p:cNvPr>
          <p:cNvSpPr txBox="1"/>
          <p:nvPr/>
        </p:nvSpPr>
        <p:spPr>
          <a:xfrm>
            <a:off x="8502295" y="4037147"/>
            <a:ext cx="1109847" cy="369332"/>
          </a:xfrm>
          <a:prstGeom prst="rect">
            <a:avLst/>
          </a:prstGeom>
          <a:noFill/>
        </p:spPr>
        <p:txBody>
          <a:bodyPr wrap="square" rtlCol="0">
            <a:spAutoFit/>
          </a:bodyPr>
          <a:lstStyle/>
          <a:p>
            <a:pPr algn="ctr"/>
            <a:r>
              <a:rPr lang="en-US" altLang="zh-CN" b="1" dirty="0"/>
              <a:t>rwnd=100</a:t>
            </a:r>
            <a:endParaRPr lang="zh-CN" altLang="en-US" b="1" dirty="0"/>
          </a:p>
        </p:txBody>
      </p:sp>
      <p:grpSp>
        <p:nvGrpSpPr>
          <p:cNvPr id="78" name="组合 77">
            <a:extLst>
              <a:ext uri="{FF2B5EF4-FFF2-40B4-BE49-F238E27FC236}">
                <a16:creationId xmlns:a16="http://schemas.microsoft.com/office/drawing/2014/main" id="{461F3DB5-98AA-D965-395E-DCEF9906FECE}"/>
              </a:ext>
            </a:extLst>
          </p:cNvPr>
          <p:cNvGrpSpPr/>
          <p:nvPr/>
        </p:nvGrpSpPr>
        <p:grpSpPr>
          <a:xfrm>
            <a:off x="2042152" y="3906970"/>
            <a:ext cx="2623752" cy="725074"/>
            <a:chOff x="2042152" y="1939971"/>
            <a:chExt cx="2623752" cy="725074"/>
          </a:xfrm>
        </p:grpSpPr>
        <p:sp>
          <p:nvSpPr>
            <p:cNvPr id="88" name="矩形 87">
              <a:extLst>
                <a:ext uri="{FF2B5EF4-FFF2-40B4-BE49-F238E27FC236}">
                  <a16:creationId xmlns:a16="http://schemas.microsoft.com/office/drawing/2014/main" id="{98D9212A-C4AD-C17F-56A5-14A5EF92FBFC}"/>
                </a:ext>
              </a:extLst>
            </p:cNvPr>
            <p:cNvSpPr/>
            <p:nvPr/>
          </p:nvSpPr>
          <p:spPr>
            <a:xfrm>
              <a:off x="2042152" y="2253525"/>
              <a:ext cx="262375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文本框 88">
              <a:extLst>
                <a:ext uri="{FF2B5EF4-FFF2-40B4-BE49-F238E27FC236}">
                  <a16:creationId xmlns:a16="http://schemas.microsoft.com/office/drawing/2014/main" id="{EFBB2E3C-9864-8C96-2FA3-57818CB9E3FF}"/>
                </a:ext>
              </a:extLst>
            </p:cNvPr>
            <p:cNvSpPr txBox="1"/>
            <p:nvPr/>
          </p:nvSpPr>
          <p:spPr>
            <a:xfrm>
              <a:off x="2789005" y="1939971"/>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grpSp>
      <p:grpSp>
        <p:nvGrpSpPr>
          <p:cNvPr id="79" name="组合 78">
            <a:extLst>
              <a:ext uri="{FF2B5EF4-FFF2-40B4-BE49-F238E27FC236}">
                <a16:creationId xmlns:a16="http://schemas.microsoft.com/office/drawing/2014/main" id="{E87EA146-27D8-7334-E5F3-EA8EE5DA0842}"/>
              </a:ext>
            </a:extLst>
          </p:cNvPr>
          <p:cNvGrpSpPr/>
          <p:nvPr/>
        </p:nvGrpSpPr>
        <p:grpSpPr>
          <a:xfrm>
            <a:off x="304800" y="4276062"/>
            <a:ext cx="6100239" cy="300446"/>
            <a:chOff x="301352" y="2013424"/>
            <a:chExt cx="6100239" cy="300446"/>
          </a:xfrm>
        </p:grpSpPr>
        <p:sp>
          <p:nvSpPr>
            <p:cNvPr id="81" name="矩形 80">
              <a:extLst>
                <a:ext uri="{FF2B5EF4-FFF2-40B4-BE49-F238E27FC236}">
                  <a16:creationId xmlns:a16="http://schemas.microsoft.com/office/drawing/2014/main" id="{E82B9F6A-2218-1C44-FC61-F5FE8D9939DB}"/>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82" name="矩形 81">
              <a:extLst>
                <a:ext uri="{FF2B5EF4-FFF2-40B4-BE49-F238E27FC236}">
                  <a16:creationId xmlns:a16="http://schemas.microsoft.com/office/drawing/2014/main" id="{BF5FEEE8-8222-F0A5-4890-D868D876B049}"/>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83" name="矩形 82">
              <a:extLst>
                <a:ext uri="{FF2B5EF4-FFF2-40B4-BE49-F238E27FC236}">
                  <a16:creationId xmlns:a16="http://schemas.microsoft.com/office/drawing/2014/main" id="{FC9E0AAB-AB08-5DDA-D42B-420308A00084}"/>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84" name="矩形 83">
              <a:extLst>
                <a:ext uri="{FF2B5EF4-FFF2-40B4-BE49-F238E27FC236}">
                  <a16:creationId xmlns:a16="http://schemas.microsoft.com/office/drawing/2014/main" id="{4C3669EC-5D52-6B28-062F-CBEC3C01FEB1}"/>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85" name="矩形 84">
              <a:extLst>
                <a:ext uri="{FF2B5EF4-FFF2-40B4-BE49-F238E27FC236}">
                  <a16:creationId xmlns:a16="http://schemas.microsoft.com/office/drawing/2014/main" id="{F02B7EB8-148E-DBD7-4C42-195BEE8819AA}"/>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86" name="矩形 85">
              <a:extLst>
                <a:ext uri="{FF2B5EF4-FFF2-40B4-BE49-F238E27FC236}">
                  <a16:creationId xmlns:a16="http://schemas.microsoft.com/office/drawing/2014/main" id="{2430822A-9A2F-F0DB-9195-28072756BC44}"/>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87" name="矩形 86">
              <a:extLst>
                <a:ext uri="{FF2B5EF4-FFF2-40B4-BE49-F238E27FC236}">
                  <a16:creationId xmlns:a16="http://schemas.microsoft.com/office/drawing/2014/main" id="{F923F705-4F40-E528-FF94-783521039DA1}"/>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80" name="矩形 79">
            <a:extLst>
              <a:ext uri="{FF2B5EF4-FFF2-40B4-BE49-F238E27FC236}">
                <a16:creationId xmlns:a16="http://schemas.microsoft.com/office/drawing/2014/main" id="{10BEBD6D-58DA-857E-86B9-0B60203E17C2}"/>
              </a:ext>
            </a:extLst>
          </p:cNvPr>
          <p:cNvSpPr/>
          <p:nvPr/>
        </p:nvSpPr>
        <p:spPr>
          <a:xfrm>
            <a:off x="2046679" y="4276063"/>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E71B30D8-021C-EB73-1921-CEA7BFD07DD9}"/>
              </a:ext>
            </a:extLst>
          </p:cNvPr>
          <p:cNvSpPr/>
          <p:nvPr/>
        </p:nvSpPr>
        <p:spPr>
          <a:xfrm>
            <a:off x="2923775" y="4272730"/>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1F08FD8F-FDC3-DDD8-8C85-606D4116CAE3}"/>
              </a:ext>
            </a:extLst>
          </p:cNvPr>
          <p:cNvSpPr/>
          <p:nvPr/>
        </p:nvSpPr>
        <p:spPr>
          <a:xfrm>
            <a:off x="3779952" y="4271320"/>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01482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500" fill="hold"/>
                                        <p:tgtEl>
                                          <p:spTgt spid="69"/>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3000" fill="hold" grpId="0" nodeType="clickEffect">
                                  <p:stCondLst>
                                    <p:cond delay="0"/>
                                  </p:stCondLst>
                                  <p:childTnLst>
                                    <p:anim calcmode="discrete" valueType="str">
                                      <p:cBhvr>
                                        <p:cTn id="10" dur="500" fill="hold"/>
                                        <p:tgtEl>
                                          <p:spTgt spid="70"/>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xit" presetSubtype="0" accel="50000" decel="50000" fill="hold" nodeType="clickEffect">
                                  <p:stCondLst>
                                    <p:cond delay="0"/>
                                  </p:stCondLst>
                                  <p:childTnLst>
                                    <p:animEffect transition="out" filter="fade">
                                      <p:cBhvr>
                                        <p:cTn id="14" dur="1000"/>
                                        <p:tgtEl>
                                          <p:spTgt spid="78"/>
                                        </p:tgtEl>
                                      </p:cBhvr>
                                    </p:animEffect>
                                    <p:set>
                                      <p:cBhvr>
                                        <p:cTn id="15" dur="1" fill="hold">
                                          <p:stCondLst>
                                            <p:cond delay="999"/>
                                          </p:stCondLst>
                                        </p:cTn>
                                        <p:tgtEl>
                                          <p:spTgt spid="78"/>
                                        </p:tgtEl>
                                        <p:attrNameLst>
                                          <p:attrName>style.visibility</p:attrName>
                                        </p:attrNameLst>
                                      </p:cBhvr>
                                      <p:to>
                                        <p:strVal val="hidden"/>
                                      </p:to>
                                    </p:set>
                                  </p:childTnLst>
                                </p:cTn>
                              </p:par>
                              <p:par>
                                <p:cTn id="16" presetID="10" presetClass="entr" presetSubtype="0" accel="50000" decel="50000" fill="hold" nodeType="with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1000"/>
                                        <p:tgtEl>
                                          <p:spTgt spid="90"/>
                                        </p:tgtEl>
                                      </p:cBhvr>
                                    </p:animEffect>
                                  </p:childTnLst>
                                </p:cTn>
                              </p:par>
                              <p:par>
                                <p:cTn id="19" presetID="63" presetClass="path" presetSubtype="0" accel="50000" decel="50000" fill="hold" nodeType="withEffect">
                                  <p:stCondLst>
                                    <p:cond delay="0"/>
                                  </p:stCondLst>
                                  <p:childTnLst>
                                    <p:animMotion origin="layout" path="M 0 0 L 0.141448 0.000245 E" pathEditMode="relative" ptsTypes="">
                                      <p:cBhvr>
                                        <p:cTn id="20" dur="1000" fill="hold"/>
                                        <p:tgtEl>
                                          <p:spTgt spid="78"/>
                                        </p:tgtEl>
                                        <p:attrNameLst>
                                          <p:attrName>ppt_x</p:attrName>
                                          <p:attrName>ppt_y</p:attrName>
                                        </p:attrNameLst>
                                      </p:cBhvr>
                                    </p:animMotion>
                                  </p:childTnLst>
                                </p:cTn>
                              </p:par>
                              <p:par>
                                <p:cTn id="21" presetID="63" presetClass="path" presetSubtype="0" accel="50000" decel="50000" fill="hold" nodeType="withEffect">
                                  <p:stCondLst>
                                    <p:cond delay="0"/>
                                  </p:stCondLst>
                                  <p:childTnLst>
                                    <p:animMotion origin="layout" path="M -0.14141 -0.00024 L 2.5E-6 4.81481E-6 " pathEditMode="relative" rAng="0" ptsTypes="AA">
                                      <p:cBhvr>
                                        <p:cTn id="22" dur="1000" fill="hold"/>
                                        <p:tgtEl>
                                          <p:spTgt spid="90"/>
                                        </p:tgtEl>
                                        <p:attrNameLst>
                                          <p:attrName>ppt_x</p:attrName>
                                          <p:attrName>ppt_y</p:attrName>
                                        </p:attrNameLst>
                                      </p:cBhvr>
                                      <p:rCtr x="7070" y="0"/>
                                    </p:animMotion>
                                  </p:childTnLst>
                                </p:cTn>
                              </p:par>
                              <p:par>
                                <p:cTn id="23" presetID="6" presetClass="emph" presetSubtype="0" accel="50000" decel="50000" fill="hold" nodeType="withEffect">
                                  <p:stCondLst>
                                    <p:cond delay="0"/>
                                  </p:stCondLst>
                                  <p:childTnLst>
                                    <p:animScale>
                                      <p:cBhvr>
                                        <p:cTn id="24" dur="1000" fill="hold"/>
                                        <p:tgtEl>
                                          <p:spTgt spid="78"/>
                                        </p:tgtEl>
                                      </p:cBhvr>
                                      <p:by x="150000" y="150000"/>
                                      <p:from x="100000" y="100000"/>
                                      <p:to x="42413" y="100000"/>
                                    </p:animScale>
                                  </p:childTnLst>
                                </p:cTn>
                              </p:par>
                              <p:par>
                                <p:cTn id="25" presetID="6" presetClass="emph" presetSubtype="0" accel="50000" decel="50000" fill="hold" nodeType="withEffect">
                                  <p:stCondLst>
                                    <p:cond delay="0"/>
                                  </p:stCondLst>
                                  <p:childTnLst>
                                    <p:animScale>
                                      <p:cBhvr>
                                        <p:cTn id="26" dur="1000" fill="hold"/>
                                        <p:tgtEl>
                                          <p:spTgt spid="90"/>
                                        </p:tgtEl>
                                      </p:cBhvr>
                                      <p:by x="150000" y="150000"/>
                                      <p:from x="235779" y="100000"/>
                                      <p:to x="100000" y="100000"/>
                                    </p:animScale>
                                  </p:childTnLst>
                                </p:cTn>
                              </p:par>
                            </p:childTnLst>
                          </p:cTn>
                        </p:par>
                      </p:childTnLst>
                    </p:cTn>
                  </p:par>
                  <p:par>
                    <p:cTn id="27" fill="hold">
                      <p:stCondLst>
                        <p:cond delay="indefinite"/>
                      </p:stCondLst>
                      <p:childTnLst>
                        <p:par>
                          <p:cTn id="28" fill="hold">
                            <p:stCondLst>
                              <p:cond delay="0"/>
                            </p:stCondLst>
                            <p:childTnLst>
                              <p:par>
                                <p:cTn id="29" presetID="31" presetClass="exit" presetSubtype="0" fill="hold" grpId="0" nodeType="clickEffect">
                                  <p:stCondLst>
                                    <p:cond delay="0"/>
                                  </p:stCondLst>
                                  <p:childTnLst>
                                    <p:anim calcmode="lin" valueType="num">
                                      <p:cBhvr>
                                        <p:cTn id="30" dur="1000"/>
                                        <p:tgtEl>
                                          <p:spTgt spid="80"/>
                                        </p:tgtEl>
                                        <p:attrNameLst>
                                          <p:attrName>ppt_w</p:attrName>
                                        </p:attrNameLst>
                                      </p:cBhvr>
                                      <p:tavLst>
                                        <p:tav tm="0">
                                          <p:val>
                                            <p:strVal val="ppt_w"/>
                                          </p:val>
                                        </p:tav>
                                        <p:tav tm="100000">
                                          <p:val>
                                            <p:fltVal val="0"/>
                                          </p:val>
                                        </p:tav>
                                      </p:tavLst>
                                    </p:anim>
                                    <p:anim calcmode="lin" valueType="num">
                                      <p:cBhvr>
                                        <p:cTn id="31" dur="1000"/>
                                        <p:tgtEl>
                                          <p:spTgt spid="80"/>
                                        </p:tgtEl>
                                        <p:attrNameLst>
                                          <p:attrName>ppt_h</p:attrName>
                                        </p:attrNameLst>
                                      </p:cBhvr>
                                      <p:tavLst>
                                        <p:tav tm="0">
                                          <p:val>
                                            <p:strVal val="ppt_h"/>
                                          </p:val>
                                        </p:tav>
                                        <p:tav tm="100000">
                                          <p:val>
                                            <p:fltVal val="0"/>
                                          </p:val>
                                        </p:tav>
                                      </p:tavLst>
                                    </p:anim>
                                    <p:anim calcmode="lin" valueType="num">
                                      <p:cBhvr>
                                        <p:cTn id="32" dur="1000"/>
                                        <p:tgtEl>
                                          <p:spTgt spid="80"/>
                                        </p:tgtEl>
                                        <p:attrNameLst>
                                          <p:attrName>style.rotation</p:attrName>
                                        </p:attrNameLst>
                                      </p:cBhvr>
                                      <p:tavLst>
                                        <p:tav tm="0">
                                          <p:val>
                                            <p:fltVal val="0"/>
                                          </p:val>
                                        </p:tav>
                                        <p:tav tm="100000">
                                          <p:val>
                                            <p:fltVal val="90"/>
                                          </p:val>
                                        </p:tav>
                                      </p:tavLst>
                                    </p:anim>
                                    <p:animEffect transition="out" filter="fade">
                                      <p:cBhvr>
                                        <p:cTn id="33" dur="1000"/>
                                        <p:tgtEl>
                                          <p:spTgt spid="80"/>
                                        </p:tgtEl>
                                      </p:cBhvr>
                                    </p:animEffect>
                                    <p:set>
                                      <p:cBhvr>
                                        <p:cTn id="34" dur="1" fill="hold">
                                          <p:stCondLst>
                                            <p:cond delay="999"/>
                                          </p:stCondLst>
                                        </p:cTn>
                                        <p:tgtEl>
                                          <p:spTgt spid="80"/>
                                        </p:tgtEl>
                                        <p:attrNameLst>
                                          <p:attrName>style.visibility</p:attrName>
                                        </p:attrNameLst>
                                      </p:cBhvr>
                                      <p:to>
                                        <p:strVal val="hidden"/>
                                      </p:to>
                                    </p:set>
                                  </p:childTnLst>
                                </p:cTn>
                              </p:par>
                              <p:par>
                                <p:cTn id="35" presetID="31" presetClass="exit" presetSubtype="0" fill="hold" grpId="0" nodeType="withEffect">
                                  <p:stCondLst>
                                    <p:cond delay="0"/>
                                  </p:stCondLst>
                                  <p:childTnLst>
                                    <p:anim calcmode="lin" valueType="num">
                                      <p:cBhvr>
                                        <p:cTn id="36" dur="1000"/>
                                        <p:tgtEl>
                                          <p:spTgt spid="76"/>
                                        </p:tgtEl>
                                        <p:attrNameLst>
                                          <p:attrName>ppt_w</p:attrName>
                                        </p:attrNameLst>
                                      </p:cBhvr>
                                      <p:tavLst>
                                        <p:tav tm="0">
                                          <p:val>
                                            <p:strVal val="ppt_w"/>
                                          </p:val>
                                        </p:tav>
                                        <p:tav tm="100000">
                                          <p:val>
                                            <p:fltVal val="0"/>
                                          </p:val>
                                        </p:tav>
                                      </p:tavLst>
                                    </p:anim>
                                    <p:anim calcmode="lin" valueType="num">
                                      <p:cBhvr>
                                        <p:cTn id="37" dur="1000"/>
                                        <p:tgtEl>
                                          <p:spTgt spid="76"/>
                                        </p:tgtEl>
                                        <p:attrNameLst>
                                          <p:attrName>ppt_h</p:attrName>
                                        </p:attrNameLst>
                                      </p:cBhvr>
                                      <p:tavLst>
                                        <p:tav tm="0">
                                          <p:val>
                                            <p:strVal val="ppt_h"/>
                                          </p:val>
                                        </p:tav>
                                        <p:tav tm="100000">
                                          <p:val>
                                            <p:fltVal val="0"/>
                                          </p:val>
                                        </p:tav>
                                      </p:tavLst>
                                    </p:anim>
                                    <p:anim calcmode="lin" valueType="num">
                                      <p:cBhvr>
                                        <p:cTn id="38" dur="1000"/>
                                        <p:tgtEl>
                                          <p:spTgt spid="76"/>
                                        </p:tgtEl>
                                        <p:attrNameLst>
                                          <p:attrName>style.rotation</p:attrName>
                                        </p:attrNameLst>
                                      </p:cBhvr>
                                      <p:tavLst>
                                        <p:tav tm="0">
                                          <p:val>
                                            <p:fltVal val="0"/>
                                          </p:val>
                                        </p:tav>
                                        <p:tav tm="100000">
                                          <p:val>
                                            <p:fltVal val="90"/>
                                          </p:val>
                                        </p:tav>
                                      </p:tavLst>
                                    </p:anim>
                                    <p:animEffect transition="out" filter="fade">
                                      <p:cBhvr>
                                        <p:cTn id="39" dur="1000"/>
                                        <p:tgtEl>
                                          <p:spTgt spid="76"/>
                                        </p:tgtEl>
                                      </p:cBhvr>
                                    </p:animEffect>
                                    <p:set>
                                      <p:cBhvr>
                                        <p:cTn id="40" dur="1" fill="hold">
                                          <p:stCondLst>
                                            <p:cond delay="999"/>
                                          </p:stCondLst>
                                        </p:cTn>
                                        <p:tgtEl>
                                          <p:spTgt spid="76"/>
                                        </p:tgtEl>
                                        <p:attrNameLst>
                                          <p:attrName>style.visibility</p:attrName>
                                        </p:attrNameLst>
                                      </p:cBhvr>
                                      <p:to>
                                        <p:strVal val="hidden"/>
                                      </p:to>
                                    </p:set>
                                  </p:childTnLst>
                                </p:cTn>
                              </p:par>
                              <p:par>
                                <p:cTn id="41" presetID="31" presetClass="exit" presetSubtype="0" fill="hold" grpId="0" nodeType="withEffect">
                                  <p:stCondLst>
                                    <p:cond delay="0"/>
                                  </p:stCondLst>
                                  <p:childTnLst>
                                    <p:anim calcmode="lin" valueType="num">
                                      <p:cBhvr>
                                        <p:cTn id="42" dur="1000"/>
                                        <p:tgtEl>
                                          <p:spTgt spid="77"/>
                                        </p:tgtEl>
                                        <p:attrNameLst>
                                          <p:attrName>ppt_w</p:attrName>
                                        </p:attrNameLst>
                                      </p:cBhvr>
                                      <p:tavLst>
                                        <p:tav tm="0">
                                          <p:val>
                                            <p:strVal val="ppt_w"/>
                                          </p:val>
                                        </p:tav>
                                        <p:tav tm="100000">
                                          <p:val>
                                            <p:fltVal val="0"/>
                                          </p:val>
                                        </p:tav>
                                      </p:tavLst>
                                    </p:anim>
                                    <p:anim calcmode="lin" valueType="num">
                                      <p:cBhvr>
                                        <p:cTn id="43" dur="1000"/>
                                        <p:tgtEl>
                                          <p:spTgt spid="77"/>
                                        </p:tgtEl>
                                        <p:attrNameLst>
                                          <p:attrName>ppt_h</p:attrName>
                                        </p:attrNameLst>
                                      </p:cBhvr>
                                      <p:tavLst>
                                        <p:tav tm="0">
                                          <p:val>
                                            <p:strVal val="ppt_h"/>
                                          </p:val>
                                        </p:tav>
                                        <p:tav tm="100000">
                                          <p:val>
                                            <p:fltVal val="0"/>
                                          </p:val>
                                        </p:tav>
                                      </p:tavLst>
                                    </p:anim>
                                    <p:anim calcmode="lin" valueType="num">
                                      <p:cBhvr>
                                        <p:cTn id="44" dur="1000"/>
                                        <p:tgtEl>
                                          <p:spTgt spid="77"/>
                                        </p:tgtEl>
                                        <p:attrNameLst>
                                          <p:attrName>style.rotation</p:attrName>
                                        </p:attrNameLst>
                                      </p:cBhvr>
                                      <p:tavLst>
                                        <p:tav tm="0">
                                          <p:val>
                                            <p:fltVal val="0"/>
                                          </p:val>
                                        </p:tav>
                                        <p:tav tm="100000">
                                          <p:val>
                                            <p:fltVal val="90"/>
                                          </p:val>
                                        </p:tav>
                                      </p:tavLst>
                                    </p:anim>
                                    <p:animEffect transition="out" filter="fade">
                                      <p:cBhvr>
                                        <p:cTn id="45" dur="1000"/>
                                        <p:tgtEl>
                                          <p:spTgt spid="77"/>
                                        </p:tgtEl>
                                      </p:cBhvr>
                                    </p:animEffect>
                                    <p:set>
                                      <p:cBhvr>
                                        <p:cTn id="46" dur="1" fill="hold">
                                          <p:stCondLst>
                                            <p:cond delay="9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80" grpId="0" animBg="1"/>
      <p:bldP spid="76" grpId="0" animBg="1"/>
      <p:bldP spid="77"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文本框 92">
            <a:extLst>
              <a:ext uri="{FF2B5EF4-FFF2-40B4-BE49-F238E27FC236}">
                <a16:creationId xmlns:a16="http://schemas.microsoft.com/office/drawing/2014/main" id="{6ADAFBA1-30C1-1BA6-04E6-D365C9EE7147}"/>
              </a:ext>
            </a:extLst>
          </p:cNvPr>
          <p:cNvSpPr txBox="1"/>
          <p:nvPr/>
        </p:nvSpPr>
        <p:spPr>
          <a:xfrm>
            <a:off x="9607908" y="4222970"/>
            <a:ext cx="2371107" cy="369332"/>
          </a:xfrm>
          <a:prstGeom prst="rect">
            <a:avLst/>
          </a:prstGeom>
          <a:noFill/>
        </p:spPr>
        <p:txBody>
          <a:bodyPr wrap="square" rtlCol="0">
            <a:spAutoFit/>
          </a:bodyPr>
          <a:lstStyle/>
          <a:p>
            <a:r>
              <a:rPr lang="en-US" altLang="zh-CN" b="1" dirty="0"/>
              <a:t>B</a:t>
            </a:r>
            <a:r>
              <a:rPr lang="zh-CN" altLang="en-US" b="1" dirty="0"/>
              <a:t>对</a:t>
            </a:r>
            <a:r>
              <a:rPr lang="en-US" altLang="zh-CN" b="1" dirty="0"/>
              <a:t>A</a:t>
            </a:r>
            <a:r>
              <a:rPr lang="zh-CN" altLang="en-US" b="1" dirty="0"/>
              <a:t>第二次流量控制</a:t>
            </a:r>
          </a:p>
        </p:txBody>
      </p:sp>
      <p:grpSp>
        <p:nvGrpSpPr>
          <p:cNvPr id="90" name="组合 89">
            <a:extLst>
              <a:ext uri="{FF2B5EF4-FFF2-40B4-BE49-F238E27FC236}">
                <a16:creationId xmlns:a16="http://schemas.microsoft.com/office/drawing/2014/main" id="{8FCF52F5-72A7-DD5B-2F3C-C489CD10CB90}"/>
              </a:ext>
            </a:extLst>
          </p:cNvPr>
          <p:cNvGrpSpPr/>
          <p:nvPr/>
        </p:nvGrpSpPr>
        <p:grpSpPr>
          <a:xfrm>
            <a:off x="4536621" y="3908652"/>
            <a:ext cx="1098343" cy="725074"/>
            <a:chOff x="1913798" y="1939971"/>
            <a:chExt cx="1112801" cy="725074"/>
          </a:xfrm>
        </p:grpSpPr>
        <p:sp>
          <p:nvSpPr>
            <p:cNvPr id="91" name="矩形 90">
              <a:extLst>
                <a:ext uri="{FF2B5EF4-FFF2-40B4-BE49-F238E27FC236}">
                  <a16:creationId xmlns:a16="http://schemas.microsoft.com/office/drawing/2014/main" id="{A2A5982B-B0F4-D2C3-A7DC-D2D2C4FE21C3}"/>
                </a:ext>
              </a:extLst>
            </p:cNvPr>
            <p:cNvSpPr/>
            <p:nvPr/>
          </p:nvSpPr>
          <p:spPr>
            <a:xfrm>
              <a:off x="2042152" y="2253525"/>
              <a:ext cx="882054"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文本框 91">
              <a:extLst>
                <a:ext uri="{FF2B5EF4-FFF2-40B4-BE49-F238E27FC236}">
                  <a16:creationId xmlns:a16="http://schemas.microsoft.com/office/drawing/2014/main" id="{0FE7BDD1-C045-84FA-0E3C-076D1CDD96EB}"/>
                </a:ext>
              </a:extLst>
            </p:cNvPr>
            <p:cNvSpPr txBox="1"/>
            <p:nvPr/>
          </p:nvSpPr>
          <p:spPr>
            <a:xfrm>
              <a:off x="1913798" y="1939971"/>
              <a:ext cx="1112801" cy="365760"/>
            </a:xfrm>
            <a:prstGeom prst="rect">
              <a:avLst/>
            </a:prstGeom>
            <a:noFill/>
          </p:spPr>
          <p:txBody>
            <a:bodyPr wrap="square" rtlCol="0">
              <a:spAutoFit/>
            </a:bodyPr>
            <a:lstStyle/>
            <a:p>
              <a:pPr algn="ctr"/>
              <a:r>
                <a:rPr lang="en-US" altLang="zh-CN" b="1" dirty="0">
                  <a:solidFill>
                    <a:schemeClr val="accent3"/>
                  </a:solidFill>
                </a:rPr>
                <a:t>swnd=100</a:t>
              </a:r>
              <a:endParaRPr lang="zh-CN" altLang="en-US" b="1" dirty="0">
                <a:solidFill>
                  <a:schemeClr val="accent3"/>
                </a:solidFill>
              </a:endParaRPr>
            </a:p>
          </p:txBody>
        </p:sp>
      </p:grpSp>
      <p:sp>
        <p:nvSpPr>
          <p:cNvPr id="13" name="文本框 12">
            <a:extLst>
              <a:ext uri="{FF2B5EF4-FFF2-40B4-BE49-F238E27FC236}">
                <a16:creationId xmlns:a16="http://schemas.microsoft.com/office/drawing/2014/main" id="{5DE4F913-8F0F-2C36-E9DE-DA0F389A027F}"/>
              </a:ext>
            </a:extLst>
          </p:cNvPr>
          <p:cNvSpPr txBox="1"/>
          <p:nvPr/>
        </p:nvSpPr>
        <p:spPr>
          <a:xfrm>
            <a:off x="7321143" y="896456"/>
            <a:ext cx="1710312" cy="369332"/>
          </a:xfrm>
          <a:prstGeom prst="rect">
            <a:avLst/>
          </a:prstGeom>
          <a:noFill/>
        </p:spPr>
        <p:txBody>
          <a:bodyPr wrap="square" rtlCol="0">
            <a:spAutoFit/>
          </a:bodyPr>
          <a:lstStyle/>
          <a:p>
            <a:pPr algn="ctr"/>
            <a:r>
              <a:rPr lang="en-US" altLang="zh-CN" b="1" dirty="0"/>
              <a:t>A</a:t>
            </a:r>
            <a:r>
              <a:rPr lang="zh-CN" altLang="en-US" b="1" dirty="0"/>
              <a:t>给</a:t>
            </a:r>
            <a:r>
              <a:rPr lang="en-US" altLang="zh-CN" b="1" dirty="0"/>
              <a:t>B</a:t>
            </a:r>
            <a:r>
              <a:rPr lang="zh-CN" altLang="en-US" b="1" dirty="0"/>
              <a:t>发送数据</a:t>
            </a:r>
          </a:p>
        </p:txBody>
      </p:sp>
      <p:sp>
        <p:nvSpPr>
          <p:cNvPr id="14" name="文本框 13">
            <a:extLst>
              <a:ext uri="{FF2B5EF4-FFF2-40B4-BE49-F238E27FC236}">
                <a16:creationId xmlns:a16="http://schemas.microsoft.com/office/drawing/2014/main" id="{E0CAA606-13D4-C0C7-238A-60691033913A}"/>
              </a:ext>
            </a:extLst>
          </p:cNvPr>
          <p:cNvSpPr txBox="1"/>
          <p:nvPr/>
        </p:nvSpPr>
        <p:spPr>
          <a:xfrm>
            <a:off x="7328743" y="1644093"/>
            <a:ext cx="1710312" cy="369332"/>
          </a:xfrm>
          <a:prstGeom prst="rect">
            <a:avLst/>
          </a:prstGeom>
          <a:noFill/>
        </p:spPr>
        <p:txBody>
          <a:bodyPr wrap="square" rtlCol="0">
            <a:spAutoFit/>
          </a:bodyPr>
          <a:lstStyle/>
          <a:p>
            <a:pPr algn="ctr"/>
            <a:r>
              <a:rPr lang="en-US" altLang="zh-CN" b="1" dirty="0"/>
              <a:t>B</a:t>
            </a:r>
            <a:r>
              <a:rPr lang="zh-CN" altLang="en-US" b="1" dirty="0"/>
              <a:t>对</a:t>
            </a:r>
            <a:r>
              <a:rPr lang="en-US" altLang="zh-CN" b="1" dirty="0"/>
              <a:t>A</a:t>
            </a:r>
            <a:r>
              <a:rPr lang="zh-CN" altLang="en-US" b="1" dirty="0"/>
              <a:t>流量控制</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p>
          </p:txBody>
        </p:sp>
      </p:grpSp>
      <p:grpSp>
        <p:nvGrpSpPr>
          <p:cNvPr id="16" name="组合 15">
            <a:extLst>
              <a:ext uri="{FF2B5EF4-FFF2-40B4-BE49-F238E27FC236}">
                <a16:creationId xmlns:a16="http://schemas.microsoft.com/office/drawing/2014/main" id="{80F1B311-2F3A-ACA2-07D1-822A44A2F429}"/>
              </a:ext>
            </a:extLst>
          </p:cNvPr>
          <p:cNvGrpSpPr/>
          <p:nvPr/>
        </p:nvGrpSpPr>
        <p:grpSpPr>
          <a:xfrm>
            <a:off x="6384834" y="1085736"/>
            <a:ext cx="3566255" cy="667591"/>
            <a:chOff x="5945910" y="1085736"/>
            <a:chExt cx="3566255" cy="667591"/>
          </a:xfrm>
        </p:grpSpPr>
        <p:grpSp>
          <p:nvGrpSpPr>
            <p:cNvPr id="7" name="组合 6">
              <a:extLst>
                <a:ext uri="{FF2B5EF4-FFF2-40B4-BE49-F238E27FC236}">
                  <a16:creationId xmlns:a16="http://schemas.microsoft.com/office/drawing/2014/main" id="{A9EFE3FE-4601-5B9E-77B2-289423C12D4B}"/>
                </a:ext>
              </a:extLst>
            </p:cNvPr>
            <p:cNvGrpSpPr/>
            <p:nvPr/>
          </p:nvGrpSpPr>
          <p:grpSpPr>
            <a:xfrm>
              <a:off x="5945910" y="1085736"/>
              <a:ext cx="677140" cy="654939"/>
              <a:chOff x="7511027" y="2136324"/>
              <a:chExt cx="677140" cy="654939"/>
            </a:xfrm>
          </p:grpSpPr>
          <p:pic>
            <p:nvPicPr>
              <p:cNvPr id="5" name="图形 4">
                <a:extLst>
                  <a:ext uri="{FF2B5EF4-FFF2-40B4-BE49-F238E27FC236}">
                    <a16:creationId xmlns:a16="http://schemas.microsoft.com/office/drawing/2014/main" id="{98E6B5E2-680A-FF63-F485-207329F649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6" name="文本框 5">
                <a:extLst>
                  <a:ext uri="{FF2B5EF4-FFF2-40B4-BE49-F238E27FC236}">
                    <a16:creationId xmlns:a16="http://schemas.microsoft.com/office/drawing/2014/main" id="{97B4575D-497E-45BE-06AF-A13242535CE0}"/>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A</a:t>
                </a:r>
                <a:endParaRPr lang="zh-CN" altLang="en-US" sz="2000" b="1" dirty="0">
                  <a:solidFill>
                    <a:schemeClr val="bg1"/>
                  </a:solidFill>
                </a:endParaRPr>
              </a:p>
            </p:txBody>
          </p:sp>
        </p:grpSp>
        <p:grpSp>
          <p:nvGrpSpPr>
            <p:cNvPr id="8" name="组合 7">
              <a:extLst>
                <a:ext uri="{FF2B5EF4-FFF2-40B4-BE49-F238E27FC236}">
                  <a16:creationId xmlns:a16="http://schemas.microsoft.com/office/drawing/2014/main" id="{9DCE203E-F6FE-5AE9-9972-1AB6CD8AB18F}"/>
                </a:ext>
              </a:extLst>
            </p:cNvPr>
            <p:cNvGrpSpPr/>
            <p:nvPr/>
          </p:nvGrpSpPr>
          <p:grpSpPr>
            <a:xfrm>
              <a:off x="8835025" y="1098388"/>
              <a:ext cx="677140" cy="654939"/>
              <a:chOff x="7511027" y="2136324"/>
              <a:chExt cx="677140" cy="654939"/>
            </a:xfrm>
          </p:grpSpPr>
          <p:pic>
            <p:nvPicPr>
              <p:cNvPr id="9" name="图形 8">
                <a:extLst>
                  <a:ext uri="{FF2B5EF4-FFF2-40B4-BE49-F238E27FC236}">
                    <a16:creationId xmlns:a16="http://schemas.microsoft.com/office/drawing/2014/main" id="{8E7D395B-A56C-8D44-578A-69F5B4FDCB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10" name="文本框 9">
                <a:extLst>
                  <a:ext uri="{FF2B5EF4-FFF2-40B4-BE49-F238E27FC236}">
                    <a16:creationId xmlns:a16="http://schemas.microsoft.com/office/drawing/2014/main" id="{0B74A95B-2D1F-F184-7228-D99702F49DE3}"/>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B</a:t>
                </a:r>
                <a:endParaRPr lang="zh-CN" altLang="en-US" sz="2000" b="1" dirty="0">
                  <a:solidFill>
                    <a:schemeClr val="bg1"/>
                  </a:solidFill>
                </a:endParaRPr>
              </a:p>
            </p:txBody>
          </p:sp>
        </p:grpSp>
        <p:grpSp>
          <p:nvGrpSpPr>
            <p:cNvPr id="15" name="组合 14">
              <a:extLst>
                <a:ext uri="{FF2B5EF4-FFF2-40B4-BE49-F238E27FC236}">
                  <a16:creationId xmlns:a16="http://schemas.microsoft.com/office/drawing/2014/main" id="{CAC90CB8-A264-FC0D-1AD3-01F784E189E9}"/>
                </a:ext>
              </a:extLst>
            </p:cNvPr>
            <p:cNvGrpSpPr/>
            <p:nvPr/>
          </p:nvGrpSpPr>
          <p:grpSpPr>
            <a:xfrm>
              <a:off x="6623050" y="1274762"/>
              <a:ext cx="2243850" cy="369332"/>
              <a:chOff x="6623050" y="1274762"/>
              <a:chExt cx="2243850" cy="369332"/>
            </a:xfrm>
          </p:grpSpPr>
          <p:sp>
            <p:nvSpPr>
              <p:cNvPr id="12" name="圆柱体 11">
                <a:extLst>
                  <a:ext uri="{FF2B5EF4-FFF2-40B4-BE49-F238E27FC236}">
                    <a16:creationId xmlns:a16="http://schemas.microsoft.com/office/drawing/2014/main" id="{780A8A3C-3E1F-E015-E386-B450A641478F}"/>
                  </a:ext>
                </a:extLst>
              </p:cNvPr>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D20203B-7340-3B3C-EB43-3D1FEAECF015}"/>
                  </a:ext>
                </a:extLst>
              </p:cNvPr>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p>
            </p:txBody>
          </p:sp>
        </p:grpSp>
      </p:grpSp>
      <p:grpSp>
        <p:nvGrpSpPr>
          <p:cNvPr id="23" name="组合 22">
            <a:extLst>
              <a:ext uri="{FF2B5EF4-FFF2-40B4-BE49-F238E27FC236}">
                <a16:creationId xmlns:a16="http://schemas.microsoft.com/office/drawing/2014/main" id="{61C6D7BC-FECE-3005-8CD3-BA8AA893F805}"/>
              </a:ext>
            </a:extLst>
          </p:cNvPr>
          <p:cNvGrpSpPr/>
          <p:nvPr/>
        </p:nvGrpSpPr>
        <p:grpSpPr>
          <a:xfrm>
            <a:off x="6464001" y="1740674"/>
            <a:ext cx="3418275" cy="4774426"/>
            <a:chOff x="7004329" y="1740674"/>
            <a:chExt cx="3418275" cy="4774426"/>
          </a:xfrm>
        </p:grpSpPr>
        <p:cxnSp>
          <p:nvCxnSpPr>
            <p:cNvPr id="18" name="直接箭头连接符 17">
              <a:extLst>
                <a:ext uri="{FF2B5EF4-FFF2-40B4-BE49-F238E27FC236}">
                  <a16:creationId xmlns:a16="http://schemas.microsoft.com/office/drawing/2014/main" id="{C29108A2-6FF6-EECC-D42A-4119A5C4474C}"/>
                </a:ext>
              </a:extLst>
            </p:cNvPr>
            <p:cNvCxnSpPr>
              <a:cxnSpLocks/>
            </p:cNvCxnSpPr>
            <p:nvPr/>
          </p:nvCxnSpPr>
          <p:spPr>
            <a:xfrm>
              <a:off x="7283602"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BE49CE6-D81F-402D-B4F5-95CBA7A575DA}"/>
                </a:ext>
              </a:extLst>
            </p:cNvPr>
            <p:cNvCxnSpPr>
              <a:cxnSpLocks/>
            </p:cNvCxnSpPr>
            <p:nvPr/>
          </p:nvCxnSpPr>
          <p:spPr>
            <a:xfrm>
              <a:off x="10152847"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01A7C94-9AE1-2E1F-703C-A039119CB0E7}"/>
                </a:ext>
              </a:extLst>
            </p:cNvPr>
            <p:cNvSpPr txBox="1"/>
            <p:nvPr/>
          </p:nvSpPr>
          <p:spPr>
            <a:xfrm>
              <a:off x="7004329" y="6145768"/>
              <a:ext cx="272374" cy="369332"/>
            </a:xfrm>
            <a:prstGeom prst="rect">
              <a:avLst/>
            </a:prstGeom>
            <a:noFill/>
          </p:spPr>
          <p:txBody>
            <a:bodyPr wrap="square" rtlCol="0">
              <a:spAutoFit/>
            </a:bodyPr>
            <a:lstStyle/>
            <a:p>
              <a:r>
                <a:rPr lang="en-US" altLang="zh-CN" b="1" dirty="0"/>
                <a:t>t</a:t>
              </a:r>
              <a:endParaRPr lang="zh-CN" altLang="en-US" b="1" dirty="0"/>
            </a:p>
          </p:txBody>
        </p:sp>
        <p:sp>
          <p:nvSpPr>
            <p:cNvPr id="21" name="文本框 20">
              <a:extLst>
                <a:ext uri="{FF2B5EF4-FFF2-40B4-BE49-F238E27FC236}">
                  <a16:creationId xmlns:a16="http://schemas.microsoft.com/office/drawing/2014/main" id="{4869CA13-848C-A58C-D7BA-8C0445D375C1}"/>
                </a:ext>
              </a:extLst>
            </p:cNvPr>
            <p:cNvSpPr txBox="1"/>
            <p:nvPr/>
          </p:nvSpPr>
          <p:spPr>
            <a:xfrm>
              <a:off x="10150230" y="6145768"/>
              <a:ext cx="272374" cy="369332"/>
            </a:xfrm>
            <a:prstGeom prst="rect">
              <a:avLst/>
            </a:prstGeom>
            <a:noFill/>
          </p:spPr>
          <p:txBody>
            <a:bodyPr wrap="square" rtlCol="0">
              <a:spAutoFit/>
            </a:bodyPr>
            <a:lstStyle/>
            <a:p>
              <a:r>
                <a:rPr lang="en-US" altLang="zh-CN" b="1" dirty="0"/>
                <a:t>t</a:t>
              </a:r>
              <a:endParaRPr lang="zh-CN" altLang="en-US" b="1" dirty="0"/>
            </a:p>
          </p:txBody>
        </p:sp>
      </p:grpSp>
      <p:grpSp>
        <p:nvGrpSpPr>
          <p:cNvPr id="43" name="组合 42">
            <a:extLst>
              <a:ext uri="{FF2B5EF4-FFF2-40B4-BE49-F238E27FC236}">
                <a16:creationId xmlns:a16="http://schemas.microsoft.com/office/drawing/2014/main" id="{C3B463AA-8B9D-4B7E-D071-35424D47E831}"/>
              </a:ext>
            </a:extLst>
          </p:cNvPr>
          <p:cNvGrpSpPr/>
          <p:nvPr/>
        </p:nvGrpSpPr>
        <p:grpSpPr>
          <a:xfrm>
            <a:off x="304800" y="1939971"/>
            <a:ext cx="9305102" cy="725074"/>
            <a:chOff x="304800" y="1939971"/>
            <a:chExt cx="9305102" cy="725074"/>
          </a:xfrm>
        </p:grpSpPr>
        <p:cxnSp>
          <p:nvCxnSpPr>
            <p:cNvPr id="37" name="直接箭头连接符 36">
              <a:extLst>
                <a:ext uri="{FF2B5EF4-FFF2-40B4-BE49-F238E27FC236}">
                  <a16:creationId xmlns:a16="http://schemas.microsoft.com/office/drawing/2014/main" id="{8C784D16-4E41-91E6-C816-314F22755AEA}"/>
                </a:ext>
              </a:extLst>
            </p:cNvPr>
            <p:cNvCxnSpPr>
              <a:cxnSpLocks/>
            </p:cNvCxnSpPr>
            <p:nvPr/>
          </p:nvCxnSpPr>
          <p:spPr>
            <a:xfrm>
              <a:off x="6743274" y="24592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116EFF78-2877-EA6D-EF75-C991CCBD3EBC}"/>
                </a:ext>
              </a:extLst>
            </p:cNvPr>
            <p:cNvSpPr txBox="1"/>
            <p:nvPr/>
          </p:nvSpPr>
          <p:spPr>
            <a:xfrm>
              <a:off x="7326420" y="2078680"/>
              <a:ext cx="935857" cy="369332"/>
            </a:xfrm>
            <a:prstGeom prst="rect">
              <a:avLst/>
            </a:prstGeom>
            <a:noFill/>
          </p:spPr>
          <p:txBody>
            <a:bodyPr wrap="square" rtlCol="0">
              <a:spAutoFit/>
            </a:bodyPr>
            <a:lstStyle/>
            <a:p>
              <a:pPr algn="ctr"/>
              <a:r>
                <a:rPr lang="en-US" altLang="zh-CN" b="1" dirty="0"/>
                <a:t>seq=401</a:t>
              </a:r>
              <a:endParaRPr lang="zh-CN" altLang="en-US" b="1" dirty="0"/>
            </a:p>
          </p:txBody>
        </p:sp>
        <p:sp>
          <p:nvSpPr>
            <p:cNvPr id="39" name="文本框 38">
              <a:extLst>
                <a:ext uri="{FF2B5EF4-FFF2-40B4-BE49-F238E27FC236}">
                  <a16:creationId xmlns:a16="http://schemas.microsoft.com/office/drawing/2014/main" id="{15D78F2B-4CBD-D199-E8FC-3A971CC2F58D}"/>
                </a:ext>
              </a:extLst>
            </p:cNvPr>
            <p:cNvSpPr txBox="1"/>
            <p:nvPr/>
          </p:nvSpPr>
          <p:spPr>
            <a:xfrm>
              <a:off x="8147629" y="2078680"/>
              <a:ext cx="868072" cy="369332"/>
            </a:xfrm>
            <a:prstGeom prst="rect">
              <a:avLst/>
            </a:prstGeom>
            <a:noFill/>
          </p:spPr>
          <p:txBody>
            <a:bodyPr wrap="square" rtlCol="0">
              <a:spAutoFit/>
            </a:bodyPr>
            <a:lstStyle/>
            <a:p>
              <a:pPr algn="ctr"/>
              <a:r>
                <a:rPr lang="en-US" altLang="zh-CN" b="1" dirty="0"/>
                <a:t>DATA</a:t>
              </a:r>
              <a:endParaRPr lang="zh-CN" altLang="en-US" b="1" dirty="0"/>
            </a:p>
          </p:txBody>
        </p:sp>
        <p:grpSp>
          <p:nvGrpSpPr>
            <p:cNvPr id="17" name="组合 16">
              <a:extLst>
                <a:ext uri="{FF2B5EF4-FFF2-40B4-BE49-F238E27FC236}">
                  <a16:creationId xmlns:a16="http://schemas.microsoft.com/office/drawing/2014/main" id="{ADB72C8C-ABEA-F4E1-7330-EA73485BF828}"/>
                </a:ext>
              </a:extLst>
            </p:cNvPr>
            <p:cNvGrpSpPr/>
            <p:nvPr/>
          </p:nvGrpSpPr>
          <p:grpSpPr>
            <a:xfrm>
              <a:off x="304800" y="1939971"/>
              <a:ext cx="6100239" cy="725074"/>
              <a:chOff x="304800" y="1939971"/>
              <a:chExt cx="6100239" cy="725074"/>
            </a:xfrm>
          </p:grpSpPr>
          <p:grpSp>
            <p:nvGrpSpPr>
              <p:cNvPr id="36" name="组合 35">
                <a:extLst>
                  <a:ext uri="{FF2B5EF4-FFF2-40B4-BE49-F238E27FC236}">
                    <a16:creationId xmlns:a16="http://schemas.microsoft.com/office/drawing/2014/main" id="{D6726EA9-6404-1339-A49D-92249748E9DC}"/>
                  </a:ext>
                </a:extLst>
              </p:cNvPr>
              <p:cNvGrpSpPr/>
              <p:nvPr/>
            </p:nvGrpSpPr>
            <p:grpSpPr>
              <a:xfrm>
                <a:off x="2042152" y="1939971"/>
                <a:ext cx="2623752" cy="725074"/>
                <a:chOff x="2042152" y="1939971"/>
                <a:chExt cx="2623752" cy="725074"/>
              </a:xfrm>
            </p:grpSpPr>
            <p:sp>
              <p:nvSpPr>
                <p:cNvPr id="34" name="矩形 33">
                  <a:extLst>
                    <a:ext uri="{FF2B5EF4-FFF2-40B4-BE49-F238E27FC236}">
                      <a16:creationId xmlns:a16="http://schemas.microsoft.com/office/drawing/2014/main" id="{439E4B1A-578C-250E-4A80-7A098A0B8F42}"/>
                    </a:ext>
                  </a:extLst>
                </p:cNvPr>
                <p:cNvSpPr/>
                <p:nvPr/>
              </p:nvSpPr>
              <p:spPr>
                <a:xfrm>
                  <a:off x="2042152" y="2253525"/>
                  <a:ext cx="262375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404328D-8303-EE4D-A00C-DE1851C6565F}"/>
                    </a:ext>
                  </a:extLst>
                </p:cNvPr>
                <p:cNvSpPr txBox="1"/>
                <p:nvPr/>
              </p:nvSpPr>
              <p:spPr>
                <a:xfrm>
                  <a:off x="2789005" y="1939971"/>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grpSp>
          <p:grpSp>
            <p:nvGrpSpPr>
              <p:cNvPr id="31" name="组合 30">
                <a:extLst>
                  <a:ext uri="{FF2B5EF4-FFF2-40B4-BE49-F238E27FC236}">
                    <a16:creationId xmlns:a16="http://schemas.microsoft.com/office/drawing/2014/main" id="{BBD026F5-10E7-9970-0435-1099399FCFAE}"/>
                  </a:ext>
                </a:extLst>
              </p:cNvPr>
              <p:cNvGrpSpPr/>
              <p:nvPr/>
            </p:nvGrpSpPr>
            <p:grpSpPr>
              <a:xfrm>
                <a:off x="304800" y="2309063"/>
                <a:ext cx="6100239" cy="300446"/>
                <a:chOff x="301352" y="2013424"/>
                <a:chExt cx="6100239" cy="300446"/>
              </a:xfrm>
            </p:grpSpPr>
            <p:sp>
              <p:nvSpPr>
                <p:cNvPr id="24" name="矩形 23">
                  <a:extLst>
                    <a:ext uri="{FF2B5EF4-FFF2-40B4-BE49-F238E27FC236}">
                      <a16:creationId xmlns:a16="http://schemas.microsoft.com/office/drawing/2014/main" id="{7E7D59E8-B464-D223-507F-D53CB3B703A0}"/>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25" name="矩形 24">
                  <a:extLst>
                    <a:ext uri="{FF2B5EF4-FFF2-40B4-BE49-F238E27FC236}">
                      <a16:creationId xmlns:a16="http://schemas.microsoft.com/office/drawing/2014/main" id="{246C6815-5A23-7323-8E35-9B0A46116808}"/>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26" name="矩形 25">
                  <a:extLst>
                    <a:ext uri="{FF2B5EF4-FFF2-40B4-BE49-F238E27FC236}">
                      <a16:creationId xmlns:a16="http://schemas.microsoft.com/office/drawing/2014/main" id="{0ADD7C2C-9489-D5EA-025D-5544CC608517}"/>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27" name="矩形 26">
                  <a:extLst>
                    <a:ext uri="{FF2B5EF4-FFF2-40B4-BE49-F238E27FC236}">
                      <a16:creationId xmlns:a16="http://schemas.microsoft.com/office/drawing/2014/main" id="{115A52DB-39AC-292C-262D-085DB47DA19E}"/>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28" name="矩形 27">
                  <a:extLst>
                    <a:ext uri="{FF2B5EF4-FFF2-40B4-BE49-F238E27FC236}">
                      <a16:creationId xmlns:a16="http://schemas.microsoft.com/office/drawing/2014/main" id="{05EB32CF-CDD4-8F15-0314-A25E0E13A87F}"/>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29" name="矩形 28">
                  <a:extLst>
                    <a:ext uri="{FF2B5EF4-FFF2-40B4-BE49-F238E27FC236}">
                      <a16:creationId xmlns:a16="http://schemas.microsoft.com/office/drawing/2014/main" id="{2F6F4187-086E-8BAA-E715-8FDD2693DB77}"/>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30" name="矩形 29">
                  <a:extLst>
                    <a:ext uri="{FF2B5EF4-FFF2-40B4-BE49-F238E27FC236}">
                      <a16:creationId xmlns:a16="http://schemas.microsoft.com/office/drawing/2014/main" id="{4F69FAA9-68F1-433D-F37E-B6AA4939F4AC}"/>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22" name="矩形 21">
                <a:extLst>
                  <a:ext uri="{FF2B5EF4-FFF2-40B4-BE49-F238E27FC236}">
                    <a16:creationId xmlns:a16="http://schemas.microsoft.com/office/drawing/2014/main" id="{BAC7217A-6417-F01B-BD17-68D6EAFB9663}"/>
                  </a:ext>
                </a:extLst>
              </p:cNvPr>
              <p:cNvSpPr/>
              <p:nvPr/>
            </p:nvSpPr>
            <p:spPr>
              <a:xfrm>
                <a:off x="2046679"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2" name="矩形 151">
              <a:extLst>
                <a:ext uri="{FF2B5EF4-FFF2-40B4-BE49-F238E27FC236}">
                  <a16:creationId xmlns:a16="http://schemas.microsoft.com/office/drawing/2014/main" id="{431B0D34-9F17-777A-7299-202F44A7E7BB}"/>
                </a:ext>
              </a:extLst>
            </p:cNvPr>
            <p:cNvSpPr/>
            <p:nvPr/>
          </p:nvSpPr>
          <p:spPr>
            <a:xfrm>
              <a:off x="2923775" y="2305731"/>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2B100C6E-3B03-5F5F-5CFD-1931B01313AD}"/>
                </a:ext>
              </a:extLst>
            </p:cNvPr>
            <p:cNvSpPr/>
            <p:nvPr/>
          </p:nvSpPr>
          <p:spPr>
            <a:xfrm>
              <a:off x="3779952" y="2297790"/>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25112D07-35EE-99D1-3B22-E49AB9E8673E}"/>
              </a:ext>
            </a:extLst>
          </p:cNvPr>
          <p:cNvGrpSpPr/>
          <p:nvPr/>
        </p:nvGrpSpPr>
        <p:grpSpPr>
          <a:xfrm>
            <a:off x="6744583" y="2787861"/>
            <a:ext cx="2866628" cy="380605"/>
            <a:chOff x="6744583" y="2787861"/>
            <a:chExt cx="2866628" cy="380605"/>
          </a:xfrm>
        </p:grpSpPr>
        <p:cxnSp>
          <p:nvCxnSpPr>
            <p:cNvPr id="155" name="直接箭头连接符 154">
              <a:extLst>
                <a:ext uri="{FF2B5EF4-FFF2-40B4-BE49-F238E27FC236}">
                  <a16:creationId xmlns:a16="http://schemas.microsoft.com/office/drawing/2014/main" id="{007DCFFE-6C82-C54C-1F4D-BB587DEF9070}"/>
                </a:ext>
              </a:extLst>
            </p:cNvPr>
            <p:cNvCxnSpPr>
              <a:cxnSpLocks/>
            </p:cNvCxnSpPr>
            <p:nvPr/>
          </p:nvCxnSpPr>
          <p:spPr>
            <a:xfrm>
              <a:off x="6744583" y="3168466"/>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56" name="文本框 155">
              <a:extLst>
                <a:ext uri="{FF2B5EF4-FFF2-40B4-BE49-F238E27FC236}">
                  <a16:creationId xmlns:a16="http://schemas.microsoft.com/office/drawing/2014/main" id="{192D6349-3A34-78BC-7998-136D37079C7C}"/>
                </a:ext>
              </a:extLst>
            </p:cNvPr>
            <p:cNvSpPr txBox="1"/>
            <p:nvPr/>
          </p:nvSpPr>
          <p:spPr>
            <a:xfrm>
              <a:off x="7327729" y="2787861"/>
              <a:ext cx="935857" cy="369332"/>
            </a:xfrm>
            <a:prstGeom prst="rect">
              <a:avLst/>
            </a:prstGeom>
            <a:noFill/>
          </p:spPr>
          <p:txBody>
            <a:bodyPr wrap="square" rtlCol="0">
              <a:spAutoFit/>
            </a:bodyPr>
            <a:lstStyle/>
            <a:p>
              <a:pPr algn="ctr"/>
              <a:r>
                <a:rPr lang="en-US" altLang="zh-CN" b="1" dirty="0"/>
                <a:t>seq=201</a:t>
              </a:r>
              <a:endParaRPr lang="zh-CN" altLang="en-US" b="1" dirty="0"/>
            </a:p>
          </p:txBody>
        </p:sp>
        <p:sp>
          <p:nvSpPr>
            <p:cNvPr id="157" name="文本框 156">
              <a:extLst>
                <a:ext uri="{FF2B5EF4-FFF2-40B4-BE49-F238E27FC236}">
                  <a16:creationId xmlns:a16="http://schemas.microsoft.com/office/drawing/2014/main" id="{083BA6C9-0C0D-C433-53D2-15D668CC5823}"/>
                </a:ext>
              </a:extLst>
            </p:cNvPr>
            <p:cNvSpPr txBox="1"/>
            <p:nvPr/>
          </p:nvSpPr>
          <p:spPr>
            <a:xfrm>
              <a:off x="8148938" y="2787861"/>
              <a:ext cx="868072" cy="369332"/>
            </a:xfrm>
            <a:prstGeom prst="rect">
              <a:avLst/>
            </a:prstGeom>
            <a:noFill/>
          </p:spPr>
          <p:txBody>
            <a:bodyPr wrap="square" rtlCol="0">
              <a:spAutoFit/>
            </a:bodyPr>
            <a:lstStyle/>
            <a:p>
              <a:pPr algn="ctr"/>
              <a:r>
                <a:rPr lang="en-US" altLang="zh-CN" b="1" dirty="0"/>
                <a:t>DATA</a:t>
              </a:r>
              <a:endParaRPr lang="zh-CN" altLang="en-US" b="1" dirty="0"/>
            </a:p>
          </p:txBody>
        </p:sp>
      </p:grpSp>
      <p:grpSp>
        <p:nvGrpSpPr>
          <p:cNvPr id="161" name="组合 160">
            <a:extLst>
              <a:ext uri="{FF2B5EF4-FFF2-40B4-BE49-F238E27FC236}">
                <a16:creationId xmlns:a16="http://schemas.microsoft.com/office/drawing/2014/main" id="{0BB0F531-3D6D-057E-7519-759CFE38923D}"/>
              </a:ext>
            </a:extLst>
          </p:cNvPr>
          <p:cNvGrpSpPr/>
          <p:nvPr/>
        </p:nvGrpSpPr>
        <p:grpSpPr>
          <a:xfrm>
            <a:off x="2043461" y="2649152"/>
            <a:ext cx="2623752" cy="725074"/>
            <a:chOff x="2042152" y="1939971"/>
            <a:chExt cx="2623752" cy="725074"/>
          </a:xfrm>
        </p:grpSpPr>
        <p:sp>
          <p:nvSpPr>
            <p:cNvPr id="171" name="矩形 170">
              <a:extLst>
                <a:ext uri="{FF2B5EF4-FFF2-40B4-BE49-F238E27FC236}">
                  <a16:creationId xmlns:a16="http://schemas.microsoft.com/office/drawing/2014/main" id="{5C3722F2-CBD1-2B83-E563-D3C4A82F919D}"/>
                </a:ext>
              </a:extLst>
            </p:cNvPr>
            <p:cNvSpPr/>
            <p:nvPr/>
          </p:nvSpPr>
          <p:spPr>
            <a:xfrm>
              <a:off x="2042152" y="2253525"/>
              <a:ext cx="262375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2" name="文本框 171">
              <a:extLst>
                <a:ext uri="{FF2B5EF4-FFF2-40B4-BE49-F238E27FC236}">
                  <a16:creationId xmlns:a16="http://schemas.microsoft.com/office/drawing/2014/main" id="{C242265C-0E31-7A87-B37B-3A8931800933}"/>
                </a:ext>
              </a:extLst>
            </p:cNvPr>
            <p:cNvSpPr txBox="1"/>
            <p:nvPr/>
          </p:nvSpPr>
          <p:spPr>
            <a:xfrm>
              <a:off x="2789005" y="1939971"/>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grpSp>
      <p:grpSp>
        <p:nvGrpSpPr>
          <p:cNvPr id="162" name="组合 161">
            <a:extLst>
              <a:ext uri="{FF2B5EF4-FFF2-40B4-BE49-F238E27FC236}">
                <a16:creationId xmlns:a16="http://schemas.microsoft.com/office/drawing/2014/main" id="{486D2355-B3CA-2D2A-D026-E2A0141E84ED}"/>
              </a:ext>
            </a:extLst>
          </p:cNvPr>
          <p:cNvGrpSpPr/>
          <p:nvPr/>
        </p:nvGrpSpPr>
        <p:grpSpPr>
          <a:xfrm>
            <a:off x="306109" y="3018244"/>
            <a:ext cx="6100239" cy="300446"/>
            <a:chOff x="301352" y="2013424"/>
            <a:chExt cx="6100239" cy="300446"/>
          </a:xfrm>
        </p:grpSpPr>
        <p:sp>
          <p:nvSpPr>
            <p:cNvPr id="164" name="矩形 163">
              <a:extLst>
                <a:ext uri="{FF2B5EF4-FFF2-40B4-BE49-F238E27FC236}">
                  <a16:creationId xmlns:a16="http://schemas.microsoft.com/office/drawing/2014/main" id="{C0D72C9F-4042-9C64-C969-CD1E8C2CA75D}"/>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165" name="矩形 164">
              <a:extLst>
                <a:ext uri="{FF2B5EF4-FFF2-40B4-BE49-F238E27FC236}">
                  <a16:creationId xmlns:a16="http://schemas.microsoft.com/office/drawing/2014/main" id="{0E044101-8586-6F30-B7DB-E2071E10C3ED}"/>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66" name="矩形 165">
              <a:extLst>
                <a:ext uri="{FF2B5EF4-FFF2-40B4-BE49-F238E27FC236}">
                  <a16:creationId xmlns:a16="http://schemas.microsoft.com/office/drawing/2014/main" id="{0677CCA8-B441-A000-19C9-E07AC30DB49E}"/>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67" name="矩形 166">
              <a:extLst>
                <a:ext uri="{FF2B5EF4-FFF2-40B4-BE49-F238E27FC236}">
                  <a16:creationId xmlns:a16="http://schemas.microsoft.com/office/drawing/2014/main" id="{816BAE50-AF99-4AB0-665C-45B450DE620D}"/>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68" name="矩形 167">
              <a:extLst>
                <a:ext uri="{FF2B5EF4-FFF2-40B4-BE49-F238E27FC236}">
                  <a16:creationId xmlns:a16="http://schemas.microsoft.com/office/drawing/2014/main" id="{9A8A6368-DE5A-BD42-6745-7C30A96A6F8A}"/>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69" name="矩形 168">
              <a:extLst>
                <a:ext uri="{FF2B5EF4-FFF2-40B4-BE49-F238E27FC236}">
                  <a16:creationId xmlns:a16="http://schemas.microsoft.com/office/drawing/2014/main" id="{3B590496-12B3-7B41-2F5A-B17494768BAA}"/>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70" name="矩形 169">
              <a:extLst>
                <a:ext uri="{FF2B5EF4-FFF2-40B4-BE49-F238E27FC236}">
                  <a16:creationId xmlns:a16="http://schemas.microsoft.com/office/drawing/2014/main" id="{FC424361-2591-F6F7-2165-299506DEC8C4}"/>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163" name="矩形 162">
            <a:extLst>
              <a:ext uri="{FF2B5EF4-FFF2-40B4-BE49-F238E27FC236}">
                <a16:creationId xmlns:a16="http://schemas.microsoft.com/office/drawing/2014/main" id="{906752F1-C75C-382C-4FC7-57DE6A7D6345}"/>
              </a:ext>
            </a:extLst>
          </p:cNvPr>
          <p:cNvSpPr/>
          <p:nvPr/>
        </p:nvSpPr>
        <p:spPr>
          <a:xfrm>
            <a:off x="2047988" y="3018245"/>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9" name="矩形 158">
            <a:extLst>
              <a:ext uri="{FF2B5EF4-FFF2-40B4-BE49-F238E27FC236}">
                <a16:creationId xmlns:a16="http://schemas.microsoft.com/office/drawing/2014/main" id="{727B6EBB-B36E-8358-4D41-6683F971EFCB}"/>
              </a:ext>
            </a:extLst>
          </p:cNvPr>
          <p:cNvSpPr/>
          <p:nvPr/>
        </p:nvSpPr>
        <p:spPr>
          <a:xfrm>
            <a:off x="2925084" y="3014912"/>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a:extLst>
              <a:ext uri="{FF2B5EF4-FFF2-40B4-BE49-F238E27FC236}">
                <a16:creationId xmlns:a16="http://schemas.microsoft.com/office/drawing/2014/main" id="{EA184152-F708-3B6F-4125-74B89EC62627}"/>
              </a:ext>
            </a:extLst>
          </p:cNvPr>
          <p:cNvSpPr/>
          <p:nvPr/>
        </p:nvSpPr>
        <p:spPr>
          <a:xfrm>
            <a:off x="3781261" y="3006971"/>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A726612A-4AC7-FBE1-6698-D6640BC7596C}"/>
              </a:ext>
            </a:extLst>
          </p:cNvPr>
          <p:cNvGrpSpPr/>
          <p:nvPr/>
        </p:nvGrpSpPr>
        <p:grpSpPr>
          <a:xfrm>
            <a:off x="1915676" y="3429000"/>
            <a:ext cx="1131392" cy="651256"/>
            <a:chOff x="1915676" y="3429000"/>
            <a:chExt cx="1131392" cy="651256"/>
          </a:xfrm>
        </p:grpSpPr>
        <p:sp>
          <p:nvSpPr>
            <p:cNvPr id="173" name="alarm-clock_92384">
              <a:extLst>
                <a:ext uri="{FF2B5EF4-FFF2-40B4-BE49-F238E27FC236}">
                  <a16:creationId xmlns:a16="http://schemas.microsoft.com/office/drawing/2014/main" id="{3AF48EA7-7C6C-4B45-41A7-AE10140A4100}"/>
                </a:ext>
              </a:extLst>
            </p:cNvPr>
            <p:cNvSpPr/>
            <p:nvPr/>
          </p:nvSpPr>
          <p:spPr>
            <a:xfrm>
              <a:off x="2330265" y="3429000"/>
              <a:ext cx="249215" cy="298307"/>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 name="T68" fmla="*/ 600116 w 606244"/>
                <a:gd name="T69" fmla="*/ 600116 w 606244"/>
                <a:gd name="T70" fmla="*/ 600116 w 606244"/>
                <a:gd name="T71" fmla="*/ 600116 w 606244"/>
                <a:gd name="T72" fmla="*/ 600116 w 606244"/>
                <a:gd name="T73" fmla="*/ 600116 w 606244"/>
                <a:gd name="T74" fmla="*/ 600116 w 606244"/>
                <a:gd name="T75"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45" h="4369">
                  <a:moveTo>
                    <a:pt x="3093" y="1241"/>
                  </a:moveTo>
                  <a:lnTo>
                    <a:pt x="3147" y="1187"/>
                  </a:lnTo>
                  <a:cubicBezTo>
                    <a:pt x="3179" y="1202"/>
                    <a:pt x="3214" y="1211"/>
                    <a:pt x="3250" y="1211"/>
                  </a:cubicBezTo>
                  <a:cubicBezTo>
                    <a:pt x="3317" y="1211"/>
                    <a:pt x="3381" y="1182"/>
                    <a:pt x="3425" y="1132"/>
                  </a:cubicBezTo>
                  <a:cubicBezTo>
                    <a:pt x="3510" y="1036"/>
                    <a:pt x="3501" y="889"/>
                    <a:pt x="3405" y="804"/>
                  </a:cubicBezTo>
                  <a:lnTo>
                    <a:pt x="3188" y="612"/>
                  </a:lnTo>
                  <a:cubicBezTo>
                    <a:pt x="3145" y="574"/>
                    <a:pt x="3091" y="554"/>
                    <a:pt x="3034" y="554"/>
                  </a:cubicBezTo>
                  <a:cubicBezTo>
                    <a:pt x="2967" y="554"/>
                    <a:pt x="2904" y="582"/>
                    <a:pt x="2860" y="632"/>
                  </a:cubicBezTo>
                  <a:cubicBezTo>
                    <a:pt x="2818" y="679"/>
                    <a:pt x="2798" y="739"/>
                    <a:pt x="2802" y="801"/>
                  </a:cubicBezTo>
                  <a:cubicBezTo>
                    <a:pt x="2804" y="845"/>
                    <a:pt x="2820" y="887"/>
                    <a:pt x="2845" y="923"/>
                  </a:cubicBezTo>
                  <a:lnTo>
                    <a:pt x="2775" y="993"/>
                  </a:lnTo>
                  <a:cubicBezTo>
                    <a:pt x="2552" y="855"/>
                    <a:pt x="2296" y="764"/>
                    <a:pt x="2022" y="734"/>
                  </a:cubicBezTo>
                  <a:lnTo>
                    <a:pt x="2022" y="604"/>
                  </a:lnTo>
                  <a:lnTo>
                    <a:pt x="2027" y="604"/>
                  </a:lnTo>
                  <a:cubicBezTo>
                    <a:pt x="2194" y="604"/>
                    <a:pt x="2329" y="468"/>
                    <a:pt x="2329" y="302"/>
                  </a:cubicBezTo>
                  <a:cubicBezTo>
                    <a:pt x="2329" y="135"/>
                    <a:pt x="2194" y="0"/>
                    <a:pt x="2027" y="0"/>
                  </a:cubicBezTo>
                  <a:lnTo>
                    <a:pt x="1617" y="0"/>
                  </a:lnTo>
                  <a:cubicBezTo>
                    <a:pt x="1451" y="0"/>
                    <a:pt x="1316" y="135"/>
                    <a:pt x="1316" y="302"/>
                  </a:cubicBezTo>
                  <a:cubicBezTo>
                    <a:pt x="1316" y="468"/>
                    <a:pt x="1451" y="604"/>
                    <a:pt x="1617" y="604"/>
                  </a:cubicBezTo>
                  <a:lnTo>
                    <a:pt x="1622" y="604"/>
                  </a:lnTo>
                  <a:lnTo>
                    <a:pt x="1622" y="734"/>
                  </a:lnTo>
                  <a:cubicBezTo>
                    <a:pt x="711" y="834"/>
                    <a:pt x="0" y="1609"/>
                    <a:pt x="0" y="2546"/>
                  </a:cubicBezTo>
                  <a:cubicBezTo>
                    <a:pt x="0" y="3551"/>
                    <a:pt x="817" y="4369"/>
                    <a:pt x="1822" y="4369"/>
                  </a:cubicBezTo>
                  <a:cubicBezTo>
                    <a:pt x="2827" y="4369"/>
                    <a:pt x="3645" y="3551"/>
                    <a:pt x="3645" y="2546"/>
                  </a:cubicBezTo>
                  <a:cubicBezTo>
                    <a:pt x="3645" y="2035"/>
                    <a:pt x="3433" y="1572"/>
                    <a:pt x="3093" y="1241"/>
                  </a:cubicBezTo>
                  <a:close/>
                  <a:moveTo>
                    <a:pt x="2506" y="2816"/>
                  </a:moveTo>
                  <a:lnTo>
                    <a:pt x="2086" y="2816"/>
                  </a:lnTo>
                  <a:cubicBezTo>
                    <a:pt x="2021" y="2879"/>
                    <a:pt x="1933" y="2918"/>
                    <a:pt x="1836" y="2918"/>
                  </a:cubicBezTo>
                  <a:cubicBezTo>
                    <a:pt x="1637" y="2918"/>
                    <a:pt x="1477" y="2757"/>
                    <a:pt x="1477" y="2559"/>
                  </a:cubicBezTo>
                  <a:cubicBezTo>
                    <a:pt x="1477" y="2441"/>
                    <a:pt x="1534" y="2336"/>
                    <a:pt x="1622" y="2271"/>
                  </a:cubicBezTo>
                  <a:lnTo>
                    <a:pt x="1622" y="1534"/>
                  </a:lnTo>
                  <a:cubicBezTo>
                    <a:pt x="1622" y="1424"/>
                    <a:pt x="1712" y="1334"/>
                    <a:pt x="1822" y="1334"/>
                  </a:cubicBezTo>
                  <a:cubicBezTo>
                    <a:pt x="1933" y="1334"/>
                    <a:pt x="2022" y="1424"/>
                    <a:pt x="2022" y="1534"/>
                  </a:cubicBezTo>
                  <a:lnTo>
                    <a:pt x="2022" y="2253"/>
                  </a:lnTo>
                  <a:cubicBezTo>
                    <a:pt x="2085" y="2291"/>
                    <a:pt x="2135" y="2348"/>
                    <a:pt x="2164" y="2416"/>
                  </a:cubicBezTo>
                  <a:lnTo>
                    <a:pt x="2506" y="2416"/>
                  </a:lnTo>
                  <a:cubicBezTo>
                    <a:pt x="2616" y="2416"/>
                    <a:pt x="2706" y="2505"/>
                    <a:pt x="2706" y="2616"/>
                  </a:cubicBezTo>
                  <a:cubicBezTo>
                    <a:pt x="2706" y="2726"/>
                    <a:pt x="2616" y="2816"/>
                    <a:pt x="2506" y="281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文本框 31">
              <a:extLst>
                <a:ext uri="{FF2B5EF4-FFF2-40B4-BE49-F238E27FC236}">
                  <a16:creationId xmlns:a16="http://schemas.microsoft.com/office/drawing/2014/main" id="{FC675A43-C46D-779F-EBD7-EDB2093A3A47}"/>
                </a:ext>
              </a:extLst>
            </p:cNvPr>
            <p:cNvSpPr txBox="1"/>
            <p:nvPr/>
          </p:nvSpPr>
          <p:spPr>
            <a:xfrm>
              <a:off x="1915676" y="3710924"/>
              <a:ext cx="1131392" cy="369332"/>
            </a:xfrm>
            <a:prstGeom prst="rect">
              <a:avLst/>
            </a:prstGeom>
            <a:noFill/>
          </p:spPr>
          <p:txBody>
            <a:bodyPr wrap="square" rtlCol="0">
              <a:spAutoFit/>
            </a:bodyPr>
            <a:lstStyle/>
            <a:p>
              <a:r>
                <a:rPr lang="zh-CN" altLang="en-US" b="1" dirty="0">
                  <a:solidFill>
                    <a:schemeClr val="accent1"/>
                  </a:solidFill>
                </a:rPr>
                <a:t>超时重传</a:t>
              </a:r>
            </a:p>
          </p:txBody>
        </p:sp>
      </p:grpSp>
      <p:sp>
        <p:nvSpPr>
          <p:cNvPr id="65" name="矩形 64">
            <a:extLst>
              <a:ext uri="{FF2B5EF4-FFF2-40B4-BE49-F238E27FC236}">
                <a16:creationId xmlns:a16="http://schemas.microsoft.com/office/drawing/2014/main" id="{B13D955C-0573-9E99-41C2-FD1CEF7736EB}"/>
              </a:ext>
            </a:extLst>
          </p:cNvPr>
          <p:cNvSpPr/>
          <p:nvPr/>
        </p:nvSpPr>
        <p:spPr>
          <a:xfrm>
            <a:off x="2049798" y="3014912"/>
            <a:ext cx="869387" cy="300444"/>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7" name="直接箭头连接符 66">
            <a:extLst>
              <a:ext uri="{FF2B5EF4-FFF2-40B4-BE49-F238E27FC236}">
                <a16:creationId xmlns:a16="http://schemas.microsoft.com/office/drawing/2014/main" id="{9540F7EC-3392-5A8B-5918-F498D377E2BB}"/>
              </a:ext>
            </a:extLst>
          </p:cNvPr>
          <p:cNvCxnSpPr>
            <a:cxnSpLocks/>
          </p:cNvCxnSpPr>
          <p:nvPr/>
        </p:nvCxnSpPr>
        <p:spPr>
          <a:xfrm flipH="1">
            <a:off x="6736375" y="4407222"/>
            <a:ext cx="2864634"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AEA32A36-3631-6BBF-FADB-67CD50B58072}"/>
              </a:ext>
            </a:extLst>
          </p:cNvPr>
          <p:cNvSpPr txBox="1"/>
          <p:nvPr/>
        </p:nvSpPr>
        <p:spPr>
          <a:xfrm>
            <a:off x="6890419" y="4037147"/>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69" name="文本框 68">
            <a:extLst>
              <a:ext uri="{FF2B5EF4-FFF2-40B4-BE49-F238E27FC236}">
                <a16:creationId xmlns:a16="http://schemas.microsoft.com/office/drawing/2014/main" id="{88CFCDD2-5858-7283-7C74-0C8F5AFCAE1C}"/>
              </a:ext>
            </a:extLst>
          </p:cNvPr>
          <p:cNvSpPr txBox="1"/>
          <p:nvPr/>
        </p:nvSpPr>
        <p:spPr>
          <a:xfrm>
            <a:off x="7593340" y="4037147"/>
            <a:ext cx="1012088" cy="369332"/>
          </a:xfrm>
          <a:prstGeom prst="rect">
            <a:avLst/>
          </a:prstGeom>
          <a:noFill/>
        </p:spPr>
        <p:txBody>
          <a:bodyPr wrap="square" rtlCol="0">
            <a:spAutoFit/>
          </a:bodyPr>
          <a:lstStyle/>
          <a:p>
            <a:pPr algn="ctr"/>
            <a:r>
              <a:rPr lang="en-US" altLang="zh-CN" b="1" dirty="0"/>
              <a:t>ack=501</a:t>
            </a:r>
            <a:endParaRPr lang="zh-CN" altLang="en-US" b="1" dirty="0"/>
          </a:p>
        </p:txBody>
      </p:sp>
      <p:sp>
        <p:nvSpPr>
          <p:cNvPr id="70" name="文本框 69">
            <a:extLst>
              <a:ext uri="{FF2B5EF4-FFF2-40B4-BE49-F238E27FC236}">
                <a16:creationId xmlns:a16="http://schemas.microsoft.com/office/drawing/2014/main" id="{95EA10A1-4FBB-46C4-DD63-67F7AB41F8C2}"/>
              </a:ext>
            </a:extLst>
          </p:cNvPr>
          <p:cNvSpPr txBox="1"/>
          <p:nvPr/>
        </p:nvSpPr>
        <p:spPr>
          <a:xfrm>
            <a:off x="8502295" y="4037147"/>
            <a:ext cx="1109847" cy="369332"/>
          </a:xfrm>
          <a:prstGeom prst="rect">
            <a:avLst/>
          </a:prstGeom>
          <a:noFill/>
        </p:spPr>
        <p:txBody>
          <a:bodyPr wrap="square" rtlCol="0">
            <a:spAutoFit/>
          </a:bodyPr>
          <a:lstStyle/>
          <a:p>
            <a:pPr algn="ctr"/>
            <a:r>
              <a:rPr lang="en-US" altLang="zh-CN" b="1" dirty="0"/>
              <a:t>rwnd=100</a:t>
            </a:r>
            <a:endParaRPr lang="zh-CN" altLang="en-US" b="1" dirty="0"/>
          </a:p>
        </p:txBody>
      </p:sp>
      <p:grpSp>
        <p:nvGrpSpPr>
          <p:cNvPr id="79" name="组合 78">
            <a:extLst>
              <a:ext uri="{FF2B5EF4-FFF2-40B4-BE49-F238E27FC236}">
                <a16:creationId xmlns:a16="http://schemas.microsoft.com/office/drawing/2014/main" id="{E87EA146-27D8-7334-E5F3-EA8EE5DA0842}"/>
              </a:ext>
            </a:extLst>
          </p:cNvPr>
          <p:cNvGrpSpPr/>
          <p:nvPr/>
        </p:nvGrpSpPr>
        <p:grpSpPr>
          <a:xfrm>
            <a:off x="304800" y="4276062"/>
            <a:ext cx="6100239" cy="300446"/>
            <a:chOff x="301352" y="2013424"/>
            <a:chExt cx="6100239" cy="300446"/>
          </a:xfrm>
        </p:grpSpPr>
        <p:sp>
          <p:nvSpPr>
            <p:cNvPr id="81" name="矩形 80">
              <a:extLst>
                <a:ext uri="{FF2B5EF4-FFF2-40B4-BE49-F238E27FC236}">
                  <a16:creationId xmlns:a16="http://schemas.microsoft.com/office/drawing/2014/main" id="{E82B9F6A-2218-1C44-FC61-F5FE8D9939DB}"/>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82" name="矩形 81">
              <a:extLst>
                <a:ext uri="{FF2B5EF4-FFF2-40B4-BE49-F238E27FC236}">
                  <a16:creationId xmlns:a16="http://schemas.microsoft.com/office/drawing/2014/main" id="{BF5FEEE8-8222-F0A5-4890-D868D876B049}"/>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83" name="矩形 82">
              <a:extLst>
                <a:ext uri="{FF2B5EF4-FFF2-40B4-BE49-F238E27FC236}">
                  <a16:creationId xmlns:a16="http://schemas.microsoft.com/office/drawing/2014/main" id="{FC9E0AAB-AB08-5DDA-D42B-420308A00084}"/>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84" name="矩形 83">
              <a:extLst>
                <a:ext uri="{FF2B5EF4-FFF2-40B4-BE49-F238E27FC236}">
                  <a16:creationId xmlns:a16="http://schemas.microsoft.com/office/drawing/2014/main" id="{4C3669EC-5D52-6B28-062F-CBEC3C01FEB1}"/>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85" name="矩形 84">
              <a:extLst>
                <a:ext uri="{FF2B5EF4-FFF2-40B4-BE49-F238E27FC236}">
                  <a16:creationId xmlns:a16="http://schemas.microsoft.com/office/drawing/2014/main" id="{F02B7EB8-148E-DBD7-4C42-195BEE8819AA}"/>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86" name="矩形 85">
              <a:extLst>
                <a:ext uri="{FF2B5EF4-FFF2-40B4-BE49-F238E27FC236}">
                  <a16:creationId xmlns:a16="http://schemas.microsoft.com/office/drawing/2014/main" id="{2430822A-9A2F-F0DB-9195-28072756BC44}"/>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87" name="矩形 86">
              <a:extLst>
                <a:ext uri="{FF2B5EF4-FFF2-40B4-BE49-F238E27FC236}">
                  <a16:creationId xmlns:a16="http://schemas.microsoft.com/office/drawing/2014/main" id="{F923F705-4F40-E528-FF94-783521039DA1}"/>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grpSp>
        <p:nvGrpSpPr>
          <p:cNvPr id="41" name="组合 40">
            <a:extLst>
              <a:ext uri="{FF2B5EF4-FFF2-40B4-BE49-F238E27FC236}">
                <a16:creationId xmlns:a16="http://schemas.microsoft.com/office/drawing/2014/main" id="{07752224-65AC-8252-4F7B-AE8DF0499B97}"/>
              </a:ext>
            </a:extLst>
          </p:cNvPr>
          <p:cNvGrpSpPr/>
          <p:nvPr/>
        </p:nvGrpSpPr>
        <p:grpSpPr>
          <a:xfrm>
            <a:off x="309657" y="4693106"/>
            <a:ext cx="6100239" cy="725074"/>
            <a:chOff x="457200" y="4061052"/>
            <a:chExt cx="6100239" cy="725074"/>
          </a:xfrm>
        </p:grpSpPr>
        <p:grpSp>
          <p:nvGrpSpPr>
            <p:cNvPr id="94" name="组合 93">
              <a:extLst>
                <a:ext uri="{FF2B5EF4-FFF2-40B4-BE49-F238E27FC236}">
                  <a16:creationId xmlns:a16="http://schemas.microsoft.com/office/drawing/2014/main" id="{12A0AC3B-7692-985C-8700-95C05C714D5A}"/>
                </a:ext>
              </a:extLst>
            </p:cNvPr>
            <p:cNvGrpSpPr/>
            <p:nvPr/>
          </p:nvGrpSpPr>
          <p:grpSpPr>
            <a:xfrm>
              <a:off x="4689021" y="4061052"/>
              <a:ext cx="1098343" cy="725074"/>
              <a:chOff x="1913798" y="1939971"/>
              <a:chExt cx="1112801" cy="725074"/>
            </a:xfrm>
          </p:grpSpPr>
          <p:sp>
            <p:nvSpPr>
              <p:cNvPr id="95" name="矩形 94">
                <a:extLst>
                  <a:ext uri="{FF2B5EF4-FFF2-40B4-BE49-F238E27FC236}">
                    <a16:creationId xmlns:a16="http://schemas.microsoft.com/office/drawing/2014/main" id="{F21D99D3-D6A9-B00F-3671-ABB7B2EA2F6F}"/>
                  </a:ext>
                </a:extLst>
              </p:cNvPr>
              <p:cNvSpPr/>
              <p:nvPr/>
            </p:nvSpPr>
            <p:spPr>
              <a:xfrm>
                <a:off x="2042152" y="2253525"/>
                <a:ext cx="882054"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6" name="文本框 95">
                <a:extLst>
                  <a:ext uri="{FF2B5EF4-FFF2-40B4-BE49-F238E27FC236}">
                    <a16:creationId xmlns:a16="http://schemas.microsoft.com/office/drawing/2014/main" id="{BC9A549D-A114-0D99-BE10-A3B80E32BB00}"/>
                  </a:ext>
                </a:extLst>
              </p:cNvPr>
              <p:cNvSpPr txBox="1"/>
              <p:nvPr/>
            </p:nvSpPr>
            <p:spPr>
              <a:xfrm>
                <a:off x="1913798" y="1939971"/>
                <a:ext cx="1112801" cy="365760"/>
              </a:xfrm>
              <a:prstGeom prst="rect">
                <a:avLst/>
              </a:prstGeom>
              <a:noFill/>
            </p:spPr>
            <p:txBody>
              <a:bodyPr wrap="square" rtlCol="0">
                <a:spAutoFit/>
              </a:bodyPr>
              <a:lstStyle/>
              <a:p>
                <a:pPr algn="ctr"/>
                <a:r>
                  <a:rPr lang="en-US" altLang="zh-CN" b="1" dirty="0">
                    <a:solidFill>
                      <a:schemeClr val="accent3"/>
                    </a:solidFill>
                  </a:rPr>
                  <a:t>swnd=100</a:t>
                </a:r>
                <a:endParaRPr lang="zh-CN" altLang="en-US" b="1" dirty="0">
                  <a:solidFill>
                    <a:schemeClr val="accent3"/>
                  </a:solidFill>
                </a:endParaRPr>
              </a:p>
            </p:txBody>
          </p:sp>
        </p:grpSp>
        <p:grpSp>
          <p:nvGrpSpPr>
            <p:cNvPr id="97" name="组合 96">
              <a:extLst>
                <a:ext uri="{FF2B5EF4-FFF2-40B4-BE49-F238E27FC236}">
                  <a16:creationId xmlns:a16="http://schemas.microsoft.com/office/drawing/2014/main" id="{E91A28C0-0708-05B7-91DC-59B68D7557ED}"/>
                </a:ext>
              </a:extLst>
            </p:cNvPr>
            <p:cNvGrpSpPr/>
            <p:nvPr/>
          </p:nvGrpSpPr>
          <p:grpSpPr>
            <a:xfrm>
              <a:off x="457200" y="4428462"/>
              <a:ext cx="6100239" cy="300446"/>
              <a:chOff x="301352" y="2013424"/>
              <a:chExt cx="6100239" cy="300446"/>
            </a:xfrm>
          </p:grpSpPr>
          <p:sp>
            <p:nvSpPr>
              <p:cNvPr id="98" name="矩形 97">
                <a:extLst>
                  <a:ext uri="{FF2B5EF4-FFF2-40B4-BE49-F238E27FC236}">
                    <a16:creationId xmlns:a16="http://schemas.microsoft.com/office/drawing/2014/main" id="{4C76DFE3-7991-05B8-308B-05538B530726}"/>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99" name="矩形 98">
                <a:extLst>
                  <a:ext uri="{FF2B5EF4-FFF2-40B4-BE49-F238E27FC236}">
                    <a16:creationId xmlns:a16="http://schemas.microsoft.com/office/drawing/2014/main" id="{B211A327-2B06-A195-94F3-B3D58A0EA9B0}"/>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00" name="矩形 99">
                <a:extLst>
                  <a:ext uri="{FF2B5EF4-FFF2-40B4-BE49-F238E27FC236}">
                    <a16:creationId xmlns:a16="http://schemas.microsoft.com/office/drawing/2014/main" id="{DB774599-DC85-C212-88A1-D7D3DB1C90D0}"/>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01" name="矩形 100">
                <a:extLst>
                  <a:ext uri="{FF2B5EF4-FFF2-40B4-BE49-F238E27FC236}">
                    <a16:creationId xmlns:a16="http://schemas.microsoft.com/office/drawing/2014/main" id="{2D5A82F6-B639-4D2C-3196-FAD95EE3044D}"/>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02" name="矩形 101">
                <a:extLst>
                  <a:ext uri="{FF2B5EF4-FFF2-40B4-BE49-F238E27FC236}">
                    <a16:creationId xmlns:a16="http://schemas.microsoft.com/office/drawing/2014/main" id="{E0C5D372-B630-4CBA-3C0C-C8E5BE721024}"/>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03" name="矩形 102">
                <a:extLst>
                  <a:ext uri="{FF2B5EF4-FFF2-40B4-BE49-F238E27FC236}">
                    <a16:creationId xmlns:a16="http://schemas.microsoft.com/office/drawing/2014/main" id="{801F8FD5-C8D2-0FF4-25D3-DB86F7DAB832}"/>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04" name="矩形 103">
                <a:extLst>
                  <a:ext uri="{FF2B5EF4-FFF2-40B4-BE49-F238E27FC236}">
                    <a16:creationId xmlns:a16="http://schemas.microsoft.com/office/drawing/2014/main" id="{37280BAB-33B6-A2CB-C44E-9652C57D85DA}"/>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grpSp>
      <p:grpSp>
        <p:nvGrpSpPr>
          <p:cNvPr id="105" name="组合 104">
            <a:extLst>
              <a:ext uri="{FF2B5EF4-FFF2-40B4-BE49-F238E27FC236}">
                <a16:creationId xmlns:a16="http://schemas.microsoft.com/office/drawing/2014/main" id="{563BE402-2973-0765-4801-B41BE252CE3B}"/>
              </a:ext>
            </a:extLst>
          </p:cNvPr>
          <p:cNvGrpSpPr/>
          <p:nvPr/>
        </p:nvGrpSpPr>
        <p:grpSpPr>
          <a:xfrm>
            <a:off x="6747003" y="4830133"/>
            <a:ext cx="2866628" cy="380605"/>
            <a:chOff x="6744583" y="2787861"/>
            <a:chExt cx="2866628" cy="380605"/>
          </a:xfrm>
        </p:grpSpPr>
        <p:cxnSp>
          <p:nvCxnSpPr>
            <p:cNvPr id="106" name="直接箭头连接符 105">
              <a:extLst>
                <a:ext uri="{FF2B5EF4-FFF2-40B4-BE49-F238E27FC236}">
                  <a16:creationId xmlns:a16="http://schemas.microsoft.com/office/drawing/2014/main" id="{2C721A98-2FE5-F29C-94FB-5AD7EE90C7E6}"/>
                </a:ext>
              </a:extLst>
            </p:cNvPr>
            <p:cNvCxnSpPr>
              <a:cxnSpLocks/>
            </p:cNvCxnSpPr>
            <p:nvPr/>
          </p:nvCxnSpPr>
          <p:spPr>
            <a:xfrm>
              <a:off x="6744583" y="3168466"/>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6AEFAC31-1F51-E8D9-6BBF-D6A1D057C3C6}"/>
                </a:ext>
              </a:extLst>
            </p:cNvPr>
            <p:cNvSpPr txBox="1"/>
            <p:nvPr/>
          </p:nvSpPr>
          <p:spPr>
            <a:xfrm>
              <a:off x="7327729" y="2787861"/>
              <a:ext cx="935857" cy="369332"/>
            </a:xfrm>
            <a:prstGeom prst="rect">
              <a:avLst/>
            </a:prstGeom>
            <a:noFill/>
          </p:spPr>
          <p:txBody>
            <a:bodyPr wrap="square" rtlCol="0">
              <a:spAutoFit/>
            </a:bodyPr>
            <a:lstStyle/>
            <a:p>
              <a:pPr algn="ctr"/>
              <a:r>
                <a:rPr lang="en-US" altLang="zh-CN" b="1" dirty="0"/>
                <a:t>seq=501</a:t>
              </a:r>
              <a:endParaRPr lang="zh-CN" altLang="en-US" b="1" dirty="0"/>
            </a:p>
          </p:txBody>
        </p:sp>
        <p:sp>
          <p:nvSpPr>
            <p:cNvPr id="108" name="文本框 107">
              <a:extLst>
                <a:ext uri="{FF2B5EF4-FFF2-40B4-BE49-F238E27FC236}">
                  <a16:creationId xmlns:a16="http://schemas.microsoft.com/office/drawing/2014/main" id="{B06BFCC4-4FA4-6371-7CCC-317F6C705331}"/>
                </a:ext>
              </a:extLst>
            </p:cNvPr>
            <p:cNvSpPr txBox="1"/>
            <p:nvPr/>
          </p:nvSpPr>
          <p:spPr>
            <a:xfrm>
              <a:off x="8148938" y="2787861"/>
              <a:ext cx="868072" cy="369332"/>
            </a:xfrm>
            <a:prstGeom prst="rect">
              <a:avLst/>
            </a:prstGeom>
            <a:noFill/>
          </p:spPr>
          <p:txBody>
            <a:bodyPr wrap="square" rtlCol="0">
              <a:spAutoFit/>
            </a:bodyPr>
            <a:lstStyle/>
            <a:p>
              <a:pPr algn="ctr"/>
              <a:r>
                <a:rPr lang="en-US" altLang="zh-CN" b="1" dirty="0"/>
                <a:t>DATA</a:t>
              </a:r>
              <a:endParaRPr lang="zh-CN" altLang="en-US" b="1" dirty="0"/>
            </a:p>
          </p:txBody>
        </p:sp>
      </p:grpSp>
      <p:sp>
        <p:nvSpPr>
          <p:cNvPr id="109" name="矩形 108">
            <a:extLst>
              <a:ext uri="{FF2B5EF4-FFF2-40B4-BE49-F238E27FC236}">
                <a16:creationId xmlns:a16="http://schemas.microsoft.com/office/drawing/2014/main" id="{9784428D-02FD-14AA-E808-32B2061613E9}"/>
              </a:ext>
            </a:extLst>
          </p:cNvPr>
          <p:cNvSpPr/>
          <p:nvPr/>
        </p:nvSpPr>
        <p:spPr>
          <a:xfrm>
            <a:off x="4671401" y="505577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F9AC4717-3517-2302-1B1D-2356118A37DD}"/>
              </a:ext>
            </a:extLst>
          </p:cNvPr>
          <p:cNvGrpSpPr/>
          <p:nvPr/>
        </p:nvGrpSpPr>
        <p:grpSpPr>
          <a:xfrm>
            <a:off x="6750174" y="5574574"/>
            <a:ext cx="2875767" cy="370075"/>
            <a:chOff x="6888775" y="4189547"/>
            <a:chExt cx="2875767" cy="370075"/>
          </a:xfrm>
        </p:grpSpPr>
        <p:cxnSp>
          <p:nvCxnSpPr>
            <p:cNvPr id="110" name="直接箭头连接符 109">
              <a:extLst>
                <a:ext uri="{FF2B5EF4-FFF2-40B4-BE49-F238E27FC236}">
                  <a16:creationId xmlns:a16="http://schemas.microsoft.com/office/drawing/2014/main" id="{6DBABEEC-677A-C884-A18C-41D37479F3A5}"/>
                </a:ext>
              </a:extLst>
            </p:cNvPr>
            <p:cNvCxnSpPr>
              <a:cxnSpLocks/>
            </p:cNvCxnSpPr>
            <p:nvPr/>
          </p:nvCxnSpPr>
          <p:spPr>
            <a:xfrm flipH="1">
              <a:off x="6888775" y="4559622"/>
              <a:ext cx="2864634"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11" name="文本框 110">
              <a:extLst>
                <a:ext uri="{FF2B5EF4-FFF2-40B4-BE49-F238E27FC236}">
                  <a16:creationId xmlns:a16="http://schemas.microsoft.com/office/drawing/2014/main" id="{0C566737-E37B-17D8-D89D-001BD11CF5D9}"/>
                </a:ext>
              </a:extLst>
            </p:cNvPr>
            <p:cNvSpPr txBox="1"/>
            <p:nvPr/>
          </p:nvSpPr>
          <p:spPr>
            <a:xfrm>
              <a:off x="7042819" y="4189547"/>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112" name="文本框 111">
              <a:extLst>
                <a:ext uri="{FF2B5EF4-FFF2-40B4-BE49-F238E27FC236}">
                  <a16:creationId xmlns:a16="http://schemas.microsoft.com/office/drawing/2014/main" id="{5EAB8082-3DD3-F2FE-5E3C-27A0F5E8FCAE}"/>
                </a:ext>
              </a:extLst>
            </p:cNvPr>
            <p:cNvSpPr txBox="1"/>
            <p:nvPr/>
          </p:nvSpPr>
          <p:spPr>
            <a:xfrm>
              <a:off x="7745740" y="4189547"/>
              <a:ext cx="1012088" cy="369332"/>
            </a:xfrm>
            <a:prstGeom prst="rect">
              <a:avLst/>
            </a:prstGeom>
            <a:noFill/>
          </p:spPr>
          <p:txBody>
            <a:bodyPr wrap="square" rtlCol="0">
              <a:spAutoFit/>
            </a:bodyPr>
            <a:lstStyle/>
            <a:p>
              <a:pPr algn="ctr"/>
              <a:r>
                <a:rPr lang="en-US" altLang="zh-CN" b="1" dirty="0"/>
                <a:t>ack=601</a:t>
              </a:r>
              <a:endParaRPr lang="zh-CN" altLang="en-US" b="1" dirty="0"/>
            </a:p>
          </p:txBody>
        </p:sp>
        <p:sp>
          <p:nvSpPr>
            <p:cNvPr id="113" name="文本框 112">
              <a:extLst>
                <a:ext uri="{FF2B5EF4-FFF2-40B4-BE49-F238E27FC236}">
                  <a16:creationId xmlns:a16="http://schemas.microsoft.com/office/drawing/2014/main" id="{3FD506A2-C75B-7858-6997-69E3CA3B939B}"/>
                </a:ext>
              </a:extLst>
            </p:cNvPr>
            <p:cNvSpPr txBox="1"/>
            <p:nvPr/>
          </p:nvSpPr>
          <p:spPr>
            <a:xfrm>
              <a:off x="8654695" y="4189547"/>
              <a:ext cx="1109847" cy="369332"/>
            </a:xfrm>
            <a:prstGeom prst="rect">
              <a:avLst/>
            </a:prstGeom>
            <a:noFill/>
          </p:spPr>
          <p:txBody>
            <a:bodyPr wrap="square" rtlCol="0">
              <a:spAutoFit/>
            </a:bodyPr>
            <a:lstStyle/>
            <a:p>
              <a:pPr algn="ctr"/>
              <a:r>
                <a:rPr lang="en-US" altLang="zh-CN" b="1" dirty="0"/>
                <a:t>rwnd=0</a:t>
              </a:r>
              <a:endParaRPr lang="zh-CN" altLang="en-US" b="1" dirty="0"/>
            </a:p>
          </p:txBody>
        </p:sp>
      </p:grpSp>
      <p:grpSp>
        <p:nvGrpSpPr>
          <p:cNvPr id="44" name="组合 43">
            <a:extLst>
              <a:ext uri="{FF2B5EF4-FFF2-40B4-BE49-F238E27FC236}">
                <a16:creationId xmlns:a16="http://schemas.microsoft.com/office/drawing/2014/main" id="{2D6111A1-1B78-4B6D-5F46-D72D56577D62}"/>
              </a:ext>
            </a:extLst>
          </p:cNvPr>
          <p:cNvGrpSpPr/>
          <p:nvPr/>
        </p:nvGrpSpPr>
        <p:grpSpPr>
          <a:xfrm>
            <a:off x="305217" y="5413623"/>
            <a:ext cx="6100239" cy="725074"/>
            <a:chOff x="462057" y="4845506"/>
            <a:chExt cx="6100239" cy="725074"/>
          </a:xfrm>
        </p:grpSpPr>
        <p:grpSp>
          <p:nvGrpSpPr>
            <p:cNvPr id="114" name="组合 113">
              <a:extLst>
                <a:ext uri="{FF2B5EF4-FFF2-40B4-BE49-F238E27FC236}">
                  <a16:creationId xmlns:a16="http://schemas.microsoft.com/office/drawing/2014/main" id="{F2FDE096-305E-32E5-D64B-F26DC19A0033}"/>
                </a:ext>
              </a:extLst>
            </p:cNvPr>
            <p:cNvGrpSpPr/>
            <p:nvPr/>
          </p:nvGrpSpPr>
          <p:grpSpPr>
            <a:xfrm>
              <a:off x="462057" y="4845506"/>
              <a:ext cx="6100239" cy="725074"/>
              <a:chOff x="457200" y="4061052"/>
              <a:chExt cx="6100239" cy="725074"/>
            </a:xfrm>
          </p:grpSpPr>
          <p:grpSp>
            <p:nvGrpSpPr>
              <p:cNvPr id="115" name="组合 114">
                <a:extLst>
                  <a:ext uri="{FF2B5EF4-FFF2-40B4-BE49-F238E27FC236}">
                    <a16:creationId xmlns:a16="http://schemas.microsoft.com/office/drawing/2014/main" id="{DA30AEDF-1E76-EFB9-436E-80D7035FFF1E}"/>
                  </a:ext>
                </a:extLst>
              </p:cNvPr>
              <p:cNvGrpSpPr/>
              <p:nvPr/>
            </p:nvGrpSpPr>
            <p:grpSpPr>
              <a:xfrm>
                <a:off x="4689021" y="4061052"/>
                <a:ext cx="1098343" cy="725074"/>
                <a:chOff x="1913798" y="1939971"/>
                <a:chExt cx="1112801" cy="725074"/>
              </a:xfrm>
            </p:grpSpPr>
            <p:sp>
              <p:nvSpPr>
                <p:cNvPr id="124" name="矩形 123">
                  <a:extLst>
                    <a:ext uri="{FF2B5EF4-FFF2-40B4-BE49-F238E27FC236}">
                      <a16:creationId xmlns:a16="http://schemas.microsoft.com/office/drawing/2014/main" id="{7745C01C-4183-637A-ECB0-2BCBED2CAD80}"/>
                    </a:ext>
                  </a:extLst>
                </p:cNvPr>
                <p:cNvSpPr/>
                <p:nvPr/>
              </p:nvSpPr>
              <p:spPr>
                <a:xfrm>
                  <a:off x="2042152" y="2253525"/>
                  <a:ext cx="882054"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5" name="文本框 124">
                  <a:extLst>
                    <a:ext uri="{FF2B5EF4-FFF2-40B4-BE49-F238E27FC236}">
                      <a16:creationId xmlns:a16="http://schemas.microsoft.com/office/drawing/2014/main" id="{99918E48-61C8-85DE-CB62-20B158D244B0}"/>
                    </a:ext>
                  </a:extLst>
                </p:cNvPr>
                <p:cNvSpPr txBox="1"/>
                <p:nvPr/>
              </p:nvSpPr>
              <p:spPr>
                <a:xfrm>
                  <a:off x="1913798" y="1939971"/>
                  <a:ext cx="1112801" cy="365760"/>
                </a:xfrm>
                <a:prstGeom prst="rect">
                  <a:avLst/>
                </a:prstGeom>
                <a:noFill/>
              </p:spPr>
              <p:txBody>
                <a:bodyPr wrap="square" rtlCol="0">
                  <a:spAutoFit/>
                </a:bodyPr>
                <a:lstStyle/>
                <a:p>
                  <a:pPr algn="ctr"/>
                  <a:r>
                    <a:rPr lang="en-US" altLang="zh-CN" b="1" dirty="0">
                      <a:solidFill>
                        <a:schemeClr val="accent3"/>
                      </a:solidFill>
                    </a:rPr>
                    <a:t>swnd=100</a:t>
                  </a:r>
                  <a:endParaRPr lang="zh-CN" altLang="en-US" b="1" dirty="0">
                    <a:solidFill>
                      <a:schemeClr val="accent3"/>
                    </a:solidFill>
                  </a:endParaRPr>
                </a:p>
              </p:txBody>
            </p:sp>
          </p:grpSp>
          <p:grpSp>
            <p:nvGrpSpPr>
              <p:cNvPr id="116" name="组合 115">
                <a:extLst>
                  <a:ext uri="{FF2B5EF4-FFF2-40B4-BE49-F238E27FC236}">
                    <a16:creationId xmlns:a16="http://schemas.microsoft.com/office/drawing/2014/main" id="{7A5AD33D-E23C-BA0C-529F-FAF8258FEFAB}"/>
                  </a:ext>
                </a:extLst>
              </p:cNvPr>
              <p:cNvGrpSpPr/>
              <p:nvPr/>
            </p:nvGrpSpPr>
            <p:grpSpPr>
              <a:xfrm>
                <a:off x="457200" y="4428462"/>
                <a:ext cx="6100239" cy="300446"/>
                <a:chOff x="301352" y="2013424"/>
                <a:chExt cx="6100239" cy="300446"/>
              </a:xfrm>
            </p:grpSpPr>
            <p:sp>
              <p:nvSpPr>
                <p:cNvPr id="117" name="矩形 116">
                  <a:extLst>
                    <a:ext uri="{FF2B5EF4-FFF2-40B4-BE49-F238E27FC236}">
                      <a16:creationId xmlns:a16="http://schemas.microsoft.com/office/drawing/2014/main" id="{FDDE1ABF-8A85-E54C-A02A-61DF03C05F4B}"/>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118" name="矩形 117">
                  <a:extLst>
                    <a:ext uri="{FF2B5EF4-FFF2-40B4-BE49-F238E27FC236}">
                      <a16:creationId xmlns:a16="http://schemas.microsoft.com/office/drawing/2014/main" id="{9065CB8A-53AB-03CB-3EF1-3F7E37B9F091}"/>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19" name="矩形 118">
                  <a:extLst>
                    <a:ext uri="{FF2B5EF4-FFF2-40B4-BE49-F238E27FC236}">
                      <a16:creationId xmlns:a16="http://schemas.microsoft.com/office/drawing/2014/main" id="{D9F105A3-152D-61D3-4550-2264B7B0D334}"/>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20" name="矩形 119">
                  <a:extLst>
                    <a:ext uri="{FF2B5EF4-FFF2-40B4-BE49-F238E27FC236}">
                      <a16:creationId xmlns:a16="http://schemas.microsoft.com/office/drawing/2014/main" id="{A3E1BC6D-A009-F636-6528-70A33EAAD58E}"/>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21" name="矩形 120">
                  <a:extLst>
                    <a:ext uri="{FF2B5EF4-FFF2-40B4-BE49-F238E27FC236}">
                      <a16:creationId xmlns:a16="http://schemas.microsoft.com/office/drawing/2014/main" id="{A077933F-2A3C-5EE0-9777-80808742A408}"/>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22" name="矩形 121">
                  <a:extLst>
                    <a:ext uri="{FF2B5EF4-FFF2-40B4-BE49-F238E27FC236}">
                      <a16:creationId xmlns:a16="http://schemas.microsoft.com/office/drawing/2014/main" id="{2AECB1A8-D34A-B931-C13D-E65C21EDF0E0}"/>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23" name="矩形 122">
                  <a:extLst>
                    <a:ext uri="{FF2B5EF4-FFF2-40B4-BE49-F238E27FC236}">
                      <a16:creationId xmlns:a16="http://schemas.microsoft.com/office/drawing/2014/main" id="{E6C0A27D-0FEC-7D3B-3F30-F804AB3FDE74}"/>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grpSp>
        <p:sp>
          <p:nvSpPr>
            <p:cNvPr id="126" name="矩形 125">
              <a:extLst>
                <a:ext uri="{FF2B5EF4-FFF2-40B4-BE49-F238E27FC236}">
                  <a16:creationId xmlns:a16="http://schemas.microsoft.com/office/drawing/2014/main" id="{828C29A8-4194-F019-033E-9BA7D208F68F}"/>
                </a:ext>
              </a:extLst>
            </p:cNvPr>
            <p:cNvSpPr/>
            <p:nvPr/>
          </p:nvSpPr>
          <p:spPr>
            <a:xfrm>
              <a:off x="4823801" y="520817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2824621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p:tgtEl>
                                          <p:spTgt spid="93"/>
                                        </p:tgtEl>
                                        <p:attrNameLst>
                                          <p:attrName>ppt_x</p:attrName>
                                        </p:attrNameLst>
                                      </p:cBhvr>
                                      <p:tavLst>
                                        <p:tav tm="0">
                                          <p:val>
                                            <p:strVal val="#ppt_x-#ppt_w*1.125000"/>
                                          </p:val>
                                        </p:tav>
                                        <p:tav tm="100000">
                                          <p:val>
                                            <p:strVal val="#ppt_x"/>
                                          </p:val>
                                        </p:tav>
                                      </p:tavLst>
                                    </p:anim>
                                    <p:animEffect transition="in" filter="wipe(right)">
                                      <p:cBhvr>
                                        <p:cTn id="8" dur="500"/>
                                        <p:tgtEl>
                                          <p:spTgt spid="9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p:tgtEl>
                                          <p:spTgt spid="41"/>
                                        </p:tgtEl>
                                        <p:attrNameLst>
                                          <p:attrName>ppt_y</p:attrName>
                                        </p:attrNameLst>
                                      </p:cBhvr>
                                      <p:tavLst>
                                        <p:tav tm="0">
                                          <p:val>
                                            <p:strVal val="#ppt_y-#ppt_h*1.125000"/>
                                          </p:val>
                                        </p:tav>
                                        <p:tav tm="100000">
                                          <p:val>
                                            <p:strVal val="#ppt_y"/>
                                          </p:val>
                                        </p:tav>
                                      </p:tavLst>
                                    </p:anim>
                                    <p:animEffect transition="in" filter="wipe(down)">
                                      <p:cBhvr>
                                        <p:cTn id="14" dur="500"/>
                                        <p:tgtEl>
                                          <p:spTgt spid="4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wipe(left)">
                                      <p:cBhvr>
                                        <p:cTn id="19" dur="1000"/>
                                        <p:tgtEl>
                                          <p:spTgt spid="109"/>
                                        </p:tgtEl>
                                      </p:cBhvr>
                                    </p:animEffect>
                                  </p:childTnLst>
                                </p:cTn>
                              </p:par>
                              <p:par>
                                <p:cTn id="20" presetID="22" presetClass="entr" presetSubtype="8" fill="hold"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left)">
                                      <p:cBhvr>
                                        <p:cTn id="22" dur="1000"/>
                                        <p:tgtEl>
                                          <p:spTgt spid="10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right)">
                                      <p:cBhvr>
                                        <p:cTn id="27" dur="10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500"/>
                                        <p:tgtEl>
                                          <p:spTgt spid="44"/>
                                        </p:tgtEl>
                                        <p:attrNameLst>
                                          <p:attrName>ppt_y</p:attrName>
                                        </p:attrNameLst>
                                      </p:cBhvr>
                                      <p:tavLst>
                                        <p:tav tm="0">
                                          <p:val>
                                            <p:strVal val="#ppt_y-#ppt_h*1.125000"/>
                                          </p:val>
                                        </p:tav>
                                        <p:tav tm="100000">
                                          <p:val>
                                            <p:strVal val="#ppt_y"/>
                                          </p:val>
                                        </p:tav>
                                      </p:tavLst>
                                    </p:anim>
                                    <p:animEffect transition="in" filter="wipe(down)">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109"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矩形 127">
            <a:extLst>
              <a:ext uri="{FF2B5EF4-FFF2-40B4-BE49-F238E27FC236}">
                <a16:creationId xmlns:a16="http://schemas.microsoft.com/office/drawing/2014/main" id="{F58F3656-0C58-2A13-4082-2986EA5AE8F8}"/>
              </a:ext>
            </a:extLst>
          </p:cNvPr>
          <p:cNvSpPr/>
          <p:nvPr/>
        </p:nvSpPr>
        <p:spPr>
          <a:xfrm>
            <a:off x="5533478" y="5725417"/>
            <a:ext cx="870594"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文本框 128">
            <a:extLst>
              <a:ext uri="{FF2B5EF4-FFF2-40B4-BE49-F238E27FC236}">
                <a16:creationId xmlns:a16="http://schemas.microsoft.com/office/drawing/2014/main" id="{E6076113-DF26-432B-D946-DB74C9764710}"/>
              </a:ext>
            </a:extLst>
          </p:cNvPr>
          <p:cNvSpPr txBox="1"/>
          <p:nvPr/>
        </p:nvSpPr>
        <p:spPr>
          <a:xfrm>
            <a:off x="5406792" y="5411863"/>
            <a:ext cx="1098343" cy="365760"/>
          </a:xfrm>
          <a:prstGeom prst="rect">
            <a:avLst/>
          </a:prstGeom>
          <a:noFill/>
        </p:spPr>
        <p:txBody>
          <a:bodyPr wrap="square" rtlCol="0">
            <a:spAutoFit/>
          </a:bodyPr>
          <a:lstStyle/>
          <a:p>
            <a:pPr algn="ctr"/>
            <a:r>
              <a:rPr lang="en-US" altLang="zh-CN" b="1" dirty="0">
                <a:solidFill>
                  <a:schemeClr val="accent3"/>
                </a:solidFill>
              </a:rPr>
              <a:t>swnd=0</a:t>
            </a:r>
            <a:endParaRPr lang="zh-CN" altLang="en-US" b="1" dirty="0">
              <a:solidFill>
                <a:schemeClr val="accent3"/>
              </a:solidFill>
            </a:endParaRPr>
          </a:p>
        </p:txBody>
      </p:sp>
      <p:sp>
        <p:nvSpPr>
          <p:cNvPr id="93" name="文本框 92">
            <a:extLst>
              <a:ext uri="{FF2B5EF4-FFF2-40B4-BE49-F238E27FC236}">
                <a16:creationId xmlns:a16="http://schemas.microsoft.com/office/drawing/2014/main" id="{6ADAFBA1-30C1-1BA6-04E6-D365C9EE7147}"/>
              </a:ext>
            </a:extLst>
          </p:cNvPr>
          <p:cNvSpPr txBox="1"/>
          <p:nvPr/>
        </p:nvSpPr>
        <p:spPr>
          <a:xfrm>
            <a:off x="9607908" y="4222970"/>
            <a:ext cx="2371107" cy="369332"/>
          </a:xfrm>
          <a:prstGeom prst="rect">
            <a:avLst/>
          </a:prstGeom>
          <a:noFill/>
        </p:spPr>
        <p:txBody>
          <a:bodyPr wrap="square" rtlCol="0">
            <a:spAutoFit/>
          </a:bodyPr>
          <a:lstStyle/>
          <a:p>
            <a:r>
              <a:rPr lang="en-US" altLang="zh-CN" b="1" dirty="0"/>
              <a:t>B</a:t>
            </a:r>
            <a:r>
              <a:rPr lang="zh-CN" altLang="en-US" b="1" dirty="0"/>
              <a:t>对</a:t>
            </a:r>
            <a:r>
              <a:rPr lang="en-US" altLang="zh-CN" b="1" dirty="0"/>
              <a:t>A</a:t>
            </a:r>
            <a:r>
              <a:rPr lang="zh-CN" altLang="en-US" b="1" dirty="0"/>
              <a:t>第二次流量控制</a:t>
            </a:r>
          </a:p>
        </p:txBody>
      </p:sp>
      <p:grpSp>
        <p:nvGrpSpPr>
          <p:cNvPr id="90" name="组合 89">
            <a:extLst>
              <a:ext uri="{FF2B5EF4-FFF2-40B4-BE49-F238E27FC236}">
                <a16:creationId xmlns:a16="http://schemas.microsoft.com/office/drawing/2014/main" id="{8FCF52F5-72A7-DD5B-2F3C-C489CD10CB90}"/>
              </a:ext>
            </a:extLst>
          </p:cNvPr>
          <p:cNvGrpSpPr/>
          <p:nvPr/>
        </p:nvGrpSpPr>
        <p:grpSpPr>
          <a:xfrm>
            <a:off x="4536621" y="3908652"/>
            <a:ext cx="1098343" cy="725074"/>
            <a:chOff x="1913798" y="1939971"/>
            <a:chExt cx="1112801" cy="725074"/>
          </a:xfrm>
        </p:grpSpPr>
        <p:sp>
          <p:nvSpPr>
            <p:cNvPr id="91" name="矩形 90">
              <a:extLst>
                <a:ext uri="{FF2B5EF4-FFF2-40B4-BE49-F238E27FC236}">
                  <a16:creationId xmlns:a16="http://schemas.microsoft.com/office/drawing/2014/main" id="{A2A5982B-B0F4-D2C3-A7DC-D2D2C4FE21C3}"/>
                </a:ext>
              </a:extLst>
            </p:cNvPr>
            <p:cNvSpPr/>
            <p:nvPr/>
          </p:nvSpPr>
          <p:spPr>
            <a:xfrm>
              <a:off x="2042152" y="2253525"/>
              <a:ext cx="882054"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文本框 91">
              <a:extLst>
                <a:ext uri="{FF2B5EF4-FFF2-40B4-BE49-F238E27FC236}">
                  <a16:creationId xmlns:a16="http://schemas.microsoft.com/office/drawing/2014/main" id="{0FE7BDD1-C045-84FA-0E3C-076D1CDD96EB}"/>
                </a:ext>
              </a:extLst>
            </p:cNvPr>
            <p:cNvSpPr txBox="1"/>
            <p:nvPr/>
          </p:nvSpPr>
          <p:spPr>
            <a:xfrm>
              <a:off x="1913798" y="1939971"/>
              <a:ext cx="1112801" cy="365760"/>
            </a:xfrm>
            <a:prstGeom prst="rect">
              <a:avLst/>
            </a:prstGeom>
            <a:noFill/>
          </p:spPr>
          <p:txBody>
            <a:bodyPr wrap="square" rtlCol="0">
              <a:spAutoFit/>
            </a:bodyPr>
            <a:lstStyle/>
            <a:p>
              <a:pPr algn="ctr"/>
              <a:r>
                <a:rPr lang="en-US" altLang="zh-CN" b="1" dirty="0">
                  <a:solidFill>
                    <a:schemeClr val="accent3"/>
                  </a:solidFill>
                </a:rPr>
                <a:t>swnd=100</a:t>
              </a:r>
              <a:endParaRPr lang="zh-CN" altLang="en-US" b="1" dirty="0">
                <a:solidFill>
                  <a:schemeClr val="accent3"/>
                </a:solidFill>
              </a:endParaRPr>
            </a:p>
          </p:txBody>
        </p:sp>
      </p:grpSp>
      <p:sp>
        <p:nvSpPr>
          <p:cNvPr id="13" name="文本框 12">
            <a:extLst>
              <a:ext uri="{FF2B5EF4-FFF2-40B4-BE49-F238E27FC236}">
                <a16:creationId xmlns:a16="http://schemas.microsoft.com/office/drawing/2014/main" id="{5DE4F913-8F0F-2C36-E9DE-DA0F389A027F}"/>
              </a:ext>
            </a:extLst>
          </p:cNvPr>
          <p:cNvSpPr txBox="1"/>
          <p:nvPr/>
        </p:nvSpPr>
        <p:spPr>
          <a:xfrm>
            <a:off x="7321143" y="896456"/>
            <a:ext cx="1710312" cy="369332"/>
          </a:xfrm>
          <a:prstGeom prst="rect">
            <a:avLst/>
          </a:prstGeom>
          <a:noFill/>
        </p:spPr>
        <p:txBody>
          <a:bodyPr wrap="square" rtlCol="0">
            <a:spAutoFit/>
          </a:bodyPr>
          <a:lstStyle/>
          <a:p>
            <a:pPr algn="ctr"/>
            <a:r>
              <a:rPr lang="en-US" altLang="zh-CN" b="1" dirty="0"/>
              <a:t>A</a:t>
            </a:r>
            <a:r>
              <a:rPr lang="zh-CN" altLang="en-US" b="1" dirty="0"/>
              <a:t>给</a:t>
            </a:r>
            <a:r>
              <a:rPr lang="en-US" altLang="zh-CN" b="1" dirty="0"/>
              <a:t>B</a:t>
            </a:r>
            <a:r>
              <a:rPr lang="zh-CN" altLang="en-US" b="1" dirty="0"/>
              <a:t>发送数据</a:t>
            </a:r>
          </a:p>
        </p:txBody>
      </p:sp>
      <p:sp>
        <p:nvSpPr>
          <p:cNvPr id="14" name="文本框 13">
            <a:extLst>
              <a:ext uri="{FF2B5EF4-FFF2-40B4-BE49-F238E27FC236}">
                <a16:creationId xmlns:a16="http://schemas.microsoft.com/office/drawing/2014/main" id="{E0CAA606-13D4-C0C7-238A-60691033913A}"/>
              </a:ext>
            </a:extLst>
          </p:cNvPr>
          <p:cNvSpPr txBox="1"/>
          <p:nvPr/>
        </p:nvSpPr>
        <p:spPr>
          <a:xfrm>
            <a:off x="7328743" y="1644093"/>
            <a:ext cx="1710312" cy="369332"/>
          </a:xfrm>
          <a:prstGeom prst="rect">
            <a:avLst/>
          </a:prstGeom>
          <a:noFill/>
        </p:spPr>
        <p:txBody>
          <a:bodyPr wrap="square" rtlCol="0">
            <a:spAutoFit/>
          </a:bodyPr>
          <a:lstStyle/>
          <a:p>
            <a:pPr algn="ctr"/>
            <a:r>
              <a:rPr lang="en-US" altLang="zh-CN" b="1" dirty="0"/>
              <a:t>B</a:t>
            </a:r>
            <a:r>
              <a:rPr lang="zh-CN" altLang="en-US" b="1" dirty="0"/>
              <a:t>对</a:t>
            </a:r>
            <a:r>
              <a:rPr lang="en-US" altLang="zh-CN" b="1" dirty="0"/>
              <a:t>A</a:t>
            </a:r>
            <a:r>
              <a:rPr lang="zh-CN" altLang="en-US" b="1" dirty="0"/>
              <a:t>流量控制</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p>
          </p:txBody>
        </p:sp>
      </p:grpSp>
      <p:grpSp>
        <p:nvGrpSpPr>
          <p:cNvPr id="16" name="组合 15">
            <a:extLst>
              <a:ext uri="{FF2B5EF4-FFF2-40B4-BE49-F238E27FC236}">
                <a16:creationId xmlns:a16="http://schemas.microsoft.com/office/drawing/2014/main" id="{80F1B311-2F3A-ACA2-07D1-822A44A2F429}"/>
              </a:ext>
            </a:extLst>
          </p:cNvPr>
          <p:cNvGrpSpPr/>
          <p:nvPr/>
        </p:nvGrpSpPr>
        <p:grpSpPr>
          <a:xfrm>
            <a:off x="6384834" y="1085736"/>
            <a:ext cx="3566255" cy="667591"/>
            <a:chOff x="5945910" y="1085736"/>
            <a:chExt cx="3566255" cy="667591"/>
          </a:xfrm>
        </p:grpSpPr>
        <p:grpSp>
          <p:nvGrpSpPr>
            <p:cNvPr id="7" name="组合 6">
              <a:extLst>
                <a:ext uri="{FF2B5EF4-FFF2-40B4-BE49-F238E27FC236}">
                  <a16:creationId xmlns:a16="http://schemas.microsoft.com/office/drawing/2014/main" id="{A9EFE3FE-4601-5B9E-77B2-289423C12D4B}"/>
                </a:ext>
              </a:extLst>
            </p:cNvPr>
            <p:cNvGrpSpPr/>
            <p:nvPr/>
          </p:nvGrpSpPr>
          <p:grpSpPr>
            <a:xfrm>
              <a:off x="5945910" y="1085736"/>
              <a:ext cx="677140" cy="654939"/>
              <a:chOff x="7511027" y="2136324"/>
              <a:chExt cx="677140" cy="654939"/>
            </a:xfrm>
          </p:grpSpPr>
          <p:pic>
            <p:nvPicPr>
              <p:cNvPr id="5" name="图形 4">
                <a:extLst>
                  <a:ext uri="{FF2B5EF4-FFF2-40B4-BE49-F238E27FC236}">
                    <a16:creationId xmlns:a16="http://schemas.microsoft.com/office/drawing/2014/main" id="{98E6B5E2-680A-FF63-F485-207329F649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6" name="文本框 5">
                <a:extLst>
                  <a:ext uri="{FF2B5EF4-FFF2-40B4-BE49-F238E27FC236}">
                    <a16:creationId xmlns:a16="http://schemas.microsoft.com/office/drawing/2014/main" id="{97B4575D-497E-45BE-06AF-A13242535CE0}"/>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A</a:t>
                </a:r>
                <a:endParaRPr lang="zh-CN" altLang="en-US" sz="2000" b="1" dirty="0">
                  <a:solidFill>
                    <a:schemeClr val="bg1"/>
                  </a:solidFill>
                </a:endParaRPr>
              </a:p>
            </p:txBody>
          </p:sp>
        </p:grpSp>
        <p:grpSp>
          <p:nvGrpSpPr>
            <p:cNvPr id="8" name="组合 7">
              <a:extLst>
                <a:ext uri="{FF2B5EF4-FFF2-40B4-BE49-F238E27FC236}">
                  <a16:creationId xmlns:a16="http://schemas.microsoft.com/office/drawing/2014/main" id="{9DCE203E-F6FE-5AE9-9972-1AB6CD8AB18F}"/>
                </a:ext>
              </a:extLst>
            </p:cNvPr>
            <p:cNvGrpSpPr/>
            <p:nvPr/>
          </p:nvGrpSpPr>
          <p:grpSpPr>
            <a:xfrm>
              <a:off x="8835025" y="1098388"/>
              <a:ext cx="677140" cy="654939"/>
              <a:chOff x="7511027" y="2136324"/>
              <a:chExt cx="677140" cy="654939"/>
            </a:xfrm>
          </p:grpSpPr>
          <p:pic>
            <p:nvPicPr>
              <p:cNvPr id="9" name="图形 8">
                <a:extLst>
                  <a:ext uri="{FF2B5EF4-FFF2-40B4-BE49-F238E27FC236}">
                    <a16:creationId xmlns:a16="http://schemas.microsoft.com/office/drawing/2014/main" id="{8E7D395B-A56C-8D44-578A-69F5B4FDCB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10" name="文本框 9">
                <a:extLst>
                  <a:ext uri="{FF2B5EF4-FFF2-40B4-BE49-F238E27FC236}">
                    <a16:creationId xmlns:a16="http://schemas.microsoft.com/office/drawing/2014/main" id="{0B74A95B-2D1F-F184-7228-D99702F49DE3}"/>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B</a:t>
                </a:r>
                <a:endParaRPr lang="zh-CN" altLang="en-US" sz="2000" b="1" dirty="0">
                  <a:solidFill>
                    <a:schemeClr val="bg1"/>
                  </a:solidFill>
                </a:endParaRPr>
              </a:p>
            </p:txBody>
          </p:sp>
        </p:grpSp>
        <p:grpSp>
          <p:nvGrpSpPr>
            <p:cNvPr id="15" name="组合 14">
              <a:extLst>
                <a:ext uri="{FF2B5EF4-FFF2-40B4-BE49-F238E27FC236}">
                  <a16:creationId xmlns:a16="http://schemas.microsoft.com/office/drawing/2014/main" id="{CAC90CB8-A264-FC0D-1AD3-01F784E189E9}"/>
                </a:ext>
              </a:extLst>
            </p:cNvPr>
            <p:cNvGrpSpPr/>
            <p:nvPr/>
          </p:nvGrpSpPr>
          <p:grpSpPr>
            <a:xfrm>
              <a:off x="6623050" y="1274762"/>
              <a:ext cx="2243850" cy="369332"/>
              <a:chOff x="6623050" y="1274762"/>
              <a:chExt cx="2243850" cy="369332"/>
            </a:xfrm>
          </p:grpSpPr>
          <p:sp>
            <p:nvSpPr>
              <p:cNvPr id="12" name="圆柱体 11">
                <a:extLst>
                  <a:ext uri="{FF2B5EF4-FFF2-40B4-BE49-F238E27FC236}">
                    <a16:creationId xmlns:a16="http://schemas.microsoft.com/office/drawing/2014/main" id="{780A8A3C-3E1F-E015-E386-B450A641478F}"/>
                  </a:ext>
                </a:extLst>
              </p:cNvPr>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D20203B-7340-3B3C-EB43-3D1FEAECF015}"/>
                  </a:ext>
                </a:extLst>
              </p:cNvPr>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p>
            </p:txBody>
          </p:sp>
        </p:grpSp>
      </p:grpSp>
      <p:grpSp>
        <p:nvGrpSpPr>
          <p:cNvPr id="23" name="组合 22">
            <a:extLst>
              <a:ext uri="{FF2B5EF4-FFF2-40B4-BE49-F238E27FC236}">
                <a16:creationId xmlns:a16="http://schemas.microsoft.com/office/drawing/2014/main" id="{61C6D7BC-FECE-3005-8CD3-BA8AA893F805}"/>
              </a:ext>
            </a:extLst>
          </p:cNvPr>
          <p:cNvGrpSpPr/>
          <p:nvPr/>
        </p:nvGrpSpPr>
        <p:grpSpPr>
          <a:xfrm>
            <a:off x="6464001" y="1740674"/>
            <a:ext cx="3418275" cy="4774426"/>
            <a:chOff x="7004329" y="1740674"/>
            <a:chExt cx="3418275" cy="4774426"/>
          </a:xfrm>
        </p:grpSpPr>
        <p:cxnSp>
          <p:nvCxnSpPr>
            <p:cNvPr id="18" name="直接箭头连接符 17">
              <a:extLst>
                <a:ext uri="{FF2B5EF4-FFF2-40B4-BE49-F238E27FC236}">
                  <a16:creationId xmlns:a16="http://schemas.microsoft.com/office/drawing/2014/main" id="{C29108A2-6FF6-EECC-D42A-4119A5C4474C}"/>
                </a:ext>
              </a:extLst>
            </p:cNvPr>
            <p:cNvCxnSpPr>
              <a:cxnSpLocks/>
            </p:cNvCxnSpPr>
            <p:nvPr/>
          </p:nvCxnSpPr>
          <p:spPr>
            <a:xfrm>
              <a:off x="7283602"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BE49CE6-D81F-402D-B4F5-95CBA7A575DA}"/>
                </a:ext>
              </a:extLst>
            </p:cNvPr>
            <p:cNvCxnSpPr>
              <a:cxnSpLocks/>
            </p:cNvCxnSpPr>
            <p:nvPr/>
          </p:nvCxnSpPr>
          <p:spPr>
            <a:xfrm>
              <a:off x="10152847"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01A7C94-9AE1-2E1F-703C-A039119CB0E7}"/>
                </a:ext>
              </a:extLst>
            </p:cNvPr>
            <p:cNvSpPr txBox="1"/>
            <p:nvPr/>
          </p:nvSpPr>
          <p:spPr>
            <a:xfrm>
              <a:off x="7004329" y="6145768"/>
              <a:ext cx="272374" cy="369332"/>
            </a:xfrm>
            <a:prstGeom prst="rect">
              <a:avLst/>
            </a:prstGeom>
            <a:noFill/>
          </p:spPr>
          <p:txBody>
            <a:bodyPr wrap="square" rtlCol="0">
              <a:spAutoFit/>
            </a:bodyPr>
            <a:lstStyle/>
            <a:p>
              <a:r>
                <a:rPr lang="en-US" altLang="zh-CN" b="1" dirty="0"/>
                <a:t>t</a:t>
              </a:r>
              <a:endParaRPr lang="zh-CN" altLang="en-US" b="1" dirty="0"/>
            </a:p>
          </p:txBody>
        </p:sp>
        <p:sp>
          <p:nvSpPr>
            <p:cNvPr id="21" name="文本框 20">
              <a:extLst>
                <a:ext uri="{FF2B5EF4-FFF2-40B4-BE49-F238E27FC236}">
                  <a16:creationId xmlns:a16="http://schemas.microsoft.com/office/drawing/2014/main" id="{4869CA13-848C-A58C-D7BA-8C0445D375C1}"/>
                </a:ext>
              </a:extLst>
            </p:cNvPr>
            <p:cNvSpPr txBox="1"/>
            <p:nvPr/>
          </p:nvSpPr>
          <p:spPr>
            <a:xfrm>
              <a:off x="10150230" y="6145768"/>
              <a:ext cx="272374" cy="369332"/>
            </a:xfrm>
            <a:prstGeom prst="rect">
              <a:avLst/>
            </a:prstGeom>
            <a:noFill/>
          </p:spPr>
          <p:txBody>
            <a:bodyPr wrap="square" rtlCol="0">
              <a:spAutoFit/>
            </a:bodyPr>
            <a:lstStyle/>
            <a:p>
              <a:r>
                <a:rPr lang="en-US" altLang="zh-CN" b="1" dirty="0"/>
                <a:t>t</a:t>
              </a:r>
              <a:endParaRPr lang="zh-CN" altLang="en-US" b="1" dirty="0"/>
            </a:p>
          </p:txBody>
        </p:sp>
      </p:grpSp>
      <p:grpSp>
        <p:nvGrpSpPr>
          <p:cNvPr id="43" name="组合 42">
            <a:extLst>
              <a:ext uri="{FF2B5EF4-FFF2-40B4-BE49-F238E27FC236}">
                <a16:creationId xmlns:a16="http://schemas.microsoft.com/office/drawing/2014/main" id="{C3B463AA-8B9D-4B7E-D071-35424D47E831}"/>
              </a:ext>
            </a:extLst>
          </p:cNvPr>
          <p:cNvGrpSpPr/>
          <p:nvPr/>
        </p:nvGrpSpPr>
        <p:grpSpPr>
          <a:xfrm>
            <a:off x="304800" y="1939971"/>
            <a:ext cx="9305102" cy="725074"/>
            <a:chOff x="304800" y="1939971"/>
            <a:chExt cx="9305102" cy="725074"/>
          </a:xfrm>
        </p:grpSpPr>
        <p:cxnSp>
          <p:nvCxnSpPr>
            <p:cNvPr id="37" name="直接箭头连接符 36">
              <a:extLst>
                <a:ext uri="{FF2B5EF4-FFF2-40B4-BE49-F238E27FC236}">
                  <a16:creationId xmlns:a16="http://schemas.microsoft.com/office/drawing/2014/main" id="{8C784D16-4E41-91E6-C816-314F22755AEA}"/>
                </a:ext>
              </a:extLst>
            </p:cNvPr>
            <p:cNvCxnSpPr>
              <a:cxnSpLocks/>
            </p:cNvCxnSpPr>
            <p:nvPr/>
          </p:nvCxnSpPr>
          <p:spPr>
            <a:xfrm>
              <a:off x="6743274" y="24592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116EFF78-2877-EA6D-EF75-C991CCBD3EBC}"/>
                </a:ext>
              </a:extLst>
            </p:cNvPr>
            <p:cNvSpPr txBox="1"/>
            <p:nvPr/>
          </p:nvSpPr>
          <p:spPr>
            <a:xfrm>
              <a:off x="7326420" y="2078680"/>
              <a:ext cx="935857" cy="369332"/>
            </a:xfrm>
            <a:prstGeom prst="rect">
              <a:avLst/>
            </a:prstGeom>
            <a:noFill/>
          </p:spPr>
          <p:txBody>
            <a:bodyPr wrap="square" rtlCol="0">
              <a:spAutoFit/>
            </a:bodyPr>
            <a:lstStyle/>
            <a:p>
              <a:pPr algn="ctr"/>
              <a:r>
                <a:rPr lang="en-US" altLang="zh-CN" b="1" dirty="0"/>
                <a:t>seq=401</a:t>
              </a:r>
              <a:endParaRPr lang="zh-CN" altLang="en-US" b="1" dirty="0"/>
            </a:p>
          </p:txBody>
        </p:sp>
        <p:sp>
          <p:nvSpPr>
            <p:cNvPr id="39" name="文本框 38">
              <a:extLst>
                <a:ext uri="{FF2B5EF4-FFF2-40B4-BE49-F238E27FC236}">
                  <a16:creationId xmlns:a16="http://schemas.microsoft.com/office/drawing/2014/main" id="{15D78F2B-4CBD-D199-E8FC-3A971CC2F58D}"/>
                </a:ext>
              </a:extLst>
            </p:cNvPr>
            <p:cNvSpPr txBox="1"/>
            <p:nvPr/>
          </p:nvSpPr>
          <p:spPr>
            <a:xfrm>
              <a:off x="8147629" y="2078680"/>
              <a:ext cx="868072" cy="369332"/>
            </a:xfrm>
            <a:prstGeom prst="rect">
              <a:avLst/>
            </a:prstGeom>
            <a:noFill/>
          </p:spPr>
          <p:txBody>
            <a:bodyPr wrap="square" rtlCol="0">
              <a:spAutoFit/>
            </a:bodyPr>
            <a:lstStyle/>
            <a:p>
              <a:pPr algn="ctr"/>
              <a:r>
                <a:rPr lang="en-US" altLang="zh-CN" b="1" dirty="0"/>
                <a:t>DATA</a:t>
              </a:r>
              <a:endParaRPr lang="zh-CN" altLang="en-US" b="1" dirty="0"/>
            </a:p>
          </p:txBody>
        </p:sp>
        <p:grpSp>
          <p:nvGrpSpPr>
            <p:cNvPr id="17" name="组合 16">
              <a:extLst>
                <a:ext uri="{FF2B5EF4-FFF2-40B4-BE49-F238E27FC236}">
                  <a16:creationId xmlns:a16="http://schemas.microsoft.com/office/drawing/2014/main" id="{ADB72C8C-ABEA-F4E1-7330-EA73485BF828}"/>
                </a:ext>
              </a:extLst>
            </p:cNvPr>
            <p:cNvGrpSpPr/>
            <p:nvPr/>
          </p:nvGrpSpPr>
          <p:grpSpPr>
            <a:xfrm>
              <a:off x="304800" y="1939971"/>
              <a:ext cx="6100239" cy="725074"/>
              <a:chOff x="304800" y="1939971"/>
              <a:chExt cx="6100239" cy="725074"/>
            </a:xfrm>
          </p:grpSpPr>
          <p:grpSp>
            <p:nvGrpSpPr>
              <p:cNvPr id="36" name="组合 35">
                <a:extLst>
                  <a:ext uri="{FF2B5EF4-FFF2-40B4-BE49-F238E27FC236}">
                    <a16:creationId xmlns:a16="http://schemas.microsoft.com/office/drawing/2014/main" id="{D6726EA9-6404-1339-A49D-92249748E9DC}"/>
                  </a:ext>
                </a:extLst>
              </p:cNvPr>
              <p:cNvGrpSpPr/>
              <p:nvPr/>
            </p:nvGrpSpPr>
            <p:grpSpPr>
              <a:xfrm>
                <a:off x="2042152" y="1939971"/>
                <a:ext cx="2623752" cy="725074"/>
                <a:chOff x="2042152" y="1939971"/>
                <a:chExt cx="2623752" cy="725074"/>
              </a:xfrm>
            </p:grpSpPr>
            <p:sp>
              <p:nvSpPr>
                <p:cNvPr id="34" name="矩形 33">
                  <a:extLst>
                    <a:ext uri="{FF2B5EF4-FFF2-40B4-BE49-F238E27FC236}">
                      <a16:creationId xmlns:a16="http://schemas.microsoft.com/office/drawing/2014/main" id="{439E4B1A-578C-250E-4A80-7A098A0B8F42}"/>
                    </a:ext>
                  </a:extLst>
                </p:cNvPr>
                <p:cNvSpPr/>
                <p:nvPr/>
              </p:nvSpPr>
              <p:spPr>
                <a:xfrm>
                  <a:off x="2042152" y="2253525"/>
                  <a:ext cx="262375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404328D-8303-EE4D-A00C-DE1851C6565F}"/>
                    </a:ext>
                  </a:extLst>
                </p:cNvPr>
                <p:cNvSpPr txBox="1"/>
                <p:nvPr/>
              </p:nvSpPr>
              <p:spPr>
                <a:xfrm>
                  <a:off x="2789005" y="1939971"/>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grpSp>
          <p:grpSp>
            <p:nvGrpSpPr>
              <p:cNvPr id="31" name="组合 30">
                <a:extLst>
                  <a:ext uri="{FF2B5EF4-FFF2-40B4-BE49-F238E27FC236}">
                    <a16:creationId xmlns:a16="http://schemas.microsoft.com/office/drawing/2014/main" id="{BBD026F5-10E7-9970-0435-1099399FCFAE}"/>
                  </a:ext>
                </a:extLst>
              </p:cNvPr>
              <p:cNvGrpSpPr/>
              <p:nvPr/>
            </p:nvGrpSpPr>
            <p:grpSpPr>
              <a:xfrm>
                <a:off x="304800" y="2309063"/>
                <a:ext cx="6100239" cy="300446"/>
                <a:chOff x="301352" y="2013424"/>
                <a:chExt cx="6100239" cy="300446"/>
              </a:xfrm>
            </p:grpSpPr>
            <p:sp>
              <p:nvSpPr>
                <p:cNvPr id="24" name="矩形 23">
                  <a:extLst>
                    <a:ext uri="{FF2B5EF4-FFF2-40B4-BE49-F238E27FC236}">
                      <a16:creationId xmlns:a16="http://schemas.microsoft.com/office/drawing/2014/main" id="{7E7D59E8-B464-D223-507F-D53CB3B703A0}"/>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25" name="矩形 24">
                  <a:extLst>
                    <a:ext uri="{FF2B5EF4-FFF2-40B4-BE49-F238E27FC236}">
                      <a16:creationId xmlns:a16="http://schemas.microsoft.com/office/drawing/2014/main" id="{246C6815-5A23-7323-8E35-9B0A46116808}"/>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26" name="矩形 25">
                  <a:extLst>
                    <a:ext uri="{FF2B5EF4-FFF2-40B4-BE49-F238E27FC236}">
                      <a16:creationId xmlns:a16="http://schemas.microsoft.com/office/drawing/2014/main" id="{0ADD7C2C-9489-D5EA-025D-5544CC608517}"/>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27" name="矩形 26">
                  <a:extLst>
                    <a:ext uri="{FF2B5EF4-FFF2-40B4-BE49-F238E27FC236}">
                      <a16:creationId xmlns:a16="http://schemas.microsoft.com/office/drawing/2014/main" id="{115A52DB-39AC-292C-262D-085DB47DA19E}"/>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28" name="矩形 27">
                  <a:extLst>
                    <a:ext uri="{FF2B5EF4-FFF2-40B4-BE49-F238E27FC236}">
                      <a16:creationId xmlns:a16="http://schemas.microsoft.com/office/drawing/2014/main" id="{05EB32CF-CDD4-8F15-0314-A25E0E13A87F}"/>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29" name="矩形 28">
                  <a:extLst>
                    <a:ext uri="{FF2B5EF4-FFF2-40B4-BE49-F238E27FC236}">
                      <a16:creationId xmlns:a16="http://schemas.microsoft.com/office/drawing/2014/main" id="{2F6F4187-086E-8BAA-E715-8FDD2693DB77}"/>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30" name="矩形 29">
                  <a:extLst>
                    <a:ext uri="{FF2B5EF4-FFF2-40B4-BE49-F238E27FC236}">
                      <a16:creationId xmlns:a16="http://schemas.microsoft.com/office/drawing/2014/main" id="{4F69FAA9-68F1-433D-F37E-B6AA4939F4AC}"/>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22" name="矩形 21">
                <a:extLst>
                  <a:ext uri="{FF2B5EF4-FFF2-40B4-BE49-F238E27FC236}">
                    <a16:creationId xmlns:a16="http://schemas.microsoft.com/office/drawing/2014/main" id="{BAC7217A-6417-F01B-BD17-68D6EAFB9663}"/>
                  </a:ext>
                </a:extLst>
              </p:cNvPr>
              <p:cNvSpPr/>
              <p:nvPr/>
            </p:nvSpPr>
            <p:spPr>
              <a:xfrm>
                <a:off x="2046679"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2" name="矩形 151">
              <a:extLst>
                <a:ext uri="{FF2B5EF4-FFF2-40B4-BE49-F238E27FC236}">
                  <a16:creationId xmlns:a16="http://schemas.microsoft.com/office/drawing/2014/main" id="{431B0D34-9F17-777A-7299-202F44A7E7BB}"/>
                </a:ext>
              </a:extLst>
            </p:cNvPr>
            <p:cNvSpPr/>
            <p:nvPr/>
          </p:nvSpPr>
          <p:spPr>
            <a:xfrm>
              <a:off x="2923775" y="2305731"/>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2B100C6E-3B03-5F5F-5CFD-1931B01313AD}"/>
                </a:ext>
              </a:extLst>
            </p:cNvPr>
            <p:cNvSpPr/>
            <p:nvPr/>
          </p:nvSpPr>
          <p:spPr>
            <a:xfrm>
              <a:off x="3779952" y="2297790"/>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25112D07-35EE-99D1-3B22-E49AB9E8673E}"/>
              </a:ext>
            </a:extLst>
          </p:cNvPr>
          <p:cNvGrpSpPr/>
          <p:nvPr/>
        </p:nvGrpSpPr>
        <p:grpSpPr>
          <a:xfrm>
            <a:off x="6744583" y="2787861"/>
            <a:ext cx="2866628" cy="380605"/>
            <a:chOff x="6744583" y="2787861"/>
            <a:chExt cx="2866628" cy="380605"/>
          </a:xfrm>
        </p:grpSpPr>
        <p:cxnSp>
          <p:nvCxnSpPr>
            <p:cNvPr id="155" name="直接箭头连接符 154">
              <a:extLst>
                <a:ext uri="{FF2B5EF4-FFF2-40B4-BE49-F238E27FC236}">
                  <a16:creationId xmlns:a16="http://schemas.microsoft.com/office/drawing/2014/main" id="{007DCFFE-6C82-C54C-1F4D-BB587DEF9070}"/>
                </a:ext>
              </a:extLst>
            </p:cNvPr>
            <p:cNvCxnSpPr>
              <a:cxnSpLocks/>
            </p:cNvCxnSpPr>
            <p:nvPr/>
          </p:nvCxnSpPr>
          <p:spPr>
            <a:xfrm>
              <a:off x="6744583" y="3168466"/>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56" name="文本框 155">
              <a:extLst>
                <a:ext uri="{FF2B5EF4-FFF2-40B4-BE49-F238E27FC236}">
                  <a16:creationId xmlns:a16="http://schemas.microsoft.com/office/drawing/2014/main" id="{192D6349-3A34-78BC-7998-136D37079C7C}"/>
                </a:ext>
              </a:extLst>
            </p:cNvPr>
            <p:cNvSpPr txBox="1"/>
            <p:nvPr/>
          </p:nvSpPr>
          <p:spPr>
            <a:xfrm>
              <a:off x="7327729" y="2787861"/>
              <a:ext cx="935857" cy="369332"/>
            </a:xfrm>
            <a:prstGeom prst="rect">
              <a:avLst/>
            </a:prstGeom>
            <a:noFill/>
          </p:spPr>
          <p:txBody>
            <a:bodyPr wrap="square" rtlCol="0">
              <a:spAutoFit/>
            </a:bodyPr>
            <a:lstStyle/>
            <a:p>
              <a:pPr algn="ctr"/>
              <a:r>
                <a:rPr lang="en-US" altLang="zh-CN" b="1" dirty="0"/>
                <a:t>seq=201</a:t>
              </a:r>
              <a:endParaRPr lang="zh-CN" altLang="en-US" b="1" dirty="0"/>
            </a:p>
          </p:txBody>
        </p:sp>
        <p:sp>
          <p:nvSpPr>
            <p:cNvPr id="157" name="文本框 156">
              <a:extLst>
                <a:ext uri="{FF2B5EF4-FFF2-40B4-BE49-F238E27FC236}">
                  <a16:creationId xmlns:a16="http://schemas.microsoft.com/office/drawing/2014/main" id="{083BA6C9-0C0D-C433-53D2-15D668CC5823}"/>
                </a:ext>
              </a:extLst>
            </p:cNvPr>
            <p:cNvSpPr txBox="1"/>
            <p:nvPr/>
          </p:nvSpPr>
          <p:spPr>
            <a:xfrm>
              <a:off x="8148938" y="2787861"/>
              <a:ext cx="868072" cy="369332"/>
            </a:xfrm>
            <a:prstGeom prst="rect">
              <a:avLst/>
            </a:prstGeom>
            <a:noFill/>
          </p:spPr>
          <p:txBody>
            <a:bodyPr wrap="square" rtlCol="0">
              <a:spAutoFit/>
            </a:bodyPr>
            <a:lstStyle/>
            <a:p>
              <a:pPr algn="ctr"/>
              <a:r>
                <a:rPr lang="en-US" altLang="zh-CN" b="1" dirty="0"/>
                <a:t>DATA</a:t>
              </a:r>
              <a:endParaRPr lang="zh-CN" altLang="en-US" b="1" dirty="0"/>
            </a:p>
          </p:txBody>
        </p:sp>
      </p:grpSp>
      <p:grpSp>
        <p:nvGrpSpPr>
          <p:cNvPr id="161" name="组合 160">
            <a:extLst>
              <a:ext uri="{FF2B5EF4-FFF2-40B4-BE49-F238E27FC236}">
                <a16:creationId xmlns:a16="http://schemas.microsoft.com/office/drawing/2014/main" id="{0BB0F531-3D6D-057E-7519-759CFE38923D}"/>
              </a:ext>
            </a:extLst>
          </p:cNvPr>
          <p:cNvGrpSpPr/>
          <p:nvPr/>
        </p:nvGrpSpPr>
        <p:grpSpPr>
          <a:xfrm>
            <a:off x="2043461" y="2649152"/>
            <a:ext cx="2623752" cy="725074"/>
            <a:chOff x="2042152" y="1939971"/>
            <a:chExt cx="2623752" cy="725074"/>
          </a:xfrm>
        </p:grpSpPr>
        <p:sp>
          <p:nvSpPr>
            <p:cNvPr id="171" name="矩形 170">
              <a:extLst>
                <a:ext uri="{FF2B5EF4-FFF2-40B4-BE49-F238E27FC236}">
                  <a16:creationId xmlns:a16="http://schemas.microsoft.com/office/drawing/2014/main" id="{5C3722F2-CBD1-2B83-E563-D3C4A82F919D}"/>
                </a:ext>
              </a:extLst>
            </p:cNvPr>
            <p:cNvSpPr/>
            <p:nvPr/>
          </p:nvSpPr>
          <p:spPr>
            <a:xfrm>
              <a:off x="2042152" y="2253525"/>
              <a:ext cx="262375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2" name="文本框 171">
              <a:extLst>
                <a:ext uri="{FF2B5EF4-FFF2-40B4-BE49-F238E27FC236}">
                  <a16:creationId xmlns:a16="http://schemas.microsoft.com/office/drawing/2014/main" id="{C242265C-0E31-7A87-B37B-3A8931800933}"/>
                </a:ext>
              </a:extLst>
            </p:cNvPr>
            <p:cNvSpPr txBox="1"/>
            <p:nvPr/>
          </p:nvSpPr>
          <p:spPr>
            <a:xfrm>
              <a:off x="2789005" y="1939971"/>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grpSp>
      <p:grpSp>
        <p:nvGrpSpPr>
          <p:cNvPr id="162" name="组合 161">
            <a:extLst>
              <a:ext uri="{FF2B5EF4-FFF2-40B4-BE49-F238E27FC236}">
                <a16:creationId xmlns:a16="http://schemas.microsoft.com/office/drawing/2014/main" id="{486D2355-B3CA-2D2A-D026-E2A0141E84ED}"/>
              </a:ext>
            </a:extLst>
          </p:cNvPr>
          <p:cNvGrpSpPr/>
          <p:nvPr/>
        </p:nvGrpSpPr>
        <p:grpSpPr>
          <a:xfrm>
            <a:off x="306109" y="3018244"/>
            <a:ext cx="6100239" cy="300446"/>
            <a:chOff x="301352" y="2013424"/>
            <a:chExt cx="6100239" cy="300446"/>
          </a:xfrm>
        </p:grpSpPr>
        <p:sp>
          <p:nvSpPr>
            <p:cNvPr id="164" name="矩形 163">
              <a:extLst>
                <a:ext uri="{FF2B5EF4-FFF2-40B4-BE49-F238E27FC236}">
                  <a16:creationId xmlns:a16="http://schemas.microsoft.com/office/drawing/2014/main" id="{C0D72C9F-4042-9C64-C969-CD1E8C2CA75D}"/>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165" name="矩形 164">
              <a:extLst>
                <a:ext uri="{FF2B5EF4-FFF2-40B4-BE49-F238E27FC236}">
                  <a16:creationId xmlns:a16="http://schemas.microsoft.com/office/drawing/2014/main" id="{0E044101-8586-6F30-B7DB-E2071E10C3ED}"/>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66" name="矩形 165">
              <a:extLst>
                <a:ext uri="{FF2B5EF4-FFF2-40B4-BE49-F238E27FC236}">
                  <a16:creationId xmlns:a16="http://schemas.microsoft.com/office/drawing/2014/main" id="{0677CCA8-B441-A000-19C9-E07AC30DB49E}"/>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67" name="矩形 166">
              <a:extLst>
                <a:ext uri="{FF2B5EF4-FFF2-40B4-BE49-F238E27FC236}">
                  <a16:creationId xmlns:a16="http://schemas.microsoft.com/office/drawing/2014/main" id="{816BAE50-AF99-4AB0-665C-45B450DE620D}"/>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68" name="矩形 167">
              <a:extLst>
                <a:ext uri="{FF2B5EF4-FFF2-40B4-BE49-F238E27FC236}">
                  <a16:creationId xmlns:a16="http://schemas.microsoft.com/office/drawing/2014/main" id="{9A8A6368-DE5A-BD42-6745-7C30A96A6F8A}"/>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69" name="矩形 168">
              <a:extLst>
                <a:ext uri="{FF2B5EF4-FFF2-40B4-BE49-F238E27FC236}">
                  <a16:creationId xmlns:a16="http://schemas.microsoft.com/office/drawing/2014/main" id="{3B590496-12B3-7B41-2F5A-B17494768BAA}"/>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70" name="矩形 169">
              <a:extLst>
                <a:ext uri="{FF2B5EF4-FFF2-40B4-BE49-F238E27FC236}">
                  <a16:creationId xmlns:a16="http://schemas.microsoft.com/office/drawing/2014/main" id="{FC424361-2591-F6F7-2165-299506DEC8C4}"/>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163" name="矩形 162">
            <a:extLst>
              <a:ext uri="{FF2B5EF4-FFF2-40B4-BE49-F238E27FC236}">
                <a16:creationId xmlns:a16="http://schemas.microsoft.com/office/drawing/2014/main" id="{906752F1-C75C-382C-4FC7-57DE6A7D6345}"/>
              </a:ext>
            </a:extLst>
          </p:cNvPr>
          <p:cNvSpPr/>
          <p:nvPr/>
        </p:nvSpPr>
        <p:spPr>
          <a:xfrm>
            <a:off x="2047988" y="3018245"/>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9" name="矩形 158">
            <a:extLst>
              <a:ext uri="{FF2B5EF4-FFF2-40B4-BE49-F238E27FC236}">
                <a16:creationId xmlns:a16="http://schemas.microsoft.com/office/drawing/2014/main" id="{727B6EBB-B36E-8358-4D41-6683F971EFCB}"/>
              </a:ext>
            </a:extLst>
          </p:cNvPr>
          <p:cNvSpPr/>
          <p:nvPr/>
        </p:nvSpPr>
        <p:spPr>
          <a:xfrm>
            <a:off x="2925084" y="3014912"/>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a:extLst>
              <a:ext uri="{FF2B5EF4-FFF2-40B4-BE49-F238E27FC236}">
                <a16:creationId xmlns:a16="http://schemas.microsoft.com/office/drawing/2014/main" id="{EA184152-F708-3B6F-4125-74B89EC62627}"/>
              </a:ext>
            </a:extLst>
          </p:cNvPr>
          <p:cNvSpPr/>
          <p:nvPr/>
        </p:nvSpPr>
        <p:spPr>
          <a:xfrm>
            <a:off x="3781261" y="3006971"/>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A726612A-4AC7-FBE1-6698-D6640BC7596C}"/>
              </a:ext>
            </a:extLst>
          </p:cNvPr>
          <p:cNvGrpSpPr/>
          <p:nvPr/>
        </p:nvGrpSpPr>
        <p:grpSpPr>
          <a:xfrm>
            <a:off x="1915676" y="3429000"/>
            <a:ext cx="1131392" cy="651256"/>
            <a:chOff x="1915676" y="3429000"/>
            <a:chExt cx="1131392" cy="651256"/>
          </a:xfrm>
        </p:grpSpPr>
        <p:sp>
          <p:nvSpPr>
            <p:cNvPr id="173" name="alarm-clock_92384">
              <a:extLst>
                <a:ext uri="{FF2B5EF4-FFF2-40B4-BE49-F238E27FC236}">
                  <a16:creationId xmlns:a16="http://schemas.microsoft.com/office/drawing/2014/main" id="{3AF48EA7-7C6C-4B45-41A7-AE10140A4100}"/>
                </a:ext>
              </a:extLst>
            </p:cNvPr>
            <p:cNvSpPr/>
            <p:nvPr/>
          </p:nvSpPr>
          <p:spPr>
            <a:xfrm>
              <a:off x="2330265" y="3429000"/>
              <a:ext cx="249215" cy="298307"/>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 name="T68" fmla="*/ 600116 w 606244"/>
                <a:gd name="T69" fmla="*/ 600116 w 606244"/>
                <a:gd name="T70" fmla="*/ 600116 w 606244"/>
                <a:gd name="T71" fmla="*/ 600116 w 606244"/>
                <a:gd name="T72" fmla="*/ 600116 w 606244"/>
                <a:gd name="T73" fmla="*/ 600116 w 606244"/>
                <a:gd name="T74" fmla="*/ 600116 w 606244"/>
                <a:gd name="T75"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45" h="4369">
                  <a:moveTo>
                    <a:pt x="3093" y="1241"/>
                  </a:moveTo>
                  <a:lnTo>
                    <a:pt x="3147" y="1187"/>
                  </a:lnTo>
                  <a:cubicBezTo>
                    <a:pt x="3179" y="1202"/>
                    <a:pt x="3214" y="1211"/>
                    <a:pt x="3250" y="1211"/>
                  </a:cubicBezTo>
                  <a:cubicBezTo>
                    <a:pt x="3317" y="1211"/>
                    <a:pt x="3381" y="1182"/>
                    <a:pt x="3425" y="1132"/>
                  </a:cubicBezTo>
                  <a:cubicBezTo>
                    <a:pt x="3510" y="1036"/>
                    <a:pt x="3501" y="889"/>
                    <a:pt x="3405" y="804"/>
                  </a:cubicBezTo>
                  <a:lnTo>
                    <a:pt x="3188" y="612"/>
                  </a:lnTo>
                  <a:cubicBezTo>
                    <a:pt x="3145" y="574"/>
                    <a:pt x="3091" y="554"/>
                    <a:pt x="3034" y="554"/>
                  </a:cubicBezTo>
                  <a:cubicBezTo>
                    <a:pt x="2967" y="554"/>
                    <a:pt x="2904" y="582"/>
                    <a:pt x="2860" y="632"/>
                  </a:cubicBezTo>
                  <a:cubicBezTo>
                    <a:pt x="2818" y="679"/>
                    <a:pt x="2798" y="739"/>
                    <a:pt x="2802" y="801"/>
                  </a:cubicBezTo>
                  <a:cubicBezTo>
                    <a:pt x="2804" y="845"/>
                    <a:pt x="2820" y="887"/>
                    <a:pt x="2845" y="923"/>
                  </a:cubicBezTo>
                  <a:lnTo>
                    <a:pt x="2775" y="993"/>
                  </a:lnTo>
                  <a:cubicBezTo>
                    <a:pt x="2552" y="855"/>
                    <a:pt x="2296" y="764"/>
                    <a:pt x="2022" y="734"/>
                  </a:cubicBezTo>
                  <a:lnTo>
                    <a:pt x="2022" y="604"/>
                  </a:lnTo>
                  <a:lnTo>
                    <a:pt x="2027" y="604"/>
                  </a:lnTo>
                  <a:cubicBezTo>
                    <a:pt x="2194" y="604"/>
                    <a:pt x="2329" y="468"/>
                    <a:pt x="2329" y="302"/>
                  </a:cubicBezTo>
                  <a:cubicBezTo>
                    <a:pt x="2329" y="135"/>
                    <a:pt x="2194" y="0"/>
                    <a:pt x="2027" y="0"/>
                  </a:cubicBezTo>
                  <a:lnTo>
                    <a:pt x="1617" y="0"/>
                  </a:lnTo>
                  <a:cubicBezTo>
                    <a:pt x="1451" y="0"/>
                    <a:pt x="1316" y="135"/>
                    <a:pt x="1316" y="302"/>
                  </a:cubicBezTo>
                  <a:cubicBezTo>
                    <a:pt x="1316" y="468"/>
                    <a:pt x="1451" y="604"/>
                    <a:pt x="1617" y="604"/>
                  </a:cubicBezTo>
                  <a:lnTo>
                    <a:pt x="1622" y="604"/>
                  </a:lnTo>
                  <a:lnTo>
                    <a:pt x="1622" y="734"/>
                  </a:lnTo>
                  <a:cubicBezTo>
                    <a:pt x="711" y="834"/>
                    <a:pt x="0" y="1609"/>
                    <a:pt x="0" y="2546"/>
                  </a:cubicBezTo>
                  <a:cubicBezTo>
                    <a:pt x="0" y="3551"/>
                    <a:pt x="817" y="4369"/>
                    <a:pt x="1822" y="4369"/>
                  </a:cubicBezTo>
                  <a:cubicBezTo>
                    <a:pt x="2827" y="4369"/>
                    <a:pt x="3645" y="3551"/>
                    <a:pt x="3645" y="2546"/>
                  </a:cubicBezTo>
                  <a:cubicBezTo>
                    <a:pt x="3645" y="2035"/>
                    <a:pt x="3433" y="1572"/>
                    <a:pt x="3093" y="1241"/>
                  </a:cubicBezTo>
                  <a:close/>
                  <a:moveTo>
                    <a:pt x="2506" y="2816"/>
                  </a:moveTo>
                  <a:lnTo>
                    <a:pt x="2086" y="2816"/>
                  </a:lnTo>
                  <a:cubicBezTo>
                    <a:pt x="2021" y="2879"/>
                    <a:pt x="1933" y="2918"/>
                    <a:pt x="1836" y="2918"/>
                  </a:cubicBezTo>
                  <a:cubicBezTo>
                    <a:pt x="1637" y="2918"/>
                    <a:pt x="1477" y="2757"/>
                    <a:pt x="1477" y="2559"/>
                  </a:cubicBezTo>
                  <a:cubicBezTo>
                    <a:pt x="1477" y="2441"/>
                    <a:pt x="1534" y="2336"/>
                    <a:pt x="1622" y="2271"/>
                  </a:cubicBezTo>
                  <a:lnTo>
                    <a:pt x="1622" y="1534"/>
                  </a:lnTo>
                  <a:cubicBezTo>
                    <a:pt x="1622" y="1424"/>
                    <a:pt x="1712" y="1334"/>
                    <a:pt x="1822" y="1334"/>
                  </a:cubicBezTo>
                  <a:cubicBezTo>
                    <a:pt x="1933" y="1334"/>
                    <a:pt x="2022" y="1424"/>
                    <a:pt x="2022" y="1534"/>
                  </a:cubicBezTo>
                  <a:lnTo>
                    <a:pt x="2022" y="2253"/>
                  </a:lnTo>
                  <a:cubicBezTo>
                    <a:pt x="2085" y="2291"/>
                    <a:pt x="2135" y="2348"/>
                    <a:pt x="2164" y="2416"/>
                  </a:cubicBezTo>
                  <a:lnTo>
                    <a:pt x="2506" y="2416"/>
                  </a:lnTo>
                  <a:cubicBezTo>
                    <a:pt x="2616" y="2416"/>
                    <a:pt x="2706" y="2505"/>
                    <a:pt x="2706" y="2616"/>
                  </a:cubicBezTo>
                  <a:cubicBezTo>
                    <a:pt x="2706" y="2726"/>
                    <a:pt x="2616" y="2816"/>
                    <a:pt x="2506" y="281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文本框 31">
              <a:extLst>
                <a:ext uri="{FF2B5EF4-FFF2-40B4-BE49-F238E27FC236}">
                  <a16:creationId xmlns:a16="http://schemas.microsoft.com/office/drawing/2014/main" id="{FC675A43-C46D-779F-EBD7-EDB2093A3A47}"/>
                </a:ext>
              </a:extLst>
            </p:cNvPr>
            <p:cNvSpPr txBox="1"/>
            <p:nvPr/>
          </p:nvSpPr>
          <p:spPr>
            <a:xfrm>
              <a:off x="1915676" y="3710924"/>
              <a:ext cx="1131392" cy="369332"/>
            </a:xfrm>
            <a:prstGeom prst="rect">
              <a:avLst/>
            </a:prstGeom>
            <a:noFill/>
          </p:spPr>
          <p:txBody>
            <a:bodyPr wrap="square" rtlCol="0">
              <a:spAutoFit/>
            </a:bodyPr>
            <a:lstStyle/>
            <a:p>
              <a:r>
                <a:rPr lang="zh-CN" altLang="en-US" b="1" dirty="0">
                  <a:solidFill>
                    <a:schemeClr val="accent1"/>
                  </a:solidFill>
                </a:rPr>
                <a:t>超时重传</a:t>
              </a:r>
            </a:p>
          </p:txBody>
        </p:sp>
      </p:grpSp>
      <p:sp>
        <p:nvSpPr>
          <p:cNvPr id="65" name="矩形 64">
            <a:extLst>
              <a:ext uri="{FF2B5EF4-FFF2-40B4-BE49-F238E27FC236}">
                <a16:creationId xmlns:a16="http://schemas.microsoft.com/office/drawing/2014/main" id="{B13D955C-0573-9E99-41C2-FD1CEF7736EB}"/>
              </a:ext>
            </a:extLst>
          </p:cNvPr>
          <p:cNvSpPr/>
          <p:nvPr/>
        </p:nvSpPr>
        <p:spPr>
          <a:xfrm>
            <a:off x="2049798" y="3014912"/>
            <a:ext cx="869387" cy="300444"/>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7" name="直接箭头连接符 66">
            <a:extLst>
              <a:ext uri="{FF2B5EF4-FFF2-40B4-BE49-F238E27FC236}">
                <a16:creationId xmlns:a16="http://schemas.microsoft.com/office/drawing/2014/main" id="{9540F7EC-3392-5A8B-5918-F498D377E2BB}"/>
              </a:ext>
            </a:extLst>
          </p:cNvPr>
          <p:cNvCxnSpPr>
            <a:cxnSpLocks/>
          </p:cNvCxnSpPr>
          <p:nvPr/>
        </p:nvCxnSpPr>
        <p:spPr>
          <a:xfrm flipH="1">
            <a:off x="6736375" y="4407222"/>
            <a:ext cx="2864634"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AEA32A36-3631-6BBF-FADB-67CD50B58072}"/>
              </a:ext>
            </a:extLst>
          </p:cNvPr>
          <p:cNvSpPr txBox="1"/>
          <p:nvPr/>
        </p:nvSpPr>
        <p:spPr>
          <a:xfrm>
            <a:off x="6890419" y="4037147"/>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69" name="文本框 68">
            <a:extLst>
              <a:ext uri="{FF2B5EF4-FFF2-40B4-BE49-F238E27FC236}">
                <a16:creationId xmlns:a16="http://schemas.microsoft.com/office/drawing/2014/main" id="{88CFCDD2-5858-7283-7C74-0C8F5AFCAE1C}"/>
              </a:ext>
            </a:extLst>
          </p:cNvPr>
          <p:cNvSpPr txBox="1"/>
          <p:nvPr/>
        </p:nvSpPr>
        <p:spPr>
          <a:xfrm>
            <a:off x="7593340" y="4037147"/>
            <a:ext cx="1012088" cy="369332"/>
          </a:xfrm>
          <a:prstGeom prst="rect">
            <a:avLst/>
          </a:prstGeom>
          <a:noFill/>
        </p:spPr>
        <p:txBody>
          <a:bodyPr wrap="square" rtlCol="0">
            <a:spAutoFit/>
          </a:bodyPr>
          <a:lstStyle/>
          <a:p>
            <a:pPr algn="ctr"/>
            <a:r>
              <a:rPr lang="en-US" altLang="zh-CN" b="1" dirty="0"/>
              <a:t>ack=501</a:t>
            </a:r>
            <a:endParaRPr lang="zh-CN" altLang="en-US" b="1" dirty="0"/>
          </a:p>
        </p:txBody>
      </p:sp>
      <p:sp>
        <p:nvSpPr>
          <p:cNvPr id="70" name="文本框 69">
            <a:extLst>
              <a:ext uri="{FF2B5EF4-FFF2-40B4-BE49-F238E27FC236}">
                <a16:creationId xmlns:a16="http://schemas.microsoft.com/office/drawing/2014/main" id="{95EA10A1-4FBB-46C4-DD63-67F7AB41F8C2}"/>
              </a:ext>
            </a:extLst>
          </p:cNvPr>
          <p:cNvSpPr txBox="1"/>
          <p:nvPr/>
        </p:nvSpPr>
        <p:spPr>
          <a:xfrm>
            <a:off x="8502295" y="4037147"/>
            <a:ext cx="1109847" cy="369332"/>
          </a:xfrm>
          <a:prstGeom prst="rect">
            <a:avLst/>
          </a:prstGeom>
          <a:noFill/>
        </p:spPr>
        <p:txBody>
          <a:bodyPr wrap="square" rtlCol="0">
            <a:spAutoFit/>
          </a:bodyPr>
          <a:lstStyle/>
          <a:p>
            <a:pPr algn="ctr"/>
            <a:r>
              <a:rPr lang="en-US" altLang="zh-CN" b="1" dirty="0"/>
              <a:t>rwnd=100</a:t>
            </a:r>
            <a:endParaRPr lang="zh-CN" altLang="en-US" b="1" dirty="0"/>
          </a:p>
        </p:txBody>
      </p:sp>
      <p:grpSp>
        <p:nvGrpSpPr>
          <p:cNvPr id="79" name="组合 78">
            <a:extLst>
              <a:ext uri="{FF2B5EF4-FFF2-40B4-BE49-F238E27FC236}">
                <a16:creationId xmlns:a16="http://schemas.microsoft.com/office/drawing/2014/main" id="{E87EA146-27D8-7334-E5F3-EA8EE5DA0842}"/>
              </a:ext>
            </a:extLst>
          </p:cNvPr>
          <p:cNvGrpSpPr/>
          <p:nvPr/>
        </p:nvGrpSpPr>
        <p:grpSpPr>
          <a:xfrm>
            <a:off x="304800" y="4276062"/>
            <a:ext cx="6100239" cy="300446"/>
            <a:chOff x="301352" y="2013424"/>
            <a:chExt cx="6100239" cy="300446"/>
          </a:xfrm>
        </p:grpSpPr>
        <p:sp>
          <p:nvSpPr>
            <p:cNvPr id="81" name="矩形 80">
              <a:extLst>
                <a:ext uri="{FF2B5EF4-FFF2-40B4-BE49-F238E27FC236}">
                  <a16:creationId xmlns:a16="http://schemas.microsoft.com/office/drawing/2014/main" id="{E82B9F6A-2218-1C44-FC61-F5FE8D9939DB}"/>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82" name="矩形 81">
              <a:extLst>
                <a:ext uri="{FF2B5EF4-FFF2-40B4-BE49-F238E27FC236}">
                  <a16:creationId xmlns:a16="http://schemas.microsoft.com/office/drawing/2014/main" id="{BF5FEEE8-8222-F0A5-4890-D868D876B049}"/>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83" name="矩形 82">
              <a:extLst>
                <a:ext uri="{FF2B5EF4-FFF2-40B4-BE49-F238E27FC236}">
                  <a16:creationId xmlns:a16="http://schemas.microsoft.com/office/drawing/2014/main" id="{FC9E0AAB-AB08-5DDA-D42B-420308A00084}"/>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84" name="矩形 83">
              <a:extLst>
                <a:ext uri="{FF2B5EF4-FFF2-40B4-BE49-F238E27FC236}">
                  <a16:creationId xmlns:a16="http://schemas.microsoft.com/office/drawing/2014/main" id="{4C3669EC-5D52-6B28-062F-CBEC3C01FEB1}"/>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85" name="矩形 84">
              <a:extLst>
                <a:ext uri="{FF2B5EF4-FFF2-40B4-BE49-F238E27FC236}">
                  <a16:creationId xmlns:a16="http://schemas.microsoft.com/office/drawing/2014/main" id="{F02B7EB8-148E-DBD7-4C42-195BEE8819AA}"/>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86" name="矩形 85">
              <a:extLst>
                <a:ext uri="{FF2B5EF4-FFF2-40B4-BE49-F238E27FC236}">
                  <a16:creationId xmlns:a16="http://schemas.microsoft.com/office/drawing/2014/main" id="{2430822A-9A2F-F0DB-9195-28072756BC44}"/>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87" name="矩形 86">
              <a:extLst>
                <a:ext uri="{FF2B5EF4-FFF2-40B4-BE49-F238E27FC236}">
                  <a16:creationId xmlns:a16="http://schemas.microsoft.com/office/drawing/2014/main" id="{F923F705-4F40-E528-FF94-783521039DA1}"/>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grpSp>
        <p:nvGrpSpPr>
          <p:cNvPr id="41" name="组合 40">
            <a:extLst>
              <a:ext uri="{FF2B5EF4-FFF2-40B4-BE49-F238E27FC236}">
                <a16:creationId xmlns:a16="http://schemas.microsoft.com/office/drawing/2014/main" id="{07752224-65AC-8252-4F7B-AE8DF0499B97}"/>
              </a:ext>
            </a:extLst>
          </p:cNvPr>
          <p:cNvGrpSpPr/>
          <p:nvPr/>
        </p:nvGrpSpPr>
        <p:grpSpPr>
          <a:xfrm>
            <a:off x="309657" y="4693106"/>
            <a:ext cx="6100239" cy="725074"/>
            <a:chOff x="457200" y="4061052"/>
            <a:chExt cx="6100239" cy="725074"/>
          </a:xfrm>
        </p:grpSpPr>
        <p:grpSp>
          <p:nvGrpSpPr>
            <p:cNvPr id="94" name="组合 93">
              <a:extLst>
                <a:ext uri="{FF2B5EF4-FFF2-40B4-BE49-F238E27FC236}">
                  <a16:creationId xmlns:a16="http://schemas.microsoft.com/office/drawing/2014/main" id="{12A0AC3B-7692-985C-8700-95C05C714D5A}"/>
                </a:ext>
              </a:extLst>
            </p:cNvPr>
            <p:cNvGrpSpPr/>
            <p:nvPr/>
          </p:nvGrpSpPr>
          <p:grpSpPr>
            <a:xfrm>
              <a:off x="4689021" y="4061052"/>
              <a:ext cx="1098343" cy="725074"/>
              <a:chOff x="1913798" y="1939971"/>
              <a:chExt cx="1112801" cy="725074"/>
            </a:xfrm>
          </p:grpSpPr>
          <p:sp>
            <p:nvSpPr>
              <p:cNvPr id="95" name="矩形 94">
                <a:extLst>
                  <a:ext uri="{FF2B5EF4-FFF2-40B4-BE49-F238E27FC236}">
                    <a16:creationId xmlns:a16="http://schemas.microsoft.com/office/drawing/2014/main" id="{F21D99D3-D6A9-B00F-3671-ABB7B2EA2F6F}"/>
                  </a:ext>
                </a:extLst>
              </p:cNvPr>
              <p:cNvSpPr/>
              <p:nvPr/>
            </p:nvSpPr>
            <p:spPr>
              <a:xfrm>
                <a:off x="2042152" y="2253525"/>
                <a:ext cx="882054"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6" name="文本框 95">
                <a:extLst>
                  <a:ext uri="{FF2B5EF4-FFF2-40B4-BE49-F238E27FC236}">
                    <a16:creationId xmlns:a16="http://schemas.microsoft.com/office/drawing/2014/main" id="{BC9A549D-A114-0D99-BE10-A3B80E32BB00}"/>
                  </a:ext>
                </a:extLst>
              </p:cNvPr>
              <p:cNvSpPr txBox="1"/>
              <p:nvPr/>
            </p:nvSpPr>
            <p:spPr>
              <a:xfrm>
                <a:off x="1913798" y="1939971"/>
                <a:ext cx="1112801" cy="365760"/>
              </a:xfrm>
              <a:prstGeom prst="rect">
                <a:avLst/>
              </a:prstGeom>
              <a:noFill/>
            </p:spPr>
            <p:txBody>
              <a:bodyPr wrap="square" rtlCol="0">
                <a:spAutoFit/>
              </a:bodyPr>
              <a:lstStyle/>
              <a:p>
                <a:pPr algn="ctr"/>
                <a:r>
                  <a:rPr lang="en-US" altLang="zh-CN" b="1" dirty="0">
                    <a:solidFill>
                      <a:schemeClr val="accent3"/>
                    </a:solidFill>
                  </a:rPr>
                  <a:t>swnd=100</a:t>
                </a:r>
                <a:endParaRPr lang="zh-CN" altLang="en-US" b="1" dirty="0">
                  <a:solidFill>
                    <a:schemeClr val="accent3"/>
                  </a:solidFill>
                </a:endParaRPr>
              </a:p>
            </p:txBody>
          </p:sp>
        </p:grpSp>
        <p:grpSp>
          <p:nvGrpSpPr>
            <p:cNvPr id="97" name="组合 96">
              <a:extLst>
                <a:ext uri="{FF2B5EF4-FFF2-40B4-BE49-F238E27FC236}">
                  <a16:creationId xmlns:a16="http://schemas.microsoft.com/office/drawing/2014/main" id="{E91A28C0-0708-05B7-91DC-59B68D7557ED}"/>
                </a:ext>
              </a:extLst>
            </p:cNvPr>
            <p:cNvGrpSpPr/>
            <p:nvPr/>
          </p:nvGrpSpPr>
          <p:grpSpPr>
            <a:xfrm>
              <a:off x="457200" y="4428462"/>
              <a:ext cx="6100239" cy="300446"/>
              <a:chOff x="301352" y="2013424"/>
              <a:chExt cx="6100239" cy="300446"/>
            </a:xfrm>
          </p:grpSpPr>
          <p:sp>
            <p:nvSpPr>
              <p:cNvPr id="98" name="矩形 97">
                <a:extLst>
                  <a:ext uri="{FF2B5EF4-FFF2-40B4-BE49-F238E27FC236}">
                    <a16:creationId xmlns:a16="http://schemas.microsoft.com/office/drawing/2014/main" id="{4C76DFE3-7991-05B8-308B-05538B530726}"/>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99" name="矩形 98">
                <a:extLst>
                  <a:ext uri="{FF2B5EF4-FFF2-40B4-BE49-F238E27FC236}">
                    <a16:creationId xmlns:a16="http://schemas.microsoft.com/office/drawing/2014/main" id="{B211A327-2B06-A195-94F3-B3D58A0EA9B0}"/>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00" name="矩形 99">
                <a:extLst>
                  <a:ext uri="{FF2B5EF4-FFF2-40B4-BE49-F238E27FC236}">
                    <a16:creationId xmlns:a16="http://schemas.microsoft.com/office/drawing/2014/main" id="{DB774599-DC85-C212-88A1-D7D3DB1C90D0}"/>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01" name="矩形 100">
                <a:extLst>
                  <a:ext uri="{FF2B5EF4-FFF2-40B4-BE49-F238E27FC236}">
                    <a16:creationId xmlns:a16="http://schemas.microsoft.com/office/drawing/2014/main" id="{2D5A82F6-B639-4D2C-3196-FAD95EE3044D}"/>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02" name="矩形 101">
                <a:extLst>
                  <a:ext uri="{FF2B5EF4-FFF2-40B4-BE49-F238E27FC236}">
                    <a16:creationId xmlns:a16="http://schemas.microsoft.com/office/drawing/2014/main" id="{E0C5D372-B630-4CBA-3C0C-C8E5BE721024}"/>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03" name="矩形 102">
                <a:extLst>
                  <a:ext uri="{FF2B5EF4-FFF2-40B4-BE49-F238E27FC236}">
                    <a16:creationId xmlns:a16="http://schemas.microsoft.com/office/drawing/2014/main" id="{801F8FD5-C8D2-0FF4-25D3-DB86F7DAB832}"/>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04" name="矩形 103">
                <a:extLst>
                  <a:ext uri="{FF2B5EF4-FFF2-40B4-BE49-F238E27FC236}">
                    <a16:creationId xmlns:a16="http://schemas.microsoft.com/office/drawing/2014/main" id="{37280BAB-33B6-A2CB-C44E-9652C57D85DA}"/>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grpSp>
      <p:grpSp>
        <p:nvGrpSpPr>
          <p:cNvPr id="105" name="组合 104">
            <a:extLst>
              <a:ext uri="{FF2B5EF4-FFF2-40B4-BE49-F238E27FC236}">
                <a16:creationId xmlns:a16="http://schemas.microsoft.com/office/drawing/2014/main" id="{563BE402-2973-0765-4801-B41BE252CE3B}"/>
              </a:ext>
            </a:extLst>
          </p:cNvPr>
          <p:cNvGrpSpPr/>
          <p:nvPr/>
        </p:nvGrpSpPr>
        <p:grpSpPr>
          <a:xfrm>
            <a:off x="6747003" y="4830133"/>
            <a:ext cx="2866628" cy="380605"/>
            <a:chOff x="6744583" y="2787861"/>
            <a:chExt cx="2866628" cy="380605"/>
          </a:xfrm>
        </p:grpSpPr>
        <p:cxnSp>
          <p:nvCxnSpPr>
            <p:cNvPr id="106" name="直接箭头连接符 105">
              <a:extLst>
                <a:ext uri="{FF2B5EF4-FFF2-40B4-BE49-F238E27FC236}">
                  <a16:creationId xmlns:a16="http://schemas.microsoft.com/office/drawing/2014/main" id="{2C721A98-2FE5-F29C-94FB-5AD7EE90C7E6}"/>
                </a:ext>
              </a:extLst>
            </p:cNvPr>
            <p:cNvCxnSpPr>
              <a:cxnSpLocks/>
            </p:cNvCxnSpPr>
            <p:nvPr/>
          </p:nvCxnSpPr>
          <p:spPr>
            <a:xfrm>
              <a:off x="6744583" y="3168466"/>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6AEFAC31-1F51-E8D9-6BBF-D6A1D057C3C6}"/>
                </a:ext>
              </a:extLst>
            </p:cNvPr>
            <p:cNvSpPr txBox="1"/>
            <p:nvPr/>
          </p:nvSpPr>
          <p:spPr>
            <a:xfrm>
              <a:off x="7327729" y="2787861"/>
              <a:ext cx="935857" cy="369332"/>
            </a:xfrm>
            <a:prstGeom prst="rect">
              <a:avLst/>
            </a:prstGeom>
            <a:noFill/>
          </p:spPr>
          <p:txBody>
            <a:bodyPr wrap="square" rtlCol="0">
              <a:spAutoFit/>
            </a:bodyPr>
            <a:lstStyle/>
            <a:p>
              <a:pPr algn="ctr"/>
              <a:r>
                <a:rPr lang="en-US" altLang="zh-CN" b="1" dirty="0"/>
                <a:t>seq=501</a:t>
              </a:r>
              <a:endParaRPr lang="zh-CN" altLang="en-US" b="1" dirty="0"/>
            </a:p>
          </p:txBody>
        </p:sp>
        <p:sp>
          <p:nvSpPr>
            <p:cNvPr id="108" name="文本框 107">
              <a:extLst>
                <a:ext uri="{FF2B5EF4-FFF2-40B4-BE49-F238E27FC236}">
                  <a16:creationId xmlns:a16="http://schemas.microsoft.com/office/drawing/2014/main" id="{B06BFCC4-4FA4-6371-7CCC-317F6C705331}"/>
                </a:ext>
              </a:extLst>
            </p:cNvPr>
            <p:cNvSpPr txBox="1"/>
            <p:nvPr/>
          </p:nvSpPr>
          <p:spPr>
            <a:xfrm>
              <a:off x="8148938" y="2787861"/>
              <a:ext cx="868072" cy="369332"/>
            </a:xfrm>
            <a:prstGeom prst="rect">
              <a:avLst/>
            </a:prstGeom>
            <a:noFill/>
          </p:spPr>
          <p:txBody>
            <a:bodyPr wrap="square" rtlCol="0">
              <a:spAutoFit/>
            </a:bodyPr>
            <a:lstStyle/>
            <a:p>
              <a:pPr algn="ctr"/>
              <a:r>
                <a:rPr lang="en-US" altLang="zh-CN" b="1" dirty="0"/>
                <a:t>DATA</a:t>
              </a:r>
              <a:endParaRPr lang="zh-CN" altLang="en-US" b="1" dirty="0"/>
            </a:p>
          </p:txBody>
        </p:sp>
      </p:grpSp>
      <p:sp>
        <p:nvSpPr>
          <p:cNvPr id="109" name="矩形 108">
            <a:extLst>
              <a:ext uri="{FF2B5EF4-FFF2-40B4-BE49-F238E27FC236}">
                <a16:creationId xmlns:a16="http://schemas.microsoft.com/office/drawing/2014/main" id="{9784428D-02FD-14AA-E808-32B2061613E9}"/>
              </a:ext>
            </a:extLst>
          </p:cNvPr>
          <p:cNvSpPr/>
          <p:nvPr/>
        </p:nvSpPr>
        <p:spPr>
          <a:xfrm>
            <a:off x="4671401" y="505577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 name="直接箭头连接符 109">
            <a:extLst>
              <a:ext uri="{FF2B5EF4-FFF2-40B4-BE49-F238E27FC236}">
                <a16:creationId xmlns:a16="http://schemas.microsoft.com/office/drawing/2014/main" id="{6DBABEEC-677A-C884-A18C-41D37479F3A5}"/>
              </a:ext>
            </a:extLst>
          </p:cNvPr>
          <p:cNvCxnSpPr>
            <a:cxnSpLocks/>
          </p:cNvCxnSpPr>
          <p:nvPr/>
        </p:nvCxnSpPr>
        <p:spPr>
          <a:xfrm flipH="1">
            <a:off x="6750174" y="5944649"/>
            <a:ext cx="2864634"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11" name="文本框 110">
            <a:extLst>
              <a:ext uri="{FF2B5EF4-FFF2-40B4-BE49-F238E27FC236}">
                <a16:creationId xmlns:a16="http://schemas.microsoft.com/office/drawing/2014/main" id="{0C566737-E37B-17D8-D89D-001BD11CF5D9}"/>
              </a:ext>
            </a:extLst>
          </p:cNvPr>
          <p:cNvSpPr txBox="1"/>
          <p:nvPr/>
        </p:nvSpPr>
        <p:spPr>
          <a:xfrm>
            <a:off x="6904218" y="5574574"/>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112" name="文本框 111">
            <a:extLst>
              <a:ext uri="{FF2B5EF4-FFF2-40B4-BE49-F238E27FC236}">
                <a16:creationId xmlns:a16="http://schemas.microsoft.com/office/drawing/2014/main" id="{5EAB8082-3DD3-F2FE-5E3C-27A0F5E8FCAE}"/>
              </a:ext>
            </a:extLst>
          </p:cNvPr>
          <p:cNvSpPr txBox="1"/>
          <p:nvPr/>
        </p:nvSpPr>
        <p:spPr>
          <a:xfrm>
            <a:off x="7607139" y="5574574"/>
            <a:ext cx="1012088" cy="369332"/>
          </a:xfrm>
          <a:prstGeom prst="rect">
            <a:avLst/>
          </a:prstGeom>
          <a:noFill/>
        </p:spPr>
        <p:txBody>
          <a:bodyPr wrap="square" rtlCol="0">
            <a:spAutoFit/>
          </a:bodyPr>
          <a:lstStyle/>
          <a:p>
            <a:pPr algn="ctr"/>
            <a:r>
              <a:rPr lang="en-US" altLang="zh-CN" b="1" dirty="0"/>
              <a:t>ack=601</a:t>
            </a:r>
            <a:endParaRPr lang="zh-CN" altLang="en-US" b="1" dirty="0"/>
          </a:p>
        </p:txBody>
      </p:sp>
      <p:sp>
        <p:nvSpPr>
          <p:cNvPr id="113" name="文本框 112">
            <a:extLst>
              <a:ext uri="{FF2B5EF4-FFF2-40B4-BE49-F238E27FC236}">
                <a16:creationId xmlns:a16="http://schemas.microsoft.com/office/drawing/2014/main" id="{3FD506A2-C75B-7858-6997-69E3CA3B939B}"/>
              </a:ext>
            </a:extLst>
          </p:cNvPr>
          <p:cNvSpPr txBox="1"/>
          <p:nvPr/>
        </p:nvSpPr>
        <p:spPr>
          <a:xfrm>
            <a:off x="8516094" y="5574574"/>
            <a:ext cx="1109847" cy="369332"/>
          </a:xfrm>
          <a:prstGeom prst="rect">
            <a:avLst/>
          </a:prstGeom>
          <a:noFill/>
        </p:spPr>
        <p:txBody>
          <a:bodyPr wrap="square" rtlCol="0">
            <a:spAutoFit/>
          </a:bodyPr>
          <a:lstStyle/>
          <a:p>
            <a:pPr algn="ctr"/>
            <a:r>
              <a:rPr lang="en-US" altLang="zh-CN" b="1" dirty="0"/>
              <a:t>rwnd=0</a:t>
            </a:r>
            <a:endParaRPr lang="zh-CN" altLang="en-US" b="1" dirty="0"/>
          </a:p>
        </p:txBody>
      </p:sp>
      <p:sp>
        <p:nvSpPr>
          <p:cNvPr id="124" name="矩形 123">
            <a:extLst>
              <a:ext uri="{FF2B5EF4-FFF2-40B4-BE49-F238E27FC236}">
                <a16:creationId xmlns:a16="http://schemas.microsoft.com/office/drawing/2014/main" id="{7745C01C-4183-637A-ECB0-2BCBED2CAD80}"/>
              </a:ext>
            </a:extLst>
          </p:cNvPr>
          <p:cNvSpPr/>
          <p:nvPr/>
        </p:nvSpPr>
        <p:spPr>
          <a:xfrm>
            <a:off x="4663724" y="5727177"/>
            <a:ext cx="870594"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5" name="文本框 124">
            <a:extLst>
              <a:ext uri="{FF2B5EF4-FFF2-40B4-BE49-F238E27FC236}">
                <a16:creationId xmlns:a16="http://schemas.microsoft.com/office/drawing/2014/main" id="{99918E48-61C8-85DE-CB62-20B158D244B0}"/>
              </a:ext>
            </a:extLst>
          </p:cNvPr>
          <p:cNvSpPr txBox="1"/>
          <p:nvPr/>
        </p:nvSpPr>
        <p:spPr>
          <a:xfrm>
            <a:off x="4537038" y="5413623"/>
            <a:ext cx="1098343" cy="365760"/>
          </a:xfrm>
          <a:prstGeom prst="rect">
            <a:avLst/>
          </a:prstGeom>
          <a:noFill/>
        </p:spPr>
        <p:txBody>
          <a:bodyPr wrap="square" rtlCol="0">
            <a:spAutoFit/>
          </a:bodyPr>
          <a:lstStyle/>
          <a:p>
            <a:pPr algn="ctr"/>
            <a:r>
              <a:rPr lang="en-US" altLang="zh-CN" b="1" dirty="0">
                <a:solidFill>
                  <a:schemeClr val="accent3"/>
                </a:solidFill>
              </a:rPr>
              <a:t>swnd=100</a:t>
            </a:r>
            <a:endParaRPr lang="zh-CN" altLang="en-US" b="1" dirty="0">
              <a:solidFill>
                <a:schemeClr val="accent3"/>
              </a:solidFill>
            </a:endParaRPr>
          </a:p>
        </p:txBody>
      </p:sp>
      <p:grpSp>
        <p:nvGrpSpPr>
          <p:cNvPr id="116" name="组合 115">
            <a:extLst>
              <a:ext uri="{FF2B5EF4-FFF2-40B4-BE49-F238E27FC236}">
                <a16:creationId xmlns:a16="http://schemas.microsoft.com/office/drawing/2014/main" id="{7A5AD33D-E23C-BA0C-529F-FAF8258FEFAB}"/>
              </a:ext>
            </a:extLst>
          </p:cNvPr>
          <p:cNvGrpSpPr/>
          <p:nvPr/>
        </p:nvGrpSpPr>
        <p:grpSpPr>
          <a:xfrm>
            <a:off x="305217" y="5781033"/>
            <a:ext cx="6100239" cy="300446"/>
            <a:chOff x="301352" y="2013424"/>
            <a:chExt cx="6100239" cy="300446"/>
          </a:xfrm>
        </p:grpSpPr>
        <p:sp>
          <p:nvSpPr>
            <p:cNvPr id="117" name="矩形 116">
              <a:extLst>
                <a:ext uri="{FF2B5EF4-FFF2-40B4-BE49-F238E27FC236}">
                  <a16:creationId xmlns:a16="http://schemas.microsoft.com/office/drawing/2014/main" id="{FDDE1ABF-8A85-E54C-A02A-61DF03C05F4B}"/>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118" name="矩形 117">
              <a:extLst>
                <a:ext uri="{FF2B5EF4-FFF2-40B4-BE49-F238E27FC236}">
                  <a16:creationId xmlns:a16="http://schemas.microsoft.com/office/drawing/2014/main" id="{9065CB8A-53AB-03CB-3EF1-3F7E37B9F091}"/>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19" name="矩形 118">
              <a:extLst>
                <a:ext uri="{FF2B5EF4-FFF2-40B4-BE49-F238E27FC236}">
                  <a16:creationId xmlns:a16="http://schemas.microsoft.com/office/drawing/2014/main" id="{D9F105A3-152D-61D3-4550-2264B7B0D334}"/>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20" name="矩形 119">
              <a:extLst>
                <a:ext uri="{FF2B5EF4-FFF2-40B4-BE49-F238E27FC236}">
                  <a16:creationId xmlns:a16="http://schemas.microsoft.com/office/drawing/2014/main" id="{A3E1BC6D-A009-F636-6528-70A33EAAD58E}"/>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21" name="矩形 120">
              <a:extLst>
                <a:ext uri="{FF2B5EF4-FFF2-40B4-BE49-F238E27FC236}">
                  <a16:creationId xmlns:a16="http://schemas.microsoft.com/office/drawing/2014/main" id="{A077933F-2A3C-5EE0-9777-80808742A408}"/>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22" name="矩形 121">
              <a:extLst>
                <a:ext uri="{FF2B5EF4-FFF2-40B4-BE49-F238E27FC236}">
                  <a16:creationId xmlns:a16="http://schemas.microsoft.com/office/drawing/2014/main" id="{2AECB1A8-D34A-B931-C13D-E65C21EDF0E0}"/>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23" name="矩形 122">
              <a:extLst>
                <a:ext uri="{FF2B5EF4-FFF2-40B4-BE49-F238E27FC236}">
                  <a16:creationId xmlns:a16="http://schemas.microsoft.com/office/drawing/2014/main" id="{E6C0A27D-0FEC-7D3B-3F30-F804AB3FDE74}"/>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126" name="矩形 125">
            <a:extLst>
              <a:ext uri="{FF2B5EF4-FFF2-40B4-BE49-F238E27FC236}">
                <a16:creationId xmlns:a16="http://schemas.microsoft.com/office/drawing/2014/main" id="{828C29A8-4194-F019-033E-9BA7D208F68F}"/>
              </a:ext>
            </a:extLst>
          </p:cNvPr>
          <p:cNvSpPr/>
          <p:nvPr/>
        </p:nvSpPr>
        <p:spPr>
          <a:xfrm>
            <a:off x="4666961" y="5776291"/>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81868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500" fill="hold"/>
                                        <p:tgtEl>
                                          <p:spTgt spid="112"/>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3000" fill="hold" grpId="0" nodeType="clickEffect">
                                  <p:stCondLst>
                                    <p:cond delay="0"/>
                                  </p:stCondLst>
                                  <p:childTnLst>
                                    <p:anim calcmode="discrete" valueType="str">
                                      <p:cBhvr>
                                        <p:cTn id="10" dur="500" fill="hold"/>
                                        <p:tgtEl>
                                          <p:spTgt spid="113"/>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xit" presetSubtype="0" accel="50000" decel="50000" fill="hold" grpId="0" nodeType="clickEffect">
                                  <p:stCondLst>
                                    <p:cond delay="0"/>
                                  </p:stCondLst>
                                  <p:childTnLst>
                                    <p:animEffect transition="out" filter="fade">
                                      <p:cBhvr>
                                        <p:cTn id="14" dur="1000"/>
                                        <p:tgtEl>
                                          <p:spTgt spid="125"/>
                                        </p:tgtEl>
                                      </p:cBhvr>
                                    </p:animEffect>
                                    <p:set>
                                      <p:cBhvr>
                                        <p:cTn id="15" dur="1" fill="hold">
                                          <p:stCondLst>
                                            <p:cond delay="999"/>
                                          </p:stCondLst>
                                        </p:cTn>
                                        <p:tgtEl>
                                          <p:spTgt spid="125"/>
                                        </p:tgtEl>
                                        <p:attrNameLst>
                                          <p:attrName>style.visibility</p:attrName>
                                        </p:attrNameLst>
                                      </p:cBhvr>
                                      <p:to>
                                        <p:strVal val="hidden"/>
                                      </p:to>
                                    </p:set>
                                  </p:childTnLst>
                                </p:cTn>
                              </p:par>
                              <p:par>
                                <p:cTn id="16" presetID="10" presetClass="entr" presetSubtype="0" accel="50000" decel="50000" fill="hold" grpId="0" nodeType="withEffect">
                                  <p:stCondLst>
                                    <p:cond delay="0"/>
                                  </p:stCondLst>
                                  <p:childTnLst>
                                    <p:set>
                                      <p:cBhvr>
                                        <p:cTn id="17" dur="1" fill="hold">
                                          <p:stCondLst>
                                            <p:cond delay="0"/>
                                          </p:stCondLst>
                                        </p:cTn>
                                        <p:tgtEl>
                                          <p:spTgt spid="129"/>
                                        </p:tgtEl>
                                        <p:attrNameLst>
                                          <p:attrName>style.visibility</p:attrName>
                                        </p:attrNameLst>
                                      </p:cBhvr>
                                      <p:to>
                                        <p:strVal val="visible"/>
                                      </p:to>
                                    </p:set>
                                    <p:animEffect transition="in" filter="fade">
                                      <p:cBhvr>
                                        <p:cTn id="18" dur="1000"/>
                                        <p:tgtEl>
                                          <p:spTgt spid="129"/>
                                        </p:tgtEl>
                                      </p:cBhvr>
                                    </p:animEffect>
                                  </p:childTnLst>
                                </p:cTn>
                              </p:par>
                              <p:par>
                                <p:cTn id="19" presetID="63" presetClass="path" presetSubtype="0" accel="50000" decel="50000" fill="hold" grpId="1" nodeType="withEffect">
                                  <p:stCondLst>
                                    <p:cond delay="0"/>
                                  </p:stCondLst>
                                  <p:childTnLst>
                                    <p:animMotion origin="layout" path="M 0 0 L 0.071338 -0.000257 E" pathEditMode="relative" ptsTypes="">
                                      <p:cBhvr>
                                        <p:cTn id="20" dur="1000" fill="hold"/>
                                        <p:tgtEl>
                                          <p:spTgt spid="125"/>
                                        </p:tgtEl>
                                        <p:attrNameLst>
                                          <p:attrName>ppt_x</p:attrName>
                                          <p:attrName>ppt_y</p:attrName>
                                        </p:attrNameLst>
                                      </p:cBhvr>
                                    </p:animMotion>
                                  </p:childTnLst>
                                </p:cTn>
                              </p:par>
                              <p:par>
                                <p:cTn id="21" presetID="63" presetClass="path" presetSubtype="0" accel="50000" decel="50000" fill="hold" grpId="1" nodeType="withEffect">
                                  <p:stCondLst>
                                    <p:cond delay="0"/>
                                  </p:stCondLst>
                                  <p:childTnLst>
                                    <p:animMotion origin="layout" path="M -0.071338 0.000257 L 0 0 E" pathEditMode="relative" ptsTypes="">
                                      <p:cBhvr>
                                        <p:cTn id="22" dur="1000" fill="hold"/>
                                        <p:tgtEl>
                                          <p:spTgt spid="129"/>
                                        </p:tgtEl>
                                        <p:attrNameLst>
                                          <p:attrName>ppt_x</p:attrName>
                                          <p:attrName>ppt_y</p:attrName>
                                        </p:attrNameLst>
                                      </p:cBhvr>
                                    </p:animMotion>
                                  </p:childTnLst>
                                </p:cTn>
                              </p:par>
                              <p:par>
                                <p:cTn id="23" presetID="6" presetClass="emph" presetSubtype="0" accel="50000" decel="50000" fill="hold" grpId="2" nodeType="withEffect">
                                  <p:stCondLst>
                                    <p:cond delay="0"/>
                                  </p:stCondLst>
                                  <p:childTnLst>
                                    <p:animScale>
                                      <p:cBhvr>
                                        <p:cTn id="24" dur="1000" fill="hold"/>
                                        <p:tgtEl>
                                          <p:spTgt spid="125"/>
                                        </p:tgtEl>
                                      </p:cBhvr>
                                      <p:by x="150000" y="150000"/>
                                      <p:from x="100000" y="100000"/>
                                      <p:to x="100000" y="100000"/>
                                    </p:animScale>
                                  </p:childTnLst>
                                </p:cTn>
                              </p:par>
                              <p:par>
                                <p:cTn id="25" presetID="6" presetClass="emph" presetSubtype="0" accel="50000" decel="50000" fill="hold" grpId="2" nodeType="withEffect">
                                  <p:stCondLst>
                                    <p:cond delay="0"/>
                                  </p:stCondLst>
                                  <p:childTnLst>
                                    <p:animScale>
                                      <p:cBhvr>
                                        <p:cTn id="26" dur="1000" fill="hold"/>
                                        <p:tgtEl>
                                          <p:spTgt spid="129"/>
                                        </p:tgtEl>
                                      </p:cBhvr>
                                      <p:by x="150000" y="150000"/>
                                      <p:from x="100000" y="100000"/>
                                      <p:to x="100000" y="100000"/>
                                    </p:animScale>
                                  </p:childTnLst>
                                </p:cTn>
                              </p:par>
                              <p:par>
                                <p:cTn id="27" presetID="10" presetClass="exit" presetSubtype="0" accel="50000" decel="50000" fill="hold" grpId="0" nodeType="withEffect">
                                  <p:stCondLst>
                                    <p:cond delay="0"/>
                                  </p:stCondLst>
                                  <p:childTnLst>
                                    <p:animEffect transition="out" filter="fade">
                                      <p:cBhvr>
                                        <p:cTn id="28" dur="1000"/>
                                        <p:tgtEl>
                                          <p:spTgt spid="124"/>
                                        </p:tgtEl>
                                      </p:cBhvr>
                                    </p:animEffect>
                                    <p:set>
                                      <p:cBhvr>
                                        <p:cTn id="29" dur="1" fill="hold">
                                          <p:stCondLst>
                                            <p:cond delay="999"/>
                                          </p:stCondLst>
                                        </p:cTn>
                                        <p:tgtEl>
                                          <p:spTgt spid="124"/>
                                        </p:tgtEl>
                                        <p:attrNameLst>
                                          <p:attrName>style.visibility</p:attrName>
                                        </p:attrNameLst>
                                      </p:cBhvr>
                                      <p:to>
                                        <p:strVal val="hidden"/>
                                      </p:to>
                                    </p:set>
                                  </p:childTnLst>
                                </p:cTn>
                              </p:par>
                              <p:par>
                                <p:cTn id="30" presetID="10" presetClass="entr" presetSubtype="0" accel="50000" decel="5000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1000"/>
                                        <p:tgtEl>
                                          <p:spTgt spid="128"/>
                                        </p:tgtEl>
                                      </p:cBhvr>
                                    </p:animEffect>
                                  </p:childTnLst>
                                </p:cTn>
                              </p:par>
                              <p:par>
                                <p:cTn id="33" presetID="63" presetClass="path" presetSubtype="0" accel="50000" decel="50000" fill="hold" grpId="1" nodeType="withEffect">
                                  <p:stCondLst>
                                    <p:cond delay="0"/>
                                  </p:stCondLst>
                                  <p:childTnLst>
                                    <p:animMotion origin="layout" path="M 0 0 L 0.071338 -0.000257 E" pathEditMode="relative" ptsTypes="">
                                      <p:cBhvr>
                                        <p:cTn id="34" dur="1000" fill="hold"/>
                                        <p:tgtEl>
                                          <p:spTgt spid="124"/>
                                        </p:tgtEl>
                                        <p:attrNameLst>
                                          <p:attrName>ppt_x</p:attrName>
                                          <p:attrName>ppt_y</p:attrName>
                                        </p:attrNameLst>
                                      </p:cBhvr>
                                    </p:animMotion>
                                  </p:childTnLst>
                                </p:cTn>
                              </p:par>
                              <p:par>
                                <p:cTn id="35" presetID="63" presetClass="path" presetSubtype="0" accel="50000" decel="50000" fill="hold" grpId="1" nodeType="withEffect">
                                  <p:stCondLst>
                                    <p:cond delay="0"/>
                                  </p:stCondLst>
                                  <p:childTnLst>
                                    <p:animMotion origin="layout" path="M -0.071338 0.000257 L 0 0 E" pathEditMode="relative" ptsTypes="">
                                      <p:cBhvr>
                                        <p:cTn id="36" dur="1000" fill="hold"/>
                                        <p:tgtEl>
                                          <p:spTgt spid="128"/>
                                        </p:tgtEl>
                                        <p:attrNameLst>
                                          <p:attrName>ppt_x</p:attrName>
                                          <p:attrName>ppt_y</p:attrName>
                                        </p:attrNameLst>
                                      </p:cBhvr>
                                    </p:animMotion>
                                  </p:childTnLst>
                                </p:cTn>
                              </p:par>
                              <p:par>
                                <p:cTn id="37" presetID="6" presetClass="emph" presetSubtype="0" accel="50000" decel="50000" fill="hold" grpId="2" nodeType="withEffect">
                                  <p:stCondLst>
                                    <p:cond delay="0"/>
                                  </p:stCondLst>
                                  <p:childTnLst>
                                    <p:animScale>
                                      <p:cBhvr>
                                        <p:cTn id="38" dur="1000" fill="hold"/>
                                        <p:tgtEl>
                                          <p:spTgt spid="124"/>
                                        </p:tgtEl>
                                      </p:cBhvr>
                                      <p:by x="150000" y="150000"/>
                                      <p:from x="100000" y="100000"/>
                                      <p:to x="100000" y="100000"/>
                                    </p:animScale>
                                  </p:childTnLst>
                                </p:cTn>
                              </p:par>
                              <p:par>
                                <p:cTn id="39" presetID="6" presetClass="emph" presetSubtype="0" accel="50000" decel="50000" fill="hold" grpId="2" nodeType="withEffect">
                                  <p:stCondLst>
                                    <p:cond delay="0"/>
                                  </p:stCondLst>
                                  <p:childTnLst>
                                    <p:animScale>
                                      <p:cBhvr>
                                        <p:cTn id="40" dur="1000" fill="hold"/>
                                        <p:tgtEl>
                                          <p:spTgt spid="128"/>
                                        </p:tgtEl>
                                      </p:cBhvr>
                                      <p:by x="150000" y="150000"/>
                                      <p:from x="100000" y="100000"/>
                                      <p:to x="100000" y="100000"/>
                                    </p:animScale>
                                  </p:childTnLst>
                                </p:cTn>
                              </p:par>
                            </p:childTnLst>
                          </p:cTn>
                        </p:par>
                        <p:par>
                          <p:cTn id="41" fill="hold">
                            <p:stCondLst>
                              <p:cond delay="1000"/>
                            </p:stCondLst>
                            <p:childTnLst>
                              <p:par>
                                <p:cTn id="42" presetID="22" presetClass="exit" presetSubtype="2" fill="hold" grpId="3" nodeType="afterEffect">
                                  <p:stCondLst>
                                    <p:cond delay="0"/>
                                  </p:stCondLst>
                                  <p:childTnLst>
                                    <p:animEffect transition="out" filter="wipe(right)">
                                      <p:cBhvr>
                                        <p:cTn id="43" dur="500"/>
                                        <p:tgtEl>
                                          <p:spTgt spid="128"/>
                                        </p:tgtEl>
                                      </p:cBhvr>
                                    </p:animEffect>
                                    <p:set>
                                      <p:cBhvr>
                                        <p:cTn id="44" dur="1" fill="hold">
                                          <p:stCondLst>
                                            <p:cond delay="499"/>
                                          </p:stCondLst>
                                        </p:cTn>
                                        <p:tgtEl>
                                          <p:spTgt spid="12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31" presetClass="exit" presetSubtype="0" fill="hold" grpId="0" nodeType="clickEffect">
                                  <p:stCondLst>
                                    <p:cond delay="0"/>
                                  </p:stCondLst>
                                  <p:childTnLst>
                                    <p:anim calcmode="lin" valueType="num">
                                      <p:cBhvr>
                                        <p:cTn id="48" dur="1000"/>
                                        <p:tgtEl>
                                          <p:spTgt spid="126"/>
                                        </p:tgtEl>
                                        <p:attrNameLst>
                                          <p:attrName>ppt_w</p:attrName>
                                        </p:attrNameLst>
                                      </p:cBhvr>
                                      <p:tavLst>
                                        <p:tav tm="0">
                                          <p:val>
                                            <p:strVal val="ppt_w"/>
                                          </p:val>
                                        </p:tav>
                                        <p:tav tm="100000">
                                          <p:val>
                                            <p:fltVal val="0"/>
                                          </p:val>
                                        </p:tav>
                                      </p:tavLst>
                                    </p:anim>
                                    <p:anim calcmode="lin" valueType="num">
                                      <p:cBhvr>
                                        <p:cTn id="49" dur="1000"/>
                                        <p:tgtEl>
                                          <p:spTgt spid="126"/>
                                        </p:tgtEl>
                                        <p:attrNameLst>
                                          <p:attrName>ppt_h</p:attrName>
                                        </p:attrNameLst>
                                      </p:cBhvr>
                                      <p:tavLst>
                                        <p:tav tm="0">
                                          <p:val>
                                            <p:strVal val="ppt_h"/>
                                          </p:val>
                                        </p:tav>
                                        <p:tav tm="100000">
                                          <p:val>
                                            <p:fltVal val="0"/>
                                          </p:val>
                                        </p:tav>
                                      </p:tavLst>
                                    </p:anim>
                                    <p:anim calcmode="lin" valueType="num">
                                      <p:cBhvr>
                                        <p:cTn id="50" dur="1000"/>
                                        <p:tgtEl>
                                          <p:spTgt spid="126"/>
                                        </p:tgtEl>
                                        <p:attrNameLst>
                                          <p:attrName>style.rotation</p:attrName>
                                        </p:attrNameLst>
                                      </p:cBhvr>
                                      <p:tavLst>
                                        <p:tav tm="0">
                                          <p:val>
                                            <p:fltVal val="0"/>
                                          </p:val>
                                        </p:tav>
                                        <p:tav tm="100000">
                                          <p:val>
                                            <p:fltVal val="90"/>
                                          </p:val>
                                        </p:tav>
                                      </p:tavLst>
                                    </p:anim>
                                    <p:animEffect transition="out" filter="fade">
                                      <p:cBhvr>
                                        <p:cTn id="51" dur="1000"/>
                                        <p:tgtEl>
                                          <p:spTgt spid="126"/>
                                        </p:tgtEl>
                                      </p:cBhvr>
                                    </p:animEffect>
                                    <p:set>
                                      <p:cBhvr>
                                        <p:cTn id="52" dur="1" fill="hold">
                                          <p:stCondLst>
                                            <p:cond delay="999"/>
                                          </p:stCondLst>
                                        </p:cTn>
                                        <p:tgtEl>
                                          <p:spTgt spid="1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8" grpId="2" animBg="1"/>
      <p:bldP spid="128" grpId="3" animBg="1"/>
      <p:bldP spid="129" grpId="0"/>
      <p:bldP spid="129" grpId="1"/>
      <p:bldP spid="129" grpId="2"/>
      <p:bldP spid="112" grpId="0"/>
      <p:bldP spid="113" grpId="0"/>
      <p:bldP spid="124" grpId="0" animBg="1"/>
      <p:bldP spid="124" grpId="1" animBg="1"/>
      <p:bldP spid="124" grpId="2" animBg="1"/>
      <p:bldP spid="125" grpId="0"/>
      <p:bldP spid="125" grpId="1"/>
      <p:bldP spid="125" grpId="2"/>
      <p:bldP spid="1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 name="组合 217">
            <a:extLst>
              <a:ext uri="{FF2B5EF4-FFF2-40B4-BE49-F238E27FC236}">
                <a16:creationId xmlns:a16="http://schemas.microsoft.com/office/drawing/2014/main" id="{86878DF5-1597-FE26-C94F-4CE5D5F90101}"/>
              </a:ext>
            </a:extLst>
          </p:cNvPr>
          <p:cNvGrpSpPr/>
          <p:nvPr/>
        </p:nvGrpSpPr>
        <p:grpSpPr>
          <a:xfrm>
            <a:off x="7844498" y="1406226"/>
            <a:ext cx="3992380" cy="4377422"/>
            <a:chOff x="7844498" y="1406226"/>
            <a:chExt cx="3992380" cy="4377422"/>
          </a:xfrm>
        </p:grpSpPr>
        <p:sp>
          <p:nvSpPr>
            <p:cNvPr id="182" name="矩形: 圆角 181">
              <a:extLst>
                <a:ext uri="{FF2B5EF4-FFF2-40B4-BE49-F238E27FC236}">
                  <a16:creationId xmlns:a16="http://schemas.microsoft.com/office/drawing/2014/main" id="{E63A1A5B-B8BF-8A93-821D-3F4EE68D10B0}"/>
                </a:ext>
              </a:extLst>
            </p:cNvPr>
            <p:cNvSpPr/>
            <p:nvPr/>
          </p:nvSpPr>
          <p:spPr>
            <a:xfrm>
              <a:off x="7844498" y="1807049"/>
              <a:ext cx="3992380" cy="3976599"/>
            </a:xfrm>
            <a:prstGeom prst="roundRect">
              <a:avLst>
                <a:gd name="adj" fmla="val 6057"/>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n-ea"/>
              </a:endParaRPr>
            </a:p>
          </p:txBody>
        </p:sp>
        <p:sp>
          <p:nvSpPr>
            <p:cNvPr id="202" name="文本框 201">
              <a:extLst>
                <a:ext uri="{FF2B5EF4-FFF2-40B4-BE49-F238E27FC236}">
                  <a16:creationId xmlns:a16="http://schemas.microsoft.com/office/drawing/2014/main" id="{395D3904-5F85-6DA9-708B-20AE9409CCA6}"/>
                </a:ext>
              </a:extLst>
            </p:cNvPr>
            <p:cNvSpPr txBox="1"/>
            <p:nvPr/>
          </p:nvSpPr>
          <p:spPr>
            <a:xfrm>
              <a:off x="9395868" y="1406226"/>
              <a:ext cx="973587" cy="369332"/>
            </a:xfrm>
            <a:prstGeom prst="rect">
              <a:avLst/>
            </a:prstGeom>
            <a:noFill/>
          </p:spPr>
          <p:txBody>
            <a:bodyPr wrap="square" rtlCol="0">
              <a:spAutoFit/>
            </a:bodyPr>
            <a:lstStyle/>
            <a:p>
              <a:pPr algn="ctr"/>
              <a:r>
                <a:rPr lang="zh-CN" altLang="en-US" b="1" dirty="0">
                  <a:latin typeface="+mn-ea"/>
                </a:rPr>
                <a:t>接收方</a:t>
              </a:r>
            </a:p>
          </p:txBody>
        </p:sp>
      </p:grpSp>
      <p:grpSp>
        <p:nvGrpSpPr>
          <p:cNvPr id="217" name="组合 216">
            <a:extLst>
              <a:ext uri="{FF2B5EF4-FFF2-40B4-BE49-F238E27FC236}">
                <a16:creationId xmlns:a16="http://schemas.microsoft.com/office/drawing/2014/main" id="{3789D1E9-C861-E2A9-1CF3-C977E62A155E}"/>
              </a:ext>
            </a:extLst>
          </p:cNvPr>
          <p:cNvGrpSpPr/>
          <p:nvPr/>
        </p:nvGrpSpPr>
        <p:grpSpPr>
          <a:xfrm>
            <a:off x="370339" y="1406226"/>
            <a:ext cx="3992380" cy="4377422"/>
            <a:chOff x="370339" y="1406226"/>
            <a:chExt cx="3992380" cy="4377422"/>
          </a:xfrm>
        </p:grpSpPr>
        <p:sp>
          <p:nvSpPr>
            <p:cNvPr id="127" name="矩形: 圆角 126">
              <a:extLst>
                <a:ext uri="{FF2B5EF4-FFF2-40B4-BE49-F238E27FC236}">
                  <a16:creationId xmlns:a16="http://schemas.microsoft.com/office/drawing/2014/main" id="{5F0957E2-9632-BF35-FA1E-BCF8DEA597A3}"/>
                </a:ext>
              </a:extLst>
            </p:cNvPr>
            <p:cNvSpPr/>
            <p:nvPr/>
          </p:nvSpPr>
          <p:spPr>
            <a:xfrm>
              <a:off x="370339" y="1807049"/>
              <a:ext cx="3992380" cy="3976599"/>
            </a:xfrm>
            <a:prstGeom prst="roundRect">
              <a:avLst>
                <a:gd name="adj" fmla="val 6057"/>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n-ea"/>
              </a:endParaRPr>
            </a:p>
          </p:txBody>
        </p:sp>
        <p:sp>
          <p:nvSpPr>
            <p:cNvPr id="135" name="文本框 134">
              <a:extLst>
                <a:ext uri="{FF2B5EF4-FFF2-40B4-BE49-F238E27FC236}">
                  <a16:creationId xmlns:a16="http://schemas.microsoft.com/office/drawing/2014/main" id="{E95E37A4-ACDE-30E7-1A38-B732A3A3CFDC}"/>
                </a:ext>
              </a:extLst>
            </p:cNvPr>
            <p:cNvSpPr txBox="1"/>
            <p:nvPr/>
          </p:nvSpPr>
          <p:spPr>
            <a:xfrm>
              <a:off x="1921709" y="1406226"/>
              <a:ext cx="973587" cy="369332"/>
            </a:xfrm>
            <a:prstGeom prst="rect">
              <a:avLst/>
            </a:prstGeom>
            <a:noFill/>
          </p:spPr>
          <p:txBody>
            <a:bodyPr wrap="square" rtlCol="0">
              <a:spAutoFit/>
            </a:bodyPr>
            <a:lstStyle/>
            <a:p>
              <a:pPr algn="ctr"/>
              <a:r>
                <a:rPr lang="zh-CN" altLang="en-US" b="1" dirty="0">
                  <a:latin typeface="+mn-ea"/>
                </a:rPr>
                <a:t>发送方</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7491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99031" y="898245"/>
              <a:ext cx="5517430" cy="400110"/>
            </a:xfrm>
            <a:prstGeom prst="rect">
              <a:avLst/>
            </a:prstGeom>
            <a:noFill/>
          </p:spPr>
          <p:txBody>
            <a:bodyPr wrap="square" rtlCol="0">
              <a:spAutoFit/>
            </a:bodyPr>
            <a:lstStyle/>
            <a:p>
              <a:r>
                <a:rPr lang="zh-CN" altLang="en-US" sz="2000" b="1" dirty="0"/>
                <a:t>发送方的复用和接收方的分用</a:t>
              </a:r>
            </a:p>
          </p:txBody>
        </p:sp>
      </p:grpSp>
      <p:sp>
        <p:nvSpPr>
          <p:cNvPr id="154" name="矩形 153">
            <a:extLst>
              <a:ext uri="{FF2B5EF4-FFF2-40B4-BE49-F238E27FC236}">
                <a16:creationId xmlns:a16="http://schemas.microsoft.com/office/drawing/2014/main" id="{9F5D6070-3E3C-E22D-8556-85ED370531DD}"/>
              </a:ext>
            </a:extLst>
          </p:cNvPr>
          <p:cNvSpPr/>
          <p:nvPr/>
        </p:nvSpPr>
        <p:spPr>
          <a:xfrm>
            <a:off x="436852" y="3551993"/>
            <a:ext cx="1806390" cy="69027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mn-ea"/>
              </a:rPr>
              <a:t>UDP</a:t>
            </a:r>
            <a:r>
              <a:rPr lang="zh-CN" altLang="en-US" sz="2000" b="1" dirty="0">
                <a:solidFill>
                  <a:schemeClr val="bg1"/>
                </a:solidFill>
                <a:latin typeface="+mn-ea"/>
              </a:rPr>
              <a:t>复用</a:t>
            </a:r>
          </a:p>
        </p:txBody>
      </p:sp>
      <p:sp>
        <p:nvSpPr>
          <p:cNvPr id="155" name="矩形 154">
            <a:extLst>
              <a:ext uri="{FF2B5EF4-FFF2-40B4-BE49-F238E27FC236}">
                <a16:creationId xmlns:a16="http://schemas.microsoft.com/office/drawing/2014/main" id="{A43E5D92-1029-13EC-DFAB-F72C524EC258}"/>
              </a:ext>
            </a:extLst>
          </p:cNvPr>
          <p:cNvSpPr/>
          <p:nvPr/>
        </p:nvSpPr>
        <p:spPr>
          <a:xfrm>
            <a:off x="538615" y="3382016"/>
            <a:ext cx="217816" cy="213652"/>
          </a:xfrm>
          <a:prstGeom prst="rect">
            <a:avLst/>
          </a:prstGeom>
          <a:solidFill>
            <a:schemeClr val="accent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mn-ea"/>
            </a:endParaRPr>
          </a:p>
        </p:txBody>
      </p:sp>
      <p:sp>
        <p:nvSpPr>
          <p:cNvPr id="156" name="矩形 155">
            <a:extLst>
              <a:ext uri="{FF2B5EF4-FFF2-40B4-BE49-F238E27FC236}">
                <a16:creationId xmlns:a16="http://schemas.microsoft.com/office/drawing/2014/main" id="{2B7E252A-2BB7-1BB2-2C8B-F1718E52E99F}"/>
              </a:ext>
            </a:extLst>
          </p:cNvPr>
          <p:cNvSpPr/>
          <p:nvPr/>
        </p:nvSpPr>
        <p:spPr>
          <a:xfrm>
            <a:off x="1918797" y="3382016"/>
            <a:ext cx="217816" cy="213652"/>
          </a:xfrm>
          <a:prstGeom prst="rect">
            <a:avLst/>
          </a:prstGeom>
          <a:solidFill>
            <a:schemeClr val="accent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mn-ea"/>
            </a:endParaRPr>
          </a:p>
        </p:txBody>
      </p:sp>
      <p:sp>
        <p:nvSpPr>
          <p:cNvPr id="157" name="文本框 156">
            <a:extLst>
              <a:ext uri="{FF2B5EF4-FFF2-40B4-BE49-F238E27FC236}">
                <a16:creationId xmlns:a16="http://schemas.microsoft.com/office/drawing/2014/main" id="{7D27FC1A-3DA9-925B-CC5A-4339E836C6DF}"/>
              </a:ext>
            </a:extLst>
          </p:cNvPr>
          <p:cNvSpPr txBox="1"/>
          <p:nvPr/>
        </p:nvSpPr>
        <p:spPr>
          <a:xfrm>
            <a:off x="1106773" y="3201774"/>
            <a:ext cx="461683" cy="369332"/>
          </a:xfrm>
          <a:prstGeom prst="rect">
            <a:avLst/>
          </a:prstGeom>
          <a:noFill/>
        </p:spPr>
        <p:txBody>
          <a:bodyPr wrap="square" rtlCol="0">
            <a:spAutoFit/>
          </a:bodyPr>
          <a:lstStyle/>
          <a:p>
            <a:pPr algn="ctr"/>
            <a:r>
              <a:rPr lang="en-US" altLang="zh-CN" b="1" dirty="0">
                <a:latin typeface="+mn-ea"/>
              </a:rPr>
              <a:t>…</a:t>
            </a:r>
            <a:endParaRPr lang="zh-CN" altLang="en-US" b="1" dirty="0">
              <a:latin typeface="+mn-ea"/>
            </a:endParaRPr>
          </a:p>
        </p:txBody>
      </p:sp>
      <p:grpSp>
        <p:nvGrpSpPr>
          <p:cNvPr id="221" name="组合 220">
            <a:extLst>
              <a:ext uri="{FF2B5EF4-FFF2-40B4-BE49-F238E27FC236}">
                <a16:creationId xmlns:a16="http://schemas.microsoft.com/office/drawing/2014/main" id="{8CBED34C-4965-043C-C6BA-2E4C570042C0}"/>
              </a:ext>
            </a:extLst>
          </p:cNvPr>
          <p:cNvGrpSpPr/>
          <p:nvPr/>
        </p:nvGrpSpPr>
        <p:grpSpPr>
          <a:xfrm>
            <a:off x="598026" y="2797924"/>
            <a:ext cx="1479177" cy="584092"/>
            <a:chOff x="598026" y="2797924"/>
            <a:chExt cx="1479177" cy="584092"/>
          </a:xfrm>
        </p:grpSpPr>
        <p:sp>
          <p:nvSpPr>
            <p:cNvPr id="153" name="文本框 152">
              <a:extLst>
                <a:ext uri="{FF2B5EF4-FFF2-40B4-BE49-F238E27FC236}">
                  <a16:creationId xmlns:a16="http://schemas.microsoft.com/office/drawing/2014/main" id="{EFD11451-BD2D-40B0-CEDE-97513D657711}"/>
                </a:ext>
              </a:extLst>
            </p:cNvPr>
            <p:cNvSpPr txBox="1"/>
            <p:nvPr/>
          </p:nvSpPr>
          <p:spPr>
            <a:xfrm>
              <a:off x="598026" y="2876876"/>
              <a:ext cx="1479177" cy="369332"/>
            </a:xfrm>
            <a:prstGeom prst="rect">
              <a:avLst/>
            </a:prstGeom>
            <a:noFill/>
          </p:spPr>
          <p:txBody>
            <a:bodyPr wrap="square" rtlCol="0">
              <a:spAutoFit/>
            </a:bodyPr>
            <a:lstStyle/>
            <a:p>
              <a:pPr algn="ctr"/>
              <a:r>
                <a:rPr lang="zh-CN" altLang="en-US" b="1" dirty="0">
                  <a:solidFill>
                    <a:schemeClr val="accent1"/>
                  </a:solidFill>
                  <a:latin typeface="+mn-ea"/>
                </a:rPr>
                <a:t>应用报文</a:t>
              </a:r>
            </a:p>
          </p:txBody>
        </p:sp>
        <p:cxnSp>
          <p:nvCxnSpPr>
            <p:cNvPr id="158" name="直接箭头连接符 157">
              <a:extLst>
                <a:ext uri="{FF2B5EF4-FFF2-40B4-BE49-F238E27FC236}">
                  <a16:creationId xmlns:a16="http://schemas.microsoft.com/office/drawing/2014/main" id="{A426278E-143F-C61D-A63E-FCB052EFB93F}"/>
                </a:ext>
              </a:extLst>
            </p:cNvPr>
            <p:cNvCxnSpPr>
              <a:stCxn id="150" idx="2"/>
              <a:endCxn id="155" idx="0"/>
            </p:cNvCxnSpPr>
            <p:nvPr/>
          </p:nvCxnSpPr>
          <p:spPr>
            <a:xfrm flipH="1">
              <a:off x="647523" y="2797924"/>
              <a:ext cx="1" cy="584092"/>
            </a:xfrm>
            <a:prstGeom prst="straightConnector1">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159" name="直接箭头连接符 158">
              <a:extLst>
                <a:ext uri="{FF2B5EF4-FFF2-40B4-BE49-F238E27FC236}">
                  <a16:creationId xmlns:a16="http://schemas.microsoft.com/office/drawing/2014/main" id="{E7B4F62F-EC05-D36A-035C-8C3844DEAC96}"/>
                </a:ext>
              </a:extLst>
            </p:cNvPr>
            <p:cNvCxnSpPr>
              <a:cxnSpLocks/>
            </p:cNvCxnSpPr>
            <p:nvPr/>
          </p:nvCxnSpPr>
          <p:spPr>
            <a:xfrm flipH="1">
              <a:off x="2027705" y="2797924"/>
              <a:ext cx="1" cy="584092"/>
            </a:xfrm>
            <a:prstGeom prst="straightConnector1">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grpSp>
        <p:nvGrpSpPr>
          <p:cNvPr id="223" name="组合 222">
            <a:extLst>
              <a:ext uri="{FF2B5EF4-FFF2-40B4-BE49-F238E27FC236}">
                <a16:creationId xmlns:a16="http://schemas.microsoft.com/office/drawing/2014/main" id="{CC5B8FAE-872B-5666-6CD4-E18CBAA09E13}"/>
              </a:ext>
            </a:extLst>
          </p:cNvPr>
          <p:cNvGrpSpPr/>
          <p:nvPr/>
        </p:nvGrpSpPr>
        <p:grpSpPr>
          <a:xfrm>
            <a:off x="598026" y="4159541"/>
            <a:ext cx="1479177" cy="674766"/>
            <a:chOff x="598026" y="4159541"/>
            <a:chExt cx="1479177" cy="674766"/>
          </a:xfrm>
        </p:grpSpPr>
        <p:sp>
          <p:nvSpPr>
            <p:cNvPr id="162" name="文本框 161">
              <a:extLst>
                <a:ext uri="{FF2B5EF4-FFF2-40B4-BE49-F238E27FC236}">
                  <a16:creationId xmlns:a16="http://schemas.microsoft.com/office/drawing/2014/main" id="{86387D26-0D50-E7BF-4F7A-D350556B1465}"/>
                </a:ext>
              </a:extLst>
            </p:cNvPr>
            <p:cNvSpPr txBox="1"/>
            <p:nvPr/>
          </p:nvSpPr>
          <p:spPr>
            <a:xfrm>
              <a:off x="1106773" y="4159541"/>
              <a:ext cx="461683" cy="369332"/>
            </a:xfrm>
            <a:prstGeom prst="rect">
              <a:avLst/>
            </a:prstGeom>
            <a:noFill/>
          </p:spPr>
          <p:txBody>
            <a:bodyPr wrap="square" rtlCol="0">
              <a:spAutoFit/>
            </a:bodyPr>
            <a:lstStyle/>
            <a:p>
              <a:pPr algn="ctr"/>
              <a:r>
                <a:rPr lang="en-US" altLang="zh-CN" b="1" dirty="0">
                  <a:latin typeface="+mn-ea"/>
                </a:rPr>
                <a:t>…</a:t>
              </a:r>
              <a:endParaRPr lang="zh-CN" altLang="en-US" b="1" dirty="0">
                <a:latin typeface="+mn-ea"/>
              </a:endParaRPr>
            </a:p>
          </p:txBody>
        </p:sp>
        <p:cxnSp>
          <p:nvCxnSpPr>
            <p:cNvPr id="160" name="直接箭头连接符 159">
              <a:extLst>
                <a:ext uri="{FF2B5EF4-FFF2-40B4-BE49-F238E27FC236}">
                  <a16:creationId xmlns:a16="http://schemas.microsoft.com/office/drawing/2014/main" id="{C4501DED-31A6-18DA-3C58-243D7EA497CA}"/>
                </a:ext>
              </a:extLst>
            </p:cNvPr>
            <p:cNvCxnSpPr/>
            <p:nvPr/>
          </p:nvCxnSpPr>
          <p:spPr>
            <a:xfrm flipH="1">
              <a:off x="640798" y="4250215"/>
              <a:ext cx="1" cy="584092"/>
            </a:xfrm>
            <a:prstGeom prst="straightConnector1">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161" name="直接箭头连接符 160">
              <a:extLst>
                <a:ext uri="{FF2B5EF4-FFF2-40B4-BE49-F238E27FC236}">
                  <a16:creationId xmlns:a16="http://schemas.microsoft.com/office/drawing/2014/main" id="{667E97FA-3970-765C-B226-28CD0B27C1F6}"/>
                </a:ext>
              </a:extLst>
            </p:cNvPr>
            <p:cNvCxnSpPr>
              <a:cxnSpLocks/>
            </p:cNvCxnSpPr>
            <p:nvPr/>
          </p:nvCxnSpPr>
          <p:spPr>
            <a:xfrm flipH="1">
              <a:off x="2027705" y="4250215"/>
              <a:ext cx="1" cy="584092"/>
            </a:xfrm>
            <a:prstGeom prst="straightConnector1">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163" name="文本框 162">
              <a:extLst>
                <a:ext uri="{FF2B5EF4-FFF2-40B4-BE49-F238E27FC236}">
                  <a16:creationId xmlns:a16="http://schemas.microsoft.com/office/drawing/2014/main" id="{E8CE4B98-CFF5-E26C-9285-FCD147431472}"/>
                </a:ext>
              </a:extLst>
            </p:cNvPr>
            <p:cNvSpPr txBox="1"/>
            <p:nvPr/>
          </p:nvSpPr>
          <p:spPr>
            <a:xfrm>
              <a:off x="598026" y="4411185"/>
              <a:ext cx="1479177" cy="369332"/>
            </a:xfrm>
            <a:prstGeom prst="rect">
              <a:avLst/>
            </a:prstGeom>
            <a:noFill/>
          </p:spPr>
          <p:txBody>
            <a:bodyPr wrap="square" rtlCol="0">
              <a:spAutoFit/>
            </a:bodyPr>
            <a:lstStyle/>
            <a:p>
              <a:pPr algn="ctr"/>
              <a:r>
                <a:rPr lang="zh-CN" altLang="en-US" b="1" dirty="0">
                  <a:solidFill>
                    <a:schemeClr val="accent3"/>
                  </a:solidFill>
                  <a:latin typeface="+mn-ea"/>
                </a:rPr>
                <a:t>用户数据报</a:t>
              </a:r>
            </a:p>
          </p:txBody>
        </p:sp>
      </p:grpSp>
      <p:sp>
        <p:nvSpPr>
          <p:cNvPr id="130" name="文本框 129">
            <a:extLst>
              <a:ext uri="{FF2B5EF4-FFF2-40B4-BE49-F238E27FC236}">
                <a16:creationId xmlns:a16="http://schemas.microsoft.com/office/drawing/2014/main" id="{7693DDF2-E37A-1FEB-53D2-D23E3F4BA6C8}"/>
              </a:ext>
            </a:extLst>
          </p:cNvPr>
          <p:cNvSpPr txBox="1"/>
          <p:nvPr/>
        </p:nvSpPr>
        <p:spPr>
          <a:xfrm>
            <a:off x="2012042" y="3069488"/>
            <a:ext cx="739589" cy="369332"/>
          </a:xfrm>
          <a:prstGeom prst="rect">
            <a:avLst/>
          </a:prstGeom>
          <a:noFill/>
        </p:spPr>
        <p:txBody>
          <a:bodyPr wrap="square" rtlCol="0">
            <a:spAutoFit/>
          </a:bodyPr>
          <a:lstStyle/>
          <a:p>
            <a:pPr algn="ctr"/>
            <a:r>
              <a:rPr lang="zh-CN" altLang="en-US" b="1" dirty="0">
                <a:solidFill>
                  <a:schemeClr val="accent3"/>
                </a:solidFill>
                <a:latin typeface="+mn-ea"/>
              </a:rPr>
              <a:t>端口</a:t>
            </a:r>
          </a:p>
        </p:txBody>
      </p:sp>
      <p:sp>
        <p:nvSpPr>
          <p:cNvPr id="131" name="矩形 130">
            <a:extLst>
              <a:ext uri="{FF2B5EF4-FFF2-40B4-BE49-F238E27FC236}">
                <a16:creationId xmlns:a16="http://schemas.microsoft.com/office/drawing/2014/main" id="{C8DC9EDE-04B2-5248-A8ED-21564D2BC293}"/>
              </a:ext>
            </a:extLst>
          </p:cNvPr>
          <p:cNvSpPr/>
          <p:nvPr/>
        </p:nvSpPr>
        <p:spPr>
          <a:xfrm>
            <a:off x="436853" y="4846860"/>
            <a:ext cx="3847974" cy="690276"/>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solidFill>
              <a:latin typeface="+mn-ea"/>
            </a:endParaRPr>
          </a:p>
          <a:p>
            <a:pPr algn="ctr"/>
            <a:r>
              <a:rPr lang="en-US" altLang="zh-CN" sz="2000" b="1" dirty="0">
                <a:solidFill>
                  <a:schemeClr val="tx1"/>
                </a:solidFill>
                <a:latin typeface="+mn-ea"/>
              </a:rPr>
              <a:t>IP</a:t>
            </a:r>
            <a:r>
              <a:rPr lang="zh-CN" altLang="en-US" sz="2000" b="1" dirty="0">
                <a:solidFill>
                  <a:schemeClr val="tx1"/>
                </a:solidFill>
                <a:latin typeface="+mn-ea"/>
              </a:rPr>
              <a:t>复用</a:t>
            </a:r>
          </a:p>
        </p:txBody>
      </p:sp>
      <p:sp>
        <p:nvSpPr>
          <p:cNvPr id="132" name="文本框 131">
            <a:extLst>
              <a:ext uri="{FF2B5EF4-FFF2-40B4-BE49-F238E27FC236}">
                <a16:creationId xmlns:a16="http://schemas.microsoft.com/office/drawing/2014/main" id="{0A5EFF4A-F9A0-85DB-0AD4-3273BF0E51F3}"/>
              </a:ext>
            </a:extLst>
          </p:cNvPr>
          <p:cNvSpPr txBox="1"/>
          <p:nvPr/>
        </p:nvSpPr>
        <p:spPr>
          <a:xfrm>
            <a:off x="436853" y="4838914"/>
            <a:ext cx="1806390" cy="369332"/>
          </a:xfrm>
          <a:prstGeom prst="rect">
            <a:avLst/>
          </a:prstGeom>
          <a:noFill/>
        </p:spPr>
        <p:txBody>
          <a:bodyPr wrap="square" rtlCol="0">
            <a:spAutoFit/>
          </a:bodyPr>
          <a:lstStyle/>
          <a:p>
            <a:pPr algn="ctr"/>
            <a:r>
              <a:rPr lang="zh-CN" altLang="en-US" b="1" dirty="0">
                <a:latin typeface="+mn-ea"/>
              </a:rPr>
              <a:t>协议字段值</a:t>
            </a:r>
            <a:r>
              <a:rPr lang="en-US" altLang="zh-CN" b="1" dirty="0">
                <a:latin typeface="+mn-ea"/>
              </a:rPr>
              <a:t>=17</a:t>
            </a:r>
            <a:endParaRPr lang="zh-CN" altLang="en-US" b="1" dirty="0">
              <a:latin typeface="+mn-ea"/>
            </a:endParaRPr>
          </a:p>
        </p:txBody>
      </p:sp>
      <p:sp>
        <p:nvSpPr>
          <p:cNvPr id="133" name="文本框 132">
            <a:extLst>
              <a:ext uri="{FF2B5EF4-FFF2-40B4-BE49-F238E27FC236}">
                <a16:creationId xmlns:a16="http://schemas.microsoft.com/office/drawing/2014/main" id="{6075A144-CEF7-428B-1A5F-BABD77FD42B5}"/>
              </a:ext>
            </a:extLst>
          </p:cNvPr>
          <p:cNvSpPr txBox="1"/>
          <p:nvPr/>
        </p:nvSpPr>
        <p:spPr>
          <a:xfrm>
            <a:off x="2486955" y="4838914"/>
            <a:ext cx="1788521" cy="369332"/>
          </a:xfrm>
          <a:prstGeom prst="rect">
            <a:avLst/>
          </a:prstGeom>
          <a:noFill/>
        </p:spPr>
        <p:txBody>
          <a:bodyPr wrap="square" rtlCol="0">
            <a:spAutoFit/>
          </a:bodyPr>
          <a:lstStyle/>
          <a:p>
            <a:pPr algn="ctr"/>
            <a:r>
              <a:rPr lang="zh-CN" altLang="en-US" b="1" dirty="0">
                <a:latin typeface="+mn-ea"/>
              </a:rPr>
              <a:t>协议字段值</a:t>
            </a:r>
            <a:r>
              <a:rPr lang="en-US" altLang="zh-CN" b="1" dirty="0">
                <a:latin typeface="+mn-ea"/>
              </a:rPr>
              <a:t>=6</a:t>
            </a:r>
            <a:endParaRPr lang="zh-CN" altLang="en-US" b="1" dirty="0">
              <a:latin typeface="+mn-ea"/>
            </a:endParaRPr>
          </a:p>
        </p:txBody>
      </p:sp>
      <p:grpSp>
        <p:nvGrpSpPr>
          <p:cNvPr id="219" name="组合 218">
            <a:extLst>
              <a:ext uri="{FF2B5EF4-FFF2-40B4-BE49-F238E27FC236}">
                <a16:creationId xmlns:a16="http://schemas.microsoft.com/office/drawing/2014/main" id="{3FFC7B83-0A74-FD2E-D4A2-C8275AFAE822}"/>
              </a:ext>
            </a:extLst>
          </p:cNvPr>
          <p:cNvGrpSpPr/>
          <p:nvPr/>
        </p:nvGrpSpPr>
        <p:grpSpPr>
          <a:xfrm>
            <a:off x="441335" y="1806721"/>
            <a:ext cx="3834143" cy="1023207"/>
            <a:chOff x="441335" y="1806721"/>
            <a:chExt cx="3834143" cy="1023207"/>
          </a:xfrm>
        </p:grpSpPr>
        <p:sp>
          <p:nvSpPr>
            <p:cNvPr id="150" name="流程图: 文档 149">
              <a:extLst>
                <a:ext uri="{FF2B5EF4-FFF2-40B4-BE49-F238E27FC236}">
                  <a16:creationId xmlns:a16="http://schemas.microsoft.com/office/drawing/2014/main" id="{D3D5AA19-7CDA-E95E-D656-E68F8E24D9ED}"/>
                </a:ext>
              </a:extLst>
            </p:cNvPr>
            <p:cNvSpPr/>
            <p:nvPr/>
          </p:nvSpPr>
          <p:spPr>
            <a:xfrm>
              <a:off x="441335" y="2345834"/>
              <a:ext cx="412377" cy="484094"/>
            </a:xfrm>
            <a:prstGeom prst="flowChartDocumen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mn-ea"/>
              </a:endParaRPr>
            </a:p>
          </p:txBody>
        </p:sp>
        <p:sp>
          <p:nvSpPr>
            <p:cNvPr id="151" name="流程图: 文档 150">
              <a:extLst>
                <a:ext uri="{FF2B5EF4-FFF2-40B4-BE49-F238E27FC236}">
                  <a16:creationId xmlns:a16="http://schemas.microsoft.com/office/drawing/2014/main" id="{2D3B5EDE-1F2C-3B8D-715C-68E598884886}"/>
                </a:ext>
              </a:extLst>
            </p:cNvPr>
            <p:cNvSpPr/>
            <p:nvPr/>
          </p:nvSpPr>
          <p:spPr>
            <a:xfrm>
              <a:off x="1821517" y="2345834"/>
              <a:ext cx="412377" cy="484094"/>
            </a:xfrm>
            <a:prstGeom prst="flowChartDocumen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mn-ea"/>
              </a:endParaRPr>
            </a:p>
          </p:txBody>
        </p:sp>
        <p:sp>
          <p:nvSpPr>
            <p:cNvPr id="152" name="文本框 151">
              <a:extLst>
                <a:ext uri="{FF2B5EF4-FFF2-40B4-BE49-F238E27FC236}">
                  <a16:creationId xmlns:a16="http://schemas.microsoft.com/office/drawing/2014/main" id="{28E37381-41D7-907E-341F-9383E545F96E}"/>
                </a:ext>
              </a:extLst>
            </p:cNvPr>
            <p:cNvSpPr txBox="1"/>
            <p:nvPr/>
          </p:nvSpPr>
          <p:spPr>
            <a:xfrm>
              <a:off x="1106773" y="2382169"/>
              <a:ext cx="461683" cy="369332"/>
            </a:xfrm>
            <a:prstGeom prst="rect">
              <a:avLst/>
            </a:prstGeom>
            <a:noFill/>
          </p:spPr>
          <p:txBody>
            <a:bodyPr wrap="square" rtlCol="0">
              <a:spAutoFit/>
            </a:bodyPr>
            <a:lstStyle/>
            <a:p>
              <a:pPr algn="ctr"/>
              <a:r>
                <a:rPr lang="en-US" altLang="zh-CN" b="1" dirty="0">
                  <a:latin typeface="+mn-ea"/>
                </a:rPr>
                <a:t>…</a:t>
              </a:r>
              <a:endParaRPr lang="zh-CN" altLang="en-US" b="1" dirty="0">
                <a:latin typeface="+mn-ea"/>
              </a:endParaRPr>
            </a:p>
          </p:txBody>
        </p:sp>
        <p:sp>
          <p:nvSpPr>
            <p:cNvPr id="134" name="文本框 133">
              <a:extLst>
                <a:ext uri="{FF2B5EF4-FFF2-40B4-BE49-F238E27FC236}">
                  <a16:creationId xmlns:a16="http://schemas.microsoft.com/office/drawing/2014/main" id="{004DD7DB-3D96-6D2C-E841-1C86274F061E}"/>
                </a:ext>
              </a:extLst>
            </p:cNvPr>
            <p:cNvSpPr txBox="1"/>
            <p:nvPr/>
          </p:nvSpPr>
          <p:spPr>
            <a:xfrm>
              <a:off x="1375547" y="1806721"/>
              <a:ext cx="2012577" cy="369332"/>
            </a:xfrm>
            <a:prstGeom prst="rect">
              <a:avLst/>
            </a:prstGeom>
            <a:noFill/>
          </p:spPr>
          <p:txBody>
            <a:bodyPr wrap="square" rtlCol="0">
              <a:spAutoFit/>
            </a:bodyPr>
            <a:lstStyle/>
            <a:p>
              <a:pPr algn="ctr"/>
              <a:r>
                <a:rPr lang="zh-CN" altLang="en-US" b="1" dirty="0">
                  <a:solidFill>
                    <a:schemeClr val="accent1"/>
                  </a:solidFill>
                  <a:latin typeface="+mn-ea"/>
                </a:rPr>
                <a:t>各种应用层进程</a:t>
              </a:r>
            </a:p>
          </p:txBody>
        </p:sp>
        <p:sp>
          <p:nvSpPr>
            <p:cNvPr id="166" name="流程图: 文档 165">
              <a:extLst>
                <a:ext uri="{FF2B5EF4-FFF2-40B4-BE49-F238E27FC236}">
                  <a16:creationId xmlns:a16="http://schemas.microsoft.com/office/drawing/2014/main" id="{F84E4387-C0B3-32CC-3172-AAA09AE31A91}"/>
                </a:ext>
              </a:extLst>
            </p:cNvPr>
            <p:cNvSpPr/>
            <p:nvPr/>
          </p:nvSpPr>
          <p:spPr>
            <a:xfrm>
              <a:off x="2482919" y="2345834"/>
              <a:ext cx="412377" cy="484094"/>
            </a:xfrm>
            <a:prstGeom prst="flowChartDocumen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mn-ea"/>
              </a:endParaRPr>
            </a:p>
          </p:txBody>
        </p:sp>
        <p:sp>
          <p:nvSpPr>
            <p:cNvPr id="167" name="流程图: 文档 166">
              <a:extLst>
                <a:ext uri="{FF2B5EF4-FFF2-40B4-BE49-F238E27FC236}">
                  <a16:creationId xmlns:a16="http://schemas.microsoft.com/office/drawing/2014/main" id="{22500CBE-7296-16A7-62D7-B0FA9DD6E81F}"/>
                </a:ext>
              </a:extLst>
            </p:cNvPr>
            <p:cNvSpPr/>
            <p:nvPr/>
          </p:nvSpPr>
          <p:spPr>
            <a:xfrm>
              <a:off x="3863101" y="2345834"/>
              <a:ext cx="412377" cy="484094"/>
            </a:xfrm>
            <a:prstGeom prst="flowChartDocumen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mn-ea"/>
              </a:endParaRPr>
            </a:p>
          </p:txBody>
        </p:sp>
        <p:sp>
          <p:nvSpPr>
            <p:cNvPr id="168" name="文本框 167">
              <a:extLst>
                <a:ext uri="{FF2B5EF4-FFF2-40B4-BE49-F238E27FC236}">
                  <a16:creationId xmlns:a16="http://schemas.microsoft.com/office/drawing/2014/main" id="{498C1B71-A6E5-5909-C3FD-1CB45F9FB57F}"/>
                </a:ext>
              </a:extLst>
            </p:cNvPr>
            <p:cNvSpPr txBox="1"/>
            <p:nvPr/>
          </p:nvSpPr>
          <p:spPr>
            <a:xfrm>
              <a:off x="3148357" y="2382169"/>
              <a:ext cx="461683" cy="369332"/>
            </a:xfrm>
            <a:prstGeom prst="rect">
              <a:avLst/>
            </a:prstGeom>
            <a:noFill/>
          </p:spPr>
          <p:txBody>
            <a:bodyPr wrap="square" rtlCol="0">
              <a:spAutoFit/>
            </a:bodyPr>
            <a:lstStyle/>
            <a:p>
              <a:pPr algn="ctr"/>
              <a:r>
                <a:rPr lang="en-US" altLang="zh-CN" b="1" dirty="0">
                  <a:latin typeface="+mn-ea"/>
                </a:rPr>
                <a:t>…</a:t>
              </a:r>
              <a:endParaRPr lang="zh-CN" altLang="en-US" b="1" dirty="0">
                <a:latin typeface="+mn-ea"/>
              </a:endParaRPr>
            </a:p>
          </p:txBody>
        </p:sp>
      </p:grpSp>
      <p:sp>
        <p:nvSpPr>
          <p:cNvPr id="170" name="矩形 169">
            <a:extLst>
              <a:ext uri="{FF2B5EF4-FFF2-40B4-BE49-F238E27FC236}">
                <a16:creationId xmlns:a16="http://schemas.microsoft.com/office/drawing/2014/main" id="{C89C523C-9425-FFEA-A6EA-E4A40EC7BBE3}"/>
              </a:ext>
            </a:extLst>
          </p:cNvPr>
          <p:cNvSpPr/>
          <p:nvPr/>
        </p:nvSpPr>
        <p:spPr>
          <a:xfrm>
            <a:off x="2478436" y="3551993"/>
            <a:ext cx="1806390" cy="69027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mn-ea"/>
              </a:rPr>
              <a:t>TCP</a:t>
            </a:r>
            <a:r>
              <a:rPr lang="zh-CN" altLang="en-US" sz="2000" b="1" dirty="0">
                <a:solidFill>
                  <a:schemeClr val="bg1"/>
                </a:solidFill>
                <a:latin typeface="+mn-ea"/>
              </a:rPr>
              <a:t>复用</a:t>
            </a:r>
          </a:p>
        </p:txBody>
      </p:sp>
      <p:sp>
        <p:nvSpPr>
          <p:cNvPr id="171" name="矩形 170">
            <a:extLst>
              <a:ext uri="{FF2B5EF4-FFF2-40B4-BE49-F238E27FC236}">
                <a16:creationId xmlns:a16="http://schemas.microsoft.com/office/drawing/2014/main" id="{5DAAF078-9A77-375F-649B-75A2DD5D884A}"/>
              </a:ext>
            </a:extLst>
          </p:cNvPr>
          <p:cNvSpPr/>
          <p:nvPr/>
        </p:nvSpPr>
        <p:spPr>
          <a:xfrm>
            <a:off x="2580199" y="3382016"/>
            <a:ext cx="217816" cy="213652"/>
          </a:xfrm>
          <a:prstGeom prst="rect">
            <a:avLst/>
          </a:prstGeom>
          <a:solidFill>
            <a:schemeClr val="accent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mn-ea"/>
            </a:endParaRPr>
          </a:p>
        </p:txBody>
      </p:sp>
      <p:sp>
        <p:nvSpPr>
          <p:cNvPr id="172" name="矩形 171">
            <a:extLst>
              <a:ext uri="{FF2B5EF4-FFF2-40B4-BE49-F238E27FC236}">
                <a16:creationId xmlns:a16="http://schemas.microsoft.com/office/drawing/2014/main" id="{A3994C94-973F-CD0F-66B6-52AE87296FD3}"/>
              </a:ext>
            </a:extLst>
          </p:cNvPr>
          <p:cNvSpPr/>
          <p:nvPr/>
        </p:nvSpPr>
        <p:spPr>
          <a:xfrm>
            <a:off x="3960381" y="3382016"/>
            <a:ext cx="217816" cy="213652"/>
          </a:xfrm>
          <a:prstGeom prst="rect">
            <a:avLst/>
          </a:prstGeom>
          <a:solidFill>
            <a:schemeClr val="accent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mn-ea"/>
            </a:endParaRPr>
          </a:p>
        </p:txBody>
      </p:sp>
      <p:sp>
        <p:nvSpPr>
          <p:cNvPr id="173" name="文本框 172">
            <a:extLst>
              <a:ext uri="{FF2B5EF4-FFF2-40B4-BE49-F238E27FC236}">
                <a16:creationId xmlns:a16="http://schemas.microsoft.com/office/drawing/2014/main" id="{CAC922FA-F111-5502-D1A0-4FB214ECE471}"/>
              </a:ext>
            </a:extLst>
          </p:cNvPr>
          <p:cNvSpPr txBox="1"/>
          <p:nvPr/>
        </p:nvSpPr>
        <p:spPr>
          <a:xfrm>
            <a:off x="3148357" y="3201774"/>
            <a:ext cx="461683" cy="369332"/>
          </a:xfrm>
          <a:prstGeom prst="rect">
            <a:avLst/>
          </a:prstGeom>
          <a:noFill/>
        </p:spPr>
        <p:txBody>
          <a:bodyPr wrap="square" rtlCol="0">
            <a:spAutoFit/>
          </a:bodyPr>
          <a:lstStyle/>
          <a:p>
            <a:pPr algn="ctr"/>
            <a:r>
              <a:rPr lang="en-US" altLang="zh-CN" b="1" dirty="0">
                <a:latin typeface="+mn-ea"/>
              </a:rPr>
              <a:t>…</a:t>
            </a:r>
            <a:endParaRPr lang="zh-CN" altLang="en-US" b="1" dirty="0">
              <a:latin typeface="+mn-ea"/>
            </a:endParaRPr>
          </a:p>
        </p:txBody>
      </p:sp>
      <p:grpSp>
        <p:nvGrpSpPr>
          <p:cNvPr id="222" name="组合 221">
            <a:extLst>
              <a:ext uri="{FF2B5EF4-FFF2-40B4-BE49-F238E27FC236}">
                <a16:creationId xmlns:a16="http://schemas.microsoft.com/office/drawing/2014/main" id="{6D885CB3-B6EF-3107-6F8F-C254CFE67F05}"/>
              </a:ext>
            </a:extLst>
          </p:cNvPr>
          <p:cNvGrpSpPr/>
          <p:nvPr/>
        </p:nvGrpSpPr>
        <p:grpSpPr>
          <a:xfrm>
            <a:off x="2639610" y="2797924"/>
            <a:ext cx="1479177" cy="584092"/>
            <a:chOff x="2639610" y="2797924"/>
            <a:chExt cx="1479177" cy="584092"/>
          </a:xfrm>
        </p:grpSpPr>
        <p:sp>
          <p:nvSpPr>
            <p:cNvPr id="169" name="文本框 168">
              <a:extLst>
                <a:ext uri="{FF2B5EF4-FFF2-40B4-BE49-F238E27FC236}">
                  <a16:creationId xmlns:a16="http://schemas.microsoft.com/office/drawing/2014/main" id="{F26794CA-BB3A-FC06-F515-3E8C5A426E9F}"/>
                </a:ext>
              </a:extLst>
            </p:cNvPr>
            <p:cNvSpPr txBox="1"/>
            <p:nvPr/>
          </p:nvSpPr>
          <p:spPr>
            <a:xfrm>
              <a:off x="2639610" y="2876876"/>
              <a:ext cx="1479177" cy="369332"/>
            </a:xfrm>
            <a:prstGeom prst="rect">
              <a:avLst/>
            </a:prstGeom>
            <a:noFill/>
          </p:spPr>
          <p:txBody>
            <a:bodyPr wrap="square" rtlCol="0">
              <a:spAutoFit/>
            </a:bodyPr>
            <a:lstStyle/>
            <a:p>
              <a:pPr algn="ctr"/>
              <a:r>
                <a:rPr lang="zh-CN" altLang="en-US" b="1" dirty="0">
                  <a:solidFill>
                    <a:schemeClr val="accent1"/>
                  </a:solidFill>
                  <a:latin typeface="+mn-ea"/>
                </a:rPr>
                <a:t>应用报文</a:t>
              </a:r>
            </a:p>
          </p:txBody>
        </p:sp>
        <p:cxnSp>
          <p:nvCxnSpPr>
            <p:cNvPr id="174" name="直接箭头连接符 173">
              <a:extLst>
                <a:ext uri="{FF2B5EF4-FFF2-40B4-BE49-F238E27FC236}">
                  <a16:creationId xmlns:a16="http://schemas.microsoft.com/office/drawing/2014/main" id="{4A80915E-1B68-C948-E5C0-33ED3145604F}"/>
                </a:ext>
              </a:extLst>
            </p:cNvPr>
            <p:cNvCxnSpPr>
              <a:stCxn id="166" idx="2"/>
              <a:endCxn id="171" idx="0"/>
            </p:cNvCxnSpPr>
            <p:nvPr/>
          </p:nvCxnSpPr>
          <p:spPr>
            <a:xfrm flipH="1">
              <a:off x="2689107" y="2797924"/>
              <a:ext cx="1" cy="584092"/>
            </a:xfrm>
            <a:prstGeom prst="straightConnector1">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175" name="直接箭头连接符 174">
              <a:extLst>
                <a:ext uri="{FF2B5EF4-FFF2-40B4-BE49-F238E27FC236}">
                  <a16:creationId xmlns:a16="http://schemas.microsoft.com/office/drawing/2014/main" id="{D78A8AF2-7FEB-FE08-DE02-6D994EB44D67}"/>
                </a:ext>
              </a:extLst>
            </p:cNvPr>
            <p:cNvCxnSpPr>
              <a:cxnSpLocks/>
            </p:cNvCxnSpPr>
            <p:nvPr/>
          </p:nvCxnSpPr>
          <p:spPr>
            <a:xfrm flipH="1">
              <a:off x="4069289" y="2797924"/>
              <a:ext cx="1" cy="584092"/>
            </a:xfrm>
            <a:prstGeom prst="straightConnector1">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grpSp>
        <p:nvGrpSpPr>
          <p:cNvPr id="224" name="组合 223">
            <a:extLst>
              <a:ext uri="{FF2B5EF4-FFF2-40B4-BE49-F238E27FC236}">
                <a16:creationId xmlns:a16="http://schemas.microsoft.com/office/drawing/2014/main" id="{E49375C8-8F7D-DD91-5F51-42A7B0E4EA50}"/>
              </a:ext>
            </a:extLst>
          </p:cNvPr>
          <p:cNvGrpSpPr/>
          <p:nvPr/>
        </p:nvGrpSpPr>
        <p:grpSpPr>
          <a:xfrm>
            <a:off x="2639610" y="4159541"/>
            <a:ext cx="1479177" cy="674766"/>
            <a:chOff x="2639610" y="4159541"/>
            <a:chExt cx="1479177" cy="674766"/>
          </a:xfrm>
        </p:grpSpPr>
        <p:cxnSp>
          <p:nvCxnSpPr>
            <p:cNvPr id="176" name="直接箭头连接符 175">
              <a:extLst>
                <a:ext uri="{FF2B5EF4-FFF2-40B4-BE49-F238E27FC236}">
                  <a16:creationId xmlns:a16="http://schemas.microsoft.com/office/drawing/2014/main" id="{6ACA34BC-6FEE-C764-170E-822971B53030}"/>
                </a:ext>
              </a:extLst>
            </p:cNvPr>
            <p:cNvCxnSpPr/>
            <p:nvPr/>
          </p:nvCxnSpPr>
          <p:spPr>
            <a:xfrm flipH="1">
              <a:off x="2682382" y="4250215"/>
              <a:ext cx="1" cy="584092"/>
            </a:xfrm>
            <a:prstGeom prst="straightConnector1">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177" name="直接箭头连接符 176">
              <a:extLst>
                <a:ext uri="{FF2B5EF4-FFF2-40B4-BE49-F238E27FC236}">
                  <a16:creationId xmlns:a16="http://schemas.microsoft.com/office/drawing/2014/main" id="{862BDFCD-CE33-4D14-1B74-1A378DDE8DE3}"/>
                </a:ext>
              </a:extLst>
            </p:cNvPr>
            <p:cNvCxnSpPr>
              <a:cxnSpLocks/>
            </p:cNvCxnSpPr>
            <p:nvPr/>
          </p:nvCxnSpPr>
          <p:spPr>
            <a:xfrm flipH="1">
              <a:off x="4069289" y="4250215"/>
              <a:ext cx="1" cy="584092"/>
            </a:xfrm>
            <a:prstGeom prst="straightConnector1">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178" name="文本框 177">
              <a:extLst>
                <a:ext uri="{FF2B5EF4-FFF2-40B4-BE49-F238E27FC236}">
                  <a16:creationId xmlns:a16="http://schemas.microsoft.com/office/drawing/2014/main" id="{84A1D64F-FCF9-3D8A-B941-0601884944CC}"/>
                </a:ext>
              </a:extLst>
            </p:cNvPr>
            <p:cNvSpPr txBox="1"/>
            <p:nvPr/>
          </p:nvSpPr>
          <p:spPr>
            <a:xfrm>
              <a:off x="2639610" y="4411185"/>
              <a:ext cx="1479177" cy="369332"/>
            </a:xfrm>
            <a:prstGeom prst="rect">
              <a:avLst/>
            </a:prstGeom>
            <a:noFill/>
          </p:spPr>
          <p:txBody>
            <a:bodyPr wrap="square" rtlCol="0">
              <a:spAutoFit/>
            </a:bodyPr>
            <a:lstStyle/>
            <a:p>
              <a:pPr algn="ctr"/>
              <a:r>
                <a:rPr lang="zh-CN" altLang="en-US" b="1" dirty="0">
                  <a:solidFill>
                    <a:schemeClr val="accent3"/>
                  </a:solidFill>
                  <a:latin typeface="+mn-ea"/>
                </a:rPr>
                <a:t>报文段</a:t>
              </a:r>
            </a:p>
          </p:txBody>
        </p:sp>
        <p:sp>
          <p:nvSpPr>
            <p:cNvPr id="179" name="文本框 178">
              <a:extLst>
                <a:ext uri="{FF2B5EF4-FFF2-40B4-BE49-F238E27FC236}">
                  <a16:creationId xmlns:a16="http://schemas.microsoft.com/office/drawing/2014/main" id="{CFADBFF9-B796-93D0-D0ED-A1A2725FEB90}"/>
                </a:ext>
              </a:extLst>
            </p:cNvPr>
            <p:cNvSpPr txBox="1"/>
            <p:nvPr/>
          </p:nvSpPr>
          <p:spPr>
            <a:xfrm>
              <a:off x="3148357" y="4159541"/>
              <a:ext cx="461683" cy="369332"/>
            </a:xfrm>
            <a:prstGeom prst="rect">
              <a:avLst/>
            </a:prstGeom>
            <a:noFill/>
          </p:spPr>
          <p:txBody>
            <a:bodyPr wrap="square" rtlCol="0">
              <a:spAutoFit/>
            </a:bodyPr>
            <a:lstStyle/>
            <a:p>
              <a:pPr algn="ctr"/>
              <a:r>
                <a:rPr lang="en-US" altLang="zh-CN" b="1" dirty="0">
                  <a:latin typeface="+mn-ea"/>
                </a:rPr>
                <a:t>…</a:t>
              </a:r>
              <a:endParaRPr lang="zh-CN" altLang="en-US" b="1" dirty="0">
                <a:latin typeface="+mn-ea"/>
              </a:endParaRPr>
            </a:p>
          </p:txBody>
        </p:sp>
      </p:grpSp>
      <p:sp>
        <p:nvSpPr>
          <p:cNvPr id="188" name="矩形 187">
            <a:extLst>
              <a:ext uri="{FF2B5EF4-FFF2-40B4-BE49-F238E27FC236}">
                <a16:creationId xmlns:a16="http://schemas.microsoft.com/office/drawing/2014/main" id="{887F6F27-4110-784F-45C5-87AE8E50E553}"/>
              </a:ext>
            </a:extLst>
          </p:cNvPr>
          <p:cNvSpPr/>
          <p:nvPr/>
        </p:nvSpPr>
        <p:spPr>
          <a:xfrm>
            <a:off x="7911011" y="3551993"/>
            <a:ext cx="1806390" cy="69027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mn-ea"/>
              </a:rPr>
              <a:t>UDP</a:t>
            </a:r>
            <a:r>
              <a:rPr lang="zh-CN" altLang="en-US" sz="2000" b="1" dirty="0">
                <a:solidFill>
                  <a:schemeClr val="bg1"/>
                </a:solidFill>
                <a:latin typeface="+mn-ea"/>
              </a:rPr>
              <a:t>分用</a:t>
            </a:r>
          </a:p>
        </p:txBody>
      </p:sp>
      <p:sp>
        <p:nvSpPr>
          <p:cNvPr id="189" name="矩形 188">
            <a:extLst>
              <a:ext uri="{FF2B5EF4-FFF2-40B4-BE49-F238E27FC236}">
                <a16:creationId xmlns:a16="http://schemas.microsoft.com/office/drawing/2014/main" id="{E834CD83-751E-315B-85CA-8DB8D25EB0DC}"/>
              </a:ext>
            </a:extLst>
          </p:cNvPr>
          <p:cNvSpPr/>
          <p:nvPr/>
        </p:nvSpPr>
        <p:spPr>
          <a:xfrm>
            <a:off x="8012774" y="3382016"/>
            <a:ext cx="217816" cy="213652"/>
          </a:xfrm>
          <a:prstGeom prst="rect">
            <a:avLst/>
          </a:prstGeom>
          <a:solidFill>
            <a:schemeClr val="accent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mn-ea"/>
            </a:endParaRPr>
          </a:p>
        </p:txBody>
      </p:sp>
      <p:sp>
        <p:nvSpPr>
          <p:cNvPr id="190" name="矩形 189">
            <a:extLst>
              <a:ext uri="{FF2B5EF4-FFF2-40B4-BE49-F238E27FC236}">
                <a16:creationId xmlns:a16="http://schemas.microsoft.com/office/drawing/2014/main" id="{01ACF529-BC79-793C-3B0A-3EDCBF04755E}"/>
              </a:ext>
            </a:extLst>
          </p:cNvPr>
          <p:cNvSpPr/>
          <p:nvPr/>
        </p:nvSpPr>
        <p:spPr>
          <a:xfrm>
            <a:off x="9392956" y="3382016"/>
            <a:ext cx="217816" cy="213652"/>
          </a:xfrm>
          <a:prstGeom prst="rect">
            <a:avLst/>
          </a:prstGeom>
          <a:solidFill>
            <a:schemeClr val="accent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mn-ea"/>
            </a:endParaRPr>
          </a:p>
        </p:txBody>
      </p:sp>
      <p:sp>
        <p:nvSpPr>
          <p:cNvPr id="191" name="文本框 190">
            <a:extLst>
              <a:ext uri="{FF2B5EF4-FFF2-40B4-BE49-F238E27FC236}">
                <a16:creationId xmlns:a16="http://schemas.microsoft.com/office/drawing/2014/main" id="{300EFAC9-ACDE-FE04-E78D-E0884B2C50FC}"/>
              </a:ext>
            </a:extLst>
          </p:cNvPr>
          <p:cNvSpPr txBox="1"/>
          <p:nvPr/>
        </p:nvSpPr>
        <p:spPr>
          <a:xfrm>
            <a:off x="8580932" y="3201774"/>
            <a:ext cx="461683" cy="369332"/>
          </a:xfrm>
          <a:prstGeom prst="rect">
            <a:avLst/>
          </a:prstGeom>
          <a:noFill/>
        </p:spPr>
        <p:txBody>
          <a:bodyPr wrap="square" rtlCol="0">
            <a:spAutoFit/>
          </a:bodyPr>
          <a:lstStyle/>
          <a:p>
            <a:pPr algn="ctr"/>
            <a:r>
              <a:rPr lang="en-US" altLang="zh-CN" b="1" dirty="0">
                <a:latin typeface="+mn-ea"/>
              </a:rPr>
              <a:t>…</a:t>
            </a:r>
            <a:endParaRPr lang="zh-CN" altLang="en-US" b="1" dirty="0">
              <a:latin typeface="+mn-ea"/>
            </a:endParaRPr>
          </a:p>
        </p:txBody>
      </p:sp>
      <p:grpSp>
        <p:nvGrpSpPr>
          <p:cNvPr id="229" name="组合 228">
            <a:extLst>
              <a:ext uri="{FF2B5EF4-FFF2-40B4-BE49-F238E27FC236}">
                <a16:creationId xmlns:a16="http://schemas.microsoft.com/office/drawing/2014/main" id="{F28ED60A-DE2C-4B69-8079-5BC14B886632}"/>
              </a:ext>
            </a:extLst>
          </p:cNvPr>
          <p:cNvGrpSpPr/>
          <p:nvPr/>
        </p:nvGrpSpPr>
        <p:grpSpPr>
          <a:xfrm>
            <a:off x="8072185" y="4159541"/>
            <a:ext cx="1479177" cy="674766"/>
            <a:chOff x="8072185" y="4159541"/>
            <a:chExt cx="1479177" cy="674766"/>
          </a:xfrm>
        </p:grpSpPr>
        <p:sp>
          <p:nvSpPr>
            <p:cNvPr id="183" name="文本框 182">
              <a:extLst>
                <a:ext uri="{FF2B5EF4-FFF2-40B4-BE49-F238E27FC236}">
                  <a16:creationId xmlns:a16="http://schemas.microsoft.com/office/drawing/2014/main" id="{1036675E-F625-CF2D-7D6E-F1E02AEC5AEF}"/>
                </a:ext>
              </a:extLst>
            </p:cNvPr>
            <p:cNvSpPr txBox="1"/>
            <p:nvPr/>
          </p:nvSpPr>
          <p:spPr>
            <a:xfrm>
              <a:off x="8580932" y="4159541"/>
              <a:ext cx="461683" cy="369332"/>
            </a:xfrm>
            <a:prstGeom prst="rect">
              <a:avLst/>
            </a:prstGeom>
            <a:noFill/>
          </p:spPr>
          <p:txBody>
            <a:bodyPr wrap="square" rtlCol="0">
              <a:spAutoFit/>
            </a:bodyPr>
            <a:lstStyle/>
            <a:p>
              <a:pPr algn="ctr"/>
              <a:r>
                <a:rPr lang="en-US" altLang="zh-CN" b="1" dirty="0">
                  <a:latin typeface="+mn-ea"/>
                </a:rPr>
                <a:t>…</a:t>
              </a:r>
              <a:endParaRPr lang="zh-CN" altLang="en-US" b="1" dirty="0">
                <a:latin typeface="+mn-ea"/>
              </a:endParaRPr>
            </a:p>
          </p:txBody>
        </p:sp>
        <p:cxnSp>
          <p:nvCxnSpPr>
            <p:cNvPr id="194" name="直接箭头连接符 193">
              <a:extLst>
                <a:ext uri="{FF2B5EF4-FFF2-40B4-BE49-F238E27FC236}">
                  <a16:creationId xmlns:a16="http://schemas.microsoft.com/office/drawing/2014/main" id="{791CA9AE-0129-1004-AACE-A6F947499475}"/>
                </a:ext>
              </a:extLst>
            </p:cNvPr>
            <p:cNvCxnSpPr/>
            <p:nvPr/>
          </p:nvCxnSpPr>
          <p:spPr>
            <a:xfrm flipH="1">
              <a:off x="8114957" y="4250215"/>
              <a:ext cx="1" cy="584092"/>
            </a:xfrm>
            <a:prstGeom prst="straightConnector1">
              <a:avLst/>
            </a:prstGeom>
            <a:ln w="25400">
              <a:solidFill>
                <a:schemeClr val="tx1"/>
              </a:solidFill>
              <a:prstDash val="dash"/>
              <a:headEnd type="triangle"/>
              <a:tailEnd type="none" w="med" len="lg"/>
            </a:ln>
          </p:spPr>
          <p:style>
            <a:lnRef idx="1">
              <a:schemeClr val="accent1"/>
            </a:lnRef>
            <a:fillRef idx="0">
              <a:schemeClr val="accent1"/>
            </a:fillRef>
            <a:effectRef idx="0">
              <a:schemeClr val="accent1"/>
            </a:effectRef>
            <a:fontRef idx="minor">
              <a:schemeClr val="tx1"/>
            </a:fontRef>
          </p:style>
        </p:cxnSp>
        <p:cxnSp>
          <p:nvCxnSpPr>
            <p:cNvPr id="195" name="直接箭头连接符 194">
              <a:extLst>
                <a:ext uri="{FF2B5EF4-FFF2-40B4-BE49-F238E27FC236}">
                  <a16:creationId xmlns:a16="http://schemas.microsoft.com/office/drawing/2014/main" id="{286B4C04-5F8E-8009-BED4-9106EC2D3990}"/>
                </a:ext>
              </a:extLst>
            </p:cNvPr>
            <p:cNvCxnSpPr>
              <a:cxnSpLocks/>
            </p:cNvCxnSpPr>
            <p:nvPr/>
          </p:nvCxnSpPr>
          <p:spPr>
            <a:xfrm flipH="1">
              <a:off x="9501864" y="4250215"/>
              <a:ext cx="1" cy="584092"/>
            </a:xfrm>
            <a:prstGeom prst="straightConnector1">
              <a:avLst/>
            </a:prstGeom>
            <a:ln w="25400">
              <a:solidFill>
                <a:schemeClr val="tx1"/>
              </a:solidFill>
              <a:prstDash val="dash"/>
              <a:headEnd type="triangle"/>
              <a:tailEnd type="none" w="med" len="lg"/>
            </a:ln>
          </p:spPr>
          <p:style>
            <a:lnRef idx="1">
              <a:schemeClr val="accent1"/>
            </a:lnRef>
            <a:fillRef idx="0">
              <a:schemeClr val="accent1"/>
            </a:fillRef>
            <a:effectRef idx="0">
              <a:schemeClr val="accent1"/>
            </a:effectRef>
            <a:fontRef idx="minor">
              <a:schemeClr val="tx1"/>
            </a:fontRef>
          </p:style>
        </p:cxnSp>
        <p:sp>
          <p:nvSpPr>
            <p:cNvPr id="196" name="文本框 195">
              <a:extLst>
                <a:ext uri="{FF2B5EF4-FFF2-40B4-BE49-F238E27FC236}">
                  <a16:creationId xmlns:a16="http://schemas.microsoft.com/office/drawing/2014/main" id="{9EE215E4-464B-7581-6AEC-D709CD313657}"/>
                </a:ext>
              </a:extLst>
            </p:cNvPr>
            <p:cNvSpPr txBox="1"/>
            <p:nvPr/>
          </p:nvSpPr>
          <p:spPr>
            <a:xfrm>
              <a:off x="8072185" y="4411185"/>
              <a:ext cx="1479177" cy="369332"/>
            </a:xfrm>
            <a:prstGeom prst="rect">
              <a:avLst/>
            </a:prstGeom>
            <a:noFill/>
          </p:spPr>
          <p:txBody>
            <a:bodyPr wrap="square" rtlCol="0">
              <a:spAutoFit/>
            </a:bodyPr>
            <a:lstStyle/>
            <a:p>
              <a:pPr algn="ctr"/>
              <a:r>
                <a:rPr lang="zh-CN" altLang="en-US" b="1" dirty="0">
                  <a:solidFill>
                    <a:schemeClr val="accent3"/>
                  </a:solidFill>
                  <a:latin typeface="+mn-ea"/>
                </a:rPr>
                <a:t>用户数据报</a:t>
              </a:r>
            </a:p>
          </p:txBody>
        </p:sp>
      </p:grpSp>
      <p:sp>
        <p:nvSpPr>
          <p:cNvPr id="197" name="文本框 196">
            <a:extLst>
              <a:ext uri="{FF2B5EF4-FFF2-40B4-BE49-F238E27FC236}">
                <a16:creationId xmlns:a16="http://schemas.microsoft.com/office/drawing/2014/main" id="{485A1AB6-53FD-E2A0-A4C6-7A73AA565A26}"/>
              </a:ext>
            </a:extLst>
          </p:cNvPr>
          <p:cNvSpPr txBox="1"/>
          <p:nvPr/>
        </p:nvSpPr>
        <p:spPr>
          <a:xfrm>
            <a:off x="9486201" y="3069488"/>
            <a:ext cx="739589" cy="369332"/>
          </a:xfrm>
          <a:prstGeom prst="rect">
            <a:avLst/>
          </a:prstGeom>
          <a:noFill/>
        </p:spPr>
        <p:txBody>
          <a:bodyPr wrap="square" rtlCol="0">
            <a:spAutoFit/>
          </a:bodyPr>
          <a:lstStyle/>
          <a:p>
            <a:pPr algn="ctr"/>
            <a:r>
              <a:rPr lang="zh-CN" altLang="en-US" b="1" dirty="0">
                <a:solidFill>
                  <a:schemeClr val="accent3"/>
                </a:solidFill>
                <a:latin typeface="+mn-ea"/>
              </a:rPr>
              <a:t>端口</a:t>
            </a:r>
          </a:p>
        </p:txBody>
      </p:sp>
      <p:sp>
        <p:nvSpPr>
          <p:cNvPr id="198" name="矩形 197">
            <a:extLst>
              <a:ext uri="{FF2B5EF4-FFF2-40B4-BE49-F238E27FC236}">
                <a16:creationId xmlns:a16="http://schemas.microsoft.com/office/drawing/2014/main" id="{2CA104B0-85A8-517A-86E9-12AB387D1FD9}"/>
              </a:ext>
            </a:extLst>
          </p:cNvPr>
          <p:cNvSpPr/>
          <p:nvPr/>
        </p:nvSpPr>
        <p:spPr>
          <a:xfrm>
            <a:off x="7911012" y="4846860"/>
            <a:ext cx="3847974" cy="690276"/>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solidFill>
              <a:latin typeface="+mn-ea"/>
            </a:endParaRPr>
          </a:p>
          <a:p>
            <a:pPr algn="ctr"/>
            <a:r>
              <a:rPr lang="en-US" altLang="zh-CN" sz="2000" b="1" dirty="0">
                <a:solidFill>
                  <a:schemeClr val="tx1"/>
                </a:solidFill>
                <a:latin typeface="+mn-ea"/>
              </a:rPr>
              <a:t>IP</a:t>
            </a:r>
            <a:r>
              <a:rPr lang="zh-CN" altLang="en-US" sz="2000" b="1" dirty="0">
                <a:solidFill>
                  <a:schemeClr val="tx1"/>
                </a:solidFill>
                <a:latin typeface="+mn-ea"/>
              </a:rPr>
              <a:t>分用</a:t>
            </a:r>
          </a:p>
        </p:txBody>
      </p:sp>
      <p:sp>
        <p:nvSpPr>
          <p:cNvPr id="199" name="文本框 198">
            <a:extLst>
              <a:ext uri="{FF2B5EF4-FFF2-40B4-BE49-F238E27FC236}">
                <a16:creationId xmlns:a16="http://schemas.microsoft.com/office/drawing/2014/main" id="{3FF9F53F-FF46-B3B4-D762-173BE833092C}"/>
              </a:ext>
            </a:extLst>
          </p:cNvPr>
          <p:cNvSpPr txBox="1"/>
          <p:nvPr/>
        </p:nvSpPr>
        <p:spPr>
          <a:xfrm>
            <a:off x="7911012" y="4838914"/>
            <a:ext cx="1806390" cy="369332"/>
          </a:xfrm>
          <a:prstGeom prst="rect">
            <a:avLst/>
          </a:prstGeom>
          <a:noFill/>
        </p:spPr>
        <p:txBody>
          <a:bodyPr wrap="square" rtlCol="0">
            <a:spAutoFit/>
          </a:bodyPr>
          <a:lstStyle/>
          <a:p>
            <a:pPr algn="ctr"/>
            <a:r>
              <a:rPr lang="zh-CN" altLang="en-US" b="1" dirty="0">
                <a:latin typeface="+mn-ea"/>
              </a:rPr>
              <a:t>协议字段值</a:t>
            </a:r>
            <a:r>
              <a:rPr lang="en-US" altLang="zh-CN" b="1" dirty="0">
                <a:latin typeface="+mn-ea"/>
              </a:rPr>
              <a:t>=17</a:t>
            </a:r>
            <a:endParaRPr lang="zh-CN" altLang="en-US" b="1" dirty="0">
              <a:latin typeface="+mn-ea"/>
            </a:endParaRPr>
          </a:p>
        </p:txBody>
      </p:sp>
      <p:sp>
        <p:nvSpPr>
          <p:cNvPr id="200" name="文本框 199">
            <a:extLst>
              <a:ext uri="{FF2B5EF4-FFF2-40B4-BE49-F238E27FC236}">
                <a16:creationId xmlns:a16="http://schemas.microsoft.com/office/drawing/2014/main" id="{EE4F3986-33F8-46E7-4564-D4FAA3AA1AB3}"/>
              </a:ext>
            </a:extLst>
          </p:cNvPr>
          <p:cNvSpPr txBox="1"/>
          <p:nvPr/>
        </p:nvSpPr>
        <p:spPr>
          <a:xfrm>
            <a:off x="9961114" y="4838914"/>
            <a:ext cx="1788521" cy="369332"/>
          </a:xfrm>
          <a:prstGeom prst="rect">
            <a:avLst/>
          </a:prstGeom>
          <a:noFill/>
        </p:spPr>
        <p:txBody>
          <a:bodyPr wrap="square" rtlCol="0">
            <a:spAutoFit/>
          </a:bodyPr>
          <a:lstStyle/>
          <a:p>
            <a:pPr algn="ctr"/>
            <a:r>
              <a:rPr lang="zh-CN" altLang="en-US" b="1" dirty="0">
                <a:latin typeface="+mn-ea"/>
              </a:rPr>
              <a:t>协议字段值</a:t>
            </a:r>
            <a:r>
              <a:rPr lang="en-US" altLang="zh-CN" b="1" dirty="0">
                <a:latin typeface="+mn-ea"/>
              </a:rPr>
              <a:t>=6</a:t>
            </a:r>
            <a:endParaRPr lang="zh-CN" altLang="en-US" b="1" dirty="0">
              <a:latin typeface="+mn-ea"/>
            </a:endParaRPr>
          </a:p>
        </p:txBody>
      </p:sp>
      <p:grpSp>
        <p:nvGrpSpPr>
          <p:cNvPr id="220" name="组合 219">
            <a:extLst>
              <a:ext uri="{FF2B5EF4-FFF2-40B4-BE49-F238E27FC236}">
                <a16:creationId xmlns:a16="http://schemas.microsoft.com/office/drawing/2014/main" id="{73C832D4-78AA-D3A2-0BCB-C622031E052F}"/>
              </a:ext>
            </a:extLst>
          </p:cNvPr>
          <p:cNvGrpSpPr/>
          <p:nvPr/>
        </p:nvGrpSpPr>
        <p:grpSpPr>
          <a:xfrm>
            <a:off x="7915494" y="1806721"/>
            <a:ext cx="3834143" cy="1023207"/>
            <a:chOff x="7915494" y="1806721"/>
            <a:chExt cx="3834143" cy="1023207"/>
          </a:xfrm>
        </p:grpSpPr>
        <p:sp>
          <p:nvSpPr>
            <p:cNvPr id="184" name="流程图: 文档 183">
              <a:extLst>
                <a:ext uri="{FF2B5EF4-FFF2-40B4-BE49-F238E27FC236}">
                  <a16:creationId xmlns:a16="http://schemas.microsoft.com/office/drawing/2014/main" id="{35271CD0-80BA-687C-AF4F-4BEBAB9D2E41}"/>
                </a:ext>
              </a:extLst>
            </p:cNvPr>
            <p:cNvSpPr/>
            <p:nvPr/>
          </p:nvSpPr>
          <p:spPr>
            <a:xfrm>
              <a:off x="7915494" y="2345834"/>
              <a:ext cx="412377" cy="484094"/>
            </a:xfrm>
            <a:prstGeom prst="flowChartDocumen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mn-ea"/>
              </a:endParaRPr>
            </a:p>
          </p:txBody>
        </p:sp>
        <p:sp>
          <p:nvSpPr>
            <p:cNvPr id="185" name="流程图: 文档 184">
              <a:extLst>
                <a:ext uri="{FF2B5EF4-FFF2-40B4-BE49-F238E27FC236}">
                  <a16:creationId xmlns:a16="http://schemas.microsoft.com/office/drawing/2014/main" id="{7017684F-28A3-A115-934C-7873E4E09B9B}"/>
                </a:ext>
              </a:extLst>
            </p:cNvPr>
            <p:cNvSpPr/>
            <p:nvPr/>
          </p:nvSpPr>
          <p:spPr>
            <a:xfrm>
              <a:off x="9295676" y="2345834"/>
              <a:ext cx="412377" cy="484094"/>
            </a:xfrm>
            <a:prstGeom prst="flowChartDocumen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mn-ea"/>
              </a:endParaRPr>
            </a:p>
          </p:txBody>
        </p:sp>
        <p:sp>
          <p:nvSpPr>
            <p:cNvPr id="186" name="文本框 185">
              <a:extLst>
                <a:ext uri="{FF2B5EF4-FFF2-40B4-BE49-F238E27FC236}">
                  <a16:creationId xmlns:a16="http://schemas.microsoft.com/office/drawing/2014/main" id="{B323C64C-B661-A915-F0B8-5CE65713BE1C}"/>
                </a:ext>
              </a:extLst>
            </p:cNvPr>
            <p:cNvSpPr txBox="1"/>
            <p:nvPr/>
          </p:nvSpPr>
          <p:spPr>
            <a:xfrm>
              <a:off x="8580932" y="2382169"/>
              <a:ext cx="461683" cy="369332"/>
            </a:xfrm>
            <a:prstGeom prst="rect">
              <a:avLst/>
            </a:prstGeom>
            <a:noFill/>
          </p:spPr>
          <p:txBody>
            <a:bodyPr wrap="square" rtlCol="0">
              <a:spAutoFit/>
            </a:bodyPr>
            <a:lstStyle/>
            <a:p>
              <a:pPr algn="ctr"/>
              <a:r>
                <a:rPr lang="en-US" altLang="zh-CN" b="1" dirty="0">
                  <a:latin typeface="+mn-ea"/>
                </a:rPr>
                <a:t>…</a:t>
              </a:r>
              <a:endParaRPr lang="zh-CN" altLang="en-US" b="1" dirty="0">
                <a:latin typeface="+mn-ea"/>
              </a:endParaRPr>
            </a:p>
          </p:txBody>
        </p:sp>
        <p:sp>
          <p:nvSpPr>
            <p:cNvPr id="201" name="文本框 200">
              <a:extLst>
                <a:ext uri="{FF2B5EF4-FFF2-40B4-BE49-F238E27FC236}">
                  <a16:creationId xmlns:a16="http://schemas.microsoft.com/office/drawing/2014/main" id="{BEEB413C-D7DB-599E-A25A-F24D11EF8C54}"/>
                </a:ext>
              </a:extLst>
            </p:cNvPr>
            <p:cNvSpPr txBox="1"/>
            <p:nvPr/>
          </p:nvSpPr>
          <p:spPr>
            <a:xfrm>
              <a:off x="8849706" y="1806721"/>
              <a:ext cx="2012577" cy="369332"/>
            </a:xfrm>
            <a:prstGeom prst="rect">
              <a:avLst/>
            </a:prstGeom>
            <a:noFill/>
          </p:spPr>
          <p:txBody>
            <a:bodyPr wrap="square" rtlCol="0">
              <a:spAutoFit/>
            </a:bodyPr>
            <a:lstStyle/>
            <a:p>
              <a:pPr algn="ctr"/>
              <a:r>
                <a:rPr lang="zh-CN" altLang="en-US" b="1" dirty="0">
                  <a:solidFill>
                    <a:schemeClr val="accent1"/>
                  </a:solidFill>
                  <a:latin typeface="+mn-ea"/>
                </a:rPr>
                <a:t>各种应用层进程</a:t>
              </a:r>
            </a:p>
          </p:txBody>
        </p:sp>
        <p:sp>
          <p:nvSpPr>
            <p:cNvPr id="203" name="流程图: 文档 202">
              <a:extLst>
                <a:ext uri="{FF2B5EF4-FFF2-40B4-BE49-F238E27FC236}">
                  <a16:creationId xmlns:a16="http://schemas.microsoft.com/office/drawing/2014/main" id="{39F46DF8-D9E0-0992-ACA0-71DCF355C71C}"/>
                </a:ext>
              </a:extLst>
            </p:cNvPr>
            <p:cNvSpPr/>
            <p:nvPr/>
          </p:nvSpPr>
          <p:spPr>
            <a:xfrm>
              <a:off x="9957078" y="2345834"/>
              <a:ext cx="412377" cy="484094"/>
            </a:xfrm>
            <a:prstGeom prst="flowChartDocumen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mn-ea"/>
              </a:endParaRPr>
            </a:p>
          </p:txBody>
        </p:sp>
        <p:sp>
          <p:nvSpPr>
            <p:cNvPr id="204" name="流程图: 文档 203">
              <a:extLst>
                <a:ext uri="{FF2B5EF4-FFF2-40B4-BE49-F238E27FC236}">
                  <a16:creationId xmlns:a16="http://schemas.microsoft.com/office/drawing/2014/main" id="{847BC270-5BBE-E9C1-B902-B398367C6491}"/>
                </a:ext>
              </a:extLst>
            </p:cNvPr>
            <p:cNvSpPr/>
            <p:nvPr/>
          </p:nvSpPr>
          <p:spPr>
            <a:xfrm>
              <a:off x="11337260" y="2345834"/>
              <a:ext cx="412377" cy="484094"/>
            </a:xfrm>
            <a:prstGeom prst="flowChartDocumen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mn-ea"/>
              </a:endParaRPr>
            </a:p>
          </p:txBody>
        </p:sp>
        <p:sp>
          <p:nvSpPr>
            <p:cNvPr id="205" name="文本框 204">
              <a:extLst>
                <a:ext uri="{FF2B5EF4-FFF2-40B4-BE49-F238E27FC236}">
                  <a16:creationId xmlns:a16="http://schemas.microsoft.com/office/drawing/2014/main" id="{1458E68F-31D5-04EB-1046-7F2BAF01DF18}"/>
                </a:ext>
              </a:extLst>
            </p:cNvPr>
            <p:cNvSpPr txBox="1"/>
            <p:nvPr/>
          </p:nvSpPr>
          <p:spPr>
            <a:xfrm>
              <a:off x="10622516" y="2382169"/>
              <a:ext cx="461683" cy="369332"/>
            </a:xfrm>
            <a:prstGeom prst="rect">
              <a:avLst/>
            </a:prstGeom>
            <a:noFill/>
          </p:spPr>
          <p:txBody>
            <a:bodyPr wrap="square" rtlCol="0">
              <a:spAutoFit/>
            </a:bodyPr>
            <a:lstStyle/>
            <a:p>
              <a:pPr algn="ctr"/>
              <a:r>
                <a:rPr lang="en-US" altLang="zh-CN" b="1" dirty="0">
                  <a:latin typeface="+mn-ea"/>
                </a:rPr>
                <a:t>…</a:t>
              </a:r>
              <a:endParaRPr lang="zh-CN" altLang="en-US" b="1" dirty="0">
                <a:latin typeface="+mn-ea"/>
              </a:endParaRPr>
            </a:p>
          </p:txBody>
        </p:sp>
      </p:grpSp>
      <p:sp>
        <p:nvSpPr>
          <p:cNvPr id="207" name="矩形 206">
            <a:extLst>
              <a:ext uri="{FF2B5EF4-FFF2-40B4-BE49-F238E27FC236}">
                <a16:creationId xmlns:a16="http://schemas.microsoft.com/office/drawing/2014/main" id="{812790D4-3510-52BE-E218-0214D6AE9CDC}"/>
              </a:ext>
            </a:extLst>
          </p:cNvPr>
          <p:cNvSpPr/>
          <p:nvPr/>
        </p:nvSpPr>
        <p:spPr>
          <a:xfrm>
            <a:off x="9952595" y="3551993"/>
            <a:ext cx="1806390" cy="69027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mn-ea"/>
              </a:rPr>
              <a:t>TCP</a:t>
            </a:r>
            <a:r>
              <a:rPr lang="zh-CN" altLang="en-US" sz="2000" b="1" dirty="0">
                <a:solidFill>
                  <a:schemeClr val="bg1"/>
                </a:solidFill>
                <a:latin typeface="+mn-ea"/>
              </a:rPr>
              <a:t>分用</a:t>
            </a:r>
          </a:p>
        </p:txBody>
      </p:sp>
      <p:sp>
        <p:nvSpPr>
          <p:cNvPr id="208" name="矩形 207">
            <a:extLst>
              <a:ext uri="{FF2B5EF4-FFF2-40B4-BE49-F238E27FC236}">
                <a16:creationId xmlns:a16="http://schemas.microsoft.com/office/drawing/2014/main" id="{6CBD8F81-2449-10E1-6977-9F26003A2FFE}"/>
              </a:ext>
            </a:extLst>
          </p:cNvPr>
          <p:cNvSpPr/>
          <p:nvPr/>
        </p:nvSpPr>
        <p:spPr>
          <a:xfrm>
            <a:off x="10054358" y="3382016"/>
            <a:ext cx="217816" cy="213652"/>
          </a:xfrm>
          <a:prstGeom prst="rect">
            <a:avLst/>
          </a:prstGeom>
          <a:solidFill>
            <a:schemeClr val="accent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mn-ea"/>
            </a:endParaRPr>
          </a:p>
        </p:txBody>
      </p:sp>
      <p:sp>
        <p:nvSpPr>
          <p:cNvPr id="209" name="矩形 208">
            <a:extLst>
              <a:ext uri="{FF2B5EF4-FFF2-40B4-BE49-F238E27FC236}">
                <a16:creationId xmlns:a16="http://schemas.microsoft.com/office/drawing/2014/main" id="{2EA14165-2AF0-7F94-0144-A6518DCF349C}"/>
              </a:ext>
            </a:extLst>
          </p:cNvPr>
          <p:cNvSpPr/>
          <p:nvPr/>
        </p:nvSpPr>
        <p:spPr>
          <a:xfrm>
            <a:off x="11434540" y="3382016"/>
            <a:ext cx="217816" cy="213652"/>
          </a:xfrm>
          <a:prstGeom prst="rect">
            <a:avLst/>
          </a:prstGeom>
          <a:solidFill>
            <a:schemeClr val="accent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mn-ea"/>
            </a:endParaRPr>
          </a:p>
        </p:txBody>
      </p:sp>
      <p:sp>
        <p:nvSpPr>
          <p:cNvPr id="210" name="文本框 209">
            <a:extLst>
              <a:ext uri="{FF2B5EF4-FFF2-40B4-BE49-F238E27FC236}">
                <a16:creationId xmlns:a16="http://schemas.microsoft.com/office/drawing/2014/main" id="{B48ACA06-6FC0-3894-307F-41FB1E3F38FE}"/>
              </a:ext>
            </a:extLst>
          </p:cNvPr>
          <p:cNvSpPr txBox="1"/>
          <p:nvPr/>
        </p:nvSpPr>
        <p:spPr>
          <a:xfrm>
            <a:off x="10622516" y="3201774"/>
            <a:ext cx="461683" cy="369332"/>
          </a:xfrm>
          <a:prstGeom prst="rect">
            <a:avLst/>
          </a:prstGeom>
          <a:noFill/>
        </p:spPr>
        <p:txBody>
          <a:bodyPr wrap="square" rtlCol="0">
            <a:spAutoFit/>
          </a:bodyPr>
          <a:lstStyle/>
          <a:p>
            <a:pPr algn="ctr"/>
            <a:r>
              <a:rPr lang="en-US" altLang="zh-CN" b="1" dirty="0">
                <a:latin typeface="+mn-ea"/>
              </a:rPr>
              <a:t>…</a:t>
            </a:r>
            <a:endParaRPr lang="zh-CN" altLang="en-US" b="1" dirty="0">
              <a:latin typeface="+mn-ea"/>
            </a:endParaRPr>
          </a:p>
        </p:txBody>
      </p:sp>
      <p:grpSp>
        <p:nvGrpSpPr>
          <p:cNvPr id="231" name="组合 230">
            <a:extLst>
              <a:ext uri="{FF2B5EF4-FFF2-40B4-BE49-F238E27FC236}">
                <a16:creationId xmlns:a16="http://schemas.microsoft.com/office/drawing/2014/main" id="{F008BA27-B4BB-20ED-506C-A9F93CA5120C}"/>
              </a:ext>
            </a:extLst>
          </p:cNvPr>
          <p:cNvGrpSpPr/>
          <p:nvPr/>
        </p:nvGrpSpPr>
        <p:grpSpPr>
          <a:xfrm>
            <a:off x="8072185" y="2797924"/>
            <a:ext cx="3520761" cy="584092"/>
            <a:chOff x="8072185" y="2797924"/>
            <a:chExt cx="3520761" cy="584092"/>
          </a:xfrm>
        </p:grpSpPr>
        <p:sp>
          <p:nvSpPr>
            <p:cNvPr id="187" name="文本框 186">
              <a:extLst>
                <a:ext uri="{FF2B5EF4-FFF2-40B4-BE49-F238E27FC236}">
                  <a16:creationId xmlns:a16="http://schemas.microsoft.com/office/drawing/2014/main" id="{6A12B9DA-C77A-75CB-BA4E-B5A87153951C}"/>
                </a:ext>
              </a:extLst>
            </p:cNvPr>
            <p:cNvSpPr txBox="1"/>
            <p:nvPr/>
          </p:nvSpPr>
          <p:spPr>
            <a:xfrm>
              <a:off x="8072185" y="2876876"/>
              <a:ext cx="1479177" cy="369332"/>
            </a:xfrm>
            <a:prstGeom prst="rect">
              <a:avLst/>
            </a:prstGeom>
            <a:noFill/>
          </p:spPr>
          <p:txBody>
            <a:bodyPr wrap="square" rtlCol="0">
              <a:spAutoFit/>
            </a:bodyPr>
            <a:lstStyle/>
            <a:p>
              <a:pPr algn="ctr"/>
              <a:r>
                <a:rPr lang="zh-CN" altLang="en-US" b="1" dirty="0">
                  <a:solidFill>
                    <a:schemeClr val="accent1"/>
                  </a:solidFill>
                  <a:latin typeface="+mn-ea"/>
                </a:rPr>
                <a:t>应用报文</a:t>
              </a:r>
            </a:p>
          </p:txBody>
        </p:sp>
        <p:cxnSp>
          <p:nvCxnSpPr>
            <p:cNvPr id="192" name="直接箭头连接符 191">
              <a:extLst>
                <a:ext uri="{FF2B5EF4-FFF2-40B4-BE49-F238E27FC236}">
                  <a16:creationId xmlns:a16="http://schemas.microsoft.com/office/drawing/2014/main" id="{B93F0C1E-377F-40FE-1C6B-1DB57DD7C076}"/>
                </a:ext>
              </a:extLst>
            </p:cNvPr>
            <p:cNvCxnSpPr>
              <a:stCxn id="184" idx="2"/>
              <a:endCxn id="189" idx="0"/>
            </p:cNvCxnSpPr>
            <p:nvPr/>
          </p:nvCxnSpPr>
          <p:spPr>
            <a:xfrm flipH="1">
              <a:off x="8121682" y="2797924"/>
              <a:ext cx="1" cy="584092"/>
            </a:xfrm>
            <a:prstGeom prst="straightConnector1">
              <a:avLst/>
            </a:prstGeom>
            <a:ln w="25400">
              <a:solidFill>
                <a:schemeClr val="tx1"/>
              </a:solidFill>
              <a:prstDash val="dash"/>
              <a:headEnd type="triangle"/>
              <a:tailEnd type="none" w="med" len="lg"/>
            </a:ln>
          </p:spPr>
          <p:style>
            <a:lnRef idx="1">
              <a:schemeClr val="accent1"/>
            </a:lnRef>
            <a:fillRef idx="0">
              <a:schemeClr val="accent1"/>
            </a:fillRef>
            <a:effectRef idx="0">
              <a:schemeClr val="accent1"/>
            </a:effectRef>
            <a:fontRef idx="minor">
              <a:schemeClr val="tx1"/>
            </a:fontRef>
          </p:style>
        </p:cxnSp>
        <p:cxnSp>
          <p:nvCxnSpPr>
            <p:cNvPr id="193" name="直接箭头连接符 192">
              <a:extLst>
                <a:ext uri="{FF2B5EF4-FFF2-40B4-BE49-F238E27FC236}">
                  <a16:creationId xmlns:a16="http://schemas.microsoft.com/office/drawing/2014/main" id="{2D612020-957F-82F9-FB1A-9C6E08469B59}"/>
                </a:ext>
              </a:extLst>
            </p:cNvPr>
            <p:cNvCxnSpPr>
              <a:cxnSpLocks/>
            </p:cNvCxnSpPr>
            <p:nvPr/>
          </p:nvCxnSpPr>
          <p:spPr>
            <a:xfrm flipH="1">
              <a:off x="9501864" y="2797924"/>
              <a:ext cx="1" cy="584092"/>
            </a:xfrm>
            <a:prstGeom prst="straightConnector1">
              <a:avLst/>
            </a:prstGeom>
            <a:ln w="25400">
              <a:solidFill>
                <a:schemeClr val="tx1"/>
              </a:solidFill>
              <a:prstDash val="dash"/>
              <a:headEnd type="triangle"/>
              <a:tailEnd type="none" w="med" len="lg"/>
            </a:ln>
          </p:spPr>
          <p:style>
            <a:lnRef idx="1">
              <a:schemeClr val="accent1"/>
            </a:lnRef>
            <a:fillRef idx="0">
              <a:schemeClr val="accent1"/>
            </a:fillRef>
            <a:effectRef idx="0">
              <a:schemeClr val="accent1"/>
            </a:effectRef>
            <a:fontRef idx="minor">
              <a:schemeClr val="tx1"/>
            </a:fontRef>
          </p:style>
        </p:cxnSp>
        <p:sp>
          <p:nvSpPr>
            <p:cNvPr id="206" name="文本框 205">
              <a:extLst>
                <a:ext uri="{FF2B5EF4-FFF2-40B4-BE49-F238E27FC236}">
                  <a16:creationId xmlns:a16="http://schemas.microsoft.com/office/drawing/2014/main" id="{1DCA4330-0BDD-20DE-E7DF-23FDAF1325D7}"/>
                </a:ext>
              </a:extLst>
            </p:cNvPr>
            <p:cNvSpPr txBox="1"/>
            <p:nvPr/>
          </p:nvSpPr>
          <p:spPr>
            <a:xfrm>
              <a:off x="10113769" y="2876876"/>
              <a:ext cx="1479177" cy="369332"/>
            </a:xfrm>
            <a:prstGeom prst="rect">
              <a:avLst/>
            </a:prstGeom>
            <a:noFill/>
          </p:spPr>
          <p:txBody>
            <a:bodyPr wrap="square" rtlCol="0">
              <a:spAutoFit/>
            </a:bodyPr>
            <a:lstStyle/>
            <a:p>
              <a:pPr algn="ctr"/>
              <a:r>
                <a:rPr lang="zh-CN" altLang="en-US" b="1" dirty="0">
                  <a:solidFill>
                    <a:schemeClr val="accent1"/>
                  </a:solidFill>
                  <a:latin typeface="+mn-ea"/>
                </a:rPr>
                <a:t>应用报文</a:t>
              </a:r>
            </a:p>
          </p:txBody>
        </p:sp>
        <p:cxnSp>
          <p:nvCxnSpPr>
            <p:cNvPr id="211" name="直接箭头连接符 210">
              <a:extLst>
                <a:ext uri="{FF2B5EF4-FFF2-40B4-BE49-F238E27FC236}">
                  <a16:creationId xmlns:a16="http://schemas.microsoft.com/office/drawing/2014/main" id="{FEB1E8DC-885A-7D47-4FDE-108E4EAA883C}"/>
                </a:ext>
              </a:extLst>
            </p:cNvPr>
            <p:cNvCxnSpPr>
              <a:stCxn id="203" idx="2"/>
              <a:endCxn id="208" idx="0"/>
            </p:cNvCxnSpPr>
            <p:nvPr/>
          </p:nvCxnSpPr>
          <p:spPr>
            <a:xfrm flipH="1">
              <a:off x="10163266" y="2797924"/>
              <a:ext cx="1" cy="584092"/>
            </a:xfrm>
            <a:prstGeom prst="straightConnector1">
              <a:avLst/>
            </a:prstGeom>
            <a:ln w="25400">
              <a:solidFill>
                <a:schemeClr val="tx1"/>
              </a:solidFill>
              <a:prstDash val="dash"/>
              <a:headEnd type="triangle"/>
              <a:tailEnd type="none" w="med" len="lg"/>
            </a:ln>
          </p:spPr>
          <p:style>
            <a:lnRef idx="1">
              <a:schemeClr val="accent1"/>
            </a:lnRef>
            <a:fillRef idx="0">
              <a:schemeClr val="accent1"/>
            </a:fillRef>
            <a:effectRef idx="0">
              <a:schemeClr val="accent1"/>
            </a:effectRef>
            <a:fontRef idx="minor">
              <a:schemeClr val="tx1"/>
            </a:fontRef>
          </p:style>
        </p:cxnSp>
        <p:cxnSp>
          <p:nvCxnSpPr>
            <p:cNvPr id="212" name="直接箭头连接符 211">
              <a:extLst>
                <a:ext uri="{FF2B5EF4-FFF2-40B4-BE49-F238E27FC236}">
                  <a16:creationId xmlns:a16="http://schemas.microsoft.com/office/drawing/2014/main" id="{0F26341E-DF57-1B6A-5557-225C0B8805E4}"/>
                </a:ext>
              </a:extLst>
            </p:cNvPr>
            <p:cNvCxnSpPr>
              <a:cxnSpLocks/>
            </p:cNvCxnSpPr>
            <p:nvPr/>
          </p:nvCxnSpPr>
          <p:spPr>
            <a:xfrm flipH="1">
              <a:off x="11543448" y="2797924"/>
              <a:ext cx="1" cy="584092"/>
            </a:xfrm>
            <a:prstGeom prst="straightConnector1">
              <a:avLst/>
            </a:prstGeom>
            <a:ln w="25400">
              <a:solidFill>
                <a:schemeClr val="tx1"/>
              </a:solidFill>
              <a:prstDash val="dash"/>
              <a:headEnd type="triangle"/>
              <a:tailEnd type="none" w="med" len="lg"/>
            </a:ln>
          </p:spPr>
          <p:style>
            <a:lnRef idx="1">
              <a:schemeClr val="accent1"/>
            </a:lnRef>
            <a:fillRef idx="0">
              <a:schemeClr val="accent1"/>
            </a:fillRef>
            <a:effectRef idx="0">
              <a:schemeClr val="accent1"/>
            </a:effectRef>
            <a:fontRef idx="minor">
              <a:schemeClr val="tx1"/>
            </a:fontRef>
          </p:style>
        </p:cxnSp>
      </p:grpSp>
      <p:grpSp>
        <p:nvGrpSpPr>
          <p:cNvPr id="230" name="组合 229">
            <a:extLst>
              <a:ext uri="{FF2B5EF4-FFF2-40B4-BE49-F238E27FC236}">
                <a16:creationId xmlns:a16="http://schemas.microsoft.com/office/drawing/2014/main" id="{DF74E53A-C531-BB46-99D5-2AB09BD55E99}"/>
              </a:ext>
            </a:extLst>
          </p:cNvPr>
          <p:cNvGrpSpPr/>
          <p:nvPr/>
        </p:nvGrpSpPr>
        <p:grpSpPr>
          <a:xfrm>
            <a:off x="10113769" y="4159541"/>
            <a:ext cx="1479177" cy="674766"/>
            <a:chOff x="10113769" y="4159541"/>
            <a:chExt cx="1479177" cy="674766"/>
          </a:xfrm>
        </p:grpSpPr>
        <p:cxnSp>
          <p:nvCxnSpPr>
            <p:cNvPr id="213" name="直接箭头连接符 212">
              <a:extLst>
                <a:ext uri="{FF2B5EF4-FFF2-40B4-BE49-F238E27FC236}">
                  <a16:creationId xmlns:a16="http://schemas.microsoft.com/office/drawing/2014/main" id="{0B5FCF6F-5764-60A9-7AC6-159351668401}"/>
                </a:ext>
              </a:extLst>
            </p:cNvPr>
            <p:cNvCxnSpPr/>
            <p:nvPr/>
          </p:nvCxnSpPr>
          <p:spPr>
            <a:xfrm flipH="1">
              <a:off x="10156541" y="4250215"/>
              <a:ext cx="1" cy="584092"/>
            </a:xfrm>
            <a:prstGeom prst="straightConnector1">
              <a:avLst/>
            </a:prstGeom>
            <a:ln w="25400">
              <a:solidFill>
                <a:schemeClr val="tx1"/>
              </a:solidFill>
              <a:prstDash val="dash"/>
              <a:headEnd type="triangle"/>
              <a:tailEnd type="none" w="med" len="lg"/>
            </a:ln>
          </p:spPr>
          <p:style>
            <a:lnRef idx="1">
              <a:schemeClr val="accent1"/>
            </a:lnRef>
            <a:fillRef idx="0">
              <a:schemeClr val="accent1"/>
            </a:fillRef>
            <a:effectRef idx="0">
              <a:schemeClr val="accent1"/>
            </a:effectRef>
            <a:fontRef idx="minor">
              <a:schemeClr val="tx1"/>
            </a:fontRef>
          </p:style>
        </p:cxnSp>
        <p:cxnSp>
          <p:nvCxnSpPr>
            <p:cNvPr id="214" name="直接箭头连接符 213">
              <a:extLst>
                <a:ext uri="{FF2B5EF4-FFF2-40B4-BE49-F238E27FC236}">
                  <a16:creationId xmlns:a16="http://schemas.microsoft.com/office/drawing/2014/main" id="{C227708B-049A-D700-C826-F8812F08ECE2}"/>
                </a:ext>
              </a:extLst>
            </p:cNvPr>
            <p:cNvCxnSpPr>
              <a:cxnSpLocks/>
            </p:cNvCxnSpPr>
            <p:nvPr/>
          </p:nvCxnSpPr>
          <p:spPr>
            <a:xfrm flipH="1">
              <a:off x="11543448" y="4250215"/>
              <a:ext cx="1" cy="584092"/>
            </a:xfrm>
            <a:prstGeom prst="straightConnector1">
              <a:avLst/>
            </a:prstGeom>
            <a:ln w="25400">
              <a:solidFill>
                <a:schemeClr val="tx1"/>
              </a:solidFill>
              <a:prstDash val="dash"/>
              <a:headEnd type="triangle"/>
              <a:tailEnd type="none" w="med" len="lg"/>
            </a:ln>
          </p:spPr>
          <p:style>
            <a:lnRef idx="1">
              <a:schemeClr val="accent1"/>
            </a:lnRef>
            <a:fillRef idx="0">
              <a:schemeClr val="accent1"/>
            </a:fillRef>
            <a:effectRef idx="0">
              <a:schemeClr val="accent1"/>
            </a:effectRef>
            <a:fontRef idx="minor">
              <a:schemeClr val="tx1"/>
            </a:fontRef>
          </p:style>
        </p:cxnSp>
        <p:sp>
          <p:nvSpPr>
            <p:cNvPr id="215" name="文本框 214">
              <a:extLst>
                <a:ext uri="{FF2B5EF4-FFF2-40B4-BE49-F238E27FC236}">
                  <a16:creationId xmlns:a16="http://schemas.microsoft.com/office/drawing/2014/main" id="{3D2D636E-8312-8654-D3F2-39A3198E5309}"/>
                </a:ext>
              </a:extLst>
            </p:cNvPr>
            <p:cNvSpPr txBox="1"/>
            <p:nvPr/>
          </p:nvSpPr>
          <p:spPr>
            <a:xfrm>
              <a:off x="10113769" y="4411185"/>
              <a:ext cx="1479177" cy="369332"/>
            </a:xfrm>
            <a:prstGeom prst="rect">
              <a:avLst/>
            </a:prstGeom>
            <a:noFill/>
          </p:spPr>
          <p:txBody>
            <a:bodyPr wrap="square" rtlCol="0">
              <a:spAutoFit/>
            </a:bodyPr>
            <a:lstStyle/>
            <a:p>
              <a:pPr algn="ctr"/>
              <a:r>
                <a:rPr lang="zh-CN" altLang="en-US" b="1" dirty="0">
                  <a:solidFill>
                    <a:schemeClr val="accent3"/>
                  </a:solidFill>
                  <a:latin typeface="+mn-ea"/>
                </a:rPr>
                <a:t>报文段</a:t>
              </a:r>
            </a:p>
          </p:txBody>
        </p:sp>
        <p:sp>
          <p:nvSpPr>
            <p:cNvPr id="216" name="文本框 215">
              <a:extLst>
                <a:ext uri="{FF2B5EF4-FFF2-40B4-BE49-F238E27FC236}">
                  <a16:creationId xmlns:a16="http://schemas.microsoft.com/office/drawing/2014/main" id="{2DC83E14-EAC9-F3DC-FC07-461AE0E747A7}"/>
                </a:ext>
              </a:extLst>
            </p:cNvPr>
            <p:cNvSpPr txBox="1"/>
            <p:nvPr/>
          </p:nvSpPr>
          <p:spPr>
            <a:xfrm>
              <a:off x="10622516" y="4159541"/>
              <a:ext cx="461683" cy="369332"/>
            </a:xfrm>
            <a:prstGeom prst="rect">
              <a:avLst/>
            </a:prstGeom>
            <a:noFill/>
          </p:spPr>
          <p:txBody>
            <a:bodyPr wrap="square" rtlCol="0">
              <a:spAutoFit/>
            </a:bodyPr>
            <a:lstStyle/>
            <a:p>
              <a:pPr algn="ctr"/>
              <a:r>
                <a:rPr lang="en-US" altLang="zh-CN" b="1" dirty="0">
                  <a:latin typeface="+mn-ea"/>
                </a:rPr>
                <a:t>…</a:t>
              </a:r>
              <a:endParaRPr lang="zh-CN" altLang="en-US" b="1" dirty="0">
                <a:latin typeface="+mn-ea"/>
              </a:endParaRPr>
            </a:p>
          </p:txBody>
        </p:sp>
      </p:grpSp>
      <p:grpSp>
        <p:nvGrpSpPr>
          <p:cNvPr id="228" name="组合 227">
            <a:extLst>
              <a:ext uri="{FF2B5EF4-FFF2-40B4-BE49-F238E27FC236}">
                <a16:creationId xmlns:a16="http://schemas.microsoft.com/office/drawing/2014/main" id="{C1C04F2E-FCC6-2DDC-BAAC-A37624AC2F42}"/>
              </a:ext>
            </a:extLst>
          </p:cNvPr>
          <p:cNvGrpSpPr/>
          <p:nvPr/>
        </p:nvGrpSpPr>
        <p:grpSpPr>
          <a:xfrm>
            <a:off x="4275476" y="4960588"/>
            <a:ext cx="3635535" cy="462820"/>
            <a:chOff x="4275476" y="4960588"/>
            <a:chExt cx="3635535" cy="462820"/>
          </a:xfrm>
        </p:grpSpPr>
        <p:cxnSp>
          <p:nvCxnSpPr>
            <p:cNvPr id="227" name="直接箭头连接符 226">
              <a:extLst>
                <a:ext uri="{FF2B5EF4-FFF2-40B4-BE49-F238E27FC236}">
                  <a16:creationId xmlns:a16="http://schemas.microsoft.com/office/drawing/2014/main" id="{383ED593-7218-FBE8-6389-13E96ECEBC28}"/>
                </a:ext>
              </a:extLst>
            </p:cNvPr>
            <p:cNvCxnSpPr/>
            <p:nvPr/>
          </p:nvCxnSpPr>
          <p:spPr>
            <a:xfrm>
              <a:off x="4275476" y="5191998"/>
              <a:ext cx="3635535" cy="0"/>
            </a:xfrm>
            <a:prstGeom prst="straightConnector1">
              <a:avLst/>
            </a:prstGeom>
            <a:ln w="381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225" name="标注: 右箭头 224">
              <a:extLst>
                <a:ext uri="{FF2B5EF4-FFF2-40B4-BE49-F238E27FC236}">
                  <a16:creationId xmlns:a16="http://schemas.microsoft.com/office/drawing/2014/main" id="{CEAECF24-FC51-93CC-FBF6-BDF70977C206}"/>
                </a:ext>
              </a:extLst>
            </p:cNvPr>
            <p:cNvSpPr/>
            <p:nvPr/>
          </p:nvSpPr>
          <p:spPr>
            <a:xfrm>
              <a:off x="5241460" y="4960588"/>
              <a:ext cx="1724297" cy="462820"/>
            </a:xfrm>
            <a:prstGeom prst="rightArrowCallout">
              <a:avLst>
                <a:gd name="adj1" fmla="val 25000"/>
                <a:gd name="adj2" fmla="val 25000"/>
                <a:gd name="adj3" fmla="val 25000"/>
                <a:gd name="adj4" fmla="val 86189"/>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b="1" dirty="0">
                  <a:solidFill>
                    <a:schemeClr val="tx1"/>
                  </a:solidFill>
                </a:rPr>
                <a:t>IP</a:t>
              </a:r>
              <a:r>
                <a:rPr lang="zh-CN" altLang="en-US" b="1" dirty="0">
                  <a:solidFill>
                    <a:schemeClr val="tx1"/>
                  </a:solidFill>
                </a:rPr>
                <a:t>数据报</a:t>
              </a:r>
            </a:p>
          </p:txBody>
        </p:sp>
      </p:grpSp>
    </p:spTree>
    <p:custDataLst>
      <p:tags r:id="rId1"/>
    </p:custDataLst>
    <p:extLst>
      <p:ext uri="{BB962C8B-B14F-4D97-AF65-F5344CB8AC3E}">
        <p14:creationId xmlns:p14="http://schemas.microsoft.com/office/powerpoint/2010/main" val="120584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17"/>
                                        </p:tgtEl>
                                        <p:attrNameLst>
                                          <p:attrName>style.visibility</p:attrName>
                                        </p:attrNameLst>
                                      </p:cBhvr>
                                      <p:to>
                                        <p:strVal val="visible"/>
                                      </p:to>
                                    </p:set>
                                    <p:anim calcmode="lin" valueType="num">
                                      <p:cBhvr additive="base">
                                        <p:cTn id="13" dur="500" fill="hold"/>
                                        <p:tgtEl>
                                          <p:spTgt spid="217"/>
                                        </p:tgtEl>
                                        <p:attrNameLst>
                                          <p:attrName>ppt_x</p:attrName>
                                        </p:attrNameLst>
                                      </p:cBhvr>
                                      <p:tavLst>
                                        <p:tav tm="0">
                                          <p:val>
                                            <p:strVal val="0-#ppt_w/2"/>
                                          </p:val>
                                        </p:tav>
                                        <p:tav tm="100000">
                                          <p:val>
                                            <p:strVal val="#ppt_x"/>
                                          </p:val>
                                        </p:tav>
                                      </p:tavLst>
                                    </p:anim>
                                    <p:anim calcmode="lin" valueType="num">
                                      <p:cBhvr additive="base">
                                        <p:cTn id="14" dur="500" fill="hold"/>
                                        <p:tgtEl>
                                          <p:spTgt spid="217"/>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218"/>
                                        </p:tgtEl>
                                        <p:attrNameLst>
                                          <p:attrName>style.visibility</p:attrName>
                                        </p:attrNameLst>
                                      </p:cBhvr>
                                      <p:to>
                                        <p:strVal val="visible"/>
                                      </p:to>
                                    </p:set>
                                    <p:anim calcmode="lin" valueType="num">
                                      <p:cBhvr additive="base">
                                        <p:cTn id="17" dur="500" fill="hold"/>
                                        <p:tgtEl>
                                          <p:spTgt spid="218"/>
                                        </p:tgtEl>
                                        <p:attrNameLst>
                                          <p:attrName>ppt_x</p:attrName>
                                        </p:attrNameLst>
                                      </p:cBhvr>
                                      <p:tavLst>
                                        <p:tav tm="0">
                                          <p:val>
                                            <p:strVal val="1+#ppt_w/2"/>
                                          </p:val>
                                        </p:tav>
                                        <p:tav tm="100000">
                                          <p:val>
                                            <p:strVal val="#ppt_x"/>
                                          </p:val>
                                        </p:tav>
                                      </p:tavLst>
                                    </p:anim>
                                    <p:anim calcmode="lin" valueType="num">
                                      <p:cBhvr additive="base">
                                        <p:cTn id="18" dur="500" fill="hold"/>
                                        <p:tgtEl>
                                          <p:spTgt spid="21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219"/>
                                        </p:tgtEl>
                                        <p:attrNameLst>
                                          <p:attrName>style.visibility</p:attrName>
                                        </p:attrNameLst>
                                      </p:cBhvr>
                                      <p:to>
                                        <p:strVal val="visible"/>
                                      </p:to>
                                    </p:set>
                                    <p:anim calcmode="lin" valueType="num">
                                      <p:cBhvr>
                                        <p:cTn id="23" dur="500" fill="hold"/>
                                        <p:tgtEl>
                                          <p:spTgt spid="219"/>
                                        </p:tgtEl>
                                        <p:attrNameLst>
                                          <p:attrName>ppt_w</p:attrName>
                                        </p:attrNameLst>
                                      </p:cBhvr>
                                      <p:tavLst>
                                        <p:tav tm="0">
                                          <p:val>
                                            <p:fltVal val="0"/>
                                          </p:val>
                                        </p:tav>
                                        <p:tav tm="100000">
                                          <p:val>
                                            <p:strVal val="#ppt_w"/>
                                          </p:val>
                                        </p:tav>
                                      </p:tavLst>
                                    </p:anim>
                                    <p:anim calcmode="lin" valueType="num">
                                      <p:cBhvr>
                                        <p:cTn id="24" dur="500" fill="hold"/>
                                        <p:tgtEl>
                                          <p:spTgt spid="219"/>
                                        </p:tgtEl>
                                        <p:attrNameLst>
                                          <p:attrName>ppt_h</p:attrName>
                                        </p:attrNameLst>
                                      </p:cBhvr>
                                      <p:tavLst>
                                        <p:tav tm="0">
                                          <p:val>
                                            <p:fltVal val="0"/>
                                          </p:val>
                                        </p:tav>
                                        <p:tav tm="100000">
                                          <p:val>
                                            <p:strVal val="#ppt_h"/>
                                          </p:val>
                                        </p:tav>
                                      </p:tavLst>
                                    </p:anim>
                                    <p:animEffect transition="in" filter="fade">
                                      <p:cBhvr>
                                        <p:cTn id="25" dur="500"/>
                                        <p:tgtEl>
                                          <p:spTgt spid="219"/>
                                        </p:tgtEl>
                                      </p:cBhvr>
                                    </p:animEffect>
                                  </p:childTnLst>
                                </p:cTn>
                              </p:par>
                              <p:par>
                                <p:cTn id="26" presetID="53" presetClass="entr" presetSubtype="16" fill="hold" nodeType="withEffect">
                                  <p:stCondLst>
                                    <p:cond delay="0"/>
                                  </p:stCondLst>
                                  <p:childTnLst>
                                    <p:set>
                                      <p:cBhvr>
                                        <p:cTn id="27" dur="1" fill="hold">
                                          <p:stCondLst>
                                            <p:cond delay="0"/>
                                          </p:stCondLst>
                                        </p:cTn>
                                        <p:tgtEl>
                                          <p:spTgt spid="220"/>
                                        </p:tgtEl>
                                        <p:attrNameLst>
                                          <p:attrName>style.visibility</p:attrName>
                                        </p:attrNameLst>
                                      </p:cBhvr>
                                      <p:to>
                                        <p:strVal val="visible"/>
                                      </p:to>
                                    </p:set>
                                    <p:anim calcmode="lin" valueType="num">
                                      <p:cBhvr>
                                        <p:cTn id="28" dur="500" fill="hold"/>
                                        <p:tgtEl>
                                          <p:spTgt spid="220"/>
                                        </p:tgtEl>
                                        <p:attrNameLst>
                                          <p:attrName>ppt_w</p:attrName>
                                        </p:attrNameLst>
                                      </p:cBhvr>
                                      <p:tavLst>
                                        <p:tav tm="0">
                                          <p:val>
                                            <p:fltVal val="0"/>
                                          </p:val>
                                        </p:tav>
                                        <p:tav tm="100000">
                                          <p:val>
                                            <p:strVal val="#ppt_w"/>
                                          </p:val>
                                        </p:tav>
                                      </p:tavLst>
                                    </p:anim>
                                    <p:anim calcmode="lin" valueType="num">
                                      <p:cBhvr>
                                        <p:cTn id="29" dur="500" fill="hold"/>
                                        <p:tgtEl>
                                          <p:spTgt spid="220"/>
                                        </p:tgtEl>
                                        <p:attrNameLst>
                                          <p:attrName>ppt_h</p:attrName>
                                        </p:attrNameLst>
                                      </p:cBhvr>
                                      <p:tavLst>
                                        <p:tav tm="0">
                                          <p:val>
                                            <p:fltVal val="0"/>
                                          </p:val>
                                        </p:tav>
                                        <p:tav tm="100000">
                                          <p:val>
                                            <p:strVal val="#ppt_h"/>
                                          </p:val>
                                        </p:tav>
                                      </p:tavLst>
                                    </p:anim>
                                    <p:animEffect transition="in" filter="fade">
                                      <p:cBhvr>
                                        <p:cTn id="30" dur="500"/>
                                        <p:tgtEl>
                                          <p:spTgt spid="2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221"/>
                                        </p:tgtEl>
                                        <p:attrNameLst>
                                          <p:attrName>style.visibility</p:attrName>
                                        </p:attrNameLst>
                                      </p:cBhvr>
                                      <p:to>
                                        <p:strVal val="visible"/>
                                      </p:to>
                                    </p:set>
                                    <p:animEffect transition="in" filter="wipe(up)">
                                      <p:cBhvr>
                                        <p:cTn id="35" dur="500"/>
                                        <p:tgtEl>
                                          <p:spTgt spid="221"/>
                                        </p:tgtEl>
                                      </p:cBhvr>
                                    </p:animEffect>
                                  </p:childTnLst>
                                </p:cTn>
                              </p:par>
                            </p:childTnLst>
                          </p:cTn>
                        </p:par>
                      </p:childTnLst>
                    </p:cTn>
                  </p:par>
                  <p:par>
                    <p:cTn id="36" fill="hold">
                      <p:stCondLst>
                        <p:cond delay="indefinite"/>
                      </p:stCondLst>
                      <p:childTnLst>
                        <p:par>
                          <p:cTn id="37" fill="hold">
                            <p:stCondLst>
                              <p:cond delay="0"/>
                            </p:stCondLst>
                            <p:childTnLst>
                              <p:par>
                                <p:cTn id="38" presetID="23" presetClass="entr" presetSubtype="16" fill="hold" grpId="0" nodeType="clickEffect">
                                  <p:stCondLst>
                                    <p:cond delay="0"/>
                                  </p:stCondLst>
                                  <p:childTnLst>
                                    <p:set>
                                      <p:cBhvr>
                                        <p:cTn id="39" dur="1" fill="hold">
                                          <p:stCondLst>
                                            <p:cond delay="0"/>
                                          </p:stCondLst>
                                        </p:cTn>
                                        <p:tgtEl>
                                          <p:spTgt spid="154"/>
                                        </p:tgtEl>
                                        <p:attrNameLst>
                                          <p:attrName>style.visibility</p:attrName>
                                        </p:attrNameLst>
                                      </p:cBhvr>
                                      <p:to>
                                        <p:strVal val="visible"/>
                                      </p:to>
                                    </p:set>
                                    <p:anim calcmode="lin" valueType="num">
                                      <p:cBhvr>
                                        <p:cTn id="40" dur="500" fill="hold"/>
                                        <p:tgtEl>
                                          <p:spTgt spid="154"/>
                                        </p:tgtEl>
                                        <p:attrNameLst>
                                          <p:attrName>ppt_w</p:attrName>
                                        </p:attrNameLst>
                                      </p:cBhvr>
                                      <p:tavLst>
                                        <p:tav tm="0">
                                          <p:val>
                                            <p:fltVal val="0"/>
                                          </p:val>
                                        </p:tav>
                                        <p:tav tm="100000">
                                          <p:val>
                                            <p:strVal val="#ppt_w"/>
                                          </p:val>
                                        </p:tav>
                                      </p:tavLst>
                                    </p:anim>
                                    <p:anim calcmode="lin" valueType="num">
                                      <p:cBhvr>
                                        <p:cTn id="41" dur="500" fill="hold"/>
                                        <p:tgtEl>
                                          <p:spTgt spid="154"/>
                                        </p:tgtEl>
                                        <p:attrNameLst>
                                          <p:attrName>ppt_h</p:attrName>
                                        </p:attrNameLst>
                                      </p:cBhvr>
                                      <p:tavLst>
                                        <p:tav tm="0">
                                          <p:val>
                                            <p:fltVal val="0"/>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222"/>
                                        </p:tgtEl>
                                        <p:attrNameLst>
                                          <p:attrName>style.visibility</p:attrName>
                                        </p:attrNameLst>
                                      </p:cBhvr>
                                      <p:to>
                                        <p:strVal val="visible"/>
                                      </p:to>
                                    </p:set>
                                    <p:animEffect transition="in" filter="wipe(up)">
                                      <p:cBhvr>
                                        <p:cTn id="46" dur="500"/>
                                        <p:tgtEl>
                                          <p:spTgt spid="222"/>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170"/>
                                        </p:tgtEl>
                                        <p:attrNameLst>
                                          <p:attrName>style.visibility</p:attrName>
                                        </p:attrNameLst>
                                      </p:cBhvr>
                                      <p:to>
                                        <p:strVal val="visible"/>
                                      </p:to>
                                    </p:set>
                                    <p:anim calcmode="lin" valueType="num">
                                      <p:cBhvr>
                                        <p:cTn id="51" dur="500" fill="hold"/>
                                        <p:tgtEl>
                                          <p:spTgt spid="170"/>
                                        </p:tgtEl>
                                        <p:attrNameLst>
                                          <p:attrName>ppt_w</p:attrName>
                                        </p:attrNameLst>
                                      </p:cBhvr>
                                      <p:tavLst>
                                        <p:tav tm="0">
                                          <p:val>
                                            <p:fltVal val="0"/>
                                          </p:val>
                                        </p:tav>
                                        <p:tav tm="100000">
                                          <p:val>
                                            <p:strVal val="#ppt_w"/>
                                          </p:val>
                                        </p:tav>
                                      </p:tavLst>
                                    </p:anim>
                                    <p:anim calcmode="lin" valueType="num">
                                      <p:cBhvr>
                                        <p:cTn id="52" dur="500" fill="hold"/>
                                        <p:tgtEl>
                                          <p:spTgt spid="170"/>
                                        </p:tgtEl>
                                        <p:attrNameLst>
                                          <p:attrName>ppt_h</p:attrName>
                                        </p:attrNameLst>
                                      </p:cBhvr>
                                      <p:tavLst>
                                        <p:tav tm="0">
                                          <p:val>
                                            <p:fltVal val="0"/>
                                          </p:val>
                                        </p:tav>
                                        <p:tav tm="100000">
                                          <p:val>
                                            <p:strVal val="#ppt_h"/>
                                          </p:val>
                                        </p:tav>
                                      </p:tavLst>
                                    </p:anim>
                                    <p:animEffect transition="in" filter="fade">
                                      <p:cBhvr>
                                        <p:cTn id="53" dur="500"/>
                                        <p:tgtEl>
                                          <p:spTgt spid="170"/>
                                        </p:tgtEl>
                                      </p:cBhvr>
                                    </p:animEffect>
                                  </p:childTnLst>
                                </p:cTn>
                              </p:par>
                            </p:childTnLst>
                          </p:cTn>
                        </p:par>
                      </p:childTnLst>
                    </p:cTn>
                  </p:par>
                  <p:par>
                    <p:cTn id="54" fill="hold">
                      <p:stCondLst>
                        <p:cond delay="indefinite"/>
                      </p:stCondLst>
                      <p:childTnLst>
                        <p:par>
                          <p:cTn id="55" fill="hold">
                            <p:stCondLst>
                              <p:cond delay="0"/>
                            </p:stCondLst>
                            <p:childTnLst>
                              <p:par>
                                <p:cTn id="56" presetID="49" presetClass="entr" presetSubtype="0" decel="100000" fill="hold" grpId="0" nodeType="clickEffect">
                                  <p:stCondLst>
                                    <p:cond delay="0"/>
                                  </p:stCondLst>
                                  <p:childTnLst>
                                    <p:set>
                                      <p:cBhvr>
                                        <p:cTn id="57" dur="1" fill="hold">
                                          <p:stCondLst>
                                            <p:cond delay="0"/>
                                          </p:stCondLst>
                                        </p:cTn>
                                        <p:tgtEl>
                                          <p:spTgt spid="155"/>
                                        </p:tgtEl>
                                        <p:attrNameLst>
                                          <p:attrName>style.visibility</p:attrName>
                                        </p:attrNameLst>
                                      </p:cBhvr>
                                      <p:to>
                                        <p:strVal val="visible"/>
                                      </p:to>
                                    </p:set>
                                    <p:anim calcmode="lin" valueType="num">
                                      <p:cBhvr>
                                        <p:cTn id="58" dur="500" fill="hold"/>
                                        <p:tgtEl>
                                          <p:spTgt spid="155"/>
                                        </p:tgtEl>
                                        <p:attrNameLst>
                                          <p:attrName>ppt_w</p:attrName>
                                        </p:attrNameLst>
                                      </p:cBhvr>
                                      <p:tavLst>
                                        <p:tav tm="0">
                                          <p:val>
                                            <p:fltVal val="0"/>
                                          </p:val>
                                        </p:tav>
                                        <p:tav tm="100000">
                                          <p:val>
                                            <p:strVal val="#ppt_w"/>
                                          </p:val>
                                        </p:tav>
                                      </p:tavLst>
                                    </p:anim>
                                    <p:anim calcmode="lin" valueType="num">
                                      <p:cBhvr>
                                        <p:cTn id="59" dur="500" fill="hold"/>
                                        <p:tgtEl>
                                          <p:spTgt spid="155"/>
                                        </p:tgtEl>
                                        <p:attrNameLst>
                                          <p:attrName>ppt_h</p:attrName>
                                        </p:attrNameLst>
                                      </p:cBhvr>
                                      <p:tavLst>
                                        <p:tav tm="0">
                                          <p:val>
                                            <p:fltVal val="0"/>
                                          </p:val>
                                        </p:tav>
                                        <p:tav tm="100000">
                                          <p:val>
                                            <p:strVal val="#ppt_h"/>
                                          </p:val>
                                        </p:tav>
                                      </p:tavLst>
                                    </p:anim>
                                    <p:anim calcmode="lin" valueType="num">
                                      <p:cBhvr>
                                        <p:cTn id="60" dur="500" fill="hold"/>
                                        <p:tgtEl>
                                          <p:spTgt spid="155"/>
                                        </p:tgtEl>
                                        <p:attrNameLst>
                                          <p:attrName>style.rotation</p:attrName>
                                        </p:attrNameLst>
                                      </p:cBhvr>
                                      <p:tavLst>
                                        <p:tav tm="0">
                                          <p:val>
                                            <p:fltVal val="360"/>
                                          </p:val>
                                        </p:tav>
                                        <p:tav tm="100000">
                                          <p:val>
                                            <p:fltVal val="0"/>
                                          </p:val>
                                        </p:tav>
                                      </p:tavLst>
                                    </p:anim>
                                    <p:animEffect transition="in" filter="fade">
                                      <p:cBhvr>
                                        <p:cTn id="61" dur="500"/>
                                        <p:tgtEl>
                                          <p:spTgt spid="155"/>
                                        </p:tgtEl>
                                      </p:cBhvr>
                                    </p:animEffect>
                                  </p:childTnLst>
                                </p:cTn>
                              </p:par>
                              <p:par>
                                <p:cTn id="62" presetID="49" presetClass="entr" presetSubtype="0" decel="100000" fill="hold" grpId="0" nodeType="withEffect">
                                  <p:stCondLst>
                                    <p:cond delay="0"/>
                                  </p:stCondLst>
                                  <p:childTnLst>
                                    <p:set>
                                      <p:cBhvr>
                                        <p:cTn id="63" dur="1" fill="hold">
                                          <p:stCondLst>
                                            <p:cond delay="0"/>
                                          </p:stCondLst>
                                        </p:cTn>
                                        <p:tgtEl>
                                          <p:spTgt spid="156"/>
                                        </p:tgtEl>
                                        <p:attrNameLst>
                                          <p:attrName>style.visibility</p:attrName>
                                        </p:attrNameLst>
                                      </p:cBhvr>
                                      <p:to>
                                        <p:strVal val="visible"/>
                                      </p:to>
                                    </p:set>
                                    <p:anim calcmode="lin" valueType="num">
                                      <p:cBhvr>
                                        <p:cTn id="64" dur="500" fill="hold"/>
                                        <p:tgtEl>
                                          <p:spTgt spid="156"/>
                                        </p:tgtEl>
                                        <p:attrNameLst>
                                          <p:attrName>ppt_w</p:attrName>
                                        </p:attrNameLst>
                                      </p:cBhvr>
                                      <p:tavLst>
                                        <p:tav tm="0">
                                          <p:val>
                                            <p:fltVal val="0"/>
                                          </p:val>
                                        </p:tav>
                                        <p:tav tm="100000">
                                          <p:val>
                                            <p:strVal val="#ppt_w"/>
                                          </p:val>
                                        </p:tav>
                                      </p:tavLst>
                                    </p:anim>
                                    <p:anim calcmode="lin" valueType="num">
                                      <p:cBhvr>
                                        <p:cTn id="65" dur="500" fill="hold"/>
                                        <p:tgtEl>
                                          <p:spTgt spid="156"/>
                                        </p:tgtEl>
                                        <p:attrNameLst>
                                          <p:attrName>ppt_h</p:attrName>
                                        </p:attrNameLst>
                                      </p:cBhvr>
                                      <p:tavLst>
                                        <p:tav tm="0">
                                          <p:val>
                                            <p:fltVal val="0"/>
                                          </p:val>
                                        </p:tav>
                                        <p:tav tm="100000">
                                          <p:val>
                                            <p:strVal val="#ppt_h"/>
                                          </p:val>
                                        </p:tav>
                                      </p:tavLst>
                                    </p:anim>
                                    <p:anim calcmode="lin" valueType="num">
                                      <p:cBhvr>
                                        <p:cTn id="66" dur="500" fill="hold"/>
                                        <p:tgtEl>
                                          <p:spTgt spid="156"/>
                                        </p:tgtEl>
                                        <p:attrNameLst>
                                          <p:attrName>style.rotation</p:attrName>
                                        </p:attrNameLst>
                                      </p:cBhvr>
                                      <p:tavLst>
                                        <p:tav tm="0">
                                          <p:val>
                                            <p:fltVal val="360"/>
                                          </p:val>
                                        </p:tav>
                                        <p:tav tm="100000">
                                          <p:val>
                                            <p:fltVal val="0"/>
                                          </p:val>
                                        </p:tav>
                                      </p:tavLst>
                                    </p:anim>
                                    <p:animEffect transition="in" filter="fade">
                                      <p:cBhvr>
                                        <p:cTn id="67" dur="500"/>
                                        <p:tgtEl>
                                          <p:spTgt spid="156"/>
                                        </p:tgtEl>
                                      </p:cBhvr>
                                    </p:animEffect>
                                  </p:childTnLst>
                                </p:cTn>
                              </p:par>
                              <p:par>
                                <p:cTn id="68" presetID="49" presetClass="entr" presetSubtype="0" decel="100000" fill="hold" grpId="0" nodeType="withEffect">
                                  <p:stCondLst>
                                    <p:cond delay="0"/>
                                  </p:stCondLst>
                                  <p:childTnLst>
                                    <p:set>
                                      <p:cBhvr>
                                        <p:cTn id="69" dur="1" fill="hold">
                                          <p:stCondLst>
                                            <p:cond delay="0"/>
                                          </p:stCondLst>
                                        </p:cTn>
                                        <p:tgtEl>
                                          <p:spTgt spid="171"/>
                                        </p:tgtEl>
                                        <p:attrNameLst>
                                          <p:attrName>style.visibility</p:attrName>
                                        </p:attrNameLst>
                                      </p:cBhvr>
                                      <p:to>
                                        <p:strVal val="visible"/>
                                      </p:to>
                                    </p:set>
                                    <p:anim calcmode="lin" valueType="num">
                                      <p:cBhvr>
                                        <p:cTn id="70" dur="500" fill="hold"/>
                                        <p:tgtEl>
                                          <p:spTgt spid="171"/>
                                        </p:tgtEl>
                                        <p:attrNameLst>
                                          <p:attrName>ppt_w</p:attrName>
                                        </p:attrNameLst>
                                      </p:cBhvr>
                                      <p:tavLst>
                                        <p:tav tm="0">
                                          <p:val>
                                            <p:fltVal val="0"/>
                                          </p:val>
                                        </p:tav>
                                        <p:tav tm="100000">
                                          <p:val>
                                            <p:strVal val="#ppt_w"/>
                                          </p:val>
                                        </p:tav>
                                      </p:tavLst>
                                    </p:anim>
                                    <p:anim calcmode="lin" valueType="num">
                                      <p:cBhvr>
                                        <p:cTn id="71" dur="500" fill="hold"/>
                                        <p:tgtEl>
                                          <p:spTgt spid="171"/>
                                        </p:tgtEl>
                                        <p:attrNameLst>
                                          <p:attrName>ppt_h</p:attrName>
                                        </p:attrNameLst>
                                      </p:cBhvr>
                                      <p:tavLst>
                                        <p:tav tm="0">
                                          <p:val>
                                            <p:fltVal val="0"/>
                                          </p:val>
                                        </p:tav>
                                        <p:tav tm="100000">
                                          <p:val>
                                            <p:strVal val="#ppt_h"/>
                                          </p:val>
                                        </p:tav>
                                      </p:tavLst>
                                    </p:anim>
                                    <p:anim calcmode="lin" valueType="num">
                                      <p:cBhvr>
                                        <p:cTn id="72" dur="500" fill="hold"/>
                                        <p:tgtEl>
                                          <p:spTgt spid="171"/>
                                        </p:tgtEl>
                                        <p:attrNameLst>
                                          <p:attrName>style.rotation</p:attrName>
                                        </p:attrNameLst>
                                      </p:cBhvr>
                                      <p:tavLst>
                                        <p:tav tm="0">
                                          <p:val>
                                            <p:fltVal val="360"/>
                                          </p:val>
                                        </p:tav>
                                        <p:tav tm="100000">
                                          <p:val>
                                            <p:fltVal val="0"/>
                                          </p:val>
                                        </p:tav>
                                      </p:tavLst>
                                    </p:anim>
                                    <p:animEffect transition="in" filter="fade">
                                      <p:cBhvr>
                                        <p:cTn id="73" dur="500"/>
                                        <p:tgtEl>
                                          <p:spTgt spid="171"/>
                                        </p:tgtEl>
                                      </p:cBhvr>
                                    </p:animEffect>
                                  </p:childTnLst>
                                </p:cTn>
                              </p:par>
                              <p:par>
                                <p:cTn id="74" presetID="49" presetClass="entr" presetSubtype="0" decel="100000" fill="hold" grpId="0" nodeType="withEffect">
                                  <p:stCondLst>
                                    <p:cond delay="0"/>
                                  </p:stCondLst>
                                  <p:childTnLst>
                                    <p:set>
                                      <p:cBhvr>
                                        <p:cTn id="75" dur="1" fill="hold">
                                          <p:stCondLst>
                                            <p:cond delay="0"/>
                                          </p:stCondLst>
                                        </p:cTn>
                                        <p:tgtEl>
                                          <p:spTgt spid="172"/>
                                        </p:tgtEl>
                                        <p:attrNameLst>
                                          <p:attrName>style.visibility</p:attrName>
                                        </p:attrNameLst>
                                      </p:cBhvr>
                                      <p:to>
                                        <p:strVal val="visible"/>
                                      </p:to>
                                    </p:set>
                                    <p:anim calcmode="lin" valueType="num">
                                      <p:cBhvr>
                                        <p:cTn id="76" dur="500" fill="hold"/>
                                        <p:tgtEl>
                                          <p:spTgt spid="172"/>
                                        </p:tgtEl>
                                        <p:attrNameLst>
                                          <p:attrName>ppt_w</p:attrName>
                                        </p:attrNameLst>
                                      </p:cBhvr>
                                      <p:tavLst>
                                        <p:tav tm="0">
                                          <p:val>
                                            <p:fltVal val="0"/>
                                          </p:val>
                                        </p:tav>
                                        <p:tav tm="100000">
                                          <p:val>
                                            <p:strVal val="#ppt_w"/>
                                          </p:val>
                                        </p:tav>
                                      </p:tavLst>
                                    </p:anim>
                                    <p:anim calcmode="lin" valueType="num">
                                      <p:cBhvr>
                                        <p:cTn id="77" dur="500" fill="hold"/>
                                        <p:tgtEl>
                                          <p:spTgt spid="172"/>
                                        </p:tgtEl>
                                        <p:attrNameLst>
                                          <p:attrName>ppt_h</p:attrName>
                                        </p:attrNameLst>
                                      </p:cBhvr>
                                      <p:tavLst>
                                        <p:tav tm="0">
                                          <p:val>
                                            <p:fltVal val="0"/>
                                          </p:val>
                                        </p:tav>
                                        <p:tav tm="100000">
                                          <p:val>
                                            <p:strVal val="#ppt_h"/>
                                          </p:val>
                                        </p:tav>
                                      </p:tavLst>
                                    </p:anim>
                                    <p:anim calcmode="lin" valueType="num">
                                      <p:cBhvr>
                                        <p:cTn id="78" dur="500" fill="hold"/>
                                        <p:tgtEl>
                                          <p:spTgt spid="172"/>
                                        </p:tgtEl>
                                        <p:attrNameLst>
                                          <p:attrName>style.rotation</p:attrName>
                                        </p:attrNameLst>
                                      </p:cBhvr>
                                      <p:tavLst>
                                        <p:tav tm="0">
                                          <p:val>
                                            <p:fltVal val="360"/>
                                          </p:val>
                                        </p:tav>
                                        <p:tav tm="100000">
                                          <p:val>
                                            <p:fltVal val="0"/>
                                          </p:val>
                                        </p:tav>
                                      </p:tavLst>
                                    </p:anim>
                                    <p:animEffect transition="in" filter="fade">
                                      <p:cBhvr>
                                        <p:cTn id="79" dur="500"/>
                                        <p:tgtEl>
                                          <p:spTgt spid="172"/>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130"/>
                                        </p:tgtEl>
                                        <p:attrNameLst>
                                          <p:attrName>style.visibility</p:attrName>
                                        </p:attrNameLst>
                                      </p:cBhvr>
                                      <p:to>
                                        <p:strVal val="visible"/>
                                      </p:to>
                                    </p:set>
                                    <p:anim calcmode="lin" valueType="num">
                                      <p:cBhvr>
                                        <p:cTn id="82" dur="500" fill="hold"/>
                                        <p:tgtEl>
                                          <p:spTgt spid="130"/>
                                        </p:tgtEl>
                                        <p:attrNameLst>
                                          <p:attrName>ppt_w</p:attrName>
                                        </p:attrNameLst>
                                      </p:cBhvr>
                                      <p:tavLst>
                                        <p:tav tm="0">
                                          <p:val>
                                            <p:fltVal val="0"/>
                                          </p:val>
                                        </p:tav>
                                        <p:tav tm="100000">
                                          <p:val>
                                            <p:strVal val="#ppt_w"/>
                                          </p:val>
                                        </p:tav>
                                      </p:tavLst>
                                    </p:anim>
                                    <p:anim calcmode="lin" valueType="num">
                                      <p:cBhvr>
                                        <p:cTn id="83" dur="500" fill="hold"/>
                                        <p:tgtEl>
                                          <p:spTgt spid="130"/>
                                        </p:tgtEl>
                                        <p:attrNameLst>
                                          <p:attrName>ppt_h</p:attrName>
                                        </p:attrNameLst>
                                      </p:cBhvr>
                                      <p:tavLst>
                                        <p:tav tm="0">
                                          <p:val>
                                            <p:fltVal val="0"/>
                                          </p:val>
                                        </p:tav>
                                        <p:tav tm="100000">
                                          <p:val>
                                            <p:strVal val="#ppt_h"/>
                                          </p:val>
                                        </p:tav>
                                      </p:tavLst>
                                    </p:anim>
                                    <p:anim calcmode="lin" valueType="num">
                                      <p:cBhvr>
                                        <p:cTn id="84" dur="500" fill="hold"/>
                                        <p:tgtEl>
                                          <p:spTgt spid="130"/>
                                        </p:tgtEl>
                                        <p:attrNameLst>
                                          <p:attrName>style.rotation</p:attrName>
                                        </p:attrNameLst>
                                      </p:cBhvr>
                                      <p:tavLst>
                                        <p:tav tm="0">
                                          <p:val>
                                            <p:fltVal val="360"/>
                                          </p:val>
                                        </p:tav>
                                        <p:tav tm="100000">
                                          <p:val>
                                            <p:fltVal val="0"/>
                                          </p:val>
                                        </p:tav>
                                      </p:tavLst>
                                    </p:anim>
                                    <p:animEffect transition="in" filter="fade">
                                      <p:cBhvr>
                                        <p:cTn id="85" dur="500"/>
                                        <p:tgtEl>
                                          <p:spTgt spid="130"/>
                                        </p:tgtEl>
                                      </p:cBhvr>
                                    </p:animEffect>
                                  </p:childTnLst>
                                </p:cTn>
                              </p:par>
                              <p:par>
                                <p:cTn id="86" presetID="49" presetClass="entr" presetSubtype="0" decel="100000" fill="hold" grpId="0" nodeType="withEffect">
                                  <p:stCondLst>
                                    <p:cond delay="0"/>
                                  </p:stCondLst>
                                  <p:childTnLst>
                                    <p:set>
                                      <p:cBhvr>
                                        <p:cTn id="87" dur="1" fill="hold">
                                          <p:stCondLst>
                                            <p:cond delay="0"/>
                                          </p:stCondLst>
                                        </p:cTn>
                                        <p:tgtEl>
                                          <p:spTgt spid="157"/>
                                        </p:tgtEl>
                                        <p:attrNameLst>
                                          <p:attrName>style.visibility</p:attrName>
                                        </p:attrNameLst>
                                      </p:cBhvr>
                                      <p:to>
                                        <p:strVal val="visible"/>
                                      </p:to>
                                    </p:set>
                                    <p:anim calcmode="lin" valueType="num">
                                      <p:cBhvr>
                                        <p:cTn id="88" dur="500" fill="hold"/>
                                        <p:tgtEl>
                                          <p:spTgt spid="157"/>
                                        </p:tgtEl>
                                        <p:attrNameLst>
                                          <p:attrName>ppt_w</p:attrName>
                                        </p:attrNameLst>
                                      </p:cBhvr>
                                      <p:tavLst>
                                        <p:tav tm="0">
                                          <p:val>
                                            <p:fltVal val="0"/>
                                          </p:val>
                                        </p:tav>
                                        <p:tav tm="100000">
                                          <p:val>
                                            <p:strVal val="#ppt_w"/>
                                          </p:val>
                                        </p:tav>
                                      </p:tavLst>
                                    </p:anim>
                                    <p:anim calcmode="lin" valueType="num">
                                      <p:cBhvr>
                                        <p:cTn id="89" dur="500" fill="hold"/>
                                        <p:tgtEl>
                                          <p:spTgt spid="157"/>
                                        </p:tgtEl>
                                        <p:attrNameLst>
                                          <p:attrName>ppt_h</p:attrName>
                                        </p:attrNameLst>
                                      </p:cBhvr>
                                      <p:tavLst>
                                        <p:tav tm="0">
                                          <p:val>
                                            <p:fltVal val="0"/>
                                          </p:val>
                                        </p:tav>
                                        <p:tav tm="100000">
                                          <p:val>
                                            <p:strVal val="#ppt_h"/>
                                          </p:val>
                                        </p:tav>
                                      </p:tavLst>
                                    </p:anim>
                                    <p:anim calcmode="lin" valueType="num">
                                      <p:cBhvr>
                                        <p:cTn id="90" dur="500" fill="hold"/>
                                        <p:tgtEl>
                                          <p:spTgt spid="157"/>
                                        </p:tgtEl>
                                        <p:attrNameLst>
                                          <p:attrName>style.rotation</p:attrName>
                                        </p:attrNameLst>
                                      </p:cBhvr>
                                      <p:tavLst>
                                        <p:tav tm="0">
                                          <p:val>
                                            <p:fltVal val="360"/>
                                          </p:val>
                                        </p:tav>
                                        <p:tav tm="100000">
                                          <p:val>
                                            <p:fltVal val="0"/>
                                          </p:val>
                                        </p:tav>
                                      </p:tavLst>
                                    </p:anim>
                                    <p:animEffect transition="in" filter="fade">
                                      <p:cBhvr>
                                        <p:cTn id="91" dur="500"/>
                                        <p:tgtEl>
                                          <p:spTgt spid="157"/>
                                        </p:tgtEl>
                                      </p:cBhvr>
                                    </p:animEffect>
                                  </p:childTnLst>
                                </p:cTn>
                              </p:par>
                              <p:par>
                                <p:cTn id="92" presetID="49" presetClass="entr" presetSubtype="0" decel="100000" fill="hold" grpId="0" nodeType="withEffect">
                                  <p:stCondLst>
                                    <p:cond delay="0"/>
                                  </p:stCondLst>
                                  <p:childTnLst>
                                    <p:set>
                                      <p:cBhvr>
                                        <p:cTn id="93" dur="1" fill="hold">
                                          <p:stCondLst>
                                            <p:cond delay="0"/>
                                          </p:stCondLst>
                                        </p:cTn>
                                        <p:tgtEl>
                                          <p:spTgt spid="173"/>
                                        </p:tgtEl>
                                        <p:attrNameLst>
                                          <p:attrName>style.visibility</p:attrName>
                                        </p:attrNameLst>
                                      </p:cBhvr>
                                      <p:to>
                                        <p:strVal val="visible"/>
                                      </p:to>
                                    </p:set>
                                    <p:anim calcmode="lin" valueType="num">
                                      <p:cBhvr>
                                        <p:cTn id="94" dur="500" fill="hold"/>
                                        <p:tgtEl>
                                          <p:spTgt spid="173"/>
                                        </p:tgtEl>
                                        <p:attrNameLst>
                                          <p:attrName>ppt_w</p:attrName>
                                        </p:attrNameLst>
                                      </p:cBhvr>
                                      <p:tavLst>
                                        <p:tav tm="0">
                                          <p:val>
                                            <p:fltVal val="0"/>
                                          </p:val>
                                        </p:tav>
                                        <p:tav tm="100000">
                                          <p:val>
                                            <p:strVal val="#ppt_w"/>
                                          </p:val>
                                        </p:tav>
                                      </p:tavLst>
                                    </p:anim>
                                    <p:anim calcmode="lin" valueType="num">
                                      <p:cBhvr>
                                        <p:cTn id="95" dur="500" fill="hold"/>
                                        <p:tgtEl>
                                          <p:spTgt spid="173"/>
                                        </p:tgtEl>
                                        <p:attrNameLst>
                                          <p:attrName>ppt_h</p:attrName>
                                        </p:attrNameLst>
                                      </p:cBhvr>
                                      <p:tavLst>
                                        <p:tav tm="0">
                                          <p:val>
                                            <p:fltVal val="0"/>
                                          </p:val>
                                        </p:tav>
                                        <p:tav tm="100000">
                                          <p:val>
                                            <p:strVal val="#ppt_h"/>
                                          </p:val>
                                        </p:tav>
                                      </p:tavLst>
                                    </p:anim>
                                    <p:anim calcmode="lin" valueType="num">
                                      <p:cBhvr>
                                        <p:cTn id="96" dur="500" fill="hold"/>
                                        <p:tgtEl>
                                          <p:spTgt spid="173"/>
                                        </p:tgtEl>
                                        <p:attrNameLst>
                                          <p:attrName>style.rotation</p:attrName>
                                        </p:attrNameLst>
                                      </p:cBhvr>
                                      <p:tavLst>
                                        <p:tav tm="0">
                                          <p:val>
                                            <p:fltVal val="360"/>
                                          </p:val>
                                        </p:tav>
                                        <p:tav tm="100000">
                                          <p:val>
                                            <p:fltVal val="0"/>
                                          </p:val>
                                        </p:tav>
                                      </p:tavLst>
                                    </p:anim>
                                    <p:animEffect transition="in" filter="fade">
                                      <p:cBhvr>
                                        <p:cTn id="97" dur="500"/>
                                        <p:tgtEl>
                                          <p:spTgt spid="17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223"/>
                                        </p:tgtEl>
                                        <p:attrNameLst>
                                          <p:attrName>style.visibility</p:attrName>
                                        </p:attrNameLst>
                                      </p:cBhvr>
                                      <p:to>
                                        <p:strVal val="visible"/>
                                      </p:to>
                                    </p:set>
                                    <p:animEffect transition="in" filter="wipe(up)">
                                      <p:cBhvr>
                                        <p:cTn id="102" dur="500"/>
                                        <p:tgtEl>
                                          <p:spTgt spid="223"/>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224"/>
                                        </p:tgtEl>
                                        <p:attrNameLst>
                                          <p:attrName>style.visibility</p:attrName>
                                        </p:attrNameLst>
                                      </p:cBhvr>
                                      <p:to>
                                        <p:strVal val="visible"/>
                                      </p:to>
                                    </p:set>
                                    <p:animEffect transition="in" filter="wipe(up)">
                                      <p:cBhvr>
                                        <p:cTn id="107" dur="500"/>
                                        <p:tgtEl>
                                          <p:spTgt spid="224"/>
                                        </p:tgtEl>
                                      </p:cBhvr>
                                    </p:animEffect>
                                  </p:childTnLst>
                                </p:cTn>
                              </p:par>
                            </p:childTnLst>
                          </p:cTn>
                        </p:par>
                      </p:childTnLst>
                    </p:cTn>
                  </p:par>
                  <p:par>
                    <p:cTn id="108" fill="hold">
                      <p:stCondLst>
                        <p:cond delay="indefinite"/>
                      </p:stCondLst>
                      <p:childTnLst>
                        <p:par>
                          <p:cTn id="109" fill="hold">
                            <p:stCondLst>
                              <p:cond delay="0"/>
                            </p:stCondLst>
                            <p:childTnLst>
                              <p:par>
                                <p:cTn id="110" presetID="53" presetClass="entr" presetSubtype="16" fill="hold" grpId="0" nodeType="clickEffect">
                                  <p:stCondLst>
                                    <p:cond delay="0"/>
                                  </p:stCondLst>
                                  <p:childTnLst>
                                    <p:set>
                                      <p:cBhvr>
                                        <p:cTn id="111" dur="1" fill="hold">
                                          <p:stCondLst>
                                            <p:cond delay="0"/>
                                          </p:stCondLst>
                                        </p:cTn>
                                        <p:tgtEl>
                                          <p:spTgt spid="131"/>
                                        </p:tgtEl>
                                        <p:attrNameLst>
                                          <p:attrName>style.visibility</p:attrName>
                                        </p:attrNameLst>
                                      </p:cBhvr>
                                      <p:to>
                                        <p:strVal val="visible"/>
                                      </p:to>
                                    </p:set>
                                    <p:anim calcmode="lin" valueType="num">
                                      <p:cBhvr>
                                        <p:cTn id="112" dur="500" fill="hold"/>
                                        <p:tgtEl>
                                          <p:spTgt spid="131"/>
                                        </p:tgtEl>
                                        <p:attrNameLst>
                                          <p:attrName>ppt_w</p:attrName>
                                        </p:attrNameLst>
                                      </p:cBhvr>
                                      <p:tavLst>
                                        <p:tav tm="0">
                                          <p:val>
                                            <p:fltVal val="0"/>
                                          </p:val>
                                        </p:tav>
                                        <p:tav tm="100000">
                                          <p:val>
                                            <p:strVal val="#ppt_w"/>
                                          </p:val>
                                        </p:tav>
                                      </p:tavLst>
                                    </p:anim>
                                    <p:anim calcmode="lin" valueType="num">
                                      <p:cBhvr>
                                        <p:cTn id="113" dur="500" fill="hold"/>
                                        <p:tgtEl>
                                          <p:spTgt spid="131"/>
                                        </p:tgtEl>
                                        <p:attrNameLst>
                                          <p:attrName>ppt_h</p:attrName>
                                        </p:attrNameLst>
                                      </p:cBhvr>
                                      <p:tavLst>
                                        <p:tav tm="0">
                                          <p:val>
                                            <p:fltVal val="0"/>
                                          </p:val>
                                        </p:tav>
                                        <p:tav tm="100000">
                                          <p:val>
                                            <p:strVal val="#ppt_h"/>
                                          </p:val>
                                        </p:tav>
                                      </p:tavLst>
                                    </p:anim>
                                    <p:animEffect transition="in" filter="fade">
                                      <p:cBhvr>
                                        <p:cTn id="114" dur="500"/>
                                        <p:tgtEl>
                                          <p:spTgt spid="131"/>
                                        </p:tgtEl>
                                      </p:cBhvr>
                                    </p:animEffect>
                                  </p:childTnLst>
                                </p:cTn>
                              </p:par>
                            </p:childTnLst>
                          </p:cTn>
                        </p:par>
                      </p:childTnLst>
                    </p:cTn>
                  </p:par>
                  <p:par>
                    <p:cTn id="115" fill="hold">
                      <p:stCondLst>
                        <p:cond delay="indefinite"/>
                      </p:stCondLst>
                      <p:childTnLst>
                        <p:par>
                          <p:cTn id="116" fill="hold">
                            <p:stCondLst>
                              <p:cond delay="0"/>
                            </p:stCondLst>
                            <p:childTnLst>
                              <p:par>
                                <p:cTn id="117" presetID="12" presetClass="entr" presetSubtype="1" fill="hold" grpId="0" nodeType="clickEffect">
                                  <p:stCondLst>
                                    <p:cond delay="0"/>
                                  </p:stCondLst>
                                  <p:childTnLst>
                                    <p:set>
                                      <p:cBhvr>
                                        <p:cTn id="118" dur="1" fill="hold">
                                          <p:stCondLst>
                                            <p:cond delay="0"/>
                                          </p:stCondLst>
                                        </p:cTn>
                                        <p:tgtEl>
                                          <p:spTgt spid="132"/>
                                        </p:tgtEl>
                                        <p:attrNameLst>
                                          <p:attrName>style.visibility</p:attrName>
                                        </p:attrNameLst>
                                      </p:cBhvr>
                                      <p:to>
                                        <p:strVal val="visible"/>
                                      </p:to>
                                    </p:set>
                                    <p:anim calcmode="lin" valueType="num">
                                      <p:cBhvr additive="base">
                                        <p:cTn id="119" dur="500"/>
                                        <p:tgtEl>
                                          <p:spTgt spid="132"/>
                                        </p:tgtEl>
                                        <p:attrNameLst>
                                          <p:attrName>ppt_y</p:attrName>
                                        </p:attrNameLst>
                                      </p:cBhvr>
                                      <p:tavLst>
                                        <p:tav tm="0">
                                          <p:val>
                                            <p:strVal val="#ppt_y-#ppt_h*1.125000"/>
                                          </p:val>
                                        </p:tav>
                                        <p:tav tm="100000">
                                          <p:val>
                                            <p:strVal val="#ppt_y"/>
                                          </p:val>
                                        </p:tav>
                                      </p:tavLst>
                                    </p:anim>
                                    <p:animEffect transition="in" filter="wipe(down)">
                                      <p:cBhvr>
                                        <p:cTn id="120" dur="500"/>
                                        <p:tgtEl>
                                          <p:spTgt spid="132"/>
                                        </p:tgtEl>
                                      </p:cBhvr>
                                    </p:animEffect>
                                  </p:childTnLst>
                                </p:cTn>
                              </p:par>
                            </p:childTnLst>
                          </p:cTn>
                        </p:par>
                      </p:childTnLst>
                    </p:cTn>
                  </p:par>
                  <p:par>
                    <p:cTn id="121" fill="hold">
                      <p:stCondLst>
                        <p:cond delay="indefinite"/>
                      </p:stCondLst>
                      <p:childTnLst>
                        <p:par>
                          <p:cTn id="122" fill="hold">
                            <p:stCondLst>
                              <p:cond delay="0"/>
                            </p:stCondLst>
                            <p:childTnLst>
                              <p:par>
                                <p:cTn id="123" presetID="12" presetClass="entr" presetSubtype="1" fill="hold" grpId="0" nodeType="clickEffect">
                                  <p:stCondLst>
                                    <p:cond delay="0"/>
                                  </p:stCondLst>
                                  <p:childTnLst>
                                    <p:set>
                                      <p:cBhvr>
                                        <p:cTn id="124" dur="1" fill="hold">
                                          <p:stCondLst>
                                            <p:cond delay="0"/>
                                          </p:stCondLst>
                                        </p:cTn>
                                        <p:tgtEl>
                                          <p:spTgt spid="133"/>
                                        </p:tgtEl>
                                        <p:attrNameLst>
                                          <p:attrName>style.visibility</p:attrName>
                                        </p:attrNameLst>
                                      </p:cBhvr>
                                      <p:to>
                                        <p:strVal val="visible"/>
                                      </p:to>
                                    </p:set>
                                    <p:anim calcmode="lin" valueType="num">
                                      <p:cBhvr additive="base">
                                        <p:cTn id="125" dur="500"/>
                                        <p:tgtEl>
                                          <p:spTgt spid="133"/>
                                        </p:tgtEl>
                                        <p:attrNameLst>
                                          <p:attrName>ppt_y</p:attrName>
                                        </p:attrNameLst>
                                      </p:cBhvr>
                                      <p:tavLst>
                                        <p:tav tm="0">
                                          <p:val>
                                            <p:strVal val="#ppt_y-#ppt_h*1.125000"/>
                                          </p:val>
                                        </p:tav>
                                        <p:tav tm="100000">
                                          <p:val>
                                            <p:strVal val="#ppt_y"/>
                                          </p:val>
                                        </p:tav>
                                      </p:tavLst>
                                    </p:anim>
                                    <p:animEffect transition="in" filter="wipe(down)">
                                      <p:cBhvr>
                                        <p:cTn id="126" dur="500"/>
                                        <p:tgtEl>
                                          <p:spTgt spid="133"/>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nodeType="clickEffect">
                                  <p:stCondLst>
                                    <p:cond delay="0"/>
                                  </p:stCondLst>
                                  <p:childTnLst>
                                    <p:set>
                                      <p:cBhvr>
                                        <p:cTn id="130" dur="1" fill="hold">
                                          <p:stCondLst>
                                            <p:cond delay="0"/>
                                          </p:stCondLst>
                                        </p:cTn>
                                        <p:tgtEl>
                                          <p:spTgt spid="228"/>
                                        </p:tgtEl>
                                        <p:attrNameLst>
                                          <p:attrName>style.visibility</p:attrName>
                                        </p:attrNameLst>
                                      </p:cBhvr>
                                      <p:to>
                                        <p:strVal val="visible"/>
                                      </p:to>
                                    </p:set>
                                    <p:animEffect transition="in" filter="wipe(left)">
                                      <p:cBhvr>
                                        <p:cTn id="131" dur="1000"/>
                                        <p:tgtEl>
                                          <p:spTgt spid="228"/>
                                        </p:tgtEl>
                                      </p:cBhvr>
                                    </p:animEffect>
                                  </p:childTnLst>
                                </p:cTn>
                              </p:par>
                            </p:childTnLst>
                          </p:cTn>
                        </p:par>
                      </p:childTnLst>
                    </p:cTn>
                  </p:par>
                  <p:par>
                    <p:cTn id="132" fill="hold">
                      <p:stCondLst>
                        <p:cond delay="indefinite"/>
                      </p:stCondLst>
                      <p:childTnLst>
                        <p:par>
                          <p:cTn id="133" fill="hold">
                            <p:stCondLst>
                              <p:cond delay="0"/>
                            </p:stCondLst>
                            <p:childTnLst>
                              <p:par>
                                <p:cTn id="134" presetID="53" presetClass="entr" presetSubtype="16" fill="hold" grpId="0" nodeType="clickEffect">
                                  <p:stCondLst>
                                    <p:cond delay="0"/>
                                  </p:stCondLst>
                                  <p:childTnLst>
                                    <p:set>
                                      <p:cBhvr>
                                        <p:cTn id="135" dur="1" fill="hold">
                                          <p:stCondLst>
                                            <p:cond delay="0"/>
                                          </p:stCondLst>
                                        </p:cTn>
                                        <p:tgtEl>
                                          <p:spTgt spid="198"/>
                                        </p:tgtEl>
                                        <p:attrNameLst>
                                          <p:attrName>style.visibility</p:attrName>
                                        </p:attrNameLst>
                                      </p:cBhvr>
                                      <p:to>
                                        <p:strVal val="visible"/>
                                      </p:to>
                                    </p:set>
                                    <p:anim calcmode="lin" valueType="num">
                                      <p:cBhvr>
                                        <p:cTn id="136" dur="500" fill="hold"/>
                                        <p:tgtEl>
                                          <p:spTgt spid="198"/>
                                        </p:tgtEl>
                                        <p:attrNameLst>
                                          <p:attrName>ppt_w</p:attrName>
                                        </p:attrNameLst>
                                      </p:cBhvr>
                                      <p:tavLst>
                                        <p:tav tm="0">
                                          <p:val>
                                            <p:fltVal val="0"/>
                                          </p:val>
                                        </p:tav>
                                        <p:tav tm="100000">
                                          <p:val>
                                            <p:strVal val="#ppt_w"/>
                                          </p:val>
                                        </p:tav>
                                      </p:tavLst>
                                    </p:anim>
                                    <p:anim calcmode="lin" valueType="num">
                                      <p:cBhvr>
                                        <p:cTn id="137" dur="500" fill="hold"/>
                                        <p:tgtEl>
                                          <p:spTgt spid="198"/>
                                        </p:tgtEl>
                                        <p:attrNameLst>
                                          <p:attrName>ppt_h</p:attrName>
                                        </p:attrNameLst>
                                      </p:cBhvr>
                                      <p:tavLst>
                                        <p:tav tm="0">
                                          <p:val>
                                            <p:fltVal val="0"/>
                                          </p:val>
                                        </p:tav>
                                        <p:tav tm="100000">
                                          <p:val>
                                            <p:strVal val="#ppt_h"/>
                                          </p:val>
                                        </p:tav>
                                      </p:tavLst>
                                    </p:anim>
                                    <p:animEffect transition="in" filter="fade">
                                      <p:cBhvr>
                                        <p:cTn id="138" dur="500"/>
                                        <p:tgtEl>
                                          <p:spTgt spid="198"/>
                                        </p:tgtEl>
                                      </p:cBhvr>
                                    </p:animEffect>
                                  </p:childTnLst>
                                </p:cTn>
                              </p:par>
                            </p:childTnLst>
                          </p:cTn>
                        </p:par>
                      </p:childTnLst>
                    </p:cTn>
                  </p:par>
                  <p:par>
                    <p:cTn id="139" fill="hold">
                      <p:stCondLst>
                        <p:cond delay="indefinite"/>
                      </p:stCondLst>
                      <p:childTnLst>
                        <p:par>
                          <p:cTn id="140" fill="hold">
                            <p:stCondLst>
                              <p:cond delay="0"/>
                            </p:stCondLst>
                            <p:childTnLst>
                              <p:par>
                                <p:cTn id="141" presetID="53" presetClass="entr" presetSubtype="16" fill="hold" grpId="0" nodeType="clickEffect">
                                  <p:stCondLst>
                                    <p:cond delay="0"/>
                                  </p:stCondLst>
                                  <p:childTnLst>
                                    <p:set>
                                      <p:cBhvr>
                                        <p:cTn id="142" dur="1" fill="hold">
                                          <p:stCondLst>
                                            <p:cond delay="0"/>
                                          </p:stCondLst>
                                        </p:cTn>
                                        <p:tgtEl>
                                          <p:spTgt spid="199"/>
                                        </p:tgtEl>
                                        <p:attrNameLst>
                                          <p:attrName>style.visibility</p:attrName>
                                        </p:attrNameLst>
                                      </p:cBhvr>
                                      <p:to>
                                        <p:strVal val="visible"/>
                                      </p:to>
                                    </p:set>
                                    <p:anim calcmode="lin" valueType="num">
                                      <p:cBhvr>
                                        <p:cTn id="143" dur="500" fill="hold"/>
                                        <p:tgtEl>
                                          <p:spTgt spid="199"/>
                                        </p:tgtEl>
                                        <p:attrNameLst>
                                          <p:attrName>ppt_w</p:attrName>
                                        </p:attrNameLst>
                                      </p:cBhvr>
                                      <p:tavLst>
                                        <p:tav tm="0">
                                          <p:val>
                                            <p:fltVal val="0"/>
                                          </p:val>
                                        </p:tav>
                                        <p:tav tm="100000">
                                          <p:val>
                                            <p:strVal val="#ppt_w"/>
                                          </p:val>
                                        </p:tav>
                                      </p:tavLst>
                                    </p:anim>
                                    <p:anim calcmode="lin" valueType="num">
                                      <p:cBhvr>
                                        <p:cTn id="144" dur="500" fill="hold"/>
                                        <p:tgtEl>
                                          <p:spTgt spid="199"/>
                                        </p:tgtEl>
                                        <p:attrNameLst>
                                          <p:attrName>ppt_h</p:attrName>
                                        </p:attrNameLst>
                                      </p:cBhvr>
                                      <p:tavLst>
                                        <p:tav tm="0">
                                          <p:val>
                                            <p:fltVal val="0"/>
                                          </p:val>
                                        </p:tav>
                                        <p:tav tm="100000">
                                          <p:val>
                                            <p:strVal val="#ppt_h"/>
                                          </p:val>
                                        </p:tav>
                                      </p:tavLst>
                                    </p:anim>
                                    <p:animEffect transition="in" filter="fade">
                                      <p:cBhvr>
                                        <p:cTn id="145" dur="500"/>
                                        <p:tgtEl>
                                          <p:spTgt spid="199"/>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4" fill="hold" nodeType="clickEffect">
                                  <p:stCondLst>
                                    <p:cond delay="0"/>
                                  </p:stCondLst>
                                  <p:childTnLst>
                                    <p:set>
                                      <p:cBhvr>
                                        <p:cTn id="149" dur="1" fill="hold">
                                          <p:stCondLst>
                                            <p:cond delay="0"/>
                                          </p:stCondLst>
                                        </p:cTn>
                                        <p:tgtEl>
                                          <p:spTgt spid="229"/>
                                        </p:tgtEl>
                                        <p:attrNameLst>
                                          <p:attrName>style.visibility</p:attrName>
                                        </p:attrNameLst>
                                      </p:cBhvr>
                                      <p:to>
                                        <p:strVal val="visible"/>
                                      </p:to>
                                    </p:set>
                                    <p:animEffect transition="in" filter="wipe(down)">
                                      <p:cBhvr>
                                        <p:cTn id="150" dur="500"/>
                                        <p:tgtEl>
                                          <p:spTgt spid="229"/>
                                        </p:tgtEl>
                                      </p:cBhvr>
                                    </p:animEffect>
                                  </p:childTnLst>
                                </p:cTn>
                              </p:par>
                            </p:childTnLst>
                          </p:cTn>
                        </p:par>
                      </p:childTnLst>
                    </p:cTn>
                  </p:par>
                  <p:par>
                    <p:cTn id="151" fill="hold">
                      <p:stCondLst>
                        <p:cond delay="indefinite"/>
                      </p:stCondLst>
                      <p:childTnLst>
                        <p:par>
                          <p:cTn id="152" fill="hold">
                            <p:stCondLst>
                              <p:cond delay="0"/>
                            </p:stCondLst>
                            <p:childTnLst>
                              <p:par>
                                <p:cTn id="153" presetID="53" presetClass="entr" presetSubtype="16" fill="hold" nodeType="clickEffect">
                                  <p:stCondLst>
                                    <p:cond delay="0"/>
                                  </p:stCondLst>
                                  <p:childTnLst>
                                    <p:set>
                                      <p:cBhvr>
                                        <p:cTn id="154" dur="1" fill="hold">
                                          <p:stCondLst>
                                            <p:cond delay="0"/>
                                          </p:stCondLst>
                                        </p:cTn>
                                        <p:tgtEl>
                                          <p:spTgt spid="200">
                                            <p:txEl>
                                              <p:pRg st="0" end="0"/>
                                            </p:txEl>
                                          </p:spTgt>
                                        </p:tgtEl>
                                        <p:attrNameLst>
                                          <p:attrName>style.visibility</p:attrName>
                                        </p:attrNameLst>
                                      </p:cBhvr>
                                      <p:to>
                                        <p:strVal val="visible"/>
                                      </p:to>
                                    </p:set>
                                    <p:anim calcmode="lin" valueType="num">
                                      <p:cBhvr>
                                        <p:cTn id="155" dur="500" fill="hold"/>
                                        <p:tgtEl>
                                          <p:spTgt spid="200">
                                            <p:txEl>
                                              <p:pRg st="0" end="0"/>
                                            </p:txEl>
                                          </p:spTgt>
                                        </p:tgtEl>
                                        <p:attrNameLst>
                                          <p:attrName>ppt_w</p:attrName>
                                        </p:attrNameLst>
                                      </p:cBhvr>
                                      <p:tavLst>
                                        <p:tav tm="0">
                                          <p:val>
                                            <p:fltVal val="0"/>
                                          </p:val>
                                        </p:tav>
                                        <p:tav tm="100000">
                                          <p:val>
                                            <p:strVal val="#ppt_w"/>
                                          </p:val>
                                        </p:tav>
                                      </p:tavLst>
                                    </p:anim>
                                    <p:anim calcmode="lin" valueType="num">
                                      <p:cBhvr>
                                        <p:cTn id="156" dur="500" fill="hold"/>
                                        <p:tgtEl>
                                          <p:spTgt spid="200">
                                            <p:txEl>
                                              <p:pRg st="0" end="0"/>
                                            </p:txEl>
                                          </p:spTgt>
                                        </p:tgtEl>
                                        <p:attrNameLst>
                                          <p:attrName>ppt_h</p:attrName>
                                        </p:attrNameLst>
                                      </p:cBhvr>
                                      <p:tavLst>
                                        <p:tav tm="0">
                                          <p:val>
                                            <p:fltVal val="0"/>
                                          </p:val>
                                        </p:tav>
                                        <p:tav tm="100000">
                                          <p:val>
                                            <p:strVal val="#ppt_h"/>
                                          </p:val>
                                        </p:tav>
                                      </p:tavLst>
                                    </p:anim>
                                    <p:animEffect transition="in" filter="fade">
                                      <p:cBhvr>
                                        <p:cTn id="157" dur="500"/>
                                        <p:tgtEl>
                                          <p:spTgt spid="200">
                                            <p:txEl>
                                              <p:pRg st="0" end="0"/>
                                            </p:txEl>
                                          </p:spTgt>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nodeType="clickEffect">
                                  <p:stCondLst>
                                    <p:cond delay="0"/>
                                  </p:stCondLst>
                                  <p:childTnLst>
                                    <p:set>
                                      <p:cBhvr>
                                        <p:cTn id="161" dur="1" fill="hold">
                                          <p:stCondLst>
                                            <p:cond delay="0"/>
                                          </p:stCondLst>
                                        </p:cTn>
                                        <p:tgtEl>
                                          <p:spTgt spid="230"/>
                                        </p:tgtEl>
                                        <p:attrNameLst>
                                          <p:attrName>style.visibility</p:attrName>
                                        </p:attrNameLst>
                                      </p:cBhvr>
                                      <p:to>
                                        <p:strVal val="visible"/>
                                      </p:to>
                                    </p:set>
                                    <p:animEffect transition="in" filter="wipe(down)">
                                      <p:cBhvr>
                                        <p:cTn id="162" dur="500"/>
                                        <p:tgtEl>
                                          <p:spTgt spid="230"/>
                                        </p:tgtEl>
                                      </p:cBhvr>
                                    </p:animEffect>
                                  </p:childTnLst>
                                </p:cTn>
                              </p:par>
                            </p:childTnLst>
                          </p:cTn>
                        </p:par>
                      </p:childTnLst>
                    </p:cTn>
                  </p:par>
                  <p:par>
                    <p:cTn id="163" fill="hold">
                      <p:stCondLst>
                        <p:cond delay="indefinite"/>
                      </p:stCondLst>
                      <p:childTnLst>
                        <p:par>
                          <p:cTn id="164" fill="hold">
                            <p:stCondLst>
                              <p:cond delay="0"/>
                            </p:stCondLst>
                            <p:childTnLst>
                              <p:par>
                                <p:cTn id="165" presetID="53" presetClass="entr" presetSubtype="16" fill="hold" grpId="0" nodeType="clickEffect">
                                  <p:stCondLst>
                                    <p:cond delay="0"/>
                                  </p:stCondLst>
                                  <p:childTnLst>
                                    <p:set>
                                      <p:cBhvr>
                                        <p:cTn id="166" dur="1" fill="hold">
                                          <p:stCondLst>
                                            <p:cond delay="0"/>
                                          </p:stCondLst>
                                        </p:cTn>
                                        <p:tgtEl>
                                          <p:spTgt spid="188"/>
                                        </p:tgtEl>
                                        <p:attrNameLst>
                                          <p:attrName>style.visibility</p:attrName>
                                        </p:attrNameLst>
                                      </p:cBhvr>
                                      <p:to>
                                        <p:strVal val="visible"/>
                                      </p:to>
                                    </p:set>
                                    <p:anim calcmode="lin" valueType="num">
                                      <p:cBhvr>
                                        <p:cTn id="167" dur="500" fill="hold"/>
                                        <p:tgtEl>
                                          <p:spTgt spid="188"/>
                                        </p:tgtEl>
                                        <p:attrNameLst>
                                          <p:attrName>ppt_w</p:attrName>
                                        </p:attrNameLst>
                                      </p:cBhvr>
                                      <p:tavLst>
                                        <p:tav tm="0">
                                          <p:val>
                                            <p:fltVal val="0"/>
                                          </p:val>
                                        </p:tav>
                                        <p:tav tm="100000">
                                          <p:val>
                                            <p:strVal val="#ppt_w"/>
                                          </p:val>
                                        </p:tav>
                                      </p:tavLst>
                                    </p:anim>
                                    <p:anim calcmode="lin" valueType="num">
                                      <p:cBhvr>
                                        <p:cTn id="168" dur="500" fill="hold"/>
                                        <p:tgtEl>
                                          <p:spTgt spid="188"/>
                                        </p:tgtEl>
                                        <p:attrNameLst>
                                          <p:attrName>ppt_h</p:attrName>
                                        </p:attrNameLst>
                                      </p:cBhvr>
                                      <p:tavLst>
                                        <p:tav tm="0">
                                          <p:val>
                                            <p:fltVal val="0"/>
                                          </p:val>
                                        </p:tav>
                                        <p:tav tm="100000">
                                          <p:val>
                                            <p:strVal val="#ppt_h"/>
                                          </p:val>
                                        </p:tav>
                                      </p:tavLst>
                                    </p:anim>
                                    <p:animEffect transition="in" filter="fade">
                                      <p:cBhvr>
                                        <p:cTn id="169" dur="500"/>
                                        <p:tgtEl>
                                          <p:spTgt spid="188"/>
                                        </p:tgtEl>
                                      </p:cBhvr>
                                    </p:animEffect>
                                  </p:childTnLst>
                                </p:cTn>
                              </p:par>
                            </p:childTnLst>
                          </p:cTn>
                        </p:par>
                      </p:childTnLst>
                    </p:cTn>
                  </p:par>
                  <p:par>
                    <p:cTn id="170" fill="hold">
                      <p:stCondLst>
                        <p:cond delay="indefinite"/>
                      </p:stCondLst>
                      <p:childTnLst>
                        <p:par>
                          <p:cTn id="171" fill="hold">
                            <p:stCondLst>
                              <p:cond delay="0"/>
                            </p:stCondLst>
                            <p:childTnLst>
                              <p:par>
                                <p:cTn id="172" presetID="53" presetClass="entr" presetSubtype="16" fill="hold" grpId="0" nodeType="clickEffect">
                                  <p:stCondLst>
                                    <p:cond delay="0"/>
                                  </p:stCondLst>
                                  <p:childTnLst>
                                    <p:set>
                                      <p:cBhvr>
                                        <p:cTn id="173" dur="1" fill="hold">
                                          <p:stCondLst>
                                            <p:cond delay="0"/>
                                          </p:stCondLst>
                                        </p:cTn>
                                        <p:tgtEl>
                                          <p:spTgt spid="207"/>
                                        </p:tgtEl>
                                        <p:attrNameLst>
                                          <p:attrName>style.visibility</p:attrName>
                                        </p:attrNameLst>
                                      </p:cBhvr>
                                      <p:to>
                                        <p:strVal val="visible"/>
                                      </p:to>
                                    </p:set>
                                    <p:anim calcmode="lin" valueType="num">
                                      <p:cBhvr>
                                        <p:cTn id="174" dur="500" fill="hold"/>
                                        <p:tgtEl>
                                          <p:spTgt spid="207"/>
                                        </p:tgtEl>
                                        <p:attrNameLst>
                                          <p:attrName>ppt_w</p:attrName>
                                        </p:attrNameLst>
                                      </p:cBhvr>
                                      <p:tavLst>
                                        <p:tav tm="0">
                                          <p:val>
                                            <p:fltVal val="0"/>
                                          </p:val>
                                        </p:tav>
                                        <p:tav tm="100000">
                                          <p:val>
                                            <p:strVal val="#ppt_w"/>
                                          </p:val>
                                        </p:tav>
                                      </p:tavLst>
                                    </p:anim>
                                    <p:anim calcmode="lin" valueType="num">
                                      <p:cBhvr>
                                        <p:cTn id="175" dur="500" fill="hold"/>
                                        <p:tgtEl>
                                          <p:spTgt spid="207"/>
                                        </p:tgtEl>
                                        <p:attrNameLst>
                                          <p:attrName>ppt_h</p:attrName>
                                        </p:attrNameLst>
                                      </p:cBhvr>
                                      <p:tavLst>
                                        <p:tav tm="0">
                                          <p:val>
                                            <p:fltVal val="0"/>
                                          </p:val>
                                        </p:tav>
                                        <p:tav tm="100000">
                                          <p:val>
                                            <p:strVal val="#ppt_h"/>
                                          </p:val>
                                        </p:tav>
                                      </p:tavLst>
                                    </p:anim>
                                    <p:animEffect transition="in" filter="fade">
                                      <p:cBhvr>
                                        <p:cTn id="176" dur="500"/>
                                        <p:tgtEl>
                                          <p:spTgt spid="207"/>
                                        </p:tgtEl>
                                      </p:cBhvr>
                                    </p:animEffect>
                                  </p:childTnLst>
                                </p:cTn>
                              </p:par>
                            </p:childTnLst>
                          </p:cTn>
                        </p:par>
                      </p:childTnLst>
                    </p:cTn>
                  </p:par>
                  <p:par>
                    <p:cTn id="177" fill="hold">
                      <p:stCondLst>
                        <p:cond delay="indefinite"/>
                      </p:stCondLst>
                      <p:childTnLst>
                        <p:par>
                          <p:cTn id="178" fill="hold">
                            <p:stCondLst>
                              <p:cond delay="0"/>
                            </p:stCondLst>
                            <p:childTnLst>
                              <p:par>
                                <p:cTn id="179" presetID="49" presetClass="entr" presetSubtype="0" decel="100000" fill="hold" grpId="0" nodeType="clickEffect">
                                  <p:stCondLst>
                                    <p:cond delay="0"/>
                                  </p:stCondLst>
                                  <p:childTnLst>
                                    <p:set>
                                      <p:cBhvr>
                                        <p:cTn id="180" dur="1" fill="hold">
                                          <p:stCondLst>
                                            <p:cond delay="0"/>
                                          </p:stCondLst>
                                        </p:cTn>
                                        <p:tgtEl>
                                          <p:spTgt spid="189"/>
                                        </p:tgtEl>
                                        <p:attrNameLst>
                                          <p:attrName>style.visibility</p:attrName>
                                        </p:attrNameLst>
                                      </p:cBhvr>
                                      <p:to>
                                        <p:strVal val="visible"/>
                                      </p:to>
                                    </p:set>
                                    <p:anim calcmode="lin" valueType="num">
                                      <p:cBhvr>
                                        <p:cTn id="181" dur="500" fill="hold"/>
                                        <p:tgtEl>
                                          <p:spTgt spid="189"/>
                                        </p:tgtEl>
                                        <p:attrNameLst>
                                          <p:attrName>ppt_w</p:attrName>
                                        </p:attrNameLst>
                                      </p:cBhvr>
                                      <p:tavLst>
                                        <p:tav tm="0">
                                          <p:val>
                                            <p:fltVal val="0"/>
                                          </p:val>
                                        </p:tav>
                                        <p:tav tm="100000">
                                          <p:val>
                                            <p:strVal val="#ppt_w"/>
                                          </p:val>
                                        </p:tav>
                                      </p:tavLst>
                                    </p:anim>
                                    <p:anim calcmode="lin" valueType="num">
                                      <p:cBhvr>
                                        <p:cTn id="182" dur="500" fill="hold"/>
                                        <p:tgtEl>
                                          <p:spTgt spid="189"/>
                                        </p:tgtEl>
                                        <p:attrNameLst>
                                          <p:attrName>ppt_h</p:attrName>
                                        </p:attrNameLst>
                                      </p:cBhvr>
                                      <p:tavLst>
                                        <p:tav tm="0">
                                          <p:val>
                                            <p:fltVal val="0"/>
                                          </p:val>
                                        </p:tav>
                                        <p:tav tm="100000">
                                          <p:val>
                                            <p:strVal val="#ppt_h"/>
                                          </p:val>
                                        </p:tav>
                                      </p:tavLst>
                                    </p:anim>
                                    <p:anim calcmode="lin" valueType="num">
                                      <p:cBhvr>
                                        <p:cTn id="183" dur="500" fill="hold"/>
                                        <p:tgtEl>
                                          <p:spTgt spid="189"/>
                                        </p:tgtEl>
                                        <p:attrNameLst>
                                          <p:attrName>style.rotation</p:attrName>
                                        </p:attrNameLst>
                                      </p:cBhvr>
                                      <p:tavLst>
                                        <p:tav tm="0">
                                          <p:val>
                                            <p:fltVal val="360"/>
                                          </p:val>
                                        </p:tav>
                                        <p:tav tm="100000">
                                          <p:val>
                                            <p:fltVal val="0"/>
                                          </p:val>
                                        </p:tav>
                                      </p:tavLst>
                                    </p:anim>
                                    <p:animEffect transition="in" filter="fade">
                                      <p:cBhvr>
                                        <p:cTn id="184" dur="500"/>
                                        <p:tgtEl>
                                          <p:spTgt spid="189"/>
                                        </p:tgtEl>
                                      </p:cBhvr>
                                    </p:animEffect>
                                  </p:childTnLst>
                                </p:cTn>
                              </p:par>
                              <p:par>
                                <p:cTn id="185" presetID="49" presetClass="entr" presetSubtype="0" decel="100000" fill="hold" grpId="0" nodeType="withEffect">
                                  <p:stCondLst>
                                    <p:cond delay="0"/>
                                  </p:stCondLst>
                                  <p:childTnLst>
                                    <p:set>
                                      <p:cBhvr>
                                        <p:cTn id="186" dur="1" fill="hold">
                                          <p:stCondLst>
                                            <p:cond delay="0"/>
                                          </p:stCondLst>
                                        </p:cTn>
                                        <p:tgtEl>
                                          <p:spTgt spid="191"/>
                                        </p:tgtEl>
                                        <p:attrNameLst>
                                          <p:attrName>style.visibility</p:attrName>
                                        </p:attrNameLst>
                                      </p:cBhvr>
                                      <p:to>
                                        <p:strVal val="visible"/>
                                      </p:to>
                                    </p:set>
                                    <p:anim calcmode="lin" valueType="num">
                                      <p:cBhvr>
                                        <p:cTn id="187" dur="500" fill="hold"/>
                                        <p:tgtEl>
                                          <p:spTgt spid="191"/>
                                        </p:tgtEl>
                                        <p:attrNameLst>
                                          <p:attrName>ppt_w</p:attrName>
                                        </p:attrNameLst>
                                      </p:cBhvr>
                                      <p:tavLst>
                                        <p:tav tm="0">
                                          <p:val>
                                            <p:fltVal val="0"/>
                                          </p:val>
                                        </p:tav>
                                        <p:tav tm="100000">
                                          <p:val>
                                            <p:strVal val="#ppt_w"/>
                                          </p:val>
                                        </p:tav>
                                      </p:tavLst>
                                    </p:anim>
                                    <p:anim calcmode="lin" valueType="num">
                                      <p:cBhvr>
                                        <p:cTn id="188" dur="500" fill="hold"/>
                                        <p:tgtEl>
                                          <p:spTgt spid="191"/>
                                        </p:tgtEl>
                                        <p:attrNameLst>
                                          <p:attrName>ppt_h</p:attrName>
                                        </p:attrNameLst>
                                      </p:cBhvr>
                                      <p:tavLst>
                                        <p:tav tm="0">
                                          <p:val>
                                            <p:fltVal val="0"/>
                                          </p:val>
                                        </p:tav>
                                        <p:tav tm="100000">
                                          <p:val>
                                            <p:strVal val="#ppt_h"/>
                                          </p:val>
                                        </p:tav>
                                      </p:tavLst>
                                    </p:anim>
                                    <p:anim calcmode="lin" valueType="num">
                                      <p:cBhvr>
                                        <p:cTn id="189" dur="500" fill="hold"/>
                                        <p:tgtEl>
                                          <p:spTgt spid="191"/>
                                        </p:tgtEl>
                                        <p:attrNameLst>
                                          <p:attrName>style.rotation</p:attrName>
                                        </p:attrNameLst>
                                      </p:cBhvr>
                                      <p:tavLst>
                                        <p:tav tm="0">
                                          <p:val>
                                            <p:fltVal val="360"/>
                                          </p:val>
                                        </p:tav>
                                        <p:tav tm="100000">
                                          <p:val>
                                            <p:fltVal val="0"/>
                                          </p:val>
                                        </p:tav>
                                      </p:tavLst>
                                    </p:anim>
                                    <p:animEffect transition="in" filter="fade">
                                      <p:cBhvr>
                                        <p:cTn id="190" dur="500"/>
                                        <p:tgtEl>
                                          <p:spTgt spid="191"/>
                                        </p:tgtEl>
                                      </p:cBhvr>
                                    </p:animEffect>
                                  </p:childTnLst>
                                </p:cTn>
                              </p:par>
                              <p:par>
                                <p:cTn id="191" presetID="49" presetClass="entr" presetSubtype="0" decel="100000" fill="hold" grpId="0" nodeType="withEffect">
                                  <p:stCondLst>
                                    <p:cond delay="0"/>
                                  </p:stCondLst>
                                  <p:childTnLst>
                                    <p:set>
                                      <p:cBhvr>
                                        <p:cTn id="192" dur="1" fill="hold">
                                          <p:stCondLst>
                                            <p:cond delay="0"/>
                                          </p:stCondLst>
                                        </p:cTn>
                                        <p:tgtEl>
                                          <p:spTgt spid="190"/>
                                        </p:tgtEl>
                                        <p:attrNameLst>
                                          <p:attrName>style.visibility</p:attrName>
                                        </p:attrNameLst>
                                      </p:cBhvr>
                                      <p:to>
                                        <p:strVal val="visible"/>
                                      </p:to>
                                    </p:set>
                                    <p:anim calcmode="lin" valueType="num">
                                      <p:cBhvr>
                                        <p:cTn id="193" dur="500" fill="hold"/>
                                        <p:tgtEl>
                                          <p:spTgt spid="190"/>
                                        </p:tgtEl>
                                        <p:attrNameLst>
                                          <p:attrName>ppt_w</p:attrName>
                                        </p:attrNameLst>
                                      </p:cBhvr>
                                      <p:tavLst>
                                        <p:tav tm="0">
                                          <p:val>
                                            <p:fltVal val="0"/>
                                          </p:val>
                                        </p:tav>
                                        <p:tav tm="100000">
                                          <p:val>
                                            <p:strVal val="#ppt_w"/>
                                          </p:val>
                                        </p:tav>
                                      </p:tavLst>
                                    </p:anim>
                                    <p:anim calcmode="lin" valueType="num">
                                      <p:cBhvr>
                                        <p:cTn id="194" dur="500" fill="hold"/>
                                        <p:tgtEl>
                                          <p:spTgt spid="190"/>
                                        </p:tgtEl>
                                        <p:attrNameLst>
                                          <p:attrName>ppt_h</p:attrName>
                                        </p:attrNameLst>
                                      </p:cBhvr>
                                      <p:tavLst>
                                        <p:tav tm="0">
                                          <p:val>
                                            <p:fltVal val="0"/>
                                          </p:val>
                                        </p:tav>
                                        <p:tav tm="100000">
                                          <p:val>
                                            <p:strVal val="#ppt_h"/>
                                          </p:val>
                                        </p:tav>
                                      </p:tavLst>
                                    </p:anim>
                                    <p:anim calcmode="lin" valueType="num">
                                      <p:cBhvr>
                                        <p:cTn id="195" dur="500" fill="hold"/>
                                        <p:tgtEl>
                                          <p:spTgt spid="190"/>
                                        </p:tgtEl>
                                        <p:attrNameLst>
                                          <p:attrName>style.rotation</p:attrName>
                                        </p:attrNameLst>
                                      </p:cBhvr>
                                      <p:tavLst>
                                        <p:tav tm="0">
                                          <p:val>
                                            <p:fltVal val="360"/>
                                          </p:val>
                                        </p:tav>
                                        <p:tav tm="100000">
                                          <p:val>
                                            <p:fltVal val="0"/>
                                          </p:val>
                                        </p:tav>
                                      </p:tavLst>
                                    </p:anim>
                                    <p:animEffect transition="in" filter="fade">
                                      <p:cBhvr>
                                        <p:cTn id="196" dur="500"/>
                                        <p:tgtEl>
                                          <p:spTgt spid="190"/>
                                        </p:tgtEl>
                                      </p:cBhvr>
                                    </p:animEffect>
                                  </p:childTnLst>
                                </p:cTn>
                              </p:par>
                              <p:par>
                                <p:cTn id="197" presetID="49" presetClass="entr" presetSubtype="0" decel="100000" fill="hold" grpId="0" nodeType="withEffect">
                                  <p:stCondLst>
                                    <p:cond delay="0"/>
                                  </p:stCondLst>
                                  <p:childTnLst>
                                    <p:set>
                                      <p:cBhvr>
                                        <p:cTn id="198" dur="1" fill="hold">
                                          <p:stCondLst>
                                            <p:cond delay="0"/>
                                          </p:stCondLst>
                                        </p:cTn>
                                        <p:tgtEl>
                                          <p:spTgt spid="197"/>
                                        </p:tgtEl>
                                        <p:attrNameLst>
                                          <p:attrName>style.visibility</p:attrName>
                                        </p:attrNameLst>
                                      </p:cBhvr>
                                      <p:to>
                                        <p:strVal val="visible"/>
                                      </p:to>
                                    </p:set>
                                    <p:anim calcmode="lin" valueType="num">
                                      <p:cBhvr>
                                        <p:cTn id="199" dur="500" fill="hold"/>
                                        <p:tgtEl>
                                          <p:spTgt spid="197"/>
                                        </p:tgtEl>
                                        <p:attrNameLst>
                                          <p:attrName>ppt_w</p:attrName>
                                        </p:attrNameLst>
                                      </p:cBhvr>
                                      <p:tavLst>
                                        <p:tav tm="0">
                                          <p:val>
                                            <p:fltVal val="0"/>
                                          </p:val>
                                        </p:tav>
                                        <p:tav tm="100000">
                                          <p:val>
                                            <p:strVal val="#ppt_w"/>
                                          </p:val>
                                        </p:tav>
                                      </p:tavLst>
                                    </p:anim>
                                    <p:anim calcmode="lin" valueType="num">
                                      <p:cBhvr>
                                        <p:cTn id="200" dur="500" fill="hold"/>
                                        <p:tgtEl>
                                          <p:spTgt spid="197"/>
                                        </p:tgtEl>
                                        <p:attrNameLst>
                                          <p:attrName>ppt_h</p:attrName>
                                        </p:attrNameLst>
                                      </p:cBhvr>
                                      <p:tavLst>
                                        <p:tav tm="0">
                                          <p:val>
                                            <p:fltVal val="0"/>
                                          </p:val>
                                        </p:tav>
                                        <p:tav tm="100000">
                                          <p:val>
                                            <p:strVal val="#ppt_h"/>
                                          </p:val>
                                        </p:tav>
                                      </p:tavLst>
                                    </p:anim>
                                    <p:anim calcmode="lin" valueType="num">
                                      <p:cBhvr>
                                        <p:cTn id="201" dur="500" fill="hold"/>
                                        <p:tgtEl>
                                          <p:spTgt spid="197"/>
                                        </p:tgtEl>
                                        <p:attrNameLst>
                                          <p:attrName>style.rotation</p:attrName>
                                        </p:attrNameLst>
                                      </p:cBhvr>
                                      <p:tavLst>
                                        <p:tav tm="0">
                                          <p:val>
                                            <p:fltVal val="360"/>
                                          </p:val>
                                        </p:tav>
                                        <p:tav tm="100000">
                                          <p:val>
                                            <p:fltVal val="0"/>
                                          </p:val>
                                        </p:tav>
                                      </p:tavLst>
                                    </p:anim>
                                    <p:animEffect transition="in" filter="fade">
                                      <p:cBhvr>
                                        <p:cTn id="202" dur="500"/>
                                        <p:tgtEl>
                                          <p:spTgt spid="197"/>
                                        </p:tgtEl>
                                      </p:cBhvr>
                                    </p:animEffect>
                                  </p:childTnLst>
                                </p:cTn>
                              </p:par>
                              <p:par>
                                <p:cTn id="203" presetID="49" presetClass="entr" presetSubtype="0" decel="100000" fill="hold" grpId="0" nodeType="withEffect">
                                  <p:stCondLst>
                                    <p:cond delay="0"/>
                                  </p:stCondLst>
                                  <p:childTnLst>
                                    <p:set>
                                      <p:cBhvr>
                                        <p:cTn id="204" dur="1" fill="hold">
                                          <p:stCondLst>
                                            <p:cond delay="0"/>
                                          </p:stCondLst>
                                        </p:cTn>
                                        <p:tgtEl>
                                          <p:spTgt spid="208"/>
                                        </p:tgtEl>
                                        <p:attrNameLst>
                                          <p:attrName>style.visibility</p:attrName>
                                        </p:attrNameLst>
                                      </p:cBhvr>
                                      <p:to>
                                        <p:strVal val="visible"/>
                                      </p:to>
                                    </p:set>
                                    <p:anim calcmode="lin" valueType="num">
                                      <p:cBhvr>
                                        <p:cTn id="205" dur="500" fill="hold"/>
                                        <p:tgtEl>
                                          <p:spTgt spid="208"/>
                                        </p:tgtEl>
                                        <p:attrNameLst>
                                          <p:attrName>ppt_w</p:attrName>
                                        </p:attrNameLst>
                                      </p:cBhvr>
                                      <p:tavLst>
                                        <p:tav tm="0">
                                          <p:val>
                                            <p:fltVal val="0"/>
                                          </p:val>
                                        </p:tav>
                                        <p:tav tm="100000">
                                          <p:val>
                                            <p:strVal val="#ppt_w"/>
                                          </p:val>
                                        </p:tav>
                                      </p:tavLst>
                                    </p:anim>
                                    <p:anim calcmode="lin" valueType="num">
                                      <p:cBhvr>
                                        <p:cTn id="206" dur="500" fill="hold"/>
                                        <p:tgtEl>
                                          <p:spTgt spid="208"/>
                                        </p:tgtEl>
                                        <p:attrNameLst>
                                          <p:attrName>ppt_h</p:attrName>
                                        </p:attrNameLst>
                                      </p:cBhvr>
                                      <p:tavLst>
                                        <p:tav tm="0">
                                          <p:val>
                                            <p:fltVal val="0"/>
                                          </p:val>
                                        </p:tav>
                                        <p:tav tm="100000">
                                          <p:val>
                                            <p:strVal val="#ppt_h"/>
                                          </p:val>
                                        </p:tav>
                                      </p:tavLst>
                                    </p:anim>
                                    <p:anim calcmode="lin" valueType="num">
                                      <p:cBhvr>
                                        <p:cTn id="207" dur="500" fill="hold"/>
                                        <p:tgtEl>
                                          <p:spTgt spid="208"/>
                                        </p:tgtEl>
                                        <p:attrNameLst>
                                          <p:attrName>style.rotation</p:attrName>
                                        </p:attrNameLst>
                                      </p:cBhvr>
                                      <p:tavLst>
                                        <p:tav tm="0">
                                          <p:val>
                                            <p:fltVal val="360"/>
                                          </p:val>
                                        </p:tav>
                                        <p:tav tm="100000">
                                          <p:val>
                                            <p:fltVal val="0"/>
                                          </p:val>
                                        </p:tav>
                                      </p:tavLst>
                                    </p:anim>
                                    <p:animEffect transition="in" filter="fade">
                                      <p:cBhvr>
                                        <p:cTn id="208" dur="500"/>
                                        <p:tgtEl>
                                          <p:spTgt spid="208"/>
                                        </p:tgtEl>
                                      </p:cBhvr>
                                    </p:animEffect>
                                  </p:childTnLst>
                                </p:cTn>
                              </p:par>
                              <p:par>
                                <p:cTn id="209" presetID="49" presetClass="entr" presetSubtype="0" decel="100000" fill="hold" grpId="0" nodeType="withEffect">
                                  <p:stCondLst>
                                    <p:cond delay="0"/>
                                  </p:stCondLst>
                                  <p:childTnLst>
                                    <p:set>
                                      <p:cBhvr>
                                        <p:cTn id="210" dur="1" fill="hold">
                                          <p:stCondLst>
                                            <p:cond delay="0"/>
                                          </p:stCondLst>
                                        </p:cTn>
                                        <p:tgtEl>
                                          <p:spTgt spid="210"/>
                                        </p:tgtEl>
                                        <p:attrNameLst>
                                          <p:attrName>style.visibility</p:attrName>
                                        </p:attrNameLst>
                                      </p:cBhvr>
                                      <p:to>
                                        <p:strVal val="visible"/>
                                      </p:to>
                                    </p:set>
                                    <p:anim calcmode="lin" valueType="num">
                                      <p:cBhvr>
                                        <p:cTn id="211" dur="500" fill="hold"/>
                                        <p:tgtEl>
                                          <p:spTgt spid="210"/>
                                        </p:tgtEl>
                                        <p:attrNameLst>
                                          <p:attrName>ppt_w</p:attrName>
                                        </p:attrNameLst>
                                      </p:cBhvr>
                                      <p:tavLst>
                                        <p:tav tm="0">
                                          <p:val>
                                            <p:fltVal val="0"/>
                                          </p:val>
                                        </p:tav>
                                        <p:tav tm="100000">
                                          <p:val>
                                            <p:strVal val="#ppt_w"/>
                                          </p:val>
                                        </p:tav>
                                      </p:tavLst>
                                    </p:anim>
                                    <p:anim calcmode="lin" valueType="num">
                                      <p:cBhvr>
                                        <p:cTn id="212" dur="500" fill="hold"/>
                                        <p:tgtEl>
                                          <p:spTgt spid="210"/>
                                        </p:tgtEl>
                                        <p:attrNameLst>
                                          <p:attrName>ppt_h</p:attrName>
                                        </p:attrNameLst>
                                      </p:cBhvr>
                                      <p:tavLst>
                                        <p:tav tm="0">
                                          <p:val>
                                            <p:fltVal val="0"/>
                                          </p:val>
                                        </p:tav>
                                        <p:tav tm="100000">
                                          <p:val>
                                            <p:strVal val="#ppt_h"/>
                                          </p:val>
                                        </p:tav>
                                      </p:tavLst>
                                    </p:anim>
                                    <p:anim calcmode="lin" valueType="num">
                                      <p:cBhvr>
                                        <p:cTn id="213" dur="500" fill="hold"/>
                                        <p:tgtEl>
                                          <p:spTgt spid="210"/>
                                        </p:tgtEl>
                                        <p:attrNameLst>
                                          <p:attrName>style.rotation</p:attrName>
                                        </p:attrNameLst>
                                      </p:cBhvr>
                                      <p:tavLst>
                                        <p:tav tm="0">
                                          <p:val>
                                            <p:fltVal val="360"/>
                                          </p:val>
                                        </p:tav>
                                        <p:tav tm="100000">
                                          <p:val>
                                            <p:fltVal val="0"/>
                                          </p:val>
                                        </p:tav>
                                      </p:tavLst>
                                    </p:anim>
                                    <p:animEffect transition="in" filter="fade">
                                      <p:cBhvr>
                                        <p:cTn id="214" dur="500"/>
                                        <p:tgtEl>
                                          <p:spTgt spid="210"/>
                                        </p:tgtEl>
                                      </p:cBhvr>
                                    </p:animEffect>
                                  </p:childTnLst>
                                </p:cTn>
                              </p:par>
                              <p:par>
                                <p:cTn id="215" presetID="49" presetClass="entr" presetSubtype="0" decel="100000" fill="hold" grpId="0" nodeType="withEffect">
                                  <p:stCondLst>
                                    <p:cond delay="0"/>
                                  </p:stCondLst>
                                  <p:childTnLst>
                                    <p:set>
                                      <p:cBhvr>
                                        <p:cTn id="216" dur="1" fill="hold">
                                          <p:stCondLst>
                                            <p:cond delay="0"/>
                                          </p:stCondLst>
                                        </p:cTn>
                                        <p:tgtEl>
                                          <p:spTgt spid="209"/>
                                        </p:tgtEl>
                                        <p:attrNameLst>
                                          <p:attrName>style.visibility</p:attrName>
                                        </p:attrNameLst>
                                      </p:cBhvr>
                                      <p:to>
                                        <p:strVal val="visible"/>
                                      </p:to>
                                    </p:set>
                                    <p:anim calcmode="lin" valueType="num">
                                      <p:cBhvr>
                                        <p:cTn id="217" dur="500" fill="hold"/>
                                        <p:tgtEl>
                                          <p:spTgt spid="209"/>
                                        </p:tgtEl>
                                        <p:attrNameLst>
                                          <p:attrName>ppt_w</p:attrName>
                                        </p:attrNameLst>
                                      </p:cBhvr>
                                      <p:tavLst>
                                        <p:tav tm="0">
                                          <p:val>
                                            <p:fltVal val="0"/>
                                          </p:val>
                                        </p:tav>
                                        <p:tav tm="100000">
                                          <p:val>
                                            <p:strVal val="#ppt_w"/>
                                          </p:val>
                                        </p:tav>
                                      </p:tavLst>
                                    </p:anim>
                                    <p:anim calcmode="lin" valueType="num">
                                      <p:cBhvr>
                                        <p:cTn id="218" dur="500" fill="hold"/>
                                        <p:tgtEl>
                                          <p:spTgt spid="209"/>
                                        </p:tgtEl>
                                        <p:attrNameLst>
                                          <p:attrName>ppt_h</p:attrName>
                                        </p:attrNameLst>
                                      </p:cBhvr>
                                      <p:tavLst>
                                        <p:tav tm="0">
                                          <p:val>
                                            <p:fltVal val="0"/>
                                          </p:val>
                                        </p:tav>
                                        <p:tav tm="100000">
                                          <p:val>
                                            <p:strVal val="#ppt_h"/>
                                          </p:val>
                                        </p:tav>
                                      </p:tavLst>
                                    </p:anim>
                                    <p:anim calcmode="lin" valueType="num">
                                      <p:cBhvr>
                                        <p:cTn id="219" dur="500" fill="hold"/>
                                        <p:tgtEl>
                                          <p:spTgt spid="209"/>
                                        </p:tgtEl>
                                        <p:attrNameLst>
                                          <p:attrName>style.rotation</p:attrName>
                                        </p:attrNameLst>
                                      </p:cBhvr>
                                      <p:tavLst>
                                        <p:tav tm="0">
                                          <p:val>
                                            <p:fltVal val="360"/>
                                          </p:val>
                                        </p:tav>
                                        <p:tav tm="100000">
                                          <p:val>
                                            <p:fltVal val="0"/>
                                          </p:val>
                                        </p:tav>
                                      </p:tavLst>
                                    </p:anim>
                                    <p:animEffect transition="in" filter="fade">
                                      <p:cBhvr>
                                        <p:cTn id="220" dur="500"/>
                                        <p:tgtEl>
                                          <p:spTgt spid="209"/>
                                        </p:tgtEl>
                                      </p:cBhvr>
                                    </p:animEffect>
                                  </p:childTnLst>
                                </p:cTn>
                              </p:par>
                            </p:childTnLst>
                          </p:cTn>
                        </p:par>
                      </p:childTnLst>
                    </p:cTn>
                  </p:par>
                  <p:par>
                    <p:cTn id="221" fill="hold">
                      <p:stCondLst>
                        <p:cond delay="indefinite"/>
                      </p:stCondLst>
                      <p:childTnLst>
                        <p:par>
                          <p:cTn id="222" fill="hold">
                            <p:stCondLst>
                              <p:cond delay="0"/>
                            </p:stCondLst>
                            <p:childTnLst>
                              <p:par>
                                <p:cTn id="223" presetID="22" presetClass="entr" presetSubtype="4" fill="hold" nodeType="clickEffect">
                                  <p:stCondLst>
                                    <p:cond delay="0"/>
                                  </p:stCondLst>
                                  <p:childTnLst>
                                    <p:set>
                                      <p:cBhvr>
                                        <p:cTn id="224" dur="1" fill="hold">
                                          <p:stCondLst>
                                            <p:cond delay="0"/>
                                          </p:stCondLst>
                                        </p:cTn>
                                        <p:tgtEl>
                                          <p:spTgt spid="231"/>
                                        </p:tgtEl>
                                        <p:attrNameLst>
                                          <p:attrName>style.visibility</p:attrName>
                                        </p:attrNameLst>
                                      </p:cBhvr>
                                      <p:to>
                                        <p:strVal val="visible"/>
                                      </p:to>
                                    </p:set>
                                    <p:animEffect transition="in" filter="wipe(down)">
                                      <p:cBhvr>
                                        <p:cTn id="225"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155" grpId="0" animBg="1"/>
      <p:bldP spid="156" grpId="0" animBg="1"/>
      <p:bldP spid="157" grpId="0"/>
      <p:bldP spid="130" grpId="0"/>
      <p:bldP spid="131" grpId="0" animBg="1"/>
      <p:bldP spid="132" grpId="0"/>
      <p:bldP spid="133" grpId="0"/>
      <p:bldP spid="170" grpId="0" animBg="1"/>
      <p:bldP spid="171" grpId="0" animBg="1"/>
      <p:bldP spid="172" grpId="0" animBg="1"/>
      <p:bldP spid="173" grpId="0"/>
      <p:bldP spid="188" grpId="0" animBg="1"/>
      <p:bldP spid="189" grpId="0" animBg="1"/>
      <p:bldP spid="190" grpId="0" animBg="1"/>
      <p:bldP spid="191" grpId="0"/>
      <p:bldP spid="197" grpId="0"/>
      <p:bldP spid="198" grpId="0" animBg="1"/>
      <p:bldP spid="199" grpId="0"/>
      <p:bldP spid="207" grpId="0" animBg="1"/>
      <p:bldP spid="208" grpId="0" animBg="1"/>
      <p:bldP spid="209" grpId="0" animBg="1"/>
      <p:bldP spid="210"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文本框 113">
            <a:extLst>
              <a:ext uri="{FF2B5EF4-FFF2-40B4-BE49-F238E27FC236}">
                <a16:creationId xmlns:a16="http://schemas.microsoft.com/office/drawing/2014/main" id="{5EB197AC-0E86-D7ED-679E-6B1C340C90F8}"/>
              </a:ext>
            </a:extLst>
          </p:cNvPr>
          <p:cNvSpPr txBox="1"/>
          <p:nvPr/>
        </p:nvSpPr>
        <p:spPr>
          <a:xfrm>
            <a:off x="9607908" y="5743969"/>
            <a:ext cx="2371107" cy="369332"/>
          </a:xfrm>
          <a:prstGeom prst="rect">
            <a:avLst/>
          </a:prstGeom>
          <a:noFill/>
        </p:spPr>
        <p:txBody>
          <a:bodyPr wrap="square" rtlCol="0">
            <a:spAutoFit/>
          </a:bodyPr>
          <a:lstStyle/>
          <a:p>
            <a:r>
              <a:rPr lang="en-US" altLang="zh-CN" b="1" dirty="0"/>
              <a:t>B</a:t>
            </a:r>
            <a:r>
              <a:rPr lang="zh-CN" altLang="en-US" b="1" dirty="0"/>
              <a:t>对</a:t>
            </a:r>
            <a:r>
              <a:rPr lang="en-US" altLang="zh-CN" b="1" dirty="0"/>
              <a:t>A</a:t>
            </a:r>
            <a:r>
              <a:rPr lang="zh-CN" altLang="en-US" b="1" dirty="0"/>
              <a:t>第三次流量控制</a:t>
            </a:r>
          </a:p>
        </p:txBody>
      </p:sp>
      <p:sp>
        <p:nvSpPr>
          <p:cNvPr id="129" name="文本框 128">
            <a:extLst>
              <a:ext uri="{FF2B5EF4-FFF2-40B4-BE49-F238E27FC236}">
                <a16:creationId xmlns:a16="http://schemas.microsoft.com/office/drawing/2014/main" id="{E6076113-DF26-432B-D946-DB74C9764710}"/>
              </a:ext>
            </a:extLst>
          </p:cNvPr>
          <p:cNvSpPr txBox="1"/>
          <p:nvPr/>
        </p:nvSpPr>
        <p:spPr>
          <a:xfrm>
            <a:off x="5406792" y="5411863"/>
            <a:ext cx="1098343" cy="365760"/>
          </a:xfrm>
          <a:prstGeom prst="rect">
            <a:avLst/>
          </a:prstGeom>
          <a:noFill/>
        </p:spPr>
        <p:txBody>
          <a:bodyPr wrap="square" rtlCol="0">
            <a:spAutoFit/>
          </a:bodyPr>
          <a:lstStyle/>
          <a:p>
            <a:pPr algn="ctr"/>
            <a:r>
              <a:rPr lang="en-US" altLang="zh-CN" b="1" dirty="0">
                <a:solidFill>
                  <a:schemeClr val="accent3"/>
                </a:solidFill>
              </a:rPr>
              <a:t>swnd=0</a:t>
            </a:r>
            <a:endParaRPr lang="zh-CN" altLang="en-US" b="1" dirty="0">
              <a:solidFill>
                <a:schemeClr val="accent3"/>
              </a:solidFill>
            </a:endParaRPr>
          </a:p>
        </p:txBody>
      </p:sp>
      <p:sp>
        <p:nvSpPr>
          <p:cNvPr id="93" name="文本框 92">
            <a:extLst>
              <a:ext uri="{FF2B5EF4-FFF2-40B4-BE49-F238E27FC236}">
                <a16:creationId xmlns:a16="http://schemas.microsoft.com/office/drawing/2014/main" id="{6ADAFBA1-30C1-1BA6-04E6-D365C9EE7147}"/>
              </a:ext>
            </a:extLst>
          </p:cNvPr>
          <p:cNvSpPr txBox="1"/>
          <p:nvPr/>
        </p:nvSpPr>
        <p:spPr>
          <a:xfrm>
            <a:off x="9607908" y="4222970"/>
            <a:ext cx="2371107" cy="369332"/>
          </a:xfrm>
          <a:prstGeom prst="rect">
            <a:avLst/>
          </a:prstGeom>
          <a:noFill/>
        </p:spPr>
        <p:txBody>
          <a:bodyPr wrap="square" rtlCol="0">
            <a:spAutoFit/>
          </a:bodyPr>
          <a:lstStyle/>
          <a:p>
            <a:r>
              <a:rPr lang="en-US" altLang="zh-CN" b="1" dirty="0"/>
              <a:t>B</a:t>
            </a:r>
            <a:r>
              <a:rPr lang="zh-CN" altLang="en-US" b="1" dirty="0"/>
              <a:t>对</a:t>
            </a:r>
            <a:r>
              <a:rPr lang="en-US" altLang="zh-CN" b="1" dirty="0"/>
              <a:t>A</a:t>
            </a:r>
            <a:r>
              <a:rPr lang="zh-CN" altLang="en-US" b="1" dirty="0"/>
              <a:t>第二次流量控制</a:t>
            </a:r>
          </a:p>
        </p:txBody>
      </p:sp>
      <p:grpSp>
        <p:nvGrpSpPr>
          <p:cNvPr id="90" name="组合 89">
            <a:extLst>
              <a:ext uri="{FF2B5EF4-FFF2-40B4-BE49-F238E27FC236}">
                <a16:creationId xmlns:a16="http://schemas.microsoft.com/office/drawing/2014/main" id="{8FCF52F5-72A7-DD5B-2F3C-C489CD10CB90}"/>
              </a:ext>
            </a:extLst>
          </p:cNvPr>
          <p:cNvGrpSpPr/>
          <p:nvPr/>
        </p:nvGrpSpPr>
        <p:grpSpPr>
          <a:xfrm>
            <a:off x="4536621" y="3908652"/>
            <a:ext cx="1098343" cy="725074"/>
            <a:chOff x="1913798" y="1939971"/>
            <a:chExt cx="1112801" cy="725074"/>
          </a:xfrm>
        </p:grpSpPr>
        <p:sp>
          <p:nvSpPr>
            <p:cNvPr id="91" name="矩形 90">
              <a:extLst>
                <a:ext uri="{FF2B5EF4-FFF2-40B4-BE49-F238E27FC236}">
                  <a16:creationId xmlns:a16="http://schemas.microsoft.com/office/drawing/2014/main" id="{A2A5982B-B0F4-D2C3-A7DC-D2D2C4FE21C3}"/>
                </a:ext>
              </a:extLst>
            </p:cNvPr>
            <p:cNvSpPr/>
            <p:nvPr/>
          </p:nvSpPr>
          <p:spPr>
            <a:xfrm>
              <a:off x="2042152" y="2253525"/>
              <a:ext cx="882054"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文本框 91">
              <a:extLst>
                <a:ext uri="{FF2B5EF4-FFF2-40B4-BE49-F238E27FC236}">
                  <a16:creationId xmlns:a16="http://schemas.microsoft.com/office/drawing/2014/main" id="{0FE7BDD1-C045-84FA-0E3C-076D1CDD96EB}"/>
                </a:ext>
              </a:extLst>
            </p:cNvPr>
            <p:cNvSpPr txBox="1"/>
            <p:nvPr/>
          </p:nvSpPr>
          <p:spPr>
            <a:xfrm>
              <a:off x="1913798" y="1939971"/>
              <a:ext cx="1112801" cy="365760"/>
            </a:xfrm>
            <a:prstGeom prst="rect">
              <a:avLst/>
            </a:prstGeom>
            <a:noFill/>
          </p:spPr>
          <p:txBody>
            <a:bodyPr wrap="square" rtlCol="0">
              <a:spAutoFit/>
            </a:bodyPr>
            <a:lstStyle/>
            <a:p>
              <a:pPr algn="ctr"/>
              <a:r>
                <a:rPr lang="en-US" altLang="zh-CN" b="1" dirty="0">
                  <a:solidFill>
                    <a:schemeClr val="accent3"/>
                  </a:solidFill>
                </a:rPr>
                <a:t>swnd=100</a:t>
              </a:r>
              <a:endParaRPr lang="zh-CN" altLang="en-US" b="1" dirty="0">
                <a:solidFill>
                  <a:schemeClr val="accent3"/>
                </a:solidFill>
              </a:endParaRPr>
            </a:p>
          </p:txBody>
        </p:sp>
      </p:grpSp>
      <p:sp>
        <p:nvSpPr>
          <p:cNvPr id="13" name="文本框 12">
            <a:extLst>
              <a:ext uri="{FF2B5EF4-FFF2-40B4-BE49-F238E27FC236}">
                <a16:creationId xmlns:a16="http://schemas.microsoft.com/office/drawing/2014/main" id="{5DE4F913-8F0F-2C36-E9DE-DA0F389A027F}"/>
              </a:ext>
            </a:extLst>
          </p:cNvPr>
          <p:cNvSpPr txBox="1"/>
          <p:nvPr/>
        </p:nvSpPr>
        <p:spPr>
          <a:xfrm>
            <a:off x="7321143" y="896456"/>
            <a:ext cx="1710312" cy="369332"/>
          </a:xfrm>
          <a:prstGeom prst="rect">
            <a:avLst/>
          </a:prstGeom>
          <a:noFill/>
        </p:spPr>
        <p:txBody>
          <a:bodyPr wrap="square" rtlCol="0">
            <a:spAutoFit/>
          </a:bodyPr>
          <a:lstStyle/>
          <a:p>
            <a:pPr algn="ctr"/>
            <a:r>
              <a:rPr lang="en-US" altLang="zh-CN" b="1" dirty="0"/>
              <a:t>A</a:t>
            </a:r>
            <a:r>
              <a:rPr lang="zh-CN" altLang="en-US" b="1" dirty="0"/>
              <a:t>给</a:t>
            </a:r>
            <a:r>
              <a:rPr lang="en-US" altLang="zh-CN" b="1" dirty="0"/>
              <a:t>B</a:t>
            </a:r>
            <a:r>
              <a:rPr lang="zh-CN" altLang="en-US" b="1" dirty="0"/>
              <a:t>发送数据</a:t>
            </a:r>
          </a:p>
        </p:txBody>
      </p:sp>
      <p:sp>
        <p:nvSpPr>
          <p:cNvPr id="14" name="文本框 13">
            <a:extLst>
              <a:ext uri="{FF2B5EF4-FFF2-40B4-BE49-F238E27FC236}">
                <a16:creationId xmlns:a16="http://schemas.microsoft.com/office/drawing/2014/main" id="{E0CAA606-13D4-C0C7-238A-60691033913A}"/>
              </a:ext>
            </a:extLst>
          </p:cNvPr>
          <p:cNvSpPr txBox="1"/>
          <p:nvPr/>
        </p:nvSpPr>
        <p:spPr>
          <a:xfrm>
            <a:off x="7328743" y="1644093"/>
            <a:ext cx="1710312" cy="369332"/>
          </a:xfrm>
          <a:prstGeom prst="rect">
            <a:avLst/>
          </a:prstGeom>
          <a:noFill/>
        </p:spPr>
        <p:txBody>
          <a:bodyPr wrap="square" rtlCol="0">
            <a:spAutoFit/>
          </a:bodyPr>
          <a:lstStyle/>
          <a:p>
            <a:pPr algn="ctr"/>
            <a:r>
              <a:rPr lang="en-US" altLang="zh-CN" b="1" dirty="0"/>
              <a:t>B</a:t>
            </a:r>
            <a:r>
              <a:rPr lang="zh-CN" altLang="en-US" b="1" dirty="0"/>
              <a:t>对</a:t>
            </a:r>
            <a:r>
              <a:rPr lang="en-US" altLang="zh-CN" b="1" dirty="0"/>
              <a:t>A</a:t>
            </a:r>
            <a:r>
              <a:rPr lang="zh-CN" altLang="en-US" b="1" dirty="0"/>
              <a:t>流量控制</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p>
          </p:txBody>
        </p:sp>
      </p:grpSp>
      <p:grpSp>
        <p:nvGrpSpPr>
          <p:cNvPr id="16" name="组合 15">
            <a:extLst>
              <a:ext uri="{FF2B5EF4-FFF2-40B4-BE49-F238E27FC236}">
                <a16:creationId xmlns:a16="http://schemas.microsoft.com/office/drawing/2014/main" id="{80F1B311-2F3A-ACA2-07D1-822A44A2F429}"/>
              </a:ext>
            </a:extLst>
          </p:cNvPr>
          <p:cNvGrpSpPr/>
          <p:nvPr/>
        </p:nvGrpSpPr>
        <p:grpSpPr>
          <a:xfrm>
            <a:off x="6384834" y="1085736"/>
            <a:ext cx="3566255" cy="667591"/>
            <a:chOff x="5945910" y="1085736"/>
            <a:chExt cx="3566255" cy="667591"/>
          </a:xfrm>
        </p:grpSpPr>
        <p:grpSp>
          <p:nvGrpSpPr>
            <p:cNvPr id="7" name="组合 6">
              <a:extLst>
                <a:ext uri="{FF2B5EF4-FFF2-40B4-BE49-F238E27FC236}">
                  <a16:creationId xmlns:a16="http://schemas.microsoft.com/office/drawing/2014/main" id="{A9EFE3FE-4601-5B9E-77B2-289423C12D4B}"/>
                </a:ext>
              </a:extLst>
            </p:cNvPr>
            <p:cNvGrpSpPr/>
            <p:nvPr/>
          </p:nvGrpSpPr>
          <p:grpSpPr>
            <a:xfrm>
              <a:off x="5945910" y="1085736"/>
              <a:ext cx="677140" cy="654939"/>
              <a:chOff x="7511027" y="2136324"/>
              <a:chExt cx="677140" cy="654939"/>
            </a:xfrm>
          </p:grpSpPr>
          <p:pic>
            <p:nvPicPr>
              <p:cNvPr id="5" name="图形 4">
                <a:extLst>
                  <a:ext uri="{FF2B5EF4-FFF2-40B4-BE49-F238E27FC236}">
                    <a16:creationId xmlns:a16="http://schemas.microsoft.com/office/drawing/2014/main" id="{98E6B5E2-680A-FF63-F485-207329F649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6" name="文本框 5">
                <a:extLst>
                  <a:ext uri="{FF2B5EF4-FFF2-40B4-BE49-F238E27FC236}">
                    <a16:creationId xmlns:a16="http://schemas.microsoft.com/office/drawing/2014/main" id="{97B4575D-497E-45BE-06AF-A13242535CE0}"/>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A</a:t>
                </a:r>
                <a:endParaRPr lang="zh-CN" altLang="en-US" sz="2000" b="1" dirty="0">
                  <a:solidFill>
                    <a:schemeClr val="bg1"/>
                  </a:solidFill>
                </a:endParaRPr>
              </a:p>
            </p:txBody>
          </p:sp>
        </p:grpSp>
        <p:grpSp>
          <p:nvGrpSpPr>
            <p:cNvPr id="8" name="组合 7">
              <a:extLst>
                <a:ext uri="{FF2B5EF4-FFF2-40B4-BE49-F238E27FC236}">
                  <a16:creationId xmlns:a16="http://schemas.microsoft.com/office/drawing/2014/main" id="{9DCE203E-F6FE-5AE9-9972-1AB6CD8AB18F}"/>
                </a:ext>
              </a:extLst>
            </p:cNvPr>
            <p:cNvGrpSpPr/>
            <p:nvPr/>
          </p:nvGrpSpPr>
          <p:grpSpPr>
            <a:xfrm>
              <a:off x="8835025" y="1098388"/>
              <a:ext cx="677140" cy="654939"/>
              <a:chOff x="7511027" y="2136324"/>
              <a:chExt cx="677140" cy="654939"/>
            </a:xfrm>
          </p:grpSpPr>
          <p:pic>
            <p:nvPicPr>
              <p:cNvPr id="9" name="图形 8">
                <a:extLst>
                  <a:ext uri="{FF2B5EF4-FFF2-40B4-BE49-F238E27FC236}">
                    <a16:creationId xmlns:a16="http://schemas.microsoft.com/office/drawing/2014/main" id="{8E7D395B-A56C-8D44-578A-69F5B4FDCB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10" name="文本框 9">
                <a:extLst>
                  <a:ext uri="{FF2B5EF4-FFF2-40B4-BE49-F238E27FC236}">
                    <a16:creationId xmlns:a16="http://schemas.microsoft.com/office/drawing/2014/main" id="{0B74A95B-2D1F-F184-7228-D99702F49DE3}"/>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B</a:t>
                </a:r>
                <a:endParaRPr lang="zh-CN" altLang="en-US" sz="2000" b="1" dirty="0">
                  <a:solidFill>
                    <a:schemeClr val="bg1"/>
                  </a:solidFill>
                </a:endParaRPr>
              </a:p>
            </p:txBody>
          </p:sp>
        </p:grpSp>
        <p:grpSp>
          <p:nvGrpSpPr>
            <p:cNvPr id="15" name="组合 14">
              <a:extLst>
                <a:ext uri="{FF2B5EF4-FFF2-40B4-BE49-F238E27FC236}">
                  <a16:creationId xmlns:a16="http://schemas.microsoft.com/office/drawing/2014/main" id="{CAC90CB8-A264-FC0D-1AD3-01F784E189E9}"/>
                </a:ext>
              </a:extLst>
            </p:cNvPr>
            <p:cNvGrpSpPr/>
            <p:nvPr/>
          </p:nvGrpSpPr>
          <p:grpSpPr>
            <a:xfrm>
              <a:off x="6623050" y="1274762"/>
              <a:ext cx="2243850" cy="369332"/>
              <a:chOff x="6623050" y="1274762"/>
              <a:chExt cx="2243850" cy="369332"/>
            </a:xfrm>
          </p:grpSpPr>
          <p:sp>
            <p:nvSpPr>
              <p:cNvPr id="12" name="圆柱体 11">
                <a:extLst>
                  <a:ext uri="{FF2B5EF4-FFF2-40B4-BE49-F238E27FC236}">
                    <a16:creationId xmlns:a16="http://schemas.microsoft.com/office/drawing/2014/main" id="{780A8A3C-3E1F-E015-E386-B450A641478F}"/>
                  </a:ext>
                </a:extLst>
              </p:cNvPr>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D20203B-7340-3B3C-EB43-3D1FEAECF015}"/>
                  </a:ext>
                </a:extLst>
              </p:cNvPr>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p>
            </p:txBody>
          </p:sp>
        </p:grpSp>
      </p:grpSp>
      <p:grpSp>
        <p:nvGrpSpPr>
          <p:cNvPr id="23" name="组合 22">
            <a:extLst>
              <a:ext uri="{FF2B5EF4-FFF2-40B4-BE49-F238E27FC236}">
                <a16:creationId xmlns:a16="http://schemas.microsoft.com/office/drawing/2014/main" id="{61C6D7BC-FECE-3005-8CD3-BA8AA893F805}"/>
              </a:ext>
            </a:extLst>
          </p:cNvPr>
          <p:cNvGrpSpPr/>
          <p:nvPr/>
        </p:nvGrpSpPr>
        <p:grpSpPr>
          <a:xfrm>
            <a:off x="6464001" y="1740674"/>
            <a:ext cx="3418275" cy="4774426"/>
            <a:chOff x="7004329" y="1740674"/>
            <a:chExt cx="3418275" cy="4774426"/>
          </a:xfrm>
        </p:grpSpPr>
        <p:cxnSp>
          <p:nvCxnSpPr>
            <p:cNvPr id="18" name="直接箭头连接符 17">
              <a:extLst>
                <a:ext uri="{FF2B5EF4-FFF2-40B4-BE49-F238E27FC236}">
                  <a16:creationId xmlns:a16="http://schemas.microsoft.com/office/drawing/2014/main" id="{C29108A2-6FF6-EECC-D42A-4119A5C4474C}"/>
                </a:ext>
              </a:extLst>
            </p:cNvPr>
            <p:cNvCxnSpPr>
              <a:cxnSpLocks/>
            </p:cNvCxnSpPr>
            <p:nvPr/>
          </p:nvCxnSpPr>
          <p:spPr>
            <a:xfrm>
              <a:off x="7283602"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BE49CE6-D81F-402D-B4F5-95CBA7A575DA}"/>
                </a:ext>
              </a:extLst>
            </p:cNvPr>
            <p:cNvCxnSpPr>
              <a:cxnSpLocks/>
            </p:cNvCxnSpPr>
            <p:nvPr/>
          </p:nvCxnSpPr>
          <p:spPr>
            <a:xfrm>
              <a:off x="10152847"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01A7C94-9AE1-2E1F-703C-A039119CB0E7}"/>
                </a:ext>
              </a:extLst>
            </p:cNvPr>
            <p:cNvSpPr txBox="1"/>
            <p:nvPr/>
          </p:nvSpPr>
          <p:spPr>
            <a:xfrm>
              <a:off x="7004329" y="6145768"/>
              <a:ext cx="272374" cy="369332"/>
            </a:xfrm>
            <a:prstGeom prst="rect">
              <a:avLst/>
            </a:prstGeom>
            <a:noFill/>
          </p:spPr>
          <p:txBody>
            <a:bodyPr wrap="square" rtlCol="0">
              <a:spAutoFit/>
            </a:bodyPr>
            <a:lstStyle/>
            <a:p>
              <a:r>
                <a:rPr lang="en-US" altLang="zh-CN" b="1" dirty="0"/>
                <a:t>t</a:t>
              </a:r>
              <a:endParaRPr lang="zh-CN" altLang="en-US" b="1" dirty="0"/>
            </a:p>
          </p:txBody>
        </p:sp>
        <p:sp>
          <p:nvSpPr>
            <p:cNvPr id="21" name="文本框 20">
              <a:extLst>
                <a:ext uri="{FF2B5EF4-FFF2-40B4-BE49-F238E27FC236}">
                  <a16:creationId xmlns:a16="http://schemas.microsoft.com/office/drawing/2014/main" id="{4869CA13-848C-A58C-D7BA-8C0445D375C1}"/>
                </a:ext>
              </a:extLst>
            </p:cNvPr>
            <p:cNvSpPr txBox="1"/>
            <p:nvPr/>
          </p:nvSpPr>
          <p:spPr>
            <a:xfrm>
              <a:off x="10150230" y="6145768"/>
              <a:ext cx="272374" cy="369332"/>
            </a:xfrm>
            <a:prstGeom prst="rect">
              <a:avLst/>
            </a:prstGeom>
            <a:noFill/>
          </p:spPr>
          <p:txBody>
            <a:bodyPr wrap="square" rtlCol="0">
              <a:spAutoFit/>
            </a:bodyPr>
            <a:lstStyle/>
            <a:p>
              <a:r>
                <a:rPr lang="en-US" altLang="zh-CN" b="1" dirty="0"/>
                <a:t>t</a:t>
              </a:r>
              <a:endParaRPr lang="zh-CN" altLang="en-US" b="1" dirty="0"/>
            </a:p>
          </p:txBody>
        </p:sp>
      </p:grpSp>
      <p:grpSp>
        <p:nvGrpSpPr>
          <p:cNvPr id="43" name="组合 42">
            <a:extLst>
              <a:ext uri="{FF2B5EF4-FFF2-40B4-BE49-F238E27FC236}">
                <a16:creationId xmlns:a16="http://schemas.microsoft.com/office/drawing/2014/main" id="{C3B463AA-8B9D-4B7E-D071-35424D47E831}"/>
              </a:ext>
            </a:extLst>
          </p:cNvPr>
          <p:cNvGrpSpPr/>
          <p:nvPr/>
        </p:nvGrpSpPr>
        <p:grpSpPr>
          <a:xfrm>
            <a:off x="304800" y="1939971"/>
            <a:ext cx="9305102" cy="725074"/>
            <a:chOff x="304800" y="1939971"/>
            <a:chExt cx="9305102" cy="725074"/>
          </a:xfrm>
        </p:grpSpPr>
        <p:cxnSp>
          <p:nvCxnSpPr>
            <p:cNvPr id="37" name="直接箭头连接符 36">
              <a:extLst>
                <a:ext uri="{FF2B5EF4-FFF2-40B4-BE49-F238E27FC236}">
                  <a16:creationId xmlns:a16="http://schemas.microsoft.com/office/drawing/2014/main" id="{8C784D16-4E41-91E6-C816-314F22755AEA}"/>
                </a:ext>
              </a:extLst>
            </p:cNvPr>
            <p:cNvCxnSpPr>
              <a:cxnSpLocks/>
            </p:cNvCxnSpPr>
            <p:nvPr/>
          </p:nvCxnSpPr>
          <p:spPr>
            <a:xfrm>
              <a:off x="6743274" y="24592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116EFF78-2877-EA6D-EF75-C991CCBD3EBC}"/>
                </a:ext>
              </a:extLst>
            </p:cNvPr>
            <p:cNvSpPr txBox="1"/>
            <p:nvPr/>
          </p:nvSpPr>
          <p:spPr>
            <a:xfrm>
              <a:off x="7326420" y="2078680"/>
              <a:ext cx="935857" cy="369332"/>
            </a:xfrm>
            <a:prstGeom prst="rect">
              <a:avLst/>
            </a:prstGeom>
            <a:noFill/>
          </p:spPr>
          <p:txBody>
            <a:bodyPr wrap="square" rtlCol="0">
              <a:spAutoFit/>
            </a:bodyPr>
            <a:lstStyle/>
            <a:p>
              <a:pPr algn="ctr"/>
              <a:r>
                <a:rPr lang="en-US" altLang="zh-CN" b="1" dirty="0"/>
                <a:t>seq=401</a:t>
              </a:r>
              <a:endParaRPr lang="zh-CN" altLang="en-US" b="1" dirty="0"/>
            </a:p>
          </p:txBody>
        </p:sp>
        <p:sp>
          <p:nvSpPr>
            <p:cNvPr id="39" name="文本框 38">
              <a:extLst>
                <a:ext uri="{FF2B5EF4-FFF2-40B4-BE49-F238E27FC236}">
                  <a16:creationId xmlns:a16="http://schemas.microsoft.com/office/drawing/2014/main" id="{15D78F2B-4CBD-D199-E8FC-3A971CC2F58D}"/>
                </a:ext>
              </a:extLst>
            </p:cNvPr>
            <p:cNvSpPr txBox="1"/>
            <p:nvPr/>
          </p:nvSpPr>
          <p:spPr>
            <a:xfrm>
              <a:off x="8147629" y="2078680"/>
              <a:ext cx="868072" cy="369332"/>
            </a:xfrm>
            <a:prstGeom prst="rect">
              <a:avLst/>
            </a:prstGeom>
            <a:noFill/>
          </p:spPr>
          <p:txBody>
            <a:bodyPr wrap="square" rtlCol="0">
              <a:spAutoFit/>
            </a:bodyPr>
            <a:lstStyle/>
            <a:p>
              <a:pPr algn="ctr"/>
              <a:r>
                <a:rPr lang="en-US" altLang="zh-CN" b="1" dirty="0"/>
                <a:t>DATA</a:t>
              </a:r>
              <a:endParaRPr lang="zh-CN" altLang="en-US" b="1" dirty="0"/>
            </a:p>
          </p:txBody>
        </p:sp>
        <p:grpSp>
          <p:nvGrpSpPr>
            <p:cNvPr id="17" name="组合 16">
              <a:extLst>
                <a:ext uri="{FF2B5EF4-FFF2-40B4-BE49-F238E27FC236}">
                  <a16:creationId xmlns:a16="http://schemas.microsoft.com/office/drawing/2014/main" id="{ADB72C8C-ABEA-F4E1-7330-EA73485BF828}"/>
                </a:ext>
              </a:extLst>
            </p:cNvPr>
            <p:cNvGrpSpPr/>
            <p:nvPr/>
          </p:nvGrpSpPr>
          <p:grpSpPr>
            <a:xfrm>
              <a:off x="304800" y="1939971"/>
              <a:ext cx="6100239" cy="725074"/>
              <a:chOff x="304800" y="1939971"/>
              <a:chExt cx="6100239" cy="725074"/>
            </a:xfrm>
          </p:grpSpPr>
          <p:grpSp>
            <p:nvGrpSpPr>
              <p:cNvPr id="36" name="组合 35">
                <a:extLst>
                  <a:ext uri="{FF2B5EF4-FFF2-40B4-BE49-F238E27FC236}">
                    <a16:creationId xmlns:a16="http://schemas.microsoft.com/office/drawing/2014/main" id="{D6726EA9-6404-1339-A49D-92249748E9DC}"/>
                  </a:ext>
                </a:extLst>
              </p:cNvPr>
              <p:cNvGrpSpPr/>
              <p:nvPr/>
            </p:nvGrpSpPr>
            <p:grpSpPr>
              <a:xfrm>
                <a:off x="2042152" y="1939971"/>
                <a:ext cx="2623752" cy="725074"/>
                <a:chOff x="2042152" y="1939971"/>
                <a:chExt cx="2623752" cy="725074"/>
              </a:xfrm>
            </p:grpSpPr>
            <p:sp>
              <p:nvSpPr>
                <p:cNvPr id="34" name="矩形 33">
                  <a:extLst>
                    <a:ext uri="{FF2B5EF4-FFF2-40B4-BE49-F238E27FC236}">
                      <a16:creationId xmlns:a16="http://schemas.microsoft.com/office/drawing/2014/main" id="{439E4B1A-578C-250E-4A80-7A098A0B8F42}"/>
                    </a:ext>
                  </a:extLst>
                </p:cNvPr>
                <p:cNvSpPr/>
                <p:nvPr/>
              </p:nvSpPr>
              <p:spPr>
                <a:xfrm>
                  <a:off x="2042152" y="2253525"/>
                  <a:ext cx="262375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404328D-8303-EE4D-A00C-DE1851C6565F}"/>
                    </a:ext>
                  </a:extLst>
                </p:cNvPr>
                <p:cNvSpPr txBox="1"/>
                <p:nvPr/>
              </p:nvSpPr>
              <p:spPr>
                <a:xfrm>
                  <a:off x="2789005" y="1939971"/>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grpSp>
          <p:grpSp>
            <p:nvGrpSpPr>
              <p:cNvPr id="31" name="组合 30">
                <a:extLst>
                  <a:ext uri="{FF2B5EF4-FFF2-40B4-BE49-F238E27FC236}">
                    <a16:creationId xmlns:a16="http://schemas.microsoft.com/office/drawing/2014/main" id="{BBD026F5-10E7-9970-0435-1099399FCFAE}"/>
                  </a:ext>
                </a:extLst>
              </p:cNvPr>
              <p:cNvGrpSpPr/>
              <p:nvPr/>
            </p:nvGrpSpPr>
            <p:grpSpPr>
              <a:xfrm>
                <a:off x="304800" y="2309063"/>
                <a:ext cx="6100239" cy="300446"/>
                <a:chOff x="301352" y="2013424"/>
                <a:chExt cx="6100239" cy="300446"/>
              </a:xfrm>
            </p:grpSpPr>
            <p:sp>
              <p:nvSpPr>
                <p:cNvPr id="24" name="矩形 23">
                  <a:extLst>
                    <a:ext uri="{FF2B5EF4-FFF2-40B4-BE49-F238E27FC236}">
                      <a16:creationId xmlns:a16="http://schemas.microsoft.com/office/drawing/2014/main" id="{7E7D59E8-B464-D223-507F-D53CB3B703A0}"/>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25" name="矩形 24">
                  <a:extLst>
                    <a:ext uri="{FF2B5EF4-FFF2-40B4-BE49-F238E27FC236}">
                      <a16:creationId xmlns:a16="http://schemas.microsoft.com/office/drawing/2014/main" id="{246C6815-5A23-7323-8E35-9B0A46116808}"/>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26" name="矩形 25">
                  <a:extLst>
                    <a:ext uri="{FF2B5EF4-FFF2-40B4-BE49-F238E27FC236}">
                      <a16:creationId xmlns:a16="http://schemas.microsoft.com/office/drawing/2014/main" id="{0ADD7C2C-9489-D5EA-025D-5544CC608517}"/>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27" name="矩形 26">
                  <a:extLst>
                    <a:ext uri="{FF2B5EF4-FFF2-40B4-BE49-F238E27FC236}">
                      <a16:creationId xmlns:a16="http://schemas.microsoft.com/office/drawing/2014/main" id="{115A52DB-39AC-292C-262D-085DB47DA19E}"/>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28" name="矩形 27">
                  <a:extLst>
                    <a:ext uri="{FF2B5EF4-FFF2-40B4-BE49-F238E27FC236}">
                      <a16:creationId xmlns:a16="http://schemas.microsoft.com/office/drawing/2014/main" id="{05EB32CF-CDD4-8F15-0314-A25E0E13A87F}"/>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29" name="矩形 28">
                  <a:extLst>
                    <a:ext uri="{FF2B5EF4-FFF2-40B4-BE49-F238E27FC236}">
                      <a16:creationId xmlns:a16="http://schemas.microsoft.com/office/drawing/2014/main" id="{2F6F4187-086E-8BAA-E715-8FDD2693DB77}"/>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30" name="矩形 29">
                  <a:extLst>
                    <a:ext uri="{FF2B5EF4-FFF2-40B4-BE49-F238E27FC236}">
                      <a16:creationId xmlns:a16="http://schemas.microsoft.com/office/drawing/2014/main" id="{4F69FAA9-68F1-433D-F37E-B6AA4939F4AC}"/>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22" name="矩形 21">
                <a:extLst>
                  <a:ext uri="{FF2B5EF4-FFF2-40B4-BE49-F238E27FC236}">
                    <a16:creationId xmlns:a16="http://schemas.microsoft.com/office/drawing/2014/main" id="{BAC7217A-6417-F01B-BD17-68D6EAFB9663}"/>
                  </a:ext>
                </a:extLst>
              </p:cNvPr>
              <p:cNvSpPr/>
              <p:nvPr/>
            </p:nvSpPr>
            <p:spPr>
              <a:xfrm>
                <a:off x="2046679"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2" name="矩形 151">
              <a:extLst>
                <a:ext uri="{FF2B5EF4-FFF2-40B4-BE49-F238E27FC236}">
                  <a16:creationId xmlns:a16="http://schemas.microsoft.com/office/drawing/2014/main" id="{431B0D34-9F17-777A-7299-202F44A7E7BB}"/>
                </a:ext>
              </a:extLst>
            </p:cNvPr>
            <p:cNvSpPr/>
            <p:nvPr/>
          </p:nvSpPr>
          <p:spPr>
            <a:xfrm>
              <a:off x="2923775" y="2305731"/>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2B100C6E-3B03-5F5F-5CFD-1931B01313AD}"/>
                </a:ext>
              </a:extLst>
            </p:cNvPr>
            <p:cNvSpPr/>
            <p:nvPr/>
          </p:nvSpPr>
          <p:spPr>
            <a:xfrm>
              <a:off x="3779952" y="2297790"/>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25112D07-35EE-99D1-3B22-E49AB9E8673E}"/>
              </a:ext>
            </a:extLst>
          </p:cNvPr>
          <p:cNvGrpSpPr/>
          <p:nvPr/>
        </p:nvGrpSpPr>
        <p:grpSpPr>
          <a:xfrm>
            <a:off x="6744583" y="2787861"/>
            <a:ext cx="2866628" cy="380605"/>
            <a:chOff x="6744583" y="2787861"/>
            <a:chExt cx="2866628" cy="380605"/>
          </a:xfrm>
        </p:grpSpPr>
        <p:cxnSp>
          <p:nvCxnSpPr>
            <p:cNvPr id="155" name="直接箭头连接符 154">
              <a:extLst>
                <a:ext uri="{FF2B5EF4-FFF2-40B4-BE49-F238E27FC236}">
                  <a16:creationId xmlns:a16="http://schemas.microsoft.com/office/drawing/2014/main" id="{007DCFFE-6C82-C54C-1F4D-BB587DEF9070}"/>
                </a:ext>
              </a:extLst>
            </p:cNvPr>
            <p:cNvCxnSpPr>
              <a:cxnSpLocks/>
            </p:cNvCxnSpPr>
            <p:nvPr/>
          </p:nvCxnSpPr>
          <p:spPr>
            <a:xfrm>
              <a:off x="6744583" y="3168466"/>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56" name="文本框 155">
              <a:extLst>
                <a:ext uri="{FF2B5EF4-FFF2-40B4-BE49-F238E27FC236}">
                  <a16:creationId xmlns:a16="http://schemas.microsoft.com/office/drawing/2014/main" id="{192D6349-3A34-78BC-7998-136D37079C7C}"/>
                </a:ext>
              </a:extLst>
            </p:cNvPr>
            <p:cNvSpPr txBox="1"/>
            <p:nvPr/>
          </p:nvSpPr>
          <p:spPr>
            <a:xfrm>
              <a:off x="7327729" y="2787861"/>
              <a:ext cx="935857" cy="369332"/>
            </a:xfrm>
            <a:prstGeom prst="rect">
              <a:avLst/>
            </a:prstGeom>
            <a:noFill/>
          </p:spPr>
          <p:txBody>
            <a:bodyPr wrap="square" rtlCol="0">
              <a:spAutoFit/>
            </a:bodyPr>
            <a:lstStyle/>
            <a:p>
              <a:pPr algn="ctr"/>
              <a:r>
                <a:rPr lang="en-US" altLang="zh-CN" b="1" dirty="0"/>
                <a:t>seq=201</a:t>
              </a:r>
              <a:endParaRPr lang="zh-CN" altLang="en-US" b="1" dirty="0"/>
            </a:p>
          </p:txBody>
        </p:sp>
        <p:sp>
          <p:nvSpPr>
            <p:cNvPr id="157" name="文本框 156">
              <a:extLst>
                <a:ext uri="{FF2B5EF4-FFF2-40B4-BE49-F238E27FC236}">
                  <a16:creationId xmlns:a16="http://schemas.microsoft.com/office/drawing/2014/main" id="{083BA6C9-0C0D-C433-53D2-15D668CC5823}"/>
                </a:ext>
              </a:extLst>
            </p:cNvPr>
            <p:cNvSpPr txBox="1"/>
            <p:nvPr/>
          </p:nvSpPr>
          <p:spPr>
            <a:xfrm>
              <a:off x="8148938" y="2787861"/>
              <a:ext cx="868072" cy="369332"/>
            </a:xfrm>
            <a:prstGeom prst="rect">
              <a:avLst/>
            </a:prstGeom>
            <a:noFill/>
          </p:spPr>
          <p:txBody>
            <a:bodyPr wrap="square" rtlCol="0">
              <a:spAutoFit/>
            </a:bodyPr>
            <a:lstStyle/>
            <a:p>
              <a:pPr algn="ctr"/>
              <a:r>
                <a:rPr lang="en-US" altLang="zh-CN" b="1" dirty="0"/>
                <a:t>DATA</a:t>
              </a:r>
              <a:endParaRPr lang="zh-CN" altLang="en-US" b="1" dirty="0"/>
            </a:p>
          </p:txBody>
        </p:sp>
      </p:grpSp>
      <p:grpSp>
        <p:nvGrpSpPr>
          <p:cNvPr id="161" name="组合 160">
            <a:extLst>
              <a:ext uri="{FF2B5EF4-FFF2-40B4-BE49-F238E27FC236}">
                <a16:creationId xmlns:a16="http://schemas.microsoft.com/office/drawing/2014/main" id="{0BB0F531-3D6D-057E-7519-759CFE38923D}"/>
              </a:ext>
            </a:extLst>
          </p:cNvPr>
          <p:cNvGrpSpPr/>
          <p:nvPr/>
        </p:nvGrpSpPr>
        <p:grpSpPr>
          <a:xfrm>
            <a:off x="2043461" y="2649152"/>
            <a:ext cx="2623752" cy="725074"/>
            <a:chOff x="2042152" y="1939971"/>
            <a:chExt cx="2623752" cy="725074"/>
          </a:xfrm>
        </p:grpSpPr>
        <p:sp>
          <p:nvSpPr>
            <p:cNvPr id="171" name="矩形 170">
              <a:extLst>
                <a:ext uri="{FF2B5EF4-FFF2-40B4-BE49-F238E27FC236}">
                  <a16:creationId xmlns:a16="http://schemas.microsoft.com/office/drawing/2014/main" id="{5C3722F2-CBD1-2B83-E563-D3C4A82F919D}"/>
                </a:ext>
              </a:extLst>
            </p:cNvPr>
            <p:cNvSpPr/>
            <p:nvPr/>
          </p:nvSpPr>
          <p:spPr>
            <a:xfrm>
              <a:off x="2042152" y="2253525"/>
              <a:ext cx="262375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2" name="文本框 171">
              <a:extLst>
                <a:ext uri="{FF2B5EF4-FFF2-40B4-BE49-F238E27FC236}">
                  <a16:creationId xmlns:a16="http://schemas.microsoft.com/office/drawing/2014/main" id="{C242265C-0E31-7A87-B37B-3A8931800933}"/>
                </a:ext>
              </a:extLst>
            </p:cNvPr>
            <p:cNvSpPr txBox="1"/>
            <p:nvPr/>
          </p:nvSpPr>
          <p:spPr>
            <a:xfrm>
              <a:off x="2789005" y="1939971"/>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grpSp>
      <p:grpSp>
        <p:nvGrpSpPr>
          <p:cNvPr id="162" name="组合 161">
            <a:extLst>
              <a:ext uri="{FF2B5EF4-FFF2-40B4-BE49-F238E27FC236}">
                <a16:creationId xmlns:a16="http://schemas.microsoft.com/office/drawing/2014/main" id="{486D2355-B3CA-2D2A-D026-E2A0141E84ED}"/>
              </a:ext>
            </a:extLst>
          </p:cNvPr>
          <p:cNvGrpSpPr/>
          <p:nvPr/>
        </p:nvGrpSpPr>
        <p:grpSpPr>
          <a:xfrm>
            <a:off x="306109" y="3018244"/>
            <a:ext cx="6100239" cy="300446"/>
            <a:chOff x="301352" y="2013424"/>
            <a:chExt cx="6100239" cy="300446"/>
          </a:xfrm>
        </p:grpSpPr>
        <p:sp>
          <p:nvSpPr>
            <p:cNvPr id="164" name="矩形 163">
              <a:extLst>
                <a:ext uri="{FF2B5EF4-FFF2-40B4-BE49-F238E27FC236}">
                  <a16:creationId xmlns:a16="http://schemas.microsoft.com/office/drawing/2014/main" id="{C0D72C9F-4042-9C64-C969-CD1E8C2CA75D}"/>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165" name="矩形 164">
              <a:extLst>
                <a:ext uri="{FF2B5EF4-FFF2-40B4-BE49-F238E27FC236}">
                  <a16:creationId xmlns:a16="http://schemas.microsoft.com/office/drawing/2014/main" id="{0E044101-8586-6F30-B7DB-E2071E10C3ED}"/>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66" name="矩形 165">
              <a:extLst>
                <a:ext uri="{FF2B5EF4-FFF2-40B4-BE49-F238E27FC236}">
                  <a16:creationId xmlns:a16="http://schemas.microsoft.com/office/drawing/2014/main" id="{0677CCA8-B441-A000-19C9-E07AC30DB49E}"/>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67" name="矩形 166">
              <a:extLst>
                <a:ext uri="{FF2B5EF4-FFF2-40B4-BE49-F238E27FC236}">
                  <a16:creationId xmlns:a16="http://schemas.microsoft.com/office/drawing/2014/main" id="{816BAE50-AF99-4AB0-665C-45B450DE620D}"/>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68" name="矩形 167">
              <a:extLst>
                <a:ext uri="{FF2B5EF4-FFF2-40B4-BE49-F238E27FC236}">
                  <a16:creationId xmlns:a16="http://schemas.microsoft.com/office/drawing/2014/main" id="{9A8A6368-DE5A-BD42-6745-7C30A96A6F8A}"/>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69" name="矩形 168">
              <a:extLst>
                <a:ext uri="{FF2B5EF4-FFF2-40B4-BE49-F238E27FC236}">
                  <a16:creationId xmlns:a16="http://schemas.microsoft.com/office/drawing/2014/main" id="{3B590496-12B3-7B41-2F5A-B17494768BAA}"/>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70" name="矩形 169">
              <a:extLst>
                <a:ext uri="{FF2B5EF4-FFF2-40B4-BE49-F238E27FC236}">
                  <a16:creationId xmlns:a16="http://schemas.microsoft.com/office/drawing/2014/main" id="{FC424361-2591-F6F7-2165-299506DEC8C4}"/>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163" name="矩形 162">
            <a:extLst>
              <a:ext uri="{FF2B5EF4-FFF2-40B4-BE49-F238E27FC236}">
                <a16:creationId xmlns:a16="http://schemas.microsoft.com/office/drawing/2014/main" id="{906752F1-C75C-382C-4FC7-57DE6A7D6345}"/>
              </a:ext>
            </a:extLst>
          </p:cNvPr>
          <p:cNvSpPr/>
          <p:nvPr/>
        </p:nvSpPr>
        <p:spPr>
          <a:xfrm>
            <a:off x="2047988" y="3018245"/>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9" name="矩形 158">
            <a:extLst>
              <a:ext uri="{FF2B5EF4-FFF2-40B4-BE49-F238E27FC236}">
                <a16:creationId xmlns:a16="http://schemas.microsoft.com/office/drawing/2014/main" id="{727B6EBB-B36E-8358-4D41-6683F971EFCB}"/>
              </a:ext>
            </a:extLst>
          </p:cNvPr>
          <p:cNvSpPr/>
          <p:nvPr/>
        </p:nvSpPr>
        <p:spPr>
          <a:xfrm>
            <a:off x="2925084" y="3014912"/>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a:extLst>
              <a:ext uri="{FF2B5EF4-FFF2-40B4-BE49-F238E27FC236}">
                <a16:creationId xmlns:a16="http://schemas.microsoft.com/office/drawing/2014/main" id="{EA184152-F708-3B6F-4125-74B89EC62627}"/>
              </a:ext>
            </a:extLst>
          </p:cNvPr>
          <p:cNvSpPr/>
          <p:nvPr/>
        </p:nvSpPr>
        <p:spPr>
          <a:xfrm>
            <a:off x="3781261" y="3006971"/>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A726612A-4AC7-FBE1-6698-D6640BC7596C}"/>
              </a:ext>
            </a:extLst>
          </p:cNvPr>
          <p:cNvGrpSpPr/>
          <p:nvPr/>
        </p:nvGrpSpPr>
        <p:grpSpPr>
          <a:xfrm>
            <a:off x="1915676" y="3429000"/>
            <a:ext cx="1131392" cy="651256"/>
            <a:chOff x="1915676" y="3429000"/>
            <a:chExt cx="1131392" cy="651256"/>
          </a:xfrm>
        </p:grpSpPr>
        <p:sp>
          <p:nvSpPr>
            <p:cNvPr id="173" name="alarm-clock_92384">
              <a:extLst>
                <a:ext uri="{FF2B5EF4-FFF2-40B4-BE49-F238E27FC236}">
                  <a16:creationId xmlns:a16="http://schemas.microsoft.com/office/drawing/2014/main" id="{3AF48EA7-7C6C-4B45-41A7-AE10140A4100}"/>
                </a:ext>
              </a:extLst>
            </p:cNvPr>
            <p:cNvSpPr/>
            <p:nvPr/>
          </p:nvSpPr>
          <p:spPr>
            <a:xfrm>
              <a:off x="2330265" y="3429000"/>
              <a:ext cx="249215" cy="298307"/>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 name="T68" fmla="*/ 600116 w 606244"/>
                <a:gd name="T69" fmla="*/ 600116 w 606244"/>
                <a:gd name="T70" fmla="*/ 600116 w 606244"/>
                <a:gd name="T71" fmla="*/ 600116 w 606244"/>
                <a:gd name="T72" fmla="*/ 600116 w 606244"/>
                <a:gd name="T73" fmla="*/ 600116 w 606244"/>
                <a:gd name="T74" fmla="*/ 600116 w 606244"/>
                <a:gd name="T75"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45" h="4369">
                  <a:moveTo>
                    <a:pt x="3093" y="1241"/>
                  </a:moveTo>
                  <a:lnTo>
                    <a:pt x="3147" y="1187"/>
                  </a:lnTo>
                  <a:cubicBezTo>
                    <a:pt x="3179" y="1202"/>
                    <a:pt x="3214" y="1211"/>
                    <a:pt x="3250" y="1211"/>
                  </a:cubicBezTo>
                  <a:cubicBezTo>
                    <a:pt x="3317" y="1211"/>
                    <a:pt x="3381" y="1182"/>
                    <a:pt x="3425" y="1132"/>
                  </a:cubicBezTo>
                  <a:cubicBezTo>
                    <a:pt x="3510" y="1036"/>
                    <a:pt x="3501" y="889"/>
                    <a:pt x="3405" y="804"/>
                  </a:cubicBezTo>
                  <a:lnTo>
                    <a:pt x="3188" y="612"/>
                  </a:lnTo>
                  <a:cubicBezTo>
                    <a:pt x="3145" y="574"/>
                    <a:pt x="3091" y="554"/>
                    <a:pt x="3034" y="554"/>
                  </a:cubicBezTo>
                  <a:cubicBezTo>
                    <a:pt x="2967" y="554"/>
                    <a:pt x="2904" y="582"/>
                    <a:pt x="2860" y="632"/>
                  </a:cubicBezTo>
                  <a:cubicBezTo>
                    <a:pt x="2818" y="679"/>
                    <a:pt x="2798" y="739"/>
                    <a:pt x="2802" y="801"/>
                  </a:cubicBezTo>
                  <a:cubicBezTo>
                    <a:pt x="2804" y="845"/>
                    <a:pt x="2820" y="887"/>
                    <a:pt x="2845" y="923"/>
                  </a:cubicBezTo>
                  <a:lnTo>
                    <a:pt x="2775" y="993"/>
                  </a:lnTo>
                  <a:cubicBezTo>
                    <a:pt x="2552" y="855"/>
                    <a:pt x="2296" y="764"/>
                    <a:pt x="2022" y="734"/>
                  </a:cubicBezTo>
                  <a:lnTo>
                    <a:pt x="2022" y="604"/>
                  </a:lnTo>
                  <a:lnTo>
                    <a:pt x="2027" y="604"/>
                  </a:lnTo>
                  <a:cubicBezTo>
                    <a:pt x="2194" y="604"/>
                    <a:pt x="2329" y="468"/>
                    <a:pt x="2329" y="302"/>
                  </a:cubicBezTo>
                  <a:cubicBezTo>
                    <a:pt x="2329" y="135"/>
                    <a:pt x="2194" y="0"/>
                    <a:pt x="2027" y="0"/>
                  </a:cubicBezTo>
                  <a:lnTo>
                    <a:pt x="1617" y="0"/>
                  </a:lnTo>
                  <a:cubicBezTo>
                    <a:pt x="1451" y="0"/>
                    <a:pt x="1316" y="135"/>
                    <a:pt x="1316" y="302"/>
                  </a:cubicBezTo>
                  <a:cubicBezTo>
                    <a:pt x="1316" y="468"/>
                    <a:pt x="1451" y="604"/>
                    <a:pt x="1617" y="604"/>
                  </a:cubicBezTo>
                  <a:lnTo>
                    <a:pt x="1622" y="604"/>
                  </a:lnTo>
                  <a:lnTo>
                    <a:pt x="1622" y="734"/>
                  </a:lnTo>
                  <a:cubicBezTo>
                    <a:pt x="711" y="834"/>
                    <a:pt x="0" y="1609"/>
                    <a:pt x="0" y="2546"/>
                  </a:cubicBezTo>
                  <a:cubicBezTo>
                    <a:pt x="0" y="3551"/>
                    <a:pt x="817" y="4369"/>
                    <a:pt x="1822" y="4369"/>
                  </a:cubicBezTo>
                  <a:cubicBezTo>
                    <a:pt x="2827" y="4369"/>
                    <a:pt x="3645" y="3551"/>
                    <a:pt x="3645" y="2546"/>
                  </a:cubicBezTo>
                  <a:cubicBezTo>
                    <a:pt x="3645" y="2035"/>
                    <a:pt x="3433" y="1572"/>
                    <a:pt x="3093" y="1241"/>
                  </a:cubicBezTo>
                  <a:close/>
                  <a:moveTo>
                    <a:pt x="2506" y="2816"/>
                  </a:moveTo>
                  <a:lnTo>
                    <a:pt x="2086" y="2816"/>
                  </a:lnTo>
                  <a:cubicBezTo>
                    <a:pt x="2021" y="2879"/>
                    <a:pt x="1933" y="2918"/>
                    <a:pt x="1836" y="2918"/>
                  </a:cubicBezTo>
                  <a:cubicBezTo>
                    <a:pt x="1637" y="2918"/>
                    <a:pt x="1477" y="2757"/>
                    <a:pt x="1477" y="2559"/>
                  </a:cubicBezTo>
                  <a:cubicBezTo>
                    <a:pt x="1477" y="2441"/>
                    <a:pt x="1534" y="2336"/>
                    <a:pt x="1622" y="2271"/>
                  </a:cubicBezTo>
                  <a:lnTo>
                    <a:pt x="1622" y="1534"/>
                  </a:lnTo>
                  <a:cubicBezTo>
                    <a:pt x="1622" y="1424"/>
                    <a:pt x="1712" y="1334"/>
                    <a:pt x="1822" y="1334"/>
                  </a:cubicBezTo>
                  <a:cubicBezTo>
                    <a:pt x="1933" y="1334"/>
                    <a:pt x="2022" y="1424"/>
                    <a:pt x="2022" y="1534"/>
                  </a:cubicBezTo>
                  <a:lnTo>
                    <a:pt x="2022" y="2253"/>
                  </a:lnTo>
                  <a:cubicBezTo>
                    <a:pt x="2085" y="2291"/>
                    <a:pt x="2135" y="2348"/>
                    <a:pt x="2164" y="2416"/>
                  </a:cubicBezTo>
                  <a:lnTo>
                    <a:pt x="2506" y="2416"/>
                  </a:lnTo>
                  <a:cubicBezTo>
                    <a:pt x="2616" y="2416"/>
                    <a:pt x="2706" y="2505"/>
                    <a:pt x="2706" y="2616"/>
                  </a:cubicBezTo>
                  <a:cubicBezTo>
                    <a:pt x="2706" y="2726"/>
                    <a:pt x="2616" y="2816"/>
                    <a:pt x="2506" y="281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文本框 31">
              <a:extLst>
                <a:ext uri="{FF2B5EF4-FFF2-40B4-BE49-F238E27FC236}">
                  <a16:creationId xmlns:a16="http://schemas.microsoft.com/office/drawing/2014/main" id="{FC675A43-C46D-779F-EBD7-EDB2093A3A47}"/>
                </a:ext>
              </a:extLst>
            </p:cNvPr>
            <p:cNvSpPr txBox="1"/>
            <p:nvPr/>
          </p:nvSpPr>
          <p:spPr>
            <a:xfrm>
              <a:off x="1915676" y="3710924"/>
              <a:ext cx="1131392" cy="369332"/>
            </a:xfrm>
            <a:prstGeom prst="rect">
              <a:avLst/>
            </a:prstGeom>
            <a:noFill/>
          </p:spPr>
          <p:txBody>
            <a:bodyPr wrap="square" rtlCol="0">
              <a:spAutoFit/>
            </a:bodyPr>
            <a:lstStyle/>
            <a:p>
              <a:r>
                <a:rPr lang="zh-CN" altLang="en-US" b="1" dirty="0">
                  <a:solidFill>
                    <a:schemeClr val="accent1"/>
                  </a:solidFill>
                </a:rPr>
                <a:t>超时重传</a:t>
              </a:r>
            </a:p>
          </p:txBody>
        </p:sp>
      </p:grpSp>
      <p:sp>
        <p:nvSpPr>
          <p:cNvPr id="65" name="矩形 64">
            <a:extLst>
              <a:ext uri="{FF2B5EF4-FFF2-40B4-BE49-F238E27FC236}">
                <a16:creationId xmlns:a16="http://schemas.microsoft.com/office/drawing/2014/main" id="{B13D955C-0573-9E99-41C2-FD1CEF7736EB}"/>
              </a:ext>
            </a:extLst>
          </p:cNvPr>
          <p:cNvSpPr/>
          <p:nvPr/>
        </p:nvSpPr>
        <p:spPr>
          <a:xfrm>
            <a:off x="2049798" y="3014912"/>
            <a:ext cx="869387" cy="300444"/>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7" name="直接箭头连接符 66">
            <a:extLst>
              <a:ext uri="{FF2B5EF4-FFF2-40B4-BE49-F238E27FC236}">
                <a16:creationId xmlns:a16="http://schemas.microsoft.com/office/drawing/2014/main" id="{9540F7EC-3392-5A8B-5918-F498D377E2BB}"/>
              </a:ext>
            </a:extLst>
          </p:cNvPr>
          <p:cNvCxnSpPr>
            <a:cxnSpLocks/>
          </p:cNvCxnSpPr>
          <p:nvPr/>
        </p:nvCxnSpPr>
        <p:spPr>
          <a:xfrm flipH="1">
            <a:off x="6736375" y="4407222"/>
            <a:ext cx="2864634"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AEA32A36-3631-6BBF-FADB-67CD50B58072}"/>
              </a:ext>
            </a:extLst>
          </p:cNvPr>
          <p:cNvSpPr txBox="1"/>
          <p:nvPr/>
        </p:nvSpPr>
        <p:spPr>
          <a:xfrm>
            <a:off x="6890419" y="4037147"/>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69" name="文本框 68">
            <a:extLst>
              <a:ext uri="{FF2B5EF4-FFF2-40B4-BE49-F238E27FC236}">
                <a16:creationId xmlns:a16="http://schemas.microsoft.com/office/drawing/2014/main" id="{88CFCDD2-5858-7283-7C74-0C8F5AFCAE1C}"/>
              </a:ext>
            </a:extLst>
          </p:cNvPr>
          <p:cNvSpPr txBox="1"/>
          <p:nvPr/>
        </p:nvSpPr>
        <p:spPr>
          <a:xfrm>
            <a:off x="7593340" y="4037147"/>
            <a:ext cx="1012088" cy="369332"/>
          </a:xfrm>
          <a:prstGeom prst="rect">
            <a:avLst/>
          </a:prstGeom>
          <a:noFill/>
        </p:spPr>
        <p:txBody>
          <a:bodyPr wrap="square" rtlCol="0">
            <a:spAutoFit/>
          </a:bodyPr>
          <a:lstStyle/>
          <a:p>
            <a:pPr algn="ctr"/>
            <a:r>
              <a:rPr lang="en-US" altLang="zh-CN" b="1" dirty="0"/>
              <a:t>ack=501</a:t>
            </a:r>
            <a:endParaRPr lang="zh-CN" altLang="en-US" b="1" dirty="0"/>
          </a:p>
        </p:txBody>
      </p:sp>
      <p:sp>
        <p:nvSpPr>
          <p:cNvPr id="70" name="文本框 69">
            <a:extLst>
              <a:ext uri="{FF2B5EF4-FFF2-40B4-BE49-F238E27FC236}">
                <a16:creationId xmlns:a16="http://schemas.microsoft.com/office/drawing/2014/main" id="{95EA10A1-4FBB-46C4-DD63-67F7AB41F8C2}"/>
              </a:ext>
            </a:extLst>
          </p:cNvPr>
          <p:cNvSpPr txBox="1"/>
          <p:nvPr/>
        </p:nvSpPr>
        <p:spPr>
          <a:xfrm>
            <a:off x="8502295" y="4037147"/>
            <a:ext cx="1109847" cy="369332"/>
          </a:xfrm>
          <a:prstGeom prst="rect">
            <a:avLst/>
          </a:prstGeom>
          <a:noFill/>
        </p:spPr>
        <p:txBody>
          <a:bodyPr wrap="square" rtlCol="0">
            <a:spAutoFit/>
          </a:bodyPr>
          <a:lstStyle/>
          <a:p>
            <a:pPr algn="ctr"/>
            <a:r>
              <a:rPr lang="en-US" altLang="zh-CN" b="1" dirty="0"/>
              <a:t>rwnd=100</a:t>
            </a:r>
            <a:endParaRPr lang="zh-CN" altLang="en-US" b="1" dirty="0"/>
          </a:p>
        </p:txBody>
      </p:sp>
      <p:grpSp>
        <p:nvGrpSpPr>
          <p:cNvPr id="79" name="组合 78">
            <a:extLst>
              <a:ext uri="{FF2B5EF4-FFF2-40B4-BE49-F238E27FC236}">
                <a16:creationId xmlns:a16="http://schemas.microsoft.com/office/drawing/2014/main" id="{E87EA146-27D8-7334-E5F3-EA8EE5DA0842}"/>
              </a:ext>
            </a:extLst>
          </p:cNvPr>
          <p:cNvGrpSpPr/>
          <p:nvPr/>
        </p:nvGrpSpPr>
        <p:grpSpPr>
          <a:xfrm>
            <a:off x="304800" y="4276062"/>
            <a:ext cx="6100239" cy="300446"/>
            <a:chOff x="301352" y="2013424"/>
            <a:chExt cx="6100239" cy="300446"/>
          </a:xfrm>
        </p:grpSpPr>
        <p:sp>
          <p:nvSpPr>
            <p:cNvPr id="81" name="矩形 80">
              <a:extLst>
                <a:ext uri="{FF2B5EF4-FFF2-40B4-BE49-F238E27FC236}">
                  <a16:creationId xmlns:a16="http://schemas.microsoft.com/office/drawing/2014/main" id="{E82B9F6A-2218-1C44-FC61-F5FE8D9939DB}"/>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82" name="矩形 81">
              <a:extLst>
                <a:ext uri="{FF2B5EF4-FFF2-40B4-BE49-F238E27FC236}">
                  <a16:creationId xmlns:a16="http://schemas.microsoft.com/office/drawing/2014/main" id="{BF5FEEE8-8222-F0A5-4890-D868D876B049}"/>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83" name="矩形 82">
              <a:extLst>
                <a:ext uri="{FF2B5EF4-FFF2-40B4-BE49-F238E27FC236}">
                  <a16:creationId xmlns:a16="http://schemas.microsoft.com/office/drawing/2014/main" id="{FC9E0AAB-AB08-5DDA-D42B-420308A00084}"/>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84" name="矩形 83">
              <a:extLst>
                <a:ext uri="{FF2B5EF4-FFF2-40B4-BE49-F238E27FC236}">
                  <a16:creationId xmlns:a16="http://schemas.microsoft.com/office/drawing/2014/main" id="{4C3669EC-5D52-6B28-062F-CBEC3C01FEB1}"/>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85" name="矩形 84">
              <a:extLst>
                <a:ext uri="{FF2B5EF4-FFF2-40B4-BE49-F238E27FC236}">
                  <a16:creationId xmlns:a16="http://schemas.microsoft.com/office/drawing/2014/main" id="{F02B7EB8-148E-DBD7-4C42-195BEE8819AA}"/>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86" name="矩形 85">
              <a:extLst>
                <a:ext uri="{FF2B5EF4-FFF2-40B4-BE49-F238E27FC236}">
                  <a16:creationId xmlns:a16="http://schemas.microsoft.com/office/drawing/2014/main" id="{2430822A-9A2F-F0DB-9195-28072756BC44}"/>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87" name="矩形 86">
              <a:extLst>
                <a:ext uri="{FF2B5EF4-FFF2-40B4-BE49-F238E27FC236}">
                  <a16:creationId xmlns:a16="http://schemas.microsoft.com/office/drawing/2014/main" id="{F923F705-4F40-E528-FF94-783521039DA1}"/>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grpSp>
        <p:nvGrpSpPr>
          <p:cNvPr id="41" name="组合 40">
            <a:extLst>
              <a:ext uri="{FF2B5EF4-FFF2-40B4-BE49-F238E27FC236}">
                <a16:creationId xmlns:a16="http://schemas.microsoft.com/office/drawing/2014/main" id="{07752224-65AC-8252-4F7B-AE8DF0499B97}"/>
              </a:ext>
            </a:extLst>
          </p:cNvPr>
          <p:cNvGrpSpPr/>
          <p:nvPr/>
        </p:nvGrpSpPr>
        <p:grpSpPr>
          <a:xfrm>
            <a:off x="309657" y="4693106"/>
            <a:ext cx="6100239" cy="725074"/>
            <a:chOff x="457200" y="4061052"/>
            <a:chExt cx="6100239" cy="725074"/>
          </a:xfrm>
        </p:grpSpPr>
        <p:grpSp>
          <p:nvGrpSpPr>
            <p:cNvPr id="94" name="组合 93">
              <a:extLst>
                <a:ext uri="{FF2B5EF4-FFF2-40B4-BE49-F238E27FC236}">
                  <a16:creationId xmlns:a16="http://schemas.microsoft.com/office/drawing/2014/main" id="{12A0AC3B-7692-985C-8700-95C05C714D5A}"/>
                </a:ext>
              </a:extLst>
            </p:cNvPr>
            <p:cNvGrpSpPr/>
            <p:nvPr/>
          </p:nvGrpSpPr>
          <p:grpSpPr>
            <a:xfrm>
              <a:off x="4689021" y="4061052"/>
              <a:ext cx="1098343" cy="725074"/>
              <a:chOff x="1913798" y="1939971"/>
              <a:chExt cx="1112801" cy="725074"/>
            </a:xfrm>
          </p:grpSpPr>
          <p:sp>
            <p:nvSpPr>
              <p:cNvPr id="95" name="矩形 94">
                <a:extLst>
                  <a:ext uri="{FF2B5EF4-FFF2-40B4-BE49-F238E27FC236}">
                    <a16:creationId xmlns:a16="http://schemas.microsoft.com/office/drawing/2014/main" id="{F21D99D3-D6A9-B00F-3671-ABB7B2EA2F6F}"/>
                  </a:ext>
                </a:extLst>
              </p:cNvPr>
              <p:cNvSpPr/>
              <p:nvPr/>
            </p:nvSpPr>
            <p:spPr>
              <a:xfrm>
                <a:off x="2042152" y="2253525"/>
                <a:ext cx="882054"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6" name="文本框 95">
                <a:extLst>
                  <a:ext uri="{FF2B5EF4-FFF2-40B4-BE49-F238E27FC236}">
                    <a16:creationId xmlns:a16="http://schemas.microsoft.com/office/drawing/2014/main" id="{BC9A549D-A114-0D99-BE10-A3B80E32BB00}"/>
                  </a:ext>
                </a:extLst>
              </p:cNvPr>
              <p:cNvSpPr txBox="1"/>
              <p:nvPr/>
            </p:nvSpPr>
            <p:spPr>
              <a:xfrm>
                <a:off x="1913798" y="1939971"/>
                <a:ext cx="1112801" cy="365760"/>
              </a:xfrm>
              <a:prstGeom prst="rect">
                <a:avLst/>
              </a:prstGeom>
              <a:noFill/>
            </p:spPr>
            <p:txBody>
              <a:bodyPr wrap="square" rtlCol="0">
                <a:spAutoFit/>
              </a:bodyPr>
              <a:lstStyle/>
              <a:p>
                <a:pPr algn="ctr"/>
                <a:r>
                  <a:rPr lang="en-US" altLang="zh-CN" b="1" dirty="0">
                    <a:solidFill>
                      <a:schemeClr val="accent3"/>
                    </a:solidFill>
                  </a:rPr>
                  <a:t>swnd=100</a:t>
                </a:r>
                <a:endParaRPr lang="zh-CN" altLang="en-US" b="1" dirty="0">
                  <a:solidFill>
                    <a:schemeClr val="accent3"/>
                  </a:solidFill>
                </a:endParaRPr>
              </a:p>
            </p:txBody>
          </p:sp>
        </p:grpSp>
        <p:grpSp>
          <p:nvGrpSpPr>
            <p:cNvPr id="97" name="组合 96">
              <a:extLst>
                <a:ext uri="{FF2B5EF4-FFF2-40B4-BE49-F238E27FC236}">
                  <a16:creationId xmlns:a16="http://schemas.microsoft.com/office/drawing/2014/main" id="{E91A28C0-0708-05B7-91DC-59B68D7557ED}"/>
                </a:ext>
              </a:extLst>
            </p:cNvPr>
            <p:cNvGrpSpPr/>
            <p:nvPr/>
          </p:nvGrpSpPr>
          <p:grpSpPr>
            <a:xfrm>
              <a:off x="457200" y="4428462"/>
              <a:ext cx="6100239" cy="300446"/>
              <a:chOff x="301352" y="2013424"/>
              <a:chExt cx="6100239" cy="300446"/>
            </a:xfrm>
          </p:grpSpPr>
          <p:sp>
            <p:nvSpPr>
              <p:cNvPr id="98" name="矩形 97">
                <a:extLst>
                  <a:ext uri="{FF2B5EF4-FFF2-40B4-BE49-F238E27FC236}">
                    <a16:creationId xmlns:a16="http://schemas.microsoft.com/office/drawing/2014/main" id="{4C76DFE3-7991-05B8-308B-05538B530726}"/>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99" name="矩形 98">
                <a:extLst>
                  <a:ext uri="{FF2B5EF4-FFF2-40B4-BE49-F238E27FC236}">
                    <a16:creationId xmlns:a16="http://schemas.microsoft.com/office/drawing/2014/main" id="{B211A327-2B06-A195-94F3-B3D58A0EA9B0}"/>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00" name="矩形 99">
                <a:extLst>
                  <a:ext uri="{FF2B5EF4-FFF2-40B4-BE49-F238E27FC236}">
                    <a16:creationId xmlns:a16="http://schemas.microsoft.com/office/drawing/2014/main" id="{DB774599-DC85-C212-88A1-D7D3DB1C90D0}"/>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01" name="矩形 100">
                <a:extLst>
                  <a:ext uri="{FF2B5EF4-FFF2-40B4-BE49-F238E27FC236}">
                    <a16:creationId xmlns:a16="http://schemas.microsoft.com/office/drawing/2014/main" id="{2D5A82F6-B639-4D2C-3196-FAD95EE3044D}"/>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02" name="矩形 101">
                <a:extLst>
                  <a:ext uri="{FF2B5EF4-FFF2-40B4-BE49-F238E27FC236}">
                    <a16:creationId xmlns:a16="http://schemas.microsoft.com/office/drawing/2014/main" id="{E0C5D372-B630-4CBA-3C0C-C8E5BE721024}"/>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03" name="矩形 102">
                <a:extLst>
                  <a:ext uri="{FF2B5EF4-FFF2-40B4-BE49-F238E27FC236}">
                    <a16:creationId xmlns:a16="http://schemas.microsoft.com/office/drawing/2014/main" id="{801F8FD5-C8D2-0FF4-25D3-DB86F7DAB832}"/>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04" name="矩形 103">
                <a:extLst>
                  <a:ext uri="{FF2B5EF4-FFF2-40B4-BE49-F238E27FC236}">
                    <a16:creationId xmlns:a16="http://schemas.microsoft.com/office/drawing/2014/main" id="{37280BAB-33B6-A2CB-C44E-9652C57D85DA}"/>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grpSp>
      <p:grpSp>
        <p:nvGrpSpPr>
          <p:cNvPr id="105" name="组合 104">
            <a:extLst>
              <a:ext uri="{FF2B5EF4-FFF2-40B4-BE49-F238E27FC236}">
                <a16:creationId xmlns:a16="http://schemas.microsoft.com/office/drawing/2014/main" id="{563BE402-2973-0765-4801-B41BE252CE3B}"/>
              </a:ext>
            </a:extLst>
          </p:cNvPr>
          <p:cNvGrpSpPr/>
          <p:nvPr/>
        </p:nvGrpSpPr>
        <p:grpSpPr>
          <a:xfrm>
            <a:off x="6747003" y="4830133"/>
            <a:ext cx="2866628" cy="380605"/>
            <a:chOff x="6744583" y="2787861"/>
            <a:chExt cx="2866628" cy="380605"/>
          </a:xfrm>
        </p:grpSpPr>
        <p:cxnSp>
          <p:nvCxnSpPr>
            <p:cNvPr id="106" name="直接箭头连接符 105">
              <a:extLst>
                <a:ext uri="{FF2B5EF4-FFF2-40B4-BE49-F238E27FC236}">
                  <a16:creationId xmlns:a16="http://schemas.microsoft.com/office/drawing/2014/main" id="{2C721A98-2FE5-F29C-94FB-5AD7EE90C7E6}"/>
                </a:ext>
              </a:extLst>
            </p:cNvPr>
            <p:cNvCxnSpPr>
              <a:cxnSpLocks/>
            </p:cNvCxnSpPr>
            <p:nvPr/>
          </p:nvCxnSpPr>
          <p:spPr>
            <a:xfrm>
              <a:off x="6744583" y="3168466"/>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6AEFAC31-1F51-E8D9-6BBF-D6A1D057C3C6}"/>
                </a:ext>
              </a:extLst>
            </p:cNvPr>
            <p:cNvSpPr txBox="1"/>
            <p:nvPr/>
          </p:nvSpPr>
          <p:spPr>
            <a:xfrm>
              <a:off x="7327729" y="2787861"/>
              <a:ext cx="935857" cy="369332"/>
            </a:xfrm>
            <a:prstGeom prst="rect">
              <a:avLst/>
            </a:prstGeom>
            <a:noFill/>
          </p:spPr>
          <p:txBody>
            <a:bodyPr wrap="square" rtlCol="0">
              <a:spAutoFit/>
            </a:bodyPr>
            <a:lstStyle/>
            <a:p>
              <a:pPr algn="ctr"/>
              <a:r>
                <a:rPr lang="en-US" altLang="zh-CN" b="1" dirty="0"/>
                <a:t>seq=501</a:t>
              </a:r>
              <a:endParaRPr lang="zh-CN" altLang="en-US" b="1" dirty="0"/>
            </a:p>
          </p:txBody>
        </p:sp>
        <p:sp>
          <p:nvSpPr>
            <p:cNvPr id="108" name="文本框 107">
              <a:extLst>
                <a:ext uri="{FF2B5EF4-FFF2-40B4-BE49-F238E27FC236}">
                  <a16:creationId xmlns:a16="http://schemas.microsoft.com/office/drawing/2014/main" id="{B06BFCC4-4FA4-6371-7CCC-317F6C705331}"/>
                </a:ext>
              </a:extLst>
            </p:cNvPr>
            <p:cNvSpPr txBox="1"/>
            <p:nvPr/>
          </p:nvSpPr>
          <p:spPr>
            <a:xfrm>
              <a:off x="8148938" y="2787861"/>
              <a:ext cx="868072" cy="369332"/>
            </a:xfrm>
            <a:prstGeom prst="rect">
              <a:avLst/>
            </a:prstGeom>
            <a:noFill/>
          </p:spPr>
          <p:txBody>
            <a:bodyPr wrap="square" rtlCol="0">
              <a:spAutoFit/>
            </a:bodyPr>
            <a:lstStyle/>
            <a:p>
              <a:pPr algn="ctr"/>
              <a:r>
                <a:rPr lang="en-US" altLang="zh-CN" b="1" dirty="0"/>
                <a:t>DATA</a:t>
              </a:r>
              <a:endParaRPr lang="zh-CN" altLang="en-US" b="1" dirty="0"/>
            </a:p>
          </p:txBody>
        </p:sp>
      </p:grpSp>
      <p:sp>
        <p:nvSpPr>
          <p:cNvPr id="109" name="矩形 108">
            <a:extLst>
              <a:ext uri="{FF2B5EF4-FFF2-40B4-BE49-F238E27FC236}">
                <a16:creationId xmlns:a16="http://schemas.microsoft.com/office/drawing/2014/main" id="{9784428D-02FD-14AA-E808-32B2061613E9}"/>
              </a:ext>
            </a:extLst>
          </p:cNvPr>
          <p:cNvSpPr/>
          <p:nvPr/>
        </p:nvSpPr>
        <p:spPr>
          <a:xfrm>
            <a:off x="4671401" y="505577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 name="直接箭头连接符 109">
            <a:extLst>
              <a:ext uri="{FF2B5EF4-FFF2-40B4-BE49-F238E27FC236}">
                <a16:creationId xmlns:a16="http://schemas.microsoft.com/office/drawing/2014/main" id="{6DBABEEC-677A-C884-A18C-41D37479F3A5}"/>
              </a:ext>
            </a:extLst>
          </p:cNvPr>
          <p:cNvCxnSpPr>
            <a:cxnSpLocks/>
          </p:cNvCxnSpPr>
          <p:nvPr/>
        </p:nvCxnSpPr>
        <p:spPr>
          <a:xfrm flipH="1">
            <a:off x="6750174" y="5944649"/>
            <a:ext cx="2864634"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11" name="文本框 110">
            <a:extLst>
              <a:ext uri="{FF2B5EF4-FFF2-40B4-BE49-F238E27FC236}">
                <a16:creationId xmlns:a16="http://schemas.microsoft.com/office/drawing/2014/main" id="{0C566737-E37B-17D8-D89D-001BD11CF5D9}"/>
              </a:ext>
            </a:extLst>
          </p:cNvPr>
          <p:cNvSpPr txBox="1"/>
          <p:nvPr/>
        </p:nvSpPr>
        <p:spPr>
          <a:xfrm>
            <a:off x="6904218" y="5574574"/>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112" name="文本框 111">
            <a:extLst>
              <a:ext uri="{FF2B5EF4-FFF2-40B4-BE49-F238E27FC236}">
                <a16:creationId xmlns:a16="http://schemas.microsoft.com/office/drawing/2014/main" id="{5EAB8082-3DD3-F2FE-5E3C-27A0F5E8FCAE}"/>
              </a:ext>
            </a:extLst>
          </p:cNvPr>
          <p:cNvSpPr txBox="1"/>
          <p:nvPr/>
        </p:nvSpPr>
        <p:spPr>
          <a:xfrm>
            <a:off x="7607139" y="5574574"/>
            <a:ext cx="1012088" cy="369332"/>
          </a:xfrm>
          <a:prstGeom prst="rect">
            <a:avLst/>
          </a:prstGeom>
          <a:noFill/>
        </p:spPr>
        <p:txBody>
          <a:bodyPr wrap="square" rtlCol="0">
            <a:spAutoFit/>
          </a:bodyPr>
          <a:lstStyle/>
          <a:p>
            <a:pPr algn="ctr"/>
            <a:r>
              <a:rPr lang="en-US" altLang="zh-CN" b="1" dirty="0"/>
              <a:t>ack=601</a:t>
            </a:r>
            <a:endParaRPr lang="zh-CN" altLang="en-US" b="1" dirty="0"/>
          </a:p>
        </p:txBody>
      </p:sp>
      <p:sp>
        <p:nvSpPr>
          <p:cNvPr id="113" name="文本框 112">
            <a:extLst>
              <a:ext uri="{FF2B5EF4-FFF2-40B4-BE49-F238E27FC236}">
                <a16:creationId xmlns:a16="http://schemas.microsoft.com/office/drawing/2014/main" id="{3FD506A2-C75B-7858-6997-69E3CA3B939B}"/>
              </a:ext>
            </a:extLst>
          </p:cNvPr>
          <p:cNvSpPr txBox="1"/>
          <p:nvPr/>
        </p:nvSpPr>
        <p:spPr>
          <a:xfrm>
            <a:off x="8516094" y="5574574"/>
            <a:ext cx="1109847" cy="369332"/>
          </a:xfrm>
          <a:prstGeom prst="rect">
            <a:avLst/>
          </a:prstGeom>
          <a:noFill/>
        </p:spPr>
        <p:txBody>
          <a:bodyPr wrap="square" rtlCol="0">
            <a:spAutoFit/>
          </a:bodyPr>
          <a:lstStyle/>
          <a:p>
            <a:pPr algn="ctr"/>
            <a:r>
              <a:rPr lang="en-US" altLang="zh-CN" b="1" dirty="0"/>
              <a:t>rwnd=0</a:t>
            </a:r>
            <a:endParaRPr lang="zh-CN" altLang="en-US" b="1" dirty="0"/>
          </a:p>
        </p:txBody>
      </p:sp>
      <p:grpSp>
        <p:nvGrpSpPr>
          <p:cNvPr id="116" name="组合 115">
            <a:extLst>
              <a:ext uri="{FF2B5EF4-FFF2-40B4-BE49-F238E27FC236}">
                <a16:creationId xmlns:a16="http://schemas.microsoft.com/office/drawing/2014/main" id="{7A5AD33D-E23C-BA0C-529F-FAF8258FEFAB}"/>
              </a:ext>
            </a:extLst>
          </p:cNvPr>
          <p:cNvGrpSpPr/>
          <p:nvPr/>
        </p:nvGrpSpPr>
        <p:grpSpPr>
          <a:xfrm>
            <a:off x="305217" y="5781033"/>
            <a:ext cx="6100239" cy="300446"/>
            <a:chOff x="301352" y="2013424"/>
            <a:chExt cx="6100239" cy="300446"/>
          </a:xfrm>
        </p:grpSpPr>
        <p:sp>
          <p:nvSpPr>
            <p:cNvPr id="117" name="矩形 116">
              <a:extLst>
                <a:ext uri="{FF2B5EF4-FFF2-40B4-BE49-F238E27FC236}">
                  <a16:creationId xmlns:a16="http://schemas.microsoft.com/office/drawing/2014/main" id="{FDDE1ABF-8A85-E54C-A02A-61DF03C05F4B}"/>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118" name="矩形 117">
              <a:extLst>
                <a:ext uri="{FF2B5EF4-FFF2-40B4-BE49-F238E27FC236}">
                  <a16:creationId xmlns:a16="http://schemas.microsoft.com/office/drawing/2014/main" id="{9065CB8A-53AB-03CB-3EF1-3F7E37B9F091}"/>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19" name="矩形 118">
              <a:extLst>
                <a:ext uri="{FF2B5EF4-FFF2-40B4-BE49-F238E27FC236}">
                  <a16:creationId xmlns:a16="http://schemas.microsoft.com/office/drawing/2014/main" id="{D9F105A3-152D-61D3-4550-2264B7B0D334}"/>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20" name="矩形 119">
              <a:extLst>
                <a:ext uri="{FF2B5EF4-FFF2-40B4-BE49-F238E27FC236}">
                  <a16:creationId xmlns:a16="http://schemas.microsoft.com/office/drawing/2014/main" id="{A3E1BC6D-A009-F636-6528-70A33EAAD58E}"/>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21" name="矩形 120">
              <a:extLst>
                <a:ext uri="{FF2B5EF4-FFF2-40B4-BE49-F238E27FC236}">
                  <a16:creationId xmlns:a16="http://schemas.microsoft.com/office/drawing/2014/main" id="{A077933F-2A3C-5EE0-9777-80808742A408}"/>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22" name="矩形 121">
              <a:extLst>
                <a:ext uri="{FF2B5EF4-FFF2-40B4-BE49-F238E27FC236}">
                  <a16:creationId xmlns:a16="http://schemas.microsoft.com/office/drawing/2014/main" id="{2AECB1A8-D34A-B931-C13D-E65C21EDF0E0}"/>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23" name="矩形 122">
              <a:extLst>
                <a:ext uri="{FF2B5EF4-FFF2-40B4-BE49-F238E27FC236}">
                  <a16:creationId xmlns:a16="http://schemas.microsoft.com/office/drawing/2014/main" id="{E6C0A27D-0FEC-7D3B-3F30-F804AB3FDE74}"/>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Tree>
    <p:custDataLst>
      <p:tags r:id="rId1"/>
    </p:custDataLst>
    <p:extLst>
      <p:ext uri="{BB962C8B-B14F-4D97-AF65-F5344CB8AC3E}">
        <p14:creationId xmlns:p14="http://schemas.microsoft.com/office/powerpoint/2010/main" val="271816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500"/>
                                        <p:tgtEl>
                                          <p:spTgt spid="114"/>
                                        </p:tgtEl>
                                        <p:attrNameLst>
                                          <p:attrName>ppt_x</p:attrName>
                                        </p:attrNameLst>
                                      </p:cBhvr>
                                      <p:tavLst>
                                        <p:tav tm="0">
                                          <p:val>
                                            <p:strVal val="#ppt_x-#ppt_w*1.125000"/>
                                          </p:val>
                                        </p:tav>
                                        <p:tav tm="100000">
                                          <p:val>
                                            <p:strVal val="#ppt_x"/>
                                          </p:val>
                                        </p:tav>
                                      </p:tavLst>
                                    </p:anim>
                                    <p:animEffect transition="in" filter="wipe(right)">
                                      <p:cBhvr>
                                        <p:cTn id="8"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480DC666-7E33-E3E7-BD7E-225053BF7968}"/>
              </a:ext>
            </a:extLst>
          </p:cNvPr>
          <p:cNvGrpSpPr/>
          <p:nvPr/>
        </p:nvGrpSpPr>
        <p:grpSpPr>
          <a:xfrm>
            <a:off x="4343402" y="3594100"/>
            <a:ext cx="7535954" cy="2558420"/>
            <a:chOff x="4343402" y="3594100"/>
            <a:chExt cx="7535954" cy="2558420"/>
          </a:xfrm>
        </p:grpSpPr>
        <p:sp>
          <p:nvSpPr>
            <p:cNvPr id="48" name="矩形 47">
              <a:extLst>
                <a:ext uri="{FF2B5EF4-FFF2-40B4-BE49-F238E27FC236}">
                  <a16:creationId xmlns:a16="http://schemas.microsoft.com/office/drawing/2014/main" id="{E4755692-BBDC-E846-FE70-D86F1240118F}"/>
                </a:ext>
              </a:extLst>
            </p:cNvPr>
            <p:cNvSpPr/>
            <p:nvPr/>
          </p:nvSpPr>
          <p:spPr>
            <a:xfrm>
              <a:off x="4343402" y="3594100"/>
              <a:ext cx="7535954" cy="255842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E0365E62-5E95-844E-D7A4-E3C68857F821}"/>
                </a:ext>
              </a:extLst>
            </p:cNvPr>
            <p:cNvSpPr txBox="1"/>
            <p:nvPr/>
          </p:nvSpPr>
          <p:spPr>
            <a:xfrm>
              <a:off x="6741464" y="3714958"/>
              <a:ext cx="2882565" cy="1289135"/>
            </a:xfrm>
            <a:prstGeom prst="rect">
              <a:avLst/>
            </a:prstGeom>
            <a:noFill/>
          </p:spPr>
          <p:txBody>
            <a:bodyPr wrap="square" rtlCol="0">
              <a:spAutoFit/>
            </a:bodyPr>
            <a:lstStyle/>
            <a:p>
              <a:pPr>
                <a:lnSpc>
                  <a:spcPct val="150000"/>
                </a:lnSpc>
              </a:pPr>
              <a:r>
                <a:rPr lang="zh-CN" altLang="en-US" b="1" dirty="0">
                  <a:solidFill>
                    <a:schemeClr val="accent1">
                      <a:lumMod val="75000"/>
                    </a:schemeClr>
                  </a:solidFill>
                </a:rPr>
                <a:t>如果不采取措施，这种互相等待而形成的死锁局面将一直持续下去！</a:t>
              </a:r>
            </a:p>
          </p:txBody>
        </p:sp>
        <p:sp>
          <p:nvSpPr>
            <p:cNvPr id="50" name="文本框 49">
              <a:extLst>
                <a:ext uri="{FF2B5EF4-FFF2-40B4-BE49-F238E27FC236}">
                  <a16:creationId xmlns:a16="http://schemas.microsoft.com/office/drawing/2014/main" id="{3258D357-11C7-E01F-FBB2-9DDDD92C0740}"/>
                </a:ext>
              </a:extLst>
            </p:cNvPr>
            <p:cNvSpPr txBox="1"/>
            <p:nvPr/>
          </p:nvSpPr>
          <p:spPr>
            <a:xfrm>
              <a:off x="5396800" y="5845042"/>
              <a:ext cx="461665" cy="300445"/>
            </a:xfrm>
            <a:prstGeom prst="rect">
              <a:avLst/>
            </a:prstGeom>
            <a:noFill/>
          </p:spPr>
          <p:txBody>
            <a:bodyPr vert="eaVert" wrap="square" rtlCol="0">
              <a:spAutoFit/>
            </a:bodyPr>
            <a:lstStyle/>
            <a:p>
              <a:r>
                <a:rPr lang="en-US" altLang="zh-CN" b="1" dirty="0"/>
                <a:t>…</a:t>
              </a:r>
              <a:endParaRPr lang="zh-CN" altLang="en-US" b="1" dirty="0"/>
            </a:p>
          </p:txBody>
        </p:sp>
        <p:sp>
          <p:nvSpPr>
            <p:cNvPr id="133" name="文本框 132">
              <a:extLst>
                <a:ext uri="{FF2B5EF4-FFF2-40B4-BE49-F238E27FC236}">
                  <a16:creationId xmlns:a16="http://schemas.microsoft.com/office/drawing/2014/main" id="{B52AACF8-D6C3-0CAA-B7E3-913A668D1056}"/>
                </a:ext>
              </a:extLst>
            </p:cNvPr>
            <p:cNvSpPr txBox="1"/>
            <p:nvPr/>
          </p:nvSpPr>
          <p:spPr>
            <a:xfrm>
              <a:off x="10605812" y="5845041"/>
              <a:ext cx="461665" cy="300445"/>
            </a:xfrm>
            <a:prstGeom prst="rect">
              <a:avLst/>
            </a:prstGeom>
            <a:noFill/>
          </p:spPr>
          <p:txBody>
            <a:bodyPr vert="eaVert" wrap="square" rtlCol="0">
              <a:spAutoFit/>
            </a:bodyPr>
            <a:lstStyle/>
            <a:p>
              <a:r>
                <a:rPr lang="en-US" altLang="zh-CN" b="1" dirty="0"/>
                <a:t>…</a:t>
              </a:r>
              <a:endParaRPr lang="zh-CN" altLang="en-US" b="1" dirty="0"/>
            </a:p>
          </p:txBody>
        </p:sp>
      </p:grpSp>
      <p:sp>
        <p:nvSpPr>
          <p:cNvPr id="130" name="文本框 129">
            <a:extLst>
              <a:ext uri="{FF2B5EF4-FFF2-40B4-BE49-F238E27FC236}">
                <a16:creationId xmlns:a16="http://schemas.microsoft.com/office/drawing/2014/main" id="{3764F46A-4D2F-4AE6-D023-3F8C4E1389B1}"/>
              </a:ext>
            </a:extLst>
          </p:cNvPr>
          <p:cNvSpPr txBox="1"/>
          <p:nvPr/>
        </p:nvSpPr>
        <p:spPr>
          <a:xfrm>
            <a:off x="9624031" y="2949817"/>
            <a:ext cx="1585972" cy="369332"/>
          </a:xfrm>
          <a:prstGeom prst="rect">
            <a:avLst/>
          </a:prstGeom>
          <a:noFill/>
        </p:spPr>
        <p:txBody>
          <a:bodyPr wrap="square" rtlCol="0">
            <a:spAutoFit/>
          </a:bodyPr>
          <a:lstStyle/>
          <a:p>
            <a:r>
              <a:rPr lang="zh-CN" altLang="en-US" b="1" dirty="0"/>
              <a:t>非零窗口通知</a:t>
            </a:r>
          </a:p>
        </p:txBody>
      </p:sp>
      <p:sp>
        <p:nvSpPr>
          <p:cNvPr id="13" name="文本框 12">
            <a:extLst>
              <a:ext uri="{FF2B5EF4-FFF2-40B4-BE49-F238E27FC236}">
                <a16:creationId xmlns:a16="http://schemas.microsoft.com/office/drawing/2014/main" id="{5DE4F913-8F0F-2C36-E9DE-DA0F389A027F}"/>
              </a:ext>
            </a:extLst>
          </p:cNvPr>
          <p:cNvSpPr txBox="1"/>
          <p:nvPr/>
        </p:nvSpPr>
        <p:spPr>
          <a:xfrm>
            <a:off x="7321143" y="896456"/>
            <a:ext cx="1710312" cy="369332"/>
          </a:xfrm>
          <a:prstGeom prst="rect">
            <a:avLst/>
          </a:prstGeom>
          <a:noFill/>
        </p:spPr>
        <p:txBody>
          <a:bodyPr wrap="square" rtlCol="0">
            <a:spAutoFit/>
          </a:bodyPr>
          <a:lstStyle/>
          <a:p>
            <a:pPr algn="ctr"/>
            <a:r>
              <a:rPr lang="en-US" altLang="zh-CN" b="1" dirty="0"/>
              <a:t>A</a:t>
            </a:r>
            <a:r>
              <a:rPr lang="zh-CN" altLang="en-US" b="1" dirty="0"/>
              <a:t>给</a:t>
            </a:r>
            <a:r>
              <a:rPr lang="en-US" altLang="zh-CN" b="1" dirty="0"/>
              <a:t>B</a:t>
            </a:r>
            <a:r>
              <a:rPr lang="zh-CN" altLang="en-US" b="1" dirty="0"/>
              <a:t>发送数据</a:t>
            </a:r>
          </a:p>
        </p:txBody>
      </p:sp>
      <p:sp>
        <p:nvSpPr>
          <p:cNvPr id="14" name="文本框 13">
            <a:extLst>
              <a:ext uri="{FF2B5EF4-FFF2-40B4-BE49-F238E27FC236}">
                <a16:creationId xmlns:a16="http://schemas.microsoft.com/office/drawing/2014/main" id="{E0CAA606-13D4-C0C7-238A-60691033913A}"/>
              </a:ext>
            </a:extLst>
          </p:cNvPr>
          <p:cNvSpPr txBox="1"/>
          <p:nvPr/>
        </p:nvSpPr>
        <p:spPr>
          <a:xfrm>
            <a:off x="7328743" y="1644093"/>
            <a:ext cx="1710312" cy="369332"/>
          </a:xfrm>
          <a:prstGeom prst="rect">
            <a:avLst/>
          </a:prstGeom>
          <a:noFill/>
        </p:spPr>
        <p:txBody>
          <a:bodyPr wrap="square" rtlCol="0">
            <a:spAutoFit/>
          </a:bodyPr>
          <a:lstStyle/>
          <a:p>
            <a:pPr algn="ctr"/>
            <a:r>
              <a:rPr lang="en-US" altLang="zh-CN" b="1" dirty="0"/>
              <a:t>B</a:t>
            </a:r>
            <a:r>
              <a:rPr lang="zh-CN" altLang="en-US" b="1" dirty="0"/>
              <a:t>对</a:t>
            </a:r>
            <a:r>
              <a:rPr lang="en-US" altLang="zh-CN" b="1" dirty="0"/>
              <a:t>A</a:t>
            </a:r>
            <a:r>
              <a:rPr lang="zh-CN" altLang="en-US" b="1" dirty="0"/>
              <a:t>流量控制</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p>
          </p:txBody>
        </p:sp>
      </p:grpSp>
      <p:grpSp>
        <p:nvGrpSpPr>
          <p:cNvPr id="16" name="组合 15">
            <a:extLst>
              <a:ext uri="{FF2B5EF4-FFF2-40B4-BE49-F238E27FC236}">
                <a16:creationId xmlns:a16="http://schemas.microsoft.com/office/drawing/2014/main" id="{80F1B311-2F3A-ACA2-07D1-822A44A2F429}"/>
              </a:ext>
            </a:extLst>
          </p:cNvPr>
          <p:cNvGrpSpPr/>
          <p:nvPr/>
        </p:nvGrpSpPr>
        <p:grpSpPr>
          <a:xfrm>
            <a:off x="6384834" y="1085736"/>
            <a:ext cx="3566255" cy="667591"/>
            <a:chOff x="5945910" y="1085736"/>
            <a:chExt cx="3566255" cy="667591"/>
          </a:xfrm>
        </p:grpSpPr>
        <p:grpSp>
          <p:nvGrpSpPr>
            <p:cNvPr id="7" name="组合 6">
              <a:extLst>
                <a:ext uri="{FF2B5EF4-FFF2-40B4-BE49-F238E27FC236}">
                  <a16:creationId xmlns:a16="http://schemas.microsoft.com/office/drawing/2014/main" id="{A9EFE3FE-4601-5B9E-77B2-289423C12D4B}"/>
                </a:ext>
              </a:extLst>
            </p:cNvPr>
            <p:cNvGrpSpPr/>
            <p:nvPr/>
          </p:nvGrpSpPr>
          <p:grpSpPr>
            <a:xfrm>
              <a:off x="5945910" y="1085736"/>
              <a:ext cx="677140" cy="654939"/>
              <a:chOff x="7511027" y="2136324"/>
              <a:chExt cx="677140" cy="654939"/>
            </a:xfrm>
          </p:grpSpPr>
          <p:pic>
            <p:nvPicPr>
              <p:cNvPr id="5" name="图形 4">
                <a:extLst>
                  <a:ext uri="{FF2B5EF4-FFF2-40B4-BE49-F238E27FC236}">
                    <a16:creationId xmlns:a16="http://schemas.microsoft.com/office/drawing/2014/main" id="{98E6B5E2-680A-FF63-F485-207329F649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6" name="文本框 5">
                <a:extLst>
                  <a:ext uri="{FF2B5EF4-FFF2-40B4-BE49-F238E27FC236}">
                    <a16:creationId xmlns:a16="http://schemas.microsoft.com/office/drawing/2014/main" id="{97B4575D-497E-45BE-06AF-A13242535CE0}"/>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A</a:t>
                </a:r>
                <a:endParaRPr lang="zh-CN" altLang="en-US" sz="2000" b="1" dirty="0">
                  <a:solidFill>
                    <a:schemeClr val="bg1"/>
                  </a:solidFill>
                </a:endParaRPr>
              </a:p>
            </p:txBody>
          </p:sp>
        </p:grpSp>
        <p:grpSp>
          <p:nvGrpSpPr>
            <p:cNvPr id="8" name="组合 7">
              <a:extLst>
                <a:ext uri="{FF2B5EF4-FFF2-40B4-BE49-F238E27FC236}">
                  <a16:creationId xmlns:a16="http://schemas.microsoft.com/office/drawing/2014/main" id="{9DCE203E-F6FE-5AE9-9972-1AB6CD8AB18F}"/>
                </a:ext>
              </a:extLst>
            </p:cNvPr>
            <p:cNvGrpSpPr/>
            <p:nvPr/>
          </p:nvGrpSpPr>
          <p:grpSpPr>
            <a:xfrm>
              <a:off x="8835025" y="1098388"/>
              <a:ext cx="677140" cy="654939"/>
              <a:chOff x="7511027" y="2136324"/>
              <a:chExt cx="677140" cy="654939"/>
            </a:xfrm>
          </p:grpSpPr>
          <p:pic>
            <p:nvPicPr>
              <p:cNvPr id="9" name="图形 8">
                <a:extLst>
                  <a:ext uri="{FF2B5EF4-FFF2-40B4-BE49-F238E27FC236}">
                    <a16:creationId xmlns:a16="http://schemas.microsoft.com/office/drawing/2014/main" id="{8E7D395B-A56C-8D44-578A-69F5B4FDCB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10" name="文本框 9">
                <a:extLst>
                  <a:ext uri="{FF2B5EF4-FFF2-40B4-BE49-F238E27FC236}">
                    <a16:creationId xmlns:a16="http://schemas.microsoft.com/office/drawing/2014/main" id="{0B74A95B-2D1F-F184-7228-D99702F49DE3}"/>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B</a:t>
                </a:r>
                <a:endParaRPr lang="zh-CN" altLang="en-US" sz="2000" b="1" dirty="0">
                  <a:solidFill>
                    <a:schemeClr val="bg1"/>
                  </a:solidFill>
                </a:endParaRPr>
              </a:p>
            </p:txBody>
          </p:sp>
        </p:grpSp>
        <p:grpSp>
          <p:nvGrpSpPr>
            <p:cNvPr id="15" name="组合 14">
              <a:extLst>
                <a:ext uri="{FF2B5EF4-FFF2-40B4-BE49-F238E27FC236}">
                  <a16:creationId xmlns:a16="http://schemas.microsoft.com/office/drawing/2014/main" id="{CAC90CB8-A264-FC0D-1AD3-01F784E189E9}"/>
                </a:ext>
              </a:extLst>
            </p:cNvPr>
            <p:cNvGrpSpPr/>
            <p:nvPr/>
          </p:nvGrpSpPr>
          <p:grpSpPr>
            <a:xfrm>
              <a:off x="6623050" y="1274762"/>
              <a:ext cx="2243850" cy="369332"/>
              <a:chOff x="6623050" y="1274762"/>
              <a:chExt cx="2243850" cy="369332"/>
            </a:xfrm>
          </p:grpSpPr>
          <p:sp>
            <p:nvSpPr>
              <p:cNvPr id="12" name="圆柱体 11">
                <a:extLst>
                  <a:ext uri="{FF2B5EF4-FFF2-40B4-BE49-F238E27FC236}">
                    <a16:creationId xmlns:a16="http://schemas.microsoft.com/office/drawing/2014/main" id="{780A8A3C-3E1F-E015-E386-B450A641478F}"/>
                  </a:ext>
                </a:extLst>
              </p:cNvPr>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D20203B-7340-3B3C-EB43-3D1FEAECF015}"/>
                  </a:ext>
                </a:extLst>
              </p:cNvPr>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p>
            </p:txBody>
          </p:sp>
        </p:grpSp>
      </p:grpSp>
      <p:grpSp>
        <p:nvGrpSpPr>
          <p:cNvPr id="23" name="组合 22">
            <a:extLst>
              <a:ext uri="{FF2B5EF4-FFF2-40B4-BE49-F238E27FC236}">
                <a16:creationId xmlns:a16="http://schemas.microsoft.com/office/drawing/2014/main" id="{61C6D7BC-FECE-3005-8CD3-BA8AA893F805}"/>
              </a:ext>
            </a:extLst>
          </p:cNvPr>
          <p:cNvGrpSpPr/>
          <p:nvPr/>
        </p:nvGrpSpPr>
        <p:grpSpPr>
          <a:xfrm>
            <a:off x="6464001" y="1740674"/>
            <a:ext cx="3418275" cy="4774426"/>
            <a:chOff x="7004329" y="1740674"/>
            <a:chExt cx="3418275" cy="4774426"/>
          </a:xfrm>
        </p:grpSpPr>
        <p:cxnSp>
          <p:nvCxnSpPr>
            <p:cNvPr id="18" name="直接箭头连接符 17">
              <a:extLst>
                <a:ext uri="{FF2B5EF4-FFF2-40B4-BE49-F238E27FC236}">
                  <a16:creationId xmlns:a16="http://schemas.microsoft.com/office/drawing/2014/main" id="{C29108A2-6FF6-EECC-D42A-4119A5C4474C}"/>
                </a:ext>
              </a:extLst>
            </p:cNvPr>
            <p:cNvCxnSpPr>
              <a:cxnSpLocks/>
            </p:cNvCxnSpPr>
            <p:nvPr/>
          </p:nvCxnSpPr>
          <p:spPr>
            <a:xfrm>
              <a:off x="7283602"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BE49CE6-D81F-402D-B4F5-95CBA7A575DA}"/>
                </a:ext>
              </a:extLst>
            </p:cNvPr>
            <p:cNvCxnSpPr>
              <a:cxnSpLocks/>
            </p:cNvCxnSpPr>
            <p:nvPr/>
          </p:nvCxnSpPr>
          <p:spPr>
            <a:xfrm>
              <a:off x="10152847"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01A7C94-9AE1-2E1F-703C-A039119CB0E7}"/>
                </a:ext>
              </a:extLst>
            </p:cNvPr>
            <p:cNvSpPr txBox="1"/>
            <p:nvPr/>
          </p:nvSpPr>
          <p:spPr>
            <a:xfrm>
              <a:off x="7004329" y="6145768"/>
              <a:ext cx="272374" cy="369332"/>
            </a:xfrm>
            <a:prstGeom prst="rect">
              <a:avLst/>
            </a:prstGeom>
            <a:noFill/>
          </p:spPr>
          <p:txBody>
            <a:bodyPr wrap="square" rtlCol="0">
              <a:spAutoFit/>
            </a:bodyPr>
            <a:lstStyle/>
            <a:p>
              <a:r>
                <a:rPr lang="en-US" altLang="zh-CN" b="1" dirty="0"/>
                <a:t>t</a:t>
              </a:r>
              <a:endParaRPr lang="zh-CN" altLang="en-US" b="1" dirty="0"/>
            </a:p>
          </p:txBody>
        </p:sp>
        <p:sp>
          <p:nvSpPr>
            <p:cNvPr id="21" name="文本框 20">
              <a:extLst>
                <a:ext uri="{FF2B5EF4-FFF2-40B4-BE49-F238E27FC236}">
                  <a16:creationId xmlns:a16="http://schemas.microsoft.com/office/drawing/2014/main" id="{4869CA13-848C-A58C-D7BA-8C0445D375C1}"/>
                </a:ext>
              </a:extLst>
            </p:cNvPr>
            <p:cNvSpPr txBox="1"/>
            <p:nvPr/>
          </p:nvSpPr>
          <p:spPr>
            <a:xfrm>
              <a:off x="10150230" y="6145768"/>
              <a:ext cx="272374" cy="369332"/>
            </a:xfrm>
            <a:prstGeom prst="rect">
              <a:avLst/>
            </a:prstGeom>
            <a:noFill/>
          </p:spPr>
          <p:txBody>
            <a:bodyPr wrap="square" rtlCol="0">
              <a:spAutoFit/>
            </a:bodyPr>
            <a:lstStyle/>
            <a:p>
              <a:r>
                <a:rPr lang="en-US" altLang="zh-CN" b="1" dirty="0"/>
                <a:t>t</a:t>
              </a:r>
              <a:endParaRPr lang="zh-CN" altLang="en-US" b="1" dirty="0"/>
            </a:p>
          </p:txBody>
        </p:sp>
      </p:grpSp>
      <p:grpSp>
        <p:nvGrpSpPr>
          <p:cNvPr id="42" name="组合 41">
            <a:extLst>
              <a:ext uri="{FF2B5EF4-FFF2-40B4-BE49-F238E27FC236}">
                <a16:creationId xmlns:a16="http://schemas.microsoft.com/office/drawing/2014/main" id="{DE86A357-64D1-D59C-FC02-FD70EA01A94D}"/>
              </a:ext>
            </a:extLst>
          </p:cNvPr>
          <p:cNvGrpSpPr/>
          <p:nvPr/>
        </p:nvGrpSpPr>
        <p:grpSpPr>
          <a:xfrm>
            <a:off x="304800" y="1943690"/>
            <a:ext cx="11674215" cy="694906"/>
            <a:chOff x="304800" y="1943690"/>
            <a:chExt cx="11674215" cy="694906"/>
          </a:xfrm>
        </p:grpSpPr>
        <p:sp>
          <p:nvSpPr>
            <p:cNvPr id="114" name="文本框 113">
              <a:extLst>
                <a:ext uri="{FF2B5EF4-FFF2-40B4-BE49-F238E27FC236}">
                  <a16:creationId xmlns:a16="http://schemas.microsoft.com/office/drawing/2014/main" id="{5EB197AC-0E86-D7ED-679E-6B1C340C90F8}"/>
                </a:ext>
              </a:extLst>
            </p:cNvPr>
            <p:cNvSpPr txBox="1"/>
            <p:nvPr/>
          </p:nvSpPr>
          <p:spPr>
            <a:xfrm>
              <a:off x="9607908" y="2269264"/>
              <a:ext cx="2371107" cy="369332"/>
            </a:xfrm>
            <a:prstGeom prst="rect">
              <a:avLst/>
            </a:prstGeom>
            <a:noFill/>
          </p:spPr>
          <p:txBody>
            <a:bodyPr wrap="square" rtlCol="0">
              <a:spAutoFit/>
            </a:bodyPr>
            <a:lstStyle/>
            <a:p>
              <a:r>
                <a:rPr lang="en-US" altLang="zh-CN" b="1" dirty="0"/>
                <a:t>B</a:t>
              </a:r>
              <a:r>
                <a:rPr lang="zh-CN" altLang="en-US" b="1" dirty="0"/>
                <a:t>对</a:t>
              </a:r>
              <a:r>
                <a:rPr lang="en-US" altLang="zh-CN" b="1" dirty="0"/>
                <a:t>A</a:t>
              </a:r>
              <a:r>
                <a:rPr lang="zh-CN" altLang="en-US" b="1" dirty="0"/>
                <a:t>第三次流量控制</a:t>
              </a:r>
            </a:p>
          </p:txBody>
        </p:sp>
        <p:cxnSp>
          <p:nvCxnSpPr>
            <p:cNvPr id="37" name="直接箭头连接符 36">
              <a:extLst>
                <a:ext uri="{FF2B5EF4-FFF2-40B4-BE49-F238E27FC236}">
                  <a16:creationId xmlns:a16="http://schemas.microsoft.com/office/drawing/2014/main" id="{8C784D16-4E41-91E6-C816-314F22755AEA}"/>
                </a:ext>
              </a:extLst>
            </p:cNvPr>
            <p:cNvCxnSpPr>
              <a:cxnSpLocks/>
            </p:cNvCxnSpPr>
            <p:nvPr/>
          </p:nvCxnSpPr>
          <p:spPr>
            <a:xfrm>
              <a:off x="6743274" y="2459285"/>
              <a:ext cx="2866628" cy="0"/>
            </a:xfrm>
            <a:prstGeom prst="straightConnector1">
              <a:avLst/>
            </a:prstGeom>
            <a:ln w="381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BBD026F5-10E7-9970-0435-1099399FCFAE}"/>
                </a:ext>
              </a:extLst>
            </p:cNvPr>
            <p:cNvGrpSpPr/>
            <p:nvPr/>
          </p:nvGrpSpPr>
          <p:grpSpPr>
            <a:xfrm>
              <a:off x="304800" y="2309063"/>
              <a:ext cx="6100239" cy="300446"/>
              <a:chOff x="301352" y="2013424"/>
              <a:chExt cx="6100239" cy="300446"/>
            </a:xfrm>
          </p:grpSpPr>
          <p:sp>
            <p:nvSpPr>
              <p:cNvPr id="24" name="矩形 23">
                <a:extLst>
                  <a:ext uri="{FF2B5EF4-FFF2-40B4-BE49-F238E27FC236}">
                    <a16:creationId xmlns:a16="http://schemas.microsoft.com/office/drawing/2014/main" id="{7E7D59E8-B464-D223-507F-D53CB3B703A0}"/>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25" name="矩形 24">
                <a:extLst>
                  <a:ext uri="{FF2B5EF4-FFF2-40B4-BE49-F238E27FC236}">
                    <a16:creationId xmlns:a16="http://schemas.microsoft.com/office/drawing/2014/main" id="{246C6815-5A23-7323-8E35-9B0A46116808}"/>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26" name="矩形 25">
                <a:extLst>
                  <a:ext uri="{FF2B5EF4-FFF2-40B4-BE49-F238E27FC236}">
                    <a16:creationId xmlns:a16="http://schemas.microsoft.com/office/drawing/2014/main" id="{0ADD7C2C-9489-D5EA-025D-5544CC608517}"/>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27" name="矩形 26">
                <a:extLst>
                  <a:ext uri="{FF2B5EF4-FFF2-40B4-BE49-F238E27FC236}">
                    <a16:creationId xmlns:a16="http://schemas.microsoft.com/office/drawing/2014/main" id="{115A52DB-39AC-292C-262D-085DB47DA19E}"/>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28" name="矩形 27">
                <a:extLst>
                  <a:ext uri="{FF2B5EF4-FFF2-40B4-BE49-F238E27FC236}">
                    <a16:creationId xmlns:a16="http://schemas.microsoft.com/office/drawing/2014/main" id="{05EB32CF-CDD4-8F15-0314-A25E0E13A87F}"/>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29" name="矩形 28">
                <a:extLst>
                  <a:ext uri="{FF2B5EF4-FFF2-40B4-BE49-F238E27FC236}">
                    <a16:creationId xmlns:a16="http://schemas.microsoft.com/office/drawing/2014/main" id="{2F6F4187-086E-8BAA-E715-8FDD2693DB77}"/>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30" name="矩形 29">
                <a:extLst>
                  <a:ext uri="{FF2B5EF4-FFF2-40B4-BE49-F238E27FC236}">
                    <a16:creationId xmlns:a16="http://schemas.microsoft.com/office/drawing/2014/main" id="{4F69FAA9-68F1-433D-F37E-B6AA4939F4AC}"/>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111" name="文本框 110">
              <a:extLst>
                <a:ext uri="{FF2B5EF4-FFF2-40B4-BE49-F238E27FC236}">
                  <a16:creationId xmlns:a16="http://schemas.microsoft.com/office/drawing/2014/main" id="{0C566737-E37B-17D8-D89D-001BD11CF5D9}"/>
                </a:ext>
              </a:extLst>
            </p:cNvPr>
            <p:cNvSpPr txBox="1"/>
            <p:nvPr/>
          </p:nvSpPr>
          <p:spPr>
            <a:xfrm>
              <a:off x="6904218" y="2086805"/>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112" name="文本框 111">
              <a:extLst>
                <a:ext uri="{FF2B5EF4-FFF2-40B4-BE49-F238E27FC236}">
                  <a16:creationId xmlns:a16="http://schemas.microsoft.com/office/drawing/2014/main" id="{5EAB8082-3DD3-F2FE-5E3C-27A0F5E8FCAE}"/>
                </a:ext>
              </a:extLst>
            </p:cNvPr>
            <p:cNvSpPr txBox="1"/>
            <p:nvPr/>
          </p:nvSpPr>
          <p:spPr>
            <a:xfrm>
              <a:off x="7607139" y="2086805"/>
              <a:ext cx="1012088" cy="369332"/>
            </a:xfrm>
            <a:prstGeom prst="rect">
              <a:avLst/>
            </a:prstGeom>
            <a:noFill/>
          </p:spPr>
          <p:txBody>
            <a:bodyPr wrap="square" rtlCol="0">
              <a:spAutoFit/>
            </a:bodyPr>
            <a:lstStyle/>
            <a:p>
              <a:pPr algn="ctr"/>
              <a:r>
                <a:rPr lang="en-US" altLang="zh-CN" b="1" dirty="0"/>
                <a:t>ack=601</a:t>
              </a:r>
              <a:endParaRPr lang="zh-CN" altLang="en-US" b="1" dirty="0"/>
            </a:p>
          </p:txBody>
        </p:sp>
        <p:sp>
          <p:nvSpPr>
            <p:cNvPr id="113" name="文本框 112">
              <a:extLst>
                <a:ext uri="{FF2B5EF4-FFF2-40B4-BE49-F238E27FC236}">
                  <a16:creationId xmlns:a16="http://schemas.microsoft.com/office/drawing/2014/main" id="{3FD506A2-C75B-7858-6997-69E3CA3B939B}"/>
                </a:ext>
              </a:extLst>
            </p:cNvPr>
            <p:cNvSpPr txBox="1"/>
            <p:nvPr/>
          </p:nvSpPr>
          <p:spPr>
            <a:xfrm>
              <a:off x="8516094" y="2086805"/>
              <a:ext cx="1109847" cy="369332"/>
            </a:xfrm>
            <a:prstGeom prst="rect">
              <a:avLst/>
            </a:prstGeom>
            <a:noFill/>
          </p:spPr>
          <p:txBody>
            <a:bodyPr wrap="square" rtlCol="0">
              <a:spAutoFit/>
            </a:bodyPr>
            <a:lstStyle/>
            <a:p>
              <a:pPr algn="ctr"/>
              <a:r>
                <a:rPr lang="en-US" altLang="zh-CN" b="1" dirty="0"/>
                <a:t>rwnd=0</a:t>
              </a:r>
              <a:endParaRPr lang="zh-CN" altLang="en-US" b="1" dirty="0"/>
            </a:p>
          </p:txBody>
        </p:sp>
        <p:sp>
          <p:nvSpPr>
            <p:cNvPr id="115" name="文本框 114">
              <a:extLst>
                <a:ext uri="{FF2B5EF4-FFF2-40B4-BE49-F238E27FC236}">
                  <a16:creationId xmlns:a16="http://schemas.microsoft.com/office/drawing/2014/main" id="{CDD6A01E-4A0B-BCB6-DC31-CCFAD0464162}"/>
                </a:ext>
              </a:extLst>
            </p:cNvPr>
            <p:cNvSpPr txBox="1"/>
            <p:nvPr/>
          </p:nvSpPr>
          <p:spPr>
            <a:xfrm>
              <a:off x="5406792" y="1943690"/>
              <a:ext cx="1098343" cy="365760"/>
            </a:xfrm>
            <a:prstGeom prst="rect">
              <a:avLst/>
            </a:prstGeom>
            <a:noFill/>
          </p:spPr>
          <p:txBody>
            <a:bodyPr wrap="square" rtlCol="0">
              <a:spAutoFit/>
            </a:bodyPr>
            <a:lstStyle/>
            <a:p>
              <a:pPr algn="ctr"/>
              <a:r>
                <a:rPr lang="en-US" altLang="zh-CN" b="1" dirty="0">
                  <a:solidFill>
                    <a:schemeClr val="accent3"/>
                  </a:solidFill>
                </a:rPr>
                <a:t>swnd=0</a:t>
              </a:r>
              <a:endParaRPr lang="zh-CN" altLang="en-US" b="1" dirty="0">
                <a:solidFill>
                  <a:schemeClr val="accent3"/>
                </a:solidFill>
              </a:endParaRPr>
            </a:p>
          </p:txBody>
        </p:sp>
      </p:grpSp>
      <p:grpSp>
        <p:nvGrpSpPr>
          <p:cNvPr id="47" name="组合 46">
            <a:extLst>
              <a:ext uri="{FF2B5EF4-FFF2-40B4-BE49-F238E27FC236}">
                <a16:creationId xmlns:a16="http://schemas.microsoft.com/office/drawing/2014/main" id="{B7CD8387-F64C-DBD6-9898-02326EEAD283}"/>
              </a:ext>
            </a:extLst>
          </p:cNvPr>
          <p:cNvGrpSpPr/>
          <p:nvPr/>
        </p:nvGrpSpPr>
        <p:grpSpPr>
          <a:xfrm>
            <a:off x="7961811" y="2779291"/>
            <a:ext cx="1639198" cy="373900"/>
            <a:chOff x="7961811" y="2779291"/>
            <a:chExt cx="1639198" cy="373900"/>
          </a:xfrm>
        </p:grpSpPr>
        <p:cxnSp>
          <p:nvCxnSpPr>
            <p:cNvPr id="124" name="直接箭头连接符 123">
              <a:extLst>
                <a:ext uri="{FF2B5EF4-FFF2-40B4-BE49-F238E27FC236}">
                  <a16:creationId xmlns:a16="http://schemas.microsoft.com/office/drawing/2014/main" id="{997871FB-D10E-9F43-2259-7A7B4A84BCE4}"/>
                </a:ext>
              </a:extLst>
            </p:cNvPr>
            <p:cNvCxnSpPr>
              <a:cxnSpLocks/>
            </p:cNvCxnSpPr>
            <p:nvPr/>
          </p:nvCxnSpPr>
          <p:spPr>
            <a:xfrm flipH="1">
              <a:off x="7961811" y="3153191"/>
              <a:ext cx="163919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7D16CAC6-B9B7-91CA-9C2C-A906D46F3055}"/>
                </a:ext>
              </a:extLst>
            </p:cNvPr>
            <p:cNvSpPr txBox="1"/>
            <p:nvPr/>
          </p:nvSpPr>
          <p:spPr>
            <a:xfrm>
              <a:off x="8164102" y="2779291"/>
              <a:ext cx="1109847" cy="369332"/>
            </a:xfrm>
            <a:prstGeom prst="rect">
              <a:avLst/>
            </a:prstGeom>
            <a:noFill/>
          </p:spPr>
          <p:txBody>
            <a:bodyPr wrap="square" rtlCol="0">
              <a:spAutoFit/>
            </a:bodyPr>
            <a:lstStyle/>
            <a:p>
              <a:pPr algn="ctr"/>
              <a:r>
                <a:rPr lang="en-US" altLang="zh-CN" b="1" dirty="0"/>
                <a:t>rwnd=300</a:t>
              </a:r>
              <a:endParaRPr lang="zh-CN" altLang="en-US" b="1" dirty="0"/>
            </a:p>
          </p:txBody>
        </p:sp>
      </p:grpSp>
      <p:grpSp>
        <p:nvGrpSpPr>
          <p:cNvPr id="126" name="组合 125">
            <a:extLst>
              <a:ext uri="{FF2B5EF4-FFF2-40B4-BE49-F238E27FC236}">
                <a16:creationId xmlns:a16="http://schemas.microsoft.com/office/drawing/2014/main" id="{80249C74-3C3F-F400-0A3F-BAC371283F8B}"/>
              </a:ext>
            </a:extLst>
          </p:cNvPr>
          <p:cNvGrpSpPr/>
          <p:nvPr/>
        </p:nvGrpSpPr>
        <p:grpSpPr>
          <a:xfrm>
            <a:off x="7244331" y="2898848"/>
            <a:ext cx="770706" cy="541159"/>
            <a:chOff x="1132622" y="4985566"/>
            <a:chExt cx="770706" cy="541159"/>
          </a:xfrm>
        </p:grpSpPr>
        <p:sp>
          <p:nvSpPr>
            <p:cNvPr id="127" name="爆炸形: 8 pt  126">
              <a:extLst>
                <a:ext uri="{FF2B5EF4-FFF2-40B4-BE49-F238E27FC236}">
                  <a16:creationId xmlns:a16="http://schemas.microsoft.com/office/drawing/2014/main" id="{66597198-DF25-F979-2DD9-652AE32BE455}"/>
                </a:ext>
              </a:extLst>
            </p:cNvPr>
            <p:cNvSpPr/>
            <p:nvPr/>
          </p:nvSpPr>
          <p:spPr>
            <a:xfrm>
              <a:off x="1132622" y="4985566"/>
              <a:ext cx="770706" cy="541159"/>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文本框 127">
              <a:extLst>
                <a:ext uri="{FF2B5EF4-FFF2-40B4-BE49-F238E27FC236}">
                  <a16:creationId xmlns:a16="http://schemas.microsoft.com/office/drawing/2014/main" id="{C481031C-4111-AC67-E7D7-00F95135DAA9}"/>
                </a:ext>
              </a:extLst>
            </p:cNvPr>
            <p:cNvSpPr txBox="1"/>
            <p:nvPr/>
          </p:nvSpPr>
          <p:spPr>
            <a:xfrm>
              <a:off x="1165725" y="5043287"/>
              <a:ext cx="704501" cy="369332"/>
            </a:xfrm>
            <a:prstGeom prst="rect">
              <a:avLst/>
            </a:prstGeom>
            <a:noFill/>
          </p:spPr>
          <p:txBody>
            <a:bodyPr wrap="square" rtlCol="0">
              <a:spAutoFit/>
            </a:bodyPr>
            <a:lstStyle/>
            <a:p>
              <a:pPr algn="ctr"/>
              <a:r>
                <a:rPr lang="zh-CN" altLang="en-US" b="1" dirty="0">
                  <a:solidFill>
                    <a:schemeClr val="bg1"/>
                  </a:solidFill>
                </a:rPr>
                <a:t>丢失</a:t>
              </a:r>
            </a:p>
          </p:txBody>
        </p:sp>
      </p:grpSp>
      <p:sp>
        <p:nvSpPr>
          <p:cNvPr id="131" name="文本框 130">
            <a:extLst>
              <a:ext uri="{FF2B5EF4-FFF2-40B4-BE49-F238E27FC236}">
                <a16:creationId xmlns:a16="http://schemas.microsoft.com/office/drawing/2014/main" id="{AC45853B-7478-0EF8-89A9-ECE6C96F52C3}"/>
              </a:ext>
            </a:extLst>
          </p:cNvPr>
          <p:cNvSpPr txBox="1"/>
          <p:nvPr/>
        </p:nvSpPr>
        <p:spPr>
          <a:xfrm>
            <a:off x="4487946" y="3691438"/>
            <a:ext cx="2255327" cy="646331"/>
          </a:xfrm>
          <a:prstGeom prst="rect">
            <a:avLst/>
          </a:prstGeom>
          <a:noFill/>
        </p:spPr>
        <p:txBody>
          <a:bodyPr wrap="square" rtlCol="0">
            <a:spAutoFit/>
          </a:bodyPr>
          <a:lstStyle/>
          <a:p>
            <a:r>
              <a:rPr lang="en-US" altLang="zh-CN" b="1" dirty="0"/>
              <a:t>A</a:t>
            </a:r>
            <a:r>
              <a:rPr lang="zh-CN" altLang="en-US" b="1" dirty="0"/>
              <a:t>一直等待</a:t>
            </a:r>
            <a:r>
              <a:rPr lang="en-US" altLang="zh-CN" b="1" dirty="0"/>
              <a:t>B</a:t>
            </a:r>
            <a:r>
              <a:rPr lang="zh-CN" altLang="en-US" b="1" dirty="0"/>
              <a:t>发送的</a:t>
            </a:r>
            <a:endParaRPr lang="en-US" altLang="zh-CN" b="1" dirty="0"/>
          </a:p>
          <a:p>
            <a:r>
              <a:rPr lang="zh-CN" altLang="en-US" b="1" dirty="0"/>
              <a:t>非零窗口通知</a:t>
            </a:r>
          </a:p>
        </p:txBody>
      </p:sp>
      <p:sp>
        <p:nvSpPr>
          <p:cNvPr id="132" name="文本框 131">
            <a:extLst>
              <a:ext uri="{FF2B5EF4-FFF2-40B4-BE49-F238E27FC236}">
                <a16:creationId xmlns:a16="http://schemas.microsoft.com/office/drawing/2014/main" id="{4B393DCA-3C9C-E8AA-E565-DA6FCE449C72}"/>
              </a:ext>
            </a:extLst>
          </p:cNvPr>
          <p:cNvSpPr txBox="1"/>
          <p:nvPr/>
        </p:nvSpPr>
        <p:spPr>
          <a:xfrm>
            <a:off x="9624031" y="3691438"/>
            <a:ext cx="2255327" cy="646331"/>
          </a:xfrm>
          <a:prstGeom prst="rect">
            <a:avLst/>
          </a:prstGeom>
          <a:noFill/>
        </p:spPr>
        <p:txBody>
          <a:bodyPr wrap="square" rtlCol="0">
            <a:spAutoFit/>
          </a:bodyPr>
          <a:lstStyle/>
          <a:p>
            <a:r>
              <a:rPr lang="en-US" altLang="zh-CN" b="1" dirty="0"/>
              <a:t>B</a:t>
            </a:r>
            <a:r>
              <a:rPr lang="zh-CN" altLang="en-US" b="1" dirty="0"/>
              <a:t>一直等待</a:t>
            </a:r>
            <a:r>
              <a:rPr lang="en-US" altLang="zh-CN" b="1" dirty="0"/>
              <a:t>A</a:t>
            </a:r>
            <a:r>
              <a:rPr lang="zh-CN" altLang="en-US" b="1" dirty="0"/>
              <a:t>发送的</a:t>
            </a:r>
            <a:endParaRPr lang="en-US" altLang="zh-CN" b="1" dirty="0"/>
          </a:p>
          <a:p>
            <a:r>
              <a:rPr lang="zh-CN" altLang="en-US" b="1" dirty="0"/>
              <a:t>数据报文段</a:t>
            </a:r>
          </a:p>
        </p:txBody>
      </p:sp>
    </p:spTree>
    <p:custDataLst>
      <p:tags r:id="rId1"/>
    </p:custDataLst>
    <p:extLst>
      <p:ext uri="{BB962C8B-B14F-4D97-AF65-F5344CB8AC3E}">
        <p14:creationId xmlns:p14="http://schemas.microsoft.com/office/powerpoint/2010/main" val="405855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wipe(right)">
                                      <p:cBhvr>
                                        <p:cTn id="14" dur="1000"/>
                                        <p:tgtEl>
                                          <p:spTgt spid="47"/>
                                        </p:tgtEl>
                                      </p:cBhvr>
                                    </p:animEffect>
                                  </p:childTnLst>
                                </p:cTn>
                              </p:par>
                              <p:par>
                                <p:cTn id="15" presetID="12" presetClass="entr" presetSubtype="8" fill="hold" grpId="0" nodeType="withEffect">
                                  <p:stCondLst>
                                    <p:cond delay="0"/>
                                  </p:stCondLst>
                                  <p:childTnLst>
                                    <p:set>
                                      <p:cBhvr>
                                        <p:cTn id="16" dur="1" fill="hold">
                                          <p:stCondLst>
                                            <p:cond delay="0"/>
                                          </p:stCondLst>
                                        </p:cTn>
                                        <p:tgtEl>
                                          <p:spTgt spid="130"/>
                                        </p:tgtEl>
                                        <p:attrNameLst>
                                          <p:attrName>style.visibility</p:attrName>
                                        </p:attrNameLst>
                                      </p:cBhvr>
                                      <p:to>
                                        <p:strVal val="visible"/>
                                      </p:to>
                                    </p:set>
                                    <p:anim calcmode="lin" valueType="num">
                                      <p:cBhvr additive="base">
                                        <p:cTn id="17" dur="500"/>
                                        <p:tgtEl>
                                          <p:spTgt spid="130"/>
                                        </p:tgtEl>
                                        <p:attrNameLst>
                                          <p:attrName>ppt_x</p:attrName>
                                        </p:attrNameLst>
                                      </p:cBhvr>
                                      <p:tavLst>
                                        <p:tav tm="0">
                                          <p:val>
                                            <p:strVal val="#ppt_x-#ppt_w*1.125000"/>
                                          </p:val>
                                        </p:tav>
                                        <p:tav tm="100000">
                                          <p:val>
                                            <p:strVal val="#ppt_x"/>
                                          </p:val>
                                        </p:tav>
                                      </p:tavLst>
                                    </p:anim>
                                    <p:animEffect transition="in" filter="wipe(right)">
                                      <p:cBhvr>
                                        <p:cTn id="18" dur="500"/>
                                        <p:tgtEl>
                                          <p:spTgt spid="130"/>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nodeType="clickEffect">
                                  <p:stCondLst>
                                    <p:cond delay="0"/>
                                  </p:stCondLst>
                                  <p:childTnLst>
                                    <p:set>
                                      <p:cBhvr>
                                        <p:cTn id="22" dur="1" fill="hold">
                                          <p:stCondLst>
                                            <p:cond delay="0"/>
                                          </p:stCondLst>
                                        </p:cTn>
                                        <p:tgtEl>
                                          <p:spTgt spid="126"/>
                                        </p:tgtEl>
                                        <p:attrNameLst>
                                          <p:attrName>style.visibility</p:attrName>
                                        </p:attrNameLst>
                                      </p:cBhvr>
                                      <p:to>
                                        <p:strVal val="visible"/>
                                      </p:to>
                                    </p:set>
                                    <p:anim calcmode="lin" valueType="num">
                                      <p:cBhvr>
                                        <p:cTn id="23" dur="500" fill="hold"/>
                                        <p:tgtEl>
                                          <p:spTgt spid="126"/>
                                        </p:tgtEl>
                                        <p:attrNameLst>
                                          <p:attrName>ppt_w</p:attrName>
                                        </p:attrNameLst>
                                      </p:cBhvr>
                                      <p:tavLst>
                                        <p:tav tm="0">
                                          <p:val>
                                            <p:fltVal val="0"/>
                                          </p:val>
                                        </p:tav>
                                        <p:tav tm="100000">
                                          <p:val>
                                            <p:strVal val="#ppt_w"/>
                                          </p:val>
                                        </p:tav>
                                      </p:tavLst>
                                    </p:anim>
                                    <p:anim calcmode="lin" valueType="num">
                                      <p:cBhvr>
                                        <p:cTn id="24" dur="500" fill="hold"/>
                                        <p:tgtEl>
                                          <p:spTgt spid="126"/>
                                        </p:tgtEl>
                                        <p:attrNameLst>
                                          <p:attrName>ppt_h</p:attrName>
                                        </p:attrNameLst>
                                      </p:cBhvr>
                                      <p:tavLst>
                                        <p:tav tm="0">
                                          <p:val>
                                            <p:fltVal val="0"/>
                                          </p:val>
                                        </p:tav>
                                        <p:tav tm="100000">
                                          <p:val>
                                            <p:strVal val="#ppt_h"/>
                                          </p:val>
                                        </p:tav>
                                      </p:tavLst>
                                    </p:anim>
                                    <p:anim calcmode="lin" valueType="num">
                                      <p:cBhvr>
                                        <p:cTn id="25" dur="500" fill="hold"/>
                                        <p:tgtEl>
                                          <p:spTgt spid="126"/>
                                        </p:tgtEl>
                                        <p:attrNameLst>
                                          <p:attrName>style.rotation</p:attrName>
                                        </p:attrNameLst>
                                      </p:cBhvr>
                                      <p:tavLst>
                                        <p:tav tm="0">
                                          <p:val>
                                            <p:fltVal val="360"/>
                                          </p:val>
                                        </p:tav>
                                        <p:tav tm="100000">
                                          <p:val>
                                            <p:fltVal val="0"/>
                                          </p:val>
                                        </p:tav>
                                      </p:tavLst>
                                    </p:anim>
                                    <p:animEffect transition="in" filter="fade">
                                      <p:cBhvr>
                                        <p:cTn id="26" dur="500"/>
                                        <p:tgtEl>
                                          <p:spTgt spid="126"/>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31"/>
                                        </p:tgtEl>
                                        <p:attrNameLst>
                                          <p:attrName>style.visibility</p:attrName>
                                        </p:attrNameLst>
                                      </p:cBhvr>
                                      <p:to>
                                        <p:strVal val="visible"/>
                                      </p:to>
                                    </p:set>
                                    <p:anim calcmode="lin" valueType="num">
                                      <p:cBhvr>
                                        <p:cTn id="31" dur="500" fill="hold"/>
                                        <p:tgtEl>
                                          <p:spTgt spid="131"/>
                                        </p:tgtEl>
                                        <p:attrNameLst>
                                          <p:attrName>ppt_w</p:attrName>
                                        </p:attrNameLst>
                                      </p:cBhvr>
                                      <p:tavLst>
                                        <p:tav tm="0">
                                          <p:val>
                                            <p:fltVal val="0"/>
                                          </p:val>
                                        </p:tav>
                                        <p:tav tm="100000">
                                          <p:val>
                                            <p:strVal val="#ppt_w"/>
                                          </p:val>
                                        </p:tav>
                                      </p:tavLst>
                                    </p:anim>
                                    <p:anim calcmode="lin" valueType="num">
                                      <p:cBhvr>
                                        <p:cTn id="32" dur="500" fill="hold"/>
                                        <p:tgtEl>
                                          <p:spTgt spid="131"/>
                                        </p:tgtEl>
                                        <p:attrNameLst>
                                          <p:attrName>ppt_h</p:attrName>
                                        </p:attrNameLst>
                                      </p:cBhvr>
                                      <p:tavLst>
                                        <p:tav tm="0">
                                          <p:val>
                                            <p:fltVal val="0"/>
                                          </p:val>
                                        </p:tav>
                                        <p:tav tm="100000">
                                          <p:val>
                                            <p:strVal val="#ppt_h"/>
                                          </p:val>
                                        </p:tav>
                                      </p:tavLst>
                                    </p:anim>
                                    <p:animEffect transition="in" filter="fade">
                                      <p:cBhvr>
                                        <p:cTn id="33" dur="500"/>
                                        <p:tgtEl>
                                          <p:spTgt spid="131"/>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132"/>
                                        </p:tgtEl>
                                        <p:attrNameLst>
                                          <p:attrName>style.visibility</p:attrName>
                                        </p:attrNameLst>
                                      </p:cBhvr>
                                      <p:to>
                                        <p:strVal val="visible"/>
                                      </p:to>
                                    </p:set>
                                    <p:anim calcmode="lin" valueType="num">
                                      <p:cBhvr>
                                        <p:cTn id="38" dur="500" fill="hold"/>
                                        <p:tgtEl>
                                          <p:spTgt spid="132"/>
                                        </p:tgtEl>
                                        <p:attrNameLst>
                                          <p:attrName>ppt_w</p:attrName>
                                        </p:attrNameLst>
                                      </p:cBhvr>
                                      <p:tavLst>
                                        <p:tav tm="0">
                                          <p:val>
                                            <p:fltVal val="0"/>
                                          </p:val>
                                        </p:tav>
                                        <p:tav tm="100000">
                                          <p:val>
                                            <p:strVal val="#ppt_w"/>
                                          </p:val>
                                        </p:tav>
                                      </p:tavLst>
                                    </p:anim>
                                    <p:anim calcmode="lin" valueType="num">
                                      <p:cBhvr>
                                        <p:cTn id="39" dur="500" fill="hold"/>
                                        <p:tgtEl>
                                          <p:spTgt spid="132"/>
                                        </p:tgtEl>
                                        <p:attrNameLst>
                                          <p:attrName>ppt_h</p:attrName>
                                        </p:attrNameLst>
                                      </p:cBhvr>
                                      <p:tavLst>
                                        <p:tav tm="0">
                                          <p:val>
                                            <p:fltVal val="0"/>
                                          </p:val>
                                        </p:tav>
                                        <p:tav tm="100000">
                                          <p:val>
                                            <p:strVal val="#ppt_h"/>
                                          </p:val>
                                        </p:tav>
                                      </p:tavLst>
                                    </p:anim>
                                    <p:animEffect transition="in" filter="fade">
                                      <p:cBhvr>
                                        <p:cTn id="40" dur="500"/>
                                        <p:tgtEl>
                                          <p:spTgt spid="13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wipe(up)">
                                      <p:cBhvr>
                                        <p:cTn id="45"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p:bldP spid="132"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480DC666-7E33-E3E7-BD7E-225053BF7968}"/>
              </a:ext>
            </a:extLst>
          </p:cNvPr>
          <p:cNvGrpSpPr/>
          <p:nvPr/>
        </p:nvGrpSpPr>
        <p:grpSpPr>
          <a:xfrm>
            <a:off x="4343402" y="3594100"/>
            <a:ext cx="7535954" cy="2558420"/>
            <a:chOff x="4343402" y="3594100"/>
            <a:chExt cx="7535954" cy="2558420"/>
          </a:xfrm>
        </p:grpSpPr>
        <p:sp>
          <p:nvSpPr>
            <p:cNvPr id="48" name="矩形 47">
              <a:extLst>
                <a:ext uri="{FF2B5EF4-FFF2-40B4-BE49-F238E27FC236}">
                  <a16:creationId xmlns:a16="http://schemas.microsoft.com/office/drawing/2014/main" id="{E4755692-BBDC-E846-FE70-D86F1240118F}"/>
                </a:ext>
              </a:extLst>
            </p:cNvPr>
            <p:cNvSpPr/>
            <p:nvPr/>
          </p:nvSpPr>
          <p:spPr>
            <a:xfrm>
              <a:off x="4343402" y="3594100"/>
              <a:ext cx="7535954" cy="255842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E0365E62-5E95-844E-D7A4-E3C68857F821}"/>
                </a:ext>
              </a:extLst>
            </p:cNvPr>
            <p:cNvSpPr txBox="1"/>
            <p:nvPr/>
          </p:nvSpPr>
          <p:spPr>
            <a:xfrm>
              <a:off x="6741464" y="3714958"/>
              <a:ext cx="2882565" cy="1289135"/>
            </a:xfrm>
            <a:prstGeom prst="rect">
              <a:avLst/>
            </a:prstGeom>
            <a:noFill/>
          </p:spPr>
          <p:txBody>
            <a:bodyPr wrap="square" rtlCol="0">
              <a:spAutoFit/>
            </a:bodyPr>
            <a:lstStyle/>
            <a:p>
              <a:pPr>
                <a:lnSpc>
                  <a:spcPct val="150000"/>
                </a:lnSpc>
              </a:pPr>
              <a:r>
                <a:rPr lang="zh-CN" altLang="en-US" b="1" dirty="0">
                  <a:solidFill>
                    <a:schemeClr val="accent1">
                      <a:lumMod val="75000"/>
                    </a:schemeClr>
                  </a:solidFill>
                </a:rPr>
                <a:t>如果不采取措施，这种互相等待而形成的死锁局面将一直持续下去！</a:t>
              </a:r>
            </a:p>
          </p:txBody>
        </p:sp>
        <p:sp>
          <p:nvSpPr>
            <p:cNvPr id="50" name="文本框 49">
              <a:extLst>
                <a:ext uri="{FF2B5EF4-FFF2-40B4-BE49-F238E27FC236}">
                  <a16:creationId xmlns:a16="http://schemas.microsoft.com/office/drawing/2014/main" id="{3258D357-11C7-E01F-FBB2-9DDDD92C0740}"/>
                </a:ext>
              </a:extLst>
            </p:cNvPr>
            <p:cNvSpPr txBox="1"/>
            <p:nvPr/>
          </p:nvSpPr>
          <p:spPr>
            <a:xfrm>
              <a:off x="5396800" y="5845042"/>
              <a:ext cx="461665" cy="300445"/>
            </a:xfrm>
            <a:prstGeom prst="rect">
              <a:avLst/>
            </a:prstGeom>
            <a:noFill/>
          </p:spPr>
          <p:txBody>
            <a:bodyPr vert="eaVert" wrap="square" rtlCol="0">
              <a:spAutoFit/>
            </a:bodyPr>
            <a:lstStyle/>
            <a:p>
              <a:r>
                <a:rPr lang="en-US" altLang="zh-CN" b="1" dirty="0"/>
                <a:t>…</a:t>
              </a:r>
              <a:endParaRPr lang="zh-CN" altLang="en-US" b="1" dirty="0"/>
            </a:p>
          </p:txBody>
        </p:sp>
        <p:sp>
          <p:nvSpPr>
            <p:cNvPr id="133" name="文本框 132">
              <a:extLst>
                <a:ext uri="{FF2B5EF4-FFF2-40B4-BE49-F238E27FC236}">
                  <a16:creationId xmlns:a16="http://schemas.microsoft.com/office/drawing/2014/main" id="{B52AACF8-D6C3-0CAA-B7E3-913A668D1056}"/>
                </a:ext>
              </a:extLst>
            </p:cNvPr>
            <p:cNvSpPr txBox="1"/>
            <p:nvPr/>
          </p:nvSpPr>
          <p:spPr>
            <a:xfrm>
              <a:off x="10605812" y="5845041"/>
              <a:ext cx="461665" cy="300445"/>
            </a:xfrm>
            <a:prstGeom prst="rect">
              <a:avLst/>
            </a:prstGeom>
            <a:noFill/>
          </p:spPr>
          <p:txBody>
            <a:bodyPr vert="eaVert" wrap="square" rtlCol="0">
              <a:spAutoFit/>
            </a:bodyPr>
            <a:lstStyle/>
            <a:p>
              <a:r>
                <a:rPr lang="en-US" altLang="zh-CN" b="1" dirty="0"/>
                <a:t>…</a:t>
              </a:r>
              <a:endParaRPr lang="zh-CN" altLang="en-US" b="1" dirty="0"/>
            </a:p>
          </p:txBody>
        </p:sp>
      </p:grpSp>
      <p:sp>
        <p:nvSpPr>
          <p:cNvPr id="130" name="文本框 129">
            <a:extLst>
              <a:ext uri="{FF2B5EF4-FFF2-40B4-BE49-F238E27FC236}">
                <a16:creationId xmlns:a16="http://schemas.microsoft.com/office/drawing/2014/main" id="{3764F46A-4D2F-4AE6-D023-3F8C4E1389B1}"/>
              </a:ext>
            </a:extLst>
          </p:cNvPr>
          <p:cNvSpPr txBox="1"/>
          <p:nvPr/>
        </p:nvSpPr>
        <p:spPr>
          <a:xfrm>
            <a:off x="9624031" y="2949817"/>
            <a:ext cx="1585972" cy="369332"/>
          </a:xfrm>
          <a:prstGeom prst="rect">
            <a:avLst/>
          </a:prstGeom>
          <a:noFill/>
        </p:spPr>
        <p:txBody>
          <a:bodyPr wrap="square" rtlCol="0">
            <a:spAutoFit/>
          </a:bodyPr>
          <a:lstStyle/>
          <a:p>
            <a:r>
              <a:rPr lang="zh-CN" altLang="en-US" b="1" dirty="0"/>
              <a:t>非零窗口通知</a:t>
            </a:r>
          </a:p>
        </p:txBody>
      </p:sp>
      <p:sp>
        <p:nvSpPr>
          <p:cNvPr id="13" name="文本框 12">
            <a:extLst>
              <a:ext uri="{FF2B5EF4-FFF2-40B4-BE49-F238E27FC236}">
                <a16:creationId xmlns:a16="http://schemas.microsoft.com/office/drawing/2014/main" id="{5DE4F913-8F0F-2C36-E9DE-DA0F389A027F}"/>
              </a:ext>
            </a:extLst>
          </p:cNvPr>
          <p:cNvSpPr txBox="1"/>
          <p:nvPr/>
        </p:nvSpPr>
        <p:spPr>
          <a:xfrm>
            <a:off x="7321143" y="896456"/>
            <a:ext cx="1710312" cy="369332"/>
          </a:xfrm>
          <a:prstGeom prst="rect">
            <a:avLst/>
          </a:prstGeom>
          <a:noFill/>
        </p:spPr>
        <p:txBody>
          <a:bodyPr wrap="square" rtlCol="0">
            <a:spAutoFit/>
          </a:bodyPr>
          <a:lstStyle/>
          <a:p>
            <a:pPr algn="ctr"/>
            <a:r>
              <a:rPr lang="en-US" altLang="zh-CN" b="1" dirty="0"/>
              <a:t>A</a:t>
            </a:r>
            <a:r>
              <a:rPr lang="zh-CN" altLang="en-US" b="1" dirty="0"/>
              <a:t>给</a:t>
            </a:r>
            <a:r>
              <a:rPr lang="en-US" altLang="zh-CN" b="1" dirty="0"/>
              <a:t>B</a:t>
            </a:r>
            <a:r>
              <a:rPr lang="zh-CN" altLang="en-US" b="1" dirty="0"/>
              <a:t>发送数据</a:t>
            </a:r>
          </a:p>
        </p:txBody>
      </p:sp>
      <p:sp>
        <p:nvSpPr>
          <p:cNvPr id="14" name="文本框 13">
            <a:extLst>
              <a:ext uri="{FF2B5EF4-FFF2-40B4-BE49-F238E27FC236}">
                <a16:creationId xmlns:a16="http://schemas.microsoft.com/office/drawing/2014/main" id="{E0CAA606-13D4-C0C7-238A-60691033913A}"/>
              </a:ext>
            </a:extLst>
          </p:cNvPr>
          <p:cNvSpPr txBox="1"/>
          <p:nvPr/>
        </p:nvSpPr>
        <p:spPr>
          <a:xfrm>
            <a:off x="7328743" y="1644093"/>
            <a:ext cx="1710312" cy="369332"/>
          </a:xfrm>
          <a:prstGeom prst="rect">
            <a:avLst/>
          </a:prstGeom>
          <a:noFill/>
        </p:spPr>
        <p:txBody>
          <a:bodyPr wrap="square" rtlCol="0">
            <a:spAutoFit/>
          </a:bodyPr>
          <a:lstStyle/>
          <a:p>
            <a:pPr algn="ctr"/>
            <a:r>
              <a:rPr lang="en-US" altLang="zh-CN" b="1" dirty="0"/>
              <a:t>B</a:t>
            </a:r>
            <a:r>
              <a:rPr lang="zh-CN" altLang="en-US" b="1" dirty="0"/>
              <a:t>对</a:t>
            </a:r>
            <a:r>
              <a:rPr lang="en-US" altLang="zh-CN" b="1" dirty="0"/>
              <a:t>A</a:t>
            </a:r>
            <a:r>
              <a:rPr lang="zh-CN" altLang="en-US" b="1" dirty="0"/>
              <a:t>流量控制</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p>
          </p:txBody>
        </p:sp>
      </p:grpSp>
      <p:grpSp>
        <p:nvGrpSpPr>
          <p:cNvPr id="16" name="组合 15">
            <a:extLst>
              <a:ext uri="{FF2B5EF4-FFF2-40B4-BE49-F238E27FC236}">
                <a16:creationId xmlns:a16="http://schemas.microsoft.com/office/drawing/2014/main" id="{80F1B311-2F3A-ACA2-07D1-822A44A2F429}"/>
              </a:ext>
            </a:extLst>
          </p:cNvPr>
          <p:cNvGrpSpPr/>
          <p:nvPr/>
        </p:nvGrpSpPr>
        <p:grpSpPr>
          <a:xfrm>
            <a:off x="6384834" y="1085736"/>
            <a:ext cx="3566255" cy="667591"/>
            <a:chOff x="5945910" y="1085736"/>
            <a:chExt cx="3566255" cy="667591"/>
          </a:xfrm>
        </p:grpSpPr>
        <p:grpSp>
          <p:nvGrpSpPr>
            <p:cNvPr id="7" name="组合 6">
              <a:extLst>
                <a:ext uri="{FF2B5EF4-FFF2-40B4-BE49-F238E27FC236}">
                  <a16:creationId xmlns:a16="http://schemas.microsoft.com/office/drawing/2014/main" id="{A9EFE3FE-4601-5B9E-77B2-289423C12D4B}"/>
                </a:ext>
              </a:extLst>
            </p:cNvPr>
            <p:cNvGrpSpPr/>
            <p:nvPr/>
          </p:nvGrpSpPr>
          <p:grpSpPr>
            <a:xfrm>
              <a:off x="5945910" y="1085736"/>
              <a:ext cx="677140" cy="654939"/>
              <a:chOff x="7511027" y="2136324"/>
              <a:chExt cx="677140" cy="654939"/>
            </a:xfrm>
          </p:grpSpPr>
          <p:pic>
            <p:nvPicPr>
              <p:cNvPr id="5" name="图形 4">
                <a:extLst>
                  <a:ext uri="{FF2B5EF4-FFF2-40B4-BE49-F238E27FC236}">
                    <a16:creationId xmlns:a16="http://schemas.microsoft.com/office/drawing/2014/main" id="{98E6B5E2-680A-FF63-F485-207329F649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6" name="文本框 5">
                <a:extLst>
                  <a:ext uri="{FF2B5EF4-FFF2-40B4-BE49-F238E27FC236}">
                    <a16:creationId xmlns:a16="http://schemas.microsoft.com/office/drawing/2014/main" id="{97B4575D-497E-45BE-06AF-A13242535CE0}"/>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A</a:t>
                </a:r>
                <a:endParaRPr lang="zh-CN" altLang="en-US" sz="2000" b="1" dirty="0">
                  <a:solidFill>
                    <a:schemeClr val="bg1"/>
                  </a:solidFill>
                </a:endParaRPr>
              </a:p>
            </p:txBody>
          </p:sp>
        </p:grpSp>
        <p:grpSp>
          <p:nvGrpSpPr>
            <p:cNvPr id="8" name="组合 7">
              <a:extLst>
                <a:ext uri="{FF2B5EF4-FFF2-40B4-BE49-F238E27FC236}">
                  <a16:creationId xmlns:a16="http://schemas.microsoft.com/office/drawing/2014/main" id="{9DCE203E-F6FE-5AE9-9972-1AB6CD8AB18F}"/>
                </a:ext>
              </a:extLst>
            </p:cNvPr>
            <p:cNvGrpSpPr/>
            <p:nvPr/>
          </p:nvGrpSpPr>
          <p:grpSpPr>
            <a:xfrm>
              <a:off x="8835025" y="1098388"/>
              <a:ext cx="677140" cy="654939"/>
              <a:chOff x="7511027" y="2136324"/>
              <a:chExt cx="677140" cy="654939"/>
            </a:xfrm>
          </p:grpSpPr>
          <p:pic>
            <p:nvPicPr>
              <p:cNvPr id="9" name="图形 8">
                <a:extLst>
                  <a:ext uri="{FF2B5EF4-FFF2-40B4-BE49-F238E27FC236}">
                    <a16:creationId xmlns:a16="http://schemas.microsoft.com/office/drawing/2014/main" id="{8E7D395B-A56C-8D44-578A-69F5B4FDCB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10" name="文本框 9">
                <a:extLst>
                  <a:ext uri="{FF2B5EF4-FFF2-40B4-BE49-F238E27FC236}">
                    <a16:creationId xmlns:a16="http://schemas.microsoft.com/office/drawing/2014/main" id="{0B74A95B-2D1F-F184-7228-D99702F49DE3}"/>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B</a:t>
                </a:r>
                <a:endParaRPr lang="zh-CN" altLang="en-US" sz="2000" b="1" dirty="0">
                  <a:solidFill>
                    <a:schemeClr val="bg1"/>
                  </a:solidFill>
                </a:endParaRPr>
              </a:p>
            </p:txBody>
          </p:sp>
        </p:grpSp>
        <p:grpSp>
          <p:nvGrpSpPr>
            <p:cNvPr id="15" name="组合 14">
              <a:extLst>
                <a:ext uri="{FF2B5EF4-FFF2-40B4-BE49-F238E27FC236}">
                  <a16:creationId xmlns:a16="http://schemas.microsoft.com/office/drawing/2014/main" id="{CAC90CB8-A264-FC0D-1AD3-01F784E189E9}"/>
                </a:ext>
              </a:extLst>
            </p:cNvPr>
            <p:cNvGrpSpPr/>
            <p:nvPr/>
          </p:nvGrpSpPr>
          <p:grpSpPr>
            <a:xfrm>
              <a:off x="6623050" y="1274762"/>
              <a:ext cx="2243850" cy="369332"/>
              <a:chOff x="6623050" y="1274762"/>
              <a:chExt cx="2243850" cy="369332"/>
            </a:xfrm>
          </p:grpSpPr>
          <p:sp>
            <p:nvSpPr>
              <p:cNvPr id="12" name="圆柱体 11">
                <a:extLst>
                  <a:ext uri="{FF2B5EF4-FFF2-40B4-BE49-F238E27FC236}">
                    <a16:creationId xmlns:a16="http://schemas.microsoft.com/office/drawing/2014/main" id="{780A8A3C-3E1F-E015-E386-B450A641478F}"/>
                  </a:ext>
                </a:extLst>
              </p:cNvPr>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D20203B-7340-3B3C-EB43-3D1FEAECF015}"/>
                  </a:ext>
                </a:extLst>
              </p:cNvPr>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p>
            </p:txBody>
          </p:sp>
        </p:grpSp>
      </p:grpSp>
      <p:grpSp>
        <p:nvGrpSpPr>
          <p:cNvPr id="23" name="组合 22">
            <a:extLst>
              <a:ext uri="{FF2B5EF4-FFF2-40B4-BE49-F238E27FC236}">
                <a16:creationId xmlns:a16="http://schemas.microsoft.com/office/drawing/2014/main" id="{61C6D7BC-FECE-3005-8CD3-BA8AA893F805}"/>
              </a:ext>
            </a:extLst>
          </p:cNvPr>
          <p:cNvGrpSpPr/>
          <p:nvPr/>
        </p:nvGrpSpPr>
        <p:grpSpPr>
          <a:xfrm>
            <a:off x="6464001" y="1740674"/>
            <a:ext cx="3418275" cy="4774426"/>
            <a:chOff x="7004329" y="1740674"/>
            <a:chExt cx="3418275" cy="4774426"/>
          </a:xfrm>
        </p:grpSpPr>
        <p:cxnSp>
          <p:nvCxnSpPr>
            <p:cNvPr id="18" name="直接箭头连接符 17">
              <a:extLst>
                <a:ext uri="{FF2B5EF4-FFF2-40B4-BE49-F238E27FC236}">
                  <a16:creationId xmlns:a16="http://schemas.microsoft.com/office/drawing/2014/main" id="{C29108A2-6FF6-EECC-D42A-4119A5C4474C}"/>
                </a:ext>
              </a:extLst>
            </p:cNvPr>
            <p:cNvCxnSpPr>
              <a:cxnSpLocks/>
            </p:cNvCxnSpPr>
            <p:nvPr/>
          </p:nvCxnSpPr>
          <p:spPr>
            <a:xfrm>
              <a:off x="7283602"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BE49CE6-D81F-402D-B4F5-95CBA7A575DA}"/>
                </a:ext>
              </a:extLst>
            </p:cNvPr>
            <p:cNvCxnSpPr>
              <a:cxnSpLocks/>
            </p:cNvCxnSpPr>
            <p:nvPr/>
          </p:nvCxnSpPr>
          <p:spPr>
            <a:xfrm>
              <a:off x="10152847"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01A7C94-9AE1-2E1F-703C-A039119CB0E7}"/>
                </a:ext>
              </a:extLst>
            </p:cNvPr>
            <p:cNvSpPr txBox="1"/>
            <p:nvPr/>
          </p:nvSpPr>
          <p:spPr>
            <a:xfrm>
              <a:off x="7004329" y="6145768"/>
              <a:ext cx="272374" cy="369332"/>
            </a:xfrm>
            <a:prstGeom prst="rect">
              <a:avLst/>
            </a:prstGeom>
            <a:noFill/>
          </p:spPr>
          <p:txBody>
            <a:bodyPr wrap="square" rtlCol="0">
              <a:spAutoFit/>
            </a:bodyPr>
            <a:lstStyle/>
            <a:p>
              <a:r>
                <a:rPr lang="en-US" altLang="zh-CN" b="1" dirty="0"/>
                <a:t>t</a:t>
              </a:r>
              <a:endParaRPr lang="zh-CN" altLang="en-US" b="1" dirty="0"/>
            </a:p>
          </p:txBody>
        </p:sp>
        <p:sp>
          <p:nvSpPr>
            <p:cNvPr id="21" name="文本框 20">
              <a:extLst>
                <a:ext uri="{FF2B5EF4-FFF2-40B4-BE49-F238E27FC236}">
                  <a16:creationId xmlns:a16="http://schemas.microsoft.com/office/drawing/2014/main" id="{4869CA13-848C-A58C-D7BA-8C0445D375C1}"/>
                </a:ext>
              </a:extLst>
            </p:cNvPr>
            <p:cNvSpPr txBox="1"/>
            <p:nvPr/>
          </p:nvSpPr>
          <p:spPr>
            <a:xfrm>
              <a:off x="10150230" y="6145768"/>
              <a:ext cx="272374" cy="369332"/>
            </a:xfrm>
            <a:prstGeom prst="rect">
              <a:avLst/>
            </a:prstGeom>
            <a:noFill/>
          </p:spPr>
          <p:txBody>
            <a:bodyPr wrap="square" rtlCol="0">
              <a:spAutoFit/>
            </a:bodyPr>
            <a:lstStyle/>
            <a:p>
              <a:r>
                <a:rPr lang="en-US" altLang="zh-CN" b="1" dirty="0"/>
                <a:t>t</a:t>
              </a:r>
              <a:endParaRPr lang="zh-CN" altLang="en-US" b="1" dirty="0"/>
            </a:p>
          </p:txBody>
        </p:sp>
      </p:grpSp>
      <p:grpSp>
        <p:nvGrpSpPr>
          <p:cNvPr id="42" name="组合 41">
            <a:extLst>
              <a:ext uri="{FF2B5EF4-FFF2-40B4-BE49-F238E27FC236}">
                <a16:creationId xmlns:a16="http://schemas.microsoft.com/office/drawing/2014/main" id="{DE86A357-64D1-D59C-FC02-FD70EA01A94D}"/>
              </a:ext>
            </a:extLst>
          </p:cNvPr>
          <p:cNvGrpSpPr/>
          <p:nvPr/>
        </p:nvGrpSpPr>
        <p:grpSpPr>
          <a:xfrm>
            <a:off x="304800" y="1943690"/>
            <a:ext cx="11674215" cy="694906"/>
            <a:chOff x="304800" y="1943690"/>
            <a:chExt cx="11674215" cy="694906"/>
          </a:xfrm>
        </p:grpSpPr>
        <p:sp>
          <p:nvSpPr>
            <p:cNvPr id="114" name="文本框 113">
              <a:extLst>
                <a:ext uri="{FF2B5EF4-FFF2-40B4-BE49-F238E27FC236}">
                  <a16:creationId xmlns:a16="http://schemas.microsoft.com/office/drawing/2014/main" id="{5EB197AC-0E86-D7ED-679E-6B1C340C90F8}"/>
                </a:ext>
              </a:extLst>
            </p:cNvPr>
            <p:cNvSpPr txBox="1"/>
            <p:nvPr/>
          </p:nvSpPr>
          <p:spPr>
            <a:xfrm>
              <a:off x="9607908" y="2269264"/>
              <a:ext cx="2371107" cy="369332"/>
            </a:xfrm>
            <a:prstGeom prst="rect">
              <a:avLst/>
            </a:prstGeom>
            <a:noFill/>
          </p:spPr>
          <p:txBody>
            <a:bodyPr wrap="square" rtlCol="0">
              <a:spAutoFit/>
            </a:bodyPr>
            <a:lstStyle/>
            <a:p>
              <a:r>
                <a:rPr lang="en-US" altLang="zh-CN" b="1" dirty="0"/>
                <a:t>B</a:t>
              </a:r>
              <a:r>
                <a:rPr lang="zh-CN" altLang="en-US" b="1" dirty="0"/>
                <a:t>对</a:t>
              </a:r>
              <a:r>
                <a:rPr lang="en-US" altLang="zh-CN" b="1" dirty="0"/>
                <a:t>A</a:t>
              </a:r>
              <a:r>
                <a:rPr lang="zh-CN" altLang="en-US" b="1" dirty="0"/>
                <a:t>第三次流量控制</a:t>
              </a:r>
            </a:p>
          </p:txBody>
        </p:sp>
        <p:cxnSp>
          <p:nvCxnSpPr>
            <p:cNvPr id="37" name="直接箭头连接符 36">
              <a:extLst>
                <a:ext uri="{FF2B5EF4-FFF2-40B4-BE49-F238E27FC236}">
                  <a16:creationId xmlns:a16="http://schemas.microsoft.com/office/drawing/2014/main" id="{8C784D16-4E41-91E6-C816-314F22755AEA}"/>
                </a:ext>
              </a:extLst>
            </p:cNvPr>
            <p:cNvCxnSpPr>
              <a:cxnSpLocks/>
            </p:cNvCxnSpPr>
            <p:nvPr/>
          </p:nvCxnSpPr>
          <p:spPr>
            <a:xfrm>
              <a:off x="6743274" y="2459285"/>
              <a:ext cx="2866628" cy="0"/>
            </a:xfrm>
            <a:prstGeom prst="straightConnector1">
              <a:avLst/>
            </a:prstGeom>
            <a:ln w="381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BBD026F5-10E7-9970-0435-1099399FCFAE}"/>
                </a:ext>
              </a:extLst>
            </p:cNvPr>
            <p:cNvGrpSpPr/>
            <p:nvPr/>
          </p:nvGrpSpPr>
          <p:grpSpPr>
            <a:xfrm>
              <a:off x="304800" y="2309063"/>
              <a:ext cx="6100239" cy="300446"/>
              <a:chOff x="301352" y="2013424"/>
              <a:chExt cx="6100239" cy="300446"/>
            </a:xfrm>
          </p:grpSpPr>
          <p:sp>
            <p:nvSpPr>
              <p:cNvPr id="24" name="矩形 23">
                <a:extLst>
                  <a:ext uri="{FF2B5EF4-FFF2-40B4-BE49-F238E27FC236}">
                    <a16:creationId xmlns:a16="http://schemas.microsoft.com/office/drawing/2014/main" id="{7E7D59E8-B464-D223-507F-D53CB3B703A0}"/>
                  </a:ext>
                </a:extLst>
              </p:cNvPr>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25" name="矩形 24">
                <a:extLst>
                  <a:ext uri="{FF2B5EF4-FFF2-40B4-BE49-F238E27FC236}">
                    <a16:creationId xmlns:a16="http://schemas.microsoft.com/office/drawing/2014/main" id="{246C6815-5A23-7323-8E35-9B0A46116808}"/>
                  </a:ext>
                </a:extLst>
              </p:cNvPr>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26" name="矩形 25">
                <a:extLst>
                  <a:ext uri="{FF2B5EF4-FFF2-40B4-BE49-F238E27FC236}">
                    <a16:creationId xmlns:a16="http://schemas.microsoft.com/office/drawing/2014/main" id="{0ADD7C2C-9489-D5EA-025D-5544CC608517}"/>
                  </a:ext>
                </a:extLst>
              </p:cNvPr>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27" name="矩形 26">
                <a:extLst>
                  <a:ext uri="{FF2B5EF4-FFF2-40B4-BE49-F238E27FC236}">
                    <a16:creationId xmlns:a16="http://schemas.microsoft.com/office/drawing/2014/main" id="{115A52DB-39AC-292C-262D-085DB47DA19E}"/>
                  </a:ext>
                </a:extLst>
              </p:cNvPr>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28" name="矩形 27">
                <a:extLst>
                  <a:ext uri="{FF2B5EF4-FFF2-40B4-BE49-F238E27FC236}">
                    <a16:creationId xmlns:a16="http://schemas.microsoft.com/office/drawing/2014/main" id="{05EB32CF-CDD4-8F15-0314-A25E0E13A87F}"/>
                  </a:ext>
                </a:extLst>
              </p:cNvPr>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29" name="矩形 28">
                <a:extLst>
                  <a:ext uri="{FF2B5EF4-FFF2-40B4-BE49-F238E27FC236}">
                    <a16:creationId xmlns:a16="http://schemas.microsoft.com/office/drawing/2014/main" id="{2F6F4187-086E-8BAA-E715-8FDD2693DB77}"/>
                  </a:ext>
                </a:extLst>
              </p:cNvPr>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30" name="矩形 29">
                <a:extLst>
                  <a:ext uri="{FF2B5EF4-FFF2-40B4-BE49-F238E27FC236}">
                    <a16:creationId xmlns:a16="http://schemas.microsoft.com/office/drawing/2014/main" id="{4F69FAA9-68F1-433D-F37E-B6AA4939F4AC}"/>
                  </a:ext>
                </a:extLst>
              </p:cNvPr>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111" name="文本框 110">
              <a:extLst>
                <a:ext uri="{FF2B5EF4-FFF2-40B4-BE49-F238E27FC236}">
                  <a16:creationId xmlns:a16="http://schemas.microsoft.com/office/drawing/2014/main" id="{0C566737-E37B-17D8-D89D-001BD11CF5D9}"/>
                </a:ext>
              </a:extLst>
            </p:cNvPr>
            <p:cNvSpPr txBox="1"/>
            <p:nvPr/>
          </p:nvSpPr>
          <p:spPr>
            <a:xfrm>
              <a:off x="6904218" y="2086805"/>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112" name="文本框 111">
              <a:extLst>
                <a:ext uri="{FF2B5EF4-FFF2-40B4-BE49-F238E27FC236}">
                  <a16:creationId xmlns:a16="http://schemas.microsoft.com/office/drawing/2014/main" id="{5EAB8082-3DD3-F2FE-5E3C-27A0F5E8FCAE}"/>
                </a:ext>
              </a:extLst>
            </p:cNvPr>
            <p:cNvSpPr txBox="1"/>
            <p:nvPr/>
          </p:nvSpPr>
          <p:spPr>
            <a:xfrm>
              <a:off x="7607139" y="2086805"/>
              <a:ext cx="1012088" cy="369332"/>
            </a:xfrm>
            <a:prstGeom prst="rect">
              <a:avLst/>
            </a:prstGeom>
            <a:noFill/>
          </p:spPr>
          <p:txBody>
            <a:bodyPr wrap="square" rtlCol="0">
              <a:spAutoFit/>
            </a:bodyPr>
            <a:lstStyle/>
            <a:p>
              <a:pPr algn="ctr"/>
              <a:r>
                <a:rPr lang="en-US" altLang="zh-CN" b="1" dirty="0"/>
                <a:t>ack=601</a:t>
              </a:r>
              <a:endParaRPr lang="zh-CN" altLang="en-US" b="1" dirty="0"/>
            </a:p>
          </p:txBody>
        </p:sp>
        <p:sp>
          <p:nvSpPr>
            <p:cNvPr id="113" name="文本框 112">
              <a:extLst>
                <a:ext uri="{FF2B5EF4-FFF2-40B4-BE49-F238E27FC236}">
                  <a16:creationId xmlns:a16="http://schemas.microsoft.com/office/drawing/2014/main" id="{3FD506A2-C75B-7858-6997-69E3CA3B939B}"/>
                </a:ext>
              </a:extLst>
            </p:cNvPr>
            <p:cNvSpPr txBox="1"/>
            <p:nvPr/>
          </p:nvSpPr>
          <p:spPr>
            <a:xfrm>
              <a:off x="8516094" y="2086805"/>
              <a:ext cx="1109847" cy="369332"/>
            </a:xfrm>
            <a:prstGeom prst="rect">
              <a:avLst/>
            </a:prstGeom>
            <a:noFill/>
          </p:spPr>
          <p:txBody>
            <a:bodyPr wrap="square" rtlCol="0">
              <a:spAutoFit/>
            </a:bodyPr>
            <a:lstStyle/>
            <a:p>
              <a:pPr algn="ctr"/>
              <a:r>
                <a:rPr lang="en-US" altLang="zh-CN" b="1" dirty="0"/>
                <a:t>rwnd=0</a:t>
              </a:r>
              <a:endParaRPr lang="zh-CN" altLang="en-US" b="1" dirty="0"/>
            </a:p>
          </p:txBody>
        </p:sp>
        <p:sp>
          <p:nvSpPr>
            <p:cNvPr id="115" name="文本框 114">
              <a:extLst>
                <a:ext uri="{FF2B5EF4-FFF2-40B4-BE49-F238E27FC236}">
                  <a16:creationId xmlns:a16="http://schemas.microsoft.com/office/drawing/2014/main" id="{CDD6A01E-4A0B-BCB6-DC31-CCFAD0464162}"/>
                </a:ext>
              </a:extLst>
            </p:cNvPr>
            <p:cNvSpPr txBox="1"/>
            <p:nvPr/>
          </p:nvSpPr>
          <p:spPr>
            <a:xfrm>
              <a:off x="5406792" y="1943690"/>
              <a:ext cx="1098343" cy="365760"/>
            </a:xfrm>
            <a:prstGeom prst="rect">
              <a:avLst/>
            </a:prstGeom>
            <a:noFill/>
          </p:spPr>
          <p:txBody>
            <a:bodyPr wrap="square" rtlCol="0">
              <a:spAutoFit/>
            </a:bodyPr>
            <a:lstStyle/>
            <a:p>
              <a:pPr algn="ctr"/>
              <a:r>
                <a:rPr lang="en-US" altLang="zh-CN" b="1" dirty="0">
                  <a:solidFill>
                    <a:schemeClr val="accent3"/>
                  </a:solidFill>
                </a:rPr>
                <a:t>swnd=0</a:t>
              </a:r>
              <a:endParaRPr lang="zh-CN" altLang="en-US" b="1" dirty="0">
                <a:solidFill>
                  <a:schemeClr val="accent3"/>
                </a:solidFill>
              </a:endParaRPr>
            </a:p>
          </p:txBody>
        </p:sp>
      </p:grpSp>
      <p:grpSp>
        <p:nvGrpSpPr>
          <p:cNvPr id="47" name="组合 46">
            <a:extLst>
              <a:ext uri="{FF2B5EF4-FFF2-40B4-BE49-F238E27FC236}">
                <a16:creationId xmlns:a16="http://schemas.microsoft.com/office/drawing/2014/main" id="{B7CD8387-F64C-DBD6-9898-02326EEAD283}"/>
              </a:ext>
            </a:extLst>
          </p:cNvPr>
          <p:cNvGrpSpPr/>
          <p:nvPr/>
        </p:nvGrpSpPr>
        <p:grpSpPr>
          <a:xfrm>
            <a:off x="7961811" y="2779291"/>
            <a:ext cx="1639198" cy="373900"/>
            <a:chOff x="7961811" y="2779291"/>
            <a:chExt cx="1639198" cy="373900"/>
          </a:xfrm>
        </p:grpSpPr>
        <p:cxnSp>
          <p:nvCxnSpPr>
            <p:cNvPr id="124" name="直接箭头连接符 123">
              <a:extLst>
                <a:ext uri="{FF2B5EF4-FFF2-40B4-BE49-F238E27FC236}">
                  <a16:creationId xmlns:a16="http://schemas.microsoft.com/office/drawing/2014/main" id="{997871FB-D10E-9F43-2259-7A7B4A84BCE4}"/>
                </a:ext>
              </a:extLst>
            </p:cNvPr>
            <p:cNvCxnSpPr>
              <a:cxnSpLocks/>
            </p:cNvCxnSpPr>
            <p:nvPr/>
          </p:nvCxnSpPr>
          <p:spPr>
            <a:xfrm flipH="1">
              <a:off x="7961811" y="3153191"/>
              <a:ext cx="163919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7D16CAC6-B9B7-91CA-9C2C-A906D46F3055}"/>
                </a:ext>
              </a:extLst>
            </p:cNvPr>
            <p:cNvSpPr txBox="1"/>
            <p:nvPr/>
          </p:nvSpPr>
          <p:spPr>
            <a:xfrm>
              <a:off x="8164102" y="2779291"/>
              <a:ext cx="1109847" cy="369332"/>
            </a:xfrm>
            <a:prstGeom prst="rect">
              <a:avLst/>
            </a:prstGeom>
            <a:noFill/>
          </p:spPr>
          <p:txBody>
            <a:bodyPr wrap="square" rtlCol="0">
              <a:spAutoFit/>
            </a:bodyPr>
            <a:lstStyle/>
            <a:p>
              <a:pPr algn="ctr"/>
              <a:r>
                <a:rPr lang="en-US" altLang="zh-CN" b="1" dirty="0"/>
                <a:t>rwnd=300</a:t>
              </a:r>
              <a:endParaRPr lang="zh-CN" altLang="en-US" b="1" dirty="0"/>
            </a:p>
          </p:txBody>
        </p:sp>
      </p:grpSp>
      <p:grpSp>
        <p:nvGrpSpPr>
          <p:cNvPr id="126" name="组合 125">
            <a:extLst>
              <a:ext uri="{FF2B5EF4-FFF2-40B4-BE49-F238E27FC236}">
                <a16:creationId xmlns:a16="http://schemas.microsoft.com/office/drawing/2014/main" id="{80249C74-3C3F-F400-0A3F-BAC371283F8B}"/>
              </a:ext>
            </a:extLst>
          </p:cNvPr>
          <p:cNvGrpSpPr/>
          <p:nvPr/>
        </p:nvGrpSpPr>
        <p:grpSpPr>
          <a:xfrm>
            <a:off x="7244331" y="2898848"/>
            <a:ext cx="770706" cy="541159"/>
            <a:chOff x="1132622" y="4985566"/>
            <a:chExt cx="770706" cy="541159"/>
          </a:xfrm>
        </p:grpSpPr>
        <p:sp>
          <p:nvSpPr>
            <p:cNvPr id="127" name="爆炸形: 8 pt  126">
              <a:extLst>
                <a:ext uri="{FF2B5EF4-FFF2-40B4-BE49-F238E27FC236}">
                  <a16:creationId xmlns:a16="http://schemas.microsoft.com/office/drawing/2014/main" id="{66597198-DF25-F979-2DD9-652AE32BE455}"/>
                </a:ext>
              </a:extLst>
            </p:cNvPr>
            <p:cNvSpPr/>
            <p:nvPr/>
          </p:nvSpPr>
          <p:spPr>
            <a:xfrm>
              <a:off x="1132622" y="4985566"/>
              <a:ext cx="770706" cy="541159"/>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文本框 127">
              <a:extLst>
                <a:ext uri="{FF2B5EF4-FFF2-40B4-BE49-F238E27FC236}">
                  <a16:creationId xmlns:a16="http://schemas.microsoft.com/office/drawing/2014/main" id="{C481031C-4111-AC67-E7D7-00F95135DAA9}"/>
                </a:ext>
              </a:extLst>
            </p:cNvPr>
            <p:cNvSpPr txBox="1"/>
            <p:nvPr/>
          </p:nvSpPr>
          <p:spPr>
            <a:xfrm>
              <a:off x="1165725" y="5043287"/>
              <a:ext cx="704501" cy="369332"/>
            </a:xfrm>
            <a:prstGeom prst="rect">
              <a:avLst/>
            </a:prstGeom>
            <a:noFill/>
          </p:spPr>
          <p:txBody>
            <a:bodyPr wrap="square" rtlCol="0">
              <a:spAutoFit/>
            </a:bodyPr>
            <a:lstStyle/>
            <a:p>
              <a:pPr algn="ctr"/>
              <a:r>
                <a:rPr lang="zh-CN" altLang="en-US" b="1" dirty="0">
                  <a:solidFill>
                    <a:schemeClr val="bg1"/>
                  </a:solidFill>
                </a:rPr>
                <a:t>丢失</a:t>
              </a:r>
            </a:p>
          </p:txBody>
        </p:sp>
      </p:grpSp>
      <p:sp>
        <p:nvSpPr>
          <p:cNvPr id="131" name="文本框 130">
            <a:extLst>
              <a:ext uri="{FF2B5EF4-FFF2-40B4-BE49-F238E27FC236}">
                <a16:creationId xmlns:a16="http://schemas.microsoft.com/office/drawing/2014/main" id="{AC45853B-7478-0EF8-89A9-ECE6C96F52C3}"/>
              </a:ext>
            </a:extLst>
          </p:cNvPr>
          <p:cNvSpPr txBox="1"/>
          <p:nvPr/>
        </p:nvSpPr>
        <p:spPr>
          <a:xfrm>
            <a:off x="4487946" y="3691438"/>
            <a:ext cx="2255327" cy="646331"/>
          </a:xfrm>
          <a:prstGeom prst="rect">
            <a:avLst/>
          </a:prstGeom>
          <a:noFill/>
        </p:spPr>
        <p:txBody>
          <a:bodyPr wrap="square" rtlCol="0">
            <a:spAutoFit/>
          </a:bodyPr>
          <a:lstStyle/>
          <a:p>
            <a:r>
              <a:rPr lang="en-US" altLang="zh-CN" b="1" dirty="0"/>
              <a:t>A</a:t>
            </a:r>
            <a:r>
              <a:rPr lang="zh-CN" altLang="en-US" b="1" dirty="0"/>
              <a:t>一直等待</a:t>
            </a:r>
            <a:r>
              <a:rPr lang="en-US" altLang="zh-CN" b="1" dirty="0"/>
              <a:t>B</a:t>
            </a:r>
            <a:r>
              <a:rPr lang="zh-CN" altLang="en-US" b="1" dirty="0"/>
              <a:t>发送的</a:t>
            </a:r>
            <a:endParaRPr lang="en-US" altLang="zh-CN" b="1" dirty="0"/>
          </a:p>
          <a:p>
            <a:r>
              <a:rPr lang="zh-CN" altLang="en-US" b="1" dirty="0"/>
              <a:t>非零窗口通知</a:t>
            </a:r>
          </a:p>
        </p:txBody>
      </p:sp>
      <p:sp>
        <p:nvSpPr>
          <p:cNvPr id="132" name="文本框 131">
            <a:extLst>
              <a:ext uri="{FF2B5EF4-FFF2-40B4-BE49-F238E27FC236}">
                <a16:creationId xmlns:a16="http://schemas.microsoft.com/office/drawing/2014/main" id="{4B393DCA-3C9C-E8AA-E565-DA6FCE449C72}"/>
              </a:ext>
            </a:extLst>
          </p:cNvPr>
          <p:cNvSpPr txBox="1"/>
          <p:nvPr/>
        </p:nvSpPr>
        <p:spPr>
          <a:xfrm>
            <a:off x="9624031" y="3691438"/>
            <a:ext cx="2255327" cy="646331"/>
          </a:xfrm>
          <a:prstGeom prst="rect">
            <a:avLst/>
          </a:prstGeom>
          <a:noFill/>
        </p:spPr>
        <p:txBody>
          <a:bodyPr wrap="square" rtlCol="0">
            <a:spAutoFit/>
          </a:bodyPr>
          <a:lstStyle/>
          <a:p>
            <a:r>
              <a:rPr lang="en-US" altLang="zh-CN" b="1" dirty="0"/>
              <a:t>B</a:t>
            </a:r>
            <a:r>
              <a:rPr lang="zh-CN" altLang="en-US" b="1" dirty="0"/>
              <a:t>一直等待</a:t>
            </a:r>
            <a:r>
              <a:rPr lang="en-US" altLang="zh-CN" b="1" dirty="0"/>
              <a:t>A</a:t>
            </a:r>
            <a:r>
              <a:rPr lang="zh-CN" altLang="en-US" b="1" dirty="0"/>
              <a:t>发送的</a:t>
            </a:r>
            <a:endParaRPr lang="en-US" altLang="zh-CN" b="1" dirty="0"/>
          </a:p>
          <a:p>
            <a:r>
              <a:rPr lang="zh-CN" altLang="en-US" b="1" dirty="0"/>
              <a:t>数据报文段</a:t>
            </a:r>
          </a:p>
        </p:txBody>
      </p:sp>
      <p:sp>
        <p:nvSpPr>
          <p:cNvPr id="52" name="矩形 51">
            <a:extLst>
              <a:ext uri="{FF2B5EF4-FFF2-40B4-BE49-F238E27FC236}">
                <a16:creationId xmlns:a16="http://schemas.microsoft.com/office/drawing/2014/main" id="{7EC8997D-353B-1E35-1208-54E753B46687}"/>
              </a:ext>
            </a:extLst>
          </p:cNvPr>
          <p:cNvSpPr/>
          <p:nvPr/>
        </p:nvSpPr>
        <p:spPr>
          <a:xfrm>
            <a:off x="311687" y="1360618"/>
            <a:ext cx="4005492" cy="47948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effectLst/>
              </a:rPr>
              <a:t>         为了打破由于非零窗口通知报文段丢失而引起的双方互相等待的死锁局面，</a:t>
            </a:r>
            <a:r>
              <a:rPr lang="en-US" altLang="zh-CN" b="1" dirty="0">
                <a:solidFill>
                  <a:schemeClr val="bg1"/>
                </a:solidFill>
                <a:effectLst/>
              </a:rPr>
              <a:t>TCP</a:t>
            </a:r>
            <a:r>
              <a:rPr lang="zh-CN" altLang="en-US" b="1" dirty="0">
                <a:solidFill>
                  <a:schemeClr val="bg1"/>
                </a:solidFill>
                <a:effectLst/>
              </a:rPr>
              <a:t>为每一个连接都设有一个</a:t>
            </a:r>
            <a:r>
              <a:rPr lang="zh-CN" altLang="en-US" b="1" dirty="0">
                <a:solidFill>
                  <a:schemeClr val="tx1"/>
                </a:solidFill>
                <a:effectLst/>
                <a:highlight>
                  <a:srgbClr val="FFFF00"/>
                </a:highlight>
              </a:rPr>
              <a:t>持续计时器</a:t>
            </a:r>
            <a:r>
              <a:rPr lang="zh-CN" altLang="en-US" b="1" dirty="0">
                <a:solidFill>
                  <a:schemeClr val="bg1"/>
                </a:solidFill>
                <a:effectLst/>
              </a:rPr>
              <a:t>。</a:t>
            </a:r>
            <a:endParaRPr lang="en-US" altLang="zh-CN" b="1" dirty="0">
              <a:solidFill>
                <a:schemeClr val="bg1"/>
              </a:solidFill>
              <a:effectLst/>
            </a:endParaRPr>
          </a:p>
          <a:p>
            <a:pPr marL="285750" indent="-285750">
              <a:buFont typeface="Wingdings" panose="05000000000000000000" pitchFamily="2" charset="2"/>
              <a:buChar char="p"/>
            </a:pPr>
            <a:r>
              <a:rPr lang="zh-CN" altLang="en-US" b="1" dirty="0">
                <a:solidFill>
                  <a:schemeClr val="bg1"/>
                </a:solidFill>
                <a:effectLst/>
              </a:rPr>
              <a:t>只要</a:t>
            </a:r>
            <a:r>
              <a:rPr lang="en-US" altLang="zh-CN" b="1" dirty="0">
                <a:solidFill>
                  <a:schemeClr val="bg1"/>
                </a:solidFill>
                <a:effectLst/>
              </a:rPr>
              <a:t>TCP</a:t>
            </a:r>
            <a:r>
              <a:rPr lang="zh-CN" altLang="en-US" b="1" dirty="0">
                <a:solidFill>
                  <a:schemeClr val="bg1"/>
                </a:solidFill>
                <a:effectLst/>
              </a:rPr>
              <a:t>连接的一方收到对方的零窗口通知，就启动持续计时器。</a:t>
            </a:r>
            <a:endParaRPr lang="en-US" altLang="zh-CN" b="1" dirty="0">
              <a:solidFill>
                <a:schemeClr val="bg1"/>
              </a:solidFill>
              <a:effectLst/>
            </a:endParaRPr>
          </a:p>
          <a:p>
            <a:pPr marL="285750" indent="-285750">
              <a:buFont typeface="Wingdings" panose="05000000000000000000" pitchFamily="2" charset="2"/>
              <a:buChar char="p"/>
            </a:pPr>
            <a:r>
              <a:rPr lang="zh-CN" altLang="en-US" b="1" dirty="0">
                <a:solidFill>
                  <a:schemeClr val="bg1"/>
                </a:solidFill>
                <a:effectLst/>
              </a:rPr>
              <a:t>当持续计时器超时时，就发送一个零窗口探测报文段，仅携带</a:t>
            </a:r>
            <a:r>
              <a:rPr lang="en-US" altLang="zh-CN" b="1" dirty="0">
                <a:solidFill>
                  <a:schemeClr val="bg1"/>
                </a:solidFill>
                <a:effectLst/>
              </a:rPr>
              <a:t>1</a:t>
            </a:r>
            <a:r>
              <a:rPr lang="zh-CN" altLang="en-US" b="1" dirty="0">
                <a:solidFill>
                  <a:schemeClr val="bg1"/>
                </a:solidFill>
                <a:effectLst/>
              </a:rPr>
              <a:t>字节的数据。</a:t>
            </a:r>
            <a:endParaRPr lang="en-US" altLang="zh-CN" b="1" dirty="0">
              <a:solidFill>
                <a:schemeClr val="bg1"/>
              </a:solidFill>
              <a:effectLst/>
            </a:endParaRPr>
          </a:p>
          <a:p>
            <a:pPr marL="285750" indent="-285750">
              <a:buFont typeface="Wingdings" panose="05000000000000000000" pitchFamily="2" charset="2"/>
              <a:buChar char="p"/>
            </a:pPr>
            <a:r>
              <a:rPr lang="zh-CN" altLang="en-US" b="1" dirty="0">
                <a:solidFill>
                  <a:schemeClr val="bg1"/>
                </a:solidFill>
                <a:effectLst/>
              </a:rPr>
              <a:t>对方在确认这个零窗口探测报文段时，给出自己现在的接收窗口值。</a:t>
            </a:r>
            <a:endParaRPr lang="en-US" altLang="zh-CN" b="1" dirty="0">
              <a:solidFill>
                <a:schemeClr val="bg1"/>
              </a:solidFill>
              <a:effectLst/>
            </a:endParaRPr>
          </a:p>
          <a:p>
            <a:pPr marL="285750" indent="-285750">
              <a:buFont typeface="Wingdings" panose="05000000000000000000" pitchFamily="2" charset="2"/>
              <a:buChar char="p"/>
            </a:pPr>
            <a:r>
              <a:rPr lang="zh-CN" altLang="en-US" b="1" dirty="0">
                <a:solidFill>
                  <a:schemeClr val="bg1"/>
                </a:solidFill>
                <a:effectLst/>
              </a:rPr>
              <a:t>如果接收窗口值仍然是</a:t>
            </a:r>
            <a:r>
              <a:rPr lang="en-US" altLang="zh-CN" b="1" dirty="0">
                <a:solidFill>
                  <a:schemeClr val="bg1"/>
                </a:solidFill>
                <a:effectLst/>
              </a:rPr>
              <a:t>0</a:t>
            </a:r>
            <a:r>
              <a:rPr lang="zh-CN" altLang="en-US" b="1" dirty="0">
                <a:solidFill>
                  <a:schemeClr val="bg1"/>
                </a:solidFill>
                <a:effectLst/>
              </a:rPr>
              <a:t>，那么收到这个报文段的一方就重新启动持续计时器。</a:t>
            </a:r>
            <a:endParaRPr lang="en-US" altLang="zh-CN" b="1" dirty="0">
              <a:solidFill>
                <a:schemeClr val="bg1"/>
              </a:solidFill>
              <a:effectLst/>
            </a:endParaRPr>
          </a:p>
          <a:p>
            <a:pPr marL="285750" indent="-285750">
              <a:buFont typeface="Wingdings" panose="05000000000000000000" pitchFamily="2" charset="2"/>
              <a:buChar char="p"/>
            </a:pPr>
            <a:r>
              <a:rPr lang="zh-CN" altLang="en-US" b="1" dirty="0">
                <a:solidFill>
                  <a:schemeClr val="bg1"/>
                </a:solidFill>
                <a:effectLst/>
              </a:rPr>
              <a:t>如果接收窗口值不是</a:t>
            </a:r>
            <a:r>
              <a:rPr lang="en-US" altLang="zh-CN" b="1" dirty="0">
                <a:solidFill>
                  <a:schemeClr val="bg1"/>
                </a:solidFill>
                <a:effectLst/>
              </a:rPr>
              <a:t>0</a:t>
            </a:r>
            <a:r>
              <a:rPr lang="zh-CN" altLang="en-US" b="1" dirty="0">
                <a:solidFill>
                  <a:schemeClr val="bg1"/>
                </a:solidFill>
                <a:effectLst/>
              </a:rPr>
              <a:t>，那么死锁的局面就可以被打破了。</a:t>
            </a:r>
            <a:endParaRPr lang="zh-CN" altLang="en-US" b="1" dirty="0">
              <a:solidFill>
                <a:schemeClr val="bg1"/>
              </a:solidFill>
            </a:endParaRPr>
          </a:p>
        </p:txBody>
      </p:sp>
    </p:spTree>
    <p:custDataLst>
      <p:tags r:id="rId1"/>
    </p:custDataLst>
    <p:extLst>
      <p:ext uri="{BB962C8B-B14F-4D97-AF65-F5344CB8AC3E}">
        <p14:creationId xmlns:p14="http://schemas.microsoft.com/office/powerpoint/2010/main" val="143888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文本框 96">
            <a:extLst>
              <a:ext uri="{FF2B5EF4-FFF2-40B4-BE49-F238E27FC236}">
                <a16:creationId xmlns:a16="http://schemas.microsoft.com/office/drawing/2014/main" id="{EAA8743F-AD6F-9C78-EE52-AAC8CF0900C0}"/>
              </a:ext>
            </a:extLst>
          </p:cNvPr>
          <p:cNvSpPr txBox="1"/>
          <p:nvPr/>
        </p:nvSpPr>
        <p:spPr>
          <a:xfrm>
            <a:off x="8262430" y="3806809"/>
            <a:ext cx="3546393" cy="646331"/>
          </a:xfrm>
          <a:prstGeom prst="rect">
            <a:avLst/>
          </a:prstGeom>
          <a:noFill/>
        </p:spPr>
        <p:txBody>
          <a:bodyPr wrap="square" rtlCol="0">
            <a:spAutoFit/>
          </a:bodyPr>
          <a:lstStyle/>
          <a:p>
            <a:r>
              <a:rPr lang="zh-CN" altLang="en-US" b="1" dirty="0"/>
              <a:t>对零窗口探测报文段进行确认</a:t>
            </a:r>
            <a:endParaRPr lang="en-US" altLang="zh-CN" b="1" dirty="0"/>
          </a:p>
          <a:p>
            <a:r>
              <a:rPr lang="zh-CN" altLang="en-US" b="1" dirty="0"/>
              <a:t>并通告自己的接收窗口仍为</a:t>
            </a:r>
            <a:r>
              <a:rPr lang="en-US" altLang="zh-CN" b="1" dirty="0"/>
              <a:t>0</a:t>
            </a:r>
            <a:endParaRPr lang="zh-CN" altLang="en-US" b="1" dirty="0"/>
          </a:p>
        </p:txBody>
      </p:sp>
      <p:sp>
        <p:nvSpPr>
          <p:cNvPr id="55" name="文本框 54">
            <a:extLst>
              <a:ext uri="{FF2B5EF4-FFF2-40B4-BE49-F238E27FC236}">
                <a16:creationId xmlns:a16="http://schemas.microsoft.com/office/drawing/2014/main" id="{93AF20EF-D4E1-235A-91A7-7D1E47148FF4}"/>
              </a:ext>
            </a:extLst>
          </p:cNvPr>
          <p:cNvSpPr txBox="1"/>
          <p:nvPr/>
        </p:nvSpPr>
        <p:spPr>
          <a:xfrm>
            <a:off x="8262430" y="2199215"/>
            <a:ext cx="2371107" cy="369332"/>
          </a:xfrm>
          <a:prstGeom prst="rect">
            <a:avLst/>
          </a:prstGeom>
          <a:noFill/>
        </p:spPr>
        <p:txBody>
          <a:bodyPr wrap="square" rtlCol="0">
            <a:spAutoFit/>
          </a:bodyPr>
          <a:lstStyle/>
          <a:p>
            <a:r>
              <a:rPr lang="en-US" altLang="zh-CN" b="1" dirty="0"/>
              <a:t>B</a:t>
            </a:r>
            <a:r>
              <a:rPr lang="zh-CN" altLang="en-US" b="1" dirty="0"/>
              <a:t>对</a:t>
            </a:r>
            <a:r>
              <a:rPr lang="en-US" altLang="zh-CN" b="1" dirty="0"/>
              <a:t>A</a:t>
            </a:r>
            <a:r>
              <a:rPr lang="zh-CN" altLang="en-US" b="1" dirty="0"/>
              <a:t>第三次流量控制</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p>
          </p:txBody>
        </p:sp>
      </p:grpSp>
      <p:grpSp>
        <p:nvGrpSpPr>
          <p:cNvPr id="22" name="组合 21">
            <a:extLst>
              <a:ext uri="{FF2B5EF4-FFF2-40B4-BE49-F238E27FC236}">
                <a16:creationId xmlns:a16="http://schemas.microsoft.com/office/drawing/2014/main" id="{05E2FD41-1F90-0AF2-4590-FFABE803D448}"/>
              </a:ext>
            </a:extLst>
          </p:cNvPr>
          <p:cNvGrpSpPr/>
          <p:nvPr/>
        </p:nvGrpSpPr>
        <p:grpSpPr>
          <a:xfrm>
            <a:off x="3582853" y="900592"/>
            <a:ext cx="5009701" cy="5614508"/>
            <a:chOff x="3582853" y="900592"/>
            <a:chExt cx="5009701" cy="5614508"/>
          </a:xfrm>
        </p:grpSpPr>
        <p:sp>
          <p:nvSpPr>
            <p:cNvPr id="13" name="文本框 12">
              <a:extLst>
                <a:ext uri="{FF2B5EF4-FFF2-40B4-BE49-F238E27FC236}">
                  <a16:creationId xmlns:a16="http://schemas.microsoft.com/office/drawing/2014/main" id="{5DE4F913-8F0F-2C36-E9DE-DA0F389A027F}"/>
                </a:ext>
              </a:extLst>
            </p:cNvPr>
            <p:cNvSpPr txBox="1"/>
            <p:nvPr/>
          </p:nvSpPr>
          <p:spPr>
            <a:xfrm>
              <a:off x="5240844" y="900592"/>
              <a:ext cx="1710312" cy="369332"/>
            </a:xfrm>
            <a:prstGeom prst="rect">
              <a:avLst/>
            </a:prstGeom>
            <a:noFill/>
          </p:spPr>
          <p:txBody>
            <a:bodyPr wrap="square" rtlCol="0">
              <a:spAutoFit/>
            </a:bodyPr>
            <a:lstStyle/>
            <a:p>
              <a:pPr algn="ctr"/>
              <a:r>
                <a:rPr lang="en-US" altLang="zh-CN" b="1" dirty="0"/>
                <a:t>A</a:t>
              </a:r>
              <a:r>
                <a:rPr lang="zh-CN" altLang="en-US" b="1" dirty="0"/>
                <a:t>给</a:t>
              </a:r>
              <a:r>
                <a:rPr lang="en-US" altLang="zh-CN" b="1" dirty="0"/>
                <a:t>B</a:t>
              </a:r>
              <a:r>
                <a:rPr lang="zh-CN" altLang="en-US" b="1" dirty="0"/>
                <a:t>发送数据</a:t>
              </a:r>
            </a:p>
          </p:txBody>
        </p:sp>
        <p:sp>
          <p:nvSpPr>
            <p:cNvPr id="14" name="文本框 13">
              <a:extLst>
                <a:ext uri="{FF2B5EF4-FFF2-40B4-BE49-F238E27FC236}">
                  <a16:creationId xmlns:a16="http://schemas.microsoft.com/office/drawing/2014/main" id="{E0CAA606-13D4-C0C7-238A-60691033913A}"/>
                </a:ext>
              </a:extLst>
            </p:cNvPr>
            <p:cNvSpPr txBox="1"/>
            <p:nvPr/>
          </p:nvSpPr>
          <p:spPr>
            <a:xfrm>
              <a:off x="5243917" y="1644116"/>
              <a:ext cx="1710312" cy="369332"/>
            </a:xfrm>
            <a:prstGeom prst="rect">
              <a:avLst/>
            </a:prstGeom>
            <a:noFill/>
          </p:spPr>
          <p:txBody>
            <a:bodyPr wrap="square" rtlCol="0">
              <a:spAutoFit/>
            </a:bodyPr>
            <a:lstStyle/>
            <a:p>
              <a:pPr algn="ctr"/>
              <a:r>
                <a:rPr lang="en-US" altLang="zh-CN" b="1" dirty="0"/>
                <a:t>B</a:t>
              </a:r>
              <a:r>
                <a:rPr lang="zh-CN" altLang="en-US" b="1" dirty="0"/>
                <a:t>对</a:t>
              </a:r>
              <a:r>
                <a:rPr lang="en-US" altLang="zh-CN" b="1" dirty="0"/>
                <a:t>A</a:t>
              </a:r>
              <a:r>
                <a:rPr lang="zh-CN" altLang="en-US" b="1" dirty="0"/>
                <a:t>流量控制</a:t>
              </a:r>
            </a:p>
          </p:txBody>
        </p:sp>
        <p:grpSp>
          <p:nvGrpSpPr>
            <p:cNvPr id="17" name="组合 16">
              <a:extLst>
                <a:ext uri="{FF2B5EF4-FFF2-40B4-BE49-F238E27FC236}">
                  <a16:creationId xmlns:a16="http://schemas.microsoft.com/office/drawing/2014/main" id="{657A82BB-3590-7052-9E60-1E5E2A71591A}"/>
                </a:ext>
              </a:extLst>
            </p:cNvPr>
            <p:cNvGrpSpPr/>
            <p:nvPr/>
          </p:nvGrpSpPr>
          <p:grpSpPr>
            <a:xfrm>
              <a:off x="3582853" y="1098387"/>
              <a:ext cx="5009701" cy="654939"/>
              <a:chOff x="3693885" y="1098387"/>
              <a:chExt cx="5009701" cy="654939"/>
            </a:xfrm>
          </p:grpSpPr>
          <p:grpSp>
            <p:nvGrpSpPr>
              <p:cNvPr id="7" name="组合 6">
                <a:extLst>
                  <a:ext uri="{FF2B5EF4-FFF2-40B4-BE49-F238E27FC236}">
                    <a16:creationId xmlns:a16="http://schemas.microsoft.com/office/drawing/2014/main" id="{A9EFE3FE-4601-5B9E-77B2-289423C12D4B}"/>
                  </a:ext>
                </a:extLst>
              </p:cNvPr>
              <p:cNvGrpSpPr/>
              <p:nvPr/>
            </p:nvGrpSpPr>
            <p:grpSpPr>
              <a:xfrm>
                <a:off x="3693885" y="1098387"/>
                <a:ext cx="677140" cy="654939"/>
                <a:chOff x="7511027" y="2136324"/>
                <a:chExt cx="677140" cy="654939"/>
              </a:xfrm>
            </p:grpSpPr>
            <p:pic>
              <p:nvPicPr>
                <p:cNvPr id="5" name="图形 4">
                  <a:extLst>
                    <a:ext uri="{FF2B5EF4-FFF2-40B4-BE49-F238E27FC236}">
                      <a16:creationId xmlns:a16="http://schemas.microsoft.com/office/drawing/2014/main" id="{98E6B5E2-680A-FF63-F485-207329F649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6" name="文本框 5">
                  <a:extLst>
                    <a:ext uri="{FF2B5EF4-FFF2-40B4-BE49-F238E27FC236}">
                      <a16:creationId xmlns:a16="http://schemas.microsoft.com/office/drawing/2014/main" id="{97B4575D-497E-45BE-06AF-A13242535CE0}"/>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A</a:t>
                  </a:r>
                  <a:endParaRPr lang="zh-CN" altLang="en-US" sz="2000" b="1" dirty="0">
                    <a:solidFill>
                      <a:schemeClr val="bg1"/>
                    </a:solidFill>
                  </a:endParaRPr>
                </a:p>
              </p:txBody>
            </p:sp>
          </p:grpSp>
          <p:grpSp>
            <p:nvGrpSpPr>
              <p:cNvPr id="8" name="组合 7">
                <a:extLst>
                  <a:ext uri="{FF2B5EF4-FFF2-40B4-BE49-F238E27FC236}">
                    <a16:creationId xmlns:a16="http://schemas.microsoft.com/office/drawing/2014/main" id="{9DCE203E-F6FE-5AE9-9972-1AB6CD8AB18F}"/>
                  </a:ext>
                </a:extLst>
              </p:cNvPr>
              <p:cNvGrpSpPr/>
              <p:nvPr/>
            </p:nvGrpSpPr>
            <p:grpSpPr>
              <a:xfrm>
                <a:off x="8026446" y="1098387"/>
                <a:ext cx="677140" cy="654939"/>
                <a:chOff x="7511027" y="2136324"/>
                <a:chExt cx="677140" cy="654939"/>
              </a:xfrm>
            </p:grpSpPr>
            <p:pic>
              <p:nvPicPr>
                <p:cNvPr id="9" name="图形 8">
                  <a:extLst>
                    <a:ext uri="{FF2B5EF4-FFF2-40B4-BE49-F238E27FC236}">
                      <a16:creationId xmlns:a16="http://schemas.microsoft.com/office/drawing/2014/main" id="{8E7D395B-A56C-8D44-578A-69F5B4FDCB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10" name="文本框 9">
                  <a:extLst>
                    <a:ext uri="{FF2B5EF4-FFF2-40B4-BE49-F238E27FC236}">
                      <a16:creationId xmlns:a16="http://schemas.microsoft.com/office/drawing/2014/main" id="{0B74A95B-2D1F-F184-7228-D99702F49DE3}"/>
                    </a:ext>
                  </a:extLst>
                </p:cNvPr>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B</a:t>
                  </a:r>
                  <a:endParaRPr lang="zh-CN" altLang="en-US" sz="2000" b="1" dirty="0">
                    <a:solidFill>
                      <a:schemeClr val="bg1"/>
                    </a:solidFill>
                  </a:endParaRPr>
                </a:p>
              </p:txBody>
            </p:sp>
          </p:grpSp>
        </p:grpSp>
        <p:grpSp>
          <p:nvGrpSpPr>
            <p:cNvPr id="15" name="组合 14">
              <a:extLst>
                <a:ext uri="{FF2B5EF4-FFF2-40B4-BE49-F238E27FC236}">
                  <a16:creationId xmlns:a16="http://schemas.microsoft.com/office/drawing/2014/main" id="{CAC90CB8-A264-FC0D-1AD3-01F784E189E9}"/>
                </a:ext>
              </a:extLst>
            </p:cNvPr>
            <p:cNvGrpSpPr/>
            <p:nvPr/>
          </p:nvGrpSpPr>
          <p:grpSpPr>
            <a:xfrm>
              <a:off x="4276586" y="1274784"/>
              <a:ext cx="3638825" cy="369332"/>
              <a:chOff x="6623050" y="1274762"/>
              <a:chExt cx="2243850" cy="369332"/>
            </a:xfrm>
          </p:grpSpPr>
          <p:sp>
            <p:nvSpPr>
              <p:cNvPr id="12" name="圆柱体 11">
                <a:extLst>
                  <a:ext uri="{FF2B5EF4-FFF2-40B4-BE49-F238E27FC236}">
                    <a16:creationId xmlns:a16="http://schemas.microsoft.com/office/drawing/2014/main" id="{780A8A3C-3E1F-E015-E386-B450A641478F}"/>
                  </a:ext>
                </a:extLst>
              </p:cNvPr>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D20203B-7340-3B3C-EB43-3D1FEAECF015}"/>
                  </a:ext>
                </a:extLst>
              </p:cNvPr>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p>
            </p:txBody>
          </p:sp>
        </p:grpSp>
        <p:cxnSp>
          <p:nvCxnSpPr>
            <p:cNvPr id="18" name="直接箭头连接符 17">
              <a:extLst>
                <a:ext uri="{FF2B5EF4-FFF2-40B4-BE49-F238E27FC236}">
                  <a16:creationId xmlns:a16="http://schemas.microsoft.com/office/drawing/2014/main" id="{C29108A2-6FF6-EECC-D42A-4119A5C4474C}"/>
                </a:ext>
              </a:extLst>
            </p:cNvPr>
            <p:cNvCxnSpPr>
              <a:cxnSpLocks/>
            </p:cNvCxnSpPr>
            <p:nvPr/>
          </p:nvCxnSpPr>
          <p:spPr>
            <a:xfrm>
              <a:off x="3941291"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BE49CE6-D81F-402D-B4F5-95CBA7A575DA}"/>
                </a:ext>
              </a:extLst>
            </p:cNvPr>
            <p:cNvCxnSpPr>
              <a:cxnSpLocks/>
            </p:cNvCxnSpPr>
            <p:nvPr/>
          </p:nvCxnSpPr>
          <p:spPr>
            <a:xfrm>
              <a:off x="8260227"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01A7C94-9AE1-2E1F-703C-A039119CB0E7}"/>
                </a:ext>
              </a:extLst>
            </p:cNvPr>
            <p:cNvSpPr txBox="1"/>
            <p:nvPr/>
          </p:nvSpPr>
          <p:spPr>
            <a:xfrm>
              <a:off x="3662018" y="6145768"/>
              <a:ext cx="272374" cy="369332"/>
            </a:xfrm>
            <a:prstGeom prst="rect">
              <a:avLst/>
            </a:prstGeom>
            <a:noFill/>
          </p:spPr>
          <p:txBody>
            <a:bodyPr wrap="square" rtlCol="0">
              <a:spAutoFit/>
            </a:bodyPr>
            <a:lstStyle/>
            <a:p>
              <a:r>
                <a:rPr lang="en-US" altLang="zh-CN" b="1" dirty="0"/>
                <a:t>t</a:t>
              </a:r>
              <a:endParaRPr lang="zh-CN" altLang="en-US" b="1" dirty="0"/>
            </a:p>
          </p:txBody>
        </p:sp>
        <p:sp>
          <p:nvSpPr>
            <p:cNvPr id="21" name="文本框 20">
              <a:extLst>
                <a:ext uri="{FF2B5EF4-FFF2-40B4-BE49-F238E27FC236}">
                  <a16:creationId xmlns:a16="http://schemas.microsoft.com/office/drawing/2014/main" id="{4869CA13-848C-A58C-D7BA-8C0445D375C1}"/>
                </a:ext>
              </a:extLst>
            </p:cNvPr>
            <p:cNvSpPr txBox="1"/>
            <p:nvPr/>
          </p:nvSpPr>
          <p:spPr>
            <a:xfrm>
              <a:off x="8257610" y="6145768"/>
              <a:ext cx="272374" cy="369332"/>
            </a:xfrm>
            <a:prstGeom prst="rect">
              <a:avLst/>
            </a:prstGeom>
            <a:noFill/>
          </p:spPr>
          <p:txBody>
            <a:bodyPr wrap="square" rtlCol="0">
              <a:spAutoFit/>
            </a:bodyPr>
            <a:lstStyle/>
            <a:p>
              <a:r>
                <a:rPr lang="en-US" altLang="zh-CN" b="1" dirty="0"/>
                <a:t>t</a:t>
              </a:r>
              <a:endParaRPr lang="zh-CN" altLang="en-US" b="1" dirty="0"/>
            </a:p>
          </p:txBody>
        </p:sp>
      </p:grpSp>
      <p:grpSp>
        <p:nvGrpSpPr>
          <p:cNvPr id="33" name="组合 32">
            <a:extLst>
              <a:ext uri="{FF2B5EF4-FFF2-40B4-BE49-F238E27FC236}">
                <a16:creationId xmlns:a16="http://schemas.microsoft.com/office/drawing/2014/main" id="{AD578600-A1F0-6744-A3D8-D00E4F4DC57E}"/>
              </a:ext>
            </a:extLst>
          </p:cNvPr>
          <p:cNvGrpSpPr/>
          <p:nvPr/>
        </p:nvGrpSpPr>
        <p:grpSpPr>
          <a:xfrm>
            <a:off x="3960885" y="2019904"/>
            <a:ext cx="4301545" cy="369332"/>
            <a:chOff x="3960885" y="2019904"/>
            <a:chExt cx="4301545" cy="369332"/>
          </a:xfrm>
        </p:grpSpPr>
        <p:cxnSp>
          <p:nvCxnSpPr>
            <p:cNvPr id="56" name="直接箭头连接符 55">
              <a:extLst>
                <a:ext uri="{FF2B5EF4-FFF2-40B4-BE49-F238E27FC236}">
                  <a16:creationId xmlns:a16="http://schemas.microsoft.com/office/drawing/2014/main" id="{96FA7AEF-1364-266F-74A2-837CD9475AD4}"/>
                </a:ext>
              </a:extLst>
            </p:cNvPr>
            <p:cNvCxnSpPr>
              <a:cxnSpLocks/>
              <a:endCxn id="55" idx="1"/>
            </p:cNvCxnSpPr>
            <p:nvPr/>
          </p:nvCxnSpPr>
          <p:spPr>
            <a:xfrm flipV="1">
              <a:off x="3960885" y="2383881"/>
              <a:ext cx="4301545" cy="5355"/>
            </a:xfrm>
            <a:prstGeom prst="straightConnector1">
              <a:avLst/>
            </a:prstGeom>
            <a:ln w="381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1F0FFB3D-A88F-3B78-4812-0F6A328EE0E6}"/>
                </a:ext>
              </a:extLst>
            </p:cNvPr>
            <p:cNvSpPr txBox="1"/>
            <p:nvPr/>
          </p:nvSpPr>
          <p:spPr>
            <a:xfrm>
              <a:off x="4539840" y="2019904"/>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59" name="文本框 58">
              <a:extLst>
                <a:ext uri="{FF2B5EF4-FFF2-40B4-BE49-F238E27FC236}">
                  <a16:creationId xmlns:a16="http://schemas.microsoft.com/office/drawing/2014/main" id="{07F57C62-0686-DADD-6E38-760DE6C633D6}"/>
                </a:ext>
              </a:extLst>
            </p:cNvPr>
            <p:cNvSpPr txBox="1"/>
            <p:nvPr/>
          </p:nvSpPr>
          <p:spPr>
            <a:xfrm>
              <a:off x="5589954" y="2019904"/>
              <a:ext cx="1012088" cy="369332"/>
            </a:xfrm>
            <a:prstGeom prst="rect">
              <a:avLst/>
            </a:prstGeom>
            <a:noFill/>
          </p:spPr>
          <p:txBody>
            <a:bodyPr wrap="square" rtlCol="0">
              <a:spAutoFit/>
            </a:bodyPr>
            <a:lstStyle/>
            <a:p>
              <a:pPr algn="ctr"/>
              <a:r>
                <a:rPr lang="en-US" altLang="zh-CN" b="1" dirty="0"/>
                <a:t>ack=601</a:t>
              </a:r>
              <a:endParaRPr lang="zh-CN" altLang="en-US" b="1" dirty="0"/>
            </a:p>
          </p:txBody>
        </p:sp>
        <p:sp>
          <p:nvSpPr>
            <p:cNvPr id="60" name="文本框 59">
              <a:extLst>
                <a:ext uri="{FF2B5EF4-FFF2-40B4-BE49-F238E27FC236}">
                  <a16:creationId xmlns:a16="http://schemas.microsoft.com/office/drawing/2014/main" id="{35DE6B00-E846-C222-7364-94E3AA557179}"/>
                </a:ext>
              </a:extLst>
            </p:cNvPr>
            <p:cNvSpPr txBox="1"/>
            <p:nvPr/>
          </p:nvSpPr>
          <p:spPr>
            <a:xfrm>
              <a:off x="6674229" y="2019904"/>
              <a:ext cx="1109847" cy="369332"/>
            </a:xfrm>
            <a:prstGeom prst="rect">
              <a:avLst/>
            </a:prstGeom>
            <a:noFill/>
          </p:spPr>
          <p:txBody>
            <a:bodyPr wrap="square" rtlCol="0">
              <a:spAutoFit/>
            </a:bodyPr>
            <a:lstStyle/>
            <a:p>
              <a:pPr algn="ctr"/>
              <a:r>
                <a:rPr lang="en-US" altLang="zh-CN" b="1" dirty="0"/>
                <a:t>rwnd=0</a:t>
              </a:r>
              <a:endParaRPr lang="zh-CN" altLang="en-US" b="1" dirty="0"/>
            </a:p>
          </p:txBody>
        </p:sp>
      </p:grpSp>
      <p:sp>
        <p:nvSpPr>
          <p:cNvPr id="34" name="文本框 33">
            <a:extLst>
              <a:ext uri="{FF2B5EF4-FFF2-40B4-BE49-F238E27FC236}">
                <a16:creationId xmlns:a16="http://schemas.microsoft.com/office/drawing/2014/main" id="{D2232EAD-1D6A-E6AF-577E-7817B0668123}"/>
              </a:ext>
            </a:extLst>
          </p:cNvPr>
          <p:cNvSpPr txBox="1"/>
          <p:nvPr/>
        </p:nvSpPr>
        <p:spPr>
          <a:xfrm>
            <a:off x="232762" y="2060715"/>
            <a:ext cx="2318657" cy="646331"/>
          </a:xfrm>
          <a:prstGeom prst="rect">
            <a:avLst/>
          </a:prstGeom>
          <a:noFill/>
        </p:spPr>
        <p:txBody>
          <a:bodyPr wrap="square" rtlCol="0">
            <a:spAutoFit/>
          </a:bodyPr>
          <a:lstStyle/>
          <a:p>
            <a:r>
              <a:rPr lang="en-US" altLang="zh-CN" b="1" dirty="0"/>
              <a:t>A</a:t>
            </a:r>
            <a:r>
              <a:rPr lang="zh-CN" altLang="en-US" b="1" dirty="0"/>
              <a:t>的</a:t>
            </a:r>
            <a:r>
              <a:rPr lang="en-US" altLang="zh-CN" b="1" dirty="0"/>
              <a:t>swnd</a:t>
            </a:r>
            <a:r>
              <a:rPr lang="zh-CN" altLang="en-US" b="1" dirty="0"/>
              <a:t>被调控为</a:t>
            </a:r>
            <a:r>
              <a:rPr lang="en-US" altLang="zh-CN" b="1" dirty="0"/>
              <a:t>0</a:t>
            </a:r>
            <a:r>
              <a:rPr lang="zh-CN" altLang="en-US" b="1" dirty="0"/>
              <a:t>了</a:t>
            </a:r>
            <a:endParaRPr lang="en-US" altLang="zh-CN" b="1" dirty="0"/>
          </a:p>
          <a:p>
            <a:r>
              <a:rPr lang="zh-CN" altLang="en-US" b="1" dirty="0"/>
              <a:t>不能再发送数据了</a:t>
            </a:r>
          </a:p>
        </p:txBody>
      </p:sp>
      <p:grpSp>
        <p:nvGrpSpPr>
          <p:cNvPr id="35" name="组合 34">
            <a:extLst>
              <a:ext uri="{FF2B5EF4-FFF2-40B4-BE49-F238E27FC236}">
                <a16:creationId xmlns:a16="http://schemas.microsoft.com/office/drawing/2014/main" id="{A5A913EC-2498-E880-92D5-EBDFE1EE4F5A}"/>
              </a:ext>
            </a:extLst>
          </p:cNvPr>
          <p:cNvGrpSpPr/>
          <p:nvPr/>
        </p:nvGrpSpPr>
        <p:grpSpPr>
          <a:xfrm>
            <a:off x="2507821" y="2130274"/>
            <a:ext cx="1595231" cy="728536"/>
            <a:chOff x="2507821" y="2130274"/>
            <a:chExt cx="1595231" cy="728536"/>
          </a:xfrm>
        </p:grpSpPr>
        <p:sp>
          <p:nvSpPr>
            <p:cNvPr id="72" name="stop-stopwatch_73724">
              <a:extLst>
                <a:ext uri="{FF2B5EF4-FFF2-40B4-BE49-F238E27FC236}">
                  <a16:creationId xmlns:a16="http://schemas.microsoft.com/office/drawing/2014/main" id="{0571A689-1616-CFDE-0D9D-8A5C4D202325}"/>
                </a:ext>
              </a:extLst>
            </p:cNvPr>
            <p:cNvSpPr/>
            <p:nvPr/>
          </p:nvSpPr>
          <p:spPr>
            <a:xfrm>
              <a:off x="3305437" y="2130274"/>
              <a:ext cx="271457" cy="369333"/>
            </a:xfrm>
            <a:custGeom>
              <a:avLst/>
              <a:gdLst>
                <a:gd name="T0" fmla="*/ 1218 w 2107"/>
                <a:gd name="T1" fmla="*/ 776 h 2871"/>
                <a:gd name="T2" fmla="*/ 1218 w 2107"/>
                <a:gd name="T3" fmla="*/ 741 h 2871"/>
                <a:gd name="T4" fmla="*/ 1226 w 2107"/>
                <a:gd name="T5" fmla="*/ 741 h 2871"/>
                <a:gd name="T6" fmla="*/ 1293 w 2107"/>
                <a:gd name="T7" fmla="*/ 674 h 2871"/>
                <a:gd name="T8" fmla="*/ 1293 w 2107"/>
                <a:gd name="T9" fmla="*/ 636 h 2871"/>
                <a:gd name="T10" fmla="*/ 1446 w 2107"/>
                <a:gd name="T11" fmla="*/ 636 h 2871"/>
                <a:gd name="T12" fmla="*/ 1512 w 2107"/>
                <a:gd name="T13" fmla="*/ 569 h 2871"/>
                <a:gd name="T14" fmla="*/ 1512 w 2107"/>
                <a:gd name="T15" fmla="*/ 288 h 2871"/>
                <a:gd name="T16" fmla="*/ 1224 w 2107"/>
                <a:gd name="T17" fmla="*/ 0 h 2871"/>
                <a:gd name="T18" fmla="*/ 1055 w 2107"/>
                <a:gd name="T19" fmla="*/ 0 h 2871"/>
                <a:gd name="T20" fmla="*/ 1053 w 2107"/>
                <a:gd name="T21" fmla="*/ 0 h 2871"/>
                <a:gd name="T22" fmla="*/ 1052 w 2107"/>
                <a:gd name="T23" fmla="*/ 0 h 2871"/>
                <a:gd name="T24" fmla="*/ 883 w 2107"/>
                <a:gd name="T25" fmla="*/ 0 h 2871"/>
                <a:gd name="T26" fmla="*/ 594 w 2107"/>
                <a:gd name="T27" fmla="*/ 288 h 2871"/>
                <a:gd name="T28" fmla="*/ 594 w 2107"/>
                <a:gd name="T29" fmla="*/ 569 h 2871"/>
                <a:gd name="T30" fmla="*/ 661 w 2107"/>
                <a:gd name="T31" fmla="*/ 636 h 2871"/>
                <a:gd name="T32" fmla="*/ 814 w 2107"/>
                <a:gd name="T33" fmla="*/ 636 h 2871"/>
                <a:gd name="T34" fmla="*/ 814 w 2107"/>
                <a:gd name="T35" fmla="*/ 674 h 2871"/>
                <a:gd name="T36" fmla="*/ 881 w 2107"/>
                <a:gd name="T37" fmla="*/ 741 h 2871"/>
                <a:gd name="T38" fmla="*/ 889 w 2107"/>
                <a:gd name="T39" fmla="*/ 741 h 2871"/>
                <a:gd name="T40" fmla="*/ 889 w 2107"/>
                <a:gd name="T41" fmla="*/ 776 h 2871"/>
                <a:gd name="T42" fmla="*/ 0 w 2107"/>
                <a:gd name="T43" fmla="*/ 1817 h 2871"/>
                <a:gd name="T44" fmla="*/ 1053 w 2107"/>
                <a:gd name="T45" fmla="*/ 2871 h 2871"/>
                <a:gd name="T46" fmla="*/ 2107 w 2107"/>
                <a:gd name="T47" fmla="*/ 1817 h 2871"/>
                <a:gd name="T48" fmla="*/ 1218 w 2107"/>
                <a:gd name="T49" fmla="*/ 776 h 2871"/>
                <a:gd name="T50" fmla="*/ 1053 w 2107"/>
                <a:gd name="T51" fmla="*/ 1108 h 2871"/>
                <a:gd name="T52" fmla="*/ 1762 w 2107"/>
                <a:gd name="T53" fmla="*/ 1817 h 2871"/>
                <a:gd name="T54" fmla="*/ 1053 w 2107"/>
                <a:gd name="T55" fmla="*/ 2526 h 2871"/>
                <a:gd name="T56" fmla="*/ 345 w 2107"/>
                <a:gd name="T57" fmla="*/ 1817 h 2871"/>
                <a:gd name="T58" fmla="*/ 1053 w 2107"/>
                <a:gd name="T59" fmla="*/ 1108 h 2871"/>
                <a:gd name="T60" fmla="*/ 881 w 2107"/>
                <a:gd name="T61" fmla="*/ 291 h 2871"/>
                <a:gd name="T62" fmla="*/ 814 w 2107"/>
                <a:gd name="T63" fmla="*/ 357 h 2871"/>
                <a:gd name="T64" fmla="*/ 814 w 2107"/>
                <a:gd name="T65" fmla="*/ 502 h 2871"/>
                <a:gd name="T66" fmla="*/ 728 w 2107"/>
                <a:gd name="T67" fmla="*/ 502 h 2871"/>
                <a:gd name="T68" fmla="*/ 728 w 2107"/>
                <a:gd name="T69" fmla="*/ 288 h 2871"/>
                <a:gd name="T70" fmla="*/ 883 w 2107"/>
                <a:gd name="T71" fmla="*/ 133 h 2871"/>
                <a:gd name="T72" fmla="*/ 1052 w 2107"/>
                <a:gd name="T73" fmla="*/ 133 h 2871"/>
                <a:gd name="T74" fmla="*/ 1053 w 2107"/>
                <a:gd name="T75" fmla="*/ 133 h 2871"/>
                <a:gd name="T76" fmla="*/ 1055 w 2107"/>
                <a:gd name="T77" fmla="*/ 133 h 2871"/>
                <a:gd name="T78" fmla="*/ 1224 w 2107"/>
                <a:gd name="T79" fmla="*/ 133 h 2871"/>
                <a:gd name="T80" fmla="*/ 1379 w 2107"/>
                <a:gd name="T81" fmla="*/ 288 h 2871"/>
                <a:gd name="T82" fmla="*/ 1379 w 2107"/>
                <a:gd name="T83" fmla="*/ 502 h 2871"/>
                <a:gd name="T84" fmla="*/ 1293 w 2107"/>
                <a:gd name="T85" fmla="*/ 502 h 2871"/>
                <a:gd name="T86" fmla="*/ 1293 w 2107"/>
                <a:gd name="T87" fmla="*/ 357 h 2871"/>
                <a:gd name="T88" fmla="*/ 1226 w 2107"/>
                <a:gd name="T89" fmla="*/ 291 h 2871"/>
                <a:gd name="T90" fmla="*/ 881 w 2107"/>
                <a:gd name="T91" fmla="*/ 291 h 2871"/>
                <a:gd name="T92" fmla="*/ 909 w 2107"/>
                <a:gd name="T93" fmla="*/ 1817 h 2871"/>
                <a:gd name="T94" fmla="*/ 987 w 2107"/>
                <a:gd name="T95" fmla="*/ 1689 h 2871"/>
                <a:gd name="T96" fmla="*/ 987 w 2107"/>
                <a:gd name="T97" fmla="*/ 1289 h 2871"/>
                <a:gd name="T98" fmla="*/ 1053 w 2107"/>
                <a:gd name="T99" fmla="*/ 1222 h 2871"/>
                <a:gd name="T100" fmla="*/ 1120 w 2107"/>
                <a:gd name="T101" fmla="*/ 1289 h 2871"/>
                <a:gd name="T102" fmla="*/ 1120 w 2107"/>
                <a:gd name="T103" fmla="*/ 1689 h 2871"/>
                <a:gd name="T104" fmla="*/ 1198 w 2107"/>
                <a:gd name="T105" fmla="*/ 1817 h 2871"/>
                <a:gd name="T106" fmla="*/ 1053 w 2107"/>
                <a:gd name="T107" fmla="*/ 1962 h 2871"/>
                <a:gd name="T108" fmla="*/ 909 w 2107"/>
                <a:gd name="T109" fmla="*/ 1817 h 2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07" h="2871">
                  <a:moveTo>
                    <a:pt x="1218" y="776"/>
                  </a:moveTo>
                  <a:lnTo>
                    <a:pt x="1218" y="741"/>
                  </a:lnTo>
                  <a:lnTo>
                    <a:pt x="1226" y="741"/>
                  </a:lnTo>
                  <a:cubicBezTo>
                    <a:pt x="1263" y="741"/>
                    <a:pt x="1293" y="711"/>
                    <a:pt x="1293" y="674"/>
                  </a:cubicBezTo>
                  <a:lnTo>
                    <a:pt x="1293" y="636"/>
                  </a:lnTo>
                  <a:lnTo>
                    <a:pt x="1446" y="636"/>
                  </a:lnTo>
                  <a:cubicBezTo>
                    <a:pt x="1483" y="636"/>
                    <a:pt x="1512" y="606"/>
                    <a:pt x="1512" y="569"/>
                  </a:cubicBezTo>
                  <a:lnTo>
                    <a:pt x="1512" y="288"/>
                  </a:lnTo>
                  <a:cubicBezTo>
                    <a:pt x="1512" y="129"/>
                    <a:pt x="1383" y="0"/>
                    <a:pt x="1224" y="0"/>
                  </a:cubicBezTo>
                  <a:lnTo>
                    <a:pt x="1055" y="0"/>
                  </a:lnTo>
                  <a:cubicBezTo>
                    <a:pt x="1054" y="0"/>
                    <a:pt x="1054" y="0"/>
                    <a:pt x="1053" y="0"/>
                  </a:cubicBezTo>
                  <a:cubicBezTo>
                    <a:pt x="1053" y="0"/>
                    <a:pt x="1052" y="0"/>
                    <a:pt x="1052" y="0"/>
                  </a:cubicBezTo>
                  <a:lnTo>
                    <a:pt x="883" y="0"/>
                  </a:lnTo>
                  <a:cubicBezTo>
                    <a:pt x="724" y="0"/>
                    <a:pt x="594" y="129"/>
                    <a:pt x="594" y="288"/>
                  </a:cubicBezTo>
                  <a:lnTo>
                    <a:pt x="594" y="569"/>
                  </a:lnTo>
                  <a:cubicBezTo>
                    <a:pt x="594" y="606"/>
                    <a:pt x="624" y="636"/>
                    <a:pt x="661" y="636"/>
                  </a:cubicBezTo>
                  <a:lnTo>
                    <a:pt x="814" y="636"/>
                  </a:lnTo>
                  <a:lnTo>
                    <a:pt x="814" y="674"/>
                  </a:lnTo>
                  <a:cubicBezTo>
                    <a:pt x="814" y="711"/>
                    <a:pt x="844" y="741"/>
                    <a:pt x="881" y="741"/>
                  </a:cubicBezTo>
                  <a:lnTo>
                    <a:pt x="889" y="741"/>
                  </a:lnTo>
                  <a:lnTo>
                    <a:pt x="889" y="776"/>
                  </a:lnTo>
                  <a:cubicBezTo>
                    <a:pt x="386" y="855"/>
                    <a:pt x="0" y="1292"/>
                    <a:pt x="0" y="1817"/>
                  </a:cubicBezTo>
                  <a:cubicBezTo>
                    <a:pt x="0" y="2398"/>
                    <a:pt x="472" y="2871"/>
                    <a:pt x="1053" y="2871"/>
                  </a:cubicBezTo>
                  <a:cubicBezTo>
                    <a:pt x="1634" y="2871"/>
                    <a:pt x="2107" y="2398"/>
                    <a:pt x="2107" y="1817"/>
                  </a:cubicBezTo>
                  <a:cubicBezTo>
                    <a:pt x="2107" y="1292"/>
                    <a:pt x="1721" y="855"/>
                    <a:pt x="1218" y="776"/>
                  </a:cubicBezTo>
                  <a:close/>
                  <a:moveTo>
                    <a:pt x="1053" y="1108"/>
                  </a:moveTo>
                  <a:cubicBezTo>
                    <a:pt x="1444" y="1108"/>
                    <a:pt x="1762" y="1426"/>
                    <a:pt x="1762" y="1817"/>
                  </a:cubicBezTo>
                  <a:cubicBezTo>
                    <a:pt x="1762" y="2208"/>
                    <a:pt x="1444" y="2526"/>
                    <a:pt x="1053" y="2526"/>
                  </a:cubicBezTo>
                  <a:cubicBezTo>
                    <a:pt x="663" y="2526"/>
                    <a:pt x="345" y="2208"/>
                    <a:pt x="345" y="1817"/>
                  </a:cubicBezTo>
                  <a:cubicBezTo>
                    <a:pt x="345" y="1426"/>
                    <a:pt x="663" y="1108"/>
                    <a:pt x="1053" y="1108"/>
                  </a:cubicBezTo>
                  <a:close/>
                  <a:moveTo>
                    <a:pt x="881" y="291"/>
                  </a:moveTo>
                  <a:cubicBezTo>
                    <a:pt x="844" y="291"/>
                    <a:pt x="814" y="320"/>
                    <a:pt x="814" y="357"/>
                  </a:cubicBezTo>
                  <a:lnTo>
                    <a:pt x="814" y="502"/>
                  </a:lnTo>
                  <a:lnTo>
                    <a:pt x="728" y="502"/>
                  </a:lnTo>
                  <a:lnTo>
                    <a:pt x="728" y="288"/>
                  </a:lnTo>
                  <a:cubicBezTo>
                    <a:pt x="728" y="203"/>
                    <a:pt x="797" y="133"/>
                    <a:pt x="883" y="133"/>
                  </a:cubicBezTo>
                  <a:lnTo>
                    <a:pt x="1052" y="133"/>
                  </a:lnTo>
                  <a:cubicBezTo>
                    <a:pt x="1052" y="133"/>
                    <a:pt x="1053" y="133"/>
                    <a:pt x="1053" y="133"/>
                  </a:cubicBezTo>
                  <a:cubicBezTo>
                    <a:pt x="1054" y="133"/>
                    <a:pt x="1054" y="133"/>
                    <a:pt x="1055" y="133"/>
                  </a:cubicBezTo>
                  <a:lnTo>
                    <a:pt x="1224" y="133"/>
                  </a:lnTo>
                  <a:cubicBezTo>
                    <a:pt x="1310" y="133"/>
                    <a:pt x="1379" y="203"/>
                    <a:pt x="1379" y="288"/>
                  </a:cubicBezTo>
                  <a:lnTo>
                    <a:pt x="1379" y="502"/>
                  </a:lnTo>
                  <a:lnTo>
                    <a:pt x="1293" y="502"/>
                  </a:lnTo>
                  <a:lnTo>
                    <a:pt x="1293" y="357"/>
                  </a:lnTo>
                  <a:cubicBezTo>
                    <a:pt x="1293" y="320"/>
                    <a:pt x="1263" y="291"/>
                    <a:pt x="1226" y="291"/>
                  </a:cubicBezTo>
                  <a:lnTo>
                    <a:pt x="881" y="291"/>
                  </a:lnTo>
                  <a:close/>
                  <a:moveTo>
                    <a:pt x="909" y="1817"/>
                  </a:moveTo>
                  <a:cubicBezTo>
                    <a:pt x="909" y="1762"/>
                    <a:pt x="941" y="1713"/>
                    <a:pt x="987" y="1689"/>
                  </a:cubicBezTo>
                  <a:lnTo>
                    <a:pt x="987" y="1289"/>
                  </a:lnTo>
                  <a:cubicBezTo>
                    <a:pt x="987" y="1252"/>
                    <a:pt x="1017" y="1222"/>
                    <a:pt x="1053" y="1222"/>
                  </a:cubicBezTo>
                  <a:cubicBezTo>
                    <a:pt x="1090" y="1222"/>
                    <a:pt x="1120" y="1252"/>
                    <a:pt x="1120" y="1289"/>
                  </a:cubicBezTo>
                  <a:lnTo>
                    <a:pt x="1120" y="1689"/>
                  </a:lnTo>
                  <a:cubicBezTo>
                    <a:pt x="1166" y="1713"/>
                    <a:pt x="1198" y="1762"/>
                    <a:pt x="1198" y="1817"/>
                  </a:cubicBezTo>
                  <a:cubicBezTo>
                    <a:pt x="1198" y="1897"/>
                    <a:pt x="1133" y="1962"/>
                    <a:pt x="1053" y="1962"/>
                  </a:cubicBezTo>
                  <a:cubicBezTo>
                    <a:pt x="974" y="1962"/>
                    <a:pt x="909" y="1897"/>
                    <a:pt x="909" y="18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文本框 72">
              <a:extLst>
                <a:ext uri="{FF2B5EF4-FFF2-40B4-BE49-F238E27FC236}">
                  <a16:creationId xmlns:a16="http://schemas.microsoft.com/office/drawing/2014/main" id="{06661186-626E-C8D8-1862-7A235F2D90AB}"/>
                </a:ext>
              </a:extLst>
            </p:cNvPr>
            <p:cNvSpPr txBox="1"/>
            <p:nvPr/>
          </p:nvSpPr>
          <p:spPr>
            <a:xfrm>
              <a:off x="2690404" y="2199215"/>
              <a:ext cx="674332" cy="369332"/>
            </a:xfrm>
            <a:prstGeom prst="rect">
              <a:avLst/>
            </a:prstGeom>
            <a:noFill/>
          </p:spPr>
          <p:txBody>
            <a:bodyPr wrap="square" rtlCol="0">
              <a:spAutoFit/>
            </a:bodyPr>
            <a:lstStyle/>
            <a:p>
              <a:r>
                <a:rPr lang="zh-CN" altLang="en-US" b="1" dirty="0"/>
                <a:t>启动</a:t>
              </a:r>
              <a:endParaRPr lang="en-US" altLang="zh-CN" b="1" dirty="0"/>
            </a:p>
          </p:txBody>
        </p:sp>
        <p:sp>
          <p:nvSpPr>
            <p:cNvPr id="74" name="文本框 73">
              <a:extLst>
                <a:ext uri="{FF2B5EF4-FFF2-40B4-BE49-F238E27FC236}">
                  <a16:creationId xmlns:a16="http://schemas.microsoft.com/office/drawing/2014/main" id="{6AC3DDAB-6A3B-D3E9-83A8-2E199156FC37}"/>
                </a:ext>
              </a:extLst>
            </p:cNvPr>
            <p:cNvSpPr txBox="1"/>
            <p:nvPr/>
          </p:nvSpPr>
          <p:spPr>
            <a:xfrm>
              <a:off x="2507821" y="2489478"/>
              <a:ext cx="1595231" cy="369332"/>
            </a:xfrm>
            <a:prstGeom prst="rect">
              <a:avLst/>
            </a:prstGeom>
            <a:noFill/>
          </p:spPr>
          <p:txBody>
            <a:bodyPr wrap="square" rtlCol="0">
              <a:spAutoFit/>
            </a:bodyPr>
            <a:lstStyle/>
            <a:p>
              <a:r>
                <a:rPr lang="zh-CN" altLang="en-US" b="1" dirty="0">
                  <a:solidFill>
                    <a:schemeClr val="accent1"/>
                  </a:solidFill>
                </a:rPr>
                <a:t>持续计时器</a:t>
              </a:r>
              <a:endParaRPr lang="en-US" altLang="zh-CN" b="1" dirty="0">
                <a:solidFill>
                  <a:schemeClr val="accent1"/>
                </a:solidFill>
              </a:endParaRPr>
            </a:p>
          </p:txBody>
        </p:sp>
      </p:grpSp>
      <p:sp>
        <p:nvSpPr>
          <p:cNvPr id="76" name="文本框 75">
            <a:extLst>
              <a:ext uri="{FF2B5EF4-FFF2-40B4-BE49-F238E27FC236}">
                <a16:creationId xmlns:a16="http://schemas.microsoft.com/office/drawing/2014/main" id="{C7BC26FF-3A59-EE1D-16BE-2D0749A4B129}"/>
              </a:ext>
            </a:extLst>
          </p:cNvPr>
          <p:cNvSpPr txBox="1"/>
          <p:nvPr/>
        </p:nvSpPr>
        <p:spPr>
          <a:xfrm>
            <a:off x="8280632" y="2568867"/>
            <a:ext cx="1585972" cy="369332"/>
          </a:xfrm>
          <a:prstGeom prst="rect">
            <a:avLst/>
          </a:prstGeom>
          <a:noFill/>
        </p:spPr>
        <p:txBody>
          <a:bodyPr wrap="square" rtlCol="0">
            <a:spAutoFit/>
          </a:bodyPr>
          <a:lstStyle/>
          <a:p>
            <a:r>
              <a:rPr lang="zh-CN" altLang="en-US" b="1" dirty="0"/>
              <a:t>非零窗口通知</a:t>
            </a:r>
          </a:p>
        </p:txBody>
      </p:sp>
      <p:grpSp>
        <p:nvGrpSpPr>
          <p:cNvPr id="77" name="组合 76">
            <a:extLst>
              <a:ext uri="{FF2B5EF4-FFF2-40B4-BE49-F238E27FC236}">
                <a16:creationId xmlns:a16="http://schemas.microsoft.com/office/drawing/2014/main" id="{6772572B-0986-688C-979D-8FF0C93AA54B}"/>
              </a:ext>
            </a:extLst>
          </p:cNvPr>
          <p:cNvGrpSpPr/>
          <p:nvPr/>
        </p:nvGrpSpPr>
        <p:grpSpPr>
          <a:xfrm>
            <a:off x="6618412" y="2398341"/>
            <a:ext cx="1639198" cy="373900"/>
            <a:chOff x="7961811" y="2779291"/>
            <a:chExt cx="1639198" cy="373900"/>
          </a:xfrm>
        </p:grpSpPr>
        <p:cxnSp>
          <p:nvCxnSpPr>
            <p:cNvPr id="78" name="直接箭头连接符 77">
              <a:extLst>
                <a:ext uri="{FF2B5EF4-FFF2-40B4-BE49-F238E27FC236}">
                  <a16:creationId xmlns:a16="http://schemas.microsoft.com/office/drawing/2014/main" id="{85D905F0-4B0F-E880-157B-374E4E51FEEE}"/>
                </a:ext>
              </a:extLst>
            </p:cNvPr>
            <p:cNvCxnSpPr>
              <a:cxnSpLocks/>
            </p:cNvCxnSpPr>
            <p:nvPr/>
          </p:nvCxnSpPr>
          <p:spPr>
            <a:xfrm flipH="1">
              <a:off x="7961811" y="3153191"/>
              <a:ext cx="163919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E14F186B-B05A-F816-CD0D-0A95CEDAF70B}"/>
                </a:ext>
              </a:extLst>
            </p:cNvPr>
            <p:cNvSpPr txBox="1"/>
            <p:nvPr/>
          </p:nvSpPr>
          <p:spPr>
            <a:xfrm>
              <a:off x="8118384" y="2779291"/>
              <a:ext cx="1109847" cy="369332"/>
            </a:xfrm>
            <a:prstGeom prst="rect">
              <a:avLst/>
            </a:prstGeom>
            <a:noFill/>
          </p:spPr>
          <p:txBody>
            <a:bodyPr wrap="square" rtlCol="0">
              <a:spAutoFit/>
            </a:bodyPr>
            <a:lstStyle/>
            <a:p>
              <a:pPr algn="ctr"/>
              <a:r>
                <a:rPr lang="en-US" altLang="zh-CN" b="1" dirty="0"/>
                <a:t>rwnd=300</a:t>
              </a:r>
              <a:endParaRPr lang="zh-CN" altLang="en-US" b="1" dirty="0"/>
            </a:p>
          </p:txBody>
        </p:sp>
      </p:grpSp>
      <p:grpSp>
        <p:nvGrpSpPr>
          <p:cNvPr id="80" name="组合 79">
            <a:extLst>
              <a:ext uri="{FF2B5EF4-FFF2-40B4-BE49-F238E27FC236}">
                <a16:creationId xmlns:a16="http://schemas.microsoft.com/office/drawing/2014/main" id="{ADFCD501-7E14-0A5E-C9C1-A613DAEB2CA1}"/>
              </a:ext>
            </a:extLst>
          </p:cNvPr>
          <p:cNvGrpSpPr/>
          <p:nvPr/>
        </p:nvGrpSpPr>
        <p:grpSpPr>
          <a:xfrm>
            <a:off x="5900932" y="2517898"/>
            <a:ext cx="770706" cy="541159"/>
            <a:chOff x="1132622" y="4985566"/>
            <a:chExt cx="770706" cy="541159"/>
          </a:xfrm>
        </p:grpSpPr>
        <p:sp>
          <p:nvSpPr>
            <p:cNvPr id="81" name="爆炸形: 8 pt  80">
              <a:extLst>
                <a:ext uri="{FF2B5EF4-FFF2-40B4-BE49-F238E27FC236}">
                  <a16:creationId xmlns:a16="http://schemas.microsoft.com/office/drawing/2014/main" id="{1BCD1FE6-3EA1-DD42-3D6E-5CEE7FBC6F96}"/>
                </a:ext>
              </a:extLst>
            </p:cNvPr>
            <p:cNvSpPr/>
            <p:nvPr/>
          </p:nvSpPr>
          <p:spPr>
            <a:xfrm>
              <a:off x="1132622" y="4985566"/>
              <a:ext cx="770706" cy="541159"/>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81">
              <a:extLst>
                <a:ext uri="{FF2B5EF4-FFF2-40B4-BE49-F238E27FC236}">
                  <a16:creationId xmlns:a16="http://schemas.microsoft.com/office/drawing/2014/main" id="{B2233F1B-9633-EF36-7FA2-682E1836D03D}"/>
                </a:ext>
              </a:extLst>
            </p:cNvPr>
            <p:cNvSpPr txBox="1"/>
            <p:nvPr/>
          </p:nvSpPr>
          <p:spPr>
            <a:xfrm>
              <a:off x="1165725" y="5043287"/>
              <a:ext cx="704501" cy="369332"/>
            </a:xfrm>
            <a:prstGeom prst="rect">
              <a:avLst/>
            </a:prstGeom>
            <a:noFill/>
          </p:spPr>
          <p:txBody>
            <a:bodyPr wrap="square" rtlCol="0">
              <a:spAutoFit/>
            </a:bodyPr>
            <a:lstStyle/>
            <a:p>
              <a:pPr algn="ctr"/>
              <a:r>
                <a:rPr lang="zh-CN" altLang="en-US" b="1" dirty="0">
                  <a:solidFill>
                    <a:schemeClr val="bg1"/>
                  </a:solidFill>
                </a:rPr>
                <a:t>丢失</a:t>
              </a:r>
            </a:p>
          </p:txBody>
        </p:sp>
      </p:grpSp>
      <p:grpSp>
        <p:nvGrpSpPr>
          <p:cNvPr id="83" name="组合 82">
            <a:extLst>
              <a:ext uri="{FF2B5EF4-FFF2-40B4-BE49-F238E27FC236}">
                <a16:creationId xmlns:a16="http://schemas.microsoft.com/office/drawing/2014/main" id="{F6E7B9D8-5A16-0B91-8E77-439A968DE1DA}"/>
              </a:ext>
            </a:extLst>
          </p:cNvPr>
          <p:cNvGrpSpPr/>
          <p:nvPr/>
        </p:nvGrpSpPr>
        <p:grpSpPr>
          <a:xfrm>
            <a:off x="2507820" y="3055291"/>
            <a:ext cx="1595231" cy="738665"/>
            <a:chOff x="2507821" y="2120145"/>
            <a:chExt cx="1595231" cy="738665"/>
          </a:xfrm>
        </p:grpSpPr>
        <p:sp>
          <p:nvSpPr>
            <p:cNvPr id="84" name="stop-stopwatch_73724">
              <a:extLst>
                <a:ext uri="{FF2B5EF4-FFF2-40B4-BE49-F238E27FC236}">
                  <a16:creationId xmlns:a16="http://schemas.microsoft.com/office/drawing/2014/main" id="{F1DFE01B-B80A-A844-D8AF-081A01829178}"/>
                </a:ext>
              </a:extLst>
            </p:cNvPr>
            <p:cNvSpPr/>
            <p:nvPr/>
          </p:nvSpPr>
          <p:spPr>
            <a:xfrm>
              <a:off x="2628338" y="2120145"/>
              <a:ext cx="271457" cy="369333"/>
            </a:xfrm>
            <a:custGeom>
              <a:avLst/>
              <a:gdLst>
                <a:gd name="T0" fmla="*/ 1218 w 2107"/>
                <a:gd name="T1" fmla="*/ 776 h 2871"/>
                <a:gd name="T2" fmla="*/ 1218 w 2107"/>
                <a:gd name="T3" fmla="*/ 741 h 2871"/>
                <a:gd name="T4" fmla="*/ 1226 w 2107"/>
                <a:gd name="T5" fmla="*/ 741 h 2871"/>
                <a:gd name="T6" fmla="*/ 1293 w 2107"/>
                <a:gd name="T7" fmla="*/ 674 h 2871"/>
                <a:gd name="T8" fmla="*/ 1293 w 2107"/>
                <a:gd name="T9" fmla="*/ 636 h 2871"/>
                <a:gd name="T10" fmla="*/ 1446 w 2107"/>
                <a:gd name="T11" fmla="*/ 636 h 2871"/>
                <a:gd name="T12" fmla="*/ 1512 w 2107"/>
                <a:gd name="T13" fmla="*/ 569 h 2871"/>
                <a:gd name="T14" fmla="*/ 1512 w 2107"/>
                <a:gd name="T15" fmla="*/ 288 h 2871"/>
                <a:gd name="T16" fmla="*/ 1224 w 2107"/>
                <a:gd name="T17" fmla="*/ 0 h 2871"/>
                <a:gd name="T18" fmla="*/ 1055 w 2107"/>
                <a:gd name="T19" fmla="*/ 0 h 2871"/>
                <a:gd name="T20" fmla="*/ 1053 w 2107"/>
                <a:gd name="T21" fmla="*/ 0 h 2871"/>
                <a:gd name="T22" fmla="*/ 1052 w 2107"/>
                <a:gd name="T23" fmla="*/ 0 h 2871"/>
                <a:gd name="T24" fmla="*/ 883 w 2107"/>
                <a:gd name="T25" fmla="*/ 0 h 2871"/>
                <a:gd name="T26" fmla="*/ 594 w 2107"/>
                <a:gd name="T27" fmla="*/ 288 h 2871"/>
                <a:gd name="T28" fmla="*/ 594 w 2107"/>
                <a:gd name="T29" fmla="*/ 569 h 2871"/>
                <a:gd name="T30" fmla="*/ 661 w 2107"/>
                <a:gd name="T31" fmla="*/ 636 h 2871"/>
                <a:gd name="T32" fmla="*/ 814 w 2107"/>
                <a:gd name="T33" fmla="*/ 636 h 2871"/>
                <a:gd name="T34" fmla="*/ 814 w 2107"/>
                <a:gd name="T35" fmla="*/ 674 h 2871"/>
                <a:gd name="T36" fmla="*/ 881 w 2107"/>
                <a:gd name="T37" fmla="*/ 741 h 2871"/>
                <a:gd name="T38" fmla="*/ 889 w 2107"/>
                <a:gd name="T39" fmla="*/ 741 h 2871"/>
                <a:gd name="T40" fmla="*/ 889 w 2107"/>
                <a:gd name="T41" fmla="*/ 776 h 2871"/>
                <a:gd name="T42" fmla="*/ 0 w 2107"/>
                <a:gd name="T43" fmla="*/ 1817 h 2871"/>
                <a:gd name="T44" fmla="*/ 1053 w 2107"/>
                <a:gd name="T45" fmla="*/ 2871 h 2871"/>
                <a:gd name="T46" fmla="*/ 2107 w 2107"/>
                <a:gd name="T47" fmla="*/ 1817 h 2871"/>
                <a:gd name="T48" fmla="*/ 1218 w 2107"/>
                <a:gd name="T49" fmla="*/ 776 h 2871"/>
                <a:gd name="T50" fmla="*/ 1053 w 2107"/>
                <a:gd name="T51" fmla="*/ 1108 h 2871"/>
                <a:gd name="T52" fmla="*/ 1762 w 2107"/>
                <a:gd name="T53" fmla="*/ 1817 h 2871"/>
                <a:gd name="T54" fmla="*/ 1053 w 2107"/>
                <a:gd name="T55" fmla="*/ 2526 h 2871"/>
                <a:gd name="T56" fmla="*/ 345 w 2107"/>
                <a:gd name="T57" fmla="*/ 1817 h 2871"/>
                <a:gd name="T58" fmla="*/ 1053 w 2107"/>
                <a:gd name="T59" fmla="*/ 1108 h 2871"/>
                <a:gd name="T60" fmla="*/ 881 w 2107"/>
                <a:gd name="T61" fmla="*/ 291 h 2871"/>
                <a:gd name="T62" fmla="*/ 814 w 2107"/>
                <a:gd name="T63" fmla="*/ 357 h 2871"/>
                <a:gd name="T64" fmla="*/ 814 w 2107"/>
                <a:gd name="T65" fmla="*/ 502 h 2871"/>
                <a:gd name="T66" fmla="*/ 728 w 2107"/>
                <a:gd name="T67" fmla="*/ 502 h 2871"/>
                <a:gd name="T68" fmla="*/ 728 w 2107"/>
                <a:gd name="T69" fmla="*/ 288 h 2871"/>
                <a:gd name="T70" fmla="*/ 883 w 2107"/>
                <a:gd name="T71" fmla="*/ 133 h 2871"/>
                <a:gd name="T72" fmla="*/ 1052 w 2107"/>
                <a:gd name="T73" fmla="*/ 133 h 2871"/>
                <a:gd name="T74" fmla="*/ 1053 w 2107"/>
                <a:gd name="T75" fmla="*/ 133 h 2871"/>
                <a:gd name="T76" fmla="*/ 1055 w 2107"/>
                <a:gd name="T77" fmla="*/ 133 h 2871"/>
                <a:gd name="T78" fmla="*/ 1224 w 2107"/>
                <a:gd name="T79" fmla="*/ 133 h 2871"/>
                <a:gd name="T80" fmla="*/ 1379 w 2107"/>
                <a:gd name="T81" fmla="*/ 288 h 2871"/>
                <a:gd name="T82" fmla="*/ 1379 w 2107"/>
                <a:gd name="T83" fmla="*/ 502 h 2871"/>
                <a:gd name="T84" fmla="*/ 1293 w 2107"/>
                <a:gd name="T85" fmla="*/ 502 h 2871"/>
                <a:gd name="T86" fmla="*/ 1293 w 2107"/>
                <a:gd name="T87" fmla="*/ 357 h 2871"/>
                <a:gd name="T88" fmla="*/ 1226 w 2107"/>
                <a:gd name="T89" fmla="*/ 291 h 2871"/>
                <a:gd name="T90" fmla="*/ 881 w 2107"/>
                <a:gd name="T91" fmla="*/ 291 h 2871"/>
                <a:gd name="T92" fmla="*/ 909 w 2107"/>
                <a:gd name="T93" fmla="*/ 1817 h 2871"/>
                <a:gd name="T94" fmla="*/ 987 w 2107"/>
                <a:gd name="T95" fmla="*/ 1689 h 2871"/>
                <a:gd name="T96" fmla="*/ 987 w 2107"/>
                <a:gd name="T97" fmla="*/ 1289 h 2871"/>
                <a:gd name="T98" fmla="*/ 1053 w 2107"/>
                <a:gd name="T99" fmla="*/ 1222 h 2871"/>
                <a:gd name="T100" fmla="*/ 1120 w 2107"/>
                <a:gd name="T101" fmla="*/ 1289 h 2871"/>
                <a:gd name="T102" fmla="*/ 1120 w 2107"/>
                <a:gd name="T103" fmla="*/ 1689 h 2871"/>
                <a:gd name="T104" fmla="*/ 1198 w 2107"/>
                <a:gd name="T105" fmla="*/ 1817 h 2871"/>
                <a:gd name="T106" fmla="*/ 1053 w 2107"/>
                <a:gd name="T107" fmla="*/ 1962 h 2871"/>
                <a:gd name="T108" fmla="*/ 909 w 2107"/>
                <a:gd name="T109" fmla="*/ 1817 h 2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07" h="2871">
                  <a:moveTo>
                    <a:pt x="1218" y="776"/>
                  </a:moveTo>
                  <a:lnTo>
                    <a:pt x="1218" y="741"/>
                  </a:lnTo>
                  <a:lnTo>
                    <a:pt x="1226" y="741"/>
                  </a:lnTo>
                  <a:cubicBezTo>
                    <a:pt x="1263" y="741"/>
                    <a:pt x="1293" y="711"/>
                    <a:pt x="1293" y="674"/>
                  </a:cubicBezTo>
                  <a:lnTo>
                    <a:pt x="1293" y="636"/>
                  </a:lnTo>
                  <a:lnTo>
                    <a:pt x="1446" y="636"/>
                  </a:lnTo>
                  <a:cubicBezTo>
                    <a:pt x="1483" y="636"/>
                    <a:pt x="1512" y="606"/>
                    <a:pt x="1512" y="569"/>
                  </a:cubicBezTo>
                  <a:lnTo>
                    <a:pt x="1512" y="288"/>
                  </a:lnTo>
                  <a:cubicBezTo>
                    <a:pt x="1512" y="129"/>
                    <a:pt x="1383" y="0"/>
                    <a:pt x="1224" y="0"/>
                  </a:cubicBezTo>
                  <a:lnTo>
                    <a:pt x="1055" y="0"/>
                  </a:lnTo>
                  <a:cubicBezTo>
                    <a:pt x="1054" y="0"/>
                    <a:pt x="1054" y="0"/>
                    <a:pt x="1053" y="0"/>
                  </a:cubicBezTo>
                  <a:cubicBezTo>
                    <a:pt x="1053" y="0"/>
                    <a:pt x="1052" y="0"/>
                    <a:pt x="1052" y="0"/>
                  </a:cubicBezTo>
                  <a:lnTo>
                    <a:pt x="883" y="0"/>
                  </a:lnTo>
                  <a:cubicBezTo>
                    <a:pt x="724" y="0"/>
                    <a:pt x="594" y="129"/>
                    <a:pt x="594" y="288"/>
                  </a:cubicBezTo>
                  <a:lnTo>
                    <a:pt x="594" y="569"/>
                  </a:lnTo>
                  <a:cubicBezTo>
                    <a:pt x="594" y="606"/>
                    <a:pt x="624" y="636"/>
                    <a:pt x="661" y="636"/>
                  </a:cubicBezTo>
                  <a:lnTo>
                    <a:pt x="814" y="636"/>
                  </a:lnTo>
                  <a:lnTo>
                    <a:pt x="814" y="674"/>
                  </a:lnTo>
                  <a:cubicBezTo>
                    <a:pt x="814" y="711"/>
                    <a:pt x="844" y="741"/>
                    <a:pt x="881" y="741"/>
                  </a:cubicBezTo>
                  <a:lnTo>
                    <a:pt x="889" y="741"/>
                  </a:lnTo>
                  <a:lnTo>
                    <a:pt x="889" y="776"/>
                  </a:lnTo>
                  <a:cubicBezTo>
                    <a:pt x="386" y="855"/>
                    <a:pt x="0" y="1292"/>
                    <a:pt x="0" y="1817"/>
                  </a:cubicBezTo>
                  <a:cubicBezTo>
                    <a:pt x="0" y="2398"/>
                    <a:pt x="472" y="2871"/>
                    <a:pt x="1053" y="2871"/>
                  </a:cubicBezTo>
                  <a:cubicBezTo>
                    <a:pt x="1634" y="2871"/>
                    <a:pt x="2107" y="2398"/>
                    <a:pt x="2107" y="1817"/>
                  </a:cubicBezTo>
                  <a:cubicBezTo>
                    <a:pt x="2107" y="1292"/>
                    <a:pt x="1721" y="855"/>
                    <a:pt x="1218" y="776"/>
                  </a:cubicBezTo>
                  <a:close/>
                  <a:moveTo>
                    <a:pt x="1053" y="1108"/>
                  </a:moveTo>
                  <a:cubicBezTo>
                    <a:pt x="1444" y="1108"/>
                    <a:pt x="1762" y="1426"/>
                    <a:pt x="1762" y="1817"/>
                  </a:cubicBezTo>
                  <a:cubicBezTo>
                    <a:pt x="1762" y="2208"/>
                    <a:pt x="1444" y="2526"/>
                    <a:pt x="1053" y="2526"/>
                  </a:cubicBezTo>
                  <a:cubicBezTo>
                    <a:pt x="663" y="2526"/>
                    <a:pt x="345" y="2208"/>
                    <a:pt x="345" y="1817"/>
                  </a:cubicBezTo>
                  <a:cubicBezTo>
                    <a:pt x="345" y="1426"/>
                    <a:pt x="663" y="1108"/>
                    <a:pt x="1053" y="1108"/>
                  </a:cubicBezTo>
                  <a:close/>
                  <a:moveTo>
                    <a:pt x="881" y="291"/>
                  </a:moveTo>
                  <a:cubicBezTo>
                    <a:pt x="844" y="291"/>
                    <a:pt x="814" y="320"/>
                    <a:pt x="814" y="357"/>
                  </a:cubicBezTo>
                  <a:lnTo>
                    <a:pt x="814" y="502"/>
                  </a:lnTo>
                  <a:lnTo>
                    <a:pt x="728" y="502"/>
                  </a:lnTo>
                  <a:lnTo>
                    <a:pt x="728" y="288"/>
                  </a:lnTo>
                  <a:cubicBezTo>
                    <a:pt x="728" y="203"/>
                    <a:pt x="797" y="133"/>
                    <a:pt x="883" y="133"/>
                  </a:cubicBezTo>
                  <a:lnTo>
                    <a:pt x="1052" y="133"/>
                  </a:lnTo>
                  <a:cubicBezTo>
                    <a:pt x="1052" y="133"/>
                    <a:pt x="1053" y="133"/>
                    <a:pt x="1053" y="133"/>
                  </a:cubicBezTo>
                  <a:cubicBezTo>
                    <a:pt x="1054" y="133"/>
                    <a:pt x="1054" y="133"/>
                    <a:pt x="1055" y="133"/>
                  </a:cubicBezTo>
                  <a:lnTo>
                    <a:pt x="1224" y="133"/>
                  </a:lnTo>
                  <a:cubicBezTo>
                    <a:pt x="1310" y="133"/>
                    <a:pt x="1379" y="203"/>
                    <a:pt x="1379" y="288"/>
                  </a:cubicBezTo>
                  <a:lnTo>
                    <a:pt x="1379" y="502"/>
                  </a:lnTo>
                  <a:lnTo>
                    <a:pt x="1293" y="502"/>
                  </a:lnTo>
                  <a:lnTo>
                    <a:pt x="1293" y="357"/>
                  </a:lnTo>
                  <a:cubicBezTo>
                    <a:pt x="1293" y="320"/>
                    <a:pt x="1263" y="291"/>
                    <a:pt x="1226" y="291"/>
                  </a:cubicBezTo>
                  <a:lnTo>
                    <a:pt x="881" y="291"/>
                  </a:lnTo>
                  <a:close/>
                  <a:moveTo>
                    <a:pt x="909" y="1817"/>
                  </a:moveTo>
                  <a:cubicBezTo>
                    <a:pt x="909" y="1762"/>
                    <a:pt x="941" y="1713"/>
                    <a:pt x="987" y="1689"/>
                  </a:cubicBezTo>
                  <a:lnTo>
                    <a:pt x="987" y="1289"/>
                  </a:lnTo>
                  <a:cubicBezTo>
                    <a:pt x="987" y="1252"/>
                    <a:pt x="1017" y="1222"/>
                    <a:pt x="1053" y="1222"/>
                  </a:cubicBezTo>
                  <a:cubicBezTo>
                    <a:pt x="1090" y="1222"/>
                    <a:pt x="1120" y="1252"/>
                    <a:pt x="1120" y="1289"/>
                  </a:cubicBezTo>
                  <a:lnTo>
                    <a:pt x="1120" y="1689"/>
                  </a:lnTo>
                  <a:cubicBezTo>
                    <a:pt x="1166" y="1713"/>
                    <a:pt x="1198" y="1762"/>
                    <a:pt x="1198" y="1817"/>
                  </a:cubicBezTo>
                  <a:cubicBezTo>
                    <a:pt x="1198" y="1897"/>
                    <a:pt x="1133" y="1962"/>
                    <a:pt x="1053" y="1962"/>
                  </a:cubicBezTo>
                  <a:cubicBezTo>
                    <a:pt x="974" y="1962"/>
                    <a:pt x="909" y="1897"/>
                    <a:pt x="909" y="18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文本框 84">
              <a:extLst>
                <a:ext uri="{FF2B5EF4-FFF2-40B4-BE49-F238E27FC236}">
                  <a16:creationId xmlns:a16="http://schemas.microsoft.com/office/drawing/2014/main" id="{C6F22118-12ED-B69A-EB10-F6976FBBB3EA}"/>
                </a:ext>
              </a:extLst>
            </p:cNvPr>
            <p:cNvSpPr txBox="1"/>
            <p:nvPr/>
          </p:nvSpPr>
          <p:spPr>
            <a:xfrm>
              <a:off x="2868117" y="2153048"/>
              <a:ext cx="674332" cy="369332"/>
            </a:xfrm>
            <a:prstGeom prst="rect">
              <a:avLst/>
            </a:prstGeom>
            <a:noFill/>
          </p:spPr>
          <p:txBody>
            <a:bodyPr wrap="square" rtlCol="0">
              <a:spAutoFit/>
            </a:bodyPr>
            <a:lstStyle/>
            <a:p>
              <a:r>
                <a:rPr lang="zh-CN" altLang="en-US" b="1" dirty="0"/>
                <a:t>超时</a:t>
              </a:r>
              <a:endParaRPr lang="en-US" altLang="zh-CN" b="1" dirty="0"/>
            </a:p>
          </p:txBody>
        </p:sp>
        <p:sp>
          <p:nvSpPr>
            <p:cNvPr id="86" name="文本框 85">
              <a:extLst>
                <a:ext uri="{FF2B5EF4-FFF2-40B4-BE49-F238E27FC236}">
                  <a16:creationId xmlns:a16="http://schemas.microsoft.com/office/drawing/2014/main" id="{208D4F34-C59B-8211-E158-30494517539F}"/>
                </a:ext>
              </a:extLst>
            </p:cNvPr>
            <p:cNvSpPr txBox="1"/>
            <p:nvPr/>
          </p:nvSpPr>
          <p:spPr>
            <a:xfrm>
              <a:off x="2507821" y="2489478"/>
              <a:ext cx="1595231" cy="369332"/>
            </a:xfrm>
            <a:prstGeom prst="rect">
              <a:avLst/>
            </a:prstGeom>
            <a:noFill/>
          </p:spPr>
          <p:txBody>
            <a:bodyPr wrap="square" rtlCol="0">
              <a:spAutoFit/>
            </a:bodyPr>
            <a:lstStyle/>
            <a:p>
              <a:r>
                <a:rPr lang="zh-CN" altLang="en-US" b="1" dirty="0">
                  <a:solidFill>
                    <a:schemeClr val="accent1"/>
                  </a:solidFill>
                </a:rPr>
                <a:t>持续计时器</a:t>
              </a:r>
              <a:endParaRPr lang="en-US" altLang="zh-CN" b="1" dirty="0">
                <a:solidFill>
                  <a:schemeClr val="accent1"/>
                </a:solidFill>
              </a:endParaRPr>
            </a:p>
          </p:txBody>
        </p:sp>
      </p:grpSp>
      <p:grpSp>
        <p:nvGrpSpPr>
          <p:cNvPr id="39" name="组合 38">
            <a:extLst>
              <a:ext uri="{FF2B5EF4-FFF2-40B4-BE49-F238E27FC236}">
                <a16:creationId xmlns:a16="http://schemas.microsoft.com/office/drawing/2014/main" id="{6F51DC2B-6E2C-141D-730B-2CF3428F7A47}"/>
              </a:ext>
            </a:extLst>
          </p:cNvPr>
          <p:cNvGrpSpPr/>
          <p:nvPr/>
        </p:nvGrpSpPr>
        <p:grpSpPr>
          <a:xfrm>
            <a:off x="3941291" y="3226896"/>
            <a:ext cx="4316319" cy="377110"/>
            <a:chOff x="3941291" y="3161583"/>
            <a:chExt cx="4316319" cy="377110"/>
          </a:xfrm>
        </p:grpSpPr>
        <p:cxnSp>
          <p:nvCxnSpPr>
            <p:cNvPr id="88" name="直接箭头连接符 87">
              <a:extLst>
                <a:ext uri="{FF2B5EF4-FFF2-40B4-BE49-F238E27FC236}">
                  <a16:creationId xmlns:a16="http://schemas.microsoft.com/office/drawing/2014/main" id="{6706A6D3-1ACB-7637-D735-53E511499AB1}"/>
                </a:ext>
              </a:extLst>
            </p:cNvPr>
            <p:cNvCxnSpPr>
              <a:cxnSpLocks/>
            </p:cNvCxnSpPr>
            <p:nvPr/>
          </p:nvCxnSpPr>
          <p:spPr>
            <a:xfrm>
              <a:off x="3941291" y="3538693"/>
              <a:ext cx="4316319"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6EF79A36-FEEB-8F4A-9CF2-A9301A4BDAC8}"/>
                </a:ext>
              </a:extLst>
            </p:cNvPr>
            <p:cNvSpPr txBox="1"/>
            <p:nvPr/>
          </p:nvSpPr>
          <p:spPr>
            <a:xfrm>
              <a:off x="4032295" y="3161583"/>
              <a:ext cx="3918857" cy="369332"/>
            </a:xfrm>
            <a:prstGeom prst="rect">
              <a:avLst/>
            </a:prstGeom>
            <a:noFill/>
          </p:spPr>
          <p:txBody>
            <a:bodyPr wrap="square" rtlCol="0">
              <a:spAutoFit/>
            </a:bodyPr>
            <a:lstStyle/>
            <a:p>
              <a:pPr algn="ctr"/>
              <a:r>
                <a:rPr lang="zh-CN" altLang="en-US" b="1" dirty="0">
                  <a:solidFill>
                    <a:schemeClr val="accent5"/>
                  </a:solidFill>
                </a:rPr>
                <a:t>携带</a:t>
              </a:r>
              <a:r>
                <a:rPr lang="en-US" altLang="zh-CN" b="1" dirty="0">
                  <a:solidFill>
                    <a:schemeClr val="accent5"/>
                  </a:solidFill>
                </a:rPr>
                <a:t>1</a:t>
              </a:r>
              <a:r>
                <a:rPr lang="zh-CN" altLang="en-US" b="1" dirty="0">
                  <a:solidFill>
                    <a:schemeClr val="accent5"/>
                  </a:solidFill>
                </a:rPr>
                <a:t>字节数据的零窗口探测报文段</a:t>
              </a:r>
            </a:p>
          </p:txBody>
        </p:sp>
      </p:grpSp>
      <p:grpSp>
        <p:nvGrpSpPr>
          <p:cNvPr id="92" name="组合 91">
            <a:extLst>
              <a:ext uri="{FF2B5EF4-FFF2-40B4-BE49-F238E27FC236}">
                <a16:creationId xmlns:a16="http://schemas.microsoft.com/office/drawing/2014/main" id="{0902EC82-19E4-86DD-B3E2-B6B209C0735C}"/>
              </a:ext>
            </a:extLst>
          </p:cNvPr>
          <p:cNvGrpSpPr/>
          <p:nvPr/>
        </p:nvGrpSpPr>
        <p:grpSpPr>
          <a:xfrm>
            <a:off x="3945225" y="3765998"/>
            <a:ext cx="4301545" cy="369332"/>
            <a:chOff x="3960885" y="2019904"/>
            <a:chExt cx="4301545" cy="369332"/>
          </a:xfrm>
        </p:grpSpPr>
        <p:cxnSp>
          <p:nvCxnSpPr>
            <p:cNvPr id="93" name="直接箭头连接符 92">
              <a:extLst>
                <a:ext uri="{FF2B5EF4-FFF2-40B4-BE49-F238E27FC236}">
                  <a16:creationId xmlns:a16="http://schemas.microsoft.com/office/drawing/2014/main" id="{DB53B676-B9C8-1004-F5ED-085B7329F83B}"/>
                </a:ext>
              </a:extLst>
            </p:cNvPr>
            <p:cNvCxnSpPr>
              <a:cxnSpLocks/>
            </p:cNvCxnSpPr>
            <p:nvPr/>
          </p:nvCxnSpPr>
          <p:spPr>
            <a:xfrm flipV="1">
              <a:off x="3960885" y="2383881"/>
              <a:ext cx="4301545" cy="5355"/>
            </a:xfrm>
            <a:prstGeom prst="straightConnector1">
              <a:avLst/>
            </a:prstGeom>
            <a:ln w="381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B603AC5E-C060-9E6A-3A93-CD4C0D4A42E8}"/>
                </a:ext>
              </a:extLst>
            </p:cNvPr>
            <p:cNvSpPr txBox="1"/>
            <p:nvPr/>
          </p:nvSpPr>
          <p:spPr>
            <a:xfrm>
              <a:off x="5179921" y="2019904"/>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95" name="文本框 94">
              <a:extLst>
                <a:ext uri="{FF2B5EF4-FFF2-40B4-BE49-F238E27FC236}">
                  <a16:creationId xmlns:a16="http://schemas.microsoft.com/office/drawing/2014/main" id="{1623D902-19D5-B915-2DB7-FA5364FD6C36}"/>
                </a:ext>
              </a:extLst>
            </p:cNvPr>
            <p:cNvSpPr txBox="1"/>
            <p:nvPr/>
          </p:nvSpPr>
          <p:spPr>
            <a:xfrm>
              <a:off x="6230035" y="2019904"/>
              <a:ext cx="1012088" cy="369332"/>
            </a:xfrm>
            <a:prstGeom prst="rect">
              <a:avLst/>
            </a:prstGeom>
            <a:noFill/>
          </p:spPr>
          <p:txBody>
            <a:bodyPr wrap="square" rtlCol="0">
              <a:spAutoFit/>
            </a:bodyPr>
            <a:lstStyle/>
            <a:p>
              <a:pPr algn="ctr"/>
              <a:r>
                <a:rPr lang="en-US" altLang="zh-CN" b="1" dirty="0"/>
                <a:t>rwnd=0</a:t>
              </a:r>
              <a:endParaRPr lang="zh-CN" altLang="en-US" b="1" dirty="0"/>
            </a:p>
          </p:txBody>
        </p:sp>
      </p:grpSp>
      <p:grpSp>
        <p:nvGrpSpPr>
          <p:cNvPr id="98" name="组合 97">
            <a:extLst>
              <a:ext uri="{FF2B5EF4-FFF2-40B4-BE49-F238E27FC236}">
                <a16:creationId xmlns:a16="http://schemas.microsoft.com/office/drawing/2014/main" id="{8B662428-2BE5-8A6A-C0B1-ED809CA8A9C3}"/>
              </a:ext>
            </a:extLst>
          </p:cNvPr>
          <p:cNvGrpSpPr/>
          <p:nvPr/>
        </p:nvGrpSpPr>
        <p:grpSpPr>
          <a:xfrm>
            <a:off x="2507820" y="3788353"/>
            <a:ext cx="1595231" cy="728536"/>
            <a:chOff x="2507821" y="2130274"/>
            <a:chExt cx="1595231" cy="728536"/>
          </a:xfrm>
        </p:grpSpPr>
        <p:sp>
          <p:nvSpPr>
            <p:cNvPr id="99" name="stop-stopwatch_73724">
              <a:extLst>
                <a:ext uri="{FF2B5EF4-FFF2-40B4-BE49-F238E27FC236}">
                  <a16:creationId xmlns:a16="http://schemas.microsoft.com/office/drawing/2014/main" id="{EDD62A97-4EFB-C252-4D0E-E87D64720C2E}"/>
                </a:ext>
              </a:extLst>
            </p:cNvPr>
            <p:cNvSpPr/>
            <p:nvPr/>
          </p:nvSpPr>
          <p:spPr>
            <a:xfrm>
              <a:off x="3305437" y="2130274"/>
              <a:ext cx="271457" cy="369333"/>
            </a:xfrm>
            <a:custGeom>
              <a:avLst/>
              <a:gdLst>
                <a:gd name="T0" fmla="*/ 1218 w 2107"/>
                <a:gd name="T1" fmla="*/ 776 h 2871"/>
                <a:gd name="T2" fmla="*/ 1218 w 2107"/>
                <a:gd name="T3" fmla="*/ 741 h 2871"/>
                <a:gd name="T4" fmla="*/ 1226 w 2107"/>
                <a:gd name="T5" fmla="*/ 741 h 2871"/>
                <a:gd name="T6" fmla="*/ 1293 w 2107"/>
                <a:gd name="T7" fmla="*/ 674 h 2871"/>
                <a:gd name="T8" fmla="*/ 1293 w 2107"/>
                <a:gd name="T9" fmla="*/ 636 h 2871"/>
                <a:gd name="T10" fmla="*/ 1446 w 2107"/>
                <a:gd name="T11" fmla="*/ 636 h 2871"/>
                <a:gd name="T12" fmla="*/ 1512 w 2107"/>
                <a:gd name="T13" fmla="*/ 569 h 2871"/>
                <a:gd name="T14" fmla="*/ 1512 w 2107"/>
                <a:gd name="T15" fmla="*/ 288 h 2871"/>
                <a:gd name="T16" fmla="*/ 1224 w 2107"/>
                <a:gd name="T17" fmla="*/ 0 h 2871"/>
                <a:gd name="T18" fmla="*/ 1055 w 2107"/>
                <a:gd name="T19" fmla="*/ 0 h 2871"/>
                <a:gd name="T20" fmla="*/ 1053 w 2107"/>
                <a:gd name="T21" fmla="*/ 0 h 2871"/>
                <a:gd name="T22" fmla="*/ 1052 w 2107"/>
                <a:gd name="T23" fmla="*/ 0 h 2871"/>
                <a:gd name="T24" fmla="*/ 883 w 2107"/>
                <a:gd name="T25" fmla="*/ 0 h 2871"/>
                <a:gd name="T26" fmla="*/ 594 w 2107"/>
                <a:gd name="T27" fmla="*/ 288 h 2871"/>
                <a:gd name="T28" fmla="*/ 594 w 2107"/>
                <a:gd name="T29" fmla="*/ 569 h 2871"/>
                <a:gd name="T30" fmla="*/ 661 w 2107"/>
                <a:gd name="T31" fmla="*/ 636 h 2871"/>
                <a:gd name="T32" fmla="*/ 814 w 2107"/>
                <a:gd name="T33" fmla="*/ 636 h 2871"/>
                <a:gd name="T34" fmla="*/ 814 w 2107"/>
                <a:gd name="T35" fmla="*/ 674 h 2871"/>
                <a:gd name="T36" fmla="*/ 881 w 2107"/>
                <a:gd name="T37" fmla="*/ 741 h 2871"/>
                <a:gd name="T38" fmla="*/ 889 w 2107"/>
                <a:gd name="T39" fmla="*/ 741 h 2871"/>
                <a:gd name="T40" fmla="*/ 889 w 2107"/>
                <a:gd name="T41" fmla="*/ 776 h 2871"/>
                <a:gd name="T42" fmla="*/ 0 w 2107"/>
                <a:gd name="T43" fmla="*/ 1817 h 2871"/>
                <a:gd name="T44" fmla="*/ 1053 w 2107"/>
                <a:gd name="T45" fmla="*/ 2871 h 2871"/>
                <a:gd name="T46" fmla="*/ 2107 w 2107"/>
                <a:gd name="T47" fmla="*/ 1817 h 2871"/>
                <a:gd name="T48" fmla="*/ 1218 w 2107"/>
                <a:gd name="T49" fmla="*/ 776 h 2871"/>
                <a:gd name="T50" fmla="*/ 1053 w 2107"/>
                <a:gd name="T51" fmla="*/ 1108 h 2871"/>
                <a:gd name="T52" fmla="*/ 1762 w 2107"/>
                <a:gd name="T53" fmla="*/ 1817 h 2871"/>
                <a:gd name="T54" fmla="*/ 1053 w 2107"/>
                <a:gd name="T55" fmla="*/ 2526 h 2871"/>
                <a:gd name="T56" fmla="*/ 345 w 2107"/>
                <a:gd name="T57" fmla="*/ 1817 h 2871"/>
                <a:gd name="T58" fmla="*/ 1053 w 2107"/>
                <a:gd name="T59" fmla="*/ 1108 h 2871"/>
                <a:gd name="T60" fmla="*/ 881 w 2107"/>
                <a:gd name="T61" fmla="*/ 291 h 2871"/>
                <a:gd name="T62" fmla="*/ 814 w 2107"/>
                <a:gd name="T63" fmla="*/ 357 h 2871"/>
                <a:gd name="T64" fmla="*/ 814 w 2107"/>
                <a:gd name="T65" fmla="*/ 502 h 2871"/>
                <a:gd name="T66" fmla="*/ 728 w 2107"/>
                <a:gd name="T67" fmla="*/ 502 h 2871"/>
                <a:gd name="T68" fmla="*/ 728 w 2107"/>
                <a:gd name="T69" fmla="*/ 288 h 2871"/>
                <a:gd name="T70" fmla="*/ 883 w 2107"/>
                <a:gd name="T71" fmla="*/ 133 h 2871"/>
                <a:gd name="T72" fmla="*/ 1052 w 2107"/>
                <a:gd name="T73" fmla="*/ 133 h 2871"/>
                <a:gd name="T74" fmla="*/ 1053 w 2107"/>
                <a:gd name="T75" fmla="*/ 133 h 2871"/>
                <a:gd name="T76" fmla="*/ 1055 w 2107"/>
                <a:gd name="T77" fmla="*/ 133 h 2871"/>
                <a:gd name="T78" fmla="*/ 1224 w 2107"/>
                <a:gd name="T79" fmla="*/ 133 h 2871"/>
                <a:gd name="T80" fmla="*/ 1379 w 2107"/>
                <a:gd name="T81" fmla="*/ 288 h 2871"/>
                <a:gd name="T82" fmla="*/ 1379 w 2107"/>
                <a:gd name="T83" fmla="*/ 502 h 2871"/>
                <a:gd name="T84" fmla="*/ 1293 w 2107"/>
                <a:gd name="T85" fmla="*/ 502 h 2871"/>
                <a:gd name="T86" fmla="*/ 1293 w 2107"/>
                <a:gd name="T87" fmla="*/ 357 h 2871"/>
                <a:gd name="T88" fmla="*/ 1226 w 2107"/>
                <a:gd name="T89" fmla="*/ 291 h 2871"/>
                <a:gd name="T90" fmla="*/ 881 w 2107"/>
                <a:gd name="T91" fmla="*/ 291 h 2871"/>
                <a:gd name="T92" fmla="*/ 909 w 2107"/>
                <a:gd name="T93" fmla="*/ 1817 h 2871"/>
                <a:gd name="T94" fmla="*/ 987 w 2107"/>
                <a:gd name="T95" fmla="*/ 1689 h 2871"/>
                <a:gd name="T96" fmla="*/ 987 w 2107"/>
                <a:gd name="T97" fmla="*/ 1289 h 2871"/>
                <a:gd name="T98" fmla="*/ 1053 w 2107"/>
                <a:gd name="T99" fmla="*/ 1222 h 2871"/>
                <a:gd name="T100" fmla="*/ 1120 w 2107"/>
                <a:gd name="T101" fmla="*/ 1289 h 2871"/>
                <a:gd name="T102" fmla="*/ 1120 w 2107"/>
                <a:gd name="T103" fmla="*/ 1689 h 2871"/>
                <a:gd name="T104" fmla="*/ 1198 w 2107"/>
                <a:gd name="T105" fmla="*/ 1817 h 2871"/>
                <a:gd name="T106" fmla="*/ 1053 w 2107"/>
                <a:gd name="T107" fmla="*/ 1962 h 2871"/>
                <a:gd name="T108" fmla="*/ 909 w 2107"/>
                <a:gd name="T109" fmla="*/ 1817 h 2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07" h="2871">
                  <a:moveTo>
                    <a:pt x="1218" y="776"/>
                  </a:moveTo>
                  <a:lnTo>
                    <a:pt x="1218" y="741"/>
                  </a:lnTo>
                  <a:lnTo>
                    <a:pt x="1226" y="741"/>
                  </a:lnTo>
                  <a:cubicBezTo>
                    <a:pt x="1263" y="741"/>
                    <a:pt x="1293" y="711"/>
                    <a:pt x="1293" y="674"/>
                  </a:cubicBezTo>
                  <a:lnTo>
                    <a:pt x="1293" y="636"/>
                  </a:lnTo>
                  <a:lnTo>
                    <a:pt x="1446" y="636"/>
                  </a:lnTo>
                  <a:cubicBezTo>
                    <a:pt x="1483" y="636"/>
                    <a:pt x="1512" y="606"/>
                    <a:pt x="1512" y="569"/>
                  </a:cubicBezTo>
                  <a:lnTo>
                    <a:pt x="1512" y="288"/>
                  </a:lnTo>
                  <a:cubicBezTo>
                    <a:pt x="1512" y="129"/>
                    <a:pt x="1383" y="0"/>
                    <a:pt x="1224" y="0"/>
                  </a:cubicBezTo>
                  <a:lnTo>
                    <a:pt x="1055" y="0"/>
                  </a:lnTo>
                  <a:cubicBezTo>
                    <a:pt x="1054" y="0"/>
                    <a:pt x="1054" y="0"/>
                    <a:pt x="1053" y="0"/>
                  </a:cubicBezTo>
                  <a:cubicBezTo>
                    <a:pt x="1053" y="0"/>
                    <a:pt x="1052" y="0"/>
                    <a:pt x="1052" y="0"/>
                  </a:cubicBezTo>
                  <a:lnTo>
                    <a:pt x="883" y="0"/>
                  </a:lnTo>
                  <a:cubicBezTo>
                    <a:pt x="724" y="0"/>
                    <a:pt x="594" y="129"/>
                    <a:pt x="594" y="288"/>
                  </a:cubicBezTo>
                  <a:lnTo>
                    <a:pt x="594" y="569"/>
                  </a:lnTo>
                  <a:cubicBezTo>
                    <a:pt x="594" y="606"/>
                    <a:pt x="624" y="636"/>
                    <a:pt x="661" y="636"/>
                  </a:cubicBezTo>
                  <a:lnTo>
                    <a:pt x="814" y="636"/>
                  </a:lnTo>
                  <a:lnTo>
                    <a:pt x="814" y="674"/>
                  </a:lnTo>
                  <a:cubicBezTo>
                    <a:pt x="814" y="711"/>
                    <a:pt x="844" y="741"/>
                    <a:pt x="881" y="741"/>
                  </a:cubicBezTo>
                  <a:lnTo>
                    <a:pt x="889" y="741"/>
                  </a:lnTo>
                  <a:lnTo>
                    <a:pt x="889" y="776"/>
                  </a:lnTo>
                  <a:cubicBezTo>
                    <a:pt x="386" y="855"/>
                    <a:pt x="0" y="1292"/>
                    <a:pt x="0" y="1817"/>
                  </a:cubicBezTo>
                  <a:cubicBezTo>
                    <a:pt x="0" y="2398"/>
                    <a:pt x="472" y="2871"/>
                    <a:pt x="1053" y="2871"/>
                  </a:cubicBezTo>
                  <a:cubicBezTo>
                    <a:pt x="1634" y="2871"/>
                    <a:pt x="2107" y="2398"/>
                    <a:pt x="2107" y="1817"/>
                  </a:cubicBezTo>
                  <a:cubicBezTo>
                    <a:pt x="2107" y="1292"/>
                    <a:pt x="1721" y="855"/>
                    <a:pt x="1218" y="776"/>
                  </a:cubicBezTo>
                  <a:close/>
                  <a:moveTo>
                    <a:pt x="1053" y="1108"/>
                  </a:moveTo>
                  <a:cubicBezTo>
                    <a:pt x="1444" y="1108"/>
                    <a:pt x="1762" y="1426"/>
                    <a:pt x="1762" y="1817"/>
                  </a:cubicBezTo>
                  <a:cubicBezTo>
                    <a:pt x="1762" y="2208"/>
                    <a:pt x="1444" y="2526"/>
                    <a:pt x="1053" y="2526"/>
                  </a:cubicBezTo>
                  <a:cubicBezTo>
                    <a:pt x="663" y="2526"/>
                    <a:pt x="345" y="2208"/>
                    <a:pt x="345" y="1817"/>
                  </a:cubicBezTo>
                  <a:cubicBezTo>
                    <a:pt x="345" y="1426"/>
                    <a:pt x="663" y="1108"/>
                    <a:pt x="1053" y="1108"/>
                  </a:cubicBezTo>
                  <a:close/>
                  <a:moveTo>
                    <a:pt x="881" y="291"/>
                  </a:moveTo>
                  <a:cubicBezTo>
                    <a:pt x="844" y="291"/>
                    <a:pt x="814" y="320"/>
                    <a:pt x="814" y="357"/>
                  </a:cubicBezTo>
                  <a:lnTo>
                    <a:pt x="814" y="502"/>
                  </a:lnTo>
                  <a:lnTo>
                    <a:pt x="728" y="502"/>
                  </a:lnTo>
                  <a:lnTo>
                    <a:pt x="728" y="288"/>
                  </a:lnTo>
                  <a:cubicBezTo>
                    <a:pt x="728" y="203"/>
                    <a:pt x="797" y="133"/>
                    <a:pt x="883" y="133"/>
                  </a:cubicBezTo>
                  <a:lnTo>
                    <a:pt x="1052" y="133"/>
                  </a:lnTo>
                  <a:cubicBezTo>
                    <a:pt x="1052" y="133"/>
                    <a:pt x="1053" y="133"/>
                    <a:pt x="1053" y="133"/>
                  </a:cubicBezTo>
                  <a:cubicBezTo>
                    <a:pt x="1054" y="133"/>
                    <a:pt x="1054" y="133"/>
                    <a:pt x="1055" y="133"/>
                  </a:cubicBezTo>
                  <a:lnTo>
                    <a:pt x="1224" y="133"/>
                  </a:lnTo>
                  <a:cubicBezTo>
                    <a:pt x="1310" y="133"/>
                    <a:pt x="1379" y="203"/>
                    <a:pt x="1379" y="288"/>
                  </a:cubicBezTo>
                  <a:lnTo>
                    <a:pt x="1379" y="502"/>
                  </a:lnTo>
                  <a:lnTo>
                    <a:pt x="1293" y="502"/>
                  </a:lnTo>
                  <a:lnTo>
                    <a:pt x="1293" y="357"/>
                  </a:lnTo>
                  <a:cubicBezTo>
                    <a:pt x="1293" y="320"/>
                    <a:pt x="1263" y="291"/>
                    <a:pt x="1226" y="291"/>
                  </a:cubicBezTo>
                  <a:lnTo>
                    <a:pt x="881" y="291"/>
                  </a:lnTo>
                  <a:close/>
                  <a:moveTo>
                    <a:pt x="909" y="1817"/>
                  </a:moveTo>
                  <a:cubicBezTo>
                    <a:pt x="909" y="1762"/>
                    <a:pt x="941" y="1713"/>
                    <a:pt x="987" y="1689"/>
                  </a:cubicBezTo>
                  <a:lnTo>
                    <a:pt x="987" y="1289"/>
                  </a:lnTo>
                  <a:cubicBezTo>
                    <a:pt x="987" y="1252"/>
                    <a:pt x="1017" y="1222"/>
                    <a:pt x="1053" y="1222"/>
                  </a:cubicBezTo>
                  <a:cubicBezTo>
                    <a:pt x="1090" y="1222"/>
                    <a:pt x="1120" y="1252"/>
                    <a:pt x="1120" y="1289"/>
                  </a:cubicBezTo>
                  <a:lnTo>
                    <a:pt x="1120" y="1689"/>
                  </a:lnTo>
                  <a:cubicBezTo>
                    <a:pt x="1166" y="1713"/>
                    <a:pt x="1198" y="1762"/>
                    <a:pt x="1198" y="1817"/>
                  </a:cubicBezTo>
                  <a:cubicBezTo>
                    <a:pt x="1198" y="1897"/>
                    <a:pt x="1133" y="1962"/>
                    <a:pt x="1053" y="1962"/>
                  </a:cubicBezTo>
                  <a:cubicBezTo>
                    <a:pt x="974" y="1962"/>
                    <a:pt x="909" y="1897"/>
                    <a:pt x="909" y="18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文本框 99">
              <a:extLst>
                <a:ext uri="{FF2B5EF4-FFF2-40B4-BE49-F238E27FC236}">
                  <a16:creationId xmlns:a16="http://schemas.microsoft.com/office/drawing/2014/main" id="{D5D331DB-E7C9-6738-66C7-A5C043A1884D}"/>
                </a:ext>
              </a:extLst>
            </p:cNvPr>
            <p:cNvSpPr txBox="1"/>
            <p:nvPr/>
          </p:nvSpPr>
          <p:spPr>
            <a:xfrm>
              <a:off x="2690404" y="2199215"/>
              <a:ext cx="674332" cy="369332"/>
            </a:xfrm>
            <a:prstGeom prst="rect">
              <a:avLst/>
            </a:prstGeom>
            <a:noFill/>
          </p:spPr>
          <p:txBody>
            <a:bodyPr wrap="square" rtlCol="0">
              <a:spAutoFit/>
            </a:bodyPr>
            <a:lstStyle/>
            <a:p>
              <a:r>
                <a:rPr lang="zh-CN" altLang="en-US" b="1" dirty="0"/>
                <a:t>启动</a:t>
              </a:r>
              <a:endParaRPr lang="en-US" altLang="zh-CN" b="1" dirty="0"/>
            </a:p>
          </p:txBody>
        </p:sp>
        <p:sp>
          <p:nvSpPr>
            <p:cNvPr id="101" name="文本框 100">
              <a:extLst>
                <a:ext uri="{FF2B5EF4-FFF2-40B4-BE49-F238E27FC236}">
                  <a16:creationId xmlns:a16="http://schemas.microsoft.com/office/drawing/2014/main" id="{20E7249C-006C-42F4-B8A8-6D15DE36E9B1}"/>
                </a:ext>
              </a:extLst>
            </p:cNvPr>
            <p:cNvSpPr txBox="1"/>
            <p:nvPr/>
          </p:nvSpPr>
          <p:spPr>
            <a:xfrm>
              <a:off x="2507821" y="2489478"/>
              <a:ext cx="1595231" cy="369332"/>
            </a:xfrm>
            <a:prstGeom prst="rect">
              <a:avLst/>
            </a:prstGeom>
            <a:noFill/>
          </p:spPr>
          <p:txBody>
            <a:bodyPr wrap="square" rtlCol="0">
              <a:spAutoFit/>
            </a:bodyPr>
            <a:lstStyle/>
            <a:p>
              <a:r>
                <a:rPr lang="zh-CN" altLang="en-US" b="1" dirty="0">
                  <a:solidFill>
                    <a:schemeClr val="accent1"/>
                  </a:solidFill>
                </a:rPr>
                <a:t>持续计时器</a:t>
              </a:r>
              <a:endParaRPr lang="en-US" altLang="zh-CN" b="1" dirty="0">
                <a:solidFill>
                  <a:schemeClr val="accent1"/>
                </a:solidFill>
              </a:endParaRPr>
            </a:p>
          </p:txBody>
        </p:sp>
      </p:grpSp>
      <p:grpSp>
        <p:nvGrpSpPr>
          <p:cNvPr id="102" name="组合 101">
            <a:extLst>
              <a:ext uri="{FF2B5EF4-FFF2-40B4-BE49-F238E27FC236}">
                <a16:creationId xmlns:a16="http://schemas.microsoft.com/office/drawing/2014/main" id="{177C2FF6-C5D5-B1F5-E7A7-B3451CD024C4}"/>
              </a:ext>
            </a:extLst>
          </p:cNvPr>
          <p:cNvGrpSpPr/>
          <p:nvPr/>
        </p:nvGrpSpPr>
        <p:grpSpPr>
          <a:xfrm>
            <a:off x="2507820" y="4786688"/>
            <a:ext cx="1595231" cy="738665"/>
            <a:chOff x="2507821" y="2120145"/>
            <a:chExt cx="1595231" cy="738665"/>
          </a:xfrm>
        </p:grpSpPr>
        <p:sp>
          <p:nvSpPr>
            <p:cNvPr id="103" name="stop-stopwatch_73724">
              <a:extLst>
                <a:ext uri="{FF2B5EF4-FFF2-40B4-BE49-F238E27FC236}">
                  <a16:creationId xmlns:a16="http://schemas.microsoft.com/office/drawing/2014/main" id="{2FEC729D-C326-3F99-4549-0374AB119CA7}"/>
                </a:ext>
              </a:extLst>
            </p:cNvPr>
            <p:cNvSpPr/>
            <p:nvPr/>
          </p:nvSpPr>
          <p:spPr>
            <a:xfrm>
              <a:off x="2628338" y="2120145"/>
              <a:ext cx="271457" cy="369333"/>
            </a:xfrm>
            <a:custGeom>
              <a:avLst/>
              <a:gdLst>
                <a:gd name="T0" fmla="*/ 1218 w 2107"/>
                <a:gd name="T1" fmla="*/ 776 h 2871"/>
                <a:gd name="T2" fmla="*/ 1218 w 2107"/>
                <a:gd name="T3" fmla="*/ 741 h 2871"/>
                <a:gd name="T4" fmla="*/ 1226 w 2107"/>
                <a:gd name="T5" fmla="*/ 741 h 2871"/>
                <a:gd name="T6" fmla="*/ 1293 w 2107"/>
                <a:gd name="T7" fmla="*/ 674 h 2871"/>
                <a:gd name="T8" fmla="*/ 1293 w 2107"/>
                <a:gd name="T9" fmla="*/ 636 h 2871"/>
                <a:gd name="T10" fmla="*/ 1446 w 2107"/>
                <a:gd name="T11" fmla="*/ 636 h 2871"/>
                <a:gd name="T12" fmla="*/ 1512 w 2107"/>
                <a:gd name="T13" fmla="*/ 569 h 2871"/>
                <a:gd name="T14" fmla="*/ 1512 w 2107"/>
                <a:gd name="T15" fmla="*/ 288 h 2871"/>
                <a:gd name="T16" fmla="*/ 1224 w 2107"/>
                <a:gd name="T17" fmla="*/ 0 h 2871"/>
                <a:gd name="T18" fmla="*/ 1055 w 2107"/>
                <a:gd name="T19" fmla="*/ 0 h 2871"/>
                <a:gd name="T20" fmla="*/ 1053 w 2107"/>
                <a:gd name="T21" fmla="*/ 0 h 2871"/>
                <a:gd name="T22" fmla="*/ 1052 w 2107"/>
                <a:gd name="T23" fmla="*/ 0 h 2871"/>
                <a:gd name="T24" fmla="*/ 883 w 2107"/>
                <a:gd name="T25" fmla="*/ 0 h 2871"/>
                <a:gd name="T26" fmla="*/ 594 w 2107"/>
                <a:gd name="T27" fmla="*/ 288 h 2871"/>
                <a:gd name="T28" fmla="*/ 594 w 2107"/>
                <a:gd name="T29" fmla="*/ 569 h 2871"/>
                <a:gd name="T30" fmla="*/ 661 w 2107"/>
                <a:gd name="T31" fmla="*/ 636 h 2871"/>
                <a:gd name="T32" fmla="*/ 814 w 2107"/>
                <a:gd name="T33" fmla="*/ 636 h 2871"/>
                <a:gd name="T34" fmla="*/ 814 w 2107"/>
                <a:gd name="T35" fmla="*/ 674 h 2871"/>
                <a:gd name="T36" fmla="*/ 881 w 2107"/>
                <a:gd name="T37" fmla="*/ 741 h 2871"/>
                <a:gd name="T38" fmla="*/ 889 w 2107"/>
                <a:gd name="T39" fmla="*/ 741 h 2871"/>
                <a:gd name="T40" fmla="*/ 889 w 2107"/>
                <a:gd name="T41" fmla="*/ 776 h 2871"/>
                <a:gd name="T42" fmla="*/ 0 w 2107"/>
                <a:gd name="T43" fmla="*/ 1817 h 2871"/>
                <a:gd name="T44" fmla="*/ 1053 w 2107"/>
                <a:gd name="T45" fmla="*/ 2871 h 2871"/>
                <a:gd name="T46" fmla="*/ 2107 w 2107"/>
                <a:gd name="T47" fmla="*/ 1817 h 2871"/>
                <a:gd name="T48" fmla="*/ 1218 w 2107"/>
                <a:gd name="T49" fmla="*/ 776 h 2871"/>
                <a:gd name="T50" fmla="*/ 1053 w 2107"/>
                <a:gd name="T51" fmla="*/ 1108 h 2871"/>
                <a:gd name="T52" fmla="*/ 1762 w 2107"/>
                <a:gd name="T53" fmla="*/ 1817 h 2871"/>
                <a:gd name="T54" fmla="*/ 1053 w 2107"/>
                <a:gd name="T55" fmla="*/ 2526 h 2871"/>
                <a:gd name="T56" fmla="*/ 345 w 2107"/>
                <a:gd name="T57" fmla="*/ 1817 h 2871"/>
                <a:gd name="T58" fmla="*/ 1053 w 2107"/>
                <a:gd name="T59" fmla="*/ 1108 h 2871"/>
                <a:gd name="T60" fmla="*/ 881 w 2107"/>
                <a:gd name="T61" fmla="*/ 291 h 2871"/>
                <a:gd name="T62" fmla="*/ 814 w 2107"/>
                <a:gd name="T63" fmla="*/ 357 h 2871"/>
                <a:gd name="T64" fmla="*/ 814 w 2107"/>
                <a:gd name="T65" fmla="*/ 502 h 2871"/>
                <a:gd name="T66" fmla="*/ 728 w 2107"/>
                <a:gd name="T67" fmla="*/ 502 h 2871"/>
                <a:gd name="T68" fmla="*/ 728 w 2107"/>
                <a:gd name="T69" fmla="*/ 288 h 2871"/>
                <a:gd name="T70" fmla="*/ 883 w 2107"/>
                <a:gd name="T71" fmla="*/ 133 h 2871"/>
                <a:gd name="T72" fmla="*/ 1052 w 2107"/>
                <a:gd name="T73" fmla="*/ 133 h 2871"/>
                <a:gd name="T74" fmla="*/ 1053 w 2107"/>
                <a:gd name="T75" fmla="*/ 133 h 2871"/>
                <a:gd name="T76" fmla="*/ 1055 w 2107"/>
                <a:gd name="T77" fmla="*/ 133 h 2871"/>
                <a:gd name="T78" fmla="*/ 1224 w 2107"/>
                <a:gd name="T79" fmla="*/ 133 h 2871"/>
                <a:gd name="T80" fmla="*/ 1379 w 2107"/>
                <a:gd name="T81" fmla="*/ 288 h 2871"/>
                <a:gd name="T82" fmla="*/ 1379 w 2107"/>
                <a:gd name="T83" fmla="*/ 502 h 2871"/>
                <a:gd name="T84" fmla="*/ 1293 w 2107"/>
                <a:gd name="T85" fmla="*/ 502 h 2871"/>
                <a:gd name="T86" fmla="*/ 1293 w 2107"/>
                <a:gd name="T87" fmla="*/ 357 h 2871"/>
                <a:gd name="T88" fmla="*/ 1226 w 2107"/>
                <a:gd name="T89" fmla="*/ 291 h 2871"/>
                <a:gd name="T90" fmla="*/ 881 w 2107"/>
                <a:gd name="T91" fmla="*/ 291 h 2871"/>
                <a:gd name="T92" fmla="*/ 909 w 2107"/>
                <a:gd name="T93" fmla="*/ 1817 h 2871"/>
                <a:gd name="T94" fmla="*/ 987 w 2107"/>
                <a:gd name="T95" fmla="*/ 1689 h 2871"/>
                <a:gd name="T96" fmla="*/ 987 w 2107"/>
                <a:gd name="T97" fmla="*/ 1289 h 2871"/>
                <a:gd name="T98" fmla="*/ 1053 w 2107"/>
                <a:gd name="T99" fmla="*/ 1222 h 2871"/>
                <a:gd name="T100" fmla="*/ 1120 w 2107"/>
                <a:gd name="T101" fmla="*/ 1289 h 2871"/>
                <a:gd name="T102" fmla="*/ 1120 w 2107"/>
                <a:gd name="T103" fmla="*/ 1689 h 2871"/>
                <a:gd name="T104" fmla="*/ 1198 w 2107"/>
                <a:gd name="T105" fmla="*/ 1817 h 2871"/>
                <a:gd name="T106" fmla="*/ 1053 w 2107"/>
                <a:gd name="T107" fmla="*/ 1962 h 2871"/>
                <a:gd name="T108" fmla="*/ 909 w 2107"/>
                <a:gd name="T109" fmla="*/ 1817 h 2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07" h="2871">
                  <a:moveTo>
                    <a:pt x="1218" y="776"/>
                  </a:moveTo>
                  <a:lnTo>
                    <a:pt x="1218" y="741"/>
                  </a:lnTo>
                  <a:lnTo>
                    <a:pt x="1226" y="741"/>
                  </a:lnTo>
                  <a:cubicBezTo>
                    <a:pt x="1263" y="741"/>
                    <a:pt x="1293" y="711"/>
                    <a:pt x="1293" y="674"/>
                  </a:cubicBezTo>
                  <a:lnTo>
                    <a:pt x="1293" y="636"/>
                  </a:lnTo>
                  <a:lnTo>
                    <a:pt x="1446" y="636"/>
                  </a:lnTo>
                  <a:cubicBezTo>
                    <a:pt x="1483" y="636"/>
                    <a:pt x="1512" y="606"/>
                    <a:pt x="1512" y="569"/>
                  </a:cubicBezTo>
                  <a:lnTo>
                    <a:pt x="1512" y="288"/>
                  </a:lnTo>
                  <a:cubicBezTo>
                    <a:pt x="1512" y="129"/>
                    <a:pt x="1383" y="0"/>
                    <a:pt x="1224" y="0"/>
                  </a:cubicBezTo>
                  <a:lnTo>
                    <a:pt x="1055" y="0"/>
                  </a:lnTo>
                  <a:cubicBezTo>
                    <a:pt x="1054" y="0"/>
                    <a:pt x="1054" y="0"/>
                    <a:pt x="1053" y="0"/>
                  </a:cubicBezTo>
                  <a:cubicBezTo>
                    <a:pt x="1053" y="0"/>
                    <a:pt x="1052" y="0"/>
                    <a:pt x="1052" y="0"/>
                  </a:cubicBezTo>
                  <a:lnTo>
                    <a:pt x="883" y="0"/>
                  </a:lnTo>
                  <a:cubicBezTo>
                    <a:pt x="724" y="0"/>
                    <a:pt x="594" y="129"/>
                    <a:pt x="594" y="288"/>
                  </a:cubicBezTo>
                  <a:lnTo>
                    <a:pt x="594" y="569"/>
                  </a:lnTo>
                  <a:cubicBezTo>
                    <a:pt x="594" y="606"/>
                    <a:pt x="624" y="636"/>
                    <a:pt x="661" y="636"/>
                  </a:cubicBezTo>
                  <a:lnTo>
                    <a:pt x="814" y="636"/>
                  </a:lnTo>
                  <a:lnTo>
                    <a:pt x="814" y="674"/>
                  </a:lnTo>
                  <a:cubicBezTo>
                    <a:pt x="814" y="711"/>
                    <a:pt x="844" y="741"/>
                    <a:pt x="881" y="741"/>
                  </a:cubicBezTo>
                  <a:lnTo>
                    <a:pt x="889" y="741"/>
                  </a:lnTo>
                  <a:lnTo>
                    <a:pt x="889" y="776"/>
                  </a:lnTo>
                  <a:cubicBezTo>
                    <a:pt x="386" y="855"/>
                    <a:pt x="0" y="1292"/>
                    <a:pt x="0" y="1817"/>
                  </a:cubicBezTo>
                  <a:cubicBezTo>
                    <a:pt x="0" y="2398"/>
                    <a:pt x="472" y="2871"/>
                    <a:pt x="1053" y="2871"/>
                  </a:cubicBezTo>
                  <a:cubicBezTo>
                    <a:pt x="1634" y="2871"/>
                    <a:pt x="2107" y="2398"/>
                    <a:pt x="2107" y="1817"/>
                  </a:cubicBezTo>
                  <a:cubicBezTo>
                    <a:pt x="2107" y="1292"/>
                    <a:pt x="1721" y="855"/>
                    <a:pt x="1218" y="776"/>
                  </a:cubicBezTo>
                  <a:close/>
                  <a:moveTo>
                    <a:pt x="1053" y="1108"/>
                  </a:moveTo>
                  <a:cubicBezTo>
                    <a:pt x="1444" y="1108"/>
                    <a:pt x="1762" y="1426"/>
                    <a:pt x="1762" y="1817"/>
                  </a:cubicBezTo>
                  <a:cubicBezTo>
                    <a:pt x="1762" y="2208"/>
                    <a:pt x="1444" y="2526"/>
                    <a:pt x="1053" y="2526"/>
                  </a:cubicBezTo>
                  <a:cubicBezTo>
                    <a:pt x="663" y="2526"/>
                    <a:pt x="345" y="2208"/>
                    <a:pt x="345" y="1817"/>
                  </a:cubicBezTo>
                  <a:cubicBezTo>
                    <a:pt x="345" y="1426"/>
                    <a:pt x="663" y="1108"/>
                    <a:pt x="1053" y="1108"/>
                  </a:cubicBezTo>
                  <a:close/>
                  <a:moveTo>
                    <a:pt x="881" y="291"/>
                  </a:moveTo>
                  <a:cubicBezTo>
                    <a:pt x="844" y="291"/>
                    <a:pt x="814" y="320"/>
                    <a:pt x="814" y="357"/>
                  </a:cubicBezTo>
                  <a:lnTo>
                    <a:pt x="814" y="502"/>
                  </a:lnTo>
                  <a:lnTo>
                    <a:pt x="728" y="502"/>
                  </a:lnTo>
                  <a:lnTo>
                    <a:pt x="728" y="288"/>
                  </a:lnTo>
                  <a:cubicBezTo>
                    <a:pt x="728" y="203"/>
                    <a:pt x="797" y="133"/>
                    <a:pt x="883" y="133"/>
                  </a:cubicBezTo>
                  <a:lnTo>
                    <a:pt x="1052" y="133"/>
                  </a:lnTo>
                  <a:cubicBezTo>
                    <a:pt x="1052" y="133"/>
                    <a:pt x="1053" y="133"/>
                    <a:pt x="1053" y="133"/>
                  </a:cubicBezTo>
                  <a:cubicBezTo>
                    <a:pt x="1054" y="133"/>
                    <a:pt x="1054" y="133"/>
                    <a:pt x="1055" y="133"/>
                  </a:cubicBezTo>
                  <a:lnTo>
                    <a:pt x="1224" y="133"/>
                  </a:lnTo>
                  <a:cubicBezTo>
                    <a:pt x="1310" y="133"/>
                    <a:pt x="1379" y="203"/>
                    <a:pt x="1379" y="288"/>
                  </a:cubicBezTo>
                  <a:lnTo>
                    <a:pt x="1379" y="502"/>
                  </a:lnTo>
                  <a:lnTo>
                    <a:pt x="1293" y="502"/>
                  </a:lnTo>
                  <a:lnTo>
                    <a:pt x="1293" y="357"/>
                  </a:lnTo>
                  <a:cubicBezTo>
                    <a:pt x="1293" y="320"/>
                    <a:pt x="1263" y="291"/>
                    <a:pt x="1226" y="291"/>
                  </a:cubicBezTo>
                  <a:lnTo>
                    <a:pt x="881" y="291"/>
                  </a:lnTo>
                  <a:close/>
                  <a:moveTo>
                    <a:pt x="909" y="1817"/>
                  </a:moveTo>
                  <a:cubicBezTo>
                    <a:pt x="909" y="1762"/>
                    <a:pt x="941" y="1713"/>
                    <a:pt x="987" y="1689"/>
                  </a:cubicBezTo>
                  <a:lnTo>
                    <a:pt x="987" y="1289"/>
                  </a:lnTo>
                  <a:cubicBezTo>
                    <a:pt x="987" y="1252"/>
                    <a:pt x="1017" y="1222"/>
                    <a:pt x="1053" y="1222"/>
                  </a:cubicBezTo>
                  <a:cubicBezTo>
                    <a:pt x="1090" y="1222"/>
                    <a:pt x="1120" y="1252"/>
                    <a:pt x="1120" y="1289"/>
                  </a:cubicBezTo>
                  <a:lnTo>
                    <a:pt x="1120" y="1689"/>
                  </a:lnTo>
                  <a:cubicBezTo>
                    <a:pt x="1166" y="1713"/>
                    <a:pt x="1198" y="1762"/>
                    <a:pt x="1198" y="1817"/>
                  </a:cubicBezTo>
                  <a:cubicBezTo>
                    <a:pt x="1198" y="1897"/>
                    <a:pt x="1133" y="1962"/>
                    <a:pt x="1053" y="1962"/>
                  </a:cubicBezTo>
                  <a:cubicBezTo>
                    <a:pt x="974" y="1962"/>
                    <a:pt x="909" y="1897"/>
                    <a:pt x="909" y="18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文本框 103">
              <a:extLst>
                <a:ext uri="{FF2B5EF4-FFF2-40B4-BE49-F238E27FC236}">
                  <a16:creationId xmlns:a16="http://schemas.microsoft.com/office/drawing/2014/main" id="{F2C1B755-F25A-43E3-079C-C5CFCA681FA2}"/>
                </a:ext>
              </a:extLst>
            </p:cNvPr>
            <p:cNvSpPr txBox="1"/>
            <p:nvPr/>
          </p:nvSpPr>
          <p:spPr>
            <a:xfrm>
              <a:off x="2868117" y="2153048"/>
              <a:ext cx="674332" cy="369332"/>
            </a:xfrm>
            <a:prstGeom prst="rect">
              <a:avLst/>
            </a:prstGeom>
            <a:noFill/>
          </p:spPr>
          <p:txBody>
            <a:bodyPr wrap="square" rtlCol="0">
              <a:spAutoFit/>
            </a:bodyPr>
            <a:lstStyle/>
            <a:p>
              <a:r>
                <a:rPr lang="zh-CN" altLang="en-US" b="1" dirty="0"/>
                <a:t>超时</a:t>
              </a:r>
              <a:endParaRPr lang="en-US" altLang="zh-CN" b="1" dirty="0"/>
            </a:p>
          </p:txBody>
        </p:sp>
        <p:sp>
          <p:nvSpPr>
            <p:cNvPr id="105" name="文本框 104">
              <a:extLst>
                <a:ext uri="{FF2B5EF4-FFF2-40B4-BE49-F238E27FC236}">
                  <a16:creationId xmlns:a16="http://schemas.microsoft.com/office/drawing/2014/main" id="{028CA961-CEB0-6BC1-7613-FDE05795FB95}"/>
                </a:ext>
              </a:extLst>
            </p:cNvPr>
            <p:cNvSpPr txBox="1"/>
            <p:nvPr/>
          </p:nvSpPr>
          <p:spPr>
            <a:xfrm>
              <a:off x="2507821" y="2489478"/>
              <a:ext cx="1595231" cy="369332"/>
            </a:xfrm>
            <a:prstGeom prst="rect">
              <a:avLst/>
            </a:prstGeom>
            <a:noFill/>
          </p:spPr>
          <p:txBody>
            <a:bodyPr wrap="square" rtlCol="0">
              <a:spAutoFit/>
            </a:bodyPr>
            <a:lstStyle/>
            <a:p>
              <a:r>
                <a:rPr lang="zh-CN" altLang="en-US" b="1" dirty="0">
                  <a:solidFill>
                    <a:schemeClr val="accent1"/>
                  </a:solidFill>
                </a:rPr>
                <a:t>持续计时器</a:t>
              </a:r>
              <a:endParaRPr lang="en-US" altLang="zh-CN" b="1" dirty="0">
                <a:solidFill>
                  <a:schemeClr val="accent1"/>
                </a:solidFill>
              </a:endParaRPr>
            </a:p>
          </p:txBody>
        </p:sp>
      </p:grpSp>
      <p:grpSp>
        <p:nvGrpSpPr>
          <p:cNvPr id="106" name="组合 105">
            <a:extLst>
              <a:ext uri="{FF2B5EF4-FFF2-40B4-BE49-F238E27FC236}">
                <a16:creationId xmlns:a16="http://schemas.microsoft.com/office/drawing/2014/main" id="{0ECFA964-9262-54CE-094F-D7518C59EAD8}"/>
              </a:ext>
            </a:extLst>
          </p:cNvPr>
          <p:cNvGrpSpPr/>
          <p:nvPr/>
        </p:nvGrpSpPr>
        <p:grpSpPr>
          <a:xfrm>
            <a:off x="3941291" y="4958293"/>
            <a:ext cx="4316319" cy="377110"/>
            <a:chOff x="3941291" y="3161583"/>
            <a:chExt cx="4316319" cy="377110"/>
          </a:xfrm>
        </p:grpSpPr>
        <p:cxnSp>
          <p:nvCxnSpPr>
            <p:cNvPr id="107" name="直接箭头连接符 106">
              <a:extLst>
                <a:ext uri="{FF2B5EF4-FFF2-40B4-BE49-F238E27FC236}">
                  <a16:creationId xmlns:a16="http://schemas.microsoft.com/office/drawing/2014/main" id="{3DD88CB9-B902-4C83-518D-929CEB3FB289}"/>
                </a:ext>
              </a:extLst>
            </p:cNvPr>
            <p:cNvCxnSpPr>
              <a:cxnSpLocks/>
            </p:cNvCxnSpPr>
            <p:nvPr/>
          </p:nvCxnSpPr>
          <p:spPr>
            <a:xfrm>
              <a:off x="3941291" y="3538693"/>
              <a:ext cx="4316319"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8" name="文本框 107">
              <a:extLst>
                <a:ext uri="{FF2B5EF4-FFF2-40B4-BE49-F238E27FC236}">
                  <a16:creationId xmlns:a16="http://schemas.microsoft.com/office/drawing/2014/main" id="{C353753A-0D47-BDBC-5D12-DF466F109AEB}"/>
                </a:ext>
              </a:extLst>
            </p:cNvPr>
            <p:cNvSpPr txBox="1"/>
            <p:nvPr/>
          </p:nvSpPr>
          <p:spPr>
            <a:xfrm>
              <a:off x="4032295" y="3161583"/>
              <a:ext cx="3918857" cy="369332"/>
            </a:xfrm>
            <a:prstGeom prst="rect">
              <a:avLst/>
            </a:prstGeom>
            <a:noFill/>
          </p:spPr>
          <p:txBody>
            <a:bodyPr wrap="square" rtlCol="0">
              <a:spAutoFit/>
            </a:bodyPr>
            <a:lstStyle/>
            <a:p>
              <a:pPr algn="ctr"/>
              <a:r>
                <a:rPr lang="zh-CN" altLang="en-US" b="1" dirty="0">
                  <a:solidFill>
                    <a:schemeClr val="accent5"/>
                  </a:solidFill>
                </a:rPr>
                <a:t>携带</a:t>
              </a:r>
              <a:r>
                <a:rPr lang="en-US" altLang="zh-CN" b="1" dirty="0">
                  <a:solidFill>
                    <a:schemeClr val="accent5"/>
                  </a:solidFill>
                </a:rPr>
                <a:t>1</a:t>
              </a:r>
              <a:r>
                <a:rPr lang="zh-CN" altLang="en-US" b="1" dirty="0">
                  <a:solidFill>
                    <a:schemeClr val="accent5"/>
                  </a:solidFill>
                </a:rPr>
                <a:t>字节数据的零窗口探测报文段</a:t>
              </a:r>
            </a:p>
          </p:txBody>
        </p:sp>
      </p:grpSp>
      <p:sp>
        <p:nvSpPr>
          <p:cNvPr id="119" name="文本框 118">
            <a:extLst>
              <a:ext uri="{FF2B5EF4-FFF2-40B4-BE49-F238E27FC236}">
                <a16:creationId xmlns:a16="http://schemas.microsoft.com/office/drawing/2014/main" id="{A826E4B0-B49C-7160-18FC-546DEFDDD21E}"/>
              </a:ext>
            </a:extLst>
          </p:cNvPr>
          <p:cNvSpPr txBox="1"/>
          <p:nvPr/>
        </p:nvSpPr>
        <p:spPr>
          <a:xfrm>
            <a:off x="8273270" y="5658532"/>
            <a:ext cx="3546393" cy="646331"/>
          </a:xfrm>
          <a:prstGeom prst="rect">
            <a:avLst/>
          </a:prstGeom>
          <a:noFill/>
        </p:spPr>
        <p:txBody>
          <a:bodyPr wrap="square" rtlCol="0">
            <a:spAutoFit/>
          </a:bodyPr>
          <a:lstStyle/>
          <a:p>
            <a:r>
              <a:rPr lang="zh-CN" altLang="en-US" b="1" dirty="0"/>
              <a:t>对零窗口探测报文段进行确认</a:t>
            </a:r>
            <a:endParaRPr lang="en-US" altLang="zh-CN" b="1" dirty="0"/>
          </a:p>
          <a:p>
            <a:r>
              <a:rPr lang="zh-CN" altLang="en-US" b="1" dirty="0"/>
              <a:t>并通告自己的接收窗口为</a:t>
            </a:r>
            <a:r>
              <a:rPr lang="en-US" altLang="zh-CN" b="1" dirty="0"/>
              <a:t>300</a:t>
            </a:r>
            <a:endParaRPr lang="zh-CN" altLang="en-US" b="1" dirty="0"/>
          </a:p>
        </p:txBody>
      </p:sp>
      <p:grpSp>
        <p:nvGrpSpPr>
          <p:cNvPr id="120" name="组合 119">
            <a:extLst>
              <a:ext uri="{FF2B5EF4-FFF2-40B4-BE49-F238E27FC236}">
                <a16:creationId xmlns:a16="http://schemas.microsoft.com/office/drawing/2014/main" id="{62098811-C9F5-210B-F6E9-CE0CD956E4F8}"/>
              </a:ext>
            </a:extLst>
          </p:cNvPr>
          <p:cNvGrpSpPr/>
          <p:nvPr/>
        </p:nvGrpSpPr>
        <p:grpSpPr>
          <a:xfrm>
            <a:off x="3956065" y="5617721"/>
            <a:ext cx="4301545" cy="369332"/>
            <a:chOff x="3960885" y="2019904"/>
            <a:chExt cx="4301545" cy="369332"/>
          </a:xfrm>
        </p:grpSpPr>
        <p:cxnSp>
          <p:nvCxnSpPr>
            <p:cNvPr id="121" name="直接箭头连接符 120">
              <a:extLst>
                <a:ext uri="{FF2B5EF4-FFF2-40B4-BE49-F238E27FC236}">
                  <a16:creationId xmlns:a16="http://schemas.microsoft.com/office/drawing/2014/main" id="{F2429434-CA9A-F433-D551-C43F058F6C62}"/>
                </a:ext>
              </a:extLst>
            </p:cNvPr>
            <p:cNvCxnSpPr>
              <a:cxnSpLocks/>
            </p:cNvCxnSpPr>
            <p:nvPr/>
          </p:nvCxnSpPr>
          <p:spPr>
            <a:xfrm flipV="1">
              <a:off x="3960885" y="2383881"/>
              <a:ext cx="4301545" cy="5355"/>
            </a:xfrm>
            <a:prstGeom prst="straightConnector1">
              <a:avLst/>
            </a:prstGeom>
            <a:ln w="381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22" name="文本框 121">
              <a:extLst>
                <a:ext uri="{FF2B5EF4-FFF2-40B4-BE49-F238E27FC236}">
                  <a16:creationId xmlns:a16="http://schemas.microsoft.com/office/drawing/2014/main" id="{9C5EE7ED-79A9-CC44-0945-92FBE7626B2E}"/>
                </a:ext>
              </a:extLst>
            </p:cNvPr>
            <p:cNvSpPr txBox="1"/>
            <p:nvPr/>
          </p:nvSpPr>
          <p:spPr>
            <a:xfrm>
              <a:off x="5179921" y="2019904"/>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123" name="文本框 122">
              <a:extLst>
                <a:ext uri="{FF2B5EF4-FFF2-40B4-BE49-F238E27FC236}">
                  <a16:creationId xmlns:a16="http://schemas.microsoft.com/office/drawing/2014/main" id="{299A7813-4172-27F7-7EBB-4D4A1B56E0AC}"/>
                </a:ext>
              </a:extLst>
            </p:cNvPr>
            <p:cNvSpPr txBox="1"/>
            <p:nvPr/>
          </p:nvSpPr>
          <p:spPr>
            <a:xfrm>
              <a:off x="6230034" y="2019904"/>
              <a:ext cx="1116109" cy="369332"/>
            </a:xfrm>
            <a:prstGeom prst="rect">
              <a:avLst/>
            </a:prstGeom>
            <a:noFill/>
          </p:spPr>
          <p:txBody>
            <a:bodyPr wrap="square" rtlCol="0">
              <a:spAutoFit/>
            </a:bodyPr>
            <a:lstStyle/>
            <a:p>
              <a:pPr algn="ctr"/>
              <a:r>
                <a:rPr lang="en-US" altLang="zh-CN" b="1" dirty="0"/>
                <a:t>rwnd=300</a:t>
              </a:r>
              <a:endParaRPr lang="zh-CN" altLang="en-US" b="1" dirty="0"/>
            </a:p>
          </p:txBody>
        </p:sp>
      </p:grpSp>
      <p:sp>
        <p:nvSpPr>
          <p:cNvPr id="41" name="矩形 40">
            <a:extLst>
              <a:ext uri="{FF2B5EF4-FFF2-40B4-BE49-F238E27FC236}">
                <a16:creationId xmlns:a16="http://schemas.microsoft.com/office/drawing/2014/main" id="{00D3269F-D402-7AA4-4CDF-57E352A77E8C}"/>
              </a:ext>
            </a:extLst>
          </p:cNvPr>
          <p:cNvSpPr/>
          <p:nvPr/>
        </p:nvSpPr>
        <p:spPr>
          <a:xfrm>
            <a:off x="2081438" y="5757413"/>
            <a:ext cx="1686930" cy="448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打破死锁局面</a:t>
            </a:r>
          </a:p>
        </p:txBody>
      </p:sp>
    </p:spTree>
    <p:custDataLst>
      <p:tags r:id="rId1"/>
    </p:custDataLst>
    <p:extLst>
      <p:ext uri="{BB962C8B-B14F-4D97-AF65-F5344CB8AC3E}">
        <p14:creationId xmlns:p14="http://schemas.microsoft.com/office/powerpoint/2010/main" val="3558348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 calcmode="lin" valueType="num">
                                      <p:cBhvr additive="base">
                                        <p:cTn id="13" dur="500"/>
                                        <p:tgtEl>
                                          <p:spTgt spid="55"/>
                                        </p:tgtEl>
                                        <p:attrNameLst>
                                          <p:attrName>ppt_x</p:attrName>
                                        </p:attrNameLst>
                                      </p:cBhvr>
                                      <p:tavLst>
                                        <p:tav tm="0">
                                          <p:val>
                                            <p:strVal val="#ppt_x-#ppt_w*1.125000"/>
                                          </p:val>
                                        </p:tav>
                                        <p:tav tm="100000">
                                          <p:val>
                                            <p:strVal val="#ppt_x"/>
                                          </p:val>
                                        </p:tav>
                                      </p:tavLst>
                                    </p:anim>
                                    <p:animEffect transition="in" filter="wipe(right)">
                                      <p:cBhvr>
                                        <p:cTn id="14" dur="500"/>
                                        <p:tgtEl>
                                          <p:spTgt spid="55"/>
                                        </p:tgtEl>
                                      </p:cBhvr>
                                    </p:animEffect>
                                  </p:childTnLst>
                                </p:cTn>
                              </p:par>
                              <p:par>
                                <p:cTn id="15" presetID="22" presetClass="entr" presetSubtype="2"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right)">
                                      <p:cBhvr>
                                        <p:cTn id="17" dur="10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p:cTn id="22" dur="500" fill="hold"/>
                                        <p:tgtEl>
                                          <p:spTgt spid="34"/>
                                        </p:tgtEl>
                                        <p:attrNameLst>
                                          <p:attrName>ppt_w</p:attrName>
                                        </p:attrNameLst>
                                      </p:cBhvr>
                                      <p:tavLst>
                                        <p:tav tm="0">
                                          <p:val>
                                            <p:fltVal val="0"/>
                                          </p:val>
                                        </p:tav>
                                        <p:tav tm="100000">
                                          <p:val>
                                            <p:strVal val="#ppt_w"/>
                                          </p:val>
                                        </p:tav>
                                      </p:tavLst>
                                    </p:anim>
                                    <p:anim calcmode="lin" valueType="num">
                                      <p:cBhvr>
                                        <p:cTn id="23" dur="500" fill="hold"/>
                                        <p:tgtEl>
                                          <p:spTgt spid="34"/>
                                        </p:tgtEl>
                                        <p:attrNameLst>
                                          <p:attrName>ppt_h</p:attrName>
                                        </p:attrNameLst>
                                      </p:cBhvr>
                                      <p:tavLst>
                                        <p:tav tm="0">
                                          <p:val>
                                            <p:fltVal val="0"/>
                                          </p:val>
                                        </p:tav>
                                        <p:tav tm="100000">
                                          <p:val>
                                            <p:strVal val="#ppt_h"/>
                                          </p:val>
                                        </p:tav>
                                      </p:tavLst>
                                    </p:anim>
                                    <p:animEffect transition="in" filter="fade">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p:cTn id="29" dur="500" fill="hold"/>
                                        <p:tgtEl>
                                          <p:spTgt spid="35"/>
                                        </p:tgtEl>
                                        <p:attrNameLst>
                                          <p:attrName>ppt_w</p:attrName>
                                        </p:attrNameLst>
                                      </p:cBhvr>
                                      <p:tavLst>
                                        <p:tav tm="0">
                                          <p:val>
                                            <p:fltVal val="0"/>
                                          </p:val>
                                        </p:tav>
                                        <p:tav tm="100000">
                                          <p:val>
                                            <p:strVal val="#ppt_w"/>
                                          </p:val>
                                        </p:tav>
                                      </p:tavLst>
                                    </p:anim>
                                    <p:anim calcmode="lin" valueType="num">
                                      <p:cBhvr>
                                        <p:cTn id="30" dur="500" fill="hold"/>
                                        <p:tgtEl>
                                          <p:spTgt spid="35"/>
                                        </p:tgtEl>
                                        <p:attrNameLst>
                                          <p:attrName>ppt_h</p:attrName>
                                        </p:attrNameLst>
                                      </p:cBhvr>
                                      <p:tavLst>
                                        <p:tav tm="0">
                                          <p:val>
                                            <p:fltVal val="0"/>
                                          </p:val>
                                        </p:tav>
                                        <p:tav tm="100000">
                                          <p:val>
                                            <p:strVal val="#ppt_h"/>
                                          </p:val>
                                        </p:tav>
                                      </p:tavLst>
                                    </p:anim>
                                    <p:anim calcmode="lin" valueType="num">
                                      <p:cBhvr>
                                        <p:cTn id="31" dur="500" fill="hold"/>
                                        <p:tgtEl>
                                          <p:spTgt spid="35"/>
                                        </p:tgtEl>
                                        <p:attrNameLst>
                                          <p:attrName>style.rotation</p:attrName>
                                        </p:attrNameLst>
                                      </p:cBhvr>
                                      <p:tavLst>
                                        <p:tav tm="0">
                                          <p:val>
                                            <p:fltVal val="360"/>
                                          </p:val>
                                        </p:tav>
                                        <p:tav tm="100000">
                                          <p:val>
                                            <p:fltVal val="0"/>
                                          </p:val>
                                        </p:tav>
                                      </p:tavLst>
                                    </p:anim>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wipe(right)">
                                      <p:cBhvr>
                                        <p:cTn id="37" dur="1000"/>
                                        <p:tgtEl>
                                          <p:spTgt spid="77"/>
                                        </p:tgtEl>
                                      </p:cBhvr>
                                    </p:animEffect>
                                  </p:childTnLst>
                                </p:cTn>
                              </p:par>
                              <p:par>
                                <p:cTn id="38" presetID="12" presetClass="entr" presetSubtype="8" fill="hold" grpId="0" nodeType="withEffect">
                                  <p:stCondLst>
                                    <p:cond delay="0"/>
                                  </p:stCondLst>
                                  <p:childTnLst>
                                    <p:set>
                                      <p:cBhvr>
                                        <p:cTn id="39" dur="1" fill="hold">
                                          <p:stCondLst>
                                            <p:cond delay="0"/>
                                          </p:stCondLst>
                                        </p:cTn>
                                        <p:tgtEl>
                                          <p:spTgt spid="76"/>
                                        </p:tgtEl>
                                        <p:attrNameLst>
                                          <p:attrName>style.visibility</p:attrName>
                                        </p:attrNameLst>
                                      </p:cBhvr>
                                      <p:to>
                                        <p:strVal val="visible"/>
                                      </p:to>
                                    </p:set>
                                    <p:anim calcmode="lin" valueType="num">
                                      <p:cBhvr additive="base">
                                        <p:cTn id="40" dur="500"/>
                                        <p:tgtEl>
                                          <p:spTgt spid="76"/>
                                        </p:tgtEl>
                                        <p:attrNameLst>
                                          <p:attrName>ppt_x</p:attrName>
                                        </p:attrNameLst>
                                      </p:cBhvr>
                                      <p:tavLst>
                                        <p:tav tm="0">
                                          <p:val>
                                            <p:strVal val="#ppt_x-#ppt_w*1.125000"/>
                                          </p:val>
                                        </p:tav>
                                        <p:tav tm="100000">
                                          <p:val>
                                            <p:strVal val="#ppt_x"/>
                                          </p:val>
                                        </p:tav>
                                      </p:tavLst>
                                    </p:anim>
                                    <p:animEffect transition="in" filter="wipe(right)">
                                      <p:cBhvr>
                                        <p:cTn id="41" dur="500"/>
                                        <p:tgtEl>
                                          <p:spTgt spid="76"/>
                                        </p:tgtEl>
                                      </p:cBhvr>
                                    </p:animEffect>
                                  </p:childTnLst>
                                </p:cTn>
                              </p:par>
                            </p:childTnLst>
                          </p:cTn>
                        </p:par>
                      </p:childTnLst>
                    </p:cTn>
                  </p:par>
                  <p:par>
                    <p:cTn id="42" fill="hold">
                      <p:stCondLst>
                        <p:cond delay="indefinite"/>
                      </p:stCondLst>
                      <p:childTnLst>
                        <p:par>
                          <p:cTn id="43" fill="hold">
                            <p:stCondLst>
                              <p:cond delay="0"/>
                            </p:stCondLst>
                            <p:childTnLst>
                              <p:par>
                                <p:cTn id="44" presetID="49" presetClass="entr" presetSubtype="0" decel="100000" fill="hold" nodeType="clickEffect">
                                  <p:stCondLst>
                                    <p:cond delay="0"/>
                                  </p:stCondLst>
                                  <p:childTnLst>
                                    <p:set>
                                      <p:cBhvr>
                                        <p:cTn id="45" dur="1" fill="hold">
                                          <p:stCondLst>
                                            <p:cond delay="0"/>
                                          </p:stCondLst>
                                        </p:cTn>
                                        <p:tgtEl>
                                          <p:spTgt spid="80"/>
                                        </p:tgtEl>
                                        <p:attrNameLst>
                                          <p:attrName>style.visibility</p:attrName>
                                        </p:attrNameLst>
                                      </p:cBhvr>
                                      <p:to>
                                        <p:strVal val="visible"/>
                                      </p:to>
                                    </p:set>
                                    <p:anim calcmode="lin" valueType="num">
                                      <p:cBhvr>
                                        <p:cTn id="46" dur="500" fill="hold"/>
                                        <p:tgtEl>
                                          <p:spTgt spid="80"/>
                                        </p:tgtEl>
                                        <p:attrNameLst>
                                          <p:attrName>ppt_w</p:attrName>
                                        </p:attrNameLst>
                                      </p:cBhvr>
                                      <p:tavLst>
                                        <p:tav tm="0">
                                          <p:val>
                                            <p:fltVal val="0"/>
                                          </p:val>
                                        </p:tav>
                                        <p:tav tm="100000">
                                          <p:val>
                                            <p:strVal val="#ppt_w"/>
                                          </p:val>
                                        </p:tav>
                                      </p:tavLst>
                                    </p:anim>
                                    <p:anim calcmode="lin" valueType="num">
                                      <p:cBhvr>
                                        <p:cTn id="47" dur="500" fill="hold"/>
                                        <p:tgtEl>
                                          <p:spTgt spid="80"/>
                                        </p:tgtEl>
                                        <p:attrNameLst>
                                          <p:attrName>ppt_h</p:attrName>
                                        </p:attrNameLst>
                                      </p:cBhvr>
                                      <p:tavLst>
                                        <p:tav tm="0">
                                          <p:val>
                                            <p:fltVal val="0"/>
                                          </p:val>
                                        </p:tav>
                                        <p:tav tm="100000">
                                          <p:val>
                                            <p:strVal val="#ppt_h"/>
                                          </p:val>
                                        </p:tav>
                                      </p:tavLst>
                                    </p:anim>
                                    <p:anim calcmode="lin" valueType="num">
                                      <p:cBhvr>
                                        <p:cTn id="48" dur="500" fill="hold"/>
                                        <p:tgtEl>
                                          <p:spTgt spid="80"/>
                                        </p:tgtEl>
                                        <p:attrNameLst>
                                          <p:attrName>style.rotation</p:attrName>
                                        </p:attrNameLst>
                                      </p:cBhvr>
                                      <p:tavLst>
                                        <p:tav tm="0">
                                          <p:val>
                                            <p:fltVal val="360"/>
                                          </p:val>
                                        </p:tav>
                                        <p:tav tm="100000">
                                          <p:val>
                                            <p:fltVal val="0"/>
                                          </p:val>
                                        </p:tav>
                                      </p:tavLst>
                                    </p:anim>
                                    <p:animEffect transition="in" filter="fade">
                                      <p:cBhvr>
                                        <p:cTn id="49" dur="500"/>
                                        <p:tgtEl>
                                          <p:spTgt spid="80"/>
                                        </p:tgtEl>
                                      </p:cBhvr>
                                    </p:animEffect>
                                  </p:childTnLst>
                                </p:cTn>
                              </p:par>
                            </p:childTnLst>
                          </p:cTn>
                        </p:par>
                      </p:childTnLst>
                    </p:cTn>
                  </p:par>
                  <p:par>
                    <p:cTn id="50" fill="hold">
                      <p:stCondLst>
                        <p:cond delay="indefinite"/>
                      </p:stCondLst>
                      <p:childTnLst>
                        <p:par>
                          <p:cTn id="51" fill="hold">
                            <p:stCondLst>
                              <p:cond delay="0"/>
                            </p:stCondLst>
                            <p:childTnLst>
                              <p:par>
                                <p:cTn id="52" presetID="49" presetClass="entr" presetSubtype="0" decel="100000" fill="hold" nodeType="clickEffect">
                                  <p:stCondLst>
                                    <p:cond delay="0"/>
                                  </p:stCondLst>
                                  <p:childTnLst>
                                    <p:set>
                                      <p:cBhvr>
                                        <p:cTn id="53" dur="1" fill="hold">
                                          <p:stCondLst>
                                            <p:cond delay="0"/>
                                          </p:stCondLst>
                                        </p:cTn>
                                        <p:tgtEl>
                                          <p:spTgt spid="83"/>
                                        </p:tgtEl>
                                        <p:attrNameLst>
                                          <p:attrName>style.visibility</p:attrName>
                                        </p:attrNameLst>
                                      </p:cBhvr>
                                      <p:to>
                                        <p:strVal val="visible"/>
                                      </p:to>
                                    </p:set>
                                    <p:anim calcmode="lin" valueType="num">
                                      <p:cBhvr>
                                        <p:cTn id="54" dur="500" fill="hold"/>
                                        <p:tgtEl>
                                          <p:spTgt spid="83"/>
                                        </p:tgtEl>
                                        <p:attrNameLst>
                                          <p:attrName>ppt_w</p:attrName>
                                        </p:attrNameLst>
                                      </p:cBhvr>
                                      <p:tavLst>
                                        <p:tav tm="0">
                                          <p:val>
                                            <p:fltVal val="0"/>
                                          </p:val>
                                        </p:tav>
                                        <p:tav tm="100000">
                                          <p:val>
                                            <p:strVal val="#ppt_w"/>
                                          </p:val>
                                        </p:tav>
                                      </p:tavLst>
                                    </p:anim>
                                    <p:anim calcmode="lin" valueType="num">
                                      <p:cBhvr>
                                        <p:cTn id="55" dur="500" fill="hold"/>
                                        <p:tgtEl>
                                          <p:spTgt spid="83"/>
                                        </p:tgtEl>
                                        <p:attrNameLst>
                                          <p:attrName>ppt_h</p:attrName>
                                        </p:attrNameLst>
                                      </p:cBhvr>
                                      <p:tavLst>
                                        <p:tav tm="0">
                                          <p:val>
                                            <p:fltVal val="0"/>
                                          </p:val>
                                        </p:tav>
                                        <p:tav tm="100000">
                                          <p:val>
                                            <p:strVal val="#ppt_h"/>
                                          </p:val>
                                        </p:tav>
                                      </p:tavLst>
                                    </p:anim>
                                    <p:anim calcmode="lin" valueType="num">
                                      <p:cBhvr>
                                        <p:cTn id="56" dur="500" fill="hold"/>
                                        <p:tgtEl>
                                          <p:spTgt spid="83"/>
                                        </p:tgtEl>
                                        <p:attrNameLst>
                                          <p:attrName>style.rotation</p:attrName>
                                        </p:attrNameLst>
                                      </p:cBhvr>
                                      <p:tavLst>
                                        <p:tav tm="0">
                                          <p:val>
                                            <p:fltVal val="360"/>
                                          </p:val>
                                        </p:tav>
                                        <p:tav tm="100000">
                                          <p:val>
                                            <p:fltVal val="0"/>
                                          </p:val>
                                        </p:tav>
                                      </p:tavLst>
                                    </p:anim>
                                    <p:animEffect transition="in" filter="fade">
                                      <p:cBhvr>
                                        <p:cTn id="57" dur="500"/>
                                        <p:tgtEl>
                                          <p:spTgt spid="8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left)">
                                      <p:cBhvr>
                                        <p:cTn id="62" dur="10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nodeType="clickEffect">
                                  <p:stCondLst>
                                    <p:cond delay="0"/>
                                  </p:stCondLst>
                                  <p:childTnLst>
                                    <p:set>
                                      <p:cBhvr>
                                        <p:cTn id="66" dur="1" fill="hold">
                                          <p:stCondLst>
                                            <p:cond delay="0"/>
                                          </p:stCondLst>
                                        </p:cTn>
                                        <p:tgtEl>
                                          <p:spTgt spid="92"/>
                                        </p:tgtEl>
                                        <p:attrNameLst>
                                          <p:attrName>style.visibility</p:attrName>
                                        </p:attrNameLst>
                                      </p:cBhvr>
                                      <p:to>
                                        <p:strVal val="visible"/>
                                      </p:to>
                                    </p:set>
                                    <p:animEffect transition="in" filter="wipe(right)">
                                      <p:cBhvr>
                                        <p:cTn id="67" dur="1000"/>
                                        <p:tgtEl>
                                          <p:spTgt spid="92"/>
                                        </p:tgtEl>
                                      </p:cBhvr>
                                    </p:animEffect>
                                  </p:childTnLst>
                                </p:cTn>
                              </p:par>
                              <p:par>
                                <p:cTn id="68" presetID="12" presetClass="entr" presetSubtype="8" fill="hold" grpId="0" nodeType="withEffect">
                                  <p:stCondLst>
                                    <p:cond delay="0"/>
                                  </p:stCondLst>
                                  <p:childTnLst>
                                    <p:set>
                                      <p:cBhvr>
                                        <p:cTn id="69" dur="1" fill="hold">
                                          <p:stCondLst>
                                            <p:cond delay="0"/>
                                          </p:stCondLst>
                                        </p:cTn>
                                        <p:tgtEl>
                                          <p:spTgt spid="97"/>
                                        </p:tgtEl>
                                        <p:attrNameLst>
                                          <p:attrName>style.visibility</p:attrName>
                                        </p:attrNameLst>
                                      </p:cBhvr>
                                      <p:to>
                                        <p:strVal val="visible"/>
                                      </p:to>
                                    </p:set>
                                    <p:anim calcmode="lin" valueType="num">
                                      <p:cBhvr additive="base">
                                        <p:cTn id="70" dur="500"/>
                                        <p:tgtEl>
                                          <p:spTgt spid="97"/>
                                        </p:tgtEl>
                                        <p:attrNameLst>
                                          <p:attrName>ppt_x</p:attrName>
                                        </p:attrNameLst>
                                      </p:cBhvr>
                                      <p:tavLst>
                                        <p:tav tm="0">
                                          <p:val>
                                            <p:strVal val="#ppt_x-#ppt_w*1.125000"/>
                                          </p:val>
                                        </p:tav>
                                        <p:tav tm="100000">
                                          <p:val>
                                            <p:strVal val="#ppt_x"/>
                                          </p:val>
                                        </p:tav>
                                      </p:tavLst>
                                    </p:anim>
                                    <p:animEffect transition="in" filter="wipe(right)">
                                      <p:cBhvr>
                                        <p:cTn id="71" dur="500"/>
                                        <p:tgtEl>
                                          <p:spTgt spid="97"/>
                                        </p:tgtEl>
                                      </p:cBhvr>
                                    </p:animEffect>
                                  </p:childTnLst>
                                </p:cTn>
                              </p:par>
                            </p:childTnLst>
                          </p:cTn>
                        </p:par>
                      </p:childTnLst>
                    </p:cTn>
                  </p:par>
                  <p:par>
                    <p:cTn id="72" fill="hold">
                      <p:stCondLst>
                        <p:cond delay="indefinite"/>
                      </p:stCondLst>
                      <p:childTnLst>
                        <p:par>
                          <p:cTn id="73" fill="hold">
                            <p:stCondLst>
                              <p:cond delay="0"/>
                            </p:stCondLst>
                            <p:childTnLst>
                              <p:par>
                                <p:cTn id="74" presetID="49" presetClass="entr" presetSubtype="0" decel="100000" fill="hold" nodeType="clickEffect">
                                  <p:stCondLst>
                                    <p:cond delay="0"/>
                                  </p:stCondLst>
                                  <p:childTnLst>
                                    <p:set>
                                      <p:cBhvr>
                                        <p:cTn id="75" dur="1" fill="hold">
                                          <p:stCondLst>
                                            <p:cond delay="0"/>
                                          </p:stCondLst>
                                        </p:cTn>
                                        <p:tgtEl>
                                          <p:spTgt spid="98"/>
                                        </p:tgtEl>
                                        <p:attrNameLst>
                                          <p:attrName>style.visibility</p:attrName>
                                        </p:attrNameLst>
                                      </p:cBhvr>
                                      <p:to>
                                        <p:strVal val="visible"/>
                                      </p:to>
                                    </p:set>
                                    <p:anim calcmode="lin" valueType="num">
                                      <p:cBhvr>
                                        <p:cTn id="76" dur="500" fill="hold"/>
                                        <p:tgtEl>
                                          <p:spTgt spid="98"/>
                                        </p:tgtEl>
                                        <p:attrNameLst>
                                          <p:attrName>ppt_w</p:attrName>
                                        </p:attrNameLst>
                                      </p:cBhvr>
                                      <p:tavLst>
                                        <p:tav tm="0">
                                          <p:val>
                                            <p:fltVal val="0"/>
                                          </p:val>
                                        </p:tav>
                                        <p:tav tm="100000">
                                          <p:val>
                                            <p:strVal val="#ppt_w"/>
                                          </p:val>
                                        </p:tav>
                                      </p:tavLst>
                                    </p:anim>
                                    <p:anim calcmode="lin" valueType="num">
                                      <p:cBhvr>
                                        <p:cTn id="77" dur="500" fill="hold"/>
                                        <p:tgtEl>
                                          <p:spTgt spid="98"/>
                                        </p:tgtEl>
                                        <p:attrNameLst>
                                          <p:attrName>ppt_h</p:attrName>
                                        </p:attrNameLst>
                                      </p:cBhvr>
                                      <p:tavLst>
                                        <p:tav tm="0">
                                          <p:val>
                                            <p:fltVal val="0"/>
                                          </p:val>
                                        </p:tav>
                                        <p:tav tm="100000">
                                          <p:val>
                                            <p:strVal val="#ppt_h"/>
                                          </p:val>
                                        </p:tav>
                                      </p:tavLst>
                                    </p:anim>
                                    <p:anim calcmode="lin" valueType="num">
                                      <p:cBhvr>
                                        <p:cTn id="78" dur="500" fill="hold"/>
                                        <p:tgtEl>
                                          <p:spTgt spid="98"/>
                                        </p:tgtEl>
                                        <p:attrNameLst>
                                          <p:attrName>style.rotation</p:attrName>
                                        </p:attrNameLst>
                                      </p:cBhvr>
                                      <p:tavLst>
                                        <p:tav tm="0">
                                          <p:val>
                                            <p:fltVal val="360"/>
                                          </p:val>
                                        </p:tav>
                                        <p:tav tm="100000">
                                          <p:val>
                                            <p:fltVal val="0"/>
                                          </p:val>
                                        </p:tav>
                                      </p:tavLst>
                                    </p:anim>
                                    <p:animEffect transition="in" filter="fade">
                                      <p:cBhvr>
                                        <p:cTn id="79" dur="500"/>
                                        <p:tgtEl>
                                          <p:spTgt spid="98"/>
                                        </p:tgtEl>
                                      </p:cBhvr>
                                    </p:animEffect>
                                  </p:childTnLst>
                                </p:cTn>
                              </p:par>
                            </p:childTnLst>
                          </p:cTn>
                        </p:par>
                      </p:childTnLst>
                    </p:cTn>
                  </p:par>
                  <p:par>
                    <p:cTn id="80" fill="hold">
                      <p:stCondLst>
                        <p:cond delay="indefinite"/>
                      </p:stCondLst>
                      <p:childTnLst>
                        <p:par>
                          <p:cTn id="81" fill="hold">
                            <p:stCondLst>
                              <p:cond delay="0"/>
                            </p:stCondLst>
                            <p:childTnLst>
                              <p:par>
                                <p:cTn id="82" presetID="49" presetClass="entr" presetSubtype="0" decel="100000" fill="hold" nodeType="clickEffect">
                                  <p:stCondLst>
                                    <p:cond delay="0"/>
                                  </p:stCondLst>
                                  <p:childTnLst>
                                    <p:set>
                                      <p:cBhvr>
                                        <p:cTn id="83" dur="1" fill="hold">
                                          <p:stCondLst>
                                            <p:cond delay="0"/>
                                          </p:stCondLst>
                                        </p:cTn>
                                        <p:tgtEl>
                                          <p:spTgt spid="102"/>
                                        </p:tgtEl>
                                        <p:attrNameLst>
                                          <p:attrName>style.visibility</p:attrName>
                                        </p:attrNameLst>
                                      </p:cBhvr>
                                      <p:to>
                                        <p:strVal val="visible"/>
                                      </p:to>
                                    </p:set>
                                    <p:anim calcmode="lin" valueType="num">
                                      <p:cBhvr>
                                        <p:cTn id="84" dur="500" fill="hold"/>
                                        <p:tgtEl>
                                          <p:spTgt spid="102"/>
                                        </p:tgtEl>
                                        <p:attrNameLst>
                                          <p:attrName>ppt_w</p:attrName>
                                        </p:attrNameLst>
                                      </p:cBhvr>
                                      <p:tavLst>
                                        <p:tav tm="0">
                                          <p:val>
                                            <p:fltVal val="0"/>
                                          </p:val>
                                        </p:tav>
                                        <p:tav tm="100000">
                                          <p:val>
                                            <p:strVal val="#ppt_w"/>
                                          </p:val>
                                        </p:tav>
                                      </p:tavLst>
                                    </p:anim>
                                    <p:anim calcmode="lin" valueType="num">
                                      <p:cBhvr>
                                        <p:cTn id="85" dur="500" fill="hold"/>
                                        <p:tgtEl>
                                          <p:spTgt spid="102"/>
                                        </p:tgtEl>
                                        <p:attrNameLst>
                                          <p:attrName>ppt_h</p:attrName>
                                        </p:attrNameLst>
                                      </p:cBhvr>
                                      <p:tavLst>
                                        <p:tav tm="0">
                                          <p:val>
                                            <p:fltVal val="0"/>
                                          </p:val>
                                        </p:tav>
                                        <p:tav tm="100000">
                                          <p:val>
                                            <p:strVal val="#ppt_h"/>
                                          </p:val>
                                        </p:tav>
                                      </p:tavLst>
                                    </p:anim>
                                    <p:anim calcmode="lin" valueType="num">
                                      <p:cBhvr>
                                        <p:cTn id="86" dur="500" fill="hold"/>
                                        <p:tgtEl>
                                          <p:spTgt spid="102"/>
                                        </p:tgtEl>
                                        <p:attrNameLst>
                                          <p:attrName>style.rotation</p:attrName>
                                        </p:attrNameLst>
                                      </p:cBhvr>
                                      <p:tavLst>
                                        <p:tav tm="0">
                                          <p:val>
                                            <p:fltVal val="360"/>
                                          </p:val>
                                        </p:tav>
                                        <p:tav tm="100000">
                                          <p:val>
                                            <p:fltVal val="0"/>
                                          </p:val>
                                        </p:tav>
                                      </p:tavLst>
                                    </p:anim>
                                    <p:animEffect transition="in" filter="fade">
                                      <p:cBhvr>
                                        <p:cTn id="87" dur="500"/>
                                        <p:tgtEl>
                                          <p:spTgt spid="10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06"/>
                                        </p:tgtEl>
                                        <p:attrNameLst>
                                          <p:attrName>style.visibility</p:attrName>
                                        </p:attrNameLst>
                                      </p:cBhvr>
                                      <p:to>
                                        <p:strVal val="visible"/>
                                      </p:to>
                                    </p:set>
                                    <p:animEffect transition="in" filter="wipe(left)">
                                      <p:cBhvr>
                                        <p:cTn id="92" dur="1000"/>
                                        <p:tgtEl>
                                          <p:spTgt spid="10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120"/>
                                        </p:tgtEl>
                                        <p:attrNameLst>
                                          <p:attrName>style.visibility</p:attrName>
                                        </p:attrNameLst>
                                      </p:cBhvr>
                                      <p:to>
                                        <p:strVal val="visible"/>
                                      </p:to>
                                    </p:set>
                                    <p:animEffect transition="in" filter="wipe(right)">
                                      <p:cBhvr>
                                        <p:cTn id="97" dur="1000"/>
                                        <p:tgtEl>
                                          <p:spTgt spid="120"/>
                                        </p:tgtEl>
                                      </p:cBhvr>
                                    </p:animEffect>
                                  </p:childTnLst>
                                </p:cTn>
                              </p:par>
                              <p:par>
                                <p:cTn id="98" presetID="12" presetClass="entr" presetSubtype="8" fill="hold" grpId="0" nodeType="withEffect">
                                  <p:stCondLst>
                                    <p:cond delay="0"/>
                                  </p:stCondLst>
                                  <p:childTnLst>
                                    <p:set>
                                      <p:cBhvr>
                                        <p:cTn id="99" dur="1" fill="hold">
                                          <p:stCondLst>
                                            <p:cond delay="0"/>
                                          </p:stCondLst>
                                        </p:cTn>
                                        <p:tgtEl>
                                          <p:spTgt spid="119"/>
                                        </p:tgtEl>
                                        <p:attrNameLst>
                                          <p:attrName>style.visibility</p:attrName>
                                        </p:attrNameLst>
                                      </p:cBhvr>
                                      <p:to>
                                        <p:strVal val="visible"/>
                                      </p:to>
                                    </p:set>
                                    <p:anim calcmode="lin" valueType="num">
                                      <p:cBhvr additive="base">
                                        <p:cTn id="100" dur="500"/>
                                        <p:tgtEl>
                                          <p:spTgt spid="119"/>
                                        </p:tgtEl>
                                        <p:attrNameLst>
                                          <p:attrName>ppt_x</p:attrName>
                                        </p:attrNameLst>
                                      </p:cBhvr>
                                      <p:tavLst>
                                        <p:tav tm="0">
                                          <p:val>
                                            <p:strVal val="#ppt_x-#ppt_w*1.125000"/>
                                          </p:val>
                                        </p:tav>
                                        <p:tav tm="100000">
                                          <p:val>
                                            <p:strVal val="#ppt_x"/>
                                          </p:val>
                                        </p:tav>
                                      </p:tavLst>
                                    </p:anim>
                                    <p:animEffect transition="in" filter="wipe(right)">
                                      <p:cBhvr>
                                        <p:cTn id="101" dur="500"/>
                                        <p:tgtEl>
                                          <p:spTgt spid="119"/>
                                        </p:tgtEl>
                                      </p:cBhvr>
                                    </p:animEffect>
                                  </p:childTnLst>
                                </p:cTn>
                              </p:par>
                            </p:childTnLst>
                          </p:cTn>
                        </p:par>
                      </p:childTnLst>
                    </p:cTn>
                  </p:par>
                  <p:par>
                    <p:cTn id="102" fill="hold">
                      <p:stCondLst>
                        <p:cond delay="indefinite"/>
                      </p:stCondLst>
                      <p:childTnLst>
                        <p:par>
                          <p:cTn id="103" fill="hold">
                            <p:stCondLst>
                              <p:cond delay="0"/>
                            </p:stCondLst>
                            <p:childTnLst>
                              <p:par>
                                <p:cTn id="104" presetID="12" presetClass="entr" presetSubtype="2" fill="hold" grpId="0" nodeType="clickEffect">
                                  <p:stCondLst>
                                    <p:cond delay="0"/>
                                  </p:stCondLst>
                                  <p:childTnLst>
                                    <p:set>
                                      <p:cBhvr>
                                        <p:cTn id="105" dur="1" fill="hold">
                                          <p:stCondLst>
                                            <p:cond delay="0"/>
                                          </p:stCondLst>
                                        </p:cTn>
                                        <p:tgtEl>
                                          <p:spTgt spid="41"/>
                                        </p:tgtEl>
                                        <p:attrNameLst>
                                          <p:attrName>style.visibility</p:attrName>
                                        </p:attrNameLst>
                                      </p:cBhvr>
                                      <p:to>
                                        <p:strVal val="visible"/>
                                      </p:to>
                                    </p:set>
                                    <p:anim calcmode="lin" valueType="num">
                                      <p:cBhvr additive="base">
                                        <p:cTn id="106" dur="500"/>
                                        <p:tgtEl>
                                          <p:spTgt spid="41"/>
                                        </p:tgtEl>
                                        <p:attrNameLst>
                                          <p:attrName>ppt_x</p:attrName>
                                        </p:attrNameLst>
                                      </p:cBhvr>
                                      <p:tavLst>
                                        <p:tav tm="0">
                                          <p:val>
                                            <p:strVal val="#ppt_x+#ppt_w*1.125000"/>
                                          </p:val>
                                        </p:tav>
                                        <p:tav tm="100000">
                                          <p:val>
                                            <p:strVal val="#ppt_x"/>
                                          </p:val>
                                        </p:tav>
                                      </p:tavLst>
                                    </p:anim>
                                    <p:animEffect transition="in" filter="wipe(left)">
                                      <p:cBhvr>
                                        <p:cTn id="10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55" grpId="0"/>
      <p:bldP spid="34" grpId="0"/>
      <p:bldP spid="76" grpId="0"/>
      <p:bldP spid="119" grpId="0"/>
      <p:bldP spid="41"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p>
          </p:txBody>
        </p:sp>
      </p:grpSp>
      <p:pic>
        <p:nvPicPr>
          <p:cNvPr id="23" name="图片 22">
            <a:extLst>
              <a:ext uri="{FF2B5EF4-FFF2-40B4-BE49-F238E27FC236}">
                <a16:creationId xmlns:a16="http://schemas.microsoft.com/office/drawing/2014/main" id="{46600B5E-FAB3-099D-3CAA-D5D7E64BD544}"/>
              </a:ext>
            </a:extLst>
          </p:cNvPr>
          <p:cNvPicPr>
            <a:picLocks noChangeAspect="1"/>
          </p:cNvPicPr>
          <p:nvPr/>
        </p:nvPicPr>
        <p:blipFill>
          <a:blip r:embed="rId3"/>
          <a:stretch>
            <a:fillRect/>
          </a:stretch>
        </p:blipFill>
        <p:spPr>
          <a:xfrm>
            <a:off x="304800" y="1738049"/>
            <a:ext cx="7641771" cy="3929190"/>
          </a:xfrm>
          <a:prstGeom prst="rect">
            <a:avLst/>
          </a:prstGeom>
        </p:spPr>
      </p:pic>
      <p:grpSp>
        <p:nvGrpSpPr>
          <p:cNvPr id="71" name="组合 70">
            <a:extLst>
              <a:ext uri="{FF2B5EF4-FFF2-40B4-BE49-F238E27FC236}">
                <a16:creationId xmlns:a16="http://schemas.microsoft.com/office/drawing/2014/main" id="{B79557C3-E2FE-7BB4-BFCC-679E16936F03}"/>
              </a:ext>
            </a:extLst>
          </p:cNvPr>
          <p:cNvGrpSpPr/>
          <p:nvPr/>
        </p:nvGrpSpPr>
        <p:grpSpPr>
          <a:xfrm>
            <a:off x="8811747" y="4038601"/>
            <a:ext cx="2815134" cy="2264227"/>
            <a:chOff x="3207781" y="1105990"/>
            <a:chExt cx="5776438" cy="4646020"/>
          </a:xfrm>
        </p:grpSpPr>
        <p:sp>
          <p:nvSpPr>
            <p:cNvPr id="75" name="任意多边形 4">
              <a:extLst>
                <a:ext uri="{FF2B5EF4-FFF2-40B4-BE49-F238E27FC236}">
                  <a16:creationId xmlns:a16="http://schemas.microsoft.com/office/drawing/2014/main" id="{1F71E9E8-9859-DCFD-1C0C-50BD19F21794}"/>
                </a:ext>
              </a:extLst>
            </p:cNvPr>
            <p:cNvSpPr/>
            <p:nvPr/>
          </p:nvSpPr>
          <p:spPr>
            <a:xfrm>
              <a:off x="3598883" y="5220505"/>
              <a:ext cx="5385336" cy="531505"/>
            </a:xfrm>
            <a:custGeom>
              <a:avLst/>
              <a:gdLst>
                <a:gd name="connsiteX0" fmla="*/ -514 w 4756429"/>
                <a:gd name="connsiteY0" fmla="*/ 234476 h 469435"/>
                <a:gd name="connsiteX1" fmla="*/ 2377732 w 4756429"/>
                <a:gd name="connsiteY1" fmla="*/ -210 h 469435"/>
                <a:gd name="connsiteX2" fmla="*/ 4755915 w 4756429"/>
                <a:gd name="connsiteY2" fmla="*/ 234476 h 469435"/>
                <a:gd name="connsiteX3" fmla="*/ 2377732 w 4756429"/>
                <a:gd name="connsiteY3" fmla="*/ 469226 h 469435"/>
                <a:gd name="connsiteX4" fmla="*/ -514 w 4756429"/>
                <a:gd name="connsiteY4" fmla="*/ 234476 h 46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429" h="469435">
                  <a:moveTo>
                    <a:pt x="-514" y="234476"/>
                  </a:moveTo>
                  <a:cubicBezTo>
                    <a:pt x="-514" y="104871"/>
                    <a:pt x="1064277" y="-210"/>
                    <a:pt x="2377732" y="-210"/>
                  </a:cubicBezTo>
                  <a:cubicBezTo>
                    <a:pt x="3691187" y="-210"/>
                    <a:pt x="4755915" y="104871"/>
                    <a:pt x="4755915" y="234476"/>
                  </a:cubicBezTo>
                  <a:cubicBezTo>
                    <a:pt x="4755915" y="364081"/>
                    <a:pt x="3691187" y="469226"/>
                    <a:pt x="2377732" y="469226"/>
                  </a:cubicBezTo>
                  <a:cubicBezTo>
                    <a:pt x="1064277" y="469226"/>
                    <a:pt x="-514" y="364144"/>
                    <a:pt x="-514" y="234476"/>
                  </a:cubicBezTo>
                  <a:close/>
                </a:path>
              </a:pathLst>
            </a:custGeom>
            <a:solidFill>
              <a:srgbClr val="E8E8E8"/>
            </a:solidFill>
            <a:ln w="6346" cap="flat">
              <a:noFill/>
              <a:prstDash val="solid"/>
              <a:miter/>
            </a:ln>
          </p:spPr>
          <p:txBody>
            <a:bodyPr rtlCol="0" anchor="ctr"/>
            <a:lstStyle/>
            <a:p>
              <a:endParaRPr lang="zh-CN" altLang="en-US"/>
            </a:p>
          </p:txBody>
        </p:sp>
        <p:sp>
          <p:nvSpPr>
            <p:cNvPr id="87" name="任意多边形 5">
              <a:extLst>
                <a:ext uri="{FF2B5EF4-FFF2-40B4-BE49-F238E27FC236}">
                  <a16:creationId xmlns:a16="http://schemas.microsoft.com/office/drawing/2014/main" id="{19BA7D6A-82F0-DE45-2CD0-A3961C3AB23F}"/>
                </a:ext>
              </a:extLst>
            </p:cNvPr>
            <p:cNvSpPr/>
            <p:nvPr/>
          </p:nvSpPr>
          <p:spPr>
            <a:xfrm>
              <a:off x="4313321" y="3382454"/>
              <a:ext cx="883608" cy="1118025"/>
            </a:xfrm>
            <a:custGeom>
              <a:avLst/>
              <a:gdLst>
                <a:gd name="connsiteX0" fmla="*/ 304303 w 780419"/>
                <a:gd name="connsiteY0" fmla="*/ 118570 h 987461"/>
                <a:gd name="connsiteX1" fmla="*/ 254240 w 780419"/>
                <a:gd name="connsiteY1" fmla="*/ 127782 h 987461"/>
                <a:gd name="connsiteX2" fmla="*/ 200428 w 780419"/>
                <a:gd name="connsiteY2" fmla="*/ 182038 h 987461"/>
                <a:gd name="connsiteX3" fmla="*/ 189374 w 780419"/>
                <a:gd name="connsiteY3" fmla="*/ 260437 h 987461"/>
                <a:gd name="connsiteX4" fmla="*/ 195727 w 780419"/>
                <a:gd name="connsiteY4" fmla="*/ 517740 h 987461"/>
                <a:gd name="connsiteX5" fmla="*/ 71395 w 780419"/>
                <a:gd name="connsiteY5" fmla="*/ 592835 h 987461"/>
                <a:gd name="connsiteX6" fmla="*/ 24001 w 780419"/>
                <a:gd name="connsiteY6" fmla="*/ 840164 h 987461"/>
                <a:gd name="connsiteX7" fmla="*/ 249411 w 780419"/>
                <a:gd name="connsiteY7" fmla="*/ 982284 h 987461"/>
                <a:gd name="connsiteX8" fmla="*/ 522597 w 780419"/>
                <a:gd name="connsiteY8" fmla="*/ 959286 h 987461"/>
                <a:gd name="connsiteX9" fmla="*/ 699597 w 780419"/>
                <a:gd name="connsiteY9" fmla="*/ 889401 h 987461"/>
                <a:gd name="connsiteX10" fmla="*/ 708555 w 780419"/>
                <a:gd name="connsiteY10" fmla="*/ 575617 h 987461"/>
                <a:gd name="connsiteX11" fmla="*/ 764082 w 780419"/>
                <a:gd name="connsiteY11" fmla="*/ 389088 h 987461"/>
                <a:gd name="connsiteX12" fmla="*/ 606968 w 780419"/>
                <a:gd name="connsiteY12" fmla="*/ 27466 h 987461"/>
                <a:gd name="connsiteX13" fmla="*/ 304303 w 780419"/>
                <a:gd name="connsiteY13" fmla="*/ 118761 h 9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0419" h="987461">
                  <a:moveTo>
                    <a:pt x="304303" y="118570"/>
                  </a:moveTo>
                  <a:cubicBezTo>
                    <a:pt x="307860" y="110184"/>
                    <a:pt x="258432" y="125940"/>
                    <a:pt x="254240" y="127782"/>
                  </a:cubicBezTo>
                  <a:cubicBezTo>
                    <a:pt x="230002" y="138284"/>
                    <a:pt x="210733" y="157712"/>
                    <a:pt x="200428" y="182038"/>
                  </a:cubicBezTo>
                  <a:cubicBezTo>
                    <a:pt x="191299" y="207108"/>
                    <a:pt x="187531" y="233817"/>
                    <a:pt x="189374" y="260437"/>
                  </a:cubicBezTo>
                  <a:cubicBezTo>
                    <a:pt x="191216" y="342393"/>
                    <a:pt x="253985" y="444679"/>
                    <a:pt x="195727" y="517740"/>
                  </a:cubicBezTo>
                  <a:cubicBezTo>
                    <a:pt x="165486" y="555478"/>
                    <a:pt x="111484" y="565706"/>
                    <a:pt x="71395" y="592835"/>
                  </a:cubicBezTo>
                  <a:cubicBezTo>
                    <a:pt x="-4843" y="644295"/>
                    <a:pt x="-20154" y="759351"/>
                    <a:pt x="24001" y="840164"/>
                  </a:cubicBezTo>
                  <a:cubicBezTo>
                    <a:pt x="68155" y="920976"/>
                    <a:pt x="158306" y="968752"/>
                    <a:pt x="249411" y="982284"/>
                  </a:cubicBezTo>
                  <a:cubicBezTo>
                    <a:pt x="340516" y="995816"/>
                    <a:pt x="433081" y="979552"/>
                    <a:pt x="522597" y="959286"/>
                  </a:cubicBezTo>
                  <a:cubicBezTo>
                    <a:pt x="584986" y="945182"/>
                    <a:pt x="648835" y="928092"/>
                    <a:pt x="699597" y="889401"/>
                  </a:cubicBezTo>
                  <a:cubicBezTo>
                    <a:pt x="819354" y="797724"/>
                    <a:pt x="763510" y="682986"/>
                    <a:pt x="708555" y="575617"/>
                  </a:cubicBezTo>
                  <a:cubicBezTo>
                    <a:pt x="673358" y="506876"/>
                    <a:pt x="736509" y="474475"/>
                    <a:pt x="764082" y="389088"/>
                  </a:cubicBezTo>
                  <a:cubicBezTo>
                    <a:pt x="813700" y="235469"/>
                    <a:pt x="742608" y="86360"/>
                    <a:pt x="606968" y="27466"/>
                  </a:cubicBezTo>
                  <a:cubicBezTo>
                    <a:pt x="384225" y="-69039"/>
                    <a:pt x="304747" y="117744"/>
                    <a:pt x="304303" y="118761"/>
                  </a:cubicBezTo>
                  <a:close/>
                </a:path>
              </a:pathLst>
            </a:custGeom>
            <a:solidFill>
              <a:srgbClr val="971D05"/>
            </a:solidFill>
            <a:ln w="6346" cap="flat">
              <a:noFill/>
              <a:prstDash val="solid"/>
              <a:miter/>
            </a:ln>
          </p:spPr>
          <p:txBody>
            <a:bodyPr rtlCol="0" anchor="ctr"/>
            <a:lstStyle/>
            <a:p>
              <a:endParaRPr lang="zh-CN" altLang="en-US"/>
            </a:p>
          </p:txBody>
        </p:sp>
        <p:sp>
          <p:nvSpPr>
            <p:cNvPr id="89" name="任意多边形 6">
              <a:extLst>
                <a:ext uri="{FF2B5EF4-FFF2-40B4-BE49-F238E27FC236}">
                  <a16:creationId xmlns:a16="http://schemas.microsoft.com/office/drawing/2014/main" id="{92A22BFD-6B58-E69B-5205-98B28729DC7E}"/>
                </a:ext>
              </a:extLst>
            </p:cNvPr>
            <p:cNvSpPr/>
            <p:nvPr/>
          </p:nvSpPr>
          <p:spPr>
            <a:xfrm>
              <a:off x="4743753" y="3967018"/>
              <a:ext cx="251762" cy="311178"/>
            </a:xfrm>
            <a:custGeom>
              <a:avLst/>
              <a:gdLst>
                <a:gd name="connsiteX0" fmla="*/ 110730 w 222361"/>
                <a:gd name="connsiteY0" fmla="*/ 274628 h 274838"/>
                <a:gd name="connsiteX1" fmla="*/ 110730 w 222361"/>
                <a:gd name="connsiteY1" fmla="*/ 274628 h 274838"/>
                <a:gd name="connsiteX2" fmla="*/ -514 w 222361"/>
                <a:gd name="connsiteY2" fmla="*/ 126853 h 274838"/>
                <a:gd name="connsiteX3" fmla="*/ -514 w 222361"/>
                <a:gd name="connsiteY3" fmla="*/ -210 h 274838"/>
                <a:gd name="connsiteX4" fmla="*/ 221847 w 222361"/>
                <a:gd name="connsiteY4" fmla="*/ -210 h 274838"/>
                <a:gd name="connsiteX5" fmla="*/ 221847 w 222361"/>
                <a:gd name="connsiteY5" fmla="*/ 126853 h 274838"/>
                <a:gd name="connsiteX6" fmla="*/ 111937 w 222361"/>
                <a:gd name="connsiteY6" fmla="*/ 274628 h 27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1" h="274838">
                  <a:moveTo>
                    <a:pt x="110730" y="274628"/>
                  </a:moveTo>
                  <a:lnTo>
                    <a:pt x="110730" y="274628"/>
                  </a:lnTo>
                  <a:cubicBezTo>
                    <a:pt x="49358" y="274628"/>
                    <a:pt x="-451" y="163639"/>
                    <a:pt x="-514" y="126853"/>
                  </a:cubicBezTo>
                  <a:lnTo>
                    <a:pt x="-514" y="-210"/>
                  </a:lnTo>
                  <a:lnTo>
                    <a:pt x="221847" y="-210"/>
                  </a:lnTo>
                  <a:lnTo>
                    <a:pt x="221847" y="126853"/>
                  </a:lnTo>
                  <a:cubicBezTo>
                    <a:pt x="221847" y="163448"/>
                    <a:pt x="172991" y="274438"/>
                    <a:pt x="111937" y="274628"/>
                  </a:cubicBezTo>
                  <a:close/>
                </a:path>
              </a:pathLst>
            </a:custGeom>
            <a:solidFill>
              <a:srgbClr val="FF93B1"/>
            </a:solidFill>
            <a:ln w="6346" cap="flat">
              <a:noFill/>
              <a:prstDash val="solid"/>
              <a:miter/>
            </a:ln>
          </p:spPr>
          <p:txBody>
            <a:bodyPr rtlCol="0" anchor="ctr"/>
            <a:lstStyle/>
            <a:p>
              <a:endParaRPr lang="zh-CN" altLang="en-US"/>
            </a:p>
          </p:txBody>
        </p:sp>
        <p:sp>
          <p:nvSpPr>
            <p:cNvPr id="90" name="任意多边形 7">
              <a:extLst>
                <a:ext uri="{FF2B5EF4-FFF2-40B4-BE49-F238E27FC236}">
                  <a16:creationId xmlns:a16="http://schemas.microsoft.com/office/drawing/2014/main" id="{AAA05ABC-9AE6-8FA4-E1CF-577F3F95F7F2}"/>
                </a:ext>
              </a:extLst>
            </p:cNvPr>
            <p:cNvSpPr/>
            <p:nvPr/>
          </p:nvSpPr>
          <p:spPr>
            <a:xfrm>
              <a:off x="4572555" y="3764605"/>
              <a:ext cx="121406" cy="141542"/>
            </a:xfrm>
            <a:custGeom>
              <a:avLst/>
              <a:gdLst>
                <a:gd name="connsiteX0" fmla="*/ 77312 w 107228"/>
                <a:gd name="connsiteY0" fmla="*/ 27741 h 125013"/>
                <a:gd name="connsiteX1" fmla="*/ -514 w 107228"/>
                <a:gd name="connsiteY1" fmla="*/ 46801 h 125013"/>
                <a:gd name="connsiteX2" fmla="*/ 94783 w 107228"/>
                <a:gd name="connsiteY2" fmla="*/ 110332 h 125013"/>
                <a:gd name="connsiteX3" fmla="*/ 77312 w 107228"/>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28" h="125013">
                  <a:moveTo>
                    <a:pt x="77312" y="27741"/>
                  </a:moveTo>
                  <a:cubicBezTo>
                    <a:pt x="41226" y="-26515"/>
                    <a:pt x="-514" y="8364"/>
                    <a:pt x="-514" y="46801"/>
                  </a:cubicBezTo>
                  <a:cubicBezTo>
                    <a:pt x="-514" y="102073"/>
                    <a:pt x="60031" y="149722"/>
                    <a:pt x="94783" y="110332"/>
                  </a:cubicBezTo>
                  <a:cubicBezTo>
                    <a:pt x="129535" y="70943"/>
                    <a:pt x="77312" y="27741"/>
                    <a:pt x="77312" y="27741"/>
                  </a:cubicBezTo>
                  <a:close/>
                </a:path>
              </a:pathLst>
            </a:custGeom>
            <a:solidFill>
              <a:srgbClr val="FED0D6"/>
            </a:solidFill>
            <a:ln w="6346" cap="flat">
              <a:noFill/>
              <a:prstDash val="solid"/>
              <a:miter/>
            </a:ln>
          </p:spPr>
          <p:txBody>
            <a:bodyPr rtlCol="0" anchor="ctr"/>
            <a:lstStyle/>
            <a:p>
              <a:endParaRPr lang="zh-CN" altLang="en-US"/>
            </a:p>
          </p:txBody>
        </p:sp>
        <p:sp>
          <p:nvSpPr>
            <p:cNvPr id="91" name="任意多边形 8">
              <a:extLst>
                <a:ext uri="{FF2B5EF4-FFF2-40B4-BE49-F238E27FC236}">
                  <a16:creationId xmlns:a16="http://schemas.microsoft.com/office/drawing/2014/main" id="{A125D4FA-6DE9-8873-EA0D-46425B688E18}"/>
                </a:ext>
              </a:extLst>
            </p:cNvPr>
            <p:cNvSpPr/>
            <p:nvPr/>
          </p:nvSpPr>
          <p:spPr>
            <a:xfrm>
              <a:off x="5034066" y="3764605"/>
              <a:ext cx="121425" cy="141542"/>
            </a:xfrm>
            <a:custGeom>
              <a:avLst/>
              <a:gdLst>
                <a:gd name="connsiteX0" fmla="*/ 28968 w 107245"/>
                <a:gd name="connsiteY0" fmla="*/ 27741 h 125013"/>
                <a:gd name="connsiteX1" fmla="*/ 106731 w 107245"/>
                <a:gd name="connsiteY1" fmla="*/ 46801 h 125013"/>
                <a:gd name="connsiteX2" fmla="*/ 11433 w 107245"/>
                <a:gd name="connsiteY2" fmla="*/ 110332 h 125013"/>
                <a:gd name="connsiteX3" fmla="*/ 28968 w 107245"/>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45" h="125013">
                  <a:moveTo>
                    <a:pt x="28968" y="27741"/>
                  </a:moveTo>
                  <a:cubicBezTo>
                    <a:pt x="64927" y="-26515"/>
                    <a:pt x="106731" y="8364"/>
                    <a:pt x="106731" y="46801"/>
                  </a:cubicBezTo>
                  <a:cubicBezTo>
                    <a:pt x="106731" y="102073"/>
                    <a:pt x="46249" y="149722"/>
                    <a:pt x="11433" y="110332"/>
                  </a:cubicBezTo>
                  <a:cubicBezTo>
                    <a:pt x="-23382" y="70943"/>
                    <a:pt x="28968" y="27741"/>
                    <a:pt x="28968" y="27741"/>
                  </a:cubicBezTo>
                  <a:close/>
                </a:path>
              </a:pathLst>
            </a:custGeom>
            <a:solidFill>
              <a:srgbClr val="FED0D6"/>
            </a:solidFill>
            <a:ln w="6346" cap="flat">
              <a:noFill/>
              <a:prstDash val="solid"/>
              <a:miter/>
            </a:ln>
          </p:spPr>
          <p:txBody>
            <a:bodyPr rtlCol="0" anchor="ctr"/>
            <a:lstStyle/>
            <a:p>
              <a:endParaRPr lang="zh-CN" altLang="en-US"/>
            </a:p>
          </p:txBody>
        </p:sp>
        <p:sp>
          <p:nvSpPr>
            <p:cNvPr id="96" name="任意多边形 9">
              <a:extLst>
                <a:ext uri="{FF2B5EF4-FFF2-40B4-BE49-F238E27FC236}">
                  <a16:creationId xmlns:a16="http://schemas.microsoft.com/office/drawing/2014/main" id="{0913EAC3-3929-7394-3E7F-4E87D052C03E}"/>
                </a:ext>
              </a:extLst>
            </p:cNvPr>
            <p:cNvSpPr/>
            <p:nvPr/>
          </p:nvSpPr>
          <p:spPr>
            <a:xfrm>
              <a:off x="4636485" y="3571274"/>
              <a:ext cx="453974" cy="467243"/>
            </a:xfrm>
            <a:custGeom>
              <a:avLst/>
              <a:gdLst>
                <a:gd name="connsiteX0" fmla="*/ 199817 w 400958"/>
                <a:gd name="connsiteY0" fmla="*/ 412468 h 412678"/>
                <a:gd name="connsiteX1" fmla="*/ 6744 w 400958"/>
                <a:gd name="connsiteY1" fmla="*/ 98113 h 412678"/>
                <a:gd name="connsiteX2" fmla="*/ 393207 w 400958"/>
                <a:gd name="connsiteY2" fmla="*/ 98113 h 412678"/>
                <a:gd name="connsiteX3" fmla="*/ 199817 w 400958"/>
                <a:gd name="connsiteY3" fmla="*/ 412468 h 412678"/>
              </a:gdLst>
              <a:ahLst/>
              <a:cxnLst>
                <a:cxn ang="0">
                  <a:pos x="connsiteX0" y="connsiteY0"/>
                </a:cxn>
                <a:cxn ang="0">
                  <a:pos x="connsiteX1" y="connsiteY1"/>
                </a:cxn>
                <a:cxn ang="0">
                  <a:pos x="connsiteX2" y="connsiteY2"/>
                </a:cxn>
                <a:cxn ang="0">
                  <a:pos x="connsiteX3" y="connsiteY3"/>
                </a:cxn>
              </a:cxnLst>
              <a:rect l="l" t="t" r="r" b="b"/>
              <a:pathLst>
                <a:path w="400958" h="412678">
                  <a:moveTo>
                    <a:pt x="199817" y="412468"/>
                  </a:moveTo>
                  <a:cubicBezTo>
                    <a:pt x="57569" y="412468"/>
                    <a:pt x="-26547" y="257387"/>
                    <a:pt x="6744" y="98113"/>
                  </a:cubicBezTo>
                  <a:cubicBezTo>
                    <a:pt x="34063" y="-33016"/>
                    <a:pt x="365762" y="-32953"/>
                    <a:pt x="393207" y="98113"/>
                  </a:cubicBezTo>
                  <a:cubicBezTo>
                    <a:pt x="426434" y="257387"/>
                    <a:pt x="342382" y="412595"/>
                    <a:pt x="199817" y="412468"/>
                  </a:cubicBezTo>
                  <a:close/>
                </a:path>
              </a:pathLst>
            </a:custGeom>
            <a:solidFill>
              <a:srgbClr val="FED0D6"/>
            </a:solidFill>
            <a:ln w="6346" cap="flat">
              <a:noFill/>
              <a:prstDash val="solid"/>
              <a:miter/>
            </a:ln>
          </p:spPr>
          <p:txBody>
            <a:bodyPr rtlCol="0" anchor="ctr"/>
            <a:lstStyle/>
            <a:p>
              <a:endParaRPr lang="zh-CN" altLang="en-US"/>
            </a:p>
          </p:txBody>
        </p:sp>
        <p:sp>
          <p:nvSpPr>
            <p:cNvPr id="109" name="任意多边形 10">
              <a:extLst>
                <a:ext uri="{FF2B5EF4-FFF2-40B4-BE49-F238E27FC236}">
                  <a16:creationId xmlns:a16="http://schemas.microsoft.com/office/drawing/2014/main" id="{D4B1744A-5CAD-1BC3-A315-932031CB29EC}"/>
                </a:ext>
              </a:extLst>
            </p:cNvPr>
            <p:cNvSpPr/>
            <p:nvPr/>
          </p:nvSpPr>
          <p:spPr>
            <a:xfrm>
              <a:off x="4757636" y="3487392"/>
              <a:ext cx="367502" cy="234313"/>
            </a:xfrm>
            <a:custGeom>
              <a:avLst/>
              <a:gdLst>
                <a:gd name="connsiteX0" fmla="*/ -514 w 324585"/>
                <a:gd name="connsiteY0" fmla="*/ 31541 h 206950"/>
                <a:gd name="connsiteX1" fmla="*/ 303231 w 324585"/>
                <a:gd name="connsiteY1" fmla="*/ 198693 h 206950"/>
                <a:gd name="connsiteX2" fmla="*/ 184045 w 324585"/>
                <a:gd name="connsiteY2" fmla="*/ 21757 h 206950"/>
                <a:gd name="connsiteX3" fmla="*/ -514 w 324585"/>
                <a:gd name="connsiteY3" fmla="*/ 31541 h 206950"/>
              </a:gdLst>
              <a:ahLst/>
              <a:cxnLst>
                <a:cxn ang="0">
                  <a:pos x="connsiteX0" y="connsiteY0"/>
                </a:cxn>
                <a:cxn ang="0">
                  <a:pos x="connsiteX1" y="connsiteY1"/>
                </a:cxn>
                <a:cxn ang="0">
                  <a:pos x="connsiteX2" y="connsiteY2"/>
                </a:cxn>
                <a:cxn ang="0">
                  <a:pos x="connsiteX3" y="connsiteY3"/>
                </a:cxn>
              </a:cxnLst>
              <a:rect l="l" t="t" r="r" b="b"/>
              <a:pathLst>
                <a:path w="324585" h="206950">
                  <a:moveTo>
                    <a:pt x="-514" y="31541"/>
                  </a:moveTo>
                  <a:cubicBezTo>
                    <a:pt x="-514" y="165911"/>
                    <a:pt x="253612" y="230650"/>
                    <a:pt x="303231" y="198693"/>
                  </a:cubicBezTo>
                  <a:cubicBezTo>
                    <a:pt x="352849" y="166737"/>
                    <a:pt x="314158" y="52951"/>
                    <a:pt x="184045" y="21757"/>
                  </a:cubicBezTo>
                  <a:cubicBezTo>
                    <a:pt x="53932" y="-9437"/>
                    <a:pt x="-197" y="-8484"/>
                    <a:pt x="-514" y="31541"/>
                  </a:cubicBezTo>
                  <a:close/>
                </a:path>
              </a:pathLst>
            </a:custGeom>
            <a:solidFill>
              <a:srgbClr val="971D05"/>
            </a:solidFill>
            <a:ln w="6346" cap="flat">
              <a:noFill/>
              <a:prstDash val="solid"/>
              <a:miter/>
            </a:ln>
          </p:spPr>
          <p:txBody>
            <a:bodyPr rtlCol="0" anchor="ctr"/>
            <a:lstStyle/>
            <a:p>
              <a:endParaRPr lang="zh-CN" altLang="en-US"/>
            </a:p>
          </p:txBody>
        </p:sp>
        <p:sp>
          <p:nvSpPr>
            <p:cNvPr id="110" name="任意多边形 11">
              <a:extLst>
                <a:ext uri="{FF2B5EF4-FFF2-40B4-BE49-F238E27FC236}">
                  <a16:creationId xmlns:a16="http://schemas.microsoft.com/office/drawing/2014/main" id="{E3708DC4-D7F3-D43E-E3A2-548D24D3BABB}"/>
                </a:ext>
              </a:extLst>
            </p:cNvPr>
            <p:cNvSpPr/>
            <p:nvPr/>
          </p:nvSpPr>
          <p:spPr>
            <a:xfrm>
              <a:off x="4592900" y="3508707"/>
              <a:ext cx="173053" cy="238281"/>
            </a:xfrm>
            <a:custGeom>
              <a:avLst/>
              <a:gdLst>
                <a:gd name="connsiteX0" fmla="*/ 145428 w 152844"/>
                <a:gd name="connsiteY0" fmla="*/ 11762 h 210454"/>
                <a:gd name="connsiteX1" fmla="*/ 38759 w 152844"/>
                <a:gd name="connsiteY1" fmla="*/ 209790 h 210454"/>
                <a:gd name="connsiteX2" fmla="*/ 27704 w 152844"/>
                <a:gd name="connsiteY2" fmla="*/ 78089 h 210454"/>
                <a:gd name="connsiteX3" fmla="*/ 145428 w 152844"/>
                <a:gd name="connsiteY3" fmla="*/ 11762 h 210454"/>
              </a:gdLst>
              <a:ahLst/>
              <a:cxnLst>
                <a:cxn ang="0">
                  <a:pos x="connsiteX0" y="connsiteY0"/>
                </a:cxn>
                <a:cxn ang="0">
                  <a:pos x="connsiteX1" y="connsiteY1"/>
                </a:cxn>
                <a:cxn ang="0">
                  <a:pos x="connsiteX2" y="connsiteY2"/>
                </a:cxn>
                <a:cxn ang="0">
                  <a:pos x="connsiteX3" y="connsiteY3"/>
                </a:cxn>
              </a:cxnLst>
              <a:rect l="l" t="t" r="r" b="b"/>
              <a:pathLst>
                <a:path w="152844" h="210454">
                  <a:moveTo>
                    <a:pt x="145428" y="11762"/>
                  </a:moveTo>
                  <a:cubicBezTo>
                    <a:pt x="177703" y="76501"/>
                    <a:pt x="89076" y="219320"/>
                    <a:pt x="38759" y="209790"/>
                  </a:cubicBezTo>
                  <a:cubicBezTo>
                    <a:pt x="-11559" y="200261"/>
                    <a:pt x="-11622" y="144416"/>
                    <a:pt x="27704" y="78089"/>
                  </a:cubicBezTo>
                  <a:cubicBezTo>
                    <a:pt x="67030" y="11762"/>
                    <a:pt x="130117" y="-18987"/>
                    <a:pt x="145428" y="11762"/>
                  </a:cubicBezTo>
                  <a:close/>
                </a:path>
              </a:pathLst>
            </a:custGeom>
            <a:solidFill>
              <a:srgbClr val="971D05"/>
            </a:solidFill>
            <a:ln w="6346" cap="flat">
              <a:noFill/>
              <a:prstDash val="solid"/>
              <a:miter/>
            </a:ln>
          </p:spPr>
          <p:txBody>
            <a:bodyPr rtlCol="0" anchor="ctr"/>
            <a:lstStyle/>
            <a:p>
              <a:endParaRPr lang="zh-CN" altLang="en-US"/>
            </a:p>
          </p:txBody>
        </p:sp>
        <p:sp>
          <p:nvSpPr>
            <p:cNvPr id="111" name="任意多边形 12">
              <a:extLst>
                <a:ext uri="{FF2B5EF4-FFF2-40B4-BE49-F238E27FC236}">
                  <a16:creationId xmlns:a16="http://schemas.microsoft.com/office/drawing/2014/main" id="{A7B76276-29CC-7A4B-78A3-CA92D712970B}"/>
                </a:ext>
              </a:extLst>
            </p:cNvPr>
            <p:cNvSpPr/>
            <p:nvPr/>
          </p:nvSpPr>
          <p:spPr>
            <a:xfrm>
              <a:off x="3612370" y="4281731"/>
              <a:ext cx="915035" cy="627652"/>
            </a:xfrm>
            <a:custGeom>
              <a:avLst/>
              <a:gdLst>
                <a:gd name="connsiteX0" fmla="*/ 797158 w 808176"/>
                <a:gd name="connsiteY0" fmla="*/ 72207 h 554354"/>
                <a:gd name="connsiteX1" fmla="*/ 561011 w 808176"/>
                <a:gd name="connsiteY1" fmla="*/ 325698 h 554354"/>
                <a:gd name="connsiteX2" fmla="*/ 47611 w 808176"/>
                <a:gd name="connsiteY2" fmla="*/ 553523 h 554354"/>
                <a:gd name="connsiteX3" fmla="*/ 47611 w 808176"/>
                <a:gd name="connsiteY3" fmla="*/ 451110 h 554354"/>
                <a:gd name="connsiteX4" fmla="*/ 496844 w 808176"/>
                <a:gd name="connsiteY4" fmla="*/ 243743 h 554354"/>
                <a:gd name="connsiteX5" fmla="*/ 650844 w 808176"/>
                <a:gd name="connsiteY5" fmla="*/ 90123 h 554354"/>
                <a:gd name="connsiteX6" fmla="*/ 699637 w 808176"/>
                <a:gd name="connsiteY6" fmla="*/ 36375 h 554354"/>
                <a:gd name="connsiteX7" fmla="*/ 709866 w 808176"/>
                <a:gd name="connsiteY7" fmla="*/ 18459 h 554354"/>
                <a:gd name="connsiteX8" fmla="*/ 709866 w 808176"/>
                <a:gd name="connsiteY8" fmla="*/ 21000 h 554354"/>
                <a:gd name="connsiteX9" fmla="*/ 797158 w 808176"/>
                <a:gd name="connsiteY9" fmla="*/ 72207 h 5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176" h="554354">
                  <a:moveTo>
                    <a:pt x="797158" y="72207"/>
                  </a:moveTo>
                  <a:cubicBezTo>
                    <a:pt x="727280" y="164525"/>
                    <a:pt x="648151" y="249460"/>
                    <a:pt x="561011" y="325698"/>
                  </a:cubicBezTo>
                  <a:cubicBezTo>
                    <a:pt x="422385" y="446027"/>
                    <a:pt x="242717" y="563752"/>
                    <a:pt x="47611" y="553523"/>
                  </a:cubicBezTo>
                  <a:cubicBezTo>
                    <a:pt x="-16556" y="548377"/>
                    <a:pt x="-16556" y="446027"/>
                    <a:pt x="47611" y="451110"/>
                  </a:cubicBezTo>
                  <a:cubicBezTo>
                    <a:pt x="219591" y="461339"/>
                    <a:pt x="376197" y="351302"/>
                    <a:pt x="496844" y="243743"/>
                  </a:cubicBezTo>
                  <a:cubicBezTo>
                    <a:pt x="553323" y="197682"/>
                    <a:pt x="602052" y="143871"/>
                    <a:pt x="650844" y="90123"/>
                  </a:cubicBezTo>
                  <a:cubicBezTo>
                    <a:pt x="668824" y="72207"/>
                    <a:pt x="684199" y="54291"/>
                    <a:pt x="699637" y="36375"/>
                  </a:cubicBezTo>
                  <a:cubicBezTo>
                    <a:pt x="703589" y="30727"/>
                    <a:pt x="707013" y="24730"/>
                    <a:pt x="709866" y="18459"/>
                  </a:cubicBezTo>
                  <a:cubicBezTo>
                    <a:pt x="717553" y="10772"/>
                    <a:pt x="702178" y="31165"/>
                    <a:pt x="709866" y="21000"/>
                  </a:cubicBezTo>
                  <a:cubicBezTo>
                    <a:pt x="748366" y="-30206"/>
                    <a:pt x="838199" y="21000"/>
                    <a:pt x="797158" y="72207"/>
                  </a:cubicBezTo>
                  <a:close/>
                </a:path>
              </a:pathLst>
            </a:custGeom>
            <a:solidFill>
              <a:srgbClr val="FED0D6"/>
            </a:solidFill>
            <a:ln w="6346" cap="flat">
              <a:noFill/>
              <a:prstDash val="solid"/>
              <a:miter/>
            </a:ln>
          </p:spPr>
          <p:txBody>
            <a:bodyPr rtlCol="0" anchor="ctr"/>
            <a:lstStyle/>
            <a:p>
              <a:endParaRPr lang="zh-CN" altLang="en-US"/>
            </a:p>
          </p:txBody>
        </p:sp>
        <p:sp>
          <p:nvSpPr>
            <p:cNvPr id="112" name="任意多边形 13">
              <a:extLst>
                <a:ext uri="{FF2B5EF4-FFF2-40B4-BE49-F238E27FC236}">
                  <a16:creationId xmlns:a16="http://schemas.microsoft.com/office/drawing/2014/main" id="{BBEC4581-8153-6B73-FC64-6D4E04BE1D29}"/>
                </a:ext>
              </a:extLst>
            </p:cNvPr>
            <p:cNvSpPr/>
            <p:nvPr/>
          </p:nvSpPr>
          <p:spPr>
            <a:xfrm>
              <a:off x="5248839" y="3957542"/>
              <a:ext cx="415701" cy="712692"/>
            </a:xfrm>
            <a:custGeom>
              <a:avLst/>
              <a:gdLst>
                <a:gd name="connsiteX0" fmla="*/ 90290 w 367155"/>
                <a:gd name="connsiteY0" fmla="*/ 275691 h 629463"/>
                <a:gd name="connsiteX1" fmla="*/ 229361 w 367155"/>
                <a:gd name="connsiteY1" fmla="*/ 451738 h 629463"/>
                <a:gd name="connsiteX2" fmla="*/ 246959 w 367155"/>
                <a:gd name="connsiteY2" fmla="*/ 471877 h 629463"/>
                <a:gd name="connsiteX3" fmla="*/ 201979 w 367155"/>
                <a:gd name="connsiteY3" fmla="*/ 211016 h 629463"/>
                <a:gd name="connsiteX4" fmla="*/ 194292 w 367155"/>
                <a:gd name="connsiteY4" fmla="*/ 113241 h 629463"/>
                <a:gd name="connsiteX5" fmla="*/ 298420 w 367155"/>
                <a:gd name="connsiteY5" fmla="*/ 6952 h 629463"/>
                <a:gd name="connsiteX6" fmla="*/ 340732 w 367155"/>
                <a:gd name="connsiteY6" fmla="*/ 100280 h 629463"/>
                <a:gd name="connsiteX7" fmla="*/ 314748 w 367155"/>
                <a:gd name="connsiteY7" fmla="*/ 117624 h 629463"/>
                <a:gd name="connsiteX8" fmla="*/ 294544 w 367155"/>
                <a:gd name="connsiteY8" fmla="*/ 135286 h 629463"/>
                <a:gd name="connsiteX9" fmla="*/ 296006 w 367155"/>
                <a:gd name="connsiteY9" fmla="*/ 157077 h 629463"/>
                <a:gd name="connsiteX10" fmla="*/ 320402 w 367155"/>
                <a:gd name="connsiteY10" fmla="*/ 297927 h 629463"/>
                <a:gd name="connsiteX11" fmla="*/ 354518 w 367155"/>
                <a:gd name="connsiteY11" fmla="*/ 572194 h 629463"/>
                <a:gd name="connsiteX12" fmla="*/ 268560 w 367155"/>
                <a:gd name="connsiteY12" fmla="*/ 625243 h 629463"/>
                <a:gd name="connsiteX13" fmla="*/ 170785 w 367155"/>
                <a:gd name="connsiteY13" fmla="*/ 540237 h 629463"/>
                <a:gd name="connsiteX14" fmla="*/ 9668 w 367155"/>
                <a:gd name="connsiteY14" fmla="*/ 340176 h 629463"/>
                <a:gd name="connsiteX15" fmla="*/ 90290 w 367155"/>
                <a:gd name="connsiteY15" fmla="*/ 275437 h 62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155" h="629463">
                  <a:moveTo>
                    <a:pt x="90290" y="275691"/>
                  </a:moveTo>
                  <a:cubicBezTo>
                    <a:pt x="134762" y="336999"/>
                    <a:pt x="181013" y="394877"/>
                    <a:pt x="229361" y="451738"/>
                  </a:cubicBezTo>
                  <a:cubicBezTo>
                    <a:pt x="235714" y="459997"/>
                    <a:pt x="241432" y="465969"/>
                    <a:pt x="246959" y="471877"/>
                  </a:cubicBezTo>
                  <a:cubicBezTo>
                    <a:pt x="235460" y="384267"/>
                    <a:pt x="213478" y="298626"/>
                    <a:pt x="201979" y="211016"/>
                  </a:cubicBezTo>
                  <a:cubicBezTo>
                    <a:pt x="196325" y="179822"/>
                    <a:pt x="189273" y="146277"/>
                    <a:pt x="194292" y="113241"/>
                  </a:cubicBezTo>
                  <a:cubicBezTo>
                    <a:pt x="199692" y="62923"/>
                    <a:pt x="258395" y="30649"/>
                    <a:pt x="298420" y="6952"/>
                  </a:cubicBezTo>
                  <a:cubicBezTo>
                    <a:pt x="353692" y="-26593"/>
                    <a:pt x="396068" y="66735"/>
                    <a:pt x="340732" y="100280"/>
                  </a:cubicBezTo>
                  <a:cubicBezTo>
                    <a:pt x="351342" y="92593"/>
                    <a:pt x="319449" y="115528"/>
                    <a:pt x="314748" y="117624"/>
                  </a:cubicBezTo>
                  <a:cubicBezTo>
                    <a:pt x="304138" y="125311"/>
                    <a:pt x="296705" y="139924"/>
                    <a:pt x="294544" y="135286"/>
                  </a:cubicBezTo>
                  <a:cubicBezTo>
                    <a:pt x="294544" y="141004"/>
                    <a:pt x="296451" y="145642"/>
                    <a:pt x="296006" y="157077"/>
                  </a:cubicBezTo>
                  <a:cubicBezTo>
                    <a:pt x="303375" y="204409"/>
                    <a:pt x="310682" y="251740"/>
                    <a:pt x="320402" y="297927"/>
                  </a:cubicBezTo>
                  <a:cubicBezTo>
                    <a:pt x="335523" y="381090"/>
                    <a:pt x="369321" y="486744"/>
                    <a:pt x="354518" y="572194"/>
                  </a:cubicBezTo>
                  <a:cubicBezTo>
                    <a:pt x="348165" y="614442"/>
                    <a:pt x="311698" y="639474"/>
                    <a:pt x="268560" y="625243"/>
                  </a:cubicBezTo>
                  <a:cubicBezTo>
                    <a:pt x="230124" y="608915"/>
                    <a:pt x="198358" y="569906"/>
                    <a:pt x="170785" y="540237"/>
                  </a:cubicBezTo>
                  <a:cubicBezTo>
                    <a:pt x="113695" y="476343"/>
                    <a:pt x="59922" y="409571"/>
                    <a:pt x="9668" y="340176"/>
                  </a:cubicBezTo>
                  <a:cubicBezTo>
                    <a:pt x="-28451" y="287127"/>
                    <a:pt x="49821" y="223468"/>
                    <a:pt x="90290" y="275437"/>
                  </a:cubicBezTo>
                  <a:close/>
                </a:path>
              </a:pathLst>
            </a:custGeom>
            <a:solidFill>
              <a:srgbClr val="FED0D6"/>
            </a:solidFill>
            <a:ln w="6346" cap="flat">
              <a:noFill/>
              <a:prstDash val="solid"/>
              <a:miter/>
            </a:ln>
          </p:spPr>
          <p:txBody>
            <a:bodyPr rtlCol="0" anchor="ctr"/>
            <a:lstStyle/>
            <a:p>
              <a:endParaRPr lang="zh-CN" altLang="en-US"/>
            </a:p>
          </p:txBody>
        </p:sp>
        <p:sp>
          <p:nvSpPr>
            <p:cNvPr id="113" name="任意多边形 14">
              <a:extLst>
                <a:ext uri="{FF2B5EF4-FFF2-40B4-BE49-F238E27FC236}">
                  <a16:creationId xmlns:a16="http://schemas.microsoft.com/office/drawing/2014/main" id="{C7BA1C72-BBBE-1ABE-15B4-A9D9B06F3D67}"/>
                </a:ext>
              </a:extLst>
            </p:cNvPr>
            <p:cNvSpPr/>
            <p:nvPr/>
          </p:nvSpPr>
          <p:spPr>
            <a:xfrm>
              <a:off x="4494869" y="4089375"/>
              <a:ext cx="731188" cy="915335"/>
            </a:xfrm>
            <a:custGeom>
              <a:avLst/>
              <a:gdLst>
                <a:gd name="connsiteX0" fmla="*/ -514 w 645799"/>
                <a:gd name="connsiteY0" fmla="*/ 61416 h 808441"/>
                <a:gd name="connsiteX1" fmla="*/ 219877 w 645799"/>
                <a:gd name="connsiteY1" fmla="*/ -210 h 808441"/>
                <a:gd name="connsiteX2" fmla="*/ 333662 w 645799"/>
                <a:gd name="connsiteY2" fmla="*/ 71263 h 808441"/>
                <a:gd name="connsiteX3" fmla="*/ 441666 w 645799"/>
                <a:gd name="connsiteY3" fmla="*/ -210 h 808441"/>
                <a:gd name="connsiteX4" fmla="*/ 481564 w 645799"/>
                <a:gd name="connsiteY4" fmla="*/ 3475 h 808441"/>
                <a:gd name="connsiteX5" fmla="*/ 625527 w 645799"/>
                <a:gd name="connsiteY5" fmla="*/ 23360 h 808441"/>
                <a:gd name="connsiteX6" fmla="*/ 637598 w 645799"/>
                <a:gd name="connsiteY6" fmla="*/ 333459 h 808441"/>
                <a:gd name="connsiteX7" fmla="*/ 645285 w 645799"/>
                <a:gd name="connsiteY7" fmla="*/ 792920 h 808441"/>
                <a:gd name="connsiteX8" fmla="*/ 384488 w 645799"/>
                <a:gd name="connsiteY8" fmla="*/ 808231 h 808441"/>
                <a:gd name="connsiteX9" fmla="*/ 20006 w 645799"/>
                <a:gd name="connsiteY9" fmla="*/ 792920 h 808441"/>
                <a:gd name="connsiteX10" fmla="*/ 27694 w 645799"/>
                <a:gd name="connsiteY10" fmla="*/ 333459 h 808441"/>
                <a:gd name="connsiteX11" fmla="*/ -514 w 645799"/>
                <a:gd name="connsiteY11" fmla="*/ 61416 h 80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799" h="808441">
                  <a:moveTo>
                    <a:pt x="-514" y="61416"/>
                  </a:moveTo>
                  <a:lnTo>
                    <a:pt x="219877" y="-210"/>
                  </a:lnTo>
                  <a:cubicBezTo>
                    <a:pt x="235252" y="69103"/>
                    <a:pt x="308250" y="71263"/>
                    <a:pt x="333662" y="71263"/>
                  </a:cubicBezTo>
                  <a:cubicBezTo>
                    <a:pt x="365428" y="71263"/>
                    <a:pt x="426292" y="69103"/>
                    <a:pt x="441666" y="-210"/>
                  </a:cubicBezTo>
                  <a:lnTo>
                    <a:pt x="481564" y="3475"/>
                  </a:lnTo>
                  <a:cubicBezTo>
                    <a:pt x="594142" y="14085"/>
                    <a:pt x="625527" y="23360"/>
                    <a:pt x="625527" y="23360"/>
                  </a:cubicBezTo>
                  <a:cubicBezTo>
                    <a:pt x="597382" y="336508"/>
                    <a:pt x="658436" y="258428"/>
                    <a:pt x="637598" y="333459"/>
                  </a:cubicBezTo>
                  <a:cubicBezTo>
                    <a:pt x="581436" y="535045"/>
                    <a:pt x="645285" y="792920"/>
                    <a:pt x="645285" y="792920"/>
                  </a:cubicBezTo>
                  <a:cubicBezTo>
                    <a:pt x="543317" y="808231"/>
                    <a:pt x="455770" y="808231"/>
                    <a:pt x="384488" y="808231"/>
                  </a:cubicBezTo>
                  <a:cubicBezTo>
                    <a:pt x="17401" y="808231"/>
                    <a:pt x="20006" y="792920"/>
                    <a:pt x="20006" y="792920"/>
                  </a:cubicBezTo>
                  <a:cubicBezTo>
                    <a:pt x="20006" y="792920"/>
                    <a:pt x="85889" y="477866"/>
                    <a:pt x="27694" y="333459"/>
                  </a:cubicBezTo>
                  <a:cubicBezTo>
                    <a:pt x="2281" y="269927"/>
                    <a:pt x="-514" y="61416"/>
                    <a:pt x="-514" y="61416"/>
                  </a:cubicBezTo>
                  <a:close/>
                </a:path>
              </a:pathLst>
            </a:custGeom>
            <a:solidFill>
              <a:srgbClr val="BE5ED3"/>
            </a:solidFill>
            <a:ln w="6346" cap="flat">
              <a:noFill/>
              <a:prstDash val="solid"/>
              <a:miter/>
            </a:ln>
          </p:spPr>
          <p:txBody>
            <a:bodyPr rtlCol="0" anchor="ctr"/>
            <a:lstStyle/>
            <a:p>
              <a:endParaRPr lang="zh-CN" altLang="en-US"/>
            </a:p>
          </p:txBody>
        </p:sp>
        <p:sp>
          <p:nvSpPr>
            <p:cNvPr id="114" name="任意多边形 15">
              <a:extLst>
                <a:ext uri="{FF2B5EF4-FFF2-40B4-BE49-F238E27FC236}">
                  <a16:creationId xmlns:a16="http://schemas.microsoft.com/office/drawing/2014/main" id="{803977E9-2449-7C4E-67DE-A8E4FB5C7BBD}"/>
                </a:ext>
              </a:extLst>
            </p:cNvPr>
            <p:cNvSpPr/>
            <p:nvPr/>
          </p:nvSpPr>
          <p:spPr>
            <a:xfrm>
              <a:off x="4736560" y="4414867"/>
              <a:ext cx="302114" cy="302114"/>
            </a:xfrm>
            <a:custGeom>
              <a:avLst/>
              <a:gdLst>
                <a:gd name="connsiteX0" fmla="*/ 266833 w 266833"/>
                <a:gd name="connsiteY0" fmla="*/ 133417 h 266833"/>
                <a:gd name="connsiteX1" fmla="*/ 133417 w 266833"/>
                <a:gd name="connsiteY1" fmla="*/ 266833 h 266833"/>
                <a:gd name="connsiteX2" fmla="*/ 0 w 266833"/>
                <a:gd name="connsiteY2" fmla="*/ 133417 h 266833"/>
                <a:gd name="connsiteX3" fmla="*/ 133417 w 266833"/>
                <a:gd name="connsiteY3" fmla="*/ 0 h 266833"/>
                <a:gd name="connsiteX4" fmla="*/ 266833 w 266833"/>
                <a:gd name="connsiteY4" fmla="*/ 133417 h 2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3" h="266833">
                  <a:moveTo>
                    <a:pt x="266833" y="133417"/>
                  </a:moveTo>
                  <a:cubicBezTo>
                    <a:pt x="266833" y="207101"/>
                    <a:pt x="207101" y="266833"/>
                    <a:pt x="133417" y="266833"/>
                  </a:cubicBezTo>
                  <a:cubicBezTo>
                    <a:pt x="59733" y="266833"/>
                    <a:pt x="0" y="207101"/>
                    <a:pt x="0" y="133417"/>
                  </a:cubicBezTo>
                  <a:cubicBezTo>
                    <a:pt x="0" y="59733"/>
                    <a:pt x="59733" y="0"/>
                    <a:pt x="133417" y="0"/>
                  </a:cubicBezTo>
                  <a:cubicBezTo>
                    <a:pt x="207101" y="0"/>
                    <a:pt x="266833" y="59733"/>
                    <a:pt x="266833" y="133417"/>
                  </a:cubicBezTo>
                  <a:close/>
                </a:path>
              </a:pathLst>
            </a:custGeom>
            <a:solidFill>
              <a:srgbClr val="FFC545"/>
            </a:solidFill>
            <a:ln w="6346" cap="flat">
              <a:noFill/>
              <a:prstDash val="solid"/>
              <a:miter/>
            </a:ln>
          </p:spPr>
          <p:txBody>
            <a:bodyPr rtlCol="0" anchor="ctr"/>
            <a:lstStyle/>
            <a:p>
              <a:endParaRPr lang="zh-CN" altLang="en-US"/>
            </a:p>
          </p:txBody>
        </p:sp>
        <p:sp>
          <p:nvSpPr>
            <p:cNvPr id="115" name="任意多边形 16">
              <a:extLst>
                <a:ext uri="{FF2B5EF4-FFF2-40B4-BE49-F238E27FC236}">
                  <a16:creationId xmlns:a16="http://schemas.microsoft.com/office/drawing/2014/main" id="{1D49DB58-9E67-9BCF-0A5B-E4FDD87C438F}"/>
                </a:ext>
              </a:extLst>
            </p:cNvPr>
            <p:cNvSpPr/>
            <p:nvPr/>
          </p:nvSpPr>
          <p:spPr>
            <a:xfrm>
              <a:off x="4808492"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116" name="任意多边形 17">
              <a:extLst>
                <a:ext uri="{FF2B5EF4-FFF2-40B4-BE49-F238E27FC236}">
                  <a16:creationId xmlns:a16="http://schemas.microsoft.com/office/drawing/2014/main" id="{697B5E26-58FB-B61F-DA1F-A2C8D94B4AC9}"/>
                </a:ext>
              </a:extLst>
            </p:cNvPr>
            <p:cNvSpPr/>
            <p:nvPr/>
          </p:nvSpPr>
          <p:spPr>
            <a:xfrm>
              <a:off x="4937970"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117" name="任意多边形 18">
              <a:extLst>
                <a:ext uri="{FF2B5EF4-FFF2-40B4-BE49-F238E27FC236}">
                  <a16:creationId xmlns:a16="http://schemas.microsoft.com/office/drawing/2014/main" id="{1C5D9D89-C541-6C67-DDCD-0A0E8BB76E4C}"/>
                </a:ext>
              </a:extLst>
            </p:cNvPr>
            <p:cNvSpPr/>
            <p:nvPr/>
          </p:nvSpPr>
          <p:spPr>
            <a:xfrm>
              <a:off x="4809355" y="4601890"/>
              <a:ext cx="156524" cy="64640"/>
            </a:xfrm>
            <a:custGeom>
              <a:avLst/>
              <a:gdLst>
                <a:gd name="connsiteX0" fmla="*/ -514 w 138245"/>
                <a:gd name="connsiteY0" fmla="*/ -210 h 57091"/>
                <a:gd name="connsiteX1" fmla="*/ 81924 w 138245"/>
                <a:gd name="connsiteY1" fmla="*/ 55596 h 57091"/>
                <a:gd name="connsiteX2" fmla="*/ 137731 w 138245"/>
                <a:gd name="connsiteY2" fmla="*/ -210 h 57091"/>
              </a:gdLst>
              <a:ahLst/>
              <a:cxnLst>
                <a:cxn ang="0">
                  <a:pos x="connsiteX0" y="connsiteY0"/>
                </a:cxn>
                <a:cxn ang="0">
                  <a:pos x="connsiteX1" y="connsiteY1"/>
                </a:cxn>
                <a:cxn ang="0">
                  <a:pos x="connsiteX2" y="connsiteY2"/>
                </a:cxn>
              </a:cxnLst>
              <a:rect l="l" t="t" r="r" b="b"/>
              <a:pathLst>
                <a:path w="138245" h="57091">
                  <a:moveTo>
                    <a:pt x="-514" y="-210"/>
                  </a:moveTo>
                  <a:cubicBezTo>
                    <a:pt x="6836" y="37966"/>
                    <a:pt x="43748" y="62953"/>
                    <a:pt x="81924" y="55596"/>
                  </a:cubicBezTo>
                  <a:cubicBezTo>
                    <a:pt x="110183" y="50152"/>
                    <a:pt x="132286" y="28055"/>
                    <a:pt x="137731" y="-210"/>
                  </a:cubicBezTo>
                  <a:close/>
                </a:path>
              </a:pathLst>
            </a:custGeom>
            <a:solidFill>
              <a:srgbClr val="E27AA5"/>
            </a:solidFill>
            <a:ln w="6346" cap="flat">
              <a:noFill/>
              <a:prstDash val="solid"/>
              <a:miter/>
            </a:ln>
          </p:spPr>
          <p:txBody>
            <a:bodyPr rtlCol="0" anchor="ctr"/>
            <a:lstStyle/>
            <a:p>
              <a:endParaRPr lang="zh-CN" altLang="en-US"/>
            </a:p>
          </p:txBody>
        </p:sp>
        <p:sp>
          <p:nvSpPr>
            <p:cNvPr id="118" name="任意多边形 19">
              <a:extLst>
                <a:ext uri="{FF2B5EF4-FFF2-40B4-BE49-F238E27FC236}">
                  <a16:creationId xmlns:a16="http://schemas.microsoft.com/office/drawing/2014/main" id="{AE6AC8CF-4351-62E9-3152-2AA1C67F3D7E}"/>
                </a:ext>
              </a:extLst>
            </p:cNvPr>
            <p:cNvSpPr/>
            <p:nvPr/>
          </p:nvSpPr>
          <p:spPr>
            <a:xfrm>
              <a:off x="4509837" y="4987374"/>
              <a:ext cx="724245" cy="307437"/>
            </a:xfrm>
            <a:custGeom>
              <a:avLst/>
              <a:gdLst>
                <a:gd name="connsiteX0" fmla="*/ 6214 w 639667"/>
                <a:gd name="connsiteY0" fmla="*/ -210 h 271534"/>
                <a:gd name="connsiteX1" fmla="*/ 632637 w 639667"/>
                <a:gd name="connsiteY1" fmla="*/ -210 h 271534"/>
                <a:gd name="connsiteX2" fmla="*/ 537657 w 639667"/>
                <a:gd name="connsiteY2" fmla="*/ 271325 h 271534"/>
                <a:gd name="connsiteX3" fmla="*/ 101194 w 639667"/>
                <a:gd name="connsiteY3" fmla="*/ 271325 h 271534"/>
                <a:gd name="connsiteX4" fmla="*/ 5897 w 639667"/>
                <a:gd name="connsiteY4" fmla="*/ -210 h 27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667" h="271534">
                  <a:moveTo>
                    <a:pt x="6214" y="-210"/>
                  </a:moveTo>
                  <a:cubicBezTo>
                    <a:pt x="295029" y="15101"/>
                    <a:pt x="632637" y="-210"/>
                    <a:pt x="632637" y="-210"/>
                  </a:cubicBezTo>
                  <a:cubicBezTo>
                    <a:pt x="632637" y="-210"/>
                    <a:pt x="676283" y="271325"/>
                    <a:pt x="537657" y="271325"/>
                  </a:cubicBezTo>
                  <a:lnTo>
                    <a:pt x="101194" y="271325"/>
                  </a:lnTo>
                  <a:cubicBezTo>
                    <a:pt x="-37432" y="271325"/>
                    <a:pt x="5897" y="-210"/>
                    <a:pt x="5897" y="-210"/>
                  </a:cubicBezTo>
                  <a:close/>
                </a:path>
              </a:pathLst>
            </a:custGeom>
            <a:solidFill>
              <a:srgbClr val="00002B"/>
            </a:solidFill>
            <a:ln w="6346" cap="flat">
              <a:noFill/>
              <a:prstDash val="solid"/>
              <a:miter/>
            </a:ln>
          </p:spPr>
          <p:txBody>
            <a:bodyPr rtlCol="0" anchor="ctr"/>
            <a:lstStyle/>
            <a:p>
              <a:endParaRPr lang="zh-CN" altLang="en-US"/>
            </a:p>
          </p:txBody>
        </p:sp>
        <p:sp>
          <p:nvSpPr>
            <p:cNvPr id="124" name="任意多边形 20">
              <a:extLst>
                <a:ext uri="{FF2B5EF4-FFF2-40B4-BE49-F238E27FC236}">
                  <a16:creationId xmlns:a16="http://schemas.microsoft.com/office/drawing/2014/main" id="{E8AF77FC-376F-3D36-FA24-21CDD6607019}"/>
                </a:ext>
              </a:extLst>
            </p:cNvPr>
            <p:cNvSpPr/>
            <p:nvPr/>
          </p:nvSpPr>
          <p:spPr>
            <a:xfrm>
              <a:off x="5524719" y="5246473"/>
              <a:ext cx="230304" cy="183920"/>
            </a:xfrm>
            <a:custGeom>
              <a:avLst/>
              <a:gdLst>
                <a:gd name="connsiteX0" fmla="*/ 27630 w 203409"/>
                <a:gd name="connsiteY0" fmla="*/ -210 h 162442"/>
                <a:gd name="connsiteX1" fmla="*/ 202787 w 203409"/>
                <a:gd name="connsiteY1" fmla="*/ 97057 h 162442"/>
                <a:gd name="connsiteX2" fmla="*/ -514 w 203409"/>
                <a:gd name="connsiteY2" fmla="*/ 161034 h 162442"/>
                <a:gd name="connsiteX3" fmla="*/ 27630 w 203409"/>
                <a:gd name="connsiteY3" fmla="*/ -210 h 162442"/>
              </a:gdLst>
              <a:ahLst/>
              <a:cxnLst>
                <a:cxn ang="0">
                  <a:pos x="connsiteX0" y="connsiteY0"/>
                </a:cxn>
                <a:cxn ang="0">
                  <a:pos x="connsiteX1" y="connsiteY1"/>
                </a:cxn>
                <a:cxn ang="0">
                  <a:pos x="connsiteX2" y="connsiteY2"/>
                </a:cxn>
                <a:cxn ang="0">
                  <a:pos x="connsiteX3" y="connsiteY3"/>
                </a:cxn>
              </a:cxnLst>
              <a:rect l="l" t="t" r="r" b="b"/>
              <a:pathLst>
                <a:path w="203409" h="162442">
                  <a:moveTo>
                    <a:pt x="27630" y="-210"/>
                  </a:moveTo>
                  <a:cubicBezTo>
                    <a:pt x="27630" y="-210"/>
                    <a:pt x="207933" y="20247"/>
                    <a:pt x="202787" y="97057"/>
                  </a:cubicBezTo>
                  <a:cubicBezTo>
                    <a:pt x="200246" y="176408"/>
                    <a:pt x="-514" y="161034"/>
                    <a:pt x="-514" y="161034"/>
                  </a:cubicBezTo>
                  <a:lnTo>
                    <a:pt x="27630" y="-210"/>
                  </a:lnTo>
                  <a:close/>
                </a:path>
              </a:pathLst>
            </a:custGeom>
            <a:solidFill>
              <a:srgbClr val="00002B"/>
            </a:solidFill>
            <a:ln w="6346" cap="flat">
              <a:noFill/>
              <a:prstDash val="solid"/>
              <a:miter/>
            </a:ln>
          </p:spPr>
          <p:txBody>
            <a:bodyPr rtlCol="0" anchor="ctr"/>
            <a:lstStyle/>
            <a:p>
              <a:endParaRPr lang="zh-CN" altLang="en-US"/>
            </a:p>
          </p:txBody>
        </p:sp>
        <p:sp>
          <p:nvSpPr>
            <p:cNvPr id="125" name="任意多边形 21">
              <a:extLst>
                <a:ext uri="{FF2B5EF4-FFF2-40B4-BE49-F238E27FC236}">
                  <a16:creationId xmlns:a16="http://schemas.microsoft.com/office/drawing/2014/main" id="{E370E89A-896E-DA62-9E95-093BD91A12BB}"/>
                </a:ext>
              </a:extLst>
            </p:cNvPr>
            <p:cNvSpPr/>
            <p:nvPr/>
          </p:nvSpPr>
          <p:spPr>
            <a:xfrm>
              <a:off x="4100646" y="5006258"/>
              <a:ext cx="1488236" cy="437236"/>
            </a:xfrm>
            <a:custGeom>
              <a:avLst/>
              <a:gdLst>
                <a:gd name="connsiteX0" fmla="*/ 1313924 w 1314438"/>
                <a:gd name="connsiteY0" fmla="*/ 208966 h 386175"/>
                <a:gd name="connsiteX1" fmla="*/ 2820 w 1314438"/>
                <a:gd name="connsiteY1" fmla="*/ 90797 h 386175"/>
                <a:gd name="connsiteX2" fmla="*/ 1293403 w 1314438"/>
                <a:gd name="connsiteY2" fmla="*/ 385966 h 386175"/>
                <a:gd name="connsiteX3" fmla="*/ 1313924 w 1314438"/>
                <a:gd name="connsiteY3" fmla="*/ 208712 h 386175"/>
              </a:gdLst>
              <a:ahLst/>
              <a:cxnLst>
                <a:cxn ang="0">
                  <a:pos x="connsiteX0" y="connsiteY0"/>
                </a:cxn>
                <a:cxn ang="0">
                  <a:pos x="connsiteX1" y="connsiteY1"/>
                </a:cxn>
                <a:cxn ang="0">
                  <a:pos x="connsiteX2" y="connsiteY2"/>
                </a:cxn>
                <a:cxn ang="0">
                  <a:pos x="connsiteX3" y="connsiteY3"/>
                </a:cxn>
              </a:cxnLst>
              <a:rect l="l" t="t" r="r" b="b"/>
              <a:pathLst>
                <a:path w="1314438" h="386175">
                  <a:moveTo>
                    <a:pt x="1313924" y="208966"/>
                  </a:moveTo>
                  <a:cubicBezTo>
                    <a:pt x="1313924" y="208966"/>
                    <a:pt x="82361" y="-168603"/>
                    <a:pt x="2820" y="90797"/>
                  </a:cubicBezTo>
                  <a:cubicBezTo>
                    <a:pt x="-76722" y="347847"/>
                    <a:pt x="1293403" y="385966"/>
                    <a:pt x="1293403" y="385966"/>
                  </a:cubicBezTo>
                  <a:lnTo>
                    <a:pt x="1313924" y="208712"/>
                  </a:lnTo>
                  <a:close/>
                </a:path>
              </a:pathLst>
            </a:custGeom>
            <a:solidFill>
              <a:srgbClr val="1E2160"/>
            </a:solidFill>
            <a:ln w="6346" cap="flat">
              <a:noFill/>
              <a:prstDash val="solid"/>
              <a:miter/>
            </a:ln>
          </p:spPr>
          <p:txBody>
            <a:bodyPr rtlCol="0" anchor="ctr"/>
            <a:lstStyle/>
            <a:p>
              <a:endParaRPr lang="zh-CN" altLang="en-US"/>
            </a:p>
          </p:txBody>
        </p:sp>
        <p:sp>
          <p:nvSpPr>
            <p:cNvPr id="126" name="任意多边形 22">
              <a:extLst>
                <a:ext uri="{FF2B5EF4-FFF2-40B4-BE49-F238E27FC236}">
                  <a16:creationId xmlns:a16="http://schemas.microsoft.com/office/drawing/2014/main" id="{246C5F3C-AE0E-772A-4D6A-F827AAE39333}"/>
                </a:ext>
              </a:extLst>
            </p:cNvPr>
            <p:cNvSpPr/>
            <p:nvPr/>
          </p:nvSpPr>
          <p:spPr>
            <a:xfrm>
              <a:off x="4002665" y="5286755"/>
              <a:ext cx="235837" cy="184637"/>
            </a:xfrm>
            <a:custGeom>
              <a:avLst/>
              <a:gdLst>
                <a:gd name="connsiteX0" fmla="*/ 169282 w 208296"/>
                <a:gd name="connsiteY0" fmla="*/ -210 h 163075"/>
                <a:gd name="connsiteX1" fmla="*/ -94 w 208296"/>
                <a:gd name="connsiteY1" fmla="*/ 109382 h 163075"/>
                <a:gd name="connsiteX2" fmla="*/ 207782 w 208296"/>
                <a:gd name="connsiteY2" fmla="*/ 157857 h 163075"/>
                <a:gd name="connsiteX3" fmla="*/ 169282 w 208296"/>
                <a:gd name="connsiteY3" fmla="*/ -210 h 163075"/>
              </a:gdLst>
              <a:ahLst/>
              <a:cxnLst>
                <a:cxn ang="0">
                  <a:pos x="connsiteX0" y="connsiteY0"/>
                </a:cxn>
                <a:cxn ang="0">
                  <a:pos x="connsiteX1" y="connsiteY1"/>
                </a:cxn>
                <a:cxn ang="0">
                  <a:pos x="connsiteX2" y="connsiteY2"/>
                </a:cxn>
                <a:cxn ang="0">
                  <a:pos x="connsiteX3" y="connsiteY3"/>
                </a:cxn>
              </a:cxnLst>
              <a:rect l="l" t="t" r="r" b="b"/>
              <a:pathLst>
                <a:path w="208296" h="163075">
                  <a:moveTo>
                    <a:pt x="169282" y="-210"/>
                  </a:moveTo>
                  <a:cubicBezTo>
                    <a:pt x="169282" y="-210"/>
                    <a:pt x="-10322" y="32890"/>
                    <a:pt x="-94" y="109382"/>
                  </a:cubicBezTo>
                  <a:cubicBezTo>
                    <a:pt x="10135" y="185874"/>
                    <a:pt x="207782" y="157857"/>
                    <a:pt x="207782" y="157857"/>
                  </a:cubicBezTo>
                  <a:lnTo>
                    <a:pt x="169282" y="-210"/>
                  </a:lnTo>
                  <a:close/>
                </a:path>
              </a:pathLst>
            </a:custGeom>
            <a:solidFill>
              <a:srgbClr val="00002B"/>
            </a:solidFill>
            <a:ln w="6346" cap="flat">
              <a:noFill/>
              <a:prstDash val="solid"/>
              <a:miter/>
            </a:ln>
          </p:spPr>
          <p:txBody>
            <a:bodyPr rtlCol="0" anchor="ctr"/>
            <a:lstStyle/>
            <a:p>
              <a:endParaRPr lang="zh-CN" altLang="en-US"/>
            </a:p>
          </p:txBody>
        </p:sp>
        <p:sp>
          <p:nvSpPr>
            <p:cNvPr id="127" name="任意多边形 23">
              <a:extLst>
                <a:ext uri="{FF2B5EF4-FFF2-40B4-BE49-F238E27FC236}">
                  <a16:creationId xmlns:a16="http://schemas.microsoft.com/office/drawing/2014/main" id="{3DFBF815-A1D0-D58A-4E9B-CFE4F3BD2B7B}"/>
                </a:ext>
              </a:extLst>
            </p:cNvPr>
            <p:cNvSpPr/>
            <p:nvPr/>
          </p:nvSpPr>
          <p:spPr>
            <a:xfrm>
              <a:off x="4163334" y="4959760"/>
              <a:ext cx="1475212" cy="524448"/>
            </a:xfrm>
            <a:custGeom>
              <a:avLst/>
              <a:gdLst>
                <a:gd name="connsiteX0" fmla="*/ -514 w 1302935"/>
                <a:gd name="connsiteY0" fmla="*/ 288407 h 463202"/>
                <a:gd name="connsiteX1" fmla="*/ 1297439 w 1302935"/>
                <a:gd name="connsiteY1" fmla="*/ 75449 h 463202"/>
                <a:gd name="connsiteX2" fmla="*/ 30298 w 1302935"/>
                <a:gd name="connsiteY2" fmla="*/ 462992 h 463202"/>
                <a:gd name="connsiteX3" fmla="*/ -514 w 1302935"/>
                <a:gd name="connsiteY3" fmla="*/ 288535 h 463202"/>
              </a:gdLst>
              <a:ahLst/>
              <a:cxnLst>
                <a:cxn ang="0">
                  <a:pos x="connsiteX0" y="connsiteY0"/>
                </a:cxn>
                <a:cxn ang="0">
                  <a:pos x="connsiteX1" y="connsiteY1"/>
                </a:cxn>
                <a:cxn ang="0">
                  <a:pos x="connsiteX2" y="connsiteY2"/>
                </a:cxn>
                <a:cxn ang="0">
                  <a:pos x="connsiteX3" y="connsiteY3"/>
                </a:cxn>
              </a:cxnLst>
              <a:rect l="l" t="t" r="r" b="b"/>
              <a:pathLst>
                <a:path w="1302935" h="463202">
                  <a:moveTo>
                    <a:pt x="-514" y="288407"/>
                  </a:moveTo>
                  <a:cubicBezTo>
                    <a:pt x="-514" y="288407"/>
                    <a:pt x="1197376" y="-178551"/>
                    <a:pt x="1297439" y="75449"/>
                  </a:cubicBezTo>
                  <a:cubicBezTo>
                    <a:pt x="1394896" y="326908"/>
                    <a:pt x="30298" y="462992"/>
                    <a:pt x="30298" y="462992"/>
                  </a:cubicBezTo>
                  <a:lnTo>
                    <a:pt x="-514" y="288535"/>
                  </a:lnTo>
                  <a:close/>
                </a:path>
              </a:pathLst>
            </a:custGeom>
            <a:solidFill>
              <a:srgbClr val="2A3072"/>
            </a:solidFill>
            <a:ln w="6346" cap="flat">
              <a:noFill/>
              <a:prstDash val="solid"/>
              <a:miter/>
            </a:ln>
          </p:spPr>
          <p:txBody>
            <a:bodyPr rtlCol="0" anchor="ctr"/>
            <a:lstStyle/>
            <a:p>
              <a:endParaRPr lang="zh-CN" altLang="en-US"/>
            </a:p>
          </p:txBody>
        </p:sp>
        <p:sp>
          <p:nvSpPr>
            <p:cNvPr id="128" name="任意多边形 24">
              <a:extLst>
                <a:ext uri="{FF2B5EF4-FFF2-40B4-BE49-F238E27FC236}">
                  <a16:creationId xmlns:a16="http://schemas.microsoft.com/office/drawing/2014/main" id="{4E2B2855-F6EA-95CB-455F-BD05151179D8}"/>
                </a:ext>
              </a:extLst>
            </p:cNvPr>
            <p:cNvSpPr/>
            <p:nvPr/>
          </p:nvSpPr>
          <p:spPr>
            <a:xfrm>
              <a:off x="4197069" y="4159220"/>
              <a:ext cx="334881" cy="457055"/>
            </a:xfrm>
            <a:custGeom>
              <a:avLst/>
              <a:gdLst>
                <a:gd name="connsiteX0" fmla="*/ 262507 w 295773"/>
                <a:gd name="connsiteY0" fmla="*/ -210 h 403680"/>
                <a:gd name="connsiteX1" fmla="*/ -514 w 295773"/>
                <a:gd name="connsiteY1" fmla="*/ 206522 h 403680"/>
                <a:gd name="connsiteX2" fmla="*/ 151962 w 295773"/>
                <a:gd name="connsiteY2" fmla="*/ 403470 h 403680"/>
                <a:gd name="connsiteX3" fmla="*/ 290969 w 295773"/>
                <a:gd name="connsiteY3" fmla="*/ 272468 h 403680"/>
                <a:gd name="connsiteX4" fmla="*/ 262507 w 295773"/>
                <a:gd name="connsiteY4" fmla="*/ -210 h 40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73" h="403680">
                  <a:moveTo>
                    <a:pt x="262507" y="-210"/>
                  </a:moveTo>
                  <a:cubicBezTo>
                    <a:pt x="262507" y="-210"/>
                    <a:pt x="113843" y="47693"/>
                    <a:pt x="-514" y="206522"/>
                  </a:cubicBezTo>
                  <a:lnTo>
                    <a:pt x="151962" y="403470"/>
                  </a:lnTo>
                  <a:cubicBezTo>
                    <a:pt x="151962" y="403470"/>
                    <a:pt x="278326" y="317766"/>
                    <a:pt x="290969" y="272468"/>
                  </a:cubicBezTo>
                  <a:cubicBezTo>
                    <a:pt x="309393" y="206395"/>
                    <a:pt x="262507" y="-210"/>
                    <a:pt x="262507" y="-210"/>
                  </a:cubicBezTo>
                  <a:close/>
                </a:path>
              </a:pathLst>
            </a:custGeom>
            <a:solidFill>
              <a:srgbClr val="BE5ED3"/>
            </a:solidFill>
            <a:ln w="6346" cap="flat">
              <a:noFill/>
              <a:prstDash val="solid"/>
              <a:miter/>
            </a:ln>
          </p:spPr>
          <p:txBody>
            <a:bodyPr rtlCol="0" anchor="ctr"/>
            <a:lstStyle/>
            <a:p>
              <a:endParaRPr lang="zh-CN" altLang="en-US"/>
            </a:p>
          </p:txBody>
        </p:sp>
        <p:sp>
          <p:nvSpPr>
            <p:cNvPr id="129" name="任意多边形 25">
              <a:extLst>
                <a:ext uri="{FF2B5EF4-FFF2-40B4-BE49-F238E27FC236}">
                  <a16:creationId xmlns:a16="http://schemas.microsoft.com/office/drawing/2014/main" id="{73A5BDD5-5D96-4949-6236-92716EE9F7EF}"/>
                </a:ext>
              </a:extLst>
            </p:cNvPr>
            <p:cNvSpPr/>
            <p:nvPr/>
          </p:nvSpPr>
          <p:spPr>
            <a:xfrm>
              <a:off x="5168201" y="4116061"/>
              <a:ext cx="316452" cy="449862"/>
            </a:xfrm>
            <a:custGeom>
              <a:avLst/>
              <a:gdLst>
                <a:gd name="connsiteX0" fmla="*/ 30827 w 279496"/>
                <a:gd name="connsiteY0" fmla="*/ -210 h 397327"/>
                <a:gd name="connsiteX1" fmla="*/ 278982 w 279496"/>
                <a:gd name="connsiteY1" fmla="*/ 203092 h 397327"/>
                <a:gd name="connsiteX2" fmla="*/ 134892 w 279496"/>
                <a:gd name="connsiteY2" fmla="*/ 397117 h 397327"/>
                <a:gd name="connsiteX3" fmla="*/ 3508 w 279496"/>
                <a:gd name="connsiteY3" fmla="*/ 268148 h 397327"/>
                <a:gd name="connsiteX4" fmla="*/ 30827 w 279496"/>
                <a:gd name="connsiteY4" fmla="*/ -210 h 3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96" h="397327">
                  <a:moveTo>
                    <a:pt x="30827" y="-210"/>
                  </a:moveTo>
                  <a:cubicBezTo>
                    <a:pt x="30827" y="-210"/>
                    <a:pt x="161575" y="21899"/>
                    <a:pt x="278982" y="203092"/>
                  </a:cubicBezTo>
                  <a:lnTo>
                    <a:pt x="134892" y="397117"/>
                  </a:lnTo>
                  <a:cubicBezTo>
                    <a:pt x="134892" y="397117"/>
                    <a:pt x="15452" y="312747"/>
                    <a:pt x="3508" y="268148"/>
                  </a:cubicBezTo>
                  <a:cubicBezTo>
                    <a:pt x="-13899" y="203155"/>
                    <a:pt x="30827" y="-210"/>
                    <a:pt x="30827" y="-210"/>
                  </a:cubicBezTo>
                  <a:close/>
                </a:path>
              </a:pathLst>
            </a:custGeom>
            <a:solidFill>
              <a:srgbClr val="BE5ED3"/>
            </a:solidFill>
            <a:ln w="6346" cap="flat">
              <a:noFill/>
              <a:prstDash val="solid"/>
              <a:miter/>
            </a:ln>
          </p:spPr>
          <p:txBody>
            <a:bodyPr rtlCol="0" anchor="ctr"/>
            <a:lstStyle/>
            <a:p>
              <a:endParaRPr lang="zh-CN" altLang="en-US"/>
            </a:p>
          </p:txBody>
        </p:sp>
        <p:sp>
          <p:nvSpPr>
            <p:cNvPr id="130" name="任意多边形 26">
              <a:extLst>
                <a:ext uri="{FF2B5EF4-FFF2-40B4-BE49-F238E27FC236}">
                  <a16:creationId xmlns:a16="http://schemas.microsoft.com/office/drawing/2014/main" id="{D50726F6-9171-AABC-344B-7FAD77A62824}"/>
                </a:ext>
              </a:extLst>
            </p:cNvPr>
            <p:cNvSpPr/>
            <p:nvPr/>
          </p:nvSpPr>
          <p:spPr>
            <a:xfrm>
              <a:off x="3207781" y="3560975"/>
              <a:ext cx="1486066" cy="1759003"/>
            </a:xfrm>
            <a:custGeom>
              <a:avLst/>
              <a:gdLst>
                <a:gd name="connsiteX0" fmla="*/ 933471 w 1312521"/>
                <a:gd name="connsiteY0" fmla="*/ 872704 h 1553585"/>
                <a:gd name="connsiteX1" fmla="*/ 1030738 w 1312521"/>
                <a:gd name="connsiteY1" fmla="*/ 1006121 h 1553585"/>
                <a:gd name="connsiteX2" fmla="*/ 1002848 w 1312521"/>
                <a:gd name="connsiteY2" fmla="*/ 1177656 h 1553585"/>
                <a:gd name="connsiteX3" fmla="*/ 831211 w 1312521"/>
                <a:gd name="connsiteY3" fmla="*/ 1152962 h 1553585"/>
                <a:gd name="connsiteX4" fmla="*/ 830677 w 1312521"/>
                <a:gd name="connsiteY4" fmla="*/ 1152244 h 1553585"/>
                <a:gd name="connsiteX5" fmla="*/ 674897 w 1312521"/>
                <a:gd name="connsiteY5" fmla="*/ 940874 h 1553585"/>
                <a:gd name="connsiteX6" fmla="*/ 674008 w 1312521"/>
                <a:gd name="connsiteY6" fmla="*/ 935220 h 1553585"/>
                <a:gd name="connsiteX7" fmla="*/ 669942 w 1312521"/>
                <a:gd name="connsiteY7" fmla="*/ 931217 h 1553585"/>
                <a:gd name="connsiteX8" fmla="*/ 695354 w 1312521"/>
                <a:gd name="connsiteY8" fmla="*/ 758792 h 1553585"/>
                <a:gd name="connsiteX9" fmla="*/ 761046 w 1312521"/>
                <a:gd name="connsiteY9" fmla="*/ 359495 h 1553585"/>
                <a:gd name="connsiteX10" fmla="*/ 364075 w 1312521"/>
                <a:gd name="connsiteY10" fmla="*/ 301001 h 1553585"/>
                <a:gd name="connsiteX11" fmla="*/ 362321 w 1312521"/>
                <a:gd name="connsiteY11" fmla="*/ 302316 h 1553585"/>
                <a:gd name="connsiteX12" fmla="*/ 248727 w 1312521"/>
                <a:gd name="connsiteY12" fmla="*/ 557015 h 1553585"/>
                <a:gd name="connsiteX13" fmla="*/ 137946 w 1312521"/>
                <a:gd name="connsiteY13" fmla="*/ 696670 h 1553585"/>
                <a:gd name="connsiteX14" fmla="*/ 136910 w 1312521"/>
                <a:gd name="connsiteY14" fmla="*/ 696785 h 1553585"/>
                <a:gd name="connsiteX15" fmla="*/ 2668 w 1312521"/>
                <a:gd name="connsiteY15" fmla="*/ 586557 h 1553585"/>
                <a:gd name="connsiteX16" fmla="*/ 216389 w 1312521"/>
                <a:gd name="connsiteY16" fmla="*/ 102509 h 1553585"/>
                <a:gd name="connsiteX17" fmla="*/ 960282 w 1312521"/>
                <a:gd name="connsiteY17" fmla="*/ 215786 h 1553585"/>
                <a:gd name="connsiteX18" fmla="*/ 933471 w 1312521"/>
                <a:gd name="connsiteY18" fmla="*/ 872704 h 1553585"/>
                <a:gd name="connsiteX19" fmla="*/ 1259071 w 1312521"/>
                <a:gd name="connsiteY19" fmla="*/ 1318824 h 1553585"/>
                <a:gd name="connsiteX20" fmla="*/ 1287153 w 1312521"/>
                <a:gd name="connsiteY20" fmla="*/ 1357388 h 1553585"/>
                <a:gd name="connsiteX21" fmla="*/ 1259199 w 1312521"/>
                <a:gd name="connsiteY21" fmla="*/ 1528923 h 1553585"/>
                <a:gd name="connsiteX22" fmla="*/ 1087644 w 1312521"/>
                <a:gd name="connsiteY22" fmla="*/ 1504260 h 1553585"/>
                <a:gd name="connsiteX23" fmla="*/ 1087091 w 1312521"/>
                <a:gd name="connsiteY23" fmla="*/ 1503511 h 1553585"/>
                <a:gd name="connsiteX24" fmla="*/ 1061678 w 1312521"/>
                <a:gd name="connsiteY24" fmla="*/ 1465391 h 1553585"/>
                <a:gd name="connsiteX25" fmla="*/ 1087091 w 1312521"/>
                <a:gd name="connsiteY25" fmla="*/ 1292967 h 1553585"/>
                <a:gd name="connsiteX26" fmla="*/ 1259199 w 1312521"/>
                <a:gd name="connsiteY26" fmla="*/ 1318379 h 155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2521" h="1553585">
                  <a:moveTo>
                    <a:pt x="933471" y="872704"/>
                  </a:moveTo>
                  <a:lnTo>
                    <a:pt x="1030738" y="1006121"/>
                  </a:lnTo>
                  <a:cubicBezTo>
                    <a:pt x="1071971" y="1062410"/>
                    <a:pt x="1061551" y="1137187"/>
                    <a:pt x="1002848" y="1177656"/>
                  </a:cubicBezTo>
                  <a:cubicBezTo>
                    <a:pt x="948630" y="1218234"/>
                    <a:pt x="871788" y="1207179"/>
                    <a:pt x="831211" y="1152962"/>
                  </a:cubicBezTo>
                  <a:cubicBezTo>
                    <a:pt x="831033" y="1152720"/>
                    <a:pt x="830855" y="1152485"/>
                    <a:pt x="830677" y="1152244"/>
                  </a:cubicBezTo>
                  <a:lnTo>
                    <a:pt x="674897" y="940874"/>
                  </a:lnTo>
                  <a:cubicBezTo>
                    <a:pt x="673246" y="937633"/>
                    <a:pt x="676486" y="935982"/>
                    <a:pt x="674008" y="935220"/>
                  </a:cubicBezTo>
                  <a:cubicBezTo>
                    <a:pt x="671530" y="934457"/>
                    <a:pt x="671594" y="934457"/>
                    <a:pt x="669942" y="931217"/>
                  </a:cubicBezTo>
                  <a:cubicBezTo>
                    <a:pt x="630362" y="878168"/>
                    <a:pt x="642369" y="798499"/>
                    <a:pt x="695354" y="758792"/>
                  </a:cubicBezTo>
                  <a:cubicBezTo>
                    <a:pt x="824769" y="665400"/>
                    <a:pt x="855010" y="486495"/>
                    <a:pt x="761046" y="359495"/>
                  </a:cubicBezTo>
                  <a:cubicBezTo>
                    <a:pt x="667578" y="233721"/>
                    <a:pt x="489849" y="207534"/>
                    <a:pt x="364075" y="301001"/>
                  </a:cubicBezTo>
                  <a:cubicBezTo>
                    <a:pt x="363490" y="301439"/>
                    <a:pt x="362906" y="301878"/>
                    <a:pt x="362321" y="302316"/>
                  </a:cubicBezTo>
                  <a:cubicBezTo>
                    <a:pt x="281636" y="360797"/>
                    <a:pt x="238326" y="457912"/>
                    <a:pt x="248727" y="557015"/>
                  </a:cubicBezTo>
                  <a:cubicBezTo>
                    <a:pt x="256700" y="626169"/>
                    <a:pt x="207101" y="688697"/>
                    <a:pt x="137946" y="696670"/>
                  </a:cubicBezTo>
                  <a:cubicBezTo>
                    <a:pt x="137603" y="696708"/>
                    <a:pt x="137254" y="696747"/>
                    <a:pt x="136910" y="696785"/>
                  </a:cubicBezTo>
                  <a:cubicBezTo>
                    <a:pt x="68106" y="701741"/>
                    <a:pt x="9847" y="656252"/>
                    <a:pt x="2668" y="586557"/>
                  </a:cubicBezTo>
                  <a:cubicBezTo>
                    <a:pt x="-18056" y="398554"/>
                    <a:pt x="63493" y="213855"/>
                    <a:pt x="216389" y="102509"/>
                  </a:cubicBezTo>
                  <a:cubicBezTo>
                    <a:pt x="453375" y="-70456"/>
                    <a:pt x="785519" y="-19878"/>
                    <a:pt x="960282" y="215786"/>
                  </a:cubicBezTo>
                  <a:cubicBezTo>
                    <a:pt x="1106405" y="415975"/>
                    <a:pt x="1089251" y="688017"/>
                    <a:pt x="933471" y="872704"/>
                  </a:cubicBezTo>
                  <a:close/>
                  <a:moveTo>
                    <a:pt x="1259071" y="1318824"/>
                  </a:moveTo>
                  <a:lnTo>
                    <a:pt x="1287153" y="1357388"/>
                  </a:lnTo>
                  <a:cubicBezTo>
                    <a:pt x="1328321" y="1413677"/>
                    <a:pt x="1317902" y="1488454"/>
                    <a:pt x="1259199" y="1528923"/>
                  </a:cubicBezTo>
                  <a:cubicBezTo>
                    <a:pt x="1205012" y="1569488"/>
                    <a:pt x="1128209" y="1558440"/>
                    <a:pt x="1087644" y="1504260"/>
                  </a:cubicBezTo>
                  <a:cubicBezTo>
                    <a:pt x="1087460" y="1504013"/>
                    <a:pt x="1087275" y="1503758"/>
                    <a:pt x="1087091" y="1503511"/>
                  </a:cubicBezTo>
                  <a:lnTo>
                    <a:pt x="1061678" y="1465391"/>
                  </a:lnTo>
                  <a:cubicBezTo>
                    <a:pt x="1019684" y="1411517"/>
                    <a:pt x="1034106" y="1332610"/>
                    <a:pt x="1087091" y="1292967"/>
                  </a:cubicBezTo>
                  <a:cubicBezTo>
                    <a:pt x="1141671" y="1252592"/>
                    <a:pt x="1218621" y="1263958"/>
                    <a:pt x="1259199" y="1318379"/>
                  </a:cubicBezTo>
                  <a:close/>
                </a:path>
              </a:pathLst>
            </a:custGeom>
            <a:solidFill>
              <a:srgbClr val="FFC545"/>
            </a:solidFill>
            <a:ln w="6346" cap="flat">
              <a:noFill/>
              <a:prstDash val="solid"/>
              <a:miter/>
            </a:ln>
          </p:spPr>
          <p:txBody>
            <a:bodyPr rtlCol="0" anchor="ctr"/>
            <a:lstStyle/>
            <a:p>
              <a:endParaRPr lang="zh-CN" altLang="en-US"/>
            </a:p>
          </p:txBody>
        </p:sp>
        <p:sp>
          <p:nvSpPr>
            <p:cNvPr id="131" name="任意多边形 27">
              <a:extLst>
                <a:ext uri="{FF2B5EF4-FFF2-40B4-BE49-F238E27FC236}">
                  <a16:creationId xmlns:a16="http://schemas.microsoft.com/office/drawing/2014/main" id="{4ACC4655-CF95-D5B1-F94E-5064388ACAB0}"/>
                </a:ext>
              </a:extLst>
            </p:cNvPr>
            <p:cNvSpPr/>
            <p:nvPr/>
          </p:nvSpPr>
          <p:spPr>
            <a:xfrm>
              <a:off x="6164723" y="1962102"/>
              <a:ext cx="703194" cy="564027"/>
            </a:xfrm>
            <a:custGeom>
              <a:avLst/>
              <a:gdLst>
                <a:gd name="connsiteX0" fmla="*/ 577794 w 621074"/>
                <a:gd name="connsiteY0" fmla="*/ 416455 h 498159"/>
                <a:gd name="connsiteX1" fmla="*/ 538976 w 621074"/>
                <a:gd name="connsiteY1" fmla="*/ 192061 h 498159"/>
                <a:gd name="connsiteX2" fmla="*/ 398317 w 621074"/>
                <a:gd name="connsiteY2" fmla="*/ 31135 h 498159"/>
                <a:gd name="connsiteX3" fmla="*/ 10265 w 621074"/>
                <a:gd name="connsiteY3" fmla="*/ 121159 h 498159"/>
                <a:gd name="connsiteX4" fmla="*/ 38156 w 621074"/>
                <a:gd name="connsiteY4" fmla="*/ 265504 h 498159"/>
                <a:gd name="connsiteX5" fmla="*/ 65983 w 621074"/>
                <a:gd name="connsiteY5" fmla="*/ 440152 h 498159"/>
                <a:gd name="connsiteX6" fmla="*/ 577794 w 621074"/>
                <a:gd name="connsiteY6" fmla="*/ 416455 h 4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074" h="498159">
                  <a:moveTo>
                    <a:pt x="577794" y="416455"/>
                  </a:moveTo>
                  <a:cubicBezTo>
                    <a:pt x="667819" y="254576"/>
                    <a:pt x="596536" y="161629"/>
                    <a:pt x="538976" y="192061"/>
                  </a:cubicBezTo>
                  <a:cubicBezTo>
                    <a:pt x="538976" y="192061"/>
                    <a:pt x="530399" y="91617"/>
                    <a:pt x="398317" y="31135"/>
                  </a:cubicBezTo>
                  <a:cubicBezTo>
                    <a:pt x="245841" y="-38750"/>
                    <a:pt x="48893" y="15633"/>
                    <a:pt x="10265" y="121159"/>
                  </a:cubicBezTo>
                  <a:cubicBezTo>
                    <a:pt x="-25186" y="218554"/>
                    <a:pt x="38156" y="265504"/>
                    <a:pt x="38156" y="265504"/>
                  </a:cubicBezTo>
                  <a:cubicBezTo>
                    <a:pt x="38156" y="265504"/>
                    <a:pt x="-1043" y="335388"/>
                    <a:pt x="65983" y="440152"/>
                  </a:cubicBezTo>
                  <a:cubicBezTo>
                    <a:pt x="133009" y="544916"/>
                    <a:pt x="537515" y="488945"/>
                    <a:pt x="577794" y="416455"/>
                  </a:cubicBezTo>
                  <a:close/>
                </a:path>
              </a:pathLst>
            </a:custGeom>
            <a:solidFill>
              <a:srgbClr val="981D04"/>
            </a:solidFill>
            <a:ln w="6346" cap="flat">
              <a:noFill/>
              <a:prstDash val="solid"/>
              <a:miter/>
            </a:ln>
          </p:spPr>
          <p:txBody>
            <a:bodyPr rtlCol="0" anchor="ctr"/>
            <a:lstStyle/>
            <a:p>
              <a:endParaRPr lang="zh-CN" altLang="en-US"/>
            </a:p>
          </p:txBody>
        </p:sp>
        <p:sp>
          <p:nvSpPr>
            <p:cNvPr id="132" name="任意多边形 28">
              <a:extLst>
                <a:ext uri="{FF2B5EF4-FFF2-40B4-BE49-F238E27FC236}">
                  <a16:creationId xmlns:a16="http://schemas.microsoft.com/office/drawing/2014/main" id="{ED4E1661-B267-A4FD-4441-8F2357EBE0D7}"/>
                </a:ext>
              </a:extLst>
            </p:cNvPr>
            <p:cNvSpPr/>
            <p:nvPr/>
          </p:nvSpPr>
          <p:spPr>
            <a:xfrm>
              <a:off x="6390997" y="2695691"/>
              <a:ext cx="273341" cy="276362"/>
            </a:xfrm>
            <a:custGeom>
              <a:avLst/>
              <a:gdLst>
                <a:gd name="connsiteX0" fmla="*/ 120196 w 241420"/>
                <a:gd name="connsiteY0" fmla="*/ 243879 h 244088"/>
                <a:gd name="connsiteX1" fmla="*/ 120196 w 241420"/>
                <a:gd name="connsiteY1" fmla="*/ 243879 h 244088"/>
                <a:gd name="connsiteX2" fmla="*/ -514 w 241420"/>
                <a:gd name="connsiteY2" fmla="*/ 160017 h 244088"/>
                <a:gd name="connsiteX3" fmla="*/ -514 w 241420"/>
                <a:gd name="connsiteY3" fmla="*/ -210 h 244088"/>
                <a:gd name="connsiteX4" fmla="*/ 240906 w 241420"/>
                <a:gd name="connsiteY4" fmla="*/ -210 h 244088"/>
                <a:gd name="connsiteX5" fmla="*/ 240906 w 241420"/>
                <a:gd name="connsiteY5" fmla="*/ 160335 h 244088"/>
                <a:gd name="connsiteX6" fmla="*/ 120958 w 241420"/>
                <a:gd name="connsiteY6" fmla="*/ 243752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20" h="244088">
                  <a:moveTo>
                    <a:pt x="120196" y="243879"/>
                  </a:moveTo>
                  <a:lnTo>
                    <a:pt x="120196" y="243879"/>
                  </a:lnTo>
                  <a:cubicBezTo>
                    <a:pt x="53551" y="243879"/>
                    <a:pt x="-514" y="206332"/>
                    <a:pt x="-514" y="160017"/>
                  </a:cubicBezTo>
                  <a:lnTo>
                    <a:pt x="-514" y="-210"/>
                  </a:lnTo>
                  <a:lnTo>
                    <a:pt x="240906" y="-210"/>
                  </a:lnTo>
                  <a:lnTo>
                    <a:pt x="240906" y="160335"/>
                  </a:lnTo>
                  <a:cubicBezTo>
                    <a:pt x="240906" y="206395"/>
                    <a:pt x="187222" y="243752"/>
                    <a:pt x="120958" y="243752"/>
                  </a:cubicBezTo>
                  <a:close/>
                </a:path>
              </a:pathLst>
            </a:custGeom>
            <a:solidFill>
              <a:srgbClr val="FF93B1"/>
            </a:solidFill>
            <a:ln w="6346" cap="flat">
              <a:noFill/>
              <a:prstDash val="solid"/>
              <a:miter/>
            </a:ln>
          </p:spPr>
          <p:txBody>
            <a:bodyPr rtlCol="0" anchor="ctr"/>
            <a:lstStyle/>
            <a:p>
              <a:endParaRPr lang="zh-CN" altLang="en-US"/>
            </a:p>
          </p:txBody>
        </p:sp>
        <p:sp>
          <p:nvSpPr>
            <p:cNvPr id="133" name="任意多边形 29">
              <a:extLst>
                <a:ext uri="{FF2B5EF4-FFF2-40B4-BE49-F238E27FC236}">
                  <a16:creationId xmlns:a16="http://schemas.microsoft.com/office/drawing/2014/main" id="{E8BB2E59-5F92-0206-77D8-66F0CD0D73F3}"/>
                </a:ext>
              </a:extLst>
            </p:cNvPr>
            <p:cNvSpPr/>
            <p:nvPr/>
          </p:nvSpPr>
          <p:spPr>
            <a:xfrm>
              <a:off x="6190954" y="2434905"/>
              <a:ext cx="140645" cy="163868"/>
            </a:xfrm>
            <a:custGeom>
              <a:avLst/>
              <a:gdLst>
                <a:gd name="connsiteX0" fmla="*/ 89827 w 124220"/>
                <a:gd name="connsiteY0" fmla="*/ 32284 h 144731"/>
                <a:gd name="connsiteX1" fmla="*/ -514 w 124220"/>
                <a:gd name="connsiteY1" fmla="*/ 54139 h 144731"/>
                <a:gd name="connsiteX2" fmla="*/ 109904 w 124220"/>
                <a:gd name="connsiteY2" fmla="*/ 127518 h 144731"/>
                <a:gd name="connsiteX3" fmla="*/ 89827 w 124220"/>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220" h="144731">
                  <a:moveTo>
                    <a:pt x="89827" y="32284"/>
                  </a:moveTo>
                  <a:cubicBezTo>
                    <a:pt x="47960" y="-30739"/>
                    <a:pt x="-514" y="9730"/>
                    <a:pt x="-514" y="54139"/>
                  </a:cubicBezTo>
                  <a:cubicBezTo>
                    <a:pt x="-514" y="118306"/>
                    <a:pt x="69752" y="173579"/>
                    <a:pt x="109904" y="127518"/>
                  </a:cubicBezTo>
                  <a:cubicBezTo>
                    <a:pt x="150056" y="81458"/>
                    <a:pt x="89827" y="32221"/>
                    <a:pt x="89827" y="32221"/>
                  </a:cubicBezTo>
                  <a:close/>
                </a:path>
              </a:pathLst>
            </a:custGeom>
            <a:solidFill>
              <a:srgbClr val="FED0D6"/>
            </a:solidFill>
            <a:ln w="6346" cap="flat">
              <a:noFill/>
              <a:prstDash val="solid"/>
              <a:miter/>
            </a:ln>
          </p:spPr>
          <p:txBody>
            <a:bodyPr rtlCol="0" anchor="ctr"/>
            <a:lstStyle/>
            <a:p>
              <a:endParaRPr lang="zh-CN" altLang="en-US"/>
            </a:p>
          </p:txBody>
        </p:sp>
        <p:sp>
          <p:nvSpPr>
            <p:cNvPr id="134" name="任意多边形 30">
              <a:extLst>
                <a:ext uri="{FF2B5EF4-FFF2-40B4-BE49-F238E27FC236}">
                  <a16:creationId xmlns:a16="http://schemas.microsoft.com/office/drawing/2014/main" id="{12F31AF5-06A1-EAE3-5860-45AB1370554C}"/>
                </a:ext>
              </a:extLst>
            </p:cNvPr>
            <p:cNvSpPr/>
            <p:nvPr/>
          </p:nvSpPr>
          <p:spPr>
            <a:xfrm>
              <a:off x="6727091" y="2434905"/>
              <a:ext cx="140816" cy="163868"/>
            </a:xfrm>
            <a:custGeom>
              <a:avLst/>
              <a:gdLst>
                <a:gd name="connsiteX0" fmla="*/ 33579 w 124371"/>
                <a:gd name="connsiteY0" fmla="*/ 32284 h 144731"/>
                <a:gd name="connsiteX1" fmla="*/ 123857 w 124371"/>
                <a:gd name="connsiteY1" fmla="*/ 54139 h 144731"/>
                <a:gd name="connsiteX2" fmla="*/ 13439 w 124371"/>
                <a:gd name="connsiteY2" fmla="*/ 127518 h 144731"/>
                <a:gd name="connsiteX3" fmla="*/ 33579 w 124371"/>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371" h="144731">
                  <a:moveTo>
                    <a:pt x="33579" y="32284"/>
                  </a:moveTo>
                  <a:cubicBezTo>
                    <a:pt x="75319" y="-30739"/>
                    <a:pt x="123857" y="9730"/>
                    <a:pt x="123857" y="54139"/>
                  </a:cubicBezTo>
                  <a:cubicBezTo>
                    <a:pt x="123857" y="118306"/>
                    <a:pt x="53972" y="173579"/>
                    <a:pt x="13439" y="127518"/>
                  </a:cubicBezTo>
                  <a:cubicBezTo>
                    <a:pt x="-27095" y="81458"/>
                    <a:pt x="33579" y="32221"/>
                    <a:pt x="33579" y="32221"/>
                  </a:cubicBezTo>
                  <a:close/>
                </a:path>
              </a:pathLst>
            </a:custGeom>
            <a:solidFill>
              <a:srgbClr val="FED0D6"/>
            </a:solidFill>
            <a:ln w="6346" cap="flat">
              <a:noFill/>
              <a:prstDash val="solid"/>
              <a:miter/>
            </a:ln>
          </p:spPr>
          <p:txBody>
            <a:bodyPr rtlCol="0" anchor="ctr"/>
            <a:lstStyle/>
            <a:p>
              <a:endParaRPr lang="zh-CN" altLang="en-US"/>
            </a:p>
          </p:txBody>
        </p:sp>
        <p:sp>
          <p:nvSpPr>
            <p:cNvPr id="135" name="任意多边形 31">
              <a:extLst>
                <a:ext uri="{FF2B5EF4-FFF2-40B4-BE49-F238E27FC236}">
                  <a16:creationId xmlns:a16="http://schemas.microsoft.com/office/drawing/2014/main" id="{5E07BB62-15DF-E9F7-3899-286D1A255531}"/>
                </a:ext>
              </a:extLst>
            </p:cNvPr>
            <p:cNvSpPr/>
            <p:nvPr/>
          </p:nvSpPr>
          <p:spPr>
            <a:xfrm>
              <a:off x="6265196" y="2209296"/>
              <a:ext cx="527030" cy="543940"/>
            </a:xfrm>
            <a:custGeom>
              <a:avLst/>
              <a:gdLst>
                <a:gd name="connsiteX0" fmla="*/ 232068 w 465483"/>
                <a:gd name="connsiteY0" fmla="*/ 480209 h 480418"/>
                <a:gd name="connsiteX1" fmla="*/ 7928 w 465483"/>
                <a:gd name="connsiteY1" fmla="*/ 114266 h 480418"/>
                <a:gd name="connsiteX2" fmla="*/ 456589 w 465483"/>
                <a:gd name="connsiteY2" fmla="*/ 114266 h 480418"/>
                <a:gd name="connsiteX3" fmla="*/ 232068 w 465483"/>
                <a:gd name="connsiteY3" fmla="*/ 480209 h 480418"/>
              </a:gdLst>
              <a:ahLst/>
              <a:cxnLst>
                <a:cxn ang="0">
                  <a:pos x="connsiteX0" y="connsiteY0"/>
                </a:cxn>
                <a:cxn ang="0">
                  <a:pos x="connsiteX1" y="connsiteY1"/>
                </a:cxn>
                <a:cxn ang="0">
                  <a:pos x="connsiteX2" y="connsiteY2"/>
                </a:cxn>
                <a:cxn ang="0">
                  <a:pos x="connsiteX3" y="connsiteY3"/>
                </a:cxn>
              </a:cxnLst>
              <a:rect l="l" t="t" r="r" b="b"/>
              <a:pathLst>
                <a:path w="465483" h="480418">
                  <a:moveTo>
                    <a:pt x="232068" y="480209"/>
                  </a:moveTo>
                  <a:cubicBezTo>
                    <a:pt x="66886" y="480209"/>
                    <a:pt x="-30763" y="299588"/>
                    <a:pt x="7928" y="114266"/>
                  </a:cubicBezTo>
                  <a:cubicBezTo>
                    <a:pt x="39694" y="-38527"/>
                    <a:pt x="424696" y="-38210"/>
                    <a:pt x="456589" y="114266"/>
                  </a:cubicBezTo>
                  <a:cubicBezTo>
                    <a:pt x="495153" y="299588"/>
                    <a:pt x="397251" y="480209"/>
                    <a:pt x="232068" y="480209"/>
                  </a:cubicBezTo>
                  <a:close/>
                </a:path>
              </a:pathLst>
            </a:custGeom>
            <a:solidFill>
              <a:srgbClr val="FED0D6"/>
            </a:solidFill>
            <a:ln w="6346" cap="flat">
              <a:noFill/>
              <a:prstDash val="solid"/>
              <a:miter/>
            </a:ln>
          </p:spPr>
          <p:txBody>
            <a:bodyPr rtlCol="0" anchor="ctr"/>
            <a:lstStyle/>
            <a:p>
              <a:endParaRPr lang="zh-CN" altLang="en-US"/>
            </a:p>
          </p:txBody>
        </p:sp>
        <p:sp>
          <p:nvSpPr>
            <p:cNvPr id="136" name="任意多边形 32">
              <a:extLst>
                <a:ext uri="{FF2B5EF4-FFF2-40B4-BE49-F238E27FC236}">
                  <a16:creationId xmlns:a16="http://schemas.microsoft.com/office/drawing/2014/main" id="{6C012BFF-931F-5FA3-CBAE-80341F628265}"/>
                </a:ext>
              </a:extLst>
            </p:cNvPr>
            <p:cNvSpPr/>
            <p:nvPr/>
          </p:nvSpPr>
          <p:spPr>
            <a:xfrm>
              <a:off x="6255890" y="2082565"/>
              <a:ext cx="448236" cy="230262"/>
            </a:xfrm>
            <a:custGeom>
              <a:avLst/>
              <a:gdLst>
                <a:gd name="connsiteX0" fmla="*/ 386663 w 395890"/>
                <a:gd name="connsiteY0" fmla="*/ 112221 h 203372"/>
                <a:gd name="connsiteX1" fmla="*/ 250388 w 395890"/>
                <a:gd name="connsiteY1" fmla="*/ 153708 h 203372"/>
                <a:gd name="connsiteX2" fmla="*/ 94799 w 395890"/>
                <a:gd name="connsiteY2" fmla="*/ 202246 h 203372"/>
                <a:gd name="connsiteX3" fmla="*/ 66146 w 395890"/>
                <a:gd name="connsiteY3" fmla="*/ 31028 h 203372"/>
                <a:gd name="connsiteX4" fmla="*/ 386663 w 395890"/>
                <a:gd name="connsiteY4" fmla="*/ 112221 h 20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90" h="203372">
                  <a:moveTo>
                    <a:pt x="386663" y="112221"/>
                  </a:moveTo>
                  <a:cubicBezTo>
                    <a:pt x="344034" y="208472"/>
                    <a:pt x="250388" y="153708"/>
                    <a:pt x="250388" y="153708"/>
                  </a:cubicBezTo>
                  <a:cubicBezTo>
                    <a:pt x="207091" y="190022"/>
                    <a:pt x="151062" y="207500"/>
                    <a:pt x="94799" y="202246"/>
                  </a:cubicBezTo>
                  <a:cubicBezTo>
                    <a:pt x="581" y="192970"/>
                    <a:pt x="-48592" y="79439"/>
                    <a:pt x="66146" y="31028"/>
                  </a:cubicBezTo>
                  <a:cubicBezTo>
                    <a:pt x="180884" y="-17383"/>
                    <a:pt x="446701" y="-22784"/>
                    <a:pt x="386663" y="112221"/>
                  </a:cubicBezTo>
                  <a:close/>
                </a:path>
              </a:pathLst>
            </a:custGeom>
            <a:solidFill>
              <a:srgbClr val="981D04"/>
            </a:solidFill>
            <a:ln w="6346" cap="flat">
              <a:noFill/>
              <a:prstDash val="solid"/>
              <a:miter/>
            </a:ln>
          </p:spPr>
          <p:txBody>
            <a:bodyPr rtlCol="0" anchor="ctr"/>
            <a:lstStyle/>
            <a:p>
              <a:endParaRPr lang="zh-CN" altLang="en-US"/>
            </a:p>
          </p:txBody>
        </p:sp>
        <p:sp>
          <p:nvSpPr>
            <p:cNvPr id="137" name="任意多边形 33">
              <a:extLst>
                <a:ext uri="{FF2B5EF4-FFF2-40B4-BE49-F238E27FC236}">
                  <a16:creationId xmlns:a16="http://schemas.microsoft.com/office/drawing/2014/main" id="{AE55158F-1FFD-12B8-7E36-B32AF9416C29}"/>
                </a:ext>
              </a:extLst>
            </p:cNvPr>
            <p:cNvSpPr/>
            <p:nvPr/>
          </p:nvSpPr>
          <p:spPr>
            <a:xfrm>
              <a:off x="5999615" y="5296537"/>
              <a:ext cx="484830" cy="136671"/>
            </a:xfrm>
            <a:custGeom>
              <a:avLst/>
              <a:gdLst>
                <a:gd name="connsiteX0" fmla="*/ 415046 w 428211"/>
                <a:gd name="connsiteY0" fmla="*/ -210 h 120710"/>
                <a:gd name="connsiteX1" fmla="*/ 150755 w 428211"/>
                <a:gd name="connsiteY1" fmla="*/ -210 h 120710"/>
                <a:gd name="connsiteX2" fmla="*/ -514 w 428211"/>
                <a:gd name="connsiteY2" fmla="*/ 107794 h 120710"/>
                <a:gd name="connsiteX3" fmla="*/ -514 w 428211"/>
                <a:gd name="connsiteY3" fmla="*/ 120500 h 120710"/>
                <a:gd name="connsiteX4" fmla="*/ 425148 w 428211"/>
                <a:gd name="connsiteY4" fmla="*/ 120500 h 120710"/>
                <a:gd name="connsiteX5" fmla="*/ 414856 w 428211"/>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11" h="120710">
                  <a:moveTo>
                    <a:pt x="415046" y="-210"/>
                  </a:moveTo>
                  <a:lnTo>
                    <a:pt x="150755" y="-210"/>
                  </a:lnTo>
                  <a:cubicBezTo>
                    <a:pt x="150755" y="-210"/>
                    <a:pt x="14924" y="76981"/>
                    <a:pt x="-514" y="107794"/>
                  </a:cubicBezTo>
                  <a:lnTo>
                    <a:pt x="-514" y="120500"/>
                  </a:lnTo>
                  <a:lnTo>
                    <a:pt x="425148" y="120500"/>
                  </a:lnTo>
                  <a:cubicBezTo>
                    <a:pt x="425148" y="120500"/>
                    <a:pt x="435377" y="30412"/>
                    <a:pt x="414856" y="-210"/>
                  </a:cubicBezTo>
                  <a:close/>
                </a:path>
              </a:pathLst>
            </a:custGeom>
            <a:solidFill>
              <a:srgbClr val="00065B"/>
            </a:solidFill>
            <a:ln w="6346" cap="flat">
              <a:noFill/>
              <a:prstDash val="solid"/>
              <a:miter/>
            </a:ln>
          </p:spPr>
          <p:txBody>
            <a:bodyPr rtlCol="0" anchor="ctr"/>
            <a:lstStyle/>
            <a:p>
              <a:endParaRPr lang="zh-CN" altLang="en-US"/>
            </a:p>
          </p:txBody>
        </p:sp>
        <p:sp>
          <p:nvSpPr>
            <p:cNvPr id="138" name="任意多边形 34">
              <a:extLst>
                <a:ext uri="{FF2B5EF4-FFF2-40B4-BE49-F238E27FC236}">
                  <a16:creationId xmlns:a16="http://schemas.microsoft.com/office/drawing/2014/main" id="{D35D1179-1A19-754D-D063-F20B54C17864}"/>
                </a:ext>
              </a:extLst>
            </p:cNvPr>
            <p:cNvSpPr/>
            <p:nvPr/>
          </p:nvSpPr>
          <p:spPr>
            <a:xfrm>
              <a:off x="5999255" y="5433496"/>
              <a:ext cx="483023" cy="22802"/>
            </a:xfrm>
            <a:custGeom>
              <a:avLst/>
              <a:gdLst>
                <a:gd name="connsiteX0" fmla="*/ 426615 w 426615"/>
                <a:gd name="connsiteY0" fmla="*/ 0 h 20139"/>
                <a:gd name="connsiteX1" fmla="*/ 0 w 426615"/>
                <a:gd name="connsiteY1" fmla="*/ 0 h 20139"/>
                <a:gd name="connsiteX2" fmla="*/ 0 w 426615"/>
                <a:gd name="connsiteY2" fmla="*/ 20140 h 20139"/>
                <a:gd name="connsiteX3" fmla="*/ 426615 w 426615"/>
                <a:gd name="connsiteY3" fmla="*/ 20140 h 20139"/>
                <a:gd name="connsiteX4" fmla="*/ 426615 w 426615"/>
                <a:gd name="connsiteY4" fmla="*/ 0 h 20139"/>
                <a:gd name="connsiteX5" fmla="*/ 426615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426615" y="0"/>
                  </a:moveTo>
                  <a:lnTo>
                    <a:pt x="0" y="0"/>
                  </a:lnTo>
                  <a:lnTo>
                    <a:pt x="0" y="20140"/>
                  </a:lnTo>
                  <a:lnTo>
                    <a:pt x="426615" y="20140"/>
                  </a:lnTo>
                  <a:lnTo>
                    <a:pt x="426615" y="0"/>
                  </a:lnTo>
                  <a:lnTo>
                    <a:pt x="426615" y="0"/>
                  </a:lnTo>
                  <a:close/>
                </a:path>
              </a:pathLst>
            </a:custGeom>
            <a:solidFill>
              <a:srgbClr val="434CC0"/>
            </a:solidFill>
            <a:ln w="6346" cap="flat">
              <a:noFill/>
              <a:prstDash val="solid"/>
              <a:miter/>
            </a:ln>
          </p:spPr>
          <p:txBody>
            <a:bodyPr rtlCol="0" anchor="ctr"/>
            <a:lstStyle/>
            <a:p>
              <a:endParaRPr lang="zh-CN" altLang="en-US"/>
            </a:p>
          </p:txBody>
        </p:sp>
        <p:sp>
          <p:nvSpPr>
            <p:cNvPr id="139" name="任意多边形 35">
              <a:extLst>
                <a:ext uri="{FF2B5EF4-FFF2-40B4-BE49-F238E27FC236}">
                  <a16:creationId xmlns:a16="http://schemas.microsoft.com/office/drawing/2014/main" id="{8D9930BA-43CE-43B6-83DE-B82C23ADAD68}"/>
                </a:ext>
              </a:extLst>
            </p:cNvPr>
            <p:cNvSpPr/>
            <p:nvPr/>
          </p:nvSpPr>
          <p:spPr>
            <a:xfrm>
              <a:off x="6140242" y="3782441"/>
              <a:ext cx="395626" cy="1526181"/>
            </a:xfrm>
            <a:custGeom>
              <a:avLst/>
              <a:gdLst>
                <a:gd name="connsiteX0" fmla="*/ 348910 w 349424"/>
                <a:gd name="connsiteY0" fmla="*/ -210 h 1347952"/>
                <a:gd name="connsiteX1" fmla="*/ 17656 w 349424"/>
                <a:gd name="connsiteY1" fmla="*/ -210 h 1347952"/>
                <a:gd name="connsiteX2" fmla="*/ -514 w 349424"/>
                <a:gd name="connsiteY2" fmla="*/ 1347742 h 1347952"/>
                <a:gd name="connsiteX3" fmla="*/ 305200 w 349424"/>
                <a:gd name="connsiteY3" fmla="*/ 1347742 h 1347952"/>
                <a:gd name="connsiteX4" fmla="*/ 346369 w 349424"/>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24" h="1347952">
                  <a:moveTo>
                    <a:pt x="348910" y="-210"/>
                  </a:moveTo>
                  <a:lnTo>
                    <a:pt x="17656" y="-210"/>
                  </a:lnTo>
                  <a:lnTo>
                    <a:pt x="-514" y="1347742"/>
                  </a:lnTo>
                  <a:lnTo>
                    <a:pt x="305200" y="1347742"/>
                  </a:lnTo>
                  <a:cubicBezTo>
                    <a:pt x="305200" y="1347742"/>
                    <a:pt x="303548" y="602833"/>
                    <a:pt x="346369" y="202583"/>
                  </a:cubicBezTo>
                  <a:close/>
                </a:path>
              </a:pathLst>
            </a:custGeom>
            <a:solidFill>
              <a:srgbClr val="981D04"/>
            </a:solidFill>
            <a:ln w="6346" cap="flat">
              <a:noFill/>
              <a:prstDash val="solid"/>
              <a:miter/>
            </a:ln>
          </p:spPr>
          <p:txBody>
            <a:bodyPr rtlCol="0" anchor="ctr"/>
            <a:lstStyle/>
            <a:p>
              <a:endParaRPr lang="zh-CN" altLang="en-US"/>
            </a:p>
          </p:txBody>
        </p:sp>
        <p:sp>
          <p:nvSpPr>
            <p:cNvPr id="140" name="任意多边形 36">
              <a:extLst>
                <a:ext uri="{FF2B5EF4-FFF2-40B4-BE49-F238E27FC236}">
                  <a16:creationId xmlns:a16="http://schemas.microsoft.com/office/drawing/2014/main" id="{86C8135D-A8C5-AE49-ABAC-8BA96939B756}"/>
                </a:ext>
              </a:extLst>
            </p:cNvPr>
            <p:cNvSpPr/>
            <p:nvPr/>
          </p:nvSpPr>
          <p:spPr>
            <a:xfrm>
              <a:off x="6583298" y="5296537"/>
              <a:ext cx="484866" cy="136671"/>
            </a:xfrm>
            <a:custGeom>
              <a:avLst/>
              <a:gdLst>
                <a:gd name="connsiteX0" fmla="*/ 12168 w 428243"/>
                <a:gd name="connsiteY0" fmla="*/ -210 h 120710"/>
                <a:gd name="connsiteX1" fmla="*/ 276460 w 428243"/>
                <a:gd name="connsiteY1" fmla="*/ -210 h 120710"/>
                <a:gd name="connsiteX2" fmla="*/ 427729 w 428243"/>
                <a:gd name="connsiteY2" fmla="*/ 107794 h 120710"/>
                <a:gd name="connsiteX3" fmla="*/ 427729 w 428243"/>
                <a:gd name="connsiteY3" fmla="*/ 120500 h 120710"/>
                <a:gd name="connsiteX4" fmla="*/ 2067 w 428243"/>
                <a:gd name="connsiteY4" fmla="*/ 120500 h 120710"/>
                <a:gd name="connsiteX5" fmla="*/ 12295 w 428243"/>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3" h="120710">
                  <a:moveTo>
                    <a:pt x="12168" y="-210"/>
                  </a:moveTo>
                  <a:lnTo>
                    <a:pt x="276460" y="-210"/>
                  </a:lnTo>
                  <a:cubicBezTo>
                    <a:pt x="276460" y="-210"/>
                    <a:pt x="412354" y="76981"/>
                    <a:pt x="427729" y="107794"/>
                  </a:cubicBezTo>
                  <a:lnTo>
                    <a:pt x="427729" y="120500"/>
                  </a:lnTo>
                  <a:lnTo>
                    <a:pt x="2067" y="120500"/>
                  </a:lnTo>
                  <a:cubicBezTo>
                    <a:pt x="2067" y="120500"/>
                    <a:pt x="-8226" y="30412"/>
                    <a:pt x="12295" y="-210"/>
                  </a:cubicBezTo>
                  <a:close/>
                </a:path>
              </a:pathLst>
            </a:custGeom>
            <a:solidFill>
              <a:srgbClr val="00065B"/>
            </a:solidFill>
            <a:ln w="6346" cap="flat">
              <a:noFill/>
              <a:prstDash val="solid"/>
              <a:miter/>
            </a:ln>
          </p:spPr>
          <p:txBody>
            <a:bodyPr rtlCol="0" anchor="ctr"/>
            <a:lstStyle/>
            <a:p>
              <a:endParaRPr lang="zh-CN" altLang="en-US"/>
            </a:p>
          </p:txBody>
        </p:sp>
        <p:sp>
          <p:nvSpPr>
            <p:cNvPr id="141" name="任意多边形 37">
              <a:extLst>
                <a:ext uri="{FF2B5EF4-FFF2-40B4-BE49-F238E27FC236}">
                  <a16:creationId xmlns:a16="http://schemas.microsoft.com/office/drawing/2014/main" id="{488EB528-61A4-4459-9868-9E8712749EAF}"/>
                </a:ext>
              </a:extLst>
            </p:cNvPr>
            <p:cNvSpPr/>
            <p:nvPr/>
          </p:nvSpPr>
          <p:spPr>
            <a:xfrm>
              <a:off x="6585142" y="5433496"/>
              <a:ext cx="483023" cy="22802"/>
            </a:xfrm>
            <a:custGeom>
              <a:avLst/>
              <a:gdLst>
                <a:gd name="connsiteX0" fmla="*/ 0 w 426615"/>
                <a:gd name="connsiteY0" fmla="*/ 0 h 20139"/>
                <a:gd name="connsiteX1" fmla="*/ 426615 w 426615"/>
                <a:gd name="connsiteY1" fmla="*/ 0 h 20139"/>
                <a:gd name="connsiteX2" fmla="*/ 426615 w 426615"/>
                <a:gd name="connsiteY2" fmla="*/ 20140 h 20139"/>
                <a:gd name="connsiteX3" fmla="*/ 0 w 426615"/>
                <a:gd name="connsiteY3" fmla="*/ 20140 h 20139"/>
                <a:gd name="connsiteX4" fmla="*/ 0 w 426615"/>
                <a:gd name="connsiteY4" fmla="*/ 0 h 20139"/>
                <a:gd name="connsiteX5" fmla="*/ 0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0" y="0"/>
                  </a:moveTo>
                  <a:lnTo>
                    <a:pt x="426615" y="0"/>
                  </a:lnTo>
                  <a:lnTo>
                    <a:pt x="426615" y="20140"/>
                  </a:lnTo>
                  <a:lnTo>
                    <a:pt x="0" y="20140"/>
                  </a:lnTo>
                  <a:lnTo>
                    <a:pt x="0" y="0"/>
                  </a:lnTo>
                  <a:lnTo>
                    <a:pt x="0" y="0"/>
                  </a:lnTo>
                  <a:close/>
                </a:path>
              </a:pathLst>
            </a:custGeom>
            <a:solidFill>
              <a:srgbClr val="434CC0"/>
            </a:solidFill>
            <a:ln w="6346" cap="flat">
              <a:noFill/>
              <a:prstDash val="solid"/>
              <a:miter/>
            </a:ln>
          </p:spPr>
          <p:txBody>
            <a:bodyPr rtlCol="0" anchor="ctr"/>
            <a:lstStyle/>
            <a:p>
              <a:endParaRPr lang="zh-CN" altLang="en-US"/>
            </a:p>
          </p:txBody>
        </p:sp>
        <p:sp>
          <p:nvSpPr>
            <p:cNvPr id="142" name="任意多边形 38">
              <a:extLst>
                <a:ext uri="{FF2B5EF4-FFF2-40B4-BE49-F238E27FC236}">
                  <a16:creationId xmlns:a16="http://schemas.microsoft.com/office/drawing/2014/main" id="{28E33923-B26A-B0D8-F6F9-02E5DB512BAE}"/>
                </a:ext>
              </a:extLst>
            </p:cNvPr>
            <p:cNvSpPr/>
            <p:nvPr/>
          </p:nvSpPr>
          <p:spPr>
            <a:xfrm>
              <a:off x="6531551" y="3782441"/>
              <a:ext cx="395698" cy="1526181"/>
            </a:xfrm>
            <a:custGeom>
              <a:avLst/>
              <a:gdLst>
                <a:gd name="connsiteX0" fmla="*/ -514 w 349488"/>
                <a:gd name="connsiteY0" fmla="*/ -210 h 1347952"/>
                <a:gd name="connsiteX1" fmla="*/ 330803 w 349488"/>
                <a:gd name="connsiteY1" fmla="*/ -210 h 1347952"/>
                <a:gd name="connsiteX2" fmla="*/ 348974 w 349488"/>
                <a:gd name="connsiteY2" fmla="*/ 1347742 h 1347952"/>
                <a:gd name="connsiteX3" fmla="*/ 43259 w 349488"/>
                <a:gd name="connsiteY3" fmla="*/ 1347742 h 1347952"/>
                <a:gd name="connsiteX4" fmla="*/ 2408 w 349488"/>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8" h="1347952">
                  <a:moveTo>
                    <a:pt x="-514" y="-210"/>
                  </a:moveTo>
                  <a:lnTo>
                    <a:pt x="330803" y="-210"/>
                  </a:lnTo>
                  <a:lnTo>
                    <a:pt x="348974" y="1347742"/>
                  </a:lnTo>
                  <a:lnTo>
                    <a:pt x="43259" y="1347742"/>
                  </a:lnTo>
                  <a:cubicBezTo>
                    <a:pt x="43259" y="1347742"/>
                    <a:pt x="44911" y="602833"/>
                    <a:pt x="2408" y="202583"/>
                  </a:cubicBezTo>
                  <a:close/>
                </a:path>
              </a:pathLst>
            </a:custGeom>
            <a:solidFill>
              <a:srgbClr val="981D04"/>
            </a:solidFill>
            <a:ln w="6346" cap="flat">
              <a:noFill/>
              <a:prstDash val="solid"/>
              <a:miter/>
            </a:ln>
          </p:spPr>
          <p:txBody>
            <a:bodyPr rtlCol="0" anchor="ctr"/>
            <a:lstStyle/>
            <a:p>
              <a:endParaRPr lang="zh-CN" altLang="en-US"/>
            </a:p>
          </p:txBody>
        </p:sp>
        <p:sp>
          <p:nvSpPr>
            <p:cNvPr id="143" name="任意多边形 39">
              <a:extLst>
                <a:ext uri="{FF2B5EF4-FFF2-40B4-BE49-F238E27FC236}">
                  <a16:creationId xmlns:a16="http://schemas.microsoft.com/office/drawing/2014/main" id="{505F3909-5BCE-A27E-28BA-57D2AC1E9A58}"/>
                </a:ext>
              </a:extLst>
            </p:cNvPr>
            <p:cNvSpPr/>
            <p:nvPr/>
          </p:nvSpPr>
          <p:spPr>
            <a:xfrm>
              <a:off x="6096076" y="2836102"/>
              <a:ext cx="877570" cy="1154292"/>
            </a:xfrm>
            <a:custGeom>
              <a:avLst/>
              <a:gdLst>
                <a:gd name="connsiteX0" fmla="*/ 259966 w 775086"/>
                <a:gd name="connsiteY0" fmla="*/ -210 h 1019493"/>
                <a:gd name="connsiteX1" fmla="*/ 380676 w 775086"/>
                <a:gd name="connsiteY1" fmla="*/ 81873 h 1019493"/>
                <a:gd name="connsiteX2" fmla="*/ 383217 w 775086"/>
                <a:gd name="connsiteY2" fmla="*/ 81873 h 1019493"/>
                <a:gd name="connsiteX3" fmla="*/ 501132 w 775086"/>
                <a:gd name="connsiteY3" fmla="*/ -210 h 1019493"/>
                <a:gd name="connsiteX4" fmla="*/ 703735 w 775086"/>
                <a:gd name="connsiteY4" fmla="*/ 40832 h 1019493"/>
                <a:gd name="connsiteX5" fmla="*/ 774573 w 775086"/>
                <a:gd name="connsiteY5" fmla="*/ 943109 h 1019493"/>
                <a:gd name="connsiteX6" fmla="*/ -514 w 775086"/>
                <a:gd name="connsiteY6" fmla="*/ 924050 h 1019493"/>
                <a:gd name="connsiteX7" fmla="*/ 66893 w 775086"/>
                <a:gd name="connsiteY7" fmla="*/ 30603 h 1019493"/>
                <a:gd name="connsiteX8" fmla="*/ 260029 w 775086"/>
                <a:gd name="connsiteY8" fmla="*/ -210 h 101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086" h="1019493">
                  <a:moveTo>
                    <a:pt x="259966" y="-210"/>
                  </a:moveTo>
                  <a:cubicBezTo>
                    <a:pt x="277882" y="79268"/>
                    <a:pt x="372734" y="81873"/>
                    <a:pt x="380676" y="81873"/>
                  </a:cubicBezTo>
                  <a:lnTo>
                    <a:pt x="383217" y="81873"/>
                  </a:lnTo>
                  <a:cubicBezTo>
                    <a:pt x="390904" y="81873"/>
                    <a:pt x="480611" y="79268"/>
                    <a:pt x="501132" y="-210"/>
                  </a:cubicBezTo>
                  <a:lnTo>
                    <a:pt x="703735" y="40832"/>
                  </a:lnTo>
                  <a:lnTo>
                    <a:pt x="774573" y="943109"/>
                  </a:lnTo>
                  <a:cubicBezTo>
                    <a:pt x="615743" y="1025700"/>
                    <a:pt x="132394" y="1069347"/>
                    <a:pt x="-514" y="924050"/>
                  </a:cubicBezTo>
                  <a:lnTo>
                    <a:pt x="66893" y="30603"/>
                  </a:lnTo>
                  <a:lnTo>
                    <a:pt x="260029" y="-210"/>
                  </a:lnTo>
                  <a:close/>
                </a:path>
              </a:pathLst>
            </a:custGeom>
            <a:solidFill>
              <a:srgbClr val="00065B"/>
            </a:solidFill>
            <a:ln w="6346" cap="flat">
              <a:noFill/>
              <a:prstDash val="solid"/>
              <a:miter/>
            </a:ln>
          </p:spPr>
          <p:txBody>
            <a:bodyPr rtlCol="0" anchor="ctr"/>
            <a:lstStyle/>
            <a:p>
              <a:endParaRPr lang="zh-CN" altLang="en-US"/>
            </a:p>
          </p:txBody>
        </p:sp>
        <p:sp>
          <p:nvSpPr>
            <p:cNvPr id="144" name="任意多边形 40">
              <a:extLst>
                <a:ext uri="{FF2B5EF4-FFF2-40B4-BE49-F238E27FC236}">
                  <a16:creationId xmlns:a16="http://schemas.microsoft.com/office/drawing/2014/main" id="{D8BA306F-5D4B-F2C3-ED52-C29FA00A31F6}"/>
                </a:ext>
              </a:extLst>
            </p:cNvPr>
            <p:cNvSpPr/>
            <p:nvPr/>
          </p:nvSpPr>
          <p:spPr>
            <a:xfrm>
              <a:off x="5368249" y="3005839"/>
              <a:ext cx="792980" cy="422613"/>
            </a:xfrm>
            <a:custGeom>
              <a:avLst/>
              <a:gdLst>
                <a:gd name="connsiteX0" fmla="*/ 698477 w 700375"/>
                <a:gd name="connsiteY0" fmla="*/ 67344 h 373260"/>
                <a:gd name="connsiteX1" fmla="*/ 582976 w 700375"/>
                <a:gd name="connsiteY1" fmla="*/ 238880 h 373260"/>
                <a:gd name="connsiteX2" fmla="*/ 51470 w 700375"/>
                <a:gd name="connsiteY2" fmla="*/ 369755 h 373260"/>
                <a:gd name="connsiteX3" fmla="*/ 51470 w 700375"/>
                <a:gd name="connsiteY3" fmla="*/ 261751 h 373260"/>
                <a:gd name="connsiteX4" fmla="*/ 505786 w 700375"/>
                <a:gd name="connsiteY4" fmla="*/ 161816 h 373260"/>
                <a:gd name="connsiteX5" fmla="*/ 580181 w 700375"/>
                <a:gd name="connsiteY5" fmla="*/ 74714 h 373260"/>
                <a:gd name="connsiteX6" fmla="*/ 587932 w 700375"/>
                <a:gd name="connsiteY6" fmla="*/ 56798 h 373260"/>
                <a:gd name="connsiteX7" fmla="*/ 587932 w 700375"/>
                <a:gd name="connsiteY7" fmla="*/ 59339 h 373260"/>
                <a:gd name="connsiteX8" fmla="*/ 590474 w 700375"/>
                <a:gd name="connsiteY8" fmla="*/ 51652 h 373260"/>
                <a:gd name="connsiteX9" fmla="*/ 593015 w 700375"/>
                <a:gd name="connsiteY9" fmla="*/ 38945 h 373260"/>
                <a:gd name="connsiteX10" fmla="*/ 698287 w 700375"/>
                <a:gd name="connsiteY10" fmla="*/ 67154 h 37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375" h="373260">
                  <a:moveTo>
                    <a:pt x="698477" y="67344"/>
                  </a:moveTo>
                  <a:cubicBezTo>
                    <a:pt x="683039" y="133989"/>
                    <a:pt x="634310" y="195488"/>
                    <a:pt x="582976" y="238880"/>
                  </a:cubicBezTo>
                  <a:cubicBezTo>
                    <a:pt x="439014" y="362068"/>
                    <a:pt x="233933" y="382525"/>
                    <a:pt x="51470" y="369755"/>
                  </a:cubicBezTo>
                  <a:cubicBezTo>
                    <a:pt x="-17843" y="364609"/>
                    <a:pt x="-17843" y="256986"/>
                    <a:pt x="51470" y="261751"/>
                  </a:cubicBezTo>
                  <a:cubicBezTo>
                    <a:pt x="202930" y="274457"/>
                    <a:pt x="385139" y="264356"/>
                    <a:pt x="505786" y="161816"/>
                  </a:cubicBezTo>
                  <a:cubicBezTo>
                    <a:pt x="541681" y="131066"/>
                    <a:pt x="559660" y="110609"/>
                    <a:pt x="580181" y="74714"/>
                  </a:cubicBezTo>
                  <a:cubicBezTo>
                    <a:pt x="582284" y="68545"/>
                    <a:pt x="584876" y="62554"/>
                    <a:pt x="587932" y="56798"/>
                  </a:cubicBezTo>
                  <a:cubicBezTo>
                    <a:pt x="593015" y="46506"/>
                    <a:pt x="582786" y="69504"/>
                    <a:pt x="587932" y="59339"/>
                  </a:cubicBezTo>
                  <a:cubicBezTo>
                    <a:pt x="587932" y="56798"/>
                    <a:pt x="590474" y="54193"/>
                    <a:pt x="590474" y="51652"/>
                  </a:cubicBezTo>
                  <a:cubicBezTo>
                    <a:pt x="591077" y="47370"/>
                    <a:pt x="591928" y="43132"/>
                    <a:pt x="593015" y="38945"/>
                  </a:cubicBezTo>
                  <a:cubicBezTo>
                    <a:pt x="610994" y="-30241"/>
                    <a:pt x="713725" y="509"/>
                    <a:pt x="698287" y="67154"/>
                  </a:cubicBezTo>
                  <a:close/>
                </a:path>
              </a:pathLst>
            </a:custGeom>
            <a:solidFill>
              <a:srgbClr val="FED0D6"/>
            </a:solidFill>
            <a:ln w="6346" cap="flat">
              <a:noFill/>
              <a:prstDash val="solid"/>
              <a:miter/>
            </a:ln>
          </p:spPr>
          <p:txBody>
            <a:bodyPr rtlCol="0" anchor="ctr"/>
            <a:lstStyle/>
            <a:p>
              <a:endParaRPr lang="zh-CN" altLang="en-US"/>
            </a:p>
          </p:txBody>
        </p:sp>
        <p:sp>
          <p:nvSpPr>
            <p:cNvPr id="145" name="任意多边形 41">
              <a:extLst>
                <a:ext uri="{FF2B5EF4-FFF2-40B4-BE49-F238E27FC236}">
                  <a16:creationId xmlns:a16="http://schemas.microsoft.com/office/drawing/2014/main" id="{43196ABA-5550-B74D-C445-AC649CB784FC}"/>
                </a:ext>
              </a:extLst>
            </p:cNvPr>
            <p:cNvSpPr/>
            <p:nvPr/>
          </p:nvSpPr>
          <p:spPr>
            <a:xfrm>
              <a:off x="5555003" y="2870989"/>
              <a:ext cx="617392" cy="613005"/>
            </a:xfrm>
            <a:custGeom>
              <a:avLst/>
              <a:gdLst>
                <a:gd name="connsiteX0" fmla="*/ 14860 w 545292"/>
                <a:gd name="connsiteY0" fmla="*/ 541208 h 541418"/>
                <a:gd name="connsiteX1" fmla="*/ 534550 w 545292"/>
                <a:gd name="connsiteY1" fmla="*/ 283332 h 541418"/>
                <a:gd name="connsiteX2" fmla="*/ 544778 w 545292"/>
                <a:gd name="connsiteY2" fmla="*/ -210 h 541418"/>
                <a:gd name="connsiteX3" fmla="*/ 544778 w 545292"/>
                <a:gd name="connsiteY3" fmla="*/ -210 h 541418"/>
                <a:gd name="connsiteX4" fmla="*/ 356661 w 545292"/>
                <a:gd name="connsiteY4" fmla="*/ 143562 h 541418"/>
                <a:gd name="connsiteX5" fmla="*/ -514 w 545292"/>
                <a:gd name="connsiteY5" fmla="*/ 353662 h 54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292" h="541418">
                  <a:moveTo>
                    <a:pt x="14860" y="541208"/>
                  </a:moveTo>
                  <a:cubicBezTo>
                    <a:pt x="14860" y="541208"/>
                    <a:pt x="369367" y="543812"/>
                    <a:pt x="534550" y="283332"/>
                  </a:cubicBezTo>
                  <a:lnTo>
                    <a:pt x="544778" y="-210"/>
                  </a:lnTo>
                  <a:lnTo>
                    <a:pt x="544778" y="-210"/>
                  </a:lnTo>
                  <a:cubicBezTo>
                    <a:pt x="544778" y="-210"/>
                    <a:pt x="471018" y="3793"/>
                    <a:pt x="356661" y="143562"/>
                  </a:cubicBezTo>
                  <a:cubicBezTo>
                    <a:pt x="285251" y="230855"/>
                    <a:pt x="140653" y="363890"/>
                    <a:pt x="-514" y="353662"/>
                  </a:cubicBezTo>
                  <a:close/>
                </a:path>
              </a:pathLst>
            </a:custGeom>
            <a:solidFill>
              <a:srgbClr val="434CC0"/>
            </a:solidFill>
            <a:ln w="6346" cap="flat">
              <a:noFill/>
              <a:prstDash val="solid"/>
              <a:miter/>
            </a:ln>
          </p:spPr>
          <p:txBody>
            <a:bodyPr rtlCol="0" anchor="ctr"/>
            <a:lstStyle/>
            <a:p>
              <a:endParaRPr lang="zh-CN" altLang="en-US"/>
            </a:p>
          </p:txBody>
        </p:sp>
        <p:sp>
          <p:nvSpPr>
            <p:cNvPr id="146" name="任意多边形 42">
              <a:extLst>
                <a:ext uri="{FF2B5EF4-FFF2-40B4-BE49-F238E27FC236}">
                  <a16:creationId xmlns:a16="http://schemas.microsoft.com/office/drawing/2014/main" id="{35C1BE5F-988A-D1C3-25B6-594F6716C525}"/>
                </a:ext>
              </a:extLst>
            </p:cNvPr>
            <p:cNvSpPr/>
            <p:nvPr/>
          </p:nvSpPr>
          <p:spPr>
            <a:xfrm>
              <a:off x="4621893" y="1105990"/>
              <a:ext cx="1140920" cy="1998720"/>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FFC545"/>
            </a:solidFill>
            <a:ln w="6346" cap="flat">
              <a:noFill/>
              <a:prstDash val="solid"/>
              <a:miter/>
            </a:ln>
          </p:spPr>
          <p:txBody>
            <a:bodyPr rtlCol="0" anchor="ctr"/>
            <a:lstStyle/>
            <a:p>
              <a:endParaRPr lang="zh-CN" altLang="en-US"/>
            </a:p>
          </p:txBody>
        </p:sp>
        <p:sp>
          <p:nvSpPr>
            <p:cNvPr id="147" name="任意多边形 43">
              <a:extLst>
                <a:ext uri="{FF2B5EF4-FFF2-40B4-BE49-F238E27FC236}">
                  <a16:creationId xmlns:a16="http://schemas.microsoft.com/office/drawing/2014/main" id="{05E6C8F5-2756-208A-92A5-72689BE20408}"/>
                </a:ext>
              </a:extLst>
            </p:cNvPr>
            <p:cNvSpPr/>
            <p:nvPr/>
          </p:nvSpPr>
          <p:spPr>
            <a:xfrm>
              <a:off x="6447837" y="2687348"/>
              <a:ext cx="549892" cy="723736"/>
            </a:xfrm>
            <a:custGeom>
              <a:avLst/>
              <a:gdLst>
                <a:gd name="connsiteX0" fmla="*/ 104936 w 485675"/>
                <a:gd name="connsiteY0" fmla="*/ 49599 h 639217"/>
                <a:gd name="connsiteX1" fmla="*/ 228188 w 485675"/>
                <a:gd name="connsiteY1" fmla="*/ 397943 h 639217"/>
                <a:gd name="connsiteX2" fmla="*/ 282126 w 485675"/>
                <a:gd name="connsiteY2" fmla="*/ 492733 h 639217"/>
                <a:gd name="connsiteX3" fmla="*/ 305252 w 485675"/>
                <a:gd name="connsiteY3" fmla="*/ 523482 h 639217"/>
                <a:gd name="connsiteX4" fmla="*/ 315544 w 485675"/>
                <a:gd name="connsiteY4" fmla="*/ 533711 h 639217"/>
                <a:gd name="connsiteX5" fmla="*/ 294959 w 485675"/>
                <a:gd name="connsiteY5" fmla="*/ 533711 h 639217"/>
                <a:gd name="connsiteX6" fmla="*/ 310398 w 485675"/>
                <a:gd name="connsiteY6" fmla="*/ 513253 h 639217"/>
                <a:gd name="connsiteX7" fmla="*/ 341210 w 485675"/>
                <a:gd name="connsiteY7" fmla="*/ 456837 h 639217"/>
                <a:gd name="connsiteX8" fmla="*/ 379711 w 485675"/>
                <a:gd name="connsiteY8" fmla="*/ 308300 h 639217"/>
                <a:gd name="connsiteX9" fmla="*/ 484982 w 485675"/>
                <a:gd name="connsiteY9" fmla="*/ 308300 h 639217"/>
                <a:gd name="connsiteX10" fmla="*/ 364272 w 485675"/>
                <a:gd name="connsiteY10" fmla="*/ 613252 h 639217"/>
                <a:gd name="connsiteX11" fmla="*/ 179395 w 485675"/>
                <a:gd name="connsiteY11" fmla="*/ 528692 h 639217"/>
                <a:gd name="connsiteX12" fmla="*/ 53602 w 485675"/>
                <a:gd name="connsiteY12" fmla="*/ 267449 h 639217"/>
                <a:gd name="connsiteX13" fmla="*/ -336 w 485675"/>
                <a:gd name="connsiteY13" fmla="*/ 49726 h 639217"/>
                <a:gd name="connsiteX14" fmla="*/ 104936 w 485675"/>
                <a:gd name="connsiteY14" fmla="*/ 49726 h 63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675" h="639217">
                  <a:moveTo>
                    <a:pt x="104936" y="49599"/>
                  </a:moveTo>
                  <a:cubicBezTo>
                    <a:pt x="115228" y="172533"/>
                    <a:pt x="174312" y="290384"/>
                    <a:pt x="228188" y="397943"/>
                  </a:cubicBezTo>
                  <a:cubicBezTo>
                    <a:pt x="246167" y="431234"/>
                    <a:pt x="261605" y="461983"/>
                    <a:pt x="282126" y="492733"/>
                  </a:cubicBezTo>
                  <a:lnTo>
                    <a:pt x="305252" y="523482"/>
                  </a:lnTo>
                  <a:cubicBezTo>
                    <a:pt x="307793" y="528565"/>
                    <a:pt x="320626" y="536188"/>
                    <a:pt x="315544" y="533711"/>
                  </a:cubicBezTo>
                  <a:cubicBezTo>
                    <a:pt x="297564" y="541398"/>
                    <a:pt x="290131" y="541398"/>
                    <a:pt x="294959" y="533711"/>
                  </a:cubicBezTo>
                  <a:cubicBezTo>
                    <a:pt x="302647" y="528565"/>
                    <a:pt x="305252" y="521004"/>
                    <a:pt x="310398" y="513253"/>
                  </a:cubicBezTo>
                  <a:cubicBezTo>
                    <a:pt x="322596" y="495566"/>
                    <a:pt x="332951" y="476659"/>
                    <a:pt x="341210" y="456837"/>
                  </a:cubicBezTo>
                  <a:cubicBezTo>
                    <a:pt x="364145" y="410497"/>
                    <a:pt x="377233" y="359932"/>
                    <a:pt x="379711" y="308300"/>
                  </a:cubicBezTo>
                  <a:cubicBezTo>
                    <a:pt x="382252" y="241719"/>
                    <a:pt x="490129" y="241719"/>
                    <a:pt x="484982" y="308300"/>
                  </a:cubicBezTo>
                  <a:cubicBezTo>
                    <a:pt x="479837" y="410777"/>
                    <a:pt x="441336" y="541398"/>
                    <a:pt x="364272" y="613252"/>
                  </a:cubicBezTo>
                  <a:cubicBezTo>
                    <a:pt x="287208" y="685107"/>
                    <a:pt x="218149" y="590190"/>
                    <a:pt x="179395" y="528692"/>
                  </a:cubicBezTo>
                  <a:cubicBezTo>
                    <a:pt x="128061" y="446736"/>
                    <a:pt x="92102" y="357156"/>
                    <a:pt x="53602" y="267449"/>
                  </a:cubicBezTo>
                  <a:cubicBezTo>
                    <a:pt x="25185" y="197869"/>
                    <a:pt x="7014" y="124528"/>
                    <a:pt x="-336" y="49726"/>
                  </a:cubicBezTo>
                  <a:cubicBezTo>
                    <a:pt x="-5419" y="-16855"/>
                    <a:pt x="99853" y="-16855"/>
                    <a:pt x="104936" y="49726"/>
                  </a:cubicBezTo>
                  <a:close/>
                </a:path>
              </a:pathLst>
            </a:custGeom>
            <a:solidFill>
              <a:srgbClr val="FED0D6"/>
            </a:solidFill>
            <a:ln w="6346" cap="flat">
              <a:noFill/>
              <a:prstDash val="solid"/>
              <a:miter/>
            </a:ln>
          </p:spPr>
          <p:txBody>
            <a:bodyPr rtlCol="0" anchor="ctr"/>
            <a:lstStyle/>
            <a:p>
              <a:endParaRPr lang="zh-CN" altLang="en-US"/>
            </a:p>
          </p:txBody>
        </p:sp>
        <p:sp>
          <p:nvSpPr>
            <p:cNvPr id="148" name="任意多边形 44">
              <a:extLst>
                <a:ext uri="{FF2B5EF4-FFF2-40B4-BE49-F238E27FC236}">
                  <a16:creationId xmlns:a16="http://schemas.microsoft.com/office/drawing/2014/main" id="{7F5A222F-A271-1507-21C6-03A0F51BF88E}"/>
                </a:ext>
              </a:extLst>
            </p:cNvPr>
            <p:cNvSpPr/>
            <p:nvPr/>
          </p:nvSpPr>
          <p:spPr>
            <a:xfrm>
              <a:off x="6450484" y="2821356"/>
              <a:ext cx="595677" cy="626971"/>
            </a:xfrm>
            <a:custGeom>
              <a:avLst/>
              <a:gdLst>
                <a:gd name="connsiteX0" fmla="*/ 391667 w 526113"/>
                <a:gd name="connsiteY0" fmla="*/ 53983 h 553753"/>
                <a:gd name="connsiteX1" fmla="*/ 525083 w 526113"/>
                <a:gd name="connsiteY1" fmla="*/ 215734 h 553753"/>
                <a:gd name="connsiteX2" fmla="*/ 273815 w 526113"/>
                <a:gd name="connsiteY2" fmla="*/ 552135 h 553753"/>
                <a:gd name="connsiteX3" fmla="*/ -514 w 526113"/>
                <a:gd name="connsiteY3" fmla="*/ 53983 h 553753"/>
                <a:gd name="connsiteX4" fmla="*/ 137540 w 526113"/>
                <a:gd name="connsiteY4" fmla="*/ -210 h 553753"/>
                <a:gd name="connsiteX5" fmla="*/ 299037 w 526113"/>
                <a:gd name="connsiteY5" fmla="*/ 364398 h 553753"/>
                <a:gd name="connsiteX6" fmla="*/ 391667 w 526113"/>
                <a:gd name="connsiteY6" fmla="*/ 53983 h 5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13" h="553753">
                  <a:moveTo>
                    <a:pt x="391667" y="53983"/>
                  </a:moveTo>
                  <a:cubicBezTo>
                    <a:pt x="391667" y="53983"/>
                    <a:pt x="535248" y="69357"/>
                    <a:pt x="525083" y="215734"/>
                  </a:cubicBezTo>
                  <a:cubicBezTo>
                    <a:pt x="514791" y="364653"/>
                    <a:pt x="391667" y="572656"/>
                    <a:pt x="273815" y="552135"/>
                  </a:cubicBezTo>
                  <a:cubicBezTo>
                    <a:pt x="155837" y="529009"/>
                    <a:pt x="27630" y="187463"/>
                    <a:pt x="-514" y="53983"/>
                  </a:cubicBezTo>
                  <a:lnTo>
                    <a:pt x="137540" y="-210"/>
                  </a:lnTo>
                  <a:cubicBezTo>
                    <a:pt x="137540" y="-210"/>
                    <a:pt x="275975" y="356711"/>
                    <a:pt x="299037" y="364398"/>
                  </a:cubicBezTo>
                  <a:lnTo>
                    <a:pt x="391667" y="53983"/>
                  </a:lnTo>
                  <a:close/>
                </a:path>
              </a:pathLst>
            </a:custGeom>
            <a:solidFill>
              <a:srgbClr val="434CC0"/>
            </a:solidFill>
            <a:ln w="6346" cap="flat">
              <a:noFill/>
              <a:prstDash val="solid"/>
              <a:miter/>
            </a:ln>
          </p:spPr>
          <p:txBody>
            <a:bodyPr rtlCol="0" anchor="ctr"/>
            <a:lstStyle/>
            <a:p>
              <a:endParaRPr lang="zh-CN" altLang="en-US"/>
            </a:p>
          </p:txBody>
        </p:sp>
        <p:sp>
          <p:nvSpPr>
            <p:cNvPr id="149" name="任意多边形 45">
              <a:extLst>
                <a:ext uri="{FF2B5EF4-FFF2-40B4-BE49-F238E27FC236}">
                  <a16:creationId xmlns:a16="http://schemas.microsoft.com/office/drawing/2014/main" id="{7C11F2D1-4766-ECB4-0359-C5423002B040}"/>
                </a:ext>
              </a:extLst>
            </p:cNvPr>
            <p:cNvSpPr/>
            <p:nvPr/>
          </p:nvSpPr>
          <p:spPr>
            <a:xfrm>
              <a:off x="8263601" y="2004798"/>
              <a:ext cx="273214" cy="237195"/>
            </a:xfrm>
            <a:custGeom>
              <a:avLst/>
              <a:gdLst>
                <a:gd name="connsiteX0" fmla="*/ -513 w 241308"/>
                <a:gd name="connsiteY0" fmla="*/ 130082 h 209495"/>
                <a:gd name="connsiteX1" fmla="*/ 215813 w 241308"/>
                <a:gd name="connsiteY1" fmla="*/ 56513 h 209495"/>
                <a:gd name="connsiteX2" fmla="*/ 122294 w 241308"/>
                <a:gd name="connsiteY2" fmla="*/ 208608 h 209495"/>
                <a:gd name="connsiteX3" fmla="*/ 21470 w 241308"/>
                <a:gd name="connsiteY3" fmla="*/ 130972 h 209495"/>
              </a:gdLst>
              <a:ahLst/>
              <a:cxnLst>
                <a:cxn ang="0">
                  <a:pos x="connsiteX0" y="connsiteY0"/>
                </a:cxn>
                <a:cxn ang="0">
                  <a:pos x="connsiteX1" y="connsiteY1"/>
                </a:cxn>
                <a:cxn ang="0">
                  <a:pos x="connsiteX2" y="connsiteY2"/>
                </a:cxn>
                <a:cxn ang="0">
                  <a:pos x="connsiteX3" y="connsiteY3"/>
                </a:cxn>
              </a:cxnLst>
              <a:rect l="l" t="t" r="r" b="b"/>
              <a:pathLst>
                <a:path w="241308" h="209495">
                  <a:moveTo>
                    <a:pt x="-513" y="130082"/>
                  </a:moveTo>
                  <a:cubicBezTo>
                    <a:pt x="-1084" y="1177"/>
                    <a:pt x="150439" y="-48188"/>
                    <a:pt x="215813" y="56513"/>
                  </a:cubicBezTo>
                  <a:cubicBezTo>
                    <a:pt x="281187" y="161213"/>
                    <a:pt x="207046" y="216104"/>
                    <a:pt x="122294" y="208608"/>
                  </a:cubicBezTo>
                  <a:cubicBezTo>
                    <a:pt x="37543" y="201111"/>
                    <a:pt x="21470" y="130972"/>
                    <a:pt x="21470" y="130972"/>
                  </a:cubicBezTo>
                  <a:close/>
                </a:path>
              </a:pathLst>
            </a:custGeom>
            <a:solidFill>
              <a:srgbClr val="981D04"/>
            </a:solidFill>
            <a:ln w="6346" cap="flat">
              <a:noFill/>
              <a:prstDash val="solid"/>
              <a:miter/>
            </a:ln>
          </p:spPr>
          <p:txBody>
            <a:bodyPr rtlCol="0" anchor="ctr"/>
            <a:lstStyle/>
            <a:p>
              <a:endParaRPr lang="zh-CN" altLang="en-US"/>
            </a:p>
          </p:txBody>
        </p:sp>
        <p:sp>
          <p:nvSpPr>
            <p:cNvPr id="150" name="任意多边形 46">
              <a:extLst>
                <a:ext uri="{FF2B5EF4-FFF2-40B4-BE49-F238E27FC236}">
                  <a16:creationId xmlns:a16="http://schemas.microsoft.com/office/drawing/2014/main" id="{7638B93F-E2C8-7E1E-1E3E-C5C5E158EC2D}"/>
                </a:ext>
              </a:extLst>
            </p:cNvPr>
            <p:cNvSpPr/>
            <p:nvPr/>
          </p:nvSpPr>
          <p:spPr>
            <a:xfrm>
              <a:off x="8197929" y="2105151"/>
              <a:ext cx="197911" cy="239513"/>
            </a:xfrm>
            <a:custGeom>
              <a:avLst/>
              <a:gdLst>
                <a:gd name="connsiteX0" fmla="*/ -514 w 174799"/>
                <a:gd name="connsiteY0" fmla="*/ 24739 h 211542"/>
                <a:gd name="connsiteX1" fmla="*/ 166701 w 174799"/>
                <a:gd name="connsiteY1" fmla="*/ 92020 h 211542"/>
                <a:gd name="connsiteX2" fmla="*/ 160348 w 174799"/>
                <a:gd name="connsiteY2" fmla="*/ 211332 h 211542"/>
              </a:gdLst>
              <a:ahLst/>
              <a:cxnLst>
                <a:cxn ang="0">
                  <a:pos x="connsiteX0" y="connsiteY0"/>
                </a:cxn>
                <a:cxn ang="0">
                  <a:pos x="connsiteX1" y="connsiteY1"/>
                </a:cxn>
                <a:cxn ang="0">
                  <a:pos x="connsiteX2" y="connsiteY2"/>
                </a:cxn>
              </a:cxnLst>
              <a:rect l="l" t="t" r="r" b="b"/>
              <a:pathLst>
                <a:path w="174799" h="211542">
                  <a:moveTo>
                    <a:pt x="-514" y="24739"/>
                  </a:moveTo>
                  <a:cubicBezTo>
                    <a:pt x="35890" y="-41461"/>
                    <a:pt x="146498" y="39161"/>
                    <a:pt x="166701" y="92020"/>
                  </a:cubicBezTo>
                  <a:cubicBezTo>
                    <a:pt x="186904" y="144878"/>
                    <a:pt x="160348" y="211332"/>
                    <a:pt x="160348" y="211332"/>
                  </a:cubicBezTo>
                  <a:close/>
                </a:path>
              </a:pathLst>
            </a:custGeom>
            <a:solidFill>
              <a:srgbClr val="F93F57"/>
            </a:solidFill>
            <a:ln w="6346" cap="flat">
              <a:noFill/>
              <a:prstDash val="solid"/>
              <a:miter/>
            </a:ln>
          </p:spPr>
          <p:txBody>
            <a:bodyPr rtlCol="0" anchor="ctr"/>
            <a:lstStyle/>
            <a:p>
              <a:endParaRPr lang="zh-CN" altLang="en-US"/>
            </a:p>
          </p:txBody>
        </p:sp>
        <p:sp>
          <p:nvSpPr>
            <p:cNvPr id="151" name="任意多边形 47">
              <a:extLst>
                <a:ext uri="{FF2B5EF4-FFF2-40B4-BE49-F238E27FC236}">
                  <a16:creationId xmlns:a16="http://schemas.microsoft.com/office/drawing/2014/main" id="{6C9231B3-A882-E8B7-D39A-6398D262FF86}"/>
                </a:ext>
              </a:extLst>
            </p:cNvPr>
            <p:cNvSpPr/>
            <p:nvPr/>
          </p:nvSpPr>
          <p:spPr>
            <a:xfrm>
              <a:off x="7774250" y="2086348"/>
              <a:ext cx="652587" cy="579300"/>
            </a:xfrm>
            <a:custGeom>
              <a:avLst/>
              <a:gdLst>
                <a:gd name="connsiteX0" fmla="*/ -514 w 576377"/>
                <a:gd name="connsiteY0" fmla="*/ 291788 h 511649"/>
                <a:gd name="connsiteX1" fmla="*/ 355898 w 576377"/>
                <a:gd name="connsiteY1" fmla="*/ 7992 h 511649"/>
                <a:gd name="connsiteX2" fmla="*/ 556976 w 576377"/>
                <a:gd name="connsiteY2" fmla="*/ 175842 h 511649"/>
                <a:gd name="connsiteX3" fmla="*/ 473114 w 576377"/>
                <a:gd name="connsiteY3" fmla="*/ 482701 h 511649"/>
                <a:gd name="connsiteX4" fmla="*/ -514 w 576377"/>
                <a:gd name="connsiteY4" fmla="*/ 291661 h 51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77" h="511649">
                  <a:moveTo>
                    <a:pt x="-514" y="291788"/>
                  </a:moveTo>
                  <a:cubicBezTo>
                    <a:pt x="10667" y="33341"/>
                    <a:pt x="203739" y="-24473"/>
                    <a:pt x="355898" y="7992"/>
                  </a:cubicBezTo>
                  <a:cubicBezTo>
                    <a:pt x="508056" y="40456"/>
                    <a:pt x="556976" y="175842"/>
                    <a:pt x="556976" y="175842"/>
                  </a:cubicBezTo>
                  <a:cubicBezTo>
                    <a:pt x="556976" y="175842"/>
                    <a:pt x="635247" y="359195"/>
                    <a:pt x="473114" y="482701"/>
                  </a:cubicBezTo>
                  <a:cubicBezTo>
                    <a:pt x="310981" y="606206"/>
                    <a:pt x="-514" y="291661"/>
                    <a:pt x="-514" y="291661"/>
                  </a:cubicBezTo>
                  <a:close/>
                </a:path>
              </a:pathLst>
            </a:custGeom>
            <a:solidFill>
              <a:srgbClr val="981D04"/>
            </a:solidFill>
            <a:ln w="6346" cap="flat">
              <a:noFill/>
              <a:prstDash val="solid"/>
              <a:miter/>
            </a:ln>
          </p:spPr>
          <p:txBody>
            <a:bodyPr rtlCol="0" anchor="ctr"/>
            <a:lstStyle/>
            <a:p>
              <a:endParaRPr lang="zh-CN" altLang="en-US"/>
            </a:p>
          </p:txBody>
        </p:sp>
        <p:sp>
          <p:nvSpPr>
            <p:cNvPr id="152" name="任意多边形 48">
              <a:extLst>
                <a:ext uri="{FF2B5EF4-FFF2-40B4-BE49-F238E27FC236}">
                  <a16:creationId xmlns:a16="http://schemas.microsoft.com/office/drawing/2014/main" id="{3D923FFA-FBBA-72E9-DCDC-158A4A049195}"/>
                </a:ext>
              </a:extLst>
            </p:cNvPr>
            <p:cNvSpPr/>
            <p:nvPr/>
          </p:nvSpPr>
          <p:spPr>
            <a:xfrm>
              <a:off x="7926027" y="2682959"/>
              <a:ext cx="248884" cy="276290"/>
            </a:xfrm>
            <a:custGeom>
              <a:avLst/>
              <a:gdLst>
                <a:gd name="connsiteX0" fmla="*/ 109395 w 219819"/>
                <a:gd name="connsiteY0" fmla="*/ 243815 h 244025"/>
                <a:gd name="connsiteX1" fmla="*/ 109395 w 219819"/>
                <a:gd name="connsiteY1" fmla="*/ 243815 h 244025"/>
                <a:gd name="connsiteX2" fmla="*/ -514 w 219819"/>
                <a:gd name="connsiteY2" fmla="*/ 160906 h 244025"/>
                <a:gd name="connsiteX3" fmla="*/ -514 w 219819"/>
                <a:gd name="connsiteY3" fmla="*/ -210 h 244025"/>
                <a:gd name="connsiteX4" fmla="*/ 219305 w 219819"/>
                <a:gd name="connsiteY4" fmla="*/ -210 h 244025"/>
                <a:gd name="connsiteX5" fmla="*/ 219305 w 219819"/>
                <a:gd name="connsiteY5" fmla="*/ 160017 h 244025"/>
                <a:gd name="connsiteX6" fmla="*/ 110602 w 219819"/>
                <a:gd name="connsiteY6" fmla="*/ 243815 h 24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19" h="244025">
                  <a:moveTo>
                    <a:pt x="109395" y="243815"/>
                  </a:moveTo>
                  <a:lnTo>
                    <a:pt x="109395" y="243815"/>
                  </a:lnTo>
                  <a:cubicBezTo>
                    <a:pt x="48976" y="243815"/>
                    <a:pt x="-197" y="206967"/>
                    <a:pt x="-514" y="160906"/>
                  </a:cubicBezTo>
                  <a:lnTo>
                    <a:pt x="-514" y="-210"/>
                  </a:lnTo>
                  <a:lnTo>
                    <a:pt x="219305" y="-210"/>
                  </a:lnTo>
                  <a:lnTo>
                    <a:pt x="219305" y="160017"/>
                  </a:lnTo>
                  <a:cubicBezTo>
                    <a:pt x="219305" y="206014"/>
                    <a:pt x="170958" y="243498"/>
                    <a:pt x="110602" y="243815"/>
                  </a:cubicBezTo>
                  <a:close/>
                </a:path>
              </a:pathLst>
            </a:custGeom>
            <a:solidFill>
              <a:srgbClr val="FF93B1"/>
            </a:solidFill>
            <a:ln w="6346" cap="flat">
              <a:noFill/>
              <a:prstDash val="solid"/>
              <a:miter/>
            </a:ln>
          </p:spPr>
          <p:txBody>
            <a:bodyPr rtlCol="0" anchor="ctr"/>
            <a:lstStyle/>
            <a:p>
              <a:endParaRPr lang="zh-CN" altLang="en-US"/>
            </a:p>
          </p:txBody>
        </p:sp>
        <p:sp>
          <p:nvSpPr>
            <p:cNvPr id="153" name="任意多边形 49">
              <a:extLst>
                <a:ext uri="{FF2B5EF4-FFF2-40B4-BE49-F238E27FC236}">
                  <a16:creationId xmlns:a16="http://schemas.microsoft.com/office/drawing/2014/main" id="{92E768BA-2DF5-4C3D-7CA2-86340BA1404B}"/>
                </a:ext>
              </a:extLst>
            </p:cNvPr>
            <p:cNvSpPr/>
            <p:nvPr/>
          </p:nvSpPr>
          <p:spPr>
            <a:xfrm>
              <a:off x="7730087" y="2415564"/>
              <a:ext cx="132524" cy="169000"/>
            </a:xfrm>
            <a:custGeom>
              <a:avLst/>
              <a:gdLst>
                <a:gd name="connsiteX0" fmla="*/ 93764 w 117048"/>
                <a:gd name="connsiteY0" fmla="*/ 41043 h 149264"/>
                <a:gd name="connsiteX1" fmla="*/ 1072 w 117048"/>
                <a:gd name="connsiteY1" fmla="*/ 45490 h 149264"/>
                <a:gd name="connsiteX2" fmla="*/ 95670 w 117048"/>
                <a:gd name="connsiteY2" fmla="*/ 138183 h 149264"/>
                <a:gd name="connsiteX3" fmla="*/ 93764 w 117048"/>
                <a:gd name="connsiteY3" fmla="*/ 41043 h 149264"/>
              </a:gdLst>
              <a:ahLst/>
              <a:cxnLst>
                <a:cxn ang="0">
                  <a:pos x="connsiteX0" y="connsiteY0"/>
                </a:cxn>
                <a:cxn ang="0">
                  <a:pos x="connsiteX1" y="connsiteY1"/>
                </a:cxn>
                <a:cxn ang="0">
                  <a:pos x="connsiteX2" y="connsiteY2"/>
                </a:cxn>
                <a:cxn ang="0">
                  <a:pos x="connsiteX3" y="connsiteY3"/>
                </a:cxn>
              </a:cxnLst>
              <a:rect l="l" t="t" r="r" b="b"/>
              <a:pathLst>
                <a:path w="117048" h="149264">
                  <a:moveTo>
                    <a:pt x="93764" y="41043"/>
                  </a:moveTo>
                  <a:cubicBezTo>
                    <a:pt x="64540" y="-28842"/>
                    <a:pt x="9394" y="2098"/>
                    <a:pt x="1072" y="45490"/>
                  </a:cubicBezTo>
                  <a:cubicBezTo>
                    <a:pt x="-10936" y="108450"/>
                    <a:pt x="47640" y="175857"/>
                    <a:pt x="95670" y="138183"/>
                  </a:cubicBezTo>
                  <a:cubicBezTo>
                    <a:pt x="143700" y="100509"/>
                    <a:pt x="93764" y="41043"/>
                    <a:pt x="93764" y="41043"/>
                  </a:cubicBezTo>
                  <a:close/>
                </a:path>
              </a:pathLst>
            </a:custGeom>
            <a:solidFill>
              <a:srgbClr val="FED0D6"/>
            </a:solidFill>
            <a:ln w="6346" cap="flat">
              <a:noFill/>
              <a:prstDash val="solid"/>
              <a:miter/>
            </a:ln>
          </p:spPr>
          <p:txBody>
            <a:bodyPr rtlCol="0" anchor="ctr"/>
            <a:lstStyle/>
            <a:p>
              <a:endParaRPr lang="zh-CN" altLang="en-US"/>
            </a:p>
          </p:txBody>
        </p:sp>
        <p:sp>
          <p:nvSpPr>
            <p:cNvPr id="154" name="任意多边形 50">
              <a:extLst>
                <a:ext uri="{FF2B5EF4-FFF2-40B4-BE49-F238E27FC236}">
                  <a16:creationId xmlns:a16="http://schemas.microsoft.com/office/drawing/2014/main" id="{CF202486-9296-6D69-65B7-1EA1D4ABAA6B}"/>
                </a:ext>
              </a:extLst>
            </p:cNvPr>
            <p:cNvSpPr/>
            <p:nvPr/>
          </p:nvSpPr>
          <p:spPr>
            <a:xfrm>
              <a:off x="8248927" y="2523567"/>
              <a:ext cx="148402" cy="155616"/>
            </a:xfrm>
            <a:custGeom>
              <a:avLst/>
              <a:gdLst>
                <a:gd name="connsiteX0" fmla="*/ 44850 w 131071"/>
                <a:gd name="connsiteY0" fmla="*/ 23606 h 137443"/>
                <a:gd name="connsiteX1" fmla="*/ 129474 w 131071"/>
                <a:gd name="connsiteY1" fmla="*/ 61725 h 137443"/>
                <a:gd name="connsiteX2" fmla="*/ 7430 w 131071"/>
                <a:gd name="connsiteY2" fmla="*/ 113122 h 137443"/>
                <a:gd name="connsiteX3" fmla="*/ 44850 w 131071"/>
                <a:gd name="connsiteY3" fmla="*/ 23479 h 137443"/>
              </a:gdLst>
              <a:ahLst/>
              <a:cxnLst>
                <a:cxn ang="0">
                  <a:pos x="connsiteX0" y="connsiteY0"/>
                </a:cxn>
                <a:cxn ang="0">
                  <a:pos x="connsiteX1" y="connsiteY1"/>
                </a:cxn>
                <a:cxn ang="0">
                  <a:pos x="connsiteX2" y="connsiteY2"/>
                </a:cxn>
                <a:cxn ang="0">
                  <a:pos x="connsiteX3" y="connsiteY3"/>
                </a:cxn>
              </a:cxnLst>
              <a:rect l="l" t="t" r="r" b="b"/>
              <a:pathLst>
                <a:path w="131071" h="137443">
                  <a:moveTo>
                    <a:pt x="44850" y="23606"/>
                  </a:moveTo>
                  <a:cubicBezTo>
                    <a:pt x="97708" y="-30396"/>
                    <a:pt x="137734" y="18397"/>
                    <a:pt x="129474" y="61725"/>
                  </a:cubicBezTo>
                  <a:cubicBezTo>
                    <a:pt x="117466" y="124685"/>
                    <a:pt x="38115" y="165790"/>
                    <a:pt x="7430" y="113122"/>
                  </a:cubicBezTo>
                  <a:cubicBezTo>
                    <a:pt x="-23256" y="60455"/>
                    <a:pt x="44850" y="23479"/>
                    <a:pt x="44850" y="23479"/>
                  </a:cubicBezTo>
                  <a:close/>
                </a:path>
              </a:pathLst>
            </a:custGeom>
            <a:solidFill>
              <a:srgbClr val="FED0D6"/>
            </a:solidFill>
            <a:ln w="6346" cap="flat">
              <a:noFill/>
              <a:prstDash val="solid"/>
              <a:miter/>
            </a:ln>
          </p:spPr>
          <p:txBody>
            <a:bodyPr rtlCol="0" anchor="ctr"/>
            <a:lstStyle/>
            <a:p>
              <a:endParaRPr lang="zh-CN" altLang="en-US"/>
            </a:p>
          </p:txBody>
        </p:sp>
        <p:sp>
          <p:nvSpPr>
            <p:cNvPr id="155" name="任意多边形 51">
              <a:extLst>
                <a:ext uri="{FF2B5EF4-FFF2-40B4-BE49-F238E27FC236}">
                  <a16:creationId xmlns:a16="http://schemas.microsoft.com/office/drawing/2014/main" id="{7B9BF29C-0C2D-DD25-F1F7-4544A06ECC9C}"/>
                </a:ext>
              </a:extLst>
            </p:cNvPr>
            <p:cNvSpPr/>
            <p:nvPr/>
          </p:nvSpPr>
          <p:spPr>
            <a:xfrm>
              <a:off x="7809723" y="2240589"/>
              <a:ext cx="532212" cy="546181"/>
            </a:xfrm>
            <a:custGeom>
              <a:avLst/>
              <a:gdLst>
                <a:gd name="connsiteX0" fmla="*/ 180923 w 470060"/>
                <a:gd name="connsiteY0" fmla="*/ 478301 h 482397"/>
                <a:gd name="connsiteX1" fmla="*/ 29463 w 470060"/>
                <a:gd name="connsiteY1" fmla="*/ 77479 h 482397"/>
                <a:gd name="connsiteX2" fmla="*/ 469484 w 470060"/>
                <a:gd name="connsiteY2" fmla="*/ 161341 h 482397"/>
                <a:gd name="connsiteX3" fmla="*/ 180923 w 470060"/>
                <a:gd name="connsiteY3" fmla="*/ 478301 h 482397"/>
              </a:gdLst>
              <a:ahLst/>
              <a:cxnLst>
                <a:cxn ang="0">
                  <a:pos x="connsiteX0" y="connsiteY0"/>
                </a:cxn>
                <a:cxn ang="0">
                  <a:pos x="connsiteX1" y="connsiteY1"/>
                </a:cxn>
                <a:cxn ang="0">
                  <a:pos x="connsiteX2" y="connsiteY2"/>
                </a:cxn>
                <a:cxn ang="0">
                  <a:pos x="connsiteX3" y="connsiteY3"/>
                </a:cxn>
              </a:cxnLst>
              <a:rect l="l" t="t" r="r" b="b"/>
              <a:pathLst>
                <a:path w="470060" h="482397">
                  <a:moveTo>
                    <a:pt x="180923" y="478301"/>
                  </a:moveTo>
                  <a:cubicBezTo>
                    <a:pt x="19045" y="447488"/>
                    <a:pt x="-42962" y="252065"/>
                    <a:pt x="29463" y="77479"/>
                  </a:cubicBezTo>
                  <a:cubicBezTo>
                    <a:pt x="89247" y="-66293"/>
                    <a:pt x="466880" y="5688"/>
                    <a:pt x="469484" y="161341"/>
                  </a:cubicBezTo>
                  <a:cubicBezTo>
                    <a:pt x="472788" y="350348"/>
                    <a:pt x="342929" y="509304"/>
                    <a:pt x="180923" y="478301"/>
                  </a:cubicBezTo>
                  <a:close/>
                </a:path>
              </a:pathLst>
            </a:custGeom>
            <a:solidFill>
              <a:srgbClr val="FED0D6"/>
            </a:solidFill>
            <a:ln w="6346" cap="flat">
              <a:noFill/>
              <a:prstDash val="solid"/>
              <a:miter/>
            </a:ln>
          </p:spPr>
          <p:txBody>
            <a:bodyPr rtlCol="0" anchor="ctr"/>
            <a:lstStyle/>
            <a:p>
              <a:endParaRPr lang="zh-CN" altLang="en-US"/>
            </a:p>
          </p:txBody>
        </p:sp>
        <p:sp>
          <p:nvSpPr>
            <p:cNvPr id="156" name="任意多边形 52">
              <a:extLst>
                <a:ext uri="{FF2B5EF4-FFF2-40B4-BE49-F238E27FC236}">
                  <a16:creationId xmlns:a16="http://schemas.microsoft.com/office/drawing/2014/main" id="{0DC16E5F-683B-DE6E-DB53-476FDB1806ED}"/>
                </a:ext>
              </a:extLst>
            </p:cNvPr>
            <p:cNvSpPr/>
            <p:nvPr/>
          </p:nvSpPr>
          <p:spPr>
            <a:xfrm>
              <a:off x="7789201" y="2165401"/>
              <a:ext cx="375782" cy="560573"/>
            </a:xfrm>
            <a:custGeom>
              <a:avLst/>
              <a:gdLst>
                <a:gd name="connsiteX0" fmla="*/ 331384 w 331898"/>
                <a:gd name="connsiteY0" fmla="*/ 36709 h 495109"/>
                <a:gd name="connsiteX1" fmla="*/ 61184 w 331898"/>
                <a:gd name="connsiteY1" fmla="*/ 494899 h 495109"/>
                <a:gd name="connsiteX2" fmla="*/ 61184 w 331898"/>
                <a:gd name="connsiteY2" fmla="*/ 494899 h 495109"/>
                <a:gd name="connsiteX3" fmla="*/ 42633 w 331898"/>
                <a:gd name="connsiteY3" fmla="*/ 73430 h 495109"/>
                <a:gd name="connsiteX4" fmla="*/ 331384 w 331898"/>
                <a:gd name="connsiteY4" fmla="*/ 36709 h 49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8" h="495109">
                  <a:moveTo>
                    <a:pt x="331384" y="36709"/>
                  </a:moveTo>
                  <a:cubicBezTo>
                    <a:pt x="45491" y="74002"/>
                    <a:pt x="40409" y="335308"/>
                    <a:pt x="61184" y="494899"/>
                  </a:cubicBezTo>
                  <a:lnTo>
                    <a:pt x="61184" y="494899"/>
                  </a:lnTo>
                  <a:cubicBezTo>
                    <a:pt x="61184" y="494899"/>
                    <a:pt x="-64292" y="213962"/>
                    <a:pt x="42633" y="73430"/>
                  </a:cubicBezTo>
                  <a:cubicBezTo>
                    <a:pt x="149556" y="-67102"/>
                    <a:pt x="331384" y="36709"/>
                    <a:pt x="331384" y="36709"/>
                  </a:cubicBezTo>
                  <a:close/>
                </a:path>
              </a:pathLst>
            </a:custGeom>
            <a:solidFill>
              <a:srgbClr val="981D04"/>
            </a:solidFill>
            <a:ln w="6346" cap="flat">
              <a:noFill/>
              <a:prstDash val="solid"/>
              <a:miter/>
            </a:ln>
          </p:spPr>
          <p:txBody>
            <a:bodyPr rtlCol="0" anchor="ctr"/>
            <a:lstStyle/>
            <a:p>
              <a:endParaRPr lang="zh-CN" altLang="en-US"/>
            </a:p>
          </p:txBody>
        </p:sp>
        <p:sp>
          <p:nvSpPr>
            <p:cNvPr id="157" name="任意多边形 53">
              <a:extLst>
                <a:ext uri="{FF2B5EF4-FFF2-40B4-BE49-F238E27FC236}">
                  <a16:creationId xmlns:a16="http://schemas.microsoft.com/office/drawing/2014/main" id="{7F7C6924-1047-EA00-5EBA-82C4C744C47E}"/>
                </a:ext>
              </a:extLst>
            </p:cNvPr>
            <p:cNvSpPr/>
            <p:nvPr/>
          </p:nvSpPr>
          <p:spPr>
            <a:xfrm>
              <a:off x="7703109" y="2838260"/>
              <a:ext cx="683282" cy="765140"/>
            </a:xfrm>
            <a:custGeom>
              <a:avLst/>
              <a:gdLst>
                <a:gd name="connsiteX0" fmla="*/ 602973 w 603487"/>
                <a:gd name="connsiteY0" fmla="*/ 61225 h 675786"/>
                <a:gd name="connsiteX1" fmla="*/ 415491 w 603487"/>
                <a:gd name="connsiteY1" fmla="*/ -210 h 675786"/>
                <a:gd name="connsiteX2" fmla="*/ 302532 w 603487"/>
                <a:gd name="connsiteY2" fmla="*/ 86828 h 675786"/>
                <a:gd name="connsiteX3" fmla="*/ 299927 w 603487"/>
                <a:gd name="connsiteY3" fmla="*/ 86828 h 675786"/>
                <a:gd name="connsiteX4" fmla="*/ 197260 w 603487"/>
                <a:gd name="connsiteY4" fmla="*/ -210 h 675786"/>
                <a:gd name="connsiteX5" fmla="*/ -514 w 603487"/>
                <a:gd name="connsiteY5" fmla="*/ 61225 h 675786"/>
                <a:gd name="connsiteX6" fmla="*/ 24898 w 603487"/>
                <a:gd name="connsiteY6" fmla="*/ 268529 h 675786"/>
                <a:gd name="connsiteX7" fmla="*/ 50311 w 603487"/>
                <a:gd name="connsiteY7" fmla="*/ 406774 h 675786"/>
                <a:gd name="connsiteX8" fmla="*/ 88811 w 603487"/>
                <a:gd name="connsiteY8" fmla="*/ 675577 h 675786"/>
                <a:gd name="connsiteX9" fmla="*/ 512504 w 603487"/>
                <a:gd name="connsiteY9" fmla="*/ 675577 h 675786"/>
                <a:gd name="connsiteX10" fmla="*/ 553609 w 603487"/>
                <a:gd name="connsiteY10" fmla="*/ 406774 h 675786"/>
                <a:gd name="connsiteX11" fmla="*/ 576735 w 603487"/>
                <a:gd name="connsiteY11" fmla="*/ 268529 h 675786"/>
                <a:gd name="connsiteX12" fmla="*/ 602147 w 603487"/>
                <a:gd name="connsiteY12" fmla="*/ 61225 h 67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487" h="675786">
                  <a:moveTo>
                    <a:pt x="602973" y="61225"/>
                  </a:moveTo>
                  <a:lnTo>
                    <a:pt x="415491" y="-210"/>
                  </a:lnTo>
                  <a:cubicBezTo>
                    <a:pt x="400116" y="66308"/>
                    <a:pt x="315365" y="86828"/>
                    <a:pt x="302532" y="86828"/>
                  </a:cubicBezTo>
                  <a:lnTo>
                    <a:pt x="299927" y="86828"/>
                  </a:lnTo>
                  <a:cubicBezTo>
                    <a:pt x="287220" y="86828"/>
                    <a:pt x="212634" y="66308"/>
                    <a:pt x="197260" y="-210"/>
                  </a:cubicBezTo>
                  <a:lnTo>
                    <a:pt x="-514" y="61225"/>
                  </a:lnTo>
                  <a:lnTo>
                    <a:pt x="24898" y="268529"/>
                  </a:lnTo>
                  <a:cubicBezTo>
                    <a:pt x="24898" y="268529"/>
                    <a:pt x="9460" y="347880"/>
                    <a:pt x="50311" y="406774"/>
                  </a:cubicBezTo>
                  <a:cubicBezTo>
                    <a:pt x="88811" y="463063"/>
                    <a:pt x="88811" y="675577"/>
                    <a:pt x="88811" y="675577"/>
                  </a:cubicBezTo>
                  <a:lnTo>
                    <a:pt x="512504" y="675577"/>
                  </a:lnTo>
                  <a:cubicBezTo>
                    <a:pt x="512504" y="675577"/>
                    <a:pt x="512504" y="463063"/>
                    <a:pt x="553609" y="406774"/>
                  </a:cubicBezTo>
                  <a:cubicBezTo>
                    <a:pt x="592109" y="347880"/>
                    <a:pt x="576735" y="268529"/>
                    <a:pt x="576735" y="268529"/>
                  </a:cubicBezTo>
                  <a:lnTo>
                    <a:pt x="602147" y="61225"/>
                  </a:lnTo>
                  <a:close/>
                </a:path>
              </a:pathLst>
            </a:custGeom>
            <a:solidFill>
              <a:srgbClr val="F93F57"/>
            </a:solidFill>
            <a:ln w="6346" cap="flat">
              <a:noFill/>
              <a:prstDash val="solid"/>
              <a:miter/>
            </a:ln>
          </p:spPr>
          <p:txBody>
            <a:bodyPr rtlCol="0" anchor="ctr"/>
            <a:lstStyle/>
            <a:p>
              <a:endParaRPr lang="zh-CN" altLang="en-US"/>
            </a:p>
          </p:txBody>
        </p:sp>
        <p:sp>
          <p:nvSpPr>
            <p:cNvPr id="158" name="任意多边形 54">
              <a:extLst>
                <a:ext uri="{FF2B5EF4-FFF2-40B4-BE49-F238E27FC236}">
                  <a16:creationId xmlns:a16="http://schemas.microsoft.com/office/drawing/2014/main" id="{CC804900-83DD-5F3E-9966-C045E334698C}"/>
                </a:ext>
              </a:extLst>
            </p:cNvPr>
            <p:cNvSpPr/>
            <p:nvPr/>
          </p:nvSpPr>
          <p:spPr>
            <a:xfrm>
              <a:off x="7668222" y="2246131"/>
              <a:ext cx="203061" cy="147805"/>
            </a:xfrm>
            <a:custGeom>
              <a:avLst/>
              <a:gdLst>
                <a:gd name="connsiteX0" fmla="*/ -514 w 179347"/>
                <a:gd name="connsiteY0" fmla="*/ 71186 h 130544"/>
                <a:gd name="connsiteX1" fmla="*/ 171784 w 179347"/>
                <a:gd name="connsiteY1" fmla="*/ 4287 h 130544"/>
                <a:gd name="connsiteX2" fmla="*/ 43195 w 179347"/>
                <a:gd name="connsiteY2" fmla="*/ 130334 h 130544"/>
                <a:gd name="connsiteX3" fmla="*/ -514 w 179347"/>
                <a:gd name="connsiteY3" fmla="*/ 71186 h 130544"/>
              </a:gdLst>
              <a:ahLst/>
              <a:cxnLst>
                <a:cxn ang="0">
                  <a:pos x="connsiteX0" y="connsiteY0"/>
                </a:cxn>
                <a:cxn ang="0">
                  <a:pos x="connsiteX1" y="connsiteY1"/>
                </a:cxn>
                <a:cxn ang="0">
                  <a:pos x="connsiteX2" y="connsiteY2"/>
                </a:cxn>
                <a:cxn ang="0">
                  <a:pos x="connsiteX3" y="connsiteY3"/>
                </a:cxn>
              </a:cxnLst>
              <a:rect l="l" t="t" r="r" b="b"/>
              <a:pathLst>
                <a:path w="179347" h="130544">
                  <a:moveTo>
                    <a:pt x="-514" y="71186"/>
                  </a:moveTo>
                  <a:cubicBezTo>
                    <a:pt x="-514" y="71186"/>
                    <a:pt x="146053" y="-21379"/>
                    <a:pt x="171784" y="4287"/>
                  </a:cubicBezTo>
                  <a:cubicBezTo>
                    <a:pt x="197196" y="27477"/>
                    <a:pt x="153804" y="73728"/>
                    <a:pt x="43195" y="130334"/>
                  </a:cubicBezTo>
                  <a:lnTo>
                    <a:pt x="-514" y="71186"/>
                  </a:lnTo>
                  <a:close/>
                </a:path>
              </a:pathLst>
            </a:custGeom>
            <a:solidFill>
              <a:srgbClr val="FED0D6"/>
            </a:solidFill>
            <a:ln w="6346" cap="flat">
              <a:noFill/>
              <a:prstDash val="solid"/>
              <a:miter/>
            </a:ln>
          </p:spPr>
          <p:txBody>
            <a:bodyPr rtlCol="0" anchor="ctr"/>
            <a:lstStyle/>
            <a:p>
              <a:endParaRPr lang="zh-CN" altLang="en-US"/>
            </a:p>
          </p:txBody>
        </p:sp>
        <p:sp>
          <p:nvSpPr>
            <p:cNvPr id="159" name="任意多边形 55">
              <a:extLst>
                <a:ext uri="{FF2B5EF4-FFF2-40B4-BE49-F238E27FC236}">
                  <a16:creationId xmlns:a16="http://schemas.microsoft.com/office/drawing/2014/main" id="{FBA0C940-DE4C-7F46-84DD-BEBC36170576}"/>
                </a:ext>
              </a:extLst>
            </p:cNvPr>
            <p:cNvSpPr/>
            <p:nvPr/>
          </p:nvSpPr>
          <p:spPr>
            <a:xfrm>
              <a:off x="7253337" y="2273163"/>
              <a:ext cx="519616" cy="812040"/>
            </a:xfrm>
            <a:custGeom>
              <a:avLst/>
              <a:gdLst>
                <a:gd name="connsiteX0" fmla="*/ 396859 w 458935"/>
                <a:gd name="connsiteY0" fmla="*/ 560775 h 717209"/>
                <a:gd name="connsiteX1" fmla="*/ 147942 w 458935"/>
                <a:gd name="connsiteY1" fmla="*/ 358426 h 717209"/>
                <a:gd name="connsiteX2" fmla="*/ 458421 w 458935"/>
                <a:gd name="connsiteY2" fmla="*/ 107349 h 717209"/>
                <a:gd name="connsiteX3" fmla="*/ 409628 w 458935"/>
                <a:gd name="connsiteY3" fmla="*/ -210 h 717209"/>
                <a:gd name="connsiteX4" fmla="*/ 4297 w 458935"/>
                <a:gd name="connsiteY4" fmla="*/ 348134 h 717209"/>
                <a:gd name="connsiteX5" fmla="*/ 417253 w 458935"/>
                <a:gd name="connsiteY5" fmla="*/ 716999 h 717209"/>
                <a:gd name="connsiteX6" fmla="*/ 396732 w 458935"/>
                <a:gd name="connsiteY6" fmla="*/ 560775 h 71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935" h="717209">
                  <a:moveTo>
                    <a:pt x="396859" y="560775"/>
                  </a:moveTo>
                  <a:cubicBezTo>
                    <a:pt x="396859" y="560775"/>
                    <a:pt x="158234" y="399404"/>
                    <a:pt x="147942" y="358426"/>
                  </a:cubicBezTo>
                  <a:cubicBezTo>
                    <a:pt x="137713" y="320307"/>
                    <a:pt x="458421" y="107349"/>
                    <a:pt x="458421" y="107349"/>
                  </a:cubicBezTo>
                  <a:lnTo>
                    <a:pt x="409628" y="-210"/>
                  </a:lnTo>
                  <a:cubicBezTo>
                    <a:pt x="409628" y="-210"/>
                    <a:pt x="47879" y="230346"/>
                    <a:pt x="4297" y="348134"/>
                  </a:cubicBezTo>
                  <a:cubicBezTo>
                    <a:pt x="-41891" y="465986"/>
                    <a:pt x="255691" y="696542"/>
                    <a:pt x="417253" y="716999"/>
                  </a:cubicBezTo>
                  <a:lnTo>
                    <a:pt x="396732" y="560775"/>
                  </a:lnTo>
                  <a:close/>
                </a:path>
              </a:pathLst>
            </a:custGeom>
            <a:solidFill>
              <a:srgbClr val="F93F57"/>
            </a:solidFill>
            <a:ln w="6346" cap="flat">
              <a:noFill/>
              <a:prstDash val="solid"/>
              <a:miter/>
            </a:ln>
          </p:spPr>
          <p:txBody>
            <a:bodyPr rtlCol="0" anchor="ctr"/>
            <a:lstStyle/>
            <a:p>
              <a:endParaRPr lang="zh-CN" altLang="en-US"/>
            </a:p>
          </p:txBody>
        </p:sp>
        <p:sp>
          <p:nvSpPr>
            <p:cNvPr id="160" name="任意多边形 56">
              <a:extLst>
                <a:ext uri="{FF2B5EF4-FFF2-40B4-BE49-F238E27FC236}">
                  <a16:creationId xmlns:a16="http://schemas.microsoft.com/office/drawing/2014/main" id="{09716552-C838-6E0C-F2C7-6C7DD2ED689A}"/>
                </a:ext>
              </a:extLst>
            </p:cNvPr>
            <p:cNvSpPr/>
            <p:nvPr/>
          </p:nvSpPr>
          <p:spPr>
            <a:xfrm>
              <a:off x="7861504" y="4281217"/>
              <a:ext cx="152998" cy="1017478"/>
            </a:xfrm>
            <a:custGeom>
              <a:avLst/>
              <a:gdLst>
                <a:gd name="connsiteX0" fmla="*/ 126555 w 135131"/>
                <a:gd name="connsiteY0" fmla="*/ 898656 h 898656"/>
                <a:gd name="connsiteX1" fmla="*/ 0 w 135131"/>
                <a:gd name="connsiteY1" fmla="*/ 898656 h 898656"/>
                <a:gd name="connsiteX2" fmla="*/ 0 w 135131"/>
                <a:gd name="connsiteY2" fmla="*/ 0 h 898656"/>
                <a:gd name="connsiteX3" fmla="*/ 135132 w 135131"/>
                <a:gd name="connsiteY3" fmla="*/ 0 h 898656"/>
                <a:gd name="connsiteX4" fmla="*/ 126555 w 135131"/>
                <a:gd name="connsiteY4" fmla="*/ 898656 h 898656"/>
                <a:gd name="connsiteX5" fmla="*/ 126555 w 135131"/>
                <a:gd name="connsiteY5" fmla="*/ 898656 h 898656"/>
                <a:gd name="connsiteX6" fmla="*/ 126555 w 135131"/>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31" h="898656">
                  <a:moveTo>
                    <a:pt x="126555" y="898656"/>
                  </a:moveTo>
                  <a:lnTo>
                    <a:pt x="0" y="898656"/>
                  </a:lnTo>
                  <a:lnTo>
                    <a:pt x="0" y="0"/>
                  </a:lnTo>
                  <a:lnTo>
                    <a:pt x="135132" y="0"/>
                  </a:lnTo>
                  <a:lnTo>
                    <a:pt x="126555" y="898656"/>
                  </a:lnTo>
                  <a:lnTo>
                    <a:pt x="126555" y="898656"/>
                  </a:lnTo>
                  <a:lnTo>
                    <a:pt x="126555" y="898656"/>
                  </a:lnTo>
                  <a:close/>
                </a:path>
              </a:pathLst>
            </a:custGeom>
            <a:solidFill>
              <a:srgbClr val="FED0D6"/>
            </a:solidFill>
            <a:ln w="6346" cap="flat">
              <a:noFill/>
              <a:prstDash val="solid"/>
              <a:miter/>
            </a:ln>
          </p:spPr>
          <p:txBody>
            <a:bodyPr rtlCol="0" anchor="ctr"/>
            <a:lstStyle/>
            <a:p>
              <a:endParaRPr lang="zh-CN" altLang="en-US"/>
            </a:p>
          </p:txBody>
        </p:sp>
        <p:sp>
          <p:nvSpPr>
            <p:cNvPr id="161" name="任意多边形 57">
              <a:extLst>
                <a:ext uri="{FF2B5EF4-FFF2-40B4-BE49-F238E27FC236}">
                  <a16:creationId xmlns:a16="http://schemas.microsoft.com/office/drawing/2014/main" id="{C034607C-1947-FF63-0978-42B8EA2292B8}"/>
                </a:ext>
              </a:extLst>
            </p:cNvPr>
            <p:cNvSpPr/>
            <p:nvPr/>
          </p:nvSpPr>
          <p:spPr>
            <a:xfrm>
              <a:off x="7703109" y="5287978"/>
              <a:ext cx="316405" cy="123506"/>
            </a:xfrm>
            <a:custGeom>
              <a:avLst/>
              <a:gdLst>
                <a:gd name="connsiteX0" fmla="*/ 264603 w 279455"/>
                <a:gd name="connsiteY0" fmla="*/ -210 h 109083"/>
                <a:gd name="connsiteX1" fmla="*/ 138493 w 279455"/>
                <a:gd name="connsiteY1" fmla="*/ -210 h 109083"/>
                <a:gd name="connsiteX2" fmla="*/ -514 w 279455"/>
                <a:gd name="connsiteY2" fmla="*/ 96168 h 109083"/>
                <a:gd name="connsiteX3" fmla="*/ -514 w 279455"/>
                <a:gd name="connsiteY3" fmla="*/ 108874 h 109083"/>
                <a:gd name="connsiteX4" fmla="*/ 277500 w 279455"/>
                <a:gd name="connsiteY4" fmla="*/ 108874 h 109083"/>
                <a:gd name="connsiteX5" fmla="*/ 264794 w 279455"/>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55" h="109083">
                  <a:moveTo>
                    <a:pt x="264603" y="-210"/>
                  </a:moveTo>
                  <a:lnTo>
                    <a:pt x="138493" y="-210"/>
                  </a:lnTo>
                  <a:cubicBezTo>
                    <a:pt x="138493" y="-210"/>
                    <a:pt x="12382" y="68277"/>
                    <a:pt x="-514" y="96168"/>
                  </a:cubicBezTo>
                  <a:lnTo>
                    <a:pt x="-514" y="108874"/>
                  </a:lnTo>
                  <a:lnTo>
                    <a:pt x="277500" y="108874"/>
                  </a:lnTo>
                  <a:cubicBezTo>
                    <a:pt x="277500" y="108874"/>
                    <a:pt x="285251" y="27681"/>
                    <a:pt x="264794" y="-210"/>
                  </a:cubicBezTo>
                  <a:close/>
                </a:path>
              </a:pathLst>
            </a:custGeom>
            <a:solidFill>
              <a:srgbClr val="F93F57"/>
            </a:solidFill>
            <a:ln w="6346" cap="flat">
              <a:noFill/>
              <a:prstDash val="solid"/>
              <a:miter/>
            </a:ln>
          </p:spPr>
          <p:txBody>
            <a:bodyPr rtlCol="0" anchor="ctr"/>
            <a:lstStyle/>
            <a:p>
              <a:endParaRPr lang="zh-CN" altLang="en-US"/>
            </a:p>
          </p:txBody>
        </p:sp>
        <p:sp>
          <p:nvSpPr>
            <p:cNvPr id="162" name="任意多边形 58">
              <a:extLst>
                <a:ext uri="{FF2B5EF4-FFF2-40B4-BE49-F238E27FC236}">
                  <a16:creationId xmlns:a16="http://schemas.microsoft.com/office/drawing/2014/main" id="{DB69BD2D-2CCD-FDCF-E8F8-227CA00A9B0D}"/>
                </a:ext>
              </a:extLst>
            </p:cNvPr>
            <p:cNvSpPr/>
            <p:nvPr/>
          </p:nvSpPr>
          <p:spPr>
            <a:xfrm>
              <a:off x="7703109" y="5411484"/>
              <a:ext cx="314126" cy="18773"/>
            </a:xfrm>
            <a:custGeom>
              <a:avLst/>
              <a:gdLst>
                <a:gd name="connsiteX0" fmla="*/ 0 w 277442"/>
                <a:gd name="connsiteY0" fmla="*/ 0 h 16581"/>
                <a:gd name="connsiteX1" fmla="*/ 277443 w 277442"/>
                <a:gd name="connsiteY1" fmla="*/ 0 h 16581"/>
                <a:gd name="connsiteX2" fmla="*/ 277443 w 277442"/>
                <a:gd name="connsiteY2" fmla="*/ 16582 h 16581"/>
                <a:gd name="connsiteX3" fmla="*/ 0 w 277442"/>
                <a:gd name="connsiteY3" fmla="*/ 16582 h 16581"/>
                <a:gd name="connsiteX4" fmla="*/ 0 w 277442"/>
                <a:gd name="connsiteY4" fmla="*/ 0 h 16581"/>
                <a:gd name="connsiteX5" fmla="*/ 0 w 277442"/>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42" h="16581">
                  <a:moveTo>
                    <a:pt x="0" y="0"/>
                  </a:moveTo>
                  <a:lnTo>
                    <a:pt x="277443" y="0"/>
                  </a:lnTo>
                  <a:lnTo>
                    <a:pt x="277443"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63" name="任意多边形 59">
              <a:extLst>
                <a:ext uri="{FF2B5EF4-FFF2-40B4-BE49-F238E27FC236}">
                  <a16:creationId xmlns:a16="http://schemas.microsoft.com/office/drawing/2014/main" id="{B4D13FB5-2B12-2969-088B-DF296633C9EC}"/>
                </a:ext>
              </a:extLst>
            </p:cNvPr>
            <p:cNvSpPr/>
            <p:nvPr/>
          </p:nvSpPr>
          <p:spPr>
            <a:xfrm>
              <a:off x="8074926" y="4281217"/>
              <a:ext cx="154366" cy="1017478"/>
            </a:xfrm>
            <a:custGeom>
              <a:avLst/>
              <a:gdLst>
                <a:gd name="connsiteX0" fmla="*/ 8704 w 136339"/>
                <a:gd name="connsiteY0" fmla="*/ 898656 h 898656"/>
                <a:gd name="connsiteX1" fmla="*/ 136339 w 136339"/>
                <a:gd name="connsiteY1" fmla="*/ 898656 h 898656"/>
                <a:gd name="connsiteX2" fmla="*/ 136339 w 136339"/>
                <a:gd name="connsiteY2" fmla="*/ 0 h 898656"/>
                <a:gd name="connsiteX3" fmla="*/ 0 w 136339"/>
                <a:gd name="connsiteY3" fmla="*/ 0 h 898656"/>
                <a:gd name="connsiteX4" fmla="*/ 8704 w 136339"/>
                <a:gd name="connsiteY4" fmla="*/ 898656 h 898656"/>
                <a:gd name="connsiteX5" fmla="*/ 8704 w 136339"/>
                <a:gd name="connsiteY5" fmla="*/ 898656 h 898656"/>
                <a:gd name="connsiteX6" fmla="*/ 8704 w 136339"/>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9" h="898656">
                  <a:moveTo>
                    <a:pt x="8704" y="898656"/>
                  </a:moveTo>
                  <a:lnTo>
                    <a:pt x="136339" y="898656"/>
                  </a:lnTo>
                  <a:lnTo>
                    <a:pt x="136339" y="0"/>
                  </a:lnTo>
                  <a:lnTo>
                    <a:pt x="0" y="0"/>
                  </a:lnTo>
                  <a:lnTo>
                    <a:pt x="8704" y="898656"/>
                  </a:lnTo>
                  <a:lnTo>
                    <a:pt x="8704" y="898656"/>
                  </a:lnTo>
                  <a:lnTo>
                    <a:pt x="8704" y="898656"/>
                  </a:lnTo>
                  <a:close/>
                </a:path>
              </a:pathLst>
            </a:custGeom>
            <a:solidFill>
              <a:srgbClr val="FED0D6"/>
            </a:solidFill>
            <a:ln w="6346" cap="flat">
              <a:noFill/>
              <a:prstDash val="solid"/>
              <a:miter/>
            </a:ln>
          </p:spPr>
          <p:txBody>
            <a:bodyPr rtlCol="0" anchor="ctr"/>
            <a:lstStyle/>
            <a:p>
              <a:endParaRPr lang="zh-CN" altLang="en-US"/>
            </a:p>
          </p:txBody>
        </p:sp>
        <p:sp>
          <p:nvSpPr>
            <p:cNvPr id="164" name="任意多边形 60">
              <a:extLst>
                <a:ext uri="{FF2B5EF4-FFF2-40B4-BE49-F238E27FC236}">
                  <a16:creationId xmlns:a16="http://schemas.microsoft.com/office/drawing/2014/main" id="{20D4589D-F66A-13C0-A7F5-8D3D62BFB918}"/>
                </a:ext>
              </a:extLst>
            </p:cNvPr>
            <p:cNvSpPr/>
            <p:nvPr/>
          </p:nvSpPr>
          <p:spPr>
            <a:xfrm>
              <a:off x="8073764" y="5287978"/>
              <a:ext cx="312627" cy="123506"/>
            </a:xfrm>
            <a:custGeom>
              <a:avLst/>
              <a:gdLst>
                <a:gd name="connsiteX0" fmla="*/ 11376 w 276118"/>
                <a:gd name="connsiteY0" fmla="*/ -210 h 109083"/>
                <a:gd name="connsiteX1" fmla="*/ 139646 w 276118"/>
                <a:gd name="connsiteY1" fmla="*/ -210 h 109083"/>
                <a:gd name="connsiteX2" fmla="*/ 275604 w 276118"/>
                <a:gd name="connsiteY2" fmla="*/ 96168 h 109083"/>
                <a:gd name="connsiteX3" fmla="*/ 275604 w 276118"/>
                <a:gd name="connsiteY3" fmla="*/ 108874 h 109083"/>
                <a:gd name="connsiteX4" fmla="*/ 1147 w 276118"/>
                <a:gd name="connsiteY4" fmla="*/ 108874 h 109083"/>
                <a:gd name="connsiteX5" fmla="*/ 11376 w 276118"/>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18" h="109083">
                  <a:moveTo>
                    <a:pt x="11376" y="-210"/>
                  </a:moveTo>
                  <a:lnTo>
                    <a:pt x="139646" y="-210"/>
                  </a:lnTo>
                  <a:cubicBezTo>
                    <a:pt x="139646" y="-210"/>
                    <a:pt x="262771" y="68277"/>
                    <a:pt x="275604" y="96168"/>
                  </a:cubicBezTo>
                  <a:lnTo>
                    <a:pt x="275604" y="108874"/>
                  </a:lnTo>
                  <a:lnTo>
                    <a:pt x="1147" y="108874"/>
                  </a:lnTo>
                  <a:cubicBezTo>
                    <a:pt x="1147" y="108874"/>
                    <a:pt x="-6604" y="27681"/>
                    <a:pt x="11376" y="-210"/>
                  </a:cubicBezTo>
                  <a:close/>
                </a:path>
              </a:pathLst>
            </a:custGeom>
            <a:solidFill>
              <a:srgbClr val="F93F57"/>
            </a:solidFill>
            <a:ln w="6346" cap="flat">
              <a:noFill/>
              <a:prstDash val="solid"/>
              <a:miter/>
            </a:ln>
          </p:spPr>
          <p:txBody>
            <a:bodyPr rtlCol="0" anchor="ctr"/>
            <a:lstStyle/>
            <a:p>
              <a:endParaRPr lang="zh-CN" altLang="en-US"/>
            </a:p>
          </p:txBody>
        </p:sp>
        <p:sp>
          <p:nvSpPr>
            <p:cNvPr id="165" name="任意多边形 61">
              <a:extLst>
                <a:ext uri="{FF2B5EF4-FFF2-40B4-BE49-F238E27FC236}">
                  <a16:creationId xmlns:a16="http://schemas.microsoft.com/office/drawing/2014/main" id="{23D2E23F-8981-7C61-0669-4AA000FFBF7A}"/>
                </a:ext>
              </a:extLst>
            </p:cNvPr>
            <p:cNvSpPr/>
            <p:nvPr/>
          </p:nvSpPr>
          <p:spPr>
            <a:xfrm>
              <a:off x="8074926" y="5411484"/>
              <a:ext cx="311393" cy="18773"/>
            </a:xfrm>
            <a:custGeom>
              <a:avLst/>
              <a:gdLst>
                <a:gd name="connsiteX0" fmla="*/ 0 w 275028"/>
                <a:gd name="connsiteY0" fmla="*/ 0 h 16581"/>
                <a:gd name="connsiteX1" fmla="*/ 275029 w 275028"/>
                <a:gd name="connsiteY1" fmla="*/ 0 h 16581"/>
                <a:gd name="connsiteX2" fmla="*/ 275029 w 275028"/>
                <a:gd name="connsiteY2" fmla="*/ 16582 h 16581"/>
                <a:gd name="connsiteX3" fmla="*/ 0 w 275028"/>
                <a:gd name="connsiteY3" fmla="*/ 16582 h 16581"/>
                <a:gd name="connsiteX4" fmla="*/ 0 w 275028"/>
                <a:gd name="connsiteY4" fmla="*/ 0 h 16581"/>
                <a:gd name="connsiteX5" fmla="*/ 0 w 275028"/>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028" h="16581">
                  <a:moveTo>
                    <a:pt x="0" y="0"/>
                  </a:moveTo>
                  <a:lnTo>
                    <a:pt x="275029" y="0"/>
                  </a:lnTo>
                  <a:lnTo>
                    <a:pt x="275029"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66" name="任意多边形 62">
              <a:extLst>
                <a:ext uri="{FF2B5EF4-FFF2-40B4-BE49-F238E27FC236}">
                  <a16:creationId xmlns:a16="http://schemas.microsoft.com/office/drawing/2014/main" id="{69B7DE4B-0775-0B33-F1D0-E5D27E8D2114}"/>
                </a:ext>
              </a:extLst>
            </p:cNvPr>
            <p:cNvSpPr/>
            <p:nvPr/>
          </p:nvSpPr>
          <p:spPr>
            <a:xfrm>
              <a:off x="7564855" y="3584555"/>
              <a:ext cx="961084" cy="1110846"/>
            </a:xfrm>
            <a:custGeom>
              <a:avLst/>
              <a:gdLst>
                <a:gd name="connsiteX0" fmla="*/ 635502 w 848847"/>
                <a:gd name="connsiteY0" fmla="*/ -210 h 981120"/>
                <a:gd name="connsiteX1" fmla="*/ 212380 w 848847"/>
                <a:gd name="connsiteY1" fmla="*/ -210 h 981120"/>
                <a:gd name="connsiteX2" fmla="*/ -514 w 848847"/>
                <a:gd name="connsiteY2" fmla="*/ 980910 h 981120"/>
                <a:gd name="connsiteX3" fmla="*/ 848334 w 848847"/>
                <a:gd name="connsiteY3" fmla="*/ 980910 h 981120"/>
                <a:gd name="connsiteX4" fmla="*/ 635502 w 848847"/>
                <a:gd name="connsiteY4" fmla="*/ -210 h 9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47" h="981120">
                  <a:moveTo>
                    <a:pt x="635502" y="-210"/>
                  </a:moveTo>
                  <a:lnTo>
                    <a:pt x="212380" y="-210"/>
                  </a:lnTo>
                  <a:cubicBezTo>
                    <a:pt x="12319" y="253281"/>
                    <a:pt x="-514" y="980910"/>
                    <a:pt x="-514" y="980910"/>
                  </a:cubicBezTo>
                  <a:lnTo>
                    <a:pt x="848334" y="980910"/>
                  </a:lnTo>
                  <a:cubicBezTo>
                    <a:pt x="848334" y="980910"/>
                    <a:pt x="838104" y="253281"/>
                    <a:pt x="635502" y="-210"/>
                  </a:cubicBezTo>
                  <a:close/>
                </a:path>
              </a:pathLst>
            </a:custGeom>
            <a:solidFill>
              <a:srgbClr val="434CC0"/>
            </a:solidFill>
            <a:ln w="6346" cap="flat">
              <a:noFill/>
              <a:prstDash val="solid"/>
              <a:miter/>
            </a:ln>
          </p:spPr>
          <p:txBody>
            <a:bodyPr rtlCol="0" anchor="ctr"/>
            <a:lstStyle/>
            <a:p>
              <a:endParaRPr lang="zh-CN" altLang="en-US"/>
            </a:p>
          </p:txBody>
        </p:sp>
        <p:sp>
          <p:nvSpPr>
            <p:cNvPr id="167" name="任意多边形 63">
              <a:extLst>
                <a:ext uri="{FF2B5EF4-FFF2-40B4-BE49-F238E27FC236}">
                  <a16:creationId xmlns:a16="http://schemas.microsoft.com/office/drawing/2014/main" id="{8B4382B8-B3A6-4E4B-6FE4-DA3C05692435}"/>
                </a:ext>
              </a:extLst>
            </p:cNvPr>
            <p:cNvSpPr/>
            <p:nvPr/>
          </p:nvSpPr>
          <p:spPr>
            <a:xfrm>
              <a:off x="6993099" y="2948350"/>
              <a:ext cx="1467130" cy="1769867"/>
            </a:xfrm>
            <a:custGeom>
              <a:avLst/>
              <a:gdLst>
                <a:gd name="connsiteX0" fmla="*/ 927593 w 1295797"/>
                <a:gd name="connsiteY0" fmla="*/ 878849 h 1563180"/>
                <a:gd name="connsiteX1" fmla="*/ 1022891 w 1295797"/>
                <a:gd name="connsiteY1" fmla="*/ 1014617 h 1563180"/>
                <a:gd name="connsiteX2" fmla="*/ 992077 w 1295797"/>
                <a:gd name="connsiteY2" fmla="*/ 1186152 h 1563180"/>
                <a:gd name="connsiteX3" fmla="*/ 821876 w 1295797"/>
                <a:gd name="connsiteY3" fmla="*/ 1157900 h 1563180"/>
                <a:gd name="connsiteX4" fmla="*/ 820161 w 1295797"/>
                <a:gd name="connsiteY4" fmla="*/ 1155403 h 1563180"/>
                <a:gd name="connsiteX5" fmla="*/ 668447 w 1295797"/>
                <a:gd name="connsiteY5" fmla="*/ 940348 h 1563180"/>
                <a:gd name="connsiteX6" fmla="*/ 668447 w 1295797"/>
                <a:gd name="connsiteY6" fmla="*/ 935202 h 1563180"/>
                <a:gd name="connsiteX7" fmla="*/ 663300 w 1295797"/>
                <a:gd name="connsiteY7" fmla="*/ 932661 h 1563180"/>
                <a:gd name="connsiteX8" fmla="*/ 694114 w 1295797"/>
                <a:gd name="connsiteY8" fmla="*/ 761125 h 1563180"/>
                <a:gd name="connsiteX9" fmla="*/ 765968 w 1295797"/>
                <a:gd name="connsiteY9" fmla="*/ 364243 h 1563180"/>
                <a:gd name="connsiteX10" fmla="*/ 368196 w 1295797"/>
                <a:gd name="connsiteY10" fmla="*/ 297661 h 1563180"/>
                <a:gd name="connsiteX11" fmla="*/ 250154 w 1295797"/>
                <a:gd name="connsiteY11" fmla="*/ 551153 h 1563180"/>
                <a:gd name="connsiteX12" fmla="*/ 134780 w 1295797"/>
                <a:gd name="connsiteY12" fmla="*/ 686793 h 1563180"/>
                <a:gd name="connsiteX13" fmla="*/ 1364 w 1295797"/>
                <a:gd name="connsiteY13" fmla="*/ 574152 h 1563180"/>
                <a:gd name="connsiteX14" fmla="*/ 224614 w 1295797"/>
                <a:gd name="connsiteY14" fmla="*/ 95313 h 1563180"/>
                <a:gd name="connsiteX15" fmla="*/ 966156 w 1295797"/>
                <a:gd name="connsiteY15" fmla="*/ 223329 h 1563180"/>
                <a:gd name="connsiteX16" fmla="*/ 927657 w 1295797"/>
                <a:gd name="connsiteY16" fmla="*/ 878849 h 1563180"/>
                <a:gd name="connsiteX17" fmla="*/ 1245823 w 1295797"/>
                <a:gd name="connsiteY17" fmla="*/ 1332149 h 1563180"/>
                <a:gd name="connsiteX18" fmla="*/ 1271236 w 1295797"/>
                <a:gd name="connsiteY18" fmla="*/ 1367980 h 1563180"/>
                <a:gd name="connsiteX19" fmla="*/ 1242965 w 1295797"/>
                <a:gd name="connsiteY19" fmla="*/ 1542121 h 1563180"/>
                <a:gd name="connsiteX20" fmla="*/ 1068506 w 1295797"/>
                <a:gd name="connsiteY20" fmla="*/ 1511371 h 1563180"/>
                <a:gd name="connsiteX21" fmla="*/ 1043093 w 1295797"/>
                <a:gd name="connsiteY21" fmla="*/ 1473252 h 1563180"/>
                <a:gd name="connsiteX22" fmla="*/ 1073906 w 1295797"/>
                <a:gd name="connsiteY22" fmla="*/ 1301717 h 1563180"/>
                <a:gd name="connsiteX23" fmla="*/ 1242583 w 1295797"/>
                <a:gd name="connsiteY23" fmla="*/ 1327847 h 1563180"/>
                <a:gd name="connsiteX24" fmla="*/ 1245823 w 1295797"/>
                <a:gd name="connsiteY24" fmla="*/ 1332466 h 15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797" h="1563180">
                  <a:moveTo>
                    <a:pt x="927593" y="878849"/>
                  </a:moveTo>
                  <a:lnTo>
                    <a:pt x="1022891" y="1014617"/>
                  </a:lnTo>
                  <a:cubicBezTo>
                    <a:pt x="1063932" y="1070906"/>
                    <a:pt x="1051098" y="1145174"/>
                    <a:pt x="992077" y="1186152"/>
                  </a:cubicBezTo>
                  <a:cubicBezTo>
                    <a:pt x="937313" y="1225345"/>
                    <a:pt x="861075" y="1212696"/>
                    <a:pt x="821876" y="1157900"/>
                  </a:cubicBezTo>
                  <a:cubicBezTo>
                    <a:pt x="821305" y="1157074"/>
                    <a:pt x="820732" y="1156242"/>
                    <a:pt x="820161" y="1155403"/>
                  </a:cubicBezTo>
                  <a:lnTo>
                    <a:pt x="668447" y="940348"/>
                  </a:lnTo>
                  <a:lnTo>
                    <a:pt x="668447" y="935202"/>
                  </a:lnTo>
                  <a:cubicBezTo>
                    <a:pt x="663300" y="935202"/>
                    <a:pt x="663300" y="935202"/>
                    <a:pt x="663300" y="932661"/>
                  </a:cubicBezTo>
                  <a:cubicBezTo>
                    <a:pt x="624801" y="878849"/>
                    <a:pt x="640239" y="799244"/>
                    <a:pt x="694114" y="761125"/>
                  </a:cubicBezTo>
                  <a:cubicBezTo>
                    <a:pt x="822384" y="668941"/>
                    <a:pt x="855738" y="492259"/>
                    <a:pt x="765968" y="364243"/>
                  </a:cubicBezTo>
                  <a:cubicBezTo>
                    <a:pt x="673593" y="233621"/>
                    <a:pt x="499135" y="208018"/>
                    <a:pt x="368196" y="297661"/>
                  </a:cubicBezTo>
                  <a:cubicBezTo>
                    <a:pt x="283572" y="359096"/>
                    <a:pt x="239926" y="456491"/>
                    <a:pt x="250154" y="551153"/>
                  </a:cubicBezTo>
                  <a:cubicBezTo>
                    <a:pt x="255618" y="620421"/>
                    <a:pt x="204030" y="681056"/>
                    <a:pt x="134780" y="686793"/>
                  </a:cubicBezTo>
                  <a:cubicBezTo>
                    <a:pt x="65467" y="691939"/>
                    <a:pt x="9051" y="643274"/>
                    <a:pt x="1364" y="574152"/>
                  </a:cubicBezTo>
                  <a:cubicBezTo>
                    <a:pt x="-14456" y="386231"/>
                    <a:pt x="70486" y="204003"/>
                    <a:pt x="224614" y="95313"/>
                  </a:cubicBezTo>
                  <a:cubicBezTo>
                    <a:pt x="466035" y="-71140"/>
                    <a:pt x="799386" y="-14788"/>
                    <a:pt x="966156" y="223329"/>
                  </a:cubicBezTo>
                  <a:cubicBezTo>
                    <a:pt x="1107832" y="424058"/>
                    <a:pt x="1091822" y="696081"/>
                    <a:pt x="927657" y="878849"/>
                  </a:cubicBezTo>
                  <a:close/>
                  <a:moveTo>
                    <a:pt x="1245823" y="1332149"/>
                  </a:moveTo>
                  <a:lnTo>
                    <a:pt x="1271236" y="1367980"/>
                  </a:lnTo>
                  <a:cubicBezTo>
                    <a:pt x="1312277" y="1426874"/>
                    <a:pt x="1299444" y="1501397"/>
                    <a:pt x="1242965" y="1542121"/>
                  </a:cubicBezTo>
                  <a:cubicBezTo>
                    <a:pt x="1189089" y="1577953"/>
                    <a:pt x="1109548" y="1567533"/>
                    <a:pt x="1068506" y="1511371"/>
                  </a:cubicBezTo>
                  <a:lnTo>
                    <a:pt x="1043093" y="1473252"/>
                  </a:lnTo>
                  <a:cubicBezTo>
                    <a:pt x="1004593" y="1419505"/>
                    <a:pt x="1019968" y="1339836"/>
                    <a:pt x="1073906" y="1301717"/>
                  </a:cubicBezTo>
                  <a:cubicBezTo>
                    <a:pt x="1127718" y="1262346"/>
                    <a:pt x="1203257" y="1274049"/>
                    <a:pt x="1242583" y="1327847"/>
                  </a:cubicBezTo>
                  <a:cubicBezTo>
                    <a:pt x="1243727" y="1329359"/>
                    <a:pt x="1244806" y="1330903"/>
                    <a:pt x="1245823" y="1332466"/>
                  </a:cubicBezTo>
                  <a:close/>
                </a:path>
              </a:pathLst>
            </a:custGeom>
            <a:solidFill>
              <a:srgbClr val="FFC545"/>
            </a:solidFill>
            <a:ln w="6346" cap="flat">
              <a:noFill/>
              <a:prstDash val="solid"/>
              <a:miter/>
            </a:ln>
          </p:spPr>
          <p:txBody>
            <a:bodyPr rtlCol="0" anchor="ctr"/>
            <a:lstStyle/>
            <a:p>
              <a:endParaRPr lang="zh-CN" altLang="en-US"/>
            </a:p>
          </p:txBody>
        </p:sp>
        <p:sp>
          <p:nvSpPr>
            <p:cNvPr id="168" name="任意多边形 64">
              <a:extLst>
                <a:ext uri="{FF2B5EF4-FFF2-40B4-BE49-F238E27FC236}">
                  <a16:creationId xmlns:a16="http://schemas.microsoft.com/office/drawing/2014/main" id="{506F61D6-F3CC-5EC1-052A-90889B2F8CC8}"/>
                </a:ext>
              </a:extLst>
            </p:cNvPr>
            <p:cNvSpPr/>
            <p:nvPr/>
          </p:nvSpPr>
          <p:spPr>
            <a:xfrm>
              <a:off x="8074926" y="2908035"/>
              <a:ext cx="512041" cy="826857"/>
            </a:xfrm>
            <a:custGeom>
              <a:avLst/>
              <a:gdLst>
                <a:gd name="connsiteX0" fmla="*/ 274260 w 452244"/>
                <a:gd name="connsiteY0" fmla="*/ -210 h 730296"/>
                <a:gd name="connsiteX1" fmla="*/ 451387 w 452244"/>
                <a:gd name="connsiteY1" fmla="*/ 381616 h 730296"/>
                <a:gd name="connsiteX2" fmla="*/ 43132 w 452244"/>
                <a:gd name="connsiteY2" fmla="*/ 730087 h 730296"/>
                <a:gd name="connsiteX3" fmla="*/ -514 w 452244"/>
                <a:gd name="connsiteY3" fmla="*/ 558551 h 730296"/>
                <a:gd name="connsiteX4" fmla="*/ 315302 w 452244"/>
                <a:gd name="connsiteY4" fmla="*/ 366368 h 730296"/>
                <a:gd name="connsiteX5" fmla="*/ 248594 w 452244"/>
                <a:gd name="connsiteY5" fmla="*/ 207539 h 730296"/>
                <a:gd name="connsiteX6" fmla="*/ 274007 w 452244"/>
                <a:gd name="connsiteY6" fmla="*/ -19 h 7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44" h="730296">
                  <a:moveTo>
                    <a:pt x="274260" y="-210"/>
                  </a:moveTo>
                  <a:cubicBezTo>
                    <a:pt x="274260" y="-210"/>
                    <a:pt x="438553" y="292036"/>
                    <a:pt x="451387" y="381616"/>
                  </a:cubicBezTo>
                  <a:cubicBezTo>
                    <a:pt x="464093" y="473864"/>
                    <a:pt x="120196" y="717317"/>
                    <a:pt x="43132" y="730087"/>
                  </a:cubicBezTo>
                  <a:lnTo>
                    <a:pt x="-514" y="558551"/>
                  </a:lnTo>
                  <a:cubicBezTo>
                    <a:pt x="-514" y="558551"/>
                    <a:pt x="284489" y="425135"/>
                    <a:pt x="315302" y="366368"/>
                  </a:cubicBezTo>
                  <a:lnTo>
                    <a:pt x="248594" y="207539"/>
                  </a:lnTo>
                  <a:lnTo>
                    <a:pt x="274007" y="-19"/>
                  </a:lnTo>
                  <a:close/>
                </a:path>
              </a:pathLst>
            </a:custGeom>
            <a:solidFill>
              <a:srgbClr val="F93F57"/>
            </a:solidFill>
            <a:ln w="6346" cap="flat">
              <a:noFill/>
              <a:prstDash val="solid"/>
              <a:miter/>
            </a:ln>
          </p:spPr>
          <p:txBody>
            <a:bodyPr rtlCol="0" anchor="ctr"/>
            <a:lstStyle/>
            <a:p>
              <a:endParaRPr lang="zh-CN" altLang="en-US"/>
            </a:p>
          </p:txBody>
        </p:sp>
        <p:sp>
          <p:nvSpPr>
            <p:cNvPr id="169" name="任意多边形 65">
              <a:extLst>
                <a:ext uri="{FF2B5EF4-FFF2-40B4-BE49-F238E27FC236}">
                  <a16:creationId xmlns:a16="http://schemas.microsoft.com/office/drawing/2014/main" id="{81B9E41B-0DF7-0A3C-CEB3-66C14BDD8E8A}"/>
                </a:ext>
              </a:extLst>
            </p:cNvPr>
            <p:cNvSpPr/>
            <p:nvPr/>
          </p:nvSpPr>
          <p:spPr>
            <a:xfrm>
              <a:off x="8008236" y="3573622"/>
              <a:ext cx="101648" cy="117572"/>
            </a:xfrm>
            <a:custGeom>
              <a:avLst/>
              <a:gdLst>
                <a:gd name="connsiteX0" fmla="*/ 66265 w 89777"/>
                <a:gd name="connsiteY0" fmla="*/ 362 h 103842"/>
                <a:gd name="connsiteX1" fmla="*/ 5147 w 89777"/>
                <a:gd name="connsiteY1" fmla="*/ 15800 h 103842"/>
                <a:gd name="connsiteX2" fmla="*/ 89263 w 89777"/>
                <a:gd name="connsiteY2" fmla="*/ 95596 h 103842"/>
                <a:gd name="connsiteX3" fmla="*/ 66265 w 89777"/>
                <a:gd name="connsiteY3" fmla="*/ 298 h 103842"/>
              </a:gdLst>
              <a:ahLst/>
              <a:cxnLst>
                <a:cxn ang="0">
                  <a:pos x="connsiteX0" y="connsiteY0"/>
                </a:cxn>
                <a:cxn ang="0">
                  <a:pos x="connsiteX1" y="connsiteY1"/>
                </a:cxn>
                <a:cxn ang="0">
                  <a:pos x="connsiteX2" y="connsiteY2"/>
                </a:cxn>
                <a:cxn ang="0">
                  <a:pos x="connsiteX3" y="connsiteY3"/>
                </a:cxn>
              </a:cxnLst>
              <a:rect l="l" t="t" r="r" b="b"/>
              <a:pathLst>
                <a:path w="89777" h="103842">
                  <a:moveTo>
                    <a:pt x="66265" y="362"/>
                  </a:moveTo>
                  <a:cubicBezTo>
                    <a:pt x="66265" y="362"/>
                    <a:pt x="15439" y="-4784"/>
                    <a:pt x="5147" y="15800"/>
                  </a:cubicBezTo>
                  <a:cubicBezTo>
                    <a:pt x="-5145" y="36384"/>
                    <a:pt x="-12705" y="131555"/>
                    <a:pt x="89263" y="95596"/>
                  </a:cubicBezTo>
                  <a:lnTo>
                    <a:pt x="66265" y="298"/>
                  </a:lnTo>
                  <a:close/>
                </a:path>
              </a:pathLst>
            </a:custGeom>
            <a:solidFill>
              <a:srgbClr val="FF93B1"/>
            </a:solidFill>
            <a:ln w="6346" cap="flat">
              <a:noFill/>
              <a:prstDash val="solid"/>
              <a:miter/>
            </a:ln>
          </p:spPr>
          <p:txBody>
            <a:bodyPr rtlCol="0" anchor="ctr"/>
            <a:lstStyle/>
            <a:p>
              <a:endParaRPr lang="zh-CN" altLang="en-US"/>
            </a:p>
          </p:txBody>
        </p:sp>
        <p:sp>
          <p:nvSpPr>
            <p:cNvPr id="170" name="任意多边形 67">
              <a:extLst>
                <a:ext uri="{FF2B5EF4-FFF2-40B4-BE49-F238E27FC236}">
                  <a16:creationId xmlns:a16="http://schemas.microsoft.com/office/drawing/2014/main" id="{9FAB9611-025E-8308-228E-D971BA7BEA8E}"/>
                </a:ext>
              </a:extLst>
            </p:cNvPr>
            <p:cNvSpPr/>
            <p:nvPr/>
          </p:nvSpPr>
          <p:spPr>
            <a:xfrm rot="19901924">
              <a:off x="4001212" y="2597109"/>
              <a:ext cx="340051" cy="595716"/>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D0D4DA"/>
            </a:solidFill>
            <a:ln w="6346" cap="flat">
              <a:noFill/>
              <a:prstDash val="solid"/>
              <a:miter/>
            </a:ln>
          </p:spPr>
          <p:txBody>
            <a:bodyPr rtlCol="0" anchor="ctr"/>
            <a:lstStyle/>
            <a:p>
              <a:endParaRPr lang="zh-CN" altLang="en-US"/>
            </a:p>
          </p:txBody>
        </p:sp>
      </p:grpSp>
      <p:sp>
        <p:nvSpPr>
          <p:cNvPr id="24" name="对话气泡: 椭圆形 23">
            <a:extLst>
              <a:ext uri="{FF2B5EF4-FFF2-40B4-BE49-F238E27FC236}">
                <a16:creationId xmlns:a16="http://schemas.microsoft.com/office/drawing/2014/main" id="{619A4EE2-55E3-7AE7-55DA-A09DEC0C818A}"/>
              </a:ext>
            </a:extLst>
          </p:cNvPr>
          <p:cNvSpPr/>
          <p:nvPr/>
        </p:nvSpPr>
        <p:spPr>
          <a:xfrm>
            <a:off x="7938372" y="1442926"/>
            <a:ext cx="3938750" cy="2516361"/>
          </a:xfrm>
          <a:prstGeom prst="wedgeEllipseCallout">
            <a:avLst>
              <a:gd name="adj1" fmla="val -104219"/>
              <a:gd name="adj2" fmla="val 380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800" b="1" dirty="0">
                <a:solidFill>
                  <a:schemeClr val="bg1"/>
                </a:solidFill>
                <a:effectLst/>
              </a:rPr>
              <a:t>         A</a:t>
            </a:r>
            <a:r>
              <a:rPr lang="zh-CN" altLang="en-US" sz="1800" b="1" dirty="0">
                <a:solidFill>
                  <a:schemeClr val="bg1"/>
                </a:solidFill>
                <a:effectLst/>
              </a:rPr>
              <a:t>发送的零窗口探测报文段到达</a:t>
            </a:r>
            <a:r>
              <a:rPr lang="en-US" altLang="zh-CN" sz="1800" b="1" dirty="0">
                <a:solidFill>
                  <a:schemeClr val="bg1"/>
                </a:solidFill>
                <a:effectLst/>
              </a:rPr>
              <a:t>B</a:t>
            </a:r>
            <a:r>
              <a:rPr lang="zh-CN" altLang="en-US" sz="1800" b="1" dirty="0">
                <a:solidFill>
                  <a:schemeClr val="bg1"/>
                </a:solidFill>
                <a:effectLst/>
              </a:rPr>
              <a:t>时，如果</a:t>
            </a:r>
            <a:r>
              <a:rPr lang="en-US" altLang="zh-CN" sz="1800" b="1" dirty="0">
                <a:solidFill>
                  <a:schemeClr val="bg1"/>
                </a:solidFill>
                <a:effectLst/>
              </a:rPr>
              <a:t>B</a:t>
            </a:r>
            <a:r>
              <a:rPr lang="zh-CN" altLang="en-US" sz="1800" b="1" dirty="0">
                <a:solidFill>
                  <a:schemeClr val="bg1"/>
                </a:solidFill>
                <a:effectLst/>
              </a:rPr>
              <a:t>此时的接收窗口值仍然为</a:t>
            </a:r>
            <a:r>
              <a:rPr lang="en-US" altLang="zh-CN" sz="1800" b="1" dirty="0">
                <a:solidFill>
                  <a:schemeClr val="bg1"/>
                </a:solidFill>
                <a:effectLst/>
              </a:rPr>
              <a:t>0</a:t>
            </a:r>
            <a:r>
              <a:rPr lang="zh-CN" altLang="en-US" sz="1800" b="1" dirty="0">
                <a:solidFill>
                  <a:schemeClr val="bg1"/>
                </a:solidFill>
                <a:effectLst/>
              </a:rPr>
              <a:t>，那么</a:t>
            </a:r>
            <a:r>
              <a:rPr lang="en-US" altLang="zh-CN" sz="1800" b="1" dirty="0">
                <a:solidFill>
                  <a:schemeClr val="bg1"/>
                </a:solidFill>
                <a:effectLst/>
              </a:rPr>
              <a:t>B</a:t>
            </a:r>
            <a:r>
              <a:rPr lang="zh-CN" altLang="en-US" sz="1800" b="1" dirty="0">
                <a:solidFill>
                  <a:schemeClr val="bg1"/>
                </a:solidFill>
                <a:effectLst/>
              </a:rPr>
              <a:t>根本就无法接受该报文段，又怎么会针对该报文段给</a:t>
            </a:r>
            <a:r>
              <a:rPr lang="en-US" altLang="zh-CN" sz="1800" b="1" dirty="0">
                <a:solidFill>
                  <a:schemeClr val="bg1"/>
                </a:solidFill>
                <a:effectLst/>
              </a:rPr>
              <a:t>A</a:t>
            </a:r>
            <a:r>
              <a:rPr lang="zh-CN" altLang="en-US" sz="1800" b="1" dirty="0">
                <a:solidFill>
                  <a:schemeClr val="bg1"/>
                </a:solidFill>
                <a:effectLst/>
              </a:rPr>
              <a:t>发回确认呢？</a:t>
            </a:r>
            <a:endParaRPr lang="zh-CN" altLang="en-US" b="1" dirty="0">
              <a:solidFill>
                <a:schemeClr val="bg1"/>
              </a:solidFill>
            </a:endParaRPr>
          </a:p>
        </p:txBody>
      </p:sp>
      <p:sp>
        <p:nvSpPr>
          <p:cNvPr id="25" name="矩形 24">
            <a:extLst>
              <a:ext uri="{FF2B5EF4-FFF2-40B4-BE49-F238E27FC236}">
                <a16:creationId xmlns:a16="http://schemas.microsoft.com/office/drawing/2014/main" id="{D327F1B1-F229-0033-21F5-38B71EB7D16C}"/>
              </a:ext>
            </a:extLst>
          </p:cNvPr>
          <p:cNvSpPr/>
          <p:nvPr/>
        </p:nvSpPr>
        <p:spPr>
          <a:xfrm>
            <a:off x="371831" y="5667239"/>
            <a:ext cx="8232332" cy="77166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sz="1800" b="1" dirty="0">
                <a:solidFill>
                  <a:schemeClr val="bg1"/>
                </a:solidFill>
                <a:effectLst/>
              </a:rPr>
              <a:t>         实际上</a:t>
            </a:r>
            <a:r>
              <a:rPr lang="en-US" altLang="zh-CN" sz="1800" b="1" dirty="0">
                <a:solidFill>
                  <a:schemeClr val="bg1"/>
                </a:solidFill>
                <a:effectLst/>
              </a:rPr>
              <a:t>TCP</a:t>
            </a:r>
            <a:r>
              <a:rPr lang="zh-CN" altLang="en-US" sz="1800" b="1" dirty="0">
                <a:solidFill>
                  <a:schemeClr val="bg1"/>
                </a:solidFill>
                <a:effectLst/>
              </a:rPr>
              <a:t>规定：即使接收窗口值为</a:t>
            </a:r>
            <a:r>
              <a:rPr lang="en-US" altLang="zh-CN" sz="1800" b="1" dirty="0">
                <a:solidFill>
                  <a:schemeClr val="bg1"/>
                </a:solidFill>
                <a:effectLst/>
              </a:rPr>
              <a:t>0</a:t>
            </a:r>
            <a:r>
              <a:rPr lang="zh-CN" altLang="en-US" sz="1800" b="1" dirty="0">
                <a:solidFill>
                  <a:schemeClr val="bg1"/>
                </a:solidFill>
                <a:effectLst/>
              </a:rPr>
              <a:t>，也必须接受零窗口探测报文段、确认报文段以及携带有紧急数据的报文段。</a:t>
            </a:r>
            <a:endParaRPr lang="zh-CN" altLang="en-US" b="1" dirty="0">
              <a:solidFill>
                <a:schemeClr val="bg1"/>
              </a:solidFill>
            </a:endParaRPr>
          </a:p>
        </p:txBody>
      </p:sp>
    </p:spTree>
    <p:custDataLst>
      <p:tags r:id="rId1"/>
    </p:custDataLst>
    <p:extLst>
      <p:ext uri="{BB962C8B-B14F-4D97-AF65-F5344CB8AC3E}">
        <p14:creationId xmlns:p14="http://schemas.microsoft.com/office/powerpoint/2010/main" val="17719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p:tgtEl>
                                          <p:spTgt spid="23"/>
                                        </p:tgtEl>
                                        <p:attrNameLst>
                                          <p:attrName>ppt_x</p:attrName>
                                        </p:attrNameLst>
                                      </p:cBhvr>
                                      <p:tavLst>
                                        <p:tav tm="0">
                                          <p:val>
                                            <p:strVal val="#ppt_x+#ppt_w*1.125000"/>
                                          </p:val>
                                        </p:tav>
                                        <p:tav tm="100000">
                                          <p:val>
                                            <p:strVal val="#ppt_x"/>
                                          </p:val>
                                        </p:tav>
                                      </p:tavLst>
                                    </p:anim>
                                    <p:animEffect transition="in" filter="wipe(left)">
                                      <p:cBhvr>
                                        <p:cTn id="8" dur="500"/>
                                        <p:tgtEl>
                                          <p:spTgt spid="23"/>
                                        </p:tgtEl>
                                      </p:cBhvr>
                                    </p:animEffect>
                                  </p:childTnLst>
                                </p:cTn>
                              </p:par>
                              <p:par>
                                <p:cTn id="9" presetID="30" presetClass="entr" presetSubtype="0" fill="hold" nodeType="with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fade">
                                      <p:cBhvr>
                                        <p:cTn id="11" dur="800" decel="100000"/>
                                        <p:tgtEl>
                                          <p:spTgt spid="71"/>
                                        </p:tgtEl>
                                      </p:cBhvr>
                                    </p:animEffect>
                                    <p:anim calcmode="lin" valueType="num">
                                      <p:cBhvr>
                                        <p:cTn id="12" dur="800" decel="100000" fill="hold"/>
                                        <p:tgtEl>
                                          <p:spTgt spid="71"/>
                                        </p:tgtEl>
                                        <p:attrNameLst>
                                          <p:attrName>style.rotation</p:attrName>
                                        </p:attrNameLst>
                                      </p:cBhvr>
                                      <p:tavLst>
                                        <p:tav tm="0">
                                          <p:val>
                                            <p:fltVal val="-90"/>
                                          </p:val>
                                        </p:tav>
                                        <p:tav tm="100000">
                                          <p:val>
                                            <p:fltVal val="0"/>
                                          </p:val>
                                        </p:tav>
                                      </p:tavLst>
                                    </p:anim>
                                    <p:anim calcmode="lin" valueType="num">
                                      <p:cBhvr>
                                        <p:cTn id="13" dur="800" decel="100000" fill="hold"/>
                                        <p:tgtEl>
                                          <p:spTgt spid="71"/>
                                        </p:tgtEl>
                                        <p:attrNameLst>
                                          <p:attrName>ppt_x</p:attrName>
                                        </p:attrNameLst>
                                      </p:cBhvr>
                                      <p:tavLst>
                                        <p:tav tm="0">
                                          <p:val>
                                            <p:strVal val="#ppt_x+0.4"/>
                                          </p:val>
                                        </p:tav>
                                        <p:tav tm="100000">
                                          <p:val>
                                            <p:strVal val="#ppt_x-0.05"/>
                                          </p:val>
                                        </p:tav>
                                      </p:tavLst>
                                    </p:anim>
                                    <p:anim calcmode="lin" valueType="num">
                                      <p:cBhvr>
                                        <p:cTn id="14" dur="800" decel="100000" fill="hold"/>
                                        <p:tgtEl>
                                          <p:spTgt spid="71"/>
                                        </p:tgtEl>
                                        <p:attrNameLst>
                                          <p:attrName>ppt_y</p:attrName>
                                        </p:attrNameLst>
                                      </p:cBhvr>
                                      <p:tavLst>
                                        <p:tav tm="0">
                                          <p:val>
                                            <p:strVal val="#ppt_y-0.4"/>
                                          </p:val>
                                        </p:tav>
                                        <p:tav tm="100000">
                                          <p:val>
                                            <p:strVal val="#ppt_y+0.1"/>
                                          </p:val>
                                        </p:tav>
                                      </p:tavLst>
                                    </p:anim>
                                    <p:anim calcmode="lin" valueType="num">
                                      <p:cBhvr>
                                        <p:cTn id="15" dur="200" accel="100000" fill="hold">
                                          <p:stCondLst>
                                            <p:cond delay="800"/>
                                          </p:stCondLst>
                                        </p:cTn>
                                        <p:tgtEl>
                                          <p:spTgt spid="71"/>
                                        </p:tgtEl>
                                        <p:attrNameLst>
                                          <p:attrName>ppt_x</p:attrName>
                                        </p:attrNameLst>
                                      </p:cBhvr>
                                      <p:tavLst>
                                        <p:tav tm="0">
                                          <p:val>
                                            <p:strVal val="#ppt_x-0.05"/>
                                          </p:val>
                                        </p:tav>
                                        <p:tav tm="100000">
                                          <p:val>
                                            <p:strVal val="#ppt_x"/>
                                          </p:val>
                                        </p:tav>
                                      </p:tavLst>
                                    </p:anim>
                                    <p:anim calcmode="lin" valueType="num">
                                      <p:cBhvr>
                                        <p:cTn id="16" dur="200" accel="100000" fill="hold">
                                          <p:stCondLst>
                                            <p:cond delay="800"/>
                                          </p:stCondLst>
                                        </p:cTn>
                                        <p:tgtEl>
                                          <p:spTgt spid="71"/>
                                        </p:tgtEl>
                                        <p:attrNameLst>
                                          <p:attrName>ppt_y</p:attrName>
                                        </p:attrNameLst>
                                      </p:cBhvr>
                                      <p:tavLst>
                                        <p:tav tm="0">
                                          <p:val>
                                            <p:strVal val="#ppt_y+0.1"/>
                                          </p:val>
                                        </p:tav>
                                        <p:tav tm="100000">
                                          <p:val>
                                            <p:strVal val="#ppt_y"/>
                                          </p:val>
                                        </p:tav>
                                      </p:tavLst>
                                    </p:anim>
                                  </p:childTnLst>
                                </p:cTn>
                              </p:par>
                            </p:childTnLst>
                          </p:cTn>
                        </p:par>
                        <p:par>
                          <p:cTn id="17" fill="hold">
                            <p:stCondLst>
                              <p:cond delay="1000"/>
                            </p:stCondLst>
                            <p:childTnLst>
                              <p:par>
                                <p:cTn id="18" presetID="12" presetClass="entr" presetSubtype="4"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p:tgtEl>
                                          <p:spTgt spid="24"/>
                                        </p:tgtEl>
                                        <p:attrNameLst>
                                          <p:attrName>ppt_y</p:attrName>
                                        </p:attrNameLst>
                                      </p:cBhvr>
                                      <p:tavLst>
                                        <p:tav tm="0">
                                          <p:val>
                                            <p:strVal val="#ppt_y+#ppt_h*1.125000"/>
                                          </p:val>
                                        </p:tav>
                                        <p:tav tm="100000">
                                          <p:val>
                                            <p:strVal val="#ppt_y"/>
                                          </p:val>
                                        </p:tav>
                                      </p:tavLst>
                                    </p:anim>
                                    <p:animEffect transition="in" filter="wipe(up)">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3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800" decel="100000"/>
                                        <p:tgtEl>
                                          <p:spTgt spid="25"/>
                                        </p:tgtEl>
                                      </p:cBhvr>
                                    </p:animEffect>
                                    <p:anim calcmode="lin" valueType="num">
                                      <p:cBhvr>
                                        <p:cTn id="27" dur="800" decel="100000" fill="hold"/>
                                        <p:tgtEl>
                                          <p:spTgt spid="25"/>
                                        </p:tgtEl>
                                        <p:attrNameLst>
                                          <p:attrName>style.rotation</p:attrName>
                                        </p:attrNameLst>
                                      </p:cBhvr>
                                      <p:tavLst>
                                        <p:tav tm="0">
                                          <p:val>
                                            <p:fltVal val="-90"/>
                                          </p:val>
                                        </p:tav>
                                        <p:tav tm="100000">
                                          <p:val>
                                            <p:fltVal val="0"/>
                                          </p:val>
                                        </p:tav>
                                      </p:tavLst>
                                    </p:anim>
                                    <p:anim calcmode="lin" valueType="num">
                                      <p:cBhvr>
                                        <p:cTn id="28" dur="800" decel="100000" fill="hold"/>
                                        <p:tgtEl>
                                          <p:spTgt spid="25"/>
                                        </p:tgtEl>
                                        <p:attrNameLst>
                                          <p:attrName>ppt_x</p:attrName>
                                        </p:attrNameLst>
                                      </p:cBhvr>
                                      <p:tavLst>
                                        <p:tav tm="0">
                                          <p:val>
                                            <p:strVal val="#ppt_x+0.4"/>
                                          </p:val>
                                        </p:tav>
                                        <p:tav tm="100000">
                                          <p:val>
                                            <p:strVal val="#ppt_x-0.05"/>
                                          </p:val>
                                        </p:tav>
                                      </p:tavLst>
                                    </p:anim>
                                    <p:anim calcmode="lin" valueType="num">
                                      <p:cBhvr>
                                        <p:cTn id="29" dur="800" decel="100000" fill="hold"/>
                                        <p:tgtEl>
                                          <p:spTgt spid="25"/>
                                        </p:tgtEl>
                                        <p:attrNameLst>
                                          <p:attrName>ppt_y</p:attrName>
                                        </p:attrNameLst>
                                      </p:cBhvr>
                                      <p:tavLst>
                                        <p:tav tm="0">
                                          <p:val>
                                            <p:strVal val="#ppt_y-0.4"/>
                                          </p:val>
                                        </p:tav>
                                        <p:tav tm="100000">
                                          <p:val>
                                            <p:strVal val="#ppt_y+0.1"/>
                                          </p:val>
                                        </p:tav>
                                      </p:tavLst>
                                    </p:anim>
                                    <p:anim calcmode="lin" valueType="num">
                                      <p:cBhvr>
                                        <p:cTn id="30" dur="200" accel="100000" fill="hold">
                                          <p:stCondLst>
                                            <p:cond delay="800"/>
                                          </p:stCondLst>
                                        </p:cTn>
                                        <p:tgtEl>
                                          <p:spTgt spid="25"/>
                                        </p:tgtEl>
                                        <p:attrNameLst>
                                          <p:attrName>ppt_x</p:attrName>
                                        </p:attrNameLst>
                                      </p:cBhvr>
                                      <p:tavLst>
                                        <p:tav tm="0">
                                          <p:val>
                                            <p:strVal val="#ppt_x-0.05"/>
                                          </p:val>
                                        </p:tav>
                                        <p:tav tm="100000">
                                          <p:val>
                                            <p:strVal val="#ppt_x"/>
                                          </p:val>
                                        </p:tav>
                                      </p:tavLst>
                                    </p:anim>
                                    <p:anim calcmode="lin" valueType="num">
                                      <p:cBhvr>
                                        <p:cTn id="31" dur="200" accel="100000" fill="hold">
                                          <p:stCondLst>
                                            <p:cond delay="800"/>
                                          </p:stCondLst>
                                        </p:cTn>
                                        <p:tgtEl>
                                          <p:spTgt spid="2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46600B5E-FAB3-099D-3CAA-D5D7E64BD544}"/>
              </a:ext>
            </a:extLst>
          </p:cNvPr>
          <p:cNvPicPr>
            <a:picLocks noChangeAspect="1"/>
          </p:cNvPicPr>
          <p:nvPr/>
        </p:nvPicPr>
        <p:blipFill>
          <a:blip r:embed="rId3"/>
          <a:stretch>
            <a:fillRect/>
          </a:stretch>
        </p:blipFill>
        <p:spPr>
          <a:xfrm>
            <a:off x="304800" y="1738049"/>
            <a:ext cx="7641771" cy="3929190"/>
          </a:xfrm>
          <a:prstGeom prst="rect">
            <a:avLst/>
          </a:prstGeom>
        </p:spPr>
      </p:pic>
      <p:sp>
        <p:nvSpPr>
          <p:cNvPr id="25" name="矩形 24">
            <a:extLst>
              <a:ext uri="{FF2B5EF4-FFF2-40B4-BE49-F238E27FC236}">
                <a16:creationId xmlns:a16="http://schemas.microsoft.com/office/drawing/2014/main" id="{D327F1B1-F229-0033-21F5-38B71EB7D16C}"/>
              </a:ext>
            </a:extLst>
          </p:cNvPr>
          <p:cNvSpPr/>
          <p:nvPr/>
        </p:nvSpPr>
        <p:spPr>
          <a:xfrm>
            <a:off x="6295487" y="945091"/>
            <a:ext cx="5591713" cy="12209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b="1" dirty="0"/>
              <a:t>         回答是肯定的。因为零窗口探测报文段也有重传计时器， 当重传计时器超时后，零窗口探测报文段会被重传。</a:t>
            </a:r>
            <a:endParaRPr lang="zh-CN" altLang="en-US" b="1" dirty="0">
              <a:solidFill>
                <a:schemeClr val="bg1"/>
              </a:solidFill>
            </a:endParaRP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p>
          </p:txBody>
        </p:sp>
      </p:grpSp>
      <p:grpSp>
        <p:nvGrpSpPr>
          <p:cNvPr id="71" name="组合 70">
            <a:extLst>
              <a:ext uri="{FF2B5EF4-FFF2-40B4-BE49-F238E27FC236}">
                <a16:creationId xmlns:a16="http://schemas.microsoft.com/office/drawing/2014/main" id="{B79557C3-E2FE-7BB4-BFCC-679E16936F03}"/>
              </a:ext>
            </a:extLst>
          </p:cNvPr>
          <p:cNvGrpSpPr/>
          <p:nvPr/>
        </p:nvGrpSpPr>
        <p:grpSpPr>
          <a:xfrm>
            <a:off x="8811747" y="4038601"/>
            <a:ext cx="2815134" cy="2264227"/>
            <a:chOff x="3207781" y="1105990"/>
            <a:chExt cx="5776438" cy="4646020"/>
          </a:xfrm>
        </p:grpSpPr>
        <p:sp>
          <p:nvSpPr>
            <p:cNvPr id="75" name="任意多边形 4">
              <a:extLst>
                <a:ext uri="{FF2B5EF4-FFF2-40B4-BE49-F238E27FC236}">
                  <a16:creationId xmlns:a16="http://schemas.microsoft.com/office/drawing/2014/main" id="{1F71E9E8-9859-DCFD-1C0C-50BD19F21794}"/>
                </a:ext>
              </a:extLst>
            </p:cNvPr>
            <p:cNvSpPr/>
            <p:nvPr/>
          </p:nvSpPr>
          <p:spPr>
            <a:xfrm>
              <a:off x="3598883" y="5220505"/>
              <a:ext cx="5385336" cy="531505"/>
            </a:xfrm>
            <a:custGeom>
              <a:avLst/>
              <a:gdLst>
                <a:gd name="connsiteX0" fmla="*/ -514 w 4756429"/>
                <a:gd name="connsiteY0" fmla="*/ 234476 h 469435"/>
                <a:gd name="connsiteX1" fmla="*/ 2377732 w 4756429"/>
                <a:gd name="connsiteY1" fmla="*/ -210 h 469435"/>
                <a:gd name="connsiteX2" fmla="*/ 4755915 w 4756429"/>
                <a:gd name="connsiteY2" fmla="*/ 234476 h 469435"/>
                <a:gd name="connsiteX3" fmla="*/ 2377732 w 4756429"/>
                <a:gd name="connsiteY3" fmla="*/ 469226 h 469435"/>
                <a:gd name="connsiteX4" fmla="*/ -514 w 4756429"/>
                <a:gd name="connsiteY4" fmla="*/ 234476 h 46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429" h="469435">
                  <a:moveTo>
                    <a:pt x="-514" y="234476"/>
                  </a:moveTo>
                  <a:cubicBezTo>
                    <a:pt x="-514" y="104871"/>
                    <a:pt x="1064277" y="-210"/>
                    <a:pt x="2377732" y="-210"/>
                  </a:cubicBezTo>
                  <a:cubicBezTo>
                    <a:pt x="3691187" y="-210"/>
                    <a:pt x="4755915" y="104871"/>
                    <a:pt x="4755915" y="234476"/>
                  </a:cubicBezTo>
                  <a:cubicBezTo>
                    <a:pt x="4755915" y="364081"/>
                    <a:pt x="3691187" y="469226"/>
                    <a:pt x="2377732" y="469226"/>
                  </a:cubicBezTo>
                  <a:cubicBezTo>
                    <a:pt x="1064277" y="469226"/>
                    <a:pt x="-514" y="364144"/>
                    <a:pt x="-514" y="234476"/>
                  </a:cubicBezTo>
                  <a:close/>
                </a:path>
              </a:pathLst>
            </a:custGeom>
            <a:solidFill>
              <a:srgbClr val="E8E8E8"/>
            </a:solidFill>
            <a:ln w="6346" cap="flat">
              <a:noFill/>
              <a:prstDash val="solid"/>
              <a:miter/>
            </a:ln>
          </p:spPr>
          <p:txBody>
            <a:bodyPr rtlCol="0" anchor="ctr"/>
            <a:lstStyle/>
            <a:p>
              <a:endParaRPr lang="zh-CN" altLang="en-US"/>
            </a:p>
          </p:txBody>
        </p:sp>
        <p:sp>
          <p:nvSpPr>
            <p:cNvPr id="87" name="任意多边形 5">
              <a:extLst>
                <a:ext uri="{FF2B5EF4-FFF2-40B4-BE49-F238E27FC236}">
                  <a16:creationId xmlns:a16="http://schemas.microsoft.com/office/drawing/2014/main" id="{19BA7D6A-82F0-DE45-2CD0-A3961C3AB23F}"/>
                </a:ext>
              </a:extLst>
            </p:cNvPr>
            <p:cNvSpPr/>
            <p:nvPr/>
          </p:nvSpPr>
          <p:spPr>
            <a:xfrm>
              <a:off x="4313321" y="3382454"/>
              <a:ext cx="883608" cy="1118025"/>
            </a:xfrm>
            <a:custGeom>
              <a:avLst/>
              <a:gdLst>
                <a:gd name="connsiteX0" fmla="*/ 304303 w 780419"/>
                <a:gd name="connsiteY0" fmla="*/ 118570 h 987461"/>
                <a:gd name="connsiteX1" fmla="*/ 254240 w 780419"/>
                <a:gd name="connsiteY1" fmla="*/ 127782 h 987461"/>
                <a:gd name="connsiteX2" fmla="*/ 200428 w 780419"/>
                <a:gd name="connsiteY2" fmla="*/ 182038 h 987461"/>
                <a:gd name="connsiteX3" fmla="*/ 189374 w 780419"/>
                <a:gd name="connsiteY3" fmla="*/ 260437 h 987461"/>
                <a:gd name="connsiteX4" fmla="*/ 195727 w 780419"/>
                <a:gd name="connsiteY4" fmla="*/ 517740 h 987461"/>
                <a:gd name="connsiteX5" fmla="*/ 71395 w 780419"/>
                <a:gd name="connsiteY5" fmla="*/ 592835 h 987461"/>
                <a:gd name="connsiteX6" fmla="*/ 24001 w 780419"/>
                <a:gd name="connsiteY6" fmla="*/ 840164 h 987461"/>
                <a:gd name="connsiteX7" fmla="*/ 249411 w 780419"/>
                <a:gd name="connsiteY7" fmla="*/ 982284 h 987461"/>
                <a:gd name="connsiteX8" fmla="*/ 522597 w 780419"/>
                <a:gd name="connsiteY8" fmla="*/ 959286 h 987461"/>
                <a:gd name="connsiteX9" fmla="*/ 699597 w 780419"/>
                <a:gd name="connsiteY9" fmla="*/ 889401 h 987461"/>
                <a:gd name="connsiteX10" fmla="*/ 708555 w 780419"/>
                <a:gd name="connsiteY10" fmla="*/ 575617 h 987461"/>
                <a:gd name="connsiteX11" fmla="*/ 764082 w 780419"/>
                <a:gd name="connsiteY11" fmla="*/ 389088 h 987461"/>
                <a:gd name="connsiteX12" fmla="*/ 606968 w 780419"/>
                <a:gd name="connsiteY12" fmla="*/ 27466 h 987461"/>
                <a:gd name="connsiteX13" fmla="*/ 304303 w 780419"/>
                <a:gd name="connsiteY13" fmla="*/ 118761 h 9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0419" h="987461">
                  <a:moveTo>
                    <a:pt x="304303" y="118570"/>
                  </a:moveTo>
                  <a:cubicBezTo>
                    <a:pt x="307860" y="110184"/>
                    <a:pt x="258432" y="125940"/>
                    <a:pt x="254240" y="127782"/>
                  </a:cubicBezTo>
                  <a:cubicBezTo>
                    <a:pt x="230002" y="138284"/>
                    <a:pt x="210733" y="157712"/>
                    <a:pt x="200428" y="182038"/>
                  </a:cubicBezTo>
                  <a:cubicBezTo>
                    <a:pt x="191299" y="207108"/>
                    <a:pt x="187531" y="233817"/>
                    <a:pt x="189374" y="260437"/>
                  </a:cubicBezTo>
                  <a:cubicBezTo>
                    <a:pt x="191216" y="342393"/>
                    <a:pt x="253985" y="444679"/>
                    <a:pt x="195727" y="517740"/>
                  </a:cubicBezTo>
                  <a:cubicBezTo>
                    <a:pt x="165486" y="555478"/>
                    <a:pt x="111484" y="565706"/>
                    <a:pt x="71395" y="592835"/>
                  </a:cubicBezTo>
                  <a:cubicBezTo>
                    <a:pt x="-4843" y="644295"/>
                    <a:pt x="-20154" y="759351"/>
                    <a:pt x="24001" y="840164"/>
                  </a:cubicBezTo>
                  <a:cubicBezTo>
                    <a:pt x="68155" y="920976"/>
                    <a:pt x="158306" y="968752"/>
                    <a:pt x="249411" y="982284"/>
                  </a:cubicBezTo>
                  <a:cubicBezTo>
                    <a:pt x="340516" y="995816"/>
                    <a:pt x="433081" y="979552"/>
                    <a:pt x="522597" y="959286"/>
                  </a:cubicBezTo>
                  <a:cubicBezTo>
                    <a:pt x="584986" y="945182"/>
                    <a:pt x="648835" y="928092"/>
                    <a:pt x="699597" y="889401"/>
                  </a:cubicBezTo>
                  <a:cubicBezTo>
                    <a:pt x="819354" y="797724"/>
                    <a:pt x="763510" y="682986"/>
                    <a:pt x="708555" y="575617"/>
                  </a:cubicBezTo>
                  <a:cubicBezTo>
                    <a:pt x="673358" y="506876"/>
                    <a:pt x="736509" y="474475"/>
                    <a:pt x="764082" y="389088"/>
                  </a:cubicBezTo>
                  <a:cubicBezTo>
                    <a:pt x="813700" y="235469"/>
                    <a:pt x="742608" y="86360"/>
                    <a:pt x="606968" y="27466"/>
                  </a:cubicBezTo>
                  <a:cubicBezTo>
                    <a:pt x="384225" y="-69039"/>
                    <a:pt x="304747" y="117744"/>
                    <a:pt x="304303" y="118761"/>
                  </a:cubicBezTo>
                  <a:close/>
                </a:path>
              </a:pathLst>
            </a:custGeom>
            <a:solidFill>
              <a:srgbClr val="971D05"/>
            </a:solidFill>
            <a:ln w="6346" cap="flat">
              <a:noFill/>
              <a:prstDash val="solid"/>
              <a:miter/>
            </a:ln>
          </p:spPr>
          <p:txBody>
            <a:bodyPr rtlCol="0" anchor="ctr"/>
            <a:lstStyle/>
            <a:p>
              <a:endParaRPr lang="zh-CN" altLang="en-US"/>
            </a:p>
          </p:txBody>
        </p:sp>
        <p:sp>
          <p:nvSpPr>
            <p:cNvPr id="89" name="任意多边形 6">
              <a:extLst>
                <a:ext uri="{FF2B5EF4-FFF2-40B4-BE49-F238E27FC236}">
                  <a16:creationId xmlns:a16="http://schemas.microsoft.com/office/drawing/2014/main" id="{92A22BFD-6B58-E69B-5205-98B28729DC7E}"/>
                </a:ext>
              </a:extLst>
            </p:cNvPr>
            <p:cNvSpPr/>
            <p:nvPr/>
          </p:nvSpPr>
          <p:spPr>
            <a:xfrm>
              <a:off x="4743753" y="3967018"/>
              <a:ext cx="251762" cy="311178"/>
            </a:xfrm>
            <a:custGeom>
              <a:avLst/>
              <a:gdLst>
                <a:gd name="connsiteX0" fmla="*/ 110730 w 222361"/>
                <a:gd name="connsiteY0" fmla="*/ 274628 h 274838"/>
                <a:gd name="connsiteX1" fmla="*/ 110730 w 222361"/>
                <a:gd name="connsiteY1" fmla="*/ 274628 h 274838"/>
                <a:gd name="connsiteX2" fmla="*/ -514 w 222361"/>
                <a:gd name="connsiteY2" fmla="*/ 126853 h 274838"/>
                <a:gd name="connsiteX3" fmla="*/ -514 w 222361"/>
                <a:gd name="connsiteY3" fmla="*/ -210 h 274838"/>
                <a:gd name="connsiteX4" fmla="*/ 221847 w 222361"/>
                <a:gd name="connsiteY4" fmla="*/ -210 h 274838"/>
                <a:gd name="connsiteX5" fmla="*/ 221847 w 222361"/>
                <a:gd name="connsiteY5" fmla="*/ 126853 h 274838"/>
                <a:gd name="connsiteX6" fmla="*/ 111937 w 222361"/>
                <a:gd name="connsiteY6" fmla="*/ 274628 h 27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1" h="274838">
                  <a:moveTo>
                    <a:pt x="110730" y="274628"/>
                  </a:moveTo>
                  <a:lnTo>
                    <a:pt x="110730" y="274628"/>
                  </a:lnTo>
                  <a:cubicBezTo>
                    <a:pt x="49358" y="274628"/>
                    <a:pt x="-451" y="163639"/>
                    <a:pt x="-514" y="126853"/>
                  </a:cubicBezTo>
                  <a:lnTo>
                    <a:pt x="-514" y="-210"/>
                  </a:lnTo>
                  <a:lnTo>
                    <a:pt x="221847" y="-210"/>
                  </a:lnTo>
                  <a:lnTo>
                    <a:pt x="221847" y="126853"/>
                  </a:lnTo>
                  <a:cubicBezTo>
                    <a:pt x="221847" y="163448"/>
                    <a:pt x="172991" y="274438"/>
                    <a:pt x="111937" y="274628"/>
                  </a:cubicBezTo>
                  <a:close/>
                </a:path>
              </a:pathLst>
            </a:custGeom>
            <a:solidFill>
              <a:srgbClr val="FF93B1"/>
            </a:solidFill>
            <a:ln w="6346" cap="flat">
              <a:noFill/>
              <a:prstDash val="solid"/>
              <a:miter/>
            </a:ln>
          </p:spPr>
          <p:txBody>
            <a:bodyPr rtlCol="0" anchor="ctr"/>
            <a:lstStyle/>
            <a:p>
              <a:endParaRPr lang="zh-CN" altLang="en-US"/>
            </a:p>
          </p:txBody>
        </p:sp>
        <p:sp>
          <p:nvSpPr>
            <p:cNvPr id="90" name="任意多边形 7">
              <a:extLst>
                <a:ext uri="{FF2B5EF4-FFF2-40B4-BE49-F238E27FC236}">
                  <a16:creationId xmlns:a16="http://schemas.microsoft.com/office/drawing/2014/main" id="{AAA05ABC-9AE6-8FA4-E1CF-577F3F95F7F2}"/>
                </a:ext>
              </a:extLst>
            </p:cNvPr>
            <p:cNvSpPr/>
            <p:nvPr/>
          </p:nvSpPr>
          <p:spPr>
            <a:xfrm>
              <a:off x="4572555" y="3764605"/>
              <a:ext cx="121406" cy="141542"/>
            </a:xfrm>
            <a:custGeom>
              <a:avLst/>
              <a:gdLst>
                <a:gd name="connsiteX0" fmla="*/ 77312 w 107228"/>
                <a:gd name="connsiteY0" fmla="*/ 27741 h 125013"/>
                <a:gd name="connsiteX1" fmla="*/ -514 w 107228"/>
                <a:gd name="connsiteY1" fmla="*/ 46801 h 125013"/>
                <a:gd name="connsiteX2" fmla="*/ 94783 w 107228"/>
                <a:gd name="connsiteY2" fmla="*/ 110332 h 125013"/>
                <a:gd name="connsiteX3" fmla="*/ 77312 w 107228"/>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28" h="125013">
                  <a:moveTo>
                    <a:pt x="77312" y="27741"/>
                  </a:moveTo>
                  <a:cubicBezTo>
                    <a:pt x="41226" y="-26515"/>
                    <a:pt x="-514" y="8364"/>
                    <a:pt x="-514" y="46801"/>
                  </a:cubicBezTo>
                  <a:cubicBezTo>
                    <a:pt x="-514" y="102073"/>
                    <a:pt x="60031" y="149722"/>
                    <a:pt x="94783" y="110332"/>
                  </a:cubicBezTo>
                  <a:cubicBezTo>
                    <a:pt x="129535" y="70943"/>
                    <a:pt x="77312" y="27741"/>
                    <a:pt x="77312" y="27741"/>
                  </a:cubicBezTo>
                  <a:close/>
                </a:path>
              </a:pathLst>
            </a:custGeom>
            <a:solidFill>
              <a:srgbClr val="FED0D6"/>
            </a:solidFill>
            <a:ln w="6346" cap="flat">
              <a:noFill/>
              <a:prstDash val="solid"/>
              <a:miter/>
            </a:ln>
          </p:spPr>
          <p:txBody>
            <a:bodyPr rtlCol="0" anchor="ctr"/>
            <a:lstStyle/>
            <a:p>
              <a:endParaRPr lang="zh-CN" altLang="en-US"/>
            </a:p>
          </p:txBody>
        </p:sp>
        <p:sp>
          <p:nvSpPr>
            <p:cNvPr id="91" name="任意多边形 8">
              <a:extLst>
                <a:ext uri="{FF2B5EF4-FFF2-40B4-BE49-F238E27FC236}">
                  <a16:creationId xmlns:a16="http://schemas.microsoft.com/office/drawing/2014/main" id="{A125D4FA-6DE9-8873-EA0D-46425B688E18}"/>
                </a:ext>
              </a:extLst>
            </p:cNvPr>
            <p:cNvSpPr/>
            <p:nvPr/>
          </p:nvSpPr>
          <p:spPr>
            <a:xfrm>
              <a:off x="5034066" y="3764605"/>
              <a:ext cx="121425" cy="141542"/>
            </a:xfrm>
            <a:custGeom>
              <a:avLst/>
              <a:gdLst>
                <a:gd name="connsiteX0" fmla="*/ 28968 w 107245"/>
                <a:gd name="connsiteY0" fmla="*/ 27741 h 125013"/>
                <a:gd name="connsiteX1" fmla="*/ 106731 w 107245"/>
                <a:gd name="connsiteY1" fmla="*/ 46801 h 125013"/>
                <a:gd name="connsiteX2" fmla="*/ 11433 w 107245"/>
                <a:gd name="connsiteY2" fmla="*/ 110332 h 125013"/>
                <a:gd name="connsiteX3" fmla="*/ 28968 w 107245"/>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45" h="125013">
                  <a:moveTo>
                    <a:pt x="28968" y="27741"/>
                  </a:moveTo>
                  <a:cubicBezTo>
                    <a:pt x="64927" y="-26515"/>
                    <a:pt x="106731" y="8364"/>
                    <a:pt x="106731" y="46801"/>
                  </a:cubicBezTo>
                  <a:cubicBezTo>
                    <a:pt x="106731" y="102073"/>
                    <a:pt x="46249" y="149722"/>
                    <a:pt x="11433" y="110332"/>
                  </a:cubicBezTo>
                  <a:cubicBezTo>
                    <a:pt x="-23382" y="70943"/>
                    <a:pt x="28968" y="27741"/>
                    <a:pt x="28968" y="27741"/>
                  </a:cubicBezTo>
                  <a:close/>
                </a:path>
              </a:pathLst>
            </a:custGeom>
            <a:solidFill>
              <a:srgbClr val="FED0D6"/>
            </a:solidFill>
            <a:ln w="6346" cap="flat">
              <a:noFill/>
              <a:prstDash val="solid"/>
              <a:miter/>
            </a:ln>
          </p:spPr>
          <p:txBody>
            <a:bodyPr rtlCol="0" anchor="ctr"/>
            <a:lstStyle/>
            <a:p>
              <a:endParaRPr lang="zh-CN" altLang="en-US"/>
            </a:p>
          </p:txBody>
        </p:sp>
        <p:sp>
          <p:nvSpPr>
            <p:cNvPr id="96" name="任意多边形 9">
              <a:extLst>
                <a:ext uri="{FF2B5EF4-FFF2-40B4-BE49-F238E27FC236}">
                  <a16:creationId xmlns:a16="http://schemas.microsoft.com/office/drawing/2014/main" id="{0913EAC3-3929-7394-3E7F-4E87D052C03E}"/>
                </a:ext>
              </a:extLst>
            </p:cNvPr>
            <p:cNvSpPr/>
            <p:nvPr/>
          </p:nvSpPr>
          <p:spPr>
            <a:xfrm>
              <a:off x="4636485" y="3571274"/>
              <a:ext cx="453974" cy="467243"/>
            </a:xfrm>
            <a:custGeom>
              <a:avLst/>
              <a:gdLst>
                <a:gd name="connsiteX0" fmla="*/ 199817 w 400958"/>
                <a:gd name="connsiteY0" fmla="*/ 412468 h 412678"/>
                <a:gd name="connsiteX1" fmla="*/ 6744 w 400958"/>
                <a:gd name="connsiteY1" fmla="*/ 98113 h 412678"/>
                <a:gd name="connsiteX2" fmla="*/ 393207 w 400958"/>
                <a:gd name="connsiteY2" fmla="*/ 98113 h 412678"/>
                <a:gd name="connsiteX3" fmla="*/ 199817 w 400958"/>
                <a:gd name="connsiteY3" fmla="*/ 412468 h 412678"/>
              </a:gdLst>
              <a:ahLst/>
              <a:cxnLst>
                <a:cxn ang="0">
                  <a:pos x="connsiteX0" y="connsiteY0"/>
                </a:cxn>
                <a:cxn ang="0">
                  <a:pos x="connsiteX1" y="connsiteY1"/>
                </a:cxn>
                <a:cxn ang="0">
                  <a:pos x="connsiteX2" y="connsiteY2"/>
                </a:cxn>
                <a:cxn ang="0">
                  <a:pos x="connsiteX3" y="connsiteY3"/>
                </a:cxn>
              </a:cxnLst>
              <a:rect l="l" t="t" r="r" b="b"/>
              <a:pathLst>
                <a:path w="400958" h="412678">
                  <a:moveTo>
                    <a:pt x="199817" y="412468"/>
                  </a:moveTo>
                  <a:cubicBezTo>
                    <a:pt x="57569" y="412468"/>
                    <a:pt x="-26547" y="257387"/>
                    <a:pt x="6744" y="98113"/>
                  </a:cubicBezTo>
                  <a:cubicBezTo>
                    <a:pt x="34063" y="-33016"/>
                    <a:pt x="365762" y="-32953"/>
                    <a:pt x="393207" y="98113"/>
                  </a:cubicBezTo>
                  <a:cubicBezTo>
                    <a:pt x="426434" y="257387"/>
                    <a:pt x="342382" y="412595"/>
                    <a:pt x="199817" y="412468"/>
                  </a:cubicBezTo>
                  <a:close/>
                </a:path>
              </a:pathLst>
            </a:custGeom>
            <a:solidFill>
              <a:srgbClr val="FED0D6"/>
            </a:solidFill>
            <a:ln w="6346" cap="flat">
              <a:noFill/>
              <a:prstDash val="solid"/>
              <a:miter/>
            </a:ln>
          </p:spPr>
          <p:txBody>
            <a:bodyPr rtlCol="0" anchor="ctr"/>
            <a:lstStyle/>
            <a:p>
              <a:endParaRPr lang="zh-CN" altLang="en-US"/>
            </a:p>
          </p:txBody>
        </p:sp>
        <p:sp>
          <p:nvSpPr>
            <p:cNvPr id="109" name="任意多边形 10">
              <a:extLst>
                <a:ext uri="{FF2B5EF4-FFF2-40B4-BE49-F238E27FC236}">
                  <a16:creationId xmlns:a16="http://schemas.microsoft.com/office/drawing/2014/main" id="{D4B1744A-5CAD-1BC3-A315-932031CB29EC}"/>
                </a:ext>
              </a:extLst>
            </p:cNvPr>
            <p:cNvSpPr/>
            <p:nvPr/>
          </p:nvSpPr>
          <p:spPr>
            <a:xfrm>
              <a:off x="4757636" y="3487392"/>
              <a:ext cx="367502" cy="234313"/>
            </a:xfrm>
            <a:custGeom>
              <a:avLst/>
              <a:gdLst>
                <a:gd name="connsiteX0" fmla="*/ -514 w 324585"/>
                <a:gd name="connsiteY0" fmla="*/ 31541 h 206950"/>
                <a:gd name="connsiteX1" fmla="*/ 303231 w 324585"/>
                <a:gd name="connsiteY1" fmla="*/ 198693 h 206950"/>
                <a:gd name="connsiteX2" fmla="*/ 184045 w 324585"/>
                <a:gd name="connsiteY2" fmla="*/ 21757 h 206950"/>
                <a:gd name="connsiteX3" fmla="*/ -514 w 324585"/>
                <a:gd name="connsiteY3" fmla="*/ 31541 h 206950"/>
              </a:gdLst>
              <a:ahLst/>
              <a:cxnLst>
                <a:cxn ang="0">
                  <a:pos x="connsiteX0" y="connsiteY0"/>
                </a:cxn>
                <a:cxn ang="0">
                  <a:pos x="connsiteX1" y="connsiteY1"/>
                </a:cxn>
                <a:cxn ang="0">
                  <a:pos x="connsiteX2" y="connsiteY2"/>
                </a:cxn>
                <a:cxn ang="0">
                  <a:pos x="connsiteX3" y="connsiteY3"/>
                </a:cxn>
              </a:cxnLst>
              <a:rect l="l" t="t" r="r" b="b"/>
              <a:pathLst>
                <a:path w="324585" h="206950">
                  <a:moveTo>
                    <a:pt x="-514" y="31541"/>
                  </a:moveTo>
                  <a:cubicBezTo>
                    <a:pt x="-514" y="165911"/>
                    <a:pt x="253612" y="230650"/>
                    <a:pt x="303231" y="198693"/>
                  </a:cubicBezTo>
                  <a:cubicBezTo>
                    <a:pt x="352849" y="166737"/>
                    <a:pt x="314158" y="52951"/>
                    <a:pt x="184045" y="21757"/>
                  </a:cubicBezTo>
                  <a:cubicBezTo>
                    <a:pt x="53932" y="-9437"/>
                    <a:pt x="-197" y="-8484"/>
                    <a:pt x="-514" y="31541"/>
                  </a:cubicBezTo>
                  <a:close/>
                </a:path>
              </a:pathLst>
            </a:custGeom>
            <a:solidFill>
              <a:srgbClr val="971D05"/>
            </a:solidFill>
            <a:ln w="6346" cap="flat">
              <a:noFill/>
              <a:prstDash val="solid"/>
              <a:miter/>
            </a:ln>
          </p:spPr>
          <p:txBody>
            <a:bodyPr rtlCol="0" anchor="ctr"/>
            <a:lstStyle/>
            <a:p>
              <a:endParaRPr lang="zh-CN" altLang="en-US"/>
            </a:p>
          </p:txBody>
        </p:sp>
        <p:sp>
          <p:nvSpPr>
            <p:cNvPr id="110" name="任意多边形 11">
              <a:extLst>
                <a:ext uri="{FF2B5EF4-FFF2-40B4-BE49-F238E27FC236}">
                  <a16:creationId xmlns:a16="http://schemas.microsoft.com/office/drawing/2014/main" id="{E3708DC4-D7F3-D43E-E3A2-548D24D3BABB}"/>
                </a:ext>
              </a:extLst>
            </p:cNvPr>
            <p:cNvSpPr/>
            <p:nvPr/>
          </p:nvSpPr>
          <p:spPr>
            <a:xfrm>
              <a:off x="4592900" y="3508707"/>
              <a:ext cx="173053" cy="238281"/>
            </a:xfrm>
            <a:custGeom>
              <a:avLst/>
              <a:gdLst>
                <a:gd name="connsiteX0" fmla="*/ 145428 w 152844"/>
                <a:gd name="connsiteY0" fmla="*/ 11762 h 210454"/>
                <a:gd name="connsiteX1" fmla="*/ 38759 w 152844"/>
                <a:gd name="connsiteY1" fmla="*/ 209790 h 210454"/>
                <a:gd name="connsiteX2" fmla="*/ 27704 w 152844"/>
                <a:gd name="connsiteY2" fmla="*/ 78089 h 210454"/>
                <a:gd name="connsiteX3" fmla="*/ 145428 w 152844"/>
                <a:gd name="connsiteY3" fmla="*/ 11762 h 210454"/>
              </a:gdLst>
              <a:ahLst/>
              <a:cxnLst>
                <a:cxn ang="0">
                  <a:pos x="connsiteX0" y="connsiteY0"/>
                </a:cxn>
                <a:cxn ang="0">
                  <a:pos x="connsiteX1" y="connsiteY1"/>
                </a:cxn>
                <a:cxn ang="0">
                  <a:pos x="connsiteX2" y="connsiteY2"/>
                </a:cxn>
                <a:cxn ang="0">
                  <a:pos x="connsiteX3" y="connsiteY3"/>
                </a:cxn>
              </a:cxnLst>
              <a:rect l="l" t="t" r="r" b="b"/>
              <a:pathLst>
                <a:path w="152844" h="210454">
                  <a:moveTo>
                    <a:pt x="145428" y="11762"/>
                  </a:moveTo>
                  <a:cubicBezTo>
                    <a:pt x="177703" y="76501"/>
                    <a:pt x="89076" y="219320"/>
                    <a:pt x="38759" y="209790"/>
                  </a:cubicBezTo>
                  <a:cubicBezTo>
                    <a:pt x="-11559" y="200261"/>
                    <a:pt x="-11622" y="144416"/>
                    <a:pt x="27704" y="78089"/>
                  </a:cubicBezTo>
                  <a:cubicBezTo>
                    <a:pt x="67030" y="11762"/>
                    <a:pt x="130117" y="-18987"/>
                    <a:pt x="145428" y="11762"/>
                  </a:cubicBezTo>
                  <a:close/>
                </a:path>
              </a:pathLst>
            </a:custGeom>
            <a:solidFill>
              <a:srgbClr val="971D05"/>
            </a:solidFill>
            <a:ln w="6346" cap="flat">
              <a:noFill/>
              <a:prstDash val="solid"/>
              <a:miter/>
            </a:ln>
          </p:spPr>
          <p:txBody>
            <a:bodyPr rtlCol="0" anchor="ctr"/>
            <a:lstStyle/>
            <a:p>
              <a:endParaRPr lang="zh-CN" altLang="en-US"/>
            </a:p>
          </p:txBody>
        </p:sp>
        <p:sp>
          <p:nvSpPr>
            <p:cNvPr id="111" name="任意多边形 12">
              <a:extLst>
                <a:ext uri="{FF2B5EF4-FFF2-40B4-BE49-F238E27FC236}">
                  <a16:creationId xmlns:a16="http://schemas.microsoft.com/office/drawing/2014/main" id="{A7B76276-29CC-7A4B-78A3-CA92D712970B}"/>
                </a:ext>
              </a:extLst>
            </p:cNvPr>
            <p:cNvSpPr/>
            <p:nvPr/>
          </p:nvSpPr>
          <p:spPr>
            <a:xfrm>
              <a:off x="3612370" y="4281731"/>
              <a:ext cx="915035" cy="627652"/>
            </a:xfrm>
            <a:custGeom>
              <a:avLst/>
              <a:gdLst>
                <a:gd name="connsiteX0" fmla="*/ 797158 w 808176"/>
                <a:gd name="connsiteY0" fmla="*/ 72207 h 554354"/>
                <a:gd name="connsiteX1" fmla="*/ 561011 w 808176"/>
                <a:gd name="connsiteY1" fmla="*/ 325698 h 554354"/>
                <a:gd name="connsiteX2" fmla="*/ 47611 w 808176"/>
                <a:gd name="connsiteY2" fmla="*/ 553523 h 554354"/>
                <a:gd name="connsiteX3" fmla="*/ 47611 w 808176"/>
                <a:gd name="connsiteY3" fmla="*/ 451110 h 554354"/>
                <a:gd name="connsiteX4" fmla="*/ 496844 w 808176"/>
                <a:gd name="connsiteY4" fmla="*/ 243743 h 554354"/>
                <a:gd name="connsiteX5" fmla="*/ 650844 w 808176"/>
                <a:gd name="connsiteY5" fmla="*/ 90123 h 554354"/>
                <a:gd name="connsiteX6" fmla="*/ 699637 w 808176"/>
                <a:gd name="connsiteY6" fmla="*/ 36375 h 554354"/>
                <a:gd name="connsiteX7" fmla="*/ 709866 w 808176"/>
                <a:gd name="connsiteY7" fmla="*/ 18459 h 554354"/>
                <a:gd name="connsiteX8" fmla="*/ 709866 w 808176"/>
                <a:gd name="connsiteY8" fmla="*/ 21000 h 554354"/>
                <a:gd name="connsiteX9" fmla="*/ 797158 w 808176"/>
                <a:gd name="connsiteY9" fmla="*/ 72207 h 5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176" h="554354">
                  <a:moveTo>
                    <a:pt x="797158" y="72207"/>
                  </a:moveTo>
                  <a:cubicBezTo>
                    <a:pt x="727280" y="164525"/>
                    <a:pt x="648151" y="249460"/>
                    <a:pt x="561011" y="325698"/>
                  </a:cubicBezTo>
                  <a:cubicBezTo>
                    <a:pt x="422385" y="446027"/>
                    <a:pt x="242717" y="563752"/>
                    <a:pt x="47611" y="553523"/>
                  </a:cubicBezTo>
                  <a:cubicBezTo>
                    <a:pt x="-16556" y="548377"/>
                    <a:pt x="-16556" y="446027"/>
                    <a:pt x="47611" y="451110"/>
                  </a:cubicBezTo>
                  <a:cubicBezTo>
                    <a:pt x="219591" y="461339"/>
                    <a:pt x="376197" y="351302"/>
                    <a:pt x="496844" y="243743"/>
                  </a:cubicBezTo>
                  <a:cubicBezTo>
                    <a:pt x="553323" y="197682"/>
                    <a:pt x="602052" y="143871"/>
                    <a:pt x="650844" y="90123"/>
                  </a:cubicBezTo>
                  <a:cubicBezTo>
                    <a:pt x="668824" y="72207"/>
                    <a:pt x="684199" y="54291"/>
                    <a:pt x="699637" y="36375"/>
                  </a:cubicBezTo>
                  <a:cubicBezTo>
                    <a:pt x="703589" y="30727"/>
                    <a:pt x="707013" y="24730"/>
                    <a:pt x="709866" y="18459"/>
                  </a:cubicBezTo>
                  <a:cubicBezTo>
                    <a:pt x="717553" y="10772"/>
                    <a:pt x="702178" y="31165"/>
                    <a:pt x="709866" y="21000"/>
                  </a:cubicBezTo>
                  <a:cubicBezTo>
                    <a:pt x="748366" y="-30206"/>
                    <a:pt x="838199" y="21000"/>
                    <a:pt x="797158" y="72207"/>
                  </a:cubicBezTo>
                  <a:close/>
                </a:path>
              </a:pathLst>
            </a:custGeom>
            <a:solidFill>
              <a:srgbClr val="FED0D6"/>
            </a:solidFill>
            <a:ln w="6346" cap="flat">
              <a:noFill/>
              <a:prstDash val="solid"/>
              <a:miter/>
            </a:ln>
          </p:spPr>
          <p:txBody>
            <a:bodyPr rtlCol="0" anchor="ctr"/>
            <a:lstStyle/>
            <a:p>
              <a:endParaRPr lang="zh-CN" altLang="en-US"/>
            </a:p>
          </p:txBody>
        </p:sp>
        <p:sp>
          <p:nvSpPr>
            <p:cNvPr id="112" name="任意多边形 13">
              <a:extLst>
                <a:ext uri="{FF2B5EF4-FFF2-40B4-BE49-F238E27FC236}">
                  <a16:creationId xmlns:a16="http://schemas.microsoft.com/office/drawing/2014/main" id="{BBEC4581-8153-6B73-FC64-6D4E04BE1D29}"/>
                </a:ext>
              </a:extLst>
            </p:cNvPr>
            <p:cNvSpPr/>
            <p:nvPr/>
          </p:nvSpPr>
          <p:spPr>
            <a:xfrm>
              <a:off x="5248839" y="3957542"/>
              <a:ext cx="415701" cy="712692"/>
            </a:xfrm>
            <a:custGeom>
              <a:avLst/>
              <a:gdLst>
                <a:gd name="connsiteX0" fmla="*/ 90290 w 367155"/>
                <a:gd name="connsiteY0" fmla="*/ 275691 h 629463"/>
                <a:gd name="connsiteX1" fmla="*/ 229361 w 367155"/>
                <a:gd name="connsiteY1" fmla="*/ 451738 h 629463"/>
                <a:gd name="connsiteX2" fmla="*/ 246959 w 367155"/>
                <a:gd name="connsiteY2" fmla="*/ 471877 h 629463"/>
                <a:gd name="connsiteX3" fmla="*/ 201979 w 367155"/>
                <a:gd name="connsiteY3" fmla="*/ 211016 h 629463"/>
                <a:gd name="connsiteX4" fmla="*/ 194292 w 367155"/>
                <a:gd name="connsiteY4" fmla="*/ 113241 h 629463"/>
                <a:gd name="connsiteX5" fmla="*/ 298420 w 367155"/>
                <a:gd name="connsiteY5" fmla="*/ 6952 h 629463"/>
                <a:gd name="connsiteX6" fmla="*/ 340732 w 367155"/>
                <a:gd name="connsiteY6" fmla="*/ 100280 h 629463"/>
                <a:gd name="connsiteX7" fmla="*/ 314748 w 367155"/>
                <a:gd name="connsiteY7" fmla="*/ 117624 h 629463"/>
                <a:gd name="connsiteX8" fmla="*/ 294544 w 367155"/>
                <a:gd name="connsiteY8" fmla="*/ 135286 h 629463"/>
                <a:gd name="connsiteX9" fmla="*/ 296006 w 367155"/>
                <a:gd name="connsiteY9" fmla="*/ 157077 h 629463"/>
                <a:gd name="connsiteX10" fmla="*/ 320402 w 367155"/>
                <a:gd name="connsiteY10" fmla="*/ 297927 h 629463"/>
                <a:gd name="connsiteX11" fmla="*/ 354518 w 367155"/>
                <a:gd name="connsiteY11" fmla="*/ 572194 h 629463"/>
                <a:gd name="connsiteX12" fmla="*/ 268560 w 367155"/>
                <a:gd name="connsiteY12" fmla="*/ 625243 h 629463"/>
                <a:gd name="connsiteX13" fmla="*/ 170785 w 367155"/>
                <a:gd name="connsiteY13" fmla="*/ 540237 h 629463"/>
                <a:gd name="connsiteX14" fmla="*/ 9668 w 367155"/>
                <a:gd name="connsiteY14" fmla="*/ 340176 h 629463"/>
                <a:gd name="connsiteX15" fmla="*/ 90290 w 367155"/>
                <a:gd name="connsiteY15" fmla="*/ 275437 h 62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155" h="629463">
                  <a:moveTo>
                    <a:pt x="90290" y="275691"/>
                  </a:moveTo>
                  <a:cubicBezTo>
                    <a:pt x="134762" y="336999"/>
                    <a:pt x="181013" y="394877"/>
                    <a:pt x="229361" y="451738"/>
                  </a:cubicBezTo>
                  <a:cubicBezTo>
                    <a:pt x="235714" y="459997"/>
                    <a:pt x="241432" y="465969"/>
                    <a:pt x="246959" y="471877"/>
                  </a:cubicBezTo>
                  <a:cubicBezTo>
                    <a:pt x="235460" y="384267"/>
                    <a:pt x="213478" y="298626"/>
                    <a:pt x="201979" y="211016"/>
                  </a:cubicBezTo>
                  <a:cubicBezTo>
                    <a:pt x="196325" y="179822"/>
                    <a:pt x="189273" y="146277"/>
                    <a:pt x="194292" y="113241"/>
                  </a:cubicBezTo>
                  <a:cubicBezTo>
                    <a:pt x="199692" y="62923"/>
                    <a:pt x="258395" y="30649"/>
                    <a:pt x="298420" y="6952"/>
                  </a:cubicBezTo>
                  <a:cubicBezTo>
                    <a:pt x="353692" y="-26593"/>
                    <a:pt x="396068" y="66735"/>
                    <a:pt x="340732" y="100280"/>
                  </a:cubicBezTo>
                  <a:cubicBezTo>
                    <a:pt x="351342" y="92593"/>
                    <a:pt x="319449" y="115528"/>
                    <a:pt x="314748" y="117624"/>
                  </a:cubicBezTo>
                  <a:cubicBezTo>
                    <a:pt x="304138" y="125311"/>
                    <a:pt x="296705" y="139924"/>
                    <a:pt x="294544" y="135286"/>
                  </a:cubicBezTo>
                  <a:cubicBezTo>
                    <a:pt x="294544" y="141004"/>
                    <a:pt x="296451" y="145642"/>
                    <a:pt x="296006" y="157077"/>
                  </a:cubicBezTo>
                  <a:cubicBezTo>
                    <a:pt x="303375" y="204409"/>
                    <a:pt x="310682" y="251740"/>
                    <a:pt x="320402" y="297927"/>
                  </a:cubicBezTo>
                  <a:cubicBezTo>
                    <a:pt x="335523" y="381090"/>
                    <a:pt x="369321" y="486744"/>
                    <a:pt x="354518" y="572194"/>
                  </a:cubicBezTo>
                  <a:cubicBezTo>
                    <a:pt x="348165" y="614442"/>
                    <a:pt x="311698" y="639474"/>
                    <a:pt x="268560" y="625243"/>
                  </a:cubicBezTo>
                  <a:cubicBezTo>
                    <a:pt x="230124" y="608915"/>
                    <a:pt x="198358" y="569906"/>
                    <a:pt x="170785" y="540237"/>
                  </a:cubicBezTo>
                  <a:cubicBezTo>
                    <a:pt x="113695" y="476343"/>
                    <a:pt x="59922" y="409571"/>
                    <a:pt x="9668" y="340176"/>
                  </a:cubicBezTo>
                  <a:cubicBezTo>
                    <a:pt x="-28451" y="287127"/>
                    <a:pt x="49821" y="223468"/>
                    <a:pt x="90290" y="275437"/>
                  </a:cubicBezTo>
                  <a:close/>
                </a:path>
              </a:pathLst>
            </a:custGeom>
            <a:solidFill>
              <a:srgbClr val="FED0D6"/>
            </a:solidFill>
            <a:ln w="6346" cap="flat">
              <a:noFill/>
              <a:prstDash val="solid"/>
              <a:miter/>
            </a:ln>
          </p:spPr>
          <p:txBody>
            <a:bodyPr rtlCol="0" anchor="ctr"/>
            <a:lstStyle/>
            <a:p>
              <a:endParaRPr lang="zh-CN" altLang="en-US"/>
            </a:p>
          </p:txBody>
        </p:sp>
        <p:sp>
          <p:nvSpPr>
            <p:cNvPr id="113" name="任意多边形 14">
              <a:extLst>
                <a:ext uri="{FF2B5EF4-FFF2-40B4-BE49-F238E27FC236}">
                  <a16:creationId xmlns:a16="http://schemas.microsoft.com/office/drawing/2014/main" id="{C7BA1C72-BBBE-1ABE-15B4-A9D9B06F3D67}"/>
                </a:ext>
              </a:extLst>
            </p:cNvPr>
            <p:cNvSpPr/>
            <p:nvPr/>
          </p:nvSpPr>
          <p:spPr>
            <a:xfrm>
              <a:off x="4494869" y="4089375"/>
              <a:ext cx="731188" cy="915335"/>
            </a:xfrm>
            <a:custGeom>
              <a:avLst/>
              <a:gdLst>
                <a:gd name="connsiteX0" fmla="*/ -514 w 645799"/>
                <a:gd name="connsiteY0" fmla="*/ 61416 h 808441"/>
                <a:gd name="connsiteX1" fmla="*/ 219877 w 645799"/>
                <a:gd name="connsiteY1" fmla="*/ -210 h 808441"/>
                <a:gd name="connsiteX2" fmla="*/ 333662 w 645799"/>
                <a:gd name="connsiteY2" fmla="*/ 71263 h 808441"/>
                <a:gd name="connsiteX3" fmla="*/ 441666 w 645799"/>
                <a:gd name="connsiteY3" fmla="*/ -210 h 808441"/>
                <a:gd name="connsiteX4" fmla="*/ 481564 w 645799"/>
                <a:gd name="connsiteY4" fmla="*/ 3475 h 808441"/>
                <a:gd name="connsiteX5" fmla="*/ 625527 w 645799"/>
                <a:gd name="connsiteY5" fmla="*/ 23360 h 808441"/>
                <a:gd name="connsiteX6" fmla="*/ 637598 w 645799"/>
                <a:gd name="connsiteY6" fmla="*/ 333459 h 808441"/>
                <a:gd name="connsiteX7" fmla="*/ 645285 w 645799"/>
                <a:gd name="connsiteY7" fmla="*/ 792920 h 808441"/>
                <a:gd name="connsiteX8" fmla="*/ 384488 w 645799"/>
                <a:gd name="connsiteY8" fmla="*/ 808231 h 808441"/>
                <a:gd name="connsiteX9" fmla="*/ 20006 w 645799"/>
                <a:gd name="connsiteY9" fmla="*/ 792920 h 808441"/>
                <a:gd name="connsiteX10" fmla="*/ 27694 w 645799"/>
                <a:gd name="connsiteY10" fmla="*/ 333459 h 808441"/>
                <a:gd name="connsiteX11" fmla="*/ -514 w 645799"/>
                <a:gd name="connsiteY11" fmla="*/ 61416 h 80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799" h="808441">
                  <a:moveTo>
                    <a:pt x="-514" y="61416"/>
                  </a:moveTo>
                  <a:lnTo>
                    <a:pt x="219877" y="-210"/>
                  </a:lnTo>
                  <a:cubicBezTo>
                    <a:pt x="235252" y="69103"/>
                    <a:pt x="308250" y="71263"/>
                    <a:pt x="333662" y="71263"/>
                  </a:cubicBezTo>
                  <a:cubicBezTo>
                    <a:pt x="365428" y="71263"/>
                    <a:pt x="426292" y="69103"/>
                    <a:pt x="441666" y="-210"/>
                  </a:cubicBezTo>
                  <a:lnTo>
                    <a:pt x="481564" y="3475"/>
                  </a:lnTo>
                  <a:cubicBezTo>
                    <a:pt x="594142" y="14085"/>
                    <a:pt x="625527" y="23360"/>
                    <a:pt x="625527" y="23360"/>
                  </a:cubicBezTo>
                  <a:cubicBezTo>
                    <a:pt x="597382" y="336508"/>
                    <a:pt x="658436" y="258428"/>
                    <a:pt x="637598" y="333459"/>
                  </a:cubicBezTo>
                  <a:cubicBezTo>
                    <a:pt x="581436" y="535045"/>
                    <a:pt x="645285" y="792920"/>
                    <a:pt x="645285" y="792920"/>
                  </a:cubicBezTo>
                  <a:cubicBezTo>
                    <a:pt x="543317" y="808231"/>
                    <a:pt x="455770" y="808231"/>
                    <a:pt x="384488" y="808231"/>
                  </a:cubicBezTo>
                  <a:cubicBezTo>
                    <a:pt x="17401" y="808231"/>
                    <a:pt x="20006" y="792920"/>
                    <a:pt x="20006" y="792920"/>
                  </a:cubicBezTo>
                  <a:cubicBezTo>
                    <a:pt x="20006" y="792920"/>
                    <a:pt x="85889" y="477866"/>
                    <a:pt x="27694" y="333459"/>
                  </a:cubicBezTo>
                  <a:cubicBezTo>
                    <a:pt x="2281" y="269927"/>
                    <a:pt x="-514" y="61416"/>
                    <a:pt x="-514" y="61416"/>
                  </a:cubicBezTo>
                  <a:close/>
                </a:path>
              </a:pathLst>
            </a:custGeom>
            <a:solidFill>
              <a:srgbClr val="BE5ED3"/>
            </a:solidFill>
            <a:ln w="6346" cap="flat">
              <a:noFill/>
              <a:prstDash val="solid"/>
              <a:miter/>
            </a:ln>
          </p:spPr>
          <p:txBody>
            <a:bodyPr rtlCol="0" anchor="ctr"/>
            <a:lstStyle/>
            <a:p>
              <a:endParaRPr lang="zh-CN" altLang="en-US"/>
            </a:p>
          </p:txBody>
        </p:sp>
        <p:sp>
          <p:nvSpPr>
            <p:cNvPr id="114" name="任意多边形 15">
              <a:extLst>
                <a:ext uri="{FF2B5EF4-FFF2-40B4-BE49-F238E27FC236}">
                  <a16:creationId xmlns:a16="http://schemas.microsoft.com/office/drawing/2014/main" id="{803977E9-2449-7C4E-67DE-A8E4FB5C7BBD}"/>
                </a:ext>
              </a:extLst>
            </p:cNvPr>
            <p:cNvSpPr/>
            <p:nvPr/>
          </p:nvSpPr>
          <p:spPr>
            <a:xfrm>
              <a:off x="4736560" y="4414867"/>
              <a:ext cx="302114" cy="302114"/>
            </a:xfrm>
            <a:custGeom>
              <a:avLst/>
              <a:gdLst>
                <a:gd name="connsiteX0" fmla="*/ 266833 w 266833"/>
                <a:gd name="connsiteY0" fmla="*/ 133417 h 266833"/>
                <a:gd name="connsiteX1" fmla="*/ 133417 w 266833"/>
                <a:gd name="connsiteY1" fmla="*/ 266833 h 266833"/>
                <a:gd name="connsiteX2" fmla="*/ 0 w 266833"/>
                <a:gd name="connsiteY2" fmla="*/ 133417 h 266833"/>
                <a:gd name="connsiteX3" fmla="*/ 133417 w 266833"/>
                <a:gd name="connsiteY3" fmla="*/ 0 h 266833"/>
                <a:gd name="connsiteX4" fmla="*/ 266833 w 266833"/>
                <a:gd name="connsiteY4" fmla="*/ 133417 h 2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3" h="266833">
                  <a:moveTo>
                    <a:pt x="266833" y="133417"/>
                  </a:moveTo>
                  <a:cubicBezTo>
                    <a:pt x="266833" y="207101"/>
                    <a:pt x="207101" y="266833"/>
                    <a:pt x="133417" y="266833"/>
                  </a:cubicBezTo>
                  <a:cubicBezTo>
                    <a:pt x="59733" y="266833"/>
                    <a:pt x="0" y="207101"/>
                    <a:pt x="0" y="133417"/>
                  </a:cubicBezTo>
                  <a:cubicBezTo>
                    <a:pt x="0" y="59733"/>
                    <a:pt x="59733" y="0"/>
                    <a:pt x="133417" y="0"/>
                  </a:cubicBezTo>
                  <a:cubicBezTo>
                    <a:pt x="207101" y="0"/>
                    <a:pt x="266833" y="59733"/>
                    <a:pt x="266833" y="133417"/>
                  </a:cubicBezTo>
                  <a:close/>
                </a:path>
              </a:pathLst>
            </a:custGeom>
            <a:solidFill>
              <a:srgbClr val="FFC545"/>
            </a:solidFill>
            <a:ln w="6346" cap="flat">
              <a:noFill/>
              <a:prstDash val="solid"/>
              <a:miter/>
            </a:ln>
          </p:spPr>
          <p:txBody>
            <a:bodyPr rtlCol="0" anchor="ctr"/>
            <a:lstStyle/>
            <a:p>
              <a:endParaRPr lang="zh-CN" altLang="en-US"/>
            </a:p>
          </p:txBody>
        </p:sp>
        <p:sp>
          <p:nvSpPr>
            <p:cNvPr id="115" name="任意多边形 16">
              <a:extLst>
                <a:ext uri="{FF2B5EF4-FFF2-40B4-BE49-F238E27FC236}">
                  <a16:creationId xmlns:a16="http://schemas.microsoft.com/office/drawing/2014/main" id="{1D49DB58-9E67-9BCF-0A5B-E4FDD87C438F}"/>
                </a:ext>
              </a:extLst>
            </p:cNvPr>
            <p:cNvSpPr/>
            <p:nvPr/>
          </p:nvSpPr>
          <p:spPr>
            <a:xfrm>
              <a:off x="4808492"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116" name="任意多边形 17">
              <a:extLst>
                <a:ext uri="{FF2B5EF4-FFF2-40B4-BE49-F238E27FC236}">
                  <a16:creationId xmlns:a16="http://schemas.microsoft.com/office/drawing/2014/main" id="{697B5E26-58FB-B61F-DA1F-A2C8D94B4AC9}"/>
                </a:ext>
              </a:extLst>
            </p:cNvPr>
            <p:cNvSpPr/>
            <p:nvPr/>
          </p:nvSpPr>
          <p:spPr>
            <a:xfrm>
              <a:off x="4937970"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117" name="任意多边形 18">
              <a:extLst>
                <a:ext uri="{FF2B5EF4-FFF2-40B4-BE49-F238E27FC236}">
                  <a16:creationId xmlns:a16="http://schemas.microsoft.com/office/drawing/2014/main" id="{1C5D9D89-C541-6C67-DDCD-0A0E8BB76E4C}"/>
                </a:ext>
              </a:extLst>
            </p:cNvPr>
            <p:cNvSpPr/>
            <p:nvPr/>
          </p:nvSpPr>
          <p:spPr>
            <a:xfrm>
              <a:off x="4809355" y="4601890"/>
              <a:ext cx="156524" cy="64640"/>
            </a:xfrm>
            <a:custGeom>
              <a:avLst/>
              <a:gdLst>
                <a:gd name="connsiteX0" fmla="*/ -514 w 138245"/>
                <a:gd name="connsiteY0" fmla="*/ -210 h 57091"/>
                <a:gd name="connsiteX1" fmla="*/ 81924 w 138245"/>
                <a:gd name="connsiteY1" fmla="*/ 55596 h 57091"/>
                <a:gd name="connsiteX2" fmla="*/ 137731 w 138245"/>
                <a:gd name="connsiteY2" fmla="*/ -210 h 57091"/>
              </a:gdLst>
              <a:ahLst/>
              <a:cxnLst>
                <a:cxn ang="0">
                  <a:pos x="connsiteX0" y="connsiteY0"/>
                </a:cxn>
                <a:cxn ang="0">
                  <a:pos x="connsiteX1" y="connsiteY1"/>
                </a:cxn>
                <a:cxn ang="0">
                  <a:pos x="connsiteX2" y="connsiteY2"/>
                </a:cxn>
              </a:cxnLst>
              <a:rect l="l" t="t" r="r" b="b"/>
              <a:pathLst>
                <a:path w="138245" h="57091">
                  <a:moveTo>
                    <a:pt x="-514" y="-210"/>
                  </a:moveTo>
                  <a:cubicBezTo>
                    <a:pt x="6836" y="37966"/>
                    <a:pt x="43748" y="62953"/>
                    <a:pt x="81924" y="55596"/>
                  </a:cubicBezTo>
                  <a:cubicBezTo>
                    <a:pt x="110183" y="50152"/>
                    <a:pt x="132286" y="28055"/>
                    <a:pt x="137731" y="-210"/>
                  </a:cubicBezTo>
                  <a:close/>
                </a:path>
              </a:pathLst>
            </a:custGeom>
            <a:solidFill>
              <a:srgbClr val="E27AA5"/>
            </a:solidFill>
            <a:ln w="6346" cap="flat">
              <a:noFill/>
              <a:prstDash val="solid"/>
              <a:miter/>
            </a:ln>
          </p:spPr>
          <p:txBody>
            <a:bodyPr rtlCol="0" anchor="ctr"/>
            <a:lstStyle/>
            <a:p>
              <a:endParaRPr lang="zh-CN" altLang="en-US"/>
            </a:p>
          </p:txBody>
        </p:sp>
        <p:sp>
          <p:nvSpPr>
            <p:cNvPr id="118" name="任意多边形 19">
              <a:extLst>
                <a:ext uri="{FF2B5EF4-FFF2-40B4-BE49-F238E27FC236}">
                  <a16:creationId xmlns:a16="http://schemas.microsoft.com/office/drawing/2014/main" id="{AE6AC8CF-4351-62E9-3152-2AA1C67F3D7E}"/>
                </a:ext>
              </a:extLst>
            </p:cNvPr>
            <p:cNvSpPr/>
            <p:nvPr/>
          </p:nvSpPr>
          <p:spPr>
            <a:xfrm>
              <a:off x="4509837" y="4987374"/>
              <a:ext cx="724245" cy="307437"/>
            </a:xfrm>
            <a:custGeom>
              <a:avLst/>
              <a:gdLst>
                <a:gd name="connsiteX0" fmla="*/ 6214 w 639667"/>
                <a:gd name="connsiteY0" fmla="*/ -210 h 271534"/>
                <a:gd name="connsiteX1" fmla="*/ 632637 w 639667"/>
                <a:gd name="connsiteY1" fmla="*/ -210 h 271534"/>
                <a:gd name="connsiteX2" fmla="*/ 537657 w 639667"/>
                <a:gd name="connsiteY2" fmla="*/ 271325 h 271534"/>
                <a:gd name="connsiteX3" fmla="*/ 101194 w 639667"/>
                <a:gd name="connsiteY3" fmla="*/ 271325 h 271534"/>
                <a:gd name="connsiteX4" fmla="*/ 5897 w 639667"/>
                <a:gd name="connsiteY4" fmla="*/ -210 h 27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667" h="271534">
                  <a:moveTo>
                    <a:pt x="6214" y="-210"/>
                  </a:moveTo>
                  <a:cubicBezTo>
                    <a:pt x="295029" y="15101"/>
                    <a:pt x="632637" y="-210"/>
                    <a:pt x="632637" y="-210"/>
                  </a:cubicBezTo>
                  <a:cubicBezTo>
                    <a:pt x="632637" y="-210"/>
                    <a:pt x="676283" y="271325"/>
                    <a:pt x="537657" y="271325"/>
                  </a:cubicBezTo>
                  <a:lnTo>
                    <a:pt x="101194" y="271325"/>
                  </a:lnTo>
                  <a:cubicBezTo>
                    <a:pt x="-37432" y="271325"/>
                    <a:pt x="5897" y="-210"/>
                    <a:pt x="5897" y="-210"/>
                  </a:cubicBezTo>
                  <a:close/>
                </a:path>
              </a:pathLst>
            </a:custGeom>
            <a:solidFill>
              <a:srgbClr val="00002B"/>
            </a:solidFill>
            <a:ln w="6346" cap="flat">
              <a:noFill/>
              <a:prstDash val="solid"/>
              <a:miter/>
            </a:ln>
          </p:spPr>
          <p:txBody>
            <a:bodyPr rtlCol="0" anchor="ctr"/>
            <a:lstStyle/>
            <a:p>
              <a:endParaRPr lang="zh-CN" altLang="en-US"/>
            </a:p>
          </p:txBody>
        </p:sp>
        <p:sp>
          <p:nvSpPr>
            <p:cNvPr id="124" name="任意多边形 20">
              <a:extLst>
                <a:ext uri="{FF2B5EF4-FFF2-40B4-BE49-F238E27FC236}">
                  <a16:creationId xmlns:a16="http://schemas.microsoft.com/office/drawing/2014/main" id="{E8AF77FC-376F-3D36-FA24-21CDD6607019}"/>
                </a:ext>
              </a:extLst>
            </p:cNvPr>
            <p:cNvSpPr/>
            <p:nvPr/>
          </p:nvSpPr>
          <p:spPr>
            <a:xfrm>
              <a:off x="5524719" y="5246473"/>
              <a:ext cx="230304" cy="183920"/>
            </a:xfrm>
            <a:custGeom>
              <a:avLst/>
              <a:gdLst>
                <a:gd name="connsiteX0" fmla="*/ 27630 w 203409"/>
                <a:gd name="connsiteY0" fmla="*/ -210 h 162442"/>
                <a:gd name="connsiteX1" fmla="*/ 202787 w 203409"/>
                <a:gd name="connsiteY1" fmla="*/ 97057 h 162442"/>
                <a:gd name="connsiteX2" fmla="*/ -514 w 203409"/>
                <a:gd name="connsiteY2" fmla="*/ 161034 h 162442"/>
                <a:gd name="connsiteX3" fmla="*/ 27630 w 203409"/>
                <a:gd name="connsiteY3" fmla="*/ -210 h 162442"/>
              </a:gdLst>
              <a:ahLst/>
              <a:cxnLst>
                <a:cxn ang="0">
                  <a:pos x="connsiteX0" y="connsiteY0"/>
                </a:cxn>
                <a:cxn ang="0">
                  <a:pos x="connsiteX1" y="connsiteY1"/>
                </a:cxn>
                <a:cxn ang="0">
                  <a:pos x="connsiteX2" y="connsiteY2"/>
                </a:cxn>
                <a:cxn ang="0">
                  <a:pos x="connsiteX3" y="connsiteY3"/>
                </a:cxn>
              </a:cxnLst>
              <a:rect l="l" t="t" r="r" b="b"/>
              <a:pathLst>
                <a:path w="203409" h="162442">
                  <a:moveTo>
                    <a:pt x="27630" y="-210"/>
                  </a:moveTo>
                  <a:cubicBezTo>
                    <a:pt x="27630" y="-210"/>
                    <a:pt x="207933" y="20247"/>
                    <a:pt x="202787" y="97057"/>
                  </a:cubicBezTo>
                  <a:cubicBezTo>
                    <a:pt x="200246" y="176408"/>
                    <a:pt x="-514" y="161034"/>
                    <a:pt x="-514" y="161034"/>
                  </a:cubicBezTo>
                  <a:lnTo>
                    <a:pt x="27630" y="-210"/>
                  </a:lnTo>
                  <a:close/>
                </a:path>
              </a:pathLst>
            </a:custGeom>
            <a:solidFill>
              <a:srgbClr val="00002B"/>
            </a:solidFill>
            <a:ln w="6346" cap="flat">
              <a:noFill/>
              <a:prstDash val="solid"/>
              <a:miter/>
            </a:ln>
          </p:spPr>
          <p:txBody>
            <a:bodyPr rtlCol="0" anchor="ctr"/>
            <a:lstStyle/>
            <a:p>
              <a:endParaRPr lang="zh-CN" altLang="en-US"/>
            </a:p>
          </p:txBody>
        </p:sp>
        <p:sp>
          <p:nvSpPr>
            <p:cNvPr id="125" name="任意多边形 21">
              <a:extLst>
                <a:ext uri="{FF2B5EF4-FFF2-40B4-BE49-F238E27FC236}">
                  <a16:creationId xmlns:a16="http://schemas.microsoft.com/office/drawing/2014/main" id="{E370E89A-896E-DA62-9E95-093BD91A12BB}"/>
                </a:ext>
              </a:extLst>
            </p:cNvPr>
            <p:cNvSpPr/>
            <p:nvPr/>
          </p:nvSpPr>
          <p:spPr>
            <a:xfrm>
              <a:off x="4100646" y="5006258"/>
              <a:ext cx="1488236" cy="437236"/>
            </a:xfrm>
            <a:custGeom>
              <a:avLst/>
              <a:gdLst>
                <a:gd name="connsiteX0" fmla="*/ 1313924 w 1314438"/>
                <a:gd name="connsiteY0" fmla="*/ 208966 h 386175"/>
                <a:gd name="connsiteX1" fmla="*/ 2820 w 1314438"/>
                <a:gd name="connsiteY1" fmla="*/ 90797 h 386175"/>
                <a:gd name="connsiteX2" fmla="*/ 1293403 w 1314438"/>
                <a:gd name="connsiteY2" fmla="*/ 385966 h 386175"/>
                <a:gd name="connsiteX3" fmla="*/ 1313924 w 1314438"/>
                <a:gd name="connsiteY3" fmla="*/ 208712 h 386175"/>
              </a:gdLst>
              <a:ahLst/>
              <a:cxnLst>
                <a:cxn ang="0">
                  <a:pos x="connsiteX0" y="connsiteY0"/>
                </a:cxn>
                <a:cxn ang="0">
                  <a:pos x="connsiteX1" y="connsiteY1"/>
                </a:cxn>
                <a:cxn ang="0">
                  <a:pos x="connsiteX2" y="connsiteY2"/>
                </a:cxn>
                <a:cxn ang="0">
                  <a:pos x="connsiteX3" y="connsiteY3"/>
                </a:cxn>
              </a:cxnLst>
              <a:rect l="l" t="t" r="r" b="b"/>
              <a:pathLst>
                <a:path w="1314438" h="386175">
                  <a:moveTo>
                    <a:pt x="1313924" y="208966"/>
                  </a:moveTo>
                  <a:cubicBezTo>
                    <a:pt x="1313924" y="208966"/>
                    <a:pt x="82361" y="-168603"/>
                    <a:pt x="2820" y="90797"/>
                  </a:cubicBezTo>
                  <a:cubicBezTo>
                    <a:pt x="-76722" y="347847"/>
                    <a:pt x="1293403" y="385966"/>
                    <a:pt x="1293403" y="385966"/>
                  </a:cubicBezTo>
                  <a:lnTo>
                    <a:pt x="1313924" y="208712"/>
                  </a:lnTo>
                  <a:close/>
                </a:path>
              </a:pathLst>
            </a:custGeom>
            <a:solidFill>
              <a:srgbClr val="1E2160"/>
            </a:solidFill>
            <a:ln w="6346" cap="flat">
              <a:noFill/>
              <a:prstDash val="solid"/>
              <a:miter/>
            </a:ln>
          </p:spPr>
          <p:txBody>
            <a:bodyPr rtlCol="0" anchor="ctr"/>
            <a:lstStyle/>
            <a:p>
              <a:endParaRPr lang="zh-CN" altLang="en-US"/>
            </a:p>
          </p:txBody>
        </p:sp>
        <p:sp>
          <p:nvSpPr>
            <p:cNvPr id="126" name="任意多边形 22">
              <a:extLst>
                <a:ext uri="{FF2B5EF4-FFF2-40B4-BE49-F238E27FC236}">
                  <a16:creationId xmlns:a16="http://schemas.microsoft.com/office/drawing/2014/main" id="{246C5F3C-AE0E-772A-4D6A-F827AAE39333}"/>
                </a:ext>
              </a:extLst>
            </p:cNvPr>
            <p:cNvSpPr/>
            <p:nvPr/>
          </p:nvSpPr>
          <p:spPr>
            <a:xfrm>
              <a:off x="4002665" y="5286755"/>
              <a:ext cx="235837" cy="184637"/>
            </a:xfrm>
            <a:custGeom>
              <a:avLst/>
              <a:gdLst>
                <a:gd name="connsiteX0" fmla="*/ 169282 w 208296"/>
                <a:gd name="connsiteY0" fmla="*/ -210 h 163075"/>
                <a:gd name="connsiteX1" fmla="*/ -94 w 208296"/>
                <a:gd name="connsiteY1" fmla="*/ 109382 h 163075"/>
                <a:gd name="connsiteX2" fmla="*/ 207782 w 208296"/>
                <a:gd name="connsiteY2" fmla="*/ 157857 h 163075"/>
                <a:gd name="connsiteX3" fmla="*/ 169282 w 208296"/>
                <a:gd name="connsiteY3" fmla="*/ -210 h 163075"/>
              </a:gdLst>
              <a:ahLst/>
              <a:cxnLst>
                <a:cxn ang="0">
                  <a:pos x="connsiteX0" y="connsiteY0"/>
                </a:cxn>
                <a:cxn ang="0">
                  <a:pos x="connsiteX1" y="connsiteY1"/>
                </a:cxn>
                <a:cxn ang="0">
                  <a:pos x="connsiteX2" y="connsiteY2"/>
                </a:cxn>
                <a:cxn ang="0">
                  <a:pos x="connsiteX3" y="connsiteY3"/>
                </a:cxn>
              </a:cxnLst>
              <a:rect l="l" t="t" r="r" b="b"/>
              <a:pathLst>
                <a:path w="208296" h="163075">
                  <a:moveTo>
                    <a:pt x="169282" y="-210"/>
                  </a:moveTo>
                  <a:cubicBezTo>
                    <a:pt x="169282" y="-210"/>
                    <a:pt x="-10322" y="32890"/>
                    <a:pt x="-94" y="109382"/>
                  </a:cubicBezTo>
                  <a:cubicBezTo>
                    <a:pt x="10135" y="185874"/>
                    <a:pt x="207782" y="157857"/>
                    <a:pt x="207782" y="157857"/>
                  </a:cubicBezTo>
                  <a:lnTo>
                    <a:pt x="169282" y="-210"/>
                  </a:lnTo>
                  <a:close/>
                </a:path>
              </a:pathLst>
            </a:custGeom>
            <a:solidFill>
              <a:srgbClr val="00002B"/>
            </a:solidFill>
            <a:ln w="6346" cap="flat">
              <a:noFill/>
              <a:prstDash val="solid"/>
              <a:miter/>
            </a:ln>
          </p:spPr>
          <p:txBody>
            <a:bodyPr rtlCol="0" anchor="ctr"/>
            <a:lstStyle/>
            <a:p>
              <a:endParaRPr lang="zh-CN" altLang="en-US"/>
            </a:p>
          </p:txBody>
        </p:sp>
        <p:sp>
          <p:nvSpPr>
            <p:cNvPr id="127" name="任意多边形 23">
              <a:extLst>
                <a:ext uri="{FF2B5EF4-FFF2-40B4-BE49-F238E27FC236}">
                  <a16:creationId xmlns:a16="http://schemas.microsoft.com/office/drawing/2014/main" id="{3DFBF815-A1D0-D58A-4E9B-CFE4F3BD2B7B}"/>
                </a:ext>
              </a:extLst>
            </p:cNvPr>
            <p:cNvSpPr/>
            <p:nvPr/>
          </p:nvSpPr>
          <p:spPr>
            <a:xfrm>
              <a:off x="4163334" y="4959760"/>
              <a:ext cx="1475212" cy="524448"/>
            </a:xfrm>
            <a:custGeom>
              <a:avLst/>
              <a:gdLst>
                <a:gd name="connsiteX0" fmla="*/ -514 w 1302935"/>
                <a:gd name="connsiteY0" fmla="*/ 288407 h 463202"/>
                <a:gd name="connsiteX1" fmla="*/ 1297439 w 1302935"/>
                <a:gd name="connsiteY1" fmla="*/ 75449 h 463202"/>
                <a:gd name="connsiteX2" fmla="*/ 30298 w 1302935"/>
                <a:gd name="connsiteY2" fmla="*/ 462992 h 463202"/>
                <a:gd name="connsiteX3" fmla="*/ -514 w 1302935"/>
                <a:gd name="connsiteY3" fmla="*/ 288535 h 463202"/>
              </a:gdLst>
              <a:ahLst/>
              <a:cxnLst>
                <a:cxn ang="0">
                  <a:pos x="connsiteX0" y="connsiteY0"/>
                </a:cxn>
                <a:cxn ang="0">
                  <a:pos x="connsiteX1" y="connsiteY1"/>
                </a:cxn>
                <a:cxn ang="0">
                  <a:pos x="connsiteX2" y="connsiteY2"/>
                </a:cxn>
                <a:cxn ang="0">
                  <a:pos x="connsiteX3" y="connsiteY3"/>
                </a:cxn>
              </a:cxnLst>
              <a:rect l="l" t="t" r="r" b="b"/>
              <a:pathLst>
                <a:path w="1302935" h="463202">
                  <a:moveTo>
                    <a:pt x="-514" y="288407"/>
                  </a:moveTo>
                  <a:cubicBezTo>
                    <a:pt x="-514" y="288407"/>
                    <a:pt x="1197376" y="-178551"/>
                    <a:pt x="1297439" y="75449"/>
                  </a:cubicBezTo>
                  <a:cubicBezTo>
                    <a:pt x="1394896" y="326908"/>
                    <a:pt x="30298" y="462992"/>
                    <a:pt x="30298" y="462992"/>
                  </a:cubicBezTo>
                  <a:lnTo>
                    <a:pt x="-514" y="288535"/>
                  </a:lnTo>
                  <a:close/>
                </a:path>
              </a:pathLst>
            </a:custGeom>
            <a:solidFill>
              <a:srgbClr val="2A3072"/>
            </a:solidFill>
            <a:ln w="6346" cap="flat">
              <a:noFill/>
              <a:prstDash val="solid"/>
              <a:miter/>
            </a:ln>
          </p:spPr>
          <p:txBody>
            <a:bodyPr rtlCol="0" anchor="ctr"/>
            <a:lstStyle/>
            <a:p>
              <a:endParaRPr lang="zh-CN" altLang="en-US"/>
            </a:p>
          </p:txBody>
        </p:sp>
        <p:sp>
          <p:nvSpPr>
            <p:cNvPr id="128" name="任意多边形 24">
              <a:extLst>
                <a:ext uri="{FF2B5EF4-FFF2-40B4-BE49-F238E27FC236}">
                  <a16:creationId xmlns:a16="http://schemas.microsoft.com/office/drawing/2014/main" id="{4E2B2855-F6EA-95CB-455F-BD05151179D8}"/>
                </a:ext>
              </a:extLst>
            </p:cNvPr>
            <p:cNvSpPr/>
            <p:nvPr/>
          </p:nvSpPr>
          <p:spPr>
            <a:xfrm>
              <a:off x="4197069" y="4159220"/>
              <a:ext cx="334881" cy="457055"/>
            </a:xfrm>
            <a:custGeom>
              <a:avLst/>
              <a:gdLst>
                <a:gd name="connsiteX0" fmla="*/ 262507 w 295773"/>
                <a:gd name="connsiteY0" fmla="*/ -210 h 403680"/>
                <a:gd name="connsiteX1" fmla="*/ -514 w 295773"/>
                <a:gd name="connsiteY1" fmla="*/ 206522 h 403680"/>
                <a:gd name="connsiteX2" fmla="*/ 151962 w 295773"/>
                <a:gd name="connsiteY2" fmla="*/ 403470 h 403680"/>
                <a:gd name="connsiteX3" fmla="*/ 290969 w 295773"/>
                <a:gd name="connsiteY3" fmla="*/ 272468 h 403680"/>
                <a:gd name="connsiteX4" fmla="*/ 262507 w 295773"/>
                <a:gd name="connsiteY4" fmla="*/ -210 h 40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73" h="403680">
                  <a:moveTo>
                    <a:pt x="262507" y="-210"/>
                  </a:moveTo>
                  <a:cubicBezTo>
                    <a:pt x="262507" y="-210"/>
                    <a:pt x="113843" y="47693"/>
                    <a:pt x="-514" y="206522"/>
                  </a:cubicBezTo>
                  <a:lnTo>
                    <a:pt x="151962" y="403470"/>
                  </a:lnTo>
                  <a:cubicBezTo>
                    <a:pt x="151962" y="403470"/>
                    <a:pt x="278326" y="317766"/>
                    <a:pt x="290969" y="272468"/>
                  </a:cubicBezTo>
                  <a:cubicBezTo>
                    <a:pt x="309393" y="206395"/>
                    <a:pt x="262507" y="-210"/>
                    <a:pt x="262507" y="-210"/>
                  </a:cubicBezTo>
                  <a:close/>
                </a:path>
              </a:pathLst>
            </a:custGeom>
            <a:solidFill>
              <a:srgbClr val="BE5ED3"/>
            </a:solidFill>
            <a:ln w="6346" cap="flat">
              <a:noFill/>
              <a:prstDash val="solid"/>
              <a:miter/>
            </a:ln>
          </p:spPr>
          <p:txBody>
            <a:bodyPr rtlCol="0" anchor="ctr"/>
            <a:lstStyle/>
            <a:p>
              <a:endParaRPr lang="zh-CN" altLang="en-US"/>
            </a:p>
          </p:txBody>
        </p:sp>
        <p:sp>
          <p:nvSpPr>
            <p:cNvPr id="129" name="任意多边形 25">
              <a:extLst>
                <a:ext uri="{FF2B5EF4-FFF2-40B4-BE49-F238E27FC236}">
                  <a16:creationId xmlns:a16="http://schemas.microsoft.com/office/drawing/2014/main" id="{73A5BDD5-5D96-4949-6236-92716EE9F7EF}"/>
                </a:ext>
              </a:extLst>
            </p:cNvPr>
            <p:cNvSpPr/>
            <p:nvPr/>
          </p:nvSpPr>
          <p:spPr>
            <a:xfrm>
              <a:off x="5168201" y="4116061"/>
              <a:ext cx="316452" cy="449862"/>
            </a:xfrm>
            <a:custGeom>
              <a:avLst/>
              <a:gdLst>
                <a:gd name="connsiteX0" fmla="*/ 30827 w 279496"/>
                <a:gd name="connsiteY0" fmla="*/ -210 h 397327"/>
                <a:gd name="connsiteX1" fmla="*/ 278982 w 279496"/>
                <a:gd name="connsiteY1" fmla="*/ 203092 h 397327"/>
                <a:gd name="connsiteX2" fmla="*/ 134892 w 279496"/>
                <a:gd name="connsiteY2" fmla="*/ 397117 h 397327"/>
                <a:gd name="connsiteX3" fmla="*/ 3508 w 279496"/>
                <a:gd name="connsiteY3" fmla="*/ 268148 h 397327"/>
                <a:gd name="connsiteX4" fmla="*/ 30827 w 279496"/>
                <a:gd name="connsiteY4" fmla="*/ -210 h 3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96" h="397327">
                  <a:moveTo>
                    <a:pt x="30827" y="-210"/>
                  </a:moveTo>
                  <a:cubicBezTo>
                    <a:pt x="30827" y="-210"/>
                    <a:pt x="161575" y="21899"/>
                    <a:pt x="278982" y="203092"/>
                  </a:cubicBezTo>
                  <a:lnTo>
                    <a:pt x="134892" y="397117"/>
                  </a:lnTo>
                  <a:cubicBezTo>
                    <a:pt x="134892" y="397117"/>
                    <a:pt x="15452" y="312747"/>
                    <a:pt x="3508" y="268148"/>
                  </a:cubicBezTo>
                  <a:cubicBezTo>
                    <a:pt x="-13899" y="203155"/>
                    <a:pt x="30827" y="-210"/>
                    <a:pt x="30827" y="-210"/>
                  </a:cubicBezTo>
                  <a:close/>
                </a:path>
              </a:pathLst>
            </a:custGeom>
            <a:solidFill>
              <a:srgbClr val="BE5ED3"/>
            </a:solidFill>
            <a:ln w="6346" cap="flat">
              <a:noFill/>
              <a:prstDash val="solid"/>
              <a:miter/>
            </a:ln>
          </p:spPr>
          <p:txBody>
            <a:bodyPr rtlCol="0" anchor="ctr"/>
            <a:lstStyle/>
            <a:p>
              <a:endParaRPr lang="zh-CN" altLang="en-US"/>
            </a:p>
          </p:txBody>
        </p:sp>
        <p:sp>
          <p:nvSpPr>
            <p:cNvPr id="130" name="任意多边形 26">
              <a:extLst>
                <a:ext uri="{FF2B5EF4-FFF2-40B4-BE49-F238E27FC236}">
                  <a16:creationId xmlns:a16="http://schemas.microsoft.com/office/drawing/2014/main" id="{D50726F6-9171-AABC-344B-7FAD77A62824}"/>
                </a:ext>
              </a:extLst>
            </p:cNvPr>
            <p:cNvSpPr/>
            <p:nvPr/>
          </p:nvSpPr>
          <p:spPr>
            <a:xfrm>
              <a:off x="3207781" y="3560975"/>
              <a:ext cx="1486066" cy="1759003"/>
            </a:xfrm>
            <a:custGeom>
              <a:avLst/>
              <a:gdLst>
                <a:gd name="connsiteX0" fmla="*/ 933471 w 1312521"/>
                <a:gd name="connsiteY0" fmla="*/ 872704 h 1553585"/>
                <a:gd name="connsiteX1" fmla="*/ 1030738 w 1312521"/>
                <a:gd name="connsiteY1" fmla="*/ 1006121 h 1553585"/>
                <a:gd name="connsiteX2" fmla="*/ 1002848 w 1312521"/>
                <a:gd name="connsiteY2" fmla="*/ 1177656 h 1553585"/>
                <a:gd name="connsiteX3" fmla="*/ 831211 w 1312521"/>
                <a:gd name="connsiteY3" fmla="*/ 1152962 h 1553585"/>
                <a:gd name="connsiteX4" fmla="*/ 830677 w 1312521"/>
                <a:gd name="connsiteY4" fmla="*/ 1152244 h 1553585"/>
                <a:gd name="connsiteX5" fmla="*/ 674897 w 1312521"/>
                <a:gd name="connsiteY5" fmla="*/ 940874 h 1553585"/>
                <a:gd name="connsiteX6" fmla="*/ 674008 w 1312521"/>
                <a:gd name="connsiteY6" fmla="*/ 935220 h 1553585"/>
                <a:gd name="connsiteX7" fmla="*/ 669942 w 1312521"/>
                <a:gd name="connsiteY7" fmla="*/ 931217 h 1553585"/>
                <a:gd name="connsiteX8" fmla="*/ 695354 w 1312521"/>
                <a:gd name="connsiteY8" fmla="*/ 758792 h 1553585"/>
                <a:gd name="connsiteX9" fmla="*/ 761046 w 1312521"/>
                <a:gd name="connsiteY9" fmla="*/ 359495 h 1553585"/>
                <a:gd name="connsiteX10" fmla="*/ 364075 w 1312521"/>
                <a:gd name="connsiteY10" fmla="*/ 301001 h 1553585"/>
                <a:gd name="connsiteX11" fmla="*/ 362321 w 1312521"/>
                <a:gd name="connsiteY11" fmla="*/ 302316 h 1553585"/>
                <a:gd name="connsiteX12" fmla="*/ 248727 w 1312521"/>
                <a:gd name="connsiteY12" fmla="*/ 557015 h 1553585"/>
                <a:gd name="connsiteX13" fmla="*/ 137946 w 1312521"/>
                <a:gd name="connsiteY13" fmla="*/ 696670 h 1553585"/>
                <a:gd name="connsiteX14" fmla="*/ 136910 w 1312521"/>
                <a:gd name="connsiteY14" fmla="*/ 696785 h 1553585"/>
                <a:gd name="connsiteX15" fmla="*/ 2668 w 1312521"/>
                <a:gd name="connsiteY15" fmla="*/ 586557 h 1553585"/>
                <a:gd name="connsiteX16" fmla="*/ 216389 w 1312521"/>
                <a:gd name="connsiteY16" fmla="*/ 102509 h 1553585"/>
                <a:gd name="connsiteX17" fmla="*/ 960282 w 1312521"/>
                <a:gd name="connsiteY17" fmla="*/ 215786 h 1553585"/>
                <a:gd name="connsiteX18" fmla="*/ 933471 w 1312521"/>
                <a:gd name="connsiteY18" fmla="*/ 872704 h 1553585"/>
                <a:gd name="connsiteX19" fmla="*/ 1259071 w 1312521"/>
                <a:gd name="connsiteY19" fmla="*/ 1318824 h 1553585"/>
                <a:gd name="connsiteX20" fmla="*/ 1287153 w 1312521"/>
                <a:gd name="connsiteY20" fmla="*/ 1357388 h 1553585"/>
                <a:gd name="connsiteX21" fmla="*/ 1259199 w 1312521"/>
                <a:gd name="connsiteY21" fmla="*/ 1528923 h 1553585"/>
                <a:gd name="connsiteX22" fmla="*/ 1087644 w 1312521"/>
                <a:gd name="connsiteY22" fmla="*/ 1504260 h 1553585"/>
                <a:gd name="connsiteX23" fmla="*/ 1087091 w 1312521"/>
                <a:gd name="connsiteY23" fmla="*/ 1503511 h 1553585"/>
                <a:gd name="connsiteX24" fmla="*/ 1061678 w 1312521"/>
                <a:gd name="connsiteY24" fmla="*/ 1465391 h 1553585"/>
                <a:gd name="connsiteX25" fmla="*/ 1087091 w 1312521"/>
                <a:gd name="connsiteY25" fmla="*/ 1292967 h 1553585"/>
                <a:gd name="connsiteX26" fmla="*/ 1259199 w 1312521"/>
                <a:gd name="connsiteY26" fmla="*/ 1318379 h 155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2521" h="1553585">
                  <a:moveTo>
                    <a:pt x="933471" y="872704"/>
                  </a:moveTo>
                  <a:lnTo>
                    <a:pt x="1030738" y="1006121"/>
                  </a:lnTo>
                  <a:cubicBezTo>
                    <a:pt x="1071971" y="1062410"/>
                    <a:pt x="1061551" y="1137187"/>
                    <a:pt x="1002848" y="1177656"/>
                  </a:cubicBezTo>
                  <a:cubicBezTo>
                    <a:pt x="948630" y="1218234"/>
                    <a:pt x="871788" y="1207179"/>
                    <a:pt x="831211" y="1152962"/>
                  </a:cubicBezTo>
                  <a:cubicBezTo>
                    <a:pt x="831033" y="1152720"/>
                    <a:pt x="830855" y="1152485"/>
                    <a:pt x="830677" y="1152244"/>
                  </a:cubicBezTo>
                  <a:lnTo>
                    <a:pt x="674897" y="940874"/>
                  </a:lnTo>
                  <a:cubicBezTo>
                    <a:pt x="673246" y="937633"/>
                    <a:pt x="676486" y="935982"/>
                    <a:pt x="674008" y="935220"/>
                  </a:cubicBezTo>
                  <a:cubicBezTo>
                    <a:pt x="671530" y="934457"/>
                    <a:pt x="671594" y="934457"/>
                    <a:pt x="669942" y="931217"/>
                  </a:cubicBezTo>
                  <a:cubicBezTo>
                    <a:pt x="630362" y="878168"/>
                    <a:pt x="642369" y="798499"/>
                    <a:pt x="695354" y="758792"/>
                  </a:cubicBezTo>
                  <a:cubicBezTo>
                    <a:pt x="824769" y="665400"/>
                    <a:pt x="855010" y="486495"/>
                    <a:pt x="761046" y="359495"/>
                  </a:cubicBezTo>
                  <a:cubicBezTo>
                    <a:pt x="667578" y="233721"/>
                    <a:pt x="489849" y="207534"/>
                    <a:pt x="364075" y="301001"/>
                  </a:cubicBezTo>
                  <a:cubicBezTo>
                    <a:pt x="363490" y="301439"/>
                    <a:pt x="362906" y="301878"/>
                    <a:pt x="362321" y="302316"/>
                  </a:cubicBezTo>
                  <a:cubicBezTo>
                    <a:pt x="281636" y="360797"/>
                    <a:pt x="238326" y="457912"/>
                    <a:pt x="248727" y="557015"/>
                  </a:cubicBezTo>
                  <a:cubicBezTo>
                    <a:pt x="256700" y="626169"/>
                    <a:pt x="207101" y="688697"/>
                    <a:pt x="137946" y="696670"/>
                  </a:cubicBezTo>
                  <a:cubicBezTo>
                    <a:pt x="137603" y="696708"/>
                    <a:pt x="137254" y="696747"/>
                    <a:pt x="136910" y="696785"/>
                  </a:cubicBezTo>
                  <a:cubicBezTo>
                    <a:pt x="68106" y="701741"/>
                    <a:pt x="9847" y="656252"/>
                    <a:pt x="2668" y="586557"/>
                  </a:cubicBezTo>
                  <a:cubicBezTo>
                    <a:pt x="-18056" y="398554"/>
                    <a:pt x="63493" y="213855"/>
                    <a:pt x="216389" y="102509"/>
                  </a:cubicBezTo>
                  <a:cubicBezTo>
                    <a:pt x="453375" y="-70456"/>
                    <a:pt x="785519" y="-19878"/>
                    <a:pt x="960282" y="215786"/>
                  </a:cubicBezTo>
                  <a:cubicBezTo>
                    <a:pt x="1106405" y="415975"/>
                    <a:pt x="1089251" y="688017"/>
                    <a:pt x="933471" y="872704"/>
                  </a:cubicBezTo>
                  <a:close/>
                  <a:moveTo>
                    <a:pt x="1259071" y="1318824"/>
                  </a:moveTo>
                  <a:lnTo>
                    <a:pt x="1287153" y="1357388"/>
                  </a:lnTo>
                  <a:cubicBezTo>
                    <a:pt x="1328321" y="1413677"/>
                    <a:pt x="1317902" y="1488454"/>
                    <a:pt x="1259199" y="1528923"/>
                  </a:cubicBezTo>
                  <a:cubicBezTo>
                    <a:pt x="1205012" y="1569488"/>
                    <a:pt x="1128209" y="1558440"/>
                    <a:pt x="1087644" y="1504260"/>
                  </a:cubicBezTo>
                  <a:cubicBezTo>
                    <a:pt x="1087460" y="1504013"/>
                    <a:pt x="1087275" y="1503758"/>
                    <a:pt x="1087091" y="1503511"/>
                  </a:cubicBezTo>
                  <a:lnTo>
                    <a:pt x="1061678" y="1465391"/>
                  </a:lnTo>
                  <a:cubicBezTo>
                    <a:pt x="1019684" y="1411517"/>
                    <a:pt x="1034106" y="1332610"/>
                    <a:pt x="1087091" y="1292967"/>
                  </a:cubicBezTo>
                  <a:cubicBezTo>
                    <a:pt x="1141671" y="1252592"/>
                    <a:pt x="1218621" y="1263958"/>
                    <a:pt x="1259199" y="1318379"/>
                  </a:cubicBezTo>
                  <a:close/>
                </a:path>
              </a:pathLst>
            </a:custGeom>
            <a:solidFill>
              <a:srgbClr val="FFC545"/>
            </a:solidFill>
            <a:ln w="6346" cap="flat">
              <a:noFill/>
              <a:prstDash val="solid"/>
              <a:miter/>
            </a:ln>
          </p:spPr>
          <p:txBody>
            <a:bodyPr rtlCol="0" anchor="ctr"/>
            <a:lstStyle/>
            <a:p>
              <a:endParaRPr lang="zh-CN" altLang="en-US"/>
            </a:p>
          </p:txBody>
        </p:sp>
        <p:sp>
          <p:nvSpPr>
            <p:cNvPr id="131" name="任意多边形 27">
              <a:extLst>
                <a:ext uri="{FF2B5EF4-FFF2-40B4-BE49-F238E27FC236}">
                  <a16:creationId xmlns:a16="http://schemas.microsoft.com/office/drawing/2014/main" id="{4ACC4655-CF95-D5B1-F94E-5064388ACAB0}"/>
                </a:ext>
              </a:extLst>
            </p:cNvPr>
            <p:cNvSpPr/>
            <p:nvPr/>
          </p:nvSpPr>
          <p:spPr>
            <a:xfrm>
              <a:off x="6164723" y="1962102"/>
              <a:ext cx="703194" cy="564027"/>
            </a:xfrm>
            <a:custGeom>
              <a:avLst/>
              <a:gdLst>
                <a:gd name="connsiteX0" fmla="*/ 577794 w 621074"/>
                <a:gd name="connsiteY0" fmla="*/ 416455 h 498159"/>
                <a:gd name="connsiteX1" fmla="*/ 538976 w 621074"/>
                <a:gd name="connsiteY1" fmla="*/ 192061 h 498159"/>
                <a:gd name="connsiteX2" fmla="*/ 398317 w 621074"/>
                <a:gd name="connsiteY2" fmla="*/ 31135 h 498159"/>
                <a:gd name="connsiteX3" fmla="*/ 10265 w 621074"/>
                <a:gd name="connsiteY3" fmla="*/ 121159 h 498159"/>
                <a:gd name="connsiteX4" fmla="*/ 38156 w 621074"/>
                <a:gd name="connsiteY4" fmla="*/ 265504 h 498159"/>
                <a:gd name="connsiteX5" fmla="*/ 65983 w 621074"/>
                <a:gd name="connsiteY5" fmla="*/ 440152 h 498159"/>
                <a:gd name="connsiteX6" fmla="*/ 577794 w 621074"/>
                <a:gd name="connsiteY6" fmla="*/ 416455 h 4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074" h="498159">
                  <a:moveTo>
                    <a:pt x="577794" y="416455"/>
                  </a:moveTo>
                  <a:cubicBezTo>
                    <a:pt x="667819" y="254576"/>
                    <a:pt x="596536" y="161629"/>
                    <a:pt x="538976" y="192061"/>
                  </a:cubicBezTo>
                  <a:cubicBezTo>
                    <a:pt x="538976" y="192061"/>
                    <a:pt x="530399" y="91617"/>
                    <a:pt x="398317" y="31135"/>
                  </a:cubicBezTo>
                  <a:cubicBezTo>
                    <a:pt x="245841" y="-38750"/>
                    <a:pt x="48893" y="15633"/>
                    <a:pt x="10265" y="121159"/>
                  </a:cubicBezTo>
                  <a:cubicBezTo>
                    <a:pt x="-25186" y="218554"/>
                    <a:pt x="38156" y="265504"/>
                    <a:pt x="38156" y="265504"/>
                  </a:cubicBezTo>
                  <a:cubicBezTo>
                    <a:pt x="38156" y="265504"/>
                    <a:pt x="-1043" y="335388"/>
                    <a:pt x="65983" y="440152"/>
                  </a:cubicBezTo>
                  <a:cubicBezTo>
                    <a:pt x="133009" y="544916"/>
                    <a:pt x="537515" y="488945"/>
                    <a:pt x="577794" y="416455"/>
                  </a:cubicBezTo>
                  <a:close/>
                </a:path>
              </a:pathLst>
            </a:custGeom>
            <a:solidFill>
              <a:srgbClr val="981D04"/>
            </a:solidFill>
            <a:ln w="6346" cap="flat">
              <a:noFill/>
              <a:prstDash val="solid"/>
              <a:miter/>
            </a:ln>
          </p:spPr>
          <p:txBody>
            <a:bodyPr rtlCol="0" anchor="ctr"/>
            <a:lstStyle/>
            <a:p>
              <a:endParaRPr lang="zh-CN" altLang="en-US"/>
            </a:p>
          </p:txBody>
        </p:sp>
        <p:sp>
          <p:nvSpPr>
            <p:cNvPr id="132" name="任意多边形 28">
              <a:extLst>
                <a:ext uri="{FF2B5EF4-FFF2-40B4-BE49-F238E27FC236}">
                  <a16:creationId xmlns:a16="http://schemas.microsoft.com/office/drawing/2014/main" id="{ED4E1661-B267-A4FD-4441-8F2357EBE0D7}"/>
                </a:ext>
              </a:extLst>
            </p:cNvPr>
            <p:cNvSpPr/>
            <p:nvPr/>
          </p:nvSpPr>
          <p:spPr>
            <a:xfrm>
              <a:off x="6390997" y="2695691"/>
              <a:ext cx="273341" cy="276362"/>
            </a:xfrm>
            <a:custGeom>
              <a:avLst/>
              <a:gdLst>
                <a:gd name="connsiteX0" fmla="*/ 120196 w 241420"/>
                <a:gd name="connsiteY0" fmla="*/ 243879 h 244088"/>
                <a:gd name="connsiteX1" fmla="*/ 120196 w 241420"/>
                <a:gd name="connsiteY1" fmla="*/ 243879 h 244088"/>
                <a:gd name="connsiteX2" fmla="*/ -514 w 241420"/>
                <a:gd name="connsiteY2" fmla="*/ 160017 h 244088"/>
                <a:gd name="connsiteX3" fmla="*/ -514 w 241420"/>
                <a:gd name="connsiteY3" fmla="*/ -210 h 244088"/>
                <a:gd name="connsiteX4" fmla="*/ 240906 w 241420"/>
                <a:gd name="connsiteY4" fmla="*/ -210 h 244088"/>
                <a:gd name="connsiteX5" fmla="*/ 240906 w 241420"/>
                <a:gd name="connsiteY5" fmla="*/ 160335 h 244088"/>
                <a:gd name="connsiteX6" fmla="*/ 120958 w 241420"/>
                <a:gd name="connsiteY6" fmla="*/ 243752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20" h="244088">
                  <a:moveTo>
                    <a:pt x="120196" y="243879"/>
                  </a:moveTo>
                  <a:lnTo>
                    <a:pt x="120196" y="243879"/>
                  </a:lnTo>
                  <a:cubicBezTo>
                    <a:pt x="53551" y="243879"/>
                    <a:pt x="-514" y="206332"/>
                    <a:pt x="-514" y="160017"/>
                  </a:cubicBezTo>
                  <a:lnTo>
                    <a:pt x="-514" y="-210"/>
                  </a:lnTo>
                  <a:lnTo>
                    <a:pt x="240906" y="-210"/>
                  </a:lnTo>
                  <a:lnTo>
                    <a:pt x="240906" y="160335"/>
                  </a:lnTo>
                  <a:cubicBezTo>
                    <a:pt x="240906" y="206395"/>
                    <a:pt x="187222" y="243752"/>
                    <a:pt x="120958" y="243752"/>
                  </a:cubicBezTo>
                  <a:close/>
                </a:path>
              </a:pathLst>
            </a:custGeom>
            <a:solidFill>
              <a:srgbClr val="FF93B1"/>
            </a:solidFill>
            <a:ln w="6346" cap="flat">
              <a:noFill/>
              <a:prstDash val="solid"/>
              <a:miter/>
            </a:ln>
          </p:spPr>
          <p:txBody>
            <a:bodyPr rtlCol="0" anchor="ctr"/>
            <a:lstStyle/>
            <a:p>
              <a:endParaRPr lang="zh-CN" altLang="en-US"/>
            </a:p>
          </p:txBody>
        </p:sp>
        <p:sp>
          <p:nvSpPr>
            <p:cNvPr id="133" name="任意多边形 29">
              <a:extLst>
                <a:ext uri="{FF2B5EF4-FFF2-40B4-BE49-F238E27FC236}">
                  <a16:creationId xmlns:a16="http://schemas.microsoft.com/office/drawing/2014/main" id="{E8BB2E59-5F92-0206-77D8-66F0CD0D73F3}"/>
                </a:ext>
              </a:extLst>
            </p:cNvPr>
            <p:cNvSpPr/>
            <p:nvPr/>
          </p:nvSpPr>
          <p:spPr>
            <a:xfrm>
              <a:off x="6190954" y="2434905"/>
              <a:ext cx="140645" cy="163868"/>
            </a:xfrm>
            <a:custGeom>
              <a:avLst/>
              <a:gdLst>
                <a:gd name="connsiteX0" fmla="*/ 89827 w 124220"/>
                <a:gd name="connsiteY0" fmla="*/ 32284 h 144731"/>
                <a:gd name="connsiteX1" fmla="*/ -514 w 124220"/>
                <a:gd name="connsiteY1" fmla="*/ 54139 h 144731"/>
                <a:gd name="connsiteX2" fmla="*/ 109904 w 124220"/>
                <a:gd name="connsiteY2" fmla="*/ 127518 h 144731"/>
                <a:gd name="connsiteX3" fmla="*/ 89827 w 124220"/>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220" h="144731">
                  <a:moveTo>
                    <a:pt x="89827" y="32284"/>
                  </a:moveTo>
                  <a:cubicBezTo>
                    <a:pt x="47960" y="-30739"/>
                    <a:pt x="-514" y="9730"/>
                    <a:pt x="-514" y="54139"/>
                  </a:cubicBezTo>
                  <a:cubicBezTo>
                    <a:pt x="-514" y="118306"/>
                    <a:pt x="69752" y="173579"/>
                    <a:pt x="109904" y="127518"/>
                  </a:cubicBezTo>
                  <a:cubicBezTo>
                    <a:pt x="150056" y="81458"/>
                    <a:pt x="89827" y="32221"/>
                    <a:pt x="89827" y="32221"/>
                  </a:cubicBezTo>
                  <a:close/>
                </a:path>
              </a:pathLst>
            </a:custGeom>
            <a:solidFill>
              <a:srgbClr val="FED0D6"/>
            </a:solidFill>
            <a:ln w="6346" cap="flat">
              <a:noFill/>
              <a:prstDash val="solid"/>
              <a:miter/>
            </a:ln>
          </p:spPr>
          <p:txBody>
            <a:bodyPr rtlCol="0" anchor="ctr"/>
            <a:lstStyle/>
            <a:p>
              <a:endParaRPr lang="zh-CN" altLang="en-US"/>
            </a:p>
          </p:txBody>
        </p:sp>
        <p:sp>
          <p:nvSpPr>
            <p:cNvPr id="134" name="任意多边形 30">
              <a:extLst>
                <a:ext uri="{FF2B5EF4-FFF2-40B4-BE49-F238E27FC236}">
                  <a16:creationId xmlns:a16="http://schemas.microsoft.com/office/drawing/2014/main" id="{12F31AF5-06A1-EAE3-5860-45AB1370554C}"/>
                </a:ext>
              </a:extLst>
            </p:cNvPr>
            <p:cNvSpPr/>
            <p:nvPr/>
          </p:nvSpPr>
          <p:spPr>
            <a:xfrm>
              <a:off x="6727091" y="2434905"/>
              <a:ext cx="140816" cy="163868"/>
            </a:xfrm>
            <a:custGeom>
              <a:avLst/>
              <a:gdLst>
                <a:gd name="connsiteX0" fmla="*/ 33579 w 124371"/>
                <a:gd name="connsiteY0" fmla="*/ 32284 h 144731"/>
                <a:gd name="connsiteX1" fmla="*/ 123857 w 124371"/>
                <a:gd name="connsiteY1" fmla="*/ 54139 h 144731"/>
                <a:gd name="connsiteX2" fmla="*/ 13439 w 124371"/>
                <a:gd name="connsiteY2" fmla="*/ 127518 h 144731"/>
                <a:gd name="connsiteX3" fmla="*/ 33579 w 124371"/>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371" h="144731">
                  <a:moveTo>
                    <a:pt x="33579" y="32284"/>
                  </a:moveTo>
                  <a:cubicBezTo>
                    <a:pt x="75319" y="-30739"/>
                    <a:pt x="123857" y="9730"/>
                    <a:pt x="123857" y="54139"/>
                  </a:cubicBezTo>
                  <a:cubicBezTo>
                    <a:pt x="123857" y="118306"/>
                    <a:pt x="53972" y="173579"/>
                    <a:pt x="13439" y="127518"/>
                  </a:cubicBezTo>
                  <a:cubicBezTo>
                    <a:pt x="-27095" y="81458"/>
                    <a:pt x="33579" y="32221"/>
                    <a:pt x="33579" y="32221"/>
                  </a:cubicBezTo>
                  <a:close/>
                </a:path>
              </a:pathLst>
            </a:custGeom>
            <a:solidFill>
              <a:srgbClr val="FED0D6"/>
            </a:solidFill>
            <a:ln w="6346" cap="flat">
              <a:noFill/>
              <a:prstDash val="solid"/>
              <a:miter/>
            </a:ln>
          </p:spPr>
          <p:txBody>
            <a:bodyPr rtlCol="0" anchor="ctr"/>
            <a:lstStyle/>
            <a:p>
              <a:endParaRPr lang="zh-CN" altLang="en-US"/>
            </a:p>
          </p:txBody>
        </p:sp>
        <p:sp>
          <p:nvSpPr>
            <p:cNvPr id="135" name="任意多边形 31">
              <a:extLst>
                <a:ext uri="{FF2B5EF4-FFF2-40B4-BE49-F238E27FC236}">
                  <a16:creationId xmlns:a16="http://schemas.microsoft.com/office/drawing/2014/main" id="{5E07BB62-15DF-E9F7-3899-286D1A255531}"/>
                </a:ext>
              </a:extLst>
            </p:cNvPr>
            <p:cNvSpPr/>
            <p:nvPr/>
          </p:nvSpPr>
          <p:spPr>
            <a:xfrm>
              <a:off x="6265196" y="2209296"/>
              <a:ext cx="527030" cy="543940"/>
            </a:xfrm>
            <a:custGeom>
              <a:avLst/>
              <a:gdLst>
                <a:gd name="connsiteX0" fmla="*/ 232068 w 465483"/>
                <a:gd name="connsiteY0" fmla="*/ 480209 h 480418"/>
                <a:gd name="connsiteX1" fmla="*/ 7928 w 465483"/>
                <a:gd name="connsiteY1" fmla="*/ 114266 h 480418"/>
                <a:gd name="connsiteX2" fmla="*/ 456589 w 465483"/>
                <a:gd name="connsiteY2" fmla="*/ 114266 h 480418"/>
                <a:gd name="connsiteX3" fmla="*/ 232068 w 465483"/>
                <a:gd name="connsiteY3" fmla="*/ 480209 h 480418"/>
              </a:gdLst>
              <a:ahLst/>
              <a:cxnLst>
                <a:cxn ang="0">
                  <a:pos x="connsiteX0" y="connsiteY0"/>
                </a:cxn>
                <a:cxn ang="0">
                  <a:pos x="connsiteX1" y="connsiteY1"/>
                </a:cxn>
                <a:cxn ang="0">
                  <a:pos x="connsiteX2" y="connsiteY2"/>
                </a:cxn>
                <a:cxn ang="0">
                  <a:pos x="connsiteX3" y="connsiteY3"/>
                </a:cxn>
              </a:cxnLst>
              <a:rect l="l" t="t" r="r" b="b"/>
              <a:pathLst>
                <a:path w="465483" h="480418">
                  <a:moveTo>
                    <a:pt x="232068" y="480209"/>
                  </a:moveTo>
                  <a:cubicBezTo>
                    <a:pt x="66886" y="480209"/>
                    <a:pt x="-30763" y="299588"/>
                    <a:pt x="7928" y="114266"/>
                  </a:cubicBezTo>
                  <a:cubicBezTo>
                    <a:pt x="39694" y="-38527"/>
                    <a:pt x="424696" y="-38210"/>
                    <a:pt x="456589" y="114266"/>
                  </a:cubicBezTo>
                  <a:cubicBezTo>
                    <a:pt x="495153" y="299588"/>
                    <a:pt x="397251" y="480209"/>
                    <a:pt x="232068" y="480209"/>
                  </a:cubicBezTo>
                  <a:close/>
                </a:path>
              </a:pathLst>
            </a:custGeom>
            <a:solidFill>
              <a:srgbClr val="FED0D6"/>
            </a:solidFill>
            <a:ln w="6346" cap="flat">
              <a:noFill/>
              <a:prstDash val="solid"/>
              <a:miter/>
            </a:ln>
          </p:spPr>
          <p:txBody>
            <a:bodyPr rtlCol="0" anchor="ctr"/>
            <a:lstStyle/>
            <a:p>
              <a:endParaRPr lang="zh-CN" altLang="en-US"/>
            </a:p>
          </p:txBody>
        </p:sp>
        <p:sp>
          <p:nvSpPr>
            <p:cNvPr id="136" name="任意多边形 32">
              <a:extLst>
                <a:ext uri="{FF2B5EF4-FFF2-40B4-BE49-F238E27FC236}">
                  <a16:creationId xmlns:a16="http://schemas.microsoft.com/office/drawing/2014/main" id="{6C012BFF-931F-5FA3-CBAE-80341F628265}"/>
                </a:ext>
              </a:extLst>
            </p:cNvPr>
            <p:cNvSpPr/>
            <p:nvPr/>
          </p:nvSpPr>
          <p:spPr>
            <a:xfrm>
              <a:off x="6255890" y="2082565"/>
              <a:ext cx="448236" cy="230262"/>
            </a:xfrm>
            <a:custGeom>
              <a:avLst/>
              <a:gdLst>
                <a:gd name="connsiteX0" fmla="*/ 386663 w 395890"/>
                <a:gd name="connsiteY0" fmla="*/ 112221 h 203372"/>
                <a:gd name="connsiteX1" fmla="*/ 250388 w 395890"/>
                <a:gd name="connsiteY1" fmla="*/ 153708 h 203372"/>
                <a:gd name="connsiteX2" fmla="*/ 94799 w 395890"/>
                <a:gd name="connsiteY2" fmla="*/ 202246 h 203372"/>
                <a:gd name="connsiteX3" fmla="*/ 66146 w 395890"/>
                <a:gd name="connsiteY3" fmla="*/ 31028 h 203372"/>
                <a:gd name="connsiteX4" fmla="*/ 386663 w 395890"/>
                <a:gd name="connsiteY4" fmla="*/ 112221 h 20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90" h="203372">
                  <a:moveTo>
                    <a:pt x="386663" y="112221"/>
                  </a:moveTo>
                  <a:cubicBezTo>
                    <a:pt x="344034" y="208472"/>
                    <a:pt x="250388" y="153708"/>
                    <a:pt x="250388" y="153708"/>
                  </a:cubicBezTo>
                  <a:cubicBezTo>
                    <a:pt x="207091" y="190022"/>
                    <a:pt x="151062" y="207500"/>
                    <a:pt x="94799" y="202246"/>
                  </a:cubicBezTo>
                  <a:cubicBezTo>
                    <a:pt x="581" y="192970"/>
                    <a:pt x="-48592" y="79439"/>
                    <a:pt x="66146" y="31028"/>
                  </a:cubicBezTo>
                  <a:cubicBezTo>
                    <a:pt x="180884" y="-17383"/>
                    <a:pt x="446701" y="-22784"/>
                    <a:pt x="386663" y="112221"/>
                  </a:cubicBezTo>
                  <a:close/>
                </a:path>
              </a:pathLst>
            </a:custGeom>
            <a:solidFill>
              <a:srgbClr val="981D04"/>
            </a:solidFill>
            <a:ln w="6346" cap="flat">
              <a:noFill/>
              <a:prstDash val="solid"/>
              <a:miter/>
            </a:ln>
          </p:spPr>
          <p:txBody>
            <a:bodyPr rtlCol="0" anchor="ctr"/>
            <a:lstStyle/>
            <a:p>
              <a:endParaRPr lang="zh-CN" altLang="en-US"/>
            </a:p>
          </p:txBody>
        </p:sp>
        <p:sp>
          <p:nvSpPr>
            <p:cNvPr id="137" name="任意多边形 33">
              <a:extLst>
                <a:ext uri="{FF2B5EF4-FFF2-40B4-BE49-F238E27FC236}">
                  <a16:creationId xmlns:a16="http://schemas.microsoft.com/office/drawing/2014/main" id="{AE55158F-1FFD-12B8-7E36-B32AF9416C29}"/>
                </a:ext>
              </a:extLst>
            </p:cNvPr>
            <p:cNvSpPr/>
            <p:nvPr/>
          </p:nvSpPr>
          <p:spPr>
            <a:xfrm>
              <a:off x="5999615" y="5296537"/>
              <a:ext cx="484830" cy="136671"/>
            </a:xfrm>
            <a:custGeom>
              <a:avLst/>
              <a:gdLst>
                <a:gd name="connsiteX0" fmla="*/ 415046 w 428211"/>
                <a:gd name="connsiteY0" fmla="*/ -210 h 120710"/>
                <a:gd name="connsiteX1" fmla="*/ 150755 w 428211"/>
                <a:gd name="connsiteY1" fmla="*/ -210 h 120710"/>
                <a:gd name="connsiteX2" fmla="*/ -514 w 428211"/>
                <a:gd name="connsiteY2" fmla="*/ 107794 h 120710"/>
                <a:gd name="connsiteX3" fmla="*/ -514 w 428211"/>
                <a:gd name="connsiteY3" fmla="*/ 120500 h 120710"/>
                <a:gd name="connsiteX4" fmla="*/ 425148 w 428211"/>
                <a:gd name="connsiteY4" fmla="*/ 120500 h 120710"/>
                <a:gd name="connsiteX5" fmla="*/ 414856 w 428211"/>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11" h="120710">
                  <a:moveTo>
                    <a:pt x="415046" y="-210"/>
                  </a:moveTo>
                  <a:lnTo>
                    <a:pt x="150755" y="-210"/>
                  </a:lnTo>
                  <a:cubicBezTo>
                    <a:pt x="150755" y="-210"/>
                    <a:pt x="14924" y="76981"/>
                    <a:pt x="-514" y="107794"/>
                  </a:cubicBezTo>
                  <a:lnTo>
                    <a:pt x="-514" y="120500"/>
                  </a:lnTo>
                  <a:lnTo>
                    <a:pt x="425148" y="120500"/>
                  </a:lnTo>
                  <a:cubicBezTo>
                    <a:pt x="425148" y="120500"/>
                    <a:pt x="435377" y="30412"/>
                    <a:pt x="414856" y="-210"/>
                  </a:cubicBezTo>
                  <a:close/>
                </a:path>
              </a:pathLst>
            </a:custGeom>
            <a:solidFill>
              <a:srgbClr val="00065B"/>
            </a:solidFill>
            <a:ln w="6346" cap="flat">
              <a:noFill/>
              <a:prstDash val="solid"/>
              <a:miter/>
            </a:ln>
          </p:spPr>
          <p:txBody>
            <a:bodyPr rtlCol="0" anchor="ctr"/>
            <a:lstStyle/>
            <a:p>
              <a:endParaRPr lang="zh-CN" altLang="en-US"/>
            </a:p>
          </p:txBody>
        </p:sp>
        <p:sp>
          <p:nvSpPr>
            <p:cNvPr id="138" name="任意多边形 34">
              <a:extLst>
                <a:ext uri="{FF2B5EF4-FFF2-40B4-BE49-F238E27FC236}">
                  <a16:creationId xmlns:a16="http://schemas.microsoft.com/office/drawing/2014/main" id="{D35D1179-1A19-754D-D063-F20B54C17864}"/>
                </a:ext>
              </a:extLst>
            </p:cNvPr>
            <p:cNvSpPr/>
            <p:nvPr/>
          </p:nvSpPr>
          <p:spPr>
            <a:xfrm>
              <a:off x="5999255" y="5433496"/>
              <a:ext cx="483023" cy="22802"/>
            </a:xfrm>
            <a:custGeom>
              <a:avLst/>
              <a:gdLst>
                <a:gd name="connsiteX0" fmla="*/ 426615 w 426615"/>
                <a:gd name="connsiteY0" fmla="*/ 0 h 20139"/>
                <a:gd name="connsiteX1" fmla="*/ 0 w 426615"/>
                <a:gd name="connsiteY1" fmla="*/ 0 h 20139"/>
                <a:gd name="connsiteX2" fmla="*/ 0 w 426615"/>
                <a:gd name="connsiteY2" fmla="*/ 20140 h 20139"/>
                <a:gd name="connsiteX3" fmla="*/ 426615 w 426615"/>
                <a:gd name="connsiteY3" fmla="*/ 20140 h 20139"/>
                <a:gd name="connsiteX4" fmla="*/ 426615 w 426615"/>
                <a:gd name="connsiteY4" fmla="*/ 0 h 20139"/>
                <a:gd name="connsiteX5" fmla="*/ 426615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426615" y="0"/>
                  </a:moveTo>
                  <a:lnTo>
                    <a:pt x="0" y="0"/>
                  </a:lnTo>
                  <a:lnTo>
                    <a:pt x="0" y="20140"/>
                  </a:lnTo>
                  <a:lnTo>
                    <a:pt x="426615" y="20140"/>
                  </a:lnTo>
                  <a:lnTo>
                    <a:pt x="426615" y="0"/>
                  </a:lnTo>
                  <a:lnTo>
                    <a:pt x="426615" y="0"/>
                  </a:lnTo>
                  <a:close/>
                </a:path>
              </a:pathLst>
            </a:custGeom>
            <a:solidFill>
              <a:srgbClr val="434CC0"/>
            </a:solidFill>
            <a:ln w="6346" cap="flat">
              <a:noFill/>
              <a:prstDash val="solid"/>
              <a:miter/>
            </a:ln>
          </p:spPr>
          <p:txBody>
            <a:bodyPr rtlCol="0" anchor="ctr"/>
            <a:lstStyle/>
            <a:p>
              <a:endParaRPr lang="zh-CN" altLang="en-US"/>
            </a:p>
          </p:txBody>
        </p:sp>
        <p:sp>
          <p:nvSpPr>
            <p:cNvPr id="139" name="任意多边形 35">
              <a:extLst>
                <a:ext uri="{FF2B5EF4-FFF2-40B4-BE49-F238E27FC236}">
                  <a16:creationId xmlns:a16="http://schemas.microsoft.com/office/drawing/2014/main" id="{8D9930BA-43CE-43B6-83DE-B82C23ADAD68}"/>
                </a:ext>
              </a:extLst>
            </p:cNvPr>
            <p:cNvSpPr/>
            <p:nvPr/>
          </p:nvSpPr>
          <p:spPr>
            <a:xfrm>
              <a:off x="6140242" y="3782441"/>
              <a:ext cx="395626" cy="1526181"/>
            </a:xfrm>
            <a:custGeom>
              <a:avLst/>
              <a:gdLst>
                <a:gd name="connsiteX0" fmla="*/ 348910 w 349424"/>
                <a:gd name="connsiteY0" fmla="*/ -210 h 1347952"/>
                <a:gd name="connsiteX1" fmla="*/ 17656 w 349424"/>
                <a:gd name="connsiteY1" fmla="*/ -210 h 1347952"/>
                <a:gd name="connsiteX2" fmla="*/ -514 w 349424"/>
                <a:gd name="connsiteY2" fmla="*/ 1347742 h 1347952"/>
                <a:gd name="connsiteX3" fmla="*/ 305200 w 349424"/>
                <a:gd name="connsiteY3" fmla="*/ 1347742 h 1347952"/>
                <a:gd name="connsiteX4" fmla="*/ 346369 w 349424"/>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24" h="1347952">
                  <a:moveTo>
                    <a:pt x="348910" y="-210"/>
                  </a:moveTo>
                  <a:lnTo>
                    <a:pt x="17656" y="-210"/>
                  </a:lnTo>
                  <a:lnTo>
                    <a:pt x="-514" y="1347742"/>
                  </a:lnTo>
                  <a:lnTo>
                    <a:pt x="305200" y="1347742"/>
                  </a:lnTo>
                  <a:cubicBezTo>
                    <a:pt x="305200" y="1347742"/>
                    <a:pt x="303548" y="602833"/>
                    <a:pt x="346369" y="202583"/>
                  </a:cubicBezTo>
                  <a:close/>
                </a:path>
              </a:pathLst>
            </a:custGeom>
            <a:solidFill>
              <a:srgbClr val="981D04"/>
            </a:solidFill>
            <a:ln w="6346" cap="flat">
              <a:noFill/>
              <a:prstDash val="solid"/>
              <a:miter/>
            </a:ln>
          </p:spPr>
          <p:txBody>
            <a:bodyPr rtlCol="0" anchor="ctr"/>
            <a:lstStyle/>
            <a:p>
              <a:endParaRPr lang="zh-CN" altLang="en-US"/>
            </a:p>
          </p:txBody>
        </p:sp>
        <p:sp>
          <p:nvSpPr>
            <p:cNvPr id="140" name="任意多边形 36">
              <a:extLst>
                <a:ext uri="{FF2B5EF4-FFF2-40B4-BE49-F238E27FC236}">
                  <a16:creationId xmlns:a16="http://schemas.microsoft.com/office/drawing/2014/main" id="{86C8135D-A8C5-AE49-ABAC-8BA96939B756}"/>
                </a:ext>
              </a:extLst>
            </p:cNvPr>
            <p:cNvSpPr/>
            <p:nvPr/>
          </p:nvSpPr>
          <p:spPr>
            <a:xfrm>
              <a:off x="6583298" y="5296537"/>
              <a:ext cx="484866" cy="136671"/>
            </a:xfrm>
            <a:custGeom>
              <a:avLst/>
              <a:gdLst>
                <a:gd name="connsiteX0" fmla="*/ 12168 w 428243"/>
                <a:gd name="connsiteY0" fmla="*/ -210 h 120710"/>
                <a:gd name="connsiteX1" fmla="*/ 276460 w 428243"/>
                <a:gd name="connsiteY1" fmla="*/ -210 h 120710"/>
                <a:gd name="connsiteX2" fmla="*/ 427729 w 428243"/>
                <a:gd name="connsiteY2" fmla="*/ 107794 h 120710"/>
                <a:gd name="connsiteX3" fmla="*/ 427729 w 428243"/>
                <a:gd name="connsiteY3" fmla="*/ 120500 h 120710"/>
                <a:gd name="connsiteX4" fmla="*/ 2067 w 428243"/>
                <a:gd name="connsiteY4" fmla="*/ 120500 h 120710"/>
                <a:gd name="connsiteX5" fmla="*/ 12295 w 428243"/>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3" h="120710">
                  <a:moveTo>
                    <a:pt x="12168" y="-210"/>
                  </a:moveTo>
                  <a:lnTo>
                    <a:pt x="276460" y="-210"/>
                  </a:lnTo>
                  <a:cubicBezTo>
                    <a:pt x="276460" y="-210"/>
                    <a:pt x="412354" y="76981"/>
                    <a:pt x="427729" y="107794"/>
                  </a:cubicBezTo>
                  <a:lnTo>
                    <a:pt x="427729" y="120500"/>
                  </a:lnTo>
                  <a:lnTo>
                    <a:pt x="2067" y="120500"/>
                  </a:lnTo>
                  <a:cubicBezTo>
                    <a:pt x="2067" y="120500"/>
                    <a:pt x="-8226" y="30412"/>
                    <a:pt x="12295" y="-210"/>
                  </a:cubicBezTo>
                  <a:close/>
                </a:path>
              </a:pathLst>
            </a:custGeom>
            <a:solidFill>
              <a:srgbClr val="00065B"/>
            </a:solidFill>
            <a:ln w="6346" cap="flat">
              <a:noFill/>
              <a:prstDash val="solid"/>
              <a:miter/>
            </a:ln>
          </p:spPr>
          <p:txBody>
            <a:bodyPr rtlCol="0" anchor="ctr"/>
            <a:lstStyle/>
            <a:p>
              <a:endParaRPr lang="zh-CN" altLang="en-US"/>
            </a:p>
          </p:txBody>
        </p:sp>
        <p:sp>
          <p:nvSpPr>
            <p:cNvPr id="141" name="任意多边形 37">
              <a:extLst>
                <a:ext uri="{FF2B5EF4-FFF2-40B4-BE49-F238E27FC236}">
                  <a16:creationId xmlns:a16="http://schemas.microsoft.com/office/drawing/2014/main" id="{488EB528-61A4-4459-9868-9E8712749EAF}"/>
                </a:ext>
              </a:extLst>
            </p:cNvPr>
            <p:cNvSpPr/>
            <p:nvPr/>
          </p:nvSpPr>
          <p:spPr>
            <a:xfrm>
              <a:off x="6585142" y="5433496"/>
              <a:ext cx="483023" cy="22802"/>
            </a:xfrm>
            <a:custGeom>
              <a:avLst/>
              <a:gdLst>
                <a:gd name="connsiteX0" fmla="*/ 0 w 426615"/>
                <a:gd name="connsiteY0" fmla="*/ 0 h 20139"/>
                <a:gd name="connsiteX1" fmla="*/ 426615 w 426615"/>
                <a:gd name="connsiteY1" fmla="*/ 0 h 20139"/>
                <a:gd name="connsiteX2" fmla="*/ 426615 w 426615"/>
                <a:gd name="connsiteY2" fmla="*/ 20140 h 20139"/>
                <a:gd name="connsiteX3" fmla="*/ 0 w 426615"/>
                <a:gd name="connsiteY3" fmla="*/ 20140 h 20139"/>
                <a:gd name="connsiteX4" fmla="*/ 0 w 426615"/>
                <a:gd name="connsiteY4" fmla="*/ 0 h 20139"/>
                <a:gd name="connsiteX5" fmla="*/ 0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0" y="0"/>
                  </a:moveTo>
                  <a:lnTo>
                    <a:pt x="426615" y="0"/>
                  </a:lnTo>
                  <a:lnTo>
                    <a:pt x="426615" y="20140"/>
                  </a:lnTo>
                  <a:lnTo>
                    <a:pt x="0" y="20140"/>
                  </a:lnTo>
                  <a:lnTo>
                    <a:pt x="0" y="0"/>
                  </a:lnTo>
                  <a:lnTo>
                    <a:pt x="0" y="0"/>
                  </a:lnTo>
                  <a:close/>
                </a:path>
              </a:pathLst>
            </a:custGeom>
            <a:solidFill>
              <a:srgbClr val="434CC0"/>
            </a:solidFill>
            <a:ln w="6346" cap="flat">
              <a:noFill/>
              <a:prstDash val="solid"/>
              <a:miter/>
            </a:ln>
          </p:spPr>
          <p:txBody>
            <a:bodyPr rtlCol="0" anchor="ctr"/>
            <a:lstStyle/>
            <a:p>
              <a:endParaRPr lang="zh-CN" altLang="en-US"/>
            </a:p>
          </p:txBody>
        </p:sp>
        <p:sp>
          <p:nvSpPr>
            <p:cNvPr id="142" name="任意多边形 38">
              <a:extLst>
                <a:ext uri="{FF2B5EF4-FFF2-40B4-BE49-F238E27FC236}">
                  <a16:creationId xmlns:a16="http://schemas.microsoft.com/office/drawing/2014/main" id="{28E33923-B26A-B0D8-F6F9-02E5DB512BAE}"/>
                </a:ext>
              </a:extLst>
            </p:cNvPr>
            <p:cNvSpPr/>
            <p:nvPr/>
          </p:nvSpPr>
          <p:spPr>
            <a:xfrm>
              <a:off x="6531551" y="3782441"/>
              <a:ext cx="395698" cy="1526181"/>
            </a:xfrm>
            <a:custGeom>
              <a:avLst/>
              <a:gdLst>
                <a:gd name="connsiteX0" fmla="*/ -514 w 349488"/>
                <a:gd name="connsiteY0" fmla="*/ -210 h 1347952"/>
                <a:gd name="connsiteX1" fmla="*/ 330803 w 349488"/>
                <a:gd name="connsiteY1" fmla="*/ -210 h 1347952"/>
                <a:gd name="connsiteX2" fmla="*/ 348974 w 349488"/>
                <a:gd name="connsiteY2" fmla="*/ 1347742 h 1347952"/>
                <a:gd name="connsiteX3" fmla="*/ 43259 w 349488"/>
                <a:gd name="connsiteY3" fmla="*/ 1347742 h 1347952"/>
                <a:gd name="connsiteX4" fmla="*/ 2408 w 349488"/>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8" h="1347952">
                  <a:moveTo>
                    <a:pt x="-514" y="-210"/>
                  </a:moveTo>
                  <a:lnTo>
                    <a:pt x="330803" y="-210"/>
                  </a:lnTo>
                  <a:lnTo>
                    <a:pt x="348974" y="1347742"/>
                  </a:lnTo>
                  <a:lnTo>
                    <a:pt x="43259" y="1347742"/>
                  </a:lnTo>
                  <a:cubicBezTo>
                    <a:pt x="43259" y="1347742"/>
                    <a:pt x="44911" y="602833"/>
                    <a:pt x="2408" y="202583"/>
                  </a:cubicBezTo>
                  <a:close/>
                </a:path>
              </a:pathLst>
            </a:custGeom>
            <a:solidFill>
              <a:srgbClr val="981D04"/>
            </a:solidFill>
            <a:ln w="6346" cap="flat">
              <a:noFill/>
              <a:prstDash val="solid"/>
              <a:miter/>
            </a:ln>
          </p:spPr>
          <p:txBody>
            <a:bodyPr rtlCol="0" anchor="ctr"/>
            <a:lstStyle/>
            <a:p>
              <a:endParaRPr lang="zh-CN" altLang="en-US"/>
            </a:p>
          </p:txBody>
        </p:sp>
        <p:sp>
          <p:nvSpPr>
            <p:cNvPr id="143" name="任意多边形 39">
              <a:extLst>
                <a:ext uri="{FF2B5EF4-FFF2-40B4-BE49-F238E27FC236}">
                  <a16:creationId xmlns:a16="http://schemas.microsoft.com/office/drawing/2014/main" id="{505F3909-5BCE-A27E-28BA-57D2AC1E9A58}"/>
                </a:ext>
              </a:extLst>
            </p:cNvPr>
            <p:cNvSpPr/>
            <p:nvPr/>
          </p:nvSpPr>
          <p:spPr>
            <a:xfrm>
              <a:off x="6096076" y="2836102"/>
              <a:ext cx="877570" cy="1154292"/>
            </a:xfrm>
            <a:custGeom>
              <a:avLst/>
              <a:gdLst>
                <a:gd name="connsiteX0" fmla="*/ 259966 w 775086"/>
                <a:gd name="connsiteY0" fmla="*/ -210 h 1019493"/>
                <a:gd name="connsiteX1" fmla="*/ 380676 w 775086"/>
                <a:gd name="connsiteY1" fmla="*/ 81873 h 1019493"/>
                <a:gd name="connsiteX2" fmla="*/ 383217 w 775086"/>
                <a:gd name="connsiteY2" fmla="*/ 81873 h 1019493"/>
                <a:gd name="connsiteX3" fmla="*/ 501132 w 775086"/>
                <a:gd name="connsiteY3" fmla="*/ -210 h 1019493"/>
                <a:gd name="connsiteX4" fmla="*/ 703735 w 775086"/>
                <a:gd name="connsiteY4" fmla="*/ 40832 h 1019493"/>
                <a:gd name="connsiteX5" fmla="*/ 774573 w 775086"/>
                <a:gd name="connsiteY5" fmla="*/ 943109 h 1019493"/>
                <a:gd name="connsiteX6" fmla="*/ -514 w 775086"/>
                <a:gd name="connsiteY6" fmla="*/ 924050 h 1019493"/>
                <a:gd name="connsiteX7" fmla="*/ 66893 w 775086"/>
                <a:gd name="connsiteY7" fmla="*/ 30603 h 1019493"/>
                <a:gd name="connsiteX8" fmla="*/ 260029 w 775086"/>
                <a:gd name="connsiteY8" fmla="*/ -210 h 101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086" h="1019493">
                  <a:moveTo>
                    <a:pt x="259966" y="-210"/>
                  </a:moveTo>
                  <a:cubicBezTo>
                    <a:pt x="277882" y="79268"/>
                    <a:pt x="372734" y="81873"/>
                    <a:pt x="380676" y="81873"/>
                  </a:cubicBezTo>
                  <a:lnTo>
                    <a:pt x="383217" y="81873"/>
                  </a:lnTo>
                  <a:cubicBezTo>
                    <a:pt x="390904" y="81873"/>
                    <a:pt x="480611" y="79268"/>
                    <a:pt x="501132" y="-210"/>
                  </a:cubicBezTo>
                  <a:lnTo>
                    <a:pt x="703735" y="40832"/>
                  </a:lnTo>
                  <a:lnTo>
                    <a:pt x="774573" y="943109"/>
                  </a:lnTo>
                  <a:cubicBezTo>
                    <a:pt x="615743" y="1025700"/>
                    <a:pt x="132394" y="1069347"/>
                    <a:pt x="-514" y="924050"/>
                  </a:cubicBezTo>
                  <a:lnTo>
                    <a:pt x="66893" y="30603"/>
                  </a:lnTo>
                  <a:lnTo>
                    <a:pt x="260029" y="-210"/>
                  </a:lnTo>
                  <a:close/>
                </a:path>
              </a:pathLst>
            </a:custGeom>
            <a:solidFill>
              <a:srgbClr val="00065B"/>
            </a:solidFill>
            <a:ln w="6346" cap="flat">
              <a:noFill/>
              <a:prstDash val="solid"/>
              <a:miter/>
            </a:ln>
          </p:spPr>
          <p:txBody>
            <a:bodyPr rtlCol="0" anchor="ctr"/>
            <a:lstStyle/>
            <a:p>
              <a:endParaRPr lang="zh-CN" altLang="en-US"/>
            </a:p>
          </p:txBody>
        </p:sp>
        <p:sp>
          <p:nvSpPr>
            <p:cNvPr id="144" name="任意多边形 40">
              <a:extLst>
                <a:ext uri="{FF2B5EF4-FFF2-40B4-BE49-F238E27FC236}">
                  <a16:creationId xmlns:a16="http://schemas.microsoft.com/office/drawing/2014/main" id="{D8BA306F-5D4B-F2C3-ED52-C29FA00A31F6}"/>
                </a:ext>
              </a:extLst>
            </p:cNvPr>
            <p:cNvSpPr/>
            <p:nvPr/>
          </p:nvSpPr>
          <p:spPr>
            <a:xfrm>
              <a:off x="5368249" y="3005839"/>
              <a:ext cx="792980" cy="422613"/>
            </a:xfrm>
            <a:custGeom>
              <a:avLst/>
              <a:gdLst>
                <a:gd name="connsiteX0" fmla="*/ 698477 w 700375"/>
                <a:gd name="connsiteY0" fmla="*/ 67344 h 373260"/>
                <a:gd name="connsiteX1" fmla="*/ 582976 w 700375"/>
                <a:gd name="connsiteY1" fmla="*/ 238880 h 373260"/>
                <a:gd name="connsiteX2" fmla="*/ 51470 w 700375"/>
                <a:gd name="connsiteY2" fmla="*/ 369755 h 373260"/>
                <a:gd name="connsiteX3" fmla="*/ 51470 w 700375"/>
                <a:gd name="connsiteY3" fmla="*/ 261751 h 373260"/>
                <a:gd name="connsiteX4" fmla="*/ 505786 w 700375"/>
                <a:gd name="connsiteY4" fmla="*/ 161816 h 373260"/>
                <a:gd name="connsiteX5" fmla="*/ 580181 w 700375"/>
                <a:gd name="connsiteY5" fmla="*/ 74714 h 373260"/>
                <a:gd name="connsiteX6" fmla="*/ 587932 w 700375"/>
                <a:gd name="connsiteY6" fmla="*/ 56798 h 373260"/>
                <a:gd name="connsiteX7" fmla="*/ 587932 w 700375"/>
                <a:gd name="connsiteY7" fmla="*/ 59339 h 373260"/>
                <a:gd name="connsiteX8" fmla="*/ 590474 w 700375"/>
                <a:gd name="connsiteY8" fmla="*/ 51652 h 373260"/>
                <a:gd name="connsiteX9" fmla="*/ 593015 w 700375"/>
                <a:gd name="connsiteY9" fmla="*/ 38945 h 373260"/>
                <a:gd name="connsiteX10" fmla="*/ 698287 w 700375"/>
                <a:gd name="connsiteY10" fmla="*/ 67154 h 37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375" h="373260">
                  <a:moveTo>
                    <a:pt x="698477" y="67344"/>
                  </a:moveTo>
                  <a:cubicBezTo>
                    <a:pt x="683039" y="133989"/>
                    <a:pt x="634310" y="195488"/>
                    <a:pt x="582976" y="238880"/>
                  </a:cubicBezTo>
                  <a:cubicBezTo>
                    <a:pt x="439014" y="362068"/>
                    <a:pt x="233933" y="382525"/>
                    <a:pt x="51470" y="369755"/>
                  </a:cubicBezTo>
                  <a:cubicBezTo>
                    <a:pt x="-17843" y="364609"/>
                    <a:pt x="-17843" y="256986"/>
                    <a:pt x="51470" y="261751"/>
                  </a:cubicBezTo>
                  <a:cubicBezTo>
                    <a:pt x="202930" y="274457"/>
                    <a:pt x="385139" y="264356"/>
                    <a:pt x="505786" y="161816"/>
                  </a:cubicBezTo>
                  <a:cubicBezTo>
                    <a:pt x="541681" y="131066"/>
                    <a:pt x="559660" y="110609"/>
                    <a:pt x="580181" y="74714"/>
                  </a:cubicBezTo>
                  <a:cubicBezTo>
                    <a:pt x="582284" y="68545"/>
                    <a:pt x="584876" y="62554"/>
                    <a:pt x="587932" y="56798"/>
                  </a:cubicBezTo>
                  <a:cubicBezTo>
                    <a:pt x="593015" y="46506"/>
                    <a:pt x="582786" y="69504"/>
                    <a:pt x="587932" y="59339"/>
                  </a:cubicBezTo>
                  <a:cubicBezTo>
                    <a:pt x="587932" y="56798"/>
                    <a:pt x="590474" y="54193"/>
                    <a:pt x="590474" y="51652"/>
                  </a:cubicBezTo>
                  <a:cubicBezTo>
                    <a:pt x="591077" y="47370"/>
                    <a:pt x="591928" y="43132"/>
                    <a:pt x="593015" y="38945"/>
                  </a:cubicBezTo>
                  <a:cubicBezTo>
                    <a:pt x="610994" y="-30241"/>
                    <a:pt x="713725" y="509"/>
                    <a:pt x="698287" y="67154"/>
                  </a:cubicBezTo>
                  <a:close/>
                </a:path>
              </a:pathLst>
            </a:custGeom>
            <a:solidFill>
              <a:srgbClr val="FED0D6"/>
            </a:solidFill>
            <a:ln w="6346" cap="flat">
              <a:noFill/>
              <a:prstDash val="solid"/>
              <a:miter/>
            </a:ln>
          </p:spPr>
          <p:txBody>
            <a:bodyPr rtlCol="0" anchor="ctr"/>
            <a:lstStyle/>
            <a:p>
              <a:endParaRPr lang="zh-CN" altLang="en-US"/>
            </a:p>
          </p:txBody>
        </p:sp>
        <p:sp>
          <p:nvSpPr>
            <p:cNvPr id="145" name="任意多边形 41">
              <a:extLst>
                <a:ext uri="{FF2B5EF4-FFF2-40B4-BE49-F238E27FC236}">
                  <a16:creationId xmlns:a16="http://schemas.microsoft.com/office/drawing/2014/main" id="{43196ABA-5550-B74D-C445-AC649CB784FC}"/>
                </a:ext>
              </a:extLst>
            </p:cNvPr>
            <p:cNvSpPr/>
            <p:nvPr/>
          </p:nvSpPr>
          <p:spPr>
            <a:xfrm>
              <a:off x="5555003" y="2870989"/>
              <a:ext cx="617392" cy="613005"/>
            </a:xfrm>
            <a:custGeom>
              <a:avLst/>
              <a:gdLst>
                <a:gd name="connsiteX0" fmla="*/ 14860 w 545292"/>
                <a:gd name="connsiteY0" fmla="*/ 541208 h 541418"/>
                <a:gd name="connsiteX1" fmla="*/ 534550 w 545292"/>
                <a:gd name="connsiteY1" fmla="*/ 283332 h 541418"/>
                <a:gd name="connsiteX2" fmla="*/ 544778 w 545292"/>
                <a:gd name="connsiteY2" fmla="*/ -210 h 541418"/>
                <a:gd name="connsiteX3" fmla="*/ 544778 w 545292"/>
                <a:gd name="connsiteY3" fmla="*/ -210 h 541418"/>
                <a:gd name="connsiteX4" fmla="*/ 356661 w 545292"/>
                <a:gd name="connsiteY4" fmla="*/ 143562 h 541418"/>
                <a:gd name="connsiteX5" fmla="*/ -514 w 545292"/>
                <a:gd name="connsiteY5" fmla="*/ 353662 h 54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292" h="541418">
                  <a:moveTo>
                    <a:pt x="14860" y="541208"/>
                  </a:moveTo>
                  <a:cubicBezTo>
                    <a:pt x="14860" y="541208"/>
                    <a:pt x="369367" y="543812"/>
                    <a:pt x="534550" y="283332"/>
                  </a:cubicBezTo>
                  <a:lnTo>
                    <a:pt x="544778" y="-210"/>
                  </a:lnTo>
                  <a:lnTo>
                    <a:pt x="544778" y="-210"/>
                  </a:lnTo>
                  <a:cubicBezTo>
                    <a:pt x="544778" y="-210"/>
                    <a:pt x="471018" y="3793"/>
                    <a:pt x="356661" y="143562"/>
                  </a:cubicBezTo>
                  <a:cubicBezTo>
                    <a:pt x="285251" y="230855"/>
                    <a:pt x="140653" y="363890"/>
                    <a:pt x="-514" y="353662"/>
                  </a:cubicBezTo>
                  <a:close/>
                </a:path>
              </a:pathLst>
            </a:custGeom>
            <a:solidFill>
              <a:srgbClr val="434CC0"/>
            </a:solidFill>
            <a:ln w="6346" cap="flat">
              <a:noFill/>
              <a:prstDash val="solid"/>
              <a:miter/>
            </a:ln>
          </p:spPr>
          <p:txBody>
            <a:bodyPr rtlCol="0" anchor="ctr"/>
            <a:lstStyle/>
            <a:p>
              <a:endParaRPr lang="zh-CN" altLang="en-US"/>
            </a:p>
          </p:txBody>
        </p:sp>
        <p:sp>
          <p:nvSpPr>
            <p:cNvPr id="146" name="任意多边形 42">
              <a:extLst>
                <a:ext uri="{FF2B5EF4-FFF2-40B4-BE49-F238E27FC236}">
                  <a16:creationId xmlns:a16="http://schemas.microsoft.com/office/drawing/2014/main" id="{35C1BE5F-988A-D1C3-25B6-594F6716C525}"/>
                </a:ext>
              </a:extLst>
            </p:cNvPr>
            <p:cNvSpPr/>
            <p:nvPr/>
          </p:nvSpPr>
          <p:spPr>
            <a:xfrm>
              <a:off x="4621893" y="1105990"/>
              <a:ext cx="1140920" cy="1998720"/>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FFC545"/>
            </a:solidFill>
            <a:ln w="6346" cap="flat">
              <a:noFill/>
              <a:prstDash val="solid"/>
              <a:miter/>
            </a:ln>
          </p:spPr>
          <p:txBody>
            <a:bodyPr rtlCol="0" anchor="ctr"/>
            <a:lstStyle/>
            <a:p>
              <a:endParaRPr lang="zh-CN" altLang="en-US"/>
            </a:p>
          </p:txBody>
        </p:sp>
        <p:sp>
          <p:nvSpPr>
            <p:cNvPr id="147" name="任意多边形 43">
              <a:extLst>
                <a:ext uri="{FF2B5EF4-FFF2-40B4-BE49-F238E27FC236}">
                  <a16:creationId xmlns:a16="http://schemas.microsoft.com/office/drawing/2014/main" id="{05E6C8F5-2756-208A-92A5-72689BE20408}"/>
                </a:ext>
              </a:extLst>
            </p:cNvPr>
            <p:cNvSpPr/>
            <p:nvPr/>
          </p:nvSpPr>
          <p:spPr>
            <a:xfrm>
              <a:off x="6447837" y="2687348"/>
              <a:ext cx="549892" cy="723736"/>
            </a:xfrm>
            <a:custGeom>
              <a:avLst/>
              <a:gdLst>
                <a:gd name="connsiteX0" fmla="*/ 104936 w 485675"/>
                <a:gd name="connsiteY0" fmla="*/ 49599 h 639217"/>
                <a:gd name="connsiteX1" fmla="*/ 228188 w 485675"/>
                <a:gd name="connsiteY1" fmla="*/ 397943 h 639217"/>
                <a:gd name="connsiteX2" fmla="*/ 282126 w 485675"/>
                <a:gd name="connsiteY2" fmla="*/ 492733 h 639217"/>
                <a:gd name="connsiteX3" fmla="*/ 305252 w 485675"/>
                <a:gd name="connsiteY3" fmla="*/ 523482 h 639217"/>
                <a:gd name="connsiteX4" fmla="*/ 315544 w 485675"/>
                <a:gd name="connsiteY4" fmla="*/ 533711 h 639217"/>
                <a:gd name="connsiteX5" fmla="*/ 294959 w 485675"/>
                <a:gd name="connsiteY5" fmla="*/ 533711 h 639217"/>
                <a:gd name="connsiteX6" fmla="*/ 310398 w 485675"/>
                <a:gd name="connsiteY6" fmla="*/ 513253 h 639217"/>
                <a:gd name="connsiteX7" fmla="*/ 341210 w 485675"/>
                <a:gd name="connsiteY7" fmla="*/ 456837 h 639217"/>
                <a:gd name="connsiteX8" fmla="*/ 379711 w 485675"/>
                <a:gd name="connsiteY8" fmla="*/ 308300 h 639217"/>
                <a:gd name="connsiteX9" fmla="*/ 484982 w 485675"/>
                <a:gd name="connsiteY9" fmla="*/ 308300 h 639217"/>
                <a:gd name="connsiteX10" fmla="*/ 364272 w 485675"/>
                <a:gd name="connsiteY10" fmla="*/ 613252 h 639217"/>
                <a:gd name="connsiteX11" fmla="*/ 179395 w 485675"/>
                <a:gd name="connsiteY11" fmla="*/ 528692 h 639217"/>
                <a:gd name="connsiteX12" fmla="*/ 53602 w 485675"/>
                <a:gd name="connsiteY12" fmla="*/ 267449 h 639217"/>
                <a:gd name="connsiteX13" fmla="*/ -336 w 485675"/>
                <a:gd name="connsiteY13" fmla="*/ 49726 h 639217"/>
                <a:gd name="connsiteX14" fmla="*/ 104936 w 485675"/>
                <a:gd name="connsiteY14" fmla="*/ 49726 h 63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675" h="639217">
                  <a:moveTo>
                    <a:pt x="104936" y="49599"/>
                  </a:moveTo>
                  <a:cubicBezTo>
                    <a:pt x="115228" y="172533"/>
                    <a:pt x="174312" y="290384"/>
                    <a:pt x="228188" y="397943"/>
                  </a:cubicBezTo>
                  <a:cubicBezTo>
                    <a:pt x="246167" y="431234"/>
                    <a:pt x="261605" y="461983"/>
                    <a:pt x="282126" y="492733"/>
                  </a:cubicBezTo>
                  <a:lnTo>
                    <a:pt x="305252" y="523482"/>
                  </a:lnTo>
                  <a:cubicBezTo>
                    <a:pt x="307793" y="528565"/>
                    <a:pt x="320626" y="536188"/>
                    <a:pt x="315544" y="533711"/>
                  </a:cubicBezTo>
                  <a:cubicBezTo>
                    <a:pt x="297564" y="541398"/>
                    <a:pt x="290131" y="541398"/>
                    <a:pt x="294959" y="533711"/>
                  </a:cubicBezTo>
                  <a:cubicBezTo>
                    <a:pt x="302647" y="528565"/>
                    <a:pt x="305252" y="521004"/>
                    <a:pt x="310398" y="513253"/>
                  </a:cubicBezTo>
                  <a:cubicBezTo>
                    <a:pt x="322596" y="495566"/>
                    <a:pt x="332951" y="476659"/>
                    <a:pt x="341210" y="456837"/>
                  </a:cubicBezTo>
                  <a:cubicBezTo>
                    <a:pt x="364145" y="410497"/>
                    <a:pt x="377233" y="359932"/>
                    <a:pt x="379711" y="308300"/>
                  </a:cubicBezTo>
                  <a:cubicBezTo>
                    <a:pt x="382252" y="241719"/>
                    <a:pt x="490129" y="241719"/>
                    <a:pt x="484982" y="308300"/>
                  </a:cubicBezTo>
                  <a:cubicBezTo>
                    <a:pt x="479837" y="410777"/>
                    <a:pt x="441336" y="541398"/>
                    <a:pt x="364272" y="613252"/>
                  </a:cubicBezTo>
                  <a:cubicBezTo>
                    <a:pt x="287208" y="685107"/>
                    <a:pt x="218149" y="590190"/>
                    <a:pt x="179395" y="528692"/>
                  </a:cubicBezTo>
                  <a:cubicBezTo>
                    <a:pt x="128061" y="446736"/>
                    <a:pt x="92102" y="357156"/>
                    <a:pt x="53602" y="267449"/>
                  </a:cubicBezTo>
                  <a:cubicBezTo>
                    <a:pt x="25185" y="197869"/>
                    <a:pt x="7014" y="124528"/>
                    <a:pt x="-336" y="49726"/>
                  </a:cubicBezTo>
                  <a:cubicBezTo>
                    <a:pt x="-5419" y="-16855"/>
                    <a:pt x="99853" y="-16855"/>
                    <a:pt x="104936" y="49726"/>
                  </a:cubicBezTo>
                  <a:close/>
                </a:path>
              </a:pathLst>
            </a:custGeom>
            <a:solidFill>
              <a:srgbClr val="FED0D6"/>
            </a:solidFill>
            <a:ln w="6346" cap="flat">
              <a:noFill/>
              <a:prstDash val="solid"/>
              <a:miter/>
            </a:ln>
          </p:spPr>
          <p:txBody>
            <a:bodyPr rtlCol="0" anchor="ctr"/>
            <a:lstStyle/>
            <a:p>
              <a:endParaRPr lang="zh-CN" altLang="en-US"/>
            </a:p>
          </p:txBody>
        </p:sp>
        <p:sp>
          <p:nvSpPr>
            <p:cNvPr id="148" name="任意多边形 44">
              <a:extLst>
                <a:ext uri="{FF2B5EF4-FFF2-40B4-BE49-F238E27FC236}">
                  <a16:creationId xmlns:a16="http://schemas.microsoft.com/office/drawing/2014/main" id="{7F5A222F-A271-1507-21C6-03A0F51BF88E}"/>
                </a:ext>
              </a:extLst>
            </p:cNvPr>
            <p:cNvSpPr/>
            <p:nvPr/>
          </p:nvSpPr>
          <p:spPr>
            <a:xfrm>
              <a:off x="6450484" y="2821356"/>
              <a:ext cx="595677" cy="626971"/>
            </a:xfrm>
            <a:custGeom>
              <a:avLst/>
              <a:gdLst>
                <a:gd name="connsiteX0" fmla="*/ 391667 w 526113"/>
                <a:gd name="connsiteY0" fmla="*/ 53983 h 553753"/>
                <a:gd name="connsiteX1" fmla="*/ 525083 w 526113"/>
                <a:gd name="connsiteY1" fmla="*/ 215734 h 553753"/>
                <a:gd name="connsiteX2" fmla="*/ 273815 w 526113"/>
                <a:gd name="connsiteY2" fmla="*/ 552135 h 553753"/>
                <a:gd name="connsiteX3" fmla="*/ -514 w 526113"/>
                <a:gd name="connsiteY3" fmla="*/ 53983 h 553753"/>
                <a:gd name="connsiteX4" fmla="*/ 137540 w 526113"/>
                <a:gd name="connsiteY4" fmla="*/ -210 h 553753"/>
                <a:gd name="connsiteX5" fmla="*/ 299037 w 526113"/>
                <a:gd name="connsiteY5" fmla="*/ 364398 h 553753"/>
                <a:gd name="connsiteX6" fmla="*/ 391667 w 526113"/>
                <a:gd name="connsiteY6" fmla="*/ 53983 h 5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13" h="553753">
                  <a:moveTo>
                    <a:pt x="391667" y="53983"/>
                  </a:moveTo>
                  <a:cubicBezTo>
                    <a:pt x="391667" y="53983"/>
                    <a:pt x="535248" y="69357"/>
                    <a:pt x="525083" y="215734"/>
                  </a:cubicBezTo>
                  <a:cubicBezTo>
                    <a:pt x="514791" y="364653"/>
                    <a:pt x="391667" y="572656"/>
                    <a:pt x="273815" y="552135"/>
                  </a:cubicBezTo>
                  <a:cubicBezTo>
                    <a:pt x="155837" y="529009"/>
                    <a:pt x="27630" y="187463"/>
                    <a:pt x="-514" y="53983"/>
                  </a:cubicBezTo>
                  <a:lnTo>
                    <a:pt x="137540" y="-210"/>
                  </a:lnTo>
                  <a:cubicBezTo>
                    <a:pt x="137540" y="-210"/>
                    <a:pt x="275975" y="356711"/>
                    <a:pt x="299037" y="364398"/>
                  </a:cubicBezTo>
                  <a:lnTo>
                    <a:pt x="391667" y="53983"/>
                  </a:lnTo>
                  <a:close/>
                </a:path>
              </a:pathLst>
            </a:custGeom>
            <a:solidFill>
              <a:srgbClr val="434CC0"/>
            </a:solidFill>
            <a:ln w="6346" cap="flat">
              <a:noFill/>
              <a:prstDash val="solid"/>
              <a:miter/>
            </a:ln>
          </p:spPr>
          <p:txBody>
            <a:bodyPr rtlCol="0" anchor="ctr"/>
            <a:lstStyle/>
            <a:p>
              <a:endParaRPr lang="zh-CN" altLang="en-US"/>
            </a:p>
          </p:txBody>
        </p:sp>
        <p:sp>
          <p:nvSpPr>
            <p:cNvPr id="149" name="任意多边形 45">
              <a:extLst>
                <a:ext uri="{FF2B5EF4-FFF2-40B4-BE49-F238E27FC236}">
                  <a16:creationId xmlns:a16="http://schemas.microsoft.com/office/drawing/2014/main" id="{7C11F2D1-4766-ECB4-0359-C5423002B040}"/>
                </a:ext>
              </a:extLst>
            </p:cNvPr>
            <p:cNvSpPr/>
            <p:nvPr/>
          </p:nvSpPr>
          <p:spPr>
            <a:xfrm>
              <a:off x="8263601" y="2004798"/>
              <a:ext cx="273214" cy="237195"/>
            </a:xfrm>
            <a:custGeom>
              <a:avLst/>
              <a:gdLst>
                <a:gd name="connsiteX0" fmla="*/ -513 w 241308"/>
                <a:gd name="connsiteY0" fmla="*/ 130082 h 209495"/>
                <a:gd name="connsiteX1" fmla="*/ 215813 w 241308"/>
                <a:gd name="connsiteY1" fmla="*/ 56513 h 209495"/>
                <a:gd name="connsiteX2" fmla="*/ 122294 w 241308"/>
                <a:gd name="connsiteY2" fmla="*/ 208608 h 209495"/>
                <a:gd name="connsiteX3" fmla="*/ 21470 w 241308"/>
                <a:gd name="connsiteY3" fmla="*/ 130972 h 209495"/>
              </a:gdLst>
              <a:ahLst/>
              <a:cxnLst>
                <a:cxn ang="0">
                  <a:pos x="connsiteX0" y="connsiteY0"/>
                </a:cxn>
                <a:cxn ang="0">
                  <a:pos x="connsiteX1" y="connsiteY1"/>
                </a:cxn>
                <a:cxn ang="0">
                  <a:pos x="connsiteX2" y="connsiteY2"/>
                </a:cxn>
                <a:cxn ang="0">
                  <a:pos x="connsiteX3" y="connsiteY3"/>
                </a:cxn>
              </a:cxnLst>
              <a:rect l="l" t="t" r="r" b="b"/>
              <a:pathLst>
                <a:path w="241308" h="209495">
                  <a:moveTo>
                    <a:pt x="-513" y="130082"/>
                  </a:moveTo>
                  <a:cubicBezTo>
                    <a:pt x="-1084" y="1177"/>
                    <a:pt x="150439" y="-48188"/>
                    <a:pt x="215813" y="56513"/>
                  </a:cubicBezTo>
                  <a:cubicBezTo>
                    <a:pt x="281187" y="161213"/>
                    <a:pt x="207046" y="216104"/>
                    <a:pt x="122294" y="208608"/>
                  </a:cubicBezTo>
                  <a:cubicBezTo>
                    <a:pt x="37543" y="201111"/>
                    <a:pt x="21470" y="130972"/>
                    <a:pt x="21470" y="130972"/>
                  </a:cubicBezTo>
                  <a:close/>
                </a:path>
              </a:pathLst>
            </a:custGeom>
            <a:solidFill>
              <a:srgbClr val="981D04"/>
            </a:solidFill>
            <a:ln w="6346" cap="flat">
              <a:noFill/>
              <a:prstDash val="solid"/>
              <a:miter/>
            </a:ln>
          </p:spPr>
          <p:txBody>
            <a:bodyPr rtlCol="0" anchor="ctr"/>
            <a:lstStyle/>
            <a:p>
              <a:endParaRPr lang="zh-CN" altLang="en-US"/>
            </a:p>
          </p:txBody>
        </p:sp>
        <p:sp>
          <p:nvSpPr>
            <p:cNvPr id="150" name="任意多边形 46">
              <a:extLst>
                <a:ext uri="{FF2B5EF4-FFF2-40B4-BE49-F238E27FC236}">
                  <a16:creationId xmlns:a16="http://schemas.microsoft.com/office/drawing/2014/main" id="{7638B93F-E2C8-7E1E-1E3E-C5C5E158EC2D}"/>
                </a:ext>
              </a:extLst>
            </p:cNvPr>
            <p:cNvSpPr/>
            <p:nvPr/>
          </p:nvSpPr>
          <p:spPr>
            <a:xfrm>
              <a:off x="8197929" y="2105151"/>
              <a:ext cx="197911" cy="239513"/>
            </a:xfrm>
            <a:custGeom>
              <a:avLst/>
              <a:gdLst>
                <a:gd name="connsiteX0" fmla="*/ -514 w 174799"/>
                <a:gd name="connsiteY0" fmla="*/ 24739 h 211542"/>
                <a:gd name="connsiteX1" fmla="*/ 166701 w 174799"/>
                <a:gd name="connsiteY1" fmla="*/ 92020 h 211542"/>
                <a:gd name="connsiteX2" fmla="*/ 160348 w 174799"/>
                <a:gd name="connsiteY2" fmla="*/ 211332 h 211542"/>
              </a:gdLst>
              <a:ahLst/>
              <a:cxnLst>
                <a:cxn ang="0">
                  <a:pos x="connsiteX0" y="connsiteY0"/>
                </a:cxn>
                <a:cxn ang="0">
                  <a:pos x="connsiteX1" y="connsiteY1"/>
                </a:cxn>
                <a:cxn ang="0">
                  <a:pos x="connsiteX2" y="connsiteY2"/>
                </a:cxn>
              </a:cxnLst>
              <a:rect l="l" t="t" r="r" b="b"/>
              <a:pathLst>
                <a:path w="174799" h="211542">
                  <a:moveTo>
                    <a:pt x="-514" y="24739"/>
                  </a:moveTo>
                  <a:cubicBezTo>
                    <a:pt x="35890" y="-41461"/>
                    <a:pt x="146498" y="39161"/>
                    <a:pt x="166701" y="92020"/>
                  </a:cubicBezTo>
                  <a:cubicBezTo>
                    <a:pt x="186904" y="144878"/>
                    <a:pt x="160348" y="211332"/>
                    <a:pt x="160348" y="211332"/>
                  </a:cubicBezTo>
                  <a:close/>
                </a:path>
              </a:pathLst>
            </a:custGeom>
            <a:solidFill>
              <a:srgbClr val="F93F57"/>
            </a:solidFill>
            <a:ln w="6346" cap="flat">
              <a:noFill/>
              <a:prstDash val="solid"/>
              <a:miter/>
            </a:ln>
          </p:spPr>
          <p:txBody>
            <a:bodyPr rtlCol="0" anchor="ctr"/>
            <a:lstStyle/>
            <a:p>
              <a:endParaRPr lang="zh-CN" altLang="en-US"/>
            </a:p>
          </p:txBody>
        </p:sp>
        <p:sp>
          <p:nvSpPr>
            <p:cNvPr id="151" name="任意多边形 47">
              <a:extLst>
                <a:ext uri="{FF2B5EF4-FFF2-40B4-BE49-F238E27FC236}">
                  <a16:creationId xmlns:a16="http://schemas.microsoft.com/office/drawing/2014/main" id="{6C9231B3-A882-E8B7-D39A-6398D262FF86}"/>
                </a:ext>
              </a:extLst>
            </p:cNvPr>
            <p:cNvSpPr/>
            <p:nvPr/>
          </p:nvSpPr>
          <p:spPr>
            <a:xfrm>
              <a:off x="7774250" y="2086348"/>
              <a:ext cx="652587" cy="579300"/>
            </a:xfrm>
            <a:custGeom>
              <a:avLst/>
              <a:gdLst>
                <a:gd name="connsiteX0" fmla="*/ -514 w 576377"/>
                <a:gd name="connsiteY0" fmla="*/ 291788 h 511649"/>
                <a:gd name="connsiteX1" fmla="*/ 355898 w 576377"/>
                <a:gd name="connsiteY1" fmla="*/ 7992 h 511649"/>
                <a:gd name="connsiteX2" fmla="*/ 556976 w 576377"/>
                <a:gd name="connsiteY2" fmla="*/ 175842 h 511649"/>
                <a:gd name="connsiteX3" fmla="*/ 473114 w 576377"/>
                <a:gd name="connsiteY3" fmla="*/ 482701 h 511649"/>
                <a:gd name="connsiteX4" fmla="*/ -514 w 576377"/>
                <a:gd name="connsiteY4" fmla="*/ 291661 h 51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77" h="511649">
                  <a:moveTo>
                    <a:pt x="-514" y="291788"/>
                  </a:moveTo>
                  <a:cubicBezTo>
                    <a:pt x="10667" y="33341"/>
                    <a:pt x="203739" y="-24473"/>
                    <a:pt x="355898" y="7992"/>
                  </a:cubicBezTo>
                  <a:cubicBezTo>
                    <a:pt x="508056" y="40456"/>
                    <a:pt x="556976" y="175842"/>
                    <a:pt x="556976" y="175842"/>
                  </a:cubicBezTo>
                  <a:cubicBezTo>
                    <a:pt x="556976" y="175842"/>
                    <a:pt x="635247" y="359195"/>
                    <a:pt x="473114" y="482701"/>
                  </a:cubicBezTo>
                  <a:cubicBezTo>
                    <a:pt x="310981" y="606206"/>
                    <a:pt x="-514" y="291661"/>
                    <a:pt x="-514" y="291661"/>
                  </a:cubicBezTo>
                  <a:close/>
                </a:path>
              </a:pathLst>
            </a:custGeom>
            <a:solidFill>
              <a:srgbClr val="981D04"/>
            </a:solidFill>
            <a:ln w="6346" cap="flat">
              <a:noFill/>
              <a:prstDash val="solid"/>
              <a:miter/>
            </a:ln>
          </p:spPr>
          <p:txBody>
            <a:bodyPr rtlCol="0" anchor="ctr"/>
            <a:lstStyle/>
            <a:p>
              <a:endParaRPr lang="zh-CN" altLang="en-US"/>
            </a:p>
          </p:txBody>
        </p:sp>
        <p:sp>
          <p:nvSpPr>
            <p:cNvPr id="152" name="任意多边形 48">
              <a:extLst>
                <a:ext uri="{FF2B5EF4-FFF2-40B4-BE49-F238E27FC236}">
                  <a16:creationId xmlns:a16="http://schemas.microsoft.com/office/drawing/2014/main" id="{3D923FFA-FBBA-72E9-DCDC-158A4A049195}"/>
                </a:ext>
              </a:extLst>
            </p:cNvPr>
            <p:cNvSpPr/>
            <p:nvPr/>
          </p:nvSpPr>
          <p:spPr>
            <a:xfrm>
              <a:off x="7926027" y="2682959"/>
              <a:ext cx="248884" cy="276290"/>
            </a:xfrm>
            <a:custGeom>
              <a:avLst/>
              <a:gdLst>
                <a:gd name="connsiteX0" fmla="*/ 109395 w 219819"/>
                <a:gd name="connsiteY0" fmla="*/ 243815 h 244025"/>
                <a:gd name="connsiteX1" fmla="*/ 109395 w 219819"/>
                <a:gd name="connsiteY1" fmla="*/ 243815 h 244025"/>
                <a:gd name="connsiteX2" fmla="*/ -514 w 219819"/>
                <a:gd name="connsiteY2" fmla="*/ 160906 h 244025"/>
                <a:gd name="connsiteX3" fmla="*/ -514 w 219819"/>
                <a:gd name="connsiteY3" fmla="*/ -210 h 244025"/>
                <a:gd name="connsiteX4" fmla="*/ 219305 w 219819"/>
                <a:gd name="connsiteY4" fmla="*/ -210 h 244025"/>
                <a:gd name="connsiteX5" fmla="*/ 219305 w 219819"/>
                <a:gd name="connsiteY5" fmla="*/ 160017 h 244025"/>
                <a:gd name="connsiteX6" fmla="*/ 110602 w 219819"/>
                <a:gd name="connsiteY6" fmla="*/ 243815 h 24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19" h="244025">
                  <a:moveTo>
                    <a:pt x="109395" y="243815"/>
                  </a:moveTo>
                  <a:lnTo>
                    <a:pt x="109395" y="243815"/>
                  </a:lnTo>
                  <a:cubicBezTo>
                    <a:pt x="48976" y="243815"/>
                    <a:pt x="-197" y="206967"/>
                    <a:pt x="-514" y="160906"/>
                  </a:cubicBezTo>
                  <a:lnTo>
                    <a:pt x="-514" y="-210"/>
                  </a:lnTo>
                  <a:lnTo>
                    <a:pt x="219305" y="-210"/>
                  </a:lnTo>
                  <a:lnTo>
                    <a:pt x="219305" y="160017"/>
                  </a:lnTo>
                  <a:cubicBezTo>
                    <a:pt x="219305" y="206014"/>
                    <a:pt x="170958" y="243498"/>
                    <a:pt x="110602" y="243815"/>
                  </a:cubicBezTo>
                  <a:close/>
                </a:path>
              </a:pathLst>
            </a:custGeom>
            <a:solidFill>
              <a:srgbClr val="FF93B1"/>
            </a:solidFill>
            <a:ln w="6346" cap="flat">
              <a:noFill/>
              <a:prstDash val="solid"/>
              <a:miter/>
            </a:ln>
          </p:spPr>
          <p:txBody>
            <a:bodyPr rtlCol="0" anchor="ctr"/>
            <a:lstStyle/>
            <a:p>
              <a:endParaRPr lang="zh-CN" altLang="en-US"/>
            </a:p>
          </p:txBody>
        </p:sp>
        <p:sp>
          <p:nvSpPr>
            <p:cNvPr id="153" name="任意多边形 49">
              <a:extLst>
                <a:ext uri="{FF2B5EF4-FFF2-40B4-BE49-F238E27FC236}">
                  <a16:creationId xmlns:a16="http://schemas.microsoft.com/office/drawing/2014/main" id="{92E768BA-2DF5-4C3D-7CA2-86340BA1404B}"/>
                </a:ext>
              </a:extLst>
            </p:cNvPr>
            <p:cNvSpPr/>
            <p:nvPr/>
          </p:nvSpPr>
          <p:spPr>
            <a:xfrm>
              <a:off x="7730087" y="2415564"/>
              <a:ext cx="132524" cy="169000"/>
            </a:xfrm>
            <a:custGeom>
              <a:avLst/>
              <a:gdLst>
                <a:gd name="connsiteX0" fmla="*/ 93764 w 117048"/>
                <a:gd name="connsiteY0" fmla="*/ 41043 h 149264"/>
                <a:gd name="connsiteX1" fmla="*/ 1072 w 117048"/>
                <a:gd name="connsiteY1" fmla="*/ 45490 h 149264"/>
                <a:gd name="connsiteX2" fmla="*/ 95670 w 117048"/>
                <a:gd name="connsiteY2" fmla="*/ 138183 h 149264"/>
                <a:gd name="connsiteX3" fmla="*/ 93764 w 117048"/>
                <a:gd name="connsiteY3" fmla="*/ 41043 h 149264"/>
              </a:gdLst>
              <a:ahLst/>
              <a:cxnLst>
                <a:cxn ang="0">
                  <a:pos x="connsiteX0" y="connsiteY0"/>
                </a:cxn>
                <a:cxn ang="0">
                  <a:pos x="connsiteX1" y="connsiteY1"/>
                </a:cxn>
                <a:cxn ang="0">
                  <a:pos x="connsiteX2" y="connsiteY2"/>
                </a:cxn>
                <a:cxn ang="0">
                  <a:pos x="connsiteX3" y="connsiteY3"/>
                </a:cxn>
              </a:cxnLst>
              <a:rect l="l" t="t" r="r" b="b"/>
              <a:pathLst>
                <a:path w="117048" h="149264">
                  <a:moveTo>
                    <a:pt x="93764" y="41043"/>
                  </a:moveTo>
                  <a:cubicBezTo>
                    <a:pt x="64540" y="-28842"/>
                    <a:pt x="9394" y="2098"/>
                    <a:pt x="1072" y="45490"/>
                  </a:cubicBezTo>
                  <a:cubicBezTo>
                    <a:pt x="-10936" y="108450"/>
                    <a:pt x="47640" y="175857"/>
                    <a:pt x="95670" y="138183"/>
                  </a:cubicBezTo>
                  <a:cubicBezTo>
                    <a:pt x="143700" y="100509"/>
                    <a:pt x="93764" y="41043"/>
                    <a:pt x="93764" y="41043"/>
                  </a:cubicBezTo>
                  <a:close/>
                </a:path>
              </a:pathLst>
            </a:custGeom>
            <a:solidFill>
              <a:srgbClr val="FED0D6"/>
            </a:solidFill>
            <a:ln w="6346" cap="flat">
              <a:noFill/>
              <a:prstDash val="solid"/>
              <a:miter/>
            </a:ln>
          </p:spPr>
          <p:txBody>
            <a:bodyPr rtlCol="0" anchor="ctr"/>
            <a:lstStyle/>
            <a:p>
              <a:endParaRPr lang="zh-CN" altLang="en-US"/>
            </a:p>
          </p:txBody>
        </p:sp>
        <p:sp>
          <p:nvSpPr>
            <p:cNvPr id="154" name="任意多边形 50">
              <a:extLst>
                <a:ext uri="{FF2B5EF4-FFF2-40B4-BE49-F238E27FC236}">
                  <a16:creationId xmlns:a16="http://schemas.microsoft.com/office/drawing/2014/main" id="{CF202486-9296-6D69-65B7-1EA1D4ABAA6B}"/>
                </a:ext>
              </a:extLst>
            </p:cNvPr>
            <p:cNvSpPr/>
            <p:nvPr/>
          </p:nvSpPr>
          <p:spPr>
            <a:xfrm>
              <a:off x="8248927" y="2523567"/>
              <a:ext cx="148402" cy="155616"/>
            </a:xfrm>
            <a:custGeom>
              <a:avLst/>
              <a:gdLst>
                <a:gd name="connsiteX0" fmla="*/ 44850 w 131071"/>
                <a:gd name="connsiteY0" fmla="*/ 23606 h 137443"/>
                <a:gd name="connsiteX1" fmla="*/ 129474 w 131071"/>
                <a:gd name="connsiteY1" fmla="*/ 61725 h 137443"/>
                <a:gd name="connsiteX2" fmla="*/ 7430 w 131071"/>
                <a:gd name="connsiteY2" fmla="*/ 113122 h 137443"/>
                <a:gd name="connsiteX3" fmla="*/ 44850 w 131071"/>
                <a:gd name="connsiteY3" fmla="*/ 23479 h 137443"/>
              </a:gdLst>
              <a:ahLst/>
              <a:cxnLst>
                <a:cxn ang="0">
                  <a:pos x="connsiteX0" y="connsiteY0"/>
                </a:cxn>
                <a:cxn ang="0">
                  <a:pos x="connsiteX1" y="connsiteY1"/>
                </a:cxn>
                <a:cxn ang="0">
                  <a:pos x="connsiteX2" y="connsiteY2"/>
                </a:cxn>
                <a:cxn ang="0">
                  <a:pos x="connsiteX3" y="connsiteY3"/>
                </a:cxn>
              </a:cxnLst>
              <a:rect l="l" t="t" r="r" b="b"/>
              <a:pathLst>
                <a:path w="131071" h="137443">
                  <a:moveTo>
                    <a:pt x="44850" y="23606"/>
                  </a:moveTo>
                  <a:cubicBezTo>
                    <a:pt x="97708" y="-30396"/>
                    <a:pt x="137734" y="18397"/>
                    <a:pt x="129474" y="61725"/>
                  </a:cubicBezTo>
                  <a:cubicBezTo>
                    <a:pt x="117466" y="124685"/>
                    <a:pt x="38115" y="165790"/>
                    <a:pt x="7430" y="113122"/>
                  </a:cubicBezTo>
                  <a:cubicBezTo>
                    <a:pt x="-23256" y="60455"/>
                    <a:pt x="44850" y="23479"/>
                    <a:pt x="44850" y="23479"/>
                  </a:cubicBezTo>
                  <a:close/>
                </a:path>
              </a:pathLst>
            </a:custGeom>
            <a:solidFill>
              <a:srgbClr val="FED0D6"/>
            </a:solidFill>
            <a:ln w="6346" cap="flat">
              <a:noFill/>
              <a:prstDash val="solid"/>
              <a:miter/>
            </a:ln>
          </p:spPr>
          <p:txBody>
            <a:bodyPr rtlCol="0" anchor="ctr"/>
            <a:lstStyle/>
            <a:p>
              <a:endParaRPr lang="zh-CN" altLang="en-US"/>
            </a:p>
          </p:txBody>
        </p:sp>
        <p:sp>
          <p:nvSpPr>
            <p:cNvPr id="155" name="任意多边形 51">
              <a:extLst>
                <a:ext uri="{FF2B5EF4-FFF2-40B4-BE49-F238E27FC236}">
                  <a16:creationId xmlns:a16="http://schemas.microsoft.com/office/drawing/2014/main" id="{7B9BF29C-0C2D-DD25-F1F7-4544A06ECC9C}"/>
                </a:ext>
              </a:extLst>
            </p:cNvPr>
            <p:cNvSpPr/>
            <p:nvPr/>
          </p:nvSpPr>
          <p:spPr>
            <a:xfrm>
              <a:off x="7809723" y="2240589"/>
              <a:ext cx="532212" cy="546181"/>
            </a:xfrm>
            <a:custGeom>
              <a:avLst/>
              <a:gdLst>
                <a:gd name="connsiteX0" fmla="*/ 180923 w 470060"/>
                <a:gd name="connsiteY0" fmla="*/ 478301 h 482397"/>
                <a:gd name="connsiteX1" fmla="*/ 29463 w 470060"/>
                <a:gd name="connsiteY1" fmla="*/ 77479 h 482397"/>
                <a:gd name="connsiteX2" fmla="*/ 469484 w 470060"/>
                <a:gd name="connsiteY2" fmla="*/ 161341 h 482397"/>
                <a:gd name="connsiteX3" fmla="*/ 180923 w 470060"/>
                <a:gd name="connsiteY3" fmla="*/ 478301 h 482397"/>
              </a:gdLst>
              <a:ahLst/>
              <a:cxnLst>
                <a:cxn ang="0">
                  <a:pos x="connsiteX0" y="connsiteY0"/>
                </a:cxn>
                <a:cxn ang="0">
                  <a:pos x="connsiteX1" y="connsiteY1"/>
                </a:cxn>
                <a:cxn ang="0">
                  <a:pos x="connsiteX2" y="connsiteY2"/>
                </a:cxn>
                <a:cxn ang="0">
                  <a:pos x="connsiteX3" y="connsiteY3"/>
                </a:cxn>
              </a:cxnLst>
              <a:rect l="l" t="t" r="r" b="b"/>
              <a:pathLst>
                <a:path w="470060" h="482397">
                  <a:moveTo>
                    <a:pt x="180923" y="478301"/>
                  </a:moveTo>
                  <a:cubicBezTo>
                    <a:pt x="19045" y="447488"/>
                    <a:pt x="-42962" y="252065"/>
                    <a:pt x="29463" y="77479"/>
                  </a:cubicBezTo>
                  <a:cubicBezTo>
                    <a:pt x="89247" y="-66293"/>
                    <a:pt x="466880" y="5688"/>
                    <a:pt x="469484" y="161341"/>
                  </a:cubicBezTo>
                  <a:cubicBezTo>
                    <a:pt x="472788" y="350348"/>
                    <a:pt x="342929" y="509304"/>
                    <a:pt x="180923" y="478301"/>
                  </a:cubicBezTo>
                  <a:close/>
                </a:path>
              </a:pathLst>
            </a:custGeom>
            <a:solidFill>
              <a:srgbClr val="FED0D6"/>
            </a:solidFill>
            <a:ln w="6346" cap="flat">
              <a:noFill/>
              <a:prstDash val="solid"/>
              <a:miter/>
            </a:ln>
          </p:spPr>
          <p:txBody>
            <a:bodyPr rtlCol="0" anchor="ctr"/>
            <a:lstStyle/>
            <a:p>
              <a:endParaRPr lang="zh-CN" altLang="en-US"/>
            </a:p>
          </p:txBody>
        </p:sp>
        <p:sp>
          <p:nvSpPr>
            <p:cNvPr id="156" name="任意多边形 52">
              <a:extLst>
                <a:ext uri="{FF2B5EF4-FFF2-40B4-BE49-F238E27FC236}">
                  <a16:creationId xmlns:a16="http://schemas.microsoft.com/office/drawing/2014/main" id="{0DC16E5F-683B-DE6E-DB53-476FDB1806ED}"/>
                </a:ext>
              </a:extLst>
            </p:cNvPr>
            <p:cNvSpPr/>
            <p:nvPr/>
          </p:nvSpPr>
          <p:spPr>
            <a:xfrm>
              <a:off x="7789201" y="2165401"/>
              <a:ext cx="375782" cy="560573"/>
            </a:xfrm>
            <a:custGeom>
              <a:avLst/>
              <a:gdLst>
                <a:gd name="connsiteX0" fmla="*/ 331384 w 331898"/>
                <a:gd name="connsiteY0" fmla="*/ 36709 h 495109"/>
                <a:gd name="connsiteX1" fmla="*/ 61184 w 331898"/>
                <a:gd name="connsiteY1" fmla="*/ 494899 h 495109"/>
                <a:gd name="connsiteX2" fmla="*/ 61184 w 331898"/>
                <a:gd name="connsiteY2" fmla="*/ 494899 h 495109"/>
                <a:gd name="connsiteX3" fmla="*/ 42633 w 331898"/>
                <a:gd name="connsiteY3" fmla="*/ 73430 h 495109"/>
                <a:gd name="connsiteX4" fmla="*/ 331384 w 331898"/>
                <a:gd name="connsiteY4" fmla="*/ 36709 h 49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8" h="495109">
                  <a:moveTo>
                    <a:pt x="331384" y="36709"/>
                  </a:moveTo>
                  <a:cubicBezTo>
                    <a:pt x="45491" y="74002"/>
                    <a:pt x="40409" y="335308"/>
                    <a:pt x="61184" y="494899"/>
                  </a:cubicBezTo>
                  <a:lnTo>
                    <a:pt x="61184" y="494899"/>
                  </a:lnTo>
                  <a:cubicBezTo>
                    <a:pt x="61184" y="494899"/>
                    <a:pt x="-64292" y="213962"/>
                    <a:pt x="42633" y="73430"/>
                  </a:cubicBezTo>
                  <a:cubicBezTo>
                    <a:pt x="149556" y="-67102"/>
                    <a:pt x="331384" y="36709"/>
                    <a:pt x="331384" y="36709"/>
                  </a:cubicBezTo>
                  <a:close/>
                </a:path>
              </a:pathLst>
            </a:custGeom>
            <a:solidFill>
              <a:srgbClr val="981D04"/>
            </a:solidFill>
            <a:ln w="6346" cap="flat">
              <a:noFill/>
              <a:prstDash val="solid"/>
              <a:miter/>
            </a:ln>
          </p:spPr>
          <p:txBody>
            <a:bodyPr rtlCol="0" anchor="ctr"/>
            <a:lstStyle/>
            <a:p>
              <a:endParaRPr lang="zh-CN" altLang="en-US"/>
            </a:p>
          </p:txBody>
        </p:sp>
        <p:sp>
          <p:nvSpPr>
            <p:cNvPr id="157" name="任意多边形 53">
              <a:extLst>
                <a:ext uri="{FF2B5EF4-FFF2-40B4-BE49-F238E27FC236}">
                  <a16:creationId xmlns:a16="http://schemas.microsoft.com/office/drawing/2014/main" id="{7F7C6924-1047-EA00-5EBA-82C4C744C47E}"/>
                </a:ext>
              </a:extLst>
            </p:cNvPr>
            <p:cNvSpPr/>
            <p:nvPr/>
          </p:nvSpPr>
          <p:spPr>
            <a:xfrm>
              <a:off x="7703109" y="2838260"/>
              <a:ext cx="683282" cy="765140"/>
            </a:xfrm>
            <a:custGeom>
              <a:avLst/>
              <a:gdLst>
                <a:gd name="connsiteX0" fmla="*/ 602973 w 603487"/>
                <a:gd name="connsiteY0" fmla="*/ 61225 h 675786"/>
                <a:gd name="connsiteX1" fmla="*/ 415491 w 603487"/>
                <a:gd name="connsiteY1" fmla="*/ -210 h 675786"/>
                <a:gd name="connsiteX2" fmla="*/ 302532 w 603487"/>
                <a:gd name="connsiteY2" fmla="*/ 86828 h 675786"/>
                <a:gd name="connsiteX3" fmla="*/ 299927 w 603487"/>
                <a:gd name="connsiteY3" fmla="*/ 86828 h 675786"/>
                <a:gd name="connsiteX4" fmla="*/ 197260 w 603487"/>
                <a:gd name="connsiteY4" fmla="*/ -210 h 675786"/>
                <a:gd name="connsiteX5" fmla="*/ -514 w 603487"/>
                <a:gd name="connsiteY5" fmla="*/ 61225 h 675786"/>
                <a:gd name="connsiteX6" fmla="*/ 24898 w 603487"/>
                <a:gd name="connsiteY6" fmla="*/ 268529 h 675786"/>
                <a:gd name="connsiteX7" fmla="*/ 50311 w 603487"/>
                <a:gd name="connsiteY7" fmla="*/ 406774 h 675786"/>
                <a:gd name="connsiteX8" fmla="*/ 88811 w 603487"/>
                <a:gd name="connsiteY8" fmla="*/ 675577 h 675786"/>
                <a:gd name="connsiteX9" fmla="*/ 512504 w 603487"/>
                <a:gd name="connsiteY9" fmla="*/ 675577 h 675786"/>
                <a:gd name="connsiteX10" fmla="*/ 553609 w 603487"/>
                <a:gd name="connsiteY10" fmla="*/ 406774 h 675786"/>
                <a:gd name="connsiteX11" fmla="*/ 576735 w 603487"/>
                <a:gd name="connsiteY11" fmla="*/ 268529 h 675786"/>
                <a:gd name="connsiteX12" fmla="*/ 602147 w 603487"/>
                <a:gd name="connsiteY12" fmla="*/ 61225 h 67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487" h="675786">
                  <a:moveTo>
                    <a:pt x="602973" y="61225"/>
                  </a:moveTo>
                  <a:lnTo>
                    <a:pt x="415491" y="-210"/>
                  </a:lnTo>
                  <a:cubicBezTo>
                    <a:pt x="400116" y="66308"/>
                    <a:pt x="315365" y="86828"/>
                    <a:pt x="302532" y="86828"/>
                  </a:cubicBezTo>
                  <a:lnTo>
                    <a:pt x="299927" y="86828"/>
                  </a:lnTo>
                  <a:cubicBezTo>
                    <a:pt x="287220" y="86828"/>
                    <a:pt x="212634" y="66308"/>
                    <a:pt x="197260" y="-210"/>
                  </a:cubicBezTo>
                  <a:lnTo>
                    <a:pt x="-514" y="61225"/>
                  </a:lnTo>
                  <a:lnTo>
                    <a:pt x="24898" y="268529"/>
                  </a:lnTo>
                  <a:cubicBezTo>
                    <a:pt x="24898" y="268529"/>
                    <a:pt x="9460" y="347880"/>
                    <a:pt x="50311" y="406774"/>
                  </a:cubicBezTo>
                  <a:cubicBezTo>
                    <a:pt x="88811" y="463063"/>
                    <a:pt x="88811" y="675577"/>
                    <a:pt x="88811" y="675577"/>
                  </a:cubicBezTo>
                  <a:lnTo>
                    <a:pt x="512504" y="675577"/>
                  </a:lnTo>
                  <a:cubicBezTo>
                    <a:pt x="512504" y="675577"/>
                    <a:pt x="512504" y="463063"/>
                    <a:pt x="553609" y="406774"/>
                  </a:cubicBezTo>
                  <a:cubicBezTo>
                    <a:pt x="592109" y="347880"/>
                    <a:pt x="576735" y="268529"/>
                    <a:pt x="576735" y="268529"/>
                  </a:cubicBezTo>
                  <a:lnTo>
                    <a:pt x="602147" y="61225"/>
                  </a:lnTo>
                  <a:close/>
                </a:path>
              </a:pathLst>
            </a:custGeom>
            <a:solidFill>
              <a:srgbClr val="F93F57"/>
            </a:solidFill>
            <a:ln w="6346" cap="flat">
              <a:noFill/>
              <a:prstDash val="solid"/>
              <a:miter/>
            </a:ln>
          </p:spPr>
          <p:txBody>
            <a:bodyPr rtlCol="0" anchor="ctr"/>
            <a:lstStyle/>
            <a:p>
              <a:endParaRPr lang="zh-CN" altLang="en-US"/>
            </a:p>
          </p:txBody>
        </p:sp>
        <p:sp>
          <p:nvSpPr>
            <p:cNvPr id="158" name="任意多边形 54">
              <a:extLst>
                <a:ext uri="{FF2B5EF4-FFF2-40B4-BE49-F238E27FC236}">
                  <a16:creationId xmlns:a16="http://schemas.microsoft.com/office/drawing/2014/main" id="{CC804900-83DD-5F3E-9966-C045E334698C}"/>
                </a:ext>
              </a:extLst>
            </p:cNvPr>
            <p:cNvSpPr/>
            <p:nvPr/>
          </p:nvSpPr>
          <p:spPr>
            <a:xfrm>
              <a:off x="7668222" y="2246131"/>
              <a:ext cx="203061" cy="147805"/>
            </a:xfrm>
            <a:custGeom>
              <a:avLst/>
              <a:gdLst>
                <a:gd name="connsiteX0" fmla="*/ -514 w 179347"/>
                <a:gd name="connsiteY0" fmla="*/ 71186 h 130544"/>
                <a:gd name="connsiteX1" fmla="*/ 171784 w 179347"/>
                <a:gd name="connsiteY1" fmla="*/ 4287 h 130544"/>
                <a:gd name="connsiteX2" fmla="*/ 43195 w 179347"/>
                <a:gd name="connsiteY2" fmla="*/ 130334 h 130544"/>
                <a:gd name="connsiteX3" fmla="*/ -514 w 179347"/>
                <a:gd name="connsiteY3" fmla="*/ 71186 h 130544"/>
              </a:gdLst>
              <a:ahLst/>
              <a:cxnLst>
                <a:cxn ang="0">
                  <a:pos x="connsiteX0" y="connsiteY0"/>
                </a:cxn>
                <a:cxn ang="0">
                  <a:pos x="connsiteX1" y="connsiteY1"/>
                </a:cxn>
                <a:cxn ang="0">
                  <a:pos x="connsiteX2" y="connsiteY2"/>
                </a:cxn>
                <a:cxn ang="0">
                  <a:pos x="connsiteX3" y="connsiteY3"/>
                </a:cxn>
              </a:cxnLst>
              <a:rect l="l" t="t" r="r" b="b"/>
              <a:pathLst>
                <a:path w="179347" h="130544">
                  <a:moveTo>
                    <a:pt x="-514" y="71186"/>
                  </a:moveTo>
                  <a:cubicBezTo>
                    <a:pt x="-514" y="71186"/>
                    <a:pt x="146053" y="-21379"/>
                    <a:pt x="171784" y="4287"/>
                  </a:cubicBezTo>
                  <a:cubicBezTo>
                    <a:pt x="197196" y="27477"/>
                    <a:pt x="153804" y="73728"/>
                    <a:pt x="43195" y="130334"/>
                  </a:cubicBezTo>
                  <a:lnTo>
                    <a:pt x="-514" y="71186"/>
                  </a:lnTo>
                  <a:close/>
                </a:path>
              </a:pathLst>
            </a:custGeom>
            <a:solidFill>
              <a:srgbClr val="FED0D6"/>
            </a:solidFill>
            <a:ln w="6346" cap="flat">
              <a:noFill/>
              <a:prstDash val="solid"/>
              <a:miter/>
            </a:ln>
          </p:spPr>
          <p:txBody>
            <a:bodyPr rtlCol="0" anchor="ctr"/>
            <a:lstStyle/>
            <a:p>
              <a:endParaRPr lang="zh-CN" altLang="en-US"/>
            </a:p>
          </p:txBody>
        </p:sp>
        <p:sp>
          <p:nvSpPr>
            <p:cNvPr id="159" name="任意多边形 55">
              <a:extLst>
                <a:ext uri="{FF2B5EF4-FFF2-40B4-BE49-F238E27FC236}">
                  <a16:creationId xmlns:a16="http://schemas.microsoft.com/office/drawing/2014/main" id="{FBA0C940-DE4C-7F46-84DD-BEBC36170576}"/>
                </a:ext>
              </a:extLst>
            </p:cNvPr>
            <p:cNvSpPr/>
            <p:nvPr/>
          </p:nvSpPr>
          <p:spPr>
            <a:xfrm>
              <a:off x="7253337" y="2273163"/>
              <a:ext cx="519616" cy="812040"/>
            </a:xfrm>
            <a:custGeom>
              <a:avLst/>
              <a:gdLst>
                <a:gd name="connsiteX0" fmla="*/ 396859 w 458935"/>
                <a:gd name="connsiteY0" fmla="*/ 560775 h 717209"/>
                <a:gd name="connsiteX1" fmla="*/ 147942 w 458935"/>
                <a:gd name="connsiteY1" fmla="*/ 358426 h 717209"/>
                <a:gd name="connsiteX2" fmla="*/ 458421 w 458935"/>
                <a:gd name="connsiteY2" fmla="*/ 107349 h 717209"/>
                <a:gd name="connsiteX3" fmla="*/ 409628 w 458935"/>
                <a:gd name="connsiteY3" fmla="*/ -210 h 717209"/>
                <a:gd name="connsiteX4" fmla="*/ 4297 w 458935"/>
                <a:gd name="connsiteY4" fmla="*/ 348134 h 717209"/>
                <a:gd name="connsiteX5" fmla="*/ 417253 w 458935"/>
                <a:gd name="connsiteY5" fmla="*/ 716999 h 717209"/>
                <a:gd name="connsiteX6" fmla="*/ 396732 w 458935"/>
                <a:gd name="connsiteY6" fmla="*/ 560775 h 71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935" h="717209">
                  <a:moveTo>
                    <a:pt x="396859" y="560775"/>
                  </a:moveTo>
                  <a:cubicBezTo>
                    <a:pt x="396859" y="560775"/>
                    <a:pt x="158234" y="399404"/>
                    <a:pt x="147942" y="358426"/>
                  </a:cubicBezTo>
                  <a:cubicBezTo>
                    <a:pt x="137713" y="320307"/>
                    <a:pt x="458421" y="107349"/>
                    <a:pt x="458421" y="107349"/>
                  </a:cubicBezTo>
                  <a:lnTo>
                    <a:pt x="409628" y="-210"/>
                  </a:lnTo>
                  <a:cubicBezTo>
                    <a:pt x="409628" y="-210"/>
                    <a:pt x="47879" y="230346"/>
                    <a:pt x="4297" y="348134"/>
                  </a:cubicBezTo>
                  <a:cubicBezTo>
                    <a:pt x="-41891" y="465986"/>
                    <a:pt x="255691" y="696542"/>
                    <a:pt x="417253" y="716999"/>
                  </a:cubicBezTo>
                  <a:lnTo>
                    <a:pt x="396732" y="560775"/>
                  </a:lnTo>
                  <a:close/>
                </a:path>
              </a:pathLst>
            </a:custGeom>
            <a:solidFill>
              <a:srgbClr val="F93F57"/>
            </a:solidFill>
            <a:ln w="6346" cap="flat">
              <a:noFill/>
              <a:prstDash val="solid"/>
              <a:miter/>
            </a:ln>
          </p:spPr>
          <p:txBody>
            <a:bodyPr rtlCol="0" anchor="ctr"/>
            <a:lstStyle/>
            <a:p>
              <a:endParaRPr lang="zh-CN" altLang="en-US"/>
            </a:p>
          </p:txBody>
        </p:sp>
        <p:sp>
          <p:nvSpPr>
            <p:cNvPr id="160" name="任意多边形 56">
              <a:extLst>
                <a:ext uri="{FF2B5EF4-FFF2-40B4-BE49-F238E27FC236}">
                  <a16:creationId xmlns:a16="http://schemas.microsoft.com/office/drawing/2014/main" id="{09716552-C838-6E0C-F2C7-6C7DD2ED689A}"/>
                </a:ext>
              </a:extLst>
            </p:cNvPr>
            <p:cNvSpPr/>
            <p:nvPr/>
          </p:nvSpPr>
          <p:spPr>
            <a:xfrm>
              <a:off x="7861504" y="4281217"/>
              <a:ext cx="152998" cy="1017478"/>
            </a:xfrm>
            <a:custGeom>
              <a:avLst/>
              <a:gdLst>
                <a:gd name="connsiteX0" fmla="*/ 126555 w 135131"/>
                <a:gd name="connsiteY0" fmla="*/ 898656 h 898656"/>
                <a:gd name="connsiteX1" fmla="*/ 0 w 135131"/>
                <a:gd name="connsiteY1" fmla="*/ 898656 h 898656"/>
                <a:gd name="connsiteX2" fmla="*/ 0 w 135131"/>
                <a:gd name="connsiteY2" fmla="*/ 0 h 898656"/>
                <a:gd name="connsiteX3" fmla="*/ 135132 w 135131"/>
                <a:gd name="connsiteY3" fmla="*/ 0 h 898656"/>
                <a:gd name="connsiteX4" fmla="*/ 126555 w 135131"/>
                <a:gd name="connsiteY4" fmla="*/ 898656 h 898656"/>
                <a:gd name="connsiteX5" fmla="*/ 126555 w 135131"/>
                <a:gd name="connsiteY5" fmla="*/ 898656 h 898656"/>
                <a:gd name="connsiteX6" fmla="*/ 126555 w 135131"/>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31" h="898656">
                  <a:moveTo>
                    <a:pt x="126555" y="898656"/>
                  </a:moveTo>
                  <a:lnTo>
                    <a:pt x="0" y="898656"/>
                  </a:lnTo>
                  <a:lnTo>
                    <a:pt x="0" y="0"/>
                  </a:lnTo>
                  <a:lnTo>
                    <a:pt x="135132" y="0"/>
                  </a:lnTo>
                  <a:lnTo>
                    <a:pt x="126555" y="898656"/>
                  </a:lnTo>
                  <a:lnTo>
                    <a:pt x="126555" y="898656"/>
                  </a:lnTo>
                  <a:lnTo>
                    <a:pt x="126555" y="898656"/>
                  </a:lnTo>
                  <a:close/>
                </a:path>
              </a:pathLst>
            </a:custGeom>
            <a:solidFill>
              <a:srgbClr val="FED0D6"/>
            </a:solidFill>
            <a:ln w="6346" cap="flat">
              <a:noFill/>
              <a:prstDash val="solid"/>
              <a:miter/>
            </a:ln>
          </p:spPr>
          <p:txBody>
            <a:bodyPr rtlCol="0" anchor="ctr"/>
            <a:lstStyle/>
            <a:p>
              <a:endParaRPr lang="zh-CN" altLang="en-US"/>
            </a:p>
          </p:txBody>
        </p:sp>
        <p:sp>
          <p:nvSpPr>
            <p:cNvPr id="161" name="任意多边形 57">
              <a:extLst>
                <a:ext uri="{FF2B5EF4-FFF2-40B4-BE49-F238E27FC236}">
                  <a16:creationId xmlns:a16="http://schemas.microsoft.com/office/drawing/2014/main" id="{C034607C-1947-FF63-0978-42B8EA2292B8}"/>
                </a:ext>
              </a:extLst>
            </p:cNvPr>
            <p:cNvSpPr/>
            <p:nvPr/>
          </p:nvSpPr>
          <p:spPr>
            <a:xfrm>
              <a:off x="7703109" y="5287978"/>
              <a:ext cx="316405" cy="123506"/>
            </a:xfrm>
            <a:custGeom>
              <a:avLst/>
              <a:gdLst>
                <a:gd name="connsiteX0" fmla="*/ 264603 w 279455"/>
                <a:gd name="connsiteY0" fmla="*/ -210 h 109083"/>
                <a:gd name="connsiteX1" fmla="*/ 138493 w 279455"/>
                <a:gd name="connsiteY1" fmla="*/ -210 h 109083"/>
                <a:gd name="connsiteX2" fmla="*/ -514 w 279455"/>
                <a:gd name="connsiteY2" fmla="*/ 96168 h 109083"/>
                <a:gd name="connsiteX3" fmla="*/ -514 w 279455"/>
                <a:gd name="connsiteY3" fmla="*/ 108874 h 109083"/>
                <a:gd name="connsiteX4" fmla="*/ 277500 w 279455"/>
                <a:gd name="connsiteY4" fmla="*/ 108874 h 109083"/>
                <a:gd name="connsiteX5" fmla="*/ 264794 w 279455"/>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55" h="109083">
                  <a:moveTo>
                    <a:pt x="264603" y="-210"/>
                  </a:moveTo>
                  <a:lnTo>
                    <a:pt x="138493" y="-210"/>
                  </a:lnTo>
                  <a:cubicBezTo>
                    <a:pt x="138493" y="-210"/>
                    <a:pt x="12382" y="68277"/>
                    <a:pt x="-514" y="96168"/>
                  </a:cubicBezTo>
                  <a:lnTo>
                    <a:pt x="-514" y="108874"/>
                  </a:lnTo>
                  <a:lnTo>
                    <a:pt x="277500" y="108874"/>
                  </a:lnTo>
                  <a:cubicBezTo>
                    <a:pt x="277500" y="108874"/>
                    <a:pt x="285251" y="27681"/>
                    <a:pt x="264794" y="-210"/>
                  </a:cubicBezTo>
                  <a:close/>
                </a:path>
              </a:pathLst>
            </a:custGeom>
            <a:solidFill>
              <a:srgbClr val="F93F57"/>
            </a:solidFill>
            <a:ln w="6346" cap="flat">
              <a:noFill/>
              <a:prstDash val="solid"/>
              <a:miter/>
            </a:ln>
          </p:spPr>
          <p:txBody>
            <a:bodyPr rtlCol="0" anchor="ctr"/>
            <a:lstStyle/>
            <a:p>
              <a:endParaRPr lang="zh-CN" altLang="en-US"/>
            </a:p>
          </p:txBody>
        </p:sp>
        <p:sp>
          <p:nvSpPr>
            <p:cNvPr id="162" name="任意多边形 58">
              <a:extLst>
                <a:ext uri="{FF2B5EF4-FFF2-40B4-BE49-F238E27FC236}">
                  <a16:creationId xmlns:a16="http://schemas.microsoft.com/office/drawing/2014/main" id="{DB69BD2D-2CCD-FDCF-E8F8-227CA00A9B0D}"/>
                </a:ext>
              </a:extLst>
            </p:cNvPr>
            <p:cNvSpPr/>
            <p:nvPr/>
          </p:nvSpPr>
          <p:spPr>
            <a:xfrm>
              <a:off x="7703109" y="5411484"/>
              <a:ext cx="314126" cy="18773"/>
            </a:xfrm>
            <a:custGeom>
              <a:avLst/>
              <a:gdLst>
                <a:gd name="connsiteX0" fmla="*/ 0 w 277442"/>
                <a:gd name="connsiteY0" fmla="*/ 0 h 16581"/>
                <a:gd name="connsiteX1" fmla="*/ 277443 w 277442"/>
                <a:gd name="connsiteY1" fmla="*/ 0 h 16581"/>
                <a:gd name="connsiteX2" fmla="*/ 277443 w 277442"/>
                <a:gd name="connsiteY2" fmla="*/ 16582 h 16581"/>
                <a:gd name="connsiteX3" fmla="*/ 0 w 277442"/>
                <a:gd name="connsiteY3" fmla="*/ 16582 h 16581"/>
                <a:gd name="connsiteX4" fmla="*/ 0 w 277442"/>
                <a:gd name="connsiteY4" fmla="*/ 0 h 16581"/>
                <a:gd name="connsiteX5" fmla="*/ 0 w 277442"/>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42" h="16581">
                  <a:moveTo>
                    <a:pt x="0" y="0"/>
                  </a:moveTo>
                  <a:lnTo>
                    <a:pt x="277443" y="0"/>
                  </a:lnTo>
                  <a:lnTo>
                    <a:pt x="277443"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63" name="任意多边形 59">
              <a:extLst>
                <a:ext uri="{FF2B5EF4-FFF2-40B4-BE49-F238E27FC236}">
                  <a16:creationId xmlns:a16="http://schemas.microsoft.com/office/drawing/2014/main" id="{B4D13FB5-2B12-2969-088B-DF296633C9EC}"/>
                </a:ext>
              </a:extLst>
            </p:cNvPr>
            <p:cNvSpPr/>
            <p:nvPr/>
          </p:nvSpPr>
          <p:spPr>
            <a:xfrm>
              <a:off x="8074926" y="4281217"/>
              <a:ext cx="154366" cy="1017478"/>
            </a:xfrm>
            <a:custGeom>
              <a:avLst/>
              <a:gdLst>
                <a:gd name="connsiteX0" fmla="*/ 8704 w 136339"/>
                <a:gd name="connsiteY0" fmla="*/ 898656 h 898656"/>
                <a:gd name="connsiteX1" fmla="*/ 136339 w 136339"/>
                <a:gd name="connsiteY1" fmla="*/ 898656 h 898656"/>
                <a:gd name="connsiteX2" fmla="*/ 136339 w 136339"/>
                <a:gd name="connsiteY2" fmla="*/ 0 h 898656"/>
                <a:gd name="connsiteX3" fmla="*/ 0 w 136339"/>
                <a:gd name="connsiteY3" fmla="*/ 0 h 898656"/>
                <a:gd name="connsiteX4" fmla="*/ 8704 w 136339"/>
                <a:gd name="connsiteY4" fmla="*/ 898656 h 898656"/>
                <a:gd name="connsiteX5" fmla="*/ 8704 w 136339"/>
                <a:gd name="connsiteY5" fmla="*/ 898656 h 898656"/>
                <a:gd name="connsiteX6" fmla="*/ 8704 w 136339"/>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9" h="898656">
                  <a:moveTo>
                    <a:pt x="8704" y="898656"/>
                  </a:moveTo>
                  <a:lnTo>
                    <a:pt x="136339" y="898656"/>
                  </a:lnTo>
                  <a:lnTo>
                    <a:pt x="136339" y="0"/>
                  </a:lnTo>
                  <a:lnTo>
                    <a:pt x="0" y="0"/>
                  </a:lnTo>
                  <a:lnTo>
                    <a:pt x="8704" y="898656"/>
                  </a:lnTo>
                  <a:lnTo>
                    <a:pt x="8704" y="898656"/>
                  </a:lnTo>
                  <a:lnTo>
                    <a:pt x="8704" y="898656"/>
                  </a:lnTo>
                  <a:close/>
                </a:path>
              </a:pathLst>
            </a:custGeom>
            <a:solidFill>
              <a:srgbClr val="FED0D6"/>
            </a:solidFill>
            <a:ln w="6346" cap="flat">
              <a:noFill/>
              <a:prstDash val="solid"/>
              <a:miter/>
            </a:ln>
          </p:spPr>
          <p:txBody>
            <a:bodyPr rtlCol="0" anchor="ctr"/>
            <a:lstStyle/>
            <a:p>
              <a:endParaRPr lang="zh-CN" altLang="en-US"/>
            </a:p>
          </p:txBody>
        </p:sp>
        <p:sp>
          <p:nvSpPr>
            <p:cNvPr id="164" name="任意多边形 60">
              <a:extLst>
                <a:ext uri="{FF2B5EF4-FFF2-40B4-BE49-F238E27FC236}">
                  <a16:creationId xmlns:a16="http://schemas.microsoft.com/office/drawing/2014/main" id="{20D4589D-F66A-13C0-A7F5-8D3D62BFB918}"/>
                </a:ext>
              </a:extLst>
            </p:cNvPr>
            <p:cNvSpPr/>
            <p:nvPr/>
          </p:nvSpPr>
          <p:spPr>
            <a:xfrm>
              <a:off x="8073764" y="5287978"/>
              <a:ext cx="312627" cy="123506"/>
            </a:xfrm>
            <a:custGeom>
              <a:avLst/>
              <a:gdLst>
                <a:gd name="connsiteX0" fmla="*/ 11376 w 276118"/>
                <a:gd name="connsiteY0" fmla="*/ -210 h 109083"/>
                <a:gd name="connsiteX1" fmla="*/ 139646 w 276118"/>
                <a:gd name="connsiteY1" fmla="*/ -210 h 109083"/>
                <a:gd name="connsiteX2" fmla="*/ 275604 w 276118"/>
                <a:gd name="connsiteY2" fmla="*/ 96168 h 109083"/>
                <a:gd name="connsiteX3" fmla="*/ 275604 w 276118"/>
                <a:gd name="connsiteY3" fmla="*/ 108874 h 109083"/>
                <a:gd name="connsiteX4" fmla="*/ 1147 w 276118"/>
                <a:gd name="connsiteY4" fmla="*/ 108874 h 109083"/>
                <a:gd name="connsiteX5" fmla="*/ 11376 w 276118"/>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18" h="109083">
                  <a:moveTo>
                    <a:pt x="11376" y="-210"/>
                  </a:moveTo>
                  <a:lnTo>
                    <a:pt x="139646" y="-210"/>
                  </a:lnTo>
                  <a:cubicBezTo>
                    <a:pt x="139646" y="-210"/>
                    <a:pt x="262771" y="68277"/>
                    <a:pt x="275604" y="96168"/>
                  </a:cubicBezTo>
                  <a:lnTo>
                    <a:pt x="275604" y="108874"/>
                  </a:lnTo>
                  <a:lnTo>
                    <a:pt x="1147" y="108874"/>
                  </a:lnTo>
                  <a:cubicBezTo>
                    <a:pt x="1147" y="108874"/>
                    <a:pt x="-6604" y="27681"/>
                    <a:pt x="11376" y="-210"/>
                  </a:cubicBezTo>
                  <a:close/>
                </a:path>
              </a:pathLst>
            </a:custGeom>
            <a:solidFill>
              <a:srgbClr val="F93F57"/>
            </a:solidFill>
            <a:ln w="6346" cap="flat">
              <a:noFill/>
              <a:prstDash val="solid"/>
              <a:miter/>
            </a:ln>
          </p:spPr>
          <p:txBody>
            <a:bodyPr rtlCol="0" anchor="ctr"/>
            <a:lstStyle/>
            <a:p>
              <a:endParaRPr lang="zh-CN" altLang="en-US"/>
            </a:p>
          </p:txBody>
        </p:sp>
        <p:sp>
          <p:nvSpPr>
            <p:cNvPr id="165" name="任意多边形 61">
              <a:extLst>
                <a:ext uri="{FF2B5EF4-FFF2-40B4-BE49-F238E27FC236}">
                  <a16:creationId xmlns:a16="http://schemas.microsoft.com/office/drawing/2014/main" id="{23D2E23F-8981-7C61-0669-4AA000FFBF7A}"/>
                </a:ext>
              </a:extLst>
            </p:cNvPr>
            <p:cNvSpPr/>
            <p:nvPr/>
          </p:nvSpPr>
          <p:spPr>
            <a:xfrm>
              <a:off x="8074926" y="5411484"/>
              <a:ext cx="311393" cy="18773"/>
            </a:xfrm>
            <a:custGeom>
              <a:avLst/>
              <a:gdLst>
                <a:gd name="connsiteX0" fmla="*/ 0 w 275028"/>
                <a:gd name="connsiteY0" fmla="*/ 0 h 16581"/>
                <a:gd name="connsiteX1" fmla="*/ 275029 w 275028"/>
                <a:gd name="connsiteY1" fmla="*/ 0 h 16581"/>
                <a:gd name="connsiteX2" fmla="*/ 275029 w 275028"/>
                <a:gd name="connsiteY2" fmla="*/ 16582 h 16581"/>
                <a:gd name="connsiteX3" fmla="*/ 0 w 275028"/>
                <a:gd name="connsiteY3" fmla="*/ 16582 h 16581"/>
                <a:gd name="connsiteX4" fmla="*/ 0 w 275028"/>
                <a:gd name="connsiteY4" fmla="*/ 0 h 16581"/>
                <a:gd name="connsiteX5" fmla="*/ 0 w 275028"/>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028" h="16581">
                  <a:moveTo>
                    <a:pt x="0" y="0"/>
                  </a:moveTo>
                  <a:lnTo>
                    <a:pt x="275029" y="0"/>
                  </a:lnTo>
                  <a:lnTo>
                    <a:pt x="275029"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66" name="任意多边形 62">
              <a:extLst>
                <a:ext uri="{FF2B5EF4-FFF2-40B4-BE49-F238E27FC236}">
                  <a16:creationId xmlns:a16="http://schemas.microsoft.com/office/drawing/2014/main" id="{69B7DE4B-0775-0B33-F1D0-E5D27E8D2114}"/>
                </a:ext>
              </a:extLst>
            </p:cNvPr>
            <p:cNvSpPr/>
            <p:nvPr/>
          </p:nvSpPr>
          <p:spPr>
            <a:xfrm>
              <a:off x="7564855" y="3584555"/>
              <a:ext cx="961084" cy="1110846"/>
            </a:xfrm>
            <a:custGeom>
              <a:avLst/>
              <a:gdLst>
                <a:gd name="connsiteX0" fmla="*/ 635502 w 848847"/>
                <a:gd name="connsiteY0" fmla="*/ -210 h 981120"/>
                <a:gd name="connsiteX1" fmla="*/ 212380 w 848847"/>
                <a:gd name="connsiteY1" fmla="*/ -210 h 981120"/>
                <a:gd name="connsiteX2" fmla="*/ -514 w 848847"/>
                <a:gd name="connsiteY2" fmla="*/ 980910 h 981120"/>
                <a:gd name="connsiteX3" fmla="*/ 848334 w 848847"/>
                <a:gd name="connsiteY3" fmla="*/ 980910 h 981120"/>
                <a:gd name="connsiteX4" fmla="*/ 635502 w 848847"/>
                <a:gd name="connsiteY4" fmla="*/ -210 h 9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47" h="981120">
                  <a:moveTo>
                    <a:pt x="635502" y="-210"/>
                  </a:moveTo>
                  <a:lnTo>
                    <a:pt x="212380" y="-210"/>
                  </a:lnTo>
                  <a:cubicBezTo>
                    <a:pt x="12319" y="253281"/>
                    <a:pt x="-514" y="980910"/>
                    <a:pt x="-514" y="980910"/>
                  </a:cubicBezTo>
                  <a:lnTo>
                    <a:pt x="848334" y="980910"/>
                  </a:lnTo>
                  <a:cubicBezTo>
                    <a:pt x="848334" y="980910"/>
                    <a:pt x="838104" y="253281"/>
                    <a:pt x="635502" y="-210"/>
                  </a:cubicBezTo>
                  <a:close/>
                </a:path>
              </a:pathLst>
            </a:custGeom>
            <a:solidFill>
              <a:srgbClr val="434CC0"/>
            </a:solidFill>
            <a:ln w="6346" cap="flat">
              <a:noFill/>
              <a:prstDash val="solid"/>
              <a:miter/>
            </a:ln>
          </p:spPr>
          <p:txBody>
            <a:bodyPr rtlCol="0" anchor="ctr"/>
            <a:lstStyle/>
            <a:p>
              <a:endParaRPr lang="zh-CN" altLang="en-US"/>
            </a:p>
          </p:txBody>
        </p:sp>
        <p:sp>
          <p:nvSpPr>
            <p:cNvPr id="167" name="任意多边形 63">
              <a:extLst>
                <a:ext uri="{FF2B5EF4-FFF2-40B4-BE49-F238E27FC236}">
                  <a16:creationId xmlns:a16="http://schemas.microsoft.com/office/drawing/2014/main" id="{8B4382B8-B3A6-4E4B-6FE4-DA3C05692435}"/>
                </a:ext>
              </a:extLst>
            </p:cNvPr>
            <p:cNvSpPr/>
            <p:nvPr/>
          </p:nvSpPr>
          <p:spPr>
            <a:xfrm>
              <a:off x="6993099" y="2948350"/>
              <a:ext cx="1467130" cy="1769867"/>
            </a:xfrm>
            <a:custGeom>
              <a:avLst/>
              <a:gdLst>
                <a:gd name="connsiteX0" fmla="*/ 927593 w 1295797"/>
                <a:gd name="connsiteY0" fmla="*/ 878849 h 1563180"/>
                <a:gd name="connsiteX1" fmla="*/ 1022891 w 1295797"/>
                <a:gd name="connsiteY1" fmla="*/ 1014617 h 1563180"/>
                <a:gd name="connsiteX2" fmla="*/ 992077 w 1295797"/>
                <a:gd name="connsiteY2" fmla="*/ 1186152 h 1563180"/>
                <a:gd name="connsiteX3" fmla="*/ 821876 w 1295797"/>
                <a:gd name="connsiteY3" fmla="*/ 1157900 h 1563180"/>
                <a:gd name="connsiteX4" fmla="*/ 820161 w 1295797"/>
                <a:gd name="connsiteY4" fmla="*/ 1155403 h 1563180"/>
                <a:gd name="connsiteX5" fmla="*/ 668447 w 1295797"/>
                <a:gd name="connsiteY5" fmla="*/ 940348 h 1563180"/>
                <a:gd name="connsiteX6" fmla="*/ 668447 w 1295797"/>
                <a:gd name="connsiteY6" fmla="*/ 935202 h 1563180"/>
                <a:gd name="connsiteX7" fmla="*/ 663300 w 1295797"/>
                <a:gd name="connsiteY7" fmla="*/ 932661 h 1563180"/>
                <a:gd name="connsiteX8" fmla="*/ 694114 w 1295797"/>
                <a:gd name="connsiteY8" fmla="*/ 761125 h 1563180"/>
                <a:gd name="connsiteX9" fmla="*/ 765968 w 1295797"/>
                <a:gd name="connsiteY9" fmla="*/ 364243 h 1563180"/>
                <a:gd name="connsiteX10" fmla="*/ 368196 w 1295797"/>
                <a:gd name="connsiteY10" fmla="*/ 297661 h 1563180"/>
                <a:gd name="connsiteX11" fmla="*/ 250154 w 1295797"/>
                <a:gd name="connsiteY11" fmla="*/ 551153 h 1563180"/>
                <a:gd name="connsiteX12" fmla="*/ 134780 w 1295797"/>
                <a:gd name="connsiteY12" fmla="*/ 686793 h 1563180"/>
                <a:gd name="connsiteX13" fmla="*/ 1364 w 1295797"/>
                <a:gd name="connsiteY13" fmla="*/ 574152 h 1563180"/>
                <a:gd name="connsiteX14" fmla="*/ 224614 w 1295797"/>
                <a:gd name="connsiteY14" fmla="*/ 95313 h 1563180"/>
                <a:gd name="connsiteX15" fmla="*/ 966156 w 1295797"/>
                <a:gd name="connsiteY15" fmla="*/ 223329 h 1563180"/>
                <a:gd name="connsiteX16" fmla="*/ 927657 w 1295797"/>
                <a:gd name="connsiteY16" fmla="*/ 878849 h 1563180"/>
                <a:gd name="connsiteX17" fmla="*/ 1245823 w 1295797"/>
                <a:gd name="connsiteY17" fmla="*/ 1332149 h 1563180"/>
                <a:gd name="connsiteX18" fmla="*/ 1271236 w 1295797"/>
                <a:gd name="connsiteY18" fmla="*/ 1367980 h 1563180"/>
                <a:gd name="connsiteX19" fmla="*/ 1242965 w 1295797"/>
                <a:gd name="connsiteY19" fmla="*/ 1542121 h 1563180"/>
                <a:gd name="connsiteX20" fmla="*/ 1068506 w 1295797"/>
                <a:gd name="connsiteY20" fmla="*/ 1511371 h 1563180"/>
                <a:gd name="connsiteX21" fmla="*/ 1043093 w 1295797"/>
                <a:gd name="connsiteY21" fmla="*/ 1473252 h 1563180"/>
                <a:gd name="connsiteX22" fmla="*/ 1073906 w 1295797"/>
                <a:gd name="connsiteY22" fmla="*/ 1301717 h 1563180"/>
                <a:gd name="connsiteX23" fmla="*/ 1242583 w 1295797"/>
                <a:gd name="connsiteY23" fmla="*/ 1327847 h 1563180"/>
                <a:gd name="connsiteX24" fmla="*/ 1245823 w 1295797"/>
                <a:gd name="connsiteY24" fmla="*/ 1332466 h 15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797" h="1563180">
                  <a:moveTo>
                    <a:pt x="927593" y="878849"/>
                  </a:moveTo>
                  <a:lnTo>
                    <a:pt x="1022891" y="1014617"/>
                  </a:lnTo>
                  <a:cubicBezTo>
                    <a:pt x="1063932" y="1070906"/>
                    <a:pt x="1051098" y="1145174"/>
                    <a:pt x="992077" y="1186152"/>
                  </a:cubicBezTo>
                  <a:cubicBezTo>
                    <a:pt x="937313" y="1225345"/>
                    <a:pt x="861075" y="1212696"/>
                    <a:pt x="821876" y="1157900"/>
                  </a:cubicBezTo>
                  <a:cubicBezTo>
                    <a:pt x="821305" y="1157074"/>
                    <a:pt x="820732" y="1156242"/>
                    <a:pt x="820161" y="1155403"/>
                  </a:cubicBezTo>
                  <a:lnTo>
                    <a:pt x="668447" y="940348"/>
                  </a:lnTo>
                  <a:lnTo>
                    <a:pt x="668447" y="935202"/>
                  </a:lnTo>
                  <a:cubicBezTo>
                    <a:pt x="663300" y="935202"/>
                    <a:pt x="663300" y="935202"/>
                    <a:pt x="663300" y="932661"/>
                  </a:cubicBezTo>
                  <a:cubicBezTo>
                    <a:pt x="624801" y="878849"/>
                    <a:pt x="640239" y="799244"/>
                    <a:pt x="694114" y="761125"/>
                  </a:cubicBezTo>
                  <a:cubicBezTo>
                    <a:pt x="822384" y="668941"/>
                    <a:pt x="855738" y="492259"/>
                    <a:pt x="765968" y="364243"/>
                  </a:cubicBezTo>
                  <a:cubicBezTo>
                    <a:pt x="673593" y="233621"/>
                    <a:pt x="499135" y="208018"/>
                    <a:pt x="368196" y="297661"/>
                  </a:cubicBezTo>
                  <a:cubicBezTo>
                    <a:pt x="283572" y="359096"/>
                    <a:pt x="239926" y="456491"/>
                    <a:pt x="250154" y="551153"/>
                  </a:cubicBezTo>
                  <a:cubicBezTo>
                    <a:pt x="255618" y="620421"/>
                    <a:pt x="204030" y="681056"/>
                    <a:pt x="134780" y="686793"/>
                  </a:cubicBezTo>
                  <a:cubicBezTo>
                    <a:pt x="65467" y="691939"/>
                    <a:pt x="9051" y="643274"/>
                    <a:pt x="1364" y="574152"/>
                  </a:cubicBezTo>
                  <a:cubicBezTo>
                    <a:pt x="-14456" y="386231"/>
                    <a:pt x="70486" y="204003"/>
                    <a:pt x="224614" y="95313"/>
                  </a:cubicBezTo>
                  <a:cubicBezTo>
                    <a:pt x="466035" y="-71140"/>
                    <a:pt x="799386" y="-14788"/>
                    <a:pt x="966156" y="223329"/>
                  </a:cubicBezTo>
                  <a:cubicBezTo>
                    <a:pt x="1107832" y="424058"/>
                    <a:pt x="1091822" y="696081"/>
                    <a:pt x="927657" y="878849"/>
                  </a:cubicBezTo>
                  <a:close/>
                  <a:moveTo>
                    <a:pt x="1245823" y="1332149"/>
                  </a:moveTo>
                  <a:lnTo>
                    <a:pt x="1271236" y="1367980"/>
                  </a:lnTo>
                  <a:cubicBezTo>
                    <a:pt x="1312277" y="1426874"/>
                    <a:pt x="1299444" y="1501397"/>
                    <a:pt x="1242965" y="1542121"/>
                  </a:cubicBezTo>
                  <a:cubicBezTo>
                    <a:pt x="1189089" y="1577953"/>
                    <a:pt x="1109548" y="1567533"/>
                    <a:pt x="1068506" y="1511371"/>
                  </a:cubicBezTo>
                  <a:lnTo>
                    <a:pt x="1043093" y="1473252"/>
                  </a:lnTo>
                  <a:cubicBezTo>
                    <a:pt x="1004593" y="1419505"/>
                    <a:pt x="1019968" y="1339836"/>
                    <a:pt x="1073906" y="1301717"/>
                  </a:cubicBezTo>
                  <a:cubicBezTo>
                    <a:pt x="1127718" y="1262346"/>
                    <a:pt x="1203257" y="1274049"/>
                    <a:pt x="1242583" y="1327847"/>
                  </a:cubicBezTo>
                  <a:cubicBezTo>
                    <a:pt x="1243727" y="1329359"/>
                    <a:pt x="1244806" y="1330903"/>
                    <a:pt x="1245823" y="1332466"/>
                  </a:cubicBezTo>
                  <a:close/>
                </a:path>
              </a:pathLst>
            </a:custGeom>
            <a:solidFill>
              <a:srgbClr val="FFC545"/>
            </a:solidFill>
            <a:ln w="6346" cap="flat">
              <a:noFill/>
              <a:prstDash val="solid"/>
              <a:miter/>
            </a:ln>
          </p:spPr>
          <p:txBody>
            <a:bodyPr rtlCol="0" anchor="ctr"/>
            <a:lstStyle/>
            <a:p>
              <a:endParaRPr lang="zh-CN" altLang="en-US"/>
            </a:p>
          </p:txBody>
        </p:sp>
        <p:sp>
          <p:nvSpPr>
            <p:cNvPr id="168" name="任意多边形 64">
              <a:extLst>
                <a:ext uri="{FF2B5EF4-FFF2-40B4-BE49-F238E27FC236}">
                  <a16:creationId xmlns:a16="http://schemas.microsoft.com/office/drawing/2014/main" id="{506F61D6-F3CC-5EC1-052A-90889B2F8CC8}"/>
                </a:ext>
              </a:extLst>
            </p:cNvPr>
            <p:cNvSpPr/>
            <p:nvPr/>
          </p:nvSpPr>
          <p:spPr>
            <a:xfrm>
              <a:off x="8074926" y="2908035"/>
              <a:ext cx="512041" cy="826857"/>
            </a:xfrm>
            <a:custGeom>
              <a:avLst/>
              <a:gdLst>
                <a:gd name="connsiteX0" fmla="*/ 274260 w 452244"/>
                <a:gd name="connsiteY0" fmla="*/ -210 h 730296"/>
                <a:gd name="connsiteX1" fmla="*/ 451387 w 452244"/>
                <a:gd name="connsiteY1" fmla="*/ 381616 h 730296"/>
                <a:gd name="connsiteX2" fmla="*/ 43132 w 452244"/>
                <a:gd name="connsiteY2" fmla="*/ 730087 h 730296"/>
                <a:gd name="connsiteX3" fmla="*/ -514 w 452244"/>
                <a:gd name="connsiteY3" fmla="*/ 558551 h 730296"/>
                <a:gd name="connsiteX4" fmla="*/ 315302 w 452244"/>
                <a:gd name="connsiteY4" fmla="*/ 366368 h 730296"/>
                <a:gd name="connsiteX5" fmla="*/ 248594 w 452244"/>
                <a:gd name="connsiteY5" fmla="*/ 207539 h 730296"/>
                <a:gd name="connsiteX6" fmla="*/ 274007 w 452244"/>
                <a:gd name="connsiteY6" fmla="*/ -19 h 7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44" h="730296">
                  <a:moveTo>
                    <a:pt x="274260" y="-210"/>
                  </a:moveTo>
                  <a:cubicBezTo>
                    <a:pt x="274260" y="-210"/>
                    <a:pt x="438553" y="292036"/>
                    <a:pt x="451387" y="381616"/>
                  </a:cubicBezTo>
                  <a:cubicBezTo>
                    <a:pt x="464093" y="473864"/>
                    <a:pt x="120196" y="717317"/>
                    <a:pt x="43132" y="730087"/>
                  </a:cubicBezTo>
                  <a:lnTo>
                    <a:pt x="-514" y="558551"/>
                  </a:lnTo>
                  <a:cubicBezTo>
                    <a:pt x="-514" y="558551"/>
                    <a:pt x="284489" y="425135"/>
                    <a:pt x="315302" y="366368"/>
                  </a:cubicBezTo>
                  <a:lnTo>
                    <a:pt x="248594" y="207539"/>
                  </a:lnTo>
                  <a:lnTo>
                    <a:pt x="274007" y="-19"/>
                  </a:lnTo>
                  <a:close/>
                </a:path>
              </a:pathLst>
            </a:custGeom>
            <a:solidFill>
              <a:srgbClr val="F93F57"/>
            </a:solidFill>
            <a:ln w="6346" cap="flat">
              <a:noFill/>
              <a:prstDash val="solid"/>
              <a:miter/>
            </a:ln>
          </p:spPr>
          <p:txBody>
            <a:bodyPr rtlCol="0" anchor="ctr"/>
            <a:lstStyle/>
            <a:p>
              <a:endParaRPr lang="zh-CN" altLang="en-US"/>
            </a:p>
          </p:txBody>
        </p:sp>
        <p:sp>
          <p:nvSpPr>
            <p:cNvPr id="169" name="任意多边形 65">
              <a:extLst>
                <a:ext uri="{FF2B5EF4-FFF2-40B4-BE49-F238E27FC236}">
                  <a16:creationId xmlns:a16="http://schemas.microsoft.com/office/drawing/2014/main" id="{81B9E41B-0DF7-0A3C-CEB3-66C14BDD8E8A}"/>
                </a:ext>
              </a:extLst>
            </p:cNvPr>
            <p:cNvSpPr/>
            <p:nvPr/>
          </p:nvSpPr>
          <p:spPr>
            <a:xfrm>
              <a:off x="8008236" y="3573622"/>
              <a:ext cx="101648" cy="117572"/>
            </a:xfrm>
            <a:custGeom>
              <a:avLst/>
              <a:gdLst>
                <a:gd name="connsiteX0" fmla="*/ 66265 w 89777"/>
                <a:gd name="connsiteY0" fmla="*/ 362 h 103842"/>
                <a:gd name="connsiteX1" fmla="*/ 5147 w 89777"/>
                <a:gd name="connsiteY1" fmla="*/ 15800 h 103842"/>
                <a:gd name="connsiteX2" fmla="*/ 89263 w 89777"/>
                <a:gd name="connsiteY2" fmla="*/ 95596 h 103842"/>
                <a:gd name="connsiteX3" fmla="*/ 66265 w 89777"/>
                <a:gd name="connsiteY3" fmla="*/ 298 h 103842"/>
              </a:gdLst>
              <a:ahLst/>
              <a:cxnLst>
                <a:cxn ang="0">
                  <a:pos x="connsiteX0" y="connsiteY0"/>
                </a:cxn>
                <a:cxn ang="0">
                  <a:pos x="connsiteX1" y="connsiteY1"/>
                </a:cxn>
                <a:cxn ang="0">
                  <a:pos x="connsiteX2" y="connsiteY2"/>
                </a:cxn>
                <a:cxn ang="0">
                  <a:pos x="connsiteX3" y="connsiteY3"/>
                </a:cxn>
              </a:cxnLst>
              <a:rect l="l" t="t" r="r" b="b"/>
              <a:pathLst>
                <a:path w="89777" h="103842">
                  <a:moveTo>
                    <a:pt x="66265" y="362"/>
                  </a:moveTo>
                  <a:cubicBezTo>
                    <a:pt x="66265" y="362"/>
                    <a:pt x="15439" y="-4784"/>
                    <a:pt x="5147" y="15800"/>
                  </a:cubicBezTo>
                  <a:cubicBezTo>
                    <a:pt x="-5145" y="36384"/>
                    <a:pt x="-12705" y="131555"/>
                    <a:pt x="89263" y="95596"/>
                  </a:cubicBezTo>
                  <a:lnTo>
                    <a:pt x="66265" y="298"/>
                  </a:lnTo>
                  <a:close/>
                </a:path>
              </a:pathLst>
            </a:custGeom>
            <a:solidFill>
              <a:srgbClr val="FF93B1"/>
            </a:solidFill>
            <a:ln w="6346" cap="flat">
              <a:noFill/>
              <a:prstDash val="solid"/>
              <a:miter/>
            </a:ln>
          </p:spPr>
          <p:txBody>
            <a:bodyPr rtlCol="0" anchor="ctr"/>
            <a:lstStyle/>
            <a:p>
              <a:endParaRPr lang="zh-CN" altLang="en-US"/>
            </a:p>
          </p:txBody>
        </p:sp>
        <p:sp>
          <p:nvSpPr>
            <p:cNvPr id="170" name="任意多边形 67">
              <a:extLst>
                <a:ext uri="{FF2B5EF4-FFF2-40B4-BE49-F238E27FC236}">
                  <a16:creationId xmlns:a16="http://schemas.microsoft.com/office/drawing/2014/main" id="{9FAB9611-025E-8308-228E-D971BA7BEA8E}"/>
                </a:ext>
              </a:extLst>
            </p:cNvPr>
            <p:cNvSpPr/>
            <p:nvPr/>
          </p:nvSpPr>
          <p:spPr>
            <a:xfrm rot="19901924">
              <a:off x="4001212" y="2597109"/>
              <a:ext cx="340051" cy="595716"/>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D0D4DA"/>
            </a:solidFill>
            <a:ln w="6346" cap="flat">
              <a:noFill/>
              <a:prstDash val="solid"/>
              <a:miter/>
            </a:ln>
          </p:spPr>
          <p:txBody>
            <a:bodyPr rtlCol="0" anchor="ctr"/>
            <a:lstStyle/>
            <a:p>
              <a:endParaRPr lang="zh-CN" altLang="en-US"/>
            </a:p>
          </p:txBody>
        </p:sp>
      </p:grpSp>
      <p:sp>
        <p:nvSpPr>
          <p:cNvPr id="24" name="对话气泡: 椭圆形 23">
            <a:extLst>
              <a:ext uri="{FF2B5EF4-FFF2-40B4-BE49-F238E27FC236}">
                <a16:creationId xmlns:a16="http://schemas.microsoft.com/office/drawing/2014/main" id="{619A4EE2-55E3-7AE7-55DA-A09DEC0C818A}"/>
              </a:ext>
            </a:extLst>
          </p:cNvPr>
          <p:cNvSpPr/>
          <p:nvPr/>
        </p:nvSpPr>
        <p:spPr>
          <a:xfrm>
            <a:off x="7938372" y="2341624"/>
            <a:ext cx="3262404" cy="1617663"/>
          </a:xfrm>
          <a:prstGeom prst="wedgeEllipseCallout">
            <a:avLst>
              <a:gd name="adj1" fmla="val -114029"/>
              <a:gd name="adj2" fmla="val 29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bg1"/>
                </a:solidFill>
              </a:rPr>
              <a:t>         </a:t>
            </a:r>
            <a:r>
              <a:rPr lang="zh-CN" altLang="en-US" sz="1800" b="1" dirty="0">
                <a:solidFill>
                  <a:schemeClr val="bg1"/>
                </a:solidFill>
                <a:effectLst/>
              </a:rPr>
              <a:t>如果零窗口探测报文段丢失了，还会打破死锁的局面吗？</a:t>
            </a:r>
            <a:endParaRPr lang="zh-CN" altLang="en-US" b="1" dirty="0">
              <a:solidFill>
                <a:schemeClr val="bg1"/>
              </a:solidFill>
            </a:endParaRPr>
          </a:p>
        </p:txBody>
      </p:sp>
    </p:spTree>
    <p:custDataLst>
      <p:tags r:id="rId1"/>
    </p:custDataLst>
    <p:extLst>
      <p:ext uri="{BB962C8B-B14F-4D97-AF65-F5344CB8AC3E}">
        <p14:creationId xmlns:p14="http://schemas.microsoft.com/office/powerpoint/2010/main" val="75854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p:tgtEl>
                                          <p:spTgt spid="25"/>
                                        </p:tgtEl>
                                        <p:attrNameLst>
                                          <p:attrName>ppt_y</p:attrName>
                                        </p:attrNameLst>
                                      </p:cBhvr>
                                      <p:tavLst>
                                        <p:tav tm="0">
                                          <p:val>
                                            <p:strVal val="#ppt_y+#ppt_h*1.125000"/>
                                          </p:val>
                                        </p:tav>
                                        <p:tav tm="100000">
                                          <p:val>
                                            <p:strVal val="#ppt_y"/>
                                          </p:val>
                                        </p:tav>
                                      </p:tavLst>
                                    </p:anim>
                                    <p:animEffect transition="in" filter="wipe(up)">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矩形 171">
            <a:extLst>
              <a:ext uri="{FF2B5EF4-FFF2-40B4-BE49-F238E27FC236}">
                <a16:creationId xmlns:a16="http://schemas.microsoft.com/office/drawing/2014/main" id="{1EA2C0CA-5E22-17E8-5A7C-46AD16A8FC0F}"/>
              </a:ext>
            </a:extLst>
          </p:cNvPr>
          <p:cNvSpPr/>
          <p:nvPr/>
        </p:nvSpPr>
        <p:spPr>
          <a:xfrm>
            <a:off x="1212212" y="5126751"/>
            <a:ext cx="4381121"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p>
          </p:txBody>
        </p:sp>
      </p:grpSp>
      <p:sp>
        <p:nvSpPr>
          <p:cNvPr id="72" name="文本框 71">
            <a:extLst>
              <a:ext uri="{FF2B5EF4-FFF2-40B4-BE49-F238E27FC236}">
                <a16:creationId xmlns:a16="http://schemas.microsoft.com/office/drawing/2014/main" id="{60FFA936-170A-975E-52FA-8752BFFC7D8E}"/>
              </a:ext>
            </a:extLst>
          </p:cNvPr>
          <p:cNvSpPr txBox="1"/>
          <p:nvPr/>
        </p:nvSpPr>
        <p:spPr>
          <a:xfrm>
            <a:off x="4394391" y="1971156"/>
            <a:ext cx="47026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A</a:t>
            </a:r>
            <a:endParaRPr lang="zh-CN" altLang="en-US" sz="2800" b="1" dirty="0">
              <a:solidFill>
                <a:schemeClr val="accent1">
                  <a:lumMod val="75000"/>
                </a:schemeClr>
              </a:solidFill>
              <a:latin typeface="Arial Black" panose="020B0A04020102020204" pitchFamily="34" charset="0"/>
            </a:endParaRPr>
          </a:p>
        </p:txBody>
      </p:sp>
      <p:sp>
        <p:nvSpPr>
          <p:cNvPr id="73" name="文本框 72">
            <a:extLst>
              <a:ext uri="{FF2B5EF4-FFF2-40B4-BE49-F238E27FC236}">
                <a16:creationId xmlns:a16="http://schemas.microsoft.com/office/drawing/2014/main" id="{71CA21E0-0D24-97A3-F548-123ABBFD32BA}"/>
              </a:ext>
            </a:extLst>
          </p:cNvPr>
          <p:cNvSpPr txBox="1"/>
          <p:nvPr/>
        </p:nvSpPr>
        <p:spPr>
          <a:xfrm>
            <a:off x="1110343" y="2626401"/>
            <a:ext cx="672737" cy="369332"/>
          </a:xfrm>
          <a:prstGeom prst="rect">
            <a:avLst/>
          </a:prstGeom>
          <a:noFill/>
        </p:spPr>
        <p:txBody>
          <a:bodyPr wrap="square" rtlCol="0">
            <a:spAutoFit/>
          </a:bodyPr>
          <a:lstStyle/>
          <a:p>
            <a:r>
              <a:rPr lang="zh-CN" altLang="en-US" b="1" dirty="0"/>
              <a:t>解析</a:t>
            </a:r>
          </a:p>
        </p:txBody>
      </p:sp>
      <p:grpSp>
        <p:nvGrpSpPr>
          <p:cNvPr id="5" name="组合 4">
            <a:extLst>
              <a:ext uri="{FF2B5EF4-FFF2-40B4-BE49-F238E27FC236}">
                <a16:creationId xmlns:a16="http://schemas.microsoft.com/office/drawing/2014/main" id="{A071B42F-D68C-B725-61AE-E14C835A9CA3}"/>
              </a:ext>
            </a:extLst>
          </p:cNvPr>
          <p:cNvGrpSpPr/>
          <p:nvPr/>
        </p:nvGrpSpPr>
        <p:grpSpPr>
          <a:xfrm>
            <a:off x="933106" y="1224276"/>
            <a:ext cx="10954094" cy="1541574"/>
            <a:chOff x="933106" y="1224276"/>
            <a:chExt cx="10954094" cy="1541574"/>
          </a:xfrm>
        </p:grpSpPr>
        <p:sp>
          <p:nvSpPr>
            <p:cNvPr id="76" name="文本框 75">
              <a:extLst>
                <a:ext uri="{FF2B5EF4-FFF2-40B4-BE49-F238E27FC236}">
                  <a16:creationId xmlns:a16="http://schemas.microsoft.com/office/drawing/2014/main" id="{91975D44-726B-FB43-59EB-21D24C1003F1}"/>
                </a:ext>
              </a:extLst>
            </p:cNvPr>
            <p:cNvSpPr txBox="1"/>
            <p:nvPr/>
          </p:nvSpPr>
          <p:spPr>
            <a:xfrm>
              <a:off x="933106" y="1224276"/>
              <a:ext cx="10954094" cy="1200329"/>
            </a:xfrm>
            <a:prstGeom prst="rect">
              <a:avLst/>
            </a:prstGeom>
            <a:noFill/>
          </p:spPr>
          <p:txBody>
            <a:bodyPr wrap="square" rtlCol="0">
              <a:spAutoFit/>
            </a:bodyPr>
            <a:lstStyle/>
            <a:p>
              <a:r>
                <a:rPr lang="en-US" altLang="zh-CN" b="1" dirty="0"/>
                <a:t>【2010</a:t>
              </a:r>
              <a:r>
                <a:rPr lang="zh-CN" altLang="en-US" b="1" dirty="0"/>
                <a:t>年 题</a:t>
              </a:r>
              <a:r>
                <a:rPr lang="en-US" altLang="zh-CN" b="1" dirty="0"/>
                <a:t>39】</a:t>
              </a:r>
              <a:r>
                <a:rPr lang="zh-CN" altLang="en-US" b="1" dirty="0"/>
                <a:t>主机甲和主机乙之间建立了一个</a:t>
              </a:r>
              <a:r>
                <a:rPr lang="en-US" altLang="zh-CN" b="1" dirty="0"/>
                <a:t>TCP</a:t>
              </a:r>
              <a:r>
                <a:rPr lang="zh-CN" altLang="en-US" b="1" dirty="0"/>
                <a:t>连接，</a:t>
              </a:r>
              <a:r>
                <a:rPr lang="en-US" altLang="zh-CN" b="1" dirty="0"/>
                <a:t>TCP</a:t>
              </a:r>
              <a:r>
                <a:rPr lang="zh-CN" altLang="en-US" b="1" dirty="0"/>
                <a:t>最大段长度为</a:t>
              </a:r>
              <a:r>
                <a:rPr lang="en-US" altLang="zh-CN" b="1" dirty="0"/>
                <a:t>1000</a:t>
              </a:r>
              <a:r>
                <a:rPr lang="zh-CN" altLang="en-US" b="1" dirty="0"/>
                <a:t>字节。若主机甲的当前拥塞</a:t>
              </a:r>
              <a:endParaRPr lang="en-US" altLang="zh-CN" b="1" dirty="0"/>
            </a:p>
            <a:p>
              <a:r>
                <a:rPr lang="en-US" altLang="zh-CN" b="1" dirty="0"/>
                <a:t>                               </a:t>
              </a:r>
              <a:r>
                <a:rPr lang="zh-CN" altLang="en-US" b="1" dirty="0"/>
                <a:t>窗口为</a:t>
              </a:r>
              <a:r>
                <a:rPr lang="en-US" altLang="zh-CN" b="1" dirty="0"/>
                <a:t>4000</a:t>
              </a:r>
              <a:r>
                <a:rPr lang="zh-CN" altLang="en-US" b="1" dirty="0"/>
                <a:t>字节，在主机甲向主机乙连续发送两个最大段后，成功收到主机乙发送的第一个</a:t>
              </a:r>
              <a:endParaRPr lang="en-US" altLang="zh-CN" b="1" dirty="0"/>
            </a:p>
            <a:p>
              <a:r>
                <a:rPr lang="en-US" altLang="zh-CN" b="1" dirty="0"/>
                <a:t>                               </a:t>
              </a:r>
              <a:r>
                <a:rPr lang="zh-CN" altLang="en-US" b="1" dirty="0"/>
                <a:t>段的确认段，确认段中通告的接收窗口大小为</a:t>
              </a:r>
              <a:r>
                <a:rPr lang="en-US" altLang="zh-CN" b="1" dirty="0"/>
                <a:t>2000</a:t>
              </a:r>
              <a:r>
                <a:rPr lang="zh-CN" altLang="en-US" b="1" dirty="0"/>
                <a:t>字节，则此时主机甲还可以向主机乙发送</a:t>
              </a:r>
              <a:endParaRPr lang="en-US" altLang="zh-CN" b="1" dirty="0"/>
            </a:p>
            <a:p>
              <a:r>
                <a:rPr lang="en-US" altLang="zh-CN" b="1" dirty="0"/>
                <a:t>                               </a:t>
              </a:r>
              <a:r>
                <a:rPr lang="zh-CN" altLang="en-US" b="1" dirty="0"/>
                <a:t>的最大字节数是（      ）。</a:t>
              </a:r>
            </a:p>
          </p:txBody>
        </p:sp>
        <p:sp>
          <p:nvSpPr>
            <p:cNvPr id="77" name="文本框 76">
              <a:extLst>
                <a:ext uri="{FF2B5EF4-FFF2-40B4-BE49-F238E27FC236}">
                  <a16:creationId xmlns:a16="http://schemas.microsoft.com/office/drawing/2014/main" id="{2A43E664-AFBD-21E0-16E9-39172DC7A444}"/>
                </a:ext>
              </a:extLst>
            </p:cNvPr>
            <p:cNvSpPr txBox="1"/>
            <p:nvPr/>
          </p:nvSpPr>
          <p:spPr>
            <a:xfrm>
              <a:off x="2518311" y="2396518"/>
              <a:ext cx="1185672" cy="369332"/>
            </a:xfrm>
            <a:prstGeom prst="rect">
              <a:avLst/>
            </a:prstGeom>
            <a:noFill/>
          </p:spPr>
          <p:txBody>
            <a:bodyPr wrap="square" rtlCol="0">
              <a:spAutoFit/>
            </a:bodyPr>
            <a:lstStyle/>
            <a:p>
              <a:r>
                <a:rPr lang="en-US" altLang="zh-CN" b="1" dirty="0"/>
                <a:t>A. 1000</a:t>
              </a:r>
              <a:endParaRPr lang="zh-CN" altLang="en-US" b="1" dirty="0"/>
            </a:p>
          </p:txBody>
        </p:sp>
        <p:sp>
          <p:nvSpPr>
            <p:cNvPr id="78" name="文本框 77">
              <a:extLst>
                <a:ext uri="{FF2B5EF4-FFF2-40B4-BE49-F238E27FC236}">
                  <a16:creationId xmlns:a16="http://schemas.microsoft.com/office/drawing/2014/main" id="{56CA92D5-4E33-0DCB-7F1B-35CF3720E9AB}"/>
                </a:ext>
              </a:extLst>
            </p:cNvPr>
            <p:cNvSpPr txBox="1"/>
            <p:nvPr/>
          </p:nvSpPr>
          <p:spPr>
            <a:xfrm>
              <a:off x="4822107" y="2396518"/>
              <a:ext cx="1185672" cy="369332"/>
            </a:xfrm>
            <a:prstGeom prst="rect">
              <a:avLst/>
            </a:prstGeom>
            <a:noFill/>
          </p:spPr>
          <p:txBody>
            <a:bodyPr wrap="square" rtlCol="0">
              <a:spAutoFit/>
            </a:bodyPr>
            <a:lstStyle/>
            <a:p>
              <a:r>
                <a:rPr lang="en-US" altLang="zh-CN" b="1" dirty="0"/>
                <a:t>B. 2000</a:t>
              </a:r>
              <a:endParaRPr lang="zh-CN" altLang="en-US" b="1" dirty="0"/>
            </a:p>
          </p:txBody>
        </p:sp>
        <p:sp>
          <p:nvSpPr>
            <p:cNvPr id="79" name="文本框 78">
              <a:extLst>
                <a:ext uri="{FF2B5EF4-FFF2-40B4-BE49-F238E27FC236}">
                  <a16:creationId xmlns:a16="http://schemas.microsoft.com/office/drawing/2014/main" id="{C0D84321-EB3B-5170-75B4-58F4E61319DF}"/>
                </a:ext>
              </a:extLst>
            </p:cNvPr>
            <p:cNvSpPr txBox="1"/>
            <p:nvPr/>
          </p:nvSpPr>
          <p:spPr>
            <a:xfrm>
              <a:off x="7125903" y="2396518"/>
              <a:ext cx="1185672" cy="369332"/>
            </a:xfrm>
            <a:prstGeom prst="rect">
              <a:avLst/>
            </a:prstGeom>
            <a:noFill/>
          </p:spPr>
          <p:txBody>
            <a:bodyPr wrap="square" rtlCol="0">
              <a:spAutoFit/>
            </a:bodyPr>
            <a:lstStyle/>
            <a:p>
              <a:r>
                <a:rPr lang="en-US" altLang="zh-CN" b="1" dirty="0"/>
                <a:t>C. 3000</a:t>
              </a:r>
              <a:endParaRPr lang="zh-CN" altLang="en-US" b="1" dirty="0"/>
            </a:p>
          </p:txBody>
        </p:sp>
        <p:sp>
          <p:nvSpPr>
            <p:cNvPr id="80" name="文本框 79">
              <a:extLst>
                <a:ext uri="{FF2B5EF4-FFF2-40B4-BE49-F238E27FC236}">
                  <a16:creationId xmlns:a16="http://schemas.microsoft.com/office/drawing/2014/main" id="{7BA2C1E7-4DC2-AE94-4998-91F810EE54EF}"/>
                </a:ext>
              </a:extLst>
            </p:cNvPr>
            <p:cNvSpPr txBox="1"/>
            <p:nvPr/>
          </p:nvSpPr>
          <p:spPr>
            <a:xfrm>
              <a:off x="9429699" y="2396518"/>
              <a:ext cx="1185672" cy="369332"/>
            </a:xfrm>
            <a:prstGeom prst="rect">
              <a:avLst/>
            </a:prstGeom>
            <a:noFill/>
          </p:spPr>
          <p:txBody>
            <a:bodyPr wrap="square" rtlCol="0">
              <a:spAutoFit/>
            </a:bodyPr>
            <a:lstStyle/>
            <a:p>
              <a:r>
                <a:rPr lang="en-US" altLang="zh-CN" b="1" dirty="0"/>
                <a:t>D. 4000</a:t>
              </a:r>
              <a:endParaRPr lang="zh-CN" altLang="en-US" b="1" dirty="0"/>
            </a:p>
          </p:txBody>
        </p:sp>
      </p:grpSp>
      <p:sp>
        <p:nvSpPr>
          <p:cNvPr id="81" name="文本框 80">
            <a:extLst>
              <a:ext uri="{FF2B5EF4-FFF2-40B4-BE49-F238E27FC236}">
                <a16:creationId xmlns:a16="http://schemas.microsoft.com/office/drawing/2014/main" id="{47FC1F1F-1C29-E150-F6E8-C587133704D9}"/>
              </a:ext>
            </a:extLst>
          </p:cNvPr>
          <p:cNvSpPr txBox="1"/>
          <p:nvPr/>
        </p:nvSpPr>
        <p:spPr>
          <a:xfrm>
            <a:off x="1732212" y="2854985"/>
            <a:ext cx="10154988" cy="420628"/>
          </a:xfrm>
          <a:prstGeom prst="rect">
            <a:avLst/>
          </a:prstGeom>
          <a:noFill/>
        </p:spPr>
        <p:txBody>
          <a:bodyPr wrap="square" rtlCol="0">
            <a:spAutoFit/>
          </a:bodyPr>
          <a:lstStyle/>
          <a:p>
            <a:r>
              <a:rPr lang="en-US" altLang="zh-CN" b="1" dirty="0"/>
              <a:t>TCP</a:t>
            </a:r>
            <a:r>
              <a:rPr lang="zh-CN" altLang="en-US" b="1" dirty="0"/>
              <a:t>发送方的发送窗口值 </a:t>
            </a:r>
            <a:r>
              <a:rPr lang="en-US" altLang="zh-CN" b="1" dirty="0"/>
              <a:t>= </a:t>
            </a:r>
            <a:r>
              <a:rPr lang="en-US" altLang="zh-CN" sz="3200" b="1" baseline="-25000" dirty="0"/>
              <a:t>min</a:t>
            </a:r>
            <a:r>
              <a:rPr lang="en-US" altLang="zh-CN" b="1" dirty="0"/>
              <a:t>[TCP</a:t>
            </a:r>
            <a:r>
              <a:rPr lang="zh-CN" altLang="en-US" b="1" dirty="0"/>
              <a:t>发送方的拥塞窗口值，</a:t>
            </a:r>
            <a:r>
              <a:rPr lang="en-US" altLang="zh-CN" b="1" dirty="0"/>
              <a:t>TCP</a:t>
            </a:r>
            <a:r>
              <a:rPr lang="zh-CN" altLang="en-US" b="1" dirty="0"/>
              <a:t>接收方的接收窗口值</a:t>
            </a:r>
            <a:r>
              <a:rPr lang="en-US" altLang="zh-CN" b="1" dirty="0"/>
              <a:t>]</a:t>
            </a:r>
            <a:endParaRPr lang="zh-CN" altLang="en-US" b="1" dirty="0"/>
          </a:p>
        </p:txBody>
      </p:sp>
      <p:sp>
        <p:nvSpPr>
          <p:cNvPr id="83" name="文本框 82">
            <a:extLst>
              <a:ext uri="{FF2B5EF4-FFF2-40B4-BE49-F238E27FC236}">
                <a16:creationId xmlns:a16="http://schemas.microsoft.com/office/drawing/2014/main" id="{4DD3FD01-44AD-C418-E822-54F9435FF083}"/>
              </a:ext>
            </a:extLst>
          </p:cNvPr>
          <p:cNvSpPr txBox="1"/>
          <p:nvPr/>
        </p:nvSpPr>
        <p:spPr>
          <a:xfrm>
            <a:off x="1732212" y="3298835"/>
            <a:ext cx="10154988" cy="369332"/>
          </a:xfrm>
          <a:prstGeom prst="rect">
            <a:avLst/>
          </a:prstGeom>
          <a:noFill/>
        </p:spPr>
        <p:txBody>
          <a:bodyPr wrap="square" rtlCol="0">
            <a:spAutoFit/>
          </a:bodyPr>
          <a:lstStyle/>
          <a:p>
            <a:r>
              <a:rPr lang="zh-CN" altLang="en-US" b="1" dirty="0"/>
              <a:t>题目未给出</a:t>
            </a:r>
            <a:r>
              <a:rPr lang="en-US" altLang="zh-CN" b="1" dirty="0"/>
              <a:t>TCP</a:t>
            </a:r>
            <a:r>
              <a:rPr lang="zh-CN" altLang="en-US" b="1" dirty="0"/>
              <a:t>发送方的发送窗口值以及</a:t>
            </a:r>
            <a:r>
              <a:rPr lang="en-US" altLang="zh-CN" b="1" dirty="0"/>
              <a:t>TCP</a:t>
            </a:r>
            <a:r>
              <a:rPr lang="zh-CN" altLang="en-US" b="1" dirty="0"/>
              <a:t>接收方的接收窗口值，则取拥塞窗口值作为发送窗口值。</a:t>
            </a:r>
          </a:p>
        </p:txBody>
      </p:sp>
      <p:sp>
        <p:nvSpPr>
          <p:cNvPr id="84" name="文本框 83">
            <a:extLst>
              <a:ext uri="{FF2B5EF4-FFF2-40B4-BE49-F238E27FC236}">
                <a16:creationId xmlns:a16="http://schemas.microsoft.com/office/drawing/2014/main" id="{D103447A-A938-1FDD-7278-949E55895CB8}"/>
              </a:ext>
            </a:extLst>
          </p:cNvPr>
          <p:cNvSpPr txBox="1"/>
          <p:nvPr/>
        </p:nvSpPr>
        <p:spPr>
          <a:xfrm>
            <a:off x="1732212" y="3691389"/>
            <a:ext cx="10154988" cy="369332"/>
          </a:xfrm>
          <a:prstGeom prst="rect">
            <a:avLst/>
          </a:prstGeom>
          <a:noFill/>
        </p:spPr>
        <p:txBody>
          <a:bodyPr wrap="square" rtlCol="0">
            <a:spAutoFit/>
          </a:bodyPr>
          <a:lstStyle/>
          <a:p>
            <a:r>
              <a:rPr lang="en-US" altLang="zh-CN" b="1" dirty="0"/>
              <a:t>TCP</a:t>
            </a:r>
            <a:r>
              <a:rPr lang="zh-CN" altLang="en-US" b="1" dirty="0"/>
              <a:t>最大报文段长度</a:t>
            </a:r>
            <a:r>
              <a:rPr lang="en-US" altLang="zh-CN" b="1" dirty="0"/>
              <a:t>MSS</a:t>
            </a:r>
            <a:r>
              <a:rPr lang="zh-CN" altLang="en-US" b="1" dirty="0"/>
              <a:t>，并不是指整个</a:t>
            </a:r>
            <a:r>
              <a:rPr lang="en-US" altLang="zh-CN" b="1" dirty="0"/>
              <a:t>TCP</a:t>
            </a:r>
            <a:r>
              <a:rPr lang="zh-CN" altLang="en-US" b="1" dirty="0"/>
              <a:t>报文段的长度，而是指</a:t>
            </a:r>
            <a:r>
              <a:rPr lang="en-US" altLang="zh-CN" b="1" dirty="0"/>
              <a:t>TCP</a:t>
            </a:r>
            <a:r>
              <a:rPr lang="zh-CN" altLang="en-US" b="1" dirty="0"/>
              <a:t>报文段的数据载荷的长度。</a:t>
            </a:r>
          </a:p>
        </p:txBody>
      </p:sp>
      <p:grpSp>
        <p:nvGrpSpPr>
          <p:cNvPr id="85" name="组合 84">
            <a:extLst>
              <a:ext uri="{FF2B5EF4-FFF2-40B4-BE49-F238E27FC236}">
                <a16:creationId xmlns:a16="http://schemas.microsoft.com/office/drawing/2014/main" id="{08B1964C-E849-4D91-2663-48E4C69319D7}"/>
              </a:ext>
            </a:extLst>
          </p:cNvPr>
          <p:cNvGrpSpPr/>
          <p:nvPr/>
        </p:nvGrpSpPr>
        <p:grpSpPr>
          <a:xfrm>
            <a:off x="7646571" y="4063333"/>
            <a:ext cx="3566255" cy="667591"/>
            <a:chOff x="5945910" y="1085736"/>
            <a:chExt cx="3566255" cy="667591"/>
          </a:xfrm>
        </p:grpSpPr>
        <p:grpSp>
          <p:nvGrpSpPr>
            <p:cNvPr id="86" name="组合 85">
              <a:extLst>
                <a:ext uri="{FF2B5EF4-FFF2-40B4-BE49-F238E27FC236}">
                  <a16:creationId xmlns:a16="http://schemas.microsoft.com/office/drawing/2014/main" id="{9C28945A-951F-3F86-1FA1-F892D95F2853}"/>
                </a:ext>
              </a:extLst>
            </p:cNvPr>
            <p:cNvGrpSpPr/>
            <p:nvPr/>
          </p:nvGrpSpPr>
          <p:grpSpPr>
            <a:xfrm>
              <a:off x="5945910" y="1085736"/>
              <a:ext cx="677140" cy="654939"/>
              <a:chOff x="7511027" y="2136324"/>
              <a:chExt cx="677140" cy="654939"/>
            </a:xfrm>
          </p:grpSpPr>
          <p:pic>
            <p:nvPicPr>
              <p:cNvPr id="98" name="图形 97">
                <a:extLst>
                  <a:ext uri="{FF2B5EF4-FFF2-40B4-BE49-F238E27FC236}">
                    <a16:creationId xmlns:a16="http://schemas.microsoft.com/office/drawing/2014/main" id="{0AE0CAF9-CF1F-EF71-A423-2D7C60999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99" name="文本框 98">
                <a:extLst>
                  <a:ext uri="{FF2B5EF4-FFF2-40B4-BE49-F238E27FC236}">
                    <a16:creationId xmlns:a16="http://schemas.microsoft.com/office/drawing/2014/main" id="{F28062D7-154F-F107-9EC8-D93D7BC497ED}"/>
                  </a:ext>
                </a:extLst>
              </p:cNvPr>
              <p:cNvSpPr txBox="1"/>
              <p:nvPr/>
            </p:nvSpPr>
            <p:spPr>
              <a:xfrm>
                <a:off x="7801584" y="2181631"/>
                <a:ext cx="317770" cy="369332"/>
              </a:xfrm>
              <a:prstGeom prst="rect">
                <a:avLst/>
              </a:prstGeom>
              <a:noFill/>
            </p:spPr>
            <p:txBody>
              <a:bodyPr wrap="square" rtlCol="0">
                <a:spAutoFit/>
              </a:bodyPr>
              <a:lstStyle/>
              <a:p>
                <a:pPr algn="ctr"/>
                <a:r>
                  <a:rPr lang="zh-CN" altLang="en-US" b="1" dirty="0">
                    <a:solidFill>
                      <a:schemeClr val="bg1"/>
                    </a:solidFill>
                  </a:rPr>
                  <a:t>甲</a:t>
                </a:r>
              </a:p>
            </p:txBody>
          </p:sp>
        </p:grpSp>
        <p:grpSp>
          <p:nvGrpSpPr>
            <p:cNvPr id="88" name="组合 87">
              <a:extLst>
                <a:ext uri="{FF2B5EF4-FFF2-40B4-BE49-F238E27FC236}">
                  <a16:creationId xmlns:a16="http://schemas.microsoft.com/office/drawing/2014/main" id="{50BF0B3A-2EEE-16E0-3133-900578FE91DB}"/>
                </a:ext>
              </a:extLst>
            </p:cNvPr>
            <p:cNvGrpSpPr/>
            <p:nvPr/>
          </p:nvGrpSpPr>
          <p:grpSpPr>
            <a:xfrm>
              <a:off x="8835025" y="1098388"/>
              <a:ext cx="677140" cy="654939"/>
              <a:chOff x="7511027" y="2136324"/>
              <a:chExt cx="677140" cy="654939"/>
            </a:xfrm>
          </p:grpSpPr>
          <p:pic>
            <p:nvPicPr>
              <p:cNvPr id="95" name="图形 94">
                <a:extLst>
                  <a:ext uri="{FF2B5EF4-FFF2-40B4-BE49-F238E27FC236}">
                    <a16:creationId xmlns:a16="http://schemas.microsoft.com/office/drawing/2014/main" id="{3DAC702E-2C57-0412-0B2E-1DB7F18507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97" name="文本框 96">
                <a:extLst>
                  <a:ext uri="{FF2B5EF4-FFF2-40B4-BE49-F238E27FC236}">
                    <a16:creationId xmlns:a16="http://schemas.microsoft.com/office/drawing/2014/main" id="{A9B898FD-A435-BC69-34B0-5A0F88BFD850}"/>
                  </a:ext>
                </a:extLst>
              </p:cNvPr>
              <p:cNvSpPr txBox="1"/>
              <p:nvPr/>
            </p:nvSpPr>
            <p:spPr>
              <a:xfrm>
                <a:off x="7801584" y="2181631"/>
                <a:ext cx="317770" cy="369332"/>
              </a:xfrm>
              <a:prstGeom prst="rect">
                <a:avLst/>
              </a:prstGeom>
              <a:noFill/>
            </p:spPr>
            <p:txBody>
              <a:bodyPr wrap="square" rtlCol="0">
                <a:spAutoFit/>
              </a:bodyPr>
              <a:lstStyle/>
              <a:p>
                <a:pPr algn="ctr"/>
                <a:r>
                  <a:rPr lang="zh-CN" altLang="en-US" b="1" dirty="0">
                    <a:solidFill>
                      <a:schemeClr val="bg1"/>
                    </a:solidFill>
                  </a:rPr>
                  <a:t>乙</a:t>
                </a:r>
              </a:p>
            </p:txBody>
          </p:sp>
        </p:grpSp>
        <p:grpSp>
          <p:nvGrpSpPr>
            <p:cNvPr id="92" name="组合 91">
              <a:extLst>
                <a:ext uri="{FF2B5EF4-FFF2-40B4-BE49-F238E27FC236}">
                  <a16:creationId xmlns:a16="http://schemas.microsoft.com/office/drawing/2014/main" id="{1C9F753F-A3BD-076E-0E43-0EC3826422FF}"/>
                </a:ext>
              </a:extLst>
            </p:cNvPr>
            <p:cNvGrpSpPr/>
            <p:nvPr/>
          </p:nvGrpSpPr>
          <p:grpSpPr>
            <a:xfrm>
              <a:off x="6623050" y="1274762"/>
              <a:ext cx="2243850" cy="369332"/>
              <a:chOff x="6623050" y="1274762"/>
              <a:chExt cx="2243850" cy="369332"/>
            </a:xfrm>
          </p:grpSpPr>
          <p:sp>
            <p:nvSpPr>
              <p:cNvPr id="93" name="圆柱体 92">
                <a:extLst>
                  <a:ext uri="{FF2B5EF4-FFF2-40B4-BE49-F238E27FC236}">
                    <a16:creationId xmlns:a16="http://schemas.microsoft.com/office/drawing/2014/main" id="{FEF03D17-B20F-949E-39EF-18D0D7E923D6}"/>
                  </a:ext>
                </a:extLst>
              </p:cNvPr>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4" name="文本框 93">
                <a:extLst>
                  <a:ext uri="{FF2B5EF4-FFF2-40B4-BE49-F238E27FC236}">
                    <a16:creationId xmlns:a16="http://schemas.microsoft.com/office/drawing/2014/main" id="{F75B4A05-6EBA-3440-3599-8B85F26B2D12}"/>
                  </a:ext>
                </a:extLst>
              </p:cNvPr>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p>
            </p:txBody>
          </p:sp>
        </p:grpSp>
      </p:grpSp>
      <p:grpSp>
        <p:nvGrpSpPr>
          <p:cNvPr id="9" name="组合 8">
            <a:extLst>
              <a:ext uri="{FF2B5EF4-FFF2-40B4-BE49-F238E27FC236}">
                <a16:creationId xmlns:a16="http://schemas.microsoft.com/office/drawing/2014/main" id="{51D7AEDB-B424-6D81-CC50-EAB6A0BFFF6C}"/>
              </a:ext>
            </a:extLst>
          </p:cNvPr>
          <p:cNvGrpSpPr/>
          <p:nvPr/>
        </p:nvGrpSpPr>
        <p:grpSpPr>
          <a:xfrm>
            <a:off x="7718739" y="4718272"/>
            <a:ext cx="3471212" cy="1796828"/>
            <a:chOff x="7718739" y="4718272"/>
            <a:chExt cx="3471212" cy="1796828"/>
          </a:xfrm>
        </p:grpSpPr>
        <p:cxnSp>
          <p:nvCxnSpPr>
            <p:cNvPr id="7" name="直接箭头连接符 6">
              <a:extLst>
                <a:ext uri="{FF2B5EF4-FFF2-40B4-BE49-F238E27FC236}">
                  <a16:creationId xmlns:a16="http://schemas.microsoft.com/office/drawing/2014/main" id="{9CD0B720-C8AC-F560-78CE-C9D2609A899F}"/>
                </a:ext>
              </a:extLst>
            </p:cNvPr>
            <p:cNvCxnSpPr>
              <a:stCxn id="98" idx="2"/>
            </p:cNvCxnSpPr>
            <p:nvPr/>
          </p:nvCxnSpPr>
          <p:spPr>
            <a:xfrm>
              <a:off x="7985141" y="4718272"/>
              <a:ext cx="0" cy="17206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F26ECBBF-994B-8246-6F82-03E9AEF8298F}"/>
                </a:ext>
              </a:extLst>
            </p:cNvPr>
            <p:cNvCxnSpPr/>
            <p:nvPr/>
          </p:nvCxnSpPr>
          <p:spPr>
            <a:xfrm>
              <a:off x="10887318" y="4730924"/>
              <a:ext cx="0" cy="17206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76431FF2-8801-BFD4-6693-BC22AB2B44DA}"/>
                </a:ext>
              </a:extLst>
            </p:cNvPr>
            <p:cNvSpPr txBox="1"/>
            <p:nvPr/>
          </p:nvSpPr>
          <p:spPr>
            <a:xfrm>
              <a:off x="7718739" y="6142809"/>
              <a:ext cx="288644" cy="369332"/>
            </a:xfrm>
            <a:prstGeom prst="rect">
              <a:avLst/>
            </a:prstGeom>
            <a:noFill/>
          </p:spPr>
          <p:txBody>
            <a:bodyPr wrap="square" rtlCol="0">
              <a:spAutoFit/>
            </a:bodyPr>
            <a:lstStyle/>
            <a:p>
              <a:r>
                <a:rPr lang="en-US" altLang="zh-CN" b="1" dirty="0"/>
                <a:t>t</a:t>
              </a:r>
              <a:endParaRPr lang="zh-CN" altLang="en-US" b="1" dirty="0"/>
            </a:p>
          </p:txBody>
        </p:sp>
        <p:sp>
          <p:nvSpPr>
            <p:cNvPr id="101" name="文本框 100">
              <a:extLst>
                <a:ext uri="{FF2B5EF4-FFF2-40B4-BE49-F238E27FC236}">
                  <a16:creationId xmlns:a16="http://schemas.microsoft.com/office/drawing/2014/main" id="{7F213EED-2D77-5D16-797E-BBBA569865FF}"/>
                </a:ext>
              </a:extLst>
            </p:cNvPr>
            <p:cNvSpPr txBox="1"/>
            <p:nvPr/>
          </p:nvSpPr>
          <p:spPr>
            <a:xfrm>
              <a:off x="10901307" y="6145768"/>
              <a:ext cx="288644" cy="369332"/>
            </a:xfrm>
            <a:prstGeom prst="rect">
              <a:avLst/>
            </a:prstGeom>
            <a:noFill/>
          </p:spPr>
          <p:txBody>
            <a:bodyPr wrap="square" rtlCol="0">
              <a:spAutoFit/>
            </a:bodyPr>
            <a:lstStyle/>
            <a:p>
              <a:r>
                <a:rPr lang="en-US" altLang="zh-CN" b="1" dirty="0"/>
                <a:t>t</a:t>
              </a:r>
              <a:endParaRPr lang="zh-CN" altLang="en-US" b="1" dirty="0"/>
            </a:p>
          </p:txBody>
        </p:sp>
      </p:grpSp>
      <p:grpSp>
        <p:nvGrpSpPr>
          <p:cNvPr id="10" name="组合 9">
            <a:extLst>
              <a:ext uri="{FF2B5EF4-FFF2-40B4-BE49-F238E27FC236}">
                <a16:creationId xmlns:a16="http://schemas.microsoft.com/office/drawing/2014/main" id="{4D0214C2-C90F-05C5-D9F9-D112D91FEFBE}"/>
              </a:ext>
            </a:extLst>
          </p:cNvPr>
          <p:cNvGrpSpPr/>
          <p:nvPr/>
        </p:nvGrpSpPr>
        <p:grpSpPr>
          <a:xfrm>
            <a:off x="1212213" y="5182289"/>
            <a:ext cx="6564692" cy="300445"/>
            <a:chOff x="422530" y="4940724"/>
            <a:chExt cx="6564692" cy="300445"/>
          </a:xfrm>
        </p:grpSpPr>
        <p:sp>
          <p:nvSpPr>
            <p:cNvPr id="119" name="矩形 118">
              <a:extLst>
                <a:ext uri="{FF2B5EF4-FFF2-40B4-BE49-F238E27FC236}">
                  <a16:creationId xmlns:a16="http://schemas.microsoft.com/office/drawing/2014/main" id="{67671762-0FEE-7A58-DB4E-2F0D1F85A915}"/>
                </a:ext>
              </a:extLst>
            </p:cNvPr>
            <p:cNvSpPr/>
            <p:nvPr/>
          </p:nvSpPr>
          <p:spPr>
            <a:xfrm>
              <a:off x="5891941"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a:t>
              </a:r>
              <a:endParaRPr lang="zh-CN" altLang="en-US" b="1" dirty="0">
                <a:solidFill>
                  <a:schemeClr val="tx1"/>
                </a:solidFill>
              </a:endParaRPr>
            </a:p>
          </p:txBody>
        </p:sp>
        <p:sp>
          <p:nvSpPr>
            <p:cNvPr id="120" name="矩形 119">
              <a:extLst>
                <a:ext uri="{FF2B5EF4-FFF2-40B4-BE49-F238E27FC236}">
                  <a16:creationId xmlns:a16="http://schemas.microsoft.com/office/drawing/2014/main" id="{82354DDF-F37D-7E2F-B2A5-D5F3E0C25801}"/>
                </a:ext>
              </a:extLst>
            </p:cNvPr>
            <p:cNvSpPr/>
            <p:nvPr/>
          </p:nvSpPr>
          <p:spPr>
            <a:xfrm>
              <a:off x="4796660"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4000…4999</a:t>
              </a:r>
              <a:endParaRPr lang="zh-CN" altLang="en-US" b="1" dirty="0">
                <a:solidFill>
                  <a:schemeClr val="tx1"/>
                </a:solidFill>
              </a:endParaRPr>
            </a:p>
          </p:txBody>
        </p:sp>
        <p:sp>
          <p:nvSpPr>
            <p:cNvPr id="121" name="矩形 120">
              <a:extLst>
                <a:ext uri="{FF2B5EF4-FFF2-40B4-BE49-F238E27FC236}">
                  <a16:creationId xmlns:a16="http://schemas.microsoft.com/office/drawing/2014/main" id="{07193D1E-11A4-3FD8-EF63-747637799AC3}"/>
                </a:ext>
              </a:extLst>
            </p:cNvPr>
            <p:cNvSpPr/>
            <p:nvPr/>
          </p:nvSpPr>
          <p:spPr>
            <a:xfrm>
              <a:off x="3708373"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3000…3999</a:t>
              </a:r>
              <a:endParaRPr lang="zh-CN" altLang="en-US" b="1" dirty="0">
                <a:solidFill>
                  <a:schemeClr val="tx1"/>
                </a:solidFill>
              </a:endParaRPr>
            </a:p>
          </p:txBody>
        </p:sp>
        <p:sp>
          <p:nvSpPr>
            <p:cNvPr id="122" name="矩形 121">
              <a:extLst>
                <a:ext uri="{FF2B5EF4-FFF2-40B4-BE49-F238E27FC236}">
                  <a16:creationId xmlns:a16="http://schemas.microsoft.com/office/drawing/2014/main" id="{F30A961F-AA09-D8AA-A92B-933635E92A3E}"/>
                </a:ext>
              </a:extLst>
            </p:cNvPr>
            <p:cNvSpPr/>
            <p:nvPr/>
          </p:nvSpPr>
          <p:spPr>
            <a:xfrm>
              <a:off x="2613092"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2000…2999</a:t>
              </a:r>
              <a:endParaRPr lang="zh-CN" altLang="en-US" b="1" dirty="0">
                <a:solidFill>
                  <a:schemeClr val="tx1"/>
                </a:solidFill>
              </a:endParaRPr>
            </a:p>
          </p:txBody>
        </p:sp>
        <p:sp>
          <p:nvSpPr>
            <p:cNvPr id="123" name="矩形 122">
              <a:extLst>
                <a:ext uri="{FF2B5EF4-FFF2-40B4-BE49-F238E27FC236}">
                  <a16:creationId xmlns:a16="http://schemas.microsoft.com/office/drawing/2014/main" id="{7F9B1807-3C9B-66E5-0D6D-5AE0627556B4}"/>
                </a:ext>
              </a:extLst>
            </p:cNvPr>
            <p:cNvSpPr/>
            <p:nvPr/>
          </p:nvSpPr>
          <p:spPr>
            <a:xfrm>
              <a:off x="1517811"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1000…1999</a:t>
              </a:r>
              <a:endParaRPr lang="zh-CN" altLang="en-US" b="1" dirty="0">
                <a:solidFill>
                  <a:schemeClr val="tx1"/>
                </a:solidFill>
              </a:endParaRPr>
            </a:p>
          </p:txBody>
        </p:sp>
        <p:sp>
          <p:nvSpPr>
            <p:cNvPr id="171" name="矩形 170">
              <a:extLst>
                <a:ext uri="{FF2B5EF4-FFF2-40B4-BE49-F238E27FC236}">
                  <a16:creationId xmlns:a16="http://schemas.microsoft.com/office/drawing/2014/main" id="{3DE9856D-8306-E02C-6321-291ACA302F57}"/>
                </a:ext>
              </a:extLst>
            </p:cNvPr>
            <p:cNvSpPr/>
            <p:nvPr/>
          </p:nvSpPr>
          <p:spPr>
            <a:xfrm>
              <a:off x="422530"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0…999</a:t>
              </a:r>
              <a:endParaRPr lang="zh-CN" altLang="en-US" b="1" dirty="0">
                <a:solidFill>
                  <a:schemeClr val="tx1"/>
                </a:solidFill>
              </a:endParaRPr>
            </a:p>
          </p:txBody>
        </p:sp>
      </p:grpSp>
      <p:grpSp>
        <p:nvGrpSpPr>
          <p:cNvPr id="13" name="组合 12">
            <a:extLst>
              <a:ext uri="{FF2B5EF4-FFF2-40B4-BE49-F238E27FC236}">
                <a16:creationId xmlns:a16="http://schemas.microsoft.com/office/drawing/2014/main" id="{18AE85FC-D5BE-76B1-ED52-04787D281882}"/>
              </a:ext>
            </a:extLst>
          </p:cNvPr>
          <p:cNvGrpSpPr/>
          <p:nvPr/>
        </p:nvGrpSpPr>
        <p:grpSpPr>
          <a:xfrm>
            <a:off x="8000852" y="4686180"/>
            <a:ext cx="2889115" cy="646331"/>
            <a:chOff x="8007383" y="4810275"/>
            <a:chExt cx="2889115" cy="646331"/>
          </a:xfrm>
        </p:grpSpPr>
        <p:cxnSp>
          <p:nvCxnSpPr>
            <p:cNvPr id="174" name="直接箭头连接符 173">
              <a:extLst>
                <a:ext uri="{FF2B5EF4-FFF2-40B4-BE49-F238E27FC236}">
                  <a16:creationId xmlns:a16="http://schemas.microsoft.com/office/drawing/2014/main" id="{F4AB1ACC-3FD1-D7FC-12CB-84DEEE09061D}"/>
                </a:ext>
              </a:extLst>
            </p:cNvPr>
            <p:cNvCxnSpPr>
              <a:cxnSpLocks/>
            </p:cNvCxnSpPr>
            <p:nvPr/>
          </p:nvCxnSpPr>
          <p:spPr>
            <a:xfrm>
              <a:off x="8007383" y="5456606"/>
              <a:ext cx="2889115"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75" name="文本框 174">
              <a:extLst>
                <a:ext uri="{FF2B5EF4-FFF2-40B4-BE49-F238E27FC236}">
                  <a16:creationId xmlns:a16="http://schemas.microsoft.com/office/drawing/2014/main" id="{4A063614-D76F-4FC6-207D-201C9B393445}"/>
                </a:ext>
              </a:extLst>
            </p:cNvPr>
            <p:cNvSpPr txBox="1"/>
            <p:nvPr/>
          </p:nvSpPr>
          <p:spPr>
            <a:xfrm>
              <a:off x="8071957" y="4810275"/>
              <a:ext cx="2715483" cy="646331"/>
            </a:xfrm>
            <a:prstGeom prst="rect">
              <a:avLst/>
            </a:prstGeom>
            <a:noFill/>
          </p:spPr>
          <p:txBody>
            <a:bodyPr wrap="square" rtlCol="0">
              <a:spAutoFit/>
            </a:bodyPr>
            <a:lstStyle/>
            <a:p>
              <a:pPr algn="ctr"/>
              <a:r>
                <a:rPr lang="zh-CN" altLang="en-US" b="1" dirty="0"/>
                <a:t>连续发送两个</a:t>
              </a:r>
              <a:r>
                <a:rPr lang="en-US" altLang="zh-CN" b="1" dirty="0"/>
                <a:t>TCP</a:t>
              </a:r>
              <a:r>
                <a:rPr lang="zh-CN" altLang="en-US" b="1" dirty="0"/>
                <a:t>最大段</a:t>
              </a:r>
              <a:endParaRPr lang="en-US" altLang="zh-CN" b="1" dirty="0"/>
            </a:p>
            <a:p>
              <a:pPr algn="ctr"/>
              <a:r>
                <a:rPr lang="zh-CN" altLang="en-US" b="1" dirty="0"/>
                <a:t>（数据载荷共</a:t>
              </a:r>
              <a:r>
                <a:rPr lang="en-US" altLang="zh-CN" b="1" dirty="0"/>
                <a:t>2000</a:t>
              </a:r>
              <a:r>
                <a:rPr lang="zh-CN" altLang="en-US" b="1" dirty="0"/>
                <a:t>字节）</a:t>
              </a:r>
            </a:p>
          </p:txBody>
        </p:sp>
      </p:grpSp>
      <p:sp>
        <p:nvSpPr>
          <p:cNvPr id="14" name="矩形 13">
            <a:extLst>
              <a:ext uri="{FF2B5EF4-FFF2-40B4-BE49-F238E27FC236}">
                <a16:creationId xmlns:a16="http://schemas.microsoft.com/office/drawing/2014/main" id="{3FB46156-2440-FE83-13DF-334DAAD63454}"/>
              </a:ext>
            </a:extLst>
          </p:cNvPr>
          <p:cNvSpPr/>
          <p:nvPr/>
        </p:nvSpPr>
        <p:spPr>
          <a:xfrm>
            <a:off x="1209565" y="5182289"/>
            <a:ext cx="2193206" cy="300445"/>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a:extLst>
              <a:ext uri="{FF2B5EF4-FFF2-40B4-BE49-F238E27FC236}">
                <a16:creationId xmlns:a16="http://schemas.microsoft.com/office/drawing/2014/main" id="{915D8ADC-E560-1F19-0840-6445067CF87D}"/>
              </a:ext>
            </a:extLst>
          </p:cNvPr>
          <p:cNvGrpSpPr/>
          <p:nvPr/>
        </p:nvGrpSpPr>
        <p:grpSpPr>
          <a:xfrm>
            <a:off x="8000852" y="5431988"/>
            <a:ext cx="2889115" cy="646331"/>
            <a:chOff x="8000852" y="5431988"/>
            <a:chExt cx="2889115" cy="646331"/>
          </a:xfrm>
        </p:grpSpPr>
        <p:cxnSp>
          <p:nvCxnSpPr>
            <p:cNvPr id="177" name="直接箭头连接符 176">
              <a:extLst>
                <a:ext uri="{FF2B5EF4-FFF2-40B4-BE49-F238E27FC236}">
                  <a16:creationId xmlns:a16="http://schemas.microsoft.com/office/drawing/2014/main" id="{5D14A6E1-083F-C391-6F70-88FC3C12980F}"/>
                </a:ext>
              </a:extLst>
            </p:cNvPr>
            <p:cNvCxnSpPr>
              <a:cxnSpLocks/>
            </p:cNvCxnSpPr>
            <p:nvPr/>
          </p:nvCxnSpPr>
          <p:spPr>
            <a:xfrm>
              <a:off x="8000852" y="6078319"/>
              <a:ext cx="2889115" cy="0"/>
            </a:xfrm>
            <a:prstGeom prst="straightConnector1">
              <a:avLst/>
            </a:prstGeom>
            <a:ln w="381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78" name="文本框 177">
              <a:extLst>
                <a:ext uri="{FF2B5EF4-FFF2-40B4-BE49-F238E27FC236}">
                  <a16:creationId xmlns:a16="http://schemas.microsoft.com/office/drawing/2014/main" id="{5AFB4D15-2388-1679-A715-F11D878C5389}"/>
                </a:ext>
              </a:extLst>
            </p:cNvPr>
            <p:cNvSpPr txBox="1"/>
            <p:nvPr/>
          </p:nvSpPr>
          <p:spPr>
            <a:xfrm>
              <a:off x="8065426" y="5431988"/>
              <a:ext cx="2715483" cy="646331"/>
            </a:xfrm>
            <a:prstGeom prst="rect">
              <a:avLst/>
            </a:prstGeom>
            <a:noFill/>
          </p:spPr>
          <p:txBody>
            <a:bodyPr wrap="square" rtlCol="0">
              <a:spAutoFit/>
            </a:bodyPr>
            <a:lstStyle/>
            <a:p>
              <a:pPr algn="ctr"/>
              <a:r>
                <a:rPr lang="zh-CN" altLang="en-US" b="1" dirty="0"/>
                <a:t>对第一个</a:t>
              </a:r>
              <a:r>
                <a:rPr lang="en-US" altLang="zh-CN" b="1" dirty="0"/>
                <a:t>TCP</a:t>
              </a:r>
              <a:r>
                <a:rPr lang="zh-CN" altLang="en-US" b="1" dirty="0"/>
                <a:t>段的确认（接收窗口为</a:t>
              </a:r>
              <a:r>
                <a:rPr lang="en-US" altLang="zh-CN" b="1" dirty="0"/>
                <a:t>2000</a:t>
              </a:r>
              <a:r>
                <a:rPr lang="zh-CN" altLang="en-US" b="1" dirty="0"/>
                <a:t>字节）</a:t>
              </a:r>
            </a:p>
          </p:txBody>
        </p:sp>
      </p:grpSp>
      <p:grpSp>
        <p:nvGrpSpPr>
          <p:cNvPr id="16" name="组合 15">
            <a:extLst>
              <a:ext uri="{FF2B5EF4-FFF2-40B4-BE49-F238E27FC236}">
                <a16:creationId xmlns:a16="http://schemas.microsoft.com/office/drawing/2014/main" id="{E4A58F37-9634-702A-2456-D112000C04AA}"/>
              </a:ext>
            </a:extLst>
          </p:cNvPr>
          <p:cNvGrpSpPr/>
          <p:nvPr/>
        </p:nvGrpSpPr>
        <p:grpSpPr>
          <a:xfrm>
            <a:off x="1209565" y="5888290"/>
            <a:ext cx="6567340" cy="411520"/>
            <a:chOff x="1361965" y="5279151"/>
            <a:chExt cx="6567340" cy="411520"/>
          </a:xfrm>
        </p:grpSpPr>
        <p:sp>
          <p:nvSpPr>
            <p:cNvPr id="179" name="矩形 178">
              <a:extLst>
                <a:ext uri="{FF2B5EF4-FFF2-40B4-BE49-F238E27FC236}">
                  <a16:creationId xmlns:a16="http://schemas.microsoft.com/office/drawing/2014/main" id="{B312FF9C-BABB-3539-5B29-E2A41382BCCF}"/>
                </a:ext>
              </a:extLst>
            </p:cNvPr>
            <p:cNvSpPr/>
            <p:nvPr/>
          </p:nvSpPr>
          <p:spPr>
            <a:xfrm>
              <a:off x="1364612" y="5279151"/>
              <a:ext cx="4381121"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80" name="组合 179">
              <a:extLst>
                <a:ext uri="{FF2B5EF4-FFF2-40B4-BE49-F238E27FC236}">
                  <a16:creationId xmlns:a16="http://schemas.microsoft.com/office/drawing/2014/main" id="{C8068564-F4D5-2E15-F50F-99D95C0176DF}"/>
                </a:ext>
              </a:extLst>
            </p:cNvPr>
            <p:cNvGrpSpPr/>
            <p:nvPr/>
          </p:nvGrpSpPr>
          <p:grpSpPr>
            <a:xfrm>
              <a:off x="1364613" y="5334689"/>
              <a:ext cx="6564692" cy="300445"/>
              <a:chOff x="422530" y="4940724"/>
              <a:chExt cx="6564692" cy="300445"/>
            </a:xfrm>
          </p:grpSpPr>
          <p:sp>
            <p:nvSpPr>
              <p:cNvPr id="181" name="矩形 180">
                <a:extLst>
                  <a:ext uri="{FF2B5EF4-FFF2-40B4-BE49-F238E27FC236}">
                    <a16:creationId xmlns:a16="http://schemas.microsoft.com/office/drawing/2014/main" id="{94F9DAB4-9E00-A8A2-36DF-335A02FF2D8E}"/>
                  </a:ext>
                </a:extLst>
              </p:cNvPr>
              <p:cNvSpPr/>
              <p:nvPr/>
            </p:nvSpPr>
            <p:spPr>
              <a:xfrm>
                <a:off x="5891941"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a:t>
                </a:r>
                <a:endParaRPr lang="zh-CN" altLang="en-US" b="1" dirty="0">
                  <a:solidFill>
                    <a:schemeClr val="tx1"/>
                  </a:solidFill>
                </a:endParaRPr>
              </a:p>
            </p:txBody>
          </p:sp>
          <p:sp>
            <p:nvSpPr>
              <p:cNvPr id="182" name="矩形 181">
                <a:extLst>
                  <a:ext uri="{FF2B5EF4-FFF2-40B4-BE49-F238E27FC236}">
                    <a16:creationId xmlns:a16="http://schemas.microsoft.com/office/drawing/2014/main" id="{478668AC-5046-1F07-D0D6-C1661CB5F919}"/>
                  </a:ext>
                </a:extLst>
              </p:cNvPr>
              <p:cNvSpPr/>
              <p:nvPr/>
            </p:nvSpPr>
            <p:spPr>
              <a:xfrm>
                <a:off x="4796660"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4000…4999</a:t>
                </a:r>
                <a:endParaRPr lang="zh-CN" altLang="en-US" b="1" dirty="0">
                  <a:solidFill>
                    <a:schemeClr val="tx1"/>
                  </a:solidFill>
                </a:endParaRPr>
              </a:p>
            </p:txBody>
          </p:sp>
          <p:sp>
            <p:nvSpPr>
              <p:cNvPr id="183" name="矩形 182">
                <a:extLst>
                  <a:ext uri="{FF2B5EF4-FFF2-40B4-BE49-F238E27FC236}">
                    <a16:creationId xmlns:a16="http://schemas.microsoft.com/office/drawing/2014/main" id="{B7A5B8A4-9BB1-8C2B-2A43-B3B29ECEE759}"/>
                  </a:ext>
                </a:extLst>
              </p:cNvPr>
              <p:cNvSpPr/>
              <p:nvPr/>
            </p:nvSpPr>
            <p:spPr>
              <a:xfrm>
                <a:off x="3708373"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3000…3999</a:t>
                </a:r>
                <a:endParaRPr lang="zh-CN" altLang="en-US" b="1" dirty="0">
                  <a:solidFill>
                    <a:schemeClr val="tx1"/>
                  </a:solidFill>
                </a:endParaRPr>
              </a:p>
            </p:txBody>
          </p:sp>
          <p:sp>
            <p:nvSpPr>
              <p:cNvPr id="184" name="矩形 183">
                <a:extLst>
                  <a:ext uri="{FF2B5EF4-FFF2-40B4-BE49-F238E27FC236}">
                    <a16:creationId xmlns:a16="http://schemas.microsoft.com/office/drawing/2014/main" id="{0CCE558C-CF0D-5472-9EB0-0EBF4766DEDA}"/>
                  </a:ext>
                </a:extLst>
              </p:cNvPr>
              <p:cNvSpPr/>
              <p:nvPr/>
            </p:nvSpPr>
            <p:spPr>
              <a:xfrm>
                <a:off x="2613092"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2000…2999</a:t>
                </a:r>
                <a:endParaRPr lang="zh-CN" altLang="en-US" b="1" dirty="0">
                  <a:solidFill>
                    <a:schemeClr val="tx1"/>
                  </a:solidFill>
                </a:endParaRPr>
              </a:p>
            </p:txBody>
          </p:sp>
          <p:sp>
            <p:nvSpPr>
              <p:cNvPr id="185" name="矩形 184">
                <a:extLst>
                  <a:ext uri="{FF2B5EF4-FFF2-40B4-BE49-F238E27FC236}">
                    <a16:creationId xmlns:a16="http://schemas.microsoft.com/office/drawing/2014/main" id="{071B3DEC-E5EF-FA86-A3EE-73F5C34B81F6}"/>
                  </a:ext>
                </a:extLst>
              </p:cNvPr>
              <p:cNvSpPr/>
              <p:nvPr/>
            </p:nvSpPr>
            <p:spPr>
              <a:xfrm>
                <a:off x="1517811"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1000…1999</a:t>
                </a:r>
                <a:endParaRPr lang="zh-CN" altLang="en-US" b="1" dirty="0">
                  <a:solidFill>
                    <a:schemeClr val="tx1"/>
                  </a:solidFill>
                </a:endParaRPr>
              </a:p>
            </p:txBody>
          </p:sp>
          <p:sp>
            <p:nvSpPr>
              <p:cNvPr id="186" name="矩形 185">
                <a:extLst>
                  <a:ext uri="{FF2B5EF4-FFF2-40B4-BE49-F238E27FC236}">
                    <a16:creationId xmlns:a16="http://schemas.microsoft.com/office/drawing/2014/main" id="{68DB532A-319E-7C77-4547-97927BAEF999}"/>
                  </a:ext>
                </a:extLst>
              </p:cNvPr>
              <p:cNvSpPr/>
              <p:nvPr/>
            </p:nvSpPr>
            <p:spPr>
              <a:xfrm>
                <a:off x="422530"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0…999</a:t>
                </a:r>
                <a:endParaRPr lang="zh-CN" altLang="en-US" b="1" dirty="0">
                  <a:solidFill>
                    <a:schemeClr val="tx1"/>
                  </a:solidFill>
                </a:endParaRPr>
              </a:p>
            </p:txBody>
          </p:sp>
        </p:grpSp>
        <p:sp>
          <p:nvSpPr>
            <p:cNvPr id="187" name="矩形 186">
              <a:extLst>
                <a:ext uri="{FF2B5EF4-FFF2-40B4-BE49-F238E27FC236}">
                  <a16:creationId xmlns:a16="http://schemas.microsoft.com/office/drawing/2014/main" id="{E2D9D034-519A-1C9E-25F6-8E500DB07DE8}"/>
                </a:ext>
              </a:extLst>
            </p:cNvPr>
            <p:cNvSpPr/>
            <p:nvPr/>
          </p:nvSpPr>
          <p:spPr>
            <a:xfrm>
              <a:off x="1361965" y="5334689"/>
              <a:ext cx="2193206" cy="300445"/>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ustDataLst>
      <p:tags r:id="rId1"/>
    </p:custDataLst>
    <p:extLst>
      <p:ext uri="{BB962C8B-B14F-4D97-AF65-F5344CB8AC3E}">
        <p14:creationId xmlns:p14="http://schemas.microsoft.com/office/powerpoint/2010/main" val="213709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 calcmode="lin" valueType="num">
                                      <p:cBhvr additive="base">
                                        <p:cTn id="17" dur="500"/>
                                        <p:tgtEl>
                                          <p:spTgt spid="81"/>
                                        </p:tgtEl>
                                        <p:attrNameLst>
                                          <p:attrName>ppt_y</p:attrName>
                                        </p:attrNameLst>
                                      </p:cBhvr>
                                      <p:tavLst>
                                        <p:tav tm="0">
                                          <p:val>
                                            <p:strVal val="#ppt_y-#ppt_h*1.125000"/>
                                          </p:val>
                                        </p:tav>
                                        <p:tav tm="100000">
                                          <p:val>
                                            <p:strVal val="#ppt_y"/>
                                          </p:val>
                                        </p:tav>
                                      </p:tavLst>
                                    </p:anim>
                                    <p:animEffect transition="in" filter="wipe(down)">
                                      <p:cBhvr>
                                        <p:cTn id="18" dur="500"/>
                                        <p:tgtEl>
                                          <p:spTgt spid="81"/>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1" fill="hold" grpId="0" nodeType="clickEffect">
                                  <p:stCondLst>
                                    <p:cond delay="0"/>
                                  </p:stCondLst>
                                  <p:childTnLst>
                                    <p:set>
                                      <p:cBhvr>
                                        <p:cTn id="22" dur="1" fill="hold">
                                          <p:stCondLst>
                                            <p:cond delay="0"/>
                                          </p:stCondLst>
                                        </p:cTn>
                                        <p:tgtEl>
                                          <p:spTgt spid="83"/>
                                        </p:tgtEl>
                                        <p:attrNameLst>
                                          <p:attrName>style.visibility</p:attrName>
                                        </p:attrNameLst>
                                      </p:cBhvr>
                                      <p:to>
                                        <p:strVal val="visible"/>
                                      </p:to>
                                    </p:set>
                                    <p:anim calcmode="lin" valueType="num">
                                      <p:cBhvr additive="base">
                                        <p:cTn id="23" dur="500"/>
                                        <p:tgtEl>
                                          <p:spTgt spid="83"/>
                                        </p:tgtEl>
                                        <p:attrNameLst>
                                          <p:attrName>ppt_y</p:attrName>
                                        </p:attrNameLst>
                                      </p:cBhvr>
                                      <p:tavLst>
                                        <p:tav tm="0">
                                          <p:val>
                                            <p:strVal val="#ppt_y-#ppt_h*1.125000"/>
                                          </p:val>
                                        </p:tav>
                                        <p:tav tm="100000">
                                          <p:val>
                                            <p:strVal val="#ppt_y"/>
                                          </p:val>
                                        </p:tav>
                                      </p:tavLst>
                                    </p:anim>
                                    <p:animEffect transition="in" filter="wipe(down)">
                                      <p:cBhvr>
                                        <p:cTn id="24" dur="500"/>
                                        <p:tgtEl>
                                          <p:spTgt spid="83"/>
                                        </p:tgtEl>
                                      </p:cBhvr>
                                    </p:animEffect>
                                  </p:childTnLst>
                                </p:cTn>
                              </p:par>
                            </p:childTnLst>
                          </p:cTn>
                        </p:par>
                      </p:childTnLst>
                    </p:cTn>
                  </p:par>
                  <p:par>
                    <p:cTn id="25" fill="hold">
                      <p:stCondLst>
                        <p:cond delay="indefinite"/>
                      </p:stCondLst>
                      <p:childTnLst>
                        <p:par>
                          <p:cTn id="26" fill="hold">
                            <p:stCondLst>
                              <p:cond delay="0"/>
                            </p:stCondLst>
                            <p:childTnLst>
                              <p:par>
                                <p:cTn id="27" presetID="30" presetClass="entr" presetSubtype="0" fill="hold" grpId="0" nodeType="clickEffect">
                                  <p:stCondLst>
                                    <p:cond delay="0"/>
                                  </p:stCondLst>
                                  <p:childTnLst>
                                    <p:set>
                                      <p:cBhvr>
                                        <p:cTn id="28" dur="1" fill="hold">
                                          <p:stCondLst>
                                            <p:cond delay="0"/>
                                          </p:stCondLst>
                                        </p:cTn>
                                        <p:tgtEl>
                                          <p:spTgt spid="72"/>
                                        </p:tgtEl>
                                        <p:attrNameLst>
                                          <p:attrName>style.visibility</p:attrName>
                                        </p:attrNameLst>
                                      </p:cBhvr>
                                      <p:to>
                                        <p:strVal val="visible"/>
                                      </p:to>
                                    </p:set>
                                    <p:animEffect transition="in" filter="fade">
                                      <p:cBhvr>
                                        <p:cTn id="29" dur="800" decel="100000"/>
                                        <p:tgtEl>
                                          <p:spTgt spid="72"/>
                                        </p:tgtEl>
                                      </p:cBhvr>
                                    </p:animEffect>
                                    <p:anim calcmode="lin" valueType="num">
                                      <p:cBhvr>
                                        <p:cTn id="30" dur="800" decel="100000" fill="hold"/>
                                        <p:tgtEl>
                                          <p:spTgt spid="72"/>
                                        </p:tgtEl>
                                        <p:attrNameLst>
                                          <p:attrName>style.rotation</p:attrName>
                                        </p:attrNameLst>
                                      </p:cBhvr>
                                      <p:tavLst>
                                        <p:tav tm="0">
                                          <p:val>
                                            <p:fltVal val="-90"/>
                                          </p:val>
                                        </p:tav>
                                        <p:tav tm="100000">
                                          <p:val>
                                            <p:fltVal val="0"/>
                                          </p:val>
                                        </p:tav>
                                      </p:tavLst>
                                    </p:anim>
                                    <p:anim calcmode="lin" valueType="num">
                                      <p:cBhvr>
                                        <p:cTn id="31" dur="800" decel="100000" fill="hold"/>
                                        <p:tgtEl>
                                          <p:spTgt spid="72"/>
                                        </p:tgtEl>
                                        <p:attrNameLst>
                                          <p:attrName>ppt_x</p:attrName>
                                        </p:attrNameLst>
                                      </p:cBhvr>
                                      <p:tavLst>
                                        <p:tav tm="0">
                                          <p:val>
                                            <p:strVal val="#ppt_x+0.4"/>
                                          </p:val>
                                        </p:tav>
                                        <p:tav tm="100000">
                                          <p:val>
                                            <p:strVal val="#ppt_x-0.05"/>
                                          </p:val>
                                        </p:tav>
                                      </p:tavLst>
                                    </p:anim>
                                    <p:anim calcmode="lin" valueType="num">
                                      <p:cBhvr>
                                        <p:cTn id="32" dur="800" decel="100000" fill="hold"/>
                                        <p:tgtEl>
                                          <p:spTgt spid="72"/>
                                        </p:tgtEl>
                                        <p:attrNameLst>
                                          <p:attrName>ppt_y</p:attrName>
                                        </p:attrNameLst>
                                      </p:cBhvr>
                                      <p:tavLst>
                                        <p:tav tm="0">
                                          <p:val>
                                            <p:strVal val="#ppt_y-0.4"/>
                                          </p:val>
                                        </p:tav>
                                        <p:tav tm="100000">
                                          <p:val>
                                            <p:strVal val="#ppt_y+0.1"/>
                                          </p:val>
                                        </p:tav>
                                      </p:tavLst>
                                    </p:anim>
                                    <p:anim calcmode="lin" valueType="num">
                                      <p:cBhvr>
                                        <p:cTn id="33" dur="200" accel="100000" fill="hold">
                                          <p:stCondLst>
                                            <p:cond delay="800"/>
                                          </p:stCondLst>
                                        </p:cTn>
                                        <p:tgtEl>
                                          <p:spTgt spid="72"/>
                                        </p:tgtEl>
                                        <p:attrNameLst>
                                          <p:attrName>ppt_x</p:attrName>
                                        </p:attrNameLst>
                                      </p:cBhvr>
                                      <p:tavLst>
                                        <p:tav tm="0">
                                          <p:val>
                                            <p:strVal val="#ppt_x-0.05"/>
                                          </p:val>
                                        </p:tav>
                                        <p:tav tm="100000">
                                          <p:val>
                                            <p:strVal val="#ppt_x"/>
                                          </p:val>
                                        </p:tav>
                                      </p:tavLst>
                                    </p:anim>
                                    <p:anim calcmode="lin" valueType="num">
                                      <p:cBhvr>
                                        <p:cTn id="34" dur="200" accel="100000" fill="hold">
                                          <p:stCondLst>
                                            <p:cond delay="800"/>
                                          </p:stCondLst>
                                        </p:cTn>
                                        <p:tgtEl>
                                          <p:spTgt spid="72"/>
                                        </p:tgtEl>
                                        <p:attrNameLst>
                                          <p:attrName>ppt_y</p:attrName>
                                        </p:attrNameLst>
                                      </p:cBhvr>
                                      <p:tavLst>
                                        <p:tav tm="0">
                                          <p:val>
                                            <p:strVal val="#ppt_y+0.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73"/>
                                        </p:tgtEl>
                                        <p:attrNameLst>
                                          <p:attrName>style.visibility</p:attrName>
                                        </p:attrNameLst>
                                      </p:cBhvr>
                                      <p:to>
                                        <p:strVal val="visible"/>
                                      </p:to>
                                    </p:set>
                                    <p:anim calcmode="lin" valueType="num">
                                      <p:cBhvr>
                                        <p:cTn id="39" dur="500" fill="hold"/>
                                        <p:tgtEl>
                                          <p:spTgt spid="73"/>
                                        </p:tgtEl>
                                        <p:attrNameLst>
                                          <p:attrName>ppt_w</p:attrName>
                                        </p:attrNameLst>
                                      </p:cBhvr>
                                      <p:tavLst>
                                        <p:tav tm="0">
                                          <p:val>
                                            <p:fltVal val="0"/>
                                          </p:val>
                                        </p:tav>
                                        <p:tav tm="100000">
                                          <p:val>
                                            <p:strVal val="#ppt_w"/>
                                          </p:val>
                                        </p:tav>
                                      </p:tavLst>
                                    </p:anim>
                                    <p:anim calcmode="lin" valueType="num">
                                      <p:cBhvr>
                                        <p:cTn id="40" dur="500" fill="hold"/>
                                        <p:tgtEl>
                                          <p:spTgt spid="73"/>
                                        </p:tgtEl>
                                        <p:attrNameLst>
                                          <p:attrName>ppt_h</p:attrName>
                                        </p:attrNameLst>
                                      </p:cBhvr>
                                      <p:tavLst>
                                        <p:tav tm="0">
                                          <p:val>
                                            <p:fltVal val="0"/>
                                          </p:val>
                                        </p:tav>
                                        <p:tav tm="100000">
                                          <p:val>
                                            <p:strVal val="#ppt_h"/>
                                          </p:val>
                                        </p:tav>
                                      </p:tavLst>
                                    </p:anim>
                                    <p:animEffect transition="in" filter="fade">
                                      <p:cBhvr>
                                        <p:cTn id="41" dur="500"/>
                                        <p:tgtEl>
                                          <p:spTgt spid="73"/>
                                        </p:tgtEl>
                                      </p:cBhvr>
                                    </p:animEffect>
                                  </p:childTnLst>
                                </p:cTn>
                              </p:par>
                            </p:childTnLst>
                          </p:cTn>
                        </p:par>
                      </p:childTnLst>
                    </p:cTn>
                  </p:par>
                  <p:par>
                    <p:cTn id="42" fill="hold">
                      <p:stCondLst>
                        <p:cond delay="indefinite"/>
                      </p:stCondLst>
                      <p:childTnLst>
                        <p:par>
                          <p:cTn id="43" fill="hold">
                            <p:stCondLst>
                              <p:cond delay="0"/>
                            </p:stCondLst>
                            <p:childTnLst>
                              <p:par>
                                <p:cTn id="44" presetID="30" presetClass="entr" presetSubtype="0" fill="hold" nodeType="clickEffect">
                                  <p:stCondLst>
                                    <p:cond delay="0"/>
                                  </p:stCondLst>
                                  <p:childTnLst>
                                    <p:set>
                                      <p:cBhvr>
                                        <p:cTn id="45" dur="1" fill="hold">
                                          <p:stCondLst>
                                            <p:cond delay="0"/>
                                          </p:stCondLst>
                                        </p:cTn>
                                        <p:tgtEl>
                                          <p:spTgt spid="85"/>
                                        </p:tgtEl>
                                        <p:attrNameLst>
                                          <p:attrName>style.visibility</p:attrName>
                                        </p:attrNameLst>
                                      </p:cBhvr>
                                      <p:to>
                                        <p:strVal val="visible"/>
                                      </p:to>
                                    </p:set>
                                    <p:animEffect transition="in" filter="fade">
                                      <p:cBhvr>
                                        <p:cTn id="46" dur="800" decel="100000"/>
                                        <p:tgtEl>
                                          <p:spTgt spid="85"/>
                                        </p:tgtEl>
                                      </p:cBhvr>
                                    </p:animEffect>
                                    <p:anim calcmode="lin" valueType="num">
                                      <p:cBhvr>
                                        <p:cTn id="47" dur="800" decel="100000" fill="hold"/>
                                        <p:tgtEl>
                                          <p:spTgt spid="85"/>
                                        </p:tgtEl>
                                        <p:attrNameLst>
                                          <p:attrName>style.rotation</p:attrName>
                                        </p:attrNameLst>
                                      </p:cBhvr>
                                      <p:tavLst>
                                        <p:tav tm="0">
                                          <p:val>
                                            <p:fltVal val="-90"/>
                                          </p:val>
                                        </p:tav>
                                        <p:tav tm="100000">
                                          <p:val>
                                            <p:fltVal val="0"/>
                                          </p:val>
                                        </p:tav>
                                      </p:tavLst>
                                    </p:anim>
                                    <p:anim calcmode="lin" valueType="num">
                                      <p:cBhvr>
                                        <p:cTn id="48" dur="800" decel="100000" fill="hold"/>
                                        <p:tgtEl>
                                          <p:spTgt spid="85"/>
                                        </p:tgtEl>
                                        <p:attrNameLst>
                                          <p:attrName>ppt_x</p:attrName>
                                        </p:attrNameLst>
                                      </p:cBhvr>
                                      <p:tavLst>
                                        <p:tav tm="0">
                                          <p:val>
                                            <p:strVal val="#ppt_x+0.4"/>
                                          </p:val>
                                        </p:tav>
                                        <p:tav tm="100000">
                                          <p:val>
                                            <p:strVal val="#ppt_x-0.05"/>
                                          </p:val>
                                        </p:tav>
                                      </p:tavLst>
                                    </p:anim>
                                    <p:anim calcmode="lin" valueType="num">
                                      <p:cBhvr>
                                        <p:cTn id="49" dur="800" decel="100000" fill="hold"/>
                                        <p:tgtEl>
                                          <p:spTgt spid="85"/>
                                        </p:tgtEl>
                                        <p:attrNameLst>
                                          <p:attrName>ppt_y</p:attrName>
                                        </p:attrNameLst>
                                      </p:cBhvr>
                                      <p:tavLst>
                                        <p:tav tm="0">
                                          <p:val>
                                            <p:strVal val="#ppt_y-0.4"/>
                                          </p:val>
                                        </p:tav>
                                        <p:tav tm="100000">
                                          <p:val>
                                            <p:strVal val="#ppt_y+0.1"/>
                                          </p:val>
                                        </p:tav>
                                      </p:tavLst>
                                    </p:anim>
                                    <p:anim calcmode="lin" valueType="num">
                                      <p:cBhvr>
                                        <p:cTn id="50" dur="200" accel="100000" fill="hold">
                                          <p:stCondLst>
                                            <p:cond delay="800"/>
                                          </p:stCondLst>
                                        </p:cTn>
                                        <p:tgtEl>
                                          <p:spTgt spid="85"/>
                                        </p:tgtEl>
                                        <p:attrNameLst>
                                          <p:attrName>ppt_x</p:attrName>
                                        </p:attrNameLst>
                                      </p:cBhvr>
                                      <p:tavLst>
                                        <p:tav tm="0">
                                          <p:val>
                                            <p:strVal val="#ppt_x-0.05"/>
                                          </p:val>
                                        </p:tav>
                                        <p:tav tm="100000">
                                          <p:val>
                                            <p:strVal val="#ppt_x"/>
                                          </p:val>
                                        </p:tav>
                                      </p:tavLst>
                                    </p:anim>
                                    <p:anim calcmode="lin" valueType="num">
                                      <p:cBhvr>
                                        <p:cTn id="51" dur="200" accel="100000" fill="hold">
                                          <p:stCondLst>
                                            <p:cond delay="800"/>
                                          </p:stCondLst>
                                        </p:cTn>
                                        <p:tgtEl>
                                          <p:spTgt spid="85"/>
                                        </p:tgtEl>
                                        <p:attrNameLst>
                                          <p:attrName>ppt_y</p:attrName>
                                        </p:attrNameLst>
                                      </p:cBhvr>
                                      <p:tavLst>
                                        <p:tav tm="0">
                                          <p:val>
                                            <p:strVal val="#ppt_y+0.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wipe(up)">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1" fill="hold" grpId="0" nodeType="clickEffect">
                                  <p:stCondLst>
                                    <p:cond delay="0"/>
                                  </p:stCondLst>
                                  <p:childTnLst>
                                    <p:set>
                                      <p:cBhvr>
                                        <p:cTn id="60" dur="1" fill="hold">
                                          <p:stCondLst>
                                            <p:cond delay="0"/>
                                          </p:stCondLst>
                                        </p:cTn>
                                        <p:tgtEl>
                                          <p:spTgt spid="84"/>
                                        </p:tgtEl>
                                        <p:attrNameLst>
                                          <p:attrName>style.visibility</p:attrName>
                                        </p:attrNameLst>
                                      </p:cBhvr>
                                      <p:to>
                                        <p:strVal val="visible"/>
                                      </p:to>
                                    </p:set>
                                    <p:anim calcmode="lin" valueType="num">
                                      <p:cBhvr additive="base">
                                        <p:cTn id="61" dur="500"/>
                                        <p:tgtEl>
                                          <p:spTgt spid="84"/>
                                        </p:tgtEl>
                                        <p:attrNameLst>
                                          <p:attrName>ppt_y</p:attrName>
                                        </p:attrNameLst>
                                      </p:cBhvr>
                                      <p:tavLst>
                                        <p:tav tm="0">
                                          <p:val>
                                            <p:strVal val="#ppt_y-#ppt_h*1.125000"/>
                                          </p:val>
                                        </p:tav>
                                        <p:tav tm="100000">
                                          <p:val>
                                            <p:strVal val="#ppt_y"/>
                                          </p:val>
                                        </p:tav>
                                      </p:tavLst>
                                    </p:anim>
                                    <p:animEffect transition="in" filter="wipe(down)">
                                      <p:cBhvr>
                                        <p:cTn id="62" dur="500"/>
                                        <p:tgtEl>
                                          <p:spTgt spid="8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wipe(left)">
                                      <p:cBhvr>
                                        <p:cTn id="67" dur="1000"/>
                                        <p:tgtEl>
                                          <p:spTgt spid="10"/>
                                        </p:tgtEl>
                                      </p:cBhvr>
                                    </p:animEffect>
                                  </p:childTnLst>
                                </p:cTn>
                              </p:par>
                            </p:childTnLst>
                          </p:cTn>
                        </p:par>
                      </p:childTnLst>
                    </p:cTn>
                  </p:par>
                  <p:par>
                    <p:cTn id="68" fill="hold">
                      <p:stCondLst>
                        <p:cond delay="indefinite"/>
                      </p:stCondLst>
                      <p:childTnLst>
                        <p:par>
                          <p:cTn id="69" fill="hold">
                            <p:stCondLst>
                              <p:cond delay="0"/>
                            </p:stCondLst>
                            <p:childTnLst>
                              <p:par>
                                <p:cTn id="70" presetID="47" presetClass="entr" presetSubtype="0" fill="hold" grpId="0" nodeType="clickEffect">
                                  <p:stCondLst>
                                    <p:cond delay="0"/>
                                  </p:stCondLst>
                                  <p:childTnLst>
                                    <p:set>
                                      <p:cBhvr>
                                        <p:cTn id="71" dur="1" fill="hold">
                                          <p:stCondLst>
                                            <p:cond delay="0"/>
                                          </p:stCondLst>
                                        </p:cTn>
                                        <p:tgtEl>
                                          <p:spTgt spid="172"/>
                                        </p:tgtEl>
                                        <p:attrNameLst>
                                          <p:attrName>style.visibility</p:attrName>
                                        </p:attrNameLst>
                                      </p:cBhvr>
                                      <p:to>
                                        <p:strVal val="visible"/>
                                      </p:to>
                                    </p:set>
                                    <p:animEffect transition="in" filter="fade">
                                      <p:cBhvr>
                                        <p:cTn id="72" dur="1000"/>
                                        <p:tgtEl>
                                          <p:spTgt spid="172"/>
                                        </p:tgtEl>
                                      </p:cBhvr>
                                    </p:animEffect>
                                    <p:anim calcmode="lin" valueType="num">
                                      <p:cBhvr>
                                        <p:cTn id="73" dur="1000" fill="hold"/>
                                        <p:tgtEl>
                                          <p:spTgt spid="172"/>
                                        </p:tgtEl>
                                        <p:attrNameLst>
                                          <p:attrName>ppt_x</p:attrName>
                                        </p:attrNameLst>
                                      </p:cBhvr>
                                      <p:tavLst>
                                        <p:tav tm="0">
                                          <p:val>
                                            <p:strVal val="#ppt_x"/>
                                          </p:val>
                                        </p:tav>
                                        <p:tav tm="100000">
                                          <p:val>
                                            <p:strVal val="#ppt_x"/>
                                          </p:val>
                                        </p:tav>
                                      </p:tavLst>
                                    </p:anim>
                                    <p:anim calcmode="lin" valueType="num">
                                      <p:cBhvr>
                                        <p:cTn id="74" dur="1000" fill="hold"/>
                                        <p:tgtEl>
                                          <p:spTgt spid="172"/>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wipe(left)">
                                      <p:cBhvr>
                                        <p:cTn id="79" dur="1000"/>
                                        <p:tgtEl>
                                          <p:spTgt spid="1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wipe(left)">
                                      <p:cBhvr>
                                        <p:cTn id="84" dur="1000"/>
                                        <p:tgtEl>
                                          <p:spTgt spid="14"/>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nodeType="clickEffect">
                                  <p:stCondLst>
                                    <p:cond delay="0"/>
                                  </p:stCondLst>
                                  <p:childTnLst>
                                    <p:set>
                                      <p:cBhvr>
                                        <p:cTn id="88" dur="1" fill="hold">
                                          <p:stCondLst>
                                            <p:cond delay="0"/>
                                          </p:stCondLst>
                                        </p:cTn>
                                        <p:tgtEl>
                                          <p:spTgt spid="15"/>
                                        </p:tgtEl>
                                        <p:attrNameLst>
                                          <p:attrName>style.visibility</p:attrName>
                                        </p:attrNameLst>
                                      </p:cBhvr>
                                      <p:to>
                                        <p:strVal val="visible"/>
                                      </p:to>
                                    </p:set>
                                    <p:animEffect transition="in" filter="wipe(right)">
                                      <p:cBhvr>
                                        <p:cTn id="89" dur="1000"/>
                                        <p:tgtEl>
                                          <p:spTgt spid="15"/>
                                        </p:tgtEl>
                                      </p:cBhvr>
                                    </p:animEffect>
                                  </p:childTnLst>
                                </p:cTn>
                              </p:par>
                            </p:childTnLst>
                          </p:cTn>
                        </p:par>
                      </p:childTnLst>
                    </p:cTn>
                  </p:par>
                  <p:par>
                    <p:cTn id="90" fill="hold">
                      <p:stCondLst>
                        <p:cond delay="indefinite"/>
                      </p:stCondLst>
                      <p:childTnLst>
                        <p:par>
                          <p:cTn id="91" fill="hold">
                            <p:stCondLst>
                              <p:cond delay="0"/>
                            </p:stCondLst>
                            <p:childTnLst>
                              <p:par>
                                <p:cTn id="92" presetID="12" presetClass="entr" presetSubtype="1" fill="hold" nodeType="clickEffect">
                                  <p:stCondLst>
                                    <p:cond delay="0"/>
                                  </p:stCondLst>
                                  <p:childTnLst>
                                    <p:set>
                                      <p:cBhvr>
                                        <p:cTn id="93" dur="1" fill="hold">
                                          <p:stCondLst>
                                            <p:cond delay="0"/>
                                          </p:stCondLst>
                                        </p:cTn>
                                        <p:tgtEl>
                                          <p:spTgt spid="16"/>
                                        </p:tgtEl>
                                        <p:attrNameLst>
                                          <p:attrName>style.visibility</p:attrName>
                                        </p:attrNameLst>
                                      </p:cBhvr>
                                      <p:to>
                                        <p:strVal val="visible"/>
                                      </p:to>
                                    </p:set>
                                    <p:anim calcmode="lin" valueType="num">
                                      <p:cBhvr additive="base">
                                        <p:cTn id="94" dur="500"/>
                                        <p:tgtEl>
                                          <p:spTgt spid="16"/>
                                        </p:tgtEl>
                                        <p:attrNameLst>
                                          <p:attrName>ppt_y</p:attrName>
                                        </p:attrNameLst>
                                      </p:cBhvr>
                                      <p:tavLst>
                                        <p:tav tm="0">
                                          <p:val>
                                            <p:strVal val="#ppt_y-#ppt_h*1.125000"/>
                                          </p:val>
                                        </p:tav>
                                        <p:tav tm="100000">
                                          <p:val>
                                            <p:strVal val="#ppt_y"/>
                                          </p:val>
                                        </p:tav>
                                      </p:tavLst>
                                    </p:anim>
                                    <p:animEffect transition="in" filter="wipe(down)">
                                      <p:cBhvr>
                                        <p:cTn id="9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72" grpId="0"/>
      <p:bldP spid="73" grpId="0"/>
      <p:bldP spid="81" grpId="0"/>
      <p:bldP spid="83" grpId="0"/>
      <p:bldP spid="84" grpId="0"/>
      <p:bldP spid="14"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1286A2AE-4E63-A2AA-6260-BC90EA1EBDF2}"/>
              </a:ext>
            </a:extLst>
          </p:cNvPr>
          <p:cNvSpPr/>
          <p:nvPr/>
        </p:nvSpPr>
        <p:spPr>
          <a:xfrm>
            <a:off x="8248367" y="5741124"/>
            <a:ext cx="2360473" cy="30535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60E44665-FD23-8088-9129-D6D3B543BBD6}"/>
              </a:ext>
            </a:extLst>
          </p:cNvPr>
          <p:cNvSpPr/>
          <p:nvPr/>
        </p:nvSpPr>
        <p:spPr>
          <a:xfrm>
            <a:off x="2304846" y="5888290"/>
            <a:ext cx="4381121"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2" name="矩形 171">
            <a:extLst>
              <a:ext uri="{FF2B5EF4-FFF2-40B4-BE49-F238E27FC236}">
                <a16:creationId xmlns:a16="http://schemas.microsoft.com/office/drawing/2014/main" id="{1EA2C0CA-5E22-17E8-5A7C-46AD16A8FC0F}"/>
              </a:ext>
            </a:extLst>
          </p:cNvPr>
          <p:cNvSpPr/>
          <p:nvPr/>
        </p:nvSpPr>
        <p:spPr>
          <a:xfrm>
            <a:off x="1212212" y="5126751"/>
            <a:ext cx="4381121"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p>
          </p:txBody>
        </p:sp>
      </p:grpSp>
      <p:sp>
        <p:nvSpPr>
          <p:cNvPr id="72" name="文本框 71">
            <a:extLst>
              <a:ext uri="{FF2B5EF4-FFF2-40B4-BE49-F238E27FC236}">
                <a16:creationId xmlns:a16="http://schemas.microsoft.com/office/drawing/2014/main" id="{60FFA936-170A-975E-52FA-8752BFFC7D8E}"/>
              </a:ext>
            </a:extLst>
          </p:cNvPr>
          <p:cNvSpPr txBox="1"/>
          <p:nvPr/>
        </p:nvSpPr>
        <p:spPr>
          <a:xfrm>
            <a:off x="4394391" y="1971156"/>
            <a:ext cx="47026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A</a:t>
            </a:r>
            <a:endParaRPr lang="zh-CN" altLang="en-US" sz="2800" b="1" dirty="0">
              <a:solidFill>
                <a:schemeClr val="accent1">
                  <a:lumMod val="75000"/>
                </a:schemeClr>
              </a:solidFill>
              <a:latin typeface="Arial Black" panose="020B0A04020102020204" pitchFamily="34" charset="0"/>
            </a:endParaRPr>
          </a:p>
        </p:txBody>
      </p:sp>
      <p:sp>
        <p:nvSpPr>
          <p:cNvPr id="73" name="文本框 72">
            <a:extLst>
              <a:ext uri="{FF2B5EF4-FFF2-40B4-BE49-F238E27FC236}">
                <a16:creationId xmlns:a16="http://schemas.microsoft.com/office/drawing/2014/main" id="{71CA21E0-0D24-97A3-F548-123ABBFD32BA}"/>
              </a:ext>
            </a:extLst>
          </p:cNvPr>
          <p:cNvSpPr txBox="1"/>
          <p:nvPr/>
        </p:nvSpPr>
        <p:spPr>
          <a:xfrm>
            <a:off x="1110343" y="2626401"/>
            <a:ext cx="672737" cy="369332"/>
          </a:xfrm>
          <a:prstGeom prst="rect">
            <a:avLst/>
          </a:prstGeom>
          <a:noFill/>
        </p:spPr>
        <p:txBody>
          <a:bodyPr wrap="square" rtlCol="0">
            <a:spAutoFit/>
          </a:bodyPr>
          <a:lstStyle/>
          <a:p>
            <a:r>
              <a:rPr lang="zh-CN" altLang="en-US" b="1" dirty="0"/>
              <a:t>解析</a:t>
            </a:r>
          </a:p>
        </p:txBody>
      </p:sp>
      <p:grpSp>
        <p:nvGrpSpPr>
          <p:cNvPr id="5" name="组合 4">
            <a:extLst>
              <a:ext uri="{FF2B5EF4-FFF2-40B4-BE49-F238E27FC236}">
                <a16:creationId xmlns:a16="http://schemas.microsoft.com/office/drawing/2014/main" id="{A071B42F-D68C-B725-61AE-E14C835A9CA3}"/>
              </a:ext>
            </a:extLst>
          </p:cNvPr>
          <p:cNvGrpSpPr/>
          <p:nvPr/>
        </p:nvGrpSpPr>
        <p:grpSpPr>
          <a:xfrm>
            <a:off x="933106" y="1224276"/>
            <a:ext cx="10954094" cy="1541574"/>
            <a:chOff x="933106" y="1224276"/>
            <a:chExt cx="10954094" cy="1541574"/>
          </a:xfrm>
        </p:grpSpPr>
        <p:sp>
          <p:nvSpPr>
            <p:cNvPr id="76" name="文本框 75">
              <a:extLst>
                <a:ext uri="{FF2B5EF4-FFF2-40B4-BE49-F238E27FC236}">
                  <a16:creationId xmlns:a16="http://schemas.microsoft.com/office/drawing/2014/main" id="{91975D44-726B-FB43-59EB-21D24C1003F1}"/>
                </a:ext>
              </a:extLst>
            </p:cNvPr>
            <p:cNvSpPr txBox="1"/>
            <p:nvPr/>
          </p:nvSpPr>
          <p:spPr>
            <a:xfrm>
              <a:off x="933106" y="1224276"/>
              <a:ext cx="10954094" cy="1200329"/>
            </a:xfrm>
            <a:prstGeom prst="rect">
              <a:avLst/>
            </a:prstGeom>
            <a:noFill/>
          </p:spPr>
          <p:txBody>
            <a:bodyPr wrap="square" rtlCol="0">
              <a:spAutoFit/>
            </a:bodyPr>
            <a:lstStyle/>
            <a:p>
              <a:r>
                <a:rPr lang="en-US" altLang="zh-CN" b="1" dirty="0"/>
                <a:t>【2010</a:t>
              </a:r>
              <a:r>
                <a:rPr lang="zh-CN" altLang="en-US" b="1" dirty="0"/>
                <a:t>年 题</a:t>
              </a:r>
              <a:r>
                <a:rPr lang="en-US" altLang="zh-CN" b="1" dirty="0"/>
                <a:t>39】</a:t>
              </a:r>
              <a:r>
                <a:rPr lang="zh-CN" altLang="en-US" b="1" dirty="0"/>
                <a:t>主机甲和主机乙之间建立了一个</a:t>
              </a:r>
              <a:r>
                <a:rPr lang="en-US" altLang="zh-CN" b="1" dirty="0"/>
                <a:t>TCP</a:t>
              </a:r>
              <a:r>
                <a:rPr lang="zh-CN" altLang="en-US" b="1" dirty="0"/>
                <a:t>连接，</a:t>
              </a:r>
              <a:r>
                <a:rPr lang="en-US" altLang="zh-CN" b="1" dirty="0"/>
                <a:t>TCP</a:t>
              </a:r>
              <a:r>
                <a:rPr lang="zh-CN" altLang="en-US" b="1" dirty="0"/>
                <a:t>最大段长度为</a:t>
              </a:r>
              <a:r>
                <a:rPr lang="en-US" altLang="zh-CN" b="1" dirty="0"/>
                <a:t>1000</a:t>
              </a:r>
              <a:r>
                <a:rPr lang="zh-CN" altLang="en-US" b="1" dirty="0"/>
                <a:t>字节。若主机甲的当前拥塞</a:t>
              </a:r>
              <a:endParaRPr lang="en-US" altLang="zh-CN" b="1" dirty="0"/>
            </a:p>
            <a:p>
              <a:r>
                <a:rPr lang="en-US" altLang="zh-CN" b="1" dirty="0"/>
                <a:t>                               </a:t>
              </a:r>
              <a:r>
                <a:rPr lang="zh-CN" altLang="en-US" b="1" dirty="0"/>
                <a:t>窗口为</a:t>
              </a:r>
              <a:r>
                <a:rPr lang="en-US" altLang="zh-CN" b="1" dirty="0"/>
                <a:t>4000</a:t>
              </a:r>
              <a:r>
                <a:rPr lang="zh-CN" altLang="en-US" b="1" dirty="0"/>
                <a:t>字节，在主机甲向主机乙连续发送两个最大段后，成功收到主机乙发送的第一个</a:t>
              </a:r>
              <a:endParaRPr lang="en-US" altLang="zh-CN" b="1" dirty="0"/>
            </a:p>
            <a:p>
              <a:r>
                <a:rPr lang="en-US" altLang="zh-CN" b="1" dirty="0"/>
                <a:t>                               </a:t>
              </a:r>
              <a:r>
                <a:rPr lang="zh-CN" altLang="en-US" b="1" dirty="0"/>
                <a:t>段的确认段，确认段中通告的接收窗口大小为</a:t>
              </a:r>
              <a:r>
                <a:rPr lang="en-US" altLang="zh-CN" b="1" dirty="0"/>
                <a:t>2000</a:t>
              </a:r>
              <a:r>
                <a:rPr lang="zh-CN" altLang="en-US" b="1" dirty="0"/>
                <a:t>字节，则此时主机甲还可以向主机乙发送</a:t>
              </a:r>
              <a:endParaRPr lang="en-US" altLang="zh-CN" b="1" dirty="0"/>
            </a:p>
            <a:p>
              <a:r>
                <a:rPr lang="en-US" altLang="zh-CN" b="1" dirty="0"/>
                <a:t>                               </a:t>
              </a:r>
              <a:r>
                <a:rPr lang="zh-CN" altLang="en-US" b="1" dirty="0"/>
                <a:t>的最大字节数是（      ）。</a:t>
              </a:r>
            </a:p>
          </p:txBody>
        </p:sp>
        <p:sp>
          <p:nvSpPr>
            <p:cNvPr id="77" name="文本框 76">
              <a:extLst>
                <a:ext uri="{FF2B5EF4-FFF2-40B4-BE49-F238E27FC236}">
                  <a16:creationId xmlns:a16="http://schemas.microsoft.com/office/drawing/2014/main" id="{2A43E664-AFBD-21E0-16E9-39172DC7A444}"/>
                </a:ext>
              </a:extLst>
            </p:cNvPr>
            <p:cNvSpPr txBox="1"/>
            <p:nvPr/>
          </p:nvSpPr>
          <p:spPr>
            <a:xfrm>
              <a:off x="2518311" y="2396518"/>
              <a:ext cx="1185672" cy="369332"/>
            </a:xfrm>
            <a:prstGeom prst="rect">
              <a:avLst/>
            </a:prstGeom>
            <a:noFill/>
          </p:spPr>
          <p:txBody>
            <a:bodyPr wrap="square" rtlCol="0">
              <a:spAutoFit/>
            </a:bodyPr>
            <a:lstStyle/>
            <a:p>
              <a:r>
                <a:rPr lang="en-US" altLang="zh-CN" b="1" dirty="0"/>
                <a:t>A. 1000</a:t>
              </a:r>
              <a:endParaRPr lang="zh-CN" altLang="en-US" b="1" dirty="0"/>
            </a:p>
          </p:txBody>
        </p:sp>
        <p:sp>
          <p:nvSpPr>
            <p:cNvPr id="78" name="文本框 77">
              <a:extLst>
                <a:ext uri="{FF2B5EF4-FFF2-40B4-BE49-F238E27FC236}">
                  <a16:creationId xmlns:a16="http://schemas.microsoft.com/office/drawing/2014/main" id="{56CA92D5-4E33-0DCB-7F1B-35CF3720E9AB}"/>
                </a:ext>
              </a:extLst>
            </p:cNvPr>
            <p:cNvSpPr txBox="1"/>
            <p:nvPr/>
          </p:nvSpPr>
          <p:spPr>
            <a:xfrm>
              <a:off x="4822107" y="2396518"/>
              <a:ext cx="1185672" cy="369332"/>
            </a:xfrm>
            <a:prstGeom prst="rect">
              <a:avLst/>
            </a:prstGeom>
            <a:noFill/>
          </p:spPr>
          <p:txBody>
            <a:bodyPr wrap="square" rtlCol="0">
              <a:spAutoFit/>
            </a:bodyPr>
            <a:lstStyle/>
            <a:p>
              <a:r>
                <a:rPr lang="en-US" altLang="zh-CN" b="1" dirty="0"/>
                <a:t>B. 2000</a:t>
              </a:r>
              <a:endParaRPr lang="zh-CN" altLang="en-US" b="1" dirty="0"/>
            </a:p>
          </p:txBody>
        </p:sp>
        <p:sp>
          <p:nvSpPr>
            <p:cNvPr id="79" name="文本框 78">
              <a:extLst>
                <a:ext uri="{FF2B5EF4-FFF2-40B4-BE49-F238E27FC236}">
                  <a16:creationId xmlns:a16="http://schemas.microsoft.com/office/drawing/2014/main" id="{C0D84321-EB3B-5170-75B4-58F4E61319DF}"/>
                </a:ext>
              </a:extLst>
            </p:cNvPr>
            <p:cNvSpPr txBox="1"/>
            <p:nvPr/>
          </p:nvSpPr>
          <p:spPr>
            <a:xfrm>
              <a:off x="7125903" y="2396518"/>
              <a:ext cx="1185672" cy="369332"/>
            </a:xfrm>
            <a:prstGeom prst="rect">
              <a:avLst/>
            </a:prstGeom>
            <a:noFill/>
          </p:spPr>
          <p:txBody>
            <a:bodyPr wrap="square" rtlCol="0">
              <a:spAutoFit/>
            </a:bodyPr>
            <a:lstStyle/>
            <a:p>
              <a:r>
                <a:rPr lang="en-US" altLang="zh-CN" b="1" dirty="0"/>
                <a:t>C. 3000</a:t>
              </a:r>
              <a:endParaRPr lang="zh-CN" altLang="en-US" b="1" dirty="0"/>
            </a:p>
          </p:txBody>
        </p:sp>
        <p:sp>
          <p:nvSpPr>
            <p:cNvPr id="80" name="文本框 79">
              <a:extLst>
                <a:ext uri="{FF2B5EF4-FFF2-40B4-BE49-F238E27FC236}">
                  <a16:creationId xmlns:a16="http://schemas.microsoft.com/office/drawing/2014/main" id="{7BA2C1E7-4DC2-AE94-4998-91F810EE54EF}"/>
                </a:ext>
              </a:extLst>
            </p:cNvPr>
            <p:cNvSpPr txBox="1"/>
            <p:nvPr/>
          </p:nvSpPr>
          <p:spPr>
            <a:xfrm>
              <a:off x="9429699" y="2396518"/>
              <a:ext cx="1185672" cy="369332"/>
            </a:xfrm>
            <a:prstGeom prst="rect">
              <a:avLst/>
            </a:prstGeom>
            <a:noFill/>
          </p:spPr>
          <p:txBody>
            <a:bodyPr wrap="square" rtlCol="0">
              <a:spAutoFit/>
            </a:bodyPr>
            <a:lstStyle/>
            <a:p>
              <a:r>
                <a:rPr lang="en-US" altLang="zh-CN" b="1" dirty="0"/>
                <a:t>D. 4000</a:t>
              </a:r>
              <a:endParaRPr lang="zh-CN" altLang="en-US" b="1" dirty="0"/>
            </a:p>
          </p:txBody>
        </p:sp>
      </p:grpSp>
      <p:sp>
        <p:nvSpPr>
          <p:cNvPr id="81" name="文本框 80">
            <a:extLst>
              <a:ext uri="{FF2B5EF4-FFF2-40B4-BE49-F238E27FC236}">
                <a16:creationId xmlns:a16="http://schemas.microsoft.com/office/drawing/2014/main" id="{47FC1F1F-1C29-E150-F6E8-C587133704D9}"/>
              </a:ext>
            </a:extLst>
          </p:cNvPr>
          <p:cNvSpPr txBox="1"/>
          <p:nvPr/>
        </p:nvSpPr>
        <p:spPr>
          <a:xfrm>
            <a:off x="1732212" y="2854985"/>
            <a:ext cx="10154988" cy="420628"/>
          </a:xfrm>
          <a:prstGeom prst="rect">
            <a:avLst/>
          </a:prstGeom>
          <a:noFill/>
        </p:spPr>
        <p:txBody>
          <a:bodyPr wrap="square" rtlCol="0">
            <a:spAutoFit/>
          </a:bodyPr>
          <a:lstStyle/>
          <a:p>
            <a:r>
              <a:rPr lang="en-US" altLang="zh-CN" b="1" dirty="0"/>
              <a:t>TCP</a:t>
            </a:r>
            <a:r>
              <a:rPr lang="zh-CN" altLang="en-US" b="1" dirty="0"/>
              <a:t>发送方的发送窗口值 </a:t>
            </a:r>
            <a:r>
              <a:rPr lang="en-US" altLang="zh-CN" b="1" dirty="0"/>
              <a:t>= </a:t>
            </a:r>
            <a:r>
              <a:rPr lang="en-US" altLang="zh-CN" sz="3200" b="1" baseline="-25000" dirty="0"/>
              <a:t>min</a:t>
            </a:r>
            <a:r>
              <a:rPr lang="en-US" altLang="zh-CN" b="1" dirty="0"/>
              <a:t>[TCP</a:t>
            </a:r>
            <a:r>
              <a:rPr lang="zh-CN" altLang="en-US" b="1" dirty="0"/>
              <a:t>发送方的拥塞窗口值，</a:t>
            </a:r>
            <a:r>
              <a:rPr lang="en-US" altLang="zh-CN" b="1" dirty="0"/>
              <a:t>TCP</a:t>
            </a:r>
            <a:r>
              <a:rPr lang="zh-CN" altLang="en-US" b="1" dirty="0"/>
              <a:t>接收方的接收窗口值</a:t>
            </a:r>
            <a:r>
              <a:rPr lang="en-US" altLang="zh-CN" b="1" dirty="0"/>
              <a:t>]</a:t>
            </a:r>
            <a:endParaRPr lang="zh-CN" altLang="en-US" b="1" dirty="0"/>
          </a:p>
        </p:txBody>
      </p:sp>
      <p:sp>
        <p:nvSpPr>
          <p:cNvPr id="83" name="文本框 82">
            <a:extLst>
              <a:ext uri="{FF2B5EF4-FFF2-40B4-BE49-F238E27FC236}">
                <a16:creationId xmlns:a16="http://schemas.microsoft.com/office/drawing/2014/main" id="{4DD3FD01-44AD-C418-E822-54F9435FF083}"/>
              </a:ext>
            </a:extLst>
          </p:cNvPr>
          <p:cNvSpPr txBox="1"/>
          <p:nvPr/>
        </p:nvSpPr>
        <p:spPr>
          <a:xfrm>
            <a:off x="1732212" y="3298835"/>
            <a:ext cx="10154988" cy="369332"/>
          </a:xfrm>
          <a:prstGeom prst="rect">
            <a:avLst/>
          </a:prstGeom>
          <a:noFill/>
        </p:spPr>
        <p:txBody>
          <a:bodyPr wrap="square" rtlCol="0">
            <a:spAutoFit/>
          </a:bodyPr>
          <a:lstStyle/>
          <a:p>
            <a:r>
              <a:rPr lang="zh-CN" altLang="en-US" b="1" dirty="0"/>
              <a:t>题目未给出</a:t>
            </a:r>
            <a:r>
              <a:rPr lang="en-US" altLang="zh-CN" b="1" dirty="0"/>
              <a:t>TCP</a:t>
            </a:r>
            <a:r>
              <a:rPr lang="zh-CN" altLang="en-US" b="1" dirty="0"/>
              <a:t>发送方的发送窗口值以及</a:t>
            </a:r>
            <a:r>
              <a:rPr lang="en-US" altLang="zh-CN" b="1" dirty="0"/>
              <a:t>TCP</a:t>
            </a:r>
            <a:r>
              <a:rPr lang="zh-CN" altLang="en-US" b="1" dirty="0"/>
              <a:t>接收方的接收窗口值，则取拥塞窗口值作为发送窗口值。</a:t>
            </a:r>
          </a:p>
        </p:txBody>
      </p:sp>
      <p:sp>
        <p:nvSpPr>
          <p:cNvPr id="84" name="文本框 83">
            <a:extLst>
              <a:ext uri="{FF2B5EF4-FFF2-40B4-BE49-F238E27FC236}">
                <a16:creationId xmlns:a16="http://schemas.microsoft.com/office/drawing/2014/main" id="{D103447A-A938-1FDD-7278-949E55895CB8}"/>
              </a:ext>
            </a:extLst>
          </p:cNvPr>
          <p:cNvSpPr txBox="1"/>
          <p:nvPr/>
        </p:nvSpPr>
        <p:spPr>
          <a:xfrm>
            <a:off x="1732212" y="3691389"/>
            <a:ext cx="10154988" cy="369332"/>
          </a:xfrm>
          <a:prstGeom prst="rect">
            <a:avLst/>
          </a:prstGeom>
          <a:noFill/>
        </p:spPr>
        <p:txBody>
          <a:bodyPr wrap="square" rtlCol="0">
            <a:spAutoFit/>
          </a:bodyPr>
          <a:lstStyle/>
          <a:p>
            <a:r>
              <a:rPr lang="en-US" altLang="zh-CN" b="1" dirty="0"/>
              <a:t>TCP</a:t>
            </a:r>
            <a:r>
              <a:rPr lang="zh-CN" altLang="en-US" b="1" dirty="0"/>
              <a:t>最大报文段长度</a:t>
            </a:r>
            <a:r>
              <a:rPr lang="en-US" altLang="zh-CN" b="1" dirty="0"/>
              <a:t>MSS</a:t>
            </a:r>
            <a:r>
              <a:rPr lang="zh-CN" altLang="en-US" b="1" dirty="0"/>
              <a:t>，并不是指整个</a:t>
            </a:r>
            <a:r>
              <a:rPr lang="en-US" altLang="zh-CN" b="1" dirty="0"/>
              <a:t>TCP</a:t>
            </a:r>
            <a:r>
              <a:rPr lang="zh-CN" altLang="en-US" b="1" dirty="0"/>
              <a:t>报文段的长度，而是指</a:t>
            </a:r>
            <a:r>
              <a:rPr lang="en-US" altLang="zh-CN" b="1" dirty="0"/>
              <a:t>TCP</a:t>
            </a:r>
            <a:r>
              <a:rPr lang="zh-CN" altLang="en-US" b="1" dirty="0"/>
              <a:t>报文段的数据载荷的长度。</a:t>
            </a:r>
          </a:p>
        </p:txBody>
      </p:sp>
      <p:grpSp>
        <p:nvGrpSpPr>
          <p:cNvPr id="85" name="组合 84">
            <a:extLst>
              <a:ext uri="{FF2B5EF4-FFF2-40B4-BE49-F238E27FC236}">
                <a16:creationId xmlns:a16="http://schemas.microsoft.com/office/drawing/2014/main" id="{08B1964C-E849-4D91-2663-48E4C69319D7}"/>
              </a:ext>
            </a:extLst>
          </p:cNvPr>
          <p:cNvGrpSpPr/>
          <p:nvPr/>
        </p:nvGrpSpPr>
        <p:grpSpPr>
          <a:xfrm>
            <a:off x="7646571" y="4063333"/>
            <a:ext cx="3566255" cy="667591"/>
            <a:chOff x="5945910" y="1085736"/>
            <a:chExt cx="3566255" cy="667591"/>
          </a:xfrm>
        </p:grpSpPr>
        <p:grpSp>
          <p:nvGrpSpPr>
            <p:cNvPr id="86" name="组合 85">
              <a:extLst>
                <a:ext uri="{FF2B5EF4-FFF2-40B4-BE49-F238E27FC236}">
                  <a16:creationId xmlns:a16="http://schemas.microsoft.com/office/drawing/2014/main" id="{9C28945A-951F-3F86-1FA1-F892D95F2853}"/>
                </a:ext>
              </a:extLst>
            </p:cNvPr>
            <p:cNvGrpSpPr/>
            <p:nvPr/>
          </p:nvGrpSpPr>
          <p:grpSpPr>
            <a:xfrm>
              <a:off x="5945910" y="1085736"/>
              <a:ext cx="677140" cy="654939"/>
              <a:chOff x="7511027" y="2136324"/>
              <a:chExt cx="677140" cy="654939"/>
            </a:xfrm>
          </p:grpSpPr>
          <p:pic>
            <p:nvPicPr>
              <p:cNvPr id="98" name="图形 97">
                <a:extLst>
                  <a:ext uri="{FF2B5EF4-FFF2-40B4-BE49-F238E27FC236}">
                    <a16:creationId xmlns:a16="http://schemas.microsoft.com/office/drawing/2014/main" id="{0AE0CAF9-CF1F-EF71-A423-2D7C60999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99" name="文本框 98">
                <a:extLst>
                  <a:ext uri="{FF2B5EF4-FFF2-40B4-BE49-F238E27FC236}">
                    <a16:creationId xmlns:a16="http://schemas.microsoft.com/office/drawing/2014/main" id="{F28062D7-154F-F107-9EC8-D93D7BC497ED}"/>
                  </a:ext>
                </a:extLst>
              </p:cNvPr>
              <p:cNvSpPr txBox="1"/>
              <p:nvPr/>
            </p:nvSpPr>
            <p:spPr>
              <a:xfrm>
                <a:off x="7801584" y="2181631"/>
                <a:ext cx="317770" cy="369332"/>
              </a:xfrm>
              <a:prstGeom prst="rect">
                <a:avLst/>
              </a:prstGeom>
              <a:noFill/>
            </p:spPr>
            <p:txBody>
              <a:bodyPr wrap="square" rtlCol="0">
                <a:spAutoFit/>
              </a:bodyPr>
              <a:lstStyle/>
              <a:p>
                <a:pPr algn="ctr"/>
                <a:r>
                  <a:rPr lang="zh-CN" altLang="en-US" b="1" dirty="0">
                    <a:solidFill>
                      <a:schemeClr val="bg1"/>
                    </a:solidFill>
                  </a:rPr>
                  <a:t>甲</a:t>
                </a:r>
              </a:p>
            </p:txBody>
          </p:sp>
        </p:grpSp>
        <p:grpSp>
          <p:nvGrpSpPr>
            <p:cNvPr id="88" name="组合 87">
              <a:extLst>
                <a:ext uri="{FF2B5EF4-FFF2-40B4-BE49-F238E27FC236}">
                  <a16:creationId xmlns:a16="http://schemas.microsoft.com/office/drawing/2014/main" id="{50BF0B3A-2EEE-16E0-3133-900578FE91DB}"/>
                </a:ext>
              </a:extLst>
            </p:cNvPr>
            <p:cNvGrpSpPr/>
            <p:nvPr/>
          </p:nvGrpSpPr>
          <p:grpSpPr>
            <a:xfrm>
              <a:off x="8835025" y="1098388"/>
              <a:ext cx="677140" cy="654939"/>
              <a:chOff x="7511027" y="2136324"/>
              <a:chExt cx="677140" cy="654939"/>
            </a:xfrm>
          </p:grpSpPr>
          <p:pic>
            <p:nvPicPr>
              <p:cNvPr id="95" name="图形 94">
                <a:extLst>
                  <a:ext uri="{FF2B5EF4-FFF2-40B4-BE49-F238E27FC236}">
                    <a16:creationId xmlns:a16="http://schemas.microsoft.com/office/drawing/2014/main" id="{3DAC702E-2C57-0412-0B2E-1DB7F18507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97" name="文本框 96">
                <a:extLst>
                  <a:ext uri="{FF2B5EF4-FFF2-40B4-BE49-F238E27FC236}">
                    <a16:creationId xmlns:a16="http://schemas.microsoft.com/office/drawing/2014/main" id="{A9B898FD-A435-BC69-34B0-5A0F88BFD850}"/>
                  </a:ext>
                </a:extLst>
              </p:cNvPr>
              <p:cNvSpPr txBox="1"/>
              <p:nvPr/>
            </p:nvSpPr>
            <p:spPr>
              <a:xfrm>
                <a:off x="7801584" y="2181631"/>
                <a:ext cx="317770" cy="369332"/>
              </a:xfrm>
              <a:prstGeom prst="rect">
                <a:avLst/>
              </a:prstGeom>
              <a:noFill/>
            </p:spPr>
            <p:txBody>
              <a:bodyPr wrap="square" rtlCol="0">
                <a:spAutoFit/>
              </a:bodyPr>
              <a:lstStyle/>
              <a:p>
                <a:pPr algn="ctr"/>
                <a:r>
                  <a:rPr lang="zh-CN" altLang="en-US" b="1" dirty="0">
                    <a:solidFill>
                      <a:schemeClr val="bg1"/>
                    </a:solidFill>
                  </a:rPr>
                  <a:t>乙</a:t>
                </a:r>
              </a:p>
            </p:txBody>
          </p:sp>
        </p:grpSp>
        <p:grpSp>
          <p:nvGrpSpPr>
            <p:cNvPr id="92" name="组合 91">
              <a:extLst>
                <a:ext uri="{FF2B5EF4-FFF2-40B4-BE49-F238E27FC236}">
                  <a16:creationId xmlns:a16="http://schemas.microsoft.com/office/drawing/2014/main" id="{1C9F753F-A3BD-076E-0E43-0EC3826422FF}"/>
                </a:ext>
              </a:extLst>
            </p:cNvPr>
            <p:cNvGrpSpPr/>
            <p:nvPr/>
          </p:nvGrpSpPr>
          <p:grpSpPr>
            <a:xfrm>
              <a:off x="6623050" y="1274762"/>
              <a:ext cx="2243850" cy="369332"/>
              <a:chOff x="6623050" y="1274762"/>
              <a:chExt cx="2243850" cy="369332"/>
            </a:xfrm>
          </p:grpSpPr>
          <p:sp>
            <p:nvSpPr>
              <p:cNvPr id="93" name="圆柱体 92">
                <a:extLst>
                  <a:ext uri="{FF2B5EF4-FFF2-40B4-BE49-F238E27FC236}">
                    <a16:creationId xmlns:a16="http://schemas.microsoft.com/office/drawing/2014/main" id="{FEF03D17-B20F-949E-39EF-18D0D7E923D6}"/>
                  </a:ext>
                </a:extLst>
              </p:cNvPr>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4" name="文本框 93">
                <a:extLst>
                  <a:ext uri="{FF2B5EF4-FFF2-40B4-BE49-F238E27FC236}">
                    <a16:creationId xmlns:a16="http://schemas.microsoft.com/office/drawing/2014/main" id="{F75B4A05-6EBA-3440-3599-8B85F26B2D12}"/>
                  </a:ext>
                </a:extLst>
              </p:cNvPr>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p>
            </p:txBody>
          </p:sp>
        </p:grpSp>
      </p:grpSp>
      <p:grpSp>
        <p:nvGrpSpPr>
          <p:cNvPr id="9" name="组合 8">
            <a:extLst>
              <a:ext uri="{FF2B5EF4-FFF2-40B4-BE49-F238E27FC236}">
                <a16:creationId xmlns:a16="http://schemas.microsoft.com/office/drawing/2014/main" id="{51D7AEDB-B424-6D81-CC50-EAB6A0BFFF6C}"/>
              </a:ext>
            </a:extLst>
          </p:cNvPr>
          <p:cNvGrpSpPr/>
          <p:nvPr/>
        </p:nvGrpSpPr>
        <p:grpSpPr>
          <a:xfrm>
            <a:off x="7718739" y="4718272"/>
            <a:ext cx="3471212" cy="1796828"/>
            <a:chOff x="7718739" y="4718272"/>
            <a:chExt cx="3471212" cy="1796828"/>
          </a:xfrm>
        </p:grpSpPr>
        <p:cxnSp>
          <p:nvCxnSpPr>
            <p:cNvPr id="7" name="直接箭头连接符 6">
              <a:extLst>
                <a:ext uri="{FF2B5EF4-FFF2-40B4-BE49-F238E27FC236}">
                  <a16:creationId xmlns:a16="http://schemas.microsoft.com/office/drawing/2014/main" id="{9CD0B720-C8AC-F560-78CE-C9D2609A899F}"/>
                </a:ext>
              </a:extLst>
            </p:cNvPr>
            <p:cNvCxnSpPr>
              <a:stCxn id="98" idx="2"/>
            </p:cNvCxnSpPr>
            <p:nvPr/>
          </p:nvCxnSpPr>
          <p:spPr>
            <a:xfrm>
              <a:off x="7985141" y="4718272"/>
              <a:ext cx="0" cy="17206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F26ECBBF-994B-8246-6F82-03E9AEF8298F}"/>
                </a:ext>
              </a:extLst>
            </p:cNvPr>
            <p:cNvCxnSpPr/>
            <p:nvPr/>
          </p:nvCxnSpPr>
          <p:spPr>
            <a:xfrm>
              <a:off x="10887318" y="4730924"/>
              <a:ext cx="0" cy="17206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76431FF2-8801-BFD4-6693-BC22AB2B44DA}"/>
                </a:ext>
              </a:extLst>
            </p:cNvPr>
            <p:cNvSpPr txBox="1"/>
            <p:nvPr/>
          </p:nvSpPr>
          <p:spPr>
            <a:xfrm>
              <a:off x="7718739" y="6142809"/>
              <a:ext cx="288644" cy="369332"/>
            </a:xfrm>
            <a:prstGeom prst="rect">
              <a:avLst/>
            </a:prstGeom>
            <a:noFill/>
          </p:spPr>
          <p:txBody>
            <a:bodyPr wrap="square" rtlCol="0">
              <a:spAutoFit/>
            </a:bodyPr>
            <a:lstStyle/>
            <a:p>
              <a:r>
                <a:rPr lang="en-US" altLang="zh-CN" b="1" dirty="0"/>
                <a:t>t</a:t>
              </a:r>
              <a:endParaRPr lang="zh-CN" altLang="en-US" b="1" dirty="0"/>
            </a:p>
          </p:txBody>
        </p:sp>
        <p:sp>
          <p:nvSpPr>
            <p:cNvPr id="101" name="文本框 100">
              <a:extLst>
                <a:ext uri="{FF2B5EF4-FFF2-40B4-BE49-F238E27FC236}">
                  <a16:creationId xmlns:a16="http://schemas.microsoft.com/office/drawing/2014/main" id="{7F213EED-2D77-5D16-797E-BBBA569865FF}"/>
                </a:ext>
              </a:extLst>
            </p:cNvPr>
            <p:cNvSpPr txBox="1"/>
            <p:nvPr/>
          </p:nvSpPr>
          <p:spPr>
            <a:xfrm>
              <a:off x="10901307" y="6145768"/>
              <a:ext cx="288644" cy="369332"/>
            </a:xfrm>
            <a:prstGeom prst="rect">
              <a:avLst/>
            </a:prstGeom>
            <a:noFill/>
          </p:spPr>
          <p:txBody>
            <a:bodyPr wrap="square" rtlCol="0">
              <a:spAutoFit/>
            </a:bodyPr>
            <a:lstStyle/>
            <a:p>
              <a:r>
                <a:rPr lang="en-US" altLang="zh-CN" b="1" dirty="0"/>
                <a:t>t</a:t>
              </a:r>
              <a:endParaRPr lang="zh-CN" altLang="en-US" b="1" dirty="0"/>
            </a:p>
          </p:txBody>
        </p:sp>
      </p:grpSp>
      <p:grpSp>
        <p:nvGrpSpPr>
          <p:cNvPr id="10" name="组合 9">
            <a:extLst>
              <a:ext uri="{FF2B5EF4-FFF2-40B4-BE49-F238E27FC236}">
                <a16:creationId xmlns:a16="http://schemas.microsoft.com/office/drawing/2014/main" id="{4D0214C2-C90F-05C5-D9F9-D112D91FEFBE}"/>
              </a:ext>
            </a:extLst>
          </p:cNvPr>
          <p:cNvGrpSpPr/>
          <p:nvPr/>
        </p:nvGrpSpPr>
        <p:grpSpPr>
          <a:xfrm>
            <a:off x="1212213" y="5182289"/>
            <a:ext cx="6564692" cy="300445"/>
            <a:chOff x="422530" y="4940724"/>
            <a:chExt cx="6564692" cy="300445"/>
          </a:xfrm>
        </p:grpSpPr>
        <p:sp>
          <p:nvSpPr>
            <p:cNvPr id="119" name="矩形 118">
              <a:extLst>
                <a:ext uri="{FF2B5EF4-FFF2-40B4-BE49-F238E27FC236}">
                  <a16:creationId xmlns:a16="http://schemas.microsoft.com/office/drawing/2014/main" id="{67671762-0FEE-7A58-DB4E-2F0D1F85A915}"/>
                </a:ext>
              </a:extLst>
            </p:cNvPr>
            <p:cNvSpPr/>
            <p:nvPr/>
          </p:nvSpPr>
          <p:spPr>
            <a:xfrm>
              <a:off x="5891941"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a:t>
              </a:r>
              <a:endParaRPr lang="zh-CN" altLang="en-US" b="1" dirty="0">
                <a:solidFill>
                  <a:schemeClr val="tx1"/>
                </a:solidFill>
              </a:endParaRPr>
            </a:p>
          </p:txBody>
        </p:sp>
        <p:sp>
          <p:nvSpPr>
            <p:cNvPr id="120" name="矩形 119">
              <a:extLst>
                <a:ext uri="{FF2B5EF4-FFF2-40B4-BE49-F238E27FC236}">
                  <a16:creationId xmlns:a16="http://schemas.microsoft.com/office/drawing/2014/main" id="{82354DDF-F37D-7E2F-B2A5-D5F3E0C25801}"/>
                </a:ext>
              </a:extLst>
            </p:cNvPr>
            <p:cNvSpPr/>
            <p:nvPr/>
          </p:nvSpPr>
          <p:spPr>
            <a:xfrm>
              <a:off x="4796660"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4000…4999</a:t>
              </a:r>
              <a:endParaRPr lang="zh-CN" altLang="en-US" b="1" dirty="0">
                <a:solidFill>
                  <a:schemeClr val="tx1"/>
                </a:solidFill>
              </a:endParaRPr>
            </a:p>
          </p:txBody>
        </p:sp>
        <p:sp>
          <p:nvSpPr>
            <p:cNvPr id="121" name="矩形 120">
              <a:extLst>
                <a:ext uri="{FF2B5EF4-FFF2-40B4-BE49-F238E27FC236}">
                  <a16:creationId xmlns:a16="http://schemas.microsoft.com/office/drawing/2014/main" id="{07193D1E-11A4-3FD8-EF63-747637799AC3}"/>
                </a:ext>
              </a:extLst>
            </p:cNvPr>
            <p:cNvSpPr/>
            <p:nvPr/>
          </p:nvSpPr>
          <p:spPr>
            <a:xfrm>
              <a:off x="3708373"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3000…3999</a:t>
              </a:r>
              <a:endParaRPr lang="zh-CN" altLang="en-US" b="1" dirty="0">
                <a:solidFill>
                  <a:schemeClr val="tx1"/>
                </a:solidFill>
              </a:endParaRPr>
            </a:p>
          </p:txBody>
        </p:sp>
        <p:sp>
          <p:nvSpPr>
            <p:cNvPr id="122" name="矩形 121">
              <a:extLst>
                <a:ext uri="{FF2B5EF4-FFF2-40B4-BE49-F238E27FC236}">
                  <a16:creationId xmlns:a16="http://schemas.microsoft.com/office/drawing/2014/main" id="{F30A961F-AA09-D8AA-A92B-933635E92A3E}"/>
                </a:ext>
              </a:extLst>
            </p:cNvPr>
            <p:cNvSpPr/>
            <p:nvPr/>
          </p:nvSpPr>
          <p:spPr>
            <a:xfrm>
              <a:off x="2613092"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2000…2999</a:t>
              </a:r>
              <a:endParaRPr lang="zh-CN" altLang="en-US" b="1" dirty="0">
                <a:solidFill>
                  <a:schemeClr val="tx1"/>
                </a:solidFill>
              </a:endParaRPr>
            </a:p>
          </p:txBody>
        </p:sp>
        <p:sp>
          <p:nvSpPr>
            <p:cNvPr id="123" name="矩形 122">
              <a:extLst>
                <a:ext uri="{FF2B5EF4-FFF2-40B4-BE49-F238E27FC236}">
                  <a16:creationId xmlns:a16="http://schemas.microsoft.com/office/drawing/2014/main" id="{7F9B1807-3C9B-66E5-0D6D-5AE0627556B4}"/>
                </a:ext>
              </a:extLst>
            </p:cNvPr>
            <p:cNvSpPr/>
            <p:nvPr/>
          </p:nvSpPr>
          <p:spPr>
            <a:xfrm>
              <a:off x="1517811"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1000…1999</a:t>
              </a:r>
              <a:endParaRPr lang="zh-CN" altLang="en-US" b="1" dirty="0">
                <a:solidFill>
                  <a:schemeClr val="tx1"/>
                </a:solidFill>
              </a:endParaRPr>
            </a:p>
          </p:txBody>
        </p:sp>
        <p:sp>
          <p:nvSpPr>
            <p:cNvPr id="171" name="矩形 170">
              <a:extLst>
                <a:ext uri="{FF2B5EF4-FFF2-40B4-BE49-F238E27FC236}">
                  <a16:creationId xmlns:a16="http://schemas.microsoft.com/office/drawing/2014/main" id="{3DE9856D-8306-E02C-6321-291ACA302F57}"/>
                </a:ext>
              </a:extLst>
            </p:cNvPr>
            <p:cNvSpPr/>
            <p:nvPr/>
          </p:nvSpPr>
          <p:spPr>
            <a:xfrm>
              <a:off x="422530"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0…999</a:t>
              </a:r>
              <a:endParaRPr lang="zh-CN" altLang="en-US" b="1" dirty="0">
                <a:solidFill>
                  <a:schemeClr val="tx1"/>
                </a:solidFill>
              </a:endParaRPr>
            </a:p>
          </p:txBody>
        </p:sp>
      </p:grpSp>
      <p:grpSp>
        <p:nvGrpSpPr>
          <p:cNvPr id="13" name="组合 12">
            <a:extLst>
              <a:ext uri="{FF2B5EF4-FFF2-40B4-BE49-F238E27FC236}">
                <a16:creationId xmlns:a16="http://schemas.microsoft.com/office/drawing/2014/main" id="{18AE85FC-D5BE-76B1-ED52-04787D281882}"/>
              </a:ext>
            </a:extLst>
          </p:cNvPr>
          <p:cNvGrpSpPr/>
          <p:nvPr/>
        </p:nvGrpSpPr>
        <p:grpSpPr>
          <a:xfrm>
            <a:off x="8000852" y="4686180"/>
            <a:ext cx="2889115" cy="646331"/>
            <a:chOff x="8007383" y="4810275"/>
            <a:chExt cx="2889115" cy="646331"/>
          </a:xfrm>
        </p:grpSpPr>
        <p:cxnSp>
          <p:nvCxnSpPr>
            <p:cNvPr id="174" name="直接箭头连接符 173">
              <a:extLst>
                <a:ext uri="{FF2B5EF4-FFF2-40B4-BE49-F238E27FC236}">
                  <a16:creationId xmlns:a16="http://schemas.microsoft.com/office/drawing/2014/main" id="{F4AB1ACC-3FD1-D7FC-12CB-84DEEE09061D}"/>
                </a:ext>
              </a:extLst>
            </p:cNvPr>
            <p:cNvCxnSpPr>
              <a:cxnSpLocks/>
            </p:cNvCxnSpPr>
            <p:nvPr/>
          </p:nvCxnSpPr>
          <p:spPr>
            <a:xfrm>
              <a:off x="8007383" y="5456606"/>
              <a:ext cx="2889115"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75" name="文本框 174">
              <a:extLst>
                <a:ext uri="{FF2B5EF4-FFF2-40B4-BE49-F238E27FC236}">
                  <a16:creationId xmlns:a16="http://schemas.microsoft.com/office/drawing/2014/main" id="{4A063614-D76F-4FC6-207D-201C9B393445}"/>
                </a:ext>
              </a:extLst>
            </p:cNvPr>
            <p:cNvSpPr txBox="1"/>
            <p:nvPr/>
          </p:nvSpPr>
          <p:spPr>
            <a:xfrm>
              <a:off x="8071957" y="4810275"/>
              <a:ext cx="2715483" cy="646331"/>
            </a:xfrm>
            <a:prstGeom prst="rect">
              <a:avLst/>
            </a:prstGeom>
            <a:noFill/>
          </p:spPr>
          <p:txBody>
            <a:bodyPr wrap="square" rtlCol="0">
              <a:spAutoFit/>
            </a:bodyPr>
            <a:lstStyle/>
            <a:p>
              <a:pPr algn="ctr"/>
              <a:r>
                <a:rPr lang="zh-CN" altLang="en-US" b="1" dirty="0"/>
                <a:t>连续发送两个</a:t>
              </a:r>
              <a:r>
                <a:rPr lang="en-US" altLang="zh-CN" b="1" dirty="0"/>
                <a:t>TCP</a:t>
              </a:r>
              <a:r>
                <a:rPr lang="zh-CN" altLang="en-US" b="1" dirty="0"/>
                <a:t>最大段</a:t>
              </a:r>
              <a:endParaRPr lang="en-US" altLang="zh-CN" b="1" dirty="0"/>
            </a:p>
            <a:p>
              <a:pPr algn="ctr"/>
              <a:r>
                <a:rPr lang="zh-CN" altLang="en-US" b="1" dirty="0"/>
                <a:t>（数据载荷共</a:t>
              </a:r>
              <a:r>
                <a:rPr lang="en-US" altLang="zh-CN" b="1" dirty="0"/>
                <a:t>2000</a:t>
              </a:r>
              <a:r>
                <a:rPr lang="zh-CN" altLang="en-US" b="1" dirty="0"/>
                <a:t>字节）</a:t>
              </a:r>
            </a:p>
          </p:txBody>
        </p:sp>
      </p:grpSp>
      <p:sp>
        <p:nvSpPr>
          <p:cNvPr id="14" name="矩形 13">
            <a:extLst>
              <a:ext uri="{FF2B5EF4-FFF2-40B4-BE49-F238E27FC236}">
                <a16:creationId xmlns:a16="http://schemas.microsoft.com/office/drawing/2014/main" id="{3FB46156-2440-FE83-13DF-334DAAD63454}"/>
              </a:ext>
            </a:extLst>
          </p:cNvPr>
          <p:cNvSpPr/>
          <p:nvPr/>
        </p:nvSpPr>
        <p:spPr>
          <a:xfrm>
            <a:off x="1209565" y="5182289"/>
            <a:ext cx="2193206" cy="300445"/>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a:extLst>
              <a:ext uri="{FF2B5EF4-FFF2-40B4-BE49-F238E27FC236}">
                <a16:creationId xmlns:a16="http://schemas.microsoft.com/office/drawing/2014/main" id="{915D8ADC-E560-1F19-0840-6445067CF87D}"/>
              </a:ext>
            </a:extLst>
          </p:cNvPr>
          <p:cNvGrpSpPr/>
          <p:nvPr/>
        </p:nvGrpSpPr>
        <p:grpSpPr>
          <a:xfrm>
            <a:off x="8000852" y="5431988"/>
            <a:ext cx="2889115" cy="646331"/>
            <a:chOff x="8000852" y="5431988"/>
            <a:chExt cx="2889115" cy="646331"/>
          </a:xfrm>
        </p:grpSpPr>
        <p:cxnSp>
          <p:nvCxnSpPr>
            <p:cNvPr id="177" name="直接箭头连接符 176">
              <a:extLst>
                <a:ext uri="{FF2B5EF4-FFF2-40B4-BE49-F238E27FC236}">
                  <a16:creationId xmlns:a16="http://schemas.microsoft.com/office/drawing/2014/main" id="{5D14A6E1-083F-C391-6F70-88FC3C12980F}"/>
                </a:ext>
              </a:extLst>
            </p:cNvPr>
            <p:cNvCxnSpPr>
              <a:cxnSpLocks/>
            </p:cNvCxnSpPr>
            <p:nvPr/>
          </p:nvCxnSpPr>
          <p:spPr>
            <a:xfrm>
              <a:off x="8000852" y="6078319"/>
              <a:ext cx="2889115" cy="0"/>
            </a:xfrm>
            <a:prstGeom prst="straightConnector1">
              <a:avLst/>
            </a:prstGeom>
            <a:ln w="381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78" name="文本框 177">
              <a:extLst>
                <a:ext uri="{FF2B5EF4-FFF2-40B4-BE49-F238E27FC236}">
                  <a16:creationId xmlns:a16="http://schemas.microsoft.com/office/drawing/2014/main" id="{5AFB4D15-2388-1679-A715-F11D878C5389}"/>
                </a:ext>
              </a:extLst>
            </p:cNvPr>
            <p:cNvSpPr txBox="1"/>
            <p:nvPr/>
          </p:nvSpPr>
          <p:spPr>
            <a:xfrm>
              <a:off x="8065426" y="5431988"/>
              <a:ext cx="2715483" cy="646331"/>
            </a:xfrm>
            <a:prstGeom prst="rect">
              <a:avLst/>
            </a:prstGeom>
            <a:noFill/>
          </p:spPr>
          <p:txBody>
            <a:bodyPr wrap="square" rtlCol="0">
              <a:spAutoFit/>
            </a:bodyPr>
            <a:lstStyle/>
            <a:p>
              <a:pPr algn="ctr"/>
              <a:r>
                <a:rPr lang="zh-CN" altLang="en-US" b="1" dirty="0"/>
                <a:t>对第一个</a:t>
              </a:r>
              <a:r>
                <a:rPr lang="en-US" altLang="zh-CN" b="1" dirty="0"/>
                <a:t>TCP</a:t>
              </a:r>
              <a:r>
                <a:rPr lang="zh-CN" altLang="en-US" b="1" dirty="0"/>
                <a:t>段的确认（接收窗口为</a:t>
              </a:r>
              <a:r>
                <a:rPr lang="en-US" altLang="zh-CN" b="1" dirty="0"/>
                <a:t>2000</a:t>
              </a:r>
              <a:r>
                <a:rPr lang="zh-CN" altLang="en-US" b="1" dirty="0"/>
                <a:t>字节）</a:t>
              </a:r>
            </a:p>
          </p:txBody>
        </p:sp>
      </p:grpSp>
      <p:sp>
        <p:nvSpPr>
          <p:cNvPr id="179" name="矩形 178">
            <a:extLst>
              <a:ext uri="{FF2B5EF4-FFF2-40B4-BE49-F238E27FC236}">
                <a16:creationId xmlns:a16="http://schemas.microsoft.com/office/drawing/2014/main" id="{B312FF9C-BABB-3539-5B29-E2A41382BCCF}"/>
              </a:ext>
            </a:extLst>
          </p:cNvPr>
          <p:cNvSpPr/>
          <p:nvPr/>
        </p:nvSpPr>
        <p:spPr>
          <a:xfrm>
            <a:off x="1212212" y="5888290"/>
            <a:ext cx="4381121"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80" name="组合 179">
            <a:extLst>
              <a:ext uri="{FF2B5EF4-FFF2-40B4-BE49-F238E27FC236}">
                <a16:creationId xmlns:a16="http://schemas.microsoft.com/office/drawing/2014/main" id="{C8068564-F4D5-2E15-F50F-99D95C0176DF}"/>
              </a:ext>
            </a:extLst>
          </p:cNvPr>
          <p:cNvGrpSpPr/>
          <p:nvPr/>
        </p:nvGrpSpPr>
        <p:grpSpPr>
          <a:xfrm>
            <a:off x="1212213" y="5943828"/>
            <a:ext cx="6564692" cy="300445"/>
            <a:chOff x="422530" y="4940724"/>
            <a:chExt cx="6564692" cy="300445"/>
          </a:xfrm>
        </p:grpSpPr>
        <p:sp>
          <p:nvSpPr>
            <p:cNvPr id="181" name="矩形 180">
              <a:extLst>
                <a:ext uri="{FF2B5EF4-FFF2-40B4-BE49-F238E27FC236}">
                  <a16:creationId xmlns:a16="http://schemas.microsoft.com/office/drawing/2014/main" id="{94F9DAB4-9E00-A8A2-36DF-335A02FF2D8E}"/>
                </a:ext>
              </a:extLst>
            </p:cNvPr>
            <p:cNvSpPr/>
            <p:nvPr/>
          </p:nvSpPr>
          <p:spPr>
            <a:xfrm>
              <a:off x="5891941"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a:t>
              </a:r>
              <a:endParaRPr lang="zh-CN" altLang="en-US" b="1" dirty="0">
                <a:solidFill>
                  <a:schemeClr val="tx1"/>
                </a:solidFill>
              </a:endParaRPr>
            </a:p>
          </p:txBody>
        </p:sp>
        <p:sp>
          <p:nvSpPr>
            <p:cNvPr id="182" name="矩形 181">
              <a:extLst>
                <a:ext uri="{FF2B5EF4-FFF2-40B4-BE49-F238E27FC236}">
                  <a16:creationId xmlns:a16="http://schemas.microsoft.com/office/drawing/2014/main" id="{478668AC-5046-1F07-D0D6-C1661CB5F919}"/>
                </a:ext>
              </a:extLst>
            </p:cNvPr>
            <p:cNvSpPr/>
            <p:nvPr/>
          </p:nvSpPr>
          <p:spPr>
            <a:xfrm>
              <a:off x="4796660"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4000…4999</a:t>
              </a:r>
              <a:endParaRPr lang="zh-CN" altLang="en-US" b="1" dirty="0">
                <a:solidFill>
                  <a:schemeClr val="tx1"/>
                </a:solidFill>
              </a:endParaRPr>
            </a:p>
          </p:txBody>
        </p:sp>
        <p:sp>
          <p:nvSpPr>
            <p:cNvPr id="183" name="矩形 182">
              <a:extLst>
                <a:ext uri="{FF2B5EF4-FFF2-40B4-BE49-F238E27FC236}">
                  <a16:creationId xmlns:a16="http://schemas.microsoft.com/office/drawing/2014/main" id="{B7A5B8A4-9BB1-8C2B-2A43-B3B29ECEE759}"/>
                </a:ext>
              </a:extLst>
            </p:cNvPr>
            <p:cNvSpPr/>
            <p:nvPr/>
          </p:nvSpPr>
          <p:spPr>
            <a:xfrm>
              <a:off x="3708373"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3000…3999</a:t>
              </a:r>
              <a:endParaRPr lang="zh-CN" altLang="en-US" b="1" dirty="0">
                <a:solidFill>
                  <a:schemeClr val="tx1"/>
                </a:solidFill>
              </a:endParaRPr>
            </a:p>
          </p:txBody>
        </p:sp>
        <p:sp>
          <p:nvSpPr>
            <p:cNvPr id="184" name="矩形 183">
              <a:extLst>
                <a:ext uri="{FF2B5EF4-FFF2-40B4-BE49-F238E27FC236}">
                  <a16:creationId xmlns:a16="http://schemas.microsoft.com/office/drawing/2014/main" id="{0CCE558C-CF0D-5472-9EB0-0EBF4766DEDA}"/>
                </a:ext>
              </a:extLst>
            </p:cNvPr>
            <p:cNvSpPr/>
            <p:nvPr/>
          </p:nvSpPr>
          <p:spPr>
            <a:xfrm>
              <a:off x="2613092"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2000…2999</a:t>
              </a:r>
              <a:endParaRPr lang="zh-CN" altLang="en-US" b="1" dirty="0">
                <a:solidFill>
                  <a:schemeClr val="tx1"/>
                </a:solidFill>
              </a:endParaRPr>
            </a:p>
          </p:txBody>
        </p:sp>
        <p:sp>
          <p:nvSpPr>
            <p:cNvPr id="185" name="矩形 184">
              <a:extLst>
                <a:ext uri="{FF2B5EF4-FFF2-40B4-BE49-F238E27FC236}">
                  <a16:creationId xmlns:a16="http://schemas.microsoft.com/office/drawing/2014/main" id="{071B3DEC-E5EF-FA86-A3EE-73F5C34B81F6}"/>
                </a:ext>
              </a:extLst>
            </p:cNvPr>
            <p:cNvSpPr/>
            <p:nvPr/>
          </p:nvSpPr>
          <p:spPr>
            <a:xfrm>
              <a:off x="1517811"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1000…1999</a:t>
              </a:r>
              <a:endParaRPr lang="zh-CN" altLang="en-US" b="1" dirty="0">
                <a:solidFill>
                  <a:schemeClr val="tx1"/>
                </a:solidFill>
              </a:endParaRPr>
            </a:p>
          </p:txBody>
        </p:sp>
        <p:sp>
          <p:nvSpPr>
            <p:cNvPr id="186" name="矩形 185">
              <a:extLst>
                <a:ext uri="{FF2B5EF4-FFF2-40B4-BE49-F238E27FC236}">
                  <a16:creationId xmlns:a16="http://schemas.microsoft.com/office/drawing/2014/main" id="{68DB532A-319E-7C77-4547-97927BAEF999}"/>
                </a:ext>
              </a:extLst>
            </p:cNvPr>
            <p:cNvSpPr/>
            <p:nvPr/>
          </p:nvSpPr>
          <p:spPr>
            <a:xfrm>
              <a:off x="422530"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0…999</a:t>
              </a:r>
              <a:endParaRPr lang="zh-CN" altLang="en-US" b="1" dirty="0">
                <a:solidFill>
                  <a:schemeClr val="tx1"/>
                </a:solidFill>
              </a:endParaRPr>
            </a:p>
          </p:txBody>
        </p:sp>
      </p:grpSp>
      <p:sp>
        <p:nvSpPr>
          <p:cNvPr id="187" name="矩形 186">
            <a:extLst>
              <a:ext uri="{FF2B5EF4-FFF2-40B4-BE49-F238E27FC236}">
                <a16:creationId xmlns:a16="http://schemas.microsoft.com/office/drawing/2014/main" id="{E2D9D034-519A-1C9E-25F6-8E500DB07DE8}"/>
              </a:ext>
            </a:extLst>
          </p:cNvPr>
          <p:cNvSpPr/>
          <p:nvPr/>
        </p:nvSpPr>
        <p:spPr>
          <a:xfrm>
            <a:off x="1209565" y="5943828"/>
            <a:ext cx="2193206" cy="300445"/>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426451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accel="50000" decel="50000" fill="hold" grpId="0" nodeType="withEffect">
                                  <p:stCondLst>
                                    <p:cond delay="0"/>
                                  </p:stCondLst>
                                  <p:childTnLst>
                                    <p:animEffect transition="out" filter="fade">
                                      <p:cBhvr>
                                        <p:cTn id="6" dur="1000"/>
                                        <p:tgtEl>
                                          <p:spTgt spid="179"/>
                                        </p:tgtEl>
                                      </p:cBhvr>
                                    </p:animEffect>
                                    <p:set>
                                      <p:cBhvr>
                                        <p:cTn id="7" dur="1" fill="hold">
                                          <p:stCondLst>
                                            <p:cond delay="999"/>
                                          </p:stCondLst>
                                        </p:cTn>
                                        <p:tgtEl>
                                          <p:spTgt spid="179"/>
                                        </p:tgtEl>
                                        <p:attrNameLst>
                                          <p:attrName>style.visibility</p:attrName>
                                        </p:attrNameLst>
                                      </p:cBhvr>
                                      <p:to>
                                        <p:strVal val="hidden"/>
                                      </p:to>
                                    </p:set>
                                  </p:childTnLst>
                                </p:cTn>
                              </p:par>
                              <p:par>
                                <p:cTn id="8" presetID="10" presetClass="entr" presetSubtype="0" accel="50000" decel="5000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1000"/>
                                        <p:tgtEl>
                                          <p:spTgt spid="57"/>
                                        </p:tgtEl>
                                      </p:cBhvr>
                                    </p:animEffect>
                                  </p:childTnLst>
                                </p:cTn>
                              </p:par>
                              <p:par>
                                <p:cTn id="11" presetID="63" presetClass="path" presetSubtype="0" accel="50000" decel="50000" fill="hold" grpId="1" nodeType="withEffect">
                                  <p:stCondLst>
                                    <p:cond delay="0"/>
                                  </p:stCondLst>
                                  <p:childTnLst>
                                    <p:animMotion origin="layout" path="M 0 0 L 0.089619 0 E" pathEditMode="relative" ptsTypes="">
                                      <p:cBhvr>
                                        <p:cTn id="12" dur="1000" fill="hold"/>
                                        <p:tgtEl>
                                          <p:spTgt spid="179"/>
                                        </p:tgtEl>
                                        <p:attrNameLst>
                                          <p:attrName>ppt_x</p:attrName>
                                          <p:attrName>ppt_y</p:attrName>
                                        </p:attrNameLst>
                                      </p:cBhvr>
                                    </p:animMotion>
                                  </p:childTnLst>
                                </p:cTn>
                              </p:par>
                              <p:par>
                                <p:cTn id="13" presetID="63" presetClass="path" presetSubtype="0" accel="50000" decel="50000" fill="hold" grpId="1" nodeType="withEffect">
                                  <p:stCondLst>
                                    <p:cond delay="0"/>
                                  </p:stCondLst>
                                  <p:childTnLst>
                                    <p:animMotion origin="layout" path="M -0.089619 0 L 0 0 E" pathEditMode="relative" ptsTypes="">
                                      <p:cBhvr>
                                        <p:cTn id="14" dur="1000" fill="hold"/>
                                        <p:tgtEl>
                                          <p:spTgt spid="57"/>
                                        </p:tgtEl>
                                        <p:attrNameLst>
                                          <p:attrName>ppt_x</p:attrName>
                                          <p:attrName>ppt_y</p:attrName>
                                        </p:attrNameLst>
                                      </p:cBhvr>
                                    </p:animMotion>
                                  </p:childTnLst>
                                </p:cTn>
                              </p:par>
                              <p:par>
                                <p:cTn id="15" presetID="6" presetClass="emph" presetSubtype="0" accel="50000" decel="50000" fill="hold" grpId="2" nodeType="withEffect">
                                  <p:stCondLst>
                                    <p:cond delay="0"/>
                                  </p:stCondLst>
                                  <p:childTnLst>
                                    <p:animScale>
                                      <p:cBhvr>
                                        <p:cTn id="16" dur="1000" fill="hold"/>
                                        <p:tgtEl>
                                          <p:spTgt spid="179"/>
                                        </p:tgtEl>
                                      </p:cBhvr>
                                      <p:by x="150000" y="150000"/>
                                      <p:from x="100000" y="100000"/>
                                      <p:to x="100000" y="100000"/>
                                    </p:animScale>
                                  </p:childTnLst>
                                </p:cTn>
                              </p:par>
                              <p:par>
                                <p:cTn id="17" presetID="6" presetClass="emph" presetSubtype="0" accel="50000" decel="50000" fill="hold" grpId="2" nodeType="withEffect">
                                  <p:stCondLst>
                                    <p:cond delay="0"/>
                                  </p:stCondLst>
                                  <p:childTnLst>
                                    <p:animScale>
                                      <p:cBhvr>
                                        <p:cTn id="18" dur="1000" fill="hold"/>
                                        <p:tgtEl>
                                          <p:spTgt spid="57"/>
                                        </p:tgtEl>
                                      </p:cBhvr>
                                      <p:by x="150000" y="150000"/>
                                      <p:from x="100000" y="100000"/>
                                      <p:to x="100000" y="100000"/>
                                    </p:animScale>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7" grpId="1" animBg="1"/>
      <p:bldP spid="57" grpId="2" animBg="1"/>
      <p:bldP spid="179" grpId="0" animBg="1"/>
      <p:bldP spid="179" grpId="1" animBg="1"/>
      <p:bldP spid="179" grpId="2"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347CDC3B-AD47-07FD-DBCA-3065BDA7F5A0}"/>
              </a:ext>
            </a:extLst>
          </p:cNvPr>
          <p:cNvSpPr/>
          <p:nvPr/>
        </p:nvSpPr>
        <p:spPr>
          <a:xfrm>
            <a:off x="8248367" y="5741124"/>
            <a:ext cx="2360473" cy="30535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60E44665-FD23-8088-9129-D6D3B543BBD6}"/>
              </a:ext>
            </a:extLst>
          </p:cNvPr>
          <p:cNvSpPr/>
          <p:nvPr/>
        </p:nvSpPr>
        <p:spPr>
          <a:xfrm>
            <a:off x="2304846" y="5888290"/>
            <a:ext cx="4381121"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2" name="矩形 171">
            <a:extLst>
              <a:ext uri="{FF2B5EF4-FFF2-40B4-BE49-F238E27FC236}">
                <a16:creationId xmlns:a16="http://schemas.microsoft.com/office/drawing/2014/main" id="{1EA2C0CA-5E22-17E8-5A7C-46AD16A8FC0F}"/>
              </a:ext>
            </a:extLst>
          </p:cNvPr>
          <p:cNvSpPr/>
          <p:nvPr/>
        </p:nvSpPr>
        <p:spPr>
          <a:xfrm>
            <a:off x="1212212" y="5126751"/>
            <a:ext cx="4381121"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p>
          </p:txBody>
        </p:sp>
      </p:grpSp>
      <p:sp>
        <p:nvSpPr>
          <p:cNvPr id="72" name="文本框 71">
            <a:extLst>
              <a:ext uri="{FF2B5EF4-FFF2-40B4-BE49-F238E27FC236}">
                <a16:creationId xmlns:a16="http://schemas.microsoft.com/office/drawing/2014/main" id="{60FFA936-170A-975E-52FA-8752BFFC7D8E}"/>
              </a:ext>
            </a:extLst>
          </p:cNvPr>
          <p:cNvSpPr txBox="1"/>
          <p:nvPr/>
        </p:nvSpPr>
        <p:spPr>
          <a:xfrm>
            <a:off x="4394391" y="1971156"/>
            <a:ext cx="47026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A</a:t>
            </a:r>
            <a:endParaRPr lang="zh-CN" altLang="en-US" sz="2800" b="1" dirty="0">
              <a:solidFill>
                <a:schemeClr val="accent1">
                  <a:lumMod val="75000"/>
                </a:schemeClr>
              </a:solidFill>
              <a:latin typeface="Arial Black" panose="020B0A04020102020204" pitchFamily="34" charset="0"/>
            </a:endParaRPr>
          </a:p>
        </p:txBody>
      </p:sp>
      <p:sp>
        <p:nvSpPr>
          <p:cNvPr id="73" name="文本框 72">
            <a:extLst>
              <a:ext uri="{FF2B5EF4-FFF2-40B4-BE49-F238E27FC236}">
                <a16:creationId xmlns:a16="http://schemas.microsoft.com/office/drawing/2014/main" id="{71CA21E0-0D24-97A3-F548-123ABBFD32BA}"/>
              </a:ext>
            </a:extLst>
          </p:cNvPr>
          <p:cNvSpPr txBox="1"/>
          <p:nvPr/>
        </p:nvSpPr>
        <p:spPr>
          <a:xfrm>
            <a:off x="1110343" y="2626401"/>
            <a:ext cx="672737" cy="369332"/>
          </a:xfrm>
          <a:prstGeom prst="rect">
            <a:avLst/>
          </a:prstGeom>
          <a:noFill/>
        </p:spPr>
        <p:txBody>
          <a:bodyPr wrap="square" rtlCol="0">
            <a:spAutoFit/>
          </a:bodyPr>
          <a:lstStyle/>
          <a:p>
            <a:r>
              <a:rPr lang="zh-CN" altLang="en-US" b="1" dirty="0"/>
              <a:t>解析</a:t>
            </a:r>
          </a:p>
        </p:txBody>
      </p:sp>
      <p:grpSp>
        <p:nvGrpSpPr>
          <p:cNvPr id="5" name="组合 4">
            <a:extLst>
              <a:ext uri="{FF2B5EF4-FFF2-40B4-BE49-F238E27FC236}">
                <a16:creationId xmlns:a16="http://schemas.microsoft.com/office/drawing/2014/main" id="{A071B42F-D68C-B725-61AE-E14C835A9CA3}"/>
              </a:ext>
            </a:extLst>
          </p:cNvPr>
          <p:cNvGrpSpPr/>
          <p:nvPr/>
        </p:nvGrpSpPr>
        <p:grpSpPr>
          <a:xfrm>
            <a:off x="933106" y="1224276"/>
            <a:ext cx="10954094" cy="1541574"/>
            <a:chOff x="933106" y="1224276"/>
            <a:chExt cx="10954094" cy="1541574"/>
          </a:xfrm>
        </p:grpSpPr>
        <p:sp>
          <p:nvSpPr>
            <p:cNvPr id="76" name="文本框 75">
              <a:extLst>
                <a:ext uri="{FF2B5EF4-FFF2-40B4-BE49-F238E27FC236}">
                  <a16:creationId xmlns:a16="http://schemas.microsoft.com/office/drawing/2014/main" id="{91975D44-726B-FB43-59EB-21D24C1003F1}"/>
                </a:ext>
              </a:extLst>
            </p:cNvPr>
            <p:cNvSpPr txBox="1"/>
            <p:nvPr/>
          </p:nvSpPr>
          <p:spPr>
            <a:xfrm>
              <a:off x="933106" y="1224276"/>
              <a:ext cx="10954094" cy="1200329"/>
            </a:xfrm>
            <a:prstGeom prst="rect">
              <a:avLst/>
            </a:prstGeom>
            <a:noFill/>
          </p:spPr>
          <p:txBody>
            <a:bodyPr wrap="square" rtlCol="0">
              <a:spAutoFit/>
            </a:bodyPr>
            <a:lstStyle/>
            <a:p>
              <a:r>
                <a:rPr lang="en-US" altLang="zh-CN" b="1" dirty="0"/>
                <a:t>【2010</a:t>
              </a:r>
              <a:r>
                <a:rPr lang="zh-CN" altLang="en-US" b="1" dirty="0"/>
                <a:t>年 题</a:t>
              </a:r>
              <a:r>
                <a:rPr lang="en-US" altLang="zh-CN" b="1" dirty="0"/>
                <a:t>39】</a:t>
              </a:r>
              <a:r>
                <a:rPr lang="zh-CN" altLang="en-US" b="1" dirty="0"/>
                <a:t>主机甲和主机乙之间建立了一个</a:t>
              </a:r>
              <a:r>
                <a:rPr lang="en-US" altLang="zh-CN" b="1" dirty="0"/>
                <a:t>TCP</a:t>
              </a:r>
              <a:r>
                <a:rPr lang="zh-CN" altLang="en-US" b="1" dirty="0"/>
                <a:t>连接，</a:t>
              </a:r>
              <a:r>
                <a:rPr lang="en-US" altLang="zh-CN" b="1" dirty="0"/>
                <a:t>TCP</a:t>
              </a:r>
              <a:r>
                <a:rPr lang="zh-CN" altLang="en-US" b="1" dirty="0"/>
                <a:t>最大段长度为</a:t>
              </a:r>
              <a:r>
                <a:rPr lang="en-US" altLang="zh-CN" b="1" dirty="0"/>
                <a:t>1000</a:t>
              </a:r>
              <a:r>
                <a:rPr lang="zh-CN" altLang="en-US" b="1" dirty="0"/>
                <a:t>字节。若主机甲的当前拥塞</a:t>
              </a:r>
              <a:endParaRPr lang="en-US" altLang="zh-CN" b="1" dirty="0"/>
            </a:p>
            <a:p>
              <a:r>
                <a:rPr lang="en-US" altLang="zh-CN" b="1" dirty="0"/>
                <a:t>                               </a:t>
              </a:r>
              <a:r>
                <a:rPr lang="zh-CN" altLang="en-US" b="1" dirty="0"/>
                <a:t>窗口为</a:t>
              </a:r>
              <a:r>
                <a:rPr lang="en-US" altLang="zh-CN" b="1" dirty="0"/>
                <a:t>4000</a:t>
              </a:r>
              <a:r>
                <a:rPr lang="zh-CN" altLang="en-US" b="1" dirty="0"/>
                <a:t>字节，在主机甲向主机乙连续发送两个最大段后，成功收到主机乙发送的第一个</a:t>
              </a:r>
              <a:endParaRPr lang="en-US" altLang="zh-CN" b="1" dirty="0"/>
            </a:p>
            <a:p>
              <a:r>
                <a:rPr lang="en-US" altLang="zh-CN" b="1" dirty="0"/>
                <a:t>                               </a:t>
              </a:r>
              <a:r>
                <a:rPr lang="zh-CN" altLang="en-US" b="1" dirty="0"/>
                <a:t>段的确认段，确认段中通告的接收窗口大小为</a:t>
              </a:r>
              <a:r>
                <a:rPr lang="en-US" altLang="zh-CN" b="1" dirty="0"/>
                <a:t>2000</a:t>
              </a:r>
              <a:r>
                <a:rPr lang="zh-CN" altLang="en-US" b="1" dirty="0"/>
                <a:t>字节，则此时主机甲还可以向主机乙发送</a:t>
              </a:r>
              <a:endParaRPr lang="en-US" altLang="zh-CN" b="1" dirty="0"/>
            </a:p>
            <a:p>
              <a:r>
                <a:rPr lang="en-US" altLang="zh-CN" b="1" dirty="0"/>
                <a:t>                               </a:t>
              </a:r>
              <a:r>
                <a:rPr lang="zh-CN" altLang="en-US" b="1" dirty="0"/>
                <a:t>的最大字节数是（      ）。</a:t>
              </a:r>
            </a:p>
          </p:txBody>
        </p:sp>
        <p:sp>
          <p:nvSpPr>
            <p:cNvPr id="77" name="文本框 76">
              <a:extLst>
                <a:ext uri="{FF2B5EF4-FFF2-40B4-BE49-F238E27FC236}">
                  <a16:creationId xmlns:a16="http://schemas.microsoft.com/office/drawing/2014/main" id="{2A43E664-AFBD-21E0-16E9-39172DC7A444}"/>
                </a:ext>
              </a:extLst>
            </p:cNvPr>
            <p:cNvSpPr txBox="1"/>
            <p:nvPr/>
          </p:nvSpPr>
          <p:spPr>
            <a:xfrm>
              <a:off x="2518311" y="2396518"/>
              <a:ext cx="1185672" cy="369332"/>
            </a:xfrm>
            <a:prstGeom prst="rect">
              <a:avLst/>
            </a:prstGeom>
            <a:noFill/>
          </p:spPr>
          <p:txBody>
            <a:bodyPr wrap="square" rtlCol="0">
              <a:spAutoFit/>
            </a:bodyPr>
            <a:lstStyle/>
            <a:p>
              <a:r>
                <a:rPr lang="en-US" altLang="zh-CN" b="1" dirty="0"/>
                <a:t>A. 1000</a:t>
              </a:r>
              <a:endParaRPr lang="zh-CN" altLang="en-US" b="1" dirty="0"/>
            </a:p>
          </p:txBody>
        </p:sp>
        <p:sp>
          <p:nvSpPr>
            <p:cNvPr id="78" name="文本框 77">
              <a:extLst>
                <a:ext uri="{FF2B5EF4-FFF2-40B4-BE49-F238E27FC236}">
                  <a16:creationId xmlns:a16="http://schemas.microsoft.com/office/drawing/2014/main" id="{56CA92D5-4E33-0DCB-7F1B-35CF3720E9AB}"/>
                </a:ext>
              </a:extLst>
            </p:cNvPr>
            <p:cNvSpPr txBox="1"/>
            <p:nvPr/>
          </p:nvSpPr>
          <p:spPr>
            <a:xfrm>
              <a:off x="4822107" y="2396518"/>
              <a:ext cx="1185672" cy="369332"/>
            </a:xfrm>
            <a:prstGeom prst="rect">
              <a:avLst/>
            </a:prstGeom>
            <a:noFill/>
          </p:spPr>
          <p:txBody>
            <a:bodyPr wrap="square" rtlCol="0">
              <a:spAutoFit/>
            </a:bodyPr>
            <a:lstStyle/>
            <a:p>
              <a:r>
                <a:rPr lang="en-US" altLang="zh-CN" b="1" dirty="0"/>
                <a:t>B. 2000</a:t>
              </a:r>
              <a:endParaRPr lang="zh-CN" altLang="en-US" b="1" dirty="0"/>
            </a:p>
          </p:txBody>
        </p:sp>
        <p:sp>
          <p:nvSpPr>
            <p:cNvPr id="79" name="文本框 78">
              <a:extLst>
                <a:ext uri="{FF2B5EF4-FFF2-40B4-BE49-F238E27FC236}">
                  <a16:creationId xmlns:a16="http://schemas.microsoft.com/office/drawing/2014/main" id="{C0D84321-EB3B-5170-75B4-58F4E61319DF}"/>
                </a:ext>
              </a:extLst>
            </p:cNvPr>
            <p:cNvSpPr txBox="1"/>
            <p:nvPr/>
          </p:nvSpPr>
          <p:spPr>
            <a:xfrm>
              <a:off x="7125903" y="2396518"/>
              <a:ext cx="1185672" cy="369332"/>
            </a:xfrm>
            <a:prstGeom prst="rect">
              <a:avLst/>
            </a:prstGeom>
            <a:noFill/>
          </p:spPr>
          <p:txBody>
            <a:bodyPr wrap="square" rtlCol="0">
              <a:spAutoFit/>
            </a:bodyPr>
            <a:lstStyle/>
            <a:p>
              <a:r>
                <a:rPr lang="en-US" altLang="zh-CN" b="1" dirty="0"/>
                <a:t>C. 3000</a:t>
              </a:r>
              <a:endParaRPr lang="zh-CN" altLang="en-US" b="1" dirty="0"/>
            </a:p>
          </p:txBody>
        </p:sp>
        <p:sp>
          <p:nvSpPr>
            <p:cNvPr id="80" name="文本框 79">
              <a:extLst>
                <a:ext uri="{FF2B5EF4-FFF2-40B4-BE49-F238E27FC236}">
                  <a16:creationId xmlns:a16="http://schemas.microsoft.com/office/drawing/2014/main" id="{7BA2C1E7-4DC2-AE94-4998-91F810EE54EF}"/>
                </a:ext>
              </a:extLst>
            </p:cNvPr>
            <p:cNvSpPr txBox="1"/>
            <p:nvPr/>
          </p:nvSpPr>
          <p:spPr>
            <a:xfrm>
              <a:off x="9429699" y="2396518"/>
              <a:ext cx="1185672" cy="369332"/>
            </a:xfrm>
            <a:prstGeom prst="rect">
              <a:avLst/>
            </a:prstGeom>
            <a:noFill/>
          </p:spPr>
          <p:txBody>
            <a:bodyPr wrap="square" rtlCol="0">
              <a:spAutoFit/>
            </a:bodyPr>
            <a:lstStyle/>
            <a:p>
              <a:r>
                <a:rPr lang="en-US" altLang="zh-CN" b="1" dirty="0"/>
                <a:t>D. 4000</a:t>
              </a:r>
              <a:endParaRPr lang="zh-CN" altLang="en-US" b="1" dirty="0"/>
            </a:p>
          </p:txBody>
        </p:sp>
      </p:grpSp>
      <p:sp>
        <p:nvSpPr>
          <p:cNvPr id="81" name="文本框 80">
            <a:extLst>
              <a:ext uri="{FF2B5EF4-FFF2-40B4-BE49-F238E27FC236}">
                <a16:creationId xmlns:a16="http://schemas.microsoft.com/office/drawing/2014/main" id="{47FC1F1F-1C29-E150-F6E8-C587133704D9}"/>
              </a:ext>
            </a:extLst>
          </p:cNvPr>
          <p:cNvSpPr txBox="1"/>
          <p:nvPr/>
        </p:nvSpPr>
        <p:spPr>
          <a:xfrm>
            <a:off x="1732212" y="2854985"/>
            <a:ext cx="10154988" cy="420628"/>
          </a:xfrm>
          <a:prstGeom prst="rect">
            <a:avLst/>
          </a:prstGeom>
          <a:noFill/>
        </p:spPr>
        <p:txBody>
          <a:bodyPr wrap="square" rtlCol="0">
            <a:spAutoFit/>
          </a:bodyPr>
          <a:lstStyle/>
          <a:p>
            <a:r>
              <a:rPr lang="en-US" altLang="zh-CN" b="1" dirty="0"/>
              <a:t>TCP</a:t>
            </a:r>
            <a:r>
              <a:rPr lang="zh-CN" altLang="en-US" b="1" dirty="0"/>
              <a:t>发送方的发送窗口值 </a:t>
            </a:r>
            <a:r>
              <a:rPr lang="en-US" altLang="zh-CN" b="1" dirty="0"/>
              <a:t>= </a:t>
            </a:r>
            <a:r>
              <a:rPr lang="en-US" altLang="zh-CN" sz="3200" b="1" baseline="-25000" dirty="0"/>
              <a:t>min</a:t>
            </a:r>
            <a:r>
              <a:rPr lang="en-US" altLang="zh-CN" b="1" dirty="0"/>
              <a:t>[TCP</a:t>
            </a:r>
            <a:r>
              <a:rPr lang="zh-CN" altLang="en-US" b="1" dirty="0"/>
              <a:t>发送方的拥塞窗口值，</a:t>
            </a:r>
            <a:r>
              <a:rPr lang="en-US" altLang="zh-CN" b="1" dirty="0"/>
              <a:t>TCP</a:t>
            </a:r>
            <a:r>
              <a:rPr lang="zh-CN" altLang="en-US" b="1" dirty="0"/>
              <a:t>接收方的接收窗口值</a:t>
            </a:r>
            <a:r>
              <a:rPr lang="en-US" altLang="zh-CN" b="1" dirty="0"/>
              <a:t>]</a:t>
            </a:r>
            <a:endParaRPr lang="zh-CN" altLang="en-US" b="1" dirty="0"/>
          </a:p>
        </p:txBody>
      </p:sp>
      <p:sp>
        <p:nvSpPr>
          <p:cNvPr id="83" name="文本框 82">
            <a:extLst>
              <a:ext uri="{FF2B5EF4-FFF2-40B4-BE49-F238E27FC236}">
                <a16:creationId xmlns:a16="http://schemas.microsoft.com/office/drawing/2014/main" id="{4DD3FD01-44AD-C418-E822-54F9435FF083}"/>
              </a:ext>
            </a:extLst>
          </p:cNvPr>
          <p:cNvSpPr txBox="1"/>
          <p:nvPr/>
        </p:nvSpPr>
        <p:spPr>
          <a:xfrm>
            <a:off x="1732212" y="3298835"/>
            <a:ext cx="10154988" cy="369332"/>
          </a:xfrm>
          <a:prstGeom prst="rect">
            <a:avLst/>
          </a:prstGeom>
          <a:noFill/>
        </p:spPr>
        <p:txBody>
          <a:bodyPr wrap="square" rtlCol="0">
            <a:spAutoFit/>
          </a:bodyPr>
          <a:lstStyle/>
          <a:p>
            <a:r>
              <a:rPr lang="zh-CN" altLang="en-US" b="1" dirty="0"/>
              <a:t>题目未给出</a:t>
            </a:r>
            <a:r>
              <a:rPr lang="en-US" altLang="zh-CN" b="1" dirty="0"/>
              <a:t>TCP</a:t>
            </a:r>
            <a:r>
              <a:rPr lang="zh-CN" altLang="en-US" b="1" dirty="0"/>
              <a:t>发送方的发送窗口值以及</a:t>
            </a:r>
            <a:r>
              <a:rPr lang="en-US" altLang="zh-CN" b="1" dirty="0"/>
              <a:t>TCP</a:t>
            </a:r>
            <a:r>
              <a:rPr lang="zh-CN" altLang="en-US" b="1" dirty="0"/>
              <a:t>接收方的接收窗口值，则取拥塞窗口值作为发送窗口值。</a:t>
            </a:r>
          </a:p>
        </p:txBody>
      </p:sp>
      <p:sp>
        <p:nvSpPr>
          <p:cNvPr id="84" name="文本框 83">
            <a:extLst>
              <a:ext uri="{FF2B5EF4-FFF2-40B4-BE49-F238E27FC236}">
                <a16:creationId xmlns:a16="http://schemas.microsoft.com/office/drawing/2014/main" id="{D103447A-A938-1FDD-7278-949E55895CB8}"/>
              </a:ext>
            </a:extLst>
          </p:cNvPr>
          <p:cNvSpPr txBox="1"/>
          <p:nvPr/>
        </p:nvSpPr>
        <p:spPr>
          <a:xfrm>
            <a:off x="1732212" y="3691389"/>
            <a:ext cx="10154988" cy="369332"/>
          </a:xfrm>
          <a:prstGeom prst="rect">
            <a:avLst/>
          </a:prstGeom>
          <a:noFill/>
        </p:spPr>
        <p:txBody>
          <a:bodyPr wrap="square" rtlCol="0">
            <a:spAutoFit/>
          </a:bodyPr>
          <a:lstStyle/>
          <a:p>
            <a:r>
              <a:rPr lang="en-US" altLang="zh-CN" b="1" dirty="0"/>
              <a:t>TCP</a:t>
            </a:r>
            <a:r>
              <a:rPr lang="zh-CN" altLang="en-US" b="1" dirty="0"/>
              <a:t>最大报文段长度</a:t>
            </a:r>
            <a:r>
              <a:rPr lang="en-US" altLang="zh-CN" b="1" dirty="0"/>
              <a:t>MSS</a:t>
            </a:r>
            <a:r>
              <a:rPr lang="zh-CN" altLang="en-US" b="1" dirty="0"/>
              <a:t>，并不是指整个</a:t>
            </a:r>
            <a:r>
              <a:rPr lang="en-US" altLang="zh-CN" b="1" dirty="0"/>
              <a:t>TCP</a:t>
            </a:r>
            <a:r>
              <a:rPr lang="zh-CN" altLang="en-US" b="1" dirty="0"/>
              <a:t>报文段的长度，而是指</a:t>
            </a:r>
            <a:r>
              <a:rPr lang="en-US" altLang="zh-CN" b="1" dirty="0"/>
              <a:t>TCP</a:t>
            </a:r>
            <a:r>
              <a:rPr lang="zh-CN" altLang="en-US" b="1" dirty="0"/>
              <a:t>报文段的数据载荷的长度。</a:t>
            </a:r>
          </a:p>
        </p:txBody>
      </p:sp>
      <p:grpSp>
        <p:nvGrpSpPr>
          <p:cNvPr id="85" name="组合 84">
            <a:extLst>
              <a:ext uri="{FF2B5EF4-FFF2-40B4-BE49-F238E27FC236}">
                <a16:creationId xmlns:a16="http://schemas.microsoft.com/office/drawing/2014/main" id="{08B1964C-E849-4D91-2663-48E4C69319D7}"/>
              </a:ext>
            </a:extLst>
          </p:cNvPr>
          <p:cNvGrpSpPr/>
          <p:nvPr/>
        </p:nvGrpSpPr>
        <p:grpSpPr>
          <a:xfrm>
            <a:off x="7646571" y="4063333"/>
            <a:ext cx="3566255" cy="667591"/>
            <a:chOff x="5945910" y="1085736"/>
            <a:chExt cx="3566255" cy="667591"/>
          </a:xfrm>
        </p:grpSpPr>
        <p:grpSp>
          <p:nvGrpSpPr>
            <p:cNvPr id="86" name="组合 85">
              <a:extLst>
                <a:ext uri="{FF2B5EF4-FFF2-40B4-BE49-F238E27FC236}">
                  <a16:creationId xmlns:a16="http://schemas.microsoft.com/office/drawing/2014/main" id="{9C28945A-951F-3F86-1FA1-F892D95F2853}"/>
                </a:ext>
              </a:extLst>
            </p:cNvPr>
            <p:cNvGrpSpPr/>
            <p:nvPr/>
          </p:nvGrpSpPr>
          <p:grpSpPr>
            <a:xfrm>
              <a:off x="5945910" y="1085736"/>
              <a:ext cx="677140" cy="654939"/>
              <a:chOff x="7511027" y="2136324"/>
              <a:chExt cx="677140" cy="654939"/>
            </a:xfrm>
          </p:grpSpPr>
          <p:pic>
            <p:nvPicPr>
              <p:cNvPr id="98" name="图形 97">
                <a:extLst>
                  <a:ext uri="{FF2B5EF4-FFF2-40B4-BE49-F238E27FC236}">
                    <a16:creationId xmlns:a16="http://schemas.microsoft.com/office/drawing/2014/main" id="{0AE0CAF9-CF1F-EF71-A423-2D7C60999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99" name="文本框 98">
                <a:extLst>
                  <a:ext uri="{FF2B5EF4-FFF2-40B4-BE49-F238E27FC236}">
                    <a16:creationId xmlns:a16="http://schemas.microsoft.com/office/drawing/2014/main" id="{F28062D7-154F-F107-9EC8-D93D7BC497ED}"/>
                  </a:ext>
                </a:extLst>
              </p:cNvPr>
              <p:cNvSpPr txBox="1"/>
              <p:nvPr/>
            </p:nvSpPr>
            <p:spPr>
              <a:xfrm>
                <a:off x="7801584" y="2181631"/>
                <a:ext cx="317770" cy="369332"/>
              </a:xfrm>
              <a:prstGeom prst="rect">
                <a:avLst/>
              </a:prstGeom>
              <a:noFill/>
            </p:spPr>
            <p:txBody>
              <a:bodyPr wrap="square" rtlCol="0">
                <a:spAutoFit/>
              </a:bodyPr>
              <a:lstStyle/>
              <a:p>
                <a:pPr algn="ctr"/>
                <a:r>
                  <a:rPr lang="zh-CN" altLang="en-US" b="1" dirty="0">
                    <a:solidFill>
                      <a:schemeClr val="bg1"/>
                    </a:solidFill>
                  </a:rPr>
                  <a:t>甲</a:t>
                </a:r>
              </a:p>
            </p:txBody>
          </p:sp>
        </p:grpSp>
        <p:grpSp>
          <p:nvGrpSpPr>
            <p:cNvPr id="88" name="组合 87">
              <a:extLst>
                <a:ext uri="{FF2B5EF4-FFF2-40B4-BE49-F238E27FC236}">
                  <a16:creationId xmlns:a16="http://schemas.microsoft.com/office/drawing/2014/main" id="{50BF0B3A-2EEE-16E0-3133-900578FE91DB}"/>
                </a:ext>
              </a:extLst>
            </p:cNvPr>
            <p:cNvGrpSpPr/>
            <p:nvPr/>
          </p:nvGrpSpPr>
          <p:grpSpPr>
            <a:xfrm>
              <a:off x="8835025" y="1098388"/>
              <a:ext cx="677140" cy="654939"/>
              <a:chOff x="7511027" y="2136324"/>
              <a:chExt cx="677140" cy="654939"/>
            </a:xfrm>
          </p:grpSpPr>
          <p:pic>
            <p:nvPicPr>
              <p:cNvPr id="95" name="图形 94">
                <a:extLst>
                  <a:ext uri="{FF2B5EF4-FFF2-40B4-BE49-F238E27FC236}">
                    <a16:creationId xmlns:a16="http://schemas.microsoft.com/office/drawing/2014/main" id="{3DAC702E-2C57-0412-0B2E-1DB7F18507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97" name="文本框 96">
                <a:extLst>
                  <a:ext uri="{FF2B5EF4-FFF2-40B4-BE49-F238E27FC236}">
                    <a16:creationId xmlns:a16="http://schemas.microsoft.com/office/drawing/2014/main" id="{A9B898FD-A435-BC69-34B0-5A0F88BFD850}"/>
                  </a:ext>
                </a:extLst>
              </p:cNvPr>
              <p:cNvSpPr txBox="1"/>
              <p:nvPr/>
            </p:nvSpPr>
            <p:spPr>
              <a:xfrm>
                <a:off x="7801584" y="2181631"/>
                <a:ext cx="317770" cy="369332"/>
              </a:xfrm>
              <a:prstGeom prst="rect">
                <a:avLst/>
              </a:prstGeom>
              <a:noFill/>
            </p:spPr>
            <p:txBody>
              <a:bodyPr wrap="square" rtlCol="0">
                <a:spAutoFit/>
              </a:bodyPr>
              <a:lstStyle/>
              <a:p>
                <a:pPr algn="ctr"/>
                <a:r>
                  <a:rPr lang="zh-CN" altLang="en-US" b="1" dirty="0">
                    <a:solidFill>
                      <a:schemeClr val="bg1"/>
                    </a:solidFill>
                  </a:rPr>
                  <a:t>乙</a:t>
                </a:r>
              </a:p>
            </p:txBody>
          </p:sp>
        </p:grpSp>
        <p:grpSp>
          <p:nvGrpSpPr>
            <p:cNvPr id="92" name="组合 91">
              <a:extLst>
                <a:ext uri="{FF2B5EF4-FFF2-40B4-BE49-F238E27FC236}">
                  <a16:creationId xmlns:a16="http://schemas.microsoft.com/office/drawing/2014/main" id="{1C9F753F-A3BD-076E-0E43-0EC3826422FF}"/>
                </a:ext>
              </a:extLst>
            </p:cNvPr>
            <p:cNvGrpSpPr/>
            <p:nvPr/>
          </p:nvGrpSpPr>
          <p:grpSpPr>
            <a:xfrm>
              <a:off x="6623050" y="1274762"/>
              <a:ext cx="2243850" cy="369332"/>
              <a:chOff x="6623050" y="1274762"/>
              <a:chExt cx="2243850" cy="369332"/>
            </a:xfrm>
          </p:grpSpPr>
          <p:sp>
            <p:nvSpPr>
              <p:cNvPr id="93" name="圆柱体 92">
                <a:extLst>
                  <a:ext uri="{FF2B5EF4-FFF2-40B4-BE49-F238E27FC236}">
                    <a16:creationId xmlns:a16="http://schemas.microsoft.com/office/drawing/2014/main" id="{FEF03D17-B20F-949E-39EF-18D0D7E923D6}"/>
                  </a:ext>
                </a:extLst>
              </p:cNvPr>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4" name="文本框 93">
                <a:extLst>
                  <a:ext uri="{FF2B5EF4-FFF2-40B4-BE49-F238E27FC236}">
                    <a16:creationId xmlns:a16="http://schemas.microsoft.com/office/drawing/2014/main" id="{F75B4A05-6EBA-3440-3599-8B85F26B2D12}"/>
                  </a:ext>
                </a:extLst>
              </p:cNvPr>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p>
            </p:txBody>
          </p:sp>
        </p:grpSp>
      </p:grpSp>
      <p:grpSp>
        <p:nvGrpSpPr>
          <p:cNvPr id="9" name="组合 8">
            <a:extLst>
              <a:ext uri="{FF2B5EF4-FFF2-40B4-BE49-F238E27FC236}">
                <a16:creationId xmlns:a16="http://schemas.microsoft.com/office/drawing/2014/main" id="{51D7AEDB-B424-6D81-CC50-EAB6A0BFFF6C}"/>
              </a:ext>
            </a:extLst>
          </p:cNvPr>
          <p:cNvGrpSpPr/>
          <p:nvPr/>
        </p:nvGrpSpPr>
        <p:grpSpPr>
          <a:xfrm>
            <a:off x="7718739" y="4718272"/>
            <a:ext cx="3471212" cy="1796828"/>
            <a:chOff x="7718739" y="4718272"/>
            <a:chExt cx="3471212" cy="1796828"/>
          </a:xfrm>
        </p:grpSpPr>
        <p:cxnSp>
          <p:nvCxnSpPr>
            <p:cNvPr id="7" name="直接箭头连接符 6">
              <a:extLst>
                <a:ext uri="{FF2B5EF4-FFF2-40B4-BE49-F238E27FC236}">
                  <a16:creationId xmlns:a16="http://schemas.microsoft.com/office/drawing/2014/main" id="{9CD0B720-C8AC-F560-78CE-C9D2609A899F}"/>
                </a:ext>
              </a:extLst>
            </p:cNvPr>
            <p:cNvCxnSpPr>
              <a:stCxn id="98" idx="2"/>
            </p:cNvCxnSpPr>
            <p:nvPr/>
          </p:nvCxnSpPr>
          <p:spPr>
            <a:xfrm>
              <a:off x="7985141" y="4718272"/>
              <a:ext cx="0" cy="17206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F26ECBBF-994B-8246-6F82-03E9AEF8298F}"/>
                </a:ext>
              </a:extLst>
            </p:cNvPr>
            <p:cNvCxnSpPr/>
            <p:nvPr/>
          </p:nvCxnSpPr>
          <p:spPr>
            <a:xfrm>
              <a:off x="10887318" y="4730924"/>
              <a:ext cx="0" cy="17206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76431FF2-8801-BFD4-6693-BC22AB2B44DA}"/>
                </a:ext>
              </a:extLst>
            </p:cNvPr>
            <p:cNvSpPr txBox="1"/>
            <p:nvPr/>
          </p:nvSpPr>
          <p:spPr>
            <a:xfrm>
              <a:off x="7718739" y="6142809"/>
              <a:ext cx="288644" cy="369332"/>
            </a:xfrm>
            <a:prstGeom prst="rect">
              <a:avLst/>
            </a:prstGeom>
            <a:noFill/>
          </p:spPr>
          <p:txBody>
            <a:bodyPr wrap="square" rtlCol="0">
              <a:spAutoFit/>
            </a:bodyPr>
            <a:lstStyle/>
            <a:p>
              <a:r>
                <a:rPr lang="en-US" altLang="zh-CN" b="1" dirty="0"/>
                <a:t>t</a:t>
              </a:r>
              <a:endParaRPr lang="zh-CN" altLang="en-US" b="1" dirty="0"/>
            </a:p>
          </p:txBody>
        </p:sp>
        <p:sp>
          <p:nvSpPr>
            <p:cNvPr id="101" name="文本框 100">
              <a:extLst>
                <a:ext uri="{FF2B5EF4-FFF2-40B4-BE49-F238E27FC236}">
                  <a16:creationId xmlns:a16="http://schemas.microsoft.com/office/drawing/2014/main" id="{7F213EED-2D77-5D16-797E-BBBA569865FF}"/>
                </a:ext>
              </a:extLst>
            </p:cNvPr>
            <p:cNvSpPr txBox="1"/>
            <p:nvPr/>
          </p:nvSpPr>
          <p:spPr>
            <a:xfrm>
              <a:off x="10901307" y="6145768"/>
              <a:ext cx="288644" cy="369332"/>
            </a:xfrm>
            <a:prstGeom prst="rect">
              <a:avLst/>
            </a:prstGeom>
            <a:noFill/>
          </p:spPr>
          <p:txBody>
            <a:bodyPr wrap="square" rtlCol="0">
              <a:spAutoFit/>
            </a:bodyPr>
            <a:lstStyle/>
            <a:p>
              <a:r>
                <a:rPr lang="en-US" altLang="zh-CN" b="1" dirty="0"/>
                <a:t>t</a:t>
              </a:r>
              <a:endParaRPr lang="zh-CN" altLang="en-US" b="1" dirty="0"/>
            </a:p>
          </p:txBody>
        </p:sp>
      </p:grpSp>
      <p:grpSp>
        <p:nvGrpSpPr>
          <p:cNvPr id="10" name="组合 9">
            <a:extLst>
              <a:ext uri="{FF2B5EF4-FFF2-40B4-BE49-F238E27FC236}">
                <a16:creationId xmlns:a16="http://schemas.microsoft.com/office/drawing/2014/main" id="{4D0214C2-C90F-05C5-D9F9-D112D91FEFBE}"/>
              </a:ext>
            </a:extLst>
          </p:cNvPr>
          <p:cNvGrpSpPr/>
          <p:nvPr/>
        </p:nvGrpSpPr>
        <p:grpSpPr>
          <a:xfrm>
            <a:off x="1212213" y="5182289"/>
            <a:ext cx="6564692" cy="300445"/>
            <a:chOff x="422530" y="4940724"/>
            <a:chExt cx="6564692" cy="300445"/>
          </a:xfrm>
        </p:grpSpPr>
        <p:sp>
          <p:nvSpPr>
            <p:cNvPr id="119" name="矩形 118">
              <a:extLst>
                <a:ext uri="{FF2B5EF4-FFF2-40B4-BE49-F238E27FC236}">
                  <a16:creationId xmlns:a16="http://schemas.microsoft.com/office/drawing/2014/main" id="{67671762-0FEE-7A58-DB4E-2F0D1F85A915}"/>
                </a:ext>
              </a:extLst>
            </p:cNvPr>
            <p:cNvSpPr/>
            <p:nvPr/>
          </p:nvSpPr>
          <p:spPr>
            <a:xfrm>
              <a:off x="5891941"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a:t>
              </a:r>
              <a:endParaRPr lang="zh-CN" altLang="en-US" b="1" dirty="0">
                <a:solidFill>
                  <a:schemeClr val="tx1"/>
                </a:solidFill>
              </a:endParaRPr>
            </a:p>
          </p:txBody>
        </p:sp>
        <p:sp>
          <p:nvSpPr>
            <p:cNvPr id="120" name="矩形 119">
              <a:extLst>
                <a:ext uri="{FF2B5EF4-FFF2-40B4-BE49-F238E27FC236}">
                  <a16:creationId xmlns:a16="http://schemas.microsoft.com/office/drawing/2014/main" id="{82354DDF-F37D-7E2F-B2A5-D5F3E0C25801}"/>
                </a:ext>
              </a:extLst>
            </p:cNvPr>
            <p:cNvSpPr/>
            <p:nvPr/>
          </p:nvSpPr>
          <p:spPr>
            <a:xfrm>
              <a:off x="4796660"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4000…4999</a:t>
              </a:r>
              <a:endParaRPr lang="zh-CN" altLang="en-US" b="1" dirty="0">
                <a:solidFill>
                  <a:schemeClr val="tx1"/>
                </a:solidFill>
              </a:endParaRPr>
            </a:p>
          </p:txBody>
        </p:sp>
        <p:sp>
          <p:nvSpPr>
            <p:cNvPr id="121" name="矩形 120">
              <a:extLst>
                <a:ext uri="{FF2B5EF4-FFF2-40B4-BE49-F238E27FC236}">
                  <a16:creationId xmlns:a16="http://schemas.microsoft.com/office/drawing/2014/main" id="{07193D1E-11A4-3FD8-EF63-747637799AC3}"/>
                </a:ext>
              </a:extLst>
            </p:cNvPr>
            <p:cNvSpPr/>
            <p:nvPr/>
          </p:nvSpPr>
          <p:spPr>
            <a:xfrm>
              <a:off x="3708373"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3000…3999</a:t>
              </a:r>
              <a:endParaRPr lang="zh-CN" altLang="en-US" b="1" dirty="0">
                <a:solidFill>
                  <a:schemeClr val="tx1"/>
                </a:solidFill>
              </a:endParaRPr>
            </a:p>
          </p:txBody>
        </p:sp>
        <p:sp>
          <p:nvSpPr>
            <p:cNvPr id="122" name="矩形 121">
              <a:extLst>
                <a:ext uri="{FF2B5EF4-FFF2-40B4-BE49-F238E27FC236}">
                  <a16:creationId xmlns:a16="http://schemas.microsoft.com/office/drawing/2014/main" id="{F30A961F-AA09-D8AA-A92B-933635E92A3E}"/>
                </a:ext>
              </a:extLst>
            </p:cNvPr>
            <p:cNvSpPr/>
            <p:nvPr/>
          </p:nvSpPr>
          <p:spPr>
            <a:xfrm>
              <a:off x="2613092"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2000…2999</a:t>
              </a:r>
              <a:endParaRPr lang="zh-CN" altLang="en-US" b="1" dirty="0">
                <a:solidFill>
                  <a:schemeClr val="tx1"/>
                </a:solidFill>
              </a:endParaRPr>
            </a:p>
          </p:txBody>
        </p:sp>
        <p:sp>
          <p:nvSpPr>
            <p:cNvPr id="123" name="矩形 122">
              <a:extLst>
                <a:ext uri="{FF2B5EF4-FFF2-40B4-BE49-F238E27FC236}">
                  <a16:creationId xmlns:a16="http://schemas.microsoft.com/office/drawing/2014/main" id="{7F9B1807-3C9B-66E5-0D6D-5AE0627556B4}"/>
                </a:ext>
              </a:extLst>
            </p:cNvPr>
            <p:cNvSpPr/>
            <p:nvPr/>
          </p:nvSpPr>
          <p:spPr>
            <a:xfrm>
              <a:off x="1517811"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1000…1999</a:t>
              </a:r>
              <a:endParaRPr lang="zh-CN" altLang="en-US" b="1" dirty="0">
                <a:solidFill>
                  <a:schemeClr val="tx1"/>
                </a:solidFill>
              </a:endParaRPr>
            </a:p>
          </p:txBody>
        </p:sp>
        <p:sp>
          <p:nvSpPr>
            <p:cNvPr id="171" name="矩形 170">
              <a:extLst>
                <a:ext uri="{FF2B5EF4-FFF2-40B4-BE49-F238E27FC236}">
                  <a16:creationId xmlns:a16="http://schemas.microsoft.com/office/drawing/2014/main" id="{3DE9856D-8306-E02C-6321-291ACA302F57}"/>
                </a:ext>
              </a:extLst>
            </p:cNvPr>
            <p:cNvSpPr/>
            <p:nvPr/>
          </p:nvSpPr>
          <p:spPr>
            <a:xfrm>
              <a:off x="422530"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0…999</a:t>
              </a:r>
              <a:endParaRPr lang="zh-CN" altLang="en-US" b="1" dirty="0">
                <a:solidFill>
                  <a:schemeClr val="tx1"/>
                </a:solidFill>
              </a:endParaRPr>
            </a:p>
          </p:txBody>
        </p:sp>
      </p:grpSp>
      <p:grpSp>
        <p:nvGrpSpPr>
          <p:cNvPr id="13" name="组合 12">
            <a:extLst>
              <a:ext uri="{FF2B5EF4-FFF2-40B4-BE49-F238E27FC236}">
                <a16:creationId xmlns:a16="http://schemas.microsoft.com/office/drawing/2014/main" id="{18AE85FC-D5BE-76B1-ED52-04787D281882}"/>
              </a:ext>
            </a:extLst>
          </p:cNvPr>
          <p:cNvGrpSpPr/>
          <p:nvPr/>
        </p:nvGrpSpPr>
        <p:grpSpPr>
          <a:xfrm>
            <a:off x="8000852" y="4686180"/>
            <a:ext cx="2889115" cy="646331"/>
            <a:chOff x="8007383" y="4810275"/>
            <a:chExt cx="2889115" cy="646331"/>
          </a:xfrm>
        </p:grpSpPr>
        <p:cxnSp>
          <p:nvCxnSpPr>
            <p:cNvPr id="174" name="直接箭头连接符 173">
              <a:extLst>
                <a:ext uri="{FF2B5EF4-FFF2-40B4-BE49-F238E27FC236}">
                  <a16:creationId xmlns:a16="http://schemas.microsoft.com/office/drawing/2014/main" id="{F4AB1ACC-3FD1-D7FC-12CB-84DEEE09061D}"/>
                </a:ext>
              </a:extLst>
            </p:cNvPr>
            <p:cNvCxnSpPr>
              <a:cxnSpLocks/>
            </p:cNvCxnSpPr>
            <p:nvPr/>
          </p:nvCxnSpPr>
          <p:spPr>
            <a:xfrm>
              <a:off x="8007383" y="5456606"/>
              <a:ext cx="2889115"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75" name="文本框 174">
              <a:extLst>
                <a:ext uri="{FF2B5EF4-FFF2-40B4-BE49-F238E27FC236}">
                  <a16:creationId xmlns:a16="http://schemas.microsoft.com/office/drawing/2014/main" id="{4A063614-D76F-4FC6-207D-201C9B393445}"/>
                </a:ext>
              </a:extLst>
            </p:cNvPr>
            <p:cNvSpPr txBox="1"/>
            <p:nvPr/>
          </p:nvSpPr>
          <p:spPr>
            <a:xfrm>
              <a:off x="8071957" y="4810275"/>
              <a:ext cx="2715483" cy="646331"/>
            </a:xfrm>
            <a:prstGeom prst="rect">
              <a:avLst/>
            </a:prstGeom>
            <a:noFill/>
          </p:spPr>
          <p:txBody>
            <a:bodyPr wrap="square" rtlCol="0">
              <a:spAutoFit/>
            </a:bodyPr>
            <a:lstStyle/>
            <a:p>
              <a:pPr algn="ctr"/>
              <a:r>
                <a:rPr lang="zh-CN" altLang="en-US" b="1" dirty="0"/>
                <a:t>连续发送两个</a:t>
              </a:r>
              <a:r>
                <a:rPr lang="en-US" altLang="zh-CN" b="1" dirty="0"/>
                <a:t>TCP</a:t>
              </a:r>
              <a:r>
                <a:rPr lang="zh-CN" altLang="en-US" b="1" dirty="0"/>
                <a:t>最大段</a:t>
              </a:r>
              <a:endParaRPr lang="en-US" altLang="zh-CN" b="1" dirty="0"/>
            </a:p>
            <a:p>
              <a:pPr algn="ctr"/>
              <a:r>
                <a:rPr lang="zh-CN" altLang="en-US" b="1" dirty="0"/>
                <a:t>（数据载荷共</a:t>
              </a:r>
              <a:r>
                <a:rPr lang="en-US" altLang="zh-CN" b="1" dirty="0"/>
                <a:t>2000</a:t>
              </a:r>
              <a:r>
                <a:rPr lang="zh-CN" altLang="en-US" b="1" dirty="0"/>
                <a:t>字节）</a:t>
              </a:r>
            </a:p>
          </p:txBody>
        </p:sp>
      </p:grpSp>
      <p:sp>
        <p:nvSpPr>
          <p:cNvPr id="14" name="矩形 13">
            <a:extLst>
              <a:ext uri="{FF2B5EF4-FFF2-40B4-BE49-F238E27FC236}">
                <a16:creationId xmlns:a16="http://schemas.microsoft.com/office/drawing/2014/main" id="{3FB46156-2440-FE83-13DF-334DAAD63454}"/>
              </a:ext>
            </a:extLst>
          </p:cNvPr>
          <p:cNvSpPr/>
          <p:nvPr/>
        </p:nvSpPr>
        <p:spPr>
          <a:xfrm>
            <a:off x="1209565" y="5182289"/>
            <a:ext cx="2193206" cy="300445"/>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a:extLst>
              <a:ext uri="{FF2B5EF4-FFF2-40B4-BE49-F238E27FC236}">
                <a16:creationId xmlns:a16="http://schemas.microsoft.com/office/drawing/2014/main" id="{915D8ADC-E560-1F19-0840-6445067CF87D}"/>
              </a:ext>
            </a:extLst>
          </p:cNvPr>
          <p:cNvGrpSpPr/>
          <p:nvPr/>
        </p:nvGrpSpPr>
        <p:grpSpPr>
          <a:xfrm>
            <a:off x="8000852" y="5431988"/>
            <a:ext cx="2889115" cy="646331"/>
            <a:chOff x="8000852" y="5431988"/>
            <a:chExt cx="2889115" cy="646331"/>
          </a:xfrm>
        </p:grpSpPr>
        <p:cxnSp>
          <p:nvCxnSpPr>
            <p:cNvPr id="177" name="直接箭头连接符 176">
              <a:extLst>
                <a:ext uri="{FF2B5EF4-FFF2-40B4-BE49-F238E27FC236}">
                  <a16:creationId xmlns:a16="http://schemas.microsoft.com/office/drawing/2014/main" id="{5D14A6E1-083F-C391-6F70-88FC3C12980F}"/>
                </a:ext>
              </a:extLst>
            </p:cNvPr>
            <p:cNvCxnSpPr>
              <a:cxnSpLocks/>
            </p:cNvCxnSpPr>
            <p:nvPr/>
          </p:nvCxnSpPr>
          <p:spPr>
            <a:xfrm>
              <a:off x="8000852" y="6078319"/>
              <a:ext cx="2889115" cy="0"/>
            </a:xfrm>
            <a:prstGeom prst="straightConnector1">
              <a:avLst/>
            </a:prstGeom>
            <a:ln w="381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78" name="文本框 177">
              <a:extLst>
                <a:ext uri="{FF2B5EF4-FFF2-40B4-BE49-F238E27FC236}">
                  <a16:creationId xmlns:a16="http://schemas.microsoft.com/office/drawing/2014/main" id="{5AFB4D15-2388-1679-A715-F11D878C5389}"/>
                </a:ext>
              </a:extLst>
            </p:cNvPr>
            <p:cNvSpPr txBox="1"/>
            <p:nvPr/>
          </p:nvSpPr>
          <p:spPr>
            <a:xfrm>
              <a:off x="8065426" y="5431988"/>
              <a:ext cx="2715483" cy="646331"/>
            </a:xfrm>
            <a:prstGeom prst="rect">
              <a:avLst/>
            </a:prstGeom>
            <a:noFill/>
          </p:spPr>
          <p:txBody>
            <a:bodyPr wrap="square" rtlCol="0">
              <a:spAutoFit/>
            </a:bodyPr>
            <a:lstStyle/>
            <a:p>
              <a:pPr algn="ctr"/>
              <a:r>
                <a:rPr lang="zh-CN" altLang="en-US" b="1" dirty="0"/>
                <a:t>对第一个</a:t>
              </a:r>
              <a:r>
                <a:rPr lang="en-US" altLang="zh-CN" b="1" dirty="0"/>
                <a:t>TCP</a:t>
              </a:r>
              <a:r>
                <a:rPr lang="zh-CN" altLang="en-US" b="1" dirty="0"/>
                <a:t>段的确认（接收窗口为</a:t>
              </a:r>
              <a:r>
                <a:rPr lang="en-US" altLang="zh-CN" b="1" dirty="0"/>
                <a:t>2000</a:t>
              </a:r>
              <a:r>
                <a:rPr lang="zh-CN" altLang="en-US" b="1" dirty="0"/>
                <a:t>字节）</a:t>
              </a:r>
            </a:p>
          </p:txBody>
        </p:sp>
      </p:grpSp>
      <p:sp>
        <p:nvSpPr>
          <p:cNvPr id="179" name="矩形 178">
            <a:extLst>
              <a:ext uri="{FF2B5EF4-FFF2-40B4-BE49-F238E27FC236}">
                <a16:creationId xmlns:a16="http://schemas.microsoft.com/office/drawing/2014/main" id="{B312FF9C-BABB-3539-5B29-E2A41382BCCF}"/>
              </a:ext>
            </a:extLst>
          </p:cNvPr>
          <p:cNvSpPr/>
          <p:nvPr/>
        </p:nvSpPr>
        <p:spPr>
          <a:xfrm>
            <a:off x="2310143" y="5888290"/>
            <a:ext cx="2187910"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80" name="组合 179">
            <a:extLst>
              <a:ext uri="{FF2B5EF4-FFF2-40B4-BE49-F238E27FC236}">
                <a16:creationId xmlns:a16="http://schemas.microsoft.com/office/drawing/2014/main" id="{C8068564-F4D5-2E15-F50F-99D95C0176DF}"/>
              </a:ext>
            </a:extLst>
          </p:cNvPr>
          <p:cNvGrpSpPr/>
          <p:nvPr/>
        </p:nvGrpSpPr>
        <p:grpSpPr>
          <a:xfrm>
            <a:off x="1212213" y="5943828"/>
            <a:ext cx="6564692" cy="300445"/>
            <a:chOff x="422530" y="4940724"/>
            <a:chExt cx="6564692" cy="300445"/>
          </a:xfrm>
        </p:grpSpPr>
        <p:sp>
          <p:nvSpPr>
            <p:cNvPr id="181" name="矩形 180">
              <a:extLst>
                <a:ext uri="{FF2B5EF4-FFF2-40B4-BE49-F238E27FC236}">
                  <a16:creationId xmlns:a16="http://schemas.microsoft.com/office/drawing/2014/main" id="{94F9DAB4-9E00-A8A2-36DF-335A02FF2D8E}"/>
                </a:ext>
              </a:extLst>
            </p:cNvPr>
            <p:cNvSpPr/>
            <p:nvPr/>
          </p:nvSpPr>
          <p:spPr>
            <a:xfrm>
              <a:off x="5891941"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a:t>
              </a:r>
              <a:endParaRPr lang="zh-CN" altLang="en-US" b="1" dirty="0">
                <a:solidFill>
                  <a:schemeClr val="tx1"/>
                </a:solidFill>
              </a:endParaRPr>
            </a:p>
          </p:txBody>
        </p:sp>
        <p:sp>
          <p:nvSpPr>
            <p:cNvPr id="182" name="矩形 181">
              <a:extLst>
                <a:ext uri="{FF2B5EF4-FFF2-40B4-BE49-F238E27FC236}">
                  <a16:creationId xmlns:a16="http://schemas.microsoft.com/office/drawing/2014/main" id="{478668AC-5046-1F07-D0D6-C1661CB5F919}"/>
                </a:ext>
              </a:extLst>
            </p:cNvPr>
            <p:cNvSpPr/>
            <p:nvPr/>
          </p:nvSpPr>
          <p:spPr>
            <a:xfrm>
              <a:off x="4796660"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4000…4999</a:t>
              </a:r>
              <a:endParaRPr lang="zh-CN" altLang="en-US" b="1" dirty="0">
                <a:solidFill>
                  <a:schemeClr val="tx1"/>
                </a:solidFill>
              </a:endParaRPr>
            </a:p>
          </p:txBody>
        </p:sp>
        <p:sp>
          <p:nvSpPr>
            <p:cNvPr id="183" name="矩形 182">
              <a:extLst>
                <a:ext uri="{FF2B5EF4-FFF2-40B4-BE49-F238E27FC236}">
                  <a16:creationId xmlns:a16="http://schemas.microsoft.com/office/drawing/2014/main" id="{B7A5B8A4-9BB1-8C2B-2A43-B3B29ECEE759}"/>
                </a:ext>
              </a:extLst>
            </p:cNvPr>
            <p:cNvSpPr/>
            <p:nvPr/>
          </p:nvSpPr>
          <p:spPr>
            <a:xfrm>
              <a:off x="3708373"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3000…3999</a:t>
              </a:r>
              <a:endParaRPr lang="zh-CN" altLang="en-US" b="1" dirty="0">
                <a:solidFill>
                  <a:schemeClr val="tx1"/>
                </a:solidFill>
              </a:endParaRPr>
            </a:p>
          </p:txBody>
        </p:sp>
        <p:sp>
          <p:nvSpPr>
            <p:cNvPr id="184" name="矩形 183">
              <a:extLst>
                <a:ext uri="{FF2B5EF4-FFF2-40B4-BE49-F238E27FC236}">
                  <a16:creationId xmlns:a16="http://schemas.microsoft.com/office/drawing/2014/main" id="{0CCE558C-CF0D-5472-9EB0-0EBF4766DEDA}"/>
                </a:ext>
              </a:extLst>
            </p:cNvPr>
            <p:cNvSpPr/>
            <p:nvPr/>
          </p:nvSpPr>
          <p:spPr>
            <a:xfrm>
              <a:off x="2613092"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2000…2999</a:t>
              </a:r>
              <a:endParaRPr lang="zh-CN" altLang="en-US" b="1" dirty="0">
                <a:solidFill>
                  <a:schemeClr val="tx1"/>
                </a:solidFill>
              </a:endParaRPr>
            </a:p>
          </p:txBody>
        </p:sp>
        <p:sp>
          <p:nvSpPr>
            <p:cNvPr id="185" name="矩形 184">
              <a:extLst>
                <a:ext uri="{FF2B5EF4-FFF2-40B4-BE49-F238E27FC236}">
                  <a16:creationId xmlns:a16="http://schemas.microsoft.com/office/drawing/2014/main" id="{071B3DEC-E5EF-FA86-A3EE-73F5C34B81F6}"/>
                </a:ext>
              </a:extLst>
            </p:cNvPr>
            <p:cNvSpPr/>
            <p:nvPr/>
          </p:nvSpPr>
          <p:spPr>
            <a:xfrm>
              <a:off x="1517811"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1000…1999</a:t>
              </a:r>
              <a:endParaRPr lang="zh-CN" altLang="en-US" b="1" dirty="0">
                <a:solidFill>
                  <a:schemeClr val="tx1"/>
                </a:solidFill>
              </a:endParaRPr>
            </a:p>
          </p:txBody>
        </p:sp>
        <p:sp>
          <p:nvSpPr>
            <p:cNvPr id="186" name="矩形 185">
              <a:extLst>
                <a:ext uri="{FF2B5EF4-FFF2-40B4-BE49-F238E27FC236}">
                  <a16:creationId xmlns:a16="http://schemas.microsoft.com/office/drawing/2014/main" id="{68DB532A-319E-7C77-4547-97927BAEF999}"/>
                </a:ext>
              </a:extLst>
            </p:cNvPr>
            <p:cNvSpPr/>
            <p:nvPr/>
          </p:nvSpPr>
          <p:spPr>
            <a:xfrm>
              <a:off x="422530"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0…999</a:t>
              </a:r>
              <a:endParaRPr lang="zh-CN" altLang="en-US" b="1" dirty="0">
                <a:solidFill>
                  <a:schemeClr val="tx1"/>
                </a:solidFill>
              </a:endParaRPr>
            </a:p>
          </p:txBody>
        </p:sp>
      </p:grpSp>
      <p:sp>
        <p:nvSpPr>
          <p:cNvPr id="187" name="矩形 186">
            <a:extLst>
              <a:ext uri="{FF2B5EF4-FFF2-40B4-BE49-F238E27FC236}">
                <a16:creationId xmlns:a16="http://schemas.microsoft.com/office/drawing/2014/main" id="{E2D9D034-519A-1C9E-25F6-8E500DB07DE8}"/>
              </a:ext>
            </a:extLst>
          </p:cNvPr>
          <p:cNvSpPr/>
          <p:nvPr/>
        </p:nvSpPr>
        <p:spPr>
          <a:xfrm>
            <a:off x="1209565" y="5943828"/>
            <a:ext cx="2193206" cy="300445"/>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311897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accel="50000" decel="50000" fill="hold" grpId="0" nodeType="withEffect">
                                  <p:stCondLst>
                                    <p:cond delay="0"/>
                                  </p:stCondLst>
                                  <p:childTnLst>
                                    <p:animEffect transition="out" filter="fade">
                                      <p:cBhvr>
                                        <p:cTn id="6" dur="1000"/>
                                        <p:tgtEl>
                                          <p:spTgt spid="57"/>
                                        </p:tgtEl>
                                      </p:cBhvr>
                                    </p:animEffect>
                                    <p:set>
                                      <p:cBhvr>
                                        <p:cTn id="7" dur="1" fill="hold">
                                          <p:stCondLst>
                                            <p:cond delay="999"/>
                                          </p:stCondLst>
                                        </p:cTn>
                                        <p:tgtEl>
                                          <p:spTgt spid="57"/>
                                        </p:tgtEl>
                                        <p:attrNameLst>
                                          <p:attrName>style.visibility</p:attrName>
                                        </p:attrNameLst>
                                      </p:cBhvr>
                                      <p:to>
                                        <p:strVal val="hidden"/>
                                      </p:to>
                                    </p:set>
                                  </p:childTnLst>
                                </p:cTn>
                              </p:par>
                              <p:par>
                                <p:cTn id="8" presetID="10" presetClass="entr" presetSubtype="0" accel="50000" decel="50000" fill="hold" grpId="0" nodeType="withEffect">
                                  <p:stCondLst>
                                    <p:cond delay="0"/>
                                  </p:stCondLst>
                                  <p:childTnLst>
                                    <p:set>
                                      <p:cBhvr>
                                        <p:cTn id="9" dur="1" fill="hold">
                                          <p:stCondLst>
                                            <p:cond delay="0"/>
                                          </p:stCondLst>
                                        </p:cTn>
                                        <p:tgtEl>
                                          <p:spTgt spid="179"/>
                                        </p:tgtEl>
                                        <p:attrNameLst>
                                          <p:attrName>style.visibility</p:attrName>
                                        </p:attrNameLst>
                                      </p:cBhvr>
                                      <p:to>
                                        <p:strVal val="visible"/>
                                      </p:to>
                                    </p:set>
                                    <p:animEffect transition="in" filter="fade">
                                      <p:cBhvr>
                                        <p:cTn id="10" dur="1000"/>
                                        <p:tgtEl>
                                          <p:spTgt spid="179"/>
                                        </p:tgtEl>
                                      </p:cBhvr>
                                    </p:animEffect>
                                  </p:childTnLst>
                                </p:cTn>
                              </p:par>
                              <p:par>
                                <p:cTn id="11" presetID="63" presetClass="path" presetSubtype="0" accel="50000" decel="50000" fill="hold" grpId="1" nodeType="withEffect">
                                  <p:stCondLst>
                                    <p:cond delay="0"/>
                                  </p:stCondLst>
                                  <p:childTnLst>
                                    <p:animMotion origin="layout" path="M 0 0 L -0.08951 0 E" pathEditMode="relative" ptsTypes="">
                                      <p:cBhvr>
                                        <p:cTn id="12" dur="1000" fill="hold"/>
                                        <p:tgtEl>
                                          <p:spTgt spid="57"/>
                                        </p:tgtEl>
                                        <p:attrNameLst>
                                          <p:attrName>ppt_x</p:attrName>
                                          <p:attrName>ppt_y</p:attrName>
                                        </p:attrNameLst>
                                      </p:cBhvr>
                                    </p:animMotion>
                                  </p:childTnLst>
                                </p:cTn>
                              </p:par>
                              <p:par>
                                <p:cTn id="13" presetID="63" presetClass="path" presetSubtype="0" accel="50000" decel="50000" fill="hold" grpId="1" nodeType="withEffect">
                                  <p:stCondLst>
                                    <p:cond delay="0"/>
                                  </p:stCondLst>
                                  <p:childTnLst>
                                    <p:animMotion origin="layout" path="M 0.08951 0 L 0 0 E" pathEditMode="relative" ptsTypes="">
                                      <p:cBhvr>
                                        <p:cTn id="14" dur="1000" fill="hold"/>
                                        <p:tgtEl>
                                          <p:spTgt spid="179"/>
                                        </p:tgtEl>
                                        <p:attrNameLst>
                                          <p:attrName>ppt_x</p:attrName>
                                          <p:attrName>ppt_y</p:attrName>
                                        </p:attrNameLst>
                                      </p:cBhvr>
                                    </p:animMotion>
                                  </p:childTnLst>
                                </p:cTn>
                              </p:par>
                              <p:par>
                                <p:cTn id="15" presetID="6" presetClass="emph" presetSubtype="0" accel="50000" decel="50000" fill="hold" grpId="2" nodeType="withEffect">
                                  <p:stCondLst>
                                    <p:cond delay="0"/>
                                  </p:stCondLst>
                                  <p:childTnLst>
                                    <p:animScale>
                                      <p:cBhvr>
                                        <p:cTn id="16" dur="1000" fill="hold"/>
                                        <p:tgtEl>
                                          <p:spTgt spid="57"/>
                                        </p:tgtEl>
                                      </p:cBhvr>
                                      <p:by x="150000" y="150000"/>
                                      <p:from x="100000" y="100000"/>
                                      <p:to x="49940" y="100000"/>
                                    </p:animScale>
                                  </p:childTnLst>
                                </p:cTn>
                              </p:par>
                              <p:par>
                                <p:cTn id="17" presetID="6" presetClass="emph" presetSubtype="0" accel="50000" decel="50000" fill="hold" grpId="2" nodeType="withEffect">
                                  <p:stCondLst>
                                    <p:cond delay="0"/>
                                  </p:stCondLst>
                                  <p:childTnLst>
                                    <p:animScale>
                                      <p:cBhvr>
                                        <p:cTn id="18" dur="1000" fill="hold"/>
                                        <p:tgtEl>
                                          <p:spTgt spid="179"/>
                                        </p:tgtEl>
                                      </p:cBhvr>
                                      <p:by x="150000" y="150000"/>
                                      <p:from x="200242" y="10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7" grpId="2" animBg="1"/>
      <p:bldP spid="179" grpId="0" animBg="1"/>
      <p:bldP spid="179" grpId="1" animBg="1"/>
      <p:bldP spid="179" grpId="2"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347CDC3B-AD47-07FD-DBCA-3065BDA7F5A0}"/>
              </a:ext>
            </a:extLst>
          </p:cNvPr>
          <p:cNvSpPr/>
          <p:nvPr/>
        </p:nvSpPr>
        <p:spPr>
          <a:xfrm>
            <a:off x="8248367" y="5741124"/>
            <a:ext cx="2360473" cy="30535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72" name="矩形 171">
            <a:extLst>
              <a:ext uri="{FF2B5EF4-FFF2-40B4-BE49-F238E27FC236}">
                <a16:creationId xmlns:a16="http://schemas.microsoft.com/office/drawing/2014/main" id="{1EA2C0CA-5E22-17E8-5A7C-46AD16A8FC0F}"/>
              </a:ext>
            </a:extLst>
          </p:cNvPr>
          <p:cNvSpPr/>
          <p:nvPr/>
        </p:nvSpPr>
        <p:spPr>
          <a:xfrm>
            <a:off x="1212212" y="5126751"/>
            <a:ext cx="4381121"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p>
          </p:txBody>
        </p:sp>
      </p:grpSp>
      <p:sp>
        <p:nvSpPr>
          <p:cNvPr id="72" name="文本框 71">
            <a:extLst>
              <a:ext uri="{FF2B5EF4-FFF2-40B4-BE49-F238E27FC236}">
                <a16:creationId xmlns:a16="http://schemas.microsoft.com/office/drawing/2014/main" id="{60FFA936-170A-975E-52FA-8752BFFC7D8E}"/>
              </a:ext>
            </a:extLst>
          </p:cNvPr>
          <p:cNvSpPr txBox="1"/>
          <p:nvPr/>
        </p:nvSpPr>
        <p:spPr>
          <a:xfrm>
            <a:off x="4394391" y="1971156"/>
            <a:ext cx="47026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A</a:t>
            </a:r>
            <a:endParaRPr lang="zh-CN" altLang="en-US" sz="2800" b="1" dirty="0">
              <a:solidFill>
                <a:schemeClr val="accent1">
                  <a:lumMod val="75000"/>
                </a:schemeClr>
              </a:solidFill>
              <a:latin typeface="Arial Black" panose="020B0A04020102020204" pitchFamily="34" charset="0"/>
            </a:endParaRPr>
          </a:p>
        </p:txBody>
      </p:sp>
      <p:sp>
        <p:nvSpPr>
          <p:cNvPr id="73" name="文本框 72">
            <a:extLst>
              <a:ext uri="{FF2B5EF4-FFF2-40B4-BE49-F238E27FC236}">
                <a16:creationId xmlns:a16="http://schemas.microsoft.com/office/drawing/2014/main" id="{71CA21E0-0D24-97A3-F548-123ABBFD32BA}"/>
              </a:ext>
            </a:extLst>
          </p:cNvPr>
          <p:cNvSpPr txBox="1"/>
          <p:nvPr/>
        </p:nvSpPr>
        <p:spPr>
          <a:xfrm>
            <a:off x="1110343" y="2626401"/>
            <a:ext cx="672737" cy="369332"/>
          </a:xfrm>
          <a:prstGeom prst="rect">
            <a:avLst/>
          </a:prstGeom>
          <a:noFill/>
        </p:spPr>
        <p:txBody>
          <a:bodyPr wrap="square" rtlCol="0">
            <a:spAutoFit/>
          </a:bodyPr>
          <a:lstStyle/>
          <a:p>
            <a:r>
              <a:rPr lang="zh-CN" altLang="en-US" b="1" dirty="0"/>
              <a:t>解析</a:t>
            </a:r>
          </a:p>
        </p:txBody>
      </p:sp>
      <p:grpSp>
        <p:nvGrpSpPr>
          <p:cNvPr id="5" name="组合 4">
            <a:extLst>
              <a:ext uri="{FF2B5EF4-FFF2-40B4-BE49-F238E27FC236}">
                <a16:creationId xmlns:a16="http://schemas.microsoft.com/office/drawing/2014/main" id="{A071B42F-D68C-B725-61AE-E14C835A9CA3}"/>
              </a:ext>
            </a:extLst>
          </p:cNvPr>
          <p:cNvGrpSpPr/>
          <p:nvPr/>
        </p:nvGrpSpPr>
        <p:grpSpPr>
          <a:xfrm>
            <a:off x="933106" y="1224276"/>
            <a:ext cx="10954094" cy="1541574"/>
            <a:chOff x="933106" y="1224276"/>
            <a:chExt cx="10954094" cy="1541574"/>
          </a:xfrm>
        </p:grpSpPr>
        <p:sp>
          <p:nvSpPr>
            <p:cNvPr id="76" name="文本框 75">
              <a:extLst>
                <a:ext uri="{FF2B5EF4-FFF2-40B4-BE49-F238E27FC236}">
                  <a16:creationId xmlns:a16="http://schemas.microsoft.com/office/drawing/2014/main" id="{91975D44-726B-FB43-59EB-21D24C1003F1}"/>
                </a:ext>
              </a:extLst>
            </p:cNvPr>
            <p:cNvSpPr txBox="1"/>
            <p:nvPr/>
          </p:nvSpPr>
          <p:spPr>
            <a:xfrm>
              <a:off x="933106" y="1224276"/>
              <a:ext cx="10954094" cy="1200329"/>
            </a:xfrm>
            <a:prstGeom prst="rect">
              <a:avLst/>
            </a:prstGeom>
            <a:noFill/>
          </p:spPr>
          <p:txBody>
            <a:bodyPr wrap="square" rtlCol="0">
              <a:spAutoFit/>
            </a:bodyPr>
            <a:lstStyle/>
            <a:p>
              <a:r>
                <a:rPr lang="en-US" altLang="zh-CN" b="1" dirty="0"/>
                <a:t>【2010</a:t>
              </a:r>
              <a:r>
                <a:rPr lang="zh-CN" altLang="en-US" b="1" dirty="0"/>
                <a:t>年 题</a:t>
              </a:r>
              <a:r>
                <a:rPr lang="en-US" altLang="zh-CN" b="1" dirty="0"/>
                <a:t>39】</a:t>
              </a:r>
              <a:r>
                <a:rPr lang="zh-CN" altLang="en-US" b="1" dirty="0"/>
                <a:t>主机甲和主机乙之间建立了一个</a:t>
              </a:r>
              <a:r>
                <a:rPr lang="en-US" altLang="zh-CN" b="1" dirty="0"/>
                <a:t>TCP</a:t>
              </a:r>
              <a:r>
                <a:rPr lang="zh-CN" altLang="en-US" b="1" dirty="0"/>
                <a:t>连接，</a:t>
              </a:r>
              <a:r>
                <a:rPr lang="en-US" altLang="zh-CN" b="1" dirty="0"/>
                <a:t>TCP</a:t>
              </a:r>
              <a:r>
                <a:rPr lang="zh-CN" altLang="en-US" b="1" dirty="0"/>
                <a:t>最大段长度为</a:t>
              </a:r>
              <a:r>
                <a:rPr lang="en-US" altLang="zh-CN" b="1" dirty="0"/>
                <a:t>1000</a:t>
              </a:r>
              <a:r>
                <a:rPr lang="zh-CN" altLang="en-US" b="1" dirty="0"/>
                <a:t>字节。若主机甲的当前拥塞</a:t>
              </a:r>
              <a:endParaRPr lang="en-US" altLang="zh-CN" b="1" dirty="0"/>
            </a:p>
            <a:p>
              <a:r>
                <a:rPr lang="en-US" altLang="zh-CN" b="1" dirty="0"/>
                <a:t>                               </a:t>
              </a:r>
              <a:r>
                <a:rPr lang="zh-CN" altLang="en-US" b="1" dirty="0"/>
                <a:t>窗口为</a:t>
              </a:r>
              <a:r>
                <a:rPr lang="en-US" altLang="zh-CN" b="1" dirty="0"/>
                <a:t>4000</a:t>
              </a:r>
              <a:r>
                <a:rPr lang="zh-CN" altLang="en-US" b="1" dirty="0"/>
                <a:t>字节，在主机甲向主机乙连续发送两个最大段后，成功收到主机乙发送的第一个</a:t>
              </a:r>
              <a:endParaRPr lang="en-US" altLang="zh-CN" b="1" dirty="0"/>
            </a:p>
            <a:p>
              <a:r>
                <a:rPr lang="en-US" altLang="zh-CN" b="1" dirty="0"/>
                <a:t>                               </a:t>
              </a:r>
              <a:r>
                <a:rPr lang="zh-CN" altLang="en-US" b="1" dirty="0"/>
                <a:t>段的确认段，确认段中通告的接收窗口大小为</a:t>
              </a:r>
              <a:r>
                <a:rPr lang="en-US" altLang="zh-CN" b="1" dirty="0"/>
                <a:t>2000</a:t>
              </a:r>
              <a:r>
                <a:rPr lang="zh-CN" altLang="en-US" b="1" dirty="0"/>
                <a:t>字节，则此时主机甲还可以向主机乙发送</a:t>
              </a:r>
              <a:endParaRPr lang="en-US" altLang="zh-CN" b="1" dirty="0"/>
            </a:p>
            <a:p>
              <a:r>
                <a:rPr lang="en-US" altLang="zh-CN" b="1" dirty="0"/>
                <a:t>                               </a:t>
              </a:r>
              <a:r>
                <a:rPr lang="zh-CN" altLang="en-US" b="1" dirty="0"/>
                <a:t>的最大字节数是（      ）。</a:t>
              </a:r>
            </a:p>
          </p:txBody>
        </p:sp>
        <p:sp>
          <p:nvSpPr>
            <p:cNvPr id="77" name="文本框 76">
              <a:extLst>
                <a:ext uri="{FF2B5EF4-FFF2-40B4-BE49-F238E27FC236}">
                  <a16:creationId xmlns:a16="http://schemas.microsoft.com/office/drawing/2014/main" id="{2A43E664-AFBD-21E0-16E9-39172DC7A444}"/>
                </a:ext>
              </a:extLst>
            </p:cNvPr>
            <p:cNvSpPr txBox="1"/>
            <p:nvPr/>
          </p:nvSpPr>
          <p:spPr>
            <a:xfrm>
              <a:off x="2518311" y="2396518"/>
              <a:ext cx="1185672" cy="369332"/>
            </a:xfrm>
            <a:prstGeom prst="rect">
              <a:avLst/>
            </a:prstGeom>
            <a:noFill/>
          </p:spPr>
          <p:txBody>
            <a:bodyPr wrap="square" rtlCol="0">
              <a:spAutoFit/>
            </a:bodyPr>
            <a:lstStyle/>
            <a:p>
              <a:r>
                <a:rPr lang="en-US" altLang="zh-CN" b="1" dirty="0"/>
                <a:t>A. 1000</a:t>
              </a:r>
              <a:endParaRPr lang="zh-CN" altLang="en-US" b="1" dirty="0"/>
            </a:p>
          </p:txBody>
        </p:sp>
        <p:sp>
          <p:nvSpPr>
            <p:cNvPr id="78" name="文本框 77">
              <a:extLst>
                <a:ext uri="{FF2B5EF4-FFF2-40B4-BE49-F238E27FC236}">
                  <a16:creationId xmlns:a16="http://schemas.microsoft.com/office/drawing/2014/main" id="{56CA92D5-4E33-0DCB-7F1B-35CF3720E9AB}"/>
                </a:ext>
              </a:extLst>
            </p:cNvPr>
            <p:cNvSpPr txBox="1"/>
            <p:nvPr/>
          </p:nvSpPr>
          <p:spPr>
            <a:xfrm>
              <a:off x="4822107" y="2396518"/>
              <a:ext cx="1185672" cy="369332"/>
            </a:xfrm>
            <a:prstGeom prst="rect">
              <a:avLst/>
            </a:prstGeom>
            <a:noFill/>
          </p:spPr>
          <p:txBody>
            <a:bodyPr wrap="square" rtlCol="0">
              <a:spAutoFit/>
            </a:bodyPr>
            <a:lstStyle/>
            <a:p>
              <a:r>
                <a:rPr lang="en-US" altLang="zh-CN" b="1" dirty="0"/>
                <a:t>B. 2000</a:t>
              </a:r>
              <a:endParaRPr lang="zh-CN" altLang="en-US" b="1" dirty="0"/>
            </a:p>
          </p:txBody>
        </p:sp>
        <p:sp>
          <p:nvSpPr>
            <p:cNvPr id="79" name="文本框 78">
              <a:extLst>
                <a:ext uri="{FF2B5EF4-FFF2-40B4-BE49-F238E27FC236}">
                  <a16:creationId xmlns:a16="http://schemas.microsoft.com/office/drawing/2014/main" id="{C0D84321-EB3B-5170-75B4-58F4E61319DF}"/>
                </a:ext>
              </a:extLst>
            </p:cNvPr>
            <p:cNvSpPr txBox="1"/>
            <p:nvPr/>
          </p:nvSpPr>
          <p:spPr>
            <a:xfrm>
              <a:off x="7125903" y="2396518"/>
              <a:ext cx="1185672" cy="369332"/>
            </a:xfrm>
            <a:prstGeom prst="rect">
              <a:avLst/>
            </a:prstGeom>
            <a:noFill/>
          </p:spPr>
          <p:txBody>
            <a:bodyPr wrap="square" rtlCol="0">
              <a:spAutoFit/>
            </a:bodyPr>
            <a:lstStyle/>
            <a:p>
              <a:r>
                <a:rPr lang="en-US" altLang="zh-CN" b="1" dirty="0"/>
                <a:t>C. 3000</a:t>
              </a:r>
              <a:endParaRPr lang="zh-CN" altLang="en-US" b="1" dirty="0"/>
            </a:p>
          </p:txBody>
        </p:sp>
        <p:sp>
          <p:nvSpPr>
            <p:cNvPr id="80" name="文本框 79">
              <a:extLst>
                <a:ext uri="{FF2B5EF4-FFF2-40B4-BE49-F238E27FC236}">
                  <a16:creationId xmlns:a16="http://schemas.microsoft.com/office/drawing/2014/main" id="{7BA2C1E7-4DC2-AE94-4998-91F810EE54EF}"/>
                </a:ext>
              </a:extLst>
            </p:cNvPr>
            <p:cNvSpPr txBox="1"/>
            <p:nvPr/>
          </p:nvSpPr>
          <p:spPr>
            <a:xfrm>
              <a:off x="9429699" y="2396518"/>
              <a:ext cx="1185672" cy="369332"/>
            </a:xfrm>
            <a:prstGeom prst="rect">
              <a:avLst/>
            </a:prstGeom>
            <a:noFill/>
          </p:spPr>
          <p:txBody>
            <a:bodyPr wrap="square" rtlCol="0">
              <a:spAutoFit/>
            </a:bodyPr>
            <a:lstStyle/>
            <a:p>
              <a:r>
                <a:rPr lang="en-US" altLang="zh-CN" b="1" dirty="0"/>
                <a:t>D. 4000</a:t>
              </a:r>
              <a:endParaRPr lang="zh-CN" altLang="en-US" b="1" dirty="0"/>
            </a:p>
          </p:txBody>
        </p:sp>
      </p:grpSp>
      <p:sp>
        <p:nvSpPr>
          <p:cNvPr id="81" name="文本框 80">
            <a:extLst>
              <a:ext uri="{FF2B5EF4-FFF2-40B4-BE49-F238E27FC236}">
                <a16:creationId xmlns:a16="http://schemas.microsoft.com/office/drawing/2014/main" id="{47FC1F1F-1C29-E150-F6E8-C587133704D9}"/>
              </a:ext>
            </a:extLst>
          </p:cNvPr>
          <p:cNvSpPr txBox="1"/>
          <p:nvPr/>
        </p:nvSpPr>
        <p:spPr>
          <a:xfrm>
            <a:off x="1732212" y="2854985"/>
            <a:ext cx="10154988" cy="420628"/>
          </a:xfrm>
          <a:prstGeom prst="rect">
            <a:avLst/>
          </a:prstGeom>
          <a:noFill/>
        </p:spPr>
        <p:txBody>
          <a:bodyPr wrap="square" rtlCol="0">
            <a:spAutoFit/>
          </a:bodyPr>
          <a:lstStyle/>
          <a:p>
            <a:r>
              <a:rPr lang="en-US" altLang="zh-CN" b="1" dirty="0"/>
              <a:t>TCP</a:t>
            </a:r>
            <a:r>
              <a:rPr lang="zh-CN" altLang="en-US" b="1" dirty="0"/>
              <a:t>发送方的发送窗口值 </a:t>
            </a:r>
            <a:r>
              <a:rPr lang="en-US" altLang="zh-CN" b="1" dirty="0"/>
              <a:t>= </a:t>
            </a:r>
            <a:r>
              <a:rPr lang="en-US" altLang="zh-CN" sz="3200" b="1" baseline="-25000" dirty="0"/>
              <a:t>min</a:t>
            </a:r>
            <a:r>
              <a:rPr lang="en-US" altLang="zh-CN" b="1" dirty="0"/>
              <a:t>[TCP</a:t>
            </a:r>
            <a:r>
              <a:rPr lang="zh-CN" altLang="en-US" b="1" dirty="0"/>
              <a:t>发送方的拥塞窗口值，</a:t>
            </a:r>
            <a:r>
              <a:rPr lang="en-US" altLang="zh-CN" b="1" dirty="0"/>
              <a:t>TCP</a:t>
            </a:r>
            <a:r>
              <a:rPr lang="zh-CN" altLang="en-US" b="1" dirty="0"/>
              <a:t>接收方的接收窗口值</a:t>
            </a:r>
            <a:r>
              <a:rPr lang="en-US" altLang="zh-CN" b="1" dirty="0"/>
              <a:t>]</a:t>
            </a:r>
            <a:endParaRPr lang="zh-CN" altLang="en-US" b="1" dirty="0"/>
          </a:p>
        </p:txBody>
      </p:sp>
      <p:sp>
        <p:nvSpPr>
          <p:cNvPr id="83" name="文本框 82">
            <a:extLst>
              <a:ext uri="{FF2B5EF4-FFF2-40B4-BE49-F238E27FC236}">
                <a16:creationId xmlns:a16="http://schemas.microsoft.com/office/drawing/2014/main" id="{4DD3FD01-44AD-C418-E822-54F9435FF083}"/>
              </a:ext>
            </a:extLst>
          </p:cNvPr>
          <p:cNvSpPr txBox="1"/>
          <p:nvPr/>
        </p:nvSpPr>
        <p:spPr>
          <a:xfrm>
            <a:off x="1732212" y="3298835"/>
            <a:ext cx="10154988" cy="369332"/>
          </a:xfrm>
          <a:prstGeom prst="rect">
            <a:avLst/>
          </a:prstGeom>
          <a:noFill/>
        </p:spPr>
        <p:txBody>
          <a:bodyPr wrap="square" rtlCol="0">
            <a:spAutoFit/>
          </a:bodyPr>
          <a:lstStyle/>
          <a:p>
            <a:r>
              <a:rPr lang="zh-CN" altLang="en-US" b="1" dirty="0"/>
              <a:t>题目未给出</a:t>
            </a:r>
            <a:r>
              <a:rPr lang="en-US" altLang="zh-CN" b="1" dirty="0"/>
              <a:t>TCP</a:t>
            </a:r>
            <a:r>
              <a:rPr lang="zh-CN" altLang="en-US" b="1" dirty="0"/>
              <a:t>发送方的发送窗口值以及</a:t>
            </a:r>
            <a:r>
              <a:rPr lang="en-US" altLang="zh-CN" b="1" dirty="0"/>
              <a:t>TCP</a:t>
            </a:r>
            <a:r>
              <a:rPr lang="zh-CN" altLang="en-US" b="1" dirty="0"/>
              <a:t>接收方的接收窗口值，则取拥塞窗口值作为发送窗口值。</a:t>
            </a:r>
          </a:p>
        </p:txBody>
      </p:sp>
      <p:sp>
        <p:nvSpPr>
          <p:cNvPr id="84" name="文本框 83">
            <a:extLst>
              <a:ext uri="{FF2B5EF4-FFF2-40B4-BE49-F238E27FC236}">
                <a16:creationId xmlns:a16="http://schemas.microsoft.com/office/drawing/2014/main" id="{D103447A-A938-1FDD-7278-949E55895CB8}"/>
              </a:ext>
            </a:extLst>
          </p:cNvPr>
          <p:cNvSpPr txBox="1"/>
          <p:nvPr/>
        </p:nvSpPr>
        <p:spPr>
          <a:xfrm>
            <a:off x="1732212" y="3691389"/>
            <a:ext cx="10154988" cy="369332"/>
          </a:xfrm>
          <a:prstGeom prst="rect">
            <a:avLst/>
          </a:prstGeom>
          <a:noFill/>
        </p:spPr>
        <p:txBody>
          <a:bodyPr wrap="square" rtlCol="0">
            <a:spAutoFit/>
          </a:bodyPr>
          <a:lstStyle/>
          <a:p>
            <a:r>
              <a:rPr lang="en-US" altLang="zh-CN" b="1" dirty="0"/>
              <a:t>TCP</a:t>
            </a:r>
            <a:r>
              <a:rPr lang="zh-CN" altLang="en-US" b="1" dirty="0"/>
              <a:t>最大报文段长度</a:t>
            </a:r>
            <a:r>
              <a:rPr lang="en-US" altLang="zh-CN" b="1" dirty="0"/>
              <a:t>MSS</a:t>
            </a:r>
            <a:r>
              <a:rPr lang="zh-CN" altLang="en-US" b="1" dirty="0"/>
              <a:t>，并不是指整个</a:t>
            </a:r>
            <a:r>
              <a:rPr lang="en-US" altLang="zh-CN" b="1" dirty="0"/>
              <a:t>TCP</a:t>
            </a:r>
            <a:r>
              <a:rPr lang="zh-CN" altLang="en-US" b="1" dirty="0"/>
              <a:t>报文段的长度，而是指</a:t>
            </a:r>
            <a:r>
              <a:rPr lang="en-US" altLang="zh-CN" b="1" dirty="0"/>
              <a:t>TCP</a:t>
            </a:r>
            <a:r>
              <a:rPr lang="zh-CN" altLang="en-US" b="1" dirty="0"/>
              <a:t>报文段的数据载荷的长度。</a:t>
            </a:r>
          </a:p>
        </p:txBody>
      </p:sp>
      <p:grpSp>
        <p:nvGrpSpPr>
          <p:cNvPr id="85" name="组合 84">
            <a:extLst>
              <a:ext uri="{FF2B5EF4-FFF2-40B4-BE49-F238E27FC236}">
                <a16:creationId xmlns:a16="http://schemas.microsoft.com/office/drawing/2014/main" id="{08B1964C-E849-4D91-2663-48E4C69319D7}"/>
              </a:ext>
            </a:extLst>
          </p:cNvPr>
          <p:cNvGrpSpPr/>
          <p:nvPr/>
        </p:nvGrpSpPr>
        <p:grpSpPr>
          <a:xfrm>
            <a:off x="7646571" y="4063333"/>
            <a:ext cx="3566255" cy="667591"/>
            <a:chOff x="5945910" y="1085736"/>
            <a:chExt cx="3566255" cy="667591"/>
          </a:xfrm>
        </p:grpSpPr>
        <p:grpSp>
          <p:nvGrpSpPr>
            <p:cNvPr id="86" name="组合 85">
              <a:extLst>
                <a:ext uri="{FF2B5EF4-FFF2-40B4-BE49-F238E27FC236}">
                  <a16:creationId xmlns:a16="http://schemas.microsoft.com/office/drawing/2014/main" id="{9C28945A-951F-3F86-1FA1-F892D95F2853}"/>
                </a:ext>
              </a:extLst>
            </p:cNvPr>
            <p:cNvGrpSpPr/>
            <p:nvPr/>
          </p:nvGrpSpPr>
          <p:grpSpPr>
            <a:xfrm>
              <a:off x="5945910" y="1085736"/>
              <a:ext cx="677140" cy="654939"/>
              <a:chOff x="7511027" y="2136324"/>
              <a:chExt cx="677140" cy="654939"/>
            </a:xfrm>
          </p:grpSpPr>
          <p:pic>
            <p:nvPicPr>
              <p:cNvPr id="98" name="图形 97">
                <a:extLst>
                  <a:ext uri="{FF2B5EF4-FFF2-40B4-BE49-F238E27FC236}">
                    <a16:creationId xmlns:a16="http://schemas.microsoft.com/office/drawing/2014/main" id="{0AE0CAF9-CF1F-EF71-A423-2D7C60999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99" name="文本框 98">
                <a:extLst>
                  <a:ext uri="{FF2B5EF4-FFF2-40B4-BE49-F238E27FC236}">
                    <a16:creationId xmlns:a16="http://schemas.microsoft.com/office/drawing/2014/main" id="{F28062D7-154F-F107-9EC8-D93D7BC497ED}"/>
                  </a:ext>
                </a:extLst>
              </p:cNvPr>
              <p:cNvSpPr txBox="1"/>
              <p:nvPr/>
            </p:nvSpPr>
            <p:spPr>
              <a:xfrm>
                <a:off x="7801584" y="2181631"/>
                <a:ext cx="317770" cy="369332"/>
              </a:xfrm>
              <a:prstGeom prst="rect">
                <a:avLst/>
              </a:prstGeom>
              <a:noFill/>
            </p:spPr>
            <p:txBody>
              <a:bodyPr wrap="square" rtlCol="0">
                <a:spAutoFit/>
              </a:bodyPr>
              <a:lstStyle/>
              <a:p>
                <a:pPr algn="ctr"/>
                <a:r>
                  <a:rPr lang="zh-CN" altLang="en-US" b="1" dirty="0">
                    <a:solidFill>
                      <a:schemeClr val="bg1"/>
                    </a:solidFill>
                  </a:rPr>
                  <a:t>甲</a:t>
                </a:r>
              </a:p>
            </p:txBody>
          </p:sp>
        </p:grpSp>
        <p:grpSp>
          <p:nvGrpSpPr>
            <p:cNvPr id="88" name="组合 87">
              <a:extLst>
                <a:ext uri="{FF2B5EF4-FFF2-40B4-BE49-F238E27FC236}">
                  <a16:creationId xmlns:a16="http://schemas.microsoft.com/office/drawing/2014/main" id="{50BF0B3A-2EEE-16E0-3133-900578FE91DB}"/>
                </a:ext>
              </a:extLst>
            </p:cNvPr>
            <p:cNvGrpSpPr/>
            <p:nvPr/>
          </p:nvGrpSpPr>
          <p:grpSpPr>
            <a:xfrm>
              <a:off x="8835025" y="1098388"/>
              <a:ext cx="677140" cy="654939"/>
              <a:chOff x="7511027" y="2136324"/>
              <a:chExt cx="677140" cy="654939"/>
            </a:xfrm>
          </p:grpSpPr>
          <p:pic>
            <p:nvPicPr>
              <p:cNvPr id="95" name="图形 94">
                <a:extLst>
                  <a:ext uri="{FF2B5EF4-FFF2-40B4-BE49-F238E27FC236}">
                    <a16:creationId xmlns:a16="http://schemas.microsoft.com/office/drawing/2014/main" id="{3DAC702E-2C57-0412-0B2E-1DB7F18507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027" y="2136324"/>
                <a:ext cx="677140" cy="654939"/>
              </a:xfrm>
              <a:prstGeom prst="rect">
                <a:avLst/>
              </a:prstGeom>
            </p:spPr>
          </p:pic>
          <p:sp>
            <p:nvSpPr>
              <p:cNvPr id="97" name="文本框 96">
                <a:extLst>
                  <a:ext uri="{FF2B5EF4-FFF2-40B4-BE49-F238E27FC236}">
                    <a16:creationId xmlns:a16="http://schemas.microsoft.com/office/drawing/2014/main" id="{A9B898FD-A435-BC69-34B0-5A0F88BFD850}"/>
                  </a:ext>
                </a:extLst>
              </p:cNvPr>
              <p:cNvSpPr txBox="1"/>
              <p:nvPr/>
            </p:nvSpPr>
            <p:spPr>
              <a:xfrm>
                <a:off x="7801584" y="2181631"/>
                <a:ext cx="317770" cy="369332"/>
              </a:xfrm>
              <a:prstGeom prst="rect">
                <a:avLst/>
              </a:prstGeom>
              <a:noFill/>
            </p:spPr>
            <p:txBody>
              <a:bodyPr wrap="square" rtlCol="0">
                <a:spAutoFit/>
              </a:bodyPr>
              <a:lstStyle/>
              <a:p>
                <a:pPr algn="ctr"/>
                <a:r>
                  <a:rPr lang="zh-CN" altLang="en-US" b="1" dirty="0">
                    <a:solidFill>
                      <a:schemeClr val="bg1"/>
                    </a:solidFill>
                  </a:rPr>
                  <a:t>乙</a:t>
                </a:r>
              </a:p>
            </p:txBody>
          </p:sp>
        </p:grpSp>
        <p:grpSp>
          <p:nvGrpSpPr>
            <p:cNvPr id="92" name="组合 91">
              <a:extLst>
                <a:ext uri="{FF2B5EF4-FFF2-40B4-BE49-F238E27FC236}">
                  <a16:creationId xmlns:a16="http://schemas.microsoft.com/office/drawing/2014/main" id="{1C9F753F-A3BD-076E-0E43-0EC3826422FF}"/>
                </a:ext>
              </a:extLst>
            </p:cNvPr>
            <p:cNvGrpSpPr/>
            <p:nvPr/>
          </p:nvGrpSpPr>
          <p:grpSpPr>
            <a:xfrm>
              <a:off x="6623050" y="1274762"/>
              <a:ext cx="2243850" cy="369332"/>
              <a:chOff x="6623050" y="1274762"/>
              <a:chExt cx="2243850" cy="369332"/>
            </a:xfrm>
          </p:grpSpPr>
          <p:sp>
            <p:nvSpPr>
              <p:cNvPr id="93" name="圆柱体 92">
                <a:extLst>
                  <a:ext uri="{FF2B5EF4-FFF2-40B4-BE49-F238E27FC236}">
                    <a16:creationId xmlns:a16="http://schemas.microsoft.com/office/drawing/2014/main" id="{FEF03D17-B20F-949E-39EF-18D0D7E923D6}"/>
                  </a:ext>
                </a:extLst>
              </p:cNvPr>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4" name="文本框 93">
                <a:extLst>
                  <a:ext uri="{FF2B5EF4-FFF2-40B4-BE49-F238E27FC236}">
                    <a16:creationId xmlns:a16="http://schemas.microsoft.com/office/drawing/2014/main" id="{F75B4A05-6EBA-3440-3599-8B85F26B2D12}"/>
                  </a:ext>
                </a:extLst>
              </p:cNvPr>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p>
            </p:txBody>
          </p:sp>
        </p:grpSp>
      </p:grpSp>
      <p:grpSp>
        <p:nvGrpSpPr>
          <p:cNvPr id="9" name="组合 8">
            <a:extLst>
              <a:ext uri="{FF2B5EF4-FFF2-40B4-BE49-F238E27FC236}">
                <a16:creationId xmlns:a16="http://schemas.microsoft.com/office/drawing/2014/main" id="{51D7AEDB-B424-6D81-CC50-EAB6A0BFFF6C}"/>
              </a:ext>
            </a:extLst>
          </p:cNvPr>
          <p:cNvGrpSpPr/>
          <p:nvPr/>
        </p:nvGrpSpPr>
        <p:grpSpPr>
          <a:xfrm>
            <a:off x="7718739" y="4718272"/>
            <a:ext cx="3471212" cy="1796828"/>
            <a:chOff x="7718739" y="4718272"/>
            <a:chExt cx="3471212" cy="1796828"/>
          </a:xfrm>
        </p:grpSpPr>
        <p:cxnSp>
          <p:nvCxnSpPr>
            <p:cNvPr id="7" name="直接箭头连接符 6">
              <a:extLst>
                <a:ext uri="{FF2B5EF4-FFF2-40B4-BE49-F238E27FC236}">
                  <a16:creationId xmlns:a16="http://schemas.microsoft.com/office/drawing/2014/main" id="{9CD0B720-C8AC-F560-78CE-C9D2609A899F}"/>
                </a:ext>
              </a:extLst>
            </p:cNvPr>
            <p:cNvCxnSpPr>
              <a:stCxn id="98" idx="2"/>
            </p:cNvCxnSpPr>
            <p:nvPr/>
          </p:nvCxnSpPr>
          <p:spPr>
            <a:xfrm>
              <a:off x="7985141" y="4718272"/>
              <a:ext cx="0" cy="17206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F26ECBBF-994B-8246-6F82-03E9AEF8298F}"/>
                </a:ext>
              </a:extLst>
            </p:cNvPr>
            <p:cNvCxnSpPr/>
            <p:nvPr/>
          </p:nvCxnSpPr>
          <p:spPr>
            <a:xfrm>
              <a:off x="10887318" y="4730924"/>
              <a:ext cx="0" cy="17206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76431FF2-8801-BFD4-6693-BC22AB2B44DA}"/>
                </a:ext>
              </a:extLst>
            </p:cNvPr>
            <p:cNvSpPr txBox="1"/>
            <p:nvPr/>
          </p:nvSpPr>
          <p:spPr>
            <a:xfrm>
              <a:off x="7718739" y="6142809"/>
              <a:ext cx="288644" cy="369332"/>
            </a:xfrm>
            <a:prstGeom prst="rect">
              <a:avLst/>
            </a:prstGeom>
            <a:noFill/>
          </p:spPr>
          <p:txBody>
            <a:bodyPr wrap="square" rtlCol="0">
              <a:spAutoFit/>
            </a:bodyPr>
            <a:lstStyle/>
            <a:p>
              <a:r>
                <a:rPr lang="en-US" altLang="zh-CN" b="1" dirty="0"/>
                <a:t>t</a:t>
              </a:r>
              <a:endParaRPr lang="zh-CN" altLang="en-US" b="1" dirty="0"/>
            </a:p>
          </p:txBody>
        </p:sp>
        <p:sp>
          <p:nvSpPr>
            <p:cNvPr id="101" name="文本框 100">
              <a:extLst>
                <a:ext uri="{FF2B5EF4-FFF2-40B4-BE49-F238E27FC236}">
                  <a16:creationId xmlns:a16="http://schemas.microsoft.com/office/drawing/2014/main" id="{7F213EED-2D77-5D16-797E-BBBA569865FF}"/>
                </a:ext>
              </a:extLst>
            </p:cNvPr>
            <p:cNvSpPr txBox="1"/>
            <p:nvPr/>
          </p:nvSpPr>
          <p:spPr>
            <a:xfrm>
              <a:off x="10901307" y="6145768"/>
              <a:ext cx="288644" cy="369332"/>
            </a:xfrm>
            <a:prstGeom prst="rect">
              <a:avLst/>
            </a:prstGeom>
            <a:noFill/>
          </p:spPr>
          <p:txBody>
            <a:bodyPr wrap="square" rtlCol="0">
              <a:spAutoFit/>
            </a:bodyPr>
            <a:lstStyle/>
            <a:p>
              <a:r>
                <a:rPr lang="en-US" altLang="zh-CN" b="1" dirty="0"/>
                <a:t>t</a:t>
              </a:r>
              <a:endParaRPr lang="zh-CN" altLang="en-US" b="1" dirty="0"/>
            </a:p>
          </p:txBody>
        </p:sp>
      </p:grpSp>
      <p:grpSp>
        <p:nvGrpSpPr>
          <p:cNvPr id="10" name="组合 9">
            <a:extLst>
              <a:ext uri="{FF2B5EF4-FFF2-40B4-BE49-F238E27FC236}">
                <a16:creationId xmlns:a16="http://schemas.microsoft.com/office/drawing/2014/main" id="{4D0214C2-C90F-05C5-D9F9-D112D91FEFBE}"/>
              </a:ext>
            </a:extLst>
          </p:cNvPr>
          <p:cNvGrpSpPr/>
          <p:nvPr/>
        </p:nvGrpSpPr>
        <p:grpSpPr>
          <a:xfrm>
            <a:off x="1212213" y="5182289"/>
            <a:ext cx="6564692" cy="300445"/>
            <a:chOff x="422530" y="4940724"/>
            <a:chExt cx="6564692" cy="300445"/>
          </a:xfrm>
        </p:grpSpPr>
        <p:sp>
          <p:nvSpPr>
            <p:cNvPr id="119" name="矩形 118">
              <a:extLst>
                <a:ext uri="{FF2B5EF4-FFF2-40B4-BE49-F238E27FC236}">
                  <a16:creationId xmlns:a16="http://schemas.microsoft.com/office/drawing/2014/main" id="{67671762-0FEE-7A58-DB4E-2F0D1F85A915}"/>
                </a:ext>
              </a:extLst>
            </p:cNvPr>
            <p:cNvSpPr/>
            <p:nvPr/>
          </p:nvSpPr>
          <p:spPr>
            <a:xfrm>
              <a:off x="5891941"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a:t>
              </a:r>
              <a:endParaRPr lang="zh-CN" altLang="en-US" b="1" dirty="0">
                <a:solidFill>
                  <a:schemeClr val="tx1"/>
                </a:solidFill>
              </a:endParaRPr>
            </a:p>
          </p:txBody>
        </p:sp>
        <p:sp>
          <p:nvSpPr>
            <p:cNvPr id="120" name="矩形 119">
              <a:extLst>
                <a:ext uri="{FF2B5EF4-FFF2-40B4-BE49-F238E27FC236}">
                  <a16:creationId xmlns:a16="http://schemas.microsoft.com/office/drawing/2014/main" id="{82354DDF-F37D-7E2F-B2A5-D5F3E0C25801}"/>
                </a:ext>
              </a:extLst>
            </p:cNvPr>
            <p:cNvSpPr/>
            <p:nvPr/>
          </p:nvSpPr>
          <p:spPr>
            <a:xfrm>
              <a:off x="4796660"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4000…4999</a:t>
              </a:r>
              <a:endParaRPr lang="zh-CN" altLang="en-US" b="1" dirty="0">
                <a:solidFill>
                  <a:schemeClr val="tx1"/>
                </a:solidFill>
              </a:endParaRPr>
            </a:p>
          </p:txBody>
        </p:sp>
        <p:sp>
          <p:nvSpPr>
            <p:cNvPr id="121" name="矩形 120">
              <a:extLst>
                <a:ext uri="{FF2B5EF4-FFF2-40B4-BE49-F238E27FC236}">
                  <a16:creationId xmlns:a16="http://schemas.microsoft.com/office/drawing/2014/main" id="{07193D1E-11A4-3FD8-EF63-747637799AC3}"/>
                </a:ext>
              </a:extLst>
            </p:cNvPr>
            <p:cNvSpPr/>
            <p:nvPr/>
          </p:nvSpPr>
          <p:spPr>
            <a:xfrm>
              <a:off x="3708373"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3000…3999</a:t>
              </a:r>
              <a:endParaRPr lang="zh-CN" altLang="en-US" b="1" dirty="0">
                <a:solidFill>
                  <a:schemeClr val="tx1"/>
                </a:solidFill>
              </a:endParaRPr>
            </a:p>
          </p:txBody>
        </p:sp>
        <p:sp>
          <p:nvSpPr>
            <p:cNvPr id="122" name="矩形 121">
              <a:extLst>
                <a:ext uri="{FF2B5EF4-FFF2-40B4-BE49-F238E27FC236}">
                  <a16:creationId xmlns:a16="http://schemas.microsoft.com/office/drawing/2014/main" id="{F30A961F-AA09-D8AA-A92B-933635E92A3E}"/>
                </a:ext>
              </a:extLst>
            </p:cNvPr>
            <p:cNvSpPr/>
            <p:nvPr/>
          </p:nvSpPr>
          <p:spPr>
            <a:xfrm>
              <a:off x="2613092"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2000…2999</a:t>
              </a:r>
              <a:endParaRPr lang="zh-CN" altLang="en-US" b="1" dirty="0">
                <a:solidFill>
                  <a:schemeClr val="tx1"/>
                </a:solidFill>
              </a:endParaRPr>
            </a:p>
          </p:txBody>
        </p:sp>
        <p:sp>
          <p:nvSpPr>
            <p:cNvPr id="123" name="矩形 122">
              <a:extLst>
                <a:ext uri="{FF2B5EF4-FFF2-40B4-BE49-F238E27FC236}">
                  <a16:creationId xmlns:a16="http://schemas.microsoft.com/office/drawing/2014/main" id="{7F9B1807-3C9B-66E5-0D6D-5AE0627556B4}"/>
                </a:ext>
              </a:extLst>
            </p:cNvPr>
            <p:cNvSpPr/>
            <p:nvPr/>
          </p:nvSpPr>
          <p:spPr>
            <a:xfrm>
              <a:off x="1517811"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1000…1999</a:t>
              </a:r>
              <a:endParaRPr lang="zh-CN" altLang="en-US" b="1" dirty="0">
                <a:solidFill>
                  <a:schemeClr val="tx1"/>
                </a:solidFill>
              </a:endParaRPr>
            </a:p>
          </p:txBody>
        </p:sp>
        <p:sp>
          <p:nvSpPr>
            <p:cNvPr id="171" name="矩形 170">
              <a:extLst>
                <a:ext uri="{FF2B5EF4-FFF2-40B4-BE49-F238E27FC236}">
                  <a16:creationId xmlns:a16="http://schemas.microsoft.com/office/drawing/2014/main" id="{3DE9856D-8306-E02C-6321-291ACA302F57}"/>
                </a:ext>
              </a:extLst>
            </p:cNvPr>
            <p:cNvSpPr/>
            <p:nvPr/>
          </p:nvSpPr>
          <p:spPr>
            <a:xfrm>
              <a:off x="422530"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0…999</a:t>
              </a:r>
              <a:endParaRPr lang="zh-CN" altLang="en-US" b="1" dirty="0">
                <a:solidFill>
                  <a:schemeClr val="tx1"/>
                </a:solidFill>
              </a:endParaRPr>
            </a:p>
          </p:txBody>
        </p:sp>
      </p:grpSp>
      <p:grpSp>
        <p:nvGrpSpPr>
          <p:cNvPr id="13" name="组合 12">
            <a:extLst>
              <a:ext uri="{FF2B5EF4-FFF2-40B4-BE49-F238E27FC236}">
                <a16:creationId xmlns:a16="http://schemas.microsoft.com/office/drawing/2014/main" id="{18AE85FC-D5BE-76B1-ED52-04787D281882}"/>
              </a:ext>
            </a:extLst>
          </p:cNvPr>
          <p:cNvGrpSpPr/>
          <p:nvPr/>
        </p:nvGrpSpPr>
        <p:grpSpPr>
          <a:xfrm>
            <a:off x="8000852" y="4686180"/>
            <a:ext cx="2889115" cy="646331"/>
            <a:chOff x="8007383" y="4810275"/>
            <a:chExt cx="2889115" cy="646331"/>
          </a:xfrm>
        </p:grpSpPr>
        <p:cxnSp>
          <p:nvCxnSpPr>
            <p:cNvPr id="174" name="直接箭头连接符 173">
              <a:extLst>
                <a:ext uri="{FF2B5EF4-FFF2-40B4-BE49-F238E27FC236}">
                  <a16:creationId xmlns:a16="http://schemas.microsoft.com/office/drawing/2014/main" id="{F4AB1ACC-3FD1-D7FC-12CB-84DEEE09061D}"/>
                </a:ext>
              </a:extLst>
            </p:cNvPr>
            <p:cNvCxnSpPr>
              <a:cxnSpLocks/>
            </p:cNvCxnSpPr>
            <p:nvPr/>
          </p:nvCxnSpPr>
          <p:spPr>
            <a:xfrm>
              <a:off x="8007383" y="5456606"/>
              <a:ext cx="2889115"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75" name="文本框 174">
              <a:extLst>
                <a:ext uri="{FF2B5EF4-FFF2-40B4-BE49-F238E27FC236}">
                  <a16:creationId xmlns:a16="http://schemas.microsoft.com/office/drawing/2014/main" id="{4A063614-D76F-4FC6-207D-201C9B393445}"/>
                </a:ext>
              </a:extLst>
            </p:cNvPr>
            <p:cNvSpPr txBox="1"/>
            <p:nvPr/>
          </p:nvSpPr>
          <p:spPr>
            <a:xfrm>
              <a:off x="8071957" y="4810275"/>
              <a:ext cx="2715483" cy="646331"/>
            </a:xfrm>
            <a:prstGeom prst="rect">
              <a:avLst/>
            </a:prstGeom>
            <a:noFill/>
          </p:spPr>
          <p:txBody>
            <a:bodyPr wrap="square" rtlCol="0">
              <a:spAutoFit/>
            </a:bodyPr>
            <a:lstStyle/>
            <a:p>
              <a:pPr algn="ctr"/>
              <a:r>
                <a:rPr lang="zh-CN" altLang="en-US" b="1" dirty="0"/>
                <a:t>连续发送两个</a:t>
              </a:r>
              <a:r>
                <a:rPr lang="en-US" altLang="zh-CN" b="1" dirty="0"/>
                <a:t>TCP</a:t>
              </a:r>
              <a:r>
                <a:rPr lang="zh-CN" altLang="en-US" b="1" dirty="0"/>
                <a:t>最大段</a:t>
              </a:r>
              <a:endParaRPr lang="en-US" altLang="zh-CN" b="1" dirty="0"/>
            </a:p>
            <a:p>
              <a:pPr algn="ctr"/>
              <a:r>
                <a:rPr lang="zh-CN" altLang="en-US" b="1" dirty="0"/>
                <a:t>（数据载荷共</a:t>
              </a:r>
              <a:r>
                <a:rPr lang="en-US" altLang="zh-CN" b="1" dirty="0"/>
                <a:t>2000</a:t>
              </a:r>
              <a:r>
                <a:rPr lang="zh-CN" altLang="en-US" b="1" dirty="0"/>
                <a:t>字节）</a:t>
              </a:r>
            </a:p>
          </p:txBody>
        </p:sp>
      </p:grpSp>
      <p:sp>
        <p:nvSpPr>
          <p:cNvPr id="14" name="矩形 13">
            <a:extLst>
              <a:ext uri="{FF2B5EF4-FFF2-40B4-BE49-F238E27FC236}">
                <a16:creationId xmlns:a16="http://schemas.microsoft.com/office/drawing/2014/main" id="{3FB46156-2440-FE83-13DF-334DAAD63454}"/>
              </a:ext>
            </a:extLst>
          </p:cNvPr>
          <p:cNvSpPr/>
          <p:nvPr/>
        </p:nvSpPr>
        <p:spPr>
          <a:xfrm>
            <a:off x="1209565" y="5182289"/>
            <a:ext cx="2193206" cy="300445"/>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a:extLst>
              <a:ext uri="{FF2B5EF4-FFF2-40B4-BE49-F238E27FC236}">
                <a16:creationId xmlns:a16="http://schemas.microsoft.com/office/drawing/2014/main" id="{915D8ADC-E560-1F19-0840-6445067CF87D}"/>
              </a:ext>
            </a:extLst>
          </p:cNvPr>
          <p:cNvGrpSpPr/>
          <p:nvPr/>
        </p:nvGrpSpPr>
        <p:grpSpPr>
          <a:xfrm>
            <a:off x="8000852" y="5431988"/>
            <a:ext cx="2889115" cy="646331"/>
            <a:chOff x="8000852" y="5431988"/>
            <a:chExt cx="2889115" cy="646331"/>
          </a:xfrm>
        </p:grpSpPr>
        <p:cxnSp>
          <p:nvCxnSpPr>
            <p:cNvPr id="177" name="直接箭头连接符 176">
              <a:extLst>
                <a:ext uri="{FF2B5EF4-FFF2-40B4-BE49-F238E27FC236}">
                  <a16:creationId xmlns:a16="http://schemas.microsoft.com/office/drawing/2014/main" id="{5D14A6E1-083F-C391-6F70-88FC3C12980F}"/>
                </a:ext>
              </a:extLst>
            </p:cNvPr>
            <p:cNvCxnSpPr>
              <a:cxnSpLocks/>
            </p:cNvCxnSpPr>
            <p:nvPr/>
          </p:nvCxnSpPr>
          <p:spPr>
            <a:xfrm>
              <a:off x="8000852" y="6078319"/>
              <a:ext cx="2889115" cy="0"/>
            </a:xfrm>
            <a:prstGeom prst="straightConnector1">
              <a:avLst/>
            </a:prstGeom>
            <a:ln w="381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78" name="文本框 177">
              <a:extLst>
                <a:ext uri="{FF2B5EF4-FFF2-40B4-BE49-F238E27FC236}">
                  <a16:creationId xmlns:a16="http://schemas.microsoft.com/office/drawing/2014/main" id="{5AFB4D15-2388-1679-A715-F11D878C5389}"/>
                </a:ext>
              </a:extLst>
            </p:cNvPr>
            <p:cNvSpPr txBox="1"/>
            <p:nvPr/>
          </p:nvSpPr>
          <p:spPr>
            <a:xfrm>
              <a:off x="8065426" y="5431988"/>
              <a:ext cx="2715483" cy="646331"/>
            </a:xfrm>
            <a:prstGeom prst="rect">
              <a:avLst/>
            </a:prstGeom>
            <a:noFill/>
          </p:spPr>
          <p:txBody>
            <a:bodyPr wrap="square" rtlCol="0">
              <a:spAutoFit/>
            </a:bodyPr>
            <a:lstStyle/>
            <a:p>
              <a:pPr algn="ctr"/>
              <a:r>
                <a:rPr lang="zh-CN" altLang="en-US" b="1" dirty="0"/>
                <a:t>对第一个</a:t>
              </a:r>
              <a:r>
                <a:rPr lang="en-US" altLang="zh-CN" b="1" dirty="0"/>
                <a:t>TCP</a:t>
              </a:r>
              <a:r>
                <a:rPr lang="zh-CN" altLang="en-US" b="1" dirty="0"/>
                <a:t>段的确认（接收窗口为</a:t>
              </a:r>
              <a:r>
                <a:rPr lang="en-US" altLang="zh-CN" b="1" dirty="0"/>
                <a:t>2000</a:t>
              </a:r>
              <a:r>
                <a:rPr lang="zh-CN" altLang="en-US" b="1" dirty="0"/>
                <a:t>字节）</a:t>
              </a:r>
            </a:p>
          </p:txBody>
        </p:sp>
      </p:grpSp>
      <p:sp>
        <p:nvSpPr>
          <p:cNvPr id="179" name="矩形 178">
            <a:extLst>
              <a:ext uri="{FF2B5EF4-FFF2-40B4-BE49-F238E27FC236}">
                <a16:creationId xmlns:a16="http://schemas.microsoft.com/office/drawing/2014/main" id="{B312FF9C-BABB-3539-5B29-E2A41382BCCF}"/>
              </a:ext>
            </a:extLst>
          </p:cNvPr>
          <p:cNvSpPr/>
          <p:nvPr/>
        </p:nvSpPr>
        <p:spPr>
          <a:xfrm>
            <a:off x="2310143" y="5888290"/>
            <a:ext cx="2187910"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80" name="组合 179">
            <a:extLst>
              <a:ext uri="{FF2B5EF4-FFF2-40B4-BE49-F238E27FC236}">
                <a16:creationId xmlns:a16="http://schemas.microsoft.com/office/drawing/2014/main" id="{C8068564-F4D5-2E15-F50F-99D95C0176DF}"/>
              </a:ext>
            </a:extLst>
          </p:cNvPr>
          <p:cNvGrpSpPr/>
          <p:nvPr/>
        </p:nvGrpSpPr>
        <p:grpSpPr>
          <a:xfrm>
            <a:off x="1212213" y="5943828"/>
            <a:ext cx="6564692" cy="300445"/>
            <a:chOff x="422530" y="4940724"/>
            <a:chExt cx="6564692" cy="300445"/>
          </a:xfrm>
        </p:grpSpPr>
        <p:sp>
          <p:nvSpPr>
            <p:cNvPr id="181" name="矩形 180">
              <a:extLst>
                <a:ext uri="{FF2B5EF4-FFF2-40B4-BE49-F238E27FC236}">
                  <a16:creationId xmlns:a16="http://schemas.microsoft.com/office/drawing/2014/main" id="{94F9DAB4-9E00-A8A2-36DF-335A02FF2D8E}"/>
                </a:ext>
              </a:extLst>
            </p:cNvPr>
            <p:cNvSpPr/>
            <p:nvPr/>
          </p:nvSpPr>
          <p:spPr>
            <a:xfrm>
              <a:off x="5891941"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a:t>
              </a:r>
              <a:endParaRPr lang="zh-CN" altLang="en-US" b="1" dirty="0">
                <a:solidFill>
                  <a:schemeClr val="tx1"/>
                </a:solidFill>
              </a:endParaRPr>
            </a:p>
          </p:txBody>
        </p:sp>
        <p:sp>
          <p:nvSpPr>
            <p:cNvPr id="182" name="矩形 181">
              <a:extLst>
                <a:ext uri="{FF2B5EF4-FFF2-40B4-BE49-F238E27FC236}">
                  <a16:creationId xmlns:a16="http://schemas.microsoft.com/office/drawing/2014/main" id="{478668AC-5046-1F07-D0D6-C1661CB5F919}"/>
                </a:ext>
              </a:extLst>
            </p:cNvPr>
            <p:cNvSpPr/>
            <p:nvPr/>
          </p:nvSpPr>
          <p:spPr>
            <a:xfrm>
              <a:off x="4796660"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4000…4999</a:t>
              </a:r>
              <a:endParaRPr lang="zh-CN" altLang="en-US" b="1" dirty="0">
                <a:solidFill>
                  <a:schemeClr val="tx1"/>
                </a:solidFill>
              </a:endParaRPr>
            </a:p>
          </p:txBody>
        </p:sp>
        <p:sp>
          <p:nvSpPr>
            <p:cNvPr id="183" name="矩形 182">
              <a:extLst>
                <a:ext uri="{FF2B5EF4-FFF2-40B4-BE49-F238E27FC236}">
                  <a16:creationId xmlns:a16="http://schemas.microsoft.com/office/drawing/2014/main" id="{B7A5B8A4-9BB1-8C2B-2A43-B3B29ECEE759}"/>
                </a:ext>
              </a:extLst>
            </p:cNvPr>
            <p:cNvSpPr/>
            <p:nvPr/>
          </p:nvSpPr>
          <p:spPr>
            <a:xfrm>
              <a:off x="3708373"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3000…3999</a:t>
              </a:r>
              <a:endParaRPr lang="zh-CN" altLang="en-US" b="1" dirty="0">
                <a:solidFill>
                  <a:schemeClr val="tx1"/>
                </a:solidFill>
              </a:endParaRPr>
            </a:p>
          </p:txBody>
        </p:sp>
        <p:sp>
          <p:nvSpPr>
            <p:cNvPr id="184" name="矩形 183">
              <a:extLst>
                <a:ext uri="{FF2B5EF4-FFF2-40B4-BE49-F238E27FC236}">
                  <a16:creationId xmlns:a16="http://schemas.microsoft.com/office/drawing/2014/main" id="{0CCE558C-CF0D-5472-9EB0-0EBF4766DEDA}"/>
                </a:ext>
              </a:extLst>
            </p:cNvPr>
            <p:cNvSpPr/>
            <p:nvPr/>
          </p:nvSpPr>
          <p:spPr>
            <a:xfrm>
              <a:off x="2613092"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2000…2999</a:t>
              </a:r>
              <a:endParaRPr lang="zh-CN" altLang="en-US" b="1" dirty="0">
                <a:solidFill>
                  <a:schemeClr val="tx1"/>
                </a:solidFill>
              </a:endParaRPr>
            </a:p>
          </p:txBody>
        </p:sp>
        <p:sp>
          <p:nvSpPr>
            <p:cNvPr id="185" name="矩形 184">
              <a:extLst>
                <a:ext uri="{FF2B5EF4-FFF2-40B4-BE49-F238E27FC236}">
                  <a16:creationId xmlns:a16="http://schemas.microsoft.com/office/drawing/2014/main" id="{071B3DEC-E5EF-FA86-A3EE-73F5C34B81F6}"/>
                </a:ext>
              </a:extLst>
            </p:cNvPr>
            <p:cNvSpPr/>
            <p:nvPr/>
          </p:nvSpPr>
          <p:spPr>
            <a:xfrm>
              <a:off x="1517811"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1000…1999</a:t>
              </a:r>
              <a:endParaRPr lang="zh-CN" altLang="en-US" b="1" dirty="0">
                <a:solidFill>
                  <a:schemeClr val="tx1"/>
                </a:solidFill>
              </a:endParaRPr>
            </a:p>
          </p:txBody>
        </p:sp>
        <p:sp>
          <p:nvSpPr>
            <p:cNvPr id="186" name="矩形 185">
              <a:extLst>
                <a:ext uri="{FF2B5EF4-FFF2-40B4-BE49-F238E27FC236}">
                  <a16:creationId xmlns:a16="http://schemas.microsoft.com/office/drawing/2014/main" id="{68DB532A-319E-7C77-4547-97927BAEF999}"/>
                </a:ext>
              </a:extLst>
            </p:cNvPr>
            <p:cNvSpPr/>
            <p:nvPr/>
          </p:nvSpPr>
          <p:spPr>
            <a:xfrm>
              <a:off x="422530"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0…999</a:t>
              </a:r>
              <a:endParaRPr lang="zh-CN" altLang="en-US" b="1" dirty="0">
                <a:solidFill>
                  <a:schemeClr val="tx1"/>
                </a:solidFill>
              </a:endParaRPr>
            </a:p>
          </p:txBody>
        </p:sp>
      </p:grpSp>
      <p:sp>
        <p:nvSpPr>
          <p:cNvPr id="187" name="矩形 186">
            <a:extLst>
              <a:ext uri="{FF2B5EF4-FFF2-40B4-BE49-F238E27FC236}">
                <a16:creationId xmlns:a16="http://schemas.microsoft.com/office/drawing/2014/main" id="{E2D9D034-519A-1C9E-25F6-8E500DB07DE8}"/>
              </a:ext>
            </a:extLst>
          </p:cNvPr>
          <p:cNvSpPr/>
          <p:nvPr/>
        </p:nvSpPr>
        <p:spPr>
          <a:xfrm>
            <a:off x="1209565" y="5943828"/>
            <a:ext cx="2193206" cy="300445"/>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文本框 58">
            <a:extLst>
              <a:ext uri="{FF2B5EF4-FFF2-40B4-BE49-F238E27FC236}">
                <a16:creationId xmlns:a16="http://schemas.microsoft.com/office/drawing/2014/main" id="{2A3F744D-1988-5E86-CCF3-0C743E0C15FB}"/>
              </a:ext>
            </a:extLst>
          </p:cNvPr>
          <p:cNvSpPr txBox="1"/>
          <p:nvPr/>
        </p:nvSpPr>
        <p:spPr>
          <a:xfrm>
            <a:off x="1739663" y="4087854"/>
            <a:ext cx="5552200" cy="369332"/>
          </a:xfrm>
          <a:prstGeom prst="rect">
            <a:avLst/>
          </a:prstGeom>
          <a:noFill/>
        </p:spPr>
        <p:txBody>
          <a:bodyPr wrap="square">
            <a:spAutoFit/>
          </a:bodyPr>
          <a:lstStyle/>
          <a:p>
            <a:r>
              <a:rPr lang="zh-CN" altLang="en-US" b="1" dirty="0">
                <a:solidFill>
                  <a:schemeClr val="accent1">
                    <a:lumMod val="75000"/>
                  </a:schemeClr>
                </a:solidFill>
              </a:rPr>
              <a:t>甲还可向乙发送</a:t>
            </a:r>
            <a:r>
              <a:rPr lang="en-US" altLang="zh-CN" b="1" dirty="0">
                <a:solidFill>
                  <a:schemeClr val="accent1">
                    <a:lumMod val="75000"/>
                  </a:schemeClr>
                </a:solidFill>
              </a:rPr>
              <a:t>2000~2999</a:t>
            </a:r>
            <a:r>
              <a:rPr lang="zh-CN" altLang="en-US" b="1" dirty="0">
                <a:solidFill>
                  <a:schemeClr val="accent1">
                    <a:lumMod val="75000"/>
                  </a:schemeClr>
                </a:solidFill>
              </a:rPr>
              <a:t>号字节数据，共</a:t>
            </a:r>
            <a:r>
              <a:rPr lang="en-US" altLang="zh-CN" b="1" dirty="0">
                <a:solidFill>
                  <a:schemeClr val="accent1">
                    <a:lumMod val="75000"/>
                  </a:schemeClr>
                </a:solidFill>
              </a:rPr>
              <a:t>1000</a:t>
            </a:r>
            <a:r>
              <a:rPr lang="zh-CN" altLang="en-US" b="1" dirty="0">
                <a:solidFill>
                  <a:schemeClr val="accent1">
                    <a:lumMod val="75000"/>
                  </a:schemeClr>
                </a:solidFill>
              </a:rPr>
              <a:t>个字节。</a:t>
            </a:r>
          </a:p>
        </p:txBody>
      </p:sp>
    </p:spTree>
    <p:custDataLst>
      <p:tags r:id="rId1"/>
    </p:custDataLst>
    <p:extLst>
      <p:ext uri="{BB962C8B-B14F-4D97-AF65-F5344CB8AC3E}">
        <p14:creationId xmlns:p14="http://schemas.microsoft.com/office/powerpoint/2010/main" val="343371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矩形 136">
            <a:extLst>
              <a:ext uri="{FF2B5EF4-FFF2-40B4-BE49-F238E27FC236}">
                <a16:creationId xmlns:a16="http://schemas.microsoft.com/office/drawing/2014/main" id="{491542F6-1F17-10BF-02F4-91DC1BA615D3}"/>
              </a:ext>
            </a:extLst>
          </p:cNvPr>
          <p:cNvSpPr/>
          <p:nvPr/>
        </p:nvSpPr>
        <p:spPr>
          <a:xfrm>
            <a:off x="6330042" y="3046076"/>
            <a:ext cx="5350324" cy="764177"/>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CN" sz="2400" b="1" dirty="0"/>
          </a:p>
          <a:p>
            <a:pPr algn="ctr"/>
            <a:r>
              <a:rPr lang="en-US" altLang="zh-CN" sz="2400" b="1" dirty="0"/>
              <a:t>TCP</a:t>
            </a:r>
            <a:endParaRPr lang="zh-CN" altLang="en-US" sz="2400" b="1" dirty="0"/>
          </a:p>
        </p:txBody>
      </p:sp>
      <p:sp>
        <p:nvSpPr>
          <p:cNvPr id="23" name="矩形 22">
            <a:extLst>
              <a:ext uri="{FF2B5EF4-FFF2-40B4-BE49-F238E27FC236}">
                <a16:creationId xmlns:a16="http://schemas.microsoft.com/office/drawing/2014/main" id="{F7C39C66-F4FA-800A-B2AD-7D9B60F1D2C2}"/>
              </a:ext>
            </a:extLst>
          </p:cNvPr>
          <p:cNvSpPr/>
          <p:nvPr/>
        </p:nvSpPr>
        <p:spPr>
          <a:xfrm>
            <a:off x="511630" y="3066146"/>
            <a:ext cx="3083373" cy="764177"/>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CN" sz="2400" b="1" dirty="0"/>
          </a:p>
          <a:p>
            <a:pPr algn="ctr"/>
            <a:r>
              <a:rPr lang="en-US" altLang="zh-CN" sz="2400" b="1" dirty="0"/>
              <a:t>UDP</a:t>
            </a:r>
            <a:endParaRPr lang="zh-CN" altLang="en-US" sz="2400" b="1" dirty="0"/>
          </a:p>
        </p:txBody>
      </p:sp>
      <p:sp>
        <p:nvSpPr>
          <p:cNvPr id="92" name="矩形 91">
            <a:extLst>
              <a:ext uri="{FF2B5EF4-FFF2-40B4-BE49-F238E27FC236}">
                <a16:creationId xmlns:a16="http://schemas.microsoft.com/office/drawing/2014/main" id="{44712613-02DA-213A-17AE-8FA49CD37A46}"/>
              </a:ext>
            </a:extLst>
          </p:cNvPr>
          <p:cNvSpPr/>
          <p:nvPr/>
        </p:nvSpPr>
        <p:spPr>
          <a:xfrm>
            <a:off x="10863940" y="1672045"/>
            <a:ext cx="816429" cy="50945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HTTPS</a:t>
            </a:r>
            <a:endParaRPr lang="zh-CN" altLang="en-US" b="1" dirty="0"/>
          </a:p>
        </p:txBody>
      </p:sp>
      <p:sp>
        <p:nvSpPr>
          <p:cNvPr id="93" name="矩形 92">
            <a:extLst>
              <a:ext uri="{FF2B5EF4-FFF2-40B4-BE49-F238E27FC236}">
                <a16:creationId xmlns:a16="http://schemas.microsoft.com/office/drawing/2014/main" id="{C069E919-1B8D-EE75-5F04-D9E1F1295B62}"/>
              </a:ext>
            </a:extLst>
          </p:cNvPr>
          <p:cNvSpPr/>
          <p:nvPr/>
        </p:nvSpPr>
        <p:spPr>
          <a:xfrm>
            <a:off x="6330042" y="1672045"/>
            <a:ext cx="816429" cy="50945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BGP</a:t>
            </a:r>
            <a:endParaRPr lang="zh-CN" altLang="en-US" b="1" dirty="0"/>
          </a:p>
        </p:txBody>
      </p:sp>
      <p:sp>
        <p:nvSpPr>
          <p:cNvPr id="94" name="矩形 93">
            <a:extLst>
              <a:ext uri="{FF2B5EF4-FFF2-40B4-BE49-F238E27FC236}">
                <a16:creationId xmlns:a16="http://schemas.microsoft.com/office/drawing/2014/main" id="{23E1F4F3-36E1-C3B6-6E3B-51D1240DC9FB}"/>
              </a:ext>
            </a:extLst>
          </p:cNvPr>
          <p:cNvSpPr/>
          <p:nvPr/>
        </p:nvSpPr>
        <p:spPr>
          <a:xfrm>
            <a:off x="7463517" y="1672045"/>
            <a:ext cx="816429" cy="50945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FTP</a:t>
            </a:r>
            <a:endParaRPr lang="zh-CN" altLang="en-US" b="1" dirty="0"/>
          </a:p>
        </p:txBody>
      </p:sp>
      <p:sp>
        <p:nvSpPr>
          <p:cNvPr id="96" name="矩形 95">
            <a:extLst>
              <a:ext uri="{FF2B5EF4-FFF2-40B4-BE49-F238E27FC236}">
                <a16:creationId xmlns:a16="http://schemas.microsoft.com/office/drawing/2014/main" id="{2B3B3B0C-BFF9-0759-9925-F6653A914A98}"/>
              </a:ext>
            </a:extLst>
          </p:cNvPr>
          <p:cNvSpPr/>
          <p:nvPr/>
        </p:nvSpPr>
        <p:spPr>
          <a:xfrm>
            <a:off x="9730467" y="1672045"/>
            <a:ext cx="816429" cy="50945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HTTP</a:t>
            </a:r>
            <a:endParaRPr lang="zh-CN" altLang="en-US" b="1" dirty="0"/>
          </a:p>
        </p:txBody>
      </p:sp>
      <p:sp>
        <p:nvSpPr>
          <p:cNvPr id="97" name="矩形 96">
            <a:extLst>
              <a:ext uri="{FF2B5EF4-FFF2-40B4-BE49-F238E27FC236}">
                <a16:creationId xmlns:a16="http://schemas.microsoft.com/office/drawing/2014/main" id="{BB25C251-CAE6-CB0F-BBB5-B03EFEDE161C}"/>
              </a:ext>
            </a:extLst>
          </p:cNvPr>
          <p:cNvSpPr/>
          <p:nvPr/>
        </p:nvSpPr>
        <p:spPr>
          <a:xfrm>
            <a:off x="8596992" y="1672045"/>
            <a:ext cx="816429" cy="50945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SMTP</a:t>
            </a:r>
            <a:endParaRPr lang="zh-CN" altLang="en-US" b="1" dirty="0"/>
          </a:p>
        </p:txBody>
      </p:sp>
      <p:sp>
        <p:nvSpPr>
          <p:cNvPr id="98" name="矩形 97">
            <a:extLst>
              <a:ext uri="{FF2B5EF4-FFF2-40B4-BE49-F238E27FC236}">
                <a16:creationId xmlns:a16="http://schemas.microsoft.com/office/drawing/2014/main" id="{E846D996-9E99-6907-4F17-53E64EC9CA66}"/>
              </a:ext>
            </a:extLst>
          </p:cNvPr>
          <p:cNvSpPr/>
          <p:nvPr/>
        </p:nvSpPr>
        <p:spPr>
          <a:xfrm>
            <a:off x="511631" y="1672045"/>
            <a:ext cx="816429" cy="50945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DNS</a:t>
            </a:r>
            <a:endParaRPr lang="zh-CN" altLang="en-US" b="1" dirty="0"/>
          </a:p>
        </p:txBody>
      </p:sp>
      <p:sp>
        <p:nvSpPr>
          <p:cNvPr id="99" name="矩形 98">
            <a:extLst>
              <a:ext uri="{FF2B5EF4-FFF2-40B4-BE49-F238E27FC236}">
                <a16:creationId xmlns:a16="http://schemas.microsoft.com/office/drawing/2014/main" id="{BCD2CE67-6E2E-48CC-3B3B-B8A36E2968F7}"/>
              </a:ext>
            </a:extLst>
          </p:cNvPr>
          <p:cNvSpPr/>
          <p:nvPr/>
        </p:nvSpPr>
        <p:spPr>
          <a:xfrm>
            <a:off x="1645106" y="1672045"/>
            <a:ext cx="816429" cy="50945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DHCP</a:t>
            </a:r>
            <a:endParaRPr lang="zh-CN" altLang="en-US" b="1" dirty="0"/>
          </a:p>
        </p:txBody>
      </p:sp>
      <p:sp>
        <p:nvSpPr>
          <p:cNvPr id="100" name="矩形 99">
            <a:extLst>
              <a:ext uri="{FF2B5EF4-FFF2-40B4-BE49-F238E27FC236}">
                <a16:creationId xmlns:a16="http://schemas.microsoft.com/office/drawing/2014/main" id="{0CB9801C-F0C5-6531-C9F3-D7DF60A5F281}"/>
              </a:ext>
            </a:extLst>
          </p:cNvPr>
          <p:cNvSpPr/>
          <p:nvPr/>
        </p:nvSpPr>
        <p:spPr>
          <a:xfrm>
            <a:off x="2778581" y="1672045"/>
            <a:ext cx="816429" cy="50945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RIP</a:t>
            </a:r>
            <a:endParaRPr lang="zh-CN" altLang="en-US" b="1" dirty="0"/>
          </a:p>
        </p:txBody>
      </p:sp>
      <p:sp>
        <p:nvSpPr>
          <p:cNvPr id="6" name="椭圆 5">
            <a:extLst>
              <a:ext uri="{FF2B5EF4-FFF2-40B4-BE49-F238E27FC236}">
                <a16:creationId xmlns:a16="http://schemas.microsoft.com/office/drawing/2014/main" id="{F2FBE8B9-887E-47EB-9F9A-1A24BC723304}"/>
              </a:ext>
            </a:extLst>
          </p:cNvPr>
          <p:cNvSpPr/>
          <p:nvPr/>
        </p:nvSpPr>
        <p:spPr>
          <a:xfrm>
            <a:off x="557826" y="2704132"/>
            <a:ext cx="724037" cy="724037"/>
          </a:xfrm>
          <a:prstGeom prst="ellips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53</a:t>
            </a:r>
            <a:endParaRPr lang="zh-CN" altLang="en-US" b="1" dirty="0"/>
          </a:p>
        </p:txBody>
      </p:sp>
      <p:sp>
        <p:nvSpPr>
          <p:cNvPr id="102" name="椭圆 101">
            <a:extLst>
              <a:ext uri="{FF2B5EF4-FFF2-40B4-BE49-F238E27FC236}">
                <a16:creationId xmlns:a16="http://schemas.microsoft.com/office/drawing/2014/main" id="{E8FE23FE-930F-15A2-30B6-C1DEA859E969}"/>
              </a:ext>
            </a:extLst>
          </p:cNvPr>
          <p:cNvSpPr/>
          <p:nvPr/>
        </p:nvSpPr>
        <p:spPr>
          <a:xfrm>
            <a:off x="1691301" y="2704131"/>
            <a:ext cx="724037" cy="724037"/>
          </a:xfrm>
          <a:prstGeom prst="ellips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67/</a:t>
            </a:r>
          </a:p>
          <a:p>
            <a:pPr algn="ctr"/>
            <a:r>
              <a:rPr lang="en-US" altLang="zh-CN" b="1" dirty="0"/>
              <a:t>68</a:t>
            </a:r>
            <a:endParaRPr lang="zh-CN" altLang="en-US" b="1" dirty="0"/>
          </a:p>
        </p:txBody>
      </p:sp>
      <p:sp>
        <p:nvSpPr>
          <p:cNvPr id="103" name="椭圆 102">
            <a:extLst>
              <a:ext uri="{FF2B5EF4-FFF2-40B4-BE49-F238E27FC236}">
                <a16:creationId xmlns:a16="http://schemas.microsoft.com/office/drawing/2014/main" id="{6088D8DC-F50E-1CA4-53DC-87CDA10C3EC2}"/>
              </a:ext>
            </a:extLst>
          </p:cNvPr>
          <p:cNvSpPr/>
          <p:nvPr/>
        </p:nvSpPr>
        <p:spPr>
          <a:xfrm>
            <a:off x="2824776" y="2704130"/>
            <a:ext cx="724037" cy="724037"/>
          </a:xfrm>
          <a:prstGeom prst="ellips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520</a:t>
            </a:r>
            <a:endParaRPr lang="zh-CN" altLang="en-US" b="1" dirty="0"/>
          </a:p>
        </p:txBody>
      </p:sp>
      <p:sp>
        <p:nvSpPr>
          <p:cNvPr id="104" name="椭圆 103">
            <a:extLst>
              <a:ext uri="{FF2B5EF4-FFF2-40B4-BE49-F238E27FC236}">
                <a16:creationId xmlns:a16="http://schemas.microsoft.com/office/drawing/2014/main" id="{1286CAA1-E089-09C5-B0B8-F823583A2E91}"/>
              </a:ext>
            </a:extLst>
          </p:cNvPr>
          <p:cNvSpPr/>
          <p:nvPr/>
        </p:nvSpPr>
        <p:spPr>
          <a:xfrm>
            <a:off x="6376237" y="2704129"/>
            <a:ext cx="724037" cy="724037"/>
          </a:xfrm>
          <a:prstGeom prst="ellips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179</a:t>
            </a:r>
            <a:endParaRPr lang="zh-CN" altLang="en-US" b="1" dirty="0"/>
          </a:p>
        </p:txBody>
      </p:sp>
      <p:sp>
        <p:nvSpPr>
          <p:cNvPr id="107" name="椭圆 106">
            <a:extLst>
              <a:ext uri="{FF2B5EF4-FFF2-40B4-BE49-F238E27FC236}">
                <a16:creationId xmlns:a16="http://schemas.microsoft.com/office/drawing/2014/main" id="{341ED600-4760-58F3-D4B3-5C2FD35797B1}"/>
              </a:ext>
            </a:extLst>
          </p:cNvPr>
          <p:cNvSpPr/>
          <p:nvPr/>
        </p:nvSpPr>
        <p:spPr>
          <a:xfrm>
            <a:off x="7509712" y="2704129"/>
            <a:ext cx="724037" cy="724037"/>
          </a:xfrm>
          <a:prstGeom prst="ellips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21/</a:t>
            </a:r>
          </a:p>
          <a:p>
            <a:pPr algn="ctr"/>
            <a:r>
              <a:rPr lang="en-US" altLang="zh-CN" b="1" dirty="0"/>
              <a:t>20</a:t>
            </a:r>
            <a:endParaRPr lang="zh-CN" altLang="en-US" b="1" dirty="0"/>
          </a:p>
        </p:txBody>
      </p:sp>
      <p:sp>
        <p:nvSpPr>
          <p:cNvPr id="108" name="椭圆 107">
            <a:extLst>
              <a:ext uri="{FF2B5EF4-FFF2-40B4-BE49-F238E27FC236}">
                <a16:creationId xmlns:a16="http://schemas.microsoft.com/office/drawing/2014/main" id="{01D431CE-71F2-7E53-9B9A-E1A392531299}"/>
              </a:ext>
            </a:extLst>
          </p:cNvPr>
          <p:cNvSpPr/>
          <p:nvPr/>
        </p:nvSpPr>
        <p:spPr>
          <a:xfrm>
            <a:off x="8643187" y="2704129"/>
            <a:ext cx="724037" cy="724037"/>
          </a:xfrm>
          <a:prstGeom prst="ellips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25</a:t>
            </a:r>
            <a:endParaRPr lang="zh-CN" altLang="en-US" b="1" dirty="0"/>
          </a:p>
        </p:txBody>
      </p:sp>
      <p:sp>
        <p:nvSpPr>
          <p:cNvPr id="109" name="椭圆 108">
            <a:extLst>
              <a:ext uri="{FF2B5EF4-FFF2-40B4-BE49-F238E27FC236}">
                <a16:creationId xmlns:a16="http://schemas.microsoft.com/office/drawing/2014/main" id="{84526FFF-BF5B-8749-5551-F77AA561F0FC}"/>
              </a:ext>
            </a:extLst>
          </p:cNvPr>
          <p:cNvSpPr/>
          <p:nvPr/>
        </p:nvSpPr>
        <p:spPr>
          <a:xfrm>
            <a:off x="9776662" y="2704128"/>
            <a:ext cx="724037" cy="724037"/>
          </a:xfrm>
          <a:prstGeom prst="ellips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80</a:t>
            </a:r>
            <a:endParaRPr lang="zh-CN" altLang="en-US" b="1" dirty="0"/>
          </a:p>
        </p:txBody>
      </p:sp>
      <p:sp>
        <p:nvSpPr>
          <p:cNvPr id="110" name="椭圆 109">
            <a:extLst>
              <a:ext uri="{FF2B5EF4-FFF2-40B4-BE49-F238E27FC236}">
                <a16:creationId xmlns:a16="http://schemas.microsoft.com/office/drawing/2014/main" id="{42220ED5-3DAA-56DE-0AE5-EA77CB77F3B9}"/>
              </a:ext>
            </a:extLst>
          </p:cNvPr>
          <p:cNvSpPr/>
          <p:nvPr/>
        </p:nvSpPr>
        <p:spPr>
          <a:xfrm>
            <a:off x="10910135" y="2704128"/>
            <a:ext cx="724037" cy="724037"/>
          </a:xfrm>
          <a:prstGeom prst="ellips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443</a:t>
            </a:r>
            <a:endParaRPr lang="zh-CN" altLang="en-US" b="1" dirty="0"/>
          </a:p>
        </p:txBody>
      </p:sp>
      <p:grpSp>
        <p:nvGrpSpPr>
          <p:cNvPr id="27" name="组合 26">
            <a:extLst>
              <a:ext uri="{FF2B5EF4-FFF2-40B4-BE49-F238E27FC236}">
                <a16:creationId xmlns:a16="http://schemas.microsoft.com/office/drawing/2014/main" id="{273FB812-4CB7-D8FB-6D23-B417C4434969}"/>
              </a:ext>
            </a:extLst>
          </p:cNvPr>
          <p:cNvGrpSpPr/>
          <p:nvPr/>
        </p:nvGrpSpPr>
        <p:grpSpPr>
          <a:xfrm>
            <a:off x="919845" y="2181497"/>
            <a:ext cx="2266951" cy="522635"/>
            <a:chOff x="919845" y="2181497"/>
            <a:chExt cx="2266951" cy="522635"/>
          </a:xfrm>
        </p:grpSpPr>
        <p:cxnSp>
          <p:nvCxnSpPr>
            <p:cNvPr id="8" name="直接箭头连接符 7">
              <a:extLst>
                <a:ext uri="{FF2B5EF4-FFF2-40B4-BE49-F238E27FC236}">
                  <a16:creationId xmlns:a16="http://schemas.microsoft.com/office/drawing/2014/main" id="{CAC39D29-B4D7-5A69-F193-7974B1791B0B}"/>
                </a:ext>
              </a:extLst>
            </p:cNvPr>
            <p:cNvCxnSpPr>
              <a:stCxn id="98" idx="2"/>
              <a:endCxn id="6" idx="0"/>
            </p:cNvCxnSpPr>
            <p:nvPr/>
          </p:nvCxnSpPr>
          <p:spPr>
            <a:xfrm flipH="1">
              <a:off x="919845" y="2181497"/>
              <a:ext cx="1" cy="5226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B2441AD7-ECAD-172B-6C73-70756EFDF647}"/>
                </a:ext>
              </a:extLst>
            </p:cNvPr>
            <p:cNvCxnSpPr>
              <a:cxnSpLocks/>
              <a:stCxn id="99" idx="2"/>
              <a:endCxn id="102" idx="0"/>
            </p:cNvCxnSpPr>
            <p:nvPr/>
          </p:nvCxnSpPr>
          <p:spPr>
            <a:xfrm flipH="1">
              <a:off x="2053320" y="2181497"/>
              <a:ext cx="1" cy="5226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B93BE35C-C8FC-A005-ED2E-F24C1707BC38}"/>
                </a:ext>
              </a:extLst>
            </p:cNvPr>
            <p:cNvCxnSpPr>
              <a:cxnSpLocks/>
              <a:stCxn id="100" idx="2"/>
              <a:endCxn id="103" idx="0"/>
            </p:cNvCxnSpPr>
            <p:nvPr/>
          </p:nvCxnSpPr>
          <p:spPr>
            <a:xfrm flipH="1">
              <a:off x="3186795" y="2181497"/>
              <a:ext cx="1" cy="5226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组合 27">
            <a:extLst>
              <a:ext uri="{FF2B5EF4-FFF2-40B4-BE49-F238E27FC236}">
                <a16:creationId xmlns:a16="http://schemas.microsoft.com/office/drawing/2014/main" id="{405545AC-948D-34EA-9B53-80A664AEE941}"/>
              </a:ext>
            </a:extLst>
          </p:cNvPr>
          <p:cNvGrpSpPr/>
          <p:nvPr/>
        </p:nvGrpSpPr>
        <p:grpSpPr>
          <a:xfrm>
            <a:off x="6738256" y="2181497"/>
            <a:ext cx="4533899" cy="522632"/>
            <a:chOff x="6738256" y="2181497"/>
            <a:chExt cx="4533899" cy="522632"/>
          </a:xfrm>
        </p:grpSpPr>
        <p:cxnSp>
          <p:nvCxnSpPr>
            <p:cNvPr id="119" name="直接箭头连接符 118">
              <a:extLst>
                <a:ext uri="{FF2B5EF4-FFF2-40B4-BE49-F238E27FC236}">
                  <a16:creationId xmlns:a16="http://schemas.microsoft.com/office/drawing/2014/main" id="{38800397-7CE0-F206-37F7-2E85CE569112}"/>
                </a:ext>
              </a:extLst>
            </p:cNvPr>
            <p:cNvCxnSpPr>
              <a:cxnSpLocks/>
              <a:stCxn id="93" idx="2"/>
              <a:endCxn id="104" idx="0"/>
            </p:cNvCxnSpPr>
            <p:nvPr/>
          </p:nvCxnSpPr>
          <p:spPr>
            <a:xfrm flipH="1">
              <a:off x="6738256" y="2181497"/>
              <a:ext cx="1" cy="5226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114B1F9A-D42C-B080-CFE9-DAEB159EDEEE}"/>
                </a:ext>
              </a:extLst>
            </p:cNvPr>
            <p:cNvCxnSpPr>
              <a:cxnSpLocks/>
              <a:stCxn id="94" idx="2"/>
              <a:endCxn id="107" idx="0"/>
            </p:cNvCxnSpPr>
            <p:nvPr/>
          </p:nvCxnSpPr>
          <p:spPr>
            <a:xfrm flipH="1">
              <a:off x="7871731" y="2181497"/>
              <a:ext cx="1" cy="5226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AA1F3CCD-ED1D-8736-3C83-A1E565408B34}"/>
                </a:ext>
              </a:extLst>
            </p:cNvPr>
            <p:cNvCxnSpPr>
              <a:cxnSpLocks/>
              <a:stCxn id="97" idx="2"/>
              <a:endCxn id="108" idx="0"/>
            </p:cNvCxnSpPr>
            <p:nvPr/>
          </p:nvCxnSpPr>
          <p:spPr>
            <a:xfrm flipH="1">
              <a:off x="9005206" y="2181497"/>
              <a:ext cx="1" cy="5226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5C38B6DC-E3F0-4FEB-036F-F74804EC81AC}"/>
                </a:ext>
              </a:extLst>
            </p:cNvPr>
            <p:cNvCxnSpPr>
              <a:cxnSpLocks/>
              <a:stCxn id="96" idx="2"/>
              <a:endCxn id="109" idx="0"/>
            </p:cNvCxnSpPr>
            <p:nvPr/>
          </p:nvCxnSpPr>
          <p:spPr>
            <a:xfrm flipH="1">
              <a:off x="10138681" y="2181497"/>
              <a:ext cx="1" cy="5226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B51CE665-2D5D-1339-AEB2-20D5BE68B518}"/>
                </a:ext>
              </a:extLst>
            </p:cNvPr>
            <p:cNvCxnSpPr>
              <a:cxnSpLocks/>
              <a:stCxn id="92" idx="2"/>
              <a:endCxn id="110" idx="0"/>
            </p:cNvCxnSpPr>
            <p:nvPr/>
          </p:nvCxnSpPr>
          <p:spPr>
            <a:xfrm flipH="1">
              <a:off x="11272154" y="2181497"/>
              <a:ext cx="1" cy="5226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8" name="矩形 137">
            <a:extLst>
              <a:ext uri="{FF2B5EF4-FFF2-40B4-BE49-F238E27FC236}">
                <a16:creationId xmlns:a16="http://schemas.microsoft.com/office/drawing/2014/main" id="{5CDF410B-BCB5-AC8E-C63A-F0851B739260}"/>
              </a:ext>
            </a:extLst>
          </p:cNvPr>
          <p:cNvSpPr/>
          <p:nvPr/>
        </p:nvSpPr>
        <p:spPr>
          <a:xfrm>
            <a:off x="511629" y="4962814"/>
            <a:ext cx="11168737" cy="764177"/>
          </a:xfrm>
          <a:prstGeom prst="rect">
            <a:avLst/>
          </a:prstGeom>
          <a:solidFill>
            <a:schemeClr val="accent6"/>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CN" sz="2400" b="1" dirty="0">
              <a:solidFill>
                <a:schemeClr val="tx1"/>
              </a:solidFill>
            </a:endParaRPr>
          </a:p>
          <a:p>
            <a:pPr algn="ctr"/>
            <a:r>
              <a:rPr lang="en-US" altLang="zh-CN" sz="2400" b="1" dirty="0">
                <a:solidFill>
                  <a:schemeClr val="tx1"/>
                </a:solidFill>
              </a:rPr>
              <a:t>IP</a:t>
            </a:r>
            <a:endParaRPr lang="zh-CN" altLang="en-US" sz="2400" b="1" dirty="0">
              <a:solidFill>
                <a:schemeClr val="tx1"/>
              </a:solidFill>
            </a:endParaRPr>
          </a:p>
        </p:txBody>
      </p:sp>
      <p:sp>
        <p:nvSpPr>
          <p:cNvPr id="139" name="文本框 138">
            <a:extLst>
              <a:ext uri="{FF2B5EF4-FFF2-40B4-BE49-F238E27FC236}">
                <a16:creationId xmlns:a16="http://schemas.microsoft.com/office/drawing/2014/main" id="{54E14DA7-F4C0-64A7-F263-A38241E2307E}"/>
              </a:ext>
            </a:extLst>
          </p:cNvPr>
          <p:cNvSpPr txBox="1"/>
          <p:nvPr/>
        </p:nvSpPr>
        <p:spPr>
          <a:xfrm>
            <a:off x="511629" y="5001289"/>
            <a:ext cx="3083374" cy="369332"/>
          </a:xfrm>
          <a:prstGeom prst="rect">
            <a:avLst/>
          </a:prstGeom>
          <a:noFill/>
        </p:spPr>
        <p:txBody>
          <a:bodyPr wrap="square" rtlCol="0">
            <a:spAutoFit/>
          </a:bodyPr>
          <a:lstStyle/>
          <a:p>
            <a:pPr algn="ctr"/>
            <a:r>
              <a:rPr lang="zh-CN" altLang="en-US" b="1" dirty="0">
                <a:latin typeface="+mn-ea"/>
              </a:rPr>
              <a:t>协议字段值</a:t>
            </a:r>
            <a:r>
              <a:rPr lang="en-US" altLang="zh-CN" b="1" dirty="0">
                <a:latin typeface="+mn-ea"/>
              </a:rPr>
              <a:t>=17</a:t>
            </a:r>
            <a:endParaRPr lang="zh-CN" altLang="en-US" b="1" dirty="0">
              <a:latin typeface="+mn-ea"/>
            </a:endParaRPr>
          </a:p>
        </p:txBody>
      </p:sp>
      <p:sp>
        <p:nvSpPr>
          <p:cNvPr id="140" name="文本框 139">
            <a:extLst>
              <a:ext uri="{FF2B5EF4-FFF2-40B4-BE49-F238E27FC236}">
                <a16:creationId xmlns:a16="http://schemas.microsoft.com/office/drawing/2014/main" id="{D9C67768-F151-1A20-BA8A-EBD952EE162A}"/>
              </a:ext>
            </a:extLst>
          </p:cNvPr>
          <p:cNvSpPr txBox="1"/>
          <p:nvPr/>
        </p:nvSpPr>
        <p:spPr>
          <a:xfrm>
            <a:off x="6330042" y="5001289"/>
            <a:ext cx="5350324" cy="369332"/>
          </a:xfrm>
          <a:prstGeom prst="rect">
            <a:avLst/>
          </a:prstGeom>
          <a:noFill/>
        </p:spPr>
        <p:txBody>
          <a:bodyPr wrap="square" rtlCol="0">
            <a:spAutoFit/>
          </a:bodyPr>
          <a:lstStyle/>
          <a:p>
            <a:pPr algn="ctr"/>
            <a:r>
              <a:rPr lang="zh-CN" altLang="en-US" b="1" dirty="0">
                <a:latin typeface="+mn-ea"/>
              </a:rPr>
              <a:t>协议字段值</a:t>
            </a:r>
            <a:r>
              <a:rPr lang="en-US" altLang="zh-CN" b="1" dirty="0">
                <a:latin typeface="+mn-ea"/>
              </a:rPr>
              <a:t>=6</a:t>
            </a:r>
            <a:endParaRPr lang="zh-CN" altLang="en-US" b="1" dirty="0">
              <a:latin typeface="+mn-ea"/>
            </a:endParaRPr>
          </a:p>
        </p:txBody>
      </p:sp>
      <p:grpSp>
        <p:nvGrpSpPr>
          <p:cNvPr id="29" name="组合 28">
            <a:extLst>
              <a:ext uri="{FF2B5EF4-FFF2-40B4-BE49-F238E27FC236}">
                <a16:creationId xmlns:a16="http://schemas.microsoft.com/office/drawing/2014/main" id="{F33860AC-5609-5860-2C46-41D4A1493907}"/>
              </a:ext>
            </a:extLst>
          </p:cNvPr>
          <p:cNvGrpSpPr/>
          <p:nvPr/>
        </p:nvGrpSpPr>
        <p:grpSpPr>
          <a:xfrm>
            <a:off x="2053317" y="3810253"/>
            <a:ext cx="6943450" cy="1172631"/>
            <a:chOff x="2053317" y="3810253"/>
            <a:chExt cx="6943450" cy="1172631"/>
          </a:xfrm>
        </p:grpSpPr>
        <p:cxnSp>
          <p:nvCxnSpPr>
            <p:cNvPr id="141" name="直接箭头连接符 140">
              <a:extLst>
                <a:ext uri="{FF2B5EF4-FFF2-40B4-BE49-F238E27FC236}">
                  <a16:creationId xmlns:a16="http://schemas.microsoft.com/office/drawing/2014/main" id="{E45EAF20-34CB-EDC4-5AE3-228F28B15755}"/>
                </a:ext>
              </a:extLst>
            </p:cNvPr>
            <p:cNvCxnSpPr>
              <a:cxnSpLocks/>
            </p:cNvCxnSpPr>
            <p:nvPr/>
          </p:nvCxnSpPr>
          <p:spPr>
            <a:xfrm>
              <a:off x="2053317" y="3830323"/>
              <a:ext cx="0" cy="11525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接箭头连接符 141">
              <a:extLst>
                <a:ext uri="{FF2B5EF4-FFF2-40B4-BE49-F238E27FC236}">
                  <a16:creationId xmlns:a16="http://schemas.microsoft.com/office/drawing/2014/main" id="{30ABD54A-3659-9463-9391-46C51343908D}"/>
                </a:ext>
              </a:extLst>
            </p:cNvPr>
            <p:cNvCxnSpPr>
              <a:cxnSpLocks/>
            </p:cNvCxnSpPr>
            <p:nvPr/>
          </p:nvCxnSpPr>
          <p:spPr>
            <a:xfrm>
              <a:off x="8996767" y="3810253"/>
              <a:ext cx="0" cy="11525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3" name="矩形 142">
            <a:extLst>
              <a:ext uri="{FF2B5EF4-FFF2-40B4-BE49-F238E27FC236}">
                <a16:creationId xmlns:a16="http://schemas.microsoft.com/office/drawing/2014/main" id="{918C62C2-ACDC-1EBD-099C-CF8FA16CDAA0}"/>
              </a:ext>
            </a:extLst>
          </p:cNvPr>
          <p:cNvSpPr/>
          <p:nvPr/>
        </p:nvSpPr>
        <p:spPr>
          <a:xfrm>
            <a:off x="4591596" y="3899102"/>
            <a:ext cx="816429" cy="50945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OSPF</a:t>
            </a:r>
            <a:endParaRPr lang="zh-CN" altLang="en-US" b="1" dirty="0">
              <a:solidFill>
                <a:schemeClr val="tx1"/>
              </a:solidFill>
            </a:endParaRPr>
          </a:p>
        </p:txBody>
      </p:sp>
      <p:cxnSp>
        <p:nvCxnSpPr>
          <p:cNvPr id="144" name="直接箭头连接符 143">
            <a:extLst>
              <a:ext uri="{FF2B5EF4-FFF2-40B4-BE49-F238E27FC236}">
                <a16:creationId xmlns:a16="http://schemas.microsoft.com/office/drawing/2014/main" id="{0E1A575E-E7BB-D2DD-E444-AA9758D31624}"/>
              </a:ext>
            </a:extLst>
          </p:cNvPr>
          <p:cNvCxnSpPr>
            <a:cxnSpLocks/>
          </p:cNvCxnSpPr>
          <p:nvPr/>
        </p:nvCxnSpPr>
        <p:spPr>
          <a:xfrm>
            <a:off x="4999810" y="4406603"/>
            <a:ext cx="0" cy="5562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文本框 145">
            <a:extLst>
              <a:ext uri="{FF2B5EF4-FFF2-40B4-BE49-F238E27FC236}">
                <a16:creationId xmlns:a16="http://schemas.microsoft.com/office/drawing/2014/main" id="{3A6F7140-D168-C201-C63D-35607EB11209}"/>
              </a:ext>
            </a:extLst>
          </p:cNvPr>
          <p:cNvSpPr txBox="1"/>
          <p:nvPr/>
        </p:nvSpPr>
        <p:spPr>
          <a:xfrm>
            <a:off x="4037237" y="5001289"/>
            <a:ext cx="1850571" cy="369332"/>
          </a:xfrm>
          <a:prstGeom prst="rect">
            <a:avLst/>
          </a:prstGeom>
          <a:noFill/>
        </p:spPr>
        <p:txBody>
          <a:bodyPr wrap="square" rtlCol="0">
            <a:spAutoFit/>
          </a:bodyPr>
          <a:lstStyle/>
          <a:p>
            <a:pPr algn="ctr"/>
            <a:r>
              <a:rPr lang="zh-CN" altLang="en-US" b="1" dirty="0">
                <a:latin typeface="+mn-ea"/>
              </a:rPr>
              <a:t>协议字段值</a:t>
            </a:r>
            <a:r>
              <a:rPr lang="en-US" altLang="zh-CN" b="1" dirty="0">
                <a:latin typeface="+mn-ea"/>
              </a:rPr>
              <a:t>=89</a:t>
            </a:r>
            <a:endParaRPr lang="zh-CN" altLang="en-US" b="1" dirty="0">
              <a:latin typeface="+mn-ea"/>
            </a:endParaRPr>
          </a:p>
        </p:txBody>
      </p:sp>
      <p:grpSp>
        <p:nvGrpSpPr>
          <p:cNvPr id="5" name="组合 4">
            <a:extLst>
              <a:ext uri="{FF2B5EF4-FFF2-40B4-BE49-F238E27FC236}">
                <a16:creationId xmlns:a16="http://schemas.microsoft.com/office/drawing/2014/main" id="{2BCB53A7-CC83-17FD-9F5A-AC7CCC5FA638}"/>
              </a:ext>
            </a:extLst>
          </p:cNvPr>
          <p:cNvGrpSpPr/>
          <p:nvPr/>
        </p:nvGrpSpPr>
        <p:grpSpPr>
          <a:xfrm>
            <a:off x="304800" y="749300"/>
            <a:ext cx="6192344" cy="400110"/>
            <a:chOff x="424117" y="898245"/>
            <a:chExt cx="6192344" cy="400110"/>
          </a:xfrm>
        </p:grpSpPr>
        <p:sp>
          <p:nvSpPr>
            <p:cNvPr id="7" name="平行四边形 6">
              <a:extLst>
                <a:ext uri="{FF2B5EF4-FFF2-40B4-BE49-F238E27FC236}">
                  <a16:creationId xmlns:a16="http://schemas.microsoft.com/office/drawing/2014/main" id="{8C0AA639-9030-D861-065C-9ED6A86D7353}"/>
                </a:ext>
              </a:extLst>
            </p:cNvPr>
            <p:cNvSpPr/>
            <p:nvPr/>
          </p:nvSpPr>
          <p:spPr>
            <a:xfrm>
              <a:off x="424117" y="898245"/>
              <a:ext cx="67491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9" name="文本框 8">
              <a:extLst>
                <a:ext uri="{FF2B5EF4-FFF2-40B4-BE49-F238E27FC236}">
                  <a16:creationId xmlns:a16="http://schemas.microsoft.com/office/drawing/2014/main" id="{E0DF9BA3-B78F-C760-CCC1-F957BE6DABE0}"/>
                </a:ext>
              </a:extLst>
            </p:cNvPr>
            <p:cNvSpPr txBox="1"/>
            <p:nvPr/>
          </p:nvSpPr>
          <p:spPr>
            <a:xfrm>
              <a:off x="1099031" y="898245"/>
              <a:ext cx="5517430" cy="400110"/>
            </a:xfrm>
            <a:prstGeom prst="rect">
              <a:avLst/>
            </a:prstGeom>
            <a:noFill/>
          </p:spPr>
          <p:txBody>
            <a:bodyPr wrap="square" rtlCol="0">
              <a:spAutoFit/>
            </a:bodyPr>
            <a:lstStyle/>
            <a:p>
              <a:r>
                <a:rPr lang="zh-CN" altLang="en-US" sz="2000" b="1" dirty="0"/>
                <a:t>发送方的复用和接收方的分用</a:t>
              </a:r>
            </a:p>
          </p:txBody>
        </p:sp>
      </p:grpSp>
    </p:spTree>
    <p:custDataLst>
      <p:tags r:id="rId1"/>
    </p:custDataLst>
    <p:extLst>
      <p:ext uri="{BB962C8B-B14F-4D97-AF65-F5344CB8AC3E}">
        <p14:creationId xmlns:p14="http://schemas.microsoft.com/office/powerpoint/2010/main" val="146992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800" decel="100000"/>
                                        <p:tgtEl>
                                          <p:spTgt spid="98"/>
                                        </p:tgtEl>
                                      </p:cBhvr>
                                    </p:animEffect>
                                    <p:anim calcmode="lin" valueType="num">
                                      <p:cBhvr>
                                        <p:cTn id="8" dur="800" decel="100000" fill="hold"/>
                                        <p:tgtEl>
                                          <p:spTgt spid="98"/>
                                        </p:tgtEl>
                                        <p:attrNameLst>
                                          <p:attrName>style.rotation</p:attrName>
                                        </p:attrNameLst>
                                      </p:cBhvr>
                                      <p:tavLst>
                                        <p:tav tm="0">
                                          <p:val>
                                            <p:fltVal val="-90"/>
                                          </p:val>
                                        </p:tav>
                                        <p:tav tm="100000">
                                          <p:val>
                                            <p:fltVal val="0"/>
                                          </p:val>
                                        </p:tav>
                                      </p:tavLst>
                                    </p:anim>
                                    <p:anim calcmode="lin" valueType="num">
                                      <p:cBhvr>
                                        <p:cTn id="9" dur="800" decel="100000" fill="hold"/>
                                        <p:tgtEl>
                                          <p:spTgt spid="98"/>
                                        </p:tgtEl>
                                        <p:attrNameLst>
                                          <p:attrName>ppt_x</p:attrName>
                                        </p:attrNameLst>
                                      </p:cBhvr>
                                      <p:tavLst>
                                        <p:tav tm="0">
                                          <p:val>
                                            <p:strVal val="#ppt_x+0.4"/>
                                          </p:val>
                                        </p:tav>
                                        <p:tav tm="100000">
                                          <p:val>
                                            <p:strVal val="#ppt_x-0.05"/>
                                          </p:val>
                                        </p:tav>
                                      </p:tavLst>
                                    </p:anim>
                                    <p:anim calcmode="lin" valueType="num">
                                      <p:cBhvr>
                                        <p:cTn id="10" dur="800" decel="100000" fill="hold"/>
                                        <p:tgtEl>
                                          <p:spTgt spid="9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9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98"/>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fade">
                                      <p:cBhvr>
                                        <p:cTn id="15" dur="800" decel="100000"/>
                                        <p:tgtEl>
                                          <p:spTgt spid="99"/>
                                        </p:tgtEl>
                                      </p:cBhvr>
                                    </p:animEffect>
                                    <p:anim calcmode="lin" valueType="num">
                                      <p:cBhvr>
                                        <p:cTn id="16" dur="800" decel="100000" fill="hold"/>
                                        <p:tgtEl>
                                          <p:spTgt spid="99"/>
                                        </p:tgtEl>
                                        <p:attrNameLst>
                                          <p:attrName>style.rotation</p:attrName>
                                        </p:attrNameLst>
                                      </p:cBhvr>
                                      <p:tavLst>
                                        <p:tav tm="0">
                                          <p:val>
                                            <p:fltVal val="-90"/>
                                          </p:val>
                                        </p:tav>
                                        <p:tav tm="100000">
                                          <p:val>
                                            <p:fltVal val="0"/>
                                          </p:val>
                                        </p:tav>
                                      </p:tavLst>
                                    </p:anim>
                                    <p:anim calcmode="lin" valueType="num">
                                      <p:cBhvr>
                                        <p:cTn id="17" dur="800" decel="100000" fill="hold"/>
                                        <p:tgtEl>
                                          <p:spTgt spid="99"/>
                                        </p:tgtEl>
                                        <p:attrNameLst>
                                          <p:attrName>ppt_x</p:attrName>
                                        </p:attrNameLst>
                                      </p:cBhvr>
                                      <p:tavLst>
                                        <p:tav tm="0">
                                          <p:val>
                                            <p:strVal val="#ppt_x+0.4"/>
                                          </p:val>
                                        </p:tav>
                                        <p:tav tm="100000">
                                          <p:val>
                                            <p:strVal val="#ppt_x-0.05"/>
                                          </p:val>
                                        </p:tav>
                                      </p:tavLst>
                                    </p:anim>
                                    <p:anim calcmode="lin" valueType="num">
                                      <p:cBhvr>
                                        <p:cTn id="18" dur="800" decel="100000" fill="hold"/>
                                        <p:tgtEl>
                                          <p:spTgt spid="99"/>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99"/>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99"/>
                                        </p:tgtEl>
                                        <p:attrNameLst>
                                          <p:attrName>ppt_y</p:attrName>
                                        </p:attrNameLst>
                                      </p:cBhvr>
                                      <p:tavLst>
                                        <p:tav tm="0">
                                          <p:val>
                                            <p:strVal val="#ppt_y+0.1"/>
                                          </p:val>
                                        </p:tav>
                                        <p:tav tm="100000">
                                          <p:val>
                                            <p:strVal val="#ppt_y"/>
                                          </p:val>
                                        </p:tav>
                                      </p:tavLst>
                                    </p:anim>
                                  </p:childTnLst>
                                </p:cTn>
                              </p:par>
                              <p:par>
                                <p:cTn id="21" presetID="30" presetClass="entr" presetSubtype="0"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animEffect transition="in" filter="fade">
                                      <p:cBhvr>
                                        <p:cTn id="23" dur="800" decel="100000"/>
                                        <p:tgtEl>
                                          <p:spTgt spid="100"/>
                                        </p:tgtEl>
                                      </p:cBhvr>
                                    </p:animEffect>
                                    <p:anim calcmode="lin" valueType="num">
                                      <p:cBhvr>
                                        <p:cTn id="24" dur="800" decel="100000" fill="hold"/>
                                        <p:tgtEl>
                                          <p:spTgt spid="100"/>
                                        </p:tgtEl>
                                        <p:attrNameLst>
                                          <p:attrName>style.rotation</p:attrName>
                                        </p:attrNameLst>
                                      </p:cBhvr>
                                      <p:tavLst>
                                        <p:tav tm="0">
                                          <p:val>
                                            <p:fltVal val="-90"/>
                                          </p:val>
                                        </p:tav>
                                        <p:tav tm="100000">
                                          <p:val>
                                            <p:fltVal val="0"/>
                                          </p:val>
                                        </p:tav>
                                      </p:tavLst>
                                    </p:anim>
                                    <p:anim calcmode="lin" valueType="num">
                                      <p:cBhvr>
                                        <p:cTn id="25" dur="800" decel="100000" fill="hold"/>
                                        <p:tgtEl>
                                          <p:spTgt spid="100"/>
                                        </p:tgtEl>
                                        <p:attrNameLst>
                                          <p:attrName>ppt_x</p:attrName>
                                        </p:attrNameLst>
                                      </p:cBhvr>
                                      <p:tavLst>
                                        <p:tav tm="0">
                                          <p:val>
                                            <p:strVal val="#ppt_x+0.4"/>
                                          </p:val>
                                        </p:tav>
                                        <p:tav tm="100000">
                                          <p:val>
                                            <p:strVal val="#ppt_x-0.05"/>
                                          </p:val>
                                        </p:tav>
                                      </p:tavLst>
                                    </p:anim>
                                    <p:anim calcmode="lin" valueType="num">
                                      <p:cBhvr>
                                        <p:cTn id="26" dur="800" decel="100000" fill="hold"/>
                                        <p:tgtEl>
                                          <p:spTgt spid="100"/>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100"/>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100"/>
                                        </p:tgtEl>
                                        <p:attrNameLst>
                                          <p:attrName>ppt_y</p:attrName>
                                        </p:attrNameLst>
                                      </p:cBhvr>
                                      <p:tavLst>
                                        <p:tav tm="0">
                                          <p:val>
                                            <p:strVal val="#ppt_y+0.1"/>
                                          </p:val>
                                        </p:tav>
                                        <p:tav tm="100000">
                                          <p:val>
                                            <p:strVal val="#ppt_y"/>
                                          </p:val>
                                        </p:tav>
                                      </p:tavLst>
                                    </p:anim>
                                  </p:childTnLst>
                                </p:cTn>
                              </p:par>
                              <p:par>
                                <p:cTn id="29" presetID="30" presetClass="entr" presetSubtype="0" fill="hold" grpId="0" nodeType="withEffect">
                                  <p:stCondLst>
                                    <p:cond delay="0"/>
                                  </p:stCondLst>
                                  <p:childTnLst>
                                    <p:set>
                                      <p:cBhvr>
                                        <p:cTn id="30" dur="1" fill="hold">
                                          <p:stCondLst>
                                            <p:cond delay="0"/>
                                          </p:stCondLst>
                                        </p:cTn>
                                        <p:tgtEl>
                                          <p:spTgt spid="93"/>
                                        </p:tgtEl>
                                        <p:attrNameLst>
                                          <p:attrName>style.visibility</p:attrName>
                                        </p:attrNameLst>
                                      </p:cBhvr>
                                      <p:to>
                                        <p:strVal val="visible"/>
                                      </p:to>
                                    </p:set>
                                    <p:animEffect transition="in" filter="fade">
                                      <p:cBhvr>
                                        <p:cTn id="31" dur="800" decel="100000"/>
                                        <p:tgtEl>
                                          <p:spTgt spid="93"/>
                                        </p:tgtEl>
                                      </p:cBhvr>
                                    </p:animEffect>
                                    <p:anim calcmode="lin" valueType="num">
                                      <p:cBhvr>
                                        <p:cTn id="32" dur="800" decel="100000" fill="hold"/>
                                        <p:tgtEl>
                                          <p:spTgt spid="93"/>
                                        </p:tgtEl>
                                        <p:attrNameLst>
                                          <p:attrName>style.rotation</p:attrName>
                                        </p:attrNameLst>
                                      </p:cBhvr>
                                      <p:tavLst>
                                        <p:tav tm="0">
                                          <p:val>
                                            <p:fltVal val="-90"/>
                                          </p:val>
                                        </p:tav>
                                        <p:tav tm="100000">
                                          <p:val>
                                            <p:fltVal val="0"/>
                                          </p:val>
                                        </p:tav>
                                      </p:tavLst>
                                    </p:anim>
                                    <p:anim calcmode="lin" valueType="num">
                                      <p:cBhvr>
                                        <p:cTn id="33" dur="800" decel="100000" fill="hold"/>
                                        <p:tgtEl>
                                          <p:spTgt spid="93"/>
                                        </p:tgtEl>
                                        <p:attrNameLst>
                                          <p:attrName>ppt_x</p:attrName>
                                        </p:attrNameLst>
                                      </p:cBhvr>
                                      <p:tavLst>
                                        <p:tav tm="0">
                                          <p:val>
                                            <p:strVal val="#ppt_x+0.4"/>
                                          </p:val>
                                        </p:tav>
                                        <p:tav tm="100000">
                                          <p:val>
                                            <p:strVal val="#ppt_x-0.05"/>
                                          </p:val>
                                        </p:tav>
                                      </p:tavLst>
                                    </p:anim>
                                    <p:anim calcmode="lin" valueType="num">
                                      <p:cBhvr>
                                        <p:cTn id="34" dur="800" decel="100000" fill="hold"/>
                                        <p:tgtEl>
                                          <p:spTgt spid="93"/>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93"/>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93"/>
                                        </p:tgtEl>
                                        <p:attrNameLst>
                                          <p:attrName>ppt_y</p:attrName>
                                        </p:attrNameLst>
                                      </p:cBhvr>
                                      <p:tavLst>
                                        <p:tav tm="0">
                                          <p:val>
                                            <p:strVal val="#ppt_y+0.1"/>
                                          </p:val>
                                        </p:tav>
                                        <p:tav tm="100000">
                                          <p:val>
                                            <p:strVal val="#ppt_y"/>
                                          </p:val>
                                        </p:tav>
                                      </p:tavLst>
                                    </p:anim>
                                  </p:childTnLst>
                                </p:cTn>
                              </p:par>
                              <p:par>
                                <p:cTn id="37" presetID="30" presetClass="entr" presetSubtype="0" fill="hold" grpId="0" nodeType="withEffect">
                                  <p:stCondLst>
                                    <p:cond delay="0"/>
                                  </p:stCondLst>
                                  <p:childTnLst>
                                    <p:set>
                                      <p:cBhvr>
                                        <p:cTn id="38" dur="1" fill="hold">
                                          <p:stCondLst>
                                            <p:cond delay="0"/>
                                          </p:stCondLst>
                                        </p:cTn>
                                        <p:tgtEl>
                                          <p:spTgt spid="94"/>
                                        </p:tgtEl>
                                        <p:attrNameLst>
                                          <p:attrName>style.visibility</p:attrName>
                                        </p:attrNameLst>
                                      </p:cBhvr>
                                      <p:to>
                                        <p:strVal val="visible"/>
                                      </p:to>
                                    </p:set>
                                    <p:animEffect transition="in" filter="fade">
                                      <p:cBhvr>
                                        <p:cTn id="39" dur="800" decel="100000"/>
                                        <p:tgtEl>
                                          <p:spTgt spid="94"/>
                                        </p:tgtEl>
                                      </p:cBhvr>
                                    </p:animEffect>
                                    <p:anim calcmode="lin" valueType="num">
                                      <p:cBhvr>
                                        <p:cTn id="40" dur="800" decel="100000" fill="hold"/>
                                        <p:tgtEl>
                                          <p:spTgt spid="94"/>
                                        </p:tgtEl>
                                        <p:attrNameLst>
                                          <p:attrName>style.rotation</p:attrName>
                                        </p:attrNameLst>
                                      </p:cBhvr>
                                      <p:tavLst>
                                        <p:tav tm="0">
                                          <p:val>
                                            <p:fltVal val="-90"/>
                                          </p:val>
                                        </p:tav>
                                        <p:tav tm="100000">
                                          <p:val>
                                            <p:fltVal val="0"/>
                                          </p:val>
                                        </p:tav>
                                      </p:tavLst>
                                    </p:anim>
                                    <p:anim calcmode="lin" valueType="num">
                                      <p:cBhvr>
                                        <p:cTn id="41" dur="800" decel="100000" fill="hold"/>
                                        <p:tgtEl>
                                          <p:spTgt spid="94"/>
                                        </p:tgtEl>
                                        <p:attrNameLst>
                                          <p:attrName>ppt_x</p:attrName>
                                        </p:attrNameLst>
                                      </p:cBhvr>
                                      <p:tavLst>
                                        <p:tav tm="0">
                                          <p:val>
                                            <p:strVal val="#ppt_x+0.4"/>
                                          </p:val>
                                        </p:tav>
                                        <p:tav tm="100000">
                                          <p:val>
                                            <p:strVal val="#ppt_x-0.05"/>
                                          </p:val>
                                        </p:tav>
                                      </p:tavLst>
                                    </p:anim>
                                    <p:anim calcmode="lin" valueType="num">
                                      <p:cBhvr>
                                        <p:cTn id="42" dur="800" decel="100000" fill="hold"/>
                                        <p:tgtEl>
                                          <p:spTgt spid="94"/>
                                        </p:tgtEl>
                                        <p:attrNameLst>
                                          <p:attrName>ppt_y</p:attrName>
                                        </p:attrNameLst>
                                      </p:cBhvr>
                                      <p:tavLst>
                                        <p:tav tm="0">
                                          <p:val>
                                            <p:strVal val="#ppt_y-0.4"/>
                                          </p:val>
                                        </p:tav>
                                        <p:tav tm="100000">
                                          <p:val>
                                            <p:strVal val="#ppt_y+0.1"/>
                                          </p:val>
                                        </p:tav>
                                      </p:tavLst>
                                    </p:anim>
                                    <p:anim calcmode="lin" valueType="num">
                                      <p:cBhvr>
                                        <p:cTn id="43" dur="200" accel="100000" fill="hold">
                                          <p:stCondLst>
                                            <p:cond delay="800"/>
                                          </p:stCondLst>
                                        </p:cTn>
                                        <p:tgtEl>
                                          <p:spTgt spid="94"/>
                                        </p:tgtEl>
                                        <p:attrNameLst>
                                          <p:attrName>ppt_x</p:attrName>
                                        </p:attrNameLst>
                                      </p:cBhvr>
                                      <p:tavLst>
                                        <p:tav tm="0">
                                          <p:val>
                                            <p:strVal val="#ppt_x-0.05"/>
                                          </p:val>
                                        </p:tav>
                                        <p:tav tm="100000">
                                          <p:val>
                                            <p:strVal val="#ppt_x"/>
                                          </p:val>
                                        </p:tav>
                                      </p:tavLst>
                                    </p:anim>
                                    <p:anim calcmode="lin" valueType="num">
                                      <p:cBhvr>
                                        <p:cTn id="44" dur="200" accel="100000" fill="hold">
                                          <p:stCondLst>
                                            <p:cond delay="800"/>
                                          </p:stCondLst>
                                        </p:cTn>
                                        <p:tgtEl>
                                          <p:spTgt spid="94"/>
                                        </p:tgtEl>
                                        <p:attrNameLst>
                                          <p:attrName>ppt_y</p:attrName>
                                        </p:attrNameLst>
                                      </p:cBhvr>
                                      <p:tavLst>
                                        <p:tav tm="0">
                                          <p:val>
                                            <p:strVal val="#ppt_y+0.1"/>
                                          </p:val>
                                        </p:tav>
                                        <p:tav tm="100000">
                                          <p:val>
                                            <p:strVal val="#ppt_y"/>
                                          </p:val>
                                        </p:tav>
                                      </p:tavLst>
                                    </p:anim>
                                  </p:childTnLst>
                                </p:cTn>
                              </p:par>
                              <p:par>
                                <p:cTn id="45" presetID="30" presetClass="entr" presetSubtype="0" fill="hold" grpId="0" nodeType="withEffect">
                                  <p:stCondLst>
                                    <p:cond delay="0"/>
                                  </p:stCondLst>
                                  <p:childTnLst>
                                    <p:set>
                                      <p:cBhvr>
                                        <p:cTn id="46" dur="1" fill="hold">
                                          <p:stCondLst>
                                            <p:cond delay="0"/>
                                          </p:stCondLst>
                                        </p:cTn>
                                        <p:tgtEl>
                                          <p:spTgt spid="97"/>
                                        </p:tgtEl>
                                        <p:attrNameLst>
                                          <p:attrName>style.visibility</p:attrName>
                                        </p:attrNameLst>
                                      </p:cBhvr>
                                      <p:to>
                                        <p:strVal val="visible"/>
                                      </p:to>
                                    </p:set>
                                    <p:animEffect transition="in" filter="fade">
                                      <p:cBhvr>
                                        <p:cTn id="47" dur="800" decel="100000"/>
                                        <p:tgtEl>
                                          <p:spTgt spid="97"/>
                                        </p:tgtEl>
                                      </p:cBhvr>
                                    </p:animEffect>
                                    <p:anim calcmode="lin" valueType="num">
                                      <p:cBhvr>
                                        <p:cTn id="48" dur="800" decel="100000" fill="hold"/>
                                        <p:tgtEl>
                                          <p:spTgt spid="97"/>
                                        </p:tgtEl>
                                        <p:attrNameLst>
                                          <p:attrName>style.rotation</p:attrName>
                                        </p:attrNameLst>
                                      </p:cBhvr>
                                      <p:tavLst>
                                        <p:tav tm="0">
                                          <p:val>
                                            <p:fltVal val="-90"/>
                                          </p:val>
                                        </p:tav>
                                        <p:tav tm="100000">
                                          <p:val>
                                            <p:fltVal val="0"/>
                                          </p:val>
                                        </p:tav>
                                      </p:tavLst>
                                    </p:anim>
                                    <p:anim calcmode="lin" valueType="num">
                                      <p:cBhvr>
                                        <p:cTn id="49" dur="800" decel="100000" fill="hold"/>
                                        <p:tgtEl>
                                          <p:spTgt spid="97"/>
                                        </p:tgtEl>
                                        <p:attrNameLst>
                                          <p:attrName>ppt_x</p:attrName>
                                        </p:attrNameLst>
                                      </p:cBhvr>
                                      <p:tavLst>
                                        <p:tav tm="0">
                                          <p:val>
                                            <p:strVal val="#ppt_x+0.4"/>
                                          </p:val>
                                        </p:tav>
                                        <p:tav tm="100000">
                                          <p:val>
                                            <p:strVal val="#ppt_x-0.05"/>
                                          </p:val>
                                        </p:tav>
                                      </p:tavLst>
                                    </p:anim>
                                    <p:anim calcmode="lin" valueType="num">
                                      <p:cBhvr>
                                        <p:cTn id="50" dur="800" decel="100000" fill="hold"/>
                                        <p:tgtEl>
                                          <p:spTgt spid="97"/>
                                        </p:tgtEl>
                                        <p:attrNameLst>
                                          <p:attrName>ppt_y</p:attrName>
                                        </p:attrNameLst>
                                      </p:cBhvr>
                                      <p:tavLst>
                                        <p:tav tm="0">
                                          <p:val>
                                            <p:strVal val="#ppt_y-0.4"/>
                                          </p:val>
                                        </p:tav>
                                        <p:tav tm="100000">
                                          <p:val>
                                            <p:strVal val="#ppt_y+0.1"/>
                                          </p:val>
                                        </p:tav>
                                      </p:tavLst>
                                    </p:anim>
                                    <p:anim calcmode="lin" valueType="num">
                                      <p:cBhvr>
                                        <p:cTn id="51" dur="200" accel="100000" fill="hold">
                                          <p:stCondLst>
                                            <p:cond delay="800"/>
                                          </p:stCondLst>
                                        </p:cTn>
                                        <p:tgtEl>
                                          <p:spTgt spid="97"/>
                                        </p:tgtEl>
                                        <p:attrNameLst>
                                          <p:attrName>ppt_x</p:attrName>
                                        </p:attrNameLst>
                                      </p:cBhvr>
                                      <p:tavLst>
                                        <p:tav tm="0">
                                          <p:val>
                                            <p:strVal val="#ppt_x-0.05"/>
                                          </p:val>
                                        </p:tav>
                                        <p:tav tm="100000">
                                          <p:val>
                                            <p:strVal val="#ppt_x"/>
                                          </p:val>
                                        </p:tav>
                                      </p:tavLst>
                                    </p:anim>
                                    <p:anim calcmode="lin" valueType="num">
                                      <p:cBhvr>
                                        <p:cTn id="52" dur="200" accel="100000" fill="hold">
                                          <p:stCondLst>
                                            <p:cond delay="800"/>
                                          </p:stCondLst>
                                        </p:cTn>
                                        <p:tgtEl>
                                          <p:spTgt spid="97"/>
                                        </p:tgtEl>
                                        <p:attrNameLst>
                                          <p:attrName>ppt_y</p:attrName>
                                        </p:attrNameLst>
                                      </p:cBhvr>
                                      <p:tavLst>
                                        <p:tav tm="0">
                                          <p:val>
                                            <p:strVal val="#ppt_y+0.1"/>
                                          </p:val>
                                        </p:tav>
                                        <p:tav tm="100000">
                                          <p:val>
                                            <p:strVal val="#ppt_y"/>
                                          </p:val>
                                        </p:tav>
                                      </p:tavLst>
                                    </p:anim>
                                  </p:childTnLst>
                                </p:cTn>
                              </p:par>
                              <p:par>
                                <p:cTn id="53" presetID="30" presetClass="entr" presetSubtype="0" fill="hold" grpId="0" nodeType="with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fade">
                                      <p:cBhvr>
                                        <p:cTn id="55" dur="800" decel="100000"/>
                                        <p:tgtEl>
                                          <p:spTgt spid="96"/>
                                        </p:tgtEl>
                                      </p:cBhvr>
                                    </p:animEffect>
                                    <p:anim calcmode="lin" valueType="num">
                                      <p:cBhvr>
                                        <p:cTn id="56" dur="800" decel="100000" fill="hold"/>
                                        <p:tgtEl>
                                          <p:spTgt spid="96"/>
                                        </p:tgtEl>
                                        <p:attrNameLst>
                                          <p:attrName>style.rotation</p:attrName>
                                        </p:attrNameLst>
                                      </p:cBhvr>
                                      <p:tavLst>
                                        <p:tav tm="0">
                                          <p:val>
                                            <p:fltVal val="-90"/>
                                          </p:val>
                                        </p:tav>
                                        <p:tav tm="100000">
                                          <p:val>
                                            <p:fltVal val="0"/>
                                          </p:val>
                                        </p:tav>
                                      </p:tavLst>
                                    </p:anim>
                                    <p:anim calcmode="lin" valueType="num">
                                      <p:cBhvr>
                                        <p:cTn id="57" dur="800" decel="100000" fill="hold"/>
                                        <p:tgtEl>
                                          <p:spTgt spid="96"/>
                                        </p:tgtEl>
                                        <p:attrNameLst>
                                          <p:attrName>ppt_x</p:attrName>
                                        </p:attrNameLst>
                                      </p:cBhvr>
                                      <p:tavLst>
                                        <p:tav tm="0">
                                          <p:val>
                                            <p:strVal val="#ppt_x+0.4"/>
                                          </p:val>
                                        </p:tav>
                                        <p:tav tm="100000">
                                          <p:val>
                                            <p:strVal val="#ppt_x-0.05"/>
                                          </p:val>
                                        </p:tav>
                                      </p:tavLst>
                                    </p:anim>
                                    <p:anim calcmode="lin" valueType="num">
                                      <p:cBhvr>
                                        <p:cTn id="58" dur="800" decel="100000" fill="hold"/>
                                        <p:tgtEl>
                                          <p:spTgt spid="96"/>
                                        </p:tgtEl>
                                        <p:attrNameLst>
                                          <p:attrName>ppt_y</p:attrName>
                                        </p:attrNameLst>
                                      </p:cBhvr>
                                      <p:tavLst>
                                        <p:tav tm="0">
                                          <p:val>
                                            <p:strVal val="#ppt_y-0.4"/>
                                          </p:val>
                                        </p:tav>
                                        <p:tav tm="100000">
                                          <p:val>
                                            <p:strVal val="#ppt_y+0.1"/>
                                          </p:val>
                                        </p:tav>
                                      </p:tavLst>
                                    </p:anim>
                                    <p:anim calcmode="lin" valueType="num">
                                      <p:cBhvr>
                                        <p:cTn id="59" dur="200" accel="100000" fill="hold">
                                          <p:stCondLst>
                                            <p:cond delay="800"/>
                                          </p:stCondLst>
                                        </p:cTn>
                                        <p:tgtEl>
                                          <p:spTgt spid="96"/>
                                        </p:tgtEl>
                                        <p:attrNameLst>
                                          <p:attrName>ppt_x</p:attrName>
                                        </p:attrNameLst>
                                      </p:cBhvr>
                                      <p:tavLst>
                                        <p:tav tm="0">
                                          <p:val>
                                            <p:strVal val="#ppt_x-0.05"/>
                                          </p:val>
                                        </p:tav>
                                        <p:tav tm="100000">
                                          <p:val>
                                            <p:strVal val="#ppt_x"/>
                                          </p:val>
                                        </p:tav>
                                      </p:tavLst>
                                    </p:anim>
                                    <p:anim calcmode="lin" valueType="num">
                                      <p:cBhvr>
                                        <p:cTn id="60" dur="200" accel="100000" fill="hold">
                                          <p:stCondLst>
                                            <p:cond delay="800"/>
                                          </p:stCondLst>
                                        </p:cTn>
                                        <p:tgtEl>
                                          <p:spTgt spid="96"/>
                                        </p:tgtEl>
                                        <p:attrNameLst>
                                          <p:attrName>ppt_y</p:attrName>
                                        </p:attrNameLst>
                                      </p:cBhvr>
                                      <p:tavLst>
                                        <p:tav tm="0">
                                          <p:val>
                                            <p:strVal val="#ppt_y+0.1"/>
                                          </p:val>
                                        </p:tav>
                                        <p:tav tm="100000">
                                          <p:val>
                                            <p:strVal val="#ppt_y"/>
                                          </p:val>
                                        </p:tav>
                                      </p:tavLst>
                                    </p:anim>
                                  </p:childTnLst>
                                </p:cTn>
                              </p:par>
                              <p:par>
                                <p:cTn id="61" presetID="30"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fade">
                                      <p:cBhvr>
                                        <p:cTn id="63" dur="800" decel="100000"/>
                                        <p:tgtEl>
                                          <p:spTgt spid="92"/>
                                        </p:tgtEl>
                                      </p:cBhvr>
                                    </p:animEffect>
                                    <p:anim calcmode="lin" valueType="num">
                                      <p:cBhvr>
                                        <p:cTn id="64" dur="800" decel="100000" fill="hold"/>
                                        <p:tgtEl>
                                          <p:spTgt spid="92"/>
                                        </p:tgtEl>
                                        <p:attrNameLst>
                                          <p:attrName>style.rotation</p:attrName>
                                        </p:attrNameLst>
                                      </p:cBhvr>
                                      <p:tavLst>
                                        <p:tav tm="0">
                                          <p:val>
                                            <p:fltVal val="-90"/>
                                          </p:val>
                                        </p:tav>
                                        <p:tav tm="100000">
                                          <p:val>
                                            <p:fltVal val="0"/>
                                          </p:val>
                                        </p:tav>
                                      </p:tavLst>
                                    </p:anim>
                                    <p:anim calcmode="lin" valueType="num">
                                      <p:cBhvr>
                                        <p:cTn id="65" dur="800" decel="100000" fill="hold"/>
                                        <p:tgtEl>
                                          <p:spTgt spid="92"/>
                                        </p:tgtEl>
                                        <p:attrNameLst>
                                          <p:attrName>ppt_x</p:attrName>
                                        </p:attrNameLst>
                                      </p:cBhvr>
                                      <p:tavLst>
                                        <p:tav tm="0">
                                          <p:val>
                                            <p:strVal val="#ppt_x+0.4"/>
                                          </p:val>
                                        </p:tav>
                                        <p:tav tm="100000">
                                          <p:val>
                                            <p:strVal val="#ppt_x-0.05"/>
                                          </p:val>
                                        </p:tav>
                                      </p:tavLst>
                                    </p:anim>
                                    <p:anim calcmode="lin" valueType="num">
                                      <p:cBhvr>
                                        <p:cTn id="66" dur="800" decel="100000" fill="hold"/>
                                        <p:tgtEl>
                                          <p:spTgt spid="92"/>
                                        </p:tgtEl>
                                        <p:attrNameLst>
                                          <p:attrName>ppt_y</p:attrName>
                                        </p:attrNameLst>
                                      </p:cBhvr>
                                      <p:tavLst>
                                        <p:tav tm="0">
                                          <p:val>
                                            <p:strVal val="#ppt_y-0.4"/>
                                          </p:val>
                                        </p:tav>
                                        <p:tav tm="100000">
                                          <p:val>
                                            <p:strVal val="#ppt_y+0.1"/>
                                          </p:val>
                                        </p:tav>
                                      </p:tavLst>
                                    </p:anim>
                                    <p:anim calcmode="lin" valueType="num">
                                      <p:cBhvr>
                                        <p:cTn id="67" dur="200" accel="100000" fill="hold">
                                          <p:stCondLst>
                                            <p:cond delay="800"/>
                                          </p:stCondLst>
                                        </p:cTn>
                                        <p:tgtEl>
                                          <p:spTgt spid="92"/>
                                        </p:tgtEl>
                                        <p:attrNameLst>
                                          <p:attrName>ppt_x</p:attrName>
                                        </p:attrNameLst>
                                      </p:cBhvr>
                                      <p:tavLst>
                                        <p:tav tm="0">
                                          <p:val>
                                            <p:strVal val="#ppt_x-0.05"/>
                                          </p:val>
                                        </p:tav>
                                        <p:tav tm="100000">
                                          <p:val>
                                            <p:strVal val="#ppt_x"/>
                                          </p:val>
                                        </p:tav>
                                      </p:tavLst>
                                    </p:anim>
                                    <p:anim calcmode="lin" valueType="num">
                                      <p:cBhvr>
                                        <p:cTn id="68" dur="200" accel="100000" fill="hold">
                                          <p:stCondLst>
                                            <p:cond delay="800"/>
                                          </p:stCondLst>
                                        </p:cTn>
                                        <p:tgtEl>
                                          <p:spTgt spid="92"/>
                                        </p:tgtEl>
                                        <p:attrNameLst>
                                          <p:attrName>ppt_y</p:attrName>
                                        </p:attrNameLst>
                                      </p:cBhvr>
                                      <p:tavLst>
                                        <p:tav tm="0">
                                          <p:val>
                                            <p:strVal val="#ppt_y+0.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wipe(up)">
                                      <p:cBhvr>
                                        <p:cTn id="73" dur="500"/>
                                        <p:tgtEl>
                                          <p:spTgt spid="27"/>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grpId="0" nodeType="clickEffect">
                                  <p:stCondLst>
                                    <p:cond delay="0"/>
                                  </p:stCondLst>
                                  <p:childTnLst>
                                    <p:set>
                                      <p:cBhvr>
                                        <p:cTn id="77" dur="1" fill="hold">
                                          <p:stCondLst>
                                            <p:cond delay="0"/>
                                          </p:stCondLst>
                                        </p:cTn>
                                        <p:tgtEl>
                                          <p:spTgt spid="23"/>
                                        </p:tgtEl>
                                        <p:attrNameLst>
                                          <p:attrName>style.visibility</p:attrName>
                                        </p:attrNameLst>
                                      </p:cBhvr>
                                      <p:to>
                                        <p:strVal val="visible"/>
                                      </p:to>
                                    </p:set>
                                    <p:anim calcmode="lin" valueType="num">
                                      <p:cBhvr>
                                        <p:cTn id="78" dur="500" fill="hold"/>
                                        <p:tgtEl>
                                          <p:spTgt spid="23"/>
                                        </p:tgtEl>
                                        <p:attrNameLst>
                                          <p:attrName>ppt_w</p:attrName>
                                        </p:attrNameLst>
                                      </p:cBhvr>
                                      <p:tavLst>
                                        <p:tav tm="0">
                                          <p:val>
                                            <p:fltVal val="0"/>
                                          </p:val>
                                        </p:tav>
                                        <p:tav tm="100000">
                                          <p:val>
                                            <p:strVal val="#ppt_w"/>
                                          </p:val>
                                        </p:tav>
                                      </p:tavLst>
                                    </p:anim>
                                    <p:anim calcmode="lin" valueType="num">
                                      <p:cBhvr>
                                        <p:cTn id="79" dur="500" fill="hold"/>
                                        <p:tgtEl>
                                          <p:spTgt spid="23"/>
                                        </p:tgtEl>
                                        <p:attrNameLst>
                                          <p:attrName>ppt_h</p:attrName>
                                        </p:attrNameLst>
                                      </p:cBhvr>
                                      <p:tavLst>
                                        <p:tav tm="0">
                                          <p:val>
                                            <p:fltVal val="0"/>
                                          </p:val>
                                        </p:tav>
                                        <p:tav tm="100000">
                                          <p:val>
                                            <p:strVal val="#ppt_h"/>
                                          </p:val>
                                        </p:tav>
                                      </p:tavLst>
                                    </p:anim>
                                    <p:animEffect transition="in" filter="fade">
                                      <p:cBhvr>
                                        <p:cTn id="80" dur="500"/>
                                        <p:tgtEl>
                                          <p:spTgt spid="23"/>
                                        </p:tgtEl>
                                      </p:cBhvr>
                                    </p:animEffec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grpId="0" nodeType="clickEffect">
                                  <p:stCondLst>
                                    <p:cond delay="0"/>
                                  </p:stCondLst>
                                  <p:childTnLst>
                                    <p:set>
                                      <p:cBhvr>
                                        <p:cTn id="84" dur="1" fill="hold">
                                          <p:stCondLst>
                                            <p:cond delay="0"/>
                                          </p:stCondLst>
                                        </p:cTn>
                                        <p:tgtEl>
                                          <p:spTgt spid="6"/>
                                        </p:tgtEl>
                                        <p:attrNameLst>
                                          <p:attrName>style.visibility</p:attrName>
                                        </p:attrNameLst>
                                      </p:cBhvr>
                                      <p:to>
                                        <p:strVal val="visible"/>
                                      </p:to>
                                    </p:set>
                                    <p:anim calcmode="lin" valueType="num">
                                      <p:cBhvr>
                                        <p:cTn id="85" dur="500" fill="hold"/>
                                        <p:tgtEl>
                                          <p:spTgt spid="6"/>
                                        </p:tgtEl>
                                        <p:attrNameLst>
                                          <p:attrName>ppt_w</p:attrName>
                                        </p:attrNameLst>
                                      </p:cBhvr>
                                      <p:tavLst>
                                        <p:tav tm="0">
                                          <p:val>
                                            <p:fltVal val="0"/>
                                          </p:val>
                                        </p:tav>
                                        <p:tav tm="100000">
                                          <p:val>
                                            <p:strVal val="#ppt_w"/>
                                          </p:val>
                                        </p:tav>
                                      </p:tavLst>
                                    </p:anim>
                                    <p:anim calcmode="lin" valueType="num">
                                      <p:cBhvr>
                                        <p:cTn id="86" dur="500" fill="hold"/>
                                        <p:tgtEl>
                                          <p:spTgt spid="6"/>
                                        </p:tgtEl>
                                        <p:attrNameLst>
                                          <p:attrName>ppt_h</p:attrName>
                                        </p:attrNameLst>
                                      </p:cBhvr>
                                      <p:tavLst>
                                        <p:tav tm="0">
                                          <p:val>
                                            <p:fltVal val="0"/>
                                          </p:val>
                                        </p:tav>
                                        <p:tav tm="100000">
                                          <p:val>
                                            <p:strVal val="#ppt_h"/>
                                          </p:val>
                                        </p:tav>
                                      </p:tavLst>
                                    </p:anim>
                                    <p:animEffect transition="in" filter="fade">
                                      <p:cBhvr>
                                        <p:cTn id="87" dur="500"/>
                                        <p:tgtEl>
                                          <p:spTgt spid="6"/>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102"/>
                                        </p:tgtEl>
                                        <p:attrNameLst>
                                          <p:attrName>style.visibility</p:attrName>
                                        </p:attrNameLst>
                                      </p:cBhvr>
                                      <p:to>
                                        <p:strVal val="visible"/>
                                      </p:to>
                                    </p:set>
                                    <p:anim calcmode="lin" valueType="num">
                                      <p:cBhvr>
                                        <p:cTn id="90" dur="500" fill="hold"/>
                                        <p:tgtEl>
                                          <p:spTgt spid="102"/>
                                        </p:tgtEl>
                                        <p:attrNameLst>
                                          <p:attrName>ppt_w</p:attrName>
                                        </p:attrNameLst>
                                      </p:cBhvr>
                                      <p:tavLst>
                                        <p:tav tm="0">
                                          <p:val>
                                            <p:fltVal val="0"/>
                                          </p:val>
                                        </p:tav>
                                        <p:tav tm="100000">
                                          <p:val>
                                            <p:strVal val="#ppt_w"/>
                                          </p:val>
                                        </p:tav>
                                      </p:tavLst>
                                    </p:anim>
                                    <p:anim calcmode="lin" valueType="num">
                                      <p:cBhvr>
                                        <p:cTn id="91" dur="500" fill="hold"/>
                                        <p:tgtEl>
                                          <p:spTgt spid="102"/>
                                        </p:tgtEl>
                                        <p:attrNameLst>
                                          <p:attrName>ppt_h</p:attrName>
                                        </p:attrNameLst>
                                      </p:cBhvr>
                                      <p:tavLst>
                                        <p:tav tm="0">
                                          <p:val>
                                            <p:fltVal val="0"/>
                                          </p:val>
                                        </p:tav>
                                        <p:tav tm="100000">
                                          <p:val>
                                            <p:strVal val="#ppt_h"/>
                                          </p:val>
                                        </p:tav>
                                      </p:tavLst>
                                    </p:anim>
                                    <p:animEffect transition="in" filter="fade">
                                      <p:cBhvr>
                                        <p:cTn id="92" dur="500"/>
                                        <p:tgtEl>
                                          <p:spTgt spid="102"/>
                                        </p:tgtEl>
                                      </p:cBhvr>
                                    </p:animEffect>
                                  </p:childTnLst>
                                </p:cTn>
                              </p:par>
                              <p:par>
                                <p:cTn id="93" presetID="53" presetClass="entr" presetSubtype="16" fill="hold" grpId="0" nodeType="withEffect">
                                  <p:stCondLst>
                                    <p:cond delay="0"/>
                                  </p:stCondLst>
                                  <p:childTnLst>
                                    <p:set>
                                      <p:cBhvr>
                                        <p:cTn id="94" dur="1" fill="hold">
                                          <p:stCondLst>
                                            <p:cond delay="0"/>
                                          </p:stCondLst>
                                        </p:cTn>
                                        <p:tgtEl>
                                          <p:spTgt spid="103"/>
                                        </p:tgtEl>
                                        <p:attrNameLst>
                                          <p:attrName>style.visibility</p:attrName>
                                        </p:attrNameLst>
                                      </p:cBhvr>
                                      <p:to>
                                        <p:strVal val="visible"/>
                                      </p:to>
                                    </p:set>
                                    <p:anim calcmode="lin" valueType="num">
                                      <p:cBhvr>
                                        <p:cTn id="95" dur="500" fill="hold"/>
                                        <p:tgtEl>
                                          <p:spTgt spid="103"/>
                                        </p:tgtEl>
                                        <p:attrNameLst>
                                          <p:attrName>ppt_w</p:attrName>
                                        </p:attrNameLst>
                                      </p:cBhvr>
                                      <p:tavLst>
                                        <p:tav tm="0">
                                          <p:val>
                                            <p:fltVal val="0"/>
                                          </p:val>
                                        </p:tav>
                                        <p:tav tm="100000">
                                          <p:val>
                                            <p:strVal val="#ppt_w"/>
                                          </p:val>
                                        </p:tav>
                                      </p:tavLst>
                                    </p:anim>
                                    <p:anim calcmode="lin" valueType="num">
                                      <p:cBhvr>
                                        <p:cTn id="96" dur="500" fill="hold"/>
                                        <p:tgtEl>
                                          <p:spTgt spid="103"/>
                                        </p:tgtEl>
                                        <p:attrNameLst>
                                          <p:attrName>ppt_h</p:attrName>
                                        </p:attrNameLst>
                                      </p:cBhvr>
                                      <p:tavLst>
                                        <p:tav tm="0">
                                          <p:val>
                                            <p:fltVal val="0"/>
                                          </p:val>
                                        </p:tav>
                                        <p:tav tm="100000">
                                          <p:val>
                                            <p:strVal val="#ppt_h"/>
                                          </p:val>
                                        </p:tav>
                                      </p:tavLst>
                                    </p:anim>
                                    <p:animEffect transition="in" filter="fade">
                                      <p:cBhvr>
                                        <p:cTn id="97" dur="500"/>
                                        <p:tgtEl>
                                          <p:spTgt spid="10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wipe(up)">
                                      <p:cBhvr>
                                        <p:cTn id="102" dur="500"/>
                                        <p:tgtEl>
                                          <p:spTgt spid="28"/>
                                        </p:tgtEl>
                                      </p:cBhvr>
                                    </p:animEffect>
                                  </p:childTnLst>
                                </p:cTn>
                              </p:par>
                            </p:childTnLst>
                          </p:cTn>
                        </p:par>
                      </p:childTnLst>
                    </p:cTn>
                  </p:par>
                  <p:par>
                    <p:cTn id="103" fill="hold">
                      <p:stCondLst>
                        <p:cond delay="indefinite"/>
                      </p:stCondLst>
                      <p:childTnLst>
                        <p:par>
                          <p:cTn id="104" fill="hold">
                            <p:stCondLst>
                              <p:cond delay="0"/>
                            </p:stCondLst>
                            <p:childTnLst>
                              <p:par>
                                <p:cTn id="105" presetID="53" presetClass="entr" presetSubtype="16" fill="hold" grpId="0" nodeType="clickEffect">
                                  <p:stCondLst>
                                    <p:cond delay="0"/>
                                  </p:stCondLst>
                                  <p:childTnLst>
                                    <p:set>
                                      <p:cBhvr>
                                        <p:cTn id="106" dur="1" fill="hold">
                                          <p:stCondLst>
                                            <p:cond delay="0"/>
                                          </p:stCondLst>
                                        </p:cTn>
                                        <p:tgtEl>
                                          <p:spTgt spid="137"/>
                                        </p:tgtEl>
                                        <p:attrNameLst>
                                          <p:attrName>style.visibility</p:attrName>
                                        </p:attrNameLst>
                                      </p:cBhvr>
                                      <p:to>
                                        <p:strVal val="visible"/>
                                      </p:to>
                                    </p:set>
                                    <p:anim calcmode="lin" valueType="num">
                                      <p:cBhvr>
                                        <p:cTn id="107" dur="500" fill="hold"/>
                                        <p:tgtEl>
                                          <p:spTgt spid="137"/>
                                        </p:tgtEl>
                                        <p:attrNameLst>
                                          <p:attrName>ppt_w</p:attrName>
                                        </p:attrNameLst>
                                      </p:cBhvr>
                                      <p:tavLst>
                                        <p:tav tm="0">
                                          <p:val>
                                            <p:fltVal val="0"/>
                                          </p:val>
                                        </p:tav>
                                        <p:tav tm="100000">
                                          <p:val>
                                            <p:strVal val="#ppt_w"/>
                                          </p:val>
                                        </p:tav>
                                      </p:tavLst>
                                    </p:anim>
                                    <p:anim calcmode="lin" valueType="num">
                                      <p:cBhvr>
                                        <p:cTn id="108" dur="500" fill="hold"/>
                                        <p:tgtEl>
                                          <p:spTgt spid="137"/>
                                        </p:tgtEl>
                                        <p:attrNameLst>
                                          <p:attrName>ppt_h</p:attrName>
                                        </p:attrNameLst>
                                      </p:cBhvr>
                                      <p:tavLst>
                                        <p:tav tm="0">
                                          <p:val>
                                            <p:fltVal val="0"/>
                                          </p:val>
                                        </p:tav>
                                        <p:tav tm="100000">
                                          <p:val>
                                            <p:strVal val="#ppt_h"/>
                                          </p:val>
                                        </p:tav>
                                      </p:tavLst>
                                    </p:anim>
                                    <p:animEffect transition="in" filter="fade">
                                      <p:cBhvr>
                                        <p:cTn id="109" dur="500"/>
                                        <p:tgtEl>
                                          <p:spTgt spid="137"/>
                                        </p:tgtEl>
                                      </p:cBhvr>
                                    </p:animEffect>
                                  </p:childTnLst>
                                </p:cTn>
                              </p:par>
                            </p:childTnLst>
                          </p:cTn>
                        </p:par>
                      </p:childTnLst>
                    </p:cTn>
                  </p:par>
                  <p:par>
                    <p:cTn id="110" fill="hold">
                      <p:stCondLst>
                        <p:cond delay="indefinite"/>
                      </p:stCondLst>
                      <p:childTnLst>
                        <p:par>
                          <p:cTn id="111" fill="hold">
                            <p:stCondLst>
                              <p:cond delay="0"/>
                            </p:stCondLst>
                            <p:childTnLst>
                              <p:par>
                                <p:cTn id="112" presetID="53" presetClass="entr" presetSubtype="16" fill="hold" grpId="0" nodeType="clickEffect">
                                  <p:stCondLst>
                                    <p:cond delay="0"/>
                                  </p:stCondLst>
                                  <p:childTnLst>
                                    <p:set>
                                      <p:cBhvr>
                                        <p:cTn id="113" dur="1" fill="hold">
                                          <p:stCondLst>
                                            <p:cond delay="0"/>
                                          </p:stCondLst>
                                        </p:cTn>
                                        <p:tgtEl>
                                          <p:spTgt spid="104"/>
                                        </p:tgtEl>
                                        <p:attrNameLst>
                                          <p:attrName>style.visibility</p:attrName>
                                        </p:attrNameLst>
                                      </p:cBhvr>
                                      <p:to>
                                        <p:strVal val="visible"/>
                                      </p:to>
                                    </p:set>
                                    <p:anim calcmode="lin" valueType="num">
                                      <p:cBhvr>
                                        <p:cTn id="114" dur="500" fill="hold"/>
                                        <p:tgtEl>
                                          <p:spTgt spid="104"/>
                                        </p:tgtEl>
                                        <p:attrNameLst>
                                          <p:attrName>ppt_w</p:attrName>
                                        </p:attrNameLst>
                                      </p:cBhvr>
                                      <p:tavLst>
                                        <p:tav tm="0">
                                          <p:val>
                                            <p:fltVal val="0"/>
                                          </p:val>
                                        </p:tav>
                                        <p:tav tm="100000">
                                          <p:val>
                                            <p:strVal val="#ppt_w"/>
                                          </p:val>
                                        </p:tav>
                                      </p:tavLst>
                                    </p:anim>
                                    <p:anim calcmode="lin" valueType="num">
                                      <p:cBhvr>
                                        <p:cTn id="115" dur="500" fill="hold"/>
                                        <p:tgtEl>
                                          <p:spTgt spid="104"/>
                                        </p:tgtEl>
                                        <p:attrNameLst>
                                          <p:attrName>ppt_h</p:attrName>
                                        </p:attrNameLst>
                                      </p:cBhvr>
                                      <p:tavLst>
                                        <p:tav tm="0">
                                          <p:val>
                                            <p:fltVal val="0"/>
                                          </p:val>
                                        </p:tav>
                                        <p:tav tm="100000">
                                          <p:val>
                                            <p:strVal val="#ppt_h"/>
                                          </p:val>
                                        </p:tav>
                                      </p:tavLst>
                                    </p:anim>
                                    <p:animEffect transition="in" filter="fade">
                                      <p:cBhvr>
                                        <p:cTn id="116" dur="500"/>
                                        <p:tgtEl>
                                          <p:spTgt spid="104"/>
                                        </p:tgtEl>
                                      </p:cBhvr>
                                    </p:animEffect>
                                  </p:childTnLst>
                                </p:cTn>
                              </p:par>
                              <p:par>
                                <p:cTn id="117" presetID="53" presetClass="entr" presetSubtype="16" fill="hold" grpId="0" nodeType="withEffect">
                                  <p:stCondLst>
                                    <p:cond delay="0"/>
                                  </p:stCondLst>
                                  <p:childTnLst>
                                    <p:set>
                                      <p:cBhvr>
                                        <p:cTn id="118" dur="1" fill="hold">
                                          <p:stCondLst>
                                            <p:cond delay="0"/>
                                          </p:stCondLst>
                                        </p:cTn>
                                        <p:tgtEl>
                                          <p:spTgt spid="107"/>
                                        </p:tgtEl>
                                        <p:attrNameLst>
                                          <p:attrName>style.visibility</p:attrName>
                                        </p:attrNameLst>
                                      </p:cBhvr>
                                      <p:to>
                                        <p:strVal val="visible"/>
                                      </p:to>
                                    </p:set>
                                    <p:anim calcmode="lin" valueType="num">
                                      <p:cBhvr>
                                        <p:cTn id="119" dur="500" fill="hold"/>
                                        <p:tgtEl>
                                          <p:spTgt spid="107"/>
                                        </p:tgtEl>
                                        <p:attrNameLst>
                                          <p:attrName>ppt_w</p:attrName>
                                        </p:attrNameLst>
                                      </p:cBhvr>
                                      <p:tavLst>
                                        <p:tav tm="0">
                                          <p:val>
                                            <p:fltVal val="0"/>
                                          </p:val>
                                        </p:tav>
                                        <p:tav tm="100000">
                                          <p:val>
                                            <p:strVal val="#ppt_w"/>
                                          </p:val>
                                        </p:tav>
                                      </p:tavLst>
                                    </p:anim>
                                    <p:anim calcmode="lin" valueType="num">
                                      <p:cBhvr>
                                        <p:cTn id="120" dur="500" fill="hold"/>
                                        <p:tgtEl>
                                          <p:spTgt spid="107"/>
                                        </p:tgtEl>
                                        <p:attrNameLst>
                                          <p:attrName>ppt_h</p:attrName>
                                        </p:attrNameLst>
                                      </p:cBhvr>
                                      <p:tavLst>
                                        <p:tav tm="0">
                                          <p:val>
                                            <p:fltVal val="0"/>
                                          </p:val>
                                        </p:tav>
                                        <p:tav tm="100000">
                                          <p:val>
                                            <p:strVal val="#ppt_h"/>
                                          </p:val>
                                        </p:tav>
                                      </p:tavLst>
                                    </p:anim>
                                    <p:animEffect transition="in" filter="fade">
                                      <p:cBhvr>
                                        <p:cTn id="121" dur="500"/>
                                        <p:tgtEl>
                                          <p:spTgt spid="107"/>
                                        </p:tgtEl>
                                      </p:cBhvr>
                                    </p:animEffect>
                                  </p:childTnLst>
                                </p:cTn>
                              </p:par>
                              <p:par>
                                <p:cTn id="122" presetID="53" presetClass="entr" presetSubtype="16" fill="hold" grpId="0" nodeType="withEffect">
                                  <p:stCondLst>
                                    <p:cond delay="0"/>
                                  </p:stCondLst>
                                  <p:childTnLst>
                                    <p:set>
                                      <p:cBhvr>
                                        <p:cTn id="123" dur="1" fill="hold">
                                          <p:stCondLst>
                                            <p:cond delay="0"/>
                                          </p:stCondLst>
                                        </p:cTn>
                                        <p:tgtEl>
                                          <p:spTgt spid="108"/>
                                        </p:tgtEl>
                                        <p:attrNameLst>
                                          <p:attrName>style.visibility</p:attrName>
                                        </p:attrNameLst>
                                      </p:cBhvr>
                                      <p:to>
                                        <p:strVal val="visible"/>
                                      </p:to>
                                    </p:set>
                                    <p:anim calcmode="lin" valueType="num">
                                      <p:cBhvr>
                                        <p:cTn id="124" dur="500" fill="hold"/>
                                        <p:tgtEl>
                                          <p:spTgt spid="108"/>
                                        </p:tgtEl>
                                        <p:attrNameLst>
                                          <p:attrName>ppt_w</p:attrName>
                                        </p:attrNameLst>
                                      </p:cBhvr>
                                      <p:tavLst>
                                        <p:tav tm="0">
                                          <p:val>
                                            <p:fltVal val="0"/>
                                          </p:val>
                                        </p:tav>
                                        <p:tav tm="100000">
                                          <p:val>
                                            <p:strVal val="#ppt_w"/>
                                          </p:val>
                                        </p:tav>
                                      </p:tavLst>
                                    </p:anim>
                                    <p:anim calcmode="lin" valueType="num">
                                      <p:cBhvr>
                                        <p:cTn id="125" dur="500" fill="hold"/>
                                        <p:tgtEl>
                                          <p:spTgt spid="108"/>
                                        </p:tgtEl>
                                        <p:attrNameLst>
                                          <p:attrName>ppt_h</p:attrName>
                                        </p:attrNameLst>
                                      </p:cBhvr>
                                      <p:tavLst>
                                        <p:tav tm="0">
                                          <p:val>
                                            <p:fltVal val="0"/>
                                          </p:val>
                                        </p:tav>
                                        <p:tav tm="100000">
                                          <p:val>
                                            <p:strVal val="#ppt_h"/>
                                          </p:val>
                                        </p:tav>
                                      </p:tavLst>
                                    </p:anim>
                                    <p:animEffect transition="in" filter="fade">
                                      <p:cBhvr>
                                        <p:cTn id="126" dur="500"/>
                                        <p:tgtEl>
                                          <p:spTgt spid="108"/>
                                        </p:tgtEl>
                                      </p:cBhvr>
                                    </p:animEffect>
                                  </p:childTnLst>
                                </p:cTn>
                              </p:par>
                              <p:par>
                                <p:cTn id="127" presetID="53" presetClass="entr" presetSubtype="16" fill="hold" grpId="0" nodeType="withEffect">
                                  <p:stCondLst>
                                    <p:cond delay="0"/>
                                  </p:stCondLst>
                                  <p:childTnLst>
                                    <p:set>
                                      <p:cBhvr>
                                        <p:cTn id="128" dur="1" fill="hold">
                                          <p:stCondLst>
                                            <p:cond delay="0"/>
                                          </p:stCondLst>
                                        </p:cTn>
                                        <p:tgtEl>
                                          <p:spTgt spid="109"/>
                                        </p:tgtEl>
                                        <p:attrNameLst>
                                          <p:attrName>style.visibility</p:attrName>
                                        </p:attrNameLst>
                                      </p:cBhvr>
                                      <p:to>
                                        <p:strVal val="visible"/>
                                      </p:to>
                                    </p:set>
                                    <p:anim calcmode="lin" valueType="num">
                                      <p:cBhvr>
                                        <p:cTn id="129" dur="500" fill="hold"/>
                                        <p:tgtEl>
                                          <p:spTgt spid="109"/>
                                        </p:tgtEl>
                                        <p:attrNameLst>
                                          <p:attrName>ppt_w</p:attrName>
                                        </p:attrNameLst>
                                      </p:cBhvr>
                                      <p:tavLst>
                                        <p:tav tm="0">
                                          <p:val>
                                            <p:fltVal val="0"/>
                                          </p:val>
                                        </p:tav>
                                        <p:tav tm="100000">
                                          <p:val>
                                            <p:strVal val="#ppt_w"/>
                                          </p:val>
                                        </p:tav>
                                      </p:tavLst>
                                    </p:anim>
                                    <p:anim calcmode="lin" valueType="num">
                                      <p:cBhvr>
                                        <p:cTn id="130" dur="500" fill="hold"/>
                                        <p:tgtEl>
                                          <p:spTgt spid="109"/>
                                        </p:tgtEl>
                                        <p:attrNameLst>
                                          <p:attrName>ppt_h</p:attrName>
                                        </p:attrNameLst>
                                      </p:cBhvr>
                                      <p:tavLst>
                                        <p:tav tm="0">
                                          <p:val>
                                            <p:fltVal val="0"/>
                                          </p:val>
                                        </p:tav>
                                        <p:tav tm="100000">
                                          <p:val>
                                            <p:strVal val="#ppt_h"/>
                                          </p:val>
                                        </p:tav>
                                      </p:tavLst>
                                    </p:anim>
                                    <p:animEffect transition="in" filter="fade">
                                      <p:cBhvr>
                                        <p:cTn id="131" dur="500"/>
                                        <p:tgtEl>
                                          <p:spTgt spid="109"/>
                                        </p:tgtEl>
                                      </p:cBhvr>
                                    </p:animEffect>
                                  </p:childTnLst>
                                </p:cTn>
                              </p:par>
                              <p:par>
                                <p:cTn id="132" presetID="53" presetClass="entr" presetSubtype="16" fill="hold" grpId="0" nodeType="withEffect">
                                  <p:stCondLst>
                                    <p:cond delay="0"/>
                                  </p:stCondLst>
                                  <p:childTnLst>
                                    <p:set>
                                      <p:cBhvr>
                                        <p:cTn id="133" dur="1" fill="hold">
                                          <p:stCondLst>
                                            <p:cond delay="0"/>
                                          </p:stCondLst>
                                        </p:cTn>
                                        <p:tgtEl>
                                          <p:spTgt spid="110"/>
                                        </p:tgtEl>
                                        <p:attrNameLst>
                                          <p:attrName>style.visibility</p:attrName>
                                        </p:attrNameLst>
                                      </p:cBhvr>
                                      <p:to>
                                        <p:strVal val="visible"/>
                                      </p:to>
                                    </p:set>
                                    <p:anim calcmode="lin" valueType="num">
                                      <p:cBhvr>
                                        <p:cTn id="134" dur="500" fill="hold"/>
                                        <p:tgtEl>
                                          <p:spTgt spid="110"/>
                                        </p:tgtEl>
                                        <p:attrNameLst>
                                          <p:attrName>ppt_w</p:attrName>
                                        </p:attrNameLst>
                                      </p:cBhvr>
                                      <p:tavLst>
                                        <p:tav tm="0">
                                          <p:val>
                                            <p:fltVal val="0"/>
                                          </p:val>
                                        </p:tav>
                                        <p:tav tm="100000">
                                          <p:val>
                                            <p:strVal val="#ppt_w"/>
                                          </p:val>
                                        </p:tav>
                                      </p:tavLst>
                                    </p:anim>
                                    <p:anim calcmode="lin" valueType="num">
                                      <p:cBhvr>
                                        <p:cTn id="135" dur="500" fill="hold"/>
                                        <p:tgtEl>
                                          <p:spTgt spid="110"/>
                                        </p:tgtEl>
                                        <p:attrNameLst>
                                          <p:attrName>ppt_h</p:attrName>
                                        </p:attrNameLst>
                                      </p:cBhvr>
                                      <p:tavLst>
                                        <p:tav tm="0">
                                          <p:val>
                                            <p:fltVal val="0"/>
                                          </p:val>
                                        </p:tav>
                                        <p:tav tm="100000">
                                          <p:val>
                                            <p:strVal val="#ppt_h"/>
                                          </p:val>
                                        </p:tav>
                                      </p:tavLst>
                                    </p:anim>
                                    <p:animEffect transition="in" filter="fade">
                                      <p:cBhvr>
                                        <p:cTn id="136" dur="500"/>
                                        <p:tgtEl>
                                          <p:spTgt spid="110"/>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1" fill="hold" nodeType="click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wipe(up)">
                                      <p:cBhvr>
                                        <p:cTn id="141" dur="500"/>
                                        <p:tgtEl>
                                          <p:spTgt spid="29"/>
                                        </p:tgtEl>
                                      </p:cBhvr>
                                    </p:animEffect>
                                  </p:childTnLst>
                                </p:cTn>
                              </p:par>
                            </p:childTnLst>
                          </p:cTn>
                        </p:par>
                      </p:childTnLst>
                    </p:cTn>
                  </p:par>
                  <p:par>
                    <p:cTn id="142" fill="hold">
                      <p:stCondLst>
                        <p:cond delay="indefinite"/>
                      </p:stCondLst>
                      <p:childTnLst>
                        <p:par>
                          <p:cTn id="143" fill="hold">
                            <p:stCondLst>
                              <p:cond delay="0"/>
                            </p:stCondLst>
                            <p:childTnLst>
                              <p:par>
                                <p:cTn id="144" presetID="53" presetClass="entr" presetSubtype="16" fill="hold" grpId="0" nodeType="clickEffect">
                                  <p:stCondLst>
                                    <p:cond delay="0"/>
                                  </p:stCondLst>
                                  <p:childTnLst>
                                    <p:set>
                                      <p:cBhvr>
                                        <p:cTn id="145" dur="1" fill="hold">
                                          <p:stCondLst>
                                            <p:cond delay="0"/>
                                          </p:stCondLst>
                                        </p:cTn>
                                        <p:tgtEl>
                                          <p:spTgt spid="138"/>
                                        </p:tgtEl>
                                        <p:attrNameLst>
                                          <p:attrName>style.visibility</p:attrName>
                                        </p:attrNameLst>
                                      </p:cBhvr>
                                      <p:to>
                                        <p:strVal val="visible"/>
                                      </p:to>
                                    </p:set>
                                    <p:anim calcmode="lin" valueType="num">
                                      <p:cBhvr>
                                        <p:cTn id="146" dur="500" fill="hold"/>
                                        <p:tgtEl>
                                          <p:spTgt spid="138"/>
                                        </p:tgtEl>
                                        <p:attrNameLst>
                                          <p:attrName>ppt_w</p:attrName>
                                        </p:attrNameLst>
                                      </p:cBhvr>
                                      <p:tavLst>
                                        <p:tav tm="0">
                                          <p:val>
                                            <p:fltVal val="0"/>
                                          </p:val>
                                        </p:tav>
                                        <p:tav tm="100000">
                                          <p:val>
                                            <p:strVal val="#ppt_w"/>
                                          </p:val>
                                        </p:tav>
                                      </p:tavLst>
                                    </p:anim>
                                    <p:anim calcmode="lin" valueType="num">
                                      <p:cBhvr>
                                        <p:cTn id="147" dur="500" fill="hold"/>
                                        <p:tgtEl>
                                          <p:spTgt spid="138"/>
                                        </p:tgtEl>
                                        <p:attrNameLst>
                                          <p:attrName>ppt_h</p:attrName>
                                        </p:attrNameLst>
                                      </p:cBhvr>
                                      <p:tavLst>
                                        <p:tav tm="0">
                                          <p:val>
                                            <p:fltVal val="0"/>
                                          </p:val>
                                        </p:tav>
                                        <p:tav tm="100000">
                                          <p:val>
                                            <p:strVal val="#ppt_h"/>
                                          </p:val>
                                        </p:tav>
                                      </p:tavLst>
                                    </p:anim>
                                    <p:animEffect transition="in" filter="fade">
                                      <p:cBhvr>
                                        <p:cTn id="148" dur="500"/>
                                        <p:tgtEl>
                                          <p:spTgt spid="138"/>
                                        </p:tgtEl>
                                      </p:cBhvr>
                                    </p:animEffect>
                                  </p:childTnLst>
                                </p:cTn>
                              </p:par>
                            </p:childTnLst>
                          </p:cTn>
                        </p:par>
                      </p:childTnLst>
                    </p:cTn>
                  </p:par>
                  <p:par>
                    <p:cTn id="149" fill="hold">
                      <p:stCondLst>
                        <p:cond delay="indefinite"/>
                      </p:stCondLst>
                      <p:childTnLst>
                        <p:par>
                          <p:cTn id="150" fill="hold">
                            <p:stCondLst>
                              <p:cond delay="0"/>
                            </p:stCondLst>
                            <p:childTnLst>
                              <p:par>
                                <p:cTn id="151" presetID="53" presetClass="entr" presetSubtype="16" fill="hold" grpId="0" nodeType="clickEffect">
                                  <p:stCondLst>
                                    <p:cond delay="0"/>
                                  </p:stCondLst>
                                  <p:childTnLst>
                                    <p:set>
                                      <p:cBhvr>
                                        <p:cTn id="152" dur="1" fill="hold">
                                          <p:stCondLst>
                                            <p:cond delay="0"/>
                                          </p:stCondLst>
                                        </p:cTn>
                                        <p:tgtEl>
                                          <p:spTgt spid="139"/>
                                        </p:tgtEl>
                                        <p:attrNameLst>
                                          <p:attrName>style.visibility</p:attrName>
                                        </p:attrNameLst>
                                      </p:cBhvr>
                                      <p:to>
                                        <p:strVal val="visible"/>
                                      </p:to>
                                    </p:set>
                                    <p:anim calcmode="lin" valueType="num">
                                      <p:cBhvr>
                                        <p:cTn id="153" dur="500" fill="hold"/>
                                        <p:tgtEl>
                                          <p:spTgt spid="139"/>
                                        </p:tgtEl>
                                        <p:attrNameLst>
                                          <p:attrName>ppt_w</p:attrName>
                                        </p:attrNameLst>
                                      </p:cBhvr>
                                      <p:tavLst>
                                        <p:tav tm="0">
                                          <p:val>
                                            <p:fltVal val="0"/>
                                          </p:val>
                                        </p:tav>
                                        <p:tav tm="100000">
                                          <p:val>
                                            <p:strVal val="#ppt_w"/>
                                          </p:val>
                                        </p:tav>
                                      </p:tavLst>
                                    </p:anim>
                                    <p:anim calcmode="lin" valueType="num">
                                      <p:cBhvr>
                                        <p:cTn id="154" dur="500" fill="hold"/>
                                        <p:tgtEl>
                                          <p:spTgt spid="139"/>
                                        </p:tgtEl>
                                        <p:attrNameLst>
                                          <p:attrName>ppt_h</p:attrName>
                                        </p:attrNameLst>
                                      </p:cBhvr>
                                      <p:tavLst>
                                        <p:tav tm="0">
                                          <p:val>
                                            <p:fltVal val="0"/>
                                          </p:val>
                                        </p:tav>
                                        <p:tav tm="100000">
                                          <p:val>
                                            <p:strVal val="#ppt_h"/>
                                          </p:val>
                                        </p:tav>
                                      </p:tavLst>
                                    </p:anim>
                                    <p:animEffect transition="in" filter="fade">
                                      <p:cBhvr>
                                        <p:cTn id="155" dur="500"/>
                                        <p:tgtEl>
                                          <p:spTgt spid="139"/>
                                        </p:tgtEl>
                                      </p:cBhvr>
                                    </p:animEffect>
                                  </p:childTnLst>
                                </p:cTn>
                              </p:par>
                              <p:par>
                                <p:cTn id="156" presetID="53" presetClass="entr" presetSubtype="16" fill="hold" grpId="0" nodeType="withEffect">
                                  <p:stCondLst>
                                    <p:cond delay="0"/>
                                  </p:stCondLst>
                                  <p:childTnLst>
                                    <p:set>
                                      <p:cBhvr>
                                        <p:cTn id="157" dur="1" fill="hold">
                                          <p:stCondLst>
                                            <p:cond delay="0"/>
                                          </p:stCondLst>
                                        </p:cTn>
                                        <p:tgtEl>
                                          <p:spTgt spid="140"/>
                                        </p:tgtEl>
                                        <p:attrNameLst>
                                          <p:attrName>style.visibility</p:attrName>
                                        </p:attrNameLst>
                                      </p:cBhvr>
                                      <p:to>
                                        <p:strVal val="visible"/>
                                      </p:to>
                                    </p:set>
                                    <p:anim calcmode="lin" valueType="num">
                                      <p:cBhvr>
                                        <p:cTn id="158" dur="500" fill="hold"/>
                                        <p:tgtEl>
                                          <p:spTgt spid="140"/>
                                        </p:tgtEl>
                                        <p:attrNameLst>
                                          <p:attrName>ppt_w</p:attrName>
                                        </p:attrNameLst>
                                      </p:cBhvr>
                                      <p:tavLst>
                                        <p:tav tm="0">
                                          <p:val>
                                            <p:fltVal val="0"/>
                                          </p:val>
                                        </p:tav>
                                        <p:tav tm="100000">
                                          <p:val>
                                            <p:strVal val="#ppt_w"/>
                                          </p:val>
                                        </p:tav>
                                      </p:tavLst>
                                    </p:anim>
                                    <p:anim calcmode="lin" valueType="num">
                                      <p:cBhvr>
                                        <p:cTn id="159" dur="500" fill="hold"/>
                                        <p:tgtEl>
                                          <p:spTgt spid="140"/>
                                        </p:tgtEl>
                                        <p:attrNameLst>
                                          <p:attrName>ppt_h</p:attrName>
                                        </p:attrNameLst>
                                      </p:cBhvr>
                                      <p:tavLst>
                                        <p:tav tm="0">
                                          <p:val>
                                            <p:fltVal val="0"/>
                                          </p:val>
                                        </p:tav>
                                        <p:tav tm="100000">
                                          <p:val>
                                            <p:strVal val="#ppt_h"/>
                                          </p:val>
                                        </p:tav>
                                      </p:tavLst>
                                    </p:anim>
                                    <p:animEffect transition="in" filter="fade">
                                      <p:cBhvr>
                                        <p:cTn id="160" dur="500"/>
                                        <p:tgtEl>
                                          <p:spTgt spid="140"/>
                                        </p:tgtEl>
                                      </p:cBhvr>
                                    </p:animEffect>
                                  </p:childTnLst>
                                </p:cTn>
                              </p:par>
                            </p:childTnLst>
                          </p:cTn>
                        </p:par>
                      </p:childTnLst>
                    </p:cTn>
                  </p:par>
                  <p:par>
                    <p:cTn id="161" fill="hold">
                      <p:stCondLst>
                        <p:cond delay="indefinite"/>
                      </p:stCondLst>
                      <p:childTnLst>
                        <p:par>
                          <p:cTn id="162" fill="hold">
                            <p:stCondLst>
                              <p:cond delay="0"/>
                            </p:stCondLst>
                            <p:childTnLst>
                              <p:par>
                                <p:cTn id="163" presetID="8" presetClass="emph" presetSubtype="0" fill="hold" grpId="1" nodeType="clickEffect">
                                  <p:stCondLst>
                                    <p:cond delay="0"/>
                                  </p:stCondLst>
                                  <p:childTnLst>
                                    <p:animRot by="21600000">
                                      <p:cBhvr>
                                        <p:cTn id="164" dur="1000" fill="hold"/>
                                        <p:tgtEl>
                                          <p:spTgt spid="100"/>
                                        </p:tgtEl>
                                        <p:attrNameLst>
                                          <p:attrName>r</p:attrName>
                                        </p:attrNameLst>
                                      </p:cBhvr>
                                    </p:animRot>
                                  </p:childTnLst>
                                </p:cTn>
                              </p:par>
                              <p:par>
                                <p:cTn id="165" presetID="8" presetClass="emph" presetSubtype="0" fill="hold" grpId="1" nodeType="withEffect">
                                  <p:stCondLst>
                                    <p:cond delay="0"/>
                                  </p:stCondLst>
                                  <p:childTnLst>
                                    <p:animRot by="21600000">
                                      <p:cBhvr>
                                        <p:cTn id="166" dur="1000" fill="hold"/>
                                        <p:tgtEl>
                                          <p:spTgt spid="93"/>
                                        </p:tgtEl>
                                        <p:attrNameLst>
                                          <p:attrName>r</p:attrName>
                                        </p:attrNameLst>
                                      </p:cBhvr>
                                    </p:animRot>
                                  </p:childTnLst>
                                </p:cTn>
                              </p:par>
                            </p:childTnLst>
                          </p:cTn>
                        </p:par>
                      </p:childTnLst>
                    </p:cTn>
                  </p:par>
                  <p:par>
                    <p:cTn id="167" fill="hold">
                      <p:stCondLst>
                        <p:cond delay="indefinite"/>
                      </p:stCondLst>
                      <p:childTnLst>
                        <p:par>
                          <p:cTn id="168" fill="hold">
                            <p:stCondLst>
                              <p:cond delay="0"/>
                            </p:stCondLst>
                            <p:childTnLst>
                              <p:par>
                                <p:cTn id="169" presetID="49" presetClass="entr" presetSubtype="0" decel="100000" fill="hold" grpId="0" nodeType="clickEffect">
                                  <p:stCondLst>
                                    <p:cond delay="0"/>
                                  </p:stCondLst>
                                  <p:childTnLst>
                                    <p:set>
                                      <p:cBhvr>
                                        <p:cTn id="170" dur="1" fill="hold">
                                          <p:stCondLst>
                                            <p:cond delay="0"/>
                                          </p:stCondLst>
                                        </p:cTn>
                                        <p:tgtEl>
                                          <p:spTgt spid="143"/>
                                        </p:tgtEl>
                                        <p:attrNameLst>
                                          <p:attrName>style.visibility</p:attrName>
                                        </p:attrNameLst>
                                      </p:cBhvr>
                                      <p:to>
                                        <p:strVal val="visible"/>
                                      </p:to>
                                    </p:set>
                                    <p:anim calcmode="lin" valueType="num">
                                      <p:cBhvr>
                                        <p:cTn id="171" dur="500" fill="hold"/>
                                        <p:tgtEl>
                                          <p:spTgt spid="143"/>
                                        </p:tgtEl>
                                        <p:attrNameLst>
                                          <p:attrName>ppt_w</p:attrName>
                                        </p:attrNameLst>
                                      </p:cBhvr>
                                      <p:tavLst>
                                        <p:tav tm="0">
                                          <p:val>
                                            <p:fltVal val="0"/>
                                          </p:val>
                                        </p:tav>
                                        <p:tav tm="100000">
                                          <p:val>
                                            <p:strVal val="#ppt_w"/>
                                          </p:val>
                                        </p:tav>
                                      </p:tavLst>
                                    </p:anim>
                                    <p:anim calcmode="lin" valueType="num">
                                      <p:cBhvr>
                                        <p:cTn id="172" dur="500" fill="hold"/>
                                        <p:tgtEl>
                                          <p:spTgt spid="143"/>
                                        </p:tgtEl>
                                        <p:attrNameLst>
                                          <p:attrName>ppt_h</p:attrName>
                                        </p:attrNameLst>
                                      </p:cBhvr>
                                      <p:tavLst>
                                        <p:tav tm="0">
                                          <p:val>
                                            <p:fltVal val="0"/>
                                          </p:val>
                                        </p:tav>
                                        <p:tav tm="100000">
                                          <p:val>
                                            <p:strVal val="#ppt_h"/>
                                          </p:val>
                                        </p:tav>
                                      </p:tavLst>
                                    </p:anim>
                                    <p:anim calcmode="lin" valueType="num">
                                      <p:cBhvr>
                                        <p:cTn id="173" dur="500" fill="hold"/>
                                        <p:tgtEl>
                                          <p:spTgt spid="143"/>
                                        </p:tgtEl>
                                        <p:attrNameLst>
                                          <p:attrName>style.rotation</p:attrName>
                                        </p:attrNameLst>
                                      </p:cBhvr>
                                      <p:tavLst>
                                        <p:tav tm="0">
                                          <p:val>
                                            <p:fltVal val="360"/>
                                          </p:val>
                                        </p:tav>
                                        <p:tav tm="100000">
                                          <p:val>
                                            <p:fltVal val="0"/>
                                          </p:val>
                                        </p:tav>
                                      </p:tavLst>
                                    </p:anim>
                                    <p:animEffect transition="in" filter="fade">
                                      <p:cBhvr>
                                        <p:cTn id="174" dur="500"/>
                                        <p:tgtEl>
                                          <p:spTgt spid="143"/>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1" fill="hold" nodeType="clickEffect">
                                  <p:stCondLst>
                                    <p:cond delay="0"/>
                                  </p:stCondLst>
                                  <p:childTnLst>
                                    <p:set>
                                      <p:cBhvr>
                                        <p:cTn id="178" dur="1" fill="hold">
                                          <p:stCondLst>
                                            <p:cond delay="0"/>
                                          </p:stCondLst>
                                        </p:cTn>
                                        <p:tgtEl>
                                          <p:spTgt spid="144"/>
                                        </p:tgtEl>
                                        <p:attrNameLst>
                                          <p:attrName>style.visibility</p:attrName>
                                        </p:attrNameLst>
                                      </p:cBhvr>
                                      <p:to>
                                        <p:strVal val="visible"/>
                                      </p:to>
                                    </p:set>
                                    <p:animEffect transition="in" filter="wipe(up)">
                                      <p:cBhvr>
                                        <p:cTn id="179" dur="500"/>
                                        <p:tgtEl>
                                          <p:spTgt spid="144"/>
                                        </p:tgtEl>
                                      </p:cBhvr>
                                    </p:animEffect>
                                  </p:childTnLst>
                                </p:cTn>
                              </p:par>
                            </p:childTnLst>
                          </p:cTn>
                        </p:par>
                      </p:childTnLst>
                    </p:cTn>
                  </p:par>
                  <p:par>
                    <p:cTn id="180" fill="hold">
                      <p:stCondLst>
                        <p:cond delay="indefinite"/>
                      </p:stCondLst>
                      <p:childTnLst>
                        <p:par>
                          <p:cTn id="181" fill="hold">
                            <p:stCondLst>
                              <p:cond delay="0"/>
                            </p:stCondLst>
                            <p:childTnLst>
                              <p:par>
                                <p:cTn id="182" presetID="53" presetClass="entr" presetSubtype="16" fill="hold" nodeType="clickEffect">
                                  <p:stCondLst>
                                    <p:cond delay="0"/>
                                  </p:stCondLst>
                                  <p:childTnLst>
                                    <p:set>
                                      <p:cBhvr>
                                        <p:cTn id="183" dur="1" fill="hold">
                                          <p:stCondLst>
                                            <p:cond delay="0"/>
                                          </p:stCondLst>
                                        </p:cTn>
                                        <p:tgtEl>
                                          <p:spTgt spid="146">
                                            <p:txEl>
                                              <p:pRg st="0" end="0"/>
                                            </p:txEl>
                                          </p:spTgt>
                                        </p:tgtEl>
                                        <p:attrNameLst>
                                          <p:attrName>style.visibility</p:attrName>
                                        </p:attrNameLst>
                                      </p:cBhvr>
                                      <p:to>
                                        <p:strVal val="visible"/>
                                      </p:to>
                                    </p:set>
                                    <p:anim calcmode="lin" valueType="num">
                                      <p:cBhvr>
                                        <p:cTn id="184" dur="500" fill="hold"/>
                                        <p:tgtEl>
                                          <p:spTgt spid="146">
                                            <p:txEl>
                                              <p:pRg st="0" end="0"/>
                                            </p:txEl>
                                          </p:spTgt>
                                        </p:tgtEl>
                                        <p:attrNameLst>
                                          <p:attrName>ppt_w</p:attrName>
                                        </p:attrNameLst>
                                      </p:cBhvr>
                                      <p:tavLst>
                                        <p:tav tm="0">
                                          <p:val>
                                            <p:fltVal val="0"/>
                                          </p:val>
                                        </p:tav>
                                        <p:tav tm="100000">
                                          <p:val>
                                            <p:strVal val="#ppt_w"/>
                                          </p:val>
                                        </p:tav>
                                      </p:tavLst>
                                    </p:anim>
                                    <p:anim calcmode="lin" valueType="num">
                                      <p:cBhvr>
                                        <p:cTn id="185" dur="500" fill="hold"/>
                                        <p:tgtEl>
                                          <p:spTgt spid="146">
                                            <p:txEl>
                                              <p:pRg st="0" end="0"/>
                                            </p:txEl>
                                          </p:spTgt>
                                        </p:tgtEl>
                                        <p:attrNameLst>
                                          <p:attrName>ppt_h</p:attrName>
                                        </p:attrNameLst>
                                      </p:cBhvr>
                                      <p:tavLst>
                                        <p:tav tm="0">
                                          <p:val>
                                            <p:fltVal val="0"/>
                                          </p:val>
                                        </p:tav>
                                        <p:tav tm="100000">
                                          <p:val>
                                            <p:strVal val="#ppt_h"/>
                                          </p:val>
                                        </p:tav>
                                      </p:tavLst>
                                    </p:anim>
                                    <p:animEffect transition="in" filter="fade">
                                      <p:cBhvr>
                                        <p:cTn id="186" dur="500"/>
                                        <p:tgtEl>
                                          <p:spTgt spid="1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23" grpId="0" animBg="1"/>
      <p:bldP spid="92" grpId="0" animBg="1"/>
      <p:bldP spid="93" grpId="0" animBg="1"/>
      <p:bldP spid="93" grpId="1" animBg="1"/>
      <p:bldP spid="94" grpId="0" animBg="1"/>
      <p:bldP spid="96" grpId="0" animBg="1"/>
      <p:bldP spid="97" grpId="0" animBg="1"/>
      <p:bldP spid="98" grpId="0" animBg="1"/>
      <p:bldP spid="99" grpId="0" animBg="1"/>
      <p:bldP spid="100" grpId="0" animBg="1"/>
      <p:bldP spid="100" grpId="1" animBg="1"/>
      <p:bldP spid="6" grpId="0" animBg="1"/>
      <p:bldP spid="102" grpId="0" animBg="1"/>
      <p:bldP spid="103" grpId="0" animBg="1"/>
      <p:bldP spid="104" grpId="0" animBg="1"/>
      <p:bldP spid="107" grpId="0" animBg="1"/>
      <p:bldP spid="108" grpId="0" animBg="1"/>
      <p:bldP spid="109" grpId="0" animBg="1"/>
      <p:bldP spid="110" grpId="0" animBg="1"/>
      <p:bldP spid="138" grpId="0" animBg="1"/>
      <p:bldP spid="139" grpId="0"/>
      <p:bldP spid="140" grpId="0"/>
      <p:bldP spid="143"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663411D2-DDBB-21EF-D332-9779852AD75E}"/>
              </a:ext>
            </a:extLst>
          </p:cNvPr>
          <p:cNvGrpSpPr/>
          <p:nvPr/>
        </p:nvGrpSpPr>
        <p:grpSpPr>
          <a:xfrm>
            <a:off x="2496501" y="738187"/>
            <a:ext cx="7231307" cy="4505122"/>
            <a:chOff x="2496501" y="738187"/>
            <a:chExt cx="7231307" cy="4505122"/>
          </a:xfrm>
        </p:grpSpPr>
        <p:sp>
          <p:nvSpPr>
            <p:cNvPr id="12" name="íşlïḍè"/>
            <p:cNvSpPr txBox="1"/>
            <p:nvPr/>
          </p:nvSpPr>
          <p:spPr>
            <a:xfrm>
              <a:off x="2945705" y="738187"/>
              <a:ext cx="6324899" cy="956969"/>
            </a:xfrm>
            <a:prstGeom prst="rect">
              <a:avLst/>
            </a:prstGeom>
            <a:noFill/>
          </p:spPr>
          <p:txBody>
            <a:bodyPr wrap="square" lIns="91440" tIns="45720" rIns="91440" bIns="45720" anchor="ctr">
              <a:noAutofit/>
            </a:bodyPr>
            <a:lstStyle/>
            <a:p>
              <a:pPr algn="ctr">
                <a:lnSpc>
                  <a:spcPct val="150000"/>
                </a:lnSpc>
              </a:pPr>
              <a:r>
                <a:rPr lang="en-US" altLang="zh-CN" sz="2400" b="1" dirty="0"/>
                <a:t>5.3.4 TCP</a:t>
              </a:r>
              <a:r>
                <a:rPr lang="zh-CN" altLang="en-US" sz="2400" b="1" dirty="0"/>
                <a:t>的拥塞控制</a:t>
              </a:r>
              <a:endParaRPr lang="en-US" altLang="zh-CN" sz="2400" b="1" dirty="0"/>
            </a:p>
            <a:p>
              <a:pPr algn="ctr"/>
              <a:r>
                <a:rPr lang="en-US" altLang="zh-CN" sz="2400" b="1" dirty="0"/>
                <a:t>5.3.5 TCP</a:t>
              </a:r>
              <a:r>
                <a:rPr lang="zh-CN" altLang="en-US" sz="2400" b="1" dirty="0"/>
                <a:t>拥塞控制与网际层拥塞控制的关系</a:t>
              </a:r>
              <a:endParaRPr lang="en-US" altLang="zh-CN" sz="2400" b="1" dirty="0"/>
            </a:p>
          </p:txBody>
        </p:sp>
        <p:grpSp>
          <p:nvGrpSpPr>
            <p:cNvPr id="6" name="组合 5"/>
            <p:cNvGrpSpPr/>
            <p:nvPr/>
          </p:nvGrpSpPr>
          <p:grpSpPr>
            <a:xfrm>
              <a:off x="2496501" y="2038196"/>
              <a:ext cx="7231305" cy="595554"/>
              <a:chOff x="1183243" y="2200834"/>
              <a:chExt cx="7231305"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6555869"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rPr>
                  <a:t>拥塞控制的基本概念</a:t>
                </a:r>
              </a:p>
            </p:txBody>
          </p:sp>
        </p:grpSp>
        <p:grpSp>
          <p:nvGrpSpPr>
            <p:cNvPr id="2" name="组合 1">
              <a:extLst>
                <a:ext uri="{FF2B5EF4-FFF2-40B4-BE49-F238E27FC236}">
                  <a16:creationId xmlns:a16="http://schemas.microsoft.com/office/drawing/2014/main" id="{860A960F-8203-B5AC-44C0-9C9DE9C204D5}"/>
                </a:ext>
              </a:extLst>
            </p:cNvPr>
            <p:cNvGrpSpPr/>
            <p:nvPr/>
          </p:nvGrpSpPr>
          <p:grpSpPr>
            <a:xfrm>
              <a:off x="2496501" y="2908049"/>
              <a:ext cx="7231307" cy="595554"/>
              <a:chOff x="1183243" y="2200834"/>
              <a:chExt cx="7231307" cy="595554"/>
            </a:xfrm>
          </p:grpSpPr>
          <p:sp>
            <p:nvSpPr>
              <p:cNvPr id="4" name="平行四边形 3">
                <a:extLst>
                  <a:ext uri="{FF2B5EF4-FFF2-40B4-BE49-F238E27FC236}">
                    <a16:creationId xmlns:a16="http://schemas.microsoft.com/office/drawing/2014/main" id="{E62CDA3F-D6D7-9742-ABBE-19B85332F5CE}"/>
                  </a:ext>
                </a:extLst>
              </p:cNvPr>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7" name="平行四边形 6">
                <a:extLst>
                  <a:ext uri="{FF2B5EF4-FFF2-40B4-BE49-F238E27FC236}">
                    <a16:creationId xmlns:a16="http://schemas.microsoft.com/office/drawing/2014/main" id="{4818C388-6723-6A93-8D1F-D2246134088F}"/>
                  </a:ext>
                </a:extLst>
              </p:cNvPr>
              <p:cNvSpPr/>
              <p:nvPr/>
            </p:nvSpPr>
            <p:spPr>
              <a:xfrm>
                <a:off x="1858680" y="2200834"/>
                <a:ext cx="6555870"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rPr>
                  <a:t>拥塞控制的基本方法</a:t>
                </a:r>
                <a:endParaRPr lang="zh-CN" altLang="en-US" sz="2200" b="1" dirty="0">
                  <a:solidFill>
                    <a:schemeClr val="tx1"/>
                  </a:solidFill>
                  <a:latin typeface="Impact" panose="020B0806030902050204" pitchFamily="34" charset="0"/>
                </a:endParaRPr>
              </a:p>
            </p:txBody>
          </p:sp>
        </p:grpSp>
        <p:grpSp>
          <p:nvGrpSpPr>
            <p:cNvPr id="8" name="组合 7">
              <a:extLst>
                <a:ext uri="{FF2B5EF4-FFF2-40B4-BE49-F238E27FC236}">
                  <a16:creationId xmlns:a16="http://schemas.microsoft.com/office/drawing/2014/main" id="{720D7690-B3C2-3504-3FEF-F1B38AFD8FD6}"/>
                </a:ext>
              </a:extLst>
            </p:cNvPr>
            <p:cNvGrpSpPr/>
            <p:nvPr/>
          </p:nvGrpSpPr>
          <p:grpSpPr>
            <a:xfrm>
              <a:off x="2496501" y="3777902"/>
              <a:ext cx="7231305" cy="595554"/>
              <a:chOff x="1183243" y="2200834"/>
              <a:chExt cx="7231305" cy="595554"/>
            </a:xfrm>
          </p:grpSpPr>
          <p:sp>
            <p:nvSpPr>
              <p:cNvPr id="9" name="平行四边形 8">
                <a:extLst>
                  <a:ext uri="{FF2B5EF4-FFF2-40B4-BE49-F238E27FC236}">
                    <a16:creationId xmlns:a16="http://schemas.microsoft.com/office/drawing/2014/main" id="{284AE30C-7BE6-AF27-8F43-5694950F9291}"/>
                  </a:ext>
                </a:extLst>
              </p:cNvPr>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10" name="平行四边形 9">
                <a:extLst>
                  <a:ext uri="{FF2B5EF4-FFF2-40B4-BE49-F238E27FC236}">
                    <a16:creationId xmlns:a16="http://schemas.microsoft.com/office/drawing/2014/main" id="{2618002A-3B52-3707-6A9E-259074C84DCE}"/>
                  </a:ext>
                </a:extLst>
              </p:cNvPr>
              <p:cNvSpPr/>
              <p:nvPr/>
            </p:nvSpPr>
            <p:spPr>
              <a:xfrm>
                <a:off x="1858680" y="2200834"/>
                <a:ext cx="6555868"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b="1" dirty="0">
                    <a:solidFill>
                      <a:schemeClr val="tx1"/>
                    </a:solidFill>
                  </a:rPr>
                  <a:t>TCP</a:t>
                </a:r>
                <a:r>
                  <a:rPr lang="zh-CN" altLang="en-US" sz="2200" b="1" dirty="0">
                    <a:solidFill>
                      <a:schemeClr val="tx1"/>
                    </a:solidFill>
                  </a:rPr>
                  <a:t>的四种拥塞控制方法</a:t>
                </a:r>
              </a:p>
            </p:txBody>
          </p:sp>
        </p:grpSp>
        <p:grpSp>
          <p:nvGrpSpPr>
            <p:cNvPr id="11" name="组合 10">
              <a:extLst>
                <a:ext uri="{FF2B5EF4-FFF2-40B4-BE49-F238E27FC236}">
                  <a16:creationId xmlns:a16="http://schemas.microsoft.com/office/drawing/2014/main" id="{5CD10518-898D-99BD-4935-47B47F848AD2}"/>
                </a:ext>
              </a:extLst>
            </p:cNvPr>
            <p:cNvGrpSpPr/>
            <p:nvPr/>
          </p:nvGrpSpPr>
          <p:grpSpPr>
            <a:xfrm>
              <a:off x="2496501" y="4647755"/>
              <a:ext cx="7231303" cy="595554"/>
              <a:chOff x="1183243" y="2200834"/>
              <a:chExt cx="7231303" cy="595554"/>
            </a:xfrm>
          </p:grpSpPr>
          <p:sp>
            <p:nvSpPr>
              <p:cNvPr id="13" name="平行四边形 12">
                <a:extLst>
                  <a:ext uri="{FF2B5EF4-FFF2-40B4-BE49-F238E27FC236}">
                    <a16:creationId xmlns:a16="http://schemas.microsoft.com/office/drawing/2014/main" id="{499E91AE-7831-0ABE-80DB-5964E45830AB}"/>
                  </a:ext>
                </a:extLst>
              </p:cNvPr>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04</a:t>
                </a:r>
                <a:endParaRPr lang="zh-CN" altLang="en-US" sz="2800" dirty="0">
                  <a:latin typeface="Impact" panose="020B0806030902050204" pitchFamily="34" charset="0"/>
                </a:endParaRPr>
              </a:p>
            </p:txBody>
          </p:sp>
          <p:sp>
            <p:nvSpPr>
              <p:cNvPr id="14" name="平行四边形 13">
                <a:extLst>
                  <a:ext uri="{FF2B5EF4-FFF2-40B4-BE49-F238E27FC236}">
                    <a16:creationId xmlns:a16="http://schemas.microsoft.com/office/drawing/2014/main" id="{D0D4C282-558E-C946-DC0E-B791DD29882F}"/>
                  </a:ext>
                </a:extLst>
              </p:cNvPr>
              <p:cNvSpPr/>
              <p:nvPr/>
            </p:nvSpPr>
            <p:spPr>
              <a:xfrm>
                <a:off x="1858679" y="2200834"/>
                <a:ext cx="6555867"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b="1" dirty="0">
                    <a:solidFill>
                      <a:schemeClr val="tx1"/>
                    </a:solidFill>
                  </a:rPr>
                  <a:t>TCP</a:t>
                </a:r>
                <a:r>
                  <a:rPr lang="zh-CN" altLang="en-US" sz="2200" b="1" dirty="0">
                    <a:solidFill>
                      <a:schemeClr val="tx1"/>
                    </a:solidFill>
                  </a:rPr>
                  <a:t>拥塞控制与网际层拥塞控制的关系</a:t>
                </a:r>
              </a:p>
            </p:txBody>
          </p:sp>
        </p:grpSp>
      </p:grpSp>
    </p:spTree>
    <p:extLst>
      <p:ext uri="{BB962C8B-B14F-4D97-AF65-F5344CB8AC3E}">
        <p14:creationId xmlns:p14="http://schemas.microsoft.com/office/powerpoint/2010/main" val="40010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拥塞控制的基本概念</a:t>
              </a:r>
            </a:p>
          </p:txBody>
        </p:sp>
      </p:grpSp>
      <p:sp>
        <p:nvSpPr>
          <p:cNvPr id="5" name="文本框 4">
            <a:extLst>
              <a:ext uri="{FF2B5EF4-FFF2-40B4-BE49-F238E27FC236}">
                <a16:creationId xmlns:a16="http://schemas.microsoft.com/office/drawing/2014/main" id="{55502FCC-DE77-3E17-1028-15EC030ACA19}"/>
              </a:ext>
            </a:extLst>
          </p:cNvPr>
          <p:cNvSpPr txBox="1"/>
          <p:nvPr/>
        </p:nvSpPr>
        <p:spPr>
          <a:xfrm>
            <a:off x="933106" y="1756954"/>
            <a:ext cx="1058980" cy="523220"/>
          </a:xfrm>
          <a:prstGeom prst="rect">
            <a:avLst/>
          </a:prstGeom>
          <a:noFill/>
        </p:spPr>
        <p:txBody>
          <a:bodyPr wrap="square" rtlCol="0">
            <a:spAutoFit/>
          </a:bodyPr>
          <a:lstStyle/>
          <a:p>
            <a:r>
              <a:rPr lang="zh-CN" altLang="en-US" sz="2800" b="1" dirty="0"/>
              <a:t>拥塞</a:t>
            </a:r>
          </a:p>
        </p:txBody>
      </p:sp>
      <p:grpSp>
        <p:nvGrpSpPr>
          <p:cNvPr id="11" name="组合 10">
            <a:extLst>
              <a:ext uri="{FF2B5EF4-FFF2-40B4-BE49-F238E27FC236}">
                <a16:creationId xmlns:a16="http://schemas.microsoft.com/office/drawing/2014/main" id="{655909DB-C3B3-5B8B-A628-3850884B5DDA}"/>
              </a:ext>
            </a:extLst>
          </p:cNvPr>
          <p:cNvGrpSpPr/>
          <p:nvPr/>
        </p:nvGrpSpPr>
        <p:grpSpPr>
          <a:xfrm>
            <a:off x="2548546" y="1756954"/>
            <a:ext cx="2088768" cy="523220"/>
            <a:chOff x="2548546" y="1756954"/>
            <a:chExt cx="2088768" cy="523220"/>
          </a:xfrm>
        </p:grpSpPr>
        <p:sp>
          <p:nvSpPr>
            <p:cNvPr id="20" name="文本框 19">
              <a:extLst>
                <a:ext uri="{FF2B5EF4-FFF2-40B4-BE49-F238E27FC236}">
                  <a16:creationId xmlns:a16="http://schemas.microsoft.com/office/drawing/2014/main" id="{D332E1AE-B0E5-1FDC-87B6-A739963ED7BA}"/>
                </a:ext>
              </a:extLst>
            </p:cNvPr>
            <p:cNvSpPr txBox="1"/>
            <p:nvPr/>
          </p:nvSpPr>
          <p:spPr>
            <a:xfrm>
              <a:off x="2548546" y="1756954"/>
              <a:ext cx="2088768" cy="523220"/>
            </a:xfrm>
            <a:prstGeom prst="rect">
              <a:avLst/>
            </a:prstGeom>
            <a:noFill/>
          </p:spPr>
          <p:txBody>
            <a:bodyPr wrap="square" rtlCol="0">
              <a:spAutoFit/>
            </a:bodyPr>
            <a:lstStyle/>
            <a:p>
              <a:r>
                <a:rPr lang="en-US" altLang="zh-CN" sz="2800" b="1" dirty="0">
                  <a:solidFill>
                    <a:schemeClr val="accent1">
                      <a:lumMod val="75000"/>
                    </a:schemeClr>
                  </a:solidFill>
                </a:rPr>
                <a:t>[ yong sai ]</a:t>
              </a:r>
              <a:endParaRPr lang="zh-CN" altLang="en-US" sz="2800" b="1" dirty="0">
                <a:solidFill>
                  <a:schemeClr val="accent1">
                    <a:lumMod val="75000"/>
                  </a:schemeClr>
                </a:solidFill>
              </a:endParaRPr>
            </a:p>
          </p:txBody>
        </p:sp>
        <p:cxnSp>
          <p:nvCxnSpPr>
            <p:cNvPr id="7" name="直接连接符 6">
              <a:extLst>
                <a:ext uri="{FF2B5EF4-FFF2-40B4-BE49-F238E27FC236}">
                  <a16:creationId xmlns:a16="http://schemas.microsoft.com/office/drawing/2014/main" id="{5CE1631F-A3D3-D2A0-7029-EEBFCB9C423B}"/>
                </a:ext>
              </a:extLst>
            </p:cNvPr>
            <p:cNvCxnSpPr/>
            <p:nvPr/>
          </p:nvCxnSpPr>
          <p:spPr>
            <a:xfrm>
              <a:off x="3017510" y="1913709"/>
              <a:ext cx="111034" cy="0"/>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A9FB04C1-82D6-B1A1-67FA-704918DA92F8}"/>
                </a:ext>
              </a:extLst>
            </p:cNvPr>
            <p:cNvCxnSpPr/>
            <p:nvPr/>
          </p:nvCxnSpPr>
          <p:spPr>
            <a:xfrm>
              <a:off x="3790396" y="1913709"/>
              <a:ext cx="111034" cy="0"/>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E9D477D1-CF4C-9B19-020C-A7E45928F34F}"/>
              </a:ext>
            </a:extLst>
          </p:cNvPr>
          <p:cNvGrpSpPr/>
          <p:nvPr/>
        </p:nvGrpSpPr>
        <p:grpSpPr>
          <a:xfrm>
            <a:off x="6186550" y="1756954"/>
            <a:ext cx="2088768" cy="523220"/>
            <a:chOff x="6186550" y="1756954"/>
            <a:chExt cx="2088768" cy="523220"/>
          </a:xfrm>
        </p:grpSpPr>
        <p:sp>
          <p:nvSpPr>
            <p:cNvPr id="29" name="文本框 28">
              <a:extLst>
                <a:ext uri="{FF2B5EF4-FFF2-40B4-BE49-F238E27FC236}">
                  <a16:creationId xmlns:a16="http://schemas.microsoft.com/office/drawing/2014/main" id="{92DB2959-6A40-3D2F-3D64-13D640111931}"/>
                </a:ext>
              </a:extLst>
            </p:cNvPr>
            <p:cNvSpPr txBox="1"/>
            <p:nvPr/>
          </p:nvSpPr>
          <p:spPr>
            <a:xfrm>
              <a:off x="6186550" y="1756954"/>
              <a:ext cx="2088768" cy="523220"/>
            </a:xfrm>
            <a:prstGeom prst="rect">
              <a:avLst/>
            </a:prstGeom>
            <a:noFill/>
          </p:spPr>
          <p:txBody>
            <a:bodyPr wrap="square" rtlCol="0">
              <a:spAutoFit/>
            </a:bodyPr>
            <a:lstStyle/>
            <a:p>
              <a:r>
                <a:rPr lang="en-US" altLang="zh-CN" sz="2800" b="1" dirty="0">
                  <a:solidFill>
                    <a:schemeClr val="accent4"/>
                  </a:solidFill>
                </a:rPr>
                <a:t>[ yong se ]</a:t>
              </a:r>
              <a:endParaRPr lang="zh-CN" altLang="en-US" sz="2800" b="1" dirty="0">
                <a:solidFill>
                  <a:schemeClr val="accent4"/>
                </a:solidFill>
              </a:endParaRPr>
            </a:p>
          </p:txBody>
        </p:sp>
        <p:cxnSp>
          <p:nvCxnSpPr>
            <p:cNvPr id="36" name="直接连接符 35">
              <a:extLst>
                <a:ext uri="{FF2B5EF4-FFF2-40B4-BE49-F238E27FC236}">
                  <a16:creationId xmlns:a16="http://schemas.microsoft.com/office/drawing/2014/main" id="{B4E30F85-5DFF-F68B-699B-895B84D3DFC5}"/>
                </a:ext>
              </a:extLst>
            </p:cNvPr>
            <p:cNvCxnSpPr/>
            <p:nvPr/>
          </p:nvCxnSpPr>
          <p:spPr>
            <a:xfrm>
              <a:off x="6655514" y="1913709"/>
              <a:ext cx="111034"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C7CDE0A-04D0-9005-7BE5-4F51EDB39D9D}"/>
                </a:ext>
              </a:extLst>
            </p:cNvPr>
            <p:cNvCxnSpPr/>
            <p:nvPr/>
          </p:nvCxnSpPr>
          <p:spPr>
            <a:xfrm>
              <a:off x="7403367" y="1861456"/>
              <a:ext cx="78377" cy="65315"/>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8" name="iconfont-10889-5203325">
            <a:extLst>
              <a:ext uri="{FF2B5EF4-FFF2-40B4-BE49-F238E27FC236}">
                <a16:creationId xmlns:a16="http://schemas.microsoft.com/office/drawing/2014/main" id="{1F5A1705-2EEB-C24F-9149-080C95141824}"/>
              </a:ext>
            </a:extLst>
          </p:cNvPr>
          <p:cNvSpPr/>
          <p:nvPr/>
        </p:nvSpPr>
        <p:spPr>
          <a:xfrm>
            <a:off x="7881213" y="1805154"/>
            <a:ext cx="609685" cy="426819"/>
          </a:xfrm>
          <a:custGeom>
            <a:avLst/>
            <a:gdLst>
              <a:gd name="T0" fmla="*/ 12581 w 13243"/>
              <a:gd name="T1" fmla="*/ 0 h 9270"/>
              <a:gd name="T2" fmla="*/ 13054 w 13243"/>
              <a:gd name="T3" fmla="*/ 188 h 9270"/>
              <a:gd name="T4" fmla="*/ 13243 w 13243"/>
              <a:gd name="T5" fmla="*/ 662 h 9270"/>
              <a:gd name="T6" fmla="*/ 13052 w 13243"/>
              <a:gd name="T7" fmla="*/ 1131 h 9270"/>
              <a:gd name="T8" fmla="*/ 5105 w 13243"/>
              <a:gd name="T9" fmla="*/ 9077 h 9270"/>
              <a:gd name="T10" fmla="*/ 4635 w 13243"/>
              <a:gd name="T11" fmla="*/ 9270 h 9270"/>
              <a:gd name="T12" fmla="*/ 4164 w 13243"/>
              <a:gd name="T13" fmla="*/ 9077 h 9270"/>
              <a:gd name="T14" fmla="*/ 191 w 13243"/>
              <a:gd name="T15" fmla="*/ 5106 h 9270"/>
              <a:gd name="T16" fmla="*/ 0 w 13243"/>
              <a:gd name="T17" fmla="*/ 4635 h 9270"/>
              <a:gd name="T18" fmla="*/ 189 w 13243"/>
              <a:gd name="T19" fmla="*/ 4160 h 9270"/>
              <a:gd name="T20" fmla="*/ 662 w 13243"/>
              <a:gd name="T21" fmla="*/ 3973 h 9270"/>
              <a:gd name="T22" fmla="*/ 1133 w 13243"/>
              <a:gd name="T23" fmla="*/ 4164 h 9270"/>
              <a:gd name="T24" fmla="*/ 4635 w 13243"/>
              <a:gd name="T25" fmla="*/ 7672 h 9270"/>
              <a:gd name="T26" fmla="*/ 12110 w 13243"/>
              <a:gd name="T27" fmla="*/ 191 h 9270"/>
              <a:gd name="T28" fmla="*/ 12581 w 13243"/>
              <a:gd name="T29" fmla="*/ 0 h 9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43" h="9270">
                <a:moveTo>
                  <a:pt x="12581" y="0"/>
                </a:moveTo>
                <a:cubicBezTo>
                  <a:pt x="12770" y="0"/>
                  <a:pt x="12928" y="63"/>
                  <a:pt x="13054" y="188"/>
                </a:cubicBezTo>
                <a:cubicBezTo>
                  <a:pt x="13180" y="315"/>
                  <a:pt x="13243" y="473"/>
                  <a:pt x="13243" y="662"/>
                </a:cubicBezTo>
                <a:cubicBezTo>
                  <a:pt x="13243" y="848"/>
                  <a:pt x="13179" y="1004"/>
                  <a:pt x="13052" y="1131"/>
                </a:cubicBezTo>
                <a:lnTo>
                  <a:pt x="5105" y="9077"/>
                </a:lnTo>
                <a:cubicBezTo>
                  <a:pt x="4978" y="9205"/>
                  <a:pt x="4821" y="9270"/>
                  <a:pt x="4635" y="9270"/>
                </a:cubicBezTo>
                <a:cubicBezTo>
                  <a:pt x="4449" y="9270"/>
                  <a:pt x="4292" y="9205"/>
                  <a:pt x="4164" y="9077"/>
                </a:cubicBezTo>
                <a:lnTo>
                  <a:pt x="191" y="5106"/>
                </a:lnTo>
                <a:cubicBezTo>
                  <a:pt x="64" y="4977"/>
                  <a:pt x="0" y="4821"/>
                  <a:pt x="0" y="4635"/>
                </a:cubicBezTo>
                <a:cubicBezTo>
                  <a:pt x="0" y="4446"/>
                  <a:pt x="63" y="4287"/>
                  <a:pt x="189" y="4160"/>
                </a:cubicBezTo>
                <a:cubicBezTo>
                  <a:pt x="315" y="4035"/>
                  <a:pt x="473" y="3973"/>
                  <a:pt x="662" y="3973"/>
                </a:cubicBezTo>
                <a:cubicBezTo>
                  <a:pt x="848" y="3973"/>
                  <a:pt x="1006" y="4035"/>
                  <a:pt x="1133" y="4164"/>
                </a:cubicBezTo>
                <a:lnTo>
                  <a:pt x="4635" y="7672"/>
                </a:lnTo>
                <a:lnTo>
                  <a:pt x="12110" y="191"/>
                </a:lnTo>
                <a:cubicBezTo>
                  <a:pt x="12237" y="63"/>
                  <a:pt x="12394" y="0"/>
                  <a:pt x="12581" y="0"/>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confont-11592-5504295">
            <a:extLst>
              <a:ext uri="{FF2B5EF4-FFF2-40B4-BE49-F238E27FC236}">
                <a16:creationId xmlns:a16="http://schemas.microsoft.com/office/drawing/2014/main" id="{0ECB529E-A50C-A305-A8FF-1DD9CC41AF96}"/>
              </a:ext>
            </a:extLst>
          </p:cNvPr>
          <p:cNvSpPr/>
          <p:nvPr/>
        </p:nvSpPr>
        <p:spPr>
          <a:xfrm>
            <a:off x="4300899" y="1818508"/>
            <a:ext cx="400110" cy="400110"/>
          </a:xfrm>
          <a:custGeom>
            <a:avLst/>
            <a:gdLst>
              <a:gd name="T0" fmla="*/ 5928 w 11841"/>
              <a:gd name="T1" fmla="*/ 5174 h 11841"/>
              <a:gd name="T2" fmla="*/ 972 w 11841"/>
              <a:gd name="T3" fmla="*/ 218 h 11841"/>
              <a:gd name="T4" fmla="*/ 211 w 11841"/>
              <a:gd name="T5" fmla="*/ 211 h 11841"/>
              <a:gd name="T6" fmla="*/ 218 w 11841"/>
              <a:gd name="T7" fmla="*/ 972 h 11841"/>
              <a:gd name="T8" fmla="*/ 5174 w 11841"/>
              <a:gd name="T9" fmla="*/ 5928 h 11841"/>
              <a:gd name="T10" fmla="*/ 218 w 11841"/>
              <a:gd name="T11" fmla="*/ 10884 h 11841"/>
              <a:gd name="T12" fmla="*/ 224 w 11841"/>
              <a:gd name="T13" fmla="*/ 11632 h 11841"/>
              <a:gd name="T14" fmla="*/ 972 w 11841"/>
              <a:gd name="T15" fmla="*/ 11638 h 11841"/>
              <a:gd name="T16" fmla="*/ 5928 w 11841"/>
              <a:gd name="T17" fmla="*/ 6682 h 11841"/>
              <a:gd name="T18" fmla="*/ 10884 w 11841"/>
              <a:gd name="T19" fmla="*/ 11638 h 11841"/>
              <a:gd name="T20" fmla="*/ 11632 w 11841"/>
              <a:gd name="T21" fmla="*/ 11632 h 11841"/>
              <a:gd name="T22" fmla="*/ 11638 w 11841"/>
              <a:gd name="T23" fmla="*/ 10884 h 11841"/>
              <a:gd name="T24" fmla="*/ 6682 w 11841"/>
              <a:gd name="T25" fmla="*/ 5928 h 11841"/>
              <a:gd name="T26" fmla="*/ 11638 w 11841"/>
              <a:gd name="T27" fmla="*/ 972 h 11841"/>
              <a:gd name="T28" fmla="*/ 11632 w 11841"/>
              <a:gd name="T29" fmla="*/ 224 h 11841"/>
              <a:gd name="T30" fmla="*/ 10884 w 11841"/>
              <a:gd name="T31" fmla="*/ 218 h 11841"/>
              <a:gd name="T32" fmla="*/ 5928 w 11841"/>
              <a:gd name="T33" fmla="*/ 5174 h 11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841" h="11841">
                <a:moveTo>
                  <a:pt x="5928" y="5174"/>
                </a:moveTo>
                <a:lnTo>
                  <a:pt x="972" y="218"/>
                </a:lnTo>
                <a:cubicBezTo>
                  <a:pt x="765" y="3"/>
                  <a:pt x="422" y="0"/>
                  <a:pt x="211" y="211"/>
                </a:cubicBezTo>
                <a:cubicBezTo>
                  <a:pt x="0" y="422"/>
                  <a:pt x="3" y="765"/>
                  <a:pt x="218" y="972"/>
                </a:cubicBezTo>
                <a:lnTo>
                  <a:pt x="5174" y="5928"/>
                </a:lnTo>
                <a:lnTo>
                  <a:pt x="218" y="10884"/>
                </a:lnTo>
                <a:cubicBezTo>
                  <a:pt x="15" y="11094"/>
                  <a:pt x="18" y="11426"/>
                  <a:pt x="224" y="11632"/>
                </a:cubicBezTo>
                <a:cubicBezTo>
                  <a:pt x="430" y="11838"/>
                  <a:pt x="762" y="11841"/>
                  <a:pt x="972" y="11638"/>
                </a:cubicBezTo>
                <a:lnTo>
                  <a:pt x="5928" y="6682"/>
                </a:lnTo>
                <a:lnTo>
                  <a:pt x="10884" y="11638"/>
                </a:lnTo>
                <a:cubicBezTo>
                  <a:pt x="11094" y="11841"/>
                  <a:pt x="11426" y="11838"/>
                  <a:pt x="11632" y="11632"/>
                </a:cubicBezTo>
                <a:cubicBezTo>
                  <a:pt x="11838" y="11426"/>
                  <a:pt x="11841" y="11094"/>
                  <a:pt x="11638" y="10884"/>
                </a:cubicBezTo>
                <a:lnTo>
                  <a:pt x="6682" y="5928"/>
                </a:lnTo>
                <a:lnTo>
                  <a:pt x="11638" y="972"/>
                </a:lnTo>
                <a:cubicBezTo>
                  <a:pt x="11841" y="762"/>
                  <a:pt x="11838" y="430"/>
                  <a:pt x="11632" y="224"/>
                </a:cubicBezTo>
                <a:cubicBezTo>
                  <a:pt x="11426" y="18"/>
                  <a:pt x="11094" y="15"/>
                  <a:pt x="10884" y="218"/>
                </a:cubicBezTo>
                <a:lnTo>
                  <a:pt x="5928" y="5174"/>
                </a:lnTo>
                <a:close/>
              </a:path>
            </a:pathLst>
          </a:cu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文本框 39">
            <a:extLst>
              <a:ext uri="{FF2B5EF4-FFF2-40B4-BE49-F238E27FC236}">
                <a16:creationId xmlns:a16="http://schemas.microsoft.com/office/drawing/2014/main" id="{B6985930-B6AA-3503-DAC7-5BBD306AF9C7}"/>
              </a:ext>
            </a:extLst>
          </p:cNvPr>
          <p:cNvSpPr txBox="1"/>
          <p:nvPr/>
        </p:nvSpPr>
        <p:spPr>
          <a:xfrm>
            <a:off x="939638" y="2764971"/>
            <a:ext cx="1058980" cy="523220"/>
          </a:xfrm>
          <a:prstGeom prst="rect">
            <a:avLst/>
          </a:prstGeom>
          <a:noFill/>
        </p:spPr>
        <p:txBody>
          <a:bodyPr wrap="square" rtlCol="0">
            <a:spAutoFit/>
          </a:bodyPr>
          <a:lstStyle/>
          <a:p>
            <a:r>
              <a:rPr lang="zh-CN" altLang="en-US" sz="2800" b="1" dirty="0"/>
              <a:t>鼻塞</a:t>
            </a:r>
          </a:p>
        </p:txBody>
      </p:sp>
      <p:grpSp>
        <p:nvGrpSpPr>
          <p:cNvPr id="67" name="组合 66">
            <a:extLst>
              <a:ext uri="{FF2B5EF4-FFF2-40B4-BE49-F238E27FC236}">
                <a16:creationId xmlns:a16="http://schemas.microsoft.com/office/drawing/2014/main" id="{0F9BA77F-4122-D731-F2E3-877D227D0B48}"/>
              </a:ext>
            </a:extLst>
          </p:cNvPr>
          <p:cNvGrpSpPr/>
          <p:nvPr/>
        </p:nvGrpSpPr>
        <p:grpSpPr>
          <a:xfrm>
            <a:off x="2548546" y="2764971"/>
            <a:ext cx="2088768" cy="523220"/>
            <a:chOff x="2548546" y="2764971"/>
            <a:chExt cx="2088768" cy="523220"/>
          </a:xfrm>
        </p:grpSpPr>
        <p:sp>
          <p:nvSpPr>
            <p:cNvPr id="42" name="文本框 41">
              <a:extLst>
                <a:ext uri="{FF2B5EF4-FFF2-40B4-BE49-F238E27FC236}">
                  <a16:creationId xmlns:a16="http://schemas.microsoft.com/office/drawing/2014/main" id="{01217982-03B9-4D2B-CDC1-8A79B9DEDB2F}"/>
                </a:ext>
              </a:extLst>
            </p:cNvPr>
            <p:cNvSpPr txBox="1"/>
            <p:nvPr/>
          </p:nvSpPr>
          <p:spPr>
            <a:xfrm>
              <a:off x="2548546" y="2764971"/>
              <a:ext cx="2088768" cy="523220"/>
            </a:xfrm>
            <a:prstGeom prst="rect">
              <a:avLst/>
            </a:prstGeom>
            <a:noFill/>
            <a:ln>
              <a:noFill/>
            </a:ln>
          </p:spPr>
          <p:txBody>
            <a:bodyPr wrap="square" rtlCol="0">
              <a:spAutoFit/>
            </a:bodyPr>
            <a:lstStyle/>
            <a:p>
              <a:r>
                <a:rPr lang="en-US" altLang="zh-CN" sz="2800" b="1" dirty="0">
                  <a:solidFill>
                    <a:schemeClr val="accent1">
                      <a:lumMod val="75000"/>
                    </a:schemeClr>
                  </a:solidFill>
                </a:rPr>
                <a:t>[ bi sai ]</a:t>
              </a:r>
              <a:endParaRPr lang="zh-CN" altLang="en-US" sz="2800" b="1" dirty="0">
                <a:solidFill>
                  <a:schemeClr val="accent1">
                    <a:lumMod val="75000"/>
                  </a:schemeClr>
                </a:solidFill>
              </a:endParaRPr>
            </a:p>
          </p:txBody>
        </p:sp>
        <p:cxnSp>
          <p:nvCxnSpPr>
            <p:cNvPr id="44" name="直接连接符 43">
              <a:extLst>
                <a:ext uri="{FF2B5EF4-FFF2-40B4-BE49-F238E27FC236}">
                  <a16:creationId xmlns:a16="http://schemas.microsoft.com/office/drawing/2014/main" id="{2B23B167-5713-C855-482E-3B537B1D098F}"/>
                </a:ext>
              </a:extLst>
            </p:cNvPr>
            <p:cNvCxnSpPr/>
            <p:nvPr/>
          </p:nvCxnSpPr>
          <p:spPr>
            <a:xfrm>
              <a:off x="3346258" y="2930172"/>
              <a:ext cx="111034" cy="0"/>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66003509-21F4-8B7B-6CF8-C648E8DD51E4}"/>
                </a:ext>
              </a:extLst>
            </p:cNvPr>
            <p:cNvSpPr/>
            <p:nvPr/>
          </p:nvSpPr>
          <p:spPr>
            <a:xfrm>
              <a:off x="2985995" y="2818445"/>
              <a:ext cx="170599" cy="138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endParaRPr>
            </a:p>
          </p:txBody>
        </p:sp>
        <p:cxnSp>
          <p:nvCxnSpPr>
            <p:cNvPr id="43" name="直接连接符 42">
              <a:extLst>
                <a:ext uri="{FF2B5EF4-FFF2-40B4-BE49-F238E27FC236}">
                  <a16:creationId xmlns:a16="http://schemas.microsoft.com/office/drawing/2014/main" id="{E8DFDCA1-2ED4-B341-8296-F0285835311D}"/>
                </a:ext>
              </a:extLst>
            </p:cNvPr>
            <p:cNvCxnSpPr>
              <a:cxnSpLocks/>
            </p:cNvCxnSpPr>
            <p:nvPr/>
          </p:nvCxnSpPr>
          <p:spPr>
            <a:xfrm flipV="1">
              <a:off x="3032970" y="2897020"/>
              <a:ext cx="76648" cy="59970"/>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iconfont-11592-5504295">
              <a:extLst>
                <a:ext uri="{FF2B5EF4-FFF2-40B4-BE49-F238E27FC236}">
                  <a16:creationId xmlns:a16="http://schemas.microsoft.com/office/drawing/2014/main" id="{50BD1EB4-E4BE-9093-DA3D-81D325CBCF7E}"/>
                </a:ext>
              </a:extLst>
            </p:cNvPr>
            <p:cNvSpPr/>
            <p:nvPr/>
          </p:nvSpPr>
          <p:spPr>
            <a:xfrm>
              <a:off x="3845913" y="2849552"/>
              <a:ext cx="400110" cy="400110"/>
            </a:xfrm>
            <a:custGeom>
              <a:avLst/>
              <a:gdLst>
                <a:gd name="T0" fmla="*/ 5928 w 11841"/>
                <a:gd name="T1" fmla="*/ 5174 h 11841"/>
                <a:gd name="T2" fmla="*/ 972 w 11841"/>
                <a:gd name="T3" fmla="*/ 218 h 11841"/>
                <a:gd name="T4" fmla="*/ 211 w 11841"/>
                <a:gd name="T5" fmla="*/ 211 h 11841"/>
                <a:gd name="T6" fmla="*/ 218 w 11841"/>
                <a:gd name="T7" fmla="*/ 972 h 11841"/>
                <a:gd name="T8" fmla="*/ 5174 w 11841"/>
                <a:gd name="T9" fmla="*/ 5928 h 11841"/>
                <a:gd name="T10" fmla="*/ 218 w 11841"/>
                <a:gd name="T11" fmla="*/ 10884 h 11841"/>
                <a:gd name="T12" fmla="*/ 224 w 11841"/>
                <a:gd name="T13" fmla="*/ 11632 h 11841"/>
                <a:gd name="T14" fmla="*/ 972 w 11841"/>
                <a:gd name="T15" fmla="*/ 11638 h 11841"/>
                <a:gd name="T16" fmla="*/ 5928 w 11841"/>
                <a:gd name="T17" fmla="*/ 6682 h 11841"/>
                <a:gd name="T18" fmla="*/ 10884 w 11841"/>
                <a:gd name="T19" fmla="*/ 11638 h 11841"/>
                <a:gd name="T20" fmla="*/ 11632 w 11841"/>
                <a:gd name="T21" fmla="*/ 11632 h 11841"/>
                <a:gd name="T22" fmla="*/ 11638 w 11841"/>
                <a:gd name="T23" fmla="*/ 10884 h 11841"/>
                <a:gd name="T24" fmla="*/ 6682 w 11841"/>
                <a:gd name="T25" fmla="*/ 5928 h 11841"/>
                <a:gd name="T26" fmla="*/ 11638 w 11841"/>
                <a:gd name="T27" fmla="*/ 972 h 11841"/>
                <a:gd name="T28" fmla="*/ 11632 w 11841"/>
                <a:gd name="T29" fmla="*/ 224 h 11841"/>
                <a:gd name="T30" fmla="*/ 10884 w 11841"/>
                <a:gd name="T31" fmla="*/ 218 h 11841"/>
                <a:gd name="T32" fmla="*/ 5928 w 11841"/>
                <a:gd name="T33" fmla="*/ 5174 h 11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841" h="11841">
                  <a:moveTo>
                    <a:pt x="5928" y="5174"/>
                  </a:moveTo>
                  <a:lnTo>
                    <a:pt x="972" y="218"/>
                  </a:lnTo>
                  <a:cubicBezTo>
                    <a:pt x="765" y="3"/>
                    <a:pt x="422" y="0"/>
                    <a:pt x="211" y="211"/>
                  </a:cubicBezTo>
                  <a:cubicBezTo>
                    <a:pt x="0" y="422"/>
                    <a:pt x="3" y="765"/>
                    <a:pt x="218" y="972"/>
                  </a:cubicBezTo>
                  <a:lnTo>
                    <a:pt x="5174" y="5928"/>
                  </a:lnTo>
                  <a:lnTo>
                    <a:pt x="218" y="10884"/>
                  </a:lnTo>
                  <a:cubicBezTo>
                    <a:pt x="15" y="11094"/>
                    <a:pt x="18" y="11426"/>
                    <a:pt x="224" y="11632"/>
                  </a:cubicBezTo>
                  <a:cubicBezTo>
                    <a:pt x="430" y="11838"/>
                    <a:pt x="762" y="11841"/>
                    <a:pt x="972" y="11638"/>
                  </a:cubicBezTo>
                  <a:lnTo>
                    <a:pt x="5928" y="6682"/>
                  </a:lnTo>
                  <a:lnTo>
                    <a:pt x="10884" y="11638"/>
                  </a:lnTo>
                  <a:cubicBezTo>
                    <a:pt x="11094" y="11841"/>
                    <a:pt x="11426" y="11838"/>
                    <a:pt x="11632" y="11632"/>
                  </a:cubicBezTo>
                  <a:cubicBezTo>
                    <a:pt x="11838" y="11426"/>
                    <a:pt x="11841" y="11094"/>
                    <a:pt x="11638" y="10884"/>
                  </a:cubicBezTo>
                  <a:lnTo>
                    <a:pt x="6682" y="5928"/>
                  </a:lnTo>
                  <a:lnTo>
                    <a:pt x="11638" y="972"/>
                  </a:lnTo>
                  <a:cubicBezTo>
                    <a:pt x="11841" y="762"/>
                    <a:pt x="11838" y="430"/>
                    <a:pt x="11632" y="224"/>
                  </a:cubicBezTo>
                  <a:cubicBezTo>
                    <a:pt x="11426" y="18"/>
                    <a:pt x="11094" y="15"/>
                    <a:pt x="10884" y="218"/>
                  </a:cubicBezTo>
                  <a:lnTo>
                    <a:pt x="5928" y="5174"/>
                  </a:lnTo>
                  <a:close/>
                </a:path>
              </a:pathLst>
            </a:cu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grpSp>
      <p:grpSp>
        <p:nvGrpSpPr>
          <p:cNvPr id="53" name="组合 52">
            <a:extLst>
              <a:ext uri="{FF2B5EF4-FFF2-40B4-BE49-F238E27FC236}">
                <a16:creationId xmlns:a16="http://schemas.microsoft.com/office/drawing/2014/main" id="{56D111BB-D00E-09E0-DE22-604D67DCA2A3}"/>
              </a:ext>
            </a:extLst>
          </p:cNvPr>
          <p:cNvGrpSpPr/>
          <p:nvPr/>
        </p:nvGrpSpPr>
        <p:grpSpPr>
          <a:xfrm>
            <a:off x="6186550" y="2759464"/>
            <a:ext cx="2088768" cy="523220"/>
            <a:chOff x="6186550" y="2759464"/>
            <a:chExt cx="2088768" cy="523220"/>
          </a:xfrm>
        </p:grpSpPr>
        <p:sp>
          <p:nvSpPr>
            <p:cNvPr id="46" name="文本框 45">
              <a:extLst>
                <a:ext uri="{FF2B5EF4-FFF2-40B4-BE49-F238E27FC236}">
                  <a16:creationId xmlns:a16="http://schemas.microsoft.com/office/drawing/2014/main" id="{DDA65A0C-75A2-0CB3-3D87-9C1B3263773B}"/>
                </a:ext>
              </a:extLst>
            </p:cNvPr>
            <p:cNvSpPr txBox="1"/>
            <p:nvPr/>
          </p:nvSpPr>
          <p:spPr>
            <a:xfrm>
              <a:off x="6186550" y="2759464"/>
              <a:ext cx="2088768" cy="523220"/>
            </a:xfrm>
            <a:prstGeom prst="rect">
              <a:avLst/>
            </a:prstGeom>
            <a:noFill/>
            <a:ln>
              <a:noFill/>
            </a:ln>
          </p:spPr>
          <p:txBody>
            <a:bodyPr wrap="square" rtlCol="0">
              <a:spAutoFit/>
            </a:bodyPr>
            <a:lstStyle/>
            <a:p>
              <a:r>
                <a:rPr lang="en-US" altLang="zh-CN" sz="2800" b="1" dirty="0">
                  <a:solidFill>
                    <a:schemeClr val="accent4"/>
                  </a:solidFill>
                </a:rPr>
                <a:t>[ bi se ]</a:t>
              </a:r>
              <a:endParaRPr lang="zh-CN" altLang="en-US" sz="2800" b="1" dirty="0">
                <a:solidFill>
                  <a:schemeClr val="accent4"/>
                </a:solidFill>
              </a:endParaRPr>
            </a:p>
          </p:txBody>
        </p:sp>
        <p:sp>
          <p:nvSpPr>
            <p:cNvPr id="48" name="矩形 47">
              <a:extLst>
                <a:ext uri="{FF2B5EF4-FFF2-40B4-BE49-F238E27FC236}">
                  <a16:creationId xmlns:a16="http://schemas.microsoft.com/office/drawing/2014/main" id="{158E975D-8D1E-F963-44BD-3A5C6B7B209D}"/>
                </a:ext>
              </a:extLst>
            </p:cNvPr>
            <p:cNvSpPr/>
            <p:nvPr/>
          </p:nvSpPr>
          <p:spPr>
            <a:xfrm>
              <a:off x="6623999" y="2812938"/>
              <a:ext cx="170599" cy="138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solidFill>
              </a:endParaRPr>
            </a:p>
          </p:txBody>
        </p:sp>
        <p:cxnSp>
          <p:nvCxnSpPr>
            <p:cNvPr id="49" name="直接连接符 48">
              <a:extLst>
                <a:ext uri="{FF2B5EF4-FFF2-40B4-BE49-F238E27FC236}">
                  <a16:creationId xmlns:a16="http://schemas.microsoft.com/office/drawing/2014/main" id="{3AD916B0-0D90-77E1-FDC4-E98BDBBF1717}"/>
                </a:ext>
              </a:extLst>
            </p:cNvPr>
            <p:cNvCxnSpPr>
              <a:cxnSpLocks/>
            </p:cNvCxnSpPr>
            <p:nvPr/>
          </p:nvCxnSpPr>
          <p:spPr>
            <a:xfrm flipV="1">
              <a:off x="6670974" y="2891513"/>
              <a:ext cx="76648" cy="5997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91BFBA3D-2E9D-F2BA-69A7-D0D6C5C0FF7D}"/>
                </a:ext>
              </a:extLst>
            </p:cNvPr>
            <p:cNvCxnSpPr/>
            <p:nvPr/>
          </p:nvCxnSpPr>
          <p:spPr>
            <a:xfrm>
              <a:off x="6973876" y="2849552"/>
              <a:ext cx="78377" cy="65315"/>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2" name="iconfont-10889-5203325">
              <a:extLst>
                <a:ext uri="{FF2B5EF4-FFF2-40B4-BE49-F238E27FC236}">
                  <a16:creationId xmlns:a16="http://schemas.microsoft.com/office/drawing/2014/main" id="{AA22C29F-9CF7-BB43-39AE-113B102F8470}"/>
                </a:ext>
              </a:extLst>
            </p:cNvPr>
            <p:cNvSpPr/>
            <p:nvPr/>
          </p:nvSpPr>
          <p:spPr>
            <a:xfrm>
              <a:off x="7442555" y="2803452"/>
              <a:ext cx="609685" cy="426819"/>
            </a:xfrm>
            <a:custGeom>
              <a:avLst/>
              <a:gdLst>
                <a:gd name="T0" fmla="*/ 12581 w 13243"/>
                <a:gd name="T1" fmla="*/ 0 h 9270"/>
                <a:gd name="T2" fmla="*/ 13054 w 13243"/>
                <a:gd name="T3" fmla="*/ 188 h 9270"/>
                <a:gd name="T4" fmla="*/ 13243 w 13243"/>
                <a:gd name="T5" fmla="*/ 662 h 9270"/>
                <a:gd name="T6" fmla="*/ 13052 w 13243"/>
                <a:gd name="T7" fmla="*/ 1131 h 9270"/>
                <a:gd name="T8" fmla="*/ 5105 w 13243"/>
                <a:gd name="T9" fmla="*/ 9077 h 9270"/>
                <a:gd name="T10" fmla="*/ 4635 w 13243"/>
                <a:gd name="T11" fmla="*/ 9270 h 9270"/>
                <a:gd name="T12" fmla="*/ 4164 w 13243"/>
                <a:gd name="T13" fmla="*/ 9077 h 9270"/>
                <a:gd name="T14" fmla="*/ 191 w 13243"/>
                <a:gd name="T15" fmla="*/ 5106 h 9270"/>
                <a:gd name="T16" fmla="*/ 0 w 13243"/>
                <a:gd name="T17" fmla="*/ 4635 h 9270"/>
                <a:gd name="T18" fmla="*/ 189 w 13243"/>
                <a:gd name="T19" fmla="*/ 4160 h 9270"/>
                <a:gd name="T20" fmla="*/ 662 w 13243"/>
                <a:gd name="T21" fmla="*/ 3973 h 9270"/>
                <a:gd name="T22" fmla="*/ 1133 w 13243"/>
                <a:gd name="T23" fmla="*/ 4164 h 9270"/>
                <a:gd name="T24" fmla="*/ 4635 w 13243"/>
                <a:gd name="T25" fmla="*/ 7672 h 9270"/>
                <a:gd name="T26" fmla="*/ 12110 w 13243"/>
                <a:gd name="T27" fmla="*/ 191 h 9270"/>
                <a:gd name="T28" fmla="*/ 12581 w 13243"/>
                <a:gd name="T29" fmla="*/ 0 h 9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43" h="9270">
                  <a:moveTo>
                    <a:pt x="12581" y="0"/>
                  </a:moveTo>
                  <a:cubicBezTo>
                    <a:pt x="12770" y="0"/>
                    <a:pt x="12928" y="63"/>
                    <a:pt x="13054" y="188"/>
                  </a:cubicBezTo>
                  <a:cubicBezTo>
                    <a:pt x="13180" y="315"/>
                    <a:pt x="13243" y="473"/>
                    <a:pt x="13243" y="662"/>
                  </a:cubicBezTo>
                  <a:cubicBezTo>
                    <a:pt x="13243" y="848"/>
                    <a:pt x="13179" y="1004"/>
                    <a:pt x="13052" y="1131"/>
                  </a:cubicBezTo>
                  <a:lnTo>
                    <a:pt x="5105" y="9077"/>
                  </a:lnTo>
                  <a:cubicBezTo>
                    <a:pt x="4978" y="9205"/>
                    <a:pt x="4821" y="9270"/>
                    <a:pt x="4635" y="9270"/>
                  </a:cubicBezTo>
                  <a:cubicBezTo>
                    <a:pt x="4449" y="9270"/>
                    <a:pt x="4292" y="9205"/>
                    <a:pt x="4164" y="9077"/>
                  </a:cubicBezTo>
                  <a:lnTo>
                    <a:pt x="191" y="5106"/>
                  </a:lnTo>
                  <a:cubicBezTo>
                    <a:pt x="64" y="4977"/>
                    <a:pt x="0" y="4821"/>
                    <a:pt x="0" y="4635"/>
                  </a:cubicBezTo>
                  <a:cubicBezTo>
                    <a:pt x="0" y="4446"/>
                    <a:pt x="63" y="4287"/>
                    <a:pt x="189" y="4160"/>
                  </a:cubicBezTo>
                  <a:cubicBezTo>
                    <a:pt x="315" y="4035"/>
                    <a:pt x="473" y="3973"/>
                    <a:pt x="662" y="3973"/>
                  </a:cubicBezTo>
                  <a:cubicBezTo>
                    <a:pt x="848" y="3973"/>
                    <a:pt x="1006" y="4035"/>
                    <a:pt x="1133" y="4164"/>
                  </a:cubicBezTo>
                  <a:lnTo>
                    <a:pt x="4635" y="7672"/>
                  </a:lnTo>
                  <a:lnTo>
                    <a:pt x="12110" y="191"/>
                  </a:lnTo>
                  <a:cubicBezTo>
                    <a:pt x="12237" y="63"/>
                    <a:pt x="12394" y="0"/>
                    <a:pt x="12581" y="0"/>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文本框 53">
            <a:extLst>
              <a:ext uri="{FF2B5EF4-FFF2-40B4-BE49-F238E27FC236}">
                <a16:creationId xmlns:a16="http://schemas.microsoft.com/office/drawing/2014/main" id="{1C08B3F8-1476-8F30-2E27-E16D8E297F56}"/>
              </a:ext>
            </a:extLst>
          </p:cNvPr>
          <p:cNvSpPr txBox="1"/>
          <p:nvPr/>
        </p:nvSpPr>
        <p:spPr>
          <a:xfrm>
            <a:off x="939638" y="3895735"/>
            <a:ext cx="1058980" cy="523220"/>
          </a:xfrm>
          <a:prstGeom prst="rect">
            <a:avLst/>
          </a:prstGeom>
          <a:noFill/>
        </p:spPr>
        <p:txBody>
          <a:bodyPr wrap="square" rtlCol="0">
            <a:spAutoFit/>
          </a:bodyPr>
          <a:lstStyle/>
          <a:p>
            <a:r>
              <a:rPr lang="zh-CN" altLang="en-US" sz="2800" b="1" dirty="0"/>
              <a:t>蛋挞</a:t>
            </a:r>
          </a:p>
        </p:txBody>
      </p:sp>
      <p:grpSp>
        <p:nvGrpSpPr>
          <p:cNvPr id="68" name="组合 67">
            <a:extLst>
              <a:ext uri="{FF2B5EF4-FFF2-40B4-BE49-F238E27FC236}">
                <a16:creationId xmlns:a16="http://schemas.microsoft.com/office/drawing/2014/main" id="{2C3CAF0E-9162-14AA-CE11-8E9BAF434312}"/>
              </a:ext>
            </a:extLst>
          </p:cNvPr>
          <p:cNvGrpSpPr/>
          <p:nvPr/>
        </p:nvGrpSpPr>
        <p:grpSpPr>
          <a:xfrm>
            <a:off x="2548546" y="3791588"/>
            <a:ext cx="2088768" cy="627367"/>
            <a:chOff x="2548546" y="3791588"/>
            <a:chExt cx="2088768" cy="627367"/>
          </a:xfrm>
        </p:grpSpPr>
        <p:sp>
          <p:nvSpPr>
            <p:cNvPr id="55" name="文本框 54">
              <a:extLst>
                <a:ext uri="{FF2B5EF4-FFF2-40B4-BE49-F238E27FC236}">
                  <a16:creationId xmlns:a16="http://schemas.microsoft.com/office/drawing/2014/main" id="{69B019CD-8825-23DE-2230-E3F3F2DFE6E4}"/>
                </a:ext>
              </a:extLst>
            </p:cNvPr>
            <p:cNvSpPr txBox="1"/>
            <p:nvPr/>
          </p:nvSpPr>
          <p:spPr>
            <a:xfrm>
              <a:off x="2548546" y="3895735"/>
              <a:ext cx="2088768" cy="523220"/>
            </a:xfrm>
            <a:prstGeom prst="rect">
              <a:avLst/>
            </a:prstGeom>
            <a:noFill/>
            <a:ln>
              <a:noFill/>
            </a:ln>
          </p:spPr>
          <p:txBody>
            <a:bodyPr wrap="square" rtlCol="0">
              <a:spAutoFit/>
            </a:bodyPr>
            <a:lstStyle/>
            <a:p>
              <a:r>
                <a:rPr lang="en-US" altLang="zh-CN" sz="2800" b="1" dirty="0">
                  <a:solidFill>
                    <a:schemeClr val="accent1">
                      <a:lumMod val="75000"/>
                    </a:schemeClr>
                  </a:solidFill>
                </a:rPr>
                <a:t>[ dan ta]</a:t>
              </a:r>
              <a:endParaRPr lang="zh-CN" altLang="en-US" sz="2800" b="1" dirty="0">
                <a:solidFill>
                  <a:schemeClr val="accent1">
                    <a:lumMod val="75000"/>
                  </a:schemeClr>
                </a:solidFill>
              </a:endParaRPr>
            </a:p>
          </p:txBody>
        </p:sp>
        <p:cxnSp>
          <p:nvCxnSpPr>
            <p:cNvPr id="57" name="直接连接符 56">
              <a:extLst>
                <a:ext uri="{FF2B5EF4-FFF2-40B4-BE49-F238E27FC236}">
                  <a16:creationId xmlns:a16="http://schemas.microsoft.com/office/drawing/2014/main" id="{EE12F49C-9FC6-8834-A583-69E101A4AA96}"/>
                </a:ext>
              </a:extLst>
            </p:cNvPr>
            <p:cNvCxnSpPr/>
            <p:nvPr/>
          </p:nvCxnSpPr>
          <p:spPr>
            <a:xfrm>
              <a:off x="3017510" y="3976254"/>
              <a:ext cx="71046" cy="83128"/>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F5546612-FC19-EF7C-BAA0-0AA9C100D464}"/>
                </a:ext>
              </a:extLst>
            </p:cNvPr>
            <p:cNvSpPr txBox="1"/>
            <p:nvPr/>
          </p:nvSpPr>
          <p:spPr>
            <a:xfrm rot="10800000">
              <a:off x="3401775" y="3791588"/>
              <a:ext cx="400110" cy="369332"/>
            </a:xfrm>
            <a:prstGeom prst="rect">
              <a:avLst/>
            </a:prstGeom>
            <a:noFill/>
          </p:spPr>
          <p:txBody>
            <a:bodyPr wrap="square" rtlCol="0">
              <a:spAutoFit/>
            </a:bodyPr>
            <a:lstStyle/>
            <a:p>
              <a:pPr algn="ctr"/>
              <a:r>
                <a:rPr lang="en-US" altLang="zh-CN" b="1" dirty="0">
                  <a:solidFill>
                    <a:schemeClr val="accent1">
                      <a:lumMod val="75000"/>
                    </a:schemeClr>
                  </a:solidFill>
                </a:rPr>
                <a:t>^</a:t>
              </a:r>
              <a:endParaRPr lang="zh-CN" altLang="en-US" b="1" dirty="0">
                <a:solidFill>
                  <a:schemeClr val="accent1">
                    <a:lumMod val="75000"/>
                  </a:schemeClr>
                </a:solidFill>
              </a:endParaRPr>
            </a:p>
          </p:txBody>
        </p:sp>
        <p:sp>
          <p:nvSpPr>
            <p:cNvPr id="59" name="iconfont-11592-5504295">
              <a:extLst>
                <a:ext uri="{FF2B5EF4-FFF2-40B4-BE49-F238E27FC236}">
                  <a16:creationId xmlns:a16="http://schemas.microsoft.com/office/drawing/2014/main" id="{C2A24292-13D0-83C1-AE9B-748BF51B51C4}"/>
                </a:ext>
              </a:extLst>
            </p:cNvPr>
            <p:cNvSpPr/>
            <p:nvPr/>
          </p:nvSpPr>
          <p:spPr>
            <a:xfrm>
              <a:off x="3845913" y="3957290"/>
              <a:ext cx="400110" cy="400110"/>
            </a:xfrm>
            <a:custGeom>
              <a:avLst/>
              <a:gdLst>
                <a:gd name="T0" fmla="*/ 5928 w 11841"/>
                <a:gd name="T1" fmla="*/ 5174 h 11841"/>
                <a:gd name="T2" fmla="*/ 972 w 11841"/>
                <a:gd name="T3" fmla="*/ 218 h 11841"/>
                <a:gd name="T4" fmla="*/ 211 w 11841"/>
                <a:gd name="T5" fmla="*/ 211 h 11841"/>
                <a:gd name="T6" fmla="*/ 218 w 11841"/>
                <a:gd name="T7" fmla="*/ 972 h 11841"/>
                <a:gd name="T8" fmla="*/ 5174 w 11841"/>
                <a:gd name="T9" fmla="*/ 5928 h 11841"/>
                <a:gd name="T10" fmla="*/ 218 w 11841"/>
                <a:gd name="T11" fmla="*/ 10884 h 11841"/>
                <a:gd name="T12" fmla="*/ 224 w 11841"/>
                <a:gd name="T13" fmla="*/ 11632 h 11841"/>
                <a:gd name="T14" fmla="*/ 972 w 11841"/>
                <a:gd name="T15" fmla="*/ 11638 h 11841"/>
                <a:gd name="T16" fmla="*/ 5928 w 11841"/>
                <a:gd name="T17" fmla="*/ 6682 h 11841"/>
                <a:gd name="T18" fmla="*/ 10884 w 11841"/>
                <a:gd name="T19" fmla="*/ 11638 h 11841"/>
                <a:gd name="T20" fmla="*/ 11632 w 11841"/>
                <a:gd name="T21" fmla="*/ 11632 h 11841"/>
                <a:gd name="T22" fmla="*/ 11638 w 11841"/>
                <a:gd name="T23" fmla="*/ 10884 h 11841"/>
                <a:gd name="T24" fmla="*/ 6682 w 11841"/>
                <a:gd name="T25" fmla="*/ 5928 h 11841"/>
                <a:gd name="T26" fmla="*/ 11638 w 11841"/>
                <a:gd name="T27" fmla="*/ 972 h 11841"/>
                <a:gd name="T28" fmla="*/ 11632 w 11841"/>
                <a:gd name="T29" fmla="*/ 224 h 11841"/>
                <a:gd name="T30" fmla="*/ 10884 w 11841"/>
                <a:gd name="T31" fmla="*/ 218 h 11841"/>
                <a:gd name="T32" fmla="*/ 5928 w 11841"/>
                <a:gd name="T33" fmla="*/ 5174 h 11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841" h="11841">
                  <a:moveTo>
                    <a:pt x="5928" y="5174"/>
                  </a:moveTo>
                  <a:lnTo>
                    <a:pt x="972" y="218"/>
                  </a:lnTo>
                  <a:cubicBezTo>
                    <a:pt x="765" y="3"/>
                    <a:pt x="422" y="0"/>
                    <a:pt x="211" y="211"/>
                  </a:cubicBezTo>
                  <a:cubicBezTo>
                    <a:pt x="0" y="422"/>
                    <a:pt x="3" y="765"/>
                    <a:pt x="218" y="972"/>
                  </a:cubicBezTo>
                  <a:lnTo>
                    <a:pt x="5174" y="5928"/>
                  </a:lnTo>
                  <a:lnTo>
                    <a:pt x="218" y="10884"/>
                  </a:lnTo>
                  <a:cubicBezTo>
                    <a:pt x="15" y="11094"/>
                    <a:pt x="18" y="11426"/>
                    <a:pt x="224" y="11632"/>
                  </a:cubicBezTo>
                  <a:cubicBezTo>
                    <a:pt x="430" y="11838"/>
                    <a:pt x="762" y="11841"/>
                    <a:pt x="972" y="11638"/>
                  </a:cubicBezTo>
                  <a:lnTo>
                    <a:pt x="5928" y="6682"/>
                  </a:lnTo>
                  <a:lnTo>
                    <a:pt x="10884" y="11638"/>
                  </a:lnTo>
                  <a:cubicBezTo>
                    <a:pt x="11094" y="11841"/>
                    <a:pt x="11426" y="11838"/>
                    <a:pt x="11632" y="11632"/>
                  </a:cubicBezTo>
                  <a:cubicBezTo>
                    <a:pt x="11838" y="11426"/>
                    <a:pt x="11841" y="11094"/>
                    <a:pt x="11638" y="10884"/>
                  </a:cubicBezTo>
                  <a:lnTo>
                    <a:pt x="6682" y="5928"/>
                  </a:lnTo>
                  <a:lnTo>
                    <a:pt x="11638" y="972"/>
                  </a:lnTo>
                  <a:cubicBezTo>
                    <a:pt x="11841" y="762"/>
                    <a:pt x="11838" y="430"/>
                    <a:pt x="11632" y="224"/>
                  </a:cubicBezTo>
                  <a:cubicBezTo>
                    <a:pt x="11426" y="18"/>
                    <a:pt x="11094" y="15"/>
                    <a:pt x="10884" y="218"/>
                  </a:cubicBezTo>
                  <a:lnTo>
                    <a:pt x="5928" y="5174"/>
                  </a:lnTo>
                  <a:close/>
                </a:path>
              </a:pathLst>
            </a:cu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组合 65">
            <a:extLst>
              <a:ext uri="{FF2B5EF4-FFF2-40B4-BE49-F238E27FC236}">
                <a16:creationId xmlns:a16="http://schemas.microsoft.com/office/drawing/2014/main" id="{AFBA85C8-3C80-A659-8FC9-A4F012B0DAE0}"/>
              </a:ext>
            </a:extLst>
          </p:cNvPr>
          <p:cNvGrpSpPr/>
          <p:nvPr/>
        </p:nvGrpSpPr>
        <p:grpSpPr>
          <a:xfrm>
            <a:off x="6186550" y="3878875"/>
            <a:ext cx="2088768" cy="523220"/>
            <a:chOff x="6186550" y="3878875"/>
            <a:chExt cx="2088768" cy="523220"/>
          </a:xfrm>
        </p:grpSpPr>
        <p:sp>
          <p:nvSpPr>
            <p:cNvPr id="60" name="文本框 59">
              <a:extLst>
                <a:ext uri="{FF2B5EF4-FFF2-40B4-BE49-F238E27FC236}">
                  <a16:creationId xmlns:a16="http://schemas.microsoft.com/office/drawing/2014/main" id="{46BBCC86-B53D-E2E8-B20A-243B5143CCA8}"/>
                </a:ext>
              </a:extLst>
            </p:cNvPr>
            <p:cNvSpPr txBox="1"/>
            <p:nvPr/>
          </p:nvSpPr>
          <p:spPr>
            <a:xfrm>
              <a:off x="6186550" y="3878875"/>
              <a:ext cx="2088768" cy="523220"/>
            </a:xfrm>
            <a:prstGeom prst="rect">
              <a:avLst/>
            </a:prstGeom>
            <a:noFill/>
            <a:ln>
              <a:noFill/>
            </a:ln>
          </p:spPr>
          <p:txBody>
            <a:bodyPr wrap="square" rtlCol="0">
              <a:spAutoFit/>
            </a:bodyPr>
            <a:lstStyle/>
            <a:p>
              <a:r>
                <a:rPr lang="en-US" altLang="zh-CN" sz="2800" b="1" dirty="0">
                  <a:solidFill>
                    <a:schemeClr val="accent4"/>
                  </a:solidFill>
                </a:rPr>
                <a:t>[ dan ta]</a:t>
              </a:r>
              <a:endParaRPr lang="zh-CN" altLang="en-US" sz="2800" b="1" dirty="0">
                <a:solidFill>
                  <a:schemeClr val="accent4"/>
                </a:solidFill>
              </a:endParaRPr>
            </a:p>
          </p:txBody>
        </p:sp>
        <p:cxnSp>
          <p:nvCxnSpPr>
            <p:cNvPr id="61" name="直接连接符 60">
              <a:extLst>
                <a:ext uri="{FF2B5EF4-FFF2-40B4-BE49-F238E27FC236}">
                  <a16:creationId xmlns:a16="http://schemas.microsoft.com/office/drawing/2014/main" id="{AA85BA79-74E8-DF11-19CA-ADC06562A453}"/>
                </a:ext>
              </a:extLst>
            </p:cNvPr>
            <p:cNvCxnSpPr/>
            <p:nvPr/>
          </p:nvCxnSpPr>
          <p:spPr>
            <a:xfrm>
              <a:off x="6655514" y="3959394"/>
              <a:ext cx="71046" cy="83128"/>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378F4D14-2456-8D62-344D-233A8936C0A7}"/>
                </a:ext>
              </a:extLst>
            </p:cNvPr>
            <p:cNvCxnSpPr/>
            <p:nvPr/>
          </p:nvCxnSpPr>
          <p:spPr>
            <a:xfrm>
              <a:off x="7160001" y="3960030"/>
              <a:ext cx="71046" cy="83128"/>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5" name="iconfont-10889-5203325">
              <a:extLst>
                <a:ext uri="{FF2B5EF4-FFF2-40B4-BE49-F238E27FC236}">
                  <a16:creationId xmlns:a16="http://schemas.microsoft.com/office/drawing/2014/main" id="{B7A4B212-E8A5-8856-698E-40E4CB3ADC39}"/>
                </a:ext>
              </a:extLst>
            </p:cNvPr>
            <p:cNvSpPr/>
            <p:nvPr/>
          </p:nvSpPr>
          <p:spPr>
            <a:xfrm>
              <a:off x="7481744" y="3927075"/>
              <a:ext cx="609685" cy="426819"/>
            </a:xfrm>
            <a:custGeom>
              <a:avLst/>
              <a:gdLst>
                <a:gd name="T0" fmla="*/ 12581 w 13243"/>
                <a:gd name="T1" fmla="*/ 0 h 9270"/>
                <a:gd name="T2" fmla="*/ 13054 w 13243"/>
                <a:gd name="T3" fmla="*/ 188 h 9270"/>
                <a:gd name="T4" fmla="*/ 13243 w 13243"/>
                <a:gd name="T5" fmla="*/ 662 h 9270"/>
                <a:gd name="T6" fmla="*/ 13052 w 13243"/>
                <a:gd name="T7" fmla="*/ 1131 h 9270"/>
                <a:gd name="T8" fmla="*/ 5105 w 13243"/>
                <a:gd name="T9" fmla="*/ 9077 h 9270"/>
                <a:gd name="T10" fmla="*/ 4635 w 13243"/>
                <a:gd name="T11" fmla="*/ 9270 h 9270"/>
                <a:gd name="T12" fmla="*/ 4164 w 13243"/>
                <a:gd name="T13" fmla="*/ 9077 h 9270"/>
                <a:gd name="T14" fmla="*/ 191 w 13243"/>
                <a:gd name="T15" fmla="*/ 5106 h 9270"/>
                <a:gd name="T16" fmla="*/ 0 w 13243"/>
                <a:gd name="T17" fmla="*/ 4635 h 9270"/>
                <a:gd name="T18" fmla="*/ 189 w 13243"/>
                <a:gd name="T19" fmla="*/ 4160 h 9270"/>
                <a:gd name="T20" fmla="*/ 662 w 13243"/>
                <a:gd name="T21" fmla="*/ 3973 h 9270"/>
                <a:gd name="T22" fmla="*/ 1133 w 13243"/>
                <a:gd name="T23" fmla="*/ 4164 h 9270"/>
                <a:gd name="T24" fmla="*/ 4635 w 13243"/>
                <a:gd name="T25" fmla="*/ 7672 h 9270"/>
                <a:gd name="T26" fmla="*/ 12110 w 13243"/>
                <a:gd name="T27" fmla="*/ 191 h 9270"/>
                <a:gd name="T28" fmla="*/ 12581 w 13243"/>
                <a:gd name="T29" fmla="*/ 0 h 9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43" h="9270">
                  <a:moveTo>
                    <a:pt x="12581" y="0"/>
                  </a:moveTo>
                  <a:cubicBezTo>
                    <a:pt x="12770" y="0"/>
                    <a:pt x="12928" y="63"/>
                    <a:pt x="13054" y="188"/>
                  </a:cubicBezTo>
                  <a:cubicBezTo>
                    <a:pt x="13180" y="315"/>
                    <a:pt x="13243" y="473"/>
                    <a:pt x="13243" y="662"/>
                  </a:cubicBezTo>
                  <a:cubicBezTo>
                    <a:pt x="13243" y="848"/>
                    <a:pt x="13179" y="1004"/>
                    <a:pt x="13052" y="1131"/>
                  </a:cubicBezTo>
                  <a:lnTo>
                    <a:pt x="5105" y="9077"/>
                  </a:lnTo>
                  <a:cubicBezTo>
                    <a:pt x="4978" y="9205"/>
                    <a:pt x="4821" y="9270"/>
                    <a:pt x="4635" y="9270"/>
                  </a:cubicBezTo>
                  <a:cubicBezTo>
                    <a:pt x="4449" y="9270"/>
                    <a:pt x="4292" y="9205"/>
                    <a:pt x="4164" y="9077"/>
                  </a:cubicBezTo>
                  <a:lnTo>
                    <a:pt x="191" y="5106"/>
                  </a:lnTo>
                  <a:cubicBezTo>
                    <a:pt x="64" y="4977"/>
                    <a:pt x="0" y="4821"/>
                    <a:pt x="0" y="4635"/>
                  </a:cubicBezTo>
                  <a:cubicBezTo>
                    <a:pt x="0" y="4446"/>
                    <a:pt x="63" y="4287"/>
                    <a:pt x="189" y="4160"/>
                  </a:cubicBezTo>
                  <a:cubicBezTo>
                    <a:pt x="315" y="4035"/>
                    <a:pt x="473" y="3973"/>
                    <a:pt x="662" y="3973"/>
                  </a:cubicBezTo>
                  <a:cubicBezTo>
                    <a:pt x="848" y="3973"/>
                    <a:pt x="1006" y="4035"/>
                    <a:pt x="1133" y="4164"/>
                  </a:cubicBezTo>
                  <a:lnTo>
                    <a:pt x="4635" y="7672"/>
                  </a:lnTo>
                  <a:lnTo>
                    <a:pt x="12110" y="191"/>
                  </a:lnTo>
                  <a:cubicBezTo>
                    <a:pt x="12237" y="63"/>
                    <a:pt x="12394" y="0"/>
                    <a:pt x="12581" y="0"/>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408499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p:tgtEl>
                                          <p:spTgt spid="11"/>
                                        </p:tgtEl>
                                        <p:attrNameLst>
                                          <p:attrName>ppt_x</p:attrName>
                                        </p:attrNameLst>
                                      </p:cBhvr>
                                      <p:tavLst>
                                        <p:tav tm="0">
                                          <p:val>
                                            <p:strVal val="#ppt_x-#ppt_w*1.125000"/>
                                          </p:val>
                                        </p:tav>
                                        <p:tav tm="100000">
                                          <p:val>
                                            <p:strVal val="#ppt_x"/>
                                          </p:val>
                                        </p:tav>
                                      </p:tavLst>
                                    </p:anim>
                                    <p:animEffect transition="in" filter="wipe(right)">
                                      <p:cBhvr>
                                        <p:cTn id="22" dur="500"/>
                                        <p:tgtEl>
                                          <p:spTgt spid="11"/>
                                        </p:tgtEl>
                                      </p:cBhvr>
                                    </p:animEffect>
                                  </p:childTnLst>
                                </p:cTn>
                              </p:par>
                            </p:childTnLst>
                          </p:cTn>
                        </p:par>
                        <p:par>
                          <p:cTn id="23" fill="hold">
                            <p:stCondLst>
                              <p:cond delay="500"/>
                            </p:stCondLst>
                            <p:childTnLst>
                              <p:par>
                                <p:cTn id="24" presetID="30" presetClass="entr" presetSubtype="0" fill="hold" grpId="0" nodeType="after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800" decel="100000"/>
                                        <p:tgtEl>
                                          <p:spTgt spid="39"/>
                                        </p:tgtEl>
                                      </p:cBhvr>
                                    </p:animEffect>
                                    <p:anim calcmode="lin" valueType="num">
                                      <p:cBhvr>
                                        <p:cTn id="27" dur="800" decel="100000" fill="hold"/>
                                        <p:tgtEl>
                                          <p:spTgt spid="39"/>
                                        </p:tgtEl>
                                        <p:attrNameLst>
                                          <p:attrName>style.rotation</p:attrName>
                                        </p:attrNameLst>
                                      </p:cBhvr>
                                      <p:tavLst>
                                        <p:tav tm="0">
                                          <p:val>
                                            <p:fltVal val="-90"/>
                                          </p:val>
                                        </p:tav>
                                        <p:tav tm="100000">
                                          <p:val>
                                            <p:fltVal val="0"/>
                                          </p:val>
                                        </p:tav>
                                      </p:tavLst>
                                    </p:anim>
                                    <p:anim calcmode="lin" valueType="num">
                                      <p:cBhvr>
                                        <p:cTn id="28" dur="800" decel="100000" fill="hold"/>
                                        <p:tgtEl>
                                          <p:spTgt spid="39"/>
                                        </p:tgtEl>
                                        <p:attrNameLst>
                                          <p:attrName>ppt_x</p:attrName>
                                        </p:attrNameLst>
                                      </p:cBhvr>
                                      <p:tavLst>
                                        <p:tav tm="0">
                                          <p:val>
                                            <p:strVal val="#ppt_x+0.4"/>
                                          </p:val>
                                        </p:tav>
                                        <p:tav tm="100000">
                                          <p:val>
                                            <p:strVal val="#ppt_x-0.05"/>
                                          </p:val>
                                        </p:tav>
                                      </p:tavLst>
                                    </p:anim>
                                    <p:anim calcmode="lin" valueType="num">
                                      <p:cBhvr>
                                        <p:cTn id="29" dur="800" decel="100000" fill="hold"/>
                                        <p:tgtEl>
                                          <p:spTgt spid="39"/>
                                        </p:tgtEl>
                                        <p:attrNameLst>
                                          <p:attrName>ppt_y</p:attrName>
                                        </p:attrNameLst>
                                      </p:cBhvr>
                                      <p:tavLst>
                                        <p:tav tm="0">
                                          <p:val>
                                            <p:strVal val="#ppt_y-0.4"/>
                                          </p:val>
                                        </p:tav>
                                        <p:tav tm="100000">
                                          <p:val>
                                            <p:strVal val="#ppt_y+0.1"/>
                                          </p:val>
                                        </p:tav>
                                      </p:tavLst>
                                    </p:anim>
                                    <p:anim calcmode="lin" valueType="num">
                                      <p:cBhvr>
                                        <p:cTn id="30" dur="200" accel="100000" fill="hold">
                                          <p:stCondLst>
                                            <p:cond delay="800"/>
                                          </p:stCondLst>
                                        </p:cTn>
                                        <p:tgtEl>
                                          <p:spTgt spid="39"/>
                                        </p:tgtEl>
                                        <p:attrNameLst>
                                          <p:attrName>ppt_x</p:attrName>
                                        </p:attrNameLst>
                                      </p:cBhvr>
                                      <p:tavLst>
                                        <p:tav tm="0">
                                          <p:val>
                                            <p:strVal val="#ppt_x-0.05"/>
                                          </p:val>
                                        </p:tav>
                                        <p:tav tm="100000">
                                          <p:val>
                                            <p:strVal val="#ppt_x"/>
                                          </p:val>
                                        </p:tav>
                                      </p:tavLst>
                                    </p:anim>
                                    <p:anim calcmode="lin" valueType="num">
                                      <p:cBhvr>
                                        <p:cTn id="31" dur="200" accel="100000" fill="hold">
                                          <p:stCondLst>
                                            <p:cond delay="800"/>
                                          </p:stCondLst>
                                        </p:cTn>
                                        <p:tgtEl>
                                          <p:spTgt spid="39"/>
                                        </p:tgtEl>
                                        <p:attrNameLst>
                                          <p:attrName>ppt_y</p:attrName>
                                        </p:attrNameLst>
                                      </p:cBhvr>
                                      <p:tavLst>
                                        <p:tav tm="0">
                                          <p:val>
                                            <p:strVal val="#ppt_y+0.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2" presetClass="entr" presetSubtype="8"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p:tgtEl>
                                          <p:spTgt spid="12"/>
                                        </p:tgtEl>
                                        <p:attrNameLst>
                                          <p:attrName>ppt_x</p:attrName>
                                        </p:attrNameLst>
                                      </p:cBhvr>
                                      <p:tavLst>
                                        <p:tav tm="0">
                                          <p:val>
                                            <p:strVal val="#ppt_x-#ppt_w*1.125000"/>
                                          </p:val>
                                        </p:tav>
                                        <p:tav tm="100000">
                                          <p:val>
                                            <p:strVal val="#ppt_x"/>
                                          </p:val>
                                        </p:tav>
                                      </p:tavLst>
                                    </p:anim>
                                    <p:animEffect transition="in" filter="wipe(right)">
                                      <p:cBhvr>
                                        <p:cTn id="37" dur="500"/>
                                        <p:tgtEl>
                                          <p:spTgt spid="12"/>
                                        </p:tgtEl>
                                      </p:cBhvr>
                                    </p:animEffect>
                                  </p:childTnLst>
                                </p:cTn>
                              </p:par>
                            </p:childTnLst>
                          </p:cTn>
                        </p:par>
                        <p:par>
                          <p:cTn id="38" fill="hold">
                            <p:stCondLst>
                              <p:cond delay="500"/>
                            </p:stCondLst>
                            <p:childTnLst>
                              <p:par>
                                <p:cTn id="39" presetID="30" presetClass="entr" presetSubtype="0" fill="hold" grpId="0" nodeType="after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800" decel="100000"/>
                                        <p:tgtEl>
                                          <p:spTgt spid="38"/>
                                        </p:tgtEl>
                                      </p:cBhvr>
                                    </p:animEffect>
                                    <p:anim calcmode="lin" valueType="num">
                                      <p:cBhvr>
                                        <p:cTn id="42" dur="800" decel="100000" fill="hold"/>
                                        <p:tgtEl>
                                          <p:spTgt spid="38"/>
                                        </p:tgtEl>
                                        <p:attrNameLst>
                                          <p:attrName>style.rotation</p:attrName>
                                        </p:attrNameLst>
                                      </p:cBhvr>
                                      <p:tavLst>
                                        <p:tav tm="0">
                                          <p:val>
                                            <p:fltVal val="-90"/>
                                          </p:val>
                                        </p:tav>
                                        <p:tav tm="100000">
                                          <p:val>
                                            <p:fltVal val="0"/>
                                          </p:val>
                                        </p:tav>
                                      </p:tavLst>
                                    </p:anim>
                                    <p:anim calcmode="lin" valueType="num">
                                      <p:cBhvr>
                                        <p:cTn id="43" dur="800" decel="100000" fill="hold"/>
                                        <p:tgtEl>
                                          <p:spTgt spid="38"/>
                                        </p:tgtEl>
                                        <p:attrNameLst>
                                          <p:attrName>ppt_x</p:attrName>
                                        </p:attrNameLst>
                                      </p:cBhvr>
                                      <p:tavLst>
                                        <p:tav tm="0">
                                          <p:val>
                                            <p:strVal val="#ppt_x+0.4"/>
                                          </p:val>
                                        </p:tav>
                                        <p:tav tm="100000">
                                          <p:val>
                                            <p:strVal val="#ppt_x-0.05"/>
                                          </p:val>
                                        </p:tav>
                                      </p:tavLst>
                                    </p:anim>
                                    <p:anim calcmode="lin" valueType="num">
                                      <p:cBhvr>
                                        <p:cTn id="44" dur="800" decel="100000" fill="hold"/>
                                        <p:tgtEl>
                                          <p:spTgt spid="38"/>
                                        </p:tgtEl>
                                        <p:attrNameLst>
                                          <p:attrName>ppt_y</p:attrName>
                                        </p:attrNameLst>
                                      </p:cBhvr>
                                      <p:tavLst>
                                        <p:tav tm="0">
                                          <p:val>
                                            <p:strVal val="#ppt_y-0.4"/>
                                          </p:val>
                                        </p:tav>
                                        <p:tav tm="100000">
                                          <p:val>
                                            <p:strVal val="#ppt_y+0.1"/>
                                          </p:val>
                                        </p:tav>
                                      </p:tavLst>
                                    </p:anim>
                                    <p:anim calcmode="lin" valueType="num">
                                      <p:cBhvr>
                                        <p:cTn id="45" dur="200" accel="100000" fill="hold">
                                          <p:stCondLst>
                                            <p:cond delay="800"/>
                                          </p:stCondLst>
                                        </p:cTn>
                                        <p:tgtEl>
                                          <p:spTgt spid="38"/>
                                        </p:tgtEl>
                                        <p:attrNameLst>
                                          <p:attrName>ppt_x</p:attrName>
                                        </p:attrNameLst>
                                      </p:cBhvr>
                                      <p:tavLst>
                                        <p:tav tm="0">
                                          <p:val>
                                            <p:strVal val="#ppt_x-0.05"/>
                                          </p:val>
                                        </p:tav>
                                        <p:tav tm="100000">
                                          <p:val>
                                            <p:strVal val="#ppt_x"/>
                                          </p:val>
                                        </p:tav>
                                      </p:tavLst>
                                    </p:anim>
                                    <p:anim calcmode="lin" valueType="num">
                                      <p:cBhvr>
                                        <p:cTn id="46" dur="200" accel="100000" fill="hold">
                                          <p:stCondLst>
                                            <p:cond delay="800"/>
                                          </p:stCondLst>
                                        </p:cTn>
                                        <p:tgtEl>
                                          <p:spTgt spid="38"/>
                                        </p:tgtEl>
                                        <p:attrNameLst>
                                          <p:attrName>ppt_y</p:attrName>
                                        </p:attrNameLst>
                                      </p:cBhvr>
                                      <p:tavLst>
                                        <p:tav tm="0">
                                          <p:val>
                                            <p:strVal val="#ppt_y+0.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9" presetClass="entr" presetSubtype="0" decel="10000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p:cTn id="51" dur="500" fill="hold"/>
                                        <p:tgtEl>
                                          <p:spTgt spid="40"/>
                                        </p:tgtEl>
                                        <p:attrNameLst>
                                          <p:attrName>ppt_w</p:attrName>
                                        </p:attrNameLst>
                                      </p:cBhvr>
                                      <p:tavLst>
                                        <p:tav tm="0">
                                          <p:val>
                                            <p:fltVal val="0"/>
                                          </p:val>
                                        </p:tav>
                                        <p:tav tm="100000">
                                          <p:val>
                                            <p:strVal val="#ppt_w"/>
                                          </p:val>
                                        </p:tav>
                                      </p:tavLst>
                                    </p:anim>
                                    <p:anim calcmode="lin" valueType="num">
                                      <p:cBhvr>
                                        <p:cTn id="52" dur="500" fill="hold"/>
                                        <p:tgtEl>
                                          <p:spTgt spid="40"/>
                                        </p:tgtEl>
                                        <p:attrNameLst>
                                          <p:attrName>ppt_h</p:attrName>
                                        </p:attrNameLst>
                                      </p:cBhvr>
                                      <p:tavLst>
                                        <p:tav tm="0">
                                          <p:val>
                                            <p:fltVal val="0"/>
                                          </p:val>
                                        </p:tav>
                                        <p:tav tm="100000">
                                          <p:val>
                                            <p:strVal val="#ppt_h"/>
                                          </p:val>
                                        </p:tav>
                                      </p:tavLst>
                                    </p:anim>
                                    <p:anim calcmode="lin" valueType="num">
                                      <p:cBhvr>
                                        <p:cTn id="53" dur="500" fill="hold"/>
                                        <p:tgtEl>
                                          <p:spTgt spid="40"/>
                                        </p:tgtEl>
                                        <p:attrNameLst>
                                          <p:attrName>style.rotation</p:attrName>
                                        </p:attrNameLst>
                                      </p:cBhvr>
                                      <p:tavLst>
                                        <p:tav tm="0">
                                          <p:val>
                                            <p:fltVal val="360"/>
                                          </p:val>
                                        </p:tav>
                                        <p:tav tm="100000">
                                          <p:val>
                                            <p:fltVal val="0"/>
                                          </p:val>
                                        </p:tav>
                                      </p:tavLst>
                                    </p:anim>
                                    <p:animEffect transition="in" filter="fade">
                                      <p:cBhvr>
                                        <p:cTn id="54" dur="500"/>
                                        <p:tgtEl>
                                          <p:spTgt spid="40"/>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8" fill="hold" nodeType="clickEffect">
                                  <p:stCondLst>
                                    <p:cond delay="0"/>
                                  </p:stCondLst>
                                  <p:childTnLst>
                                    <p:set>
                                      <p:cBhvr>
                                        <p:cTn id="58" dur="1" fill="hold">
                                          <p:stCondLst>
                                            <p:cond delay="0"/>
                                          </p:stCondLst>
                                        </p:cTn>
                                        <p:tgtEl>
                                          <p:spTgt spid="67"/>
                                        </p:tgtEl>
                                        <p:attrNameLst>
                                          <p:attrName>style.visibility</p:attrName>
                                        </p:attrNameLst>
                                      </p:cBhvr>
                                      <p:to>
                                        <p:strVal val="visible"/>
                                      </p:to>
                                    </p:set>
                                    <p:anim calcmode="lin" valueType="num">
                                      <p:cBhvr additive="base">
                                        <p:cTn id="59" dur="500"/>
                                        <p:tgtEl>
                                          <p:spTgt spid="67"/>
                                        </p:tgtEl>
                                        <p:attrNameLst>
                                          <p:attrName>ppt_x</p:attrName>
                                        </p:attrNameLst>
                                      </p:cBhvr>
                                      <p:tavLst>
                                        <p:tav tm="0">
                                          <p:val>
                                            <p:strVal val="#ppt_x-#ppt_w*1.125000"/>
                                          </p:val>
                                        </p:tav>
                                        <p:tav tm="100000">
                                          <p:val>
                                            <p:strVal val="#ppt_x"/>
                                          </p:val>
                                        </p:tav>
                                      </p:tavLst>
                                    </p:anim>
                                    <p:animEffect transition="in" filter="wipe(right)">
                                      <p:cBhvr>
                                        <p:cTn id="60" dur="500"/>
                                        <p:tgtEl>
                                          <p:spTgt spid="67"/>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8" fill="hold" nodeType="clickEffect">
                                  <p:stCondLst>
                                    <p:cond delay="0"/>
                                  </p:stCondLst>
                                  <p:childTnLst>
                                    <p:set>
                                      <p:cBhvr>
                                        <p:cTn id="64" dur="1" fill="hold">
                                          <p:stCondLst>
                                            <p:cond delay="0"/>
                                          </p:stCondLst>
                                        </p:cTn>
                                        <p:tgtEl>
                                          <p:spTgt spid="53"/>
                                        </p:tgtEl>
                                        <p:attrNameLst>
                                          <p:attrName>style.visibility</p:attrName>
                                        </p:attrNameLst>
                                      </p:cBhvr>
                                      <p:to>
                                        <p:strVal val="visible"/>
                                      </p:to>
                                    </p:set>
                                    <p:anim calcmode="lin" valueType="num">
                                      <p:cBhvr additive="base">
                                        <p:cTn id="65" dur="500"/>
                                        <p:tgtEl>
                                          <p:spTgt spid="53"/>
                                        </p:tgtEl>
                                        <p:attrNameLst>
                                          <p:attrName>ppt_x</p:attrName>
                                        </p:attrNameLst>
                                      </p:cBhvr>
                                      <p:tavLst>
                                        <p:tav tm="0">
                                          <p:val>
                                            <p:strVal val="#ppt_x-#ppt_w*1.125000"/>
                                          </p:val>
                                        </p:tav>
                                        <p:tav tm="100000">
                                          <p:val>
                                            <p:strVal val="#ppt_x"/>
                                          </p:val>
                                        </p:tav>
                                      </p:tavLst>
                                    </p:anim>
                                    <p:animEffect transition="in" filter="wipe(right)">
                                      <p:cBhvr>
                                        <p:cTn id="66" dur="500"/>
                                        <p:tgtEl>
                                          <p:spTgt spid="53"/>
                                        </p:tgtEl>
                                      </p:cBhvr>
                                    </p:animEffect>
                                  </p:childTnLst>
                                </p:cTn>
                              </p:par>
                            </p:childTnLst>
                          </p:cTn>
                        </p:par>
                      </p:childTnLst>
                    </p:cTn>
                  </p:par>
                  <p:par>
                    <p:cTn id="67" fill="hold">
                      <p:stCondLst>
                        <p:cond delay="indefinite"/>
                      </p:stCondLst>
                      <p:childTnLst>
                        <p:par>
                          <p:cTn id="68" fill="hold">
                            <p:stCondLst>
                              <p:cond delay="0"/>
                            </p:stCondLst>
                            <p:childTnLst>
                              <p:par>
                                <p:cTn id="69" presetID="49" presetClass="entr" presetSubtype="0" decel="100000" fill="hold" grpId="0" nodeType="clickEffect">
                                  <p:stCondLst>
                                    <p:cond delay="0"/>
                                  </p:stCondLst>
                                  <p:childTnLst>
                                    <p:set>
                                      <p:cBhvr>
                                        <p:cTn id="70" dur="1" fill="hold">
                                          <p:stCondLst>
                                            <p:cond delay="0"/>
                                          </p:stCondLst>
                                        </p:cTn>
                                        <p:tgtEl>
                                          <p:spTgt spid="54"/>
                                        </p:tgtEl>
                                        <p:attrNameLst>
                                          <p:attrName>style.visibility</p:attrName>
                                        </p:attrNameLst>
                                      </p:cBhvr>
                                      <p:to>
                                        <p:strVal val="visible"/>
                                      </p:to>
                                    </p:set>
                                    <p:anim calcmode="lin" valueType="num">
                                      <p:cBhvr>
                                        <p:cTn id="71" dur="500" fill="hold"/>
                                        <p:tgtEl>
                                          <p:spTgt spid="54"/>
                                        </p:tgtEl>
                                        <p:attrNameLst>
                                          <p:attrName>ppt_w</p:attrName>
                                        </p:attrNameLst>
                                      </p:cBhvr>
                                      <p:tavLst>
                                        <p:tav tm="0">
                                          <p:val>
                                            <p:fltVal val="0"/>
                                          </p:val>
                                        </p:tav>
                                        <p:tav tm="100000">
                                          <p:val>
                                            <p:strVal val="#ppt_w"/>
                                          </p:val>
                                        </p:tav>
                                      </p:tavLst>
                                    </p:anim>
                                    <p:anim calcmode="lin" valueType="num">
                                      <p:cBhvr>
                                        <p:cTn id="72" dur="500" fill="hold"/>
                                        <p:tgtEl>
                                          <p:spTgt spid="54"/>
                                        </p:tgtEl>
                                        <p:attrNameLst>
                                          <p:attrName>ppt_h</p:attrName>
                                        </p:attrNameLst>
                                      </p:cBhvr>
                                      <p:tavLst>
                                        <p:tav tm="0">
                                          <p:val>
                                            <p:fltVal val="0"/>
                                          </p:val>
                                        </p:tav>
                                        <p:tav tm="100000">
                                          <p:val>
                                            <p:strVal val="#ppt_h"/>
                                          </p:val>
                                        </p:tav>
                                      </p:tavLst>
                                    </p:anim>
                                    <p:anim calcmode="lin" valueType="num">
                                      <p:cBhvr>
                                        <p:cTn id="73" dur="500" fill="hold"/>
                                        <p:tgtEl>
                                          <p:spTgt spid="54"/>
                                        </p:tgtEl>
                                        <p:attrNameLst>
                                          <p:attrName>style.rotation</p:attrName>
                                        </p:attrNameLst>
                                      </p:cBhvr>
                                      <p:tavLst>
                                        <p:tav tm="0">
                                          <p:val>
                                            <p:fltVal val="360"/>
                                          </p:val>
                                        </p:tav>
                                        <p:tav tm="100000">
                                          <p:val>
                                            <p:fltVal val="0"/>
                                          </p:val>
                                        </p:tav>
                                      </p:tavLst>
                                    </p:anim>
                                    <p:animEffect transition="in" filter="fade">
                                      <p:cBhvr>
                                        <p:cTn id="74" dur="500"/>
                                        <p:tgtEl>
                                          <p:spTgt spid="54"/>
                                        </p:tgtEl>
                                      </p:cBhvr>
                                    </p:animEffect>
                                  </p:childTnLst>
                                </p:cTn>
                              </p:par>
                            </p:childTnLst>
                          </p:cTn>
                        </p:par>
                      </p:childTnLst>
                    </p:cTn>
                  </p:par>
                  <p:par>
                    <p:cTn id="75" fill="hold">
                      <p:stCondLst>
                        <p:cond delay="indefinite"/>
                      </p:stCondLst>
                      <p:childTnLst>
                        <p:par>
                          <p:cTn id="76" fill="hold">
                            <p:stCondLst>
                              <p:cond delay="0"/>
                            </p:stCondLst>
                            <p:childTnLst>
                              <p:par>
                                <p:cTn id="77" presetID="12" presetClass="entr" presetSubtype="8" fill="hold" nodeType="clickEffect">
                                  <p:stCondLst>
                                    <p:cond delay="0"/>
                                  </p:stCondLst>
                                  <p:childTnLst>
                                    <p:set>
                                      <p:cBhvr>
                                        <p:cTn id="78" dur="1" fill="hold">
                                          <p:stCondLst>
                                            <p:cond delay="0"/>
                                          </p:stCondLst>
                                        </p:cTn>
                                        <p:tgtEl>
                                          <p:spTgt spid="68"/>
                                        </p:tgtEl>
                                        <p:attrNameLst>
                                          <p:attrName>style.visibility</p:attrName>
                                        </p:attrNameLst>
                                      </p:cBhvr>
                                      <p:to>
                                        <p:strVal val="visible"/>
                                      </p:to>
                                    </p:set>
                                    <p:anim calcmode="lin" valueType="num">
                                      <p:cBhvr additive="base">
                                        <p:cTn id="79" dur="500"/>
                                        <p:tgtEl>
                                          <p:spTgt spid="68"/>
                                        </p:tgtEl>
                                        <p:attrNameLst>
                                          <p:attrName>ppt_x</p:attrName>
                                        </p:attrNameLst>
                                      </p:cBhvr>
                                      <p:tavLst>
                                        <p:tav tm="0">
                                          <p:val>
                                            <p:strVal val="#ppt_x-#ppt_w*1.125000"/>
                                          </p:val>
                                        </p:tav>
                                        <p:tav tm="100000">
                                          <p:val>
                                            <p:strVal val="#ppt_x"/>
                                          </p:val>
                                        </p:tav>
                                      </p:tavLst>
                                    </p:anim>
                                    <p:animEffect transition="in" filter="wipe(right)">
                                      <p:cBhvr>
                                        <p:cTn id="80" dur="500"/>
                                        <p:tgtEl>
                                          <p:spTgt spid="68"/>
                                        </p:tgtEl>
                                      </p:cBhvr>
                                    </p:animEffect>
                                  </p:childTnLst>
                                </p:cTn>
                              </p:par>
                            </p:childTnLst>
                          </p:cTn>
                        </p:par>
                      </p:childTnLst>
                    </p:cTn>
                  </p:par>
                  <p:par>
                    <p:cTn id="81" fill="hold">
                      <p:stCondLst>
                        <p:cond delay="indefinite"/>
                      </p:stCondLst>
                      <p:childTnLst>
                        <p:par>
                          <p:cTn id="82" fill="hold">
                            <p:stCondLst>
                              <p:cond delay="0"/>
                            </p:stCondLst>
                            <p:childTnLst>
                              <p:par>
                                <p:cTn id="83" presetID="12" presetClass="entr" presetSubtype="8" fill="hold" nodeType="clickEffect">
                                  <p:stCondLst>
                                    <p:cond delay="0"/>
                                  </p:stCondLst>
                                  <p:childTnLst>
                                    <p:set>
                                      <p:cBhvr>
                                        <p:cTn id="84" dur="1" fill="hold">
                                          <p:stCondLst>
                                            <p:cond delay="0"/>
                                          </p:stCondLst>
                                        </p:cTn>
                                        <p:tgtEl>
                                          <p:spTgt spid="66"/>
                                        </p:tgtEl>
                                        <p:attrNameLst>
                                          <p:attrName>style.visibility</p:attrName>
                                        </p:attrNameLst>
                                      </p:cBhvr>
                                      <p:to>
                                        <p:strVal val="visible"/>
                                      </p:to>
                                    </p:set>
                                    <p:anim calcmode="lin" valueType="num">
                                      <p:cBhvr additive="base">
                                        <p:cTn id="85" dur="500"/>
                                        <p:tgtEl>
                                          <p:spTgt spid="66"/>
                                        </p:tgtEl>
                                        <p:attrNameLst>
                                          <p:attrName>ppt_x</p:attrName>
                                        </p:attrNameLst>
                                      </p:cBhvr>
                                      <p:tavLst>
                                        <p:tav tm="0">
                                          <p:val>
                                            <p:strVal val="#ppt_x-#ppt_w*1.125000"/>
                                          </p:val>
                                        </p:tav>
                                        <p:tav tm="100000">
                                          <p:val>
                                            <p:strVal val="#ppt_x"/>
                                          </p:val>
                                        </p:tav>
                                      </p:tavLst>
                                    </p:anim>
                                    <p:animEffect transition="in" filter="wipe(right)">
                                      <p:cBhvr>
                                        <p:cTn id="8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8" grpId="0" animBg="1"/>
      <p:bldP spid="39" grpId="0" animBg="1"/>
      <p:bldP spid="40" grpId="0"/>
      <p:bldP spid="54"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拥塞控制的基本概念</a:t>
              </a:r>
            </a:p>
          </p:txBody>
        </p:sp>
      </p:grpSp>
      <p:sp>
        <p:nvSpPr>
          <p:cNvPr id="41" name="矩形 40">
            <a:extLst>
              <a:ext uri="{FF2B5EF4-FFF2-40B4-BE49-F238E27FC236}">
                <a16:creationId xmlns:a16="http://schemas.microsoft.com/office/drawing/2014/main" id="{D35AE7C9-5897-F30D-0A1C-F59B541025F7}"/>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íşlïḍè">
            <a:extLst>
              <a:ext uri="{FF2B5EF4-FFF2-40B4-BE49-F238E27FC236}">
                <a16:creationId xmlns:a16="http://schemas.microsoft.com/office/drawing/2014/main" id="{D758335F-55B5-153E-A430-3286182413EC}"/>
              </a:ext>
            </a:extLst>
          </p:cNvPr>
          <p:cNvSpPr txBox="1"/>
          <p:nvPr/>
        </p:nvSpPr>
        <p:spPr>
          <a:xfrm>
            <a:off x="1293757" y="1216579"/>
            <a:ext cx="10593443" cy="664847"/>
          </a:xfrm>
          <a:prstGeom prst="rect">
            <a:avLst/>
          </a:prstGeom>
          <a:solidFill>
            <a:schemeClr val="bg1"/>
          </a:solidFill>
        </p:spPr>
        <p:txBody>
          <a:bodyPr wrap="square" lIns="91440" tIns="45720" rIns="91440" bIns="45720" anchor="ctr">
            <a:noAutofit/>
          </a:bodyPr>
          <a:lstStyle/>
          <a:p>
            <a:r>
              <a:rPr lang="zh-CN" altLang="en-US" b="1" dirty="0"/>
              <a:t>在某段时间，若</a:t>
            </a:r>
            <a:r>
              <a:rPr lang="zh-CN" altLang="en-US" b="1" dirty="0">
                <a:solidFill>
                  <a:schemeClr val="accent1">
                    <a:lumMod val="75000"/>
                  </a:schemeClr>
                </a:solidFill>
              </a:rPr>
              <a:t>对网络中某一资源的需求超过了该资源所能提供的可用部分</a:t>
            </a:r>
            <a:r>
              <a:rPr lang="zh-CN" altLang="en-US" b="1" dirty="0"/>
              <a:t>，</a:t>
            </a:r>
            <a:r>
              <a:rPr lang="zh-CN" altLang="en-US" b="1" dirty="0">
                <a:solidFill>
                  <a:schemeClr val="accent1">
                    <a:lumMod val="75000"/>
                  </a:schemeClr>
                </a:solidFill>
              </a:rPr>
              <a:t>网络性能就要变坏</a:t>
            </a:r>
            <a:r>
              <a:rPr lang="zh-CN" altLang="en-US" b="1" dirty="0"/>
              <a:t>，这种情况就叫作</a:t>
            </a:r>
            <a:r>
              <a:rPr lang="zh-CN" altLang="en-US" b="1" dirty="0">
                <a:solidFill>
                  <a:schemeClr val="accent1">
                    <a:lumMod val="75000"/>
                  </a:schemeClr>
                </a:solidFill>
              </a:rPr>
              <a:t>拥塞</a:t>
            </a:r>
            <a:r>
              <a:rPr lang="zh-CN" altLang="en-US" b="1" dirty="0"/>
              <a:t>（</a:t>
            </a:r>
            <a:r>
              <a:rPr lang="en-US" altLang="zh-CN" b="1" dirty="0"/>
              <a:t>congestion</a:t>
            </a:r>
            <a:r>
              <a:rPr lang="zh-CN" altLang="en-US" b="1" dirty="0"/>
              <a:t>）。</a:t>
            </a:r>
            <a:endParaRPr lang="en-US" altLang="zh-CN" b="1" dirty="0"/>
          </a:p>
        </p:txBody>
      </p:sp>
      <p:sp>
        <p:nvSpPr>
          <p:cNvPr id="113" name="矩形 112">
            <a:extLst>
              <a:ext uri="{FF2B5EF4-FFF2-40B4-BE49-F238E27FC236}">
                <a16:creationId xmlns:a16="http://schemas.microsoft.com/office/drawing/2014/main" id="{B803CC52-79AE-94AD-8F77-1E68C04E3E11}"/>
              </a:ext>
            </a:extLst>
          </p:cNvPr>
          <p:cNvSpPr/>
          <p:nvPr/>
        </p:nvSpPr>
        <p:spPr>
          <a:xfrm>
            <a:off x="1423126" y="2054167"/>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íşlïḍè">
            <a:extLst>
              <a:ext uri="{FF2B5EF4-FFF2-40B4-BE49-F238E27FC236}">
                <a16:creationId xmlns:a16="http://schemas.microsoft.com/office/drawing/2014/main" id="{844C5CB6-8F62-2DCA-94C4-101FCD867BAB}"/>
              </a:ext>
            </a:extLst>
          </p:cNvPr>
          <p:cNvSpPr txBox="1"/>
          <p:nvPr/>
        </p:nvSpPr>
        <p:spPr>
          <a:xfrm>
            <a:off x="1700883" y="1973105"/>
            <a:ext cx="10186317" cy="450056"/>
          </a:xfrm>
          <a:prstGeom prst="rect">
            <a:avLst/>
          </a:prstGeom>
          <a:solidFill>
            <a:schemeClr val="bg1"/>
          </a:solidFill>
        </p:spPr>
        <p:txBody>
          <a:bodyPr wrap="square" lIns="91440" tIns="45720" rIns="91440" bIns="45720" anchor="ctr">
            <a:noAutofit/>
          </a:bodyPr>
          <a:lstStyle/>
          <a:p>
            <a:r>
              <a:rPr lang="zh-CN" altLang="en-US" b="1" dirty="0"/>
              <a:t>计算机网络中的链路容量（带宽）、交换节点中的缓存和处理机等都是网络的资源。</a:t>
            </a:r>
            <a:endParaRPr lang="en-US" altLang="zh-CN" b="1" dirty="0"/>
          </a:p>
        </p:txBody>
      </p:sp>
      <p:grpSp>
        <p:nvGrpSpPr>
          <p:cNvPr id="13" name="组合 12">
            <a:extLst>
              <a:ext uri="{FF2B5EF4-FFF2-40B4-BE49-F238E27FC236}">
                <a16:creationId xmlns:a16="http://schemas.microsoft.com/office/drawing/2014/main" id="{6ECEA4B0-6C57-A511-1784-76D6CEC8BB07}"/>
              </a:ext>
            </a:extLst>
          </p:cNvPr>
          <p:cNvGrpSpPr/>
          <p:nvPr/>
        </p:nvGrpSpPr>
        <p:grpSpPr>
          <a:xfrm>
            <a:off x="6435634" y="3326779"/>
            <a:ext cx="5268686" cy="3112121"/>
            <a:chOff x="6435634" y="3326779"/>
            <a:chExt cx="5268686" cy="3112121"/>
          </a:xfrm>
        </p:grpSpPr>
        <p:pic>
          <p:nvPicPr>
            <p:cNvPr id="8" name="图片 7" descr="图示&#10;&#10;描述已自动生成">
              <a:extLst>
                <a:ext uri="{FF2B5EF4-FFF2-40B4-BE49-F238E27FC236}">
                  <a16:creationId xmlns:a16="http://schemas.microsoft.com/office/drawing/2014/main" id="{94894304-7F00-4907-2C95-25B175A44B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9732" y="3326779"/>
              <a:ext cx="3184588" cy="3112121"/>
            </a:xfrm>
            <a:prstGeom prst="rect">
              <a:avLst/>
            </a:prstGeom>
          </p:spPr>
        </p:pic>
        <p:sp>
          <p:nvSpPr>
            <p:cNvPr id="9" name="对话气泡: 矩形 8">
              <a:extLst>
                <a:ext uri="{FF2B5EF4-FFF2-40B4-BE49-F238E27FC236}">
                  <a16:creationId xmlns:a16="http://schemas.microsoft.com/office/drawing/2014/main" id="{A7D44875-7CEF-29AF-66C2-4AFD7A2DA4CC}"/>
                </a:ext>
              </a:extLst>
            </p:cNvPr>
            <p:cNvSpPr/>
            <p:nvPr/>
          </p:nvSpPr>
          <p:spPr>
            <a:xfrm>
              <a:off x="6844937" y="5566616"/>
              <a:ext cx="1835333" cy="716618"/>
            </a:xfrm>
            <a:prstGeom prst="wedgeRectCallout">
              <a:avLst>
                <a:gd name="adj1" fmla="val 50598"/>
                <a:gd name="adj2" fmla="val -12511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交换节点的缓存</a:t>
              </a:r>
              <a:endParaRPr lang="en-US" altLang="zh-CN" b="1" dirty="0"/>
            </a:p>
            <a:p>
              <a:pPr algn="ctr"/>
              <a:r>
                <a:rPr lang="zh-CN" altLang="en-US" b="1" dirty="0"/>
                <a:t>处理机</a:t>
              </a:r>
            </a:p>
          </p:txBody>
        </p:sp>
        <p:sp>
          <p:nvSpPr>
            <p:cNvPr id="115" name="对话气泡: 矩形 114">
              <a:extLst>
                <a:ext uri="{FF2B5EF4-FFF2-40B4-BE49-F238E27FC236}">
                  <a16:creationId xmlns:a16="http://schemas.microsoft.com/office/drawing/2014/main" id="{87011CE5-3E5F-E82B-0B3F-2DDF7D2CD3C9}"/>
                </a:ext>
              </a:extLst>
            </p:cNvPr>
            <p:cNvSpPr/>
            <p:nvPr/>
          </p:nvSpPr>
          <p:spPr>
            <a:xfrm>
              <a:off x="6435634" y="4239901"/>
              <a:ext cx="1835333" cy="716618"/>
            </a:xfrm>
            <a:prstGeom prst="wedgeRectCallout">
              <a:avLst>
                <a:gd name="adj1" fmla="val 87253"/>
                <a:gd name="adj2" fmla="val -116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链路带宽</a:t>
              </a:r>
            </a:p>
          </p:txBody>
        </p:sp>
      </p:grpSp>
    </p:spTree>
    <p:custDataLst>
      <p:tags r:id="rId1"/>
    </p:custDataLst>
    <p:extLst>
      <p:ext uri="{BB962C8B-B14F-4D97-AF65-F5344CB8AC3E}">
        <p14:creationId xmlns:p14="http://schemas.microsoft.com/office/powerpoint/2010/main" val="28748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 calcmode="lin" valueType="num">
                                      <p:cBhvr>
                                        <p:cTn id="9" dur="500" fill="hold"/>
                                        <p:tgtEl>
                                          <p:spTgt spid="41"/>
                                        </p:tgtEl>
                                        <p:attrNameLst>
                                          <p:attrName>style.rotation</p:attrName>
                                        </p:attrNameLst>
                                      </p:cBhvr>
                                      <p:tavLst>
                                        <p:tav tm="0">
                                          <p:val>
                                            <p:fltVal val="360"/>
                                          </p:val>
                                        </p:tav>
                                        <p:tav tm="100000">
                                          <p:val>
                                            <p:fltVal val="0"/>
                                          </p:val>
                                        </p:tav>
                                      </p:tavLst>
                                    </p:anim>
                                    <p:animEffect transition="in" filter="fade">
                                      <p:cBhvr>
                                        <p:cTn id="10" dur="500"/>
                                        <p:tgtEl>
                                          <p:spTgt spid="41"/>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4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113"/>
                                        </p:tgtEl>
                                        <p:attrNameLst>
                                          <p:attrName>style.visibility</p:attrName>
                                        </p:attrNameLst>
                                      </p:cBhvr>
                                      <p:to>
                                        <p:strVal val="visible"/>
                                      </p:to>
                                    </p:set>
                                    <p:anim calcmode="lin" valueType="num">
                                      <p:cBhvr>
                                        <p:cTn id="18" dur="500" fill="hold"/>
                                        <p:tgtEl>
                                          <p:spTgt spid="113"/>
                                        </p:tgtEl>
                                        <p:attrNameLst>
                                          <p:attrName>ppt_w</p:attrName>
                                        </p:attrNameLst>
                                      </p:cBhvr>
                                      <p:tavLst>
                                        <p:tav tm="0">
                                          <p:val>
                                            <p:fltVal val="0"/>
                                          </p:val>
                                        </p:tav>
                                        <p:tav tm="100000">
                                          <p:val>
                                            <p:strVal val="#ppt_w"/>
                                          </p:val>
                                        </p:tav>
                                      </p:tavLst>
                                    </p:anim>
                                    <p:anim calcmode="lin" valueType="num">
                                      <p:cBhvr>
                                        <p:cTn id="19" dur="500" fill="hold"/>
                                        <p:tgtEl>
                                          <p:spTgt spid="113"/>
                                        </p:tgtEl>
                                        <p:attrNameLst>
                                          <p:attrName>ppt_h</p:attrName>
                                        </p:attrNameLst>
                                      </p:cBhvr>
                                      <p:tavLst>
                                        <p:tav tm="0">
                                          <p:val>
                                            <p:fltVal val="0"/>
                                          </p:val>
                                        </p:tav>
                                        <p:tav tm="100000">
                                          <p:val>
                                            <p:strVal val="#ppt_h"/>
                                          </p:val>
                                        </p:tav>
                                      </p:tavLst>
                                    </p:anim>
                                    <p:anim calcmode="lin" valueType="num">
                                      <p:cBhvr>
                                        <p:cTn id="20" dur="500" fill="hold"/>
                                        <p:tgtEl>
                                          <p:spTgt spid="113"/>
                                        </p:tgtEl>
                                        <p:attrNameLst>
                                          <p:attrName>style.rotation</p:attrName>
                                        </p:attrNameLst>
                                      </p:cBhvr>
                                      <p:tavLst>
                                        <p:tav tm="0">
                                          <p:val>
                                            <p:fltVal val="360"/>
                                          </p:val>
                                        </p:tav>
                                        <p:tav tm="100000">
                                          <p:val>
                                            <p:fltVal val="0"/>
                                          </p:val>
                                        </p:tav>
                                      </p:tavLst>
                                    </p:anim>
                                    <p:animEffect transition="in" filter="fade">
                                      <p:cBhvr>
                                        <p:cTn id="21" dur="500"/>
                                        <p:tgtEl>
                                          <p:spTgt spid="113"/>
                                        </p:tgtEl>
                                      </p:cBhvr>
                                    </p:animEffect>
                                  </p:childTnLst>
                                </p:cTn>
                              </p:par>
                              <p:par>
                                <p:cTn id="22" presetID="3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800" decel="100000"/>
                                        <p:tgtEl>
                                          <p:spTgt spid="13"/>
                                        </p:tgtEl>
                                      </p:cBhvr>
                                    </p:animEffect>
                                    <p:anim calcmode="lin" valueType="num">
                                      <p:cBhvr>
                                        <p:cTn id="25" dur="800" decel="100000" fill="hold"/>
                                        <p:tgtEl>
                                          <p:spTgt spid="13"/>
                                        </p:tgtEl>
                                        <p:attrNameLst>
                                          <p:attrName>style.rotation</p:attrName>
                                        </p:attrNameLst>
                                      </p:cBhvr>
                                      <p:tavLst>
                                        <p:tav tm="0">
                                          <p:val>
                                            <p:fltVal val="-90"/>
                                          </p:val>
                                        </p:tav>
                                        <p:tav tm="100000">
                                          <p:val>
                                            <p:fltVal val="0"/>
                                          </p:val>
                                        </p:tav>
                                      </p:tavLst>
                                    </p:anim>
                                    <p:anim calcmode="lin" valueType="num">
                                      <p:cBhvr>
                                        <p:cTn id="26" dur="800" decel="100000" fill="hold"/>
                                        <p:tgtEl>
                                          <p:spTgt spid="13"/>
                                        </p:tgtEl>
                                        <p:attrNameLst>
                                          <p:attrName>ppt_x</p:attrName>
                                        </p:attrNameLst>
                                      </p:cBhvr>
                                      <p:tavLst>
                                        <p:tav tm="0">
                                          <p:val>
                                            <p:strVal val="#ppt_x+0.4"/>
                                          </p:val>
                                        </p:tav>
                                        <p:tav tm="100000">
                                          <p:val>
                                            <p:strVal val="#ppt_x-0.05"/>
                                          </p:val>
                                        </p:tav>
                                      </p:tavLst>
                                    </p:anim>
                                    <p:anim calcmode="lin" valueType="num">
                                      <p:cBhvr>
                                        <p:cTn id="27" dur="800" decel="100000" fill="hold"/>
                                        <p:tgtEl>
                                          <p:spTgt spid="13"/>
                                        </p:tgtEl>
                                        <p:attrNameLst>
                                          <p:attrName>ppt_y</p:attrName>
                                        </p:attrNameLst>
                                      </p:cBhvr>
                                      <p:tavLst>
                                        <p:tav tm="0">
                                          <p:val>
                                            <p:strVal val="#ppt_y-0.4"/>
                                          </p:val>
                                        </p:tav>
                                        <p:tav tm="100000">
                                          <p:val>
                                            <p:strVal val="#ppt_y+0.1"/>
                                          </p:val>
                                        </p:tav>
                                      </p:tavLst>
                                    </p:anim>
                                    <p:anim calcmode="lin" valueType="num">
                                      <p:cBhvr>
                                        <p:cTn id="28"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29"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childTnLst>
                          </p:cTn>
                        </p:par>
                        <p:par>
                          <p:cTn id="30" fill="hold">
                            <p:stCondLst>
                              <p:cond delay="1000"/>
                            </p:stCondLst>
                            <p:childTnLst>
                              <p:par>
                                <p:cTn id="31" presetID="1" presetClass="entr" presetSubtype="0" fill="hold" grpId="0" nodeType="afterEffect">
                                  <p:stCondLst>
                                    <p:cond delay="0"/>
                                  </p:stCondLst>
                                  <p:iterate type="lt">
                                    <p:tmAbs val="100"/>
                                  </p:iterate>
                                  <p:childTnLst>
                                    <p:set>
                                      <p:cBhvr>
                                        <p:cTn id="32"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5" grpId="0" animBg="1"/>
      <p:bldP spid="113" grpId="0" animBg="1"/>
      <p:bldP spid="114"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拥塞控制的基本概念</a:t>
              </a:r>
            </a:p>
          </p:txBody>
        </p:sp>
      </p:grpSp>
      <p:sp>
        <p:nvSpPr>
          <p:cNvPr id="41" name="矩形 40">
            <a:extLst>
              <a:ext uri="{FF2B5EF4-FFF2-40B4-BE49-F238E27FC236}">
                <a16:creationId xmlns:a16="http://schemas.microsoft.com/office/drawing/2014/main" id="{D35AE7C9-5897-F30D-0A1C-F59B541025F7}"/>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íşlïḍè">
            <a:extLst>
              <a:ext uri="{FF2B5EF4-FFF2-40B4-BE49-F238E27FC236}">
                <a16:creationId xmlns:a16="http://schemas.microsoft.com/office/drawing/2014/main" id="{D758335F-55B5-153E-A430-3286182413EC}"/>
              </a:ext>
            </a:extLst>
          </p:cNvPr>
          <p:cNvSpPr txBox="1"/>
          <p:nvPr/>
        </p:nvSpPr>
        <p:spPr>
          <a:xfrm>
            <a:off x="1293757" y="1216579"/>
            <a:ext cx="10593443" cy="664847"/>
          </a:xfrm>
          <a:prstGeom prst="rect">
            <a:avLst/>
          </a:prstGeom>
          <a:solidFill>
            <a:schemeClr val="bg1"/>
          </a:solidFill>
        </p:spPr>
        <p:txBody>
          <a:bodyPr wrap="square" lIns="91440" tIns="45720" rIns="91440" bIns="45720" anchor="ctr">
            <a:noAutofit/>
          </a:bodyPr>
          <a:lstStyle/>
          <a:p>
            <a:r>
              <a:rPr lang="zh-CN" altLang="en-US" b="1" dirty="0"/>
              <a:t>在某段时间，若</a:t>
            </a:r>
            <a:r>
              <a:rPr lang="zh-CN" altLang="en-US" b="1" dirty="0">
                <a:solidFill>
                  <a:schemeClr val="accent1">
                    <a:lumMod val="75000"/>
                  </a:schemeClr>
                </a:solidFill>
              </a:rPr>
              <a:t>对网络中某一资源的需求超过了该资源所能提供的可用部分</a:t>
            </a:r>
            <a:r>
              <a:rPr lang="zh-CN" altLang="en-US" b="1" dirty="0"/>
              <a:t>，</a:t>
            </a:r>
            <a:r>
              <a:rPr lang="zh-CN" altLang="en-US" b="1" dirty="0">
                <a:solidFill>
                  <a:schemeClr val="accent1">
                    <a:lumMod val="75000"/>
                  </a:schemeClr>
                </a:solidFill>
              </a:rPr>
              <a:t>网络性能就要变坏</a:t>
            </a:r>
            <a:r>
              <a:rPr lang="zh-CN" altLang="en-US" b="1" dirty="0"/>
              <a:t>，这种情况就叫作</a:t>
            </a:r>
            <a:r>
              <a:rPr lang="zh-CN" altLang="en-US" b="1" dirty="0">
                <a:solidFill>
                  <a:schemeClr val="accent1">
                    <a:lumMod val="75000"/>
                  </a:schemeClr>
                </a:solidFill>
              </a:rPr>
              <a:t>拥塞</a:t>
            </a:r>
            <a:r>
              <a:rPr lang="zh-CN" altLang="en-US" b="1" dirty="0"/>
              <a:t>（</a:t>
            </a:r>
            <a:r>
              <a:rPr lang="en-US" altLang="zh-CN" b="1" dirty="0"/>
              <a:t>congestion</a:t>
            </a:r>
            <a:r>
              <a:rPr lang="zh-CN" altLang="en-US" b="1" dirty="0"/>
              <a:t>）。</a:t>
            </a:r>
            <a:endParaRPr lang="en-US" altLang="zh-CN" b="1" dirty="0"/>
          </a:p>
        </p:txBody>
      </p:sp>
      <p:sp>
        <p:nvSpPr>
          <p:cNvPr id="113" name="矩形 112">
            <a:extLst>
              <a:ext uri="{FF2B5EF4-FFF2-40B4-BE49-F238E27FC236}">
                <a16:creationId xmlns:a16="http://schemas.microsoft.com/office/drawing/2014/main" id="{B803CC52-79AE-94AD-8F77-1E68C04E3E11}"/>
              </a:ext>
            </a:extLst>
          </p:cNvPr>
          <p:cNvSpPr/>
          <p:nvPr/>
        </p:nvSpPr>
        <p:spPr>
          <a:xfrm>
            <a:off x="1423126" y="2054167"/>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íşlïḍè">
            <a:extLst>
              <a:ext uri="{FF2B5EF4-FFF2-40B4-BE49-F238E27FC236}">
                <a16:creationId xmlns:a16="http://schemas.microsoft.com/office/drawing/2014/main" id="{844C5CB6-8F62-2DCA-94C4-101FCD867BAB}"/>
              </a:ext>
            </a:extLst>
          </p:cNvPr>
          <p:cNvSpPr txBox="1"/>
          <p:nvPr/>
        </p:nvSpPr>
        <p:spPr>
          <a:xfrm>
            <a:off x="1700883" y="1973105"/>
            <a:ext cx="10186317" cy="450056"/>
          </a:xfrm>
          <a:prstGeom prst="rect">
            <a:avLst/>
          </a:prstGeom>
          <a:solidFill>
            <a:schemeClr val="bg1"/>
          </a:solidFill>
        </p:spPr>
        <p:txBody>
          <a:bodyPr wrap="square" lIns="91440" tIns="45720" rIns="91440" bIns="45720" anchor="ctr">
            <a:noAutofit/>
          </a:bodyPr>
          <a:lstStyle/>
          <a:p>
            <a:r>
              <a:rPr lang="zh-CN" altLang="en-US" b="1" dirty="0"/>
              <a:t>计算机网络中的链路容量（带宽）、交换节点中的缓存和处理机等都是网络的资源。</a:t>
            </a:r>
            <a:endParaRPr lang="en-US" altLang="zh-CN" b="1" dirty="0"/>
          </a:p>
        </p:txBody>
      </p:sp>
      <p:sp>
        <p:nvSpPr>
          <p:cNvPr id="116" name="矩形 115">
            <a:extLst>
              <a:ext uri="{FF2B5EF4-FFF2-40B4-BE49-F238E27FC236}">
                <a16:creationId xmlns:a16="http://schemas.microsoft.com/office/drawing/2014/main" id="{53FE4B66-8B9D-D0F9-349D-42BB7F9787B7}"/>
              </a:ext>
            </a:extLst>
          </p:cNvPr>
          <p:cNvSpPr/>
          <p:nvPr/>
        </p:nvSpPr>
        <p:spPr>
          <a:xfrm>
            <a:off x="1036781" y="2618099"/>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íşlïḍè">
            <a:extLst>
              <a:ext uri="{FF2B5EF4-FFF2-40B4-BE49-F238E27FC236}">
                <a16:creationId xmlns:a16="http://schemas.microsoft.com/office/drawing/2014/main" id="{C8E9A7C7-EC24-7FD8-082E-BB2E00BDBEA2}"/>
              </a:ext>
            </a:extLst>
          </p:cNvPr>
          <p:cNvSpPr txBox="1"/>
          <p:nvPr/>
        </p:nvSpPr>
        <p:spPr>
          <a:xfrm>
            <a:off x="1314538" y="2537037"/>
            <a:ext cx="10593443" cy="429114"/>
          </a:xfrm>
          <a:prstGeom prst="rect">
            <a:avLst/>
          </a:prstGeom>
          <a:solidFill>
            <a:schemeClr val="bg1"/>
          </a:solidFill>
        </p:spPr>
        <p:txBody>
          <a:bodyPr wrap="square" lIns="91440" tIns="45720" rIns="91440" bIns="45720" anchor="ctr">
            <a:noAutofit/>
          </a:bodyPr>
          <a:lstStyle/>
          <a:p>
            <a:r>
              <a:rPr lang="zh-CN" altLang="en-US" b="1" dirty="0"/>
              <a:t>若</a:t>
            </a:r>
            <a:r>
              <a:rPr lang="zh-CN" altLang="en-US" b="1" dirty="0">
                <a:solidFill>
                  <a:schemeClr val="accent1">
                    <a:lumMod val="75000"/>
                  </a:schemeClr>
                </a:solidFill>
              </a:rPr>
              <a:t>出现拥塞而不进行控制</a:t>
            </a:r>
            <a:r>
              <a:rPr lang="zh-CN" altLang="en-US" b="1" dirty="0"/>
              <a:t>，整个网络的</a:t>
            </a:r>
            <a:r>
              <a:rPr lang="zh-CN" altLang="en-US" b="1" dirty="0">
                <a:solidFill>
                  <a:schemeClr val="accent1">
                    <a:lumMod val="75000"/>
                  </a:schemeClr>
                </a:solidFill>
              </a:rPr>
              <a:t>吞吐量将随输入负荷的增大而下降</a:t>
            </a:r>
            <a:r>
              <a:rPr lang="zh-CN" altLang="en-US" b="1" dirty="0"/>
              <a:t>。</a:t>
            </a:r>
            <a:endParaRPr lang="en-US" altLang="zh-CN" b="1" dirty="0"/>
          </a:p>
        </p:txBody>
      </p:sp>
      <p:cxnSp>
        <p:nvCxnSpPr>
          <p:cNvPr id="17" name="直接连接符 16">
            <a:extLst>
              <a:ext uri="{FF2B5EF4-FFF2-40B4-BE49-F238E27FC236}">
                <a16:creationId xmlns:a16="http://schemas.microsoft.com/office/drawing/2014/main" id="{71412FDF-A81F-F872-7147-CDEA88FDB59D}"/>
              </a:ext>
            </a:extLst>
          </p:cNvPr>
          <p:cNvCxnSpPr>
            <a:cxnSpLocks/>
          </p:cNvCxnSpPr>
          <p:nvPr/>
        </p:nvCxnSpPr>
        <p:spPr>
          <a:xfrm flipV="1">
            <a:off x="2822689" y="3670855"/>
            <a:ext cx="2376748" cy="2388524"/>
          </a:xfrm>
          <a:prstGeom prst="line">
            <a:avLst/>
          </a:prstGeom>
          <a:ln w="25400">
            <a:solidFill>
              <a:schemeClr val="accent4"/>
            </a:solidFill>
            <a:prstDash val="dash"/>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78AD5D82-2CF9-3FD4-D61E-AD901680FA00}"/>
              </a:ext>
            </a:extLst>
          </p:cNvPr>
          <p:cNvGrpSpPr/>
          <p:nvPr/>
        </p:nvGrpSpPr>
        <p:grpSpPr>
          <a:xfrm>
            <a:off x="5199437" y="3270459"/>
            <a:ext cx="3376702" cy="432260"/>
            <a:chOff x="5199437" y="3270459"/>
            <a:chExt cx="3376702" cy="432260"/>
          </a:xfrm>
        </p:grpSpPr>
        <p:cxnSp>
          <p:nvCxnSpPr>
            <p:cNvPr id="18" name="直接连接符 17">
              <a:extLst>
                <a:ext uri="{FF2B5EF4-FFF2-40B4-BE49-F238E27FC236}">
                  <a16:creationId xmlns:a16="http://schemas.microsoft.com/office/drawing/2014/main" id="{48279617-6258-97D4-B0FB-D66D80938678}"/>
                </a:ext>
              </a:extLst>
            </p:cNvPr>
            <p:cNvCxnSpPr>
              <a:cxnSpLocks/>
            </p:cNvCxnSpPr>
            <p:nvPr/>
          </p:nvCxnSpPr>
          <p:spPr>
            <a:xfrm>
              <a:off x="5199437" y="3702719"/>
              <a:ext cx="3376702" cy="0"/>
            </a:xfrm>
            <a:prstGeom prst="line">
              <a:avLst/>
            </a:prstGeom>
            <a:ln w="2540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EE3AE443-3DD6-B795-E41C-9777962E89E1}"/>
                </a:ext>
              </a:extLst>
            </p:cNvPr>
            <p:cNvSpPr txBox="1"/>
            <p:nvPr/>
          </p:nvSpPr>
          <p:spPr>
            <a:xfrm>
              <a:off x="5872942" y="3270459"/>
              <a:ext cx="1967345" cy="369332"/>
            </a:xfrm>
            <a:prstGeom prst="rect">
              <a:avLst/>
            </a:prstGeom>
            <a:noFill/>
          </p:spPr>
          <p:txBody>
            <a:bodyPr wrap="square" rtlCol="0">
              <a:spAutoFit/>
            </a:bodyPr>
            <a:lstStyle/>
            <a:p>
              <a:pPr algn="ctr"/>
              <a:r>
                <a:rPr lang="zh-CN" altLang="en-US" b="1" dirty="0">
                  <a:solidFill>
                    <a:schemeClr val="accent4"/>
                  </a:solidFill>
                  <a:latin typeface="+mn-ea"/>
                </a:rPr>
                <a:t>理想的拥塞控制</a:t>
              </a:r>
            </a:p>
          </p:txBody>
        </p:sp>
      </p:grpSp>
      <p:grpSp>
        <p:nvGrpSpPr>
          <p:cNvPr id="14" name="组合 13">
            <a:extLst>
              <a:ext uri="{FF2B5EF4-FFF2-40B4-BE49-F238E27FC236}">
                <a16:creationId xmlns:a16="http://schemas.microsoft.com/office/drawing/2014/main" id="{DA92D13E-A65C-7705-BE30-5FD1C7ED0FBB}"/>
              </a:ext>
            </a:extLst>
          </p:cNvPr>
          <p:cNvGrpSpPr/>
          <p:nvPr/>
        </p:nvGrpSpPr>
        <p:grpSpPr>
          <a:xfrm>
            <a:off x="2823038" y="3831406"/>
            <a:ext cx="5673437" cy="2265381"/>
            <a:chOff x="2823038" y="3831406"/>
            <a:chExt cx="5673437" cy="2265381"/>
          </a:xfrm>
        </p:grpSpPr>
        <p:sp>
          <p:nvSpPr>
            <p:cNvPr id="22" name="任意多边形: 形状 21">
              <a:extLst>
                <a:ext uri="{FF2B5EF4-FFF2-40B4-BE49-F238E27FC236}">
                  <a16:creationId xmlns:a16="http://schemas.microsoft.com/office/drawing/2014/main" id="{2AAD2916-8144-3701-4013-32DC11E048B1}"/>
                </a:ext>
              </a:extLst>
            </p:cNvPr>
            <p:cNvSpPr/>
            <p:nvPr/>
          </p:nvSpPr>
          <p:spPr>
            <a:xfrm>
              <a:off x="2823038" y="4132905"/>
              <a:ext cx="5673437" cy="1963882"/>
            </a:xfrm>
            <a:custGeom>
              <a:avLst/>
              <a:gdLst>
                <a:gd name="connsiteX0" fmla="*/ 0 w 5673437"/>
                <a:gd name="connsiteY0" fmla="*/ 1963882 h 1963882"/>
                <a:gd name="connsiteX1" fmla="*/ 1880755 w 5673437"/>
                <a:gd name="connsiteY1" fmla="*/ 696191 h 1963882"/>
                <a:gd name="connsiteX2" fmla="*/ 3314700 w 5673437"/>
                <a:gd name="connsiteY2" fmla="*/ 218209 h 1963882"/>
                <a:gd name="connsiteX3" fmla="*/ 5673437 w 5673437"/>
                <a:gd name="connsiteY3" fmla="*/ 0 h 1963882"/>
              </a:gdLst>
              <a:ahLst/>
              <a:cxnLst>
                <a:cxn ang="0">
                  <a:pos x="connsiteX0" y="connsiteY0"/>
                </a:cxn>
                <a:cxn ang="0">
                  <a:pos x="connsiteX1" y="connsiteY1"/>
                </a:cxn>
                <a:cxn ang="0">
                  <a:pos x="connsiteX2" y="connsiteY2"/>
                </a:cxn>
                <a:cxn ang="0">
                  <a:pos x="connsiteX3" y="connsiteY3"/>
                </a:cxn>
              </a:cxnLst>
              <a:rect l="l" t="t" r="r" b="b"/>
              <a:pathLst>
                <a:path w="5673437" h="1963882">
                  <a:moveTo>
                    <a:pt x="0" y="1963882"/>
                  </a:moveTo>
                  <a:cubicBezTo>
                    <a:pt x="664152" y="1475509"/>
                    <a:pt x="1328305" y="987136"/>
                    <a:pt x="1880755" y="696191"/>
                  </a:cubicBezTo>
                  <a:cubicBezTo>
                    <a:pt x="2433205" y="405246"/>
                    <a:pt x="2682586" y="334241"/>
                    <a:pt x="3314700" y="218209"/>
                  </a:cubicBezTo>
                  <a:cubicBezTo>
                    <a:pt x="3946814" y="102177"/>
                    <a:pt x="4810125" y="51088"/>
                    <a:pt x="5673437" y="0"/>
                  </a:cubicBezTo>
                </a:path>
              </a:pathLst>
            </a:cu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sp>
          <p:nvSpPr>
            <p:cNvPr id="23" name="文本框 22">
              <a:extLst>
                <a:ext uri="{FF2B5EF4-FFF2-40B4-BE49-F238E27FC236}">
                  <a16:creationId xmlns:a16="http://schemas.microsoft.com/office/drawing/2014/main" id="{493AC88D-DE73-4110-DAA4-700C91BB07D5}"/>
                </a:ext>
              </a:extLst>
            </p:cNvPr>
            <p:cNvSpPr txBox="1"/>
            <p:nvPr/>
          </p:nvSpPr>
          <p:spPr>
            <a:xfrm>
              <a:off x="5902034" y="3831406"/>
              <a:ext cx="1967345" cy="369332"/>
            </a:xfrm>
            <a:prstGeom prst="rect">
              <a:avLst/>
            </a:prstGeom>
            <a:noFill/>
          </p:spPr>
          <p:txBody>
            <a:bodyPr wrap="square" rtlCol="0">
              <a:spAutoFit/>
            </a:bodyPr>
            <a:lstStyle/>
            <a:p>
              <a:pPr algn="ctr"/>
              <a:r>
                <a:rPr lang="zh-CN" altLang="en-US" b="1" dirty="0">
                  <a:solidFill>
                    <a:schemeClr val="accent3"/>
                  </a:solidFill>
                  <a:latin typeface="+mn-ea"/>
                </a:rPr>
                <a:t>实际的拥塞控制</a:t>
              </a:r>
            </a:p>
          </p:txBody>
        </p:sp>
      </p:grpSp>
      <p:grpSp>
        <p:nvGrpSpPr>
          <p:cNvPr id="39" name="组合 38">
            <a:extLst>
              <a:ext uri="{FF2B5EF4-FFF2-40B4-BE49-F238E27FC236}">
                <a16:creationId xmlns:a16="http://schemas.microsoft.com/office/drawing/2014/main" id="{9AD2A26E-34E0-820B-2DE5-DD0F532D4C98}"/>
              </a:ext>
            </a:extLst>
          </p:cNvPr>
          <p:cNvGrpSpPr/>
          <p:nvPr/>
        </p:nvGrpSpPr>
        <p:grpSpPr>
          <a:xfrm>
            <a:off x="2833429" y="4599680"/>
            <a:ext cx="4900704" cy="1476325"/>
            <a:chOff x="2833429" y="4599680"/>
            <a:chExt cx="4900704" cy="1476325"/>
          </a:xfrm>
        </p:grpSpPr>
        <p:sp>
          <p:nvSpPr>
            <p:cNvPr id="20" name="任意多边形: 形状 19">
              <a:extLst>
                <a:ext uri="{FF2B5EF4-FFF2-40B4-BE49-F238E27FC236}">
                  <a16:creationId xmlns:a16="http://schemas.microsoft.com/office/drawing/2014/main" id="{166ADFD8-FD8B-DFA7-169D-5726C4664E27}"/>
                </a:ext>
              </a:extLst>
            </p:cNvPr>
            <p:cNvSpPr/>
            <p:nvPr/>
          </p:nvSpPr>
          <p:spPr>
            <a:xfrm>
              <a:off x="2833429" y="4599680"/>
              <a:ext cx="2452255" cy="1476325"/>
            </a:xfrm>
            <a:custGeom>
              <a:avLst/>
              <a:gdLst>
                <a:gd name="connsiteX0" fmla="*/ 0 w 2452255"/>
                <a:gd name="connsiteY0" fmla="*/ 1476325 h 1476325"/>
                <a:gd name="connsiteX1" fmla="*/ 1475509 w 2452255"/>
                <a:gd name="connsiteY1" fmla="*/ 239807 h 1476325"/>
                <a:gd name="connsiteX2" fmla="*/ 2452255 w 2452255"/>
                <a:gd name="connsiteY2" fmla="*/ 816 h 1476325"/>
              </a:gdLst>
              <a:ahLst/>
              <a:cxnLst>
                <a:cxn ang="0">
                  <a:pos x="connsiteX0" y="connsiteY0"/>
                </a:cxn>
                <a:cxn ang="0">
                  <a:pos x="connsiteX1" y="connsiteY1"/>
                </a:cxn>
                <a:cxn ang="0">
                  <a:pos x="connsiteX2" y="connsiteY2"/>
                </a:cxn>
              </a:cxnLst>
              <a:rect l="l" t="t" r="r" b="b"/>
              <a:pathLst>
                <a:path w="2452255" h="1476325">
                  <a:moveTo>
                    <a:pt x="0" y="1476325"/>
                  </a:moveTo>
                  <a:cubicBezTo>
                    <a:pt x="533400" y="981025"/>
                    <a:pt x="1066800" y="485725"/>
                    <a:pt x="1475509" y="239807"/>
                  </a:cubicBezTo>
                  <a:cubicBezTo>
                    <a:pt x="1884218" y="-6111"/>
                    <a:pt x="2168236" y="-2648"/>
                    <a:pt x="2452255" y="816"/>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grpSp>
          <p:nvGrpSpPr>
            <p:cNvPr id="37" name="组合 36">
              <a:extLst>
                <a:ext uri="{FF2B5EF4-FFF2-40B4-BE49-F238E27FC236}">
                  <a16:creationId xmlns:a16="http://schemas.microsoft.com/office/drawing/2014/main" id="{42EA03CE-9FC5-8FE0-7CE2-92846921265A}"/>
                </a:ext>
              </a:extLst>
            </p:cNvPr>
            <p:cNvGrpSpPr/>
            <p:nvPr/>
          </p:nvGrpSpPr>
          <p:grpSpPr>
            <a:xfrm>
              <a:off x="5285684" y="4600496"/>
              <a:ext cx="2448449" cy="1475509"/>
              <a:chOff x="5285684" y="4600496"/>
              <a:chExt cx="2448449" cy="1475509"/>
            </a:xfrm>
          </p:grpSpPr>
          <p:cxnSp>
            <p:nvCxnSpPr>
              <p:cNvPr id="21" name="连接符: 曲线 20">
                <a:extLst>
                  <a:ext uri="{FF2B5EF4-FFF2-40B4-BE49-F238E27FC236}">
                    <a16:creationId xmlns:a16="http://schemas.microsoft.com/office/drawing/2014/main" id="{08AAF989-2FEC-BF06-080A-0ED441018F9D}"/>
                  </a:ext>
                </a:extLst>
              </p:cNvPr>
              <p:cNvCxnSpPr>
                <a:stCxn id="20" idx="2"/>
              </p:cNvCxnSpPr>
              <p:nvPr/>
            </p:nvCxnSpPr>
            <p:spPr>
              <a:xfrm>
                <a:off x="5285684" y="4600496"/>
                <a:ext cx="1350818" cy="1475509"/>
              </a:xfrm>
              <a:prstGeom prst="curvedConnector2">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3DC9C160-A82C-C172-2CBD-32B8431D7D0D}"/>
                  </a:ext>
                </a:extLst>
              </p:cNvPr>
              <p:cNvSpPr txBox="1"/>
              <p:nvPr/>
            </p:nvSpPr>
            <p:spPr>
              <a:xfrm>
                <a:off x="5766788" y="4654236"/>
                <a:ext cx="1967345" cy="369332"/>
              </a:xfrm>
              <a:prstGeom prst="rect">
                <a:avLst/>
              </a:prstGeom>
              <a:noFill/>
            </p:spPr>
            <p:txBody>
              <a:bodyPr wrap="square" rtlCol="0">
                <a:spAutoFit/>
              </a:bodyPr>
              <a:lstStyle/>
              <a:p>
                <a:pPr algn="ctr"/>
                <a:r>
                  <a:rPr lang="zh-CN" altLang="en-US" b="1" dirty="0">
                    <a:solidFill>
                      <a:schemeClr val="accent1"/>
                    </a:solidFill>
                    <a:latin typeface="+mn-ea"/>
                  </a:rPr>
                  <a:t>无拥塞控制</a:t>
                </a:r>
              </a:p>
            </p:txBody>
          </p:sp>
        </p:grpSp>
      </p:grpSp>
      <p:grpSp>
        <p:nvGrpSpPr>
          <p:cNvPr id="42" name="组合 41">
            <a:extLst>
              <a:ext uri="{FF2B5EF4-FFF2-40B4-BE49-F238E27FC236}">
                <a16:creationId xmlns:a16="http://schemas.microsoft.com/office/drawing/2014/main" id="{97349B52-0CFB-5777-9EC3-A8339F19E387}"/>
              </a:ext>
            </a:extLst>
          </p:cNvPr>
          <p:cNvGrpSpPr/>
          <p:nvPr/>
        </p:nvGrpSpPr>
        <p:grpSpPr>
          <a:xfrm>
            <a:off x="3751638" y="4599680"/>
            <a:ext cx="1375064" cy="1904140"/>
            <a:chOff x="3751638" y="4599680"/>
            <a:chExt cx="1375064" cy="1904140"/>
          </a:xfrm>
        </p:grpSpPr>
        <p:cxnSp>
          <p:nvCxnSpPr>
            <p:cNvPr id="25" name="直接连接符 24">
              <a:extLst>
                <a:ext uri="{FF2B5EF4-FFF2-40B4-BE49-F238E27FC236}">
                  <a16:creationId xmlns:a16="http://schemas.microsoft.com/office/drawing/2014/main" id="{329B2018-CDF8-1D7D-C8F3-9675F8ECDB20}"/>
                </a:ext>
              </a:extLst>
            </p:cNvPr>
            <p:cNvCxnSpPr>
              <a:cxnSpLocks/>
            </p:cNvCxnSpPr>
            <p:nvPr/>
          </p:nvCxnSpPr>
          <p:spPr>
            <a:xfrm>
              <a:off x="5126702" y="4599680"/>
              <a:ext cx="0" cy="180883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E299076D-41FD-E919-3C1E-0F0876DCD2C4}"/>
                </a:ext>
              </a:extLst>
            </p:cNvPr>
            <p:cNvCxnSpPr>
              <a:cxnSpLocks/>
            </p:cNvCxnSpPr>
            <p:nvPr/>
          </p:nvCxnSpPr>
          <p:spPr>
            <a:xfrm>
              <a:off x="3751638" y="5244732"/>
              <a:ext cx="0" cy="116378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2E1F5C10-0C56-A10E-3CAE-3C68069F902E}"/>
                </a:ext>
              </a:extLst>
            </p:cNvPr>
            <p:cNvCxnSpPr/>
            <p:nvPr/>
          </p:nvCxnSpPr>
          <p:spPr>
            <a:xfrm>
              <a:off x="3751638" y="6329545"/>
              <a:ext cx="1375064"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D31D7613-62B5-D2E5-ED9C-1A59CF0F6614}"/>
                </a:ext>
              </a:extLst>
            </p:cNvPr>
            <p:cNvSpPr txBox="1"/>
            <p:nvPr/>
          </p:nvSpPr>
          <p:spPr>
            <a:xfrm>
              <a:off x="3857973" y="6134488"/>
              <a:ext cx="1149926" cy="369332"/>
            </a:xfrm>
            <a:prstGeom prst="rect">
              <a:avLst/>
            </a:prstGeom>
            <a:solidFill>
              <a:schemeClr val="bg1"/>
            </a:solidFill>
          </p:spPr>
          <p:txBody>
            <a:bodyPr wrap="square" rtlCol="0">
              <a:spAutoFit/>
            </a:bodyPr>
            <a:lstStyle/>
            <a:p>
              <a:pPr algn="ctr"/>
              <a:r>
                <a:rPr lang="zh-CN" altLang="en-US" b="1" dirty="0">
                  <a:solidFill>
                    <a:schemeClr val="accent2"/>
                  </a:solidFill>
                  <a:latin typeface="+mn-ea"/>
                </a:rPr>
                <a:t>轻度拥塞</a:t>
              </a:r>
            </a:p>
          </p:txBody>
        </p:sp>
      </p:grpSp>
      <p:grpSp>
        <p:nvGrpSpPr>
          <p:cNvPr id="43" name="组合 42">
            <a:extLst>
              <a:ext uri="{FF2B5EF4-FFF2-40B4-BE49-F238E27FC236}">
                <a16:creationId xmlns:a16="http://schemas.microsoft.com/office/drawing/2014/main" id="{B226403A-67C2-F876-DDBE-9ECC23B141CD}"/>
              </a:ext>
            </a:extLst>
          </p:cNvPr>
          <p:cNvGrpSpPr/>
          <p:nvPr/>
        </p:nvGrpSpPr>
        <p:grpSpPr>
          <a:xfrm>
            <a:off x="5139170" y="6076005"/>
            <a:ext cx="1497332" cy="427815"/>
            <a:chOff x="5139170" y="6076005"/>
            <a:chExt cx="1497332" cy="427815"/>
          </a:xfrm>
        </p:grpSpPr>
        <p:cxnSp>
          <p:nvCxnSpPr>
            <p:cNvPr id="29" name="直接连接符 28">
              <a:extLst>
                <a:ext uri="{FF2B5EF4-FFF2-40B4-BE49-F238E27FC236}">
                  <a16:creationId xmlns:a16="http://schemas.microsoft.com/office/drawing/2014/main" id="{FEA2DF04-0D48-DFBC-D153-76C0512E7EE1}"/>
                </a:ext>
              </a:extLst>
            </p:cNvPr>
            <p:cNvCxnSpPr>
              <a:cxnSpLocks/>
            </p:cNvCxnSpPr>
            <p:nvPr/>
          </p:nvCxnSpPr>
          <p:spPr>
            <a:xfrm>
              <a:off x="6636502" y="6076005"/>
              <a:ext cx="0" cy="33250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340D6610-76F2-4EC7-B635-58F950C4C6A8}"/>
                </a:ext>
              </a:extLst>
            </p:cNvPr>
            <p:cNvCxnSpPr>
              <a:cxnSpLocks/>
            </p:cNvCxnSpPr>
            <p:nvPr/>
          </p:nvCxnSpPr>
          <p:spPr>
            <a:xfrm>
              <a:off x="5139170" y="6334449"/>
              <a:ext cx="1497332"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8ED972F8-94E4-FC8D-CA30-C1FF1C94CA62}"/>
                </a:ext>
              </a:extLst>
            </p:cNvPr>
            <p:cNvSpPr txBox="1"/>
            <p:nvPr/>
          </p:nvSpPr>
          <p:spPr>
            <a:xfrm>
              <a:off x="5570817" y="6133755"/>
              <a:ext cx="663728" cy="370065"/>
            </a:xfrm>
            <a:prstGeom prst="rect">
              <a:avLst/>
            </a:prstGeom>
            <a:solidFill>
              <a:schemeClr val="bg1"/>
            </a:solidFill>
          </p:spPr>
          <p:txBody>
            <a:bodyPr wrap="square" rtlCol="0">
              <a:spAutoFit/>
            </a:bodyPr>
            <a:lstStyle/>
            <a:p>
              <a:pPr algn="ctr"/>
              <a:r>
                <a:rPr lang="zh-CN" altLang="en-US" b="1" dirty="0">
                  <a:solidFill>
                    <a:schemeClr val="accent1"/>
                  </a:solidFill>
                  <a:latin typeface="+mn-ea"/>
                </a:rPr>
                <a:t>拥塞</a:t>
              </a:r>
            </a:p>
          </p:txBody>
        </p:sp>
      </p:grpSp>
      <p:grpSp>
        <p:nvGrpSpPr>
          <p:cNvPr id="11" name="组合 10">
            <a:extLst>
              <a:ext uri="{FF2B5EF4-FFF2-40B4-BE49-F238E27FC236}">
                <a16:creationId xmlns:a16="http://schemas.microsoft.com/office/drawing/2014/main" id="{E8AFD514-0AE4-9605-EF9D-67D534F18DBE}"/>
              </a:ext>
            </a:extLst>
          </p:cNvPr>
          <p:cNvGrpSpPr/>
          <p:nvPr/>
        </p:nvGrpSpPr>
        <p:grpSpPr>
          <a:xfrm>
            <a:off x="2822689" y="3279654"/>
            <a:ext cx="6634945" cy="2830988"/>
            <a:chOff x="2822689" y="3279654"/>
            <a:chExt cx="6634945" cy="2830988"/>
          </a:xfrm>
        </p:grpSpPr>
        <p:cxnSp>
          <p:nvCxnSpPr>
            <p:cNvPr id="15" name="直接箭头连接符 14">
              <a:extLst>
                <a:ext uri="{FF2B5EF4-FFF2-40B4-BE49-F238E27FC236}">
                  <a16:creationId xmlns:a16="http://schemas.microsoft.com/office/drawing/2014/main" id="{346352BD-4420-A41C-1167-B4F1D2791B04}"/>
                </a:ext>
              </a:extLst>
            </p:cNvPr>
            <p:cNvCxnSpPr>
              <a:cxnSpLocks/>
            </p:cNvCxnSpPr>
            <p:nvPr/>
          </p:nvCxnSpPr>
          <p:spPr>
            <a:xfrm>
              <a:off x="2822689" y="6100942"/>
              <a:ext cx="654662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113E5E6E-0BDA-215A-184B-CE105A19D593}"/>
                </a:ext>
              </a:extLst>
            </p:cNvPr>
            <p:cNvCxnSpPr>
              <a:cxnSpLocks/>
            </p:cNvCxnSpPr>
            <p:nvPr/>
          </p:nvCxnSpPr>
          <p:spPr>
            <a:xfrm flipV="1">
              <a:off x="2826499" y="3331023"/>
              <a:ext cx="0" cy="277961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0B7BC326-7890-F479-26D5-F4F903362304}"/>
                </a:ext>
              </a:extLst>
            </p:cNvPr>
            <p:cNvSpPr txBox="1"/>
            <p:nvPr/>
          </p:nvSpPr>
          <p:spPr>
            <a:xfrm>
              <a:off x="8259216" y="5623545"/>
              <a:ext cx="1198418" cy="369332"/>
            </a:xfrm>
            <a:prstGeom prst="rect">
              <a:avLst/>
            </a:prstGeom>
            <a:noFill/>
          </p:spPr>
          <p:txBody>
            <a:bodyPr wrap="square" rtlCol="0">
              <a:spAutoFit/>
            </a:bodyPr>
            <a:lstStyle/>
            <a:p>
              <a:r>
                <a:rPr lang="zh-CN" altLang="en-US" b="1" dirty="0">
                  <a:latin typeface="+mn-ea"/>
                </a:rPr>
                <a:t>输入负载</a:t>
              </a:r>
            </a:p>
          </p:txBody>
        </p:sp>
        <p:sp>
          <p:nvSpPr>
            <p:cNvPr id="33" name="文本框 32">
              <a:extLst>
                <a:ext uri="{FF2B5EF4-FFF2-40B4-BE49-F238E27FC236}">
                  <a16:creationId xmlns:a16="http://schemas.microsoft.com/office/drawing/2014/main" id="{6FEC2605-CBB0-B2F3-9BAC-36DE46846CCC}"/>
                </a:ext>
              </a:extLst>
            </p:cNvPr>
            <p:cNvSpPr txBox="1"/>
            <p:nvPr/>
          </p:nvSpPr>
          <p:spPr>
            <a:xfrm>
              <a:off x="2861138" y="3279654"/>
              <a:ext cx="1198418" cy="369332"/>
            </a:xfrm>
            <a:prstGeom prst="rect">
              <a:avLst/>
            </a:prstGeom>
            <a:noFill/>
          </p:spPr>
          <p:txBody>
            <a:bodyPr wrap="square" rtlCol="0">
              <a:spAutoFit/>
            </a:bodyPr>
            <a:lstStyle/>
            <a:p>
              <a:r>
                <a:rPr lang="zh-CN" altLang="en-US" b="1" dirty="0">
                  <a:latin typeface="+mn-ea"/>
                </a:rPr>
                <a:t>吞吐量</a:t>
              </a:r>
            </a:p>
          </p:txBody>
        </p:sp>
      </p:grpSp>
      <p:grpSp>
        <p:nvGrpSpPr>
          <p:cNvPr id="44" name="组合 43">
            <a:extLst>
              <a:ext uri="{FF2B5EF4-FFF2-40B4-BE49-F238E27FC236}">
                <a16:creationId xmlns:a16="http://schemas.microsoft.com/office/drawing/2014/main" id="{3CDA0479-545B-326C-193D-8906585B75A5}"/>
              </a:ext>
            </a:extLst>
          </p:cNvPr>
          <p:cNvGrpSpPr/>
          <p:nvPr/>
        </p:nvGrpSpPr>
        <p:grpSpPr>
          <a:xfrm>
            <a:off x="6599960" y="6054531"/>
            <a:ext cx="2540751" cy="445279"/>
            <a:chOff x="6599960" y="6054531"/>
            <a:chExt cx="2540751" cy="445279"/>
          </a:xfrm>
        </p:grpSpPr>
        <p:sp>
          <p:nvSpPr>
            <p:cNvPr id="34" name="文本框 33">
              <a:extLst>
                <a:ext uri="{FF2B5EF4-FFF2-40B4-BE49-F238E27FC236}">
                  <a16:creationId xmlns:a16="http://schemas.microsoft.com/office/drawing/2014/main" id="{8B7E41E0-5679-06B7-ED1B-4AC024A6011D}"/>
                </a:ext>
              </a:extLst>
            </p:cNvPr>
            <p:cNvSpPr txBox="1"/>
            <p:nvPr/>
          </p:nvSpPr>
          <p:spPr>
            <a:xfrm>
              <a:off x="7065299" y="6129745"/>
              <a:ext cx="2075412" cy="370065"/>
            </a:xfrm>
            <a:prstGeom prst="rect">
              <a:avLst/>
            </a:prstGeom>
            <a:noFill/>
          </p:spPr>
          <p:txBody>
            <a:bodyPr wrap="square" rtlCol="0">
              <a:spAutoFit/>
            </a:bodyPr>
            <a:lstStyle/>
            <a:p>
              <a:pPr algn="ctr"/>
              <a:r>
                <a:rPr lang="zh-CN" altLang="en-US" b="1" dirty="0">
                  <a:solidFill>
                    <a:schemeClr val="accent1"/>
                  </a:solidFill>
                  <a:latin typeface="+mn-ea"/>
                </a:rPr>
                <a:t>死锁（吞吐量为</a:t>
              </a:r>
              <a:r>
                <a:rPr lang="en-US" altLang="zh-CN" b="1" dirty="0">
                  <a:solidFill>
                    <a:schemeClr val="accent1"/>
                  </a:solidFill>
                  <a:latin typeface="+mn-ea"/>
                </a:rPr>
                <a:t>0</a:t>
              </a:r>
              <a:r>
                <a:rPr lang="zh-CN" altLang="en-US" b="1" dirty="0">
                  <a:solidFill>
                    <a:schemeClr val="accent1"/>
                  </a:solidFill>
                  <a:latin typeface="+mn-ea"/>
                </a:rPr>
                <a:t>）</a:t>
              </a:r>
            </a:p>
          </p:txBody>
        </p:sp>
        <p:cxnSp>
          <p:nvCxnSpPr>
            <p:cNvPr id="35" name="直接箭头连接符 34">
              <a:extLst>
                <a:ext uri="{FF2B5EF4-FFF2-40B4-BE49-F238E27FC236}">
                  <a16:creationId xmlns:a16="http://schemas.microsoft.com/office/drawing/2014/main" id="{5BCD11ED-16B3-A5C7-7C94-E6FEB5ABFC3B}"/>
                </a:ext>
              </a:extLst>
            </p:cNvPr>
            <p:cNvCxnSpPr>
              <a:cxnSpLocks/>
              <a:stCxn id="34" idx="1"/>
              <a:endCxn id="36" idx="5"/>
            </p:cNvCxnSpPr>
            <p:nvPr/>
          </p:nvCxnSpPr>
          <p:spPr>
            <a:xfrm flipH="1" flipV="1">
              <a:off x="6662044" y="6116615"/>
              <a:ext cx="403255" cy="1981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2429AC2F-7E63-DFF0-EB68-4C617DEF8504}"/>
                </a:ext>
              </a:extLst>
            </p:cNvPr>
            <p:cNvSpPr/>
            <p:nvPr/>
          </p:nvSpPr>
          <p:spPr>
            <a:xfrm>
              <a:off x="6599960" y="6054531"/>
              <a:ext cx="72736" cy="7273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grpSp>
    </p:spTree>
    <p:custDataLst>
      <p:tags r:id="rId1"/>
    </p:custDataLst>
    <p:extLst>
      <p:ext uri="{BB962C8B-B14F-4D97-AF65-F5344CB8AC3E}">
        <p14:creationId xmlns:p14="http://schemas.microsoft.com/office/powerpoint/2010/main" val="337312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cBhvr>
                                        <p:cTn id="7" dur="500" fill="hold"/>
                                        <p:tgtEl>
                                          <p:spTgt spid="116"/>
                                        </p:tgtEl>
                                        <p:attrNameLst>
                                          <p:attrName>ppt_w</p:attrName>
                                        </p:attrNameLst>
                                      </p:cBhvr>
                                      <p:tavLst>
                                        <p:tav tm="0">
                                          <p:val>
                                            <p:fltVal val="0"/>
                                          </p:val>
                                        </p:tav>
                                        <p:tav tm="100000">
                                          <p:val>
                                            <p:strVal val="#ppt_w"/>
                                          </p:val>
                                        </p:tav>
                                      </p:tavLst>
                                    </p:anim>
                                    <p:anim calcmode="lin" valueType="num">
                                      <p:cBhvr>
                                        <p:cTn id="8" dur="500" fill="hold"/>
                                        <p:tgtEl>
                                          <p:spTgt spid="116"/>
                                        </p:tgtEl>
                                        <p:attrNameLst>
                                          <p:attrName>ppt_h</p:attrName>
                                        </p:attrNameLst>
                                      </p:cBhvr>
                                      <p:tavLst>
                                        <p:tav tm="0">
                                          <p:val>
                                            <p:fltVal val="0"/>
                                          </p:val>
                                        </p:tav>
                                        <p:tav tm="100000">
                                          <p:val>
                                            <p:strVal val="#ppt_h"/>
                                          </p:val>
                                        </p:tav>
                                      </p:tavLst>
                                    </p:anim>
                                    <p:anim calcmode="lin" valueType="num">
                                      <p:cBhvr>
                                        <p:cTn id="9" dur="500" fill="hold"/>
                                        <p:tgtEl>
                                          <p:spTgt spid="116"/>
                                        </p:tgtEl>
                                        <p:attrNameLst>
                                          <p:attrName>style.rotation</p:attrName>
                                        </p:attrNameLst>
                                      </p:cBhvr>
                                      <p:tavLst>
                                        <p:tav tm="0">
                                          <p:val>
                                            <p:fltVal val="360"/>
                                          </p:val>
                                        </p:tav>
                                        <p:tav tm="100000">
                                          <p:val>
                                            <p:fltVal val="0"/>
                                          </p:val>
                                        </p:tav>
                                      </p:tavLst>
                                    </p:anim>
                                    <p:animEffect transition="in" filter="fade">
                                      <p:cBhvr>
                                        <p:cTn id="10" dur="500"/>
                                        <p:tgtEl>
                                          <p:spTgt spid="116"/>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1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10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10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left)">
                                      <p:cBhvr>
                                        <p:cTn id="35" dur="10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1000"/>
                                        <p:tgtEl>
                                          <p:spTgt spid="42"/>
                                        </p:tgtEl>
                                      </p:cBhvr>
                                    </p:animEffect>
                                    <p:anim calcmode="lin" valueType="num">
                                      <p:cBhvr>
                                        <p:cTn id="41" dur="1000" fill="hold"/>
                                        <p:tgtEl>
                                          <p:spTgt spid="42"/>
                                        </p:tgtEl>
                                        <p:attrNameLst>
                                          <p:attrName>ppt_x</p:attrName>
                                        </p:attrNameLst>
                                      </p:cBhvr>
                                      <p:tavLst>
                                        <p:tav tm="0">
                                          <p:val>
                                            <p:strVal val="#ppt_x"/>
                                          </p:val>
                                        </p:tav>
                                        <p:tav tm="100000">
                                          <p:val>
                                            <p:strVal val="#ppt_x"/>
                                          </p:val>
                                        </p:tav>
                                      </p:tavLst>
                                    </p:anim>
                                    <p:anim calcmode="lin" valueType="num">
                                      <p:cBhvr>
                                        <p:cTn id="42"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1000"/>
                                        <p:tgtEl>
                                          <p:spTgt spid="43"/>
                                        </p:tgtEl>
                                      </p:cBhvr>
                                    </p:animEffect>
                                    <p:anim calcmode="lin" valueType="num">
                                      <p:cBhvr>
                                        <p:cTn id="48" dur="1000" fill="hold"/>
                                        <p:tgtEl>
                                          <p:spTgt spid="43"/>
                                        </p:tgtEl>
                                        <p:attrNameLst>
                                          <p:attrName>ppt_x</p:attrName>
                                        </p:attrNameLst>
                                      </p:cBhvr>
                                      <p:tavLst>
                                        <p:tav tm="0">
                                          <p:val>
                                            <p:strVal val="#ppt_x"/>
                                          </p:val>
                                        </p:tav>
                                        <p:tav tm="100000">
                                          <p:val>
                                            <p:strVal val="#ppt_x"/>
                                          </p:val>
                                        </p:tav>
                                      </p:tavLst>
                                    </p:anim>
                                    <p:anim calcmode="lin" valueType="num">
                                      <p:cBhvr>
                                        <p:cTn id="4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1000"/>
                                        <p:tgtEl>
                                          <p:spTgt spid="44"/>
                                        </p:tgtEl>
                                      </p:cBhvr>
                                    </p:animEffect>
                                    <p:anim calcmode="lin" valueType="num">
                                      <p:cBhvr>
                                        <p:cTn id="55" dur="1000" fill="hold"/>
                                        <p:tgtEl>
                                          <p:spTgt spid="44"/>
                                        </p:tgtEl>
                                        <p:attrNameLst>
                                          <p:attrName>ppt_x</p:attrName>
                                        </p:attrNameLst>
                                      </p:cBhvr>
                                      <p:tavLst>
                                        <p:tav tm="0">
                                          <p:val>
                                            <p:strVal val="#ppt_x"/>
                                          </p:val>
                                        </p:tav>
                                        <p:tav tm="100000">
                                          <p:val>
                                            <p:strVal val="#ppt_x"/>
                                          </p:val>
                                        </p:tav>
                                      </p:tavLst>
                                    </p:anim>
                                    <p:anim calcmode="lin" valueType="num">
                                      <p:cBhvr>
                                        <p:cTn id="56"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ipe(left)">
                                      <p:cBhvr>
                                        <p:cTn id="61"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D7EE0DC3-82B2-750F-F940-E5125491FEEA}"/>
              </a:ext>
            </a:extLst>
          </p:cNvPr>
          <p:cNvSpPr/>
          <p:nvPr/>
        </p:nvSpPr>
        <p:spPr>
          <a:xfrm>
            <a:off x="7870393" y="4330688"/>
            <a:ext cx="3555463" cy="1257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t>防止过多的数据注入到网络中，使网络能够承受现有的网络负荷。</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zh-CN" altLang="en-US" sz="2000" b="1" dirty="0"/>
                <a:t>拥塞控制的基本方法</a:t>
              </a:r>
            </a:p>
          </p:txBody>
        </p:sp>
      </p:grpSp>
      <p:sp>
        <p:nvSpPr>
          <p:cNvPr id="6" name="文本框 5">
            <a:extLst>
              <a:ext uri="{FF2B5EF4-FFF2-40B4-BE49-F238E27FC236}">
                <a16:creationId xmlns:a16="http://schemas.microsoft.com/office/drawing/2014/main" id="{1F941927-B832-B1B4-CB28-41D904F3A989}"/>
              </a:ext>
            </a:extLst>
          </p:cNvPr>
          <p:cNvSpPr txBox="1"/>
          <p:nvPr/>
        </p:nvSpPr>
        <p:spPr>
          <a:xfrm>
            <a:off x="4531723" y="973063"/>
            <a:ext cx="3253741" cy="400110"/>
          </a:xfrm>
          <a:prstGeom prst="rect">
            <a:avLst/>
          </a:prstGeom>
          <a:noFill/>
        </p:spPr>
        <p:txBody>
          <a:bodyPr wrap="square" rtlCol="0">
            <a:spAutoFit/>
          </a:bodyPr>
          <a:lstStyle/>
          <a:p>
            <a:pPr algn="ctr"/>
            <a:r>
              <a:rPr lang="zh-CN" altLang="en-US" sz="2000" b="1" dirty="0">
                <a:solidFill>
                  <a:schemeClr val="accent4"/>
                </a:solidFill>
              </a:rPr>
              <a:t>流量控制</a:t>
            </a:r>
            <a:r>
              <a:rPr lang="zh-CN" altLang="en-US" sz="2000" b="1" dirty="0"/>
              <a:t>与</a:t>
            </a:r>
            <a:r>
              <a:rPr lang="zh-CN" altLang="en-US" sz="2000" b="1" dirty="0">
                <a:solidFill>
                  <a:schemeClr val="accent3"/>
                </a:solidFill>
              </a:rPr>
              <a:t>拥塞控制</a:t>
            </a:r>
            <a:r>
              <a:rPr lang="zh-CN" altLang="en-US" sz="2000" b="1" dirty="0"/>
              <a:t>的区别</a:t>
            </a:r>
          </a:p>
        </p:txBody>
      </p:sp>
      <p:pic>
        <p:nvPicPr>
          <p:cNvPr id="16" name="图片 15" descr="文本&#10;&#10;描述已自动生成">
            <a:extLst>
              <a:ext uri="{FF2B5EF4-FFF2-40B4-BE49-F238E27FC236}">
                <a16:creationId xmlns:a16="http://schemas.microsoft.com/office/drawing/2014/main" id="{B61309F5-6FF0-54B4-4666-63145CFEAF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875" y="1253506"/>
            <a:ext cx="6846250" cy="2175494"/>
          </a:xfrm>
          <a:prstGeom prst="rect">
            <a:avLst/>
          </a:prstGeom>
        </p:spPr>
      </p:pic>
      <p:sp>
        <p:nvSpPr>
          <p:cNvPr id="17" name="文本框 16">
            <a:extLst>
              <a:ext uri="{FF2B5EF4-FFF2-40B4-BE49-F238E27FC236}">
                <a16:creationId xmlns:a16="http://schemas.microsoft.com/office/drawing/2014/main" id="{D8C6D6B5-324C-85BC-D047-0C6B5918C9D0}"/>
              </a:ext>
            </a:extLst>
          </p:cNvPr>
          <p:cNvSpPr txBox="1"/>
          <p:nvPr/>
        </p:nvSpPr>
        <p:spPr>
          <a:xfrm>
            <a:off x="652053" y="2079643"/>
            <a:ext cx="1724297" cy="523220"/>
          </a:xfrm>
          <a:prstGeom prst="rect">
            <a:avLst/>
          </a:prstGeom>
          <a:noFill/>
        </p:spPr>
        <p:txBody>
          <a:bodyPr wrap="square" rtlCol="0">
            <a:spAutoFit/>
          </a:bodyPr>
          <a:lstStyle/>
          <a:p>
            <a:r>
              <a:rPr lang="zh-CN" altLang="en-US" sz="2800" b="1" dirty="0">
                <a:solidFill>
                  <a:schemeClr val="accent4"/>
                </a:solidFill>
              </a:rPr>
              <a:t>流量控制</a:t>
            </a:r>
          </a:p>
        </p:txBody>
      </p:sp>
      <p:pic>
        <p:nvPicPr>
          <p:cNvPr id="114" name="图片 113" descr="图示&#10;&#10;描述已自动生成">
            <a:extLst>
              <a:ext uri="{FF2B5EF4-FFF2-40B4-BE49-F238E27FC236}">
                <a16:creationId xmlns:a16="http://schemas.microsoft.com/office/drawing/2014/main" id="{D81E2CF3-88F0-AC50-6CAE-C02356FBA2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7179" y="3756876"/>
            <a:ext cx="2677641" cy="2616710"/>
          </a:xfrm>
          <a:prstGeom prst="rect">
            <a:avLst/>
          </a:prstGeom>
        </p:spPr>
      </p:pic>
      <p:sp>
        <p:nvSpPr>
          <p:cNvPr id="115" name="文本框 114">
            <a:extLst>
              <a:ext uri="{FF2B5EF4-FFF2-40B4-BE49-F238E27FC236}">
                <a16:creationId xmlns:a16="http://schemas.microsoft.com/office/drawing/2014/main" id="{E8ADAA8B-AF0A-A6AB-8C4E-7040FDD0D695}"/>
              </a:ext>
            </a:extLst>
          </p:cNvPr>
          <p:cNvSpPr txBox="1"/>
          <p:nvPr/>
        </p:nvSpPr>
        <p:spPr>
          <a:xfrm>
            <a:off x="652053" y="5065231"/>
            <a:ext cx="1724297" cy="523220"/>
          </a:xfrm>
          <a:prstGeom prst="rect">
            <a:avLst/>
          </a:prstGeom>
          <a:noFill/>
        </p:spPr>
        <p:txBody>
          <a:bodyPr wrap="square" rtlCol="0">
            <a:spAutoFit/>
          </a:bodyPr>
          <a:lstStyle/>
          <a:p>
            <a:r>
              <a:rPr lang="zh-CN" altLang="en-US" sz="2800" b="1" dirty="0">
                <a:solidFill>
                  <a:schemeClr val="accent3"/>
                </a:solidFill>
              </a:rPr>
              <a:t>拥塞控制</a:t>
            </a:r>
          </a:p>
        </p:txBody>
      </p:sp>
      <p:sp>
        <p:nvSpPr>
          <p:cNvPr id="19" name="矩形 18">
            <a:extLst>
              <a:ext uri="{FF2B5EF4-FFF2-40B4-BE49-F238E27FC236}">
                <a16:creationId xmlns:a16="http://schemas.microsoft.com/office/drawing/2014/main" id="{91399B98-FA85-8E19-1640-67C73AC0E008}"/>
              </a:ext>
            </a:extLst>
          </p:cNvPr>
          <p:cNvSpPr/>
          <p:nvPr/>
        </p:nvSpPr>
        <p:spPr>
          <a:xfrm>
            <a:off x="6794864" y="4722223"/>
            <a:ext cx="124097" cy="1240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3BBF6977-F06B-FCCA-C74C-46E789874D6B}"/>
              </a:ext>
            </a:extLst>
          </p:cNvPr>
          <p:cNvSpPr/>
          <p:nvPr/>
        </p:nvSpPr>
        <p:spPr>
          <a:xfrm>
            <a:off x="6690361" y="4534988"/>
            <a:ext cx="124097" cy="1240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D7DD1EFC-5EB0-983B-355E-1A1B82483AD7}"/>
              </a:ext>
            </a:extLst>
          </p:cNvPr>
          <p:cNvSpPr/>
          <p:nvPr/>
        </p:nvSpPr>
        <p:spPr>
          <a:xfrm>
            <a:off x="6498782" y="5202744"/>
            <a:ext cx="124097" cy="12409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5125028A-2BA0-3571-BC31-6D563C49F956}"/>
              </a:ext>
            </a:extLst>
          </p:cNvPr>
          <p:cNvSpPr/>
          <p:nvPr/>
        </p:nvSpPr>
        <p:spPr>
          <a:xfrm>
            <a:off x="6751321" y="5112147"/>
            <a:ext cx="124097" cy="12409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83E09F8A-1601-58B7-9E1B-5FA2A509F89E}"/>
              </a:ext>
            </a:extLst>
          </p:cNvPr>
          <p:cNvSpPr/>
          <p:nvPr/>
        </p:nvSpPr>
        <p:spPr>
          <a:xfrm>
            <a:off x="6856912" y="4925159"/>
            <a:ext cx="124097" cy="12409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A60C81F4-154F-F1F0-2161-86EA3DA87559}"/>
              </a:ext>
            </a:extLst>
          </p:cNvPr>
          <p:cNvSpPr/>
          <p:nvPr/>
        </p:nvSpPr>
        <p:spPr>
          <a:xfrm>
            <a:off x="7004959" y="5624157"/>
            <a:ext cx="124097" cy="12409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7C697DDE-C9B6-AF21-3DC2-D797C6E5B420}"/>
              </a:ext>
            </a:extLst>
          </p:cNvPr>
          <p:cNvSpPr/>
          <p:nvPr/>
        </p:nvSpPr>
        <p:spPr>
          <a:xfrm>
            <a:off x="6421494" y="4704071"/>
            <a:ext cx="124097" cy="1240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2" name="矩形 121">
            <a:extLst>
              <a:ext uri="{FF2B5EF4-FFF2-40B4-BE49-F238E27FC236}">
                <a16:creationId xmlns:a16="http://schemas.microsoft.com/office/drawing/2014/main" id="{D58AE51B-4706-7A97-FA9F-51CF2AC27F91}"/>
              </a:ext>
            </a:extLst>
          </p:cNvPr>
          <p:cNvSpPr/>
          <p:nvPr/>
        </p:nvSpPr>
        <p:spPr>
          <a:xfrm>
            <a:off x="6158593" y="4230188"/>
            <a:ext cx="124097" cy="1240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3" name="矩形 122">
            <a:extLst>
              <a:ext uri="{FF2B5EF4-FFF2-40B4-BE49-F238E27FC236}">
                <a16:creationId xmlns:a16="http://schemas.microsoft.com/office/drawing/2014/main" id="{55FCDA9E-E852-00EF-3E2E-4FD9667DEC56}"/>
              </a:ext>
            </a:extLst>
          </p:cNvPr>
          <p:cNvSpPr/>
          <p:nvPr/>
        </p:nvSpPr>
        <p:spPr>
          <a:xfrm>
            <a:off x="6436733" y="4055567"/>
            <a:ext cx="124097" cy="1240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4" name="矩形 123">
            <a:extLst>
              <a:ext uri="{FF2B5EF4-FFF2-40B4-BE49-F238E27FC236}">
                <a16:creationId xmlns:a16="http://schemas.microsoft.com/office/drawing/2014/main" id="{A2B7921A-357C-FDC0-13C0-DB8DB501DF48}"/>
              </a:ext>
            </a:extLst>
          </p:cNvPr>
          <p:cNvSpPr/>
          <p:nvPr/>
        </p:nvSpPr>
        <p:spPr>
          <a:xfrm>
            <a:off x="5654041" y="4293323"/>
            <a:ext cx="124097" cy="124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a:extLst>
              <a:ext uri="{FF2B5EF4-FFF2-40B4-BE49-F238E27FC236}">
                <a16:creationId xmlns:a16="http://schemas.microsoft.com/office/drawing/2014/main" id="{D2BD7FDC-97B9-C5FE-993A-D49912FCB1A5}"/>
              </a:ext>
            </a:extLst>
          </p:cNvPr>
          <p:cNvSpPr/>
          <p:nvPr/>
        </p:nvSpPr>
        <p:spPr>
          <a:xfrm>
            <a:off x="5340603" y="4722222"/>
            <a:ext cx="124097" cy="124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a:extLst>
              <a:ext uri="{FF2B5EF4-FFF2-40B4-BE49-F238E27FC236}">
                <a16:creationId xmlns:a16="http://schemas.microsoft.com/office/drawing/2014/main" id="{4BC50426-3ADA-6A94-FF6C-922BF1BD7825}"/>
              </a:ext>
            </a:extLst>
          </p:cNvPr>
          <p:cNvSpPr/>
          <p:nvPr/>
        </p:nvSpPr>
        <p:spPr>
          <a:xfrm>
            <a:off x="5210992" y="4884881"/>
            <a:ext cx="124097" cy="124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a:extLst>
              <a:ext uri="{FF2B5EF4-FFF2-40B4-BE49-F238E27FC236}">
                <a16:creationId xmlns:a16="http://schemas.microsoft.com/office/drawing/2014/main" id="{B60C5E07-56FF-27C3-B9AB-7233D5B10C7E}"/>
              </a:ext>
            </a:extLst>
          </p:cNvPr>
          <p:cNvSpPr/>
          <p:nvPr/>
        </p:nvSpPr>
        <p:spPr>
          <a:xfrm>
            <a:off x="5210992" y="5155934"/>
            <a:ext cx="124097" cy="1240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0" name="矩形 129">
            <a:extLst>
              <a:ext uri="{FF2B5EF4-FFF2-40B4-BE49-F238E27FC236}">
                <a16:creationId xmlns:a16="http://schemas.microsoft.com/office/drawing/2014/main" id="{A14964E1-4299-C6FF-7F49-FDC13F11AE42}"/>
              </a:ext>
            </a:extLst>
          </p:cNvPr>
          <p:cNvSpPr/>
          <p:nvPr/>
        </p:nvSpPr>
        <p:spPr>
          <a:xfrm>
            <a:off x="5364623" y="5297911"/>
            <a:ext cx="124097" cy="1240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1" name="矩形 130">
            <a:extLst>
              <a:ext uri="{FF2B5EF4-FFF2-40B4-BE49-F238E27FC236}">
                <a16:creationId xmlns:a16="http://schemas.microsoft.com/office/drawing/2014/main" id="{63C3A000-1DB0-2DCE-D0E2-8BAF40D232A2}"/>
              </a:ext>
            </a:extLst>
          </p:cNvPr>
          <p:cNvSpPr/>
          <p:nvPr/>
        </p:nvSpPr>
        <p:spPr>
          <a:xfrm>
            <a:off x="5708611" y="5455479"/>
            <a:ext cx="124097" cy="1240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95842515-BA1C-A313-D5F7-DD8CC58F2E9D}"/>
              </a:ext>
            </a:extLst>
          </p:cNvPr>
          <p:cNvSpPr/>
          <p:nvPr/>
        </p:nvSpPr>
        <p:spPr>
          <a:xfrm>
            <a:off x="5335089" y="4164245"/>
            <a:ext cx="124097" cy="124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a:extLst>
              <a:ext uri="{FF2B5EF4-FFF2-40B4-BE49-F238E27FC236}">
                <a16:creationId xmlns:a16="http://schemas.microsoft.com/office/drawing/2014/main" id="{7BDC09BD-D820-0DA1-2E30-8B81D56923DD}"/>
              </a:ext>
            </a:extLst>
          </p:cNvPr>
          <p:cNvSpPr/>
          <p:nvPr/>
        </p:nvSpPr>
        <p:spPr>
          <a:xfrm>
            <a:off x="5019465" y="4354285"/>
            <a:ext cx="124097" cy="124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a:extLst>
              <a:ext uri="{FF2B5EF4-FFF2-40B4-BE49-F238E27FC236}">
                <a16:creationId xmlns:a16="http://schemas.microsoft.com/office/drawing/2014/main" id="{978BCD4A-4003-B5D0-869B-D499964AD2F6}"/>
              </a:ext>
            </a:extLst>
          </p:cNvPr>
          <p:cNvSpPr/>
          <p:nvPr/>
        </p:nvSpPr>
        <p:spPr>
          <a:xfrm>
            <a:off x="5314548" y="5846353"/>
            <a:ext cx="124097" cy="1240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19776C8F-79AB-7B96-C552-99B1A2EEEB75}"/>
              </a:ext>
            </a:extLst>
          </p:cNvPr>
          <p:cNvSpPr/>
          <p:nvPr/>
        </p:nvSpPr>
        <p:spPr>
          <a:xfrm>
            <a:off x="5856591" y="5341776"/>
            <a:ext cx="124097" cy="1240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6" name="矩形 135">
            <a:extLst>
              <a:ext uri="{FF2B5EF4-FFF2-40B4-BE49-F238E27FC236}">
                <a16:creationId xmlns:a16="http://schemas.microsoft.com/office/drawing/2014/main" id="{BF5EF225-C69C-094D-24C0-DD9F05BFDC12}"/>
              </a:ext>
            </a:extLst>
          </p:cNvPr>
          <p:cNvSpPr/>
          <p:nvPr/>
        </p:nvSpPr>
        <p:spPr>
          <a:xfrm>
            <a:off x="6279004" y="4925805"/>
            <a:ext cx="124097" cy="1240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7" name="矩形 136">
            <a:extLst>
              <a:ext uri="{FF2B5EF4-FFF2-40B4-BE49-F238E27FC236}">
                <a16:creationId xmlns:a16="http://schemas.microsoft.com/office/drawing/2014/main" id="{BB9EC53E-179F-1B35-0C2F-E3A2EFAA5E8A}"/>
              </a:ext>
            </a:extLst>
          </p:cNvPr>
          <p:cNvSpPr/>
          <p:nvPr/>
        </p:nvSpPr>
        <p:spPr>
          <a:xfrm>
            <a:off x="6279003" y="5378700"/>
            <a:ext cx="124097" cy="1240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29A898FF-D38C-B9A8-6997-A2A02E9C0BF4}"/>
              </a:ext>
            </a:extLst>
          </p:cNvPr>
          <p:cNvSpPr/>
          <p:nvPr/>
        </p:nvSpPr>
        <p:spPr>
          <a:xfrm>
            <a:off x="6341051" y="5655128"/>
            <a:ext cx="124097" cy="1240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78659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800" decel="100000"/>
                                        <p:tgtEl>
                                          <p:spTgt spid="6"/>
                                        </p:tgtEl>
                                      </p:cBhvr>
                                    </p:animEffect>
                                    <p:anim calcmode="lin" valueType="num">
                                      <p:cBhvr>
                                        <p:cTn id="14" dur="800" decel="100000" fill="hold"/>
                                        <p:tgtEl>
                                          <p:spTgt spid="6"/>
                                        </p:tgtEl>
                                        <p:attrNameLst>
                                          <p:attrName>style.rotation</p:attrName>
                                        </p:attrNameLst>
                                      </p:cBhvr>
                                      <p:tavLst>
                                        <p:tav tm="0">
                                          <p:val>
                                            <p:fltVal val="-90"/>
                                          </p:val>
                                        </p:tav>
                                        <p:tav tm="100000">
                                          <p:val>
                                            <p:fltVal val="0"/>
                                          </p:val>
                                        </p:tav>
                                      </p:tavLst>
                                    </p:anim>
                                    <p:anim calcmode="lin" valueType="num">
                                      <p:cBhvr>
                                        <p:cTn id="15" dur="800" decel="100000" fill="hold"/>
                                        <p:tgtEl>
                                          <p:spTgt spid="6"/>
                                        </p:tgtEl>
                                        <p:attrNameLst>
                                          <p:attrName>ppt_x</p:attrName>
                                        </p:attrNameLst>
                                      </p:cBhvr>
                                      <p:tavLst>
                                        <p:tav tm="0">
                                          <p:val>
                                            <p:strVal val="#ppt_x+0.4"/>
                                          </p:val>
                                        </p:tav>
                                        <p:tav tm="100000">
                                          <p:val>
                                            <p:strVal val="#ppt_x-0.05"/>
                                          </p:val>
                                        </p:tav>
                                      </p:tavLst>
                                    </p:anim>
                                    <p:anim calcmode="lin" valueType="num">
                                      <p:cBhvr>
                                        <p:cTn id="16" dur="800" decel="100000" fill="hold"/>
                                        <p:tgtEl>
                                          <p:spTgt spid="6"/>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0-#ppt_w/2"/>
                                          </p:val>
                                        </p:tav>
                                        <p:tav tm="100000">
                                          <p:val>
                                            <p:strVal val="#ppt_x"/>
                                          </p:val>
                                        </p:tav>
                                      </p:tavLst>
                                    </p:anim>
                                    <p:anim calcmode="lin" valueType="num">
                                      <p:cBhvr additive="base">
                                        <p:cTn id="24" dur="50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1+#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15"/>
                                        </p:tgtEl>
                                        <p:attrNameLst>
                                          <p:attrName>style.visibility</p:attrName>
                                        </p:attrNameLst>
                                      </p:cBhvr>
                                      <p:to>
                                        <p:strVal val="visible"/>
                                      </p:to>
                                    </p:set>
                                    <p:anim calcmode="lin" valueType="num">
                                      <p:cBhvr additive="base">
                                        <p:cTn id="33" dur="500" fill="hold"/>
                                        <p:tgtEl>
                                          <p:spTgt spid="115"/>
                                        </p:tgtEl>
                                        <p:attrNameLst>
                                          <p:attrName>ppt_x</p:attrName>
                                        </p:attrNameLst>
                                      </p:cBhvr>
                                      <p:tavLst>
                                        <p:tav tm="0">
                                          <p:val>
                                            <p:strVal val="0-#ppt_w/2"/>
                                          </p:val>
                                        </p:tav>
                                        <p:tav tm="100000">
                                          <p:val>
                                            <p:strVal val="#ppt_x"/>
                                          </p:val>
                                        </p:tav>
                                      </p:tavLst>
                                    </p:anim>
                                    <p:anim calcmode="lin" valueType="num">
                                      <p:cBhvr additive="base">
                                        <p:cTn id="34" dur="500" fill="hold"/>
                                        <p:tgtEl>
                                          <p:spTgt spid="115"/>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114"/>
                                        </p:tgtEl>
                                        <p:attrNameLst>
                                          <p:attrName>style.visibility</p:attrName>
                                        </p:attrNameLst>
                                      </p:cBhvr>
                                      <p:to>
                                        <p:strVal val="visible"/>
                                      </p:to>
                                    </p:set>
                                    <p:anim calcmode="lin" valueType="num">
                                      <p:cBhvr additive="base">
                                        <p:cTn id="37" dur="500" fill="hold"/>
                                        <p:tgtEl>
                                          <p:spTgt spid="114"/>
                                        </p:tgtEl>
                                        <p:attrNameLst>
                                          <p:attrName>ppt_x</p:attrName>
                                        </p:attrNameLst>
                                      </p:cBhvr>
                                      <p:tavLst>
                                        <p:tav tm="0">
                                          <p:val>
                                            <p:strVal val="1+#ppt_w/2"/>
                                          </p:val>
                                        </p:tav>
                                        <p:tav tm="100000">
                                          <p:val>
                                            <p:strVal val="#ppt_x"/>
                                          </p:val>
                                        </p:tav>
                                      </p:tavLst>
                                    </p:anim>
                                    <p:anim calcmode="lin" valueType="num">
                                      <p:cBhvr additive="base">
                                        <p:cTn id="38" dur="5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9" presetClass="entr" presetSubtype="0" decel="10000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500" fill="hold"/>
                                        <p:tgtEl>
                                          <p:spTgt spid="19"/>
                                        </p:tgtEl>
                                        <p:attrNameLst>
                                          <p:attrName>ppt_w</p:attrName>
                                        </p:attrNameLst>
                                      </p:cBhvr>
                                      <p:tavLst>
                                        <p:tav tm="0">
                                          <p:val>
                                            <p:fltVal val="0"/>
                                          </p:val>
                                        </p:tav>
                                        <p:tav tm="100000">
                                          <p:val>
                                            <p:strVal val="#ppt_w"/>
                                          </p:val>
                                        </p:tav>
                                      </p:tavLst>
                                    </p:anim>
                                    <p:anim calcmode="lin" valueType="num">
                                      <p:cBhvr>
                                        <p:cTn id="44" dur="500" fill="hold"/>
                                        <p:tgtEl>
                                          <p:spTgt spid="19"/>
                                        </p:tgtEl>
                                        <p:attrNameLst>
                                          <p:attrName>ppt_h</p:attrName>
                                        </p:attrNameLst>
                                      </p:cBhvr>
                                      <p:tavLst>
                                        <p:tav tm="0">
                                          <p:val>
                                            <p:fltVal val="0"/>
                                          </p:val>
                                        </p:tav>
                                        <p:tav tm="100000">
                                          <p:val>
                                            <p:strVal val="#ppt_h"/>
                                          </p:val>
                                        </p:tav>
                                      </p:tavLst>
                                    </p:anim>
                                    <p:anim calcmode="lin" valueType="num">
                                      <p:cBhvr>
                                        <p:cTn id="45" dur="500" fill="hold"/>
                                        <p:tgtEl>
                                          <p:spTgt spid="19"/>
                                        </p:tgtEl>
                                        <p:attrNameLst>
                                          <p:attrName>style.rotation</p:attrName>
                                        </p:attrNameLst>
                                      </p:cBhvr>
                                      <p:tavLst>
                                        <p:tav tm="0">
                                          <p:val>
                                            <p:fltVal val="360"/>
                                          </p:val>
                                        </p:tav>
                                        <p:tav tm="100000">
                                          <p:val>
                                            <p:fltVal val="0"/>
                                          </p:val>
                                        </p:tav>
                                      </p:tavLst>
                                    </p:anim>
                                    <p:animEffect transition="in" filter="fade">
                                      <p:cBhvr>
                                        <p:cTn id="46" dur="500"/>
                                        <p:tgtEl>
                                          <p:spTgt spid="19"/>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116"/>
                                        </p:tgtEl>
                                        <p:attrNameLst>
                                          <p:attrName>style.visibility</p:attrName>
                                        </p:attrNameLst>
                                      </p:cBhvr>
                                      <p:to>
                                        <p:strVal val="visible"/>
                                      </p:to>
                                    </p:set>
                                    <p:anim calcmode="lin" valueType="num">
                                      <p:cBhvr>
                                        <p:cTn id="49" dur="500" fill="hold"/>
                                        <p:tgtEl>
                                          <p:spTgt spid="116"/>
                                        </p:tgtEl>
                                        <p:attrNameLst>
                                          <p:attrName>ppt_w</p:attrName>
                                        </p:attrNameLst>
                                      </p:cBhvr>
                                      <p:tavLst>
                                        <p:tav tm="0">
                                          <p:val>
                                            <p:fltVal val="0"/>
                                          </p:val>
                                        </p:tav>
                                        <p:tav tm="100000">
                                          <p:val>
                                            <p:strVal val="#ppt_w"/>
                                          </p:val>
                                        </p:tav>
                                      </p:tavLst>
                                    </p:anim>
                                    <p:anim calcmode="lin" valueType="num">
                                      <p:cBhvr>
                                        <p:cTn id="50" dur="500" fill="hold"/>
                                        <p:tgtEl>
                                          <p:spTgt spid="116"/>
                                        </p:tgtEl>
                                        <p:attrNameLst>
                                          <p:attrName>ppt_h</p:attrName>
                                        </p:attrNameLst>
                                      </p:cBhvr>
                                      <p:tavLst>
                                        <p:tav tm="0">
                                          <p:val>
                                            <p:fltVal val="0"/>
                                          </p:val>
                                        </p:tav>
                                        <p:tav tm="100000">
                                          <p:val>
                                            <p:strVal val="#ppt_h"/>
                                          </p:val>
                                        </p:tav>
                                      </p:tavLst>
                                    </p:anim>
                                    <p:anim calcmode="lin" valueType="num">
                                      <p:cBhvr>
                                        <p:cTn id="51" dur="500" fill="hold"/>
                                        <p:tgtEl>
                                          <p:spTgt spid="116"/>
                                        </p:tgtEl>
                                        <p:attrNameLst>
                                          <p:attrName>style.rotation</p:attrName>
                                        </p:attrNameLst>
                                      </p:cBhvr>
                                      <p:tavLst>
                                        <p:tav tm="0">
                                          <p:val>
                                            <p:fltVal val="360"/>
                                          </p:val>
                                        </p:tav>
                                        <p:tav tm="100000">
                                          <p:val>
                                            <p:fltVal val="0"/>
                                          </p:val>
                                        </p:tav>
                                      </p:tavLst>
                                    </p:anim>
                                    <p:animEffect transition="in" filter="fade">
                                      <p:cBhvr>
                                        <p:cTn id="52" dur="500"/>
                                        <p:tgtEl>
                                          <p:spTgt spid="116"/>
                                        </p:tgtEl>
                                      </p:cBhvr>
                                    </p:animEffect>
                                  </p:childTnLst>
                                </p:cTn>
                              </p:par>
                              <p:par>
                                <p:cTn id="53" presetID="49" presetClass="entr" presetSubtype="0" decel="100000" fill="hold" grpId="0" nodeType="withEffect">
                                  <p:stCondLst>
                                    <p:cond delay="0"/>
                                  </p:stCondLst>
                                  <p:childTnLst>
                                    <p:set>
                                      <p:cBhvr>
                                        <p:cTn id="54" dur="1" fill="hold">
                                          <p:stCondLst>
                                            <p:cond delay="0"/>
                                          </p:stCondLst>
                                        </p:cTn>
                                        <p:tgtEl>
                                          <p:spTgt spid="117"/>
                                        </p:tgtEl>
                                        <p:attrNameLst>
                                          <p:attrName>style.visibility</p:attrName>
                                        </p:attrNameLst>
                                      </p:cBhvr>
                                      <p:to>
                                        <p:strVal val="visible"/>
                                      </p:to>
                                    </p:set>
                                    <p:anim calcmode="lin" valueType="num">
                                      <p:cBhvr>
                                        <p:cTn id="55" dur="500" fill="hold"/>
                                        <p:tgtEl>
                                          <p:spTgt spid="117"/>
                                        </p:tgtEl>
                                        <p:attrNameLst>
                                          <p:attrName>ppt_w</p:attrName>
                                        </p:attrNameLst>
                                      </p:cBhvr>
                                      <p:tavLst>
                                        <p:tav tm="0">
                                          <p:val>
                                            <p:fltVal val="0"/>
                                          </p:val>
                                        </p:tav>
                                        <p:tav tm="100000">
                                          <p:val>
                                            <p:strVal val="#ppt_w"/>
                                          </p:val>
                                        </p:tav>
                                      </p:tavLst>
                                    </p:anim>
                                    <p:anim calcmode="lin" valueType="num">
                                      <p:cBhvr>
                                        <p:cTn id="56" dur="500" fill="hold"/>
                                        <p:tgtEl>
                                          <p:spTgt spid="117"/>
                                        </p:tgtEl>
                                        <p:attrNameLst>
                                          <p:attrName>ppt_h</p:attrName>
                                        </p:attrNameLst>
                                      </p:cBhvr>
                                      <p:tavLst>
                                        <p:tav tm="0">
                                          <p:val>
                                            <p:fltVal val="0"/>
                                          </p:val>
                                        </p:tav>
                                        <p:tav tm="100000">
                                          <p:val>
                                            <p:strVal val="#ppt_h"/>
                                          </p:val>
                                        </p:tav>
                                      </p:tavLst>
                                    </p:anim>
                                    <p:anim calcmode="lin" valueType="num">
                                      <p:cBhvr>
                                        <p:cTn id="57" dur="500" fill="hold"/>
                                        <p:tgtEl>
                                          <p:spTgt spid="117"/>
                                        </p:tgtEl>
                                        <p:attrNameLst>
                                          <p:attrName>style.rotation</p:attrName>
                                        </p:attrNameLst>
                                      </p:cBhvr>
                                      <p:tavLst>
                                        <p:tav tm="0">
                                          <p:val>
                                            <p:fltVal val="360"/>
                                          </p:val>
                                        </p:tav>
                                        <p:tav tm="100000">
                                          <p:val>
                                            <p:fltVal val="0"/>
                                          </p:val>
                                        </p:tav>
                                      </p:tavLst>
                                    </p:anim>
                                    <p:animEffect transition="in" filter="fade">
                                      <p:cBhvr>
                                        <p:cTn id="58" dur="500"/>
                                        <p:tgtEl>
                                          <p:spTgt spid="117"/>
                                        </p:tgtEl>
                                      </p:cBhvr>
                                    </p:animEffect>
                                  </p:childTnLst>
                                </p:cTn>
                              </p:par>
                              <p:par>
                                <p:cTn id="59" presetID="49" presetClass="entr" presetSubtype="0" decel="100000" fill="hold" grpId="0" nodeType="withEffect">
                                  <p:stCondLst>
                                    <p:cond delay="0"/>
                                  </p:stCondLst>
                                  <p:childTnLst>
                                    <p:set>
                                      <p:cBhvr>
                                        <p:cTn id="60" dur="1" fill="hold">
                                          <p:stCondLst>
                                            <p:cond delay="0"/>
                                          </p:stCondLst>
                                        </p:cTn>
                                        <p:tgtEl>
                                          <p:spTgt spid="118"/>
                                        </p:tgtEl>
                                        <p:attrNameLst>
                                          <p:attrName>style.visibility</p:attrName>
                                        </p:attrNameLst>
                                      </p:cBhvr>
                                      <p:to>
                                        <p:strVal val="visible"/>
                                      </p:to>
                                    </p:set>
                                    <p:anim calcmode="lin" valueType="num">
                                      <p:cBhvr>
                                        <p:cTn id="61" dur="500" fill="hold"/>
                                        <p:tgtEl>
                                          <p:spTgt spid="118"/>
                                        </p:tgtEl>
                                        <p:attrNameLst>
                                          <p:attrName>ppt_w</p:attrName>
                                        </p:attrNameLst>
                                      </p:cBhvr>
                                      <p:tavLst>
                                        <p:tav tm="0">
                                          <p:val>
                                            <p:fltVal val="0"/>
                                          </p:val>
                                        </p:tav>
                                        <p:tav tm="100000">
                                          <p:val>
                                            <p:strVal val="#ppt_w"/>
                                          </p:val>
                                        </p:tav>
                                      </p:tavLst>
                                    </p:anim>
                                    <p:anim calcmode="lin" valueType="num">
                                      <p:cBhvr>
                                        <p:cTn id="62" dur="500" fill="hold"/>
                                        <p:tgtEl>
                                          <p:spTgt spid="118"/>
                                        </p:tgtEl>
                                        <p:attrNameLst>
                                          <p:attrName>ppt_h</p:attrName>
                                        </p:attrNameLst>
                                      </p:cBhvr>
                                      <p:tavLst>
                                        <p:tav tm="0">
                                          <p:val>
                                            <p:fltVal val="0"/>
                                          </p:val>
                                        </p:tav>
                                        <p:tav tm="100000">
                                          <p:val>
                                            <p:strVal val="#ppt_h"/>
                                          </p:val>
                                        </p:tav>
                                      </p:tavLst>
                                    </p:anim>
                                    <p:anim calcmode="lin" valueType="num">
                                      <p:cBhvr>
                                        <p:cTn id="63" dur="500" fill="hold"/>
                                        <p:tgtEl>
                                          <p:spTgt spid="118"/>
                                        </p:tgtEl>
                                        <p:attrNameLst>
                                          <p:attrName>style.rotation</p:attrName>
                                        </p:attrNameLst>
                                      </p:cBhvr>
                                      <p:tavLst>
                                        <p:tav tm="0">
                                          <p:val>
                                            <p:fltVal val="360"/>
                                          </p:val>
                                        </p:tav>
                                        <p:tav tm="100000">
                                          <p:val>
                                            <p:fltVal val="0"/>
                                          </p:val>
                                        </p:tav>
                                      </p:tavLst>
                                    </p:anim>
                                    <p:animEffect transition="in" filter="fade">
                                      <p:cBhvr>
                                        <p:cTn id="64" dur="500"/>
                                        <p:tgtEl>
                                          <p:spTgt spid="118"/>
                                        </p:tgtEl>
                                      </p:cBhvr>
                                    </p:animEffect>
                                  </p:childTnLst>
                                </p:cTn>
                              </p:par>
                              <p:par>
                                <p:cTn id="65" presetID="49" presetClass="entr" presetSubtype="0" decel="100000" fill="hold" grpId="0" nodeType="withEffect">
                                  <p:stCondLst>
                                    <p:cond delay="0"/>
                                  </p:stCondLst>
                                  <p:childTnLst>
                                    <p:set>
                                      <p:cBhvr>
                                        <p:cTn id="66" dur="1" fill="hold">
                                          <p:stCondLst>
                                            <p:cond delay="0"/>
                                          </p:stCondLst>
                                        </p:cTn>
                                        <p:tgtEl>
                                          <p:spTgt spid="119"/>
                                        </p:tgtEl>
                                        <p:attrNameLst>
                                          <p:attrName>style.visibility</p:attrName>
                                        </p:attrNameLst>
                                      </p:cBhvr>
                                      <p:to>
                                        <p:strVal val="visible"/>
                                      </p:to>
                                    </p:set>
                                    <p:anim calcmode="lin" valueType="num">
                                      <p:cBhvr>
                                        <p:cTn id="67" dur="500" fill="hold"/>
                                        <p:tgtEl>
                                          <p:spTgt spid="119"/>
                                        </p:tgtEl>
                                        <p:attrNameLst>
                                          <p:attrName>ppt_w</p:attrName>
                                        </p:attrNameLst>
                                      </p:cBhvr>
                                      <p:tavLst>
                                        <p:tav tm="0">
                                          <p:val>
                                            <p:fltVal val="0"/>
                                          </p:val>
                                        </p:tav>
                                        <p:tav tm="100000">
                                          <p:val>
                                            <p:strVal val="#ppt_w"/>
                                          </p:val>
                                        </p:tav>
                                      </p:tavLst>
                                    </p:anim>
                                    <p:anim calcmode="lin" valueType="num">
                                      <p:cBhvr>
                                        <p:cTn id="68" dur="500" fill="hold"/>
                                        <p:tgtEl>
                                          <p:spTgt spid="119"/>
                                        </p:tgtEl>
                                        <p:attrNameLst>
                                          <p:attrName>ppt_h</p:attrName>
                                        </p:attrNameLst>
                                      </p:cBhvr>
                                      <p:tavLst>
                                        <p:tav tm="0">
                                          <p:val>
                                            <p:fltVal val="0"/>
                                          </p:val>
                                        </p:tav>
                                        <p:tav tm="100000">
                                          <p:val>
                                            <p:strVal val="#ppt_h"/>
                                          </p:val>
                                        </p:tav>
                                      </p:tavLst>
                                    </p:anim>
                                    <p:anim calcmode="lin" valueType="num">
                                      <p:cBhvr>
                                        <p:cTn id="69" dur="500" fill="hold"/>
                                        <p:tgtEl>
                                          <p:spTgt spid="119"/>
                                        </p:tgtEl>
                                        <p:attrNameLst>
                                          <p:attrName>style.rotation</p:attrName>
                                        </p:attrNameLst>
                                      </p:cBhvr>
                                      <p:tavLst>
                                        <p:tav tm="0">
                                          <p:val>
                                            <p:fltVal val="360"/>
                                          </p:val>
                                        </p:tav>
                                        <p:tav tm="100000">
                                          <p:val>
                                            <p:fltVal val="0"/>
                                          </p:val>
                                        </p:tav>
                                      </p:tavLst>
                                    </p:anim>
                                    <p:animEffect transition="in" filter="fade">
                                      <p:cBhvr>
                                        <p:cTn id="70" dur="500"/>
                                        <p:tgtEl>
                                          <p:spTgt spid="119"/>
                                        </p:tgtEl>
                                      </p:cBhvr>
                                    </p:animEffect>
                                  </p:childTnLst>
                                </p:cTn>
                              </p:par>
                              <p:par>
                                <p:cTn id="71" presetID="49" presetClass="entr" presetSubtype="0" decel="100000" fill="hold" grpId="0" nodeType="withEffect">
                                  <p:stCondLst>
                                    <p:cond delay="0"/>
                                  </p:stCondLst>
                                  <p:childTnLst>
                                    <p:set>
                                      <p:cBhvr>
                                        <p:cTn id="72" dur="1" fill="hold">
                                          <p:stCondLst>
                                            <p:cond delay="0"/>
                                          </p:stCondLst>
                                        </p:cTn>
                                        <p:tgtEl>
                                          <p:spTgt spid="120"/>
                                        </p:tgtEl>
                                        <p:attrNameLst>
                                          <p:attrName>style.visibility</p:attrName>
                                        </p:attrNameLst>
                                      </p:cBhvr>
                                      <p:to>
                                        <p:strVal val="visible"/>
                                      </p:to>
                                    </p:set>
                                    <p:anim calcmode="lin" valueType="num">
                                      <p:cBhvr>
                                        <p:cTn id="73" dur="500" fill="hold"/>
                                        <p:tgtEl>
                                          <p:spTgt spid="120"/>
                                        </p:tgtEl>
                                        <p:attrNameLst>
                                          <p:attrName>ppt_w</p:attrName>
                                        </p:attrNameLst>
                                      </p:cBhvr>
                                      <p:tavLst>
                                        <p:tav tm="0">
                                          <p:val>
                                            <p:fltVal val="0"/>
                                          </p:val>
                                        </p:tav>
                                        <p:tav tm="100000">
                                          <p:val>
                                            <p:strVal val="#ppt_w"/>
                                          </p:val>
                                        </p:tav>
                                      </p:tavLst>
                                    </p:anim>
                                    <p:anim calcmode="lin" valueType="num">
                                      <p:cBhvr>
                                        <p:cTn id="74" dur="500" fill="hold"/>
                                        <p:tgtEl>
                                          <p:spTgt spid="120"/>
                                        </p:tgtEl>
                                        <p:attrNameLst>
                                          <p:attrName>ppt_h</p:attrName>
                                        </p:attrNameLst>
                                      </p:cBhvr>
                                      <p:tavLst>
                                        <p:tav tm="0">
                                          <p:val>
                                            <p:fltVal val="0"/>
                                          </p:val>
                                        </p:tav>
                                        <p:tav tm="100000">
                                          <p:val>
                                            <p:strVal val="#ppt_h"/>
                                          </p:val>
                                        </p:tav>
                                      </p:tavLst>
                                    </p:anim>
                                    <p:anim calcmode="lin" valueType="num">
                                      <p:cBhvr>
                                        <p:cTn id="75" dur="500" fill="hold"/>
                                        <p:tgtEl>
                                          <p:spTgt spid="120"/>
                                        </p:tgtEl>
                                        <p:attrNameLst>
                                          <p:attrName>style.rotation</p:attrName>
                                        </p:attrNameLst>
                                      </p:cBhvr>
                                      <p:tavLst>
                                        <p:tav tm="0">
                                          <p:val>
                                            <p:fltVal val="360"/>
                                          </p:val>
                                        </p:tav>
                                        <p:tav tm="100000">
                                          <p:val>
                                            <p:fltVal val="0"/>
                                          </p:val>
                                        </p:tav>
                                      </p:tavLst>
                                    </p:anim>
                                    <p:animEffect transition="in" filter="fade">
                                      <p:cBhvr>
                                        <p:cTn id="76" dur="500"/>
                                        <p:tgtEl>
                                          <p:spTgt spid="120"/>
                                        </p:tgtEl>
                                      </p:cBhvr>
                                    </p:animEffect>
                                  </p:childTnLst>
                                </p:cTn>
                              </p:par>
                              <p:par>
                                <p:cTn id="77" presetID="49" presetClass="entr" presetSubtype="0" decel="100000" fill="hold" grpId="0" nodeType="withEffect">
                                  <p:stCondLst>
                                    <p:cond delay="0"/>
                                  </p:stCondLst>
                                  <p:childTnLst>
                                    <p:set>
                                      <p:cBhvr>
                                        <p:cTn id="78" dur="1" fill="hold">
                                          <p:stCondLst>
                                            <p:cond delay="0"/>
                                          </p:stCondLst>
                                        </p:cTn>
                                        <p:tgtEl>
                                          <p:spTgt spid="121"/>
                                        </p:tgtEl>
                                        <p:attrNameLst>
                                          <p:attrName>style.visibility</p:attrName>
                                        </p:attrNameLst>
                                      </p:cBhvr>
                                      <p:to>
                                        <p:strVal val="visible"/>
                                      </p:to>
                                    </p:set>
                                    <p:anim calcmode="lin" valueType="num">
                                      <p:cBhvr>
                                        <p:cTn id="79" dur="500" fill="hold"/>
                                        <p:tgtEl>
                                          <p:spTgt spid="121"/>
                                        </p:tgtEl>
                                        <p:attrNameLst>
                                          <p:attrName>ppt_w</p:attrName>
                                        </p:attrNameLst>
                                      </p:cBhvr>
                                      <p:tavLst>
                                        <p:tav tm="0">
                                          <p:val>
                                            <p:fltVal val="0"/>
                                          </p:val>
                                        </p:tav>
                                        <p:tav tm="100000">
                                          <p:val>
                                            <p:strVal val="#ppt_w"/>
                                          </p:val>
                                        </p:tav>
                                      </p:tavLst>
                                    </p:anim>
                                    <p:anim calcmode="lin" valueType="num">
                                      <p:cBhvr>
                                        <p:cTn id="80" dur="500" fill="hold"/>
                                        <p:tgtEl>
                                          <p:spTgt spid="121"/>
                                        </p:tgtEl>
                                        <p:attrNameLst>
                                          <p:attrName>ppt_h</p:attrName>
                                        </p:attrNameLst>
                                      </p:cBhvr>
                                      <p:tavLst>
                                        <p:tav tm="0">
                                          <p:val>
                                            <p:fltVal val="0"/>
                                          </p:val>
                                        </p:tav>
                                        <p:tav tm="100000">
                                          <p:val>
                                            <p:strVal val="#ppt_h"/>
                                          </p:val>
                                        </p:tav>
                                      </p:tavLst>
                                    </p:anim>
                                    <p:anim calcmode="lin" valueType="num">
                                      <p:cBhvr>
                                        <p:cTn id="81" dur="500" fill="hold"/>
                                        <p:tgtEl>
                                          <p:spTgt spid="121"/>
                                        </p:tgtEl>
                                        <p:attrNameLst>
                                          <p:attrName>style.rotation</p:attrName>
                                        </p:attrNameLst>
                                      </p:cBhvr>
                                      <p:tavLst>
                                        <p:tav tm="0">
                                          <p:val>
                                            <p:fltVal val="360"/>
                                          </p:val>
                                        </p:tav>
                                        <p:tav tm="100000">
                                          <p:val>
                                            <p:fltVal val="0"/>
                                          </p:val>
                                        </p:tav>
                                      </p:tavLst>
                                    </p:anim>
                                    <p:animEffect transition="in" filter="fade">
                                      <p:cBhvr>
                                        <p:cTn id="82" dur="500"/>
                                        <p:tgtEl>
                                          <p:spTgt spid="121"/>
                                        </p:tgtEl>
                                      </p:cBhvr>
                                    </p:animEffect>
                                  </p:childTnLst>
                                </p:cTn>
                              </p:par>
                              <p:par>
                                <p:cTn id="83" presetID="49" presetClass="entr" presetSubtype="0" decel="100000" fill="hold" grpId="0" nodeType="withEffect">
                                  <p:stCondLst>
                                    <p:cond delay="0"/>
                                  </p:stCondLst>
                                  <p:childTnLst>
                                    <p:set>
                                      <p:cBhvr>
                                        <p:cTn id="84" dur="1" fill="hold">
                                          <p:stCondLst>
                                            <p:cond delay="0"/>
                                          </p:stCondLst>
                                        </p:cTn>
                                        <p:tgtEl>
                                          <p:spTgt spid="122"/>
                                        </p:tgtEl>
                                        <p:attrNameLst>
                                          <p:attrName>style.visibility</p:attrName>
                                        </p:attrNameLst>
                                      </p:cBhvr>
                                      <p:to>
                                        <p:strVal val="visible"/>
                                      </p:to>
                                    </p:set>
                                    <p:anim calcmode="lin" valueType="num">
                                      <p:cBhvr>
                                        <p:cTn id="85" dur="500" fill="hold"/>
                                        <p:tgtEl>
                                          <p:spTgt spid="122"/>
                                        </p:tgtEl>
                                        <p:attrNameLst>
                                          <p:attrName>ppt_w</p:attrName>
                                        </p:attrNameLst>
                                      </p:cBhvr>
                                      <p:tavLst>
                                        <p:tav tm="0">
                                          <p:val>
                                            <p:fltVal val="0"/>
                                          </p:val>
                                        </p:tav>
                                        <p:tav tm="100000">
                                          <p:val>
                                            <p:strVal val="#ppt_w"/>
                                          </p:val>
                                        </p:tav>
                                      </p:tavLst>
                                    </p:anim>
                                    <p:anim calcmode="lin" valueType="num">
                                      <p:cBhvr>
                                        <p:cTn id="86" dur="500" fill="hold"/>
                                        <p:tgtEl>
                                          <p:spTgt spid="122"/>
                                        </p:tgtEl>
                                        <p:attrNameLst>
                                          <p:attrName>ppt_h</p:attrName>
                                        </p:attrNameLst>
                                      </p:cBhvr>
                                      <p:tavLst>
                                        <p:tav tm="0">
                                          <p:val>
                                            <p:fltVal val="0"/>
                                          </p:val>
                                        </p:tav>
                                        <p:tav tm="100000">
                                          <p:val>
                                            <p:strVal val="#ppt_h"/>
                                          </p:val>
                                        </p:tav>
                                      </p:tavLst>
                                    </p:anim>
                                    <p:anim calcmode="lin" valueType="num">
                                      <p:cBhvr>
                                        <p:cTn id="87" dur="500" fill="hold"/>
                                        <p:tgtEl>
                                          <p:spTgt spid="122"/>
                                        </p:tgtEl>
                                        <p:attrNameLst>
                                          <p:attrName>style.rotation</p:attrName>
                                        </p:attrNameLst>
                                      </p:cBhvr>
                                      <p:tavLst>
                                        <p:tav tm="0">
                                          <p:val>
                                            <p:fltVal val="360"/>
                                          </p:val>
                                        </p:tav>
                                        <p:tav tm="100000">
                                          <p:val>
                                            <p:fltVal val="0"/>
                                          </p:val>
                                        </p:tav>
                                      </p:tavLst>
                                    </p:anim>
                                    <p:animEffect transition="in" filter="fade">
                                      <p:cBhvr>
                                        <p:cTn id="88" dur="500"/>
                                        <p:tgtEl>
                                          <p:spTgt spid="122"/>
                                        </p:tgtEl>
                                      </p:cBhvr>
                                    </p:animEffect>
                                  </p:childTnLst>
                                </p:cTn>
                              </p:par>
                              <p:par>
                                <p:cTn id="89" presetID="49" presetClass="entr" presetSubtype="0" decel="100000" fill="hold" grpId="0" nodeType="withEffect">
                                  <p:stCondLst>
                                    <p:cond delay="0"/>
                                  </p:stCondLst>
                                  <p:childTnLst>
                                    <p:set>
                                      <p:cBhvr>
                                        <p:cTn id="90" dur="1" fill="hold">
                                          <p:stCondLst>
                                            <p:cond delay="0"/>
                                          </p:stCondLst>
                                        </p:cTn>
                                        <p:tgtEl>
                                          <p:spTgt spid="123"/>
                                        </p:tgtEl>
                                        <p:attrNameLst>
                                          <p:attrName>style.visibility</p:attrName>
                                        </p:attrNameLst>
                                      </p:cBhvr>
                                      <p:to>
                                        <p:strVal val="visible"/>
                                      </p:to>
                                    </p:set>
                                    <p:anim calcmode="lin" valueType="num">
                                      <p:cBhvr>
                                        <p:cTn id="91" dur="500" fill="hold"/>
                                        <p:tgtEl>
                                          <p:spTgt spid="123"/>
                                        </p:tgtEl>
                                        <p:attrNameLst>
                                          <p:attrName>ppt_w</p:attrName>
                                        </p:attrNameLst>
                                      </p:cBhvr>
                                      <p:tavLst>
                                        <p:tav tm="0">
                                          <p:val>
                                            <p:fltVal val="0"/>
                                          </p:val>
                                        </p:tav>
                                        <p:tav tm="100000">
                                          <p:val>
                                            <p:strVal val="#ppt_w"/>
                                          </p:val>
                                        </p:tav>
                                      </p:tavLst>
                                    </p:anim>
                                    <p:anim calcmode="lin" valueType="num">
                                      <p:cBhvr>
                                        <p:cTn id="92" dur="500" fill="hold"/>
                                        <p:tgtEl>
                                          <p:spTgt spid="123"/>
                                        </p:tgtEl>
                                        <p:attrNameLst>
                                          <p:attrName>ppt_h</p:attrName>
                                        </p:attrNameLst>
                                      </p:cBhvr>
                                      <p:tavLst>
                                        <p:tav tm="0">
                                          <p:val>
                                            <p:fltVal val="0"/>
                                          </p:val>
                                        </p:tav>
                                        <p:tav tm="100000">
                                          <p:val>
                                            <p:strVal val="#ppt_h"/>
                                          </p:val>
                                        </p:tav>
                                      </p:tavLst>
                                    </p:anim>
                                    <p:anim calcmode="lin" valueType="num">
                                      <p:cBhvr>
                                        <p:cTn id="93" dur="500" fill="hold"/>
                                        <p:tgtEl>
                                          <p:spTgt spid="123"/>
                                        </p:tgtEl>
                                        <p:attrNameLst>
                                          <p:attrName>style.rotation</p:attrName>
                                        </p:attrNameLst>
                                      </p:cBhvr>
                                      <p:tavLst>
                                        <p:tav tm="0">
                                          <p:val>
                                            <p:fltVal val="360"/>
                                          </p:val>
                                        </p:tav>
                                        <p:tav tm="100000">
                                          <p:val>
                                            <p:fltVal val="0"/>
                                          </p:val>
                                        </p:tav>
                                      </p:tavLst>
                                    </p:anim>
                                    <p:animEffect transition="in" filter="fade">
                                      <p:cBhvr>
                                        <p:cTn id="94" dur="500"/>
                                        <p:tgtEl>
                                          <p:spTgt spid="123"/>
                                        </p:tgtEl>
                                      </p:cBhvr>
                                    </p:animEffect>
                                  </p:childTnLst>
                                </p:cTn>
                              </p:par>
                              <p:par>
                                <p:cTn id="95" presetID="49" presetClass="entr" presetSubtype="0" decel="100000" fill="hold" grpId="0" nodeType="withEffect">
                                  <p:stCondLst>
                                    <p:cond delay="0"/>
                                  </p:stCondLst>
                                  <p:childTnLst>
                                    <p:set>
                                      <p:cBhvr>
                                        <p:cTn id="96" dur="1" fill="hold">
                                          <p:stCondLst>
                                            <p:cond delay="0"/>
                                          </p:stCondLst>
                                        </p:cTn>
                                        <p:tgtEl>
                                          <p:spTgt spid="124"/>
                                        </p:tgtEl>
                                        <p:attrNameLst>
                                          <p:attrName>style.visibility</p:attrName>
                                        </p:attrNameLst>
                                      </p:cBhvr>
                                      <p:to>
                                        <p:strVal val="visible"/>
                                      </p:to>
                                    </p:set>
                                    <p:anim calcmode="lin" valueType="num">
                                      <p:cBhvr>
                                        <p:cTn id="97" dur="500" fill="hold"/>
                                        <p:tgtEl>
                                          <p:spTgt spid="124"/>
                                        </p:tgtEl>
                                        <p:attrNameLst>
                                          <p:attrName>ppt_w</p:attrName>
                                        </p:attrNameLst>
                                      </p:cBhvr>
                                      <p:tavLst>
                                        <p:tav tm="0">
                                          <p:val>
                                            <p:fltVal val="0"/>
                                          </p:val>
                                        </p:tav>
                                        <p:tav tm="100000">
                                          <p:val>
                                            <p:strVal val="#ppt_w"/>
                                          </p:val>
                                        </p:tav>
                                      </p:tavLst>
                                    </p:anim>
                                    <p:anim calcmode="lin" valueType="num">
                                      <p:cBhvr>
                                        <p:cTn id="98" dur="500" fill="hold"/>
                                        <p:tgtEl>
                                          <p:spTgt spid="124"/>
                                        </p:tgtEl>
                                        <p:attrNameLst>
                                          <p:attrName>ppt_h</p:attrName>
                                        </p:attrNameLst>
                                      </p:cBhvr>
                                      <p:tavLst>
                                        <p:tav tm="0">
                                          <p:val>
                                            <p:fltVal val="0"/>
                                          </p:val>
                                        </p:tav>
                                        <p:tav tm="100000">
                                          <p:val>
                                            <p:strVal val="#ppt_h"/>
                                          </p:val>
                                        </p:tav>
                                      </p:tavLst>
                                    </p:anim>
                                    <p:anim calcmode="lin" valueType="num">
                                      <p:cBhvr>
                                        <p:cTn id="99" dur="500" fill="hold"/>
                                        <p:tgtEl>
                                          <p:spTgt spid="124"/>
                                        </p:tgtEl>
                                        <p:attrNameLst>
                                          <p:attrName>style.rotation</p:attrName>
                                        </p:attrNameLst>
                                      </p:cBhvr>
                                      <p:tavLst>
                                        <p:tav tm="0">
                                          <p:val>
                                            <p:fltVal val="360"/>
                                          </p:val>
                                        </p:tav>
                                        <p:tav tm="100000">
                                          <p:val>
                                            <p:fltVal val="0"/>
                                          </p:val>
                                        </p:tav>
                                      </p:tavLst>
                                    </p:anim>
                                    <p:animEffect transition="in" filter="fade">
                                      <p:cBhvr>
                                        <p:cTn id="100" dur="500"/>
                                        <p:tgtEl>
                                          <p:spTgt spid="124"/>
                                        </p:tgtEl>
                                      </p:cBhvr>
                                    </p:animEffect>
                                  </p:childTnLst>
                                </p:cTn>
                              </p:par>
                              <p:par>
                                <p:cTn id="101" presetID="49" presetClass="entr" presetSubtype="0" decel="100000" fill="hold" grpId="0" nodeType="withEffect">
                                  <p:stCondLst>
                                    <p:cond delay="0"/>
                                  </p:stCondLst>
                                  <p:childTnLst>
                                    <p:set>
                                      <p:cBhvr>
                                        <p:cTn id="102" dur="1" fill="hold">
                                          <p:stCondLst>
                                            <p:cond delay="0"/>
                                          </p:stCondLst>
                                        </p:cTn>
                                        <p:tgtEl>
                                          <p:spTgt spid="126"/>
                                        </p:tgtEl>
                                        <p:attrNameLst>
                                          <p:attrName>style.visibility</p:attrName>
                                        </p:attrNameLst>
                                      </p:cBhvr>
                                      <p:to>
                                        <p:strVal val="visible"/>
                                      </p:to>
                                    </p:set>
                                    <p:anim calcmode="lin" valueType="num">
                                      <p:cBhvr>
                                        <p:cTn id="103" dur="500" fill="hold"/>
                                        <p:tgtEl>
                                          <p:spTgt spid="126"/>
                                        </p:tgtEl>
                                        <p:attrNameLst>
                                          <p:attrName>ppt_w</p:attrName>
                                        </p:attrNameLst>
                                      </p:cBhvr>
                                      <p:tavLst>
                                        <p:tav tm="0">
                                          <p:val>
                                            <p:fltVal val="0"/>
                                          </p:val>
                                        </p:tav>
                                        <p:tav tm="100000">
                                          <p:val>
                                            <p:strVal val="#ppt_w"/>
                                          </p:val>
                                        </p:tav>
                                      </p:tavLst>
                                    </p:anim>
                                    <p:anim calcmode="lin" valueType="num">
                                      <p:cBhvr>
                                        <p:cTn id="104" dur="500" fill="hold"/>
                                        <p:tgtEl>
                                          <p:spTgt spid="126"/>
                                        </p:tgtEl>
                                        <p:attrNameLst>
                                          <p:attrName>ppt_h</p:attrName>
                                        </p:attrNameLst>
                                      </p:cBhvr>
                                      <p:tavLst>
                                        <p:tav tm="0">
                                          <p:val>
                                            <p:fltVal val="0"/>
                                          </p:val>
                                        </p:tav>
                                        <p:tav tm="100000">
                                          <p:val>
                                            <p:strVal val="#ppt_h"/>
                                          </p:val>
                                        </p:tav>
                                      </p:tavLst>
                                    </p:anim>
                                    <p:anim calcmode="lin" valueType="num">
                                      <p:cBhvr>
                                        <p:cTn id="105" dur="500" fill="hold"/>
                                        <p:tgtEl>
                                          <p:spTgt spid="126"/>
                                        </p:tgtEl>
                                        <p:attrNameLst>
                                          <p:attrName>style.rotation</p:attrName>
                                        </p:attrNameLst>
                                      </p:cBhvr>
                                      <p:tavLst>
                                        <p:tav tm="0">
                                          <p:val>
                                            <p:fltVal val="360"/>
                                          </p:val>
                                        </p:tav>
                                        <p:tav tm="100000">
                                          <p:val>
                                            <p:fltVal val="0"/>
                                          </p:val>
                                        </p:tav>
                                      </p:tavLst>
                                    </p:anim>
                                    <p:animEffect transition="in" filter="fade">
                                      <p:cBhvr>
                                        <p:cTn id="106" dur="500"/>
                                        <p:tgtEl>
                                          <p:spTgt spid="126"/>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127"/>
                                        </p:tgtEl>
                                        <p:attrNameLst>
                                          <p:attrName>style.visibility</p:attrName>
                                        </p:attrNameLst>
                                      </p:cBhvr>
                                      <p:to>
                                        <p:strVal val="visible"/>
                                      </p:to>
                                    </p:set>
                                    <p:anim calcmode="lin" valueType="num">
                                      <p:cBhvr>
                                        <p:cTn id="109" dur="500" fill="hold"/>
                                        <p:tgtEl>
                                          <p:spTgt spid="127"/>
                                        </p:tgtEl>
                                        <p:attrNameLst>
                                          <p:attrName>ppt_w</p:attrName>
                                        </p:attrNameLst>
                                      </p:cBhvr>
                                      <p:tavLst>
                                        <p:tav tm="0">
                                          <p:val>
                                            <p:fltVal val="0"/>
                                          </p:val>
                                        </p:tav>
                                        <p:tav tm="100000">
                                          <p:val>
                                            <p:strVal val="#ppt_w"/>
                                          </p:val>
                                        </p:tav>
                                      </p:tavLst>
                                    </p:anim>
                                    <p:anim calcmode="lin" valueType="num">
                                      <p:cBhvr>
                                        <p:cTn id="110" dur="500" fill="hold"/>
                                        <p:tgtEl>
                                          <p:spTgt spid="127"/>
                                        </p:tgtEl>
                                        <p:attrNameLst>
                                          <p:attrName>ppt_h</p:attrName>
                                        </p:attrNameLst>
                                      </p:cBhvr>
                                      <p:tavLst>
                                        <p:tav tm="0">
                                          <p:val>
                                            <p:fltVal val="0"/>
                                          </p:val>
                                        </p:tav>
                                        <p:tav tm="100000">
                                          <p:val>
                                            <p:strVal val="#ppt_h"/>
                                          </p:val>
                                        </p:tav>
                                      </p:tavLst>
                                    </p:anim>
                                    <p:anim calcmode="lin" valueType="num">
                                      <p:cBhvr>
                                        <p:cTn id="111" dur="500" fill="hold"/>
                                        <p:tgtEl>
                                          <p:spTgt spid="127"/>
                                        </p:tgtEl>
                                        <p:attrNameLst>
                                          <p:attrName>style.rotation</p:attrName>
                                        </p:attrNameLst>
                                      </p:cBhvr>
                                      <p:tavLst>
                                        <p:tav tm="0">
                                          <p:val>
                                            <p:fltVal val="360"/>
                                          </p:val>
                                        </p:tav>
                                        <p:tav tm="100000">
                                          <p:val>
                                            <p:fltVal val="0"/>
                                          </p:val>
                                        </p:tav>
                                      </p:tavLst>
                                    </p:anim>
                                    <p:animEffect transition="in" filter="fade">
                                      <p:cBhvr>
                                        <p:cTn id="112" dur="500"/>
                                        <p:tgtEl>
                                          <p:spTgt spid="127"/>
                                        </p:tgtEl>
                                      </p:cBhvr>
                                    </p:animEffect>
                                  </p:childTnLst>
                                </p:cTn>
                              </p:par>
                              <p:par>
                                <p:cTn id="113" presetID="49" presetClass="entr" presetSubtype="0" decel="100000" fill="hold" grpId="0" nodeType="withEffect">
                                  <p:stCondLst>
                                    <p:cond delay="0"/>
                                  </p:stCondLst>
                                  <p:childTnLst>
                                    <p:set>
                                      <p:cBhvr>
                                        <p:cTn id="114" dur="1" fill="hold">
                                          <p:stCondLst>
                                            <p:cond delay="0"/>
                                          </p:stCondLst>
                                        </p:cTn>
                                        <p:tgtEl>
                                          <p:spTgt spid="128"/>
                                        </p:tgtEl>
                                        <p:attrNameLst>
                                          <p:attrName>style.visibility</p:attrName>
                                        </p:attrNameLst>
                                      </p:cBhvr>
                                      <p:to>
                                        <p:strVal val="visible"/>
                                      </p:to>
                                    </p:set>
                                    <p:anim calcmode="lin" valueType="num">
                                      <p:cBhvr>
                                        <p:cTn id="115" dur="500" fill="hold"/>
                                        <p:tgtEl>
                                          <p:spTgt spid="128"/>
                                        </p:tgtEl>
                                        <p:attrNameLst>
                                          <p:attrName>ppt_w</p:attrName>
                                        </p:attrNameLst>
                                      </p:cBhvr>
                                      <p:tavLst>
                                        <p:tav tm="0">
                                          <p:val>
                                            <p:fltVal val="0"/>
                                          </p:val>
                                        </p:tav>
                                        <p:tav tm="100000">
                                          <p:val>
                                            <p:strVal val="#ppt_w"/>
                                          </p:val>
                                        </p:tav>
                                      </p:tavLst>
                                    </p:anim>
                                    <p:anim calcmode="lin" valueType="num">
                                      <p:cBhvr>
                                        <p:cTn id="116" dur="500" fill="hold"/>
                                        <p:tgtEl>
                                          <p:spTgt spid="128"/>
                                        </p:tgtEl>
                                        <p:attrNameLst>
                                          <p:attrName>ppt_h</p:attrName>
                                        </p:attrNameLst>
                                      </p:cBhvr>
                                      <p:tavLst>
                                        <p:tav tm="0">
                                          <p:val>
                                            <p:fltVal val="0"/>
                                          </p:val>
                                        </p:tav>
                                        <p:tav tm="100000">
                                          <p:val>
                                            <p:strVal val="#ppt_h"/>
                                          </p:val>
                                        </p:tav>
                                      </p:tavLst>
                                    </p:anim>
                                    <p:anim calcmode="lin" valueType="num">
                                      <p:cBhvr>
                                        <p:cTn id="117" dur="500" fill="hold"/>
                                        <p:tgtEl>
                                          <p:spTgt spid="128"/>
                                        </p:tgtEl>
                                        <p:attrNameLst>
                                          <p:attrName>style.rotation</p:attrName>
                                        </p:attrNameLst>
                                      </p:cBhvr>
                                      <p:tavLst>
                                        <p:tav tm="0">
                                          <p:val>
                                            <p:fltVal val="360"/>
                                          </p:val>
                                        </p:tav>
                                        <p:tav tm="100000">
                                          <p:val>
                                            <p:fltVal val="0"/>
                                          </p:val>
                                        </p:tav>
                                      </p:tavLst>
                                    </p:anim>
                                    <p:animEffect transition="in" filter="fade">
                                      <p:cBhvr>
                                        <p:cTn id="118" dur="500"/>
                                        <p:tgtEl>
                                          <p:spTgt spid="128"/>
                                        </p:tgtEl>
                                      </p:cBhvr>
                                    </p:animEffect>
                                  </p:childTnLst>
                                </p:cTn>
                              </p:par>
                              <p:par>
                                <p:cTn id="119" presetID="49" presetClass="entr" presetSubtype="0" decel="100000" fill="hold" grpId="0" nodeType="withEffect">
                                  <p:stCondLst>
                                    <p:cond delay="0"/>
                                  </p:stCondLst>
                                  <p:childTnLst>
                                    <p:set>
                                      <p:cBhvr>
                                        <p:cTn id="120" dur="1" fill="hold">
                                          <p:stCondLst>
                                            <p:cond delay="0"/>
                                          </p:stCondLst>
                                        </p:cTn>
                                        <p:tgtEl>
                                          <p:spTgt spid="130"/>
                                        </p:tgtEl>
                                        <p:attrNameLst>
                                          <p:attrName>style.visibility</p:attrName>
                                        </p:attrNameLst>
                                      </p:cBhvr>
                                      <p:to>
                                        <p:strVal val="visible"/>
                                      </p:to>
                                    </p:set>
                                    <p:anim calcmode="lin" valueType="num">
                                      <p:cBhvr>
                                        <p:cTn id="121" dur="500" fill="hold"/>
                                        <p:tgtEl>
                                          <p:spTgt spid="130"/>
                                        </p:tgtEl>
                                        <p:attrNameLst>
                                          <p:attrName>ppt_w</p:attrName>
                                        </p:attrNameLst>
                                      </p:cBhvr>
                                      <p:tavLst>
                                        <p:tav tm="0">
                                          <p:val>
                                            <p:fltVal val="0"/>
                                          </p:val>
                                        </p:tav>
                                        <p:tav tm="100000">
                                          <p:val>
                                            <p:strVal val="#ppt_w"/>
                                          </p:val>
                                        </p:tav>
                                      </p:tavLst>
                                    </p:anim>
                                    <p:anim calcmode="lin" valueType="num">
                                      <p:cBhvr>
                                        <p:cTn id="122" dur="500" fill="hold"/>
                                        <p:tgtEl>
                                          <p:spTgt spid="130"/>
                                        </p:tgtEl>
                                        <p:attrNameLst>
                                          <p:attrName>ppt_h</p:attrName>
                                        </p:attrNameLst>
                                      </p:cBhvr>
                                      <p:tavLst>
                                        <p:tav tm="0">
                                          <p:val>
                                            <p:fltVal val="0"/>
                                          </p:val>
                                        </p:tav>
                                        <p:tav tm="100000">
                                          <p:val>
                                            <p:strVal val="#ppt_h"/>
                                          </p:val>
                                        </p:tav>
                                      </p:tavLst>
                                    </p:anim>
                                    <p:anim calcmode="lin" valueType="num">
                                      <p:cBhvr>
                                        <p:cTn id="123" dur="500" fill="hold"/>
                                        <p:tgtEl>
                                          <p:spTgt spid="130"/>
                                        </p:tgtEl>
                                        <p:attrNameLst>
                                          <p:attrName>style.rotation</p:attrName>
                                        </p:attrNameLst>
                                      </p:cBhvr>
                                      <p:tavLst>
                                        <p:tav tm="0">
                                          <p:val>
                                            <p:fltVal val="360"/>
                                          </p:val>
                                        </p:tav>
                                        <p:tav tm="100000">
                                          <p:val>
                                            <p:fltVal val="0"/>
                                          </p:val>
                                        </p:tav>
                                      </p:tavLst>
                                    </p:anim>
                                    <p:animEffect transition="in" filter="fade">
                                      <p:cBhvr>
                                        <p:cTn id="124" dur="500"/>
                                        <p:tgtEl>
                                          <p:spTgt spid="130"/>
                                        </p:tgtEl>
                                      </p:cBhvr>
                                    </p:animEffect>
                                  </p:childTnLst>
                                </p:cTn>
                              </p:par>
                              <p:par>
                                <p:cTn id="125" presetID="49" presetClass="entr" presetSubtype="0" decel="100000" fill="hold" grpId="0" nodeType="withEffect">
                                  <p:stCondLst>
                                    <p:cond delay="0"/>
                                  </p:stCondLst>
                                  <p:childTnLst>
                                    <p:set>
                                      <p:cBhvr>
                                        <p:cTn id="126" dur="1" fill="hold">
                                          <p:stCondLst>
                                            <p:cond delay="0"/>
                                          </p:stCondLst>
                                        </p:cTn>
                                        <p:tgtEl>
                                          <p:spTgt spid="131"/>
                                        </p:tgtEl>
                                        <p:attrNameLst>
                                          <p:attrName>style.visibility</p:attrName>
                                        </p:attrNameLst>
                                      </p:cBhvr>
                                      <p:to>
                                        <p:strVal val="visible"/>
                                      </p:to>
                                    </p:set>
                                    <p:anim calcmode="lin" valueType="num">
                                      <p:cBhvr>
                                        <p:cTn id="127" dur="500" fill="hold"/>
                                        <p:tgtEl>
                                          <p:spTgt spid="131"/>
                                        </p:tgtEl>
                                        <p:attrNameLst>
                                          <p:attrName>ppt_w</p:attrName>
                                        </p:attrNameLst>
                                      </p:cBhvr>
                                      <p:tavLst>
                                        <p:tav tm="0">
                                          <p:val>
                                            <p:fltVal val="0"/>
                                          </p:val>
                                        </p:tav>
                                        <p:tav tm="100000">
                                          <p:val>
                                            <p:strVal val="#ppt_w"/>
                                          </p:val>
                                        </p:tav>
                                      </p:tavLst>
                                    </p:anim>
                                    <p:anim calcmode="lin" valueType="num">
                                      <p:cBhvr>
                                        <p:cTn id="128" dur="500" fill="hold"/>
                                        <p:tgtEl>
                                          <p:spTgt spid="131"/>
                                        </p:tgtEl>
                                        <p:attrNameLst>
                                          <p:attrName>ppt_h</p:attrName>
                                        </p:attrNameLst>
                                      </p:cBhvr>
                                      <p:tavLst>
                                        <p:tav tm="0">
                                          <p:val>
                                            <p:fltVal val="0"/>
                                          </p:val>
                                        </p:tav>
                                        <p:tav tm="100000">
                                          <p:val>
                                            <p:strVal val="#ppt_h"/>
                                          </p:val>
                                        </p:tav>
                                      </p:tavLst>
                                    </p:anim>
                                    <p:anim calcmode="lin" valueType="num">
                                      <p:cBhvr>
                                        <p:cTn id="129" dur="500" fill="hold"/>
                                        <p:tgtEl>
                                          <p:spTgt spid="131"/>
                                        </p:tgtEl>
                                        <p:attrNameLst>
                                          <p:attrName>style.rotation</p:attrName>
                                        </p:attrNameLst>
                                      </p:cBhvr>
                                      <p:tavLst>
                                        <p:tav tm="0">
                                          <p:val>
                                            <p:fltVal val="360"/>
                                          </p:val>
                                        </p:tav>
                                        <p:tav tm="100000">
                                          <p:val>
                                            <p:fltVal val="0"/>
                                          </p:val>
                                        </p:tav>
                                      </p:tavLst>
                                    </p:anim>
                                    <p:animEffect transition="in" filter="fade">
                                      <p:cBhvr>
                                        <p:cTn id="130" dur="500"/>
                                        <p:tgtEl>
                                          <p:spTgt spid="131"/>
                                        </p:tgtEl>
                                      </p:cBhvr>
                                    </p:animEffect>
                                  </p:childTnLst>
                                </p:cTn>
                              </p:par>
                              <p:par>
                                <p:cTn id="131" presetID="49" presetClass="entr" presetSubtype="0" decel="100000" fill="hold" grpId="0" nodeType="withEffect">
                                  <p:stCondLst>
                                    <p:cond delay="0"/>
                                  </p:stCondLst>
                                  <p:childTnLst>
                                    <p:set>
                                      <p:cBhvr>
                                        <p:cTn id="132" dur="1" fill="hold">
                                          <p:stCondLst>
                                            <p:cond delay="0"/>
                                          </p:stCondLst>
                                        </p:cTn>
                                        <p:tgtEl>
                                          <p:spTgt spid="132"/>
                                        </p:tgtEl>
                                        <p:attrNameLst>
                                          <p:attrName>style.visibility</p:attrName>
                                        </p:attrNameLst>
                                      </p:cBhvr>
                                      <p:to>
                                        <p:strVal val="visible"/>
                                      </p:to>
                                    </p:set>
                                    <p:anim calcmode="lin" valueType="num">
                                      <p:cBhvr>
                                        <p:cTn id="133" dur="500" fill="hold"/>
                                        <p:tgtEl>
                                          <p:spTgt spid="132"/>
                                        </p:tgtEl>
                                        <p:attrNameLst>
                                          <p:attrName>ppt_w</p:attrName>
                                        </p:attrNameLst>
                                      </p:cBhvr>
                                      <p:tavLst>
                                        <p:tav tm="0">
                                          <p:val>
                                            <p:fltVal val="0"/>
                                          </p:val>
                                        </p:tav>
                                        <p:tav tm="100000">
                                          <p:val>
                                            <p:strVal val="#ppt_w"/>
                                          </p:val>
                                        </p:tav>
                                      </p:tavLst>
                                    </p:anim>
                                    <p:anim calcmode="lin" valueType="num">
                                      <p:cBhvr>
                                        <p:cTn id="134" dur="500" fill="hold"/>
                                        <p:tgtEl>
                                          <p:spTgt spid="132"/>
                                        </p:tgtEl>
                                        <p:attrNameLst>
                                          <p:attrName>ppt_h</p:attrName>
                                        </p:attrNameLst>
                                      </p:cBhvr>
                                      <p:tavLst>
                                        <p:tav tm="0">
                                          <p:val>
                                            <p:fltVal val="0"/>
                                          </p:val>
                                        </p:tav>
                                        <p:tav tm="100000">
                                          <p:val>
                                            <p:strVal val="#ppt_h"/>
                                          </p:val>
                                        </p:tav>
                                      </p:tavLst>
                                    </p:anim>
                                    <p:anim calcmode="lin" valueType="num">
                                      <p:cBhvr>
                                        <p:cTn id="135" dur="500" fill="hold"/>
                                        <p:tgtEl>
                                          <p:spTgt spid="132"/>
                                        </p:tgtEl>
                                        <p:attrNameLst>
                                          <p:attrName>style.rotation</p:attrName>
                                        </p:attrNameLst>
                                      </p:cBhvr>
                                      <p:tavLst>
                                        <p:tav tm="0">
                                          <p:val>
                                            <p:fltVal val="360"/>
                                          </p:val>
                                        </p:tav>
                                        <p:tav tm="100000">
                                          <p:val>
                                            <p:fltVal val="0"/>
                                          </p:val>
                                        </p:tav>
                                      </p:tavLst>
                                    </p:anim>
                                    <p:animEffect transition="in" filter="fade">
                                      <p:cBhvr>
                                        <p:cTn id="136" dur="500"/>
                                        <p:tgtEl>
                                          <p:spTgt spid="132"/>
                                        </p:tgtEl>
                                      </p:cBhvr>
                                    </p:animEffect>
                                  </p:childTnLst>
                                </p:cTn>
                              </p:par>
                              <p:par>
                                <p:cTn id="137" presetID="49" presetClass="entr" presetSubtype="0" decel="100000" fill="hold" grpId="0" nodeType="withEffect">
                                  <p:stCondLst>
                                    <p:cond delay="0"/>
                                  </p:stCondLst>
                                  <p:childTnLst>
                                    <p:set>
                                      <p:cBhvr>
                                        <p:cTn id="138" dur="1" fill="hold">
                                          <p:stCondLst>
                                            <p:cond delay="0"/>
                                          </p:stCondLst>
                                        </p:cTn>
                                        <p:tgtEl>
                                          <p:spTgt spid="133"/>
                                        </p:tgtEl>
                                        <p:attrNameLst>
                                          <p:attrName>style.visibility</p:attrName>
                                        </p:attrNameLst>
                                      </p:cBhvr>
                                      <p:to>
                                        <p:strVal val="visible"/>
                                      </p:to>
                                    </p:set>
                                    <p:anim calcmode="lin" valueType="num">
                                      <p:cBhvr>
                                        <p:cTn id="139" dur="500" fill="hold"/>
                                        <p:tgtEl>
                                          <p:spTgt spid="133"/>
                                        </p:tgtEl>
                                        <p:attrNameLst>
                                          <p:attrName>ppt_w</p:attrName>
                                        </p:attrNameLst>
                                      </p:cBhvr>
                                      <p:tavLst>
                                        <p:tav tm="0">
                                          <p:val>
                                            <p:fltVal val="0"/>
                                          </p:val>
                                        </p:tav>
                                        <p:tav tm="100000">
                                          <p:val>
                                            <p:strVal val="#ppt_w"/>
                                          </p:val>
                                        </p:tav>
                                      </p:tavLst>
                                    </p:anim>
                                    <p:anim calcmode="lin" valueType="num">
                                      <p:cBhvr>
                                        <p:cTn id="140" dur="500" fill="hold"/>
                                        <p:tgtEl>
                                          <p:spTgt spid="133"/>
                                        </p:tgtEl>
                                        <p:attrNameLst>
                                          <p:attrName>ppt_h</p:attrName>
                                        </p:attrNameLst>
                                      </p:cBhvr>
                                      <p:tavLst>
                                        <p:tav tm="0">
                                          <p:val>
                                            <p:fltVal val="0"/>
                                          </p:val>
                                        </p:tav>
                                        <p:tav tm="100000">
                                          <p:val>
                                            <p:strVal val="#ppt_h"/>
                                          </p:val>
                                        </p:tav>
                                      </p:tavLst>
                                    </p:anim>
                                    <p:anim calcmode="lin" valueType="num">
                                      <p:cBhvr>
                                        <p:cTn id="141" dur="500" fill="hold"/>
                                        <p:tgtEl>
                                          <p:spTgt spid="133"/>
                                        </p:tgtEl>
                                        <p:attrNameLst>
                                          <p:attrName>style.rotation</p:attrName>
                                        </p:attrNameLst>
                                      </p:cBhvr>
                                      <p:tavLst>
                                        <p:tav tm="0">
                                          <p:val>
                                            <p:fltVal val="360"/>
                                          </p:val>
                                        </p:tav>
                                        <p:tav tm="100000">
                                          <p:val>
                                            <p:fltVal val="0"/>
                                          </p:val>
                                        </p:tav>
                                      </p:tavLst>
                                    </p:anim>
                                    <p:animEffect transition="in" filter="fade">
                                      <p:cBhvr>
                                        <p:cTn id="142" dur="500"/>
                                        <p:tgtEl>
                                          <p:spTgt spid="133"/>
                                        </p:tgtEl>
                                      </p:cBhvr>
                                    </p:animEffect>
                                  </p:childTnLst>
                                </p:cTn>
                              </p:par>
                              <p:par>
                                <p:cTn id="143" presetID="49" presetClass="entr" presetSubtype="0" decel="100000" fill="hold" grpId="0" nodeType="withEffect">
                                  <p:stCondLst>
                                    <p:cond delay="0"/>
                                  </p:stCondLst>
                                  <p:childTnLst>
                                    <p:set>
                                      <p:cBhvr>
                                        <p:cTn id="144" dur="1" fill="hold">
                                          <p:stCondLst>
                                            <p:cond delay="0"/>
                                          </p:stCondLst>
                                        </p:cTn>
                                        <p:tgtEl>
                                          <p:spTgt spid="134"/>
                                        </p:tgtEl>
                                        <p:attrNameLst>
                                          <p:attrName>style.visibility</p:attrName>
                                        </p:attrNameLst>
                                      </p:cBhvr>
                                      <p:to>
                                        <p:strVal val="visible"/>
                                      </p:to>
                                    </p:set>
                                    <p:anim calcmode="lin" valueType="num">
                                      <p:cBhvr>
                                        <p:cTn id="145" dur="500" fill="hold"/>
                                        <p:tgtEl>
                                          <p:spTgt spid="134"/>
                                        </p:tgtEl>
                                        <p:attrNameLst>
                                          <p:attrName>ppt_w</p:attrName>
                                        </p:attrNameLst>
                                      </p:cBhvr>
                                      <p:tavLst>
                                        <p:tav tm="0">
                                          <p:val>
                                            <p:fltVal val="0"/>
                                          </p:val>
                                        </p:tav>
                                        <p:tav tm="100000">
                                          <p:val>
                                            <p:strVal val="#ppt_w"/>
                                          </p:val>
                                        </p:tav>
                                      </p:tavLst>
                                    </p:anim>
                                    <p:anim calcmode="lin" valueType="num">
                                      <p:cBhvr>
                                        <p:cTn id="146" dur="500" fill="hold"/>
                                        <p:tgtEl>
                                          <p:spTgt spid="134"/>
                                        </p:tgtEl>
                                        <p:attrNameLst>
                                          <p:attrName>ppt_h</p:attrName>
                                        </p:attrNameLst>
                                      </p:cBhvr>
                                      <p:tavLst>
                                        <p:tav tm="0">
                                          <p:val>
                                            <p:fltVal val="0"/>
                                          </p:val>
                                        </p:tav>
                                        <p:tav tm="100000">
                                          <p:val>
                                            <p:strVal val="#ppt_h"/>
                                          </p:val>
                                        </p:tav>
                                      </p:tavLst>
                                    </p:anim>
                                    <p:anim calcmode="lin" valueType="num">
                                      <p:cBhvr>
                                        <p:cTn id="147" dur="500" fill="hold"/>
                                        <p:tgtEl>
                                          <p:spTgt spid="134"/>
                                        </p:tgtEl>
                                        <p:attrNameLst>
                                          <p:attrName>style.rotation</p:attrName>
                                        </p:attrNameLst>
                                      </p:cBhvr>
                                      <p:tavLst>
                                        <p:tav tm="0">
                                          <p:val>
                                            <p:fltVal val="360"/>
                                          </p:val>
                                        </p:tav>
                                        <p:tav tm="100000">
                                          <p:val>
                                            <p:fltVal val="0"/>
                                          </p:val>
                                        </p:tav>
                                      </p:tavLst>
                                    </p:anim>
                                    <p:animEffect transition="in" filter="fade">
                                      <p:cBhvr>
                                        <p:cTn id="148" dur="500"/>
                                        <p:tgtEl>
                                          <p:spTgt spid="134"/>
                                        </p:tgtEl>
                                      </p:cBhvr>
                                    </p:animEffect>
                                  </p:childTnLst>
                                </p:cTn>
                              </p:par>
                              <p:par>
                                <p:cTn id="149" presetID="49" presetClass="entr" presetSubtype="0" decel="100000" fill="hold" grpId="0" nodeType="withEffect">
                                  <p:stCondLst>
                                    <p:cond delay="0"/>
                                  </p:stCondLst>
                                  <p:childTnLst>
                                    <p:set>
                                      <p:cBhvr>
                                        <p:cTn id="150" dur="1" fill="hold">
                                          <p:stCondLst>
                                            <p:cond delay="0"/>
                                          </p:stCondLst>
                                        </p:cTn>
                                        <p:tgtEl>
                                          <p:spTgt spid="135"/>
                                        </p:tgtEl>
                                        <p:attrNameLst>
                                          <p:attrName>style.visibility</p:attrName>
                                        </p:attrNameLst>
                                      </p:cBhvr>
                                      <p:to>
                                        <p:strVal val="visible"/>
                                      </p:to>
                                    </p:set>
                                    <p:anim calcmode="lin" valueType="num">
                                      <p:cBhvr>
                                        <p:cTn id="151" dur="500" fill="hold"/>
                                        <p:tgtEl>
                                          <p:spTgt spid="135"/>
                                        </p:tgtEl>
                                        <p:attrNameLst>
                                          <p:attrName>ppt_w</p:attrName>
                                        </p:attrNameLst>
                                      </p:cBhvr>
                                      <p:tavLst>
                                        <p:tav tm="0">
                                          <p:val>
                                            <p:fltVal val="0"/>
                                          </p:val>
                                        </p:tav>
                                        <p:tav tm="100000">
                                          <p:val>
                                            <p:strVal val="#ppt_w"/>
                                          </p:val>
                                        </p:tav>
                                      </p:tavLst>
                                    </p:anim>
                                    <p:anim calcmode="lin" valueType="num">
                                      <p:cBhvr>
                                        <p:cTn id="152" dur="500" fill="hold"/>
                                        <p:tgtEl>
                                          <p:spTgt spid="135"/>
                                        </p:tgtEl>
                                        <p:attrNameLst>
                                          <p:attrName>ppt_h</p:attrName>
                                        </p:attrNameLst>
                                      </p:cBhvr>
                                      <p:tavLst>
                                        <p:tav tm="0">
                                          <p:val>
                                            <p:fltVal val="0"/>
                                          </p:val>
                                        </p:tav>
                                        <p:tav tm="100000">
                                          <p:val>
                                            <p:strVal val="#ppt_h"/>
                                          </p:val>
                                        </p:tav>
                                      </p:tavLst>
                                    </p:anim>
                                    <p:anim calcmode="lin" valueType="num">
                                      <p:cBhvr>
                                        <p:cTn id="153" dur="500" fill="hold"/>
                                        <p:tgtEl>
                                          <p:spTgt spid="135"/>
                                        </p:tgtEl>
                                        <p:attrNameLst>
                                          <p:attrName>style.rotation</p:attrName>
                                        </p:attrNameLst>
                                      </p:cBhvr>
                                      <p:tavLst>
                                        <p:tav tm="0">
                                          <p:val>
                                            <p:fltVal val="360"/>
                                          </p:val>
                                        </p:tav>
                                        <p:tav tm="100000">
                                          <p:val>
                                            <p:fltVal val="0"/>
                                          </p:val>
                                        </p:tav>
                                      </p:tavLst>
                                    </p:anim>
                                    <p:animEffect transition="in" filter="fade">
                                      <p:cBhvr>
                                        <p:cTn id="154" dur="500"/>
                                        <p:tgtEl>
                                          <p:spTgt spid="135"/>
                                        </p:tgtEl>
                                      </p:cBhvr>
                                    </p:animEffect>
                                  </p:childTnLst>
                                </p:cTn>
                              </p:par>
                              <p:par>
                                <p:cTn id="155" presetID="49" presetClass="entr" presetSubtype="0" decel="100000" fill="hold" grpId="0" nodeType="withEffect">
                                  <p:stCondLst>
                                    <p:cond delay="0"/>
                                  </p:stCondLst>
                                  <p:childTnLst>
                                    <p:set>
                                      <p:cBhvr>
                                        <p:cTn id="156" dur="1" fill="hold">
                                          <p:stCondLst>
                                            <p:cond delay="0"/>
                                          </p:stCondLst>
                                        </p:cTn>
                                        <p:tgtEl>
                                          <p:spTgt spid="136"/>
                                        </p:tgtEl>
                                        <p:attrNameLst>
                                          <p:attrName>style.visibility</p:attrName>
                                        </p:attrNameLst>
                                      </p:cBhvr>
                                      <p:to>
                                        <p:strVal val="visible"/>
                                      </p:to>
                                    </p:set>
                                    <p:anim calcmode="lin" valueType="num">
                                      <p:cBhvr>
                                        <p:cTn id="157" dur="500" fill="hold"/>
                                        <p:tgtEl>
                                          <p:spTgt spid="136"/>
                                        </p:tgtEl>
                                        <p:attrNameLst>
                                          <p:attrName>ppt_w</p:attrName>
                                        </p:attrNameLst>
                                      </p:cBhvr>
                                      <p:tavLst>
                                        <p:tav tm="0">
                                          <p:val>
                                            <p:fltVal val="0"/>
                                          </p:val>
                                        </p:tav>
                                        <p:tav tm="100000">
                                          <p:val>
                                            <p:strVal val="#ppt_w"/>
                                          </p:val>
                                        </p:tav>
                                      </p:tavLst>
                                    </p:anim>
                                    <p:anim calcmode="lin" valueType="num">
                                      <p:cBhvr>
                                        <p:cTn id="158" dur="500" fill="hold"/>
                                        <p:tgtEl>
                                          <p:spTgt spid="136"/>
                                        </p:tgtEl>
                                        <p:attrNameLst>
                                          <p:attrName>ppt_h</p:attrName>
                                        </p:attrNameLst>
                                      </p:cBhvr>
                                      <p:tavLst>
                                        <p:tav tm="0">
                                          <p:val>
                                            <p:fltVal val="0"/>
                                          </p:val>
                                        </p:tav>
                                        <p:tav tm="100000">
                                          <p:val>
                                            <p:strVal val="#ppt_h"/>
                                          </p:val>
                                        </p:tav>
                                      </p:tavLst>
                                    </p:anim>
                                    <p:anim calcmode="lin" valueType="num">
                                      <p:cBhvr>
                                        <p:cTn id="159" dur="500" fill="hold"/>
                                        <p:tgtEl>
                                          <p:spTgt spid="136"/>
                                        </p:tgtEl>
                                        <p:attrNameLst>
                                          <p:attrName>style.rotation</p:attrName>
                                        </p:attrNameLst>
                                      </p:cBhvr>
                                      <p:tavLst>
                                        <p:tav tm="0">
                                          <p:val>
                                            <p:fltVal val="360"/>
                                          </p:val>
                                        </p:tav>
                                        <p:tav tm="100000">
                                          <p:val>
                                            <p:fltVal val="0"/>
                                          </p:val>
                                        </p:tav>
                                      </p:tavLst>
                                    </p:anim>
                                    <p:animEffect transition="in" filter="fade">
                                      <p:cBhvr>
                                        <p:cTn id="160" dur="500"/>
                                        <p:tgtEl>
                                          <p:spTgt spid="136"/>
                                        </p:tgtEl>
                                      </p:cBhvr>
                                    </p:animEffect>
                                  </p:childTnLst>
                                </p:cTn>
                              </p:par>
                              <p:par>
                                <p:cTn id="161" presetID="49" presetClass="entr" presetSubtype="0" decel="100000" fill="hold" grpId="0" nodeType="withEffect">
                                  <p:stCondLst>
                                    <p:cond delay="0"/>
                                  </p:stCondLst>
                                  <p:childTnLst>
                                    <p:set>
                                      <p:cBhvr>
                                        <p:cTn id="162" dur="1" fill="hold">
                                          <p:stCondLst>
                                            <p:cond delay="0"/>
                                          </p:stCondLst>
                                        </p:cTn>
                                        <p:tgtEl>
                                          <p:spTgt spid="137"/>
                                        </p:tgtEl>
                                        <p:attrNameLst>
                                          <p:attrName>style.visibility</p:attrName>
                                        </p:attrNameLst>
                                      </p:cBhvr>
                                      <p:to>
                                        <p:strVal val="visible"/>
                                      </p:to>
                                    </p:set>
                                    <p:anim calcmode="lin" valueType="num">
                                      <p:cBhvr>
                                        <p:cTn id="163" dur="500" fill="hold"/>
                                        <p:tgtEl>
                                          <p:spTgt spid="137"/>
                                        </p:tgtEl>
                                        <p:attrNameLst>
                                          <p:attrName>ppt_w</p:attrName>
                                        </p:attrNameLst>
                                      </p:cBhvr>
                                      <p:tavLst>
                                        <p:tav tm="0">
                                          <p:val>
                                            <p:fltVal val="0"/>
                                          </p:val>
                                        </p:tav>
                                        <p:tav tm="100000">
                                          <p:val>
                                            <p:strVal val="#ppt_w"/>
                                          </p:val>
                                        </p:tav>
                                      </p:tavLst>
                                    </p:anim>
                                    <p:anim calcmode="lin" valueType="num">
                                      <p:cBhvr>
                                        <p:cTn id="164" dur="500" fill="hold"/>
                                        <p:tgtEl>
                                          <p:spTgt spid="137"/>
                                        </p:tgtEl>
                                        <p:attrNameLst>
                                          <p:attrName>ppt_h</p:attrName>
                                        </p:attrNameLst>
                                      </p:cBhvr>
                                      <p:tavLst>
                                        <p:tav tm="0">
                                          <p:val>
                                            <p:fltVal val="0"/>
                                          </p:val>
                                        </p:tav>
                                        <p:tav tm="100000">
                                          <p:val>
                                            <p:strVal val="#ppt_h"/>
                                          </p:val>
                                        </p:tav>
                                      </p:tavLst>
                                    </p:anim>
                                    <p:anim calcmode="lin" valueType="num">
                                      <p:cBhvr>
                                        <p:cTn id="165" dur="500" fill="hold"/>
                                        <p:tgtEl>
                                          <p:spTgt spid="137"/>
                                        </p:tgtEl>
                                        <p:attrNameLst>
                                          <p:attrName>style.rotation</p:attrName>
                                        </p:attrNameLst>
                                      </p:cBhvr>
                                      <p:tavLst>
                                        <p:tav tm="0">
                                          <p:val>
                                            <p:fltVal val="360"/>
                                          </p:val>
                                        </p:tav>
                                        <p:tav tm="100000">
                                          <p:val>
                                            <p:fltVal val="0"/>
                                          </p:val>
                                        </p:tav>
                                      </p:tavLst>
                                    </p:anim>
                                    <p:animEffect transition="in" filter="fade">
                                      <p:cBhvr>
                                        <p:cTn id="166" dur="500"/>
                                        <p:tgtEl>
                                          <p:spTgt spid="137"/>
                                        </p:tgtEl>
                                      </p:cBhvr>
                                    </p:animEffect>
                                  </p:childTnLst>
                                </p:cTn>
                              </p:par>
                              <p:par>
                                <p:cTn id="167" presetID="49" presetClass="entr" presetSubtype="0" decel="100000" fill="hold" grpId="0" nodeType="withEffect">
                                  <p:stCondLst>
                                    <p:cond delay="0"/>
                                  </p:stCondLst>
                                  <p:childTnLst>
                                    <p:set>
                                      <p:cBhvr>
                                        <p:cTn id="168" dur="1" fill="hold">
                                          <p:stCondLst>
                                            <p:cond delay="0"/>
                                          </p:stCondLst>
                                        </p:cTn>
                                        <p:tgtEl>
                                          <p:spTgt spid="138"/>
                                        </p:tgtEl>
                                        <p:attrNameLst>
                                          <p:attrName>style.visibility</p:attrName>
                                        </p:attrNameLst>
                                      </p:cBhvr>
                                      <p:to>
                                        <p:strVal val="visible"/>
                                      </p:to>
                                    </p:set>
                                    <p:anim calcmode="lin" valueType="num">
                                      <p:cBhvr>
                                        <p:cTn id="169" dur="500" fill="hold"/>
                                        <p:tgtEl>
                                          <p:spTgt spid="138"/>
                                        </p:tgtEl>
                                        <p:attrNameLst>
                                          <p:attrName>ppt_w</p:attrName>
                                        </p:attrNameLst>
                                      </p:cBhvr>
                                      <p:tavLst>
                                        <p:tav tm="0">
                                          <p:val>
                                            <p:fltVal val="0"/>
                                          </p:val>
                                        </p:tav>
                                        <p:tav tm="100000">
                                          <p:val>
                                            <p:strVal val="#ppt_w"/>
                                          </p:val>
                                        </p:tav>
                                      </p:tavLst>
                                    </p:anim>
                                    <p:anim calcmode="lin" valueType="num">
                                      <p:cBhvr>
                                        <p:cTn id="170" dur="500" fill="hold"/>
                                        <p:tgtEl>
                                          <p:spTgt spid="138"/>
                                        </p:tgtEl>
                                        <p:attrNameLst>
                                          <p:attrName>ppt_h</p:attrName>
                                        </p:attrNameLst>
                                      </p:cBhvr>
                                      <p:tavLst>
                                        <p:tav tm="0">
                                          <p:val>
                                            <p:fltVal val="0"/>
                                          </p:val>
                                        </p:tav>
                                        <p:tav tm="100000">
                                          <p:val>
                                            <p:strVal val="#ppt_h"/>
                                          </p:val>
                                        </p:tav>
                                      </p:tavLst>
                                    </p:anim>
                                    <p:anim calcmode="lin" valueType="num">
                                      <p:cBhvr>
                                        <p:cTn id="171" dur="500" fill="hold"/>
                                        <p:tgtEl>
                                          <p:spTgt spid="138"/>
                                        </p:tgtEl>
                                        <p:attrNameLst>
                                          <p:attrName>style.rotation</p:attrName>
                                        </p:attrNameLst>
                                      </p:cBhvr>
                                      <p:tavLst>
                                        <p:tav tm="0">
                                          <p:val>
                                            <p:fltVal val="360"/>
                                          </p:val>
                                        </p:tav>
                                        <p:tav tm="100000">
                                          <p:val>
                                            <p:fltVal val="0"/>
                                          </p:val>
                                        </p:tav>
                                      </p:tavLst>
                                    </p:anim>
                                    <p:animEffect transition="in" filter="fade">
                                      <p:cBhvr>
                                        <p:cTn id="172" dur="500"/>
                                        <p:tgtEl>
                                          <p:spTgt spid="138"/>
                                        </p:tgtEl>
                                      </p:cBhvr>
                                    </p:animEffect>
                                  </p:childTnLst>
                                </p:cTn>
                              </p:par>
                            </p:childTnLst>
                          </p:cTn>
                        </p:par>
                        <p:par>
                          <p:cTn id="173" fill="hold">
                            <p:stCondLst>
                              <p:cond delay="500"/>
                            </p:stCondLst>
                            <p:childTnLst>
                              <p:par>
                                <p:cTn id="174" presetID="12" presetClass="entr" presetSubtype="8" fill="hold" grpId="0" nodeType="afterEffect">
                                  <p:stCondLst>
                                    <p:cond delay="0"/>
                                  </p:stCondLst>
                                  <p:childTnLst>
                                    <p:set>
                                      <p:cBhvr>
                                        <p:cTn id="175" dur="1" fill="hold">
                                          <p:stCondLst>
                                            <p:cond delay="0"/>
                                          </p:stCondLst>
                                        </p:cTn>
                                        <p:tgtEl>
                                          <p:spTgt spid="21"/>
                                        </p:tgtEl>
                                        <p:attrNameLst>
                                          <p:attrName>style.visibility</p:attrName>
                                        </p:attrNameLst>
                                      </p:cBhvr>
                                      <p:to>
                                        <p:strVal val="visible"/>
                                      </p:to>
                                    </p:set>
                                    <p:anim calcmode="lin" valueType="num">
                                      <p:cBhvr additive="base">
                                        <p:cTn id="176" dur="500"/>
                                        <p:tgtEl>
                                          <p:spTgt spid="21"/>
                                        </p:tgtEl>
                                        <p:attrNameLst>
                                          <p:attrName>ppt_x</p:attrName>
                                        </p:attrNameLst>
                                      </p:cBhvr>
                                      <p:tavLst>
                                        <p:tav tm="0">
                                          <p:val>
                                            <p:strVal val="#ppt_x-#ppt_w*1.125000"/>
                                          </p:val>
                                        </p:tav>
                                        <p:tav tm="100000">
                                          <p:val>
                                            <p:strVal val="#ppt_x"/>
                                          </p:val>
                                        </p:tav>
                                      </p:tavLst>
                                    </p:anim>
                                    <p:animEffect transition="in" filter="wipe(right)">
                                      <p:cBhvr>
                                        <p:cTn id="17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6" grpId="0"/>
      <p:bldP spid="17" grpId="0"/>
      <p:bldP spid="115" grpId="0"/>
      <p:bldP spid="19"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6" grpId="0" animBg="1"/>
      <p:bldP spid="127" grpId="0" animBg="1"/>
      <p:bldP spid="128"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a:extLst>
              <a:ext uri="{FF2B5EF4-FFF2-40B4-BE49-F238E27FC236}">
                <a16:creationId xmlns:a16="http://schemas.microsoft.com/office/drawing/2014/main" id="{485957FC-C6A4-E097-E208-1262A5D61F25}"/>
              </a:ext>
            </a:extLst>
          </p:cNvPr>
          <p:cNvSpPr txBox="1"/>
          <p:nvPr/>
        </p:nvSpPr>
        <p:spPr>
          <a:xfrm>
            <a:off x="5926183" y="4964864"/>
            <a:ext cx="5961017" cy="369332"/>
          </a:xfrm>
          <a:prstGeom prst="rect">
            <a:avLst/>
          </a:prstGeom>
          <a:noFill/>
        </p:spPr>
        <p:txBody>
          <a:bodyPr wrap="square" rtlCol="0">
            <a:spAutoFit/>
          </a:bodyPr>
          <a:lstStyle/>
          <a:p>
            <a:r>
              <a:rPr lang="zh-CN" altLang="en-US" b="1" dirty="0"/>
              <a:t>全局性问题，涉及网络中所有的主机、路由器等</a:t>
            </a:r>
          </a:p>
        </p:txBody>
      </p:sp>
      <p:sp>
        <p:nvSpPr>
          <p:cNvPr id="48" name="文本框 47">
            <a:extLst>
              <a:ext uri="{FF2B5EF4-FFF2-40B4-BE49-F238E27FC236}">
                <a16:creationId xmlns:a16="http://schemas.microsoft.com/office/drawing/2014/main" id="{0C4F4A21-5BEC-D24A-E844-5312BFA8BCD6}"/>
              </a:ext>
            </a:extLst>
          </p:cNvPr>
          <p:cNvSpPr txBox="1"/>
          <p:nvPr/>
        </p:nvSpPr>
        <p:spPr>
          <a:xfrm>
            <a:off x="5919651" y="4561579"/>
            <a:ext cx="5961017" cy="369332"/>
          </a:xfrm>
          <a:prstGeom prst="rect">
            <a:avLst/>
          </a:prstGeom>
          <a:noFill/>
        </p:spPr>
        <p:txBody>
          <a:bodyPr wrap="square" rtlCol="0">
            <a:spAutoFit/>
          </a:bodyPr>
          <a:lstStyle/>
          <a:p>
            <a:r>
              <a:rPr lang="zh-CN" altLang="en-US" b="1" dirty="0">
                <a:solidFill>
                  <a:schemeClr val="accent1">
                    <a:lumMod val="75000"/>
                  </a:schemeClr>
                </a:solidFill>
              </a:rPr>
              <a:t>源点根据各方面因素</a:t>
            </a:r>
            <a:r>
              <a:rPr lang="zh-CN" altLang="en-US" b="1" dirty="0"/>
              <a:t>，按拥塞控制算法</a:t>
            </a:r>
            <a:r>
              <a:rPr lang="zh-CN" altLang="en-US" b="1" dirty="0">
                <a:solidFill>
                  <a:schemeClr val="accent1">
                    <a:lumMod val="75000"/>
                  </a:schemeClr>
                </a:solidFill>
              </a:rPr>
              <a:t>自行控制发送速率</a:t>
            </a:r>
          </a:p>
        </p:txBody>
      </p:sp>
      <p:sp>
        <p:nvSpPr>
          <p:cNvPr id="15" name="文本框 14">
            <a:extLst>
              <a:ext uri="{FF2B5EF4-FFF2-40B4-BE49-F238E27FC236}">
                <a16:creationId xmlns:a16="http://schemas.microsoft.com/office/drawing/2014/main" id="{DA5672BC-F0A8-1BEF-0E78-C490D440BA8A}"/>
              </a:ext>
            </a:extLst>
          </p:cNvPr>
          <p:cNvSpPr txBox="1"/>
          <p:nvPr/>
        </p:nvSpPr>
        <p:spPr>
          <a:xfrm>
            <a:off x="5894616" y="1870008"/>
            <a:ext cx="5992584" cy="369332"/>
          </a:xfrm>
          <a:prstGeom prst="rect">
            <a:avLst/>
          </a:prstGeom>
          <a:noFill/>
        </p:spPr>
        <p:txBody>
          <a:bodyPr wrap="square" rtlCol="0">
            <a:spAutoFit/>
          </a:bodyPr>
          <a:lstStyle/>
          <a:p>
            <a:r>
              <a:rPr lang="zh-CN" altLang="en-US" b="1" dirty="0"/>
              <a:t>以</a:t>
            </a:r>
            <a:r>
              <a:rPr lang="zh-CN" altLang="en-US" b="1" dirty="0">
                <a:solidFill>
                  <a:schemeClr val="accent1">
                    <a:lumMod val="75000"/>
                  </a:schemeClr>
                </a:solidFill>
              </a:rPr>
              <a:t>接收方的接收能力</a:t>
            </a:r>
            <a:r>
              <a:rPr lang="zh-CN" altLang="en-US" b="1" dirty="0"/>
              <a:t>控制发送方（源点）的发送速率</a:t>
            </a:r>
          </a:p>
        </p:txBody>
      </p:sp>
      <p:sp>
        <p:nvSpPr>
          <p:cNvPr id="47" name="文本框 46">
            <a:extLst>
              <a:ext uri="{FF2B5EF4-FFF2-40B4-BE49-F238E27FC236}">
                <a16:creationId xmlns:a16="http://schemas.microsoft.com/office/drawing/2014/main" id="{CD822A12-79E8-D929-4897-9FCE4EEE24D4}"/>
              </a:ext>
            </a:extLst>
          </p:cNvPr>
          <p:cNvSpPr txBox="1"/>
          <p:nvPr/>
        </p:nvSpPr>
        <p:spPr>
          <a:xfrm>
            <a:off x="5919652" y="2253912"/>
            <a:ext cx="5961017" cy="369332"/>
          </a:xfrm>
          <a:prstGeom prst="rect">
            <a:avLst/>
          </a:prstGeom>
          <a:noFill/>
        </p:spPr>
        <p:txBody>
          <a:bodyPr wrap="square" rtlCol="0">
            <a:spAutoFit/>
          </a:bodyPr>
          <a:lstStyle/>
          <a:p>
            <a:r>
              <a:rPr lang="zh-CN" altLang="en-US" b="1" dirty="0"/>
              <a:t>只与特定的点对点通信的发送方和接收方之间的流量有关</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zh-CN" altLang="en-US" sz="2000" b="1" dirty="0"/>
                <a:t>拥塞控制的基本方法</a:t>
              </a:r>
            </a:p>
          </p:txBody>
        </p:sp>
      </p:grpSp>
      <p:sp>
        <p:nvSpPr>
          <p:cNvPr id="6" name="文本框 5">
            <a:extLst>
              <a:ext uri="{FF2B5EF4-FFF2-40B4-BE49-F238E27FC236}">
                <a16:creationId xmlns:a16="http://schemas.microsoft.com/office/drawing/2014/main" id="{1F941927-B832-B1B4-CB28-41D904F3A989}"/>
              </a:ext>
            </a:extLst>
          </p:cNvPr>
          <p:cNvSpPr txBox="1"/>
          <p:nvPr/>
        </p:nvSpPr>
        <p:spPr>
          <a:xfrm>
            <a:off x="4531723" y="973063"/>
            <a:ext cx="3253741" cy="400110"/>
          </a:xfrm>
          <a:prstGeom prst="rect">
            <a:avLst/>
          </a:prstGeom>
          <a:noFill/>
        </p:spPr>
        <p:txBody>
          <a:bodyPr wrap="square" rtlCol="0">
            <a:spAutoFit/>
          </a:bodyPr>
          <a:lstStyle/>
          <a:p>
            <a:pPr algn="ctr"/>
            <a:r>
              <a:rPr lang="zh-CN" altLang="en-US" sz="2000" b="1" dirty="0">
                <a:solidFill>
                  <a:schemeClr val="accent4"/>
                </a:solidFill>
              </a:rPr>
              <a:t>流量控制</a:t>
            </a:r>
            <a:r>
              <a:rPr lang="zh-CN" altLang="en-US" sz="2000" b="1" dirty="0"/>
              <a:t>与</a:t>
            </a:r>
            <a:r>
              <a:rPr lang="zh-CN" altLang="en-US" sz="2000" b="1" dirty="0">
                <a:solidFill>
                  <a:schemeClr val="accent3"/>
                </a:solidFill>
              </a:rPr>
              <a:t>拥塞控制</a:t>
            </a:r>
            <a:r>
              <a:rPr lang="zh-CN" altLang="en-US" sz="2000" b="1" dirty="0"/>
              <a:t>的区别</a:t>
            </a:r>
          </a:p>
        </p:txBody>
      </p:sp>
      <p:sp>
        <p:nvSpPr>
          <p:cNvPr id="5" name="矩形 4">
            <a:extLst>
              <a:ext uri="{FF2B5EF4-FFF2-40B4-BE49-F238E27FC236}">
                <a16:creationId xmlns:a16="http://schemas.microsoft.com/office/drawing/2014/main" id="{80DF2B49-60E8-2C23-486D-350FC0E7A439}"/>
              </a:ext>
            </a:extLst>
          </p:cNvPr>
          <p:cNvSpPr/>
          <p:nvPr/>
        </p:nvSpPr>
        <p:spPr>
          <a:xfrm>
            <a:off x="999308" y="3231345"/>
            <a:ext cx="1894115" cy="7249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源点的发送速率</a:t>
            </a:r>
          </a:p>
        </p:txBody>
      </p:sp>
      <p:sp>
        <p:nvSpPr>
          <p:cNvPr id="34" name="矩形 33">
            <a:extLst>
              <a:ext uri="{FF2B5EF4-FFF2-40B4-BE49-F238E27FC236}">
                <a16:creationId xmlns:a16="http://schemas.microsoft.com/office/drawing/2014/main" id="{18F92275-DFE0-3531-AED0-374E2229DEA5}"/>
              </a:ext>
            </a:extLst>
          </p:cNvPr>
          <p:cNvSpPr/>
          <p:nvPr/>
        </p:nvSpPr>
        <p:spPr>
          <a:xfrm>
            <a:off x="3914501" y="1891418"/>
            <a:ext cx="1894115" cy="7249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流量控制</a:t>
            </a:r>
          </a:p>
        </p:txBody>
      </p:sp>
      <p:sp>
        <p:nvSpPr>
          <p:cNvPr id="35" name="矩形 34">
            <a:extLst>
              <a:ext uri="{FF2B5EF4-FFF2-40B4-BE49-F238E27FC236}">
                <a16:creationId xmlns:a16="http://schemas.microsoft.com/office/drawing/2014/main" id="{26880885-469D-35BF-735A-A766806CC97F}"/>
              </a:ext>
            </a:extLst>
          </p:cNvPr>
          <p:cNvSpPr/>
          <p:nvPr/>
        </p:nvSpPr>
        <p:spPr>
          <a:xfrm>
            <a:off x="3914500" y="4571272"/>
            <a:ext cx="1894115" cy="7249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拥塞控制</a:t>
            </a:r>
          </a:p>
        </p:txBody>
      </p:sp>
      <p:grpSp>
        <p:nvGrpSpPr>
          <p:cNvPr id="14" name="组合 13">
            <a:extLst>
              <a:ext uri="{FF2B5EF4-FFF2-40B4-BE49-F238E27FC236}">
                <a16:creationId xmlns:a16="http://schemas.microsoft.com/office/drawing/2014/main" id="{95ED39AC-A49F-03D6-9E19-E36627D6BA69}"/>
              </a:ext>
            </a:extLst>
          </p:cNvPr>
          <p:cNvGrpSpPr/>
          <p:nvPr/>
        </p:nvGrpSpPr>
        <p:grpSpPr>
          <a:xfrm>
            <a:off x="1946366" y="1870008"/>
            <a:ext cx="1968136" cy="3063760"/>
            <a:chOff x="1946366" y="1870008"/>
            <a:chExt cx="1968136" cy="3063760"/>
          </a:xfrm>
        </p:grpSpPr>
        <p:cxnSp>
          <p:nvCxnSpPr>
            <p:cNvPr id="8" name="连接符: 肘形 7">
              <a:extLst>
                <a:ext uri="{FF2B5EF4-FFF2-40B4-BE49-F238E27FC236}">
                  <a16:creationId xmlns:a16="http://schemas.microsoft.com/office/drawing/2014/main" id="{B33C0599-056A-28A6-13EB-7A786AF8F5F9}"/>
                </a:ext>
              </a:extLst>
            </p:cNvPr>
            <p:cNvCxnSpPr>
              <a:stCxn id="34" idx="1"/>
              <a:endCxn id="5" idx="0"/>
            </p:cNvCxnSpPr>
            <p:nvPr/>
          </p:nvCxnSpPr>
          <p:spPr>
            <a:xfrm rot="10800000" flipV="1">
              <a:off x="1946367" y="2253913"/>
              <a:ext cx="1968135" cy="97743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91C76C6C-595A-4848-3DDA-3148BBE930B9}"/>
                </a:ext>
              </a:extLst>
            </p:cNvPr>
            <p:cNvSpPr txBox="1"/>
            <p:nvPr/>
          </p:nvSpPr>
          <p:spPr>
            <a:xfrm>
              <a:off x="2505889" y="1870008"/>
              <a:ext cx="849086" cy="369332"/>
            </a:xfrm>
            <a:prstGeom prst="rect">
              <a:avLst/>
            </a:prstGeom>
            <a:noFill/>
          </p:spPr>
          <p:txBody>
            <a:bodyPr wrap="square" rtlCol="0">
              <a:spAutoFit/>
            </a:bodyPr>
            <a:lstStyle/>
            <a:p>
              <a:pPr algn="ctr"/>
              <a:r>
                <a:rPr lang="zh-CN" altLang="en-US" b="1" dirty="0"/>
                <a:t>控制</a:t>
              </a:r>
            </a:p>
          </p:txBody>
        </p:sp>
        <p:cxnSp>
          <p:nvCxnSpPr>
            <p:cNvPr id="39" name="连接符: 肘形 38">
              <a:extLst>
                <a:ext uri="{FF2B5EF4-FFF2-40B4-BE49-F238E27FC236}">
                  <a16:creationId xmlns:a16="http://schemas.microsoft.com/office/drawing/2014/main" id="{3DCE5CCA-B7A1-12CE-3FB3-8D90E6AF7A08}"/>
                </a:ext>
              </a:extLst>
            </p:cNvPr>
            <p:cNvCxnSpPr>
              <a:cxnSpLocks/>
              <a:stCxn id="35" idx="1"/>
              <a:endCxn id="5" idx="2"/>
            </p:cNvCxnSpPr>
            <p:nvPr/>
          </p:nvCxnSpPr>
          <p:spPr>
            <a:xfrm rot="10800000">
              <a:off x="1946366" y="3956335"/>
              <a:ext cx="1968134" cy="977433"/>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0EF247D7-6687-F2E7-9E47-B62141485DF8}"/>
                </a:ext>
              </a:extLst>
            </p:cNvPr>
            <p:cNvSpPr txBox="1"/>
            <p:nvPr/>
          </p:nvSpPr>
          <p:spPr>
            <a:xfrm>
              <a:off x="2468880" y="4561579"/>
              <a:ext cx="849086" cy="369332"/>
            </a:xfrm>
            <a:prstGeom prst="rect">
              <a:avLst/>
            </a:prstGeom>
            <a:noFill/>
          </p:spPr>
          <p:txBody>
            <a:bodyPr wrap="square" rtlCol="0">
              <a:spAutoFit/>
            </a:bodyPr>
            <a:lstStyle/>
            <a:p>
              <a:pPr algn="ctr"/>
              <a:r>
                <a:rPr lang="zh-CN" altLang="en-US" b="1" dirty="0"/>
                <a:t>控制</a:t>
              </a:r>
            </a:p>
          </p:txBody>
        </p:sp>
      </p:grpSp>
    </p:spTree>
    <p:custDataLst>
      <p:tags r:id="rId1"/>
    </p:custDataLst>
    <p:extLst>
      <p:ext uri="{BB962C8B-B14F-4D97-AF65-F5344CB8AC3E}">
        <p14:creationId xmlns:p14="http://schemas.microsoft.com/office/powerpoint/2010/main" val="278094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 calcmode="lin" valueType="num">
                                      <p:cBhvr>
                                        <p:cTn id="9" dur="500" fill="hold"/>
                                        <p:tgtEl>
                                          <p:spTgt spid="34"/>
                                        </p:tgtEl>
                                        <p:attrNameLst>
                                          <p:attrName>style.rotation</p:attrName>
                                        </p:attrNameLst>
                                      </p:cBhvr>
                                      <p:tavLst>
                                        <p:tav tm="0">
                                          <p:val>
                                            <p:fltVal val="360"/>
                                          </p:val>
                                        </p:tav>
                                        <p:tav tm="100000">
                                          <p:val>
                                            <p:fltVal val="0"/>
                                          </p:val>
                                        </p:tav>
                                      </p:tavLst>
                                    </p:anim>
                                    <p:animEffect transition="in" filter="fade">
                                      <p:cBhvr>
                                        <p:cTn id="10" dur="500"/>
                                        <p:tgtEl>
                                          <p:spTgt spid="34"/>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p:cTn id="13" dur="500" fill="hold"/>
                                        <p:tgtEl>
                                          <p:spTgt spid="35"/>
                                        </p:tgtEl>
                                        <p:attrNameLst>
                                          <p:attrName>ppt_w</p:attrName>
                                        </p:attrNameLst>
                                      </p:cBhvr>
                                      <p:tavLst>
                                        <p:tav tm="0">
                                          <p:val>
                                            <p:fltVal val="0"/>
                                          </p:val>
                                        </p:tav>
                                        <p:tav tm="100000">
                                          <p:val>
                                            <p:strVal val="#ppt_w"/>
                                          </p:val>
                                        </p:tav>
                                      </p:tavLst>
                                    </p:anim>
                                    <p:anim calcmode="lin" valueType="num">
                                      <p:cBhvr>
                                        <p:cTn id="14" dur="500" fill="hold"/>
                                        <p:tgtEl>
                                          <p:spTgt spid="35"/>
                                        </p:tgtEl>
                                        <p:attrNameLst>
                                          <p:attrName>ppt_h</p:attrName>
                                        </p:attrNameLst>
                                      </p:cBhvr>
                                      <p:tavLst>
                                        <p:tav tm="0">
                                          <p:val>
                                            <p:fltVal val="0"/>
                                          </p:val>
                                        </p:tav>
                                        <p:tav tm="100000">
                                          <p:val>
                                            <p:strVal val="#ppt_h"/>
                                          </p:val>
                                        </p:tav>
                                      </p:tavLst>
                                    </p:anim>
                                    <p:anim calcmode="lin" valueType="num">
                                      <p:cBhvr>
                                        <p:cTn id="15" dur="500" fill="hold"/>
                                        <p:tgtEl>
                                          <p:spTgt spid="35"/>
                                        </p:tgtEl>
                                        <p:attrNameLst>
                                          <p:attrName>style.rotation</p:attrName>
                                        </p:attrNameLst>
                                      </p:cBhvr>
                                      <p:tavLst>
                                        <p:tav tm="0">
                                          <p:val>
                                            <p:fltVal val="360"/>
                                          </p:val>
                                        </p:tav>
                                        <p:tav tm="100000">
                                          <p:val>
                                            <p:fltVal val="0"/>
                                          </p:val>
                                        </p:tav>
                                      </p:tavLst>
                                    </p:anim>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right)">
                                      <p:cBhvr>
                                        <p:cTn id="21" dur="500"/>
                                        <p:tgtEl>
                                          <p:spTgt spid="14"/>
                                        </p:tgtEl>
                                      </p:cBhvr>
                                    </p:animEffect>
                                  </p:child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p:tgtEl>
                                          <p:spTgt spid="15"/>
                                        </p:tgtEl>
                                        <p:attrNameLst>
                                          <p:attrName>ppt_x</p:attrName>
                                        </p:attrNameLst>
                                      </p:cBhvr>
                                      <p:tavLst>
                                        <p:tav tm="0">
                                          <p:val>
                                            <p:strVal val="#ppt_x-#ppt_w*1.125000"/>
                                          </p:val>
                                        </p:tav>
                                        <p:tav tm="100000">
                                          <p:val>
                                            <p:strVal val="#ppt_x"/>
                                          </p:val>
                                        </p:tav>
                                      </p:tavLst>
                                    </p:anim>
                                    <p:animEffect transition="in" filter="wipe(right)">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grpId="0" nodeType="clickEffect">
                                  <p:stCondLst>
                                    <p:cond delay="0"/>
                                  </p:stCondLst>
                                  <p:childTnLst>
                                    <p:set>
                                      <p:cBhvr>
                                        <p:cTn id="37" dur="1" fill="hold">
                                          <p:stCondLst>
                                            <p:cond delay="0"/>
                                          </p:stCondLst>
                                        </p:cTn>
                                        <p:tgtEl>
                                          <p:spTgt spid="47"/>
                                        </p:tgtEl>
                                        <p:attrNameLst>
                                          <p:attrName>style.visibility</p:attrName>
                                        </p:attrNameLst>
                                      </p:cBhvr>
                                      <p:to>
                                        <p:strVal val="visible"/>
                                      </p:to>
                                    </p:set>
                                    <p:anim calcmode="lin" valueType="num">
                                      <p:cBhvr additive="base">
                                        <p:cTn id="38" dur="500"/>
                                        <p:tgtEl>
                                          <p:spTgt spid="47"/>
                                        </p:tgtEl>
                                        <p:attrNameLst>
                                          <p:attrName>ppt_x</p:attrName>
                                        </p:attrNameLst>
                                      </p:cBhvr>
                                      <p:tavLst>
                                        <p:tav tm="0">
                                          <p:val>
                                            <p:strVal val="#ppt_x-#ppt_w*1.125000"/>
                                          </p:val>
                                        </p:tav>
                                        <p:tav tm="100000">
                                          <p:val>
                                            <p:strVal val="#ppt_x"/>
                                          </p:val>
                                        </p:tav>
                                      </p:tavLst>
                                    </p:anim>
                                    <p:animEffect transition="in" filter="wipe(right)">
                                      <p:cBhvr>
                                        <p:cTn id="39" dur="500"/>
                                        <p:tgtEl>
                                          <p:spTgt spid="47"/>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8" fill="hold" grpId="0" nodeType="clickEffect">
                                  <p:stCondLst>
                                    <p:cond delay="0"/>
                                  </p:stCondLst>
                                  <p:childTnLst>
                                    <p:set>
                                      <p:cBhvr>
                                        <p:cTn id="43" dur="1" fill="hold">
                                          <p:stCondLst>
                                            <p:cond delay="0"/>
                                          </p:stCondLst>
                                        </p:cTn>
                                        <p:tgtEl>
                                          <p:spTgt spid="48"/>
                                        </p:tgtEl>
                                        <p:attrNameLst>
                                          <p:attrName>style.visibility</p:attrName>
                                        </p:attrNameLst>
                                      </p:cBhvr>
                                      <p:to>
                                        <p:strVal val="visible"/>
                                      </p:to>
                                    </p:set>
                                    <p:anim calcmode="lin" valueType="num">
                                      <p:cBhvr additive="base">
                                        <p:cTn id="44" dur="500"/>
                                        <p:tgtEl>
                                          <p:spTgt spid="48"/>
                                        </p:tgtEl>
                                        <p:attrNameLst>
                                          <p:attrName>ppt_x</p:attrName>
                                        </p:attrNameLst>
                                      </p:cBhvr>
                                      <p:tavLst>
                                        <p:tav tm="0">
                                          <p:val>
                                            <p:strVal val="#ppt_x-#ppt_w*1.125000"/>
                                          </p:val>
                                        </p:tav>
                                        <p:tav tm="100000">
                                          <p:val>
                                            <p:strVal val="#ppt_x"/>
                                          </p:val>
                                        </p:tav>
                                      </p:tavLst>
                                    </p:anim>
                                    <p:animEffect transition="in" filter="wipe(right)">
                                      <p:cBhvr>
                                        <p:cTn id="45" dur="500"/>
                                        <p:tgtEl>
                                          <p:spTgt spid="48"/>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8" fill="hold" grpId="0" nodeType="clickEffect">
                                  <p:stCondLst>
                                    <p:cond delay="0"/>
                                  </p:stCondLst>
                                  <p:childTnLst>
                                    <p:set>
                                      <p:cBhvr>
                                        <p:cTn id="49" dur="1" fill="hold">
                                          <p:stCondLst>
                                            <p:cond delay="0"/>
                                          </p:stCondLst>
                                        </p:cTn>
                                        <p:tgtEl>
                                          <p:spTgt spid="49"/>
                                        </p:tgtEl>
                                        <p:attrNameLst>
                                          <p:attrName>style.visibility</p:attrName>
                                        </p:attrNameLst>
                                      </p:cBhvr>
                                      <p:to>
                                        <p:strVal val="visible"/>
                                      </p:to>
                                    </p:set>
                                    <p:anim calcmode="lin" valueType="num">
                                      <p:cBhvr additive="base">
                                        <p:cTn id="50" dur="500"/>
                                        <p:tgtEl>
                                          <p:spTgt spid="49"/>
                                        </p:tgtEl>
                                        <p:attrNameLst>
                                          <p:attrName>ppt_x</p:attrName>
                                        </p:attrNameLst>
                                      </p:cBhvr>
                                      <p:tavLst>
                                        <p:tav tm="0">
                                          <p:val>
                                            <p:strVal val="#ppt_x-#ppt_w*1.125000"/>
                                          </p:val>
                                        </p:tav>
                                        <p:tav tm="100000">
                                          <p:val>
                                            <p:strVal val="#ppt_x"/>
                                          </p:val>
                                        </p:tav>
                                      </p:tavLst>
                                    </p:anim>
                                    <p:animEffect transition="in" filter="wipe(right)">
                                      <p:cBhvr>
                                        <p:cTn id="5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8" grpId="0"/>
      <p:bldP spid="15" grpId="0"/>
      <p:bldP spid="47" grpId="0"/>
      <p:bldP spid="5" grpId="0" animBg="1"/>
      <p:bldP spid="34" grpId="0" animBg="1"/>
      <p:bldP spid="35"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zh-CN" altLang="en-US" sz="2000" b="1" dirty="0"/>
                <a:t>拥塞控制的基本方法</a:t>
              </a:r>
            </a:p>
          </p:txBody>
        </p:sp>
      </p:grpSp>
      <p:sp>
        <p:nvSpPr>
          <p:cNvPr id="24" name="矩形 23">
            <a:extLst>
              <a:ext uri="{FF2B5EF4-FFF2-40B4-BE49-F238E27FC236}">
                <a16:creationId xmlns:a16="http://schemas.microsoft.com/office/drawing/2014/main" id="{DBA36581-A49D-519C-8AF4-0B84BF7ACE2C}"/>
              </a:ext>
            </a:extLst>
          </p:cNvPr>
          <p:cNvSpPr/>
          <p:nvPr/>
        </p:nvSpPr>
        <p:spPr>
          <a:xfrm>
            <a:off x="652053" y="1410789"/>
            <a:ext cx="4944292" cy="463731"/>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开环控制</a:t>
            </a:r>
          </a:p>
        </p:txBody>
      </p:sp>
      <p:sp>
        <p:nvSpPr>
          <p:cNvPr id="36" name="矩形 35">
            <a:extLst>
              <a:ext uri="{FF2B5EF4-FFF2-40B4-BE49-F238E27FC236}">
                <a16:creationId xmlns:a16="http://schemas.microsoft.com/office/drawing/2014/main" id="{3A981FE0-7853-E699-20F4-C98E554644E7}"/>
              </a:ext>
            </a:extLst>
          </p:cNvPr>
          <p:cNvSpPr/>
          <p:nvPr/>
        </p:nvSpPr>
        <p:spPr>
          <a:xfrm>
            <a:off x="6595655" y="1410789"/>
            <a:ext cx="4944292" cy="46373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闭环控制</a:t>
            </a:r>
          </a:p>
        </p:txBody>
      </p:sp>
      <p:sp>
        <p:nvSpPr>
          <p:cNvPr id="37" name="矩形 36">
            <a:extLst>
              <a:ext uri="{FF2B5EF4-FFF2-40B4-BE49-F238E27FC236}">
                <a16:creationId xmlns:a16="http://schemas.microsoft.com/office/drawing/2014/main" id="{1C542B08-4708-DFAB-E2F7-EEA777A00D94}"/>
              </a:ext>
            </a:extLst>
          </p:cNvPr>
          <p:cNvSpPr/>
          <p:nvPr/>
        </p:nvSpPr>
        <p:spPr>
          <a:xfrm>
            <a:off x="652053" y="1874520"/>
            <a:ext cx="4944292" cy="2344781"/>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b="1" dirty="0">
              <a:solidFill>
                <a:schemeClr val="tx1"/>
              </a:solidFill>
            </a:endParaRPr>
          </a:p>
        </p:txBody>
      </p:sp>
      <p:sp>
        <p:nvSpPr>
          <p:cNvPr id="25" name="椭圆 24">
            <a:extLst>
              <a:ext uri="{FF2B5EF4-FFF2-40B4-BE49-F238E27FC236}">
                <a16:creationId xmlns:a16="http://schemas.microsoft.com/office/drawing/2014/main" id="{1F816056-EE9B-E002-F153-E01F2CC3FDEB}"/>
              </a:ext>
            </a:extLst>
          </p:cNvPr>
          <p:cNvSpPr/>
          <p:nvPr/>
        </p:nvSpPr>
        <p:spPr>
          <a:xfrm>
            <a:off x="822959" y="2135899"/>
            <a:ext cx="176349" cy="17634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C63E8CE4-1C8C-4C8B-CDF4-79DD8C4B420C}"/>
              </a:ext>
            </a:extLst>
          </p:cNvPr>
          <p:cNvSpPr txBox="1"/>
          <p:nvPr/>
        </p:nvSpPr>
        <p:spPr>
          <a:xfrm>
            <a:off x="999308" y="2039407"/>
            <a:ext cx="3259183" cy="338554"/>
          </a:xfrm>
          <a:prstGeom prst="rect">
            <a:avLst/>
          </a:prstGeom>
          <a:noFill/>
        </p:spPr>
        <p:txBody>
          <a:bodyPr wrap="square" rtlCol="0">
            <a:spAutoFit/>
          </a:bodyPr>
          <a:lstStyle/>
          <a:p>
            <a:r>
              <a:rPr lang="zh-CN" altLang="en-US" sz="1600" b="1" dirty="0"/>
              <a:t>试图用良好的设计来解决问题。</a:t>
            </a:r>
          </a:p>
        </p:txBody>
      </p:sp>
      <p:sp>
        <p:nvSpPr>
          <p:cNvPr id="38" name="椭圆 37">
            <a:extLst>
              <a:ext uri="{FF2B5EF4-FFF2-40B4-BE49-F238E27FC236}">
                <a16:creationId xmlns:a16="http://schemas.microsoft.com/office/drawing/2014/main" id="{8AC16EE5-9489-55CF-5925-47889A425EA8}"/>
              </a:ext>
            </a:extLst>
          </p:cNvPr>
          <p:cNvSpPr/>
          <p:nvPr/>
        </p:nvSpPr>
        <p:spPr>
          <a:xfrm>
            <a:off x="822959" y="2656720"/>
            <a:ext cx="176349" cy="17634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F2B0A834-9C63-64A1-4A79-62B4A074D7DE}"/>
              </a:ext>
            </a:extLst>
          </p:cNvPr>
          <p:cNvSpPr txBox="1"/>
          <p:nvPr/>
        </p:nvSpPr>
        <p:spPr>
          <a:xfrm>
            <a:off x="999308" y="2560228"/>
            <a:ext cx="3259183" cy="338554"/>
          </a:xfrm>
          <a:prstGeom prst="rect">
            <a:avLst/>
          </a:prstGeom>
          <a:noFill/>
        </p:spPr>
        <p:txBody>
          <a:bodyPr wrap="square" rtlCol="0">
            <a:spAutoFit/>
          </a:bodyPr>
          <a:lstStyle/>
          <a:p>
            <a:r>
              <a:rPr lang="zh-CN" altLang="en-US" sz="1600" b="1" dirty="0"/>
              <a:t>从一开始就保证问题不会发生。</a:t>
            </a:r>
          </a:p>
        </p:txBody>
      </p:sp>
      <p:sp>
        <p:nvSpPr>
          <p:cNvPr id="41" name="椭圆 40">
            <a:extLst>
              <a:ext uri="{FF2B5EF4-FFF2-40B4-BE49-F238E27FC236}">
                <a16:creationId xmlns:a16="http://schemas.microsoft.com/office/drawing/2014/main" id="{1CE97A1E-F9CB-7FCF-B133-7B76EC5A9D1D}"/>
              </a:ext>
            </a:extLst>
          </p:cNvPr>
          <p:cNvSpPr/>
          <p:nvPr/>
        </p:nvSpPr>
        <p:spPr>
          <a:xfrm>
            <a:off x="822959" y="3177540"/>
            <a:ext cx="176349" cy="17634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DE75A42F-72FA-5738-BB18-527053063DFD}"/>
              </a:ext>
            </a:extLst>
          </p:cNvPr>
          <p:cNvSpPr txBox="1"/>
          <p:nvPr/>
        </p:nvSpPr>
        <p:spPr>
          <a:xfrm>
            <a:off x="999308" y="3081048"/>
            <a:ext cx="4597037" cy="338554"/>
          </a:xfrm>
          <a:prstGeom prst="rect">
            <a:avLst/>
          </a:prstGeom>
          <a:noFill/>
        </p:spPr>
        <p:txBody>
          <a:bodyPr wrap="square" rtlCol="0">
            <a:spAutoFit/>
          </a:bodyPr>
          <a:lstStyle/>
          <a:p>
            <a:r>
              <a:rPr lang="zh-CN" altLang="en-US" sz="1600" b="1" dirty="0"/>
              <a:t>一旦系统启动并运行起来，就不需要中途修正。</a:t>
            </a:r>
          </a:p>
        </p:txBody>
      </p:sp>
      <p:sp>
        <p:nvSpPr>
          <p:cNvPr id="45" name="矩形 44">
            <a:extLst>
              <a:ext uri="{FF2B5EF4-FFF2-40B4-BE49-F238E27FC236}">
                <a16:creationId xmlns:a16="http://schemas.microsoft.com/office/drawing/2014/main" id="{A27E118A-011E-F4CD-EC76-6134FBD45D2B}"/>
              </a:ext>
            </a:extLst>
          </p:cNvPr>
          <p:cNvSpPr/>
          <p:nvPr/>
        </p:nvSpPr>
        <p:spPr>
          <a:xfrm>
            <a:off x="6595655" y="1874521"/>
            <a:ext cx="4944292" cy="2344782"/>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b="1" dirty="0">
              <a:solidFill>
                <a:schemeClr val="tx1"/>
              </a:solidFill>
            </a:endParaRPr>
          </a:p>
        </p:txBody>
      </p:sp>
      <p:sp>
        <p:nvSpPr>
          <p:cNvPr id="46" name="椭圆 45">
            <a:extLst>
              <a:ext uri="{FF2B5EF4-FFF2-40B4-BE49-F238E27FC236}">
                <a16:creationId xmlns:a16="http://schemas.microsoft.com/office/drawing/2014/main" id="{D0DF621C-813D-A6B1-65ED-CAE1AACCD263}"/>
              </a:ext>
            </a:extLst>
          </p:cNvPr>
          <p:cNvSpPr/>
          <p:nvPr/>
        </p:nvSpPr>
        <p:spPr>
          <a:xfrm>
            <a:off x="6766561" y="2135899"/>
            <a:ext cx="176349" cy="17634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7D922D17-A845-B1EE-D5AA-67770DE8EE67}"/>
              </a:ext>
            </a:extLst>
          </p:cNvPr>
          <p:cNvSpPr txBox="1"/>
          <p:nvPr/>
        </p:nvSpPr>
        <p:spPr>
          <a:xfrm>
            <a:off x="6942910" y="2039407"/>
            <a:ext cx="4069079" cy="338554"/>
          </a:xfrm>
          <a:prstGeom prst="rect">
            <a:avLst/>
          </a:prstGeom>
          <a:noFill/>
        </p:spPr>
        <p:txBody>
          <a:bodyPr wrap="square" rtlCol="0">
            <a:spAutoFit/>
          </a:bodyPr>
          <a:lstStyle/>
          <a:p>
            <a:r>
              <a:rPr lang="zh-CN" altLang="en-US" sz="1600" b="1" dirty="0"/>
              <a:t>基于反馈的控制方法，包括以下三个部分：</a:t>
            </a:r>
          </a:p>
        </p:txBody>
      </p:sp>
      <p:sp>
        <p:nvSpPr>
          <p:cNvPr id="52" name="文本框 51">
            <a:extLst>
              <a:ext uri="{FF2B5EF4-FFF2-40B4-BE49-F238E27FC236}">
                <a16:creationId xmlns:a16="http://schemas.microsoft.com/office/drawing/2014/main" id="{10C69056-3A21-2067-AFCC-30266F5479CC}"/>
              </a:ext>
            </a:extLst>
          </p:cNvPr>
          <p:cNvSpPr txBox="1"/>
          <p:nvPr/>
        </p:nvSpPr>
        <p:spPr>
          <a:xfrm>
            <a:off x="7210696" y="2560228"/>
            <a:ext cx="3259183" cy="338554"/>
          </a:xfrm>
          <a:prstGeom prst="rect">
            <a:avLst/>
          </a:prstGeom>
          <a:noFill/>
        </p:spPr>
        <p:txBody>
          <a:bodyPr wrap="square" rtlCol="0">
            <a:spAutoFit/>
          </a:bodyPr>
          <a:lstStyle/>
          <a:p>
            <a:r>
              <a:rPr lang="zh-CN" altLang="en-US" sz="1600" b="1" dirty="0"/>
              <a:t>监测网络拥塞在何时、何地发生。</a:t>
            </a:r>
          </a:p>
        </p:txBody>
      </p:sp>
      <p:sp>
        <p:nvSpPr>
          <p:cNvPr id="54" name="文本框 53">
            <a:extLst>
              <a:ext uri="{FF2B5EF4-FFF2-40B4-BE49-F238E27FC236}">
                <a16:creationId xmlns:a16="http://schemas.microsoft.com/office/drawing/2014/main" id="{BF146D20-439F-3316-68F5-3E9E3AD9F378}"/>
              </a:ext>
            </a:extLst>
          </p:cNvPr>
          <p:cNvSpPr txBox="1"/>
          <p:nvPr/>
        </p:nvSpPr>
        <p:spPr>
          <a:xfrm>
            <a:off x="7210696" y="3081048"/>
            <a:ext cx="4329251" cy="584775"/>
          </a:xfrm>
          <a:prstGeom prst="rect">
            <a:avLst/>
          </a:prstGeom>
          <a:noFill/>
        </p:spPr>
        <p:txBody>
          <a:bodyPr wrap="square" rtlCol="0">
            <a:spAutoFit/>
          </a:bodyPr>
          <a:lstStyle/>
          <a:p>
            <a:r>
              <a:rPr lang="zh-CN" altLang="en-US" sz="1600" b="1" dirty="0"/>
              <a:t>把拥塞发生的相关信息传送到可以采取行动的地方。</a:t>
            </a:r>
          </a:p>
        </p:txBody>
      </p:sp>
      <p:sp>
        <p:nvSpPr>
          <p:cNvPr id="56" name="文本框 55">
            <a:extLst>
              <a:ext uri="{FF2B5EF4-FFF2-40B4-BE49-F238E27FC236}">
                <a16:creationId xmlns:a16="http://schemas.microsoft.com/office/drawing/2014/main" id="{930BEF89-2F16-FC9D-6888-39DE42865DFE}"/>
              </a:ext>
            </a:extLst>
          </p:cNvPr>
          <p:cNvSpPr txBox="1"/>
          <p:nvPr/>
        </p:nvSpPr>
        <p:spPr>
          <a:xfrm>
            <a:off x="7210696" y="3698857"/>
            <a:ext cx="3259183" cy="338554"/>
          </a:xfrm>
          <a:prstGeom prst="rect">
            <a:avLst/>
          </a:prstGeom>
          <a:noFill/>
        </p:spPr>
        <p:txBody>
          <a:bodyPr wrap="square" rtlCol="0">
            <a:spAutoFit/>
          </a:bodyPr>
          <a:lstStyle/>
          <a:p>
            <a:r>
              <a:rPr lang="zh-CN" altLang="en-US" sz="1600" b="1" dirty="0"/>
              <a:t>调整网络的运行以解决拥塞问题。</a:t>
            </a:r>
          </a:p>
        </p:txBody>
      </p:sp>
      <p:sp>
        <p:nvSpPr>
          <p:cNvPr id="31" name="文本框 30">
            <a:extLst>
              <a:ext uri="{FF2B5EF4-FFF2-40B4-BE49-F238E27FC236}">
                <a16:creationId xmlns:a16="http://schemas.microsoft.com/office/drawing/2014/main" id="{28B3E3A6-12D9-C646-7048-2B713968012C}"/>
              </a:ext>
            </a:extLst>
          </p:cNvPr>
          <p:cNvSpPr txBox="1"/>
          <p:nvPr/>
        </p:nvSpPr>
        <p:spPr>
          <a:xfrm>
            <a:off x="6942910" y="2542847"/>
            <a:ext cx="385354" cy="369332"/>
          </a:xfrm>
          <a:prstGeom prst="rect">
            <a:avLst/>
          </a:prstGeom>
          <a:noFill/>
        </p:spPr>
        <p:txBody>
          <a:bodyPr wrap="square" rtlCol="0">
            <a:spAutoFit/>
          </a:bodyPr>
          <a:lstStyle/>
          <a:p>
            <a:r>
              <a:rPr lang="zh-CN" altLang="en-US" dirty="0"/>
              <a:t>❶</a:t>
            </a:r>
          </a:p>
        </p:txBody>
      </p:sp>
      <p:sp>
        <p:nvSpPr>
          <p:cNvPr id="57" name="文本框 56">
            <a:extLst>
              <a:ext uri="{FF2B5EF4-FFF2-40B4-BE49-F238E27FC236}">
                <a16:creationId xmlns:a16="http://schemas.microsoft.com/office/drawing/2014/main" id="{0BABB760-94D3-5A11-4069-F8553B7E7C1C}"/>
              </a:ext>
            </a:extLst>
          </p:cNvPr>
          <p:cNvSpPr txBox="1"/>
          <p:nvPr/>
        </p:nvSpPr>
        <p:spPr>
          <a:xfrm>
            <a:off x="6942910" y="3059668"/>
            <a:ext cx="385354" cy="369332"/>
          </a:xfrm>
          <a:prstGeom prst="rect">
            <a:avLst/>
          </a:prstGeom>
          <a:noFill/>
        </p:spPr>
        <p:txBody>
          <a:bodyPr wrap="square" rtlCol="0">
            <a:spAutoFit/>
          </a:bodyPr>
          <a:lstStyle/>
          <a:p>
            <a:r>
              <a:rPr lang="zh-CN" altLang="en-US" dirty="0"/>
              <a:t>❷</a:t>
            </a:r>
          </a:p>
        </p:txBody>
      </p:sp>
      <p:sp>
        <p:nvSpPr>
          <p:cNvPr id="58" name="文本框 57">
            <a:extLst>
              <a:ext uri="{FF2B5EF4-FFF2-40B4-BE49-F238E27FC236}">
                <a16:creationId xmlns:a16="http://schemas.microsoft.com/office/drawing/2014/main" id="{26E948DC-A9D7-1CF3-EC7F-2D3BF556F65B}"/>
              </a:ext>
            </a:extLst>
          </p:cNvPr>
          <p:cNvSpPr txBox="1"/>
          <p:nvPr/>
        </p:nvSpPr>
        <p:spPr>
          <a:xfrm>
            <a:off x="6942910" y="3681822"/>
            <a:ext cx="385354" cy="369332"/>
          </a:xfrm>
          <a:prstGeom prst="rect">
            <a:avLst/>
          </a:prstGeom>
          <a:noFill/>
        </p:spPr>
        <p:txBody>
          <a:bodyPr wrap="square" rtlCol="0">
            <a:spAutoFit/>
          </a:bodyPr>
          <a:lstStyle/>
          <a:p>
            <a:r>
              <a:rPr lang="zh-CN" altLang="en-US" dirty="0"/>
              <a:t>❸</a:t>
            </a:r>
          </a:p>
        </p:txBody>
      </p:sp>
      <p:sp>
        <p:nvSpPr>
          <p:cNvPr id="43" name="对话气泡: 圆角矩形 42">
            <a:extLst>
              <a:ext uri="{FF2B5EF4-FFF2-40B4-BE49-F238E27FC236}">
                <a16:creationId xmlns:a16="http://schemas.microsoft.com/office/drawing/2014/main" id="{463C2F96-8F43-C59F-D792-5EB5EDF720B3}"/>
              </a:ext>
            </a:extLst>
          </p:cNvPr>
          <p:cNvSpPr/>
          <p:nvPr/>
        </p:nvSpPr>
        <p:spPr>
          <a:xfrm>
            <a:off x="652053" y="4683032"/>
            <a:ext cx="4944292" cy="1554482"/>
          </a:xfrm>
          <a:prstGeom prst="wedgeRoundRectCallout">
            <a:avLst>
              <a:gd name="adj1" fmla="val -14228"/>
              <a:gd name="adj2" fmla="val -79238"/>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nSpc>
                <a:spcPct val="150000"/>
              </a:lnSpc>
            </a:pPr>
            <a:r>
              <a:rPr lang="zh-CN" altLang="en-US" b="1" dirty="0">
                <a:solidFill>
                  <a:schemeClr val="tx1"/>
                </a:solidFill>
              </a:rPr>
              <a:t>         当网络的流量特征可以准确规定且性能要求可以事先获得时，适合使用开环控制。</a:t>
            </a:r>
          </a:p>
        </p:txBody>
      </p:sp>
      <p:sp>
        <p:nvSpPr>
          <p:cNvPr id="59" name="对话气泡: 圆角矩形 58">
            <a:extLst>
              <a:ext uri="{FF2B5EF4-FFF2-40B4-BE49-F238E27FC236}">
                <a16:creationId xmlns:a16="http://schemas.microsoft.com/office/drawing/2014/main" id="{EC13C51B-826D-4EFE-1C21-63910320D53E}"/>
              </a:ext>
            </a:extLst>
          </p:cNvPr>
          <p:cNvSpPr/>
          <p:nvPr/>
        </p:nvSpPr>
        <p:spPr>
          <a:xfrm>
            <a:off x="6595655" y="4683032"/>
            <a:ext cx="4944292" cy="1554482"/>
          </a:xfrm>
          <a:prstGeom prst="wedgeRoundRectCallout">
            <a:avLst>
              <a:gd name="adj1" fmla="val -13700"/>
              <a:gd name="adj2" fmla="val -788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bg1"/>
                </a:solidFill>
              </a:rPr>
              <a:t>         当网络的流量特征不能准确描述或者当网络不提供资源预留时，适合使用闭环控制。</a:t>
            </a:r>
            <a:endParaRPr lang="en-US" altLang="zh-CN" b="1" dirty="0">
              <a:solidFill>
                <a:schemeClr val="bg1"/>
              </a:solidFill>
            </a:endParaRPr>
          </a:p>
          <a:p>
            <a:pPr>
              <a:lnSpc>
                <a:spcPct val="150000"/>
              </a:lnSpc>
            </a:pPr>
            <a:r>
              <a:rPr lang="zh-CN" altLang="en-US" b="1" dirty="0">
                <a:solidFill>
                  <a:schemeClr val="bg1"/>
                </a:solidFill>
              </a:rPr>
              <a:t>         因特网采用的就是闭环控制方法。</a:t>
            </a:r>
          </a:p>
        </p:txBody>
      </p:sp>
    </p:spTree>
    <p:custDataLst>
      <p:tags r:id="rId1"/>
    </p:custDataLst>
    <p:extLst>
      <p:ext uri="{BB962C8B-B14F-4D97-AF65-F5344CB8AC3E}">
        <p14:creationId xmlns:p14="http://schemas.microsoft.com/office/powerpoint/2010/main" val="86972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animEffect transition="in" filter="fade">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up)">
                                      <p:cBhvr>
                                        <p:cTn id="21" dur="500"/>
                                        <p:tgtEl>
                                          <p:spTgt spid="37"/>
                                        </p:tgtEl>
                                      </p:cBhvr>
                                    </p:animEffect>
                                  </p:child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fltVal val="0"/>
                                          </p:val>
                                        </p:tav>
                                        <p:tav tm="100000">
                                          <p:val>
                                            <p:strVal val="#ppt_w"/>
                                          </p:val>
                                        </p:tav>
                                      </p:tavLst>
                                    </p:anim>
                                    <p:anim calcmode="lin" valueType="num">
                                      <p:cBhvr>
                                        <p:cTn id="26" dur="500" fill="hold"/>
                                        <p:tgtEl>
                                          <p:spTgt spid="25"/>
                                        </p:tgtEl>
                                        <p:attrNameLst>
                                          <p:attrName>ppt_h</p:attrName>
                                        </p:attrNameLst>
                                      </p:cBhvr>
                                      <p:tavLst>
                                        <p:tav tm="0">
                                          <p:val>
                                            <p:fltVal val="0"/>
                                          </p:val>
                                        </p:tav>
                                        <p:tav tm="100000">
                                          <p:val>
                                            <p:strVal val="#ppt_h"/>
                                          </p:val>
                                        </p:tav>
                                      </p:tavLst>
                                    </p:anim>
                                    <p:animEffect transition="in" filter="fade">
                                      <p:cBhvr>
                                        <p:cTn id="27" dur="500"/>
                                        <p:tgtEl>
                                          <p:spTgt spid="25"/>
                                        </p:tgtEl>
                                      </p:cBhvr>
                                    </p:animEffect>
                                  </p:childTnLst>
                                </p:cTn>
                              </p:par>
                            </p:childTnLst>
                          </p:cTn>
                        </p:par>
                        <p:par>
                          <p:cTn id="28" fill="hold">
                            <p:stCondLst>
                              <p:cond delay="10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p:cTn id="35" dur="500" fill="hold"/>
                                        <p:tgtEl>
                                          <p:spTgt spid="38"/>
                                        </p:tgtEl>
                                        <p:attrNameLst>
                                          <p:attrName>ppt_w</p:attrName>
                                        </p:attrNameLst>
                                      </p:cBhvr>
                                      <p:tavLst>
                                        <p:tav tm="0">
                                          <p:val>
                                            <p:fltVal val="0"/>
                                          </p:val>
                                        </p:tav>
                                        <p:tav tm="100000">
                                          <p:val>
                                            <p:strVal val="#ppt_w"/>
                                          </p:val>
                                        </p:tav>
                                      </p:tavLst>
                                    </p:anim>
                                    <p:anim calcmode="lin" valueType="num">
                                      <p:cBhvr>
                                        <p:cTn id="36" dur="500" fill="hold"/>
                                        <p:tgtEl>
                                          <p:spTgt spid="38"/>
                                        </p:tgtEl>
                                        <p:attrNameLst>
                                          <p:attrName>ppt_h</p:attrName>
                                        </p:attrNameLst>
                                      </p:cBhvr>
                                      <p:tavLst>
                                        <p:tav tm="0">
                                          <p:val>
                                            <p:fltVal val="0"/>
                                          </p:val>
                                        </p:tav>
                                        <p:tav tm="100000">
                                          <p:val>
                                            <p:strVal val="#ppt_h"/>
                                          </p:val>
                                        </p:tav>
                                      </p:tavLst>
                                    </p:anim>
                                    <p:animEffect transition="in" filter="fade">
                                      <p:cBhvr>
                                        <p:cTn id="37" dur="500"/>
                                        <p:tgtEl>
                                          <p:spTgt spid="38"/>
                                        </p:tgtEl>
                                      </p:cBhvr>
                                    </p:animEffect>
                                  </p:childTnLst>
                                </p:cTn>
                              </p:par>
                            </p:childTnLst>
                          </p:cTn>
                        </p:par>
                        <p:par>
                          <p:cTn id="38" fill="hold">
                            <p:stCondLst>
                              <p:cond delay="500"/>
                            </p:stCondLst>
                            <p:childTnLst>
                              <p:par>
                                <p:cTn id="39" presetID="1" presetClass="entr" presetSubtype="0" fill="hold" grpId="0" nodeType="afterEffect">
                                  <p:stCondLst>
                                    <p:cond delay="0"/>
                                  </p:stCondLst>
                                  <p:iterate type="lt">
                                    <p:tmAbs val="100"/>
                                  </p:iterate>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anim calcmode="lin" valueType="num">
                                      <p:cBhvr>
                                        <p:cTn id="45" dur="500" fill="hold"/>
                                        <p:tgtEl>
                                          <p:spTgt spid="41"/>
                                        </p:tgtEl>
                                        <p:attrNameLst>
                                          <p:attrName>ppt_w</p:attrName>
                                        </p:attrNameLst>
                                      </p:cBhvr>
                                      <p:tavLst>
                                        <p:tav tm="0">
                                          <p:val>
                                            <p:fltVal val="0"/>
                                          </p:val>
                                        </p:tav>
                                        <p:tav tm="100000">
                                          <p:val>
                                            <p:strVal val="#ppt_w"/>
                                          </p:val>
                                        </p:tav>
                                      </p:tavLst>
                                    </p:anim>
                                    <p:anim calcmode="lin" valueType="num">
                                      <p:cBhvr>
                                        <p:cTn id="46" dur="500" fill="hold"/>
                                        <p:tgtEl>
                                          <p:spTgt spid="41"/>
                                        </p:tgtEl>
                                        <p:attrNameLst>
                                          <p:attrName>ppt_h</p:attrName>
                                        </p:attrNameLst>
                                      </p:cBhvr>
                                      <p:tavLst>
                                        <p:tav tm="0">
                                          <p:val>
                                            <p:fltVal val="0"/>
                                          </p:val>
                                        </p:tav>
                                        <p:tav tm="100000">
                                          <p:val>
                                            <p:strVal val="#ppt_h"/>
                                          </p:val>
                                        </p:tav>
                                      </p:tavLst>
                                    </p:anim>
                                    <p:animEffect transition="in" filter="fade">
                                      <p:cBhvr>
                                        <p:cTn id="47" dur="500"/>
                                        <p:tgtEl>
                                          <p:spTgt spid="41"/>
                                        </p:tgtEl>
                                      </p:cBhvr>
                                    </p:animEffect>
                                  </p:childTnLst>
                                </p:cTn>
                              </p:par>
                            </p:childTnLst>
                          </p:cTn>
                        </p:par>
                        <p:par>
                          <p:cTn id="48" fill="hold">
                            <p:stCondLst>
                              <p:cond delay="500"/>
                            </p:stCondLst>
                            <p:childTnLst>
                              <p:par>
                                <p:cTn id="49" presetID="1" presetClass="entr" presetSubtype="0" fill="hold" grpId="0" nodeType="afterEffect">
                                  <p:stCondLst>
                                    <p:cond delay="0"/>
                                  </p:stCondLst>
                                  <p:iterate type="lt">
                                    <p:tmAbs val="100"/>
                                  </p:iterate>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ipe(up)">
                                      <p:cBhvr>
                                        <p:cTn id="55" dur="500"/>
                                        <p:tgtEl>
                                          <p:spTgt spid="45"/>
                                        </p:tgtEl>
                                      </p:cBhvr>
                                    </p:animEffect>
                                  </p:childTnLst>
                                </p:cTn>
                              </p:par>
                            </p:childTnLst>
                          </p:cTn>
                        </p:par>
                        <p:par>
                          <p:cTn id="56" fill="hold">
                            <p:stCondLst>
                              <p:cond delay="500"/>
                            </p:stCondLst>
                            <p:childTnLst>
                              <p:par>
                                <p:cTn id="57" presetID="53" presetClass="entr" presetSubtype="16"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p:cTn id="59" dur="500" fill="hold"/>
                                        <p:tgtEl>
                                          <p:spTgt spid="46"/>
                                        </p:tgtEl>
                                        <p:attrNameLst>
                                          <p:attrName>ppt_w</p:attrName>
                                        </p:attrNameLst>
                                      </p:cBhvr>
                                      <p:tavLst>
                                        <p:tav tm="0">
                                          <p:val>
                                            <p:fltVal val="0"/>
                                          </p:val>
                                        </p:tav>
                                        <p:tav tm="100000">
                                          <p:val>
                                            <p:strVal val="#ppt_w"/>
                                          </p:val>
                                        </p:tav>
                                      </p:tavLst>
                                    </p:anim>
                                    <p:anim calcmode="lin" valueType="num">
                                      <p:cBhvr>
                                        <p:cTn id="60" dur="500" fill="hold"/>
                                        <p:tgtEl>
                                          <p:spTgt spid="46"/>
                                        </p:tgtEl>
                                        <p:attrNameLst>
                                          <p:attrName>ppt_h</p:attrName>
                                        </p:attrNameLst>
                                      </p:cBhvr>
                                      <p:tavLst>
                                        <p:tav tm="0">
                                          <p:val>
                                            <p:fltVal val="0"/>
                                          </p:val>
                                        </p:tav>
                                        <p:tav tm="100000">
                                          <p:val>
                                            <p:strVal val="#ppt_h"/>
                                          </p:val>
                                        </p:tav>
                                      </p:tavLst>
                                    </p:anim>
                                    <p:animEffect transition="in" filter="fade">
                                      <p:cBhvr>
                                        <p:cTn id="61" dur="500"/>
                                        <p:tgtEl>
                                          <p:spTgt spid="46"/>
                                        </p:tgtEl>
                                      </p:cBhvr>
                                    </p:animEffect>
                                  </p:childTnLst>
                                </p:cTn>
                              </p:par>
                            </p:childTnLst>
                          </p:cTn>
                        </p:par>
                        <p:par>
                          <p:cTn id="62" fill="hold">
                            <p:stCondLst>
                              <p:cond delay="1000"/>
                            </p:stCondLst>
                            <p:childTnLst>
                              <p:par>
                                <p:cTn id="63" presetID="1" presetClass="entr" presetSubtype="0" fill="hold" grpId="0" nodeType="afterEffect">
                                  <p:stCondLst>
                                    <p:cond delay="0"/>
                                  </p:stCondLst>
                                  <p:iterate type="lt">
                                    <p:tmAbs val="100"/>
                                  </p:iterate>
                                  <p:childTnLst>
                                    <p:set>
                                      <p:cBhvr>
                                        <p:cTn id="64" dur="1" fill="hold">
                                          <p:stCondLst>
                                            <p:cond delay="0"/>
                                          </p:stCondLst>
                                        </p:cTn>
                                        <p:tgtEl>
                                          <p:spTgt spid="5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anim calcmode="lin" valueType="num">
                                      <p:cBhvr>
                                        <p:cTn id="69" dur="500" fill="hold"/>
                                        <p:tgtEl>
                                          <p:spTgt spid="31"/>
                                        </p:tgtEl>
                                        <p:attrNameLst>
                                          <p:attrName>ppt_w</p:attrName>
                                        </p:attrNameLst>
                                      </p:cBhvr>
                                      <p:tavLst>
                                        <p:tav tm="0">
                                          <p:val>
                                            <p:fltVal val="0"/>
                                          </p:val>
                                        </p:tav>
                                        <p:tav tm="100000">
                                          <p:val>
                                            <p:strVal val="#ppt_w"/>
                                          </p:val>
                                        </p:tav>
                                      </p:tavLst>
                                    </p:anim>
                                    <p:anim calcmode="lin" valueType="num">
                                      <p:cBhvr>
                                        <p:cTn id="70" dur="500" fill="hold"/>
                                        <p:tgtEl>
                                          <p:spTgt spid="31"/>
                                        </p:tgtEl>
                                        <p:attrNameLst>
                                          <p:attrName>ppt_h</p:attrName>
                                        </p:attrNameLst>
                                      </p:cBhvr>
                                      <p:tavLst>
                                        <p:tav tm="0">
                                          <p:val>
                                            <p:fltVal val="0"/>
                                          </p:val>
                                        </p:tav>
                                        <p:tav tm="100000">
                                          <p:val>
                                            <p:strVal val="#ppt_h"/>
                                          </p:val>
                                        </p:tav>
                                      </p:tavLst>
                                    </p:anim>
                                    <p:animEffect transition="in" filter="fade">
                                      <p:cBhvr>
                                        <p:cTn id="71" dur="500"/>
                                        <p:tgtEl>
                                          <p:spTgt spid="31"/>
                                        </p:tgtEl>
                                      </p:cBhvr>
                                    </p:animEffect>
                                  </p:childTnLst>
                                </p:cTn>
                              </p:par>
                            </p:childTnLst>
                          </p:cTn>
                        </p:par>
                        <p:par>
                          <p:cTn id="72" fill="hold">
                            <p:stCondLst>
                              <p:cond delay="500"/>
                            </p:stCondLst>
                            <p:childTnLst>
                              <p:par>
                                <p:cTn id="73" presetID="1" presetClass="entr" presetSubtype="0" fill="hold" grpId="0" nodeType="afterEffect">
                                  <p:stCondLst>
                                    <p:cond delay="0"/>
                                  </p:stCondLst>
                                  <p:iterate type="lt">
                                    <p:tmAbs val="100"/>
                                  </p:iterate>
                                  <p:childTnLst>
                                    <p:set>
                                      <p:cBhvr>
                                        <p:cTn id="74" dur="1" fill="hold">
                                          <p:stCondLst>
                                            <p:cond delay="0"/>
                                          </p:stCondLst>
                                        </p:cTn>
                                        <p:tgtEl>
                                          <p:spTgt spid="5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57"/>
                                        </p:tgtEl>
                                        <p:attrNameLst>
                                          <p:attrName>style.visibility</p:attrName>
                                        </p:attrNameLst>
                                      </p:cBhvr>
                                      <p:to>
                                        <p:strVal val="visible"/>
                                      </p:to>
                                    </p:set>
                                    <p:anim calcmode="lin" valueType="num">
                                      <p:cBhvr>
                                        <p:cTn id="79" dur="500" fill="hold"/>
                                        <p:tgtEl>
                                          <p:spTgt spid="57"/>
                                        </p:tgtEl>
                                        <p:attrNameLst>
                                          <p:attrName>ppt_w</p:attrName>
                                        </p:attrNameLst>
                                      </p:cBhvr>
                                      <p:tavLst>
                                        <p:tav tm="0">
                                          <p:val>
                                            <p:fltVal val="0"/>
                                          </p:val>
                                        </p:tav>
                                        <p:tav tm="100000">
                                          <p:val>
                                            <p:strVal val="#ppt_w"/>
                                          </p:val>
                                        </p:tav>
                                      </p:tavLst>
                                    </p:anim>
                                    <p:anim calcmode="lin" valueType="num">
                                      <p:cBhvr>
                                        <p:cTn id="80" dur="500" fill="hold"/>
                                        <p:tgtEl>
                                          <p:spTgt spid="57"/>
                                        </p:tgtEl>
                                        <p:attrNameLst>
                                          <p:attrName>ppt_h</p:attrName>
                                        </p:attrNameLst>
                                      </p:cBhvr>
                                      <p:tavLst>
                                        <p:tav tm="0">
                                          <p:val>
                                            <p:fltVal val="0"/>
                                          </p:val>
                                        </p:tav>
                                        <p:tav tm="100000">
                                          <p:val>
                                            <p:strVal val="#ppt_h"/>
                                          </p:val>
                                        </p:tav>
                                      </p:tavLst>
                                    </p:anim>
                                    <p:animEffect transition="in" filter="fade">
                                      <p:cBhvr>
                                        <p:cTn id="81" dur="500"/>
                                        <p:tgtEl>
                                          <p:spTgt spid="57"/>
                                        </p:tgtEl>
                                      </p:cBhvr>
                                    </p:animEffect>
                                  </p:childTnLst>
                                </p:cTn>
                              </p:par>
                            </p:childTnLst>
                          </p:cTn>
                        </p:par>
                        <p:par>
                          <p:cTn id="82" fill="hold">
                            <p:stCondLst>
                              <p:cond delay="500"/>
                            </p:stCondLst>
                            <p:childTnLst>
                              <p:par>
                                <p:cTn id="83" presetID="1" presetClass="entr" presetSubtype="0" fill="hold" grpId="0" nodeType="afterEffect">
                                  <p:stCondLst>
                                    <p:cond delay="0"/>
                                  </p:stCondLst>
                                  <p:iterate type="lt">
                                    <p:tmAbs val="100"/>
                                  </p:iterate>
                                  <p:childTnLst>
                                    <p:set>
                                      <p:cBhvr>
                                        <p:cTn id="84" dur="1" fill="hold">
                                          <p:stCondLst>
                                            <p:cond delay="0"/>
                                          </p:stCondLst>
                                        </p:cTn>
                                        <p:tgtEl>
                                          <p:spTgt spid="5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grpId="0" nodeType="clickEffect">
                                  <p:stCondLst>
                                    <p:cond delay="0"/>
                                  </p:stCondLst>
                                  <p:childTnLst>
                                    <p:set>
                                      <p:cBhvr>
                                        <p:cTn id="88" dur="1" fill="hold">
                                          <p:stCondLst>
                                            <p:cond delay="0"/>
                                          </p:stCondLst>
                                        </p:cTn>
                                        <p:tgtEl>
                                          <p:spTgt spid="58"/>
                                        </p:tgtEl>
                                        <p:attrNameLst>
                                          <p:attrName>style.visibility</p:attrName>
                                        </p:attrNameLst>
                                      </p:cBhvr>
                                      <p:to>
                                        <p:strVal val="visible"/>
                                      </p:to>
                                    </p:set>
                                    <p:anim calcmode="lin" valueType="num">
                                      <p:cBhvr>
                                        <p:cTn id="89" dur="500" fill="hold"/>
                                        <p:tgtEl>
                                          <p:spTgt spid="58"/>
                                        </p:tgtEl>
                                        <p:attrNameLst>
                                          <p:attrName>ppt_w</p:attrName>
                                        </p:attrNameLst>
                                      </p:cBhvr>
                                      <p:tavLst>
                                        <p:tav tm="0">
                                          <p:val>
                                            <p:fltVal val="0"/>
                                          </p:val>
                                        </p:tav>
                                        <p:tav tm="100000">
                                          <p:val>
                                            <p:strVal val="#ppt_w"/>
                                          </p:val>
                                        </p:tav>
                                      </p:tavLst>
                                    </p:anim>
                                    <p:anim calcmode="lin" valueType="num">
                                      <p:cBhvr>
                                        <p:cTn id="90" dur="500" fill="hold"/>
                                        <p:tgtEl>
                                          <p:spTgt spid="58"/>
                                        </p:tgtEl>
                                        <p:attrNameLst>
                                          <p:attrName>ppt_h</p:attrName>
                                        </p:attrNameLst>
                                      </p:cBhvr>
                                      <p:tavLst>
                                        <p:tav tm="0">
                                          <p:val>
                                            <p:fltVal val="0"/>
                                          </p:val>
                                        </p:tav>
                                        <p:tav tm="100000">
                                          <p:val>
                                            <p:strVal val="#ppt_h"/>
                                          </p:val>
                                        </p:tav>
                                      </p:tavLst>
                                    </p:anim>
                                    <p:animEffect transition="in" filter="fade">
                                      <p:cBhvr>
                                        <p:cTn id="91" dur="500"/>
                                        <p:tgtEl>
                                          <p:spTgt spid="58"/>
                                        </p:tgtEl>
                                      </p:cBhvr>
                                    </p:animEffect>
                                  </p:childTnLst>
                                </p:cTn>
                              </p:par>
                            </p:childTnLst>
                          </p:cTn>
                        </p:par>
                        <p:par>
                          <p:cTn id="92" fill="hold">
                            <p:stCondLst>
                              <p:cond delay="500"/>
                            </p:stCondLst>
                            <p:childTnLst>
                              <p:par>
                                <p:cTn id="93" presetID="1" presetClass="entr" presetSubtype="0" fill="hold" grpId="0" nodeType="afterEffect">
                                  <p:stCondLst>
                                    <p:cond delay="0"/>
                                  </p:stCondLst>
                                  <p:iterate type="lt">
                                    <p:tmAbs val="100"/>
                                  </p:iterate>
                                  <p:childTnLst>
                                    <p:set>
                                      <p:cBhvr>
                                        <p:cTn id="94" dur="1" fill="hold">
                                          <p:stCondLst>
                                            <p:cond delay="0"/>
                                          </p:stCondLst>
                                        </p:cTn>
                                        <p:tgtEl>
                                          <p:spTgt spid="5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grpId="0" nodeType="clickEffect">
                                  <p:stCondLst>
                                    <p:cond delay="0"/>
                                  </p:stCondLst>
                                  <p:childTnLst>
                                    <p:set>
                                      <p:cBhvr>
                                        <p:cTn id="98" dur="1" fill="hold">
                                          <p:stCondLst>
                                            <p:cond delay="0"/>
                                          </p:stCondLst>
                                        </p:cTn>
                                        <p:tgtEl>
                                          <p:spTgt spid="43"/>
                                        </p:tgtEl>
                                        <p:attrNameLst>
                                          <p:attrName>style.visibility</p:attrName>
                                        </p:attrNameLst>
                                      </p:cBhvr>
                                      <p:to>
                                        <p:strVal val="visible"/>
                                      </p:to>
                                    </p:set>
                                    <p:animEffect transition="in" filter="fade">
                                      <p:cBhvr>
                                        <p:cTn id="99" dur="1000"/>
                                        <p:tgtEl>
                                          <p:spTgt spid="43"/>
                                        </p:tgtEl>
                                      </p:cBhvr>
                                    </p:animEffect>
                                    <p:anim calcmode="lin" valueType="num">
                                      <p:cBhvr>
                                        <p:cTn id="100" dur="1000" fill="hold"/>
                                        <p:tgtEl>
                                          <p:spTgt spid="43"/>
                                        </p:tgtEl>
                                        <p:attrNameLst>
                                          <p:attrName>ppt_x</p:attrName>
                                        </p:attrNameLst>
                                      </p:cBhvr>
                                      <p:tavLst>
                                        <p:tav tm="0">
                                          <p:val>
                                            <p:strVal val="#ppt_x"/>
                                          </p:val>
                                        </p:tav>
                                        <p:tav tm="100000">
                                          <p:val>
                                            <p:strVal val="#ppt_x"/>
                                          </p:val>
                                        </p:tav>
                                      </p:tavLst>
                                    </p:anim>
                                    <p:anim calcmode="lin" valueType="num">
                                      <p:cBhvr>
                                        <p:cTn id="101"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grpId="0" nodeType="clickEffect">
                                  <p:stCondLst>
                                    <p:cond delay="0"/>
                                  </p:stCondLst>
                                  <p:childTnLst>
                                    <p:set>
                                      <p:cBhvr>
                                        <p:cTn id="105" dur="1" fill="hold">
                                          <p:stCondLst>
                                            <p:cond delay="0"/>
                                          </p:stCondLst>
                                        </p:cTn>
                                        <p:tgtEl>
                                          <p:spTgt spid="59"/>
                                        </p:tgtEl>
                                        <p:attrNameLst>
                                          <p:attrName>style.visibility</p:attrName>
                                        </p:attrNameLst>
                                      </p:cBhvr>
                                      <p:to>
                                        <p:strVal val="visible"/>
                                      </p:to>
                                    </p:set>
                                    <p:animEffect transition="in" filter="fade">
                                      <p:cBhvr>
                                        <p:cTn id="106" dur="1000"/>
                                        <p:tgtEl>
                                          <p:spTgt spid="59"/>
                                        </p:tgtEl>
                                      </p:cBhvr>
                                    </p:animEffect>
                                    <p:anim calcmode="lin" valueType="num">
                                      <p:cBhvr>
                                        <p:cTn id="107" dur="1000" fill="hold"/>
                                        <p:tgtEl>
                                          <p:spTgt spid="59"/>
                                        </p:tgtEl>
                                        <p:attrNameLst>
                                          <p:attrName>ppt_x</p:attrName>
                                        </p:attrNameLst>
                                      </p:cBhvr>
                                      <p:tavLst>
                                        <p:tav tm="0">
                                          <p:val>
                                            <p:strVal val="#ppt_x"/>
                                          </p:val>
                                        </p:tav>
                                        <p:tav tm="100000">
                                          <p:val>
                                            <p:strVal val="#ppt_x"/>
                                          </p:val>
                                        </p:tav>
                                      </p:tavLst>
                                    </p:anim>
                                    <p:anim calcmode="lin" valueType="num">
                                      <p:cBhvr>
                                        <p:cTn id="108"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6" grpId="0" animBg="1"/>
      <p:bldP spid="37" grpId="0" animBg="1"/>
      <p:bldP spid="25" grpId="0" animBg="1"/>
      <p:bldP spid="26" grpId="0"/>
      <p:bldP spid="38" grpId="0" animBg="1"/>
      <p:bldP spid="40" grpId="0"/>
      <p:bldP spid="41" grpId="0" animBg="1"/>
      <p:bldP spid="42" grpId="0"/>
      <p:bldP spid="45" grpId="0" animBg="1"/>
      <p:bldP spid="46" grpId="0" animBg="1"/>
      <p:bldP spid="50" grpId="0"/>
      <p:bldP spid="52" grpId="0"/>
      <p:bldP spid="54" grpId="0"/>
      <p:bldP spid="56" grpId="0"/>
      <p:bldP spid="31" grpId="0"/>
      <p:bldP spid="57" grpId="0"/>
      <p:bldP spid="58" grpId="0"/>
      <p:bldP spid="43" grpId="0" animBg="1"/>
      <p:bldP spid="59"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zh-CN" altLang="en-US" sz="2000" b="1" dirty="0"/>
                <a:t>拥塞控制的基本方法</a:t>
              </a:r>
            </a:p>
          </p:txBody>
        </p:sp>
      </p:grpSp>
      <p:grpSp>
        <p:nvGrpSpPr>
          <p:cNvPr id="78" name="组合 77">
            <a:extLst>
              <a:ext uri="{FF2B5EF4-FFF2-40B4-BE49-F238E27FC236}">
                <a16:creationId xmlns:a16="http://schemas.microsoft.com/office/drawing/2014/main" id="{426CBE90-5BCD-54C2-E0B6-6B6A986D72C4}"/>
              </a:ext>
            </a:extLst>
          </p:cNvPr>
          <p:cNvGrpSpPr/>
          <p:nvPr/>
        </p:nvGrpSpPr>
        <p:grpSpPr>
          <a:xfrm>
            <a:off x="304800" y="1449009"/>
            <a:ext cx="7855535" cy="4278265"/>
            <a:chOff x="304800" y="1449009"/>
            <a:chExt cx="7855535" cy="4278265"/>
          </a:xfrm>
        </p:grpSpPr>
        <p:sp>
          <p:nvSpPr>
            <p:cNvPr id="6" name="矩形 5">
              <a:extLst>
                <a:ext uri="{FF2B5EF4-FFF2-40B4-BE49-F238E27FC236}">
                  <a16:creationId xmlns:a16="http://schemas.microsoft.com/office/drawing/2014/main" id="{EEB07362-0358-11BB-B4C1-0F723F1FB212}"/>
                </a:ext>
              </a:extLst>
            </p:cNvPr>
            <p:cNvSpPr/>
            <p:nvPr/>
          </p:nvSpPr>
          <p:spPr>
            <a:xfrm>
              <a:off x="304800" y="3319780"/>
              <a:ext cx="2801982"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衡量网络拥塞的指标</a:t>
              </a:r>
            </a:p>
          </p:txBody>
        </p:sp>
        <p:sp>
          <p:nvSpPr>
            <p:cNvPr id="28" name="矩形 27">
              <a:extLst>
                <a:ext uri="{FF2B5EF4-FFF2-40B4-BE49-F238E27FC236}">
                  <a16:creationId xmlns:a16="http://schemas.microsoft.com/office/drawing/2014/main" id="{D863C3DD-65C0-DBA3-6A79-FCCCE4E7A9AA}"/>
                </a:ext>
              </a:extLst>
            </p:cNvPr>
            <p:cNvSpPr/>
            <p:nvPr/>
          </p:nvSpPr>
          <p:spPr>
            <a:xfrm>
              <a:off x="4031658" y="1449009"/>
              <a:ext cx="4128677" cy="548640"/>
            </a:xfrm>
            <a:prstGeom prst="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由于缓存溢出而丢弃的分组的百分比</a:t>
              </a:r>
            </a:p>
          </p:txBody>
        </p:sp>
        <p:sp>
          <p:nvSpPr>
            <p:cNvPr id="29" name="矩形 28">
              <a:extLst>
                <a:ext uri="{FF2B5EF4-FFF2-40B4-BE49-F238E27FC236}">
                  <a16:creationId xmlns:a16="http://schemas.microsoft.com/office/drawing/2014/main" id="{7984F183-12CB-8756-32F3-8E8F4A206B45}"/>
                </a:ext>
              </a:extLst>
            </p:cNvPr>
            <p:cNvSpPr/>
            <p:nvPr/>
          </p:nvSpPr>
          <p:spPr>
            <a:xfrm>
              <a:off x="4031658" y="2381415"/>
              <a:ext cx="4128677" cy="548640"/>
            </a:xfrm>
            <a:prstGeom prst="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路由器的平均队列长度</a:t>
              </a:r>
            </a:p>
          </p:txBody>
        </p:sp>
        <p:sp>
          <p:nvSpPr>
            <p:cNvPr id="30" name="矩形 29">
              <a:extLst>
                <a:ext uri="{FF2B5EF4-FFF2-40B4-BE49-F238E27FC236}">
                  <a16:creationId xmlns:a16="http://schemas.microsoft.com/office/drawing/2014/main" id="{6FD5D2DE-481A-975B-C13F-059149200AB1}"/>
                </a:ext>
              </a:extLst>
            </p:cNvPr>
            <p:cNvSpPr/>
            <p:nvPr/>
          </p:nvSpPr>
          <p:spPr>
            <a:xfrm>
              <a:off x="4031658" y="3319780"/>
              <a:ext cx="4128677" cy="548640"/>
            </a:xfrm>
            <a:prstGeom prst="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超时重传的分组数量</a:t>
              </a:r>
            </a:p>
          </p:txBody>
        </p:sp>
        <p:sp>
          <p:nvSpPr>
            <p:cNvPr id="32" name="矩形 31">
              <a:extLst>
                <a:ext uri="{FF2B5EF4-FFF2-40B4-BE49-F238E27FC236}">
                  <a16:creationId xmlns:a16="http://schemas.microsoft.com/office/drawing/2014/main" id="{BF5B96EC-7502-2624-8650-3CC2A7323A01}"/>
                </a:ext>
              </a:extLst>
            </p:cNvPr>
            <p:cNvSpPr/>
            <p:nvPr/>
          </p:nvSpPr>
          <p:spPr>
            <a:xfrm>
              <a:off x="4031658" y="4246227"/>
              <a:ext cx="4128677" cy="548640"/>
            </a:xfrm>
            <a:prstGeom prst="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平均分组时延和分组时延的标准差</a:t>
              </a:r>
            </a:p>
          </p:txBody>
        </p:sp>
        <p:sp>
          <p:nvSpPr>
            <p:cNvPr id="33" name="矩形 32">
              <a:extLst>
                <a:ext uri="{FF2B5EF4-FFF2-40B4-BE49-F238E27FC236}">
                  <a16:creationId xmlns:a16="http://schemas.microsoft.com/office/drawing/2014/main" id="{D42663FD-CBD1-6D30-1038-F64D5711A36E}"/>
                </a:ext>
              </a:extLst>
            </p:cNvPr>
            <p:cNvSpPr/>
            <p:nvPr/>
          </p:nvSpPr>
          <p:spPr>
            <a:xfrm>
              <a:off x="4031658" y="5178634"/>
              <a:ext cx="4128677" cy="548640"/>
            </a:xfrm>
            <a:prstGeom prst="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t>
              </a:r>
              <a:endParaRPr lang="zh-CN" altLang="en-US" b="1" dirty="0">
                <a:solidFill>
                  <a:schemeClr val="tx1"/>
                </a:solidFill>
              </a:endParaRPr>
            </a:p>
          </p:txBody>
        </p:sp>
        <p:cxnSp>
          <p:nvCxnSpPr>
            <p:cNvPr id="8" name="连接符: 肘形 7">
              <a:extLst>
                <a:ext uri="{FF2B5EF4-FFF2-40B4-BE49-F238E27FC236}">
                  <a16:creationId xmlns:a16="http://schemas.microsoft.com/office/drawing/2014/main" id="{3B9831E4-3D4C-9F32-38AF-7DFD88851212}"/>
                </a:ext>
              </a:extLst>
            </p:cNvPr>
            <p:cNvCxnSpPr>
              <a:stCxn id="6" idx="3"/>
              <a:endCxn id="28" idx="1"/>
            </p:cNvCxnSpPr>
            <p:nvPr/>
          </p:nvCxnSpPr>
          <p:spPr>
            <a:xfrm flipV="1">
              <a:off x="3106782" y="1723329"/>
              <a:ext cx="924876" cy="1870771"/>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连接符: 肘形 34">
              <a:extLst>
                <a:ext uri="{FF2B5EF4-FFF2-40B4-BE49-F238E27FC236}">
                  <a16:creationId xmlns:a16="http://schemas.microsoft.com/office/drawing/2014/main" id="{CB3C6086-C648-A96A-3A2B-7916E1722E89}"/>
                </a:ext>
              </a:extLst>
            </p:cNvPr>
            <p:cNvCxnSpPr>
              <a:cxnSpLocks/>
              <a:stCxn id="6" idx="3"/>
              <a:endCxn id="29" idx="1"/>
            </p:cNvCxnSpPr>
            <p:nvPr/>
          </p:nvCxnSpPr>
          <p:spPr>
            <a:xfrm flipV="1">
              <a:off x="3106782" y="2655735"/>
              <a:ext cx="924876" cy="938365"/>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a16="http://schemas.microsoft.com/office/drawing/2014/main" id="{5B5360F1-968E-E93C-8101-8641AAA6C5BA}"/>
                </a:ext>
              </a:extLst>
            </p:cNvPr>
            <p:cNvCxnSpPr>
              <a:cxnSpLocks/>
              <a:stCxn id="6" idx="3"/>
              <a:endCxn id="30" idx="1"/>
            </p:cNvCxnSpPr>
            <p:nvPr/>
          </p:nvCxnSpPr>
          <p:spPr>
            <a:xfrm>
              <a:off x="3106782" y="3594100"/>
              <a:ext cx="924876" cy="12700"/>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连接符: 肘形 43">
              <a:extLst>
                <a:ext uri="{FF2B5EF4-FFF2-40B4-BE49-F238E27FC236}">
                  <a16:creationId xmlns:a16="http://schemas.microsoft.com/office/drawing/2014/main" id="{E5FD236C-2B8C-A499-2E78-1689E587A62A}"/>
                </a:ext>
              </a:extLst>
            </p:cNvPr>
            <p:cNvCxnSpPr>
              <a:cxnSpLocks/>
              <a:stCxn id="6" idx="3"/>
              <a:endCxn id="32" idx="1"/>
            </p:cNvCxnSpPr>
            <p:nvPr/>
          </p:nvCxnSpPr>
          <p:spPr>
            <a:xfrm>
              <a:off x="3106782" y="3594100"/>
              <a:ext cx="924876" cy="926447"/>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连接符: 肘形 46">
              <a:extLst>
                <a:ext uri="{FF2B5EF4-FFF2-40B4-BE49-F238E27FC236}">
                  <a16:creationId xmlns:a16="http://schemas.microsoft.com/office/drawing/2014/main" id="{8B31DBFC-57BA-F52A-1809-5E4834954FBA}"/>
                </a:ext>
              </a:extLst>
            </p:cNvPr>
            <p:cNvCxnSpPr>
              <a:cxnSpLocks/>
              <a:stCxn id="6" idx="3"/>
              <a:endCxn id="33" idx="1"/>
            </p:cNvCxnSpPr>
            <p:nvPr/>
          </p:nvCxnSpPr>
          <p:spPr>
            <a:xfrm>
              <a:off x="3106782" y="3594100"/>
              <a:ext cx="924876" cy="1858854"/>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直接箭头连接符 17">
            <a:extLst>
              <a:ext uri="{FF2B5EF4-FFF2-40B4-BE49-F238E27FC236}">
                <a16:creationId xmlns:a16="http://schemas.microsoft.com/office/drawing/2014/main" id="{1695E52B-4419-8B0D-C4C4-E04E87C2AD4A}"/>
              </a:ext>
            </a:extLst>
          </p:cNvPr>
          <p:cNvCxnSpPr/>
          <p:nvPr/>
        </p:nvCxnSpPr>
        <p:spPr>
          <a:xfrm flipV="1">
            <a:off x="8366760" y="1517589"/>
            <a:ext cx="0" cy="411480"/>
          </a:xfrm>
          <a:prstGeom prst="straightConnector1">
            <a:avLst/>
          </a:prstGeom>
          <a:ln w="508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D8241999-811E-5B05-A322-11E259B75CDE}"/>
              </a:ext>
            </a:extLst>
          </p:cNvPr>
          <p:cNvCxnSpPr/>
          <p:nvPr/>
        </p:nvCxnSpPr>
        <p:spPr>
          <a:xfrm flipV="1">
            <a:off x="8366760" y="2449995"/>
            <a:ext cx="0" cy="411480"/>
          </a:xfrm>
          <a:prstGeom prst="straightConnector1">
            <a:avLst/>
          </a:prstGeom>
          <a:ln w="508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25D52198-7085-D1AF-55F0-A1A8989FA3DE}"/>
              </a:ext>
            </a:extLst>
          </p:cNvPr>
          <p:cNvCxnSpPr/>
          <p:nvPr/>
        </p:nvCxnSpPr>
        <p:spPr>
          <a:xfrm flipV="1">
            <a:off x="8366760" y="3388360"/>
            <a:ext cx="0" cy="411480"/>
          </a:xfrm>
          <a:prstGeom prst="straightConnector1">
            <a:avLst/>
          </a:prstGeom>
          <a:ln w="508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1EC03EE3-8606-2FDF-1054-961164F8BFE8}"/>
              </a:ext>
            </a:extLst>
          </p:cNvPr>
          <p:cNvCxnSpPr/>
          <p:nvPr/>
        </p:nvCxnSpPr>
        <p:spPr>
          <a:xfrm flipV="1">
            <a:off x="8366760" y="4314807"/>
            <a:ext cx="0" cy="411480"/>
          </a:xfrm>
          <a:prstGeom prst="straightConnector1">
            <a:avLst/>
          </a:prstGeom>
          <a:ln w="508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98056CA3-7802-E5D1-08A0-0CD673EE7AE0}"/>
              </a:ext>
            </a:extLst>
          </p:cNvPr>
          <p:cNvCxnSpPr/>
          <p:nvPr/>
        </p:nvCxnSpPr>
        <p:spPr>
          <a:xfrm flipV="1">
            <a:off x="8366760" y="5224870"/>
            <a:ext cx="0" cy="411480"/>
          </a:xfrm>
          <a:prstGeom prst="straightConnector1">
            <a:avLst/>
          </a:prstGeom>
          <a:ln w="508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9" name="组合 78">
            <a:extLst>
              <a:ext uri="{FF2B5EF4-FFF2-40B4-BE49-F238E27FC236}">
                <a16:creationId xmlns:a16="http://schemas.microsoft.com/office/drawing/2014/main" id="{D6F52C82-7DDE-63C6-D8AB-5667D0F9D4ED}"/>
              </a:ext>
            </a:extLst>
          </p:cNvPr>
          <p:cNvGrpSpPr/>
          <p:nvPr/>
        </p:nvGrpSpPr>
        <p:grpSpPr>
          <a:xfrm>
            <a:off x="8451273" y="1780309"/>
            <a:ext cx="2639291" cy="3669730"/>
            <a:chOff x="8451273" y="1780309"/>
            <a:chExt cx="2639291" cy="3669730"/>
          </a:xfrm>
        </p:grpSpPr>
        <p:sp>
          <p:nvSpPr>
            <p:cNvPr id="19" name="文本框 18">
              <a:extLst>
                <a:ext uri="{FF2B5EF4-FFF2-40B4-BE49-F238E27FC236}">
                  <a16:creationId xmlns:a16="http://schemas.microsoft.com/office/drawing/2014/main" id="{E86FBAEF-CFB9-6922-D4B9-20F87FFC5029}"/>
                </a:ext>
              </a:extLst>
            </p:cNvPr>
            <p:cNvSpPr txBox="1"/>
            <p:nvPr/>
          </p:nvSpPr>
          <p:spPr>
            <a:xfrm>
              <a:off x="9296400" y="3430508"/>
              <a:ext cx="1794164" cy="369332"/>
            </a:xfrm>
            <a:prstGeom prst="rect">
              <a:avLst/>
            </a:prstGeom>
            <a:noFill/>
          </p:spPr>
          <p:txBody>
            <a:bodyPr wrap="square" rtlCol="0">
              <a:spAutoFit/>
            </a:bodyPr>
            <a:lstStyle/>
            <a:p>
              <a:r>
                <a:rPr lang="zh-CN" altLang="en-US" b="1" dirty="0">
                  <a:solidFill>
                    <a:schemeClr val="accent1">
                      <a:lumMod val="75000"/>
                    </a:schemeClr>
                  </a:solidFill>
                </a:rPr>
                <a:t>拥塞程度的增大</a:t>
              </a:r>
            </a:p>
          </p:txBody>
        </p:sp>
        <p:cxnSp>
          <p:nvCxnSpPr>
            <p:cNvPr id="65" name="连接符: 肘形 64">
              <a:extLst>
                <a:ext uri="{FF2B5EF4-FFF2-40B4-BE49-F238E27FC236}">
                  <a16:creationId xmlns:a16="http://schemas.microsoft.com/office/drawing/2014/main" id="{53ADE334-831A-9E95-11F4-0312B453F441}"/>
                </a:ext>
              </a:extLst>
            </p:cNvPr>
            <p:cNvCxnSpPr>
              <a:cxnSpLocks/>
            </p:cNvCxnSpPr>
            <p:nvPr/>
          </p:nvCxnSpPr>
          <p:spPr>
            <a:xfrm>
              <a:off x="8451273" y="1780309"/>
              <a:ext cx="1742209" cy="1650199"/>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连接符: 肘形 65">
              <a:extLst>
                <a:ext uri="{FF2B5EF4-FFF2-40B4-BE49-F238E27FC236}">
                  <a16:creationId xmlns:a16="http://schemas.microsoft.com/office/drawing/2014/main" id="{3B92AAEA-2414-ADEF-D598-61F088F65752}"/>
                </a:ext>
              </a:extLst>
            </p:cNvPr>
            <p:cNvCxnSpPr>
              <a:cxnSpLocks/>
            </p:cNvCxnSpPr>
            <p:nvPr/>
          </p:nvCxnSpPr>
          <p:spPr>
            <a:xfrm flipV="1">
              <a:off x="8451273" y="3799840"/>
              <a:ext cx="1742209" cy="1650199"/>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连接符: 肘形 68">
              <a:extLst>
                <a:ext uri="{FF2B5EF4-FFF2-40B4-BE49-F238E27FC236}">
                  <a16:creationId xmlns:a16="http://schemas.microsoft.com/office/drawing/2014/main" id="{36841F7C-3545-E3C1-20F1-9FB15C27EF40}"/>
                </a:ext>
              </a:extLst>
            </p:cNvPr>
            <p:cNvCxnSpPr>
              <a:cxnSpLocks/>
            </p:cNvCxnSpPr>
            <p:nvPr/>
          </p:nvCxnSpPr>
          <p:spPr>
            <a:xfrm>
              <a:off x="8451273" y="2664608"/>
              <a:ext cx="1742209" cy="765900"/>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连接符: 肘形 70">
              <a:extLst>
                <a:ext uri="{FF2B5EF4-FFF2-40B4-BE49-F238E27FC236}">
                  <a16:creationId xmlns:a16="http://schemas.microsoft.com/office/drawing/2014/main" id="{06FB9D62-88B4-6268-90A5-A3C04AE0197A}"/>
                </a:ext>
              </a:extLst>
            </p:cNvPr>
            <p:cNvCxnSpPr>
              <a:cxnSpLocks/>
            </p:cNvCxnSpPr>
            <p:nvPr/>
          </p:nvCxnSpPr>
          <p:spPr>
            <a:xfrm flipV="1">
              <a:off x="8451273" y="3799840"/>
              <a:ext cx="1742209" cy="825099"/>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133035BB-28A8-6875-F2D1-A6D658A92E68}"/>
                </a:ext>
              </a:extLst>
            </p:cNvPr>
            <p:cNvCxnSpPr>
              <a:cxnSpLocks/>
            </p:cNvCxnSpPr>
            <p:nvPr/>
          </p:nvCxnSpPr>
          <p:spPr>
            <a:xfrm>
              <a:off x="8451273" y="3606800"/>
              <a:ext cx="84512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34471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800" decel="100000"/>
                                        <p:tgtEl>
                                          <p:spTgt spid="78"/>
                                        </p:tgtEl>
                                      </p:cBhvr>
                                    </p:animEffect>
                                    <p:anim calcmode="lin" valueType="num">
                                      <p:cBhvr>
                                        <p:cTn id="8" dur="800" decel="100000" fill="hold"/>
                                        <p:tgtEl>
                                          <p:spTgt spid="78"/>
                                        </p:tgtEl>
                                        <p:attrNameLst>
                                          <p:attrName>style.rotation</p:attrName>
                                        </p:attrNameLst>
                                      </p:cBhvr>
                                      <p:tavLst>
                                        <p:tav tm="0">
                                          <p:val>
                                            <p:fltVal val="-90"/>
                                          </p:val>
                                        </p:tav>
                                        <p:tav tm="100000">
                                          <p:val>
                                            <p:fltVal val="0"/>
                                          </p:val>
                                        </p:tav>
                                      </p:tavLst>
                                    </p:anim>
                                    <p:anim calcmode="lin" valueType="num">
                                      <p:cBhvr>
                                        <p:cTn id="9" dur="800" decel="100000" fill="hold"/>
                                        <p:tgtEl>
                                          <p:spTgt spid="78"/>
                                        </p:tgtEl>
                                        <p:attrNameLst>
                                          <p:attrName>ppt_x</p:attrName>
                                        </p:attrNameLst>
                                      </p:cBhvr>
                                      <p:tavLst>
                                        <p:tav tm="0">
                                          <p:val>
                                            <p:strVal val="#ppt_x+0.4"/>
                                          </p:val>
                                        </p:tav>
                                        <p:tav tm="100000">
                                          <p:val>
                                            <p:strVal val="#ppt_x-0.05"/>
                                          </p:val>
                                        </p:tav>
                                      </p:tavLst>
                                    </p:anim>
                                    <p:anim calcmode="lin" valueType="num">
                                      <p:cBhvr>
                                        <p:cTn id="10" dur="800" decel="100000" fill="hold"/>
                                        <p:tgtEl>
                                          <p:spTgt spid="7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par>
                                <p:cTn id="18" presetID="22" presetClass="entr" presetSubtype="4" fill="hold" nodeType="with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wipe(down)">
                                      <p:cBhvr>
                                        <p:cTn id="20" dur="500"/>
                                        <p:tgtEl>
                                          <p:spTgt spid="49"/>
                                        </p:tgtEl>
                                      </p:cBhvr>
                                    </p:animEffect>
                                  </p:childTnLst>
                                </p:cTn>
                              </p:par>
                              <p:par>
                                <p:cTn id="21" presetID="22" presetClass="entr" presetSubtype="4"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wipe(down)">
                                      <p:cBhvr>
                                        <p:cTn id="23" dur="500"/>
                                        <p:tgtEl>
                                          <p:spTgt spid="51"/>
                                        </p:tgtEl>
                                      </p:cBhvr>
                                    </p:animEffect>
                                  </p:childTnLst>
                                </p:cTn>
                              </p:par>
                              <p:par>
                                <p:cTn id="24" presetID="22" presetClass="entr" presetSubtype="4" fill="hold" nodeType="with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wipe(down)">
                                      <p:cBhvr>
                                        <p:cTn id="26" dur="500"/>
                                        <p:tgtEl>
                                          <p:spTgt spid="53"/>
                                        </p:tgtEl>
                                      </p:cBhvr>
                                    </p:animEffect>
                                  </p:childTnLst>
                                </p:cTn>
                              </p:par>
                              <p:par>
                                <p:cTn id="27" presetID="22" presetClass="entr" presetSubtype="4"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wipe(down)">
                                      <p:cBhvr>
                                        <p:cTn id="29" dur="5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left)">
                                      <p:cBhvr>
                                        <p:cTn id="34"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5502E074-B4DD-F0AD-2AD8-F324125AA2F7}"/>
              </a:ext>
            </a:extLst>
          </p:cNvPr>
          <p:cNvSpPr/>
          <p:nvPr/>
        </p:nvSpPr>
        <p:spPr>
          <a:xfrm>
            <a:off x="658586" y="3000590"/>
            <a:ext cx="4885508" cy="1284027"/>
          </a:xfrm>
          <a:prstGeom prst="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nSpc>
                <a:spcPct val="150000"/>
              </a:lnSpc>
            </a:pPr>
            <a:r>
              <a:rPr lang="zh-CN" altLang="en-US" b="1" dirty="0">
                <a:solidFill>
                  <a:schemeClr val="tx1"/>
                </a:solidFill>
              </a:rPr>
              <a:t>         </a:t>
            </a:r>
            <a:r>
              <a:rPr lang="zh-CN" altLang="en-US" b="1" dirty="0">
                <a:solidFill>
                  <a:schemeClr val="accent1">
                    <a:lumMod val="75000"/>
                  </a:schemeClr>
                </a:solidFill>
              </a:rPr>
              <a:t>从拥塞节点（即路由器）向源点</a:t>
            </a:r>
            <a:r>
              <a:rPr lang="zh-CN" altLang="en-US" b="1" dirty="0">
                <a:solidFill>
                  <a:schemeClr val="tx1"/>
                </a:solidFill>
              </a:rPr>
              <a:t>提供关于网络中拥塞状态的显式反馈信息。</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zh-CN" altLang="en-US" sz="2000" b="1" dirty="0"/>
                <a:t>拥塞控制的基本方法</a:t>
              </a:r>
            </a:p>
          </p:txBody>
        </p:sp>
      </p:grpSp>
      <p:sp>
        <p:nvSpPr>
          <p:cNvPr id="5" name="矩形 4">
            <a:extLst>
              <a:ext uri="{FF2B5EF4-FFF2-40B4-BE49-F238E27FC236}">
                <a16:creationId xmlns:a16="http://schemas.microsoft.com/office/drawing/2014/main" id="{54D957AE-3420-3042-F7BA-5A0D8E407B48}"/>
              </a:ext>
            </a:extLst>
          </p:cNvPr>
          <p:cNvSpPr/>
          <p:nvPr/>
        </p:nvSpPr>
        <p:spPr>
          <a:xfrm>
            <a:off x="3101340" y="1258873"/>
            <a:ext cx="5989320" cy="496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根据拥塞信息的反馈形式，可将闭环拥塞控制算法分为</a:t>
            </a:r>
          </a:p>
        </p:txBody>
      </p:sp>
      <p:grpSp>
        <p:nvGrpSpPr>
          <p:cNvPr id="12" name="组合 11">
            <a:extLst>
              <a:ext uri="{FF2B5EF4-FFF2-40B4-BE49-F238E27FC236}">
                <a16:creationId xmlns:a16="http://schemas.microsoft.com/office/drawing/2014/main" id="{16C83545-0997-EA2C-91C6-D0D30A8932C0}"/>
              </a:ext>
            </a:extLst>
          </p:cNvPr>
          <p:cNvGrpSpPr/>
          <p:nvPr/>
        </p:nvGrpSpPr>
        <p:grpSpPr>
          <a:xfrm>
            <a:off x="658586" y="1755261"/>
            <a:ext cx="10874828" cy="1243150"/>
            <a:chOff x="658586" y="1755261"/>
            <a:chExt cx="10874828" cy="1243150"/>
          </a:xfrm>
        </p:grpSpPr>
        <p:sp>
          <p:nvSpPr>
            <p:cNvPr id="31" name="矩形 30">
              <a:extLst>
                <a:ext uri="{FF2B5EF4-FFF2-40B4-BE49-F238E27FC236}">
                  <a16:creationId xmlns:a16="http://schemas.microsoft.com/office/drawing/2014/main" id="{B48CFBB4-652A-0E72-E7FD-8B018B37DA45}"/>
                </a:ext>
              </a:extLst>
            </p:cNvPr>
            <p:cNvSpPr/>
            <p:nvPr/>
          </p:nvSpPr>
          <p:spPr>
            <a:xfrm>
              <a:off x="658586" y="2502023"/>
              <a:ext cx="4885508" cy="49638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显式反馈算法</a:t>
              </a:r>
            </a:p>
          </p:txBody>
        </p:sp>
        <p:sp>
          <p:nvSpPr>
            <p:cNvPr id="34" name="矩形 33">
              <a:extLst>
                <a:ext uri="{FF2B5EF4-FFF2-40B4-BE49-F238E27FC236}">
                  <a16:creationId xmlns:a16="http://schemas.microsoft.com/office/drawing/2014/main" id="{5F012404-DA75-74CE-4614-DC3698BFF323}"/>
                </a:ext>
              </a:extLst>
            </p:cNvPr>
            <p:cNvSpPr/>
            <p:nvPr/>
          </p:nvSpPr>
          <p:spPr>
            <a:xfrm>
              <a:off x="6647906" y="2502023"/>
              <a:ext cx="4885508" cy="4963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隐式反馈算法</a:t>
              </a:r>
            </a:p>
          </p:txBody>
        </p:sp>
        <p:cxnSp>
          <p:nvCxnSpPr>
            <p:cNvPr id="9" name="连接符: 肘形 8">
              <a:extLst>
                <a:ext uri="{FF2B5EF4-FFF2-40B4-BE49-F238E27FC236}">
                  <a16:creationId xmlns:a16="http://schemas.microsoft.com/office/drawing/2014/main" id="{1F2B3322-AF79-B74A-9180-3C5E405CCA68}"/>
                </a:ext>
              </a:extLst>
            </p:cNvPr>
            <p:cNvCxnSpPr>
              <a:stCxn id="5" idx="2"/>
              <a:endCxn id="31" idx="0"/>
            </p:cNvCxnSpPr>
            <p:nvPr/>
          </p:nvCxnSpPr>
          <p:spPr>
            <a:xfrm rot="5400000">
              <a:off x="4225289" y="631312"/>
              <a:ext cx="746762" cy="2994660"/>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连接符: 肘形 35">
              <a:extLst>
                <a:ext uri="{FF2B5EF4-FFF2-40B4-BE49-F238E27FC236}">
                  <a16:creationId xmlns:a16="http://schemas.microsoft.com/office/drawing/2014/main" id="{E719429F-8DC8-AF63-02B8-28B7D69C2E87}"/>
                </a:ext>
              </a:extLst>
            </p:cNvPr>
            <p:cNvCxnSpPr>
              <a:cxnSpLocks/>
              <a:stCxn id="5" idx="2"/>
              <a:endCxn id="34" idx="0"/>
            </p:cNvCxnSpPr>
            <p:nvPr/>
          </p:nvCxnSpPr>
          <p:spPr>
            <a:xfrm rot="16200000" flipH="1">
              <a:off x="7219949" y="631312"/>
              <a:ext cx="746762" cy="2994660"/>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4" name="图片 13" descr="手机屏幕的截图&#10;&#10;描述已自动生成">
            <a:extLst>
              <a:ext uri="{FF2B5EF4-FFF2-40B4-BE49-F238E27FC236}">
                <a16:creationId xmlns:a16="http://schemas.microsoft.com/office/drawing/2014/main" id="{FE6CDC6B-DC84-EF03-7744-E225DC7A45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586" y="4507731"/>
            <a:ext cx="4885509" cy="1914769"/>
          </a:xfrm>
          <a:prstGeom prst="rect">
            <a:avLst/>
          </a:prstGeom>
        </p:spPr>
      </p:pic>
      <p:sp>
        <p:nvSpPr>
          <p:cNvPr id="41" name="矩形 40">
            <a:extLst>
              <a:ext uri="{FF2B5EF4-FFF2-40B4-BE49-F238E27FC236}">
                <a16:creationId xmlns:a16="http://schemas.microsoft.com/office/drawing/2014/main" id="{788E1BDD-6B97-E62C-C992-165E3680FA22}"/>
              </a:ext>
            </a:extLst>
          </p:cNvPr>
          <p:cNvSpPr/>
          <p:nvPr/>
        </p:nvSpPr>
        <p:spPr>
          <a:xfrm>
            <a:off x="6647906" y="2998411"/>
            <a:ext cx="4885508" cy="128620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b="1" dirty="0">
                <a:solidFill>
                  <a:schemeClr val="accent1">
                    <a:lumMod val="75000"/>
                  </a:schemeClr>
                </a:solidFill>
              </a:rPr>
              <a:t>         源点自身</a:t>
            </a:r>
            <a:r>
              <a:rPr lang="zh-CN" altLang="en-US" b="1" dirty="0">
                <a:solidFill>
                  <a:schemeClr val="tx1"/>
                </a:solidFill>
              </a:rPr>
              <a:t>通过对网络行为的观察（例如超时重传或往返时间</a:t>
            </a:r>
            <a:r>
              <a:rPr lang="en-US" altLang="zh-CN" b="1" dirty="0">
                <a:solidFill>
                  <a:schemeClr val="tx1"/>
                </a:solidFill>
              </a:rPr>
              <a:t>RTT</a:t>
            </a:r>
            <a:r>
              <a:rPr lang="zh-CN" altLang="en-US" b="1" dirty="0">
                <a:solidFill>
                  <a:schemeClr val="tx1"/>
                </a:solidFill>
              </a:rPr>
              <a:t>）来推断网络是否发生了拥塞。</a:t>
            </a:r>
            <a:r>
              <a:rPr lang="en-US" altLang="zh-CN" b="1" dirty="0">
                <a:solidFill>
                  <a:srgbClr val="FF0000"/>
                </a:solidFill>
              </a:rPr>
              <a:t>TCP</a:t>
            </a:r>
            <a:r>
              <a:rPr lang="zh-CN" altLang="en-US" b="1" dirty="0">
                <a:solidFill>
                  <a:srgbClr val="FF0000"/>
                </a:solidFill>
              </a:rPr>
              <a:t>采用的就是隐式反馈算法</a:t>
            </a:r>
            <a:r>
              <a:rPr lang="zh-CN" altLang="en-US" b="1" dirty="0">
                <a:solidFill>
                  <a:schemeClr val="tx1"/>
                </a:solidFill>
              </a:rPr>
              <a:t>。</a:t>
            </a:r>
          </a:p>
        </p:txBody>
      </p:sp>
      <p:sp>
        <p:nvSpPr>
          <p:cNvPr id="6" name="矩形 5">
            <a:extLst>
              <a:ext uri="{FF2B5EF4-FFF2-40B4-BE49-F238E27FC236}">
                <a16:creationId xmlns:a16="http://schemas.microsoft.com/office/drawing/2014/main" id="{A24BE004-41F5-D930-5698-2836368E4B75}"/>
              </a:ext>
            </a:extLst>
          </p:cNvPr>
          <p:cNvSpPr/>
          <p:nvPr/>
        </p:nvSpPr>
        <p:spPr>
          <a:xfrm>
            <a:off x="6647906" y="4867556"/>
            <a:ext cx="4885508" cy="15758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sz="1800" b="1" dirty="0">
                <a:solidFill>
                  <a:srgbClr val="231F20"/>
                </a:solidFill>
                <a:effectLst/>
                <a:latin typeface="+mn-ea"/>
              </a:rPr>
              <a:t>         拥塞控制并不仅仅是运输层要考虑的问题。显式反馈算法就必须涉及网络层。虽然一些网络体系结构（如</a:t>
            </a:r>
            <a:r>
              <a:rPr lang="en-US" altLang="zh-CN" sz="1800" b="1" dirty="0">
                <a:solidFill>
                  <a:srgbClr val="231F20"/>
                </a:solidFill>
                <a:effectLst/>
                <a:latin typeface="+mn-ea"/>
              </a:rPr>
              <a:t>ATM</a:t>
            </a:r>
            <a:r>
              <a:rPr lang="zh-CN" altLang="en-US" sz="1800" b="1" dirty="0">
                <a:solidFill>
                  <a:srgbClr val="231F20"/>
                </a:solidFill>
                <a:effectLst/>
                <a:latin typeface="+mn-ea"/>
              </a:rPr>
              <a:t>网络）主要在网络层实现拥塞控制，但因特网主要利用隐式反馈在运输层实现拥塞控制。</a:t>
            </a:r>
            <a:endParaRPr lang="zh-CN" altLang="en-US" b="1" dirty="0">
              <a:latin typeface="+mn-ea"/>
            </a:endParaRPr>
          </a:p>
        </p:txBody>
      </p:sp>
    </p:spTree>
    <p:custDataLst>
      <p:tags r:id="rId1"/>
    </p:custDataLst>
    <p:extLst>
      <p:ext uri="{BB962C8B-B14F-4D97-AF65-F5344CB8AC3E}">
        <p14:creationId xmlns:p14="http://schemas.microsoft.com/office/powerpoint/2010/main" val="415966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p:tgtEl>
                                          <p:spTgt spid="38"/>
                                        </p:tgtEl>
                                        <p:attrNameLst>
                                          <p:attrName>ppt_y</p:attrName>
                                        </p:attrNameLst>
                                      </p:cBhvr>
                                      <p:tavLst>
                                        <p:tav tm="0">
                                          <p:val>
                                            <p:strVal val="#ppt_y-#ppt_h*1.125000"/>
                                          </p:val>
                                        </p:tav>
                                        <p:tav tm="100000">
                                          <p:val>
                                            <p:strVal val="#ppt_y"/>
                                          </p:val>
                                        </p:tav>
                                      </p:tavLst>
                                    </p:anim>
                                    <p:animEffect transition="in" filter="wipe(down)">
                                      <p:cBhvr>
                                        <p:cTn id="23" dur="500"/>
                                        <p:tgtEl>
                                          <p:spTgt spid="38"/>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1"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p:tgtEl>
                                          <p:spTgt spid="14"/>
                                        </p:tgtEl>
                                        <p:attrNameLst>
                                          <p:attrName>ppt_y</p:attrName>
                                        </p:attrNameLst>
                                      </p:cBhvr>
                                      <p:tavLst>
                                        <p:tav tm="0">
                                          <p:val>
                                            <p:strVal val="#ppt_y-#ppt_h*1.125000"/>
                                          </p:val>
                                        </p:tav>
                                        <p:tav tm="100000">
                                          <p:val>
                                            <p:strVal val="#ppt_y"/>
                                          </p:val>
                                        </p:tav>
                                      </p:tavLst>
                                    </p:anim>
                                    <p:animEffect transition="in" filter="wipe(down)">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1" fill="hold" grpId="0" nodeType="clickEffect">
                                  <p:stCondLst>
                                    <p:cond delay="0"/>
                                  </p:stCondLst>
                                  <p:childTnLst>
                                    <p:set>
                                      <p:cBhvr>
                                        <p:cTn id="33" dur="1" fill="hold">
                                          <p:stCondLst>
                                            <p:cond delay="0"/>
                                          </p:stCondLst>
                                        </p:cTn>
                                        <p:tgtEl>
                                          <p:spTgt spid="41"/>
                                        </p:tgtEl>
                                        <p:attrNameLst>
                                          <p:attrName>style.visibility</p:attrName>
                                        </p:attrNameLst>
                                      </p:cBhvr>
                                      <p:to>
                                        <p:strVal val="visible"/>
                                      </p:to>
                                    </p:set>
                                    <p:anim calcmode="lin" valueType="num">
                                      <p:cBhvr additive="base">
                                        <p:cTn id="34" dur="500"/>
                                        <p:tgtEl>
                                          <p:spTgt spid="41"/>
                                        </p:tgtEl>
                                        <p:attrNameLst>
                                          <p:attrName>ppt_y</p:attrName>
                                        </p:attrNameLst>
                                      </p:cBhvr>
                                      <p:tavLst>
                                        <p:tav tm="0">
                                          <p:val>
                                            <p:strVal val="#ppt_y-#ppt_h*1.125000"/>
                                          </p:val>
                                        </p:tav>
                                        <p:tav tm="100000">
                                          <p:val>
                                            <p:strVal val="#ppt_y"/>
                                          </p:val>
                                        </p:tav>
                                      </p:tavLst>
                                    </p:anim>
                                    <p:animEffect transition="in" filter="wipe(down)">
                                      <p:cBhvr>
                                        <p:cTn id="35" dur="500"/>
                                        <p:tgtEl>
                                          <p:spTgt spid="41"/>
                                        </p:tgtEl>
                                      </p:cBhvr>
                                    </p:animEffect>
                                  </p:childTnLst>
                                </p:cTn>
                              </p:par>
                            </p:childTnLst>
                          </p:cTn>
                        </p:par>
                      </p:childTnLst>
                    </p:cTn>
                  </p:par>
                  <p:par>
                    <p:cTn id="36" fill="hold">
                      <p:stCondLst>
                        <p:cond delay="indefinite"/>
                      </p:stCondLst>
                      <p:childTnLst>
                        <p:par>
                          <p:cTn id="37" fill="hold">
                            <p:stCondLst>
                              <p:cond delay="0"/>
                            </p:stCondLst>
                            <p:childTnLst>
                              <p:par>
                                <p:cTn id="38" presetID="30"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800" decel="100000"/>
                                        <p:tgtEl>
                                          <p:spTgt spid="6"/>
                                        </p:tgtEl>
                                      </p:cBhvr>
                                    </p:animEffect>
                                    <p:anim calcmode="lin" valueType="num">
                                      <p:cBhvr>
                                        <p:cTn id="41" dur="800" decel="100000" fill="hold"/>
                                        <p:tgtEl>
                                          <p:spTgt spid="6"/>
                                        </p:tgtEl>
                                        <p:attrNameLst>
                                          <p:attrName>style.rotation</p:attrName>
                                        </p:attrNameLst>
                                      </p:cBhvr>
                                      <p:tavLst>
                                        <p:tav tm="0">
                                          <p:val>
                                            <p:fltVal val="-90"/>
                                          </p:val>
                                        </p:tav>
                                        <p:tav tm="100000">
                                          <p:val>
                                            <p:fltVal val="0"/>
                                          </p:val>
                                        </p:tav>
                                      </p:tavLst>
                                    </p:anim>
                                    <p:anim calcmode="lin" valueType="num">
                                      <p:cBhvr>
                                        <p:cTn id="42" dur="800" decel="100000" fill="hold"/>
                                        <p:tgtEl>
                                          <p:spTgt spid="6"/>
                                        </p:tgtEl>
                                        <p:attrNameLst>
                                          <p:attrName>ppt_x</p:attrName>
                                        </p:attrNameLst>
                                      </p:cBhvr>
                                      <p:tavLst>
                                        <p:tav tm="0">
                                          <p:val>
                                            <p:strVal val="#ppt_x+0.4"/>
                                          </p:val>
                                        </p:tav>
                                        <p:tav tm="100000">
                                          <p:val>
                                            <p:strVal val="#ppt_x-0.05"/>
                                          </p:val>
                                        </p:tav>
                                      </p:tavLst>
                                    </p:anim>
                                    <p:anim calcmode="lin" valueType="num">
                                      <p:cBhvr>
                                        <p:cTn id="43" dur="800" decel="100000" fill="hold"/>
                                        <p:tgtEl>
                                          <p:spTgt spid="6"/>
                                        </p:tgtEl>
                                        <p:attrNameLst>
                                          <p:attrName>ppt_y</p:attrName>
                                        </p:attrNameLst>
                                      </p:cBhvr>
                                      <p:tavLst>
                                        <p:tav tm="0">
                                          <p:val>
                                            <p:strVal val="#ppt_y-0.4"/>
                                          </p:val>
                                        </p:tav>
                                        <p:tav tm="100000">
                                          <p:val>
                                            <p:strVal val="#ppt_y+0.1"/>
                                          </p:val>
                                        </p:tav>
                                      </p:tavLst>
                                    </p:anim>
                                    <p:anim calcmode="lin" valueType="num">
                                      <p:cBhvr>
                                        <p:cTn id="44"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45"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 grpId="0" animBg="1"/>
      <p:bldP spid="41" grpId="0" animBg="1"/>
      <p:bldP spid="6"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zh-CN" altLang="en-US" sz="2000" b="1" dirty="0"/>
                <a:t>拥塞控制的基本方法</a:t>
              </a:r>
            </a:p>
          </p:txBody>
        </p:sp>
      </p:grpSp>
      <p:grpSp>
        <p:nvGrpSpPr>
          <p:cNvPr id="16" name="组合 15">
            <a:extLst>
              <a:ext uri="{FF2B5EF4-FFF2-40B4-BE49-F238E27FC236}">
                <a16:creationId xmlns:a16="http://schemas.microsoft.com/office/drawing/2014/main" id="{FF6E419B-7797-B2A4-ED54-48314042F3AA}"/>
              </a:ext>
            </a:extLst>
          </p:cNvPr>
          <p:cNvGrpSpPr/>
          <p:nvPr/>
        </p:nvGrpSpPr>
        <p:grpSpPr>
          <a:xfrm>
            <a:off x="2036323" y="1369708"/>
            <a:ext cx="8119353" cy="2125764"/>
            <a:chOff x="2036323" y="1369708"/>
            <a:chExt cx="8119353" cy="2125764"/>
          </a:xfrm>
        </p:grpSpPr>
        <p:sp>
          <p:nvSpPr>
            <p:cNvPr id="6" name="矩形 5">
              <a:extLst>
                <a:ext uri="{FF2B5EF4-FFF2-40B4-BE49-F238E27FC236}">
                  <a16:creationId xmlns:a16="http://schemas.microsoft.com/office/drawing/2014/main" id="{8D50B735-F8C1-4F64-0EFC-4B89BC1772D0}"/>
                </a:ext>
              </a:extLst>
            </p:cNvPr>
            <p:cNvSpPr/>
            <p:nvPr/>
          </p:nvSpPr>
          <p:spPr>
            <a:xfrm>
              <a:off x="2036323" y="1369708"/>
              <a:ext cx="8119353" cy="446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进行拥塞控制是需要付出代价的</a:t>
              </a:r>
            </a:p>
          </p:txBody>
        </p:sp>
        <p:sp>
          <p:nvSpPr>
            <p:cNvPr id="7" name="矩形 6">
              <a:extLst>
                <a:ext uri="{FF2B5EF4-FFF2-40B4-BE49-F238E27FC236}">
                  <a16:creationId xmlns:a16="http://schemas.microsoft.com/office/drawing/2014/main" id="{85EB1BB2-3D01-B265-23E4-9950195C5234}"/>
                </a:ext>
              </a:extLst>
            </p:cNvPr>
            <p:cNvSpPr/>
            <p:nvPr/>
          </p:nvSpPr>
          <p:spPr>
            <a:xfrm>
              <a:off x="2036323" y="1815829"/>
              <a:ext cx="8119353" cy="16796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8" name="椭圆 7">
              <a:extLst>
                <a:ext uri="{FF2B5EF4-FFF2-40B4-BE49-F238E27FC236}">
                  <a16:creationId xmlns:a16="http://schemas.microsoft.com/office/drawing/2014/main" id="{78B78F05-93D0-3A23-33B7-3F8FBB2DBBF7}"/>
                </a:ext>
              </a:extLst>
            </p:cNvPr>
            <p:cNvSpPr/>
            <p:nvPr/>
          </p:nvSpPr>
          <p:spPr>
            <a:xfrm>
              <a:off x="2197802" y="2132620"/>
              <a:ext cx="176349" cy="17634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0AE64960-CD7B-5102-DC5E-900C2BED633B}"/>
                </a:ext>
              </a:extLst>
            </p:cNvPr>
            <p:cNvSpPr txBox="1"/>
            <p:nvPr/>
          </p:nvSpPr>
          <p:spPr>
            <a:xfrm>
              <a:off x="2374151" y="2036128"/>
              <a:ext cx="7620047" cy="646331"/>
            </a:xfrm>
            <a:prstGeom prst="rect">
              <a:avLst/>
            </a:prstGeom>
            <a:noFill/>
          </p:spPr>
          <p:txBody>
            <a:bodyPr wrap="square" rtlCol="0">
              <a:spAutoFit/>
            </a:bodyPr>
            <a:lstStyle/>
            <a:p>
              <a:r>
                <a:rPr lang="zh-CN" altLang="en-US" b="1" dirty="0"/>
                <a:t>可能需要在节点之间</a:t>
              </a:r>
              <a:r>
                <a:rPr lang="zh-CN" altLang="en-US" b="1" dirty="0">
                  <a:solidFill>
                    <a:schemeClr val="accent1">
                      <a:lumMod val="75000"/>
                    </a:schemeClr>
                  </a:solidFill>
                </a:rPr>
                <a:t>交换信息和各种命令</a:t>
              </a:r>
              <a:r>
                <a:rPr lang="zh-CN" altLang="en-US" b="1" dirty="0"/>
                <a:t>，以便选择拥塞控制的策略并实施控制，这样会产生额外开销。</a:t>
              </a:r>
            </a:p>
          </p:txBody>
        </p:sp>
        <p:sp>
          <p:nvSpPr>
            <p:cNvPr id="11" name="椭圆 10">
              <a:extLst>
                <a:ext uri="{FF2B5EF4-FFF2-40B4-BE49-F238E27FC236}">
                  <a16:creationId xmlns:a16="http://schemas.microsoft.com/office/drawing/2014/main" id="{B9603157-4324-7D84-0EC9-BF8E23FD2DE7}"/>
                </a:ext>
              </a:extLst>
            </p:cNvPr>
            <p:cNvSpPr/>
            <p:nvPr/>
          </p:nvSpPr>
          <p:spPr>
            <a:xfrm>
              <a:off x="2197802" y="2860573"/>
              <a:ext cx="176349" cy="17634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0C8A7D8-5581-C747-9685-8C2046BD67D1}"/>
                </a:ext>
              </a:extLst>
            </p:cNvPr>
            <p:cNvSpPr txBox="1"/>
            <p:nvPr/>
          </p:nvSpPr>
          <p:spPr>
            <a:xfrm>
              <a:off x="2374151" y="2764081"/>
              <a:ext cx="7620047" cy="646331"/>
            </a:xfrm>
            <a:prstGeom prst="rect">
              <a:avLst/>
            </a:prstGeom>
            <a:noFill/>
          </p:spPr>
          <p:txBody>
            <a:bodyPr wrap="square" rtlCol="0">
              <a:spAutoFit/>
            </a:bodyPr>
            <a:lstStyle/>
            <a:p>
              <a:r>
                <a:rPr lang="zh-CN" altLang="en-US" b="1" dirty="0"/>
                <a:t>可能需要</a:t>
              </a:r>
              <a:r>
                <a:rPr lang="zh-CN" altLang="en-US" b="1" dirty="0">
                  <a:solidFill>
                    <a:schemeClr val="accent1">
                      <a:lumMod val="75000"/>
                    </a:schemeClr>
                  </a:solidFill>
                </a:rPr>
                <a:t>预留一些资源</a:t>
              </a:r>
              <a:r>
                <a:rPr lang="zh-CN" altLang="en-US" b="1" dirty="0"/>
                <a:t>用于特殊用户或特殊情况，这样就降低了网络资源的共享程度。</a:t>
              </a:r>
            </a:p>
          </p:txBody>
        </p:sp>
      </p:grpSp>
      <p:sp>
        <p:nvSpPr>
          <p:cNvPr id="15" name="对话气泡: 圆角矩形 14">
            <a:extLst>
              <a:ext uri="{FF2B5EF4-FFF2-40B4-BE49-F238E27FC236}">
                <a16:creationId xmlns:a16="http://schemas.microsoft.com/office/drawing/2014/main" id="{F66F04AC-9E0C-6C40-DA5E-50FA523E12D5}"/>
              </a:ext>
            </a:extLst>
          </p:cNvPr>
          <p:cNvSpPr/>
          <p:nvPr/>
        </p:nvSpPr>
        <p:spPr>
          <a:xfrm>
            <a:off x="2036322" y="3962016"/>
            <a:ext cx="8119353" cy="1044102"/>
          </a:xfrm>
          <a:prstGeom prst="wedgeRoundRectCallout">
            <a:avLst>
              <a:gd name="adj1" fmla="val -17159"/>
              <a:gd name="adj2" fmla="val -90295"/>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sz="1800" b="1" dirty="0">
                <a:solidFill>
                  <a:schemeClr val="bg1"/>
                </a:solidFill>
                <a:effectLst/>
                <a:latin typeface="+mn-ea"/>
              </a:rPr>
              <a:t>       然而，为了确保网络性能的稳定，不会因为输入负载的增长而导致网络性能的恶化甚至出现崩溃，使用拥塞控制而付出一定的代价是值得的。</a:t>
            </a:r>
            <a:endParaRPr lang="zh-CN" altLang="en-US" b="1" dirty="0">
              <a:solidFill>
                <a:schemeClr val="bg1"/>
              </a:solidFill>
              <a:latin typeface="+mn-ea"/>
            </a:endParaRPr>
          </a:p>
        </p:txBody>
      </p:sp>
    </p:spTree>
    <p:custDataLst>
      <p:tags r:id="rId1"/>
    </p:custDataLst>
    <p:extLst>
      <p:ext uri="{BB962C8B-B14F-4D97-AF65-F5344CB8AC3E}">
        <p14:creationId xmlns:p14="http://schemas.microsoft.com/office/powerpoint/2010/main" val="286098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C8513EC6-75CD-CECB-CB9B-7BBA794ED415}"/>
              </a:ext>
            </a:extLst>
          </p:cNvPr>
          <p:cNvSpPr txBox="1"/>
          <p:nvPr/>
        </p:nvSpPr>
        <p:spPr>
          <a:xfrm>
            <a:off x="6838406" y="5837479"/>
            <a:ext cx="2821577" cy="646331"/>
          </a:xfrm>
          <a:prstGeom prst="rect">
            <a:avLst/>
          </a:prstGeom>
          <a:noFill/>
        </p:spPr>
        <p:txBody>
          <a:bodyPr wrap="square" rtlCol="0">
            <a:spAutoFit/>
          </a:bodyPr>
          <a:lstStyle/>
          <a:p>
            <a:r>
              <a:rPr lang="zh-CN" altLang="en-US" b="1" dirty="0"/>
              <a:t>只知道</a:t>
            </a:r>
            <a:r>
              <a:rPr lang="en-US" altLang="zh-CN" b="1" dirty="0"/>
              <a:t>Web</a:t>
            </a:r>
            <a:r>
              <a:rPr lang="zh-CN" altLang="en-US" b="1" dirty="0"/>
              <a:t>服务器的域名</a:t>
            </a:r>
            <a:endParaRPr lang="en-US" altLang="zh-CN" b="1" dirty="0"/>
          </a:p>
          <a:p>
            <a:r>
              <a:rPr lang="zh-CN" altLang="en-US" b="1" dirty="0"/>
              <a:t>而不知道相应的</a:t>
            </a:r>
            <a:r>
              <a:rPr lang="en-US" altLang="zh-CN" b="1" dirty="0"/>
              <a:t>IP</a:t>
            </a:r>
            <a:r>
              <a:rPr lang="zh-CN" altLang="en-US" b="1" dirty="0"/>
              <a:t>地址</a:t>
            </a:r>
          </a:p>
        </p:txBody>
      </p:sp>
      <p:sp>
        <p:nvSpPr>
          <p:cNvPr id="109" name="文本框 108">
            <a:extLst>
              <a:ext uri="{FF2B5EF4-FFF2-40B4-BE49-F238E27FC236}">
                <a16:creationId xmlns:a16="http://schemas.microsoft.com/office/drawing/2014/main" id="{C3441686-2E25-FC0D-D3EA-11FA42ABABAC}"/>
              </a:ext>
            </a:extLst>
          </p:cNvPr>
          <p:cNvSpPr txBox="1"/>
          <p:nvPr/>
        </p:nvSpPr>
        <p:spPr>
          <a:xfrm>
            <a:off x="1496924" y="2228588"/>
            <a:ext cx="3170461" cy="369332"/>
          </a:xfrm>
          <a:prstGeom prst="rect">
            <a:avLst/>
          </a:prstGeom>
          <a:noFill/>
        </p:spPr>
        <p:txBody>
          <a:bodyPr wrap="square" rtlCol="0">
            <a:spAutoFit/>
          </a:bodyPr>
          <a:lstStyle/>
          <a:p>
            <a:pPr algn="ctr"/>
            <a:r>
              <a:rPr lang="en-US" altLang="zh-CN" b="1" dirty="0"/>
              <a:t>192.168.0.3 ↔ www.porttest.net</a:t>
            </a:r>
            <a:endParaRPr lang="zh-CN" altLang="en-US"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7491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99031" y="898245"/>
              <a:ext cx="5517430" cy="400110"/>
            </a:xfrm>
            <a:prstGeom prst="rect">
              <a:avLst/>
            </a:prstGeom>
            <a:noFill/>
          </p:spPr>
          <p:txBody>
            <a:bodyPr wrap="square" rtlCol="0">
              <a:spAutoFit/>
            </a:bodyPr>
            <a:lstStyle/>
            <a:p>
              <a:r>
                <a:rPr lang="zh-CN" altLang="en-US" sz="2000" b="1" dirty="0"/>
                <a:t>运输层端口号应用举例</a:t>
              </a:r>
            </a:p>
          </p:txBody>
        </p:sp>
      </p:grpSp>
      <p:grpSp>
        <p:nvGrpSpPr>
          <p:cNvPr id="15" name="组合 14">
            <a:extLst>
              <a:ext uri="{FF2B5EF4-FFF2-40B4-BE49-F238E27FC236}">
                <a16:creationId xmlns:a16="http://schemas.microsoft.com/office/drawing/2014/main" id="{96AA0463-360A-6EA1-6F50-2E1FFF640334}"/>
              </a:ext>
            </a:extLst>
          </p:cNvPr>
          <p:cNvGrpSpPr/>
          <p:nvPr/>
        </p:nvGrpSpPr>
        <p:grpSpPr>
          <a:xfrm>
            <a:off x="4078674" y="1259822"/>
            <a:ext cx="4037173" cy="5223988"/>
            <a:chOff x="4078674" y="1076948"/>
            <a:chExt cx="4037173" cy="5223988"/>
          </a:xfrm>
        </p:grpSpPr>
        <p:sp>
          <p:nvSpPr>
            <p:cNvPr id="98" name="文本框 97">
              <a:extLst>
                <a:ext uri="{FF2B5EF4-FFF2-40B4-BE49-F238E27FC236}">
                  <a16:creationId xmlns:a16="http://schemas.microsoft.com/office/drawing/2014/main" id="{0D381539-7F20-1C86-B0C6-F566DC352BED}"/>
                </a:ext>
              </a:extLst>
            </p:cNvPr>
            <p:cNvSpPr txBox="1"/>
            <p:nvPr/>
          </p:nvSpPr>
          <p:spPr>
            <a:xfrm>
              <a:off x="5161324" y="5654605"/>
              <a:ext cx="1743891" cy="646331"/>
            </a:xfrm>
            <a:prstGeom prst="rect">
              <a:avLst/>
            </a:prstGeom>
            <a:noFill/>
          </p:spPr>
          <p:txBody>
            <a:bodyPr wrap="square" rtlCol="0">
              <a:spAutoFit/>
            </a:bodyPr>
            <a:lstStyle/>
            <a:p>
              <a:pPr algn="ctr"/>
              <a:r>
                <a:rPr lang="zh-CN" altLang="en-US" b="1" dirty="0"/>
                <a:t>用户</a:t>
              </a:r>
              <a:r>
                <a:rPr lang="en-US" altLang="zh-CN" b="1" dirty="0"/>
                <a:t>PC</a:t>
              </a:r>
            </a:p>
            <a:p>
              <a:pPr algn="ctr"/>
              <a:r>
                <a:rPr lang="en-US" altLang="zh-CN" b="1" dirty="0"/>
                <a:t>192.168.0.1</a:t>
              </a:r>
              <a:endParaRPr lang="zh-CN" altLang="en-US" b="1" dirty="0"/>
            </a:p>
          </p:txBody>
        </p:sp>
        <p:sp>
          <p:nvSpPr>
            <p:cNvPr id="99" name="文本框 98">
              <a:extLst>
                <a:ext uri="{FF2B5EF4-FFF2-40B4-BE49-F238E27FC236}">
                  <a16:creationId xmlns:a16="http://schemas.microsoft.com/office/drawing/2014/main" id="{466ACEBE-8AB3-3B6A-65BA-9FAAEB312F69}"/>
                </a:ext>
              </a:extLst>
            </p:cNvPr>
            <p:cNvSpPr txBox="1"/>
            <p:nvPr/>
          </p:nvSpPr>
          <p:spPr>
            <a:xfrm>
              <a:off x="4876120" y="3409434"/>
              <a:ext cx="1041356" cy="369332"/>
            </a:xfrm>
            <a:prstGeom prst="rect">
              <a:avLst/>
            </a:prstGeom>
            <a:noFill/>
          </p:spPr>
          <p:txBody>
            <a:bodyPr wrap="square" rtlCol="0">
              <a:spAutoFit/>
            </a:bodyPr>
            <a:lstStyle/>
            <a:p>
              <a:pPr algn="ctr"/>
              <a:r>
                <a:rPr lang="zh-CN" altLang="en-US" b="1" dirty="0"/>
                <a:t>交换机</a:t>
              </a:r>
            </a:p>
          </p:txBody>
        </p:sp>
        <p:cxnSp>
          <p:nvCxnSpPr>
            <p:cNvPr id="10" name="直接连接符 9">
              <a:extLst>
                <a:ext uri="{FF2B5EF4-FFF2-40B4-BE49-F238E27FC236}">
                  <a16:creationId xmlns:a16="http://schemas.microsoft.com/office/drawing/2014/main" id="{31F52B88-4EA9-D177-22D2-C31B2FB14BBD}"/>
                </a:ext>
              </a:extLst>
            </p:cNvPr>
            <p:cNvCxnSpPr/>
            <p:nvPr/>
          </p:nvCxnSpPr>
          <p:spPr>
            <a:xfrm flipH="1" flipV="1">
              <a:off x="4950619" y="2129246"/>
              <a:ext cx="1145381" cy="1464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D34BB6B-1A40-BBF2-4E2A-B72022706299}"/>
                </a:ext>
              </a:extLst>
            </p:cNvPr>
            <p:cNvCxnSpPr>
              <a:cxnSpLocks/>
            </p:cNvCxnSpPr>
            <p:nvPr/>
          </p:nvCxnSpPr>
          <p:spPr>
            <a:xfrm flipV="1">
              <a:off x="6094251" y="2031938"/>
              <a:ext cx="1141111" cy="1562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8785C98-E6DB-5305-9111-84DC4FDE5160}"/>
                </a:ext>
              </a:extLst>
            </p:cNvPr>
            <p:cNvCxnSpPr/>
            <p:nvPr/>
          </p:nvCxnSpPr>
          <p:spPr>
            <a:xfrm>
              <a:off x="6096000" y="3690257"/>
              <a:ext cx="0" cy="16720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0" name="图形 89">
              <a:extLst>
                <a:ext uri="{FF2B5EF4-FFF2-40B4-BE49-F238E27FC236}">
                  <a16:creationId xmlns:a16="http://schemas.microsoft.com/office/drawing/2014/main" id="{F54E475D-6DEB-D1CA-C3DE-43B893B25A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15286" y="3312126"/>
              <a:ext cx="563948" cy="563948"/>
            </a:xfrm>
            <a:prstGeom prst="rect">
              <a:avLst/>
            </a:prstGeom>
          </p:spPr>
        </p:pic>
        <p:pic>
          <p:nvPicPr>
            <p:cNvPr id="92" name="图形 91">
              <a:extLst>
                <a:ext uri="{FF2B5EF4-FFF2-40B4-BE49-F238E27FC236}">
                  <a16:creationId xmlns:a16="http://schemas.microsoft.com/office/drawing/2014/main" id="{8D958ECF-D10F-8815-55AF-75CF95B972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73853" y="4959339"/>
              <a:ext cx="718834" cy="695266"/>
            </a:xfrm>
            <a:prstGeom prst="rect">
              <a:avLst/>
            </a:prstGeom>
          </p:spPr>
        </p:pic>
        <p:grpSp>
          <p:nvGrpSpPr>
            <p:cNvPr id="8" name="组合 7">
              <a:extLst>
                <a:ext uri="{FF2B5EF4-FFF2-40B4-BE49-F238E27FC236}">
                  <a16:creationId xmlns:a16="http://schemas.microsoft.com/office/drawing/2014/main" id="{AE8F5488-4613-A2E4-955E-DB8A18EF990D}"/>
                </a:ext>
              </a:extLst>
            </p:cNvPr>
            <p:cNvGrpSpPr/>
            <p:nvPr/>
          </p:nvGrpSpPr>
          <p:grpSpPr>
            <a:xfrm>
              <a:off x="4078674" y="1076948"/>
              <a:ext cx="1743891" cy="1318284"/>
              <a:chOff x="3530459" y="1102890"/>
              <a:chExt cx="1743891" cy="1318284"/>
            </a:xfrm>
          </p:grpSpPr>
          <p:pic>
            <p:nvPicPr>
              <p:cNvPr id="91" name="图形 90">
                <a:extLst>
                  <a:ext uri="{FF2B5EF4-FFF2-40B4-BE49-F238E27FC236}">
                    <a16:creationId xmlns:a16="http://schemas.microsoft.com/office/drawing/2014/main" id="{A53D0167-3BB9-7D8E-4EBB-4AA4191122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20431" y="1680992"/>
                <a:ext cx="563948" cy="740182"/>
              </a:xfrm>
              <a:prstGeom prst="rect">
                <a:avLst/>
              </a:prstGeom>
            </p:spPr>
          </p:pic>
          <p:sp>
            <p:nvSpPr>
              <p:cNvPr id="5" name="文本框 4">
                <a:extLst>
                  <a:ext uri="{FF2B5EF4-FFF2-40B4-BE49-F238E27FC236}">
                    <a16:creationId xmlns:a16="http://schemas.microsoft.com/office/drawing/2014/main" id="{E45628C3-7E11-4CA5-DFDD-1FF8B7C5C171}"/>
                  </a:ext>
                </a:extLst>
              </p:cNvPr>
              <p:cNvSpPr txBox="1"/>
              <p:nvPr/>
            </p:nvSpPr>
            <p:spPr>
              <a:xfrm>
                <a:off x="3530459" y="1102890"/>
                <a:ext cx="1743891" cy="646331"/>
              </a:xfrm>
              <a:prstGeom prst="rect">
                <a:avLst/>
              </a:prstGeom>
              <a:noFill/>
            </p:spPr>
            <p:txBody>
              <a:bodyPr wrap="square" rtlCol="0">
                <a:spAutoFit/>
              </a:bodyPr>
              <a:lstStyle/>
              <a:p>
                <a:pPr algn="ctr"/>
                <a:r>
                  <a:rPr lang="en-US" altLang="zh-CN" b="1" dirty="0"/>
                  <a:t>DNS</a:t>
                </a:r>
                <a:r>
                  <a:rPr lang="zh-CN" altLang="en-US" b="1" dirty="0"/>
                  <a:t>服务器</a:t>
                </a:r>
                <a:endParaRPr lang="en-US" altLang="zh-CN" b="1" dirty="0"/>
              </a:p>
              <a:p>
                <a:pPr algn="ctr"/>
                <a:r>
                  <a:rPr lang="en-US" altLang="zh-CN" b="1" dirty="0"/>
                  <a:t>192.168.0.2</a:t>
                </a:r>
                <a:endParaRPr lang="zh-CN" altLang="en-US" b="1" dirty="0"/>
              </a:p>
            </p:txBody>
          </p:sp>
        </p:grpSp>
        <p:grpSp>
          <p:nvGrpSpPr>
            <p:cNvPr id="7" name="组合 6">
              <a:extLst>
                <a:ext uri="{FF2B5EF4-FFF2-40B4-BE49-F238E27FC236}">
                  <a16:creationId xmlns:a16="http://schemas.microsoft.com/office/drawing/2014/main" id="{BBE919E6-893B-3866-F6F2-A40F9FDEB4EB}"/>
                </a:ext>
              </a:extLst>
            </p:cNvPr>
            <p:cNvGrpSpPr/>
            <p:nvPr/>
          </p:nvGrpSpPr>
          <p:grpSpPr>
            <a:xfrm>
              <a:off x="6371956" y="1076948"/>
              <a:ext cx="1743891" cy="1318284"/>
              <a:chOff x="6917652" y="1102890"/>
              <a:chExt cx="1743891" cy="1318284"/>
            </a:xfrm>
          </p:grpSpPr>
          <p:pic>
            <p:nvPicPr>
              <p:cNvPr id="89" name="图形 88">
                <a:extLst>
                  <a:ext uri="{FF2B5EF4-FFF2-40B4-BE49-F238E27FC236}">
                    <a16:creationId xmlns:a16="http://schemas.microsoft.com/office/drawing/2014/main" id="{812FF7A7-BA2E-4E36-1FA0-2D4AD1235C6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07623" y="1680992"/>
                <a:ext cx="563948" cy="740182"/>
              </a:xfrm>
              <a:prstGeom prst="rect">
                <a:avLst/>
              </a:prstGeom>
            </p:spPr>
          </p:pic>
          <p:sp>
            <p:nvSpPr>
              <p:cNvPr id="94" name="文本框 93">
                <a:extLst>
                  <a:ext uri="{FF2B5EF4-FFF2-40B4-BE49-F238E27FC236}">
                    <a16:creationId xmlns:a16="http://schemas.microsoft.com/office/drawing/2014/main" id="{1EFF128A-7D23-DD03-8ABB-E10CFB662A14}"/>
                  </a:ext>
                </a:extLst>
              </p:cNvPr>
              <p:cNvSpPr txBox="1"/>
              <p:nvPr/>
            </p:nvSpPr>
            <p:spPr>
              <a:xfrm>
                <a:off x="6917652" y="1102890"/>
                <a:ext cx="1743891" cy="646331"/>
              </a:xfrm>
              <a:prstGeom prst="rect">
                <a:avLst/>
              </a:prstGeom>
              <a:noFill/>
            </p:spPr>
            <p:txBody>
              <a:bodyPr wrap="square" rtlCol="0">
                <a:spAutoFit/>
              </a:bodyPr>
              <a:lstStyle/>
              <a:p>
                <a:pPr algn="ctr"/>
                <a:r>
                  <a:rPr lang="en-US" altLang="zh-CN" b="1" dirty="0"/>
                  <a:t>Web</a:t>
                </a:r>
                <a:r>
                  <a:rPr lang="zh-CN" altLang="en-US" b="1" dirty="0"/>
                  <a:t>服务器</a:t>
                </a:r>
                <a:endParaRPr lang="en-US" altLang="zh-CN" b="1" dirty="0"/>
              </a:p>
              <a:p>
                <a:pPr algn="ctr"/>
                <a:r>
                  <a:rPr lang="en-US" altLang="zh-CN" b="1" dirty="0"/>
                  <a:t>192.168.0.3</a:t>
                </a:r>
                <a:endParaRPr lang="zh-CN" altLang="en-US" b="1" dirty="0"/>
              </a:p>
            </p:txBody>
          </p:sp>
        </p:grpSp>
      </p:grpSp>
      <p:sp>
        <p:nvSpPr>
          <p:cNvPr id="16" name="文本框 15">
            <a:extLst>
              <a:ext uri="{FF2B5EF4-FFF2-40B4-BE49-F238E27FC236}">
                <a16:creationId xmlns:a16="http://schemas.microsoft.com/office/drawing/2014/main" id="{69C10757-B9CA-0344-E8DE-D33C10A0196A}"/>
              </a:ext>
            </a:extLst>
          </p:cNvPr>
          <p:cNvSpPr txBox="1"/>
          <p:nvPr/>
        </p:nvSpPr>
        <p:spPr>
          <a:xfrm>
            <a:off x="8053252" y="1499951"/>
            <a:ext cx="2005148" cy="369332"/>
          </a:xfrm>
          <a:prstGeom prst="rect">
            <a:avLst/>
          </a:prstGeom>
          <a:noFill/>
        </p:spPr>
        <p:txBody>
          <a:bodyPr wrap="square" rtlCol="0">
            <a:spAutoFit/>
          </a:bodyPr>
          <a:lstStyle/>
          <a:p>
            <a:r>
              <a:rPr lang="en-US" altLang="zh-CN" b="1" dirty="0"/>
              <a:t>www.porttest.net</a:t>
            </a:r>
            <a:endParaRPr lang="zh-CN" altLang="en-US" b="1" dirty="0"/>
          </a:p>
        </p:txBody>
      </p:sp>
      <p:grpSp>
        <p:nvGrpSpPr>
          <p:cNvPr id="25" name="组合 24">
            <a:extLst>
              <a:ext uri="{FF2B5EF4-FFF2-40B4-BE49-F238E27FC236}">
                <a16:creationId xmlns:a16="http://schemas.microsoft.com/office/drawing/2014/main" id="{C11361A0-7008-94A9-A7DC-51067F76FC1C}"/>
              </a:ext>
            </a:extLst>
          </p:cNvPr>
          <p:cNvGrpSpPr/>
          <p:nvPr/>
        </p:nvGrpSpPr>
        <p:grpSpPr>
          <a:xfrm>
            <a:off x="2118244" y="2578106"/>
            <a:ext cx="3386035" cy="2911740"/>
            <a:chOff x="2118244" y="2480138"/>
            <a:chExt cx="3386035" cy="2911740"/>
          </a:xfrm>
        </p:grpSpPr>
        <p:cxnSp>
          <p:nvCxnSpPr>
            <p:cNvPr id="21" name="连接符: 曲线 20">
              <a:extLst>
                <a:ext uri="{FF2B5EF4-FFF2-40B4-BE49-F238E27FC236}">
                  <a16:creationId xmlns:a16="http://schemas.microsoft.com/office/drawing/2014/main" id="{0B5C8EDE-3BE7-2DD7-70FF-966B157F8040}"/>
                </a:ext>
              </a:extLst>
            </p:cNvPr>
            <p:cNvCxnSpPr>
              <a:cxnSpLocks/>
            </p:cNvCxnSpPr>
            <p:nvPr/>
          </p:nvCxnSpPr>
          <p:spPr>
            <a:xfrm rot="10800000">
              <a:off x="4781046" y="2480138"/>
              <a:ext cx="723233" cy="2911740"/>
            </a:xfrm>
            <a:prstGeom prst="curvedConnector2">
              <a:avLst/>
            </a:prstGeom>
            <a:ln w="3810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31F10F7-CF12-E247-4C56-721D6D7110B9}"/>
                </a:ext>
              </a:extLst>
            </p:cNvPr>
            <p:cNvSpPr txBox="1"/>
            <p:nvPr/>
          </p:nvSpPr>
          <p:spPr>
            <a:xfrm>
              <a:off x="2118244" y="3297954"/>
              <a:ext cx="2701046" cy="646331"/>
            </a:xfrm>
            <a:prstGeom prst="rect">
              <a:avLst/>
            </a:prstGeom>
            <a:noFill/>
          </p:spPr>
          <p:txBody>
            <a:bodyPr wrap="square" rtlCol="0">
              <a:spAutoFit/>
            </a:bodyPr>
            <a:lstStyle/>
            <a:p>
              <a:r>
                <a:rPr lang="zh-CN" altLang="en-US" b="1" dirty="0"/>
                <a:t>❶ 通过</a:t>
              </a:r>
              <a:r>
                <a:rPr lang="en-US" altLang="zh-CN" b="1" dirty="0"/>
                <a:t>Web</a:t>
              </a:r>
              <a:r>
                <a:rPr lang="zh-CN" altLang="en-US" b="1" dirty="0"/>
                <a:t>服务器的域名</a:t>
              </a:r>
              <a:endParaRPr lang="en-US" altLang="zh-CN" b="1" dirty="0"/>
            </a:p>
            <a:p>
              <a:r>
                <a:rPr lang="en-US" altLang="zh-CN" b="1" dirty="0"/>
                <a:t>     </a:t>
              </a:r>
              <a:r>
                <a:rPr lang="zh-CN" altLang="en-US" b="1" dirty="0"/>
                <a:t>获取其相应的</a:t>
              </a:r>
              <a:r>
                <a:rPr lang="en-US" altLang="zh-CN" b="1" dirty="0"/>
                <a:t>IP</a:t>
              </a:r>
              <a:r>
                <a:rPr lang="zh-CN" altLang="en-US" b="1" dirty="0"/>
                <a:t>地址</a:t>
              </a:r>
            </a:p>
          </p:txBody>
        </p:sp>
      </p:grpSp>
      <p:grpSp>
        <p:nvGrpSpPr>
          <p:cNvPr id="26" name="组合 25">
            <a:extLst>
              <a:ext uri="{FF2B5EF4-FFF2-40B4-BE49-F238E27FC236}">
                <a16:creationId xmlns:a16="http://schemas.microsoft.com/office/drawing/2014/main" id="{9F7FD980-9133-75AD-A377-9A776B346698}"/>
              </a:ext>
            </a:extLst>
          </p:cNvPr>
          <p:cNvGrpSpPr/>
          <p:nvPr/>
        </p:nvGrpSpPr>
        <p:grpSpPr>
          <a:xfrm>
            <a:off x="6392687" y="2578106"/>
            <a:ext cx="3765982" cy="2911740"/>
            <a:chOff x="6392687" y="2578106"/>
            <a:chExt cx="3765982" cy="2911740"/>
          </a:xfrm>
        </p:grpSpPr>
        <p:cxnSp>
          <p:nvCxnSpPr>
            <p:cNvPr id="115" name="连接符: 曲线 114">
              <a:extLst>
                <a:ext uri="{FF2B5EF4-FFF2-40B4-BE49-F238E27FC236}">
                  <a16:creationId xmlns:a16="http://schemas.microsoft.com/office/drawing/2014/main" id="{B6DFCE9D-3D34-5004-31EF-DD3C85D04066}"/>
                </a:ext>
              </a:extLst>
            </p:cNvPr>
            <p:cNvCxnSpPr>
              <a:cxnSpLocks/>
              <a:stCxn id="92" idx="3"/>
              <a:endCxn id="89" idx="2"/>
            </p:cNvCxnSpPr>
            <p:nvPr/>
          </p:nvCxnSpPr>
          <p:spPr>
            <a:xfrm flipV="1">
              <a:off x="6392687" y="2578106"/>
              <a:ext cx="851214" cy="2911740"/>
            </a:xfrm>
            <a:prstGeom prst="curvedConnector2">
              <a:avLst/>
            </a:prstGeom>
            <a:ln w="3810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85B4534E-35E3-BAD6-BF5C-A236577F647A}"/>
                </a:ext>
              </a:extLst>
            </p:cNvPr>
            <p:cNvSpPr txBox="1"/>
            <p:nvPr/>
          </p:nvSpPr>
          <p:spPr>
            <a:xfrm>
              <a:off x="7243901" y="3387644"/>
              <a:ext cx="2914768" cy="646331"/>
            </a:xfrm>
            <a:prstGeom prst="rect">
              <a:avLst/>
            </a:prstGeom>
            <a:noFill/>
          </p:spPr>
          <p:txBody>
            <a:bodyPr wrap="square" rtlCol="0">
              <a:spAutoFit/>
            </a:bodyPr>
            <a:lstStyle/>
            <a:p>
              <a:r>
                <a:rPr lang="zh-CN" altLang="en-US" b="1" dirty="0"/>
                <a:t>❷ 通过</a:t>
              </a:r>
              <a:r>
                <a:rPr lang="en-US" altLang="zh-CN" b="1" dirty="0"/>
                <a:t>Web</a:t>
              </a:r>
              <a:r>
                <a:rPr lang="zh-CN" altLang="en-US" b="1" dirty="0"/>
                <a:t>服务器的</a:t>
              </a:r>
              <a:r>
                <a:rPr lang="en-US" altLang="zh-CN" b="1" dirty="0"/>
                <a:t>IP</a:t>
              </a:r>
              <a:r>
                <a:rPr lang="zh-CN" altLang="en-US" b="1" dirty="0"/>
                <a:t>地址</a:t>
              </a:r>
              <a:endParaRPr lang="en-US" altLang="zh-CN" b="1" dirty="0"/>
            </a:p>
            <a:p>
              <a:r>
                <a:rPr lang="en-US" altLang="zh-CN" b="1" dirty="0"/>
                <a:t>      </a:t>
              </a:r>
              <a:r>
                <a:rPr lang="zh-CN" altLang="en-US" b="1" dirty="0"/>
                <a:t>访问</a:t>
              </a:r>
              <a:r>
                <a:rPr lang="en-US" altLang="zh-CN" b="1" dirty="0"/>
                <a:t>Web</a:t>
              </a:r>
              <a:r>
                <a:rPr lang="zh-CN" altLang="en-US" b="1" dirty="0"/>
                <a:t>服务器</a:t>
              </a:r>
            </a:p>
          </p:txBody>
        </p:sp>
      </p:grpSp>
      <p:sp>
        <p:nvSpPr>
          <p:cNvPr id="27" name="矩形 26">
            <a:extLst>
              <a:ext uri="{FF2B5EF4-FFF2-40B4-BE49-F238E27FC236}">
                <a16:creationId xmlns:a16="http://schemas.microsoft.com/office/drawing/2014/main" id="{4345F444-3D24-AFDA-9265-7D6776413CE4}"/>
              </a:ext>
            </a:extLst>
          </p:cNvPr>
          <p:cNvSpPr/>
          <p:nvPr/>
        </p:nvSpPr>
        <p:spPr>
          <a:xfrm>
            <a:off x="335827" y="4208557"/>
            <a:ext cx="4514490" cy="215900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zh-CN" altLang="en-US" sz="1600" b="1" dirty="0"/>
              <a:t>说明：</a:t>
            </a:r>
            <a:endParaRPr lang="en-US" altLang="zh-CN" sz="1600" b="1" dirty="0"/>
          </a:p>
          <a:p>
            <a:pPr marL="342900" indent="-342900">
              <a:buFont typeface="+mj-lt"/>
              <a:buAutoNum type="arabicPeriod"/>
            </a:pPr>
            <a:r>
              <a:rPr lang="zh-CN" altLang="en-US" sz="1600" b="1"/>
              <a:t>对于本应用实例，同学们应</a:t>
            </a:r>
            <a:r>
              <a:rPr lang="zh-CN" altLang="en-US" sz="1600" b="1" dirty="0"/>
              <a:t>将重点放在端口号、</a:t>
            </a:r>
            <a:r>
              <a:rPr lang="en-US" altLang="zh-CN" sz="1600" b="1" dirty="0"/>
              <a:t>TCP/IP</a:t>
            </a:r>
            <a:r>
              <a:rPr lang="zh-CN" altLang="en-US" sz="1600" b="1" dirty="0"/>
              <a:t>应用层常用协议所使用的运输层协议（</a:t>
            </a:r>
            <a:r>
              <a:rPr lang="en-US" altLang="zh-CN" sz="1600" b="1" dirty="0"/>
              <a:t>UDP</a:t>
            </a:r>
            <a:r>
              <a:rPr lang="zh-CN" altLang="en-US" sz="1600" b="1" dirty="0"/>
              <a:t>和</a:t>
            </a:r>
            <a:r>
              <a:rPr lang="en-US" altLang="zh-CN" sz="1600" b="1" dirty="0"/>
              <a:t>TCP</a:t>
            </a:r>
            <a:r>
              <a:rPr lang="zh-CN" altLang="en-US" sz="1600" b="1" dirty="0"/>
              <a:t>）和熟知端口号上。</a:t>
            </a:r>
            <a:endParaRPr lang="en-US" altLang="zh-CN" sz="1600" b="1" dirty="0"/>
          </a:p>
          <a:p>
            <a:pPr marL="342900" indent="-342900">
              <a:buFont typeface="+mj-lt"/>
              <a:buAutoNum type="arabicPeriod"/>
            </a:pPr>
            <a:r>
              <a:rPr lang="zh-CN" altLang="en-US" sz="1600" b="1" dirty="0"/>
              <a:t>为了简单起见，在本应用实例中省略了很多相关过程。例如，之前曾介绍过的地址解析协议</a:t>
            </a:r>
            <a:r>
              <a:rPr lang="en-US" altLang="zh-CN" sz="1600" b="1" dirty="0"/>
              <a:t>ARP</a:t>
            </a:r>
            <a:r>
              <a:rPr lang="zh-CN" altLang="en-US" sz="1600" b="1" dirty="0"/>
              <a:t>，以及后续将介绍的</a:t>
            </a:r>
            <a:r>
              <a:rPr lang="en-US" altLang="zh-CN" sz="1600" b="1" dirty="0"/>
              <a:t>TCP</a:t>
            </a:r>
            <a:r>
              <a:rPr lang="zh-CN" altLang="en-US" sz="1600" b="1" dirty="0"/>
              <a:t>连接管理、相关应用层协议的工作原理等。</a:t>
            </a:r>
            <a:endParaRPr lang="en-US" altLang="zh-CN" sz="1600" b="1" dirty="0"/>
          </a:p>
        </p:txBody>
      </p:sp>
    </p:spTree>
    <p:custDataLst>
      <p:tags r:id="rId1"/>
    </p:custDataLst>
    <p:extLst>
      <p:ext uri="{BB962C8B-B14F-4D97-AF65-F5344CB8AC3E}">
        <p14:creationId xmlns:p14="http://schemas.microsoft.com/office/powerpoint/2010/main" val="392238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800" decel="100000"/>
                                        <p:tgtEl>
                                          <p:spTgt spid="15"/>
                                        </p:tgtEl>
                                      </p:cBhvr>
                                    </p:animEffect>
                                    <p:anim calcmode="lin" valueType="num">
                                      <p:cBhvr>
                                        <p:cTn id="14" dur="800" decel="100000" fill="hold"/>
                                        <p:tgtEl>
                                          <p:spTgt spid="15"/>
                                        </p:tgtEl>
                                        <p:attrNameLst>
                                          <p:attrName>style.rotation</p:attrName>
                                        </p:attrNameLst>
                                      </p:cBhvr>
                                      <p:tavLst>
                                        <p:tav tm="0">
                                          <p:val>
                                            <p:fltVal val="-90"/>
                                          </p:val>
                                        </p:tav>
                                        <p:tav tm="100000">
                                          <p:val>
                                            <p:fltVal val="0"/>
                                          </p:val>
                                        </p:tav>
                                      </p:tavLst>
                                    </p:anim>
                                    <p:anim calcmode="lin" valueType="num">
                                      <p:cBhvr>
                                        <p:cTn id="15" dur="800" decel="100000" fill="hold"/>
                                        <p:tgtEl>
                                          <p:spTgt spid="15"/>
                                        </p:tgtEl>
                                        <p:attrNameLst>
                                          <p:attrName>ppt_x</p:attrName>
                                        </p:attrNameLst>
                                      </p:cBhvr>
                                      <p:tavLst>
                                        <p:tav tm="0">
                                          <p:val>
                                            <p:strVal val="#ppt_x+0.4"/>
                                          </p:val>
                                        </p:tav>
                                        <p:tav tm="100000">
                                          <p:val>
                                            <p:strVal val="#ppt_x-0.05"/>
                                          </p:val>
                                        </p:tav>
                                      </p:tavLst>
                                    </p:anim>
                                    <p:anim calcmode="lin" valueType="num">
                                      <p:cBhvr>
                                        <p:cTn id="16" dur="800" decel="100000" fill="hold"/>
                                        <p:tgtEl>
                                          <p:spTgt spid="15"/>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p:tgtEl>
                                          <p:spTgt spid="16"/>
                                        </p:tgtEl>
                                        <p:attrNameLst>
                                          <p:attrName>ppt_x</p:attrName>
                                        </p:attrNameLst>
                                      </p:cBhvr>
                                      <p:tavLst>
                                        <p:tav tm="0">
                                          <p:val>
                                            <p:strVal val="#ppt_x-#ppt_w*1.125000"/>
                                          </p:val>
                                        </p:tav>
                                        <p:tav tm="100000">
                                          <p:val>
                                            <p:strVal val="#ppt_x"/>
                                          </p:val>
                                        </p:tav>
                                      </p:tavLst>
                                    </p:anim>
                                    <p:animEffect transition="in" filter="wipe(right)">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2" fill="hold" grpId="0" nodeType="clickEffect">
                                  <p:stCondLst>
                                    <p:cond delay="0"/>
                                  </p:stCondLst>
                                  <p:childTnLst>
                                    <p:set>
                                      <p:cBhvr>
                                        <p:cTn id="28" dur="1" fill="hold">
                                          <p:stCondLst>
                                            <p:cond delay="0"/>
                                          </p:stCondLst>
                                        </p:cTn>
                                        <p:tgtEl>
                                          <p:spTgt spid="109"/>
                                        </p:tgtEl>
                                        <p:attrNameLst>
                                          <p:attrName>style.visibility</p:attrName>
                                        </p:attrNameLst>
                                      </p:cBhvr>
                                      <p:to>
                                        <p:strVal val="visible"/>
                                      </p:to>
                                    </p:set>
                                    <p:anim calcmode="lin" valueType="num">
                                      <p:cBhvr additive="base">
                                        <p:cTn id="29" dur="500"/>
                                        <p:tgtEl>
                                          <p:spTgt spid="109"/>
                                        </p:tgtEl>
                                        <p:attrNameLst>
                                          <p:attrName>ppt_x</p:attrName>
                                        </p:attrNameLst>
                                      </p:cBhvr>
                                      <p:tavLst>
                                        <p:tav tm="0">
                                          <p:val>
                                            <p:strVal val="#ppt_x+#ppt_w*1.125000"/>
                                          </p:val>
                                        </p:tav>
                                        <p:tav tm="100000">
                                          <p:val>
                                            <p:strVal val="#ppt_x"/>
                                          </p:val>
                                        </p:tav>
                                      </p:tavLst>
                                    </p:anim>
                                    <p:animEffect transition="in" filter="wipe(left)">
                                      <p:cBhvr>
                                        <p:cTn id="30" dur="500"/>
                                        <p:tgtEl>
                                          <p:spTgt spid="109"/>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p:tgtEl>
                                          <p:spTgt spid="17"/>
                                        </p:tgtEl>
                                        <p:attrNameLst>
                                          <p:attrName>ppt_x</p:attrName>
                                        </p:attrNameLst>
                                      </p:cBhvr>
                                      <p:tavLst>
                                        <p:tav tm="0">
                                          <p:val>
                                            <p:strVal val="#ppt_x-#ppt_w*1.125000"/>
                                          </p:val>
                                        </p:tav>
                                        <p:tav tm="100000">
                                          <p:val>
                                            <p:strVal val="#ppt_x"/>
                                          </p:val>
                                        </p:tav>
                                      </p:tavLst>
                                    </p:anim>
                                    <p:animEffect transition="in" filter="wipe(right)">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p:cTn id="41" dur="500" fill="hold"/>
                                        <p:tgtEl>
                                          <p:spTgt spid="25"/>
                                        </p:tgtEl>
                                        <p:attrNameLst>
                                          <p:attrName>ppt_w</p:attrName>
                                        </p:attrNameLst>
                                      </p:cBhvr>
                                      <p:tavLst>
                                        <p:tav tm="0">
                                          <p:val>
                                            <p:fltVal val="0"/>
                                          </p:val>
                                        </p:tav>
                                        <p:tav tm="100000">
                                          <p:val>
                                            <p:strVal val="#ppt_w"/>
                                          </p:val>
                                        </p:tav>
                                      </p:tavLst>
                                    </p:anim>
                                    <p:anim calcmode="lin" valueType="num">
                                      <p:cBhvr>
                                        <p:cTn id="42" dur="500" fill="hold"/>
                                        <p:tgtEl>
                                          <p:spTgt spid="25"/>
                                        </p:tgtEl>
                                        <p:attrNameLst>
                                          <p:attrName>ppt_h</p:attrName>
                                        </p:attrNameLst>
                                      </p:cBhvr>
                                      <p:tavLst>
                                        <p:tav tm="0">
                                          <p:val>
                                            <p:fltVal val="0"/>
                                          </p:val>
                                        </p:tav>
                                        <p:tav tm="100000">
                                          <p:val>
                                            <p:strVal val="#ppt_h"/>
                                          </p:val>
                                        </p:tav>
                                      </p:tavLst>
                                    </p:anim>
                                    <p:animEffect transition="in" filter="fade">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p:cTn id="48" dur="500" fill="hold"/>
                                        <p:tgtEl>
                                          <p:spTgt spid="26"/>
                                        </p:tgtEl>
                                        <p:attrNameLst>
                                          <p:attrName>ppt_w</p:attrName>
                                        </p:attrNameLst>
                                      </p:cBhvr>
                                      <p:tavLst>
                                        <p:tav tm="0">
                                          <p:val>
                                            <p:fltVal val="0"/>
                                          </p:val>
                                        </p:tav>
                                        <p:tav tm="100000">
                                          <p:val>
                                            <p:strVal val="#ppt_w"/>
                                          </p:val>
                                        </p:tav>
                                      </p:tavLst>
                                    </p:anim>
                                    <p:anim calcmode="lin" valueType="num">
                                      <p:cBhvr>
                                        <p:cTn id="49" dur="500" fill="hold"/>
                                        <p:tgtEl>
                                          <p:spTgt spid="26"/>
                                        </p:tgtEl>
                                        <p:attrNameLst>
                                          <p:attrName>ppt_h</p:attrName>
                                        </p:attrNameLst>
                                      </p:cBhvr>
                                      <p:tavLst>
                                        <p:tav tm="0">
                                          <p:val>
                                            <p:fltVal val="0"/>
                                          </p:val>
                                        </p:tav>
                                        <p:tav tm="100000">
                                          <p:val>
                                            <p:strVal val="#ppt_h"/>
                                          </p:val>
                                        </p:tav>
                                      </p:tavLst>
                                    </p:anim>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30"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800" decel="100000"/>
                                        <p:tgtEl>
                                          <p:spTgt spid="27"/>
                                        </p:tgtEl>
                                      </p:cBhvr>
                                    </p:animEffect>
                                    <p:anim calcmode="lin" valueType="num">
                                      <p:cBhvr>
                                        <p:cTn id="56" dur="800" decel="100000" fill="hold"/>
                                        <p:tgtEl>
                                          <p:spTgt spid="27"/>
                                        </p:tgtEl>
                                        <p:attrNameLst>
                                          <p:attrName>style.rotation</p:attrName>
                                        </p:attrNameLst>
                                      </p:cBhvr>
                                      <p:tavLst>
                                        <p:tav tm="0">
                                          <p:val>
                                            <p:fltVal val="-90"/>
                                          </p:val>
                                        </p:tav>
                                        <p:tav tm="100000">
                                          <p:val>
                                            <p:fltVal val="0"/>
                                          </p:val>
                                        </p:tav>
                                      </p:tavLst>
                                    </p:anim>
                                    <p:anim calcmode="lin" valueType="num">
                                      <p:cBhvr>
                                        <p:cTn id="57" dur="800" decel="100000" fill="hold"/>
                                        <p:tgtEl>
                                          <p:spTgt spid="27"/>
                                        </p:tgtEl>
                                        <p:attrNameLst>
                                          <p:attrName>ppt_x</p:attrName>
                                        </p:attrNameLst>
                                      </p:cBhvr>
                                      <p:tavLst>
                                        <p:tav tm="0">
                                          <p:val>
                                            <p:strVal val="#ppt_x+0.4"/>
                                          </p:val>
                                        </p:tav>
                                        <p:tav tm="100000">
                                          <p:val>
                                            <p:strVal val="#ppt_x-0.05"/>
                                          </p:val>
                                        </p:tav>
                                      </p:tavLst>
                                    </p:anim>
                                    <p:anim calcmode="lin" valueType="num">
                                      <p:cBhvr>
                                        <p:cTn id="58" dur="800" decel="100000" fill="hold"/>
                                        <p:tgtEl>
                                          <p:spTgt spid="27"/>
                                        </p:tgtEl>
                                        <p:attrNameLst>
                                          <p:attrName>ppt_y</p:attrName>
                                        </p:attrNameLst>
                                      </p:cBhvr>
                                      <p:tavLst>
                                        <p:tav tm="0">
                                          <p:val>
                                            <p:strVal val="#ppt_y-0.4"/>
                                          </p:val>
                                        </p:tav>
                                        <p:tav tm="100000">
                                          <p:val>
                                            <p:strVal val="#ppt_y+0.1"/>
                                          </p:val>
                                        </p:tav>
                                      </p:tavLst>
                                    </p:anim>
                                    <p:anim calcmode="lin" valueType="num">
                                      <p:cBhvr>
                                        <p:cTn id="59" dur="200" accel="100000" fill="hold">
                                          <p:stCondLst>
                                            <p:cond delay="800"/>
                                          </p:stCondLst>
                                        </p:cTn>
                                        <p:tgtEl>
                                          <p:spTgt spid="27"/>
                                        </p:tgtEl>
                                        <p:attrNameLst>
                                          <p:attrName>ppt_x</p:attrName>
                                        </p:attrNameLst>
                                      </p:cBhvr>
                                      <p:tavLst>
                                        <p:tav tm="0">
                                          <p:val>
                                            <p:strVal val="#ppt_x-0.05"/>
                                          </p:val>
                                        </p:tav>
                                        <p:tav tm="100000">
                                          <p:val>
                                            <p:strVal val="#ppt_x"/>
                                          </p:val>
                                        </p:tav>
                                      </p:tavLst>
                                    </p:anim>
                                    <p:anim calcmode="lin" valueType="num">
                                      <p:cBhvr>
                                        <p:cTn id="60" dur="200" accel="100000" fill="hold">
                                          <p:stCondLst>
                                            <p:cond delay="800"/>
                                          </p:stCondLst>
                                        </p:cTn>
                                        <p:tgtEl>
                                          <p:spTgt spid="2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09" grpId="0"/>
      <p:bldP spid="16" grpId="0"/>
      <p:bldP spid="27"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p>
          </p:txBody>
        </p:sp>
      </p:grpSp>
      <p:sp>
        <p:nvSpPr>
          <p:cNvPr id="5" name="矩形 4">
            <a:extLst>
              <a:ext uri="{FF2B5EF4-FFF2-40B4-BE49-F238E27FC236}">
                <a16:creationId xmlns:a16="http://schemas.microsoft.com/office/drawing/2014/main" id="{637CB5EF-E729-A31F-1987-CA9CA539A1EA}"/>
              </a:ext>
            </a:extLst>
          </p:cNvPr>
          <p:cNvSpPr/>
          <p:nvPr/>
        </p:nvSpPr>
        <p:spPr>
          <a:xfrm>
            <a:off x="4361906" y="1691641"/>
            <a:ext cx="3468188" cy="685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b="1" dirty="0"/>
              <a:t>慢开始</a:t>
            </a:r>
            <a:endParaRPr lang="en-US" altLang="zh-CN" sz="2000" b="1" dirty="0"/>
          </a:p>
          <a:p>
            <a:pPr algn="ctr"/>
            <a:r>
              <a:rPr lang="zh-CN" altLang="en-US" sz="2000" b="1" dirty="0"/>
              <a:t>（</a:t>
            </a:r>
            <a:r>
              <a:rPr lang="en-US" altLang="zh-CN" sz="2000" b="1" dirty="0"/>
              <a:t>slow-start</a:t>
            </a:r>
            <a:r>
              <a:rPr lang="zh-CN" altLang="en-US" sz="2000" b="1" dirty="0"/>
              <a:t>）</a:t>
            </a:r>
          </a:p>
        </p:txBody>
      </p:sp>
      <p:sp>
        <p:nvSpPr>
          <p:cNvPr id="8" name="矩形 7">
            <a:extLst>
              <a:ext uri="{FF2B5EF4-FFF2-40B4-BE49-F238E27FC236}">
                <a16:creationId xmlns:a16="http://schemas.microsoft.com/office/drawing/2014/main" id="{E5ED3985-AC3D-ED45-F4A2-E24EAC32E820}"/>
              </a:ext>
            </a:extLst>
          </p:cNvPr>
          <p:cNvSpPr/>
          <p:nvPr/>
        </p:nvSpPr>
        <p:spPr>
          <a:xfrm>
            <a:off x="4361906" y="2721430"/>
            <a:ext cx="3468188"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000" b="1" dirty="0"/>
              <a:t>拥塞避免</a:t>
            </a:r>
            <a:endParaRPr lang="en-US" altLang="zh-CN" sz="2000" b="1" dirty="0"/>
          </a:p>
          <a:p>
            <a:pPr algn="ctr"/>
            <a:r>
              <a:rPr lang="zh-CN" altLang="en-US" sz="2000" b="1" dirty="0"/>
              <a:t>（</a:t>
            </a:r>
            <a:r>
              <a:rPr lang="en-US" altLang="zh-CN" sz="2000" b="1" dirty="0"/>
              <a:t>congestion avoidance</a:t>
            </a:r>
            <a:r>
              <a:rPr lang="zh-CN" altLang="en-US" sz="2000" b="1" dirty="0"/>
              <a:t>）</a:t>
            </a:r>
          </a:p>
        </p:txBody>
      </p:sp>
      <p:sp>
        <p:nvSpPr>
          <p:cNvPr id="9" name="矩形 8">
            <a:extLst>
              <a:ext uri="{FF2B5EF4-FFF2-40B4-BE49-F238E27FC236}">
                <a16:creationId xmlns:a16="http://schemas.microsoft.com/office/drawing/2014/main" id="{D1BB1299-0626-FB70-B3C4-2334A84A620B}"/>
              </a:ext>
            </a:extLst>
          </p:cNvPr>
          <p:cNvSpPr/>
          <p:nvPr/>
        </p:nvSpPr>
        <p:spPr>
          <a:xfrm>
            <a:off x="4361906" y="3751219"/>
            <a:ext cx="3468188" cy="6858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b="1" dirty="0"/>
              <a:t>快重传</a:t>
            </a:r>
            <a:endParaRPr lang="en-US" altLang="zh-CN" sz="2000" b="1" dirty="0"/>
          </a:p>
          <a:p>
            <a:pPr algn="ctr"/>
            <a:r>
              <a:rPr lang="zh-CN" altLang="en-US" sz="2000" b="1" dirty="0"/>
              <a:t>（</a:t>
            </a:r>
            <a:r>
              <a:rPr lang="en-US" altLang="zh-CN" sz="2000" b="1" dirty="0"/>
              <a:t>fast retransmit</a:t>
            </a:r>
            <a:r>
              <a:rPr lang="zh-CN" altLang="en-US" sz="2000" b="1" dirty="0"/>
              <a:t>）</a:t>
            </a:r>
          </a:p>
        </p:txBody>
      </p:sp>
      <p:sp>
        <p:nvSpPr>
          <p:cNvPr id="10" name="矩形 9">
            <a:extLst>
              <a:ext uri="{FF2B5EF4-FFF2-40B4-BE49-F238E27FC236}">
                <a16:creationId xmlns:a16="http://schemas.microsoft.com/office/drawing/2014/main" id="{F6DC94E4-4C3D-34F4-3389-4901A1038EFF}"/>
              </a:ext>
            </a:extLst>
          </p:cNvPr>
          <p:cNvSpPr/>
          <p:nvPr/>
        </p:nvSpPr>
        <p:spPr>
          <a:xfrm>
            <a:off x="4361906" y="4781007"/>
            <a:ext cx="3468188"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b="1" dirty="0"/>
              <a:t>快恢复</a:t>
            </a:r>
            <a:endParaRPr lang="en-US" altLang="zh-CN" sz="2000" b="1" dirty="0"/>
          </a:p>
          <a:p>
            <a:pPr algn="ctr"/>
            <a:r>
              <a:rPr lang="zh-CN" altLang="en-US" sz="2000" b="1" dirty="0"/>
              <a:t>（</a:t>
            </a:r>
            <a:r>
              <a:rPr lang="en-US" altLang="zh-CN" sz="2000" b="1" dirty="0"/>
              <a:t>fast recovery</a:t>
            </a:r>
            <a:r>
              <a:rPr lang="zh-CN" altLang="en-US" sz="2000" b="1" dirty="0"/>
              <a:t>）</a:t>
            </a:r>
          </a:p>
        </p:txBody>
      </p:sp>
    </p:spTree>
    <p:custDataLst>
      <p:tags r:id="rId1"/>
    </p:custDataLst>
    <p:extLst>
      <p:ext uri="{BB962C8B-B14F-4D97-AF65-F5344CB8AC3E}">
        <p14:creationId xmlns:p14="http://schemas.microsoft.com/office/powerpoint/2010/main" val="254400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p>
          </p:txBody>
        </p:sp>
      </p:grpSp>
      <p:sp>
        <p:nvSpPr>
          <p:cNvPr id="5" name="矩形 4">
            <a:extLst>
              <a:ext uri="{FF2B5EF4-FFF2-40B4-BE49-F238E27FC236}">
                <a16:creationId xmlns:a16="http://schemas.microsoft.com/office/drawing/2014/main" id="{637CB5EF-E729-A31F-1987-CA9CA539A1EA}"/>
              </a:ext>
            </a:extLst>
          </p:cNvPr>
          <p:cNvSpPr/>
          <p:nvPr/>
        </p:nvSpPr>
        <p:spPr>
          <a:xfrm>
            <a:off x="304800" y="1371601"/>
            <a:ext cx="2685505" cy="685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b="1" dirty="0"/>
              <a:t>慢开始</a:t>
            </a:r>
            <a:endParaRPr lang="en-US" altLang="zh-CN" sz="2000" b="1" dirty="0"/>
          </a:p>
          <a:p>
            <a:pPr algn="ctr"/>
            <a:r>
              <a:rPr lang="zh-CN" altLang="en-US" sz="2000" b="1" dirty="0"/>
              <a:t>（</a:t>
            </a:r>
            <a:r>
              <a:rPr lang="en-US" altLang="zh-CN" sz="2000" b="1" dirty="0"/>
              <a:t>slow-start</a:t>
            </a:r>
            <a:r>
              <a:rPr lang="zh-CN" altLang="en-US" sz="2000" b="1" dirty="0"/>
              <a:t>）</a:t>
            </a:r>
          </a:p>
        </p:txBody>
      </p:sp>
      <p:sp>
        <p:nvSpPr>
          <p:cNvPr id="8" name="矩形 7">
            <a:extLst>
              <a:ext uri="{FF2B5EF4-FFF2-40B4-BE49-F238E27FC236}">
                <a16:creationId xmlns:a16="http://schemas.microsoft.com/office/drawing/2014/main" id="{E5ED3985-AC3D-ED45-F4A2-E24EAC32E820}"/>
              </a:ext>
            </a:extLst>
          </p:cNvPr>
          <p:cNvSpPr/>
          <p:nvPr/>
        </p:nvSpPr>
        <p:spPr>
          <a:xfrm>
            <a:off x="3270432" y="1371601"/>
            <a:ext cx="2685505"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000" b="1" dirty="0"/>
              <a:t>拥塞避免</a:t>
            </a:r>
            <a:endParaRPr lang="en-US" altLang="zh-CN" sz="2000" b="1" dirty="0"/>
          </a:p>
          <a:p>
            <a:pPr algn="ctr"/>
            <a:r>
              <a:rPr lang="zh-CN" altLang="en-US" sz="2000" b="1" dirty="0"/>
              <a:t>（</a:t>
            </a:r>
            <a:r>
              <a:rPr lang="en-US" altLang="zh-CN" sz="2000" b="1" dirty="0"/>
              <a:t>congestion avoidance</a:t>
            </a:r>
            <a:r>
              <a:rPr lang="zh-CN" altLang="en-US" sz="2000" b="1" dirty="0"/>
              <a:t>）</a:t>
            </a:r>
          </a:p>
        </p:txBody>
      </p:sp>
      <p:sp>
        <p:nvSpPr>
          <p:cNvPr id="9" name="矩形 8">
            <a:extLst>
              <a:ext uri="{FF2B5EF4-FFF2-40B4-BE49-F238E27FC236}">
                <a16:creationId xmlns:a16="http://schemas.microsoft.com/office/drawing/2014/main" id="{D1BB1299-0626-FB70-B3C4-2334A84A620B}"/>
              </a:ext>
            </a:extLst>
          </p:cNvPr>
          <p:cNvSpPr/>
          <p:nvPr/>
        </p:nvSpPr>
        <p:spPr>
          <a:xfrm>
            <a:off x="6236064" y="1371601"/>
            <a:ext cx="2685505" cy="6858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b="1" dirty="0"/>
              <a:t>快重传</a:t>
            </a:r>
            <a:endParaRPr lang="en-US" altLang="zh-CN" sz="2000" b="1" dirty="0"/>
          </a:p>
          <a:p>
            <a:pPr algn="ctr"/>
            <a:r>
              <a:rPr lang="zh-CN" altLang="en-US" sz="2000" b="1" dirty="0"/>
              <a:t>（</a:t>
            </a:r>
            <a:r>
              <a:rPr lang="en-US" altLang="zh-CN" sz="2000" b="1" dirty="0"/>
              <a:t>fast retransmit</a:t>
            </a:r>
            <a:r>
              <a:rPr lang="zh-CN" altLang="en-US" sz="2000" b="1" dirty="0"/>
              <a:t>）</a:t>
            </a:r>
          </a:p>
        </p:txBody>
      </p:sp>
      <p:sp>
        <p:nvSpPr>
          <p:cNvPr id="10" name="矩形 9">
            <a:extLst>
              <a:ext uri="{FF2B5EF4-FFF2-40B4-BE49-F238E27FC236}">
                <a16:creationId xmlns:a16="http://schemas.microsoft.com/office/drawing/2014/main" id="{F6DC94E4-4C3D-34F4-3389-4901A1038EFF}"/>
              </a:ext>
            </a:extLst>
          </p:cNvPr>
          <p:cNvSpPr/>
          <p:nvPr/>
        </p:nvSpPr>
        <p:spPr>
          <a:xfrm>
            <a:off x="9201695" y="1371601"/>
            <a:ext cx="2685505"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b="1" dirty="0"/>
              <a:t>快恢复</a:t>
            </a:r>
            <a:endParaRPr lang="en-US" altLang="zh-CN" sz="2000" b="1" dirty="0"/>
          </a:p>
          <a:p>
            <a:pPr algn="ctr"/>
            <a:r>
              <a:rPr lang="zh-CN" altLang="en-US" sz="2000" b="1" dirty="0"/>
              <a:t>（</a:t>
            </a:r>
            <a:r>
              <a:rPr lang="en-US" altLang="zh-CN" sz="2000" b="1" dirty="0"/>
              <a:t>fast recovery</a:t>
            </a:r>
            <a:r>
              <a:rPr lang="zh-CN" altLang="en-US" sz="2000" b="1" dirty="0"/>
              <a:t>）</a:t>
            </a:r>
          </a:p>
        </p:txBody>
      </p:sp>
      <p:grpSp>
        <p:nvGrpSpPr>
          <p:cNvPr id="31" name="组合 30">
            <a:extLst>
              <a:ext uri="{FF2B5EF4-FFF2-40B4-BE49-F238E27FC236}">
                <a16:creationId xmlns:a16="http://schemas.microsoft.com/office/drawing/2014/main" id="{E321D555-6157-FAEC-453A-9C60F47E57A3}"/>
              </a:ext>
            </a:extLst>
          </p:cNvPr>
          <p:cNvGrpSpPr/>
          <p:nvPr/>
        </p:nvGrpSpPr>
        <p:grpSpPr>
          <a:xfrm>
            <a:off x="304799" y="2490412"/>
            <a:ext cx="11582401" cy="3120086"/>
            <a:chOff x="304799" y="2490412"/>
            <a:chExt cx="11582401" cy="3120086"/>
          </a:xfrm>
        </p:grpSpPr>
        <p:sp>
          <p:nvSpPr>
            <p:cNvPr id="6" name="矩形 5">
              <a:extLst>
                <a:ext uri="{FF2B5EF4-FFF2-40B4-BE49-F238E27FC236}">
                  <a16:creationId xmlns:a16="http://schemas.microsoft.com/office/drawing/2014/main" id="{7E3C2301-166C-63D3-C919-74E8DCAEB29D}"/>
                </a:ext>
              </a:extLst>
            </p:cNvPr>
            <p:cNvSpPr/>
            <p:nvPr/>
          </p:nvSpPr>
          <p:spPr>
            <a:xfrm>
              <a:off x="304799" y="2490412"/>
              <a:ext cx="11582401" cy="770665"/>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为了集中精力讨论拥塞控制算法的基本原理，假定如下条件</a:t>
              </a:r>
            </a:p>
          </p:txBody>
        </p:sp>
        <p:sp>
          <p:nvSpPr>
            <p:cNvPr id="7" name="矩形 6">
              <a:extLst>
                <a:ext uri="{FF2B5EF4-FFF2-40B4-BE49-F238E27FC236}">
                  <a16:creationId xmlns:a16="http://schemas.microsoft.com/office/drawing/2014/main" id="{B6C49F72-C6CB-97D4-64BC-5D5AB70CA6D0}"/>
                </a:ext>
              </a:extLst>
            </p:cNvPr>
            <p:cNvSpPr/>
            <p:nvPr/>
          </p:nvSpPr>
          <p:spPr>
            <a:xfrm>
              <a:off x="304799" y="3261078"/>
              <a:ext cx="11582401" cy="234942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1" name="文本框 10">
              <a:extLst>
                <a:ext uri="{FF2B5EF4-FFF2-40B4-BE49-F238E27FC236}">
                  <a16:creationId xmlns:a16="http://schemas.microsoft.com/office/drawing/2014/main" id="{6F3FB4AB-6B75-CF26-C734-BD0788997AA0}"/>
                </a:ext>
              </a:extLst>
            </p:cNvPr>
            <p:cNvSpPr txBox="1"/>
            <p:nvPr/>
          </p:nvSpPr>
          <p:spPr>
            <a:xfrm>
              <a:off x="390795" y="3483268"/>
              <a:ext cx="608665" cy="369332"/>
            </a:xfrm>
            <a:prstGeom prst="rect">
              <a:avLst/>
            </a:prstGeom>
            <a:noFill/>
          </p:spPr>
          <p:txBody>
            <a:bodyPr wrap="square" rtlCol="0">
              <a:spAutoFit/>
            </a:bodyPr>
            <a:lstStyle/>
            <a:p>
              <a:r>
                <a:rPr lang="zh-CN" altLang="en-US" dirty="0"/>
                <a:t>❶</a:t>
              </a:r>
            </a:p>
          </p:txBody>
        </p:sp>
        <p:sp>
          <p:nvSpPr>
            <p:cNvPr id="12" name="文本框 11">
              <a:extLst>
                <a:ext uri="{FF2B5EF4-FFF2-40B4-BE49-F238E27FC236}">
                  <a16:creationId xmlns:a16="http://schemas.microsoft.com/office/drawing/2014/main" id="{BD01A4F7-1167-7073-CFC2-F5DAD8A33198}"/>
                </a:ext>
              </a:extLst>
            </p:cNvPr>
            <p:cNvSpPr txBox="1"/>
            <p:nvPr/>
          </p:nvSpPr>
          <p:spPr>
            <a:xfrm>
              <a:off x="729706" y="3483268"/>
              <a:ext cx="5919274" cy="369332"/>
            </a:xfrm>
            <a:prstGeom prst="rect">
              <a:avLst/>
            </a:prstGeom>
            <a:noFill/>
          </p:spPr>
          <p:txBody>
            <a:bodyPr wrap="square" rtlCol="0">
              <a:spAutoFit/>
            </a:bodyPr>
            <a:lstStyle/>
            <a:p>
              <a:r>
                <a:rPr lang="zh-CN" altLang="en-US" b="1" dirty="0">
                  <a:solidFill>
                    <a:schemeClr val="accent1">
                      <a:lumMod val="75000"/>
                    </a:schemeClr>
                  </a:solidFill>
                </a:rPr>
                <a:t>数据是单方向传送</a:t>
              </a:r>
              <a:r>
                <a:rPr lang="zh-CN" altLang="en-US" b="1" dirty="0"/>
                <a:t>的，而另一个方向只传送确认。</a:t>
              </a:r>
            </a:p>
          </p:txBody>
        </p:sp>
        <p:sp>
          <p:nvSpPr>
            <p:cNvPr id="13" name="文本框 12">
              <a:extLst>
                <a:ext uri="{FF2B5EF4-FFF2-40B4-BE49-F238E27FC236}">
                  <a16:creationId xmlns:a16="http://schemas.microsoft.com/office/drawing/2014/main" id="{F7F526F5-CBEC-D2BF-DC0D-9D0818E8DA06}"/>
                </a:ext>
              </a:extLst>
            </p:cNvPr>
            <p:cNvSpPr txBox="1"/>
            <p:nvPr/>
          </p:nvSpPr>
          <p:spPr>
            <a:xfrm>
              <a:off x="390795" y="4031742"/>
              <a:ext cx="608665" cy="369332"/>
            </a:xfrm>
            <a:prstGeom prst="rect">
              <a:avLst/>
            </a:prstGeom>
            <a:noFill/>
          </p:spPr>
          <p:txBody>
            <a:bodyPr wrap="square" rtlCol="0">
              <a:spAutoFit/>
            </a:bodyPr>
            <a:lstStyle/>
            <a:p>
              <a:r>
                <a:rPr lang="zh-CN" altLang="en-US" dirty="0"/>
                <a:t>❷</a:t>
              </a:r>
            </a:p>
          </p:txBody>
        </p:sp>
        <p:sp>
          <p:nvSpPr>
            <p:cNvPr id="14" name="文本框 13">
              <a:extLst>
                <a:ext uri="{FF2B5EF4-FFF2-40B4-BE49-F238E27FC236}">
                  <a16:creationId xmlns:a16="http://schemas.microsoft.com/office/drawing/2014/main" id="{BBE0BF8F-6D20-F4D2-5FBE-35AF04CC7D1D}"/>
                </a:ext>
              </a:extLst>
            </p:cNvPr>
            <p:cNvSpPr txBox="1"/>
            <p:nvPr/>
          </p:nvSpPr>
          <p:spPr>
            <a:xfrm>
              <a:off x="729706" y="4031742"/>
              <a:ext cx="11157494" cy="646331"/>
            </a:xfrm>
            <a:prstGeom prst="rect">
              <a:avLst/>
            </a:prstGeom>
            <a:noFill/>
          </p:spPr>
          <p:txBody>
            <a:bodyPr wrap="square" rtlCol="0">
              <a:spAutoFit/>
            </a:bodyPr>
            <a:lstStyle/>
            <a:p>
              <a:r>
                <a:rPr lang="zh-CN" altLang="en-US" b="1" dirty="0"/>
                <a:t>接收方总是有足够大的接收缓存空间，因而发送方的发送窗口的大小仅由网络的拥塞程度来决定，也就是</a:t>
              </a:r>
              <a:r>
                <a:rPr lang="zh-CN" altLang="en-US" b="1" dirty="0">
                  <a:solidFill>
                    <a:schemeClr val="accent1">
                      <a:lumMod val="75000"/>
                    </a:schemeClr>
                  </a:solidFill>
                </a:rPr>
                <a:t>不考虑接收方对发送方的流量控制</a:t>
              </a:r>
              <a:r>
                <a:rPr lang="zh-CN" altLang="en-US" b="1" dirty="0"/>
                <a:t>。</a:t>
              </a:r>
            </a:p>
          </p:txBody>
        </p:sp>
        <p:sp>
          <p:nvSpPr>
            <p:cNvPr id="15" name="文本框 14">
              <a:extLst>
                <a:ext uri="{FF2B5EF4-FFF2-40B4-BE49-F238E27FC236}">
                  <a16:creationId xmlns:a16="http://schemas.microsoft.com/office/drawing/2014/main" id="{CF2F2AAE-E528-0A2F-FB81-719A397E8030}"/>
                </a:ext>
              </a:extLst>
            </p:cNvPr>
            <p:cNvSpPr txBox="1"/>
            <p:nvPr/>
          </p:nvSpPr>
          <p:spPr>
            <a:xfrm>
              <a:off x="390795" y="4857215"/>
              <a:ext cx="608665" cy="369332"/>
            </a:xfrm>
            <a:prstGeom prst="rect">
              <a:avLst/>
            </a:prstGeom>
            <a:noFill/>
          </p:spPr>
          <p:txBody>
            <a:bodyPr wrap="square" rtlCol="0">
              <a:spAutoFit/>
            </a:bodyPr>
            <a:lstStyle/>
            <a:p>
              <a:r>
                <a:rPr lang="zh-CN" altLang="en-US" dirty="0"/>
                <a:t>❸</a:t>
              </a:r>
            </a:p>
          </p:txBody>
        </p:sp>
        <p:sp>
          <p:nvSpPr>
            <p:cNvPr id="16" name="文本框 15">
              <a:extLst>
                <a:ext uri="{FF2B5EF4-FFF2-40B4-BE49-F238E27FC236}">
                  <a16:creationId xmlns:a16="http://schemas.microsoft.com/office/drawing/2014/main" id="{4BE5A3C0-321F-C2C1-1C31-DF7E050F28E4}"/>
                </a:ext>
              </a:extLst>
            </p:cNvPr>
            <p:cNvSpPr txBox="1"/>
            <p:nvPr/>
          </p:nvSpPr>
          <p:spPr>
            <a:xfrm>
              <a:off x="729706" y="4857215"/>
              <a:ext cx="11157494" cy="646331"/>
            </a:xfrm>
            <a:prstGeom prst="rect">
              <a:avLst/>
            </a:prstGeom>
            <a:noFill/>
          </p:spPr>
          <p:txBody>
            <a:bodyPr wrap="square" rtlCol="0">
              <a:spAutoFit/>
            </a:bodyPr>
            <a:lstStyle/>
            <a:p>
              <a:r>
                <a:rPr lang="zh-CN" altLang="en-US" b="1" dirty="0"/>
                <a:t>以</a:t>
              </a:r>
              <a:r>
                <a:rPr lang="en-US" altLang="zh-CN" b="1" dirty="0">
                  <a:solidFill>
                    <a:schemeClr val="accent1">
                      <a:lumMod val="75000"/>
                    </a:schemeClr>
                  </a:solidFill>
                </a:rPr>
                <a:t>TCP</a:t>
              </a:r>
              <a:r>
                <a:rPr lang="zh-CN" altLang="en-US" b="1" dirty="0">
                  <a:solidFill>
                    <a:schemeClr val="accent1">
                      <a:lumMod val="75000"/>
                    </a:schemeClr>
                  </a:solidFill>
                </a:rPr>
                <a:t>最大报文段</a:t>
              </a:r>
              <a:r>
                <a:rPr lang="en-US" altLang="zh-CN" b="1" dirty="0">
                  <a:solidFill>
                    <a:schemeClr val="accent1">
                      <a:lumMod val="75000"/>
                    </a:schemeClr>
                  </a:solidFill>
                </a:rPr>
                <a:t>MSS</a:t>
              </a:r>
              <a:r>
                <a:rPr lang="zh-CN" altLang="en-US" b="1" dirty="0"/>
                <a:t>（即</a:t>
              </a:r>
              <a:r>
                <a:rPr lang="en-US" altLang="zh-CN" b="1" dirty="0"/>
                <a:t>TCP</a:t>
              </a:r>
              <a:r>
                <a:rPr lang="zh-CN" altLang="en-US" b="1" dirty="0"/>
                <a:t>报文段的数据载荷部分）的个数作为讨论问题的单位，而不是以字节为单位（尽管</a:t>
              </a:r>
              <a:r>
                <a:rPr lang="en-US" altLang="zh-CN" b="1" dirty="0"/>
                <a:t>TCP</a:t>
              </a:r>
              <a:r>
                <a:rPr lang="zh-CN" altLang="en-US" b="1" dirty="0"/>
                <a:t>是面向字节流的）。</a:t>
              </a:r>
            </a:p>
          </p:txBody>
        </p:sp>
      </p:grpSp>
    </p:spTree>
    <p:custDataLst>
      <p:tags r:id="rId1"/>
    </p:custDataLst>
    <p:extLst>
      <p:ext uri="{BB962C8B-B14F-4D97-AF65-F5344CB8AC3E}">
        <p14:creationId xmlns:p14="http://schemas.microsoft.com/office/powerpoint/2010/main" val="12544791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800" decel="100000"/>
                                        <p:tgtEl>
                                          <p:spTgt spid="31"/>
                                        </p:tgtEl>
                                      </p:cBhvr>
                                    </p:animEffect>
                                    <p:anim calcmode="lin" valueType="num">
                                      <p:cBhvr>
                                        <p:cTn id="8" dur="800" decel="100000" fill="hold"/>
                                        <p:tgtEl>
                                          <p:spTgt spid="31"/>
                                        </p:tgtEl>
                                        <p:attrNameLst>
                                          <p:attrName>style.rotation</p:attrName>
                                        </p:attrNameLst>
                                      </p:cBhvr>
                                      <p:tavLst>
                                        <p:tav tm="0">
                                          <p:val>
                                            <p:fltVal val="-90"/>
                                          </p:val>
                                        </p:tav>
                                        <p:tav tm="100000">
                                          <p:val>
                                            <p:fltVal val="0"/>
                                          </p:val>
                                        </p:tav>
                                      </p:tavLst>
                                    </p:anim>
                                    <p:anim calcmode="lin" valueType="num">
                                      <p:cBhvr>
                                        <p:cTn id="9" dur="800" decel="100000" fill="hold"/>
                                        <p:tgtEl>
                                          <p:spTgt spid="31"/>
                                        </p:tgtEl>
                                        <p:attrNameLst>
                                          <p:attrName>ppt_x</p:attrName>
                                        </p:attrNameLst>
                                      </p:cBhvr>
                                      <p:tavLst>
                                        <p:tav tm="0">
                                          <p:val>
                                            <p:strVal val="#ppt_x+0.4"/>
                                          </p:val>
                                        </p:tav>
                                        <p:tav tm="100000">
                                          <p:val>
                                            <p:strVal val="#ppt_x-0.05"/>
                                          </p:val>
                                        </p:tav>
                                      </p:tavLst>
                                    </p:anim>
                                    <p:anim calcmode="lin" valueType="num">
                                      <p:cBhvr>
                                        <p:cTn id="10" dur="800" decel="100000" fill="hold"/>
                                        <p:tgtEl>
                                          <p:spTgt spid="31"/>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1"/>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p>
          </p:txBody>
        </p:sp>
      </p:grpSp>
      <p:sp>
        <p:nvSpPr>
          <p:cNvPr id="5" name="矩形 4">
            <a:extLst>
              <a:ext uri="{FF2B5EF4-FFF2-40B4-BE49-F238E27FC236}">
                <a16:creationId xmlns:a16="http://schemas.microsoft.com/office/drawing/2014/main" id="{637CB5EF-E729-A31F-1987-CA9CA539A1EA}"/>
              </a:ext>
            </a:extLst>
          </p:cNvPr>
          <p:cNvSpPr/>
          <p:nvPr/>
        </p:nvSpPr>
        <p:spPr>
          <a:xfrm>
            <a:off x="304800" y="1371601"/>
            <a:ext cx="2685505" cy="685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b="1" dirty="0"/>
              <a:t>慢开始</a:t>
            </a:r>
            <a:endParaRPr lang="en-US" altLang="zh-CN" sz="2000" b="1" dirty="0"/>
          </a:p>
          <a:p>
            <a:pPr algn="ctr"/>
            <a:r>
              <a:rPr lang="zh-CN" altLang="en-US" sz="2000" b="1" dirty="0"/>
              <a:t>（</a:t>
            </a:r>
            <a:r>
              <a:rPr lang="en-US" altLang="zh-CN" sz="2000" b="1" dirty="0"/>
              <a:t>slow-start</a:t>
            </a:r>
            <a:r>
              <a:rPr lang="zh-CN" altLang="en-US" sz="2000" b="1" dirty="0"/>
              <a:t>）</a:t>
            </a:r>
          </a:p>
        </p:txBody>
      </p:sp>
      <p:sp>
        <p:nvSpPr>
          <p:cNvPr id="8" name="矩形 7">
            <a:extLst>
              <a:ext uri="{FF2B5EF4-FFF2-40B4-BE49-F238E27FC236}">
                <a16:creationId xmlns:a16="http://schemas.microsoft.com/office/drawing/2014/main" id="{E5ED3985-AC3D-ED45-F4A2-E24EAC32E820}"/>
              </a:ext>
            </a:extLst>
          </p:cNvPr>
          <p:cNvSpPr/>
          <p:nvPr/>
        </p:nvSpPr>
        <p:spPr>
          <a:xfrm>
            <a:off x="3270432" y="1371601"/>
            <a:ext cx="2685505"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000" b="1" dirty="0"/>
              <a:t>拥塞避免</a:t>
            </a:r>
            <a:endParaRPr lang="en-US" altLang="zh-CN" sz="2000" b="1" dirty="0"/>
          </a:p>
          <a:p>
            <a:pPr algn="ctr"/>
            <a:r>
              <a:rPr lang="zh-CN" altLang="en-US" sz="2000" b="1" dirty="0"/>
              <a:t>（</a:t>
            </a:r>
            <a:r>
              <a:rPr lang="en-US" altLang="zh-CN" sz="2000" b="1" dirty="0"/>
              <a:t>congestion avoidance</a:t>
            </a:r>
            <a:r>
              <a:rPr lang="zh-CN" altLang="en-US" sz="2000" b="1" dirty="0"/>
              <a:t>）</a:t>
            </a:r>
          </a:p>
        </p:txBody>
      </p:sp>
      <p:sp>
        <p:nvSpPr>
          <p:cNvPr id="9" name="矩形 8">
            <a:extLst>
              <a:ext uri="{FF2B5EF4-FFF2-40B4-BE49-F238E27FC236}">
                <a16:creationId xmlns:a16="http://schemas.microsoft.com/office/drawing/2014/main" id="{D1BB1299-0626-FB70-B3C4-2334A84A620B}"/>
              </a:ext>
            </a:extLst>
          </p:cNvPr>
          <p:cNvSpPr/>
          <p:nvPr/>
        </p:nvSpPr>
        <p:spPr>
          <a:xfrm>
            <a:off x="6236064" y="1371601"/>
            <a:ext cx="2685505" cy="6858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b="1" dirty="0"/>
              <a:t>快重传</a:t>
            </a:r>
            <a:endParaRPr lang="en-US" altLang="zh-CN" sz="2000" b="1" dirty="0"/>
          </a:p>
          <a:p>
            <a:pPr algn="ctr"/>
            <a:r>
              <a:rPr lang="zh-CN" altLang="en-US" sz="2000" b="1" dirty="0"/>
              <a:t>（</a:t>
            </a:r>
            <a:r>
              <a:rPr lang="en-US" altLang="zh-CN" sz="2000" b="1" dirty="0"/>
              <a:t>fast retransmit</a:t>
            </a:r>
            <a:r>
              <a:rPr lang="zh-CN" altLang="en-US" sz="2000" b="1" dirty="0"/>
              <a:t>）</a:t>
            </a:r>
          </a:p>
        </p:txBody>
      </p:sp>
      <p:sp>
        <p:nvSpPr>
          <p:cNvPr id="10" name="矩形 9">
            <a:extLst>
              <a:ext uri="{FF2B5EF4-FFF2-40B4-BE49-F238E27FC236}">
                <a16:creationId xmlns:a16="http://schemas.microsoft.com/office/drawing/2014/main" id="{F6DC94E4-4C3D-34F4-3389-4901A1038EFF}"/>
              </a:ext>
            </a:extLst>
          </p:cNvPr>
          <p:cNvSpPr/>
          <p:nvPr/>
        </p:nvSpPr>
        <p:spPr>
          <a:xfrm>
            <a:off x="9201695" y="1371601"/>
            <a:ext cx="2685505"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b="1" dirty="0"/>
              <a:t>快恢复</a:t>
            </a:r>
            <a:endParaRPr lang="en-US" altLang="zh-CN" sz="2000" b="1" dirty="0"/>
          </a:p>
          <a:p>
            <a:pPr algn="ctr"/>
            <a:r>
              <a:rPr lang="zh-CN" altLang="en-US" sz="2000" b="1" dirty="0"/>
              <a:t>（</a:t>
            </a:r>
            <a:r>
              <a:rPr lang="en-US" altLang="zh-CN" sz="2000" b="1" dirty="0"/>
              <a:t>fast recovery</a:t>
            </a:r>
            <a:r>
              <a:rPr lang="zh-CN" altLang="en-US" sz="2000" b="1" dirty="0"/>
              <a:t>）</a:t>
            </a:r>
          </a:p>
        </p:txBody>
      </p:sp>
      <p:sp>
        <p:nvSpPr>
          <p:cNvPr id="6" name="矩形 5">
            <a:extLst>
              <a:ext uri="{FF2B5EF4-FFF2-40B4-BE49-F238E27FC236}">
                <a16:creationId xmlns:a16="http://schemas.microsoft.com/office/drawing/2014/main" id="{7E3C2301-166C-63D3-C919-74E8DCAEB29D}"/>
              </a:ext>
            </a:extLst>
          </p:cNvPr>
          <p:cNvSpPr/>
          <p:nvPr/>
        </p:nvSpPr>
        <p:spPr>
          <a:xfrm>
            <a:off x="304799" y="2490412"/>
            <a:ext cx="11582401" cy="770665"/>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为了集中精力讨论拥塞控制算法的基本原理，假定如下条件</a:t>
            </a:r>
          </a:p>
        </p:txBody>
      </p:sp>
      <p:sp>
        <p:nvSpPr>
          <p:cNvPr id="7" name="矩形 6">
            <a:extLst>
              <a:ext uri="{FF2B5EF4-FFF2-40B4-BE49-F238E27FC236}">
                <a16:creationId xmlns:a16="http://schemas.microsoft.com/office/drawing/2014/main" id="{B6C49F72-C6CB-97D4-64BC-5D5AB70CA6D0}"/>
              </a:ext>
            </a:extLst>
          </p:cNvPr>
          <p:cNvSpPr/>
          <p:nvPr/>
        </p:nvSpPr>
        <p:spPr>
          <a:xfrm>
            <a:off x="304799" y="3261078"/>
            <a:ext cx="11582401" cy="234942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1" name="文本框 10">
            <a:extLst>
              <a:ext uri="{FF2B5EF4-FFF2-40B4-BE49-F238E27FC236}">
                <a16:creationId xmlns:a16="http://schemas.microsoft.com/office/drawing/2014/main" id="{6F3FB4AB-6B75-CF26-C734-BD0788997AA0}"/>
              </a:ext>
            </a:extLst>
          </p:cNvPr>
          <p:cNvSpPr txBox="1"/>
          <p:nvPr/>
        </p:nvSpPr>
        <p:spPr>
          <a:xfrm>
            <a:off x="390795" y="3483268"/>
            <a:ext cx="608665" cy="369332"/>
          </a:xfrm>
          <a:prstGeom prst="rect">
            <a:avLst/>
          </a:prstGeom>
          <a:noFill/>
        </p:spPr>
        <p:txBody>
          <a:bodyPr wrap="square" rtlCol="0">
            <a:spAutoFit/>
          </a:bodyPr>
          <a:lstStyle/>
          <a:p>
            <a:r>
              <a:rPr lang="zh-CN" altLang="en-US" dirty="0"/>
              <a:t>❶</a:t>
            </a:r>
          </a:p>
        </p:txBody>
      </p:sp>
      <p:sp>
        <p:nvSpPr>
          <p:cNvPr id="12" name="文本框 11">
            <a:extLst>
              <a:ext uri="{FF2B5EF4-FFF2-40B4-BE49-F238E27FC236}">
                <a16:creationId xmlns:a16="http://schemas.microsoft.com/office/drawing/2014/main" id="{BD01A4F7-1167-7073-CFC2-F5DAD8A33198}"/>
              </a:ext>
            </a:extLst>
          </p:cNvPr>
          <p:cNvSpPr txBox="1"/>
          <p:nvPr/>
        </p:nvSpPr>
        <p:spPr>
          <a:xfrm>
            <a:off x="729706" y="3483268"/>
            <a:ext cx="5919274" cy="369332"/>
          </a:xfrm>
          <a:prstGeom prst="rect">
            <a:avLst/>
          </a:prstGeom>
          <a:noFill/>
        </p:spPr>
        <p:txBody>
          <a:bodyPr wrap="square" rtlCol="0">
            <a:spAutoFit/>
          </a:bodyPr>
          <a:lstStyle/>
          <a:p>
            <a:r>
              <a:rPr lang="zh-CN" altLang="en-US" b="1" dirty="0">
                <a:solidFill>
                  <a:schemeClr val="accent1">
                    <a:lumMod val="75000"/>
                  </a:schemeClr>
                </a:solidFill>
              </a:rPr>
              <a:t>数据是单方向传送</a:t>
            </a:r>
            <a:r>
              <a:rPr lang="zh-CN" altLang="en-US" b="1" dirty="0"/>
              <a:t>的，而另一个方向只传送确认。</a:t>
            </a:r>
          </a:p>
        </p:txBody>
      </p:sp>
      <p:sp>
        <p:nvSpPr>
          <p:cNvPr id="13" name="文本框 12">
            <a:extLst>
              <a:ext uri="{FF2B5EF4-FFF2-40B4-BE49-F238E27FC236}">
                <a16:creationId xmlns:a16="http://schemas.microsoft.com/office/drawing/2014/main" id="{F7F526F5-CBEC-D2BF-DC0D-9D0818E8DA06}"/>
              </a:ext>
            </a:extLst>
          </p:cNvPr>
          <p:cNvSpPr txBox="1"/>
          <p:nvPr/>
        </p:nvSpPr>
        <p:spPr>
          <a:xfrm>
            <a:off x="390795" y="4031742"/>
            <a:ext cx="608665" cy="369332"/>
          </a:xfrm>
          <a:prstGeom prst="rect">
            <a:avLst/>
          </a:prstGeom>
          <a:noFill/>
        </p:spPr>
        <p:txBody>
          <a:bodyPr wrap="square" rtlCol="0">
            <a:spAutoFit/>
          </a:bodyPr>
          <a:lstStyle/>
          <a:p>
            <a:r>
              <a:rPr lang="zh-CN" altLang="en-US" dirty="0"/>
              <a:t>❷</a:t>
            </a:r>
          </a:p>
        </p:txBody>
      </p:sp>
      <p:sp>
        <p:nvSpPr>
          <p:cNvPr id="14" name="文本框 13">
            <a:extLst>
              <a:ext uri="{FF2B5EF4-FFF2-40B4-BE49-F238E27FC236}">
                <a16:creationId xmlns:a16="http://schemas.microsoft.com/office/drawing/2014/main" id="{BBE0BF8F-6D20-F4D2-5FBE-35AF04CC7D1D}"/>
              </a:ext>
            </a:extLst>
          </p:cNvPr>
          <p:cNvSpPr txBox="1"/>
          <p:nvPr/>
        </p:nvSpPr>
        <p:spPr>
          <a:xfrm>
            <a:off x="729706" y="4031742"/>
            <a:ext cx="11157494" cy="646331"/>
          </a:xfrm>
          <a:prstGeom prst="rect">
            <a:avLst/>
          </a:prstGeom>
          <a:noFill/>
        </p:spPr>
        <p:txBody>
          <a:bodyPr wrap="square" rtlCol="0">
            <a:spAutoFit/>
          </a:bodyPr>
          <a:lstStyle/>
          <a:p>
            <a:r>
              <a:rPr lang="zh-CN" altLang="en-US" b="1" dirty="0"/>
              <a:t>接收方总是有足够大的接收缓存空间，因而发送方的发送窗口的大小仅由网络的拥塞程度来决定，也就是</a:t>
            </a:r>
            <a:r>
              <a:rPr lang="zh-CN" altLang="en-US" b="1" dirty="0">
                <a:solidFill>
                  <a:schemeClr val="accent1">
                    <a:lumMod val="75000"/>
                  </a:schemeClr>
                </a:solidFill>
              </a:rPr>
              <a:t>不考虑接收方对发送方的流量控制</a:t>
            </a:r>
            <a:r>
              <a:rPr lang="zh-CN" altLang="en-US" b="1" dirty="0"/>
              <a:t>。</a:t>
            </a:r>
          </a:p>
        </p:txBody>
      </p:sp>
      <p:sp>
        <p:nvSpPr>
          <p:cNvPr id="15" name="文本框 14">
            <a:extLst>
              <a:ext uri="{FF2B5EF4-FFF2-40B4-BE49-F238E27FC236}">
                <a16:creationId xmlns:a16="http://schemas.microsoft.com/office/drawing/2014/main" id="{CF2F2AAE-E528-0A2F-FB81-719A397E8030}"/>
              </a:ext>
            </a:extLst>
          </p:cNvPr>
          <p:cNvSpPr txBox="1"/>
          <p:nvPr/>
        </p:nvSpPr>
        <p:spPr>
          <a:xfrm>
            <a:off x="390795" y="4857215"/>
            <a:ext cx="608665" cy="369332"/>
          </a:xfrm>
          <a:prstGeom prst="rect">
            <a:avLst/>
          </a:prstGeom>
          <a:noFill/>
        </p:spPr>
        <p:txBody>
          <a:bodyPr wrap="square" rtlCol="0">
            <a:spAutoFit/>
          </a:bodyPr>
          <a:lstStyle/>
          <a:p>
            <a:r>
              <a:rPr lang="zh-CN" altLang="en-US" dirty="0"/>
              <a:t>❸</a:t>
            </a:r>
          </a:p>
        </p:txBody>
      </p:sp>
      <p:sp>
        <p:nvSpPr>
          <p:cNvPr id="16" name="文本框 15">
            <a:extLst>
              <a:ext uri="{FF2B5EF4-FFF2-40B4-BE49-F238E27FC236}">
                <a16:creationId xmlns:a16="http://schemas.microsoft.com/office/drawing/2014/main" id="{4BE5A3C0-321F-C2C1-1C31-DF7E050F28E4}"/>
              </a:ext>
            </a:extLst>
          </p:cNvPr>
          <p:cNvSpPr txBox="1"/>
          <p:nvPr/>
        </p:nvSpPr>
        <p:spPr>
          <a:xfrm>
            <a:off x="729706" y="4857215"/>
            <a:ext cx="11157494" cy="646331"/>
          </a:xfrm>
          <a:prstGeom prst="rect">
            <a:avLst/>
          </a:prstGeom>
          <a:noFill/>
        </p:spPr>
        <p:txBody>
          <a:bodyPr wrap="square" rtlCol="0">
            <a:spAutoFit/>
          </a:bodyPr>
          <a:lstStyle/>
          <a:p>
            <a:r>
              <a:rPr lang="zh-CN" altLang="en-US" b="1" dirty="0"/>
              <a:t>以</a:t>
            </a:r>
            <a:r>
              <a:rPr lang="en-US" altLang="zh-CN" b="1" dirty="0">
                <a:solidFill>
                  <a:schemeClr val="accent1">
                    <a:lumMod val="75000"/>
                  </a:schemeClr>
                </a:solidFill>
              </a:rPr>
              <a:t>TCP</a:t>
            </a:r>
            <a:r>
              <a:rPr lang="zh-CN" altLang="en-US" b="1" dirty="0">
                <a:solidFill>
                  <a:schemeClr val="accent1">
                    <a:lumMod val="75000"/>
                  </a:schemeClr>
                </a:solidFill>
              </a:rPr>
              <a:t>最大报文段</a:t>
            </a:r>
            <a:r>
              <a:rPr lang="en-US" altLang="zh-CN" b="1" dirty="0">
                <a:solidFill>
                  <a:schemeClr val="accent1">
                    <a:lumMod val="75000"/>
                  </a:schemeClr>
                </a:solidFill>
              </a:rPr>
              <a:t>MSS</a:t>
            </a:r>
            <a:r>
              <a:rPr lang="zh-CN" altLang="en-US" b="1" dirty="0"/>
              <a:t>（即</a:t>
            </a:r>
            <a:r>
              <a:rPr lang="en-US" altLang="zh-CN" b="1" dirty="0"/>
              <a:t>TCP</a:t>
            </a:r>
            <a:r>
              <a:rPr lang="zh-CN" altLang="en-US" b="1" dirty="0"/>
              <a:t>报文段的数据载荷部分）的个数作为讨论问题的单位，而不是以字节为单位（尽管</a:t>
            </a:r>
            <a:r>
              <a:rPr lang="en-US" altLang="zh-CN" b="1" dirty="0"/>
              <a:t>TCP</a:t>
            </a:r>
            <a:r>
              <a:rPr lang="zh-CN" altLang="en-US" b="1" dirty="0"/>
              <a:t>是面向字节流的）。</a:t>
            </a:r>
          </a:p>
        </p:txBody>
      </p:sp>
    </p:spTree>
    <p:custDataLst>
      <p:tags r:id="rId1"/>
    </p:custDataLst>
    <p:extLst>
      <p:ext uri="{BB962C8B-B14F-4D97-AF65-F5344CB8AC3E}">
        <p14:creationId xmlns:p14="http://schemas.microsoft.com/office/powerpoint/2010/main" val="115472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14"/>
                                        </p:tgtEl>
                                        <p:attrNameLst>
                                          <p:attrName>r</p:attrName>
                                        </p:attrNameLst>
                                      </p:cBhvr>
                                    </p:animRot>
                                    <p:animRot by="-240000">
                                      <p:cBhvr>
                                        <p:cTn id="15" dur="200" fill="hold">
                                          <p:stCondLst>
                                            <p:cond delay="200"/>
                                          </p:stCondLst>
                                        </p:cTn>
                                        <p:tgtEl>
                                          <p:spTgt spid="14"/>
                                        </p:tgtEl>
                                        <p:attrNameLst>
                                          <p:attrName>r</p:attrName>
                                        </p:attrNameLst>
                                      </p:cBhvr>
                                    </p:animRot>
                                    <p:animRot by="240000">
                                      <p:cBhvr>
                                        <p:cTn id="16" dur="200" fill="hold">
                                          <p:stCondLst>
                                            <p:cond delay="400"/>
                                          </p:stCondLst>
                                        </p:cTn>
                                        <p:tgtEl>
                                          <p:spTgt spid="14"/>
                                        </p:tgtEl>
                                        <p:attrNameLst>
                                          <p:attrName>r</p:attrName>
                                        </p:attrNameLst>
                                      </p:cBhvr>
                                    </p:animRot>
                                    <p:animRot by="-240000">
                                      <p:cBhvr>
                                        <p:cTn id="17" dur="200" fill="hold">
                                          <p:stCondLst>
                                            <p:cond delay="600"/>
                                          </p:stCondLst>
                                        </p:cTn>
                                        <p:tgtEl>
                                          <p:spTgt spid="14"/>
                                        </p:tgtEl>
                                        <p:attrNameLst>
                                          <p:attrName>r</p:attrName>
                                        </p:attrNameLst>
                                      </p:cBhvr>
                                    </p:animRot>
                                    <p:animRot by="120000">
                                      <p:cBhvr>
                                        <p:cTn id="18" dur="200" fill="hold">
                                          <p:stCondLst>
                                            <p:cond delay="800"/>
                                          </p:stCondLst>
                                        </p:cTn>
                                        <p:tgtEl>
                                          <p:spTgt spid="14"/>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grpId="0" nodeType="clickEffect">
                                  <p:stCondLst>
                                    <p:cond delay="0"/>
                                  </p:stCondLst>
                                  <p:childTnLst>
                                    <p:animRot by="120000">
                                      <p:cBhvr>
                                        <p:cTn id="22" dur="100" fill="hold">
                                          <p:stCondLst>
                                            <p:cond delay="0"/>
                                          </p:stCondLst>
                                        </p:cTn>
                                        <p:tgtEl>
                                          <p:spTgt spid="16"/>
                                        </p:tgtEl>
                                        <p:attrNameLst>
                                          <p:attrName>r</p:attrName>
                                        </p:attrNameLst>
                                      </p:cBhvr>
                                    </p:animRot>
                                    <p:animRot by="-240000">
                                      <p:cBhvr>
                                        <p:cTn id="23" dur="200" fill="hold">
                                          <p:stCondLst>
                                            <p:cond delay="200"/>
                                          </p:stCondLst>
                                        </p:cTn>
                                        <p:tgtEl>
                                          <p:spTgt spid="16"/>
                                        </p:tgtEl>
                                        <p:attrNameLst>
                                          <p:attrName>r</p:attrName>
                                        </p:attrNameLst>
                                      </p:cBhvr>
                                    </p:animRot>
                                    <p:animRot by="240000">
                                      <p:cBhvr>
                                        <p:cTn id="24" dur="200" fill="hold">
                                          <p:stCondLst>
                                            <p:cond delay="400"/>
                                          </p:stCondLst>
                                        </p:cTn>
                                        <p:tgtEl>
                                          <p:spTgt spid="16"/>
                                        </p:tgtEl>
                                        <p:attrNameLst>
                                          <p:attrName>r</p:attrName>
                                        </p:attrNameLst>
                                      </p:cBhvr>
                                    </p:animRot>
                                    <p:animRot by="-240000">
                                      <p:cBhvr>
                                        <p:cTn id="25" dur="200" fill="hold">
                                          <p:stCondLst>
                                            <p:cond delay="600"/>
                                          </p:stCondLst>
                                        </p:cTn>
                                        <p:tgtEl>
                                          <p:spTgt spid="16"/>
                                        </p:tgtEl>
                                        <p:attrNameLst>
                                          <p:attrName>r</p:attrName>
                                        </p:attrNameLst>
                                      </p:cBhvr>
                                    </p:animRot>
                                    <p:animRot by="120000">
                                      <p:cBhvr>
                                        <p:cTn id="26" dur="200" fill="hold">
                                          <p:stCondLst>
                                            <p:cond delay="80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084E9A54-B581-E929-5BA6-952463C8E3A7}"/>
              </a:ext>
            </a:extLst>
          </p:cNvPr>
          <p:cNvSpPr txBox="1"/>
          <p:nvPr/>
        </p:nvSpPr>
        <p:spPr>
          <a:xfrm>
            <a:off x="1212942" y="2686826"/>
            <a:ext cx="1777363" cy="369332"/>
          </a:xfrm>
          <a:prstGeom prst="rect">
            <a:avLst/>
          </a:prstGeom>
          <a:noFill/>
        </p:spPr>
        <p:txBody>
          <a:bodyPr wrap="square" rtlCol="0">
            <a:spAutoFit/>
          </a:bodyPr>
          <a:lstStyle/>
          <a:p>
            <a:r>
              <a:rPr lang="zh-CN" altLang="en-US" b="1" dirty="0"/>
              <a:t>发送窗口</a:t>
            </a:r>
            <a:r>
              <a:rPr lang="en-US" altLang="zh-CN" b="1" dirty="0"/>
              <a:t>swnd</a:t>
            </a:r>
            <a:endParaRPr lang="zh-CN" altLang="en-US" b="1" dirty="0"/>
          </a:p>
        </p:txBody>
      </p:sp>
      <p:sp>
        <p:nvSpPr>
          <p:cNvPr id="28" name="文本框 27">
            <a:extLst>
              <a:ext uri="{FF2B5EF4-FFF2-40B4-BE49-F238E27FC236}">
                <a16:creationId xmlns:a16="http://schemas.microsoft.com/office/drawing/2014/main" id="{4F43FCCF-FBBE-447E-FF56-DC6C3B1D5120}"/>
              </a:ext>
            </a:extLst>
          </p:cNvPr>
          <p:cNvSpPr txBox="1"/>
          <p:nvPr/>
        </p:nvSpPr>
        <p:spPr>
          <a:xfrm>
            <a:off x="1212941" y="3087576"/>
            <a:ext cx="1777363" cy="369332"/>
          </a:xfrm>
          <a:prstGeom prst="rect">
            <a:avLst/>
          </a:prstGeom>
          <a:noFill/>
        </p:spPr>
        <p:txBody>
          <a:bodyPr wrap="square" rtlCol="0">
            <a:spAutoFit/>
          </a:bodyPr>
          <a:lstStyle/>
          <a:p>
            <a:r>
              <a:rPr lang="zh-CN" altLang="en-US" b="1" dirty="0"/>
              <a:t>拥塞窗口</a:t>
            </a:r>
            <a:r>
              <a:rPr lang="en-US" altLang="zh-CN" b="1" dirty="0"/>
              <a:t>cwnd</a:t>
            </a:r>
            <a:endParaRPr lang="zh-CN" altLang="en-US" b="1" dirty="0"/>
          </a:p>
        </p:txBody>
      </p:sp>
      <p:sp>
        <p:nvSpPr>
          <p:cNvPr id="31" name="文本框 30">
            <a:extLst>
              <a:ext uri="{FF2B5EF4-FFF2-40B4-BE49-F238E27FC236}">
                <a16:creationId xmlns:a16="http://schemas.microsoft.com/office/drawing/2014/main" id="{A3D56AC2-42C7-BCD7-ACD7-4A485AFAC222}"/>
              </a:ext>
            </a:extLst>
          </p:cNvPr>
          <p:cNvSpPr txBox="1"/>
          <p:nvPr/>
        </p:nvSpPr>
        <p:spPr>
          <a:xfrm>
            <a:off x="8713201" y="2686826"/>
            <a:ext cx="1777363" cy="369332"/>
          </a:xfrm>
          <a:prstGeom prst="rect">
            <a:avLst/>
          </a:prstGeom>
          <a:noFill/>
        </p:spPr>
        <p:txBody>
          <a:bodyPr wrap="square" rtlCol="0">
            <a:spAutoFit/>
          </a:bodyPr>
          <a:lstStyle/>
          <a:p>
            <a:r>
              <a:rPr lang="zh-CN" altLang="en-US" b="1" dirty="0"/>
              <a:t>接收窗口</a:t>
            </a:r>
            <a:r>
              <a:rPr lang="en-US" altLang="zh-CN" b="1" dirty="0"/>
              <a:t>rwnd</a:t>
            </a:r>
            <a:endParaRPr lang="zh-CN" altLang="en-US" b="1" dirty="0"/>
          </a:p>
        </p:txBody>
      </p:sp>
      <p:sp>
        <p:nvSpPr>
          <p:cNvPr id="26" name="标注: 右箭头 25">
            <a:extLst>
              <a:ext uri="{FF2B5EF4-FFF2-40B4-BE49-F238E27FC236}">
                <a16:creationId xmlns:a16="http://schemas.microsoft.com/office/drawing/2014/main" id="{F911F330-EDC4-9C49-7D14-8D8EEC8F5C49}"/>
              </a:ext>
            </a:extLst>
          </p:cNvPr>
          <p:cNvSpPr/>
          <p:nvPr/>
        </p:nvSpPr>
        <p:spPr>
          <a:xfrm>
            <a:off x="4976547" y="2355748"/>
            <a:ext cx="2070462" cy="400451"/>
          </a:xfrm>
          <a:prstGeom prst="rightArrowCallout">
            <a:avLst>
              <a:gd name="adj1" fmla="val 25000"/>
              <a:gd name="adj2" fmla="val 25000"/>
              <a:gd name="adj3" fmla="val 25000"/>
              <a:gd name="adj4" fmla="val 9015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TCP</a:t>
            </a:r>
            <a:r>
              <a:rPr lang="zh-CN" altLang="en-US" b="1" dirty="0">
                <a:solidFill>
                  <a:schemeClr val="accent1">
                    <a:lumMod val="75000"/>
                  </a:schemeClr>
                </a:solidFill>
              </a:rPr>
              <a:t>数据</a:t>
            </a:r>
            <a:r>
              <a:rPr lang="zh-CN" altLang="en-US" b="1" dirty="0">
                <a:solidFill>
                  <a:schemeClr val="tx1"/>
                </a:solidFill>
              </a:rPr>
              <a:t>报文段</a:t>
            </a:r>
          </a:p>
        </p:txBody>
      </p:sp>
      <p:sp>
        <p:nvSpPr>
          <p:cNvPr id="29" name="标注: 左箭头 28">
            <a:extLst>
              <a:ext uri="{FF2B5EF4-FFF2-40B4-BE49-F238E27FC236}">
                <a16:creationId xmlns:a16="http://schemas.microsoft.com/office/drawing/2014/main" id="{C788EEC6-4D7C-6D3B-7B04-A48C4FA0DCA4}"/>
              </a:ext>
            </a:extLst>
          </p:cNvPr>
          <p:cNvSpPr/>
          <p:nvPr/>
        </p:nvSpPr>
        <p:spPr>
          <a:xfrm>
            <a:off x="4736674" y="3442254"/>
            <a:ext cx="2117634" cy="400110"/>
          </a:xfrm>
          <a:prstGeom prst="leftArrowCallout">
            <a:avLst>
              <a:gd name="adj1" fmla="val 25000"/>
              <a:gd name="adj2" fmla="val 25000"/>
              <a:gd name="adj3" fmla="val 25000"/>
              <a:gd name="adj4" fmla="val 8705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TCP</a:t>
            </a:r>
            <a:r>
              <a:rPr lang="zh-CN" altLang="en-US" b="1" dirty="0">
                <a:solidFill>
                  <a:schemeClr val="accent1">
                    <a:lumMod val="75000"/>
                  </a:schemeClr>
                </a:solidFill>
              </a:rPr>
              <a:t>确认</a:t>
            </a:r>
            <a:r>
              <a:rPr lang="zh-CN" altLang="en-US" b="1" dirty="0">
                <a:solidFill>
                  <a:schemeClr val="tx1"/>
                </a:solidFill>
              </a:rPr>
              <a:t>报文段</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p>
          </p:txBody>
        </p:sp>
      </p:grpSp>
      <p:sp>
        <p:nvSpPr>
          <p:cNvPr id="5" name="矩形 4">
            <a:extLst>
              <a:ext uri="{FF2B5EF4-FFF2-40B4-BE49-F238E27FC236}">
                <a16:creationId xmlns:a16="http://schemas.microsoft.com/office/drawing/2014/main" id="{637CB5EF-E729-A31F-1987-CA9CA539A1EA}"/>
              </a:ext>
            </a:extLst>
          </p:cNvPr>
          <p:cNvSpPr/>
          <p:nvPr/>
        </p:nvSpPr>
        <p:spPr>
          <a:xfrm>
            <a:off x="304800" y="1371601"/>
            <a:ext cx="2685505" cy="685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b="1" dirty="0"/>
              <a:t>慢开始</a:t>
            </a:r>
            <a:endParaRPr lang="en-US" altLang="zh-CN" sz="2000" b="1" dirty="0"/>
          </a:p>
          <a:p>
            <a:pPr algn="ctr"/>
            <a:r>
              <a:rPr lang="zh-CN" altLang="en-US" sz="2000" b="1" dirty="0"/>
              <a:t>（</a:t>
            </a:r>
            <a:r>
              <a:rPr lang="en-US" altLang="zh-CN" sz="2000" b="1" dirty="0"/>
              <a:t>slow-start</a:t>
            </a:r>
            <a:r>
              <a:rPr lang="zh-CN" altLang="en-US" sz="2000" b="1" dirty="0"/>
              <a:t>）</a:t>
            </a:r>
          </a:p>
        </p:txBody>
      </p:sp>
      <p:sp>
        <p:nvSpPr>
          <p:cNvPr id="8" name="矩形 7">
            <a:extLst>
              <a:ext uri="{FF2B5EF4-FFF2-40B4-BE49-F238E27FC236}">
                <a16:creationId xmlns:a16="http://schemas.microsoft.com/office/drawing/2014/main" id="{E5ED3985-AC3D-ED45-F4A2-E24EAC32E820}"/>
              </a:ext>
            </a:extLst>
          </p:cNvPr>
          <p:cNvSpPr/>
          <p:nvPr/>
        </p:nvSpPr>
        <p:spPr>
          <a:xfrm>
            <a:off x="3270432" y="1371601"/>
            <a:ext cx="2685505"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000" b="1" dirty="0"/>
              <a:t>拥塞避免</a:t>
            </a:r>
            <a:endParaRPr lang="en-US" altLang="zh-CN" sz="2000" b="1" dirty="0"/>
          </a:p>
          <a:p>
            <a:pPr algn="ctr"/>
            <a:r>
              <a:rPr lang="zh-CN" altLang="en-US" sz="2000" b="1" dirty="0"/>
              <a:t>（</a:t>
            </a:r>
            <a:r>
              <a:rPr lang="en-US" altLang="zh-CN" sz="2000" b="1" dirty="0"/>
              <a:t>congestion avoidance</a:t>
            </a:r>
            <a:r>
              <a:rPr lang="zh-CN" altLang="en-US" sz="2000" b="1" dirty="0"/>
              <a:t>）</a:t>
            </a:r>
          </a:p>
        </p:txBody>
      </p:sp>
      <p:sp>
        <p:nvSpPr>
          <p:cNvPr id="9" name="矩形 8">
            <a:extLst>
              <a:ext uri="{FF2B5EF4-FFF2-40B4-BE49-F238E27FC236}">
                <a16:creationId xmlns:a16="http://schemas.microsoft.com/office/drawing/2014/main" id="{D1BB1299-0626-FB70-B3C4-2334A84A620B}"/>
              </a:ext>
            </a:extLst>
          </p:cNvPr>
          <p:cNvSpPr/>
          <p:nvPr/>
        </p:nvSpPr>
        <p:spPr>
          <a:xfrm>
            <a:off x="6236064" y="1371601"/>
            <a:ext cx="2685505" cy="6858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b="1" dirty="0"/>
              <a:t>快重传</a:t>
            </a:r>
            <a:endParaRPr lang="en-US" altLang="zh-CN" sz="2000" b="1" dirty="0"/>
          </a:p>
          <a:p>
            <a:pPr algn="ctr"/>
            <a:r>
              <a:rPr lang="zh-CN" altLang="en-US" sz="2000" b="1" dirty="0"/>
              <a:t>（</a:t>
            </a:r>
            <a:r>
              <a:rPr lang="en-US" altLang="zh-CN" sz="2000" b="1" dirty="0"/>
              <a:t>fast retransmit</a:t>
            </a:r>
            <a:r>
              <a:rPr lang="zh-CN" altLang="en-US" sz="2000" b="1" dirty="0"/>
              <a:t>）</a:t>
            </a:r>
          </a:p>
        </p:txBody>
      </p:sp>
      <p:sp>
        <p:nvSpPr>
          <p:cNvPr id="10" name="矩形 9">
            <a:extLst>
              <a:ext uri="{FF2B5EF4-FFF2-40B4-BE49-F238E27FC236}">
                <a16:creationId xmlns:a16="http://schemas.microsoft.com/office/drawing/2014/main" id="{F6DC94E4-4C3D-34F4-3389-4901A1038EFF}"/>
              </a:ext>
            </a:extLst>
          </p:cNvPr>
          <p:cNvSpPr/>
          <p:nvPr/>
        </p:nvSpPr>
        <p:spPr>
          <a:xfrm>
            <a:off x="9201695" y="1371601"/>
            <a:ext cx="2685505"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b="1" dirty="0"/>
              <a:t>快恢复</a:t>
            </a:r>
            <a:endParaRPr lang="en-US" altLang="zh-CN" sz="2000" b="1" dirty="0"/>
          </a:p>
          <a:p>
            <a:pPr algn="ctr"/>
            <a:r>
              <a:rPr lang="zh-CN" altLang="en-US" sz="2000" b="1" dirty="0"/>
              <a:t>（</a:t>
            </a:r>
            <a:r>
              <a:rPr lang="en-US" altLang="zh-CN" sz="2000" b="1" dirty="0"/>
              <a:t>fast recovery</a:t>
            </a:r>
            <a:r>
              <a:rPr lang="zh-CN" altLang="en-US" sz="2000" b="1" dirty="0"/>
              <a:t>）</a:t>
            </a:r>
          </a:p>
        </p:txBody>
      </p:sp>
      <p:grpSp>
        <p:nvGrpSpPr>
          <p:cNvPr id="23" name="组合 22">
            <a:extLst>
              <a:ext uri="{FF2B5EF4-FFF2-40B4-BE49-F238E27FC236}">
                <a16:creationId xmlns:a16="http://schemas.microsoft.com/office/drawing/2014/main" id="{D40D3123-1900-6C74-4F5D-4EB870E47CAC}"/>
              </a:ext>
            </a:extLst>
          </p:cNvPr>
          <p:cNvGrpSpPr/>
          <p:nvPr/>
        </p:nvGrpSpPr>
        <p:grpSpPr>
          <a:xfrm>
            <a:off x="3325886" y="2386867"/>
            <a:ext cx="5540228" cy="1035796"/>
            <a:chOff x="6428741" y="2543625"/>
            <a:chExt cx="5540228" cy="1035796"/>
          </a:xfrm>
        </p:grpSpPr>
        <p:pic>
          <p:nvPicPr>
            <p:cNvPr id="17" name="图形 16">
              <a:extLst>
                <a:ext uri="{FF2B5EF4-FFF2-40B4-BE49-F238E27FC236}">
                  <a16:creationId xmlns:a16="http://schemas.microsoft.com/office/drawing/2014/main" id="{F81D0E19-BB4F-6A96-659F-A466A1BF75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8777" y="2924482"/>
              <a:ext cx="677140" cy="654939"/>
            </a:xfrm>
            <a:prstGeom prst="rect">
              <a:avLst/>
            </a:prstGeom>
          </p:spPr>
        </p:pic>
        <p:sp>
          <p:nvSpPr>
            <p:cNvPr id="18" name="文本框 17">
              <a:extLst>
                <a:ext uri="{FF2B5EF4-FFF2-40B4-BE49-F238E27FC236}">
                  <a16:creationId xmlns:a16="http://schemas.microsoft.com/office/drawing/2014/main" id="{DD9B65EA-03FC-27C2-22E2-43CF6C802E33}"/>
                </a:ext>
              </a:extLst>
            </p:cNvPr>
            <p:cNvSpPr txBox="1"/>
            <p:nvPr/>
          </p:nvSpPr>
          <p:spPr>
            <a:xfrm>
              <a:off x="6428741" y="2543625"/>
              <a:ext cx="1410788" cy="369332"/>
            </a:xfrm>
            <a:prstGeom prst="rect">
              <a:avLst/>
            </a:prstGeom>
            <a:noFill/>
          </p:spPr>
          <p:txBody>
            <a:bodyPr wrap="square" rtlCol="0">
              <a:spAutoFit/>
            </a:bodyPr>
            <a:lstStyle/>
            <a:p>
              <a:r>
                <a:rPr lang="en-US" altLang="zh-CN" b="1" dirty="0"/>
                <a:t>TCP</a:t>
              </a:r>
              <a:r>
                <a:rPr lang="zh-CN" altLang="en-US" b="1" dirty="0"/>
                <a:t>发送方</a:t>
              </a:r>
            </a:p>
          </p:txBody>
        </p:sp>
        <p:pic>
          <p:nvPicPr>
            <p:cNvPr id="19" name="图形 18">
              <a:extLst>
                <a:ext uri="{FF2B5EF4-FFF2-40B4-BE49-F238E27FC236}">
                  <a16:creationId xmlns:a16="http://schemas.microsoft.com/office/drawing/2014/main" id="{F23DCE18-D5B6-A009-EB6F-F6B34B53EC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98217" y="2924482"/>
              <a:ext cx="677140" cy="654939"/>
            </a:xfrm>
            <a:prstGeom prst="rect">
              <a:avLst/>
            </a:prstGeom>
          </p:spPr>
        </p:pic>
        <p:sp>
          <p:nvSpPr>
            <p:cNvPr id="20" name="文本框 19">
              <a:extLst>
                <a:ext uri="{FF2B5EF4-FFF2-40B4-BE49-F238E27FC236}">
                  <a16:creationId xmlns:a16="http://schemas.microsoft.com/office/drawing/2014/main" id="{1ABFC87E-39AB-1E9D-C9C0-2E3971F1F6A6}"/>
                </a:ext>
              </a:extLst>
            </p:cNvPr>
            <p:cNvSpPr txBox="1"/>
            <p:nvPr/>
          </p:nvSpPr>
          <p:spPr>
            <a:xfrm>
              <a:off x="10558181" y="2543625"/>
              <a:ext cx="1410788" cy="369332"/>
            </a:xfrm>
            <a:prstGeom prst="rect">
              <a:avLst/>
            </a:prstGeom>
            <a:noFill/>
          </p:spPr>
          <p:txBody>
            <a:bodyPr wrap="square" rtlCol="0">
              <a:spAutoFit/>
            </a:bodyPr>
            <a:lstStyle/>
            <a:p>
              <a:r>
                <a:rPr lang="en-US" altLang="zh-CN" b="1" dirty="0"/>
                <a:t>TCP</a:t>
              </a:r>
              <a:r>
                <a:rPr lang="zh-CN" altLang="en-US" b="1" dirty="0"/>
                <a:t>接收方</a:t>
              </a:r>
            </a:p>
          </p:txBody>
        </p:sp>
      </p:grpSp>
      <p:grpSp>
        <p:nvGrpSpPr>
          <p:cNvPr id="24" name="组合 23">
            <a:extLst>
              <a:ext uri="{FF2B5EF4-FFF2-40B4-BE49-F238E27FC236}">
                <a16:creationId xmlns:a16="http://schemas.microsoft.com/office/drawing/2014/main" id="{C87C4374-1DE4-05EE-C3DF-1B58BF03A4DD}"/>
              </a:ext>
            </a:extLst>
          </p:cNvPr>
          <p:cNvGrpSpPr/>
          <p:nvPr/>
        </p:nvGrpSpPr>
        <p:grpSpPr>
          <a:xfrm>
            <a:off x="4328192" y="2871493"/>
            <a:ext cx="3367172" cy="447400"/>
            <a:chOff x="7431047" y="3028251"/>
            <a:chExt cx="3367172" cy="447400"/>
          </a:xfrm>
        </p:grpSpPr>
        <p:sp>
          <p:nvSpPr>
            <p:cNvPr id="21" name="圆柱体 20">
              <a:extLst>
                <a:ext uri="{FF2B5EF4-FFF2-40B4-BE49-F238E27FC236}">
                  <a16:creationId xmlns:a16="http://schemas.microsoft.com/office/drawing/2014/main" id="{1F0EA45A-7F4D-4058-D229-AD1124290AB6}"/>
                </a:ext>
              </a:extLst>
            </p:cNvPr>
            <p:cNvSpPr/>
            <p:nvPr/>
          </p:nvSpPr>
          <p:spPr>
            <a:xfrm rot="16200000">
              <a:off x="8890933" y="1568365"/>
              <a:ext cx="447400" cy="336717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8AC030FF-8AE5-4769-B951-056006A6722A}"/>
                </a:ext>
              </a:extLst>
            </p:cNvPr>
            <p:cNvSpPr txBox="1"/>
            <p:nvPr/>
          </p:nvSpPr>
          <p:spPr>
            <a:xfrm>
              <a:off x="8536672" y="3059668"/>
              <a:ext cx="1161506" cy="369332"/>
            </a:xfrm>
            <a:prstGeom prst="rect">
              <a:avLst/>
            </a:prstGeom>
            <a:noFill/>
          </p:spPr>
          <p:txBody>
            <a:bodyPr wrap="square" rtlCol="0">
              <a:spAutoFit/>
            </a:bodyPr>
            <a:lstStyle/>
            <a:p>
              <a:pPr algn="ctr"/>
              <a:r>
                <a:rPr lang="en-US" altLang="zh-CN" b="1" dirty="0">
                  <a:solidFill>
                    <a:schemeClr val="bg1"/>
                  </a:solidFill>
                </a:rPr>
                <a:t>TCP</a:t>
              </a:r>
              <a:r>
                <a:rPr lang="zh-CN" altLang="en-US" b="1" dirty="0">
                  <a:solidFill>
                    <a:schemeClr val="bg1"/>
                  </a:solidFill>
                </a:rPr>
                <a:t>连接</a:t>
              </a:r>
            </a:p>
          </p:txBody>
        </p:sp>
      </p:grpSp>
      <p:sp>
        <p:nvSpPr>
          <p:cNvPr id="32" name="文本框 31">
            <a:extLst>
              <a:ext uri="{FF2B5EF4-FFF2-40B4-BE49-F238E27FC236}">
                <a16:creationId xmlns:a16="http://schemas.microsoft.com/office/drawing/2014/main" id="{1EE37769-A6AA-47CE-27BB-FFE01817293D}"/>
              </a:ext>
            </a:extLst>
          </p:cNvPr>
          <p:cNvSpPr txBox="1"/>
          <p:nvPr/>
        </p:nvSpPr>
        <p:spPr>
          <a:xfrm>
            <a:off x="4031280" y="4675093"/>
            <a:ext cx="4129440" cy="523220"/>
          </a:xfrm>
          <a:prstGeom prst="rect">
            <a:avLst/>
          </a:prstGeom>
          <a:noFill/>
        </p:spPr>
        <p:txBody>
          <a:bodyPr wrap="square" rtlCol="0">
            <a:spAutoFit/>
          </a:bodyPr>
          <a:lstStyle/>
          <a:p>
            <a:r>
              <a:rPr lang="en-US" altLang="zh-CN" sz="2800" b="1" dirty="0"/>
              <a:t>swnd = </a:t>
            </a:r>
            <a:r>
              <a:rPr lang="en-US" altLang="zh-CN" sz="2800" b="1" baseline="-25000" dirty="0"/>
              <a:t>min</a:t>
            </a:r>
            <a:r>
              <a:rPr lang="en-US" altLang="zh-CN" sz="2800" b="1" dirty="0"/>
              <a:t>(cwnd</a:t>
            </a:r>
            <a:r>
              <a:rPr lang="zh-CN" altLang="en-US" sz="2800" b="1" dirty="0"/>
              <a:t>，</a:t>
            </a:r>
            <a:r>
              <a:rPr lang="en-US" altLang="zh-CN" sz="2800" b="1" dirty="0"/>
              <a:t>rwnd)</a:t>
            </a:r>
            <a:endParaRPr lang="zh-CN" altLang="en-US" sz="2800" b="1" dirty="0"/>
          </a:p>
        </p:txBody>
      </p:sp>
      <p:grpSp>
        <p:nvGrpSpPr>
          <p:cNvPr id="49" name="组合 48">
            <a:extLst>
              <a:ext uri="{FF2B5EF4-FFF2-40B4-BE49-F238E27FC236}">
                <a16:creationId xmlns:a16="http://schemas.microsoft.com/office/drawing/2014/main" id="{1ECCDD3C-89FB-3AC6-B621-1A13A665A356}"/>
              </a:ext>
            </a:extLst>
          </p:cNvPr>
          <p:cNvGrpSpPr/>
          <p:nvPr/>
        </p:nvGrpSpPr>
        <p:grpSpPr>
          <a:xfrm>
            <a:off x="4468684" y="3839935"/>
            <a:ext cx="7272131" cy="906661"/>
            <a:chOff x="4468684" y="3839935"/>
            <a:chExt cx="7272131" cy="906661"/>
          </a:xfrm>
        </p:grpSpPr>
        <p:sp>
          <p:nvSpPr>
            <p:cNvPr id="33" name="文本框 32">
              <a:extLst>
                <a:ext uri="{FF2B5EF4-FFF2-40B4-BE49-F238E27FC236}">
                  <a16:creationId xmlns:a16="http://schemas.microsoft.com/office/drawing/2014/main" id="{C0FAA453-6F2C-6613-CBA7-EEB3E786D76C}"/>
                </a:ext>
              </a:extLst>
            </p:cNvPr>
            <p:cNvSpPr txBox="1"/>
            <p:nvPr/>
          </p:nvSpPr>
          <p:spPr>
            <a:xfrm>
              <a:off x="8033930" y="3839935"/>
              <a:ext cx="3706885" cy="369332"/>
            </a:xfrm>
            <a:prstGeom prst="rect">
              <a:avLst/>
            </a:prstGeom>
            <a:noFill/>
          </p:spPr>
          <p:txBody>
            <a:bodyPr wrap="square" rtlCol="0">
              <a:spAutoFit/>
            </a:bodyPr>
            <a:lstStyle/>
            <a:p>
              <a:r>
                <a:rPr lang="zh-CN" altLang="en-US" b="1" dirty="0"/>
                <a:t>序号落入</a:t>
              </a:r>
              <a:r>
                <a:rPr lang="en-US" altLang="zh-CN" b="1" dirty="0"/>
                <a:t>swnd</a:t>
              </a:r>
              <a:r>
                <a:rPr lang="zh-CN" altLang="en-US" b="1" dirty="0"/>
                <a:t>的数据可以发送</a:t>
              </a:r>
            </a:p>
          </p:txBody>
        </p:sp>
        <p:cxnSp>
          <p:nvCxnSpPr>
            <p:cNvPr id="42" name="连接符: 肘形 41">
              <a:extLst>
                <a:ext uri="{FF2B5EF4-FFF2-40B4-BE49-F238E27FC236}">
                  <a16:creationId xmlns:a16="http://schemas.microsoft.com/office/drawing/2014/main" id="{3EF2D939-705C-A6FB-E378-84B72A5745E2}"/>
                </a:ext>
              </a:extLst>
            </p:cNvPr>
            <p:cNvCxnSpPr>
              <a:cxnSpLocks/>
              <a:endCxn id="33" idx="1"/>
            </p:cNvCxnSpPr>
            <p:nvPr/>
          </p:nvCxnSpPr>
          <p:spPr>
            <a:xfrm rot="5400000" flipH="1" flipV="1">
              <a:off x="5890310" y="2602976"/>
              <a:ext cx="721994" cy="3565245"/>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组合 50">
            <a:extLst>
              <a:ext uri="{FF2B5EF4-FFF2-40B4-BE49-F238E27FC236}">
                <a16:creationId xmlns:a16="http://schemas.microsoft.com/office/drawing/2014/main" id="{F46E5BE4-3F45-A710-B262-F779A74E14C6}"/>
              </a:ext>
            </a:extLst>
          </p:cNvPr>
          <p:cNvGrpSpPr/>
          <p:nvPr/>
        </p:nvGrpSpPr>
        <p:grpSpPr>
          <a:xfrm>
            <a:off x="7047009" y="5131161"/>
            <a:ext cx="4840191" cy="447882"/>
            <a:chOff x="7047009" y="5131161"/>
            <a:chExt cx="4840191" cy="447882"/>
          </a:xfrm>
        </p:grpSpPr>
        <p:sp>
          <p:nvSpPr>
            <p:cNvPr id="35" name="文本框 34">
              <a:extLst>
                <a:ext uri="{FF2B5EF4-FFF2-40B4-BE49-F238E27FC236}">
                  <a16:creationId xmlns:a16="http://schemas.microsoft.com/office/drawing/2014/main" id="{8C8A93CB-F150-1F3C-BB70-33ABB26409BB}"/>
                </a:ext>
              </a:extLst>
            </p:cNvPr>
            <p:cNvSpPr txBox="1"/>
            <p:nvPr/>
          </p:nvSpPr>
          <p:spPr>
            <a:xfrm>
              <a:off x="8033928" y="5209711"/>
              <a:ext cx="3853272" cy="369332"/>
            </a:xfrm>
            <a:prstGeom prst="rect">
              <a:avLst/>
            </a:prstGeom>
            <a:noFill/>
          </p:spPr>
          <p:txBody>
            <a:bodyPr wrap="square" rtlCol="0">
              <a:spAutoFit/>
            </a:bodyPr>
            <a:lstStyle/>
            <a:p>
              <a:r>
                <a:rPr lang="zh-CN" altLang="en-US" b="1" dirty="0"/>
                <a:t>取决于接收方可用的接收缓存的大小</a:t>
              </a:r>
            </a:p>
          </p:txBody>
        </p:sp>
        <p:cxnSp>
          <p:nvCxnSpPr>
            <p:cNvPr id="43" name="连接符: 肘形 42">
              <a:extLst>
                <a:ext uri="{FF2B5EF4-FFF2-40B4-BE49-F238E27FC236}">
                  <a16:creationId xmlns:a16="http://schemas.microsoft.com/office/drawing/2014/main" id="{08D51B2F-9040-BC22-CB55-2A1C5FBB0FB3}"/>
                </a:ext>
              </a:extLst>
            </p:cNvPr>
            <p:cNvCxnSpPr>
              <a:cxnSpLocks/>
              <a:endCxn id="35" idx="1"/>
            </p:cNvCxnSpPr>
            <p:nvPr/>
          </p:nvCxnSpPr>
          <p:spPr>
            <a:xfrm rot="16200000" flipH="1">
              <a:off x="7408861" y="4769309"/>
              <a:ext cx="263215" cy="986919"/>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组合 49">
            <a:extLst>
              <a:ext uri="{FF2B5EF4-FFF2-40B4-BE49-F238E27FC236}">
                <a16:creationId xmlns:a16="http://schemas.microsoft.com/office/drawing/2014/main" id="{DDEB2106-7AD1-74E5-A354-EEDBAE8E6735}"/>
              </a:ext>
            </a:extLst>
          </p:cNvPr>
          <p:cNvGrpSpPr/>
          <p:nvPr/>
        </p:nvGrpSpPr>
        <p:grpSpPr>
          <a:xfrm>
            <a:off x="6011778" y="4172495"/>
            <a:ext cx="5729036" cy="646331"/>
            <a:chOff x="6011778" y="4172495"/>
            <a:chExt cx="5729036" cy="646331"/>
          </a:xfrm>
        </p:grpSpPr>
        <p:sp>
          <p:nvSpPr>
            <p:cNvPr id="34" name="文本框 33">
              <a:extLst>
                <a:ext uri="{FF2B5EF4-FFF2-40B4-BE49-F238E27FC236}">
                  <a16:creationId xmlns:a16="http://schemas.microsoft.com/office/drawing/2014/main" id="{47B7C340-5051-D200-C540-CF0B7B5711FD}"/>
                </a:ext>
              </a:extLst>
            </p:cNvPr>
            <p:cNvSpPr txBox="1"/>
            <p:nvPr/>
          </p:nvSpPr>
          <p:spPr>
            <a:xfrm>
              <a:off x="8033929" y="4172495"/>
              <a:ext cx="3706885" cy="646331"/>
            </a:xfrm>
            <a:prstGeom prst="rect">
              <a:avLst/>
            </a:prstGeom>
            <a:noFill/>
          </p:spPr>
          <p:txBody>
            <a:bodyPr wrap="square" rtlCol="0">
              <a:spAutoFit/>
            </a:bodyPr>
            <a:lstStyle/>
            <a:p>
              <a:r>
                <a:rPr lang="zh-CN" altLang="en-US" b="1" dirty="0"/>
                <a:t>取决于网络的拥塞程度和发送方所采用的</a:t>
              </a:r>
              <a:r>
                <a:rPr lang="en-US" altLang="zh-CN" b="1" dirty="0"/>
                <a:t>TCP</a:t>
              </a:r>
              <a:r>
                <a:rPr lang="zh-CN" altLang="en-US" b="1" dirty="0"/>
                <a:t>拥塞控制算法</a:t>
              </a:r>
            </a:p>
          </p:txBody>
        </p:sp>
        <p:cxnSp>
          <p:nvCxnSpPr>
            <p:cNvPr id="46" name="连接符: 肘形 45">
              <a:extLst>
                <a:ext uri="{FF2B5EF4-FFF2-40B4-BE49-F238E27FC236}">
                  <a16:creationId xmlns:a16="http://schemas.microsoft.com/office/drawing/2014/main" id="{65A9B5F7-881A-2D30-FFA5-A76EA45D4ED6}"/>
                </a:ext>
              </a:extLst>
            </p:cNvPr>
            <p:cNvCxnSpPr>
              <a:cxnSpLocks/>
              <a:endCxn id="34" idx="1"/>
            </p:cNvCxnSpPr>
            <p:nvPr/>
          </p:nvCxnSpPr>
          <p:spPr>
            <a:xfrm rot="5400000" flipH="1" flipV="1">
              <a:off x="6891421" y="3616019"/>
              <a:ext cx="262865" cy="2022151"/>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2" name="文本框 51">
            <a:extLst>
              <a:ext uri="{FF2B5EF4-FFF2-40B4-BE49-F238E27FC236}">
                <a16:creationId xmlns:a16="http://schemas.microsoft.com/office/drawing/2014/main" id="{1504753E-CF47-52A8-1EB7-7B36E1C25483}"/>
              </a:ext>
            </a:extLst>
          </p:cNvPr>
          <p:cNvSpPr txBox="1"/>
          <p:nvPr/>
        </p:nvSpPr>
        <p:spPr>
          <a:xfrm>
            <a:off x="1319349" y="5579043"/>
            <a:ext cx="2006537" cy="369332"/>
          </a:xfrm>
          <a:prstGeom prst="rect">
            <a:avLst/>
          </a:prstGeom>
          <a:noFill/>
        </p:spPr>
        <p:txBody>
          <a:bodyPr wrap="square" rtlCol="0">
            <a:spAutoFit/>
          </a:bodyPr>
          <a:lstStyle/>
          <a:p>
            <a:r>
              <a:rPr lang="zh-CN" altLang="en-US" b="1" dirty="0"/>
              <a:t>不考虑拥塞控制</a:t>
            </a:r>
          </a:p>
        </p:txBody>
      </p:sp>
      <p:sp>
        <p:nvSpPr>
          <p:cNvPr id="53" name="文本框 52">
            <a:extLst>
              <a:ext uri="{FF2B5EF4-FFF2-40B4-BE49-F238E27FC236}">
                <a16:creationId xmlns:a16="http://schemas.microsoft.com/office/drawing/2014/main" id="{4F066350-D701-0CBE-C107-E3A1F38ACC58}"/>
              </a:ext>
            </a:extLst>
          </p:cNvPr>
          <p:cNvSpPr txBox="1"/>
          <p:nvPr/>
        </p:nvSpPr>
        <p:spPr>
          <a:xfrm>
            <a:off x="4031280" y="5446708"/>
            <a:ext cx="2064720" cy="523220"/>
          </a:xfrm>
          <a:prstGeom prst="rect">
            <a:avLst/>
          </a:prstGeom>
          <a:noFill/>
        </p:spPr>
        <p:txBody>
          <a:bodyPr wrap="square" rtlCol="0">
            <a:spAutoFit/>
          </a:bodyPr>
          <a:lstStyle/>
          <a:p>
            <a:r>
              <a:rPr lang="en-US" altLang="zh-CN" sz="2800" b="1" dirty="0"/>
              <a:t>swnd = rwnd</a:t>
            </a:r>
            <a:endParaRPr lang="zh-CN" altLang="en-US" sz="2800" b="1" dirty="0"/>
          </a:p>
        </p:txBody>
      </p:sp>
      <p:sp>
        <p:nvSpPr>
          <p:cNvPr id="54" name="文本框 53">
            <a:extLst>
              <a:ext uri="{FF2B5EF4-FFF2-40B4-BE49-F238E27FC236}">
                <a16:creationId xmlns:a16="http://schemas.microsoft.com/office/drawing/2014/main" id="{D3381687-DBC7-AA21-CDC2-938DEA373B60}"/>
              </a:ext>
            </a:extLst>
          </p:cNvPr>
          <p:cNvSpPr txBox="1"/>
          <p:nvPr/>
        </p:nvSpPr>
        <p:spPr>
          <a:xfrm>
            <a:off x="1319349" y="5999026"/>
            <a:ext cx="2006537" cy="369332"/>
          </a:xfrm>
          <a:prstGeom prst="rect">
            <a:avLst/>
          </a:prstGeom>
          <a:noFill/>
        </p:spPr>
        <p:txBody>
          <a:bodyPr wrap="square" rtlCol="0">
            <a:spAutoFit/>
          </a:bodyPr>
          <a:lstStyle/>
          <a:p>
            <a:r>
              <a:rPr lang="zh-CN" altLang="en-US" b="1" dirty="0"/>
              <a:t>不考虑流量控制</a:t>
            </a:r>
          </a:p>
        </p:txBody>
      </p:sp>
      <p:sp>
        <p:nvSpPr>
          <p:cNvPr id="55" name="文本框 54">
            <a:extLst>
              <a:ext uri="{FF2B5EF4-FFF2-40B4-BE49-F238E27FC236}">
                <a16:creationId xmlns:a16="http://schemas.microsoft.com/office/drawing/2014/main" id="{97FA8BF8-FDFB-8ACA-A2F1-FAA1C1080E49}"/>
              </a:ext>
            </a:extLst>
          </p:cNvPr>
          <p:cNvSpPr txBox="1"/>
          <p:nvPr/>
        </p:nvSpPr>
        <p:spPr>
          <a:xfrm>
            <a:off x="4031280" y="5866691"/>
            <a:ext cx="2564043" cy="523220"/>
          </a:xfrm>
          <a:prstGeom prst="rect">
            <a:avLst/>
          </a:prstGeom>
          <a:noFill/>
        </p:spPr>
        <p:txBody>
          <a:bodyPr wrap="square" rtlCol="0">
            <a:spAutoFit/>
          </a:bodyPr>
          <a:lstStyle/>
          <a:p>
            <a:r>
              <a:rPr lang="en-US" altLang="zh-CN" sz="2800" b="1" dirty="0"/>
              <a:t>swnd = cwnd</a:t>
            </a:r>
            <a:endParaRPr lang="zh-CN" altLang="en-US" sz="2800" b="1" dirty="0"/>
          </a:p>
        </p:txBody>
      </p:sp>
    </p:spTree>
    <p:custDataLst>
      <p:tags r:id="rId1"/>
    </p:custDataLst>
    <p:extLst>
      <p:ext uri="{BB962C8B-B14F-4D97-AF65-F5344CB8AC3E}">
        <p14:creationId xmlns:p14="http://schemas.microsoft.com/office/powerpoint/2010/main" val="15174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500" fill="hold"/>
                                        <p:tgtEl>
                                          <p:spTgt spid="24"/>
                                        </p:tgtEl>
                                        <p:attrNameLst>
                                          <p:attrName>ppt_w</p:attrName>
                                        </p:attrNameLst>
                                      </p:cBhvr>
                                      <p:tavLst>
                                        <p:tav tm="0">
                                          <p:val>
                                            <p:fltVal val="0"/>
                                          </p:val>
                                        </p:tav>
                                        <p:tav tm="100000">
                                          <p:val>
                                            <p:strVal val="#ppt_w"/>
                                          </p:val>
                                        </p:tav>
                                      </p:tavLst>
                                    </p:anim>
                                    <p:anim calcmode="lin" valueType="num">
                                      <p:cBhvr>
                                        <p:cTn id="14" dur="500" fill="hold"/>
                                        <p:tgtEl>
                                          <p:spTgt spid="24"/>
                                        </p:tgtEl>
                                        <p:attrNameLst>
                                          <p:attrName>ppt_h</p:attrName>
                                        </p:attrNameLst>
                                      </p:cBhvr>
                                      <p:tavLst>
                                        <p:tav tm="0">
                                          <p:val>
                                            <p:fltVal val="0"/>
                                          </p:val>
                                        </p:tav>
                                        <p:tav tm="100000">
                                          <p:val>
                                            <p:strVal val="#ppt_h"/>
                                          </p:val>
                                        </p:tav>
                                      </p:tavLst>
                                    </p:anim>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p:tgtEl>
                                          <p:spTgt spid="26"/>
                                        </p:tgtEl>
                                        <p:attrNameLst>
                                          <p:attrName>ppt_x</p:attrName>
                                        </p:attrNameLst>
                                      </p:cBhvr>
                                      <p:tavLst>
                                        <p:tav tm="0">
                                          <p:val>
                                            <p:strVal val="#ppt_x-#ppt_w*1.125000"/>
                                          </p:val>
                                        </p:tav>
                                        <p:tav tm="100000">
                                          <p:val>
                                            <p:strVal val="#ppt_x"/>
                                          </p:val>
                                        </p:tav>
                                      </p:tavLst>
                                    </p:anim>
                                    <p:animEffect transition="in" filter="wipe(right)">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2"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p:tgtEl>
                                          <p:spTgt spid="29"/>
                                        </p:tgtEl>
                                        <p:attrNameLst>
                                          <p:attrName>ppt_x</p:attrName>
                                        </p:attrNameLst>
                                      </p:cBhvr>
                                      <p:tavLst>
                                        <p:tav tm="0">
                                          <p:val>
                                            <p:strVal val="#ppt_x+#ppt_w*1.125000"/>
                                          </p:val>
                                        </p:tav>
                                        <p:tav tm="100000">
                                          <p:val>
                                            <p:strVal val="#ppt_x"/>
                                          </p:val>
                                        </p:tav>
                                      </p:tavLst>
                                    </p:anim>
                                    <p:animEffect transition="in" filter="wipe(left)">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p:tgtEl>
                                          <p:spTgt spid="27"/>
                                        </p:tgtEl>
                                        <p:attrNameLst>
                                          <p:attrName>ppt_x</p:attrName>
                                        </p:attrNameLst>
                                      </p:cBhvr>
                                      <p:tavLst>
                                        <p:tav tm="0">
                                          <p:val>
                                            <p:strVal val="#ppt_x+#ppt_w*1.125000"/>
                                          </p:val>
                                        </p:tav>
                                        <p:tav tm="100000">
                                          <p:val>
                                            <p:strVal val="#ppt_x"/>
                                          </p:val>
                                        </p:tav>
                                      </p:tavLst>
                                    </p:anim>
                                    <p:animEffect transition="in" filter="wipe(left)">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2"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additive="base">
                                        <p:cTn id="38" dur="500"/>
                                        <p:tgtEl>
                                          <p:spTgt spid="28"/>
                                        </p:tgtEl>
                                        <p:attrNameLst>
                                          <p:attrName>ppt_x</p:attrName>
                                        </p:attrNameLst>
                                      </p:cBhvr>
                                      <p:tavLst>
                                        <p:tav tm="0">
                                          <p:val>
                                            <p:strVal val="#ppt_x+#ppt_w*1.125000"/>
                                          </p:val>
                                        </p:tav>
                                        <p:tav tm="100000">
                                          <p:val>
                                            <p:strVal val="#ppt_x"/>
                                          </p:val>
                                        </p:tav>
                                      </p:tavLst>
                                    </p:anim>
                                    <p:animEffect transition="in" filter="wipe(left)">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8"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additive="base">
                                        <p:cTn id="44" dur="500"/>
                                        <p:tgtEl>
                                          <p:spTgt spid="31"/>
                                        </p:tgtEl>
                                        <p:attrNameLst>
                                          <p:attrName>ppt_x</p:attrName>
                                        </p:attrNameLst>
                                      </p:cBhvr>
                                      <p:tavLst>
                                        <p:tav tm="0">
                                          <p:val>
                                            <p:strVal val="#ppt_x-#ppt_w*1.125000"/>
                                          </p:val>
                                        </p:tav>
                                        <p:tav tm="100000">
                                          <p:val>
                                            <p:strVal val="#ppt_x"/>
                                          </p:val>
                                        </p:tav>
                                      </p:tavLst>
                                    </p:anim>
                                    <p:animEffect transition="in" filter="wipe(right)">
                                      <p:cBhvr>
                                        <p:cTn id="45" dur="5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47" presetClass="entr" presetSubtype="0" fill="hold" grpId="0" nodeType="click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1000"/>
                                        <p:tgtEl>
                                          <p:spTgt spid="32"/>
                                        </p:tgtEl>
                                      </p:cBhvr>
                                    </p:animEffect>
                                    <p:anim calcmode="lin" valueType="num">
                                      <p:cBhvr>
                                        <p:cTn id="51" dur="1000" fill="hold"/>
                                        <p:tgtEl>
                                          <p:spTgt spid="32"/>
                                        </p:tgtEl>
                                        <p:attrNameLst>
                                          <p:attrName>ppt_x</p:attrName>
                                        </p:attrNameLst>
                                      </p:cBhvr>
                                      <p:tavLst>
                                        <p:tav tm="0">
                                          <p:val>
                                            <p:strVal val="#ppt_x"/>
                                          </p:val>
                                        </p:tav>
                                        <p:tav tm="100000">
                                          <p:val>
                                            <p:strVal val="#ppt_x"/>
                                          </p:val>
                                        </p:tav>
                                      </p:tavLst>
                                    </p:anim>
                                    <p:anim calcmode="lin" valueType="num">
                                      <p:cBhvr>
                                        <p:cTn id="5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wipe(left)">
                                      <p:cBhvr>
                                        <p:cTn id="57" dur="1000"/>
                                        <p:tgtEl>
                                          <p:spTgt spid="4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wipe(left)">
                                      <p:cBhvr>
                                        <p:cTn id="62" dur="1000"/>
                                        <p:tgtEl>
                                          <p:spTgt spid="5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wipe(left)">
                                      <p:cBhvr>
                                        <p:cTn id="67" dur="1000"/>
                                        <p:tgtEl>
                                          <p:spTgt spid="50"/>
                                        </p:tgtEl>
                                      </p:cBhvr>
                                    </p:animEffect>
                                  </p:childTnLst>
                                </p:cTn>
                              </p:par>
                            </p:childTnLst>
                          </p:cTn>
                        </p:par>
                      </p:childTnLst>
                    </p:cTn>
                  </p:par>
                  <p:par>
                    <p:cTn id="68" fill="hold">
                      <p:stCondLst>
                        <p:cond delay="indefinite"/>
                      </p:stCondLst>
                      <p:childTnLst>
                        <p:par>
                          <p:cTn id="69" fill="hold">
                            <p:stCondLst>
                              <p:cond delay="0"/>
                            </p:stCondLst>
                            <p:childTnLst>
                              <p:par>
                                <p:cTn id="70" presetID="49" presetClass="entr" presetSubtype="0" decel="100000" fill="hold" grpId="0" nodeType="clickEffect">
                                  <p:stCondLst>
                                    <p:cond delay="0"/>
                                  </p:stCondLst>
                                  <p:childTnLst>
                                    <p:set>
                                      <p:cBhvr>
                                        <p:cTn id="71" dur="1" fill="hold">
                                          <p:stCondLst>
                                            <p:cond delay="0"/>
                                          </p:stCondLst>
                                        </p:cTn>
                                        <p:tgtEl>
                                          <p:spTgt spid="52"/>
                                        </p:tgtEl>
                                        <p:attrNameLst>
                                          <p:attrName>style.visibility</p:attrName>
                                        </p:attrNameLst>
                                      </p:cBhvr>
                                      <p:to>
                                        <p:strVal val="visible"/>
                                      </p:to>
                                    </p:set>
                                    <p:anim calcmode="lin" valueType="num">
                                      <p:cBhvr>
                                        <p:cTn id="72" dur="500" fill="hold"/>
                                        <p:tgtEl>
                                          <p:spTgt spid="52"/>
                                        </p:tgtEl>
                                        <p:attrNameLst>
                                          <p:attrName>ppt_w</p:attrName>
                                        </p:attrNameLst>
                                      </p:cBhvr>
                                      <p:tavLst>
                                        <p:tav tm="0">
                                          <p:val>
                                            <p:fltVal val="0"/>
                                          </p:val>
                                        </p:tav>
                                        <p:tav tm="100000">
                                          <p:val>
                                            <p:strVal val="#ppt_w"/>
                                          </p:val>
                                        </p:tav>
                                      </p:tavLst>
                                    </p:anim>
                                    <p:anim calcmode="lin" valueType="num">
                                      <p:cBhvr>
                                        <p:cTn id="73" dur="500" fill="hold"/>
                                        <p:tgtEl>
                                          <p:spTgt spid="52"/>
                                        </p:tgtEl>
                                        <p:attrNameLst>
                                          <p:attrName>ppt_h</p:attrName>
                                        </p:attrNameLst>
                                      </p:cBhvr>
                                      <p:tavLst>
                                        <p:tav tm="0">
                                          <p:val>
                                            <p:fltVal val="0"/>
                                          </p:val>
                                        </p:tav>
                                        <p:tav tm="100000">
                                          <p:val>
                                            <p:strVal val="#ppt_h"/>
                                          </p:val>
                                        </p:tav>
                                      </p:tavLst>
                                    </p:anim>
                                    <p:anim calcmode="lin" valueType="num">
                                      <p:cBhvr>
                                        <p:cTn id="74" dur="500" fill="hold"/>
                                        <p:tgtEl>
                                          <p:spTgt spid="52"/>
                                        </p:tgtEl>
                                        <p:attrNameLst>
                                          <p:attrName>style.rotation</p:attrName>
                                        </p:attrNameLst>
                                      </p:cBhvr>
                                      <p:tavLst>
                                        <p:tav tm="0">
                                          <p:val>
                                            <p:fltVal val="360"/>
                                          </p:val>
                                        </p:tav>
                                        <p:tav tm="100000">
                                          <p:val>
                                            <p:fltVal val="0"/>
                                          </p:val>
                                        </p:tav>
                                      </p:tavLst>
                                    </p:anim>
                                    <p:animEffect transition="in" filter="fade">
                                      <p:cBhvr>
                                        <p:cTn id="75" dur="500"/>
                                        <p:tgtEl>
                                          <p:spTgt spid="52"/>
                                        </p:tgtEl>
                                      </p:cBhvr>
                                    </p:animEffect>
                                  </p:childTnLst>
                                </p:cTn>
                              </p:par>
                            </p:childTnLst>
                          </p:cTn>
                        </p:par>
                      </p:childTnLst>
                    </p:cTn>
                  </p:par>
                  <p:par>
                    <p:cTn id="76" fill="hold">
                      <p:stCondLst>
                        <p:cond delay="indefinite"/>
                      </p:stCondLst>
                      <p:childTnLst>
                        <p:par>
                          <p:cTn id="77" fill="hold">
                            <p:stCondLst>
                              <p:cond delay="0"/>
                            </p:stCondLst>
                            <p:childTnLst>
                              <p:par>
                                <p:cTn id="78" presetID="12" presetClass="entr" presetSubtype="1" fill="hold" grpId="0" nodeType="click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additive="base">
                                        <p:cTn id="80" dur="500"/>
                                        <p:tgtEl>
                                          <p:spTgt spid="53"/>
                                        </p:tgtEl>
                                        <p:attrNameLst>
                                          <p:attrName>ppt_y</p:attrName>
                                        </p:attrNameLst>
                                      </p:cBhvr>
                                      <p:tavLst>
                                        <p:tav tm="0">
                                          <p:val>
                                            <p:strVal val="#ppt_y-#ppt_h*1.125000"/>
                                          </p:val>
                                        </p:tav>
                                        <p:tav tm="100000">
                                          <p:val>
                                            <p:strVal val="#ppt_y"/>
                                          </p:val>
                                        </p:tav>
                                      </p:tavLst>
                                    </p:anim>
                                    <p:animEffect transition="in" filter="wipe(down)">
                                      <p:cBhvr>
                                        <p:cTn id="81" dur="500"/>
                                        <p:tgtEl>
                                          <p:spTgt spid="53"/>
                                        </p:tgtEl>
                                      </p:cBhvr>
                                    </p:animEffect>
                                  </p:childTnLst>
                                </p:cTn>
                              </p:par>
                            </p:childTnLst>
                          </p:cTn>
                        </p:par>
                      </p:childTnLst>
                    </p:cTn>
                  </p:par>
                  <p:par>
                    <p:cTn id="82" fill="hold">
                      <p:stCondLst>
                        <p:cond delay="indefinite"/>
                      </p:stCondLst>
                      <p:childTnLst>
                        <p:par>
                          <p:cTn id="83" fill="hold">
                            <p:stCondLst>
                              <p:cond delay="0"/>
                            </p:stCondLst>
                            <p:childTnLst>
                              <p:par>
                                <p:cTn id="84" presetID="49" presetClass="entr" presetSubtype="0" decel="100000" fill="hold" grpId="0" nodeType="clickEffect">
                                  <p:stCondLst>
                                    <p:cond delay="0"/>
                                  </p:stCondLst>
                                  <p:childTnLst>
                                    <p:set>
                                      <p:cBhvr>
                                        <p:cTn id="85" dur="1" fill="hold">
                                          <p:stCondLst>
                                            <p:cond delay="0"/>
                                          </p:stCondLst>
                                        </p:cTn>
                                        <p:tgtEl>
                                          <p:spTgt spid="54"/>
                                        </p:tgtEl>
                                        <p:attrNameLst>
                                          <p:attrName>style.visibility</p:attrName>
                                        </p:attrNameLst>
                                      </p:cBhvr>
                                      <p:to>
                                        <p:strVal val="visible"/>
                                      </p:to>
                                    </p:set>
                                    <p:anim calcmode="lin" valueType="num">
                                      <p:cBhvr>
                                        <p:cTn id="86" dur="500" fill="hold"/>
                                        <p:tgtEl>
                                          <p:spTgt spid="54"/>
                                        </p:tgtEl>
                                        <p:attrNameLst>
                                          <p:attrName>ppt_w</p:attrName>
                                        </p:attrNameLst>
                                      </p:cBhvr>
                                      <p:tavLst>
                                        <p:tav tm="0">
                                          <p:val>
                                            <p:fltVal val="0"/>
                                          </p:val>
                                        </p:tav>
                                        <p:tav tm="100000">
                                          <p:val>
                                            <p:strVal val="#ppt_w"/>
                                          </p:val>
                                        </p:tav>
                                      </p:tavLst>
                                    </p:anim>
                                    <p:anim calcmode="lin" valueType="num">
                                      <p:cBhvr>
                                        <p:cTn id="87" dur="500" fill="hold"/>
                                        <p:tgtEl>
                                          <p:spTgt spid="54"/>
                                        </p:tgtEl>
                                        <p:attrNameLst>
                                          <p:attrName>ppt_h</p:attrName>
                                        </p:attrNameLst>
                                      </p:cBhvr>
                                      <p:tavLst>
                                        <p:tav tm="0">
                                          <p:val>
                                            <p:fltVal val="0"/>
                                          </p:val>
                                        </p:tav>
                                        <p:tav tm="100000">
                                          <p:val>
                                            <p:strVal val="#ppt_h"/>
                                          </p:val>
                                        </p:tav>
                                      </p:tavLst>
                                    </p:anim>
                                    <p:anim calcmode="lin" valueType="num">
                                      <p:cBhvr>
                                        <p:cTn id="88" dur="500" fill="hold"/>
                                        <p:tgtEl>
                                          <p:spTgt spid="54"/>
                                        </p:tgtEl>
                                        <p:attrNameLst>
                                          <p:attrName>style.rotation</p:attrName>
                                        </p:attrNameLst>
                                      </p:cBhvr>
                                      <p:tavLst>
                                        <p:tav tm="0">
                                          <p:val>
                                            <p:fltVal val="360"/>
                                          </p:val>
                                        </p:tav>
                                        <p:tav tm="100000">
                                          <p:val>
                                            <p:fltVal val="0"/>
                                          </p:val>
                                        </p:tav>
                                      </p:tavLst>
                                    </p:anim>
                                    <p:animEffect transition="in" filter="fade">
                                      <p:cBhvr>
                                        <p:cTn id="89" dur="500"/>
                                        <p:tgtEl>
                                          <p:spTgt spid="54"/>
                                        </p:tgtEl>
                                      </p:cBhvr>
                                    </p:animEffect>
                                  </p:childTnLst>
                                </p:cTn>
                              </p:par>
                            </p:childTnLst>
                          </p:cTn>
                        </p:par>
                      </p:childTnLst>
                    </p:cTn>
                  </p:par>
                  <p:par>
                    <p:cTn id="90" fill="hold">
                      <p:stCondLst>
                        <p:cond delay="indefinite"/>
                      </p:stCondLst>
                      <p:childTnLst>
                        <p:par>
                          <p:cTn id="91" fill="hold">
                            <p:stCondLst>
                              <p:cond delay="0"/>
                            </p:stCondLst>
                            <p:childTnLst>
                              <p:par>
                                <p:cTn id="92" presetID="12" presetClass="entr" presetSubtype="1" fill="hold" grpId="0" nodeType="clickEffect">
                                  <p:stCondLst>
                                    <p:cond delay="0"/>
                                  </p:stCondLst>
                                  <p:childTnLst>
                                    <p:set>
                                      <p:cBhvr>
                                        <p:cTn id="93" dur="1" fill="hold">
                                          <p:stCondLst>
                                            <p:cond delay="0"/>
                                          </p:stCondLst>
                                        </p:cTn>
                                        <p:tgtEl>
                                          <p:spTgt spid="55"/>
                                        </p:tgtEl>
                                        <p:attrNameLst>
                                          <p:attrName>style.visibility</p:attrName>
                                        </p:attrNameLst>
                                      </p:cBhvr>
                                      <p:to>
                                        <p:strVal val="visible"/>
                                      </p:to>
                                    </p:set>
                                    <p:anim calcmode="lin" valueType="num">
                                      <p:cBhvr additive="base">
                                        <p:cTn id="94" dur="500"/>
                                        <p:tgtEl>
                                          <p:spTgt spid="55"/>
                                        </p:tgtEl>
                                        <p:attrNameLst>
                                          <p:attrName>ppt_y</p:attrName>
                                        </p:attrNameLst>
                                      </p:cBhvr>
                                      <p:tavLst>
                                        <p:tav tm="0">
                                          <p:val>
                                            <p:strVal val="#ppt_y-#ppt_h*1.125000"/>
                                          </p:val>
                                        </p:tav>
                                        <p:tav tm="100000">
                                          <p:val>
                                            <p:strVal val="#ppt_y"/>
                                          </p:val>
                                        </p:tav>
                                      </p:tavLst>
                                    </p:anim>
                                    <p:animEffect transition="in" filter="wipe(down)">
                                      <p:cBhvr>
                                        <p:cTn id="9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1" grpId="0"/>
      <p:bldP spid="26" grpId="0" animBg="1"/>
      <p:bldP spid="29" grpId="0" animBg="1"/>
      <p:bldP spid="32" grpId="0"/>
      <p:bldP spid="52" grpId="0"/>
      <p:bldP spid="53" grpId="0"/>
      <p:bldP spid="54" grpId="0"/>
      <p:bldP spid="55"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084E9A54-B581-E929-5BA6-952463C8E3A7}"/>
              </a:ext>
            </a:extLst>
          </p:cNvPr>
          <p:cNvSpPr txBox="1"/>
          <p:nvPr/>
        </p:nvSpPr>
        <p:spPr>
          <a:xfrm>
            <a:off x="1212942" y="2686826"/>
            <a:ext cx="1777363" cy="369332"/>
          </a:xfrm>
          <a:prstGeom prst="rect">
            <a:avLst/>
          </a:prstGeom>
          <a:noFill/>
        </p:spPr>
        <p:txBody>
          <a:bodyPr wrap="square" rtlCol="0">
            <a:spAutoFit/>
          </a:bodyPr>
          <a:lstStyle/>
          <a:p>
            <a:r>
              <a:rPr lang="zh-CN" altLang="en-US" b="1" dirty="0"/>
              <a:t>发送窗口</a:t>
            </a:r>
            <a:r>
              <a:rPr lang="en-US" altLang="zh-CN" b="1" dirty="0"/>
              <a:t>swnd</a:t>
            </a:r>
            <a:endParaRPr lang="zh-CN" altLang="en-US" b="1" dirty="0"/>
          </a:p>
        </p:txBody>
      </p:sp>
      <p:sp>
        <p:nvSpPr>
          <p:cNvPr id="28" name="文本框 27">
            <a:extLst>
              <a:ext uri="{FF2B5EF4-FFF2-40B4-BE49-F238E27FC236}">
                <a16:creationId xmlns:a16="http://schemas.microsoft.com/office/drawing/2014/main" id="{4F43FCCF-FBBE-447E-FF56-DC6C3B1D5120}"/>
              </a:ext>
            </a:extLst>
          </p:cNvPr>
          <p:cNvSpPr txBox="1"/>
          <p:nvPr/>
        </p:nvSpPr>
        <p:spPr>
          <a:xfrm>
            <a:off x="1212941" y="3087576"/>
            <a:ext cx="1777363" cy="369332"/>
          </a:xfrm>
          <a:prstGeom prst="rect">
            <a:avLst/>
          </a:prstGeom>
          <a:noFill/>
        </p:spPr>
        <p:txBody>
          <a:bodyPr wrap="square" rtlCol="0">
            <a:spAutoFit/>
          </a:bodyPr>
          <a:lstStyle/>
          <a:p>
            <a:r>
              <a:rPr lang="zh-CN" altLang="en-US" b="1" dirty="0"/>
              <a:t>拥塞窗口</a:t>
            </a:r>
            <a:r>
              <a:rPr lang="en-US" altLang="zh-CN" b="1" dirty="0"/>
              <a:t>cwnd</a:t>
            </a:r>
            <a:endParaRPr lang="zh-CN" altLang="en-US" b="1" dirty="0"/>
          </a:p>
        </p:txBody>
      </p:sp>
      <p:sp>
        <p:nvSpPr>
          <p:cNvPr id="26" name="标注: 右箭头 25">
            <a:extLst>
              <a:ext uri="{FF2B5EF4-FFF2-40B4-BE49-F238E27FC236}">
                <a16:creationId xmlns:a16="http://schemas.microsoft.com/office/drawing/2014/main" id="{F911F330-EDC4-9C49-7D14-8D8EEC8F5C49}"/>
              </a:ext>
            </a:extLst>
          </p:cNvPr>
          <p:cNvSpPr/>
          <p:nvPr/>
        </p:nvSpPr>
        <p:spPr>
          <a:xfrm>
            <a:off x="4976547" y="2355748"/>
            <a:ext cx="2070462" cy="400451"/>
          </a:xfrm>
          <a:prstGeom prst="rightArrowCallout">
            <a:avLst>
              <a:gd name="adj1" fmla="val 25000"/>
              <a:gd name="adj2" fmla="val 25000"/>
              <a:gd name="adj3" fmla="val 25000"/>
              <a:gd name="adj4" fmla="val 9015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TCP</a:t>
            </a:r>
            <a:r>
              <a:rPr lang="zh-CN" altLang="en-US" b="1" dirty="0">
                <a:solidFill>
                  <a:schemeClr val="accent1">
                    <a:lumMod val="75000"/>
                  </a:schemeClr>
                </a:solidFill>
              </a:rPr>
              <a:t>数据</a:t>
            </a:r>
            <a:r>
              <a:rPr lang="zh-CN" altLang="en-US" b="1" dirty="0">
                <a:solidFill>
                  <a:schemeClr val="tx1"/>
                </a:solidFill>
              </a:rPr>
              <a:t>报文段</a:t>
            </a:r>
          </a:p>
        </p:txBody>
      </p:sp>
      <p:sp>
        <p:nvSpPr>
          <p:cNvPr id="29" name="标注: 左箭头 28">
            <a:extLst>
              <a:ext uri="{FF2B5EF4-FFF2-40B4-BE49-F238E27FC236}">
                <a16:creationId xmlns:a16="http://schemas.microsoft.com/office/drawing/2014/main" id="{C788EEC6-4D7C-6D3B-7B04-A48C4FA0DCA4}"/>
              </a:ext>
            </a:extLst>
          </p:cNvPr>
          <p:cNvSpPr/>
          <p:nvPr/>
        </p:nvSpPr>
        <p:spPr>
          <a:xfrm>
            <a:off x="4736674" y="3442254"/>
            <a:ext cx="2117634" cy="400110"/>
          </a:xfrm>
          <a:prstGeom prst="leftArrowCallout">
            <a:avLst>
              <a:gd name="adj1" fmla="val 25000"/>
              <a:gd name="adj2" fmla="val 25000"/>
              <a:gd name="adj3" fmla="val 25000"/>
              <a:gd name="adj4" fmla="val 8705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TCP</a:t>
            </a:r>
            <a:r>
              <a:rPr lang="zh-CN" altLang="en-US" b="1" dirty="0">
                <a:solidFill>
                  <a:schemeClr val="accent1">
                    <a:lumMod val="75000"/>
                  </a:schemeClr>
                </a:solidFill>
              </a:rPr>
              <a:t>确认</a:t>
            </a:r>
            <a:r>
              <a:rPr lang="zh-CN" altLang="en-US" b="1" dirty="0">
                <a:solidFill>
                  <a:schemeClr val="tx1"/>
                </a:solidFill>
              </a:rPr>
              <a:t>报文段</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p>
          </p:txBody>
        </p:sp>
      </p:grpSp>
      <p:sp>
        <p:nvSpPr>
          <p:cNvPr id="5" name="矩形 4">
            <a:extLst>
              <a:ext uri="{FF2B5EF4-FFF2-40B4-BE49-F238E27FC236}">
                <a16:creationId xmlns:a16="http://schemas.microsoft.com/office/drawing/2014/main" id="{637CB5EF-E729-A31F-1987-CA9CA539A1EA}"/>
              </a:ext>
            </a:extLst>
          </p:cNvPr>
          <p:cNvSpPr/>
          <p:nvPr/>
        </p:nvSpPr>
        <p:spPr>
          <a:xfrm>
            <a:off x="304800" y="1371601"/>
            <a:ext cx="2685505" cy="685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b="1" dirty="0"/>
              <a:t>慢开始</a:t>
            </a:r>
            <a:endParaRPr lang="en-US" altLang="zh-CN" sz="2000" b="1" dirty="0"/>
          </a:p>
          <a:p>
            <a:pPr algn="ctr"/>
            <a:r>
              <a:rPr lang="zh-CN" altLang="en-US" sz="2000" b="1" dirty="0"/>
              <a:t>（</a:t>
            </a:r>
            <a:r>
              <a:rPr lang="en-US" altLang="zh-CN" sz="2000" b="1" dirty="0"/>
              <a:t>slow-start</a:t>
            </a:r>
            <a:r>
              <a:rPr lang="zh-CN" altLang="en-US" sz="2000" b="1" dirty="0"/>
              <a:t>）</a:t>
            </a:r>
          </a:p>
        </p:txBody>
      </p:sp>
      <p:sp>
        <p:nvSpPr>
          <p:cNvPr id="8" name="矩形 7">
            <a:extLst>
              <a:ext uri="{FF2B5EF4-FFF2-40B4-BE49-F238E27FC236}">
                <a16:creationId xmlns:a16="http://schemas.microsoft.com/office/drawing/2014/main" id="{E5ED3985-AC3D-ED45-F4A2-E24EAC32E820}"/>
              </a:ext>
            </a:extLst>
          </p:cNvPr>
          <p:cNvSpPr/>
          <p:nvPr/>
        </p:nvSpPr>
        <p:spPr>
          <a:xfrm>
            <a:off x="3270432" y="1371601"/>
            <a:ext cx="2685505"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000" b="1" dirty="0"/>
              <a:t>拥塞避免</a:t>
            </a:r>
            <a:endParaRPr lang="en-US" altLang="zh-CN" sz="2000" b="1" dirty="0"/>
          </a:p>
          <a:p>
            <a:pPr algn="ctr"/>
            <a:r>
              <a:rPr lang="zh-CN" altLang="en-US" sz="2000" b="1" dirty="0"/>
              <a:t>（</a:t>
            </a:r>
            <a:r>
              <a:rPr lang="en-US" altLang="zh-CN" sz="2000" b="1" dirty="0"/>
              <a:t>congestion avoidance</a:t>
            </a:r>
            <a:r>
              <a:rPr lang="zh-CN" altLang="en-US" sz="2000" b="1" dirty="0"/>
              <a:t>）</a:t>
            </a:r>
          </a:p>
        </p:txBody>
      </p:sp>
      <p:sp>
        <p:nvSpPr>
          <p:cNvPr id="9" name="矩形 8">
            <a:extLst>
              <a:ext uri="{FF2B5EF4-FFF2-40B4-BE49-F238E27FC236}">
                <a16:creationId xmlns:a16="http://schemas.microsoft.com/office/drawing/2014/main" id="{D1BB1299-0626-FB70-B3C4-2334A84A620B}"/>
              </a:ext>
            </a:extLst>
          </p:cNvPr>
          <p:cNvSpPr/>
          <p:nvPr/>
        </p:nvSpPr>
        <p:spPr>
          <a:xfrm>
            <a:off x="6236064" y="1371601"/>
            <a:ext cx="2685505" cy="6858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b="1" dirty="0"/>
              <a:t>快重传</a:t>
            </a:r>
            <a:endParaRPr lang="en-US" altLang="zh-CN" sz="2000" b="1" dirty="0"/>
          </a:p>
          <a:p>
            <a:pPr algn="ctr"/>
            <a:r>
              <a:rPr lang="zh-CN" altLang="en-US" sz="2000" b="1" dirty="0"/>
              <a:t>（</a:t>
            </a:r>
            <a:r>
              <a:rPr lang="en-US" altLang="zh-CN" sz="2000" b="1" dirty="0"/>
              <a:t>fast retransmit</a:t>
            </a:r>
            <a:r>
              <a:rPr lang="zh-CN" altLang="en-US" sz="2000" b="1" dirty="0"/>
              <a:t>）</a:t>
            </a:r>
          </a:p>
        </p:txBody>
      </p:sp>
      <p:sp>
        <p:nvSpPr>
          <p:cNvPr id="10" name="矩形 9">
            <a:extLst>
              <a:ext uri="{FF2B5EF4-FFF2-40B4-BE49-F238E27FC236}">
                <a16:creationId xmlns:a16="http://schemas.microsoft.com/office/drawing/2014/main" id="{F6DC94E4-4C3D-34F4-3389-4901A1038EFF}"/>
              </a:ext>
            </a:extLst>
          </p:cNvPr>
          <p:cNvSpPr/>
          <p:nvPr/>
        </p:nvSpPr>
        <p:spPr>
          <a:xfrm>
            <a:off x="9201695" y="1371601"/>
            <a:ext cx="2685505"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b="1" dirty="0"/>
              <a:t>快恢复</a:t>
            </a:r>
            <a:endParaRPr lang="en-US" altLang="zh-CN" sz="2000" b="1" dirty="0"/>
          </a:p>
          <a:p>
            <a:pPr algn="ctr"/>
            <a:r>
              <a:rPr lang="zh-CN" altLang="en-US" sz="2000" b="1" dirty="0"/>
              <a:t>（</a:t>
            </a:r>
            <a:r>
              <a:rPr lang="en-US" altLang="zh-CN" sz="2000" b="1" dirty="0"/>
              <a:t>fast recovery</a:t>
            </a:r>
            <a:r>
              <a:rPr lang="zh-CN" altLang="en-US" sz="2000" b="1" dirty="0"/>
              <a:t>）</a:t>
            </a:r>
          </a:p>
        </p:txBody>
      </p:sp>
      <p:grpSp>
        <p:nvGrpSpPr>
          <p:cNvPr id="23" name="组合 22">
            <a:extLst>
              <a:ext uri="{FF2B5EF4-FFF2-40B4-BE49-F238E27FC236}">
                <a16:creationId xmlns:a16="http://schemas.microsoft.com/office/drawing/2014/main" id="{D40D3123-1900-6C74-4F5D-4EB870E47CAC}"/>
              </a:ext>
            </a:extLst>
          </p:cNvPr>
          <p:cNvGrpSpPr/>
          <p:nvPr/>
        </p:nvGrpSpPr>
        <p:grpSpPr>
          <a:xfrm>
            <a:off x="3325886" y="2386867"/>
            <a:ext cx="5540228" cy="1035796"/>
            <a:chOff x="6428741" y="2543625"/>
            <a:chExt cx="5540228" cy="1035796"/>
          </a:xfrm>
        </p:grpSpPr>
        <p:pic>
          <p:nvPicPr>
            <p:cNvPr id="17" name="图形 16">
              <a:extLst>
                <a:ext uri="{FF2B5EF4-FFF2-40B4-BE49-F238E27FC236}">
                  <a16:creationId xmlns:a16="http://schemas.microsoft.com/office/drawing/2014/main" id="{F81D0E19-BB4F-6A96-659F-A466A1BF75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8777" y="2924482"/>
              <a:ext cx="677140" cy="654939"/>
            </a:xfrm>
            <a:prstGeom prst="rect">
              <a:avLst/>
            </a:prstGeom>
          </p:spPr>
        </p:pic>
        <p:sp>
          <p:nvSpPr>
            <p:cNvPr id="18" name="文本框 17">
              <a:extLst>
                <a:ext uri="{FF2B5EF4-FFF2-40B4-BE49-F238E27FC236}">
                  <a16:creationId xmlns:a16="http://schemas.microsoft.com/office/drawing/2014/main" id="{DD9B65EA-03FC-27C2-22E2-43CF6C802E33}"/>
                </a:ext>
              </a:extLst>
            </p:cNvPr>
            <p:cNvSpPr txBox="1"/>
            <p:nvPr/>
          </p:nvSpPr>
          <p:spPr>
            <a:xfrm>
              <a:off x="6428741" y="2543625"/>
              <a:ext cx="1410788" cy="369332"/>
            </a:xfrm>
            <a:prstGeom prst="rect">
              <a:avLst/>
            </a:prstGeom>
            <a:noFill/>
          </p:spPr>
          <p:txBody>
            <a:bodyPr wrap="square" rtlCol="0">
              <a:spAutoFit/>
            </a:bodyPr>
            <a:lstStyle/>
            <a:p>
              <a:r>
                <a:rPr lang="en-US" altLang="zh-CN" b="1" dirty="0"/>
                <a:t>TCP</a:t>
              </a:r>
              <a:r>
                <a:rPr lang="zh-CN" altLang="en-US" b="1" dirty="0"/>
                <a:t>发送方</a:t>
              </a:r>
            </a:p>
          </p:txBody>
        </p:sp>
        <p:pic>
          <p:nvPicPr>
            <p:cNvPr id="19" name="图形 18">
              <a:extLst>
                <a:ext uri="{FF2B5EF4-FFF2-40B4-BE49-F238E27FC236}">
                  <a16:creationId xmlns:a16="http://schemas.microsoft.com/office/drawing/2014/main" id="{F23DCE18-D5B6-A009-EB6F-F6B34B53EC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98217" y="2924482"/>
              <a:ext cx="677140" cy="654939"/>
            </a:xfrm>
            <a:prstGeom prst="rect">
              <a:avLst/>
            </a:prstGeom>
          </p:spPr>
        </p:pic>
        <p:sp>
          <p:nvSpPr>
            <p:cNvPr id="20" name="文本框 19">
              <a:extLst>
                <a:ext uri="{FF2B5EF4-FFF2-40B4-BE49-F238E27FC236}">
                  <a16:creationId xmlns:a16="http://schemas.microsoft.com/office/drawing/2014/main" id="{1ABFC87E-39AB-1E9D-C9C0-2E3971F1F6A6}"/>
                </a:ext>
              </a:extLst>
            </p:cNvPr>
            <p:cNvSpPr txBox="1"/>
            <p:nvPr/>
          </p:nvSpPr>
          <p:spPr>
            <a:xfrm>
              <a:off x="10558181" y="2543625"/>
              <a:ext cx="1410788" cy="369332"/>
            </a:xfrm>
            <a:prstGeom prst="rect">
              <a:avLst/>
            </a:prstGeom>
            <a:noFill/>
          </p:spPr>
          <p:txBody>
            <a:bodyPr wrap="square" rtlCol="0">
              <a:spAutoFit/>
            </a:bodyPr>
            <a:lstStyle/>
            <a:p>
              <a:r>
                <a:rPr lang="en-US" altLang="zh-CN" b="1" dirty="0"/>
                <a:t>TCP</a:t>
              </a:r>
              <a:r>
                <a:rPr lang="zh-CN" altLang="en-US" b="1" dirty="0"/>
                <a:t>接收方</a:t>
              </a:r>
            </a:p>
          </p:txBody>
        </p:sp>
      </p:grpSp>
      <p:grpSp>
        <p:nvGrpSpPr>
          <p:cNvPr id="24" name="组合 23">
            <a:extLst>
              <a:ext uri="{FF2B5EF4-FFF2-40B4-BE49-F238E27FC236}">
                <a16:creationId xmlns:a16="http://schemas.microsoft.com/office/drawing/2014/main" id="{C87C4374-1DE4-05EE-C3DF-1B58BF03A4DD}"/>
              </a:ext>
            </a:extLst>
          </p:cNvPr>
          <p:cNvGrpSpPr/>
          <p:nvPr/>
        </p:nvGrpSpPr>
        <p:grpSpPr>
          <a:xfrm>
            <a:off x="4328192" y="2871493"/>
            <a:ext cx="3367172" cy="447400"/>
            <a:chOff x="7431047" y="3028251"/>
            <a:chExt cx="3367172" cy="447400"/>
          </a:xfrm>
        </p:grpSpPr>
        <p:sp>
          <p:nvSpPr>
            <p:cNvPr id="21" name="圆柱体 20">
              <a:extLst>
                <a:ext uri="{FF2B5EF4-FFF2-40B4-BE49-F238E27FC236}">
                  <a16:creationId xmlns:a16="http://schemas.microsoft.com/office/drawing/2014/main" id="{1F0EA45A-7F4D-4058-D229-AD1124290AB6}"/>
                </a:ext>
              </a:extLst>
            </p:cNvPr>
            <p:cNvSpPr/>
            <p:nvPr/>
          </p:nvSpPr>
          <p:spPr>
            <a:xfrm rot="16200000">
              <a:off x="8890933" y="1568365"/>
              <a:ext cx="447400" cy="336717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8AC030FF-8AE5-4769-B951-056006A6722A}"/>
                </a:ext>
              </a:extLst>
            </p:cNvPr>
            <p:cNvSpPr txBox="1"/>
            <p:nvPr/>
          </p:nvSpPr>
          <p:spPr>
            <a:xfrm>
              <a:off x="8536672" y="3059668"/>
              <a:ext cx="1161506" cy="369332"/>
            </a:xfrm>
            <a:prstGeom prst="rect">
              <a:avLst/>
            </a:prstGeom>
            <a:noFill/>
          </p:spPr>
          <p:txBody>
            <a:bodyPr wrap="square" rtlCol="0">
              <a:spAutoFit/>
            </a:bodyPr>
            <a:lstStyle/>
            <a:p>
              <a:pPr algn="ctr"/>
              <a:r>
                <a:rPr lang="en-US" altLang="zh-CN" b="1" dirty="0">
                  <a:solidFill>
                    <a:schemeClr val="bg1"/>
                  </a:solidFill>
                </a:rPr>
                <a:t>TCP</a:t>
              </a:r>
              <a:r>
                <a:rPr lang="zh-CN" altLang="en-US" b="1" dirty="0">
                  <a:solidFill>
                    <a:schemeClr val="bg1"/>
                  </a:solidFill>
                </a:rPr>
                <a:t>连接</a:t>
              </a:r>
            </a:p>
          </p:txBody>
        </p:sp>
      </p:grpSp>
      <p:sp>
        <p:nvSpPr>
          <p:cNvPr id="54" name="文本框 53">
            <a:extLst>
              <a:ext uri="{FF2B5EF4-FFF2-40B4-BE49-F238E27FC236}">
                <a16:creationId xmlns:a16="http://schemas.microsoft.com/office/drawing/2014/main" id="{D3381687-DBC7-AA21-CDC2-938DEA373B60}"/>
              </a:ext>
            </a:extLst>
          </p:cNvPr>
          <p:cNvSpPr txBox="1"/>
          <p:nvPr/>
        </p:nvSpPr>
        <p:spPr>
          <a:xfrm>
            <a:off x="1319349" y="4131043"/>
            <a:ext cx="2006537" cy="369332"/>
          </a:xfrm>
          <a:prstGeom prst="rect">
            <a:avLst/>
          </a:prstGeom>
          <a:noFill/>
        </p:spPr>
        <p:txBody>
          <a:bodyPr wrap="square" rtlCol="0">
            <a:spAutoFit/>
          </a:bodyPr>
          <a:lstStyle/>
          <a:p>
            <a:r>
              <a:rPr lang="zh-CN" altLang="en-US" b="1" dirty="0"/>
              <a:t>不考虑流量控制</a:t>
            </a:r>
          </a:p>
        </p:txBody>
      </p:sp>
      <p:sp>
        <p:nvSpPr>
          <p:cNvPr id="55" name="文本框 54">
            <a:extLst>
              <a:ext uri="{FF2B5EF4-FFF2-40B4-BE49-F238E27FC236}">
                <a16:creationId xmlns:a16="http://schemas.microsoft.com/office/drawing/2014/main" id="{97FA8BF8-FDFB-8ACA-A2F1-FAA1C1080E49}"/>
              </a:ext>
            </a:extLst>
          </p:cNvPr>
          <p:cNvSpPr txBox="1"/>
          <p:nvPr/>
        </p:nvSpPr>
        <p:spPr>
          <a:xfrm>
            <a:off x="4031280" y="3998708"/>
            <a:ext cx="2564043" cy="523220"/>
          </a:xfrm>
          <a:prstGeom prst="rect">
            <a:avLst/>
          </a:prstGeom>
          <a:noFill/>
        </p:spPr>
        <p:txBody>
          <a:bodyPr wrap="square" rtlCol="0">
            <a:spAutoFit/>
          </a:bodyPr>
          <a:lstStyle/>
          <a:p>
            <a:r>
              <a:rPr lang="en-US" altLang="zh-CN" sz="2800" b="1" dirty="0"/>
              <a:t>swnd = cwnd</a:t>
            </a:r>
            <a:endParaRPr lang="zh-CN" altLang="en-US" sz="2800" b="1" dirty="0"/>
          </a:p>
        </p:txBody>
      </p:sp>
      <p:sp>
        <p:nvSpPr>
          <p:cNvPr id="6" name="对话气泡: 矩形 5">
            <a:extLst>
              <a:ext uri="{FF2B5EF4-FFF2-40B4-BE49-F238E27FC236}">
                <a16:creationId xmlns:a16="http://schemas.microsoft.com/office/drawing/2014/main" id="{7ACB1E2E-4EBE-5B48-BB9C-FD934F6F54A4}"/>
              </a:ext>
            </a:extLst>
          </p:cNvPr>
          <p:cNvSpPr/>
          <p:nvPr/>
        </p:nvSpPr>
        <p:spPr>
          <a:xfrm>
            <a:off x="7047009" y="3866450"/>
            <a:ext cx="4840191" cy="1523862"/>
          </a:xfrm>
          <a:prstGeom prst="wedgeRectCallout">
            <a:avLst>
              <a:gd name="adj1" fmla="val -70448"/>
              <a:gd name="adj2" fmla="val -2294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en-US" altLang="zh-CN" b="1" dirty="0">
                <a:solidFill>
                  <a:schemeClr val="accent1">
                    <a:lumMod val="75000"/>
                  </a:schemeClr>
                </a:solidFill>
              </a:rPr>
              <a:t>cwnd</a:t>
            </a:r>
            <a:r>
              <a:rPr lang="zh-CN" altLang="en-US" b="1" dirty="0">
                <a:solidFill>
                  <a:schemeClr val="accent1">
                    <a:lumMod val="75000"/>
                  </a:schemeClr>
                </a:solidFill>
              </a:rPr>
              <a:t>的维护原则</a:t>
            </a:r>
            <a:r>
              <a:rPr lang="zh-CN" altLang="en-US" b="1" dirty="0">
                <a:solidFill>
                  <a:schemeClr val="tx1"/>
                </a:solidFill>
              </a:rPr>
              <a:t>：只要网络</a:t>
            </a:r>
            <a:r>
              <a:rPr lang="zh-CN" altLang="en-US" b="1" dirty="0">
                <a:solidFill>
                  <a:schemeClr val="accent1">
                    <a:lumMod val="75000"/>
                  </a:schemeClr>
                </a:solidFill>
              </a:rPr>
              <a:t>没有出现拥塞</a:t>
            </a:r>
            <a:r>
              <a:rPr lang="zh-CN" altLang="en-US" b="1" dirty="0">
                <a:solidFill>
                  <a:schemeClr val="tx1"/>
                </a:solidFill>
              </a:rPr>
              <a:t>，</a:t>
            </a:r>
            <a:r>
              <a:rPr lang="zh-CN" altLang="en-US" b="1" dirty="0">
                <a:solidFill>
                  <a:schemeClr val="accent1">
                    <a:lumMod val="75000"/>
                  </a:schemeClr>
                </a:solidFill>
              </a:rPr>
              <a:t>拥塞窗口就再增大</a:t>
            </a:r>
            <a:r>
              <a:rPr lang="zh-CN" altLang="en-US" b="1" dirty="0">
                <a:solidFill>
                  <a:schemeClr val="tx1"/>
                </a:solidFill>
              </a:rPr>
              <a:t>一些，但只要</a:t>
            </a:r>
            <a:r>
              <a:rPr lang="zh-CN" altLang="en-US" b="1" dirty="0">
                <a:solidFill>
                  <a:schemeClr val="accent1">
                    <a:lumMod val="75000"/>
                  </a:schemeClr>
                </a:solidFill>
              </a:rPr>
              <a:t>网络出现拥塞</a:t>
            </a:r>
            <a:r>
              <a:rPr lang="zh-CN" altLang="en-US" b="1" dirty="0">
                <a:solidFill>
                  <a:schemeClr val="tx1"/>
                </a:solidFill>
              </a:rPr>
              <a:t>，</a:t>
            </a:r>
            <a:r>
              <a:rPr lang="zh-CN" altLang="en-US" b="1" dirty="0">
                <a:solidFill>
                  <a:schemeClr val="accent1">
                    <a:lumMod val="75000"/>
                  </a:schemeClr>
                </a:solidFill>
              </a:rPr>
              <a:t>拥塞窗口就减少</a:t>
            </a:r>
            <a:r>
              <a:rPr lang="zh-CN" altLang="en-US" b="1" dirty="0">
                <a:solidFill>
                  <a:schemeClr val="tx1"/>
                </a:solidFill>
              </a:rPr>
              <a:t>一些。</a:t>
            </a:r>
            <a:endParaRPr lang="en-US" altLang="zh-CN" b="1" dirty="0">
              <a:solidFill>
                <a:schemeClr val="tx1"/>
              </a:solidFill>
            </a:endParaRPr>
          </a:p>
          <a:p>
            <a:pPr marL="285750" indent="-285750">
              <a:buFont typeface="Wingdings" panose="05000000000000000000" pitchFamily="2" charset="2"/>
              <a:buChar char="l"/>
            </a:pPr>
            <a:r>
              <a:rPr lang="zh-CN" altLang="en-US" b="1" dirty="0">
                <a:solidFill>
                  <a:schemeClr val="accent1">
                    <a:lumMod val="75000"/>
                  </a:schemeClr>
                </a:solidFill>
              </a:rPr>
              <a:t>判断网络出现拥塞的依据</a:t>
            </a:r>
            <a:r>
              <a:rPr lang="zh-CN" altLang="en-US" b="1" dirty="0">
                <a:solidFill>
                  <a:schemeClr val="tx1"/>
                </a:solidFill>
              </a:rPr>
              <a:t>：没有按时收到应当到达的</a:t>
            </a:r>
            <a:r>
              <a:rPr lang="en-US" altLang="zh-CN" b="1" dirty="0">
                <a:solidFill>
                  <a:schemeClr val="tx1"/>
                </a:solidFill>
              </a:rPr>
              <a:t>TCP</a:t>
            </a:r>
            <a:r>
              <a:rPr lang="zh-CN" altLang="en-US" b="1" dirty="0">
                <a:solidFill>
                  <a:schemeClr val="tx1"/>
                </a:solidFill>
              </a:rPr>
              <a:t>确认报文段而产生了</a:t>
            </a:r>
            <a:r>
              <a:rPr lang="zh-CN" altLang="en-US" b="1" dirty="0">
                <a:solidFill>
                  <a:schemeClr val="accent1">
                    <a:lumMod val="75000"/>
                  </a:schemeClr>
                </a:solidFill>
              </a:rPr>
              <a:t>超时重传</a:t>
            </a:r>
            <a:r>
              <a:rPr lang="zh-CN" altLang="en-US" b="1" dirty="0">
                <a:solidFill>
                  <a:schemeClr val="tx1"/>
                </a:solidFill>
              </a:rPr>
              <a:t>。</a:t>
            </a:r>
          </a:p>
        </p:txBody>
      </p:sp>
      <p:sp>
        <p:nvSpPr>
          <p:cNvPr id="7" name="文本框 6">
            <a:extLst>
              <a:ext uri="{FF2B5EF4-FFF2-40B4-BE49-F238E27FC236}">
                <a16:creationId xmlns:a16="http://schemas.microsoft.com/office/drawing/2014/main" id="{493B577B-A4DD-CC4F-6228-93CCC048A034}"/>
              </a:ext>
            </a:extLst>
          </p:cNvPr>
          <p:cNvSpPr txBox="1"/>
          <p:nvPr/>
        </p:nvSpPr>
        <p:spPr>
          <a:xfrm>
            <a:off x="1212941" y="3485108"/>
            <a:ext cx="2352981" cy="369332"/>
          </a:xfrm>
          <a:prstGeom prst="rect">
            <a:avLst/>
          </a:prstGeom>
          <a:noFill/>
        </p:spPr>
        <p:txBody>
          <a:bodyPr wrap="square" rtlCol="0">
            <a:spAutoFit/>
          </a:bodyPr>
          <a:lstStyle/>
          <a:p>
            <a:r>
              <a:rPr lang="zh-CN" altLang="en-US" b="1" dirty="0"/>
              <a:t>慢开始门限</a:t>
            </a:r>
            <a:r>
              <a:rPr lang="en-US" altLang="zh-CN" b="1" dirty="0"/>
              <a:t>ssthresh</a:t>
            </a:r>
            <a:endParaRPr lang="zh-CN" altLang="en-US" b="1" dirty="0"/>
          </a:p>
        </p:txBody>
      </p:sp>
      <p:sp>
        <p:nvSpPr>
          <p:cNvPr id="12" name="椭圆 11">
            <a:extLst>
              <a:ext uri="{FF2B5EF4-FFF2-40B4-BE49-F238E27FC236}">
                <a16:creationId xmlns:a16="http://schemas.microsoft.com/office/drawing/2014/main" id="{39F34EE1-639C-4CD0-146C-46112A0EF7D2}"/>
              </a:ext>
            </a:extLst>
          </p:cNvPr>
          <p:cNvSpPr/>
          <p:nvPr/>
        </p:nvSpPr>
        <p:spPr>
          <a:xfrm>
            <a:off x="1449977" y="4998427"/>
            <a:ext cx="202474" cy="20247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1C5CAC0D-E2BD-CABF-632B-0EEBF253224E}"/>
              </a:ext>
            </a:extLst>
          </p:cNvPr>
          <p:cNvSpPr txBox="1"/>
          <p:nvPr/>
        </p:nvSpPr>
        <p:spPr>
          <a:xfrm>
            <a:off x="1736360" y="4914998"/>
            <a:ext cx="4499703" cy="369332"/>
          </a:xfrm>
          <a:prstGeom prst="rect">
            <a:avLst/>
          </a:prstGeom>
          <a:noFill/>
        </p:spPr>
        <p:txBody>
          <a:bodyPr wrap="square" rtlCol="0">
            <a:spAutoFit/>
          </a:bodyPr>
          <a:lstStyle/>
          <a:p>
            <a:r>
              <a:rPr lang="zh-CN" altLang="en-US" b="1" dirty="0"/>
              <a:t>当</a:t>
            </a:r>
            <a:r>
              <a:rPr lang="en-US" altLang="zh-CN" b="1" dirty="0"/>
              <a:t>cwnd &lt; ssthresh</a:t>
            </a:r>
            <a:r>
              <a:rPr lang="zh-CN" altLang="en-US" b="1" dirty="0"/>
              <a:t>时，使用慢开始算法。</a:t>
            </a:r>
          </a:p>
        </p:txBody>
      </p:sp>
      <p:sp>
        <p:nvSpPr>
          <p:cNvPr id="14" name="椭圆 13">
            <a:extLst>
              <a:ext uri="{FF2B5EF4-FFF2-40B4-BE49-F238E27FC236}">
                <a16:creationId xmlns:a16="http://schemas.microsoft.com/office/drawing/2014/main" id="{CE8B0224-ACED-13C0-3D3E-2240F7B98E8E}"/>
              </a:ext>
            </a:extLst>
          </p:cNvPr>
          <p:cNvSpPr/>
          <p:nvPr/>
        </p:nvSpPr>
        <p:spPr>
          <a:xfrm>
            <a:off x="1449977" y="5553354"/>
            <a:ext cx="202474" cy="20247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1E6E5180-42EE-8363-96CA-719DA8067858}"/>
              </a:ext>
            </a:extLst>
          </p:cNvPr>
          <p:cNvSpPr txBox="1"/>
          <p:nvPr/>
        </p:nvSpPr>
        <p:spPr>
          <a:xfrm>
            <a:off x="1736360" y="5469925"/>
            <a:ext cx="6702246" cy="369332"/>
          </a:xfrm>
          <a:prstGeom prst="rect">
            <a:avLst/>
          </a:prstGeom>
          <a:noFill/>
        </p:spPr>
        <p:txBody>
          <a:bodyPr wrap="square" rtlCol="0">
            <a:spAutoFit/>
          </a:bodyPr>
          <a:lstStyle/>
          <a:p>
            <a:r>
              <a:rPr lang="zh-CN" altLang="en-US" b="1" dirty="0"/>
              <a:t>当</a:t>
            </a:r>
            <a:r>
              <a:rPr lang="en-US" altLang="zh-CN" b="1" dirty="0"/>
              <a:t>cwnd &gt; ssthresh</a:t>
            </a:r>
            <a:r>
              <a:rPr lang="zh-CN" altLang="en-US" b="1" dirty="0"/>
              <a:t>时，停止使用慢开始算法而改用拥塞避免算法。</a:t>
            </a:r>
          </a:p>
        </p:txBody>
      </p:sp>
      <p:sp>
        <p:nvSpPr>
          <p:cNvPr id="16" name="椭圆 15">
            <a:extLst>
              <a:ext uri="{FF2B5EF4-FFF2-40B4-BE49-F238E27FC236}">
                <a16:creationId xmlns:a16="http://schemas.microsoft.com/office/drawing/2014/main" id="{25BA5668-0099-B0C5-EE81-F3696E7150A9}"/>
              </a:ext>
            </a:extLst>
          </p:cNvPr>
          <p:cNvSpPr/>
          <p:nvPr/>
        </p:nvSpPr>
        <p:spPr>
          <a:xfrm>
            <a:off x="1449977" y="6097692"/>
            <a:ext cx="202474" cy="20247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6431EC16-EB11-64C7-AD57-160818F02666}"/>
              </a:ext>
            </a:extLst>
          </p:cNvPr>
          <p:cNvSpPr txBox="1"/>
          <p:nvPr/>
        </p:nvSpPr>
        <p:spPr>
          <a:xfrm>
            <a:off x="1736359" y="6014263"/>
            <a:ext cx="7185209" cy="369332"/>
          </a:xfrm>
          <a:prstGeom prst="rect">
            <a:avLst/>
          </a:prstGeom>
          <a:noFill/>
        </p:spPr>
        <p:txBody>
          <a:bodyPr wrap="square" rtlCol="0">
            <a:spAutoFit/>
          </a:bodyPr>
          <a:lstStyle/>
          <a:p>
            <a:r>
              <a:rPr lang="zh-CN" altLang="en-US" b="1" dirty="0"/>
              <a:t>当</a:t>
            </a:r>
            <a:r>
              <a:rPr lang="en-US" altLang="zh-CN" b="1" dirty="0"/>
              <a:t>cwnd = ssthresh</a:t>
            </a:r>
            <a:r>
              <a:rPr lang="zh-CN" altLang="en-US" b="1" dirty="0"/>
              <a:t>时，既可使用慢开始算法，也可使用拥塞避免算法。</a:t>
            </a:r>
          </a:p>
        </p:txBody>
      </p:sp>
    </p:spTree>
    <p:custDataLst>
      <p:tags r:id="rId1"/>
    </p:custDataLst>
    <p:extLst>
      <p:ext uri="{BB962C8B-B14F-4D97-AF65-F5344CB8AC3E}">
        <p14:creationId xmlns:p14="http://schemas.microsoft.com/office/powerpoint/2010/main" val="13988677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ppt_x</p:attrName>
                                        </p:attrNameLst>
                                      </p:cBhvr>
                                      <p:tavLst>
                                        <p:tav tm="0">
                                          <p:val>
                                            <p:strVal val="#ppt_x+#ppt_w*1.125000"/>
                                          </p:val>
                                        </p:tav>
                                        <p:tav tm="100000">
                                          <p:val>
                                            <p:strVal val="#ppt_x"/>
                                          </p:val>
                                        </p:tav>
                                      </p:tavLst>
                                    </p:anim>
                                    <p:animEffect transition="in" filter="wipe(left)">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childTnLst>
                          </p:cTn>
                        </p:par>
                        <p:par>
                          <p:cTn id="32" fill="hold">
                            <p:stCondLst>
                              <p:cond delay="500"/>
                            </p:stCondLst>
                            <p:childTnLst>
                              <p:par>
                                <p:cTn id="33" presetID="1" presetClass="entr" presetSubtype="0" fill="hold" grpId="0" nodeType="afterEffect">
                                  <p:stCondLst>
                                    <p:cond delay="0"/>
                                  </p:stCondLst>
                                  <p:iterate type="lt">
                                    <p:tmAbs val="100"/>
                                  </p:iterate>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childTnLst>
                          </p:cTn>
                        </p:par>
                        <p:par>
                          <p:cTn id="42" fill="hold">
                            <p:stCondLst>
                              <p:cond delay="500"/>
                            </p:stCondLst>
                            <p:childTnLst>
                              <p:par>
                                <p:cTn id="43" presetID="1" presetClass="entr" presetSubtype="0" fill="hold" grpId="0" nodeType="afterEffect">
                                  <p:stCondLst>
                                    <p:cond delay="0"/>
                                  </p:stCondLst>
                                  <p:iterate type="lt">
                                    <p:tmAbs val="100"/>
                                  </p:iterate>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2" grpId="0" animBg="1"/>
      <p:bldP spid="13" grpId="0"/>
      <p:bldP spid="14" grpId="0" animBg="1"/>
      <p:bldP spid="15" grpId="0"/>
      <p:bldP spid="16" grpId="0" animBg="1"/>
      <p:bldP spid="2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组合 140">
            <a:extLst>
              <a:ext uri="{FF2B5EF4-FFF2-40B4-BE49-F238E27FC236}">
                <a16:creationId xmlns:a16="http://schemas.microsoft.com/office/drawing/2014/main" id="{1F704C4F-8724-9EFA-768A-E8C3C7683D8C}"/>
              </a:ext>
            </a:extLst>
          </p:cNvPr>
          <p:cNvGrpSpPr/>
          <p:nvPr/>
        </p:nvGrpSpPr>
        <p:grpSpPr>
          <a:xfrm>
            <a:off x="416519" y="1183232"/>
            <a:ext cx="1349086" cy="923330"/>
            <a:chOff x="416519" y="1183232"/>
            <a:chExt cx="1349086" cy="923330"/>
          </a:xfrm>
        </p:grpSpPr>
        <p:sp>
          <p:nvSpPr>
            <p:cNvPr id="32" name="矩形: 折角 31">
              <a:extLst>
                <a:ext uri="{FF2B5EF4-FFF2-40B4-BE49-F238E27FC236}">
                  <a16:creationId xmlns:a16="http://schemas.microsoft.com/office/drawing/2014/main" id="{224A13A6-8AF6-DA92-621D-95C16022CC9F}"/>
                </a:ext>
              </a:extLst>
            </p:cNvPr>
            <p:cNvSpPr/>
            <p:nvPr/>
          </p:nvSpPr>
          <p:spPr>
            <a:xfrm>
              <a:off x="436967" y="1244870"/>
              <a:ext cx="1308190" cy="81253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600" b="1" dirty="0">
                <a:solidFill>
                  <a:schemeClr val="tx1"/>
                </a:solidFill>
                <a:latin typeface="Arial Narrow" panose="020B0606020202030204" pitchFamily="34" charset="0"/>
              </a:endParaRPr>
            </a:p>
          </p:txBody>
        </p:sp>
        <p:sp>
          <p:nvSpPr>
            <p:cNvPr id="62" name="文本框 61">
              <a:extLst>
                <a:ext uri="{FF2B5EF4-FFF2-40B4-BE49-F238E27FC236}">
                  <a16:creationId xmlns:a16="http://schemas.microsoft.com/office/drawing/2014/main" id="{0BD6450B-6293-2783-7C35-C05D1FF83A17}"/>
                </a:ext>
              </a:extLst>
            </p:cNvPr>
            <p:cNvSpPr txBox="1"/>
            <p:nvPr/>
          </p:nvSpPr>
          <p:spPr>
            <a:xfrm>
              <a:off x="416519" y="1183232"/>
              <a:ext cx="1349086" cy="923330"/>
            </a:xfrm>
            <a:prstGeom prst="rect">
              <a:avLst/>
            </a:prstGeom>
            <a:noFill/>
          </p:spPr>
          <p:txBody>
            <a:bodyPr wrap="square">
              <a:spAutoFit/>
            </a:bodyPr>
            <a:lstStyle/>
            <a:p>
              <a:r>
                <a:rPr lang="en-US" altLang="zh-CN" sz="1800" b="1" dirty="0">
                  <a:solidFill>
                    <a:schemeClr val="tx1"/>
                  </a:solidFill>
                  <a:latin typeface="Arial Narrow" panose="020B0606020202030204" pitchFamily="34" charset="0"/>
                </a:rPr>
                <a:t>cwnd=1</a:t>
              </a:r>
            </a:p>
            <a:p>
              <a:r>
                <a:rPr lang="en-US" altLang="zh-CN" sz="1800" b="1" dirty="0">
                  <a:solidFill>
                    <a:schemeClr val="tx1"/>
                  </a:solidFill>
                  <a:latin typeface="Arial Narrow" panose="020B0606020202030204" pitchFamily="34" charset="0"/>
                </a:rPr>
                <a:t>ssthresh=16</a:t>
              </a:r>
            </a:p>
            <a:p>
              <a:r>
                <a:rPr lang="en-US" altLang="zh-CN" sz="1800" b="1" dirty="0">
                  <a:solidFill>
                    <a:schemeClr val="tx1"/>
                  </a:solidFill>
                  <a:latin typeface="Arial Narrow" panose="020B0606020202030204" pitchFamily="34" charset="0"/>
                </a:rPr>
                <a:t>swnd=cwnd</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p>
          </p:txBody>
        </p:sp>
      </p:grpSp>
      <p:sp>
        <p:nvSpPr>
          <p:cNvPr id="11" name="文本框 10">
            <a:extLst>
              <a:ext uri="{FF2B5EF4-FFF2-40B4-BE49-F238E27FC236}">
                <a16:creationId xmlns:a16="http://schemas.microsoft.com/office/drawing/2014/main" id="{42E8173D-ECCB-5EA2-645A-2CC11B7703D3}"/>
              </a:ext>
            </a:extLst>
          </p:cNvPr>
          <p:cNvSpPr txBox="1"/>
          <p:nvPr/>
        </p:nvSpPr>
        <p:spPr>
          <a:xfrm>
            <a:off x="3748226" y="767058"/>
            <a:ext cx="3398196" cy="369332"/>
          </a:xfrm>
          <a:prstGeom prst="rect">
            <a:avLst/>
          </a:prstGeom>
          <a:noFill/>
        </p:spPr>
        <p:txBody>
          <a:bodyPr wrap="square" rtlCol="0">
            <a:spAutoFit/>
          </a:bodyPr>
          <a:lstStyle/>
          <a:p>
            <a:r>
              <a:rPr lang="en-US" altLang="zh-CN" b="1" dirty="0"/>
              <a:t>—— </a:t>
            </a:r>
            <a:r>
              <a:rPr lang="zh-CN" altLang="en-US" b="1" dirty="0"/>
              <a:t>慢开始算法和拥塞避免算法</a:t>
            </a:r>
          </a:p>
        </p:txBody>
      </p:sp>
      <p:grpSp>
        <p:nvGrpSpPr>
          <p:cNvPr id="44" name="组合 43">
            <a:extLst>
              <a:ext uri="{FF2B5EF4-FFF2-40B4-BE49-F238E27FC236}">
                <a16:creationId xmlns:a16="http://schemas.microsoft.com/office/drawing/2014/main" id="{3592D3FD-E9AB-C555-C1DE-C70D7C803017}"/>
              </a:ext>
            </a:extLst>
          </p:cNvPr>
          <p:cNvGrpSpPr/>
          <p:nvPr/>
        </p:nvGrpSpPr>
        <p:grpSpPr>
          <a:xfrm>
            <a:off x="1985559" y="1183232"/>
            <a:ext cx="8222593" cy="654939"/>
            <a:chOff x="2109652" y="1548985"/>
            <a:chExt cx="8222593" cy="654939"/>
          </a:xfrm>
        </p:grpSpPr>
        <p:pic>
          <p:nvPicPr>
            <p:cNvPr id="30" name="图形 29">
              <a:extLst>
                <a:ext uri="{FF2B5EF4-FFF2-40B4-BE49-F238E27FC236}">
                  <a16:creationId xmlns:a16="http://schemas.microsoft.com/office/drawing/2014/main" id="{3B560503-06A8-58C3-8FC4-5C385D1850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64489" y="1548985"/>
              <a:ext cx="677140" cy="654939"/>
            </a:xfrm>
            <a:prstGeom prst="rect">
              <a:avLst/>
            </a:prstGeom>
          </p:spPr>
        </p:pic>
        <p:pic>
          <p:nvPicPr>
            <p:cNvPr id="40" name="图形 39">
              <a:extLst>
                <a:ext uri="{FF2B5EF4-FFF2-40B4-BE49-F238E27FC236}">
                  <a16:creationId xmlns:a16="http://schemas.microsoft.com/office/drawing/2014/main" id="{71D73548-C742-A51D-AD2B-1610D6620C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50372" y="1548985"/>
              <a:ext cx="677140" cy="654939"/>
            </a:xfrm>
            <a:prstGeom prst="rect">
              <a:avLst/>
            </a:prstGeom>
          </p:spPr>
        </p:pic>
        <p:sp>
          <p:nvSpPr>
            <p:cNvPr id="41" name="文本框 40">
              <a:extLst>
                <a:ext uri="{FF2B5EF4-FFF2-40B4-BE49-F238E27FC236}">
                  <a16:creationId xmlns:a16="http://schemas.microsoft.com/office/drawing/2014/main" id="{B132A93B-9274-6570-D684-64EBF39E7890}"/>
                </a:ext>
              </a:extLst>
            </p:cNvPr>
            <p:cNvSpPr txBox="1"/>
            <p:nvPr/>
          </p:nvSpPr>
          <p:spPr>
            <a:xfrm>
              <a:off x="2109652" y="1701553"/>
              <a:ext cx="1404257" cy="369332"/>
            </a:xfrm>
            <a:prstGeom prst="rect">
              <a:avLst/>
            </a:prstGeom>
            <a:noFill/>
          </p:spPr>
          <p:txBody>
            <a:bodyPr wrap="square" rtlCol="0">
              <a:spAutoFit/>
            </a:bodyPr>
            <a:lstStyle/>
            <a:p>
              <a:r>
                <a:rPr lang="en-US" altLang="zh-CN" b="1" dirty="0"/>
                <a:t>TCP</a:t>
              </a:r>
              <a:r>
                <a:rPr lang="zh-CN" altLang="en-US" b="1" dirty="0"/>
                <a:t>发送方</a:t>
              </a:r>
            </a:p>
          </p:txBody>
        </p:sp>
        <p:sp>
          <p:nvSpPr>
            <p:cNvPr id="42" name="文本框 41">
              <a:extLst>
                <a:ext uri="{FF2B5EF4-FFF2-40B4-BE49-F238E27FC236}">
                  <a16:creationId xmlns:a16="http://schemas.microsoft.com/office/drawing/2014/main" id="{05E74326-34E0-817D-A944-D758F382F46A}"/>
                </a:ext>
              </a:extLst>
            </p:cNvPr>
            <p:cNvSpPr txBox="1"/>
            <p:nvPr/>
          </p:nvSpPr>
          <p:spPr>
            <a:xfrm>
              <a:off x="8927988" y="1701553"/>
              <a:ext cx="1404257" cy="369332"/>
            </a:xfrm>
            <a:prstGeom prst="rect">
              <a:avLst/>
            </a:prstGeom>
            <a:noFill/>
          </p:spPr>
          <p:txBody>
            <a:bodyPr wrap="square" rtlCol="0">
              <a:spAutoFit/>
            </a:bodyPr>
            <a:lstStyle/>
            <a:p>
              <a:r>
                <a:rPr lang="en-US" altLang="zh-CN" b="1" dirty="0"/>
                <a:t>TCP</a:t>
              </a:r>
              <a:r>
                <a:rPr lang="zh-CN" altLang="en-US" b="1" dirty="0"/>
                <a:t>接收方</a:t>
              </a:r>
            </a:p>
          </p:txBody>
        </p:sp>
      </p:grpSp>
      <p:grpSp>
        <p:nvGrpSpPr>
          <p:cNvPr id="45" name="组合 44">
            <a:extLst>
              <a:ext uri="{FF2B5EF4-FFF2-40B4-BE49-F238E27FC236}">
                <a16:creationId xmlns:a16="http://schemas.microsoft.com/office/drawing/2014/main" id="{0E843E78-19DC-C9B4-7F97-194B5C83D566}"/>
              </a:ext>
            </a:extLst>
          </p:cNvPr>
          <p:cNvGrpSpPr/>
          <p:nvPr/>
        </p:nvGrpSpPr>
        <p:grpSpPr>
          <a:xfrm>
            <a:off x="3839306" y="1264488"/>
            <a:ext cx="4265202" cy="447400"/>
            <a:chOff x="7431047" y="3028251"/>
            <a:chExt cx="3367172" cy="447400"/>
          </a:xfrm>
        </p:grpSpPr>
        <p:sp>
          <p:nvSpPr>
            <p:cNvPr id="46" name="圆柱体 45">
              <a:extLst>
                <a:ext uri="{FF2B5EF4-FFF2-40B4-BE49-F238E27FC236}">
                  <a16:creationId xmlns:a16="http://schemas.microsoft.com/office/drawing/2014/main" id="{770AFAB9-3C96-BDF8-C20E-A2B1D13FCE9A}"/>
                </a:ext>
              </a:extLst>
            </p:cNvPr>
            <p:cNvSpPr/>
            <p:nvPr/>
          </p:nvSpPr>
          <p:spPr>
            <a:xfrm rot="16200000">
              <a:off x="8890933" y="1568365"/>
              <a:ext cx="447400" cy="336717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0D0679F2-01CC-55E0-C35D-7A0CCC1EF5AC}"/>
                </a:ext>
              </a:extLst>
            </p:cNvPr>
            <p:cNvSpPr txBox="1"/>
            <p:nvPr/>
          </p:nvSpPr>
          <p:spPr>
            <a:xfrm>
              <a:off x="8536672" y="3059668"/>
              <a:ext cx="1161506" cy="369332"/>
            </a:xfrm>
            <a:prstGeom prst="rect">
              <a:avLst/>
            </a:prstGeom>
            <a:noFill/>
          </p:spPr>
          <p:txBody>
            <a:bodyPr wrap="square" rtlCol="0">
              <a:spAutoFit/>
            </a:bodyPr>
            <a:lstStyle/>
            <a:p>
              <a:pPr algn="ctr"/>
              <a:r>
                <a:rPr lang="en-US" altLang="zh-CN" b="1" dirty="0">
                  <a:solidFill>
                    <a:schemeClr val="bg1"/>
                  </a:solidFill>
                </a:rPr>
                <a:t>TCP</a:t>
              </a:r>
              <a:r>
                <a:rPr lang="zh-CN" altLang="en-US" b="1" dirty="0">
                  <a:solidFill>
                    <a:schemeClr val="bg1"/>
                  </a:solidFill>
                </a:rPr>
                <a:t>连接</a:t>
              </a:r>
            </a:p>
          </p:txBody>
        </p:sp>
      </p:grpSp>
      <p:grpSp>
        <p:nvGrpSpPr>
          <p:cNvPr id="51" name="组合 50">
            <a:extLst>
              <a:ext uri="{FF2B5EF4-FFF2-40B4-BE49-F238E27FC236}">
                <a16:creationId xmlns:a16="http://schemas.microsoft.com/office/drawing/2014/main" id="{AA9CBBAC-2D78-C2DC-F363-A5859CB94686}"/>
              </a:ext>
            </a:extLst>
          </p:cNvPr>
          <p:cNvGrpSpPr/>
          <p:nvPr/>
        </p:nvGrpSpPr>
        <p:grpSpPr>
          <a:xfrm>
            <a:off x="3478966" y="1838171"/>
            <a:ext cx="5043055" cy="4600729"/>
            <a:chOff x="3478966" y="1838171"/>
            <a:chExt cx="5043055" cy="4600729"/>
          </a:xfrm>
        </p:grpSpPr>
        <p:cxnSp>
          <p:nvCxnSpPr>
            <p:cNvPr id="49" name="直接连接符 48">
              <a:extLst>
                <a:ext uri="{FF2B5EF4-FFF2-40B4-BE49-F238E27FC236}">
                  <a16:creationId xmlns:a16="http://schemas.microsoft.com/office/drawing/2014/main" id="{D258C44F-25B5-F6E5-CFB3-A5264C60C382}"/>
                </a:ext>
              </a:extLst>
            </p:cNvPr>
            <p:cNvCxnSpPr>
              <a:stCxn id="30" idx="2"/>
            </p:cNvCxnSpPr>
            <p:nvPr/>
          </p:nvCxnSpPr>
          <p:spPr>
            <a:xfrm>
              <a:off x="3478966" y="1838171"/>
              <a:ext cx="0" cy="460072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C8AD0A0E-6DEC-BDE5-8C1B-B752307855D2}"/>
                </a:ext>
              </a:extLst>
            </p:cNvPr>
            <p:cNvCxnSpPr/>
            <p:nvPr/>
          </p:nvCxnSpPr>
          <p:spPr>
            <a:xfrm>
              <a:off x="8522021" y="1838171"/>
              <a:ext cx="0" cy="460072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22" name="组合 121">
            <a:extLst>
              <a:ext uri="{FF2B5EF4-FFF2-40B4-BE49-F238E27FC236}">
                <a16:creationId xmlns:a16="http://schemas.microsoft.com/office/drawing/2014/main" id="{996ABCC4-F438-A3E9-EB83-65D81AE326FE}"/>
              </a:ext>
            </a:extLst>
          </p:cNvPr>
          <p:cNvGrpSpPr/>
          <p:nvPr/>
        </p:nvGrpSpPr>
        <p:grpSpPr>
          <a:xfrm>
            <a:off x="3478966" y="1859134"/>
            <a:ext cx="5043055" cy="302643"/>
            <a:chOff x="3478966" y="1859134"/>
            <a:chExt cx="5043055" cy="302643"/>
          </a:xfrm>
        </p:grpSpPr>
        <p:cxnSp>
          <p:nvCxnSpPr>
            <p:cNvPr id="52" name="直接箭头连接符 51">
              <a:extLst>
                <a:ext uri="{FF2B5EF4-FFF2-40B4-BE49-F238E27FC236}">
                  <a16:creationId xmlns:a16="http://schemas.microsoft.com/office/drawing/2014/main" id="{246F61A6-6E83-DE22-ECB6-F48174ED3123}"/>
                </a:ext>
              </a:extLst>
            </p:cNvPr>
            <p:cNvCxnSpPr>
              <a:cxnSpLocks/>
            </p:cNvCxnSpPr>
            <p:nvPr/>
          </p:nvCxnSpPr>
          <p:spPr>
            <a:xfrm>
              <a:off x="3478966" y="2010939"/>
              <a:ext cx="5043055"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FA319A6A-4F0E-A50D-E125-CF16436A0D08}"/>
                </a:ext>
              </a:extLst>
            </p:cNvPr>
            <p:cNvSpPr/>
            <p:nvPr/>
          </p:nvSpPr>
          <p:spPr>
            <a:xfrm>
              <a:off x="4164332" y="1859134"/>
              <a:ext cx="3797479" cy="3026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r>
                <a:rPr lang="zh-CN" altLang="en-US" b="1" dirty="0">
                  <a:solidFill>
                    <a:schemeClr val="tx1"/>
                  </a:solidFill>
                </a:rPr>
                <a:t>号</a:t>
              </a:r>
              <a:r>
                <a:rPr lang="en-US" altLang="zh-CN" b="1" dirty="0">
                  <a:solidFill>
                    <a:schemeClr val="tx1"/>
                  </a:solidFill>
                </a:rPr>
                <a:t>TCP</a:t>
              </a:r>
              <a:r>
                <a:rPr lang="zh-CN" altLang="en-US" b="1" dirty="0">
                  <a:solidFill>
                    <a:schemeClr val="tx1"/>
                  </a:solidFill>
                </a:rPr>
                <a:t>数据报文段</a:t>
              </a:r>
            </a:p>
          </p:txBody>
        </p:sp>
      </p:grpSp>
      <p:grpSp>
        <p:nvGrpSpPr>
          <p:cNvPr id="123" name="组合 122">
            <a:extLst>
              <a:ext uri="{FF2B5EF4-FFF2-40B4-BE49-F238E27FC236}">
                <a16:creationId xmlns:a16="http://schemas.microsoft.com/office/drawing/2014/main" id="{12E0EA51-7B61-7C3C-4B12-8E7E65DE2F44}"/>
              </a:ext>
            </a:extLst>
          </p:cNvPr>
          <p:cNvGrpSpPr/>
          <p:nvPr/>
        </p:nvGrpSpPr>
        <p:grpSpPr>
          <a:xfrm>
            <a:off x="3478966" y="2361750"/>
            <a:ext cx="5043055" cy="302643"/>
            <a:chOff x="3478966" y="2361750"/>
            <a:chExt cx="5043055" cy="302643"/>
          </a:xfrm>
        </p:grpSpPr>
        <p:cxnSp>
          <p:nvCxnSpPr>
            <p:cNvPr id="58" name="直接箭头连接符 57">
              <a:extLst>
                <a:ext uri="{FF2B5EF4-FFF2-40B4-BE49-F238E27FC236}">
                  <a16:creationId xmlns:a16="http://schemas.microsoft.com/office/drawing/2014/main" id="{F3415560-DB0D-0DE5-A716-20578EF21372}"/>
                </a:ext>
              </a:extLst>
            </p:cNvPr>
            <p:cNvCxnSpPr>
              <a:cxnSpLocks/>
            </p:cNvCxnSpPr>
            <p:nvPr/>
          </p:nvCxnSpPr>
          <p:spPr>
            <a:xfrm>
              <a:off x="3478966" y="2513555"/>
              <a:ext cx="5043055" cy="0"/>
            </a:xfrm>
            <a:prstGeom prst="straightConnector1">
              <a:avLst/>
            </a:prstGeom>
            <a:ln w="381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9ECCBE53-2A6E-E612-2264-1DD35CA3BEB7}"/>
                </a:ext>
              </a:extLst>
            </p:cNvPr>
            <p:cNvSpPr/>
            <p:nvPr/>
          </p:nvSpPr>
          <p:spPr>
            <a:xfrm>
              <a:off x="4164332" y="2361750"/>
              <a:ext cx="3797479" cy="3026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对</a:t>
              </a:r>
              <a:r>
                <a:rPr lang="en-US" altLang="zh-CN" b="1" dirty="0">
                  <a:solidFill>
                    <a:schemeClr val="tx1"/>
                  </a:solidFill>
                </a:rPr>
                <a:t>0</a:t>
              </a:r>
              <a:r>
                <a:rPr lang="zh-CN" altLang="en-US" b="1" dirty="0">
                  <a:solidFill>
                    <a:schemeClr val="tx1"/>
                  </a:solidFill>
                </a:rPr>
                <a:t>号</a:t>
              </a:r>
              <a:r>
                <a:rPr lang="en-US" altLang="zh-CN" b="1" dirty="0">
                  <a:solidFill>
                    <a:schemeClr val="tx1"/>
                  </a:solidFill>
                </a:rPr>
                <a:t>TCP</a:t>
              </a:r>
              <a:r>
                <a:rPr lang="zh-CN" altLang="en-US" b="1" dirty="0">
                  <a:solidFill>
                    <a:schemeClr val="tx1"/>
                  </a:solidFill>
                </a:rPr>
                <a:t>数据报文段的确认</a:t>
              </a:r>
            </a:p>
          </p:txBody>
        </p:sp>
      </p:grpSp>
      <p:grpSp>
        <p:nvGrpSpPr>
          <p:cNvPr id="124" name="组合 123">
            <a:extLst>
              <a:ext uri="{FF2B5EF4-FFF2-40B4-BE49-F238E27FC236}">
                <a16:creationId xmlns:a16="http://schemas.microsoft.com/office/drawing/2014/main" id="{193B70BF-16C6-067C-CC07-2CEEE2650923}"/>
              </a:ext>
            </a:extLst>
          </p:cNvPr>
          <p:cNvGrpSpPr/>
          <p:nvPr/>
        </p:nvGrpSpPr>
        <p:grpSpPr>
          <a:xfrm>
            <a:off x="3478966" y="3040570"/>
            <a:ext cx="5043055" cy="302643"/>
            <a:chOff x="3478966" y="3040570"/>
            <a:chExt cx="5043055" cy="302643"/>
          </a:xfrm>
        </p:grpSpPr>
        <p:cxnSp>
          <p:nvCxnSpPr>
            <p:cNvPr id="96" name="直接箭头连接符 95">
              <a:extLst>
                <a:ext uri="{FF2B5EF4-FFF2-40B4-BE49-F238E27FC236}">
                  <a16:creationId xmlns:a16="http://schemas.microsoft.com/office/drawing/2014/main" id="{B65F7AEC-A218-FECA-A413-60DBE0216C21}"/>
                </a:ext>
              </a:extLst>
            </p:cNvPr>
            <p:cNvCxnSpPr>
              <a:cxnSpLocks/>
            </p:cNvCxnSpPr>
            <p:nvPr/>
          </p:nvCxnSpPr>
          <p:spPr>
            <a:xfrm>
              <a:off x="3478966" y="3192375"/>
              <a:ext cx="5043055"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7" name="矩形 96">
              <a:extLst>
                <a:ext uri="{FF2B5EF4-FFF2-40B4-BE49-F238E27FC236}">
                  <a16:creationId xmlns:a16="http://schemas.microsoft.com/office/drawing/2014/main" id="{B78A92C4-46D1-F458-C7B1-BABEBA404444}"/>
                </a:ext>
              </a:extLst>
            </p:cNvPr>
            <p:cNvSpPr/>
            <p:nvPr/>
          </p:nvSpPr>
          <p:spPr>
            <a:xfrm>
              <a:off x="4164332" y="3040570"/>
              <a:ext cx="3797479" cy="3026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1~2</a:t>
              </a:r>
              <a:r>
                <a:rPr lang="zh-CN" altLang="en-US" b="1" dirty="0">
                  <a:solidFill>
                    <a:schemeClr val="tx1"/>
                  </a:solidFill>
                </a:rPr>
                <a:t>号</a:t>
              </a:r>
              <a:r>
                <a:rPr lang="en-US" altLang="zh-CN" b="1" dirty="0">
                  <a:solidFill>
                    <a:schemeClr val="tx1"/>
                  </a:solidFill>
                </a:rPr>
                <a:t>TCP</a:t>
              </a:r>
              <a:r>
                <a:rPr lang="zh-CN" altLang="en-US" b="1" dirty="0">
                  <a:solidFill>
                    <a:schemeClr val="tx1"/>
                  </a:solidFill>
                </a:rPr>
                <a:t>数据报文段</a:t>
              </a:r>
            </a:p>
          </p:txBody>
        </p:sp>
      </p:grpSp>
      <p:grpSp>
        <p:nvGrpSpPr>
          <p:cNvPr id="125" name="组合 124">
            <a:extLst>
              <a:ext uri="{FF2B5EF4-FFF2-40B4-BE49-F238E27FC236}">
                <a16:creationId xmlns:a16="http://schemas.microsoft.com/office/drawing/2014/main" id="{493D6DCF-412B-62AA-450B-0DCDBADD43BD}"/>
              </a:ext>
            </a:extLst>
          </p:cNvPr>
          <p:cNvGrpSpPr/>
          <p:nvPr/>
        </p:nvGrpSpPr>
        <p:grpSpPr>
          <a:xfrm>
            <a:off x="3478966" y="3543186"/>
            <a:ext cx="5043055" cy="302643"/>
            <a:chOff x="3478966" y="3543186"/>
            <a:chExt cx="5043055" cy="302643"/>
          </a:xfrm>
        </p:grpSpPr>
        <p:cxnSp>
          <p:nvCxnSpPr>
            <p:cNvPr id="98" name="直接箭头连接符 97">
              <a:extLst>
                <a:ext uri="{FF2B5EF4-FFF2-40B4-BE49-F238E27FC236}">
                  <a16:creationId xmlns:a16="http://schemas.microsoft.com/office/drawing/2014/main" id="{C6AE9DEF-C6AA-0502-DE70-DE68A0C87720}"/>
                </a:ext>
              </a:extLst>
            </p:cNvPr>
            <p:cNvCxnSpPr>
              <a:cxnSpLocks/>
            </p:cNvCxnSpPr>
            <p:nvPr/>
          </p:nvCxnSpPr>
          <p:spPr>
            <a:xfrm>
              <a:off x="3478966" y="3694991"/>
              <a:ext cx="5043055" cy="0"/>
            </a:xfrm>
            <a:prstGeom prst="straightConnector1">
              <a:avLst/>
            </a:prstGeom>
            <a:ln w="381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99" name="矩形 98">
              <a:extLst>
                <a:ext uri="{FF2B5EF4-FFF2-40B4-BE49-F238E27FC236}">
                  <a16:creationId xmlns:a16="http://schemas.microsoft.com/office/drawing/2014/main" id="{0721018C-CA51-29A1-45AA-956E1124130C}"/>
                </a:ext>
              </a:extLst>
            </p:cNvPr>
            <p:cNvSpPr/>
            <p:nvPr/>
          </p:nvSpPr>
          <p:spPr>
            <a:xfrm>
              <a:off x="4164332" y="3543186"/>
              <a:ext cx="3797479" cy="3026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对</a:t>
              </a:r>
              <a:r>
                <a:rPr lang="en-US" altLang="zh-CN" b="1" dirty="0">
                  <a:solidFill>
                    <a:schemeClr val="tx1"/>
                  </a:solidFill>
                </a:rPr>
                <a:t>1~2</a:t>
              </a:r>
              <a:r>
                <a:rPr lang="zh-CN" altLang="en-US" b="1" dirty="0">
                  <a:solidFill>
                    <a:schemeClr val="tx1"/>
                  </a:solidFill>
                </a:rPr>
                <a:t>号</a:t>
              </a:r>
              <a:r>
                <a:rPr lang="en-US" altLang="zh-CN" b="1" dirty="0">
                  <a:solidFill>
                    <a:schemeClr val="tx1"/>
                  </a:solidFill>
                </a:rPr>
                <a:t>TCP</a:t>
              </a:r>
              <a:r>
                <a:rPr lang="zh-CN" altLang="en-US" b="1" dirty="0">
                  <a:solidFill>
                    <a:schemeClr val="tx1"/>
                  </a:solidFill>
                </a:rPr>
                <a:t>数据报文段的确认</a:t>
              </a:r>
            </a:p>
          </p:txBody>
        </p:sp>
      </p:grpSp>
      <p:grpSp>
        <p:nvGrpSpPr>
          <p:cNvPr id="126" name="组合 125">
            <a:extLst>
              <a:ext uri="{FF2B5EF4-FFF2-40B4-BE49-F238E27FC236}">
                <a16:creationId xmlns:a16="http://schemas.microsoft.com/office/drawing/2014/main" id="{F55BA535-4266-DB9A-C5A4-933BF88A0111}"/>
              </a:ext>
            </a:extLst>
          </p:cNvPr>
          <p:cNvGrpSpPr/>
          <p:nvPr/>
        </p:nvGrpSpPr>
        <p:grpSpPr>
          <a:xfrm>
            <a:off x="3478966" y="4222006"/>
            <a:ext cx="5043055" cy="302643"/>
            <a:chOff x="3478966" y="4222006"/>
            <a:chExt cx="5043055" cy="302643"/>
          </a:xfrm>
        </p:grpSpPr>
        <p:cxnSp>
          <p:nvCxnSpPr>
            <p:cNvPr id="103" name="直接箭头连接符 102">
              <a:extLst>
                <a:ext uri="{FF2B5EF4-FFF2-40B4-BE49-F238E27FC236}">
                  <a16:creationId xmlns:a16="http://schemas.microsoft.com/office/drawing/2014/main" id="{B1C8C986-56F8-49FB-39D5-5B5C6D5BE94B}"/>
                </a:ext>
              </a:extLst>
            </p:cNvPr>
            <p:cNvCxnSpPr>
              <a:cxnSpLocks/>
            </p:cNvCxnSpPr>
            <p:nvPr/>
          </p:nvCxnSpPr>
          <p:spPr>
            <a:xfrm>
              <a:off x="3478966" y="4373811"/>
              <a:ext cx="5043055"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4" name="矩形 103">
              <a:extLst>
                <a:ext uri="{FF2B5EF4-FFF2-40B4-BE49-F238E27FC236}">
                  <a16:creationId xmlns:a16="http://schemas.microsoft.com/office/drawing/2014/main" id="{CDB751B2-4C03-C8ED-5B47-680041C34FAE}"/>
                </a:ext>
              </a:extLst>
            </p:cNvPr>
            <p:cNvSpPr/>
            <p:nvPr/>
          </p:nvSpPr>
          <p:spPr>
            <a:xfrm>
              <a:off x="4164332" y="4222006"/>
              <a:ext cx="3797479" cy="3026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3~6</a:t>
              </a:r>
              <a:r>
                <a:rPr lang="zh-CN" altLang="en-US" b="1" dirty="0">
                  <a:solidFill>
                    <a:schemeClr val="tx1"/>
                  </a:solidFill>
                </a:rPr>
                <a:t>号</a:t>
              </a:r>
              <a:r>
                <a:rPr lang="en-US" altLang="zh-CN" b="1" dirty="0">
                  <a:solidFill>
                    <a:schemeClr val="tx1"/>
                  </a:solidFill>
                </a:rPr>
                <a:t>TCP</a:t>
              </a:r>
              <a:r>
                <a:rPr lang="zh-CN" altLang="en-US" b="1" dirty="0">
                  <a:solidFill>
                    <a:schemeClr val="tx1"/>
                  </a:solidFill>
                </a:rPr>
                <a:t>数据报文段</a:t>
              </a:r>
            </a:p>
          </p:txBody>
        </p:sp>
      </p:grpSp>
      <p:grpSp>
        <p:nvGrpSpPr>
          <p:cNvPr id="127" name="组合 126">
            <a:extLst>
              <a:ext uri="{FF2B5EF4-FFF2-40B4-BE49-F238E27FC236}">
                <a16:creationId xmlns:a16="http://schemas.microsoft.com/office/drawing/2014/main" id="{3674C189-48D5-FF49-8029-9531A94B9939}"/>
              </a:ext>
            </a:extLst>
          </p:cNvPr>
          <p:cNvGrpSpPr/>
          <p:nvPr/>
        </p:nvGrpSpPr>
        <p:grpSpPr>
          <a:xfrm>
            <a:off x="3478966" y="4724622"/>
            <a:ext cx="5043055" cy="302643"/>
            <a:chOff x="3478966" y="4724622"/>
            <a:chExt cx="5043055" cy="302643"/>
          </a:xfrm>
        </p:grpSpPr>
        <p:cxnSp>
          <p:nvCxnSpPr>
            <p:cNvPr id="105" name="直接箭头连接符 104">
              <a:extLst>
                <a:ext uri="{FF2B5EF4-FFF2-40B4-BE49-F238E27FC236}">
                  <a16:creationId xmlns:a16="http://schemas.microsoft.com/office/drawing/2014/main" id="{050AEA29-87EE-7D64-EA62-F7E54374BE73}"/>
                </a:ext>
              </a:extLst>
            </p:cNvPr>
            <p:cNvCxnSpPr>
              <a:cxnSpLocks/>
            </p:cNvCxnSpPr>
            <p:nvPr/>
          </p:nvCxnSpPr>
          <p:spPr>
            <a:xfrm>
              <a:off x="3478966" y="4876427"/>
              <a:ext cx="5043055" cy="0"/>
            </a:xfrm>
            <a:prstGeom prst="straightConnector1">
              <a:avLst/>
            </a:prstGeom>
            <a:ln w="381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06" name="矩形 105">
              <a:extLst>
                <a:ext uri="{FF2B5EF4-FFF2-40B4-BE49-F238E27FC236}">
                  <a16:creationId xmlns:a16="http://schemas.microsoft.com/office/drawing/2014/main" id="{468FF87F-B98C-CD3D-C380-7C0B9BEAE595}"/>
                </a:ext>
              </a:extLst>
            </p:cNvPr>
            <p:cNvSpPr/>
            <p:nvPr/>
          </p:nvSpPr>
          <p:spPr>
            <a:xfrm>
              <a:off x="4164332" y="4724622"/>
              <a:ext cx="3797479" cy="3026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对</a:t>
              </a:r>
              <a:r>
                <a:rPr lang="en-US" altLang="zh-CN" b="1" dirty="0">
                  <a:solidFill>
                    <a:schemeClr val="tx1"/>
                  </a:solidFill>
                </a:rPr>
                <a:t>3~6</a:t>
              </a:r>
              <a:r>
                <a:rPr lang="zh-CN" altLang="en-US" b="1" dirty="0">
                  <a:solidFill>
                    <a:schemeClr val="tx1"/>
                  </a:solidFill>
                </a:rPr>
                <a:t>号</a:t>
              </a:r>
              <a:r>
                <a:rPr lang="en-US" altLang="zh-CN" b="1" dirty="0">
                  <a:solidFill>
                    <a:schemeClr val="tx1"/>
                  </a:solidFill>
                </a:rPr>
                <a:t>TCP</a:t>
              </a:r>
              <a:r>
                <a:rPr lang="zh-CN" altLang="en-US" b="1" dirty="0">
                  <a:solidFill>
                    <a:schemeClr val="tx1"/>
                  </a:solidFill>
                </a:rPr>
                <a:t>数据报文段的确认</a:t>
              </a:r>
            </a:p>
          </p:txBody>
        </p:sp>
      </p:grpSp>
      <p:grpSp>
        <p:nvGrpSpPr>
          <p:cNvPr id="128" name="组合 127">
            <a:extLst>
              <a:ext uri="{FF2B5EF4-FFF2-40B4-BE49-F238E27FC236}">
                <a16:creationId xmlns:a16="http://schemas.microsoft.com/office/drawing/2014/main" id="{15084531-8275-1E82-FAE1-6F7646638C4C}"/>
              </a:ext>
            </a:extLst>
          </p:cNvPr>
          <p:cNvGrpSpPr/>
          <p:nvPr/>
        </p:nvGrpSpPr>
        <p:grpSpPr>
          <a:xfrm>
            <a:off x="3478966" y="5403441"/>
            <a:ext cx="5043055" cy="302643"/>
            <a:chOff x="3478966" y="5403441"/>
            <a:chExt cx="5043055" cy="302643"/>
          </a:xfrm>
        </p:grpSpPr>
        <p:cxnSp>
          <p:nvCxnSpPr>
            <p:cNvPr id="110" name="直接箭头连接符 109">
              <a:extLst>
                <a:ext uri="{FF2B5EF4-FFF2-40B4-BE49-F238E27FC236}">
                  <a16:creationId xmlns:a16="http://schemas.microsoft.com/office/drawing/2014/main" id="{189F5535-32A2-48BA-03AC-F455607C1634}"/>
                </a:ext>
              </a:extLst>
            </p:cNvPr>
            <p:cNvCxnSpPr>
              <a:cxnSpLocks/>
            </p:cNvCxnSpPr>
            <p:nvPr/>
          </p:nvCxnSpPr>
          <p:spPr>
            <a:xfrm>
              <a:off x="3478966" y="5555246"/>
              <a:ext cx="5043055"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11" name="矩形 110">
              <a:extLst>
                <a:ext uri="{FF2B5EF4-FFF2-40B4-BE49-F238E27FC236}">
                  <a16:creationId xmlns:a16="http://schemas.microsoft.com/office/drawing/2014/main" id="{DCCEEDE4-D7ED-EC25-5364-A37F4584D21A}"/>
                </a:ext>
              </a:extLst>
            </p:cNvPr>
            <p:cNvSpPr/>
            <p:nvPr/>
          </p:nvSpPr>
          <p:spPr>
            <a:xfrm>
              <a:off x="4164332" y="5403441"/>
              <a:ext cx="3797479" cy="3026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7~14</a:t>
              </a:r>
              <a:r>
                <a:rPr lang="zh-CN" altLang="en-US" b="1" dirty="0">
                  <a:solidFill>
                    <a:schemeClr val="tx1"/>
                  </a:solidFill>
                </a:rPr>
                <a:t>号</a:t>
              </a:r>
              <a:r>
                <a:rPr lang="en-US" altLang="zh-CN" b="1" dirty="0">
                  <a:solidFill>
                    <a:schemeClr val="tx1"/>
                  </a:solidFill>
                </a:rPr>
                <a:t>TCP</a:t>
              </a:r>
              <a:r>
                <a:rPr lang="zh-CN" altLang="en-US" b="1" dirty="0">
                  <a:solidFill>
                    <a:schemeClr val="tx1"/>
                  </a:solidFill>
                </a:rPr>
                <a:t>数据报文段</a:t>
              </a:r>
            </a:p>
          </p:txBody>
        </p:sp>
      </p:grpSp>
      <p:grpSp>
        <p:nvGrpSpPr>
          <p:cNvPr id="129" name="组合 128">
            <a:extLst>
              <a:ext uri="{FF2B5EF4-FFF2-40B4-BE49-F238E27FC236}">
                <a16:creationId xmlns:a16="http://schemas.microsoft.com/office/drawing/2014/main" id="{5E907B53-6E20-B95C-3B8A-235DAA888CBB}"/>
              </a:ext>
            </a:extLst>
          </p:cNvPr>
          <p:cNvGrpSpPr/>
          <p:nvPr/>
        </p:nvGrpSpPr>
        <p:grpSpPr>
          <a:xfrm>
            <a:off x="3478966" y="5906057"/>
            <a:ext cx="5043055" cy="302643"/>
            <a:chOff x="3478966" y="5906057"/>
            <a:chExt cx="5043055" cy="302643"/>
          </a:xfrm>
        </p:grpSpPr>
        <p:cxnSp>
          <p:nvCxnSpPr>
            <p:cNvPr id="112" name="直接箭头连接符 111">
              <a:extLst>
                <a:ext uri="{FF2B5EF4-FFF2-40B4-BE49-F238E27FC236}">
                  <a16:creationId xmlns:a16="http://schemas.microsoft.com/office/drawing/2014/main" id="{C53B2F16-DF11-71C2-8DF4-D6650352C186}"/>
                </a:ext>
              </a:extLst>
            </p:cNvPr>
            <p:cNvCxnSpPr>
              <a:cxnSpLocks/>
            </p:cNvCxnSpPr>
            <p:nvPr/>
          </p:nvCxnSpPr>
          <p:spPr>
            <a:xfrm>
              <a:off x="3478966" y="6057862"/>
              <a:ext cx="5043055" cy="0"/>
            </a:xfrm>
            <a:prstGeom prst="straightConnector1">
              <a:avLst/>
            </a:prstGeom>
            <a:ln w="381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13" name="矩形 112">
              <a:extLst>
                <a:ext uri="{FF2B5EF4-FFF2-40B4-BE49-F238E27FC236}">
                  <a16:creationId xmlns:a16="http://schemas.microsoft.com/office/drawing/2014/main" id="{7CAFEC32-2B93-1819-6B5F-52DC2A22808A}"/>
                </a:ext>
              </a:extLst>
            </p:cNvPr>
            <p:cNvSpPr/>
            <p:nvPr/>
          </p:nvSpPr>
          <p:spPr>
            <a:xfrm>
              <a:off x="4164332" y="5906057"/>
              <a:ext cx="3797479" cy="3026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对</a:t>
              </a:r>
              <a:r>
                <a:rPr lang="en-US" altLang="zh-CN" b="1" dirty="0">
                  <a:solidFill>
                    <a:schemeClr val="tx1"/>
                  </a:solidFill>
                </a:rPr>
                <a:t>7~14</a:t>
              </a:r>
              <a:r>
                <a:rPr lang="zh-CN" altLang="en-US" b="1" dirty="0">
                  <a:solidFill>
                    <a:schemeClr val="tx1"/>
                  </a:solidFill>
                </a:rPr>
                <a:t>号</a:t>
              </a:r>
              <a:r>
                <a:rPr lang="en-US" altLang="zh-CN" b="1" dirty="0">
                  <a:solidFill>
                    <a:schemeClr val="tx1"/>
                  </a:solidFill>
                </a:rPr>
                <a:t>TCP</a:t>
              </a:r>
              <a:r>
                <a:rPr lang="zh-CN" altLang="en-US" b="1" dirty="0">
                  <a:solidFill>
                    <a:schemeClr val="tx1"/>
                  </a:solidFill>
                </a:rPr>
                <a:t>数据报文段的确认</a:t>
              </a:r>
            </a:p>
          </p:txBody>
        </p:sp>
      </p:grpSp>
      <p:grpSp>
        <p:nvGrpSpPr>
          <p:cNvPr id="131" name="组合 130">
            <a:extLst>
              <a:ext uri="{FF2B5EF4-FFF2-40B4-BE49-F238E27FC236}">
                <a16:creationId xmlns:a16="http://schemas.microsoft.com/office/drawing/2014/main" id="{50D49149-6646-6C7A-D8F5-446042E5DB08}"/>
              </a:ext>
            </a:extLst>
          </p:cNvPr>
          <p:cNvGrpSpPr/>
          <p:nvPr/>
        </p:nvGrpSpPr>
        <p:grpSpPr>
          <a:xfrm>
            <a:off x="1743116" y="2237172"/>
            <a:ext cx="1536239" cy="646749"/>
            <a:chOff x="1685627" y="5740304"/>
            <a:chExt cx="1536239" cy="646749"/>
          </a:xfrm>
        </p:grpSpPr>
        <p:sp>
          <p:nvSpPr>
            <p:cNvPr id="115" name="矩形: 折角 114">
              <a:extLst>
                <a:ext uri="{FF2B5EF4-FFF2-40B4-BE49-F238E27FC236}">
                  <a16:creationId xmlns:a16="http://schemas.microsoft.com/office/drawing/2014/main" id="{01688E3D-99C2-5EFB-51D3-8E50808FB77B}"/>
                </a:ext>
              </a:extLst>
            </p:cNvPr>
            <p:cNvSpPr/>
            <p:nvPr/>
          </p:nvSpPr>
          <p:spPr>
            <a:xfrm>
              <a:off x="1698171" y="5740722"/>
              <a:ext cx="1523695" cy="646331"/>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600" b="1" dirty="0">
                <a:solidFill>
                  <a:schemeClr val="tx1"/>
                </a:solidFill>
                <a:latin typeface="Arial Narrow" panose="020B0606020202030204" pitchFamily="34" charset="0"/>
              </a:endParaRPr>
            </a:p>
          </p:txBody>
        </p:sp>
        <p:sp>
          <p:nvSpPr>
            <p:cNvPr id="130" name="文本框 129">
              <a:extLst>
                <a:ext uri="{FF2B5EF4-FFF2-40B4-BE49-F238E27FC236}">
                  <a16:creationId xmlns:a16="http://schemas.microsoft.com/office/drawing/2014/main" id="{D5457495-6742-3FAC-C557-4EA6DA442C0D}"/>
                </a:ext>
              </a:extLst>
            </p:cNvPr>
            <p:cNvSpPr txBox="1"/>
            <p:nvPr/>
          </p:nvSpPr>
          <p:spPr>
            <a:xfrm>
              <a:off x="1685627" y="5740304"/>
              <a:ext cx="1449359" cy="646331"/>
            </a:xfrm>
            <a:prstGeom prst="rect">
              <a:avLst/>
            </a:prstGeom>
            <a:noFill/>
          </p:spPr>
          <p:txBody>
            <a:bodyPr wrap="square" rtlCol="0">
              <a:spAutoFit/>
            </a:bodyPr>
            <a:lstStyle/>
            <a:p>
              <a:r>
                <a:rPr lang="en-US" altLang="zh-CN" b="1" dirty="0"/>
                <a:t>cwnd=1+1=2</a:t>
              </a:r>
            </a:p>
            <a:p>
              <a:r>
                <a:rPr lang="en-US" altLang="zh-CN" b="1" dirty="0"/>
                <a:t>ssthresh=16</a:t>
              </a:r>
              <a:endParaRPr lang="zh-CN" altLang="en-US" b="1" dirty="0"/>
            </a:p>
          </p:txBody>
        </p:sp>
      </p:grpSp>
      <p:grpSp>
        <p:nvGrpSpPr>
          <p:cNvPr id="132" name="组合 131">
            <a:extLst>
              <a:ext uri="{FF2B5EF4-FFF2-40B4-BE49-F238E27FC236}">
                <a16:creationId xmlns:a16="http://schemas.microsoft.com/office/drawing/2014/main" id="{6F3ABECB-2D08-E718-63FE-F637456BE6C2}"/>
              </a:ext>
            </a:extLst>
          </p:cNvPr>
          <p:cNvGrpSpPr/>
          <p:nvPr/>
        </p:nvGrpSpPr>
        <p:grpSpPr>
          <a:xfrm>
            <a:off x="1743116" y="5734003"/>
            <a:ext cx="1536239" cy="646749"/>
            <a:chOff x="1685627" y="5740304"/>
            <a:chExt cx="1536239" cy="646749"/>
          </a:xfrm>
        </p:grpSpPr>
        <p:sp>
          <p:nvSpPr>
            <p:cNvPr id="133" name="矩形: 折角 132">
              <a:extLst>
                <a:ext uri="{FF2B5EF4-FFF2-40B4-BE49-F238E27FC236}">
                  <a16:creationId xmlns:a16="http://schemas.microsoft.com/office/drawing/2014/main" id="{AA4188FA-FC3E-A29C-6CEC-E8AAB0A5047E}"/>
                </a:ext>
              </a:extLst>
            </p:cNvPr>
            <p:cNvSpPr/>
            <p:nvPr/>
          </p:nvSpPr>
          <p:spPr>
            <a:xfrm>
              <a:off x="1698171" y="5740722"/>
              <a:ext cx="1523695" cy="646331"/>
            </a:xfrm>
            <a:prstGeom prst="foldedCorner">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600" b="1" dirty="0">
                <a:solidFill>
                  <a:schemeClr val="tx1"/>
                </a:solidFill>
                <a:latin typeface="Arial Narrow" panose="020B0606020202030204" pitchFamily="34" charset="0"/>
              </a:endParaRPr>
            </a:p>
          </p:txBody>
        </p:sp>
        <p:sp>
          <p:nvSpPr>
            <p:cNvPr id="134" name="文本框 133">
              <a:extLst>
                <a:ext uri="{FF2B5EF4-FFF2-40B4-BE49-F238E27FC236}">
                  <a16:creationId xmlns:a16="http://schemas.microsoft.com/office/drawing/2014/main" id="{CA8AB2C9-BAF6-DFDF-64E9-6B97102E9607}"/>
                </a:ext>
              </a:extLst>
            </p:cNvPr>
            <p:cNvSpPr txBox="1"/>
            <p:nvPr/>
          </p:nvSpPr>
          <p:spPr>
            <a:xfrm>
              <a:off x="1685627" y="5740304"/>
              <a:ext cx="1449359" cy="646331"/>
            </a:xfrm>
            <a:prstGeom prst="rect">
              <a:avLst/>
            </a:prstGeom>
            <a:noFill/>
          </p:spPr>
          <p:txBody>
            <a:bodyPr wrap="square" rtlCol="0">
              <a:spAutoFit/>
            </a:bodyPr>
            <a:lstStyle/>
            <a:p>
              <a:r>
                <a:rPr lang="en-US" altLang="zh-CN" b="1" dirty="0"/>
                <a:t>cwnd=8+8=16</a:t>
              </a:r>
            </a:p>
            <a:p>
              <a:r>
                <a:rPr lang="en-US" altLang="zh-CN" b="1" dirty="0"/>
                <a:t>ssthresh=16</a:t>
              </a:r>
              <a:endParaRPr lang="zh-CN" altLang="en-US" b="1" dirty="0"/>
            </a:p>
          </p:txBody>
        </p:sp>
      </p:grpSp>
      <p:grpSp>
        <p:nvGrpSpPr>
          <p:cNvPr id="135" name="组合 134">
            <a:extLst>
              <a:ext uri="{FF2B5EF4-FFF2-40B4-BE49-F238E27FC236}">
                <a16:creationId xmlns:a16="http://schemas.microsoft.com/office/drawing/2014/main" id="{C7DA7A38-80B3-1E8E-59B2-8482958EAA69}"/>
              </a:ext>
            </a:extLst>
          </p:cNvPr>
          <p:cNvGrpSpPr/>
          <p:nvPr/>
        </p:nvGrpSpPr>
        <p:grpSpPr>
          <a:xfrm>
            <a:off x="1743116" y="3370715"/>
            <a:ext cx="1536239" cy="646749"/>
            <a:chOff x="1685627" y="5740304"/>
            <a:chExt cx="1536239" cy="646749"/>
          </a:xfrm>
        </p:grpSpPr>
        <p:sp>
          <p:nvSpPr>
            <p:cNvPr id="136" name="矩形: 折角 135">
              <a:extLst>
                <a:ext uri="{FF2B5EF4-FFF2-40B4-BE49-F238E27FC236}">
                  <a16:creationId xmlns:a16="http://schemas.microsoft.com/office/drawing/2014/main" id="{074CEBB8-24F8-89AD-4827-FA59BE86822C}"/>
                </a:ext>
              </a:extLst>
            </p:cNvPr>
            <p:cNvSpPr/>
            <p:nvPr/>
          </p:nvSpPr>
          <p:spPr>
            <a:xfrm>
              <a:off x="1698171" y="5740722"/>
              <a:ext cx="1523695" cy="646331"/>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600" b="1" dirty="0">
                <a:solidFill>
                  <a:schemeClr val="tx1"/>
                </a:solidFill>
                <a:latin typeface="Arial Narrow" panose="020B0606020202030204" pitchFamily="34" charset="0"/>
              </a:endParaRPr>
            </a:p>
          </p:txBody>
        </p:sp>
        <p:sp>
          <p:nvSpPr>
            <p:cNvPr id="137" name="文本框 136">
              <a:extLst>
                <a:ext uri="{FF2B5EF4-FFF2-40B4-BE49-F238E27FC236}">
                  <a16:creationId xmlns:a16="http://schemas.microsoft.com/office/drawing/2014/main" id="{01CEFD3C-B529-935F-296D-0098119B9186}"/>
                </a:ext>
              </a:extLst>
            </p:cNvPr>
            <p:cNvSpPr txBox="1"/>
            <p:nvPr/>
          </p:nvSpPr>
          <p:spPr>
            <a:xfrm>
              <a:off x="1685627" y="5740304"/>
              <a:ext cx="1449359" cy="646331"/>
            </a:xfrm>
            <a:prstGeom prst="rect">
              <a:avLst/>
            </a:prstGeom>
            <a:noFill/>
          </p:spPr>
          <p:txBody>
            <a:bodyPr wrap="square" rtlCol="0">
              <a:spAutoFit/>
            </a:bodyPr>
            <a:lstStyle/>
            <a:p>
              <a:r>
                <a:rPr lang="en-US" altLang="zh-CN" b="1" dirty="0"/>
                <a:t>cwnd=2+2=4</a:t>
              </a:r>
            </a:p>
            <a:p>
              <a:r>
                <a:rPr lang="en-US" altLang="zh-CN" b="1" dirty="0"/>
                <a:t>ssthresh=16</a:t>
              </a:r>
              <a:endParaRPr lang="zh-CN" altLang="en-US" b="1" dirty="0"/>
            </a:p>
          </p:txBody>
        </p:sp>
      </p:grpSp>
      <p:grpSp>
        <p:nvGrpSpPr>
          <p:cNvPr id="138" name="组合 137">
            <a:extLst>
              <a:ext uri="{FF2B5EF4-FFF2-40B4-BE49-F238E27FC236}">
                <a16:creationId xmlns:a16="http://schemas.microsoft.com/office/drawing/2014/main" id="{B69737E3-8B18-B55C-031E-29F95426AA7E}"/>
              </a:ext>
            </a:extLst>
          </p:cNvPr>
          <p:cNvGrpSpPr/>
          <p:nvPr/>
        </p:nvGrpSpPr>
        <p:grpSpPr>
          <a:xfrm>
            <a:off x="1743116" y="4552568"/>
            <a:ext cx="1536239" cy="646749"/>
            <a:chOff x="1685627" y="5740304"/>
            <a:chExt cx="1536239" cy="646749"/>
          </a:xfrm>
        </p:grpSpPr>
        <p:sp>
          <p:nvSpPr>
            <p:cNvPr id="139" name="矩形: 折角 138">
              <a:extLst>
                <a:ext uri="{FF2B5EF4-FFF2-40B4-BE49-F238E27FC236}">
                  <a16:creationId xmlns:a16="http://schemas.microsoft.com/office/drawing/2014/main" id="{E6281692-10FD-5C11-02FB-2561E6A13533}"/>
                </a:ext>
              </a:extLst>
            </p:cNvPr>
            <p:cNvSpPr/>
            <p:nvPr/>
          </p:nvSpPr>
          <p:spPr>
            <a:xfrm>
              <a:off x="1698171" y="5740722"/>
              <a:ext cx="1523695" cy="646331"/>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600" b="1" dirty="0">
                <a:solidFill>
                  <a:schemeClr val="tx1"/>
                </a:solidFill>
                <a:latin typeface="Arial Narrow" panose="020B0606020202030204" pitchFamily="34" charset="0"/>
              </a:endParaRPr>
            </a:p>
          </p:txBody>
        </p:sp>
        <p:sp>
          <p:nvSpPr>
            <p:cNvPr id="140" name="文本框 139">
              <a:extLst>
                <a:ext uri="{FF2B5EF4-FFF2-40B4-BE49-F238E27FC236}">
                  <a16:creationId xmlns:a16="http://schemas.microsoft.com/office/drawing/2014/main" id="{C8CB70C3-B6F1-26F6-A32F-E1896F97E6CF}"/>
                </a:ext>
              </a:extLst>
            </p:cNvPr>
            <p:cNvSpPr txBox="1"/>
            <p:nvPr/>
          </p:nvSpPr>
          <p:spPr>
            <a:xfrm>
              <a:off x="1685627" y="5740304"/>
              <a:ext cx="1449359" cy="646331"/>
            </a:xfrm>
            <a:prstGeom prst="rect">
              <a:avLst/>
            </a:prstGeom>
            <a:noFill/>
          </p:spPr>
          <p:txBody>
            <a:bodyPr wrap="square" rtlCol="0">
              <a:spAutoFit/>
            </a:bodyPr>
            <a:lstStyle/>
            <a:p>
              <a:r>
                <a:rPr lang="en-US" altLang="zh-CN" b="1" dirty="0"/>
                <a:t>cwnd=4+4=8</a:t>
              </a:r>
            </a:p>
            <a:p>
              <a:r>
                <a:rPr lang="en-US" altLang="zh-CN" b="1" dirty="0"/>
                <a:t>ssthresh=16</a:t>
              </a:r>
              <a:endParaRPr lang="zh-CN" altLang="en-US" b="1" dirty="0"/>
            </a:p>
          </p:txBody>
        </p:sp>
      </p:grpSp>
      <p:grpSp>
        <p:nvGrpSpPr>
          <p:cNvPr id="144" name="组合 143">
            <a:extLst>
              <a:ext uri="{FF2B5EF4-FFF2-40B4-BE49-F238E27FC236}">
                <a16:creationId xmlns:a16="http://schemas.microsoft.com/office/drawing/2014/main" id="{A6A6958C-E076-9A2E-FF14-64CFB261C3B1}"/>
              </a:ext>
            </a:extLst>
          </p:cNvPr>
          <p:cNvGrpSpPr/>
          <p:nvPr/>
        </p:nvGrpSpPr>
        <p:grpSpPr>
          <a:xfrm>
            <a:off x="8553771" y="2012173"/>
            <a:ext cx="2654120" cy="503099"/>
            <a:chOff x="8553771" y="2012173"/>
            <a:chExt cx="2654120" cy="503099"/>
          </a:xfrm>
        </p:grpSpPr>
        <p:sp>
          <p:nvSpPr>
            <p:cNvPr id="142" name="右大括号 141">
              <a:extLst>
                <a:ext uri="{FF2B5EF4-FFF2-40B4-BE49-F238E27FC236}">
                  <a16:creationId xmlns:a16="http://schemas.microsoft.com/office/drawing/2014/main" id="{96E484D0-84A9-8BAC-E0DA-D1D3A54726EF}"/>
                </a:ext>
              </a:extLst>
            </p:cNvPr>
            <p:cNvSpPr/>
            <p:nvPr/>
          </p:nvSpPr>
          <p:spPr>
            <a:xfrm>
              <a:off x="8553771" y="2012173"/>
              <a:ext cx="217897" cy="503099"/>
            </a:xfrm>
            <a:prstGeom prst="rightBrace">
              <a:avLst>
                <a:gd name="adj1" fmla="val 31439"/>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3619283E-7DF8-38B9-E51B-CB0C07DBE30B}"/>
                </a:ext>
              </a:extLst>
            </p:cNvPr>
            <p:cNvSpPr txBox="1"/>
            <p:nvPr/>
          </p:nvSpPr>
          <p:spPr>
            <a:xfrm>
              <a:off x="8771668" y="2079056"/>
              <a:ext cx="2436223" cy="369332"/>
            </a:xfrm>
            <a:prstGeom prst="rect">
              <a:avLst/>
            </a:prstGeom>
            <a:noFill/>
          </p:spPr>
          <p:txBody>
            <a:bodyPr wrap="square" rtlCol="0">
              <a:spAutoFit/>
            </a:bodyPr>
            <a:lstStyle/>
            <a:p>
              <a:r>
                <a:rPr lang="zh-CN" altLang="en-US" b="1" dirty="0"/>
                <a:t>传输轮次</a:t>
              </a:r>
              <a:r>
                <a:rPr lang="en-US" altLang="zh-CN" b="1" dirty="0"/>
                <a:t>1</a:t>
              </a:r>
              <a:r>
                <a:rPr lang="zh-CN" altLang="en-US" b="1" dirty="0"/>
                <a:t>，记为</a:t>
              </a:r>
              <a:r>
                <a:rPr lang="en-US" altLang="zh-CN" b="1" dirty="0"/>
                <a:t>RTT1</a:t>
              </a:r>
            </a:p>
          </p:txBody>
        </p:sp>
      </p:grpSp>
      <p:grpSp>
        <p:nvGrpSpPr>
          <p:cNvPr id="145" name="组合 144">
            <a:extLst>
              <a:ext uri="{FF2B5EF4-FFF2-40B4-BE49-F238E27FC236}">
                <a16:creationId xmlns:a16="http://schemas.microsoft.com/office/drawing/2014/main" id="{27270135-B5DD-DC1D-AFBD-1F0014294D84}"/>
              </a:ext>
            </a:extLst>
          </p:cNvPr>
          <p:cNvGrpSpPr/>
          <p:nvPr/>
        </p:nvGrpSpPr>
        <p:grpSpPr>
          <a:xfrm>
            <a:off x="8553771" y="3190781"/>
            <a:ext cx="2654120" cy="503099"/>
            <a:chOff x="8553771" y="2012173"/>
            <a:chExt cx="2654120" cy="503099"/>
          </a:xfrm>
        </p:grpSpPr>
        <p:sp>
          <p:nvSpPr>
            <p:cNvPr id="146" name="右大括号 145">
              <a:extLst>
                <a:ext uri="{FF2B5EF4-FFF2-40B4-BE49-F238E27FC236}">
                  <a16:creationId xmlns:a16="http://schemas.microsoft.com/office/drawing/2014/main" id="{1714A4DD-788C-FB00-04FB-DF0FD8393B89}"/>
                </a:ext>
              </a:extLst>
            </p:cNvPr>
            <p:cNvSpPr/>
            <p:nvPr/>
          </p:nvSpPr>
          <p:spPr>
            <a:xfrm>
              <a:off x="8553771" y="2012173"/>
              <a:ext cx="217897" cy="503099"/>
            </a:xfrm>
            <a:prstGeom prst="rightBrace">
              <a:avLst>
                <a:gd name="adj1" fmla="val 31439"/>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7" name="文本框 146">
              <a:extLst>
                <a:ext uri="{FF2B5EF4-FFF2-40B4-BE49-F238E27FC236}">
                  <a16:creationId xmlns:a16="http://schemas.microsoft.com/office/drawing/2014/main" id="{1D06C43A-5D7B-B935-0F39-4C275F678FD3}"/>
                </a:ext>
              </a:extLst>
            </p:cNvPr>
            <p:cNvSpPr txBox="1"/>
            <p:nvPr/>
          </p:nvSpPr>
          <p:spPr>
            <a:xfrm>
              <a:off x="8771668" y="2079056"/>
              <a:ext cx="2436223" cy="369332"/>
            </a:xfrm>
            <a:prstGeom prst="rect">
              <a:avLst/>
            </a:prstGeom>
            <a:noFill/>
          </p:spPr>
          <p:txBody>
            <a:bodyPr wrap="square" rtlCol="0">
              <a:spAutoFit/>
            </a:bodyPr>
            <a:lstStyle/>
            <a:p>
              <a:r>
                <a:rPr lang="zh-CN" altLang="en-US" b="1" dirty="0"/>
                <a:t>传输轮次</a:t>
              </a:r>
              <a:r>
                <a:rPr lang="en-US" altLang="zh-CN" b="1" dirty="0"/>
                <a:t>2</a:t>
              </a:r>
              <a:r>
                <a:rPr lang="zh-CN" altLang="en-US" b="1" dirty="0"/>
                <a:t>，记为</a:t>
              </a:r>
              <a:r>
                <a:rPr lang="en-US" altLang="zh-CN" b="1" dirty="0"/>
                <a:t>RTT2</a:t>
              </a:r>
            </a:p>
          </p:txBody>
        </p:sp>
      </p:grpSp>
      <p:grpSp>
        <p:nvGrpSpPr>
          <p:cNvPr id="148" name="组合 147">
            <a:extLst>
              <a:ext uri="{FF2B5EF4-FFF2-40B4-BE49-F238E27FC236}">
                <a16:creationId xmlns:a16="http://schemas.microsoft.com/office/drawing/2014/main" id="{428B838E-7A5B-CFBF-74D6-702F4BDE279D}"/>
              </a:ext>
            </a:extLst>
          </p:cNvPr>
          <p:cNvGrpSpPr/>
          <p:nvPr/>
        </p:nvGrpSpPr>
        <p:grpSpPr>
          <a:xfrm>
            <a:off x="8553771" y="4364679"/>
            <a:ext cx="2654120" cy="503099"/>
            <a:chOff x="8553771" y="2012173"/>
            <a:chExt cx="2654120" cy="503099"/>
          </a:xfrm>
        </p:grpSpPr>
        <p:sp>
          <p:nvSpPr>
            <p:cNvPr id="149" name="右大括号 148">
              <a:extLst>
                <a:ext uri="{FF2B5EF4-FFF2-40B4-BE49-F238E27FC236}">
                  <a16:creationId xmlns:a16="http://schemas.microsoft.com/office/drawing/2014/main" id="{1D9E395B-E2CA-CB62-768E-0A070593AE15}"/>
                </a:ext>
              </a:extLst>
            </p:cNvPr>
            <p:cNvSpPr/>
            <p:nvPr/>
          </p:nvSpPr>
          <p:spPr>
            <a:xfrm>
              <a:off x="8553771" y="2012173"/>
              <a:ext cx="217897" cy="503099"/>
            </a:xfrm>
            <a:prstGeom prst="rightBrace">
              <a:avLst>
                <a:gd name="adj1" fmla="val 31439"/>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0" name="文本框 149">
              <a:extLst>
                <a:ext uri="{FF2B5EF4-FFF2-40B4-BE49-F238E27FC236}">
                  <a16:creationId xmlns:a16="http://schemas.microsoft.com/office/drawing/2014/main" id="{D29907C6-389F-AF49-1F64-3EE414EAB004}"/>
                </a:ext>
              </a:extLst>
            </p:cNvPr>
            <p:cNvSpPr txBox="1"/>
            <p:nvPr/>
          </p:nvSpPr>
          <p:spPr>
            <a:xfrm>
              <a:off x="8771668" y="2079056"/>
              <a:ext cx="2436223" cy="369332"/>
            </a:xfrm>
            <a:prstGeom prst="rect">
              <a:avLst/>
            </a:prstGeom>
            <a:noFill/>
          </p:spPr>
          <p:txBody>
            <a:bodyPr wrap="square" rtlCol="0">
              <a:spAutoFit/>
            </a:bodyPr>
            <a:lstStyle/>
            <a:p>
              <a:r>
                <a:rPr lang="zh-CN" altLang="en-US" b="1" dirty="0"/>
                <a:t>传输轮次</a:t>
              </a:r>
              <a:r>
                <a:rPr lang="en-US" altLang="zh-CN" b="1" dirty="0"/>
                <a:t>3</a:t>
              </a:r>
              <a:r>
                <a:rPr lang="zh-CN" altLang="en-US" b="1" dirty="0"/>
                <a:t>，记为</a:t>
              </a:r>
              <a:r>
                <a:rPr lang="en-US" altLang="zh-CN" b="1" dirty="0"/>
                <a:t>RTT3</a:t>
              </a:r>
            </a:p>
          </p:txBody>
        </p:sp>
      </p:grpSp>
      <p:grpSp>
        <p:nvGrpSpPr>
          <p:cNvPr id="151" name="组合 150">
            <a:extLst>
              <a:ext uri="{FF2B5EF4-FFF2-40B4-BE49-F238E27FC236}">
                <a16:creationId xmlns:a16="http://schemas.microsoft.com/office/drawing/2014/main" id="{AD3C483B-A517-2D1C-458F-EA16F92340C2}"/>
              </a:ext>
            </a:extLst>
          </p:cNvPr>
          <p:cNvGrpSpPr/>
          <p:nvPr/>
        </p:nvGrpSpPr>
        <p:grpSpPr>
          <a:xfrm>
            <a:off x="8553771" y="5554069"/>
            <a:ext cx="2654120" cy="503099"/>
            <a:chOff x="8553771" y="2012173"/>
            <a:chExt cx="2654120" cy="503099"/>
          </a:xfrm>
        </p:grpSpPr>
        <p:sp>
          <p:nvSpPr>
            <p:cNvPr id="152" name="右大括号 151">
              <a:extLst>
                <a:ext uri="{FF2B5EF4-FFF2-40B4-BE49-F238E27FC236}">
                  <a16:creationId xmlns:a16="http://schemas.microsoft.com/office/drawing/2014/main" id="{81812CA5-713C-D9CF-2179-C72ADADB6FAD}"/>
                </a:ext>
              </a:extLst>
            </p:cNvPr>
            <p:cNvSpPr/>
            <p:nvPr/>
          </p:nvSpPr>
          <p:spPr>
            <a:xfrm>
              <a:off x="8553771" y="2012173"/>
              <a:ext cx="217897" cy="503099"/>
            </a:xfrm>
            <a:prstGeom prst="rightBrace">
              <a:avLst>
                <a:gd name="adj1" fmla="val 31439"/>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3" name="文本框 152">
              <a:extLst>
                <a:ext uri="{FF2B5EF4-FFF2-40B4-BE49-F238E27FC236}">
                  <a16:creationId xmlns:a16="http://schemas.microsoft.com/office/drawing/2014/main" id="{E5A9BEFC-5625-EC86-75E8-916A10551D42}"/>
                </a:ext>
              </a:extLst>
            </p:cNvPr>
            <p:cNvSpPr txBox="1"/>
            <p:nvPr/>
          </p:nvSpPr>
          <p:spPr>
            <a:xfrm>
              <a:off x="8771668" y="2079056"/>
              <a:ext cx="2436223" cy="369332"/>
            </a:xfrm>
            <a:prstGeom prst="rect">
              <a:avLst/>
            </a:prstGeom>
            <a:noFill/>
          </p:spPr>
          <p:txBody>
            <a:bodyPr wrap="square" rtlCol="0">
              <a:spAutoFit/>
            </a:bodyPr>
            <a:lstStyle/>
            <a:p>
              <a:r>
                <a:rPr lang="zh-CN" altLang="en-US" b="1" dirty="0"/>
                <a:t>传输轮次</a:t>
              </a:r>
              <a:r>
                <a:rPr lang="en-US" altLang="zh-CN" b="1" dirty="0"/>
                <a:t>4</a:t>
              </a:r>
              <a:r>
                <a:rPr lang="zh-CN" altLang="en-US" b="1" dirty="0"/>
                <a:t>，记为</a:t>
              </a:r>
              <a:r>
                <a:rPr lang="en-US" altLang="zh-CN" b="1" dirty="0"/>
                <a:t>RTT4</a:t>
              </a:r>
            </a:p>
          </p:txBody>
        </p:sp>
      </p:grpSp>
      <p:grpSp>
        <p:nvGrpSpPr>
          <p:cNvPr id="162" name="组合 161">
            <a:extLst>
              <a:ext uri="{FF2B5EF4-FFF2-40B4-BE49-F238E27FC236}">
                <a16:creationId xmlns:a16="http://schemas.microsoft.com/office/drawing/2014/main" id="{A62B2663-7F7E-42EA-BFA3-53B1E8F097CB}"/>
              </a:ext>
            </a:extLst>
          </p:cNvPr>
          <p:cNvGrpSpPr/>
          <p:nvPr/>
        </p:nvGrpSpPr>
        <p:grpSpPr>
          <a:xfrm>
            <a:off x="888213" y="2560337"/>
            <a:ext cx="867603" cy="3496831"/>
            <a:chOff x="888213" y="2560337"/>
            <a:chExt cx="867603" cy="3496831"/>
          </a:xfrm>
        </p:grpSpPr>
        <p:cxnSp>
          <p:nvCxnSpPr>
            <p:cNvPr id="159" name="连接符: 肘形 158">
              <a:extLst>
                <a:ext uri="{FF2B5EF4-FFF2-40B4-BE49-F238E27FC236}">
                  <a16:creationId xmlns:a16="http://schemas.microsoft.com/office/drawing/2014/main" id="{54EC54CF-DBBA-0D4A-3BDC-678CAD11D648}"/>
                </a:ext>
              </a:extLst>
            </p:cNvPr>
            <p:cNvCxnSpPr>
              <a:stCxn id="130" idx="1"/>
              <a:endCxn id="134" idx="1"/>
            </p:cNvCxnSpPr>
            <p:nvPr/>
          </p:nvCxnSpPr>
          <p:spPr>
            <a:xfrm rot="10800000" flipV="1">
              <a:off x="1743116" y="2560337"/>
              <a:ext cx="12700" cy="3496831"/>
            </a:xfrm>
            <a:prstGeom prst="bentConnector3">
              <a:avLst>
                <a:gd name="adj1" fmla="val 5181819"/>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文本框 160">
              <a:extLst>
                <a:ext uri="{FF2B5EF4-FFF2-40B4-BE49-F238E27FC236}">
                  <a16:creationId xmlns:a16="http://schemas.microsoft.com/office/drawing/2014/main" id="{E01C8FCB-30BA-7DE1-2A83-1FC34D2C0658}"/>
                </a:ext>
              </a:extLst>
            </p:cNvPr>
            <p:cNvSpPr txBox="1"/>
            <p:nvPr/>
          </p:nvSpPr>
          <p:spPr>
            <a:xfrm>
              <a:off x="888213" y="3911662"/>
              <a:ext cx="405697" cy="923330"/>
            </a:xfrm>
            <a:prstGeom prst="rect">
              <a:avLst/>
            </a:prstGeom>
            <a:solidFill>
              <a:schemeClr val="bg1"/>
            </a:solidFill>
          </p:spPr>
          <p:txBody>
            <a:bodyPr wrap="square" rtlCol="0">
              <a:spAutoFit/>
            </a:bodyPr>
            <a:lstStyle/>
            <a:p>
              <a:r>
                <a:rPr lang="zh-CN" altLang="en-US" b="1" dirty="0">
                  <a:latin typeface="+mn-ea"/>
                </a:rPr>
                <a:t>慢</a:t>
              </a:r>
              <a:endParaRPr lang="en-US" altLang="zh-CN" b="1" dirty="0">
                <a:latin typeface="+mn-ea"/>
              </a:endParaRPr>
            </a:p>
            <a:p>
              <a:r>
                <a:rPr lang="zh-CN" altLang="en-US" b="1" dirty="0">
                  <a:latin typeface="+mn-ea"/>
                </a:rPr>
                <a:t>开</a:t>
              </a:r>
              <a:endParaRPr lang="en-US" altLang="zh-CN" b="1" dirty="0">
                <a:latin typeface="+mn-ea"/>
              </a:endParaRPr>
            </a:p>
            <a:p>
              <a:r>
                <a:rPr lang="zh-CN" altLang="en-US" b="1" dirty="0">
                  <a:latin typeface="+mn-ea"/>
                </a:rPr>
                <a:t>始</a:t>
              </a:r>
            </a:p>
          </p:txBody>
        </p:sp>
      </p:grpSp>
    </p:spTree>
    <p:custDataLst>
      <p:tags r:id="rId1"/>
    </p:custDataLst>
    <p:extLst>
      <p:ext uri="{BB962C8B-B14F-4D97-AF65-F5344CB8AC3E}">
        <p14:creationId xmlns:p14="http://schemas.microsoft.com/office/powerpoint/2010/main" val="257360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fill="hold"/>
                                        <p:tgtEl>
                                          <p:spTgt spid="44"/>
                                        </p:tgtEl>
                                        <p:attrNameLst>
                                          <p:attrName>ppt_x</p:attrName>
                                        </p:attrNameLst>
                                      </p:cBhvr>
                                      <p:tavLst>
                                        <p:tav tm="0">
                                          <p:val>
                                            <p:strVal val="#ppt_x"/>
                                          </p:val>
                                        </p:tav>
                                        <p:tav tm="100000">
                                          <p:val>
                                            <p:strVal val="#ppt_x"/>
                                          </p:val>
                                        </p:tav>
                                      </p:tavLst>
                                    </p:anim>
                                    <p:anim calcmode="lin" valueType="num">
                                      <p:cBhvr additive="base">
                                        <p:cTn id="1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Effect transition="in" filter="fade">
                                      <p:cBhvr>
                                        <p:cTn id="21" dur="500"/>
                                        <p:tgtEl>
                                          <p:spTgt spid="4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wipe(up)">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2" fill="hold" nodeType="clickEffect">
                                  <p:stCondLst>
                                    <p:cond delay="0"/>
                                  </p:stCondLst>
                                  <p:childTnLst>
                                    <p:set>
                                      <p:cBhvr>
                                        <p:cTn id="30" dur="1" fill="hold">
                                          <p:stCondLst>
                                            <p:cond delay="0"/>
                                          </p:stCondLst>
                                        </p:cTn>
                                        <p:tgtEl>
                                          <p:spTgt spid="141"/>
                                        </p:tgtEl>
                                        <p:attrNameLst>
                                          <p:attrName>style.visibility</p:attrName>
                                        </p:attrNameLst>
                                      </p:cBhvr>
                                      <p:to>
                                        <p:strVal val="visible"/>
                                      </p:to>
                                    </p:set>
                                    <p:anim calcmode="lin" valueType="num">
                                      <p:cBhvr additive="base">
                                        <p:cTn id="31" dur="500"/>
                                        <p:tgtEl>
                                          <p:spTgt spid="141"/>
                                        </p:tgtEl>
                                        <p:attrNameLst>
                                          <p:attrName>ppt_x</p:attrName>
                                        </p:attrNameLst>
                                      </p:cBhvr>
                                      <p:tavLst>
                                        <p:tav tm="0">
                                          <p:val>
                                            <p:strVal val="#ppt_x+#ppt_w*1.125000"/>
                                          </p:val>
                                        </p:tav>
                                        <p:tav tm="100000">
                                          <p:val>
                                            <p:strVal val="#ppt_x"/>
                                          </p:val>
                                        </p:tav>
                                      </p:tavLst>
                                    </p:anim>
                                    <p:animEffect transition="in" filter="wipe(left)">
                                      <p:cBhvr>
                                        <p:cTn id="32" dur="500"/>
                                        <p:tgtEl>
                                          <p:spTgt spid="14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2"/>
                                        </p:tgtEl>
                                        <p:attrNameLst>
                                          <p:attrName>style.visibility</p:attrName>
                                        </p:attrNameLst>
                                      </p:cBhvr>
                                      <p:to>
                                        <p:strVal val="visible"/>
                                      </p:to>
                                    </p:set>
                                    <p:animEffect transition="in" filter="wipe(left)">
                                      <p:cBhvr>
                                        <p:cTn id="37" dur="1000"/>
                                        <p:tgtEl>
                                          <p:spTgt spid="1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23"/>
                                        </p:tgtEl>
                                        <p:attrNameLst>
                                          <p:attrName>style.visibility</p:attrName>
                                        </p:attrNameLst>
                                      </p:cBhvr>
                                      <p:to>
                                        <p:strVal val="visible"/>
                                      </p:to>
                                    </p:set>
                                    <p:animEffect transition="in" filter="wipe(right)">
                                      <p:cBhvr>
                                        <p:cTn id="42" dur="1000"/>
                                        <p:tgtEl>
                                          <p:spTgt spid="1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44"/>
                                        </p:tgtEl>
                                        <p:attrNameLst>
                                          <p:attrName>style.visibility</p:attrName>
                                        </p:attrNameLst>
                                      </p:cBhvr>
                                      <p:to>
                                        <p:strVal val="visible"/>
                                      </p:to>
                                    </p:set>
                                    <p:animEffect transition="in" filter="wipe(left)">
                                      <p:cBhvr>
                                        <p:cTn id="47" dur="500"/>
                                        <p:tgtEl>
                                          <p:spTgt spid="144"/>
                                        </p:tgtEl>
                                      </p:cBhvr>
                                    </p:animEffect>
                                  </p:childTnLst>
                                </p:cTn>
                              </p:par>
                            </p:childTnLst>
                          </p:cTn>
                        </p:par>
                      </p:childTnLst>
                    </p:cTn>
                  </p:par>
                  <p:par>
                    <p:cTn id="48" fill="hold">
                      <p:stCondLst>
                        <p:cond delay="indefinite"/>
                      </p:stCondLst>
                      <p:childTnLst>
                        <p:par>
                          <p:cTn id="49" fill="hold">
                            <p:stCondLst>
                              <p:cond delay="0"/>
                            </p:stCondLst>
                            <p:childTnLst>
                              <p:par>
                                <p:cTn id="50" presetID="49" presetClass="entr" presetSubtype="0" decel="100000" fill="hold" nodeType="clickEffect">
                                  <p:stCondLst>
                                    <p:cond delay="0"/>
                                  </p:stCondLst>
                                  <p:childTnLst>
                                    <p:set>
                                      <p:cBhvr>
                                        <p:cTn id="51" dur="1" fill="hold">
                                          <p:stCondLst>
                                            <p:cond delay="0"/>
                                          </p:stCondLst>
                                        </p:cTn>
                                        <p:tgtEl>
                                          <p:spTgt spid="131"/>
                                        </p:tgtEl>
                                        <p:attrNameLst>
                                          <p:attrName>style.visibility</p:attrName>
                                        </p:attrNameLst>
                                      </p:cBhvr>
                                      <p:to>
                                        <p:strVal val="visible"/>
                                      </p:to>
                                    </p:set>
                                    <p:anim calcmode="lin" valueType="num">
                                      <p:cBhvr>
                                        <p:cTn id="52" dur="500" fill="hold"/>
                                        <p:tgtEl>
                                          <p:spTgt spid="131"/>
                                        </p:tgtEl>
                                        <p:attrNameLst>
                                          <p:attrName>ppt_w</p:attrName>
                                        </p:attrNameLst>
                                      </p:cBhvr>
                                      <p:tavLst>
                                        <p:tav tm="0">
                                          <p:val>
                                            <p:fltVal val="0"/>
                                          </p:val>
                                        </p:tav>
                                        <p:tav tm="100000">
                                          <p:val>
                                            <p:strVal val="#ppt_w"/>
                                          </p:val>
                                        </p:tav>
                                      </p:tavLst>
                                    </p:anim>
                                    <p:anim calcmode="lin" valueType="num">
                                      <p:cBhvr>
                                        <p:cTn id="53" dur="500" fill="hold"/>
                                        <p:tgtEl>
                                          <p:spTgt spid="131"/>
                                        </p:tgtEl>
                                        <p:attrNameLst>
                                          <p:attrName>ppt_h</p:attrName>
                                        </p:attrNameLst>
                                      </p:cBhvr>
                                      <p:tavLst>
                                        <p:tav tm="0">
                                          <p:val>
                                            <p:fltVal val="0"/>
                                          </p:val>
                                        </p:tav>
                                        <p:tav tm="100000">
                                          <p:val>
                                            <p:strVal val="#ppt_h"/>
                                          </p:val>
                                        </p:tav>
                                      </p:tavLst>
                                    </p:anim>
                                    <p:anim calcmode="lin" valueType="num">
                                      <p:cBhvr>
                                        <p:cTn id="54" dur="500" fill="hold"/>
                                        <p:tgtEl>
                                          <p:spTgt spid="131"/>
                                        </p:tgtEl>
                                        <p:attrNameLst>
                                          <p:attrName>style.rotation</p:attrName>
                                        </p:attrNameLst>
                                      </p:cBhvr>
                                      <p:tavLst>
                                        <p:tav tm="0">
                                          <p:val>
                                            <p:fltVal val="360"/>
                                          </p:val>
                                        </p:tav>
                                        <p:tav tm="100000">
                                          <p:val>
                                            <p:fltVal val="0"/>
                                          </p:val>
                                        </p:tav>
                                      </p:tavLst>
                                    </p:anim>
                                    <p:animEffect transition="in" filter="fade">
                                      <p:cBhvr>
                                        <p:cTn id="55" dur="500"/>
                                        <p:tgtEl>
                                          <p:spTgt spid="13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24"/>
                                        </p:tgtEl>
                                        <p:attrNameLst>
                                          <p:attrName>style.visibility</p:attrName>
                                        </p:attrNameLst>
                                      </p:cBhvr>
                                      <p:to>
                                        <p:strVal val="visible"/>
                                      </p:to>
                                    </p:set>
                                    <p:animEffect transition="in" filter="wipe(left)">
                                      <p:cBhvr>
                                        <p:cTn id="60" dur="1000"/>
                                        <p:tgtEl>
                                          <p:spTgt spid="12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125"/>
                                        </p:tgtEl>
                                        <p:attrNameLst>
                                          <p:attrName>style.visibility</p:attrName>
                                        </p:attrNameLst>
                                      </p:cBhvr>
                                      <p:to>
                                        <p:strVal val="visible"/>
                                      </p:to>
                                    </p:set>
                                    <p:animEffect transition="in" filter="wipe(right)">
                                      <p:cBhvr>
                                        <p:cTn id="65" dur="1000"/>
                                        <p:tgtEl>
                                          <p:spTgt spid="12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45"/>
                                        </p:tgtEl>
                                        <p:attrNameLst>
                                          <p:attrName>style.visibility</p:attrName>
                                        </p:attrNameLst>
                                      </p:cBhvr>
                                      <p:to>
                                        <p:strVal val="visible"/>
                                      </p:to>
                                    </p:set>
                                    <p:animEffect transition="in" filter="wipe(left)">
                                      <p:cBhvr>
                                        <p:cTn id="70" dur="500"/>
                                        <p:tgtEl>
                                          <p:spTgt spid="145"/>
                                        </p:tgtEl>
                                      </p:cBhvr>
                                    </p:animEffect>
                                  </p:childTnLst>
                                </p:cTn>
                              </p:par>
                            </p:childTnLst>
                          </p:cTn>
                        </p:par>
                      </p:childTnLst>
                    </p:cTn>
                  </p:par>
                  <p:par>
                    <p:cTn id="71" fill="hold">
                      <p:stCondLst>
                        <p:cond delay="indefinite"/>
                      </p:stCondLst>
                      <p:childTnLst>
                        <p:par>
                          <p:cTn id="72" fill="hold">
                            <p:stCondLst>
                              <p:cond delay="0"/>
                            </p:stCondLst>
                            <p:childTnLst>
                              <p:par>
                                <p:cTn id="73" presetID="49" presetClass="entr" presetSubtype="0" decel="100000" fill="hold" nodeType="clickEffect">
                                  <p:stCondLst>
                                    <p:cond delay="0"/>
                                  </p:stCondLst>
                                  <p:childTnLst>
                                    <p:set>
                                      <p:cBhvr>
                                        <p:cTn id="74" dur="1" fill="hold">
                                          <p:stCondLst>
                                            <p:cond delay="0"/>
                                          </p:stCondLst>
                                        </p:cTn>
                                        <p:tgtEl>
                                          <p:spTgt spid="135"/>
                                        </p:tgtEl>
                                        <p:attrNameLst>
                                          <p:attrName>style.visibility</p:attrName>
                                        </p:attrNameLst>
                                      </p:cBhvr>
                                      <p:to>
                                        <p:strVal val="visible"/>
                                      </p:to>
                                    </p:set>
                                    <p:anim calcmode="lin" valueType="num">
                                      <p:cBhvr>
                                        <p:cTn id="75" dur="500" fill="hold"/>
                                        <p:tgtEl>
                                          <p:spTgt spid="135"/>
                                        </p:tgtEl>
                                        <p:attrNameLst>
                                          <p:attrName>ppt_w</p:attrName>
                                        </p:attrNameLst>
                                      </p:cBhvr>
                                      <p:tavLst>
                                        <p:tav tm="0">
                                          <p:val>
                                            <p:fltVal val="0"/>
                                          </p:val>
                                        </p:tav>
                                        <p:tav tm="100000">
                                          <p:val>
                                            <p:strVal val="#ppt_w"/>
                                          </p:val>
                                        </p:tav>
                                      </p:tavLst>
                                    </p:anim>
                                    <p:anim calcmode="lin" valueType="num">
                                      <p:cBhvr>
                                        <p:cTn id="76" dur="500" fill="hold"/>
                                        <p:tgtEl>
                                          <p:spTgt spid="135"/>
                                        </p:tgtEl>
                                        <p:attrNameLst>
                                          <p:attrName>ppt_h</p:attrName>
                                        </p:attrNameLst>
                                      </p:cBhvr>
                                      <p:tavLst>
                                        <p:tav tm="0">
                                          <p:val>
                                            <p:fltVal val="0"/>
                                          </p:val>
                                        </p:tav>
                                        <p:tav tm="100000">
                                          <p:val>
                                            <p:strVal val="#ppt_h"/>
                                          </p:val>
                                        </p:tav>
                                      </p:tavLst>
                                    </p:anim>
                                    <p:anim calcmode="lin" valueType="num">
                                      <p:cBhvr>
                                        <p:cTn id="77" dur="500" fill="hold"/>
                                        <p:tgtEl>
                                          <p:spTgt spid="135"/>
                                        </p:tgtEl>
                                        <p:attrNameLst>
                                          <p:attrName>style.rotation</p:attrName>
                                        </p:attrNameLst>
                                      </p:cBhvr>
                                      <p:tavLst>
                                        <p:tav tm="0">
                                          <p:val>
                                            <p:fltVal val="360"/>
                                          </p:val>
                                        </p:tav>
                                        <p:tav tm="100000">
                                          <p:val>
                                            <p:fltVal val="0"/>
                                          </p:val>
                                        </p:tav>
                                      </p:tavLst>
                                    </p:anim>
                                    <p:animEffect transition="in" filter="fade">
                                      <p:cBhvr>
                                        <p:cTn id="78" dur="500"/>
                                        <p:tgtEl>
                                          <p:spTgt spid="135"/>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126"/>
                                        </p:tgtEl>
                                        <p:attrNameLst>
                                          <p:attrName>style.visibility</p:attrName>
                                        </p:attrNameLst>
                                      </p:cBhvr>
                                      <p:to>
                                        <p:strVal val="visible"/>
                                      </p:to>
                                    </p:set>
                                    <p:animEffect transition="in" filter="wipe(left)">
                                      <p:cBhvr>
                                        <p:cTn id="83" dur="1000"/>
                                        <p:tgtEl>
                                          <p:spTgt spid="126"/>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127"/>
                                        </p:tgtEl>
                                        <p:attrNameLst>
                                          <p:attrName>style.visibility</p:attrName>
                                        </p:attrNameLst>
                                      </p:cBhvr>
                                      <p:to>
                                        <p:strVal val="visible"/>
                                      </p:to>
                                    </p:set>
                                    <p:animEffect transition="in" filter="wipe(right)">
                                      <p:cBhvr>
                                        <p:cTn id="88" dur="1000"/>
                                        <p:tgtEl>
                                          <p:spTgt spid="127"/>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148"/>
                                        </p:tgtEl>
                                        <p:attrNameLst>
                                          <p:attrName>style.visibility</p:attrName>
                                        </p:attrNameLst>
                                      </p:cBhvr>
                                      <p:to>
                                        <p:strVal val="visible"/>
                                      </p:to>
                                    </p:set>
                                    <p:animEffect transition="in" filter="wipe(left)">
                                      <p:cBhvr>
                                        <p:cTn id="93" dur="500"/>
                                        <p:tgtEl>
                                          <p:spTgt spid="148"/>
                                        </p:tgtEl>
                                      </p:cBhvr>
                                    </p:animEffect>
                                  </p:childTnLst>
                                </p:cTn>
                              </p:par>
                            </p:childTnLst>
                          </p:cTn>
                        </p:par>
                      </p:childTnLst>
                    </p:cTn>
                  </p:par>
                  <p:par>
                    <p:cTn id="94" fill="hold">
                      <p:stCondLst>
                        <p:cond delay="indefinite"/>
                      </p:stCondLst>
                      <p:childTnLst>
                        <p:par>
                          <p:cTn id="95" fill="hold">
                            <p:stCondLst>
                              <p:cond delay="0"/>
                            </p:stCondLst>
                            <p:childTnLst>
                              <p:par>
                                <p:cTn id="96" presetID="49" presetClass="entr" presetSubtype="0" decel="100000" fill="hold" nodeType="clickEffect">
                                  <p:stCondLst>
                                    <p:cond delay="0"/>
                                  </p:stCondLst>
                                  <p:childTnLst>
                                    <p:set>
                                      <p:cBhvr>
                                        <p:cTn id="97" dur="1" fill="hold">
                                          <p:stCondLst>
                                            <p:cond delay="0"/>
                                          </p:stCondLst>
                                        </p:cTn>
                                        <p:tgtEl>
                                          <p:spTgt spid="138"/>
                                        </p:tgtEl>
                                        <p:attrNameLst>
                                          <p:attrName>style.visibility</p:attrName>
                                        </p:attrNameLst>
                                      </p:cBhvr>
                                      <p:to>
                                        <p:strVal val="visible"/>
                                      </p:to>
                                    </p:set>
                                    <p:anim calcmode="lin" valueType="num">
                                      <p:cBhvr>
                                        <p:cTn id="98" dur="500" fill="hold"/>
                                        <p:tgtEl>
                                          <p:spTgt spid="138"/>
                                        </p:tgtEl>
                                        <p:attrNameLst>
                                          <p:attrName>ppt_w</p:attrName>
                                        </p:attrNameLst>
                                      </p:cBhvr>
                                      <p:tavLst>
                                        <p:tav tm="0">
                                          <p:val>
                                            <p:fltVal val="0"/>
                                          </p:val>
                                        </p:tav>
                                        <p:tav tm="100000">
                                          <p:val>
                                            <p:strVal val="#ppt_w"/>
                                          </p:val>
                                        </p:tav>
                                      </p:tavLst>
                                    </p:anim>
                                    <p:anim calcmode="lin" valueType="num">
                                      <p:cBhvr>
                                        <p:cTn id="99" dur="500" fill="hold"/>
                                        <p:tgtEl>
                                          <p:spTgt spid="138"/>
                                        </p:tgtEl>
                                        <p:attrNameLst>
                                          <p:attrName>ppt_h</p:attrName>
                                        </p:attrNameLst>
                                      </p:cBhvr>
                                      <p:tavLst>
                                        <p:tav tm="0">
                                          <p:val>
                                            <p:fltVal val="0"/>
                                          </p:val>
                                        </p:tav>
                                        <p:tav tm="100000">
                                          <p:val>
                                            <p:strVal val="#ppt_h"/>
                                          </p:val>
                                        </p:tav>
                                      </p:tavLst>
                                    </p:anim>
                                    <p:anim calcmode="lin" valueType="num">
                                      <p:cBhvr>
                                        <p:cTn id="100" dur="500" fill="hold"/>
                                        <p:tgtEl>
                                          <p:spTgt spid="138"/>
                                        </p:tgtEl>
                                        <p:attrNameLst>
                                          <p:attrName>style.rotation</p:attrName>
                                        </p:attrNameLst>
                                      </p:cBhvr>
                                      <p:tavLst>
                                        <p:tav tm="0">
                                          <p:val>
                                            <p:fltVal val="360"/>
                                          </p:val>
                                        </p:tav>
                                        <p:tav tm="100000">
                                          <p:val>
                                            <p:fltVal val="0"/>
                                          </p:val>
                                        </p:tav>
                                      </p:tavLst>
                                    </p:anim>
                                    <p:animEffect transition="in" filter="fade">
                                      <p:cBhvr>
                                        <p:cTn id="101" dur="500"/>
                                        <p:tgtEl>
                                          <p:spTgt spid="138"/>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128"/>
                                        </p:tgtEl>
                                        <p:attrNameLst>
                                          <p:attrName>style.visibility</p:attrName>
                                        </p:attrNameLst>
                                      </p:cBhvr>
                                      <p:to>
                                        <p:strVal val="visible"/>
                                      </p:to>
                                    </p:set>
                                    <p:animEffect transition="in" filter="wipe(left)">
                                      <p:cBhvr>
                                        <p:cTn id="106" dur="1000"/>
                                        <p:tgtEl>
                                          <p:spTgt spid="128"/>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2" fill="hold" nodeType="clickEffect">
                                  <p:stCondLst>
                                    <p:cond delay="0"/>
                                  </p:stCondLst>
                                  <p:childTnLst>
                                    <p:set>
                                      <p:cBhvr>
                                        <p:cTn id="110" dur="1" fill="hold">
                                          <p:stCondLst>
                                            <p:cond delay="0"/>
                                          </p:stCondLst>
                                        </p:cTn>
                                        <p:tgtEl>
                                          <p:spTgt spid="129"/>
                                        </p:tgtEl>
                                        <p:attrNameLst>
                                          <p:attrName>style.visibility</p:attrName>
                                        </p:attrNameLst>
                                      </p:cBhvr>
                                      <p:to>
                                        <p:strVal val="visible"/>
                                      </p:to>
                                    </p:set>
                                    <p:animEffect transition="in" filter="wipe(right)">
                                      <p:cBhvr>
                                        <p:cTn id="111" dur="1000"/>
                                        <p:tgtEl>
                                          <p:spTgt spid="129"/>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151"/>
                                        </p:tgtEl>
                                        <p:attrNameLst>
                                          <p:attrName>style.visibility</p:attrName>
                                        </p:attrNameLst>
                                      </p:cBhvr>
                                      <p:to>
                                        <p:strVal val="visible"/>
                                      </p:to>
                                    </p:set>
                                    <p:animEffect transition="in" filter="wipe(left)">
                                      <p:cBhvr>
                                        <p:cTn id="116" dur="500"/>
                                        <p:tgtEl>
                                          <p:spTgt spid="151"/>
                                        </p:tgtEl>
                                      </p:cBhvr>
                                    </p:animEffect>
                                  </p:childTnLst>
                                </p:cTn>
                              </p:par>
                            </p:childTnLst>
                          </p:cTn>
                        </p:par>
                      </p:childTnLst>
                    </p:cTn>
                  </p:par>
                  <p:par>
                    <p:cTn id="117" fill="hold">
                      <p:stCondLst>
                        <p:cond delay="indefinite"/>
                      </p:stCondLst>
                      <p:childTnLst>
                        <p:par>
                          <p:cTn id="118" fill="hold">
                            <p:stCondLst>
                              <p:cond delay="0"/>
                            </p:stCondLst>
                            <p:childTnLst>
                              <p:par>
                                <p:cTn id="119" presetID="49" presetClass="entr" presetSubtype="0" decel="100000" fill="hold" nodeType="clickEffect">
                                  <p:stCondLst>
                                    <p:cond delay="0"/>
                                  </p:stCondLst>
                                  <p:childTnLst>
                                    <p:set>
                                      <p:cBhvr>
                                        <p:cTn id="120" dur="1" fill="hold">
                                          <p:stCondLst>
                                            <p:cond delay="0"/>
                                          </p:stCondLst>
                                        </p:cTn>
                                        <p:tgtEl>
                                          <p:spTgt spid="132"/>
                                        </p:tgtEl>
                                        <p:attrNameLst>
                                          <p:attrName>style.visibility</p:attrName>
                                        </p:attrNameLst>
                                      </p:cBhvr>
                                      <p:to>
                                        <p:strVal val="visible"/>
                                      </p:to>
                                    </p:set>
                                    <p:anim calcmode="lin" valueType="num">
                                      <p:cBhvr>
                                        <p:cTn id="121" dur="500" fill="hold"/>
                                        <p:tgtEl>
                                          <p:spTgt spid="132"/>
                                        </p:tgtEl>
                                        <p:attrNameLst>
                                          <p:attrName>ppt_w</p:attrName>
                                        </p:attrNameLst>
                                      </p:cBhvr>
                                      <p:tavLst>
                                        <p:tav tm="0">
                                          <p:val>
                                            <p:fltVal val="0"/>
                                          </p:val>
                                        </p:tav>
                                        <p:tav tm="100000">
                                          <p:val>
                                            <p:strVal val="#ppt_w"/>
                                          </p:val>
                                        </p:tav>
                                      </p:tavLst>
                                    </p:anim>
                                    <p:anim calcmode="lin" valueType="num">
                                      <p:cBhvr>
                                        <p:cTn id="122" dur="500" fill="hold"/>
                                        <p:tgtEl>
                                          <p:spTgt spid="132"/>
                                        </p:tgtEl>
                                        <p:attrNameLst>
                                          <p:attrName>ppt_h</p:attrName>
                                        </p:attrNameLst>
                                      </p:cBhvr>
                                      <p:tavLst>
                                        <p:tav tm="0">
                                          <p:val>
                                            <p:fltVal val="0"/>
                                          </p:val>
                                        </p:tav>
                                        <p:tav tm="100000">
                                          <p:val>
                                            <p:strVal val="#ppt_h"/>
                                          </p:val>
                                        </p:tav>
                                      </p:tavLst>
                                    </p:anim>
                                    <p:anim calcmode="lin" valueType="num">
                                      <p:cBhvr>
                                        <p:cTn id="123" dur="500" fill="hold"/>
                                        <p:tgtEl>
                                          <p:spTgt spid="132"/>
                                        </p:tgtEl>
                                        <p:attrNameLst>
                                          <p:attrName>style.rotation</p:attrName>
                                        </p:attrNameLst>
                                      </p:cBhvr>
                                      <p:tavLst>
                                        <p:tav tm="0">
                                          <p:val>
                                            <p:fltVal val="360"/>
                                          </p:val>
                                        </p:tav>
                                        <p:tav tm="100000">
                                          <p:val>
                                            <p:fltVal val="0"/>
                                          </p:val>
                                        </p:tav>
                                      </p:tavLst>
                                    </p:anim>
                                    <p:animEffect transition="in" filter="fade">
                                      <p:cBhvr>
                                        <p:cTn id="124" dur="500"/>
                                        <p:tgtEl>
                                          <p:spTgt spid="132"/>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1" fill="hold" nodeType="clickEffect">
                                  <p:stCondLst>
                                    <p:cond delay="0"/>
                                  </p:stCondLst>
                                  <p:childTnLst>
                                    <p:set>
                                      <p:cBhvr>
                                        <p:cTn id="128" dur="1" fill="hold">
                                          <p:stCondLst>
                                            <p:cond delay="0"/>
                                          </p:stCondLst>
                                        </p:cTn>
                                        <p:tgtEl>
                                          <p:spTgt spid="162"/>
                                        </p:tgtEl>
                                        <p:attrNameLst>
                                          <p:attrName>style.visibility</p:attrName>
                                        </p:attrNameLst>
                                      </p:cBhvr>
                                      <p:to>
                                        <p:strVal val="visible"/>
                                      </p:to>
                                    </p:set>
                                    <p:animEffect transition="in" filter="wipe(up)">
                                      <p:cBhvr>
                                        <p:cTn id="129" dur="10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184F5513-13A5-193E-7540-4C0A947F3EE9}"/>
              </a:ext>
            </a:extLst>
          </p:cNvPr>
          <p:cNvSpPr/>
          <p:nvPr/>
        </p:nvSpPr>
        <p:spPr>
          <a:xfrm>
            <a:off x="2439807" y="3442330"/>
            <a:ext cx="772576" cy="2095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7A0976EA-E107-9146-0A37-6FE38DC02DBE}"/>
              </a:ext>
            </a:extLst>
          </p:cNvPr>
          <p:cNvSpPr txBox="1"/>
          <p:nvPr/>
        </p:nvSpPr>
        <p:spPr>
          <a:xfrm>
            <a:off x="186434" y="2262861"/>
            <a:ext cx="1632116" cy="646331"/>
          </a:xfrm>
          <a:prstGeom prst="rect">
            <a:avLst/>
          </a:prstGeom>
          <a:noFill/>
        </p:spPr>
        <p:txBody>
          <a:bodyPr wrap="square" rtlCol="0">
            <a:spAutoFit/>
          </a:bodyPr>
          <a:lstStyle/>
          <a:p>
            <a:r>
              <a:rPr lang="zh-CN" altLang="en-US" b="1" dirty="0"/>
              <a:t>之后改用</a:t>
            </a:r>
            <a:endParaRPr lang="en-US" altLang="zh-CN" b="1" dirty="0"/>
          </a:p>
          <a:p>
            <a:r>
              <a:rPr lang="zh-CN" altLang="en-US" b="1" dirty="0"/>
              <a:t>拥塞避免算法</a:t>
            </a:r>
          </a:p>
        </p:txBody>
      </p:sp>
      <p:grpSp>
        <p:nvGrpSpPr>
          <p:cNvPr id="141" name="组合 140">
            <a:extLst>
              <a:ext uri="{FF2B5EF4-FFF2-40B4-BE49-F238E27FC236}">
                <a16:creationId xmlns:a16="http://schemas.microsoft.com/office/drawing/2014/main" id="{1F704C4F-8724-9EFA-768A-E8C3C7683D8C}"/>
              </a:ext>
            </a:extLst>
          </p:cNvPr>
          <p:cNvGrpSpPr/>
          <p:nvPr/>
        </p:nvGrpSpPr>
        <p:grpSpPr>
          <a:xfrm>
            <a:off x="416519" y="1183232"/>
            <a:ext cx="1349086" cy="923330"/>
            <a:chOff x="416519" y="1183232"/>
            <a:chExt cx="1349086" cy="923330"/>
          </a:xfrm>
        </p:grpSpPr>
        <p:sp>
          <p:nvSpPr>
            <p:cNvPr id="32" name="矩形: 折角 31">
              <a:extLst>
                <a:ext uri="{FF2B5EF4-FFF2-40B4-BE49-F238E27FC236}">
                  <a16:creationId xmlns:a16="http://schemas.microsoft.com/office/drawing/2014/main" id="{224A13A6-8AF6-DA92-621D-95C16022CC9F}"/>
                </a:ext>
              </a:extLst>
            </p:cNvPr>
            <p:cNvSpPr/>
            <p:nvPr/>
          </p:nvSpPr>
          <p:spPr>
            <a:xfrm>
              <a:off x="436967" y="1244870"/>
              <a:ext cx="1308190" cy="81253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600" b="1" dirty="0">
                <a:solidFill>
                  <a:schemeClr val="tx1"/>
                </a:solidFill>
                <a:latin typeface="Arial Narrow" panose="020B0606020202030204" pitchFamily="34" charset="0"/>
              </a:endParaRPr>
            </a:p>
          </p:txBody>
        </p:sp>
        <p:sp>
          <p:nvSpPr>
            <p:cNvPr id="62" name="文本框 61">
              <a:extLst>
                <a:ext uri="{FF2B5EF4-FFF2-40B4-BE49-F238E27FC236}">
                  <a16:creationId xmlns:a16="http://schemas.microsoft.com/office/drawing/2014/main" id="{0BD6450B-6293-2783-7C35-C05D1FF83A17}"/>
                </a:ext>
              </a:extLst>
            </p:cNvPr>
            <p:cNvSpPr txBox="1"/>
            <p:nvPr/>
          </p:nvSpPr>
          <p:spPr>
            <a:xfrm>
              <a:off x="416519" y="1183232"/>
              <a:ext cx="1349086" cy="923330"/>
            </a:xfrm>
            <a:prstGeom prst="rect">
              <a:avLst/>
            </a:prstGeom>
            <a:noFill/>
          </p:spPr>
          <p:txBody>
            <a:bodyPr wrap="square">
              <a:spAutoFit/>
            </a:bodyPr>
            <a:lstStyle/>
            <a:p>
              <a:r>
                <a:rPr lang="en-US" altLang="zh-CN" sz="1800" b="1" dirty="0">
                  <a:solidFill>
                    <a:schemeClr val="tx1"/>
                  </a:solidFill>
                  <a:latin typeface="Arial Narrow" panose="020B0606020202030204" pitchFamily="34" charset="0"/>
                </a:rPr>
                <a:t>cwnd=1</a:t>
              </a:r>
            </a:p>
            <a:p>
              <a:r>
                <a:rPr lang="en-US" altLang="zh-CN" sz="1800" b="1" dirty="0">
                  <a:solidFill>
                    <a:schemeClr val="tx1"/>
                  </a:solidFill>
                  <a:latin typeface="Arial Narrow" panose="020B0606020202030204" pitchFamily="34" charset="0"/>
                </a:rPr>
                <a:t>ssthresh=16</a:t>
              </a:r>
            </a:p>
            <a:p>
              <a:r>
                <a:rPr lang="en-US" altLang="zh-CN" sz="1800" b="1" dirty="0">
                  <a:solidFill>
                    <a:schemeClr val="tx1"/>
                  </a:solidFill>
                  <a:latin typeface="Arial Narrow" panose="020B0606020202030204" pitchFamily="34" charset="0"/>
                </a:rPr>
                <a:t>swnd=cwnd</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p>
          </p:txBody>
        </p:sp>
      </p:grpSp>
      <p:sp>
        <p:nvSpPr>
          <p:cNvPr id="11" name="文本框 10">
            <a:extLst>
              <a:ext uri="{FF2B5EF4-FFF2-40B4-BE49-F238E27FC236}">
                <a16:creationId xmlns:a16="http://schemas.microsoft.com/office/drawing/2014/main" id="{42E8173D-ECCB-5EA2-645A-2CC11B7703D3}"/>
              </a:ext>
            </a:extLst>
          </p:cNvPr>
          <p:cNvSpPr txBox="1"/>
          <p:nvPr/>
        </p:nvSpPr>
        <p:spPr>
          <a:xfrm>
            <a:off x="3748226" y="767058"/>
            <a:ext cx="3398196" cy="369332"/>
          </a:xfrm>
          <a:prstGeom prst="rect">
            <a:avLst/>
          </a:prstGeom>
          <a:noFill/>
        </p:spPr>
        <p:txBody>
          <a:bodyPr wrap="square" rtlCol="0">
            <a:spAutoFit/>
          </a:bodyPr>
          <a:lstStyle/>
          <a:p>
            <a:r>
              <a:rPr lang="en-US" altLang="zh-CN" b="1" dirty="0"/>
              <a:t>—— </a:t>
            </a:r>
            <a:r>
              <a:rPr lang="zh-CN" altLang="en-US" b="1" dirty="0"/>
              <a:t>慢开始算法和拥塞避免算法</a:t>
            </a:r>
          </a:p>
        </p:txBody>
      </p:sp>
      <p:grpSp>
        <p:nvGrpSpPr>
          <p:cNvPr id="44" name="组合 43">
            <a:extLst>
              <a:ext uri="{FF2B5EF4-FFF2-40B4-BE49-F238E27FC236}">
                <a16:creationId xmlns:a16="http://schemas.microsoft.com/office/drawing/2014/main" id="{3592D3FD-E9AB-C555-C1DE-C70D7C803017}"/>
              </a:ext>
            </a:extLst>
          </p:cNvPr>
          <p:cNvGrpSpPr/>
          <p:nvPr/>
        </p:nvGrpSpPr>
        <p:grpSpPr>
          <a:xfrm>
            <a:off x="1985559" y="1183232"/>
            <a:ext cx="8222593" cy="654939"/>
            <a:chOff x="2109652" y="1548985"/>
            <a:chExt cx="8222593" cy="654939"/>
          </a:xfrm>
        </p:grpSpPr>
        <p:pic>
          <p:nvPicPr>
            <p:cNvPr id="30" name="图形 29">
              <a:extLst>
                <a:ext uri="{FF2B5EF4-FFF2-40B4-BE49-F238E27FC236}">
                  <a16:creationId xmlns:a16="http://schemas.microsoft.com/office/drawing/2014/main" id="{3B560503-06A8-58C3-8FC4-5C385D1850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64489" y="1548985"/>
              <a:ext cx="677140" cy="654939"/>
            </a:xfrm>
            <a:prstGeom prst="rect">
              <a:avLst/>
            </a:prstGeom>
          </p:spPr>
        </p:pic>
        <p:pic>
          <p:nvPicPr>
            <p:cNvPr id="40" name="图形 39">
              <a:extLst>
                <a:ext uri="{FF2B5EF4-FFF2-40B4-BE49-F238E27FC236}">
                  <a16:creationId xmlns:a16="http://schemas.microsoft.com/office/drawing/2014/main" id="{71D73548-C742-A51D-AD2B-1610D6620C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50372" y="1548985"/>
              <a:ext cx="677140" cy="654939"/>
            </a:xfrm>
            <a:prstGeom prst="rect">
              <a:avLst/>
            </a:prstGeom>
          </p:spPr>
        </p:pic>
        <p:sp>
          <p:nvSpPr>
            <p:cNvPr id="41" name="文本框 40">
              <a:extLst>
                <a:ext uri="{FF2B5EF4-FFF2-40B4-BE49-F238E27FC236}">
                  <a16:creationId xmlns:a16="http://schemas.microsoft.com/office/drawing/2014/main" id="{B132A93B-9274-6570-D684-64EBF39E7890}"/>
                </a:ext>
              </a:extLst>
            </p:cNvPr>
            <p:cNvSpPr txBox="1"/>
            <p:nvPr/>
          </p:nvSpPr>
          <p:spPr>
            <a:xfrm>
              <a:off x="2109652" y="1701553"/>
              <a:ext cx="1404257" cy="369332"/>
            </a:xfrm>
            <a:prstGeom prst="rect">
              <a:avLst/>
            </a:prstGeom>
            <a:noFill/>
          </p:spPr>
          <p:txBody>
            <a:bodyPr wrap="square" rtlCol="0">
              <a:spAutoFit/>
            </a:bodyPr>
            <a:lstStyle/>
            <a:p>
              <a:r>
                <a:rPr lang="en-US" altLang="zh-CN" b="1" dirty="0"/>
                <a:t>TCP</a:t>
              </a:r>
              <a:r>
                <a:rPr lang="zh-CN" altLang="en-US" b="1" dirty="0"/>
                <a:t>发送方</a:t>
              </a:r>
            </a:p>
          </p:txBody>
        </p:sp>
        <p:sp>
          <p:nvSpPr>
            <p:cNvPr id="42" name="文本框 41">
              <a:extLst>
                <a:ext uri="{FF2B5EF4-FFF2-40B4-BE49-F238E27FC236}">
                  <a16:creationId xmlns:a16="http://schemas.microsoft.com/office/drawing/2014/main" id="{05E74326-34E0-817D-A944-D758F382F46A}"/>
                </a:ext>
              </a:extLst>
            </p:cNvPr>
            <p:cNvSpPr txBox="1"/>
            <p:nvPr/>
          </p:nvSpPr>
          <p:spPr>
            <a:xfrm>
              <a:off x="8927988" y="1701553"/>
              <a:ext cx="1404257" cy="369332"/>
            </a:xfrm>
            <a:prstGeom prst="rect">
              <a:avLst/>
            </a:prstGeom>
            <a:noFill/>
          </p:spPr>
          <p:txBody>
            <a:bodyPr wrap="square" rtlCol="0">
              <a:spAutoFit/>
            </a:bodyPr>
            <a:lstStyle/>
            <a:p>
              <a:r>
                <a:rPr lang="en-US" altLang="zh-CN" b="1" dirty="0"/>
                <a:t>TCP</a:t>
              </a:r>
              <a:r>
                <a:rPr lang="zh-CN" altLang="en-US" b="1" dirty="0"/>
                <a:t>接收方</a:t>
              </a:r>
            </a:p>
          </p:txBody>
        </p:sp>
      </p:grpSp>
      <p:grpSp>
        <p:nvGrpSpPr>
          <p:cNvPr id="45" name="组合 44">
            <a:extLst>
              <a:ext uri="{FF2B5EF4-FFF2-40B4-BE49-F238E27FC236}">
                <a16:creationId xmlns:a16="http://schemas.microsoft.com/office/drawing/2014/main" id="{0E843E78-19DC-C9B4-7F97-194B5C83D566}"/>
              </a:ext>
            </a:extLst>
          </p:cNvPr>
          <p:cNvGrpSpPr/>
          <p:nvPr/>
        </p:nvGrpSpPr>
        <p:grpSpPr>
          <a:xfrm>
            <a:off x="3839306" y="1264488"/>
            <a:ext cx="4265202" cy="447400"/>
            <a:chOff x="7431047" y="3028251"/>
            <a:chExt cx="3367172" cy="447400"/>
          </a:xfrm>
        </p:grpSpPr>
        <p:sp>
          <p:nvSpPr>
            <p:cNvPr id="46" name="圆柱体 45">
              <a:extLst>
                <a:ext uri="{FF2B5EF4-FFF2-40B4-BE49-F238E27FC236}">
                  <a16:creationId xmlns:a16="http://schemas.microsoft.com/office/drawing/2014/main" id="{770AFAB9-3C96-BDF8-C20E-A2B1D13FCE9A}"/>
                </a:ext>
              </a:extLst>
            </p:cNvPr>
            <p:cNvSpPr/>
            <p:nvPr/>
          </p:nvSpPr>
          <p:spPr>
            <a:xfrm rot="16200000">
              <a:off x="8890933" y="1568365"/>
              <a:ext cx="447400" cy="336717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0D0679F2-01CC-55E0-C35D-7A0CCC1EF5AC}"/>
                </a:ext>
              </a:extLst>
            </p:cNvPr>
            <p:cNvSpPr txBox="1"/>
            <p:nvPr/>
          </p:nvSpPr>
          <p:spPr>
            <a:xfrm>
              <a:off x="8536672" y="3059668"/>
              <a:ext cx="1161506" cy="369332"/>
            </a:xfrm>
            <a:prstGeom prst="rect">
              <a:avLst/>
            </a:prstGeom>
            <a:noFill/>
          </p:spPr>
          <p:txBody>
            <a:bodyPr wrap="square" rtlCol="0">
              <a:spAutoFit/>
            </a:bodyPr>
            <a:lstStyle/>
            <a:p>
              <a:pPr algn="ctr"/>
              <a:r>
                <a:rPr lang="en-US" altLang="zh-CN" b="1" dirty="0">
                  <a:solidFill>
                    <a:schemeClr val="bg1"/>
                  </a:solidFill>
                </a:rPr>
                <a:t>TCP</a:t>
              </a:r>
              <a:r>
                <a:rPr lang="zh-CN" altLang="en-US" b="1" dirty="0">
                  <a:solidFill>
                    <a:schemeClr val="bg1"/>
                  </a:solidFill>
                </a:rPr>
                <a:t>连接</a:t>
              </a:r>
            </a:p>
          </p:txBody>
        </p:sp>
      </p:grpSp>
      <p:grpSp>
        <p:nvGrpSpPr>
          <p:cNvPr id="51" name="组合 50">
            <a:extLst>
              <a:ext uri="{FF2B5EF4-FFF2-40B4-BE49-F238E27FC236}">
                <a16:creationId xmlns:a16="http://schemas.microsoft.com/office/drawing/2014/main" id="{AA9CBBAC-2D78-C2DC-F363-A5859CB94686}"/>
              </a:ext>
            </a:extLst>
          </p:cNvPr>
          <p:cNvGrpSpPr/>
          <p:nvPr/>
        </p:nvGrpSpPr>
        <p:grpSpPr>
          <a:xfrm>
            <a:off x="3478966" y="1838171"/>
            <a:ext cx="5043055" cy="4600729"/>
            <a:chOff x="3478966" y="1838171"/>
            <a:chExt cx="5043055" cy="4600729"/>
          </a:xfrm>
        </p:grpSpPr>
        <p:cxnSp>
          <p:nvCxnSpPr>
            <p:cNvPr id="49" name="直接连接符 48">
              <a:extLst>
                <a:ext uri="{FF2B5EF4-FFF2-40B4-BE49-F238E27FC236}">
                  <a16:creationId xmlns:a16="http://schemas.microsoft.com/office/drawing/2014/main" id="{D258C44F-25B5-F6E5-CFB3-A5264C60C382}"/>
                </a:ext>
              </a:extLst>
            </p:cNvPr>
            <p:cNvCxnSpPr>
              <a:stCxn id="30" idx="2"/>
            </p:cNvCxnSpPr>
            <p:nvPr/>
          </p:nvCxnSpPr>
          <p:spPr>
            <a:xfrm>
              <a:off x="3478966" y="1838171"/>
              <a:ext cx="0" cy="460072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C8AD0A0E-6DEC-BDE5-8C1B-B752307855D2}"/>
                </a:ext>
              </a:extLst>
            </p:cNvPr>
            <p:cNvCxnSpPr/>
            <p:nvPr/>
          </p:nvCxnSpPr>
          <p:spPr>
            <a:xfrm>
              <a:off x="8522021" y="1838171"/>
              <a:ext cx="0" cy="460072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24" name="组合 123">
            <a:extLst>
              <a:ext uri="{FF2B5EF4-FFF2-40B4-BE49-F238E27FC236}">
                <a16:creationId xmlns:a16="http://schemas.microsoft.com/office/drawing/2014/main" id="{193B70BF-16C6-067C-CC07-2CEEE2650923}"/>
              </a:ext>
            </a:extLst>
          </p:cNvPr>
          <p:cNvGrpSpPr/>
          <p:nvPr/>
        </p:nvGrpSpPr>
        <p:grpSpPr>
          <a:xfrm>
            <a:off x="3478966" y="3040570"/>
            <a:ext cx="5043055" cy="302643"/>
            <a:chOff x="3478966" y="3040570"/>
            <a:chExt cx="5043055" cy="302643"/>
          </a:xfrm>
        </p:grpSpPr>
        <p:cxnSp>
          <p:nvCxnSpPr>
            <p:cNvPr id="96" name="直接箭头连接符 95">
              <a:extLst>
                <a:ext uri="{FF2B5EF4-FFF2-40B4-BE49-F238E27FC236}">
                  <a16:creationId xmlns:a16="http://schemas.microsoft.com/office/drawing/2014/main" id="{B65F7AEC-A218-FECA-A413-60DBE0216C21}"/>
                </a:ext>
              </a:extLst>
            </p:cNvPr>
            <p:cNvCxnSpPr>
              <a:cxnSpLocks/>
            </p:cNvCxnSpPr>
            <p:nvPr/>
          </p:nvCxnSpPr>
          <p:spPr>
            <a:xfrm>
              <a:off x="3478966" y="3192375"/>
              <a:ext cx="5043055"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7" name="矩形 96">
              <a:extLst>
                <a:ext uri="{FF2B5EF4-FFF2-40B4-BE49-F238E27FC236}">
                  <a16:creationId xmlns:a16="http://schemas.microsoft.com/office/drawing/2014/main" id="{B78A92C4-46D1-F458-C7B1-BABEBA404444}"/>
                </a:ext>
              </a:extLst>
            </p:cNvPr>
            <p:cNvSpPr/>
            <p:nvPr/>
          </p:nvSpPr>
          <p:spPr>
            <a:xfrm>
              <a:off x="4164332" y="3040570"/>
              <a:ext cx="3797479" cy="3026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15~30</a:t>
              </a:r>
              <a:r>
                <a:rPr lang="zh-CN" altLang="en-US" b="1" dirty="0">
                  <a:solidFill>
                    <a:schemeClr val="tx1"/>
                  </a:solidFill>
                </a:rPr>
                <a:t>号</a:t>
              </a:r>
              <a:r>
                <a:rPr lang="en-US" altLang="zh-CN" b="1" dirty="0">
                  <a:solidFill>
                    <a:schemeClr val="tx1"/>
                  </a:solidFill>
                </a:rPr>
                <a:t>TCP</a:t>
              </a:r>
              <a:r>
                <a:rPr lang="zh-CN" altLang="en-US" b="1" dirty="0">
                  <a:solidFill>
                    <a:schemeClr val="tx1"/>
                  </a:solidFill>
                </a:rPr>
                <a:t>数据报文段</a:t>
              </a:r>
            </a:p>
          </p:txBody>
        </p:sp>
      </p:grpSp>
      <p:grpSp>
        <p:nvGrpSpPr>
          <p:cNvPr id="125" name="组合 124">
            <a:extLst>
              <a:ext uri="{FF2B5EF4-FFF2-40B4-BE49-F238E27FC236}">
                <a16:creationId xmlns:a16="http://schemas.microsoft.com/office/drawing/2014/main" id="{493D6DCF-412B-62AA-450B-0DCDBADD43BD}"/>
              </a:ext>
            </a:extLst>
          </p:cNvPr>
          <p:cNvGrpSpPr/>
          <p:nvPr/>
        </p:nvGrpSpPr>
        <p:grpSpPr>
          <a:xfrm>
            <a:off x="3478966" y="3543186"/>
            <a:ext cx="5043055" cy="302643"/>
            <a:chOff x="3478966" y="3543186"/>
            <a:chExt cx="5043055" cy="302643"/>
          </a:xfrm>
        </p:grpSpPr>
        <p:cxnSp>
          <p:nvCxnSpPr>
            <p:cNvPr id="98" name="直接箭头连接符 97">
              <a:extLst>
                <a:ext uri="{FF2B5EF4-FFF2-40B4-BE49-F238E27FC236}">
                  <a16:creationId xmlns:a16="http://schemas.microsoft.com/office/drawing/2014/main" id="{C6AE9DEF-C6AA-0502-DE70-DE68A0C87720}"/>
                </a:ext>
              </a:extLst>
            </p:cNvPr>
            <p:cNvCxnSpPr>
              <a:cxnSpLocks/>
            </p:cNvCxnSpPr>
            <p:nvPr/>
          </p:nvCxnSpPr>
          <p:spPr>
            <a:xfrm>
              <a:off x="3478966" y="3694991"/>
              <a:ext cx="5043055" cy="0"/>
            </a:xfrm>
            <a:prstGeom prst="straightConnector1">
              <a:avLst/>
            </a:prstGeom>
            <a:ln w="381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99" name="矩形 98">
              <a:extLst>
                <a:ext uri="{FF2B5EF4-FFF2-40B4-BE49-F238E27FC236}">
                  <a16:creationId xmlns:a16="http://schemas.microsoft.com/office/drawing/2014/main" id="{0721018C-CA51-29A1-45AA-956E1124130C}"/>
                </a:ext>
              </a:extLst>
            </p:cNvPr>
            <p:cNvSpPr/>
            <p:nvPr/>
          </p:nvSpPr>
          <p:spPr>
            <a:xfrm>
              <a:off x="4164332" y="3543186"/>
              <a:ext cx="3797479" cy="3026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对</a:t>
              </a:r>
              <a:r>
                <a:rPr lang="en-US" altLang="zh-CN" b="1" dirty="0">
                  <a:solidFill>
                    <a:schemeClr val="tx1"/>
                  </a:solidFill>
                </a:rPr>
                <a:t>15~30</a:t>
              </a:r>
              <a:r>
                <a:rPr lang="zh-CN" altLang="en-US" b="1" dirty="0">
                  <a:solidFill>
                    <a:schemeClr val="tx1"/>
                  </a:solidFill>
                </a:rPr>
                <a:t>号</a:t>
              </a:r>
              <a:r>
                <a:rPr lang="en-US" altLang="zh-CN" b="1" dirty="0">
                  <a:solidFill>
                    <a:schemeClr val="tx1"/>
                  </a:solidFill>
                </a:rPr>
                <a:t>TCP</a:t>
              </a:r>
              <a:r>
                <a:rPr lang="zh-CN" altLang="en-US" b="1" dirty="0">
                  <a:solidFill>
                    <a:schemeClr val="tx1"/>
                  </a:solidFill>
                </a:rPr>
                <a:t>数据报文段的确认</a:t>
              </a:r>
            </a:p>
          </p:txBody>
        </p:sp>
      </p:grpSp>
      <p:grpSp>
        <p:nvGrpSpPr>
          <p:cNvPr id="126" name="组合 125">
            <a:extLst>
              <a:ext uri="{FF2B5EF4-FFF2-40B4-BE49-F238E27FC236}">
                <a16:creationId xmlns:a16="http://schemas.microsoft.com/office/drawing/2014/main" id="{F55BA535-4266-DB9A-C5A4-933BF88A0111}"/>
              </a:ext>
            </a:extLst>
          </p:cNvPr>
          <p:cNvGrpSpPr/>
          <p:nvPr/>
        </p:nvGrpSpPr>
        <p:grpSpPr>
          <a:xfrm>
            <a:off x="3478966" y="4222006"/>
            <a:ext cx="5043055" cy="302643"/>
            <a:chOff x="3478966" y="4222006"/>
            <a:chExt cx="5043055" cy="302643"/>
          </a:xfrm>
        </p:grpSpPr>
        <p:cxnSp>
          <p:nvCxnSpPr>
            <p:cNvPr id="103" name="直接箭头连接符 102">
              <a:extLst>
                <a:ext uri="{FF2B5EF4-FFF2-40B4-BE49-F238E27FC236}">
                  <a16:creationId xmlns:a16="http://schemas.microsoft.com/office/drawing/2014/main" id="{B1C8C986-56F8-49FB-39D5-5B5C6D5BE94B}"/>
                </a:ext>
              </a:extLst>
            </p:cNvPr>
            <p:cNvCxnSpPr>
              <a:cxnSpLocks/>
            </p:cNvCxnSpPr>
            <p:nvPr/>
          </p:nvCxnSpPr>
          <p:spPr>
            <a:xfrm>
              <a:off x="3478966" y="4373811"/>
              <a:ext cx="5043055"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4" name="矩形 103">
              <a:extLst>
                <a:ext uri="{FF2B5EF4-FFF2-40B4-BE49-F238E27FC236}">
                  <a16:creationId xmlns:a16="http://schemas.microsoft.com/office/drawing/2014/main" id="{CDB751B2-4C03-C8ED-5B47-680041C34FAE}"/>
                </a:ext>
              </a:extLst>
            </p:cNvPr>
            <p:cNvSpPr/>
            <p:nvPr/>
          </p:nvSpPr>
          <p:spPr>
            <a:xfrm>
              <a:off x="4164332" y="4222006"/>
              <a:ext cx="3797479" cy="3026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31~47</a:t>
              </a:r>
              <a:r>
                <a:rPr lang="zh-CN" altLang="en-US" b="1" dirty="0">
                  <a:solidFill>
                    <a:schemeClr val="tx1"/>
                  </a:solidFill>
                </a:rPr>
                <a:t>号</a:t>
              </a:r>
              <a:r>
                <a:rPr lang="en-US" altLang="zh-CN" b="1" dirty="0">
                  <a:solidFill>
                    <a:schemeClr val="tx1"/>
                  </a:solidFill>
                </a:rPr>
                <a:t>TCP</a:t>
              </a:r>
              <a:r>
                <a:rPr lang="zh-CN" altLang="en-US" b="1" dirty="0">
                  <a:solidFill>
                    <a:schemeClr val="tx1"/>
                  </a:solidFill>
                </a:rPr>
                <a:t>数据报文段</a:t>
              </a:r>
            </a:p>
          </p:txBody>
        </p:sp>
      </p:grpSp>
      <p:grpSp>
        <p:nvGrpSpPr>
          <p:cNvPr id="127" name="组合 126">
            <a:extLst>
              <a:ext uri="{FF2B5EF4-FFF2-40B4-BE49-F238E27FC236}">
                <a16:creationId xmlns:a16="http://schemas.microsoft.com/office/drawing/2014/main" id="{3674C189-48D5-FF49-8029-9531A94B9939}"/>
              </a:ext>
            </a:extLst>
          </p:cNvPr>
          <p:cNvGrpSpPr/>
          <p:nvPr/>
        </p:nvGrpSpPr>
        <p:grpSpPr>
          <a:xfrm>
            <a:off x="3478966" y="4724622"/>
            <a:ext cx="5043055" cy="302643"/>
            <a:chOff x="3478966" y="4724622"/>
            <a:chExt cx="5043055" cy="302643"/>
          </a:xfrm>
        </p:grpSpPr>
        <p:cxnSp>
          <p:nvCxnSpPr>
            <p:cNvPr id="105" name="直接箭头连接符 104">
              <a:extLst>
                <a:ext uri="{FF2B5EF4-FFF2-40B4-BE49-F238E27FC236}">
                  <a16:creationId xmlns:a16="http://schemas.microsoft.com/office/drawing/2014/main" id="{050AEA29-87EE-7D64-EA62-F7E54374BE73}"/>
                </a:ext>
              </a:extLst>
            </p:cNvPr>
            <p:cNvCxnSpPr>
              <a:cxnSpLocks/>
            </p:cNvCxnSpPr>
            <p:nvPr/>
          </p:nvCxnSpPr>
          <p:spPr>
            <a:xfrm>
              <a:off x="3478966" y="4876427"/>
              <a:ext cx="5043055" cy="0"/>
            </a:xfrm>
            <a:prstGeom prst="straightConnector1">
              <a:avLst/>
            </a:prstGeom>
            <a:ln w="381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06" name="矩形 105">
              <a:extLst>
                <a:ext uri="{FF2B5EF4-FFF2-40B4-BE49-F238E27FC236}">
                  <a16:creationId xmlns:a16="http://schemas.microsoft.com/office/drawing/2014/main" id="{468FF87F-B98C-CD3D-C380-7C0B9BEAE595}"/>
                </a:ext>
              </a:extLst>
            </p:cNvPr>
            <p:cNvSpPr/>
            <p:nvPr/>
          </p:nvSpPr>
          <p:spPr>
            <a:xfrm>
              <a:off x="4164332" y="4724622"/>
              <a:ext cx="3797479" cy="3026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对</a:t>
              </a:r>
              <a:r>
                <a:rPr lang="en-US" altLang="zh-CN" b="1" dirty="0">
                  <a:solidFill>
                    <a:schemeClr val="tx1"/>
                  </a:solidFill>
                </a:rPr>
                <a:t>31~47</a:t>
              </a:r>
              <a:r>
                <a:rPr lang="zh-CN" altLang="en-US" b="1" dirty="0">
                  <a:solidFill>
                    <a:schemeClr val="tx1"/>
                  </a:solidFill>
                </a:rPr>
                <a:t>号</a:t>
              </a:r>
              <a:r>
                <a:rPr lang="en-US" altLang="zh-CN" b="1" dirty="0">
                  <a:solidFill>
                    <a:schemeClr val="tx1"/>
                  </a:solidFill>
                </a:rPr>
                <a:t>TCP</a:t>
              </a:r>
              <a:r>
                <a:rPr lang="zh-CN" altLang="en-US" b="1" dirty="0">
                  <a:solidFill>
                    <a:schemeClr val="tx1"/>
                  </a:solidFill>
                </a:rPr>
                <a:t>数据报文段的确认</a:t>
              </a:r>
            </a:p>
          </p:txBody>
        </p:sp>
      </p:grpSp>
      <p:grpSp>
        <p:nvGrpSpPr>
          <p:cNvPr id="23" name="组合 22">
            <a:extLst>
              <a:ext uri="{FF2B5EF4-FFF2-40B4-BE49-F238E27FC236}">
                <a16:creationId xmlns:a16="http://schemas.microsoft.com/office/drawing/2014/main" id="{063030EB-59D2-112B-839C-F4D5E9506E38}"/>
              </a:ext>
            </a:extLst>
          </p:cNvPr>
          <p:cNvGrpSpPr/>
          <p:nvPr/>
        </p:nvGrpSpPr>
        <p:grpSpPr>
          <a:xfrm>
            <a:off x="1743116" y="3370715"/>
            <a:ext cx="1536239" cy="646749"/>
            <a:chOff x="1743116" y="3370715"/>
            <a:chExt cx="1536239" cy="646749"/>
          </a:xfrm>
        </p:grpSpPr>
        <p:sp>
          <p:nvSpPr>
            <p:cNvPr id="136" name="矩形: 折角 135">
              <a:extLst>
                <a:ext uri="{FF2B5EF4-FFF2-40B4-BE49-F238E27FC236}">
                  <a16:creationId xmlns:a16="http://schemas.microsoft.com/office/drawing/2014/main" id="{074CEBB8-24F8-89AD-4827-FA59BE86822C}"/>
                </a:ext>
              </a:extLst>
            </p:cNvPr>
            <p:cNvSpPr/>
            <p:nvPr/>
          </p:nvSpPr>
          <p:spPr>
            <a:xfrm>
              <a:off x="1755660" y="3371133"/>
              <a:ext cx="1523695" cy="646331"/>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600" b="1" dirty="0">
                <a:solidFill>
                  <a:schemeClr val="tx1"/>
                </a:solidFill>
                <a:latin typeface="Arial Narrow" panose="020B0606020202030204" pitchFamily="34" charset="0"/>
              </a:endParaRPr>
            </a:p>
          </p:txBody>
        </p:sp>
        <p:sp>
          <p:nvSpPr>
            <p:cNvPr id="137" name="文本框 136">
              <a:extLst>
                <a:ext uri="{FF2B5EF4-FFF2-40B4-BE49-F238E27FC236}">
                  <a16:creationId xmlns:a16="http://schemas.microsoft.com/office/drawing/2014/main" id="{01CEFD3C-B529-935F-296D-0098119B9186}"/>
                </a:ext>
              </a:extLst>
            </p:cNvPr>
            <p:cNvSpPr txBox="1"/>
            <p:nvPr/>
          </p:nvSpPr>
          <p:spPr>
            <a:xfrm>
              <a:off x="1743116" y="3370715"/>
              <a:ext cx="1523693" cy="646331"/>
            </a:xfrm>
            <a:prstGeom prst="rect">
              <a:avLst/>
            </a:prstGeom>
            <a:noFill/>
          </p:spPr>
          <p:txBody>
            <a:bodyPr wrap="square" rtlCol="0">
              <a:spAutoFit/>
            </a:bodyPr>
            <a:lstStyle/>
            <a:p>
              <a:r>
                <a:rPr lang="en-US" altLang="zh-CN" b="1" dirty="0"/>
                <a:t>cwnd=16+1=17</a:t>
              </a:r>
            </a:p>
            <a:p>
              <a:r>
                <a:rPr lang="en-US" altLang="zh-CN" b="1" dirty="0"/>
                <a:t>ssthresh=16</a:t>
              </a:r>
              <a:endParaRPr lang="zh-CN" altLang="en-US" b="1" dirty="0"/>
            </a:p>
          </p:txBody>
        </p:sp>
      </p:grpSp>
      <p:grpSp>
        <p:nvGrpSpPr>
          <p:cNvPr id="138" name="组合 137">
            <a:extLst>
              <a:ext uri="{FF2B5EF4-FFF2-40B4-BE49-F238E27FC236}">
                <a16:creationId xmlns:a16="http://schemas.microsoft.com/office/drawing/2014/main" id="{B69737E3-8B18-B55C-031E-29F95426AA7E}"/>
              </a:ext>
            </a:extLst>
          </p:cNvPr>
          <p:cNvGrpSpPr/>
          <p:nvPr/>
        </p:nvGrpSpPr>
        <p:grpSpPr>
          <a:xfrm>
            <a:off x="1743116" y="4552568"/>
            <a:ext cx="1536239" cy="646749"/>
            <a:chOff x="1685627" y="5740304"/>
            <a:chExt cx="1536239" cy="646749"/>
          </a:xfrm>
        </p:grpSpPr>
        <p:sp>
          <p:nvSpPr>
            <p:cNvPr id="139" name="矩形: 折角 138">
              <a:extLst>
                <a:ext uri="{FF2B5EF4-FFF2-40B4-BE49-F238E27FC236}">
                  <a16:creationId xmlns:a16="http://schemas.microsoft.com/office/drawing/2014/main" id="{E6281692-10FD-5C11-02FB-2561E6A13533}"/>
                </a:ext>
              </a:extLst>
            </p:cNvPr>
            <p:cNvSpPr/>
            <p:nvPr/>
          </p:nvSpPr>
          <p:spPr>
            <a:xfrm>
              <a:off x="1698171" y="5740722"/>
              <a:ext cx="1523695" cy="646331"/>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600" b="1" dirty="0">
                <a:solidFill>
                  <a:schemeClr val="tx1"/>
                </a:solidFill>
                <a:latin typeface="Arial Narrow" panose="020B0606020202030204" pitchFamily="34" charset="0"/>
              </a:endParaRPr>
            </a:p>
          </p:txBody>
        </p:sp>
        <p:sp>
          <p:nvSpPr>
            <p:cNvPr id="140" name="文本框 139">
              <a:extLst>
                <a:ext uri="{FF2B5EF4-FFF2-40B4-BE49-F238E27FC236}">
                  <a16:creationId xmlns:a16="http://schemas.microsoft.com/office/drawing/2014/main" id="{C8CB70C3-B6F1-26F6-A32F-E1896F97E6CF}"/>
                </a:ext>
              </a:extLst>
            </p:cNvPr>
            <p:cNvSpPr txBox="1"/>
            <p:nvPr/>
          </p:nvSpPr>
          <p:spPr>
            <a:xfrm>
              <a:off x="1685627" y="5740304"/>
              <a:ext cx="1523693" cy="646331"/>
            </a:xfrm>
            <a:prstGeom prst="rect">
              <a:avLst/>
            </a:prstGeom>
            <a:noFill/>
          </p:spPr>
          <p:txBody>
            <a:bodyPr wrap="square" rtlCol="0">
              <a:spAutoFit/>
            </a:bodyPr>
            <a:lstStyle/>
            <a:p>
              <a:r>
                <a:rPr lang="en-US" altLang="zh-CN" b="1" dirty="0"/>
                <a:t>cwnd=17+1=18</a:t>
              </a:r>
            </a:p>
            <a:p>
              <a:r>
                <a:rPr lang="en-US" altLang="zh-CN" b="1" dirty="0"/>
                <a:t>ssthresh=16</a:t>
              </a:r>
              <a:endParaRPr lang="zh-CN" altLang="en-US" b="1" dirty="0"/>
            </a:p>
          </p:txBody>
        </p:sp>
      </p:grpSp>
      <p:grpSp>
        <p:nvGrpSpPr>
          <p:cNvPr id="5" name="组合 4">
            <a:extLst>
              <a:ext uri="{FF2B5EF4-FFF2-40B4-BE49-F238E27FC236}">
                <a16:creationId xmlns:a16="http://schemas.microsoft.com/office/drawing/2014/main" id="{815166D6-9FFD-493A-ED10-55781495248E}"/>
              </a:ext>
            </a:extLst>
          </p:cNvPr>
          <p:cNvGrpSpPr/>
          <p:nvPr/>
        </p:nvGrpSpPr>
        <p:grpSpPr>
          <a:xfrm>
            <a:off x="1743116" y="1859134"/>
            <a:ext cx="9464775" cy="1024787"/>
            <a:chOff x="1743116" y="1859134"/>
            <a:chExt cx="9464775" cy="1024787"/>
          </a:xfrm>
        </p:grpSpPr>
        <p:grpSp>
          <p:nvGrpSpPr>
            <p:cNvPr id="122" name="组合 121">
              <a:extLst>
                <a:ext uri="{FF2B5EF4-FFF2-40B4-BE49-F238E27FC236}">
                  <a16:creationId xmlns:a16="http://schemas.microsoft.com/office/drawing/2014/main" id="{996ABCC4-F438-A3E9-EB83-65D81AE326FE}"/>
                </a:ext>
              </a:extLst>
            </p:cNvPr>
            <p:cNvGrpSpPr/>
            <p:nvPr/>
          </p:nvGrpSpPr>
          <p:grpSpPr>
            <a:xfrm>
              <a:off x="3478966" y="1859134"/>
              <a:ext cx="5043055" cy="302643"/>
              <a:chOff x="3478966" y="1859134"/>
              <a:chExt cx="5043055" cy="302643"/>
            </a:xfrm>
          </p:grpSpPr>
          <p:cxnSp>
            <p:nvCxnSpPr>
              <p:cNvPr id="52" name="直接箭头连接符 51">
                <a:extLst>
                  <a:ext uri="{FF2B5EF4-FFF2-40B4-BE49-F238E27FC236}">
                    <a16:creationId xmlns:a16="http://schemas.microsoft.com/office/drawing/2014/main" id="{246F61A6-6E83-DE22-ECB6-F48174ED3123}"/>
                  </a:ext>
                </a:extLst>
              </p:cNvPr>
              <p:cNvCxnSpPr>
                <a:cxnSpLocks/>
              </p:cNvCxnSpPr>
              <p:nvPr/>
            </p:nvCxnSpPr>
            <p:spPr>
              <a:xfrm>
                <a:off x="3478966" y="2010939"/>
                <a:ext cx="5043055"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FA319A6A-4F0E-A50D-E125-CF16436A0D08}"/>
                  </a:ext>
                </a:extLst>
              </p:cNvPr>
              <p:cNvSpPr/>
              <p:nvPr/>
            </p:nvSpPr>
            <p:spPr>
              <a:xfrm>
                <a:off x="4164332" y="1859134"/>
                <a:ext cx="3797479" cy="3026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7~14</a:t>
                </a:r>
                <a:r>
                  <a:rPr lang="zh-CN" altLang="en-US" b="1" dirty="0">
                    <a:solidFill>
                      <a:schemeClr val="tx1"/>
                    </a:solidFill>
                  </a:rPr>
                  <a:t>号</a:t>
                </a:r>
                <a:r>
                  <a:rPr lang="en-US" altLang="zh-CN" b="1" dirty="0">
                    <a:solidFill>
                      <a:schemeClr val="tx1"/>
                    </a:solidFill>
                  </a:rPr>
                  <a:t>TCP</a:t>
                </a:r>
                <a:r>
                  <a:rPr lang="zh-CN" altLang="en-US" b="1" dirty="0">
                    <a:solidFill>
                      <a:schemeClr val="tx1"/>
                    </a:solidFill>
                  </a:rPr>
                  <a:t>数据报文段</a:t>
                </a:r>
              </a:p>
            </p:txBody>
          </p:sp>
        </p:grpSp>
        <p:grpSp>
          <p:nvGrpSpPr>
            <p:cNvPr id="123" name="组合 122">
              <a:extLst>
                <a:ext uri="{FF2B5EF4-FFF2-40B4-BE49-F238E27FC236}">
                  <a16:creationId xmlns:a16="http://schemas.microsoft.com/office/drawing/2014/main" id="{12E0EA51-7B61-7C3C-4B12-8E7E65DE2F44}"/>
                </a:ext>
              </a:extLst>
            </p:cNvPr>
            <p:cNvGrpSpPr/>
            <p:nvPr/>
          </p:nvGrpSpPr>
          <p:grpSpPr>
            <a:xfrm>
              <a:off x="3478966" y="2361750"/>
              <a:ext cx="5043055" cy="302643"/>
              <a:chOff x="3478966" y="2361750"/>
              <a:chExt cx="5043055" cy="302643"/>
            </a:xfrm>
          </p:grpSpPr>
          <p:cxnSp>
            <p:nvCxnSpPr>
              <p:cNvPr id="58" name="直接箭头连接符 57">
                <a:extLst>
                  <a:ext uri="{FF2B5EF4-FFF2-40B4-BE49-F238E27FC236}">
                    <a16:creationId xmlns:a16="http://schemas.microsoft.com/office/drawing/2014/main" id="{F3415560-DB0D-0DE5-A716-20578EF21372}"/>
                  </a:ext>
                </a:extLst>
              </p:cNvPr>
              <p:cNvCxnSpPr>
                <a:cxnSpLocks/>
              </p:cNvCxnSpPr>
              <p:nvPr/>
            </p:nvCxnSpPr>
            <p:spPr>
              <a:xfrm>
                <a:off x="3478966" y="2513555"/>
                <a:ext cx="5043055" cy="0"/>
              </a:xfrm>
              <a:prstGeom prst="straightConnector1">
                <a:avLst/>
              </a:prstGeom>
              <a:ln w="381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9ECCBE53-2A6E-E612-2264-1DD35CA3BEB7}"/>
                  </a:ext>
                </a:extLst>
              </p:cNvPr>
              <p:cNvSpPr/>
              <p:nvPr/>
            </p:nvSpPr>
            <p:spPr>
              <a:xfrm>
                <a:off x="4164332" y="2361750"/>
                <a:ext cx="3797479" cy="3026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对</a:t>
                </a:r>
                <a:r>
                  <a:rPr lang="en-US" altLang="zh-CN" b="1" dirty="0">
                    <a:solidFill>
                      <a:schemeClr val="tx1"/>
                    </a:solidFill>
                  </a:rPr>
                  <a:t>7~14</a:t>
                </a:r>
                <a:r>
                  <a:rPr lang="zh-CN" altLang="en-US" b="1" dirty="0">
                    <a:solidFill>
                      <a:schemeClr val="tx1"/>
                    </a:solidFill>
                  </a:rPr>
                  <a:t>号</a:t>
                </a:r>
                <a:r>
                  <a:rPr lang="en-US" altLang="zh-CN" b="1" dirty="0">
                    <a:solidFill>
                      <a:schemeClr val="tx1"/>
                    </a:solidFill>
                  </a:rPr>
                  <a:t>TCP</a:t>
                </a:r>
                <a:r>
                  <a:rPr lang="zh-CN" altLang="en-US" b="1" dirty="0">
                    <a:solidFill>
                      <a:schemeClr val="tx1"/>
                    </a:solidFill>
                  </a:rPr>
                  <a:t>数据报文段的确认</a:t>
                </a:r>
              </a:p>
            </p:txBody>
          </p:sp>
        </p:grpSp>
        <p:grpSp>
          <p:nvGrpSpPr>
            <p:cNvPr id="131" name="组合 130">
              <a:extLst>
                <a:ext uri="{FF2B5EF4-FFF2-40B4-BE49-F238E27FC236}">
                  <a16:creationId xmlns:a16="http://schemas.microsoft.com/office/drawing/2014/main" id="{50D49149-6646-6C7A-D8F5-446042E5DB08}"/>
                </a:ext>
              </a:extLst>
            </p:cNvPr>
            <p:cNvGrpSpPr/>
            <p:nvPr/>
          </p:nvGrpSpPr>
          <p:grpSpPr>
            <a:xfrm>
              <a:off x="1743116" y="2237172"/>
              <a:ext cx="1536239" cy="646749"/>
              <a:chOff x="1685627" y="5740304"/>
              <a:chExt cx="1536239" cy="646749"/>
            </a:xfrm>
          </p:grpSpPr>
          <p:sp>
            <p:nvSpPr>
              <p:cNvPr id="115" name="矩形: 折角 114">
                <a:extLst>
                  <a:ext uri="{FF2B5EF4-FFF2-40B4-BE49-F238E27FC236}">
                    <a16:creationId xmlns:a16="http://schemas.microsoft.com/office/drawing/2014/main" id="{01688E3D-99C2-5EFB-51D3-8E50808FB77B}"/>
                  </a:ext>
                </a:extLst>
              </p:cNvPr>
              <p:cNvSpPr/>
              <p:nvPr/>
            </p:nvSpPr>
            <p:spPr>
              <a:xfrm>
                <a:off x="1698171" y="5740722"/>
                <a:ext cx="1523695" cy="646331"/>
              </a:xfrm>
              <a:prstGeom prst="foldedCorner">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600" b="1" dirty="0">
                  <a:solidFill>
                    <a:schemeClr val="tx1"/>
                  </a:solidFill>
                  <a:latin typeface="Arial Narrow" panose="020B0606020202030204" pitchFamily="34" charset="0"/>
                </a:endParaRPr>
              </a:p>
            </p:txBody>
          </p:sp>
          <p:sp>
            <p:nvSpPr>
              <p:cNvPr id="130" name="文本框 129">
                <a:extLst>
                  <a:ext uri="{FF2B5EF4-FFF2-40B4-BE49-F238E27FC236}">
                    <a16:creationId xmlns:a16="http://schemas.microsoft.com/office/drawing/2014/main" id="{D5457495-6742-3FAC-C557-4EA6DA442C0D}"/>
                  </a:ext>
                </a:extLst>
              </p:cNvPr>
              <p:cNvSpPr txBox="1"/>
              <p:nvPr/>
            </p:nvSpPr>
            <p:spPr>
              <a:xfrm>
                <a:off x="1685627" y="5740304"/>
                <a:ext cx="1449359" cy="646331"/>
              </a:xfrm>
              <a:prstGeom prst="rect">
                <a:avLst/>
              </a:prstGeom>
              <a:noFill/>
            </p:spPr>
            <p:txBody>
              <a:bodyPr wrap="square" rtlCol="0">
                <a:spAutoFit/>
              </a:bodyPr>
              <a:lstStyle/>
              <a:p>
                <a:r>
                  <a:rPr lang="en-US" altLang="zh-CN" b="1" dirty="0"/>
                  <a:t>cwnd=8+8=16</a:t>
                </a:r>
              </a:p>
              <a:p>
                <a:r>
                  <a:rPr lang="en-US" altLang="zh-CN" b="1" dirty="0"/>
                  <a:t>ssthresh=16</a:t>
                </a:r>
                <a:endParaRPr lang="zh-CN" altLang="en-US" b="1" dirty="0"/>
              </a:p>
            </p:txBody>
          </p:sp>
        </p:grpSp>
        <p:grpSp>
          <p:nvGrpSpPr>
            <p:cNvPr id="144" name="组合 143">
              <a:extLst>
                <a:ext uri="{FF2B5EF4-FFF2-40B4-BE49-F238E27FC236}">
                  <a16:creationId xmlns:a16="http://schemas.microsoft.com/office/drawing/2014/main" id="{A6A6958C-E076-9A2E-FF14-64CFB261C3B1}"/>
                </a:ext>
              </a:extLst>
            </p:cNvPr>
            <p:cNvGrpSpPr/>
            <p:nvPr/>
          </p:nvGrpSpPr>
          <p:grpSpPr>
            <a:xfrm>
              <a:off x="8553771" y="2012173"/>
              <a:ext cx="2654120" cy="503099"/>
              <a:chOff x="8553771" y="2012173"/>
              <a:chExt cx="2654120" cy="503099"/>
            </a:xfrm>
          </p:grpSpPr>
          <p:sp>
            <p:nvSpPr>
              <p:cNvPr id="142" name="右大括号 141">
                <a:extLst>
                  <a:ext uri="{FF2B5EF4-FFF2-40B4-BE49-F238E27FC236}">
                    <a16:creationId xmlns:a16="http://schemas.microsoft.com/office/drawing/2014/main" id="{96E484D0-84A9-8BAC-E0DA-D1D3A54726EF}"/>
                  </a:ext>
                </a:extLst>
              </p:cNvPr>
              <p:cNvSpPr/>
              <p:nvPr/>
            </p:nvSpPr>
            <p:spPr>
              <a:xfrm>
                <a:off x="8553771" y="2012173"/>
                <a:ext cx="217897" cy="503099"/>
              </a:xfrm>
              <a:prstGeom prst="rightBrace">
                <a:avLst>
                  <a:gd name="adj1" fmla="val 31439"/>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3619283E-7DF8-38B9-E51B-CB0C07DBE30B}"/>
                  </a:ext>
                </a:extLst>
              </p:cNvPr>
              <p:cNvSpPr txBox="1"/>
              <p:nvPr/>
            </p:nvSpPr>
            <p:spPr>
              <a:xfrm>
                <a:off x="8771668" y="2079056"/>
                <a:ext cx="2436223" cy="369332"/>
              </a:xfrm>
              <a:prstGeom prst="rect">
                <a:avLst/>
              </a:prstGeom>
              <a:noFill/>
            </p:spPr>
            <p:txBody>
              <a:bodyPr wrap="square" rtlCol="0">
                <a:spAutoFit/>
              </a:bodyPr>
              <a:lstStyle/>
              <a:p>
                <a:r>
                  <a:rPr lang="zh-CN" altLang="en-US" b="1" dirty="0"/>
                  <a:t>传输轮次</a:t>
                </a:r>
                <a:r>
                  <a:rPr lang="en-US" altLang="zh-CN" b="1" dirty="0"/>
                  <a:t>4</a:t>
                </a:r>
                <a:r>
                  <a:rPr lang="zh-CN" altLang="en-US" b="1" dirty="0"/>
                  <a:t>，记为</a:t>
                </a:r>
                <a:r>
                  <a:rPr lang="en-US" altLang="zh-CN" b="1" dirty="0"/>
                  <a:t>RTT4</a:t>
                </a:r>
              </a:p>
            </p:txBody>
          </p:sp>
        </p:grpSp>
      </p:grpSp>
      <p:grpSp>
        <p:nvGrpSpPr>
          <p:cNvPr id="145" name="组合 144">
            <a:extLst>
              <a:ext uri="{FF2B5EF4-FFF2-40B4-BE49-F238E27FC236}">
                <a16:creationId xmlns:a16="http://schemas.microsoft.com/office/drawing/2014/main" id="{27270135-B5DD-DC1D-AFBD-1F0014294D84}"/>
              </a:ext>
            </a:extLst>
          </p:cNvPr>
          <p:cNvGrpSpPr/>
          <p:nvPr/>
        </p:nvGrpSpPr>
        <p:grpSpPr>
          <a:xfrm>
            <a:off x="8553771" y="3190781"/>
            <a:ext cx="2654120" cy="503099"/>
            <a:chOff x="8553771" y="2012173"/>
            <a:chExt cx="2654120" cy="503099"/>
          </a:xfrm>
        </p:grpSpPr>
        <p:sp>
          <p:nvSpPr>
            <p:cNvPr id="146" name="右大括号 145">
              <a:extLst>
                <a:ext uri="{FF2B5EF4-FFF2-40B4-BE49-F238E27FC236}">
                  <a16:creationId xmlns:a16="http://schemas.microsoft.com/office/drawing/2014/main" id="{1714A4DD-788C-FB00-04FB-DF0FD8393B89}"/>
                </a:ext>
              </a:extLst>
            </p:cNvPr>
            <p:cNvSpPr/>
            <p:nvPr/>
          </p:nvSpPr>
          <p:spPr>
            <a:xfrm>
              <a:off x="8553771" y="2012173"/>
              <a:ext cx="217897" cy="503099"/>
            </a:xfrm>
            <a:prstGeom prst="rightBrace">
              <a:avLst>
                <a:gd name="adj1" fmla="val 31439"/>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7" name="文本框 146">
              <a:extLst>
                <a:ext uri="{FF2B5EF4-FFF2-40B4-BE49-F238E27FC236}">
                  <a16:creationId xmlns:a16="http://schemas.microsoft.com/office/drawing/2014/main" id="{1D06C43A-5D7B-B935-0F39-4C275F678FD3}"/>
                </a:ext>
              </a:extLst>
            </p:cNvPr>
            <p:cNvSpPr txBox="1"/>
            <p:nvPr/>
          </p:nvSpPr>
          <p:spPr>
            <a:xfrm>
              <a:off x="8771668" y="2079056"/>
              <a:ext cx="2436223" cy="369332"/>
            </a:xfrm>
            <a:prstGeom prst="rect">
              <a:avLst/>
            </a:prstGeom>
            <a:noFill/>
          </p:spPr>
          <p:txBody>
            <a:bodyPr wrap="square" rtlCol="0">
              <a:spAutoFit/>
            </a:bodyPr>
            <a:lstStyle/>
            <a:p>
              <a:r>
                <a:rPr lang="zh-CN" altLang="en-US" b="1" dirty="0"/>
                <a:t>传输轮次</a:t>
              </a:r>
              <a:r>
                <a:rPr lang="en-US" altLang="zh-CN" b="1" dirty="0"/>
                <a:t>5</a:t>
              </a:r>
              <a:r>
                <a:rPr lang="zh-CN" altLang="en-US" b="1" dirty="0"/>
                <a:t>，记为</a:t>
              </a:r>
              <a:r>
                <a:rPr lang="en-US" altLang="zh-CN" b="1" dirty="0"/>
                <a:t>RTT5</a:t>
              </a:r>
            </a:p>
          </p:txBody>
        </p:sp>
      </p:grpSp>
      <p:grpSp>
        <p:nvGrpSpPr>
          <p:cNvPr id="148" name="组合 147">
            <a:extLst>
              <a:ext uri="{FF2B5EF4-FFF2-40B4-BE49-F238E27FC236}">
                <a16:creationId xmlns:a16="http://schemas.microsoft.com/office/drawing/2014/main" id="{428B838E-7A5B-CFBF-74D6-702F4BDE279D}"/>
              </a:ext>
            </a:extLst>
          </p:cNvPr>
          <p:cNvGrpSpPr/>
          <p:nvPr/>
        </p:nvGrpSpPr>
        <p:grpSpPr>
          <a:xfrm>
            <a:off x="8553771" y="4364679"/>
            <a:ext cx="2654120" cy="503099"/>
            <a:chOff x="8553771" y="2012173"/>
            <a:chExt cx="2654120" cy="503099"/>
          </a:xfrm>
        </p:grpSpPr>
        <p:sp>
          <p:nvSpPr>
            <p:cNvPr id="149" name="右大括号 148">
              <a:extLst>
                <a:ext uri="{FF2B5EF4-FFF2-40B4-BE49-F238E27FC236}">
                  <a16:creationId xmlns:a16="http://schemas.microsoft.com/office/drawing/2014/main" id="{1D9E395B-E2CA-CB62-768E-0A070593AE15}"/>
                </a:ext>
              </a:extLst>
            </p:cNvPr>
            <p:cNvSpPr/>
            <p:nvPr/>
          </p:nvSpPr>
          <p:spPr>
            <a:xfrm>
              <a:off x="8553771" y="2012173"/>
              <a:ext cx="217897" cy="503099"/>
            </a:xfrm>
            <a:prstGeom prst="rightBrace">
              <a:avLst>
                <a:gd name="adj1" fmla="val 31439"/>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0" name="文本框 149">
              <a:extLst>
                <a:ext uri="{FF2B5EF4-FFF2-40B4-BE49-F238E27FC236}">
                  <a16:creationId xmlns:a16="http://schemas.microsoft.com/office/drawing/2014/main" id="{D29907C6-389F-AF49-1F64-3EE414EAB004}"/>
                </a:ext>
              </a:extLst>
            </p:cNvPr>
            <p:cNvSpPr txBox="1"/>
            <p:nvPr/>
          </p:nvSpPr>
          <p:spPr>
            <a:xfrm>
              <a:off x="8771668" y="2079056"/>
              <a:ext cx="2436223" cy="369332"/>
            </a:xfrm>
            <a:prstGeom prst="rect">
              <a:avLst/>
            </a:prstGeom>
            <a:noFill/>
          </p:spPr>
          <p:txBody>
            <a:bodyPr wrap="square" rtlCol="0">
              <a:spAutoFit/>
            </a:bodyPr>
            <a:lstStyle/>
            <a:p>
              <a:r>
                <a:rPr lang="zh-CN" altLang="en-US" b="1" dirty="0"/>
                <a:t>传输轮次</a:t>
              </a:r>
              <a:r>
                <a:rPr lang="en-US" altLang="zh-CN" b="1" dirty="0"/>
                <a:t>6</a:t>
              </a:r>
              <a:r>
                <a:rPr lang="zh-CN" altLang="en-US" b="1" dirty="0"/>
                <a:t>，记为</a:t>
              </a:r>
              <a:r>
                <a:rPr lang="en-US" altLang="zh-CN" b="1" dirty="0"/>
                <a:t>RTT6</a:t>
              </a:r>
            </a:p>
          </p:txBody>
        </p:sp>
      </p:grpSp>
      <p:grpSp>
        <p:nvGrpSpPr>
          <p:cNvPr id="18" name="组合 17">
            <a:extLst>
              <a:ext uri="{FF2B5EF4-FFF2-40B4-BE49-F238E27FC236}">
                <a16:creationId xmlns:a16="http://schemas.microsoft.com/office/drawing/2014/main" id="{0E1924DA-45CE-181D-9391-E17FE3425C8A}"/>
              </a:ext>
            </a:extLst>
          </p:cNvPr>
          <p:cNvGrpSpPr/>
          <p:nvPr/>
        </p:nvGrpSpPr>
        <p:grpSpPr>
          <a:xfrm>
            <a:off x="1730570" y="5163385"/>
            <a:ext cx="8006285" cy="958978"/>
            <a:chOff x="1730570" y="5163385"/>
            <a:chExt cx="8006285" cy="958978"/>
          </a:xfrm>
        </p:grpSpPr>
        <p:grpSp>
          <p:nvGrpSpPr>
            <p:cNvPr id="7" name="组合 6">
              <a:extLst>
                <a:ext uri="{FF2B5EF4-FFF2-40B4-BE49-F238E27FC236}">
                  <a16:creationId xmlns:a16="http://schemas.microsoft.com/office/drawing/2014/main" id="{8DCF2E14-8134-540C-6F7B-2695CC02AB17}"/>
                </a:ext>
              </a:extLst>
            </p:cNvPr>
            <p:cNvGrpSpPr/>
            <p:nvPr/>
          </p:nvGrpSpPr>
          <p:grpSpPr>
            <a:xfrm>
              <a:off x="1730570" y="5475614"/>
              <a:ext cx="1536239" cy="646749"/>
              <a:chOff x="1685627" y="5740304"/>
              <a:chExt cx="1536239" cy="646749"/>
            </a:xfrm>
          </p:grpSpPr>
          <p:sp>
            <p:nvSpPr>
              <p:cNvPr id="8" name="矩形: 折角 7">
                <a:extLst>
                  <a:ext uri="{FF2B5EF4-FFF2-40B4-BE49-F238E27FC236}">
                    <a16:creationId xmlns:a16="http://schemas.microsoft.com/office/drawing/2014/main" id="{4F7AB436-D4B0-619E-494C-8D48875FFB46}"/>
                  </a:ext>
                </a:extLst>
              </p:cNvPr>
              <p:cNvSpPr/>
              <p:nvPr/>
            </p:nvSpPr>
            <p:spPr>
              <a:xfrm>
                <a:off x="1698171" y="5740722"/>
                <a:ext cx="1523695" cy="646331"/>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600" b="1" dirty="0">
                  <a:solidFill>
                    <a:schemeClr val="tx1"/>
                  </a:solidFill>
                  <a:latin typeface="Arial Narrow" panose="020B0606020202030204" pitchFamily="34" charset="0"/>
                </a:endParaRPr>
              </a:p>
            </p:txBody>
          </p:sp>
          <p:sp>
            <p:nvSpPr>
              <p:cNvPr id="9" name="文本框 8">
                <a:extLst>
                  <a:ext uri="{FF2B5EF4-FFF2-40B4-BE49-F238E27FC236}">
                    <a16:creationId xmlns:a16="http://schemas.microsoft.com/office/drawing/2014/main" id="{F17BBBAC-4E68-57DF-4894-BAAD05EADCF1}"/>
                  </a:ext>
                </a:extLst>
              </p:cNvPr>
              <p:cNvSpPr txBox="1"/>
              <p:nvPr/>
            </p:nvSpPr>
            <p:spPr>
              <a:xfrm>
                <a:off x="1685627" y="5740304"/>
                <a:ext cx="1523693" cy="646331"/>
              </a:xfrm>
              <a:prstGeom prst="rect">
                <a:avLst/>
              </a:prstGeom>
              <a:noFill/>
            </p:spPr>
            <p:txBody>
              <a:bodyPr wrap="square" rtlCol="0">
                <a:spAutoFit/>
              </a:bodyPr>
              <a:lstStyle/>
              <a:p>
                <a:r>
                  <a:rPr lang="en-US" altLang="zh-CN" b="1" dirty="0"/>
                  <a:t>cwnd=23+1=24</a:t>
                </a:r>
              </a:p>
              <a:p>
                <a:r>
                  <a:rPr lang="en-US" altLang="zh-CN" b="1" dirty="0"/>
                  <a:t>ssthresh=16</a:t>
                </a:r>
                <a:endParaRPr lang="zh-CN" altLang="en-US" b="1" dirty="0"/>
              </a:p>
            </p:txBody>
          </p:sp>
        </p:grpSp>
        <p:grpSp>
          <p:nvGrpSpPr>
            <p:cNvPr id="13" name="组合 12">
              <a:extLst>
                <a:ext uri="{FF2B5EF4-FFF2-40B4-BE49-F238E27FC236}">
                  <a16:creationId xmlns:a16="http://schemas.microsoft.com/office/drawing/2014/main" id="{1BF19148-A3ED-3C4B-537E-559AE80D7497}"/>
                </a:ext>
              </a:extLst>
            </p:cNvPr>
            <p:cNvGrpSpPr/>
            <p:nvPr/>
          </p:nvGrpSpPr>
          <p:grpSpPr>
            <a:xfrm>
              <a:off x="2331936" y="5163385"/>
              <a:ext cx="7404919" cy="352284"/>
              <a:chOff x="2331936" y="5163385"/>
              <a:chExt cx="7404919" cy="352284"/>
            </a:xfrm>
          </p:grpSpPr>
          <p:sp>
            <p:nvSpPr>
              <p:cNvPr id="6" name="文本框 5">
                <a:extLst>
                  <a:ext uri="{FF2B5EF4-FFF2-40B4-BE49-F238E27FC236}">
                    <a16:creationId xmlns:a16="http://schemas.microsoft.com/office/drawing/2014/main" id="{FF02C38C-366E-2809-869D-51CAE992FF62}"/>
                  </a:ext>
                </a:extLst>
              </p:cNvPr>
              <p:cNvSpPr txBox="1"/>
              <p:nvPr/>
            </p:nvSpPr>
            <p:spPr>
              <a:xfrm>
                <a:off x="5938946" y="5163385"/>
                <a:ext cx="461665" cy="352284"/>
              </a:xfrm>
              <a:prstGeom prst="rect">
                <a:avLst/>
              </a:prstGeom>
              <a:noFill/>
            </p:spPr>
            <p:txBody>
              <a:bodyPr vert="eaVert" wrap="square" rtlCol="0">
                <a:spAutoFit/>
              </a:bodyPr>
              <a:lstStyle/>
              <a:p>
                <a:pPr algn="ctr"/>
                <a:r>
                  <a:rPr lang="en-US" altLang="zh-CN" b="1" dirty="0"/>
                  <a:t>…</a:t>
                </a:r>
                <a:endParaRPr lang="zh-CN" altLang="en-US" b="1" dirty="0"/>
              </a:p>
            </p:txBody>
          </p:sp>
          <p:sp>
            <p:nvSpPr>
              <p:cNvPr id="10" name="文本框 9">
                <a:extLst>
                  <a:ext uri="{FF2B5EF4-FFF2-40B4-BE49-F238E27FC236}">
                    <a16:creationId xmlns:a16="http://schemas.microsoft.com/office/drawing/2014/main" id="{616B95FC-0B7D-516E-2E3D-53B4724C048D}"/>
                  </a:ext>
                </a:extLst>
              </p:cNvPr>
              <p:cNvSpPr txBox="1"/>
              <p:nvPr/>
            </p:nvSpPr>
            <p:spPr>
              <a:xfrm>
                <a:off x="2331936" y="5163385"/>
                <a:ext cx="461665" cy="352284"/>
              </a:xfrm>
              <a:prstGeom prst="rect">
                <a:avLst/>
              </a:prstGeom>
              <a:noFill/>
            </p:spPr>
            <p:txBody>
              <a:bodyPr vert="eaVert" wrap="square" rtlCol="0">
                <a:spAutoFit/>
              </a:bodyPr>
              <a:lstStyle/>
              <a:p>
                <a:pPr algn="ctr"/>
                <a:r>
                  <a:rPr lang="en-US" altLang="zh-CN" b="1" dirty="0"/>
                  <a:t>…</a:t>
                </a:r>
                <a:endParaRPr lang="zh-CN" altLang="en-US" b="1" dirty="0"/>
              </a:p>
            </p:txBody>
          </p:sp>
          <p:sp>
            <p:nvSpPr>
              <p:cNvPr id="12" name="文本框 11">
                <a:extLst>
                  <a:ext uri="{FF2B5EF4-FFF2-40B4-BE49-F238E27FC236}">
                    <a16:creationId xmlns:a16="http://schemas.microsoft.com/office/drawing/2014/main" id="{DF6292D4-C68C-5A8C-D5D2-0BDADCF06F03}"/>
                  </a:ext>
                </a:extLst>
              </p:cNvPr>
              <p:cNvSpPr txBox="1"/>
              <p:nvPr/>
            </p:nvSpPr>
            <p:spPr>
              <a:xfrm>
                <a:off x="9275190" y="5163385"/>
                <a:ext cx="461665" cy="352284"/>
              </a:xfrm>
              <a:prstGeom prst="rect">
                <a:avLst/>
              </a:prstGeom>
              <a:noFill/>
            </p:spPr>
            <p:txBody>
              <a:bodyPr vert="eaVert" wrap="square" rtlCol="0">
                <a:spAutoFit/>
              </a:bodyPr>
              <a:lstStyle/>
              <a:p>
                <a:pPr algn="ctr"/>
                <a:r>
                  <a:rPr lang="en-US" altLang="zh-CN" b="1" dirty="0"/>
                  <a:t>…</a:t>
                </a:r>
                <a:endParaRPr lang="zh-CN" altLang="en-US" b="1" dirty="0"/>
              </a:p>
            </p:txBody>
          </p:sp>
        </p:grpSp>
      </p:grpSp>
      <p:grpSp>
        <p:nvGrpSpPr>
          <p:cNvPr id="14" name="组合 13">
            <a:extLst>
              <a:ext uri="{FF2B5EF4-FFF2-40B4-BE49-F238E27FC236}">
                <a16:creationId xmlns:a16="http://schemas.microsoft.com/office/drawing/2014/main" id="{40138D57-4997-6731-A387-93F4D075FBA7}"/>
              </a:ext>
            </a:extLst>
          </p:cNvPr>
          <p:cNvGrpSpPr/>
          <p:nvPr/>
        </p:nvGrpSpPr>
        <p:grpSpPr>
          <a:xfrm>
            <a:off x="3478966" y="6136257"/>
            <a:ext cx="5043055" cy="302643"/>
            <a:chOff x="3478966" y="4222006"/>
            <a:chExt cx="5043055" cy="302643"/>
          </a:xfrm>
        </p:grpSpPr>
        <p:cxnSp>
          <p:nvCxnSpPr>
            <p:cNvPr id="15" name="直接箭头连接符 14">
              <a:extLst>
                <a:ext uri="{FF2B5EF4-FFF2-40B4-BE49-F238E27FC236}">
                  <a16:creationId xmlns:a16="http://schemas.microsoft.com/office/drawing/2014/main" id="{E3FBA855-6302-C719-5647-E29A56485204}"/>
                </a:ext>
              </a:extLst>
            </p:cNvPr>
            <p:cNvCxnSpPr>
              <a:cxnSpLocks/>
            </p:cNvCxnSpPr>
            <p:nvPr/>
          </p:nvCxnSpPr>
          <p:spPr>
            <a:xfrm>
              <a:off x="3478966" y="4373811"/>
              <a:ext cx="5043055"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7EA92D5F-3011-05D4-59FD-F7B141CEE363}"/>
                </a:ext>
              </a:extLst>
            </p:cNvPr>
            <p:cNvSpPr/>
            <p:nvPr/>
          </p:nvSpPr>
          <p:spPr>
            <a:xfrm>
              <a:off x="4164332" y="4222006"/>
              <a:ext cx="3797479" cy="3026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171~194</a:t>
              </a:r>
              <a:r>
                <a:rPr lang="zh-CN" altLang="en-US" b="1" dirty="0">
                  <a:solidFill>
                    <a:schemeClr val="tx1"/>
                  </a:solidFill>
                </a:rPr>
                <a:t>号</a:t>
              </a:r>
              <a:r>
                <a:rPr lang="en-US" altLang="zh-CN" b="1" dirty="0">
                  <a:solidFill>
                    <a:schemeClr val="tx1"/>
                  </a:solidFill>
                </a:rPr>
                <a:t>TCP</a:t>
              </a:r>
              <a:r>
                <a:rPr lang="zh-CN" altLang="en-US" b="1" dirty="0">
                  <a:solidFill>
                    <a:schemeClr val="tx1"/>
                  </a:solidFill>
                </a:rPr>
                <a:t>数据报文段</a:t>
              </a:r>
            </a:p>
          </p:txBody>
        </p:sp>
      </p:grpSp>
      <p:grpSp>
        <p:nvGrpSpPr>
          <p:cNvPr id="21" name="组合 20">
            <a:extLst>
              <a:ext uri="{FF2B5EF4-FFF2-40B4-BE49-F238E27FC236}">
                <a16:creationId xmlns:a16="http://schemas.microsoft.com/office/drawing/2014/main" id="{FCB98859-07E5-28FD-0180-72AF6074B444}"/>
              </a:ext>
            </a:extLst>
          </p:cNvPr>
          <p:cNvGrpSpPr/>
          <p:nvPr/>
        </p:nvGrpSpPr>
        <p:grpSpPr>
          <a:xfrm>
            <a:off x="5631238" y="5179070"/>
            <a:ext cx="2833611" cy="1033089"/>
            <a:chOff x="5631238" y="5179070"/>
            <a:chExt cx="2833611" cy="1033089"/>
          </a:xfrm>
        </p:grpSpPr>
        <p:sp>
          <p:nvSpPr>
            <p:cNvPr id="20" name="爆炸形: 8 pt  19">
              <a:extLst>
                <a:ext uri="{FF2B5EF4-FFF2-40B4-BE49-F238E27FC236}">
                  <a16:creationId xmlns:a16="http://schemas.microsoft.com/office/drawing/2014/main" id="{14B209F7-E451-0C08-CEB4-DA8CFE75699D}"/>
                </a:ext>
              </a:extLst>
            </p:cNvPr>
            <p:cNvSpPr/>
            <p:nvPr/>
          </p:nvSpPr>
          <p:spPr>
            <a:xfrm>
              <a:off x="5631238" y="5179070"/>
              <a:ext cx="2833611" cy="1033089"/>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ED0015DA-9619-EACF-913E-7DA1007301DD}"/>
                </a:ext>
              </a:extLst>
            </p:cNvPr>
            <p:cNvSpPr txBox="1"/>
            <p:nvPr/>
          </p:nvSpPr>
          <p:spPr>
            <a:xfrm>
              <a:off x="6063071" y="5472513"/>
              <a:ext cx="1932700" cy="369332"/>
            </a:xfrm>
            <a:prstGeom prst="rect">
              <a:avLst/>
            </a:prstGeom>
            <a:noFill/>
          </p:spPr>
          <p:txBody>
            <a:bodyPr wrap="square" rtlCol="0">
              <a:spAutoFit/>
            </a:bodyPr>
            <a:lstStyle/>
            <a:p>
              <a:r>
                <a:rPr lang="zh-CN" altLang="en-US" b="1" dirty="0">
                  <a:solidFill>
                    <a:schemeClr val="bg1"/>
                  </a:solidFill>
                </a:rPr>
                <a:t>部分报文段丢失</a:t>
              </a:r>
            </a:p>
          </p:txBody>
        </p:sp>
      </p:grpSp>
    </p:spTree>
    <p:custDataLst>
      <p:tags r:id="rId1"/>
    </p:custDataLst>
    <p:extLst>
      <p:ext uri="{BB962C8B-B14F-4D97-AF65-F5344CB8AC3E}">
        <p14:creationId xmlns:p14="http://schemas.microsoft.com/office/powerpoint/2010/main" val="177696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2"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p:tgtEl>
                                          <p:spTgt spid="17"/>
                                        </p:tgtEl>
                                        <p:attrNameLst>
                                          <p:attrName>ppt_x</p:attrName>
                                        </p:attrNameLst>
                                      </p:cBhvr>
                                      <p:tavLst>
                                        <p:tav tm="0">
                                          <p:val>
                                            <p:strVal val="#ppt_x+#ppt_w*1.125000"/>
                                          </p:val>
                                        </p:tav>
                                        <p:tav tm="100000">
                                          <p:val>
                                            <p:strVal val="#ppt_x"/>
                                          </p:val>
                                        </p:tav>
                                      </p:tavLst>
                                    </p:anim>
                                    <p:animEffect transition="in" filter="wipe(left)">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24"/>
                                        </p:tgtEl>
                                        <p:attrNameLst>
                                          <p:attrName>style.visibility</p:attrName>
                                        </p:attrNameLst>
                                      </p:cBhvr>
                                      <p:to>
                                        <p:strVal val="visible"/>
                                      </p:to>
                                    </p:set>
                                    <p:animEffect transition="in" filter="wipe(left)">
                                      <p:cBhvr>
                                        <p:cTn id="20" dur="1000"/>
                                        <p:tgtEl>
                                          <p:spTgt spid="1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25"/>
                                        </p:tgtEl>
                                        <p:attrNameLst>
                                          <p:attrName>style.visibility</p:attrName>
                                        </p:attrNameLst>
                                      </p:cBhvr>
                                      <p:to>
                                        <p:strVal val="visible"/>
                                      </p:to>
                                    </p:set>
                                    <p:animEffect transition="in" filter="wipe(right)">
                                      <p:cBhvr>
                                        <p:cTn id="25" dur="1000"/>
                                        <p:tgtEl>
                                          <p:spTgt spid="12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5"/>
                                        </p:tgtEl>
                                        <p:attrNameLst>
                                          <p:attrName>style.visibility</p:attrName>
                                        </p:attrNameLst>
                                      </p:cBhvr>
                                      <p:to>
                                        <p:strVal val="visible"/>
                                      </p:to>
                                    </p:set>
                                    <p:animEffect transition="in" filter="wipe(left)">
                                      <p:cBhvr>
                                        <p:cTn id="30" dur="500"/>
                                        <p:tgtEl>
                                          <p:spTgt spid="145"/>
                                        </p:tgtEl>
                                      </p:cBhvr>
                                    </p:animEffect>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 calcmode="lin" valueType="num">
                                      <p:cBhvr>
                                        <p:cTn id="37" dur="500" fill="hold"/>
                                        <p:tgtEl>
                                          <p:spTgt spid="23"/>
                                        </p:tgtEl>
                                        <p:attrNameLst>
                                          <p:attrName>style.rotation</p:attrName>
                                        </p:attrNameLst>
                                      </p:cBhvr>
                                      <p:tavLst>
                                        <p:tav tm="0">
                                          <p:val>
                                            <p:fltVal val="360"/>
                                          </p:val>
                                        </p:tav>
                                        <p:tav tm="100000">
                                          <p:val>
                                            <p:fltVal val="0"/>
                                          </p:val>
                                        </p:tav>
                                      </p:tavLst>
                                    </p:anim>
                                    <p:animEffect transition="in" filter="fade">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p:cTn id="43" dur="500" fill="hold"/>
                                        <p:tgtEl>
                                          <p:spTgt spid="22"/>
                                        </p:tgtEl>
                                        <p:attrNameLst>
                                          <p:attrName>ppt_w</p:attrName>
                                        </p:attrNameLst>
                                      </p:cBhvr>
                                      <p:tavLst>
                                        <p:tav tm="0">
                                          <p:val>
                                            <p:fltVal val="0"/>
                                          </p:val>
                                        </p:tav>
                                        <p:tav tm="100000">
                                          <p:val>
                                            <p:strVal val="#ppt_w"/>
                                          </p:val>
                                        </p:tav>
                                      </p:tavLst>
                                    </p:anim>
                                    <p:anim calcmode="lin" valueType="num">
                                      <p:cBhvr>
                                        <p:cTn id="44" dur="500" fill="hold"/>
                                        <p:tgtEl>
                                          <p:spTgt spid="22"/>
                                        </p:tgtEl>
                                        <p:attrNameLst>
                                          <p:attrName>ppt_h</p:attrName>
                                        </p:attrNameLst>
                                      </p:cBhvr>
                                      <p:tavLst>
                                        <p:tav tm="0">
                                          <p:val>
                                            <p:fltVal val="0"/>
                                          </p:val>
                                        </p:tav>
                                        <p:tav tm="100000">
                                          <p:val>
                                            <p:strVal val="#ppt_h"/>
                                          </p:val>
                                        </p:tav>
                                      </p:tavLst>
                                    </p:anim>
                                    <p:animEffect transition="in" filter="fad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26"/>
                                        </p:tgtEl>
                                        <p:attrNameLst>
                                          <p:attrName>style.visibility</p:attrName>
                                        </p:attrNameLst>
                                      </p:cBhvr>
                                      <p:to>
                                        <p:strVal val="visible"/>
                                      </p:to>
                                    </p:set>
                                    <p:animEffect transition="in" filter="wipe(left)">
                                      <p:cBhvr>
                                        <p:cTn id="50" dur="1000"/>
                                        <p:tgtEl>
                                          <p:spTgt spid="12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127"/>
                                        </p:tgtEl>
                                        <p:attrNameLst>
                                          <p:attrName>style.visibility</p:attrName>
                                        </p:attrNameLst>
                                      </p:cBhvr>
                                      <p:to>
                                        <p:strVal val="visible"/>
                                      </p:to>
                                    </p:set>
                                    <p:animEffect transition="in" filter="wipe(right)">
                                      <p:cBhvr>
                                        <p:cTn id="55" dur="1000"/>
                                        <p:tgtEl>
                                          <p:spTgt spid="12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48"/>
                                        </p:tgtEl>
                                        <p:attrNameLst>
                                          <p:attrName>style.visibility</p:attrName>
                                        </p:attrNameLst>
                                      </p:cBhvr>
                                      <p:to>
                                        <p:strVal val="visible"/>
                                      </p:to>
                                    </p:set>
                                    <p:animEffect transition="in" filter="wipe(left)">
                                      <p:cBhvr>
                                        <p:cTn id="60" dur="500"/>
                                        <p:tgtEl>
                                          <p:spTgt spid="148"/>
                                        </p:tgtEl>
                                      </p:cBhvr>
                                    </p:animEffect>
                                  </p:childTnLst>
                                </p:cTn>
                              </p:par>
                            </p:childTnLst>
                          </p:cTn>
                        </p:par>
                      </p:childTnLst>
                    </p:cTn>
                  </p:par>
                  <p:par>
                    <p:cTn id="61" fill="hold">
                      <p:stCondLst>
                        <p:cond delay="indefinite"/>
                      </p:stCondLst>
                      <p:childTnLst>
                        <p:par>
                          <p:cTn id="62" fill="hold">
                            <p:stCondLst>
                              <p:cond delay="0"/>
                            </p:stCondLst>
                            <p:childTnLst>
                              <p:par>
                                <p:cTn id="63" presetID="49" presetClass="entr" presetSubtype="0" decel="100000" fill="hold" nodeType="clickEffect">
                                  <p:stCondLst>
                                    <p:cond delay="0"/>
                                  </p:stCondLst>
                                  <p:childTnLst>
                                    <p:set>
                                      <p:cBhvr>
                                        <p:cTn id="64" dur="1" fill="hold">
                                          <p:stCondLst>
                                            <p:cond delay="0"/>
                                          </p:stCondLst>
                                        </p:cTn>
                                        <p:tgtEl>
                                          <p:spTgt spid="138"/>
                                        </p:tgtEl>
                                        <p:attrNameLst>
                                          <p:attrName>style.visibility</p:attrName>
                                        </p:attrNameLst>
                                      </p:cBhvr>
                                      <p:to>
                                        <p:strVal val="visible"/>
                                      </p:to>
                                    </p:set>
                                    <p:anim calcmode="lin" valueType="num">
                                      <p:cBhvr>
                                        <p:cTn id="65" dur="500" fill="hold"/>
                                        <p:tgtEl>
                                          <p:spTgt spid="138"/>
                                        </p:tgtEl>
                                        <p:attrNameLst>
                                          <p:attrName>ppt_w</p:attrName>
                                        </p:attrNameLst>
                                      </p:cBhvr>
                                      <p:tavLst>
                                        <p:tav tm="0">
                                          <p:val>
                                            <p:fltVal val="0"/>
                                          </p:val>
                                        </p:tav>
                                        <p:tav tm="100000">
                                          <p:val>
                                            <p:strVal val="#ppt_w"/>
                                          </p:val>
                                        </p:tav>
                                      </p:tavLst>
                                    </p:anim>
                                    <p:anim calcmode="lin" valueType="num">
                                      <p:cBhvr>
                                        <p:cTn id="66" dur="500" fill="hold"/>
                                        <p:tgtEl>
                                          <p:spTgt spid="138"/>
                                        </p:tgtEl>
                                        <p:attrNameLst>
                                          <p:attrName>ppt_h</p:attrName>
                                        </p:attrNameLst>
                                      </p:cBhvr>
                                      <p:tavLst>
                                        <p:tav tm="0">
                                          <p:val>
                                            <p:fltVal val="0"/>
                                          </p:val>
                                        </p:tav>
                                        <p:tav tm="100000">
                                          <p:val>
                                            <p:strVal val="#ppt_h"/>
                                          </p:val>
                                        </p:tav>
                                      </p:tavLst>
                                    </p:anim>
                                    <p:anim calcmode="lin" valueType="num">
                                      <p:cBhvr>
                                        <p:cTn id="67" dur="500" fill="hold"/>
                                        <p:tgtEl>
                                          <p:spTgt spid="138"/>
                                        </p:tgtEl>
                                        <p:attrNameLst>
                                          <p:attrName>style.rotation</p:attrName>
                                        </p:attrNameLst>
                                      </p:cBhvr>
                                      <p:tavLst>
                                        <p:tav tm="0">
                                          <p:val>
                                            <p:fltVal val="360"/>
                                          </p:val>
                                        </p:tav>
                                        <p:tav tm="100000">
                                          <p:val>
                                            <p:fltVal val="0"/>
                                          </p:val>
                                        </p:tav>
                                      </p:tavLst>
                                    </p:anim>
                                    <p:animEffect transition="in" filter="fade">
                                      <p:cBhvr>
                                        <p:cTn id="68" dur="500"/>
                                        <p:tgtEl>
                                          <p:spTgt spid="138"/>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wipe(up)">
                                      <p:cBhvr>
                                        <p:cTn id="73" dur="1000"/>
                                        <p:tgtEl>
                                          <p:spTgt spid="1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wipe(left)">
                                      <p:cBhvr>
                                        <p:cTn id="78" dur="1000"/>
                                        <p:tgtEl>
                                          <p:spTgt spid="14"/>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nodeType="clickEffect">
                                  <p:stCondLst>
                                    <p:cond delay="0"/>
                                  </p:stCondLst>
                                  <p:childTnLst>
                                    <p:set>
                                      <p:cBhvr>
                                        <p:cTn id="82" dur="1" fill="hold">
                                          <p:stCondLst>
                                            <p:cond delay="0"/>
                                          </p:stCondLst>
                                        </p:cTn>
                                        <p:tgtEl>
                                          <p:spTgt spid="21"/>
                                        </p:tgtEl>
                                        <p:attrNameLst>
                                          <p:attrName>style.visibility</p:attrName>
                                        </p:attrNameLst>
                                      </p:cBhvr>
                                      <p:to>
                                        <p:strVal val="visible"/>
                                      </p:to>
                                    </p:set>
                                    <p:anim calcmode="lin" valueType="num">
                                      <p:cBhvr>
                                        <p:cTn id="83" dur="500" fill="hold"/>
                                        <p:tgtEl>
                                          <p:spTgt spid="21"/>
                                        </p:tgtEl>
                                        <p:attrNameLst>
                                          <p:attrName>ppt_w</p:attrName>
                                        </p:attrNameLst>
                                      </p:cBhvr>
                                      <p:tavLst>
                                        <p:tav tm="0">
                                          <p:val>
                                            <p:fltVal val="0"/>
                                          </p:val>
                                        </p:tav>
                                        <p:tav tm="100000">
                                          <p:val>
                                            <p:strVal val="#ppt_w"/>
                                          </p:val>
                                        </p:tav>
                                      </p:tavLst>
                                    </p:anim>
                                    <p:anim calcmode="lin" valueType="num">
                                      <p:cBhvr>
                                        <p:cTn id="84" dur="500" fill="hold"/>
                                        <p:tgtEl>
                                          <p:spTgt spid="21"/>
                                        </p:tgtEl>
                                        <p:attrNameLst>
                                          <p:attrName>ppt_h</p:attrName>
                                        </p:attrNameLst>
                                      </p:cBhvr>
                                      <p:tavLst>
                                        <p:tav tm="0">
                                          <p:val>
                                            <p:fltVal val="0"/>
                                          </p:val>
                                        </p:tav>
                                        <p:tav tm="100000">
                                          <p:val>
                                            <p:strVal val="#ppt_h"/>
                                          </p:val>
                                        </p:tav>
                                      </p:tavLst>
                                    </p:anim>
                                    <p:animEffect transition="in" filter="fade">
                                      <p:cBhvr>
                                        <p:cTn id="8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7"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组合 140">
            <a:extLst>
              <a:ext uri="{FF2B5EF4-FFF2-40B4-BE49-F238E27FC236}">
                <a16:creationId xmlns:a16="http://schemas.microsoft.com/office/drawing/2014/main" id="{1F704C4F-8724-9EFA-768A-E8C3C7683D8C}"/>
              </a:ext>
            </a:extLst>
          </p:cNvPr>
          <p:cNvGrpSpPr/>
          <p:nvPr/>
        </p:nvGrpSpPr>
        <p:grpSpPr>
          <a:xfrm>
            <a:off x="416519" y="1183232"/>
            <a:ext cx="1349086" cy="923330"/>
            <a:chOff x="416519" y="1183232"/>
            <a:chExt cx="1349086" cy="923330"/>
          </a:xfrm>
        </p:grpSpPr>
        <p:sp>
          <p:nvSpPr>
            <p:cNvPr id="32" name="矩形: 折角 31">
              <a:extLst>
                <a:ext uri="{FF2B5EF4-FFF2-40B4-BE49-F238E27FC236}">
                  <a16:creationId xmlns:a16="http://schemas.microsoft.com/office/drawing/2014/main" id="{224A13A6-8AF6-DA92-621D-95C16022CC9F}"/>
                </a:ext>
              </a:extLst>
            </p:cNvPr>
            <p:cNvSpPr/>
            <p:nvPr/>
          </p:nvSpPr>
          <p:spPr>
            <a:xfrm>
              <a:off x="436967" y="1244870"/>
              <a:ext cx="1308190" cy="81253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600" b="1" dirty="0">
                <a:solidFill>
                  <a:schemeClr val="tx1"/>
                </a:solidFill>
                <a:latin typeface="Arial Narrow" panose="020B0606020202030204" pitchFamily="34" charset="0"/>
              </a:endParaRPr>
            </a:p>
          </p:txBody>
        </p:sp>
        <p:sp>
          <p:nvSpPr>
            <p:cNvPr id="62" name="文本框 61">
              <a:extLst>
                <a:ext uri="{FF2B5EF4-FFF2-40B4-BE49-F238E27FC236}">
                  <a16:creationId xmlns:a16="http://schemas.microsoft.com/office/drawing/2014/main" id="{0BD6450B-6293-2783-7C35-C05D1FF83A17}"/>
                </a:ext>
              </a:extLst>
            </p:cNvPr>
            <p:cNvSpPr txBox="1"/>
            <p:nvPr/>
          </p:nvSpPr>
          <p:spPr>
            <a:xfrm>
              <a:off x="416519" y="1183232"/>
              <a:ext cx="1349086" cy="923330"/>
            </a:xfrm>
            <a:prstGeom prst="rect">
              <a:avLst/>
            </a:prstGeom>
            <a:noFill/>
          </p:spPr>
          <p:txBody>
            <a:bodyPr wrap="square">
              <a:spAutoFit/>
            </a:bodyPr>
            <a:lstStyle/>
            <a:p>
              <a:r>
                <a:rPr lang="en-US" altLang="zh-CN" sz="1800" b="1" dirty="0">
                  <a:solidFill>
                    <a:schemeClr val="tx1"/>
                  </a:solidFill>
                  <a:latin typeface="Arial Narrow" panose="020B0606020202030204" pitchFamily="34" charset="0"/>
                </a:rPr>
                <a:t>cwnd=1</a:t>
              </a:r>
            </a:p>
            <a:p>
              <a:r>
                <a:rPr lang="en-US" altLang="zh-CN" sz="1800" b="1" dirty="0">
                  <a:solidFill>
                    <a:schemeClr val="tx1"/>
                  </a:solidFill>
                  <a:latin typeface="Arial Narrow" panose="020B0606020202030204" pitchFamily="34" charset="0"/>
                </a:rPr>
                <a:t>ssthresh=16</a:t>
              </a:r>
            </a:p>
            <a:p>
              <a:r>
                <a:rPr lang="en-US" altLang="zh-CN" sz="1800" b="1" dirty="0">
                  <a:solidFill>
                    <a:schemeClr val="tx1"/>
                  </a:solidFill>
                  <a:latin typeface="Arial Narrow" panose="020B0606020202030204" pitchFamily="34" charset="0"/>
                </a:rPr>
                <a:t>swnd=cwnd</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p>
          </p:txBody>
        </p:sp>
      </p:grpSp>
      <p:sp>
        <p:nvSpPr>
          <p:cNvPr id="11" name="文本框 10">
            <a:extLst>
              <a:ext uri="{FF2B5EF4-FFF2-40B4-BE49-F238E27FC236}">
                <a16:creationId xmlns:a16="http://schemas.microsoft.com/office/drawing/2014/main" id="{42E8173D-ECCB-5EA2-645A-2CC11B7703D3}"/>
              </a:ext>
            </a:extLst>
          </p:cNvPr>
          <p:cNvSpPr txBox="1"/>
          <p:nvPr/>
        </p:nvSpPr>
        <p:spPr>
          <a:xfrm>
            <a:off x="3748226" y="767058"/>
            <a:ext cx="3398196" cy="369332"/>
          </a:xfrm>
          <a:prstGeom prst="rect">
            <a:avLst/>
          </a:prstGeom>
          <a:noFill/>
        </p:spPr>
        <p:txBody>
          <a:bodyPr wrap="square" rtlCol="0">
            <a:spAutoFit/>
          </a:bodyPr>
          <a:lstStyle/>
          <a:p>
            <a:r>
              <a:rPr lang="en-US" altLang="zh-CN" b="1" dirty="0"/>
              <a:t>—— </a:t>
            </a:r>
            <a:r>
              <a:rPr lang="zh-CN" altLang="en-US" b="1" dirty="0"/>
              <a:t>慢开始算法和拥塞避免算法</a:t>
            </a:r>
          </a:p>
        </p:txBody>
      </p:sp>
      <p:grpSp>
        <p:nvGrpSpPr>
          <p:cNvPr id="44" name="组合 43">
            <a:extLst>
              <a:ext uri="{FF2B5EF4-FFF2-40B4-BE49-F238E27FC236}">
                <a16:creationId xmlns:a16="http://schemas.microsoft.com/office/drawing/2014/main" id="{3592D3FD-E9AB-C555-C1DE-C70D7C803017}"/>
              </a:ext>
            </a:extLst>
          </p:cNvPr>
          <p:cNvGrpSpPr/>
          <p:nvPr/>
        </p:nvGrpSpPr>
        <p:grpSpPr>
          <a:xfrm>
            <a:off x="1985559" y="1183232"/>
            <a:ext cx="8222593" cy="654939"/>
            <a:chOff x="2109652" y="1548985"/>
            <a:chExt cx="8222593" cy="654939"/>
          </a:xfrm>
        </p:grpSpPr>
        <p:pic>
          <p:nvPicPr>
            <p:cNvPr id="30" name="图形 29">
              <a:extLst>
                <a:ext uri="{FF2B5EF4-FFF2-40B4-BE49-F238E27FC236}">
                  <a16:creationId xmlns:a16="http://schemas.microsoft.com/office/drawing/2014/main" id="{3B560503-06A8-58C3-8FC4-5C385D1850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64489" y="1548985"/>
              <a:ext cx="677140" cy="654939"/>
            </a:xfrm>
            <a:prstGeom prst="rect">
              <a:avLst/>
            </a:prstGeom>
          </p:spPr>
        </p:pic>
        <p:pic>
          <p:nvPicPr>
            <p:cNvPr id="40" name="图形 39">
              <a:extLst>
                <a:ext uri="{FF2B5EF4-FFF2-40B4-BE49-F238E27FC236}">
                  <a16:creationId xmlns:a16="http://schemas.microsoft.com/office/drawing/2014/main" id="{71D73548-C742-A51D-AD2B-1610D6620C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50372" y="1548985"/>
              <a:ext cx="677140" cy="654939"/>
            </a:xfrm>
            <a:prstGeom prst="rect">
              <a:avLst/>
            </a:prstGeom>
          </p:spPr>
        </p:pic>
        <p:sp>
          <p:nvSpPr>
            <p:cNvPr id="41" name="文本框 40">
              <a:extLst>
                <a:ext uri="{FF2B5EF4-FFF2-40B4-BE49-F238E27FC236}">
                  <a16:creationId xmlns:a16="http://schemas.microsoft.com/office/drawing/2014/main" id="{B132A93B-9274-6570-D684-64EBF39E7890}"/>
                </a:ext>
              </a:extLst>
            </p:cNvPr>
            <p:cNvSpPr txBox="1"/>
            <p:nvPr/>
          </p:nvSpPr>
          <p:spPr>
            <a:xfrm>
              <a:off x="2109652" y="1701553"/>
              <a:ext cx="1404257" cy="369332"/>
            </a:xfrm>
            <a:prstGeom prst="rect">
              <a:avLst/>
            </a:prstGeom>
            <a:noFill/>
          </p:spPr>
          <p:txBody>
            <a:bodyPr wrap="square" rtlCol="0">
              <a:spAutoFit/>
            </a:bodyPr>
            <a:lstStyle/>
            <a:p>
              <a:r>
                <a:rPr lang="en-US" altLang="zh-CN" b="1" dirty="0"/>
                <a:t>TCP</a:t>
              </a:r>
              <a:r>
                <a:rPr lang="zh-CN" altLang="en-US" b="1" dirty="0"/>
                <a:t>发送方</a:t>
              </a:r>
            </a:p>
          </p:txBody>
        </p:sp>
        <p:sp>
          <p:nvSpPr>
            <p:cNvPr id="42" name="文本框 41">
              <a:extLst>
                <a:ext uri="{FF2B5EF4-FFF2-40B4-BE49-F238E27FC236}">
                  <a16:creationId xmlns:a16="http://schemas.microsoft.com/office/drawing/2014/main" id="{05E74326-34E0-817D-A944-D758F382F46A}"/>
                </a:ext>
              </a:extLst>
            </p:cNvPr>
            <p:cNvSpPr txBox="1"/>
            <p:nvPr/>
          </p:nvSpPr>
          <p:spPr>
            <a:xfrm>
              <a:off x="8927988" y="1701553"/>
              <a:ext cx="1404257" cy="369332"/>
            </a:xfrm>
            <a:prstGeom prst="rect">
              <a:avLst/>
            </a:prstGeom>
            <a:noFill/>
          </p:spPr>
          <p:txBody>
            <a:bodyPr wrap="square" rtlCol="0">
              <a:spAutoFit/>
            </a:bodyPr>
            <a:lstStyle/>
            <a:p>
              <a:r>
                <a:rPr lang="en-US" altLang="zh-CN" b="1" dirty="0"/>
                <a:t>TCP</a:t>
              </a:r>
              <a:r>
                <a:rPr lang="zh-CN" altLang="en-US" b="1" dirty="0"/>
                <a:t>接收方</a:t>
              </a:r>
            </a:p>
          </p:txBody>
        </p:sp>
      </p:grpSp>
      <p:grpSp>
        <p:nvGrpSpPr>
          <p:cNvPr id="45" name="组合 44">
            <a:extLst>
              <a:ext uri="{FF2B5EF4-FFF2-40B4-BE49-F238E27FC236}">
                <a16:creationId xmlns:a16="http://schemas.microsoft.com/office/drawing/2014/main" id="{0E843E78-19DC-C9B4-7F97-194B5C83D566}"/>
              </a:ext>
            </a:extLst>
          </p:cNvPr>
          <p:cNvGrpSpPr/>
          <p:nvPr/>
        </p:nvGrpSpPr>
        <p:grpSpPr>
          <a:xfrm>
            <a:off x="3839306" y="1264488"/>
            <a:ext cx="4265202" cy="447400"/>
            <a:chOff x="7431047" y="3028251"/>
            <a:chExt cx="3367172" cy="447400"/>
          </a:xfrm>
        </p:grpSpPr>
        <p:sp>
          <p:nvSpPr>
            <p:cNvPr id="46" name="圆柱体 45">
              <a:extLst>
                <a:ext uri="{FF2B5EF4-FFF2-40B4-BE49-F238E27FC236}">
                  <a16:creationId xmlns:a16="http://schemas.microsoft.com/office/drawing/2014/main" id="{770AFAB9-3C96-BDF8-C20E-A2B1D13FCE9A}"/>
                </a:ext>
              </a:extLst>
            </p:cNvPr>
            <p:cNvSpPr/>
            <p:nvPr/>
          </p:nvSpPr>
          <p:spPr>
            <a:xfrm rot="16200000">
              <a:off x="8890933" y="1568365"/>
              <a:ext cx="447400" cy="336717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0D0679F2-01CC-55E0-C35D-7A0CCC1EF5AC}"/>
                </a:ext>
              </a:extLst>
            </p:cNvPr>
            <p:cNvSpPr txBox="1"/>
            <p:nvPr/>
          </p:nvSpPr>
          <p:spPr>
            <a:xfrm>
              <a:off x="8536672" y="3059668"/>
              <a:ext cx="1161506" cy="369332"/>
            </a:xfrm>
            <a:prstGeom prst="rect">
              <a:avLst/>
            </a:prstGeom>
            <a:noFill/>
          </p:spPr>
          <p:txBody>
            <a:bodyPr wrap="square" rtlCol="0">
              <a:spAutoFit/>
            </a:bodyPr>
            <a:lstStyle/>
            <a:p>
              <a:pPr algn="ctr"/>
              <a:r>
                <a:rPr lang="en-US" altLang="zh-CN" b="1" dirty="0">
                  <a:solidFill>
                    <a:schemeClr val="bg1"/>
                  </a:solidFill>
                </a:rPr>
                <a:t>TCP</a:t>
              </a:r>
              <a:r>
                <a:rPr lang="zh-CN" altLang="en-US" b="1" dirty="0">
                  <a:solidFill>
                    <a:schemeClr val="bg1"/>
                  </a:solidFill>
                </a:rPr>
                <a:t>连接</a:t>
              </a:r>
            </a:p>
          </p:txBody>
        </p:sp>
      </p:grpSp>
      <p:grpSp>
        <p:nvGrpSpPr>
          <p:cNvPr id="51" name="组合 50">
            <a:extLst>
              <a:ext uri="{FF2B5EF4-FFF2-40B4-BE49-F238E27FC236}">
                <a16:creationId xmlns:a16="http://schemas.microsoft.com/office/drawing/2014/main" id="{AA9CBBAC-2D78-C2DC-F363-A5859CB94686}"/>
              </a:ext>
            </a:extLst>
          </p:cNvPr>
          <p:cNvGrpSpPr/>
          <p:nvPr/>
        </p:nvGrpSpPr>
        <p:grpSpPr>
          <a:xfrm>
            <a:off x="3478966" y="1838171"/>
            <a:ext cx="5043055" cy="4600729"/>
            <a:chOff x="3478966" y="1838171"/>
            <a:chExt cx="5043055" cy="4600729"/>
          </a:xfrm>
        </p:grpSpPr>
        <p:cxnSp>
          <p:nvCxnSpPr>
            <p:cNvPr id="49" name="直接连接符 48">
              <a:extLst>
                <a:ext uri="{FF2B5EF4-FFF2-40B4-BE49-F238E27FC236}">
                  <a16:creationId xmlns:a16="http://schemas.microsoft.com/office/drawing/2014/main" id="{D258C44F-25B5-F6E5-CFB3-A5264C60C382}"/>
                </a:ext>
              </a:extLst>
            </p:cNvPr>
            <p:cNvCxnSpPr>
              <a:stCxn id="30" idx="2"/>
            </p:cNvCxnSpPr>
            <p:nvPr/>
          </p:nvCxnSpPr>
          <p:spPr>
            <a:xfrm>
              <a:off x="3478966" y="1838171"/>
              <a:ext cx="0" cy="460072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C8AD0A0E-6DEC-BDE5-8C1B-B752307855D2}"/>
                </a:ext>
              </a:extLst>
            </p:cNvPr>
            <p:cNvCxnSpPr/>
            <p:nvPr/>
          </p:nvCxnSpPr>
          <p:spPr>
            <a:xfrm>
              <a:off x="8522021" y="1838171"/>
              <a:ext cx="0" cy="460072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26" name="文本框 25">
            <a:extLst>
              <a:ext uri="{FF2B5EF4-FFF2-40B4-BE49-F238E27FC236}">
                <a16:creationId xmlns:a16="http://schemas.microsoft.com/office/drawing/2014/main" id="{62930A1A-C085-FEF1-1826-7201220B1715}"/>
              </a:ext>
            </a:extLst>
          </p:cNvPr>
          <p:cNvSpPr txBox="1"/>
          <p:nvPr/>
        </p:nvSpPr>
        <p:spPr>
          <a:xfrm>
            <a:off x="1630846" y="5428464"/>
            <a:ext cx="1786118" cy="369332"/>
          </a:xfrm>
          <a:prstGeom prst="rect">
            <a:avLst/>
          </a:prstGeom>
          <a:noFill/>
        </p:spPr>
        <p:txBody>
          <a:bodyPr wrap="square" rtlCol="0">
            <a:spAutoFit/>
          </a:bodyPr>
          <a:lstStyle/>
          <a:p>
            <a:r>
              <a:rPr lang="zh-CN" altLang="en-US" b="1" dirty="0">
                <a:solidFill>
                  <a:schemeClr val="accent1">
                    <a:lumMod val="75000"/>
                  </a:schemeClr>
                </a:solidFill>
              </a:rPr>
              <a:t>重传计时器超时</a:t>
            </a:r>
          </a:p>
        </p:txBody>
      </p:sp>
      <p:grpSp>
        <p:nvGrpSpPr>
          <p:cNvPr id="39" name="组合 38">
            <a:extLst>
              <a:ext uri="{FF2B5EF4-FFF2-40B4-BE49-F238E27FC236}">
                <a16:creationId xmlns:a16="http://schemas.microsoft.com/office/drawing/2014/main" id="{4A7964B6-D4FF-E2BD-60AE-950A2394888F}"/>
              </a:ext>
            </a:extLst>
          </p:cNvPr>
          <p:cNvGrpSpPr/>
          <p:nvPr/>
        </p:nvGrpSpPr>
        <p:grpSpPr>
          <a:xfrm>
            <a:off x="1599096" y="5773878"/>
            <a:ext cx="1760695" cy="653382"/>
            <a:chOff x="1775443" y="5773878"/>
            <a:chExt cx="1760695" cy="653382"/>
          </a:xfrm>
        </p:grpSpPr>
        <p:sp>
          <p:nvSpPr>
            <p:cNvPr id="37" name="矩形: 折角 36">
              <a:extLst>
                <a:ext uri="{FF2B5EF4-FFF2-40B4-BE49-F238E27FC236}">
                  <a16:creationId xmlns:a16="http://schemas.microsoft.com/office/drawing/2014/main" id="{99E9206C-7508-FB83-57B9-66E7D9726621}"/>
                </a:ext>
              </a:extLst>
            </p:cNvPr>
            <p:cNvSpPr/>
            <p:nvPr/>
          </p:nvSpPr>
          <p:spPr>
            <a:xfrm>
              <a:off x="1807192" y="5780929"/>
              <a:ext cx="1728946" cy="646331"/>
            </a:xfrm>
            <a:prstGeom prst="foldedCorne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600" b="1" dirty="0">
                <a:solidFill>
                  <a:schemeClr val="tx1"/>
                </a:solidFill>
                <a:latin typeface="Arial Narrow" panose="020B0606020202030204" pitchFamily="34" charset="0"/>
              </a:endParaRPr>
            </a:p>
          </p:txBody>
        </p:sp>
        <p:sp>
          <p:nvSpPr>
            <p:cNvPr id="38" name="文本框 37">
              <a:extLst>
                <a:ext uri="{FF2B5EF4-FFF2-40B4-BE49-F238E27FC236}">
                  <a16:creationId xmlns:a16="http://schemas.microsoft.com/office/drawing/2014/main" id="{2BC73E2C-E941-EC8D-1921-52FEB1242C2A}"/>
                </a:ext>
              </a:extLst>
            </p:cNvPr>
            <p:cNvSpPr txBox="1"/>
            <p:nvPr/>
          </p:nvSpPr>
          <p:spPr>
            <a:xfrm>
              <a:off x="1775443" y="5773878"/>
              <a:ext cx="1728947" cy="646331"/>
            </a:xfrm>
            <a:prstGeom prst="rect">
              <a:avLst/>
            </a:prstGeom>
            <a:noFill/>
          </p:spPr>
          <p:txBody>
            <a:bodyPr wrap="square" rtlCol="0">
              <a:spAutoFit/>
            </a:bodyPr>
            <a:lstStyle/>
            <a:p>
              <a:r>
                <a:rPr lang="en-US" altLang="zh-CN" b="1" dirty="0">
                  <a:solidFill>
                    <a:schemeClr val="bg1"/>
                  </a:solidFill>
                </a:rPr>
                <a:t>cwnd=1</a:t>
              </a:r>
            </a:p>
            <a:p>
              <a:r>
                <a:rPr lang="en-US" altLang="zh-CN" b="1" dirty="0">
                  <a:solidFill>
                    <a:schemeClr val="bg1"/>
                  </a:solidFill>
                </a:rPr>
                <a:t>ssthresh=24/2=2</a:t>
              </a:r>
              <a:endParaRPr lang="zh-CN" altLang="en-US" b="1" dirty="0">
                <a:solidFill>
                  <a:schemeClr val="bg1"/>
                </a:solidFill>
              </a:endParaRPr>
            </a:p>
          </p:txBody>
        </p:sp>
      </p:grpSp>
      <p:grpSp>
        <p:nvGrpSpPr>
          <p:cNvPr id="66" name="组合 65">
            <a:extLst>
              <a:ext uri="{FF2B5EF4-FFF2-40B4-BE49-F238E27FC236}">
                <a16:creationId xmlns:a16="http://schemas.microsoft.com/office/drawing/2014/main" id="{80B56AEB-06D7-B934-72A9-7EA54E4F4FAB}"/>
              </a:ext>
            </a:extLst>
          </p:cNvPr>
          <p:cNvGrpSpPr/>
          <p:nvPr/>
        </p:nvGrpSpPr>
        <p:grpSpPr>
          <a:xfrm>
            <a:off x="1599096" y="1859134"/>
            <a:ext cx="9608795" cy="3384518"/>
            <a:chOff x="1599096" y="1859134"/>
            <a:chExt cx="9608795" cy="3384518"/>
          </a:xfrm>
        </p:grpSpPr>
        <p:grpSp>
          <p:nvGrpSpPr>
            <p:cNvPr id="124" name="组合 123">
              <a:extLst>
                <a:ext uri="{FF2B5EF4-FFF2-40B4-BE49-F238E27FC236}">
                  <a16:creationId xmlns:a16="http://schemas.microsoft.com/office/drawing/2014/main" id="{193B70BF-16C6-067C-CC07-2CEEE2650923}"/>
                </a:ext>
              </a:extLst>
            </p:cNvPr>
            <p:cNvGrpSpPr/>
            <p:nvPr/>
          </p:nvGrpSpPr>
          <p:grpSpPr>
            <a:xfrm>
              <a:off x="3478966" y="3040570"/>
              <a:ext cx="5043055" cy="302643"/>
              <a:chOff x="3478966" y="3040570"/>
              <a:chExt cx="5043055" cy="302643"/>
            </a:xfrm>
          </p:grpSpPr>
          <p:cxnSp>
            <p:nvCxnSpPr>
              <p:cNvPr id="96" name="直接箭头连接符 95">
                <a:extLst>
                  <a:ext uri="{FF2B5EF4-FFF2-40B4-BE49-F238E27FC236}">
                    <a16:creationId xmlns:a16="http://schemas.microsoft.com/office/drawing/2014/main" id="{B65F7AEC-A218-FECA-A413-60DBE0216C21}"/>
                  </a:ext>
                </a:extLst>
              </p:cNvPr>
              <p:cNvCxnSpPr>
                <a:cxnSpLocks/>
              </p:cNvCxnSpPr>
              <p:nvPr/>
            </p:nvCxnSpPr>
            <p:spPr>
              <a:xfrm>
                <a:off x="3478966" y="3192375"/>
                <a:ext cx="5043055"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7" name="矩形 96">
                <a:extLst>
                  <a:ext uri="{FF2B5EF4-FFF2-40B4-BE49-F238E27FC236}">
                    <a16:creationId xmlns:a16="http://schemas.microsoft.com/office/drawing/2014/main" id="{B78A92C4-46D1-F458-C7B1-BABEBA404444}"/>
                  </a:ext>
                </a:extLst>
              </p:cNvPr>
              <p:cNvSpPr/>
              <p:nvPr/>
            </p:nvSpPr>
            <p:spPr>
              <a:xfrm>
                <a:off x="4164332" y="3040570"/>
                <a:ext cx="3797479" cy="3026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31~47</a:t>
                </a:r>
                <a:r>
                  <a:rPr lang="zh-CN" altLang="en-US" b="1" dirty="0">
                    <a:solidFill>
                      <a:schemeClr val="tx1"/>
                    </a:solidFill>
                  </a:rPr>
                  <a:t>号</a:t>
                </a:r>
                <a:r>
                  <a:rPr lang="en-US" altLang="zh-CN" b="1" dirty="0">
                    <a:solidFill>
                      <a:schemeClr val="tx1"/>
                    </a:solidFill>
                  </a:rPr>
                  <a:t>TCP</a:t>
                </a:r>
                <a:r>
                  <a:rPr lang="zh-CN" altLang="en-US" b="1" dirty="0">
                    <a:solidFill>
                      <a:schemeClr val="tx1"/>
                    </a:solidFill>
                  </a:rPr>
                  <a:t>数据报文段</a:t>
                </a:r>
              </a:p>
            </p:txBody>
          </p:sp>
        </p:grpSp>
        <p:grpSp>
          <p:nvGrpSpPr>
            <p:cNvPr id="125" name="组合 124">
              <a:extLst>
                <a:ext uri="{FF2B5EF4-FFF2-40B4-BE49-F238E27FC236}">
                  <a16:creationId xmlns:a16="http://schemas.microsoft.com/office/drawing/2014/main" id="{493D6DCF-412B-62AA-450B-0DCDBADD43BD}"/>
                </a:ext>
              </a:extLst>
            </p:cNvPr>
            <p:cNvGrpSpPr/>
            <p:nvPr/>
          </p:nvGrpSpPr>
          <p:grpSpPr>
            <a:xfrm>
              <a:off x="3478966" y="3543186"/>
              <a:ext cx="5043055" cy="302643"/>
              <a:chOff x="3478966" y="3543186"/>
              <a:chExt cx="5043055" cy="302643"/>
            </a:xfrm>
          </p:grpSpPr>
          <p:cxnSp>
            <p:nvCxnSpPr>
              <p:cNvPr id="98" name="直接箭头连接符 97">
                <a:extLst>
                  <a:ext uri="{FF2B5EF4-FFF2-40B4-BE49-F238E27FC236}">
                    <a16:creationId xmlns:a16="http://schemas.microsoft.com/office/drawing/2014/main" id="{C6AE9DEF-C6AA-0502-DE70-DE68A0C87720}"/>
                  </a:ext>
                </a:extLst>
              </p:cNvPr>
              <p:cNvCxnSpPr>
                <a:cxnSpLocks/>
              </p:cNvCxnSpPr>
              <p:nvPr/>
            </p:nvCxnSpPr>
            <p:spPr>
              <a:xfrm>
                <a:off x="3478966" y="3694991"/>
                <a:ext cx="5043055" cy="0"/>
              </a:xfrm>
              <a:prstGeom prst="straightConnector1">
                <a:avLst/>
              </a:prstGeom>
              <a:ln w="381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99" name="矩形 98">
                <a:extLst>
                  <a:ext uri="{FF2B5EF4-FFF2-40B4-BE49-F238E27FC236}">
                    <a16:creationId xmlns:a16="http://schemas.microsoft.com/office/drawing/2014/main" id="{0721018C-CA51-29A1-45AA-956E1124130C}"/>
                  </a:ext>
                </a:extLst>
              </p:cNvPr>
              <p:cNvSpPr/>
              <p:nvPr/>
            </p:nvSpPr>
            <p:spPr>
              <a:xfrm>
                <a:off x="4164332" y="3543186"/>
                <a:ext cx="3797479" cy="3026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对</a:t>
                </a:r>
                <a:r>
                  <a:rPr lang="en-US" altLang="zh-CN" b="1" dirty="0">
                    <a:solidFill>
                      <a:schemeClr val="tx1"/>
                    </a:solidFill>
                  </a:rPr>
                  <a:t>31~47</a:t>
                </a:r>
                <a:r>
                  <a:rPr lang="zh-CN" altLang="en-US" b="1" dirty="0">
                    <a:solidFill>
                      <a:schemeClr val="tx1"/>
                    </a:solidFill>
                  </a:rPr>
                  <a:t>号</a:t>
                </a:r>
                <a:r>
                  <a:rPr lang="en-US" altLang="zh-CN" b="1" dirty="0">
                    <a:solidFill>
                      <a:schemeClr val="tx1"/>
                    </a:solidFill>
                  </a:rPr>
                  <a:t>TCP</a:t>
                </a:r>
                <a:r>
                  <a:rPr lang="zh-CN" altLang="en-US" b="1" dirty="0">
                    <a:solidFill>
                      <a:schemeClr val="tx1"/>
                    </a:solidFill>
                  </a:rPr>
                  <a:t>数据报文段的确认</a:t>
                </a:r>
              </a:p>
            </p:txBody>
          </p:sp>
        </p:grpSp>
        <p:grpSp>
          <p:nvGrpSpPr>
            <p:cNvPr id="122" name="组合 121">
              <a:extLst>
                <a:ext uri="{FF2B5EF4-FFF2-40B4-BE49-F238E27FC236}">
                  <a16:creationId xmlns:a16="http://schemas.microsoft.com/office/drawing/2014/main" id="{996ABCC4-F438-A3E9-EB83-65D81AE326FE}"/>
                </a:ext>
              </a:extLst>
            </p:cNvPr>
            <p:cNvGrpSpPr/>
            <p:nvPr/>
          </p:nvGrpSpPr>
          <p:grpSpPr>
            <a:xfrm>
              <a:off x="3478966" y="1859134"/>
              <a:ext cx="5043055" cy="302643"/>
              <a:chOff x="3478966" y="1859134"/>
              <a:chExt cx="5043055" cy="302643"/>
            </a:xfrm>
          </p:grpSpPr>
          <p:cxnSp>
            <p:nvCxnSpPr>
              <p:cNvPr id="52" name="直接箭头连接符 51">
                <a:extLst>
                  <a:ext uri="{FF2B5EF4-FFF2-40B4-BE49-F238E27FC236}">
                    <a16:creationId xmlns:a16="http://schemas.microsoft.com/office/drawing/2014/main" id="{246F61A6-6E83-DE22-ECB6-F48174ED3123}"/>
                  </a:ext>
                </a:extLst>
              </p:cNvPr>
              <p:cNvCxnSpPr>
                <a:cxnSpLocks/>
              </p:cNvCxnSpPr>
              <p:nvPr/>
            </p:nvCxnSpPr>
            <p:spPr>
              <a:xfrm>
                <a:off x="3478966" y="2010939"/>
                <a:ext cx="5043055"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FA319A6A-4F0E-A50D-E125-CF16436A0D08}"/>
                  </a:ext>
                </a:extLst>
              </p:cNvPr>
              <p:cNvSpPr/>
              <p:nvPr/>
            </p:nvSpPr>
            <p:spPr>
              <a:xfrm>
                <a:off x="4164332" y="1859134"/>
                <a:ext cx="3797479" cy="3026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15~30</a:t>
                </a:r>
                <a:r>
                  <a:rPr lang="zh-CN" altLang="en-US" b="1" dirty="0">
                    <a:solidFill>
                      <a:schemeClr val="tx1"/>
                    </a:solidFill>
                  </a:rPr>
                  <a:t>号</a:t>
                </a:r>
                <a:r>
                  <a:rPr lang="en-US" altLang="zh-CN" b="1" dirty="0">
                    <a:solidFill>
                      <a:schemeClr val="tx1"/>
                    </a:solidFill>
                  </a:rPr>
                  <a:t>TCP</a:t>
                </a:r>
                <a:r>
                  <a:rPr lang="zh-CN" altLang="en-US" b="1" dirty="0">
                    <a:solidFill>
                      <a:schemeClr val="tx1"/>
                    </a:solidFill>
                  </a:rPr>
                  <a:t>数据报文段</a:t>
                </a:r>
              </a:p>
            </p:txBody>
          </p:sp>
        </p:grpSp>
        <p:grpSp>
          <p:nvGrpSpPr>
            <p:cNvPr id="123" name="组合 122">
              <a:extLst>
                <a:ext uri="{FF2B5EF4-FFF2-40B4-BE49-F238E27FC236}">
                  <a16:creationId xmlns:a16="http://schemas.microsoft.com/office/drawing/2014/main" id="{12E0EA51-7B61-7C3C-4B12-8E7E65DE2F44}"/>
                </a:ext>
              </a:extLst>
            </p:cNvPr>
            <p:cNvGrpSpPr/>
            <p:nvPr/>
          </p:nvGrpSpPr>
          <p:grpSpPr>
            <a:xfrm>
              <a:off x="3478966" y="2361750"/>
              <a:ext cx="5043055" cy="302643"/>
              <a:chOff x="3478966" y="2361750"/>
              <a:chExt cx="5043055" cy="302643"/>
            </a:xfrm>
          </p:grpSpPr>
          <p:cxnSp>
            <p:nvCxnSpPr>
              <p:cNvPr id="58" name="直接箭头连接符 57">
                <a:extLst>
                  <a:ext uri="{FF2B5EF4-FFF2-40B4-BE49-F238E27FC236}">
                    <a16:creationId xmlns:a16="http://schemas.microsoft.com/office/drawing/2014/main" id="{F3415560-DB0D-0DE5-A716-20578EF21372}"/>
                  </a:ext>
                </a:extLst>
              </p:cNvPr>
              <p:cNvCxnSpPr>
                <a:cxnSpLocks/>
              </p:cNvCxnSpPr>
              <p:nvPr/>
            </p:nvCxnSpPr>
            <p:spPr>
              <a:xfrm>
                <a:off x="3478966" y="2513555"/>
                <a:ext cx="5043055" cy="0"/>
              </a:xfrm>
              <a:prstGeom prst="straightConnector1">
                <a:avLst/>
              </a:prstGeom>
              <a:ln w="381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9ECCBE53-2A6E-E612-2264-1DD35CA3BEB7}"/>
                  </a:ext>
                </a:extLst>
              </p:cNvPr>
              <p:cNvSpPr/>
              <p:nvPr/>
            </p:nvSpPr>
            <p:spPr>
              <a:xfrm>
                <a:off x="4164332" y="2361750"/>
                <a:ext cx="3797479" cy="3026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对</a:t>
                </a:r>
                <a:r>
                  <a:rPr lang="en-US" altLang="zh-CN" b="1" dirty="0">
                    <a:solidFill>
                      <a:schemeClr val="tx1"/>
                    </a:solidFill>
                  </a:rPr>
                  <a:t>15~30</a:t>
                </a:r>
                <a:r>
                  <a:rPr lang="zh-CN" altLang="en-US" b="1" dirty="0">
                    <a:solidFill>
                      <a:schemeClr val="tx1"/>
                    </a:solidFill>
                  </a:rPr>
                  <a:t>号</a:t>
                </a:r>
                <a:r>
                  <a:rPr lang="en-US" altLang="zh-CN" b="1" dirty="0">
                    <a:solidFill>
                      <a:schemeClr val="tx1"/>
                    </a:solidFill>
                  </a:rPr>
                  <a:t>TCP</a:t>
                </a:r>
                <a:r>
                  <a:rPr lang="zh-CN" altLang="en-US" b="1" dirty="0">
                    <a:solidFill>
                      <a:schemeClr val="tx1"/>
                    </a:solidFill>
                  </a:rPr>
                  <a:t>数据报文段的确认</a:t>
                </a:r>
              </a:p>
            </p:txBody>
          </p:sp>
        </p:grpSp>
        <p:grpSp>
          <p:nvGrpSpPr>
            <p:cNvPr id="144" name="组合 143">
              <a:extLst>
                <a:ext uri="{FF2B5EF4-FFF2-40B4-BE49-F238E27FC236}">
                  <a16:creationId xmlns:a16="http://schemas.microsoft.com/office/drawing/2014/main" id="{A6A6958C-E076-9A2E-FF14-64CFB261C3B1}"/>
                </a:ext>
              </a:extLst>
            </p:cNvPr>
            <p:cNvGrpSpPr/>
            <p:nvPr/>
          </p:nvGrpSpPr>
          <p:grpSpPr>
            <a:xfrm>
              <a:off x="8553771" y="2012173"/>
              <a:ext cx="2654120" cy="503099"/>
              <a:chOff x="8553771" y="2012173"/>
              <a:chExt cx="2654120" cy="503099"/>
            </a:xfrm>
          </p:grpSpPr>
          <p:sp>
            <p:nvSpPr>
              <p:cNvPr id="142" name="右大括号 141">
                <a:extLst>
                  <a:ext uri="{FF2B5EF4-FFF2-40B4-BE49-F238E27FC236}">
                    <a16:creationId xmlns:a16="http://schemas.microsoft.com/office/drawing/2014/main" id="{96E484D0-84A9-8BAC-E0DA-D1D3A54726EF}"/>
                  </a:ext>
                </a:extLst>
              </p:cNvPr>
              <p:cNvSpPr/>
              <p:nvPr/>
            </p:nvSpPr>
            <p:spPr>
              <a:xfrm>
                <a:off x="8553771" y="2012173"/>
                <a:ext cx="217897" cy="503099"/>
              </a:xfrm>
              <a:prstGeom prst="rightBrace">
                <a:avLst>
                  <a:gd name="adj1" fmla="val 31439"/>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3619283E-7DF8-38B9-E51B-CB0C07DBE30B}"/>
                  </a:ext>
                </a:extLst>
              </p:cNvPr>
              <p:cNvSpPr txBox="1"/>
              <p:nvPr/>
            </p:nvSpPr>
            <p:spPr>
              <a:xfrm>
                <a:off x="8771668" y="2079056"/>
                <a:ext cx="2436223" cy="369332"/>
              </a:xfrm>
              <a:prstGeom prst="rect">
                <a:avLst/>
              </a:prstGeom>
              <a:noFill/>
            </p:spPr>
            <p:txBody>
              <a:bodyPr wrap="square" rtlCol="0">
                <a:spAutoFit/>
              </a:bodyPr>
              <a:lstStyle/>
              <a:p>
                <a:r>
                  <a:rPr lang="zh-CN" altLang="en-US" b="1" dirty="0"/>
                  <a:t>传输轮次</a:t>
                </a:r>
                <a:r>
                  <a:rPr lang="en-US" altLang="zh-CN" b="1" dirty="0"/>
                  <a:t>5</a:t>
                </a:r>
                <a:r>
                  <a:rPr lang="zh-CN" altLang="en-US" b="1" dirty="0"/>
                  <a:t>，记为</a:t>
                </a:r>
                <a:r>
                  <a:rPr lang="en-US" altLang="zh-CN" b="1" dirty="0"/>
                  <a:t>RTT5</a:t>
                </a:r>
              </a:p>
            </p:txBody>
          </p:sp>
        </p:grpSp>
        <p:grpSp>
          <p:nvGrpSpPr>
            <p:cNvPr id="145" name="组合 144">
              <a:extLst>
                <a:ext uri="{FF2B5EF4-FFF2-40B4-BE49-F238E27FC236}">
                  <a16:creationId xmlns:a16="http://schemas.microsoft.com/office/drawing/2014/main" id="{27270135-B5DD-DC1D-AFBD-1F0014294D84}"/>
                </a:ext>
              </a:extLst>
            </p:cNvPr>
            <p:cNvGrpSpPr/>
            <p:nvPr/>
          </p:nvGrpSpPr>
          <p:grpSpPr>
            <a:xfrm>
              <a:off x="8553771" y="3190781"/>
              <a:ext cx="2654120" cy="503099"/>
              <a:chOff x="8553771" y="2012173"/>
              <a:chExt cx="2654120" cy="503099"/>
            </a:xfrm>
          </p:grpSpPr>
          <p:sp>
            <p:nvSpPr>
              <p:cNvPr id="146" name="右大括号 145">
                <a:extLst>
                  <a:ext uri="{FF2B5EF4-FFF2-40B4-BE49-F238E27FC236}">
                    <a16:creationId xmlns:a16="http://schemas.microsoft.com/office/drawing/2014/main" id="{1714A4DD-788C-FB00-04FB-DF0FD8393B89}"/>
                  </a:ext>
                </a:extLst>
              </p:cNvPr>
              <p:cNvSpPr/>
              <p:nvPr/>
            </p:nvSpPr>
            <p:spPr>
              <a:xfrm>
                <a:off x="8553771" y="2012173"/>
                <a:ext cx="217897" cy="503099"/>
              </a:xfrm>
              <a:prstGeom prst="rightBrace">
                <a:avLst>
                  <a:gd name="adj1" fmla="val 31439"/>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7" name="文本框 146">
                <a:extLst>
                  <a:ext uri="{FF2B5EF4-FFF2-40B4-BE49-F238E27FC236}">
                    <a16:creationId xmlns:a16="http://schemas.microsoft.com/office/drawing/2014/main" id="{1D06C43A-5D7B-B935-0F39-4C275F678FD3}"/>
                  </a:ext>
                </a:extLst>
              </p:cNvPr>
              <p:cNvSpPr txBox="1"/>
              <p:nvPr/>
            </p:nvSpPr>
            <p:spPr>
              <a:xfrm>
                <a:off x="8771668" y="2079056"/>
                <a:ext cx="2436223" cy="369332"/>
              </a:xfrm>
              <a:prstGeom prst="rect">
                <a:avLst/>
              </a:prstGeom>
              <a:noFill/>
            </p:spPr>
            <p:txBody>
              <a:bodyPr wrap="square" rtlCol="0">
                <a:spAutoFit/>
              </a:bodyPr>
              <a:lstStyle/>
              <a:p>
                <a:r>
                  <a:rPr lang="zh-CN" altLang="en-US" b="1" dirty="0"/>
                  <a:t>传输轮次</a:t>
                </a:r>
                <a:r>
                  <a:rPr lang="en-US" altLang="zh-CN" b="1" dirty="0"/>
                  <a:t>6</a:t>
                </a:r>
                <a:r>
                  <a:rPr lang="zh-CN" altLang="en-US" b="1" dirty="0"/>
                  <a:t>，记为</a:t>
                </a:r>
                <a:r>
                  <a:rPr lang="en-US" altLang="zh-CN" b="1" dirty="0"/>
                  <a:t>RTT6</a:t>
                </a:r>
              </a:p>
            </p:txBody>
          </p:sp>
        </p:grpSp>
        <p:grpSp>
          <p:nvGrpSpPr>
            <p:cNvPr id="13" name="组合 12">
              <a:extLst>
                <a:ext uri="{FF2B5EF4-FFF2-40B4-BE49-F238E27FC236}">
                  <a16:creationId xmlns:a16="http://schemas.microsoft.com/office/drawing/2014/main" id="{1BF19148-A3ED-3C4B-537E-559AE80D7497}"/>
                </a:ext>
              </a:extLst>
            </p:cNvPr>
            <p:cNvGrpSpPr/>
            <p:nvPr/>
          </p:nvGrpSpPr>
          <p:grpSpPr>
            <a:xfrm>
              <a:off x="2331936" y="3968137"/>
              <a:ext cx="7404919" cy="352284"/>
              <a:chOff x="2331936" y="5163385"/>
              <a:chExt cx="7404919" cy="352284"/>
            </a:xfrm>
          </p:grpSpPr>
          <p:sp>
            <p:nvSpPr>
              <p:cNvPr id="6" name="文本框 5">
                <a:extLst>
                  <a:ext uri="{FF2B5EF4-FFF2-40B4-BE49-F238E27FC236}">
                    <a16:creationId xmlns:a16="http://schemas.microsoft.com/office/drawing/2014/main" id="{FF02C38C-366E-2809-869D-51CAE992FF62}"/>
                  </a:ext>
                </a:extLst>
              </p:cNvPr>
              <p:cNvSpPr txBox="1"/>
              <p:nvPr/>
            </p:nvSpPr>
            <p:spPr>
              <a:xfrm>
                <a:off x="5938946" y="5163385"/>
                <a:ext cx="461665" cy="352284"/>
              </a:xfrm>
              <a:prstGeom prst="rect">
                <a:avLst/>
              </a:prstGeom>
              <a:noFill/>
            </p:spPr>
            <p:txBody>
              <a:bodyPr vert="eaVert" wrap="square" rtlCol="0">
                <a:spAutoFit/>
              </a:bodyPr>
              <a:lstStyle/>
              <a:p>
                <a:pPr algn="ctr"/>
                <a:r>
                  <a:rPr lang="en-US" altLang="zh-CN" b="1" dirty="0"/>
                  <a:t>…</a:t>
                </a:r>
                <a:endParaRPr lang="zh-CN" altLang="en-US" b="1" dirty="0"/>
              </a:p>
            </p:txBody>
          </p:sp>
          <p:sp>
            <p:nvSpPr>
              <p:cNvPr id="10" name="文本框 9">
                <a:extLst>
                  <a:ext uri="{FF2B5EF4-FFF2-40B4-BE49-F238E27FC236}">
                    <a16:creationId xmlns:a16="http://schemas.microsoft.com/office/drawing/2014/main" id="{616B95FC-0B7D-516E-2E3D-53B4724C048D}"/>
                  </a:ext>
                </a:extLst>
              </p:cNvPr>
              <p:cNvSpPr txBox="1"/>
              <p:nvPr/>
            </p:nvSpPr>
            <p:spPr>
              <a:xfrm>
                <a:off x="2331936" y="5163385"/>
                <a:ext cx="461665" cy="352284"/>
              </a:xfrm>
              <a:prstGeom prst="rect">
                <a:avLst/>
              </a:prstGeom>
              <a:noFill/>
            </p:spPr>
            <p:txBody>
              <a:bodyPr vert="eaVert" wrap="square" rtlCol="0">
                <a:spAutoFit/>
              </a:bodyPr>
              <a:lstStyle/>
              <a:p>
                <a:pPr algn="ctr"/>
                <a:r>
                  <a:rPr lang="en-US" altLang="zh-CN" b="1" dirty="0"/>
                  <a:t>…</a:t>
                </a:r>
                <a:endParaRPr lang="zh-CN" altLang="en-US" b="1" dirty="0"/>
              </a:p>
            </p:txBody>
          </p:sp>
          <p:sp>
            <p:nvSpPr>
              <p:cNvPr id="12" name="文本框 11">
                <a:extLst>
                  <a:ext uri="{FF2B5EF4-FFF2-40B4-BE49-F238E27FC236}">
                    <a16:creationId xmlns:a16="http://schemas.microsoft.com/office/drawing/2014/main" id="{DF6292D4-C68C-5A8C-D5D2-0BDADCF06F03}"/>
                  </a:ext>
                </a:extLst>
              </p:cNvPr>
              <p:cNvSpPr txBox="1"/>
              <p:nvPr/>
            </p:nvSpPr>
            <p:spPr>
              <a:xfrm>
                <a:off x="9275190" y="5163385"/>
                <a:ext cx="461665" cy="352284"/>
              </a:xfrm>
              <a:prstGeom prst="rect">
                <a:avLst/>
              </a:prstGeom>
              <a:noFill/>
            </p:spPr>
            <p:txBody>
              <a:bodyPr vert="eaVert" wrap="square" rtlCol="0">
                <a:spAutoFit/>
              </a:bodyPr>
              <a:lstStyle/>
              <a:p>
                <a:pPr algn="ctr"/>
                <a:r>
                  <a:rPr lang="en-US" altLang="zh-CN" b="1" dirty="0"/>
                  <a:t>…</a:t>
                </a:r>
                <a:endParaRPr lang="zh-CN" altLang="en-US" b="1" dirty="0"/>
              </a:p>
            </p:txBody>
          </p:sp>
        </p:grpSp>
        <p:grpSp>
          <p:nvGrpSpPr>
            <p:cNvPr id="14" name="组合 13">
              <a:extLst>
                <a:ext uri="{FF2B5EF4-FFF2-40B4-BE49-F238E27FC236}">
                  <a16:creationId xmlns:a16="http://schemas.microsoft.com/office/drawing/2014/main" id="{40138D57-4997-6731-A387-93F4D075FBA7}"/>
                </a:ext>
              </a:extLst>
            </p:cNvPr>
            <p:cNvGrpSpPr/>
            <p:nvPr/>
          </p:nvGrpSpPr>
          <p:grpSpPr>
            <a:xfrm>
              <a:off x="3478966" y="4941009"/>
              <a:ext cx="5043055" cy="302643"/>
              <a:chOff x="3478966" y="4222006"/>
              <a:chExt cx="5043055" cy="302643"/>
            </a:xfrm>
          </p:grpSpPr>
          <p:cxnSp>
            <p:nvCxnSpPr>
              <p:cNvPr id="15" name="直接箭头连接符 14">
                <a:extLst>
                  <a:ext uri="{FF2B5EF4-FFF2-40B4-BE49-F238E27FC236}">
                    <a16:creationId xmlns:a16="http://schemas.microsoft.com/office/drawing/2014/main" id="{E3FBA855-6302-C719-5647-E29A56485204}"/>
                  </a:ext>
                </a:extLst>
              </p:cNvPr>
              <p:cNvCxnSpPr>
                <a:cxnSpLocks/>
              </p:cNvCxnSpPr>
              <p:nvPr/>
            </p:nvCxnSpPr>
            <p:spPr>
              <a:xfrm>
                <a:off x="3478966" y="4373811"/>
                <a:ext cx="5043055"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7EA92D5F-3011-05D4-59FD-F7B141CEE363}"/>
                  </a:ext>
                </a:extLst>
              </p:cNvPr>
              <p:cNvSpPr/>
              <p:nvPr/>
            </p:nvSpPr>
            <p:spPr>
              <a:xfrm>
                <a:off x="4164332" y="4222006"/>
                <a:ext cx="3797479" cy="3026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171~194</a:t>
                </a:r>
                <a:r>
                  <a:rPr lang="zh-CN" altLang="en-US" b="1" dirty="0">
                    <a:solidFill>
                      <a:schemeClr val="tx1"/>
                    </a:solidFill>
                  </a:rPr>
                  <a:t>号</a:t>
                </a:r>
                <a:r>
                  <a:rPr lang="en-US" altLang="zh-CN" b="1" dirty="0">
                    <a:solidFill>
                      <a:schemeClr val="tx1"/>
                    </a:solidFill>
                  </a:rPr>
                  <a:t>TCP</a:t>
                </a:r>
                <a:r>
                  <a:rPr lang="zh-CN" altLang="en-US" b="1" dirty="0">
                    <a:solidFill>
                      <a:schemeClr val="tx1"/>
                    </a:solidFill>
                  </a:rPr>
                  <a:t>数据报文段</a:t>
                </a:r>
              </a:p>
            </p:txBody>
          </p:sp>
        </p:grpSp>
        <p:grpSp>
          <p:nvGrpSpPr>
            <p:cNvPr id="21" name="组合 20">
              <a:extLst>
                <a:ext uri="{FF2B5EF4-FFF2-40B4-BE49-F238E27FC236}">
                  <a16:creationId xmlns:a16="http://schemas.microsoft.com/office/drawing/2014/main" id="{FCB98859-07E5-28FD-0180-72AF6074B444}"/>
                </a:ext>
              </a:extLst>
            </p:cNvPr>
            <p:cNvGrpSpPr/>
            <p:nvPr/>
          </p:nvGrpSpPr>
          <p:grpSpPr>
            <a:xfrm>
              <a:off x="5631238" y="3983822"/>
              <a:ext cx="2833611" cy="1033089"/>
              <a:chOff x="5631238" y="5179070"/>
              <a:chExt cx="2833611" cy="1033089"/>
            </a:xfrm>
          </p:grpSpPr>
          <p:sp>
            <p:nvSpPr>
              <p:cNvPr id="20" name="爆炸形: 8 pt  19">
                <a:extLst>
                  <a:ext uri="{FF2B5EF4-FFF2-40B4-BE49-F238E27FC236}">
                    <a16:creationId xmlns:a16="http://schemas.microsoft.com/office/drawing/2014/main" id="{14B209F7-E451-0C08-CEB4-DA8CFE75699D}"/>
                  </a:ext>
                </a:extLst>
              </p:cNvPr>
              <p:cNvSpPr/>
              <p:nvPr/>
            </p:nvSpPr>
            <p:spPr>
              <a:xfrm>
                <a:off x="5631238" y="5179070"/>
                <a:ext cx="2833611" cy="1033089"/>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ED0015DA-9619-EACF-913E-7DA1007301DD}"/>
                  </a:ext>
                </a:extLst>
              </p:cNvPr>
              <p:cNvSpPr txBox="1"/>
              <p:nvPr/>
            </p:nvSpPr>
            <p:spPr>
              <a:xfrm>
                <a:off x="6063071" y="5472513"/>
                <a:ext cx="1932700" cy="369332"/>
              </a:xfrm>
              <a:prstGeom prst="rect">
                <a:avLst/>
              </a:prstGeom>
              <a:noFill/>
            </p:spPr>
            <p:txBody>
              <a:bodyPr wrap="square" rtlCol="0">
                <a:spAutoFit/>
              </a:bodyPr>
              <a:lstStyle/>
              <a:p>
                <a:r>
                  <a:rPr lang="zh-CN" altLang="en-US" b="1" dirty="0">
                    <a:solidFill>
                      <a:schemeClr val="bg1"/>
                    </a:solidFill>
                  </a:rPr>
                  <a:t>部分报文段丢失</a:t>
                </a:r>
              </a:p>
            </p:txBody>
          </p:sp>
        </p:grpSp>
        <p:grpSp>
          <p:nvGrpSpPr>
            <p:cNvPr id="55" name="组合 54">
              <a:extLst>
                <a:ext uri="{FF2B5EF4-FFF2-40B4-BE49-F238E27FC236}">
                  <a16:creationId xmlns:a16="http://schemas.microsoft.com/office/drawing/2014/main" id="{E5A2C44D-6F3D-18D6-D2BC-7136C629AA8A}"/>
                </a:ext>
              </a:extLst>
            </p:cNvPr>
            <p:cNvGrpSpPr/>
            <p:nvPr/>
          </p:nvGrpSpPr>
          <p:grpSpPr>
            <a:xfrm>
              <a:off x="1599096" y="4277265"/>
              <a:ext cx="1760695" cy="653382"/>
              <a:chOff x="5192328" y="5537549"/>
              <a:chExt cx="1760695" cy="653382"/>
            </a:xfrm>
          </p:grpSpPr>
          <p:sp>
            <p:nvSpPr>
              <p:cNvPr id="48" name="矩形: 折角 47">
                <a:extLst>
                  <a:ext uri="{FF2B5EF4-FFF2-40B4-BE49-F238E27FC236}">
                    <a16:creationId xmlns:a16="http://schemas.microsoft.com/office/drawing/2014/main" id="{DA227C0B-D3B6-12DD-7838-1BE88E53A448}"/>
                  </a:ext>
                </a:extLst>
              </p:cNvPr>
              <p:cNvSpPr/>
              <p:nvPr/>
            </p:nvSpPr>
            <p:spPr>
              <a:xfrm>
                <a:off x="5224077" y="5544600"/>
                <a:ext cx="1728946" cy="646331"/>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600" b="1" dirty="0">
                  <a:solidFill>
                    <a:schemeClr val="tx1"/>
                  </a:solidFill>
                  <a:latin typeface="Arial Narrow" panose="020B0606020202030204" pitchFamily="34" charset="0"/>
                </a:endParaRPr>
              </a:p>
            </p:txBody>
          </p:sp>
          <p:sp>
            <p:nvSpPr>
              <p:cNvPr id="54" name="文本框 53">
                <a:extLst>
                  <a:ext uri="{FF2B5EF4-FFF2-40B4-BE49-F238E27FC236}">
                    <a16:creationId xmlns:a16="http://schemas.microsoft.com/office/drawing/2014/main" id="{ACC6EDEF-EAB4-68EA-16AD-DC3A2AF52B9E}"/>
                  </a:ext>
                </a:extLst>
              </p:cNvPr>
              <p:cNvSpPr txBox="1"/>
              <p:nvPr/>
            </p:nvSpPr>
            <p:spPr>
              <a:xfrm>
                <a:off x="5192328" y="5537549"/>
                <a:ext cx="1728947" cy="646331"/>
              </a:xfrm>
              <a:prstGeom prst="rect">
                <a:avLst/>
              </a:prstGeom>
              <a:noFill/>
            </p:spPr>
            <p:txBody>
              <a:bodyPr wrap="square" rtlCol="0">
                <a:spAutoFit/>
              </a:bodyPr>
              <a:lstStyle/>
              <a:p>
                <a:r>
                  <a:rPr lang="en-US" altLang="zh-CN" b="1" dirty="0"/>
                  <a:t>cwnd=23+1=24</a:t>
                </a:r>
              </a:p>
              <a:p>
                <a:r>
                  <a:rPr lang="en-US" altLang="zh-CN" b="1" dirty="0"/>
                  <a:t>ssthresh=16</a:t>
                </a:r>
                <a:endParaRPr lang="zh-CN" altLang="en-US" b="1" dirty="0"/>
              </a:p>
            </p:txBody>
          </p:sp>
        </p:grpSp>
        <p:grpSp>
          <p:nvGrpSpPr>
            <p:cNvPr id="56" name="组合 55">
              <a:extLst>
                <a:ext uri="{FF2B5EF4-FFF2-40B4-BE49-F238E27FC236}">
                  <a16:creationId xmlns:a16="http://schemas.microsoft.com/office/drawing/2014/main" id="{E3DF017F-F746-0F03-94BA-4BA7D6C31A19}"/>
                </a:ext>
              </a:extLst>
            </p:cNvPr>
            <p:cNvGrpSpPr/>
            <p:nvPr/>
          </p:nvGrpSpPr>
          <p:grpSpPr>
            <a:xfrm>
              <a:off x="1609322" y="3367189"/>
              <a:ext cx="1760695" cy="653382"/>
              <a:chOff x="5192328" y="5537549"/>
              <a:chExt cx="1760695" cy="653382"/>
            </a:xfrm>
          </p:grpSpPr>
          <p:sp>
            <p:nvSpPr>
              <p:cNvPr id="57" name="矩形: 折角 56">
                <a:extLst>
                  <a:ext uri="{FF2B5EF4-FFF2-40B4-BE49-F238E27FC236}">
                    <a16:creationId xmlns:a16="http://schemas.microsoft.com/office/drawing/2014/main" id="{8542CBF5-42EB-92D7-9E2D-CE8E24C6E025}"/>
                  </a:ext>
                </a:extLst>
              </p:cNvPr>
              <p:cNvSpPr/>
              <p:nvPr/>
            </p:nvSpPr>
            <p:spPr>
              <a:xfrm>
                <a:off x="5224077" y="5544600"/>
                <a:ext cx="1728946" cy="646331"/>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600" b="1" dirty="0">
                  <a:solidFill>
                    <a:schemeClr val="tx1"/>
                  </a:solidFill>
                  <a:latin typeface="Arial Narrow" panose="020B0606020202030204" pitchFamily="34" charset="0"/>
                </a:endParaRPr>
              </a:p>
            </p:txBody>
          </p:sp>
          <p:sp>
            <p:nvSpPr>
              <p:cNvPr id="60" name="文本框 59">
                <a:extLst>
                  <a:ext uri="{FF2B5EF4-FFF2-40B4-BE49-F238E27FC236}">
                    <a16:creationId xmlns:a16="http://schemas.microsoft.com/office/drawing/2014/main" id="{C5B3A1C9-00D4-64DD-15C9-35C61296679B}"/>
                  </a:ext>
                </a:extLst>
              </p:cNvPr>
              <p:cNvSpPr txBox="1"/>
              <p:nvPr/>
            </p:nvSpPr>
            <p:spPr>
              <a:xfrm>
                <a:off x="5192328" y="5537549"/>
                <a:ext cx="1728947" cy="646331"/>
              </a:xfrm>
              <a:prstGeom prst="rect">
                <a:avLst/>
              </a:prstGeom>
              <a:noFill/>
            </p:spPr>
            <p:txBody>
              <a:bodyPr wrap="square" rtlCol="0">
                <a:spAutoFit/>
              </a:bodyPr>
              <a:lstStyle/>
              <a:p>
                <a:r>
                  <a:rPr lang="en-US" altLang="zh-CN" b="1" dirty="0"/>
                  <a:t>cwnd=17+1=18</a:t>
                </a:r>
              </a:p>
              <a:p>
                <a:r>
                  <a:rPr lang="en-US" altLang="zh-CN" b="1" dirty="0"/>
                  <a:t>ssthresh=16</a:t>
                </a:r>
                <a:endParaRPr lang="zh-CN" altLang="en-US" b="1" dirty="0"/>
              </a:p>
            </p:txBody>
          </p:sp>
        </p:grpSp>
        <p:grpSp>
          <p:nvGrpSpPr>
            <p:cNvPr id="65" name="组合 64">
              <a:extLst>
                <a:ext uri="{FF2B5EF4-FFF2-40B4-BE49-F238E27FC236}">
                  <a16:creationId xmlns:a16="http://schemas.microsoft.com/office/drawing/2014/main" id="{03A272C0-D124-4191-F310-2EC7332052BD}"/>
                </a:ext>
              </a:extLst>
            </p:cNvPr>
            <p:cNvGrpSpPr/>
            <p:nvPr/>
          </p:nvGrpSpPr>
          <p:grpSpPr>
            <a:xfrm>
              <a:off x="1611564" y="2183585"/>
              <a:ext cx="1760695" cy="653382"/>
              <a:chOff x="20372" y="2774708"/>
              <a:chExt cx="1760695" cy="653382"/>
            </a:xfrm>
          </p:grpSpPr>
          <p:sp>
            <p:nvSpPr>
              <p:cNvPr id="27" name="矩形 26">
                <a:extLst>
                  <a:ext uri="{FF2B5EF4-FFF2-40B4-BE49-F238E27FC236}">
                    <a16:creationId xmlns:a16="http://schemas.microsoft.com/office/drawing/2014/main" id="{BC9CB82B-F741-8C86-F713-295EA041DB69}"/>
                  </a:ext>
                </a:extLst>
              </p:cNvPr>
              <p:cNvSpPr/>
              <p:nvPr/>
            </p:nvSpPr>
            <p:spPr>
              <a:xfrm>
                <a:off x="704719" y="2844076"/>
                <a:ext cx="772576" cy="2095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组合 60">
                <a:extLst>
                  <a:ext uri="{FF2B5EF4-FFF2-40B4-BE49-F238E27FC236}">
                    <a16:creationId xmlns:a16="http://schemas.microsoft.com/office/drawing/2014/main" id="{274764E7-B478-5F89-6193-9953207B36C3}"/>
                  </a:ext>
                </a:extLst>
              </p:cNvPr>
              <p:cNvGrpSpPr/>
              <p:nvPr/>
            </p:nvGrpSpPr>
            <p:grpSpPr>
              <a:xfrm>
                <a:off x="20372" y="2774708"/>
                <a:ext cx="1760695" cy="653382"/>
                <a:chOff x="5192328" y="5537549"/>
                <a:chExt cx="1760695" cy="653382"/>
              </a:xfrm>
            </p:grpSpPr>
            <p:sp>
              <p:nvSpPr>
                <p:cNvPr id="63" name="矩形: 折角 62">
                  <a:extLst>
                    <a:ext uri="{FF2B5EF4-FFF2-40B4-BE49-F238E27FC236}">
                      <a16:creationId xmlns:a16="http://schemas.microsoft.com/office/drawing/2014/main" id="{CAAD3E62-4BF9-6C5F-B8E9-85A1C872F39E}"/>
                    </a:ext>
                  </a:extLst>
                </p:cNvPr>
                <p:cNvSpPr/>
                <p:nvPr/>
              </p:nvSpPr>
              <p:spPr>
                <a:xfrm>
                  <a:off x="5224077" y="5544600"/>
                  <a:ext cx="1728946" cy="646331"/>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600" b="1" dirty="0">
                    <a:solidFill>
                      <a:schemeClr val="tx1"/>
                    </a:solidFill>
                    <a:latin typeface="Arial Narrow" panose="020B0606020202030204" pitchFamily="34" charset="0"/>
                  </a:endParaRPr>
                </a:p>
              </p:txBody>
            </p:sp>
            <p:sp>
              <p:nvSpPr>
                <p:cNvPr id="64" name="文本框 63">
                  <a:extLst>
                    <a:ext uri="{FF2B5EF4-FFF2-40B4-BE49-F238E27FC236}">
                      <a16:creationId xmlns:a16="http://schemas.microsoft.com/office/drawing/2014/main" id="{D2DC69FB-BE5C-3590-C362-5C7B0E754A56}"/>
                    </a:ext>
                  </a:extLst>
                </p:cNvPr>
                <p:cNvSpPr txBox="1"/>
                <p:nvPr/>
              </p:nvSpPr>
              <p:spPr>
                <a:xfrm>
                  <a:off x="5192328" y="5537549"/>
                  <a:ext cx="1728947" cy="646331"/>
                </a:xfrm>
                <a:prstGeom prst="rect">
                  <a:avLst/>
                </a:prstGeom>
                <a:noFill/>
              </p:spPr>
              <p:txBody>
                <a:bodyPr wrap="square" rtlCol="0">
                  <a:spAutoFit/>
                </a:bodyPr>
                <a:lstStyle/>
                <a:p>
                  <a:r>
                    <a:rPr lang="en-US" altLang="zh-CN" b="1" dirty="0"/>
                    <a:t>cwnd=16+1=17</a:t>
                  </a:r>
                </a:p>
                <a:p>
                  <a:r>
                    <a:rPr lang="en-US" altLang="zh-CN" b="1" dirty="0"/>
                    <a:t>ssthresh=16</a:t>
                  </a:r>
                  <a:endParaRPr lang="zh-CN" altLang="en-US" b="1" dirty="0"/>
                </a:p>
              </p:txBody>
            </p:sp>
          </p:grpSp>
        </p:grpSp>
      </p:grpSp>
      <p:grpSp>
        <p:nvGrpSpPr>
          <p:cNvPr id="67" name="组合 66">
            <a:extLst>
              <a:ext uri="{FF2B5EF4-FFF2-40B4-BE49-F238E27FC236}">
                <a16:creationId xmlns:a16="http://schemas.microsoft.com/office/drawing/2014/main" id="{57E56C3B-A7F2-D950-2602-2884F8DECDAA}"/>
              </a:ext>
            </a:extLst>
          </p:cNvPr>
          <p:cNvGrpSpPr/>
          <p:nvPr/>
        </p:nvGrpSpPr>
        <p:grpSpPr>
          <a:xfrm>
            <a:off x="757593" y="2506750"/>
            <a:ext cx="853971" cy="3590293"/>
            <a:chOff x="888213" y="2560337"/>
            <a:chExt cx="853971" cy="3590293"/>
          </a:xfrm>
        </p:grpSpPr>
        <p:cxnSp>
          <p:nvCxnSpPr>
            <p:cNvPr id="68" name="连接符: 肘形 67">
              <a:extLst>
                <a:ext uri="{FF2B5EF4-FFF2-40B4-BE49-F238E27FC236}">
                  <a16:creationId xmlns:a16="http://schemas.microsoft.com/office/drawing/2014/main" id="{48F4569B-73E5-D879-19D2-A9C14F9F6587}"/>
                </a:ext>
              </a:extLst>
            </p:cNvPr>
            <p:cNvCxnSpPr>
              <a:cxnSpLocks/>
              <a:stCxn id="64" idx="1"/>
              <a:endCxn id="38" idx="1"/>
            </p:cNvCxnSpPr>
            <p:nvPr/>
          </p:nvCxnSpPr>
          <p:spPr>
            <a:xfrm rot="10800000" flipV="1">
              <a:off x="1729716" y="2560337"/>
              <a:ext cx="12468" cy="3590293"/>
            </a:xfrm>
            <a:prstGeom prst="bentConnector3">
              <a:avLst>
                <a:gd name="adj1" fmla="val 51814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6BFFC5CC-6078-2650-4F0F-4102DEF2A30A}"/>
                </a:ext>
              </a:extLst>
            </p:cNvPr>
            <p:cNvSpPr txBox="1"/>
            <p:nvPr/>
          </p:nvSpPr>
          <p:spPr>
            <a:xfrm>
              <a:off x="888213" y="3911662"/>
              <a:ext cx="405697" cy="1200329"/>
            </a:xfrm>
            <a:prstGeom prst="rect">
              <a:avLst/>
            </a:prstGeom>
            <a:solidFill>
              <a:schemeClr val="bg1"/>
            </a:solidFill>
          </p:spPr>
          <p:txBody>
            <a:bodyPr wrap="square" rtlCol="0">
              <a:spAutoFit/>
            </a:bodyPr>
            <a:lstStyle/>
            <a:p>
              <a:r>
                <a:rPr lang="zh-CN" altLang="en-US" b="1" dirty="0">
                  <a:latin typeface="+mn-ea"/>
                </a:rPr>
                <a:t>拥</a:t>
              </a:r>
              <a:endParaRPr lang="en-US" altLang="zh-CN" b="1" dirty="0">
                <a:latin typeface="+mn-ea"/>
              </a:endParaRPr>
            </a:p>
            <a:p>
              <a:r>
                <a:rPr lang="zh-CN" altLang="en-US" b="1" dirty="0">
                  <a:latin typeface="+mn-ea"/>
                </a:rPr>
                <a:t>塞</a:t>
              </a:r>
              <a:endParaRPr lang="en-US" altLang="zh-CN" b="1" dirty="0">
                <a:latin typeface="+mn-ea"/>
              </a:endParaRPr>
            </a:p>
            <a:p>
              <a:r>
                <a:rPr lang="zh-CN" altLang="en-US" b="1" dirty="0">
                  <a:latin typeface="+mn-ea"/>
                </a:rPr>
                <a:t>避</a:t>
              </a:r>
              <a:endParaRPr lang="en-US" altLang="zh-CN" b="1" dirty="0">
                <a:latin typeface="+mn-ea"/>
              </a:endParaRPr>
            </a:p>
            <a:p>
              <a:r>
                <a:rPr lang="zh-CN" altLang="en-US" b="1" dirty="0">
                  <a:latin typeface="+mn-ea"/>
                </a:rPr>
                <a:t>免</a:t>
              </a:r>
            </a:p>
          </p:txBody>
        </p:sp>
      </p:grpSp>
    </p:spTree>
    <p:custDataLst>
      <p:tags r:id="rId1"/>
    </p:custDataLst>
    <p:extLst>
      <p:ext uri="{BB962C8B-B14F-4D97-AF65-F5344CB8AC3E}">
        <p14:creationId xmlns:p14="http://schemas.microsoft.com/office/powerpoint/2010/main" val="22786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49" presetClass="entr" presetSubtype="0" decel="10000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p:cTn id="21" dur="500" fill="hold"/>
                                        <p:tgtEl>
                                          <p:spTgt spid="39"/>
                                        </p:tgtEl>
                                        <p:attrNameLst>
                                          <p:attrName>ppt_w</p:attrName>
                                        </p:attrNameLst>
                                      </p:cBhvr>
                                      <p:tavLst>
                                        <p:tav tm="0">
                                          <p:val>
                                            <p:fltVal val="0"/>
                                          </p:val>
                                        </p:tav>
                                        <p:tav tm="100000">
                                          <p:val>
                                            <p:strVal val="#ppt_w"/>
                                          </p:val>
                                        </p:tav>
                                      </p:tavLst>
                                    </p:anim>
                                    <p:anim calcmode="lin" valueType="num">
                                      <p:cBhvr>
                                        <p:cTn id="22" dur="500" fill="hold"/>
                                        <p:tgtEl>
                                          <p:spTgt spid="39"/>
                                        </p:tgtEl>
                                        <p:attrNameLst>
                                          <p:attrName>ppt_h</p:attrName>
                                        </p:attrNameLst>
                                      </p:cBhvr>
                                      <p:tavLst>
                                        <p:tav tm="0">
                                          <p:val>
                                            <p:fltVal val="0"/>
                                          </p:val>
                                        </p:tav>
                                        <p:tav tm="100000">
                                          <p:val>
                                            <p:strVal val="#ppt_h"/>
                                          </p:val>
                                        </p:tav>
                                      </p:tavLst>
                                    </p:anim>
                                    <p:anim calcmode="lin" valueType="num">
                                      <p:cBhvr>
                                        <p:cTn id="23" dur="500" fill="hold"/>
                                        <p:tgtEl>
                                          <p:spTgt spid="39"/>
                                        </p:tgtEl>
                                        <p:attrNameLst>
                                          <p:attrName>style.rotation</p:attrName>
                                        </p:attrNameLst>
                                      </p:cBhvr>
                                      <p:tavLst>
                                        <p:tav tm="0">
                                          <p:val>
                                            <p:fltVal val="360"/>
                                          </p:val>
                                        </p:tav>
                                        <p:tav tm="100000">
                                          <p:val>
                                            <p:fltVal val="0"/>
                                          </p:val>
                                        </p:tav>
                                      </p:tavLst>
                                    </p:anim>
                                    <p:animEffect transition="in" filter="fade">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wipe(up)">
                                      <p:cBhvr>
                                        <p:cTn id="29"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89E7B28-DE40-CA28-2530-5032E46B842F}"/>
              </a:ext>
            </a:extLst>
          </p:cNvPr>
          <p:cNvSpPr txBox="1"/>
          <p:nvPr/>
        </p:nvSpPr>
        <p:spPr>
          <a:xfrm>
            <a:off x="183250" y="2459027"/>
            <a:ext cx="1632116" cy="646331"/>
          </a:xfrm>
          <a:prstGeom prst="rect">
            <a:avLst/>
          </a:prstGeom>
          <a:noFill/>
        </p:spPr>
        <p:txBody>
          <a:bodyPr wrap="square" rtlCol="0">
            <a:spAutoFit/>
          </a:bodyPr>
          <a:lstStyle/>
          <a:p>
            <a:r>
              <a:rPr lang="zh-CN" altLang="en-US" b="1" dirty="0"/>
              <a:t>之后改用</a:t>
            </a:r>
            <a:endParaRPr lang="en-US" altLang="zh-CN" b="1" dirty="0"/>
          </a:p>
          <a:p>
            <a:r>
              <a:rPr lang="zh-CN" altLang="en-US" b="1" dirty="0"/>
              <a:t>慢开始算法</a:t>
            </a:r>
          </a:p>
        </p:txBody>
      </p:sp>
      <p:grpSp>
        <p:nvGrpSpPr>
          <p:cNvPr id="141" name="组合 140">
            <a:extLst>
              <a:ext uri="{FF2B5EF4-FFF2-40B4-BE49-F238E27FC236}">
                <a16:creationId xmlns:a16="http://schemas.microsoft.com/office/drawing/2014/main" id="{1F704C4F-8724-9EFA-768A-E8C3C7683D8C}"/>
              </a:ext>
            </a:extLst>
          </p:cNvPr>
          <p:cNvGrpSpPr/>
          <p:nvPr/>
        </p:nvGrpSpPr>
        <p:grpSpPr>
          <a:xfrm>
            <a:off x="416519" y="1183232"/>
            <a:ext cx="1349086" cy="923330"/>
            <a:chOff x="416519" y="1183232"/>
            <a:chExt cx="1349086" cy="923330"/>
          </a:xfrm>
        </p:grpSpPr>
        <p:sp>
          <p:nvSpPr>
            <p:cNvPr id="32" name="矩形: 折角 31">
              <a:extLst>
                <a:ext uri="{FF2B5EF4-FFF2-40B4-BE49-F238E27FC236}">
                  <a16:creationId xmlns:a16="http://schemas.microsoft.com/office/drawing/2014/main" id="{224A13A6-8AF6-DA92-621D-95C16022CC9F}"/>
                </a:ext>
              </a:extLst>
            </p:cNvPr>
            <p:cNvSpPr/>
            <p:nvPr/>
          </p:nvSpPr>
          <p:spPr>
            <a:xfrm>
              <a:off x="436967" y="1244870"/>
              <a:ext cx="1308190" cy="81253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600" b="1" dirty="0">
                <a:solidFill>
                  <a:schemeClr val="tx1"/>
                </a:solidFill>
                <a:latin typeface="Arial Narrow" panose="020B0606020202030204" pitchFamily="34" charset="0"/>
              </a:endParaRPr>
            </a:p>
          </p:txBody>
        </p:sp>
        <p:sp>
          <p:nvSpPr>
            <p:cNvPr id="62" name="文本框 61">
              <a:extLst>
                <a:ext uri="{FF2B5EF4-FFF2-40B4-BE49-F238E27FC236}">
                  <a16:creationId xmlns:a16="http://schemas.microsoft.com/office/drawing/2014/main" id="{0BD6450B-6293-2783-7C35-C05D1FF83A17}"/>
                </a:ext>
              </a:extLst>
            </p:cNvPr>
            <p:cNvSpPr txBox="1"/>
            <p:nvPr/>
          </p:nvSpPr>
          <p:spPr>
            <a:xfrm>
              <a:off x="416519" y="1183232"/>
              <a:ext cx="1349086" cy="923330"/>
            </a:xfrm>
            <a:prstGeom prst="rect">
              <a:avLst/>
            </a:prstGeom>
            <a:noFill/>
          </p:spPr>
          <p:txBody>
            <a:bodyPr wrap="square">
              <a:spAutoFit/>
            </a:bodyPr>
            <a:lstStyle/>
            <a:p>
              <a:r>
                <a:rPr lang="en-US" altLang="zh-CN" sz="1800" b="1" dirty="0">
                  <a:solidFill>
                    <a:schemeClr val="tx1"/>
                  </a:solidFill>
                  <a:latin typeface="Arial Narrow" panose="020B0606020202030204" pitchFamily="34" charset="0"/>
                </a:rPr>
                <a:t>cwnd=1</a:t>
              </a:r>
            </a:p>
            <a:p>
              <a:r>
                <a:rPr lang="en-US" altLang="zh-CN" sz="1800" b="1" dirty="0">
                  <a:solidFill>
                    <a:schemeClr val="tx1"/>
                  </a:solidFill>
                  <a:latin typeface="Arial Narrow" panose="020B0606020202030204" pitchFamily="34" charset="0"/>
                </a:rPr>
                <a:t>ssthresh=16</a:t>
              </a:r>
            </a:p>
            <a:p>
              <a:r>
                <a:rPr lang="en-US" altLang="zh-CN" sz="1800" b="1" dirty="0">
                  <a:solidFill>
                    <a:schemeClr val="tx1"/>
                  </a:solidFill>
                  <a:latin typeface="Arial Narrow" panose="020B0606020202030204" pitchFamily="34" charset="0"/>
                </a:rPr>
                <a:t>swnd=cwnd</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p>
          </p:txBody>
        </p:sp>
      </p:grpSp>
      <p:sp>
        <p:nvSpPr>
          <p:cNvPr id="11" name="文本框 10">
            <a:extLst>
              <a:ext uri="{FF2B5EF4-FFF2-40B4-BE49-F238E27FC236}">
                <a16:creationId xmlns:a16="http://schemas.microsoft.com/office/drawing/2014/main" id="{42E8173D-ECCB-5EA2-645A-2CC11B7703D3}"/>
              </a:ext>
            </a:extLst>
          </p:cNvPr>
          <p:cNvSpPr txBox="1"/>
          <p:nvPr/>
        </p:nvSpPr>
        <p:spPr>
          <a:xfrm>
            <a:off x="3748226" y="767058"/>
            <a:ext cx="3398196" cy="369332"/>
          </a:xfrm>
          <a:prstGeom prst="rect">
            <a:avLst/>
          </a:prstGeom>
          <a:noFill/>
        </p:spPr>
        <p:txBody>
          <a:bodyPr wrap="square" rtlCol="0">
            <a:spAutoFit/>
          </a:bodyPr>
          <a:lstStyle/>
          <a:p>
            <a:r>
              <a:rPr lang="en-US" altLang="zh-CN" b="1" dirty="0"/>
              <a:t>—— </a:t>
            </a:r>
            <a:r>
              <a:rPr lang="zh-CN" altLang="en-US" b="1" dirty="0"/>
              <a:t>慢开始算法和拥塞避免算法</a:t>
            </a:r>
          </a:p>
        </p:txBody>
      </p:sp>
      <p:grpSp>
        <p:nvGrpSpPr>
          <p:cNvPr id="44" name="组合 43">
            <a:extLst>
              <a:ext uri="{FF2B5EF4-FFF2-40B4-BE49-F238E27FC236}">
                <a16:creationId xmlns:a16="http://schemas.microsoft.com/office/drawing/2014/main" id="{3592D3FD-E9AB-C555-C1DE-C70D7C803017}"/>
              </a:ext>
            </a:extLst>
          </p:cNvPr>
          <p:cNvGrpSpPr/>
          <p:nvPr/>
        </p:nvGrpSpPr>
        <p:grpSpPr>
          <a:xfrm>
            <a:off x="1985559" y="1183232"/>
            <a:ext cx="8222593" cy="654939"/>
            <a:chOff x="2109652" y="1548985"/>
            <a:chExt cx="8222593" cy="654939"/>
          </a:xfrm>
        </p:grpSpPr>
        <p:pic>
          <p:nvPicPr>
            <p:cNvPr id="30" name="图形 29">
              <a:extLst>
                <a:ext uri="{FF2B5EF4-FFF2-40B4-BE49-F238E27FC236}">
                  <a16:creationId xmlns:a16="http://schemas.microsoft.com/office/drawing/2014/main" id="{3B560503-06A8-58C3-8FC4-5C385D1850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64489" y="1548985"/>
              <a:ext cx="677140" cy="654939"/>
            </a:xfrm>
            <a:prstGeom prst="rect">
              <a:avLst/>
            </a:prstGeom>
          </p:spPr>
        </p:pic>
        <p:pic>
          <p:nvPicPr>
            <p:cNvPr id="40" name="图形 39">
              <a:extLst>
                <a:ext uri="{FF2B5EF4-FFF2-40B4-BE49-F238E27FC236}">
                  <a16:creationId xmlns:a16="http://schemas.microsoft.com/office/drawing/2014/main" id="{71D73548-C742-A51D-AD2B-1610D6620C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50372" y="1548985"/>
              <a:ext cx="677140" cy="654939"/>
            </a:xfrm>
            <a:prstGeom prst="rect">
              <a:avLst/>
            </a:prstGeom>
          </p:spPr>
        </p:pic>
        <p:sp>
          <p:nvSpPr>
            <p:cNvPr id="41" name="文本框 40">
              <a:extLst>
                <a:ext uri="{FF2B5EF4-FFF2-40B4-BE49-F238E27FC236}">
                  <a16:creationId xmlns:a16="http://schemas.microsoft.com/office/drawing/2014/main" id="{B132A93B-9274-6570-D684-64EBF39E7890}"/>
                </a:ext>
              </a:extLst>
            </p:cNvPr>
            <p:cNvSpPr txBox="1"/>
            <p:nvPr/>
          </p:nvSpPr>
          <p:spPr>
            <a:xfrm>
              <a:off x="2109652" y="1701553"/>
              <a:ext cx="1404257" cy="369332"/>
            </a:xfrm>
            <a:prstGeom prst="rect">
              <a:avLst/>
            </a:prstGeom>
            <a:noFill/>
          </p:spPr>
          <p:txBody>
            <a:bodyPr wrap="square" rtlCol="0">
              <a:spAutoFit/>
            </a:bodyPr>
            <a:lstStyle/>
            <a:p>
              <a:r>
                <a:rPr lang="en-US" altLang="zh-CN" b="1" dirty="0"/>
                <a:t>TCP</a:t>
              </a:r>
              <a:r>
                <a:rPr lang="zh-CN" altLang="en-US" b="1" dirty="0"/>
                <a:t>发送方</a:t>
              </a:r>
            </a:p>
          </p:txBody>
        </p:sp>
        <p:sp>
          <p:nvSpPr>
            <p:cNvPr id="42" name="文本框 41">
              <a:extLst>
                <a:ext uri="{FF2B5EF4-FFF2-40B4-BE49-F238E27FC236}">
                  <a16:creationId xmlns:a16="http://schemas.microsoft.com/office/drawing/2014/main" id="{05E74326-34E0-817D-A944-D758F382F46A}"/>
                </a:ext>
              </a:extLst>
            </p:cNvPr>
            <p:cNvSpPr txBox="1"/>
            <p:nvPr/>
          </p:nvSpPr>
          <p:spPr>
            <a:xfrm>
              <a:off x="8927988" y="1701553"/>
              <a:ext cx="1404257" cy="369332"/>
            </a:xfrm>
            <a:prstGeom prst="rect">
              <a:avLst/>
            </a:prstGeom>
            <a:noFill/>
          </p:spPr>
          <p:txBody>
            <a:bodyPr wrap="square" rtlCol="0">
              <a:spAutoFit/>
            </a:bodyPr>
            <a:lstStyle/>
            <a:p>
              <a:r>
                <a:rPr lang="en-US" altLang="zh-CN" b="1" dirty="0"/>
                <a:t>TCP</a:t>
              </a:r>
              <a:r>
                <a:rPr lang="zh-CN" altLang="en-US" b="1" dirty="0"/>
                <a:t>接收方</a:t>
              </a:r>
            </a:p>
          </p:txBody>
        </p:sp>
      </p:grpSp>
      <p:grpSp>
        <p:nvGrpSpPr>
          <p:cNvPr id="45" name="组合 44">
            <a:extLst>
              <a:ext uri="{FF2B5EF4-FFF2-40B4-BE49-F238E27FC236}">
                <a16:creationId xmlns:a16="http://schemas.microsoft.com/office/drawing/2014/main" id="{0E843E78-19DC-C9B4-7F97-194B5C83D566}"/>
              </a:ext>
            </a:extLst>
          </p:cNvPr>
          <p:cNvGrpSpPr/>
          <p:nvPr/>
        </p:nvGrpSpPr>
        <p:grpSpPr>
          <a:xfrm>
            <a:off x="3839306" y="1264488"/>
            <a:ext cx="4265202" cy="447400"/>
            <a:chOff x="7431047" y="3028251"/>
            <a:chExt cx="3367172" cy="447400"/>
          </a:xfrm>
        </p:grpSpPr>
        <p:sp>
          <p:nvSpPr>
            <p:cNvPr id="46" name="圆柱体 45">
              <a:extLst>
                <a:ext uri="{FF2B5EF4-FFF2-40B4-BE49-F238E27FC236}">
                  <a16:creationId xmlns:a16="http://schemas.microsoft.com/office/drawing/2014/main" id="{770AFAB9-3C96-BDF8-C20E-A2B1D13FCE9A}"/>
                </a:ext>
              </a:extLst>
            </p:cNvPr>
            <p:cNvSpPr/>
            <p:nvPr/>
          </p:nvSpPr>
          <p:spPr>
            <a:xfrm rot="16200000">
              <a:off x="8890933" y="1568365"/>
              <a:ext cx="447400" cy="336717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0D0679F2-01CC-55E0-C35D-7A0CCC1EF5AC}"/>
                </a:ext>
              </a:extLst>
            </p:cNvPr>
            <p:cNvSpPr txBox="1"/>
            <p:nvPr/>
          </p:nvSpPr>
          <p:spPr>
            <a:xfrm>
              <a:off x="8536672" y="3059668"/>
              <a:ext cx="1161506" cy="369332"/>
            </a:xfrm>
            <a:prstGeom prst="rect">
              <a:avLst/>
            </a:prstGeom>
            <a:noFill/>
          </p:spPr>
          <p:txBody>
            <a:bodyPr wrap="square" rtlCol="0">
              <a:spAutoFit/>
            </a:bodyPr>
            <a:lstStyle/>
            <a:p>
              <a:pPr algn="ctr"/>
              <a:r>
                <a:rPr lang="en-US" altLang="zh-CN" b="1" dirty="0">
                  <a:solidFill>
                    <a:schemeClr val="bg1"/>
                  </a:solidFill>
                </a:rPr>
                <a:t>TCP</a:t>
              </a:r>
              <a:r>
                <a:rPr lang="zh-CN" altLang="en-US" b="1" dirty="0">
                  <a:solidFill>
                    <a:schemeClr val="bg1"/>
                  </a:solidFill>
                </a:rPr>
                <a:t>连接</a:t>
              </a:r>
            </a:p>
          </p:txBody>
        </p:sp>
      </p:grpSp>
      <p:grpSp>
        <p:nvGrpSpPr>
          <p:cNvPr id="51" name="组合 50">
            <a:extLst>
              <a:ext uri="{FF2B5EF4-FFF2-40B4-BE49-F238E27FC236}">
                <a16:creationId xmlns:a16="http://schemas.microsoft.com/office/drawing/2014/main" id="{AA9CBBAC-2D78-C2DC-F363-A5859CB94686}"/>
              </a:ext>
            </a:extLst>
          </p:cNvPr>
          <p:cNvGrpSpPr/>
          <p:nvPr/>
        </p:nvGrpSpPr>
        <p:grpSpPr>
          <a:xfrm>
            <a:off x="3478966" y="1838171"/>
            <a:ext cx="5043055" cy="4600729"/>
            <a:chOff x="3478966" y="1838171"/>
            <a:chExt cx="5043055" cy="4600729"/>
          </a:xfrm>
        </p:grpSpPr>
        <p:cxnSp>
          <p:nvCxnSpPr>
            <p:cNvPr id="49" name="直接连接符 48">
              <a:extLst>
                <a:ext uri="{FF2B5EF4-FFF2-40B4-BE49-F238E27FC236}">
                  <a16:creationId xmlns:a16="http://schemas.microsoft.com/office/drawing/2014/main" id="{D258C44F-25B5-F6E5-CFB3-A5264C60C382}"/>
                </a:ext>
              </a:extLst>
            </p:cNvPr>
            <p:cNvCxnSpPr>
              <a:stCxn id="30" idx="2"/>
            </p:cNvCxnSpPr>
            <p:nvPr/>
          </p:nvCxnSpPr>
          <p:spPr>
            <a:xfrm>
              <a:off x="3478966" y="1838171"/>
              <a:ext cx="0" cy="460072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C8AD0A0E-6DEC-BDE5-8C1B-B752307855D2}"/>
                </a:ext>
              </a:extLst>
            </p:cNvPr>
            <p:cNvCxnSpPr/>
            <p:nvPr/>
          </p:nvCxnSpPr>
          <p:spPr>
            <a:xfrm>
              <a:off x="8522021" y="1838171"/>
              <a:ext cx="0" cy="460072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D09D5734-4A79-DE7A-723E-DC47D5BD57EF}"/>
              </a:ext>
            </a:extLst>
          </p:cNvPr>
          <p:cNvGrpSpPr/>
          <p:nvPr/>
        </p:nvGrpSpPr>
        <p:grpSpPr>
          <a:xfrm>
            <a:off x="1599096" y="2045191"/>
            <a:ext cx="1817868" cy="998796"/>
            <a:chOff x="1599096" y="5428464"/>
            <a:chExt cx="1817868" cy="998796"/>
          </a:xfrm>
        </p:grpSpPr>
        <p:sp>
          <p:nvSpPr>
            <p:cNvPr id="26" name="文本框 25">
              <a:extLst>
                <a:ext uri="{FF2B5EF4-FFF2-40B4-BE49-F238E27FC236}">
                  <a16:creationId xmlns:a16="http://schemas.microsoft.com/office/drawing/2014/main" id="{62930A1A-C085-FEF1-1826-7201220B1715}"/>
                </a:ext>
              </a:extLst>
            </p:cNvPr>
            <p:cNvSpPr txBox="1"/>
            <p:nvPr/>
          </p:nvSpPr>
          <p:spPr>
            <a:xfrm>
              <a:off x="1630846" y="5428464"/>
              <a:ext cx="1786118" cy="369332"/>
            </a:xfrm>
            <a:prstGeom prst="rect">
              <a:avLst/>
            </a:prstGeom>
            <a:noFill/>
          </p:spPr>
          <p:txBody>
            <a:bodyPr wrap="square" rtlCol="0">
              <a:spAutoFit/>
            </a:bodyPr>
            <a:lstStyle/>
            <a:p>
              <a:r>
                <a:rPr lang="zh-CN" altLang="en-US" b="1" dirty="0">
                  <a:solidFill>
                    <a:schemeClr val="accent1">
                      <a:lumMod val="75000"/>
                    </a:schemeClr>
                  </a:solidFill>
                </a:rPr>
                <a:t>重传计时器超时</a:t>
              </a:r>
            </a:p>
          </p:txBody>
        </p:sp>
        <p:grpSp>
          <p:nvGrpSpPr>
            <p:cNvPr id="39" name="组合 38">
              <a:extLst>
                <a:ext uri="{FF2B5EF4-FFF2-40B4-BE49-F238E27FC236}">
                  <a16:creationId xmlns:a16="http://schemas.microsoft.com/office/drawing/2014/main" id="{4A7964B6-D4FF-E2BD-60AE-950A2394888F}"/>
                </a:ext>
              </a:extLst>
            </p:cNvPr>
            <p:cNvGrpSpPr/>
            <p:nvPr/>
          </p:nvGrpSpPr>
          <p:grpSpPr>
            <a:xfrm>
              <a:off x="1599096" y="5773878"/>
              <a:ext cx="1760695" cy="653382"/>
              <a:chOff x="1775443" y="5773878"/>
              <a:chExt cx="1760695" cy="653382"/>
            </a:xfrm>
          </p:grpSpPr>
          <p:sp>
            <p:nvSpPr>
              <p:cNvPr id="37" name="矩形: 折角 36">
                <a:extLst>
                  <a:ext uri="{FF2B5EF4-FFF2-40B4-BE49-F238E27FC236}">
                    <a16:creationId xmlns:a16="http://schemas.microsoft.com/office/drawing/2014/main" id="{99E9206C-7508-FB83-57B9-66E7D9726621}"/>
                  </a:ext>
                </a:extLst>
              </p:cNvPr>
              <p:cNvSpPr/>
              <p:nvPr/>
            </p:nvSpPr>
            <p:spPr>
              <a:xfrm>
                <a:off x="1807192" y="5780929"/>
                <a:ext cx="1728946" cy="646331"/>
              </a:xfrm>
              <a:prstGeom prst="foldedCorne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600" b="1" dirty="0">
                  <a:solidFill>
                    <a:schemeClr val="tx1"/>
                  </a:solidFill>
                  <a:latin typeface="Arial Narrow" panose="020B0606020202030204" pitchFamily="34" charset="0"/>
                </a:endParaRPr>
              </a:p>
            </p:txBody>
          </p:sp>
          <p:sp>
            <p:nvSpPr>
              <p:cNvPr id="38" name="文本框 37">
                <a:extLst>
                  <a:ext uri="{FF2B5EF4-FFF2-40B4-BE49-F238E27FC236}">
                    <a16:creationId xmlns:a16="http://schemas.microsoft.com/office/drawing/2014/main" id="{2BC73E2C-E941-EC8D-1921-52FEB1242C2A}"/>
                  </a:ext>
                </a:extLst>
              </p:cNvPr>
              <p:cNvSpPr txBox="1"/>
              <p:nvPr/>
            </p:nvSpPr>
            <p:spPr>
              <a:xfrm>
                <a:off x="1775443" y="5773878"/>
                <a:ext cx="1728947" cy="646331"/>
              </a:xfrm>
              <a:prstGeom prst="rect">
                <a:avLst/>
              </a:prstGeom>
              <a:noFill/>
            </p:spPr>
            <p:txBody>
              <a:bodyPr wrap="square" rtlCol="0">
                <a:spAutoFit/>
              </a:bodyPr>
              <a:lstStyle/>
              <a:p>
                <a:r>
                  <a:rPr lang="en-US" altLang="zh-CN" b="1" dirty="0">
                    <a:solidFill>
                      <a:schemeClr val="bg1"/>
                    </a:solidFill>
                  </a:rPr>
                  <a:t>cwnd=1</a:t>
                </a:r>
              </a:p>
              <a:p>
                <a:r>
                  <a:rPr lang="en-US" altLang="zh-CN" b="1" dirty="0">
                    <a:solidFill>
                      <a:schemeClr val="bg1"/>
                    </a:solidFill>
                  </a:rPr>
                  <a:t>ssthresh=24/2=2</a:t>
                </a:r>
                <a:endParaRPr lang="zh-CN" altLang="en-US" b="1" dirty="0">
                  <a:solidFill>
                    <a:schemeClr val="bg1"/>
                  </a:solidFill>
                </a:endParaRPr>
              </a:p>
            </p:txBody>
          </p:sp>
        </p:grpSp>
      </p:grpSp>
      <p:grpSp>
        <p:nvGrpSpPr>
          <p:cNvPr id="79" name="组合 78">
            <a:extLst>
              <a:ext uri="{FF2B5EF4-FFF2-40B4-BE49-F238E27FC236}">
                <a16:creationId xmlns:a16="http://schemas.microsoft.com/office/drawing/2014/main" id="{6C9F2123-A951-63B4-9FA3-F90C82F5B3D7}"/>
              </a:ext>
            </a:extLst>
          </p:cNvPr>
          <p:cNvGrpSpPr/>
          <p:nvPr/>
        </p:nvGrpSpPr>
        <p:grpSpPr>
          <a:xfrm>
            <a:off x="810850" y="3214844"/>
            <a:ext cx="5589761" cy="3155229"/>
            <a:chOff x="810850" y="3214844"/>
            <a:chExt cx="5589761" cy="3155229"/>
          </a:xfrm>
        </p:grpSpPr>
        <p:grpSp>
          <p:nvGrpSpPr>
            <p:cNvPr id="77" name="组合 76">
              <a:extLst>
                <a:ext uri="{FF2B5EF4-FFF2-40B4-BE49-F238E27FC236}">
                  <a16:creationId xmlns:a16="http://schemas.microsoft.com/office/drawing/2014/main" id="{FCA286DE-4C63-0F2E-961A-29E1E4D16B70}"/>
                </a:ext>
              </a:extLst>
            </p:cNvPr>
            <p:cNvGrpSpPr/>
            <p:nvPr/>
          </p:nvGrpSpPr>
          <p:grpSpPr>
            <a:xfrm>
              <a:off x="810850" y="3214844"/>
              <a:ext cx="2548941" cy="3155229"/>
              <a:chOff x="810850" y="3214844"/>
              <a:chExt cx="2548941" cy="3155229"/>
            </a:xfrm>
          </p:grpSpPr>
          <p:sp>
            <p:nvSpPr>
              <p:cNvPr id="36" name="矩形: 折角 35">
                <a:extLst>
                  <a:ext uri="{FF2B5EF4-FFF2-40B4-BE49-F238E27FC236}">
                    <a16:creationId xmlns:a16="http://schemas.microsoft.com/office/drawing/2014/main" id="{FD94B391-90F9-CD55-0F32-44C88B8D2411}"/>
                  </a:ext>
                </a:extLst>
              </p:cNvPr>
              <p:cNvSpPr/>
              <p:nvPr/>
            </p:nvSpPr>
            <p:spPr>
              <a:xfrm>
                <a:off x="1614970" y="5723742"/>
                <a:ext cx="1728946" cy="646331"/>
              </a:xfrm>
              <a:prstGeom prst="foldedCorner">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600" b="1" dirty="0">
                  <a:solidFill>
                    <a:schemeClr val="tx1"/>
                  </a:solidFill>
                  <a:latin typeface="Arial Narrow" panose="020B0606020202030204" pitchFamily="34" charset="0"/>
                </a:endParaRPr>
              </a:p>
            </p:txBody>
          </p:sp>
          <p:grpSp>
            <p:nvGrpSpPr>
              <p:cNvPr id="76" name="组合 75">
                <a:extLst>
                  <a:ext uri="{FF2B5EF4-FFF2-40B4-BE49-F238E27FC236}">
                    <a16:creationId xmlns:a16="http://schemas.microsoft.com/office/drawing/2014/main" id="{D8E9A313-214A-6B82-ADDC-2C4CA08D4436}"/>
                  </a:ext>
                </a:extLst>
              </p:cNvPr>
              <p:cNvGrpSpPr/>
              <p:nvPr/>
            </p:nvGrpSpPr>
            <p:grpSpPr>
              <a:xfrm>
                <a:off x="810850" y="3214844"/>
                <a:ext cx="2548941" cy="3148178"/>
                <a:chOff x="810850" y="3214844"/>
                <a:chExt cx="2548941" cy="3148178"/>
              </a:xfrm>
            </p:grpSpPr>
            <p:grpSp>
              <p:nvGrpSpPr>
                <p:cNvPr id="24" name="组合 23">
                  <a:extLst>
                    <a:ext uri="{FF2B5EF4-FFF2-40B4-BE49-F238E27FC236}">
                      <a16:creationId xmlns:a16="http://schemas.microsoft.com/office/drawing/2014/main" id="{6E0F56B2-7006-36A0-744E-E0D32E596FC4}"/>
                    </a:ext>
                  </a:extLst>
                </p:cNvPr>
                <p:cNvGrpSpPr/>
                <p:nvPr/>
              </p:nvGrpSpPr>
              <p:grpSpPr>
                <a:xfrm>
                  <a:off x="1599096" y="3214844"/>
                  <a:ext cx="1760695" cy="653382"/>
                  <a:chOff x="1599096" y="4277265"/>
                  <a:chExt cx="1760695" cy="653382"/>
                </a:xfrm>
              </p:grpSpPr>
              <p:sp>
                <p:nvSpPr>
                  <p:cNvPr id="22" name="矩形: 折角 21">
                    <a:extLst>
                      <a:ext uri="{FF2B5EF4-FFF2-40B4-BE49-F238E27FC236}">
                        <a16:creationId xmlns:a16="http://schemas.microsoft.com/office/drawing/2014/main" id="{35400D8E-4A0B-ECC6-5FD2-4A8B08040D39}"/>
                      </a:ext>
                    </a:extLst>
                  </p:cNvPr>
                  <p:cNvSpPr/>
                  <p:nvPr/>
                </p:nvSpPr>
                <p:spPr>
                  <a:xfrm>
                    <a:off x="1630845" y="4284316"/>
                    <a:ext cx="1728946" cy="646331"/>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600" b="1" dirty="0">
                      <a:solidFill>
                        <a:schemeClr val="tx1"/>
                      </a:solidFill>
                      <a:latin typeface="Arial Narrow" panose="020B0606020202030204" pitchFamily="34" charset="0"/>
                    </a:endParaRPr>
                  </a:p>
                </p:txBody>
              </p:sp>
              <p:sp>
                <p:nvSpPr>
                  <p:cNvPr id="23" name="文本框 22">
                    <a:extLst>
                      <a:ext uri="{FF2B5EF4-FFF2-40B4-BE49-F238E27FC236}">
                        <a16:creationId xmlns:a16="http://schemas.microsoft.com/office/drawing/2014/main" id="{7B12751F-F21D-1EBE-4B25-1AFCC8A5FBE6}"/>
                      </a:ext>
                    </a:extLst>
                  </p:cNvPr>
                  <p:cNvSpPr txBox="1"/>
                  <p:nvPr/>
                </p:nvSpPr>
                <p:spPr>
                  <a:xfrm>
                    <a:off x="1599096" y="4277265"/>
                    <a:ext cx="1728947" cy="646331"/>
                  </a:xfrm>
                  <a:prstGeom prst="rect">
                    <a:avLst/>
                  </a:prstGeom>
                  <a:noFill/>
                </p:spPr>
                <p:txBody>
                  <a:bodyPr wrap="square" rtlCol="0">
                    <a:spAutoFit/>
                  </a:bodyPr>
                  <a:lstStyle/>
                  <a:p>
                    <a:r>
                      <a:rPr lang="en-US" altLang="zh-CN" b="1" dirty="0"/>
                      <a:t>cwnd=2</a:t>
                    </a:r>
                  </a:p>
                  <a:p>
                    <a:r>
                      <a:rPr lang="en-US" altLang="zh-CN" b="1" dirty="0"/>
                      <a:t>ssthresh=12</a:t>
                    </a:r>
                    <a:endParaRPr lang="zh-CN" altLang="en-US" b="1" dirty="0"/>
                  </a:p>
                </p:txBody>
              </p:sp>
            </p:grpSp>
            <p:grpSp>
              <p:nvGrpSpPr>
                <p:cNvPr id="25" name="组合 24">
                  <a:extLst>
                    <a:ext uri="{FF2B5EF4-FFF2-40B4-BE49-F238E27FC236}">
                      <a16:creationId xmlns:a16="http://schemas.microsoft.com/office/drawing/2014/main" id="{57E3A072-E1DD-928E-5D2F-CE65F6DB999F}"/>
                    </a:ext>
                  </a:extLst>
                </p:cNvPr>
                <p:cNvGrpSpPr/>
                <p:nvPr/>
              </p:nvGrpSpPr>
              <p:grpSpPr>
                <a:xfrm>
                  <a:off x="1583221" y="4049314"/>
                  <a:ext cx="1760695" cy="653382"/>
                  <a:chOff x="1599096" y="4277265"/>
                  <a:chExt cx="1760695" cy="653382"/>
                </a:xfrm>
              </p:grpSpPr>
              <p:sp>
                <p:nvSpPr>
                  <p:cNvPr id="28" name="矩形: 折角 27">
                    <a:extLst>
                      <a:ext uri="{FF2B5EF4-FFF2-40B4-BE49-F238E27FC236}">
                        <a16:creationId xmlns:a16="http://schemas.microsoft.com/office/drawing/2014/main" id="{4DE6513E-6193-D13B-69D1-D57339D0463A}"/>
                      </a:ext>
                    </a:extLst>
                  </p:cNvPr>
                  <p:cNvSpPr/>
                  <p:nvPr/>
                </p:nvSpPr>
                <p:spPr>
                  <a:xfrm>
                    <a:off x="1630845" y="4284316"/>
                    <a:ext cx="1728946" cy="646331"/>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600" b="1" dirty="0">
                      <a:solidFill>
                        <a:schemeClr val="tx1"/>
                      </a:solidFill>
                      <a:latin typeface="Arial Narrow" panose="020B0606020202030204" pitchFamily="34" charset="0"/>
                    </a:endParaRPr>
                  </a:p>
                </p:txBody>
              </p:sp>
              <p:sp>
                <p:nvSpPr>
                  <p:cNvPr id="29" name="文本框 28">
                    <a:extLst>
                      <a:ext uri="{FF2B5EF4-FFF2-40B4-BE49-F238E27FC236}">
                        <a16:creationId xmlns:a16="http://schemas.microsoft.com/office/drawing/2014/main" id="{13D07CEA-1276-B91C-BF61-CB9EF2D1DC8F}"/>
                      </a:ext>
                    </a:extLst>
                  </p:cNvPr>
                  <p:cNvSpPr txBox="1"/>
                  <p:nvPr/>
                </p:nvSpPr>
                <p:spPr>
                  <a:xfrm>
                    <a:off x="1599096" y="4277265"/>
                    <a:ext cx="1728947" cy="646331"/>
                  </a:xfrm>
                  <a:prstGeom prst="rect">
                    <a:avLst/>
                  </a:prstGeom>
                  <a:noFill/>
                </p:spPr>
                <p:txBody>
                  <a:bodyPr wrap="square" rtlCol="0">
                    <a:spAutoFit/>
                  </a:bodyPr>
                  <a:lstStyle/>
                  <a:p>
                    <a:r>
                      <a:rPr lang="en-US" altLang="zh-CN" b="1" dirty="0"/>
                      <a:t>cwnd=4</a:t>
                    </a:r>
                  </a:p>
                  <a:p>
                    <a:r>
                      <a:rPr lang="en-US" altLang="zh-CN" b="1" dirty="0"/>
                      <a:t>ssthresh=12</a:t>
                    </a:r>
                    <a:endParaRPr lang="zh-CN" altLang="en-US" b="1" dirty="0"/>
                  </a:p>
                </p:txBody>
              </p:sp>
            </p:grpSp>
            <p:grpSp>
              <p:nvGrpSpPr>
                <p:cNvPr id="31" name="组合 30">
                  <a:extLst>
                    <a:ext uri="{FF2B5EF4-FFF2-40B4-BE49-F238E27FC236}">
                      <a16:creationId xmlns:a16="http://schemas.microsoft.com/office/drawing/2014/main" id="{C0AAB4B8-9DCA-30D7-727B-E82930AFD75A}"/>
                    </a:ext>
                  </a:extLst>
                </p:cNvPr>
                <p:cNvGrpSpPr/>
                <p:nvPr/>
              </p:nvGrpSpPr>
              <p:grpSpPr>
                <a:xfrm>
                  <a:off x="1583221" y="4876733"/>
                  <a:ext cx="1760695" cy="653382"/>
                  <a:chOff x="1599096" y="4277265"/>
                  <a:chExt cx="1760695" cy="653382"/>
                </a:xfrm>
              </p:grpSpPr>
              <p:sp>
                <p:nvSpPr>
                  <p:cNvPr id="33" name="矩形: 折角 32">
                    <a:extLst>
                      <a:ext uri="{FF2B5EF4-FFF2-40B4-BE49-F238E27FC236}">
                        <a16:creationId xmlns:a16="http://schemas.microsoft.com/office/drawing/2014/main" id="{92924769-1ADC-9EC1-1860-729CBF729ED2}"/>
                      </a:ext>
                    </a:extLst>
                  </p:cNvPr>
                  <p:cNvSpPr/>
                  <p:nvPr/>
                </p:nvSpPr>
                <p:spPr>
                  <a:xfrm>
                    <a:off x="1630845" y="4284316"/>
                    <a:ext cx="1728946" cy="646331"/>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600" b="1" dirty="0">
                      <a:solidFill>
                        <a:schemeClr val="tx1"/>
                      </a:solidFill>
                      <a:latin typeface="Arial Narrow" panose="020B0606020202030204" pitchFamily="34" charset="0"/>
                    </a:endParaRPr>
                  </a:p>
                </p:txBody>
              </p:sp>
              <p:sp>
                <p:nvSpPr>
                  <p:cNvPr id="34" name="文本框 33">
                    <a:extLst>
                      <a:ext uri="{FF2B5EF4-FFF2-40B4-BE49-F238E27FC236}">
                        <a16:creationId xmlns:a16="http://schemas.microsoft.com/office/drawing/2014/main" id="{45001B35-712E-C8AF-1863-DC581484CD26}"/>
                      </a:ext>
                    </a:extLst>
                  </p:cNvPr>
                  <p:cNvSpPr txBox="1"/>
                  <p:nvPr/>
                </p:nvSpPr>
                <p:spPr>
                  <a:xfrm>
                    <a:off x="1599096" y="4277265"/>
                    <a:ext cx="1728947" cy="646331"/>
                  </a:xfrm>
                  <a:prstGeom prst="rect">
                    <a:avLst/>
                  </a:prstGeom>
                  <a:noFill/>
                </p:spPr>
                <p:txBody>
                  <a:bodyPr wrap="square" rtlCol="0">
                    <a:spAutoFit/>
                  </a:bodyPr>
                  <a:lstStyle/>
                  <a:p>
                    <a:r>
                      <a:rPr lang="en-US" altLang="zh-CN" b="1" dirty="0"/>
                      <a:t>cwnd=8</a:t>
                    </a:r>
                  </a:p>
                  <a:p>
                    <a:r>
                      <a:rPr lang="en-US" altLang="zh-CN" b="1" dirty="0"/>
                      <a:t>ssthresh=12</a:t>
                    </a:r>
                    <a:endParaRPr lang="zh-CN" altLang="en-US" b="1" dirty="0"/>
                  </a:p>
                </p:txBody>
              </p:sp>
            </p:grpSp>
            <p:sp>
              <p:nvSpPr>
                <p:cNvPr id="43" name="文本框 42">
                  <a:extLst>
                    <a:ext uri="{FF2B5EF4-FFF2-40B4-BE49-F238E27FC236}">
                      <a16:creationId xmlns:a16="http://schemas.microsoft.com/office/drawing/2014/main" id="{D7FE9EE5-90F4-5537-7581-97E310237EC8}"/>
                    </a:ext>
                  </a:extLst>
                </p:cNvPr>
                <p:cNvSpPr txBox="1"/>
                <p:nvPr/>
              </p:nvSpPr>
              <p:spPr>
                <a:xfrm>
                  <a:off x="1583221" y="5716691"/>
                  <a:ext cx="1728947" cy="646331"/>
                </a:xfrm>
                <a:prstGeom prst="rect">
                  <a:avLst/>
                </a:prstGeom>
                <a:noFill/>
              </p:spPr>
              <p:txBody>
                <a:bodyPr wrap="square" rtlCol="0">
                  <a:spAutoFit/>
                </a:bodyPr>
                <a:lstStyle/>
                <a:p>
                  <a:r>
                    <a:rPr lang="en-US" altLang="zh-CN" b="1" dirty="0"/>
                    <a:t>cwnd=12</a:t>
                  </a:r>
                </a:p>
                <a:p>
                  <a:r>
                    <a:rPr lang="en-US" altLang="zh-CN" b="1" dirty="0"/>
                    <a:t>ssthresh=12</a:t>
                  </a:r>
                  <a:endParaRPr lang="zh-CN" altLang="en-US" b="1" dirty="0"/>
                </a:p>
              </p:txBody>
            </p:sp>
            <p:grpSp>
              <p:nvGrpSpPr>
                <p:cNvPr id="70" name="组合 69">
                  <a:extLst>
                    <a:ext uri="{FF2B5EF4-FFF2-40B4-BE49-F238E27FC236}">
                      <a16:creationId xmlns:a16="http://schemas.microsoft.com/office/drawing/2014/main" id="{FC7C8101-CD42-76DD-DE58-A4B60576612B}"/>
                    </a:ext>
                  </a:extLst>
                </p:cNvPr>
                <p:cNvGrpSpPr/>
                <p:nvPr/>
              </p:nvGrpSpPr>
              <p:grpSpPr>
                <a:xfrm>
                  <a:off x="810850" y="3538009"/>
                  <a:ext cx="788247" cy="2501847"/>
                  <a:chOff x="888213" y="3156277"/>
                  <a:chExt cx="788247" cy="2501847"/>
                </a:xfrm>
              </p:grpSpPr>
              <p:cxnSp>
                <p:nvCxnSpPr>
                  <p:cNvPr id="71" name="连接符: 肘形 70">
                    <a:extLst>
                      <a:ext uri="{FF2B5EF4-FFF2-40B4-BE49-F238E27FC236}">
                        <a16:creationId xmlns:a16="http://schemas.microsoft.com/office/drawing/2014/main" id="{50EF01B5-2E89-C88A-D73C-AB585B7F022B}"/>
                      </a:ext>
                    </a:extLst>
                  </p:cNvPr>
                  <p:cNvCxnSpPr>
                    <a:cxnSpLocks/>
                    <a:stCxn id="23" idx="1"/>
                    <a:endCxn id="43" idx="1"/>
                  </p:cNvCxnSpPr>
                  <p:nvPr/>
                </p:nvCxnSpPr>
                <p:spPr>
                  <a:xfrm rot="10800000" flipV="1">
                    <a:off x="1660585" y="3156277"/>
                    <a:ext cx="15875" cy="2501847"/>
                  </a:xfrm>
                  <a:prstGeom prst="bentConnector3">
                    <a:avLst>
                      <a:gd name="adj1" fmla="val 3679427"/>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39514314-BCDC-DF25-3D74-E05B35CB1D8B}"/>
                      </a:ext>
                    </a:extLst>
                  </p:cNvPr>
                  <p:cNvSpPr txBox="1"/>
                  <p:nvPr/>
                </p:nvSpPr>
                <p:spPr>
                  <a:xfrm>
                    <a:off x="888213" y="3911662"/>
                    <a:ext cx="405697" cy="923330"/>
                  </a:xfrm>
                  <a:prstGeom prst="rect">
                    <a:avLst/>
                  </a:prstGeom>
                  <a:solidFill>
                    <a:schemeClr val="bg1"/>
                  </a:solidFill>
                </p:spPr>
                <p:txBody>
                  <a:bodyPr wrap="square" rtlCol="0">
                    <a:spAutoFit/>
                  </a:bodyPr>
                  <a:lstStyle/>
                  <a:p>
                    <a:r>
                      <a:rPr lang="zh-CN" altLang="en-US" b="1" dirty="0">
                        <a:latin typeface="+mn-ea"/>
                      </a:rPr>
                      <a:t>慢</a:t>
                    </a:r>
                    <a:endParaRPr lang="en-US" altLang="zh-CN" b="1" dirty="0">
                      <a:latin typeface="+mn-ea"/>
                    </a:endParaRPr>
                  </a:p>
                  <a:p>
                    <a:r>
                      <a:rPr lang="zh-CN" altLang="en-US" b="1" dirty="0">
                        <a:latin typeface="+mn-ea"/>
                      </a:rPr>
                      <a:t>开</a:t>
                    </a:r>
                    <a:endParaRPr lang="en-US" altLang="zh-CN" b="1" dirty="0">
                      <a:latin typeface="+mn-ea"/>
                    </a:endParaRPr>
                  </a:p>
                  <a:p>
                    <a:r>
                      <a:rPr lang="zh-CN" altLang="en-US" b="1" dirty="0">
                        <a:latin typeface="+mn-ea"/>
                      </a:rPr>
                      <a:t>始</a:t>
                    </a:r>
                  </a:p>
                </p:txBody>
              </p:sp>
            </p:grpSp>
          </p:grpSp>
        </p:grpSp>
        <p:sp>
          <p:nvSpPr>
            <p:cNvPr id="78" name="文本框 77">
              <a:extLst>
                <a:ext uri="{FF2B5EF4-FFF2-40B4-BE49-F238E27FC236}">
                  <a16:creationId xmlns:a16="http://schemas.microsoft.com/office/drawing/2014/main" id="{0DF503A4-86AA-9314-8809-EB5FAF471034}"/>
                </a:ext>
              </a:extLst>
            </p:cNvPr>
            <p:cNvSpPr txBox="1"/>
            <p:nvPr/>
          </p:nvSpPr>
          <p:spPr>
            <a:xfrm>
              <a:off x="5938946" y="4578917"/>
              <a:ext cx="461665" cy="352284"/>
            </a:xfrm>
            <a:prstGeom prst="rect">
              <a:avLst/>
            </a:prstGeom>
            <a:noFill/>
          </p:spPr>
          <p:txBody>
            <a:bodyPr vert="eaVert" wrap="square" rtlCol="0">
              <a:spAutoFit/>
            </a:bodyPr>
            <a:lstStyle/>
            <a:p>
              <a:pPr algn="ctr"/>
              <a:r>
                <a:rPr lang="en-US" altLang="zh-CN" b="1" dirty="0"/>
                <a:t>…</a:t>
              </a:r>
              <a:endParaRPr lang="zh-CN" altLang="en-US" b="1" dirty="0"/>
            </a:p>
          </p:txBody>
        </p:sp>
      </p:grpSp>
    </p:spTree>
    <p:custDataLst>
      <p:tags r:id="rId1"/>
    </p:custDataLst>
    <p:extLst>
      <p:ext uri="{BB962C8B-B14F-4D97-AF65-F5344CB8AC3E}">
        <p14:creationId xmlns:p14="http://schemas.microsoft.com/office/powerpoint/2010/main" val="401752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2"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p:tgtEl>
                                          <p:spTgt spid="7"/>
                                        </p:tgtEl>
                                        <p:attrNameLst>
                                          <p:attrName>ppt_x</p:attrName>
                                        </p:attrNameLst>
                                      </p:cBhvr>
                                      <p:tavLst>
                                        <p:tav tm="0">
                                          <p:val>
                                            <p:strVal val="#ppt_x+#ppt_w*1.125000"/>
                                          </p:val>
                                        </p:tav>
                                        <p:tav tm="100000">
                                          <p:val>
                                            <p:strVal val="#ppt_x"/>
                                          </p:val>
                                        </p:tav>
                                      </p:tavLst>
                                    </p:anim>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79"/>
                                        </p:tgtEl>
                                        <p:attrNameLst>
                                          <p:attrName>style.visibility</p:attrName>
                                        </p:attrNameLst>
                                      </p:cBhvr>
                                      <p:to>
                                        <p:strVal val="visible"/>
                                      </p:to>
                                    </p:set>
                                    <p:animEffect transition="in" filter="wipe(up)">
                                      <p:cBhvr>
                                        <p:cTn id="20" dur="1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89E7B28-DE40-CA28-2530-5032E46B842F}"/>
              </a:ext>
            </a:extLst>
          </p:cNvPr>
          <p:cNvSpPr txBox="1"/>
          <p:nvPr/>
        </p:nvSpPr>
        <p:spPr>
          <a:xfrm>
            <a:off x="117939" y="2459027"/>
            <a:ext cx="1632116" cy="646331"/>
          </a:xfrm>
          <a:prstGeom prst="rect">
            <a:avLst/>
          </a:prstGeom>
          <a:noFill/>
        </p:spPr>
        <p:txBody>
          <a:bodyPr wrap="square" rtlCol="0">
            <a:spAutoFit/>
          </a:bodyPr>
          <a:lstStyle/>
          <a:p>
            <a:r>
              <a:rPr lang="zh-CN" altLang="en-US" b="1" dirty="0"/>
              <a:t>之后改用</a:t>
            </a:r>
            <a:endParaRPr lang="en-US" altLang="zh-CN" b="1" dirty="0"/>
          </a:p>
          <a:p>
            <a:r>
              <a:rPr lang="zh-CN" altLang="en-US" b="1" dirty="0"/>
              <a:t>拥塞避免算法</a:t>
            </a:r>
          </a:p>
        </p:txBody>
      </p:sp>
      <p:grpSp>
        <p:nvGrpSpPr>
          <p:cNvPr id="141" name="组合 140">
            <a:extLst>
              <a:ext uri="{FF2B5EF4-FFF2-40B4-BE49-F238E27FC236}">
                <a16:creationId xmlns:a16="http://schemas.microsoft.com/office/drawing/2014/main" id="{1F704C4F-8724-9EFA-768A-E8C3C7683D8C}"/>
              </a:ext>
            </a:extLst>
          </p:cNvPr>
          <p:cNvGrpSpPr/>
          <p:nvPr/>
        </p:nvGrpSpPr>
        <p:grpSpPr>
          <a:xfrm>
            <a:off x="416519" y="1183232"/>
            <a:ext cx="1349086" cy="923330"/>
            <a:chOff x="416519" y="1183232"/>
            <a:chExt cx="1349086" cy="923330"/>
          </a:xfrm>
        </p:grpSpPr>
        <p:sp>
          <p:nvSpPr>
            <p:cNvPr id="32" name="矩形: 折角 31">
              <a:extLst>
                <a:ext uri="{FF2B5EF4-FFF2-40B4-BE49-F238E27FC236}">
                  <a16:creationId xmlns:a16="http://schemas.microsoft.com/office/drawing/2014/main" id="{224A13A6-8AF6-DA92-621D-95C16022CC9F}"/>
                </a:ext>
              </a:extLst>
            </p:cNvPr>
            <p:cNvSpPr/>
            <p:nvPr/>
          </p:nvSpPr>
          <p:spPr>
            <a:xfrm>
              <a:off x="436967" y="1244870"/>
              <a:ext cx="1308190" cy="81253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600" b="1" dirty="0">
                <a:solidFill>
                  <a:schemeClr val="tx1"/>
                </a:solidFill>
                <a:latin typeface="Arial Narrow" panose="020B0606020202030204" pitchFamily="34" charset="0"/>
              </a:endParaRPr>
            </a:p>
          </p:txBody>
        </p:sp>
        <p:sp>
          <p:nvSpPr>
            <p:cNvPr id="62" name="文本框 61">
              <a:extLst>
                <a:ext uri="{FF2B5EF4-FFF2-40B4-BE49-F238E27FC236}">
                  <a16:creationId xmlns:a16="http://schemas.microsoft.com/office/drawing/2014/main" id="{0BD6450B-6293-2783-7C35-C05D1FF83A17}"/>
                </a:ext>
              </a:extLst>
            </p:cNvPr>
            <p:cNvSpPr txBox="1"/>
            <p:nvPr/>
          </p:nvSpPr>
          <p:spPr>
            <a:xfrm>
              <a:off x="416519" y="1183232"/>
              <a:ext cx="1349086" cy="923330"/>
            </a:xfrm>
            <a:prstGeom prst="rect">
              <a:avLst/>
            </a:prstGeom>
            <a:noFill/>
          </p:spPr>
          <p:txBody>
            <a:bodyPr wrap="square">
              <a:spAutoFit/>
            </a:bodyPr>
            <a:lstStyle/>
            <a:p>
              <a:r>
                <a:rPr lang="en-US" altLang="zh-CN" sz="1800" b="1" dirty="0">
                  <a:solidFill>
                    <a:schemeClr val="tx1"/>
                  </a:solidFill>
                  <a:latin typeface="Arial Narrow" panose="020B0606020202030204" pitchFamily="34" charset="0"/>
                </a:rPr>
                <a:t>cwnd=1</a:t>
              </a:r>
            </a:p>
            <a:p>
              <a:r>
                <a:rPr lang="en-US" altLang="zh-CN" sz="1800" b="1" dirty="0">
                  <a:solidFill>
                    <a:schemeClr val="tx1"/>
                  </a:solidFill>
                  <a:latin typeface="Arial Narrow" panose="020B0606020202030204" pitchFamily="34" charset="0"/>
                </a:rPr>
                <a:t>ssthresh=16</a:t>
              </a:r>
            </a:p>
            <a:p>
              <a:r>
                <a:rPr lang="en-US" altLang="zh-CN" sz="1800" b="1" dirty="0">
                  <a:solidFill>
                    <a:schemeClr val="tx1"/>
                  </a:solidFill>
                  <a:latin typeface="Arial Narrow" panose="020B0606020202030204" pitchFamily="34" charset="0"/>
                </a:rPr>
                <a:t>swnd=cwnd</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p>
          </p:txBody>
        </p:sp>
      </p:grpSp>
      <p:sp>
        <p:nvSpPr>
          <p:cNvPr id="11" name="文本框 10">
            <a:extLst>
              <a:ext uri="{FF2B5EF4-FFF2-40B4-BE49-F238E27FC236}">
                <a16:creationId xmlns:a16="http://schemas.microsoft.com/office/drawing/2014/main" id="{42E8173D-ECCB-5EA2-645A-2CC11B7703D3}"/>
              </a:ext>
            </a:extLst>
          </p:cNvPr>
          <p:cNvSpPr txBox="1"/>
          <p:nvPr/>
        </p:nvSpPr>
        <p:spPr>
          <a:xfrm>
            <a:off x="3748226" y="767058"/>
            <a:ext cx="3398196" cy="369332"/>
          </a:xfrm>
          <a:prstGeom prst="rect">
            <a:avLst/>
          </a:prstGeom>
          <a:noFill/>
        </p:spPr>
        <p:txBody>
          <a:bodyPr wrap="square" rtlCol="0">
            <a:spAutoFit/>
          </a:bodyPr>
          <a:lstStyle/>
          <a:p>
            <a:r>
              <a:rPr lang="en-US" altLang="zh-CN" b="1" dirty="0"/>
              <a:t>—— </a:t>
            </a:r>
            <a:r>
              <a:rPr lang="zh-CN" altLang="en-US" b="1" dirty="0"/>
              <a:t>慢开始算法和拥塞避免算法</a:t>
            </a:r>
          </a:p>
        </p:txBody>
      </p:sp>
      <p:grpSp>
        <p:nvGrpSpPr>
          <p:cNvPr id="44" name="组合 43">
            <a:extLst>
              <a:ext uri="{FF2B5EF4-FFF2-40B4-BE49-F238E27FC236}">
                <a16:creationId xmlns:a16="http://schemas.microsoft.com/office/drawing/2014/main" id="{3592D3FD-E9AB-C555-C1DE-C70D7C803017}"/>
              </a:ext>
            </a:extLst>
          </p:cNvPr>
          <p:cNvGrpSpPr/>
          <p:nvPr/>
        </p:nvGrpSpPr>
        <p:grpSpPr>
          <a:xfrm>
            <a:off x="1985559" y="1183232"/>
            <a:ext cx="8222593" cy="654939"/>
            <a:chOff x="2109652" y="1548985"/>
            <a:chExt cx="8222593" cy="654939"/>
          </a:xfrm>
        </p:grpSpPr>
        <p:pic>
          <p:nvPicPr>
            <p:cNvPr id="30" name="图形 29">
              <a:extLst>
                <a:ext uri="{FF2B5EF4-FFF2-40B4-BE49-F238E27FC236}">
                  <a16:creationId xmlns:a16="http://schemas.microsoft.com/office/drawing/2014/main" id="{3B560503-06A8-58C3-8FC4-5C385D1850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64489" y="1548985"/>
              <a:ext cx="677140" cy="654939"/>
            </a:xfrm>
            <a:prstGeom prst="rect">
              <a:avLst/>
            </a:prstGeom>
          </p:spPr>
        </p:pic>
        <p:pic>
          <p:nvPicPr>
            <p:cNvPr id="40" name="图形 39">
              <a:extLst>
                <a:ext uri="{FF2B5EF4-FFF2-40B4-BE49-F238E27FC236}">
                  <a16:creationId xmlns:a16="http://schemas.microsoft.com/office/drawing/2014/main" id="{71D73548-C742-A51D-AD2B-1610D6620C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50372" y="1548985"/>
              <a:ext cx="677140" cy="654939"/>
            </a:xfrm>
            <a:prstGeom prst="rect">
              <a:avLst/>
            </a:prstGeom>
          </p:spPr>
        </p:pic>
        <p:sp>
          <p:nvSpPr>
            <p:cNvPr id="41" name="文本框 40">
              <a:extLst>
                <a:ext uri="{FF2B5EF4-FFF2-40B4-BE49-F238E27FC236}">
                  <a16:creationId xmlns:a16="http://schemas.microsoft.com/office/drawing/2014/main" id="{B132A93B-9274-6570-D684-64EBF39E7890}"/>
                </a:ext>
              </a:extLst>
            </p:cNvPr>
            <p:cNvSpPr txBox="1"/>
            <p:nvPr/>
          </p:nvSpPr>
          <p:spPr>
            <a:xfrm>
              <a:off x="2109652" y="1701553"/>
              <a:ext cx="1404257" cy="369332"/>
            </a:xfrm>
            <a:prstGeom prst="rect">
              <a:avLst/>
            </a:prstGeom>
            <a:noFill/>
          </p:spPr>
          <p:txBody>
            <a:bodyPr wrap="square" rtlCol="0">
              <a:spAutoFit/>
            </a:bodyPr>
            <a:lstStyle/>
            <a:p>
              <a:r>
                <a:rPr lang="en-US" altLang="zh-CN" b="1" dirty="0"/>
                <a:t>TCP</a:t>
              </a:r>
              <a:r>
                <a:rPr lang="zh-CN" altLang="en-US" b="1" dirty="0"/>
                <a:t>发送方</a:t>
              </a:r>
            </a:p>
          </p:txBody>
        </p:sp>
        <p:sp>
          <p:nvSpPr>
            <p:cNvPr id="42" name="文本框 41">
              <a:extLst>
                <a:ext uri="{FF2B5EF4-FFF2-40B4-BE49-F238E27FC236}">
                  <a16:creationId xmlns:a16="http://schemas.microsoft.com/office/drawing/2014/main" id="{05E74326-34E0-817D-A944-D758F382F46A}"/>
                </a:ext>
              </a:extLst>
            </p:cNvPr>
            <p:cNvSpPr txBox="1"/>
            <p:nvPr/>
          </p:nvSpPr>
          <p:spPr>
            <a:xfrm>
              <a:off x="8927988" y="1701553"/>
              <a:ext cx="1404257" cy="369332"/>
            </a:xfrm>
            <a:prstGeom prst="rect">
              <a:avLst/>
            </a:prstGeom>
            <a:noFill/>
          </p:spPr>
          <p:txBody>
            <a:bodyPr wrap="square" rtlCol="0">
              <a:spAutoFit/>
            </a:bodyPr>
            <a:lstStyle/>
            <a:p>
              <a:r>
                <a:rPr lang="en-US" altLang="zh-CN" b="1" dirty="0"/>
                <a:t>TCP</a:t>
              </a:r>
              <a:r>
                <a:rPr lang="zh-CN" altLang="en-US" b="1" dirty="0"/>
                <a:t>接收方</a:t>
              </a:r>
            </a:p>
          </p:txBody>
        </p:sp>
      </p:grpSp>
      <p:grpSp>
        <p:nvGrpSpPr>
          <p:cNvPr id="45" name="组合 44">
            <a:extLst>
              <a:ext uri="{FF2B5EF4-FFF2-40B4-BE49-F238E27FC236}">
                <a16:creationId xmlns:a16="http://schemas.microsoft.com/office/drawing/2014/main" id="{0E843E78-19DC-C9B4-7F97-194B5C83D566}"/>
              </a:ext>
            </a:extLst>
          </p:cNvPr>
          <p:cNvGrpSpPr/>
          <p:nvPr/>
        </p:nvGrpSpPr>
        <p:grpSpPr>
          <a:xfrm>
            <a:off x="3839306" y="1264488"/>
            <a:ext cx="4265202" cy="447400"/>
            <a:chOff x="7431047" y="3028251"/>
            <a:chExt cx="3367172" cy="447400"/>
          </a:xfrm>
        </p:grpSpPr>
        <p:sp>
          <p:nvSpPr>
            <p:cNvPr id="46" name="圆柱体 45">
              <a:extLst>
                <a:ext uri="{FF2B5EF4-FFF2-40B4-BE49-F238E27FC236}">
                  <a16:creationId xmlns:a16="http://schemas.microsoft.com/office/drawing/2014/main" id="{770AFAB9-3C96-BDF8-C20E-A2B1D13FCE9A}"/>
                </a:ext>
              </a:extLst>
            </p:cNvPr>
            <p:cNvSpPr/>
            <p:nvPr/>
          </p:nvSpPr>
          <p:spPr>
            <a:xfrm rot="16200000">
              <a:off x="8890933" y="1568365"/>
              <a:ext cx="447400" cy="336717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0D0679F2-01CC-55E0-C35D-7A0CCC1EF5AC}"/>
                </a:ext>
              </a:extLst>
            </p:cNvPr>
            <p:cNvSpPr txBox="1"/>
            <p:nvPr/>
          </p:nvSpPr>
          <p:spPr>
            <a:xfrm>
              <a:off x="8536672" y="3059668"/>
              <a:ext cx="1161506" cy="369332"/>
            </a:xfrm>
            <a:prstGeom prst="rect">
              <a:avLst/>
            </a:prstGeom>
            <a:noFill/>
          </p:spPr>
          <p:txBody>
            <a:bodyPr wrap="square" rtlCol="0">
              <a:spAutoFit/>
            </a:bodyPr>
            <a:lstStyle/>
            <a:p>
              <a:pPr algn="ctr"/>
              <a:r>
                <a:rPr lang="en-US" altLang="zh-CN" b="1" dirty="0">
                  <a:solidFill>
                    <a:schemeClr val="bg1"/>
                  </a:solidFill>
                </a:rPr>
                <a:t>TCP</a:t>
              </a:r>
              <a:r>
                <a:rPr lang="zh-CN" altLang="en-US" b="1" dirty="0">
                  <a:solidFill>
                    <a:schemeClr val="bg1"/>
                  </a:solidFill>
                </a:rPr>
                <a:t>连接</a:t>
              </a:r>
            </a:p>
          </p:txBody>
        </p:sp>
      </p:grpSp>
      <p:grpSp>
        <p:nvGrpSpPr>
          <p:cNvPr id="51" name="组合 50">
            <a:extLst>
              <a:ext uri="{FF2B5EF4-FFF2-40B4-BE49-F238E27FC236}">
                <a16:creationId xmlns:a16="http://schemas.microsoft.com/office/drawing/2014/main" id="{AA9CBBAC-2D78-C2DC-F363-A5859CB94686}"/>
              </a:ext>
            </a:extLst>
          </p:cNvPr>
          <p:cNvGrpSpPr/>
          <p:nvPr/>
        </p:nvGrpSpPr>
        <p:grpSpPr>
          <a:xfrm>
            <a:off x="3478966" y="1838171"/>
            <a:ext cx="5043055" cy="4600729"/>
            <a:chOff x="3478966" y="1838171"/>
            <a:chExt cx="5043055" cy="4600729"/>
          </a:xfrm>
        </p:grpSpPr>
        <p:cxnSp>
          <p:nvCxnSpPr>
            <p:cNvPr id="49" name="直接连接符 48">
              <a:extLst>
                <a:ext uri="{FF2B5EF4-FFF2-40B4-BE49-F238E27FC236}">
                  <a16:creationId xmlns:a16="http://schemas.microsoft.com/office/drawing/2014/main" id="{D258C44F-25B5-F6E5-CFB3-A5264C60C382}"/>
                </a:ext>
              </a:extLst>
            </p:cNvPr>
            <p:cNvCxnSpPr>
              <a:stCxn id="30" idx="2"/>
            </p:cNvCxnSpPr>
            <p:nvPr/>
          </p:nvCxnSpPr>
          <p:spPr>
            <a:xfrm>
              <a:off x="3478966" y="1838171"/>
              <a:ext cx="0" cy="460072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C8AD0A0E-6DEC-BDE5-8C1B-B752307855D2}"/>
                </a:ext>
              </a:extLst>
            </p:cNvPr>
            <p:cNvCxnSpPr/>
            <p:nvPr/>
          </p:nvCxnSpPr>
          <p:spPr>
            <a:xfrm>
              <a:off x="8522021" y="1838171"/>
              <a:ext cx="0" cy="460072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E23738B0-2C2D-BF90-F5F7-43719DF3A8CC}"/>
              </a:ext>
            </a:extLst>
          </p:cNvPr>
          <p:cNvGrpSpPr/>
          <p:nvPr/>
        </p:nvGrpSpPr>
        <p:grpSpPr>
          <a:xfrm>
            <a:off x="1629121" y="2451976"/>
            <a:ext cx="1760695" cy="653382"/>
            <a:chOff x="1583221" y="5716691"/>
            <a:chExt cx="1760695" cy="653382"/>
          </a:xfrm>
        </p:grpSpPr>
        <p:sp>
          <p:nvSpPr>
            <p:cNvPr id="9" name="矩形: 折角 8">
              <a:extLst>
                <a:ext uri="{FF2B5EF4-FFF2-40B4-BE49-F238E27FC236}">
                  <a16:creationId xmlns:a16="http://schemas.microsoft.com/office/drawing/2014/main" id="{70B6C648-0A68-44A4-51C8-AD09FA357152}"/>
                </a:ext>
              </a:extLst>
            </p:cNvPr>
            <p:cNvSpPr/>
            <p:nvPr/>
          </p:nvSpPr>
          <p:spPr>
            <a:xfrm>
              <a:off x="1614970" y="5723742"/>
              <a:ext cx="1728946" cy="646331"/>
            </a:xfrm>
            <a:prstGeom prst="foldedCorner">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600" b="1" dirty="0">
                <a:solidFill>
                  <a:schemeClr val="tx1"/>
                </a:solidFill>
                <a:latin typeface="Arial Narrow" panose="020B0606020202030204" pitchFamily="34" charset="0"/>
              </a:endParaRPr>
            </a:p>
          </p:txBody>
        </p:sp>
        <p:sp>
          <p:nvSpPr>
            <p:cNvPr id="10" name="文本框 9">
              <a:extLst>
                <a:ext uri="{FF2B5EF4-FFF2-40B4-BE49-F238E27FC236}">
                  <a16:creationId xmlns:a16="http://schemas.microsoft.com/office/drawing/2014/main" id="{5B425B7E-68CD-980E-DB8F-59A78CE33B00}"/>
                </a:ext>
              </a:extLst>
            </p:cNvPr>
            <p:cNvSpPr txBox="1"/>
            <p:nvPr/>
          </p:nvSpPr>
          <p:spPr>
            <a:xfrm>
              <a:off x="1583221" y="5716691"/>
              <a:ext cx="1728947" cy="646331"/>
            </a:xfrm>
            <a:prstGeom prst="rect">
              <a:avLst/>
            </a:prstGeom>
            <a:noFill/>
          </p:spPr>
          <p:txBody>
            <a:bodyPr wrap="square" rtlCol="0">
              <a:spAutoFit/>
            </a:bodyPr>
            <a:lstStyle/>
            <a:p>
              <a:r>
                <a:rPr lang="en-US" altLang="zh-CN" b="1" dirty="0"/>
                <a:t>cwnd=12</a:t>
              </a:r>
            </a:p>
            <a:p>
              <a:r>
                <a:rPr lang="en-US" altLang="zh-CN" b="1" dirty="0"/>
                <a:t>ssthresh=12</a:t>
              </a:r>
              <a:endParaRPr lang="zh-CN" altLang="en-US" b="1" dirty="0"/>
            </a:p>
          </p:txBody>
        </p:sp>
      </p:grpSp>
      <p:grpSp>
        <p:nvGrpSpPr>
          <p:cNvPr id="59" name="组合 58">
            <a:extLst>
              <a:ext uri="{FF2B5EF4-FFF2-40B4-BE49-F238E27FC236}">
                <a16:creationId xmlns:a16="http://schemas.microsoft.com/office/drawing/2014/main" id="{77663536-DAD2-DF19-D06A-9E7F100C2DF9}"/>
              </a:ext>
            </a:extLst>
          </p:cNvPr>
          <p:cNvGrpSpPr/>
          <p:nvPr/>
        </p:nvGrpSpPr>
        <p:grpSpPr>
          <a:xfrm>
            <a:off x="830443" y="3299751"/>
            <a:ext cx="5570168" cy="2825012"/>
            <a:chOff x="830443" y="3299751"/>
            <a:chExt cx="5570168" cy="2825012"/>
          </a:xfrm>
        </p:grpSpPr>
        <p:grpSp>
          <p:nvGrpSpPr>
            <p:cNvPr id="57" name="组合 56">
              <a:extLst>
                <a:ext uri="{FF2B5EF4-FFF2-40B4-BE49-F238E27FC236}">
                  <a16:creationId xmlns:a16="http://schemas.microsoft.com/office/drawing/2014/main" id="{2D9E634E-F255-D3D3-4575-5E66F78E7E92}"/>
                </a:ext>
              </a:extLst>
            </p:cNvPr>
            <p:cNvGrpSpPr/>
            <p:nvPr/>
          </p:nvGrpSpPr>
          <p:grpSpPr>
            <a:xfrm>
              <a:off x="830443" y="3299751"/>
              <a:ext cx="2548941" cy="2825012"/>
              <a:chOff x="830443" y="3299751"/>
              <a:chExt cx="2548941" cy="2825012"/>
            </a:xfrm>
          </p:grpSpPr>
          <p:grpSp>
            <p:nvGrpSpPr>
              <p:cNvPr id="16" name="组合 15">
                <a:extLst>
                  <a:ext uri="{FF2B5EF4-FFF2-40B4-BE49-F238E27FC236}">
                    <a16:creationId xmlns:a16="http://schemas.microsoft.com/office/drawing/2014/main" id="{DF4D9C9A-C2BD-800F-C6C4-10C9F98F1F4C}"/>
                  </a:ext>
                </a:extLst>
              </p:cNvPr>
              <p:cNvGrpSpPr/>
              <p:nvPr/>
            </p:nvGrpSpPr>
            <p:grpSpPr>
              <a:xfrm>
                <a:off x="1618689" y="3299751"/>
                <a:ext cx="1760695" cy="653382"/>
                <a:chOff x="1599096" y="4277265"/>
                <a:chExt cx="1760695" cy="653382"/>
              </a:xfrm>
            </p:grpSpPr>
            <p:sp>
              <p:nvSpPr>
                <p:cNvPr id="54" name="矩形: 折角 53">
                  <a:extLst>
                    <a:ext uri="{FF2B5EF4-FFF2-40B4-BE49-F238E27FC236}">
                      <a16:creationId xmlns:a16="http://schemas.microsoft.com/office/drawing/2014/main" id="{1288372C-38EB-61E4-96AE-809BCF263CAE}"/>
                    </a:ext>
                  </a:extLst>
                </p:cNvPr>
                <p:cNvSpPr/>
                <p:nvPr/>
              </p:nvSpPr>
              <p:spPr>
                <a:xfrm>
                  <a:off x="1630845" y="4284316"/>
                  <a:ext cx="1728946" cy="646331"/>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600" b="1" dirty="0">
                    <a:solidFill>
                      <a:schemeClr val="tx1"/>
                    </a:solidFill>
                    <a:latin typeface="Arial Narrow" panose="020B0606020202030204" pitchFamily="34" charset="0"/>
                  </a:endParaRPr>
                </a:p>
              </p:txBody>
            </p:sp>
            <p:sp>
              <p:nvSpPr>
                <p:cNvPr id="55" name="文本框 54">
                  <a:extLst>
                    <a:ext uri="{FF2B5EF4-FFF2-40B4-BE49-F238E27FC236}">
                      <a16:creationId xmlns:a16="http://schemas.microsoft.com/office/drawing/2014/main" id="{FF7402EF-3656-9FC9-190E-2119E2B45F95}"/>
                    </a:ext>
                  </a:extLst>
                </p:cNvPr>
                <p:cNvSpPr txBox="1"/>
                <p:nvPr/>
              </p:nvSpPr>
              <p:spPr>
                <a:xfrm>
                  <a:off x="1599096" y="4277265"/>
                  <a:ext cx="1728947" cy="646331"/>
                </a:xfrm>
                <a:prstGeom prst="rect">
                  <a:avLst/>
                </a:prstGeom>
                <a:noFill/>
              </p:spPr>
              <p:txBody>
                <a:bodyPr wrap="square" rtlCol="0">
                  <a:spAutoFit/>
                </a:bodyPr>
                <a:lstStyle/>
                <a:p>
                  <a:r>
                    <a:rPr lang="en-US" altLang="zh-CN" b="1" dirty="0"/>
                    <a:t>cwnd=13</a:t>
                  </a:r>
                </a:p>
                <a:p>
                  <a:r>
                    <a:rPr lang="en-US" altLang="zh-CN" b="1" dirty="0"/>
                    <a:t>ssthresh=12</a:t>
                  </a:r>
                  <a:endParaRPr lang="zh-CN" altLang="en-US" b="1" dirty="0"/>
                </a:p>
              </p:txBody>
            </p:sp>
          </p:grpSp>
          <p:grpSp>
            <p:nvGrpSpPr>
              <p:cNvPr id="17" name="组合 16">
                <a:extLst>
                  <a:ext uri="{FF2B5EF4-FFF2-40B4-BE49-F238E27FC236}">
                    <a16:creationId xmlns:a16="http://schemas.microsoft.com/office/drawing/2014/main" id="{4C101742-8FB5-B869-84D5-CE64448879BA}"/>
                  </a:ext>
                </a:extLst>
              </p:cNvPr>
              <p:cNvGrpSpPr/>
              <p:nvPr/>
            </p:nvGrpSpPr>
            <p:grpSpPr>
              <a:xfrm>
                <a:off x="1602814" y="4134221"/>
                <a:ext cx="1760695" cy="653382"/>
                <a:chOff x="1599096" y="4277265"/>
                <a:chExt cx="1760695" cy="653382"/>
              </a:xfrm>
            </p:grpSpPr>
            <p:sp>
              <p:nvSpPr>
                <p:cNvPr id="52" name="矩形: 折角 51">
                  <a:extLst>
                    <a:ext uri="{FF2B5EF4-FFF2-40B4-BE49-F238E27FC236}">
                      <a16:creationId xmlns:a16="http://schemas.microsoft.com/office/drawing/2014/main" id="{B6092195-57C6-B8C5-E400-BD963453D750}"/>
                    </a:ext>
                  </a:extLst>
                </p:cNvPr>
                <p:cNvSpPr/>
                <p:nvPr/>
              </p:nvSpPr>
              <p:spPr>
                <a:xfrm>
                  <a:off x="1630845" y="4284316"/>
                  <a:ext cx="1728946" cy="646331"/>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600" b="1" dirty="0">
                    <a:solidFill>
                      <a:schemeClr val="tx1"/>
                    </a:solidFill>
                    <a:latin typeface="Arial Narrow" panose="020B0606020202030204" pitchFamily="34" charset="0"/>
                  </a:endParaRPr>
                </a:p>
              </p:txBody>
            </p:sp>
            <p:sp>
              <p:nvSpPr>
                <p:cNvPr id="53" name="文本框 52">
                  <a:extLst>
                    <a:ext uri="{FF2B5EF4-FFF2-40B4-BE49-F238E27FC236}">
                      <a16:creationId xmlns:a16="http://schemas.microsoft.com/office/drawing/2014/main" id="{ADD914A1-9C9E-22E5-BA13-5F90471D9548}"/>
                    </a:ext>
                  </a:extLst>
                </p:cNvPr>
                <p:cNvSpPr txBox="1"/>
                <p:nvPr/>
              </p:nvSpPr>
              <p:spPr>
                <a:xfrm>
                  <a:off x="1599096" y="4277265"/>
                  <a:ext cx="1728947" cy="646331"/>
                </a:xfrm>
                <a:prstGeom prst="rect">
                  <a:avLst/>
                </a:prstGeom>
                <a:noFill/>
              </p:spPr>
              <p:txBody>
                <a:bodyPr wrap="square" rtlCol="0">
                  <a:spAutoFit/>
                </a:bodyPr>
                <a:lstStyle/>
                <a:p>
                  <a:r>
                    <a:rPr lang="en-US" altLang="zh-CN" b="1" dirty="0"/>
                    <a:t>cwnd=14</a:t>
                  </a:r>
                </a:p>
                <a:p>
                  <a:r>
                    <a:rPr lang="en-US" altLang="zh-CN" b="1" dirty="0"/>
                    <a:t>ssthresh=12</a:t>
                  </a:r>
                  <a:endParaRPr lang="zh-CN" altLang="en-US" b="1" dirty="0"/>
                </a:p>
              </p:txBody>
            </p:sp>
          </p:grpSp>
          <p:grpSp>
            <p:nvGrpSpPr>
              <p:cNvPr id="18" name="组合 17">
                <a:extLst>
                  <a:ext uri="{FF2B5EF4-FFF2-40B4-BE49-F238E27FC236}">
                    <a16:creationId xmlns:a16="http://schemas.microsoft.com/office/drawing/2014/main" id="{942D07A4-23A7-8FEE-6B9B-2E44A653AA54}"/>
                  </a:ext>
                </a:extLst>
              </p:cNvPr>
              <p:cNvGrpSpPr/>
              <p:nvPr/>
            </p:nvGrpSpPr>
            <p:grpSpPr>
              <a:xfrm>
                <a:off x="1602814" y="4961640"/>
                <a:ext cx="1760695" cy="653382"/>
                <a:chOff x="1599096" y="4277265"/>
                <a:chExt cx="1760695" cy="653382"/>
              </a:xfrm>
            </p:grpSpPr>
            <p:sp>
              <p:nvSpPr>
                <p:cNvPr id="35" name="矩形: 折角 34">
                  <a:extLst>
                    <a:ext uri="{FF2B5EF4-FFF2-40B4-BE49-F238E27FC236}">
                      <a16:creationId xmlns:a16="http://schemas.microsoft.com/office/drawing/2014/main" id="{3FEF5D06-27CB-DC72-6985-51EE93ABE304}"/>
                    </a:ext>
                  </a:extLst>
                </p:cNvPr>
                <p:cNvSpPr/>
                <p:nvPr/>
              </p:nvSpPr>
              <p:spPr>
                <a:xfrm>
                  <a:off x="1630845" y="4284316"/>
                  <a:ext cx="1728946" cy="646331"/>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600" b="1" dirty="0">
                    <a:solidFill>
                      <a:schemeClr val="tx1"/>
                    </a:solidFill>
                    <a:latin typeface="Arial Narrow" panose="020B0606020202030204" pitchFamily="34" charset="0"/>
                  </a:endParaRPr>
                </a:p>
              </p:txBody>
            </p:sp>
            <p:sp>
              <p:nvSpPr>
                <p:cNvPr id="48" name="文本框 47">
                  <a:extLst>
                    <a:ext uri="{FF2B5EF4-FFF2-40B4-BE49-F238E27FC236}">
                      <a16:creationId xmlns:a16="http://schemas.microsoft.com/office/drawing/2014/main" id="{ADE7D703-B5A7-2716-A337-F32F05AA0ED3}"/>
                    </a:ext>
                  </a:extLst>
                </p:cNvPr>
                <p:cNvSpPr txBox="1"/>
                <p:nvPr/>
              </p:nvSpPr>
              <p:spPr>
                <a:xfrm>
                  <a:off x="1599096" y="4277265"/>
                  <a:ext cx="1728947" cy="646331"/>
                </a:xfrm>
                <a:prstGeom prst="rect">
                  <a:avLst/>
                </a:prstGeom>
                <a:noFill/>
              </p:spPr>
              <p:txBody>
                <a:bodyPr wrap="square" rtlCol="0">
                  <a:spAutoFit/>
                </a:bodyPr>
                <a:lstStyle/>
                <a:p>
                  <a:r>
                    <a:rPr lang="en-US" altLang="zh-CN" b="1" dirty="0"/>
                    <a:t>cwnd=15</a:t>
                  </a:r>
                </a:p>
                <a:p>
                  <a:r>
                    <a:rPr lang="en-US" altLang="zh-CN" b="1" dirty="0"/>
                    <a:t>ssthresh=12</a:t>
                  </a:r>
                  <a:endParaRPr lang="zh-CN" altLang="en-US" b="1" dirty="0"/>
                </a:p>
              </p:txBody>
            </p:sp>
          </p:grpSp>
          <p:grpSp>
            <p:nvGrpSpPr>
              <p:cNvPr id="20" name="组合 19">
                <a:extLst>
                  <a:ext uri="{FF2B5EF4-FFF2-40B4-BE49-F238E27FC236}">
                    <a16:creationId xmlns:a16="http://schemas.microsoft.com/office/drawing/2014/main" id="{F9B23269-4891-99AA-17DE-94428578FCBB}"/>
                  </a:ext>
                </a:extLst>
              </p:cNvPr>
              <p:cNvGrpSpPr/>
              <p:nvPr/>
            </p:nvGrpSpPr>
            <p:grpSpPr>
              <a:xfrm>
                <a:off x="830443" y="3622916"/>
                <a:ext cx="807840" cy="2501847"/>
                <a:chOff x="888213" y="3241184"/>
                <a:chExt cx="807840" cy="2501847"/>
              </a:xfrm>
            </p:grpSpPr>
            <p:cxnSp>
              <p:nvCxnSpPr>
                <p:cNvPr id="21" name="连接符: 肘形 20">
                  <a:extLst>
                    <a:ext uri="{FF2B5EF4-FFF2-40B4-BE49-F238E27FC236}">
                      <a16:creationId xmlns:a16="http://schemas.microsoft.com/office/drawing/2014/main" id="{5644AEE0-28FC-FC3B-2CC4-D93A61E87178}"/>
                    </a:ext>
                  </a:extLst>
                </p:cNvPr>
                <p:cNvCxnSpPr>
                  <a:cxnSpLocks/>
                  <a:stCxn id="55" idx="1"/>
                </p:cNvCxnSpPr>
                <p:nvPr/>
              </p:nvCxnSpPr>
              <p:spPr>
                <a:xfrm rot="10800000" flipV="1">
                  <a:off x="1680178" y="3241184"/>
                  <a:ext cx="15875" cy="2501847"/>
                </a:xfrm>
                <a:prstGeom prst="bentConnector3">
                  <a:avLst>
                    <a:gd name="adj1" fmla="val 3679427"/>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6CF8ABDB-7D7D-4255-8211-B8D371BEE764}"/>
                    </a:ext>
                  </a:extLst>
                </p:cNvPr>
                <p:cNvSpPr txBox="1"/>
                <p:nvPr/>
              </p:nvSpPr>
              <p:spPr>
                <a:xfrm>
                  <a:off x="888213" y="3911662"/>
                  <a:ext cx="405697" cy="1200329"/>
                </a:xfrm>
                <a:prstGeom prst="rect">
                  <a:avLst/>
                </a:prstGeom>
                <a:solidFill>
                  <a:schemeClr val="bg1"/>
                </a:solidFill>
              </p:spPr>
              <p:txBody>
                <a:bodyPr wrap="square" rtlCol="0">
                  <a:spAutoFit/>
                </a:bodyPr>
                <a:lstStyle/>
                <a:p>
                  <a:r>
                    <a:rPr lang="zh-CN" altLang="en-US" b="1" dirty="0">
                      <a:latin typeface="+mn-ea"/>
                    </a:rPr>
                    <a:t>拥</a:t>
                  </a:r>
                  <a:endParaRPr lang="en-US" altLang="zh-CN" b="1" dirty="0">
                    <a:latin typeface="+mn-ea"/>
                  </a:endParaRPr>
                </a:p>
                <a:p>
                  <a:r>
                    <a:rPr lang="zh-CN" altLang="en-US" b="1" dirty="0">
                      <a:latin typeface="+mn-ea"/>
                    </a:rPr>
                    <a:t>塞</a:t>
                  </a:r>
                  <a:endParaRPr lang="en-US" altLang="zh-CN" b="1" dirty="0">
                    <a:latin typeface="+mn-ea"/>
                  </a:endParaRPr>
                </a:p>
                <a:p>
                  <a:r>
                    <a:rPr lang="zh-CN" altLang="en-US" b="1" dirty="0">
                      <a:latin typeface="+mn-ea"/>
                    </a:rPr>
                    <a:t>避</a:t>
                  </a:r>
                  <a:endParaRPr lang="en-US" altLang="zh-CN" b="1" dirty="0">
                    <a:latin typeface="+mn-ea"/>
                  </a:endParaRPr>
                </a:p>
                <a:p>
                  <a:r>
                    <a:rPr lang="zh-CN" altLang="en-US" b="1" dirty="0">
                      <a:latin typeface="+mn-ea"/>
                    </a:rPr>
                    <a:t>免</a:t>
                  </a:r>
                </a:p>
              </p:txBody>
            </p:sp>
          </p:grpSp>
          <p:sp>
            <p:nvSpPr>
              <p:cNvPr id="56" name="文本框 55">
                <a:extLst>
                  <a:ext uri="{FF2B5EF4-FFF2-40B4-BE49-F238E27FC236}">
                    <a16:creationId xmlns:a16="http://schemas.microsoft.com/office/drawing/2014/main" id="{F1C5001E-3155-5B7B-1C1C-751E1A0B76D2}"/>
                  </a:ext>
                </a:extLst>
              </p:cNvPr>
              <p:cNvSpPr txBox="1"/>
              <p:nvPr/>
            </p:nvSpPr>
            <p:spPr>
              <a:xfrm>
                <a:off x="2180213" y="5772479"/>
                <a:ext cx="461665" cy="352284"/>
              </a:xfrm>
              <a:prstGeom prst="rect">
                <a:avLst/>
              </a:prstGeom>
              <a:noFill/>
            </p:spPr>
            <p:txBody>
              <a:bodyPr vert="eaVert" wrap="square" rtlCol="0">
                <a:spAutoFit/>
              </a:bodyPr>
              <a:lstStyle/>
              <a:p>
                <a:pPr algn="ctr"/>
                <a:r>
                  <a:rPr lang="en-US" altLang="zh-CN" b="1" dirty="0"/>
                  <a:t>…</a:t>
                </a:r>
                <a:endParaRPr lang="zh-CN" altLang="en-US" b="1" dirty="0"/>
              </a:p>
            </p:txBody>
          </p:sp>
        </p:grpSp>
        <p:sp>
          <p:nvSpPr>
            <p:cNvPr id="58" name="文本框 57">
              <a:extLst>
                <a:ext uri="{FF2B5EF4-FFF2-40B4-BE49-F238E27FC236}">
                  <a16:creationId xmlns:a16="http://schemas.microsoft.com/office/drawing/2014/main" id="{1F64A059-B9BF-0272-AF40-5803749BDEC9}"/>
                </a:ext>
              </a:extLst>
            </p:cNvPr>
            <p:cNvSpPr txBox="1"/>
            <p:nvPr/>
          </p:nvSpPr>
          <p:spPr>
            <a:xfrm>
              <a:off x="5938946" y="4403761"/>
              <a:ext cx="461665" cy="352284"/>
            </a:xfrm>
            <a:prstGeom prst="rect">
              <a:avLst/>
            </a:prstGeom>
            <a:noFill/>
          </p:spPr>
          <p:txBody>
            <a:bodyPr vert="eaVert" wrap="square" rtlCol="0">
              <a:spAutoFit/>
            </a:bodyPr>
            <a:lstStyle/>
            <a:p>
              <a:pPr algn="ctr"/>
              <a:r>
                <a:rPr lang="en-US" altLang="zh-CN" b="1" dirty="0"/>
                <a:t>…</a:t>
              </a:r>
              <a:endParaRPr lang="zh-CN" altLang="en-US" b="1" dirty="0"/>
            </a:p>
          </p:txBody>
        </p:sp>
      </p:grpSp>
    </p:spTree>
    <p:custDataLst>
      <p:tags r:id="rId1"/>
    </p:custDataLst>
    <p:extLst>
      <p:ext uri="{BB962C8B-B14F-4D97-AF65-F5344CB8AC3E}">
        <p14:creationId xmlns:p14="http://schemas.microsoft.com/office/powerpoint/2010/main" val="351687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2"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p:tgtEl>
                                          <p:spTgt spid="7"/>
                                        </p:tgtEl>
                                        <p:attrNameLst>
                                          <p:attrName>ppt_x</p:attrName>
                                        </p:attrNameLst>
                                      </p:cBhvr>
                                      <p:tavLst>
                                        <p:tav tm="0">
                                          <p:val>
                                            <p:strVal val="#ppt_x+#ppt_w*1.125000"/>
                                          </p:val>
                                        </p:tav>
                                        <p:tav tm="100000">
                                          <p:val>
                                            <p:strVal val="#ppt_x"/>
                                          </p:val>
                                        </p:tav>
                                      </p:tavLst>
                                    </p:anim>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up)">
                                      <p:cBhvr>
                                        <p:cTn id="20"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EBE03C1-49D2-E63E-9136-02D709BBAAFA}"/>
              </a:ext>
            </a:extLst>
          </p:cNvPr>
          <p:cNvGrpSpPr/>
          <p:nvPr/>
        </p:nvGrpSpPr>
        <p:grpSpPr>
          <a:xfrm>
            <a:off x="2061185" y="1764238"/>
            <a:ext cx="8097766" cy="2695500"/>
            <a:chOff x="2060273" y="983481"/>
            <a:chExt cx="8097766" cy="2695500"/>
          </a:xfrm>
        </p:grpSpPr>
        <p:grpSp>
          <p:nvGrpSpPr>
            <p:cNvPr id="22" name="组合 21">
              <a:extLst>
                <a:ext uri="{FF2B5EF4-FFF2-40B4-BE49-F238E27FC236}">
                  <a16:creationId xmlns:a16="http://schemas.microsoft.com/office/drawing/2014/main" id="{E97D90D3-4F28-17DE-24CF-F808D309961E}"/>
                </a:ext>
              </a:extLst>
            </p:cNvPr>
            <p:cNvGrpSpPr/>
            <p:nvPr/>
          </p:nvGrpSpPr>
          <p:grpSpPr>
            <a:xfrm>
              <a:off x="2060273" y="983481"/>
              <a:ext cx="8097766" cy="499963"/>
              <a:chOff x="1592243" y="802566"/>
              <a:chExt cx="8097766" cy="499963"/>
            </a:xfrm>
          </p:grpSpPr>
          <p:sp>
            <p:nvSpPr>
              <p:cNvPr id="3" name="矩形 2">
                <a:extLst>
                  <a:ext uri="{FF2B5EF4-FFF2-40B4-BE49-F238E27FC236}">
                    <a16:creationId xmlns:a16="http://schemas.microsoft.com/office/drawing/2014/main" id="{381BC43C-65D8-6884-30CF-35AEDC9722A5}"/>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5.1</a:t>
                </a:r>
                <a:endParaRPr lang="zh-CN" altLang="en-US" sz="2400" b="1" spc="300" dirty="0">
                  <a:latin typeface="Impact" panose="020B0806030902050204" pitchFamily="34" charset="0"/>
                </a:endParaRPr>
              </a:p>
            </p:txBody>
          </p:sp>
          <p:sp>
            <p:nvSpPr>
              <p:cNvPr id="5" name="矩形 4">
                <a:extLst>
                  <a:ext uri="{FF2B5EF4-FFF2-40B4-BE49-F238E27FC236}">
                    <a16:creationId xmlns:a16="http://schemas.microsoft.com/office/drawing/2014/main" id="{9876B500-C048-C84B-AF98-80CEF8D7167E}"/>
                  </a:ext>
                </a:extLst>
              </p:cNvPr>
              <p:cNvSpPr/>
              <p:nvPr/>
            </p:nvSpPr>
            <p:spPr>
              <a:xfrm>
                <a:off x="2620137" y="802566"/>
                <a:ext cx="7069872"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运输层概述</a:t>
                </a:r>
                <a:endParaRPr lang="zh-CN" altLang="en-US" sz="2800" b="1" spc="300" dirty="0">
                  <a:solidFill>
                    <a:schemeClr val="tx1"/>
                  </a:solidFill>
                  <a:latin typeface="Impact" panose="020B0806030902050204" pitchFamily="34" charset="0"/>
                </a:endParaRPr>
              </a:p>
            </p:txBody>
          </p:sp>
        </p:grpSp>
        <p:grpSp>
          <p:nvGrpSpPr>
            <p:cNvPr id="23" name="组合 22">
              <a:extLst>
                <a:ext uri="{FF2B5EF4-FFF2-40B4-BE49-F238E27FC236}">
                  <a16:creationId xmlns:a16="http://schemas.microsoft.com/office/drawing/2014/main" id="{522EA375-425B-EBE5-994B-A326B166234B}"/>
                </a:ext>
              </a:extLst>
            </p:cNvPr>
            <p:cNvGrpSpPr/>
            <p:nvPr/>
          </p:nvGrpSpPr>
          <p:grpSpPr>
            <a:xfrm>
              <a:off x="2060273" y="2081250"/>
              <a:ext cx="8097766" cy="499963"/>
              <a:chOff x="1592243" y="802566"/>
              <a:chExt cx="8097766" cy="499963"/>
            </a:xfrm>
          </p:grpSpPr>
          <p:sp>
            <p:nvSpPr>
              <p:cNvPr id="24" name="矩形 23">
                <a:extLst>
                  <a:ext uri="{FF2B5EF4-FFF2-40B4-BE49-F238E27FC236}">
                    <a16:creationId xmlns:a16="http://schemas.microsoft.com/office/drawing/2014/main" id="{E160CE29-F603-2B78-1822-7D9DA3FA203B}"/>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5.2</a:t>
                </a:r>
                <a:endParaRPr lang="zh-CN" altLang="en-US" sz="2400" b="1" spc="300" dirty="0">
                  <a:latin typeface="Impact" panose="020B0806030902050204" pitchFamily="34" charset="0"/>
                </a:endParaRPr>
              </a:p>
            </p:txBody>
          </p:sp>
          <p:sp>
            <p:nvSpPr>
              <p:cNvPr id="25" name="矩形 24">
                <a:extLst>
                  <a:ext uri="{FF2B5EF4-FFF2-40B4-BE49-F238E27FC236}">
                    <a16:creationId xmlns:a16="http://schemas.microsoft.com/office/drawing/2014/main" id="{600EB7DE-FD2C-9EC3-6191-71A0A273269C}"/>
                  </a:ext>
                </a:extLst>
              </p:cNvPr>
              <p:cNvSpPr/>
              <p:nvPr/>
            </p:nvSpPr>
            <p:spPr>
              <a:xfrm>
                <a:off x="2620137" y="802566"/>
                <a:ext cx="7069872"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en-US" altLang="zh-CN" sz="2400" b="1" spc="300" dirty="0">
                    <a:solidFill>
                      <a:schemeClr val="tx1"/>
                    </a:solidFill>
                  </a:rPr>
                  <a:t>UDP</a:t>
                </a:r>
                <a:r>
                  <a:rPr lang="zh-CN" altLang="en-US" sz="2400" b="1" spc="300" dirty="0">
                    <a:solidFill>
                      <a:schemeClr val="tx1"/>
                    </a:solidFill>
                  </a:rPr>
                  <a:t>和</a:t>
                </a:r>
                <a:r>
                  <a:rPr lang="en-US" altLang="zh-CN" sz="2400" b="1" spc="300" dirty="0">
                    <a:solidFill>
                      <a:schemeClr val="tx1"/>
                    </a:solidFill>
                  </a:rPr>
                  <a:t>TCP</a:t>
                </a:r>
                <a:r>
                  <a:rPr lang="zh-CN" altLang="en-US" sz="2400" b="1" spc="300" dirty="0">
                    <a:solidFill>
                      <a:schemeClr val="tx1"/>
                    </a:solidFill>
                  </a:rPr>
                  <a:t>的对比</a:t>
                </a:r>
                <a:endParaRPr lang="zh-CN" altLang="en-US" sz="2800" b="1" spc="300" dirty="0">
                  <a:solidFill>
                    <a:schemeClr val="tx1"/>
                  </a:solidFill>
                </a:endParaRPr>
              </a:p>
            </p:txBody>
          </p:sp>
        </p:grpSp>
        <p:grpSp>
          <p:nvGrpSpPr>
            <p:cNvPr id="26" name="组合 25">
              <a:extLst>
                <a:ext uri="{FF2B5EF4-FFF2-40B4-BE49-F238E27FC236}">
                  <a16:creationId xmlns:a16="http://schemas.microsoft.com/office/drawing/2014/main" id="{BA9F9229-2EC8-DD1B-EFB0-3034B5674C7A}"/>
                </a:ext>
              </a:extLst>
            </p:cNvPr>
            <p:cNvGrpSpPr/>
            <p:nvPr/>
          </p:nvGrpSpPr>
          <p:grpSpPr>
            <a:xfrm>
              <a:off x="2060273" y="3179018"/>
              <a:ext cx="8097766" cy="499963"/>
              <a:chOff x="1592243" y="802566"/>
              <a:chExt cx="8097766" cy="499963"/>
            </a:xfrm>
          </p:grpSpPr>
          <p:sp>
            <p:nvSpPr>
              <p:cNvPr id="27" name="矩形 26">
                <a:extLst>
                  <a:ext uri="{FF2B5EF4-FFF2-40B4-BE49-F238E27FC236}">
                    <a16:creationId xmlns:a16="http://schemas.microsoft.com/office/drawing/2014/main" id="{98C9F364-CDF7-6E9F-E913-0A7E2327D124}"/>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5.3</a:t>
                </a:r>
                <a:endParaRPr lang="zh-CN" altLang="en-US" sz="2400" b="1" spc="300" dirty="0">
                  <a:latin typeface="Impact" panose="020B0806030902050204" pitchFamily="34" charset="0"/>
                </a:endParaRPr>
              </a:p>
            </p:txBody>
          </p:sp>
          <p:sp>
            <p:nvSpPr>
              <p:cNvPr id="28" name="矩形 27">
                <a:extLst>
                  <a:ext uri="{FF2B5EF4-FFF2-40B4-BE49-F238E27FC236}">
                    <a16:creationId xmlns:a16="http://schemas.microsoft.com/office/drawing/2014/main" id="{F0AFF96E-5959-29F9-1FA4-CC0EB9518B41}"/>
                  </a:ext>
                </a:extLst>
              </p:cNvPr>
              <p:cNvSpPr/>
              <p:nvPr/>
            </p:nvSpPr>
            <p:spPr>
              <a:xfrm>
                <a:off x="2620137" y="802566"/>
                <a:ext cx="7069872"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传输控制协议</a:t>
                </a:r>
                <a:endParaRPr lang="zh-CN" altLang="en-US" sz="2800" b="1" spc="300" dirty="0">
                  <a:solidFill>
                    <a:schemeClr val="tx1"/>
                  </a:solidFill>
                  <a:latin typeface="Impact" panose="020B0806030902050204" pitchFamily="34" charset="0"/>
                </a:endParaRPr>
              </a:p>
            </p:txBody>
          </p:sp>
        </p:grpSp>
      </p:grpSp>
    </p:spTree>
    <p:extLst>
      <p:ext uri="{BB962C8B-B14F-4D97-AF65-F5344CB8AC3E}">
        <p14:creationId xmlns:p14="http://schemas.microsoft.com/office/powerpoint/2010/main" val="311959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8D333E2-099D-6D80-3AF7-F9B764B62FDA}"/>
              </a:ext>
            </a:extLst>
          </p:cNvPr>
          <p:cNvPicPr>
            <a:picLocks noChangeAspect="1"/>
          </p:cNvPicPr>
          <p:nvPr/>
        </p:nvPicPr>
        <p:blipFill>
          <a:blip r:embed="rId3"/>
          <a:stretch>
            <a:fillRect/>
          </a:stretch>
        </p:blipFill>
        <p:spPr>
          <a:xfrm>
            <a:off x="1338949" y="3625818"/>
            <a:ext cx="3643852" cy="2803855"/>
          </a:xfrm>
          <a:prstGeom prst="rect">
            <a:avLst/>
          </a:prstGeom>
        </p:spPr>
      </p:pic>
      <p:sp>
        <p:nvSpPr>
          <p:cNvPr id="109" name="文本框 108">
            <a:extLst>
              <a:ext uri="{FF2B5EF4-FFF2-40B4-BE49-F238E27FC236}">
                <a16:creationId xmlns:a16="http://schemas.microsoft.com/office/drawing/2014/main" id="{C3441686-2E25-FC0D-D3EA-11FA42ABABAC}"/>
              </a:ext>
            </a:extLst>
          </p:cNvPr>
          <p:cNvSpPr txBox="1"/>
          <p:nvPr/>
        </p:nvSpPr>
        <p:spPr>
          <a:xfrm>
            <a:off x="1496924" y="2228588"/>
            <a:ext cx="3170461" cy="369332"/>
          </a:xfrm>
          <a:prstGeom prst="rect">
            <a:avLst/>
          </a:prstGeom>
          <a:noFill/>
        </p:spPr>
        <p:txBody>
          <a:bodyPr wrap="square" rtlCol="0">
            <a:spAutoFit/>
          </a:bodyPr>
          <a:lstStyle/>
          <a:p>
            <a:pPr algn="ctr"/>
            <a:r>
              <a:rPr lang="en-US" altLang="zh-CN" b="1" dirty="0"/>
              <a:t>192.168.0.3 ↔ www.porttest.net</a:t>
            </a:r>
            <a:endParaRPr lang="zh-CN" altLang="en-US" b="1" dirty="0"/>
          </a:p>
        </p:txBody>
      </p:sp>
      <p:grpSp>
        <p:nvGrpSpPr>
          <p:cNvPr id="15" name="组合 14">
            <a:extLst>
              <a:ext uri="{FF2B5EF4-FFF2-40B4-BE49-F238E27FC236}">
                <a16:creationId xmlns:a16="http://schemas.microsoft.com/office/drawing/2014/main" id="{96AA0463-360A-6EA1-6F50-2E1FFF640334}"/>
              </a:ext>
            </a:extLst>
          </p:cNvPr>
          <p:cNvGrpSpPr/>
          <p:nvPr/>
        </p:nvGrpSpPr>
        <p:grpSpPr>
          <a:xfrm>
            <a:off x="4078674" y="1259822"/>
            <a:ext cx="4037173" cy="5223988"/>
            <a:chOff x="4078674" y="1076948"/>
            <a:chExt cx="4037173" cy="5223988"/>
          </a:xfrm>
        </p:grpSpPr>
        <p:sp>
          <p:nvSpPr>
            <p:cNvPr id="98" name="文本框 97">
              <a:extLst>
                <a:ext uri="{FF2B5EF4-FFF2-40B4-BE49-F238E27FC236}">
                  <a16:creationId xmlns:a16="http://schemas.microsoft.com/office/drawing/2014/main" id="{0D381539-7F20-1C86-B0C6-F566DC352BED}"/>
                </a:ext>
              </a:extLst>
            </p:cNvPr>
            <p:cNvSpPr txBox="1"/>
            <p:nvPr/>
          </p:nvSpPr>
          <p:spPr>
            <a:xfrm>
              <a:off x="5161324" y="5654605"/>
              <a:ext cx="1743891" cy="646331"/>
            </a:xfrm>
            <a:prstGeom prst="rect">
              <a:avLst/>
            </a:prstGeom>
            <a:noFill/>
          </p:spPr>
          <p:txBody>
            <a:bodyPr wrap="square" rtlCol="0">
              <a:spAutoFit/>
            </a:bodyPr>
            <a:lstStyle/>
            <a:p>
              <a:pPr algn="ctr"/>
              <a:r>
                <a:rPr lang="zh-CN" altLang="en-US" b="1" dirty="0"/>
                <a:t>用户</a:t>
              </a:r>
              <a:r>
                <a:rPr lang="en-US" altLang="zh-CN" b="1" dirty="0"/>
                <a:t>PC</a:t>
              </a:r>
            </a:p>
            <a:p>
              <a:pPr algn="ctr"/>
              <a:r>
                <a:rPr lang="en-US" altLang="zh-CN" b="1" dirty="0"/>
                <a:t>192.168.0.1</a:t>
              </a:r>
              <a:endParaRPr lang="zh-CN" altLang="en-US" b="1" dirty="0"/>
            </a:p>
          </p:txBody>
        </p:sp>
        <p:sp>
          <p:nvSpPr>
            <p:cNvPr id="99" name="文本框 98">
              <a:extLst>
                <a:ext uri="{FF2B5EF4-FFF2-40B4-BE49-F238E27FC236}">
                  <a16:creationId xmlns:a16="http://schemas.microsoft.com/office/drawing/2014/main" id="{466ACEBE-8AB3-3B6A-65BA-9FAAEB312F69}"/>
                </a:ext>
              </a:extLst>
            </p:cNvPr>
            <p:cNvSpPr txBox="1"/>
            <p:nvPr/>
          </p:nvSpPr>
          <p:spPr>
            <a:xfrm>
              <a:off x="4876120" y="3409434"/>
              <a:ext cx="1041356" cy="369332"/>
            </a:xfrm>
            <a:prstGeom prst="rect">
              <a:avLst/>
            </a:prstGeom>
            <a:noFill/>
          </p:spPr>
          <p:txBody>
            <a:bodyPr wrap="square" rtlCol="0">
              <a:spAutoFit/>
            </a:bodyPr>
            <a:lstStyle/>
            <a:p>
              <a:pPr algn="ctr"/>
              <a:r>
                <a:rPr lang="zh-CN" altLang="en-US" b="1" dirty="0"/>
                <a:t>交换机</a:t>
              </a:r>
            </a:p>
          </p:txBody>
        </p:sp>
        <p:cxnSp>
          <p:nvCxnSpPr>
            <p:cNvPr id="10" name="直接连接符 9">
              <a:extLst>
                <a:ext uri="{FF2B5EF4-FFF2-40B4-BE49-F238E27FC236}">
                  <a16:creationId xmlns:a16="http://schemas.microsoft.com/office/drawing/2014/main" id="{31F52B88-4EA9-D177-22D2-C31B2FB14BBD}"/>
                </a:ext>
              </a:extLst>
            </p:cNvPr>
            <p:cNvCxnSpPr/>
            <p:nvPr/>
          </p:nvCxnSpPr>
          <p:spPr>
            <a:xfrm flipH="1" flipV="1">
              <a:off x="4950619" y="2129246"/>
              <a:ext cx="1145381" cy="1464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D34BB6B-1A40-BBF2-4E2A-B72022706299}"/>
                </a:ext>
              </a:extLst>
            </p:cNvPr>
            <p:cNvCxnSpPr>
              <a:cxnSpLocks/>
            </p:cNvCxnSpPr>
            <p:nvPr/>
          </p:nvCxnSpPr>
          <p:spPr>
            <a:xfrm flipV="1">
              <a:off x="6094251" y="2031938"/>
              <a:ext cx="1141111" cy="1562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8785C98-E6DB-5305-9111-84DC4FDE5160}"/>
                </a:ext>
              </a:extLst>
            </p:cNvPr>
            <p:cNvCxnSpPr/>
            <p:nvPr/>
          </p:nvCxnSpPr>
          <p:spPr>
            <a:xfrm>
              <a:off x="6096000" y="3690257"/>
              <a:ext cx="0" cy="16720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0" name="图形 89">
              <a:extLst>
                <a:ext uri="{FF2B5EF4-FFF2-40B4-BE49-F238E27FC236}">
                  <a16:creationId xmlns:a16="http://schemas.microsoft.com/office/drawing/2014/main" id="{F54E475D-6DEB-D1CA-C3DE-43B893B25A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15286" y="3312126"/>
              <a:ext cx="563948" cy="563948"/>
            </a:xfrm>
            <a:prstGeom prst="rect">
              <a:avLst/>
            </a:prstGeom>
          </p:spPr>
        </p:pic>
        <p:pic>
          <p:nvPicPr>
            <p:cNvPr id="92" name="图形 91">
              <a:extLst>
                <a:ext uri="{FF2B5EF4-FFF2-40B4-BE49-F238E27FC236}">
                  <a16:creationId xmlns:a16="http://schemas.microsoft.com/office/drawing/2014/main" id="{8D958ECF-D10F-8815-55AF-75CF95B972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73853" y="4959339"/>
              <a:ext cx="718834" cy="695266"/>
            </a:xfrm>
            <a:prstGeom prst="rect">
              <a:avLst/>
            </a:prstGeom>
          </p:spPr>
        </p:pic>
        <p:grpSp>
          <p:nvGrpSpPr>
            <p:cNvPr id="8" name="组合 7">
              <a:extLst>
                <a:ext uri="{FF2B5EF4-FFF2-40B4-BE49-F238E27FC236}">
                  <a16:creationId xmlns:a16="http://schemas.microsoft.com/office/drawing/2014/main" id="{AE8F5488-4613-A2E4-955E-DB8A18EF990D}"/>
                </a:ext>
              </a:extLst>
            </p:cNvPr>
            <p:cNvGrpSpPr/>
            <p:nvPr/>
          </p:nvGrpSpPr>
          <p:grpSpPr>
            <a:xfrm>
              <a:off x="4078674" y="1076948"/>
              <a:ext cx="1743891" cy="1318284"/>
              <a:chOff x="3530459" y="1102890"/>
              <a:chExt cx="1743891" cy="1318284"/>
            </a:xfrm>
          </p:grpSpPr>
          <p:pic>
            <p:nvPicPr>
              <p:cNvPr id="91" name="图形 90">
                <a:extLst>
                  <a:ext uri="{FF2B5EF4-FFF2-40B4-BE49-F238E27FC236}">
                    <a16:creationId xmlns:a16="http://schemas.microsoft.com/office/drawing/2014/main" id="{A53D0167-3BB9-7D8E-4EBB-4AA4191122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20431" y="1680992"/>
                <a:ext cx="563948" cy="740182"/>
              </a:xfrm>
              <a:prstGeom prst="rect">
                <a:avLst/>
              </a:prstGeom>
            </p:spPr>
          </p:pic>
          <p:sp>
            <p:nvSpPr>
              <p:cNvPr id="5" name="文本框 4">
                <a:extLst>
                  <a:ext uri="{FF2B5EF4-FFF2-40B4-BE49-F238E27FC236}">
                    <a16:creationId xmlns:a16="http://schemas.microsoft.com/office/drawing/2014/main" id="{E45628C3-7E11-4CA5-DFDD-1FF8B7C5C171}"/>
                  </a:ext>
                </a:extLst>
              </p:cNvPr>
              <p:cNvSpPr txBox="1"/>
              <p:nvPr/>
            </p:nvSpPr>
            <p:spPr>
              <a:xfrm>
                <a:off x="3530459" y="1102890"/>
                <a:ext cx="1743891" cy="646331"/>
              </a:xfrm>
              <a:prstGeom prst="rect">
                <a:avLst/>
              </a:prstGeom>
              <a:noFill/>
            </p:spPr>
            <p:txBody>
              <a:bodyPr wrap="square" rtlCol="0">
                <a:spAutoFit/>
              </a:bodyPr>
              <a:lstStyle/>
              <a:p>
                <a:pPr algn="ctr"/>
                <a:r>
                  <a:rPr lang="en-US" altLang="zh-CN" b="1" dirty="0"/>
                  <a:t>DNS</a:t>
                </a:r>
                <a:r>
                  <a:rPr lang="zh-CN" altLang="en-US" b="1" dirty="0"/>
                  <a:t>服务器</a:t>
                </a:r>
                <a:endParaRPr lang="en-US" altLang="zh-CN" b="1" dirty="0"/>
              </a:p>
              <a:p>
                <a:pPr algn="ctr"/>
                <a:r>
                  <a:rPr lang="en-US" altLang="zh-CN" b="1" dirty="0"/>
                  <a:t>192.168.0.2</a:t>
                </a:r>
                <a:endParaRPr lang="zh-CN" altLang="en-US" b="1" dirty="0"/>
              </a:p>
            </p:txBody>
          </p:sp>
        </p:grpSp>
        <p:grpSp>
          <p:nvGrpSpPr>
            <p:cNvPr id="7" name="组合 6">
              <a:extLst>
                <a:ext uri="{FF2B5EF4-FFF2-40B4-BE49-F238E27FC236}">
                  <a16:creationId xmlns:a16="http://schemas.microsoft.com/office/drawing/2014/main" id="{BBE919E6-893B-3866-F6F2-A40F9FDEB4EB}"/>
                </a:ext>
              </a:extLst>
            </p:cNvPr>
            <p:cNvGrpSpPr/>
            <p:nvPr/>
          </p:nvGrpSpPr>
          <p:grpSpPr>
            <a:xfrm>
              <a:off x="6371956" y="1076948"/>
              <a:ext cx="1743891" cy="1318284"/>
              <a:chOff x="6917652" y="1102890"/>
              <a:chExt cx="1743891" cy="1318284"/>
            </a:xfrm>
          </p:grpSpPr>
          <p:pic>
            <p:nvPicPr>
              <p:cNvPr id="89" name="图形 88">
                <a:extLst>
                  <a:ext uri="{FF2B5EF4-FFF2-40B4-BE49-F238E27FC236}">
                    <a16:creationId xmlns:a16="http://schemas.microsoft.com/office/drawing/2014/main" id="{812FF7A7-BA2E-4E36-1FA0-2D4AD1235C6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07623" y="1680992"/>
                <a:ext cx="563948" cy="740182"/>
              </a:xfrm>
              <a:prstGeom prst="rect">
                <a:avLst/>
              </a:prstGeom>
            </p:spPr>
          </p:pic>
          <p:sp>
            <p:nvSpPr>
              <p:cNvPr id="94" name="文本框 93">
                <a:extLst>
                  <a:ext uri="{FF2B5EF4-FFF2-40B4-BE49-F238E27FC236}">
                    <a16:creationId xmlns:a16="http://schemas.microsoft.com/office/drawing/2014/main" id="{1EFF128A-7D23-DD03-8ABB-E10CFB662A14}"/>
                  </a:ext>
                </a:extLst>
              </p:cNvPr>
              <p:cNvSpPr txBox="1"/>
              <p:nvPr/>
            </p:nvSpPr>
            <p:spPr>
              <a:xfrm>
                <a:off x="6917652" y="1102890"/>
                <a:ext cx="1743891" cy="646331"/>
              </a:xfrm>
              <a:prstGeom prst="rect">
                <a:avLst/>
              </a:prstGeom>
              <a:noFill/>
            </p:spPr>
            <p:txBody>
              <a:bodyPr wrap="square" rtlCol="0">
                <a:spAutoFit/>
              </a:bodyPr>
              <a:lstStyle/>
              <a:p>
                <a:pPr algn="ctr"/>
                <a:r>
                  <a:rPr lang="en-US" altLang="zh-CN" b="1" dirty="0"/>
                  <a:t>Web</a:t>
                </a:r>
                <a:r>
                  <a:rPr lang="zh-CN" altLang="en-US" b="1" dirty="0"/>
                  <a:t>服务器</a:t>
                </a:r>
                <a:endParaRPr lang="en-US" altLang="zh-CN" b="1" dirty="0"/>
              </a:p>
              <a:p>
                <a:pPr algn="ctr"/>
                <a:r>
                  <a:rPr lang="en-US" altLang="zh-CN" b="1" dirty="0"/>
                  <a:t>192.168.0.3</a:t>
                </a:r>
                <a:endParaRPr lang="zh-CN" altLang="en-US" b="1" dirty="0"/>
              </a:p>
            </p:txBody>
          </p:sp>
        </p:grpSp>
      </p:grpSp>
      <p:sp>
        <p:nvSpPr>
          <p:cNvPr id="16" name="文本框 15">
            <a:extLst>
              <a:ext uri="{FF2B5EF4-FFF2-40B4-BE49-F238E27FC236}">
                <a16:creationId xmlns:a16="http://schemas.microsoft.com/office/drawing/2014/main" id="{69C10757-B9CA-0344-E8DE-D33C10A0196A}"/>
              </a:ext>
            </a:extLst>
          </p:cNvPr>
          <p:cNvSpPr txBox="1"/>
          <p:nvPr/>
        </p:nvSpPr>
        <p:spPr>
          <a:xfrm>
            <a:off x="8053252" y="1499951"/>
            <a:ext cx="2005148" cy="369332"/>
          </a:xfrm>
          <a:prstGeom prst="rect">
            <a:avLst/>
          </a:prstGeom>
          <a:noFill/>
        </p:spPr>
        <p:txBody>
          <a:bodyPr wrap="square" rtlCol="0">
            <a:spAutoFit/>
          </a:bodyPr>
          <a:lstStyle/>
          <a:p>
            <a:r>
              <a:rPr lang="en-US" altLang="zh-CN" b="1" dirty="0"/>
              <a:t>www.porttest.net</a:t>
            </a:r>
            <a:endParaRPr lang="zh-CN" altLang="en-US" b="1" dirty="0"/>
          </a:p>
        </p:txBody>
      </p:sp>
      <p:sp>
        <p:nvSpPr>
          <p:cNvPr id="33" name="文本框 32">
            <a:extLst>
              <a:ext uri="{FF2B5EF4-FFF2-40B4-BE49-F238E27FC236}">
                <a16:creationId xmlns:a16="http://schemas.microsoft.com/office/drawing/2014/main" id="{BEC44D89-F0BC-0461-AD27-3213FB8EFBEA}"/>
              </a:ext>
            </a:extLst>
          </p:cNvPr>
          <p:cNvSpPr txBox="1"/>
          <p:nvPr/>
        </p:nvSpPr>
        <p:spPr>
          <a:xfrm>
            <a:off x="2132175" y="3722815"/>
            <a:ext cx="2005148" cy="276999"/>
          </a:xfrm>
          <a:prstGeom prst="rect">
            <a:avLst/>
          </a:prstGeom>
          <a:noFill/>
        </p:spPr>
        <p:txBody>
          <a:bodyPr wrap="square" rtlCol="0">
            <a:spAutoFit/>
          </a:bodyPr>
          <a:lstStyle/>
          <a:p>
            <a:r>
              <a:rPr lang="en-US" altLang="zh-CN" sz="1200" b="1" dirty="0"/>
              <a:t>www.porttest.net</a:t>
            </a:r>
            <a:endParaRPr lang="zh-CN" altLang="en-US" sz="1200" b="1" dirty="0"/>
          </a:p>
        </p:txBody>
      </p:sp>
      <p:sp>
        <p:nvSpPr>
          <p:cNvPr id="35" name="矩形 34">
            <a:extLst>
              <a:ext uri="{FF2B5EF4-FFF2-40B4-BE49-F238E27FC236}">
                <a16:creationId xmlns:a16="http://schemas.microsoft.com/office/drawing/2014/main" id="{8B75D6D5-96A2-8113-7F93-3E68C9F1E924}"/>
              </a:ext>
            </a:extLst>
          </p:cNvPr>
          <p:cNvSpPr/>
          <p:nvPr/>
        </p:nvSpPr>
        <p:spPr>
          <a:xfrm>
            <a:off x="9329438" y="5602672"/>
            <a:ext cx="2407542"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域名</a:t>
            </a:r>
            <a:r>
              <a:rPr lang="en-US" altLang="zh-CN" b="1" dirty="0">
                <a:solidFill>
                  <a:schemeClr val="tx1"/>
                </a:solidFill>
              </a:rPr>
              <a:t>www.porttest.net</a:t>
            </a:r>
          </a:p>
          <a:p>
            <a:r>
              <a:rPr lang="zh-CN" altLang="en-US" b="1" dirty="0">
                <a:solidFill>
                  <a:schemeClr val="tx1"/>
                </a:solidFill>
              </a:rPr>
              <a:t>对应的</a:t>
            </a:r>
            <a:r>
              <a:rPr lang="en-US" altLang="zh-CN" b="1" dirty="0">
                <a:solidFill>
                  <a:schemeClr val="tx1"/>
                </a:solidFill>
              </a:rPr>
              <a:t>IP</a:t>
            </a:r>
            <a:r>
              <a:rPr lang="zh-CN" altLang="en-US" b="1" dirty="0">
                <a:solidFill>
                  <a:schemeClr val="tx1"/>
                </a:solidFill>
              </a:rPr>
              <a:t>地址是什么？</a:t>
            </a:r>
          </a:p>
        </p:txBody>
      </p:sp>
      <p:grpSp>
        <p:nvGrpSpPr>
          <p:cNvPr id="18" name="组合 17">
            <a:extLst>
              <a:ext uri="{FF2B5EF4-FFF2-40B4-BE49-F238E27FC236}">
                <a16:creationId xmlns:a16="http://schemas.microsoft.com/office/drawing/2014/main" id="{80AA2B4D-8E15-EA60-25B9-2EF3005B15C8}"/>
              </a:ext>
            </a:extLst>
          </p:cNvPr>
          <p:cNvGrpSpPr/>
          <p:nvPr/>
        </p:nvGrpSpPr>
        <p:grpSpPr>
          <a:xfrm>
            <a:off x="7479768" y="5272307"/>
            <a:ext cx="1847114" cy="976695"/>
            <a:chOff x="7479768" y="5272307"/>
            <a:chExt cx="1847114" cy="976695"/>
          </a:xfrm>
        </p:grpSpPr>
        <p:sp>
          <p:nvSpPr>
            <p:cNvPr id="36" name="矩形 35">
              <a:extLst>
                <a:ext uri="{FF2B5EF4-FFF2-40B4-BE49-F238E27FC236}">
                  <a16:creationId xmlns:a16="http://schemas.microsoft.com/office/drawing/2014/main" id="{503A6D1C-EF59-F58E-2FB2-63E707BE6F31}"/>
                </a:ext>
              </a:extLst>
            </p:cNvPr>
            <p:cNvSpPr/>
            <p:nvPr/>
          </p:nvSpPr>
          <p:spPr>
            <a:xfrm>
              <a:off x="7479768" y="5272307"/>
              <a:ext cx="1847114" cy="33420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UDP</a:t>
              </a:r>
              <a:r>
                <a:rPr lang="zh-CN" altLang="en-US" b="1" dirty="0"/>
                <a:t>首部</a:t>
              </a:r>
            </a:p>
          </p:txBody>
        </p:sp>
        <p:sp>
          <p:nvSpPr>
            <p:cNvPr id="37" name="矩形 36">
              <a:extLst>
                <a:ext uri="{FF2B5EF4-FFF2-40B4-BE49-F238E27FC236}">
                  <a16:creationId xmlns:a16="http://schemas.microsoft.com/office/drawing/2014/main" id="{F452208E-CAA1-F400-CC72-00C6AB31C743}"/>
                </a:ext>
              </a:extLst>
            </p:cNvPr>
            <p:cNvSpPr/>
            <p:nvPr/>
          </p:nvSpPr>
          <p:spPr>
            <a:xfrm>
              <a:off x="7479768" y="5602672"/>
              <a:ext cx="1847114"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源  端  口：</a:t>
              </a:r>
              <a:endParaRPr lang="en-US" altLang="zh-CN" b="1" dirty="0">
                <a:solidFill>
                  <a:schemeClr val="tx1"/>
                </a:solidFill>
              </a:endParaRPr>
            </a:p>
            <a:p>
              <a:r>
                <a:rPr lang="zh-CN" altLang="en-US" b="1" dirty="0">
                  <a:solidFill>
                    <a:schemeClr val="tx1"/>
                  </a:solidFill>
                </a:rPr>
                <a:t>目的端口：</a:t>
              </a:r>
            </a:p>
          </p:txBody>
        </p:sp>
      </p:grpSp>
      <p:sp>
        <p:nvSpPr>
          <p:cNvPr id="13" name="文本框 12">
            <a:extLst>
              <a:ext uri="{FF2B5EF4-FFF2-40B4-BE49-F238E27FC236}">
                <a16:creationId xmlns:a16="http://schemas.microsoft.com/office/drawing/2014/main" id="{879BD70F-0B80-EB66-47A8-BBB2666F04C1}"/>
              </a:ext>
            </a:extLst>
          </p:cNvPr>
          <p:cNvSpPr txBox="1"/>
          <p:nvPr/>
        </p:nvSpPr>
        <p:spPr>
          <a:xfrm>
            <a:off x="8561620" y="5890709"/>
            <a:ext cx="424545" cy="369332"/>
          </a:xfrm>
          <a:prstGeom prst="rect">
            <a:avLst/>
          </a:prstGeom>
          <a:noFill/>
        </p:spPr>
        <p:txBody>
          <a:bodyPr wrap="square" rtlCol="0">
            <a:spAutoFit/>
          </a:bodyPr>
          <a:lstStyle/>
          <a:p>
            <a:r>
              <a:rPr lang="en-US" altLang="zh-CN" b="1" dirty="0">
                <a:solidFill>
                  <a:schemeClr val="accent1"/>
                </a:solidFill>
              </a:rPr>
              <a:t>53</a:t>
            </a:r>
            <a:endParaRPr lang="zh-CN" altLang="en-US" b="1" dirty="0">
              <a:solidFill>
                <a:schemeClr val="accent1"/>
              </a:solidFill>
            </a:endParaRPr>
          </a:p>
        </p:txBody>
      </p:sp>
      <p:sp>
        <p:nvSpPr>
          <p:cNvPr id="39" name="文本框 38">
            <a:extLst>
              <a:ext uri="{FF2B5EF4-FFF2-40B4-BE49-F238E27FC236}">
                <a16:creationId xmlns:a16="http://schemas.microsoft.com/office/drawing/2014/main" id="{7943B4C9-B2F7-A241-56CF-70E17D0E3551}"/>
              </a:ext>
            </a:extLst>
          </p:cNvPr>
          <p:cNvSpPr txBox="1"/>
          <p:nvPr/>
        </p:nvSpPr>
        <p:spPr>
          <a:xfrm>
            <a:off x="8561620" y="5613711"/>
            <a:ext cx="817513" cy="369332"/>
          </a:xfrm>
          <a:prstGeom prst="rect">
            <a:avLst/>
          </a:prstGeom>
          <a:noFill/>
        </p:spPr>
        <p:txBody>
          <a:bodyPr wrap="square" rtlCol="0">
            <a:spAutoFit/>
          </a:bodyPr>
          <a:lstStyle/>
          <a:p>
            <a:r>
              <a:rPr lang="en-US" altLang="zh-CN" b="1" dirty="0"/>
              <a:t>49152</a:t>
            </a:r>
            <a:endParaRPr lang="zh-CN" altLang="en-US" b="1" dirty="0"/>
          </a:p>
        </p:txBody>
      </p:sp>
      <p:sp>
        <p:nvSpPr>
          <p:cNvPr id="12" name="矩形 11">
            <a:extLst>
              <a:ext uri="{FF2B5EF4-FFF2-40B4-BE49-F238E27FC236}">
                <a16:creationId xmlns:a16="http://schemas.microsoft.com/office/drawing/2014/main" id="{4C55B3D4-CAAB-CC43-5D66-54844FE64D06}"/>
              </a:ext>
            </a:extLst>
          </p:cNvPr>
          <p:cNvSpPr/>
          <p:nvPr/>
        </p:nvSpPr>
        <p:spPr>
          <a:xfrm>
            <a:off x="9326882" y="5272307"/>
            <a:ext cx="2410098" cy="33420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DNS</a:t>
            </a:r>
            <a:r>
              <a:rPr lang="zh-CN" altLang="en-US" b="1" dirty="0"/>
              <a:t>查询请求报文</a:t>
            </a:r>
          </a:p>
        </p:txBody>
      </p:sp>
      <p:grpSp>
        <p:nvGrpSpPr>
          <p:cNvPr id="6" name="组合 5">
            <a:extLst>
              <a:ext uri="{FF2B5EF4-FFF2-40B4-BE49-F238E27FC236}">
                <a16:creationId xmlns:a16="http://schemas.microsoft.com/office/drawing/2014/main" id="{8876CFEA-F432-D1E1-AAD0-396F24DD77EF}"/>
              </a:ext>
            </a:extLst>
          </p:cNvPr>
          <p:cNvGrpSpPr/>
          <p:nvPr/>
        </p:nvGrpSpPr>
        <p:grpSpPr>
          <a:xfrm>
            <a:off x="304800" y="749300"/>
            <a:ext cx="6192344" cy="400110"/>
            <a:chOff x="424117" y="898245"/>
            <a:chExt cx="6192344" cy="400110"/>
          </a:xfrm>
        </p:grpSpPr>
        <p:sp>
          <p:nvSpPr>
            <p:cNvPr id="11" name="平行四边形 10">
              <a:extLst>
                <a:ext uri="{FF2B5EF4-FFF2-40B4-BE49-F238E27FC236}">
                  <a16:creationId xmlns:a16="http://schemas.microsoft.com/office/drawing/2014/main" id="{01AAB586-FAEE-2211-7083-BA3B526B6753}"/>
                </a:ext>
              </a:extLst>
            </p:cNvPr>
            <p:cNvSpPr/>
            <p:nvPr/>
          </p:nvSpPr>
          <p:spPr>
            <a:xfrm>
              <a:off x="424117" y="898245"/>
              <a:ext cx="67491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
          <p:nvSpPr>
            <p:cNvPr id="17" name="文本框 16">
              <a:extLst>
                <a:ext uri="{FF2B5EF4-FFF2-40B4-BE49-F238E27FC236}">
                  <a16:creationId xmlns:a16="http://schemas.microsoft.com/office/drawing/2014/main" id="{BD8E38A6-B793-CBB6-A986-0EDFEBB56478}"/>
                </a:ext>
              </a:extLst>
            </p:cNvPr>
            <p:cNvSpPr txBox="1"/>
            <p:nvPr/>
          </p:nvSpPr>
          <p:spPr>
            <a:xfrm>
              <a:off x="1099031" y="898245"/>
              <a:ext cx="5517430" cy="400110"/>
            </a:xfrm>
            <a:prstGeom prst="rect">
              <a:avLst/>
            </a:prstGeom>
            <a:noFill/>
          </p:spPr>
          <p:txBody>
            <a:bodyPr wrap="square" rtlCol="0">
              <a:spAutoFit/>
            </a:bodyPr>
            <a:lstStyle/>
            <a:p>
              <a:r>
                <a:rPr lang="zh-CN" altLang="en-US" sz="2000" b="1" dirty="0"/>
                <a:t>运输层端口号应用举例</a:t>
              </a:r>
            </a:p>
          </p:txBody>
        </p:sp>
      </p:grpSp>
    </p:spTree>
    <p:custDataLst>
      <p:tags r:id="rId1"/>
    </p:custDataLst>
    <p:extLst>
      <p:ext uri="{BB962C8B-B14F-4D97-AF65-F5344CB8AC3E}">
        <p14:creationId xmlns:p14="http://schemas.microsoft.com/office/powerpoint/2010/main" val="68143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left)">
                                      <p:cBhvr>
                                        <p:cTn id="8" dur="500"/>
                                        <p:tgtEl>
                                          <p:spTgt spid="9"/>
                                        </p:tgtEl>
                                      </p:cBhvr>
                                    </p:animEffect>
                                  </p:childTnLst>
                                </p:cTn>
                              </p:par>
                            </p:childTnLst>
                          </p:cTn>
                        </p:par>
                      </p:childTnLst>
                    </p:cTn>
                  </p:par>
                  <p:par>
                    <p:cTn id="9" fill="hold">
                      <p:stCondLst>
                        <p:cond delay="indefinite"/>
                      </p:stCondLst>
                      <p:childTnLst>
                        <p:par>
                          <p:cTn id="10" fill="hold">
                            <p:stCondLst>
                              <p:cond delay="0"/>
                            </p:stCondLst>
                            <p:childTnLst>
                              <p:par>
                                <p:cTn id="11" presetID="34" presetClass="emph" presetSubtype="0" fill="hold" grpId="0" nodeType="clickEffect">
                                  <p:stCondLst>
                                    <p:cond delay="0"/>
                                  </p:stCondLst>
                                  <p:iterate type="lt">
                                    <p:tmPct val="10000"/>
                                  </p:iterate>
                                  <p:childTnLst>
                                    <p:animMotion origin="layout" path="M 0.0 0.0 L 0.0 -0.07213" pathEditMode="relative" ptsTypes="">
                                      <p:cBhvr>
                                        <p:cTn id="12" dur="250" accel="50000" decel="50000" autoRev="1" fill="hold">
                                          <p:stCondLst>
                                            <p:cond delay="0"/>
                                          </p:stCondLst>
                                        </p:cTn>
                                        <p:tgtEl>
                                          <p:spTgt spid="16"/>
                                        </p:tgtEl>
                                        <p:attrNameLst>
                                          <p:attrName>ppt_x</p:attrName>
                                          <p:attrName>ppt_y</p:attrName>
                                        </p:attrNameLst>
                                      </p:cBhvr>
                                    </p:animMotion>
                                    <p:animRot by="1500000">
                                      <p:cBhvr>
                                        <p:cTn id="13" dur="125" fill="hold">
                                          <p:stCondLst>
                                            <p:cond delay="0"/>
                                          </p:stCondLst>
                                        </p:cTn>
                                        <p:tgtEl>
                                          <p:spTgt spid="16"/>
                                        </p:tgtEl>
                                        <p:attrNameLst>
                                          <p:attrName>r</p:attrName>
                                        </p:attrNameLst>
                                      </p:cBhvr>
                                    </p:animRot>
                                    <p:animRot by="-1500000">
                                      <p:cBhvr>
                                        <p:cTn id="14" dur="125" fill="hold">
                                          <p:stCondLst>
                                            <p:cond delay="125"/>
                                          </p:stCondLst>
                                        </p:cTn>
                                        <p:tgtEl>
                                          <p:spTgt spid="16"/>
                                        </p:tgtEl>
                                        <p:attrNameLst>
                                          <p:attrName>r</p:attrName>
                                        </p:attrNameLst>
                                      </p:cBhvr>
                                    </p:animRot>
                                    <p:animRot by="-1500000">
                                      <p:cBhvr>
                                        <p:cTn id="15" dur="125" fill="hold">
                                          <p:stCondLst>
                                            <p:cond delay="250"/>
                                          </p:stCondLst>
                                        </p:cTn>
                                        <p:tgtEl>
                                          <p:spTgt spid="16"/>
                                        </p:tgtEl>
                                        <p:attrNameLst>
                                          <p:attrName>r</p:attrName>
                                        </p:attrNameLst>
                                      </p:cBhvr>
                                    </p:animRot>
                                    <p:animRot by="1500000">
                                      <p:cBhvr>
                                        <p:cTn id="16" dur="125" fill="hold">
                                          <p:stCondLst>
                                            <p:cond delay="375"/>
                                          </p:stCondLst>
                                        </p:cTn>
                                        <p:tgtEl>
                                          <p:spTgt spid="16"/>
                                        </p:tgtEl>
                                        <p:attrNameLst>
                                          <p:attrName>r</p:attrName>
                                        </p:attrNameLst>
                                      </p:cBhvr>
                                    </p:animRot>
                                  </p:childTnLst>
                                </p:cTn>
                              </p:par>
                            </p:childTnLst>
                          </p:cTn>
                        </p:par>
                        <p:par>
                          <p:cTn id="17" fill="hold">
                            <p:stCondLst>
                              <p:cond delay="1250"/>
                            </p:stCondLst>
                            <p:childTnLst>
                              <p:par>
                                <p:cTn id="18" presetID="1" presetClass="entr" presetSubtype="0" fill="hold" grpId="0" nodeType="afterEffect">
                                  <p:stCondLst>
                                    <p:cond delay="0"/>
                                  </p:stCondLst>
                                  <p:iterate type="lt">
                                    <p:tmAbs val="50"/>
                                  </p:iterate>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2" presetClass="entr" presetSubtype="8"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p:tgtEl>
                                          <p:spTgt spid="12"/>
                                        </p:tgtEl>
                                        <p:attrNameLst>
                                          <p:attrName>ppt_x</p:attrName>
                                        </p:attrNameLst>
                                      </p:cBhvr>
                                      <p:tavLst>
                                        <p:tav tm="0">
                                          <p:val>
                                            <p:strVal val="#ppt_x-#ppt_w*1.125000"/>
                                          </p:val>
                                        </p:tav>
                                        <p:tav tm="100000">
                                          <p:val>
                                            <p:strVal val="#ppt_x"/>
                                          </p:val>
                                        </p:tav>
                                      </p:tavLst>
                                    </p:anim>
                                    <p:animEffect transition="in" filter="wipe(righ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1" fill="hold" grpId="0" nodeType="clickEffect">
                                  <p:stCondLst>
                                    <p:cond delay="0"/>
                                  </p:stCondLst>
                                  <p:childTnLst>
                                    <p:set>
                                      <p:cBhvr>
                                        <p:cTn id="29" dur="1" fill="hold">
                                          <p:stCondLst>
                                            <p:cond delay="0"/>
                                          </p:stCondLst>
                                        </p:cTn>
                                        <p:tgtEl>
                                          <p:spTgt spid="35"/>
                                        </p:tgtEl>
                                        <p:attrNameLst>
                                          <p:attrName>style.visibility</p:attrName>
                                        </p:attrNameLst>
                                      </p:cBhvr>
                                      <p:to>
                                        <p:strVal val="visible"/>
                                      </p:to>
                                    </p:set>
                                    <p:anim calcmode="lin" valueType="num">
                                      <p:cBhvr additive="base">
                                        <p:cTn id="30" dur="500"/>
                                        <p:tgtEl>
                                          <p:spTgt spid="35"/>
                                        </p:tgtEl>
                                        <p:attrNameLst>
                                          <p:attrName>ppt_y</p:attrName>
                                        </p:attrNameLst>
                                      </p:cBhvr>
                                      <p:tavLst>
                                        <p:tav tm="0">
                                          <p:val>
                                            <p:strVal val="#ppt_y-#ppt_h*1.125000"/>
                                          </p:val>
                                        </p:tav>
                                        <p:tav tm="100000">
                                          <p:val>
                                            <p:strVal val="#ppt_y"/>
                                          </p:val>
                                        </p:tav>
                                      </p:tavLst>
                                    </p:anim>
                                    <p:animEffect transition="in" filter="wipe(down)">
                                      <p:cBhvr>
                                        <p:cTn id="31" dur="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8"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p:tgtEl>
                                          <p:spTgt spid="18"/>
                                        </p:tgtEl>
                                        <p:attrNameLst>
                                          <p:attrName>ppt_x</p:attrName>
                                        </p:attrNameLst>
                                      </p:cBhvr>
                                      <p:tavLst>
                                        <p:tav tm="0">
                                          <p:val>
                                            <p:strVal val="#ppt_x-#ppt_w*1.125000"/>
                                          </p:val>
                                        </p:tav>
                                        <p:tav tm="100000">
                                          <p:val>
                                            <p:strVal val="#ppt_x"/>
                                          </p:val>
                                        </p:tav>
                                      </p:tavLst>
                                    </p:anim>
                                    <p:animEffect transition="in" filter="wipe(righ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49" presetClass="entr" presetSubtype="0" decel="100000"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 calcmode="lin" valueType="num">
                                      <p:cBhvr>
                                        <p:cTn id="42" dur="500" fill="hold"/>
                                        <p:tgtEl>
                                          <p:spTgt spid="39"/>
                                        </p:tgtEl>
                                        <p:attrNameLst>
                                          <p:attrName>ppt_w</p:attrName>
                                        </p:attrNameLst>
                                      </p:cBhvr>
                                      <p:tavLst>
                                        <p:tav tm="0">
                                          <p:val>
                                            <p:fltVal val="0"/>
                                          </p:val>
                                        </p:tav>
                                        <p:tav tm="100000">
                                          <p:val>
                                            <p:strVal val="#ppt_w"/>
                                          </p:val>
                                        </p:tav>
                                      </p:tavLst>
                                    </p:anim>
                                    <p:anim calcmode="lin" valueType="num">
                                      <p:cBhvr>
                                        <p:cTn id="43" dur="500" fill="hold"/>
                                        <p:tgtEl>
                                          <p:spTgt spid="39"/>
                                        </p:tgtEl>
                                        <p:attrNameLst>
                                          <p:attrName>ppt_h</p:attrName>
                                        </p:attrNameLst>
                                      </p:cBhvr>
                                      <p:tavLst>
                                        <p:tav tm="0">
                                          <p:val>
                                            <p:fltVal val="0"/>
                                          </p:val>
                                        </p:tav>
                                        <p:tav tm="100000">
                                          <p:val>
                                            <p:strVal val="#ppt_h"/>
                                          </p:val>
                                        </p:tav>
                                      </p:tavLst>
                                    </p:anim>
                                    <p:anim calcmode="lin" valueType="num">
                                      <p:cBhvr>
                                        <p:cTn id="44" dur="500" fill="hold"/>
                                        <p:tgtEl>
                                          <p:spTgt spid="39"/>
                                        </p:tgtEl>
                                        <p:attrNameLst>
                                          <p:attrName>style.rotation</p:attrName>
                                        </p:attrNameLst>
                                      </p:cBhvr>
                                      <p:tavLst>
                                        <p:tav tm="0">
                                          <p:val>
                                            <p:fltVal val="360"/>
                                          </p:val>
                                        </p:tav>
                                        <p:tav tm="100000">
                                          <p:val>
                                            <p:fltVal val="0"/>
                                          </p:val>
                                        </p:tav>
                                      </p:tavLst>
                                    </p:anim>
                                    <p:animEffect transition="in" filter="fade">
                                      <p:cBhvr>
                                        <p:cTn id="45" dur="500"/>
                                        <p:tgtEl>
                                          <p:spTgt spid="39"/>
                                        </p:tgtEl>
                                      </p:cBhvr>
                                    </p:animEffect>
                                  </p:childTnLst>
                                </p:cTn>
                              </p:par>
                            </p:childTnLst>
                          </p:cTn>
                        </p:par>
                      </p:childTnLst>
                    </p:cTn>
                  </p:par>
                  <p:par>
                    <p:cTn id="46" fill="hold">
                      <p:stCondLst>
                        <p:cond delay="indefinite"/>
                      </p:stCondLst>
                      <p:childTnLst>
                        <p:par>
                          <p:cTn id="47" fill="hold">
                            <p:stCondLst>
                              <p:cond delay="0"/>
                            </p:stCondLst>
                            <p:childTnLst>
                              <p:par>
                                <p:cTn id="48" presetID="49" presetClass="entr" presetSubtype="0" decel="10000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p:cTn id="50" dur="500" fill="hold"/>
                                        <p:tgtEl>
                                          <p:spTgt spid="13"/>
                                        </p:tgtEl>
                                        <p:attrNameLst>
                                          <p:attrName>ppt_w</p:attrName>
                                        </p:attrNameLst>
                                      </p:cBhvr>
                                      <p:tavLst>
                                        <p:tav tm="0">
                                          <p:val>
                                            <p:fltVal val="0"/>
                                          </p:val>
                                        </p:tav>
                                        <p:tav tm="100000">
                                          <p:val>
                                            <p:strVal val="#ppt_w"/>
                                          </p:val>
                                        </p:tav>
                                      </p:tavLst>
                                    </p:anim>
                                    <p:anim calcmode="lin" valueType="num">
                                      <p:cBhvr>
                                        <p:cTn id="51" dur="500" fill="hold"/>
                                        <p:tgtEl>
                                          <p:spTgt spid="13"/>
                                        </p:tgtEl>
                                        <p:attrNameLst>
                                          <p:attrName>ppt_h</p:attrName>
                                        </p:attrNameLst>
                                      </p:cBhvr>
                                      <p:tavLst>
                                        <p:tav tm="0">
                                          <p:val>
                                            <p:fltVal val="0"/>
                                          </p:val>
                                        </p:tav>
                                        <p:tav tm="100000">
                                          <p:val>
                                            <p:strVal val="#ppt_h"/>
                                          </p:val>
                                        </p:tav>
                                      </p:tavLst>
                                    </p:anim>
                                    <p:anim calcmode="lin" valueType="num">
                                      <p:cBhvr>
                                        <p:cTn id="52" dur="500" fill="hold"/>
                                        <p:tgtEl>
                                          <p:spTgt spid="13"/>
                                        </p:tgtEl>
                                        <p:attrNameLst>
                                          <p:attrName>style.rotation</p:attrName>
                                        </p:attrNameLst>
                                      </p:cBhvr>
                                      <p:tavLst>
                                        <p:tav tm="0">
                                          <p:val>
                                            <p:fltVal val="360"/>
                                          </p:val>
                                        </p:tav>
                                        <p:tav tm="100000">
                                          <p:val>
                                            <p:fltVal val="0"/>
                                          </p:val>
                                        </p:tav>
                                      </p:tavLst>
                                    </p:anim>
                                    <p:animEffect transition="in" filter="fade">
                                      <p:cBhvr>
                                        <p:cTn id="5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3" grpId="0"/>
      <p:bldP spid="35" grpId="0" animBg="1"/>
      <p:bldP spid="13" grpId="0"/>
      <p:bldP spid="39" grpId="0"/>
      <p:bldP spid="12"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a:extLst>
              <a:ext uri="{FF2B5EF4-FFF2-40B4-BE49-F238E27FC236}">
                <a16:creationId xmlns:a16="http://schemas.microsoft.com/office/drawing/2014/main" id="{78C0C9C1-CE62-5141-9909-B83A04661909}"/>
              </a:ext>
            </a:extLst>
          </p:cNvPr>
          <p:cNvGrpSpPr/>
          <p:nvPr/>
        </p:nvGrpSpPr>
        <p:grpSpPr>
          <a:xfrm>
            <a:off x="6570616" y="4284617"/>
            <a:ext cx="1404257" cy="1743892"/>
            <a:chOff x="6570616" y="4284617"/>
            <a:chExt cx="1404257" cy="1743892"/>
          </a:xfrm>
        </p:grpSpPr>
        <p:sp>
          <p:nvSpPr>
            <p:cNvPr id="22" name="矩形 21">
              <a:extLst>
                <a:ext uri="{FF2B5EF4-FFF2-40B4-BE49-F238E27FC236}">
                  <a16:creationId xmlns:a16="http://schemas.microsoft.com/office/drawing/2014/main" id="{33B343AF-12AB-8C9F-A4F5-BEDC5D8C0FD1}"/>
                </a:ext>
              </a:extLst>
            </p:cNvPr>
            <p:cNvSpPr/>
            <p:nvPr/>
          </p:nvSpPr>
          <p:spPr>
            <a:xfrm>
              <a:off x="6570616" y="4284617"/>
              <a:ext cx="1404257" cy="174389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07EE0775-BC00-C29F-78B7-27F7BE899943}"/>
                </a:ext>
              </a:extLst>
            </p:cNvPr>
            <p:cNvSpPr txBox="1"/>
            <p:nvPr/>
          </p:nvSpPr>
          <p:spPr>
            <a:xfrm>
              <a:off x="6818354" y="4293325"/>
              <a:ext cx="888274" cy="369332"/>
            </a:xfrm>
            <a:prstGeom prst="rect">
              <a:avLst/>
            </a:prstGeom>
            <a:noFill/>
          </p:spPr>
          <p:txBody>
            <a:bodyPr wrap="square" rtlCol="0">
              <a:spAutoFit/>
            </a:bodyPr>
            <a:lstStyle/>
            <a:p>
              <a:r>
                <a:rPr lang="zh-CN" altLang="en-US" b="1" dirty="0"/>
                <a:t>慢开始</a:t>
              </a:r>
            </a:p>
          </p:txBody>
        </p:sp>
      </p:grpSp>
      <p:grpSp>
        <p:nvGrpSpPr>
          <p:cNvPr id="43" name="组合 42">
            <a:extLst>
              <a:ext uri="{FF2B5EF4-FFF2-40B4-BE49-F238E27FC236}">
                <a16:creationId xmlns:a16="http://schemas.microsoft.com/office/drawing/2014/main" id="{419DED3C-3AA1-311F-0E94-F3F1B99599F3}"/>
              </a:ext>
            </a:extLst>
          </p:cNvPr>
          <p:cNvGrpSpPr/>
          <p:nvPr/>
        </p:nvGrpSpPr>
        <p:grpSpPr>
          <a:xfrm>
            <a:off x="7954366" y="3429000"/>
            <a:ext cx="1404257" cy="864325"/>
            <a:chOff x="7954366" y="3429000"/>
            <a:chExt cx="1404257" cy="864325"/>
          </a:xfrm>
        </p:grpSpPr>
        <p:sp>
          <p:nvSpPr>
            <p:cNvPr id="24" name="矩形 23">
              <a:extLst>
                <a:ext uri="{FF2B5EF4-FFF2-40B4-BE49-F238E27FC236}">
                  <a16:creationId xmlns:a16="http://schemas.microsoft.com/office/drawing/2014/main" id="{8E0A97C0-DEEC-B0A0-1359-15984DFC32EC}"/>
                </a:ext>
              </a:extLst>
            </p:cNvPr>
            <p:cNvSpPr/>
            <p:nvPr/>
          </p:nvSpPr>
          <p:spPr>
            <a:xfrm>
              <a:off x="7954366" y="3429000"/>
              <a:ext cx="1404257" cy="86432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E7D0BC06-922A-FC18-6F7E-A46596A08CF7}"/>
                </a:ext>
              </a:extLst>
            </p:cNvPr>
            <p:cNvSpPr txBox="1"/>
            <p:nvPr/>
          </p:nvSpPr>
          <p:spPr>
            <a:xfrm>
              <a:off x="8034375" y="3429000"/>
              <a:ext cx="1236431" cy="369332"/>
            </a:xfrm>
            <a:prstGeom prst="rect">
              <a:avLst/>
            </a:prstGeom>
            <a:noFill/>
          </p:spPr>
          <p:txBody>
            <a:bodyPr wrap="square" rtlCol="0">
              <a:spAutoFit/>
            </a:bodyPr>
            <a:lstStyle/>
            <a:p>
              <a:r>
                <a:rPr lang="zh-CN" altLang="en-US" b="1" dirty="0"/>
                <a:t>拥塞避免</a:t>
              </a:r>
            </a:p>
          </p:txBody>
        </p:sp>
      </p:grpSp>
      <p:grpSp>
        <p:nvGrpSpPr>
          <p:cNvPr id="39" name="组合 38">
            <a:extLst>
              <a:ext uri="{FF2B5EF4-FFF2-40B4-BE49-F238E27FC236}">
                <a16:creationId xmlns:a16="http://schemas.microsoft.com/office/drawing/2014/main" id="{F71E852F-5B64-A20B-5027-A33752E2D0A3}"/>
              </a:ext>
            </a:extLst>
          </p:cNvPr>
          <p:cNvGrpSpPr/>
          <p:nvPr/>
        </p:nvGrpSpPr>
        <p:grpSpPr>
          <a:xfrm>
            <a:off x="3618411" y="2299063"/>
            <a:ext cx="2664823" cy="1378131"/>
            <a:chOff x="3618411" y="2299063"/>
            <a:chExt cx="2664823" cy="1378131"/>
          </a:xfrm>
        </p:grpSpPr>
        <p:sp>
          <p:nvSpPr>
            <p:cNvPr id="15" name="矩形 14">
              <a:extLst>
                <a:ext uri="{FF2B5EF4-FFF2-40B4-BE49-F238E27FC236}">
                  <a16:creationId xmlns:a16="http://schemas.microsoft.com/office/drawing/2014/main" id="{EB127352-B575-C59A-ACA1-BB7724E0F99D}"/>
                </a:ext>
              </a:extLst>
            </p:cNvPr>
            <p:cNvSpPr/>
            <p:nvPr/>
          </p:nvSpPr>
          <p:spPr>
            <a:xfrm>
              <a:off x="3618411" y="2299063"/>
              <a:ext cx="2664823" cy="137813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23EFFE74-BFC5-125F-5BBC-1CD35FAD4CF0}"/>
                </a:ext>
              </a:extLst>
            </p:cNvPr>
            <p:cNvSpPr txBox="1"/>
            <p:nvPr/>
          </p:nvSpPr>
          <p:spPr>
            <a:xfrm>
              <a:off x="4361360" y="2299063"/>
              <a:ext cx="1178923" cy="369332"/>
            </a:xfrm>
            <a:prstGeom prst="rect">
              <a:avLst/>
            </a:prstGeom>
            <a:solidFill>
              <a:schemeClr val="accent6">
                <a:lumMod val="20000"/>
                <a:lumOff val="80000"/>
              </a:schemeClr>
            </a:solidFill>
          </p:spPr>
          <p:txBody>
            <a:bodyPr wrap="square" rtlCol="0">
              <a:spAutoFit/>
            </a:bodyPr>
            <a:lstStyle/>
            <a:p>
              <a:r>
                <a:rPr lang="zh-CN" altLang="en-US" b="1" dirty="0"/>
                <a:t>拥塞避免</a:t>
              </a:r>
            </a:p>
          </p:txBody>
        </p:sp>
      </p:grpSp>
      <p:grpSp>
        <p:nvGrpSpPr>
          <p:cNvPr id="38" name="组合 37">
            <a:extLst>
              <a:ext uri="{FF2B5EF4-FFF2-40B4-BE49-F238E27FC236}">
                <a16:creationId xmlns:a16="http://schemas.microsoft.com/office/drawing/2014/main" id="{26884635-B5CA-41D2-24A6-DD7E57110CCB}"/>
              </a:ext>
            </a:extLst>
          </p:cNvPr>
          <p:cNvGrpSpPr/>
          <p:nvPr/>
        </p:nvGrpSpPr>
        <p:grpSpPr>
          <a:xfrm>
            <a:off x="2279468" y="3664131"/>
            <a:ext cx="1338943" cy="2299063"/>
            <a:chOff x="2279468" y="3664131"/>
            <a:chExt cx="1338943" cy="2299063"/>
          </a:xfrm>
        </p:grpSpPr>
        <p:sp>
          <p:nvSpPr>
            <p:cNvPr id="13" name="矩形 12">
              <a:extLst>
                <a:ext uri="{FF2B5EF4-FFF2-40B4-BE49-F238E27FC236}">
                  <a16:creationId xmlns:a16="http://schemas.microsoft.com/office/drawing/2014/main" id="{1831815F-B859-811B-E264-D9C5034BD7BD}"/>
                </a:ext>
              </a:extLst>
            </p:cNvPr>
            <p:cNvSpPr/>
            <p:nvPr/>
          </p:nvSpPr>
          <p:spPr>
            <a:xfrm>
              <a:off x="2279468" y="3664131"/>
              <a:ext cx="1338943" cy="2299063"/>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08D288B1-0D3B-A50E-2FA6-8E0F8E191EA5}"/>
                </a:ext>
              </a:extLst>
            </p:cNvPr>
            <p:cNvSpPr txBox="1"/>
            <p:nvPr/>
          </p:nvSpPr>
          <p:spPr>
            <a:xfrm>
              <a:off x="2455817" y="3677194"/>
              <a:ext cx="888274" cy="369332"/>
            </a:xfrm>
            <a:prstGeom prst="rect">
              <a:avLst/>
            </a:prstGeom>
            <a:noFill/>
          </p:spPr>
          <p:txBody>
            <a:bodyPr wrap="square" rtlCol="0">
              <a:spAutoFit/>
            </a:bodyPr>
            <a:lstStyle/>
            <a:p>
              <a:r>
                <a:rPr lang="zh-CN" altLang="en-US" b="1" dirty="0"/>
                <a:t>慢开始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p>
          </p:txBody>
        </p:sp>
      </p:grpSp>
      <p:sp>
        <p:nvSpPr>
          <p:cNvPr id="11" name="文本框 10">
            <a:extLst>
              <a:ext uri="{FF2B5EF4-FFF2-40B4-BE49-F238E27FC236}">
                <a16:creationId xmlns:a16="http://schemas.microsoft.com/office/drawing/2014/main" id="{42E8173D-ECCB-5EA2-645A-2CC11B7703D3}"/>
              </a:ext>
            </a:extLst>
          </p:cNvPr>
          <p:cNvSpPr txBox="1"/>
          <p:nvPr/>
        </p:nvSpPr>
        <p:spPr>
          <a:xfrm>
            <a:off x="3748226" y="767058"/>
            <a:ext cx="3398196" cy="369332"/>
          </a:xfrm>
          <a:prstGeom prst="rect">
            <a:avLst/>
          </a:prstGeom>
          <a:noFill/>
        </p:spPr>
        <p:txBody>
          <a:bodyPr wrap="square" rtlCol="0">
            <a:spAutoFit/>
          </a:bodyPr>
          <a:lstStyle/>
          <a:p>
            <a:r>
              <a:rPr lang="en-US" altLang="zh-CN" b="1" dirty="0"/>
              <a:t>—— </a:t>
            </a:r>
            <a:r>
              <a:rPr lang="zh-CN" altLang="en-US" b="1" dirty="0"/>
              <a:t>慢开始算法和拥塞避免算法</a:t>
            </a:r>
          </a:p>
        </p:txBody>
      </p:sp>
      <p:pic>
        <p:nvPicPr>
          <p:cNvPr id="8" name="图片 7" descr="图片包含 形状&#10;&#10;描述已自动生成">
            <a:extLst>
              <a:ext uri="{FF2B5EF4-FFF2-40B4-BE49-F238E27FC236}">
                <a16:creationId xmlns:a16="http://schemas.microsoft.com/office/drawing/2014/main" id="{C397672B-7C18-D6AB-0CE9-2A12F809538B}"/>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1750422" y="1147575"/>
            <a:ext cx="10135864" cy="5690832"/>
          </a:xfrm>
          <a:prstGeom prst="rect">
            <a:avLst/>
          </a:prstGeom>
        </p:spPr>
      </p:pic>
      <p:cxnSp>
        <p:nvCxnSpPr>
          <p:cNvPr id="28" name="直接连接符 27">
            <a:extLst>
              <a:ext uri="{FF2B5EF4-FFF2-40B4-BE49-F238E27FC236}">
                <a16:creationId xmlns:a16="http://schemas.microsoft.com/office/drawing/2014/main" id="{E106050B-53A1-4091-6C63-A5726E772FFF}"/>
              </a:ext>
            </a:extLst>
          </p:cNvPr>
          <p:cNvCxnSpPr/>
          <p:nvPr/>
        </p:nvCxnSpPr>
        <p:spPr>
          <a:xfrm flipH="1">
            <a:off x="2279468" y="3677194"/>
            <a:ext cx="133894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9797DF13-FBD5-3105-5F5D-3177ACF9DE0C}"/>
              </a:ext>
            </a:extLst>
          </p:cNvPr>
          <p:cNvSpPr txBox="1"/>
          <p:nvPr/>
        </p:nvSpPr>
        <p:spPr>
          <a:xfrm>
            <a:off x="53009" y="3479465"/>
            <a:ext cx="1850902" cy="369332"/>
          </a:xfrm>
          <a:prstGeom prst="rect">
            <a:avLst/>
          </a:prstGeom>
          <a:noFill/>
        </p:spPr>
        <p:txBody>
          <a:bodyPr wrap="square" rtlCol="0">
            <a:spAutoFit/>
          </a:bodyPr>
          <a:lstStyle/>
          <a:p>
            <a:pPr algn="r"/>
            <a:r>
              <a:rPr lang="zh-CN" altLang="en-US" b="1" dirty="0"/>
              <a:t>初始</a:t>
            </a:r>
            <a:r>
              <a:rPr lang="en-US" altLang="zh-CN" b="1" dirty="0"/>
              <a:t>ssthresh</a:t>
            </a:r>
            <a:endParaRPr lang="zh-CN" altLang="en-US" b="1" dirty="0"/>
          </a:p>
        </p:txBody>
      </p:sp>
      <p:cxnSp>
        <p:nvCxnSpPr>
          <p:cNvPr id="29" name="直接连接符 28">
            <a:extLst>
              <a:ext uri="{FF2B5EF4-FFF2-40B4-BE49-F238E27FC236}">
                <a16:creationId xmlns:a16="http://schemas.microsoft.com/office/drawing/2014/main" id="{E1780F0E-6EB6-7671-D605-E42EB4B893FD}"/>
              </a:ext>
            </a:extLst>
          </p:cNvPr>
          <p:cNvCxnSpPr>
            <a:cxnSpLocks/>
          </p:cNvCxnSpPr>
          <p:nvPr/>
        </p:nvCxnSpPr>
        <p:spPr>
          <a:xfrm flipH="1">
            <a:off x="2279468" y="4293325"/>
            <a:ext cx="567489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261B2C4F-7FC7-78F1-507A-7C74831BA51D}"/>
              </a:ext>
            </a:extLst>
          </p:cNvPr>
          <p:cNvSpPr txBox="1"/>
          <p:nvPr/>
        </p:nvSpPr>
        <p:spPr>
          <a:xfrm>
            <a:off x="-649826" y="4099951"/>
            <a:ext cx="2575559" cy="369332"/>
          </a:xfrm>
          <a:prstGeom prst="rect">
            <a:avLst/>
          </a:prstGeom>
          <a:noFill/>
        </p:spPr>
        <p:txBody>
          <a:bodyPr wrap="square" rtlCol="0">
            <a:spAutoFit/>
          </a:bodyPr>
          <a:lstStyle/>
          <a:p>
            <a:pPr algn="r"/>
            <a:r>
              <a:rPr lang="zh-CN" altLang="en-US" b="1" dirty="0">
                <a:solidFill>
                  <a:schemeClr val="accent1">
                    <a:lumMod val="75000"/>
                  </a:schemeClr>
                </a:solidFill>
              </a:rPr>
              <a:t>更新后的</a:t>
            </a:r>
            <a:r>
              <a:rPr lang="en-US" altLang="zh-CN" b="1" dirty="0">
                <a:solidFill>
                  <a:schemeClr val="accent1">
                    <a:lumMod val="75000"/>
                  </a:schemeClr>
                </a:solidFill>
              </a:rPr>
              <a:t>ssthresh</a:t>
            </a:r>
            <a:endParaRPr lang="zh-CN" altLang="en-US" b="1" dirty="0">
              <a:solidFill>
                <a:schemeClr val="accent1">
                  <a:lumMod val="75000"/>
                </a:schemeClr>
              </a:solidFill>
            </a:endParaRPr>
          </a:p>
        </p:txBody>
      </p:sp>
      <p:sp>
        <p:nvSpPr>
          <p:cNvPr id="36" name="对话气泡: 矩形 35">
            <a:extLst>
              <a:ext uri="{FF2B5EF4-FFF2-40B4-BE49-F238E27FC236}">
                <a16:creationId xmlns:a16="http://schemas.microsoft.com/office/drawing/2014/main" id="{C5FE3C3C-1E3D-971A-534E-5C63C80B9067}"/>
              </a:ext>
            </a:extLst>
          </p:cNvPr>
          <p:cNvSpPr/>
          <p:nvPr/>
        </p:nvSpPr>
        <p:spPr>
          <a:xfrm>
            <a:off x="5138575" y="1115093"/>
            <a:ext cx="6610080" cy="1080851"/>
          </a:xfrm>
          <a:prstGeom prst="wedgeRectCallout">
            <a:avLst>
              <a:gd name="adj1" fmla="val -32571"/>
              <a:gd name="adj2" fmla="val 698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重传计时器超时，判断网络可能出现了拥塞，进行一下调整：</a:t>
            </a:r>
            <a:endParaRPr lang="en-US" altLang="zh-CN" b="1" dirty="0"/>
          </a:p>
          <a:p>
            <a:pPr marL="342900" indent="-342900">
              <a:buFont typeface="+mj-ea"/>
              <a:buAutoNum type="circleNumDbPlain"/>
            </a:pPr>
            <a:r>
              <a:rPr lang="zh-CN" altLang="en-US" b="1" dirty="0"/>
              <a:t>将</a:t>
            </a:r>
            <a:r>
              <a:rPr lang="en-US" altLang="zh-CN" b="1" dirty="0"/>
              <a:t>ssthresh</a:t>
            </a:r>
            <a:r>
              <a:rPr lang="zh-CN" altLang="en-US" b="1" dirty="0"/>
              <a:t>值调整为发生拥塞时</a:t>
            </a:r>
            <a:r>
              <a:rPr lang="en-US" altLang="zh-CN" b="1" dirty="0"/>
              <a:t>cwnd</a:t>
            </a:r>
            <a:r>
              <a:rPr lang="zh-CN" altLang="en-US" b="1" dirty="0"/>
              <a:t>值的一半，即</a:t>
            </a:r>
            <a:r>
              <a:rPr lang="en-US" altLang="zh-CN" b="1" dirty="0"/>
              <a:t>24/2=12</a:t>
            </a:r>
            <a:r>
              <a:rPr lang="zh-CN" altLang="en-US" b="1" dirty="0"/>
              <a:t>；</a:t>
            </a:r>
            <a:endParaRPr lang="en-US" altLang="zh-CN" b="1" dirty="0"/>
          </a:p>
          <a:p>
            <a:pPr marL="342900" indent="-342900">
              <a:buFont typeface="+mj-ea"/>
              <a:buAutoNum type="circleNumDbPlain"/>
            </a:pPr>
            <a:r>
              <a:rPr lang="zh-CN" altLang="en-US" b="1" dirty="0"/>
              <a:t>将</a:t>
            </a:r>
            <a:r>
              <a:rPr lang="en-US" altLang="zh-CN" b="1" dirty="0"/>
              <a:t>cwnd</a:t>
            </a:r>
            <a:r>
              <a:rPr lang="zh-CN" altLang="en-US" b="1" dirty="0"/>
              <a:t>的值减小为</a:t>
            </a:r>
            <a:r>
              <a:rPr lang="en-US" altLang="zh-CN" b="1" dirty="0"/>
              <a:t>1</a:t>
            </a:r>
            <a:r>
              <a:rPr lang="zh-CN" altLang="en-US" b="1" dirty="0"/>
              <a:t>，并重新开始执行慢开始算法。</a:t>
            </a:r>
          </a:p>
        </p:txBody>
      </p:sp>
    </p:spTree>
    <p:custDataLst>
      <p:tags r:id="rId1"/>
    </p:custDataLst>
    <p:extLst>
      <p:ext uri="{BB962C8B-B14F-4D97-AF65-F5344CB8AC3E}">
        <p14:creationId xmlns:p14="http://schemas.microsoft.com/office/powerpoint/2010/main" val="101604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0-#ppt_w/2"/>
                                          </p:val>
                                        </p:tav>
                                        <p:tav tm="100000">
                                          <p:val>
                                            <p:strVal val="#ppt_x"/>
                                          </p:val>
                                        </p:tav>
                                      </p:tavLst>
                                    </p:anim>
                                    <p:anim calcmode="lin" valueType="num">
                                      <p:cBhvr additive="base">
                                        <p:cTn id="13"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wipe(left)">
                                      <p:cBhvr>
                                        <p:cTn id="18" dur="10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right)">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wipe(left)">
                                      <p:cBhvr>
                                        <p:cTn id="28" dur="10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down)">
                                      <p:cBhvr>
                                        <p:cTn id="33" dur="500"/>
                                        <p:tgtEl>
                                          <p:spTgt spid="36"/>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0-#ppt_w/2"/>
                                          </p:val>
                                        </p:tav>
                                        <p:tav tm="100000">
                                          <p:val>
                                            <p:strVal val="#ppt_x"/>
                                          </p:val>
                                        </p:tav>
                                      </p:tavLst>
                                    </p:anim>
                                    <p:anim calcmode="lin" valueType="num">
                                      <p:cBhvr additive="base">
                                        <p:cTn id="39"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wipe(left)">
                                      <p:cBhvr>
                                        <p:cTn id="44" dur="1000"/>
                                        <p:tgtEl>
                                          <p:spTgt spid="6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right)">
                                      <p:cBhvr>
                                        <p:cTn id="49" dur="10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left)">
                                      <p:cBhvr>
                                        <p:cTn id="54"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6"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p>
          </p:txBody>
        </p:sp>
      </p:grpSp>
      <p:pic>
        <p:nvPicPr>
          <p:cNvPr id="12" name="图片 11" descr="图形用户界面&#10;&#10;中度可信度描述已自动生成">
            <a:extLst>
              <a:ext uri="{FF2B5EF4-FFF2-40B4-BE49-F238E27FC236}">
                <a16:creationId xmlns:a16="http://schemas.microsoft.com/office/drawing/2014/main" id="{478F7534-6BEC-D5E2-FD13-41323BA74C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1383" y="1149410"/>
            <a:ext cx="8569234" cy="3916283"/>
          </a:xfrm>
          <a:prstGeom prst="rect">
            <a:avLst/>
          </a:prstGeom>
        </p:spPr>
      </p:pic>
      <p:sp>
        <p:nvSpPr>
          <p:cNvPr id="16" name="矩形 15">
            <a:extLst>
              <a:ext uri="{FF2B5EF4-FFF2-40B4-BE49-F238E27FC236}">
                <a16:creationId xmlns:a16="http://schemas.microsoft.com/office/drawing/2014/main" id="{897D7D8C-7B4E-6C61-27B2-B5D4FDED92C4}"/>
              </a:ext>
            </a:extLst>
          </p:cNvPr>
          <p:cNvSpPr/>
          <p:nvPr/>
        </p:nvSpPr>
        <p:spPr>
          <a:xfrm>
            <a:off x="1285603" y="4935065"/>
            <a:ext cx="9620794" cy="40011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00" b="1" dirty="0">
                <a:solidFill>
                  <a:srgbClr val="231F20"/>
                </a:solidFill>
                <a:effectLst/>
                <a:latin typeface="+mn-ea"/>
              </a:rPr>
              <a:t>“慢开始”是指一开始向网络注入的报文段少，而并不是指拥塞窗口</a:t>
            </a:r>
            <a:r>
              <a:rPr lang="en-US" altLang="zh-CN" sz="1800" b="1" dirty="0">
                <a:solidFill>
                  <a:srgbClr val="231F20"/>
                </a:solidFill>
                <a:effectLst/>
                <a:latin typeface="+mn-ea"/>
              </a:rPr>
              <a:t>cwnd</a:t>
            </a:r>
            <a:r>
              <a:rPr lang="zh-CN" altLang="en-US" sz="1800" b="1" dirty="0">
                <a:solidFill>
                  <a:srgbClr val="231F20"/>
                </a:solidFill>
                <a:effectLst/>
                <a:latin typeface="+mn-ea"/>
              </a:rPr>
              <a:t>的值增长速度慢。</a:t>
            </a:r>
            <a:endParaRPr lang="zh-CN" altLang="en-US" b="1" dirty="0">
              <a:latin typeface="+mn-ea"/>
            </a:endParaRPr>
          </a:p>
        </p:txBody>
      </p:sp>
      <p:sp>
        <p:nvSpPr>
          <p:cNvPr id="17" name="矩形 16">
            <a:extLst>
              <a:ext uri="{FF2B5EF4-FFF2-40B4-BE49-F238E27FC236}">
                <a16:creationId xmlns:a16="http://schemas.microsoft.com/office/drawing/2014/main" id="{6542A19A-192B-781D-F8E8-34390CF77F80}"/>
              </a:ext>
            </a:extLst>
          </p:cNvPr>
          <p:cNvSpPr/>
          <p:nvPr/>
        </p:nvSpPr>
        <p:spPr>
          <a:xfrm>
            <a:off x="1285603" y="5426616"/>
            <a:ext cx="9620794" cy="973097"/>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800" b="1" dirty="0">
                <a:solidFill>
                  <a:srgbClr val="231F20"/>
                </a:solidFill>
                <a:effectLst/>
                <a:latin typeface="+mn-ea"/>
              </a:rPr>
              <a:t>“拥塞避免”也并非指完全能够避免拥塞，而是指在拥塞避免阶段将</a:t>
            </a:r>
            <a:r>
              <a:rPr lang="en-US" altLang="zh-CN" sz="1800" b="1" dirty="0">
                <a:solidFill>
                  <a:srgbClr val="231F20"/>
                </a:solidFill>
                <a:effectLst/>
                <a:latin typeface="+mn-ea"/>
              </a:rPr>
              <a:t>cwnd</a:t>
            </a:r>
            <a:r>
              <a:rPr lang="zh-CN" altLang="en-US" sz="1800" b="1" dirty="0">
                <a:solidFill>
                  <a:srgbClr val="231F20"/>
                </a:solidFill>
                <a:effectLst/>
                <a:latin typeface="+mn-ea"/>
              </a:rPr>
              <a:t>值控制为按线性规律增长，使网络比较不容易出现拥塞。</a:t>
            </a:r>
            <a:endParaRPr lang="zh-CN" altLang="en-US" b="1" dirty="0">
              <a:latin typeface="+mn-ea"/>
            </a:endParaRPr>
          </a:p>
        </p:txBody>
      </p:sp>
      <p:sp>
        <p:nvSpPr>
          <p:cNvPr id="18" name="流程图: 文档 17">
            <a:extLst>
              <a:ext uri="{FF2B5EF4-FFF2-40B4-BE49-F238E27FC236}">
                <a16:creationId xmlns:a16="http://schemas.microsoft.com/office/drawing/2014/main" id="{091DEA1C-DCEA-AA75-785E-64BBCC68210A}"/>
              </a:ext>
            </a:extLst>
          </p:cNvPr>
          <p:cNvSpPr/>
          <p:nvPr/>
        </p:nvSpPr>
        <p:spPr>
          <a:xfrm>
            <a:off x="9307287" y="2577800"/>
            <a:ext cx="1221377" cy="1059501"/>
          </a:xfrm>
          <a:prstGeom prst="flowChartDocumen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1988</a:t>
            </a:r>
            <a:r>
              <a:rPr lang="zh-CN" altLang="en-US" b="1" dirty="0">
                <a:solidFill>
                  <a:schemeClr val="tx1"/>
                </a:solidFill>
              </a:rPr>
              <a:t>年</a:t>
            </a:r>
            <a:endParaRPr lang="en-US" altLang="zh-CN" b="1" dirty="0">
              <a:solidFill>
                <a:schemeClr val="tx1"/>
              </a:solidFill>
            </a:endParaRPr>
          </a:p>
          <a:p>
            <a:pPr algn="ctr"/>
            <a:r>
              <a:rPr lang="en-US" altLang="zh-CN" b="1" dirty="0">
                <a:solidFill>
                  <a:schemeClr val="tx1"/>
                </a:solidFill>
              </a:rPr>
              <a:t>Tahoe</a:t>
            </a:r>
            <a:r>
              <a:rPr lang="zh-CN" altLang="en-US" b="1" dirty="0">
                <a:solidFill>
                  <a:schemeClr val="tx1"/>
                </a:solidFill>
              </a:rPr>
              <a:t>版本</a:t>
            </a:r>
            <a:endParaRPr lang="en-US" altLang="zh-CN" b="1" dirty="0">
              <a:solidFill>
                <a:schemeClr val="tx1"/>
              </a:solidFill>
            </a:endParaRPr>
          </a:p>
        </p:txBody>
      </p:sp>
      <p:sp>
        <p:nvSpPr>
          <p:cNvPr id="20" name="文本框 19">
            <a:extLst>
              <a:ext uri="{FF2B5EF4-FFF2-40B4-BE49-F238E27FC236}">
                <a16:creationId xmlns:a16="http://schemas.microsoft.com/office/drawing/2014/main" id="{C59336D8-CCE9-259A-A720-E51F2F634A5E}"/>
              </a:ext>
            </a:extLst>
          </p:cNvPr>
          <p:cNvSpPr txBox="1"/>
          <p:nvPr/>
        </p:nvSpPr>
        <p:spPr>
          <a:xfrm>
            <a:off x="3748226" y="767058"/>
            <a:ext cx="3398196" cy="369332"/>
          </a:xfrm>
          <a:prstGeom prst="rect">
            <a:avLst/>
          </a:prstGeom>
          <a:noFill/>
        </p:spPr>
        <p:txBody>
          <a:bodyPr wrap="square" rtlCol="0">
            <a:spAutoFit/>
          </a:bodyPr>
          <a:lstStyle/>
          <a:p>
            <a:r>
              <a:rPr lang="en-US" altLang="zh-CN" b="1" dirty="0"/>
              <a:t>—— </a:t>
            </a:r>
            <a:r>
              <a:rPr lang="zh-CN" altLang="en-US" b="1" dirty="0"/>
              <a:t>慢开始算法和拥塞避免算法</a:t>
            </a:r>
          </a:p>
        </p:txBody>
      </p:sp>
    </p:spTree>
    <p:custDataLst>
      <p:tags r:id="rId1"/>
    </p:custDataLst>
    <p:extLst>
      <p:ext uri="{BB962C8B-B14F-4D97-AF65-F5344CB8AC3E}">
        <p14:creationId xmlns:p14="http://schemas.microsoft.com/office/powerpoint/2010/main" val="317645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3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800" decel="100000"/>
                                        <p:tgtEl>
                                          <p:spTgt spid="16"/>
                                        </p:tgtEl>
                                      </p:cBhvr>
                                    </p:animEffect>
                                    <p:anim calcmode="lin" valueType="num">
                                      <p:cBhvr>
                                        <p:cTn id="13" dur="800" decel="100000" fill="hold"/>
                                        <p:tgtEl>
                                          <p:spTgt spid="16"/>
                                        </p:tgtEl>
                                        <p:attrNameLst>
                                          <p:attrName>style.rotation</p:attrName>
                                        </p:attrNameLst>
                                      </p:cBhvr>
                                      <p:tavLst>
                                        <p:tav tm="0">
                                          <p:val>
                                            <p:fltVal val="-90"/>
                                          </p:val>
                                        </p:tav>
                                        <p:tav tm="100000">
                                          <p:val>
                                            <p:fltVal val="0"/>
                                          </p:val>
                                        </p:tav>
                                      </p:tavLst>
                                    </p:anim>
                                    <p:anim calcmode="lin" valueType="num">
                                      <p:cBhvr>
                                        <p:cTn id="14" dur="800" decel="100000" fill="hold"/>
                                        <p:tgtEl>
                                          <p:spTgt spid="16"/>
                                        </p:tgtEl>
                                        <p:attrNameLst>
                                          <p:attrName>ppt_x</p:attrName>
                                        </p:attrNameLst>
                                      </p:cBhvr>
                                      <p:tavLst>
                                        <p:tav tm="0">
                                          <p:val>
                                            <p:strVal val="#ppt_x+0.4"/>
                                          </p:val>
                                        </p:tav>
                                        <p:tav tm="100000">
                                          <p:val>
                                            <p:strVal val="#ppt_x-0.05"/>
                                          </p:val>
                                        </p:tav>
                                      </p:tavLst>
                                    </p:anim>
                                    <p:anim calcmode="lin" valueType="num">
                                      <p:cBhvr>
                                        <p:cTn id="15" dur="800" decel="100000" fill="hold"/>
                                        <p:tgtEl>
                                          <p:spTgt spid="16"/>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16"/>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16"/>
                                        </p:tgtEl>
                                        <p:attrNameLst>
                                          <p:attrName>ppt_y</p:attrName>
                                        </p:attrNameLst>
                                      </p:cBhvr>
                                      <p:tavLst>
                                        <p:tav tm="0">
                                          <p:val>
                                            <p:strVal val="#ppt_y+0.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800" decel="100000"/>
                                        <p:tgtEl>
                                          <p:spTgt spid="17"/>
                                        </p:tgtEl>
                                      </p:cBhvr>
                                    </p:animEffect>
                                    <p:anim calcmode="lin" valueType="num">
                                      <p:cBhvr>
                                        <p:cTn id="23" dur="800" decel="100000" fill="hold"/>
                                        <p:tgtEl>
                                          <p:spTgt spid="17"/>
                                        </p:tgtEl>
                                        <p:attrNameLst>
                                          <p:attrName>style.rotation</p:attrName>
                                        </p:attrNameLst>
                                      </p:cBhvr>
                                      <p:tavLst>
                                        <p:tav tm="0">
                                          <p:val>
                                            <p:fltVal val="-90"/>
                                          </p:val>
                                        </p:tav>
                                        <p:tav tm="100000">
                                          <p:val>
                                            <p:fltVal val="0"/>
                                          </p:val>
                                        </p:tav>
                                      </p:tavLst>
                                    </p:anim>
                                    <p:anim calcmode="lin" valueType="num">
                                      <p:cBhvr>
                                        <p:cTn id="24" dur="800" decel="100000" fill="hold"/>
                                        <p:tgtEl>
                                          <p:spTgt spid="17"/>
                                        </p:tgtEl>
                                        <p:attrNameLst>
                                          <p:attrName>ppt_x</p:attrName>
                                        </p:attrNameLst>
                                      </p:cBhvr>
                                      <p:tavLst>
                                        <p:tav tm="0">
                                          <p:val>
                                            <p:strVal val="#ppt_x+0.4"/>
                                          </p:val>
                                        </p:tav>
                                        <p:tav tm="100000">
                                          <p:val>
                                            <p:strVal val="#ppt_x-0.05"/>
                                          </p:val>
                                        </p:tav>
                                      </p:tavLst>
                                    </p:anim>
                                    <p:anim calcmode="lin" valueType="num">
                                      <p:cBhvr>
                                        <p:cTn id="25" dur="800" decel="100000" fill="hold"/>
                                        <p:tgtEl>
                                          <p:spTgt spid="17"/>
                                        </p:tgtEl>
                                        <p:attrNameLst>
                                          <p:attrName>ppt_y</p:attrName>
                                        </p:attrNameLst>
                                      </p:cBhvr>
                                      <p:tavLst>
                                        <p:tav tm="0">
                                          <p:val>
                                            <p:strVal val="#ppt_y-0.4"/>
                                          </p:val>
                                        </p:tav>
                                        <p:tav tm="100000">
                                          <p:val>
                                            <p:strVal val="#ppt_y+0.1"/>
                                          </p:val>
                                        </p:tav>
                                      </p:tavLst>
                                    </p:anim>
                                    <p:anim calcmode="lin" valueType="num">
                                      <p:cBhvr>
                                        <p:cTn id="26" dur="200" accel="100000" fill="hold">
                                          <p:stCondLst>
                                            <p:cond delay="800"/>
                                          </p:stCondLst>
                                        </p:cTn>
                                        <p:tgtEl>
                                          <p:spTgt spid="17"/>
                                        </p:tgtEl>
                                        <p:attrNameLst>
                                          <p:attrName>ppt_x</p:attrName>
                                        </p:attrNameLst>
                                      </p:cBhvr>
                                      <p:tavLst>
                                        <p:tav tm="0">
                                          <p:val>
                                            <p:strVal val="#ppt_x-0.05"/>
                                          </p:val>
                                        </p:tav>
                                        <p:tav tm="100000">
                                          <p:val>
                                            <p:strVal val="#ppt_x"/>
                                          </p:val>
                                        </p:tav>
                                      </p:tavLst>
                                    </p:anim>
                                    <p:anim calcmode="lin" valueType="num">
                                      <p:cBhvr>
                                        <p:cTn id="27" dur="200" accel="100000" fill="hold">
                                          <p:stCondLst>
                                            <p:cond delay="800"/>
                                          </p:stCondLst>
                                        </p:cTn>
                                        <p:tgtEl>
                                          <p:spTgt spid="17"/>
                                        </p:tgtEl>
                                        <p:attrNameLst>
                                          <p:attrName>ppt_y</p:attrName>
                                        </p:attrNameLst>
                                      </p:cBhvr>
                                      <p:tavLst>
                                        <p:tav tm="0">
                                          <p:val>
                                            <p:strVal val="#ppt_y+0.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9" presetClass="entr" presetSubtype="0" decel="10000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 calcmode="lin" valueType="num">
                                      <p:cBhvr>
                                        <p:cTn id="34" dur="500" fill="hold"/>
                                        <p:tgtEl>
                                          <p:spTgt spid="18"/>
                                        </p:tgtEl>
                                        <p:attrNameLst>
                                          <p:attrName>style.rotation</p:attrName>
                                        </p:attrNameLst>
                                      </p:cBhvr>
                                      <p:tavLst>
                                        <p:tav tm="0">
                                          <p:val>
                                            <p:fltVal val="360"/>
                                          </p:val>
                                        </p:tav>
                                        <p:tav tm="100000">
                                          <p:val>
                                            <p:fltVal val="0"/>
                                          </p:val>
                                        </p:tav>
                                      </p:tavLst>
                                    </p:anim>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p>
          </p:txBody>
        </p:sp>
      </p:grpSp>
      <p:sp>
        <p:nvSpPr>
          <p:cNvPr id="20" name="文本框 19">
            <a:extLst>
              <a:ext uri="{FF2B5EF4-FFF2-40B4-BE49-F238E27FC236}">
                <a16:creationId xmlns:a16="http://schemas.microsoft.com/office/drawing/2014/main" id="{C59336D8-CCE9-259A-A720-E51F2F634A5E}"/>
              </a:ext>
            </a:extLst>
          </p:cNvPr>
          <p:cNvSpPr txBox="1"/>
          <p:nvPr/>
        </p:nvSpPr>
        <p:spPr>
          <a:xfrm>
            <a:off x="3748225" y="767058"/>
            <a:ext cx="6786969" cy="369332"/>
          </a:xfrm>
          <a:prstGeom prst="rect">
            <a:avLst/>
          </a:prstGeom>
          <a:noFill/>
        </p:spPr>
        <p:txBody>
          <a:bodyPr wrap="square" rtlCol="0">
            <a:spAutoFit/>
          </a:bodyPr>
          <a:lstStyle/>
          <a:p>
            <a:r>
              <a:rPr lang="en-US" altLang="zh-CN" b="1" dirty="0"/>
              <a:t>—— </a:t>
            </a:r>
            <a:r>
              <a:rPr lang="zh-CN" altLang="en-US" b="1" dirty="0"/>
              <a:t>快重传算法和快恢复算法（改进</a:t>
            </a:r>
            <a:r>
              <a:rPr lang="en-US" altLang="zh-CN" b="1" dirty="0"/>
              <a:t>TCP</a:t>
            </a:r>
            <a:r>
              <a:rPr lang="zh-CN" altLang="en-US" b="1" dirty="0"/>
              <a:t>性能，</a:t>
            </a:r>
            <a:r>
              <a:rPr lang="en-US" altLang="zh-CN" b="1" dirty="0"/>
              <a:t>1990</a:t>
            </a:r>
            <a:r>
              <a:rPr lang="zh-CN" altLang="en-US" b="1" dirty="0"/>
              <a:t>年</a:t>
            </a:r>
            <a:r>
              <a:rPr lang="en-US" altLang="zh-CN" b="1" dirty="0"/>
              <a:t>Reno</a:t>
            </a:r>
            <a:r>
              <a:rPr lang="zh-CN" altLang="en-US" b="1" dirty="0"/>
              <a:t>版本）</a:t>
            </a:r>
          </a:p>
        </p:txBody>
      </p:sp>
      <p:pic>
        <p:nvPicPr>
          <p:cNvPr id="6" name="图片 5" descr="图示&#10;&#10;描述已自动生成">
            <a:extLst>
              <a:ext uri="{FF2B5EF4-FFF2-40B4-BE49-F238E27FC236}">
                <a16:creationId xmlns:a16="http://schemas.microsoft.com/office/drawing/2014/main" id="{3EF284E9-3359-1D57-B396-F5D6D0DD1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1597" y="1508267"/>
            <a:ext cx="4268805" cy="4171666"/>
          </a:xfrm>
          <a:prstGeom prst="rect">
            <a:avLst/>
          </a:prstGeom>
        </p:spPr>
      </p:pic>
      <p:sp>
        <p:nvSpPr>
          <p:cNvPr id="9" name="message-envelope_74307">
            <a:extLst>
              <a:ext uri="{FF2B5EF4-FFF2-40B4-BE49-F238E27FC236}">
                <a16:creationId xmlns:a16="http://schemas.microsoft.com/office/drawing/2014/main" id="{7F8D51D0-29A5-5DDE-358C-0336CE4810D5}"/>
              </a:ext>
            </a:extLst>
          </p:cNvPr>
          <p:cNvSpPr/>
          <p:nvPr/>
        </p:nvSpPr>
        <p:spPr>
          <a:xfrm>
            <a:off x="6790467" y="1656930"/>
            <a:ext cx="367980" cy="254771"/>
          </a:xfrm>
          <a:custGeom>
            <a:avLst/>
            <a:gdLst>
              <a:gd name="T0" fmla="*/ 0 w 4610"/>
              <a:gd name="T1" fmla="*/ 0 h 3197"/>
              <a:gd name="T2" fmla="*/ 0 w 4610"/>
              <a:gd name="T3" fmla="*/ 3197 h 3197"/>
              <a:gd name="T4" fmla="*/ 4610 w 4610"/>
              <a:gd name="T5" fmla="*/ 3197 h 3197"/>
              <a:gd name="T6" fmla="*/ 4610 w 4610"/>
              <a:gd name="T7" fmla="*/ 0 h 3197"/>
              <a:gd name="T8" fmla="*/ 0 w 4610"/>
              <a:gd name="T9" fmla="*/ 0 h 3197"/>
              <a:gd name="T10" fmla="*/ 4143 w 4610"/>
              <a:gd name="T11" fmla="*/ 801 h 3197"/>
              <a:gd name="T12" fmla="*/ 2305 w 4610"/>
              <a:gd name="T13" fmla="*/ 1858 h 3197"/>
              <a:gd name="T14" fmla="*/ 468 w 4610"/>
              <a:gd name="T15" fmla="*/ 801 h 3197"/>
              <a:gd name="T16" fmla="*/ 395 w 4610"/>
              <a:gd name="T17" fmla="*/ 533 h 3197"/>
              <a:gd name="T18" fmla="*/ 663 w 4610"/>
              <a:gd name="T19" fmla="*/ 461 h 3197"/>
              <a:gd name="T20" fmla="*/ 2305 w 4610"/>
              <a:gd name="T21" fmla="*/ 1406 h 3197"/>
              <a:gd name="T22" fmla="*/ 3947 w 4610"/>
              <a:gd name="T23" fmla="*/ 461 h 3197"/>
              <a:gd name="T24" fmla="*/ 4215 w 4610"/>
              <a:gd name="T25" fmla="*/ 533 h 3197"/>
              <a:gd name="T26" fmla="*/ 4143 w 4610"/>
              <a:gd name="T27" fmla="*/ 801 h 3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10" h="3197">
                <a:moveTo>
                  <a:pt x="0" y="0"/>
                </a:moveTo>
                <a:lnTo>
                  <a:pt x="0" y="3197"/>
                </a:lnTo>
                <a:lnTo>
                  <a:pt x="4610" y="3197"/>
                </a:lnTo>
                <a:lnTo>
                  <a:pt x="4610" y="0"/>
                </a:lnTo>
                <a:lnTo>
                  <a:pt x="0" y="0"/>
                </a:lnTo>
                <a:close/>
                <a:moveTo>
                  <a:pt x="4143" y="801"/>
                </a:moveTo>
                <a:lnTo>
                  <a:pt x="2305" y="1858"/>
                </a:lnTo>
                <a:lnTo>
                  <a:pt x="468" y="801"/>
                </a:lnTo>
                <a:cubicBezTo>
                  <a:pt x="374" y="747"/>
                  <a:pt x="341" y="627"/>
                  <a:pt x="395" y="533"/>
                </a:cubicBezTo>
                <a:cubicBezTo>
                  <a:pt x="449" y="439"/>
                  <a:pt x="569" y="407"/>
                  <a:pt x="663" y="461"/>
                </a:cubicBezTo>
                <a:lnTo>
                  <a:pt x="2305" y="1406"/>
                </a:lnTo>
                <a:lnTo>
                  <a:pt x="3947" y="461"/>
                </a:lnTo>
                <a:cubicBezTo>
                  <a:pt x="4041" y="407"/>
                  <a:pt x="4161" y="439"/>
                  <a:pt x="4215" y="533"/>
                </a:cubicBezTo>
                <a:cubicBezTo>
                  <a:pt x="4269" y="627"/>
                  <a:pt x="4237" y="747"/>
                  <a:pt x="4143" y="801"/>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10">
            <a:extLst>
              <a:ext uri="{FF2B5EF4-FFF2-40B4-BE49-F238E27FC236}">
                <a16:creationId xmlns:a16="http://schemas.microsoft.com/office/drawing/2014/main" id="{2C542B05-1494-A090-0542-6DA7F3A6F0CB}"/>
              </a:ext>
            </a:extLst>
          </p:cNvPr>
          <p:cNvSpPr txBox="1"/>
          <p:nvPr/>
        </p:nvSpPr>
        <p:spPr>
          <a:xfrm>
            <a:off x="7293713" y="1599649"/>
            <a:ext cx="3148149" cy="369332"/>
          </a:xfrm>
          <a:prstGeom prst="rect">
            <a:avLst/>
          </a:prstGeom>
          <a:noFill/>
        </p:spPr>
        <p:txBody>
          <a:bodyPr wrap="square" rtlCol="0">
            <a:spAutoFit/>
          </a:bodyPr>
          <a:lstStyle/>
          <a:p>
            <a:r>
              <a:rPr lang="zh-CN" altLang="en-US" b="1" dirty="0"/>
              <a:t>封装有</a:t>
            </a:r>
            <a:r>
              <a:rPr lang="en-US" altLang="zh-CN" b="1" dirty="0"/>
              <a:t>TCP</a:t>
            </a:r>
            <a:r>
              <a:rPr lang="zh-CN" altLang="en-US" b="1" dirty="0"/>
              <a:t>报文段的</a:t>
            </a:r>
            <a:r>
              <a:rPr lang="en-US" altLang="zh-CN" b="1" dirty="0"/>
              <a:t>IP</a:t>
            </a:r>
            <a:r>
              <a:rPr lang="zh-CN" altLang="en-US" b="1" dirty="0"/>
              <a:t>数据报</a:t>
            </a:r>
          </a:p>
        </p:txBody>
      </p:sp>
    </p:spTree>
    <p:custDataLst>
      <p:tags r:id="rId1"/>
    </p:custDataLst>
    <p:extLst>
      <p:ext uri="{BB962C8B-B14F-4D97-AF65-F5344CB8AC3E}">
        <p14:creationId xmlns:p14="http://schemas.microsoft.com/office/powerpoint/2010/main" val="144555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800" decel="100000"/>
                                        <p:tgtEl>
                                          <p:spTgt spid="6"/>
                                        </p:tgtEl>
                                      </p:cBhvr>
                                    </p:animEffect>
                                    <p:anim calcmode="lin" valueType="num">
                                      <p:cBhvr>
                                        <p:cTn id="14" dur="800" decel="100000" fill="hold"/>
                                        <p:tgtEl>
                                          <p:spTgt spid="6"/>
                                        </p:tgtEl>
                                        <p:attrNameLst>
                                          <p:attrName>style.rotation</p:attrName>
                                        </p:attrNameLst>
                                      </p:cBhvr>
                                      <p:tavLst>
                                        <p:tav tm="0">
                                          <p:val>
                                            <p:fltVal val="-90"/>
                                          </p:val>
                                        </p:tav>
                                        <p:tav tm="100000">
                                          <p:val>
                                            <p:fltVal val="0"/>
                                          </p:val>
                                        </p:tav>
                                      </p:tavLst>
                                    </p:anim>
                                    <p:anim calcmode="lin" valueType="num">
                                      <p:cBhvr>
                                        <p:cTn id="15" dur="800" decel="100000" fill="hold"/>
                                        <p:tgtEl>
                                          <p:spTgt spid="6"/>
                                        </p:tgtEl>
                                        <p:attrNameLst>
                                          <p:attrName>ppt_x</p:attrName>
                                        </p:attrNameLst>
                                      </p:cBhvr>
                                      <p:tavLst>
                                        <p:tav tm="0">
                                          <p:val>
                                            <p:strVal val="#ppt_x+0.4"/>
                                          </p:val>
                                        </p:tav>
                                        <p:tav tm="100000">
                                          <p:val>
                                            <p:strVal val="#ppt_x-0.05"/>
                                          </p:val>
                                        </p:tav>
                                      </p:tavLst>
                                    </p:anim>
                                    <p:anim calcmode="lin" valueType="num">
                                      <p:cBhvr>
                                        <p:cTn id="16" dur="800" decel="100000" fill="hold"/>
                                        <p:tgtEl>
                                          <p:spTgt spid="6"/>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par>
                                <p:cTn id="26" presetID="12" presetClass="entr" presetSubtype="8"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p:tgtEl>
                                          <p:spTgt spid="11"/>
                                        </p:tgtEl>
                                        <p:attrNameLst>
                                          <p:attrName>ppt_x</p:attrName>
                                        </p:attrNameLst>
                                      </p:cBhvr>
                                      <p:tavLst>
                                        <p:tav tm="0">
                                          <p:val>
                                            <p:strVal val="#ppt_x-#ppt_w*1.125000"/>
                                          </p:val>
                                        </p:tav>
                                        <p:tav tm="100000">
                                          <p:val>
                                            <p:strVal val="#ppt_x"/>
                                          </p:val>
                                        </p:tav>
                                      </p:tavLst>
                                    </p:anim>
                                    <p:animEffect transition="in" filter="wipe(right)">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grpId="1" nodeType="clickEffect">
                                  <p:stCondLst>
                                    <p:cond delay="0"/>
                                  </p:stCondLst>
                                  <p:childTnLst>
                                    <p:animMotion origin="layout" path="M -0.00105 0.00069 L -0.00469 0.0912 L 0.05911 0.20462 L 0.05911 0.20462 " pathEditMode="relative" ptsTypes="AAAA">
                                      <p:cBhvr>
                                        <p:cTn id="33"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9" grpId="0" animBg="1"/>
      <p:bldP spid="9" grpId="1" animBg="1"/>
      <p:bldP spid="11"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p>
          </p:txBody>
        </p:sp>
      </p:grpSp>
      <p:sp>
        <p:nvSpPr>
          <p:cNvPr id="20" name="文本框 19">
            <a:extLst>
              <a:ext uri="{FF2B5EF4-FFF2-40B4-BE49-F238E27FC236}">
                <a16:creationId xmlns:a16="http://schemas.microsoft.com/office/drawing/2014/main" id="{C59336D8-CCE9-259A-A720-E51F2F634A5E}"/>
              </a:ext>
            </a:extLst>
          </p:cNvPr>
          <p:cNvSpPr txBox="1"/>
          <p:nvPr/>
        </p:nvSpPr>
        <p:spPr>
          <a:xfrm>
            <a:off x="3748225" y="767058"/>
            <a:ext cx="6813095" cy="369332"/>
          </a:xfrm>
          <a:prstGeom prst="rect">
            <a:avLst/>
          </a:prstGeom>
          <a:noFill/>
        </p:spPr>
        <p:txBody>
          <a:bodyPr wrap="square" rtlCol="0">
            <a:spAutoFit/>
          </a:bodyPr>
          <a:lstStyle/>
          <a:p>
            <a:r>
              <a:rPr lang="en-US" altLang="zh-CN" b="1" dirty="0"/>
              <a:t>—— </a:t>
            </a:r>
            <a:r>
              <a:rPr lang="zh-CN" altLang="en-US" b="1" dirty="0"/>
              <a:t>快重传算法和快恢复算法（改进</a:t>
            </a:r>
            <a:r>
              <a:rPr lang="en-US" altLang="zh-CN" b="1" dirty="0"/>
              <a:t>TCP</a:t>
            </a:r>
            <a:r>
              <a:rPr lang="zh-CN" altLang="en-US" b="1" dirty="0"/>
              <a:t>性能，</a:t>
            </a:r>
            <a:r>
              <a:rPr lang="en-US" altLang="zh-CN" b="1" dirty="0"/>
              <a:t>1990</a:t>
            </a:r>
            <a:r>
              <a:rPr lang="zh-CN" altLang="en-US" b="1" dirty="0"/>
              <a:t>年</a:t>
            </a:r>
            <a:r>
              <a:rPr lang="en-US" altLang="zh-CN" b="1" dirty="0"/>
              <a:t>Reno</a:t>
            </a:r>
            <a:r>
              <a:rPr lang="zh-CN" altLang="en-US" b="1" dirty="0"/>
              <a:t>版本）</a:t>
            </a:r>
          </a:p>
        </p:txBody>
      </p:sp>
      <p:pic>
        <p:nvPicPr>
          <p:cNvPr id="6" name="图片 5" descr="图示&#10;&#10;描述已自动生成">
            <a:extLst>
              <a:ext uri="{FF2B5EF4-FFF2-40B4-BE49-F238E27FC236}">
                <a16:creationId xmlns:a16="http://schemas.microsoft.com/office/drawing/2014/main" id="{3EF284E9-3359-1D57-B396-F5D6D0DD1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1597" y="1508267"/>
            <a:ext cx="4268805" cy="4171666"/>
          </a:xfrm>
          <a:prstGeom prst="rect">
            <a:avLst/>
          </a:prstGeom>
        </p:spPr>
      </p:pic>
      <p:sp>
        <p:nvSpPr>
          <p:cNvPr id="10" name="message-envelope_74307">
            <a:extLst>
              <a:ext uri="{FF2B5EF4-FFF2-40B4-BE49-F238E27FC236}">
                <a16:creationId xmlns:a16="http://schemas.microsoft.com/office/drawing/2014/main" id="{DEC5F284-DE79-D91C-88B5-8EFC8427A66E}"/>
              </a:ext>
            </a:extLst>
          </p:cNvPr>
          <p:cNvSpPr/>
          <p:nvPr/>
        </p:nvSpPr>
        <p:spPr>
          <a:xfrm>
            <a:off x="7498038" y="3050302"/>
            <a:ext cx="367980" cy="254771"/>
          </a:xfrm>
          <a:custGeom>
            <a:avLst/>
            <a:gdLst>
              <a:gd name="T0" fmla="*/ 0 w 4610"/>
              <a:gd name="T1" fmla="*/ 0 h 3197"/>
              <a:gd name="T2" fmla="*/ 0 w 4610"/>
              <a:gd name="T3" fmla="*/ 3197 h 3197"/>
              <a:gd name="T4" fmla="*/ 4610 w 4610"/>
              <a:gd name="T5" fmla="*/ 3197 h 3197"/>
              <a:gd name="T6" fmla="*/ 4610 w 4610"/>
              <a:gd name="T7" fmla="*/ 0 h 3197"/>
              <a:gd name="T8" fmla="*/ 0 w 4610"/>
              <a:gd name="T9" fmla="*/ 0 h 3197"/>
              <a:gd name="T10" fmla="*/ 4143 w 4610"/>
              <a:gd name="T11" fmla="*/ 801 h 3197"/>
              <a:gd name="T12" fmla="*/ 2305 w 4610"/>
              <a:gd name="T13" fmla="*/ 1858 h 3197"/>
              <a:gd name="T14" fmla="*/ 468 w 4610"/>
              <a:gd name="T15" fmla="*/ 801 h 3197"/>
              <a:gd name="T16" fmla="*/ 395 w 4610"/>
              <a:gd name="T17" fmla="*/ 533 h 3197"/>
              <a:gd name="T18" fmla="*/ 663 w 4610"/>
              <a:gd name="T19" fmla="*/ 461 h 3197"/>
              <a:gd name="T20" fmla="*/ 2305 w 4610"/>
              <a:gd name="T21" fmla="*/ 1406 h 3197"/>
              <a:gd name="T22" fmla="*/ 3947 w 4610"/>
              <a:gd name="T23" fmla="*/ 461 h 3197"/>
              <a:gd name="T24" fmla="*/ 4215 w 4610"/>
              <a:gd name="T25" fmla="*/ 533 h 3197"/>
              <a:gd name="T26" fmla="*/ 4143 w 4610"/>
              <a:gd name="T27" fmla="*/ 801 h 3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10" h="3197">
                <a:moveTo>
                  <a:pt x="0" y="0"/>
                </a:moveTo>
                <a:lnTo>
                  <a:pt x="0" y="3197"/>
                </a:lnTo>
                <a:lnTo>
                  <a:pt x="4610" y="3197"/>
                </a:lnTo>
                <a:lnTo>
                  <a:pt x="4610" y="0"/>
                </a:lnTo>
                <a:lnTo>
                  <a:pt x="0" y="0"/>
                </a:lnTo>
                <a:close/>
                <a:moveTo>
                  <a:pt x="4143" y="801"/>
                </a:moveTo>
                <a:lnTo>
                  <a:pt x="2305" y="1858"/>
                </a:lnTo>
                <a:lnTo>
                  <a:pt x="468" y="801"/>
                </a:lnTo>
                <a:cubicBezTo>
                  <a:pt x="374" y="747"/>
                  <a:pt x="341" y="627"/>
                  <a:pt x="395" y="533"/>
                </a:cubicBezTo>
                <a:cubicBezTo>
                  <a:pt x="449" y="439"/>
                  <a:pt x="569" y="407"/>
                  <a:pt x="663" y="461"/>
                </a:cubicBezTo>
                <a:lnTo>
                  <a:pt x="2305" y="1406"/>
                </a:lnTo>
                <a:lnTo>
                  <a:pt x="3947" y="461"/>
                </a:lnTo>
                <a:cubicBezTo>
                  <a:pt x="4041" y="407"/>
                  <a:pt x="4161" y="439"/>
                  <a:pt x="4215" y="533"/>
                </a:cubicBezTo>
                <a:cubicBezTo>
                  <a:pt x="4269" y="627"/>
                  <a:pt x="4237" y="747"/>
                  <a:pt x="4143" y="801"/>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对话气泡: 矩形 4">
            <a:extLst>
              <a:ext uri="{FF2B5EF4-FFF2-40B4-BE49-F238E27FC236}">
                <a16:creationId xmlns:a16="http://schemas.microsoft.com/office/drawing/2014/main" id="{D655294D-EED3-705B-FF61-A42C3FD16EB0}"/>
              </a:ext>
            </a:extLst>
          </p:cNvPr>
          <p:cNvSpPr/>
          <p:nvPr/>
        </p:nvSpPr>
        <p:spPr>
          <a:xfrm>
            <a:off x="8432069" y="2944158"/>
            <a:ext cx="2769327" cy="744583"/>
          </a:xfrm>
          <a:prstGeom prst="wedgeRectCallout">
            <a:avLst>
              <a:gd name="adj1" fmla="val -69998"/>
              <a:gd name="adj2" fmla="val -1556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IP</a:t>
            </a:r>
            <a:r>
              <a:rPr lang="zh-CN" altLang="en-US" b="1" dirty="0"/>
              <a:t>数据报首部误码</a:t>
            </a:r>
            <a:endParaRPr lang="en-US" altLang="zh-CN" b="1" dirty="0"/>
          </a:p>
          <a:p>
            <a:pPr algn="ctr"/>
            <a:r>
              <a:rPr lang="zh-CN" altLang="en-US" b="1" dirty="0"/>
              <a:t>被路由器丢弃</a:t>
            </a:r>
          </a:p>
        </p:txBody>
      </p:sp>
      <p:sp>
        <p:nvSpPr>
          <p:cNvPr id="8" name="对话气泡: 矩形 7">
            <a:extLst>
              <a:ext uri="{FF2B5EF4-FFF2-40B4-BE49-F238E27FC236}">
                <a16:creationId xmlns:a16="http://schemas.microsoft.com/office/drawing/2014/main" id="{03B25DBF-BD56-41F6-C32F-2897AED69624}"/>
              </a:ext>
            </a:extLst>
          </p:cNvPr>
          <p:cNvSpPr/>
          <p:nvPr/>
        </p:nvSpPr>
        <p:spPr>
          <a:xfrm>
            <a:off x="8432069" y="1293594"/>
            <a:ext cx="2769327" cy="1493360"/>
          </a:xfrm>
          <a:prstGeom prst="wedgeRectCallout">
            <a:avLst>
              <a:gd name="adj1" fmla="val -96440"/>
              <a:gd name="adj2" fmla="val -193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重传计时器超时</a:t>
            </a:r>
            <a:endParaRPr lang="en-US" altLang="zh-CN" b="1" dirty="0"/>
          </a:p>
          <a:p>
            <a:pPr algn="ctr"/>
            <a:r>
              <a:rPr lang="zh-CN" altLang="en-US" b="1" dirty="0"/>
              <a:t>误认为网络出现拥塞</a:t>
            </a:r>
            <a:endParaRPr lang="en-US" altLang="zh-CN" b="1" dirty="0"/>
          </a:p>
          <a:p>
            <a:pPr algn="ctr"/>
            <a:r>
              <a:rPr lang="zh-CN" altLang="en-US" b="1" dirty="0"/>
              <a:t>将</a:t>
            </a:r>
            <a:r>
              <a:rPr lang="en-US" altLang="zh-CN" b="1" dirty="0"/>
              <a:t>cwnd</a:t>
            </a:r>
            <a:r>
              <a:rPr lang="zh-CN" altLang="en-US" b="1" dirty="0"/>
              <a:t>的值陡然降低为</a:t>
            </a:r>
            <a:r>
              <a:rPr lang="en-US" altLang="zh-CN" b="1" dirty="0"/>
              <a:t>1</a:t>
            </a:r>
          </a:p>
          <a:p>
            <a:pPr algn="ctr"/>
            <a:r>
              <a:rPr lang="zh-CN" altLang="en-US" b="1" dirty="0"/>
              <a:t>并错误地启动慢开始算法</a:t>
            </a:r>
            <a:endParaRPr lang="en-US" altLang="zh-CN" b="1" dirty="0"/>
          </a:p>
          <a:p>
            <a:pPr algn="ctr"/>
            <a:r>
              <a:rPr lang="zh-CN" altLang="en-US" b="1" dirty="0"/>
              <a:t>因而降低了传输效率。</a:t>
            </a:r>
          </a:p>
        </p:txBody>
      </p:sp>
    </p:spTree>
    <p:custDataLst>
      <p:tags r:id="rId1"/>
    </p:custDataLst>
    <p:extLst>
      <p:ext uri="{BB962C8B-B14F-4D97-AF65-F5344CB8AC3E}">
        <p14:creationId xmlns:p14="http://schemas.microsoft.com/office/powerpoint/2010/main" val="3595284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983D26B5-4FF1-6131-BABC-2AD33683B597}"/>
              </a:ext>
            </a:extLst>
          </p:cNvPr>
          <p:cNvSpPr txBox="1"/>
          <p:nvPr/>
        </p:nvSpPr>
        <p:spPr>
          <a:xfrm>
            <a:off x="7027817" y="2455818"/>
            <a:ext cx="4258492" cy="400110"/>
          </a:xfrm>
          <a:prstGeom prst="rect">
            <a:avLst/>
          </a:prstGeom>
          <a:noFill/>
        </p:spPr>
        <p:txBody>
          <a:bodyPr wrap="square" rtlCol="0">
            <a:spAutoFit/>
          </a:bodyPr>
          <a:lstStyle/>
          <a:p>
            <a:r>
              <a:rPr lang="zh-CN" altLang="en-US" sz="2000" b="1" dirty="0">
                <a:solidFill>
                  <a:schemeClr val="accent1">
                    <a:lumMod val="75000"/>
                  </a:schemeClr>
                </a:solidFill>
                <a:effectLst>
                  <a:outerShdw blurRad="38100" dist="38100" dir="2700000" algn="tl">
                    <a:srgbClr val="000000">
                      <a:alpha val="43137"/>
                    </a:srgbClr>
                  </a:outerShdw>
                </a:effectLst>
              </a:rPr>
              <a:t>网络实际上并未出现拥塞</a:t>
            </a:r>
          </a:p>
        </p:txBody>
      </p:sp>
      <p:sp>
        <p:nvSpPr>
          <p:cNvPr id="14" name="文本框 13">
            <a:extLst>
              <a:ext uri="{FF2B5EF4-FFF2-40B4-BE49-F238E27FC236}">
                <a16:creationId xmlns:a16="http://schemas.microsoft.com/office/drawing/2014/main" id="{C86F0ABD-76A7-19C8-2264-42E9D842F739}"/>
              </a:ext>
            </a:extLst>
          </p:cNvPr>
          <p:cNvSpPr txBox="1"/>
          <p:nvPr/>
        </p:nvSpPr>
        <p:spPr>
          <a:xfrm>
            <a:off x="5052875" y="4946581"/>
            <a:ext cx="2201999" cy="1015663"/>
          </a:xfrm>
          <a:prstGeom prst="rect">
            <a:avLst/>
          </a:prstGeom>
          <a:noFill/>
        </p:spPr>
        <p:txBody>
          <a:bodyPr wrap="square" rtlCol="0">
            <a:spAutoFit/>
          </a:bodyPr>
          <a:lstStyle/>
          <a:p>
            <a:r>
              <a:rPr lang="zh-CN" altLang="en-US" sz="2000" b="1" dirty="0">
                <a:solidFill>
                  <a:schemeClr val="accent1">
                    <a:lumMod val="75000"/>
                  </a:schemeClr>
                </a:solidFill>
                <a:effectLst>
                  <a:outerShdw blurRad="38100" dist="38100" dir="2700000" algn="tl">
                    <a:srgbClr val="000000">
                      <a:alpha val="43137"/>
                    </a:srgbClr>
                  </a:outerShdw>
                </a:effectLst>
              </a:rPr>
              <a:t>将</a:t>
            </a:r>
            <a:r>
              <a:rPr lang="en-US" altLang="zh-CN" sz="2000" b="1" dirty="0">
                <a:solidFill>
                  <a:schemeClr val="accent1">
                    <a:lumMod val="75000"/>
                  </a:schemeClr>
                </a:solidFill>
                <a:effectLst>
                  <a:outerShdw blurRad="38100" dist="38100" dir="2700000" algn="tl">
                    <a:srgbClr val="000000">
                      <a:alpha val="43137"/>
                    </a:srgbClr>
                  </a:outerShdw>
                </a:effectLst>
              </a:rPr>
              <a:t>cwnd</a:t>
            </a:r>
            <a:r>
              <a:rPr lang="zh-CN" altLang="en-US" sz="2000" b="1" dirty="0">
                <a:solidFill>
                  <a:schemeClr val="accent1">
                    <a:lumMod val="75000"/>
                  </a:schemeClr>
                </a:solidFill>
                <a:effectLst>
                  <a:outerShdw blurRad="38100" dist="38100" dir="2700000" algn="tl">
                    <a:srgbClr val="000000">
                      <a:alpha val="43137"/>
                    </a:srgbClr>
                  </a:outerShdw>
                </a:effectLst>
              </a:rPr>
              <a:t>的值陡然</a:t>
            </a:r>
            <a:endParaRPr lang="en-US" altLang="zh-CN" sz="2000" b="1" dirty="0">
              <a:solidFill>
                <a:schemeClr val="accent1">
                  <a:lumMod val="75000"/>
                </a:schemeClr>
              </a:solidFill>
              <a:effectLst>
                <a:outerShdw blurRad="38100" dist="38100" dir="2700000" algn="tl">
                  <a:srgbClr val="000000">
                    <a:alpha val="43137"/>
                  </a:srgbClr>
                </a:outerShdw>
              </a:effectLst>
            </a:endParaRPr>
          </a:p>
          <a:p>
            <a:r>
              <a:rPr lang="zh-CN" altLang="en-US" sz="2000" b="1" dirty="0">
                <a:solidFill>
                  <a:schemeClr val="accent1">
                    <a:lumMod val="75000"/>
                  </a:schemeClr>
                </a:solidFill>
                <a:effectLst>
                  <a:outerShdw blurRad="38100" dist="38100" dir="2700000" algn="tl">
                    <a:srgbClr val="000000">
                      <a:alpha val="43137"/>
                    </a:srgbClr>
                  </a:outerShdw>
                </a:effectLst>
              </a:rPr>
              <a:t>减少为</a:t>
            </a:r>
            <a:r>
              <a:rPr lang="en-US" altLang="zh-CN" sz="2000" b="1" dirty="0">
                <a:solidFill>
                  <a:schemeClr val="accent1">
                    <a:lumMod val="75000"/>
                  </a:schemeClr>
                </a:solidFill>
                <a:effectLst>
                  <a:outerShdw blurRad="38100" dist="38100" dir="2700000" algn="tl">
                    <a:srgbClr val="000000">
                      <a:alpha val="43137"/>
                    </a:srgbClr>
                  </a:outerShdw>
                </a:effectLst>
              </a:rPr>
              <a:t>1</a:t>
            </a:r>
            <a:r>
              <a:rPr lang="zh-CN" altLang="en-US" sz="2000" b="1" dirty="0">
                <a:solidFill>
                  <a:schemeClr val="accent1">
                    <a:lumMod val="75000"/>
                  </a:schemeClr>
                </a:solidFill>
                <a:effectLst>
                  <a:outerShdw blurRad="38100" dist="38100" dir="2700000" algn="tl">
                    <a:srgbClr val="000000">
                      <a:alpha val="43137"/>
                    </a:srgbClr>
                  </a:outerShdw>
                </a:effectLst>
              </a:rPr>
              <a:t>，降低了</a:t>
            </a:r>
            <a:endParaRPr lang="en-US" altLang="zh-CN" sz="2000" b="1" dirty="0">
              <a:solidFill>
                <a:schemeClr val="accent1">
                  <a:lumMod val="75000"/>
                </a:schemeClr>
              </a:solidFill>
              <a:effectLst>
                <a:outerShdw blurRad="38100" dist="38100" dir="2700000" algn="tl">
                  <a:srgbClr val="000000">
                    <a:alpha val="43137"/>
                  </a:srgbClr>
                </a:outerShdw>
              </a:effectLst>
            </a:endParaRPr>
          </a:p>
          <a:p>
            <a:r>
              <a:rPr lang="zh-CN" altLang="en-US" sz="2000" b="1" dirty="0">
                <a:solidFill>
                  <a:schemeClr val="accent1">
                    <a:lumMod val="75000"/>
                  </a:schemeClr>
                </a:solidFill>
                <a:effectLst>
                  <a:outerShdw blurRad="38100" dist="38100" dir="2700000" algn="tl">
                    <a:srgbClr val="000000">
                      <a:alpha val="43137"/>
                    </a:srgbClr>
                  </a:outerShdw>
                </a:effectLst>
              </a:rPr>
              <a:t>传输效率</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p>
          </p:txBody>
        </p:sp>
      </p:grpSp>
      <p:sp>
        <p:nvSpPr>
          <p:cNvPr id="20" name="文本框 19">
            <a:extLst>
              <a:ext uri="{FF2B5EF4-FFF2-40B4-BE49-F238E27FC236}">
                <a16:creationId xmlns:a16="http://schemas.microsoft.com/office/drawing/2014/main" id="{C59336D8-CCE9-259A-A720-E51F2F634A5E}"/>
              </a:ext>
            </a:extLst>
          </p:cNvPr>
          <p:cNvSpPr txBox="1"/>
          <p:nvPr/>
        </p:nvSpPr>
        <p:spPr>
          <a:xfrm>
            <a:off x="3748225" y="767058"/>
            <a:ext cx="6858815" cy="369332"/>
          </a:xfrm>
          <a:prstGeom prst="rect">
            <a:avLst/>
          </a:prstGeom>
          <a:noFill/>
        </p:spPr>
        <p:txBody>
          <a:bodyPr wrap="square" rtlCol="0">
            <a:spAutoFit/>
          </a:bodyPr>
          <a:lstStyle/>
          <a:p>
            <a:r>
              <a:rPr lang="en-US" altLang="zh-CN" b="1" dirty="0"/>
              <a:t>—— </a:t>
            </a:r>
            <a:r>
              <a:rPr lang="zh-CN" altLang="en-US" b="1" dirty="0"/>
              <a:t>快重传算法和快恢复算法（改进</a:t>
            </a:r>
            <a:r>
              <a:rPr lang="en-US" altLang="zh-CN" b="1" dirty="0"/>
              <a:t>TCP</a:t>
            </a:r>
            <a:r>
              <a:rPr lang="zh-CN" altLang="en-US" b="1" dirty="0"/>
              <a:t>性能，</a:t>
            </a:r>
            <a:r>
              <a:rPr lang="en-US" altLang="zh-CN" b="1" dirty="0"/>
              <a:t>1990</a:t>
            </a:r>
            <a:r>
              <a:rPr lang="zh-CN" altLang="en-US" b="1" dirty="0"/>
              <a:t>年</a:t>
            </a:r>
            <a:r>
              <a:rPr lang="en-US" altLang="zh-CN" b="1" dirty="0"/>
              <a:t>Reno</a:t>
            </a:r>
            <a:r>
              <a:rPr lang="zh-CN" altLang="en-US" b="1" dirty="0"/>
              <a:t>版本）</a:t>
            </a:r>
          </a:p>
        </p:txBody>
      </p:sp>
      <p:grpSp>
        <p:nvGrpSpPr>
          <p:cNvPr id="16" name="组合 15">
            <a:extLst>
              <a:ext uri="{FF2B5EF4-FFF2-40B4-BE49-F238E27FC236}">
                <a16:creationId xmlns:a16="http://schemas.microsoft.com/office/drawing/2014/main" id="{44209DCC-2595-46F2-D679-F09FB4173818}"/>
              </a:ext>
            </a:extLst>
          </p:cNvPr>
          <p:cNvGrpSpPr/>
          <p:nvPr/>
        </p:nvGrpSpPr>
        <p:grpSpPr>
          <a:xfrm>
            <a:off x="304799" y="1315809"/>
            <a:ext cx="11698152" cy="5346251"/>
            <a:chOff x="304799" y="1315809"/>
            <a:chExt cx="11698152" cy="5346251"/>
          </a:xfrm>
        </p:grpSpPr>
        <p:pic>
          <p:nvPicPr>
            <p:cNvPr id="12" name="图片 11" descr="图形用户界面&#10;&#10;中度可信度描述已自动生成">
              <a:extLst>
                <a:ext uri="{FF2B5EF4-FFF2-40B4-BE49-F238E27FC236}">
                  <a16:creationId xmlns:a16="http://schemas.microsoft.com/office/drawing/2014/main" id="{80A59EFA-DF17-4614-8D24-D88AA9199D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799" y="1315809"/>
              <a:ext cx="11698152" cy="5346251"/>
            </a:xfrm>
            <a:prstGeom prst="rect">
              <a:avLst/>
            </a:prstGeom>
          </p:spPr>
        </p:pic>
        <p:sp>
          <p:nvSpPr>
            <p:cNvPr id="15" name="流程图: 文档 14">
              <a:extLst>
                <a:ext uri="{FF2B5EF4-FFF2-40B4-BE49-F238E27FC236}">
                  <a16:creationId xmlns:a16="http://schemas.microsoft.com/office/drawing/2014/main" id="{9BA24333-C47E-D526-A48C-9F9570087F0C}"/>
                </a:ext>
              </a:extLst>
            </p:cNvPr>
            <p:cNvSpPr/>
            <p:nvPr/>
          </p:nvSpPr>
          <p:spPr>
            <a:xfrm>
              <a:off x="10064932" y="3876138"/>
              <a:ext cx="1221377" cy="1059501"/>
            </a:xfrm>
            <a:prstGeom prst="flowChartDocumen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1988</a:t>
              </a:r>
              <a:r>
                <a:rPr lang="zh-CN" altLang="en-US" b="1" dirty="0">
                  <a:solidFill>
                    <a:schemeClr val="tx1"/>
                  </a:solidFill>
                </a:rPr>
                <a:t>年</a:t>
              </a:r>
              <a:endParaRPr lang="en-US" altLang="zh-CN" b="1" dirty="0">
                <a:solidFill>
                  <a:schemeClr val="tx1"/>
                </a:solidFill>
              </a:endParaRPr>
            </a:p>
            <a:p>
              <a:pPr algn="ctr"/>
              <a:r>
                <a:rPr lang="en-US" altLang="zh-CN" b="1" dirty="0">
                  <a:solidFill>
                    <a:schemeClr val="tx1"/>
                  </a:solidFill>
                </a:rPr>
                <a:t>Tahoe</a:t>
              </a:r>
              <a:r>
                <a:rPr lang="zh-CN" altLang="en-US" b="1" dirty="0">
                  <a:solidFill>
                    <a:schemeClr val="tx1"/>
                  </a:solidFill>
                </a:rPr>
                <a:t>版本</a:t>
              </a:r>
              <a:endParaRPr lang="en-US" altLang="zh-CN" b="1" dirty="0">
                <a:solidFill>
                  <a:schemeClr val="tx1"/>
                </a:solidFill>
              </a:endParaRPr>
            </a:p>
          </p:txBody>
        </p:sp>
      </p:grpSp>
    </p:spTree>
    <p:custDataLst>
      <p:tags r:id="rId1"/>
    </p:custDataLst>
    <p:extLst>
      <p:ext uri="{BB962C8B-B14F-4D97-AF65-F5344CB8AC3E}">
        <p14:creationId xmlns:p14="http://schemas.microsoft.com/office/powerpoint/2010/main" val="329793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p:tgtEl>
                                          <p:spTgt spid="13"/>
                                        </p:tgtEl>
                                        <p:attrNameLst>
                                          <p:attrName>ppt_y</p:attrName>
                                        </p:attrNameLst>
                                      </p:cBhvr>
                                      <p:tavLst>
                                        <p:tav tm="0">
                                          <p:val>
                                            <p:strVal val="#ppt_y-#ppt_h*1.125000"/>
                                          </p:val>
                                        </p:tav>
                                        <p:tav tm="100000">
                                          <p:val>
                                            <p:strVal val="#ppt_y"/>
                                          </p:val>
                                        </p:tav>
                                      </p:tavLst>
                                    </p:anim>
                                    <p:animEffect transition="in" filter="wipe(down)">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2"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ppt_x</p:attrName>
                                        </p:attrNameLst>
                                      </p:cBhvr>
                                      <p:tavLst>
                                        <p:tav tm="0">
                                          <p:val>
                                            <p:strVal val="#ppt_x+#ppt_w*1.125000"/>
                                          </p:val>
                                        </p:tav>
                                        <p:tav tm="100000">
                                          <p:val>
                                            <p:strVal val="#ppt_x"/>
                                          </p:val>
                                        </p:tav>
                                      </p:tavLst>
                                    </p:anim>
                                    <p:animEffect transition="in" filter="wipe(left)">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p>
          </p:txBody>
        </p:sp>
      </p:grpSp>
      <p:sp>
        <p:nvSpPr>
          <p:cNvPr id="20" name="文本框 19">
            <a:extLst>
              <a:ext uri="{FF2B5EF4-FFF2-40B4-BE49-F238E27FC236}">
                <a16:creationId xmlns:a16="http://schemas.microsoft.com/office/drawing/2014/main" id="{C59336D8-CCE9-259A-A720-E51F2F634A5E}"/>
              </a:ext>
            </a:extLst>
          </p:cNvPr>
          <p:cNvSpPr txBox="1"/>
          <p:nvPr/>
        </p:nvSpPr>
        <p:spPr>
          <a:xfrm>
            <a:off x="3748225" y="767058"/>
            <a:ext cx="6800032" cy="369332"/>
          </a:xfrm>
          <a:prstGeom prst="rect">
            <a:avLst/>
          </a:prstGeom>
          <a:noFill/>
        </p:spPr>
        <p:txBody>
          <a:bodyPr wrap="square" rtlCol="0">
            <a:spAutoFit/>
          </a:bodyPr>
          <a:lstStyle/>
          <a:p>
            <a:r>
              <a:rPr lang="en-US" altLang="zh-CN" b="1" dirty="0"/>
              <a:t>—— </a:t>
            </a:r>
            <a:r>
              <a:rPr lang="zh-CN" altLang="en-US" b="1" dirty="0"/>
              <a:t>快重传算法和快恢复算法（改进</a:t>
            </a:r>
            <a:r>
              <a:rPr lang="en-US" altLang="zh-CN" b="1" dirty="0"/>
              <a:t>TCP</a:t>
            </a:r>
            <a:r>
              <a:rPr lang="zh-CN" altLang="en-US" b="1" dirty="0"/>
              <a:t>性能，</a:t>
            </a:r>
            <a:r>
              <a:rPr lang="en-US" altLang="zh-CN" b="1" dirty="0"/>
              <a:t>1990</a:t>
            </a:r>
            <a:r>
              <a:rPr lang="zh-CN" altLang="en-US" b="1" dirty="0"/>
              <a:t>年</a:t>
            </a:r>
            <a:r>
              <a:rPr lang="en-US" altLang="zh-CN" b="1" dirty="0"/>
              <a:t>Reno</a:t>
            </a:r>
            <a:r>
              <a:rPr lang="zh-CN" altLang="en-US" b="1" dirty="0"/>
              <a:t>版本）</a:t>
            </a:r>
          </a:p>
        </p:txBody>
      </p:sp>
      <p:sp>
        <p:nvSpPr>
          <p:cNvPr id="7" name="矩形 6">
            <a:extLst>
              <a:ext uri="{FF2B5EF4-FFF2-40B4-BE49-F238E27FC236}">
                <a16:creationId xmlns:a16="http://schemas.microsoft.com/office/drawing/2014/main" id="{BDBEDA5E-1601-3208-A2DF-8C613F52A238}"/>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íşlïḍè">
            <a:extLst>
              <a:ext uri="{FF2B5EF4-FFF2-40B4-BE49-F238E27FC236}">
                <a16:creationId xmlns:a16="http://schemas.microsoft.com/office/drawing/2014/main" id="{238A4FF9-5E42-C08B-15E5-5BE95FECDEE1}"/>
              </a:ext>
            </a:extLst>
          </p:cNvPr>
          <p:cNvSpPr txBox="1"/>
          <p:nvPr/>
        </p:nvSpPr>
        <p:spPr>
          <a:xfrm>
            <a:off x="1293757" y="1216579"/>
            <a:ext cx="10593443" cy="400111"/>
          </a:xfrm>
          <a:prstGeom prst="rect">
            <a:avLst/>
          </a:prstGeom>
          <a:solidFill>
            <a:schemeClr val="bg1"/>
          </a:solidFill>
        </p:spPr>
        <p:txBody>
          <a:bodyPr wrap="square" lIns="91440" tIns="45720" rIns="91440" bIns="45720" anchor="ctr">
            <a:noAutofit/>
          </a:bodyPr>
          <a:lstStyle/>
          <a:p>
            <a:r>
              <a:rPr lang="zh-CN" altLang="en-US" b="1" dirty="0"/>
              <a:t>采用快重传算法可以让发送方尽早知道发生了个别</a:t>
            </a:r>
            <a:r>
              <a:rPr lang="en-US" altLang="zh-CN" b="1" dirty="0"/>
              <a:t>TCP</a:t>
            </a:r>
            <a:r>
              <a:rPr lang="zh-CN" altLang="en-US" b="1" dirty="0"/>
              <a:t>报文段的丢失。</a:t>
            </a:r>
            <a:endParaRPr lang="en-US" altLang="zh-CN" b="1" dirty="0"/>
          </a:p>
        </p:txBody>
      </p:sp>
      <p:sp>
        <p:nvSpPr>
          <p:cNvPr id="11" name="矩形 10">
            <a:extLst>
              <a:ext uri="{FF2B5EF4-FFF2-40B4-BE49-F238E27FC236}">
                <a16:creationId xmlns:a16="http://schemas.microsoft.com/office/drawing/2014/main" id="{112D5DE0-C892-FC53-A569-E9248BA877CB}"/>
              </a:ext>
            </a:extLst>
          </p:cNvPr>
          <p:cNvSpPr/>
          <p:nvPr/>
        </p:nvSpPr>
        <p:spPr>
          <a:xfrm>
            <a:off x="1410062" y="2309730"/>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íşlïḍè">
            <a:extLst>
              <a:ext uri="{FF2B5EF4-FFF2-40B4-BE49-F238E27FC236}">
                <a16:creationId xmlns:a16="http://schemas.microsoft.com/office/drawing/2014/main" id="{DA98A799-7902-07A3-4081-7AFD82B01C9F}"/>
              </a:ext>
            </a:extLst>
          </p:cNvPr>
          <p:cNvSpPr txBox="1"/>
          <p:nvPr/>
        </p:nvSpPr>
        <p:spPr>
          <a:xfrm>
            <a:off x="1687820" y="2228667"/>
            <a:ext cx="10199380" cy="736602"/>
          </a:xfrm>
          <a:prstGeom prst="rect">
            <a:avLst/>
          </a:prstGeom>
          <a:solidFill>
            <a:schemeClr val="bg1"/>
          </a:solidFill>
        </p:spPr>
        <p:txBody>
          <a:bodyPr wrap="square" lIns="91440" tIns="45720" rIns="91440" bIns="45720" anchor="ctr">
            <a:noAutofit/>
          </a:bodyPr>
          <a:lstStyle/>
          <a:p>
            <a:r>
              <a:rPr lang="zh-CN" altLang="en-US" b="1" dirty="0"/>
              <a:t>这就要求</a:t>
            </a:r>
            <a:r>
              <a:rPr lang="zh-CN" altLang="en-US" b="1" dirty="0">
                <a:solidFill>
                  <a:schemeClr val="accent1">
                    <a:lumMod val="75000"/>
                  </a:schemeClr>
                </a:solidFill>
              </a:rPr>
              <a:t>接收方不</a:t>
            </a:r>
            <a:r>
              <a:rPr lang="zh-CN" altLang="en-US" b="1" dirty="0"/>
              <a:t>要等待自己发送数据时才进行</a:t>
            </a:r>
            <a:r>
              <a:rPr lang="zh-CN" altLang="en-US" b="1" dirty="0">
                <a:solidFill>
                  <a:schemeClr val="accent1">
                    <a:lumMod val="75000"/>
                  </a:schemeClr>
                </a:solidFill>
              </a:rPr>
              <a:t>捎带确认</a:t>
            </a:r>
            <a:r>
              <a:rPr lang="zh-CN" altLang="en-US" b="1" dirty="0"/>
              <a:t>，而是</a:t>
            </a:r>
            <a:r>
              <a:rPr lang="zh-CN" altLang="en-US" b="1" dirty="0">
                <a:solidFill>
                  <a:schemeClr val="accent1">
                    <a:lumMod val="75000"/>
                  </a:schemeClr>
                </a:solidFill>
              </a:rPr>
              <a:t>要立即发送确认</a:t>
            </a:r>
            <a:r>
              <a:rPr lang="zh-CN" altLang="en-US" b="1" dirty="0"/>
              <a:t>，即使</a:t>
            </a:r>
            <a:r>
              <a:rPr lang="zh-CN" altLang="en-US" b="1" dirty="0">
                <a:solidFill>
                  <a:schemeClr val="accent1">
                    <a:lumMod val="75000"/>
                  </a:schemeClr>
                </a:solidFill>
              </a:rPr>
              <a:t>收到了失序的报文段</a:t>
            </a:r>
            <a:r>
              <a:rPr lang="zh-CN" altLang="en-US" b="1" dirty="0"/>
              <a:t>也</a:t>
            </a:r>
            <a:r>
              <a:rPr lang="zh-CN" altLang="en-US" b="1" dirty="0">
                <a:solidFill>
                  <a:schemeClr val="accent1">
                    <a:lumMod val="75000"/>
                  </a:schemeClr>
                </a:solidFill>
              </a:rPr>
              <a:t>要立即</a:t>
            </a:r>
            <a:r>
              <a:rPr lang="zh-CN" altLang="en-US" b="1" dirty="0"/>
              <a:t>发出对已收到的报文段的</a:t>
            </a:r>
            <a:r>
              <a:rPr lang="zh-CN" altLang="en-US" b="1" dirty="0">
                <a:solidFill>
                  <a:schemeClr val="accent1">
                    <a:lumMod val="75000"/>
                  </a:schemeClr>
                </a:solidFill>
              </a:rPr>
              <a:t>重复确认</a:t>
            </a:r>
            <a:r>
              <a:rPr lang="zh-CN" altLang="en-US" b="1" dirty="0"/>
              <a:t>。</a:t>
            </a:r>
            <a:endParaRPr lang="en-US" altLang="zh-CN" b="1" dirty="0"/>
          </a:p>
        </p:txBody>
      </p:sp>
      <p:sp>
        <p:nvSpPr>
          <p:cNvPr id="13" name="矩形 12">
            <a:extLst>
              <a:ext uri="{FF2B5EF4-FFF2-40B4-BE49-F238E27FC236}">
                <a16:creationId xmlns:a16="http://schemas.microsoft.com/office/drawing/2014/main" id="{E16EDC91-1005-021A-5C5C-B3C05DED39F3}"/>
              </a:ext>
            </a:extLst>
          </p:cNvPr>
          <p:cNvSpPr/>
          <p:nvPr/>
        </p:nvSpPr>
        <p:spPr>
          <a:xfrm>
            <a:off x="1016000" y="1803686"/>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íşlïḍè">
            <a:extLst>
              <a:ext uri="{FF2B5EF4-FFF2-40B4-BE49-F238E27FC236}">
                <a16:creationId xmlns:a16="http://schemas.microsoft.com/office/drawing/2014/main" id="{226A31DE-5E71-0626-2742-0652B3C380F1}"/>
              </a:ext>
            </a:extLst>
          </p:cNvPr>
          <p:cNvSpPr txBox="1"/>
          <p:nvPr/>
        </p:nvSpPr>
        <p:spPr>
          <a:xfrm>
            <a:off x="1293757" y="1722623"/>
            <a:ext cx="10593443" cy="400111"/>
          </a:xfrm>
          <a:prstGeom prst="rect">
            <a:avLst/>
          </a:prstGeom>
          <a:solidFill>
            <a:schemeClr val="bg1"/>
          </a:solidFill>
        </p:spPr>
        <p:txBody>
          <a:bodyPr wrap="square" lIns="91440" tIns="45720" rIns="91440" bIns="45720" anchor="ctr">
            <a:noAutofit/>
          </a:bodyPr>
          <a:lstStyle/>
          <a:p>
            <a:r>
              <a:rPr lang="zh-CN" altLang="en-US" b="1" dirty="0"/>
              <a:t>“快重传”是指</a:t>
            </a:r>
            <a:r>
              <a:rPr lang="zh-CN" altLang="en-US" b="1" dirty="0">
                <a:solidFill>
                  <a:schemeClr val="accent1">
                    <a:lumMod val="75000"/>
                  </a:schemeClr>
                </a:solidFill>
              </a:rPr>
              <a:t>使发送方尽快（尽早）进行重传</a:t>
            </a:r>
            <a:r>
              <a:rPr lang="zh-CN" altLang="en-US" b="1" dirty="0"/>
              <a:t>，</a:t>
            </a:r>
            <a:r>
              <a:rPr lang="zh-CN" altLang="en-US" b="1" dirty="0">
                <a:solidFill>
                  <a:schemeClr val="accent1">
                    <a:lumMod val="75000"/>
                  </a:schemeClr>
                </a:solidFill>
              </a:rPr>
              <a:t>而不是等重传计时器超时再重传</a:t>
            </a:r>
            <a:r>
              <a:rPr lang="zh-CN" altLang="en-US" b="1" dirty="0"/>
              <a:t>。</a:t>
            </a:r>
            <a:endParaRPr lang="en-US" altLang="zh-CN" b="1" dirty="0"/>
          </a:p>
        </p:txBody>
      </p:sp>
      <p:sp>
        <p:nvSpPr>
          <p:cNvPr id="15" name="矩形 14">
            <a:extLst>
              <a:ext uri="{FF2B5EF4-FFF2-40B4-BE49-F238E27FC236}">
                <a16:creationId xmlns:a16="http://schemas.microsoft.com/office/drawing/2014/main" id="{817CC82D-16AE-63BE-F5E1-00D4FF6DE6FC}"/>
              </a:ext>
            </a:extLst>
          </p:cNvPr>
          <p:cNvSpPr/>
          <p:nvPr/>
        </p:nvSpPr>
        <p:spPr>
          <a:xfrm>
            <a:off x="1410062" y="3233328"/>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íşlïḍè">
            <a:extLst>
              <a:ext uri="{FF2B5EF4-FFF2-40B4-BE49-F238E27FC236}">
                <a16:creationId xmlns:a16="http://schemas.microsoft.com/office/drawing/2014/main" id="{187AF448-EABA-7BCB-7BAD-3A1C59DB67D6}"/>
              </a:ext>
            </a:extLst>
          </p:cNvPr>
          <p:cNvSpPr txBox="1"/>
          <p:nvPr/>
        </p:nvSpPr>
        <p:spPr>
          <a:xfrm>
            <a:off x="1687820" y="3152265"/>
            <a:ext cx="10199380" cy="736602"/>
          </a:xfrm>
          <a:prstGeom prst="rect">
            <a:avLst/>
          </a:prstGeom>
          <a:solidFill>
            <a:schemeClr val="bg1"/>
          </a:solidFill>
        </p:spPr>
        <p:txBody>
          <a:bodyPr wrap="square" lIns="91440" tIns="45720" rIns="91440" bIns="45720" anchor="ctr">
            <a:noAutofit/>
          </a:bodyPr>
          <a:lstStyle/>
          <a:p>
            <a:r>
              <a:rPr lang="zh-CN" altLang="en-US" b="1" dirty="0">
                <a:solidFill>
                  <a:schemeClr val="accent1">
                    <a:lumMod val="75000"/>
                  </a:schemeClr>
                </a:solidFill>
              </a:rPr>
              <a:t>发送方</a:t>
            </a:r>
            <a:r>
              <a:rPr lang="zh-CN" altLang="en-US" b="1" dirty="0"/>
              <a:t>一旦</a:t>
            </a:r>
            <a:r>
              <a:rPr lang="zh-CN" altLang="en-US" b="1" dirty="0">
                <a:solidFill>
                  <a:schemeClr val="accent1">
                    <a:lumMod val="75000"/>
                  </a:schemeClr>
                </a:solidFill>
              </a:rPr>
              <a:t>收到</a:t>
            </a:r>
            <a:r>
              <a:rPr lang="en-US" altLang="zh-CN" b="1" dirty="0">
                <a:solidFill>
                  <a:schemeClr val="accent1">
                    <a:lumMod val="75000"/>
                  </a:schemeClr>
                </a:solidFill>
              </a:rPr>
              <a:t>3</a:t>
            </a:r>
            <a:r>
              <a:rPr lang="zh-CN" altLang="en-US" b="1" dirty="0">
                <a:solidFill>
                  <a:schemeClr val="accent1">
                    <a:lumMod val="75000"/>
                  </a:schemeClr>
                </a:solidFill>
              </a:rPr>
              <a:t>个连续的重复确认</a:t>
            </a:r>
            <a:r>
              <a:rPr lang="zh-CN" altLang="en-US" b="1" dirty="0"/>
              <a:t>，就将相应的报文段</a:t>
            </a:r>
            <a:r>
              <a:rPr lang="zh-CN" altLang="en-US" b="1" dirty="0">
                <a:solidFill>
                  <a:schemeClr val="accent1">
                    <a:lumMod val="75000"/>
                  </a:schemeClr>
                </a:solidFill>
              </a:rPr>
              <a:t>立即重传</a:t>
            </a:r>
            <a:r>
              <a:rPr lang="zh-CN" altLang="en-US" b="1" dirty="0"/>
              <a:t>，而不是等该报文段的重传计时器超时再重传。</a:t>
            </a:r>
            <a:endParaRPr lang="en-US" altLang="zh-CN" b="1" dirty="0"/>
          </a:p>
        </p:txBody>
      </p:sp>
    </p:spTree>
    <p:custDataLst>
      <p:tags r:id="rId1"/>
    </p:custDataLst>
    <p:extLst>
      <p:ext uri="{BB962C8B-B14F-4D97-AF65-F5344CB8AC3E}">
        <p14:creationId xmlns:p14="http://schemas.microsoft.com/office/powerpoint/2010/main" val="350436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 calcmode="lin" valueType="num">
                                      <p:cBhvr>
                                        <p:cTn id="20" dur="500" fill="hold"/>
                                        <p:tgtEl>
                                          <p:spTgt spid="13"/>
                                        </p:tgtEl>
                                        <p:attrNameLst>
                                          <p:attrName>style.rotation</p:attrName>
                                        </p:attrNameLst>
                                      </p:cBhvr>
                                      <p:tavLst>
                                        <p:tav tm="0">
                                          <p:val>
                                            <p:fltVal val="360"/>
                                          </p:val>
                                        </p:tav>
                                        <p:tav tm="100000">
                                          <p:val>
                                            <p:fltVal val="0"/>
                                          </p:val>
                                        </p:tav>
                                      </p:tavLst>
                                    </p:anim>
                                    <p:animEffect transition="in" filter="fade">
                                      <p:cBhvr>
                                        <p:cTn id="21" dur="500"/>
                                        <p:tgtEl>
                                          <p:spTgt spid="13"/>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 calcmode="lin" valueType="num">
                                      <p:cBhvr>
                                        <p:cTn id="31" dur="500" fill="hold"/>
                                        <p:tgtEl>
                                          <p:spTgt spid="11"/>
                                        </p:tgtEl>
                                        <p:attrNameLst>
                                          <p:attrName>style.rotation</p:attrName>
                                        </p:attrNameLst>
                                      </p:cBhvr>
                                      <p:tavLst>
                                        <p:tav tm="0">
                                          <p:val>
                                            <p:fltVal val="360"/>
                                          </p:val>
                                        </p:tav>
                                        <p:tav tm="100000">
                                          <p:val>
                                            <p:fltVal val="0"/>
                                          </p:val>
                                        </p:tav>
                                      </p:tavLst>
                                    </p:anim>
                                    <p:animEffect transition="in" filter="fade">
                                      <p:cBhvr>
                                        <p:cTn id="32" dur="500"/>
                                        <p:tgtEl>
                                          <p:spTgt spid="11"/>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fltVal val="0"/>
                                          </p:val>
                                        </p:tav>
                                        <p:tav tm="100000">
                                          <p:val>
                                            <p:strVal val="#ppt_w"/>
                                          </p:val>
                                        </p:tav>
                                      </p:tavLst>
                                    </p:anim>
                                    <p:anim calcmode="lin" valueType="num">
                                      <p:cBhvr>
                                        <p:cTn id="41" dur="500" fill="hold"/>
                                        <p:tgtEl>
                                          <p:spTgt spid="15"/>
                                        </p:tgtEl>
                                        <p:attrNameLst>
                                          <p:attrName>ppt_h</p:attrName>
                                        </p:attrNameLst>
                                      </p:cBhvr>
                                      <p:tavLst>
                                        <p:tav tm="0">
                                          <p:val>
                                            <p:fltVal val="0"/>
                                          </p:val>
                                        </p:tav>
                                        <p:tav tm="100000">
                                          <p:val>
                                            <p:strVal val="#ppt_h"/>
                                          </p:val>
                                        </p:tav>
                                      </p:tavLst>
                                    </p:anim>
                                    <p:anim calcmode="lin" valueType="num">
                                      <p:cBhvr>
                                        <p:cTn id="42" dur="500" fill="hold"/>
                                        <p:tgtEl>
                                          <p:spTgt spid="15"/>
                                        </p:tgtEl>
                                        <p:attrNameLst>
                                          <p:attrName>style.rotation</p:attrName>
                                        </p:attrNameLst>
                                      </p:cBhvr>
                                      <p:tavLst>
                                        <p:tav tm="0">
                                          <p:val>
                                            <p:fltVal val="360"/>
                                          </p:val>
                                        </p:tav>
                                        <p:tav tm="100000">
                                          <p:val>
                                            <p:fltVal val="0"/>
                                          </p:val>
                                        </p:tav>
                                      </p:tavLst>
                                    </p:anim>
                                    <p:animEffect transition="in" filter="fade">
                                      <p:cBhvr>
                                        <p:cTn id="43" dur="500"/>
                                        <p:tgtEl>
                                          <p:spTgt spid="15"/>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2" grpId="0" animBg="1"/>
      <p:bldP spid="13" grpId="0" animBg="1"/>
      <p:bldP spid="14" grpId="0" animBg="1"/>
      <p:bldP spid="15" grpId="0" animBg="1"/>
      <p:bldP spid="16"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p>
          </p:txBody>
        </p:sp>
      </p:grpSp>
      <p:sp>
        <p:nvSpPr>
          <p:cNvPr id="20" name="文本框 19">
            <a:extLst>
              <a:ext uri="{FF2B5EF4-FFF2-40B4-BE49-F238E27FC236}">
                <a16:creationId xmlns:a16="http://schemas.microsoft.com/office/drawing/2014/main" id="{C59336D8-CCE9-259A-A720-E51F2F634A5E}"/>
              </a:ext>
            </a:extLst>
          </p:cNvPr>
          <p:cNvSpPr txBox="1"/>
          <p:nvPr/>
        </p:nvSpPr>
        <p:spPr>
          <a:xfrm>
            <a:off x="3748225" y="767058"/>
            <a:ext cx="6800032" cy="369332"/>
          </a:xfrm>
          <a:prstGeom prst="rect">
            <a:avLst/>
          </a:prstGeom>
          <a:noFill/>
        </p:spPr>
        <p:txBody>
          <a:bodyPr wrap="square" rtlCol="0">
            <a:spAutoFit/>
          </a:bodyPr>
          <a:lstStyle/>
          <a:p>
            <a:r>
              <a:rPr lang="en-US" altLang="zh-CN" b="1" dirty="0"/>
              <a:t>—— </a:t>
            </a:r>
            <a:r>
              <a:rPr lang="zh-CN" altLang="en-US" b="1" dirty="0"/>
              <a:t>快重传算法和快恢复算法（改进</a:t>
            </a:r>
            <a:r>
              <a:rPr lang="en-US" altLang="zh-CN" b="1" dirty="0"/>
              <a:t>TCP</a:t>
            </a:r>
            <a:r>
              <a:rPr lang="zh-CN" altLang="en-US" b="1" dirty="0"/>
              <a:t>性能，</a:t>
            </a:r>
            <a:r>
              <a:rPr lang="en-US" altLang="zh-CN" b="1" dirty="0"/>
              <a:t>1990</a:t>
            </a:r>
            <a:r>
              <a:rPr lang="zh-CN" altLang="en-US" b="1" dirty="0"/>
              <a:t>年</a:t>
            </a:r>
            <a:r>
              <a:rPr lang="en-US" altLang="zh-CN" b="1" dirty="0"/>
              <a:t>Reno</a:t>
            </a:r>
            <a:r>
              <a:rPr lang="zh-CN" altLang="en-US" b="1" dirty="0"/>
              <a:t>版本）</a:t>
            </a:r>
          </a:p>
        </p:txBody>
      </p:sp>
      <p:sp>
        <p:nvSpPr>
          <p:cNvPr id="5" name="文本框 4">
            <a:extLst>
              <a:ext uri="{FF2B5EF4-FFF2-40B4-BE49-F238E27FC236}">
                <a16:creationId xmlns:a16="http://schemas.microsoft.com/office/drawing/2014/main" id="{BB9976E3-5C31-58B0-0CC0-78EB3C3EF164}"/>
              </a:ext>
            </a:extLst>
          </p:cNvPr>
          <p:cNvSpPr txBox="1"/>
          <p:nvPr/>
        </p:nvSpPr>
        <p:spPr>
          <a:xfrm>
            <a:off x="940526" y="1149410"/>
            <a:ext cx="2552161" cy="369332"/>
          </a:xfrm>
          <a:prstGeom prst="rect">
            <a:avLst/>
          </a:prstGeom>
          <a:noFill/>
        </p:spPr>
        <p:txBody>
          <a:bodyPr wrap="square" rtlCol="0">
            <a:spAutoFit/>
          </a:bodyPr>
          <a:lstStyle/>
          <a:p>
            <a:r>
              <a:rPr lang="en-US" altLang="zh-CN" b="1" dirty="0"/>
              <a:t>【</a:t>
            </a:r>
            <a:r>
              <a:rPr lang="zh-CN" altLang="en-US" b="1" dirty="0"/>
              <a:t>举例</a:t>
            </a:r>
            <a:r>
              <a:rPr lang="en-US" altLang="zh-CN" b="1" dirty="0"/>
              <a:t>】</a:t>
            </a:r>
            <a:r>
              <a:rPr lang="zh-CN" altLang="en-US" b="1" dirty="0"/>
              <a:t>快重传算法</a:t>
            </a:r>
          </a:p>
        </p:txBody>
      </p:sp>
      <p:grpSp>
        <p:nvGrpSpPr>
          <p:cNvPr id="27" name="组合 26">
            <a:extLst>
              <a:ext uri="{FF2B5EF4-FFF2-40B4-BE49-F238E27FC236}">
                <a16:creationId xmlns:a16="http://schemas.microsoft.com/office/drawing/2014/main" id="{BC8989AA-08D9-C242-3855-4561B5778C40}"/>
              </a:ext>
            </a:extLst>
          </p:cNvPr>
          <p:cNvGrpSpPr/>
          <p:nvPr/>
        </p:nvGrpSpPr>
        <p:grpSpPr>
          <a:xfrm>
            <a:off x="3251085" y="1461788"/>
            <a:ext cx="7368202" cy="561434"/>
            <a:chOff x="3251085" y="1461788"/>
            <a:chExt cx="7368202" cy="561434"/>
          </a:xfrm>
        </p:grpSpPr>
        <p:pic>
          <p:nvPicPr>
            <p:cNvPr id="8" name="图形 7">
              <a:extLst>
                <a:ext uri="{FF2B5EF4-FFF2-40B4-BE49-F238E27FC236}">
                  <a16:creationId xmlns:a16="http://schemas.microsoft.com/office/drawing/2014/main" id="{71E4BE74-3433-F26E-CA8D-FF318506A7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50544" y="1461788"/>
              <a:ext cx="580465" cy="561434"/>
            </a:xfrm>
            <a:prstGeom prst="rect">
              <a:avLst/>
            </a:prstGeom>
          </p:spPr>
        </p:pic>
        <p:sp>
          <p:nvSpPr>
            <p:cNvPr id="10" name="文本框 9">
              <a:extLst>
                <a:ext uri="{FF2B5EF4-FFF2-40B4-BE49-F238E27FC236}">
                  <a16:creationId xmlns:a16="http://schemas.microsoft.com/office/drawing/2014/main" id="{D07AF015-D60D-C99A-A3A0-199C00CE4D88}"/>
                </a:ext>
              </a:extLst>
            </p:cNvPr>
            <p:cNvSpPr txBox="1"/>
            <p:nvPr/>
          </p:nvSpPr>
          <p:spPr>
            <a:xfrm>
              <a:off x="3251085" y="1569379"/>
              <a:ext cx="1423556" cy="369332"/>
            </a:xfrm>
            <a:prstGeom prst="rect">
              <a:avLst/>
            </a:prstGeom>
            <a:noFill/>
          </p:spPr>
          <p:txBody>
            <a:bodyPr wrap="square" rtlCol="0">
              <a:spAutoFit/>
            </a:bodyPr>
            <a:lstStyle/>
            <a:p>
              <a:pPr algn="ctr"/>
              <a:r>
                <a:rPr lang="en-US" altLang="zh-CN" b="1" dirty="0">
                  <a:latin typeface="+mn-ea"/>
                </a:rPr>
                <a:t>TCP</a:t>
              </a:r>
              <a:r>
                <a:rPr lang="zh-CN" altLang="en-US" b="1" dirty="0">
                  <a:latin typeface="+mn-ea"/>
                </a:rPr>
                <a:t>发送方</a:t>
              </a:r>
            </a:p>
          </p:txBody>
        </p:sp>
        <p:pic>
          <p:nvPicPr>
            <p:cNvPr id="17" name="图形 16">
              <a:extLst>
                <a:ext uri="{FF2B5EF4-FFF2-40B4-BE49-F238E27FC236}">
                  <a16:creationId xmlns:a16="http://schemas.microsoft.com/office/drawing/2014/main" id="{A24DFEB4-F2FA-DA6C-4E44-77EB595F40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80581" y="1461788"/>
              <a:ext cx="580465" cy="561434"/>
            </a:xfrm>
            <a:prstGeom prst="rect">
              <a:avLst/>
            </a:prstGeom>
          </p:spPr>
        </p:pic>
        <p:sp>
          <p:nvSpPr>
            <p:cNvPr id="18" name="文本框 17">
              <a:extLst>
                <a:ext uri="{FF2B5EF4-FFF2-40B4-BE49-F238E27FC236}">
                  <a16:creationId xmlns:a16="http://schemas.microsoft.com/office/drawing/2014/main" id="{A3E2035B-D767-5E90-D104-B9C520EC6944}"/>
                </a:ext>
              </a:extLst>
            </p:cNvPr>
            <p:cNvSpPr txBox="1"/>
            <p:nvPr/>
          </p:nvSpPr>
          <p:spPr>
            <a:xfrm>
              <a:off x="9195731" y="1569379"/>
              <a:ext cx="1423556" cy="369332"/>
            </a:xfrm>
            <a:prstGeom prst="rect">
              <a:avLst/>
            </a:prstGeom>
            <a:noFill/>
          </p:spPr>
          <p:txBody>
            <a:bodyPr wrap="square" rtlCol="0">
              <a:spAutoFit/>
            </a:bodyPr>
            <a:lstStyle/>
            <a:p>
              <a:pPr algn="ctr"/>
              <a:r>
                <a:rPr lang="en-US" altLang="zh-CN" b="1" dirty="0">
                  <a:latin typeface="+mn-ea"/>
                </a:rPr>
                <a:t>TCP</a:t>
              </a:r>
              <a:r>
                <a:rPr lang="zh-CN" altLang="en-US" b="1" dirty="0">
                  <a:latin typeface="+mn-ea"/>
                </a:rPr>
                <a:t>接收方</a:t>
              </a:r>
            </a:p>
          </p:txBody>
        </p:sp>
      </p:grpSp>
      <p:grpSp>
        <p:nvGrpSpPr>
          <p:cNvPr id="19" name="组合 18">
            <a:extLst>
              <a:ext uri="{FF2B5EF4-FFF2-40B4-BE49-F238E27FC236}">
                <a16:creationId xmlns:a16="http://schemas.microsoft.com/office/drawing/2014/main" id="{4F1DECA4-CA34-8753-E7BE-B7FD538B40B3}"/>
              </a:ext>
            </a:extLst>
          </p:cNvPr>
          <p:cNvGrpSpPr/>
          <p:nvPr/>
        </p:nvGrpSpPr>
        <p:grpSpPr>
          <a:xfrm>
            <a:off x="5167659" y="1518742"/>
            <a:ext cx="3512922" cy="447400"/>
            <a:chOff x="7631847" y="1355733"/>
            <a:chExt cx="2569940" cy="447400"/>
          </a:xfrm>
        </p:grpSpPr>
        <p:sp>
          <p:nvSpPr>
            <p:cNvPr id="21" name="圆柱体 20">
              <a:extLst>
                <a:ext uri="{FF2B5EF4-FFF2-40B4-BE49-F238E27FC236}">
                  <a16:creationId xmlns:a16="http://schemas.microsoft.com/office/drawing/2014/main" id="{EB2BFA58-7491-0E07-9A1B-12EABD0E20E0}"/>
                </a:ext>
              </a:extLst>
            </p:cNvPr>
            <p:cNvSpPr/>
            <p:nvPr/>
          </p:nvSpPr>
          <p:spPr>
            <a:xfrm rot="16200000">
              <a:off x="8693117" y="294463"/>
              <a:ext cx="447400" cy="256994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D969CF2A-7BA6-C788-11E8-861A42DD0045}"/>
                </a:ext>
              </a:extLst>
            </p:cNvPr>
            <p:cNvSpPr txBox="1"/>
            <p:nvPr/>
          </p:nvSpPr>
          <p:spPr>
            <a:xfrm>
              <a:off x="8336064" y="1394766"/>
              <a:ext cx="1161506" cy="369332"/>
            </a:xfrm>
            <a:prstGeom prst="rect">
              <a:avLst/>
            </a:prstGeom>
            <a:noFill/>
          </p:spPr>
          <p:txBody>
            <a:bodyPr wrap="square" rtlCol="0">
              <a:spAutoFit/>
            </a:bodyPr>
            <a:lstStyle/>
            <a:p>
              <a:pPr algn="ctr"/>
              <a:r>
                <a:rPr lang="en-US" altLang="zh-CN" b="1" dirty="0">
                  <a:solidFill>
                    <a:schemeClr val="bg1"/>
                  </a:solidFill>
                </a:rPr>
                <a:t>TCP</a:t>
              </a:r>
              <a:r>
                <a:rPr lang="zh-CN" altLang="en-US" b="1" dirty="0">
                  <a:solidFill>
                    <a:schemeClr val="bg1"/>
                  </a:solidFill>
                </a:rPr>
                <a:t>连接</a:t>
              </a:r>
            </a:p>
          </p:txBody>
        </p:sp>
      </p:grpSp>
      <p:grpSp>
        <p:nvGrpSpPr>
          <p:cNvPr id="26" name="组合 25">
            <a:extLst>
              <a:ext uri="{FF2B5EF4-FFF2-40B4-BE49-F238E27FC236}">
                <a16:creationId xmlns:a16="http://schemas.microsoft.com/office/drawing/2014/main" id="{000455E5-32E3-54DA-52FA-CE9887890A39}"/>
              </a:ext>
            </a:extLst>
          </p:cNvPr>
          <p:cNvGrpSpPr/>
          <p:nvPr/>
        </p:nvGrpSpPr>
        <p:grpSpPr>
          <a:xfrm>
            <a:off x="4840776" y="2023222"/>
            <a:ext cx="4142505" cy="4415678"/>
            <a:chOff x="4840776" y="2023222"/>
            <a:chExt cx="4142505" cy="4415678"/>
          </a:xfrm>
        </p:grpSpPr>
        <p:cxnSp>
          <p:nvCxnSpPr>
            <p:cNvPr id="24" name="直接箭头连接符 23">
              <a:extLst>
                <a:ext uri="{FF2B5EF4-FFF2-40B4-BE49-F238E27FC236}">
                  <a16:creationId xmlns:a16="http://schemas.microsoft.com/office/drawing/2014/main" id="{107B6D0C-31F0-700E-F790-316B03354899}"/>
                </a:ext>
              </a:extLst>
            </p:cNvPr>
            <p:cNvCxnSpPr>
              <a:stCxn id="8" idx="2"/>
            </p:cNvCxnSpPr>
            <p:nvPr/>
          </p:nvCxnSpPr>
          <p:spPr>
            <a:xfrm flipH="1">
              <a:off x="4840776" y="2023222"/>
              <a:ext cx="1" cy="441567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9918DD2D-E392-E5FE-63FA-61C3DDD3DECA}"/>
                </a:ext>
              </a:extLst>
            </p:cNvPr>
            <p:cNvCxnSpPr/>
            <p:nvPr/>
          </p:nvCxnSpPr>
          <p:spPr>
            <a:xfrm flipH="1">
              <a:off x="8983280" y="2023222"/>
              <a:ext cx="1" cy="441567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98" name="组合 97">
            <a:extLst>
              <a:ext uri="{FF2B5EF4-FFF2-40B4-BE49-F238E27FC236}">
                <a16:creationId xmlns:a16="http://schemas.microsoft.com/office/drawing/2014/main" id="{4D47C1A2-441B-BF2E-DCA4-A8A4869A2A7E}"/>
              </a:ext>
            </a:extLst>
          </p:cNvPr>
          <p:cNvGrpSpPr/>
          <p:nvPr/>
        </p:nvGrpSpPr>
        <p:grpSpPr>
          <a:xfrm>
            <a:off x="3962863" y="2070177"/>
            <a:ext cx="5007950" cy="369332"/>
            <a:chOff x="3962863" y="2070177"/>
            <a:chExt cx="5007950" cy="369332"/>
          </a:xfrm>
        </p:grpSpPr>
        <p:cxnSp>
          <p:nvCxnSpPr>
            <p:cNvPr id="29" name="直接箭头连接符 28">
              <a:extLst>
                <a:ext uri="{FF2B5EF4-FFF2-40B4-BE49-F238E27FC236}">
                  <a16:creationId xmlns:a16="http://schemas.microsoft.com/office/drawing/2014/main" id="{729B62AA-25C6-5C2E-CA17-8586F3849B7F}"/>
                </a:ext>
              </a:extLst>
            </p:cNvPr>
            <p:cNvCxnSpPr/>
            <p:nvPr/>
          </p:nvCxnSpPr>
          <p:spPr>
            <a:xfrm>
              <a:off x="4840776" y="2253145"/>
              <a:ext cx="4130037" cy="156754"/>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2DE86464-979C-94EF-5569-1BCCFDAD7153}"/>
                </a:ext>
              </a:extLst>
            </p:cNvPr>
            <p:cNvSpPr txBox="1"/>
            <p:nvPr/>
          </p:nvSpPr>
          <p:spPr>
            <a:xfrm>
              <a:off x="3962863" y="2070177"/>
              <a:ext cx="1009188" cy="369332"/>
            </a:xfrm>
            <a:prstGeom prst="rect">
              <a:avLst/>
            </a:prstGeom>
            <a:noFill/>
          </p:spPr>
          <p:txBody>
            <a:bodyPr wrap="square" rtlCol="0">
              <a:spAutoFit/>
            </a:bodyPr>
            <a:lstStyle/>
            <a:p>
              <a:r>
                <a:rPr lang="zh-CN" altLang="en-US" b="1" dirty="0"/>
                <a:t>发送</a:t>
              </a:r>
              <a:r>
                <a:rPr lang="en-US" altLang="zh-CN" b="1" dirty="0"/>
                <a:t>M1</a:t>
              </a:r>
              <a:endParaRPr lang="zh-CN" altLang="en-US" b="1" dirty="0"/>
            </a:p>
          </p:txBody>
        </p:sp>
      </p:grpSp>
      <p:grpSp>
        <p:nvGrpSpPr>
          <p:cNvPr id="99" name="组合 98">
            <a:extLst>
              <a:ext uri="{FF2B5EF4-FFF2-40B4-BE49-F238E27FC236}">
                <a16:creationId xmlns:a16="http://schemas.microsoft.com/office/drawing/2014/main" id="{19E0D926-089D-732A-A447-3F0EBA0BC516}"/>
              </a:ext>
            </a:extLst>
          </p:cNvPr>
          <p:cNvGrpSpPr/>
          <p:nvPr/>
        </p:nvGrpSpPr>
        <p:grpSpPr>
          <a:xfrm>
            <a:off x="4840776" y="2344320"/>
            <a:ext cx="5139225" cy="530645"/>
            <a:chOff x="4840776" y="2344320"/>
            <a:chExt cx="5139225" cy="530645"/>
          </a:xfrm>
        </p:grpSpPr>
        <p:cxnSp>
          <p:nvCxnSpPr>
            <p:cNvPr id="31" name="直接箭头连接符 30">
              <a:extLst>
                <a:ext uri="{FF2B5EF4-FFF2-40B4-BE49-F238E27FC236}">
                  <a16:creationId xmlns:a16="http://schemas.microsoft.com/office/drawing/2014/main" id="{26C5CCA2-5D29-A7AC-B455-83082DCD86BC}"/>
                </a:ext>
              </a:extLst>
            </p:cNvPr>
            <p:cNvCxnSpPr/>
            <p:nvPr/>
          </p:nvCxnSpPr>
          <p:spPr>
            <a:xfrm flipH="1">
              <a:off x="4840776" y="2459329"/>
              <a:ext cx="4130037" cy="415636"/>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B275C4F6-8F99-FED6-A52B-B3D3A51B2E6E}"/>
                </a:ext>
              </a:extLst>
            </p:cNvPr>
            <p:cNvSpPr txBox="1"/>
            <p:nvPr/>
          </p:nvSpPr>
          <p:spPr>
            <a:xfrm>
              <a:off x="8970813" y="2344320"/>
              <a:ext cx="1009188" cy="369332"/>
            </a:xfrm>
            <a:prstGeom prst="rect">
              <a:avLst/>
            </a:prstGeom>
            <a:noFill/>
          </p:spPr>
          <p:txBody>
            <a:bodyPr wrap="square" rtlCol="0">
              <a:spAutoFit/>
            </a:bodyPr>
            <a:lstStyle/>
            <a:p>
              <a:r>
                <a:rPr lang="zh-CN" altLang="en-US" b="1" dirty="0"/>
                <a:t>确认</a:t>
              </a:r>
              <a:r>
                <a:rPr lang="en-US" altLang="zh-CN" b="1" dirty="0"/>
                <a:t>M1</a:t>
              </a:r>
              <a:endParaRPr lang="zh-CN" altLang="en-US" b="1" dirty="0"/>
            </a:p>
          </p:txBody>
        </p:sp>
      </p:grpSp>
      <p:grpSp>
        <p:nvGrpSpPr>
          <p:cNvPr id="100" name="组合 99">
            <a:extLst>
              <a:ext uri="{FF2B5EF4-FFF2-40B4-BE49-F238E27FC236}">
                <a16:creationId xmlns:a16="http://schemas.microsoft.com/office/drawing/2014/main" id="{2603D53D-224F-8914-C04A-6A016FA16DCF}"/>
              </a:ext>
            </a:extLst>
          </p:cNvPr>
          <p:cNvGrpSpPr/>
          <p:nvPr/>
        </p:nvGrpSpPr>
        <p:grpSpPr>
          <a:xfrm>
            <a:off x="3962863" y="2554027"/>
            <a:ext cx="5007950" cy="369332"/>
            <a:chOff x="3962863" y="2554027"/>
            <a:chExt cx="5007950" cy="369332"/>
          </a:xfrm>
        </p:grpSpPr>
        <p:cxnSp>
          <p:nvCxnSpPr>
            <p:cNvPr id="36" name="直接箭头连接符 35">
              <a:extLst>
                <a:ext uri="{FF2B5EF4-FFF2-40B4-BE49-F238E27FC236}">
                  <a16:creationId xmlns:a16="http://schemas.microsoft.com/office/drawing/2014/main" id="{5788D479-D974-F9B0-46DB-A73D637E6264}"/>
                </a:ext>
              </a:extLst>
            </p:cNvPr>
            <p:cNvCxnSpPr/>
            <p:nvPr/>
          </p:nvCxnSpPr>
          <p:spPr>
            <a:xfrm>
              <a:off x="4840776" y="2736995"/>
              <a:ext cx="4130037" cy="156754"/>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AC612EAF-3E8D-60F9-B8FA-FA8BCC4E9F84}"/>
                </a:ext>
              </a:extLst>
            </p:cNvPr>
            <p:cNvSpPr txBox="1"/>
            <p:nvPr/>
          </p:nvSpPr>
          <p:spPr>
            <a:xfrm>
              <a:off x="3962863" y="2554027"/>
              <a:ext cx="1009188" cy="369332"/>
            </a:xfrm>
            <a:prstGeom prst="rect">
              <a:avLst/>
            </a:prstGeom>
            <a:noFill/>
          </p:spPr>
          <p:txBody>
            <a:bodyPr wrap="square" rtlCol="0">
              <a:spAutoFit/>
            </a:bodyPr>
            <a:lstStyle/>
            <a:p>
              <a:r>
                <a:rPr lang="zh-CN" altLang="en-US" b="1" dirty="0"/>
                <a:t>发送</a:t>
              </a:r>
              <a:r>
                <a:rPr lang="en-US" altLang="zh-CN" b="1" dirty="0"/>
                <a:t>M2</a:t>
              </a:r>
              <a:endParaRPr lang="zh-CN" altLang="en-US" b="1" dirty="0"/>
            </a:p>
          </p:txBody>
        </p:sp>
      </p:grpSp>
      <p:grpSp>
        <p:nvGrpSpPr>
          <p:cNvPr id="101" name="组合 100">
            <a:extLst>
              <a:ext uri="{FF2B5EF4-FFF2-40B4-BE49-F238E27FC236}">
                <a16:creationId xmlns:a16="http://schemas.microsoft.com/office/drawing/2014/main" id="{9B4B0785-BBBC-ED62-D251-65F5F29C6221}"/>
              </a:ext>
            </a:extLst>
          </p:cNvPr>
          <p:cNvGrpSpPr/>
          <p:nvPr/>
        </p:nvGrpSpPr>
        <p:grpSpPr>
          <a:xfrm>
            <a:off x="4840776" y="2828170"/>
            <a:ext cx="5139225" cy="530645"/>
            <a:chOff x="4840776" y="2828170"/>
            <a:chExt cx="5139225" cy="530645"/>
          </a:xfrm>
        </p:grpSpPr>
        <p:cxnSp>
          <p:nvCxnSpPr>
            <p:cNvPr id="37" name="直接箭头连接符 36">
              <a:extLst>
                <a:ext uri="{FF2B5EF4-FFF2-40B4-BE49-F238E27FC236}">
                  <a16:creationId xmlns:a16="http://schemas.microsoft.com/office/drawing/2014/main" id="{5850DB5D-0EBD-B7CC-D781-5B15D3C891FF}"/>
                </a:ext>
              </a:extLst>
            </p:cNvPr>
            <p:cNvCxnSpPr/>
            <p:nvPr/>
          </p:nvCxnSpPr>
          <p:spPr>
            <a:xfrm flipH="1">
              <a:off x="4840776" y="2943179"/>
              <a:ext cx="4130037" cy="415636"/>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D88BC22B-2F95-035E-8433-98CF23AD6F22}"/>
                </a:ext>
              </a:extLst>
            </p:cNvPr>
            <p:cNvSpPr txBox="1"/>
            <p:nvPr/>
          </p:nvSpPr>
          <p:spPr>
            <a:xfrm>
              <a:off x="8970813" y="2828170"/>
              <a:ext cx="1009188" cy="369332"/>
            </a:xfrm>
            <a:prstGeom prst="rect">
              <a:avLst/>
            </a:prstGeom>
            <a:noFill/>
          </p:spPr>
          <p:txBody>
            <a:bodyPr wrap="square" rtlCol="0">
              <a:spAutoFit/>
            </a:bodyPr>
            <a:lstStyle/>
            <a:p>
              <a:r>
                <a:rPr lang="zh-CN" altLang="en-US" b="1" dirty="0"/>
                <a:t>确认</a:t>
              </a:r>
              <a:r>
                <a:rPr lang="en-US" altLang="zh-CN" b="1" dirty="0"/>
                <a:t>M2</a:t>
              </a:r>
              <a:endParaRPr lang="zh-CN" altLang="en-US" b="1" dirty="0"/>
            </a:p>
          </p:txBody>
        </p:sp>
      </p:grpSp>
      <p:grpSp>
        <p:nvGrpSpPr>
          <p:cNvPr id="102" name="组合 101">
            <a:extLst>
              <a:ext uri="{FF2B5EF4-FFF2-40B4-BE49-F238E27FC236}">
                <a16:creationId xmlns:a16="http://schemas.microsoft.com/office/drawing/2014/main" id="{48FCCA44-B7C2-87A0-99E8-D980A7F74DCE}"/>
              </a:ext>
            </a:extLst>
          </p:cNvPr>
          <p:cNvGrpSpPr/>
          <p:nvPr/>
        </p:nvGrpSpPr>
        <p:grpSpPr>
          <a:xfrm>
            <a:off x="3962863" y="3037877"/>
            <a:ext cx="3518592" cy="369332"/>
            <a:chOff x="3962863" y="3037877"/>
            <a:chExt cx="3518592" cy="369332"/>
          </a:xfrm>
        </p:grpSpPr>
        <p:cxnSp>
          <p:nvCxnSpPr>
            <p:cNvPr id="41" name="直接箭头连接符 40">
              <a:extLst>
                <a:ext uri="{FF2B5EF4-FFF2-40B4-BE49-F238E27FC236}">
                  <a16:creationId xmlns:a16="http://schemas.microsoft.com/office/drawing/2014/main" id="{3F81B1CD-32F4-9609-25BD-102E97B6AE2B}"/>
                </a:ext>
              </a:extLst>
            </p:cNvPr>
            <p:cNvCxnSpPr>
              <a:cxnSpLocks/>
            </p:cNvCxnSpPr>
            <p:nvPr/>
          </p:nvCxnSpPr>
          <p:spPr>
            <a:xfrm>
              <a:off x="4840776" y="3220845"/>
              <a:ext cx="2640679" cy="91175"/>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5FC8A75B-8BB7-22E3-830E-8777BFEADFF4}"/>
                </a:ext>
              </a:extLst>
            </p:cNvPr>
            <p:cNvSpPr txBox="1"/>
            <p:nvPr/>
          </p:nvSpPr>
          <p:spPr>
            <a:xfrm>
              <a:off x="3962863" y="3037877"/>
              <a:ext cx="1009188" cy="369332"/>
            </a:xfrm>
            <a:prstGeom prst="rect">
              <a:avLst/>
            </a:prstGeom>
            <a:noFill/>
          </p:spPr>
          <p:txBody>
            <a:bodyPr wrap="square" rtlCol="0">
              <a:spAutoFit/>
            </a:bodyPr>
            <a:lstStyle/>
            <a:p>
              <a:r>
                <a:rPr lang="zh-CN" altLang="en-US" b="1" dirty="0"/>
                <a:t>发送</a:t>
              </a:r>
              <a:r>
                <a:rPr lang="en-US" altLang="zh-CN" b="1" dirty="0"/>
                <a:t>M3</a:t>
              </a:r>
              <a:endParaRPr lang="zh-CN" altLang="en-US" b="1" dirty="0"/>
            </a:p>
          </p:txBody>
        </p:sp>
      </p:grpSp>
      <p:grpSp>
        <p:nvGrpSpPr>
          <p:cNvPr id="48" name="组合 47">
            <a:extLst>
              <a:ext uri="{FF2B5EF4-FFF2-40B4-BE49-F238E27FC236}">
                <a16:creationId xmlns:a16="http://schemas.microsoft.com/office/drawing/2014/main" id="{FB524F28-FEC4-2D2B-90ED-2B7A568A5FC3}"/>
              </a:ext>
            </a:extLst>
          </p:cNvPr>
          <p:cNvGrpSpPr/>
          <p:nvPr/>
        </p:nvGrpSpPr>
        <p:grpSpPr>
          <a:xfrm>
            <a:off x="7380841" y="3076717"/>
            <a:ext cx="872837" cy="727364"/>
            <a:chOff x="1738745" y="4475018"/>
            <a:chExt cx="872837" cy="727364"/>
          </a:xfrm>
        </p:grpSpPr>
        <p:sp>
          <p:nvSpPr>
            <p:cNvPr id="46" name="爆炸形: 8 pt  45">
              <a:extLst>
                <a:ext uri="{FF2B5EF4-FFF2-40B4-BE49-F238E27FC236}">
                  <a16:creationId xmlns:a16="http://schemas.microsoft.com/office/drawing/2014/main" id="{3400CDB7-184B-0806-9505-6C42E0A576BE}"/>
                </a:ext>
              </a:extLst>
            </p:cNvPr>
            <p:cNvSpPr/>
            <p:nvPr/>
          </p:nvSpPr>
          <p:spPr>
            <a:xfrm>
              <a:off x="1738745" y="4475018"/>
              <a:ext cx="872837" cy="72736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BCF5BCBD-F76C-E574-EB21-549F5CB50A52}"/>
                </a:ext>
              </a:extLst>
            </p:cNvPr>
            <p:cNvSpPr txBox="1"/>
            <p:nvPr/>
          </p:nvSpPr>
          <p:spPr>
            <a:xfrm>
              <a:off x="1814801" y="4633253"/>
              <a:ext cx="720724" cy="369332"/>
            </a:xfrm>
            <a:prstGeom prst="rect">
              <a:avLst/>
            </a:prstGeom>
            <a:noFill/>
          </p:spPr>
          <p:txBody>
            <a:bodyPr wrap="square" rtlCol="0">
              <a:spAutoFit/>
            </a:bodyPr>
            <a:lstStyle/>
            <a:p>
              <a:pPr algn="ctr"/>
              <a:r>
                <a:rPr lang="zh-CN" altLang="en-US" b="1" dirty="0">
                  <a:solidFill>
                    <a:schemeClr val="bg1"/>
                  </a:solidFill>
                </a:rPr>
                <a:t>丢失</a:t>
              </a:r>
            </a:p>
          </p:txBody>
        </p:sp>
      </p:grpSp>
      <p:grpSp>
        <p:nvGrpSpPr>
          <p:cNvPr id="103" name="组合 102">
            <a:extLst>
              <a:ext uri="{FF2B5EF4-FFF2-40B4-BE49-F238E27FC236}">
                <a16:creationId xmlns:a16="http://schemas.microsoft.com/office/drawing/2014/main" id="{6AC67BAE-FFAA-5E1A-A2D2-AC4FCC6A46B6}"/>
              </a:ext>
            </a:extLst>
          </p:cNvPr>
          <p:cNvGrpSpPr/>
          <p:nvPr/>
        </p:nvGrpSpPr>
        <p:grpSpPr>
          <a:xfrm>
            <a:off x="3962863" y="3578768"/>
            <a:ext cx="5007950" cy="369332"/>
            <a:chOff x="3962863" y="3578768"/>
            <a:chExt cx="5007950" cy="369332"/>
          </a:xfrm>
        </p:grpSpPr>
        <p:cxnSp>
          <p:nvCxnSpPr>
            <p:cNvPr id="50" name="直接箭头连接符 49">
              <a:extLst>
                <a:ext uri="{FF2B5EF4-FFF2-40B4-BE49-F238E27FC236}">
                  <a16:creationId xmlns:a16="http://schemas.microsoft.com/office/drawing/2014/main" id="{C30B3DE9-EB42-4C74-7442-288D45A76E62}"/>
                </a:ext>
              </a:extLst>
            </p:cNvPr>
            <p:cNvCxnSpPr/>
            <p:nvPr/>
          </p:nvCxnSpPr>
          <p:spPr>
            <a:xfrm>
              <a:off x="4840776" y="3761736"/>
              <a:ext cx="4130037" cy="156754"/>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C36A381A-10B2-418D-6CA4-8EA06BFEDE8D}"/>
                </a:ext>
              </a:extLst>
            </p:cNvPr>
            <p:cNvSpPr txBox="1"/>
            <p:nvPr/>
          </p:nvSpPr>
          <p:spPr>
            <a:xfrm>
              <a:off x="3962863" y="3578768"/>
              <a:ext cx="1009188" cy="369332"/>
            </a:xfrm>
            <a:prstGeom prst="rect">
              <a:avLst/>
            </a:prstGeom>
            <a:noFill/>
          </p:spPr>
          <p:txBody>
            <a:bodyPr wrap="square" rtlCol="0">
              <a:spAutoFit/>
            </a:bodyPr>
            <a:lstStyle/>
            <a:p>
              <a:r>
                <a:rPr lang="zh-CN" altLang="en-US" b="1" dirty="0"/>
                <a:t>发送</a:t>
              </a:r>
              <a:r>
                <a:rPr lang="en-US" altLang="zh-CN" b="1" dirty="0"/>
                <a:t>M4</a:t>
              </a:r>
              <a:endParaRPr lang="zh-CN" altLang="en-US" b="1" dirty="0"/>
            </a:p>
          </p:txBody>
        </p:sp>
      </p:grpSp>
      <p:grpSp>
        <p:nvGrpSpPr>
          <p:cNvPr id="104" name="组合 103">
            <a:extLst>
              <a:ext uri="{FF2B5EF4-FFF2-40B4-BE49-F238E27FC236}">
                <a16:creationId xmlns:a16="http://schemas.microsoft.com/office/drawing/2014/main" id="{B09388F8-A989-16D4-6936-7DC07710466A}"/>
              </a:ext>
            </a:extLst>
          </p:cNvPr>
          <p:cNvGrpSpPr/>
          <p:nvPr/>
        </p:nvGrpSpPr>
        <p:grpSpPr>
          <a:xfrm>
            <a:off x="4840776" y="3852911"/>
            <a:ext cx="5910351" cy="530645"/>
            <a:chOff x="4840776" y="3852911"/>
            <a:chExt cx="5910351" cy="530645"/>
          </a:xfrm>
        </p:grpSpPr>
        <p:cxnSp>
          <p:nvCxnSpPr>
            <p:cNvPr id="51" name="直接箭头连接符 50">
              <a:extLst>
                <a:ext uri="{FF2B5EF4-FFF2-40B4-BE49-F238E27FC236}">
                  <a16:creationId xmlns:a16="http://schemas.microsoft.com/office/drawing/2014/main" id="{CA53D9B3-1445-F051-93E8-A21488DFA248}"/>
                </a:ext>
              </a:extLst>
            </p:cNvPr>
            <p:cNvCxnSpPr/>
            <p:nvPr/>
          </p:nvCxnSpPr>
          <p:spPr>
            <a:xfrm flipH="1">
              <a:off x="4840776" y="3967920"/>
              <a:ext cx="4130037" cy="415636"/>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4B07B8F3-F7C1-95C7-4B7E-C96B09B62CAB}"/>
                </a:ext>
              </a:extLst>
            </p:cNvPr>
            <p:cNvSpPr txBox="1"/>
            <p:nvPr/>
          </p:nvSpPr>
          <p:spPr>
            <a:xfrm>
              <a:off x="8970813" y="3852911"/>
              <a:ext cx="1780314" cy="369332"/>
            </a:xfrm>
            <a:prstGeom prst="rect">
              <a:avLst/>
            </a:prstGeom>
            <a:noFill/>
          </p:spPr>
          <p:txBody>
            <a:bodyPr wrap="square" rtlCol="0">
              <a:spAutoFit/>
            </a:bodyPr>
            <a:lstStyle/>
            <a:p>
              <a:r>
                <a:rPr lang="zh-CN" altLang="en-US" b="1" dirty="0">
                  <a:solidFill>
                    <a:schemeClr val="accent1">
                      <a:lumMod val="75000"/>
                    </a:schemeClr>
                  </a:solidFill>
                </a:rPr>
                <a:t>重复确认</a:t>
              </a:r>
              <a:r>
                <a:rPr lang="en-US" altLang="zh-CN" b="1" dirty="0">
                  <a:solidFill>
                    <a:schemeClr val="accent1">
                      <a:lumMod val="75000"/>
                    </a:schemeClr>
                  </a:solidFill>
                </a:rPr>
                <a:t>M2</a:t>
              </a:r>
              <a:endParaRPr lang="zh-CN" altLang="en-US" b="1" dirty="0">
                <a:solidFill>
                  <a:schemeClr val="accent1">
                    <a:lumMod val="75000"/>
                  </a:schemeClr>
                </a:solidFill>
              </a:endParaRPr>
            </a:p>
          </p:txBody>
        </p:sp>
      </p:grpSp>
      <p:grpSp>
        <p:nvGrpSpPr>
          <p:cNvPr id="105" name="组合 104">
            <a:extLst>
              <a:ext uri="{FF2B5EF4-FFF2-40B4-BE49-F238E27FC236}">
                <a16:creationId xmlns:a16="http://schemas.microsoft.com/office/drawing/2014/main" id="{92B0814B-B8D0-6AC0-ABC7-9043535986EA}"/>
              </a:ext>
            </a:extLst>
          </p:cNvPr>
          <p:cNvGrpSpPr/>
          <p:nvPr/>
        </p:nvGrpSpPr>
        <p:grpSpPr>
          <a:xfrm>
            <a:off x="3957093" y="4041736"/>
            <a:ext cx="5007950" cy="369332"/>
            <a:chOff x="3957093" y="4041736"/>
            <a:chExt cx="5007950" cy="369332"/>
          </a:xfrm>
        </p:grpSpPr>
        <p:cxnSp>
          <p:nvCxnSpPr>
            <p:cNvPr id="56" name="直接箭头连接符 55">
              <a:extLst>
                <a:ext uri="{FF2B5EF4-FFF2-40B4-BE49-F238E27FC236}">
                  <a16:creationId xmlns:a16="http://schemas.microsoft.com/office/drawing/2014/main" id="{2D4C3EAA-CA05-2A1F-20D9-7B67671E10D2}"/>
                </a:ext>
              </a:extLst>
            </p:cNvPr>
            <p:cNvCxnSpPr/>
            <p:nvPr/>
          </p:nvCxnSpPr>
          <p:spPr>
            <a:xfrm>
              <a:off x="4835006" y="4224704"/>
              <a:ext cx="4130037" cy="156754"/>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3BD8A793-3200-18A1-F973-7ACA916D18AC}"/>
                </a:ext>
              </a:extLst>
            </p:cNvPr>
            <p:cNvSpPr txBox="1"/>
            <p:nvPr/>
          </p:nvSpPr>
          <p:spPr>
            <a:xfrm>
              <a:off x="3957093" y="4041736"/>
              <a:ext cx="1009188" cy="369332"/>
            </a:xfrm>
            <a:prstGeom prst="rect">
              <a:avLst/>
            </a:prstGeom>
            <a:noFill/>
          </p:spPr>
          <p:txBody>
            <a:bodyPr wrap="square" rtlCol="0">
              <a:spAutoFit/>
            </a:bodyPr>
            <a:lstStyle/>
            <a:p>
              <a:r>
                <a:rPr lang="zh-CN" altLang="en-US" b="1" dirty="0"/>
                <a:t>发送</a:t>
              </a:r>
              <a:r>
                <a:rPr lang="en-US" altLang="zh-CN" b="1" dirty="0"/>
                <a:t>M5</a:t>
              </a:r>
              <a:endParaRPr lang="zh-CN" altLang="en-US" b="1" dirty="0"/>
            </a:p>
          </p:txBody>
        </p:sp>
      </p:grpSp>
      <p:grpSp>
        <p:nvGrpSpPr>
          <p:cNvPr id="106" name="组合 105">
            <a:extLst>
              <a:ext uri="{FF2B5EF4-FFF2-40B4-BE49-F238E27FC236}">
                <a16:creationId xmlns:a16="http://schemas.microsoft.com/office/drawing/2014/main" id="{E8003156-0099-480D-0E0A-5275DAF970C5}"/>
              </a:ext>
            </a:extLst>
          </p:cNvPr>
          <p:cNvGrpSpPr/>
          <p:nvPr/>
        </p:nvGrpSpPr>
        <p:grpSpPr>
          <a:xfrm>
            <a:off x="4835006" y="4315879"/>
            <a:ext cx="5910351" cy="530645"/>
            <a:chOff x="4835006" y="4315879"/>
            <a:chExt cx="5910351" cy="530645"/>
          </a:xfrm>
        </p:grpSpPr>
        <p:cxnSp>
          <p:nvCxnSpPr>
            <p:cNvPr id="57" name="直接箭头连接符 56">
              <a:extLst>
                <a:ext uri="{FF2B5EF4-FFF2-40B4-BE49-F238E27FC236}">
                  <a16:creationId xmlns:a16="http://schemas.microsoft.com/office/drawing/2014/main" id="{5C5AB921-9193-0623-468D-35DD50FCDEE9}"/>
                </a:ext>
              </a:extLst>
            </p:cNvPr>
            <p:cNvCxnSpPr/>
            <p:nvPr/>
          </p:nvCxnSpPr>
          <p:spPr>
            <a:xfrm flipH="1">
              <a:off x="4835006" y="4430888"/>
              <a:ext cx="4130037" cy="415636"/>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CDDC562B-8848-6073-0C2F-60135D64E19C}"/>
                </a:ext>
              </a:extLst>
            </p:cNvPr>
            <p:cNvSpPr txBox="1"/>
            <p:nvPr/>
          </p:nvSpPr>
          <p:spPr>
            <a:xfrm>
              <a:off x="8965043" y="4315879"/>
              <a:ext cx="1780314" cy="369332"/>
            </a:xfrm>
            <a:prstGeom prst="rect">
              <a:avLst/>
            </a:prstGeom>
            <a:noFill/>
          </p:spPr>
          <p:txBody>
            <a:bodyPr wrap="square" rtlCol="0">
              <a:spAutoFit/>
            </a:bodyPr>
            <a:lstStyle/>
            <a:p>
              <a:r>
                <a:rPr lang="zh-CN" altLang="en-US" b="1" dirty="0">
                  <a:solidFill>
                    <a:schemeClr val="accent1">
                      <a:lumMod val="75000"/>
                    </a:schemeClr>
                  </a:solidFill>
                </a:rPr>
                <a:t>重复确认</a:t>
              </a:r>
              <a:r>
                <a:rPr lang="en-US" altLang="zh-CN" b="1" dirty="0">
                  <a:solidFill>
                    <a:schemeClr val="accent1">
                      <a:lumMod val="75000"/>
                    </a:schemeClr>
                  </a:solidFill>
                </a:rPr>
                <a:t>M2</a:t>
              </a:r>
              <a:endParaRPr lang="zh-CN" altLang="en-US" b="1" dirty="0">
                <a:solidFill>
                  <a:schemeClr val="accent1">
                    <a:lumMod val="75000"/>
                  </a:schemeClr>
                </a:solidFill>
              </a:endParaRPr>
            </a:p>
          </p:txBody>
        </p:sp>
      </p:grpSp>
      <p:grpSp>
        <p:nvGrpSpPr>
          <p:cNvPr id="107" name="组合 106">
            <a:extLst>
              <a:ext uri="{FF2B5EF4-FFF2-40B4-BE49-F238E27FC236}">
                <a16:creationId xmlns:a16="http://schemas.microsoft.com/office/drawing/2014/main" id="{1D892B12-3AC1-17F0-D69C-17C3B539EC02}"/>
              </a:ext>
            </a:extLst>
          </p:cNvPr>
          <p:cNvGrpSpPr/>
          <p:nvPr/>
        </p:nvGrpSpPr>
        <p:grpSpPr>
          <a:xfrm>
            <a:off x="3957093" y="4520064"/>
            <a:ext cx="5007950" cy="369332"/>
            <a:chOff x="3957093" y="4520064"/>
            <a:chExt cx="5007950" cy="369332"/>
          </a:xfrm>
        </p:grpSpPr>
        <p:cxnSp>
          <p:nvCxnSpPr>
            <p:cNvPr id="61" name="直接箭头连接符 60">
              <a:extLst>
                <a:ext uri="{FF2B5EF4-FFF2-40B4-BE49-F238E27FC236}">
                  <a16:creationId xmlns:a16="http://schemas.microsoft.com/office/drawing/2014/main" id="{716DDB4A-CAE3-D870-4F35-D1678601A4E8}"/>
                </a:ext>
              </a:extLst>
            </p:cNvPr>
            <p:cNvCxnSpPr/>
            <p:nvPr/>
          </p:nvCxnSpPr>
          <p:spPr>
            <a:xfrm>
              <a:off x="4835006" y="4703032"/>
              <a:ext cx="4130037" cy="156754"/>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3AC5E2BC-D76D-DB42-DEF0-35C3DA6E3D10}"/>
                </a:ext>
              </a:extLst>
            </p:cNvPr>
            <p:cNvSpPr txBox="1"/>
            <p:nvPr/>
          </p:nvSpPr>
          <p:spPr>
            <a:xfrm>
              <a:off x="3957093" y="4520064"/>
              <a:ext cx="1009188" cy="369332"/>
            </a:xfrm>
            <a:prstGeom prst="rect">
              <a:avLst/>
            </a:prstGeom>
            <a:noFill/>
          </p:spPr>
          <p:txBody>
            <a:bodyPr wrap="square" rtlCol="0">
              <a:spAutoFit/>
            </a:bodyPr>
            <a:lstStyle/>
            <a:p>
              <a:r>
                <a:rPr lang="zh-CN" altLang="en-US" b="1" dirty="0"/>
                <a:t>发送</a:t>
              </a:r>
              <a:r>
                <a:rPr lang="en-US" altLang="zh-CN" b="1" dirty="0"/>
                <a:t>M6</a:t>
              </a:r>
              <a:endParaRPr lang="zh-CN" altLang="en-US" b="1" dirty="0"/>
            </a:p>
          </p:txBody>
        </p:sp>
      </p:grpSp>
      <p:grpSp>
        <p:nvGrpSpPr>
          <p:cNvPr id="108" name="组合 107">
            <a:extLst>
              <a:ext uri="{FF2B5EF4-FFF2-40B4-BE49-F238E27FC236}">
                <a16:creationId xmlns:a16="http://schemas.microsoft.com/office/drawing/2014/main" id="{118B4E9F-AEE2-5250-1A33-DD88372A8E21}"/>
              </a:ext>
            </a:extLst>
          </p:cNvPr>
          <p:cNvGrpSpPr/>
          <p:nvPr/>
        </p:nvGrpSpPr>
        <p:grpSpPr>
          <a:xfrm>
            <a:off x="4835006" y="4794207"/>
            <a:ext cx="5910351" cy="530645"/>
            <a:chOff x="4835006" y="4794207"/>
            <a:chExt cx="5910351" cy="530645"/>
          </a:xfrm>
        </p:grpSpPr>
        <p:cxnSp>
          <p:nvCxnSpPr>
            <p:cNvPr id="62" name="直接箭头连接符 61">
              <a:extLst>
                <a:ext uri="{FF2B5EF4-FFF2-40B4-BE49-F238E27FC236}">
                  <a16:creationId xmlns:a16="http://schemas.microsoft.com/office/drawing/2014/main" id="{3CD27D55-68F0-2922-39F9-D8918DEEE25A}"/>
                </a:ext>
              </a:extLst>
            </p:cNvPr>
            <p:cNvCxnSpPr/>
            <p:nvPr/>
          </p:nvCxnSpPr>
          <p:spPr>
            <a:xfrm flipH="1">
              <a:off x="4835006" y="4909216"/>
              <a:ext cx="4130037" cy="415636"/>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1665B97B-861E-5D30-4565-741E6C991D45}"/>
                </a:ext>
              </a:extLst>
            </p:cNvPr>
            <p:cNvSpPr txBox="1"/>
            <p:nvPr/>
          </p:nvSpPr>
          <p:spPr>
            <a:xfrm>
              <a:off x="8965043" y="4794207"/>
              <a:ext cx="1780314" cy="369332"/>
            </a:xfrm>
            <a:prstGeom prst="rect">
              <a:avLst/>
            </a:prstGeom>
            <a:noFill/>
          </p:spPr>
          <p:txBody>
            <a:bodyPr wrap="square" rtlCol="0">
              <a:spAutoFit/>
            </a:bodyPr>
            <a:lstStyle/>
            <a:p>
              <a:r>
                <a:rPr lang="zh-CN" altLang="en-US" b="1" dirty="0">
                  <a:solidFill>
                    <a:schemeClr val="accent1">
                      <a:lumMod val="75000"/>
                    </a:schemeClr>
                  </a:solidFill>
                </a:rPr>
                <a:t>重复确认</a:t>
              </a:r>
              <a:r>
                <a:rPr lang="en-US" altLang="zh-CN" b="1" dirty="0">
                  <a:solidFill>
                    <a:schemeClr val="accent1">
                      <a:lumMod val="75000"/>
                    </a:schemeClr>
                  </a:solidFill>
                </a:rPr>
                <a:t>M2</a:t>
              </a:r>
              <a:endParaRPr lang="zh-CN" altLang="en-US" b="1" dirty="0">
                <a:solidFill>
                  <a:schemeClr val="accent1">
                    <a:lumMod val="75000"/>
                  </a:schemeClr>
                </a:solidFill>
              </a:endParaRPr>
            </a:p>
          </p:txBody>
        </p:sp>
      </p:grpSp>
      <p:grpSp>
        <p:nvGrpSpPr>
          <p:cNvPr id="110" name="组合 109">
            <a:extLst>
              <a:ext uri="{FF2B5EF4-FFF2-40B4-BE49-F238E27FC236}">
                <a16:creationId xmlns:a16="http://schemas.microsoft.com/office/drawing/2014/main" id="{E521E1D4-E9ED-CFD5-5E94-A5BD988589EB}"/>
              </a:ext>
            </a:extLst>
          </p:cNvPr>
          <p:cNvGrpSpPr/>
          <p:nvPr/>
        </p:nvGrpSpPr>
        <p:grpSpPr>
          <a:xfrm>
            <a:off x="3512125" y="5297677"/>
            <a:ext cx="5452918" cy="369332"/>
            <a:chOff x="3512125" y="5297677"/>
            <a:chExt cx="5452918" cy="369332"/>
          </a:xfrm>
        </p:grpSpPr>
        <p:cxnSp>
          <p:nvCxnSpPr>
            <p:cNvPr id="66" name="直接箭头连接符 65">
              <a:extLst>
                <a:ext uri="{FF2B5EF4-FFF2-40B4-BE49-F238E27FC236}">
                  <a16:creationId xmlns:a16="http://schemas.microsoft.com/office/drawing/2014/main" id="{4FF20F71-0BC9-DA26-9004-72D3885D4378}"/>
                </a:ext>
              </a:extLst>
            </p:cNvPr>
            <p:cNvCxnSpPr/>
            <p:nvPr/>
          </p:nvCxnSpPr>
          <p:spPr>
            <a:xfrm>
              <a:off x="4835006" y="5376737"/>
              <a:ext cx="4130037" cy="156754"/>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48887C89-2221-FB86-0909-D2347D1D8C74}"/>
                </a:ext>
              </a:extLst>
            </p:cNvPr>
            <p:cNvSpPr txBox="1"/>
            <p:nvPr/>
          </p:nvSpPr>
          <p:spPr>
            <a:xfrm>
              <a:off x="3512125" y="5297677"/>
              <a:ext cx="1641190" cy="369332"/>
            </a:xfrm>
            <a:prstGeom prst="rect">
              <a:avLst/>
            </a:prstGeom>
            <a:noFill/>
          </p:spPr>
          <p:txBody>
            <a:bodyPr wrap="square" rtlCol="0">
              <a:spAutoFit/>
            </a:bodyPr>
            <a:lstStyle/>
            <a:p>
              <a:r>
                <a:rPr lang="zh-CN" altLang="en-US" b="1" dirty="0">
                  <a:solidFill>
                    <a:schemeClr val="accent1">
                      <a:lumMod val="75000"/>
                    </a:schemeClr>
                  </a:solidFill>
                </a:rPr>
                <a:t>立即重传</a:t>
              </a:r>
              <a:r>
                <a:rPr lang="en-US" altLang="zh-CN" b="1" dirty="0">
                  <a:solidFill>
                    <a:schemeClr val="accent1">
                      <a:lumMod val="75000"/>
                    </a:schemeClr>
                  </a:solidFill>
                </a:rPr>
                <a:t>M3</a:t>
              </a:r>
              <a:endParaRPr lang="zh-CN" altLang="en-US" b="1" dirty="0">
                <a:solidFill>
                  <a:schemeClr val="accent1">
                    <a:lumMod val="75000"/>
                  </a:schemeClr>
                </a:solidFill>
              </a:endParaRPr>
            </a:p>
          </p:txBody>
        </p:sp>
      </p:grpSp>
      <p:grpSp>
        <p:nvGrpSpPr>
          <p:cNvPr id="111" name="组合 110">
            <a:extLst>
              <a:ext uri="{FF2B5EF4-FFF2-40B4-BE49-F238E27FC236}">
                <a16:creationId xmlns:a16="http://schemas.microsoft.com/office/drawing/2014/main" id="{AE2891CA-DFC3-A615-18AE-4DAE423129C1}"/>
              </a:ext>
            </a:extLst>
          </p:cNvPr>
          <p:cNvGrpSpPr/>
          <p:nvPr/>
        </p:nvGrpSpPr>
        <p:grpSpPr>
          <a:xfrm>
            <a:off x="4835006" y="5467912"/>
            <a:ext cx="5910351" cy="530645"/>
            <a:chOff x="4835006" y="5467912"/>
            <a:chExt cx="5910351" cy="530645"/>
          </a:xfrm>
        </p:grpSpPr>
        <p:cxnSp>
          <p:nvCxnSpPr>
            <p:cNvPr id="67" name="直接箭头连接符 66">
              <a:extLst>
                <a:ext uri="{FF2B5EF4-FFF2-40B4-BE49-F238E27FC236}">
                  <a16:creationId xmlns:a16="http://schemas.microsoft.com/office/drawing/2014/main" id="{C1746740-4319-8E54-24F0-8D56096E7B5B}"/>
                </a:ext>
              </a:extLst>
            </p:cNvPr>
            <p:cNvCxnSpPr/>
            <p:nvPr/>
          </p:nvCxnSpPr>
          <p:spPr>
            <a:xfrm flipH="1">
              <a:off x="4835006" y="5582921"/>
              <a:ext cx="4130037" cy="415636"/>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2B9E1787-EA28-9E51-B659-3C92096CBFB9}"/>
                </a:ext>
              </a:extLst>
            </p:cNvPr>
            <p:cNvSpPr txBox="1"/>
            <p:nvPr/>
          </p:nvSpPr>
          <p:spPr>
            <a:xfrm>
              <a:off x="8965043" y="5467912"/>
              <a:ext cx="1780314" cy="369332"/>
            </a:xfrm>
            <a:prstGeom prst="rect">
              <a:avLst/>
            </a:prstGeom>
            <a:noFill/>
          </p:spPr>
          <p:txBody>
            <a:bodyPr wrap="square" rtlCol="0">
              <a:spAutoFit/>
            </a:bodyPr>
            <a:lstStyle/>
            <a:p>
              <a:r>
                <a:rPr lang="zh-CN" altLang="en-US" b="1" dirty="0"/>
                <a:t>确认</a:t>
              </a:r>
              <a:r>
                <a:rPr lang="en-US" altLang="zh-CN" b="1" dirty="0"/>
                <a:t>M6</a:t>
              </a:r>
              <a:endParaRPr lang="zh-CN" altLang="en-US" b="1" dirty="0"/>
            </a:p>
          </p:txBody>
        </p:sp>
      </p:grpSp>
      <p:grpSp>
        <p:nvGrpSpPr>
          <p:cNvPr id="109" name="组合 108">
            <a:extLst>
              <a:ext uri="{FF2B5EF4-FFF2-40B4-BE49-F238E27FC236}">
                <a16:creationId xmlns:a16="http://schemas.microsoft.com/office/drawing/2014/main" id="{14E11629-C35B-9846-FEA0-49F2A87575E2}"/>
              </a:ext>
            </a:extLst>
          </p:cNvPr>
          <p:cNvGrpSpPr/>
          <p:nvPr/>
        </p:nvGrpSpPr>
        <p:grpSpPr>
          <a:xfrm>
            <a:off x="3359727" y="4381458"/>
            <a:ext cx="1475279" cy="947350"/>
            <a:chOff x="3359727" y="4381458"/>
            <a:chExt cx="1475279" cy="947350"/>
          </a:xfrm>
        </p:grpSpPr>
        <p:cxnSp>
          <p:nvCxnSpPr>
            <p:cNvPr id="71" name="直接箭头连接符 70">
              <a:extLst>
                <a:ext uri="{FF2B5EF4-FFF2-40B4-BE49-F238E27FC236}">
                  <a16:creationId xmlns:a16="http://schemas.microsoft.com/office/drawing/2014/main" id="{BCE6485D-9732-2A89-EB71-D3F09C8472C0}"/>
                </a:ext>
              </a:extLst>
            </p:cNvPr>
            <p:cNvCxnSpPr>
              <a:cxnSpLocks/>
            </p:cNvCxnSpPr>
            <p:nvPr/>
          </p:nvCxnSpPr>
          <p:spPr>
            <a:xfrm flipH="1">
              <a:off x="3372330" y="4381458"/>
              <a:ext cx="1462676" cy="0"/>
            </a:xfrm>
            <a:prstGeom prst="straightConnector1">
              <a:avLst/>
            </a:prstGeom>
            <a:ln w="127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567A8B4C-850C-B652-6BF5-B3DED0E1F87E}"/>
                </a:ext>
              </a:extLst>
            </p:cNvPr>
            <p:cNvCxnSpPr>
              <a:cxnSpLocks/>
            </p:cNvCxnSpPr>
            <p:nvPr/>
          </p:nvCxnSpPr>
          <p:spPr>
            <a:xfrm flipH="1">
              <a:off x="3359727" y="4846524"/>
              <a:ext cx="1475279" cy="0"/>
            </a:xfrm>
            <a:prstGeom prst="straightConnector1">
              <a:avLst/>
            </a:prstGeom>
            <a:ln w="127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401C5112-DB82-0E1B-3F30-9A08D8AB994C}"/>
                </a:ext>
              </a:extLst>
            </p:cNvPr>
            <p:cNvCxnSpPr>
              <a:cxnSpLocks/>
            </p:cNvCxnSpPr>
            <p:nvPr/>
          </p:nvCxnSpPr>
          <p:spPr>
            <a:xfrm flipH="1">
              <a:off x="3359727" y="5328808"/>
              <a:ext cx="1475279" cy="0"/>
            </a:xfrm>
            <a:prstGeom prst="straightConnector1">
              <a:avLst/>
            </a:prstGeom>
            <a:ln w="127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sp>
        <p:nvSpPr>
          <p:cNvPr id="74" name="矩形 73">
            <a:extLst>
              <a:ext uri="{FF2B5EF4-FFF2-40B4-BE49-F238E27FC236}">
                <a16:creationId xmlns:a16="http://schemas.microsoft.com/office/drawing/2014/main" id="{4CFBBB91-3AA3-FC49-E2EF-52EEC3E17289}"/>
              </a:ext>
            </a:extLst>
          </p:cNvPr>
          <p:cNvSpPr/>
          <p:nvPr/>
        </p:nvSpPr>
        <p:spPr>
          <a:xfrm>
            <a:off x="1436812" y="4119818"/>
            <a:ext cx="1935518" cy="141367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n-ea"/>
              </a:rPr>
              <a:t>收到</a:t>
            </a:r>
            <a:r>
              <a:rPr lang="en-US" altLang="zh-CN" b="1" dirty="0">
                <a:solidFill>
                  <a:schemeClr val="bg1"/>
                </a:solidFill>
                <a:latin typeface="+mn-ea"/>
              </a:rPr>
              <a:t>3</a:t>
            </a:r>
            <a:r>
              <a:rPr lang="zh-CN" altLang="en-US" b="1" dirty="0">
                <a:solidFill>
                  <a:schemeClr val="bg1"/>
                </a:solidFill>
                <a:latin typeface="+mn-ea"/>
              </a:rPr>
              <a:t>个连续的</a:t>
            </a:r>
            <a:endParaRPr lang="en-US" altLang="zh-CN" b="1" dirty="0">
              <a:solidFill>
                <a:schemeClr val="bg1"/>
              </a:solidFill>
              <a:latin typeface="+mn-ea"/>
            </a:endParaRPr>
          </a:p>
          <a:p>
            <a:pPr algn="ctr"/>
            <a:r>
              <a:rPr lang="zh-CN" altLang="en-US" b="1" dirty="0">
                <a:solidFill>
                  <a:schemeClr val="bg1"/>
                </a:solidFill>
                <a:latin typeface="+mn-ea"/>
              </a:rPr>
              <a:t>对</a:t>
            </a:r>
            <a:r>
              <a:rPr lang="en-US" altLang="zh-CN" b="1" dirty="0">
                <a:solidFill>
                  <a:schemeClr val="bg1"/>
                </a:solidFill>
                <a:latin typeface="+mn-ea"/>
              </a:rPr>
              <a:t>M2</a:t>
            </a:r>
            <a:r>
              <a:rPr lang="zh-CN" altLang="en-US" b="1" dirty="0">
                <a:solidFill>
                  <a:schemeClr val="bg1"/>
                </a:solidFill>
                <a:latin typeface="+mn-ea"/>
              </a:rPr>
              <a:t>的重复确认</a:t>
            </a:r>
            <a:endParaRPr lang="en-US" altLang="zh-CN" b="1" dirty="0">
              <a:solidFill>
                <a:schemeClr val="bg1"/>
              </a:solidFill>
              <a:latin typeface="+mn-ea"/>
            </a:endParaRPr>
          </a:p>
          <a:p>
            <a:pPr algn="ctr"/>
            <a:r>
              <a:rPr lang="zh-CN" altLang="en-US" b="1" dirty="0">
                <a:solidFill>
                  <a:schemeClr val="bg1"/>
                </a:solidFill>
                <a:latin typeface="+mn-ea"/>
              </a:rPr>
              <a:t>立即重传</a:t>
            </a:r>
            <a:r>
              <a:rPr lang="en-US" altLang="zh-CN" b="1" dirty="0">
                <a:solidFill>
                  <a:schemeClr val="bg1"/>
                </a:solidFill>
                <a:latin typeface="+mn-ea"/>
              </a:rPr>
              <a:t>M3</a:t>
            </a:r>
            <a:endParaRPr lang="zh-CN" altLang="en-US" b="1" dirty="0">
              <a:solidFill>
                <a:schemeClr val="bg1"/>
              </a:solidFill>
              <a:latin typeface="+mn-ea"/>
            </a:endParaRPr>
          </a:p>
        </p:txBody>
      </p:sp>
      <p:grpSp>
        <p:nvGrpSpPr>
          <p:cNvPr id="112" name="组合 111">
            <a:extLst>
              <a:ext uri="{FF2B5EF4-FFF2-40B4-BE49-F238E27FC236}">
                <a16:creationId xmlns:a16="http://schemas.microsoft.com/office/drawing/2014/main" id="{54BC3D30-A23D-18BC-848C-448C9EC8E6CE}"/>
              </a:ext>
            </a:extLst>
          </p:cNvPr>
          <p:cNvGrpSpPr/>
          <p:nvPr/>
        </p:nvGrpSpPr>
        <p:grpSpPr>
          <a:xfrm>
            <a:off x="367805" y="3222543"/>
            <a:ext cx="4467201" cy="3032784"/>
            <a:chOff x="367805" y="3222543"/>
            <a:chExt cx="4467201" cy="3032784"/>
          </a:xfrm>
        </p:grpSpPr>
        <p:cxnSp>
          <p:nvCxnSpPr>
            <p:cNvPr id="86" name="直接连接符 85">
              <a:extLst>
                <a:ext uri="{FF2B5EF4-FFF2-40B4-BE49-F238E27FC236}">
                  <a16:creationId xmlns:a16="http://schemas.microsoft.com/office/drawing/2014/main" id="{F3810749-AE7B-FBA5-9AC8-218E2CC0C09E}"/>
                </a:ext>
              </a:extLst>
            </p:cNvPr>
            <p:cNvCxnSpPr>
              <a:cxnSpLocks/>
              <a:stCxn id="43" idx="1"/>
            </p:cNvCxnSpPr>
            <p:nvPr/>
          </p:nvCxnSpPr>
          <p:spPr>
            <a:xfrm flipH="1">
              <a:off x="450273" y="3222543"/>
              <a:ext cx="3512590" cy="134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E7DAAE97-D81A-33B8-9FB6-DC743DB6822A}"/>
                </a:ext>
              </a:extLst>
            </p:cNvPr>
            <p:cNvCxnSpPr/>
            <p:nvPr/>
          </p:nvCxnSpPr>
          <p:spPr>
            <a:xfrm flipH="1">
              <a:off x="387927" y="6255327"/>
              <a:ext cx="444707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AEA4CAA8-5A03-93C6-A029-5C66150795BD}"/>
                </a:ext>
              </a:extLst>
            </p:cNvPr>
            <p:cNvCxnSpPr/>
            <p:nvPr/>
          </p:nvCxnSpPr>
          <p:spPr>
            <a:xfrm>
              <a:off x="741219" y="3235986"/>
              <a:ext cx="0" cy="301934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7" name="文本框 96">
              <a:extLst>
                <a:ext uri="{FF2B5EF4-FFF2-40B4-BE49-F238E27FC236}">
                  <a16:creationId xmlns:a16="http://schemas.microsoft.com/office/drawing/2014/main" id="{0EB973AC-4227-35F7-D285-2CBD2C7FF0D1}"/>
                </a:ext>
              </a:extLst>
            </p:cNvPr>
            <p:cNvSpPr txBox="1"/>
            <p:nvPr/>
          </p:nvSpPr>
          <p:spPr>
            <a:xfrm>
              <a:off x="367805" y="3746391"/>
              <a:ext cx="738983" cy="2031325"/>
            </a:xfrm>
            <a:prstGeom prst="rect">
              <a:avLst/>
            </a:prstGeom>
            <a:solidFill>
              <a:schemeClr val="bg1"/>
            </a:solidFill>
          </p:spPr>
          <p:txBody>
            <a:bodyPr wrap="square" rtlCol="0">
              <a:spAutoFit/>
            </a:bodyPr>
            <a:lstStyle/>
            <a:p>
              <a:pPr algn="ctr"/>
              <a:r>
                <a:rPr lang="zh-CN" altLang="en-US" b="1" dirty="0"/>
                <a:t>超</a:t>
              </a:r>
              <a:endParaRPr lang="en-US" altLang="zh-CN" b="1" dirty="0"/>
            </a:p>
            <a:p>
              <a:pPr algn="ctr"/>
              <a:r>
                <a:rPr lang="zh-CN" altLang="en-US" b="1" dirty="0"/>
                <a:t>时</a:t>
              </a:r>
              <a:endParaRPr lang="en-US" altLang="zh-CN" b="1" dirty="0"/>
            </a:p>
            <a:p>
              <a:pPr algn="ctr"/>
              <a:r>
                <a:rPr lang="zh-CN" altLang="en-US" b="1" dirty="0"/>
                <a:t>重</a:t>
              </a:r>
              <a:endParaRPr lang="en-US" altLang="zh-CN" b="1" dirty="0"/>
            </a:p>
            <a:p>
              <a:pPr algn="ctr"/>
              <a:r>
                <a:rPr lang="zh-CN" altLang="en-US" b="1" dirty="0"/>
                <a:t>传</a:t>
              </a:r>
              <a:endParaRPr lang="en-US" altLang="zh-CN" b="1" dirty="0"/>
            </a:p>
            <a:p>
              <a:pPr algn="ctr"/>
              <a:r>
                <a:rPr lang="zh-CN" altLang="en-US" b="1" dirty="0"/>
                <a:t>时</a:t>
              </a:r>
              <a:endParaRPr lang="en-US" altLang="zh-CN" b="1" dirty="0"/>
            </a:p>
            <a:p>
              <a:pPr algn="ctr"/>
              <a:r>
                <a:rPr lang="zh-CN" altLang="en-US" b="1" dirty="0"/>
                <a:t>间</a:t>
              </a:r>
              <a:endParaRPr lang="en-US" altLang="zh-CN" b="1" dirty="0"/>
            </a:p>
            <a:p>
              <a:pPr algn="ctr"/>
              <a:r>
                <a:rPr lang="en-US" altLang="zh-CN" b="1" dirty="0"/>
                <a:t>RTO</a:t>
              </a:r>
              <a:endParaRPr lang="zh-CN" altLang="en-US" b="1" dirty="0"/>
            </a:p>
          </p:txBody>
        </p:sp>
      </p:grpSp>
    </p:spTree>
    <p:custDataLst>
      <p:tags r:id="rId1"/>
    </p:custDataLst>
    <p:extLst>
      <p:ext uri="{BB962C8B-B14F-4D97-AF65-F5344CB8AC3E}">
        <p14:creationId xmlns:p14="http://schemas.microsoft.com/office/powerpoint/2010/main" val="31109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up)">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wipe(left)">
                                      <p:cBhvr>
                                        <p:cTn id="31" dur="1000"/>
                                        <p:tgtEl>
                                          <p:spTgt spid="9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99"/>
                                        </p:tgtEl>
                                        <p:attrNameLst>
                                          <p:attrName>style.visibility</p:attrName>
                                        </p:attrNameLst>
                                      </p:cBhvr>
                                      <p:to>
                                        <p:strVal val="visible"/>
                                      </p:to>
                                    </p:set>
                                    <p:animEffect transition="in" filter="wipe(right)">
                                      <p:cBhvr>
                                        <p:cTn id="36" dur="1000"/>
                                        <p:tgtEl>
                                          <p:spTgt spid="9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00"/>
                                        </p:tgtEl>
                                        <p:attrNameLst>
                                          <p:attrName>style.visibility</p:attrName>
                                        </p:attrNameLst>
                                      </p:cBhvr>
                                      <p:to>
                                        <p:strVal val="visible"/>
                                      </p:to>
                                    </p:set>
                                    <p:animEffect transition="in" filter="wipe(left)">
                                      <p:cBhvr>
                                        <p:cTn id="41" dur="1000"/>
                                        <p:tgtEl>
                                          <p:spTgt spid="10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101"/>
                                        </p:tgtEl>
                                        <p:attrNameLst>
                                          <p:attrName>style.visibility</p:attrName>
                                        </p:attrNameLst>
                                      </p:cBhvr>
                                      <p:to>
                                        <p:strVal val="visible"/>
                                      </p:to>
                                    </p:set>
                                    <p:animEffect transition="in" filter="wipe(right)">
                                      <p:cBhvr>
                                        <p:cTn id="46" dur="1000"/>
                                        <p:tgtEl>
                                          <p:spTgt spid="10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02"/>
                                        </p:tgtEl>
                                        <p:attrNameLst>
                                          <p:attrName>style.visibility</p:attrName>
                                        </p:attrNameLst>
                                      </p:cBhvr>
                                      <p:to>
                                        <p:strVal val="visible"/>
                                      </p:to>
                                    </p:set>
                                    <p:animEffect transition="in" filter="wipe(left)">
                                      <p:cBhvr>
                                        <p:cTn id="51" dur="1000"/>
                                        <p:tgtEl>
                                          <p:spTgt spid="102"/>
                                        </p:tgtEl>
                                      </p:cBhvr>
                                    </p:animEffect>
                                  </p:childTnLst>
                                </p:cTn>
                              </p:par>
                            </p:childTnLst>
                          </p:cTn>
                        </p:par>
                      </p:childTnLst>
                    </p:cTn>
                  </p:par>
                  <p:par>
                    <p:cTn id="52" fill="hold">
                      <p:stCondLst>
                        <p:cond delay="indefinite"/>
                      </p:stCondLst>
                      <p:childTnLst>
                        <p:par>
                          <p:cTn id="53" fill="hold">
                            <p:stCondLst>
                              <p:cond delay="0"/>
                            </p:stCondLst>
                            <p:childTnLst>
                              <p:par>
                                <p:cTn id="54" presetID="49" presetClass="entr" presetSubtype="0" decel="100000" fill="hold" nodeType="clickEffect">
                                  <p:stCondLst>
                                    <p:cond delay="0"/>
                                  </p:stCondLst>
                                  <p:childTnLst>
                                    <p:set>
                                      <p:cBhvr>
                                        <p:cTn id="55" dur="1" fill="hold">
                                          <p:stCondLst>
                                            <p:cond delay="0"/>
                                          </p:stCondLst>
                                        </p:cTn>
                                        <p:tgtEl>
                                          <p:spTgt spid="48"/>
                                        </p:tgtEl>
                                        <p:attrNameLst>
                                          <p:attrName>style.visibility</p:attrName>
                                        </p:attrNameLst>
                                      </p:cBhvr>
                                      <p:to>
                                        <p:strVal val="visible"/>
                                      </p:to>
                                    </p:set>
                                    <p:anim calcmode="lin" valueType="num">
                                      <p:cBhvr>
                                        <p:cTn id="56" dur="500" fill="hold"/>
                                        <p:tgtEl>
                                          <p:spTgt spid="48"/>
                                        </p:tgtEl>
                                        <p:attrNameLst>
                                          <p:attrName>ppt_w</p:attrName>
                                        </p:attrNameLst>
                                      </p:cBhvr>
                                      <p:tavLst>
                                        <p:tav tm="0">
                                          <p:val>
                                            <p:fltVal val="0"/>
                                          </p:val>
                                        </p:tav>
                                        <p:tav tm="100000">
                                          <p:val>
                                            <p:strVal val="#ppt_w"/>
                                          </p:val>
                                        </p:tav>
                                      </p:tavLst>
                                    </p:anim>
                                    <p:anim calcmode="lin" valueType="num">
                                      <p:cBhvr>
                                        <p:cTn id="57" dur="500" fill="hold"/>
                                        <p:tgtEl>
                                          <p:spTgt spid="48"/>
                                        </p:tgtEl>
                                        <p:attrNameLst>
                                          <p:attrName>ppt_h</p:attrName>
                                        </p:attrNameLst>
                                      </p:cBhvr>
                                      <p:tavLst>
                                        <p:tav tm="0">
                                          <p:val>
                                            <p:fltVal val="0"/>
                                          </p:val>
                                        </p:tav>
                                        <p:tav tm="100000">
                                          <p:val>
                                            <p:strVal val="#ppt_h"/>
                                          </p:val>
                                        </p:tav>
                                      </p:tavLst>
                                    </p:anim>
                                    <p:anim calcmode="lin" valueType="num">
                                      <p:cBhvr>
                                        <p:cTn id="58" dur="500" fill="hold"/>
                                        <p:tgtEl>
                                          <p:spTgt spid="48"/>
                                        </p:tgtEl>
                                        <p:attrNameLst>
                                          <p:attrName>style.rotation</p:attrName>
                                        </p:attrNameLst>
                                      </p:cBhvr>
                                      <p:tavLst>
                                        <p:tav tm="0">
                                          <p:val>
                                            <p:fltVal val="360"/>
                                          </p:val>
                                        </p:tav>
                                        <p:tav tm="100000">
                                          <p:val>
                                            <p:fltVal val="0"/>
                                          </p:val>
                                        </p:tav>
                                      </p:tavLst>
                                    </p:anim>
                                    <p:animEffect transition="in" filter="fade">
                                      <p:cBhvr>
                                        <p:cTn id="59" dur="500"/>
                                        <p:tgtEl>
                                          <p:spTgt spid="4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03"/>
                                        </p:tgtEl>
                                        <p:attrNameLst>
                                          <p:attrName>style.visibility</p:attrName>
                                        </p:attrNameLst>
                                      </p:cBhvr>
                                      <p:to>
                                        <p:strVal val="visible"/>
                                      </p:to>
                                    </p:set>
                                    <p:animEffect transition="in" filter="wipe(left)">
                                      <p:cBhvr>
                                        <p:cTn id="64" dur="1000"/>
                                        <p:tgtEl>
                                          <p:spTgt spid="103"/>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nodeType="clickEffect">
                                  <p:stCondLst>
                                    <p:cond delay="0"/>
                                  </p:stCondLst>
                                  <p:childTnLst>
                                    <p:set>
                                      <p:cBhvr>
                                        <p:cTn id="68" dur="1" fill="hold">
                                          <p:stCondLst>
                                            <p:cond delay="0"/>
                                          </p:stCondLst>
                                        </p:cTn>
                                        <p:tgtEl>
                                          <p:spTgt spid="104"/>
                                        </p:tgtEl>
                                        <p:attrNameLst>
                                          <p:attrName>style.visibility</p:attrName>
                                        </p:attrNameLst>
                                      </p:cBhvr>
                                      <p:to>
                                        <p:strVal val="visible"/>
                                      </p:to>
                                    </p:set>
                                    <p:animEffect transition="in" filter="wipe(right)">
                                      <p:cBhvr>
                                        <p:cTn id="69" dur="1000"/>
                                        <p:tgtEl>
                                          <p:spTgt spid="10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105"/>
                                        </p:tgtEl>
                                        <p:attrNameLst>
                                          <p:attrName>style.visibility</p:attrName>
                                        </p:attrNameLst>
                                      </p:cBhvr>
                                      <p:to>
                                        <p:strVal val="visible"/>
                                      </p:to>
                                    </p:set>
                                    <p:animEffect transition="in" filter="wipe(left)">
                                      <p:cBhvr>
                                        <p:cTn id="74" dur="1000"/>
                                        <p:tgtEl>
                                          <p:spTgt spid="10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106"/>
                                        </p:tgtEl>
                                        <p:attrNameLst>
                                          <p:attrName>style.visibility</p:attrName>
                                        </p:attrNameLst>
                                      </p:cBhvr>
                                      <p:to>
                                        <p:strVal val="visible"/>
                                      </p:to>
                                    </p:set>
                                    <p:animEffect transition="in" filter="wipe(right)">
                                      <p:cBhvr>
                                        <p:cTn id="79" dur="1000"/>
                                        <p:tgtEl>
                                          <p:spTgt spid="10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07"/>
                                        </p:tgtEl>
                                        <p:attrNameLst>
                                          <p:attrName>style.visibility</p:attrName>
                                        </p:attrNameLst>
                                      </p:cBhvr>
                                      <p:to>
                                        <p:strVal val="visible"/>
                                      </p:to>
                                    </p:set>
                                    <p:animEffect transition="in" filter="wipe(left)">
                                      <p:cBhvr>
                                        <p:cTn id="84" dur="1000"/>
                                        <p:tgtEl>
                                          <p:spTgt spid="107"/>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nodeType="clickEffect">
                                  <p:stCondLst>
                                    <p:cond delay="0"/>
                                  </p:stCondLst>
                                  <p:childTnLst>
                                    <p:set>
                                      <p:cBhvr>
                                        <p:cTn id="88" dur="1" fill="hold">
                                          <p:stCondLst>
                                            <p:cond delay="0"/>
                                          </p:stCondLst>
                                        </p:cTn>
                                        <p:tgtEl>
                                          <p:spTgt spid="108"/>
                                        </p:tgtEl>
                                        <p:attrNameLst>
                                          <p:attrName>style.visibility</p:attrName>
                                        </p:attrNameLst>
                                      </p:cBhvr>
                                      <p:to>
                                        <p:strVal val="visible"/>
                                      </p:to>
                                    </p:set>
                                    <p:animEffect transition="in" filter="wipe(right)">
                                      <p:cBhvr>
                                        <p:cTn id="89" dur="1000"/>
                                        <p:tgtEl>
                                          <p:spTgt spid="108"/>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2" fill="hold" nodeType="clickEffect">
                                  <p:stCondLst>
                                    <p:cond delay="0"/>
                                  </p:stCondLst>
                                  <p:childTnLst>
                                    <p:set>
                                      <p:cBhvr>
                                        <p:cTn id="93" dur="1" fill="hold">
                                          <p:stCondLst>
                                            <p:cond delay="0"/>
                                          </p:stCondLst>
                                        </p:cTn>
                                        <p:tgtEl>
                                          <p:spTgt spid="109"/>
                                        </p:tgtEl>
                                        <p:attrNameLst>
                                          <p:attrName>style.visibility</p:attrName>
                                        </p:attrNameLst>
                                      </p:cBhvr>
                                      <p:to>
                                        <p:strVal val="visible"/>
                                      </p:to>
                                    </p:set>
                                    <p:animEffect transition="in" filter="wipe(right)">
                                      <p:cBhvr>
                                        <p:cTn id="94" dur="500"/>
                                        <p:tgtEl>
                                          <p:spTgt spid="109"/>
                                        </p:tgtEl>
                                      </p:cBhvr>
                                    </p:animEffect>
                                  </p:childTnLst>
                                </p:cTn>
                              </p:par>
                            </p:childTnLst>
                          </p:cTn>
                        </p:par>
                        <p:par>
                          <p:cTn id="95" fill="hold">
                            <p:stCondLst>
                              <p:cond delay="500"/>
                            </p:stCondLst>
                            <p:childTnLst>
                              <p:par>
                                <p:cTn id="96" presetID="49" presetClass="entr" presetSubtype="0" decel="100000" fill="hold" grpId="0" nodeType="afterEffect">
                                  <p:stCondLst>
                                    <p:cond delay="0"/>
                                  </p:stCondLst>
                                  <p:childTnLst>
                                    <p:set>
                                      <p:cBhvr>
                                        <p:cTn id="97" dur="1" fill="hold">
                                          <p:stCondLst>
                                            <p:cond delay="0"/>
                                          </p:stCondLst>
                                        </p:cTn>
                                        <p:tgtEl>
                                          <p:spTgt spid="74"/>
                                        </p:tgtEl>
                                        <p:attrNameLst>
                                          <p:attrName>style.visibility</p:attrName>
                                        </p:attrNameLst>
                                      </p:cBhvr>
                                      <p:to>
                                        <p:strVal val="visible"/>
                                      </p:to>
                                    </p:set>
                                    <p:anim calcmode="lin" valueType="num">
                                      <p:cBhvr>
                                        <p:cTn id="98" dur="500" fill="hold"/>
                                        <p:tgtEl>
                                          <p:spTgt spid="74"/>
                                        </p:tgtEl>
                                        <p:attrNameLst>
                                          <p:attrName>ppt_w</p:attrName>
                                        </p:attrNameLst>
                                      </p:cBhvr>
                                      <p:tavLst>
                                        <p:tav tm="0">
                                          <p:val>
                                            <p:fltVal val="0"/>
                                          </p:val>
                                        </p:tav>
                                        <p:tav tm="100000">
                                          <p:val>
                                            <p:strVal val="#ppt_w"/>
                                          </p:val>
                                        </p:tav>
                                      </p:tavLst>
                                    </p:anim>
                                    <p:anim calcmode="lin" valueType="num">
                                      <p:cBhvr>
                                        <p:cTn id="99" dur="500" fill="hold"/>
                                        <p:tgtEl>
                                          <p:spTgt spid="74"/>
                                        </p:tgtEl>
                                        <p:attrNameLst>
                                          <p:attrName>ppt_h</p:attrName>
                                        </p:attrNameLst>
                                      </p:cBhvr>
                                      <p:tavLst>
                                        <p:tav tm="0">
                                          <p:val>
                                            <p:fltVal val="0"/>
                                          </p:val>
                                        </p:tav>
                                        <p:tav tm="100000">
                                          <p:val>
                                            <p:strVal val="#ppt_h"/>
                                          </p:val>
                                        </p:tav>
                                      </p:tavLst>
                                    </p:anim>
                                    <p:anim calcmode="lin" valueType="num">
                                      <p:cBhvr>
                                        <p:cTn id="100" dur="500" fill="hold"/>
                                        <p:tgtEl>
                                          <p:spTgt spid="74"/>
                                        </p:tgtEl>
                                        <p:attrNameLst>
                                          <p:attrName>style.rotation</p:attrName>
                                        </p:attrNameLst>
                                      </p:cBhvr>
                                      <p:tavLst>
                                        <p:tav tm="0">
                                          <p:val>
                                            <p:fltVal val="360"/>
                                          </p:val>
                                        </p:tav>
                                        <p:tav tm="100000">
                                          <p:val>
                                            <p:fltVal val="0"/>
                                          </p:val>
                                        </p:tav>
                                      </p:tavLst>
                                    </p:anim>
                                    <p:animEffect transition="in" filter="fade">
                                      <p:cBhvr>
                                        <p:cTn id="101" dur="500"/>
                                        <p:tgtEl>
                                          <p:spTgt spid="74"/>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110"/>
                                        </p:tgtEl>
                                        <p:attrNameLst>
                                          <p:attrName>style.visibility</p:attrName>
                                        </p:attrNameLst>
                                      </p:cBhvr>
                                      <p:to>
                                        <p:strVal val="visible"/>
                                      </p:to>
                                    </p:set>
                                    <p:animEffect transition="in" filter="wipe(left)">
                                      <p:cBhvr>
                                        <p:cTn id="106" dur="1000"/>
                                        <p:tgtEl>
                                          <p:spTgt spid="110"/>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2" fill="hold" nodeType="clickEffect">
                                  <p:stCondLst>
                                    <p:cond delay="0"/>
                                  </p:stCondLst>
                                  <p:childTnLst>
                                    <p:set>
                                      <p:cBhvr>
                                        <p:cTn id="110" dur="1" fill="hold">
                                          <p:stCondLst>
                                            <p:cond delay="0"/>
                                          </p:stCondLst>
                                        </p:cTn>
                                        <p:tgtEl>
                                          <p:spTgt spid="111"/>
                                        </p:tgtEl>
                                        <p:attrNameLst>
                                          <p:attrName>style.visibility</p:attrName>
                                        </p:attrNameLst>
                                      </p:cBhvr>
                                      <p:to>
                                        <p:strVal val="visible"/>
                                      </p:to>
                                    </p:set>
                                    <p:animEffect transition="in" filter="wipe(right)">
                                      <p:cBhvr>
                                        <p:cTn id="111" dur="1000"/>
                                        <p:tgtEl>
                                          <p:spTgt spid="111"/>
                                        </p:tgtEl>
                                      </p:cBhvr>
                                    </p:animEffect>
                                  </p:childTnLst>
                                </p:cTn>
                              </p:par>
                            </p:childTnLst>
                          </p:cTn>
                        </p:par>
                      </p:childTnLst>
                    </p:cTn>
                  </p:par>
                  <p:par>
                    <p:cTn id="112" fill="hold">
                      <p:stCondLst>
                        <p:cond delay="indefinite"/>
                      </p:stCondLst>
                      <p:childTnLst>
                        <p:par>
                          <p:cTn id="113" fill="hold">
                            <p:stCondLst>
                              <p:cond delay="0"/>
                            </p:stCondLst>
                            <p:childTnLst>
                              <p:par>
                                <p:cTn id="114" presetID="2" presetClass="entr" presetSubtype="8" fill="hold" nodeType="clickEffect">
                                  <p:stCondLst>
                                    <p:cond delay="0"/>
                                  </p:stCondLst>
                                  <p:childTnLst>
                                    <p:set>
                                      <p:cBhvr>
                                        <p:cTn id="115" dur="1" fill="hold">
                                          <p:stCondLst>
                                            <p:cond delay="0"/>
                                          </p:stCondLst>
                                        </p:cTn>
                                        <p:tgtEl>
                                          <p:spTgt spid="112"/>
                                        </p:tgtEl>
                                        <p:attrNameLst>
                                          <p:attrName>style.visibility</p:attrName>
                                        </p:attrNameLst>
                                      </p:cBhvr>
                                      <p:to>
                                        <p:strVal val="visible"/>
                                      </p:to>
                                    </p:set>
                                    <p:anim calcmode="lin" valueType="num">
                                      <p:cBhvr additive="base">
                                        <p:cTn id="116" dur="500" fill="hold"/>
                                        <p:tgtEl>
                                          <p:spTgt spid="112"/>
                                        </p:tgtEl>
                                        <p:attrNameLst>
                                          <p:attrName>ppt_x</p:attrName>
                                        </p:attrNameLst>
                                      </p:cBhvr>
                                      <p:tavLst>
                                        <p:tav tm="0">
                                          <p:val>
                                            <p:strVal val="0-#ppt_w/2"/>
                                          </p:val>
                                        </p:tav>
                                        <p:tav tm="100000">
                                          <p:val>
                                            <p:strVal val="#ppt_x"/>
                                          </p:val>
                                        </p:tav>
                                      </p:tavLst>
                                    </p:anim>
                                    <p:anim calcmode="lin" valueType="num">
                                      <p:cBhvr additive="base">
                                        <p:cTn id="117" dur="500" fill="hold"/>
                                        <p:tgtEl>
                                          <p:spTgt spid="1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4"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p>
          </p:txBody>
        </p:sp>
      </p:grpSp>
      <p:sp>
        <p:nvSpPr>
          <p:cNvPr id="20" name="文本框 19">
            <a:extLst>
              <a:ext uri="{FF2B5EF4-FFF2-40B4-BE49-F238E27FC236}">
                <a16:creationId xmlns:a16="http://schemas.microsoft.com/office/drawing/2014/main" id="{C59336D8-CCE9-259A-A720-E51F2F634A5E}"/>
              </a:ext>
            </a:extLst>
          </p:cNvPr>
          <p:cNvSpPr txBox="1"/>
          <p:nvPr/>
        </p:nvSpPr>
        <p:spPr>
          <a:xfrm>
            <a:off x="3748225" y="767058"/>
            <a:ext cx="6800032" cy="369332"/>
          </a:xfrm>
          <a:prstGeom prst="rect">
            <a:avLst/>
          </a:prstGeom>
          <a:noFill/>
        </p:spPr>
        <p:txBody>
          <a:bodyPr wrap="square" rtlCol="0">
            <a:spAutoFit/>
          </a:bodyPr>
          <a:lstStyle/>
          <a:p>
            <a:r>
              <a:rPr lang="en-US" altLang="zh-CN" b="1" dirty="0"/>
              <a:t>—— </a:t>
            </a:r>
            <a:r>
              <a:rPr lang="zh-CN" altLang="en-US" b="1" dirty="0"/>
              <a:t>快重传算法和快恢复算法（改进</a:t>
            </a:r>
            <a:r>
              <a:rPr lang="en-US" altLang="zh-CN" b="1" dirty="0"/>
              <a:t>TCP</a:t>
            </a:r>
            <a:r>
              <a:rPr lang="zh-CN" altLang="en-US" b="1" dirty="0"/>
              <a:t>性能，</a:t>
            </a:r>
            <a:r>
              <a:rPr lang="en-US" altLang="zh-CN" b="1" dirty="0"/>
              <a:t>1990</a:t>
            </a:r>
            <a:r>
              <a:rPr lang="zh-CN" altLang="en-US" b="1" dirty="0"/>
              <a:t>年</a:t>
            </a:r>
            <a:r>
              <a:rPr lang="en-US" altLang="zh-CN" b="1" dirty="0"/>
              <a:t>Reno</a:t>
            </a:r>
            <a:r>
              <a:rPr lang="zh-CN" altLang="en-US" b="1" dirty="0"/>
              <a:t>版本）</a:t>
            </a:r>
          </a:p>
        </p:txBody>
      </p:sp>
      <p:sp>
        <p:nvSpPr>
          <p:cNvPr id="5" name="文本框 4">
            <a:extLst>
              <a:ext uri="{FF2B5EF4-FFF2-40B4-BE49-F238E27FC236}">
                <a16:creationId xmlns:a16="http://schemas.microsoft.com/office/drawing/2014/main" id="{BB9976E3-5C31-58B0-0CC0-78EB3C3EF164}"/>
              </a:ext>
            </a:extLst>
          </p:cNvPr>
          <p:cNvSpPr txBox="1"/>
          <p:nvPr/>
        </p:nvSpPr>
        <p:spPr>
          <a:xfrm>
            <a:off x="940526" y="1149410"/>
            <a:ext cx="2552161" cy="369332"/>
          </a:xfrm>
          <a:prstGeom prst="rect">
            <a:avLst/>
          </a:prstGeom>
          <a:noFill/>
        </p:spPr>
        <p:txBody>
          <a:bodyPr wrap="square" rtlCol="0">
            <a:spAutoFit/>
          </a:bodyPr>
          <a:lstStyle/>
          <a:p>
            <a:r>
              <a:rPr lang="en-US" altLang="zh-CN" b="1" dirty="0"/>
              <a:t>【</a:t>
            </a:r>
            <a:r>
              <a:rPr lang="zh-CN" altLang="en-US" b="1" dirty="0"/>
              <a:t>举例</a:t>
            </a:r>
            <a:r>
              <a:rPr lang="en-US" altLang="zh-CN" b="1" dirty="0"/>
              <a:t>】</a:t>
            </a:r>
            <a:r>
              <a:rPr lang="zh-CN" altLang="en-US" b="1" dirty="0"/>
              <a:t>快重传算法</a:t>
            </a:r>
          </a:p>
        </p:txBody>
      </p:sp>
      <p:pic>
        <p:nvPicPr>
          <p:cNvPr id="7" name="图片 6">
            <a:extLst>
              <a:ext uri="{FF2B5EF4-FFF2-40B4-BE49-F238E27FC236}">
                <a16:creationId xmlns:a16="http://schemas.microsoft.com/office/drawing/2014/main" id="{EE4F86AD-5D9E-4CCF-7154-B895C58E46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067963" y="1523453"/>
            <a:ext cx="8056073" cy="3917429"/>
          </a:xfrm>
          <a:prstGeom prst="rect">
            <a:avLst/>
          </a:prstGeom>
        </p:spPr>
      </p:pic>
      <p:sp>
        <p:nvSpPr>
          <p:cNvPr id="9" name="矩形 8">
            <a:extLst>
              <a:ext uri="{FF2B5EF4-FFF2-40B4-BE49-F238E27FC236}">
                <a16:creationId xmlns:a16="http://schemas.microsoft.com/office/drawing/2014/main" id="{4A282005-5C85-6BD1-9377-BEDACC3066C2}"/>
              </a:ext>
            </a:extLst>
          </p:cNvPr>
          <p:cNvSpPr/>
          <p:nvPr/>
        </p:nvSpPr>
        <p:spPr>
          <a:xfrm>
            <a:off x="1079863" y="5445593"/>
            <a:ext cx="10032274" cy="9933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b="1" dirty="0"/>
              <a:t>         对于个别丢失的报文段，发送方不会出现超时重传，也就不会误认为出现了拥塞而错误地把拥塞窗口</a:t>
            </a:r>
            <a:r>
              <a:rPr lang="en-US" altLang="zh-CN" b="1" dirty="0"/>
              <a:t>cwnd</a:t>
            </a:r>
            <a:r>
              <a:rPr lang="zh-CN" altLang="en-US" b="1" dirty="0"/>
              <a:t>的值减为</a:t>
            </a:r>
            <a:r>
              <a:rPr lang="en-US" altLang="zh-CN" b="1" dirty="0"/>
              <a:t>1</a:t>
            </a:r>
            <a:r>
              <a:rPr lang="zh-CN" altLang="en-US" b="1" dirty="0"/>
              <a:t>。实践证明，使用快重传可以使整个网络的吞吐量提高约</a:t>
            </a:r>
            <a:r>
              <a:rPr lang="en-US" altLang="zh-CN" b="1" dirty="0"/>
              <a:t>20%</a:t>
            </a:r>
            <a:r>
              <a:rPr lang="zh-CN" altLang="en-US" b="1" dirty="0"/>
              <a:t>。</a:t>
            </a:r>
            <a:endParaRPr lang="zh-CN" altLang="en-US" dirty="0"/>
          </a:p>
        </p:txBody>
      </p:sp>
    </p:spTree>
    <p:custDataLst>
      <p:tags r:id="rId1"/>
    </p:custDataLst>
    <p:extLst>
      <p:ext uri="{BB962C8B-B14F-4D97-AF65-F5344CB8AC3E}">
        <p14:creationId xmlns:p14="http://schemas.microsoft.com/office/powerpoint/2010/main" val="67577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ppt_y</p:attrName>
                                        </p:attrNameLst>
                                      </p:cBhvr>
                                      <p:tavLst>
                                        <p:tav tm="0">
                                          <p:val>
                                            <p:strVal val="#ppt_y-#ppt_h*1.125000"/>
                                          </p:val>
                                        </p:tav>
                                        <p:tav tm="100000">
                                          <p:val>
                                            <p:strVal val="#ppt_y"/>
                                          </p:val>
                                        </p:tav>
                                      </p:tavLst>
                                    </p:anim>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p>
          </p:txBody>
        </p:sp>
      </p:grpSp>
      <p:sp>
        <p:nvSpPr>
          <p:cNvPr id="20" name="文本框 19">
            <a:extLst>
              <a:ext uri="{FF2B5EF4-FFF2-40B4-BE49-F238E27FC236}">
                <a16:creationId xmlns:a16="http://schemas.microsoft.com/office/drawing/2014/main" id="{C59336D8-CCE9-259A-A720-E51F2F634A5E}"/>
              </a:ext>
            </a:extLst>
          </p:cNvPr>
          <p:cNvSpPr txBox="1"/>
          <p:nvPr/>
        </p:nvSpPr>
        <p:spPr>
          <a:xfrm>
            <a:off x="3748225" y="767058"/>
            <a:ext cx="6800032" cy="369332"/>
          </a:xfrm>
          <a:prstGeom prst="rect">
            <a:avLst/>
          </a:prstGeom>
          <a:noFill/>
        </p:spPr>
        <p:txBody>
          <a:bodyPr wrap="square" rtlCol="0">
            <a:spAutoFit/>
          </a:bodyPr>
          <a:lstStyle/>
          <a:p>
            <a:r>
              <a:rPr lang="en-US" altLang="zh-CN" b="1" dirty="0"/>
              <a:t>—— </a:t>
            </a:r>
            <a:r>
              <a:rPr lang="zh-CN" altLang="en-US" b="1" dirty="0"/>
              <a:t>快重传算法和快恢复算法（改进</a:t>
            </a:r>
            <a:r>
              <a:rPr lang="en-US" altLang="zh-CN" b="1" dirty="0"/>
              <a:t>TCP</a:t>
            </a:r>
            <a:r>
              <a:rPr lang="zh-CN" altLang="en-US" b="1" dirty="0"/>
              <a:t>性能，</a:t>
            </a:r>
            <a:r>
              <a:rPr lang="en-US" altLang="zh-CN" b="1" dirty="0"/>
              <a:t>1990</a:t>
            </a:r>
            <a:r>
              <a:rPr lang="zh-CN" altLang="en-US" b="1" dirty="0"/>
              <a:t>年</a:t>
            </a:r>
            <a:r>
              <a:rPr lang="en-US" altLang="zh-CN" b="1" dirty="0"/>
              <a:t>Reno</a:t>
            </a:r>
            <a:r>
              <a:rPr lang="zh-CN" altLang="en-US" b="1" dirty="0"/>
              <a:t>版本）</a:t>
            </a:r>
          </a:p>
        </p:txBody>
      </p:sp>
      <p:sp>
        <p:nvSpPr>
          <p:cNvPr id="7" name="矩形 6">
            <a:extLst>
              <a:ext uri="{FF2B5EF4-FFF2-40B4-BE49-F238E27FC236}">
                <a16:creationId xmlns:a16="http://schemas.microsoft.com/office/drawing/2014/main" id="{BDBEDA5E-1601-3208-A2DF-8C613F52A238}"/>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íşlïḍè">
            <a:extLst>
              <a:ext uri="{FF2B5EF4-FFF2-40B4-BE49-F238E27FC236}">
                <a16:creationId xmlns:a16="http://schemas.microsoft.com/office/drawing/2014/main" id="{238A4FF9-5E42-C08B-15E5-5BE95FECDEE1}"/>
              </a:ext>
            </a:extLst>
          </p:cNvPr>
          <p:cNvSpPr txBox="1"/>
          <p:nvPr/>
        </p:nvSpPr>
        <p:spPr>
          <a:xfrm>
            <a:off x="1293757" y="1216579"/>
            <a:ext cx="10593443" cy="690598"/>
          </a:xfrm>
          <a:prstGeom prst="rect">
            <a:avLst/>
          </a:prstGeom>
          <a:solidFill>
            <a:schemeClr val="bg1"/>
          </a:solidFill>
        </p:spPr>
        <p:txBody>
          <a:bodyPr wrap="square" lIns="91440" tIns="45720" rIns="91440" bIns="45720" anchor="ctr">
            <a:noAutofit/>
          </a:bodyPr>
          <a:lstStyle/>
          <a:p>
            <a:r>
              <a:rPr lang="zh-CN" altLang="en-US" b="1" dirty="0"/>
              <a:t>与快重传算法配合使用的是快恢复算法，发送方一旦</a:t>
            </a:r>
            <a:r>
              <a:rPr lang="zh-CN" altLang="en-US" b="1" dirty="0">
                <a:solidFill>
                  <a:schemeClr val="accent1">
                    <a:lumMod val="75000"/>
                  </a:schemeClr>
                </a:solidFill>
              </a:rPr>
              <a:t>收到</a:t>
            </a:r>
            <a:r>
              <a:rPr lang="en-US" altLang="zh-CN" b="1" dirty="0">
                <a:solidFill>
                  <a:schemeClr val="accent1">
                    <a:lumMod val="75000"/>
                  </a:schemeClr>
                </a:solidFill>
              </a:rPr>
              <a:t>3</a:t>
            </a:r>
            <a:r>
              <a:rPr lang="zh-CN" altLang="en-US" b="1" dirty="0">
                <a:solidFill>
                  <a:schemeClr val="accent1">
                    <a:lumMod val="75000"/>
                  </a:schemeClr>
                </a:solidFill>
              </a:rPr>
              <a:t>个重复确认</a:t>
            </a:r>
            <a:r>
              <a:rPr lang="zh-CN" altLang="en-US" b="1" dirty="0"/>
              <a:t>，就知道现在只是丢失了个别的报文段，于是不启动慢开始算法，而是</a:t>
            </a:r>
            <a:r>
              <a:rPr lang="zh-CN" altLang="en-US" b="1" dirty="0">
                <a:solidFill>
                  <a:schemeClr val="accent1">
                    <a:lumMod val="75000"/>
                  </a:schemeClr>
                </a:solidFill>
              </a:rPr>
              <a:t>执行快恢复算法</a:t>
            </a:r>
            <a:r>
              <a:rPr lang="zh-CN" altLang="en-US" b="1" dirty="0"/>
              <a:t>。</a:t>
            </a:r>
            <a:endParaRPr lang="en-US" altLang="zh-CN" b="1" dirty="0"/>
          </a:p>
        </p:txBody>
      </p:sp>
      <p:sp>
        <p:nvSpPr>
          <p:cNvPr id="11" name="矩形 10">
            <a:extLst>
              <a:ext uri="{FF2B5EF4-FFF2-40B4-BE49-F238E27FC236}">
                <a16:creationId xmlns:a16="http://schemas.microsoft.com/office/drawing/2014/main" id="{112D5DE0-C892-FC53-A569-E9248BA877CB}"/>
              </a:ext>
            </a:extLst>
          </p:cNvPr>
          <p:cNvSpPr/>
          <p:nvPr/>
        </p:nvSpPr>
        <p:spPr>
          <a:xfrm>
            <a:off x="1410062" y="2052754"/>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íşlïḍè">
            <a:extLst>
              <a:ext uri="{FF2B5EF4-FFF2-40B4-BE49-F238E27FC236}">
                <a16:creationId xmlns:a16="http://schemas.microsoft.com/office/drawing/2014/main" id="{DA98A799-7902-07A3-4081-7AFD82B01C9F}"/>
              </a:ext>
            </a:extLst>
          </p:cNvPr>
          <p:cNvSpPr txBox="1"/>
          <p:nvPr/>
        </p:nvSpPr>
        <p:spPr>
          <a:xfrm>
            <a:off x="1687820" y="1971691"/>
            <a:ext cx="10199380" cy="736602"/>
          </a:xfrm>
          <a:prstGeom prst="rect">
            <a:avLst/>
          </a:prstGeom>
          <a:solidFill>
            <a:schemeClr val="bg1"/>
          </a:solidFill>
        </p:spPr>
        <p:txBody>
          <a:bodyPr wrap="square" lIns="91440" tIns="45720" rIns="91440" bIns="45720" anchor="ctr">
            <a:noAutofit/>
          </a:bodyPr>
          <a:lstStyle/>
          <a:p>
            <a:r>
              <a:rPr lang="zh-CN" altLang="en-US" b="1" dirty="0">
                <a:solidFill>
                  <a:schemeClr val="accent1">
                    <a:lumMod val="75000"/>
                  </a:schemeClr>
                </a:solidFill>
              </a:rPr>
              <a:t>发送方将慢开始门限</a:t>
            </a:r>
            <a:r>
              <a:rPr lang="en-US" altLang="zh-CN" b="1" dirty="0">
                <a:solidFill>
                  <a:schemeClr val="accent1">
                    <a:lumMod val="75000"/>
                  </a:schemeClr>
                </a:solidFill>
              </a:rPr>
              <a:t>ssthresh</a:t>
            </a:r>
            <a:r>
              <a:rPr lang="zh-CN" altLang="en-US" b="1" dirty="0">
                <a:solidFill>
                  <a:schemeClr val="accent1">
                    <a:lumMod val="75000"/>
                  </a:schemeClr>
                </a:solidFill>
              </a:rPr>
              <a:t>的值和拥塞窗口</a:t>
            </a:r>
            <a:r>
              <a:rPr lang="en-US" altLang="zh-CN" b="1" dirty="0">
                <a:solidFill>
                  <a:schemeClr val="accent1">
                    <a:lumMod val="75000"/>
                  </a:schemeClr>
                </a:solidFill>
              </a:rPr>
              <a:t>cwnd</a:t>
            </a:r>
            <a:r>
              <a:rPr lang="zh-CN" altLang="en-US" b="1" dirty="0">
                <a:solidFill>
                  <a:schemeClr val="accent1">
                    <a:lumMod val="75000"/>
                  </a:schemeClr>
                </a:solidFill>
              </a:rPr>
              <a:t>的值都调整为当前</a:t>
            </a:r>
            <a:r>
              <a:rPr lang="en-US" altLang="zh-CN" b="1" dirty="0">
                <a:solidFill>
                  <a:schemeClr val="accent1">
                    <a:lumMod val="75000"/>
                  </a:schemeClr>
                </a:solidFill>
              </a:rPr>
              <a:t>cwnd</a:t>
            </a:r>
            <a:r>
              <a:rPr lang="zh-CN" altLang="en-US" b="1" dirty="0">
                <a:solidFill>
                  <a:schemeClr val="accent1">
                    <a:lumMod val="75000"/>
                  </a:schemeClr>
                </a:solidFill>
              </a:rPr>
              <a:t>值的一半，并开始执行拥塞避免算法。</a:t>
            </a:r>
            <a:endParaRPr lang="en-US" altLang="zh-CN" b="1" dirty="0">
              <a:solidFill>
                <a:schemeClr val="accent1">
                  <a:lumMod val="75000"/>
                </a:schemeClr>
              </a:solidFill>
            </a:endParaRPr>
          </a:p>
        </p:txBody>
      </p:sp>
      <p:sp>
        <p:nvSpPr>
          <p:cNvPr id="5" name="矩形 4">
            <a:extLst>
              <a:ext uri="{FF2B5EF4-FFF2-40B4-BE49-F238E27FC236}">
                <a16:creationId xmlns:a16="http://schemas.microsoft.com/office/drawing/2014/main" id="{8E732ED7-0099-C2F9-D052-11ABBBE4703E}"/>
              </a:ext>
            </a:extLst>
          </p:cNvPr>
          <p:cNvSpPr/>
          <p:nvPr/>
        </p:nvSpPr>
        <p:spPr>
          <a:xfrm>
            <a:off x="1410062" y="2853870"/>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íşlïḍè">
            <a:extLst>
              <a:ext uri="{FF2B5EF4-FFF2-40B4-BE49-F238E27FC236}">
                <a16:creationId xmlns:a16="http://schemas.microsoft.com/office/drawing/2014/main" id="{E0481DF6-564B-B793-6641-D4A7CD26EF01}"/>
              </a:ext>
            </a:extLst>
          </p:cNvPr>
          <p:cNvSpPr txBox="1"/>
          <p:nvPr/>
        </p:nvSpPr>
        <p:spPr>
          <a:xfrm>
            <a:off x="1687820" y="2772807"/>
            <a:ext cx="10199380" cy="401467"/>
          </a:xfrm>
          <a:prstGeom prst="rect">
            <a:avLst/>
          </a:prstGeom>
          <a:solidFill>
            <a:schemeClr val="bg1"/>
          </a:solidFill>
        </p:spPr>
        <p:txBody>
          <a:bodyPr wrap="square" lIns="91440" tIns="45720" rIns="91440" bIns="45720" anchor="ctr">
            <a:noAutofit/>
          </a:bodyPr>
          <a:lstStyle/>
          <a:p>
            <a:r>
              <a:rPr lang="zh-CN" altLang="en-US" b="1" dirty="0"/>
              <a:t>也有的快恢复实现是把快恢复开始时的</a:t>
            </a:r>
            <a:r>
              <a:rPr lang="en-US" altLang="zh-CN" b="1" dirty="0"/>
              <a:t>cwnd</a:t>
            </a:r>
            <a:r>
              <a:rPr lang="zh-CN" altLang="en-US" b="1" dirty="0"/>
              <a:t>值再增大一些，即</a:t>
            </a:r>
            <a:r>
              <a:rPr lang="en-US" altLang="zh-CN" b="1" dirty="0"/>
              <a:t>cwnd=</a:t>
            </a:r>
            <a:r>
              <a:rPr lang="zh-CN" altLang="en-US" b="1" dirty="0"/>
              <a:t>新</a:t>
            </a:r>
            <a:r>
              <a:rPr lang="en-US" altLang="zh-CN" b="1" dirty="0"/>
              <a:t>ssthresh+3</a:t>
            </a:r>
            <a:r>
              <a:rPr lang="zh-CN" altLang="en-US" b="1" dirty="0"/>
              <a:t>。</a:t>
            </a:r>
            <a:endParaRPr lang="en-US" altLang="zh-CN" b="1" dirty="0">
              <a:solidFill>
                <a:schemeClr val="accent1">
                  <a:lumMod val="75000"/>
                </a:schemeClr>
              </a:solidFill>
            </a:endParaRPr>
          </a:p>
        </p:txBody>
      </p:sp>
      <p:sp>
        <p:nvSpPr>
          <p:cNvPr id="8" name="矩形 7">
            <a:extLst>
              <a:ext uri="{FF2B5EF4-FFF2-40B4-BE49-F238E27FC236}">
                <a16:creationId xmlns:a16="http://schemas.microsoft.com/office/drawing/2014/main" id="{FE4187F4-4E2A-95E7-B5C0-8C456BF64F44}"/>
              </a:ext>
            </a:extLst>
          </p:cNvPr>
          <p:cNvSpPr/>
          <p:nvPr/>
        </p:nvSpPr>
        <p:spPr>
          <a:xfrm>
            <a:off x="1810658" y="3381464"/>
            <a:ext cx="150659" cy="1506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íşlïḍè">
            <a:extLst>
              <a:ext uri="{FF2B5EF4-FFF2-40B4-BE49-F238E27FC236}">
                <a16:creationId xmlns:a16="http://schemas.microsoft.com/office/drawing/2014/main" id="{71C2C30D-6860-67A0-9579-8DC22B4ECBA3}"/>
              </a:ext>
            </a:extLst>
          </p:cNvPr>
          <p:cNvSpPr txBox="1"/>
          <p:nvPr/>
        </p:nvSpPr>
        <p:spPr>
          <a:xfrm>
            <a:off x="2049227" y="3256059"/>
            <a:ext cx="9837973" cy="401467"/>
          </a:xfrm>
          <a:prstGeom prst="rect">
            <a:avLst/>
          </a:prstGeom>
          <a:solidFill>
            <a:schemeClr val="bg1"/>
          </a:solidFill>
        </p:spPr>
        <p:txBody>
          <a:bodyPr wrap="square" lIns="91440" tIns="45720" rIns="91440" bIns="45720" anchor="ctr">
            <a:noAutofit/>
          </a:bodyPr>
          <a:lstStyle/>
          <a:p>
            <a:r>
              <a:rPr lang="zh-CN" altLang="en-US" b="1" dirty="0"/>
              <a:t>既然发送方收到了</a:t>
            </a:r>
            <a:r>
              <a:rPr lang="en-US" altLang="zh-CN" b="1" dirty="0"/>
              <a:t>3</a:t>
            </a:r>
            <a:r>
              <a:rPr lang="zh-CN" altLang="en-US" b="1" dirty="0"/>
              <a:t>个重复的确认，就表明有</a:t>
            </a:r>
            <a:r>
              <a:rPr lang="en-US" altLang="zh-CN" b="1" dirty="0"/>
              <a:t>3</a:t>
            </a:r>
            <a:r>
              <a:rPr lang="zh-CN" altLang="en-US" b="1" dirty="0"/>
              <a:t>个数据报文段已经离开了网络。</a:t>
            </a:r>
            <a:endParaRPr lang="en-US" altLang="zh-CN" b="1" dirty="0">
              <a:solidFill>
                <a:schemeClr val="accent1">
                  <a:lumMod val="75000"/>
                </a:schemeClr>
              </a:solidFill>
            </a:endParaRPr>
          </a:p>
        </p:txBody>
      </p:sp>
      <p:sp>
        <p:nvSpPr>
          <p:cNvPr id="17" name="矩形 16">
            <a:extLst>
              <a:ext uri="{FF2B5EF4-FFF2-40B4-BE49-F238E27FC236}">
                <a16:creationId xmlns:a16="http://schemas.microsoft.com/office/drawing/2014/main" id="{FE5C434E-B3DF-82A7-13C2-AA4BCED6C584}"/>
              </a:ext>
            </a:extLst>
          </p:cNvPr>
          <p:cNvSpPr/>
          <p:nvPr/>
        </p:nvSpPr>
        <p:spPr>
          <a:xfrm>
            <a:off x="1810658" y="3809132"/>
            <a:ext cx="150659" cy="1506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íşlïḍè">
            <a:extLst>
              <a:ext uri="{FF2B5EF4-FFF2-40B4-BE49-F238E27FC236}">
                <a16:creationId xmlns:a16="http://schemas.microsoft.com/office/drawing/2014/main" id="{A65150CE-FA68-3980-0FD0-DCF13EF79326}"/>
              </a:ext>
            </a:extLst>
          </p:cNvPr>
          <p:cNvSpPr txBox="1"/>
          <p:nvPr/>
        </p:nvSpPr>
        <p:spPr>
          <a:xfrm>
            <a:off x="2049227" y="3683727"/>
            <a:ext cx="9837973" cy="401467"/>
          </a:xfrm>
          <a:prstGeom prst="rect">
            <a:avLst/>
          </a:prstGeom>
          <a:solidFill>
            <a:schemeClr val="bg1"/>
          </a:solidFill>
        </p:spPr>
        <p:txBody>
          <a:bodyPr wrap="square" lIns="91440" tIns="45720" rIns="91440" bIns="45720" anchor="ctr">
            <a:noAutofit/>
          </a:bodyPr>
          <a:lstStyle/>
          <a:p>
            <a:r>
              <a:rPr lang="zh-CN" altLang="en-US" b="1" dirty="0"/>
              <a:t>这</a:t>
            </a:r>
            <a:r>
              <a:rPr lang="en-US" altLang="zh-CN" b="1" dirty="0"/>
              <a:t>3</a:t>
            </a:r>
            <a:r>
              <a:rPr lang="zh-CN" altLang="en-US" b="1" dirty="0"/>
              <a:t>个报文段不再消耗网络资源而是停留在接收方的接收缓存中。</a:t>
            </a:r>
            <a:endParaRPr lang="en-US" altLang="zh-CN" b="1" dirty="0">
              <a:solidFill>
                <a:schemeClr val="accent1">
                  <a:lumMod val="75000"/>
                </a:schemeClr>
              </a:solidFill>
            </a:endParaRPr>
          </a:p>
        </p:txBody>
      </p:sp>
      <p:sp>
        <p:nvSpPr>
          <p:cNvPr id="22" name="矩形 21">
            <a:extLst>
              <a:ext uri="{FF2B5EF4-FFF2-40B4-BE49-F238E27FC236}">
                <a16:creationId xmlns:a16="http://schemas.microsoft.com/office/drawing/2014/main" id="{6010C0BF-A54C-55CF-A68A-4B06F5A3E289}"/>
              </a:ext>
            </a:extLst>
          </p:cNvPr>
          <p:cNvSpPr/>
          <p:nvPr/>
        </p:nvSpPr>
        <p:spPr>
          <a:xfrm>
            <a:off x="1810658" y="4234703"/>
            <a:ext cx="150659" cy="1506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íşlïḍè">
            <a:extLst>
              <a:ext uri="{FF2B5EF4-FFF2-40B4-BE49-F238E27FC236}">
                <a16:creationId xmlns:a16="http://schemas.microsoft.com/office/drawing/2014/main" id="{F542A837-1A0A-C369-7348-5D5358CEA50E}"/>
              </a:ext>
            </a:extLst>
          </p:cNvPr>
          <p:cNvSpPr txBox="1"/>
          <p:nvPr/>
        </p:nvSpPr>
        <p:spPr>
          <a:xfrm>
            <a:off x="2049227" y="4109298"/>
            <a:ext cx="9837973" cy="401467"/>
          </a:xfrm>
          <a:prstGeom prst="rect">
            <a:avLst/>
          </a:prstGeom>
          <a:solidFill>
            <a:schemeClr val="bg1"/>
          </a:solidFill>
        </p:spPr>
        <p:txBody>
          <a:bodyPr wrap="square" lIns="91440" tIns="45720" rIns="91440" bIns="45720" anchor="ctr">
            <a:noAutofit/>
          </a:bodyPr>
          <a:lstStyle/>
          <a:p>
            <a:r>
              <a:rPr lang="zh-CN" altLang="en-US" b="1" dirty="0"/>
              <a:t>可见现在网络中不是堆积了报文段而是减少了</a:t>
            </a:r>
            <a:r>
              <a:rPr lang="en-US" altLang="zh-CN" b="1" dirty="0"/>
              <a:t>3</a:t>
            </a:r>
            <a:r>
              <a:rPr lang="zh-CN" altLang="en-US" b="1" dirty="0"/>
              <a:t>个报文段，因此可以适当把</a:t>
            </a:r>
            <a:r>
              <a:rPr lang="en-US" altLang="zh-CN" b="1" dirty="0"/>
              <a:t>cwnd</a:t>
            </a:r>
            <a:r>
              <a:rPr lang="zh-CN" altLang="en-US" b="1" dirty="0"/>
              <a:t>值增大一些。</a:t>
            </a:r>
            <a:endParaRPr lang="en-US" altLang="zh-CN" b="1" dirty="0">
              <a:solidFill>
                <a:schemeClr val="accent1">
                  <a:lumMod val="75000"/>
                </a:schemeClr>
              </a:solidFill>
            </a:endParaRPr>
          </a:p>
        </p:txBody>
      </p:sp>
    </p:spTree>
    <p:custDataLst>
      <p:tags r:id="rId1"/>
    </p:custDataLst>
    <p:extLst>
      <p:ext uri="{BB962C8B-B14F-4D97-AF65-F5344CB8AC3E}">
        <p14:creationId xmlns:p14="http://schemas.microsoft.com/office/powerpoint/2010/main" val="77776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 calcmode="lin" valueType="num">
                                      <p:cBhvr>
                                        <p:cTn id="20" dur="500" fill="hold"/>
                                        <p:tgtEl>
                                          <p:spTgt spid="11"/>
                                        </p:tgtEl>
                                        <p:attrNameLst>
                                          <p:attrName>style.rotation</p:attrName>
                                        </p:attrNameLst>
                                      </p:cBhvr>
                                      <p:tavLst>
                                        <p:tav tm="0">
                                          <p:val>
                                            <p:fltVal val="360"/>
                                          </p:val>
                                        </p:tav>
                                        <p:tav tm="100000">
                                          <p:val>
                                            <p:fltVal val="0"/>
                                          </p:val>
                                        </p:tav>
                                      </p:tavLst>
                                    </p:anim>
                                    <p:animEffect transition="in" filter="fade">
                                      <p:cBhvr>
                                        <p:cTn id="21" dur="500"/>
                                        <p:tgtEl>
                                          <p:spTgt spid="11"/>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 calcmode="lin" valueType="num">
                                      <p:cBhvr>
                                        <p:cTn id="31" dur="500" fill="hold"/>
                                        <p:tgtEl>
                                          <p:spTgt spid="5"/>
                                        </p:tgtEl>
                                        <p:attrNameLst>
                                          <p:attrName>style.rotation</p:attrName>
                                        </p:attrNameLst>
                                      </p:cBhvr>
                                      <p:tavLst>
                                        <p:tav tm="0">
                                          <p:val>
                                            <p:fltVal val="360"/>
                                          </p:val>
                                        </p:tav>
                                        <p:tav tm="100000">
                                          <p:val>
                                            <p:fltVal val="0"/>
                                          </p:val>
                                        </p:tav>
                                      </p:tavLst>
                                    </p:anim>
                                    <p:animEffect transition="in" filter="fade">
                                      <p:cBhvr>
                                        <p:cTn id="32" dur="500"/>
                                        <p:tgtEl>
                                          <p:spTgt spid="5"/>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ppt_w</p:attrName>
                                        </p:attrNameLst>
                                      </p:cBhvr>
                                      <p:tavLst>
                                        <p:tav tm="0">
                                          <p:val>
                                            <p:fltVal val="0"/>
                                          </p:val>
                                        </p:tav>
                                        <p:tav tm="100000">
                                          <p:val>
                                            <p:strVal val="#ppt_w"/>
                                          </p:val>
                                        </p:tav>
                                      </p:tavLst>
                                    </p:anim>
                                    <p:anim calcmode="lin" valueType="num">
                                      <p:cBhvr>
                                        <p:cTn id="41" dur="500" fill="hold"/>
                                        <p:tgtEl>
                                          <p:spTgt spid="8"/>
                                        </p:tgtEl>
                                        <p:attrNameLst>
                                          <p:attrName>ppt_h</p:attrName>
                                        </p:attrNameLst>
                                      </p:cBhvr>
                                      <p:tavLst>
                                        <p:tav tm="0">
                                          <p:val>
                                            <p:fltVal val="0"/>
                                          </p:val>
                                        </p:tav>
                                        <p:tav tm="100000">
                                          <p:val>
                                            <p:strVal val="#ppt_h"/>
                                          </p:val>
                                        </p:tav>
                                      </p:tavLst>
                                    </p:anim>
                                    <p:anim calcmode="lin" valueType="num">
                                      <p:cBhvr>
                                        <p:cTn id="42" dur="500" fill="hold"/>
                                        <p:tgtEl>
                                          <p:spTgt spid="8"/>
                                        </p:tgtEl>
                                        <p:attrNameLst>
                                          <p:attrName>style.rotation</p:attrName>
                                        </p:attrNameLst>
                                      </p:cBhvr>
                                      <p:tavLst>
                                        <p:tav tm="0">
                                          <p:val>
                                            <p:fltVal val="360"/>
                                          </p:val>
                                        </p:tav>
                                        <p:tav tm="100000">
                                          <p:val>
                                            <p:fltVal val="0"/>
                                          </p:val>
                                        </p:tav>
                                      </p:tavLst>
                                    </p:anim>
                                    <p:animEffect transition="in" filter="fade">
                                      <p:cBhvr>
                                        <p:cTn id="43" dur="500"/>
                                        <p:tgtEl>
                                          <p:spTgt spid="8"/>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49" presetClass="entr" presetSubtype="0" decel="10000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p:cTn id="51" dur="500" fill="hold"/>
                                        <p:tgtEl>
                                          <p:spTgt spid="17"/>
                                        </p:tgtEl>
                                        <p:attrNameLst>
                                          <p:attrName>ppt_w</p:attrName>
                                        </p:attrNameLst>
                                      </p:cBhvr>
                                      <p:tavLst>
                                        <p:tav tm="0">
                                          <p:val>
                                            <p:fltVal val="0"/>
                                          </p:val>
                                        </p:tav>
                                        <p:tav tm="100000">
                                          <p:val>
                                            <p:strVal val="#ppt_w"/>
                                          </p:val>
                                        </p:tav>
                                      </p:tavLst>
                                    </p:anim>
                                    <p:anim calcmode="lin" valueType="num">
                                      <p:cBhvr>
                                        <p:cTn id="52" dur="500" fill="hold"/>
                                        <p:tgtEl>
                                          <p:spTgt spid="17"/>
                                        </p:tgtEl>
                                        <p:attrNameLst>
                                          <p:attrName>ppt_h</p:attrName>
                                        </p:attrNameLst>
                                      </p:cBhvr>
                                      <p:tavLst>
                                        <p:tav tm="0">
                                          <p:val>
                                            <p:fltVal val="0"/>
                                          </p:val>
                                        </p:tav>
                                        <p:tav tm="100000">
                                          <p:val>
                                            <p:strVal val="#ppt_h"/>
                                          </p:val>
                                        </p:tav>
                                      </p:tavLst>
                                    </p:anim>
                                    <p:anim calcmode="lin" valueType="num">
                                      <p:cBhvr>
                                        <p:cTn id="53" dur="500" fill="hold"/>
                                        <p:tgtEl>
                                          <p:spTgt spid="17"/>
                                        </p:tgtEl>
                                        <p:attrNameLst>
                                          <p:attrName>style.rotation</p:attrName>
                                        </p:attrNameLst>
                                      </p:cBhvr>
                                      <p:tavLst>
                                        <p:tav tm="0">
                                          <p:val>
                                            <p:fltVal val="360"/>
                                          </p:val>
                                        </p:tav>
                                        <p:tav tm="100000">
                                          <p:val>
                                            <p:fltVal val="0"/>
                                          </p:val>
                                        </p:tav>
                                      </p:tavLst>
                                    </p:anim>
                                    <p:animEffect transition="in" filter="fade">
                                      <p:cBhvr>
                                        <p:cTn id="54" dur="500"/>
                                        <p:tgtEl>
                                          <p:spTgt spid="17"/>
                                        </p:tgtEl>
                                      </p:cBhvr>
                                    </p:animEffect>
                                  </p:childTnLst>
                                </p:cTn>
                              </p:par>
                            </p:childTnLst>
                          </p:cTn>
                        </p:par>
                        <p:par>
                          <p:cTn id="55" fill="hold">
                            <p:stCondLst>
                              <p:cond delay="500"/>
                            </p:stCondLst>
                            <p:childTnLst>
                              <p:par>
                                <p:cTn id="56" presetID="1" presetClass="entr" presetSubtype="0" fill="hold" grpId="0" nodeType="afterEffect">
                                  <p:stCondLst>
                                    <p:cond delay="0"/>
                                  </p:stCondLst>
                                  <p:iterate type="lt">
                                    <p:tmAbs val="100"/>
                                  </p:iterate>
                                  <p:childTnLst>
                                    <p:set>
                                      <p:cBhvr>
                                        <p:cTn id="57" dur="1" fill="hold">
                                          <p:stCondLst>
                                            <p:cond delay="0"/>
                                          </p:stCondLst>
                                        </p:cTn>
                                        <p:tgtEl>
                                          <p:spTgt spid="1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49" presetClass="entr" presetSubtype="0" decel="10000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p:cTn id="62" dur="500" fill="hold"/>
                                        <p:tgtEl>
                                          <p:spTgt spid="22"/>
                                        </p:tgtEl>
                                        <p:attrNameLst>
                                          <p:attrName>ppt_w</p:attrName>
                                        </p:attrNameLst>
                                      </p:cBhvr>
                                      <p:tavLst>
                                        <p:tav tm="0">
                                          <p:val>
                                            <p:fltVal val="0"/>
                                          </p:val>
                                        </p:tav>
                                        <p:tav tm="100000">
                                          <p:val>
                                            <p:strVal val="#ppt_w"/>
                                          </p:val>
                                        </p:tav>
                                      </p:tavLst>
                                    </p:anim>
                                    <p:anim calcmode="lin" valueType="num">
                                      <p:cBhvr>
                                        <p:cTn id="63" dur="500" fill="hold"/>
                                        <p:tgtEl>
                                          <p:spTgt spid="22"/>
                                        </p:tgtEl>
                                        <p:attrNameLst>
                                          <p:attrName>ppt_h</p:attrName>
                                        </p:attrNameLst>
                                      </p:cBhvr>
                                      <p:tavLst>
                                        <p:tav tm="0">
                                          <p:val>
                                            <p:fltVal val="0"/>
                                          </p:val>
                                        </p:tav>
                                        <p:tav tm="100000">
                                          <p:val>
                                            <p:strVal val="#ppt_h"/>
                                          </p:val>
                                        </p:tav>
                                      </p:tavLst>
                                    </p:anim>
                                    <p:anim calcmode="lin" valueType="num">
                                      <p:cBhvr>
                                        <p:cTn id="64" dur="500" fill="hold"/>
                                        <p:tgtEl>
                                          <p:spTgt spid="22"/>
                                        </p:tgtEl>
                                        <p:attrNameLst>
                                          <p:attrName>style.rotation</p:attrName>
                                        </p:attrNameLst>
                                      </p:cBhvr>
                                      <p:tavLst>
                                        <p:tav tm="0">
                                          <p:val>
                                            <p:fltVal val="360"/>
                                          </p:val>
                                        </p:tav>
                                        <p:tav tm="100000">
                                          <p:val>
                                            <p:fltVal val="0"/>
                                          </p:val>
                                        </p:tav>
                                      </p:tavLst>
                                    </p:anim>
                                    <p:animEffect transition="in" filter="fade">
                                      <p:cBhvr>
                                        <p:cTn id="65" dur="500"/>
                                        <p:tgtEl>
                                          <p:spTgt spid="22"/>
                                        </p:tgtEl>
                                      </p:cBhvr>
                                    </p:animEffect>
                                  </p:childTnLst>
                                </p:cTn>
                              </p:par>
                            </p:childTnLst>
                          </p:cTn>
                        </p:par>
                        <p:par>
                          <p:cTn id="66" fill="hold">
                            <p:stCondLst>
                              <p:cond delay="500"/>
                            </p:stCondLst>
                            <p:childTnLst>
                              <p:par>
                                <p:cTn id="67" presetID="1" presetClass="entr" presetSubtype="0" fill="hold" grpId="0" nodeType="afterEffect">
                                  <p:stCondLst>
                                    <p:cond delay="0"/>
                                  </p:stCondLst>
                                  <p:iterate type="lt">
                                    <p:tmAbs val="100"/>
                                  </p:iterate>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2" grpId="0" animBg="1"/>
      <p:bldP spid="5" grpId="0" animBg="1"/>
      <p:bldP spid="6" grpId="0" animBg="1"/>
      <p:bldP spid="8" grpId="0" animBg="1"/>
      <p:bldP spid="10" grpId="0" animBg="1"/>
      <p:bldP spid="17" grpId="0" animBg="1"/>
      <p:bldP spid="18" grpId="0" animBg="1"/>
      <p:bldP spid="22" grpId="0" animBg="1"/>
      <p:bldP spid="23"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a:extLst>
              <a:ext uri="{FF2B5EF4-FFF2-40B4-BE49-F238E27FC236}">
                <a16:creationId xmlns:a16="http://schemas.microsoft.com/office/drawing/2014/main" id="{97158E1B-4FCF-D251-6B98-CEF180CAF607}"/>
              </a:ext>
            </a:extLst>
          </p:cNvPr>
          <p:cNvGrpSpPr/>
          <p:nvPr/>
        </p:nvGrpSpPr>
        <p:grpSpPr>
          <a:xfrm>
            <a:off x="7740839" y="3363688"/>
            <a:ext cx="1243145" cy="929988"/>
            <a:chOff x="7740839" y="3363688"/>
            <a:chExt cx="1243145" cy="929988"/>
          </a:xfrm>
        </p:grpSpPr>
        <p:sp>
          <p:nvSpPr>
            <p:cNvPr id="48" name="矩形 47">
              <a:extLst>
                <a:ext uri="{FF2B5EF4-FFF2-40B4-BE49-F238E27FC236}">
                  <a16:creationId xmlns:a16="http://schemas.microsoft.com/office/drawing/2014/main" id="{813F50BE-6F2B-E838-B034-98E21A15FFE5}"/>
                </a:ext>
              </a:extLst>
            </p:cNvPr>
            <p:cNvSpPr/>
            <p:nvPr/>
          </p:nvSpPr>
          <p:spPr>
            <a:xfrm>
              <a:off x="7740839" y="3363688"/>
              <a:ext cx="1243145" cy="92998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40C0316A-F2D4-7E1B-0F0B-DD97B29AB9FF}"/>
                </a:ext>
              </a:extLst>
            </p:cNvPr>
            <p:cNvSpPr txBox="1"/>
            <p:nvPr/>
          </p:nvSpPr>
          <p:spPr>
            <a:xfrm>
              <a:off x="7781114" y="3374420"/>
              <a:ext cx="1162594" cy="369332"/>
            </a:xfrm>
            <a:prstGeom prst="rect">
              <a:avLst/>
            </a:prstGeom>
            <a:noFill/>
          </p:spPr>
          <p:txBody>
            <a:bodyPr wrap="square" rtlCol="0">
              <a:spAutoFit/>
            </a:bodyPr>
            <a:lstStyle/>
            <a:p>
              <a:pPr algn="ctr"/>
              <a:r>
                <a:rPr lang="zh-CN" altLang="en-US" b="1" dirty="0"/>
                <a:t>拥塞避免</a:t>
              </a:r>
            </a:p>
          </p:txBody>
        </p:sp>
      </p:grpSp>
      <p:grpSp>
        <p:nvGrpSpPr>
          <p:cNvPr id="68" name="组合 67">
            <a:extLst>
              <a:ext uri="{FF2B5EF4-FFF2-40B4-BE49-F238E27FC236}">
                <a16:creationId xmlns:a16="http://schemas.microsoft.com/office/drawing/2014/main" id="{E3CDDD89-A05D-6D6D-DF8E-73F3E5383ABA}"/>
              </a:ext>
            </a:extLst>
          </p:cNvPr>
          <p:cNvGrpSpPr/>
          <p:nvPr/>
        </p:nvGrpSpPr>
        <p:grpSpPr>
          <a:xfrm>
            <a:off x="6528161" y="4267812"/>
            <a:ext cx="1201782" cy="1669437"/>
            <a:chOff x="6528161" y="4267812"/>
            <a:chExt cx="1201782" cy="1669437"/>
          </a:xfrm>
        </p:grpSpPr>
        <p:sp>
          <p:nvSpPr>
            <p:cNvPr id="46" name="矩形 45">
              <a:extLst>
                <a:ext uri="{FF2B5EF4-FFF2-40B4-BE49-F238E27FC236}">
                  <a16:creationId xmlns:a16="http://schemas.microsoft.com/office/drawing/2014/main" id="{74837DBC-A3CC-075A-8140-68FE4813E0CD}"/>
                </a:ext>
              </a:extLst>
            </p:cNvPr>
            <p:cNvSpPr/>
            <p:nvPr/>
          </p:nvSpPr>
          <p:spPr>
            <a:xfrm>
              <a:off x="6528161" y="4293936"/>
              <a:ext cx="1201782" cy="164331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45E9ABB7-27A6-C512-D99F-4D51432E9558}"/>
                </a:ext>
              </a:extLst>
            </p:cNvPr>
            <p:cNvSpPr txBox="1"/>
            <p:nvPr/>
          </p:nvSpPr>
          <p:spPr>
            <a:xfrm>
              <a:off x="6553203" y="4267812"/>
              <a:ext cx="1162594" cy="369332"/>
            </a:xfrm>
            <a:prstGeom prst="rect">
              <a:avLst/>
            </a:prstGeom>
            <a:noFill/>
          </p:spPr>
          <p:txBody>
            <a:bodyPr wrap="square" rtlCol="0">
              <a:spAutoFit/>
            </a:bodyPr>
            <a:lstStyle/>
            <a:p>
              <a:pPr algn="ctr"/>
              <a:r>
                <a:rPr lang="zh-CN" altLang="en-US" b="1" dirty="0"/>
                <a:t>慢开始</a:t>
              </a:r>
            </a:p>
          </p:txBody>
        </p:sp>
      </p:grpSp>
      <p:grpSp>
        <p:nvGrpSpPr>
          <p:cNvPr id="69" name="组合 68">
            <a:extLst>
              <a:ext uri="{FF2B5EF4-FFF2-40B4-BE49-F238E27FC236}">
                <a16:creationId xmlns:a16="http://schemas.microsoft.com/office/drawing/2014/main" id="{B1D85DF2-98AC-3C74-A559-1316CC37DB25}"/>
              </a:ext>
            </a:extLst>
          </p:cNvPr>
          <p:cNvGrpSpPr/>
          <p:nvPr/>
        </p:nvGrpSpPr>
        <p:grpSpPr>
          <a:xfrm>
            <a:off x="3784236" y="2495006"/>
            <a:ext cx="2459810" cy="1208314"/>
            <a:chOff x="3784236" y="2495006"/>
            <a:chExt cx="2459810" cy="1208314"/>
          </a:xfrm>
        </p:grpSpPr>
        <p:sp>
          <p:nvSpPr>
            <p:cNvPr id="27" name="矩形 26">
              <a:extLst>
                <a:ext uri="{FF2B5EF4-FFF2-40B4-BE49-F238E27FC236}">
                  <a16:creationId xmlns:a16="http://schemas.microsoft.com/office/drawing/2014/main" id="{38D9EB36-5CE7-62A6-586F-9B6ED4F3B19E}"/>
                </a:ext>
              </a:extLst>
            </p:cNvPr>
            <p:cNvSpPr/>
            <p:nvPr/>
          </p:nvSpPr>
          <p:spPr>
            <a:xfrm>
              <a:off x="3784236" y="2495006"/>
              <a:ext cx="2459810" cy="120831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0E06294C-0485-A9CB-EA1B-82853BB5EA6B}"/>
                </a:ext>
              </a:extLst>
            </p:cNvPr>
            <p:cNvSpPr txBox="1"/>
            <p:nvPr/>
          </p:nvSpPr>
          <p:spPr>
            <a:xfrm>
              <a:off x="4432844" y="2495006"/>
              <a:ext cx="1162594" cy="369332"/>
            </a:xfrm>
            <a:prstGeom prst="rect">
              <a:avLst/>
            </a:prstGeom>
            <a:noFill/>
          </p:spPr>
          <p:txBody>
            <a:bodyPr wrap="square" rtlCol="0">
              <a:spAutoFit/>
            </a:bodyPr>
            <a:lstStyle/>
            <a:p>
              <a:pPr algn="ctr"/>
              <a:r>
                <a:rPr lang="zh-CN" altLang="en-US" b="1" dirty="0"/>
                <a:t>拥塞避免</a:t>
              </a:r>
            </a:p>
          </p:txBody>
        </p:sp>
      </p:grpSp>
      <p:grpSp>
        <p:nvGrpSpPr>
          <p:cNvPr id="71" name="组合 70">
            <a:extLst>
              <a:ext uri="{FF2B5EF4-FFF2-40B4-BE49-F238E27FC236}">
                <a16:creationId xmlns:a16="http://schemas.microsoft.com/office/drawing/2014/main" id="{91CE3B22-D2BA-B14D-51B9-E4FCD61A9214}"/>
              </a:ext>
            </a:extLst>
          </p:cNvPr>
          <p:cNvGrpSpPr/>
          <p:nvPr/>
        </p:nvGrpSpPr>
        <p:grpSpPr>
          <a:xfrm>
            <a:off x="2586441" y="3703320"/>
            <a:ext cx="1201782" cy="2210949"/>
            <a:chOff x="2586441" y="3703320"/>
            <a:chExt cx="1201782" cy="2210949"/>
          </a:xfrm>
        </p:grpSpPr>
        <p:sp>
          <p:nvSpPr>
            <p:cNvPr id="25" name="矩形 24">
              <a:extLst>
                <a:ext uri="{FF2B5EF4-FFF2-40B4-BE49-F238E27FC236}">
                  <a16:creationId xmlns:a16="http://schemas.microsoft.com/office/drawing/2014/main" id="{385D29E9-596D-E210-4A3D-EC63D41783FD}"/>
                </a:ext>
              </a:extLst>
            </p:cNvPr>
            <p:cNvSpPr/>
            <p:nvPr/>
          </p:nvSpPr>
          <p:spPr>
            <a:xfrm>
              <a:off x="2586441" y="3703320"/>
              <a:ext cx="1201782" cy="221094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70A38DA9-3C00-D157-D288-D6B3FD5FFE03}"/>
                </a:ext>
              </a:extLst>
            </p:cNvPr>
            <p:cNvSpPr txBox="1"/>
            <p:nvPr/>
          </p:nvSpPr>
          <p:spPr>
            <a:xfrm>
              <a:off x="2606035" y="3703320"/>
              <a:ext cx="1162594" cy="369332"/>
            </a:xfrm>
            <a:prstGeom prst="rect">
              <a:avLst/>
            </a:prstGeom>
            <a:noFill/>
          </p:spPr>
          <p:txBody>
            <a:bodyPr wrap="square" rtlCol="0">
              <a:spAutoFit/>
            </a:bodyPr>
            <a:lstStyle/>
            <a:p>
              <a:pPr algn="ctr"/>
              <a:r>
                <a:rPr lang="zh-CN" altLang="en-US" b="1" dirty="0"/>
                <a:t>慢开始</a:t>
              </a:r>
            </a:p>
          </p:txBody>
        </p:sp>
      </p:grpSp>
      <p:grpSp>
        <p:nvGrpSpPr>
          <p:cNvPr id="64" name="组合 63">
            <a:extLst>
              <a:ext uri="{FF2B5EF4-FFF2-40B4-BE49-F238E27FC236}">
                <a16:creationId xmlns:a16="http://schemas.microsoft.com/office/drawing/2014/main" id="{42DC3413-AF25-D7EE-F12C-442BA569D507}"/>
              </a:ext>
            </a:extLst>
          </p:cNvPr>
          <p:cNvGrpSpPr/>
          <p:nvPr/>
        </p:nvGrpSpPr>
        <p:grpSpPr>
          <a:xfrm>
            <a:off x="9278742" y="3953502"/>
            <a:ext cx="1216181" cy="908707"/>
            <a:chOff x="9278742" y="3953502"/>
            <a:chExt cx="1216181" cy="908707"/>
          </a:xfrm>
        </p:grpSpPr>
        <p:sp>
          <p:nvSpPr>
            <p:cNvPr id="62" name="矩形 61">
              <a:extLst>
                <a:ext uri="{FF2B5EF4-FFF2-40B4-BE49-F238E27FC236}">
                  <a16:creationId xmlns:a16="http://schemas.microsoft.com/office/drawing/2014/main" id="{C0FA543B-4985-CA70-DEE4-E637D3401D56}"/>
                </a:ext>
              </a:extLst>
            </p:cNvPr>
            <p:cNvSpPr/>
            <p:nvPr/>
          </p:nvSpPr>
          <p:spPr>
            <a:xfrm>
              <a:off x="9278742" y="3977079"/>
              <a:ext cx="1216181" cy="88513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a:extLst>
                <a:ext uri="{FF2B5EF4-FFF2-40B4-BE49-F238E27FC236}">
                  <a16:creationId xmlns:a16="http://schemas.microsoft.com/office/drawing/2014/main" id="{D14D3360-1DA2-5724-051E-2C2375C250D0}"/>
                </a:ext>
              </a:extLst>
            </p:cNvPr>
            <p:cNvSpPr txBox="1"/>
            <p:nvPr/>
          </p:nvSpPr>
          <p:spPr>
            <a:xfrm>
              <a:off x="9306205" y="3953502"/>
              <a:ext cx="1162594" cy="369332"/>
            </a:xfrm>
            <a:prstGeom prst="rect">
              <a:avLst/>
            </a:prstGeom>
            <a:noFill/>
          </p:spPr>
          <p:txBody>
            <a:bodyPr wrap="square" rtlCol="0">
              <a:spAutoFit/>
            </a:bodyPr>
            <a:lstStyle/>
            <a:p>
              <a:pPr algn="ctr"/>
              <a:r>
                <a:rPr lang="zh-CN" altLang="en-US" b="1" dirty="0"/>
                <a:t>拥塞避免</a:t>
              </a:r>
            </a:p>
          </p:txBody>
        </p:sp>
      </p:grpSp>
      <p:pic>
        <p:nvPicPr>
          <p:cNvPr id="21" name="图片 20" descr="图片包含 形状&#10;&#10;描述已自动生成">
            <a:extLst>
              <a:ext uri="{FF2B5EF4-FFF2-40B4-BE49-F238E27FC236}">
                <a16:creationId xmlns:a16="http://schemas.microsoft.com/office/drawing/2014/main" id="{B8B8F2F1-8FDA-B5C2-5711-0DB2617E09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7484" y="1204677"/>
            <a:ext cx="9922982" cy="5571308"/>
          </a:xfrm>
          <a:prstGeom prst="rect">
            <a:avLst/>
          </a:prstGeom>
        </p:spPr>
      </p:pic>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p>
          </p:txBody>
        </p:sp>
      </p:grpSp>
      <p:grpSp>
        <p:nvGrpSpPr>
          <p:cNvPr id="24" name="组合 23">
            <a:extLst>
              <a:ext uri="{FF2B5EF4-FFF2-40B4-BE49-F238E27FC236}">
                <a16:creationId xmlns:a16="http://schemas.microsoft.com/office/drawing/2014/main" id="{8E413BE5-AC75-4A85-0E19-5C76D294075C}"/>
              </a:ext>
            </a:extLst>
          </p:cNvPr>
          <p:cNvGrpSpPr/>
          <p:nvPr/>
        </p:nvGrpSpPr>
        <p:grpSpPr>
          <a:xfrm>
            <a:off x="4169047" y="759160"/>
            <a:ext cx="6451417" cy="400110"/>
            <a:chOff x="4169047" y="759160"/>
            <a:chExt cx="6451417" cy="400110"/>
          </a:xfrm>
        </p:grpSpPr>
        <p:sp>
          <p:nvSpPr>
            <p:cNvPr id="13" name="矩形 12">
              <a:extLst>
                <a:ext uri="{FF2B5EF4-FFF2-40B4-BE49-F238E27FC236}">
                  <a16:creationId xmlns:a16="http://schemas.microsoft.com/office/drawing/2014/main" id="{2932D3D4-4E5A-C872-0BCC-65A285BAE497}"/>
                </a:ext>
              </a:extLst>
            </p:cNvPr>
            <p:cNvSpPr/>
            <p:nvPr/>
          </p:nvSpPr>
          <p:spPr>
            <a:xfrm>
              <a:off x="4169047" y="759160"/>
              <a:ext cx="1392283" cy="400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b="1" dirty="0"/>
                <a:t>慢开始</a:t>
              </a:r>
              <a:endParaRPr lang="en-US" altLang="zh-CN" sz="2000" b="1" dirty="0"/>
            </a:p>
          </p:txBody>
        </p:sp>
        <p:sp>
          <p:nvSpPr>
            <p:cNvPr id="14" name="矩形 13">
              <a:extLst>
                <a:ext uri="{FF2B5EF4-FFF2-40B4-BE49-F238E27FC236}">
                  <a16:creationId xmlns:a16="http://schemas.microsoft.com/office/drawing/2014/main" id="{88BCCA0A-3960-BF7B-6EE4-5834FFFA55B5}"/>
                </a:ext>
              </a:extLst>
            </p:cNvPr>
            <p:cNvSpPr/>
            <p:nvPr/>
          </p:nvSpPr>
          <p:spPr>
            <a:xfrm>
              <a:off x="5855425" y="759160"/>
              <a:ext cx="1392283"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000" b="1" dirty="0"/>
                <a:t>拥塞避免</a:t>
              </a:r>
              <a:endParaRPr lang="en-US" altLang="zh-CN" sz="2000" b="1" dirty="0"/>
            </a:p>
          </p:txBody>
        </p:sp>
        <p:sp>
          <p:nvSpPr>
            <p:cNvPr id="15" name="矩形 14">
              <a:extLst>
                <a:ext uri="{FF2B5EF4-FFF2-40B4-BE49-F238E27FC236}">
                  <a16:creationId xmlns:a16="http://schemas.microsoft.com/office/drawing/2014/main" id="{DA380B28-92D3-F0A1-25EB-EBD38A705D65}"/>
                </a:ext>
              </a:extLst>
            </p:cNvPr>
            <p:cNvSpPr/>
            <p:nvPr/>
          </p:nvSpPr>
          <p:spPr>
            <a:xfrm>
              <a:off x="7541803" y="759160"/>
              <a:ext cx="1392283" cy="4001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b="1" dirty="0"/>
                <a:t>快重传</a:t>
              </a:r>
              <a:endParaRPr lang="en-US" altLang="zh-CN" sz="2000" b="1" dirty="0"/>
            </a:p>
          </p:txBody>
        </p:sp>
        <p:sp>
          <p:nvSpPr>
            <p:cNvPr id="16" name="矩形 15">
              <a:extLst>
                <a:ext uri="{FF2B5EF4-FFF2-40B4-BE49-F238E27FC236}">
                  <a16:creationId xmlns:a16="http://schemas.microsoft.com/office/drawing/2014/main" id="{463597CB-E935-1390-567B-598786BD7689}"/>
                </a:ext>
              </a:extLst>
            </p:cNvPr>
            <p:cNvSpPr/>
            <p:nvPr/>
          </p:nvSpPr>
          <p:spPr>
            <a:xfrm>
              <a:off x="9228181" y="759160"/>
              <a:ext cx="1392283"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b="1" dirty="0"/>
                <a:t>快恢复</a:t>
              </a:r>
              <a:endParaRPr lang="en-US" altLang="zh-CN" sz="2000" b="1" dirty="0"/>
            </a:p>
          </p:txBody>
        </p:sp>
      </p:grpSp>
      <p:sp>
        <p:nvSpPr>
          <p:cNvPr id="29" name="椭圆 28">
            <a:extLst>
              <a:ext uri="{FF2B5EF4-FFF2-40B4-BE49-F238E27FC236}">
                <a16:creationId xmlns:a16="http://schemas.microsoft.com/office/drawing/2014/main" id="{9F3E0459-9797-8757-FBB6-9F836E5F9891}"/>
              </a:ext>
            </a:extLst>
          </p:cNvPr>
          <p:cNvSpPr/>
          <p:nvPr/>
        </p:nvSpPr>
        <p:spPr>
          <a:xfrm>
            <a:off x="6155873" y="2455818"/>
            <a:ext cx="137160" cy="13716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a:extLst>
              <a:ext uri="{FF2B5EF4-FFF2-40B4-BE49-F238E27FC236}">
                <a16:creationId xmlns:a16="http://schemas.microsoft.com/office/drawing/2014/main" id="{A689DB08-527B-4C25-70B0-C0475C0B36EC}"/>
              </a:ext>
            </a:extLst>
          </p:cNvPr>
          <p:cNvGrpSpPr/>
          <p:nvPr/>
        </p:nvGrpSpPr>
        <p:grpSpPr>
          <a:xfrm>
            <a:off x="5533207" y="1789428"/>
            <a:ext cx="1397726" cy="633731"/>
            <a:chOff x="5533207" y="1789428"/>
            <a:chExt cx="1397726" cy="633731"/>
          </a:xfrm>
        </p:grpSpPr>
        <p:sp>
          <p:nvSpPr>
            <p:cNvPr id="30" name="文本框 29">
              <a:extLst>
                <a:ext uri="{FF2B5EF4-FFF2-40B4-BE49-F238E27FC236}">
                  <a16:creationId xmlns:a16="http://schemas.microsoft.com/office/drawing/2014/main" id="{947371C9-E24B-1BBA-B212-74D8B409627F}"/>
                </a:ext>
              </a:extLst>
            </p:cNvPr>
            <p:cNvSpPr txBox="1"/>
            <p:nvPr/>
          </p:nvSpPr>
          <p:spPr>
            <a:xfrm>
              <a:off x="5533207" y="1789428"/>
              <a:ext cx="1397726" cy="369332"/>
            </a:xfrm>
            <a:prstGeom prst="rect">
              <a:avLst/>
            </a:prstGeom>
            <a:noFill/>
          </p:spPr>
          <p:txBody>
            <a:bodyPr wrap="square" rtlCol="0">
              <a:spAutoFit/>
            </a:bodyPr>
            <a:lstStyle/>
            <a:p>
              <a:pPr algn="ctr"/>
              <a:r>
                <a:rPr lang="zh-CN" altLang="en-US" b="1" dirty="0">
                  <a:solidFill>
                    <a:schemeClr val="accent1">
                      <a:lumMod val="75000"/>
                    </a:schemeClr>
                  </a:solidFill>
                </a:rPr>
                <a:t>超时重传</a:t>
              </a:r>
            </a:p>
          </p:txBody>
        </p:sp>
        <p:cxnSp>
          <p:nvCxnSpPr>
            <p:cNvPr id="34" name="直接箭头连接符 33">
              <a:extLst>
                <a:ext uri="{FF2B5EF4-FFF2-40B4-BE49-F238E27FC236}">
                  <a16:creationId xmlns:a16="http://schemas.microsoft.com/office/drawing/2014/main" id="{1C1D00AD-8DED-7701-466B-C415B8988BE8}"/>
                </a:ext>
              </a:extLst>
            </p:cNvPr>
            <p:cNvCxnSpPr/>
            <p:nvPr/>
          </p:nvCxnSpPr>
          <p:spPr>
            <a:xfrm>
              <a:off x="6232070" y="2096588"/>
              <a:ext cx="0" cy="326571"/>
            </a:xfrm>
            <a:prstGeom prst="straightConnector1">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文本框 34">
            <a:extLst>
              <a:ext uri="{FF2B5EF4-FFF2-40B4-BE49-F238E27FC236}">
                <a16:creationId xmlns:a16="http://schemas.microsoft.com/office/drawing/2014/main" id="{78D599F6-A220-7B1E-0364-50714A8D9BEA}"/>
              </a:ext>
            </a:extLst>
          </p:cNvPr>
          <p:cNvSpPr txBox="1"/>
          <p:nvPr/>
        </p:nvSpPr>
        <p:spPr>
          <a:xfrm>
            <a:off x="6270901" y="2550523"/>
            <a:ext cx="2344782" cy="369332"/>
          </a:xfrm>
          <a:prstGeom prst="rect">
            <a:avLst/>
          </a:prstGeom>
          <a:noFill/>
        </p:spPr>
        <p:txBody>
          <a:bodyPr wrap="square" rtlCol="0">
            <a:spAutoFit/>
          </a:bodyPr>
          <a:lstStyle/>
          <a:p>
            <a:r>
              <a:rPr lang="en-US" altLang="zh-CN" b="1" dirty="0">
                <a:solidFill>
                  <a:schemeClr val="accent1">
                    <a:lumMod val="75000"/>
                  </a:schemeClr>
                </a:solidFill>
              </a:rPr>
              <a:t>ssthresh1=24/2=12</a:t>
            </a:r>
            <a:endParaRPr lang="zh-CN" altLang="en-US" b="1" dirty="0">
              <a:solidFill>
                <a:schemeClr val="accent1">
                  <a:lumMod val="75000"/>
                </a:schemeClr>
              </a:solidFill>
            </a:endParaRPr>
          </a:p>
        </p:txBody>
      </p:sp>
      <p:sp>
        <p:nvSpPr>
          <p:cNvPr id="36" name="文本框 35">
            <a:extLst>
              <a:ext uri="{FF2B5EF4-FFF2-40B4-BE49-F238E27FC236}">
                <a16:creationId xmlns:a16="http://schemas.microsoft.com/office/drawing/2014/main" id="{F0709B96-F844-E5DA-9588-CE48321D7FA1}"/>
              </a:ext>
            </a:extLst>
          </p:cNvPr>
          <p:cNvSpPr txBox="1"/>
          <p:nvPr/>
        </p:nvSpPr>
        <p:spPr>
          <a:xfrm>
            <a:off x="6270901" y="2828721"/>
            <a:ext cx="2344782" cy="369332"/>
          </a:xfrm>
          <a:prstGeom prst="rect">
            <a:avLst/>
          </a:prstGeom>
          <a:noFill/>
        </p:spPr>
        <p:txBody>
          <a:bodyPr wrap="square" rtlCol="0">
            <a:spAutoFit/>
          </a:bodyPr>
          <a:lstStyle/>
          <a:p>
            <a:r>
              <a:rPr lang="en-US" altLang="zh-CN" b="1" dirty="0">
                <a:solidFill>
                  <a:schemeClr val="accent1">
                    <a:lumMod val="75000"/>
                  </a:schemeClr>
                </a:solidFill>
              </a:rPr>
              <a:t>cwnd=1</a:t>
            </a:r>
            <a:endParaRPr lang="zh-CN" altLang="en-US" b="1" dirty="0">
              <a:solidFill>
                <a:schemeClr val="accent1">
                  <a:lumMod val="75000"/>
                </a:schemeClr>
              </a:solidFill>
            </a:endParaRPr>
          </a:p>
        </p:txBody>
      </p:sp>
      <p:cxnSp>
        <p:nvCxnSpPr>
          <p:cNvPr id="38" name="直接连接符 37">
            <a:extLst>
              <a:ext uri="{FF2B5EF4-FFF2-40B4-BE49-F238E27FC236}">
                <a16:creationId xmlns:a16="http://schemas.microsoft.com/office/drawing/2014/main" id="{92721FB3-291A-D40F-8A11-ACF92E8A6A55}"/>
              </a:ext>
            </a:extLst>
          </p:cNvPr>
          <p:cNvCxnSpPr/>
          <p:nvPr/>
        </p:nvCxnSpPr>
        <p:spPr>
          <a:xfrm flipH="1">
            <a:off x="2606035" y="3703320"/>
            <a:ext cx="117820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F6314C0B-551E-38FA-B307-EAFFDB7C38DA}"/>
              </a:ext>
            </a:extLst>
          </p:cNvPr>
          <p:cNvSpPr txBox="1"/>
          <p:nvPr/>
        </p:nvSpPr>
        <p:spPr>
          <a:xfrm>
            <a:off x="0" y="3518654"/>
            <a:ext cx="2213942" cy="369332"/>
          </a:xfrm>
          <a:prstGeom prst="rect">
            <a:avLst/>
          </a:prstGeom>
          <a:noFill/>
        </p:spPr>
        <p:txBody>
          <a:bodyPr wrap="square" rtlCol="0">
            <a:spAutoFit/>
          </a:bodyPr>
          <a:lstStyle/>
          <a:p>
            <a:pPr algn="r"/>
            <a:r>
              <a:rPr lang="zh-CN" altLang="en-US" b="1" dirty="0"/>
              <a:t>初始</a:t>
            </a:r>
            <a:r>
              <a:rPr lang="en-US" altLang="zh-CN" b="1" dirty="0"/>
              <a:t>ssthresh</a:t>
            </a:r>
            <a:endParaRPr lang="zh-CN" altLang="en-US" b="1" dirty="0"/>
          </a:p>
        </p:txBody>
      </p:sp>
      <p:sp>
        <p:nvSpPr>
          <p:cNvPr id="40" name="文本框 39">
            <a:extLst>
              <a:ext uri="{FF2B5EF4-FFF2-40B4-BE49-F238E27FC236}">
                <a16:creationId xmlns:a16="http://schemas.microsoft.com/office/drawing/2014/main" id="{88BC91E0-F88E-40AB-167B-B88B0D44E84F}"/>
              </a:ext>
            </a:extLst>
          </p:cNvPr>
          <p:cNvSpPr txBox="1"/>
          <p:nvPr/>
        </p:nvSpPr>
        <p:spPr>
          <a:xfrm>
            <a:off x="0" y="4083146"/>
            <a:ext cx="2213942" cy="369332"/>
          </a:xfrm>
          <a:prstGeom prst="rect">
            <a:avLst/>
          </a:prstGeom>
          <a:noFill/>
        </p:spPr>
        <p:txBody>
          <a:bodyPr wrap="square" rtlCol="0">
            <a:spAutoFit/>
          </a:bodyPr>
          <a:lstStyle/>
          <a:p>
            <a:pPr algn="r"/>
            <a:r>
              <a:rPr lang="zh-CN" altLang="en-US" b="1" dirty="0">
                <a:solidFill>
                  <a:schemeClr val="accent1">
                    <a:lumMod val="75000"/>
                  </a:schemeClr>
                </a:solidFill>
              </a:rPr>
              <a:t>更新后的</a:t>
            </a:r>
            <a:r>
              <a:rPr lang="en-US" altLang="zh-CN" b="1" dirty="0">
                <a:solidFill>
                  <a:schemeClr val="accent1">
                    <a:lumMod val="75000"/>
                  </a:schemeClr>
                </a:solidFill>
              </a:rPr>
              <a:t>ssthresh1</a:t>
            </a:r>
            <a:endParaRPr lang="zh-CN" altLang="en-US" b="1" dirty="0">
              <a:solidFill>
                <a:schemeClr val="accent1">
                  <a:lumMod val="75000"/>
                </a:schemeClr>
              </a:solidFill>
            </a:endParaRPr>
          </a:p>
        </p:txBody>
      </p:sp>
      <p:cxnSp>
        <p:nvCxnSpPr>
          <p:cNvPr id="42" name="直接连接符 41">
            <a:extLst>
              <a:ext uri="{FF2B5EF4-FFF2-40B4-BE49-F238E27FC236}">
                <a16:creationId xmlns:a16="http://schemas.microsoft.com/office/drawing/2014/main" id="{1870B79E-AE1C-BC27-AE52-63EC38EB174E}"/>
              </a:ext>
            </a:extLst>
          </p:cNvPr>
          <p:cNvCxnSpPr>
            <a:cxnSpLocks/>
          </p:cNvCxnSpPr>
          <p:nvPr/>
        </p:nvCxnSpPr>
        <p:spPr>
          <a:xfrm flipH="1">
            <a:off x="2606035" y="4293936"/>
            <a:ext cx="510976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76" name="组合 75">
            <a:extLst>
              <a:ext uri="{FF2B5EF4-FFF2-40B4-BE49-F238E27FC236}">
                <a16:creationId xmlns:a16="http://schemas.microsoft.com/office/drawing/2014/main" id="{8730F21B-9737-1737-5A1A-E733214E65C7}"/>
              </a:ext>
            </a:extLst>
          </p:cNvPr>
          <p:cNvGrpSpPr/>
          <p:nvPr/>
        </p:nvGrpSpPr>
        <p:grpSpPr>
          <a:xfrm>
            <a:off x="0" y="4690619"/>
            <a:ext cx="9251232" cy="369332"/>
            <a:chOff x="0" y="4690619"/>
            <a:chExt cx="9251232" cy="369332"/>
          </a:xfrm>
        </p:grpSpPr>
        <p:sp>
          <p:nvSpPr>
            <p:cNvPr id="41" name="文本框 40">
              <a:extLst>
                <a:ext uri="{FF2B5EF4-FFF2-40B4-BE49-F238E27FC236}">
                  <a16:creationId xmlns:a16="http://schemas.microsoft.com/office/drawing/2014/main" id="{50F0E0EA-636C-A9F7-5501-107FD7AD84DA}"/>
                </a:ext>
              </a:extLst>
            </p:cNvPr>
            <p:cNvSpPr txBox="1"/>
            <p:nvPr/>
          </p:nvSpPr>
          <p:spPr>
            <a:xfrm>
              <a:off x="0" y="4690619"/>
              <a:ext cx="2213942" cy="369332"/>
            </a:xfrm>
            <a:prstGeom prst="rect">
              <a:avLst/>
            </a:prstGeom>
            <a:noFill/>
          </p:spPr>
          <p:txBody>
            <a:bodyPr wrap="square" rtlCol="0">
              <a:spAutoFit/>
            </a:bodyPr>
            <a:lstStyle/>
            <a:p>
              <a:pPr algn="r"/>
              <a:r>
                <a:rPr lang="zh-CN" altLang="en-US" b="1" dirty="0">
                  <a:solidFill>
                    <a:schemeClr val="accent2"/>
                  </a:solidFill>
                </a:rPr>
                <a:t>更新后的</a:t>
              </a:r>
              <a:r>
                <a:rPr lang="en-US" altLang="zh-CN" b="1" dirty="0">
                  <a:solidFill>
                    <a:schemeClr val="accent2"/>
                  </a:solidFill>
                </a:rPr>
                <a:t>ssthresh2</a:t>
              </a:r>
              <a:endParaRPr lang="zh-CN" altLang="en-US" b="1" dirty="0">
                <a:solidFill>
                  <a:schemeClr val="accent2"/>
                </a:solidFill>
              </a:endParaRPr>
            </a:p>
          </p:txBody>
        </p:sp>
        <p:cxnSp>
          <p:nvCxnSpPr>
            <p:cNvPr id="44" name="直接连接符 43">
              <a:extLst>
                <a:ext uri="{FF2B5EF4-FFF2-40B4-BE49-F238E27FC236}">
                  <a16:creationId xmlns:a16="http://schemas.microsoft.com/office/drawing/2014/main" id="{75B220CD-F10D-18B3-4DE6-F260B6DAB7BA}"/>
                </a:ext>
              </a:extLst>
            </p:cNvPr>
            <p:cNvCxnSpPr>
              <a:cxnSpLocks/>
            </p:cNvCxnSpPr>
            <p:nvPr/>
          </p:nvCxnSpPr>
          <p:spPr>
            <a:xfrm flipH="1">
              <a:off x="2606035" y="4888347"/>
              <a:ext cx="664519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50" name="等腰三角形 49">
            <a:extLst>
              <a:ext uri="{FF2B5EF4-FFF2-40B4-BE49-F238E27FC236}">
                <a16:creationId xmlns:a16="http://schemas.microsoft.com/office/drawing/2014/main" id="{8DA1231E-2473-618A-6D01-0E391F152862}"/>
              </a:ext>
            </a:extLst>
          </p:cNvPr>
          <p:cNvSpPr/>
          <p:nvPr/>
        </p:nvSpPr>
        <p:spPr>
          <a:xfrm>
            <a:off x="8871042" y="3617324"/>
            <a:ext cx="185609" cy="13716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E0FE2298-CFA1-9A97-442B-2C973F4F6FE1}"/>
              </a:ext>
            </a:extLst>
          </p:cNvPr>
          <p:cNvSpPr/>
          <p:nvPr/>
        </p:nvSpPr>
        <p:spPr>
          <a:xfrm>
            <a:off x="9165446" y="4789499"/>
            <a:ext cx="171571" cy="1715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a:extLst>
              <a:ext uri="{FF2B5EF4-FFF2-40B4-BE49-F238E27FC236}">
                <a16:creationId xmlns:a16="http://schemas.microsoft.com/office/drawing/2014/main" id="{1350E153-F3B5-0313-341C-8C49CFAC7089}"/>
              </a:ext>
            </a:extLst>
          </p:cNvPr>
          <p:cNvGrpSpPr/>
          <p:nvPr/>
        </p:nvGrpSpPr>
        <p:grpSpPr>
          <a:xfrm>
            <a:off x="8619621" y="2805765"/>
            <a:ext cx="1982290" cy="788335"/>
            <a:chOff x="8619621" y="2805765"/>
            <a:chExt cx="1982290" cy="788335"/>
          </a:xfrm>
        </p:grpSpPr>
        <p:cxnSp>
          <p:nvCxnSpPr>
            <p:cNvPr id="53" name="直接箭头连接符 52">
              <a:extLst>
                <a:ext uri="{FF2B5EF4-FFF2-40B4-BE49-F238E27FC236}">
                  <a16:creationId xmlns:a16="http://schemas.microsoft.com/office/drawing/2014/main" id="{7C130DF8-DBF6-D508-7A02-41AE903257C0}"/>
                </a:ext>
              </a:extLst>
            </p:cNvPr>
            <p:cNvCxnSpPr>
              <a:cxnSpLocks/>
            </p:cNvCxnSpPr>
            <p:nvPr/>
          </p:nvCxnSpPr>
          <p:spPr>
            <a:xfrm>
              <a:off x="8963846" y="3232685"/>
              <a:ext cx="0" cy="361415"/>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A76636D3-4131-6615-0242-2CB0308A079B}"/>
                </a:ext>
              </a:extLst>
            </p:cNvPr>
            <p:cNvSpPr txBox="1"/>
            <p:nvPr/>
          </p:nvSpPr>
          <p:spPr>
            <a:xfrm>
              <a:off x="8619621" y="2805765"/>
              <a:ext cx="1982290" cy="646331"/>
            </a:xfrm>
            <a:prstGeom prst="rect">
              <a:avLst/>
            </a:prstGeom>
            <a:noFill/>
          </p:spPr>
          <p:txBody>
            <a:bodyPr wrap="square" rtlCol="0">
              <a:spAutoFit/>
            </a:bodyPr>
            <a:lstStyle/>
            <a:p>
              <a:pPr algn="ctr"/>
              <a:r>
                <a:rPr lang="zh-CN" altLang="en-US" b="1" dirty="0">
                  <a:solidFill>
                    <a:schemeClr val="accent5"/>
                  </a:solidFill>
                </a:rPr>
                <a:t>收到</a:t>
              </a:r>
              <a:r>
                <a:rPr lang="en-US" altLang="zh-CN" b="1" dirty="0">
                  <a:solidFill>
                    <a:schemeClr val="accent5"/>
                  </a:solidFill>
                </a:rPr>
                <a:t>3</a:t>
              </a:r>
              <a:r>
                <a:rPr lang="zh-CN" altLang="en-US" b="1" dirty="0">
                  <a:solidFill>
                    <a:schemeClr val="accent5"/>
                  </a:solidFill>
                </a:rPr>
                <a:t>个重复确认</a:t>
              </a:r>
              <a:endParaRPr lang="en-US" altLang="zh-CN" b="1" dirty="0">
                <a:solidFill>
                  <a:schemeClr val="accent5"/>
                </a:solidFill>
              </a:endParaRPr>
            </a:p>
            <a:p>
              <a:pPr algn="ctr"/>
              <a:r>
                <a:rPr lang="zh-CN" altLang="en-US" b="1" dirty="0">
                  <a:solidFill>
                    <a:schemeClr val="accent5"/>
                  </a:solidFill>
                </a:rPr>
                <a:t>快重传</a:t>
              </a:r>
            </a:p>
          </p:txBody>
        </p:sp>
      </p:grpSp>
      <p:grpSp>
        <p:nvGrpSpPr>
          <p:cNvPr id="66" name="组合 65">
            <a:extLst>
              <a:ext uri="{FF2B5EF4-FFF2-40B4-BE49-F238E27FC236}">
                <a16:creationId xmlns:a16="http://schemas.microsoft.com/office/drawing/2014/main" id="{C1961AF1-8DC8-3BFD-D640-78E196BFF8A3}"/>
              </a:ext>
            </a:extLst>
          </p:cNvPr>
          <p:cNvGrpSpPr/>
          <p:nvPr/>
        </p:nvGrpSpPr>
        <p:grpSpPr>
          <a:xfrm>
            <a:off x="8635276" y="4988279"/>
            <a:ext cx="1240500" cy="599857"/>
            <a:chOff x="8635276" y="4988279"/>
            <a:chExt cx="1240500" cy="599857"/>
          </a:xfrm>
        </p:grpSpPr>
        <p:sp>
          <p:nvSpPr>
            <p:cNvPr id="51" name="文本框 50">
              <a:extLst>
                <a:ext uri="{FF2B5EF4-FFF2-40B4-BE49-F238E27FC236}">
                  <a16:creationId xmlns:a16="http://schemas.microsoft.com/office/drawing/2014/main" id="{86AC41D1-2EB2-9054-D535-DD4BEED91185}"/>
                </a:ext>
              </a:extLst>
            </p:cNvPr>
            <p:cNvSpPr txBox="1"/>
            <p:nvPr/>
          </p:nvSpPr>
          <p:spPr>
            <a:xfrm>
              <a:off x="8635276" y="5218804"/>
              <a:ext cx="1240500" cy="369332"/>
            </a:xfrm>
            <a:prstGeom prst="rect">
              <a:avLst/>
            </a:prstGeom>
            <a:noFill/>
          </p:spPr>
          <p:txBody>
            <a:bodyPr wrap="square" rtlCol="0">
              <a:spAutoFit/>
            </a:bodyPr>
            <a:lstStyle/>
            <a:p>
              <a:pPr algn="ctr"/>
              <a:r>
                <a:rPr lang="zh-CN" altLang="en-US" b="1" dirty="0">
                  <a:solidFill>
                    <a:schemeClr val="accent2"/>
                  </a:solidFill>
                </a:rPr>
                <a:t>快恢复</a:t>
              </a:r>
            </a:p>
          </p:txBody>
        </p:sp>
        <p:cxnSp>
          <p:nvCxnSpPr>
            <p:cNvPr id="59" name="直接箭头连接符 58">
              <a:extLst>
                <a:ext uri="{FF2B5EF4-FFF2-40B4-BE49-F238E27FC236}">
                  <a16:creationId xmlns:a16="http://schemas.microsoft.com/office/drawing/2014/main" id="{08473648-3F4E-6316-3549-744D3C35FE45}"/>
                </a:ext>
              </a:extLst>
            </p:cNvPr>
            <p:cNvCxnSpPr/>
            <p:nvPr/>
          </p:nvCxnSpPr>
          <p:spPr>
            <a:xfrm flipV="1">
              <a:off x="9251231" y="4988279"/>
              <a:ext cx="0" cy="254626"/>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文本框 59">
            <a:extLst>
              <a:ext uri="{FF2B5EF4-FFF2-40B4-BE49-F238E27FC236}">
                <a16:creationId xmlns:a16="http://schemas.microsoft.com/office/drawing/2014/main" id="{DC620595-A6EA-66D9-C808-3459C53B5E1B}"/>
              </a:ext>
            </a:extLst>
          </p:cNvPr>
          <p:cNvSpPr txBox="1"/>
          <p:nvPr/>
        </p:nvSpPr>
        <p:spPr>
          <a:xfrm>
            <a:off x="8820335" y="5451626"/>
            <a:ext cx="2344782" cy="369332"/>
          </a:xfrm>
          <a:prstGeom prst="rect">
            <a:avLst/>
          </a:prstGeom>
          <a:noFill/>
        </p:spPr>
        <p:txBody>
          <a:bodyPr wrap="square" rtlCol="0">
            <a:spAutoFit/>
          </a:bodyPr>
          <a:lstStyle/>
          <a:p>
            <a:r>
              <a:rPr lang="en-US" altLang="zh-CN" b="1" dirty="0">
                <a:solidFill>
                  <a:schemeClr val="accent2"/>
                </a:solidFill>
              </a:rPr>
              <a:t>ssthresh2=16/2=8</a:t>
            </a:r>
            <a:endParaRPr lang="zh-CN" altLang="en-US" b="1" dirty="0">
              <a:solidFill>
                <a:schemeClr val="accent2"/>
              </a:solidFill>
            </a:endParaRPr>
          </a:p>
        </p:txBody>
      </p:sp>
      <p:sp>
        <p:nvSpPr>
          <p:cNvPr id="61" name="文本框 60">
            <a:extLst>
              <a:ext uri="{FF2B5EF4-FFF2-40B4-BE49-F238E27FC236}">
                <a16:creationId xmlns:a16="http://schemas.microsoft.com/office/drawing/2014/main" id="{97BD7531-D12B-96C2-870C-E818AFBA4269}"/>
              </a:ext>
            </a:extLst>
          </p:cNvPr>
          <p:cNvSpPr txBox="1"/>
          <p:nvPr/>
        </p:nvSpPr>
        <p:spPr>
          <a:xfrm>
            <a:off x="8820335" y="5684107"/>
            <a:ext cx="2344782" cy="369332"/>
          </a:xfrm>
          <a:prstGeom prst="rect">
            <a:avLst/>
          </a:prstGeom>
          <a:noFill/>
        </p:spPr>
        <p:txBody>
          <a:bodyPr wrap="square" rtlCol="0">
            <a:spAutoFit/>
          </a:bodyPr>
          <a:lstStyle/>
          <a:p>
            <a:r>
              <a:rPr lang="en-US" altLang="zh-CN" b="1" dirty="0">
                <a:solidFill>
                  <a:schemeClr val="accent2"/>
                </a:solidFill>
              </a:rPr>
              <a:t>cwnd=ssthresh2=8</a:t>
            </a:r>
            <a:endParaRPr lang="zh-CN" altLang="en-US" b="1" dirty="0">
              <a:solidFill>
                <a:schemeClr val="accent2"/>
              </a:solidFill>
            </a:endParaRPr>
          </a:p>
        </p:txBody>
      </p:sp>
    </p:spTree>
    <p:custDataLst>
      <p:tags r:id="rId1"/>
    </p:custDataLst>
    <p:extLst>
      <p:ext uri="{BB962C8B-B14F-4D97-AF65-F5344CB8AC3E}">
        <p14:creationId xmlns:p14="http://schemas.microsoft.com/office/powerpoint/2010/main" val="290204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20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20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0-#ppt_w/2"/>
                                          </p:val>
                                        </p:tav>
                                        <p:tav tm="100000">
                                          <p:val>
                                            <p:strVal val="#ppt_x"/>
                                          </p:val>
                                        </p:tav>
                                      </p:tavLst>
                                    </p:anim>
                                    <p:anim calcmode="lin" valueType="num">
                                      <p:cBhvr additive="base">
                                        <p:cTn id="16"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wipe(left)">
                                      <p:cBhvr>
                                        <p:cTn id="21" dur="1000"/>
                                        <p:tgtEl>
                                          <p:spTgt spid="7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right)">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wipe(left)">
                                      <p:cBhvr>
                                        <p:cTn id="31" dur="1000"/>
                                        <p:tgtEl>
                                          <p:spTgt spid="69"/>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par>
                                <p:cTn id="39" presetID="12" presetClass="entr" presetSubtype="1" fill="hold" nodeType="withEffect">
                                  <p:stCondLst>
                                    <p:cond delay="0"/>
                                  </p:stCondLst>
                                  <p:childTnLst>
                                    <p:set>
                                      <p:cBhvr>
                                        <p:cTn id="40" dur="1" fill="hold">
                                          <p:stCondLst>
                                            <p:cond delay="0"/>
                                          </p:stCondLst>
                                        </p:cTn>
                                        <p:tgtEl>
                                          <p:spTgt spid="70"/>
                                        </p:tgtEl>
                                        <p:attrNameLst>
                                          <p:attrName>style.visibility</p:attrName>
                                        </p:attrNameLst>
                                      </p:cBhvr>
                                      <p:to>
                                        <p:strVal val="visible"/>
                                      </p:to>
                                    </p:set>
                                    <p:anim calcmode="lin" valueType="num">
                                      <p:cBhvr additive="base">
                                        <p:cTn id="41" dur="500"/>
                                        <p:tgtEl>
                                          <p:spTgt spid="70"/>
                                        </p:tgtEl>
                                        <p:attrNameLst>
                                          <p:attrName>ppt_y</p:attrName>
                                        </p:attrNameLst>
                                      </p:cBhvr>
                                      <p:tavLst>
                                        <p:tav tm="0">
                                          <p:val>
                                            <p:strVal val="#ppt_y-#ppt_h*1.125000"/>
                                          </p:val>
                                        </p:tav>
                                        <p:tav tm="100000">
                                          <p:val>
                                            <p:strVal val="#ppt_y"/>
                                          </p:val>
                                        </p:tav>
                                      </p:tavLst>
                                    </p:anim>
                                    <p:animEffect transition="in" filter="wipe(down)">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left)">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40"/>
                                        </p:tgtEl>
                                        <p:attrNameLst>
                                          <p:attrName>style.visibility</p:attrName>
                                        </p:attrNameLst>
                                      </p:cBhvr>
                                      <p:to>
                                        <p:strVal val="visible"/>
                                      </p:to>
                                    </p:set>
                                    <p:anim calcmode="lin" valueType="num">
                                      <p:cBhvr additive="base">
                                        <p:cTn id="52" dur="500" fill="hold"/>
                                        <p:tgtEl>
                                          <p:spTgt spid="40"/>
                                        </p:tgtEl>
                                        <p:attrNameLst>
                                          <p:attrName>ppt_x</p:attrName>
                                        </p:attrNameLst>
                                      </p:cBhvr>
                                      <p:tavLst>
                                        <p:tav tm="0">
                                          <p:val>
                                            <p:strVal val="0-#ppt_w/2"/>
                                          </p:val>
                                        </p:tav>
                                        <p:tav tm="100000">
                                          <p:val>
                                            <p:strVal val="#ppt_x"/>
                                          </p:val>
                                        </p:tav>
                                      </p:tavLst>
                                    </p:anim>
                                    <p:anim calcmode="lin" valueType="num">
                                      <p:cBhvr additive="base">
                                        <p:cTn id="53"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wipe(left)">
                                      <p:cBhvr>
                                        <p:cTn id="58" dur="500"/>
                                        <p:tgtEl>
                                          <p:spTgt spid="3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wipe(left)">
                                      <p:cBhvr>
                                        <p:cTn id="63" dur="1000"/>
                                        <p:tgtEl>
                                          <p:spTgt spid="6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2" fill="hold" nodeType="click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right)">
                                      <p:cBhvr>
                                        <p:cTn id="68" dur="1000"/>
                                        <p:tgtEl>
                                          <p:spTgt spid="4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75"/>
                                        </p:tgtEl>
                                        <p:attrNameLst>
                                          <p:attrName>style.visibility</p:attrName>
                                        </p:attrNameLst>
                                      </p:cBhvr>
                                      <p:to>
                                        <p:strVal val="visible"/>
                                      </p:to>
                                    </p:set>
                                    <p:animEffect transition="in" filter="wipe(left)">
                                      <p:cBhvr>
                                        <p:cTn id="73" dur="1000"/>
                                        <p:tgtEl>
                                          <p:spTgt spid="75"/>
                                        </p:tgtEl>
                                      </p:cBhvr>
                                    </p:animEffect>
                                  </p:childTnLst>
                                </p:cTn>
                              </p:par>
                            </p:childTnLst>
                          </p:cTn>
                        </p:par>
                      </p:childTnLst>
                    </p:cTn>
                  </p:par>
                  <p:par>
                    <p:cTn id="74" fill="hold">
                      <p:stCondLst>
                        <p:cond delay="indefinite"/>
                      </p:stCondLst>
                      <p:childTnLst>
                        <p:par>
                          <p:cTn id="75" fill="hold">
                            <p:stCondLst>
                              <p:cond delay="0"/>
                            </p:stCondLst>
                            <p:childTnLst>
                              <p:par>
                                <p:cTn id="76" presetID="49" presetClass="entr" presetSubtype="0" decel="100000" fill="hold" grpId="0" nodeType="clickEffect">
                                  <p:stCondLst>
                                    <p:cond delay="0"/>
                                  </p:stCondLst>
                                  <p:childTnLst>
                                    <p:set>
                                      <p:cBhvr>
                                        <p:cTn id="77" dur="1" fill="hold">
                                          <p:stCondLst>
                                            <p:cond delay="0"/>
                                          </p:stCondLst>
                                        </p:cTn>
                                        <p:tgtEl>
                                          <p:spTgt spid="50"/>
                                        </p:tgtEl>
                                        <p:attrNameLst>
                                          <p:attrName>style.visibility</p:attrName>
                                        </p:attrNameLst>
                                      </p:cBhvr>
                                      <p:to>
                                        <p:strVal val="visible"/>
                                      </p:to>
                                    </p:set>
                                    <p:anim calcmode="lin" valueType="num">
                                      <p:cBhvr>
                                        <p:cTn id="78" dur="500" fill="hold"/>
                                        <p:tgtEl>
                                          <p:spTgt spid="50"/>
                                        </p:tgtEl>
                                        <p:attrNameLst>
                                          <p:attrName>ppt_w</p:attrName>
                                        </p:attrNameLst>
                                      </p:cBhvr>
                                      <p:tavLst>
                                        <p:tav tm="0">
                                          <p:val>
                                            <p:fltVal val="0"/>
                                          </p:val>
                                        </p:tav>
                                        <p:tav tm="100000">
                                          <p:val>
                                            <p:strVal val="#ppt_w"/>
                                          </p:val>
                                        </p:tav>
                                      </p:tavLst>
                                    </p:anim>
                                    <p:anim calcmode="lin" valueType="num">
                                      <p:cBhvr>
                                        <p:cTn id="79" dur="500" fill="hold"/>
                                        <p:tgtEl>
                                          <p:spTgt spid="50"/>
                                        </p:tgtEl>
                                        <p:attrNameLst>
                                          <p:attrName>ppt_h</p:attrName>
                                        </p:attrNameLst>
                                      </p:cBhvr>
                                      <p:tavLst>
                                        <p:tav tm="0">
                                          <p:val>
                                            <p:fltVal val="0"/>
                                          </p:val>
                                        </p:tav>
                                        <p:tav tm="100000">
                                          <p:val>
                                            <p:strVal val="#ppt_h"/>
                                          </p:val>
                                        </p:tav>
                                      </p:tavLst>
                                    </p:anim>
                                    <p:anim calcmode="lin" valueType="num">
                                      <p:cBhvr>
                                        <p:cTn id="80" dur="500" fill="hold"/>
                                        <p:tgtEl>
                                          <p:spTgt spid="50"/>
                                        </p:tgtEl>
                                        <p:attrNameLst>
                                          <p:attrName>style.rotation</p:attrName>
                                        </p:attrNameLst>
                                      </p:cBhvr>
                                      <p:tavLst>
                                        <p:tav tm="0">
                                          <p:val>
                                            <p:fltVal val="360"/>
                                          </p:val>
                                        </p:tav>
                                        <p:tav tm="100000">
                                          <p:val>
                                            <p:fltVal val="0"/>
                                          </p:val>
                                        </p:tav>
                                      </p:tavLst>
                                    </p:anim>
                                    <p:animEffect transition="in" filter="fade">
                                      <p:cBhvr>
                                        <p:cTn id="81" dur="500"/>
                                        <p:tgtEl>
                                          <p:spTgt spid="50"/>
                                        </p:tgtEl>
                                      </p:cBhvr>
                                    </p:animEffect>
                                  </p:childTnLst>
                                </p:cTn>
                              </p:par>
                              <p:par>
                                <p:cTn id="82" presetID="12" presetClass="entr" presetSubtype="1" fill="hold" nodeType="withEffect">
                                  <p:stCondLst>
                                    <p:cond delay="0"/>
                                  </p:stCondLst>
                                  <p:childTnLst>
                                    <p:set>
                                      <p:cBhvr>
                                        <p:cTn id="83" dur="1" fill="hold">
                                          <p:stCondLst>
                                            <p:cond delay="0"/>
                                          </p:stCondLst>
                                        </p:cTn>
                                        <p:tgtEl>
                                          <p:spTgt spid="67"/>
                                        </p:tgtEl>
                                        <p:attrNameLst>
                                          <p:attrName>style.visibility</p:attrName>
                                        </p:attrNameLst>
                                      </p:cBhvr>
                                      <p:to>
                                        <p:strVal val="visible"/>
                                      </p:to>
                                    </p:set>
                                    <p:anim calcmode="lin" valueType="num">
                                      <p:cBhvr additive="base">
                                        <p:cTn id="84" dur="500"/>
                                        <p:tgtEl>
                                          <p:spTgt spid="67"/>
                                        </p:tgtEl>
                                        <p:attrNameLst>
                                          <p:attrName>ppt_y</p:attrName>
                                        </p:attrNameLst>
                                      </p:cBhvr>
                                      <p:tavLst>
                                        <p:tav tm="0">
                                          <p:val>
                                            <p:strVal val="#ppt_y-#ppt_h*1.125000"/>
                                          </p:val>
                                        </p:tav>
                                        <p:tav tm="100000">
                                          <p:val>
                                            <p:strVal val="#ppt_y"/>
                                          </p:val>
                                        </p:tav>
                                      </p:tavLst>
                                    </p:anim>
                                    <p:animEffect transition="in" filter="wipe(down)">
                                      <p:cBhvr>
                                        <p:cTn id="85" dur="500"/>
                                        <p:tgtEl>
                                          <p:spTgt spid="67"/>
                                        </p:tgtEl>
                                      </p:cBhvr>
                                    </p:animEffect>
                                  </p:childTnLst>
                                </p:cTn>
                              </p:par>
                            </p:childTnLst>
                          </p:cTn>
                        </p:par>
                      </p:childTnLst>
                    </p:cTn>
                  </p:par>
                  <p:par>
                    <p:cTn id="86" fill="hold">
                      <p:stCondLst>
                        <p:cond delay="indefinite"/>
                      </p:stCondLst>
                      <p:childTnLst>
                        <p:par>
                          <p:cTn id="87" fill="hold">
                            <p:stCondLst>
                              <p:cond delay="0"/>
                            </p:stCondLst>
                            <p:childTnLst>
                              <p:par>
                                <p:cTn id="88" presetID="49" presetClass="entr" presetSubtype="0" decel="100000" fill="hold" grpId="0" nodeType="clickEffect">
                                  <p:stCondLst>
                                    <p:cond delay="0"/>
                                  </p:stCondLst>
                                  <p:childTnLst>
                                    <p:set>
                                      <p:cBhvr>
                                        <p:cTn id="89" dur="1" fill="hold">
                                          <p:stCondLst>
                                            <p:cond delay="0"/>
                                          </p:stCondLst>
                                        </p:cTn>
                                        <p:tgtEl>
                                          <p:spTgt spid="56"/>
                                        </p:tgtEl>
                                        <p:attrNameLst>
                                          <p:attrName>style.visibility</p:attrName>
                                        </p:attrNameLst>
                                      </p:cBhvr>
                                      <p:to>
                                        <p:strVal val="visible"/>
                                      </p:to>
                                    </p:set>
                                    <p:anim calcmode="lin" valueType="num">
                                      <p:cBhvr>
                                        <p:cTn id="90" dur="500" fill="hold"/>
                                        <p:tgtEl>
                                          <p:spTgt spid="56"/>
                                        </p:tgtEl>
                                        <p:attrNameLst>
                                          <p:attrName>ppt_w</p:attrName>
                                        </p:attrNameLst>
                                      </p:cBhvr>
                                      <p:tavLst>
                                        <p:tav tm="0">
                                          <p:val>
                                            <p:fltVal val="0"/>
                                          </p:val>
                                        </p:tav>
                                        <p:tav tm="100000">
                                          <p:val>
                                            <p:strVal val="#ppt_w"/>
                                          </p:val>
                                        </p:tav>
                                      </p:tavLst>
                                    </p:anim>
                                    <p:anim calcmode="lin" valueType="num">
                                      <p:cBhvr>
                                        <p:cTn id="91" dur="500" fill="hold"/>
                                        <p:tgtEl>
                                          <p:spTgt spid="56"/>
                                        </p:tgtEl>
                                        <p:attrNameLst>
                                          <p:attrName>ppt_h</p:attrName>
                                        </p:attrNameLst>
                                      </p:cBhvr>
                                      <p:tavLst>
                                        <p:tav tm="0">
                                          <p:val>
                                            <p:fltVal val="0"/>
                                          </p:val>
                                        </p:tav>
                                        <p:tav tm="100000">
                                          <p:val>
                                            <p:strVal val="#ppt_h"/>
                                          </p:val>
                                        </p:tav>
                                      </p:tavLst>
                                    </p:anim>
                                    <p:anim calcmode="lin" valueType="num">
                                      <p:cBhvr>
                                        <p:cTn id="92" dur="500" fill="hold"/>
                                        <p:tgtEl>
                                          <p:spTgt spid="56"/>
                                        </p:tgtEl>
                                        <p:attrNameLst>
                                          <p:attrName>style.rotation</p:attrName>
                                        </p:attrNameLst>
                                      </p:cBhvr>
                                      <p:tavLst>
                                        <p:tav tm="0">
                                          <p:val>
                                            <p:fltVal val="360"/>
                                          </p:val>
                                        </p:tav>
                                        <p:tav tm="100000">
                                          <p:val>
                                            <p:fltVal val="0"/>
                                          </p:val>
                                        </p:tav>
                                      </p:tavLst>
                                    </p:anim>
                                    <p:animEffect transition="in" filter="fade">
                                      <p:cBhvr>
                                        <p:cTn id="93" dur="500"/>
                                        <p:tgtEl>
                                          <p:spTgt spid="56"/>
                                        </p:tgtEl>
                                      </p:cBhvr>
                                    </p:animEffect>
                                  </p:childTnLst>
                                </p:cTn>
                              </p:par>
                              <p:par>
                                <p:cTn id="94" presetID="12" presetClass="entr" presetSubtype="4" fill="hold" nodeType="withEffect">
                                  <p:stCondLst>
                                    <p:cond delay="0"/>
                                  </p:stCondLst>
                                  <p:childTnLst>
                                    <p:set>
                                      <p:cBhvr>
                                        <p:cTn id="95" dur="1" fill="hold">
                                          <p:stCondLst>
                                            <p:cond delay="0"/>
                                          </p:stCondLst>
                                        </p:cTn>
                                        <p:tgtEl>
                                          <p:spTgt spid="66"/>
                                        </p:tgtEl>
                                        <p:attrNameLst>
                                          <p:attrName>style.visibility</p:attrName>
                                        </p:attrNameLst>
                                      </p:cBhvr>
                                      <p:to>
                                        <p:strVal val="visible"/>
                                      </p:to>
                                    </p:set>
                                    <p:anim calcmode="lin" valueType="num">
                                      <p:cBhvr additive="base">
                                        <p:cTn id="96" dur="500"/>
                                        <p:tgtEl>
                                          <p:spTgt spid="66"/>
                                        </p:tgtEl>
                                        <p:attrNameLst>
                                          <p:attrName>ppt_y</p:attrName>
                                        </p:attrNameLst>
                                      </p:cBhvr>
                                      <p:tavLst>
                                        <p:tav tm="0">
                                          <p:val>
                                            <p:strVal val="#ppt_y+#ppt_h*1.125000"/>
                                          </p:val>
                                        </p:tav>
                                        <p:tav tm="100000">
                                          <p:val>
                                            <p:strVal val="#ppt_y"/>
                                          </p:val>
                                        </p:tav>
                                      </p:tavLst>
                                    </p:anim>
                                    <p:animEffect transition="in" filter="wipe(up)">
                                      <p:cBhvr>
                                        <p:cTn id="97" dur="500"/>
                                        <p:tgtEl>
                                          <p:spTgt spid="6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60"/>
                                        </p:tgtEl>
                                        <p:attrNameLst>
                                          <p:attrName>style.visibility</p:attrName>
                                        </p:attrNameLst>
                                      </p:cBhvr>
                                      <p:to>
                                        <p:strVal val="visible"/>
                                      </p:to>
                                    </p:set>
                                    <p:animEffect transition="in" filter="wipe(left)">
                                      <p:cBhvr>
                                        <p:cTn id="102" dur="500"/>
                                        <p:tgtEl>
                                          <p:spTgt spid="6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2" fill="hold" nodeType="clickEffect">
                                  <p:stCondLst>
                                    <p:cond delay="0"/>
                                  </p:stCondLst>
                                  <p:childTnLst>
                                    <p:set>
                                      <p:cBhvr>
                                        <p:cTn id="106" dur="1" fill="hold">
                                          <p:stCondLst>
                                            <p:cond delay="0"/>
                                          </p:stCondLst>
                                        </p:cTn>
                                        <p:tgtEl>
                                          <p:spTgt spid="76"/>
                                        </p:tgtEl>
                                        <p:attrNameLst>
                                          <p:attrName>style.visibility</p:attrName>
                                        </p:attrNameLst>
                                      </p:cBhvr>
                                      <p:to>
                                        <p:strVal val="visible"/>
                                      </p:to>
                                    </p:set>
                                    <p:animEffect transition="in" filter="wipe(right)">
                                      <p:cBhvr>
                                        <p:cTn id="107" dur="1000"/>
                                        <p:tgtEl>
                                          <p:spTgt spid="76"/>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61"/>
                                        </p:tgtEl>
                                        <p:attrNameLst>
                                          <p:attrName>style.visibility</p:attrName>
                                        </p:attrNameLst>
                                      </p:cBhvr>
                                      <p:to>
                                        <p:strVal val="visible"/>
                                      </p:to>
                                    </p:set>
                                    <p:animEffect transition="in" filter="wipe(left)">
                                      <p:cBhvr>
                                        <p:cTn id="112" dur="500"/>
                                        <p:tgtEl>
                                          <p:spTgt spid="61"/>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64"/>
                                        </p:tgtEl>
                                        <p:attrNameLst>
                                          <p:attrName>style.visibility</p:attrName>
                                        </p:attrNameLst>
                                      </p:cBhvr>
                                      <p:to>
                                        <p:strVal val="visible"/>
                                      </p:to>
                                    </p:set>
                                    <p:animEffect transition="in" filter="wipe(left)">
                                      <p:cBhvr>
                                        <p:cTn id="117"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p:bldP spid="36" grpId="0"/>
      <p:bldP spid="39" grpId="0"/>
      <p:bldP spid="40" grpId="0"/>
      <p:bldP spid="50" grpId="0" animBg="1"/>
      <p:bldP spid="56" grpId="0" animBg="1"/>
      <p:bldP spid="60" grpId="0"/>
      <p:bldP spid="6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8D333E2-099D-6D80-3AF7-F9B764B62FDA}"/>
              </a:ext>
            </a:extLst>
          </p:cNvPr>
          <p:cNvPicPr>
            <a:picLocks noChangeAspect="1"/>
          </p:cNvPicPr>
          <p:nvPr/>
        </p:nvPicPr>
        <p:blipFill>
          <a:blip r:embed="rId3"/>
          <a:stretch>
            <a:fillRect/>
          </a:stretch>
        </p:blipFill>
        <p:spPr>
          <a:xfrm>
            <a:off x="1338949" y="3625818"/>
            <a:ext cx="3643852" cy="2803855"/>
          </a:xfrm>
          <a:prstGeom prst="rect">
            <a:avLst/>
          </a:prstGeom>
        </p:spPr>
      </p:pic>
      <p:sp>
        <p:nvSpPr>
          <p:cNvPr id="109" name="文本框 108">
            <a:extLst>
              <a:ext uri="{FF2B5EF4-FFF2-40B4-BE49-F238E27FC236}">
                <a16:creationId xmlns:a16="http://schemas.microsoft.com/office/drawing/2014/main" id="{C3441686-2E25-FC0D-D3EA-11FA42ABABAC}"/>
              </a:ext>
            </a:extLst>
          </p:cNvPr>
          <p:cNvSpPr txBox="1"/>
          <p:nvPr/>
        </p:nvSpPr>
        <p:spPr>
          <a:xfrm>
            <a:off x="1496924" y="2228588"/>
            <a:ext cx="3170461" cy="369332"/>
          </a:xfrm>
          <a:prstGeom prst="rect">
            <a:avLst/>
          </a:prstGeom>
          <a:noFill/>
        </p:spPr>
        <p:txBody>
          <a:bodyPr wrap="square" rtlCol="0">
            <a:spAutoFit/>
          </a:bodyPr>
          <a:lstStyle/>
          <a:p>
            <a:pPr algn="ctr"/>
            <a:r>
              <a:rPr lang="en-US" altLang="zh-CN" b="1" dirty="0"/>
              <a:t>192.168.0.3 ↔ www.porttest.net</a:t>
            </a:r>
            <a:endParaRPr lang="zh-CN" altLang="en-US" b="1" dirty="0"/>
          </a:p>
        </p:txBody>
      </p:sp>
      <p:grpSp>
        <p:nvGrpSpPr>
          <p:cNvPr id="15" name="组合 14">
            <a:extLst>
              <a:ext uri="{FF2B5EF4-FFF2-40B4-BE49-F238E27FC236}">
                <a16:creationId xmlns:a16="http://schemas.microsoft.com/office/drawing/2014/main" id="{96AA0463-360A-6EA1-6F50-2E1FFF640334}"/>
              </a:ext>
            </a:extLst>
          </p:cNvPr>
          <p:cNvGrpSpPr/>
          <p:nvPr/>
        </p:nvGrpSpPr>
        <p:grpSpPr>
          <a:xfrm>
            <a:off x="4078674" y="1259822"/>
            <a:ext cx="4037173" cy="5223988"/>
            <a:chOff x="4078674" y="1076948"/>
            <a:chExt cx="4037173" cy="5223988"/>
          </a:xfrm>
        </p:grpSpPr>
        <p:sp>
          <p:nvSpPr>
            <p:cNvPr id="98" name="文本框 97">
              <a:extLst>
                <a:ext uri="{FF2B5EF4-FFF2-40B4-BE49-F238E27FC236}">
                  <a16:creationId xmlns:a16="http://schemas.microsoft.com/office/drawing/2014/main" id="{0D381539-7F20-1C86-B0C6-F566DC352BED}"/>
                </a:ext>
              </a:extLst>
            </p:cNvPr>
            <p:cNvSpPr txBox="1"/>
            <p:nvPr/>
          </p:nvSpPr>
          <p:spPr>
            <a:xfrm>
              <a:off x="5161324" y="5654605"/>
              <a:ext cx="1743891" cy="646331"/>
            </a:xfrm>
            <a:prstGeom prst="rect">
              <a:avLst/>
            </a:prstGeom>
            <a:noFill/>
          </p:spPr>
          <p:txBody>
            <a:bodyPr wrap="square" rtlCol="0">
              <a:spAutoFit/>
            </a:bodyPr>
            <a:lstStyle/>
            <a:p>
              <a:pPr algn="ctr"/>
              <a:r>
                <a:rPr lang="zh-CN" altLang="en-US" b="1" dirty="0"/>
                <a:t>用户</a:t>
              </a:r>
              <a:r>
                <a:rPr lang="en-US" altLang="zh-CN" b="1" dirty="0"/>
                <a:t>PC</a:t>
              </a:r>
            </a:p>
            <a:p>
              <a:pPr algn="ctr"/>
              <a:r>
                <a:rPr lang="en-US" altLang="zh-CN" b="1" dirty="0"/>
                <a:t>192.168.0.1</a:t>
              </a:r>
              <a:endParaRPr lang="zh-CN" altLang="en-US" b="1" dirty="0"/>
            </a:p>
          </p:txBody>
        </p:sp>
        <p:sp>
          <p:nvSpPr>
            <p:cNvPr id="99" name="文本框 98">
              <a:extLst>
                <a:ext uri="{FF2B5EF4-FFF2-40B4-BE49-F238E27FC236}">
                  <a16:creationId xmlns:a16="http://schemas.microsoft.com/office/drawing/2014/main" id="{466ACEBE-8AB3-3B6A-65BA-9FAAEB312F69}"/>
                </a:ext>
              </a:extLst>
            </p:cNvPr>
            <p:cNvSpPr txBox="1"/>
            <p:nvPr/>
          </p:nvSpPr>
          <p:spPr>
            <a:xfrm>
              <a:off x="4876120" y="3409434"/>
              <a:ext cx="1041356" cy="369332"/>
            </a:xfrm>
            <a:prstGeom prst="rect">
              <a:avLst/>
            </a:prstGeom>
            <a:noFill/>
          </p:spPr>
          <p:txBody>
            <a:bodyPr wrap="square" rtlCol="0">
              <a:spAutoFit/>
            </a:bodyPr>
            <a:lstStyle/>
            <a:p>
              <a:pPr algn="ctr"/>
              <a:r>
                <a:rPr lang="zh-CN" altLang="en-US" b="1" dirty="0"/>
                <a:t>交换机</a:t>
              </a:r>
            </a:p>
          </p:txBody>
        </p:sp>
        <p:cxnSp>
          <p:nvCxnSpPr>
            <p:cNvPr id="10" name="直接连接符 9">
              <a:extLst>
                <a:ext uri="{FF2B5EF4-FFF2-40B4-BE49-F238E27FC236}">
                  <a16:creationId xmlns:a16="http://schemas.microsoft.com/office/drawing/2014/main" id="{31F52B88-4EA9-D177-22D2-C31B2FB14BBD}"/>
                </a:ext>
              </a:extLst>
            </p:cNvPr>
            <p:cNvCxnSpPr/>
            <p:nvPr/>
          </p:nvCxnSpPr>
          <p:spPr>
            <a:xfrm flipH="1" flipV="1">
              <a:off x="4950619" y="2129246"/>
              <a:ext cx="1145381" cy="1464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D34BB6B-1A40-BBF2-4E2A-B72022706299}"/>
                </a:ext>
              </a:extLst>
            </p:cNvPr>
            <p:cNvCxnSpPr>
              <a:cxnSpLocks/>
            </p:cNvCxnSpPr>
            <p:nvPr/>
          </p:nvCxnSpPr>
          <p:spPr>
            <a:xfrm flipV="1">
              <a:off x="6094251" y="2031938"/>
              <a:ext cx="1141111" cy="1562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8785C98-E6DB-5305-9111-84DC4FDE5160}"/>
                </a:ext>
              </a:extLst>
            </p:cNvPr>
            <p:cNvCxnSpPr/>
            <p:nvPr/>
          </p:nvCxnSpPr>
          <p:spPr>
            <a:xfrm>
              <a:off x="6096000" y="3690257"/>
              <a:ext cx="0" cy="16720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0" name="图形 89">
              <a:extLst>
                <a:ext uri="{FF2B5EF4-FFF2-40B4-BE49-F238E27FC236}">
                  <a16:creationId xmlns:a16="http://schemas.microsoft.com/office/drawing/2014/main" id="{F54E475D-6DEB-D1CA-C3DE-43B893B25A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15286" y="3312126"/>
              <a:ext cx="563948" cy="563948"/>
            </a:xfrm>
            <a:prstGeom prst="rect">
              <a:avLst/>
            </a:prstGeom>
          </p:spPr>
        </p:pic>
        <p:pic>
          <p:nvPicPr>
            <p:cNvPr id="92" name="图形 91">
              <a:extLst>
                <a:ext uri="{FF2B5EF4-FFF2-40B4-BE49-F238E27FC236}">
                  <a16:creationId xmlns:a16="http://schemas.microsoft.com/office/drawing/2014/main" id="{8D958ECF-D10F-8815-55AF-75CF95B972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73853" y="4959339"/>
              <a:ext cx="718834" cy="695266"/>
            </a:xfrm>
            <a:prstGeom prst="rect">
              <a:avLst/>
            </a:prstGeom>
          </p:spPr>
        </p:pic>
        <p:grpSp>
          <p:nvGrpSpPr>
            <p:cNvPr id="8" name="组合 7">
              <a:extLst>
                <a:ext uri="{FF2B5EF4-FFF2-40B4-BE49-F238E27FC236}">
                  <a16:creationId xmlns:a16="http://schemas.microsoft.com/office/drawing/2014/main" id="{AE8F5488-4613-A2E4-955E-DB8A18EF990D}"/>
                </a:ext>
              </a:extLst>
            </p:cNvPr>
            <p:cNvGrpSpPr/>
            <p:nvPr/>
          </p:nvGrpSpPr>
          <p:grpSpPr>
            <a:xfrm>
              <a:off x="4078674" y="1076948"/>
              <a:ext cx="1743891" cy="1318284"/>
              <a:chOff x="3530459" y="1102890"/>
              <a:chExt cx="1743891" cy="1318284"/>
            </a:xfrm>
          </p:grpSpPr>
          <p:pic>
            <p:nvPicPr>
              <p:cNvPr id="91" name="图形 90">
                <a:extLst>
                  <a:ext uri="{FF2B5EF4-FFF2-40B4-BE49-F238E27FC236}">
                    <a16:creationId xmlns:a16="http://schemas.microsoft.com/office/drawing/2014/main" id="{A53D0167-3BB9-7D8E-4EBB-4AA4191122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20431" y="1680992"/>
                <a:ext cx="563948" cy="740182"/>
              </a:xfrm>
              <a:prstGeom prst="rect">
                <a:avLst/>
              </a:prstGeom>
            </p:spPr>
          </p:pic>
          <p:sp>
            <p:nvSpPr>
              <p:cNvPr id="5" name="文本框 4">
                <a:extLst>
                  <a:ext uri="{FF2B5EF4-FFF2-40B4-BE49-F238E27FC236}">
                    <a16:creationId xmlns:a16="http://schemas.microsoft.com/office/drawing/2014/main" id="{E45628C3-7E11-4CA5-DFDD-1FF8B7C5C171}"/>
                  </a:ext>
                </a:extLst>
              </p:cNvPr>
              <p:cNvSpPr txBox="1"/>
              <p:nvPr/>
            </p:nvSpPr>
            <p:spPr>
              <a:xfrm>
                <a:off x="3530459" y="1102890"/>
                <a:ext cx="1743891" cy="646331"/>
              </a:xfrm>
              <a:prstGeom prst="rect">
                <a:avLst/>
              </a:prstGeom>
              <a:noFill/>
            </p:spPr>
            <p:txBody>
              <a:bodyPr wrap="square" rtlCol="0">
                <a:spAutoFit/>
              </a:bodyPr>
              <a:lstStyle/>
              <a:p>
                <a:pPr algn="ctr"/>
                <a:r>
                  <a:rPr lang="en-US" altLang="zh-CN" b="1" dirty="0"/>
                  <a:t>DNS</a:t>
                </a:r>
                <a:r>
                  <a:rPr lang="zh-CN" altLang="en-US" b="1" dirty="0"/>
                  <a:t>服务器</a:t>
                </a:r>
                <a:endParaRPr lang="en-US" altLang="zh-CN" b="1" dirty="0"/>
              </a:p>
              <a:p>
                <a:pPr algn="ctr"/>
                <a:r>
                  <a:rPr lang="en-US" altLang="zh-CN" b="1" dirty="0"/>
                  <a:t>192.168.0.2</a:t>
                </a:r>
                <a:endParaRPr lang="zh-CN" altLang="en-US" b="1" dirty="0"/>
              </a:p>
            </p:txBody>
          </p:sp>
        </p:grpSp>
        <p:grpSp>
          <p:nvGrpSpPr>
            <p:cNvPr id="7" name="组合 6">
              <a:extLst>
                <a:ext uri="{FF2B5EF4-FFF2-40B4-BE49-F238E27FC236}">
                  <a16:creationId xmlns:a16="http://schemas.microsoft.com/office/drawing/2014/main" id="{BBE919E6-893B-3866-F6F2-A40F9FDEB4EB}"/>
                </a:ext>
              </a:extLst>
            </p:cNvPr>
            <p:cNvGrpSpPr/>
            <p:nvPr/>
          </p:nvGrpSpPr>
          <p:grpSpPr>
            <a:xfrm>
              <a:off x="6371956" y="1076948"/>
              <a:ext cx="1743891" cy="1318284"/>
              <a:chOff x="6917652" y="1102890"/>
              <a:chExt cx="1743891" cy="1318284"/>
            </a:xfrm>
          </p:grpSpPr>
          <p:pic>
            <p:nvPicPr>
              <p:cNvPr id="89" name="图形 88">
                <a:extLst>
                  <a:ext uri="{FF2B5EF4-FFF2-40B4-BE49-F238E27FC236}">
                    <a16:creationId xmlns:a16="http://schemas.microsoft.com/office/drawing/2014/main" id="{812FF7A7-BA2E-4E36-1FA0-2D4AD1235C6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07623" y="1680992"/>
                <a:ext cx="563948" cy="740182"/>
              </a:xfrm>
              <a:prstGeom prst="rect">
                <a:avLst/>
              </a:prstGeom>
            </p:spPr>
          </p:pic>
          <p:sp>
            <p:nvSpPr>
              <p:cNvPr id="94" name="文本框 93">
                <a:extLst>
                  <a:ext uri="{FF2B5EF4-FFF2-40B4-BE49-F238E27FC236}">
                    <a16:creationId xmlns:a16="http://schemas.microsoft.com/office/drawing/2014/main" id="{1EFF128A-7D23-DD03-8ABB-E10CFB662A14}"/>
                  </a:ext>
                </a:extLst>
              </p:cNvPr>
              <p:cNvSpPr txBox="1"/>
              <p:nvPr/>
            </p:nvSpPr>
            <p:spPr>
              <a:xfrm>
                <a:off x="6917652" y="1102890"/>
                <a:ext cx="1743891" cy="646331"/>
              </a:xfrm>
              <a:prstGeom prst="rect">
                <a:avLst/>
              </a:prstGeom>
              <a:noFill/>
            </p:spPr>
            <p:txBody>
              <a:bodyPr wrap="square" rtlCol="0">
                <a:spAutoFit/>
              </a:bodyPr>
              <a:lstStyle/>
              <a:p>
                <a:pPr algn="ctr"/>
                <a:r>
                  <a:rPr lang="en-US" altLang="zh-CN" b="1" dirty="0"/>
                  <a:t>Web</a:t>
                </a:r>
                <a:r>
                  <a:rPr lang="zh-CN" altLang="en-US" b="1" dirty="0"/>
                  <a:t>服务器</a:t>
                </a:r>
                <a:endParaRPr lang="en-US" altLang="zh-CN" b="1" dirty="0"/>
              </a:p>
              <a:p>
                <a:pPr algn="ctr"/>
                <a:r>
                  <a:rPr lang="en-US" altLang="zh-CN" b="1" dirty="0"/>
                  <a:t>192.168.0.3</a:t>
                </a:r>
                <a:endParaRPr lang="zh-CN" altLang="en-US" b="1" dirty="0"/>
              </a:p>
            </p:txBody>
          </p:sp>
        </p:grpSp>
      </p:grpSp>
      <p:sp>
        <p:nvSpPr>
          <p:cNvPr id="16" name="文本框 15">
            <a:extLst>
              <a:ext uri="{FF2B5EF4-FFF2-40B4-BE49-F238E27FC236}">
                <a16:creationId xmlns:a16="http://schemas.microsoft.com/office/drawing/2014/main" id="{69C10757-B9CA-0344-E8DE-D33C10A0196A}"/>
              </a:ext>
            </a:extLst>
          </p:cNvPr>
          <p:cNvSpPr txBox="1"/>
          <p:nvPr/>
        </p:nvSpPr>
        <p:spPr>
          <a:xfrm>
            <a:off x="8053252" y="1499951"/>
            <a:ext cx="2005148" cy="369332"/>
          </a:xfrm>
          <a:prstGeom prst="rect">
            <a:avLst/>
          </a:prstGeom>
          <a:noFill/>
        </p:spPr>
        <p:txBody>
          <a:bodyPr wrap="square" rtlCol="0">
            <a:spAutoFit/>
          </a:bodyPr>
          <a:lstStyle/>
          <a:p>
            <a:r>
              <a:rPr lang="en-US" altLang="zh-CN" b="1" dirty="0"/>
              <a:t>www.porttest.net</a:t>
            </a:r>
            <a:endParaRPr lang="zh-CN" altLang="en-US" b="1" dirty="0"/>
          </a:p>
        </p:txBody>
      </p:sp>
      <p:sp>
        <p:nvSpPr>
          <p:cNvPr id="33" name="文本框 32">
            <a:extLst>
              <a:ext uri="{FF2B5EF4-FFF2-40B4-BE49-F238E27FC236}">
                <a16:creationId xmlns:a16="http://schemas.microsoft.com/office/drawing/2014/main" id="{BEC44D89-F0BC-0461-AD27-3213FB8EFBEA}"/>
              </a:ext>
            </a:extLst>
          </p:cNvPr>
          <p:cNvSpPr txBox="1"/>
          <p:nvPr/>
        </p:nvSpPr>
        <p:spPr>
          <a:xfrm>
            <a:off x="2132175" y="3722815"/>
            <a:ext cx="2005148" cy="276999"/>
          </a:xfrm>
          <a:prstGeom prst="rect">
            <a:avLst/>
          </a:prstGeom>
          <a:noFill/>
        </p:spPr>
        <p:txBody>
          <a:bodyPr wrap="square" rtlCol="0">
            <a:spAutoFit/>
          </a:bodyPr>
          <a:lstStyle/>
          <a:p>
            <a:r>
              <a:rPr lang="en-US" altLang="zh-CN" sz="1200" b="1" dirty="0"/>
              <a:t>www.porttest.net</a:t>
            </a:r>
            <a:endParaRPr lang="zh-CN" altLang="en-US" sz="1200" b="1" dirty="0"/>
          </a:p>
        </p:txBody>
      </p:sp>
      <p:grpSp>
        <p:nvGrpSpPr>
          <p:cNvPr id="6" name="组合 5">
            <a:extLst>
              <a:ext uri="{FF2B5EF4-FFF2-40B4-BE49-F238E27FC236}">
                <a16:creationId xmlns:a16="http://schemas.microsoft.com/office/drawing/2014/main" id="{F532E90B-F357-A385-2AF0-B5D36AAD3C7A}"/>
              </a:ext>
            </a:extLst>
          </p:cNvPr>
          <p:cNvGrpSpPr/>
          <p:nvPr/>
        </p:nvGrpSpPr>
        <p:grpSpPr>
          <a:xfrm>
            <a:off x="7479768" y="5272307"/>
            <a:ext cx="4257212" cy="987734"/>
            <a:chOff x="7479768" y="5272307"/>
            <a:chExt cx="4257212" cy="987734"/>
          </a:xfrm>
        </p:grpSpPr>
        <p:sp>
          <p:nvSpPr>
            <p:cNvPr id="35" name="矩形 34">
              <a:extLst>
                <a:ext uri="{FF2B5EF4-FFF2-40B4-BE49-F238E27FC236}">
                  <a16:creationId xmlns:a16="http://schemas.microsoft.com/office/drawing/2014/main" id="{8B75D6D5-96A2-8113-7F93-3E68C9F1E924}"/>
                </a:ext>
              </a:extLst>
            </p:cNvPr>
            <p:cNvSpPr/>
            <p:nvPr/>
          </p:nvSpPr>
          <p:spPr>
            <a:xfrm>
              <a:off x="9329438" y="5602672"/>
              <a:ext cx="2407542"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域名</a:t>
              </a:r>
              <a:r>
                <a:rPr lang="en-US" altLang="zh-CN" b="1" dirty="0">
                  <a:solidFill>
                    <a:schemeClr val="tx1"/>
                  </a:solidFill>
                </a:rPr>
                <a:t>www.porttest.net</a:t>
              </a:r>
            </a:p>
            <a:p>
              <a:r>
                <a:rPr lang="zh-CN" altLang="en-US" b="1" dirty="0">
                  <a:solidFill>
                    <a:schemeClr val="tx1"/>
                  </a:solidFill>
                </a:rPr>
                <a:t>对应的</a:t>
              </a:r>
              <a:r>
                <a:rPr lang="en-US" altLang="zh-CN" b="1" dirty="0">
                  <a:solidFill>
                    <a:schemeClr val="tx1"/>
                  </a:solidFill>
                </a:rPr>
                <a:t>IP</a:t>
              </a:r>
              <a:r>
                <a:rPr lang="zh-CN" altLang="en-US" b="1" dirty="0">
                  <a:solidFill>
                    <a:schemeClr val="tx1"/>
                  </a:solidFill>
                </a:rPr>
                <a:t>地址是什么？</a:t>
              </a:r>
            </a:p>
          </p:txBody>
        </p:sp>
        <p:grpSp>
          <p:nvGrpSpPr>
            <p:cNvPr id="18" name="组合 17">
              <a:extLst>
                <a:ext uri="{FF2B5EF4-FFF2-40B4-BE49-F238E27FC236}">
                  <a16:creationId xmlns:a16="http://schemas.microsoft.com/office/drawing/2014/main" id="{80AA2B4D-8E15-EA60-25B9-2EF3005B15C8}"/>
                </a:ext>
              </a:extLst>
            </p:cNvPr>
            <p:cNvGrpSpPr/>
            <p:nvPr/>
          </p:nvGrpSpPr>
          <p:grpSpPr>
            <a:xfrm>
              <a:off x="7479768" y="5272307"/>
              <a:ext cx="1847114" cy="976695"/>
              <a:chOff x="7479768" y="5272307"/>
              <a:chExt cx="1847114" cy="976695"/>
            </a:xfrm>
          </p:grpSpPr>
          <p:sp>
            <p:nvSpPr>
              <p:cNvPr id="36" name="矩形 35">
                <a:extLst>
                  <a:ext uri="{FF2B5EF4-FFF2-40B4-BE49-F238E27FC236}">
                    <a16:creationId xmlns:a16="http://schemas.microsoft.com/office/drawing/2014/main" id="{503A6D1C-EF59-F58E-2FB2-63E707BE6F31}"/>
                  </a:ext>
                </a:extLst>
              </p:cNvPr>
              <p:cNvSpPr/>
              <p:nvPr/>
            </p:nvSpPr>
            <p:spPr>
              <a:xfrm>
                <a:off x="7479768" y="5272307"/>
                <a:ext cx="1847114" cy="33420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UDP</a:t>
                </a:r>
                <a:r>
                  <a:rPr lang="zh-CN" altLang="en-US" b="1" dirty="0"/>
                  <a:t>首部</a:t>
                </a:r>
              </a:p>
            </p:txBody>
          </p:sp>
          <p:sp>
            <p:nvSpPr>
              <p:cNvPr id="37" name="矩形 36">
                <a:extLst>
                  <a:ext uri="{FF2B5EF4-FFF2-40B4-BE49-F238E27FC236}">
                    <a16:creationId xmlns:a16="http://schemas.microsoft.com/office/drawing/2014/main" id="{F452208E-CAA1-F400-CC72-00C6AB31C743}"/>
                  </a:ext>
                </a:extLst>
              </p:cNvPr>
              <p:cNvSpPr/>
              <p:nvPr/>
            </p:nvSpPr>
            <p:spPr>
              <a:xfrm>
                <a:off x="7479768" y="5602672"/>
                <a:ext cx="1847114"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源  端  口：</a:t>
                </a:r>
                <a:endParaRPr lang="en-US" altLang="zh-CN" b="1" dirty="0">
                  <a:solidFill>
                    <a:schemeClr val="tx1"/>
                  </a:solidFill>
                </a:endParaRPr>
              </a:p>
              <a:p>
                <a:r>
                  <a:rPr lang="zh-CN" altLang="en-US" b="1" dirty="0">
                    <a:solidFill>
                      <a:schemeClr val="tx1"/>
                    </a:solidFill>
                  </a:rPr>
                  <a:t>目的端口：</a:t>
                </a:r>
              </a:p>
            </p:txBody>
          </p:sp>
        </p:grpSp>
        <p:sp>
          <p:nvSpPr>
            <p:cNvPr id="13" name="文本框 12">
              <a:extLst>
                <a:ext uri="{FF2B5EF4-FFF2-40B4-BE49-F238E27FC236}">
                  <a16:creationId xmlns:a16="http://schemas.microsoft.com/office/drawing/2014/main" id="{879BD70F-0B80-EB66-47A8-BBB2666F04C1}"/>
                </a:ext>
              </a:extLst>
            </p:cNvPr>
            <p:cNvSpPr txBox="1"/>
            <p:nvPr/>
          </p:nvSpPr>
          <p:spPr>
            <a:xfrm>
              <a:off x="8561620" y="5890709"/>
              <a:ext cx="424545" cy="369332"/>
            </a:xfrm>
            <a:prstGeom prst="rect">
              <a:avLst/>
            </a:prstGeom>
            <a:noFill/>
          </p:spPr>
          <p:txBody>
            <a:bodyPr wrap="square" rtlCol="0">
              <a:spAutoFit/>
            </a:bodyPr>
            <a:lstStyle/>
            <a:p>
              <a:r>
                <a:rPr lang="en-US" altLang="zh-CN" b="1" dirty="0">
                  <a:solidFill>
                    <a:schemeClr val="accent1"/>
                  </a:solidFill>
                </a:rPr>
                <a:t>53</a:t>
              </a:r>
              <a:endParaRPr lang="zh-CN" altLang="en-US" b="1" dirty="0">
                <a:solidFill>
                  <a:schemeClr val="accent1"/>
                </a:solidFill>
              </a:endParaRPr>
            </a:p>
          </p:txBody>
        </p:sp>
        <p:sp>
          <p:nvSpPr>
            <p:cNvPr id="39" name="文本框 38">
              <a:extLst>
                <a:ext uri="{FF2B5EF4-FFF2-40B4-BE49-F238E27FC236}">
                  <a16:creationId xmlns:a16="http://schemas.microsoft.com/office/drawing/2014/main" id="{7943B4C9-B2F7-A241-56CF-70E17D0E3551}"/>
                </a:ext>
              </a:extLst>
            </p:cNvPr>
            <p:cNvSpPr txBox="1"/>
            <p:nvPr/>
          </p:nvSpPr>
          <p:spPr>
            <a:xfrm>
              <a:off x="8561620" y="5613711"/>
              <a:ext cx="817513" cy="369332"/>
            </a:xfrm>
            <a:prstGeom prst="rect">
              <a:avLst/>
            </a:prstGeom>
            <a:noFill/>
          </p:spPr>
          <p:txBody>
            <a:bodyPr wrap="square" rtlCol="0">
              <a:spAutoFit/>
            </a:bodyPr>
            <a:lstStyle/>
            <a:p>
              <a:r>
                <a:rPr lang="en-US" altLang="zh-CN" b="1" dirty="0"/>
                <a:t>49152</a:t>
              </a:r>
              <a:endParaRPr lang="zh-CN" altLang="en-US" b="1" dirty="0"/>
            </a:p>
          </p:txBody>
        </p:sp>
        <p:sp>
          <p:nvSpPr>
            <p:cNvPr id="12" name="矩形 11">
              <a:extLst>
                <a:ext uri="{FF2B5EF4-FFF2-40B4-BE49-F238E27FC236}">
                  <a16:creationId xmlns:a16="http://schemas.microsoft.com/office/drawing/2014/main" id="{4C55B3D4-CAAB-CC43-5D66-54844FE64D06}"/>
                </a:ext>
              </a:extLst>
            </p:cNvPr>
            <p:cNvSpPr/>
            <p:nvPr/>
          </p:nvSpPr>
          <p:spPr>
            <a:xfrm>
              <a:off x="9326882" y="5272307"/>
              <a:ext cx="2410098" cy="33420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DNS</a:t>
              </a:r>
              <a:r>
                <a:rPr lang="zh-CN" altLang="en-US" b="1" dirty="0"/>
                <a:t>查询请求报文</a:t>
              </a:r>
            </a:p>
          </p:txBody>
        </p:sp>
      </p:grpSp>
      <p:sp>
        <p:nvSpPr>
          <p:cNvPr id="32" name="email_159050">
            <a:extLst>
              <a:ext uri="{FF2B5EF4-FFF2-40B4-BE49-F238E27FC236}">
                <a16:creationId xmlns:a16="http://schemas.microsoft.com/office/drawing/2014/main" id="{D9942C64-07E2-D9E7-71FA-2B60A4FC9B59}"/>
              </a:ext>
            </a:extLst>
          </p:cNvPr>
          <p:cNvSpPr/>
          <p:nvPr/>
        </p:nvSpPr>
        <p:spPr>
          <a:xfrm>
            <a:off x="5953099" y="5239521"/>
            <a:ext cx="293911" cy="223712"/>
          </a:xfrm>
          <a:custGeom>
            <a:avLst/>
            <a:gdLst>
              <a:gd name="T0" fmla="*/ 5711 w 6523"/>
              <a:gd name="T1" fmla="*/ 4973 h 4973"/>
              <a:gd name="T2" fmla="*/ 6523 w 6523"/>
              <a:gd name="T3" fmla="*/ 4161 h 4973"/>
              <a:gd name="T4" fmla="*/ 6523 w 6523"/>
              <a:gd name="T5" fmla="*/ 812 h 4973"/>
              <a:gd name="T6" fmla="*/ 5711 w 6523"/>
              <a:gd name="T7" fmla="*/ 0 h 4973"/>
              <a:gd name="T8" fmla="*/ 812 w 6523"/>
              <a:gd name="T9" fmla="*/ 0 h 4973"/>
              <a:gd name="T10" fmla="*/ 0 w 6523"/>
              <a:gd name="T11" fmla="*/ 812 h 4973"/>
              <a:gd name="T12" fmla="*/ 0 w 6523"/>
              <a:gd name="T13" fmla="*/ 4160 h 4973"/>
              <a:gd name="T14" fmla="*/ 812 w 6523"/>
              <a:gd name="T15" fmla="*/ 4972 h 4973"/>
              <a:gd name="T16" fmla="*/ 5711 w 6523"/>
              <a:gd name="T17" fmla="*/ 4972 h 4973"/>
              <a:gd name="T18" fmla="*/ 5711 w 6523"/>
              <a:gd name="T19" fmla="*/ 4973 h 4973"/>
              <a:gd name="T20" fmla="*/ 831 w 6523"/>
              <a:gd name="T21" fmla="*/ 1130 h 4973"/>
              <a:gd name="T22" fmla="*/ 808 w 6523"/>
              <a:gd name="T23" fmla="*/ 849 h 4973"/>
              <a:gd name="T24" fmla="*/ 1089 w 6523"/>
              <a:gd name="T25" fmla="*/ 826 h 4973"/>
              <a:gd name="T26" fmla="*/ 3261 w 6523"/>
              <a:gd name="T27" fmla="*/ 2669 h 4973"/>
              <a:gd name="T28" fmla="*/ 5435 w 6523"/>
              <a:gd name="T29" fmla="*/ 825 h 4973"/>
              <a:gd name="T30" fmla="*/ 5716 w 6523"/>
              <a:gd name="T31" fmla="*/ 848 h 4973"/>
              <a:gd name="T32" fmla="*/ 5693 w 6523"/>
              <a:gd name="T33" fmla="*/ 1129 h 4973"/>
              <a:gd name="T34" fmla="*/ 4143 w 6523"/>
              <a:gd name="T35" fmla="*/ 2446 h 4973"/>
              <a:gd name="T36" fmla="*/ 5701 w 6523"/>
              <a:gd name="T37" fmla="*/ 3913 h 4973"/>
              <a:gd name="T38" fmla="*/ 5709 w 6523"/>
              <a:gd name="T39" fmla="*/ 4196 h 4973"/>
              <a:gd name="T40" fmla="*/ 5564 w 6523"/>
              <a:gd name="T41" fmla="*/ 4258 h 4973"/>
              <a:gd name="T42" fmla="*/ 5427 w 6523"/>
              <a:gd name="T43" fmla="*/ 4204 h 4973"/>
              <a:gd name="T44" fmla="*/ 3836 w 6523"/>
              <a:gd name="T45" fmla="*/ 2708 h 4973"/>
              <a:gd name="T46" fmla="*/ 3392 w 6523"/>
              <a:gd name="T47" fmla="*/ 3085 h 4973"/>
              <a:gd name="T48" fmla="*/ 3263 w 6523"/>
              <a:gd name="T49" fmla="*/ 3133 h 4973"/>
              <a:gd name="T50" fmla="*/ 3133 w 6523"/>
              <a:gd name="T51" fmla="*/ 3085 h 4973"/>
              <a:gd name="T52" fmla="*/ 2688 w 6523"/>
              <a:gd name="T53" fmla="*/ 2708 h 4973"/>
              <a:gd name="T54" fmla="*/ 1097 w 6523"/>
              <a:gd name="T55" fmla="*/ 4205 h 4973"/>
              <a:gd name="T56" fmla="*/ 960 w 6523"/>
              <a:gd name="T57" fmla="*/ 4260 h 4973"/>
              <a:gd name="T58" fmla="*/ 815 w 6523"/>
              <a:gd name="T59" fmla="*/ 4197 h 4973"/>
              <a:gd name="T60" fmla="*/ 823 w 6523"/>
              <a:gd name="T61" fmla="*/ 3914 h 4973"/>
              <a:gd name="T62" fmla="*/ 2381 w 6523"/>
              <a:gd name="T63" fmla="*/ 2446 h 4973"/>
              <a:gd name="T64" fmla="*/ 831 w 6523"/>
              <a:gd name="T65" fmla="*/ 1130 h 4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3" h="4973">
                <a:moveTo>
                  <a:pt x="5711" y="4973"/>
                </a:moveTo>
                <a:cubicBezTo>
                  <a:pt x="6159" y="4973"/>
                  <a:pt x="6523" y="4609"/>
                  <a:pt x="6523" y="4161"/>
                </a:cubicBezTo>
                <a:lnTo>
                  <a:pt x="6523" y="812"/>
                </a:lnTo>
                <a:cubicBezTo>
                  <a:pt x="6523" y="364"/>
                  <a:pt x="6159" y="0"/>
                  <a:pt x="5711" y="0"/>
                </a:cubicBezTo>
                <a:lnTo>
                  <a:pt x="812" y="0"/>
                </a:lnTo>
                <a:cubicBezTo>
                  <a:pt x="364" y="0"/>
                  <a:pt x="0" y="364"/>
                  <a:pt x="0" y="812"/>
                </a:cubicBezTo>
                <a:lnTo>
                  <a:pt x="0" y="4160"/>
                </a:lnTo>
                <a:cubicBezTo>
                  <a:pt x="0" y="4608"/>
                  <a:pt x="364" y="4972"/>
                  <a:pt x="812" y="4972"/>
                </a:cubicBezTo>
                <a:lnTo>
                  <a:pt x="5711" y="4972"/>
                </a:lnTo>
                <a:lnTo>
                  <a:pt x="5711" y="4973"/>
                </a:lnTo>
                <a:close/>
                <a:moveTo>
                  <a:pt x="831" y="1130"/>
                </a:moveTo>
                <a:cubicBezTo>
                  <a:pt x="747" y="1058"/>
                  <a:pt x="736" y="933"/>
                  <a:pt x="808" y="849"/>
                </a:cubicBezTo>
                <a:cubicBezTo>
                  <a:pt x="880" y="765"/>
                  <a:pt x="1005" y="754"/>
                  <a:pt x="1089" y="826"/>
                </a:cubicBezTo>
                <a:lnTo>
                  <a:pt x="3261" y="2669"/>
                </a:lnTo>
                <a:lnTo>
                  <a:pt x="5435" y="825"/>
                </a:lnTo>
                <a:cubicBezTo>
                  <a:pt x="5519" y="753"/>
                  <a:pt x="5645" y="764"/>
                  <a:pt x="5716" y="848"/>
                </a:cubicBezTo>
                <a:cubicBezTo>
                  <a:pt x="5788" y="932"/>
                  <a:pt x="5777" y="1058"/>
                  <a:pt x="5693" y="1129"/>
                </a:cubicBezTo>
                <a:lnTo>
                  <a:pt x="4143" y="2446"/>
                </a:lnTo>
                <a:lnTo>
                  <a:pt x="5701" y="3913"/>
                </a:lnTo>
                <a:cubicBezTo>
                  <a:pt x="5781" y="3989"/>
                  <a:pt x="5785" y="4116"/>
                  <a:pt x="5709" y="4196"/>
                </a:cubicBezTo>
                <a:cubicBezTo>
                  <a:pt x="5669" y="4237"/>
                  <a:pt x="5617" y="4258"/>
                  <a:pt x="5564" y="4258"/>
                </a:cubicBezTo>
                <a:cubicBezTo>
                  <a:pt x="5515" y="4258"/>
                  <a:pt x="5465" y="4240"/>
                  <a:pt x="5427" y="4204"/>
                </a:cubicBezTo>
                <a:lnTo>
                  <a:pt x="3836" y="2708"/>
                </a:lnTo>
                <a:lnTo>
                  <a:pt x="3392" y="3085"/>
                </a:lnTo>
                <a:cubicBezTo>
                  <a:pt x="3355" y="3117"/>
                  <a:pt x="3308" y="3133"/>
                  <a:pt x="3263" y="3133"/>
                </a:cubicBezTo>
                <a:cubicBezTo>
                  <a:pt x="3216" y="3133"/>
                  <a:pt x="3171" y="3117"/>
                  <a:pt x="3133" y="3085"/>
                </a:cubicBezTo>
                <a:lnTo>
                  <a:pt x="2688" y="2708"/>
                </a:lnTo>
                <a:lnTo>
                  <a:pt x="1097" y="4205"/>
                </a:lnTo>
                <a:cubicBezTo>
                  <a:pt x="1059" y="4241"/>
                  <a:pt x="1009" y="4260"/>
                  <a:pt x="960" y="4260"/>
                </a:cubicBezTo>
                <a:cubicBezTo>
                  <a:pt x="907" y="4260"/>
                  <a:pt x="853" y="4238"/>
                  <a:pt x="815" y="4197"/>
                </a:cubicBezTo>
                <a:cubicBezTo>
                  <a:pt x="739" y="4117"/>
                  <a:pt x="743" y="3990"/>
                  <a:pt x="823" y="3914"/>
                </a:cubicBezTo>
                <a:lnTo>
                  <a:pt x="2381" y="2446"/>
                </a:lnTo>
                <a:lnTo>
                  <a:pt x="831" y="1130"/>
                </a:lnTo>
                <a:close/>
              </a:path>
            </a:pathLst>
          </a:cu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组合 10">
            <a:extLst>
              <a:ext uri="{FF2B5EF4-FFF2-40B4-BE49-F238E27FC236}">
                <a16:creationId xmlns:a16="http://schemas.microsoft.com/office/drawing/2014/main" id="{09CDC076-AB3A-74CB-DABE-2D432702E8C3}"/>
              </a:ext>
            </a:extLst>
          </p:cNvPr>
          <p:cNvGrpSpPr/>
          <p:nvPr/>
        </p:nvGrpSpPr>
        <p:grpSpPr>
          <a:xfrm>
            <a:off x="304800" y="749300"/>
            <a:ext cx="6192344" cy="400110"/>
            <a:chOff x="424117" y="898245"/>
            <a:chExt cx="6192344" cy="400110"/>
          </a:xfrm>
        </p:grpSpPr>
        <p:sp>
          <p:nvSpPr>
            <p:cNvPr id="17" name="平行四边形 16">
              <a:extLst>
                <a:ext uri="{FF2B5EF4-FFF2-40B4-BE49-F238E27FC236}">
                  <a16:creationId xmlns:a16="http://schemas.microsoft.com/office/drawing/2014/main" id="{7D8B9E2F-D829-03F1-7479-970EB669F601}"/>
                </a:ext>
              </a:extLst>
            </p:cNvPr>
            <p:cNvSpPr/>
            <p:nvPr/>
          </p:nvSpPr>
          <p:spPr>
            <a:xfrm>
              <a:off x="424117" y="898245"/>
              <a:ext cx="67491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
          <p:nvSpPr>
            <p:cNvPr id="19" name="文本框 18">
              <a:extLst>
                <a:ext uri="{FF2B5EF4-FFF2-40B4-BE49-F238E27FC236}">
                  <a16:creationId xmlns:a16="http://schemas.microsoft.com/office/drawing/2014/main" id="{7C257002-45EE-7D03-D2A0-E7DD15A3B91B}"/>
                </a:ext>
              </a:extLst>
            </p:cNvPr>
            <p:cNvSpPr txBox="1"/>
            <p:nvPr/>
          </p:nvSpPr>
          <p:spPr>
            <a:xfrm>
              <a:off x="1099031" y="898245"/>
              <a:ext cx="5517430" cy="400110"/>
            </a:xfrm>
            <a:prstGeom prst="rect">
              <a:avLst/>
            </a:prstGeom>
            <a:noFill/>
          </p:spPr>
          <p:txBody>
            <a:bodyPr wrap="square" rtlCol="0">
              <a:spAutoFit/>
            </a:bodyPr>
            <a:lstStyle/>
            <a:p>
              <a:r>
                <a:rPr lang="zh-CN" altLang="en-US" sz="2000" b="1" dirty="0"/>
                <a:t>运输层端口号应用举例</a:t>
              </a:r>
            </a:p>
          </p:txBody>
        </p:sp>
      </p:grpSp>
    </p:spTree>
    <p:custDataLst>
      <p:tags r:id="rId1"/>
    </p:custDataLst>
    <p:extLst>
      <p:ext uri="{BB962C8B-B14F-4D97-AF65-F5344CB8AC3E}">
        <p14:creationId xmlns:p14="http://schemas.microsoft.com/office/powerpoint/2010/main" val="226624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8" fill="hold" nodeType="with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ppt_w*1.125000"/>
                                          </p:val>
                                        </p:tav>
                                      </p:tavLst>
                                    </p:anim>
                                    <p:animEffect transition="out" filter="wipe(left)">
                                      <p:cBhvr>
                                        <p:cTn id="7" dur="500"/>
                                        <p:tgtEl>
                                          <p:spTgt spid="6"/>
                                        </p:tgtEl>
                                      </p:cBhvr>
                                    </p:animEffect>
                                    <p:set>
                                      <p:cBhvr>
                                        <p:cTn id="8" dur="1" fill="hold">
                                          <p:stCondLst>
                                            <p:cond delay="499"/>
                                          </p:stCondLst>
                                        </p:cTn>
                                        <p:tgtEl>
                                          <p:spTgt spid="6"/>
                                        </p:tgtEl>
                                        <p:attrNameLst>
                                          <p:attrName>style.visibility</p:attrName>
                                        </p:attrNameLst>
                                      </p:cBhvr>
                                      <p:to>
                                        <p:strVal val="hidden"/>
                                      </p:to>
                                    </p:set>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500" fill="hold"/>
                                        <p:tgtEl>
                                          <p:spTgt spid="32"/>
                                        </p:tgtEl>
                                        <p:attrNameLst>
                                          <p:attrName>ppt_w</p:attrName>
                                        </p:attrNameLst>
                                      </p:cBhvr>
                                      <p:tavLst>
                                        <p:tav tm="0">
                                          <p:val>
                                            <p:fltVal val="0"/>
                                          </p:val>
                                        </p:tav>
                                        <p:tav tm="100000">
                                          <p:val>
                                            <p:strVal val="#ppt_w"/>
                                          </p:val>
                                        </p:tav>
                                      </p:tavLst>
                                    </p:anim>
                                    <p:anim calcmode="lin" valueType="num">
                                      <p:cBhvr>
                                        <p:cTn id="13" dur="500" fill="hold"/>
                                        <p:tgtEl>
                                          <p:spTgt spid="32"/>
                                        </p:tgtEl>
                                        <p:attrNameLst>
                                          <p:attrName>ppt_h</p:attrName>
                                        </p:attrNameLst>
                                      </p:cBhvr>
                                      <p:tavLst>
                                        <p:tav tm="0">
                                          <p:val>
                                            <p:fltVal val="0"/>
                                          </p:val>
                                        </p:tav>
                                        <p:tav tm="100000">
                                          <p:val>
                                            <p:strVal val="#ppt_h"/>
                                          </p:val>
                                        </p:tav>
                                      </p:tavLst>
                                    </p:anim>
                                    <p:animEffect transition="in" filter="fade">
                                      <p:cBhvr>
                                        <p:cTn id="14" dur="500"/>
                                        <p:tgtEl>
                                          <p:spTgt spid="32"/>
                                        </p:tgtEl>
                                      </p:cBhvr>
                                    </p:animEffect>
                                  </p:childTnLst>
                                </p:cTn>
                              </p:par>
                            </p:childTnLst>
                          </p:cTn>
                        </p:par>
                        <p:par>
                          <p:cTn id="15" fill="hold">
                            <p:stCondLst>
                              <p:cond delay="1000"/>
                            </p:stCondLst>
                            <p:childTnLst>
                              <p:par>
                                <p:cTn id="16" presetID="0" presetClass="path" presetSubtype="0" accel="50000" decel="50000" fill="hold" grpId="1" nodeType="afterEffect">
                                  <p:stCondLst>
                                    <p:cond delay="0"/>
                                  </p:stCondLst>
                                  <p:childTnLst>
                                    <p:animMotion origin="layout" path="M 0.00013 0.00093 L 0.00013 -0.22291 L -0.09154 -0.4419 " pathEditMode="relative" ptsTypes="AAA">
                                      <p:cBhvr>
                                        <p:cTn id="17" dur="2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p>
          </p:txBody>
        </p:sp>
      </p:grpSp>
      <p:grpSp>
        <p:nvGrpSpPr>
          <p:cNvPr id="24" name="组合 23">
            <a:extLst>
              <a:ext uri="{FF2B5EF4-FFF2-40B4-BE49-F238E27FC236}">
                <a16:creationId xmlns:a16="http://schemas.microsoft.com/office/drawing/2014/main" id="{8E413BE5-AC75-4A85-0E19-5C76D294075C}"/>
              </a:ext>
            </a:extLst>
          </p:cNvPr>
          <p:cNvGrpSpPr/>
          <p:nvPr/>
        </p:nvGrpSpPr>
        <p:grpSpPr>
          <a:xfrm>
            <a:off x="4169047" y="759160"/>
            <a:ext cx="6451417" cy="400110"/>
            <a:chOff x="4169047" y="759160"/>
            <a:chExt cx="6451417" cy="400110"/>
          </a:xfrm>
        </p:grpSpPr>
        <p:sp>
          <p:nvSpPr>
            <p:cNvPr id="13" name="矩形 12">
              <a:extLst>
                <a:ext uri="{FF2B5EF4-FFF2-40B4-BE49-F238E27FC236}">
                  <a16:creationId xmlns:a16="http://schemas.microsoft.com/office/drawing/2014/main" id="{2932D3D4-4E5A-C872-0BCC-65A285BAE497}"/>
                </a:ext>
              </a:extLst>
            </p:cNvPr>
            <p:cNvSpPr/>
            <p:nvPr/>
          </p:nvSpPr>
          <p:spPr>
            <a:xfrm>
              <a:off x="4169047" y="759160"/>
              <a:ext cx="1392283" cy="400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b="1" dirty="0"/>
                <a:t>慢开始</a:t>
              </a:r>
              <a:endParaRPr lang="en-US" altLang="zh-CN" sz="2000" b="1" dirty="0"/>
            </a:p>
          </p:txBody>
        </p:sp>
        <p:sp>
          <p:nvSpPr>
            <p:cNvPr id="14" name="矩形 13">
              <a:extLst>
                <a:ext uri="{FF2B5EF4-FFF2-40B4-BE49-F238E27FC236}">
                  <a16:creationId xmlns:a16="http://schemas.microsoft.com/office/drawing/2014/main" id="{88BCCA0A-3960-BF7B-6EE4-5834FFFA55B5}"/>
                </a:ext>
              </a:extLst>
            </p:cNvPr>
            <p:cNvSpPr/>
            <p:nvPr/>
          </p:nvSpPr>
          <p:spPr>
            <a:xfrm>
              <a:off x="5855425" y="759160"/>
              <a:ext cx="1392283"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000" b="1" dirty="0"/>
                <a:t>拥塞避免</a:t>
              </a:r>
              <a:endParaRPr lang="en-US" altLang="zh-CN" sz="2000" b="1" dirty="0"/>
            </a:p>
          </p:txBody>
        </p:sp>
        <p:sp>
          <p:nvSpPr>
            <p:cNvPr id="15" name="矩形 14">
              <a:extLst>
                <a:ext uri="{FF2B5EF4-FFF2-40B4-BE49-F238E27FC236}">
                  <a16:creationId xmlns:a16="http://schemas.microsoft.com/office/drawing/2014/main" id="{DA380B28-92D3-F0A1-25EB-EBD38A705D65}"/>
                </a:ext>
              </a:extLst>
            </p:cNvPr>
            <p:cNvSpPr/>
            <p:nvPr/>
          </p:nvSpPr>
          <p:spPr>
            <a:xfrm>
              <a:off x="7541803" y="759160"/>
              <a:ext cx="1392283" cy="4001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b="1" dirty="0"/>
                <a:t>快重传</a:t>
              </a:r>
              <a:endParaRPr lang="en-US" altLang="zh-CN" sz="2000" b="1" dirty="0"/>
            </a:p>
          </p:txBody>
        </p:sp>
        <p:sp>
          <p:nvSpPr>
            <p:cNvPr id="16" name="矩形 15">
              <a:extLst>
                <a:ext uri="{FF2B5EF4-FFF2-40B4-BE49-F238E27FC236}">
                  <a16:creationId xmlns:a16="http://schemas.microsoft.com/office/drawing/2014/main" id="{463597CB-E935-1390-567B-598786BD7689}"/>
                </a:ext>
              </a:extLst>
            </p:cNvPr>
            <p:cNvSpPr/>
            <p:nvPr/>
          </p:nvSpPr>
          <p:spPr>
            <a:xfrm>
              <a:off x="9228181" y="759160"/>
              <a:ext cx="1392283"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b="1" dirty="0"/>
                <a:t>快恢复</a:t>
              </a:r>
              <a:endParaRPr lang="en-US" altLang="zh-CN" sz="2000" b="1" dirty="0"/>
            </a:p>
          </p:txBody>
        </p:sp>
      </p:grpSp>
      <p:pic>
        <p:nvPicPr>
          <p:cNvPr id="6" name="图片 5">
            <a:extLst>
              <a:ext uri="{FF2B5EF4-FFF2-40B4-BE49-F238E27FC236}">
                <a16:creationId xmlns:a16="http://schemas.microsoft.com/office/drawing/2014/main" id="{36A6D550-8F13-A649-52DE-6712B09D250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200959" y="1289067"/>
            <a:ext cx="7790082" cy="5149832"/>
          </a:xfrm>
          <a:prstGeom prst="rect">
            <a:avLst/>
          </a:prstGeom>
        </p:spPr>
      </p:pic>
    </p:spTree>
    <p:custDataLst>
      <p:tags r:id="rId1"/>
    </p:custDataLst>
    <p:extLst>
      <p:ext uri="{BB962C8B-B14F-4D97-AF65-F5344CB8AC3E}">
        <p14:creationId xmlns:p14="http://schemas.microsoft.com/office/powerpoint/2010/main" val="253784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p>
          </p:txBody>
        </p:sp>
      </p:grpSp>
      <p:grpSp>
        <p:nvGrpSpPr>
          <p:cNvPr id="24" name="组合 23">
            <a:extLst>
              <a:ext uri="{FF2B5EF4-FFF2-40B4-BE49-F238E27FC236}">
                <a16:creationId xmlns:a16="http://schemas.microsoft.com/office/drawing/2014/main" id="{8E413BE5-AC75-4A85-0E19-5C76D294075C}"/>
              </a:ext>
            </a:extLst>
          </p:cNvPr>
          <p:cNvGrpSpPr/>
          <p:nvPr/>
        </p:nvGrpSpPr>
        <p:grpSpPr>
          <a:xfrm>
            <a:off x="4169047" y="759160"/>
            <a:ext cx="6451417" cy="400110"/>
            <a:chOff x="4169047" y="759160"/>
            <a:chExt cx="6451417" cy="400110"/>
          </a:xfrm>
        </p:grpSpPr>
        <p:sp>
          <p:nvSpPr>
            <p:cNvPr id="13" name="矩形 12">
              <a:extLst>
                <a:ext uri="{FF2B5EF4-FFF2-40B4-BE49-F238E27FC236}">
                  <a16:creationId xmlns:a16="http://schemas.microsoft.com/office/drawing/2014/main" id="{2932D3D4-4E5A-C872-0BCC-65A285BAE497}"/>
                </a:ext>
              </a:extLst>
            </p:cNvPr>
            <p:cNvSpPr/>
            <p:nvPr/>
          </p:nvSpPr>
          <p:spPr>
            <a:xfrm>
              <a:off x="4169047" y="759160"/>
              <a:ext cx="1392283" cy="400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b="1" dirty="0"/>
                <a:t>慢开始</a:t>
              </a:r>
              <a:endParaRPr lang="en-US" altLang="zh-CN" sz="2000" b="1" dirty="0"/>
            </a:p>
          </p:txBody>
        </p:sp>
        <p:sp>
          <p:nvSpPr>
            <p:cNvPr id="14" name="矩形 13">
              <a:extLst>
                <a:ext uri="{FF2B5EF4-FFF2-40B4-BE49-F238E27FC236}">
                  <a16:creationId xmlns:a16="http://schemas.microsoft.com/office/drawing/2014/main" id="{88BCCA0A-3960-BF7B-6EE4-5834FFFA55B5}"/>
                </a:ext>
              </a:extLst>
            </p:cNvPr>
            <p:cNvSpPr/>
            <p:nvPr/>
          </p:nvSpPr>
          <p:spPr>
            <a:xfrm>
              <a:off x="5855425" y="759160"/>
              <a:ext cx="1392283"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000" b="1" dirty="0"/>
                <a:t>拥塞避免</a:t>
              </a:r>
              <a:endParaRPr lang="en-US" altLang="zh-CN" sz="2000" b="1" dirty="0"/>
            </a:p>
          </p:txBody>
        </p:sp>
        <p:sp>
          <p:nvSpPr>
            <p:cNvPr id="15" name="矩形 14">
              <a:extLst>
                <a:ext uri="{FF2B5EF4-FFF2-40B4-BE49-F238E27FC236}">
                  <a16:creationId xmlns:a16="http://schemas.microsoft.com/office/drawing/2014/main" id="{DA380B28-92D3-F0A1-25EB-EBD38A705D65}"/>
                </a:ext>
              </a:extLst>
            </p:cNvPr>
            <p:cNvSpPr/>
            <p:nvPr/>
          </p:nvSpPr>
          <p:spPr>
            <a:xfrm>
              <a:off x="7541803" y="759160"/>
              <a:ext cx="1392283" cy="4001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b="1" dirty="0"/>
                <a:t>快重传</a:t>
              </a:r>
              <a:endParaRPr lang="en-US" altLang="zh-CN" sz="2000" b="1" dirty="0"/>
            </a:p>
          </p:txBody>
        </p:sp>
        <p:sp>
          <p:nvSpPr>
            <p:cNvPr id="16" name="矩形 15">
              <a:extLst>
                <a:ext uri="{FF2B5EF4-FFF2-40B4-BE49-F238E27FC236}">
                  <a16:creationId xmlns:a16="http://schemas.microsoft.com/office/drawing/2014/main" id="{463597CB-E935-1390-567B-598786BD7689}"/>
                </a:ext>
              </a:extLst>
            </p:cNvPr>
            <p:cNvSpPr/>
            <p:nvPr/>
          </p:nvSpPr>
          <p:spPr>
            <a:xfrm>
              <a:off x="9228181" y="759160"/>
              <a:ext cx="1392283"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b="1" dirty="0"/>
                <a:t>快恢复</a:t>
              </a:r>
              <a:endParaRPr lang="en-US" altLang="zh-CN" sz="2000" b="1" dirty="0"/>
            </a:p>
          </p:txBody>
        </p:sp>
      </p:grpSp>
      <p:pic>
        <p:nvPicPr>
          <p:cNvPr id="6" name="图片 5">
            <a:extLst>
              <a:ext uri="{FF2B5EF4-FFF2-40B4-BE49-F238E27FC236}">
                <a16:creationId xmlns:a16="http://schemas.microsoft.com/office/drawing/2014/main" id="{36A6D550-8F13-A649-52DE-6712B09D250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200959" y="1289067"/>
            <a:ext cx="7790082" cy="5149832"/>
          </a:xfrm>
          <a:prstGeom prst="rect">
            <a:avLst/>
          </a:prstGeom>
        </p:spPr>
      </p:pic>
      <p:sp>
        <p:nvSpPr>
          <p:cNvPr id="5" name="矩形 4">
            <a:extLst>
              <a:ext uri="{FF2B5EF4-FFF2-40B4-BE49-F238E27FC236}">
                <a16:creationId xmlns:a16="http://schemas.microsoft.com/office/drawing/2014/main" id="{931E387E-C766-A7BC-2697-B5BF52D1947F}"/>
              </a:ext>
            </a:extLst>
          </p:cNvPr>
          <p:cNvSpPr/>
          <p:nvPr/>
        </p:nvSpPr>
        <p:spPr>
          <a:xfrm>
            <a:off x="5304817" y="3307405"/>
            <a:ext cx="1556426" cy="239948"/>
          </a:xfrm>
          <a:prstGeom prst="rect">
            <a:avLst/>
          </a:prstGeom>
          <a:no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81F655F-9747-8512-A6B2-0902C2F9C8AF}"/>
              </a:ext>
            </a:extLst>
          </p:cNvPr>
          <p:cNvSpPr/>
          <p:nvPr/>
        </p:nvSpPr>
        <p:spPr>
          <a:xfrm>
            <a:off x="4653852" y="2475209"/>
            <a:ext cx="303502" cy="895008"/>
          </a:xfrm>
          <a:prstGeom prst="rect">
            <a:avLst/>
          </a:prstGeom>
          <a:no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2496FFA3-6328-7CFB-46A8-50A2460F8533}"/>
              </a:ext>
            </a:extLst>
          </p:cNvPr>
          <p:cNvSpPr/>
          <p:nvPr/>
        </p:nvSpPr>
        <p:spPr>
          <a:xfrm>
            <a:off x="7151914" y="2412396"/>
            <a:ext cx="389889" cy="1081917"/>
          </a:xfrm>
          <a:prstGeom prst="rect">
            <a:avLst/>
          </a:prstGeom>
          <a:no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12694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0"/>
                                  </p:stCondLst>
                                  <p:childTnLst>
                                    <p:anim calcmode="discrete" valueType="str">
                                      <p:cBhvr>
                                        <p:cTn id="9" dur="500" fill="hold"/>
                                        <p:tgtEl>
                                          <p:spTgt spid="5"/>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xit" presetSubtype="0" fill="hold" grpId="2" nodeType="after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0"/>
                            </p:stCondLst>
                            <p:childTnLst>
                              <p:par>
                                <p:cTn id="18" presetID="35" presetClass="emph" presetSubtype="0" repeatCount="3000" fill="hold" grpId="1" nodeType="afterEffect">
                                  <p:stCondLst>
                                    <p:cond delay="0"/>
                                  </p:stCondLst>
                                  <p:childTnLst>
                                    <p:anim calcmode="discrete" valueType="str">
                                      <p:cBhvr>
                                        <p:cTn id="19" dur="500" fill="hold"/>
                                        <p:tgtEl>
                                          <p:spTgt spid="7"/>
                                        </p:tgtEl>
                                        <p:attrNameLst>
                                          <p:attrName>style.visibility</p:attrName>
                                        </p:attrNameLst>
                                      </p:cBhvr>
                                      <p:tavLst>
                                        <p:tav tm="0">
                                          <p:val>
                                            <p:strVal val="hidden"/>
                                          </p:val>
                                        </p:tav>
                                        <p:tav tm="50000">
                                          <p:val>
                                            <p:strVal val="visible"/>
                                          </p:val>
                                        </p:tav>
                                      </p:tavLst>
                                    </p:anim>
                                  </p:childTnLst>
                                </p:cTn>
                              </p:par>
                            </p:childTnLst>
                          </p:cTn>
                        </p:par>
                        <p:par>
                          <p:cTn id="20" fill="hold">
                            <p:stCondLst>
                              <p:cond delay="1500"/>
                            </p:stCondLst>
                            <p:childTnLst>
                              <p:par>
                                <p:cTn id="21" presetID="1" presetClass="exit" presetSubtype="0" fill="hold" grpId="2"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par>
                          <p:cTn id="27" fill="hold">
                            <p:stCondLst>
                              <p:cond delay="0"/>
                            </p:stCondLst>
                            <p:childTnLst>
                              <p:par>
                                <p:cTn id="28" presetID="35" presetClass="emph" presetSubtype="0" repeatCount="3000" fill="hold" grpId="1" nodeType="afterEffect">
                                  <p:stCondLst>
                                    <p:cond delay="0"/>
                                  </p:stCondLst>
                                  <p:childTnLst>
                                    <p:anim calcmode="discrete" valueType="str">
                                      <p:cBhvr>
                                        <p:cTn id="29" dur="500" fill="hold"/>
                                        <p:tgtEl>
                                          <p:spTgt spid="8"/>
                                        </p:tgtEl>
                                        <p:attrNameLst>
                                          <p:attrName>style.visibility</p:attrName>
                                        </p:attrNameLst>
                                      </p:cBhvr>
                                      <p:tavLst>
                                        <p:tav tm="0">
                                          <p:val>
                                            <p:strVal val="hidden"/>
                                          </p:val>
                                        </p:tav>
                                        <p:tav tm="50000">
                                          <p:val>
                                            <p:strVal val="visible"/>
                                          </p:val>
                                        </p:tav>
                                      </p:tavLst>
                                    </p:anim>
                                  </p:childTnLst>
                                </p:cTn>
                              </p:par>
                            </p:childTnLst>
                          </p:cTn>
                        </p:par>
                        <p:par>
                          <p:cTn id="30" fill="hold">
                            <p:stCondLst>
                              <p:cond delay="1500"/>
                            </p:stCondLst>
                            <p:childTnLst>
                              <p:par>
                                <p:cTn id="31" presetID="1" presetClass="exit" presetSubtype="0" fill="hold" grpId="2" nodeType="afterEffect">
                                  <p:stCondLst>
                                    <p:cond delay="0"/>
                                  </p:stCondLst>
                                  <p:childTnLst>
                                    <p:set>
                                      <p:cBhvr>
                                        <p:cTn id="3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7" grpId="0" animBg="1"/>
      <p:bldP spid="7" grpId="1" animBg="1"/>
      <p:bldP spid="7" grpId="2" animBg="1"/>
      <p:bldP spid="8" grpId="0" animBg="1"/>
      <p:bldP spid="8" grpId="1" animBg="1"/>
      <p:bldP spid="8" grpId="2"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F1E8988D-3B3F-C59F-948C-785FFDA0249D}"/>
              </a:ext>
            </a:extLst>
          </p:cNvPr>
          <p:cNvSpPr txBox="1"/>
          <p:nvPr/>
        </p:nvSpPr>
        <p:spPr>
          <a:xfrm>
            <a:off x="9495774" y="3919195"/>
            <a:ext cx="2006072" cy="369332"/>
          </a:xfrm>
          <a:prstGeom prst="rect">
            <a:avLst/>
          </a:prstGeom>
          <a:noFill/>
        </p:spPr>
        <p:txBody>
          <a:bodyPr wrap="square" rtlCol="0">
            <a:spAutoFit/>
          </a:bodyPr>
          <a:lstStyle/>
          <a:p>
            <a:r>
              <a:rPr lang="en-US" altLang="zh-CN" b="1" dirty="0">
                <a:solidFill>
                  <a:schemeClr val="accent3"/>
                </a:solidFill>
              </a:rPr>
              <a:t>cwnd = 1 + 1 = 2</a:t>
            </a:r>
            <a:endParaRPr lang="zh-CN" altLang="en-US" b="1" dirty="0">
              <a:solidFill>
                <a:schemeClr val="accent3"/>
              </a:solidFill>
            </a:endParaRPr>
          </a:p>
        </p:txBody>
      </p:sp>
      <p:sp>
        <p:nvSpPr>
          <p:cNvPr id="34" name="文本框 33">
            <a:extLst>
              <a:ext uri="{FF2B5EF4-FFF2-40B4-BE49-F238E27FC236}">
                <a16:creationId xmlns:a16="http://schemas.microsoft.com/office/drawing/2014/main" id="{A79DA743-A442-80C4-3B05-66EBDB40A366}"/>
              </a:ext>
            </a:extLst>
          </p:cNvPr>
          <p:cNvSpPr txBox="1"/>
          <p:nvPr/>
        </p:nvSpPr>
        <p:spPr>
          <a:xfrm>
            <a:off x="9495231" y="4404174"/>
            <a:ext cx="2058866" cy="369332"/>
          </a:xfrm>
          <a:prstGeom prst="rect">
            <a:avLst/>
          </a:prstGeom>
          <a:noFill/>
        </p:spPr>
        <p:txBody>
          <a:bodyPr wrap="square" rtlCol="0">
            <a:spAutoFit/>
          </a:bodyPr>
          <a:lstStyle/>
          <a:p>
            <a:r>
              <a:rPr lang="en-US" altLang="zh-CN" b="1" dirty="0">
                <a:solidFill>
                  <a:schemeClr val="accent3"/>
                </a:solidFill>
              </a:rPr>
              <a:t>cwnd = 2 + 2 = 4</a:t>
            </a:r>
            <a:endParaRPr lang="zh-CN" altLang="en-US" b="1" dirty="0">
              <a:solidFill>
                <a:schemeClr val="accent3"/>
              </a:solidFill>
            </a:endParaRPr>
          </a:p>
        </p:txBody>
      </p:sp>
      <p:sp>
        <p:nvSpPr>
          <p:cNvPr id="36" name="文本框 35">
            <a:extLst>
              <a:ext uri="{FF2B5EF4-FFF2-40B4-BE49-F238E27FC236}">
                <a16:creationId xmlns:a16="http://schemas.microsoft.com/office/drawing/2014/main" id="{377E5BD6-28CC-9B97-AD4F-244A35ECCFBB}"/>
              </a:ext>
            </a:extLst>
          </p:cNvPr>
          <p:cNvSpPr txBox="1"/>
          <p:nvPr/>
        </p:nvSpPr>
        <p:spPr>
          <a:xfrm>
            <a:off x="9495231" y="4902407"/>
            <a:ext cx="2006615" cy="369332"/>
          </a:xfrm>
          <a:prstGeom prst="rect">
            <a:avLst/>
          </a:prstGeom>
          <a:noFill/>
        </p:spPr>
        <p:txBody>
          <a:bodyPr wrap="square" rtlCol="0">
            <a:spAutoFit/>
          </a:bodyPr>
          <a:lstStyle/>
          <a:p>
            <a:r>
              <a:rPr lang="en-US" altLang="zh-CN" b="1" dirty="0">
                <a:solidFill>
                  <a:schemeClr val="accent3"/>
                </a:solidFill>
              </a:rPr>
              <a:t>cwnd = 4 + 4 = 8</a:t>
            </a:r>
            <a:endParaRPr lang="zh-CN" altLang="en-US" b="1" dirty="0">
              <a:solidFill>
                <a:schemeClr val="accent3"/>
              </a:solidFill>
            </a:endParaRPr>
          </a:p>
        </p:txBody>
      </p:sp>
      <p:sp>
        <p:nvSpPr>
          <p:cNvPr id="22" name="矩形 21">
            <a:extLst>
              <a:ext uri="{FF2B5EF4-FFF2-40B4-BE49-F238E27FC236}">
                <a16:creationId xmlns:a16="http://schemas.microsoft.com/office/drawing/2014/main" id="{CE2CC4F8-E179-61A3-49FC-53A358B6D2F3}"/>
              </a:ext>
            </a:extLst>
          </p:cNvPr>
          <p:cNvSpPr/>
          <p:nvPr/>
        </p:nvSpPr>
        <p:spPr>
          <a:xfrm>
            <a:off x="421276" y="4312044"/>
            <a:ext cx="1276895" cy="49508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p>
          </p:txBody>
        </p:sp>
      </p:grpSp>
      <p:grpSp>
        <p:nvGrpSpPr>
          <p:cNvPr id="18" name="组合 17">
            <a:extLst>
              <a:ext uri="{FF2B5EF4-FFF2-40B4-BE49-F238E27FC236}">
                <a16:creationId xmlns:a16="http://schemas.microsoft.com/office/drawing/2014/main" id="{199AD615-1F28-6354-EDE7-A713D0DE98E5}"/>
              </a:ext>
            </a:extLst>
          </p:cNvPr>
          <p:cNvGrpSpPr/>
          <p:nvPr/>
        </p:nvGrpSpPr>
        <p:grpSpPr>
          <a:xfrm>
            <a:off x="888274" y="1149410"/>
            <a:ext cx="10998926" cy="1291980"/>
            <a:chOff x="888274" y="1149410"/>
            <a:chExt cx="10998926" cy="1291980"/>
          </a:xfrm>
        </p:grpSpPr>
        <p:sp>
          <p:nvSpPr>
            <p:cNvPr id="9" name="文本框 8">
              <a:extLst>
                <a:ext uri="{FF2B5EF4-FFF2-40B4-BE49-F238E27FC236}">
                  <a16:creationId xmlns:a16="http://schemas.microsoft.com/office/drawing/2014/main" id="{CFABCB5C-D3AF-09AC-4B69-CE224EB5E753}"/>
                </a:ext>
              </a:extLst>
            </p:cNvPr>
            <p:cNvSpPr txBox="1"/>
            <p:nvPr/>
          </p:nvSpPr>
          <p:spPr>
            <a:xfrm>
              <a:off x="888274" y="1149410"/>
              <a:ext cx="10998926" cy="923330"/>
            </a:xfrm>
            <a:prstGeom prst="rect">
              <a:avLst/>
            </a:prstGeom>
            <a:noFill/>
          </p:spPr>
          <p:txBody>
            <a:bodyPr wrap="square" rtlCol="0">
              <a:spAutoFit/>
            </a:bodyPr>
            <a:lstStyle/>
            <a:p>
              <a:r>
                <a:rPr lang="en-US" altLang="zh-CN" b="1" dirty="0"/>
                <a:t>【2009</a:t>
              </a:r>
              <a:r>
                <a:rPr lang="zh-CN" altLang="en-US" b="1" dirty="0"/>
                <a:t>年 题</a:t>
              </a:r>
              <a:r>
                <a:rPr lang="en-US" altLang="zh-CN" b="1" dirty="0"/>
                <a:t>39】</a:t>
              </a:r>
              <a:r>
                <a:rPr lang="zh-CN" altLang="en-US" b="1" dirty="0"/>
                <a:t>一个</a:t>
              </a:r>
              <a:r>
                <a:rPr lang="en-US" altLang="zh-CN" b="1" dirty="0"/>
                <a:t>TCP</a:t>
              </a:r>
              <a:r>
                <a:rPr lang="zh-CN" altLang="en-US" b="1" dirty="0"/>
                <a:t>连接总是以</a:t>
              </a:r>
              <a:r>
                <a:rPr lang="en-US" altLang="zh-CN" b="1" dirty="0"/>
                <a:t>1KB</a:t>
              </a:r>
              <a:r>
                <a:rPr lang="zh-CN" altLang="en-US" b="1" dirty="0"/>
                <a:t>的最大段长发送</a:t>
              </a:r>
              <a:r>
                <a:rPr lang="en-US" altLang="zh-CN" b="1" dirty="0"/>
                <a:t>TCP</a:t>
              </a:r>
              <a:r>
                <a:rPr lang="zh-CN" altLang="en-US" b="1" dirty="0"/>
                <a:t>段，发送方有足够多的数据要发送。当拥塞窗口</a:t>
              </a:r>
              <a:endParaRPr lang="en-US" altLang="zh-CN" b="1" dirty="0"/>
            </a:p>
            <a:p>
              <a:r>
                <a:rPr lang="en-US" altLang="zh-CN" b="1" dirty="0"/>
                <a:t>                              </a:t>
              </a:r>
              <a:r>
                <a:rPr lang="zh-CN" altLang="en-US" b="1" dirty="0"/>
                <a:t>为</a:t>
              </a:r>
              <a:r>
                <a:rPr lang="en-US" altLang="zh-CN" b="1" dirty="0"/>
                <a:t>16KB</a:t>
              </a:r>
              <a:r>
                <a:rPr lang="zh-CN" altLang="en-US" b="1" dirty="0"/>
                <a:t>时发生了超时，如果接下来的</a:t>
              </a:r>
              <a:r>
                <a:rPr lang="en-US" altLang="zh-CN" b="1" dirty="0"/>
                <a:t>4</a:t>
              </a:r>
              <a:r>
                <a:rPr lang="zh-CN" altLang="en-US" b="1" dirty="0"/>
                <a:t>个</a:t>
              </a:r>
              <a:r>
                <a:rPr lang="en-US" altLang="zh-CN" b="1" dirty="0"/>
                <a:t>RTT</a:t>
              </a:r>
              <a:r>
                <a:rPr lang="zh-CN" altLang="en-US" b="1" dirty="0"/>
                <a:t>（往返时间）时间内的</a:t>
              </a:r>
              <a:r>
                <a:rPr lang="en-US" altLang="zh-CN" b="1" dirty="0"/>
                <a:t>TCP</a:t>
              </a:r>
              <a:r>
                <a:rPr lang="zh-CN" altLang="en-US" b="1" dirty="0"/>
                <a:t>段的传输都是成功的，</a:t>
              </a:r>
              <a:endParaRPr lang="en-US" altLang="zh-CN" b="1" dirty="0"/>
            </a:p>
            <a:p>
              <a:r>
                <a:rPr lang="en-US" altLang="zh-CN" b="1" dirty="0"/>
                <a:t>                              </a:t>
              </a:r>
              <a:r>
                <a:rPr lang="zh-CN" altLang="en-US" b="1" dirty="0"/>
                <a:t>那么当第</a:t>
              </a:r>
              <a:r>
                <a:rPr lang="en-US" altLang="zh-CN" b="1" dirty="0"/>
                <a:t>4</a:t>
              </a:r>
              <a:r>
                <a:rPr lang="zh-CN" altLang="en-US" b="1" dirty="0"/>
                <a:t>个</a:t>
              </a:r>
              <a:r>
                <a:rPr lang="en-US" altLang="zh-CN" b="1" dirty="0"/>
                <a:t>RTT</a:t>
              </a:r>
              <a:r>
                <a:rPr lang="zh-CN" altLang="en-US" b="1" dirty="0"/>
                <a:t>时间内发送的所有</a:t>
              </a:r>
              <a:r>
                <a:rPr lang="en-US" altLang="zh-CN" b="1" dirty="0"/>
                <a:t>TCP</a:t>
              </a:r>
              <a:r>
                <a:rPr lang="zh-CN" altLang="en-US" b="1" dirty="0"/>
                <a:t>段都得到肯定应答时，拥塞窗口大小是（      ）。</a:t>
              </a:r>
            </a:p>
          </p:txBody>
        </p:sp>
        <p:sp>
          <p:nvSpPr>
            <p:cNvPr id="10" name="文本框 9">
              <a:extLst>
                <a:ext uri="{FF2B5EF4-FFF2-40B4-BE49-F238E27FC236}">
                  <a16:creationId xmlns:a16="http://schemas.microsoft.com/office/drawing/2014/main" id="{32D059B4-9F07-F0F1-C201-2F96767BF7FC}"/>
                </a:ext>
              </a:extLst>
            </p:cNvPr>
            <p:cNvSpPr txBox="1"/>
            <p:nvPr/>
          </p:nvSpPr>
          <p:spPr>
            <a:xfrm>
              <a:off x="2444931" y="2072058"/>
              <a:ext cx="820783" cy="369332"/>
            </a:xfrm>
            <a:prstGeom prst="rect">
              <a:avLst/>
            </a:prstGeom>
            <a:noFill/>
          </p:spPr>
          <p:txBody>
            <a:bodyPr wrap="square" rtlCol="0">
              <a:spAutoFit/>
            </a:bodyPr>
            <a:lstStyle/>
            <a:p>
              <a:r>
                <a:rPr lang="en-US" altLang="zh-CN" b="1" dirty="0"/>
                <a:t>A. 7KB</a:t>
              </a:r>
              <a:endParaRPr lang="zh-CN" altLang="en-US" b="1" dirty="0"/>
            </a:p>
          </p:txBody>
        </p:sp>
        <p:sp>
          <p:nvSpPr>
            <p:cNvPr id="11" name="文本框 10">
              <a:extLst>
                <a:ext uri="{FF2B5EF4-FFF2-40B4-BE49-F238E27FC236}">
                  <a16:creationId xmlns:a16="http://schemas.microsoft.com/office/drawing/2014/main" id="{516186B0-7447-C97C-1712-39B9C1CB8AF8}"/>
                </a:ext>
              </a:extLst>
            </p:cNvPr>
            <p:cNvSpPr txBox="1"/>
            <p:nvPr/>
          </p:nvSpPr>
          <p:spPr>
            <a:xfrm>
              <a:off x="4605746" y="2072058"/>
              <a:ext cx="820783" cy="369332"/>
            </a:xfrm>
            <a:prstGeom prst="rect">
              <a:avLst/>
            </a:prstGeom>
            <a:noFill/>
          </p:spPr>
          <p:txBody>
            <a:bodyPr wrap="square" rtlCol="0">
              <a:spAutoFit/>
            </a:bodyPr>
            <a:lstStyle/>
            <a:p>
              <a:r>
                <a:rPr lang="en-US" altLang="zh-CN" b="1" dirty="0"/>
                <a:t>B. 8KB</a:t>
              </a:r>
              <a:endParaRPr lang="zh-CN" altLang="en-US" b="1" dirty="0"/>
            </a:p>
          </p:txBody>
        </p:sp>
        <p:sp>
          <p:nvSpPr>
            <p:cNvPr id="12" name="文本框 11">
              <a:extLst>
                <a:ext uri="{FF2B5EF4-FFF2-40B4-BE49-F238E27FC236}">
                  <a16:creationId xmlns:a16="http://schemas.microsoft.com/office/drawing/2014/main" id="{05265875-5581-1C3D-3998-3C5C134EA69E}"/>
                </a:ext>
              </a:extLst>
            </p:cNvPr>
            <p:cNvSpPr txBox="1"/>
            <p:nvPr/>
          </p:nvSpPr>
          <p:spPr>
            <a:xfrm>
              <a:off x="6766561" y="2072058"/>
              <a:ext cx="820783" cy="369332"/>
            </a:xfrm>
            <a:prstGeom prst="rect">
              <a:avLst/>
            </a:prstGeom>
            <a:noFill/>
          </p:spPr>
          <p:txBody>
            <a:bodyPr wrap="square" rtlCol="0">
              <a:spAutoFit/>
            </a:bodyPr>
            <a:lstStyle/>
            <a:p>
              <a:r>
                <a:rPr lang="en-US" altLang="zh-CN" b="1" dirty="0"/>
                <a:t>C. 9KB</a:t>
              </a:r>
              <a:endParaRPr lang="zh-CN" altLang="en-US" b="1" dirty="0"/>
            </a:p>
          </p:txBody>
        </p:sp>
        <p:sp>
          <p:nvSpPr>
            <p:cNvPr id="17" name="文本框 16">
              <a:extLst>
                <a:ext uri="{FF2B5EF4-FFF2-40B4-BE49-F238E27FC236}">
                  <a16:creationId xmlns:a16="http://schemas.microsoft.com/office/drawing/2014/main" id="{81A43C85-A406-425F-33A8-2127636AF3BE}"/>
                </a:ext>
              </a:extLst>
            </p:cNvPr>
            <p:cNvSpPr txBox="1"/>
            <p:nvPr/>
          </p:nvSpPr>
          <p:spPr>
            <a:xfrm>
              <a:off x="8927377" y="2072058"/>
              <a:ext cx="967738" cy="369332"/>
            </a:xfrm>
            <a:prstGeom prst="rect">
              <a:avLst/>
            </a:prstGeom>
            <a:noFill/>
          </p:spPr>
          <p:txBody>
            <a:bodyPr wrap="square" rtlCol="0">
              <a:spAutoFit/>
            </a:bodyPr>
            <a:lstStyle/>
            <a:p>
              <a:r>
                <a:rPr lang="en-US" altLang="zh-CN" b="1" dirty="0"/>
                <a:t>D. 16KB</a:t>
              </a:r>
              <a:endParaRPr lang="zh-CN" altLang="en-US" b="1" dirty="0"/>
            </a:p>
          </p:txBody>
        </p:sp>
      </p:grpSp>
      <p:sp>
        <p:nvSpPr>
          <p:cNvPr id="19" name="文本框 18">
            <a:extLst>
              <a:ext uri="{FF2B5EF4-FFF2-40B4-BE49-F238E27FC236}">
                <a16:creationId xmlns:a16="http://schemas.microsoft.com/office/drawing/2014/main" id="{595F1CDE-F38C-8EB4-28B3-15480186A5A5}"/>
              </a:ext>
            </a:extLst>
          </p:cNvPr>
          <p:cNvSpPr txBox="1"/>
          <p:nvPr/>
        </p:nvSpPr>
        <p:spPr>
          <a:xfrm>
            <a:off x="1088571" y="2472850"/>
            <a:ext cx="820783" cy="369332"/>
          </a:xfrm>
          <a:prstGeom prst="rect">
            <a:avLst/>
          </a:prstGeom>
          <a:noFill/>
        </p:spPr>
        <p:txBody>
          <a:bodyPr wrap="square" rtlCol="0">
            <a:spAutoFit/>
          </a:bodyPr>
          <a:lstStyle/>
          <a:p>
            <a:r>
              <a:rPr lang="zh-CN" altLang="en-US" b="1" dirty="0"/>
              <a:t>解析</a:t>
            </a:r>
          </a:p>
        </p:txBody>
      </p:sp>
      <p:sp>
        <p:nvSpPr>
          <p:cNvPr id="20" name="文本框 19">
            <a:extLst>
              <a:ext uri="{FF2B5EF4-FFF2-40B4-BE49-F238E27FC236}">
                <a16:creationId xmlns:a16="http://schemas.microsoft.com/office/drawing/2014/main" id="{8EB88FB9-80E4-3E74-AC7E-899968461011}"/>
              </a:ext>
            </a:extLst>
          </p:cNvPr>
          <p:cNvSpPr txBox="1"/>
          <p:nvPr/>
        </p:nvSpPr>
        <p:spPr>
          <a:xfrm>
            <a:off x="10450285" y="1643730"/>
            <a:ext cx="37229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C</a:t>
            </a:r>
            <a:endParaRPr lang="zh-CN" altLang="en-US" sz="2800" b="1" dirty="0">
              <a:solidFill>
                <a:schemeClr val="accent1">
                  <a:lumMod val="75000"/>
                </a:schemeClr>
              </a:solidFill>
              <a:latin typeface="Arial Black" panose="020B0A04020102020204" pitchFamily="34" charset="0"/>
            </a:endParaRPr>
          </a:p>
        </p:txBody>
      </p:sp>
      <p:pic>
        <p:nvPicPr>
          <p:cNvPr id="21" name="图片 20">
            <a:extLst>
              <a:ext uri="{FF2B5EF4-FFF2-40B4-BE49-F238E27FC236}">
                <a16:creationId xmlns:a16="http://schemas.microsoft.com/office/drawing/2014/main" id="{B50EE41B-6067-554A-8091-CF9636307F2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91752" y="2668514"/>
            <a:ext cx="5703413" cy="3770386"/>
          </a:xfrm>
          <a:prstGeom prst="rect">
            <a:avLst/>
          </a:prstGeom>
        </p:spPr>
      </p:pic>
      <p:grpSp>
        <p:nvGrpSpPr>
          <p:cNvPr id="29" name="组合 28">
            <a:extLst>
              <a:ext uri="{FF2B5EF4-FFF2-40B4-BE49-F238E27FC236}">
                <a16:creationId xmlns:a16="http://schemas.microsoft.com/office/drawing/2014/main" id="{2BF0B1CA-4E43-42B9-333E-1A0C39748DE5}"/>
              </a:ext>
            </a:extLst>
          </p:cNvPr>
          <p:cNvGrpSpPr/>
          <p:nvPr/>
        </p:nvGrpSpPr>
        <p:grpSpPr>
          <a:xfrm>
            <a:off x="6287590" y="2412703"/>
            <a:ext cx="4794778" cy="1121250"/>
            <a:chOff x="6490063" y="2412703"/>
            <a:chExt cx="4794778" cy="1121250"/>
          </a:xfrm>
        </p:grpSpPr>
        <p:sp>
          <p:nvSpPr>
            <p:cNvPr id="23" name="文本框 22">
              <a:extLst>
                <a:ext uri="{FF2B5EF4-FFF2-40B4-BE49-F238E27FC236}">
                  <a16:creationId xmlns:a16="http://schemas.microsoft.com/office/drawing/2014/main" id="{86EED184-AB2C-AC4A-FF78-04B1A4295CBA}"/>
                </a:ext>
              </a:extLst>
            </p:cNvPr>
            <p:cNvSpPr txBox="1"/>
            <p:nvPr/>
          </p:nvSpPr>
          <p:spPr>
            <a:xfrm>
              <a:off x="9083040" y="2412703"/>
              <a:ext cx="2201801" cy="369332"/>
            </a:xfrm>
            <a:prstGeom prst="rect">
              <a:avLst/>
            </a:prstGeom>
            <a:noFill/>
          </p:spPr>
          <p:txBody>
            <a:bodyPr wrap="square" rtlCol="0">
              <a:spAutoFit/>
            </a:bodyPr>
            <a:lstStyle/>
            <a:p>
              <a:r>
                <a:rPr lang="en-US" altLang="zh-CN" b="1" dirty="0">
                  <a:solidFill>
                    <a:schemeClr val="accent1"/>
                  </a:solidFill>
                </a:rPr>
                <a:t>ssthresh = 16 / 2 = 8</a:t>
              </a:r>
              <a:endParaRPr lang="zh-CN" altLang="en-US" b="1" dirty="0">
                <a:solidFill>
                  <a:schemeClr val="accent1"/>
                </a:solidFill>
              </a:endParaRPr>
            </a:p>
          </p:txBody>
        </p:sp>
        <p:sp>
          <p:nvSpPr>
            <p:cNvPr id="25" name="文本框 24">
              <a:extLst>
                <a:ext uri="{FF2B5EF4-FFF2-40B4-BE49-F238E27FC236}">
                  <a16:creationId xmlns:a16="http://schemas.microsoft.com/office/drawing/2014/main" id="{528CB538-27C4-43F0-0738-9B69C8535439}"/>
                </a:ext>
              </a:extLst>
            </p:cNvPr>
            <p:cNvSpPr txBox="1"/>
            <p:nvPr/>
          </p:nvSpPr>
          <p:spPr>
            <a:xfrm>
              <a:off x="9083040" y="2788662"/>
              <a:ext cx="1168156" cy="369332"/>
            </a:xfrm>
            <a:prstGeom prst="rect">
              <a:avLst/>
            </a:prstGeom>
            <a:noFill/>
          </p:spPr>
          <p:txBody>
            <a:bodyPr wrap="square" rtlCol="0">
              <a:spAutoFit/>
            </a:bodyPr>
            <a:lstStyle/>
            <a:p>
              <a:r>
                <a:rPr lang="en-US" altLang="zh-CN" b="1" dirty="0">
                  <a:solidFill>
                    <a:schemeClr val="accent1"/>
                  </a:solidFill>
                </a:rPr>
                <a:t>cwnd = 1</a:t>
              </a:r>
              <a:endParaRPr lang="zh-CN" altLang="en-US" b="1" dirty="0">
                <a:solidFill>
                  <a:schemeClr val="accent1"/>
                </a:solidFill>
              </a:endParaRPr>
            </a:p>
          </p:txBody>
        </p:sp>
        <p:sp>
          <p:nvSpPr>
            <p:cNvPr id="26" name="文本框 25">
              <a:extLst>
                <a:ext uri="{FF2B5EF4-FFF2-40B4-BE49-F238E27FC236}">
                  <a16:creationId xmlns:a16="http://schemas.microsoft.com/office/drawing/2014/main" id="{151EEF57-3B2D-26B1-AAE0-DDCFEDD05F7E}"/>
                </a:ext>
              </a:extLst>
            </p:cNvPr>
            <p:cNvSpPr txBox="1"/>
            <p:nvPr/>
          </p:nvSpPr>
          <p:spPr>
            <a:xfrm>
              <a:off x="6490063" y="2848352"/>
              <a:ext cx="2592977" cy="369332"/>
            </a:xfrm>
            <a:prstGeom prst="rect">
              <a:avLst/>
            </a:prstGeom>
            <a:noFill/>
          </p:spPr>
          <p:txBody>
            <a:bodyPr wrap="square" rtlCol="0">
              <a:spAutoFit/>
            </a:bodyPr>
            <a:lstStyle/>
            <a:p>
              <a:r>
                <a:rPr lang="zh-CN" altLang="en-US" b="1" dirty="0"/>
                <a:t>出现超时重传时的处理</a:t>
              </a:r>
            </a:p>
          </p:txBody>
        </p:sp>
        <p:sp>
          <p:nvSpPr>
            <p:cNvPr id="27" name="文本框 26">
              <a:extLst>
                <a:ext uri="{FF2B5EF4-FFF2-40B4-BE49-F238E27FC236}">
                  <a16:creationId xmlns:a16="http://schemas.microsoft.com/office/drawing/2014/main" id="{51737B4A-42B5-D24D-F29D-52E6B4BAC198}"/>
                </a:ext>
              </a:extLst>
            </p:cNvPr>
            <p:cNvSpPr txBox="1"/>
            <p:nvPr/>
          </p:nvSpPr>
          <p:spPr>
            <a:xfrm>
              <a:off x="9083040" y="3164621"/>
              <a:ext cx="1879708" cy="369332"/>
            </a:xfrm>
            <a:prstGeom prst="rect">
              <a:avLst/>
            </a:prstGeom>
            <a:noFill/>
          </p:spPr>
          <p:txBody>
            <a:bodyPr wrap="square" rtlCol="0">
              <a:spAutoFit/>
            </a:bodyPr>
            <a:lstStyle/>
            <a:p>
              <a:r>
                <a:rPr lang="zh-CN" altLang="en-US" b="1" dirty="0">
                  <a:solidFill>
                    <a:schemeClr val="accent3"/>
                  </a:solidFill>
                </a:rPr>
                <a:t>开始慢开始算法</a:t>
              </a:r>
            </a:p>
          </p:txBody>
        </p:sp>
        <p:sp>
          <p:nvSpPr>
            <p:cNvPr id="28" name="左大括号 27">
              <a:extLst>
                <a:ext uri="{FF2B5EF4-FFF2-40B4-BE49-F238E27FC236}">
                  <a16:creationId xmlns:a16="http://schemas.microsoft.com/office/drawing/2014/main" id="{880E0E52-1032-4A63-A128-A9C55351E2ED}"/>
                </a:ext>
              </a:extLst>
            </p:cNvPr>
            <p:cNvSpPr/>
            <p:nvPr/>
          </p:nvSpPr>
          <p:spPr>
            <a:xfrm>
              <a:off x="8921932" y="2608367"/>
              <a:ext cx="182046" cy="806206"/>
            </a:xfrm>
            <a:prstGeom prst="leftBrace">
              <a:avLst>
                <a:gd name="adj1" fmla="val 105203"/>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24C17402-3402-7114-CAA7-4B12B3E2D909}"/>
              </a:ext>
            </a:extLst>
          </p:cNvPr>
          <p:cNvSpPr txBox="1"/>
          <p:nvPr/>
        </p:nvSpPr>
        <p:spPr>
          <a:xfrm>
            <a:off x="6287590" y="3933606"/>
            <a:ext cx="3692435" cy="369332"/>
          </a:xfrm>
          <a:prstGeom prst="rect">
            <a:avLst/>
          </a:prstGeom>
          <a:noFill/>
        </p:spPr>
        <p:txBody>
          <a:bodyPr wrap="square" rtlCol="0">
            <a:spAutoFit/>
          </a:bodyPr>
          <a:lstStyle/>
          <a:p>
            <a:r>
              <a:rPr lang="zh-CN" altLang="en-US" b="1" dirty="0">
                <a:solidFill>
                  <a:schemeClr val="accent3"/>
                </a:solidFill>
              </a:rPr>
              <a:t>第</a:t>
            </a:r>
            <a:r>
              <a:rPr lang="en-US" altLang="zh-CN" b="1" dirty="0">
                <a:solidFill>
                  <a:schemeClr val="accent3"/>
                </a:solidFill>
              </a:rPr>
              <a:t>1</a:t>
            </a:r>
            <a:r>
              <a:rPr lang="zh-CN" altLang="en-US" b="1" dirty="0">
                <a:solidFill>
                  <a:schemeClr val="accent3"/>
                </a:solidFill>
              </a:rPr>
              <a:t>个传输轮次（</a:t>
            </a:r>
            <a:r>
              <a:rPr lang="en-US" altLang="zh-CN" b="1" dirty="0">
                <a:solidFill>
                  <a:schemeClr val="accent3"/>
                </a:solidFill>
              </a:rPr>
              <a:t>RTT</a:t>
            </a:r>
            <a:r>
              <a:rPr lang="zh-CN" altLang="en-US" b="1" dirty="0">
                <a:solidFill>
                  <a:schemeClr val="accent3"/>
                </a:solidFill>
              </a:rPr>
              <a:t>）结束</a:t>
            </a:r>
          </a:p>
        </p:txBody>
      </p:sp>
      <p:sp>
        <p:nvSpPr>
          <p:cNvPr id="32" name="文本框 31">
            <a:extLst>
              <a:ext uri="{FF2B5EF4-FFF2-40B4-BE49-F238E27FC236}">
                <a16:creationId xmlns:a16="http://schemas.microsoft.com/office/drawing/2014/main" id="{BC4B4638-841D-6CE1-BAED-9303C7A4E389}"/>
              </a:ext>
            </a:extLst>
          </p:cNvPr>
          <p:cNvSpPr txBox="1"/>
          <p:nvPr/>
        </p:nvSpPr>
        <p:spPr>
          <a:xfrm>
            <a:off x="6287590" y="3533953"/>
            <a:ext cx="942701" cy="369332"/>
          </a:xfrm>
          <a:prstGeom prst="rect">
            <a:avLst/>
          </a:prstGeom>
          <a:noFill/>
        </p:spPr>
        <p:txBody>
          <a:bodyPr wrap="square" rtlCol="0">
            <a:spAutoFit/>
          </a:bodyPr>
          <a:lstStyle/>
          <a:p>
            <a:r>
              <a:rPr lang="zh-CN" altLang="en-US" b="1" dirty="0"/>
              <a:t>之后的</a:t>
            </a:r>
          </a:p>
        </p:txBody>
      </p:sp>
      <p:sp>
        <p:nvSpPr>
          <p:cNvPr id="33" name="文本框 32">
            <a:extLst>
              <a:ext uri="{FF2B5EF4-FFF2-40B4-BE49-F238E27FC236}">
                <a16:creationId xmlns:a16="http://schemas.microsoft.com/office/drawing/2014/main" id="{5FF427B3-65B8-0B1F-631F-0817B176F9EC}"/>
              </a:ext>
            </a:extLst>
          </p:cNvPr>
          <p:cNvSpPr txBox="1"/>
          <p:nvPr/>
        </p:nvSpPr>
        <p:spPr>
          <a:xfrm>
            <a:off x="6287047" y="4418585"/>
            <a:ext cx="3692435" cy="369332"/>
          </a:xfrm>
          <a:prstGeom prst="rect">
            <a:avLst/>
          </a:prstGeom>
          <a:noFill/>
        </p:spPr>
        <p:txBody>
          <a:bodyPr wrap="square" rtlCol="0">
            <a:spAutoFit/>
          </a:bodyPr>
          <a:lstStyle/>
          <a:p>
            <a:r>
              <a:rPr lang="zh-CN" altLang="en-US" b="1" dirty="0">
                <a:solidFill>
                  <a:schemeClr val="accent3"/>
                </a:solidFill>
              </a:rPr>
              <a:t>第</a:t>
            </a:r>
            <a:r>
              <a:rPr lang="en-US" altLang="zh-CN" b="1" dirty="0">
                <a:solidFill>
                  <a:schemeClr val="accent3"/>
                </a:solidFill>
              </a:rPr>
              <a:t>2</a:t>
            </a:r>
            <a:r>
              <a:rPr lang="zh-CN" altLang="en-US" b="1" dirty="0">
                <a:solidFill>
                  <a:schemeClr val="accent3"/>
                </a:solidFill>
              </a:rPr>
              <a:t>个传输轮次（</a:t>
            </a:r>
            <a:r>
              <a:rPr lang="en-US" altLang="zh-CN" b="1" dirty="0">
                <a:solidFill>
                  <a:schemeClr val="accent3"/>
                </a:solidFill>
              </a:rPr>
              <a:t>RTT</a:t>
            </a:r>
            <a:r>
              <a:rPr lang="zh-CN" altLang="en-US" b="1" dirty="0">
                <a:solidFill>
                  <a:schemeClr val="accent3"/>
                </a:solidFill>
              </a:rPr>
              <a:t>）结束</a:t>
            </a:r>
          </a:p>
        </p:txBody>
      </p:sp>
      <p:sp>
        <p:nvSpPr>
          <p:cNvPr id="35" name="文本框 34">
            <a:extLst>
              <a:ext uri="{FF2B5EF4-FFF2-40B4-BE49-F238E27FC236}">
                <a16:creationId xmlns:a16="http://schemas.microsoft.com/office/drawing/2014/main" id="{9C4CAE58-DF1E-3239-B525-81E0DD02BDCE}"/>
              </a:ext>
            </a:extLst>
          </p:cNvPr>
          <p:cNvSpPr txBox="1"/>
          <p:nvPr/>
        </p:nvSpPr>
        <p:spPr>
          <a:xfrm>
            <a:off x="6287047" y="4916818"/>
            <a:ext cx="3692435" cy="369332"/>
          </a:xfrm>
          <a:prstGeom prst="rect">
            <a:avLst/>
          </a:prstGeom>
          <a:noFill/>
        </p:spPr>
        <p:txBody>
          <a:bodyPr wrap="square" rtlCol="0">
            <a:spAutoFit/>
          </a:bodyPr>
          <a:lstStyle/>
          <a:p>
            <a:r>
              <a:rPr lang="zh-CN" altLang="en-US" b="1" dirty="0">
                <a:solidFill>
                  <a:schemeClr val="accent3"/>
                </a:solidFill>
              </a:rPr>
              <a:t>第</a:t>
            </a:r>
            <a:r>
              <a:rPr lang="en-US" altLang="zh-CN" b="1" dirty="0">
                <a:solidFill>
                  <a:schemeClr val="accent3"/>
                </a:solidFill>
              </a:rPr>
              <a:t>3</a:t>
            </a:r>
            <a:r>
              <a:rPr lang="zh-CN" altLang="en-US" b="1" dirty="0">
                <a:solidFill>
                  <a:schemeClr val="accent3"/>
                </a:solidFill>
              </a:rPr>
              <a:t>个传输轮次（</a:t>
            </a:r>
            <a:r>
              <a:rPr lang="en-US" altLang="zh-CN" b="1" dirty="0">
                <a:solidFill>
                  <a:schemeClr val="accent3"/>
                </a:solidFill>
              </a:rPr>
              <a:t>RTT</a:t>
            </a:r>
            <a:r>
              <a:rPr lang="zh-CN" altLang="en-US" b="1" dirty="0">
                <a:solidFill>
                  <a:schemeClr val="accent3"/>
                </a:solidFill>
              </a:rPr>
              <a:t>）结束</a:t>
            </a:r>
          </a:p>
        </p:txBody>
      </p:sp>
      <p:grpSp>
        <p:nvGrpSpPr>
          <p:cNvPr id="42" name="组合 41">
            <a:extLst>
              <a:ext uri="{FF2B5EF4-FFF2-40B4-BE49-F238E27FC236}">
                <a16:creationId xmlns:a16="http://schemas.microsoft.com/office/drawing/2014/main" id="{D2431CD1-1E7F-0B8D-3A0F-D7BB3EBB5532}"/>
              </a:ext>
            </a:extLst>
          </p:cNvPr>
          <p:cNvGrpSpPr/>
          <p:nvPr/>
        </p:nvGrpSpPr>
        <p:grpSpPr>
          <a:xfrm>
            <a:off x="6287046" y="5400640"/>
            <a:ext cx="5600153" cy="369332"/>
            <a:chOff x="6287046" y="5400640"/>
            <a:chExt cx="5600153" cy="369332"/>
          </a:xfrm>
        </p:grpSpPr>
        <p:sp>
          <p:nvSpPr>
            <p:cNvPr id="38" name="矩形 37">
              <a:extLst>
                <a:ext uri="{FF2B5EF4-FFF2-40B4-BE49-F238E27FC236}">
                  <a16:creationId xmlns:a16="http://schemas.microsoft.com/office/drawing/2014/main" id="{47CAF006-083B-EE8E-F0D8-A1FEE70CECD2}"/>
                </a:ext>
              </a:extLst>
            </p:cNvPr>
            <p:cNvSpPr/>
            <p:nvPr/>
          </p:nvSpPr>
          <p:spPr>
            <a:xfrm>
              <a:off x="10267152" y="5433295"/>
              <a:ext cx="1391448"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4B5BED00-4E28-FAE7-4C24-DA5F91F646DD}"/>
                </a:ext>
              </a:extLst>
            </p:cNvPr>
            <p:cNvSpPr txBox="1"/>
            <p:nvPr/>
          </p:nvSpPr>
          <p:spPr>
            <a:xfrm>
              <a:off x="6287046" y="5400640"/>
              <a:ext cx="5600153" cy="369332"/>
            </a:xfrm>
            <a:prstGeom prst="rect">
              <a:avLst/>
            </a:prstGeom>
            <a:noFill/>
          </p:spPr>
          <p:txBody>
            <a:bodyPr wrap="square" rtlCol="0">
              <a:spAutoFit/>
            </a:bodyPr>
            <a:lstStyle/>
            <a:p>
              <a:r>
                <a:rPr lang="zh-CN" altLang="en-US" b="1" dirty="0"/>
                <a:t>由于此时 </a:t>
              </a:r>
              <a:r>
                <a:rPr lang="en-US" altLang="zh-CN" b="1" dirty="0"/>
                <a:t>cwnd = 8 = ssthresh</a:t>
              </a:r>
              <a:r>
                <a:rPr lang="zh-CN" altLang="en-US" b="1" dirty="0"/>
                <a:t>，之后改为拥塞避免算法。</a:t>
              </a:r>
            </a:p>
          </p:txBody>
        </p:sp>
      </p:grpSp>
      <p:grpSp>
        <p:nvGrpSpPr>
          <p:cNvPr id="45" name="组合 44">
            <a:extLst>
              <a:ext uri="{FF2B5EF4-FFF2-40B4-BE49-F238E27FC236}">
                <a16:creationId xmlns:a16="http://schemas.microsoft.com/office/drawing/2014/main" id="{66D3D345-2583-6A97-FCAE-023DC277C92D}"/>
              </a:ext>
            </a:extLst>
          </p:cNvPr>
          <p:cNvGrpSpPr/>
          <p:nvPr/>
        </p:nvGrpSpPr>
        <p:grpSpPr>
          <a:xfrm>
            <a:off x="6287048" y="5886826"/>
            <a:ext cx="3098616" cy="369332"/>
            <a:chOff x="6287048" y="5886826"/>
            <a:chExt cx="3098616" cy="369332"/>
          </a:xfrm>
        </p:grpSpPr>
        <p:sp>
          <p:nvSpPr>
            <p:cNvPr id="41" name="矩形 40">
              <a:extLst>
                <a:ext uri="{FF2B5EF4-FFF2-40B4-BE49-F238E27FC236}">
                  <a16:creationId xmlns:a16="http://schemas.microsoft.com/office/drawing/2014/main" id="{6CCD415E-07C2-31D1-A433-28C6ED138DEC}"/>
                </a:ext>
              </a:extLst>
            </p:cNvPr>
            <p:cNvSpPr/>
            <p:nvPr/>
          </p:nvSpPr>
          <p:spPr>
            <a:xfrm>
              <a:off x="6351563" y="5891927"/>
              <a:ext cx="2812034"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771BA5A3-B1F7-35A9-92A3-29EDB6A4F40C}"/>
                </a:ext>
              </a:extLst>
            </p:cNvPr>
            <p:cNvSpPr txBox="1"/>
            <p:nvPr/>
          </p:nvSpPr>
          <p:spPr>
            <a:xfrm>
              <a:off x="6287048" y="5886826"/>
              <a:ext cx="3098616" cy="369332"/>
            </a:xfrm>
            <a:prstGeom prst="rect">
              <a:avLst/>
            </a:prstGeom>
            <a:noFill/>
          </p:spPr>
          <p:txBody>
            <a:bodyPr wrap="square" rtlCol="0">
              <a:spAutoFit/>
            </a:bodyPr>
            <a:lstStyle/>
            <a:p>
              <a:r>
                <a:rPr lang="zh-CN" altLang="en-US" b="1" dirty="0"/>
                <a:t>第</a:t>
              </a:r>
              <a:r>
                <a:rPr lang="en-US" altLang="zh-CN" b="1" dirty="0"/>
                <a:t>4</a:t>
              </a:r>
              <a:r>
                <a:rPr lang="zh-CN" altLang="en-US" b="1" dirty="0"/>
                <a:t>个传输轮次（</a:t>
              </a:r>
              <a:r>
                <a:rPr lang="en-US" altLang="zh-CN" b="1" dirty="0"/>
                <a:t>RTT</a:t>
              </a:r>
              <a:r>
                <a:rPr lang="zh-CN" altLang="en-US" b="1" dirty="0"/>
                <a:t>）结束</a:t>
              </a:r>
            </a:p>
          </p:txBody>
        </p:sp>
      </p:grpSp>
      <p:grpSp>
        <p:nvGrpSpPr>
          <p:cNvPr id="44" name="组合 43">
            <a:extLst>
              <a:ext uri="{FF2B5EF4-FFF2-40B4-BE49-F238E27FC236}">
                <a16:creationId xmlns:a16="http://schemas.microsoft.com/office/drawing/2014/main" id="{A9629B94-AED2-A7D4-6D5A-69F009D7F675}"/>
              </a:ext>
            </a:extLst>
          </p:cNvPr>
          <p:cNvGrpSpPr/>
          <p:nvPr/>
        </p:nvGrpSpPr>
        <p:grpSpPr>
          <a:xfrm>
            <a:off x="9490769" y="5872415"/>
            <a:ext cx="1682237" cy="369332"/>
            <a:chOff x="9490769" y="5872415"/>
            <a:chExt cx="1682237" cy="369332"/>
          </a:xfrm>
        </p:grpSpPr>
        <p:sp>
          <p:nvSpPr>
            <p:cNvPr id="43" name="矩形 42">
              <a:extLst>
                <a:ext uri="{FF2B5EF4-FFF2-40B4-BE49-F238E27FC236}">
                  <a16:creationId xmlns:a16="http://schemas.microsoft.com/office/drawing/2014/main" id="{FFFC854B-190D-8805-2E09-0EFAF6BA8FF0}"/>
                </a:ext>
              </a:extLst>
            </p:cNvPr>
            <p:cNvSpPr/>
            <p:nvPr/>
          </p:nvSpPr>
          <p:spPr>
            <a:xfrm>
              <a:off x="9490769" y="5892008"/>
              <a:ext cx="1617723"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F0E7FF40-9526-9BE8-549E-CECA3CF5B00E}"/>
                </a:ext>
              </a:extLst>
            </p:cNvPr>
            <p:cNvSpPr txBox="1"/>
            <p:nvPr/>
          </p:nvSpPr>
          <p:spPr>
            <a:xfrm>
              <a:off x="9495231" y="5872415"/>
              <a:ext cx="1677775" cy="369332"/>
            </a:xfrm>
            <a:prstGeom prst="rect">
              <a:avLst/>
            </a:prstGeom>
            <a:noFill/>
          </p:spPr>
          <p:txBody>
            <a:bodyPr wrap="square" rtlCol="0">
              <a:spAutoFit/>
            </a:bodyPr>
            <a:lstStyle/>
            <a:p>
              <a:r>
                <a:rPr lang="en-US" altLang="zh-CN" b="1" dirty="0"/>
                <a:t>cwnd = 8 + 1 = 9</a:t>
              </a:r>
              <a:endParaRPr lang="zh-CN" altLang="en-US" b="1" dirty="0"/>
            </a:p>
          </p:txBody>
        </p:sp>
      </p:grpSp>
    </p:spTree>
    <p:custDataLst>
      <p:tags r:id="rId1"/>
    </p:custDataLst>
    <p:extLst>
      <p:ext uri="{BB962C8B-B14F-4D97-AF65-F5344CB8AC3E}">
        <p14:creationId xmlns:p14="http://schemas.microsoft.com/office/powerpoint/2010/main" val="297626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800" decel="100000"/>
                                        <p:tgtEl>
                                          <p:spTgt spid="18"/>
                                        </p:tgtEl>
                                      </p:cBhvr>
                                    </p:animEffect>
                                    <p:anim calcmode="lin" valueType="num">
                                      <p:cBhvr>
                                        <p:cTn id="8" dur="800" decel="100000" fill="hold"/>
                                        <p:tgtEl>
                                          <p:spTgt spid="18"/>
                                        </p:tgtEl>
                                        <p:attrNameLst>
                                          <p:attrName>style.rotation</p:attrName>
                                        </p:attrNameLst>
                                      </p:cBhvr>
                                      <p:tavLst>
                                        <p:tav tm="0">
                                          <p:val>
                                            <p:fltVal val="-90"/>
                                          </p:val>
                                        </p:tav>
                                        <p:tav tm="100000">
                                          <p:val>
                                            <p:fltVal val="0"/>
                                          </p:val>
                                        </p:tav>
                                      </p:tavLst>
                                    </p:anim>
                                    <p:anim calcmode="lin" valueType="num">
                                      <p:cBhvr>
                                        <p:cTn id="9" dur="800" decel="100000" fill="hold"/>
                                        <p:tgtEl>
                                          <p:spTgt spid="18"/>
                                        </p:tgtEl>
                                        <p:attrNameLst>
                                          <p:attrName>ppt_x</p:attrName>
                                        </p:attrNameLst>
                                      </p:cBhvr>
                                      <p:tavLst>
                                        <p:tav tm="0">
                                          <p:val>
                                            <p:strVal val="#ppt_x+0.4"/>
                                          </p:val>
                                        </p:tav>
                                        <p:tav tm="100000">
                                          <p:val>
                                            <p:strVal val="#ppt_x-0.05"/>
                                          </p:val>
                                        </p:tav>
                                      </p:tavLst>
                                    </p:anim>
                                    <p:anim calcmode="lin" valueType="num">
                                      <p:cBhvr>
                                        <p:cTn id="10" dur="800" decel="100000" fill="hold"/>
                                        <p:tgtEl>
                                          <p:spTgt spid="1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800" decel="100000"/>
                                        <p:tgtEl>
                                          <p:spTgt spid="20"/>
                                        </p:tgtEl>
                                      </p:cBhvr>
                                    </p:animEffect>
                                    <p:anim calcmode="lin" valueType="num">
                                      <p:cBhvr>
                                        <p:cTn id="18" dur="800" decel="100000" fill="hold"/>
                                        <p:tgtEl>
                                          <p:spTgt spid="20"/>
                                        </p:tgtEl>
                                        <p:attrNameLst>
                                          <p:attrName>style.rotation</p:attrName>
                                        </p:attrNameLst>
                                      </p:cBhvr>
                                      <p:tavLst>
                                        <p:tav tm="0">
                                          <p:val>
                                            <p:fltVal val="-90"/>
                                          </p:val>
                                        </p:tav>
                                        <p:tav tm="100000">
                                          <p:val>
                                            <p:fltVal val="0"/>
                                          </p:val>
                                        </p:tav>
                                      </p:tavLst>
                                    </p:anim>
                                    <p:anim calcmode="lin" valueType="num">
                                      <p:cBhvr>
                                        <p:cTn id="19" dur="800" decel="100000" fill="hold"/>
                                        <p:tgtEl>
                                          <p:spTgt spid="20"/>
                                        </p:tgtEl>
                                        <p:attrNameLst>
                                          <p:attrName>ppt_x</p:attrName>
                                        </p:attrNameLst>
                                      </p:cBhvr>
                                      <p:tavLst>
                                        <p:tav tm="0">
                                          <p:val>
                                            <p:strVal val="#ppt_x+0.4"/>
                                          </p:val>
                                        </p:tav>
                                        <p:tav tm="100000">
                                          <p:val>
                                            <p:strVal val="#ppt_x-0.05"/>
                                          </p:val>
                                        </p:tav>
                                      </p:tavLst>
                                    </p:anim>
                                    <p:anim calcmode="lin" valueType="num">
                                      <p:cBhvr>
                                        <p:cTn id="20" dur="800" decel="100000" fill="hold"/>
                                        <p:tgtEl>
                                          <p:spTgt spid="20"/>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30"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800" decel="100000"/>
                                        <p:tgtEl>
                                          <p:spTgt spid="21"/>
                                        </p:tgtEl>
                                      </p:cBhvr>
                                    </p:animEffect>
                                    <p:anim calcmode="lin" valueType="num">
                                      <p:cBhvr>
                                        <p:cTn id="35" dur="800" decel="100000" fill="hold"/>
                                        <p:tgtEl>
                                          <p:spTgt spid="21"/>
                                        </p:tgtEl>
                                        <p:attrNameLst>
                                          <p:attrName>style.rotation</p:attrName>
                                        </p:attrNameLst>
                                      </p:cBhvr>
                                      <p:tavLst>
                                        <p:tav tm="0">
                                          <p:val>
                                            <p:fltVal val="-90"/>
                                          </p:val>
                                        </p:tav>
                                        <p:tav tm="100000">
                                          <p:val>
                                            <p:fltVal val="0"/>
                                          </p:val>
                                        </p:tav>
                                      </p:tavLst>
                                    </p:anim>
                                    <p:anim calcmode="lin" valueType="num">
                                      <p:cBhvr>
                                        <p:cTn id="36" dur="800" decel="100000" fill="hold"/>
                                        <p:tgtEl>
                                          <p:spTgt spid="21"/>
                                        </p:tgtEl>
                                        <p:attrNameLst>
                                          <p:attrName>ppt_x</p:attrName>
                                        </p:attrNameLst>
                                      </p:cBhvr>
                                      <p:tavLst>
                                        <p:tav tm="0">
                                          <p:val>
                                            <p:strVal val="#ppt_x+0.4"/>
                                          </p:val>
                                        </p:tav>
                                        <p:tav tm="100000">
                                          <p:val>
                                            <p:strVal val="#ppt_x-0.05"/>
                                          </p:val>
                                        </p:tav>
                                      </p:tavLst>
                                    </p:anim>
                                    <p:anim calcmode="lin" valueType="num">
                                      <p:cBhvr>
                                        <p:cTn id="37" dur="800" decel="100000" fill="hold"/>
                                        <p:tgtEl>
                                          <p:spTgt spid="21"/>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21"/>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21"/>
                                        </p:tgtEl>
                                        <p:attrNameLst>
                                          <p:attrName>ppt_y</p:attrName>
                                        </p:attrNameLst>
                                      </p:cBhvr>
                                      <p:tavLst>
                                        <p:tav tm="0">
                                          <p:val>
                                            <p:strVal val="#ppt_y+0.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9" presetClass="entr" presetSubtype="1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p:cTn id="44" dur="2000" fill="hold"/>
                                        <p:tgtEl>
                                          <p:spTgt spid="22"/>
                                        </p:tgtEl>
                                        <p:attrNameLst>
                                          <p:attrName>ppt_w</p:attrName>
                                        </p:attrNameLst>
                                      </p:cBhvr>
                                      <p:tavLst>
                                        <p:tav tm="0" fmla="#ppt_w*sin(2.5*pi*$)">
                                          <p:val>
                                            <p:fltVal val="0"/>
                                          </p:val>
                                        </p:tav>
                                        <p:tav tm="100000">
                                          <p:val>
                                            <p:fltVal val="1"/>
                                          </p:val>
                                        </p:tav>
                                      </p:tavLst>
                                    </p:anim>
                                    <p:anim calcmode="lin" valueType="num">
                                      <p:cBhvr>
                                        <p:cTn id="45"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2" presetClass="entr" presetSubtype="8" fill="hold" nodeType="clickEffect">
                                  <p:stCondLst>
                                    <p:cond delay="0"/>
                                  </p:stCondLst>
                                  <p:childTnLst>
                                    <p:set>
                                      <p:cBhvr>
                                        <p:cTn id="49" dur="1" fill="hold">
                                          <p:stCondLst>
                                            <p:cond delay="0"/>
                                          </p:stCondLst>
                                        </p:cTn>
                                        <p:tgtEl>
                                          <p:spTgt spid="29"/>
                                        </p:tgtEl>
                                        <p:attrNameLst>
                                          <p:attrName>style.visibility</p:attrName>
                                        </p:attrNameLst>
                                      </p:cBhvr>
                                      <p:to>
                                        <p:strVal val="visible"/>
                                      </p:to>
                                    </p:set>
                                    <p:anim calcmode="lin" valueType="num">
                                      <p:cBhvr additive="base">
                                        <p:cTn id="50" dur="500"/>
                                        <p:tgtEl>
                                          <p:spTgt spid="29"/>
                                        </p:tgtEl>
                                        <p:attrNameLst>
                                          <p:attrName>ppt_x</p:attrName>
                                        </p:attrNameLst>
                                      </p:cBhvr>
                                      <p:tavLst>
                                        <p:tav tm="0">
                                          <p:val>
                                            <p:strVal val="#ppt_x-#ppt_w*1.125000"/>
                                          </p:val>
                                        </p:tav>
                                        <p:tav tm="100000">
                                          <p:val>
                                            <p:strVal val="#ppt_x"/>
                                          </p:val>
                                        </p:tav>
                                      </p:tavLst>
                                    </p:anim>
                                    <p:animEffect transition="in" filter="wipe(right)">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32"/>
                                        </p:tgtEl>
                                        <p:attrNameLst>
                                          <p:attrName>style.visibility</p:attrName>
                                        </p:attrNameLst>
                                      </p:cBhvr>
                                      <p:to>
                                        <p:strVal val="visible"/>
                                      </p:to>
                                    </p:set>
                                    <p:anim calcmode="lin" valueType="num">
                                      <p:cBhvr>
                                        <p:cTn id="56" dur="500" fill="hold"/>
                                        <p:tgtEl>
                                          <p:spTgt spid="32"/>
                                        </p:tgtEl>
                                        <p:attrNameLst>
                                          <p:attrName>ppt_w</p:attrName>
                                        </p:attrNameLst>
                                      </p:cBhvr>
                                      <p:tavLst>
                                        <p:tav tm="0">
                                          <p:val>
                                            <p:fltVal val="0"/>
                                          </p:val>
                                        </p:tav>
                                        <p:tav tm="100000">
                                          <p:val>
                                            <p:strVal val="#ppt_w"/>
                                          </p:val>
                                        </p:tav>
                                      </p:tavLst>
                                    </p:anim>
                                    <p:anim calcmode="lin" valueType="num">
                                      <p:cBhvr>
                                        <p:cTn id="57" dur="500" fill="hold"/>
                                        <p:tgtEl>
                                          <p:spTgt spid="32"/>
                                        </p:tgtEl>
                                        <p:attrNameLst>
                                          <p:attrName>ppt_h</p:attrName>
                                        </p:attrNameLst>
                                      </p:cBhvr>
                                      <p:tavLst>
                                        <p:tav tm="0">
                                          <p:val>
                                            <p:fltVal val="0"/>
                                          </p:val>
                                        </p:tav>
                                        <p:tav tm="100000">
                                          <p:val>
                                            <p:strVal val="#ppt_h"/>
                                          </p:val>
                                        </p:tav>
                                      </p:tavLst>
                                    </p:anim>
                                    <p:animEffect transition="in" filter="fade">
                                      <p:cBhvr>
                                        <p:cTn id="58" dur="500"/>
                                        <p:tgtEl>
                                          <p:spTgt spid="32"/>
                                        </p:tgtEl>
                                      </p:cBhvr>
                                    </p:animEffect>
                                  </p:childTnLst>
                                </p:cTn>
                              </p:par>
                            </p:childTnLst>
                          </p:cTn>
                        </p:par>
                        <p:par>
                          <p:cTn id="59" fill="hold">
                            <p:stCondLst>
                              <p:cond delay="500"/>
                            </p:stCondLst>
                            <p:childTnLst>
                              <p:par>
                                <p:cTn id="60" presetID="12" presetClass="entr" presetSubtype="1"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500"/>
                                        <p:tgtEl>
                                          <p:spTgt spid="30"/>
                                        </p:tgtEl>
                                        <p:attrNameLst>
                                          <p:attrName>ppt_y</p:attrName>
                                        </p:attrNameLst>
                                      </p:cBhvr>
                                      <p:tavLst>
                                        <p:tav tm="0">
                                          <p:val>
                                            <p:strVal val="#ppt_y-#ppt_h*1.125000"/>
                                          </p:val>
                                        </p:tav>
                                        <p:tav tm="100000">
                                          <p:val>
                                            <p:strVal val="#ppt_y"/>
                                          </p:val>
                                        </p:tav>
                                      </p:tavLst>
                                    </p:anim>
                                    <p:animEffect transition="in" filter="wipe(down)">
                                      <p:cBhvr>
                                        <p:cTn id="63" dur="500"/>
                                        <p:tgtEl>
                                          <p:spTgt spid="30"/>
                                        </p:tgtEl>
                                      </p:cBhvr>
                                    </p:animEffect>
                                  </p:childTnLst>
                                </p:cTn>
                              </p:par>
                            </p:childTnLst>
                          </p:cTn>
                        </p:par>
                      </p:childTnLst>
                    </p:cTn>
                  </p:par>
                  <p:par>
                    <p:cTn id="64" fill="hold">
                      <p:stCondLst>
                        <p:cond delay="indefinite"/>
                      </p:stCondLst>
                      <p:childTnLst>
                        <p:par>
                          <p:cTn id="65" fill="hold">
                            <p:stCondLst>
                              <p:cond delay="0"/>
                            </p:stCondLst>
                            <p:childTnLst>
                              <p:par>
                                <p:cTn id="66" presetID="12" presetClass="entr" presetSubtype="8" fill="hold" grpId="0" nodeType="clickEffect">
                                  <p:stCondLst>
                                    <p:cond delay="0"/>
                                  </p:stCondLst>
                                  <p:childTnLst>
                                    <p:set>
                                      <p:cBhvr>
                                        <p:cTn id="67" dur="1" fill="hold">
                                          <p:stCondLst>
                                            <p:cond delay="0"/>
                                          </p:stCondLst>
                                        </p:cTn>
                                        <p:tgtEl>
                                          <p:spTgt spid="31"/>
                                        </p:tgtEl>
                                        <p:attrNameLst>
                                          <p:attrName>style.visibility</p:attrName>
                                        </p:attrNameLst>
                                      </p:cBhvr>
                                      <p:to>
                                        <p:strVal val="visible"/>
                                      </p:to>
                                    </p:set>
                                    <p:anim calcmode="lin" valueType="num">
                                      <p:cBhvr additive="base">
                                        <p:cTn id="68" dur="500"/>
                                        <p:tgtEl>
                                          <p:spTgt spid="31"/>
                                        </p:tgtEl>
                                        <p:attrNameLst>
                                          <p:attrName>ppt_x</p:attrName>
                                        </p:attrNameLst>
                                      </p:cBhvr>
                                      <p:tavLst>
                                        <p:tav tm="0">
                                          <p:val>
                                            <p:strVal val="#ppt_x-#ppt_w*1.125000"/>
                                          </p:val>
                                        </p:tav>
                                        <p:tav tm="100000">
                                          <p:val>
                                            <p:strVal val="#ppt_x"/>
                                          </p:val>
                                        </p:tav>
                                      </p:tavLst>
                                    </p:anim>
                                    <p:animEffect transition="in" filter="wipe(right)">
                                      <p:cBhvr>
                                        <p:cTn id="69" dur="500"/>
                                        <p:tgtEl>
                                          <p:spTgt spid="31"/>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1" fill="hold" grpId="0" nodeType="clickEffect">
                                  <p:stCondLst>
                                    <p:cond delay="0"/>
                                  </p:stCondLst>
                                  <p:childTnLst>
                                    <p:set>
                                      <p:cBhvr>
                                        <p:cTn id="73" dur="1" fill="hold">
                                          <p:stCondLst>
                                            <p:cond delay="0"/>
                                          </p:stCondLst>
                                        </p:cTn>
                                        <p:tgtEl>
                                          <p:spTgt spid="33"/>
                                        </p:tgtEl>
                                        <p:attrNameLst>
                                          <p:attrName>style.visibility</p:attrName>
                                        </p:attrNameLst>
                                      </p:cBhvr>
                                      <p:to>
                                        <p:strVal val="visible"/>
                                      </p:to>
                                    </p:set>
                                    <p:anim calcmode="lin" valueType="num">
                                      <p:cBhvr additive="base">
                                        <p:cTn id="74" dur="500"/>
                                        <p:tgtEl>
                                          <p:spTgt spid="33"/>
                                        </p:tgtEl>
                                        <p:attrNameLst>
                                          <p:attrName>ppt_y</p:attrName>
                                        </p:attrNameLst>
                                      </p:cBhvr>
                                      <p:tavLst>
                                        <p:tav tm="0">
                                          <p:val>
                                            <p:strVal val="#ppt_y-#ppt_h*1.125000"/>
                                          </p:val>
                                        </p:tav>
                                        <p:tav tm="100000">
                                          <p:val>
                                            <p:strVal val="#ppt_y"/>
                                          </p:val>
                                        </p:tav>
                                      </p:tavLst>
                                    </p:anim>
                                    <p:animEffect transition="in" filter="wipe(down)">
                                      <p:cBhvr>
                                        <p:cTn id="75" dur="500"/>
                                        <p:tgtEl>
                                          <p:spTgt spid="33"/>
                                        </p:tgtEl>
                                      </p:cBhvr>
                                    </p:animEffect>
                                  </p:childTnLst>
                                </p:cTn>
                              </p:par>
                            </p:childTnLst>
                          </p:cTn>
                        </p:par>
                      </p:childTnLst>
                    </p:cTn>
                  </p:par>
                  <p:par>
                    <p:cTn id="76" fill="hold">
                      <p:stCondLst>
                        <p:cond delay="indefinite"/>
                      </p:stCondLst>
                      <p:childTnLst>
                        <p:par>
                          <p:cTn id="77" fill="hold">
                            <p:stCondLst>
                              <p:cond delay="0"/>
                            </p:stCondLst>
                            <p:childTnLst>
                              <p:par>
                                <p:cTn id="78" presetID="12" presetClass="entr" presetSubtype="8" fill="hold" grpId="0" nodeType="clickEffect">
                                  <p:stCondLst>
                                    <p:cond delay="0"/>
                                  </p:stCondLst>
                                  <p:childTnLst>
                                    <p:set>
                                      <p:cBhvr>
                                        <p:cTn id="79" dur="1" fill="hold">
                                          <p:stCondLst>
                                            <p:cond delay="0"/>
                                          </p:stCondLst>
                                        </p:cTn>
                                        <p:tgtEl>
                                          <p:spTgt spid="34"/>
                                        </p:tgtEl>
                                        <p:attrNameLst>
                                          <p:attrName>style.visibility</p:attrName>
                                        </p:attrNameLst>
                                      </p:cBhvr>
                                      <p:to>
                                        <p:strVal val="visible"/>
                                      </p:to>
                                    </p:set>
                                    <p:anim calcmode="lin" valueType="num">
                                      <p:cBhvr additive="base">
                                        <p:cTn id="80" dur="500"/>
                                        <p:tgtEl>
                                          <p:spTgt spid="34"/>
                                        </p:tgtEl>
                                        <p:attrNameLst>
                                          <p:attrName>ppt_x</p:attrName>
                                        </p:attrNameLst>
                                      </p:cBhvr>
                                      <p:tavLst>
                                        <p:tav tm="0">
                                          <p:val>
                                            <p:strVal val="#ppt_x-#ppt_w*1.125000"/>
                                          </p:val>
                                        </p:tav>
                                        <p:tav tm="100000">
                                          <p:val>
                                            <p:strVal val="#ppt_x"/>
                                          </p:val>
                                        </p:tav>
                                      </p:tavLst>
                                    </p:anim>
                                    <p:animEffect transition="in" filter="wipe(right)">
                                      <p:cBhvr>
                                        <p:cTn id="81" dur="500"/>
                                        <p:tgtEl>
                                          <p:spTgt spid="34"/>
                                        </p:tgtEl>
                                      </p:cBhvr>
                                    </p:animEffect>
                                  </p:childTnLst>
                                </p:cTn>
                              </p:par>
                            </p:childTnLst>
                          </p:cTn>
                        </p:par>
                      </p:childTnLst>
                    </p:cTn>
                  </p:par>
                  <p:par>
                    <p:cTn id="82" fill="hold">
                      <p:stCondLst>
                        <p:cond delay="indefinite"/>
                      </p:stCondLst>
                      <p:childTnLst>
                        <p:par>
                          <p:cTn id="83" fill="hold">
                            <p:stCondLst>
                              <p:cond delay="0"/>
                            </p:stCondLst>
                            <p:childTnLst>
                              <p:par>
                                <p:cTn id="84" presetID="12" presetClass="entr" presetSubtype="1" fill="hold" grpId="0" nodeType="clickEffect">
                                  <p:stCondLst>
                                    <p:cond delay="0"/>
                                  </p:stCondLst>
                                  <p:childTnLst>
                                    <p:set>
                                      <p:cBhvr>
                                        <p:cTn id="85" dur="1" fill="hold">
                                          <p:stCondLst>
                                            <p:cond delay="0"/>
                                          </p:stCondLst>
                                        </p:cTn>
                                        <p:tgtEl>
                                          <p:spTgt spid="35"/>
                                        </p:tgtEl>
                                        <p:attrNameLst>
                                          <p:attrName>style.visibility</p:attrName>
                                        </p:attrNameLst>
                                      </p:cBhvr>
                                      <p:to>
                                        <p:strVal val="visible"/>
                                      </p:to>
                                    </p:set>
                                    <p:anim calcmode="lin" valueType="num">
                                      <p:cBhvr additive="base">
                                        <p:cTn id="86" dur="500"/>
                                        <p:tgtEl>
                                          <p:spTgt spid="35"/>
                                        </p:tgtEl>
                                        <p:attrNameLst>
                                          <p:attrName>ppt_y</p:attrName>
                                        </p:attrNameLst>
                                      </p:cBhvr>
                                      <p:tavLst>
                                        <p:tav tm="0">
                                          <p:val>
                                            <p:strVal val="#ppt_y-#ppt_h*1.125000"/>
                                          </p:val>
                                        </p:tav>
                                        <p:tav tm="100000">
                                          <p:val>
                                            <p:strVal val="#ppt_y"/>
                                          </p:val>
                                        </p:tav>
                                      </p:tavLst>
                                    </p:anim>
                                    <p:animEffect transition="in" filter="wipe(down)">
                                      <p:cBhvr>
                                        <p:cTn id="87" dur="500"/>
                                        <p:tgtEl>
                                          <p:spTgt spid="35"/>
                                        </p:tgtEl>
                                      </p:cBhvr>
                                    </p:animEffect>
                                  </p:childTnLst>
                                </p:cTn>
                              </p:par>
                            </p:childTnLst>
                          </p:cTn>
                        </p:par>
                      </p:childTnLst>
                    </p:cTn>
                  </p:par>
                  <p:par>
                    <p:cTn id="88" fill="hold">
                      <p:stCondLst>
                        <p:cond delay="indefinite"/>
                      </p:stCondLst>
                      <p:childTnLst>
                        <p:par>
                          <p:cTn id="89" fill="hold">
                            <p:stCondLst>
                              <p:cond delay="0"/>
                            </p:stCondLst>
                            <p:childTnLst>
                              <p:par>
                                <p:cTn id="90" presetID="12" presetClass="entr" presetSubtype="8" fill="hold" grpId="0" nodeType="clickEffect">
                                  <p:stCondLst>
                                    <p:cond delay="0"/>
                                  </p:stCondLst>
                                  <p:childTnLst>
                                    <p:set>
                                      <p:cBhvr>
                                        <p:cTn id="91" dur="1" fill="hold">
                                          <p:stCondLst>
                                            <p:cond delay="0"/>
                                          </p:stCondLst>
                                        </p:cTn>
                                        <p:tgtEl>
                                          <p:spTgt spid="36"/>
                                        </p:tgtEl>
                                        <p:attrNameLst>
                                          <p:attrName>style.visibility</p:attrName>
                                        </p:attrNameLst>
                                      </p:cBhvr>
                                      <p:to>
                                        <p:strVal val="visible"/>
                                      </p:to>
                                    </p:set>
                                    <p:anim calcmode="lin" valueType="num">
                                      <p:cBhvr additive="base">
                                        <p:cTn id="92" dur="500"/>
                                        <p:tgtEl>
                                          <p:spTgt spid="36"/>
                                        </p:tgtEl>
                                        <p:attrNameLst>
                                          <p:attrName>ppt_x</p:attrName>
                                        </p:attrNameLst>
                                      </p:cBhvr>
                                      <p:tavLst>
                                        <p:tav tm="0">
                                          <p:val>
                                            <p:strVal val="#ppt_x-#ppt_w*1.125000"/>
                                          </p:val>
                                        </p:tav>
                                        <p:tav tm="100000">
                                          <p:val>
                                            <p:strVal val="#ppt_x"/>
                                          </p:val>
                                        </p:tav>
                                      </p:tavLst>
                                    </p:anim>
                                    <p:animEffect transition="in" filter="wipe(right)">
                                      <p:cBhvr>
                                        <p:cTn id="93" dur="500"/>
                                        <p:tgtEl>
                                          <p:spTgt spid="36"/>
                                        </p:tgtEl>
                                      </p:cBhvr>
                                    </p:animEffect>
                                  </p:childTnLst>
                                </p:cTn>
                              </p:par>
                            </p:childTnLst>
                          </p:cTn>
                        </p:par>
                      </p:childTnLst>
                    </p:cTn>
                  </p:par>
                  <p:par>
                    <p:cTn id="94" fill="hold">
                      <p:stCondLst>
                        <p:cond delay="indefinite"/>
                      </p:stCondLst>
                      <p:childTnLst>
                        <p:par>
                          <p:cTn id="95" fill="hold">
                            <p:stCondLst>
                              <p:cond delay="0"/>
                            </p:stCondLst>
                            <p:childTnLst>
                              <p:par>
                                <p:cTn id="96" presetID="12" presetClass="entr" presetSubtype="1" fill="hold" nodeType="clickEffect">
                                  <p:stCondLst>
                                    <p:cond delay="0"/>
                                  </p:stCondLst>
                                  <p:childTnLst>
                                    <p:set>
                                      <p:cBhvr>
                                        <p:cTn id="97" dur="1" fill="hold">
                                          <p:stCondLst>
                                            <p:cond delay="0"/>
                                          </p:stCondLst>
                                        </p:cTn>
                                        <p:tgtEl>
                                          <p:spTgt spid="42"/>
                                        </p:tgtEl>
                                        <p:attrNameLst>
                                          <p:attrName>style.visibility</p:attrName>
                                        </p:attrNameLst>
                                      </p:cBhvr>
                                      <p:to>
                                        <p:strVal val="visible"/>
                                      </p:to>
                                    </p:set>
                                    <p:anim calcmode="lin" valueType="num">
                                      <p:cBhvr additive="base">
                                        <p:cTn id="98" dur="500"/>
                                        <p:tgtEl>
                                          <p:spTgt spid="42"/>
                                        </p:tgtEl>
                                        <p:attrNameLst>
                                          <p:attrName>ppt_y</p:attrName>
                                        </p:attrNameLst>
                                      </p:cBhvr>
                                      <p:tavLst>
                                        <p:tav tm="0">
                                          <p:val>
                                            <p:strVal val="#ppt_y-#ppt_h*1.125000"/>
                                          </p:val>
                                        </p:tav>
                                        <p:tav tm="100000">
                                          <p:val>
                                            <p:strVal val="#ppt_y"/>
                                          </p:val>
                                        </p:tav>
                                      </p:tavLst>
                                    </p:anim>
                                    <p:animEffect transition="in" filter="wipe(down)">
                                      <p:cBhvr>
                                        <p:cTn id="99" dur="500"/>
                                        <p:tgtEl>
                                          <p:spTgt spid="42"/>
                                        </p:tgtEl>
                                      </p:cBhvr>
                                    </p:animEffect>
                                  </p:childTnLst>
                                </p:cTn>
                              </p:par>
                            </p:childTnLst>
                          </p:cTn>
                        </p:par>
                      </p:childTnLst>
                    </p:cTn>
                  </p:par>
                  <p:par>
                    <p:cTn id="100" fill="hold">
                      <p:stCondLst>
                        <p:cond delay="indefinite"/>
                      </p:stCondLst>
                      <p:childTnLst>
                        <p:par>
                          <p:cTn id="101" fill="hold">
                            <p:stCondLst>
                              <p:cond delay="0"/>
                            </p:stCondLst>
                            <p:childTnLst>
                              <p:par>
                                <p:cTn id="102" presetID="12" presetClass="entr" presetSubtype="1" fill="hold" nodeType="clickEffect">
                                  <p:stCondLst>
                                    <p:cond delay="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p:tgtEl>
                                          <p:spTgt spid="45"/>
                                        </p:tgtEl>
                                        <p:attrNameLst>
                                          <p:attrName>ppt_y</p:attrName>
                                        </p:attrNameLst>
                                      </p:cBhvr>
                                      <p:tavLst>
                                        <p:tav tm="0">
                                          <p:val>
                                            <p:strVal val="#ppt_y-#ppt_h*1.125000"/>
                                          </p:val>
                                        </p:tav>
                                        <p:tav tm="100000">
                                          <p:val>
                                            <p:strVal val="#ppt_y"/>
                                          </p:val>
                                        </p:tav>
                                      </p:tavLst>
                                    </p:anim>
                                    <p:animEffect transition="in" filter="wipe(down)">
                                      <p:cBhvr>
                                        <p:cTn id="105" dur="500"/>
                                        <p:tgtEl>
                                          <p:spTgt spid="45"/>
                                        </p:tgtEl>
                                      </p:cBhvr>
                                    </p:animEffect>
                                  </p:childTnLst>
                                </p:cTn>
                              </p:par>
                            </p:childTnLst>
                          </p:cTn>
                        </p:par>
                      </p:childTnLst>
                    </p:cTn>
                  </p:par>
                  <p:par>
                    <p:cTn id="106" fill="hold">
                      <p:stCondLst>
                        <p:cond delay="indefinite"/>
                      </p:stCondLst>
                      <p:childTnLst>
                        <p:par>
                          <p:cTn id="107" fill="hold">
                            <p:stCondLst>
                              <p:cond delay="0"/>
                            </p:stCondLst>
                            <p:childTnLst>
                              <p:par>
                                <p:cTn id="108" presetID="12" presetClass="entr" presetSubtype="8" fill="hold" nodeType="clickEffect">
                                  <p:stCondLst>
                                    <p:cond delay="0"/>
                                  </p:stCondLst>
                                  <p:childTnLst>
                                    <p:set>
                                      <p:cBhvr>
                                        <p:cTn id="109" dur="1" fill="hold">
                                          <p:stCondLst>
                                            <p:cond delay="0"/>
                                          </p:stCondLst>
                                        </p:cTn>
                                        <p:tgtEl>
                                          <p:spTgt spid="44"/>
                                        </p:tgtEl>
                                        <p:attrNameLst>
                                          <p:attrName>style.visibility</p:attrName>
                                        </p:attrNameLst>
                                      </p:cBhvr>
                                      <p:to>
                                        <p:strVal val="visible"/>
                                      </p:to>
                                    </p:set>
                                    <p:anim calcmode="lin" valueType="num">
                                      <p:cBhvr additive="base">
                                        <p:cTn id="110" dur="500"/>
                                        <p:tgtEl>
                                          <p:spTgt spid="44"/>
                                        </p:tgtEl>
                                        <p:attrNameLst>
                                          <p:attrName>ppt_x</p:attrName>
                                        </p:attrNameLst>
                                      </p:cBhvr>
                                      <p:tavLst>
                                        <p:tav tm="0">
                                          <p:val>
                                            <p:strVal val="#ppt_x-#ppt_w*1.125000"/>
                                          </p:val>
                                        </p:tav>
                                        <p:tav tm="100000">
                                          <p:val>
                                            <p:strVal val="#ppt_x"/>
                                          </p:val>
                                        </p:tav>
                                      </p:tavLst>
                                    </p:anim>
                                    <p:animEffect transition="in" filter="wipe(right)">
                                      <p:cBhvr>
                                        <p:cTn id="11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36" grpId="0"/>
      <p:bldP spid="22" grpId="0" animBg="1"/>
      <p:bldP spid="19" grpId="0"/>
      <p:bldP spid="20" grpId="0"/>
      <p:bldP spid="30" grpId="0"/>
      <p:bldP spid="32" grpId="0"/>
      <p:bldP spid="33" grpId="0"/>
      <p:bldP spid="35"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AF984892-B64C-86E6-7288-6E20C0395F0C}"/>
              </a:ext>
            </a:extLst>
          </p:cNvPr>
          <p:cNvSpPr txBox="1"/>
          <p:nvPr/>
        </p:nvSpPr>
        <p:spPr>
          <a:xfrm>
            <a:off x="5425440" y="2362880"/>
            <a:ext cx="692331" cy="369332"/>
          </a:xfrm>
          <a:prstGeom prst="rect">
            <a:avLst/>
          </a:prstGeom>
          <a:noFill/>
        </p:spPr>
        <p:txBody>
          <a:bodyPr wrap="square" rtlCol="0">
            <a:spAutoFit/>
          </a:bodyPr>
          <a:lstStyle/>
          <a:p>
            <a:r>
              <a:rPr lang="zh-CN" altLang="en-US" b="1" dirty="0">
                <a:solidFill>
                  <a:schemeClr val="accent5"/>
                </a:solidFill>
              </a:rPr>
              <a:t>排除</a:t>
            </a:r>
          </a:p>
        </p:txBody>
      </p:sp>
      <p:sp>
        <p:nvSpPr>
          <p:cNvPr id="15" name="文本框 14">
            <a:extLst>
              <a:ext uri="{FF2B5EF4-FFF2-40B4-BE49-F238E27FC236}">
                <a16:creationId xmlns:a16="http://schemas.microsoft.com/office/drawing/2014/main" id="{350CAE62-7951-BC8A-33C8-7DBB9C0DDF95}"/>
              </a:ext>
            </a:extLst>
          </p:cNvPr>
          <p:cNvSpPr txBox="1"/>
          <p:nvPr/>
        </p:nvSpPr>
        <p:spPr>
          <a:xfrm>
            <a:off x="7589519" y="2378125"/>
            <a:ext cx="692331" cy="369332"/>
          </a:xfrm>
          <a:prstGeom prst="rect">
            <a:avLst/>
          </a:prstGeom>
          <a:noFill/>
        </p:spPr>
        <p:txBody>
          <a:bodyPr wrap="square" rtlCol="0">
            <a:spAutoFit/>
          </a:bodyPr>
          <a:lstStyle/>
          <a:p>
            <a:r>
              <a:rPr lang="zh-CN" altLang="en-US" b="1" dirty="0">
                <a:solidFill>
                  <a:schemeClr val="accent5"/>
                </a:solidFill>
              </a:rPr>
              <a:t>排除</a:t>
            </a:r>
          </a:p>
        </p:txBody>
      </p:sp>
      <p:sp>
        <p:nvSpPr>
          <p:cNvPr id="16" name="文本框 15">
            <a:extLst>
              <a:ext uri="{FF2B5EF4-FFF2-40B4-BE49-F238E27FC236}">
                <a16:creationId xmlns:a16="http://schemas.microsoft.com/office/drawing/2014/main" id="{42F4D11E-E685-1837-D155-9C37CAE68DA3}"/>
              </a:ext>
            </a:extLst>
          </p:cNvPr>
          <p:cNvSpPr txBox="1"/>
          <p:nvPr/>
        </p:nvSpPr>
        <p:spPr>
          <a:xfrm>
            <a:off x="9739451" y="2378045"/>
            <a:ext cx="692331" cy="369332"/>
          </a:xfrm>
          <a:prstGeom prst="rect">
            <a:avLst/>
          </a:prstGeom>
          <a:noFill/>
        </p:spPr>
        <p:txBody>
          <a:bodyPr wrap="square" rtlCol="0">
            <a:spAutoFit/>
          </a:bodyPr>
          <a:lstStyle/>
          <a:p>
            <a:r>
              <a:rPr lang="zh-CN" altLang="en-US" b="1" dirty="0">
                <a:solidFill>
                  <a:schemeClr val="accent5"/>
                </a:solidFill>
              </a:rPr>
              <a:t>排除</a:t>
            </a:r>
          </a:p>
        </p:txBody>
      </p:sp>
      <p:sp>
        <p:nvSpPr>
          <p:cNvPr id="7" name="文本框 6">
            <a:extLst>
              <a:ext uri="{FF2B5EF4-FFF2-40B4-BE49-F238E27FC236}">
                <a16:creationId xmlns:a16="http://schemas.microsoft.com/office/drawing/2014/main" id="{8A4CFCCE-7157-CB65-7107-0B5C728A8636}"/>
              </a:ext>
            </a:extLst>
          </p:cNvPr>
          <p:cNvSpPr txBox="1"/>
          <p:nvPr/>
        </p:nvSpPr>
        <p:spPr>
          <a:xfrm>
            <a:off x="7022374" y="4372166"/>
            <a:ext cx="711925" cy="369332"/>
          </a:xfrm>
          <a:prstGeom prst="rect">
            <a:avLst/>
          </a:prstGeom>
          <a:noFill/>
        </p:spPr>
        <p:txBody>
          <a:bodyPr wrap="square" rtlCol="0">
            <a:spAutoFit/>
          </a:bodyPr>
          <a:lstStyle/>
          <a:p>
            <a:pPr algn="ctr"/>
            <a:r>
              <a:rPr lang="en-US" altLang="zh-CN" b="1" dirty="0"/>
              <a:t>10KB</a:t>
            </a:r>
            <a:endParaRPr lang="zh-CN" altLang="en-US" b="1" dirty="0"/>
          </a:p>
        </p:txBody>
      </p:sp>
      <p:sp>
        <p:nvSpPr>
          <p:cNvPr id="8" name="文本框 7">
            <a:extLst>
              <a:ext uri="{FF2B5EF4-FFF2-40B4-BE49-F238E27FC236}">
                <a16:creationId xmlns:a16="http://schemas.microsoft.com/office/drawing/2014/main" id="{40E902F6-4F45-A2C8-FC8B-0670D555332F}"/>
              </a:ext>
            </a:extLst>
          </p:cNvPr>
          <p:cNvSpPr txBox="1"/>
          <p:nvPr/>
        </p:nvSpPr>
        <p:spPr>
          <a:xfrm>
            <a:off x="5949342" y="4372166"/>
            <a:ext cx="646611" cy="923330"/>
          </a:xfrm>
          <a:prstGeom prst="rect">
            <a:avLst/>
          </a:prstGeom>
          <a:noFill/>
        </p:spPr>
        <p:txBody>
          <a:bodyPr wrap="square" rtlCol="0">
            <a:spAutoFit/>
          </a:bodyPr>
          <a:lstStyle/>
          <a:p>
            <a:pPr algn="ctr"/>
            <a:r>
              <a:rPr lang="zh-CN" altLang="en-US" b="1" dirty="0"/>
              <a:t>无论</a:t>
            </a:r>
            <a:endParaRPr lang="en-US" altLang="zh-CN" b="1" dirty="0"/>
          </a:p>
          <a:p>
            <a:pPr algn="ctr"/>
            <a:r>
              <a:rPr lang="zh-CN" altLang="en-US" b="1" dirty="0"/>
              <a:t>如何</a:t>
            </a:r>
            <a:endParaRPr lang="en-US" altLang="zh-CN" b="1" dirty="0"/>
          </a:p>
          <a:p>
            <a:pPr algn="ctr"/>
            <a:r>
              <a:rPr lang="zh-CN" altLang="en-US" b="1" dirty="0"/>
              <a:t>变化</a:t>
            </a:r>
          </a:p>
        </p:txBody>
      </p:sp>
      <p:sp>
        <p:nvSpPr>
          <p:cNvPr id="13" name="文本框 12">
            <a:extLst>
              <a:ext uri="{FF2B5EF4-FFF2-40B4-BE49-F238E27FC236}">
                <a16:creationId xmlns:a16="http://schemas.microsoft.com/office/drawing/2014/main" id="{40D3662B-51A8-F0AD-E3F9-900BE24DACEB}"/>
              </a:ext>
            </a:extLst>
          </p:cNvPr>
          <p:cNvSpPr txBox="1"/>
          <p:nvPr/>
        </p:nvSpPr>
        <p:spPr>
          <a:xfrm>
            <a:off x="4182888" y="4372166"/>
            <a:ext cx="1166352" cy="646331"/>
          </a:xfrm>
          <a:prstGeom prst="rect">
            <a:avLst/>
          </a:prstGeom>
          <a:noFill/>
        </p:spPr>
        <p:txBody>
          <a:bodyPr wrap="square" rtlCol="0">
            <a:spAutoFit/>
          </a:bodyPr>
          <a:lstStyle/>
          <a:p>
            <a:pPr algn="ctr"/>
            <a:r>
              <a:rPr lang="zh-CN" altLang="en-US" b="1" dirty="0">
                <a:solidFill>
                  <a:schemeClr val="accent1">
                    <a:lumMod val="75000"/>
                  </a:schemeClr>
                </a:solidFill>
              </a:rPr>
              <a:t>最大值</a:t>
            </a:r>
            <a:endParaRPr lang="en-US" altLang="zh-CN" b="1" dirty="0">
              <a:solidFill>
                <a:schemeClr val="accent1">
                  <a:lumMod val="75000"/>
                </a:schemeClr>
              </a:solidFill>
            </a:endParaRPr>
          </a:p>
          <a:p>
            <a:pPr algn="ctr"/>
            <a:r>
              <a:rPr lang="en-US" altLang="zh-CN" b="1" dirty="0">
                <a:solidFill>
                  <a:schemeClr val="accent1">
                    <a:lumMod val="75000"/>
                  </a:schemeClr>
                </a:solidFill>
              </a:rPr>
              <a:t>10KB</a:t>
            </a:r>
            <a:endParaRPr lang="zh-CN" altLang="en-US" b="1" dirty="0">
              <a:solidFill>
                <a:schemeClr val="accent1">
                  <a:lumMod val="75000"/>
                </a:schemeClr>
              </a:solidFill>
            </a:endParaRP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p>
          </p:txBody>
        </p:sp>
      </p:grpSp>
      <p:grpSp>
        <p:nvGrpSpPr>
          <p:cNvPr id="18" name="组合 17">
            <a:extLst>
              <a:ext uri="{FF2B5EF4-FFF2-40B4-BE49-F238E27FC236}">
                <a16:creationId xmlns:a16="http://schemas.microsoft.com/office/drawing/2014/main" id="{199AD615-1F28-6354-EDE7-A713D0DE98E5}"/>
              </a:ext>
            </a:extLst>
          </p:cNvPr>
          <p:cNvGrpSpPr/>
          <p:nvPr/>
        </p:nvGrpSpPr>
        <p:grpSpPr>
          <a:xfrm>
            <a:off x="888274" y="1149410"/>
            <a:ext cx="10998926" cy="1598955"/>
            <a:chOff x="888274" y="1149410"/>
            <a:chExt cx="10998926" cy="1598955"/>
          </a:xfrm>
        </p:grpSpPr>
        <p:sp>
          <p:nvSpPr>
            <p:cNvPr id="9" name="文本框 8">
              <a:extLst>
                <a:ext uri="{FF2B5EF4-FFF2-40B4-BE49-F238E27FC236}">
                  <a16:creationId xmlns:a16="http://schemas.microsoft.com/office/drawing/2014/main" id="{CFABCB5C-D3AF-09AC-4B69-CE224EB5E753}"/>
                </a:ext>
              </a:extLst>
            </p:cNvPr>
            <p:cNvSpPr txBox="1"/>
            <p:nvPr/>
          </p:nvSpPr>
          <p:spPr>
            <a:xfrm>
              <a:off x="888274" y="1149410"/>
              <a:ext cx="10998926" cy="1200329"/>
            </a:xfrm>
            <a:prstGeom prst="rect">
              <a:avLst/>
            </a:prstGeom>
            <a:noFill/>
          </p:spPr>
          <p:txBody>
            <a:bodyPr wrap="square" rtlCol="0">
              <a:spAutoFit/>
            </a:bodyPr>
            <a:lstStyle/>
            <a:p>
              <a:r>
                <a:rPr lang="en-US" altLang="zh-CN" b="1" dirty="0"/>
                <a:t>【2014</a:t>
              </a:r>
              <a:r>
                <a:rPr lang="zh-CN" altLang="en-US" b="1" dirty="0"/>
                <a:t>年 题</a:t>
              </a:r>
              <a:r>
                <a:rPr lang="en-US" altLang="zh-CN" b="1" dirty="0"/>
                <a:t>38】</a:t>
              </a:r>
              <a:r>
                <a:rPr lang="zh-CN" altLang="en-US" b="1" dirty="0"/>
                <a:t>主机甲和主机乙已建立了</a:t>
              </a:r>
              <a:r>
                <a:rPr lang="en-US" altLang="zh-CN" b="1" dirty="0"/>
                <a:t>TCP</a:t>
              </a:r>
              <a:r>
                <a:rPr lang="zh-CN" altLang="en-US" b="1" dirty="0"/>
                <a:t>连接，甲始终以</a:t>
              </a:r>
              <a:r>
                <a:rPr lang="en-US" altLang="zh-CN" b="1" dirty="0"/>
                <a:t>MSS=1KB</a:t>
              </a:r>
              <a:r>
                <a:rPr lang="zh-CN" altLang="en-US" b="1" dirty="0"/>
                <a:t>大小的段发送数据，并一直有数据发</a:t>
              </a:r>
              <a:endParaRPr lang="en-US" altLang="zh-CN" b="1" dirty="0"/>
            </a:p>
            <a:p>
              <a:r>
                <a:rPr lang="en-US" altLang="zh-CN" b="1" dirty="0"/>
                <a:t>                               </a:t>
              </a:r>
              <a:r>
                <a:rPr lang="zh-CN" altLang="en-US" b="1" dirty="0"/>
                <a:t>送；乙每收到一个数据段都会发出一个接收窗口为</a:t>
              </a:r>
              <a:r>
                <a:rPr lang="en-US" altLang="zh-CN" b="1" dirty="0"/>
                <a:t>10KB</a:t>
              </a:r>
              <a:r>
                <a:rPr lang="zh-CN" altLang="en-US" b="1" dirty="0"/>
                <a:t>的确认段。若甲在</a:t>
              </a:r>
              <a:r>
                <a:rPr lang="en-US" altLang="zh-CN" b="1" dirty="0"/>
                <a:t>t</a:t>
              </a:r>
              <a:r>
                <a:rPr lang="zh-CN" altLang="en-US" b="1" dirty="0"/>
                <a:t>时刻发生超时时</a:t>
              </a:r>
              <a:endParaRPr lang="en-US" altLang="zh-CN" b="1" dirty="0"/>
            </a:p>
            <a:p>
              <a:r>
                <a:rPr lang="en-US" altLang="zh-CN" b="1" dirty="0"/>
                <a:t>                               </a:t>
              </a:r>
              <a:r>
                <a:rPr lang="zh-CN" altLang="en-US" b="1" dirty="0"/>
                <a:t>拥塞窗口为</a:t>
              </a:r>
              <a:r>
                <a:rPr lang="en-US" altLang="zh-CN" b="1" dirty="0"/>
                <a:t>8KB</a:t>
              </a:r>
              <a:r>
                <a:rPr lang="zh-CN" altLang="en-US" b="1" dirty="0"/>
                <a:t>，则从</a:t>
              </a:r>
              <a:r>
                <a:rPr lang="en-US" altLang="zh-CN" b="1" dirty="0"/>
                <a:t>t</a:t>
              </a:r>
              <a:r>
                <a:rPr lang="zh-CN" altLang="en-US" b="1" dirty="0"/>
                <a:t>时刻起，不再发生超时的情况下，经过</a:t>
              </a:r>
              <a:r>
                <a:rPr lang="en-US" altLang="zh-CN" b="1" dirty="0"/>
                <a:t>10</a:t>
              </a:r>
              <a:r>
                <a:rPr lang="zh-CN" altLang="en-US" b="1" dirty="0"/>
                <a:t>个</a:t>
              </a:r>
              <a:r>
                <a:rPr lang="en-US" altLang="zh-CN" b="1" dirty="0"/>
                <a:t>RTT</a:t>
              </a:r>
              <a:r>
                <a:rPr lang="zh-CN" altLang="en-US" b="1" dirty="0"/>
                <a:t>后，甲的发送窗口是             </a:t>
              </a:r>
              <a:endParaRPr lang="en-US" altLang="zh-CN" b="1" dirty="0"/>
            </a:p>
            <a:p>
              <a:r>
                <a:rPr lang="en-US" altLang="zh-CN" b="1" dirty="0"/>
                <a:t>                            </a:t>
              </a:r>
              <a:r>
                <a:rPr lang="zh-CN" altLang="en-US" b="1" dirty="0"/>
                <a:t>（      ）。</a:t>
              </a:r>
            </a:p>
          </p:txBody>
        </p:sp>
        <p:sp>
          <p:nvSpPr>
            <p:cNvPr id="10" name="文本框 9">
              <a:extLst>
                <a:ext uri="{FF2B5EF4-FFF2-40B4-BE49-F238E27FC236}">
                  <a16:creationId xmlns:a16="http://schemas.microsoft.com/office/drawing/2014/main" id="{32D059B4-9F07-F0F1-C201-2F96767BF7FC}"/>
                </a:ext>
              </a:extLst>
            </p:cNvPr>
            <p:cNvSpPr txBox="1"/>
            <p:nvPr/>
          </p:nvSpPr>
          <p:spPr>
            <a:xfrm>
              <a:off x="2444931" y="2379033"/>
              <a:ext cx="967738" cy="369332"/>
            </a:xfrm>
            <a:prstGeom prst="rect">
              <a:avLst/>
            </a:prstGeom>
            <a:noFill/>
          </p:spPr>
          <p:txBody>
            <a:bodyPr wrap="square" rtlCol="0">
              <a:spAutoFit/>
            </a:bodyPr>
            <a:lstStyle/>
            <a:p>
              <a:r>
                <a:rPr lang="en-US" altLang="zh-CN" b="1" dirty="0"/>
                <a:t>A. 10KB</a:t>
              </a:r>
              <a:endParaRPr lang="zh-CN" altLang="en-US" b="1" dirty="0"/>
            </a:p>
          </p:txBody>
        </p:sp>
        <p:sp>
          <p:nvSpPr>
            <p:cNvPr id="11" name="文本框 10">
              <a:extLst>
                <a:ext uri="{FF2B5EF4-FFF2-40B4-BE49-F238E27FC236}">
                  <a16:creationId xmlns:a16="http://schemas.microsoft.com/office/drawing/2014/main" id="{516186B0-7447-C97C-1712-39B9C1CB8AF8}"/>
                </a:ext>
              </a:extLst>
            </p:cNvPr>
            <p:cNvSpPr txBox="1"/>
            <p:nvPr/>
          </p:nvSpPr>
          <p:spPr>
            <a:xfrm>
              <a:off x="4605746" y="2379033"/>
              <a:ext cx="919843" cy="369332"/>
            </a:xfrm>
            <a:prstGeom prst="rect">
              <a:avLst/>
            </a:prstGeom>
            <a:noFill/>
          </p:spPr>
          <p:txBody>
            <a:bodyPr wrap="square" rtlCol="0">
              <a:spAutoFit/>
            </a:bodyPr>
            <a:lstStyle/>
            <a:p>
              <a:r>
                <a:rPr lang="en-US" altLang="zh-CN" b="1" dirty="0"/>
                <a:t>B. 12KB</a:t>
              </a:r>
              <a:endParaRPr lang="zh-CN" altLang="en-US" b="1" dirty="0"/>
            </a:p>
          </p:txBody>
        </p:sp>
        <p:sp>
          <p:nvSpPr>
            <p:cNvPr id="12" name="文本框 11">
              <a:extLst>
                <a:ext uri="{FF2B5EF4-FFF2-40B4-BE49-F238E27FC236}">
                  <a16:creationId xmlns:a16="http://schemas.microsoft.com/office/drawing/2014/main" id="{05265875-5581-1C3D-3998-3C5C134EA69E}"/>
                </a:ext>
              </a:extLst>
            </p:cNvPr>
            <p:cNvSpPr txBox="1"/>
            <p:nvPr/>
          </p:nvSpPr>
          <p:spPr>
            <a:xfrm>
              <a:off x="6766561" y="2379033"/>
              <a:ext cx="967738" cy="369332"/>
            </a:xfrm>
            <a:prstGeom prst="rect">
              <a:avLst/>
            </a:prstGeom>
            <a:noFill/>
          </p:spPr>
          <p:txBody>
            <a:bodyPr wrap="square" rtlCol="0">
              <a:spAutoFit/>
            </a:bodyPr>
            <a:lstStyle/>
            <a:p>
              <a:r>
                <a:rPr lang="en-US" altLang="zh-CN" b="1" dirty="0"/>
                <a:t>C. 14KB</a:t>
              </a:r>
              <a:endParaRPr lang="zh-CN" altLang="en-US" b="1" dirty="0"/>
            </a:p>
          </p:txBody>
        </p:sp>
        <p:sp>
          <p:nvSpPr>
            <p:cNvPr id="17" name="文本框 16">
              <a:extLst>
                <a:ext uri="{FF2B5EF4-FFF2-40B4-BE49-F238E27FC236}">
                  <a16:creationId xmlns:a16="http://schemas.microsoft.com/office/drawing/2014/main" id="{81A43C85-A406-425F-33A8-2127636AF3BE}"/>
                </a:ext>
              </a:extLst>
            </p:cNvPr>
            <p:cNvSpPr txBox="1"/>
            <p:nvPr/>
          </p:nvSpPr>
          <p:spPr>
            <a:xfrm>
              <a:off x="8927377" y="2379033"/>
              <a:ext cx="967738" cy="369332"/>
            </a:xfrm>
            <a:prstGeom prst="rect">
              <a:avLst/>
            </a:prstGeom>
            <a:noFill/>
          </p:spPr>
          <p:txBody>
            <a:bodyPr wrap="square" rtlCol="0">
              <a:spAutoFit/>
            </a:bodyPr>
            <a:lstStyle/>
            <a:p>
              <a:r>
                <a:rPr lang="en-US" altLang="zh-CN" b="1" dirty="0"/>
                <a:t>D. 15KB</a:t>
              </a:r>
              <a:endParaRPr lang="zh-CN" altLang="en-US" b="1" dirty="0"/>
            </a:p>
          </p:txBody>
        </p:sp>
      </p:grpSp>
      <p:sp>
        <p:nvSpPr>
          <p:cNvPr id="19" name="文本框 18">
            <a:extLst>
              <a:ext uri="{FF2B5EF4-FFF2-40B4-BE49-F238E27FC236}">
                <a16:creationId xmlns:a16="http://schemas.microsoft.com/office/drawing/2014/main" id="{595F1CDE-F38C-8EB4-28B3-15480186A5A5}"/>
              </a:ext>
            </a:extLst>
          </p:cNvPr>
          <p:cNvSpPr txBox="1"/>
          <p:nvPr/>
        </p:nvSpPr>
        <p:spPr>
          <a:xfrm>
            <a:off x="1088571" y="2707980"/>
            <a:ext cx="820783" cy="369332"/>
          </a:xfrm>
          <a:prstGeom prst="rect">
            <a:avLst/>
          </a:prstGeom>
          <a:noFill/>
        </p:spPr>
        <p:txBody>
          <a:bodyPr wrap="square" rtlCol="0">
            <a:spAutoFit/>
          </a:bodyPr>
          <a:lstStyle/>
          <a:p>
            <a:r>
              <a:rPr lang="zh-CN" altLang="en-US" b="1" dirty="0"/>
              <a:t>解析</a:t>
            </a:r>
          </a:p>
        </p:txBody>
      </p:sp>
      <p:sp>
        <p:nvSpPr>
          <p:cNvPr id="20" name="文本框 19">
            <a:extLst>
              <a:ext uri="{FF2B5EF4-FFF2-40B4-BE49-F238E27FC236}">
                <a16:creationId xmlns:a16="http://schemas.microsoft.com/office/drawing/2014/main" id="{8EB88FB9-80E4-3E74-AC7E-899968461011}"/>
              </a:ext>
            </a:extLst>
          </p:cNvPr>
          <p:cNvSpPr txBox="1"/>
          <p:nvPr/>
        </p:nvSpPr>
        <p:spPr>
          <a:xfrm>
            <a:off x="2643052" y="1907668"/>
            <a:ext cx="37229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A</a:t>
            </a:r>
            <a:endParaRPr lang="zh-CN" altLang="en-US" sz="2800" b="1" dirty="0">
              <a:solidFill>
                <a:schemeClr val="accent1">
                  <a:lumMod val="75000"/>
                </a:schemeClr>
              </a:solidFill>
              <a:latin typeface="Arial Black" panose="020B0A04020102020204" pitchFamily="34" charset="0"/>
            </a:endParaRPr>
          </a:p>
        </p:txBody>
      </p:sp>
      <p:sp>
        <p:nvSpPr>
          <p:cNvPr id="5" name="文本框 4">
            <a:extLst>
              <a:ext uri="{FF2B5EF4-FFF2-40B4-BE49-F238E27FC236}">
                <a16:creationId xmlns:a16="http://schemas.microsoft.com/office/drawing/2014/main" id="{EA610807-3AE8-3459-2564-A06F955D909F}"/>
              </a:ext>
            </a:extLst>
          </p:cNvPr>
          <p:cNvSpPr txBox="1"/>
          <p:nvPr/>
        </p:nvSpPr>
        <p:spPr>
          <a:xfrm>
            <a:off x="1454332" y="3146003"/>
            <a:ext cx="9790138" cy="369332"/>
          </a:xfrm>
          <a:prstGeom prst="rect">
            <a:avLst/>
          </a:prstGeom>
          <a:noFill/>
        </p:spPr>
        <p:txBody>
          <a:bodyPr wrap="square" rtlCol="0">
            <a:spAutoFit/>
          </a:bodyPr>
          <a:lstStyle/>
          <a:p>
            <a:r>
              <a:rPr lang="zh-CN" altLang="en-US" b="1" dirty="0">
                <a:solidFill>
                  <a:schemeClr val="accent5"/>
                </a:solidFill>
              </a:rPr>
              <a:t>本题不知是出题人在给出的选项上有小小的失误，还是有意而为之，使得我们可以“秒杀”。</a:t>
            </a:r>
          </a:p>
        </p:txBody>
      </p:sp>
      <p:sp>
        <p:nvSpPr>
          <p:cNvPr id="6" name="文本框 5">
            <a:extLst>
              <a:ext uri="{FF2B5EF4-FFF2-40B4-BE49-F238E27FC236}">
                <a16:creationId xmlns:a16="http://schemas.microsoft.com/office/drawing/2014/main" id="{B1C0EA3A-C152-C2FA-76A4-F2B40A168245}"/>
              </a:ext>
            </a:extLst>
          </p:cNvPr>
          <p:cNvSpPr txBox="1"/>
          <p:nvPr/>
        </p:nvSpPr>
        <p:spPr>
          <a:xfrm>
            <a:off x="4031280" y="3912973"/>
            <a:ext cx="4129440" cy="523220"/>
          </a:xfrm>
          <a:prstGeom prst="rect">
            <a:avLst/>
          </a:prstGeom>
          <a:noFill/>
        </p:spPr>
        <p:txBody>
          <a:bodyPr wrap="square" rtlCol="0">
            <a:spAutoFit/>
          </a:bodyPr>
          <a:lstStyle/>
          <a:p>
            <a:pPr algn="ctr"/>
            <a:r>
              <a:rPr lang="en-US" altLang="zh-CN" sz="2800" b="1" dirty="0"/>
              <a:t>swnd = </a:t>
            </a:r>
            <a:r>
              <a:rPr lang="en-US" altLang="zh-CN" sz="2800" b="1" baseline="-25000" dirty="0"/>
              <a:t>min</a:t>
            </a:r>
            <a:r>
              <a:rPr lang="en-US" altLang="zh-CN" sz="2800" b="1" dirty="0"/>
              <a:t>(cwnd</a:t>
            </a:r>
            <a:r>
              <a:rPr lang="zh-CN" altLang="en-US" sz="2800" b="1" dirty="0"/>
              <a:t>，</a:t>
            </a:r>
            <a:r>
              <a:rPr lang="en-US" altLang="zh-CN" sz="2800" b="1" dirty="0"/>
              <a:t>rwnd)</a:t>
            </a:r>
            <a:endParaRPr lang="zh-CN" altLang="en-US" sz="2800" b="1" dirty="0"/>
          </a:p>
        </p:txBody>
      </p:sp>
    </p:spTree>
    <p:custDataLst>
      <p:tags r:id="rId1"/>
    </p:custDataLst>
    <p:extLst>
      <p:ext uri="{BB962C8B-B14F-4D97-AF65-F5344CB8AC3E}">
        <p14:creationId xmlns:p14="http://schemas.microsoft.com/office/powerpoint/2010/main" val="62232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800" decel="100000"/>
                                        <p:tgtEl>
                                          <p:spTgt spid="18"/>
                                        </p:tgtEl>
                                      </p:cBhvr>
                                    </p:animEffect>
                                    <p:anim calcmode="lin" valueType="num">
                                      <p:cBhvr>
                                        <p:cTn id="8" dur="800" decel="100000" fill="hold"/>
                                        <p:tgtEl>
                                          <p:spTgt spid="18"/>
                                        </p:tgtEl>
                                        <p:attrNameLst>
                                          <p:attrName>style.rotation</p:attrName>
                                        </p:attrNameLst>
                                      </p:cBhvr>
                                      <p:tavLst>
                                        <p:tav tm="0">
                                          <p:val>
                                            <p:fltVal val="-90"/>
                                          </p:val>
                                        </p:tav>
                                        <p:tav tm="100000">
                                          <p:val>
                                            <p:fltVal val="0"/>
                                          </p:val>
                                        </p:tav>
                                      </p:tavLst>
                                    </p:anim>
                                    <p:anim calcmode="lin" valueType="num">
                                      <p:cBhvr>
                                        <p:cTn id="9" dur="800" decel="100000" fill="hold"/>
                                        <p:tgtEl>
                                          <p:spTgt spid="18"/>
                                        </p:tgtEl>
                                        <p:attrNameLst>
                                          <p:attrName>ppt_x</p:attrName>
                                        </p:attrNameLst>
                                      </p:cBhvr>
                                      <p:tavLst>
                                        <p:tav tm="0">
                                          <p:val>
                                            <p:strVal val="#ppt_x+0.4"/>
                                          </p:val>
                                        </p:tav>
                                        <p:tav tm="100000">
                                          <p:val>
                                            <p:strVal val="#ppt_x-0.05"/>
                                          </p:val>
                                        </p:tav>
                                      </p:tavLst>
                                    </p:anim>
                                    <p:anim calcmode="lin" valueType="num">
                                      <p:cBhvr>
                                        <p:cTn id="10" dur="800" decel="100000" fill="hold"/>
                                        <p:tgtEl>
                                          <p:spTgt spid="1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800" decel="100000"/>
                                        <p:tgtEl>
                                          <p:spTgt spid="20"/>
                                        </p:tgtEl>
                                      </p:cBhvr>
                                    </p:animEffect>
                                    <p:anim calcmode="lin" valueType="num">
                                      <p:cBhvr>
                                        <p:cTn id="18" dur="800" decel="100000" fill="hold"/>
                                        <p:tgtEl>
                                          <p:spTgt spid="20"/>
                                        </p:tgtEl>
                                        <p:attrNameLst>
                                          <p:attrName>style.rotation</p:attrName>
                                        </p:attrNameLst>
                                      </p:cBhvr>
                                      <p:tavLst>
                                        <p:tav tm="0">
                                          <p:val>
                                            <p:fltVal val="-90"/>
                                          </p:val>
                                        </p:tav>
                                        <p:tav tm="100000">
                                          <p:val>
                                            <p:fltVal val="0"/>
                                          </p:val>
                                        </p:tav>
                                      </p:tavLst>
                                    </p:anim>
                                    <p:anim calcmode="lin" valueType="num">
                                      <p:cBhvr>
                                        <p:cTn id="19" dur="800" decel="100000" fill="hold"/>
                                        <p:tgtEl>
                                          <p:spTgt spid="20"/>
                                        </p:tgtEl>
                                        <p:attrNameLst>
                                          <p:attrName>ppt_x</p:attrName>
                                        </p:attrNameLst>
                                      </p:cBhvr>
                                      <p:tavLst>
                                        <p:tav tm="0">
                                          <p:val>
                                            <p:strVal val="#ppt_x+0.4"/>
                                          </p:val>
                                        </p:tav>
                                        <p:tav tm="100000">
                                          <p:val>
                                            <p:strVal val="#ppt_x-0.05"/>
                                          </p:val>
                                        </p:tav>
                                      </p:tavLst>
                                    </p:anim>
                                    <p:anim calcmode="lin" valueType="num">
                                      <p:cBhvr>
                                        <p:cTn id="20" dur="800" decel="100000" fill="hold"/>
                                        <p:tgtEl>
                                          <p:spTgt spid="20"/>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anim calcmode="lin" valueType="num">
                                      <p:cBhvr>
                                        <p:cTn id="41" dur="1000" fill="hold"/>
                                        <p:tgtEl>
                                          <p:spTgt spid="6"/>
                                        </p:tgtEl>
                                        <p:attrNameLst>
                                          <p:attrName>ppt_x</p:attrName>
                                        </p:attrNameLst>
                                      </p:cBhvr>
                                      <p:tavLst>
                                        <p:tav tm="0">
                                          <p:val>
                                            <p:strVal val="#ppt_x"/>
                                          </p:val>
                                        </p:tav>
                                        <p:tav tm="100000">
                                          <p:val>
                                            <p:strVal val="#ppt_x"/>
                                          </p:val>
                                        </p:tav>
                                      </p:tavLst>
                                    </p:anim>
                                    <p:anim calcmode="lin" valueType="num">
                                      <p:cBhvr>
                                        <p:cTn id="4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2" presetClass="entr" presetSubtype="1"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p:tgtEl>
                                          <p:spTgt spid="7"/>
                                        </p:tgtEl>
                                        <p:attrNameLst>
                                          <p:attrName>ppt_y</p:attrName>
                                        </p:attrNameLst>
                                      </p:cBhvr>
                                      <p:tavLst>
                                        <p:tav tm="0">
                                          <p:val>
                                            <p:strVal val="#ppt_y-#ppt_h*1.125000"/>
                                          </p:val>
                                        </p:tav>
                                        <p:tav tm="100000">
                                          <p:val>
                                            <p:strVal val="#ppt_y"/>
                                          </p:val>
                                        </p:tav>
                                      </p:tavLst>
                                    </p:anim>
                                    <p:animEffect transition="in" filter="wipe(down)">
                                      <p:cBhvr>
                                        <p:cTn id="48" dur="500"/>
                                        <p:tgtEl>
                                          <p:spTgt spid="7"/>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1"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500"/>
                                        <p:tgtEl>
                                          <p:spTgt spid="8"/>
                                        </p:tgtEl>
                                        <p:attrNameLst>
                                          <p:attrName>ppt_y</p:attrName>
                                        </p:attrNameLst>
                                      </p:cBhvr>
                                      <p:tavLst>
                                        <p:tav tm="0">
                                          <p:val>
                                            <p:strVal val="#ppt_y-#ppt_h*1.125000"/>
                                          </p:val>
                                        </p:tav>
                                        <p:tav tm="100000">
                                          <p:val>
                                            <p:strVal val="#ppt_y"/>
                                          </p:val>
                                        </p:tav>
                                      </p:tavLst>
                                    </p:anim>
                                    <p:animEffect transition="in" filter="wipe(down)">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1"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p:tgtEl>
                                          <p:spTgt spid="13"/>
                                        </p:tgtEl>
                                        <p:attrNameLst>
                                          <p:attrName>ppt_y</p:attrName>
                                        </p:attrNameLst>
                                      </p:cBhvr>
                                      <p:tavLst>
                                        <p:tav tm="0">
                                          <p:val>
                                            <p:strVal val="#ppt_y-#ppt_h*1.125000"/>
                                          </p:val>
                                        </p:tav>
                                        <p:tav tm="100000">
                                          <p:val>
                                            <p:strVal val="#ppt_y"/>
                                          </p:val>
                                        </p:tav>
                                      </p:tavLst>
                                    </p:anim>
                                    <p:animEffect transition="in" filter="wipe(down)">
                                      <p:cBhvr>
                                        <p:cTn id="60" dur="5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8"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500"/>
                                        <p:tgtEl>
                                          <p:spTgt spid="14"/>
                                        </p:tgtEl>
                                        <p:attrNameLst>
                                          <p:attrName>ppt_x</p:attrName>
                                        </p:attrNameLst>
                                      </p:cBhvr>
                                      <p:tavLst>
                                        <p:tav tm="0">
                                          <p:val>
                                            <p:strVal val="#ppt_x-#ppt_w*1.125000"/>
                                          </p:val>
                                        </p:tav>
                                        <p:tav tm="100000">
                                          <p:val>
                                            <p:strVal val="#ppt_x"/>
                                          </p:val>
                                        </p:tav>
                                      </p:tavLst>
                                    </p:anim>
                                    <p:animEffect transition="in" filter="wipe(right)">
                                      <p:cBhvr>
                                        <p:cTn id="66" dur="500"/>
                                        <p:tgtEl>
                                          <p:spTgt spid="14"/>
                                        </p:tgtEl>
                                      </p:cBhvr>
                                    </p:animEffect>
                                  </p:childTnLst>
                                </p:cTn>
                              </p:par>
                              <p:par>
                                <p:cTn id="67" presetID="12" presetClass="entr" presetSubtype="8"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additive="base">
                                        <p:cTn id="69" dur="500"/>
                                        <p:tgtEl>
                                          <p:spTgt spid="15"/>
                                        </p:tgtEl>
                                        <p:attrNameLst>
                                          <p:attrName>ppt_x</p:attrName>
                                        </p:attrNameLst>
                                      </p:cBhvr>
                                      <p:tavLst>
                                        <p:tav tm="0">
                                          <p:val>
                                            <p:strVal val="#ppt_x-#ppt_w*1.125000"/>
                                          </p:val>
                                        </p:tav>
                                        <p:tav tm="100000">
                                          <p:val>
                                            <p:strVal val="#ppt_x"/>
                                          </p:val>
                                        </p:tav>
                                      </p:tavLst>
                                    </p:anim>
                                    <p:animEffect transition="in" filter="wipe(right)">
                                      <p:cBhvr>
                                        <p:cTn id="70" dur="500"/>
                                        <p:tgtEl>
                                          <p:spTgt spid="15"/>
                                        </p:tgtEl>
                                      </p:cBhvr>
                                    </p:animEffect>
                                  </p:childTnLst>
                                </p:cTn>
                              </p:par>
                              <p:par>
                                <p:cTn id="71" presetID="12" presetClass="entr" presetSubtype="8"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additive="base">
                                        <p:cTn id="73" dur="500"/>
                                        <p:tgtEl>
                                          <p:spTgt spid="16"/>
                                        </p:tgtEl>
                                        <p:attrNameLst>
                                          <p:attrName>ppt_x</p:attrName>
                                        </p:attrNameLst>
                                      </p:cBhvr>
                                      <p:tavLst>
                                        <p:tav tm="0">
                                          <p:val>
                                            <p:strVal val="#ppt_x-#ppt_w*1.125000"/>
                                          </p:val>
                                        </p:tav>
                                        <p:tav tm="100000">
                                          <p:val>
                                            <p:strVal val="#ppt_x"/>
                                          </p:val>
                                        </p:tav>
                                      </p:tavLst>
                                    </p:anim>
                                    <p:animEffect transition="in" filter="wipe(right)">
                                      <p:cBhvr>
                                        <p:cTn id="7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7" grpId="0"/>
      <p:bldP spid="8" grpId="0"/>
      <p:bldP spid="13" grpId="0"/>
      <p:bldP spid="19" grpId="0"/>
      <p:bldP spid="20" grpId="0"/>
      <p:bldP spid="5" grpId="0"/>
      <p:bldP spid="6"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矩形 130">
            <a:extLst>
              <a:ext uri="{FF2B5EF4-FFF2-40B4-BE49-F238E27FC236}">
                <a16:creationId xmlns:a16="http://schemas.microsoft.com/office/drawing/2014/main" id="{08DE1F7F-84BB-6767-C213-F6AD8EF1DD11}"/>
              </a:ext>
            </a:extLst>
          </p:cNvPr>
          <p:cNvSpPr/>
          <p:nvPr/>
        </p:nvSpPr>
        <p:spPr>
          <a:xfrm>
            <a:off x="10484031" y="1748673"/>
            <a:ext cx="875211" cy="27607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AF984892-B64C-86E6-7288-6E20C0395F0C}"/>
              </a:ext>
            </a:extLst>
          </p:cNvPr>
          <p:cNvSpPr txBox="1"/>
          <p:nvPr/>
        </p:nvSpPr>
        <p:spPr>
          <a:xfrm>
            <a:off x="5425440" y="2362880"/>
            <a:ext cx="692331" cy="369332"/>
          </a:xfrm>
          <a:prstGeom prst="rect">
            <a:avLst/>
          </a:prstGeom>
          <a:noFill/>
        </p:spPr>
        <p:txBody>
          <a:bodyPr wrap="square" rtlCol="0">
            <a:spAutoFit/>
          </a:bodyPr>
          <a:lstStyle/>
          <a:p>
            <a:r>
              <a:rPr lang="zh-CN" altLang="en-US" b="1" dirty="0">
                <a:solidFill>
                  <a:schemeClr val="accent5"/>
                </a:solidFill>
              </a:rPr>
              <a:t>排除</a:t>
            </a:r>
          </a:p>
        </p:txBody>
      </p:sp>
      <p:sp>
        <p:nvSpPr>
          <p:cNvPr id="15" name="文本框 14">
            <a:extLst>
              <a:ext uri="{FF2B5EF4-FFF2-40B4-BE49-F238E27FC236}">
                <a16:creationId xmlns:a16="http://schemas.microsoft.com/office/drawing/2014/main" id="{350CAE62-7951-BC8A-33C8-7DBB9C0DDF95}"/>
              </a:ext>
            </a:extLst>
          </p:cNvPr>
          <p:cNvSpPr txBox="1"/>
          <p:nvPr/>
        </p:nvSpPr>
        <p:spPr>
          <a:xfrm>
            <a:off x="7589519" y="2378125"/>
            <a:ext cx="692331" cy="369332"/>
          </a:xfrm>
          <a:prstGeom prst="rect">
            <a:avLst/>
          </a:prstGeom>
          <a:noFill/>
        </p:spPr>
        <p:txBody>
          <a:bodyPr wrap="square" rtlCol="0">
            <a:spAutoFit/>
          </a:bodyPr>
          <a:lstStyle/>
          <a:p>
            <a:r>
              <a:rPr lang="zh-CN" altLang="en-US" b="1" dirty="0">
                <a:solidFill>
                  <a:schemeClr val="accent5"/>
                </a:solidFill>
              </a:rPr>
              <a:t>排除</a:t>
            </a:r>
          </a:p>
        </p:txBody>
      </p:sp>
      <p:sp>
        <p:nvSpPr>
          <p:cNvPr id="16" name="文本框 15">
            <a:extLst>
              <a:ext uri="{FF2B5EF4-FFF2-40B4-BE49-F238E27FC236}">
                <a16:creationId xmlns:a16="http://schemas.microsoft.com/office/drawing/2014/main" id="{42F4D11E-E685-1837-D155-9C37CAE68DA3}"/>
              </a:ext>
            </a:extLst>
          </p:cNvPr>
          <p:cNvSpPr txBox="1"/>
          <p:nvPr/>
        </p:nvSpPr>
        <p:spPr>
          <a:xfrm>
            <a:off x="9739451" y="2378045"/>
            <a:ext cx="692331" cy="369332"/>
          </a:xfrm>
          <a:prstGeom prst="rect">
            <a:avLst/>
          </a:prstGeom>
          <a:noFill/>
        </p:spPr>
        <p:txBody>
          <a:bodyPr wrap="square" rtlCol="0">
            <a:spAutoFit/>
          </a:bodyPr>
          <a:lstStyle/>
          <a:p>
            <a:r>
              <a:rPr lang="zh-CN" altLang="en-US" b="1" dirty="0">
                <a:solidFill>
                  <a:schemeClr val="accent5"/>
                </a:solidFill>
              </a:rPr>
              <a:t>排除</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p>
          </p:txBody>
        </p:sp>
      </p:grpSp>
      <p:grpSp>
        <p:nvGrpSpPr>
          <p:cNvPr id="18" name="组合 17">
            <a:extLst>
              <a:ext uri="{FF2B5EF4-FFF2-40B4-BE49-F238E27FC236}">
                <a16:creationId xmlns:a16="http://schemas.microsoft.com/office/drawing/2014/main" id="{199AD615-1F28-6354-EDE7-A713D0DE98E5}"/>
              </a:ext>
            </a:extLst>
          </p:cNvPr>
          <p:cNvGrpSpPr/>
          <p:nvPr/>
        </p:nvGrpSpPr>
        <p:grpSpPr>
          <a:xfrm>
            <a:off x="888274" y="1149410"/>
            <a:ext cx="10998926" cy="1598955"/>
            <a:chOff x="888274" y="1149410"/>
            <a:chExt cx="10998926" cy="1598955"/>
          </a:xfrm>
        </p:grpSpPr>
        <p:sp>
          <p:nvSpPr>
            <p:cNvPr id="9" name="文本框 8">
              <a:extLst>
                <a:ext uri="{FF2B5EF4-FFF2-40B4-BE49-F238E27FC236}">
                  <a16:creationId xmlns:a16="http://schemas.microsoft.com/office/drawing/2014/main" id="{CFABCB5C-D3AF-09AC-4B69-CE224EB5E753}"/>
                </a:ext>
              </a:extLst>
            </p:cNvPr>
            <p:cNvSpPr txBox="1"/>
            <p:nvPr/>
          </p:nvSpPr>
          <p:spPr>
            <a:xfrm>
              <a:off x="888274" y="1149410"/>
              <a:ext cx="10998926" cy="1200329"/>
            </a:xfrm>
            <a:prstGeom prst="rect">
              <a:avLst/>
            </a:prstGeom>
            <a:noFill/>
          </p:spPr>
          <p:txBody>
            <a:bodyPr wrap="square" rtlCol="0">
              <a:spAutoFit/>
            </a:bodyPr>
            <a:lstStyle/>
            <a:p>
              <a:r>
                <a:rPr lang="en-US" altLang="zh-CN" b="1" dirty="0"/>
                <a:t>【2014</a:t>
              </a:r>
              <a:r>
                <a:rPr lang="zh-CN" altLang="en-US" b="1" dirty="0"/>
                <a:t>年 题</a:t>
              </a:r>
              <a:r>
                <a:rPr lang="en-US" altLang="zh-CN" b="1" dirty="0"/>
                <a:t>38】</a:t>
              </a:r>
              <a:r>
                <a:rPr lang="zh-CN" altLang="en-US" b="1" dirty="0"/>
                <a:t>主机甲和主机乙已建立了</a:t>
              </a:r>
              <a:r>
                <a:rPr lang="en-US" altLang="zh-CN" b="1" dirty="0"/>
                <a:t>TCP</a:t>
              </a:r>
              <a:r>
                <a:rPr lang="zh-CN" altLang="en-US" b="1" dirty="0"/>
                <a:t>连接，甲始终以</a:t>
              </a:r>
              <a:r>
                <a:rPr lang="en-US" altLang="zh-CN" b="1" dirty="0"/>
                <a:t>MSS=1KB</a:t>
              </a:r>
              <a:r>
                <a:rPr lang="zh-CN" altLang="en-US" b="1" dirty="0"/>
                <a:t>大小的段发送数据，并一直有数据发</a:t>
              </a:r>
              <a:endParaRPr lang="en-US" altLang="zh-CN" b="1" dirty="0"/>
            </a:p>
            <a:p>
              <a:r>
                <a:rPr lang="en-US" altLang="zh-CN" b="1" dirty="0"/>
                <a:t>                               </a:t>
              </a:r>
              <a:r>
                <a:rPr lang="zh-CN" altLang="en-US" b="1" dirty="0"/>
                <a:t>送；乙每收到一个数据段都会发出一个接收窗口为</a:t>
              </a:r>
              <a:r>
                <a:rPr lang="en-US" altLang="zh-CN" b="1" dirty="0"/>
                <a:t>10KB</a:t>
              </a:r>
              <a:r>
                <a:rPr lang="zh-CN" altLang="en-US" b="1" dirty="0"/>
                <a:t>的确认段。若甲在</a:t>
              </a:r>
              <a:r>
                <a:rPr lang="en-US" altLang="zh-CN" b="1" dirty="0"/>
                <a:t>t</a:t>
              </a:r>
              <a:r>
                <a:rPr lang="zh-CN" altLang="en-US" b="1" dirty="0"/>
                <a:t>时刻发生超时时</a:t>
              </a:r>
              <a:endParaRPr lang="en-US" altLang="zh-CN" b="1" dirty="0"/>
            </a:p>
            <a:p>
              <a:r>
                <a:rPr lang="en-US" altLang="zh-CN" b="1" dirty="0"/>
                <a:t>                               </a:t>
              </a:r>
              <a:r>
                <a:rPr lang="zh-CN" altLang="en-US" b="1" dirty="0"/>
                <a:t>拥塞窗口为</a:t>
              </a:r>
              <a:r>
                <a:rPr lang="en-US" altLang="zh-CN" b="1" dirty="0"/>
                <a:t>8KB</a:t>
              </a:r>
              <a:r>
                <a:rPr lang="zh-CN" altLang="en-US" b="1" dirty="0"/>
                <a:t>，则从</a:t>
              </a:r>
              <a:r>
                <a:rPr lang="en-US" altLang="zh-CN" b="1" dirty="0"/>
                <a:t>t</a:t>
              </a:r>
              <a:r>
                <a:rPr lang="zh-CN" altLang="en-US" b="1" dirty="0"/>
                <a:t>时刻起，不再发生超时的情况下，经过</a:t>
              </a:r>
              <a:r>
                <a:rPr lang="en-US" altLang="zh-CN" b="1" dirty="0"/>
                <a:t>10</a:t>
              </a:r>
              <a:r>
                <a:rPr lang="zh-CN" altLang="en-US" b="1" dirty="0"/>
                <a:t>个</a:t>
              </a:r>
              <a:r>
                <a:rPr lang="en-US" altLang="zh-CN" b="1" dirty="0"/>
                <a:t>RTT</a:t>
              </a:r>
              <a:r>
                <a:rPr lang="zh-CN" altLang="en-US" b="1" dirty="0"/>
                <a:t>后，甲的发送窗口是             </a:t>
              </a:r>
              <a:endParaRPr lang="en-US" altLang="zh-CN" b="1" dirty="0"/>
            </a:p>
            <a:p>
              <a:r>
                <a:rPr lang="en-US" altLang="zh-CN" b="1" dirty="0"/>
                <a:t>                            </a:t>
              </a:r>
              <a:r>
                <a:rPr lang="zh-CN" altLang="en-US" b="1" dirty="0"/>
                <a:t>（      ）。</a:t>
              </a:r>
            </a:p>
          </p:txBody>
        </p:sp>
        <p:sp>
          <p:nvSpPr>
            <p:cNvPr id="10" name="文本框 9">
              <a:extLst>
                <a:ext uri="{FF2B5EF4-FFF2-40B4-BE49-F238E27FC236}">
                  <a16:creationId xmlns:a16="http://schemas.microsoft.com/office/drawing/2014/main" id="{32D059B4-9F07-F0F1-C201-2F96767BF7FC}"/>
                </a:ext>
              </a:extLst>
            </p:cNvPr>
            <p:cNvSpPr txBox="1"/>
            <p:nvPr/>
          </p:nvSpPr>
          <p:spPr>
            <a:xfrm>
              <a:off x="2444931" y="2379033"/>
              <a:ext cx="967738" cy="369332"/>
            </a:xfrm>
            <a:prstGeom prst="rect">
              <a:avLst/>
            </a:prstGeom>
            <a:noFill/>
          </p:spPr>
          <p:txBody>
            <a:bodyPr wrap="square" rtlCol="0">
              <a:spAutoFit/>
            </a:bodyPr>
            <a:lstStyle/>
            <a:p>
              <a:r>
                <a:rPr lang="en-US" altLang="zh-CN" b="1" dirty="0"/>
                <a:t>A. 10KB</a:t>
              </a:r>
              <a:endParaRPr lang="zh-CN" altLang="en-US" b="1" dirty="0"/>
            </a:p>
          </p:txBody>
        </p:sp>
        <p:sp>
          <p:nvSpPr>
            <p:cNvPr id="11" name="文本框 10">
              <a:extLst>
                <a:ext uri="{FF2B5EF4-FFF2-40B4-BE49-F238E27FC236}">
                  <a16:creationId xmlns:a16="http://schemas.microsoft.com/office/drawing/2014/main" id="{516186B0-7447-C97C-1712-39B9C1CB8AF8}"/>
                </a:ext>
              </a:extLst>
            </p:cNvPr>
            <p:cNvSpPr txBox="1"/>
            <p:nvPr/>
          </p:nvSpPr>
          <p:spPr>
            <a:xfrm>
              <a:off x="4605746" y="2379033"/>
              <a:ext cx="919843" cy="369332"/>
            </a:xfrm>
            <a:prstGeom prst="rect">
              <a:avLst/>
            </a:prstGeom>
            <a:noFill/>
          </p:spPr>
          <p:txBody>
            <a:bodyPr wrap="square" rtlCol="0">
              <a:spAutoFit/>
            </a:bodyPr>
            <a:lstStyle/>
            <a:p>
              <a:r>
                <a:rPr lang="en-US" altLang="zh-CN" b="1" dirty="0"/>
                <a:t>B. 12KB</a:t>
              </a:r>
              <a:endParaRPr lang="zh-CN" altLang="en-US" b="1" dirty="0"/>
            </a:p>
          </p:txBody>
        </p:sp>
        <p:sp>
          <p:nvSpPr>
            <p:cNvPr id="12" name="文本框 11">
              <a:extLst>
                <a:ext uri="{FF2B5EF4-FFF2-40B4-BE49-F238E27FC236}">
                  <a16:creationId xmlns:a16="http://schemas.microsoft.com/office/drawing/2014/main" id="{05265875-5581-1C3D-3998-3C5C134EA69E}"/>
                </a:ext>
              </a:extLst>
            </p:cNvPr>
            <p:cNvSpPr txBox="1"/>
            <p:nvPr/>
          </p:nvSpPr>
          <p:spPr>
            <a:xfrm>
              <a:off x="6766561" y="2379033"/>
              <a:ext cx="967738" cy="369332"/>
            </a:xfrm>
            <a:prstGeom prst="rect">
              <a:avLst/>
            </a:prstGeom>
            <a:noFill/>
          </p:spPr>
          <p:txBody>
            <a:bodyPr wrap="square" rtlCol="0">
              <a:spAutoFit/>
            </a:bodyPr>
            <a:lstStyle/>
            <a:p>
              <a:r>
                <a:rPr lang="en-US" altLang="zh-CN" b="1" dirty="0"/>
                <a:t>C. 14KB</a:t>
              </a:r>
              <a:endParaRPr lang="zh-CN" altLang="en-US" b="1" dirty="0"/>
            </a:p>
          </p:txBody>
        </p:sp>
        <p:sp>
          <p:nvSpPr>
            <p:cNvPr id="17" name="文本框 16">
              <a:extLst>
                <a:ext uri="{FF2B5EF4-FFF2-40B4-BE49-F238E27FC236}">
                  <a16:creationId xmlns:a16="http://schemas.microsoft.com/office/drawing/2014/main" id="{81A43C85-A406-425F-33A8-2127636AF3BE}"/>
                </a:ext>
              </a:extLst>
            </p:cNvPr>
            <p:cNvSpPr txBox="1"/>
            <p:nvPr/>
          </p:nvSpPr>
          <p:spPr>
            <a:xfrm>
              <a:off x="8927377" y="2379033"/>
              <a:ext cx="967738" cy="369332"/>
            </a:xfrm>
            <a:prstGeom prst="rect">
              <a:avLst/>
            </a:prstGeom>
            <a:noFill/>
          </p:spPr>
          <p:txBody>
            <a:bodyPr wrap="square" rtlCol="0">
              <a:spAutoFit/>
            </a:bodyPr>
            <a:lstStyle/>
            <a:p>
              <a:r>
                <a:rPr lang="en-US" altLang="zh-CN" b="1" dirty="0"/>
                <a:t>D. 15KB</a:t>
              </a:r>
              <a:endParaRPr lang="zh-CN" altLang="en-US" b="1" dirty="0"/>
            </a:p>
          </p:txBody>
        </p:sp>
      </p:grpSp>
      <p:sp>
        <p:nvSpPr>
          <p:cNvPr id="19" name="文本框 18">
            <a:extLst>
              <a:ext uri="{FF2B5EF4-FFF2-40B4-BE49-F238E27FC236}">
                <a16:creationId xmlns:a16="http://schemas.microsoft.com/office/drawing/2014/main" id="{595F1CDE-F38C-8EB4-28B3-15480186A5A5}"/>
              </a:ext>
            </a:extLst>
          </p:cNvPr>
          <p:cNvSpPr txBox="1"/>
          <p:nvPr/>
        </p:nvSpPr>
        <p:spPr>
          <a:xfrm>
            <a:off x="1088571" y="2707980"/>
            <a:ext cx="820783" cy="369332"/>
          </a:xfrm>
          <a:prstGeom prst="rect">
            <a:avLst/>
          </a:prstGeom>
          <a:noFill/>
        </p:spPr>
        <p:txBody>
          <a:bodyPr wrap="square" rtlCol="0">
            <a:spAutoFit/>
          </a:bodyPr>
          <a:lstStyle/>
          <a:p>
            <a:r>
              <a:rPr lang="zh-CN" altLang="en-US" b="1" dirty="0"/>
              <a:t>解析</a:t>
            </a:r>
          </a:p>
        </p:txBody>
      </p:sp>
      <p:sp>
        <p:nvSpPr>
          <p:cNvPr id="20" name="文本框 19">
            <a:extLst>
              <a:ext uri="{FF2B5EF4-FFF2-40B4-BE49-F238E27FC236}">
                <a16:creationId xmlns:a16="http://schemas.microsoft.com/office/drawing/2014/main" id="{8EB88FB9-80E4-3E74-AC7E-899968461011}"/>
              </a:ext>
            </a:extLst>
          </p:cNvPr>
          <p:cNvSpPr txBox="1"/>
          <p:nvPr/>
        </p:nvSpPr>
        <p:spPr>
          <a:xfrm>
            <a:off x="2643052" y="1907668"/>
            <a:ext cx="37229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A</a:t>
            </a:r>
            <a:endParaRPr lang="zh-CN" altLang="en-US" sz="2800" b="1" dirty="0">
              <a:solidFill>
                <a:schemeClr val="accent1">
                  <a:lumMod val="75000"/>
                </a:schemeClr>
              </a:solidFill>
              <a:latin typeface="Arial Black" panose="020B0A04020102020204" pitchFamily="34" charset="0"/>
            </a:endParaRPr>
          </a:p>
        </p:txBody>
      </p:sp>
      <p:grpSp>
        <p:nvGrpSpPr>
          <p:cNvPr id="27" name="组合 26">
            <a:extLst>
              <a:ext uri="{FF2B5EF4-FFF2-40B4-BE49-F238E27FC236}">
                <a16:creationId xmlns:a16="http://schemas.microsoft.com/office/drawing/2014/main" id="{2FA0BE50-7127-BA00-E71C-0127150F1F71}"/>
              </a:ext>
            </a:extLst>
          </p:cNvPr>
          <p:cNvGrpSpPr/>
          <p:nvPr/>
        </p:nvGrpSpPr>
        <p:grpSpPr>
          <a:xfrm>
            <a:off x="1166810" y="2831630"/>
            <a:ext cx="4783217" cy="871298"/>
            <a:chOff x="1166810" y="2988386"/>
            <a:chExt cx="4783217" cy="871298"/>
          </a:xfrm>
        </p:grpSpPr>
        <p:sp>
          <p:nvSpPr>
            <p:cNvPr id="22" name="文本框 21">
              <a:extLst>
                <a:ext uri="{FF2B5EF4-FFF2-40B4-BE49-F238E27FC236}">
                  <a16:creationId xmlns:a16="http://schemas.microsoft.com/office/drawing/2014/main" id="{9C061240-B587-2F58-17A5-6882BC18820F}"/>
                </a:ext>
              </a:extLst>
            </p:cNvPr>
            <p:cNvSpPr txBox="1"/>
            <p:nvPr/>
          </p:nvSpPr>
          <p:spPr>
            <a:xfrm>
              <a:off x="3748226" y="2988386"/>
              <a:ext cx="2201801" cy="369332"/>
            </a:xfrm>
            <a:prstGeom prst="rect">
              <a:avLst/>
            </a:prstGeom>
            <a:noFill/>
          </p:spPr>
          <p:txBody>
            <a:bodyPr wrap="square" rtlCol="0">
              <a:spAutoFit/>
            </a:bodyPr>
            <a:lstStyle/>
            <a:p>
              <a:r>
                <a:rPr lang="en-US" altLang="zh-CN" b="1" dirty="0">
                  <a:solidFill>
                    <a:schemeClr val="accent1"/>
                  </a:solidFill>
                </a:rPr>
                <a:t>ssthresh = 8 / 2 = 4</a:t>
              </a:r>
              <a:endParaRPr lang="zh-CN" altLang="en-US" b="1" dirty="0">
                <a:solidFill>
                  <a:schemeClr val="accent1"/>
                </a:solidFill>
              </a:endParaRPr>
            </a:p>
          </p:txBody>
        </p:sp>
        <p:sp>
          <p:nvSpPr>
            <p:cNvPr id="23" name="文本框 22">
              <a:extLst>
                <a:ext uri="{FF2B5EF4-FFF2-40B4-BE49-F238E27FC236}">
                  <a16:creationId xmlns:a16="http://schemas.microsoft.com/office/drawing/2014/main" id="{532A7016-81C8-42B4-727B-95BD2F436C79}"/>
                </a:ext>
              </a:extLst>
            </p:cNvPr>
            <p:cNvSpPr txBox="1"/>
            <p:nvPr/>
          </p:nvSpPr>
          <p:spPr>
            <a:xfrm>
              <a:off x="3748226" y="3239369"/>
              <a:ext cx="1168156" cy="369332"/>
            </a:xfrm>
            <a:prstGeom prst="rect">
              <a:avLst/>
            </a:prstGeom>
            <a:noFill/>
          </p:spPr>
          <p:txBody>
            <a:bodyPr wrap="square" rtlCol="0">
              <a:spAutoFit/>
            </a:bodyPr>
            <a:lstStyle/>
            <a:p>
              <a:r>
                <a:rPr lang="en-US" altLang="zh-CN" b="1" dirty="0">
                  <a:solidFill>
                    <a:schemeClr val="accent1"/>
                  </a:solidFill>
                </a:rPr>
                <a:t>cwnd = 1</a:t>
              </a:r>
              <a:endParaRPr lang="zh-CN" altLang="en-US" b="1" dirty="0">
                <a:solidFill>
                  <a:schemeClr val="accent1"/>
                </a:solidFill>
              </a:endParaRPr>
            </a:p>
          </p:txBody>
        </p:sp>
        <p:sp>
          <p:nvSpPr>
            <p:cNvPr id="24" name="文本框 23">
              <a:extLst>
                <a:ext uri="{FF2B5EF4-FFF2-40B4-BE49-F238E27FC236}">
                  <a16:creationId xmlns:a16="http://schemas.microsoft.com/office/drawing/2014/main" id="{F17ADE41-F8C5-FF80-5717-4F4BACB06C8D}"/>
                </a:ext>
              </a:extLst>
            </p:cNvPr>
            <p:cNvSpPr txBox="1"/>
            <p:nvPr/>
          </p:nvSpPr>
          <p:spPr>
            <a:xfrm>
              <a:off x="1166810" y="3283696"/>
              <a:ext cx="2592977" cy="369332"/>
            </a:xfrm>
            <a:prstGeom prst="rect">
              <a:avLst/>
            </a:prstGeom>
            <a:noFill/>
          </p:spPr>
          <p:txBody>
            <a:bodyPr wrap="square" rtlCol="0">
              <a:spAutoFit/>
            </a:bodyPr>
            <a:lstStyle/>
            <a:p>
              <a:r>
                <a:rPr lang="zh-CN" altLang="en-US" b="1" dirty="0"/>
                <a:t>出现超时重传时的处理</a:t>
              </a:r>
            </a:p>
          </p:txBody>
        </p:sp>
        <p:sp>
          <p:nvSpPr>
            <p:cNvPr id="25" name="文本框 24">
              <a:extLst>
                <a:ext uri="{FF2B5EF4-FFF2-40B4-BE49-F238E27FC236}">
                  <a16:creationId xmlns:a16="http://schemas.microsoft.com/office/drawing/2014/main" id="{45091E22-F611-9EC9-63E9-884595F1C876}"/>
                </a:ext>
              </a:extLst>
            </p:cNvPr>
            <p:cNvSpPr txBox="1"/>
            <p:nvPr/>
          </p:nvSpPr>
          <p:spPr>
            <a:xfrm>
              <a:off x="3748226" y="3490352"/>
              <a:ext cx="1879708" cy="369332"/>
            </a:xfrm>
            <a:prstGeom prst="rect">
              <a:avLst/>
            </a:prstGeom>
            <a:noFill/>
          </p:spPr>
          <p:txBody>
            <a:bodyPr wrap="square" rtlCol="0">
              <a:spAutoFit/>
            </a:bodyPr>
            <a:lstStyle/>
            <a:p>
              <a:r>
                <a:rPr lang="zh-CN" altLang="en-US" b="1" dirty="0">
                  <a:solidFill>
                    <a:schemeClr val="accent3"/>
                  </a:solidFill>
                </a:rPr>
                <a:t>开始慢开始算法</a:t>
              </a:r>
            </a:p>
          </p:txBody>
        </p:sp>
        <p:sp>
          <p:nvSpPr>
            <p:cNvPr id="26" name="左大括号 25">
              <a:extLst>
                <a:ext uri="{FF2B5EF4-FFF2-40B4-BE49-F238E27FC236}">
                  <a16:creationId xmlns:a16="http://schemas.microsoft.com/office/drawing/2014/main" id="{D837D531-3299-06F8-08EA-8E660575D4D1}"/>
                </a:ext>
              </a:extLst>
            </p:cNvPr>
            <p:cNvSpPr/>
            <p:nvPr/>
          </p:nvSpPr>
          <p:spPr>
            <a:xfrm>
              <a:off x="3605348" y="3184050"/>
              <a:ext cx="168985" cy="520391"/>
            </a:xfrm>
            <a:prstGeom prst="leftBrace">
              <a:avLst>
                <a:gd name="adj1" fmla="val 105203"/>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8" name="文本框 27">
            <a:extLst>
              <a:ext uri="{FF2B5EF4-FFF2-40B4-BE49-F238E27FC236}">
                <a16:creationId xmlns:a16="http://schemas.microsoft.com/office/drawing/2014/main" id="{AD689C61-5541-29ED-C1F5-E4CABDD0ED0F}"/>
              </a:ext>
            </a:extLst>
          </p:cNvPr>
          <p:cNvSpPr txBox="1"/>
          <p:nvPr/>
        </p:nvSpPr>
        <p:spPr>
          <a:xfrm>
            <a:off x="4375537" y="3982252"/>
            <a:ext cx="2006072" cy="369332"/>
          </a:xfrm>
          <a:prstGeom prst="rect">
            <a:avLst/>
          </a:prstGeom>
          <a:noFill/>
        </p:spPr>
        <p:txBody>
          <a:bodyPr wrap="square" rtlCol="0">
            <a:spAutoFit/>
          </a:bodyPr>
          <a:lstStyle/>
          <a:p>
            <a:r>
              <a:rPr lang="en-US" altLang="zh-CN" b="1" dirty="0">
                <a:solidFill>
                  <a:schemeClr val="accent3"/>
                </a:solidFill>
              </a:rPr>
              <a:t>cwnd = 1 + 1 = 2</a:t>
            </a:r>
            <a:endParaRPr lang="zh-CN" altLang="en-US" b="1" dirty="0">
              <a:solidFill>
                <a:schemeClr val="accent3"/>
              </a:solidFill>
            </a:endParaRPr>
          </a:p>
        </p:txBody>
      </p:sp>
      <p:sp>
        <p:nvSpPr>
          <p:cNvPr id="29" name="文本框 28">
            <a:extLst>
              <a:ext uri="{FF2B5EF4-FFF2-40B4-BE49-F238E27FC236}">
                <a16:creationId xmlns:a16="http://schemas.microsoft.com/office/drawing/2014/main" id="{2A302A8A-EFE1-8A68-844D-646AD58A3828}"/>
              </a:ext>
            </a:extLst>
          </p:cNvPr>
          <p:cNvSpPr txBox="1"/>
          <p:nvPr/>
        </p:nvSpPr>
        <p:spPr>
          <a:xfrm>
            <a:off x="4374994" y="4467231"/>
            <a:ext cx="2058866" cy="369332"/>
          </a:xfrm>
          <a:prstGeom prst="rect">
            <a:avLst/>
          </a:prstGeom>
          <a:noFill/>
        </p:spPr>
        <p:txBody>
          <a:bodyPr wrap="square" rtlCol="0">
            <a:spAutoFit/>
          </a:bodyPr>
          <a:lstStyle/>
          <a:p>
            <a:r>
              <a:rPr lang="en-US" altLang="zh-CN" b="1" dirty="0">
                <a:solidFill>
                  <a:schemeClr val="accent3"/>
                </a:solidFill>
              </a:rPr>
              <a:t>cwnd = 2 + 2 = 4</a:t>
            </a:r>
            <a:endParaRPr lang="zh-CN" altLang="en-US" b="1" dirty="0">
              <a:solidFill>
                <a:schemeClr val="accent3"/>
              </a:solidFill>
            </a:endParaRPr>
          </a:p>
        </p:txBody>
      </p:sp>
      <p:sp>
        <p:nvSpPr>
          <p:cNvPr id="30" name="文本框 29">
            <a:extLst>
              <a:ext uri="{FF2B5EF4-FFF2-40B4-BE49-F238E27FC236}">
                <a16:creationId xmlns:a16="http://schemas.microsoft.com/office/drawing/2014/main" id="{3DAE79F4-4DE8-96DD-ABE4-62A8E5E3C497}"/>
              </a:ext>
            </a:extLst>
          </p:cNvPr>
          <p:cNvSpPr txBox="1"/>
          <p:nvPr/>
        </p:nvSpPr>
        <p:spPr>
          <a:xfrm>
            <a:off x="1167353" y="3996663"/>
            <a:ext cx="3692435" cy="369332"/>
          </a:xfrm>
          <a:prstGeom prst="rect">
            <a:avLst/>
          </a:prstGeom>
          <a:noFill/>
        </p:spPr>
        <p:txBody>
          <a:bodyPr wrap="square" rtlCol="0">
            <a:spAutoFit/>
          </a:bodyPr>
          <a:lstStyle/>
          <a:p>
            <a:r>
              <a:rPr lang="zh-CN" altLang="en-US" b="1" dirty="0">
                <a:solidFill>
                  <a:schemeClr val="accent3"/>
                </a:solidFill>
              </a:rPr>
              <a:t>第</a:t>
            </a:r>
            <a:r>
              <a:rPr lang="en-US" altLang="zh-CN" b="1" dirty="0">
                <a:solidFill>
                  <a:schemeClr val="accent3"/>
                </a:solidFill>
              </a:rPr>
              <a:t>1</a:t>
            </a:r>
            <a:r>
              <a:rPr lang="zh-CN" altLang="en-US" b="1" dirty="0">
                <a:solidFill>
                  <a:schemeClr val="accent3"/>
                </a:solidFill>
              </a:rPr>
              <a:t>个传输轮次（</a:t>
            </a:r>
            <a:r>
              <a:rPr lang="en-US" altLang="zh-CN" b="1" dirty="0">
                <a:solidFill>
                  <a:schemeClr val="accent3"/>
                </a:solidFill>
              </a:rPr>
              <a:t>RTT</a:t>
            </a:r>
            <a:r>
              <a:rPr lang="zh-CN" altLang="en-US" b="1" dirty="0">
                <a:solidFill>
                  <a:schemeClr val="accent3"/>
                </a:solidFill>
              </a:rPr>
              <a:t>）结束</a:t>
            </a:r>
          </a:p>
        </p:txBody>
      </p:sp>
      <p:sp>
        <p:nvSpPr>
          <p:cNvPr id="31" name="文本框 30">
            <a:extLst>
              <a:ext uri="{FF2B5EF4-FFF2-40B4-BE49-F238E27FC236}">
                <a16:creationId xmlns:a16="http://schemas.microsoft.com/office/drawing/2014/main" id="{260280CF-7186-E4EB-C4C8-192E53B32098}"/>
              </a:ext>
            </a:extLst>
          </p:cNvPr>
          <p:cNvSpPr txBox="1"/>
          <p:nvPr/>
        </p:nvSpPr>
        <p:spPr>
          <a:xfrm>
            <a:off x="1167353" y="3597010"/>
            <a:ext cx="942701" cy="369332"/>
          </a:xfrm>
          <a:prstGeom prst="rect">
            <a:avLst/>
          </a:prstGeom>
          <a:noFill/>
        </p:spPr>
        <p:txBody>
          <a:bodyPr wrap="square" rtlCol="0">
            <a:spAutoFit/>
          </a:bodyPr>
          <a:lstStyle/>
          <a:p>
            <a:r>
              <a:rPr lang="zh-CN" altLang="en-US" b="1" dirty="0"/>
              <a:t>之后的</a:t>
            </a:r>
          </a:p>
        </p:txBody>
      </p:sp>
      <p:sp>
        <p:nvSpPr>
          <p:cNvPr id="32" name="文本框 31">
            <a:extLst>
              <a:ext uri="{FF2B5EF4-FFF2-40B4-BE49-F238E27FC236}">
                <a16:creationId xmlns:a16="http://schemas.microsoft.com/office/drawing/2014/main" id="{3C50F1F5-D6C8-9AAA-6FBE-7E9BFBA506A7}"/>
              </a:ext>
            </a:extLst>
          </p:cNvPr>
          <p:cNvSpPr txBox="1"/>
          <p:nvPr/>
        </p:nvSpPr>
        <p:spPr>
          <a:xfrm>
            <a:off x="1166810" y="4481642"/>
            <a:ext cx="3692435" cy="369332"/>
          </a:xfrm>
          <a:prstGeom prst="rect">
            <a:avLst/>
          </a:prstGeom>
          <a:noFill/>
        </p:spPr>
        <p:txBody>
          <a:bodyPr wrap="square" rtlCol="0">
            <a:spAutoFit/>
          </a:bodyPr>
          <a:lstStyle/>
          <a:p>
            <a:r>
              <a:rPr lang="zh-CN" altLang="en-US" b="1" dirty="0">
                <a:solidFill>
                  <a:schemeClr val="accent3"/>
                </a:solidFill>
              </a:rPr>
              <a:t>第</a:t>
            </a:r>
            <a:r>
              <a:rPr lang="en-US" altLang="zh-CN" b="1" dirty="0">
                <a:solidFill>
                  <a:schemeClr val="accent3"/>
                </a:solidFill>
              </a:rPr>
              <a:t>2</a:t>
            </a:r>
            <a:r>
              <a:rPr lang="zh-CN" altLang="en-US" b="1" dirty="0">
                <a:solidFill>
                  <a:schemeClr val="accent3"/>
                </a:solidFill>
              </a:rPr>
              <a:t>个传输轮次（</a:t>
            </a:r>
            <a:r>
              <a:rPr lang="en-US" altLang="zh-CN" b="1" dirty="0">
                <a:solidFill>
                  <a:schemeClr val="accent3"/>
                </a:solidFill>
              </a:rPr>
              <a:t>RTT</a:t>
            </a:r>
            <a:r>
              <a:rPr lang="zh-CN" altLang="en-US" b="1" dirty="0">
                <a:solidFill>
                  <a:schemeClr val="accent3"/>
                </a:solidFill>
              </a:rPr>
              <a:t>）结束</a:t>
            </a:r>
          </a:p>
        </p:txBody>
      </p:sp>
      <p:grpSp>
        <p:nvGrpSpPr>
          <p:cNvPr id="33" name="组合 32">
            <a:extLst>
              <a:ext uri="{FF2B5EF4-FFF2-40B4-BE49-F238E27FC236}">
                <a16:creationId xmlns:a16="http://schemas.microsoft.com/office/drawing/2014/main" id="{A3800873-6988-80C7-249C-11E4B1266658}"/>
              </a:ext>
            </a:extLst>
          </p:cNvPr>
          <p:cNvGrpSpPr/>
          <p:nvPr/>
        </p:nvGrpSpPr>
        <p:grpSpPr>
          <a:xfrm>
            <a:off x="1166810" y="4937799"/>
            <a:ext cx="5600153" cy="369332"/>
            <a:chOff x="6287046" y="5400640"/>
            <a:chExt cx="5600153" cy="369332"/>
          </a:xfrm>
        </p:grpSpPr>
        <p:sp>
          <p:nvSpPr>
            <p:cNvPr id="34" name="矩形 33">
              <a:extLst>
                <a:ext uri="{FF2B5EF4-FFF2-40B4-BE49-F238E27FC236}">
                  <a16:creationId xmlns:a16="http://schemas.microsoft.com/office/drawing/2014/main" id="{581E5DF8-DA51-3EC1-7E7F-9073FF040AF8}"/>
                </a:ext>
              </a:extLst>
            </p:cNvPr>
            <p:cNvSpPr/>
            <p:nvPr/>
          </p:nvSpPr>
          <p:spPr>
            <a:xfrm>
              <a:off x="10267152" y="5433295"/>
              <a:ext cx="1391448"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802B2BE0-AAC7-C5C1-2964-8B8C58F01499}"/>
                </a:ext>
              </a:extLst>
            </p:cNvPr>
            <p:cNvSpPr txBox="1"/>
            <p:nvPr/>
          </p:nvSpPr>
          <p:spPr>
            <a:xfrm>
              <a:off x="6287046" y="5400640"/>
              <a:ext cx="5600153" cy="369332"/>
            </a:xfrm>
            <a:prstGeom prst="rect">
              <a:avLst/>
            </a:prstGeom>
            <a:noFill/>
          </p:spPr>
          <p:txBody>
            <a:bodyPr wrap="square" rtlCol="0">
              <a:spAutoFit/>
            </a:bodyPr>
            <a:lstStyle/>
            <a:p>
              <a:r>
                <a:rPr lang="zh-CN" altLang="en-US" b="1" dirty="0"/>
                <a:t>由于此时 </a:t>
              </a:r>
              <a:r>
                <a:rPr lang="en-US" altLang="zh-CN" b="1" dirty="0"/>
                <a:t>cwnd = 4 = ssthresh</a:t>
              </a:r>
              <a:r>
                <a:rPr lang="zh-CN" altLang="en-US" b="1" dirty="0"/>
                <a:t>，之后改为拥塞避免算法。</a:t>
              </a:r>
            </a:p>
          </p:txBody>
        </p:sp>
      </p:grpSp>
      <p:grpSp>
        <p:nvGrpSpPr>
          <p:cNvPr id="36" name="组合 35">
            <a:extLst>
              <a:ext uri="{FF2B5EF4-FFF2-40B4-BE49-F238E27FC236}">
                <a16:creationId xmlns:a16="http://schemas.microsoft.com/office/drawing/2014/main" id="{639224BE-0DA9-528B-0E83-85642B216789}"/>
              </a:ext>
            </a:extLst>
          </p:cNvPr>
          <p:cNvGrpSpPr/>
          <p:nvPr/>
        </p:nvGrpSpPr>
        <p:grpSpPr>
          <a:xfrm>
            <a:off x="1166812" y="5423985"/>
            <a:ext cx="3098616" cy="369332"/>
            <a:chOff x="6287048" y="5886826"/>
            <a:chExt cx="3098616" cy="369332"/>
          </a:xfrm>
        </p:grpSpPr>
        <p:sp>
          <p:nvSpPr>
            <p:cNvPr id="37" name="矩形 36">
              <a:extLst>
                <a:ext uri="{FF2B5EF4-FFF2-40B4-BE49-F238E27FC236}">
                  <a16:creationId xmlns:a16="http://schemas.microsoft.com/office/drawing/2014/main" id="{B5BD0165-E151-F6E8-6350-6BF238C43BD1}"/>
                </a:ext>
              </a:extLst>
            </p:cNvPr>
            <p:cNvSpPr/>
            <p:nvPr/>
          </p:nvSpPr>
          <p:spPr>
            <a:xfrm>
              <a:off x="6351563" y="5891927"/>
              <a:ext cx="2812034"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3C9BB2B9-24BD-674A-12EB-03418D120FC4}"/>
                </a:ext>
              </a:extLst>
            </p:cNvPr>
            <p:cNvSpPr txBox="1"/>
            <p:nvPr/>
          </p:nvSpPr>
          <p:spPr>
            <a:xfrm>
              <a:off x="6287048" y="5886826"/>
              <a:ext cx="3098616" cy="369332"/>
            </a:xfrm>
            <a:prstGeom prst="rect">
              <a:avLst/>
            </a:prstGeom>
            <a:noFill/>
          </p:spPr>
          <p:txBody>
            <a:bodyPr wrap="square" rtlCol="0">
              <a:spAutoFit/>
            </a:bodyPr>
            <a:lstStyle/>
            <a:p>
              <a:r>
                <a:rPr lang="zh-CN" altLang="en-US" b="1" dirty="0"/>
                <a:t>第</a:t>
              </a:r>
              <a:r>
                <a:rPr lang="en-US" altLang="zh-CN" b="1" dirty="0"/>
                <a:t>3</a:t>
              </a:r>
              <a:r>
                <a:rPr lang="zh-CN" altLang="en-US" b="1" dirty="0"/>
                <a:t>个传输轮次（</a:t>
              </a:r>
              <a:r>
                <a:rPr lang="en-US" altLang="zh-CN" b="1" dirty="0"/>
                <a:t>RTT</a:t>
              </a:r>
              <a:r>
                <a:rPr lang="zh-CN" altLang="en-US" b="1" dirty="0"/>
                <a:t>）结束</a:t>
              </a:r>
            </a:p>
          </p:txBody>
        </p:sp>
      </p:grpSp>
      <p:grpSp>
        <p:nvGrpSpPr>
          <p:cNvPr id="39" name="组合 38">
            <a:extLst>
              <a:ext uri="{FF2B5EF4-FFF2-40B4-BE49-F238E27FC236}">
                <a16:creationId xmlns:a16="http://schemas.microsoft.com/office/drawing/2014/main" id="{718CF9A1-BDBB-8D5F-A017-251340E80C47}"/>
              </a:ext>
            </a:extLst>
          </p:cNvPr>
          <p:cNvGrpSpPr/>
          <p:nvPr/>
        </p:nvGrpSpPr>
        <p:grpSpPr>
          <a:xfrm>
            <a:off x="4370533" y="5409574"/>
            <a:ext cx="1682237" cy="369332"/>
            <a:chOff x="9490769" y="5872415"/>
            <a:chExt cx="1682237" cy="369332"/>
          </a:xfrm>
        </p:grpSpPr>
        <p:sp>
          <p:nvSpPr>
            <p:cNvPr id="40" name="矩形 39">
              <a:extLst>
                <a:ext uri="{FF2B5EF4-FFF2-40B4-BE49-F238E27FC236}">
                  <a16:creationId xmlns:a16="http://schemas.microsoft.com/office/drawing/2014/main" id="{EC42C56B-F073-FBC0-E6C4-5F3F4966B207}"/>
                </a:ext>
              </a:extLst>
            </p:cNvPr>
            <p:cNvSpPr/>
            <p:nvPr/>
          </p:nvSpPr>
          <p:spPr>
            <a:xfrm>
              <a:off x="9490769" y="5892008"/>
              <a:ext cx="1617723"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07F8A357-682B-D8C8-0A0B-523F176662A3}"/>
                </a:ext>
              </a:extLst>
            </p:cNvPr>
            <p:cNvSpPr txBox="1"/>
            <p:nvPr/>
          </p:nvSpPr>
          <p:spPr>
            <a:xfrm>
              <a:off x="9495231" y="5872415"/>
              <a:ext cx="1677775" cy="369332"/>
            </a:xfrm>
            <a:prstGeom prst="rect">
              <a:avLst/>
            </a:prstGeom>
            <a:noFill/>
          </p:spPr>
          <p:txBody>
            <a:bodyPr wrap="square" rtlCol="0">
              <a:spAutoFit/>
            </a:bodyPr>
            <a:lstStyle/>
            <a:p>
              <a:r>
                <a:rPr lang="en-US" altLang="zh-CN" b="1" dirty="0"/>
                <a:t>cwnd = 4 + 1 = 5</a:t>
              </a:r>
              <a:endParaRPr lang="zh-CN" altLang="en-US" b="1" dirty="0"/>
            </a:p>
          </p:txBody>
        </p:sp>
      </p:grpSp>
      <p:grpSp>
        <p:nvGrpSpPr>
          <p:cNvPr id="42" name="组合 41">
            <a:extLst>
              <a:ext uri="{FF2B5EF4-FFF2-40B4-BE49-F238E27FC236}">
                <a16:creationId xmlns:a16="http://schemas.microsoft.com/office/drawing/2014/main" id="{5D28D57D-0797-705E-E873-3B3756D02144}"/>
              </a:ext>
            </a:extLst>
          </p:cNvPr>
          <p:cNvGrpSpPr/>
          <p:nvPr/>
        </p:nvGrpSpPr>
        <p:grpSpPr>
          <a:xfrm>
            <a:off x="1166810" y="5921656"/>
            <a:ext cx="3098616" cy="369332"/>
            <a:chOff x="6287048" y="5886826"/>
            <a:chExt cx="3098616" cy="369332"/>
          </a:xfrm>
        </p:grpSpPr>
        <p:sp>
          <p:nvSpPr>
            <p:cNvPr id="43" name="矩形 42">
              <a:extLst>
                <a:ext uri="{FF2B5EF4-FFF2-40B4-BE49-F238E27FC236}">
                  <a16:creationId xmlns:a16="http://schemas.microsoft.com/office/drawing/2014/main" id="{E2168EA8-5C2C-4097-8563-D8EC2DBF4385}"/>
                </a:ext>
              </a:extLst>
            </p:cNvPr>
            <p:cNvSpPr/>
            <p:nvPr/>
          </p:nvSpPr>
          <p:spPr>
            <a:xfrm>
              <a:off x="6351563" y="5891927"/>
              <a:ext cx="2812034"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D920FC1E-E2D0-47E9-15BC-8CA18D8DCD3C}"/>
                </a:ext>
              </a:extLst>
            </p:cNvPr>
            <p:cNvSpPr txBox="1"/>
            <p:nvPr/>
          </p:nvSpPr>
          <p:spPr>
            <a:xfrm>
              <a:off x="6287048" y="5886826"/>
              <a:ext cx="3098616" cy="369332"/>
            </a:xfrm>
            <a:prstGeom prst="rect">
              <a:avLst/>
            </a:prstGeom>
            <a:noFill/>
          </p:spPr>
          <p:txBody>
            <a:bodyPr wrap="square" rtlCol="0">
              <a:spAutoFit/>
            </a:bodyPr>
            <a:lstStyle/>
            <a:p>
              <a:r>
                <a:rPr lang="zh-CN" altLang="en-US" b="1" dirty="0"/>
                <a:t>第</a:t>
              </a:r>
              <a:r>
                <a:rPr lang="en-US" altLang="zh-CN" b="1" dirty="0"/>
                <a:t>4</a:t>
              </a:r>
              <a:r>
                <a:rPr lang="zh-CN" altLang="en-US" b="1" dirty="0"/>
                <a:t>个传输轮次（</a:t>
              </a:r>
              <a:r>
                <a:rPr lang="en-US" altLang="zh-CN" b="1" dirty="0"/>
                <a:t>RTT</a:t>
              </a:r>
              <a:r>
                <a:rPr lang="zh-CN" altLang="en-US" b="1" dirty="0"/>
                <a:t>）结束</a:t>
              </a:r>
            </a:p>
          </p:txBody>
        </p:sp>
      </p:grpSp>
      <p:grpSp>
        <p:nvGrpSpPr>
          <p:cNvPr id="45" name="组合 44">
            <a:extLst>
              <a:ext uri="{FF2B5EF4-FFF2-40B4-BE49-F238E27FC236}">
                <a16:creationId xmlns:a16="http://schemas.microsoft.com/office/drawing/2014/main" id="{5E97B1B3-72EF-7837-9002-52352FF3CF1F}"/>
              </a:ext>
            </a:extLst>
          </p:cNvPr>
          <p:cNvGrpSpPr/>
          <p:nvPr/>
        </p:nvGrpSpPr>
        <p:grpSpPr>
          <a:xfrm>
            <a:off x="4370531" y="5907245"/>
            <a:ext cx="1682237" cy="369332"/>
            <a:chOff x="9490769" y="5872415"/>
            <a:chExt cx="1682237" cy="369332"/>
          </a:xfrm>
        </p:grpSpPr>
        <p:sp>
          <p:nvSpPr>
            <p:cNvPr id="46" name="矩形 45">
              <a:extLst>
                <a:ext uri="{FF2B5EF4-FFF2-40B4-BE49-F238E27FC236}">
                  <a16:creationId xmlns:a16="http://schemas.microsoft.com/office/drawing/2014/main" id="{C0A4CB8D-9A36-3659-7F5B-78664907A84E}"/>
                </a:ext>
              </a:extLst>
            </p:cNvPr>
            <p:cNvSpPr/>
            <p:nvPr/>
          </p:nvSpPr>
          <p:spPr>
            <a:xfrm>
              <a:off x="9490769" y="5892008"/>
              <a:ext cx="1617723"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5DFF2F19-5650-AA97-5A5D-F8888AD37699}"/>
                </a:ext>
              </a:extLst>
            </p:cNvPr>
            <p:cNvSpPr txBox="1"/>
            <p:nvPr/>
          </p:nvSpPr>
          <p:spPr>
            <a:xfrm>
              <a:off x="9495231" y="5872415"/>
              <a:ext cx="1677775" cy="369332"/>
            </a:xfrm>
            <a:prstGeom prst="rect">
              <a:avLst/>
            </a:prstGeom>
            <a:noFill/>
          </p:spPr>
          <p:txBody>
            <a:bodyPr wrap="square" rtlCol="0">
              <a:spAutoFit/>
            </a:bodyPr>
            <a:lstStyle/>
            <a:p>
              <a:r>
                <a:rPr lang="en-US" altLang="zh-CN" b="1" dirty="0"/>
                <a:t>cwnd = 5 + 1 = 6</a:t>
              </a:r>
              <a:endParaRPr lang="zh-CN" altLang="en-US" b="1" dirty="0"/>
            </a:p>
          </p:txBody>
        </p:sp>
      </p:grpSp>
      <p:grpSp>
        <p:nvGrpSpPr>
          <p:cNvPr id="126" name="组合 125">
            <a:extLst>
              <a:ext uri="{FF2B5EF4-FFF2-40B4-BE49-F238E27FC236}">
                <a16:creationId xmlns:a16="http://schemas.microsoft.com/office/drawing/2014/main" id="{0D91DEBC-9391-B18A-2F7B-9C6AC7E82BE6}"/>
              </a:ext>
            </a:extLst>
          </p:cNvPr>
          <p:cNvGrpSpPr/>
          <p:nvPr/>
        </p:nvGrpSpPr>
        <p:grpSpPr>
          <a:xfrm>
            <a:off x="6909841" y="2864849"/>
            <a:ext cx="5033692" cy="2430046"/>
            <a:chOff x="6909841" y="2864849"/>
            <a:chExt cx="5033692" cy="2430046"/>
          </a:xfrm>
        </p:grpSpPr>
        <p:grpSp>
          <p:nvGrpSpPr>
            <p:cNvPr id="90" name="组合 89">
              <a:extLst>
                <a:ext uri="{FF2B5EF4-FFF2-40B4-BE49-F238E27FC236}">
                  <a16:creationId xmlns:a16="http://schemas.microsoft.com/office/drawing/2014/main" id="{FBEDEED8-828B-A69C-8028-A6FAED6A0E03}"/>
                </a:ext>
              </a:extLst>
            </p:cNvPr>
            <p:cNvGrpSpPr/>
            <p:nvPr/>
          </p:nvGrpSpPr>
          <p:grpSpPr>
            <a:xfrm>
              <a:off x="6909841" y="4913548"/>
              <a:ext cx="5033692" cy="381347"/>
              <a:chOff x="6952146" y="5260083"/>
              <a:chExt cx="5033692" cy="381347"/>
            </a:xfrm>
          </p:grpSpPr>
          <p:grpSp>
            <p:nvGrpSpPr>
              <p:cNvPr id="84" name="组合 83">
                <a:extLst>
                  <a:ext uri="{FF2B5EF4-FFF2-40B4-BE49-F238E27FC236}">
                    <a16:creationId xmlns:a16="http://schemas.microsoft.com/office/drawing/2014/main" id="{F8FFEEC2-2DE4-FA24-CC3A-C33C31483209}"/>
                  </a:ext>
                </a:extLst>
              </p:cNvPr>
              <p:cNvGrpSpPr/>
              <p:nvPr/>
            </p:nvGrpSpPr>
            <p:grpSpPr>
              <a:xfrm>
                <a:off x="6952146" y="5272098"/>
                <a:ext cx="3098616" cy="369332"/>
                <a:chOff x="6287048" y="5881411"/>
                <a:chExt cx="3098616" cy="369332"/>
              </a:xfrm>
            </p:grpSpPr>
            <p:sp>
              <p:nvSpPr>
                <p:cNvPr id="88" name="矩形 87">
                  <a:extLst>
                    <a:ext uri="{FF2B5EF4-FFF2-40B4-BE49-F238E27FC236}">
                      <a16:creationId xmlns:a16="http://schemas.microsoft.com/office/drawing/2014/main" id="{115745B4-84D0-20AC-3823-3FB78DD20E39}"/>
                    </a:ext>
                  </a:extLst>
                </p:cNvPr>
                <p:cNvSpPr/>
                <p:nvPr/>
              </p:nvSpPr>
              <p:spPr>
                <a:xfrm>
                  <a:off x="6351562" y="5891927"/>
                  <a:ext cx="2976429"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a:extLst>
                    <a:ext uri="{FF2B5EF4-FFF2-40B4-BE49-F238E27FC236}">
                      <a16:creationId xmlns:a16="http://schemas.microsoft.com/office/drawing/2014/main" id="{DE7A5E60-229D-09C3-175D-E44BBD699D34}"/>
                    </a:ext>
                  </a:extLst>
                </p:cNvPr>
                <p:cNvSpPr txBox="1"/>
                <p:nvPr/>
              </p:nvSpPr>
              <p:spPr>
                <a:xfrm>
                  <a:off x="6287048" y="5881411"/>
                  <a:ext cx="3098616" cy="369332"/>
                </a:xfrm>
                <a:prstGeom prst="rect">
                  <a:avLst/>
                </a:prstGeom>
                <a:noFill/>
              </p:spPr>
              <p:txBody>
                <a:bodyPr wrap="square" rtlCol="0">
                  <a:spAutoFit/>
                </a:bodyPr>
                <a:lstStyle/>
                <a:p>
                  <a:r>
                    <a:rPr lang="zh-CN" altLang="en-US" b="1" dirty="0"/>
                    <a:t>第</a:t>
                  </a:r>
                  <a:r>
                    <a:rPr lang="en-US" altLang="zh-CN" b="1" dirty="0"/>
                    <a:t>10</a:t>
                  </a:r>
                  <a:r>
                    <a:rPr lang="zh-CN" altLang="en-US" b="1" dirty="0"/>
                    <a:t>个传输轮次（</a:t>
                  </a:r>
                  <a:r>
                    <a:rPr lang="en-US" altLang="zh-CN" b="1" dirty="0"/>
                    <a:t>RTT</a:t>
                  </a:r>
                  <a:r>
                    <a:rPr lang="zh-CN" altLang="en-US" b="1" dirty="0"/>
                    <a:t>）结束</a:t>
                  </a:r>
                </a:p>
              </p:txBody>
            </p:sp>
          </p:grpSp>
          <p:grpSp>
            <p:nvGrpSpPr>
              <p:cNvPr id="85" name="组合 84">
                <a:extLst>
                  <a:ext uri="{FF2B5EF4-FFF2-40B4-BE49-F238E27FC236}">
                    <a16:creationId xmlns:a16="http://schemas.microsoft.com/office/drawing/2014/main" id="{DC379942-426D-B15B-9379-C32EF26D1909}"/>
                  </a:ext>
                </a:extLst>
              </p:cNvPr>
              <p:cNvGrpSpPr/>
              <p:nvPr/>
            </p:nvGrpSpPr>
            <p:grpSpPr>
              <a:xfrm>
                <a:off x="10115276" y="5260083"/>
                <a:ext cx="1870562" cy="369332"/>
                <a:chOff x="9450178" y="5869396"/>
                <a:chExt cx="1870562" cy="369332"/>
              </a:xfrm>
            </p:grpSpPr>
            <p:sp>
              <p:nvSpPr>
                <p:cNvPr id="86" name="矩形 85">
                  <a:extLst>
                    <a:ext uri="{FF2B5EF4-FFF2-40B4-BE49-F238E27FC236}">
                      <a16:creationId xmlns:a16="http://schemas.microsoft.com/office/drawing/2014/main" id="{7B9F19D6-7E83-A017-9201-BE84C91DC825}"/>
                    </a:ext>
                  </a:extLst>
                </p:cNvPr>
                <p:cNvSpPr/>
                <p:nvPr/>
              </p:nvSpPr>
              <p:spPr>
                <a:xfrm>
                  <a:off x="9490769" y="5892008"/>
                  <a:ext cx="1731333"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a:extLst>
                    <a:ext uri="{FF2B5EF4-FFF2-40B4-BE49-F238E27FC236}">
                      <a16:creationId xmlns:a16="http://schemas.microsoft.com/office/drawing/2014/main" id="{B54CC72C-3D27-19F3-DCA6-CC2D98698B90}"/>
                    </a:ext>
                  </a:extLst>
                </p:cNvPr>
                <p:cNvSpPr txBox="1"/>
                <p:nvPr/>
              </p:nvSpPr>
              <p:spPr>
                <a:xfrm>
                  <a:off x="9450178" y="5869396"/>
                  <a:ext cx="1870562" cy="369332"/>
                </a:xfrm>
                <a:prstGeom prst="rect">
                  <a:avLst/>
                </a:prstGeom>
                <a:noFill/>
              </p:spPr>
              <p:txBody>
                <a:bodyPr wrap="square" rtlCol="0">
                  <a:spAutoFit/>
                </a:bodyPr>
                <a:lstStyle/>
                <a:p>
                  <a:r>
                    <a:rPr lang="en-US" altLang="zh-CN" b="1" dirty="0"/>
                    <a:t>cwnd = 11 + 1 = 12</a:t>
                  </a:r>
                  <a:endParaRPr lang="zh-CN" altLang="en-US" b="1" dirty="0"/>
                </a:p>
              </p:txBody>
            </p:sp>
          </p:grpSp>
        </p:grpSp>
        <p:grpSp>
          <p:nvGrpSpPr>
            <p:cNvPr id="91" name="组合 90">
              <a:extLst>
                <a:ext uri="{FF2B5EF4-FFF2-40B4-BE49-F238E27FC236}">
                  <a16:creationId xmlns:a16="http://schemas.microsoft.com/office/drawing/2014/main" id="{D2B3C396-2B7C-644F-0C64-8FC339751ED4}"/>
                </a:ext>
              </a:extLst>
            </p:cNvPr>
            <p:cNvGrpSpPr/>
            <p:nvPr/>
          </p:nvGrpSpPr>
          <p:grpSpPr>
            <a:xfrm>
              <a:off x="6909841" y="4503809"/>
              <a:ext cx="5033692" cy="381347"/>
              <a:chOff x="6952146" y="5260083"/>
              <a:chExt cx="5033692" cy="381347"/>
            </a:xfrm>
          </p:grpSpPr>
          <p:grpSp>
            <p:nvGrpSpPr>
              <p:cNvPr id="92" name="组合 91">
                <a:extLst>
                  <a:ext uri="{FF2B5EF4-FFF2-40B4-BE49-F238E27FC236}">
                    <a16:creationId xmlns:a16="http://schemas.microsoft.com/office/drawing/2014/main" id="{1ECF4E32-44EA-954D-4947-FDFF392C718B}"/>
                  </a:ext>
                </a:extLst>
              </p:cNvPr>
              <p:cNvGrpSpPr/>
              <p:nvPr/>
            </p:nvGrpSpPr>
            <p:grpSpPr>
              <a:xfrm>
                <a:off x="6952146" y="5272098"/>
                <a:ext cx="3098616" cy="369332"/>
                <a:chOff x="6287048" y="5881411"/>
                <a:chExt cx="3098616" cy="369332"/>
              </a:xfrm>
            </p:grpSpPr>
            <p:sp>
              <p:nvSpPr>
                <p:cNvPr id="96" name="矩形 95">
                  <a:extLst>
                    <a:ext uri="{FF2B5EF4-FFF2-40B4-BE49-F238E27FC236}">
                      <a16:creationId xmlns:a16="http://schemas.microsoft.com/office/drawing/2014/main" id="{F59AD131-429B-785B-AC39-D65930B389E6}"/>
                    </a:ext>
                  </a:extLst>
                </p:cNvPr>
                <p:cNvSpPr/>
                <p:nvPr/>
              </p:nvSpPr>
              <p:spPr>
                <a:xfrm>
                  <a:off x="6351562" y="5891927"/>
                  <a:ext cx="2976429"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a:extLst>
                    <a:ext uri="{FF2B5EF4-FFF2-40B4-BE49-F238E27FC236}">
                      <a16:creationId xmlns:a16="http://schemas.microsoft.com/office/drawing/2014/main" id="{B1EA531E-0E6E-2C80-634D-DD715C8FE49F}"/>
                    </a:ext>
                  </a:extLst>
                </p:cNvPr>
                <p:cNvSpPr txBox="1"/>
                <p:nvPr/>
              </p:nvSpPr>
              <p:spPr>
                <a:xfrm>
                  <a:off x="6287048" y="5881411"/>
                  <a:ext cx="3098616" cy="369332"/>
                </a:xfrm>
                <a:prstGeom prst="rect">
                  <a:avLst/>
                </a:prstGeom>
                <a:noFill/>
              </p:spPr>
              <p:txBody>
                <a:bodyPr wrap="square" rtlCol="0">
                  <a:spAutoFit/>
                </a:bodyPr>
                <a:lstStyle/>
                <a:p>
                  <a:r>
                    <a:rPr lang="zh-CN" altLang="en-US" b="1" dirty="0"/>
                    <a:t>第</a:t>
                  </a:r>
                  <a:r>
                    <a:rPr lang="en-US" altLang="zh-CN" b="1" dirty="0"/>
                    <a:t>9</a:t>
                  </a:r>
                  <a:r>
                    <a:rPr lang="zh-CN" altLang="en-US" b="1" dirty="0"/>
                    <a:t>个传输轮次（</a:t>
                  </a:r>
                  <a:r>
                    <a:rPr lang="en-US" altLang="zh-CN" b="1" dirty="0"/>
                    <a:t>RTT</a:t>
                  </a:r>
                  <a:r>
                    <a:rPr lang="zh-CN" altLang="en-US" b="1" dirty="0"/>
                    <a:t>）结束</a:t>
                  </a:r>
                </a:p>
              </p:txBody>
            </p:sp>
          </p:grpSp>
          <p:grpSp>
            <p:nvGrpSpPr>
              <p:cNvPr id="93" name="组合 92">
                <a:extLst>
                  <a:ext uri="{FF2B5EF4-FFF2-40B4-BE49-F238E27FC236}">
                    <a16:creationId xmlns:a16="http://schemas.microsoft.com/office/drawing/2014/main" id="{84E8546C-F439-75C7-D18A-74D27456F6D5}"/>
                  </a:ext>
                </a:extLst>
              </p:cNvPr>
              <p:cNvGrpSpPr/>
              <p:nvPr/>
            </p:nvGrpSpPr>
            <p:grpSpPr>
              <a:xfrm>
                <a:off x="10115276" y="5260083"/>
                <a:ext cx="1870562" cy="369332"/>
                <a:chOff x="9450178" y="5869396"/>
                <a:chExt cx="1870562" cy="369332"/>
              </a:xfrm>
            </p:grpSpPr>
            <p:sp>
              <p:nvSpPr>
                <p:cNvPr id="94" name="矩形 93">
                  <a:extLst>
                    <a:ext uri="{FF2B5EF4-FFF2-40B4-BE49-F238E27FC236}">
                      <a16:creationId xmlns:a16="http://schemas.microsoft.com/office/drawing/2014/main" id="{65E46C16-631A-099C-29E6-D88D024E26A9}"/>
                    </a:ext>
                  </a:extLst>
                </p:cNvPr>
                <p:cNvSpPr/>
                <p:nvPr/>
              </p:nvSpPr>
              <p:spPr>
                <a:xfrm>
                  <a:off x="9490769" y="5892008"/>
                  <a:ext cx="1731333"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a:extLst>
                    <a:ext uri="{FF2B5EF4-FFF2-40B4-BE49-F238E27FC236}">
                      <a16:creationId xmlns:a16="http://schemas.microsoft.com/office/drawing/2014/main" id="{F590E8D9-965C-ED30-F26A-8F1B2549C76A}"/>
                    </a:ext>
                  </a:extLst>
                </p:cNvPr>
                <p:cNvSpPr txBox="1"/>
                <p:nvPr/>
              </p:nvSpPr>
              <p:spPr>
                <a:xfrm>
                  <a:off x="9450178" y="5869396"/>
                  <a:ext cx="1870562" cy="369332"/>
                </a:xfrm>
                <a:prstGeom prst="rect">
                  <a:avLst/>
                </a:prstGeom>
                <a:noFill/>
              </p:spPr>
              <p:txBody>
                <a:bodyPr wrap="square" rtlCol="0">
                  <a:spAutoFit/>
                </a:bodyPr>
                <a:lstStyle/>
                <a:p>
                  <a:r>
                    <a:rPr lang="en-US" altLang="zh-CN" b="1" dirty="0"/>
                    <a:t>cwnd = 10 + 1 = 11</a:t>
                  </a:r>
                  <a:endParaRPr lang="zh-CN" altLang="en-US" b="1" dirty="0"/>
                </a:p>
              </p:txBody>
            </p:sp>
          </p:grpSp>
        </p:grpSp>
        <p:grpSp>
          <p:nvGrpSpPr>
            <p:cNvPr id="98" name="组合 97">
              <a:extLst>
                <a:ext uri="{FF2B5EF4-FFF2-40B4-BE49-F238E27FC236}">
                  <a16:creationId xmlns:a16="http://schemas.microsoft.com/office/drawing/2014/main" id="{4907CEB6-6874-C6B5-4952-E8D4643281F6}"/>
                </a:ext>
              </a:extLst>
            </p:cNvPr>
            <p:cNvGrpSpPr/>
            <p:nvPr/>
          </p:nvGrpSpPr>
          <p:grpSpPr>
            <a:xfrm>
              <a:off x="6909841" y="4094069"/>
              <a:ext cx="5033692" cy="381347"/>
              <a:chOff x="6952146" y="5260083"/>
              <a:chExt cx="5033692" cy="381347"/>
            </a:xfrm>
          </p:grpSpPr>
          <p:grpSp>
            <p:nvGrpSpPr>
              <p:cNvPr id="99" name="组合 98">
                <a:extLst>
                  <a:ext uri="{FF2B5EF4-FFF2-40B4-BE49-F238E27FC236}">
                    <a16:creationId xmlns:a16="http://schemas.microsoft.com/office/drawing/2014/main" id="{357B4D4F-37D8-51B4-D388-5A1DCB0CD539}"/>
                  </a:ext>
                </a:extLst>
              </p:cNvPr>
              <p:cNvGrpSpPr/>
              <p:nvPr/>
            </p:nvGrpSpPr>
            <p:grpSpPr>
              <a:xfrm>
                <a:off x="6952146" y="5272098"/>
                <a:ext cx="3098616" cy="369332"/>
                <a:chOff x="6287048" y="5881411"/>
                <a:chExt cx="3098616" cy="369332"/>
              </a:xfrm>
            </p:grpSpPr>
            <p:sp>
              <p:nvSpPr>
                <p:cNvPr id="103" name="矩形 102">
                  <a:extLst>
                    <a:ext uri="{FF2B5EF4-FFF2-40B4-BE49-F238E27FC236}">
                      <a16:creationId xmlns:a16="http://schemas.microsoft.com/office/drawing/2014/main" id="{B710E70B-4F3B-E312-9B26-E11389E5E181}"/>
                    </a:ext>
                  </a:extLst>
                </p:cNvPr>
                <p:cNvSpPr/>
                <p:nvPr/>
              </p:nvSpPr>
              <p:spPr>
                <a:xfrm>
                  <a:off x="6351562" y="5891927"/>
                  <a:ext cx="2976429"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文本框 103">
                  <a:extLst>
                    <a:ext uri="{FF2B5EF4-FFF2-40B4-BE49-F238E27FC236}">
                      <a16:creationId xmlns:a16="http://schemas.microsoft.com/office/drawing/2014/main" id="{C84BEF7C-1B68-C72F-C23E-2733814C5C85}"/>
                    </a:ext>
                  </a:extLst>
                </p:cNvPr>
                <p:cNvSpPr txBox="1"/>
                <p:nvPr/>
              </p:nvSpPr>
              <p:spPr>
                <a:xfrm>
                  <a:off x="6287048" y="5881411"/>
                  <a:ext cx="3098616" cy="369332"/>
                </a:xfrm>
                <a:prstGeom prst="rect">
                  <a:avLst/>
                </a:prstGeom>
                <a:noFill/>
              </p:spPr>
              <p:txBody>
                <a:bodyPr wrap="square" rtlCol="0">
                  <a:spAutoFit/>
                </a:bodyPr>
                <a:lstStyle/>
                <a:p>
                  <a:r>
                    <a:rPr lang="zh-CN" altLang="en-US" b="1" dirty="0"/>
                    <a:t>第</a:t>
                  </a:r>
                  <a:r>
                    <a:rPr lang="en-US" altLang="zh-CN" b="1" dirty="0"/>
                    <a:t>8</a:t>
                  </a:r>
                  <a:r>
                    <a:rPr lang="zh-CN" altLang="en-US" b="1" dirty="0"/>
                    <a:t>个传输轮次（</a:t>
                  </a:r>
                  <a:r>
                    <a:rPr lang="en-US" altLang="zh-CN" b="1" dirty="0"/>
                    <a:t>RTT</a:t>
                  </a:r>
                  <a:r>
                    <a:rPr lang="zh-CN" altLang="en-US" b="1" dirty="0"/>
                    <a:t>）结束</a:t>
                  </a:r>
                </a:p>
              </p:txBody>
            </p:sp>
          </p:grpSp>
          <p:grpSp>
            <p:nvGrpSpPr>
              <p:cNvPr id="100" name="组合 99">
                <a:extLst>
                  <a:ext uri="{FF2B5EF4-FFF2-40B4-BE49-F238E27FC236}">
                    <a16:creationId xmlns:a16="http://schemas.microsoft.com/office/drawing/2014/main" id="{2076015E-1D9F-2C14-9806-49CE27F10408}"/>
                  </a:ext>
                </a:extLst>
              </p:cNvPr>
              <p:cNvGrpSpPr/>
              <p:nvPr/>
            </p:nvGrpSpPr>
            <p:grpSpPr>
              <a:xfrm>
                <a:off x="10115276" y="5260083"/>
                <a:ext cx="1870562" cy="369332"/>
                <a:chOff x="9450178" y="5869396"/>
                <a:chExt cx="1870562" cy="369332"/>
              </a:xfrm>
            </p:grpSpPr>
            <p:sp>
              <p:nvSpPr>
                <p:cNvPr id="101" name="矩形 100">
                  <a:extLst>
                    <a:ext uri="{FF2B5EF4-FFF2-40B4-BE49-F238E27FC236}">
                      <a16:creationId xmlns:a16="http://schemas.microsoft.com/office/drawing/2014/main" id="{C035338E-98F0-43D4-7CF8-24809CBEC75E}"/>
                    </a:ext>
                  </a:extLst>
                </p:cNvPr>
                <p:cNvSpPr/>
                <p:nvPr/>
              </p:nvSpPr>
              <p:spPr>
                <a:xfrm>
                  <a:off x="9490769" y="5892008"/>
                  <a:ext cx="1731333"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文本框 101">
                  <a:extLst>
                    <a:ext uri="{FF2B5EF4-FFF2-40B4-BE49-F238E27FC236}">
                      <a16:creationId xmlns:a16="http://schemas.microsoft.com/office/drawing/2014/main" id="{0B8521E5-D3D9-6A88-BE33-E64D2C004A9F}"/>
                    </a:ext>
                  </a:extLst>
                </p:cNvPr>
                <p:cNvSpPr txBox="1"/>
                <p:nvPr/>
              </p:nvSpPr>
              <p:spPr>
                <a:xfrm>
                  <a:off x="9450178" y="5869396"/>
                  <a:ext cx="1870562" cy="369332"/>
                </a:xfrm>
                <a:prstGeom prst="rect">
                  <a:avLst/>
                </a:prstGeom>
                <a:noFill/>
              </p:spPr>
              <p:txBody>
                <a:bodyPr wrap="square" rtlCol="0">
                  <a:spAutoFit/>
                </a:bodyPr>
                <a:lstStyle/>
                <a:p>
                  <a:r>
                    <a:rPr lang="en-US" altLang="zh-CN" b="1" dirty="0"/>
                    <a:t>cwnd = 9 + 1 = 10</a:t>
                  </a:r>
                  <a:endParaRPr lang="zh-CN" altLang="en-US" b="1" dirty="0"/>
                </a:p>
              </p:txBody>
            </p:sp>
          </p:grpSp>
        </p:grpSp>
        <p:grpSp>
          <p:nvGrpSpPr>
            <p:cNvPr id="105" name="组合 104">
              <a:extLst>
                <a:ext uri="{FF2B5EF4-FFF2-40B4-BE49-F238E27FC236}">
                  <a16:creationId xmlns:a16="http://schemas.microsoft.com/office/drawing/2014/main" id="{88A63A29-1460-0A81-AD53-115C4B1A581D}"/>
                </a:ext>
              </a:extLst>
            </p:cNvPr>
            <p:cNvGrpSpPr/>
            <p:nvPr/>
          </p:nvGrpSpPr>
          <p:grpSpPr>
            <a:xfrm>
              <a:off x="6909841" y="3684329"/>
              <a:ext cx="5033692" cy="381347"/>
              <a:chOff x="6952146" y="5260083"/>
              <a:chExt cx="5033692" cy="381347"/>
            </a:xfrm>
          </p:grpSpPr>
          <p:grpSp>
            <p:nvGrpSpPr>
              <p:cNvPr id="106" name="组合 105">
                <a:extLst>
                  <a:ext uri="{FF2B5EF4-FFF2-40B4-BE49-F238E27FC236}">
                    <a16:creationId xmlns:a16="http://schemas.microsoft.com/office/drawing/2014/main" id="{BF9D498B-A22B-C7D2-C76F-FCC2DA8BD5B5}"/>
                  </a:ext>
                </a:extLst>
              </p:cNvPr>
              <p:cNvGrpSpPr/>
              <p:nvPr/>
            </p:nvGrpSpPr>
            <p:grpSpPr>
              <a:xfrm>
                <a:off x="6952146" y="5272098"/>
                <a:ext cx="3098616" cy="369332"/>
                <a:chOff x="6287048" y="5881411"/>
                <a:chExt cx="3098616" cy="369332"/>
              </a:xfrm>
            </p:grpSpPr>
            <p:sp>
              <p:nvSpPr>
                <p:cNvPr id="110" name="矩形 109">
                  <a:extLst>
                    <a:ext uri="{FF2B5EF4-FFF2-40B4-BE49-F238E27FC236}">
                      <a16:creationId xmlns:a16="http://schemas.microsoft.com/office/drawing/2014/main" id="{628064C5-4206-92EF-C8C5-B76FE3387292}"/>
                    </a:ext>
                  </a:extLst>
                </p:cNvPr>
                <p:cNvSpPr/>
                <p:nvPr/>
              </p:nvSpPr>
              <p:spPr>
                <a:xfrm>
                  <a:off x="6351562" y="5891927"/>
                  <a:ext cx="2976429"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43F71F3E-FBE3-78FE-DC6C-DC4CCBC38C75}"/>
                    </a:ext>
                  </a:extLst>
                </p:cNvPr>
                <p:cNvSpPr txBox="1"/>
                <p:nvPr/>
              </p:nvSpPr>
              <p:spPr>
                <a:xfrm>
                  <a:off x="6287048" y="5881411"/>
                  <a:ext cx="3098616" cy="369332"/>
                </a:xfrm>
                <a:prstGeom prst="rect">
                  <a:avLst/>
                </a:prstGeom>
                <a:noFill/>
              </p:spPr>
              <p:txBody>
                <a:bodyPr wrap="square" rtlCol="0">
                  <a:spAutoFit/>
                </a:bodyPr>
                <a:lstStyle/>
                <a:p>
                  <a:r>
                    <a:rPr lang="zh-CN" altLang="en-US" b="1" dirty="0"/>
                    <a:t>第</a:t>
                  </a:r>
                  <a:r>
                    <a:rPr lang="en-US" altLang="zh-CN" b="1" dirty="0"/>
                    <a:t>7</a:t>
                  </a:r>
                  <a:r>
                    <a:rPr lang="zh-CN" altLang="en-US" b="1" dirty="0"/>
                    <a:t>个传输轮次（</a:t>
                  </a:r>
                  <a:r>
                    <a:rPr lang="en-US" altLang="zh-CN" b="1" dirty="0"/>
                    <a:t>RTT</a:t>
                  </a:r>
                  <a:r>
                    <a:rPr lang="zh-CN" altLang="en-US" b="1" dirty="0"/>
                    <a:t>）结束</a:t>
                  </a:r>
                </a:p>
              </p:txBody>
            </p:sp>
          </p:grpSp>
          <p:grpSp>
            <p:nvGrpSpPr>
              <p:cNvPr id="107" name="组合 106">
                <a:extLst>
                  <a:ext uri="{FF2B5EF4-FFF2-40B4-BE49-F238E27FC236}">
                    <a16:creationId xmlns:a16="http://schemas.microsoft.com/office/drawing/2014/main" id="{C68D4A48-19BD-E290-2640-F5F52B40A7A1}"/>
                  </a:ext>
                </a:extLst>
              </p:cNvPr>
              <p:cNvGrpSpPr/>
              <p:nvPr/>
            </p:nvGrpSpPr>
            <p:grpSpPr>
              <a:xfrm>
                <a:off x="10115276" y="5260083"/>
                <a:ext cx="1870562" cy="369332"/>
                <a:chOff x="9450178" y="5869396"/>
                <a:chExt cx="1870562" cy="369332"/>
              </a:xfrm>
            </p:grpSpPr>
            <p:sp>
              <p:nvSpPr>
                <p:cNvPr id="108" name="矩形 107">
                  <a:extLst>
                    <a:ext uri="{FF2B5EF4-FFF2-40B4-BE49-F238E27FC236}">
                      <a16:creationId xmlns:a16="http://schemas.microsoft.com/office/drawing/2014/main" id="{F91CB68E-CAAF-3B21-2744-359EDD3DD493}"/>
                    </a:ext>
                  </a:extLst>
                </p:cNvPr>
                <p:cNvSpPr/>
                <p:nvPr/>
              </p:nvSpPr>
              <p:spPr>
                <a:xfrm>
                  <a:off x="9490769" y="5892008"/>
                  <a:ext cx="1731333"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文本框 108">
                  <a:extLst>
                    <a:ext uri="{FF2B5EF4-FFF2-40B4-BE49-F238E27FC236}">
                      <a16:creationId xmlns:a16="http://schemas.microsoft.com/office/drawing/2014/main" id="{DBB9E189-A152-198C-DA64-E50D4A5F5ABB}"/>
                    </a:ext>
                  </a:extLst>
                </p:cNvPr>
                <p:cNvSpPr txBox="1"/>
                <p:nvPr/>
              </p:nvSpPr>
              <p:spPr>
                <a:xfrm>
                  <a:off x="9450178" y="5869396"/>
                  <a:ext cx="1870562" cy="369332"/>
                </a:xfrm>
                <a:prstGeom prst="rect">
                  <a:avLst/>
                </a:prstGeom>
                <a:noFill/>
              </p:spPr>
              <p:txBody>
                <a:bodyPr wrap="square" rtlCol="0">
                  <a:spAutoFit/>
                </a:bodyPr>
                <a:lstStyle/>
                <a:p>
                  <a:r>
                    <a:rPr lang="en-US" altLang="zh-CN" b="1" dirty="0"/>
                    <a:t>cwnd = 8 + 1 = 9</a:t>
                  </a:r>
                  <a:endParaRPr lang="zh-CN" altLang="en-US" b="1" dirty="0"/>
                </a:p>
              </p:txBody>
            </p:sp>
          </p:grpSp>
        </p:grpSp>
        <p:grpSp>
          <p:nvGrpSpPr>
            <p:cNvPr id="112" name="组合 111">
              <a:extLst>
                <a:ext uri="{FF2B5EF4-FFF2-40B4-BE49-F238E27FC236}">
                  <a16:creationId xmlns:a16="http://schemas.microsoft.com/office/drawing/2014/main" id="{C9C7E3E7-0B81-42A4-8FB9-E665E61F96B6}"/>
                </a:ext>
              </a:extLst>
            </p:cNvPr>
            <p:cNvGrpSpPr/>
            <p:nvPr/>
          </p:nvGrpSpPr>
          <p:grpSpPr>
            <a:xfrm>
              <a:off x="6909841" y="3274589"/>
              <a:ext cx="5033692" cy="381347"/>
              <a:chOff x="6952146" y="5260083"/>
              <a:chExt cx="5033692" cy="381347"/>
            </a:xfrm>
          </p:grpSpPr>
          <p:grpSp>
            <p:nvGrpSpPr>
              <p:cNvPr id="113" name="组合 112">
                <a:extLst>
                  <a:ext uri="{FF2B5EF4-FFF2-40B4-BE49-F238E27FC236}">
                    <a16:creationId xmlns:a16="http://schemas.microsoft.com/office/drawing/2014/main" id="{080DE329-0C08-DD63-C4AE-AD2126FEEB38}"/>
                  </a:ext>
                </a:extLst>
              </p:cNvPr>
              <p:cNvGrpSpPr/>
              <p:nvPr/>
            </p:nvGrpSpPr>
            <p:grpSpPr>
              <a:xfrm>
                <a:off x="6952146" y="5272098"/>
                <a:ext cx="3098616" cy="369332"/>
                <a:chOff x="6287048" y="5881411"/>
                <a:chExt cx="3098616" cy="369332"/>
              </a:xfrm>
            </p:grpSpPr>
            <p:sp>
              <p:nvSpPr>
                <p:cNvPr id="117" name="矩形 116">
                  <a:extLst>
                    <a:ext uri="{FF2B5EF4-FFF2-40B4-BE49-F238E27FC236}">
                      <a16:creationId xmlns:a16="http://schemas.microsoft.com/office/drawing/2014/main" id="{C64A1C7C-08B8-7E8A-1CF2-00AB1653C498}"/>
                    </a:ext>
                  </a:extLst>
                </p:cNvPr>
                <p:cNvSpPr/>
                <p:nvPr/>
              </p:nvSpPr>
              <p:spPr>
                <a:xfrm>
                  <a:off x="6351562" y="5891927"/>
                  <a:ext cx="2976429"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文本框 117">
                  <a:extLst>
                    <a:ext uri="{FF2B5EF4-FFF2-40B4-BE49-F238E27FC236}">
                      <a16:creationId xmlns:a16="http://schemas.microsoft.com/office/drawing/2014/main" id="{C853853A-EC56-E96F-E317-BA5457F0E173}"/>
                    </a:ext>
                  </a:extLst>
                </p:cNvPr>
                <p:cNvSpPr txBox="1"/>
                <p:nvPr/>
              </p:nvSpPr>
              <p:spPr>
                <a:xfrm>
                  <a:off x="6287048" y="5881411"/>
                  <a:ext cx="3098616" cy="369332"/>
                </a:xfrm>
                <a:prstGeom prst="rect">
                  <a:avLst/>
                </a:prstGeom>
                <a:noFill/>
              </p:spPr>
              <p:txBody>
                <a:bodyPr wrap="square" rtlCol="0">
                  <a:spAutoFit/>
                </a:bodyPr>
                <a:lstStyle/>
                <a:p>
                  <a:r>
                    <a:rPr lang="zh-CN" altLang="en-US" b="1" dirty="0"/>
                    <a:t>第</a:t>
                  </a:r>
                  <a:r>
                    <a:rPr lang="en-US" altLang="zh-CN" b="1" dirty="0"/>
                    <a:t>6</a:t>
                  </a:r>
                  <a:r>
                    <a:rPr lang="zh-CN" altLang="en-US" b="1" dirty="0"/>
                    <a:t>个传输轮次（</a:t>
                  </a:r>
                  <a:r>
                    <a:rPr lang="en-US" altLang="zh-CN" b="1" dirty="0"/>
                    <a:t>RTT</a:t>
                  </a:r>
                  <a:r>
                    <a:rPr lang="zh-CN" altLang="en-US" b="1" dirty="0"/>
                    <a:t>）结束</a:t>
                  </a:r>
                </a:p>
              </p:txBody>
            </p:sp>
          </p:grpSp>
          <p:grpSp>
            <p:nvGrpSpPr>
              <p:cNvPr id="114" name="组合 113">
                <a:extLst>
                  <a:ext uri="{FF2B5EF4-FFF2-40B4-BE49-F238E27FC236}">
                    <a16:creationId xmlns:a16="http://schemas.microsoft.com/office/drawing/2014/main" id="{C18C2EA8-A7AD-D350-2EAD-71166AF9B4FD}"/>
                  </a:ext>
                </a:extLst>
              </p:cNvPr>
              <p:cNvGrpSpPr/>
              <p:nvPr/>
            </p:nvGrpSpPr>
            <p:grpSpPr>
              <a:xfrm>
                <a:off x="10115276" y="5260083"/>
                <a:ext cx="1870562" cy="369332"/>
                <a:chOff x="9450178" y="5869396"/>
                <a:chExt cx="1870562" cy="369332"/>
              </a:xfrm>
            </p:grpSpPr>
            <p:sp>
              <p:nvSpPr>
                <p:cNvPr id="115" name="矩形 114">
                  <a:extLst>
                    <a:ext uri="{FF2B5EF4-FFF2-40B4-BE49-F238E27FC236}">
                      <a16:creationId xmlns:a16="http://schemas.microsoft.com/office/drawing/2014/main" id="{50D60B20-FE48-648D-CD75-DB3FBA3E58D8}"/>
                    </a:ext>
                  </a:extLst>
                </p:cNvPr>
                <p:cNvSpPr/>
                <p:nvPr/>
              </p:nvSpPr>
              <p:spPr>
                <a:xfrm>
                  <a:off x="9490769" y="5892008"/>
                  <a:ext cx="1731333"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文本框 115">
                  <a:extLst>
                    <a:ext uri="{FF2B5EF4-FFF2-40B4-BE49-F238E27FC236}">
                      <a16:creationId xmlns:a16="http://schemas.microsoft.com/office/drawing/2014/main" id="{26388162-7E66-9F51-0F9D-D8350A9831EE}"/>
                    </a:ext>
                  </a:extLst>
                </p:cNvPr>
                <p:cNvSpPr txBox="1"/>
                <p:nvPr/>
              </p:nvSpPr>
              <p:spPr>
                <a:xfrm>
                  <a:off x="9450178" y="5869396"/>
                  <a:ext cx="1870562" cy="369332"/>
                </a:xfrm>
                <a:prstGeom prst="rect">
                  <a:avLst/>
                </a:prstGeom>
                <a:noFill/>
              </p:spPr>
              <p:txBody>
                <a:bodyPr wrap="square" rtlCol="0">
                  <a:spAutoFit/>
                </a:bodyPr>
                <a:lstStyle/>
                <a:p>
                  <a:r>
                    <a:rPr lang="en-US" altLang="zh-CN" b="1" dirty="0"/>
                    <a:t>cwnd = 7 + 1 = 8</a:t>
                  </a:r>
                  <a:endParaRPr lang="zh-CN" altLang="en-US" b="1" dirty="0"/>
                </a:p>
              </p:txBody>
            </p:sp>
          </p:grpSp>
        </p:grpSp>
        <p:grpSp>
          <p:nvGrpSpPr>
            <p:cNvPr id="119" name="组合 118">
              <a:extLst>
                <a:ext uri="{FF2B5EF4-FFF2-40B4-BE49-F238E27FC236}">
                  <a16:creationId xmlns:a16="http://schemas.microsoft.com/office/drawing/2014/main" id="{7063F8A0-FD42-776A-D296-9015815BF451}"/>
                </a:ext>
              </a:extLst>
            </p:cNvPr>
            <p:cNvGrpSpPr/>
            <p:nvPr/>
          </p:nvGrpSpPr>
          <p:grpSpPr>
            <a:xfrm>
              <a:off x="6909841" y="2864849"/>
              <a:ext cx="5033692" cy="381347"/>
              <a:chOff x="6952146" y="5260083"/>
              <a:chExt cx="5033692" cy="381347"/>
            </a:xfrm>
          </p:grpSpPr>
          <p:grpSp>
            <p:nvGrpSpPr>
              <p:cNvPr id="120" name="组合 119">
                <a:extLst>
                  <a:ext uri="{FF2B5EF4-FFF2-40B4-BE49-F238E27FC236}">
                    <a16:creationId xmlns:a16="http://schemas.microsoft.com/office/drawing/2014/main" id="{E802F33B-CCDF-4856-809B-F8B13CAD1E7F}"/>
                  </a:ext>
                </a:extLst>
              </p:cNvPr>
              <p:cNvGrpSpPr/>
              <p:nvPr/>
            </p:nvGrpSpPr>
            <p:grpSpPr>
              <a:xfrm>
                <a:off x="6952146" y="5272098"/>
                <a:ext cx="3098616" cy="369332"/>
                <a:chOff x="6287048" y="5881411"/>
                <a:chExt cx="3098616" cy="369332"/>
              </a:xfrm>
            </p:grpSpPr>
            <p:sp>
              <p:nvSpPr>
                <p:cNvPr id="124" name="矩形 123">
                  <a:extLst>
                    <a:ext uri="{FF2B5EF4-FFF2-40B4-BE49-F238E27FC236}">
                      <a16:creationId xmlns:a16="http://schemas.microsoft.com/office/drawing/2014/main" id="{08F2D753-AC8C-A4E3-6BF6-7D89A836E50C}"/>
                    </a:ext>
                  </a:extLst>
                </p:cNvPr>
                <p:cNvSpPr/>
                <p:nvPr/>
              </p:nvSpPr>
              <p:spPr>
                <a:xfrm>
                  <a:off x="6351562" y="5891927"/>
                  <a:ext cx="2976429"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框 124">
                  <a:extLst>
                    <a:ext uri="{FF2B5EF4-FFF2-40B4-BE49-F238E27FC236}">
                      <a16:creationId xmlns:a16="http://schemas.microsoft.com/office/drawing/2014/main" id="{2C270E3F-CD30-D3C5-D26D-CF7FDBEEA07A}"/>
                    </a:ext>
                  </a:extLst>
                </p:cNvPr>
                <p:cNvSpPr txBox="1"/>
                <p:nvPr/>
              </p:nvSpPr>
              <p:spPr>
                <a:xfrm>
                  <a:off x="6287048" y="5881411"/>
                  <a:ext cx="3098616" cy="369332"/>
                </a:xfrm>
                <a:prstGeom prst="rect">
                  <a:avLst/>
                </a:prstGeom>
                <a:noFill/>
              </p:spPr>
              <p:txBody>
                <a:bodyPr wrap="square" rtlCol="0">
                  <a:spAutoFit/>
                </a:bodyPr>
                <a:lstStyle/>
                <a:p>
                  <a:r>
                    <a:rPr lang="zh-CN" altLang="en-US" b="1" dirty="0"/>
                    <a:t>第</a:t>
                  </a:r>
                  <a:r>
                    <a:rPr lang="en-US" altLang="zh-CN" b="1" dirty="0"/>
                    <a:t>5</a:t>
                  </a:r>
                  <a:r>
                    <a:rPr lang="zh-CN" altLang="en-US" b="1" dirty="0"/>
                    <a:t>个传输轮次（</a:t>
                  </a:r>
                  <a:r>
                    <a:rPr lang="en-US" altLang="zh-CN" b="1" dirty="0"/>
                    <a:t>RTT</a:t>
                  </a:r>
                  <a:r>
                    <a:rPr lang="zh-CN" altLang="en-US" b="1" dirty="0"/>
                    <a:t>）结束</a:t>
                  </a:r>
                </a:p>
              </p:txBody>
            </p:sp>
          </p:grpSp>
          <p:grpSp>
            <p:nvGrpSpPr>
              <p:cNvPr id="121" name="组合 120">
                <a:extLst>
                  <a:ext uri="{FF2B5EF4-FFF2-40B4-BE49-F238E27FC236}">
                    <a16:creationId xmlns:a16="http://schemas.microsoft.com/office/drawing/2014/main" id="{284B2926-EA33-8224-C0B1-531BF135AE7B}"/>
                  </a:ext>
                </a:extLst>
              </p:cNvPr>
              <p:cNvGrpSpPr/>
              <p:nvPr/>
            </p:nvGrpSpPr>
            <p:grpSpPr>
              <a:xfrm>
                <a:off x="10115276" y="5260083"/>
                <a:ext cx="1870562" cy="369332"/>
                <a:chOff x="9450178" y="5869396"/>
                <a:chExt cx="1870562" cy="369332"/>
              </a:xfrm>
            </p:grpSpPr>
            <p:sp>
              <p:nvSpPr>
                <p:cNvPr id="122" name="矩形 121">
                  <a:extLst>
                    <a:ext uri="{FF2B5EF4-FFF2-40B4-BE49-F238E27FC236}">
                      <a16:creationId xmlns:a16="http://schemas.microsoft.com/office/drawing/2014/main" id="{DBEDF07D-6808-945B-2582-18F2C12545E9}"/>
                    </a:ext>
                  </a:extLst>
                </p:cNvPr>
                <p:cNvSpPr/>
                <p:nvPr/>
              </p:nvSpPr>
              <p:spPr>
                <a:xfrm>
                  <a:off x="9490769" y="5892008"/>
                  <a:ext cx="1731333"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文本框 122">
                  <a:extLst>
                    <a:ext uri="{FF2B5EF4-FFF2-40B4-BE49-F238E27FC236}">
                      <a16:creationId xmlns:a16="http://schemas.microsoft.com/office/drawing/2014/main" id="{D2036623-4D53-F755-F02B-565BB726C96A}"/>
                    </a:ext>
                  </a:extLst>
                </p:cNvPr>
                <p:cNvSpPr txBox="1"/>
                <p:nvPr/>
              </p:nvSpPr>
              <p:spPr>
                <a:xfrm>
                  <a:off x="9450178" y="5869396"/>
                  <a:ext cx="1870562" cy="369332"/>
                </a:xfrm>
                <a:prstGeom prst="rect">
                  <a:avLst/>
                </a:prstGeom>
                <a:noFill/>
              </p:spPr>
              <p:txBody>
                <a:bodyPr wrap="square" rtlCol="0">
                  <a:spAutoFit/>
                </a:bodyPr>
                <a:lstStyle/>
                <a:p>
                  <a:r>
                    <a:rPr lang="en-US" altLang="zh-CN" b="1" dirty="0"/>
                    <a:t>cwnd = 6 + 1 = 7</a:t>
                  </a:r>
                  <a:endParaRPr lang="zh-CN" altLang="en-US" b="1" dirty="0"/>
                </a:p>
              </p:txBody>
            </p:sp>
          </p:grpSp>
        </p:grpSp>
      </p:grpSp>
      <p:sp>
        <p:nvSpPr>
          <p:cNvPr id="127" name="文本框 126">
            <a:extLst>
              <a:ext uri="{FF2B5EF4-FFF2-40B4-BE49-F238E27FC236}">
                <a16:creationId xmlns:a16="http://schemas.microsoft.com/office/drawing/2014/main" id="{8E27A522-9168-63C5-F79F-D9D41DD2BDB2}"/>
              </a:ext>
            </a:extLst>
          </p:cNvPr>
          <p:cNvSpPr txBox="1"/>
          <p:nvPr/>
        </p:nvSpPr>
        <p:spPr>
          <a:xfrm>
            <a:off x="6617726" y="5367623"/>
            <a:ext cx="4129440" cy="523220"/>
          </a:xfrm>
          <a:prstGeom prst="rect">
            <a:avLst/>
          </a:prstGeom>
          <a:noFill/>
        </p:spPr>
        <p:txBody>
          <a:bodyPr wrap="square" rtlCol="0">
            <a:spAutoFit/>
          </a:bodyPr>
          <a:lstStyle/>
          <a:p>
            <a:pPr algn="ctr"/>
            <a:r>
              <a:rPr lang="en-US" altLang="zh-CN" sz="2800" b="1" dirty="0"/>
              <a:t>swnd = </a:t>
            </a:r>
            <a:r>
              <a:rPr lang="en-US" altLang="zh-CN" sz="2800" b="1" baseline="-25000" dirty="0"/>
              <a:t>min</a:t>
            </a:r>
            <a:r>
              <a:rPr lang="en-US" altLang="zh-CN" sz="2800" b="1" dirty="0"/>
              <a:t>(cwnd</a:t>
            </a:r>
            <a:r>
              <a:rPr lang="zh-CN" altLang="en-US" sz="2800" b="1" dirty="0"/>
              <a:t>，</a:t>
            </a:r>
            <a:r>
              <a:rPr lang="en-US" altLang="zh-CN" sz="2800" b="1" dirty="0"/>
              <a:t>rwnd)</a:t>
            </a:r>
            <a:endParaRPr lang="zh-CN" altLang="en-US" sz="2800" b="1" dirty="0"/>
          </a:p>
        </p:txBody>
      </p:sp>
      <p:sp>
        <p:nvSpPr>
          <p:cNvPr id="130" name="文本框 129">
            <a:extLst>
              <a:ext uri="{FF2B5EF4-FFF2-40B4-BE49-F238E27FC236}">
                <a16:creationId xmlns:a16="http://schemas.microsoft.com/office/drawing/2014/main" id="{E1DA72EC-6A63-A13B-BF87-CE5EF7718E98}"/>
              </a:ext>
            </a:extLst>
          </p:cNvPr>
          <p:cNvSpPr txBox="1"/>
          <p:nvPr/>
        </p:nvSpPr>
        <p:spPr>
          <a:xfrm>
            <a:off x="7642858" y="5921656"/>
            <a:ext cx="2729051" cy="523220"/>
          </a:xfrm>
          <a:prstGeom prst="rect">
            <a:avLst/>
          </a:prstGeom>
          <a:noFill/>
        </p:spPr>
        <p:txBody>
          <a:bodyPr wrap="square" rtlCol="0">
            <a:spAutoFit/>
          </a:bodyPr>
          <a:lstStyle/>
          <a:p>
            <a:r>
              <a:rPr lang="en-US" altLang="zh-CN" sz="2800" b="1" dirty="0"/>
              <a:t> = </a:t>
            </a:r>
            <a:r>
              <a:rPr lang="en-US" altLang="zh-CN" sz="2800" b="1" baseline="-25000" dirty="0"/>
              <a:t>min</a:t>
            </a:r>
            <a:r>
              <a:rPr lang="en-US" altLang="zh-CN" sz="2800" b="1" dirty="0"/>
              <a:t>(12</a:t>
            </a:r>
            <a:r>
              <a:rPr lang="zh-CN" altLang="en-US" sz="2800" b="1" dirty="0"/>
              <a:t>，</a:t>
            </a:r>
            <a:r>
              <a:rPr lang="en-US" altLang="zh-CN" sz="2800" b="1" dirty="0"/>
              <a:t>10) = 10</a:t>
            </a:r>
            <a:endParaRPr lang="zh-CN" altLang="en-US" sz="2800" b="1" dirty="0"/>
          </a:p>
        </p:txBody>
      </p:sp>
    </p:spTree>
    <p:custDataLst>
      <p:tags r:id="rId1"/>
    </p:custDataLst>
    <p:extLst>
      <p:ext uri="{BB962C8B-B14F-4D97-AF65-F5344CB8AC3E}">
        <p14:creationId xmlns:p14="http://schemas.microsoft.com/office/powerpoint/2010/main" val="313753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1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childTnLst>
                          </p:cTn>
                        </p:par>
                        <p:par>
                          <p:cTn id="15" fill="hold">
                            <p:stCondLst>
                              <p:cond delay="500"/>
                            </p:stCondLst>
                            <p:childTnLst>
                              <p:par>
                                <p:cTn id="16" presetID="12" presetClass="entr" presetSubtype="1"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additive="base">
                                        <p:cTn id="18" dur="500"/>
                                        <p:tgtEl>
                                          <p:spTgt spid="30"/>
                                        </p:tgtEl>
                                        <p:attrNameLst>
                                          <p:attrName>ppt_y</p:attrName>
                                        </p:attrNameLst>
                                      </p:cBhvr>
                                      <p:tavLst>
                                        <p:tav tm="0">
                                          <p:val>
                                            <p:strVal val="#ppt_y-#ppt_h*1.125000"/>
                                          </p:val>
                                        </p:tav>
                                        <p:tav tm="100000">
                                          <p:val>
                                            <p:strVal val="#ppt_y"/>
                                          </p:val>
                                        </p:tav>
                                      </p:tavLst>
                                    </p:anim>
                                    <p:animEffect transition="in" filter="wipe(down)">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8"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p:tgtEl>
                                          <p:spTgt spid="28"/>
                                        </p:tgtEl>
                                        <p:attrNameLst>
                                          <p:attrName>ppt_x</p:attrName>
                                        </p:attrNameLst>
                                      </p:cBhvr>
                                      <p:tavLst>
                                        <p:tav tm="0">
                                          <p:val>
                                            <p:strVal val="#ppt_x-#ppt_w*1.125000"/>
                                          </p:val>
                                        </p:tav>
                                        <p:tav tm="100000">
                                          <p:val>
                                            <p:strVal val="#ppt_x"/>
                                          </p:val>
                                        </p:tav>
                                      </p:tavLst>
                                    </p:anim>
                                    <p:animEffect transition="in" filter="wipe(right)">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1"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additive="base">
                                        <p:cTn id="30" dur="500"/>
                                        <p:tgtEl>
                                          <p:spTgt spid="32"/>
                                        </p:tgtEl>
                                        <p:attrNameLst>
                                          <p:attrName>ppt_y</p:attrName>
                                        </p:attrNameLst>
                                      </p:cBhvr>
                                      <p:tavLst>
                                        <p:tav tm="0">
                                          <p:val>
                                            <p:strVal val="#ppt_y-#ppt_h*1.125000"/>
                                          </p:val>
                                        </p:tav>
                                        <p:tav tm="100000">
                                          <p:val>
                                            <p:strVal val="#ppt_y"/>
                                          </p:val>
                                        </p:tav>
                                      </p:tavLst>
                                    </p:anim>
                                    <p:animEffect transition="in" filter="wipe(down)">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8" fill="hold" grpId="0" nodeType="click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additive="base">
                                        <p:cTn id="36" dur="500"/>
                                        <p:tgtEl>
                                          <p:spTgt spid="29"/>
                                        </p:tgtEl>
                                        <p:attrNameLst>
                                          <p:attrName>ppt_x</p:attrName>
                                        </p:attrNameLst>
                                      </p:cBhvr>
                                      <p:tavLst>
                                        <p:tav tm="0">
                                          <p:val>
                                            <p:strVal val="#ppt_x-#ppt_w*1.125000"/>
                                          </p:val>
                                        </p:tav>
                                        <p:tav tm="100000">
                                          <p:val>
                                            <p:strVal val="#ppt_x"/>
                                          </p:val>
                                        </p:tav>
                                      </p:tavLst>
                                    </p:anim>
                                    <p:animEffect transition="in" filter="wipe(righ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1"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p:tgtEl>
                                          <p:spTgt spid="33"/>
                                        </p:tgtEl>
                                        <p:attrNameLst>
                                          <p:attrName>ppt_y</p:attrName>
                                        </p:attrNameLst>
                                      </p:cBhvr>
                                      <p:tavLst>
                                        <p:tav tm="0">
                                          <p:val>
                                            <p:strVal val="#ppt_y-#ppt_h*1.125000"/>
                                          </p:val>
                                        </p:tav>
                                        <p:tav tm="100000">
                                          <p:val>
                                            <p:strVal val="#ppt_y"/>
                                          </p:val>
                                        </p:tav>
                                      </p:tavLst>
                                    </p:anim>
                                    <p:animEffect transition="in" filter="wipe(down)">
                                      <p:cBhvr>
                                        <p:cTn id="43" dur="500"/>
                                        <p:tgtEl>
                                          <p:spTgt spid="33"/>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1" fill="hold" nodeType="clickEffect">
                                  <p:stCondLst>
                                    <p:cond delay="0"/>
                                  </p:stCondLst>
                                  <p:childTnLst>
                                    <p:set>
                                      <p:cBhvr>
                                        <p:cTn id="47" dur="1" fill="hold">
                                          <p:stCondLst>
                                            <p:cond delay="0"/>
                                          </p:stCondLst>
                                        </p:cTn>
                                        <p:tgtEl>
                                          <p:spTgt spid="36"/>
                                        </p:tgtEl>
                                        <p:attrNameLst>
                                          <p:attrName>style.visibility</p:attrName>
                                        </p:attrNameLst>
                                      </p:cBhvr>
                                      <p:to>
                                        <p:strVal val="visible"/>
                                      </p:to>
                                    </p:set>
                                    <p:anim calcmode="lin" valueType="num">
                                      <p:cBhvr additive="base">
                                        <p:cTn id="48" dur="500"/>
                                        <p:tgtEl>
                                          <p:spTgt spid="36"/>
                                        </p:tgtEl>
                                        <p:attrNameLst>
                                          <p:attrName>ppt_y</p:attrName>
                                        </p:attrNameLst>
                                      </p:cBhvr>
                                      <p:tavLst>
                                        <p:tav tm="0">
                                          <p:val>
                                            <p:strVal val="#ppt_y-#ppt_h*1.125000"/>
                                          </p:val>
                                        </p:tav>
                                        <p:tav tm="100000">
                                          <p:val>
                                            <p:strVal val="#ppt_y"/>
                                          </p:val>
                                        </p:tav>
                                      </p:tavLst>
                                    </p:anim>
                                    <p:animEffect transition="in" filter="wipe(down)">
                                      <p:cBhvr>
                                        <p:cTn id="49" dur="5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8" fill="hold" nodeType="clickEffect">
                                  <p:stCondLst>
                                    <p:cond delay="0"/>
                                  </p:stCondLst>
                                  <p:childTnLst>
                                    <p:set>
                                      <p:cBhvr>
                                        <p:cTn id="53" dur="1" fill="hold">
                                          <p:stCondLst>
                                            <p:cond delay="0"/>
                                          </p:stCondLst>
                                        </p:cTn>
                                        <p:tgtEl>
                                          <p:spTgt spid="39"/>
                                        </p:tgtEl>
                                        <p:attrNameLst>
                                          <p:attrName>style.visibility</p:attrName>
                                        </p:attrNameLst>
                                      </p:cBhvr>
                                      <p:to>
                                        <p:strVal val="visible"/>
                                      </p:to>
                                    </p:set>
                                    <p:anim calcmode="lin" valueType="num">
                                      <p:cBhvr additive="base">
                                        <p:cTn id="54" dur="500"/>
                                        <p:tgtEl>
                                          <p:spTgt spid="39"/>
                                        </p:tgtEl>
                                        <p:attrNameLst>
                                          <p:attrName>ppt_x</p:attrName>
                                        </p:attrNameLst>
                                      </p:cBhvr>
                                      <p:tavLst>
                                        <p:tav tm="0">
                                          <p:val>
                                            <p:strVal val="#ppt_x-#ppt_w*1.125000"/>
                                          </p:val>
                                        </p:tav>
                                        <p:tav tm="100000">
                                          <p:val>
                                            <p:strVal val="#ppt_x"/>
                                          </p:val>
                                        </p:tav>
                                      </p:tavLst>
                                    </p:anim>
                                    <p:animEffect transition="in" filter="wipe(right)">
                                      <p:cBhvr>
                                        <p:cTn id="55" dur="500"/>
                                        <p:tgtEl>
                                          <p:spTgt spid="39"/>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1" fill="hold" nodeType="click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additive="base">
                                        <p:cTn id="60" dur="500"/>
                                        <p:tgtEl>
                                          <p:spTgt spid="42"/>
                                        </p:tgtEl>
                                        <p:attrNameLst>
                                          <p:attrName>ppt_y</p:attrName>
                                        </p:attrNameLst>
                                      </p:cBhvr>
                                      <p:tavLst>
                                        <p:tav tm="0">
                                          <p:val>
                                            <p:strVal val="#ppt_y-#ppt_h*1.125000"/>
                                          </p:val>
                                        </p:tav>
                                        <p:tav tm="100000">
                                          <p:val>
                                            <p:strVal val="#ppt_y"/>
                                          </p:val>
                                        </p:tav>
                                      </p:tavLst>
                                    </p:anim>
                                    <p:animEffect transition="in" filter="wipe(down)">
                                      <p:cBhvr>
                                        <p:cTn id="61" dur="500"/>
                                        <p:tgtEl>
                                          <p:spTgt spid="42"/>
                                        </p:tgtEl>
                                      </p:cBhvr>
                                    </p:animEffect>
                                  </p:childTnLst>
                                </p:cTn>
                              </p:par>
                            </p:childTnLst>
                          </p:cTn>
                        </p:par>
                      </p:childTnLst>
                    </p:cTn>
                  </p:par>
                  <p:par>
                    <p:cTn id="62" fill="hold">
                      <p:stCondLst>
                        <p:cond delay="indefinite"/>
                      </p:stCondLst>
                      <p:childTnLst>
                        <p:par>
                          <p:cTn id="63" fill="hold">
                            <p:stCondLst>
                              <p:cond delay="0"/>
                            </p:stCondLst>
                            <p:childTnLst>
                              <p:par>
                                <p:cTn id="64" presetID="12" presetClass="entr" presetSubtype="8" fill="hold" nodeType="clickEffect">
                                  <p:stCondLst>
                                    <p:cond delay="0"/>
                                  </p:stCondLst>
                                  <p:childTnLst>
                                    <p:set>
                                      <p:cBhvr>
                                        <p:cTn id="65" dur="1" fill="hold">
                                          <p:stCondLst>
                                            <p:cond delay="0"/>
                                          </p:stCondLst>
                                        </p:cTn>
                                        <p:tgtEl>
                                          <p:spTgt spid="45"/>
                                        </p:tgtEl>
                                        <p:attrNameLst>
                                          <p:attrName>style.visibility</p:attrName>
                                        </p:attrNameLst>
                                      </p:cBhvr>
                                      <p:to>
                                        <p:strVal val="visible"/>
                                      </p:to>
                                    </p:set>
                                    <p:anim calcmode="lin" valueType="num">
                                      <p:cBhvr additive="base">
                                        <p:cTn id="66" dur="500"/>
                                        <p:tgtEl>
                                          <p:spTgt spid="45"/>
                                        </p:tgtEl>
                                        <p:attrNameLst>
                                          <p:attrName>ppt_x</p:attrName>
                                        </p:attrNameLst>
                                      </p:cBhvr>
                                      <p:tavLst>
                                        <p:tav tm="0">
                                          <p:val>
                                            <p:strVal val="#ppt_x-#ppt_w*1.125000"/>
                                          </p:val>
                                        </p:tav>
                                        <p:tav tm="100000">
                                          <p:val>
                                            <p:strVal val="#ppt_x"/>
                                          </p:val>
                                        </p:tav>
                                      </p:tavLst>
                                    </p:anim>
                                    <p:animEffect transition="in" filter="wipe(right)">
                                      <p:cBhvr>
                                        <p:cTn id="67" dur="500"/>
                                        <p:tgtEl>
                                          <p:spTgt spid="4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126"/>
                                        </p:tgtEl>
                                        <p:attrNameLst>
                                          <p:attrName>style.visibility</p:attrName>
                                        </p:attrNameLst>
                                      </p:cBhvr>
                                      <p:to>
                                        <p:strVal val="visible"/>
                                      </p:to>
                                    </p:set>
                                    <p:animEffect transition="in" filter="wipe(up)">
                                      <p:cBhvr>
                                        <p:cTn id="72" dur="1000"/>
                                        <p:tgtEl>
                                          <p:spTgt spid="126"/>
                                        </p:tgtEl>
                                      </p:cBhvr>
                                    </p:animEffect>
                                  </p:childTnLst>
                                </p:cTn>
                              </p:par>
                            </p:childTnLst>
                          </p:cTn>
                        </p:par>
                      </p:childTnLst>
                    </p:cTn>
                  </p:par>
                  <p:par>
                    <p:cTn id="73" fill="hold">
                      <p:stCondLst>
                        <p:cond delay="indefinite"/>
                      </p:stCondLst>
                      <p:childTnLst>
                        <p:par>
                          <p:cTn id="74" fill="hold">
                            <p:stCondLst>
                              <p:cond delay="0"/>
                            </p:stCondLst>
                            <p:childTnLst>
                              <p:par>
                                <p:cTn id="75" presetID="30" presetClass="entr" presetSubtype="0" fill="hold" grpId="0" nodeType="clickEffect">
                                  <p:stCondLst>
                                    <p:cond delay="0"/>
                                  </p:stCondLst>
                                  <p:childTnLst>
                                    <p:set>
                                      <p:cBhvr>
                                        <p:cTn id="76" dur="1" fill="hold">
                                          <p:stCondLst>
                                            <p:cond delay="0"/>
                                          </p:stCondLst>
                                        </p:cTn>
                                        <p:tgtEl>
                                          <p:spTgt spid="131"/>
                                        </p:tgtEl>
                                        <p:attrNameLst>
                                          <p:attrName>style.visibility</p:attrName>
                                        </p:attrNameLst>
                                      </p:cBhvr>
                                      <p:to>
                                        <p:strVal val="visible"/>
                                      </p:to>
                                    </p:set>
                                    <p:animEffect transition="in" filter="fade">
                                      <p:cBhvr>
                                        <p:cTn id="77" dur="800" decel="100000"/>
                                        <p:tgtEl>
                                          <p:spTgt spid="131"/>
                                        </p:tgtEl>
                                      </p:cBhvr>
                                    </p:animEffect>
                                    <p:anim calcmode="lin" valueType="num">
                                      <p:cBhvr>
                                        <p:cTn id="78" dur="800" decel="100000" fill="hold"/>
                                        <p:tgtEl>
                                          <p:spTgt spid="131"/>
                                        </p:tgtEl>
                                        <p:attrNameLst>
                                          <p:attrName>style.rotation</p:attrName>
                                        </p:attrNameLst>
                                      </p:cBhvr>
                                      <p:tavLst>
                                        <p:tav tm="0">
                                          <p:val>
                                            <p:fltVal val="-90"/>
                                          </p:val>
                                        </p:tav>
                                        <p:tav tm="100000">
                                          <p:val>
                                            <p:fltVal val="0"/>
                                          </p:val>
                                        </p:tav>
                                      </p:tavLst>
                                    </p:anim>
                                    <p:anim calcmode="lin" valueType="num">
                                      <p:cBhvr>
                                        <p:cTn id="79" dur="800" decel="100000" fill="hold"/>
                                        <p:tgtEl>
                                          <p:spTgt spid="131"/>
                                        </p:tgtEl>
                                        <p:attrNameLst>
                                          <p:attrName>ppt_x</p:attrName>
                                        </p:attrNameLst>
                                      </p:cBhvr>
                                      <p:tavLst>
                                        <p:tav tm="0">
                                          <p:val>
                                            <p:strVal val="#ppt_x+0.4"/>
                                          </p:val>
                                        </p:tav>
                                        <p:tav tm="100000">
                                          <p:val>
                                            <p:strVal val="#ppt_x-0.05"/>
                                          </p:val>
                                        </p:tav>
                                      </p:tavLst>
                                    </p:anim>
                                    <p:anim calcmode="lin" valueType="num">
                                      <p:cBhvr>
                                        <p:cTn id="80" dur="800" decel="100000" fill="hold"/>
                                        <p:tgtEl>
                                          <p:spTgt spid="131"/>
                                        </p:tgtEl>
                                        <p:attrNameLst>
                                          <p:attrName>ppt_y</p:attrName>
                                        </p:attrNameLst>
                                      </p:cBhvr>
                                      <p:tavLst>
                                        <p:tav tm="0">
                                          <p:val>
                                            <p:strVal val="#ppt_y-0.4"/>
                                          </p:val>
                                        </p:tav>
                                        <p:tav tm="100000">
                                          <p:val>
                                            <p:strVal val="#ppt_y+0.1"/>
                                          </p:val>
                                        </p:tav>
                                      </p:tavLst>
                                    </p:anim>
                                    <p:anim calcmode="lin" valueType="num">
                                      <p:cBhvr>
                                        <p:cTn id="81" dur="200" accel="100000" fill="hold">
                                          <p:stCondLst>
                                            <p:cond delay="800"/>
                                          </p:stCondLst>
                                        </p:cTn>
                                        <p:tgtEl>
                                          <p:spTgt spid="131"/>
                                        </p:tgtEl>
                                        <p:attrNameLst>
                                          <p:attrName>ppt_x</p:attrName>
                                        </p:attrNameLst>
                                      </p:cBhvr>
                                      <p:tavLst>
                                        <p:tav tm="0">
                                          <p:val>
                                            <p:strVal val="#ppt_x-0.05"/>
                                          </p:val>
                                        </p:tav>
                                        <p:tav tm="100000">
                                          <p:val>
                                            <p:strVal val="#ppt_x"/>
                                          </p:val>
                                        </p:tav>
                                      </p:tavLst>
                                    </p:anim>
                                    <p:anim calcmode="lin" valueType="num">
                                      <p:cBhvr>
                                        <p:cTn id="82" dur="200" accel="100000" fill="hold">
                                          <p:stCondLst>
                                            <p:cond delay="800"/>
                                          </p:stCondLst>
                                        </p:cTn>
                                        <p:tgtEl>
                                          <p:spTgt spid="131"/>
                                        </p:tgtEl>
                                        <p:attrNameLst>
                                          <p:attrName>ppt_y</p:attrName>
                                        </p:attrNameLst>
                                      </p:cBhvr>
                                      <p:tavLst>
                                        <p:tav tm="0">
                                          <p:val>
                                            <p:strVal val="#ppt_y+0.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30" presetClass="entr" presetSubtype="0" fill="hold" grpId="0" nodeType="clickEffect">
                                  <p:stCondLst>
                                    <p:cond delay="0"/>
                                  </p:stCondLst>
                                  <p:childTnLst>
                                    <p:set>
                                      <p:cBhvr>
                                        <p:cTn id="86" dur="1" fill="hold">
                                          <p:stCondLst>
                                            <p:cond delay="0"/>
                                          </p:stCondLst>
                                        </p:cTn>
                                        <p:tgtEl>
                                          <p:spTgt spid="127"/>
                                        </p:tgtEl>
                                        <p:attrNameLst>
                                          <p:attrName>style.visibility</p:attrName>
                                        </p:attrNameLst>
                                      </p:cBhvr>
                                      <p:to>
                                        <p:strVal val="visible"/>
                                      </p:to>
                                    </p:set>
                                    <p:animEffect transition="in" filter="fade">
                                      <p:cBhvr>
                                        <p:cTn id="87" dur="800" decel="100000"/>
                                        <p:tgtEl>
                                          <p:spTgt spid="127"/>
                                        </p:tgtEl>
                                      </p:cBhvr>
                                    </p:animEffect>
                                    <p:anim calcmode="lin" valueType="num">
                                      <p:cBhvr>
                                        <p:cTn id="88" dur="800" decel="100000" fill="hold"/>
                                        <p:tgtEl>
                                          <p:spTgt spid="127"/>
                                        </p:tgtEl>
                                        <p:attrNameLst>
                                          <p:attrName>style.rotation</p:attrName>
                                        </p:attrNameLst>
                                      </p:cBhvr>
                                      <p:tavLst>
                                        <p:tav tm="0">
                                          <p:val>
                                            <p:fltVal val="-90"/>
                                          </p:val>
                                        </p:tav>
                                        <p:tav tm="100000">
                                          <p:val>
                                            <p:fltVal val="0"/>
                                          </p:val>
                                        </p:tav>
                                      </p:tavLst>
                                    </p:anim>
                                    <p:anim calcmode="lin" valueType="num">
                                      <p:cBhvr>
                                        <p:cTn id="89" dur="800" decel="100000" fill="hold"/>
                                        <p:tgtEl>
                                          <p:spTgt spid="127"/>
                                        </p:tgtEl>
                                        <p:attrNameLst>
                                          <p:attrName>ppt_x</p:attrName>
                                        </p:attrNameLst>
                                      </p:cBhvr>
                                      <p:tavLst>
                                        <p:tav tm="0">
                                          <p:val>
                                            <p:strVal val="#ppt_x+0.4"/>
                                          </p:val>
                                        </p:tav>
                                        <p:tav tm="100000">
                                          <p:val>
                                            <p:strVal val="#ppt_x-0.05"/>
                                          </p:val>
                                        </p:tav>
                                      </p:tavLst>
                                    </p:anim>
                                    <p:anim calcmode="lin" valueType="num">
                                      <p:cBhvr>
                                        <p:cTn id="90" dur="800" decel="100000" fill="hold"/>
                                        <p:tgtEl>
                                          <p:spTgt spid="127"/>
                                        </p:tgtEl>
                                        <p:attrNameLst>
                                          <p:attrName>ppt_y</p:attrName>
                                        </p:attrNameLst>
                                      </p:cBhvr>
                                      <p:tavLst>
                                        <p:tav tm="0">
                                          <p:val>
                                            <p:strVal val="#ppt_y-0.4"/>
                                          </p:val>
                                        </p:tav>
                                        <p:tav tm="100000">
                                          <p:val>
                                            <p:strVal val="#ppt_y+0.1"/>
                                          </p:val>
                                        </p:tav>
                                      </p:tavLst>
                                    </p:anim>
                                    <p:anim calcmode="lin" valueType="num">
                                      <p:cBhvr>
                                        <p:cTn id="91" dur="200" accel="100000" fill="hold">
                                          <p:stCondLst>
                                            <p:cond delay="800"/>
                                          </p:stCondLst>
                                        </p:cTn>
                                        <p:tgtEl>
                                          <p:spTgt spid="127"/>
                                        </p:tgtEl>
                                        <p:attrNameLst>
                                          <p:attrName>ppt_x</p:attrName>
                                        </p:attrNameLst>
                                      </p:cBhvr>
                                      <p:tavLst>
                                        <p:tav tm="0">
                                          <p:val>
                                            <p:strVal val="#ppt_x-0.05"/>
                                          </p:val>
                                        </p:tav>
                                        <p:tav tm="100000">
                                          <p:val>
                                            <p:strVal val="#ppt_x"/>
                                          </p:val>
                                        </p:tav>
                                      </p:tavLst>
                                    </p:anim>
                                    <p:anim calcmode="lin" valueType="num">
                                      <p:cBhvr>
                                        <p:cTn id="92" dur="200" accel="100000" fill="hold">
                                          <p:stCondLst>
                                            <p:cond delay="800"/>
                                          </p:stCondLst>
                                        </p:cTn>
                                        <p:tgtEl>
                                          <p:spTgt spid="127"/>
                                        </p:tgtEl>
                                        <p:attrNameLst>
                                          <p:attrName>ppt_y</p:attrName>
                                        </p:attrNameLst>
                                      </p:cBhvr>
                                      <p:tavLst>
                                        <p:tav tm="0">
                                          <p:val>
                                            <p:strVal val="#ppt_y+0.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30"/>
                                        </p:tgtEl>
                                        <p:attrNameLst>
                                          <p:attrName>style.visibility</p:attrName>
                                        </p:attrNameLst>
                                      </p:cBhvr>
                                      <p:to>
                                        <p:strVal val="visible"/>
                                      </p:to>
                                    </p:set>
                                    <p:animEffect transition="in" filter="wipe(left)">
                                      <p:cBhvr>
                                        <p:cTn id="97" dur="10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28" grpId="0"/>
      <p:bldP spid="29" grpId="0"/>
      <p:bldP spid="30" grpId="0"/>
      <p:bldP spid="31" grpId="0"/>
      <p:bldP spid="32" grpId="0"/>
      <p:bldP spid="127" grpId="0"/>
      <p:bldP spid="130"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a:extLst>
              <a:ext uri="{FF2B5EF4-FFF2-40B4-BE49-F238E27FC236}">
                <a16:creationId xmlns:a16="http://schemas.microsoft.com/office/drawing/2014/main" id="{1DBC1300-8B60-9C98-E056-7D3DEA121787}"/>
              </a:ext>
            </a:extLst>
          </p:cNvPr>
          <p:cNvSpPr txBox="1"/>
          <p:nvPr/>
        </p:nvSpPr>
        <p:spPr>
          <a:xfrm>
            <a:off x="3931761" y="5906905"/>
            <a:ext cx="898002" cy="369332"/>
          </a:xfrm>
          <a:prstGeom prst="rect">
            <a:avLst/>
          </a:prstGeom>
          <a:noFill/>
        </p:spPr>
        <p:txBody>
          <a:bodyPr wrap="square" rtlCol="0">
            <a:spAutoFit/>
          </a:bodyPr>
          <a:lstStyle/>
          <a:p>
            <a:pPr algn="ctr"/>
            <a:r>
              <a:rPr lang="zh-CN" altLang="en-US" b="1" dirty="0">
                <a:solidFill>
                  <a:schemeClr val="accent1"/>
                </a:solidFill>
              </a:rPr>
              <a:t>慢开始</a:t>
            </a:r>
          </a:p>
        </p:txBody>
      </p:sp>
      <p:sp>
        <p:nvSpPr>
          <p:cNvPr id="84" name="矩形 83">
            <a:extLst>
              <a:ext uri="{FF2B5EF4-FFF2-40B4-BE49-F238E27FC236}">
                <a16:creationId xmlns:a16="http://schemas.microsoft.com/office/drawing/2014/main" id="{038FA68F-22A5-72D3-B524-808F02E9CB61}"/>
              </a:ext>
            </a:extLst>
          </p:cNvPr>
          <p:cNvSpPr/>
          <p:nvPr/>
        </p:nvSpPr>
        <p:spPr>
          <a:xfrm>
            <a:off x="4152009" y="2862325"/>
            <a:ext cx="515052" cy="3095936"/>
          </a:xfrm>
          <a:prstGeom prst="rect">
            <a:avLst/>
          </a:prstGeom>
          <a:solidFill>
            <a:schemeClr val="accent1">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4A991F9E-31B3-8B61-4F92-D07EF50AA977}"/>
              </a:ext>
            </a:extLst>
          </p:cNvPr>
          <p:cNvSpPr/>
          <p:nvPr/>
        </p:nvSpPr>
        <p:spPr>
          <a:xfrm>
            <a:off x="4763152" y="2875736"/>
            <a:ext cx="515052" cy="3095936"/>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p>
          </p:txBody>
        </p:sp>
      </p:grpSp>
      <p:grpSp>
        <p:nvGrpSpPr>
          <p:cNvPr id="18" name="组合 17">
            <a:extLst>
              <a:ext uri="{FF2B5EF4-FFF2-40B4-BE49-F238E27FC236}">
                <a16:creationId xmlns:a16="http://schemas.microsoft.com/office/drawing/2014/main" id="{199AD615-1F28-6354-EDE7-A713D0DE98E5}"/>
              </a:ext>
            </a:extLst>
          </p:cNvPr>
          <p:cNvGrpSpPr/>
          <p:nvPr/>
        </p:nvGrpSpPr>
        <p:grpSpPr>
          <a:xfrm>
            <a:off x="888274" y="1149410"/>
            <a:ext cx="10998926" cy="1514047"/>
            <a:chOff x="888274" y="1149410"/>
            <a:chExt cx="10998926" cy="1514047"/>
          </a:xfrm>
        </p:grpSpPr>
        <p:sp>
          <p:nvSpPr>
            <p:cNvPr id="9" name="文本框 8">
              <a:extLst>
                <a:ext uri="{FF2B5EF4-FFF2-40B4-BE49-F238E27FC236}">
                  <a16:creationId xmlns:a16="http://schemas.microsoft.com/office/drawing/2014/main" id="{CFABCB5C-D3AF-09AC-4B69-CE224EB5E753}"/>
                </a:ext>
              </a:extLst>
            </p:cNvPr>
            <p:cNvSpPr txBox="1"/>
            <p:nvPr/>
          </p:nvSpPr>
          <p:spPr>
            <a:xfrm>
              <a:off x="888274" y="1149410"/>
              <a:ext cx="10998926" cy="1200329"/>
            </a:xfrm>
            <a:prstGeom prst="rect">
              <a:avLst/>
            </a:prstGeom>
            <a:noFill/>
          </p:spPr>
          <p:txBody>
            <a:bodyPr wrap="square" rtlCol="0">
              <a:spAutoFit/>
            </a:bodyPr>
            <a:lstStyle/>
            <a:p>
              <a:r>
                <a:rPr lang="en-US" altLang="zh-CN" b="1" dirty="0"/>
                <a:t>【2015</a:t>
              </a:r>
              <a:r>
                <a:rPr lang="zh-CN" altLang="en-US" b="1" dirty="0"/>
                <a:t>年 题</a:t>
              </a:r>
              <a:r>
                <a:rPr lang="en-US" altLang="zh-CN" b="1" dirty="0"/>
                <a:t>39】</a:t>
              </a:r>
              <a:r>
                <a:rPr lang="zh-CN" altLang="en-US" b="1" dirty="0"/>
                <a:t>主机甲和主机乙新建一个</a:t>
              </a:r>
              <a:r>
                <a:rPr lang="en-US" altLang="zh-CN" b="1" dirty="0"/>
                <a:t>TCP</a:t>
              </a:r>
              <a:r>
                <a:rPr lang="zh-CN" altLang="en-US" b="1" dirty="0"/>
                <a:t>连接，甲的拥塞控制初始阈值为</a:t>
              </a:r>
              <a:r>
                <a:rPr lang="en-US" altLang="zh-CN" b="1" dirty="0"/>
                <a:t>32KB</a:t>
              </a:r>
              <a:r>
                <a:rPr lang="zh-CN" altLang="en-US" b="1" dirty="0"/>
                <a:t>，甲向乙始终以</a:t>
              </a:r>
              <a:r>
                <a:rPr lang="en-US" altLang="zh-CN" b="1" dirty="0"/>
                <a:t>MSS=1KB</a:t>
              </a:r>
            </a:p>
            <a:p>
              <a:r>
                <a:rPr lang="en-US" altLang="zh-CN" b="1" dirty="0"/>
                <a:t>                               </a:t>
              </a:r>
              <a:r>
                <a:rPr lang="zh-CN" altLang="en-US" b="1" dirty="0"/>
                <a:t>大小的段发送数据，并一直有数据发送；乙为该连接分配</a:t>
              </a:r>
              <a:r>
                <a:rPr lang="en-US" altLang="zh-CN" b="1" dirty="0"/>
                <a:t>16KB</a:t>
              </a:r>
              <a:r>
                <a:rPr lang="zh-CN" altLang="en-US" b="1" dirty="0"/>
                <a:t>接收缓存，并对每个数据段进</a:t>
              </a:r>
              <a:endParaRPr lang="en-US" altLang="zh-CN" b="1" dirty="0"/>
            </a:p>
            <a:p>
              <a:r>
                <a:rPr lang="en-US" altLang="zh-CN" b="1" dirty="0"/>
                <a:t>                               </a:t>
              </a:r>
              <a:r>
                <a:rPr lang="zh-CN" altLang="en-US" b="1" dirty="0"/>
                <a:t>行确认，忽略段传输延迟。若乙收到的数据全部存入缓存，不被取走，则甲从连接建立成功 </a:t>
              </a:r>
              <a:endParaRPr lang="en-US" altLang="zh-CN" b="1" dirty="0"/>
            </a:p>
            <a:p>
              <a:r>
                <a:rPr lang="en-US" altLang="zh-CN" b="1" dirty="0"/>
                <a:t>                               </a:t>
              </a:r>
              <a:r>
                <a:rPr lang="zh-CN" altLang="en-US" b="1" dirty="0"/>
                <a:t>时刻起，未发生超时的情况下，经过</a:t>
              </a:r>
              <a:r>
                <a:rPr lang="en-US" altLang="zh-CN" b="1" dirty="0"/>
                <a:t>4</a:t>
              </a:r>
              <a:r>
                <a:rPr lang="zh-CN" altLang="en-US" b="1" dirty="0"/>
                <a:t>个</a:t>
              </a:r>
              <a:r>
                <a:rPr lang="en-US" altLang="zh-CN" b="1" dirty="0"/>
                <a:t>RTT</a:t>
              </a:r>
              <a:r>
                <a:rPr lang="zh-CN" altLang="en-US" b="1" dirty="0"/>
                <a:t>后，甲的发送窗口是（      ）。</a:t>
              </a:r>
            </a:p>
          </p:txBody>
        </p:sp>
        <p:sp>
          <p:nvSpPr>
            <p:cNvPr id="10" name="文本框 9">
              <a:extLst>
                <a:ext uri="{FF2B5EF4-FFF2-40B4-BE49-F238E27FC236}">
                  <a16:creationId xmlns:a16="http://schemas.microsoft.com/office/drawing/2014/main" id="{32D059B4-9F07-F0F1-C201-2F96767BF7FC}"/>
                </a:ext>
              </a:extLst>
            </p:cNvPr>
            <p:cNvSpPr txBox="1"/>
            <p:nvPr/>
          </p:nvSpPr>
          <p:spPr>
            <a:xfrm>
              <a:off x="2444931" y="2294125"/>
              <a:ext cx="967738" cy="369332"/>
            </a:xfrm>
            <a:prstGeom prst="rect">
              <a:avLst/>
            </a:prstGeom>
            <a:noFill/>
          </p:spPr>
          <p:txBody>
            <a:bodyPr wrap="square" rtlCol="0">
              <a:spAutoFit/>
            </a:bodyPr>
            <a:lstStyle/>
            <a:p>
              <a:r>
                <a:rPr lang="en-US" altLang="zh-CN" b="1" dirty="0"/>
                <a:t>A. 1KB</a:t>
              </a:r>
              <a:endParaRPr lang="zh-CN" altLang="en-US" b="1" dirty="0"/>
            </a:p>
          </p:txBody>
        </p:sp>
        <p:sp>
          <p:nvSpPr>
            <p:cNvPr id="11" name="文本框 10">
              <a:extLst>
                <a:ext uri="{FF2B5EF4-FFF2-40B4-BE49-F238E27FC236}">
                  <a16:creationId xmlns:a16="http://schemas.microsoft.com/office/drawing/2014/main" id="{516186B0-7447-C97C-1712-39B9C1CB8AF8}"/>
                </a:ext>
              </a:extLst>
            </p:cNvPr>
            <p:cNvSpPr txBox="1"/>
            <p:nvPr/>
          </p:nvSpPr>
          <p:spPr>
            <a:xfrm>
              <a:off x="4605746" y="2294125"/>
              <a:ext cx="919843" cy="369332"/>
            </a:xfrm>
            <a:prstGeom prst="rect">
              <a:avLst/>
            </a:prstGeom>
            <a:noFill/>
          </p:spPr>
          <p:txBody>
            <a:bodyPr wrap="square" rtlCol="0">
              <a:spAutoFit/>
            </a:bodyPr>
            <a:lstStyle/>
            <a:p>
              <a:r>
                <a:rPr lang="en-US" altLang="zh-CN" b="1" dirty="0"/>
                <a:t>B. 8KB</a:t>
              </a:r>
              <a:endParaRPr lang="zh-CN" altLang="en-US" b="1" dirty="0"/>
            </a:p>
          </p:txBody>
        </p:sp>
        <p:sp>
          <p:nvSpPr>
            <p:cNvPr id="12" name="文本框 11">
              <a:extLst>
                <a:ext uri="{FF2B5EF4-FFF2-40B4-BE49-F238E27FC236}">
                  <a16:creationId xmlns:a16="http://schemas.microsoft.com/office/drawing/2014/main" id="{05265875-5581-1C3D-3998-3C5C134EA69E}"/>
                </a:ext>
              </a:extLst>
            </p:cNvPr>
            <p:cNvSpPr txBox="1"/>
            <p:nvPr/>
          </p:nvSpPr>
          <p:spPr>
            <a:xfrm>
              <a:off x="6766561" y="2294125"/>
              <a:ext cx="967738" cy="369332"/>
            </a:xfrm>
            <a:prstGeom prst="rect">
              <a:avLst/>
            </a:prstGeom>
            <a:noFill/>
          </p:spPr>
          <p:txBody>
            <a:bodyPr wrap="square" rtlCol="0">
              <a:spAutoFit/>
            </a:bodyPr>
            <a:lstStyle/>
            <a:p>
              <a:r>
                <a:rPr lang="en-US" altLang="zh-CN" b="1" dirty="0"/>
                <a:t>C. 16KB</a:t>
              </a:r>
              <a:endParaRPr lang="zh-CN" altLang="en-US" b="1" dirty="0"/>
            </a:p>
          </p:txBody>
        </p:sp>
        <p:sp>
          <p:nvSpPr>
            <p:cNvPr id="17" name="文本框 16">
              <a:extLst>
                <a:ext uri="{FF2B5EF4-FFF2-40B4-BE49-F238E27FC236}">
                  <a16:creationId xmlns:a16="http://schemas.microsoft.com/office/drawing/2014/main" id="{81A43C85-A406-425F-33A8-2127636AF3BE}"/>
                </a:ext>
              </a:extLst>
            </p:cNvPr>
            <p:cNvSpPr txBox="1"/>
            <p:nvPr/>
          </p:nvSpPr>
          <p:spPr>
            <a:xfrm>
              <a:off x="8927377" y="2294125"/>
              <a:ext cx="967738" cy="369332"/>
            </a:xfrm>
            <a:prstGeom prst="rect">
              <a:avLst/>
            </a:prstGeom>
            <a:noFill/>
          </p:spPr>
          <p:txBody>
            <a:bodyPr wrap="square" rtlCol="0">
              <a:spAutoFit/>
            </a:bodyPr>
            <a:lstStyle/>
            <a:p>
              <a:r>
                <a:rPr lang="en-US" altLang="zh-CN" b="1" dirty="0"/>
                <a:t>D. 32KB</a:t>
              </a:r>
              <a:endParaRPr lang="zh-CN" altLang="en-US" b="1" dirty="0"/>
            </a:p>
          </p:txBody>
        </p:sp>
      </p:grpSp>
      <p:sp>
        <p:nvSpPr>
          <p:cNvPr id="19" name="文本框 18">
            <a:extLst>
              <a:ext uri="{FF2B5EF4-FFF2-40B4-BE49-F238E27FC236}">
                <a16:creationId xmlns:a16="http://schemas.microsoft.com/office/drawing/2014/main" id="{595F1CDE-F38C-8EB4-28B3-15480186A5A5}"/>
              </a:ext>
            </a:extLst>
          </p:cNvPr>
          <p:cNvSpPr txBox="1"/>
          <p:nvPr/>
        </p:nvSpPr>
        <p:spPr>
          <a:xfrm>
            <a:off x="1088571" y="2707980"/>
            <a:ext cx="820783" cy="369332"/>
          </a:xfrm>
          <a:prstGeom prst="rect">
            <a:avLst/>
          </a:prstGeom>
          <a:noFill/>
        </p:spPr>
        <p:txBody>
          <a:bodyPr wrap="square" rtlCol="0">
            <a:spAutoFit/>
          </a:bodyPr>
          <a:lstStyle/>
          <a:p>
            <a:r>
              <a:rPr lang="zh-CN" altLang="en-US" b="1" dirty="0"/>
              <a:t>解析</a:t>
            </a:r>
          </a:p>
        </p:txBody>
      </p:sp>
      <p:sp>
        <p:nvSpPr>
          <p:cNvPr id="20" name="文本框 19">
            <a:extLst>
              <a:ext uri="{FF2B5EF4-FFF2-40B4-BE49-F238E27FC236}">
                <a16:creationId xmlns:a16="http://schemas.microsoft.com/office/drawing/2014/main" id="{8EB88FB9-80E4-3E74-AC7E-899968461011}"/>
              </a:ext>
            </a:extLst>
          </p:cNvPr>
          <p:cNvSpPr txBox="1"/>
          <p:nvPr/>
        </p:nvSpPr>
        <p:spPr>
          <a:xfrm>
            <a:off x="9225100" y="1907668"/>
            <a:ext cx="37229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A</a:t>
            </a:r>
            <a:endParaRPr lang="zh-CN" altLang="en-US" sz="2800" b="1" dirty="0">
              <a:solidFill>
                <a:schemeClr val="accent1">
                  <a:lumMod val="75000"/>
                </a:schemeClr>
              </a:solidFill>
              <a:latin typeface="Arial Black" panose="020B0A04020102020204" pitchFamily="34" charset="0"/>
            </a:endParaRPr>
          </a:p>
        </p:txBody>
      </p:sp>
      <p:grpSp>
        <p:nvGrpSpPr>
          <p:cNvPr id="43" name="组合 42">
            <a:extLst>
              <a:ext uri="{FF2B5EF4-FFF2-40B4-BE49-F238E27FC236}">
                <a16:creationId xmlns:a16="http://schemas.microsoft.com/office/drawing/2014/main" id="{8209D4A8-3CD4-40A2-D995-DF22797AE67A}"/>
              </a:ext>
            </a:extLst>
          </p:cNvPr>
          <p:cNvGrpSpPr/>
          <p:nvPr/>
        </p:nvGrpSpPr>
        <p:grpSpPr>
          <a:xfrm>
            <a:off x="5116053" y="2758645"/>
            <a:ext cx="5671289" cy="582538"/>
            <a:chOff x="5116053" y="2758645"/>
            <a:chExt cx="5671289" cy="582538"/>
          </a:xfrm>
        </p:grpSpPr>
        <p:grpSp>
          <p:nvGrpSpPr>
            <p:cNvPr id="21" name="组合 20">
              <a:extLst>
                <a:ext uri="{FF2B5EF4-FFF2-40B4-BE49-F238E27FC236}">
                  <a16:creationId xmlns:a16="http://schemas.microsoft.com/office/drawing/2014/main" id="{DE26E579-3E7D-67C7-335A-E439D6621747}"/>
                </a:ext>
              </a:extLst>
            </p:cNvPr>
            <p:cNvGrpSpPr/>
            <p:nvPr/>
          </p:nvGrpSpPr>
          <p:grpSpPr>
            <a:xfrm>
              <a:off x="5116053" y="2758645"/>
              <a:ext cx="5671289" cy="582538"/>
              <a:chOff x="3940832" y="1440684"/>
              <a:chExt cx="5671289" cy="582538"/>
            </a:xfrm>
          </p:grpSpPr>
          <p:pic>
            <p:nvPicPr>
              <p:cNvPr id="22" name="图形 21">
                <a:extLst>
                  <a:ext uri="{FF2B5EF4-FFF2-40B4-BE49-F238E27FC236}">
                    <a16:creationId xmlns:a16="http://schemas.microsoft.com/office/drawing/2014/main" id="{695CAC1C-AA48-FB36-FAA3-50CE02686A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50544" y="1461788"/>
                <a:ext cx="580465" cy="561434"/>
              </a:xfrm>
              <a:prstGeom prst="rect">
                <a:avLst/>
              </a:prstGeom>
            </p:spPr>
          </p:pic>
          <p:sp>
            <p:nvSpPr>
              <p:cNvPr id="23" name="文本框 22">
                <a:extLst>
                  <a:ext uri="{FF2B5EF4-FFF2-40B4-BE49-F238E27FC236}">
                    <a16:creationId xmlns:a16="http://schemas.microsoft.com/office/drawing/2014/main" id="{1A82C0BA-6DF7-5B95-1273-756AF9341103}"/>
                  </a:ext>
                </a:extLst>
              </p:cNvPr>
              <p:cNvSpPr txBox="1"/>
              <p:nvPr/>
            </p:nvSpPr>
            <p:spPr>
              <a:xfrm>
                <a:off x="3940832" y="1440684"/>
                <a:ext cx="1423556" cy="369332"/>
              </a:xfrm>
              <a:prstGeom prst="rect">
                <a:avLst/>
              </a:prstGeom>
              <a:noFill/>
            </p:spPr>
            <p:txBody>
              <a:bodyPr wrap="square" rtlCol="0">
                <a:spAutoFit/>
              </a:bodyPr>
              <a:lstStyle/>
              <a:p>
                <a:pPr algn="ctr"/>
                <a:r>
                  <a:rPr lang="zh-CN" altLang="en-US" b="1" dirty="0">
                    <a:latin typeface="+mn-ea"/>
                  </a:rPr>
                  <a:t>甲</a:t>
                </a:r>
              </a:p>
            </p:txBody>
          </p:sp>
          <p:pic>
            <p:nvPicPr>
              <p:cNvPr id="24" name="图形 23">
                <a:extLst>
                  <a:ext uri="{FF2B5EF4-FFF2-40B4-BE49-F238E27FC236}">
                    <a16:creationId xmlns:a16="http://schemas.microsoft.com/office/drawing/2014/main" id="{A7E32CD6-3D46-2F48-4F34-9DC06763A0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80581" y="1461788"/>
                <a:ext cx="580465" cy="561434"/>
              </a:xfrm>
              <a:prstGeom prst="rect">
                <a:avLst/>
              </a:prstGeom>
            </p:spPr>
          </p:pic>
          <p:sp>
            <p:nvSpPr>
              <p:cNvPr id="25" name="文本框 24">
                <a:extLst>
                  <a:ext uri="{FF2B5EF4-FFF2-40B4-BE49-F238E27FC236}">
                    <a16:creationId xmlns:a16="http://schemas.microsoft.com/office/drawing/2014/main" id="{F66337B2-6F0A-C95C-FA35-1842A89F5CBD}"/>
                  </a:ext>
                </a:extLst>
              </p:cNvPr>
              <p:cNvSpPr txBox="1"/>
              <p:nvPr/>
            </p:nvSpPr>
            <p:spPr>
              <a:xfrm>
                <a:off x="9174665" y="1440684"/>
                <a:ext cx="437456" cy="369332"/>
              </a:xfrm>
              <a:prstGeom prst="rect">
                <a:avLst/>
              </a:prstGeom>
              <a:noFill/>
            </p:spPr>
            <p:txBody>
              <a:bodyPr wrap="square" rtlCol="0">
                <a:spAutoFit/>
              </a:bodyPr>
              <a:lstStyle/>
              <a:p>
                <a:r>
                  <a:rPr lang="zh-CN" altLang="en-US" b="1" dirty="0">
                    <a:latin typeface="+mn-ea"/>
                  </a:rPr>
                  <a:t>乙</a:t>
                </a:r>
              </a:p>
            </p:txBody>
          </p:sp>
        </p:grpSp>
        <p:grpSp>
          <p:nvGrpSpPr>
            <p:cNvPr id="26" name="组合 25">
              <a:extLst>
                <a:ext uri="{FF2B5EF4-FFF2-40B4-BE49-F238E27FC236}">
                  <a16:creationId xmlns:a16="http://schemas.microsoft.com/office/drawing/2014/main" id="{7B1FCA95-15DE-D20A-74F2-6362D14BB522}"/>
                </a:ext>
              </a:extLst>
            </p:cNvPr>
            <p:cNvGrpSpPr/>
            <p:nvPr/>
          </p:nvGrpSpPr>
          <p:grpSpPr>
            <a:xfrm>
              <a:off x="6342880" y="2836703"/>
              <a:ext cx="3512922" cy="447400"/>
              <a:chOff x="7631847" y="1355733"/>
              <a:chExt cx="2569940" cy="447400"/>
            </a:xfrm>
          </p:grpSpPr>
          <p:sp>
            <p:nvSpPr>
              <p:cNvPr id="27" name="圆柱体 26">
                <a:extLst>
                  <a:ext uri="{FF2B5EF4-FFF2-40B4-BE49-F238E27FC236}">
                    <a16:creationId xmlns:a16="http://schemas.microsoft.com/office/drawing/2014/main" id="{D934EAE3-9297-F39E-99A4-23F2A208E3D4}"/>
                  </a:ext>
                </a:extLst>
              </p:cNvPr>
              <p:cNvSpPr/>
              <p:nvPr/>
            </p:nvSpPr>
            <p:spPr>
              <a:xfrm rot="16200000">
                <a:off x="8693117" y="294463"/>
                <a:ext cx="447400" cy="256994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8C5A705A-2B07-94A4-E81C-AB726629E7D6}"/>
                  </a:ext>
                </a:extLst>
              </p:cNvPr>
              <p:cNvSpPr txBox="1"/>
              <p:nvPr/>
            </p:nvSpPr>
            <p:spPr>
              <a:xfrm>
                <a:off x="8336064" y="1394766"/>
                <a:ext cx="1161506" cy="369332"/>
              </a:xfrm>
              <a:prstGeom prst="rect">
                <a:avLst/>
              </a:prstGeom>
              <a:noFill/>
            </p:spPr>
            <p:txBody>
              <a:bodyPr wrap="square" rtlCol="0">
                <a:spAutoFit/>
              </a:bodyPr>
              <a:lstStyle/>
              <a:p>
                <a:pPr algn="ctr"/>
                <a:r>
                  <a:rPr lang="en-US" altLang="zh-CN" b="1" dirty="0">
                    <a:solidFill>
                      <a:schemeClr val="bg1"/>
                    </a:solidFill>
                  </a:rPr>
                  <a:t>TCP</a:t>
                </a:r>
                <a:r>
                  <a:rPr lang="zh-CN" altLang="en-US" b="1" dirty="0">
                    <a:solidFill>
                      <a:schemeClr val="bg1"/>
                    </a:solidFill>
                  </a:rPr>
                  <a:t>连接</a:t>
                </a:r>
              </a:p>
            </p:txBody>
          </p:sp>
        </p:grpSp>
      </p:grpSp>
      <p:grpSp>
        <p:nvGrpSpPr>
          <p:cNvPr id="44" name="组合 43">
            <a:extLst>
              <a:ext uri="{FF2B5EF4-FFF2-40B4-BE49-F238E27FC236}">
                <a16:creationId xmlns:a16="http://schemas.microsoft.com/office/drawing/2014/main" id="{7EB3A466-3E8F-2739-64B9-48B81A5843CA}"/>
              </a:ext>
            </a:extLst>
          </p:cNvPr>
          <p:cNvGrpSpPr/>
          <p:nvPr/>
        </p:nvGrpSpPr>
        <p:grpSpPr>
          <a:xfrm>
            <a:off x="6015998" y="3341182"/>
            <a:ext cx="4152994" cy="3097718"/>
            <a:chOff x="6015998" y="3341182"/>
            <a:chExt cx="4152994" cy="3097718"/>
          </a:xfrm>
        </p:grpSpPr>
        <p:cxnSp>
          <p:nvCxnSpPr>
            <p:cNvPr id="30" name="直接连接符 29">
              <a:extLst>
                <a:ext uri="{FF2B5EF4-FFF2-40B4-BE49-F238E27FC236}">
                  <a16:creationId xmlns:a16="http://schemas.microsoft.com/office/drawing/2014/main" id="{A463794C-18E6-5D01-1778-797DA23062A4}"/>
                </a:ext>
              </a:extLst>
            </p:cNvPr>
            <p:cNvCxnSpPr>
              <a:stCxn id="22" idx="2"/>
            </p:cNvCxnSpPr>
            <p:nvPr/>
          </p:nvCxnSpPr>
          <p:spPr>
            <a:xfrm>
              <a:off x="6015998" y="3341183"/>
              <a:ext cx="5979" cy="309771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36CC1E12-A8F5-EA21-2592-3ECFAE3FB152}"/>
                </a:ext>
              </a:extLst>
            </p:cNvPr>
            <p:cNvCxnSpPr/>
            <p:nvPr/>
          </p:nvCxnSpPr>
          <p:spPr>
            <a:xfrm>
              <a:off x="10163013" y="3341182"/>
              <a:ext cx="5979" cy="309771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id="{8C8C1803-918A-CEE2-CA59-3E2C3BF0A33C}"/>
              </a:ext>
            </a:extLst>
          </p:cNvPr>
          <p:cNvGrpSpPr/>
          <p:nvPr/>
        </p:nvGrpSpPr>
        <p:grpSpPr>
          <a:xfrm>
            <a:off x="6015997" y="3424823"/>
            <a:ext cx="4147016" cy="338554"/>
            <a:chOff x="6015997" y="3424823"/>
            <a:chExt cx="4147016" cy="338554"/>
          </a:xfrm>
        </p:grpSpPr>
        <p:cxnSp>
          <p:nvCxnSpPr>
            <p:cNvPr id="34" name="直接箭头连接符 33">
              <a:extLst>
                <a:ext uri="{FF2B5EF4-FFF2-40B4-BE49-F238E27FC236}">
                  <a16:creationId xmlns:a16="http://schemas.microsoft.com/office/drawing/2014/main" id="{C28FBA68-760B-C1B6-5017-13D512DF7422}"/>
                </a:ext>
              </a:extLst>
            </p:cNvPr>
            <p:cNvCxnSpPr/>
            <p:nvPr/>
          </p:nvCxnSpPr>
          <p:spPr>
            <a:xfrm>
              <a:off x="6015997" y="3594100"/>
              <a:ext cx="4147016"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89376D72-6741-0EEF-EC56-CD8950C28471}"/>
                </a:ext>
              </a:extLst>
            </p:cNvPr>
            <p:cNvSpPr txBox="1"/>
            <p:nvPr/>
          </p:nvSpPr>
          <p:spPr>
            <a:xfrm>
              <a:off x="7488793" y="3424823"/>
              <a:ext cx="1221096" cy="338554"/>
            </a:xfrm>
            <a:prstGeom prst="rect">
              <a:avLst/>
            </a:prstGeom>
            <a:solidFill>
              <a:schemeClr val="bg1"/>
            </a:solidFill>
          </p:spPr>
          <p:txBody>
            <a:bodyPr wrap="square" rtlCol="0">
              <a:spAutoFit/>
            </a:bodyPr>
            <a:lstStyle/>
            <a:p>
              <a:pPr algn="ctr"/>
              <a:r>
                <a:rPr lang="zh-CN" altLang="en-US" sz="1600" b="1" dirty="0"/>
                <a:t>第</a:t>
              </a:r>
              <a:r>
                <a:rPr lang="en-US" altLang="zh-CN" sz="1600" b="1" dirty="0"/>
                <a:t>1</a:t>
              </a:r>
              <a:r>
                <a:rPr lang="zh-CN" altLang="en-US" sz="1600" b="1" dirty="0"/>
                <a:t>个</a:t>
              </a:r>
              <a:r>
                <a:rPr lang="en-US" altLang="zh-CN" sz="1600" b="1" dirty="0"/>
                <a:t>TCP</a:t>
              </a:r>
              <a:r>
                <a:rPr lang="zh-CN" altLang="en-US" sz="1600" b="1" dirty="0"/>
                <a:t>段</a:t>
              </a:r>
            </a:p>
          </p:txBody>
        </p:sp>
      </p:grpSp>
      <p:grpSp>
        <p:nvGrpSpPr>
          <p:cNvPr id="36" name="组合 35">
            <a:extLst>
              <a:ext uri="{FF2B5EF4-FFF2-40B4-BE49-F238E27FC236}">
                <a16:creationId xmlns:a16="http://schemas.microsoft.com/office/drawing/2014/main" id="{068D59D0-5395-3872-B7BD-D7FCFB0E9E8D}"/>
              </a:ext>
            </a:extLst>
          </p:cNvPr>
          <p:cNvGrpSpPr/>
          <p:nvPr/>
        </p:nvGrpSpPr>
        <p:grpSpPr>
          <a:xfrm>
            <a:off x="6025833" y="3711191"/>
            <a:ext cx="4147016" cy="338554"/>
            <a:chOff x="6015997" y="3424823"/>
            <a:chExt cx="4147016" cy="338554"/>
          </a:xfrm>
        </p:grpSpPr>
        <p:cxnSp>
          <p:nvCxnSpPr>
            <p:cNvPr id="37" name="直接箭头连接符 36">
              <a:extLst>
                <a:ext uri="{FF2B5EF4-FFF2-40B4-BE49-F238E27FC236}">
                  <a16:creationId xmlns:a16="http://schemas.microsoft.com/office/drawing/2014/main" id="{6B2FE94F-2614-29A5-F4C3-ADFA02459D57}"/>
                </a:ext>
              </a:extLst>
            </p:cNvPr>
            <p:cNvCxnSpPr/>
            <p:nvPr/>
          </p:nvCxnSpPr>
          <p:spPr>
            <a:xfrm>
              <a:off x="6015997" y="3594100"/>
              <a:ext cx="4147016" cy="0"/>
            </a:xfrm>
            <a:prstGeom prst="straightConnector1">
              <a:avLst/>
            </a:prstGeom>
            <a:ln w="254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9381E16F-1EF7-E28B-5279-68D1DF73FDE7}"/>
                </a:ext>
              </a:extLst>
            </p:cNvPr>
            <p:cNvSpPr txBox="1"/>
            <p:nvPr/>
          </p:nvSpPr>
          <p:spPr>
            <a:xfrm>
              <a:off x="7724463" y="3424823"/>
              <a:ext cx="661698" cy="338554"/>
            </a:xfrm>
            <a:prstGeom prst="rect">
              <a:avLst/>
            </a:prstGeom>
            <a:solidFill>
              <a:schemeClr val="bg1"/>
            </a:solidFill>
          </p:spPr>
          <p:txBody>
            <a:bodyPr wrap="square" rtlCol="0">
              <a:spAutoFit/>
            </a:bodyPr>
            <a:lstStyle/>
            <a:p>
              <a:pPr algn="ctr"/>
              <a:r>
                <a:rPr lang="zh-CN" altLang="en-US" sz="1600" b="1" dirty="0"/>
                <a:t>确认</a:t>
              </a:r>
            </a:p>
          </p:txBody>
        </p:sp>
      </p:grpSp>
      <p:sp>
        <p:nvSpPr>
          <p:cNvPr id="39" name="文本框 38">
            <a:extLst>
              <a:ext uri="{FF2B5EF4-FFF2-40B4-BE49-F238E27FC236}">
                <a16:creationId xmlns:a16="http://schemas.microsoft.com/office/drawing/2014/main" id="{A1C8E51D-8926-B82F-A189-5850A2C62D2D}"/>
              </a:ext>
            </a:extLst>
          </p:cNvPr>
          <p:cNvSpPr txBox="1"/>
          <p:nvPr/>
        </p:nvSpPr>
        <p:spPr>
          <a:xfrm>
            <a:off x="10394544" y="3162219"/>
            <a:ext cx="1481546" cy="369332"/>
          </a:xfrm>
          <a:prstGeom prst="rect">
            <a:avLst/>
          </a:prstGeom>
          <a:noFill/>
        </p:spPr>
        <p:txBody>
          <a:bodyPr wrap="square" rtlCol="0">
            <a:spAutoFit/>
          </a:bodyPr>
          <a:lstStyle/>
          <a:p>
            <a:r>
              <a:rPr lang="en-US" altLang="zh-CN" b="1" dirty="0">
                <a:solidFill>
                  <a:schemeClr val="accent3"/>
                </a:solidFill>
              </a:rPr>
              <a:t>rwnd = 16</a:t>
            </a:r>
            <a:endParaRPr lang="zh-CN" altLang="en-US" b="1" dirty="0">
              <a:solidFill>
                <a:schemeClr val="accent3"/>
              </a:solidFill>
            </a:endParaRPr>
          </a:p>
        </p:txBody>
      </p:sp>
      <p:sp>
        <p:nvSpPr>
          <p:cNvPr id="40" name="文本框 39">
            <a:extLst>
              <a:ext uri="{FF2B5EF4-FFF2-40B4-BE49-F238E27FC236}">
                <a16:creationId xmlns:a16="http://schemas.microsoft.com/office/drawing/2014/main" id="{ECC4CEB1-3EEE-6B0D-6494-2FE38D4E8E14}"/>
              </a:ext>
            </a:extLst>
          </p:cNvPr>
          <p:cNvSpPr txBox="1"/>
          <p:nvPr/>
        </p:nvSpPr>
        <p:spPr>
          <a:xfrm>
            <a:off x="10394544" y="3409434"/>
            <a:ext cx="1481546" cy="369332"/>
          </a:xfrm>
          <a:prstGeom prst="rect">
            <a:avLst/>
          </a:prstGeom>
          <a:noFill/>
        </p:spPr>
        <p:txBody>
          <a:bodyPr wrap="square" rtlCol="0">
            <a:spAutoFit/>
          </a:bodyPr>
          <a:lstStyle/>
          <a:p>
            <a:r>
              <a:rPr lang="en-US" altLang="zh-CN" b="1" dirty="0">
                <a:solidFill>
                  <a:schemeClr val="accent3"/>
                </a:solidFill>
              </a:rPr>
              <a:t>rwnd = 15</a:t>
            </a:r>
            <a:endParaRPr lang="zh-CN" altLang="en-US" b="1" dirty="0">
              <a:solidFill>
                <a:schemeClr val="accent3"/>
              </a:solidFill>
            </a:endParaRPr>
          </a:p>
        </p:txBody>
      </p:sp>
      <p:sp>
        <p:nvSpPr>
          <p:cNvPr id="41" name="文本框 40">
            <a:extLst>
              <a:ext uri="{FF2B5EF4-FFF2-40B4-BE49-F238E27FC236}">
                <a16:creationId xmlns:a16="http://schemas.microsoft.com/office/drawing/2014/main" id="{F22936E9-8FD2-3F77-2F3D-C4537DEB230B}"/>
              </a:ext>
            </a:extLst>
          </p:cNvPr>
          <p:cNvSpPr txBox="1"/>
          <p:nvPr/>
        </p:nvSpPr>
        <p:spPr>
          <a:xfrm>
            <a:off x="2928559" y="2824342"/>
            <a:ext cx="2588115" cy="369332"/>
          </a:xfrm>
          <a:prstGeom prst="rect">
            <a:avLst/>
          </a:prstGeom>
          <a:noFill/>
        </p:spPr>
        <p:txBody>
          <a:bodyPr wrap="square" rtlCol="0">
            <a:spAutoFit/>
          </a:bodyPr>
          <a:lstStyle/>
          <a:p>
            <a:r>
              <a:rPr lang="en-US" altLang="zh-CN" b="1" dirty="0"/>
              <a:t>swnd = min( cwnd , rwnd ) </a:t>
            </a:r>
            <a:endParaRPr lang="zh-CN" altLang="en-US" b="1" dirty="0"/>
          </a:p>
        </p:txBody>
      </p:sp>
      <p:sp>
        <p:nvSpPr>
          <p:cNvPr id="42" name="文本框 41">
            <a:extLst>
              <a:ext uri="{FF2B5EF4-FFF2-40B4-BE49-F238E27FC236}">
                <a16:creationId xmlns:a16="http://schemas.microsoft.com/office/drawing/2014/main" id="{E6BDFB57-3C6B-E0F7-2E91-C6BD2A8AFBB9}"/>
              </a:ext>
            </a:extLst>
          </p:cNvPr>
          <p:cNvSpPr txBox="1"/>
          <p:nvPr/>
        </p:nvSpPr>
        <p:spPr>
          <a:xfrm>
            <a:off x="2928559" y="3162219"/>
            <a:ext cx="2875579" cy="369332"/>
          </a:xfrm>
          <a:prstGeom prst="rect">
            <a:avLst/>
          </a:prstGeom>
          <a:noFill/>
        </p:spPr>
        <p:txBody>
          <a:bodyPr wrap="square" rtlCol="0">
            <a:spAutoFit/>
          </a:bodyPr>
          <a:lstStyle/>
          <a:p>
            <a:r>
              <a:rPr lang="en-US" altLang="zh-CN" b="1" dirty="0"/>
              <a:t>swnd = min(    1     ,  16    ) = 1 </a:t>
            </a:r>
            <a:endParaRPr lang="zh-CN" altLang="en-US" b="1" dirty="0"/>
          </a:p>
        </p:txBody>
      </p:sp>
      <p:sp>
        <p:nvSpPr>
          <p:cNvPr id="45" name="文本框 44">
            <a:extLst>
              <a:ext uri="{FF2B5EF4-FFF2-40B4-BE49-F238E27FC236}">
                <a16:creationId xmlns:a16="http://schemas.microsoft.com/office/drawing/2014/main" id="{0BC4176C-50F1-EA0F-D371-E3A981BDBD7F}"/>
              </a:ext>
            </a:extLst>
          </p:cNvPr>
          <p:cNvSpPr txBox="1"/>
          <p:nvPr/>
        </p:nvSpPr>
        <p:spPr>
          <a:xfrm>
            <a:off x="2928558" y="3693825"/>
            <a:ext cx="2870803" cy="369332"/>
          </a:xfrm>
          <a:prstGeom prst="rect">
            <a:avLst/>
          </a:prstGeom>
          <a:noFill/>
        </p:spPr>
        <p:txBody>
          <a:bodyPr wrap="square" rtlCol="0">
            <a:spAutoFit/>
          </a:bodyPr>
          <a:lstStyle/>
          <a:p>
            <a:r>
              <a:rPr lang="en-US" altLang="zh-CN" b="1" dirty="0"/>
              <a:t>swnd = min(  1+1   ,  15    ) = 2 </a:t>
            </a:r>
            <a:endParaRPr lang="zh-CN" altLang="en-US" b="1" dirty="0"/>
          </a:p>
        </p:txBody>
      </p:sp>
      <p:sp>
        <p:nvSpPr>
          <p:cNvPr id="54" name="文本框 53">
            <a:extLst>
              <a:ext uri="{FF2B5EF4-FFF2-40B4-BE49-F238E27FC236}">
                <a16:creationId xmlns:a16="http://schemas.microsoft.com/office/drawing/2014/main" id="{9C706D18-5DE6-A3A8-BDA4-388F300C12A3}"/>
              </a:ext>
            </a:extLst>
          </p:cNvPr>
          <p:cNvSpPr txBox="1"/>
          <p:nvPr/>
        </p:nvSpPr>
        <p:spPr>
          <a:xfrm>
            <a:off x="1183958" y="3162219"/>
            <a:ext cx="1450791" cy="369332"/>
          </a:xfrm>
          <a:prstGeom prst="rect">
            <a:avLst/>
          </a:prstGeom>
          <a:noFill/>
        </p:spPr>
        <p:txBody>
          <a:bodyPr wrap="square" rtlCol="0">
            <a:spAutoFit/>
          </a:bodyPr>
          <a:lstStyle/>
          <a:p>
            <a:r>
              <a:rPr lang="zh-CN" altLang="en-US" b="1" dirty="0"/>
              <a:t>初始状态</a:t>
            </a:r>
          </a:p>
        </p:txBody>
      </p:sp>
      <p:sp>
        <p:nvSpPr>
          <p:cNvPr id="55" name="文本框 54">
            <a:extLst>
              <a:ext uri="{FF2B5EF4-FFF2-40B4-BE49-F238E27FC236}">
                <a16:creationId xmlns:a16="http://schemas.microsoft.com/office/drawing/2014/main" id="{57E7119A-E3D1-1036-F383-1C28151DF974}"/>
              </a:ext>
            </a:extLst>
          </p:cNvPr>
          <p:cNvSpPr txBox="1"/>
          <p:nvPr/>
        </p:nvSpPr>
        <p:spPr>
          <a:xfrm>
            <a:off x="1183958" y="3693825"/>
            <a:ext cx="1572305" cy="369332"/>
          </a:xfrm>
          <a:prstGeom prst="rect">
            <a:avLst/>
          </a:prstGeom>
          <a:noFill/>
        </p:spPr>
        <p:txBody>
          <a:bodyPr wrap="square" rtlCol="0">
            <a:spAutoFit/>
          </a:bodyPr>
          <a:lstStyle/>
          <a:p>
            <a:r>
              <a:rPr lang="zh-CN" altLang="en-US" b="1" dirty="0"/>
              <a:t>第</a:t>
            </a:r>
            <a:r>
              <a:rPr lang="en-US" altLang="zh-CN" b="1" dirty="0"/>
              <a:t>1</a:t>
            </a:r>
            <a:r>
              <a:rPr lang="zh-CN" altLang="en-US" b="1" dirty="0"/>
              <a:t>个</a:t>
            </a:r>
            <a:r>
              <a:rPr lang="en-US" altLang="zh-CN" b="1" dirty="0"/>
              <a:t>RTT</a:t>
            </a:r>
            <a:r>
              <a:rPr lang="zh-CN" altLang="en-US" b="1" dirty="0"/>
              <a:t>结束</a:t>
            </a:r>
          </a:p>
        </p:txBody>
      </p:sp>
      <p:grpSp>
        <p:nvGrpSpPr>
          <p:cNvPr id="56" name="组合 55">
            <a:extLst>
              <a:ext uri="{FF2B5EF4-FFF2-40B4-BE49-F238E27FC236}">
                <a16:creationId xmlns:a16="http://schemas.microsoft.com/office/drawing/2014/main" id="{21856B9D-A6BB-F0F9-43A6-6F631FA68B12}"/>
              </a:ext>
            </a:extLst>
          </p:cNvPr>
          <p:cNvGrpSpPr/>
          <p:nvPr/>
        </p:nvGrpSpPr>
        <p:grpSpPr>
          <a:xfrm>
            <a:off x="6024913" y="4060482"/>
            <a:ext cx="4147016" cy="338554"/>
            <a:chOff x="6015997" y="3424823"/>
            <a:chExt cx="4147016" cy="338554"/>
          </a:xfrm>
        </p:grpSpPr>
        <p:cxnSp>
          <p:nvCxnSpPr>
            <p:cNvPr id="57" name="直接箭头连接符 56">
              <a:extLst>
                <a:ext uri="{FF2B5EF4-FFF2-40B4-BE49-F238E27FC236}">
                  <a16:creationId xmlns:a16="http://schemas.microsoft.com/office/drawing/2014/main" id="{B893D875-D2AB-95B5-7DB9-87849EC78D16}"/>
                </a:ext>
              </a:extLst>
            </p:cNvPr>
            <p:cNvCxnSpPr/>
            <p:nvPr/>
          </p:nvCxnSpPr>
          <p:spPr>
            <a:xfrm>
              <a:off x="6015997" y="3594100"/>
              <a:ext cx="4147016"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D5510AAA-EE01-9D8A-4202-A8C9775F3729}"/>
                </a:ext>
              </a:extLst>
            </p:cNvPr>
            <p:cNvSpPr txBox="1"/>
            <p:nvPr/>
          </p:nvSpPr>
          <p:spPr>
            <a:xfrm>
              <a:off x="7377760" y="3424823"/>
              <a:ext cx="1429669" cy="338554"/>
            </a:xfrm>
            <a:prstGeom prst="rect">
              <a:avLst/>
            </a:prstGeom>
            <a:solidFill>
              <a:schemeClr val="bg1"/>
            </a:solidFill>
          </p:spPr>
          <p:txBody>
            <a:bodyPr wrap="square" rtlCol="0">
              <a:spAutoFit/>
            </a:bodyPr>
            <a:lstStyle/>
            <a:p>
              <a:pPr algn="ctr"/>
              <a:r>
                <a:rPr lang="zh-CN" altLang="en-US" sz="1600" b="1" dirty="0"/>
                <a:t>第</a:t>
              </a:r>
              <a:r>
                <a:rPr lang="en-US" altLang="zh-CN" sz="1600" b="1" dirty="0"/>
                <a:t>2~3</a:t>
              </a:r>
              <a:r>
                <a:rPr lang="zh-CN" altLang="en-US" sz="1600" b="1" dirty="0"/>
                <a:t>个</a:t>
              </a:r>
              <a:r>
                <a:rPr lang="en-US" altLang="zh-CN" sz="1600" b="1" dirty="0"/>
                <a:t>TCP</a:t>
              </a:r>
              <a:r>
                <a:rPr lang="zh-CN" altLang="en-US" sz="1600" b="1" dirty="0"/>
                <a:t>段</a:t>
              </a:r>
            </a:p>
          </p:txBody>
        </p:sp>
      </p:grpSp>
      <p:grpSp>
        <p:nvGrpSpPr>
          <p:cNvPr id="59" name="组合 58">
            <a:extLst>
              <a:ext uri="{FF2B5EF4-FFF2-40B4-BE49-F238E27FC236}">
                <a16:creationId xmlns:a16="http://schemas.microsoft.com/office/drawing/2014/main" id="{5A636585-AE14-35E1-BBB2-A71CD24D145B}"/>
              </a:ext>
            </a:extLst>
          </p:cNvPr>
          <p:cNvGrpSpPr/>
          <p:nvPr/>
        </p:nvGrpSpPr>
        <p:grpSpPr>
          <a:xfrm>
            <a:off x="6034749" y="4346850"/>
            <a:ext cx="4147016" cy="338554"/>
            <a:chOff x="6015997" y="3424823"/>
            <a:chExt cx="4147016" cy="338554"/>
          </a:xfrm>
        </p:grpSpPr>
        <p:cxnSp>
          <p:nvCxnSpPr>
            <p:cNvPr id="60" name="直接箭头连接符 59">
              <a:extLst>
                <a:ext uri="{FF2B5EF4-FFF2-40B4-BE49-F238E27FC236}">
                  <a16:creationId xmlns:a16="http://schemas.microsoft.com/office/drawing/2014/main" id="{4B710CAC-FCD3-C94E-07A8-1BB5504C7470}"/>
                </a:ext>
              </a:extLst>
            </p:cNvPr>
            <p:cNvCxnSpPr/>
            <p:nvPr/>
          </p:nvCxnSpPr>
          <p:spPr>
            <a:xfrm>
              <a:off x="6015997" y="3594100"/>
              <a:ext cx="4147016" cy="0"/>
            </a:xfrm>
            <a:prstGeom prst="straightConnector1">
              <a:avLst/>
            </a:prstGeom>
            <a:ln w="254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B6C2B0C7-4B77-D4F7-DBC1-D4652903E2AA}"/>
                </a:ext>
              </a:extLst>
            </p:cNvPr>
            <p:cNvSpPr txBox="1"/>
            <p:nvPr/>
          </p:nvSpPr>
          <p:spPr>
            <a:xfrm>
              <a:off x="7724463" y="3424823"/>
              <a:ext cx="661698" cy="338554"/>
            </a:xfrm>
            <a:prstGeom prst="rect">
              <a:avLst/>
            </a:prstGeom>
            <a:solidFill>
              <a:schemeClr val="bg1"/>
            </a:solidFill>
          </p:spPr>
          <p:txBody>
            <a:bodyPr wrap="square" rtlCol="0">
              <a:spAutoFit/>
            </a:bodyPr>
            <a:lstStyle/>
            <a:p>
              <a:pPr algn="ctr"/>
              <a:r>
                <a:rPr lang="zh-CN" altLang="en-US" sz="1600" b="1" dirty="0"/>
                <a:t>确认</a:t>
              </a:r>
            </a:p>
          </p:txBody>
        </p:sp>
      </p:grpSp>
      <p:sp>
        <p:nvSpPr>
          <p:cNvPr id="62" name="文本框 61">
            <a:extLst>
              <a:ext uri="{FF2B5EF4-FFF2-40B4-BE49-F238E27FC236}">
                <a16:creationId xmlns:a16="http://schemas.microsoft.com/office/drawing/2014/main" id="{E48646B6-7387-B4C8-2DD2-9D60E80F7286}"/>
              </a:ext>
            </a:extLst>
          </p:cNvPr>
          <p:cNvSpPr txBox="1"/>
          <p:nvPr/>
        </p:nvSpPr>
        <p:spPr>
          <a:xfrm>
            <a:off x="10403460" y="4045093"/>
            <a:ext cx="1481546" cy="369332"/>
          </a:xfrm>
          <a:prstGeom prst="rect">
            <a:avLst/>
          </a:prstGeom>
          <a:noFill/>
        </p:spPr>
        <p:txBody>
          <a:bodyPr wrap="square" rtlCol="0">
            <a:spAutoFit/>
          </a:bodyPr>
          <a:lstStyle/>
          <a:p>
            <a:r>
              <a:rPr lang="en-US" altLang="zh-CN" b="1" dirty="0">
                <a:solidFill>
                  <a:schemeClr val="accent3"/>
                </a:solidFill>
              </a:rPr>
              <a:t>rwnd = 13</a:t>
            </a:r>
            <a:endParaRPr lang="zh-CN" altLang="en-US" b="1" dirty="0">
              <a:solidFill>
                <a:schemeClr val="accent3"/>
              </a:solidFill>
            </a:endParaRPr>
          </a:p>
        </p:txBody>
      </p:sp>
      <p:sp>
        <p:nvSpPr>
          <p:cNvPr id="63" name="文本框 62">
            <a:extLst>
              <a:ext uri="{FF2B5EF4-FFF2-40B4-BE49-F238E27FC236}">
                <a16:creationId xmlns:a16="http://schemas.microsoft.com/office/drawing/2014/main" id="{10DD2FA8-1E73-1387-DEFC-6FEDF810D940}"/>
              </a:ext>
            </a:extLst>
          </p:cNvPr>
          <p:cNvSpPr txBox="1"/>
          <p:nvPr/>
        </p:nvSpPr>
        <p:spPr>
          <a:xfrm>
            <a:off x="2937474" y="4329484"/>
            <a:ext cx="2929759" cy="369332"/>
          </a:xfrm>
          <a:prstGeom prst="rect">
            <a:avLst/>
          </a:prstGeom>
          <a:noFill/>
        </p:spPr>
        <p:txBody>
          <a:bodyPr wrap="square" rtlCol="0">
            <a:spAutoFit/>
          </a:bodyPr>
          <a:lstStyle/>
          <a:p>
            <a:r>
              <a:rPr lang="en-US" altLang="zh-CN" b="1" dirty="0"/>
              <a:t>swnd = min(  2+2   ,  13    ) = 4 </a:t>
            </a:r>
            <a:endParaRPr lang="zh-CN" altLang="en-US" b="1" dirty="0"/>
          </a:p>
        </p:txBody>
      </p:sp>
      <p:sp>
        <p:nvSpPr>
          <p:cNvPr id="64" name="文本框 63">
            <a:extLst>
              <a:ext uri="{FF2B5EF4-FFF2-40B4-BE49-F238E27FC236}">
                <a16:creationId xmlns:a16="http://schemas.microsoft.com/office/drawing/2014/main" id="{6FC33CEF-F839-2E36-A0DD-9FBA54B8A1F3}"/>
              </a:ext>
            </a:extLst>
          </p:cNvPr>
          <p:cNvSpPr txBox="1"/>
          <p:nvPr/>
        </p:nvSpPr>
        <p:spPr>
          <a:xfrm>
            <a:off x="1192874" y="4329484"/>
            <a:ext cx="1572305" cy="369332"/>
          </a:xfrm>
          <a:prstGeom prst="rect">
            <a:avLst/>
          </a:prstGeom>
          <a:noFill/>
        </p:spPr>
        <p:txBody>
          <a:bodyPr wrap="square" rtlCol="0">
            <a:spAutoFit/>
          </a:bodyPr>
          <a:lstStyle/>
          <a:p>
            <a:r>
              <a:rPr lang="zh-CN" altLang="en-US" b="1" dirty="0"/>
              <a:t>第</a:t>
            </a:r>
            <a:r>
              <a:rPr lang="en-US" altLang="zh-CN" b="1" dirty="0"/>
              <a:t>2</a:t>
            </a:r>
            <a:r>
              <a:rPr lang="zh-CN" altLang="en-US" b="1" dirty="0"/>
              <a:t>个</a:t>
            </a:r>
            <a:r>
              <a:rPr lang="en-US" altLang="zh-CN" b="1" dirty="0"/>
              <a:t>RTT</a:t>
            </a:r>
            <a:r>
              <a:rPr lang="zh-CN" altLang="en-US" b="1" dirty="0"/>
              <a:t>结束</a:t>
            </a:r>
          </a:p>
        </p:txBody>
      </p:sp>
      <p:grpSp>
        <p:nvGrpSpPr>
          <p:cNvPr id="65" name="组合 64">
            <a:extLst>
              <a:ext uri="{FF2B5EF4-FFF2-40B4-BE49-F238E27FC236}">
                <a16:creationId xmlns:a16="http://schemas.microsoft.com/office/drawing/2014/main" id="{CD933FCB-7E04-2F33-07C5-F88FF4F26C88}"/>
              </a:ext>
            </a:extLst>
          </p:cNvPr>
          <p:cNvGrpSpPr/>
          <p:nvPr/>
        </p:nvGrpSpPr>
        <p:grpSpPr>
          <a:xfrm>
            <a:off x="6015997" y="4697681"/>
            <a:ext cx="4147016" cy="584775"/>
            <a:chOff x="6015997" y="3424823"/>
            <a:chExt cx="4147016" cy="584775"/>
          </a:xfrm>
        </p:grpSpPr>
        <p:cxnSp>
          <p:nvCxnSpPr>
            <p:cNvPr id="66" name="直接箭头连接符 65">
              <a:extLst>
                <a:ext uri="{FF2B5EF4-FFF2-40B4-BE49-F238E27FC236}">
                  <a16:creationId xmlns:a16="http://schemas.microsoft.com/office/drawing/2014/main" id="{1FAEBC8F-D7CC-AF90-6C1A-85AFE534A022}"/>
                </a:ext>
              </a:extLst>
            </p:cNvPr>
            <p:cNvCxnSpPr/>
            <p:nvPr/>
          </p:nvCxnSpPr>
          <p:spPr>
            <a:xfrm>
              <a:off x="6015997" y="3594100"/>
              <a:ext cx="4147016"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6142C19F-8810-5F72-0290-AD5C5C1CF1B7}"/>
                </a:ext>
              </a:extLst>
            </p:cNvPr>
            <p:cNvSpPr txBox="1"/>
            <p:nvPr/>
          </p:nvSpPr>
          <p:spPr>
            <a:xfrm>
              <a:off x="7488793" y="3424823"/>
              <a:ext cx="1221096" cy="584775"/>
            </a:xfrm>
            <a:prstGeom prst="rect">
              <a:avLst/>
            </a:prstGeom>
            <a:solidFill>
              <a:schemeClr val="bg1"/>
            </a:solidFill>
          </p:spPr>
          <p:txBody>
            <a:bodyPr wrap="square" rtlCol="0">
              <a:spAutoFit/>
            </a:bodyPr>
            <a:lstStyle/>
            <a:p>
              <a:pPr algn="ctr"/>
              <a:r>
                <a:rPr lang="zh-CN" altLang="en-US" sz="1600" b="1" dirty="0"/>
                <a:t>第</a:t>
              </a:r>
              <a:r>
                <a:rPr lang="en-US" altLang="zh-CN" sz="1600" b="1" dirty="0"/>
                <a:t>4~7</a:t>
              </a:r>
              <a:r>
                <a:rPr lang="zh-CN" altLang="en-US" sz="1600" b="1" dirty="0"/>
                <a:t>个</a:t>
              </a:r>
              <a:r>
                <a:rPr lang="en-US" altLang="zh-CN" sz="1600" b="1" dirty="0"/>
                <a:t>TCP</a:t>
              </a:r>
              <a:r>
                <a:rPr lang="zh-CN" altLang="en-US" sz="1600" b="1" dirty="0"/>
                <a:t>段</a:t>
              </a:r>
            </a:p>
          </p:txBody>
        </p:sp>
      </p:grpSp>
      <p:grpSp>
        <p:nvGrpSpPr>
          <p:cNvPr id="68" name="组合 67">
            <a:extLst>
              <a:ext uri="{FF2B5EF4-FFF2-40B4-BE49-F238E27FC236}">
                <a16:creationId xmlns:a16="http://schemas.microsoft.com/office/drawing/2014/main" id="{FC307DCC-8495-9EF2-B117-B898BD940EBE}"/>
              </a:ext>
            </a:extLst>
          </p:cNvPr>
          <p:cNvGrpSpPr/>
          <p:nvPr/>
        </p:nvGrpSpPr>
        <p:grpSpPr>
          <a:xfrm>
            <a:off x="6025833" y="4984049"/>
            <a:ext cx="4147016" cy="338554"/>
            <a:chOff x="6015997" y="3424823"/>
            <a:chExt cx="4147016" cy="338554"/>
          </a:xfrm>
        </p:grpSpPr>
        <p:cxnSp>
          <p:nvCxnSpPr>
            <p:cNvPr id="69" name="直接箭头连接符 68">
              <a:extLst>
                <a:ext uri="{FF2B5EF4-FFF2-40B4-BE49-F238E27FC236}">
                  <a16:creationId xmlns:a16="http://schemas.microsoft.com/office/drawing/2014/main" id="{7C233678-1719-1C48-91AA-80D8E8557166}"/>
                </a:ext>
              </a:extLst>
            </p:cNvPr>
            <p:cNvCxnSpPr/>
            <p:nvPr/>
          </p:nvCxnSpPr>
          <p:spPr>
            <a:xfrm>
              <a:off x="6015997" y="3594100"/>
              <a:ext cx="4147016" cy="0"/>
            </a:xfrm>
            <a:prstGeom prst="straightConnector1">
              <a:avLst/>
            </a:prstGeom>
            <a:ln w="254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57664582-2931-D0DE-94F5-9234FFD9C308}"/>
                </a:ext>
              </a:extLst>
            </p:cNvPr>
            <p:cNvSpPr txBox="1"/>
            <p:nvPr/>
          </p:nvSpPr>
          <p:spPr>
            <a:xfrm>
              <a:off x="7724463" y="3424823"/>
              <a:ext cx="661698" cy="338554"/>
            </a:xfrm>
            <a:prstGeom prst="rect">
              <a:avLst/>
            </a:prstGeom>
            <a:solidFill>
              <a:schemeClr val="bg1"/>
            </a:solidFill>
          </p:spPr>
          <p:txBody>
            <a:bodyPr wrap="square" rtlCol="0">
              <a:spAutoFit/>
            </a:bodyPr>
            <a:lstStyle/>
            <a:p>
              <a:pPr algn="ctr"/>
              <a:r>
                <a:rPr lang="zh-CN" altLang="en-US" sz="1600" b="1" dirty="0"/>
                <a:t>确认</a:t>
              </a:r>
            </a:p>
          </p:txBody>
        </p:sp>
      </p:grpSp>
      <p:sp>
        <p:nvSpPr>
          <p:cNvPr id="71" name="文本框 70">
            <a:extLst>
              <a:ext uri="{FF2B5EF4-FFF2-40B4-BE49-F238E27FC236}">
                <a16:creationId xmlns:a16="http://schemas.microsoft.com/office/drawing/2014/main" id="{515A7FFA-17B6-1E20-7E1D-1F2E51E0C7E5}"/>
              </a:ext>
            </a:extLst>
          </p:cNvPr>
          <p:cNvSpPr txBox="1"/>
          <p:nvPr/>
        </p:nvSpPr>
        <p:spPr>
          <a:xfrm>
            <a:off x="10394544" y="4682292"/>
            <a:ext cx="1481546" cy="369332"/>
          </a:xfrm>
          <a:prstGeom prst="rect">
            <a:avLst/>
          </a:prstGeom>
          <a:noFill/>
        </p:spPr>
        <p:txBody>
          <a:bodyPr wrap="square" rtlCol="0">
            <a:spAutoFit/>
          </a:bodyPr>
          <a:lstStyle/>
          <a:p>
            <a:r>
              <a:rPr lang="en-US" altLang="zh-CN" b="1" dirty="0">
                <a:solidFill>
                  <a:schemeClr val="accent3"/>
                </a:solidFill>
              </a:rPr>
              <a:t>rwnd = 9</a:t>
            </a:r>
            <a:endParaRPr lang="zh-CN" altLang="en-US" b="1" dirty="0">
              <a:solidFill>
                <a:schemeClr val="accent3"/>
              </a:solidFill>
            </a:endParaRPr>
          </a:p>
        </p:txBody>
      </p:sp>
      <p:sp>
        <p:nvSpPr>
          <p:cNvPr id="72" name="文本框 71">
            <a:extLst>
              <a:ext uri="{FF2B5EF4-FFF2-40B4-BE49-F238E27FC236}">
                <a16:creationId xmlns:a16="http://schemas.microsoft.com/office/drawing/2014/main" id="{AE3DC288-18E9-B934-1191-7CA3FD9096A4}"/>
              </a:ext>
            </a:extLst>
          </p:cNvPr>
          <p:cNvSpPr txBox="1"/>
          <p:nvPr/>
        </p:nvSpPr>
        <p:spPr>
          <a:xfrm>
            <a:off x="2928558" y="4966683"/>
            <a:ext cx="3106191" cy="369332"/>
          </a:xfrm>
          <a:prstGeom prst="rect">
            <a:avLst/>
          </a:prstGeom>
          <a:noFill/>
        </p:spPr>
        <p:txBody>
          <a:bodyPr wrap="square" rtlCol="0">
            <a:spAutoFit/>
          </a:bodyPr>
          <a:lstStyle/>
          <a:p>
            <a:r>
              <a:rPr lang="en-US" altLang="zh-CN" b="1" dirty="0"/>
              <a:t>swnd = min(  4+4   ,   9     ) = 8 </a:t>
            </a:r>
            <a:endParaRPr lang="zh-CN" altLang="en-US" b="1" dirty="0"/>
          </a:p>
        </p:txBody>
      </p:sp>
      <p:sp>
        <p:nvSpPr>
          <p:cNvPr id="73" name="文本框 72">
            <a:extLst>
              <a:ext uri="{FF2B5EF4-FFF2-40B4-BE49-F238E27FC236}">
                <a16:creationId xmlns:a16="http://schemas.microsoft.com/office/drawing/2014/main" id="{F4EA8126-95AC-B859-76F5-32BBFE8A9A00}"/>
              </a:ext>
            </a:extLst>
          </p:cNvPr>
          <p:cNvSpPr txBox="1"/>
          <p:nvPr/>
        </p:nvSpPr>
        <p:spPr>
          <a:xfrm>
            <a:off x="1183958" y="4966683"/>
            <a:ext cx="1572305" cy="369332"/>
          </a:xfrm>
          <a:prstGeom prst="rect">
            <a:avLst/>
          </a:prstGeom>
          <a:noFill/>
        </p:spPr>
        <p:txBody>
          <a:bodyPr wrap="square" rtlCol="0">
            <a:spAutoFit/>
          </a:bodyPr>
          <a:lstStyle/>
          <a:p>
            <a:r>
              <a:rPr lang="zh-CN" altLang="en-US" b="1" dirty="0"/>
              <a:t>第</a:t>
            </a:r>
            <a:r>
              <a:rPr lang="en-US" altLang="zh-CN" b="1" dirty="0"/>
              <a:t>3</a:t>
            </a:r>
            <a:r>
              <a:rPr lang="zh-CN" altLang="en-US" b="1" dirty="0"/>
              <a:t>个</a:t>
            </a:r>
            <a:r>
              <a:rPr lang="en-US" altLang="zh-CN" b="1" dirty="0"/>
              <a:t>RTT</a:t>
            </a:r>
            <a:r>
              <a:rPr lang="zh-CN" altLang="en-US" b="1" dirty="0"/>
              <a:t>结束</a:t>
            </a:r>
          </a:p>
        </p:txBody>
      </p:sp>
      <p:grpSp>
        <p:nvGrpSpPr>
          <p:cNvPr id="74" name="组合 73">
            <a:extLst>
              <a:ext uri="{FF2B5EF4-FFF2-40B4-BE49-F238E27FC236}">
                <a16:creationId xmlns:a16="http://schemas.microsoft.com/office/drawing/2014/main" id="{2B3EA97E-166B-06D5-7D8A-002622D03E82}"/>
              </a:ext>
            </a:extLst>
          </p:cNvPr>
          <p:cNvGrpSpPr/>
          <p:nvPr/>
        </p:nvGrpSpPr>
        <p:grpSpPr>
          <a:xfrm>
            <a:off x="6015997" y="5333339"/>
            <a:ext cx="4147016" cy="338554"/>
            <a:chOff x="6015997" y="3424823"/>
            <a:chExt cx="4147016" cy="338554"/>
          </a:xfrm>
        </p:grpSpPr>
        <p:cxnSp>
          <p:nvCxnSpPr>
            <p:cNvPr id="75" name="直接箭头连接符 74">
              <a:extLst>
                <a:ext uri="{FF2B5EF4-FFF2-40B4-BE49-F238E27FC236}">
                  <a16:creationId xmlns:a16="http://schemas.microsoft.com/office/drawing/2014/main" id="{B0F00907-CC76-924D-30B1-820D88514678}"/>
                </a:ext>
              </a:extLst>
            </p:cNvPr>
            <p:cNvCxnSpPr/>
            <p:nvPr/>
          </p:nvCxnSpPr>
          <p:spPr>
            <a:xfrm>
              <a:off x="6015997" y="3594100"/>
              <a:ext cx="4147016"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E267435E-AA2D-48EE-1884-343E18F7B707}"/>
                </a:ext>
              </a:extLst>
            </p:cNvPr>
            <p:cNvSpPr txBox="1"/>
            <p:nvPr/>
          </p:nvSpPr>
          <p:spPr>
            <a:xfrm>
              <a:off x="7318976" y="3424823"/>
              <a:ext cx="1506642" cy="338554"/>
            </a:xfrm>
            <a:prstGeom prst="rect">
              <a:avLst/>
            </a:prstGeom>
            <a:solidFill>
              <a:schemeClr val="bg1"/>
            </a:solidFill>
          </p:spPr>
          <p:txBody>
            <a:bodyPr wrap="square" rtlCol="0">
              <a:spAutoFit/>
            </a:bodyPr>
            <a:lstStyle/>
            <a:p>
              <a:pPr algn="ctr"/>
              <a:r>
                <a:rPr lang="zh-CN" altLang="en-US" sz="1600" b="1" dirty="0"/>
                <a:t>第</a:t>
              </a:r>
              <a:r>
                <a:rPr lang="en-US" altLang="zh-CN" sz="1600" b="1" dirty="0"/>
                <a:t>8~15</a:t>
              </a:r>
              <a:r>
                <a:rPr lang="zh-CN" altLang="en-US" sz="1600" b="1" dirty="0"/>
                <a:t>个</a:t>
              </a:r>
              <a:r>
                <a:rPr lang="en-US" altLang="zh-CN" sz="1600" b="1" dirty="0"/>
                <a:t>TCP</a:t>
              </a:r>
              <a:r>
                <a:rPr lang="zh-CN" altLang="en-US" sz="1600" b="1" dirty="0"/>
                <a:t>段</a:t>
              </a:r>
            </a:p>
          </p:txBody>
        </p:sp>
      </p:grpSp>
      <p:grpSp>
        <p:nvGrpSpPr>
          <p:cNvPr id="77" name="组合 76">
            <a:extLst>
              <a:ext uri="{FF2B5EF4-FFF2-40B4-BE49-F238E27FC236}">
                <a16:creationId xmlns:a16="http://schemas.microsoft.com/office/drawing/2014/main" id="{8DDFE69E-31B1-A672-CC7B-3FC5103817D5}"/>
              </a:ext>
            </a:extLst>
          </p:cNvPr>
          <p:cNvGrpSpPr/>
          <p:nvPr/>
        </p:nvGrpSpPr>
        <p:grpSpPr>
          <a:xfrm>
            <a:off x="6025833" y="5619707"/>
            <a:ext cx="4147016" cy="338554"/>
            <a:chOff x="6015997" y="3424823"/>
            <a:chExt cx="4147016" cy="338554"/>
          </a:xfrm>
        </p:grpSpPr>
        <p:cxnSp>
          <p:nvCxnSpPr>
            <p:cNvPr id="78" name="直接箭头连接符 77">
              <a:extLst>
                <a:ext uri="{FF2B5EF4-FFF2-40B4-BE49-F238E27FC236}">
                  <a16:creationId xmlns:a16="http://schemas.microsoft.com/office/drawing/2014/main" id="{9136E28D-E795-EC7E-3B17-A87E193B56ED}"/>
                </a:ext>
              </a:extLst>
            </p:cNvPr>
            <p:cNvCxnSpPr/>
            <p:nvPr/>
          </p:nvCxnSpPr>
          <p:spPr>
            <a:xfrm>
              <a:off x="6015997" y="3594100"/>
              <a:ext cx="4147016" cy="0"/>
            </a:xfrm>
            <a:prstGeom prst="straightConnector1">
              <a:avLst/>
            </a:prstGeom>
            <a:ln w="254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F7F510B2-8687-F493-5767-AC6C13E1C5DA}"/>
                </a:ext>
              </a:extLst>
            </p:cNvPr>
            <p:cNvSpPr txBox="1"/>
            <p:nvPr/>
          </p:nvSpPr>
          <p:spPr>
            <a:xfrm>
              <a:off x="7724463" y="3424823"/>
              <a:ext cx="661698" cy="338554"/>
            </a:xfrm>
            <a:prstGeom prst="rect">
              <a:avLst/>
            </a:prstGeom>
            <a:solidFill>
              <a:schemeClr val="bg1"/>
            </a:solidFill>
          </p:spPr>
          <p:txBody>
            <a:bodyPr wrap="square" rtlCol="0">
              <a:spAutoFit/>
            </a:bodyPr>
            <a:lstStyle/>
            <a:p>
              <a:pPr algn="ctr"/>
              <a:r>
                <a:rPr lang="zh-CN" altLang="en-US" sz="1600" b="1" dirty="0"/>
                <a:t>确认</a:t>
              </a:r>
            </a:p>
          </p:txBody>
        </p:sp>
      </p:grpSp>
      <p:sp>
        <p:nvSpPr>
          <p:cNvPr id="80" name="文本框 79">
            <a:extLst>
              <a:ext uri="{FF2B5EF4-FFF2-40B4-BE49-F238E27FC236}">
                <a16:creationId xmlns:a16="http://schemas.microsoft.com/office/drawing/2014/main" id="{4BEB65A8-F76F-2D02-35B7-6AA0E08913F0}"/>
              </a:ext>
            </a:extLst>
          </p:cNvPr>
          <p:cNvSpPr txBox="1"/>
          <p:nvPr/>
        </p:nvSpPr>
        <p:spPr>
          <a:xfrm>
            <a:off x="10394544" y="5317950"/>
            <a:ext cx="1481546" cy="369332"/>
          </a:xfrm>
          <a:prstGeom prst="rect">
            <a:avLst/>
          </a:prstGeom>
          <a:noFill/>
        </p:spPr>
        <p:txBody>
          <a:bodyPr wrap="square" rtlCol="0">
            <a:spAutoFit/>
          </a:bodyPr>
          <a:lstStyle/>
          <a:p>
            <a:r>
              <a:rPr lang="en-US" altLang="zh-CN" b="1" dirty="0">
                <a:solidFill>
                  <a:schemeClr val="accent3"/>
                </a:solidFill>
              </a:rPr>
              <a:t>rwnd = 1</a:t>
            </a:r>
            <a:endParaRPr lang="zh-CN" altLang="en-US" b="1" dirty="0">
              <a:solidFill>
                <a:schemeClr val="accent3"/>
              </a:solidFill>
            </a:endParaRPr>
          </a:p>
        </p:txBody>
      </p:sp>
      <p:sp>
        <p:nvSpPr>
          <p:cNvPr id="81" name="文本框 80">
            <a:extLst>
              <a:ext uri="{FF2B5EF4-FFF2-40B4-BE49-F238E27FC236}">
                <a16:creationId xmlns:a16="http://schemas.microsoft.com/office/drawing/2014/main" id="{95A027E8-02D9-2E9C-BEB9-EBDB1D44D454}"/>
              </a:ext>
            </a:extLst>
          </p:cNvPr>
          <p:cNvSpPr txBox="1"/>
          <p:nvPr/>
        </p:nvSpPr>
        <p:spPr>
          <a:xfrm>
            <a:off x="2928558" y="5602341"/>
            <a:ext cx="2938675" cy="369332"/>
          </a:xfrm>
          <a:prstGeom prst="rect">
            <a:avLst/>
          </a:prstGeom>
          <a:noFill/>
        </p:spPr>
        <p:txBody>
          <a:bodyPr wrap="square" rtlCol="0">
            <a:spAutoFit/>
          </a:bodyPr>
          <a:lstStyle/>
          <a:p>
            <a:r>
              <a:rPr lang="en-US" altLang="zh-CN" b="1" dirty="0"/>
              <a:t>swnd = min(  8+8   ,   1     ) = </a:t>
            </a:r>
            <a:r>
              <a:rPr lang="en-US" altLang="zh-CN" b="1" dirty="0">
                <a:solidFill>
                  <a:schemeClr val="accent1">
                    <a:lumMod val="75000"/>
                  </a:schemeClr>
                </a:solidFill>
              </a:rPr>
              <a:t>1</a:t>
            </a:r>
            <a:r>
              <a:rPr lang="en-US" altLang="zh-CN" b="1" dirty="0"/>
              <a:t> </a:t>
            </a:r>
            <a:endParaRPr lang="zh-CN" altLang="en-US" b="1" dirty="0"/>
          </a:p>
        </p:txBody>
      </p:sp>
      <p:sp>
        <p:nvSpPr>
          <p:cNvPr id="82" name="文本框 81">
            <a:extLst>
              <a:ext uri="{FF2B5EF4-FFF2-40B4-BE49-F238E27FC236}">
                <a16:creationId xmlns:a16="http://schemas.microsoft.com/office/drawing/2014/main" id="{17A2229C-3EE3-1A34-D9B7-CAAECCA67EA3}"/>
              </a:ext>
            </a:extLst>
          </p:cNvPr>
          <p:cNvSpPr txBox="1"/>
          <p:nvPr/>
        </p:nvSpPr>
        <p:spPr>
          <a:xfrm>
            <a:off x="1183958" y="5602341"/>
            <a:ext cx="1572305" cy="369332"/>
          </a:xfrm>
          <a:prstGeom prst="rect">
            <a:avLst/>
          </a:prstGeom>
          <a:noFill/>
        </p:spPr>
        <p:txBody>
          <a:bodyPr wrap="square" rtlCol="0">
            <a:spAutoFit/>
          </a:bodyPr>
          <a:lstStyle/>
          <a:p>
            <a:r>
              <a:rPr lang="zh-CN" altLang="en-US" b="1" dirty="0"/>
              <a:t>第</a:t>
            </a:r>
            <a:r>
              <a:rPr lang="en-US" altLang="zh-CN" b="1" dirty="0"/>
              <a:t>4</a:t>
            </a:r>
            <a:r>
              <a:rPr lang="zh-CN" altLang="en-US" b="1" dirty="0"/>
              <a:t>个</a:t>
            </a:r>
            <a:r>
              <a:rPr lang="en-US" altLang="zh-CN" b="1" dirty="0"/>
              <a:t>RTT</a:t>
            </a:r>
            <a:r>
              <a:rPr lang="zh-CN" altLang="en-US" b="1" dirty="0"/>
              <a:t>结束</a:t>
            </a:r>
          </a:p>
        </p:txBody>
      </p:sp>
    </p:spTree>
    <p:custDataLst>
      <p:tags r:id="rId1"/>
    </p:custDataLst>
    <p:extLst>
      <p:ext uri="{BB962C8B-B14F-4D97-AF65-F5344CB8AC3E}">
        <p14:creationId xmlns:p14="http://schemas.microsoft.com/office/powerpoint/2010/main" val="1181709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800" decel="100000"/>
                                        <p:tgtEl>
                                          <p:spTgt spid="18"/>
                                        </p:tgtEl>
                                      </p:cBhvr>
                                    </p:animEffect>
                                    <p:anim calcmode="lin" valueType="num">
                                      <p:cBhvr>
                                        <p:cTn id="8" dur="800" decel="100000" fill="hold"/>
                                        <p:tgtEl>
                                          <p:spTgt spid="18"/>
                                        </p:tgtEl>
                                        <p:attrNameLst>
                                          <p:attrName>style.rotation</p:attrName>
                                        </p:attrNameLst>
                                      </p:cBhvr>
                                      <p:tavLst>
                                        <p:tav tm="0">
                                          <p:val>
                                            <p:fltVal val="-90"/>
                                          </p:val>
                                        </p:tav>
                                        <p:tav tm="100000">
                                          <p:val>
                                            <p:fltVal val="0"/>
                                          </p:val>
                                        </p:tav>
                                      </p:tavLst>
                                    </p:anim>
                                    <p:anim calcmode="lin" valueType="num">
                                      <p:cBhvr>
                                        <p:cTn id="9" dur="800" decel="100000" fill="hold"/>
                                        <p:tgtEl>
                                          <p:spTgt spid="18"/>
                                        </p:tgtEl>
                                        <p:attrNameLst>
                                          <p:attrName>ppt_x</p:attrName>
                                        </p:attrNameLst>
                                      </p:cBhvr>
                                      <p:tavLst>
                                        <p:tav tm="0">
                                          <p:val>
                                            <p:strVal val="#ppt_x+0.4"/>
                                          </p:val>
                                        </p:tav>
                                        <p:tav tm="100000">
                                          <p:val>
                                            <p:strVal val="#ppt_x-0.05"/>
                                          </p:val>
                                        </p:tav>
                                      </p:tavLst>
                                    </p:anim>
                                    <p:anim calcmode="lin" valueType="num">
                                      <p:cBhvr>
                                        <p:cTn id="10" dur="800" decel="100000" fill="hold"/>
                                        <p:tgtEl>
                                          <p:spTgt spid="1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800" decel="100000"/>
                                        <p:tgtEl>
                                          <p:spTgt spid="20"/>
                                        </p:tgtEl>
                                      </p:cBhvr>
                                    </p:animEffect>
                                    <p:anim calcmode="lin" valueType="num">
                                      <p:cBhvr>
                                        <p:cTn id="18" dur="800" decel="100000" fill="hold"/>
                                        <p:tgtEl>
                                          <p:spTgt spid="20"/>
                                        </p:tgtEl>
                                        <p:attrNameLst>
                                          <p:attrName>style.rotation</p:attrName>
                                        </p:attrNameLst>
                                      </p:cBhvr>
                                      <p:tavLst>
                                        <p:tav tm="0">
                                          <p:val>
                                            <p:fltVal val="-90"/>
                                          </p:val>
                                        </p:tav>
                                        <p:tav tm="100000">
                                          <p:val>
                                            <p:fltVal val="0"/>
                                          </p:val>
                                        </p:tav>
                                      </p:tavLst>
                                    </p:anim>
                                    <p:anim calcmode="lin" valueType="num">
                                      <p:cBhvr>
                                        <p:cTn id="19" dur="800" decel="100000" fill="hold"/>
                                        <p:tgtEl>
                                          <p:spTgt spid="20"/>
                                        </p:tgtEl>
                                        <p:attrNameLst>
                                          <p:attrName>ppt_x</p:attrName>
                                        </p:attrNameLst>
                                      </p:cBhvr>
                                      <p:tavLst>
                                        <p:tav tm="0">
                                          <p:val>
                                            <p:strVal val="#ppt_x+0.4"/>
                                          </p:val>
                                        </p:tav>
                                        <p:tav tm="100000">
                                          <p:val>
                                            <p:strVal val="#ppt_x-0.05"/>
                                          </p:val>
                                        </p:tav>
                                      </p:tavLst>
                                    </p:anim>
                                    <p:anim calcmode="lin" valueType="num">
                                      <p:cBhvr>
                                        <p:cTn id="20" dur="800" decel="100000" fill="hold"/>
                                        <p:tgtEl>
                                          <p:spTgt spid="20"/>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3"/>
                                        </p:tgtEl>
                                        <p:attrNameLst>
                                          <p:attrName>style.visibility</p:attrName>
                                        </p:attrNameLst>
                                      </p:cBhvr>
                                      <p:to>
                                        <p:strVal val="visible"/>
                                      </p:to>
                                    </p:set>
                                    <p:anim calcmode="lin" valueType="num">
                                      <p:cBhvr additive="base">
                                        <p:cTn id="34" dur="500" fill="hold"/>
                                        <p:tgtEl>
                                          <p:spTgt spid="43"/>
                                        </p:tgtEl>
                                        <p:attrNameLst>
                                          <p:attrName>ppt_x</p:attrName>
                                        </p:attrNameLst>
                                      </p:cBhvr>
                                      <p:tavLst>
                                        <p:tav tm="0">
                                          <p:val>
                                            <p:strVal val="#ppt_x"/>
                                          </p:val>
                                        </p:tav>
                                        <p:tav tm="100000">
                                          <p:val>
                                            <p:strVal val="#ppt_x"/>
                                          </p:val>
                                        </p:tav>
                                      </p:tavLst>
                                    </p:anim>
                                    <p:anim calcmode="lin" valueType="num">
                                      <p:cBhvr additive="base">
                                        <p:cTn id="35"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up)">
                                      <p:cBhvr>
                                        <p:cTn id="40" dur="500"/>
                                        <p:tgtEl>
                                          <p:spTgt spid="44"/>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1"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anim calcmode="lin" valueType="num">
                                      <p:cBhvr additive="base">
                                        <p:cTn id="45" dur="500"/>
                                        <p:tgtEl>
                                          <p:spTgt spid="39"/>
                                        </p:tgtEl>
                                        <p:attrNameLst>
                                          <p:attrName>ppt_y</p:attrName>
                                        </p:attrNameLst>
                                      </p:cBhvr>
                                      <p:tavLst>
                                        <p:tav tm="0">
                                          <p:val>
                                            <p:strVal val="#ppt_y-#ppt_h*1.125000"/>
                                          </p:val>
                                        </p:tav>
                                        <p:tav tm="100000">
                                          <p:val>
                                            <p:strVal val="#ppt_y"/>
                                          </p:val>
                                        </p:tav>
                                      </p:tavLst>
                                    </p:anim>
                                    <p:animEffect transition="in" filter="wipe(down)">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2"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p:tgtEl>
                                          <p:spTgt spid="41"/>
                                        </p:tgtEl>
                                        <p:attrNameLst>
                                          <p:attrName>ppt_x</p:attrName>
                                        </p:attrNameLst>
                                      </p:cBhvr>
                                      <p:tavLst>
                                        <p:tav tm="0">
                                          <p:val>
                                            <p:strVal val="#ppt_x+#ppt_w*1.125000"/>
                                          </p:val>
                                        </p:tav>
                                        <p:tav tm="100000">
                                          <p:val>
                                            <p:strVal val="#ppt_x"/>
                                          </p:val>
                                        </p:tav>
                                      </p:tavLst>
                                    </p:anim>
                                    <p:animEffect transition="in" filter="wipe(left)">
                                      <p:cBhvr>
                                        <p:cTn id="52" dur="500"/>
                                        <p:tgtEl>
                                          <p:spTgt spid="41"/>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54"/>
                                        </p:tgtEl>
                                        <p:attrNameLst>
                                          <p:attrName>style.visibility</p:attrName>
                                        </p:attrNameLst>
                                      </p:cBhvr>
                                      <p:to>
                                        <p:strVal val="visible"/>
                                      </p:to>
                                    </p:set>
                                    <p:anim calcmode="lin" valueType="num">
                                      <p:cBhvr>
                                        <p:cTn id="57" dur="500" fill="hold"/>
                                        <p:tgtEl>
                                          <p:spTgt spid="54"/>
                                        </p:tgtEl>
                                        <p:attrNameLst>
                                          <p:attrName>ppt_w</p:attrName>
                                        </p:attrNameLst>
                                      </p:cBhvr>
                                      <p:tavLst>
                                        <p:tav tm="0">
                                          <p:val>
                                            <p:fltVal val="0"/>
                                          </p:val>
                                        </p:tav>
                                        <p:tav tm="100000">
                                          <p:val>
                                            <p:strVal val="#ppt_w"/>
                                          </p:val>
                                        </p:tav>
                                      </p:tavLst>
                                    </p:anim>
                                    <p:anim calcmode="lin" valueType="num">
                                      <p:cBhvr>
                                        <p:cTn id="58" dur="500" fill="hold"/>
                                        <p:tgtEl>
                                          <p:spTgt spid="54"/>
                                        </p:tgtEl>
                                        <p:attrNameLst>
                                          <p:attrName>ppt_h</p:attrName>
                                        </p:attrNameLst>
                                      </p:cBhvr>
                                      <p:tavLst>
                                        <p:tav tm="0">
                                          <p:val>
                                            <p:fltVal val="0"/>
                                          </p:val>
                                        </p:tav>
                                        <p:tav tm="100000">
                                          <p:val>
                                            <p:strVal val="#ppt_h"/>
                                          </p:val>
                                        </p:tav>
                                      </p:tavLst>
                                    </p:anim>
                                    <p:animEffect transition="in" filter="fade">
                                      <p:cBhvr>
                                        <p:cTn id="59" dur="500"/>
                                        <p:tgtEl>
                                          <p:spTgt spid="54"/>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1" fill="hold" grpId="0" nodeType="clickEffect">
                                  <p:stCondLst>
                                    <p:cond delay="0"/>
                                  </p:stCondLst>
                                  <p:childTnLst>
                                    <p:set>
                                      <p:cBhvr>
                                        <p:cTn id="63" dur="1" fill="hold">
                                          <p:stCondLst>
                                            <p:cond delay="0"/>
                                          </p:stCondLst>
                                        </p:cTn>
                                        <p:tgtEl>
                                          <p:spTgt spid="42"/>
                                        </p:tgtEl>
                                        <p:attrNameLst>
                                          <p:attrName>style.visibility</p:attrName>
                                        </p:attrNameLst>
                                      </p:cBhvr>
                                      <p:to>
                                        <p:strVal val="visible"/>
                                      </p:to>
                                    </p:set>
                                    <p:anim calcmode="lin" valueType="num">
                                      <p:cBhvr additive="base">
                                        <p:cTn id="64" dur="500"/>
                                        <p:tgtEl>
                                          <p:spTgt spid="42"/>
                                        </p:tgtEl>
                                        <p:attrNameLst>
                                          <p:attrName>ppt_y</p:attrName>
                                        </p:attrNameLst>
                                      </p:cBhvr>
                                      <p:tavLst>
                                        <p:tav tm="0">
                                          <p:val>
                                            <p:strVal val="#ppt_y-#ppt_h*1.125000"/>
                                          </p:val>
                                        </p:tav>
                                        <p:tav tm="100000">
                                          <p:val>
                                            <p:strVal val="#ppt_y"/>
                                          </p:val>
                                        </p:tav>
                                      </p:tavLst>
                                    </p:anim>
                                    <p:animEffect transition="in" filter="wipe(down)">
                                      <p:cBhvr>
                                        <p:cTn id="65" dur="500"/>
                                        <p:tgtEl>
                                          <p:spTgt spid="4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wipe(left)">
                                      <p:cBhvr>
                                        <p:cTn id="70" dur="1000"/>
                                        <p:tgtEl>
                                          <p:spTgt spid="35"/>
                                        </p:tgtEl>
                                      </p:cBhvr>
                                    </p:animEffect>
                                  </p:childTnLst>
                                </p:cTn>
                              </p:par>
                            </p:childTnLst>
                          </p:cTn>
                        </p:par>
                      </p:childTnLst>
                    </p:cTn>
                  </p:par>
                  <p:par>
                    <p:cTn id="71" fill="hold">
                      <p:stCondLst>
                        <p:cond delay="indefinite"/>
                      </p:stCondLst>
                      <p:childTnLst>
                        <p:par>
                          <p:cTn id="72" fill="hold">
                            <p:stCondLst>
                              <p:cond delay="0"/>
                            </p:stCondLst>
                            <p:childTnLst>
                              <p:par>
                                <p:cTn id="73" presetID="12" presetClass="entr" presetSubtype="1" fill="hold" grpId="0" nodeType="clickEffect">
                                  <p:stCondLst>
                                    <p:cond delay="0"/>
                                  </p:stCondLst>
                                  <p:childTnLst>
                                    <p:set>
                                      <p:cBhvr>
                                        <p:cTn id="74" dur="1" fill="hold">
                                          <p:stCondLst>
                                            <p:cond delay="0"/>
                                          </p:stCondLst>
                                        </p:cTn>
                                        <p:tgtEl>
                                          <p:spTgt spid="40"/>
                                        </p:tgtEl>
                                        <p:attrNameLst>
                                          <p:attrName>style.visibility</p:attrName>
                                        </p:attrNameLst>
                                      </p:cBhvr>
                                      <p:to>
                                        <p:strVal val="visible"/>
                                      </p:to>
                                    </p:set>
                                    <p:anim calcmode="lin" valueType="num">
                                      <p:cBhvr additive="base">
                                        <p:cTn id="75" dur="500"/>
                                        <p:tgtEl>
                                          <p:spTgt spid="40"/>
                                        </p:tgtEl>
                                        <p:attrNameLst>
                                          <p:attrName>ppt_y</p:attrName>
                                        </p:attrNameLst>
                                      </p:cBhvr>
                                      <p:tavLst>
                                        <p:tav tm="0">
                                          <p:val>
                                            <p:strVal val="#ppt_y-#ppt_h*1.125000"/>
                                          </p:val>
                                        </p:tav>
                                        <p:tav tm="100000">
                                          <p:val>
                                            <p:strVal val="#ppt_y"/>
                                          </p:val>
                                        </p:tav>
                                      </p:tavLst>
                                    </p:anim>
                                    <p:animEffect transition="in" filter="wipe(down)">
                                      <p:cBhvr>
                                        <p:cTn id="76" dur="500"/>
                                        <p:tgtEl>
                                          <p:spTgt spid="40"/>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nodeType="click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wipe(right)">
                                      <p:cBhvr>
                                        <p:cTn id="81" dur="1000"/>
                                        <p:tgtEl>
                                          <p:spTgt spid="36"/>
                                        </p:tgtEl>
                                      </p:cBhvr>
                                    </p:animEffect>
                                  </p:childTnLst>
                                </p:cTn>
                              </p:par>
                            </p:childTnLst>
                          </p:cTn>
                        </p:par>
                      </p:childTnLst>
                    </p:cTn>
                  </p:par>
                  <p:par>
                    <p:cTn id="82" fill="hold">
                      <p:stCondLst>
                        <p:cond delay="indefinite"/>
                      </p:stCondLst>
                      <p:childTnLst>
                        <p:par>
                          <p:cTn id="83" fill="hold">
                            <p:stCondLst>
                              <p:cond delay="0"/>
                            </p:stCondLst>
                            <p:childTnLst>
                              <p:par>
                                <p:cTn id="84" presetID="53" presetClass="entr" presetSubtype="16" fill="hold" grpId="0" nodeType="clickEffect">
                                  <p:stCondLst>
                                    <p:cond delay="0"/>
                                  </p:stCondLst>
                                  <p:childTnLst>
                                    <p:set>
                                      <p:cBhvr>
                                        <p:cTn id="85" dur="1" fill="hold">
                                          <p:stCondLst>
                                            <p:cond delay="0"/>
                                          </p:stCondLst>
                                        </p:cTn>
                                        <p:tgtEl>
                                          <p:spTgt spid="55"/>
                                        </p:tgtEl>
                                        <p:attrNameLst>
                                          <p:attrName>style.visibility</p:attrName>
                                        </p:attrNameLst>
                                      </p:cBhvr>
                                      <p:to>
                                        <p:strVal val="visible"/>
                                      </p:to>
                                    </p:set>
                                    <p:anim calcmode="lin" valueType="num">
                                      <p:cBhvr>
                                        <p:cTn id="86" dur="500" fill="hold"/>
                                        <p:tgtEl>
                                          <p:spTgt spid="55"/>
                                        </p:tgtEl>
                                        <p:attrNameLst>
                                          <p:attrName>ppt_w</p:attrName>
                                        </p:attrNameLst>
                                      </p:cBhvr>
                                      <p:tavLst>
                                        <p:tav tm="0">
                                          <p:val>
                                            <p:fltVal val="0"/>
                                          </p:val>
                                        </p:tav>
                                        <p:tav tm="100000">
                                          <p:val>
                                            <p:strVal val="#ppt_w"/>
                                          </p:val>
                                        </p:tav>
                                      </p:tavLst>
                                    </p:anim>
                                    <p:anim calcmode="lin" valueType="num">
                                      <p:cBhvr>
                                        <p:cTn id="87" dur="500" fill="hold"/>
                                        <p:tgtEl>
                                          <p:spTgt spid="55"/>
                                        </p:tgtEl>
                                        <p:attrNameLst>
                                          <p:attrName>ppt_h</p:attrName>
                                        </p:attrNameLst>
                                      </p:cBhvr>
                                      <p:tavLst>
                                        <p:tav tm="0">
                                          <p:val>
                                            <p:fltVal val="0"/>
                                          </p:val>
                                        </p:tav>
                                        <p:tav tm="100000">
                                          <p:val>
                                            <p:strVal val="#ppt_h"/>
                                          </p:val>
                                        </p:tav>
                                      </p:tavLst>
                                    </p:anim>
                                    <p:animEffect transition="in" filter="fade">
                                      <p:cBhvr>
                                        <p:cTn id="88" dur="500"/>
                                        <p:tgtEl>
                                          <p:spTgt spid="55"/>
                                        </p:tgtEl>
                                      </p:cBhvr>
                                    </p:animEffect>
                                  </p:childTnLst>
                                </p:cTn>
                              </p:par>
                            </p:childTnLst>
                          </p:cTn>
                        </p:par>
                      </p:childTnLst>
                    </p:cTn>
                  </p:par>
                  <p:par>
                    <p:cTn id="89" fill="hold">
                      <p:stCondLst>
                        <p:cond delay="indefinite"/>
                      </p:stCondLst>
                      <p:childTnLst>
                        <p:par>
                          <p:cTn id="90" fill="hold">
                            <p:stCondLst>
                              <p:cond delay="0"/>
                            </p:stCondLst>
                            <p:childTnLst>
                              <p:par>
                                <p:cTn id="91" presetID="12" presetClass="entr" presetSubtype="1" fill="hold" grpId="0" nodeType="clickEffect">
                                  <p:stCondLst>
                                    <p:cond delay="0"/>
                                  </p:stCondLst>
                                  <p:childTnLst>
                                    <p:set>
                                      <p:cBhvr>
                                        <p:cTn id="92" dur="1" fill="hold">
                                          <p:stCondLst>
                                            <p:cond delay="0"/>
                                          </p:stCondLst>
                                        </p:cTn>
                                        <p:tgtEl>
                                          <p:spTgt spid="45"/>
                                        </p:tgtEl>
                                        <p:attrNameLst>
                                          <p:attrName>style.visibility</p:attrName>
                                        </p:attrNameLst>
                                      </p:cBhvr>
                                      <p:to>
                                        <p:strVal val="visible"/>
                                      </p:to>
                                    </p:set>
                                    <p:anim calcmode="lin" valueType="num">
                                      <p:cBhvr additive="base">
                                        <p:cTn id="93" dur="500"/>
                                        <p:tgtEl>
                                          <p:spTgt spid="45"/>
                                        </p:tgtEl>
                                        <p:attrNameLst>
                                          <p:attrName>ppt_y</p:attrName>
                                        </p:attrNameLst>
                                      </p:cBhvr>
                                      <p:tavLst>
                                        <p:tav tm="0">
                                          <p:val>
                                            <p:strVal val="#ppt_y-#ppt_h*1.125000"/>
                                          </p:val>
                                        </p:tav>
                                        <p:tav tm="100000">
                                          <p:val>
                                            <p:strVal val="#ppt_y"/>
                                          </p:val>
                                        </p:tav>
                                      </p:tavLst>
                                    </p:anim>
                                    <p:animEffect transition="in" filter="wipe(down)">
                                      <p:cBhvr>
                                        <p:cTn id="94" dur="500"/>
                                        <p:tgtEl>
                                          <p:spTgt spid="45"/>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56"/>
                                        </p:tgtEl>
                                        <p:attrNameLst>
                                          <p:attrName>style.visibility</p:attrName>
                                        </p:attrNameLst>
                                      </p:cBhvr>
                                      <p:to>
                                        <p:strVal val="visible"/>
                                      </p:to>
                                    </p:set>
                                    <p:animEffect transition="in" filter="wipe(left)">
                                      <p:cBhvr>
                                        <p:cTn id="99" dur="1000"/>
                                        <p:tgtEl>
                                          <p:spTgt spid="56"/>
                                        </p:tgtEl>
                                      </p:cBhvr>
                                    </p:animEffect>
                                  </p:childTnLst>
                                </p:cTn>
                              </p:par>
                            </p:childTnLst>
                          </p:cTn>
                        </p:par>
                      </p:childTnLst>
                    </p:cTn>
                  </p:par>
                  <p:par>
                    <p:cTn id="100" fill="hold">
                      <p:stCondLst>
                        <p:cond delay="indefinite"/>
                      </p:stCondLst>
                      <p:childTnLst>
                        <p:par>
                          <p:cTn id="101" fill="hold">
                            <p:stCondLst>
                              <p:cond delay="0"/>
                            </p:stCondLst>
                            <p:childTnLst>
                              <p:par>
                                <p:cTn id="102" presetID="12" presetClass="entr" presetSubtype="1" fill="hold" grpId="0" nodeType="clickEffect">
                                  <p:stCondLst>
                                    <p:cond delay="0"/>
                                  </p:stCondLst>
                                  <p:childTnLst>
                                    <p:set>
                                      <p:cBhvr>
                                        <p:cTn id="103" dur="1" fill="hold">
                                          <p:stCondLst>
                                            <p:cond delay="0"/>
                                          </p:stCondLst>
                                        </p:cTn>
                                        <p:tgtEl>
                                          <p:spTgt spid="62"/>
                                        </p:tgtEl>
                                        <p:attrNameLst>
                                          <p:attrName>style.visibility</p:attrName>
                                        </p:attrNameLst>
                                      </p:cBhvr>
                                      <p:to>
                                        <p:strVal val="visible"/>
                                      </p:to>
                                    </p:set>
                                    <p:anim calcmode="lin" valueType="num">
                                      <p:cBhvr additive="base">
                                        <p:cTn id="104" dur="500"/>
                                        <p:tgtEl>
                                          <p:spTgt spid="62"/>
                                        </p:tgtEl>
                                        <p:attrNameLst>
                                          <p:attrName>ppt_y</p:attrName>
                                        </p:attrNameLst>
                                      </p:cBhvr>
                                      <p:tavLst>
                                        <p:tav tm="0">
                                          <p:val>
                                            <p:strVal val="#ppt_y-#ppt_h*1.125000"/>
                                          </p:val>
                                        </p:tav>
                                        <p:tav tm="100000">
                                          <p:val>
                                            <p:strVal val="#ppt_y"/>
                                          </p:val>
                                        </p:tav>
                                      </p:tavLst>
                                    </p:anim>
                                    <p:animEffect transition="in" filter="wipe(down)">
                                      <p:cBhvr>
                                        <p:cTn id="105" dur="500"/>
                                        <p:tgtEl>
                                          <p:spTgt spid="62"/>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2" fill="hold" nodeType="clickEffect">
                                  <p:stCondLst>
                                    <p:cond delay="0"/>
                                  </p:stCondLst>
                                  <p:childTnLst>
                                    <p:set>
                                      <p:cBhvr>
                                        <p:cTn id="109" dur="1" fill="hold">
                                          <p:stCondLst>
                                            <p:cond delay="0"/>
                                          </p:stCondLst>
                                        </p:cTn>
                                        <p:tgtEl>
                                          <p:spTgt spid="59"/>
                                        </p:tgtEl>
                                        <p:attrNameLst>
                                          <p:attrName>style.visibility</p:attrName>
                                        </p:attrNameLst>
                                      </p:cBhvr>
                                      <p:to>
                                        <p:strVal val="visible"/>
                                      </p:to>
                                    </p:set>
                                    <p:animEffect transition="in" filter="wipe(right)">
                                      <p:cBhvr>
                                        <p:cTn id="110" dur="1000"/>
                                        <p:tgtEl>
                                          <p:spTgt spid="59"/>
                                        </p:tgtEl>
                                      </p:cBhvr>
                                    </p:animEffect>
                                  </p:childTnLst>
                                </p:cTn>
                              </p:par>
                            </p:childTnLst>
                          </p:cTn>
                        </p:par>
                      </p:childTnLst>
                    </p:cTn>
                  </p:par>
                  <p:par>
                    <p:cTn id="111" fill="hold">
                      <p:stCondLst>
                        <p:cond delay="indefinite"/>
                      </p:stCondLst>
                      <p:childTnLst>
                        <p:par>
                          <p:cTn id="112" fill="hold">
                            <p:stCondLst>
                              <p:cond delay="0"/>
                            </p:stCondLst>
                            <p:childTnLst>
                              <p:par>
                                <p:cTn id="113" presetID="53" presetClass="entr" presetSubtype="16" fill="hold" grpId="0" nodeType="clickEffect">
                                  <p:stCondLst>
                                    <p:cond delay="0"/>
                                  </p:stCondLst>
                                  <p:childTnLst>
                                    <p:set>
                                      <p:cBhvr>
                                        <p:cTn id="114" dur="1" fill="hold">
                                          <p:stCondLst>
                                            <p:cond delay="0"/>
                                          </p:stCondLst>
                                        </p:cTn>
                                        <p:tgtEl>
                                          <p:spTgt spid="64"/>
                                        </p:tgtEl>
                                        <p:attrNameLst>
                                          <p:attrName>style.visibility</p:attrName>
                                        </p:attrNameLst>
                                      </p:cBhvr>
                                      <p:to>
                                        <p:strVal val="visible"/>
                                      </p:to>
                                    </p:set>
                                    <p:anim calcmode="lin" valueType="num">
                                      <p:cBhvr>
                                        <p:cTn id="115" dur="500" fill="hold"/>
                                        <p:tgtEl>
                                          <p:spTgt spid="64"/>
                                        </p:tgtEl>
                                        <p:attrNameLst>
                                          <p:attrName>ppt_w</p:attrName>
                                        </p:attrNameLst>
                                      </p:cBhvr>
                                      <p:tavLst>
                                        <p:tav tm="0">
                                          <p:val>
                                            <p:fltVal val="0"/>
                                          </p:val>
                                        </p:tav>
                                        <p:tav tm="100000">
                                          <p:val>
                                            <p:strVal val="#ppt_w"/>
                                          </p:val>
                                        </p:tav>
                                      </p:tavLst>
                                    </p:anim>
                                    <p:anim calcmode="lin" valueType="num">
                                      <p:cBhvr>
                                        <p:cTn id="116" dur="500" fill="hold"/>
                                        <p:tgtEl>
                                          <p:spTgt spid="64"/>
                                        </p:tgtEl>
                                        <p:attrNameLst>
                                          <p:attrName>ppt_h</p:attrName>
                                        </p:attrNameLst>
                                      </p:cBhvr>
                                      <p:tavLst>
                                        <p:tav tm="0">
                                          <p:val>
                                            <p:fltVal val="0"/>
                                          </p:val>
                                        </p:tav>
                                        <p:tav tm="100000">
                                          <p:val>
                                            <p:strVal val="#ppt_h"/>
                                          </p:val>
                                        </p:tav>
                                      </p:tavLst>
                                    </p:anim>
                                    <p:animEffect transition="in" filter="fade">
                                      <p:cBhvr>
                                        <p:cTn id="117" dur="500"/>
                                        <p:tgtEl>
                                          <p:spTgt spid="64"/>
                                        </p:tgtEl>
                                      </p:cBhvr>
                                    </p:animEffect>
                                  </p:childTnLst>
                                </p:cTn>
                              </p:par>
                            </p:childTnLst>
                          </p:cTn>
                        </p:par>
                      </p:childTnLst>
                    </p:cTn>
                  </p:par>
                  <p:par>
                    <p:cTn id="118" fill="hold">
                      <p:stCondLst>
                        <p:cond delay="indefinite"/>
                      </p:stCondLst>
                      <p:childTnLst>
                        <p:par>
                          <p:cTn id="119" fill="hold">
                            <p:stCondLst>
                              <p:cond delay="0"/>
                            </p:stCondLst>
                            <p:childTnLst>
                              <p:par>
                                <p:cTn id="120" presetID="12" presetClass="entr" presetSubtype="1" fill="hold" grpId="0" nodeType="clickEffect">
                                  <p:stCondLst>
                                    <p:cond delay="0"/>
                                  </p:stCondLst>
                                  <p:childTnLst>
                                    <p:set>
                                      <p:cBhvr>
                                        <p:cTn id="121" dur="1" fill="hold">
                                          <p:stCondLst>
                                            <p:cond delay="0"/>
                                          </p:stCondLst>
                                        </p:cTn>
                                        <p:tgtEl>
                                          <p:spTgt spid="63"/>
                                        </p:tgtEl>
                                        <p:attrNameLst>
                                          <p:attrName>style.visibility</p:attrName>
                                        </p:attrNameLst>
                                      </p:cBhvr>
                                      <p:to>
                                        <p:strVal val="visible"/>
                                      </p:to>
                                    </p:set>
                                    <p:anim calcmode="lin" valueType="num">
                                      <p:cBhvr additive="base">
                                        <p:cTn id="122" dur="500"/>
                                        <p:tgtEl>
                                          <p:spTgt spid="63"/>
                                        </p:tgtEl>
                                        <p:attrNameLst>
                                          <p:attrName>ppt_y</p:attrName>
                                        </p:attrNameLst>
                                      </p:cBhvr>
                                      <p:tavLst>
                                        <p:tav tm="0">
                                          <p:val>
                                            <p:strVal val="#ppt_y-#ppt_h*1.125000"/>
                                          </p:val>
                                        </p:tav>
                                        <p:tav tm="100000">
                                          <p:val>
                                            <p:strVal val="#ppt_y"/>
                                          </p:val>
                                        </p:tav>
                                      </p:tavLst>
                                    </p:anim>
                                    <p:animEffect transition="in" filter="wipe(down)">
                                      <p:cBhvr>
                                        <p:cTn id="123" dur="500"/>
                                        <p:tgtEl>
                                          <p:spTgt spid="63"/>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65"/>
                                        </p:tgtEl>
                                        <p:attrNameLst>
                                          <p:attrName>style.visibility</p:attrName>
                                        </p:attrNameLst>
                                      </p:cBhvr>
                                      <p:to>
                                        <p:strVal val="visible"/>
                                      </p:to>
                                    </p:set>
                                    <p:animEffect transition="in" filter="wipe(left)">
                                      <p:cBhvr>
                                        <p:cTn id="128" dur="1000"/>
                                        <p:tgtEl>
                                          <p:spTgt spid="65"/>
                                        </p:tgtEl>
                                      </p:cBhvr>
                                    </p:animEffect>
                                  </p:childTnLst>
                                </p:cTn>
                              </p:par>
                            </p:childTnLst>
                          </p:cTn>
                        </p:par>
                      </p:childTnLst>
                    </p:cTn>
                  </p:par>
                  <p:par>
                    <p:cTn id="129" fill="hold">
                      <p:stCondLst>
                        <p:cond delay="indefinite"/>
                      </p:stCondLst>
                      <p:childTnLst>
                        <p:par>
                          <p:cTn id="130" fill="hold">
                            <p:stCondLst>
                              <p:cond delay="0"/>
                            </p:stCondLst>
                            <p:childTnLst>
                              <p:par>
                                <p:cTn id="131" presetID="12" presetClass="entr" presetSubtype="1" fill="hold" grpId="0" nodeType="clickEffect">
                                  <p:stCondLst>
                                    <p:cond delay="0"/>
                                  </p:stCondLst>
                                  <p:childTnLst>
                                    <p:set>
                                      <p:cBhvr>
                                        <p:cTn id="132" dur="1" fill="hold">
                                          <p:stCondLst>
                                            <p:cond delay="0"/>
                                          </p:stCondLst>
                                        </p:cTn>
                                        <p:tgtEl>
                                          <p:spTgt spid="71"/>
                                        </p:tgtEl>
                                        <p:attrNameLst>
                                          <p:attrName>style.visibility</p:attrName>
                                        </p:attrNameLst>
                                      </p:cBhvr>
                                      <p:to>
                                        <p:strVal val="visible"/>
                                      </p:to>
                                    </p:set>
                                    <p:anim calcmode="lin" valueType="num">
                                      <p:cBhvr additive="base">
                                        <p:cTn id="133" dur="500"/>
                                        <p:tgtEl>
                                          <p:spTgt spid="71"/>
                                        </p:tgtEl>
                                        <p:attrNameLst>
                                          <p:attrName>ppt_y</p:attrName>
                                        </p:attrNameLst>
                                      </p:cBhvr>
                                      <p:tavLst>
                                        <p:tav tm="0">
                                          <p:val>
                                            <p:strVal val="#ppt_y-#ppt_h*1.125000"/>
                                          </p:val>
                                        </p:tav>
                                        <p:tav tm="100000">
                                          <p:val>
                                            <p:strVal val="#ppt_y"/>
                                          </p:val>
                                        </p:tav>
                                      </p:tavLst>
                                    </p:anim>
                                    <p:animEffect transition="in" filter="wipe(down)">
                                      <p:cBhvr>
                                        <p:cTn id="134" dur="500"/>
                                        <p:tgtEl>
                                          <p:spTgt spid="71"/>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2" fill="hold" nodeType="clickEffect">
                                  <p:stCondLst>
                                    <p:cond delay="0"/>
                                  </p:stCondLst>
                                  <p:childTnLst>
                                    <p:set>
                                      <p:cBhvr>
                                        <p:cTn id="138" dur="1" fill="hold">
                                          <p:stCondLst>
                                            <p:cond delay="0"/>
                                          </p:stCondLst>
                                        </p:cTn>
                                        <p:tgtEl>
                                          <p:spTgt spid="68"/>
                                        </p:tgtEl>
                                        <p:attrNameLst>
                                          <p:attrName>style.visibility</p:attrName>
                                        </p:attrNameLst>
                                      </p:cBhvr>
                                      <p:to>
                                        <p:strVal val="visible"/>
                                      </p:to>
                                    </p:set>
                                    <p:animEffect transition="in" filter="wipe(right)">
                                      <p:cBhvr>
                                        <p:cTn id="139" dur="1000"/>
                                        <p:tgtEl>
                                          <p:spTgt spid="68"/>
                                        </p:tgtEl>
                                      </p:cBhvr>
                                    </p:animEffect>
                                  </p:childTnLst>
                                </p:cTn>
                              </p:par>
                            </p:childTnLst>
                          </p:cTn>
                        </p:par>
                      </p:childTnLst>
                    </p:cTn>
                  </p:par>
                  <p:par>
                    <p:cTn id="140" fill="hold">
                      <p:stCondLst>
                        <p:cond delay="indefinite"/>
                      </p:stCondLst>
                      <p:childTnLst>
                        <p:par>
                          <p:cTn id="141" fill="hold">
                            <p:stCondLst>
                              <p:cond delay="0"/>
                            </p:stCondLst>
                            <p:childTnLst>
                              <p:par>
                                <p:cTn id="142" presetID="53" presetClass="entr" presetSubtype="16" fill="hold" grpId="0" nodeType="clickEffect">
                                  <p:stCondLst>
                                    <p:cond delay="0"/>
                                  </p:stCondLst>
                                  <p:childTnLst>
                                    <p:set>
                                      <p:cBhvr>
                                        <p:cTn id="143" dur="1" fill="hold">
                                          <p:stCondLst>
                                            <p:cond delay="0"/>
                                          </p:stCondLst>
                                        </p:cTn>
                                        <p:tgtEl>
                                          <p:spTgt spid="73"/>
                                        </p:tgtEl>
                                        <p:attrNameLst>
                                          <p:attrName>style.visibility</p:attrName>
                                        </p:attrNameLst>
                                      </p:cBhvr>
                                      <p:to>
                                        <p:strVal val="visible"/>
                                      </p:to>
                                    </p:set>
                                    <p:anim calcmode="lin" valueType="num">
                                      <p:cBhvr>
                                        <p:cTn id="144" dur="500" fill="hold"/>
                                        <p:tgtEl>
                                          <p:spTgt spid="73"/>
                                        </p:tgtEl>
                                        <p:attrNameLst>
                                          <p:attrName>ppt_w</p:attrName>
                                        </p:attrNameLst>
                                      </p:cBhvr>
                                      <p:tavLst>
                                        <p:tav tm="0">
                                          <p:val>
                                            <p:fltVal val="0"/>
                                          </p:val>
                                        </p:tav>
                                        <p:tav tm="100000">
                                          <p:val>
                                            <p:strVal val="#ppt_w"/>
                                          </p:val>
                                        </p:tav>
                                      </p:tavLst>
                                    </p:anim>
                                    <p:anim calcmode="lin" valueType="num">
                                      <p:cBhvr>
                                        <p:cTn id="145" dur="500" fill="hold"/>
                                        <p:tgtEl>
                                          <p:spTgt spid="73"/>
                                        </p:tgtEl>
                                        <p:attrNameLst>
                                          <p:attrName>ppt_h</p:attrName>
                                        </p:attrNameLst>
                                      </p:cBhvr>
                                      <p:tavLst>
                                        <p:tav tm="0">
                                          <p:val>
                                            <p:fltVal val="0"/>
                                          </p:val>
                                        </p:tav>
                                        <p:tav tm="100000">
                                          <p:val>
                                            <p:strVal val="#ppt_h"/>
                                          </p:val>
                                        </p:tav>
                                      </p:tavLst>
                                    </p:anim>
                                    <p:animEffect transition="in" filter="fade">
                                      <p:cBhvr>
                                        <p:cTn id="146" dur="500"/>
                                        <p:tgtEl>
                                          <p:spTgt spid="73"/>
                                        </p:tgtEl>
                                      </p:cBhvr>
                                    </p:animEffect>
                                  </p:childTnLst>
                                </p:cTn>
                              </p:par>
                            </p:childTnLst>
                          </p:cTn>
                        </p:par>
                      </p:childTnLst>
                    </p:cTn>
                  </p:par>
                  <p:par>
                    <p:cTn id="147" fill="hold">
                      <p:stCondLst>
                        <p:cond delay="indefinite"/>
                      </p:stCondLst>
                      <p:childTnLst>
                        <p:par>
                          <p:cTn id="148" fill="hold">
                            <p:stCondLst>
                              <p:cond delay="0"/>
                            </p:stCondLst>
                            <p:childTnLst>
                              <p:par>
                                <p:cTn id="149" presetID="12" presetClass="entr" presetSubtype="1" fill="hold" grpId="0" nodeType="clickEffect">
                                  <p:stCondLst>
                                    <p:cond delay="0"/>
                                  </p:stCondLst>
                                  <p:childTnLst>
                                    <p:set>
                                      <p:cBhvr>
                                        <p:cTn id="150" dur="1" fill="hold">
                                          <p:stCondLst>
                                            <p:cond delay="0"/>
                                          </p:stCondLst>
                                        </p:cTn>
                                        <p:tgtEl>
                                          <p:spTgt spid="72"/>
                                        </p:tgtEl>
                                        <p:attrNameLst>
                                          <p:attrName>style.visibility</p:attrName>
                                        </p:attrNameLst>
                                      </p:cBhvr>
                                      <p:to>
                                        <p:strVal val="visible"/>
                                      </p:to>
                                    </p:set>
                                    <p:anim calcmode="lin" valueType="num">
                                      <p:cBhvr additive="base">
                                        <p:cTn id="151" dur="500"/>
                                        <p:tgtEl>
                                          <p:spTgt spid="72"/>
                                        </p:tgtEl>
                                        <p:attrNameLst>
                                          <p:attrName>ppt_y</p:attrName>
                                        </p:attrNameLst>
                                      </p:cBhvr>
                                      <p:tavLst>
                                        <p:tav tm="0">
                                          <p:val>
                                            <p:strVal val="#ppt_y-#ppt_h*1.125000"/>
                                          </p:val>
                                        </p:tav>
                                        <p:tav tm="100000">
                                          <p:val>
                                            <p:strVal val="#ppt_y"/>
                                          </p:val>
                                        </p:tav>
                                      </p:tavLst>
                                    </p:anim>
                                    <p:animEffect transition="in" filter="wipe(down)">
                                      <p:cBhvr>
                                        <p:cTn id="152" dur="500"/>
                                        <p:tgtEl>
                                          <p:spTgt spid="72"/>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nodeType="clickEffect">
                                  <p:stCondLst>
                                    <p:cond delay="0"/>
                                  </p:stCondLst>
                                  <p:childTnLst>
                                    <p:set>
                                      <p:cBhvr>
                                        <p:cTn id="156" dur="1" fill="hold">
                                          <p:stCondLst>
                                            <p:cond delay="0"/>
                                          </p:stCondLst>
                                        </p:cTn>
                                        <p:tgtEl>
                                          <p:spTgt spid="74"/>
                                        </p:tgtEl>
                                        <p:attrNameLst>
                                          <p:attrName>style.visibility</p:attrName>
                                        </p:attrNameLst>
                                      </p:cBhvr>
                                      <p:to>
                                        <p:strVal val="visible"/>
                                      </p:to>
                                    </p:set>
                                    <p:animEffect transition="in" filter="wipe(left)">
                                      <p:cBhvr>
                                        <p:cTn id="157" dur="1000"/>
                                        <p:tgtEl>
                                          <p:spTgt spid="74"/>
                                        </p:tgtEl>
                                      </p:cBhvr>
                                    </p:animEffect>
                                  </p:childTnLst>
                                </p:cTn>
                              </p:par>
                            </p:childTnLst>
                          </p:cTn>
                        </p:par>
                      </p:childTnLst>
                    </p:cTn>
                  </p:par>
                  <p:par>
                    <p:cTn id="158" fill="hold">
                      <p:stCondLst>
                        <p:cond delay="indefinite"/>
                      </p:stCondLst>
                      <p:childTnLst>
                        <p:par>
                          <p:cTn id="159" fill="hold">
                            <p:stCondLst>
                              <p:cond delay="0"/>
                            </p:stCondLst>
                            <p:childTnLst>
                              <p:par>
                                <p:cTn id="160" presetID="12" presetClass="entr" presetSubtype="1" fill="hold" grpId="0" nodeType="clickEffect">
                                  <p:stCondLst>
                                    <p:cond delay="0"/>
                                  </p:stCondLst>
                                  <p:childTnLst>
                                    <p:set>
                                      <p:cBhvr>
                                        <p:cTn id="161" dur="1" fill="hold">
                                          <p:stCondLst>
                                            <p:cond delay="0"/>
                                          </p:stCondLst>
                                        </p:cTn>
                                        <p:tgtEl>
                                          <p:spTgt spid="80"/>
                                        </p:tgtEl>
                                        <p:attrNameLst>
                                          <p:attrName>style.visibility</p:attrName>
                                        </p:attrNameLst>
                                      </p:cBhvr>
                                      <p:to>
                                        <p:strVal val="visible"/>
                                      </p:to>
                                    </p:set>
                                    <p:anim calcmode="lin" valueType="num">
                                      <p:cBhvr additive="base">
                                        <p:cTn id="162" dur="500"/>
                                        <p:tgtEl>
                                          <p:spTgt spid="80"/>
                                        </p:tgtEl>
                                        <p:attrNameLst>
                                          <p:attrName>ppt_y</p:attrName>
                                        </p:attrNameLst>
                                      </p:cBhvr>
                                      <p:tavLst>
                                        <p:tav tm="0">
                                          <p:val>
                                            <p:strVal val="#ppt_y-#ppt_h*1.125000"/>
                                          </p:val>
                                        </p:tav>
                                        <p:tav tm="100000">
                                          <p:val>
                                            <p:strVal val="#ppt_y"/>
                                          </p:val>
                                        </p:tav>
                                      </p:tavLst>
                                    </p:anim>
                                    <p:animEffect transition="in" filter="wipe(down)">
                                      <p:cBhvr>
                                        <p:cTn id="163" dur="500"/>
                                        <p:tgtEl>
                                          <p:spTgt spid="80"/>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2" fill="hold" nodeType="clickEffect">
                                  <p:stCondLst>
                                    <p:cond delay="0"/>
                                  </p:stCondLst>
                                  <p:childTnLst>
                                    <p:set>
                                      <p:cBhvr>
                                        <p:cTn id="167" dur="1" fill="hold">
                                          <p:stCondLst>
                                            <p:cond delay="0"/>
                                          </p:stCondLst>
                                        </p:cTn>
                                        <p:tgtEl>
                                          <p:spTgt spid="77"/>
                                        </p:tgtEl>
                                        <p:attrNameLst>
                                          <p:attrName>style.visibility</p:attrName>
                                        </p:attrNameLst>
                                      </p:cBhvr>
                                      <p:to>
                                        <p:strVal val="visible"/>
                                      </p:to>
                                    </p:set>
                                    <p:animEffect transition="in" filter="wipe(right)">
                                      <p:cBhvr>
                                        <p:cTn id="168" dur="1000"/>
                                        <p:tgtEl>
                                          <p:spTgt spid="77"/>
                                        </p:tgtEl>
                                      </p:cBhvr>
                                    </p:animEffect>
                                  </p:childTnLst>
                                </p:cTn>
                              </p:par>
                            </p:childTnLst>
                          </p:cTn>
                        </p:par>
                      </p:childTnLst>
                    </p:cTn>
                  </p:par>
                  <p:par>
                    <p:cTn id="169" fill="hold">
                      <p:stCondLst>
                        <p:cond delay="indefinite"/>
                      </p:stCondLst>
                      <p:childTnLst>
                        <p:par>
                          <p:cTn id="170" fill="hold">
                            <p:stCondLst>
                              <p:cond delay="0"/>
                            </p:stCondLst>
                            <p:childTnLst>
                              <p:par>
                                <p:cTn id="171" presetID="53" presetClass="entr" presetSubtype="16" fill="hold" grpId="0" nodeType="clickEffect">
                                  <p:stCondLst>
                                    <p:cond delay="0"/>
                                  </p:stCondLst>
                                  <p:childTnLst>
                                    <p:set>
                                      <p:cBhvr>
                                        <p:cTn id="172" dur="1" fill="hold">
                                          <p:stCondLst>
                                            <p:cond delay="0"/>
                                          </p:stCondLst>
                                        </p:cTn>
                                        <p:tgtEl>
                                          <p:spTgt spid="82"/>
                                        </p:tgtEl>
                                        <p:attrNameLst>
                                          <p:attrName>style.visibility</p:attrName>
                                        </p:attrNameLst>
                                      </p:cBhvr>
                                      <p:to>
                                        <p:strVal val="visible"/>
                                      </p:to>
                                    </p:set>
                                    <p:anim calcmode="lin" valueType="num">
                                      <p:cBhvr>
                                        <p:cTn id="173" dur="500" fill="hold"/>
                                        <p:tgtEl>
                                          <p:spTgt spid="82"/>
                                        </p:tgtEl>
                                        <p:attrNameLst>
                                          <p:attrName>ppt_w</p:attrName>
                                        </p:attrNameLst>
                                      </p:cBhvr>
                                      <p:tavLst>
                                        <p:tav tm="0">
                                          <p:val>
                                            <p:fltVal val="0"/>
                                          </p:val>
                                        </p:tav>
                                        <p:tav tm="100000">
                                          <p:val>
                                            <p:strVal val="#ppt_w"/>
                                          </p:val>
                                        </p:tav>
                                      </p:tavLst>
                                    </p:anim>
                                    <p:anim calcmode="lin" valueType="num">
                                      <p:cBhvr>
                                        <p:cTn id="174" dur="500" fill="hold"/>
                                        <p:tgtEl>
                                          <p:spTgt spid="82"/>
                                        </p:tgtEl>
                                        <p:attrNameLst>
                                          <p:attrName>ppt_h</p:attrName>
                                        </p:attrNameLst>
                                      </p:cBhvr>
                                      <p:tavLst>
                                        <p:tav tm="0">
                                          <p:val>
                                            <p:fltVal val="0"/>
                                          </p:val>
                                        </p:tav>
                                        <p:tav tm="100000">
                                          <p:val>
                                            <p:strVal val="#ppt_h"/>
                                          </p:val>
                                        </p:tav>
                                      </p:tavLst>
                                    </p:anim>
                                    <p:animEffect transition="in" filter="fade">
                                      <p:cBhvr>
                                        <p:cTn id="175" dur="500"/>
                                        <p:tgtEl>
                                          <p:spTgt spid="82"/>
                                        </p:tgtEl>
                                      </p:cBhvr>
                                    </p:animEffect>
                                  </p:childTnLst>
                                </p:cTn>
                              </p:par>
                            </p:childTnLst>
                          </p:cTn>
                        </p:par>
                      </p:childTnLst>
                    </p:cTn>
                  </p:par>
                  <p:par>
                    <p:cTn id="176" fill="hold">
                      <p:stCondLst>
                        <p:cond delay="indefinite"/>
                      </p:stCondLst>
                      <p:childTnLst>
                        <p:par>
                          <p:cTn id="177" fill="hold">
                            <p:stCondLst>
                              <p:cond delay="0"/>
                            </p:stCondLst>
                            <p:childTnLst>
                              <p:par>
                                <p:cTn id="178" presetID="12" presetClass="entr" presetSubtype="1" fill="hold" grpId="0" nodeType="clickEffect">
                                  <p:stCondLst>
                                    <p:cond delay="0"/>
                                  </p:stCondLst>
                                  <p:childTnLst>
                                    <p:set>
                                      <p:cBhvr>
                                        <p:cTn id="179" dur="1" fill="hold">
                                          <p:stCondLst>
                                            <p:cond delay="0"/>
                                          </p:stCondLst>
                                        </p:cTn>
                                        <p:tgtEl>
                                          <p:spTgt spid="81"/>
                                        </p:tgtEl>
                                        <p:attrNameLst>
                                          <p:attrName>style.visibility</p:attrName>
                                        </p:attrNameLst>
                                      </p:cBhvr>
                                      <p:to>
                                        <p:strVal val="visible"/>
                                      </p:to>
                                    </p:set>
                                    <p:anim calcmode="lin" valueType="num">
                                      <p:cBhvr additive="base">
                                        <p:cTn id="180" dur="500"/>
                                        <p:tgtEl>
                                          <p:spTgt spid="81"/>
                                        </p:tgtEl>
                                        <p:attrNameLst>
                                          <p:attrName>ppt_y</p:attrName>
                                        </p:attrNameLst>
                                      </p:cBhvr>
                                      <p:tavLst>
                                        <p:tav tm="0">
                                          <p:val>
                                            <p:strVal val="#ppt_y-#ppt_h*1.125000"/>
                                          </p:val>
                                        </p:tav>
                                        <p:tav tm="100000">
                                          <p:val>
                                            <p:strVal val="#ppt_y"/>
                                          </p:val>
                                        </p:tav>
                                      </p:tavLst>
                                    </p:anim>
                                    <p:animEffect transition="in" filter="wipe(down)">
                                      <p:cBhvr>
                                        <p:cTn id="181" dur="500"/>
                                        <p:tgtEl>
                                          <p:spTgt spid="81"/>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1" fill="hold" grpId="0" nodeType="clickEffect">
                                  <p:stCondLst>
                                    <p:cond delay="0"/>
                                  </p:stCondLst>
                                  <p:childTnLst>
                                    <p:set>
                                      <p:cBhvr>
                                        <p:cTn id="185" dur="1" fill="hold">
                                          <p:stCondLst>
                                            <p:cond delay="0"/>
                                          </p:stCondLst>
                                        </p:cTn>
                                        <p:tgtEl>
                                          <p:spTgt spid="83"/>
                                        </p:tgtEl>
                                        <p:attrNameLst>
                                          <p:attrName>style.visibility</p:attrName>
                                        </p:attrNameLst>
                                      </p:cBhvr>
                                      <p:to>
                                        <p:strVal val="visible"/>
                                      </p:to>
                                    </p:set>
                                    <p:animEffect transition="in" filter="wipe(up)">
                                      <p:cBhvr>
                                        <p:cTn id="186" dur="500"/>
                                        <p:tgtEl>
                                          <p:spTgt spid="83"/>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1" fill="hold" grpId="0" nodeType="clickEffect">
                                  <p:stCondLst>
                                    <p:cond delay="0"/>
                                  </p:stCondLst>
                                  <p:childTnLst>
                                    <p:set>
                                      <p:cBhvr>
                                        <p:cTn id="190" dur="1" fill="hold">
                                          <p:stCondLst>
                                            <p:cond delay="0"/>
                                          </p:stCondLst>
                                        </p:cTn>
                                        <p:tgtEl>
                                          <p:spTgt spid="84"/>
                                        </p:tgtEl>
                                        <p:attrNameLst>
                                          <p:attrName>style.visibility</p:attrName>
                                        </p:attrNameLst>
                                      </p:cBhvr>
                                      <p:to>
                                        <p:strVal val="visible"/>
                                      </p:to>
                                    </p:set>
                                    <p:animEffect transition="in" filter="wipe(up)">
                                      <p:cBhvr>
                                        <p:cTn id="191" dur="500"/>
                                        <p:tgtEl>
                                          <p:spTgt spid="84"/>
                                        </p:tgtEl>
                                      </p:cBhvr>
                                    </p:animEffect>
                                  </p:childTnLst>
                                </p:cTn>
                              </p:par>
                            </p:childTnLst>
                          </p:cTn>
                        </p:par>
                      </p:childTnLst>
                    </p:cTn>
                  </p:par>
                  <p:par>
                    <p:cTn id="192" fill="hold">
                      <p:stCondLst>
                        <p:cond delay="indefinite"/>
                      </p:stCondLst>
                      <p:childTnLst>
                        <p:par>
                          <p:cTn id="193" fill="hold">
                            <p:stCondLst>
                              <p:cond delay="0"/>
                            </p:stCondLst>
                            <p:childTnLst>
                              <p:par>
                                <p:cTn id="194" presetID="12" presetClass="entr" presetSubtype="1" fill="hold" grpId="0" nodeType="clickEffect">
                                  <p:stCondLst>
                                    <p:cond delay="0"/>
                                  </p:stCondLst>
                                  <p:childTnLst>
                                    <p:set>
                                      <p:cBhvr>
                                        <p:cTn id="195" dur="1" fill="hold">
                                          <p:stCondLst>
                                            <p:cond delay="0"/>
                                          </p:stCondLst>
                                        </p:cTn>
                                        <p:tgtEl>
                                          <p:spTgt spid="85"/>
                                        </p:tgtEl>
                                        <p:attrNameLst>
                                          <p:attrName>style.visibility</p:attrName>
                                        </p:attrNameLst>
                                      </p:cBhvr>
                                      <p:to>
                                        <p:strVal val="visible"/>
                                      </p:to>
                                    </p:set>
                                    <p:anim calcmode="lin" valueType="num">
                                      <p:cBhvr additive="base">
                                        <p:cTn id="196" dur="500"/>
                                        <p:tgtEl>
                                          <p:spTgt spid="85"/>
                                        </p:tgtEl>
                                        <p:attrNameLst>
                                          <p:attrName>ppt_y</p:attrName>
                                        </p:attrNameLst>
                                      </p:cBhvr>
                                      <p:tavLst>
                                        <p:tav tm="0">
                                          <p:val>
                                            <p:strVal val="#ppt_y-#ppt_h*1.125000"/>
                                          </p:val>
                                        </p:tav>
                                        <p:tav tm="100000">
                                          <p:val>
                                            <p:strVal val="#ppt_y"/>
                                          </p:val>
                                        </p:tav>
                                      </p:tavLst>
                                    </p:anim>
                                    <p:animEffect transition="in" filter="wipe(down)">
                                      <p:cBhvr>
                                        <p:cTn id="19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4" grpId="0" animBg="1"/>
      <p:bldP spid="83" grpId="0" animBg="1"/>
      <p:bldP spid="19" grpId="0"/>
      <p:bldP spid="20" grpId="0"/>
      <p:bldP spid="39" grpId="0"/>
      <p:bldP spid="40" grpId="0"/>
      <p:bldP spid="41" grpId="0"/>
      <p:bldP spid="42" grpId="0"/>
      <p:bldP spid="45" grpId="0"/>
      <p:bldP spid="54" grpId="0"/>
      <p:bldP spid="55" grpId="0"/>
      <p:bldP spid="62" grpId="0"/>
      <p:bldP spid="63" grpId="0"/>
      <p:bldP spid="64" grpId="0"/>
      <p:bldP spid="71" grpId="0"/>
      <p:bldP spid="72" grpId="0"/>
      <p:bldP spid="73" grpId="0"/>
      <p:bldP spid="80" grpId="0"/>
      <p:bldP spid="81" grpId="0"/>
      <p:bldP spid="82"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组合 117">
            <a:extLst>
              <a:ext uri="{FF2B5EF4-FFF2-40B4-BE49-F238E27FC236}">
                <a16:creationId xmlns:a16="http://schemas.microsoft.com/office/drawing/2014/main" id="{64F7E972-5A19-3B32-ACCE-57B51C76FBCB}"/>
              </a:ext>
            </a:extLst>
          </p:cNvPr>
          <p:cNvGrpSpPr/>
          <p:nvPr/>
        </p:nvGrpSpPr>
        <p:grpSpPr>
          <a:xfrm>
            <a:off x="9184112" y="4136009"/>
            <a:ext cx="2781121" cy="1727749"/>
            <a:chOff x="9184112" y="4136009"/>
            <a:chExt cx="2781121" cy="1727749"/>
          </a:xfrm>
        </p:grpSpPr>
        <p:sp>
          <p:nvSpPr>
            <p:cNvPr id="116" name="文本框 115">
              <a:extLst>
                <a:ext uri="{FF2B5EF4-FFF2-40B4-BE49-F238E27FC236}">
                  <a16:creationId xmlns:a16="http://schemas.microsoft.com/office/drawing/2014/main" id="{7D44A795-4681-6A0E-9DAA-945684288B45}"/>
                </a:ext>
              </a:extLst>
            </p:cNvPr>
            <p:cNvSpPr txBox="1"/>
            <p:nvPr/>
          </p:nvSpPr>
          <p:spPr>
            <a:xfrm>
              <a:off x="9184112" y="4136009"/>
              <a:ext cx="2781121" cy="1200329"/>
            </a:xfrm>
            <a:prstGeom prst="rect">
              <a:avLst/>
            </a:prstGeom>
            <a:noFill/>
          </p:spPr>
          <p:txBody>
            <a:bodyPr wrap="square" rtlCol="0">
              <a:spAutoFit/>
            </a:bodyPr>
            <a:lstStyle/>
            <a:p>
              <a:r>
                <a:rPr lang="zh-CN" altLang="en-US" b="1" dirty="0"/>
                <a:t>甲从连接建立成功至发送窗口</a:t>
              </a:r>
              <a:r>
                <a:rPr lang="en-US" altLang="zh-CN" b="1" dirty="0"/>
                <a:t>swnd</a:t>
              </a:r>
              <a:r>
                <a:rPr lang="zh-CN" altLang="en-US" b="1" dirty="0"/>
                <a:t>达到</a:t>
              </a:r>
              <a:r>
                <a:rPr lang="en-US" altLang="zh-CN" b="1" dirty="0"/>
                <a:t>32KB</a:t>
              </a:r>
              <a:r>
                <a:rPr lang="zh-CN" altLang="en-US" b="1" dirty="0"/>
                <a:t>，至少（即没有出现超时重传）经历</a:t>
              </a:r>
              <a:r>
                <a:rPr lang="en-US" altLang="zh-CN" b="1" dirty="0"/>
                <a:t>5</a:t>
              </a:r>
              <a:r>
                <a:rPr lang="zh-CN" altLang="en-US" b="1" dirty="0"/>
                <a:t>个</a:t>
              </a:r>
              <a:r>
                <a:rPr lang="en-US" altLang="zh-CN" b="1" dirty="0"/>
                <a:t>RTT</a:t>
              </a:r>
              <a:r>
                <a:rPr lang="zh-CN" altLang="en-US" b="1" dirty="0"/>
                <a:t>。</a:t>
              </a:r>
            </a:p>
          </p:txBody>
        </p:sp>
        <p:sp>
          <p:nvSpPr>
            <p:cNvPr id="117" name="文本框 116">
              <a:extLst>
                <a:ext uri="{FF2B5EF4-FFF2-40B4-BE49-F238E27FC236}">
                  <a16:creationId xmlns:a16="http://schemas.microsoft.com/office/drawing/2014/main" id="{F254C0C1-F7BC-E789-C4ED-DB086CC64459}"/>
                </a:ext>
              </a:extLst>
            </p:cNvPr>
            <p:cNvSpPr txBox="1"/>
            <p:nvPr/>
          </p:nvSpPr>
          <p:spPr>
            <a:xfrm>
              <a:off x="9439455" y="5402093"/>
              <a:ext cx="2213062" cy="461665"/>
            </a:xfrm>
            <a:prstGeom prst="rect">
              <a:avLst/>
            </a:prstGeom>
            <a:noFill/>
          </p:spPr>
          <p:txBody>
            <a:bodyPr wrap="square" rtlCol="0">
              <a:spAutoFit/>
            </a:bodyPr>
            <a:lstStyle/>
            <a:p>
              <a:r>
                <a:rPr lang="en-US" altLang="zh-CN" sz="2400" b="1" dirty="0"/>
                <a:t>5ms × 5 = 25ms</a:t>
              </a:r>
              <a:endParaRPr lang="zh-CN" altLang="en-US" sz="2400"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p>
          </p:txBody>
        </p:sp>
      </p:grpSp>
      <p:grpSp>
        <p:nvGrpSpPr>
          <p:cNvPr id="18" name="组合 17">
            <a:extLst>
              <a:ext uri="{FF2B5EF4-FFF2-40B4-BE49-F238E27FC236}">
                <a16:creationId xmlns:a16="http://schemas.microsoft.com/office/drawing/2014/main" id="{199AD615-1F28-6354-EDE7-A713D0DE98E5}"/>
              </a:ext>
            </a:extLst>
          </p:cNvPr>
          <p:cNvGrpSpPr/>
          <p:nvPr/>
        </p:nvGrpSpPr>
        <p:grpSpPr>
          <a:xfrm>
            <a:off x="888274" y="1149410"/>
            <a:ext cx="10998926" cy="975782"/>
            <a:chOff x="888274" y="1149410"/>
            <a:chExt cx="10998926" cy="975782"/>
          </a:xfrm>
        </p:grpSpPr>
        <p:sp>
          <p:nvSpPr>
            <p:cNvPr id="9" name="文本框 8">
              <a:extLst>
                <a:ext uri="{FF2B5EF4-FFF2-40B4-BE49-F238E27FC236}">
                  <a16:creationId xmlns:a16="http://schemas.microsoft.com/office/drawing/2014/main" id="{CFABCB5C-D3AF-09AC-4B69-CE224EB5E753}"/>
                </a:ext>
              </a:extLst>
            </p:cNvPr>
            <p:cNvSpPr txBox="1"/>
            <p:nvPr/>
          </p:nvSpPr>
          <p:spPr>
            <a:xfrm>
              <a:off x="888274" y="1149410"/>
              <a:ext cx="10998926" cy="646331"/>
            </a:xfrm>
            <a:prstGeom prst="rect">
              <a:avLst/>
            </a:prstGeom>
            <a:noFill/>
          </p:spPr>
          <p:txBody>
            <a:bodyPr wrap="square" rtlCol="0">
              <a:spAutoFit/>
            </a:bodyPr>
            <a:lstStyle/>
            <a:p>
              <a:r>
                <a:rPr lang="en-US" altLang="zh-CN" b="1" dirty="0"/>
                <a:t>【2017</a:t>
              </a:r>
              <a:r>
                <a:rPr lang="zh-CN" altLang="en-US" b="1" dirty="0"/>
                <a:t>年 题</a:t>
              </a:r>
              <a:r>
                <a:rPr lang="en-US" altLang="zh-CN" b="1" dirty="0"/>
                <a:t>39】</a:t>
              </a:r>
              <a:r>
                <a:rPr lang="zh-CN" altLang="en-US" b="1" dirty="0"/>
                <a:t>若甲向乙发起一个</a:t>
              </a:r>
              <a:r>
                <a:rPr lang="en-US" altLang="zh-CN" b="1" dirty="0"/>
                <a:t>TCP</a:t>
              </a:r>
              <a:r>
                <a:rPr lang="zh-CN" altLang="en-US" b="1" dirty="0"/>
                <a:t>连接，最大段长</a:t>
              </a:r>
              <a:r>
                <a:rPr lang="en-US" altLang="zh-CN" b="1" dirty="0"/>
                <a:t>MSS=1KB</a:t>
              </a:r>
              <a:r>
                <a:rPr lang="zh-CN" altLang="en-US" b="1" dirty="0"/>
                <a:t>，</a:t>
              </a:r>
              <a:r>
                <a:rPr lang="en-US" altLang="zh-CN" b="1" dirty="0"/>
                <a:t>RTT=5ms</a:t>
              </a:r>
              <a:r>
                <a:rPr lang="zh-CN" altLang="en-US" b="1" dirty="0"/>
                <a:t>，乙开辟的接收缓存为</a:t>
              </a:r>
              <a:r>
                <a:rPr lang="en-US" altLang="zh-CN" b="1" dirty="0"/>
                <a:t>64KB</a:t>
              </a:r>
              <a:r>
                <a:rPr lang="zh-CN" altLang="en-US" b="1" dirty="0"/>
                <a:t>，则</a:t>
              </a:r>
              <a:endParaRPr lang="en-US" altLang="zh-CN" b="1" dirty="0"/>
            </a:p>
            <a:p>
              <a:r>
                <a:rPr lang="en-US" altLang="zh-CN" b="1" dirty="0"/>
                <a:t>                               </a:t>
              </a:r>
              <a:r>
                <a:rPr lang="zh-CN" altLang="en-US" b="1" dirty="0"/>
                <a:t>甲从连接建立成功至发送窗口达到</a:t>
              </a:r>
              <a:r>
                <a:rPr lang="en-US" altLang="zh-CN" b="1" dirty="0"/>
                <a:t>32KB</a:t>
              </a:r>
              <a:r>
                <a:rPr lang="zh-CN" altLang="en-US" b="1" dirty="0"/>
                <a:t>，需经过的时间至少是（      ）。</a:t>
              </a:r>
            </a:p>
          </p:txBody>
        </p:sp>
        <p:sp>
          <p:nvSpPr>
            <p:cNvPr id="10" name="文本框 9">
              <a:extLst>
                <a:ext uri="{FF2B5EF4-FFF2-40B4-BE49-F238E27FC236}">
                  <a16:creationId xmlns:a16="http://schemas.microsoft.com/office/drawing/2014/main" id="{32D059B4-9F07-F0F1-C201-2F96767BF7FC}"/>
                </a:ext>
              </a:extLst>
            </p:cNvPr>
            <p:cNvSpPr txBox="1"/>
            <p:nvPr/>
          </p:nvSpPr>
          <p:spPr>
            <a:xfrm>
              <a:off x="2444931" y="1755860"/>
              <a:ext cx="967738" cy="369332"/>
            </a:xfrm>
            <a:prstGeom prst="rect">
              <a:avLst/>
            </a:prstGeom>
            <a:noFill/>
          </p:spPr>
          <p:txBody>
            <a:bodyPr wrap="square" rtlCol="0">
              <a:spAutoFit/>
            </a:bodyPr>
            <a:lstStyle/>
            <a:p>
              <a:r>
                <a:rPr lang="en-US" altLang="zh-CN" b="1" dirty="0"/>
                <a:t>A. 25ms</a:t>
              </a:r>
              <a:endParaRPr lang="zh-CN" altLang="en-US" b="1" dirty="0"/>
            </a:p>
          </p:txBody>
        </p:sp>
        <p:sp>
          <p:nvSpPr>
            <p:cNvPr id="11" name="文本框 10">
              <a:extLst>
                <a:ext uri="{FF2B5EF4-FFF2-40B4-BE49-F238E27FC236}">
                  <a16:creationId xmlns:a16="http://schemas.microsoft.com/office/drawing/2014/main" id="{516186B0-7447-C97C-1712-39B9C1CB8AF8}"/>
                </a:ext>
              </a:extLst>
            </p:cNvPr>
            <p:cNvSpPr txBox="1"/>
            <p:nvPr/>
          </p:nvSpPr>
          <p:spPr>
            <a:xfrm>
              <a:off x="4605746" y="1755860"/>
              <a:ext cx="919843" cy="369332"/>
            </a:xfrm>
            <a:prstGeom prst="rect">
              <a:avLst/>
            </a:prstGeom>
            <a:noFill/>
          </p:spPr>
          <p:txBody>
            <a:bodyPr wrap="square" rtlCol="0">
              <a:spAutoFit/>
            </a:bodyPr>
            <a:lstStyle/>
            <a:p>
              <a:r>
                <a:rPr lang="en-US" altLang="zh-CN" b="1" dirty="0"/>
                <a:t>B. 30ms</a:t>
              </a:r>
              <a:endParaRPr lang="zh-CN" altLang="en-US" b="1" dirty="0"/>
            </a:p>
          </p:txBody>
        </p:sp>
        <p:sp>
          <p:nvSpPr>
            <p:cNvPr id="12" name="文本框 11">
              <a:extLst>
                <a:ext uri="{FF2B5EF4-FFF2-40B4-BE49-F238E27FC236}">
                  <a16:creationId xmlns:a16="http://schemas.microsoft.com/office/drawing/2014/main" id="{05265875-5581-1C3D-3998-3C5C134EA69E}"/>
                </a:ext>
              </a:extLst>
            </p:cNvPr>
            <p:cNvSpPr txBox="1"/>
            <p:nvPr/>
          </p:nvSpPr>
          <p:spPr>
            <a:xfrm>
              <a:off x="6766561" y="1755860"/>
              <a:ext cx="1138784" cy="369332"/>
            </a:xfrm>
            <a:prstGeom prst="rect">
              <a:avLst/>
            </a:prstGeom>
            <a:noFill/>
          </p:spPr>
          <p:txBody>
            <a:bodyPr wrap="square" rtlCol="0">
              <a:spAutoFit/>
            </a:bodyPr>
            <a:lstStyle/>
            <a:p>
              <a:r>
                <a:rPr lang="en-US" altLang="zh-CN" b="1" dirty="0"/>
                <a:t>C. 160ms</a:t>
              </a:r>
              <a:endParaRPr lang="zh-CN" altLang="en-US" b="1" dirty="0"/>
            </a:p>
          </p:txBody>
        </p:sp>
        <p:sp>
          <p:nvSpPr>
            <p:cNvPr id="17" name="文本框 16">
              <a:extLst>
                <a:ext uri="{FF2B5EF4-FFF2-40B4-BE49-F238E27FC236}">
                  <a16:creationId xmlns:a16="http://schemas.microsoft.com/office/drawing/2014/main" id="{81A43C85-A406-425F-33A8-2127636AF3BE}"/>
                </a:ext>
              </a:extLst>
            </p:cNvPr>
            <p:cNvSpPr txBox="1"/>
            <p:nvPr/>
          </p:nvSpPr>
          <p:spPr>
            <a:xfrm>
              <a:off x="8927376" y="1755860"/>
              <a:ext cx="1138783" cy="369332"/>
            </a:xfrm>
            <a:prstGeom prst="rect">
              <a:avLst/>
            </a:prstGeom>
            <a:noFill/>
          </p:spPr>
          <p:txBody>
            <a:bodyPr wrap="square" rtlCol="0">
              <a:spAutoFit/>
            </a:bodyPr>
            <a:lstStyle/>
            <a:p>
              <a:r>
                <a:rPr lang="en-US" altLang="zh-CN" b="1" dirty="0"/>
                <a:t>D. 165ms</a:t>
              </a:r>
              <a:endParaRPr lang="zh-CN" altLang="en-US" b="1" dirty="0"/>
            </a:p>
          </p:txBody>
        </p:sp>
      </p:grpSp>
      <p:sp>
        <p:nvSpPr>
          <p:cNvPr id="19" name="文本框 18">
            <a:extLst>
              <a:ext uri="{FF2B5EF4-FFF2-40B4-BE49-F238E27FC236}">
                <a16:creationId xmlns:a16="http://schemas.microsoft.com/office/drawing/2014/main" id="{595F1CDE-F38C-8EB4-28B3-15480186A5A5}"/>
              </a:ext>
            </a:extLst>
          </p:cNvPr>
          <p:cNvSpPr txBox="1"/>
          <p:nvPr/>
        </p:nvSpPr>
        <p:spPr>
          <a:xfrm>
            <a:off x="1088571" y="1929772"/>
            <a:ext cx="820783" cy="369332"/>
          </a:xfrm>
          <a:prstGeom prst="rect">
            <a:avLst/>
          </a:prstGeom>
          <a:noFill/>
        </p:spPr>
        <p:txBody>
          <a:bodyPr wrap="square" rtlCol="0">
            <a:spAutoFit/>
          </a:bodyPr>
          <a:lstStyle/>
          <a:p>
            <a:r>
              <a:rPr lang="zh-CN" altLang="en-US" b="1" dirty="0"/>
              <a:t>解析</a:t>
            </a:r>
          </a:p>
        </p:txBody>
      </p:sp>
      <p:sp>
        <p:nvSpPr>
          <p:cNvPr id="20" name="文本框 19">
            <a:extLst>
              <a:ext uri="{FF2B5EF4-FFF2-40B4-BE49-F238E27FC236}">
                <a16:creationId xmlns:a16="http://schemas.microsoft.com/office/drawing/2014/main" id="{8EB88FB9-80E4-3E74-AC7E-899968461011}"/>
              </a:ext>
            </a:extLst>
          </p:cNvPr>
          <p:cNvSpPr txBox="1"/>
          <p:nvPr/>
        </p:nvSpPr>
        <p:spPr>
          <a:xfrm>
            <a:off x="8998121" y="1349557"/>
            <a:ext cx="37229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A</a:t>
            </a:r>
            <a:endParaRPr lang="zh-CN" altLang="en-US" sz="2800" b="1" dirty="0">
              <a:solidFill>
                <a:schemeClr val="accent1">
                  <a:lumMod val="75000"/>
                </a:schemeClr>
              </a:solidFill>
              <a:latin typeface="Arial Black" panose="020B0A04020102020204" pitchFamily="34" charset="0"/>
            </a:endParaRPr>
          </a:p>
        </p:txBody>
      </p:sp>
      <p:grpSp>
        <p:nvGrpSpPr>
          <p:cNvPr id="119" name="组合 118">
            <a:extLst>
              <a:ext uri="{FF2B5EF4-FFF2-40B4-BE49-F238E27FC236}">
                <a16:creationId xmlns:a16="http://schemas.microsoft.com/office/drawing/2014/main" id="{7D3A12C2-CAAA-F8F3-3A06-9FE33FADDAF1}"/>
              </a:ext>
            </a:extLst>
          </p:cNvPr>
          <p:cNvGrpSpPr/>
          <p:nvPr/>
        </p:nvGrpSpPr>
        <p:grpSpPr>
          <a:xfrm>
            <a:off x="204818" y="2174984"/>
            <a:ext cx="8848691" cy="4315794"/>
            <a:chOff x="204818" y="2174984"/>
            <a:chExt cx="8848691" cy="4315794"/>
          </a:xfrm>
        </p:grpSpPr>
        <p:sp>
          <p:nvSpPr>
            <p:cNvPr id="8" name="矩形 7">
              <a:extLst>
                <a:ext uri="{FF2B5EF4-FFF2-40B4-BE49-F238E27FC236}">
                  <a16:creationId xmlns:a16="http://schemas.microsoft.com/office/drawing/2014/main" id="{DDD42897-73F5-2172-A262-C5C4E393D27D}"/>
                </a:ext>
              </a:extLst>
            </p:cNvPr>
            <p:cNvSpPr/>
            <p:nvPr/>
          </p:nvSpPr>
          <p:spPr>
            <a:xfrm>
              <a:off x="318104" y="2808521"/>
              <a:ext cx="8644313" cy="6757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箭头连接符 33">
              <a:extLst>
                <a:ext uri="{FF2B5EF4-FFF2-40B4-BE49-F238E27FC236}">
                  <a16:creationId xmlns:a16="http://schemas.microsoft.com/office/drawing/2014/main" id="{C28FBA68-760B-C1B6-5017-13D512DF7422}"/>
                </a:ext>
              </a:extLst>
            </p:cNvPr>
            <p:cNvCxnSpPr/>
            <p:nvPr/>
          </p:nvCxnSpPr>
          <p:spPr>
            <a:xfrm>
              <a:off x="3441411" y="3010439"/>
              <a:ext cx="4147016"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89376D72-6741-0EEF-EC56-CD8950C28471}"/>
                </a:ext>
              </a:extLst>
            </p:cNvPr>
            <p:cNvSpPr txBox="1"/>
            <p:nvPr/>
          </p:nvSpPr>
          <p:spPr>
            <a:xfrm>
              <a:off x="4914207" y="2868458"/>
              <a:ext cx="1221096" cy="246221"/>
            </a:xfrm>
            <a:prstGeom prst="rect">
              <a:avLst/>
            </a:prstGeom>
            <a:solidFill>
              <a:schemeClr val="bg1"/>
            </a:solidFill>
          </p:spPr>
          <p:txBody>
            <a:bodyPr wrap="square" lIns="0" tIns="0" rIns="0" bIns="0" rtlCol="0">
              <a:spAutoFit/>
            </a:bodyPr>
            <a:lstStyle/>
            <a:p>
              <a:pPr algn="ctr"/>
              <a:r>
                <a:rPr lang="zh-CN" altLang="en-US" sz="1600" b="1" dirty="0"/>
                <a:t>第</a:t>
              </a:r>
              <a:r>
                <a:rPr lang="en-US" altLang="zh-CN" sz="1600" b="1" dirty="0"/>
                <a:t>1</a:t>
              </a:r>
              <a:r>
                <a:rPr lang="zh-CN" altLang="en-US" sz="1600" b="1" dirty="0"/>
                <a:t>个</a:t>
              </a:r>
              <a:r>
                <a:rPr lang="en-US" altLang="zh-CN" sz="1600" b="1" dirty="0"/>
                <a:t>TCP</a:t>
              </a:r>
              <a:r>
                <a:rPr lang="zh-CN" altLang="en-US" sz="1600" b="1" dirty="0"/>
                <a:t>段</a:t>
              </a:r>
            </a:p>
          </p:txBody>
        </p:sp>
        <p:cxnSp>
          <p:nvCxnSpPr>
            <p:cNvPr id="37" name="直接箭头连接符 36">
              <a:extLst>
                <a:ext uri="{FF2B5EF4-FFF2-40B4-BE49-F238E27FC236}">
                  <a16:creationId xmlns:a16="http://schemas.microsoft.com/office/drawing/2014/main" id="{6B2FE94F-2614-29A5-F4C3-ADFA02459D57}"/>
                </a:ext>
              </a:extLst>
            </p:cNvPr>
            <p:cNvCxnSpPr/>
            <p:nvPr/>
          </p:nvCxnSpPr>
          <p:spPr>
            <a:xfrm>
              <a:off x="3451247" y="3296807"/>
              <a:ext cx="4147016" cy="0"/>
            </a:xfrm>
            <a:prstGeom prst="straightConnector1">
              <a:avLst/>
            </a:prstGeom>
            <a:ln w="254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9381E16F-1EF7-E28B-5279-68D1DF73FDE7}"/>
                </a:ext>
              </a:extLst>
            </p:cNvPr>
            <p:cNvSpPr txBox="1"/>
            <p:nvPr/>
          </p:nvSpPr>
          <p:spPr>
            <a:xfrm>
              <a:off x="5159713" y="3161650"/>
              <a:ext cx="661698" cy="246221"/>
            </a:xfrm>
            <a:prstGeom prst="rect">
              <a:avLst/>
            </a:prstGeom>
            <a:solidFill>
              <a:schemeClr val="bg1"/>
            </a:solidFill>
          </p:spPr>
          <p:txBody>
            <a:bodyPr wrap="square" lIns="0" tIns="0" rIns="0" bIns="0" rtlCol="0">
              <a:spAutoFit/>
            </a:bodyPr>
            <a:lstStyle/>
            <a:p>
              <a:pPr algn="ctr"/>
              <a:r>
                <a:rPr lang="zh-CN" altLang="en-US" sz="1600" b="1" dirty="0"/>
                <a:t>确认</a:t>
              </a:r>
            </a:p>
          </p:txBody>
        </p:sp>
        <p:sp>
          <p:nvSpPr>
            <p:cNvPr id="14" name="文本框 13">
              <a:extLst>
                <a:ext uri="{FF2B5EF4-FFF2-40B4-BE49-F238E27FC236}">
                  <a16:creationId xmlns:a16="http://schemas.microsoft.com/office/drawing/2014/main" id="{4D578B46-0859-8CB1-52CA-E6840DA0EBB8}"/>
                </a:ext>
              </a:extLst>
            </p:cNvPr>
            <p:cNvSpPr txBox="1"/>
            <p:nvPr/>
          </p:nvSpPr>
          <p:spPr>
            <a:xfrm>
              <a:off x="318103" y="2821491"/>
              <a:ext cx="2474827" cy="646331"/>
            </a:xfrm>
            <a:prstGeom prst="rect">
              <a:avLst/>
            </a:prstGeom>
            <a:noFill/>
          </p:spPr>
          <p:txBody>
            <a:bodyPr wrap="square" rtlCol="0">
              <a:spAutoFit/>
            </a:bodyPr>
            <a:lstStyle/>
            <a:p>
              <a:r>
                <a:rPr lang="zh-CN" altLang="en-US" b="1" dirty="0"/>
                <a:t>第</a:t>
              </a:r>
              <a:r>
                <a:rPr lang="en-US" altLang="zh-CN" b="1" dirty="0"/>
                <a:t>1</a:t>
              </a:r>
              <a:r>
                <a:rPr lang="zh-CN" altLang="en-US" b="1" dirty="0"/>
                <a:t>个</a:t>
              </a:r>
              <a:r>
                <a:rPr lang="en-US" altLang="zh-CN" b="1" dirty="0"/>
                <a:t>RTT</a:t>
              </a:r>
            </a:p>
            <a:p>
              <a:r>
                <a:rPr lang="en-US" altLang="zh-CN" b="1" dirty="0"/>
                <a:t>swnd = min(2</a:t>
              </a:r>
              <a:r>
                <a:rPr lang="zh-CN" altLang="en-US" b="1" dirty="0"/>
                <a:t>，</a:t>
              </a:r>
              <a:r>
                <a:rPr lang="en-US" altLang="zh-CN" b="1" dirty="0"/>
                <a:t>63) = 2</a:t>
              </a:r>
              <a:endParaRPr lang="zh-CN" altLang="en-US" b="1" dirty="0"/>
            </a:p>
          </p:txBody>
        </p:sp>
        <p:sp>
          <p:nvSpPr>
            <p:cNvPr id="15" name="文本框 14">
              <a:extLst>
                <a:ext uri="{FF2B5EF4-FFF2-40B4-BE49-F238E27FC236}">
                  <a16:creationId xmlns:a16="http://schemas.microsoft.com/office/drawing/2014/main" id="{E1E3280C-2684-16F6-67A6-AED391C9BA61}"/>
                </a:ext>
              </a:extLst>
            </p:cNvPr>
            <p:cNvSpPr txBox="1"/>
            <p:nvPr/>
          </p:nvSpPr>
          <p:spPr>
            <a:xfrm>
              <a:off x="7819958" y="2924245"/>
              <a:ext cx="1233551" cy="369332"/>
            </a:xfrm>
            <a:prstGeom prst="rect">
              <a:avLst/>
            </a:prstGeom>
            <a:noFill/>
          </p:spPr>
          <p:txBody>
            <a:bodyPr wrap="square" rtlCol="0">
              <a:spAutoFit/>
            </a:bodyPr>
            <a:lstStyle/>
            <a:p>
              <a:r>
                <a:rPr lang="en-US" altLang="zh-CN" b="1" dirty="0"/>
                <a:t>rwnd = 63</a:t>
              </a:r>
              <a:endParaRPr lang="zh-CN" altLang="en-US" b="1" dirty="0"/>
            </a:p>
          </p:txBody>
        </p:sp>
        <p:sp>
          <p:nvSpPr>
            <p:cNvPr id="33" name="矩形 32">
              <a:extLst>
                <a:ext uri="{FF2B5EF4-FFF2-40B4-BE49-F238E27FC236}">
                  <a16:creationId xmlns:a16="http://schemas.microsoft.com/office/drawing/2014/main" id="{2DE50B0C-D127-2D84-344E-5F2C6F7D108C}"/>
                </a:ext>
              </a:extLst>
            </p:cNvPr>
            <p:cNvSpPr/>
            <p:nvPr/>
          </p:nvSpPr>
          <p:spPr>
            <a:xfrm>
              <a:off x="318104" y="3547931"/>
              <a:ext cx="8644313" cy="6757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箭头连接符 51">
              <a:extLst>
                <a:ext uri="{FF2B5EF4-FFF2-40B4-BE49-F238E27FC236}">
                  <a16:creationId xmlns:a16="http://schemas.microsoft.com/office/drawing/2014/main" id="{28194983-15DA-5CF9-FB5D-F5601EE8FBC4}"/>
                </a:ext>
              </a:extLst>
            </p:cNvPr>
            <p:cNvCxnSpPr/>
            <p:nvPr/>
          </p:nvCxnSpPr>
          <p:spPr>
            <a:xfrm>
              <a:off x="3441411" y="3749849"/>
              <a:ext cx="4147016"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9B2FD6BB-758B-7BB9-4D70-BE3B09DA2423}"/>
                </a:ext>
              </a:extLst>
            </p:cNvPr>
            <p:cNvSpPr txBox="1"/>
            <p:nvPr/>
          </p:nvSpPr>
          <p:spPr>
            <a:xfrm>
              <a:off x="4790992" y="3628340"/>
              <a:ext cx="1456384" cy="246221"/>
            </a:xfrm>
            <a:prstGeom prst="rect">
              <a:avLst/>
            </a:prstGeom>
            <a:solidFill>
              <a:schemeClr val="bg1"/>
            </a:solidFill>
          </p:spPr>
          <p:txBody>
            <a:bodyPr wrap="square" lIns="0" tIns="0" rIns="0" bIns="0" rtlCol="0">
              <a:spAutoFit/>
            </a:bodyPr>
            <a:lstStyle/>
            <a:p>
              <a:pPr algn="ctr"/>
              <a:r>
                <a:rPr lang="zh-CN" altLang="en-US" sz="1600" b="1" dirty="0"/>
                <a:t>第</a:t>
              </a:r>
              <a:r>
                <a:rPr lang="en-US" altLang="zh-CN" sz="1600" b="1" dirty="0"/>
                <a:t>2~3</a:t>
              </a:r>
              <a:r>
                <a:rPr lang="zh-CN" altLang="en-US" sz="1600" b="1" dirty="0"/>
                <a:t>个</a:t>
              </a:r>
              <a:r>
                <a:rPr lang="en-US" altLang="zh-CN" sz="1600" b="1" dirty="0"/>
                <a:t>TCP</a:t>
              </a:r>
              <a:r>
                <a:rPr lang="zh-CN" altLang="en-US" sz="1600" b="1" dirty="0"/>
                <a:t>段</a:t>
              </a:r>
            </a:p>
          </p:txBody>
        </p:sp>
        <p:cxnSp>
          <p:nvCxnSpPr>
            <p:cNvPr id="50" name="直接箭头连接符 49">
              <a:extLst>
                <a:ext uri="{FF2B5EF4-FFF2-40B4-BE49-F238E27FC236}">
                  <a16:creationId xmlns:a16="http://schemas.microsoft.com/office/drawing/2014/main" id="{D300521F-61D2-C4CD-66F1-538EA8FB3C8A}"/>
                </a:ext>
              </a:extLst>
            </p:cNvPr>
            <p:cNvCxnSpPr/>
            <p:nvPr/>
          </p:nvCxnSpPr>
          <p:spPr>
            <a:xfrm>
              <a:off x="3451247" y="4036217"/>
              <a:ext cx="4147016" cy="0"/>
            </a:xfrm>
            <a:prstGeom prst="straightConnector1">
              <a:avLst/>
            </a:prstGeom>
            <a:ln w="254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3A4571D4-5DD0-B534-DC4E-5AC0E33AF46B}"/>
                </a:ext>
              </a:extLst>
            </p:cNvPr>
            <p:cNvSpPr txBox="1"/>
            <p:nvPr/>
          </p:nvSpPr>
          <p:spPr>
            <a:xfrm>
              <a:off x="5159713" y="3901060"/>
              <a:ext cx="661698" cy="246221"/>
            </a:xfrm>
            <a:prstGeom prst="rect">
              <a:avLst/>
            </a:prstGeom>
            <a:solidFill>
              <a:schemeClr val="bg1"/>
            </a:solidFill>
          </p:spPr>
          <p:txBody>
            <a:bodyPr wrap="square" lIns="0" tIns="0" rIns="0" bIns="0" rtlCol="0">
              <a:spAutoFit/>
            </a:bodyPr>
            <a:lstStyle/>
            <a:p>
              <a:pPr algn="ctr"/>
              <a:r>
                <a:rPr lang="zh-CN" altLang="en-US" sz="1600" b="1" dirty="0"/>
                <a:t>确认</a:t>
              </a:r>
            </a:p>
          </p:txBody>
        </p:sp>
        <p:sp>
          <p:nvSpPr>
            <p:cNvPr id="48" name="文本框 47">
              <a:extLst>
                <a:ext uri="{FF2B5EF4-FFF2-40B4-BE49-F238E27FC236}">
                  <a16:creationId xmlns:a16="http://schemas.microsoft.com/office/drawing/2014/main" id="{ABB78F05-3FA9-68E1-D1D3-87B5988B15E7}"/>
                </a:ext>
              </a:extLst>
            </p:cNvPr>
            <p:cNvSpPr txBox="1"/>
            <p:nvPr/>
          </p:nvSpPr>
          <p:spPr>
            <a:xfrm>
              <a:off x="318103" y="3560901"/>
              <a:ext cx="2474827" cy="646331"/>
            </a:xfrm>
            <a:prstGeom prst="rect">
              <a:avLst/>
            </a:prstGeom>
            <a:noFill/>
          </p:spPr>
          <p:txBody>
            <a:bodyPr wrap="square" rtlCol="0">
              <a:spAutoFit/>
            </a:bodyPr>
            <a:lstStyle/>
            <a:p>
              <a:r>
                <a:rPr lang="zh-CN" altLang="en-US" b="1" dirty="0"/>
                <a:t>第</a:t>
              </a:r>
              <a:r>
                <a:rPr lang="en-US" altLang="zh-CN" b="1" dirty="0"/>
                <a:t>2</a:t>
              </a:r>
              <a:r>
                <a:rPr lang="zh-CN" altLang="en-US" b="1" dirty="0"/>
                <a:t>个</a:t>
              </a:r>
              <a:r>
                <a:rPr lang="en-US" altLang="zh-CN" b="1" dirty="0"/>
                <a:t>RTT</a:t>
              </a:r>
            </a:p>
            <a:p>
              <a:r>
                <a:rPr lang="en-US" altLang="zh-CN" b="1" dirty="0"/>
                <a:t>swnd = min(4</a:t>
              </a:r>
              <a:r>
                <a:rPr lang="zh-CN" altLang="en-US" b="1" dirty="0"/>
                <a:t>，</a:t>
              </a:r>
              <a:r>
                <a:rPr lang="en-US" altLang="zh-CN" b="1" dirty="0"/>
                <a:t>61) = 4</a:t>
              </a:r>
              <a:endParaRPr lang="zh-CN" altLang="en-US" b="1" dirty="0"/>
            </a:p>
          </p:txBody>
        </p:sp>
        <p:sp>
          <p:nvSpPr>
            <p:cNvPr id="49" name="文本框 48">
              <a:extLst>
                <a:ext uri="{FF2B5EF4-FFF2-40B4-BE49-F238E27FC236}">
                  <a16:creationId xmlns:a16="http://schemas.microsoft.com/office/drawing/2014/main" id="{7878288A-5D63-64FC-D139-1FD5073390F3}"/>
                </a:ext>
              </a:extLst>
            </p:cNvPr>
            <p:cNvSpPr txBox="1"/>
            <p:nvPr/>
          </p:nvSpPr>
          <p:spPr>
            <a:xfrm>
              <a:off x="7819958" y="3663655"/>
              <a:ext cx="1233551" cy="369332"/>
            </a:xfrm>
            <a:prstGeom prst="rect">
              <a:avLst/>
            </a:prstGeom>
            <a:noFill/>
          </p:spPr>
          <p:txBody>
            <a:bodyPr wrap="square" rtlCol="0">
              <a:spAutoFit/>
            </a:bodyPr>
            <a:lstStyle/>
            <a:p>
              <a:r>
                <a:rPr lang="en-US" altLang="zh-CN" b="1" dirty="0"/>
                <a:t>rwnd = 61</a:t>
              </a:r>
              <a:endParaRPr lang="zh-CN" altLang="en-US" b="1" dirty="0"/>
            </a:p>
          </p:txBody>
        </p:sp>
        <p:sp>
          <p:nvSpPr>
            <p:cNvPr id="87" name="矩形 86">
              <a:extLst>
                <a:ext uri="{FF2B5EF4-FFF2-40B4-BE49-F238E27FC236}">
                  <a16:creationId xmlns:a16="http://schemas.microsoft.com/office/drawing/2014/main" id="{532F0211-6AC2-0D3C-15FC-2D989F9DA2BA}"/>
                </a:ext>
              </a:extLst>
            </p:cNvPr>
            <p:cNvSpPr/>
            <p:nvPr/>
          </p:nvSpPr>
          <p:spPr>
            <a:xfrm>
              <a:off x="318104" y="4287341"/>
              <a:ext cx="8644313" cy="6757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4" name="直接箭头连接符 93">
              <a:extLst>
                <a:ext uri="{FF2B5EF4-FFF2-40B4-BE49-F238E27FC236}">
                  <a16:creationId xmlns:a16="http://schemas.microsoft.com/office/drawing/2014/main" id="{22522593-8547-1929-0609-422A42138399}"/>
                </a:ext>
              </a:extLst>
            </p:cNvPr>
            <p:cNvCxnSpPr/>
            <p:nvPr/>
          </p:nvCxnSpPr>
          <p:spPr>
            <a:xfrm>
              <a:off x="3441411" y="4489259"/>
              <a:ext cx="4147016"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5" name="文本框 94">
              <a:extLst>
                <a:ext uri="{FF2B5EF4-FFF2-40B4-BE49-F238E27FC236}">
                  <a16:creationId xmlns:a16="http://schemas.microsoft.com/office/drawing/2014/main" id="{10A14701-B47B-BE23-0E01-F97A43B7C6D7}"/>
                </a:ext>
              </a:extLst>
            </p:cNvPr>
            <p:cNvSpPr txBox="1"/>
            <p:nvPr/>
          </p:nvSpPr>
          <p:spPr>
            <a:xfrm>
              <a:off x="4796563" y="4354102"/>
              <a:ext cx="1456384" cy="246221"/>
            </a:xfrm>
            <a:prstGeom prst="rect">
              <a:avLst/>
            </a:prstGeom>
            <a:solidFill>
              <a:schemeClr val="bg1"/>
            </a:solidFill>
          </p:spPr>
          <p:txBody>
            <a:bodyPr wrap="square" lIns="0" tIns="0" rIns="0" bIns="0" rtlCol="0">
              <a:spAutoFit/>
            </a:bodyPr>
            <a:lstStyle/>
            <a:p>
              <a:pPr algn="ctr"/>
              <a:r>
                <a:rPr lang="zh-CN" altLang="en-US" sz="1600" b="1" dirty="0"/>
                <a:t>第</a:t>
              </a:r>
              <a:r>
                <a:rPr lang="en-US" altLang="zh-CN" sz="1600" b="1" dirty="0"/>
                <a:t>4~7</a:t>
              </a:r>
              <a:r>
                <a:rPr lang="zh-CN" altLang="en-US" sz="1600" b="1" dirty="0"/>
                <a:t>个</a:t>
              </a:r>
              <a:r>
                <a:rPr lang="en-US" altLang="zh-CN" sz="1600" b="1" dirty="0"/>
                <a:t>TCP</a:t>
              </a:r>
              <a:r>
                <a:rPr lang="zh-CN" altLang="en-US" sz="1600" b="1" dirty="0"/>
                <a:t>段</a:t>
              </a:r>
            </a:p>
          </p:txBody>
        </p:sp>
        <p:cxnSp>
          <p:nvCxnSpPr>
            <p:cNvPr id="92" name="直接箭头连接符 91">
              <a:extLst>
                <a:ext uri="{FF2B5EF4-FFF2-40B4-BE49-F238E27FC236}">
                  <a16:creationId xmlns:a16="http://schemas.microsoft.com/office/drawing/2014/main" id="{CF8F7C43-8AA8-8568-683C-22ED81101247}"/>
                </a:ext>
              </a:extLst>
            </p:cNvPr>
            <p:cNvCxnSpPr/>
            <p:nvPr/>
          </p:nvCxnSpPr>
          <p:spPr>
            <a:xfrm>
              <a:off x="3451247" y="4775627"/>
              <a:ext cx="4147016" cy="0"/>
            </a:xfrm>
            <a:prstGeom prst="straightConnector1">
              <a:avLst/>
            </a:prstGeom>
            <a:ln w="254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0C061B43-F3CE-243D-9556-571906C0DF3B}"/>
                </a:ext>
              </a:extLst>
            </p:cNvPr>
            <p:cNvSpPr txBox="1"/>
            <p:nvPr/>
          </p:nvSpPr>
          <p:spPr>
            <a:xfrm>
              <a:off x="5159713" y="4640470"/>
              <a:ext cx="661698" cy="246221"/>
            </a:xfrm>
            <a:prstGeom prst="rect">
              <a:avLst/>
            </a:prstGeom>
            <a:solidFill>
              <a:schemeClr val="bg1"/>
            </a:solidFill>
          </p:spPr>
          <p:txBody>
            <a:bodyPr wrap="square" lIns="0" tIns="0" rIns="0" bIns="0" rtlCol="0">
              <a:spAutoFit/>
            </a:bodyPr>
            <a:lstStyle/>
            <a:p>
              <a:pPr algn="ctr"/>
              <a:r>
                <a:rPr lang="zh-CN" altLang="en-US" sz="1600" b="1" dirty="0"/>
                <a:t>确认</a:t>
              </a:r>
            </a:p>
          </p:txBody>
        </p:sp>
        <p:sp>
          <p:nvSpPr>
            <p:cNvPr id="90" name="文本框 89">
              <a:extLst>
                <a:ext uri="{FF2B5EF4-FFF2-40B4-BE49-F238E27FC236}">
                  <a16:creationId xmlns:a16="http://schemas.microsoft.com/office/drawing/2014/main" id="{CAB2BC67-4DD6-BFA8-8011-965BC70710BD}"/>
                </a:ext>
              </a:extLst>
            </p:cNvPr>
            <p:cNvSpPr txBox="1"/>
            <p:nvPr/>
          </p:nvSpPr>
          <p:spPr>
            <a:xfrm>
              <a:off x="318103" y="4300311"/>
              <a:ext cx="2474827" cy="646331"/>
            </a:xfrm>
            <a:prstGeom prst="rect">
              <a:avLst/>
            </a:prstGeom>
            <a:noFill/>
          </p:spPr>
          <p:txBody>
            <a:bodyPr wrap="square" rtlCol="0">
              <a:spAutoFit/>
            </a:bodyPr>
            <a:lstStyle/>
            <a:p>
              <a:r>
                <a:rPr lang="zh-CN" altLang="en-US" b="1" dirty="0"/>
                <a:t>第</a:t>
              </a:r>
              <a:r>
                <a:rPr lang="en-US" altLang="zh-CN" b="1" dirty="0"/>
                <a:t>3</a:t>
              </a:r>
              <a:r>
                <a:rPr lang="zh-CN" altLang="en-US" b="1" dirty="0"/>
                <a:t>个</a:t>
              </a:r>
              <a:r>
                <a:rPr lang="en-US" altLang="zh-CN" b="1" dirty="0"/>
                <a:t>RTT</a:t>
              </a:r>
            </a:p>
            <a:p>
              <a:r>
                <a:rPr lang="en-US" altLang="zh-CN" b="1" dirty="0"/>
                <a:t>swnd = min(8</a:t>
              </a:r>
              <a:r>
                <a:rPr lang="zh-CN" altLang="en-US" b="1" dirty="0"/>
                <a:t>，</a:t>
              </a:r>
              <a:r>
                <a:rPr lang="en-US" altLang="zh-CN" b="1" dirty="0"/>
                <a:t>57) = 8</a:t>
              </a:r>
              <a:endParaRPr lang="zh-CN" altLang="en-US" b="1" dirty="0"/>
            </a:p>
          </p:txBody>
        </p:sp>
        <p:sp>
          <p:nvSpPr>
            <p:cNvPr id="91" name="文本框 90">
              <a:extLst>
                <a:ext uri="{FF2B5EF4-FFF2-40B4-BE49-F238E27FC236}">
                  <a16:creationId xmlns:a16="http://schemas.microsoft.com/office/drawing/2014/main" id="{A459403D-27B3-96CC-311D-679E13C74D7F}"/>
                </a:ext>
              </a:extLst>
            </p:cNvPr>
            <p:cNvSpPr txBox="1"/>
            <p:nvPr/>
          </p:nvSpPr>
          <p:spPr>
            <a:xfrm>
              <a:off x="7819958" y="4403065"/>
              <a:ext cx="1233551" cy="369332"/>
            </a:xfrm>
            <a:prstGeom prst="rect">
              <a:avLst/>
            </a:prstGeom>
            <a:noFill/>
          </p:spPr>
          <p:txBody>
            <a:bodyPr wrap="square" rtlCol="0">
              <a:spAutoFit/>
            </a:bodyPr>
            <a:lstStyle/>
            <a:p>
              <a:r>
                <a:rPr lang="en-US" altLang="zh-CN" b="1" dirty="0"/>
                <a:t>rwnd = 57</a:t>
              </a:r>
              <a:endParaRPr lang="zh-CN" altLang="en-US" b="1" dirty="0"/>
            </a:p>
          </p:txBody>
        </p:sp>
        <p:sp>
          <p:nvSpPr>
            <p:cNvPr id="97" name="矩形 96">
              <a:extLst>
                <a:ext uri="{FF2B5EF4-FFF2-40B4-BE49-F238E27FC236}">
                  <a16:creationId xmlns:a16="http://schemas.microsoft.com/office/drawing/2014/main" id="{E16C7D5C-F614-7F55-661D-2D67A52B2916}"/>
                </a:ext>
              </a:extLst>
            </p:cNvPr>
            <p:cNvSpPr/>
            <p:nvPr/>
          </p:nvSpPr>
          <p:spPr>
            <a:xfrm>
              <a:off x="318104" y="5026752"/>
              <a:ext cx="8644313" cy="6757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4" name="直接箭头连接符 103">
              <a:extLst>
                <a:ext uri="{FF2B5EF4-FFF2-40B4-BE49-F238E27FC236}">
                  <a16:creationId xmlns:a16="http://schemas.microsoft.com/office/drawing/2014/main" id="{81CC433F-4BD3-8DA3-8D19-7BA18FA8AB70}"/>
                </a:ext>
              </a:extLst>
            </p:cNvPr>
            <p:cNvCxnSpPr/>
            <p:nvPr/>
          </p:nvCxnSpPr>
          <p:spPr>
            <a:xfrm>
              <a:off x="3441411" y="5228670"/>
              <a:ext cx="4147016"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5" name="文本框 104">
              <a:extLst>
                <a:ext uri="{FF2B5EF4-FFF2-40B4-BE49-F238E27FC236}">
                  <a16:creationId xmlns:a16="http://schemas.microsoft.com/office/drawing/2014/main" id="{F2AA8889-D3E3-8F1D-D810-A316CE80D064}"/>
                </a:ext>
              </a:extLst>
            </p:cNvPr>
            <p:cNvSpPr txBox="1"/>
            <p:nvPr/>
          </p:nvSpPr>
          <p:spPr>
            <a:xfrm>
              <a:off x="4733286" y="5100337"/>
              <a:ext cx="1582937" cy="246221"/>
            </a:xfrm>
            <a:prstGeom prst="rect">
              <a:avLst/>
            </a:prstGeom>
            <a:solidFill>
              <a:schemeClr val="bg1"/>
            </a:solidFill>
          </p:spPr>
          <p:txBody>
            <a:bodyPr wrap="square" lIns="0" tIns="0" rIns="0" bIns="0" rtlCol="0">
              <a:spAutoFit/>
            </a:bodyPr>
            <a:lstStyle/>
            <a:p>
              <a:pPr algn="ctr"/>
              <a:r>
                <a:rPr lang="zh-CN" altLang="en-US" sz="1600" b="1" dirty="0"/>
                <a:t>第</a:t>
              </a:r>
              <a:r>
                <a:rPr lang="en-US" altLang="zh-CN" sz="1600" b="1" dirty="0"/>
                <a:t>8~15</a:t>
              </a:r>
              <a:r>
                <a:rPr lang="zh-CN" altLang="en-US" sz="1600" b="1" dirty="0"/>
                <a:t>个</a:t>
              </a:r>
              <a:r>
                <a:rPr lang="en-US" altLang="zh-CN" sz="1600" b="1" dirty="0"/>
                <a:t>TCP</a:t>
              </a:r>
              <a:r>
                <a:rPr lang="zh-CN" altLang="en-US" sz="1600" b="1" dirty="0"/>
                <a:t>段</a:t>
              </a:r>
            </a:p>
          </p:txBody>
        </p:sp>
        <p:cxnSp>
          <p:nvCxnSpPr>
            <p:cNvPr id="102" name="直接箭头连接符 101">
              <a:extLst>
                <a:ext uri="{FF2B5EF4-FFF2-40B4-BE49-F238E27FC236}">
                  <a16:creationId xmlns:a16="http://schemas.microsoft.com/office/drawing/2014/main" id="{2F20F836-F528-3A3F-B0D2-7D3D8DC542E3}"/>
                </a:ext>
              </a:extLst>
            </p:cNvPr>
            <p:cNvCxnSpPr/>
            <p:nvPr/>
          </p:nvCxnSpPr>
          <p:spPr>
            <a:xfrm>
              <a:off x="3451247" y="5515038"/>
              <a:ext cx="4147016" cy="0"/>
            </a:xfrm>
            <a:prstGeom prst="straightConnector1">
              <a:avLst/>
            </a:prstGeom>
            <a:ln w="254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03" name="文本框 102">
              <a:extLst>
                <a:ext uri="{FF2B5EF4-FFF2-40B4-BE49-F238E27FC236}">
                  <a16:creationId xmlns:a16="http://schemas.microsoft.com/office/drawing/2014/main" id="{8F9EC996-27C1-8809-5E57-BB00EA445C05}"/>
                </a:ext>
              </a:extLst>
            </p:cNvPr>
            <p:cNvSpPr txBox="1"/>
            <p:nvPr/>
          </p:nvSpPr>
          <p:spPr>
            <a:xfrm>
              <a:off x="5159713" y="5386705"/>
              <a:ext cx="661698" cy="246221"/>
            </a:xfrm>
            <a:prstGeom prst="rect">
              <a:avLst/>
            </a:prstGeom>
            <a:solidFill>
              <a:schemeClr val="bg1"/>
            </a:solidFill>
          </p:spPr>
          <p:txBody>
            <a:bodyPr wrap="square" lIns="0" tIns="0" rIns="0" bIns="0" rtlCol="0">
              <a:spAutoFit/>
            </a:bodyPr>
            <a:lstStyle/>
            <a:p>
              <a:pPr algn="ctr"/>
              <a:r>
                <a:rPr lang="zh-CN" altLang="en-US" sz="1600" b="1" dirty="0"/>
                <a:t>确认</a:t>
              </a:r>
            </a:p>
          </p:txBody>
        </p:sp>
        <p:sp>
          <p:nvSpPr>
            <p:cNvPr id="100" name="文本框 99">
              <a:extLst>
                <a:ext uri="{FF2B5EF4-FFF2-40B4-BE49-F238E27FC236}">
                  <a16:creationId xmlns:a16="http://schemas.microsoft.com/office/drawing/2014/main" id="{56C7A4DE-7661-A0B9-41E8-00A98C5E4D90}"/>
                </a:ext>
              </a:extLst>
            </p:cNvPr>
            <p:cNvSpPr txBox="1"/>
            <p:nvPr/>
          </p:nvSpPr>
          <p:spPr>
            <a:xfrm>
              <a:off x="318103" y="5039722"/>
              <a:ext cx="2474827" cy="646331"/>
            </a:xfrm>
            <a:prstGeom prst="rect">
              <a:avLst/>
            </a:prstGeom>
            <a:noFill/>
          </p:spPr>
          <p:txBody>
            <a:bodyPr wrap="square" rtlCol="0">
              <a:spAutoFit/>
            </a:bodyPr>
            <a:lstStyle/>
            <a:p>
              <a:r>
                <a:rPr lang="zh-CN" altLang="en-US" b="1" dirty="0"/>
                <a:t>第</a:t>
              </a:r>
              <a:r>
                <a:rPr lang="en-US" altLang="zh-CN" b="1" dirty="0"/>
                <a:t>4</a:t>
              </a:r>
              <a:r>
                <a:rPr lang="zh-CN" altLang="en-US" b="1" dirty="0"/>
                <a:t>个</a:t>
              </a:r>
              <a:r>
                <a:rPr lang="en-US" altLang="zh-CN" b="1" dirty="0"/>
                <a:t>RTT</a:t>
              </a:r>
            </a:p>
            <a:p>
              <a:r>
                <a:rPr lang="en-US" altLang="zh-CN" b="1" dirty="0"/>
                <a:t>swnd = min(16</a:t>
              </a:r>
              <a:r>
                <a:rPr lang="zh-CN" altLang="en-US" b="1" dirty="0"/>
                <a:t>，</a:t>
              </a:r>
              <a:r>
                <a:rPr lang="en-US" altLang="zh-CN" b="1" dirty="0"/>
                <a:t>49) =16</a:t>
              </a:r>
              <a:endParaRPr lang="zh-CN" altLang="en-US" b="1" dirty="0"/>
            </a:p>
          </p:txBody>
        </p:sp>
        <p:sp>
          <p:nvSpPr>
            <p:cNvPr id="101" name="文本框 100">
              <a:extLst>
                <a:ext uri="{FF2B5EF4-FFF2-40B4-BE49-F238E27FC236}">
                  <a16:creationId xmlns:a16="http://schemas.microsoft.com/office/drawing/2014/main" id="{5C148C75-B27C-E383-CD96-6816C9828A0D}"/>
                </a:ext>
              </a:extLst>
            </p:cNvPr>
            <p:cNvSpPr txBox="1"/>
            <p:nvPr/>
          </p:nvSpPr>
          <p:spPr>
            <a:xfrm>
              <a:off x="7819958" y="5142476"/>
              <a:ext cx="1233551" cy="369332"/>
            </a:xfrm>
            <a:prstGeom prst="rect">
              <a:avLst/>
            </a:prstGeom>
            <a:noFill/>
          </p:spPr>
          <p:txBody>
            <a:bodyPr wrap="square" rtlCol="0">
              <a:spAutoFit/>
            </a:bodyPr>
            <a:lstStyle/>
            <a:p>
              <a:r>
                <a:rPr lang="en-US" altLang="zh-CN" b="1" dirty="0"/>
                <a:t>rwnd = 49</a:t>
              </a:r>
              <a:endParaRPr lang="zh-CN" altLang="en-US" b="1" dirty="0"/>
            </a:p>
          </p:txBody>
        </p:sp>
        <p:sp>
          <p:nvSpPr>
            <p:cNvPr id="107" name="矩形 106">
              <a:extLst>
                <a:ext uri="{FF2B5EF4-FFF2-40B4-BE49-F238E27FC236}">
                  <a16:creationId xmlns:a16="http://schemas.microsoft.com/office/drawing/2014/main" id="{9A6E6484-DD78-28B4-774A-EA3B66646953}"/>
                </a:ext>
              </a:extLst>
            </p:cNvPr>
            <p:cNvSpPr/>
            <p:nvPr/>
          </p:nvSpPr>
          <p:spPr>
            <a:xfrm>
              <a:off x="318104" y="5766163"/>
              <a:ext cx="8644313" cy="6757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箭头连接符 113">
              <a:extLst>
                <a:ext uri="{FF2B5EF4-FFF2-40B4-BE49-F238E27FC236}">
                  <a16:creationId xmlns:a16="http://schemas.microsoft.com/office/drawing/2014/main" id="{4A071E16-CD55-2E95-5619-5FF5182DB85A}"/>
                </a:ext>
              </a:extLst>
            </p:cNvPr>
            <p:cNvCxnSpPr/>
            <p:nvPr/>
          </p:nvCxnSpPr>
          <p:spPr>
            <a:xfrm>
              <a:off x="3441411" y="5968081"/>
              <a:ext cx="4147016"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15" name="文本框 114">
              <a:extLst>
                <a:ext uri="{FF2B5EF4-FFF2-40B4-BE49-F238E27FC236}">
                  <a16:creationId xmlns:a16="http://schemas.microsoft.com/office/drawing/2014/main" id="{B4F9285E-2CEC-3797-A37F-33D64A30B30F}"/>
                </a:ext>
              </a:extLst>
            </p:cNvPr>
            <p:cNvSpPr txBox="1"/>
            <p:nvPr/>
          </p:nvSpPr>
          <p:spPr>
            <a:xfrm>
              <a:off x="4699499" y="5842583"/>
              <a:ext cx="1650509" cy="246221"/>
            </a:xfrm>
            <a:prstGeom prst="rect">
              <a:avLst/>
            </a:prstGeom>
            <a:solidFill>
              <a:schemeClr val="bg1"/>
            </a:solidFill>
          </p:spPr>
          <p:txBody>
            <a:bodyPr wrap="square" lIns="0" tIns="0" rIns="0" bIns="0" rtlCol="0">
              <a:spAutoFit/>
            </a:bodyPr>
            <a:lstStyle/>
            <a:p>
              <a:pPr algn="ctr"/>
              <a:r>
                <a:rPr lang="zh-CN" altLang="en-US" sz="1600" b="1" dirty="0"/>
                <a:t>第</a:t>
              </a:r>
              <a:r>
                <a:rPr lang="en-US" altLang="zh-CN" sz="1600" b="1" dirty="0"/>
                <a:t>16~31</a:t>
              </a:r>
              <a:r>
                <a:rPr lang="zh-CN" altLang="en-US" sz="1600" b="1" dirty="0"/>
                <a:t>个</a:t>
              </a:r>
              <a:r>
                <a:rPr lang="en-US" altLang="zh-CN" sz="1600" b="1" dirty="0"/>
                <a:t>TCP</a:t>
              </a:r>
              <a:r>
                <a:rPr lang="zh-CN" altLang="en-US" sz="1600" b="1" dirty="0"/>
                <a:t>段</a:t>
              </a:r>
            </a:p>
          </p:txBody>
        </p:sp>
        <p:cxnSp>
          <p:nvCxnSpPr>
            <p:cNvPr id="112" name="直接箭头连接符 111">
              <a:extLst>
                <a:ext uri="{FF2B5EF4-FFF2-40B4-BE49-F238E27FC236}">
                  <a16:creationId xmlns:a16="http://schemas.microsoft.com/office/drawing/2014/main" id="{3561A779-D538-CA9B-6F8C-2744B40CC23C}"/>
                </a:ext>
              </a:extLst>
            </p:cNvPr>
            <p:cNvCxnSpPr/>
            <p:nvPr/>
          </p:nvCxnSpPr>
          <p:spPr>
            <a:xfrm>
              <a:off x="3451247" y="6254449"/>
              <a:ext cx="4147016" cy="0"/>
            </a:xfrm>
            <a:prstGeom prst="straightConnector1">
              <a:avLst/>
            </a:prstGeom>
            <a:ln w="254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13" name="文本框 112">
              <a:extLst>
                <a:ext uri="{FF2B5EF4-FFF2-40B4-BE49-F238E27FC236}">
                  <a16:creationId xmlns:a16="http://schemas.microsoft.com/office/drawing/2014/main" id="{5B24AD6C-F16F-9376-028D-F98A393E75E0}"/>
                </a:ext>
              </a:extLst>
            </p:cNvPr>
            <p:cNvSpPr txBox="1"/>
            <p:nvPr/>
          </p:nvSpPr>
          <p:spPr>
            <a:xfrm>
              <a:off x="5159713" y="6126116"/>
              <a:ext cx="661698" cy="246221"/>
            </a:xfrm>
            <a:prstGeom prst="rect">
              <a:avLst/>
            </a:prstGeom>
            <a:solidFill>
              <a:schemeClr val="bg1"/>
            </a:solidFill>
          </p:spPr>
          <p:txBody>
            <a:bodyPr wrap="square" lIns="0" tIns="0" rIns="0" bIns="0" rtlCol="0">
              <a:spAutoFit/>
            </a:bodyPr>
            <a:lstStyle/>
            <a:p>
              <a:pPr algn="ctr"/>
              <a:r>
                <a:rPr lang="zh-CN" altLang="en-US" sz="1600" b="1" dirty="0"/>
                <a:t>确认</a:t>
              </a:r>
            </a:p>
          </p:txBody>
        </p:sp>
        <p:sp>
          <p:nvSpPr>
            <p:cNvPr id="110" name="文本框 109">
              <a:extLst>
                <a:ext uri="{FF2B5EF4-FFF2-40B4-BE49-F238E27FC236}">
                  <a16:creationId xmlns:a16="http://schemas.microsoft.com/office/drawing/2014/main" id="{9781394C-B78F-EBDC-64DF-FB24663844F9}"/>
                </a:ext>
              </a:extLst>
            </p:cNvPr>
            <p:cNvSpPr txBox="1"/>
            <p:nvPr/>
          </p:nvSpPr>
          <p:spPr>
            <a:xfrm>
              <a:off x="318103" y="5779133"/>
              <a:ext cx="2474827" cy="646331"/>
            </a:xfrm>
            <a:prstGeom prst="rect">
              <a:avLst/>
            </a:prstGeom>
            <a:noFill/>
          </p:spPr>
          <p:txBody>
            <a:bodyPr wrap="square" rtlCol="0">
              <a:spAutoFit/>
            </a:bodyPr>
            <a:lstStyle/>
            <a:p>
              <a:r>
                <a:rPr lang="zh-CN" altLang="en-US" b="1" dirty="0"/>
                <a:t>第</a:t>
              </a:r>
              <a:r>
                <a:rPr lang="en-US" altLang="zh-CN" b="1" dirty="0"/>
                <a:t>5</a:t>
              </a:r>
              <a:r>
                <a:rPr lang="zh-CN" altLang="en-US" b="1" dirty="0"/>
                <a:t>个</a:t>
              </a:r>
              <a:r>
                <a:rPr lang="en-US" altLang="zh-CN" b="1" dirty="0"/>
                <a:t>RTT</a:t>
              </a:r>
            </a:p>
            <a:p>
              <a:r>
                <a:rPr lang="en-US" altLang="zh-CN" b="1" dirty="0"/>
                <a:t>swnd = min(32</a:t>
              </a:r>
              <a:r>
                <a:rPr lang="zh-CN" altLang="en-US" b="1" dirty="0"/>
                <a:t>，</a:t>
              </a:r>
              <a:r>
                <a:rPr lang="en-US" altLang="zh-CN" b="1" dirty="0"/>
                <a:t>33) = 32</a:t>
              </a:r>
              <a:endParaRPr lang="zh-CN" altLang="en-US" b="1" dirty="0"/>
            </a:p>
          </p:txBody>
        </p:sp>
        <p:sp>
          <p:nvSpPr>
            <p:cNvPr id="111" name="文本框 110">
              <a:extLst>
                <a:ext uri="{FF2B5EF4-FFF2-40B4-BE49-F238E27FC236}">
                  <a16:creationId xmlns:a16="http://schemas.microsoft.com/office/drawing/2014/main" id="{B380A68B-E441-4DCE-6FDA-3FFF19C94707}"/>
                </a:ext>
              </a:extLst>
            </p:cNvPr>
            <p:cNvSpPr txBox="1"/>
            <p:nvPr/>
          </p:nvSpPr>
          <p:spPr>
            <a:xfrm>
              <a:off x="7819958" y="5881887"/>
              <a:ext cx="1233551" cy="369332"/>
            </a:xfrm>
            <a:prstGeom prst="rect">
              <a:avLst/>
            </a:prstGeom>
            <a:noFill/>
          </p:spPr>
          <p:txBody>
            <a:bodyPr wrap="square" rtlCol="0">
              <a:spAutoFit/>
            </a:bodyPr>
            <a:lstStyle/>
            <a:p>
              <a:r>
                <a:rPr lang="en-US" altLang="zh-CN" b="1" dirty="0"/>
                <a:t>rwnd = 33</a:t>
              </a:r>
              <a:endParaRPr lang="zh-CN" altLang="en-US" b="1" dirty="0"/>
            </a:p>
          </p:txBody>
        </p:sp>
        <p:grpSp>
          <p:nvGrpSpPr>
            <p:cNvPr id="43" name="组合 42">
              <a:extLst>
                <a:ext uri="{FF2B5EF4-FFF2-40B4-BE49-F238E27FC236}">
                  <a16:creationId xmlns:a16="http://schemas.microsoft.com/office/drawing/2014/main" id="{8209D4A8-3CD4-40A2-D995-DF22797AE67A}"/>
                </a:ext>
              </a:extLst>
            </p:cNvPr>
            <p:cNvGrpSpPr/>
            <p:nvPr/>
          </p:nvGrpSpPr>
          <p:grpSpPr>
            <a:xfrm>
              <a:off x="2541467" y="2174984"/>
              <a:ext cx="5671289" cy="582538"/>
              <a:chOff x="5116053" y="2758645"/>
              <a:chExt cx="5671289" cy="582538"/>
            </a:xfrm>
          </p:grpSpPr>
          <p:grpSp>
            <p:nvGrpSpPr>
              <p:cNvPr id="21" name="组合 20">
                <a:extLst>
                  <a:ext uri="{FF2B5EF4-FFF2-40B4-BE49-F238E27FC236}">
                    <a16:creationId xmlns:a16="http://schemas.microsoft.com/office/drawing/2014/main" id="{DE26E579-3E7D-67C7-335A-E439D6621747}"/>
                  </a:ext>
                </a:extLst>
              </p:cNvPr>
              <p:cNvGrpSpPr/>
              <p:nvPr/>
            </p:nvGrpSpPr>
            <p:grpSpPr>
              <a:xfrm>
                <a:off x="5116053" y="2758645"/>
                <a:ext cx="5671289" cy="582538"/>
                <a:chOff x="3940832" y="1440684"/>
                <a:chExt cx="5671289" cy="582538"/>
              </a:xfrm>
            </p:grpSpPr>
            <p:pic>
              <p:nvPicPr>
                <p:cNvPr id="22" name="图形 21">
                  <a:extLst>
                    <a:ext uri="{FF2B5EF4-FFF2-40B4-BE49-F238E27FC236}">
                      <a16:creationId xmlns:a16="http://schemas.microsoft.com/office/drawing/2014/main" id="{695CAC1C-AA48-FB36-FAA3-50CE02686A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50544" y="1461788"/>
                  <a:ext cx="580465" cy="561434"/>
                </a:xfrm>
                <a:prstGeom prst="rect">
                  <a:avLst/>
                </a:prstGeom>
              </p:spPr>
            </p:pic>
            <p:sp>
              <p:nvSpPr>
                <p:cNvPr id="23" name="文本框 22">
                  <a:extLst>
                    <a:ext uri="{FF2B5EF4-FFF2-40B4-BE49-F238E27FC236}">
                      <a16:creationId xmlns:a16="http://schemas.microsoft.com/office/drawing/2014/main" id="{1A82C0BA-6DF7-5B95-1273-756AF9341103}"/>
                    </a:ext>
                  </a:extLst>
                </p:cNvPr>
                <p:cNvSpPr txBox="1"/>
                <p:nvPr/>
              </p:nvSpPr>
              <p:spPr>
                <a:xfrm>
                  <a:off x="3940832" y="1440684"/>
                  <a:ext cx="1423556" cy="369332"/>
                </a:xfrm>
                <a:prstGeom prst="rect">
                  <a:avLst/>
                </a:prstGeom>
                <a:noFill/>
              </p:spPr>
              <p:txBody>
                <a:bodyPr wrap="square" rtlCol="0">
                  <a:spAutoFit/>
                </a:bodyPr>
                <a:lstStyle/>
                <a:p>
                  <a:pPr algn="ctr"/>
                  <a:r>
                    <a:rPr lang="zh-CN" altLang="en-US" b="1" dirty="0">
                      <a:latin typeface="+mn-ea"/>
                    </a:rPr>
                    <a:t>甲</a:t>
                  </a:r>
                </a:p>
              </p:txBody>
            </p:sp>
            <p:pic>
              <p:nvPicPr>
                <p:cNvPr id="24" name="图形 23">
                  <a:extLst>
                    <a:ext uri="{FF2B5EF4-FFF2-40B4-BE49-F238E27FC236}">
                      <a16:creationId xmlns:a16="http://schemas.microsoft.com/office/drawing/2014/main" id="{A7E32CD6-3D46-2F48-4F34-9DC06763A0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80581" y="1461788"/>
                  <a:ext cx="580465" cy="561434"/>
                </a:xfrm>
                <a:prstGeom prst="rect">
                  <a:avLst/>
                </a:prstGeom>
              </p:spPr>
            </p:pic>
            <p:sp>
              <p:nvSpPr>
                <p:cNvPr id="25" name="文本框 24">
                  <a:extLst>
                    <a:ext uri="{FF2B5EF4-FFF2-40B4-BE49-F238E27FC236}">
                      <a16:creationId xmlns:a16="http://schemas.microsoft.com/office/drawing/2014/main" id="{F66337B2-6F0A-C95C-FA35-1842A89F5CBD}"/>
                    </a:ext>
                  </a:extLst>
                </p:cNvPr>
                <p:cNvSpPr txBox="1"/>
                <p:nvPr/>
              </p:nvSpPr>
              <p:spPr>
                <a:xfrm>
                  <a:off x="9174665" y="1440684"/>
                  <a:ext cx="437456" cy="369332"/>
                </a:xfrm>
                <a:prstGeom prst="rect">
                  <a:avLst/>
                </a:prstGeom>
                <a:noFill/>
              </p:spPr>
              <p:txBody>
                <a:bodyPr wrap="square" rtlCol="0">
                  <a:spAutoFit/>
                </a:bodyPr>
                <a:lstStyle/>
                <a:p>
                  <a:r>
                    <a:rPr lang="zh-CN" altLang="en-US" b="1" dirty="0">
                      <a:latin typeface="+mn-ea"/>
                    </a:rPr>
                    <a:t>乙</a:t>
                  </a:r>
                </a:p>
              </p:txBody>
            </p:sp>
          </p:grpSp>
          <p:grpSp>
            <p:nvGrpSpPr>
              <p:cNvPr id="26" name="组合 25">
                <a:extLst>
                  <a:ext uri="{FF2B5EF4-FFF2-40B4-BE49-F238E27FC236}">
                    <a16:creationId xmlns:a16="http://schemas.microsoft.com/office/drawing/2014/main" id="{7B1FCA95-15DE-D20A-74F2-6362D14BB522}"/>
                  </a:ext>
                </a:extLst>
              </p:cNvPr>
              <p:cNvGrpSpPr/>
              <p:nvPr/>
            </p:nvGrpSpPr>
            <p:grpSpPr>
              <a:xfrm>
                <a:off x="6342880" y="2836703"/>
                <a:ext cx="3512922" cy="447400"/>
                <a:chOff x="7631847" y="1355733"/>
                <a:chExt cx="2569940" cy="447400"/>
              </a:xfrm>
            </p:grpSpPr>
            <p:sp>
              <p:nvSpPr>
                <p:cNvPr id="27" name="圆柱体 26">
                  <a:extLst>
                    <a:ext uri="{FF2B5EF4-FFF2-40B4-BE49-F238E27FC236}">
                      <a16:creationId xmlns:a16="http://schemas.microsoft.com/office/drawing/2014/main" id="{D934EAE3-9297-F39E-99A4-23F2A208E3D4}"/>
                    </a:ext>
                  </a:extLst>
                </p:cNvPr>
                <p:cNvSpPr/>
                <p:nvPr/>
              </p:nvSpPr>
              <p:spPr>
                <a:xfrm rot="16200000">
                  <a:off x="8693117" y="294463"/>
                  <a:ext cx="447400" cy="256994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8C5A705A-2B07-94A4-E81C-AB726629E7D6}"/>
                    </a:ext>
                  </a:extLst>
                </p:cNvPr>
                <p:cNvSpPr txBox="1"/>
                <p:nvPr/>
              </p:nvSpPr>
              <p:spPr>
                <a:xfrm>
                  <a:off x="8336064" y="1394766"/>
                  <a:ext cx="1161506" cy="369332"/>
                </a:xfrm>
                <a:prstGeom prst="rect">
                  <a:avLst/>
                </a:prstGeom>
                <a:noFill/>
              </p:spPr>
              <p:txBody>
                <a:bodyPr wrap="square" rtlCol="0">
                  <a:spAutoFit/>
                </a:bodyPr>
                <a:lstStyle/>
                <a:p>
                  <a:pPr algn="ctr"/>
                  <a:r>
                    <a:rPr lang="en-US" altLang="zh-CN" b="1" dirty="0">
                      <a:solidFill>
                        <a:schemeClr val="bg1"/>
                      </a:solidFill>
                    </a:rPr>
                    <a:t>TCP</a:t>
                  </a:r>
                  <a:r>
                    <a:rPr lang="zh-CN" altLang="en-US" b="1" dirty="0">
                      <a:solidFill>
                        <a:schemeClr val="bg1"/>
                      </a:solidFill>
                    </a:rPr>
                    <a:t>连接</a:t>
                  </a:r>
                </a:p>
              </p:txBody>
            </p:sp>
          </p:grpSp>
        </p:grpSp>
        <p:cxnSp>
          <p:nvCxnSpPr>
            <p:cNvPr id="30" name="直接连接符 29">
              <a:extLst>
                <a:ext uri="{FF2B5EF4-FFF2-40B4-BE49-F238E27FC236}">
                  <a16:creationId xmlns:a16="http://schemas.microsoft.com/office/drawing/2014/main" id="{A463794C-18E6-5D01-1778-797DA23062A4}"/>
                </a:ext>
              </a:extLst>
            </p:cNvPr>
            <p:cNvCxnSpPr>
              <a:cxnSpLocks/>
            </p:cNvCxnSpPr>
            <p:nvPr/>
          </p:nvCxnSpPr>
          <p:spPr>
            <a:xfrm>
              <a:off x="3441412" y="2757522"/>
              <a:ext cx="0" cy="373325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36CC1E12-A8F5-EA21-2592-3ECFAE3FB152}"/>
                </a:ext>
              </a:extLst>
            </p:cNvPr>
            <p:cNvCxnSpPr>
              <a:cxnSpLocks/>
            </p:cNvCxnSpPr>
            <p:nvPr/>
          </p:nvCxnSpPr>
          <p:spPr>
            <a:xfrm>
              <a:off x="7594406" y="2757522"/>
              <a:ext cx="0" cy="373325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A1C8E51D-8926-B82F-A189-5850A2C62D2D}"/>
                </a:ext>
              </a:extLst>
            </p:cNvPr>
            <p:cNvSpPr txBox="1"/>
            <p:nvPr/>
          </p:nvSpPr>
          <p:spPr>
            <a:xfrm>
              <a:off x="7819958" y="2474466"/>
              <a:ext cx="1233551" cy="369332"/>
            </a:xfrm>
            <a:prstGeom prst="rect">
              <a:avLst/>
            </a:prstGeom>
            <a:noFill/>
          </p:spPr>
          <p:txBody>
            <a:bodyPr wrap="square" rtlCol="0">
              <a:spAutoFit/>
            </a:bodyPr>
            <a:lstStyle/>
            <a:p>
              <a:r>
                <a:rPr lang="en-US" altLang="zh-CN" b="1" dirty="0"/>
                <a:t>rwnd = 64</a:t>
              </a:r>
              <a:endParaRPr lang="zh-CN" altLang="en-US" b="1" dirty="0"/>
            </a:p>
          </p:txBody>
        </p:sp>
        <p:sp>
          <p:nvSpPr>
            <p:cNvPr id="41" name="文本框 40">
              <a:extLst>
                <a:ext uri="{FF2B5EF4-FFF2-40B4-BE49-F238E27FC236}">
                  <a16:creationId xmlns:a16="http://schemas.microsoft.com/office/drawing/2014/main" id="{F22936E9-8FD2-3F77-2F3D-C4537DEB230B}"/>
                </a:ext>
              </a:extLst>
            </p:cNvPr>
            <p:cNvSpPr txBox="1"/>
            <p:nvPr/>
          </p:nvSpPr>
          <p:spPr>
            <a:xfrm>
              <a:off x="204818" y="2240681"/>
              <a:ext cx="2588115" cy="369332"/>
            </a:xfrm>
            <a:prstGeom prst="rect">
              <a:avLst/>
            </a:prstGeom>
            <a:noFill/>
          </p:spPr>
          <p:txBody>
            <a:bodyPr wrap="square" rtlCol="0">
              <a:spAutoFit/>
            </a:bodyPr>
            <a:lstStyle/>
            <a:p>
              <a:r>
                <a:rPr lang="en-US" altLang="zh-CN" b="1" dirty="0"/>
                <a:t>swnd = min(cwnd</a:t>
              </a:r>
              <a:r>
                <a:rPr lang="zh-CN" altLang="en-US" b="1" dirty="0"/>
                <a:t>，</a:t>
              </a:r>
              <a:r>
                <a:rPr lang="en-US" altLang="zh-CN" b="1" dirty="0"/>
                <a:t>rwnd ) </a:t>
              </a:r>
              <a:endParaRPr lang="zh-CN" altLang="en-US" b="1" dirty="0"/>
            </a:p>
          </p:txBody>
        </p:sp>
        <p:sp>
          <p:nvSpPr>
            <p:cNvPr id="13" name="文本框 12">
              <a:extLst>
                <a:ext uri="{FF2B5EF4-FFF2-40B4-BE49-F238E27FC236}">
                  <a16:creationId xmlns:a16="http://schemas.microsoft.com/office/drawing/2014/main" id="{2450C66F-CAD8-EEFC-BEBB-B1CBC84B685B}"/>
                </a:ext>
              </a:extLst>
            </p:cNvPr>
            <p:cNvSpPr txBox="1"/>
            <p:nvPr/>
          </p:nvSpPr>
          <p:spPr>
            <a:xfrm>
              <a:off x="204818" y="2474466"/>
              <a:ext cx="2588115" cy="369332"/>
            </a:xfrm>
            <a:prstGeom prst="rect">
              <a:avLst/>
            </a:prstGeom>
            <a:noFill/>
          </p:spPr>
          <p:txBody>
            <a:bodyPr wrap="square" rtlCol="0">
              <a:spAutoFit/>
            </a:bodyPr>
            <a:lstStyle/>
            <a:p>
              <a:r>
                <a:rPr lang="en-US" altLang="zh-CN" b="1" dirty="0"/>
                <a:t>swnd = min(1</a:t>
              </a:r>
              <a:r>
                <a:rPr lang="zh-CN" altLang="en-US" b="1" dirty="0"/>
                <a:t>，</a:t>
              </a:r>
              <a:r>
                <a:rPr lang="en-US" altLang="zh-CN" b="1" dirty="0"/>
                <a:t>64 ) = 1 </a:t>
              </a:r>
              <a:endParaRPr lang="zh-CN" altLang="en-US" b="1" dirty="0"/>
            </a:p>
          </p:txBody>
        </p:sp>
      </p:grpSp>
    </p:spTree>
    <p:custDataLst>
      <p:tags r:id="rId1"/>
    </p:custDataLst>
    <p:extLst>
      <p:ext uri="{BB962C8B-B14F-4D97-AF65-F5344CB8AC3E}">
        <p14:creationId xmlns:p14="http://schemas.microsoft.com/office/powerpoint/2010/main" val="193707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800" decel="100000"/>
                                        <p:tgtEl>
                                          <p:spTgt spid="18"/>
                                        </p:tgtEl>
                                      </p:cBhvr>
                                    </p:animEffect>
                                    <p:anim calcmode="lin" valueType="num">
                                      <p:cBhvr>
                                        <p:cTn id="8" dur="800" decel="100000" fill="hold"/>
                                        <p:tgtEl>
                                          <p:spTgt spid="18"/>
                                        </p:tgtEl>
                                        <p:attrNameLst>
                                          <p:attrName>style.rotation</p:attrName>
                                        </p:attrNameLst>
                                      </p:cBhvr>
                                      <p:tavLst>
                                        <p:tav tm="0">
                                          <p:val>
                                            <p:fltVal val="-90"/>
                                          </p:val>
                                        </p:tav>
                                        <p:tav tm="100000">
                                          <p:val>
                                            <p:fltVal val="0"/>
                                          </p:val>
                                        </p:tav>
                                      </p:tavLst>
                                    </p:anim>
                                    <p:anim calcmode="lin" valueType="num">
                                      <p:cBhvr>
                                        <p:cTn id="9" dur="800" decel="100000" fill="hold"/>
                                        <p:tgtEl>
                                          <p:spTgt spid="18"/>
                                        </p:tgtEl>
                                        <p:attrNameLst>
                                          <p:attrName>ppt_x</p:attrName>
                                        </p:attrNameLst>
                                      </p:cBhvr>
                                      <p:tavLst>
                                        <p:tav tm="0">
                                          <p:val>
                                            <p:strVal val="#ppt_x+0.4"/>
                                          </p:val>
                                        </p:tav>
                                        <p:tav tm="100000">
                                          <p:val>
                                            <p:strVal val="#ppt_x-0.05"/>
                                          </p:val>
                                        </p:tav>
                                      </p:tavLst>
                                    </p:anim>
                                    <p:anim calcmode="lin" valueType="num">
                                      <p:cBhvr>
                                        <p:cTn id="10" dur="800" decel="100000" fill="hold"/>
                                        <p:tgtEl>
                                          <p:spTgt spid="1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800" decel="100000"/>
                                        <p:tgtEl>
                                          <p:spTgt spid="20"/>
                                        </p:tgtEl>
                                      </p:cBhvr>
                                    </p:animEffect>
                                    <p:anim calcmode="lin" valueType="num">
                                      <p:cBhvr>
                                        <p:cTn id="18" dur="800" decel="100000" fill="hold"/>
                                        <p:tgtEl>
                                          <p:spTgt spid="20"/>
                                        </p:tgtEl>
                                        <p:attrNameLst>
                                          <p:attrName>style.rotation</p:attrName>
                                        </p:attrNameLst>
                                      </p:cBhvr>
                                      <p:tavLst>
                                        <p:tav tm="0">
                                          <p:val>
                                            <p:fltVal val="-90"/>
                                          </p:val>
                                        </p:tav>
                                        <p:tav tm="100000">
                                          <p:val>
                                            <p:fltVal val="0"/>
                                          </p:val>
                                        </p:tav>
                                      </p:tavLst>
                                    </p:anim>
                                    <p:anim calcmode="lin" valueType="num">
                                      <p:cBhvr>
                                        <p:cTn id="19" dur="800" decel="100000" fill="hold"/>
                                        <p:tgtEl>
                                          <p:spTgt spid="20"/>
                                        </p:tgtEl>
                                        <p:attrNameLst>
                                          <p:attrName>ppt_x</p:attrName>
                                        </p:attrNameLst>
                                      </p:cBhvr>
                                      <p:tavLst>
                                        <p:tav tm="0">
                                          <p:val>
                                            <p:strVal val="#ppt_x+0.4"/>
                                          </p:val>
                                        </p:tav>
                                        <p:tav tm="100000">
                                          <p:val>
                                            <p:strVal val="#ppt_x-0.05"/>
                                          </p:val>
                                        </p:tav>
                                      </p:tavLst>
                                    </p:anim>
                                    <p:anim calcmode="lin" valueType="num">
                                      <p:cBhvr>
                                        <p:cTn id="20" dur="800" decel="100000" fill="hold"/>
                                        <p:tgtEl>
                                          <p:spTgt spid="20"/>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119"/>
                                        </p:tgtEl>
                                        <p:attrNameLst>
                                          <p:attrName>style.visibility</p:attrName>
                                        </p:attrNameLst>
                                      </p:cBhvr>
                                      <p:to>
                                        <p:strVal val="visible"/>
                                      </p:to>
                                    </p:set>
                                    <p:animEffect transition="in" filter="wipe(up)">
                                      <p:cBhvr>
                                        <p:cTn id="33" dur="500"/>
                                        <p:tgtEl>
                                          <p:spTgt spid="119"/>
                                        </p:tgtEl>
                                      </p:cBhvr>
                                    </p:animEffect>
                                  </p:childTnLst>
                                </p:cTn>
                              </p:par>
                            </p:childTnLst>
                          </p:cTn>
                        </p:par>
                        <p:par>
                          <p:cTn id="34" fill="hold">
                            <p:stCondLst>
                              <p:cond delay="1000"/>
                            </p:stCondLst>
                            <p:childTnLst>
                              <p:par>
                                <p:cTn id="35" presetID="12" presetClass="entr" presetSubtype="8" fill="hold" nodeType="afterEffect">
                                  <p:stCondLst>
                                    <p:cond delay="0"/>
                                  </p:stCondLst>
                                  <p:childTnLst>
                                    <p:set>
                                      <p:cBhvr>
                                        <p:cTn id="36" dur="1" fill="hold">
                                          <p:stCondLst>
                                            <p:cond delay="0"/>
                                          </p:stCondLst>
                                        </p:cTn>
                                        <p:tgtEl>
                                          <p:spTgt spid="118"/>
                                        </p:tgtEl>
                                        <p:attrNameLst>
                                          <p:attrName>style.visibility</p:attrName>
                                        </p:attrNameLst>
                                      </p:cBhvr>
                                      <p:to>
                                        <p:strVal val="visible"/>
                                      </p:to>
                                    </p:set>
                                    <p:anim calcmode="lin" valueType="num">
                                      <p:cBhvr additive="base">
                                        <p:cTn id="37" dur="500"/>
                                        <p:tgtEl>
                                          <p:spTgt spid="118"/>
                                        </p:tgtEl>
                                        <p:attrNameLst>
                                          <p:attrName>ppt_x</p:attrName>
                                        </p:attrNameLst>
                                      </p:cBhvr>
                                      <p:tavLst>
                                        <p:tav tm="0">
                                          <p:val>
                                            <p:strVal val="#ppt_x-#ppt_w*1.125000"/>
                                          </p:val>
                                        </p:tav>
                                        <p:tav tm="100000">
                                          <p:val>
                                            <p:strVal val="#ppt_x"/>
                                          </p:val>
                                        </p:tav>
                                      </p:tavLst>
                                    </p:anim>
                                    <p:animEffect transition="in" filter="wipe(right)">
                                      <p:cBhvr>
                                        <p:cTn id="38"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p>
          </p:txBody>
        </p:sp>
      </p:grpSp>
      <p:sp>
        <p:nvSpPr>
          <p:cNvPr id="19" name="文本框 18">
            <a:extLst>
              <a:ext uri="{FF2B5EF4-FFF2-40B4-BE49-F238E27FC236}">
                <a16:creationId xmlns:a16="http://schemas.microsoft.com/office/drawing/2014/main" id="{595F1CDE-F38C-8EB4-28B3-15480186A5A5}"/>
              </a:ext>
            </a:extLst>
          </p:cNvPr>
          <p:cNvSpPr txBox="1"/>
          <p:nvPr/>
        </p:nvSpPr>
        <p:spPr>
          <a:xfrm>
            <a:off x="3772080" y="2412576"/>
            <a:ext cx="820783" cy="369332"/>
          </a:xfrm>
          <a:prstGeom prst="rect">
            <a:avLst/>
          </a:prstGeom>
          <a:noFill/>
        </p:spPr>
        <p:txBody>
          <a:bodyPr wrap="square" rtlCol="0">
            <a:spAutoFit/>
          </a:bodyPr>
          <a:lstStyle/>
          <a:p>
            <a:r>
              <a:rPr lang="zh-CN" altLang="en-US" b="1" dirty="0"/>
              <a:t>解析</a:t>
            </a:r>
          </a:p>
        </p:txBody>
      </p:sp>
      <p:sp>
        <p:nvSpPr>
          <p:cNvPr id="20" name="文本框 19">
            <a:extLst>
              <a:ext uri="{FF2B5EF4-FFF2-40B4-BE49-F238E27FC236}">
                <a16:creationId xmlns:a16="http://schemas.microsoft.com/office/drawing/2014/main" id="{8EB88FB9-80E4-3E74-AC7E-899968461011}"/>
              </a:ext>
            </a:extLst>
          </p:cNvPr>
          <p:cNvSpPr txBox="1"/>
          <p:nvPr/>
        </p:nvSpPr>
        <p:spPr>
          <a:xfrm>
            <a:off x="6277649" y="1641988"/>
            <a:ext cx="37229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C</a:t>
            </a:r>
            <a:endParaRPr lang="zh-CN" altLang="en-US" sz="2800" b="1" dirty="0">
              <a:solidFill>
                <a:schemeClr val="accent1">
                  <a:lumMod val="75000"/>
                </a:schemeClr>
              </a:solidFill>
              <a:latin typeface="Arial Black" panose="020B0A04020102020204" pitchFamily="34" charset="0"/>
            </a:endParaRPr>
          </a:p>
        </p:txBody>
      </p:sp>
      <p:grpSp>
        <p:nvGrpSpPr>
          <p:cNvPr id="74" name="组合 73">
            <a:extLst>
              <a:ext uri="{FF2B5EF4-FFF2-40B4-BE49-F238E27FC236}">
                <a16:creationId xmlns:a16="http://schemas.microsoft.com/office/drawing/2014/main" id="{6538789D-AD22-F407-7525-2EE1D9A52CE0}"/>
              </a:ext>
            </a:extLst>
          </p:cNvPr>
          <p:cNvGrpSpPr/>
          <p:nvPr/>
        </p:nvGrpSpPr>
        <p:grpSpPr>
          <a:xfrm>
            <a:off x="310836" y="1149410"/>
            <a:ext cx="11641678" cy="5357688"/>
            <a:chOff x="310836" y="1149410"/>
            <a:chExt cx="11641678" cy="5357688"/>
          </a:xfrm>
        </p:grpSpPr>
        <p:grpSp>
          <p:nvGrpSpPr>
            <p:cNvPr id="18" name="组合 17">
              <a:extLst>
                <a:ext uri="{FF2B5EF4-FFF2-40B4-BE49-F238E27FC236}">
                  <a16:creationId xmlns:a16="http://schemas.microsoft.com/office/drawing/2014/main" id="{199AD615-1F28-6354-EDE7-A713D0DE98E5}"/>
                </a:ext>
              </a:extLst>
            </p:cNvPr>
            <p:cNvGrpSpPr/>
            <p:nvPr/>
          </p:nvGrpSpPr>
          <p:grpSpPr>
            <a:xfrm>
              <a:off x="888274" y="1149410"/>
              <a:ext cx="11064240" cy="1263166"/>
              <a:chOff x="888274" y="1149410"/>
              <a:chExt cx="11064240" cy="1263166"/>
            </a:xfrm>
          </p:grpSpPr>
          <p:sp>
            <p:nvSpPr>
              <p:cNvPr id="9" name="文本框 8">
                <a:extLst>
                  <a:ext uri="{FF2B5EF4-FFF2-40B4-BE49-F238E27FC236}">
                    <a16:creationId xmlns:a16="http://schemas.microsoft.com/office/drawing/2014/main" id="{CFABCB5C-D3AF-09AC-4B69-CE224EB5E753}"/>
                  </a:ext>
                </a:extLst>
              </p:cNvPr>
              <p:cNvSpPr txBox="1"/>
              <p:nvPr/>
            </p:nvSpPr>
            <p:spPr>
              <a:xfrm>
                <a:off x="888274" y="1149410"/>
                <a:ext cx="11064240" cy="923330"/>
              </a:xfrm>
              <a:prstGeom prst="rect">
                <a:avLst/>
              </a:prstGeom>
              <a:noFill/>
            </p:spPr>
            <p:txBody>
              <a:bodyPr wrap="square" rtlCol="0">
                <a:spAutoFit/>
              </a:bodyPr>
              <a:lstStyle/>
              <a:p>
                <a:r>
                  <a:rPr lang="en-US" altLang="zh-CN" b="1" dirty="0"/>
                  <a:t>【2019</a:t>
                </a:r>
                <a:r>
                  <a:rPr lang="zh-CN" altLang="en-US" b="1" dirty="0"/>
                  <a:t>年 题</a:t>
                </a:r>
                <a:r>
                  <a:rPr lang="en-US" altLang="zh-CN" b="1" dirty="0"/>
                  <a:t>38】</a:t>
                </a:r>
                <a:r>
                  <a:rPr lang="zh-CN" altLang="en-US" b="1" dirty="0"/>
                  <a:t>若客户通过一个</a:t>
                </a:r>
                <a:r>
                  <a:rPr lang="en-US" altLang="zh-CN" b="1" dirty="0"/>
                  <a:t>TCP</a:t>
                </a:r>
                <a:r>
                  <a:rPr lang="zh-CN" altLang="en-US" b="1" dirty="0"/>
                  <a:t>连接向服务器发送数据的部分过程如下图所示。客户在</a:t>
                </a:r>
                <a:r>
                  <a:rPr lang="en-US" altLang="zh-CN" b="1" dirty="0"/>
                  <a:t>t0</a:t>
                </a:r>
                <a:r>
                  <a:rPr lang="zh-CN" altLang="en-US" b="1" dirty="0"/>
                  <a:t>时刻第一次收到</a:t>
                </a:r>
                <a:endParaRPr lang="en-US" altLang="zh-CN" b="1" dirty="0"/>
              </a:p>
              <a:p>
                <a:r>
                  <a:rPr lang="en-US" altLang="zh-CN" b="1" dirty="0"/>
                  <a:t>                               </a:t>
                </a:r>
                <a:r>
                  <a:rPr lang="zh-CN" altLang="en-US" b="1" dirty="0"/>
                  <a:t>确认序列号</a:t>
                </a:r>
                <a:r>
                  <a:rPr lang="en-US" altLang="zh-CN" b="1" dirty="0"/>
                  <a:t>ack_seq=100</a:t>
                </a:r>
                <a:r>
                  <a:rPr lang="zh-CN" altLang="en-US" b="1" dirty="0"/>
                  <a:t>的段，并发送序列号</a:t>
                </a:r>
                <a:r>
                  <a:rPr lang="en-US" altLang="zh-CN" b="1" dirty="0"/>
                  <a:t>seq=100</a:t>
                </a:r>
                <a:r>
                  <a:rPr lang="zh-CN" altLang="en-US" b="1" dirty="0"/>
                  <a:t>的段，但发生丢失。若</a:t>
                </a:r>
                <a:r>
                  <a:rPr lang="en-US" altLang="zh-CN" b="1" dirty="0"/>
                  <a:t>TCP</a:t>
                </a:r>
                <a:r>
                  <a:rPr lang="zh-CN" altLang="en-US" b="1" dirty="0"/>
                  <a:t>支持快速重传，</a:t>
                </a:r>
                <a:endParaRPr lang="en-US" altLang="zh-CN" b="1" dirty="0"/>
              </a:p>
              <a:p>
                <a:r>
                  <a:rPr lang="en-US" altLang="zh-CN" b="1" dirty="0"/>
                  <a:t>                               </a:t>
                </a:r>
                <a:r>
                  <a:rPr lang="zh-CN" altLang="en-US" b="1" dirty="0"/>
                  <a:t>则客户重新发送</a:t>
                </a:r>
                <a:r>
                  <a:rPr lang="en-US" altLang="zh-CN" b="1" dirty="0"/>
                  <a:t>seq=100</a:t>
                </a:r>
                <a:r>
                  <a:rPr lang="zh-CN" altLang="en-US" b="1" dirty="0"/>
                  <a:t>段的时刻是（      ）。</a:t>
                </a:r>
              </a:p>
            </p:txBody>
          </p:sp>
          <p:sp>
            <p:nvSpPr>
              <p:cNvPr id="10" name="文本框 9">
                <a:extLst>
                  <a:ext uri="{FF2B5EF4-FFF2-40B4-BE49-F238E27FC236}">
                    <a16:creationId xmlns:a16="http://schemas.microsoft.com/office/drawing/2014/main" id="{32D059B4-9F07-F0F1-C201-2F96767BF7FC}"/>
                  </a:ext>
                </a:extLst>
              </p:cNvPr>
              <p:cNvSpPr txBox="1"/>
              <p:nvPr/>
            </p:nvSpPr>
            <p:spPr>
              <a:xfrm>
                <a:off x="2444931" y="2043244"/>
                <a:ext cx="967738" cy="369332"/>
              </a:xfrm>
              <a:prstGeom prst="rect">
                <a:avLst/>
              </a:prstGeom>
              <a:noFill/>
            </p:spPr>
            <p:txBody>
              <a:bodyPr wrap="square" rtlCol="0">
                <a:spAutoFit/>
              </a:bodyPr>
              <a:lstStyle/>
              <a:p>
                <a:r>
                  <a:rPr lang="en-US" altLang="zh-CN" b="1" dirty="0"/>
                  <a:t>A. t1</a:t>
                </a:r>
                <a:endParaRPr lang="zh-CN" altLang="en-US" b="1" dirty="0"/>
              </a:p>
            </p:txBody>
          </p:sp>
          <p:sp>
            <p:nvSpPr>
              <p:cNvPr id="11" name="文本框 10">
                <a:extLst>
                  <a:ext uri="{FF2B5EF4-FFF2-40B4-BE49-F238E27FC236}">
                    <a16:creationId xmlns:a16="http://schemas.microsoft.com/office/drawing/2014/main" id="{516186B0-7447-C97C-1712-39B9C1CB8AF8}"/>
                  </a:ext>
                </a:extLst>
              </p:cNvPr>
              <p:cNvSpPr txBox="1"/>
              <p:nvPr/>
            </p:nvSpPr>
            <p:spPr>
              <a:xfrm>
                <a:off x="4605746" y="2043244"/>
                <a:ext cx="919843" cy="369332"/>
              </a:xfrm>
              <a:prstGeom prst="rect">
                <a:avLst/>
              </a:prstGeom>
              <a:noFill/>
            </p:spPr>
            <p:txBody>
              <a:bodyPr wrap="square" rtlCol="0">
                <a:spAutoFit/>
              </a:bodyPr>
              <a:lstStyle/>
              <a:p>
                <a:r>
                  <a:rPr lang="en-US" altLang="zh-CN" b="1" dirty="0"/>
                  <a:t>B. t2</a:t>
                </a:r>
                <a:endParaRPr lang="zh-CN" altLang="en-US" b="1" dirty="0"/>
              </a:p>
            </p:txBody>
          </p:sp>
          <p:sp>
            <p:nvSpPr>
              <p:cNvPr id="12" name="文本框 11">
                <a:extLst>
                  <a:ext uri="{FF2B5EF4-FFF2-40B4-BE49-F238E27FC236}">
                    <a16:creationId xmlns:a16="http://schemas.microsoft.com/office/drawing/2014/main" id="{05265875-5581-1C3D-3998-3C5C134EA69E}"/>
                  </a:ext>
                </a:extLst>
              </p:cNvPr>
              <p:cNvSpPr txBox="1"/>
              <p:nvPr/>
            </p:nvSpPr>
            <p:spPr>
              <a:xfrm>
                <a:off x="6766561" y="2043244"/>
                <a:ext cx="1138784" cy="369332"/>
              </a:xfrm>
              <a:prstGeom prst="rect">
                <a:avLst/>
              </a:prstGeom>
              <a:noFill/>
            </p:spPr>
            <p:txBody>
              <a:bodyPr wrap="square" rtlCol="0">
                <a:spAutoFit/>
              </a:bodyPr>
              <a:lstStyle/>
              <a:p>
                <a:r>
                  <a:rPr lang="en-US" altLang="zh-CN" b="1" dirty="0"/>
                  <a:t>C. t3</a:t>
                </a:r>
                <a:endParaRPr lang="zh-CN" altLang="en-US" b="1" dirty="0"/>
              </a:p>
            </p:txBody>
          </p:sp>
          <p:sp>
            <p:nvSpPr>
              <p:cNvPr id="17" name="文本框 16">
                <a:extLst>
                  <a:ext uri="{FF2B5EF4-FFF2-40B4-BE49-F238E27FC236}">
                    <a16:creationId xmlns:a16="http://schemas.microsoft.com/office/drawing/2014/main" id="{81A43C85-A406-425F-33A8-2127636AF3BE}"/>
                  </a:ext>
                </a:extLst>
              </p:cNvPr>
              <p:cNvSpPr txBox="1"/>
              <p:nvPr/>
            </p:nvSpPr>
            <p:spPr>
              <a:xfrm>
                <a:off x="8927376" y="2043244"/>
                <a:ext cx="1138783" cy="369332"/>
              </a:xfrm>
              <a:prstGeom prst="rect">
                <a:avLst/>
              </a:prstGeom>
              <a:noFill/>
            </p:spPr>
            <p:txBody>
              <a:bodyPr wrap="square" rtlCol="0">
                <a:spAutoFit/>
              </a:bodyPr>
              <a:lstStyle/>
              <a:p>
                <a:r>
                  <a:rPr lang="en-US" altLang="zh-CN" b="1" dirty="0"/>
                  <a:t>D. t4</a:t>
                </a:r>
                <a:endParaRPr lang="zh-CN" altLang="en-US" b="1" dirty="0"/>
              </a:p>
            </p:txBody>
          </p:sp>
        </p:grpSp>
        <p:pic>
          <p:nvPicPr>
            <p:cNvPr id="73" name="图片 72" descr="手机屏幕的截图&#10;&#10;低可信度描述已自动生成">
              <a:extLst>
                <a:ext uri="{FF2B5EF4-FFF2-40B4-BE49-F238E27FC236}">
                  <a16:creationId xmlns:a16="http://schemas.microsoft.com/office/drawing/2014/main" id="{2A5221FC-691C-21C7-32E8-924613D49D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836" y="2412576"/>
              <a:ext cx="3087783" cy="4094522"/>
            </a:xfrm>
            <a:prstGeom prst="rect">
              <a:avLst/>
            </a:prstGeom>
          </p:spPr>
        </p:pic>
      </p:grpSp>
      <p:pic>
        <p:nvPicPr>
          <p:cNvPr id="76" name="图片 75">
            <a:extLst>
              <a:ext uri="{FF2B5EF4-FFF2-40B4-BE49-F238E27FC236}">
                <a16:creationId xmlns:a16="http://schemas.microsoft.com/office/drawing/2014/main" id="{3AEC0F56-3792-861F-4E18-E66CDD503DE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571102" y="2597242"/>
            <a:ext cx="8056073" cy="3917429"/>
          </a:xfrm>
          <a:prstGeom prst="rect">
            <a:avLst/>
          </a:prstGeom>
        </p:spPr>
      </p:pic>
    </p:spTree>
    <p:custDataLst>
      <p:tags r:id="rId1"/>
    </p:custDataLst>
    <p:extLst>
      <p:ext uri="{BB962C8B-B14F-4D97-AF65-F5344CB8AC3E}">
        <p14:creationId xmlns:p14="http://schemas.microsoft.com/office/powerpoint/2010/main" val="3931392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800" decel="100000"/>
                                        <p:tgtEl>
                                          <p:spTgt spid="74"/>
                                        </p:tgtEl>
                                      </p:cBhvr>
                                    </p:animEffect>
                                    <p:anim calcmode="lin" valueType="num">
                                      <p:cBhvr>
                                        <p:cTn id="8" dur="800" decel="100000" fill="hold"/>
                                        <p:tgtEl>
                                          <p:spTgt spid="74"/>
                                        </p:tgtEl>
                                        <p:attrNameLst>
                                          <p:attrName>style.rotation</p:attrName>
                                        </p:attrNameLst>
                                      </p:cBhvr>
                                      <p:tavLst>
                                        <p:tav tm="0">
                                          <p:val>
                                            <p:fltVal val="-90"/>
                                          </p:val>
                                        </p:tav>
                                        <p:tav tm="100000">
                                          <p:val>
                                            <p:fltVal val="0"/>
                                          </p:val>
                                        </p:tav>
                                      </p:tavLst>
                                    </p:anim>
                                    <p:anim calcmode="lin" valueType="num">
                                      <p:cBhvr>
                                        <p:cTn id="9" dur="800" decel="100000" fill="hold"/>
                                        <p:tgtEl>
                                          <p:spTgt spid="74"/>
                                        </p:tgtEl>
                                        <p:attrNameLst>
                                          <p:attrName>ppt_x</p:attrName>
                                        </p:attrNameLst>
                                      </p:cBhvr>
                                      <p:tavLst>
                                        <p:tav tm="0">
                                          <p:val>
                                            <p:strVal val="#ppt_x+0.4"/>
                                          </p:val>
                                        </p:tav>
                                        <p:tav tm="100000">
                                          <p:val>
                                            <p:strVal val="#ppt_x-0.05"/>
                                          </p:val>
                                        </p:tav>
                                      </p:tavLst>
                                    </p:anim>
                                    <p:anim calcmode="lin" valueType="num">
                                      <p:cBhvr>
                                        <p:cTn id="10" dur="800" decel="100000" fill="hold"/>
                                        <p:tgtEl>
                                          <p:spTgt spid="7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4"/>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800" decel="100000"/>
                                        <p:tgtEl>
                                          <p:spTgt spid="20"/>
                                        </p:tgtEl>
                                      </p:cBhvr>
                                    </p:animEffect>
                                    <p:anim calcmode="lin" valueType="num">
                                      <p:cBhvr>
                                        <p:cTn id="18" dur="800" decel="100000" fill="hold"/>
                                        <p:tgtEl>
                                          <p:spTgt spid="20"/>
                                        </p:tgtEl>
                                        <p:attrNameLst>
                                          <p:attrName>style.rotation</p:attrName>
                                        </p:attrNameLst>
                                      </p:cBhvr>
                                      <p:tavLst>
                                        <p:tav tm="0">
                                          <p:val>
                                            <p:fltVal val="-90"/>
                                          </p:val>
                                        </p:tav>
                                        <p:tav tm="100000">
                                          <p:val>
                                            <p:fltVal val="0"/>
                                          </p:val>
                                        </p:tav>
                                      </p:tavLst>
                                    </p:anim>
                                    <p:anim calcmode="lin" valueType="num">
                                      <p:cBhvr>
                                        <p:cTn id="19" dur="800" decel="100000" fill="hold"/>
                                        <p:tgtEl>
                                          <p:spTgt spid="20"/>
                                        </p:tgtEl>
                                        <p:attrNameLst>
                                          <p:attrName>ppt_x</p:attrName>
                                        </p:attrNameLst>
                                      </p:cBhvr>
                                      <p:tavLst>
                                        <p:tav tm="0">
                                          <p:val>
                                            <p:strVal val="#ppt_x+0.4"/>
                                          </p:val>
                                        </p:tav>
                                        <p:tav tm="100000">
                                          <p:val>
                                            <p:strVal val="#ppt_x-0.05"/>
                                          </p:val>
                                        </p:tav>
                                      </p:tavLst>
                                    </p:anim>
                                    <p:anim calcmode="lin" valueType="num">
                                      <p:cBhvr>
                                        <p:cTn id="20" dur="800" decel="100000" fill="hold"/>
                                        <p:tgtEl>
                                          <p:spTgt spid="20"/>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76"/>
                                        </p:tgtEl>
                                        <p:attrNameLst>
                                          <p:attrName>style.visibility</p:attrName>
                                        </p:attrNameLst>
                                      </p:cBhvr>
                                      <p:to>
                                        <p:strVal val="visible"/>
                                      </p:to>
                                    </p:set>
                                    <p:anim calcmode="lin" valueType="num">
                                      <p:cBhvr additive="base">
                                        <p:cTn id="34" dur="500" fill="hold"/>
                                        <p:tgtEl>
                                          <p:spTgt spid="76"/>
                                        </p:tgtEl>
                                        <p:attrNameLst>
                                          <p:attrName>ppt_x</p:attrName>
                                        </p:attrNameLst>
                                      </p:cBhvr>
                                      <p:tavLst>
                                        <p:tav tm="0">
                                          <p:val>
                                            <p:strVal val="1+#ppt_w/2"/>
                                          </p:val>
                                        </p:tav>
                                        <p:tav tm="100000">
                                          <p:val>
                                            <p:strVal val="#ppt_x"/>
                                          </p:val>
                                        </p:tav>
                                      </p:tavLst>
                                    </p:anim>
                                    <p:anim calcmode="lin" valueType="num">
                                      <p:cBhvr additive="base">
                                        <p:cTn id="35"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p>
          </p:txBody>
        </p:sp>
      </p:grpSp>
      <p:grpSp>
        <p:nvGrpSpPr>
          <p:cNvPr id="18" name="组合 17">
            <a:extLst>
              <a:ext uri="{FF2B5EF4-FFF2-40B4-BE49-F238E27FC236}">
                <a16:creationId xmlns:a16="http://schemas.microsoft.com/office/drawing/2014/main" id="{199AD615-1F28-6354-EDE7-A713D0DE98E5}"/>
              </a:ext>
            </a:extLst>
          </p:cNvPr>
          <p:cNvGrpSpPr/>
          <p:nvPr/>
        </p:nvGrpSpPr>
        <p:grpSpPr>
          <a:xfrm>
            <a:off x="888274" y="1149410"/>
            <a:ext cx="10998926" cy="939283"/>
            <a:chOff x="888274" y="1149410"/>
            <a:chExt cx="10998926" cy="939283"/>
          </a:xfrm>
        </p:grpSpPr>
        <p:sp>
          <p:nvSpPr>
            <p:cNvPr id="9" name="文本框 8">
              <a:extLst>
                <a:ext uri="{FF2B5EF4-FFF2-40B4-BE49-F238E27FC236}">
                  <a16:creationId xmlns:a16="http://schemas.microsoft.com/office/drawing/2014/main" id="{CFABCB5C-D3AF-09AC-4B69-CE224EB5E753}"/>
                </a:ext>
              </a:extLst>
            </p:cNvPr>
            <p:cNvSpPr txBox="1"/>
            <p:nvPr/>
          </p:nvSpPr>
          <p:spPr>
            <a:xfrm>
              <a:off x="888274" y="1149410"/>
              <a:ext cx="10998926" cy="646331"/>
            </a:xfrm>
            <a:prstGeom prst="rect">
              <a:avLst/>
            </a:prstGeom>
            <a:noFill/>
          </p:spPr>
          <p:txBody>
            <a:bodyPr wrap="square" rtlCol="0">
              <a:spAutoFit/>
            </a:bodyPr>
            <a:lstStyle/>
            <a:p>
              <a:r>
                <a:rPr lang="en-US" altLang="zh-CN" b="1" dirty="0"/>
                <a:t>【2020</a:t>
              </a:r>
              <a:r>
                <a:rPr lang="zh-CN" altLang="en-US" b="1" dirty="0"/>
                <a:t>年 题</a:t>
              </a:r>
              <a:r>
                <a:rPr lang="en-US" altLang="zh-CN" b="1" dirty="0"/>
                <a:t>38】</a:t>
              </a:r>
              <a:r>
                <a:rPr lang="zh-CN" altLang="en-US" b="1" dirty="0"/>
                <a:t>若主机甲与主机乙已建立一条</a:t>
              </a:r>
              <a:r>
                <a:rPr lang="en-US" altLang="zh-CN" b="1" dirty="0"/>
                <a:t>TCP</a:t>
              </a:r>
              <a:r>
                <a:rPr lang="zh-CN" altLang="en-US" b="1" dirty="0"/>
                <a:t>连接，最大段长</a:t>
              </a:r>
              <a:r>
                <a:rPr lang="en-US" altLang="zh-CN" b="1" dirty="0"/>
                <a:t>MSS</a:t>
              </a:r>
              <a:r>
                <a:rPr lang="zh-CN" altLang="en-US" b="1" dirty="0"/>
                <a:t>为</a:t>
              </a:r>
              <a:r>
                <a:rPr lang="en-US" altLang="zh-CN" b="1" dirty="0"/>
                <a:t>1KB</a:t>
              </a:r>
              <a:r>
                <a:rPr lang="zh-CN" altLang="en-US" b="1" dirty="0"/>
                <a:t>，往返时间</a:t>
              </a:r>
              <a:r>
                <a:rPr lang="en-US" altLang="zh-CN" b="1" dirty="0"/>
                <a:t>RTT</a:t>
              </a:r>
              <a:r>
                <a:rPr lang="zh-CN" altLang="en-US" b="1" dirty="0"/>
                <a:t>为</a:t>
              </a:r>
              <a:r>
                <a:rPr lang="en-US" altLang="zh-CN" b="1" dirty="0"/>
                <a:t>2ms</a:t>
              </a:r>
              <a:r>
                <a:rPr lang="zh-CN" altLang="en-US" b="1" dirty="0"/>
                <a:t>，则在不出</a:t>
              </a:r>
              <a:endParaRPr lang="en-US" altLang="zh-CN" b="1" dirty="0"/>
            </a:p>
            <a:p>
              <a:r>
                <a:rPr lang="en-US" altLang="zh-CN" b="1" dirty="0"/>
                <a:t>                               </a:t>
              </a:r>
              <a:r>
                <a:rPr lang="zh-CN" altLang="en-US" b="1" dirty="0"/>
                <a:t>现拥塞的前提下，拥塞窗口从</a:t>
              </a:r>
              <a:r>
                <a:rPr lang="en-US" altLang="zh-CN" b="1" dirty="0"/>
                <a:t>8KB</a:t>
              </a:r>
              <a:r>
                <a:rPr lang="zh-CN" altLang="en-US" b="1" dirty="0"/>
                <a:t>增长到</a:t>
              </a:r>
              <a:r>
                <a:rPr lang="en-US" altLang="zh-CN" b="1" dirty="0"/>
                <a:t>20KB</a:t>
              </a:r>
              <a:r>
                <a:rPr lang="zh-CN" altLang="en-US" b="1" dirty="0"/>
                <a:t>所需的最长时间是（      ）。</a:t>
              </a:r>
            </a:p>
          </p:txBody>
        </p:sp>
        <p:sp>
          <p:nvSpPr>
            <p:cNvPr id="10" name="文本框 9">
              <a:extLst>
                <a:ext uri="{FF2B5EF4-FFF2-40B4-BE49-F238E27FC236}">
                  <a16:creationId xmlns:a16="http://schemas.microsoft.com/office/drawing/2014/main" id="{32D059B4-9F07-F0F1-C201-2F96767BF7FC}"/>
                </a:ext>
              </a:extLst>
            </p:cNvPr>
            <p:cNvSpPr txBox="1"/>
            <p:nvPr/>
          </p:nvSpPr>
          <p:spPr>
            <a:xfrm>
              <a:off x="2444931" y="1719361"/>
              <a:ext cx="967738" cy="369332"/>
            </a:xfrm>
            <a:prstGeom prst="rect">
              <a:avLst/>
            </a:prstGeom>
            <a:noFill/>
          </p:spPr>
          <p:txBody>
            <a:bodyPr wrap="square" rtlCol="0">
              <a:spAutoFit/>
            </a:bodyPr>
            <a:lstStyle/>
            <a:p>
              <a:r>
                <a:rPr lang="en-US" altLang="zh-CN" b="1" dirty="0"/>
                <a:t>A. 4ms</a:t>
              </a:r>
              <a:endParaRPr lang="zh-CN" altLang="en-US" b="1" dirty="0"/>
            </a:p>
          </p:txBody>
        </p:sp>
        <p:sp>
          <p:nvSpPr>
            <p:cNvPr id="11" name="文本框 10">
              <a:extLst>
                <a:ext uri="{FF2B5EF4-FFF2-40B4-BE49-F238E27FC236}">
                  <a16:creationId xmlns:a16="http://schemas.microsoft.com/office/drawing/2014/main" id="{516186B0-7447-C97C-1712-39B9C1CB8AF8}"/>
                </a:ext>
              </a:extLst>
            </p:cNvPr>
            <p:cNvSpPr txBox="1"/>
            <p:nvPr/>
          </p:nvSpPr>
          <p:spPr>
            <a:xfrm>
              <a:off x="4605746" y="1719361"/>
              <a:ext cx="919843" cy="369332"/>
            </a:xfrm>
            <a:prstGeom prst="rect">
              <a:avLst/>
            </a:prstGeom>
            <a:noFill/>
          </p:spPr>
          <p:txBody>
            <a:bodyPr wrap="square" rtlCol="0">
              <a:spAutoFit/>
            </a:bodyPr>
            <a:lstStyle/>
            <a:p>
              <a:r>
                <a:rPr lang="en-US" altLang="zh-CN" b="1" dirty="0"/>
                <a:t>B. 8ms</a:t>
              </a:r>
              <a:endParaRPr lang="zh-CN" altLang="en-US" b="1" dirty="0"/>
            </a:p>
          </p:txBody>
        </p:sp>
        <p:sp>
          <p:nvSpPr>
            <p:cNvPr id="12" name="文本框 11">
              <a:extLst>
                <a:ext uri="{FF2B5EF4-FFF2-40B4-BE49-F238E27FC236}">
                  <a16:creationId xmlns:a16="http://schemas.microsoft.com/office/drawing/2014/main" id="{05265875-5581-1C3D-3998-3C5C134EA69E}"/>
                </a:ext>
              </a:extLst>
            </p:cNvPr>
            <p:cNvSpPr txBox="1"/>
            <p:nvPr/>
          </p:nvSpPr>
          <p:spPr>
            <a:xfrm>
              <a:off x="6766561" y="1719361"/>
              <a:ext cx="967738" cy="369332"/>
            </a:xfrm>
            <a:prstGeom prst="rect">
              <a:avLst/>
            </a:prstGeom>
            <a:noFill/>
          </p:spPr>
          <p:txBody>
            <a:bodyPr wrap="square" rtlCol="0">
              <a:spAutoFit/>
            </a:bodyPr>
            <a:lstStyle/>
            <a:p>
              <a:r>
                <a:rPr lang="en-US" altLang="zh-CN" b="1" dirty="0"/>
                <a:t>C. 24ms</a:t>
              </a:r>
              <a:endParaRPr lang="zh-CN" altLang="en-US" b="1" dirty="0"/>
            </a:p>
          </p:txBody>
        </p:sp>
        <p:sp>
          <p:nvSpPr>
            <p:cNvPr id="17" name="文本框 16">
              <a:extLst>
                <a:ext uri="{FF2B5EF4-FFF2-40B4-BE49-F238E27FC236}">
                  <a16:creationId xmlns:a16="http://schemas.microsoft.com/office/drawing/2014/main" id="{81A43C85-A406-425F-33A8-2127636AF3BE}"/>
                </a:ext>
              </a:extLst>
            </p:cNvPr>
            <p:cNvSpPr txBox="1"/>
            <p:nvPr/>
          </p:nvSpPr>
          <p:spPr>
            <a:xfrm>
              <a:off x="8927377" y="1719361"/>
              <a:ext cx="967738" cy="369332"/>
            </a:xfrm>
            <a:prstGeom prst="rect">
              <a:avLst/>
            </a:prstGeom>
            <a:noFill/>
          </p:spPr>
          <p:txBody>
            <a:bodyPr wrap="square" rtlCol="0">
              <a:spAutoFit/>
            </a:bodyPr>
            <a:lstStyle/>
            <a:p>
              <a:r>
                <a:rPr lang="en-US" altLang="zh-CN" b="1" dirty="0"/>
                <a:t>D. 48ms</a:t>
              </a:r>
              <a:endParaRPr lang="zh-CN" altLang="en-US" b="1" dirty="0"/>
            </a:p>
          </p:txBody>
        </p:sp>
      </p:grpSp>
      <p:sp>
        <p:nvSpPr>
          <p:cNvPr id="19" name="文本框 18">
            <a:extLst>
              <a:ext uri="{FF2B5EF4-FFF2-40B4-BE49-F238E27FC236}">
                <a16:creationId xmlns:a16="http://schemas.microsoft.com/office/drawing/2014/main" id="{595F1CDE-F38C-8EB4-28B3-15480186A5A5}"/>
              </a:ext>
            </a:extLst>
          </p:cNvPr>
          <p:cNvSpPr txBox="1"/>
          <p:nvPr/>
        </p:nvSpPr>
        <p:spPr>
          <a:xfrm>
            <a:off x="1088571" y="2015652"/>
            <a:ext cx="820783" cy="369332"/>
          </a:xfrm>
          <a:prstGeom prst="rect">
            <a:avLst/>
          </a:prstGeom>
          <a:noFill/>
        </p:spPr>
        <p:txBody>
          <a:bodyPr wrap="square" rtlCol="0">
            <a:spAutoFit/>
          </a:bodyPr>
          <a:lstStyle/>
          <a:p>
            <a:r>
              <a:rPr lang="zh-CN" altLang="en-US" b="1" dirty="0"/>
              <a:t>解析</a:t>
            </a:r>
          </a:p>
        </p:txBody>
      </p:sp>
      <p:sp>
        <p:nvSpPr>
          <p:cNvPr id="20" name="文本框 19">
            <a:extLst>
              <a:ext uri="{FF2B5EF4-FFF2-40B4-BE49-F238E27FC236}">
                <a16:creationId xmlns:a16="http://schemas.microsoft.com/office/drawing/2014/main" id="{8EB88FB9-80E4-3E74-AC7E-899968461011}"/>
              </a:ext>
            </a:extLst>
          </p:cNvPr>
          <p:cNvSpPr txBox="1"/>
          <p:nvPr/>
        </p:nvSpPr>
        <p:spPr>
          <a:xfrm>
            <a:off x="9140191" y="1352496"/>
            <a:ext cx="37229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C</a:t>
            </a:r>
            <a:endParaRPr lang="zh-CN" altLang="en-US" sz="2800" b="1" dirty="0">
              <a:solidFill>
                <a:schemeClr val="accent1">
                  <a:lumMod val="75000"/>
                </a:schemeClr>
              </a:solidFill>
              <a:latin typeface="Arial Black" panose="020B0A04020102020204" pitchFamily="34" charset="0"/>
            </a:endParaRPr>
          </a:p>
        </p:txBody>
      </p:sp>
      <p:pic>
        <p:nvPicPr>
          <p:cNvPr id="13" name="图片 12" descr="图片包含 图形用户界面&#10;&#10;描述已自动生成">
            <a:extLst>
              <a:ext uri="{FF2B5EF4-FFF2-40B4-BE49-F238E27FC236}">
                <a16:creationId xmlns:a16="http://schemas.microsoft.com/office/drawing/2014/main" id="{DADD7D7B-B220-54EA-583A-736F688A8F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0587" y="2308604"/>
            <a:ext cx="9530826" cy="4419137"/>
          </a:xfrm>
          <a:prstGeom prst="rect">
            <a:avLst/>
          </a:prstGeom>
        </p:spPr>
      </p:pic>
      <p:sp>
        <p:nvSpPr>
          <p:cNvPr id="15" name="矩形 14">
            <a:extLst>
              <a:ext uri="{FF2B5EF4-FFF2-40B4-BE49-F238E27FC236}">
                <a16:creationId xmlns:a16="http://schemas.microsoft.com/office/drawing/2014/main" id="{4E6903EC-4470-635F-AC45-511E0562BD52}"/>
              </a:ext>
            </a:extLst>
          </p:cNvPr>
          <p:cNvSpPr/>
          <p:nvPr/>
        </p:nvSpPr>
        <p:spPr>
          <a:xfrm>
            <a:off x="7178041" y="2253343"/>
            <a:ext cx="4415246" cy="901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         若拥塞窗口从</a:t>
            </a:r>
            <a:r>
              <a:rPr lang="en-US" altLang="zh-CN" b="1" dirty="0"/>
              <a:t>8KB</a:t>
            </a:r>
            <a:r>
              <a:rPr lang="zh-CN" altLang="en-US" b="1" dirty="0"/>
              <a:t>增长到</a:t>
            </a:r>
            <a:r>
              <a:rPr lang="en-US" altLang="zh-CN" b="1" dirty="0"/>
              <a:t>20KB</a:t>
            </a:r>
            <a:r>
              <a:rPr lang="zh-CN" altLang="en-US" b="1" dirty="0"/>
              <a:t>所需的时间最长，则该过程应处于</a:t>
            </a:r>
            <a:r>
              <a:rPr lang="zh-CN" altLang="en-US" b="1" dirty="0">
                <a:solidFill>
                  <a:schemeClr val="tx1"/>
                </a:solidFill>
                <a:highlight>
                  <a:srgbClr val="FFFF00"/>
                </a:highlight>
              </a:rPr>
              <a:t>拥塞避免算法</a:t>
            </a:r>
            <a:r>
              <a:rPr lang="zh-CN" altLang="en-US" b="1" dirty="0"/>
              <a:t>的执行过程中。</a:t>
            </a:r>
          </a:p>
        </p:txBody>
      </p:sp>
    </p:spTree>
    <p:custDataLst>
      <p:tags r:id="rId1"/>
    </p:custDataLst>
    <p:extLst>
      <p:ext uri="{BB962C8B-B14F-4D97-AF65-F5344CB8AC3E}">
        <p14:creationId xmlns:p14="http://schemas.microsoft.com/office/powerpoint/2010/main" val="220021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800" decel="100000"/>
                                        <p:tgtEl>
                                          <p:spTgt spid="18"/>
                                        </p:tgtEl>
                                      </p:cBhvr>
                                    </p:animEffect>
                                    <p:anim calcmode="lin" valueType="num">
                                      <p:cBhvr>
                                        <p:cTn id="8" dur="800" decel="100000" fill="hold"/>
                                        <p:tgtEl>
                                          <p:spTgt spid="18"/>
                                        </p:tgtEl>
                                        <p:attrNameLst>
                                          <p:attrName>style.rotation</p:attrName>
                                        </p:attrNameLst>
                                      </p:cBhvr>
                                      <p:tavLst>
                                        <p:tav tm="0">
                                          <p:val>
                                            <p:fltVal val="-90"/>
                                          </p:val>
                                        </p:tav>
                                        <p:tav tm="100000">
                                          <p:val>
                                            <p:fltVal val="0"/>
                                          </p:val>
                                        </p:tav>
                                      </p:tavLst>
                                    </p:anim>
                                    <p:anim calcmode="lin" valueType="num">
                                      <p:cBhvr>
                                        <p:cTn id="9" dur="800" decel="100000" fill="hold"/>
                                        <p:tgtEl>
                                          <p:spTgt spid="18"/>
                                        </p:tgtEl>
                                        <p:attrNameLst>
                                          <p:attrName>ppt_x</p:attrName>
                                        </p:attrNameLst>
                                      </p:cBhvr>
                                      <p:tavLst>
                                        <p:tav tm="0">
                                          <p:val>
                                            <p:strVal val="#ppt_x+0.4"/>
                                          </p:val>
                                        </p:tav>
                                        <p:tav tm="100000">
                                          <p:val>
                                            <p:strVal val="#ppt_x-0.05"/>
                                          </p:val>
                                        </p:tav>
                                      </p:tavLst>
                                    </p:anim>
                                    <p:anim calcmode="lin" valueType="num">
                                      <p:cBhvr>
                                        <p:cTn id="10" dur="800" decel="100000" fill="hold"/>
                                        <p:tgtEl>
                                          <p:spTgt spid="1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800" decel="100000"/>
                                        <p:tgtEl>
                                          <p:spTgt spid="20"/>
                                        </p:tgtEl>
                                      </p:cBhvr>
                                    </p:animEffect>
                                    <p:anim calcmode="lin" valueType="num">
                                      <p:cBhvr>
                                        <p:cTn id="18" dur="800" decel="100000" fill="hold"/>
                                        <p:tgtEl>
                                          <p:spTgt spid="20"/>
                                        </p:tgtEl>
                                        <p:attrNameLst>
                                          <p:attrName>style.rotation</p:attrName>
                                        </p:attrNameLst>
                                      </p:cBhvr>
                                      <p:tavLst>
                                        <p:tav tm="0">
                                          <p:val>
                                            <p:fltVal val="-90"/>
                                          </p:val>
                                        </p:tav>
                                        <p:tav tm="100000">
                                          <p:val>
                                            <p:fltVal val="0"/>
                                          </p:val>
                                        </p:tav>
                                      </p:tavLst>
                                    </p:anim>
                                    <p:anim calcmode="lin" valueType="num">
                                      <p:cBhvr>
                                        <p:cTn id="19" dur="800" decel="100000" fill="hold"/>
                                        <p:tgtEl>
                                          <p:spTgt spid="20"/>
                                        </p:tgtEl>
                                        <p:attrNameLst>
                                          <p:attrName>ppt_x</p:attrName>
                                        </p:attrNameLst>
                                      </p:cBhvr>
                                      <p:tavLst>
                                        <p:tav tm="0">
                                          <p:val>
                                            <p:strVal val="#ppt_x+0.4"/>
                                          </p:val>
                                        </p:tav>
                                        <p:tav tm="100000">
                                          <p:val>
                                            <p:strVal val="#ppt_x-0.05"/>
                                          </p:val>
                                        </p:tav>
                                      </p:tavLst>
                                    </p:anim>
                                    <p:anim calcmode="lin" valueType="num">
                                      <p:cBhvr>
                                        <p:cTn id="20" dur="800" decel="100000" fill="hold"/>
                                        <p:tgtEl>
                                          <p:spTgt spid="20"/>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30"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800" decel="100000"/>
                                        <p:tgtEl>
                                          <p:spTgt spid="13"/>
                                        </p:tgtEl>
                                      </p:cBhvr>
                                    </p:animEffect>
                                    <p:anim calcmode="lin" valueType="num">
                                      <p:cBhvr>
                                        <p:cTn id="35" dur="800" decel="100000" fill="hold"/>
                                        <p:tgtEl>
                                          <p:spTgt spid="13"/>
                                        </p:tgtEl>
                                        <p:attrNameLst>
                                          <p:attrName>style.rotation</p:attrName>
                                        </p:attrNameLst>
                                      </p:cBhvr>
                                      <p:tavLst>
                                        <p:tav tm="0">
                                          <p:val>
                                            <p:fltVal val="-90"/>
                                          </p:val>
                                        </p:tav>
                                        <p:tav tm="100000">
                                          <p:val>
                                            <p:fltVal val="0"/>
                                          </p:val>
                                        </p:tav>
                                      </p:tavLst>
                                    </p:anim>
                                    <p:anim calcmode="lin" valueType="num">
                                      <p:cBhvr>
                                        <p:cTn id="36" dur="800" decel="100000" fill="hold"/>
                                        <p:tgtEl>
                                          <p:spTgt spid="13"/>
                                        </p:tgtEl>
                                        <p:attrNameLst>
                                          <p:attrName>ppt_x</p:attrName>
                                        </p:attrNameLst>
                                      </p:cBhvr>
                                      <p:tavLst>
                                        <p:tav tm="0">
                                          <p:val>
                                            <p:strVal val="#ppt_x+0.4"/>
                                          </p:val>
                                        </p:tav>
                                        <p:tav tm="100000">
                                          <p:val>
                                            <p:strVal val="#ppt_x-0.05"/>
                                          </p:val>
                                        </p:tav>
                                      </p:tavLst>
                                    </p:anim>
                                    <p:anim calcmode="lin" valueType="num">
                                      <p:cBhvr>
                                        <p:cTn id="37" dur="800" decel="100000" fill="hold"/>
                                        <p:tgtEl>
                                          <p:spTgt spid="13"/>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2" presetClass="entr" presetSubtype="4"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500"/>
                                        <p:tgtEl>
                                          <p:spTgt spid="15"/>
                                        </p:tgtEl>
                                        <p:attrNameLst>
                                          <p:attrName>ppt_y</p:attrName>
                                        </p:attrNameLst>
                                      </p:cBhvr>
                                      <p:tavLst>
                                        <p:tav tm="0">
                                          <p:val>
                                            <p:strVal val="#ppt_y+#ppt_h*1.125000"/>
                                          </p:val>
                                        </p:tav>
                                        <p:tav tm="100000">
                                          <p:val>
                                            <p:strVal val="#ppt_y"/>
                                          </p:val>
                                        </p:tav>
                                      </p:tavLst>
                                    </p:anim>
                                    <p:animEffect transition="in" filter="wipe(up)">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15"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3429401-D4CE-53B8-2B40-0CEC5A535293}"/>
              </a:ext>
            </a:extLst>
          </p:cNvPr>
          <p:cNvSpPr txBox="1"/>
          <p:nvPr/>
        </p:nvSpPr>
        <p:spPr>
          <a:xfrm>
            <a:off x="6622246" y="3418003"/>
            <a:ext cx="2006072" cy="369332"/>
          </a:xfrm>
          <a:prstGeom prst="rect">
            <a:avLst/>
          </a:prstGeom>
          <a:noFill/>
        </p:spPr>
        <p:txBody>
          <a:bodyPr wrap="square" rtlCol="0">
            <a:spAutoFit/>
          </a:bodyPr>
          <a:lstStyle/>
          <a:p>
            <a:r>
              <a:rPr lang="en-US" altLang="zh-CN" b="1" dirty="0">
                <a:solidFill>
                  <a:schemeClr val="accent3"/>
                </a:solidFill>
              </a:rPr>
              <a:t>cwnd = 8 + 1 = 9</a:t>
            </a:r>
            <a:endParaRPr lang="zh-CN" altLang="en-US" b="1" dirty="0">
              <a:solidFill>
                <a:schemeClr val="accent3"/>
              </a:solidFill>
            </a:endParaRPr>
          </a:p>
        </p:txBody>
      </p:sp>
      <p:sp>
        <p:nvSpPr>
          <p:cNvPr id="7" name="文本框 6">
            <a:extLst>
              <a:ext uri="{FF2B5EF4-FFF2-40B4-BE49-F238E27FC236}">
                <a16:creationId xmlns:a16="http://schemas.microsoft.com/office/drawing/2014/main" id="{72952840-799E-DE80-6ECF-9686C042E6F6}"/>
              </a:ext>
            </a:extLst>
          </p:cNvPr>
          <p:cNvSpPr txBox="1"/>
          <p:nvPr/>
        </p:nvSpPr>
        <p:spPr>
          <a:xfrm>
            <a:off x="6622246" y="3820628"/>
            <a:ext cx="2006072" cy="369332"/>
          </a:xfrm>
          <a:prstGeom prst="rect">
            <a:avLst/>
          </a:prstGeom>
          <a:noFill/>
        </p:spPr>
        <p:txBody>
          <a:bodyPr wrap="square" rtlCol="0">
            <a:spAutoFit/>
          </a:bodyPr>
          <a:lstStyle/>
          <a:p>
            <a:r>
              <a:rPr lang="en-US" altLang="zh-CN" b="1" dirty="0">
                <a:solidFill>
                  <a:schemeClr val="accent3"/>
                </a:solidFill>
              </a:rPr>
              <a:t>cwnd = 9 + 1 = 10</a:t>
            </a:r>
            <a:endParaRPr lang="zh-CN" altLang="en-US" b="1" dirty="0">
              <a:solidFill>
                <a:schemeClr val="accent3"/>
              </a:solidFill>
            </a:endParaRP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p>
          </p:txBody>
        </p:sp>
      </p:grpSp>
      <p:grpSp>
        <p:nvGrpSpPr>
          <p:cNvPr id="18" name="组合 17">
            <a:extLst>
              <a:ext uri="{FF2B5EF4-FFF2-40B4-BE49-F238E27FC236}">
                <a16:creationId xmlns:a16="http://schemas.microsoft.com/office/drawing/2014/main" id="{199AD615-1F28-6354-EDE7-A713D0DE98E5}"/>
              </a:ext>
            </a:extLst>
          </p:cNvPr>
          <p:cNvGrpSpPr/>
          <p:nvPr/>
        </p:nvGrpSpPr>
        <p:grpSpPr>
          <a:xfrm>
            <a:off x="888274" y="1149410"/>
            <a:ext cx="10998926" cy="939283"/>
            <a:chOff x="888274" y="1149410"/>
            <a:chExt cx="10998926" cy="939283"/>
          </a:xfrm>
        </p:grpSpPr>
        <p:sp>
          <p:nvSpPr>
            <p:cNvPr id="9" name="文本框 8">
              <a:extLst>
                <a:ext uri="{FF2B5EF4-FFF2-40B4-BE49-F238E27FC236}">
                  <a16:creationId xmlns:a16="http://schemas.microsoft.com/office/drawing/2014/main" id="{CFABCB5C-D3AF-09AC-4B69-CE224EB5E753}"/>
                </a:ext>
              </a:extLst>
            </p:cNvPr>
            <p:cNvSpPr txBox="1"/>
            <p:nvPr/>
          </p:nvSpPr>
          <p:spPr>
            <a:xfrm>
              <a:off x="888274" y="1149410"/>
              <a:ext cx="10998926" cy="646331"/>
            </a:xfrm>
            <a:prstGeom prst="rect">
              <a:avLst/>
            </a:prstGeom>
            <a:noFill/>
          </p:spPr>
          <p:txBody>
            <a:bodyPr wrap="square" rtlCol="0">
              <a:spAutoFit/>
            </a:bodyPr>
            <a:lstStyle/>
            <a:p>
              <a:r>
                <a:rPr lang="en-US" altLang="zh-CN" b="1" dirty="0"/>
                <a:t>【2020</a:t>
              </a:r>
              <a:r>
                <a:rPr lang="zh-CN" altLang="en-US" b="1" dirty="0"/>
                <a:t>年 题</a:t>
              </a:r>
              <a:r>
                <a:rPr lang="en-US" altLang="zh-CN" b="1" dirty="0"/>
                <a:t>38】</a:t>
              </a:r>
              <a:r>
                <a:rPr lang="zh-CN" altLang="en-US" b="1" dirty="0"/>
                <a:t>若主机甲与主机乙已建立一条</a:t>
              </a:r>
              <a:r>
                <a:rPr lang="en-US" altLang="zh-CN" b="1" dirty="0"/>
                <a:t>TCP</a:t>
              </a:r>
              <a:r>
                <a:rPr lang="zh-CN" altLang="en-US" b="1" dirty="0"/>
                <a:t>连接，最大段长</a:t>
              </a:r>
              <a:r>
                <a:rPr lang="en-US" altLang="zh-CN" b="1" dirty="0"/>
                <a:t>MSS</a:t>
              </a:r>
              <a:r>
                <a:rPr lang="zh-CN" altLang="en-US" b="1" dirty="0"/>
                <a:t>为</a:t>
              </a:r>
              <a:r>
                <a:rPr lang="en-US" altLang="zh-CN" b="1" dirty="0"/>
                <a:t>1KB</a:t>
              </a:r>
              <a:r>
                <a:rPr lang="zh-CN" altLang="en-US" b="1" dirty="0"/>
                <a:t>，往返时间</a:t>
              </a:r>
              <a:r>
                <a:rPr lang="en-US" altLang="zh-CN" b="1" dirty="0"/>
                <a:t>RTT</a:t>
              </a:r>
              <a:r>
                <a:rPr lang="zh-CN" altLang="en-US" b="1" dirty="0"/>
                <a:t>为</a:t>
              </a:r>
              <a:r>
                <a:rPr lang="en-US" altLang="zh-CN" b="1" dirty="0"/>
                <a:t>2ms</a:t>
              </a:r>
              <a:r>
                <a:rPr lang="zh-CN" altLang="en-US" b="1" dirty="0"/>
                <a:t>，则在不出</a:t>
              </a:r>
              <a:endParaRPr lang="en-US" altLang="zh-CN" b="1" dirty="0"/>
            </a:p>
            <a:p>
              <a:r>
                <a:rPr lang="en-US" altLang="zh-CN" b="1" dirty="0"/>
                <a:t>                               </a:t>
              </a:r>
              <a:r>
                <a:rPr lang="zh-CN" altLang="en-US" b="1" dirty="0"/>
                <a:t>现拥塞的前提下，拥塞窗口从</a:t>
              </a:r>
              <a:r>
                <a:rPr lang="en-US" altLang="zh-CN" b="1" dirty="0"/>
                <a:t>8KB</a:t>
              </a:r>
              <a:r>
                <a:rPr lang="zh-CN" altLang="en-US" b="1" dirty="0"/>
                <a:t>增长到</a:t>
              </a:r>
              <a:r>
                <a:rPr lang="en-US" altLang="zh-CN" b="1" dirty="0"/>
                <a:t>20KB</a:t>
              </a:r>
              <a:r>
                <a:rPr lang="zh-CN" altLang="en-US" b="1" dirty="0"/>
                <a:t>所需的最长时间是（      ）。</a:t>
              </a:r>
            </a:p>
          </p:txBody>
        </p:sp>
        <p:sp>
          <p:nvSpPr>
            <p:cNvPr id="10" name="文本框 9">
              <a:extLst>
                <a:ext uri="{FF2B5EF4-FFF2-40B4-BE49-F238E27FC236}">
                  <a16:creationId xmlns:a16="http://schemas.microsoft.com/office/drawing/2014/main" id="{32D059B4-9F07-F0F1-C201-2F96767BF7FC}"/>
                </a:ext>
              </a:extLst>
            </p:cNvPr>
            <p:cNvSpPr txBox="1"/>
            <p:nvPr/>
          </p:nvSpPr>
          <p:spPr>
            <a:xfrm>
              <a:off x="2444931" y="1719361"/>
              <a:ext cx="967738" cy="369332"/>
            </a:xfrm>
            <a:prstGeom prst="rect">
              <a:avLst/>
            </a:prstGeom>
            <a:noFill/>
          </p:spPr>
          <p:txBody>
            <a:bodyPr wrap="square" rtlCol="0">
              <a:spAutoFit/>
            </a:bodyPr>
            <a:lstStyle/>
            <a:p>
              <a:r>
                <a:rPr lang="en-US" altLang="zh-CN" b="1" dirty="0"/>
                <a:t>A. 4ms</a:t>
              </a:r>
              <a:endParaRPr lang="zh-CN" altLang="en-US" b="1" dirty="0"/>
            </a:p>
          </p:txBody>
        </p:sp>
        <p:sp>
          <p:nvSpPr>
            <p:cNvPr id="11" name="文本框 10">
              <a:extLst>
                <a:ext uri="{FF2B5EF4-FFF2-40B4-BE49-F238E27FC236}">
                  <a16:creationId xmlns:a16="http://schemas.microsoft.com/office/drawing/2014/main" id="{516186B0-7447-C97C-1712-39B9C1CB8AF8}"/>
                </a:ext>
              </a:extLst>
            </p:cNvPr>
            <p:cNvSpPr txBox="1"/>
            <p:nvPr/>
          </p:nvSpPr>
          <p:spPr>
            <a:xfrm>
              <a:off x="4605746" y="1719361"/>
              <a:ext cx="919843" cy="369332"/>
            </a:xfrm>
            <a:prstGeom prst="rect">
              <a:avLst/>
            </a:prstGeom>
            <a:noFill/>
          </p:spPr>
          <p:txBody>
            <a:bodyPr wrap="square" rtlCol="0">
              <a:spAutoFit/>
            </a:bodyPr>
            <a:lstStyle/>
            <a:p>
              <a:r>
                <a:rPr lang="en-US" altLang="zh-CN" b="1" dirty="0"/>
                <a:t>B. 8ms</a:t>
              </a:r>
              <a:endParaRPr lang="zh-CN" altLang="en-US" b="1" dirty="0"/>
            </a:p>
          </p:txBody>
        </p:sp>
        <p:sp>
          <p:nvSpPr>
            <p:cNvPr id="12" name="文本框 11">
              <a:extLst>
                <a:ext uri="{FF2B5EF4-FFF2-40B4-BE49-F238E27FC236}">
                  <a16:creationId xmlns:a16="http://schemas.microsoft.com/office/drawing/2014/main" id="{05265875-5581-1C3D-3998-3C5C134EA69E}"/>
                </a:ext>
              </a:extLst>
            </p:cNvPr>
            <p:cNvSpPr txBox="1"/>
            <p:nvPr/>
          </p:nvSpPr>
          <p:spPr>
            <a:xfrm>
              <a:off x="6766561" y="1719361"/>
              <a:ext cx="967738" cy="369332"/>
            </a:xfrm>
            <a:prstGeom prst="rect">
              <a:avLst/>
            </a:prstGeom>
            <a:noFill/>
          </p:spPr>
          <p:txBody>
            <a:bodyPr wrap="square" rtlCol="0">
              <a:spAutoFit/>
            </a:bodyPr>
            <a:lstStyle/>
            <a:p>
              <a:r>
                <a:rPr lang="en-US" altLang="zh-CN" b="1" dirty="0"/>
                <a:t>C. 24ms</a:t>
              </a:r>
              <a:endParaRPr lang="zh-CN" altLang="en-US" b="1" dirty="0"/>
            </a:p>
          </p:txBody>
        </p:sp>
        <p:sp>
          <p:nvSpPr>
            <p:cNvPr id="17" name="文本框 16">
              <a:extLst>
                <a:ext uri="{FF2B5EF4-FFF2-40B4-BE49-F238E27FC236}">
                  <a16:creationId xmlns:a16="http://schemas.microsoft.com/office/drawing/2014/main" id="{81A43C85-A406-425F-33A8-2127636AF3BE}"/>
                </a:ext>
              </a:extLst>
            </p:cNvPr>
            <p:cNvSpPr txBox="1"/>
            <p:nvPr/>
          </p:nvSpPr>
          <p:spPr>
            <a:xfrm>
              <a:off x="8927377" y="1719361"/>
              <a:ext cx="967738" cy="369332"/>
            </a:xfrm>
            <a:prstGeom prst="rect">
              <a:avLst/>
            </a:prstGeom>
            <a:noFill/>
          </p:spPr>
          <p:txBody>
            <a:bodyPr wrap="square" rtlCol="0">
              <a:spAutoFit/>
            </a:bodyPr>
            <a:lstStyle/>
            <a:p>
              <a:r>
                <a:rPr lang="en-US" altLang="zh-CN" b="1" dirty="0"/>
                <a:t>D. 48ms</a:t>
              </a:r>
              <a:endParaRPr lang="zh-CN" altLang="en-US" b="1" dirty="0"/>
            </a:p>
          </p:txBody>
        </p:sp>
      </p:grpSp>
      <p:sp>
        <p:nvSpPr>
          <p:cNvPr id="19" name="文本框 18">
            <a:extLst>
              <a:ext uri="{FF2B5EF4-FFF2-40B4-BE49-F238E27FC236}">
                <a16:creationId xmlns:a16="http://schemas.microsoft.com/office/drawing/2014/main" id="{595F1CDE-F38C-8EB4-28B3-15480186A5A5}"/>
              </a:ext>
            </a:extLst>
          </p:cNvPr>
          <p:cNvSpPr txBox="1"/>
          <p:nvPr/>
        </p:nvSpPr>
        <p:spPr>
          <a:xfrm>
            <a:off x="1088571" y="2015652"/>
            <a:ext cx="820783" cy="369332"/>
          </a:xfrm>
          <a:prstGeom prst="rect">
            <a:avLst/>
          </a:prstGeom>
          <a:noFill/>
        </p:spPr>
        <p:txBody>
          <a:bodyPr wrap="square" rtlCol="0">
            <a:spAutoFit/>
          </a:bodyPr>
          <a:lstStyle/>
          <a:p>
            <a:r>
              <a:rPr lang="zh-CN" altLang="en-US" b="1" dirty="0"/>
              <a:t>解析</a:t>
            </a:r>
          </a:p>
        </p:txBody>
      </p:sp>
      <p:sp>
        <p:nvSpPr>
          <p:cNvPr id="20" name="文本框 19">
            <a:extLst>
              <a:ext uri="{FF2B5EF4-FFF2-40B4-BE49-F238E27FC236}">
                <a16:creationId xmlns:a16="http://schemas.microsoft.com/office/drawing/2014/main" id="{8EB88FB9-80E4-3E74-AC7E-899968461011}"/>
              </a:ext>
            </a:extLst>
          </p:cNvPr>
          <p:cNvSpPr txBox="1"/>
          <p:nvPr/>
        </p:nvSpPr>
        <p:spPr>
          <a:xfrm>
            <a:off x="9140191" y="1352496"/>
            <a:ext cx="37229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C</a:t>
            </a:r>
            <a:endParaRPr lang="zh-CN" altLang="en-US" sz="2800" b="1" dirty="0">
              <a:solidFill>
                <a:schemeClr val="accent1">
                  <a:lumMod val="75000"/>
                </a:schemeClr>
              </a:solidFill>
              <a:latin typeface="Arial Black" panose="020B0A04020102020204" pitchFamily="34" charset="0"/>
            </a:endParaRPr>
          </a:p>
        </p:txBody>
      </p:sp>
      <p:sp>
        <p:nvSpPr>
          <p:cNvPr id="15" name="矩形 14">
            <a:extLst>
              <a:ext uri="{FF2B5EF4-FFF2-40B4-BE49-F238E27FC236}">
                <a16:creationId xmlns:a16="http://schemas.microsoft.com/office/drawing/2014/main" id="{4E6903EC-4470-635F-AC45-511E0562BD52}"/>
              </a:ext>
            </a:extLst>
          </p:cNvPr>
          <p:cNvSpPr/>
          <p:nvPr/>
        </p:nvSpPr>
        <p:spPr>
          <a:xfrm>
            <a:off x="1226819" y="2473978"/>
            <a:ext cx="9738361"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         若拥塞窗口从</a:t>
            </a:r>
            <a:r>
              <a:rPr lang="en-US" altLang="zh-CN" b="1" dirty="0"/>
              <a:t>8KB</a:t>
            </a:r>
            <a:r>
              <a:rPr lang="zh-CN" altLang="en-US" b="1" dirty="0"/>
              <a:t>增长到</a:t>
            </a:r>
            <a:r>
              <a:rPr lang="en-US" altLang="zh-CN" b="1" dirty="0"/>
              <a:t>20KB</a:t>
            </a:r>
            <a:r>
              <a:rPr lang="zh-CN" altLang="en-US" b="1" dirty="0"/>
              <a:t>所需的时间最长，则该过程应处于</a:t>
            </a:r>
            <a:r>
              <a:rPr lang="zh-CN" altLang="en-US" b="1" dirty="0">
                <a:solidFill>
                  <a:schemeClr val="tx1"/>
                </a:solidFill>
                <a:highlight>
                  <a:srgbClr val="FFFF00"/>
                </a:highlight>
              </a:rPr>
              <a:t>拥塞避免算法</a:t>
            </a:r>
            <a:r>
              <a:rPr lang="zh-CN" altLang="en-US" b="1" dirty="0"/>
              <a:t>的执行过程中。</a:t>
            </a:r>
          </a:p>
        </p:txBody>
      </p:sp>
      <p:sp>
        <p:nvSpPr>
          <p:cNvPr id="6" name="文本框 5">
            <a:extLst>
              <a:ext uri="{FF2B5EF4-FFF2-40B4-BE49-F238E27FC236}">
                <a16:creationId xmlns:a16="http://schemas.microsoft.com/office/drawing/2014/main" id="{449D7947-3008-AA42-A2D3-7723B7403DE0}"/>
              </a:ext>
            </a:extLst>
          </p:cNvPr>
          <p:cNvSpPr txBox="1"/>
          <p:nvPr/>
        </p:nvSpPr>
        <p:spPr>
          <a:xfrm>
            <a:off x="3563682" y="3418003"/>
            <a:ext cx="3692435" cy="369332"/>
          </a:xfrm>
          <a:prstGeom prst="rect">
            <a:avLst/>
          </a:prstGeom>
          <a:noFill/>
        </p:spPr>
        <p:txBody>
          <a:bodyPr wrap="square" rtlCol="0">
            <a:spAutoFit/>
          </a:bodyPr>
          <a:lstStyle/>
          <a:p>
            <a:r>
              <a:rPr lang="zh-CN" altLang="en-US" b="1" dirty="0">
                <a:solidFill>
                  <a:schemeClr val="accent3"/>
                </a:solidFill>
              </a:rPr>
              <a:t>第</a:t>
            </a:r>
            <a:r>
              <a:rPr lang="en-US" altLang="zh-CN" b="1" dirty="0">
                <a:solidFill>
                  <a:schemeClr val="accent3"/>
                </a:solidFill>
              </a:rPr>
              <a:t>1</a:t>
            </a:r>
            <a:r>
              <a:rPr lang="zh-CN" altLang="en-US" b="1" dirty="0">
                <a:solidFill>
                  <a:schemeClr val="accent3"/>
                </a:solidFill>
              </a:rPr>
              <a:t>个传输轮次（</a:t>
            </a:r>
            <a:r>
              <a:rPr lang="en-US" altLang="zh-CN" b="1" dirty="0">
                <a:solidFill>
                  <a:schemeClr val="accent3"/>
                </a:solidFill>
              </a:rPr>
              <a:t>RTT</a:t>
            </a:r>
            <a:r>
              <a:rPr lang="zh-CN" altLang="en-US" b="1" dirty="0">
                <a:solidFill>
                  <a:schemeClr val="accent3"/>
                </a:solidFill>
              </a:rPr>
              <a:t>）结束</a:t>
            </a:r>
          </a:p>
        </p:txBody>
      </p:sp>
      <p:sp>
        <p:nvSpPr>
          <p:cNvPr id="8" name="文本框 7">
            <a:extLst>
              <a:ext uri="{FF2B5EF4-FFF2-40B4-BE49-F238E27FC236}">
                <a16:creationId xmlns:a16="http://schemas.microsoft.com/office/drawing/2014/main" id="{60DB3BE4-985C-62AB-0819-599124CA121E}"/>
              </a:ext>
            </a:extLst>
          </p:cNvPr>
          <p:cNvSpPr txBox="1"/>
          <p:nvPr/>
        </p:nvSpPr>
        <p:spPr>
          <a:xfrm>
            <a:off x="3563682" y="3820628"/>
            <a:ext cx="3692435" cy="369332"/>
          </a:xfrm>
          <a:prstGeom prst="rect">
            <a:avLst/>
          </a:prstGeom>
          <a:noFill/>
        </p:spPr>
        <p:txBody>
          <a:bodyPr wrap="square" rtlCol="0">
            <a:spAutoFit/>
          </a:bodyPr>
          <a:lstStyle/>
          <a:p>
            <a:r>
              <a:rPr lang="zh-CN" altLang="en-US" b="1" dirty="0">
                <a:solidFill>
                  <a:schemeClr val="accent3"/>
                </a:solidFill>
              </a:rPr>
              <a:t>第</a:t>
            </a:r>
            <a:r>
              <a:rPr lang="en-US" altLang="zh-CN" b="1" dirty="0">
                <a:solidFill>
                  <a:schemeClr val="accent3"/>
                </a:solidFill>
              </a:rPr>
              <a:t>2</a:t>
            </a:r>
            <a:r>
              <a:rPr lang="zh-CN" altLang="en-US" b="1" dirty="0">
                <a:solidFill>
                  <a:schemeClr val="accent3"/>
                </a:solidFill>
              </a:rPr>
              <a:t>个传输轮次（</a:t>
            </a:r>
            <a:r>
              <a:rPr lang="en-US" altLang="zh-CN" b="1" dirty="0">
                <a:solidFill>
                  <a:schemeClr val="accent3"/>
                </a:solidFill>
              </a:rPr>
              <a:t>RTT</a:t>
            </a:r>
            <a:r>
              <a:rPr lang="zh-CN" altLang="en-US" b="1" dirty="0">
                <a:solidFill>
                  <a:schemeClr val="accent3"/>
                </a:solidFill>
              </a:rPr>
              <a:t>）结束</a:t>
            </a:r>
          </a:p>
        </p:txBody>
      </p:sp>
      <p:sp>
        <p:nvSpPr>
          <p:cNvPr id="51" name="文本框 50">
            <a:extLst>
              <a:ext uri="{FF2B5EF4-FFF2-40B4-BE49-F238E27FC236}">
                <a16:creationId xmlns:a16="http://schemas.microsoft.com/office/drawing/2014/main" id="{81CA8EE5-07D9-BD1D-A16F-3D377207BF41}"/>
              </a:ext>
            </a:extLst>
          </p:cNvPr>
          <p:cNvSpPr txBox="1"/>
          <p:nvPr/>
        </p:nvSpPr>
        <p:spPr>
          <a:xfrm>
            <a:off x="1701435" y="3059668"/>
            <a:ext cx="1711234" cy="369332"/>
          </a:xfrm>
          <a:prstGeom prst="rect">
            <a:avLst/>
          </a:prstGeom>
          <a:noFill/>
        </p:spPr>
        <p:txBody>
          <a:bodyPr wrap="square" rtlCol="0">
            <a:spAutoFit/>
          </a:bodyPr>
          <a:lstStyle/>
          <a:p>
            <a:r>
              <a:rPr lang="zh-CN" altLang="en-US" b="1" dirty="0"/>
              <a:t>在上述过程中：</a:t>
            </a:r>
          </a:p>
        </p:txBody>
      </p:sp>
      <p:grpSp>
        <p:nvGrpSpPr>
          <p:cNvPr id="53" name="组合 52">
            <a:extLst>
              <a:ext uri="{FF2B5EF4-FFF2-40B4-BE49-F238E27FC236}">
                <a16:creationId xmlns:a16="http://schemas.microsoft.com/office/drawing/2014/main" id="{1F96BC16-9798-0F15-B2F2-F4E21D1ACCDC}"/>
              </a:ext>
            </a:extLst>
          </p:cNvPr>
          <p:cNvGrpSpPr/>
          <p:nvPr/>
        </p:nvGrpSpPr>
        <p:grpSpPr>
          <a:xfrm>
            <a:off x="3563682" y="4177361"/>
            <a:ext cx="5064636" cy="644449"/>
            <a:chOff x="3563682" y="4177361"/>
            <a:chExt cx="5064636" cy="644449"/>
          </a:xfrm>
        </p:grpSpPr>
        <p:grpSp>
          <p:nvGrpSpPr>
            <p:cNvPr id="48" name="组合 47">
              <a:extLst>
                <a:ext uri="{FF2B5EF4-FFF2-40B4-BE49-F238E27FC236}">
                  <a16:creationId xmlns:a16="http://schemas.microsoft.com/office/drawing/2014/main" id="{4647DE4D-76B7-701D-5C14-F63EF20FBFBA}"/>
                </a:ext>
              </a:extLst>
            </p:cNvPr>
            <p:cNvGrpSpPr/>
            <p:nvPr/>
          </p:nvGrpSpPr>
          <p:grpSpPr>
            <a:xfrm>
              <a:off x="3563682" y="4452478"/>
              <a:ext cx="5064636" cy="369332"/>
              <a:chOff x="1226819" y="4218511"/>
              <a:chExt cx="5064636" cy="369332"/>
            </a:xfrm>
          </p:grpSpPr>
          <p:sp>
            <p:nvSpPr>
              <p:cNvPr id="49" name="文本框 48">
                <a:extLst>
                  <a:ext uri="{FF2B5EF4-FFF2-40B4-BE49-F238E27FC236}">
                    <a16:creationId xmlns:a16="http://schemas.microsoft.com/office/drawing/2014/main" id="{26CCFB14-B792-DB2A-C0C9-55FF13AA6820}"/>
                  </a:ext>
                </a:extLst>
              </p:cNvPr>
              <p:cNvSpPr txBox="1"/>
              <p:nvPr/>
            </p:nvSpPr>
            <p:spPr>
              <a:xfrm>
                <a:off x="4285383" y="4218511"/>
                <a:ext cx="2006072" cy="369332"/>
              </a:xfrm>
              <a:prstGeom prst="rect">
                <a:avLst/>
              </a:prstGeom>
              <a:noFill/>
            </p:spPr>
            <p:txBody>
              <a:bodyPr wrap="square" rtlCol="0">
                <a:spAutoFit/>
              </a:bodyPr>
              <a:lstStyle/>
              <a:p>
                <a:r>
                  <a:rPr lang="en-US" altLang="zh-CN" b="1" dirty="0">
                    <a:solidFill>
                      <a:schemeClr val="accent3"/>
                    </a:solidFill>
                  </a:rPr>
                  <a:t>cwnd = 19 + 1 = 20</a:t>
                </a:r>
                <a:endParaRPr lang="zh-CN" altLang="en-US" b="1" dirty="0">
                  <a:solidFill>
                    <a:schemeClr val="accent3"/>
                  </a:solidFill>
                </a:endParaRPr>
              </a:p>
            </p:txBody>
          </p:sp>
          <p:sp>
            <p:nvSpPr>
              <p:cNvPr id="50" name="文本框 49">
                <a:extLst>
                  <a:ext uri="{FF2B5EF4-FFF2-40B4-BE49-F238E27FC236}">
                    <a16:creationId xmlns:a16="http://schemas.microsoft.com/office/drawing/2014/main" id="{A748A59D-EC24-AF92-CD4D-B4A38F892529}"/>
                  </a:ext>
                </a:extLst>
              </p:cNvPr>
              <p:cNvSpPr txBox="1"/>
              <p:nvPr/>
            </p:nvSpPr>
            <p:spPr>
              <a:xfrm>
                <a:off x="1226819" y="4218511"/>
                <a:ext cx="3692435" cy="369332"/>
              </a:xfrm>
              <a:prstGeom prst="rect">
                <a:avLst/>
              </a:prstGeom>
              <a:noFill/>
            </p:spPr>
            <p:txBody>
              <a:bodyPr wrap="square" rtlCol="0">
                <a:spAutoFit/>
              </a:bodyPr>
              <a:lstStyle/>
              <a:p>
                <a:r>
                  <a:rPr lang="zh-CN" altLang="en-US" b="1" dirty="0">
                    <a:solidFill>
                      <a:schemeClr val="accent3"/>
                    </a:solidFill>
                  </a:rPr>
                  <a:t>第</a:t>
                </a:r>
                <a:r>
                  <a:rPr lang="en-US" altLang="zh-CN" b="1" dirty="0">
                    <a:solidFill>
                      <a:schemeClr val="accent3"/>
                    </a:solidFill>
                  </a:rPr>
                  <a:t>12</a:t>
                </a:r>
                <a:r>
                  <a:rPr lang="zh-CN" altLang="en-US" b="1" dirty="0">
                    <a:solidFill>
                      <a:schemeClr val="accent3"/>
                    </a:solidFill>
                  </a:rPr>
                  <a:t>个传输轮次（</a:t>
                </a:r>
                <a:r>
                  <a:rPr lang="en-US" altLang="zh-CN" b="1" dirty="0">
                    <a:solidFill>
                      <a:schemeClr val="accent3"/>
                    </a:solidFill>
                  </a:rPr>
                  <a:t>RTT</a:t>
                </a:r>
                <a:r>
                  <a:rPr lang="zh-CN" altLang="en-US" b="1" dirty="0">
                    <a:solidFill>
                      <a:schemeClr val="accent3"/>
                    </a:solidFill>
                  </a:rPr>
                  <a:t>）结束</a:t>
                </a:r>
              </a:p>
            </p:txBody>
          </p:sp>
        </p:grpSp>
        <p:sp>
          <p:nvSpPr>
            <p:cNvPr id="52" name="文本框 51">
              <a:extLst>
                <a:ext uri="{FF2B5EF4-FFF2-40B4-BE49-F238E27FC236}">
                  <a16:creationId xmlns:a16="http://schemas.microsoft.com/office/drawing/2014/main" id="{593E9F3E-0560-61FD-870E-CDE2EB3FF0CB}"/>
                </a:ext>
              </a:extLst>
            </p:cNvPr>
            <p:cNvSpPr txBox="1"/>
            <p:nvPr/>
          </p:nvSpPr>
          <p:spPr>
            <a:xfrm>
              <a:off x="3748226" y="4177361"/>
              <a:ext cx="492443" cy="369333"/>
            </a:xfrm>
            <a:prstGeom prst="rect">
              <a:avLst/>
            </a:prstGeom>
            <a:noFill/>
          </p:spPr>
          <p:txBody>
            <a:bodyPr vert="eaVert" wrap="square" rtlCol="0">
              <a:spAutoFit/>
            </a:bodyPr>
            <a:lstStyle/>
            <a:p>
              <a:r>
                <a:rPr lang="en-US" altLang="zh-CN" sz="2000" b="1" dirty="0">
                  <a:solidFill>
                    <a:schemeClr val="accent3"/>
                  </a:solidFill>
                </a:rPr>
                <a:t>…</a:t>
              </a:r>
              <a:endParaRPr lang="zh-CN" altLang="en-US" sz="2000" b="1" dirty="0">
                <a:solidFill>
                  <a:schemeClr val="accent3"/>
                </a:solidFill>
              </a:endParaRPr>
            </a:p>
          </p:txBody>
        </p:sp>
      </p:grpSp>
      <p:sp>
        <p:nvSpPr>
          <p:cNvPr id="66" name="文本框 65">
            <a:extLst>
              <a:ext uri="{FF2B5EF4-FFF2-40B4-BE49-F238E27FC236}">
                <a16:creationId xmlns:a16="http://schemas.microsoft.com/office/drawing/2014/main" id="{A2D61205-BC45-580C-1E86-C7D32BBE6CAA}"/>
              </a:ext>
            </a:extLst>
          </p:cNvPr>
          <p:cNvSpPr txBox="1"/>
          <p:nvPr/>
        </p:nvSpPr>
        <p:spPr>
          <a:xfrm>
            <a:off x="3563682" y="5084328"/>
            <a:ext cx="6991108" cy="400110"/>
          </a:xfrm>
          <a:prstGeom prst="rect">
            <a:avLst/>
          </a:prstGeom>
          <a:noFill/>
        </p:spPr>
        <p:txBody>
          <a:bodyPr wrap="square" rtlCol="0">
            <a:spAutoFit/>
          </a:bodyPr>
          <a:lstStyle/>
          <a:p>
            <a:r>
              <a:rPr lang="zh-CN" altLang="en-US" sz="2000" b="1" dirty="0">
                <a:solidFill>
                  <a:schemeClr val="accent1">
                    <a:lumMod val="75000"/>
                  </a:schemeClr>
                </a:solidFill>
              </a:rPr>
              <a:t>共经历了</a:t>
            </a:r>
            <a:r>
              <a:rPr lang="en-US" altLang="zh-CN" sz="2000" b="1" dirty="0">
                <a:solidFill>
                  <a:schemeClr val="accent1">
                    <a:lumMod val="75000"/>
                  </a:schemeClr>
                </a:solidFill>
              </a:rPr>
              <a:t>12</a:t>
            </a:r>
            <a:r>
              <a:rPr lang="zh-CN" altLang="en-US" sz="2000" b="1" dirty="0">
                <a:solidFill>
                  <a:schemeClr val="accent1">
                    <a:lumMod val="75000"/>
                  </a:schemeClr>
                </a:solidFill>
              </a:rPr>
              <a:t>个传输轮次（</a:t>
            </a:r>
            <a:r>
              <a:rPr lang="en-US" altLang="zh-CN" sz="2000" b="1" dirty="0">
                <a:solidFill>
                  <a:schemeClr val="accent1">
                    <a:lumMod val="75000"/>
                  </a:schemeClr>
                </a:solidFill>
              </a:rPr>
              <a:t>RTT</a:t>
            </a:r>
            <a:r>
              <a:rPr lang="zh-CN" altLang="en-US" sz="2000" b="1" dirty="0">
                <a:solidFill>
                  <a:schemeClr val="accent1">
                    <a:lumMod val="75000"/>
                  </a:schemeClr>
                </a:solidFill>
              </a:rPr>
              <a:t>），总耗时为 </a:t>
            </a:r>
            <a:r>
              <a:rPr lang="en-US" altLang="zh-CN" sz="2000" b="1" dirty="0">
                <a:solidFill>
                  <a:schemeClr val="accent1">
                    <a:lumMod val="75000"/>
                  </a:schemeClr>
                </a:solidFill>
              </a:rPr>
              <a:t>2ms × 12 = 24ms</a:t>
            </a:r>
            <a:endParaRPr lang="zh-CN" altLang="en-US" sz="2000" b="1" dirty="0">
              <a:solidFill>
                <a:schemeClr val="accent1">
                  <a:lumMod val="75000"/>
                </a:schemeClr>
              </a:solidFill>
            </a:endParaRPr>
          </a:p>
        </p:txBody>
      </p:sp>
    </p:spTree>
    <p:custDataLst>
      <p:tags r:id="rId1"/>
    </p:custDataLst>
    <p:extLst>
      <p:ext uri="{BB962C8B-B14F-4D97-AF65-F5344CB8AC3E}">
        <p14:creationId xmlns:p14="http://schemas.microsoft.com/office/powerpoint/2010/main" val="41557092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p:tgtEl>
                                          <p:spTgt spid="6"/>
                                        </p:tgtEl>
                                        <p:attrNameLst>
                                          <p:attrName>ppt_y</p:attrName>
                                        </p:attrNameLst>
                                      </p:cBhvr>
                                      <p:tavLst>
                                        <p:tav tm="0">
                                          <p:val>
                                            <p:strVal val="#ppt_y-#ppt_h*1.125000"/>
                                          </p:val>
                                        </p:tav>
                                        <p:tav tm="100000">
                                          <p:val>
                                            <p:strVal val="#ppt_y"/>
                                          </p:val>
                                        </p:tav>
                                      </p:tavLst>
                                    </p:anim>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p:tgtEl>
                                          <p:spTgt spid="5"/>
                                        </p:tgtEl>
                                        <p:attrNameLst>
                                          <p:attrName>ppt_x</p:attrName>
                                        </p:attrNameLst>
                                      </p:cBhvr>
                                      <p:tavLst>
                                        <p:tav tm="0">
                                          <p:val>
                                            <p:strVal val="#ppt_x-#ppt_w*1.125000"/>
                                          </p:val>
                                        </p:tav>
                                        <p:tav tm="100000">
                                          <p:val>
                                            <p:strVal val="#ppt_x"/>
                                          </p:val>
                                        </p:tav>
                                      </p:tavLst>
                                    </p:anim>
                                    <p:animEffect transition="in" filter="wipe(righ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1"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p:tgtEl>
                                          <p:spTgt spid="8"/>
                                        </p:tgtEl>
                                        <p:attrNameLst>
                                          <p:attrName>ppt_y</p:attrName>
                                        </p:attrNameLst>
                                      </p:cBhvr>
                                      <p:tavLst>
                                        <p:tav tm="0">
                                          <p:val>
                                            <p:strVal val="#ppt_y-#ppt_h*1.125000"/>
                                          </p:val>
                                        </p:tav>
                                        <p:tav tm="100000">
                                          <p:val>
                                            <p:strVal val="#ppt_y"/>
                                          </p:val>
                                        </p:tav>
                                      </p:tavLst>
                                    </p:anim>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p:tgtEl>
                                          <p:spTgt spid="7"/>
                                        </p:tgtEl>
                                        <p:attrNameLst>
                                          <p:attrName>ppt_x</p:attrName>
                                        </p:attrNameLst>
                                      </p:cBhvr>
                                      <p:tavLst>
                                        <p:tav tm="0">
                                          <p:val>
                                            <p:strVal val="#ppt_x-#ppt_w*1.125000"/>
                                          </p:val>
                                        </p:tav>
                                        <p:tav tm="100000">
                                          <p:val>
                                            <p:strVal val="#ppt_x"/>
                                          </p:val>
                                        </p:tav>
                                      </p:tavLst>
                                    </p:anim>
                                    <p:animEffect transition="in" filter="wipe(right)">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wipe(up)">
                                      <p:cBhvr>
                                        <p:cTn id="38" dur="1000"/>
                                        <p:tgtEl>
                                          <p:spTgt spid="53"/>
                                        </p:tgtEl>
                                      </p:cBhvr>
                                    </p:animEffect>
                                  </p:childTnLst>
                                </p:cTn>
                              </p:par>
                            </p:childTnLst>
                          </p:cTn>
                        </p:par>
                      </p:childTnLst>
                    </p:cTn>
                  </p:par>
                  <p:par>
                    <p:cTn id="39" fill="hold">
                      <p:stCondLst>
                        <p:cond delay="indefinite"/>
                      </p:stCondLst>
                      <p:childTnLst>
                        <p:par>
                          <p:cTn id="40" fill="hold">
                            <p:stCondLst>
                              <p:cond delay="0"/>
                            </p:stCondLst>
                            <p:childTnLst>
                              <p:par>
                                <p:cTn id="41" presetID="47" presetClass="entr" presetSubtype="0"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1000"/>
                                        <p:tgtEl>
                                          <p:spTgt spid="66"/>
                                        </p:tgtEl>
                                      </p:cBhvr>
                                    </p:animEffect>
                                    <p:anim calcmode="lin" valueType="num">
                                      <p:cBhvr>
                                        <p:cTn id="44" dur="1000" fill="hold"/>
                                        <p:tgtEl>
                                          <p:spTgt spid="66"/>
                                        </p:tgtEl>
                                        <p:attrNameLst>
                                          <p:attrName>ppt_x</p:attrName>
                                        </p:attrNameLst>
                                      </p:cBhvr>
                                      <p:tavLst>
                                        <p:tav tm="0">
                                          <p:val>
                                            <p:strVal val="#ppt_x"/>
                                          </p:val>
                                        </p:tav>
                                        <p:tav tm="100000">
                                          <p:val>
                                            <p:strVal val="#ppt_x"/>
                                          </p:val>
                                        </p:tav>
                                      </p:tavLst>
                                    </p:anim>
                                    <p:anim calcmode="lin" valueType="num">
                                      <p:cBhvr>
                                        <p:cTn id="45"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6" grpId="0"/>
      <p:bldP spid="8" grpId="0"/>
      <p:bldP spid="51" grpId="0"/>
      <p:bldP spid="6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F532E90B-F357-A385-2AF0-B5D36AAD3C7A}"/>
              </a:ext>
            </a:extLst>
          </p:cNvPr>
          <p:cNvGrpSpPr/>
          <p:nvPr/>
        </p:nvGrpSpPr>
        <p:grpSpPr>
          <a:xfrm>
            <a:off x="120921" y="1227078"/>
            <a:ext cx="4257212" cy="987734"/>
            <a:chOff x="7479768" y="5272307"/>
            <a:chExt cx="4257212" cy="987734"/>
          </a:xfrm>
        </p:grpSpPr>
        <p:sp>
          <p:nvSpPr>
            <p:cNvPr id="35" name="矩形 34">
              <a:extLst>
                <a:ext uri="{FF2B5EF4-FFF2-40B4-BE49-F238E27FC236}">
                  <a16:creationId xmlns:a16="http://schemas.microsoft.com/office/drawing/2014/main" id="{8B75D6D5-96A2-8113-7F93-3E68C9F1E924}"/>
                </a:ext>
              </a:extLst>
            </p:cNvPr>
            <p:cNvSpPr/>
            <p:nvPr/>
          </p:nvSpPr>
          <p:spPr>
            <a:xfrm>
              <a:off x="9329438" y="5602672"/>
              <a:ext cx="2407542"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域名</a:t>
              </a:r>
              <a:r>
                <a:rPr lang="en-US" altLang="zh-CN" b="1" dirty="0">
                  <a:solidFill>
                    <a:schemeClr val="tx1"/>
                  </a:solidFill>
                </a:rPr>
                <a:t>www.porttest.net</a:t>
              </a:r>
            </a:p>
            <a:p>
              <a:r>
                <a:rPr lang="zh-CN" altLang="en-US" b="1" dirty="0">
                  <a:solidFill>
                    <a:schemeClr val="tx1"/>
                  </a:solidFill>
                </a:rPr>
                <a:t>对应的</a:t>
              </a:r>
              <a:r>
                <a:rPr lang="en-US" altLang="zh-CN" b="1" dirty="0">
                  <a:solidFill>
                    <a:schemeClr val="tx1"/>
                  </a:solidFill>
                </a:rPr>
                <a:t>IP</a:t>
              </a:r>
              <a:r>
                <a:rPr lang="zh-CN" altLang="en-US" b="1" dirty="0">
                  <a:solidFill>
                    <a:schemeClr val="tx1"/>
                  </a:solidFill>
                </a:rPr>
                <a:t>地址是什么？</a:t>
              </a:r>
            </a:p>
          </p:txBody>
        </p:sp>
        <p:grpSp>
          <p:nvGrpSpPr>
            <p:cNvPr id="18" name="组合 17">
              <a:extLst>
                <a:ext uri="{FF2B5EF4-FFF2-40B4-BE49-F238E27FC236}">
                  <a16:creationId xmlns:a16="http://schemas.microsoft.com/office/drawing/2014/main" id="{80AA2B4D-8E15-EA60-25B9-2EF3005B15C8}"/>
                </a:ext>
              </a:extLst>
            </p:cNvPr>
            <p:cNvGrpSpPr/>
            <p:nvPr/>
          </p:nvGrpSpPr>
          <p:grpSpPr>
            <a:xfrm>
              <a:off x="7479768" y="5272307"/>
              <a:ext cx="1847114" cy="976695"/>
              <a:chOff x="7479768" y="5272307"/>
              <a:chExt cx="1847114" cy="976695"/>
            </a:xfrm>
          </p:grpSpPr>
          <p:sp>
            <p:nvSpPr>
              <p:cNvPr id="36" name="矩形 35">
                <a:extLst>
                  <a:ext uri="{FF2B5EF4-FFF2-40B4-BE49-F238E27FC236}">
                    <a16:creationId xmlns:a16="http://schemas.microsoft.com/office/drawing/2014/main" id="{503A6D1C-EF59-F58E-2FB2-63E707BE6F31}"/>
                  </a:ext>
                </a:extLst>
              </p:cNvPr>
              <p:cNvSpPr/>
              <p:nvPr/>
            </p:nvSpPr>
            <p:spPr>
              <a:xfrm>
                <a:off x="7479768" y="5272307"/>
                <a:ext cx="1847114" cy="33420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UDP</a:t>
                </a:r>
                <a:r>
                  <a:rPr lang="zh-CN" altLang="en-US" b="1" dirty="0"/>
                  <a:t>首部</a:t>
                </a:r>
              </a:p>
            </p:txBody>
          </p:sp>
          <p:sp>
            <p:nvSpPr>
              <p:cNvPr id="37" name="矩形 36">
                <a:extLst>
                  <a:ext uri="{FF2B5EF4-FFF2-40B4-BE49-F238E27FC236}">
                    <a16:creationId xmlns:a16="http://schemas.microsoft.com/office/drawing/2014/main" id="{F452208E-CAA1-F400-CC72-00C6AB31C743}"/>
                  </a:ext>
                </a:extLst>
              </p:cNvPr>
              <p:cNvSpPr/>
              <p:nvPr/>
            </p:nvSpPr>
            <p:spPr>
              <a:xfrm>
                <a:off x="7479768" y="5602672"/>
                <a:ext cx="1847114"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源  端  口：</a:t>
                </a:r>
                <a:endParaRPr lang="en-US" altLang="zh-CN" b="1" dirty="0">
                  <a:solidFill>
                    <a:schemeClr val="tx1"/>
                  </a:solidFill>
                </a:endParaRPr>
              </a:p>
              <a:p>
                <a:r>
                  <a:rPr lang="zh-CN" altLang="en-US" b="1" dirty="0">
                    <a:solidFill>
                      <a:schemeClr val="tx1"/>
                    </a:solidFill>
                  </a:rPr>
                  <a:t>目的端口：</a:t>
                </a:r>
              </a:p>
            </p:txBody>
          </p:sp>
        </p:grpSp>
        <p:sp>
          <p:nvSpPr>
            <p:cNvPr id="13" name="文本框 12">
              <a:extLst>
                <a:ext uri="{FF2B5EF4-FFF2-40B4-BE49-F238E27FC236}">
                  <a16:creationId xmlns:a16="http://schemas.microsoft.com/office/drawing/2014/main" id="{879BD70F-0B80-EB66-47A8-BBB2666F04C1}"/>
                </a:ext>
              </a:extLst>
            </p:cNvPr>
            <p:cNvSpPr txBox="1"/>
            <p:nvPr/>
          </p:nvSpPr>
          <p:spPr>
            <a:xfrm>
              <a:off x="8561620" y="5890709"/>
              <a:ext cx="424545" cy="369332"/>
            </a:xfrm>
            <a:prstGeom prst="rect">
              <a:avLst/>
            </a:prstGeom>
            <a:noFill/>
          </p:spPr>
          <p:txBody>
            <a:bodyPr wrap="square" rtlCol="0">
              <a:spAutoFit/>
            </a:bodyPr>
            <a:lstStyle/>
            <a:p>
              <a:r>
                <a:rPr lang="en-US" altLang="zh-CN" b="1" dirty="0">
                  <a:solidFill>
                    <a:schemeClr val="accent1"/>
                  </a:solidFill>
                </a:rPr>
                <a:t>53</a:t>
              </a:r>
              <a:endParaRPr lang="zh-CN" altLang="en-US" b="1" dirty="0">
                <a:solidFill>
                  <a:schemeClr val="accent1"/>
                </a:solidFill>
              </a:endParaRPr>
            </a:p>
          </p:txBody>
        </p:sp>
        <p:sp>
          <p:nvSpPr>
            <p:cNvPr id="39" name="文本框 38">
              <a:extLst>
                <a:ext uri="{FF2B5EF4-FFF2-40B4-BE49-F238E27FC236}">
                  <a16:creationId xmlns:a16="http://schemas.microsoft.com/office/drawing/2014/main" id="{7943B4C9-B2F7-A241-56CF-70E17D0E3551}"/>
                </a:ext>
              </a:extLst>
            </p:cNvPr>
            <p:cNvSpPr txBox="1"/>
            <p:nvPr/>
          </p:nvSpPr>
          <p:spPr>
            <a:xfrm>
              <a:off x="8561620" y="5613711"/>
              <a:ext cx="817513" cy="369332"/>
            </a:xfrm>
            <a:prstGeom prst="rect">
              <a:avLst/>
            </a:prstGeom>
            <a:noFill/>
          </p:spPr>
          <p:txBody>
            <a:bodyPr wrap="square" rtlCol="0">
              <a:spAutoFit/>
            </a:bodyPr>
            <a:lstStyle/>
            <a:p>
              <a:r>
                <a:rPr lang="en-US" altLang="zh-CN" b="1" dirty="0"/>
                <a:t>49152</a:t>
              </a:r>
              <a:endParaRPr lang="zh-CN" altLang="en-US" b="1" dirty="0"/>
            </a:p>
          </p:txBody>
        </p:sp>
        <p:sp>
          <p:nvSpPr>
            <p:cNvPr id="12" name="矩形 11">
              <a:extLst>
                <a:ext uri="{FF2B5EF4-FFF2-40B4-BE49-F238E27FC236}">
                  <a16:creationId xmlns:a16="http://schemas.microsoft.com/office/drawing/2014/main" id="{4C55B3D4-CAAB-CC43-5D66-54844FE64D06}"/>
                </a:ext>
              </a:extLst>
            </p:cNvPr>
            <p:cNvSpPr/>
            <p:nvPr/>
          </p:nvSpPr>
          <p:spPr>
            <a:xfrm>
              <a:off x="9326882" y="5272307"/>
              <a:ext cx="2410098" cy="33420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DNS</a:t>
              </a:r>
              <a:r>
                <a:rPr lang="zh-CN" altLang="en-US" b="1" dirty="0"/>
                <a:t>查询请求报文</a:t>
              </a:r>
            </a:p>
          </p:txBody>
        </p:sp>
      </p:grpSp>
      <p:pic>
        <p:nvPicPr>
          <p:cNvPr id="9" name="图片 8">
            <a:extLst>
              <a:ext uri="{FF2B5EF4-FFF2-40B4-BE49-F238E27FC236}">
                <a16:creationId xmlns:a16="http://schemas.microsoft.com/office/drawing/2014/main" id="{98D333E2-099D-6D80-3AF7-F9B764B62FDA}"/>
              </a:ext>
            </a:extLst>
          </p:cNvPr>
          <p:cNvPicPr>
            <a:picLocks noChangeAspect="1"/>
          </p:cNvPicPr>
          <p:nvPr/>
        </p:nvPicPr>
        <p:blipFill>
          <a:blip r:embed="rId3"/>
          <a:stretch>
            <a:fillRect/>
          </a:stretch>
        </p:blipFill>
        <p:spPr>
          <a:xfrm>
            <a:off x="1338949" y="3625818"/>
            <a:ext cx="3643852" cy="2803855"/>
          </a:xfrm>
          <a:prstGeom prst="rect">
            <a:avLst/>
          </a:prstGeom>
        </p:spPr>
      </p:pic>
      <p:sp>
        <p:nvSpPr>
          <p:cNvPr id="109" name="文本框 108">
            <a:extLst>
              <a:ext uri="{FF2B5EF4-FFF2-40B4-BE49-F238E27FC236}">
                <a16:creationId xmlns:a16="http://schemas.microsoft.com/office/drawing/2014/main" id="{C3441686-2E25-FC0D-D3EA-11FA42ABABAC}"/>
              </a:ext>
            </a:extLst>
          </p:cNvPr>
          <p:cNvSpPr txBox="1"/>
          <p:nvPr/>
        </p:nvSpPr>
        <p:spPr>
          <a:xfrm>
            <a:off x="1496924" y="2228588"/>
            <a:ext cx="3170461" cy="369332"/>
          </a:xfrm>
          <a:prstGeom prst="rect">
            <a:avLst/>
          </a:prstGeom>
          <a:noFill/>
        </p:spPr>
        <p:txBody>
          <a:bodyPr wrap="square" rtlCol="0">
            <a:spAutoFit/>
          </a:bodyPr>
          <a:lstStyle/>
          <a:p>
            <a:pPr algn="ctr"/>
            <a:r>
              <a:rPr lang="en-US" altLang="zh-CN" b="1" dirty="0"/>
              <a:t>192.168.0.3 ↔ www.porttest.net</a:t>
            </a:r>
            <a:endParaRPr lang="zh-CN" altLang="en-US" b="1" dirty="0"/>
          </a:p>
        </p:txBody>
      </p:sp>
      <p:grpSp>
        <p:nvGrpSpPr>
          <p:cNvPr id="15" name="组合 14">
            <a:extLst>
              <a:ext uri="{FF2B5EF4-FFF2-40B4-BE49-F238E27FC236}">
                <a16:creationId xmlns:a16="http://schemas.microsoft.com/office/drawing/2014/main" id="{96AA0463-360A-6EA1-6F50-2E1FFF640334}"/>
              </a:ext>
            </a:extLst>
          </p:cNvPr>
          <p:cNvGrpSpPr/>
          <p:nvPr/>
        </p:nvGrpSpPr>
        <p:grpSpPr>
          <a:xfrm>
            <a:off x="4078674" y="1259822"/>
            <a:ext cx="4037173" cy="5223988"/>
            <a:chOff x="4078674" y="1076948"/>
            <a:chExt cx="4037173" cy="5223988"/>
          </a:xfrm>
        </p:grpSpPr>
        <p:sp>
          <p:nvSpPr>
            <p:cNvPr id="98" name="文本框 97">
              <a:extLst>
                <a:ext uri="{FF2B5EF4-FFF2-40B4-BE49-F238E27FC236}">
                  <a16:creationId xmlns:a16="http://schemas.microsoft.com/office/drawing/2014/main" id="{0D381539-7F20-1C86-B0C6-F566DC352BED}"/>
                </a:ext>
              </a:extLst>
            </p:cNvPr>
            <p:cNvSpPr txBox="1"/>
            <p:nvPr/>
          </p:nvSpPr>
          <p:spPr>
            <a:xfrm>
              <a:off x="5161324" y="5654605"/>
              <a:ext cx="1743891" cy="646331"/>
            </a:xfrm>
            <a:prstGeom prst="rect">
              <a:avLst/>
            </a:prstGeom>
            <a:noFill/>
          </p:spPr>
          <p:txBody>
            <a:bodyPr wrap="square" rtlCol="0">
              <a:spAutoFit/>
            </a:bodyPr>
            <a:lstStyle/>
            <a:p>
              <a:pPr algn="ctr"/>
              <a:r>
                <a:rPr lang="zh-CN" altLang="en-US" b="1" dirty="0"/>
                <a:t>用户</a:t>
              </a:r>
              <a:r>
                <a:rPr lang="en-US" altLang="zh-CN" b="1" dirty="0"/>
                <a:t>PC</a:t>
              </a:r>
            </a:p>
            <a:p>
              <a:pPr algn="ctr"/>
              <a:r>
                <a:rPr lang="en-US" altLang="zh-CN" b="1" dirty="0"/>
                <a:t>192.168.0.1</a:t>
              </a:r>
              <a:endParaRPr lang="zh-CN" altLang="en-US" b="1" dirty="0"/>
            </a:p>
          </p:txBody>
        </p:sp>
        <p:sp>
          <p:nvSpPr>
            <p:cNvPr id="99" name="文本框 98">
              <a:extLst>
                <a:ext uri="{FF2B5EF4-FFF2-40B4-BE49-F238E27FC236}">
                  <a16:creationId xmlns:a16="http://schemas.microsoft.com/office/drawing/2014/main" id="{466ACEBE-8AB3-3B6A-65BA-9FAAEB312F69}"/>
                </a:ext>
              </a:extLst>
            </p:cNvPr>
            <p:cNvSpPr txBox="1"/>
            <p:nvPr/>
          </p:nvSpPr>
          <p:spPr>
            <a:xfrm>
              <a:off x="4876120" y="3409434"/>
              <a:ext cx="1041356" cy="369332"/>
            </a:xfrm>
            <a:prstGeom prst="rect">
              <a:avLst/>
            </a:prstGeom>
            <a:noFill/>
          </p:spPr>
          <p:txBody>
            <a:bodyPr wrap="square" rtlCol="0">
              <a:spAutoFit/>
            </a:bodyPr>
            <a:lstStyle/>
            <a:p>
              <a:pPr algn="ctr"/>
              <a:r>
                <a:rPr lang="zh-CN" altLang="en-US" b="1" dirty="0"/>
                <a:t>交换机</a:t>
              </a:r>
            </a:p>
          </p:txBody>
        </p:sp>
        <p:cxnSp>
          <p:nvCxnSpPr>
            <p:cNvPr id="10" name="直接连接符 9">
              <a:extLst>
                <a:ext uri="{FF2B5EF4-FFF2-40B4-BE49-F238E27FC236}">
                  <a16:creationId xmlns:a16="http://schemas.microsoft.com/office/drawing/2014/main" id="{31F52B88-4EA9-D177-22D2-C31B2FB14BBD}"/>
                </a:ext>
              </a:extLst>
            </p:cNvPr>
            <p:cNvCxnSpPr/>
            <p:nvPr/>
          </p:nvCxnSpPr>
          <p:spPr>
            <a:xfrm flipH="1" flipV="1">
              <a:off x="4950619" y="2129246"/>
              <a:ext cx="1145381" cy="1464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D34BB6B-1A40-BBF2-4E2A-B72022706299}"/>
                </a:ext>
              </a:extLst>
            </p:cNvPr>
            <p:cNvCxnSpPr>
              <a:cxnSpLocks/>
            </p:cNvCxnSpPr>
            <p:nvPr/>
          </p:nvCxnSpPr>
          <p:spPr>
            <a:xfrm flipV="1">
              <a:off x="6094251" y="2031938"/>
              <a:ext cx="1141111" cy="1562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8785C98-E6DB-5305-9111-84DC4FDE5160}"/>
                </a:ext>
              </a:extLst>
            </p:cNvPr>
            <p:cNvCxnSpPr/>
            <p:nvPr/>
          </p:nvCxnSpPr>
          <p:spPr>
            <a:xfrm>
              <a:off x="6096000" y="3690257"/>
              <a:ext cx="0" cy="16720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0" name="图形 89">
              <a:extLst>
                <a:ext uri="{FF2B5EF4-FFF2-40B4-BE49-F238E27FC236}">
                  <a16:creationId xmlns:a16="http://schemas.microsoft.com/office/drawing/2014/main" id="{F54E475D-6DEB-D1CA-C3DE-43B893B25A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15286" y="3312126"/>
              <a:ext cx="563948" cy="563948"/>
            </a:xfrm>
            <a:prstGeom prst="rect">
              <a:avLst/>
            </a:prstGeom>
          </p:spPr>
        </p:pic>
        <p:pic>
          <p:nvPicPr>
            <p:cNvPr id="92" name="图形 91">
              <a:extLst>
                <a:ext uri="{FF2B5EF4-FFF2-40B4-BE49-F238E27FC236}">
                  <a16:creationId xmlns:a16="http://schemas.microsoft.com/office/drawing/2014/main" id="{8D958ECF-D10F-8815-55AF-75CF95B972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73853" y="4959339"/>
              <a:ext cx="718834" cy="695266"/>
            </a:xfrm>
            <a:prstGeom prst="rect">
              <a:avLst/>
            </a:prstGeom>
          </p:spPr>
        </p:pic>
        <p:grpSp>
          <p:nvGrpSpPr>
            <p:cNvPr id="8" name="组合 7">
              <a:extLst>
                <a:ext uri="{FF2B5EF4-FFF2-40B4-BE49-F238E27FC236}">
                  <a16:creationId xmlns:a16="http://schemas.microsoft.com/office/drawing/2014/main" id="{AE8F5488-4613-A2E4-955E-DB8A18EF990D}"/>
                </a:ext>
              </a:extLst>
            </p:cNvPr>
            <p:cNvGrpSpPr/>
            <p:nvPr/>
          </p:nvGrpSpPr>
          <p:grpSpPr>
            <a:xfrm>
              <a:off x="4078674" y="1076948"/>
              <a:ext cx="1743891" cy="1318284"/>
              <a:chOff x="3530459" y="1102890"/>
              <a:chExt cx="1743891" cy="1318284"/>
            </a:xfrm>
          </p:grpSpPr>
          <p:pic>
            <p:nvPicPr>
              <p:cNvPr id="91" name="图形 90">
                <a:extLst>
                  <a:ext uri="{FF2B5EF4-FFF2-40B4-BE49-F238E27FC236}">
                    <a16:creationId xmlns:a16="http://schemas.microsoft.com/office/drawing/2014/main" id="{A53D0167-3BB9-7D8E-4EBB-4AA4191122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20431" y="1680992"/>
                <a:ext cx="563948" cy="740182"/>
              </a:xfrm>
              <a:prstGeom prst="rect">
                <a:avLst/>
              </a:prstGeom>
            </p:spPr>
          </p:pic>
          <p:sp>
            <p:nvSpPr>
              <p:cNvPr id="5" name="文本框 4">
                <a:extLst>
                  <a:ext uri="{FF2B5EF4-FFF2-40B4-BE49-F238E27FC236}">
                    <a16:creationId xmlns:a16="http://schemas.microsoft.com/office/drawing/2014/main" id="{E45628C3-7E11-4CA5-DFDD-1FF8B7C5C171}"/>
                  </a:ext>
                </a:extLst>
              </p:cNvPr>
              <p:cNvSpPr txBox="1"/>
              <p:nvPr/>
            </p:nvSpPr>
            <p:spPr>
              <a:xfrm>
                <a:off x="3530459" y="1102890"/>
                <a:ext cx="1743891" cy="646331"/>
              </a:xfrm>
              <a:prstGeom prst="rect">
                <a:avLst/>
              </a:prstGeom>
              <a:noFill/>
            </p:spPr>
            <p:txBody>
              <a:bodyPr wrap="square" rtlCol="0">
                <a:spAutoFit/>
              </a:bodyPr>
              <a:lstStyle/>
              <a:p>
                <a:pPr algn="ctr"/>
                <a:r>
                  <a:rPr lang="en-US" altLang="zh-CN" b="1" dirty="0"/>
                  <a:t>DNS</a:t>
                </a:r>
                <a:r>
                  <a:rPr lang="zh-CN" altLang="en-US" b="1" dirty="0"/>
                  <a:t>服务器</a:t>
                </a:r>
                <a:endParaRPr lang="en-US" altLang="zh-CN" b="1" dirty="0"/>
              </a:p>
              <a:p>
                <a:pPr algn="ctr"/>
                <a:r>
                  <a:rPr lang="en-US" altLang="zh-CN" b="1" dirty="0"/>
                  <a:t>192.168.0.2</a:t>
                </a:r>
                <a:endParaRPr lang="zh-CN" altLang="en-US" b="1" dirty="0"/>
              </a:p>
            </p:txBody>
          </p:sp>
        </p:grpSp>
        <p:grpSp>
          <p:nvGrpSpPr>
            <p:cNvPr id="7" name="组合 6">
              <a:extLst>
                <a:ext uri="{FF2B5EF4-FFF2-40B4-BE49-F238E27FC236}">
                  <a16:creationId xmlns:a16="http://schemas.microsoft.com/office/drawing/2014/main" id="{BBE919E6-893B-3866-F6F2-A40F9FDEB4EB}"/>
                </a:ext>
              </a:extLst>
            </p:cNvPr>
            <p:cNvGrpSpPr/>
            <p:nvPr/>
          </p:nvGrpSpPr>
          <p:grpSpPr>
            <a:xfrm>
              <a:off x="6371956" y="1076948"/>
              <a:ext cx="1743891" cy="1318284"/>
              <a:chOff x="6917652" y="1102890"/>
              <a:chExt cx="1743891" cy="1318284"/>
            </a:xfrm>
          </p:grpSpPr>
          <p:pic>
            <p:nvPicPr>
              <p:cNvPr id="89" name="图形 88">
                <a:extLst>
                  <a:ext uri="{FF2B5EF4-FFF2-40B4-BE49-F238E27FC236}">
                    <a16:creationId xmlns:a16="http://schemas.microsoft.com/office/drawing/2014/main" id="{812FF7A7-BA2E-4E36-1FA0-2D4AD1235C6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07623" y="1680992"/>
                <a:ext cx="563948" cy="740182"/>
              </a:xfrm>
              <a:prstGeom prst="rect">
                <a:avLst/>
              </a:prstGeom>
            </p:spPr>
          </p:pic>
          <p:sp>
            <p:nvSpPr>
              <p:cNvPr id="94" name="文本框 93">
                <a:extLst>
                  <a:ext uri="{FF2B5EF4-FFF2-40B4-BE49-F238E27FC236}">
                    <a16:creationId xmlns:a16="http://schemas.microsoft.com/office/drawing/2014/main" id="{1EFF128A-7D23-DD03-8ABB-E10CFB662A14}"/>
                  </a:ext>
                </a:extLst>
              </p:cNvPr>
              <p:cNvSpPr txBox="1"/>
              <p:nvPr/>
            </p:nvSpPr>
            <p:spPr>
              <a:xfrm>
                <a:off x="6917652" y="1102890"/>
                <a:ext cx="1743891" cy="646331"/>
              </a:xfrm>
              <a:prstGeom prst="rect">
                <a:avLst/>
              </a:prstGeom>
              <a:noFill/>
            </p:spPr>
            <p:txBody>
              <a:bodyPr wrap="square" rtlCol="0">
                <a:spAutoFit/>
              </a:bodyPr>
              <a:lstStyle/>
              <a:p>
                <a:pPr algn="ctr"/>
                <a:r>
                  <a:rPr lang="en-US" altLang="zh-CN" b="1" dirty="0"/>
                  <a:t>Web</a:t>
                </a:r>
                <a:r>
                  <a:rPr lang="zh-CN" altLang="en-US" b="1" dirty="0"/>
                  <a:t>服务器</a:t>
                </a:r>
                <a:endParaRPr lang="en-US" altLang="zh-CN" b="1" dirty="0"/>
              </a:p>
              <a:p>
                <a:pPr algn="ctr"/>
                <a:r>
                  <a:rPr lang="en-US" altLang="zh-CN" b="1" dirty="0"/>
                  <a:t>192.168.0.3</a:t>
                </a:r>
                <a:endParaRPr lang="zh-CN" altLang="en-US" b="1" dirty="0"/>
              </a:p>
            </p:txBody>
          </p:sp>
        </p:grpSp>
      </p:grpSp>
      <p:sp>
        <p:nvSpPr>
          <p:cNvPr id="16" name="文本框 15">
            <a:extLst>
              <a:ext uri="{FF2B5EF4-FFF2-40B4-BE49-F238E27FC236}">
                <a16:creationId xmlns:a16="http://schemas.microsoft.com/office/drawing/2014/main" id="{69C10757-B9CA-0344-E8DE-D33C10A0196A}"/>
              </a:ext>
            </a:extLst>
          </p:cNvPr>
          <p:cNvSpPr txBox="1"/>
          <p:nvPr/>
        </p:nvSpPr>
        <p:spPr>
          <a:xfrm>
            <a:off x="8053252" y="1499951"/>
            <a:ext cx="2005148" cy="369332"/>
          </a:xfrm>
          <a:prstGeom prst="rect">
            <a:avLst/>
          </a:prstGeom>
          <a:noFill/>
        </p:spPr>
        <p:txBody>
          <a:bodyPr wrap="square" rtlCol="0">
            <a:spAutoFit/>
          </a:bodyPr>
          <a:lstStyle/>
          <a:p>
            <a:r>
              <a:rPr lang="en-US" altLang="zh-CN" b="1" dirty="0"/>
              <a:t>www.porttest.net</a:t>
            </a:r>
            <a:endParaRPr lang="zh-CN" altLang="en-US" b="1" dirty="0"/>
          </a:p>
        </p:txBody>
      </p:sp>
      <p:sp>
        <p:nvSpPr>
          <p:cNvPr id="33" name="文本框 32">
            <a:extLst>
              <a:ext uri="{FF2B5EF4-FFF2-40B4-BE49-F238E27FC236}">
                <a16:creationId xmlns:a16="http://schemas.microsoft.com/office/drawing/2014/main" id="{BEC44D89-F0BC-0461-AD27-3213FB8EFBEA}"/>
              </a:ext>
            </a:extLst>
          </p:cNvPr>
          <p:cNvSpPr txBox="1"/>
          <p:nvPr/>
        </p:nvSpPr>
        <p:spPr>
          <a:xfrm>
            <a:off x="2132175" y="3722815"/>
            <a:ext cx="2005148" cy="276999"/>
          </a:xfrm>
          <a:prstGeom prst="rect">
            <a:avLst/>
          </a:prstGeom>
          <a:noFill/>
        </p:spPr>
        <p:txBody>
          <a:bodyPr wrap="square" rtlCol="0">
            <a:spAutoFit/>
          </a:bodyPr>
          <a:lstStyle/>
          <a:p>
            <a:r>
              <a:rPr lang="en-US" altLang="zh-CN" sz="1200" b="1" dirty="0"/>
              <a:t>www.porttest.net</a:t>
            </a:r>
            <a:endParaRPr lang="zh-CN" altLang="en-US" sz="1200" b="1" dirty="0"/>
          </a:p>
        </p:txBody>
      </p:sp>
      <p:grpSp>
        <p:nvGrpSpPr>
          <p:cNvPr id="11" name="组合 10">
            <a:extLst>
              <a:ext uri="{FF2B5EF4-FFF2-40B4-BE49-F238E27FC236}">
                <a16:creationId xmlns:a16="http://schemas.microsoft.com/office/drawing/2014/main" id="{8A58E199-29EF-4946-FDDC-EA177A29365C}"/>
              </a:ext>
            </a:extLst>
          </p:cNvPr>
          <p:cNvGrpSpPr/>
          <p:nvPr/>
        </p:nvGrpSpPr>
        <p:grpSpPr>
          <a:xfrm>
            <a:off x="304800" y="749300"/>
            <a:ext cx="6192344" cy="400110"/>
            <a:chOff x="424117" y="898245"/>
            <a:chExt cx="6192344" cy="400110"/>
          </a:xfrm>
        </p:grpSpPr>
        <p:sp>
          <p:nvSpPr>
            <p:cNvPr id="17" name="平行四边形 16">
              <a:extLst>
                <a:ext uri="{FF2B5EF4-FFF2-40B4-BE49-F238E27FC236}">
                  <a16:creationId xmlns:a16="http://schemas.microsoft.com/office/drawing/2014/main" id="{4B2AD003-378D-ADFC-F988-61B9FE498338}"/>
                </a:ext>
              </a:extLst>
            </p:cNvPr>
            <p:cNvSpPr/>
            <p:nvPr/>
          </p:nvSpPr>
          <p:spPr>
            <a:xfrm>
              <a:off x="424117" y="898245"/>
              <a:ext cx="67491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
          <p:nvSpPr>
            <p:cNvPr id="19" name="文本框 18">
              <a:extLst>
                <a:ext uri="{FF2B5EF4-FFF2-40B4-BE49-F238E27FC236}">
                  <a16:creationId xmlns:a16="http://schemas.microsoft.com/office/drawing/2014/main" id="{20AA5B81-CCEF-A92B-2BB7-B6CE7F23536F}"/>
                </a:ext>
              </a:extLst>
            </p:cNvPr>
            <p:cNvSpPr txBox="1"/>
            <p:nvPr/>
          </p:nvSpPr>
          <p:spPr>
            <a:xfrm>
              <a:off x="1099031" y="898245"/>
              <a:ext cx="5517430" cy="400110"/>
            </a:xfrm>
            <a:prstGeom prst="rect">
              <a:avLst/>
            </a:prstGeom>
            <a:noFill/>
          </p:spPr>
          <p:txBody>
            <a:bodyPr wrap="square" rtlCol="0">
              <a:spAutoFit/>
            </a:bodyPr>
            <a:lstStyle/>
            <a:p>
              <a:r>
                <a:rPr lang="zh-CN" altLang="en-US" sz="2000" b="1" dirty="0"/>
                <a:t>运输层端口号应用举例</a:t>
              </a:r>
            </a:p>
          </p:txBody>
        </p:sp>
      </p:grpSp>
    </p:spTree>
    <p:custDataLst>
      <p:tags r:id="rId1"/>
    </p:custDataLst>
    <p:extLst>
      <p:ext uri="{BB962C8B-B14F-4D97-AF65-F5344CB8AC3E}">
        <p14:creationId xmlns:p14="http://schemas.microsoft.com/office/powerpoint/2010/main" val="2455984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left)">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021D1D3C-B64B-FE1B-D662-20A729B0E50E}"/>
              </a:ext>
            </a:extLst>
          </p:cNvPr>
          <p:cNvSpPr/>
          <p:nvPr/>
        </p:nvSpPr>
        <p:spPr>
          <a:xfrm>
            <a:off x="6905531" y="1807514"/>
            <a:ext cx="4601391" cy="400110"/>
          </a:xfrm>
          <a:prstGeom prst="rect">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b="1" dirty="0">
                <a:solidFill>
                  <a:schemeClr val="tx1"/>
                </a:solidFill>
              </a:rPr>
              <a:t>路由器对</a:t>
            </a:r>
            <a:r>
              <a:rPr lang="en-US" altLang="zh-CN" sz="2000" b="1" dirty="0">
                <a:solidFill>
                  <a:schemeClr val="tx1"/>
                </a:solidFill>
              </a:rPr>
              <a:t>IP</a:t>
            </a:r>
            <a:r>
              <a:rPr lang="zh-CN" altLang="en-US" sz="2000" b="1" dirty="0">
                <a:solidFill>
                  <a:schemeClr val="tx1"/>
                </a:solidFill>
              </a:rPr>
              <a:t>数据报的丢弃策略</a:t>
            </a:r>
            <a:endParaRPr lang="en-US" altLang="zh-CN" sz="2000" b="1" dirty="0">
              <a:solidFill>
                <a:schemeClr val="tx1"/>
              </a:solidFill>
            </a:endParaRPr>
          </a:p>
        </p:txBody>
      </p:sp>
      <p:grpSp>
        <p:nvGrpSpPr>
          <p:cNvPr id="18" name="组合 17">
            <a:extLst>
              <a:ext uri="{FF2B5EF4-FFF2-40B4-BE49-F238E27FC236}">
                <a16:creationId xmlns:a16="http://schemas.microsoft.com/office/drawing/2014/main" id="{800C4617-EB0E-5D4C-3265-C40ECC40A469}"/>
              </a:ext>
            </a:extLst>
          </p:cNvPr>
          <p:cNvGrpSpPr/>
          <p:nvPr/>
        </p:nvGrpSpPr>
        <p:grpSpPr>
          <a:xfrm>
            <a:off x="576764" y="1807514"/>
            <a:ext cx="4812208" cy="400110"/>
            <a:chOff x="576764" y="2147147"/>
            <a:chExt cx="4812208" cy="400110"/>
          </a:xfrm>
        </p:grpSpPr>
        <p:sp>
          <p:nvSpPr>
            <p:cNvPr id="9" name="矩形 8">
              <a:extLst>
                <a:ext uri="{FF2B5EF4-FFF2-40B4-BE49-F238E27FC236}">
                  <a16:creationId xmlns:a16="http://schemas.microsoft.com/office/drawing/2014/main" id="{197BB2F8-4125-EE10-B5C8-72FC2DE6F545}"/>
                </a:ext>
              </a:extLst>
            </p:cNvPr>
            <p:cNvSpPr/>
            <p:nvPr/>
          </p:nvSpPr>
          <p:spPr>
            <a:xfrm>
              <a:off x="576764" y="2147147"/>
              <a:ext cx="1203052" cy="400110"/>
            </a:xfrm>
            <a:prstGeom prst="rect">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b="1" dirty="0">
                  <a:solidFill>
                    <a:schemeClr val="tx1"/>
                  </a:solidFill>
                </a:rPr>
                <a:t>慢开始</a:t>
              </a:r>
              <a:endParaRPr lang="en-US" altLang="zh-CN" sz="2000" b="1" dirty="0">
                <a:solidFill>
                  <a:schemeClr val="tx1"/>
                </a:solidFill>
              </a:endParaRPr>
            </a:p>
          </p:txBody>
        </p:sp>
        <p:sp>
          <p:nvSpPr>
            <p:cNvPr id="10" name="矩形 9">
              <a:extLst>
                <a:ext uri="{FF2B5EF4-FFF2-40B4-BE49-F238E27FC236}">
                  <a16:creationId xmlns:a16="http://schemas.microsoft.com/office/drawing/2014/main" id="{A8D4139A-CB65-76BF-A94B-D6615E960E46}"/>
                </a:ext>
              </a:extLst>
            </p:cNvPr>
            <p:cNvSpPr/>
            <p:nvPr/>
          </p:nvSpPr>
          <p:spPr>
            <a:xfrm>
              <a:off x="1779816" y="2147147"/>
              <a:ext cx="1203052" cy="40011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000" b="1" dirty="0">
                  <a:solidFill>
                    <a:schemeClr val="tx1"/>
                  </a:solidFill>
                </a:rPr>
                <a:t>拥塞避免</a:t>
              </a:r>
              <a:endParaRPr lang="en-US" altLang="zh-CN" sz="2000" b="1" dirty="0">
                <a:solidFill>
                  <a:schemeClr val="tx1"/>
                </a:solidFill>
              </a:endParaRPr>
            </a:p>
          </p:txBody>
        </p:sp>
        <p:sp>
          <p:nvSpPr>
            <p:cNvPr id="11" name="矩形 10">
              <a:extLst>
                <a:ext uri="{FF2B5EF4-FFF2-40B4-BE49-F238E27FC236}">
                  <a16:creationId xmlns:a16="http://schemas.microsoft.com/office/drawing/2014/main" id="{AFD8843E-CA9C-7448-626D-83955F8BC9EA}"/>
                </a:ext>
              </a:extLst>
            </p:cNvPr>
            <p:cNvSpPr/>
            <p:nvPr/>
          </p:nvSpPr>
          <p:spPr>
            <a:xfrm>
              <a:off x="2982868" y="2147147"/>
              <a:ext cx="1203052" cy="400110"/>
            </a:xfrm>
            <a:prstGeom prst="rect">
              <a:avLst/>
            </a:prstGeom>
            <a:solidFill>
              <a:schemeClr val="bg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b="1" dirty="0">
                  <a:solidFill>
                    <a:schemeClr val="tx1"/>
                  </a:solidFill>
                </a:rPr>
                <a:t>快重传</a:t>
              </a:r>
              <a:endParaRPr lang="en-US" altLang="zh-CN" sz="2000" b="1" dirty="0">
                <a:solidFill>
                  <a:schemeClr val="tx1"/>
                </a:solidFill>
              </a:endParaRPr>
            </a:p>
          </p:txBody>
        </p:sp>
        <p:sp>
          <p:nvSpPr>
            <p:cNvPr id="12" name="矩形 11">
              <a:extLst>
                <a:ext uri="{FF2B5EF4-FFF2-40B4-BE49-F238E27FC236}">
                  <a16:creationId xmlns:a16="http://schemas.microsoft.com/office/drawing/2014/main" id="{65F5855F-85A1-D975-3079-0BAD3F94C6A1}"/>
                </a:ext>
              </a:extLst>
            </p:cNvPr>
            <p:cNvSpPr/>
            <p:nvPr/>
          </p:nvSpPr>
          <p:spPr>
            <a:xfrm>
              <a:off x="4185920" y="2147147"/>
              <a:ext cx="1203052" cy="400110"/>
            </a:xfrm>
            <a:prstGeom prst="rect">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b="1" dirty="0">
                  <a:solidFill>
                    <a:schemeClr val="tx1"/>
                  </a:solidFill>
                </a:rPr>
                <a:t>快恢复</a:t>
              </a:r>
              <a:endParaRPr lang="en-US" altLang="zh-CN" sz="2000" b="1" dirty="0">
                <a:solidFill>
                  <a:schemeClr val="tx1"/>
                </a:solidFill>
              </a:endParaRP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拥塞控制与网际层拥塞控制的关系</a:t>
              </a:r>
            </a:p>
          </p:txBody>
        </p:sp>
      </p:grpSp>
      <p:sp>
        <p:nvSpPr>
          <p:cNvPr id="7" name="矩形 6">
            <a:extLst>
              <a:ext uri="{FF2B5EF4-FFF2-40B4-BE49-F238E27FC236}">
                <a16:creationId xmlns:a16="http://schemas.microsoft.com/office/drawing/2014/main" id="{18F8FA0A-C1D9-27DC-FBBD-B0357D79344D}"/>
              </a:ext>
            </a:extLst>
          </p:cNvPr>
          <p:cNvSpPr/>
          <p:nvPr/>
        </p:nvSpPr>
        <p:spPr>
          <a:xfrm>
            <a:off x="6905532" y="1239280"/>
            <a:ext cx="4601392" cy="56823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000" b="1" dirty="0">
                <a:solidFill>
                  <a:schemeClr val="tx1"/>
                </a:solidFill>
                <a:latin typeface="+mn-ea"/>
              </a:rPr>
              <a:t>网际层拥塞控制策略</a:t>
            </a:r>
          </a:p>
        </p:txBody>
      </p:sp>
      <p:sp>
        <p:nvSpPr>
          <p:cNvPr id="5" name="矩形 4">
            <a:extLst>
              <a:ext uri="{FF2B5EF4-FFF2-40B4-BE49-F238E27FC236}">
                <a16:creationId xmlns:a16="http://schemas.microsoft.com/office/drawing/2014/main" id="{853239D8-D1F5-5FB0-B917-7B301AC7DF06}"/>
              </a:ext>
            </a:extLst>
          </p:cNvPr>
          <p:cNvSpPr/>
          <p:nvPr/>
        </p:nvSpPr>
        <p:spPr>
          <a:xfrm>
            <a:off x="576764" y="1239280"/>
            <a:ext cx="4812208" cy="568234"/>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b="1" dirty="0">
                <a:solidFill>
                  <a:schemeClr val="bg1"/>
                </a:solidFill>
                <a:latin typeface="+mn-ea"/>
              </a:rPr>
              <a:t>TCP</a:t>
            </a:r>
            <a:r>
              <a:rPr lang="zh-CN" altLang="en-US" sz="2000" b="1" dirty="0">
                <a:solidFill>
                  <a:schemeClr val="bg1"/>
                </a:solidFill>
                <a:latin typeface="+mn-ea"/>
              </a:rPr>
              <a:t>拥塞控制</a:t>
            </a:r>
          </a:p>
        </p:txBody>
      </p:sp>
      <p:sp>
        <p:nvSpPr>
          <p:cNvPr id="15" name="箭头: 左右 14">
            <a:extLst>
              <a:ext uri="{FF2B5EF4-FFF2-40B4-BE49-F238E27FC236}">
                <a16:creationId xmlns:a16="http://schemas.microsoft.com/office/drawing/2014/main" id="{8215E97C-A589-3315-97A7-9E1E75F9FB9C}"/>
              </a:ext>
            </a:extLst>
          </p:cNvPr>
          <p:cNvSpPr/>
          <p:nvPr/>
        </p:nvSpPr>
        <p:spPr>
          <a:xfrm>
            <a:off x="5388972" y="1239279"/>
            <a:ext cx="1516560" cy="5682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密切关系</a:t>
            </a:r>
          </a:p>
        </p:txBody>
      </p:sp>
      <p:pic>
        <p:nvPicPr>
          <p:cNvPr id="23" name="图片 22" descr="图片包含 QR 代码&#10;&#10;描述已自动生成">
            <a:extLst>
              <a:ext uri="{FF2B5EF4-FFF2-40B4-BE49-F238E27FC236}">
                <a16:creationId xmlns:a16="http://schemas.microsoft.com/office/drawing/2014/main" id="{FB739672-4E47-9619-C80D-892BE4EB68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3447987"/>
            <a:ext cx="5855059" cy="3093239"/>
          </a:xfrm>
          <a:prstGeom prst="rect">
            <a:avLst/>
          </a:prstGeom>
        </p:spPr>
      </p:pic>
      <p:sp>
        <p:nvSpPr>
          <p:cNvPr id="24" name="对话气泡: 矩形 23">
            <a:extLst>
              <a:ext uri="{FF2B5EF4-FFF2-40B4-BE49-F238E27FC236}">
                <a16:creationId xmlns:a16="http://schemas.microsoft.com/office/drawing/2014/main" id="{D312859A-9A1B-DED0-79CC-CDB8E69C4DC6}"/>
              </a:ext>
            </a:extLst>
          </p:cNvPr>
          <p:cNvSpPr/>
          <p:nvPr/>
        </p:nvSpPr>
        <p:spPr>
          <a:xfrm>
            <a:off x="576764" y="2589104"/>
            <a:ext cx="7530736" cy="1717766"/>
          </a:xfrm>
          <a:prstGeom prst="wedgeRectCallout">
            <a:avLst>
              <a:gd name="adj1" fmla="val 53336"/>
              <a:gd name="adj2" fmla="val 7612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800" b="1" dirty="0">
                <a:solidFill>
                  <a:srgbClr val="231F20"/>
                </a:solidFill>
                <a:effectLst/>
              </a:rPr>
              <a:t>        路由器的</a:t>
            </a:r>
            <a:r>
              <a:rPr lang="zh-CN" altLang="en-US" sz="1800" b="1" dirty="0">
                <a:solidFill>
                  <a:schemeClr val="accent1">
                    <a:lumMod val="75000"/>
                  </a:schemeClr>
                </a:solidFill>
                <a:effectLst/>
              </a:rPr>
              <a:t>输入缓存</a:t>
            </a:r>
            <a:r>
              <a:rPr lang="zh-CN" altLang="en-US" sz="1800" b="1" dirty="0">
                <a:solidFill>
                  <a:srgbClr val="231F20"/>
                </a:solidFill>
                <a:effectLst/>
              </a:rPr>
              <a:t>（可看作缓存队列，以下</a:t>
            </a:r>
            <a:r>
              <a:rPr lang="zh-CN" altLang="en-US" sz="1800" b="1" dirty="0">
                <a:solidFill>
                  <a:schemeClr val="accent1">
                    <a:lumMod val="75000"/>
                  </a:schemeClr>
                </a:solidFill>
                <a:effectLst/>
              </a:rPr>
              <a:t>简称为队列</a:t>
            </a:r>
            <a:r>
              <a:rPr lang="zh-CN" altLang="en-US" sz="1800" b="1" dirty="0">
                <a:solidFill>
                  <a:srgbClr val="231F20"/>
                </a:solidFill>
                <a:effectLst/>
              </a:rPr>
              <a:t>）通常都按照“</a:t>
            </a:r>
            <a:r>
              <a:rPr lang="zh-CN" altLang="en-US" sz="1800" b="1" dirty="0">
                <a:solidFill>
                  <a:schemeClr val="accent1">
                    <a:lumMod val="75000"/>
                  </a:schemeClr>
                </a:solidFill>
                <a:effectLst/>
              </a:rPr>
              <a:t>先进先出</a:t>
            </a:r>
            <a:r>
              <a:rPr lang="en-US" altLang="zh-CN" sz="1800" b="1" dirty="0">
                <a:solidFill>
                  <a:schemeClr val="accent1">
                    <a:lumMod val="75000"/>
                  </a:schemeClr>
                </a:solidFill>
                <a:effectLst/>
              </a:rPr>
              <a:t>FIFO</a:t>
            </a:r>
            <a:r>
              <a:rPr lang="zh-CN" altLang="en-US" sz="1800" b="1" dirty="0">
                <a:solidFill>
                  <a:srgbClr val="231F20"/>
                </a:solidFill>
                <a:effectLst/>
              </a:rPr>
              <a:t>” 的规则来处理到达的</a:t>
            </a:r>
            <a:r>
              <a:rPr lang="en-US" altLang="zh-CN" sz="1800" b="1" dirty="0">
                <a:solidFill>
                  <a:srgbClr val="231F20"/>
                </a:solidFill>
                <a:effectLst/>
              </a:rPr>
              <a:t>IP</a:t>
            </a:r>
            <a:r>
              <a:rPr lang="zh-CN" altLang="en-US" sz="1800" b="1" dirty="0">
                <a:solidFill>
                  <a:srgbClr val="231F20"/>
                </a:solidFill>
                <a:effectLst/>
              </a:rPr>
              <a:t>数据报。由于</a:t>
            </a:r>
            <a:r>
              <a:rPr lang="zh-CN" altLang="en-US" sz="1800" b="1" dirty="0">
                <a:solidFill>
                  <a:schemeClr val="accent1">
                    <a:lumMod val="75000"/>
                  </a:schemeClr>
                </a:solidFill>
                <a:effectLst/>
              </a:rPr>
              <a:t>队列长度总是有限的</a:t>
            </a:r>
            <a:r>
              <a:rPr lang="zh-CN" altLang="en-US" sz="1800" b="1" dirty="0">
                <a:solidFill>
                  <a:srgbClr val="231F20"/>
                </a:solidFill>
                <a:effectLst/>
              </a:rPr>
              <a:t>，因此当</a:t>
            </a:r>
            <a:r>
              <a:rPr lang="zh-CN" altLang="en-US" sz="1800" b="1" dirty="0">
                <a:solidFill>
                  <a:schemeClr val="accent1">
                    <a:lumMod val="75000"/>
                  </a:schemeClr>
                </a:solidFill>
                <a:effectLst/>
              </a:rPr>
              <a:t>队列已满时</a:t>
            </a:r>
            <a:r>
              <a:rPr lang="zh-CN" altLang="en-US" sz="1800" b="1" dirty="0">
                <a:solidFill>
                  <a:srgbClr val="231F20"/>
                </a:solidFill>
                <a:effectLst/>
              </a:rPr>
              <a:t>，之后</a:t>
            </a:r>
            <a:r>
              <a:rPr lang="zh-CN" altLang="en-US" sz="1800" b="1" dirty="0">
                <a:solidFill>
                  <a:schemeClr val="accent1">
                    <a:lumMod val="75000"/>
                  </a:schemeClr>
                </a:solidFill>
                <a:effectLst/>
              </a:rPr>
              <a:t>再到达的所有</a:t>
            </a:r>
            <a:r>
              <a:rPr lang="en-US" altLang="zh-CN" sz="1800" b="1" dirty="0">
                <a:solidFill>
                  <a:schemeClr val="accent1">
                    <a:lumMod val="75000"/>
                  </a:schemeClr>
                </a:solidFill>
                <a:effectLst/>
              </a:rPr>
              <a:t>IP</a:t>
            </a:r>
            <a:r>
              <a:rPr lang="zh-CN" altLang="en-US" sz="1800" b="1" dirty="0">
                <a:solidFill>
                  <a:schemeClr val="accent1">
                    <a:lumMod val="75000"/>
                  </a:schemeClr>
                </a:solidFill>
                <a:effectLst/>
              </a:rPr>
              <a:t>数据报都将被丢弃</a:t>
            </a:r>
            <a:r>
              <a:rPr lang="zh-CN" altLang="en-US" sz="1800" b="1" dirty="0">
                <a:solidFill>
                  <a:srgbClr val="231F20"/>
                </a:solidFill>
                <a:effectLst/>
              </a:rPr>
              <a:t>，这就叫作</a:t>
            </a:r>
            <a:r>
              <a:rPr lang="zh-CN" altLang="en-US" sz="1800" b="1" dirty="0">
                <a:solidFill>
                  <a:schemeClr val="accent1">
                    <a:lumMod val="75000"/>
                  </a:schemeClr>
                </a:solidFill>
                <a:effectLst/>
              </a:rPr>
              <a:t>尾部丢弃策略</a:t>
            </a:r>
            <a:r>
              <a:rPr lang="en-US" altLang="zh-CN" sz="1800" b="1" dirty="0">
                <a:solidFill>
                  <a:srgbClr val="231F20"/>
                </a:solidFill>
                <a:effectLst/>
              </a:rPr>
              <a:t>.</a:t>
            </a:r>
            <a:endParaRPr lang="zh-CN" altLang="en-US" b="1" dirty="0">
              <a:solidFill>
                <a:schemeClr val="tx1"/>
              </a:solidFill>
            </a:endParaRPr>
          </a:p>
        </p:txBody>
      </p:sp>
    </p:spTree>
    <p:custDataLst>
      <p:tags r:id="rId1"/>
    </p:custDataLst>
    <p:extLst>
      <p:ext uri="{BB962C8B-B14F-4D97-AF65-F5344CB8AC3E}">
        <p14:creationId xmlns:p14="http://schemas.microsoft.com/office/powerpoint/2010/main" val="82355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1"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p:tgtEl>
                                          <p:spTgt spid="18"/>
                                        </p:tgtEl>
                                        <p:attrNameLst>
                                          <p:attrName>ppt_y</p:attrName>
                                        </p:attrNameLst>
                                      </p:cBhvr>
                                      <p:tavLst>
                                        <p:tav tm="0">
                                          <p:val>
                                            <p:strVal val="#ppt_y-#ppt_h*1.125000"/>
                                          </p:val>
                                        </p:tav>
                                        <p:tav tm="100000">
                                          <p:val>
                                            <p:strVal val="#ppt_y"/>
                                          </p:val>
                                        </p:tav>
                                      </p:tavLst>
                                    </p:anim>
                                    <p:animEffect transition="in" filter="wipe(down)">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1"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p:tgtEl>
                                          <p:spTgt spid="20"/>
                                        </p:tgtEl>
                                        <p:attrNameLst>
                                          <p:attrName>ppt_y</p:attrName>
                                        </p:attrNameLst>
                                      </p:cBhvr>
                                      <p:tavLst>
                                        <p:tav tm="0">
                                          <p:val>
                                            <p:strVal val="#ppt_y-#ppt_h*1.125000"/>
                                          </p:val>
                                        </p:tav>
                                        <p:tav tm="100000">
                                          <p:val>
                                            <p:strVal val="#ppt_y"/>
                                          </p:val>
                                        </p:tav>
                                      </p:tavLst>
                                    </p:anim>
                                    <p:animEffect transition="in" filter="wipe(down)">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3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800" decel="100000"/>
                                        <p:tgtEl>
                                          <p:spTgt spid="23"/>
                                        </p:tgtEl>
                                      </p:cBhvr>
                                    </p:animEffect>
                                    <p:anim calcmode="lin" valueType="num">
                                      <p:cBhvr>
                                        <p:cTn id="47" dur="800" decel="100000" fill="hold"/>
                                        <p:tgtEl>
                                          <p:spTgt spid="23"/>
                                        </p:tgtEl>
                                        <p:attrNameLst>
                                          <p:attrName>style.rotation</p:attrName>
                                        </p:attrNameLst>
                                      </p:cBhvr>
                                      <p:tavLst>
                                        <p:tav tm="0">
                                          <p:val>
                                            <p:fltVal val="-90"/>
                                          </p:val>
                                        </p:tav>
                                        <p:tav tm="100000">
                                          <p:val>
                                            <p:fltVal val="0"/>
                                          </p:val>
                                        </p:tav>
                                      </p:tavLst>
                                    </p:anim>
                                    <p:anim calcmode="lin" valueType="num">
                                      <p:cBhvr>
                                        <p:cTn id="48" dur="800" decel="100000" fill="hold"/>
                                        <p:tgtEl>
                                          <p:spTgt spid="23"/>
                                        </p:tgtEl>
                                        <p:attrNameLst>
                                          <p:attrName>ppt_x</p:attrName>
                                        </p:attrNameLst>
                                      </p:cBhvr>
                                      <p:tavLst>
                                        <p:tav tm="0">
                                          <p:val>
                                            <p:strVal val="#ppt_x+0.4"/>
                                          </p:val>
                                        </p:tav>
                                        <p:tav tm="100000">
                                          <p:val>
                                            <p:strVal val="#ppt_x-0.05"/>
                                          </p:val>
                                        </p:tav>
                                      </p:tavLst>
                                    </p:anim>
                                    <p:anim calcmode="lin" valueType="num">
                                      <p:cBhvr>
                                        <p:cTn id="49" dur="800" decel="100000" fill="hold"/>
                                        <p:tgtEl>
                                          <p:spTgt spid="23"/>
                                        </p:tgtEl>
                                        <p:attrNameLst>
                                          <p:attrName>ppt_y</p:attrName>
                                        </p:attrNameLst>
                                      </p:cBhvr>
                                      <p:tavLst>
                                        <p:tav tm="0">
                                          <p:val>
                                            <p:strVal val="#ppt_y-0.4"/>
                                          </p:val>
                                        </p:tav>
                                        <p:tav tm="100000">
                                          <p:val>
                                            <p:strVal val="#ppt_y+0.1"/>
                                          </p:val>
                                        </p:tav>
                                      </p:tavLst>
                                    </p:anim>
                                    <p:anim calcmode="lin" valueType="num">
                                      <p:cBhvr>
                                        <p:cTn id="50" dur="200" accel="100000" fill="hold">
                                          <p:stCondLst>
                                            <p:cond delay="800"/>
                                          </p:stCondLst>
                                        </p:cTn>
                                        <p:tgtEl>
                                          <p:spTgt spid="23"/>
                                        </p:tgtEl>
                                        <p:attrNameLst>
                                          <p:attrName>ppt_x</p:attrName>
                                        </p:attrNameLst>
                                      </p:cBhvr>
                                      <p:tavLst>
                                        <p:tav tm="0">
                                          <p:val>
                                            <p:strVal val="#ppt_x-0.05"/>
                                          </p:val>
                                        </p:tav>
                                        <p:tav tm="100000">
                                          <p:val>
                                            <p:strVal val="#ppt_x"/>
                                          </p:val>
                                        </p:tav>
                                      </p:tavLst>
                                    </p:anim>
                                    <p:anim calcmode="lin" valueType="num">
                                      <p:cBhvr>
                                        <p:cTn id="51" dur="200" accel="100000" fill="hold">
                                          <p:stCondLst>
                                            <p:cond delay="800"/>
                                          </p:stCondLst>
                                        </p:cTn>
                                        <p:tgtEl>
                                          <p:spTgt spid="23"/>
                                        </p:tgtEl>
                                        <p:attrNameLst>
                                          <p:attrName>ppt_y</p:attrName>
                                        </p:attrNameLst>
                                      </p:cBhvr>
                                      <p:tavLst>
                                        <p:tav tm="0">
                                          <p:val>
                                            <p:strVal val="#ppt_y+0.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down)">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7" grpId="0" animBg="1"/>
      <p:bldP spid="5" grpId="0" animBg="1"/>
      <p:bldP spid="15" grpId="0" animBg="1"/>
      <p:bldP spid="24"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a:extLst>
              <a:ext uri="{FF2B5EF4-FFF2-40B4-BE49-F238E27FC236}">
                <a16:creationId xmlns:a16="http://schemas.microsoft.com/office/drawing/2014/main" id="{E3F0451E-D039-3589-1978-97B98D49CEC3}"/>
              </a:ext>
            </a:extLst>
          </p:cNvPr>
          <p:cNvSpPr/>
          <p:nvPr/>
        </p:nvSpPr>
        <p:spPr>
          <a:xfrm>
            <a:off x="1907177" y="3173341"/>
            <a:ext cx="1075691" cy="1338311"/>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021D1D3C-B64B-FE1B-D662-20A729B0E50E}"/>
              </a:ext>
            </a:extLst>
          </p:cNvPr>
          <p:cNvSpPr/>
          <p:nvPr/>
        </p:nvSpPr>
        <p:spPr>
          <a:xfrm>
            <a:off x="6905531" y="1807514"/>
            <a:ext cx="4601391" cy="400110"/>
          </a:xfrm>
          <a:prstGeom prst="rect">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b="1" dirty="0">
                <a:solidFill>
                  <a:schemeClr val="tx1"/>
                </a:solidFill>
              </a:rPr>
              <a:t>路由器对</a:t>
            </a:r>
            <a:r>
              <a:rPr lang="en-US" altLang="zh-CN" sz="2000" b="1" dirty="0">
                <a:solidFill>
                  <a:schemeClr val="tx1"/>
                </a:solidFill>
              </a:rPr>
              <a:t>IP</a:t>
            </a:r>
            <a:r>
              <a:rPr lang="zh-CN" altLang="en-US" sz="2000" b="1" dirty="0">
                <a:solidFill>
                  <a:schemeClr val="tx1"/>
                </a:solidFill>
              </a:rPr>
              <a:t>数据报的丢弃策略</a:t>
            </a:r>
            <a:endParaRPr lang="en-US" altLang="zh-CN" sz="2000" b="1" dirty="0">
              <a:solidFill>
                <a:schemeClr val="tx1"/>
              </a:solidFill>
            </a:endParaRPr>
          </a:p>
        </p:txBody>
      </p:sp>
      <p:grpSp>
        <p:nvGrpSpPr>
          <p:cNvPr id="18" name="组合 17">
            <a:extLst>
              <a:ext uri="{FF2B5EF4-FFF2-40B4-BE49-F238E27FC236}">
                <a16:creationId xmlns:a16="http://schemas.microsoft.com/office/drawing/2014/main" id="{800C4617-EB0E-5D4C-3265-C40ECC40A469}"/>
              </a:ext>
            </a:extLst>
          </p:cNvPr>
          <p:cNvGrpSpPr/>
          <p:nvPr/>
        </p:nvGrpSpPr>
        <p:grpSpPr>
          <a:xfrm>
            <a:off x="576764" y="1807514"/>
            <a:ext cx="4812208" cy="400110"/>
            <a:chOff x="576764" y="2147147"/>
            <a:chExt cx="4812208" cy="400110"/>
          </a:xfrm>
        </p:grpSpPr>
        <p:sp>
          <p:nvSpPr>
            <p:cNvPr id="9" name="矩形 8">
              <a:extLst>
                <a:ext uri="{FF2B5EF4-FFF2-40B4-BE49-F238E27FC236}">
                  <a16:creationId xmlns:a16="http://schemas.microsoft.com/office/drawing/2014/main" id="{197BB2F8-4125-EE10-B5C8-72FC2DE6F545}"/>
                </a:ext>
              </a:extLst>
            </p:cNvPr>
            <p:cNvSpPr/>
            <p:nvPr/>
          </p:nvSpPr>
          <p:spPr>
            <a:xfrm>
              <a:off x="576764" y="2147147"/>
              <a:ext cx="1203052" cy="400110"/>
            </a:xfrm>
            <a:prstGeom prst="rect">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b="1" dirty="0">
                  <a:solidFill>
                    <a:schemeClr val="tx1"/>
                  </a:solidFill>
                </a:rPr>
                <a:t>慢开始</a:t>
              </a:r>
              <a:endParaRPr lang="en-US" altLang="zh-CN" sz="2000" b="1" dirty="0">
                <a:solidFill>
                  <a:schemeClr val="tx1"/>
                </a:solidFill>
              </a:endParaRPr>
            </a:p>
          </p:txBody>
        </p:sp>
        <p:sp>
          <p:nvSpPr>
            <p:cNvPr id="10" name="矩形 9">
              <a:extLst>
                <a:ext uri="{FF2B5EF4-FFF2-40B4-BE49-F238E27FC236}">
                  <a16:creationId xmlns:a16="http://schemas.microsoft.com/office/drawing/2014/main" id="{A8D4139A-CB65-76BF-A94B-D6615E960E46}"/>
                </a:ext>
              </a:extLst>
            </p:cNvPr>
            <p:cNvSpPr/>
            <p:nvPr/>
          </p:nvSpPr>
          <p:spPr>
            <a:xfrm>
              <a:off x="1779816" y="2147147"/>
              <a:ext cx="1203052" cy="40011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000" b="1" dirty="0">
                  <a:solidFill>
                    <a:schemeClr val="tx1"/>
                  </a:solidFill>
                </a:rPr>
                <a:t>拥塞避免</a:t>
              </a:r>
              <a:endParaRPr lang="en-US" altLang="zh-CN" sz="2000" b="1" dirty="0">
                <a:solidFill>
                  <a:schemeClr val="tx1"/>
                </a:solidFill>
              </a:endParaRPr>
            </a:p>
          </p:txBody>
        </p:sp>
        <p:sp>
          <p:nvSpPr>
            <p:cNvPr id="11" name="矩形 10">
              <a:extLst>
                <a:ext uri="{FF2B5EF4-FFF2-40B4-BE49-F238E27FC236}">
                  <a16:creationId xmlns:a16="http://schemas.microsoft.com/office/drawing/2014/main" id="{AFD8843E-CA9C-7448-626D-83955F8BC9EA}"/>
                </a:ext>
              </a:extLst>
            </p:cNvPr>
            <p:cNvSpPr/>
            <p:nvPr/>
          </p:nvSpPr>
          <p:spPr>
            <a:xfrm>
              <a:off x="2982868" y="2147147"/>
              <a:ext cx="1203052" cy="400110"/>
            </a:xfrm>
            <a:prstGeom prst="rect">
              <a:avLst/>
            </a:prstGeom>
            <a:solidFill>
              <a:schemeClr val="bg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b="1" dirty="0">
                  <a:solidFill>
                    <a:schemeClr val="tx1"/>
                  </a:solidFill>
                </a:rPr>
                <a:t>快重传</a:t>
              </a:r>
              <a:endParaRPr lang="en-US" altLang="zh-CN" sz="2000" b="1" dirty="0">
                <a:solidFill>
                  <a:schemeClr val="tx1"/>
                </a:solidFill>
              </a:endParaRPr>
            </a:p>
          </p:txBody>
        </p:sp>
        <p:sp>
          <p:nvSpPr>
            <p:cNvPr id="12" name="矩形 11">
              <a:extLst>
                <a:ext uri="{FF2B5EF4-FFF2-40B4-BE49-F238E27FC236}">
                  <a16:creationId xmlns:a16="http://schemas.microsoft.com/office/drawing/2014/main" id="{65F5855F-85A1-D975-3079-0BAD3F94C6A1}"/>
                </a:ext>
              </a:extLst>
            </p:cNvPr>
            <p:cNvSpPr/>
            <p:nvPr/>
          </p:nvSpPr>
          <p:spPr>
            <a:xfrm>
              <a:off x="4185920" y="2147147"/>
              <a:ext cx="1203052" cy="400110"/>
            </a:xfrm>
            <a:prstGeom prst="rect">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b="1" dirty="0">
                  <a:solidFill>
                    <a:schemeClr val="tx1"/>
                  </a:solidFill>
                </a:rPr>
                <a:t>快恢复</a:t>
              </a:r>
              <a:endParaRPr lang="en-US" altLang="zh-CN" sz="2000" b="1" dirty="0">
                <a:solidFill>
                  <a:schemeClr val="tx1"/>
                </a:solidFill>
              </a:endParaRP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拥塞控制与网际层拥塞控制的关系</a:t>
              </a:r>
            </a:p>
          </p:txBody>
        </p:sp>
      </p:grpSp>
      <p:sp>
        <p:nvSpPr>
          <p:cNvPr id="7" name="矩形 6">
            <a:extLst>
              <a:ext uri="{FF2B5EF4-FFF2-40B4-BE49-F238E27FC236}">
                <a16:creationId xmlns:a16="http://schemas.microsoft.com/office/drawing/2014/main" id="{18F8FA0A-C1D9-27DC-FBBD-B0357D79344D}"/>
              </a:ext>
            </a:extLst>
          </p:cNvPr>
          <p:cNvSpPr/>
          <p:nvPr/>
        </p:nvSpPr>
        <p:spPr>
          <a:xfrm>
            <a:off x="6905532" y="1239280"/>
            <a:ext cx="4601392" cy="56823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000" b="1" dirty="0">
                <a:solidFill>
                  <a:schemeClr val="tx1"/>
                </a:solidFill>
                <a:latin typeface="+mn-ea"/>
              </a:rPr>
              <a:t>网际层拥塞控制策略</a:t>
            </a:r>
          </a:p>
        </p:txBody>
      </p:sp>
      <p:sp>
        <p:nvSpPr>
          <p:cNvPr id="5" name="矩形 4">
            <a:extLst>
              <a:ext uri="{FF2B5EF4-FFF2-40B4-BE49-F238E27FC236}">
                <a16:creationId xmlns:a16="http://schemas.microsoft.com/office/drawing/2014/main" id="{853239D8-D1F5-5FB0-B917-7B301AC7DF06}"/>
              </a:ext>
            </a:extLst>
          </p:cNvPr>
          <p:cNvSpPr/>
          <p:nvPr/>
        </p:nvSpPr>
        <p:spPr>
          <a:xfrm>
            <a:off x="576764" y="1239280"/>
            <a:ext cx="4812208" cy="568234"/>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b="1" dirty="0">
                <a:solidFill>
                  <a:schemeClr val="bg1"/>
                </a:solidFill>
                <a:latin typeface="+mn-ea"/>
              </a:rPr>
              <a:t>TCP</a:t>
            </a:r>
            <a:r>
              <a:rPr lang="zh-CN" altLang="en-US" sz="2000" b="1" dirty="0">
                <a:solidFill>
                  <a:schemeClr val="bg1"/>
                </a:solidFill>
                <a:latin typeface="+mn-ea"/>
              </a:rPr>
              <a:t>拥塞控制</a:t>
            </a:r>
          </a:p>
        </p:txBody>
      </p:sp>
      <p:sp>
        <p:nvSpPr>
          <p:cNvPr id="15" name="箭头: 左右 14">
            <a:extLst>
              <a:ext uri="{FF2B5EF4-FFF2-40B4-BE49-F238E27FC236}">
                <a16:creationId xmlns:a16="http://schemas.microsoft.com/office/drawing/2014/main" id="{8215E97C-A589-3315-97A7-9E1E75F9FB9C}"/>
              </a:ext>
            </a:extLst>
          </p:cNvPr>
          <p:cNvSpPr/>
          <p:nvPr/>
        </p:nvSpPr>
        <p:spPr>
          <a:xfrm>
            <a:off x="5388972" y="1239279"/>
            <a:ext cx="1516560" cy="5682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密切关系</a:t>
            </a:r>
          </a:p>
        </p:txBody>
      </p:sp>
      <p:grpSp>
        <p:nvGrpSpPr>
          <p:cNvPr id="40" name="组合 39">
            <a:extLst>
              <a:ext uri="{FF2B5EF4-FFF2-40B4-BE49-F238E27FC236}">
                <a16:creationId xmlns:a16="http://schemas.microsoft.com/office/drawing/2014/main" id="{8206DAB7-7020-D78B-1D3F-CB632496FF25}"/>
              </a:ext>
            </a:extLst>
          </p:cNvPr>
          <p:cNvGrpSpPr/>
          <p:nvPr/>
        </p:nvGrpSpPr>
        <p:grpSpPr>
          <a:xfrm>
            <a:off x="1840041" y="2893420"/>
            <a:ext cx="8511918" cy="2018211"/>
            <a:chOff x="1840041" y="3233056"/>
            <a:chExt cx="8511918" cy="2018211"/>
          </a:xfrm>
        </p:grpSpPr>
        <p:grpSp>
          <p:nvGrpSpPr>
            <p:cNvPr id="39" name="组合 38">
              <a:extLst>
                <a:ext uri="{FF2B5EF4-FFF2-40B4-BE49-F238E27FC236}">
                  <a16:creationId xmlns:a16="http://schemas.microsoft.com/office/drawing/2014/main" id="{15EE16AD-3CF6-75CC-51D3-00F240F2A27F}"/>
                </a:ext>
              </a:extLst>
            </p:cNvPr>
            <p:cNvGrpSpPr/>
            <p:nvPr/>
          </p:nvGrpSpPr>
          <p:grpSpPr>
            <a:xfrm>
              <a:off x="4493430" y="3233056"/>
              <a:ext cx="3205140" cy="2018211"/>
              <a:chOff x="4493430" y="3233056"/>
              <a:chExt cx="3205140" cy="2018211"/>
            </a:xfrm>
          </p:grpSpPr>
          <p:sp>
            <p:nvSpPr>
              <p:cNvPr id="8" name="云形 7">
                <a:extLst>
                  <a:ext uri="{FF2B5EF4-FFF2-40B4-BE49-F238E27FC236}">
                    <a16:creationId xmlns:a16="http://schemas.microsoft.com/office/drawing/2014/main" id="{CDD0B3EE-177D-CF85-21F1-5E6425655401}"/>
                  </a:ext>
                </a:extLst>
              </p:cNvPr>
              <p:cNvSpPr/>
              <p:nvPr/>
            </p:nvSpPr>
            <p:spPr>
              <a:xfrm>
                <a:off x="4493430" y="3233056"/>
                <a:ext cx="3205140" cy="2018211"/>
              </a:xfrm>
              <a:prstGeom prst="cloud">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形 24">
                <a:extLst>
                  <a:ext uri="{FF2B5EF4-FFF2-40B4-BE49-F238E27FC236}">
                    <a16:creationId xmlns:a16="http://schemas.microsoft.com/office/drawing/2014/main" id="{C6A4E45C-4247-E0BF-DF89-05E2F1512A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7224" y="3944799"/>
                <a:ext cx="797552" cy="645638"/>
              </a:xfrm>
              <a:prstGeom prst="rect">
                <a:avLst/>
              </a:prstGeom>
            </p:spPr>
          </p:pic>
          <p:sp>
            <p:nvSpPr>
              <p:cNvPr id="13" name="文本框 12">
                <a:extLst>
                  <a:ext uri="{FF2B5EF4-FFF2-40B4-BE49-F238E27FC236}">
                    <a16:creationId xmlns:a16="http://schemas.microsoft.com/office/drawing/2014/main" id="{0AED37BD-6AA2-C348-437F-2E0BCDCD4FA3}"/>
                  </a:ext>
                </a:extLst>
              </p:cNvPr>
              <p:cNvSpPr txBox="1"/>
              <p:nvPr/>
            </p:nvSpPr>
            <p:spPr>
              <a:xfrm>
                <a:off x="6467925" y="4057495"/>
                <a:ext cx="875211" cy="369332"/>
              </a:xfrm>
              <a:prstGeom prst="rect">
                <a:avLst/>
              </a:prstGeom>
              <a:noFill/>
            </p:spPr>
            <p:txBody>
              <a:bodyPr wrap="square" rtlCol="0">
                <a:spAutoFit/>
              </a:bodyPr>
              <a:lstStyle/>
              <a:p>
                <a:r>
                  <a:rPr lang="zh-CN" altLang="en-US" b="1" dirty="0"/>
                  <a:t>路由器</a:t>
                </a:r>
              </a:p>
            </p:txBody>
          </p:sp>
        </p:grpSp>
        <p:grpSp>
          <p:nvGrpSpPr>
            <p:cNvPr id="14" name="组合 13">
              <a:extLst>
                <a:ext uri="{FF2B5EF4-FFF2-40B4-BE49-F238E27FC236}">
                  <a16:creationId xmlns:a16="http://schemas.microsoft.com/office/drawing/2014/main" id="{E6D9BECC-B436-12ED-2893-AC875FF40038}"/>
                </a:ext>
              </a:extLst>
            </p:cNvPr>
            <p:cNvGrpSpPr/>
            <p:nvPr/>
          </p:nvGrpSpPr>
          <p:grpSpPr>
            <a:xfrm>
              <a:off x="1840041" y="3512977"/>
              <a:ext cx="8511918" cy="654939"/>
              <a:chOff x="2012582" y="1316563"/>
              <a:chExt cx="8511918" cy="654939"/>
            </a:xfrm>
          </p:grpSpPr>
          <p:sp>
            <p:nvSpPr>
              <p:cNvPr id="16" name="文本框 15">
                <a:extLst>
                  <a:ext uri="{FF2B5EF4-FFF2-40B4-BE49-F238E27FC236}">
                    <a16:creationId xmlns:a16="http://schemas.microsoft.com/office/drawing/2014/main" id="{F71DFBA5-0897-45E1-7A18-62B28E55FD0A}"/>
                  </a:ext>
                </a:extLst>
              </p:cNvPr>
              <p:cNvSpPr txBox="1"/>
              <p:nvPr/>
            </p:nvSpPr>
            <p:spPr>
              <a:xfrm>
                <a:off x="2012582" y="1364296"/>
                <a:ext cx="1203052" cy="369332"/>
              </a:xfrm>
              <a:prstGeom prst="rect">
                <a:avLst/>
              </a:prstGeom>
              <a:noFill/>
            </p:spPr>
            <p:txBody>
              <a:bodyPr wrap="square" rtlCol="0">
                <a:spAutoFit/>
              </a:bodyPr>
              <a:lstStyle/>
              <a:p>
                <a:pPr algn="ctr"/>
                <a:r>
                  <a:rPr lang="en-US" altLang="zh-CN" b="1" dirty="0"/>
                  <a:t>TCP</a:t>
                </a:r>
                <a:r>
                  <a:rPr lang="zh-CN" altLang="en-US" b="1" dirty="0"/>
                  <a:t>客户</a:t>
                </a:r>
                <a:r>
                  <a:rPr lang="en-US" altLang="zh-CN" b="1" dirty="0"/>
                  <a:t>1</a:t>
                </a:r>
                <a:endParaRPr lang="zh-CN" altLang="en-US" b="1" dirty="0"/>
              </a:p>
            </p:txBody>
          </p:sp>
          <p:sp>
            <p:nvSpPr>
              <p:cNvPr id="17" name="文本框 16">
                <a:extLst>
                  <a:ext uri="{FF2B5EF4-FFF2-40B4-BE49-F238E27FC236}">
                    <a16:creationId xmlns:a16="http://schemas.microsoft.com/office/drawing/2014/main" id="{56CEA2DA-C517-AACC-53FF-3ACBC4B060E0}"/>
                  </a:ext>
                </a:extLst>
              </p:cNvPr>
              <p:cNvSpPr txBox="1"/>
              <p:nvPr/>
            </p:nvSpPr>
            <p:spPr>
              <a:xfrm>
                <a:off x="9081840" y="1364296"/>
                <a:ext cx="1442660" cy="369332"/>
              </a:xfrm>
              <a:prstGeom prst="rect">
                <a:avLst/>
              </a:prstGeom>
              <a:noFill/>
            </p:spPr>
            <p:txBody>
              <a:bodyPr wrap="square" rtlCol="0">
                <a:spAutoFit/>
              </a:bodyPr>
              <a:lstStyle/>
              <a:p>
                <a:pPr algn="ctr"/>
                <a:r>
                  <a:rPr lang="en-US" altLang="zh-CN" b="1" dirty="0"/>
                  <a:t>TCP</a:t>
                </a:r>
                <a:r>
                  <a:rPr lang="zh-CN" altLang="en-US" b="1" dirty="0"/>
                  <a:t>服务器</a:t>
                </a:r>
                <a:r>
                  <a:rPr lang="en-US" altLang="zh-CN" b="1" dirty="0"/>
                  <a:t>1</a:t>
                </a:r>
                <a:endParaRPr lang="zh-CN" altLang="en-US" b="1" dirty="0"/>
              </a:p>
            </p:txBody>
          </p:sp>
          <p:grpSp>
            <p:nvGrpSpPr>
              <p:cNvPr id="19" name="组合 18">
                <a:extLst>
                  <a:ext uri="{FF2B5EF4-FFF2-40B4-BE49-F238E27FC236}">
                    <a16:creationId xmlns:a16="http://schemas.microsoft.com/office/drawing/2014/main" id="{B1D589B0-B58D-CB3C-D055-A2BC55FB3F92}"/>
                  </a:ext>
                </a:extLst>
              </p:cNvPr>
              <p:cNvGrpSpPr/>
              <p:nvPr/>
            </p:nvGrpSpPr>
            <p:grpSpPr>
              <a:xfrm>
                <a:off x="3118053" y="1316563"/>
                <a:ext cx="5963787" cy="654939"/>
                <a:chOff x="2993956" y="1149410"/>
                <a:chExt cx="5963787" cy="654939"/>
              </a:xfrm>
            </p:grpSpPr>
            <p:pic>
              <p:nvPicPr>
                <p:cNvPr id="21" name="图形 20">
                  <a:extLst>
                    <a:ext uri="{FF2B5EF4-FFF2-40B4-BE49-F238E27FC236}">
                      <a16:creationId xmlns:a16="http://schemas.microsoft.com/office/drawing/2014/main" id="{8C04E56E-ADBC-B110-925D-C8530D3F3C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3956" y="1149410"/>
                  <a:ext cx="677140" cy="654939"/>
                </a:xfrm>
                <a:prstGeom prst="rect">
                  <a:avLst/>
                </a:prstGeom>
              </p:spPr>
            </p:pic>
            <p:pic>
              <p:nvPicPr>
                <p:cNvPr id="22" name="图形 21">
                  <a:extLst>
                    <a:ext uri="{FF2B5EF4-FFF2-40B4-BE49-F238E27FC236}">
                      <a16:creationId xmlns:a16="http://schemas.microsoft.com/office/drawing/2014/main" id="{C2635760-9866-7539-E5D9-1521FE0C64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14026" y="1149410"/>
                  <a:ext cx="443717" cy="582378"/>
                </a:xfrm>
                <a:prstGeom prst="rect">
                  <a:avLst/>
                </a:prstGeom>
              </p:spPr>
            </p:pic>
          </p:grpSp>
        </p:grpSp>
        <p:grpSp>
          <p:nvGrpSpPr>
            <p:cNvPr id="25" name="组合 24">
              <a:extLst>
                <a:ext uri="{FF2B5EF4-FFF2-40B4-BE49-F238E27FC236}">
                  <a16:creationId xmlns:a16="http://schemas.microsoft.com/office/drawing/2014/main" id="{7A133037-05FB-FD9C-EFF5-A190B55479BB}"/>
                </a:ext>
              </a:extLst>
            </p:cNvPr>
            <p:cNvGrpSpPr/>
            <p:nvPr/>
          </p:nvGrpSpPr>
          <p:grpSpPr>
            <a:xfrm>
              <a:off x="1840041" y="4434223"/>
              <a:ext cx="8511918" cy="654939"/>
              <a:chOff x="2012582" y="1316563"/>
              <a:chExt cx="8511918" cy="654939"/>
            </a:xfrm>
          </p:grpSpPr>
          <p:sp>
            <p:nvSpPr>
              <p:cNvPr id="26" name="文本框 25">
                <a:extLst>
                  <a:ext uri="{FF2B5EF4-FFF2-40B4-BE49-F238E27FC236}">
                    <a16:creationId xmlns:a16="http://schemas.microsoft.com/office/drawing/2014/main" id="{8E49D004-26BF-E2EA-07C6-DAF48B24E0C3}"/>
                  </a:ext>
                </a:extLst>
              </p:cNvPr>
              <p:cNvSpPr txBox="1"/>
              <p:nvPr/>
            </p:nvSpPr>
            <p:spPr>
              <a:xfrm>
                <a:off x="2012582" y="1364296"/>
                <a:ext cx="1203052" cy="369332"/>
              </a:xfrm>
              <a:prstGeom prst="rect">
                <a:avLst/>
              </a:prstGeom>
              <a:noFill/>
            </p:spPr>
            <p:txBody>
              <a:bodyPr wrap="square" rtlCol="0">
                <a:spAutoFit/>
              </a:bodyPr>
              <a:lstStyle/>
              <a:p>
                <a:pPr algn="ctr"/>
                <a:r>
                  <a:rPr lang="en-US" altLang="zh-CN" b="1" dirty="0"/>
                  <a:t>TCP</a:t>
                </a:r>
                <a:r>
                  <a:rPr lang="zh-CN" altLang="en-US" b="1" dirty="0"/>
                  <a:t>客户</a:t>
                </a:r>
                <a:r>
                  <a:rPr lang="en-US" altLang="zh-CN" b="1" dirty="0"/>
                  <a:t>n</a:t>
                </a:r>
                <a:endParaRPr lang="zh-CN" altLang="en-US" b="1" dirty="0"/>
              </a:p>
            </p:txBody>
          </p:sp>
          <p:sp>
            <p:nvSpPr>
              <p:cNvPr id="27" name="文本框 26">
                <a:extLst>
                  <a:ext uri="{FF2B5EF4-FFF2-40B4-BE49-F238E27FC236}">
                    <a16:creationId xmlns:a16="http://schemas.microsoft.com/office/drawing/2014/main" id="{39BE0C1B-40A1-B892-C851-1423FFD7AE17}"/>
                  </a:ext>
                </a:extLst>
              </p:cNvPr>
              <p:cNvSpPr txBox="1"/>
              <p:nvPr/>
            </p:nvSpPr>
            <p:spPr>
              <a:xfrm>
                <a:off x="9081840" y="1364296"/>
                <a:ext cx="1442660" cy="369332"/>
              </a:xfrm>
              <a:prstGeom prst="rect">
                <a:avLst/>
              </a:prstGeom>
              <a:noFill/>
            </p:spPr>
            <p:txBody>
              <a:bodyPr wrap="square" rtlCol="0">
                <a:spAutoFit/>
              </a:bodyPr>
              <a:lstStyle/>
              <a:p>
                <a:pPr algn="ctr"/>
                <a:r>
                  <a:rPr lang="en-US" altLang="zh-CN" b="1" dirty="0"/>
                  <a:t>TCP</a:t>
                </a:r>
                <a:r>
                  <a:rPr lang="zh-CN" altLang="en-US" b="1" dirty="0"/>
                  <a:t>服务器</a:t>
                </a:r>
                <a:r>
                  <a:rPr lang="en-US" altLang="zh-CN" b="1" dirty="0"/>
                  <a:t>n</a:t>
                </a:r>
                <a:endParaRPr lang="zh-CN" altLang="en-US" b="1" dirty="0"/>
              </a:p>
            </p:txBody>
          </p:sp>
          <p:grpSp>
            <p:nvGrpSpPr>
              <p:cNvPr id="28" name="组合 27">
                <a:extLst>
                  <a:ext uri="{FF2B5EF4-FFF2-40B4-BE49-F238E27FC236}">
                    <a16:creationId xmlns:a16="http://schemas.microsoft.com/office/drawing/2014/main" id="{A451A509-5DA2-795B-BED2-E91A3025AA39}"/>
                  </a:ext>
                </a:extLst>
              </p:cNvPr>
              <p:cNvGrpSpPr/>
              <p:nvPr/>
            </p:nvGrpSpPr>
            <p:grpSpPr>
              <a:xfrm>
                <a:off x="3118053" y="1316563"/>
                <a:ext cx="5963787" cy="654939"/>
                <a:chOff x="2993956" y="1149410"/>
                <a:chExt cx="5963787" cy="654939"/>
              </a:xfrm>
            </p:grpSpPr>
            <p:pic>
              <p:nvPicPr>
                <p:cNvPr id="29" name="图形 28">
                  <a:extLst>
                    <a:ext uri="{FF2B5EF4-FFF2-40B4-BE49-F238E27FC236}">
                      <a16:creationId xmlns:a16="http://schemas.microsoft.com/office/drawing/2014/main" id="{0AC01A9D-4196-6363-05E4-F340912AD5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3956" y="1149410"/>
                  <a:ext cx="677140" cy="654939"/>
                </a:xfrm>
                <a:prstGeom prst="rect">
                  <a:avLst/>
                </a:prstGeom>
              </p:spPr>
            </p:pic>
            <p:pic>
              <p:nvPicPr>
                <p:cNvPr id="30" name="图形 29">
                  <a:extLst>
                    <a:ext uri="{FF2B5EF4-FFF2-40B4-BE49-F238E27FC236}">
                      <a16:creationId xmlns:a16="http://schemas.microsoft.com/office/drawing/2014/main" id="{3A9616A4-6F6A-A733-9C85-FE54854F6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14026" y="1149410"/>
                  <a:ext cx="443717" cy="582378"/>
                </a:xfrm>
                <a:prstGeom prst="rect">
                  <a:avLst/>
                </a:prstGeom>
              </p:spPr>
            </p:pic>
          </p:grpSp>
        </p:grpSp>
        <p:grpSp>
          <p:nvGrpSpPr>
            <p:cNvPr id="33" name="组合 32">
              <a:extLst>
                <a:ext uri="{FF2B5EF4-FFF2-40B4-BE49-F238E27FC236}">
                  <a16:creationId xmlns:a16="http://schemas.microsoft.com/office/drawing/2014/main" id="{1A3DB776-AD07-8C5B-6326-4C0B5695D1D6}"/>
                </a:ext>
              </a:extLst>
            </p:cNvPr>
            <p:cNvGrpSpPr/>
            <p:nvPr/>
          </p:nvGrpSpPr>
          <p:grpSpPr>
            <a:xfrm>
              <a:off x="3609590" y="3328309"/>
              <a:ext cx="4842932" cy="696804"/>
              <a:chOff x="3609590" y="3328309"/>
              <a:chExt cx="4842932" cy="696804"/>
            </a:xfrm>
          </p:grpSpPr>
          <p:sp>
            <p:nvSpPr>
              <p:cNvPr id="31" name="圆柱体 30">
                <a:extLst>
                  <a:ext uri="{FF2B5EF4-FFF2-40B4-BE49-F238E27FC236}">
                    <a16:creationId xmlns:a16="http://schemas.microsoft.com/office/drawing/2014/main" id="{92673361-528E-FE68-EDBF-57F65FD1AF61}"/>
                  </a:ext>
                </a:extLst>
              </p:cNvPr>
              <p:cNvSpPr/>
              <p:nvPr/>
            </p:nvSpPr>
            <p:spPr>
              <a:xfrm rot="16200000">
                <a:off x="5846389" y="1418980"/>
                <a:ext cx="369334" cy="484293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3A81A614-FB44-7876-8C1B-DA2A95F7617B}"/>
                  </a:ext>
                </a:extLst>
              </p:cNvPr>
              <p:cNvSpPr txBox="1"/>
              <p:nvPr/>
            </p:nvSpPr>
            <p:spPr>
              <a:xfrm>
                <a:off x="5488576" y="3328309"/>
                <a:ext cx="1214845" cy="369332"/>
              </a:xfrm>
              <a:prstGeom prst="rect">
                <a:avLst/>
              </a:prstGeom>
              <a:noFill/>
            </p:spPr>
            <p:txBody>
              <a:bodyPr wrap="square" rtlCol="0">
                <a:spAutoFit/>
              </a:bodyPr>
              <a:lstStyle/>
              <a:p>
                <a:pPr algn="ctr"/>
                <a:r>
                  <a:rPr lang="en-US" altLang="zh-CN" b="1" dirty="0"/>
                  <a:t>TCP</a:t>
                </a:r>
                <a:r>
                  <a:rPr lang="zh-CN" altLang="en-US" b="1" dirty="0"/>
                  <a:t>连接</a:t>
                </a:r>
                <a:r>
                  <a:rPr lang="en-US" altLang="zh-CN" b="1" dirty="0"/>
                  <a:t>1</a:t>
                </a:r>
                <a:endParaRPr lang="zh-CN" altLang="en-US" b="1" dirty="0"/>
              </a:p>
            </p:txBody>
          </p:sp>
        </p:grpSp>
        <p:grpSp>
          <p:nvGrpSpPr>
            <p:cNvPr id="34" name="组合 33">
              <a:extLst>
                <a:ext uri="{FF2B5EF4-FFF2-40B4-BE49-F238E27FC236}">
                  <a16:creationId xmlns:a16="http://schemas.microsoft.com/office/drawing/2014/main" id="{8CB46AF9-A710-0BFD-51E1-1E91D26D71B9}"/>
                </a:ext>
              </a:extLst>
            </p:cNvPr>
            <p:cNvGrpSpPr/>
            <p:nvPr/>
          </p:nvGrpSpPr>
          <p:grpSpPr>
            <a:xfrm>
              <a:off x="3609590" y="4472372"/>
              <a:ext cx="4842932" cy="689635"/>
              <a:chOff x="3609590" y="3655779"/>
              <a:chExt cx="4842932" cy="689635"/>
            </a:xfrm>
          </p:grpSpPr>
          <p:sp>
            <p:nvSpPr>
              <p:cNvPr id="35" name="圆柱体 34">
                <a:extLst>
                  <a:ext uri="{FF2B5EF4-FFF2-40B4-BE49-F238E27FC236}">
                    <a16:creationId xmlns:a16="http://schemas.microsoft.com/office/drawing/2014/main" id="{95563F43-EABC-66BD-AFF2-C2E235EEC3E3}"/>
                  </a:ext>
                </a:extLst>
              </p:cNvPr>
              <p:cNvSpPr/>
              <p:nvPr/>
            </p:nvSpPr>
            <p:spPr>
              <a:xfrm rot="16200000">
                <a:off x="5846389" y="1418980"/>
                <a:ext cx="369334" cy="484293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36" name="文本框 35">
                <a:extLst>
                  <a:ext uri="{FF2B5EF4-FFF2-40B4-BE49-F238E27FC236}">
                    <a16:creationId xmlns:a16="http://schemas.microsoft.com/office/drawing/2014/main" id="{5612ABE9-4C33-4E32-BB4C-2F7345BA4310}"/>
                  </a:ext>
                </a:extLst>
              </p:cNvPr>
              <p:cNvSpPr txBox="1"/>
              <p:nvPr/>
            </p:nvSpPr>
            <p:spPr>
              <a:xfrm>
                <a:off x="5469469" y="3976082"/>
                <a:ext cx="1214845" cy="369332"/>
              </a:xfrm>
              <a:prstGeom prst="rect">
                <a:avLst/>
              </a:prstGeom>
              <a:noFill/>
            </p:spPr>
            <p:txBody>
              <a:bodyPr wrap="square" rtlCol="0">
                <a:spAutoFit/>
              </a:bodyPr>
              <a:lstStyle/>
              <a:p>
                <a:pPr algn="ctr"/>
                <a:r>
                  <a:rPr lang="en-US" altLang="zh-CN" b="1" dirty="0"/>
                  <a:t>TCP</a:t>
                </a:r>
                <a:r>
                  <a:rPr lang="zh-CN" altLang="en-US" b="1" dirty="0"/>
                  <a:t>连接</a:t>
                </a:r>
                <a:r>
                  <a:rPr lang="en-US" altLang="zh-CN" b="1" dirty="0"/>
                  <a:t>n</a:t>
                </a:r>
                <a:endParaRPr lang="zh-CN" altLang="en-US" b="1" dirty="0"/>
              </a:p>
            </p:txBody>
          </p:sp>
        </p:grpSp>
        <p:sp>
          <p:nvSpPr>
            <p:cNvPr id="37" name="文本框 36">
              <a:extLst>
                <a:ext uri="{FF2B5EF4-FFF2-40B4-BE49-F238E27FC236}">
                  <a16:creationId xmlns:a16="http://schemas.microsoft.com/office/drawing/2014/main" id="{4E1610EC-ACE1-0245-5DF2-BEC89C61DDCC}"/>
                </a:ext>
              </a:extLst>
            </p:cNvPr>
            <p:cNvSpPr txBox="1"/>
            <p:nvPr/>
          </p:nvSpPr>
          <p:spPr>
            <a:xfrm>
              <a:off x="2647485" y="4003095"/>
              <a:ext cx="553998" cy="529045"/>
            </a:xfrm>
            <a:prstGeom prst="rect">
              <a:avLst/>
            </a:prstGeom>
            <a:noFill/>
          </p:spPr>
          <p:txBody>
            <a:bodyPr vert="eaVert" wrap="square" rtlCol="0">
              <a:spAutoFit/>
            </a:bodyPr>
            <a:lstStyle/>
            <a:p>
              <a:r>
                <a:rPr lang="en-US" altLang="zh-CN" sz="2400" b="1" dirty="0"/>
                <a:t>…</a:t>
              </a:r>
              <a:endParaRPr lang="zh-CN" altLang="en-US" sz="2400" b="1" dirty="0"/>
            </a:p>
          </p:txBody>
        </p:sp>
        <p:sp>
          <p:nvSpPr>
            <p:cNvPr id="38" name="文本框 37">
              <a:extLst>
                <a:ext uri="{FF2B5EF4-FFF2-40B4-BE49-F238E27FC236}">
                  <a16:creationId xmlns:a16="http://schemas.microsoft.com/office/drawing/2014/main" id="{3732B751-E450-80E4-6001-3C1E231698B0}"/>
                </a:ext>
              </a:extLst>
            </p:cNvPr>
            <p:cNvSpPr txBox="1"/>
            <p:nvPr/>
          </p:nvSpPr>
          <p:spPr>
            <a:xfrm>
              <a:off x="9399312" y="4003095"/>
              <a:ext cx="553998" cy="529045"/>
            </a:xfrm>
            <a:prstGeom prst="rect">
              <a:avLst/>
            </a:prstGeom>
            <a:noFill/>
          </p:spPr>
          <p:txBody>
            <a:bodyPr vert="eaVert" wrap="square" rtlCol="0">
              <a:spAutoFit/>
            </a:bodyPr>
            <a:lstStyle/>
            <a:p>
              <a:r>
                <a:rPr lang="en-US" altLang="zh-CN" sz="2400" b="1" dirty="0"/>
                <a:t>…</a:t>
              </a:r>
              <a:endParaRPr lang="zh-CN" altLang="en-US" sz="2400" b="1" dirty="0"/>
            </a:p>
          </p:txBody>
        </p:sp>
      </p:grpSp>
      <p:grpSp>
        <p:nvGrpSpPr>
          <p:cNvPr id="53" name="组合 52">
            <a:extLst>
              <a:ext uri="{FF2B5EF4-FFF2-40B4-BE49-F238E27FC236}">
                <a16:creationId xmlns:a16="http://schemas.microsoft.com/office/drawing/2014/main" id="{0190AFA6-DD64-B5AB-53D4-F7062DDA9B11}"/>
              </a:ext>
            </a:extLst>
          </p:cNvPr>
          <p:cNvGrpSpPr/>
          <p:nvPr/>
        </p:nvGrpSpPr>
        <p:grpSpPr>
          <a:xfrm>
            <a:off x="3877060" y="3410662"/>
            <a:ext cx="4460331" cy="178762"/>
            <a:chOff x="3877060" y="3149408"/>
            <a:chExt cx="4460331" cy="178762"/>
          </a:xfrm>
        </p:grpSpPr>
        <p:sp>
          <p:nvSpPr>
            <p:cNvPr id="41" name="message-envelope_74307">
              <a:extLst>
                <a:ext uri="{FF2B5EF4-FFF2-40B4-BE49-F238E27FC236}">
                  <a16:creationId xmlns:a16="http://schemas.microsoft.com/office/drawing/2014/main" id="{FA2F11E7-2923-E247-70A8-2AD77A4414AE}"/>
                </a:ext>
              </a:extLst>
            </p:cNvPr>
            <p:cNvSpPr/>
            <p:nvPr/>
          </p:nvSpPr>
          <p:spPr>
            <a:xfrm>
              <a:off x="3877060" y="3149408"/>
              <a:ext cx="258196" cy="178762"/>
            </a:xfrm>
            <a:custGeom>
              <a:avLst/>
              <a:gdLst>
                <a:gd name="T0" fmla="*/ 0 w 4610"/>
                <a:gd name="T1" fmla="*/ 0 h 3197"/>
                <a:gd name="T2" fmla="*/ 0 w 4610"/>
                <a:gd name="T3" fmla="*/ 3197 h 3197"/>
                <a:gd name="T4" fmla="*/ 4610 w 4610"/>
                <a:gd name="T5" fmla="*/ 3197 h 3197"/>
                <a:gd name="T6" fmla="*/ 4610 w 4610"/>
                <a:gd name="T7" fmla="*/ 0 h 3197"/>
                <a:gd name="T8" fmla="*/ 0 w 4610"/>
                <a:gd name="T9" fmla="*/ 0 h 3197"/>
                <a:gd name="T10" fmla="*/ 4143 w 4610"/>
                <a:gd name="T11" fmla="*/ 801 h 3197"/>
                <a:gd name="T12" fmla="*/ 2305 w 4610"/>
                <a:gd name="T13" fmla="*/ 1858 h 3197"/>
                <a:gd name="T14" fmla="*/ 468 w 4610"/>
                <a:gd name="T15" fmla="*/ 801 h 3197"/>
                <a:gd name="T16" fmla="*/ 395 w 4610"/>
                <a:gd name="T17" fmla="*/ 533 h 3197"/>
                <a:gd name="T18" fmla="*/ 663 w 4610"/>
                <a:gd name="T19" fmla="*/ 461 h 3197"/>
                <a:gd name="T20" fmla="*/ 2305 w 4610"/>
                <a:gd name="T21" fmla="*/ 1406 h 3197"/>
                <a:gd name="T22" fmla="*/ 3947 w 4610"/>
                <a:gd name="T23" fmla="*/ 461 h 3197"/>
                <a:gd name="T24" fmla="*/ 4215 w 4610"/>
                <a:gd name="T25" fmla="*/ 533 h 3197"/>
                <a:gd name="T26" fmla="*/ 4143 w 4610"/>
                <a:gd name="T27" fmla="*/ 801 h 3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10" h="3197">
                  <a:moveTo>
                    <a:pt x="0" y="0"/>
                  </a:moveTo>
                  <a:lnTo>
                    <a:pt x="0" y="3197"/>
                  </a:lnTo>
                  <a:lnTo>
                    <a:pt x="4610" y="3197"/>
                  </a:lnTo>
                  <a:lnTo>
                    <a:pt x="4610" y="0"/>
                  </a:lnTo>
                  <a:lnTo>
                    <a:pt x="0" y="0"/>
                  </a:lnTo>
                  <a:close/>
                  <a:moveTo>
                    <a:pt x="4143" y="801"/>
                  </a:moveTo>
                  <a:lnTo>
                    <a:pt x="2305" y="1858"/>
                  </a:lnTo>
                  <a:lnTo>
                    <a:pt x="468" y="801"/>
                  </a:lnTo>
                  <a:cubicBezTo>
                    <a:pt x="374" y="747"/>
                    <a:pt x="341" y="627"/>
                    <a:pt x="395" y="533"/>
                  </a:cubicBezTo>
                  <a:cubicBezTo>
                    <a:pt x="449" y="439"/>
                    <a:pt x="569" y="407"/>
                    <a:pt x="663" y="461"/>
                  </a:cubicBezTo>
                  <a:lnTo>
                    <a:pt x="2305" y="1406"/>
                  </a:lnTo>
                  <a:lnTo>
                    <a:pt x="3947" y="461"/>
                  </a:lnTo>
                  <a:cubicBezTo>
                    <a:pt x="4041" y="407"/>
                    <a:pt x="4161" y="439"/>
                    <a:pt x="4215" y="533"/>
                  </a:cubicBezTo>
                  <a:cubicBezTo>
                    <a:pt x="4269" y="627"/>
                    <a:pt x="4237" y="747"/>
                    <a:pt x="4143" y="801"/>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message-envelope_74307">
              <a:extLst>
                <a:ext uri="{FF2B5EF4-FFF2-40B4-BE49-F238E27FC236}">
                  <a16:creationId xmlns:a16="http://schemas.microsoft.com/office/drawing/2014/main" id="{DA241550-3F45-ED2D-6B6F-3D0720743618}"/>
                </a:ext>
              </a:extLst>
            </p:cNvPr>
            <p:cNvSpPr/>
            <p:nvPr/>
          </p:nvSpPr>
          <p:spPr>
            <a:xfrm>
              <a:off x="4297274" y="3149408"/>
              <a:ext cx="258196" cy="178762"/>
            </a:xfrm>
            <a:custGeom>
              <a:avLst/>
              <a:gdLst>
                <a:gd name="T0" fmla="*/ 0 w 4610"/>
                <a:gd name="T1" fmla="*/ 0 h 3197"/>
                <a:gd name="T2" fmla="*/ 0 w 4610"/>
                <a:gd name="T3" fmla="*/ 3197 h 3197"/>
                <a:gd name="T4" fmla="*/ 4610 w 4610"/>
                <a:gd name="T5" fmla="*/ 3197 h 3197"/>
                <a:gd name="T6" fmla="*/ 4610 w 4610"/>
                <a:gd name="T7" fmla="*/ 0 h 3197"/>
                <a:gd name="T8" fmla="*/ 0 w 4610"/>
                <a:gd name="T9" fmla="*/ 0 h 3197"/>
                <a:gd name="T10" fmla="*/ 4143 w 4610"/>
                <a:gd name="T11" fmla="*/ 801 h 3197"/>
                <a:gd name="T12" fmla="*/ 2305 w 4610"/>
                <a:gd name="T13" fmla="*/ 1858 h 3197"/>
                <a:gd name="T14" fmla="*/ 468 w 4610"/>
                <a:gd name="T15" fmla="*/ 801 h 3197"/>
                <a:gd name="T16" fmla="*/ 395 w 4610"/>
                <a:gd name="T17" fmla="*/ 533 h 3197"/>
                <a:gd name="T18" fmla="*/ 663 w 4610"/>
                <a:gd name="T19" fmla="*/ 461 h 3197"/>
                <a:gd name="T20" fmla="*/ 2305 w 4610"/>
                <a:gd name="T21" fmla="*/ 1406 h 3197"/>
                <a:gd name="T22" fmla="*/ 3947 w 4610"/>
                <a:gd name="T23" fmla="*/ 461 h 3197"/>
                <a:gd name="T24" fmla="*/ 4215 w 4610"/>
                <a:gd name="T25" fmla="*/ 533 h 3197"/>
                <a:gd name="T26" fmla="*/ 4143 w 4610"/>
                <a:gd name="T27" fmla="*/ 801 h 3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10" h="3197">
                  <a:moveTo>
                    <a:pt x="0" y="0"/>
                  </a:moveTo>
                  <a:lnTo>
                    <a:pt x="0" y="3197"/>
                  </a:lnTo>
                  <a:lnTo>
                    <a:pt x="4610" y="3197"/>
                  </a:lnTo>
                  <a:lnTo>
                    <a:pt x="4610" y="0"/>
                  </a:lnTo>
                  <a:lnTo>
                    <a:pt x="0" y="0"/>
                  </a:lnTo>
                  <a:close/>
                  <a:moveTo>
                    <a:pt x="4143" y="801"/>
                  </a:moveTo>
                  <a:lnTo>
                    <a:pt x="2305" y="1858"/>
                  </a:lnTo>
                  <a:lnTo>
                    <a:pt x="468" y="801"/>
                  </a:lnTo>
                  <a:cubicBezTo>
                    <a:pt x="374" y="747"/>
                    <a:pt x="341" y="627"/>
                    <a:pt x="395" y="533"/>
                  </a:cubicBezTo>
                  <a:cubicBezTo>
                    <a:pt x="449" y="439"/>
                    <a:pt x="569" y="407"/>
                    <a:pt x="663" y="461"/>
                  </a:cubicBezTo>
                  <a:lnTo>
                    <a:pt x="2305" y="1406"/>
                  </a:lnTo>
                  <a:lnTo>
                    <a:pt x="3947" y="461"/>
                  </a:lnTo>
                  <a:cubicBezTo>
                    <a:pt x="4041" y="407"/>
                    <a:pt x="4161" y="439"/>
                    <a:pt x="4215" y="533"/>
                  </a:cubicBezTo>
                  <a:cubicBezTo>
                    <a:pt x="4269" y="627"/>
                    <a:pt x="4237" y="747"/>
                    <a:pt x="4143" y="801"/>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message-envelope_74307">
              <a:extLst>
                <a:ext uri="{FF2B5EF4-FFF2-40B4-BE49-F238E27FC236}">
                  <a16:creationId xmlns:a16="http://schemas.microsoft.com/office/drawing/2014/main" id="{77F4C662-C532-A8B9-529A-F8A9D0C7E1BE}"/>
                </a:ext>
              </a:extLst>
            </p:cNvPr>
            <p:cNvSpPr/>
            <p:nvPr/>
          </p:nvSpPr>
          <p:spPr>
            <a:xfrm>
              <a:off x="4717488" y="3149408"/>
              <a:ext cx="258196" cy="178762"/>
            </a:xfrm>
            <a:custGeom>
              <a:avLst/>
              <a:gdLst>
                <a:gd name="T0" fmla="*/ 0 w 4610"/>
                <a:gd name="T1" fmla="*/ 0 h 3197"/>
                <a:gd name="T2" fmla="*/ 0 w 4610"/>
                <a:gd name="T3" fmla="*/ 3197 h 3197"/>
                <a:gd name="T4" fmla="*/ 4610 w 4610"/>
                <a:gd name="T5" fmla="*/ 3197 h 3197"/>
                <a:gd name="T6" fmla="*/ 4610 w 4610"/>
                <a:gd name="T7" fmla="*/ 0 h 3197"/>
                <a:gd name="T8" fmla="*/ 0 w 4610"/>
                <a:gd name="T9" fmla="*/ 0 h 3197"/>
                <a:gd name="T10" fmla="*/ 4143 w 4610"/>
                <a:gd name="T11" fmla="*/ 801 h 3197"/>
                <a:gd name="T12" fmla="*/ 2305 w 4610"/>
                <a:gd name="T13" fmla="*/ 1858 h 3197"/>
                <a:gd name="T14" fmla="*/ 468 w 4610"/>
                <a:gd name="T15" fmla="*/ 801 h 3197"/>
                <a:gd name="T16" fmla="*/ 395 w 4610"/>
                <a:gd name="T17" fmla="*/ 533 h 3197"/>
                <a:gd name="T18" fmla="*/ 663 w 4610"/>
                <a:gd name="T19" fmla="*/ 461 h 3197"/>
                <a:gd name="T20" fmla="*/ 2305 w 4610"/>
                <a:gd name="T21" fmla="*/ 1406 h 3197"/>
                <a:gd name="T22" fmla="*/ 3947 w 4610"/>
                <a:gd name="T23" fmla="*/ 461 h 3197"/>
                <a:gd name="T24" fmla="*/ 4215 w 4610"/>
                <a:gd name="T25" fmla="*/ 533 h 3197"/>
                <a:gd name="T26" fmla="*/ 4143 w 4610"/>
                <a:gd name="T27" fmla="*/ 801 h 3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10" h="3197">
                  <a:moveTo>
                    <a:pt x="0" y="0"/>
                  </a:moveTo>
                  <a:lnTo>
                    <a:pt x="0" y="3197"/>
                  </a:lnTo>
                  <a:lnTo>
                    <a:pt x="4610" y="3197"/>
                  </a:lnTo>
                  <a:lnTo>
                    <a:pt x="4610" y="0"/>
                  </a:lnTo>
                  <a:lnTo>
                    <a:pt x="0" y="0"/>
                  </a:lnTo>
                  <a:close/>
                  <a:moveTo>
                    <a:pt x="4143" y="801"/>
                  </a:moveTo>
                  <a:lnTo>
                    <a:pt x="2305" y="1858"/>
                  </a:lnTo>
                  <a:lnTo>
                    <a:pt x="468" y="801"/>
                  </a:lnTo>
                  <a:cubicBezTo>
                    <a:pt x="374" y="747"/>
                    <a:pt x="341" y="627"/>
                    <a:pt x="395" y="533"/>
                  </a:cubicBezTo>
                  <a:cubicBezTo>
                    <a:pt x="449" y="439"/>
                    <a:pt x="569" y="407"/>
                    <a:pt x="663" y="461"/>
                  </a:cubicBezTo>
                  <a:lnTo>
                    <a:pt x="2305" y="1406"/>
                  </a:lnTo>
                  <a:lnTo>
                    <a:pt x="3947" y="461"/>
                  </a:lnTo>
                  <a:cubicBezTo>
                    <a:pt x="4041" y="407"/>
                    <a:pt x="4161" y="439"/>
                    <a:pt x="4215" y="533"/>
                  </a:cubicBezTo>
                  <a:cubicBezTo>
                    <a:pt x="4269" y="627"/>
                    <a:pt x="4237" y="747"/>
                    <a:pt x="4143" y="801"/>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message-envelope_74307">
              <a:extLst>
                <a:ext uri="{FF2B5EF4-FFF2-40B4-BE49-F238E27FC236}">
                  <a16:creationId xmlns:a16="http://schemas.microsoft.com/office/drawing/2014/main" id="{2A07025D-E73B-C708-D6E0-FC74263FEA74}"/>
                </a:ext>
              </a:extLst>
            </p:cNvPr>
            <p:cNvSpPr/>
            <p:nvPr/>
          </p:nvSpPr>
          <p:spPr>
            <a:xfrm>
              <a:off x="5137702" y="3149408"/>
              <a:ext cx="258196" cy="178762"/>
            </a:xfrm>
            <a:custGeom>
              <a:avLst/>
              <a:gdLst>
                <a:gd name="T0" fmla="*/ 0 w 4610"/>
                <a:gd name="T1" fmla="*/ 0 h 3197"/>
                <a:gd name="T2" fmla="*/ 0 w 4610"/>
                <a:gd name="T3" fmla="*/ 3197 h 3197"/>
                <a:gd name="T4" fmla="*/ 4610 w 4610"/>
                <a:gd name="T5" fmla="*/ 3197 h 3197"/>
                <a:gd name="T6" fmla="*/ 4610 w 4610"/>
                <a:gd name="T7" fmla="*/ 0 h 3197"/>
                <a:gd name="T8" fmla="*/ 0 w 4610"/>
                <a:gd name="T9" fmla="*/ 0 h 3197"/>
                <a:gd name="T10" fmla="*/ 4143 w 4610"/>
                <a:gd name="T11" fmla="*/ 801 h 3197"/>
                <a:gd name="T12" fmla="*/ 2305 w 4610"/>
                <a:gd name="T13" fmla="*/ 1858 h 3197"/>
                <a:gd name="T14" fmla="*/ 468 w 4610"/>
                <a:gd name="T15" fmla="*/ 801 h 3197"/>
                <a:gd name="T16" fmla="*/ 395 w 4610"/>
                <a:gd name="T17" fmla="*/ 533 h 3197"/>
                <a:gd name="T18" fmla="*/ 663 w 4610"/>
                <a:gd name="T19" fmla="*/ 461 h 3197"/>
                <a:gd name="T20" fmla="*/ 2305 w 4610"/>
                <a:gd name="T21" fmla="*/ 1406 h 3197"/>
                <a:gd name="T22" fmla="*/ 3947 w 4610"/>
                <a:gd name="T23" fmla="*/ 461 h 3197"/>
                <a:gd name="T24" fmla="*/ 4215 w 4610"/>
                <a:gd name="T25" fmla="*/ 533 h 3197"/>
                <a:gd name="T26" fmla="*/ 4143 w 4610"/>
                <a:gd name="T27" fmla="*/ 801 h 3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10" h="3197">
                  <a:moveTo>
                    <a:pt x="0" y="0"/>
                  </a:moveTo>
                  <a:lnTo>
                    <a:pt x="0" y="3197"/>
                  </a:lnTo>
                  <a:lnTo>
                    <a:pt x="4610" y="3197"/>
                  </a:lnTo>
                  <a:lnTo>
                    <a:pt x="4610" y="0"/>
                  </a:lnTo>
                  <a:lnTo>
                    <a:pt x="0" y="0"/>
                  </a:lnTo>
                  <a:close/>
                  <a:moveTo>
                    <a:pt x="4143" y="801"/>
                  </a:moveTo>
                  <a:lnTo>
                    <a:pt x="2305" y="1858"/>
                  </a:lnTo>
                  <a:lnTo>
                    <a:pt x="468" y="801"/>
                  </a:lnTo>
                  <a:cubicBezTo>
                    <a:pt x="374" y="747"/>
                    <a:pt x="341" y="627"/>
                    <a:pt x="395" y="533"/>
                  </a:cubicBezTo>
                  <a:cubicBezTo>
                    <a:pt x="449" y="439"/>
                    <a:pt x="569" y="407"/>
                    <a:pt x="663" y="461"/>
                  </a:cubicBezTo>
                  <a:lnTo>
                    <a:pt x="2305" y="1406"/>
                  </a:lnTo>
                  <a:lnTo>
                    <a:pt x="3947" y="461"/>
                  </a:lnTo>
                  <a:cubicBezTo>
                    <a:pt x="4041" y="407"/>
                    <a:pt x="4161" y="439"/>
                    <a:pt x="4215" y="533"/>
                  </a:cubicBezTo>
                  <a:cubicBezTo>
                    <a:pt x="4269" y="627"/>
                    <a:pt x="4237" y="747"/>
                    <a:pt x="4143" y="801"/>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message-envelope_74307">
              <a:extLst>
                <a:ext uri="{FF2B5EF4-FFF2-40B4-BE49-F238E27FC236}">
                  <a16:creationId xmlns:a16="http://schemas.microsoft.com/office/drawing/2014/main" id="{5F38C583-C4BC-3416-5C0E-AA7BDB164FB0}"/>
                </a:ext>
              </a:extLst>
            </p:cNvPr>
            <p:cNvSpPr/>
            <p:nvPr/>
          </p:nvSpPr>
          <p:spPr>
            <a:xfrm>
              <a:off x="5557916" y="3149408"/>
              <a:ext cx="258196" cy="178762"/>
            </a:xfrm>
            <a:custGeom>
              <a:avLst/>
              <a:gdLst>
                <a:gd name="T0" fmla="*/ 0 w 4610"/>
                <a:gd name="T1" fmla="*/ 0 h 3197"/>
                <a:gd name="T2" fmla="*/ 0 w 4610"/>
                <a:gd name="T3" fmla="*/ 3197 h 3197"/>
                <a:gd name="T4" fmla="*/ 4610 w 4610"/>
                <a:gd name="T5" fmla="*/ 3197 h 3197"/>
                <a:gd name="T6" fmla="*/ 4610 w 4610"/>
                <a:gd name="T7" fmla="*/ 0 h 3197"/>
                <a:gd name="T8" fmla="*/ 0 w 4610"/>
                <a:gd name="T9" fmla="*/ 0 h 3197"/>
                <a:gd name="T10" fmla="*/ 4143 w 4610"/>
                <a:gd name="T11" fmla="*/ 801 h 3197"/>
                <a:gd name="T12" fmla="*/ 2305 w 4610"/>
                <a:gd name="T13" fmla="*/ 1858 h 3197"/>
                <a:gd name="T14" fmla="*/ 468 w 4610"/>
                <a:gd name="T15" fmla="*/ 801 h 3197"/>
                <a:gd name="T16" fmla="*/ 395 w 4610"/>
                <a:gd name="T17" fmla="*/ 533 h 3197"/>
                <a:gd name="T18" fmla="*/ 663 w 4610"/>
                <a:gd name="T19" fmla="*/ 461 h 3197"/>
                <a:gd name="T20" fmla="*/ 2305 w 4610"/>
                <a:gd name="T21" fmla="*/ 1406 h 3197"/>
                <a:gd name="T22" fmla="*/ 3947 w 4610"/>
                <a:gd name="T23" fmla="*/ 461 h 3197"/>
                <a:gd name="T24" fmla="*/ 4215 w 4610"/>
                <a:gd name="T25" fmla="*/ 533 h 3197"/>
                <a:gd name="T26" fmla="*/ 4143 w 4610"/>
                <a:gd name="T27" fmla="*/ 801 h 3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10" h="3197">
                  <a:moveTo>
                    <a:pt x="0" y="0"/>
                  </a:moveTo>
                  <a:lnTo>
                    <a:pt x="0" y="3197"/>
                  </a:lnTo>
                  <a:lnTo>
                    <a:pt x="4610" y="3197"/>
                  </a:lnTo>
                  <a:lnTo>
                    <a:pt x="4610" y="0"/>
                  </a:lnTo>
                  <a:lnTo>
                    <a:pt x="0" y="0"/>
                  </a:lnTo>
                  <a:close/>
                  <a:moveTo>
                    <a:pt x="4143" y="801"/>
                  </a:moveTo>
                  <a:lnTo>
                    <a:pt x="2305" y="1858"/>
                  </a:lnTo>
                  <a:lnTo>
                    <a:pt x="468" y="801"/>
                  </a:lnTo>
                  <a:cubicBezTo>
                    <a:pt x="374" y="747"/>
                    <a:pt x="341" y="627"/>
                    <a:pt x="395" y="533"/>
                  </a:cubicBezTo>
                  <a:cubicBezTo>
                    <a:pt x="449" y="439"/>
                    <a:pt x="569" y="407"/>
                    <a:pt x="663" y="461"/>
                  </a:cubicBezTo>
                  <a:lnTo>
                    <a:pt x="2305" y="1406"/>
                  </a:lnTo>
                  <a:lnTo>
                    <a:pt x="3947" y="461"/>
                  </a:lnTo>
                  <a:cubicBezTo>
                    <a:pt x="4041" y="407"/>
                    <a:pt x="4161" y="439"/>
                    <a:pt x="4215" y="533"/>
                  </a:cubicBezTo>
                  <a:cubicBezTo>
                    <a:pt x="4269" y="627"/>
                    <a:pt x="4237" y="747"/>
                    <a:pt x="4143" y="801"/>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message-envelope_74307">
              <a:extLst>
                <a:ext uri="{FF2B5EF4-FFF2-40B4-BE49-F238E27FC236}">
                  <a16:creationId xmlns:a16="http://schemas.microsoft.com/office/drawing/2014/main" id="{AA9EE279-AF71-6697-5732-1028587906C6}"/>
                </a:ext>
              </a:extLst>
            </p:cNvPr>
            <p:cNvSpPr/>
            <p:nvPr/>
          </p:nvSpPr>
          <p:spPr>
            <a:xfrm>
              <a:off x="5978130" y="3149408"/>
              <a:ext cx="258196" cy="178762"/>
            </a:xfrm>
            <a:custGeom>
              <a:avLst/>
              <a:gdLst>
                <a:gd name="T0" fmla="*/ 0 w 4610"/>
                <a:gd name="T1" fmla="*/ 0 h 3197"/>
                <a:gd name="T2" fmla="*/ 0 w 4610"/>
                <a:gd name="T3" fmla="*/ 3197 h 3197"/>
                <a:gd name="T4" fmla="*/ 4610 w 4610"/>
                <a:gd name="T5" fmla="*/ 3197 h 3197"/>
                <a:gd name="T6" fmla="*/ 4610 w 4610"/>
                <a:gd name="T7" fmla="*/ 0 h 3197"/>
                <a:gd name="T8" fmla="*/ 0 w 4610"/>
                <a:gd name="T9" fmla="*/ 0 h 3197"/>
                <a:gd name="T10" fmla="*/ 4143 w 4610"/>
                <a:gd name="T11" fmla="*/ 801 h 3197"/>
                <a:gd name="T12" fmla="*/ 2305 w 4610"/>
                <a:gd name="T13" fmla="*/ 1858 h 3197"/>
                <a:gd name="T14" fmla="*/ 468 w 4610"/>
                <a:gd name="T15" fmla="*/ 801 h 3197"/>
                <a:gd name="T16" fmla="*/ 395 w 4610"/>
                <a:gd name="T17" fmla="*/ 533 h 3197"/>
                <a:gd name="T18" fmla="*/ 663 w 4610"/>
                <a:gd name="T19" fmla="*/ 461 h 3197"/>
                <a:gd name="T20" fmla="*/ 2305 w 4610"/>
                <a:gd name="T21" fmla="*/ 1406 h 3197"/>
                <a:gd name="T22" fmla="*/ 3947 w 4610"/>
                <a:gd name="T23" fmla="*/ 461 h 3197"/>
                <a:gd name="T24" fmla="*/ 4215 w 4610"/>
                <a:gd name="T25" fmla="*/ 533 h 3197"/>
                <a:gd name="T26" fmla="*/ 4143 w 4610"/>
                <a:gd name="T27" fmla="*/ 801 h 3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10" h="3197">
                  <a:moveTo>
                    <a:pt x="0" y="0"/>
                  </a:moveTo>
                  <a:lnTo>
                    <a:pt x="0" y="3197"/>
                  </a:lnTo>
                  <a:lnTo>
                    <a:pt x="4610" y="3197"/>
                  </a:lnTo>
                  <a:lnTo>
                    <a:pt x="4610" y="0"/>
                  </a:lnTo>
                  <a:lnTo>
                    <a:pt x="0" y="0"/>
                  </a:lnTo>
                  <a:close/>
                  <a:moveTo>
                    <a:pt x="4143" y="801"/>
                  </a:moveTo>
                  <a:lnTo>
                    <a:pt x="2305" y="1858"/>
                  </a:lnTo>
                  <a:lnTo>
                    <a:pt x="468" y="801"/>
                  </a:lnTo>
                  <a:cubicBezTo>
                    <a:pt x="374" y="747"/>
                    <a:pt x="341" y="627"/>
                    <a:pt x="395" y="533"/>
                  </a:cubicBezTo>
                  <a:cubicBezTo>
                    <a:pt x="449" y="439"/>
                    <a:pt x="569" y="407"/>
                    <a:pt x="663" y="461"/>
                  </a:cubicBezTo>
                  <a:lnTo>
                    <a:pt x="2305" y="1406"/>
                  </a:lnTo>
                  <a:lnTo>
                    <a:pt x="3947" y="461"/>
                  </a:lnTo>
                  <a:cubicBezTo>
                    <a:pt x="4041" y="407"/>
                    <a:pt x="4161" y="439"/>
                    <a:pt x="4215" y="533"/>
                  </a:cubicBezTo>
                  <a:cubicBezTo>
                    <a:pt x="4269" y="627"/>
                    <a:pt x="4237" y="747"/>
                    <a:pt x="4143" y="801"/>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message-envelope_74307">
              <a:extLst>
                <a:ext uri="{FF2B5EF4-FFF2-40B4-BE49-F238E27FC236}">
                  <a16:creationId xmlns:a16="http://schemas.microsoft.com/office/drawing/2014/main" id="{493A1213-7320-2F01-CEE6-93EB1578F5D2}"/>
                </a:ext>
              </a:extLst>
            </p:cNvPr>
            <p:cNvSpPr/>
            <p:nvPr/>
          </p:nvSpPr>
          <p:spPr>
            <a:xfrm>
              <a:off x="6398344" y="3149408"/>
              <a:ext cx="258196" cy="178762"/>
            </a:xfrm>
            <a:custGeom>
              <a:avLst/>
              <a:gdLst>
                <a:gd name="T0" fmla="*/ 0 w 4610"/>
                <a:gd name="T1" fmla="*/ 0 h 3197"/>
                <a:gd name="T2" fmla="*/ 0 w 4610"/>
                <a:gd name="T3" fmla="*/ 3197 h 3197"/>
                <a:gd name="T4" fmla="*/ 4610 w 4610"/>
                <a:gd name="T5" fmla="*/ 3197 h 3197"/>
                <a:gd name="T6" fmla="*/ 4610 w 4610"/>
                <a:gd name="T7" fmla="*/ 0 h 3197"/>
                <a:gd name="T8" fmla="*/ 0 w 4610"/>
                <a:gd name="T9" fmla="*/ 0 h 3197"/>
                <a:gd name="T10" fmla="*/ 4143 w 4610"/>
                <a:gd name="T11" fmla="*/ 801 h 3197"/>
                <a:gd name="T12" fmla="*/ 2305 w 4610"/>
                <a:gd name="T13" fmla="*/ 1858 h 3197"/>
                <a:gd name="T14" fmla="*/ 468 w 4610"/>
                <a:gd name="T15" fmla="*/ 801 h 3197"/>
                <a:gd name="T16" fmla="*/ 395 w 4610"/>
                <a:gd name="T17" fmla="*/ 533 h 3197"/>
                <a:gd name="T18" fmla="*/ 663 w 4610"/>
                <a:gd name="T19" fmla="*/ 461 h 3197"/>
                <a:gd name="T20" fmla="*/ 2305 w 4610"/>
                <a:gd name="T21" fmla="*/ 1406 h 3197"/>
                <a:gd name="T22" fmla="*/ 3947 w 4610"/>
                <a:gd name="T23" fmla="*/ 461 h 3197"/>
                <a:gd name="T24" fmla="*/ 4215 w 4610"/>
                <a:gd name="T25" fmla="*/ 533 h 3197"/>
                <a:gd name="T26" fmla="*/ 4143 w 4610"/>
                <a:gd name="T27" fmla="*/ 801 h 3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10" h="3197">
                  <a:moveTo>
                    <a:pt x="0" y="0"/>
                  </a:moveTo>
                  <a:lnTo>
                    <a:pt x="0" y="3197"/>
                  </a:lnTo>
                  <a:lnTo>
                    <a:pt x="4610" y="3197"/>
                  </a:lnTo>
                  <a:lnTo>
                    <a:pt x="4610" y="0"/>
                  </a:lnTo>
                  <a:lnTo>
                    <a:pt x="0" y="0"/>
                  </a:lnTo>
                  <a:close/>
                  <a:moveTo>
                    <a:pt x="4143" y="801"/>
                  </a:moveTo>
                  <a:lnTo>
                    <a:pt x="2305" y="1858"/>
                  </a:lnTo>
                  <a:lnTo>
                    <a:pt x="468" y="801"/>
                  </a:lnTo>
                  <a:cubicBezTo>
                    <a:pt x="374" y="747"/>
                    <a:pt x="341" y="627"/>
                    <a:pt x="395" y="533"/>
                  </a:cubicBezTo>
                  <a:cubicBezTo>
                    <a:pt x="449" y="439"/>
                    <a:pt x="569" y="407"/>
                    <a:pt x="663" y="461"/>
                  </a:cubicBezTo>
                  <a:lnTo>
                    <a:pt x="2305" y="1406"/>
                  </a:lnTo>
                  <a:lnTo>
                    <a:pt x="3947" y="461"/>
                  </a:lnTo>
                  <a:cubicBezTo>
                    <a:pt x="4041" y="407"/>
                    <a:pt x="4161" y="439"/>
                    <a:pt x="4215" y="533"/>
                  </a:cubicBezTo>
                  <a:cubicBezTo>
                    <a:pt x="4269" y="627"/>
                    <a:pt x="4237" y="747"/>
                    <a:pt x="4143" y="801"/>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essage-envelope_74307">
              <a:extLst>
                <a:ext uri="{FF2B5EF4-FFF2-40B4-BE49-F238E27FC236}">
                  <a16:creationId xmlns:a16="http://schemas.microsoft.com/office/drawing/2014/main" id="{7B1C2A37-43B7-4AC9-B69A-CAE58FA570E9}"/>
                </a:ext>
              </a:extLst>
            </p:cNvPr>
            <p:cNvSpPr/>
            <p:nvPr/>
          </p:nvSpPr>
          <p:spPr>
            <a:xfrm>
              <a:off x="6818557" y="3149408"/>
              <a:ext cx="258196" cy="178762"/>
            </a:xfrm>
            <a:custGeom>
              <a:avLst/>
              <a:gdLst>
                <a:gd name="T0" fmla="*/ 0 w 4610"/>
                <a:gd name="T1" fmla="*/ 0 h 3197"/>
                <a:gd name="T2" fmla="*/ 0 w 4610"/>
                <a:gd name="T3" fmla="*/ 3197 h 3197"/>
                <a:gd name="T4" fmla="*/ 4610 w 4610"/>
                <a:gd name="T5" fmla="*/ 3197 h 3197"/>
                <a:gd name="T6" fmla="*/ 4610 w 4610"/>
                <a:gd name="T7" fmla="*/ 0 h 3197"/>
                <a:gd name="T8" fmla="*/ 0 w 4610"/>
                <a:gd name="T9" fmla="*/ 0 h 3197"/>
                <a:gd name="T10" fmla="*/ 4143 w 4610"/>
                <a:gd name="T11" fmla="*/ 801 h 3197"/>
                <a:gd name="T12" fmla="*/ 2305 w 4610"/>
                <a:gd name="T13" fmla="*/ 1858 h 3197"/>
                <a:gd name="T14" fmla="*/ 468 w 4610"/>
                <a:gd name="T15" fmla="*/ 801 h 3197"/>
                <a:gd name="T16" fmla="*/ 395 w 4610"/>
                <a:gd name="T17" fmla="*/ 533 h 3197"/>
                <a:gd name="T18" fmla="*/ 663 w 4610"/>
                <a:gd name="T19" fmla="*/ 461 h 3197"/>
                <a:gd name="T20" fmla="*/ 2305 w 4610"/>
                <a:gd name="T21" fmla="*/ 1406 h 3197"/>
                <a:gd name="T22" fmla="*/ 3947 w 4610"/>
                <a:gd name="T23" fmla="*/ 461 h 3197"/>
                <a:gd name="T24" fmla="*/ 4215 w 4610"/>
                <a:gd name="T25" fmla="*/ 533 h 3197"/>
                <a:gd name="T26" fmla="*/ 4143 w 4610"/>
                <a:gd name="T27" fmla="*/ 801 h 3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10" h="3197">
                  <a:moveTo>
                    <a:pt x="0" y="0"/>
                  </a:moveTo>
                  <a:lnTo>
                    <a:pt x="0" y="3197"/>
                  </a:lnTo>
                  <a:lnTo>
                    <a:pt x="4610" y="3197"/>
                  </a:lnTo>
                  <a:lnTo>
                    <a:pt x="4610" y="0"/>
                  </a:lnTo>
                  <a:lnTo>
                    <a:pt x="0" y="0"/>
                  </a:lnTo>
                  <a:close/>
                  <a:moveTo>
                    <a:pt x="4143" y="801"/>
                  </a:moveTo>
                  <a:lnTo>
                    <a:pt x="2305" y="1858"/>
                  </a:lnTo>
                  <a:lnTo>
                    <a:pt x="468" y="801"/>
                  </a:lnTo>
                  <a:cubicBezTo>
                    <a:pt x="374" y="747"/>
                    <a:pt x="341" y="627"/>
                    <a:pt x="395" y="533"/>
                  </a:cubicBezTo>
                  <a:cubicBezTo>
                    <a:pt x="449" y="439"/>
                    <a:pt x="569" y="407"/>
                    <a:pt x="663" y="461"/>
                  </a:cubicBezTo>
                  <a:lnTo>
                    <a:pt x="2305" y="1406"/>
                  </a:lnTo>
                  <a:lnTo>
                    <a:pt x="3947" y="461"/>
                  </a:lnTo>
                  <a:cubicBezTo>
                    <a:pt x="4041" y="407"/>
                    <a:pt x="4161" y="439"/>
                    <a:pt x="4215" y="533"/>
                  </a:cubicBezTo>
                  <a:cubicBezTo>
                    <a:pt x="4269" y="627"/>
                    <a:pt x="4237" y="747"/>
                    <a:pt x="4143" y="801"/>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essage-envelope_74307">
              <a:extLst>
                <a:ext uri="{FF2B5EF4-FFF2-40B4-BE49-F238E27FC236}">
                  <a16:creationId xmlns:a16="http://schemas.microsoft.com/office/drawing/2014/main" id="{EFEEAA94-5F7C-7A27-B52B-D4A5BB169298}"/>
                </a:ext>
              </a:extLst>
            </p:cNvPr>
            <p:cNvSpPr/>
            <p:nvPr/>
          </p:nvSpPr>
          <p:spPr>
            <a:xfrm>
              <a:off x="7238770" y="3149408"/>
              <a:ext cx="258196" cy="178762"/>
            </a:xfrm>
            <a:custGeom>
              <a:avLst/>
              <a:gdLst>
                <a:gd name="T0" fmla="*/ 0 w 4610"/>
                <a:gd name="T1" fmla="*/ 0 h 3197"/>
                <a:gd name="T2" fmla="*/ 0 w 4610"/>
                <a:gd name="T3" fmla="*/ 3197 h 3197"/>
                <a:gd name="T4" fmla="*/ 4610 w 4610"/>
                <a:gd name="T5" fmla="*/ 3197 h 3197"/>
                <a:gd name="T6" fmla="*/ 4610 w 4610"/>
                <a:gd name="T7" fmla="*/ 0 h 3197"/>
                <a:gd name="T8" fmla="*/ 0 w 4610"/>
                <a:gd name="T9" fmla="*/ 0 h 3197"/>
                <a:gd name="T10" fmla="*/ 4143 w 4610"/>
                <a:gd name="T11" fmla="*/ 801 h 3197"/>
                <a:gd name="T12" fmla="*/ 2305 w 4610"/>
                <a:gd name="T13" fmla="*/ 1858 h 3197"/>
                <a:gd name="T14" fmla="*/ 468 w 4610"/>
                <a:gd name="T15" fmla="*/ 801 h 3197"/>
                <a:gd name="T16" fmla="*/ 395 w 4610"/>
                <a:gd name="T17" fmla="*/ 533 h 3197"/>
                <a:gd name="T18" fmla="*/ 663 w 4610"/>
                <a:gd name="T19" fmla="*/ 461 h 3197"/>
                <a:gd name="T20" fmla="*/ 2305 w 4610"/>
                <a:gd name="T21" fmla="*/ 1406 h 3197"/>
                <a:gd name="T22" fmla="*/ 3947 w 4610"/>
                <a:gd name="T23" fmla="*/ 461 h 3197"/>
                <a:gd name="T24" fmla="*/ 4215 w 4610"/>
                <a:gd name="T25" fmla="*/ 533 h 3197"/>
                <a:gd name="T26" fmla="*/ 4143 w 4610"/>
                <a:gd name="T27" fmla="*/ 801 h 3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10" h="3197">
                  <a:moveTo>
                    <a:pt x="0" y="0"/>
                  </a:moveTo>
                  <a:lnTo>
                    <a:pt x="0" y="3197"/>
                  </a:lnTo>
                  <a:lnTo>
                    <a:pt x="4610" y="3197"/>
                  </a:lnTo>
                  <a:lnTo>
                    <a:pt x="4610" y="0"/>
                  </a:lnTo>
                  <a:lnTo>
                    <a:pt x="0" y="0"/>
                  </a:lnTo>
                  <a:close/>
                  <a:moveTo>
                    <a:pt x="4143" y="801"/>
                  </a:moveTo>
                  <a:lnTo>
                    <a:pt x="2305" y="1858"/>
                  </a:lnTo>
                  <a:lnTo>
                    <a:pt x="468" y="801"/>
                  </a:lnTo>
                  <a:cubicBezTo>
                    <a:pt x="374" y="747"/>
                    <a:pt x="341" y="627"/>
                    <a:pt x="395" y="533"/>
                  </a:cubicBezTo>
                  <a:cubicBezTo>
                    <a:pt x="449" y="439"/>
                    <a:pt x="569" y="407"/>
                    <a:pt x="663" y="461"/>
                  </a:cubicBezTo>
                  <a:lnTo>
                    <a:pt x="2305" y="1406"/>
                  </a:lnTo>
                  <a:lnTo>
                    <a:pt x="3947" y="461"/>
                  </a:lnTo>
                  <a:cubicBezTo>
                    <a:pt x="4041" y="407"/>
                    <a:pt x="4161" y="439"/>
                    <a:pt x="4215" y="533"/>
                  </a:cubicBezTo>
                  <a:cubicBezTo>
                    <a:pt x="4269" y="627"/>
                    <a:pt x="4237" y="747"/>
                    <a:pt x="4143" y="801"/>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message-envelope_74307">
              <a:extLst>
                <a:ext uri="{FF2B5EF4-FFF2-40B4-BE49-F238E27FC236}">
                  <a16:creationId xmlns:a16="http://schemas.microsoft.com/office/drawing/2014/main" id="{D0C1CE0D-DFB5-36A2-3EA3-66E99B13C546}"/>
                </a:ext>
              </a:extLst>
            </p:cNvPr>
            <p:cNvSpPr/>
            <p:nvPr/>
          </p:nvSpPr>
          <p:spPr>
            <a:xfrm>
              <a:off x="7658983" y="3149408"/>
              <a:ext cx="258196" cy="178762"/>
            </a:xfrm>
            <a:custGeom>
              <a:avLst/>
              <a:gdLst>
                <a:gd name="T0" fmla="*/ 0 w 4610"/>
                <a:gd name="T1" fmla="*/ 0 h 3197"/>
                <a:gd name="T2" fmla="*/ 0 w 4610"/>
                <a:gd name="T3" fmla="*/ 3197 h 3197"/>
                <a:gd name="T4" fmla="*/ 4610 w 4610"/>
                <a:gd name="T5" fmla="*/ 3197 h 3197"/>
                <a:gd name="T6" fmla="*/ 4610 w 4610"/>
                <a:gd name="T7" fmla="*/ 0 h 3197"/>
                <a:gd name="T8" fmla="*/ 0 w 4610"/>
                <a:gd name="T9" fmla="*/ 0 h 3197"/>
                <a:gd name="T10" fmla="*/ 4143 w 4610"/>
                <a:gd name="T11" fmla="*/ 801 h 3197"/>
                <a:gd name="T12" fmla="*/ 2305 w 4610"/>
                <a:gd name="T13" fmla="*/ 1858 h 3197"/>
                <a:gd name="T14" fmla="*/ 468 w 4610"/>
                <a:gd name="T15" fmla="*/ 801 h 3197"/>
                <a:gd name="T16" fmla="*/ 395 w 4610"/>
                <a:gd name="T17" fmla="*/ 533 h 3197"/>
                <a:gd name="T18" fmla="*/ 663 w 4610"/>
                <a:gd name="T19" fmla="*/ 461 h 3197"/>
                <a:gd name="T20" fmla="*/ 2305 w 4610"/>
                <a:gd name="T21" fmla="*/ 1406 h 3197"/>
                <a:gd name="T22" fmla="*/ 3947 w 4610"/>
                <a:gd name="T23" fmla="*/ 461 h 3197"/>
                <a:gd name="T24" fmla="*/ 4215 w 4610"/>
                <a:gd name="T25" fmla="*/ 533 h 3197"/>
                <a:gd name="T26" fmla="*/ 4143 w 4610"/>
                <a:gd name="T27" fmla="*/ 801 h 3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10" h="3197">
                  <a:moveTo>
                    <a:pt x="0" y="0"/>
                  </a:moveTo>
                  <a:lnTo>
                    <a:pt x="0" y="3197"/>
                  </a:lnTo>
                  <a:lnTo>
                    <a:pt x="4610" y="3197"/>
                  </a:lnTo>
                  <a:lnTo>
                    <a:pt x="4610" y="0"/>
                  </a:lnTo>
                  <a:lnTo>
                    <a:pt x="0" y="0"/>
                  </a:lnTo>
                  <a:close/>
                  <a:moveTo>
                    <a:pt x="4143" y="801"/>
                  </a:moveTo>
                  <a:lnTo>
                    <a:pt x="2305" y="1858"/>
                  </a:lnTo>
                  <a:lnTo>
                    <a:pt x="468" y="801"/>
                  </a:lnTo>
                  <a:cubicBezTo>
                    <a:pt x="374" y="747"/>
                    <a:pt x="341" y="627"/>
                    <a:pt x="395" y="533"/>
                  </a:cubicBezTo>
                  <a:cubicBezTo>
                    <a:pt x="449" y="439"/>
                    <a:pt x="569" y="407"/>
                    <a:pt x="663" y="461"/>
                  </a:cubicBezTo>
                  <a:lnTo>
                    <a:pt x="2305" y="1406"/>
                  </a:lnTo>
                  <a:lnTo>
                    <a:pt x="3947" y="461"/>
                  </a:lnTo>
                  <a:cubicBezTo>
                    <a:pt x="4041" y="407"/>
                    <a:pt x="4161" y="439"/>
                    <a:pt x="4215" y="533"/>
                  </a:cubicBezTo>
                  <a:cubicBezTo>
                    <a:pt x="4269" y="627"/>
                    <a:pt x="4237" y="747"/>
                    <a:pt x="4143" y="801"/>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message-envelope_74307">
              <a:extLst>
                <a:ext uri="{FF2B5EF4-FFF2-40B4-BE49-F238E27FC236}">
                  <a16:creationId xmlns:a16="http://schemas.microsoft.com/office/drawing/2014/main" id="{7FE87F51-496D-F164-32C2-CAD19739447D}"/>
                </a:ext>
              </a:extLst>
            </p:cNvPr>
            <p:cNvSpPr/>
            <p:nvPr/>
          </p:nvSpPr>
          <p:spPr>
            <a:xfrm>
              <a:off x="8079195" y="3149408"/>
              <a:ext cx="258196" cy="178762"/>
            </a:xfrm>
            <a:custGeom>
              <a:avLst/>
              <a:gdLst>
                <a:gd name="T0" fmla="*/ 0 w 4610"/>
                <a:gd name="T1" fmla="*/ 0 h 3197"/>
                <a:gd name="T2" fmla="*/ 0 w 4610"/>
                <a:gd name="T3" fmla="*/ 3197 h 3197"/>
                <a:gd name="T4" fmla="*/ 4610 w 4610"/>
                <a:gd name="T5" fmla="*/ 3197 h 3197"/>
                <a:gd name="T6" fmla="*/ 4610 w 4610"/>
                <a:gd name="T7" fmla="*/ 0 h 3197"/>
                <a:gd name="T8" fmla="*/ 0 w 4610"/>
                <a:gd name="T9" fmla="*/ 0 h 3197"/>
                <a:gd name="T10" fmla="*/ 4143 w 4610"/>
                <a:gd name="T11" fmla="*/ 801 h 3197"/>
                <a:gd name="T12" fmla="*/ 2305 w 4610"/>
                <a:gd name="T13" fmla="*/ 1858 h 3197"/>
                <a:gd name="T14" fmla="*/ 468 w 4610"/>
                <a:gd name="T15" fmla="*/ 801 h 3197"/>
                <a:gd name="T16" fmla="*/ 395 w 4610"/>
                <a:gd name="T17" fmla="*/ 533 h 3197"/>
                <a:gd name="T18" fmla="*/ 663 w 4610"/>
                <a:gd name="T19" fmla="*/ 461 h 3197"/>
                <a:gd name="T20" fmla="*/ 2305 w 4610"/>
                <a:gd name="T21" fmla="*/ 1406 h 3197"/>
                <a:gd name="T22" fmla="*/ 3947 w 4610"/>
                <a:gd name="T23" fmla="*/ 461 h 3197"/>
                <a:gd name="T24" fmla="*/ 4215 w 4610"/>
                <a:gd name="T25" fmla="*/ 533 h 3197"/>
                <a:gd name="T26" fmla="*/ 4143 w 4610"/>
                <a:gd name="T27" fmla="*/ 801 h 3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10" h="3197">
                  <a:moveTo>
                    <a:pt x="0" y="0"/>
                  </a:moveTo>
                  <a:lnTo>
                    <a:pt x="0" y="3197"/>
                  </a:lnTo>
                  <a:lnTo>
                    <a:pt x="4610" y="3197"/>
                  </a:lnTo>
                  <a:lnTo>
                    <a:pt x="4610" y="0"/>
                  </a:lnTo>
                  <a:lnTo>
                    <a:pt x="0" y="0"/>
                  </a:lnTo>
                  <a:close/>
                  <a:moveTo>
                    <a:pt x="4143" y="801"/>
                  </a:moveTo>
                  <a:lnTo>
                    <a:pt x="2305" y="1858"/>
                  </a:lnTo>
                  <a:lnTo>
                    <a:pt x="468" y="801"/>
                  </a:lnTo>
                  <a:cubicBezTo>
                    <a:pt x="374" y="747"/>
                    <a:pt x="341" y="627"/>
                    <a:pt x="395" y="533"/>
                  </a:cubicBezTo>
                  <a:cubicBezTo>
                    <a:pt x="449" y="439"/>
                    <a:pt x="569" y="407"/>
                    <a:pt x="663" y="461"/>
                  </a:cubicBezTo>
                  <a:lnTo>
                    <a:pt x="2305" y="1406"/>
                  </a:lnTo>
                  <a:lnTo>
                    <a:pt x="3947" y="461"/>
                  </a:lnTo>
                  <a:cubicBezTo>
                    <a:pt x="4041" y="407"/>
                    <a:pt x="4161" y="439"/>
                    <a:pt x="4215" y="533"/>
                  </a:cubicBezTo>
                  <a:cubicBezTo>
                    <a:pt x="4269" y="627"/>
                    <a:pt x="4237" y="747"/>
                    <a:pt x="4143" y="801"/>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组合 53">
            <a:extLst>
              <a:ext uri="{FF2B5EF4-FFF2-40B4-BE49-F238E27FC236}">
                <a16:creationId xmlns:a16="http://schemas.microsoft.com/office/drawing/2014/main" id="{C7A6EB31-D256-BD6A-F927-7D7150BC0EDC}"/>
              </a:ext>
            </a:extLst>
          </p:cNvPr>
          <p:cNvGrpSpPr/>
          <p:nvPr/>
        </p:nvGrpSpPr>
        <p:grpSpPr>
          <a:xfrm>
            <a:off x="3877062" y="4227589"/>
            <a:ext cx="4460331" cy="178762"/>
            <a:chOff x="3877060" y="3149408"/>
            <a:chExt cx="4460331" cy="178762"/>
          </a:xfrm>
        </p:grpSpPr>
        <p:sp>
          <p:nvSpPr>
            <p:cNvPr id="55" name="message-envelope_74307">
              <a:extLst>
                <a:ext uri="{FF2B5EF4-FFF2-40B4-BE49-F238E27FC236}">
                  <a16:creationId xmlns:a16="http://schemas.microsoft.com/office/drawing/2014/main" id="{87797AC0-3C70-EC15-FC39-4DADD8F14A48}"/>
                </a:ext>
              </a:extLst>
            </p:cNvPr>
            <p:cNvSpPr/>
            <p:nvPr/>
          </p:nvSpPr>
          <p:spPr>
            <a:xfrm>
              <a:off x="3877060" y="3149408"/>
              <a:ext cx="258196" cy="178762"/>
            </a:xfrm>
            <a:custGeom>
              <a:avLst/>
              <a:gdLst>
                <a:gd name="T0" fmla="*/ 0 w 4610"/>
                <a:gd name="T1" fmla="*/ 0 h 3197"/>
                <a:gd name="T2" fmla="*/ 0 w 4610"/>
                <a:gd name="T3" fmla="*/ 3197 h 3197"/>
                <a:gd name="T4" fmla="*/ 4610 w 4610"/>
                <a:gd name="T5" fmla="*/ 3197 h 3197"/>
                <a:gd name="T6" fmla="*/ 4610 w 4610"/>
                <a:gd name="T7" fmla="*/ 0 h 3197"/>
                <a:gd name="T8" fmla="*/ 0 w 4610"/>
                <a:gd name="T9" fmla="*/ 0 h 3197"/>
                <a:gd name="T10" fmla="*/ 4143 w 4610"/>
                <a:gd name="T11" fmla="*/ 801 h 3197"/>
                <a:gd name="T12" fmla="*/ 2305 w 4610"/>
                <a:gd name="T13" fmla="*/ 1858 h 3197"/>
                <a:gd name="T14" fmla="*/ 468 w 4610"/>
                <a:gd name="T15" fmla="*/ 801 h 3197"/>
                <a:gd name="T16" fmla="*/ 395 w 4610"/>
                <a:gd name="T17" fmla="*/ 533 h 3197"/>
                <a:gd name="T18" fmla="*/ 663 w 4610"/>
                <a:gd name="T19" fmla="*/ 461 h 3197"/>
                <a:gd name="T20" fmla="*/ 2305 w 4610"/>
                <a:gd name="T21" fmla="*/ 1406 h 3197"/>
                <a:gd name="T22" fmla="*/ 3947 w 4610"/>
                <a:gd name="T23" fmla="*/ 461 h 3197"/>
                <a:gd name="T24" fmla="*/ 4215 w 4610"/>
                <a:gd name="T25" fmla="*/ 533 h 3197"/>
                <a:gd name="T26" fmla="*/ 4143 w 4610"/>
                <a:gd name="T27" fmla="*/ 801 h 3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10" h="3197">
                  <a:moveTo>
                    <a:pt x="0" y="0"/>
                  </a:moveTo>
                  <a:lnTo>
                    <a:pt x="0" y="3197"/>
                  </a:lnTo>
                  <a:lnTo>
                    <a:pt x="4610" y="3197"/>
                  </a:lnTo>
                  <a:lnTo>
                    <a:pt x="4610" y="0"/>
                  </a:lnTo>
                  <a:lnTo>
                    <a:pt x="0" y="0"/>
                  </a:lnTo>
                  <a:close/>
                  <a:moveTo>
                    <a:pt x="4143" y="801"/>
                  </a:moveTo>
                  <a:lnTo>
                    <a:pt x="2305" y="1858"/>
                  </a:lnTo>
                  <a:lnTo>
                    <a:pt x="468" y="801"/>
                  </a:lnTo>
                  <a:cubicBezTo>
                    <a:pt x="374" y="747"/>
                    <a:pt x="341" y="627"/>
                    <a:pt x="395" y="533"/>
                  </a:cubicBezTo>
                  <a:cubicBezTo>
                    <a:pt x="449" y="439"/>
                    <a:pt x="569" y="407"/>
                    <a:pt x="663" y="461"/>
                  </a:cubicBezTo>
                  <a:lnTo>
                    <a:pt x="2305" y="1406"/>
                  </a:lnTo>
                  <a:lnTo>
                    <a:pt x="3947" y="461"/>
                  </a:lnTo>
                  <a:cubicBezTo>
                    <a:pt x="4041" y="407"/>
                    <a:pt x="4161" y="439"/>
                    <a:pt x="4215" y="533"/>
                  </a:cubicBezTo>
                  <a:cubicBezTo>
                    <a:pt x="4269" y="627"/>
                    <a:pt x="4237" y="747"/>
                    <a:pt x="4143" y="801"/>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message-envelope_74307">
              <a:extLst>
                <a:ext uri="{FF2B5EF4-FFF2-40B4-BE49-F238E27FC236}">
                  <a16:creationId xmlns:a16="http://schemas.microsoft.com/office/drawing/2014/main" id="{ED45890D-9678-4234-8271-EBBCD904A7E1}"/>
                </a:ext>
              </a:extLst>
            </p:cNvPr>
            <p:cNvSpPr/>
            <p:nvPr/>
          </p:nvSpPr>
          <p:spPr>
            <a:xfrm>
              <a:off x="4297274" y="3149408"/>
              <a:ext cx="258196" cy="178762"/>
            </a:xfrm>
            <a:custGeom>
              <a:avLst/>
              <a:gdLst>
                <a:gd name="T0" fmla="*/ 0 w 4610"/>
                <a:gd name="T1" fmla="*/ 0 h 3197"/>
                <a:gd name="T2" fmla="*/ 0 w 4610"/>
                <a:gd name="T3" fmla="*/ 3197 h 3197"/>
                <a:gd name="T4" fmla="*/ 4610 w 4610"/>
                <a:gd name="T5" fmla="*/ 3197 h 3197"/>
                <a:gd name="T6" fmla="*/ 4610 w 4610"/>
                <a:gd name="T7" fmla="*/ 0 h 3197"/>
                <a:gd name="T8" fmla="*/ 0 w 4610"/>
                <a:gd name="T9" fmla="*/ 0 h 3197"/>
                <a:gd name="T10" fmla="*/ 4143 w 4610"/>
                <a:gd name="T11" fmla="*/ 801 h 3197"/>
                <a:gd name="T12" fmla="*/ 2305 w 4610"/>
                <a:gd name="T13" fmla="*/ 1858 h 3197"/>
                <a:gd name="T14" fmla="*/ 468 w 4610"/>
                <a:gd name="T15" fmla="*/ 801 h 3197"/>
                <a:gd name="T16" fmla="*/ 395 w 4610"/>
                <a:gd name="T17" fmla="*/ 533 h 3197"/>
                <a:gd name="T18" fmla="*/ 663 w 4610"/>
                <a:gd name="T19" fmla="*/ 461 h 3197"/>
                <a:gd name="T20" fmla="*/ 2305 w 4610"/>
                <a:gd name="T21" fmla="*/ 1406 h 3197"/>
                <a:gd name="T22" fmla="*/ 3947 w 4610"/>
                <a:gd name="T23" fmla="*/ 461 h 3197"/>
                <a:gd name="T24" fmla="*/ 4215 w 4610"/>
                <a:gd name="T25" fmla="*/ 533 h 3197"/>
                <a:gd name="T26" fmla="*/ 4143 w 4610"/>
                <a:gd name="T27" fmla="*/ 801 h 3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10" h="3197">
                  <a:moveTo>
                    <a:pt x="0" y="0"/>
                  </a:moveTo>
                  <a:lnTo>
                    <a:pt x="0" y="3197"/>
                  </a:lnTo>
                  <a:lnTo>
                    <a:pt x="4610" y="3197"/>
                  </a:lnTo>
                  <a:lnTo>
                    <a:pt x="4610" y="0"/>
                  </a:lnTo>
                  <a:lnTo>
                    <a:pt x="0" y="0"/>
                  </a:lnTo>
                  <a:close/>
                  <a:moveTo>
                    <a:pt x="4143" y="801"/>
                  </a:moveTo>
                  <a:lnTo>
                    <a:pt x="2305" y="1858"/>
                  </a:lnTo>
                  <a:lnTo>
                    <a:pt x="468" y="801"/>
                  </a:lnTo>
                  <a:cubicBezTo>
                    <a:pt x="374" y="747"/>
                    <a:pt x="341" y="627"/>
                    <a:pt x="395" y="533"/>
                  </a:cubicBezTo>
                  <a:cubicBezTo>
                    <a:pt x="449" y="439"/>
                    <a:pt x="569" y="407"/>
                    <a:pt x="663" y="461"/>
                  </a:cubicBezTo>
                  <a:lnTo>
                    <a:pt x="2305" y="1406"/>
                  </a:lnTo>
                  <a:lnTo>
                    <a:pt x="3947" y="461"/>
                  </a:lnTo>
                  <a:cubicBezTo>
                    <a:pt x="4041" y="407"/>
                    <a:pt x="4161" y="439"/>
                    <a:pt x="4215" y="533"/>
                  </a:cubicBezTo>
                  <a:cubicBezTo>
                    <a:pt x="4269" y="627"/>
                    <a:pt x="4237" y="747"/>
                    <a:pt x="4143" y="801"/>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essage-envelope_74307">
              <a:extLst>
                <a:ext uri="{FF2B5EF4-FFF2-40B4-BE49-F238E27FC236}">
                  <a16:creationId xmlns:a16="http://schemas.microsoft.com/office/drawing/2014/main" id="{F5EFC393-C0E8-29FA-A261-2DFFB24BC684}"/>
                </a:ext>
              </a:extLst>
            </p:cNvPr>
            <p:cNvSpPr/>
            <p:nvPr/>
          </p:nvSpPr>
          <p:spPr>
            <a:xfrm>
              <a:off x="4717488" y="3149408"/>
              <a:ext cx="258196" cy="178762"/>
            </a:xfrm>
            <a:custGeom>
              <a:avLst/>
              <a:gdLst>
                <a:gd name="T0" fmla="*/ 0 w 4610"/>
                <a:gd name="T1" fmla="*/ 0 h 3197"/>
                <a:gd name="T2" fmla="*/ 0 w 4610"/>
                <a:gd name="T3" fmla="*/ 3197 h 3197"/>
                <a:gd name="T4" fmla="*/ 4610 w 4610"/>
                <a:gd name="T5" fmla="*/ 3197 h 3197"/>
                <a:gd name="T6" fmla="*/ 4610 w 4610"/>
                <a:gd name="T7" fmla="*/ 0 h 3197"/>
                <a:gd name="T8" fmla="*/ 0 w 4610"/>
                <a:gd name="T9" fmla="*/ 0 h 3197"/>
                <a:gd name="T10" fmla="*/ 4143 w 4610"/>
                <a:gd name="T11" fmla="*/ 801 h 3197"/>
                <a:gd name="T12" fmla="*/ 2305 w 4610"/>
                <a:gd name="T13" fmla="*/ 1858 h 3197"/>
                <a:gd name="T14" fmla="*/ 468 w 4610"/>
                <a:gd name="T15" fmla="*/ 801 h 3197"/>
                <a:gd name="T16" fmla="*/ 395 w 4610"/>
                <a:gd name="T17" fmla="*/ 533 h 3197"/>
                <a:gd name="T18" fmla="*/ 663 w 4610"/>
                <a:gd name="T19" fmla="*/ 461 h 3197"/>
                <a:gd name="T20" fmla="*/ 2305 w 4610"/>
                <a:gd name="T21" fmla="*/ 1406 h 3197"/>
                <a:gd name="T22" fmla="*/ 3947 w 4610"/>
                <a:gd name="T23" fmla="*/ 461 h 3197"/>
                <a:gd name="T24" fmla="*/ 4215 w 4610"/>
                <a:gd name="T25" fmla="*/ 533 h 3197"/>
                <a:gd name="T26" fmla="*/ 4143 w 4610"/>
                <a:gd name="T27" fmla="*/ 801 h 3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10" h="3197">
                  <a:moveTo>
                    <a:pt x="0" y="0"/>
                  </a:moveTo>
                  <a:lnTo>
                    <a:pt x="0" y="3197"/>
                  </a:lnTo>
                  <a:lnTo>
                    <a:pt x="4610" y="3197"/>
                  </a:lnTo>
                  <a:lnTo>
                    <a:pt x="4610" y="0"/>
                  </a:lnTo>
                  <a:lnTo>
                    <a:pt x="0" y="0"/>
                  </a:lnTo>
                  <a:close/>
                  <a:moveTo>
                    <a:pt x="4143" y="801"/>
                  </a:moveTo>
                  <a:lnTo>
                    <a:pt x="2305" y="1858"/>
                  </a:lnTo>
                  <a:lnTo>
                    <a:pt x="468" y="801"/>
                  </a:lnTo>
                  <a:cubicBezTo>
                    <a:pt x="374" y="747"/>
                    <a:pt x="341" y="627"/>
                    <a:pt x="395" y="533"/>
                  </a:cubicBezTo>
                  <a:cubicBezTo>
                    <a:pt x="449" y="439"/>
                    <a:pt x="569" y="407"/>
                    <a:pt x="663" y="461"/>
                  </a:cubicBezTo>
                  <a:lnTo>
                    <a:pt x="2305" y="1406"/>
                  </a:lnTo>
                  <a:lnTo>
                    <a:pt x="3947" y="461"/>
                  </a:lnTo>
                  <a:cubicBezTo>
                    <a:pt x="4041" y="407"/>
                    <a:pt x="4161" y="439"/>
                    <a:pt x="4215" y="533"/>
                  </a:cubicBezTo>
                  <a:cubicBezTo>
                    <a:pt x="4269" y="627"/>
                    <a:pt x="4237" y="747"/>
                    <a:pt x="4143" y="801"/>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message-envelope_74307">
              <a:extLst>
                <a:ext uri="{FF2B5EF4-FFF2-40B4-BE49-F238E27FC236}">
                  <a16:creationId xmlns:a16="http://schemas.microsoft.com/office/drawing/2014/main" id="{4B5E3611-ECF4-6B0A-9145-A769793D0D3B}"/>
                </a:ext>
              </a:extLst>
            </p:cNvPr>
            <p:cNvSpPr/>
            <p:nvPr/>
          </p:nvSpPr>
          <p:spPr>
            <a:xfrm>
              <a:off x="5137702" y="3149408"/>
              <a:ext cx="258196" cy="178762"/>
            </a:xfrm>
            <a:custGeom>
              <a:avLst/>
              <a:gdLst>
                <a:gd name="T0" fmla="*/ 0 w 4610"/>
                <a:gd name="T1" fmla="*/ 0 h 3197"/>
                <a:gd name="T2" fmla="*/ 0 w 4610"/>
                <a:gd name="T3" fmla="*/ 3197 h 3197"/>
                <a:gd name="T4" fmla="*/ 4610 w 4610"/>
                <a:gd name="T5" fmla="*/ 3197 h 3197"/>
                <a:gd name="T6" fmla="*/ 4610 w 4610"/>
                <a:gd name="T7" fmla="*/ 0 h 3197"/>
                <a:gd name="T8" fmla="*/ 0 w 4610"/>
                <a:gd name="T9" fmla="*/ 0 h 3197"/>
                <a:gd name="T10" fmla="*/ 4143 w 4610"/>
                <a:gd name="T11" fmla="*/ 801 h 3197"/>
                <a:gd name="T12" fmla="*/ 2305 w 4610"/>
                <a:gd name="T13" fmla="*/ 1858 h 3197"/>
                <a:gd name="T14" fmla="*/ 468 w 4610"/>
                <a:gd name="T15" fmla="*/ 801 h 3197"/>
                <a:gd name="T16" fmla="*/ 395 w 4610"/>
                <a:gd name="T17" fmla="*/ 533 h 3197"/>
                <a:gd name="T18" fmla="*/ 663 w 4610"/>
                <a:gd name="T19" fmla="*/ 461 h 3197"/>
                <a:gd name="T20" fmla="*/ 2305 w 4610"/>
                <a:gd name="T21" fmla="*/ 1406 h 3197"/>
                <a:gd name="T22" fmla="*/ 3947 w 4610"/>
                <a:gd name="T23" fmla="*/ 461 h 3197"/>
                <a:gd name="T24" fmla="*/ 4215 w 4610"/>
                <a:gd name="T25" fmla="*/ 533 h 3197"/>
                <a:gd name="T26" fmla="*/ 4143 w 4610"/>
                <a:gd name="T27" fmla="*/ 801 h 3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10" h="3197">
                  <a:moveTo>
                    <a:pt x="0" y="0"/>
                  </a:moveTo>
                  <a:lnTo>
                    <a:pt x="0" y="3197"/>
                  </a:lnTo>
                  <a:lnTo>
                    <a:pt x="4610" y="3197"/>
                  </a:lnTo>
                  <a:lnTo>
                    <a:pt x="4610" y="0"/>
                  </a:lnTo>
                  <a:lnTo>
                    <a:pt x="0" y="0"/>
                  </a:lnTo>
                  <a:close/>
                  <a:moveTo>
                    <a:pt x="4143" y="801"/>
                  </a:moveTo>
                  <a:lnTo>
                    <a:pt x="2305" y="1858"/>
                  </a:lnTo>
                  <a:lnTo>
                    <a:pt x="468" y="801"/>
                  </a:lnTo>
                  <a:cubicBezTo>
                    <a:pt x="374" y="747"/>
                    <a:pt x="341" y="627"/>
                    <a:pt x="395" y="533"/>
                  </a:cubicBezTo>
                  <a:cubicBezTo>
                    <a:pt x="449" y="439"/>
                    <a:pt x="569" y="407"/>
                    <a:pt x="663" y="461"/>
                  </a:cubicBezTo>
                  <a:lnTo>
                    <a:pt x="2305" y="1406"/>
                  </a:lnTo>
                  <a:lnTo>
                    <a:pt x="3947" y="461"/>
                  </a:lnTo>
                  <a:cubicBezTo>
                    <a:pt x="4041" y="407"/>
                    <a:pt x="4161" y="439"/>
                    <a:pt x="4215" y="533"/>
                  </a:cubicBezTo>
                  <a:cubicBezTo>
                    <a:pt x="4269" y="627"/>
                    <a:pt x="4237" y="747"/>
                    <a:pt x="4143" y="801"/>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message-envelope_74307">
              <a:extLst>
                <a:ext uri="{FF2B5EF4-FFF2-40B4-BE49-F238E27FC236}">
                  <a16:creationId xmlns:a16="http://schemas.microsoft.com/office/drawing/2014/main" id="{A1A8CBB8-9886-6521-5B95-9D3A785DE9F0}"/>
                </a:ext>
              </a:extLst>
            </p:cNvPr>
            <p:cNvSpPr/>
            <p:nvPr/>
          </p:nvSpPr>
          <p:spPr>
            <a:xfrm>
              <a:off x="5557916" y="3149408"/>
              <a:ext cx="258196" cy="178762"/>
            </a:xfrm>
            <a:custGeom>
              <a:avLst/>
              <a:gdLst>
                <a:gd name="T0" fmla="*/ 0 w 4610"/>
                <a:gd name="T1" fmla="*/ 0 h 3197"/>
                <a:gd name="T2" fmla="*/ 0 w 4610"/>
                <a:gd name="T3" fmla="*/ 3197 h 3197"/>
                <a:gd name="T4" fmla="*/ 4610 w 4610"/>
                <a:gd name="T5" fmla="*/ 3197 h 3197"/>
                <a:gd name="T6" fmla="*/ 4610 w 4610"/>
                <a:gd name="T7" fmla="*/ 0 h 3197"/>
                <a:gd name="T8" fmla="*/ 0 w 4610"/>
                <a:gd name="T9" fmla="*/ 0 h 3197"/>
                <a:gd name="T10" fmla="*/ 4143 w 4610"/>
                <a:gd name="T11" fmla="*/ 801 h 3197"/>
                <a:gd name="T12" fmla="*/ 2305 w 4610"/>
                <a:gd name="T13" fmla="*/ 1858 h 3197"/>
                <a:gd name="T14" fmla="*/ 468 w 4610"/>
                <a:gd name="T15" fmla="*/ 801 h 3197"/>
                <a:gd name="T16" fmla="*/ 395 w 4610"/>
                <a:gd name="T17" fmla="*/ 533 h 3197"/>
                <a:gd name="T18" fmla="*/ 663 w 4610"/>
                <a:gd name="T19" fmla="*/ 461 h 3197"/>
                <a:gd name="T20" fmla="*/ 2305 w 4610"/>
                <a:gd name="T21" fmla="*/ 1406 h 3197"/>
                <a:gd name="T22" fmla="*/ 3947 w 4610"/>
                <a:gd name="T23" fmla="*/ 461 h 3197"/>
                <a:gd name="T24" fmla="*/ 4215 w 4610"/>
                <a:gd name="T25" fmla="*/ 533 h 3197"/>
                <a:gd name="T26" fmla="*/ 4143 w 4610"/>
                <a:gd name="T27" fmla="*/ 801 h 3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10" h="3197">
                  <a:moveTo>
                    <a:pt x="0" y="0"/>
                  </a:moveTo>
                  <a:lnTo>
                    <a:pt x="0" y="3197"/>
                  </a:lnTo>
                  <a:lnTo>
                    <a:pt x="4610" y="3197"/>
                  </a:lnTo>
                  <a:lnTo>
                    <a:pt x="4610" y="0"/>
                  </a:lnTo>
                  <a:lnTo>
                    <a:pt x="0" y="0"/>
                  </a:lnTo>
                  <a:close/>
                  <a:moveTo>
                    <a:pt x="4143" y="801"/>
                  </a:moveTo>
                  <a:lnTo>
                    <a:pt x="2305" y="1858"/>
                  </a:lnTo>
                  <a:lnTo>
                    <a:pt x="468" y="801"/>
                  </a:lnTo>
                  <a:cubicBezTo>
                    <a:pt x="374" y="747"/>
                    <a:pt x="341" y="627"/>
                    <a:pt x="395" y="533"/>
                  </a:cubicBezTo>
                  <a:cubicBezTo>
                    <a:pt x="449" y="439"/>
                    <a:pt x="569" y="407"/>
                    <a:pt x="663" y="461"/>
                  </a:cubicBezTo>
                  <a:lnTo>
                    <a:pt x="2305" y="1406"/>
                  </a:lnTo>
                  <a:lnTo>
                    <a:pt x="3947" y="461"/>
                  </a:lnTo>
                  <a:cubicBezTo>
                    <a:pt x="4041" y="407"/>
                    <a:pt x="4161" y="439"/>
                    <a:pt x="4215" y="533"/>
                  </a:cubicBezTo>
                  <a:cubicBezTo>
                    <a:pt x="4269" y="627"/>
                    <a:pt x="4237" y="747"/>
                    <a:pt x="4143" y="801"/>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message-envelope_74307">
              <a:extLst>
                <a:ext uri="{FF2B5EF4-FFF2-40B4-BE49-F238E27FC236}">
                  <a16:creationId xmlns:a16="http://schemas.microsoft.com/office/drawing/2014/main" id="{0C2E7F4A-C140-9FA1-B001-6EE88FBD2A84}"/>
                </a:ext>
              </a:extLst>
            </p:cNvPr>
            <p:cNvSpPr/>
            <p:nvPr/>
          </p:nvSpPr>
          <p:spPr>
            <a:xfrm>
              <a:off x="5978130" y="3149408"/>
              <a:ext cx="258196" cy="178762"/>
            </a:xfrm>
            <a:custGeom>
              <a:avLst/>
              <a:gdLst>
                <a:gd name="T0" fmla="*/ 0 w 4610"/>
                <a:gd name="T1" fmla="*/ 0 h 3197"/>
                <a:gd name="T2" fmla="*/ 0 w 4610"/>
                <a:gd name="T3" fmla="*/ 3197 h 3197"/>
                <a:gd name="T4" fmla="*/ 4610 w 4610"/>
                <a:gd name="T5" fmla="*/ 3197 h 3197"/>
                <a:gd name="T6" fmla="*/ 4610 w 4610"/>
                <a:gd name="T7" fmla="*/ 0 h 3197"/>
                <a:gd name="T8" fmla="*/ 0 w 4610"/>
                <a:gd name="T9" fmla="*/ 0 h 3197"/>
                <a:gd name="T10" fmla="*/ 4143 w 4610"/>
                <a:gd name="T11" fmla="*/ 801 h 3197"/>
                <a:gd name="T12" fmla="*/ 2305 w 4610"/>
                <a:gd name="T13" fmla="*/ 1858 h 3197"/>
                <a:gd name="T14" fmla="*/ 468 w 4610"/>
                <a:gd name="T15" fmla="*/ 801 h 3197"/>
                <a:gd name="T16" fmla="*/ 395 w 4610"/>
                <a:gd name="T17" fmla="*/ 533 h 3197"/>
                <a:gd name="T18" fmla="*/ 663 w 4610"/>
                <a:gd name="T19" fmla="*/ 461 h 3197"/>
                <a:gd name="T20" fmla="*/ 2305 w 4610"/>
                <a:gd name="T21" fmla="*/ 1406 h 3197"/>
                <a:gd name="T22" fmla="*/ 3947 w 4610"/>
                <a:gd name="T23" fmla="*/ 461 h 3197"/>
                <a:gd name="T24" fmla="*/ 4215 w 4610"/>
                <a:gd name="T25" fmla="*/ 533 h 3197"/>
                <a:gd name="T26" fmla="*/ 4143 w 4610"/>
                <a:gd name="T27" fmla="*/ 801 h 3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10" h="3197">
                  <a:moveTo>
                    <a:pt x="0" y="0"/>
                  </a:moveTo>
                  <a:lnTo>
                    <a:pt x="0" y="3197"/>
                  </a:lnTo>
                  <a:lnTo>
                    <a:pt x="4610" y="3197"/>
                  </a:lnTo>
                  <a:lnTo>
                    <a:pt x="4610" y="0"/>
                  </a:lnTo>
                  <a:lnTo>
                    <a:pt x="0" y="0"/>
                  </a:lnTo>
                  <a:close/>
                  <a:moveTo>
                    <a:pt x="4143" y="801"/>
                  </a:moveTo>
                  <a:lnTo>
                    <a:pt x="2305" y="1858"/>
                  </a:lnTo>
                  <a:lnTo>
                    <a:pt x="468" y="801"/>
                  </a:lnTo>
                  <a:cubicBezTo>
                    <a:pt x="374" y="747"/>
                    <a:pt x="341" y="627"/>
                    <a:pt x="395" y="533"/>
                  </a:cubicBezTo>
                  <a:cubicBezTo>
                    <a:pt x="449" y="439"/>
                    <a:pt x="569" y="407"/>
                    <a:pt x="663" y="461"/>
                  </a:cubicBezTo>
                  <a:lnTo>
                    <a:pt x="2305" y="1406"/>
                  </a:lnTo>
                  <a:lnTo>
                    <a:pt x="3947" y="461"/>
                  </a:lnTo>
                  <a:cubicBezTo>
                    <a:pt x="4041" y="407"/>
                    <a:pt x="4161" y="439"/>
                    <a:pt x="4215" y="533"/>
                  </a:cubicBezTo>
                  <a:cubicBezTo>
                    <a:pt x="4269" y="627"/>
                    <a:pt x="4237" y="747"/>
                    <a:pt x="4143" y="801"/>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message-envelope_74307">
              <a:extLst>
                <a:ext uri="{FF2B5EF4-FFF2-40B4-BE49-F238E27FC236}">
                  <a16:creationId xmlns:a16="http://schemas.microsoft.com/office/drawing/2014/main" id="{2A92FCF6-09E8-5B3B-B7DF-E205403EF223}"/>
                </a:ext>
              </a:extLst>
            </p:cNvPr>
            <p:cNvSpPr/>
            <p:nvPr/>
          </p:nvSpPr>
          <p:spPr>
            <a:xfrm>
              <a:off x="6398344" y="3149408"/>
              <a:ext cx="258196" cy="178762"/>
            </a:xfrm>
            <a:custGeom>
              <a:avLst/>
              <a:gdLst>
                <a:gd name="T0" fmla="*/ 0 w 4610"/>
                <a:gd name="T1" fmla="*/ 0 h 3197"/>
                <a:gd name="T2" fmla="*/ 0 w 4610"/>
                <a:gd name="T3" fmla="*/ 3197 h 3197"/>
                <a:gd name="T4" fmla="*/ 4610 w 4610"/>
                <a:gd name="T5" fmla="*/ 3197 h 3197"/>
                <a:gd name="T6" fmla="*/ 4610 w 4610"/>
                <a:gd name="T7" fmla="*/ 0 h 3197"/>
                <a:gd name="T8" fmla="*/ 0 w 4610"/>
                <a:gd name="T9" fmla="*/ 0 h 3197"/>
                <a:gd name="T10" fmla="*/ 4143 w 4610"/>
                <a:gd name="T11" fmla="*/ 801 h 3197"/>
                <a:gd name="T12" fmla="*/ 2305 w 4610"/>
                <a:gd name="T13" fmla="*/ 1858 h 3197"/>
                <a:gd name="T14" fmla="*/ 468 w 4610"/>
                <a:gd name="T15" fmla="*/ 801 h 3197"/>
                <a:gd name="T16" fmla="*/ 395 w 4610"/>
                <a:gd name="T17" fmla="*/ 533 h 3197"/>
                <a:gd name="T18" fmla="*/ 663 w 4610"/>
                <a:gd name="T19" fmla="*/ 461 h 3197"/>
                <a:gd name="T20" fmla="*/ 2305 w 4610"/>
                <a:gd name="T21" fmla="*/ 1406 h 3197"/>
                <a:gd name="T22" fmla="*/ 3947 w 4610"/>
                <a:gd name="T23" fmla="*/ 461 h 3197"/>
                <a:gd name="T24" fmla="*/ 4215 w 4610"/>
                <a:gd name="T25" fmla="*/ 533 h 3197"/>
                <a:gd name="T26" fmla="*/ 4143 w 4610"/>
                <a:gd name="T27" fmla="*/ 801 h 3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10" h="3197">
                  <a:moveTo>
                    <a:pt x="0" y="0"/>
                  </a:moveTo>
                  <a:lnTo>
                    <a:pt x="0" y="3197"/>
                  </a:lnTo>
                  <a:lnTo>
                    <a:pt x="4610" y="3197"/>
                  </a:lnTo>
                  <a:lnTo>
                    <a:pt x="4610" y="0"/>
                  </a:lnTo>
                  <a:lnTo>
                    <a:pt x="0" y="0"/>
                  </a:lnTo>
                  <a:close/>
                  <a:moveTo>
                    <a:pt x="4143" y="801"/>
                  </a:moveTo>
                  <a:lnTo>
                    <a:pt x="2305" y="1858"/>
                  </a:lnTo>
                  <a:lnTo>
                    <a:pt x="468" y="801"/>
                  </a:lnTo>
                  <a:cubicBezTo>
                    <a:pt x="374" y="747"/>
                    <a:pt x="341" y="627"/>
                    <a:pt x="395" y="533"/>
                  </a:cubicBezTo>
                  <a:cubicBezTo>
                    <a:pt x="449" y="439"/>
                    <a:pt x="569" y="407"/>
                    <a:pt x="663" y="461"/>
                  </a:cubicBezTo>
                  <a:lnTo>
                    <a:pt x="2305" y="1406"/>
                  </a:lnTo>
                  <a:lnTo>
                    <a:pt x="3947" y="461"/>
                  </a:lnTo>
                  <a:cubicBezTo>
                    <a:pt x="4041" y="407"/>
                    <a:pt x="4161" y="439"/>
                    <a:pt x="4215" y="533"/>
                  </a:cubicBezTo>
                  <a:cubicBezTo>
                    <a:pt x="4269" y="627"/>
                    <a:pt x="4237" y="747"/>
                    <a:pt x="4143" y="801"/>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message-envelope_74307">
              <a:extLst>
                <a:ext uri="{FF2B5EF4-FFF2-40B4-BE49-F238E27FC236}">
                  <a16:creationId xmlns:a16="http://schemas.microsoft.com/office/drawing/2014/main" id="{581C56EF-C0FC-FA23-1116-AE30A54DABED}"/>
                </a:ext>
              </a:extLst>
            </p:cNvPr>
            <p:cNvSpPr/>
            <p:nvPr/>
          </p:nvSpPr>
          <p:spPr>
            <a:xfrm>
              <a:off x="6818557" y="3149408"/>
              <a:ext cx="258196" cy="178762"/>
            </a:xfrm>
            <a:custGeom>
              <a:avLst/>
              <a:gdLst>
                <a:gd name="T0" fmla="*/ 0 w 4610"/>
                <a:gd name="T1" fmla="*/ 0 h 3197"/>
                <a:gd name="T2" fmla="*/ 0 w 4610"/>
                <a:gd name="T3" fmla="*/ 3197 h 3197"/>
                <a:gd name="T4" fmla="*/ 4610 w 4610"/>
                <a:gd name="T5" fmla="*/ 3197 h 3197"/>
                <a:gd name="T6" fmla="*/ 4610 w 4610"/>
                <a:gd name="T7" fmla="*/ 0 h 3197"/>
                <a:gd name="T8" fmla="*/ 0 w 4610"/>
                <a:gd name="T9" fmla="*/ 0 h 3197"/>
                <a:gd name="T10" fmla="*/ 4143 w 4610"/>
                <a:gd name="T11" fmla="*/ 801 h 3197"/>
                <a:gd name="T12" fmla="*/ 2305 w 4610"/>
                <a:gd name="T13" fmla="*/ 1858 h 3197"/>
                <a:gd name="T14" fmla="*/ 468 w 4610"/>
                <a:gd name="T15" fmla="*/ 801 h 3197"/>
                <a:gd name="T16" fmla="*/ 395 w 4610"/>
                <a:gd name="T17" fmla="*/ 533 h 3197"/>
                <a:gd name="T18" fmla="*/ 663 w 4610"/>
                <a:gd name="T19" fmla="*/ 461 h 3197"/>
                <a:gd name="T20" fmla="*/ 2305 w 4610"/>
                <a:gd name="T21" fmla="*/ 1406 h 3197"/>
                <a:gd name="T22" fmla="*/ 3947 w 4610"/>
                <a:gd name="T23" fmla="*/ 461 h 3197"/>
                <a:gd name="T24" fmla="*/ 4215 w 4610"/>
                <a:gd name="T25" fmla="*/ 533 h 3197"/>
                <a:gd name="T26" fmla="*/ 4143 w 4610"/>
                <a:gd name="T27" fmla="*/ 801 h 3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10" h="3197">
                  <a:moveTo>
                    <a:pt x="0" y="0"/>
                  </a:moveTo>
                  <a:lnTo>
                    <a:pt x="0" y="3197"/>
                  </a:lnTo>
                  <a:lnTo>
                    <a:pt x="4610" y="3197"/>
                  </a:lnTo>
                  <a:lnTo>
                    <a:pt x="4610" y="0"/>
                  </a:lnTo>
                  <a:lnTo>
                    <a:pt x="0" y="0"/>
                  </a:lnTo>
                  <a:close/>
                  <a:moveTo>
                    <a:pt x="4143" y="801"/>
                  </a:moveTo>
                  <a:lnTo>
                    <a:pt x="2305" y="1858"/>
                  </a:lnTo>
                  <a:lnTo>
                    <a:pt x="468" y="801"/>
                  </a:lnTo>
                  <a:cubicBezTo>
                    <a:pt x="374" y="747"/>
                    <a:pt x="341" y="627"/>
                    <a:pt x="395" y="533"/>
                  </a:cubicBezTo>
                  <a:cubicBezTo>
                    <a:pt x="449" y="439"/>
                    <a:pt x="569" y="407"/>
                    <a:pt x="663" y="461"/>
                  </a:cubicBezTo>
                  <a:lnTo>
                    <a:pt x="2305" y="1406"/>
                  </a:lnTo>
                  <a:lnTo>
                    <a:pt x="3947" y="461"/>
                  </a:lnTo>
                  <a:cubicBezTo>
                    <a:pt x="4041" y="407"/>
                    <a:pt x="4161" y="439"/>
                    <a:pt x="4215" y="533"/>
                  </a:cubicBezTo>
                  <a:cubicBezTo>
                    <a:pt x="4269" y="627"/>
                    <a:pt x="4237" y="747"/>
                    <a:pt x="4143" y="801"/>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message-envelope_74307">
              <a:extLst>
                <a:ext uri="{FF2B5EF4-FFF2-40B4-BE49-F238E27FC236}">
                  <a16:creationId xmlns:a16="http://schemas.microsoft.com/office/drawing/2014/main" id="{6F14B4B5-B1BF-189E-67E1-BE6DC5C855CD}"/>
                </a:ext>
              </a:extLst>
            </p:cNvPr>
            <p:cNvSpPr/>
            <p:nvPr/>
          </p:nvSpPr>
          <p:spPr>
            <a:xfrm>
              <a:off x="7238770" y="3149408"/>
              <a:ext cx="258196" cy="178762"/>
            </a:xfrm>
            <a:custGeom>
              <a:avLst/>
              <a:gdLst>
                <a:gd name="T0" fmla="*/ 0 w 4610"/>
                <a:gd name="T1" fmla="*/ 0 h 3197"/>
                <a:gd name="T2" fmla="*/ 0 w 4610"/>
                <a:gd name="T3" fmla="*/ 3197 h 3197"/>
                <a:gd name="T4" fmla="*/ 4610 w 4610"/>
                <a:gd name="T5" fmla="*/ 3197 h 3197"/>
                <a:gd name="T6" fmla="*/ 4610 w 4610"/>
                <a:gd name="T7" fmla="*/ 0 h 3197"/>
                <a:gd name="T8" fmla="*/ 0 w 4610"/>
                <a:gd name="T9" fmla="*/ 0 h 3197"/>
                <a:gd name="T10" fmla="*/ 4143 w 4610"/>
                <a:gd name="T11" fmla="*/ 801 h 3197"/>
                <a:gd name="T12" fmla="*/ 2305 w 4610"/>
                <a:gd name="T13" fmla="*/ 1858 h 3197"/>
                <a:gd name="T14" fmla="*/ 468 w 4610"/>
                <a:gd name="T15" fmla="*/ 801 h 3197"/>
                <a:gd name="T16" fmla="*/ 395 w 4610"/>
                <a:gd name="T17" fmla="*/ 533 h 3197"/>
                <a:gd name="T18" fmla="*/ 663 w 4610"/>
                <a:gd name="T19" fmla="*/ 461 h 3197"/>
                <a:gd name="T20" fmla="*/ 2305 w 4610"/>
                <a:gd name="T21" fmla="*/ 1406 h 3197"/>
                <a:gd name="T22" fmla="*/ 3947 w 4610"/>
                <a:gd name="T23" fmla="*/ 461 h 3197"/>
                <a:gd name="T24" fmla="*/ 4215 w 4610"/>
                <a:gd name="T25" fmla="*/ 533 h 3197"/>
                <a:gd name="T26" fmla="*/ 4143 w 4610"/>
                <a:gd name="T27" fmla="*/ 801 h 3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10" h="3197">
                  <a:moveTo>
                    <a:pt x="0" y="0"/>
                  </a:moveTo>
                  <a:lnTo>
                    <a:pt x="0" y="3197"/>
                  </a:lnTo>
                  <a:lnTo>
                    <a:pt x="4610" y="3197"/>
                  </a:lnTo>
                  <a:lnTo>
                    <a:pt x="4610" y="0"/>
                  </a:lnTo>
                  <a:lnTo>
                    <a:pt x="0" y="0"/>
                  </a:lnTo>
                  <a:close/>
                  <a:moveTo>
                    <a:pt x="4143" y="801"/>
                  </a:moveTo>
                  <a:lnTo>
                    <a:pt x="2305" y="1858"/>
                  </a:lnTo>
                  <a:lnTo>
                    <a:pt x="468" y="801"/>
                  </a:lnTo>
                  <a:cubicBezTo>
                    <a:pt x="374" y="747"/>
                    <a:pt x="341" y="627"/>
                    <a:pt x="395" y="533"/>
                  </a:cubicBezTo>
                  <a:cubicBezTo>
                    <a:pt x="449" y="439"/>
                    <a:pt x="569" y="407"/>
                    <a:pt x="663" y="461"/>
                  </a:cubicBezTo>
                  <a:lnTo>
                    <a:pt x="2305" y="1406"/>
                  </a:lnTo>
                  <a:lnTo>
                    <a:pt x="3947" y="461"/>
                  </a:lnTo>
                  <a:cubicBezTo>
                    <a:pt x="4041" y="407"/>
                    <a:pt x="4161" y="439"/>
                    <a:pt x="4215" y="533"/>
                  </a:cubicBezTo>
                  <a:cubicBezTo>
                    <a:pt x="4269" y="627"/>
                    <a:pt x="4237" y="747"/>
                    <a:pt x="4143" y="801"/>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essage-envelope_74307">
              <a:extLst>
                <a:ext uri="{FF2B5EF4-FFF2-40B4-BE49-F238E27FC236}">
                  <a16:creationId xmlns:a16="http://schemas.microsoft.com/office/drawing/2014/main" id="{804B98C9-CB3F-C393-0277-5E2979F26D6D}"/>
                </a:ext>
              </a:extLst>
            </p:cNvPr>
            <p:cNvSpPr/>
            <p:nvPr/>
          </p:nvSpPr>
          <p:spPr>
            <a:xfrm>
              <a:off x="7658983" y="3149408"/>
              <a:ext cx="258196" cy="178762"/>
            </a:xfrm>
            <a:custGeom>
              <a:avLst/>
              <a:gdLst>
                <a:gd name="T0" fmla="*/ 0 w 4610"/>
                <a:gd name="T1" fmla="*/ 0 h 3197"/>
                <a:gd name="T2" fmla="*/ 0 w 4610"/>
                <a:gd name="T3" fmla="*/ 3197 h 3197"/>
                <a:gd name="T4" fmla="*/ 4610 w 4610"/>
                <a:gd name="T5" fmla="*/ 3197 h 3197"/>
                <a:gd name="T6" fmla="*/ 4610 w 4610"/>
                <a:gd name="T7" fmla="*/ 0 h 3197"/>
                <a:gd name="T8" fmla="*/ 0 w 4610"/>
                <a:gd name="T9" fmla="*/ 0 h 3197"/>
                <a:gd name="T10" fmla="*/ 4143 w 4610"/>
                <a:gd name="T11" fmla="*/ 801 h 3197"/>
                <a:gd name="T12" fmla="*/ 2305 w 4610"/>
                <a:gd name="T13" fmla="*/ 1858 h 3197"/>
                <a:gd name="T14" fmla="*/ 468 w 4610"/>
                <a:gd name="T15" fmla="*/ 801 h 3197"/>
                <a:gd name="T16" fmla="*/ 395 w 4610"/>
                <a:gd name="T17" fmla="*/ 533 h 3197"/>
                <a:gd name="T18" fmla="*/ 663 w 4610"/>
                <a:gd name="T19" fmla="*/ 461 h 3197"/>
                <a:gd name="T20" fmla="*/ 2305 w 4610"/>
                <a:gd name="T21" fmla="*/ 1406 h 3197"/>
                <a:gd name="T22" fmla="*/ 3947 w 4610"/>
                <a:gd name="T23" fmla="*/ 461 h 3197"/>
                <a:gd name="T24" fmla="*/ 4215 w 4610"/>
                <a:gd name="T25" fmla="*/ 533 h 3197"/>
                <a:gd name="T26" fmla="*/ 4143 w 4610"/>
                <a:gd name="T27" fmla="*/ 801 h 3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10" h="3197">
                  <a:moveTo>
                    <a:pt x="0" y="0"/>
                  </a:moveTo>
                  <a:lnTo>
                    <a:pt x="0" y="3197"/>
                  </a:lnTo>
                  <a:lnTo>
                    <a:pt x="4610" y="3197"/>
                  </a:lnTo>
                  <a:lnTo>
                    <a:pt x="4610" y="0"/>
                  </a:lnTo>
                  <a:lnTo>
                    <a:pt x="0" y="0"/>
                  </a:lnTo>
                  <a:close/>
                  <a:moveTo>
                    <a:pt x="4143" y="801"/>
                  </a:moveTo>
                  <a:lnTo>
                    <a:pt x="2305" y="1858"/>
                  </a:lnTo>
                  <a:lnTo>
                    <a:pt x="468" y="801"/>
                  </a:lnTo>
                  <a:cubicBezTo>
                    <a:pt x="374" y="747"/>
                    <a:pt x="341" y="627"/>
                    <a:pt x="395" y="533"/>
                  </a:cubicBezTo>
                  <a:cubicBezTo>
                    <a:pt x="449" y="439"/>
                    <a:pt x="569" y="407"/>
                    <a:pt x="663" y="461"/>
                  </a:cubicBezTo>
                  <a:lnTo>
                    <a:pt x="2305" y="1406"/>
                  </a:lnTo>
                  <a:lnTo>
                    <a:pt x="3947" y="461"/>
                  </a:lnTo>
                  <a:cubicBezTo>
                    <a:pt x="4041" y="407"/>
                    <a:pt x="4161" y="439"/>
                    <a:pt x="4215" y="533"/>
                  </a:cubicBezTo>
                  <a:cubicBezTo>
                    <a:pt x="4269" y="627"/>
                    <a:pt x="4237" y="747"/>
                    <a:pt x="4143" y="801"/>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message-envelope_74307">
              <a:extLst>
                <a:ext uri="{FF2B5EF4-FFF2-40B4-BE49-F238E27FC236}">
                  <a16:creationId xmlns:a16="http://schemas.microsoft.com/office/drawing/2014/main" id="{DBF0DD84-BCE2-802C-827C-3F171C8C07FD}"/>
                </a:ext>
              </a:extLst>
            </p:cNvPr>
            <p:cNvSpPr/>
            <p:nvPr/>
          </p:nvSpPr>
          <p:spPr>
            <a:xfrm>
              <a:off x="8079195" y="3149408"/>
              <a:ext cx="258196" cy="178762"/>
            </a:xfrm>
            <a:custGeom>
              <a:avLst/>
              <a:gdLst>
                <a:gd name="T0" fmla="*/ 0 w 4610"/>
                <a:gd name="T1" fmla="*/ 0 h 3197"/>
                <a:gd name="T2" fmla="*/ 0 w 4610"/>
                <a:gd name="T3" fmla="*/ 3197 h 3197"/>
                <a:gd name="T4" fmla="*/ 4610 w 4610"/>
                <a:gd name="T5" fmla="*/ 3197 h 3197"/>
                <a:gd name="T6" fmla="*/ 4610 w 4610"/>
                <a:gd name="T7" fmla="*/ 0 h 3197"/>
                <a:gd name="T8" fmla="*/ 0 w 4610"/>
                <a:gd name="T9" fmla="*/ 0 h 3197"/>
                <a:gd name="T10" fmla="*/ 4143 w 4610"/>
                <a:gd name="T11" fmla="*/ 801 h 3197"/>
                <a:gd name="T12" fmla="*/ 2305 w 4610"/>
                <a:gd name="T13" fmla="*/ 1858 h 3197"/>
                <a:gd name="T14" fmla="*/ 468 w 4610"/>
                <a:gd name="T15" fmla="*/ 801 h 3197"/>
                <a:gd name="T16" fmla="*/ 395 w 4610"/>
                <a:gd name="T17" fmla="*/ 533 h 3197"/>
                <a:gd name="T18" fmla="*/ 663 w 4610"/>
                <a:gd name="T19" fmla="*/ 461 h 3197"/>
                <a:gd name="T20" fmla="*/ 2305 w 4610"/>
                <a:gd name="T21" fmla="*/ 1406 h 3197"/>
                <a:gd name="T22" fmla="*/ 3947 w 4610"/>
                <a:gd name="T23" fmla="*/ 461 h 3197"/>
                <a:gd name="T24" fmla="*/ 4215 w 4610"/>
                <a:gd name="T25" fmla="*/ 533 h 3197"/>
                <a:gd name="T26" fmla="*/ 4143 w 4610"/>
                <a:gd name="T27" fmla="*/ 801 h 3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10" h="3197">
                  <a:moveTo>
                    <a:pt x="0" y="0"/>
                  </a:moveTo>
                  <a:lnTo>
                    <a:pt x="0" y="3197"/>
                  </a:lnTo>
                  <a:lnTo>
                    <a:pt x="4610" y="3197"/>
                  </a:lnTo>
                  <a:lnTo>
                    <a:pt x="4610" y="0"/>
                  </a:lnTo>
                  <a:lnTo>
                    <a:pt x="0" y="0"/>
                  </a:lnTo>
                  <a:close/>
                  <a:moveTo>
                    <a:pt x="4143" y="801"/>
                  </a:moveTo>
                  <a:lnTo>
                    <a:pt x="2305" y="1858"/>
                  </a:lnTo>
                  <a:lnTo>
                    <a:pt x="468" y="801"/>
                  </a:lnTo>
                  <a:cubicBezTo>
                    <a:pt x="374" y="747"/>
                    <a:pt x="341" y="627"/>
                    <a:pt x="395" y="533"/>
                  </a:cubicBezTo>
                  <a:cubicBezTo>
                    <a:pt x="449" y="439"/>
                    <a:pt x="569" y="407"/>
                    <a:pt x="663" y="461"/>
                  </a:cubicBezTo>
                  <a:lnTo>
                    <a:pt x="2305" y="1406"/>
                  </a:lnTo>
                  <a:lnTo>
                    <a:pt x="3947" y="461"/>
                  </a:lnTo>
                  <a:cubicBezTo>
                    <a:pt x="4041" y="407"/>
                    <a:pt x="4161" y="439"/>
                    <a:pt x="4215" y="533"/>
                  </a:cubicBezTo>
                  <a:cubicBezTo>
                    <a:pt x="4269" y="627"/>
                    <a:pt x="4237" y="747"/>
                    <a:pt x="4143" y="801"/>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对话气泡: 矩形 67">
            <a:extLst>
              <a:ext uri="{FF2B5EF4-FFF2-40B4-BE49-F238E27FC236}">
                <a16:creationId xmlns:a16="http://schemas.microsoft.com/office/drawing/2014/main" id="{5BCD67F8-683E-C01C-A8DB-E4BCC731B97D}"/>
              </a:ext>
            </a:extLst>
          </p:cNvPr>
          <p:cNvSpPr/>
          <p:nvPr/>
        </p:nvSpPr>
        <p:spPr>
          <a:xfrm>
            <a:off x="6723127" y="5239100"/>
            <a:ext cx="3628832" cy="369332"/>
          </a:xfrm>
          <a:prstGeom prst="wedgeRectCallout">
            <a:avLst>
              <a:gd name="adj1" fmla="val -60927"/>
              <a:gd name="adj2" fmla="val -3836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❶ 接收缓存溢出而导致</a:t>
            </a:r>
            <a:r>
              <a:rPr lang="zh-CN" altLang="en-US" b="1" dirty="0">
                <a:solidFill>
                  <a:schemeClr val="tx1"/>
                </a:solidFill>
                <a:highlight>
                  <a:srgbClr val="FFFF00"/>
                </a:highlight>
              </a:rPr>
              <a:t>尾部丢弃</a:t>
            </a:r>
          </a:p>
        </p:txBody>
      </p:sp>
      <p:sp>
        <p:nvSpPr>
          <p:cNvPr id="70" name="对话气泡: 矩形 69">
            <a:extLst>
              <a:ext uri="{FF2B5EF4-FFF2-40B4-BE49-F238E27FC236}">
                <a16:creationId xmlns:a16="http://schemas.microsoft.com/office/drawing/2014/main" id="{707B80DC-7F37-0B5C-7E1A-D7B80C6CBE8F}"/>
              </a:ext>
            </a:extLst>
          </p:cNvPr>
          <p:cNvSpPr/>
          <p:nvPr/>
        </p:nvSpPr>
        <p:spPr>
          <a:xfrm>
            <a:off x="304800" y="4758810"/>
            <a:ext cx="5791200" cy="1668113"/>
          </a:xfrm>
          <a:prstGeom prst="wedgeRectCallout">
            <a:avLst>
              <a:gd name="adj1" fmla="val -18841"/>
              <a:gd name="adj2" fmla="val -60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latin typeface="+mn-ea"/>
              </a:rPr>
              <a:t>         ❷ </a:t>
            </a:r>
            <a:r>
              <a:rPr lang="en-US" altLang="zh-CN" b="1" dirty="0">
                <a:latin typeface="+mn-ea"/>
              </a:rPr>
              <a:t>TCP</a:t>
            </a:r>
            <a:r>
              <a:rPr lang="zh-CN" altLang="en-US" b="1" dirty="0">
                <a:latin typeface="+mn-ea"/>
              </a:rPr>
              <a:t>报文段的这些发送方产生</a:t>
            </a:r>
            <a:r>
              <a:rPr lang="zh-CN" altLang="en-US" b="1" dirty="0">
                <a:solidFill>
                  <a:schemeClr val="tx1"/>
                </a:solidFill>
                <a:highlight>
                  <a:srgbClr val="FFFF00"/>
                </a:highlight>
                <a:latin typeface="+mn-ea"/>
              </a:rPr>
              <a:t>超时重传</a:t>
            </a:r>
            <a:r>
              <a:rPr lang="zh-CN" altLang="en-US" b="1" dirty="0">
                <a:latin typeface="+mn-ea"/>
              </a:rPr>
              <a:t>，这将导致它们将拥塞窗口</a:t>
            </a:r>
            <a:r>
              <a:rPr lang="en-US" altLang="zh-CN" b="1" dirty="0">
                <a:solidFill>
                  <a:schemeClr val="tx1"/>
                </a:solidFill>
                <a:highlight>
                  <a:srgbClr val="FFFF00"/>
                </a:highlight>
                <a:latin typeface="+mn-ea"/>
              </a:rPr>
              <a:t>cwnd</a:t>
            </a:r>
            <a:r>
              <a:rPr lang="zh-CN" altLang="en-US" b="1" dirty="0">
                <a:solidFill>
                  <a:schemeClr val="tx1"/>
                </a:solidFill>
                <a:highlight>
                  <a:srgbClr val="FFFF00"/>
                </a:highlight>
                <a:latin typeface="+mn-ea"/>
              </a:rPr>
              <a:t>的值陡降为</a:t>
            </a:r>
            <a:r>
              <a:rPr lang="en-US" altLang="zh-CN" b="1" dirty="0">
                <a:solidFill>
                  <a:schemeClr val="tx1"/>
                </a:solidFill>
                <a:highlight>
                  <a:srgbClr val="FFFF00"/>
                </a:highlight>
                <a:latin typeface="+mn-ea"/>
              </a:rPr>
              <a:t>1</a:t>
            </a:r>
            <a:r>
              <a:rPr lang="zh-CN" altLang="en-US" b="1" dirty="0">
                <a:latin typeface="+mn-ea"/>
              </a:rPr>
              <a:t>，因此</a:t>
            </a:r>
            <a:r>
              <a:rPr lang="zh-CN" altLang="en-US" b="1" dirty="0">
                <a:solidFill>
                  <a:schemeClr val="tx1"/>
                </a:solidFill>
                <a:highlight>
                  <a:srgbClr val="FFFF00"/>
                </a:highlight>
                <a:latin typeface="+mn-ea"/>
              </a:rPr>
              <a:t>发送窗口</a:t>
            </a:r>
            <a:r>
              <a:rPr lang="en-US" altLang="zh-CN" b="1" dirty="0">
                <a:solidFill>
                  <a:schemeClr val="tx1"/>
                </a:solidFill>
                <a:highlight>
                  <a:srgbClr val="FFFF00"/>
                </a:highlight>
                <a:latin typeface="+mn-ea"/>
              </a:rPr>
              <a:t>swnd</a:t>
            </a:r>
            <a:r>
              <a:rPr lang="zh-CN" altLang="en-US" b="1" dirty="0">
                <a:solidFill>
                  <a:schemeClr val="tx1"/>
                </a:solidFill>
                <a:highlight>
                  <a:srgbClr val="FFFF00"/>
                </a:highlight>
                <a:latin typeface="+mn-ea"/>
              </a:rPr>
              <a:t>的值也降低为</a:t>
            </a:r>
            <a:r>
              <a:rPr lang="en-US" altLang="zh-CN" b="1" dirty="0">
                <a:solidFill>
                  <a:schemeClr val="tx1"/>
                </a:solidFill>
                <a:highlight>
                  <a:srgbClr val="FFFF00"/>
                </a:highlight>
                <a:latin typeface="+mn-ea"/>
              </a:rPr>
              <a:t>1</a:t>
            </a:r>
            <a:r>
              <a:rPr lang="zh-CN" altLang="en-US" b="1" dirty="0">
                <a:latin typeface="+mn-ea"/>
              </a:rPr>
              <a:t>，并且进入</a:t>
            </a:r>
            <a:r>
              <a:rPr lang="en-US" altLang="zh-CN" b="1" dirty="0">
                <a:latin typeface="+mn-ea"/>
              </a:rPr>
              <a:t>TCP</a:t>
            </a:r>
            <a:r>
              <a:rPr lang="zh-CN" altLang="en-US" b="1" dirty="0">
                <a:latin typeface="+mn-ea"/>
              </a:rPr>
              <a:t>拥塞控制的慢开始阶段，称为</a:t>
            </a:r>
            <a:r>
              <a:rPr lang="zh-CN" altLang="en-US" b="1" dirty="0">
                <a:solidFill>
                  <a:schemeClr val="tx1"/>
                </a:solidFill>
                <a:highlight>
                  <a:srgbClr val="FFFF00"/>
                </a:highlight>
                <a:latin typeface="+mn-ea"/>
              </a:rPr>
              <a:t>全局同步</a:t>
            </a:r>
            <a:r>
              <a:rPr lang="zh-CN" altLang="en-US" b="1" dirty="0">
                <a:latin typeface="+mn-ea"/>
              </a:rPr>
              <a:t>。</a:t>
            </a:r>
          </a:p>
        </p:txBody>
      </p:sp>
    </p:spTree>
    <p:custDataLst>
      <p:tags r:id="rId1"/>
    </p:custDataLst>
    <p:extLst>
      <p:ext uri="{BB962C8B-B14F-4D97-AF65-F5344CB8AC3E}">
        <p14:creationId xmlns:p14="http://schemas.microsoft.com/office/powerpoint/2010/main" val="5715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800" decel="100000"/>
                                        <p:tgtEl>
                                          <p:spTgt spid="40"/>
                                        </p:tgtEl>
                                      </p:cBhvr>
                                    </p:animEffect>
                                    <p:anim calcmode="lin" valueType="num">
                                      <p:cBhvr>
                                        <p:cTn id="8" dur="800" decel="100000" fill="hold"/>
                                        <p:tgtEl>
                                          <p:spTgt spid="40"/>
                                        </p:tgtEl>
                                        <p:attrNameLst>
                                          <p:attrName>style.rotation</p:attrName>
                                        </p:attrNameLst>
                                      </p:cBhvr>
                                      <p:tavLst>
                                        <p:tav tm="0">
                                          <p:val>
                                            <p:fltVal val="-90"/>
                                          </p:val>
                                        </p:tav>
                                        <p:tav tm="100000">
                                          <p:val>
                                            <p:fltVal val="0"/>
                                          </p:val>
                                        </p:tav>
                                      </p:tavLst>
                                    </p:anim>
                                    <p:anim calcmode="lin" valueType="num">
                                      <p:cBhvr>
                                        <p:cTn id="9" dur="800" decel="100000" fill="hold"/>
                                        <p:tgtEl>
                                          <p:spTgt spid="40"/>
                                        </p:tgtEl>
                                        <p:attrNameLst>
                                          <p:attrName>ppt_x</p:attrName>
                                        </p:attrNameLst>
                                      </p:cBhvr>
                                      <p:tavLst>
                                        <p:tav tm="0">
                                          <p:val>
                                            <p:strVal val="#ppt_x+0.4"/>
                                          </p:val>
                                        </p:tav>
                                        <p:tav tm="100000">
                                          <p:val>
                                            <p:strVal val="#ppt_x-0.05"/>
                                          </p:val>
                                        </p:tav>
                                      </p:tavLst>
                                    </p:anim>
                                    <p:anim calcmode="lin" valueType="num">
                                      <p:cBhvr>
                                        <p:cTn id="10" dur="800" decel="100000" fill="hold"/>
                                        <p:tgtEl>
                                          <p:spTgt spid="4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0"/>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cBhvr additive="base">
                                        <p:cTn id="17" dur="500"/>
                                        <p:tgtEl>
                                          <p:spTgt spid="53"/>
                                        </p:tgtEl>
                                        <p:attrNameLst>
                                          <p:attrName>ppt_x</p:attrName>
                                        </p:attrNameLst>
                                      </p:cBhvr>
                                      <p:tavLst>
                                        <p:tav tm="0">
                                          <p:val>
                                            <p:strVal val="#ppt_x-#ppt_w*1.125000"/>
                                          </p:val>
                                        </p:tav>
                                        <p:tav tm="100000">
                                          <p:val>
                                            <p:strVal val="#ppt_x"/>
                                          </p:val>
                                        </p:tav>
                                      </p:tavLst>
                                    </p:anim>
                                    <p:animEffect transition="in" filter="wipe(right)">
                                      <p:cBhvr>
                                        <p:cTn id="18" dur="500"/>
                                        <p:tgtEl>
                                          <p:spTgt spid="53"/>
                                        </p:tgtEl>
                                      </p:cBhvr>
                                    </p:animEffect>
                                  </p:childTnLst>
                                </p:cTn>
                              </p:par>
                              <p:par>
                                <p:cTn id="19" presetID="12" presetClass="entr" presetSubtype="8"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anim calcmode="lin" valueType="num">
                                      <p:cBhvr additive="base">
                                        <p:cTn id="21" dur="500"/>
                                        <p:tgtEl>
                                          <p:spTgt spid="54"/>
                                        </p:tgtEl>
                                        <p:attrNameLst>
                                          <p:attrName>ppt_x</p:attrName>
                                        </p:attrNameLst>
                                      </p:cBhvr>
                                      <p:tavLst>
                                        <p:tav tm="0">
                                          <p:val>
                                            <p:strVal val="#ppt_x-#ppt_w*1.125000"/>
                                          </p:val>
                                        </p:tav>
                                        <p:tav tm="100000">
                                          <p:val>
                                            <p:strVal val="#ppt_x"/>
                                          </p:val>
                                        </p:tav>
                                      </p:tavLst>
                                    </p:anim>
                                    <p:animEffect transition="in" filter="wipe(right)">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additive="base">
                                        <p:cTn id="27" dur="500"/>
                                        <p:tgtEl>
                                          <p:spTgt spid="68"/>
                                        </p:tgtEl>
                                        <p:attrNameLst>
                                          <p:attrName>ppt_y</p:attrName>
                                        </p:attrNameLst>
                                      </p:cBhvr>
                                      <p:tavLst>
                                        <p:tav tm="0">
                                          <p:val>
                                            <p:strVal val="#ppt_y+#ppt_h*1.125000"/>
                                          </p:val>
                                        </p:tav>
                                        <p:tav tm="100000">
                                          <p:val>
                                            <p:strVal val="#ppt_y"/>
                                          </p:val>
                                        </p:tav>
                                      </p:tavLst>
                                    </p:anim>
                                    <p:animEffect transition="in" filter="wipe(up)">
                                      <p:cBhvr>
                                        <p:cTn id="28" dur="500"/>
                                        <p:tgtEl>
                                          <p:spTgt spid="6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wipe(down)">
                                      <p:cBhvr>
                                        <p:cTn id="33" dur="500"/>
                                        <p:tgtEl>
                                          <p:spTgt spid="71"/>
                                        </p:tgtEl>
                                      </p:cBhvr>
                                    </p:animEffect>
                                  </p:childTnLst>
                                </p:cTn>
                              </p:par>
                              <p:par>
                                <p:cTn id="34" presetID="12" presetClass="entr" presetSubtype="4" fill="hold" grpId="0" nodeType="withEffect">
                                  <p:stCondLst>
                                    <p:cond delay="0"/>
                                  </p:stCondLst>
                                  <p:childTnLst>
                                    <p:set>
                                      <p:cBhvr>
                                        <p:cTn id="35" dur="1" fill="hold">
                                          <p:stCondLst>
                                            <p:cond delay="0"/>
                                          </p:stCondLst>
                                        </p:cTn>
                                        <p:tgtEl>
                                          <p:spTgt spid="70"/>
                                        </p:tgtEl>
                                        <p:attrNameLst>
                                          <p:attrName>style.visibility</p:attrName>
                                        </p:attrNameLst>
                                      </p:cBhvr>
                                      <p:to>
                                        <p:strVal val="visible"/>
                                      </p:to>
                                    </p:set>
                                    <p:anim calcmode="lin" valueType="num">
                                      <p:cBhvr additive="base">
                                        <p:cTn id="36" dur="500"/>
                                        <p:tgtEl>
                                          <p:spTgt spid="70"/>
                                        </p:tgtEl>
                                        <p:attrNameLst>
                                          <p:attrName>ppt_y</p:attrName>
                                        </p:attrNameLst>
                                      </p:cBhvr>
                                      <p:tavLst>
                                        <p:tav tm="0">
                                          <p:val>
                                            <p:strVal val="#ppt_y+#ppt_h*1.125000"/>
                                          </p:val>
                                        </p:tav>
                                        <p:tav tm="100000">
                                          <p:val>
                                            <p:strVal val="#ppt_y"/>
                                          </p:val>
                                        </p:tav>
                                      </p:tavLst>
                                    </p:anim>
                                    <p:animEffect transition="in" filter="wipe(up)">
                                      <p:cBhvr>
                                        <p:cTn id="3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8" grpId="0" animBg="1"/>
      <p:bldP spid="70"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a:extLst>
              <a:ext uri="{FF2B5EF4-FFF2-40B4-BE49-F238E27FC236}">
                <a16:creationId xmlns:a16="http://schemas.microsoft.com/office/drawing/2014/main" id="{E3F0451E-D039-3589-1978-97B98D49CEC3}"/>
              </a:ext>
            </a:extLst>
          </p:cNvPr>
          <p:cNvSpPr/>
          <p:nvPr/>
        </p:nvSpPr>
        <p:spPr>
          <a:xfrm>
            <a:off x="1907177" y="3173341"/>
            <a:ext cx="1075691" cy="1338311"/>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021D1D3C-B64B-FE1B-D662-20A729B0E50E}"/>
              </a:ext>
            </a:extLst>
          </p:cNvPr>
          <p:cNvSpPr/>
          <p:nvPr/>
        </p:nvSpPr>
        <p:spPr>
          <a:xfrm>
            <a:off x="6905531" y="1807514"/>
            <a:ext cx="4601391" cy="400110"/>
          </a:xfrm>
          <a:prstGeom prst="rect">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b="1" dirty="0">
                <a:solidFill>
                  <a:schemeClr val="tx1"/>
                </a:solidFill>
              </a:rPr>
              <a:t>路由器对</a:t>
            </a:r>
            <a:r>
              <a:rPr lang="en-US" altLang="zh-CN" sz="2000" b="1" dirty="0">
                <a:solidFill>
                  <a:schemeClr val="tx1"/>
                </a:solidFill>
              </a:rPr>
              <a:t>IP</a:t>
            </a:r>
            <a:r>
              <a:rPr lang="zh-CN" altLang="en-US" sz="2000" b="1" dirty="0">
                <a:solidFill>
                  <a:schemeClr val="tx1"/>
                </a:solidFill>
              </a:rPr>
              <a:t>数据报的丢弃策略</a:t>
            </a:r>
            <a:endParaRPr lang="en-US" altLang="zh-CN" sz="2000" b="1" dirty="0">
              <a:solidFill>
                <a:schemeClr val="tx1"/>
              </a:solidFill>
            </a:endParaRPr>
          </a:p>
        </p:txBody>
      </p:sp>
      <p:grpSp>
        <p:nvGrpSpPr>
          <p:cNvPr id="18" name="组合 17">
            <a:extLst>
              <a:ext uri="{FF2B5EF4-FFF2-40B4-BE49-F238E27FC236}">
                <a16:creationId xmlns:a16="http://schemas.microsoft.com/office/drawing/2014/main" id="{800C4617-EB0E-5D4C-3265-C40ECC40A469}"/>
              </a:ext>
            </a:extLst>
          </p:cNvPr>
          <p:cNvGrpSpPr/>
          <p:nvPr/>
        </p:nvGrpSpPr>
        <p:grpSpPr>
          <a:xfrm>
            <a:off x="576764" y="1807514"/>
            <a:ext cx="4812208" cy="400110"/>
            <a:chOff x="576764" y="2147147"/>
            <a:chExt cx="4812208" cy="400110"/>
          </a:xfrm>
        </p:grpSpPr>
        <p:sp>
          <p:nvSpPr>
            <p:cNvPr id="9" name="矩形 8">
              <a:extLst>
                <a:ext uri="{FF2B5EF4-FFF2-40B4-BE49-F238E27FC236}">
                  <a16:creationId xmlns:a16="http://schemas.microsoft.com/office/drawing/2014/main" id="{197BB2F8-4125-EE10-B5C8-72FC2DE6F545}"/>
                </a:ext>
              </a:extLst>
            </p:cNvPr>
            <p:cNvSpPr/>
            <p:nvPr/>
          </p:nvSpPr>
          <p:spPr>
            <a:xfrm>
              <a:off x="576764" y="2147147"/>
              <a:ext cx="1203052" cy="400110"/>
            </a:xfrm>
            <a:prstGeom prst="rect">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b="1" dirty="0">
                  <a:solidFill>
                    <a:schemeClr val="tx1"/>
                  </a:solidFill>
                </a:rPr>
                <a:t>慢开始</a:t>
              </a:r>
              <a:endParaRPr lang="en-US" altLang="zh-CN" sz="2000" b="1" dirty="0">
                <a:solidFill>
                  <a:schemeClr val="tx1"/>
                </a:solidFill>
              </a:endParaRPr>
            </a:p>
          </p:txBody>
        </p:sp>
        <p:sp>
          <p:nvSpPr>
            <p:cNvPr id="10" name="矩形 9">
              <a:extLst>
                <a:ext uri="{FF2B5EF4-FFF2-40B4-BE49-F238E27FC236}">
                  <a16:creationId xmlns:a16="http://schemas.microsoft.com/office/drawing/2014/main" id="{A8D4139A-CB65-76BF-A94B-D6615E960E46}"/>
                </a:ext>
              </a:extLst>
            </p:cNvPr>
            <p:cNvSpPr/>
            <p:nvPr/>
          </p:nvSpPr>
          <p:spPr>
            <a:xfrm>
              <a:off x="1779816" y="2147147"/>
              <a:ext cx="1203052" cy="40011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000" b="1" dirty="0">
                  <a:solidFill>
                    <a:schemeClr val="tx1"/>
                  </a:solidFill>
                </a:rPr>
                <a:t>拥塞避免</a:t>
              </a:r>
              <a:endParaRPr lang="en-US" altLang="zh-CN" sz="2000" b="1" dirty="0">
                <a:solidFill>
                  <a:schemeClr val="tx1"/>
                </a:solidFill>
              </a:endParaRPr>
            </a:p>
          </p:txBody>
        </p:sp>
        <p:sp>
          <p:nvSpPr>
            <p:cNvPr id="11" name="矩形 10">
              <a:extLst>
                <a:ext uri="{FF2B5EF4-FFF2-40B4-BE49-F238E27FC236}">
                  <a16:creationId xmlns:a16="http://schemas.microsoft.com/office/drawing/2014/main" id="{AFD8843E-CA9C-7448-626D-83955F8BC9EA}"/>
                </a:ext>
              </a:extLst>
            </p:cNvPr>
            <p:cNvSpPr/>
            <p:nvPr/>
          </p:nvSpPr>
          <p:spPr>
            <a:xfrm>
              <a:off x="2982868" y="2147147"/>
              <a:ext cx="1203052" cy="400110"/>
            </a:xfrm>
            <a:prstGeom prst="rect">
              <a:avLst/>
            </a:prstGeom>
            <a:solidFill>
              <a:schemeClr val="bg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b="1" dirty="0">
                  <a:solidFill>
                    <a:schemeClr val="tx1"/>
                  </a:solidFill>
                </a:rPr>
                <a:t>快重传</a:t>
              </a:r>
              <a:endParaRPr lang="en-US" altLang="zh-CN" sz="2000" b="1" dirty="0">
                <a:solidFill>
                  <a:schemeClr val="tx1"/>
                </a:solidFill>
              </a:endParaRPr>
            </a:p>
          </p:txBody>
        </p:sp>
        <p:sp>
          <p:nvSpPr>
            <p:cNvPr id="12" name="矩形 11">
              <a:extLst>
                <a:ext uri="{FF2B5EF4-FFF2-40B4-BE49-F238E27FC236}">
                  <a16:creationId xmlns:a16="http://schemas.microsoft.com/office/drawing/2014/main" id="{65F5855F-85A1-D975-3079-0BAD3F94C6A1}"/>
                </a:ext>
              </a:extLst>
            </p:cNvPr>
            <p:cNvSpPr/>
            <p:nvPr/>
          </p:nvSpPr>
          <p:spPr>
            <a:xfrm>
              <a:off x="4185920" y="2147147"/>
              <a:ext cx="1203052" cy="400110"/>
            </a:xfrm>
            <a:prstGeom prst="rect">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b="1" dirty="0">
                  <a:solidFill>
                    <a:schemeClr val="tx1"/>
                  </a:solidFill>
                </a:rPr>
                <a:t>快恢复</a:t>
              </a:r>
              <a:endParaRPr lang="en-US" altLang="zh-CN" sz="2000" b="1" dirty="0">
                <a:solidFill>
                  <a:schemeClr val="tx1"/>
                </a:solidFill>
              </a:endParaRP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拥塞控制与网际层拥塞控制的关系</a:t>
              </a:r>
            </a:p>
          </p:txBody>
        </p:sp>
      </p:grpSp>
      <p:sp>
        <p:nvSpPr>
          <p:cNvPr id="7" name="矩形 6">
            <a:extLst>
              <a:ext uri="{FF2B5EF4-FFF2-40B4-BE49-F238E27FC236}">
                <a16:creationId xmlns:a16="http://schemas.microsoft.com/office/drawing/2014/main" id="{18F8FA0A-C1D9-27DC-FBBD-B0357D79344D}"/>
              </a:ext>
            </a:extLst>
          </p:cNvPr>
          <p:cNvSpPr/>
          <p:nvPr/>
        </p:nvSpPr>
        <p:spPr>
          <a:xfrm>
            <a:off x="6905532" y="1239280"/>
            <a:ext cx="4601392" cy="56823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000" b="1" dirty="0">
                <a:solidFill>
                  <a:schemeClr val="tx1"/>
                </a:solidFill>
                <a:latin typeface="+mn-ea"/>
              </a:rPr>
              <a:t>网际层拥塞控制策略</a:t>
            </a:r>
          </a:p>
        </p:txBody>
      </p:sp>
      <p:sp>
        <p:nvSpPr>
          <p:cNvPr id="5" name="矩形 4">
            <a:extLst>
              <a:ext uri="{FF2B5EF4-FFF2-40B4-BE49-F238E27FC236}">
                <a16:creationId xmlns:a16="http://schemas.microsoft.com/office/drawing/2014/main" id="{853239D8-D1F5-5FB0-B917-7B301AC7DF06}"/>
              </a:ext>
            </a:extLst>
          </p:cNvPr>
          <p:cNvSpPr/>
          <p:nvPr/>
        </p:nvSpPr>
        <p:spPr>
          <a:xfrm>
            <a:off x="576764" y="1239280"/>
            <a:ext cx="4812208" cy="568234"/>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b="1" dirty="0">
                <a:solidFill>
                  <a:schemeClr val="bg1"/>
                </a:solidFill>
                <a:latin typeface="+mn-ea"/>
              </a:rPr>
              <a:t>TCP</a:t>
            </a:r>
            <a:r>
              <a:rPr lang="zh-CN" altLang="en-US" sz="2000" b="1" dirty="0">
                <a:solidFill>
                  <a:schemeClr val="bg1"/>
                </a:solidFill>
                <a:latin typeface="+mn-ea"/>
              </a:rPr>
              <a:t>拥塞控制</a:t>
            </a:r>
          </a:p>
        </p:txBody>
      </p:sp>
      <p:sp>
        <p:nvSpPr>
          <p:cNvPr id="15" name="箭头: 左右 14">
            <a:extLst>
              <a:ext uri="{FF2B5EF4-FFF2-40B4-BE49-F238E27FC236}">
                <a16:creationId xmlns:a16="http://schemas.microsoft.com/office/drawing/2014/main" id="{8215E97C-A589-3315-97A7-9E1E75F9FB9C}"/>
              </a:ext>
            </a:extLst>
          </p:cNvPr>
          <p:cNvSpPr/>
          <p:nvPr/>
        </p:nvSpPr>
        <p:spPr>
          <a:xfrm>
            <a:off x="5388972" y="1239279"/>
            <a:ext cx="1516560" cy="5682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密切关系</a:t>
            </a:r>
          </a:p>
        </p:txBody>
      </p:sp>
      <p:grpSp>
        <p:nvGrpSpPr>
          <p:cNvPr id="39" name="组合 38">
            <a:extLst>
              <a:ext uri="{FF2B5EF4-FFF2-40B4-BE49-F238E27FC236}">
                <a16:creationId xmlns:a16="http://schemas.microsoft.com/office/drawing/2014/main" id="{15EE16AD-3CF6-75CC-51D3-00F240F2A27F}"/>
              </a:ext>
            </a:extLst>
          </p:cNvPr>
          <p:cNvGrpSpPr/>
          <p:nvPr/>
        </p:nvGrpSpPr>
        <p:grpSpPr>
          <a:xfrm>
            <a:off x="4493430" y="2893420"/>
            <a:ext cx="3205140" cy="2018211"/>
            <a:chOff x="4493430" y="3233056"/>
            <a:chExt cx="3205140" cy="2018211"/>
          </a:xfrm>
        </p:grpSpPr>
        <p:sp>
          <p:nvSpPr>
            <p:cNvPr id="8" name="云形 7">
              <a:extLst>
                <a:ext uri="{FF2B5EF4-FFF2-40B4-BE49-F238E27FC236}">
                  <a16:creationId xmlns:a16="http://schemas.microsoft.com/office/drawing/2014/main" id="{CDD0B3EE-177D-CF85-21F1-5E6425655401}"/>
                </a:ext>
              </a:extLst>
            </p:cNvPr>
            <p:cNvSpPr/>
            <p:nvPr/>
          </p:nvSpPr>
          <p:spPr>
            <a:xfrm>
              <a:off x="4493430" y="3233056"/>
              <a:ext cx="3205140" cy="2018211"/>
            </a:xfrm>
            <a:prstGeom prst="cloud">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形 24">
              <a:extLst>
                <a:ext uri="{FF2B5EF4-FFF2-40B4-BE49-F238E27FC236}">
                  <a16:creationId xmlns:a16="http://schemas.microsoft.com/office/drawing/2014/main" id="{C6A4E45C-4247-E0BF-DF89-05E2F1512A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7224" y="3944799"/>
              <a:ext cx="797552" cy="645638"/>
            </a:xfrm>
            <a:prstGeom prst="rect">
              <a:avLst/>
            </a:prstGeom>
          </p:spPr>
        </p:pic>
        <p:sp>
          <p:nvSpPr>
            <p:cNvPr id="13" name="文本框 12">
              <a:extLst>
                <a:ext uri="{FF2B5EF4-FFF2-40B4-BE49-F238E27FC236}">
                  <a16:creationId xmlns:a16="http://schemas.microsoft.com/office/drawing/2014/main" id="{0AED37BD-6AA2-C348-437F-2E0BCDCD4FA3}"/>
                </a:ext>
              </a:extLst>
            </p:cNvPr>
            <p:cNvSpPr txBox="1"/>
            <p:nvPr/>
          </p:nvSpPr>
          <p:spPr>
            <a:xfrm>
              <a:off x="6467925" y="4057495"/>
              <a:ext cx="875211" cy="369332"/>
            </a:xfrm>
            <a:prstGeom prst="rect">
              <a:avLst/>
            </a:prstGeom>
            <a:noFill/>
          </p:spPr>
          <p:txBody>
            <a:bodyPr wrap="square" rtlCol="0">
              <a:spAutoFit/>
            </a:bodyPr>
            <a:lstStyle/>
            <a:p>
              <a:r>
                <a:rPr lang="zh-CN" altLang="en-US" b="1" dirty="0"/>
                <a:t>路由器</a:t>
              </a:r>
            </a:p>
          </p:txBody>
        </p:sp>
      </p:grpSp>
      <p:grpSp>
        <p:nvGrpSpPr>
          <p:cNvPr id="14" name="组合 13">
            <a:extLst>
              <a:ext uri="{FF2B5EF4-FFF2-40B4-BE49-F238E27FC236}">
                <a16:creationId xmlns:a16="http://schemas.microsoft.com/office/drawing/2014/main" id="{E6D9BECC-B436-12ED-2893-AC875FF40038}"/>
              </a:ext>
            </a:extLst>
          </p:cNvPr>
          <p:cNvGrpSpPr/>
          <p:nvPr/>
        </p:nvGrpSpPr>
        <p:grpSpPr>
          <a:xfrm>
            <a:off x="1840041" y="3173341"/>
            <a:ext cx="8511918" cy="654939"/>
            <a:chOff x="2012582" y="1316563"/>
            <a:chExt cx="8511918" cy="654939"/>
          </a:xfrm>
        </p:grpSpPr>
        <p:sp>
          <p:nvSpPr>
            <p:cNvPr id="16" name="文本框 15">
              <a:extLst>
                <a:ext uri="{FF2B5EF4-FFF2-40B4-BE49-F238E27FC236}">
                  <a16:creationId xmlns:a16="http://schemas.microsoft.com/office/drawing/2014/main" id="{F71DFBA5-0897-45E1-7A18-62B28E55FD0A}"/>
                </a:ext>
              </a:extLst>
            </p:cNvPr>
            <p:cNvSpPr txBox="1"/>
            <p:nvPr/>
          </p:nvSpPr>
          <p:spPr>
            <a:xfrm>
              <a:off x="2012582" y="1364296"/>
              <a:ext cx="1203052" cy="369332"/>
            </a:xfrm>
            <a:prstGeom prst="rect">
              <a:avLst/>
            </a:prstGeom>
            <a:noFill/>
          </p:spPr>
          <p:txBody>
            <a:bodyPr wrap="square" rtlCol="0">
              <a:spAutoFit/>
            </a:bodyPr>
            <a:lstStyle/>
            <a:p>
              <a:pPr algn="ctr"/>
              <a:r>
                <a:rPr lang="en-US" altLang="zh-CN" b="1" dirty="0"/>
                <a:t>TCP</a:t>
              </a:r>
              <a:r>
                <a:rPr lang="zh-CN" altLang="en-US" b="1" dirty="0"/>
                <a:t>客户</a:t>
              </a:r>
              <a:r>
                <a:rPr lang="en-US" altLang="zh-CN" b="1" dirty="0"/>
                <a:t>1</a:t>
              </a:r>
              <a:endParaRPr lang="zh-CN" altLang="en-US" b="1" dirty="0"/>
            </a:p>
          </p:txBody>
        </p:sp>
        <p:sp>
          <p:nvSpPr>
            <p:cNvPr id="17" name="文本框 16">
              <a:extLst>
                <a:ext uri="{FF2B5EF4-FFF2-40B4-BE49-F238E27FC236}">
                  <a16:creationId xmlns:a16="http://schemas.microsoft.com/office/drawing/2014/main" id="{56CEA2DA-C517-AACC-53FF-3ACBC4B060E0}"/>
                </a:ext>
              </a:extLst>
            </p:cNvPr>
            <p:cNvSpPr txBox="1"/>
            <p:nvPr/>
          </p:nvSpPr>
          <p:spPr>
            <a:xfrm>
              <a:off x="9081840" y="1364296"/>
              <a:ext cx="1442660" cy="369332"/>
            </a:xfrm>
            <a:prstGeom prst="rect">
              <a:avLst/>
            </a:prstGeom>
            <a:noFill/>
          </p:spPr>
          <p:txBody>
            <a:bodyPr wrap="square" rtlCol="0">
              <a:spAutoFit/>
            </a:bodyPr>
            <a:lstStyle/>
            <a:p>
              <a:pPr algn="ctr"/>
              <a:r>
                <a:rPr lang="en-US" altLang="zh-CN" b="1" dirty="0"/>
                <a:t>TCP</a:t>
              </a:r>
              <a:r>
                <a:rPr lang="zh-CN" altLang="en-US" b="1" dirty="0"/>
                <a:t>服务器</a:t>
              </a:r>
              <a:r>
                <a:rPr lang="en-US" altLang="zh-CN" b="1" dirty="0"/>
                <a:t>1</a:t>
              </a:r>
              <a:endParaRPr lang="zh-CN" altLang="en-US" b="1" dirty="0"/>
            </a:p>
          </p:txBody>
        </p:sp>
        <p:grpSp>
          <p:nvGrpSpPr>
            <p:cNvPr id="19" name="组合 18">
              <a:extLst>
                <a:ext uri="{FF2B5EF4-FFF2-40B4-BE49-F238E27FC236}">
                  <a16:creationId xmlns:a16="http://schemas.microsoft.com/office/drawing/2014/main" id="{B1D589B0-B58D-CB3C-D055-A2BC55FB3F92}"/>
                </a:ext>
              </a:extLst>
            </p:cNvPr>
            <p:cNvGrpSpPr/>
            <p:nvPr/>
          </p:nvGrpSpPr>
          <p:grpSpPr>
            <a:xfrm>
              <a:off x="3118053" y="1316563"/>
              <a:ext cx="5963787" cy="654939"/>
              <a:chOff x="2993956" y="1149410"/>
              <a:chExt cx="5963787" cy="654939"/>
            </a:xfrm>
          </p:grpSpPr>
          <p:pic>
            <p:nvPicPr>
              <p:cNvPr id="21" name="图形 20">
                <a:extLst>
                  <a:ext uri="{FF2B5EF4-FFF2-40B4-BE49-F238E27FC236}">
                    <a16:creationId xmlns:a16="http://schemas.microsoft.com/office/drawing/2014/main" id="{8C04E56E-ADBC-B110-925D-C8530D3F3C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3956" y="1149410"/>
                <a:ext cx="677140" cy="654939"/>
              </a:xfrm>
              <a:prstGeom prst="rect">
                <a:avLst/>
              </a:prstGeom>
            </p:spPr>
          </p:pic>
          <p:pic>
            <p:nvPicPr>
              <p:cNvPr id="22" name="图形 21">
                <a:extLst>
                  <a:ext uri="{FF2B5EF4-FFF2-40B4-BE49-F238E27FC236}">
                    <a16:creationId xmlns:a16="http://schemas.microsoft.com/office/drawing/2014/main" id="{C2635760-9866-7539-E5D9-1521FE0C64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14026" y="1149410"/>
                <a:ext cx="443717" cy="582378"/>
              </a:xfrm>
              <a:prstGeom prst="rect">
                <a:avLst/>
              </a:prstGeom>
            </p:spPr>
          </p:pic>
        </p:grpSp>
      </p:grpSp>
      <p:grpSp>
        <p:nvGrpSpPr>
          <p:cNvPr id="25" name="组合 24">
            <a:extLst>
              <a:ext uri="{FF2B5EF4-FFF2-40B4-BE49-F238E27FC236}">
                <a16:creationId xmlns:a16="http://schemas.microsoft.com/office/drawing/2014/main" id="{7A133037-05FB-FD9C-EFF5-A190B55479BB}"/>
              </a:ext>
            </a:extLst>
          </p:cNvPr>
          <p:cNvGrpSpPr/>
          <p:nvPr/>
        </p:nvGrpSpPr>
        <p:grpSpPr>
          <a:xfrm>
            <a:off x="1840041" y="4094587"/>
            <a:ext cx="8511918" cy="654939"/>
            <a:chOff x="2012582" y="1316563"/>
            <a:chExt cx="8511918" cy="654939"/>
          </a:xfrm>
        </p:grpSpPr>
        <p:sp>
          <p:nvSpPr>
            <p:cNvPr id="26" name="文本框 25">
              <a:extLst>
                <a:ext uri="{FF2B5EF4-FFF2-40B4-BE49-F238E27FC236}">
                  <a16:creationId xmlns:a16="http://schemas.microsoft.com/office/drawing/2014/main" id="{8E49D004-26BF-E2EA-07C6-DAF48B24E0C3}"/>
                </a:ext>
              </a:extLst>
            </p:cNvPr>
            <p:cNvSpPr txBox="1"/>
            <p:nvPr/>
          </p:nvSpPr>
          <p:spPr>
            <a:xfrm>
              <a:off x="2012582" y="1364296"/>
              <a:ext cx="1203052" cy="369332"/>
            </a:xfrm>
            <a:prstGeom prst="rect">
              <a:avLst/>
            </a:prstGeom>
            <a:noFill/>
          </p:spPr>
          <p:txBody>
            <a:bodyPr wrap="square" rtlCol="0">
              <a:spAutoFit/>
            </a:bodyPr>
            <a:lstStyle/>
            <a:p>
              <a:pPr algn="ctr"/>
              <a:r>
                <a:rPr lang="en-US" altLang="zh-CN" b="1" dirty="0"/>
                <a:t>TCP</a:t>
              </a:r>
              <a:r>
                <a:rPr lang="zh-CN" altLang="en-US" b="1" dirty="0"/>
                <a:t>客户</a:t>
              </a:r>
              <a:r>
                <a:rPr lang="en-US" altLang="zh-CN" b="1" dirty="0"/>
                <a:t>n</a:t>
              </a:r>
              <a:endParaRPr lang="zh-CN" altLang="en-US" b="1" dirty="0"/>
            </a:p>
          </p:txBody>
        </p:sp>
        <p:sp>
          <p:nvSpPr>
            <p:cNvPr id="27" name="文本框 26">
              <a:extLst>
                <a:ext uri="{FF2B5EF4-FFF2-40B4-BE49-F238E27FC236}">
                  <a16:creationId xmlns:a16="http://schemas.microsoft.com/office/drawing/2014/main" id="{39BE0C1B-40A1-B892-C851-1423FFD7AE17}"/>
                </a:ext>
              </a:extLst>
            </p:cNvPr>
            <p:cNvSpPr txBox="1"/>
            <p:nvPr/>
          </p:nvSpPr>
          <p:spPr>
            <a:xfrm>
              <a:off x="9081840" y="1364296"/>
              <a:ext cx="1442660" cy="369332"/>
            </a:xfrm>
            <a:prstGeom prst="rect">
              <a:avLst/>
            </a:prstGeom>
            <a:noFill/>
          </p:spPr>
          <p:txBody>
            <a:bodyPr wrap="square" rtlCol="0">
              <a:spAutoFit/>
            </a:bodyPr>
            <a:lstStyle/>
            <a:p>
              <a:pPr algn="ctr"/>
              <a:r>
                <a:rPr lang="en-US" altLang="zh-CN" b="1" dirty="0"/>
                <a:t>TCP</a:t>
              </a:r>
              <a:r>
                <a:rPr lang="zh-CN" altLang="en-US" b="1" dirty="0"/>
                <a:t>服务器</a:t>
              </a:r>
              <a:r>
                <a:rPr lang="en-US" altLang="zh-CN" b="1" dirty="0"/>
                <a:t>n</a:t>
              </a:r>
              <a:endParaRPr lang="zh-CN" altLang="en-US" b="1" dirty="0"/>
            </a:p>
          </p:txBody>
        </p:sp>
        <p:grpSp>
          <p:nvGrpSpPr>
            <p:cNvPr id="28" name="组合 27">
              <a:extLst>
                <a:ext uri="{FF2B5EF4-FFF2-40B4-BE49-F238E27FC236}">
                  <a16:creationId xmlns:a16="http://schemas.microsoft.com/office/drawing/2014/main" id="{A451A509-5DA2-795B-BED2-E91A3025AA39}"/>
                </a:ext>
              </a:extLst>
            </p:cNvPr>
            <p:cNvGrpSpPr/>
            <p:nvPr/>
          </p:nvGrpSpPr>
          <p:grpSpPr>
            <a:xfrm>
              <a:off x="3118053" y="1316563"/>
              <a:ext cx="5963787" cy="654939"/>
              <a:chOff x="2993956" y="1149410"/>
              <a:chExt cx="5963787" cy="654939"/>
            </a:xfrm>
          </p:grpSpPr>
          <p:pic>
            <p:nvPicPr>
              <p:cNvPr id="29" name="图形 28">
                <a:extLst>
                  <a:ext uri="{FF2B5EF4-FFF2-40B4-BE49-F238E27FC236}">
                    <a16:creationId xmlns:a16="http://schemas.microsoft.com/office/drawing/2014/main" id="{0AC01A9D-4196-6363-05E4-F340912AD5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3956" y="1149410"/>
                <a:ext cx="677140" cy="654939"/>
              </a:xfrm>
              <a:prstGeom prst="rect">
                <a:avLst/>
              </a:prstGeom>
            </p:spPr>
          </p:pic>
          <p:pic>
            <p:nvPicPr>
              <p:cNvPr id="30" name="图形 29">
                <a:extLst>
                  <a:ext uri="{FF2B5EF4-FFF2-40B4-BE49-F238E27FC236}">
                    <a16:creationId xmlns:a16="http://schemas.microsoft.com/office/drawing/2014/main" id="{3A9616A4-6F6A-A733-9C85-FE54854F6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14026" y="1149410"/>
                <a:ext cx="443717" cy="582378"/>
              </a:xfrm>
              <a:prstGeom prst="rect">
                <a:avLst/>
              </a:prstGeom>
            </p:spPr>
          </p:pic>
        </p:grpSp>
      </p:grpSp>
      <p:grpSp>
        <p:nvGrpSpPr>
          <p:cNvPr id="33" name="组合 32">
            <a:extLst>
              <a:ext uri="{FF2B5EF4-FFF2-40B4-BE49-F238E27FC236}">
                <a16:creationId xmlns:a16="http://schemas.microsoft.com/office/drawing/2014/main" id="{1A3DB776-AD07-8C5B-6326-4C0B5695D1D6}"/>
              </a:ext>
            </a:extLst>
          </p:cNvPr>
          <p:cNvGrpSpPr/>
          <p:nvPr/>
        </p:nvGrpSpPr>
        <p:grpSpPr>
          <a:xfrm>
            <a:off x="3609590" y="2988673"/>
            <a:ext cx="4842932" cy="696804"/>
            <a:chOff x="3609590" y="3328309"/>
            <a:chExt cx="4842932" cy="696804"/>
          </a:xfrm>
        </p:grpSpPr>
        <p:sp>
          <p:nvSpPr>
            <p:cNvPr id="31" name="圆柱体 30">
              <a:extLst>
                <a:ext uri="{FF2B5EF4-FFF2-40B4-BE49-F238E27FC236}">
                  <a16:creationId xmlns:a16="http://schemas.microsoft.com/office/drawing/2014/main" id="{92673361-528E-FE68-EDBF-57F65FD1AF61}"/>
                </a:ext>
              </a:extLst>
            </p:cNvPr>
            <p:cNvSpPr/>
            <p:nvPr/>
          </p:nvSpPr>
          <p:spPr>
            <a:xfrm rot="16200000">
              <a:off x="5846389" y="1418980"/>
              <a:ext cx="369334" cy="484293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3A81A614-FB44-7876-8C1B-DA2A95F7617B}"/>
                </a:ext>
              </a:extLst>
            </p:cNvPr>
            <p:cNvSpPr txBox="1"/>
            <p:nvPr/>
          </p:nvSpPr>
          <p:spPr>
            <a:xfrm>
              <a:off x="5488576" y="3328309"/>
              <a:ext cx="1214845" cy="369332"/>
            </a:xfrm>
            <a:prstGeom prst="rect">
              <a:avLst/>
            </a:prstGeom>
            <a:noFill/>
          </p:spPr>
          <p:txBody>
            <a:bodyPr wrap="square" rtlCol="0">
              <a:spAutoFit/>
            </a:bodyPr>
            <a:lstStyle/>
            <a:p>
              <a:pPr algn="ctr"/>
              <a:r>
                <a:rPr lang="en-US" altLang="zh-CN" b="1" dirty="0"/>
                <a:t>TCP</a:t>
              </a:r>
              <a:r>
                <a:rPr lang="zh-CN" altLang="en-US" b="1" dirty="0"/>
                <a:t>连接</a:t>
              </a:r>
              <a:r>
                <a:rPr lang="en-US" altLang="zh-CN" b="1" dirty="0"/>
                <a:t>1</a:t>
              </a:r>
              <a:endParaRPr lang="zh-CN" altLang="en-US" b="1" dirty="0"/>
            </a:p>
          </p:txBody>
        </p:sp>
      </p:grpSp>
      <p:grpSp>
        <p:nvGrpSpPr>
          <p:cNvPr id="34" name="组合 33">
            <a:extLst>
              <a:ext uri="{FF2B5EF4-FFF2-40B4-BE49-F238E27FC236}">
                <a16:creationId xmlns:a16="http://schemas.microsoft.com/office/drawing/2014/main" id="{8CB46AF9-A710-0BFD-51E1-1E91D26D71B9}"/>
              </a:ext>
            </a:extLst>
          </p:cNvPr>
          <p:cNvGrpSpPr/>
          <p:nvPr/>
        </p:nvGrpSpPr>
        <p:grpSpPr>
          <a:xfrm>
            <a:off x="3609590" y="4132736"/>
            <a:ext cx="4842932" cy="689635"/>
            <a:chOff x="3609590" y="3655779"/>
            <a:chExt cx="4842932" cy="689635"/>
          </a:xfrm>
        </p:grpSpPr>
        <p:sp>
          <p:nvSpPr>
            <p:cNvPr id="35" name="圆柱体 34">
              <a:extLst>
                <a:ext uri="{FF2B5EF4-FFF2-40B4-BE49-F238E27FC236}">
                  <a16:creationId xmlns:a16="http://schemas.microsoft.com/office/drawing/2014/main" id="{95563F43-EABC-66BD-AFF2-C2E235EEC3E3}"/>
                </a:ext>
              </a:extLst>
            </p:cNvPr>
            <p:cNvSpPr/>
            <p:nvPr/>
          </p:nvSpPr>
          <p:spPr>
            <a:xfrm rot="16200000">
              <a:off x="5846389" y="1418980"/>
              <a:ext cx="369334" cy="484293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36" name="文本框 35">
              <a:extLst>
                <a:ext uri="{FF2B5EF4-FFF2-40B4-BE49-F238E27FC236}">
                  <a16:creationId xmlns:a16="http://schemas.microsoft.com/office/drawing/2014/main" id="{5612ABE9-4C33-4E32-BB4C-2F7345BA4310}"/>
                </a:ext>
              </a:extLst>
            </p:cNvPr>
            <p:cNvSpPr txBox="1"/>
            <p:nvPr/>
          </p:nvSpPr>
          <p:spPr>
            <a:xfrm>
              <a:off x="5469469" y="3976082"/>
              <a:ext cx="1214845" cy="369332"/>
            </a:xfrm>
            <a:prstGeom prst="rect">
              <a:avLst/>
            </a:prstGeom>
            <a:noFill/>
          </p:spPr>
          <p:txBody>
            <a:bodyPr wrap="square" rtlCol="0">
              <a:spAutoFit/>
            </a:bodyPr>
            <a:lstStyle/>
            <a:p>
              <a:pPr algn="ctr"/>
              <a:r>
                <a:rPr lang="en-US" altLang="zh-CN" b="1" dirty="0"/>
                <a:t>TCP</a:t>
              </a:r>
              <a:r>
                <a:rPr lang="zh-CN" altLang="en-US" b="1" dirty="0"/>
                <a:t>连接</a:t>
              </a:r>
              <a:r>
                <a:rPr lang="en-US" altLang="zh-CN" b="1" dirty="0"/>
                <a:t>n</a:t>
              </a:r>
              <a:endParaRPr lang="zh-CN" altLang="en-US" b="1" dirty="0"/>
            </a:p>
          </p:txBody>
        </p:sp>
      </p:grpSp>
      <p:sp>
        <p:nvSpPr>
          <p:cNvPr id="37" name="文本框 36">
            <a:extLst>
              <a:ext uri="{FF2B5EF4-FFF2-40B4-BE49-F238E27FC236}">
                <a16:creationId xmlns:a16="http://schemas.microsoft.com/office/drawing/2014/main" id="{4E1610EC-ACE1-0245-5DF2-BEC89C61DDCC}"/>
              </a:ext>
            </a:extLst>
          </p:cNvPr>
          <p:cNvSpPr txBox="1"/>
          <p:nvPr/>
        </p:nvSpPr>
        <p:spPr>
          <a:xfrm>
            <a:off x="2647485" y="3663459"/>
            <a:ext cx="553998" cy="529045"/>
          </a:xfrm>
          <a:prstGeom prst="rect">
            <a:avLst/>
          </a:prstGeom>
          <a:noFill/>
        </p:spPr>
        <p:txBody>
          <a:bodyPr vert="eaVert" wrap="square" rtlCol="0">
            <a:spAutoFit/>
          </a:bodyPr>
          <a:lstStyle/>
          <a:p>
            <a:r>
              <a:rPr lang="en-US" altLang="zh-CN" sz="2400" b="1" dirty="0"/>
              <a:t>…</a:t>
            </a:r>
            <a:endParaRPr lang="zh-CN" altLang="en-US" sz="2400" b="1" dirty="0"/>
          </a:p>
        </p:txBody>
      </p:sp>
      <p:sp>
        <p:nvSpPr>
          <p:cNvPr id="38" name="文本框 37">
            <a:extLst>
              <a:ext uri="{FF2B5EF4-FFF2-40B4-BE49-F238E27FC236}">
                <a16:creationId xmlns:a16="http://schemas.microsoft.com/office/drawing/2014/main" id="{3732B751-E450-80E4-6001-3C1E231698B0}"/>
              </a:ext>
            </a:extLst>
          </p:cNvPr>
          <p:cNvSpPr txBox="1"/>
          <p:nvPr/>
        </p:nvSpPr>
        <p:spPr>
          <a:xfrm>
            <a:off x="9399312" y="3663459"/>
            <a:ext cx="553998" cy="529045"/>
          </a:xfrm>
          <a:prstGeom prst="rect">
            <a:avLst/>
          </a:prstGeom>
          <a:noFill/>
        </p:spPr>
        <p:txBody>
          <a:bodyPr vert="eaVert" wrap="square" rtlCol="0">
            <a:spAutoFit/>
          </a:bodyPr>
          <a:lstStyle/>
          <a:p>
            <a:r>
              <a:rPr lang="en-US" altLang="zh-CN" sz="2400" b="1" dirty="0"/>
              <a:t>…</a:t>
            </a:r>
            <a:endParaRPr lang="zh-CN" altLang="en-US" sz="2400" b="1" dirty="0"/>
          </a:p>
        </p:txBody>
      </p:sp>
      <p:sp>
        <p:nvSpPr>
          <p:cNvPr id="41" name="message-envelope_74307">
            <a:extLst>
              <a:ext uri="{FF2B5EF4-FFF2-40B4-BE49-F238E27FC236}">
                <a16:creationId xmlns:a16="http://schemas.microsoft.com/office/drawing/2014/main" id="{FA2F11E7-2923-E247-70A8-2AD77A4414AE}"/>
              </a:ext>
            </a:extLst>
          </p:cNvPr>
          <p:cNvSpPr/>
          <p:nvPr/>
        </p:nvSpPr>
        <p:spPr>
          <a:xfrm>
            <a:off x="3877060" y="3410662"/>
            <a:ext cx="258196" cy="178762"/>
          </a:xfrm>
          <a:custGeom>
            <a:avLst/>
            <a:gdLst>
              <a:gd name="T0" fmla="*/ 0 w 4610"/>
              <a:gd name="T1" fmla="*/ 0 h 3197"/>
              <a:gd name="T2" fmla="*/ 0 w 4610"/>
              <a:gd name="T3" fmla="*/ 3197 h 3197"/>
              <a:gd name="T4" fmla="*/ 4610 w 4610"/>
              <a:gd name="T5" fmla="*/ 3197 h 3197"/>
              <a:gd name="T6" fmla="*/ 4610 w 4610"/>
              <a:gd name="T7" fmla="*/ 0 h 3197"/>
              <a:gd name="T8" fmla="*/ 0 w 4610"/>
              <a:gd name="T9" fmla="*/ 0 h 3197"/>
              <a:gd name="T10" fmla="*/ 4143 w 4610"/>
              <a:gd name="T11" fmla="*/ 801 h 3197"/>
              <a:gd name="T12" fmla="*/ 2305 w 4610"/>
              <a:gd name="T13" fmla="*/ 1858 h 3197"/>
              <a:gd name="T14" fmla="*/ 468 w 4610"/>
              <a:gd name="T15" fmla="*/ 801 h 3197"/>
              <a:gd name="T16" fmla="*/ 395 w 4610"/>
              <a:gd name="T17" fmla="*/ 533 h 3197"/>
              <a:gd name="T18" fmla="*/ 663 w 4610"/>
              <a:gd name="T19" fmla="*/ 461 h 3197"/>
              <a:gd name="T20" fmla="*/ 2305 w 4610"/>
              <a:gd name="T21" fmla="*/ 1406 h 3197"/>
              <a:gd name="T22" fmla="*/ 3947 w 4610"/>
              <a:gd name="T23" fmla="*/ 461 h 3197"/>
              <a:gd name="T24" fmla="*/ 4215 w 4610"/>
              <a:gd name="T25" fmla="*/ 533 h 3197"/>
              <a:gd name="T26" fmla="*/ 4143 w 4610"/>
              <a:gd name="T27" fmla="*/ 801 h 3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10" h="3197">
                <a:moveTo>
                  <a:pt x="0" y="0"/>
                </a:moveTo>
                <a:lnTo>
                  <a:pt x="0" y="3197"/>
                </a:lnTo>
                <a:lnTo>
                  <a:pt x="4610" y="3197"/>
                </a:lnTo>
                <a:lnTo>
                  <a:pt x="4610" y="0"/>
                </a:lnTo>
                <a:lnTo>
                  <a:pt x="0" y="0"/>
                </a:lnTo>
                <a:close/>
                <a:moveTo>
                  <a:pt x="4143" y="801"/>
                </a:moveTo>
                <a:lnTo>
                  <a:pt x="2305" y="1858"/>
                </a:lnTo>
                <a:lnTo>
                  <a:pt x="468" y="801"/>
                </a:lnTo>
                <a:cubicBezTo>
                  <a:pt x="374" y="747"/>
                  <a:pt x="341" y="627"/>
                  <a:pt x="395" y="533"/>
                </a:cubicBezTo>
                <a:cubicBezTo>
                  <a:pt x="449" y="439"/>
                  <a:pt x="569" y="407"/>
                  <a:pt x="663" y="461"/>
                </a:cubicBezTo>
                <a:lnTo>
                  <a:pt x="2305" y="1406"/>
                </a:lnTo>
                <a:lnTo>
                  <a:pt x="3947" y="461"/>
                </a:lnTo>
                <a:cubicBezTo>
                  <a:pt x="4041" y="407"/>
                  <a:pt x="4161" y="439"/>
                  <a:pt x="4215" y="533"/>
                </a:cubicBezTo>
                <a:cubicBezTo>
                  <a:pt x="4269" y="627"/>
                  <a:pt x="4237" y="747"/>
                  <a:pt x="4143" y="801"/>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message-envelope_74307">
            <a:extLst>
              <a:ext uri="{FF2B5EF4-FFF2-40B4-BE49-F238E27FC236}">
                <a16:creationId xmlns:a16="http://schemas.microsoft.com/office/drawing/2014/main" id="{87797AC0-3C70-EC15-FC39-4DADD8F14A48}"/>
              </a:ext>
            </a:extLst>
          </p:cNvPr>
          <p:cNvSpPr/>
          <p:nvPr/>
        </p:nvSpPr>
        <p:spPr>
          <a:xfrm>
            <a:off x="3877062" y="4227589"/>
            <a:ext cx="258196" cy="178762"/>
          </a:xfrm>
          <a:custGeom>
            <a:avLst/>
            <a:gdLst>
              <a:gd name="T0" fmla="*/ 0 w 4610"/>
              <a:gd name="T1" fmla="*/ 0 h 3197"/>
              <a:gd name="T2" fmla="*/ 0 w 4610"/>
              <a:gd name="T3" fmla="*/ 3197 h 3197"/>
              <a:gd name="T4" fmla="*/ 4610 w 4610"/>
              <a:gd name="T5" fmla="*/ 3197 h 3197"/>
              <a:gd name="T6" fmla="*/ 4610 w 4610"/>
              <a:gd name="T7" fmla="*/ 0 h 3197"/>
              <a:gd name="T8" fmla="*/ 0 w 4610"/>
              <a:gd name="T9" fmla="*/ 0 h 3197"/>
              <a:gd name="T10" fmla="*/ 4143 w 4610"/>
              <a:gd name="T11" fmla="*/ 801 h 3197"/>
              <a:gd name="T12" fmla="*/ 2305 w 4610"/>
              <a:gd name="T13" fmla="*/ 1858 h 3197"/>
              <a:gd name="T14" fmla="*/ 468 w 4610"/>
              <a:gd name="T15" fmla="*/ 801 h 3197"/>
              <a:gd name="T16" fmla="*/ 395 w 4610"/>
              <a:gd name="T17" fmla="*/ 533 h 3197"/>
              <a:gd name="T18" fmla="*/ 663 w 4610"/>
              <a:gd name="T19" fmla="*/ 461 h 3197"/>
              <a:gd name="T20" fmla="*/ 2305 w 4610"/>
              <a:gd name="T21" fmla="*/ 1406 h 3197"/>
              <a:gd name="T22" fmla="*/ 3947 w 4610"/>
              <a:gd name="T23" fmla="*/ 461 h 3197"/>
              <a:gd name="T24" fmla="*/ 4215 w 4610"/>
              <a:gd name="T25" fmla="*/ 533 h 3197"/>
              <a:gd name="T26" fmla="*/ 4143 w 4610"/>
              <a:gd name="T27" fmla="*/ 801 h 3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10" h="3197">
                <a:moveTo>
                  <a:pt x="0" y="0"/>
                </a:moveTo>
                <a:lnTo>
                  <a:pt x="0" y="3197"/>
                </a:lnTo>
                <a:lnTo>
                  <a:pt x="4610" y="3197"/>
                </a:lnTo>
                <a:lnTo>
                  <a:pt x="4610" y="0"/>
                </a:lnTo>
                <a:lnTo>
                  <a:pt x="0" y="0"/>
                </a:lnTo>
                <a:close/>
                <a:moveTo>
                  <a:pt x="4143" y="801"/>
                </a:moveTo>
                <a:lnTo>
                  <a:pt x="2305" y="1858"/>
                </a:lnTo>
                <a:lnTo>
                  <a:pt x="468" y="801"/>
                </a:lnTo>
                <a:cubicBezTo>
                  <a:pt x="374" y="747"/>
                  <a:pt x="341" y="627"/>
                  <a:pt x="395" y="533"/>
                </a:cubicBezTo>
                <a:cubicBezTo>
                  <a:pt x="449" y="439"/>
                  <a:pt x="569" y="407"/>
                  <a:pt x="663" y="461"/>
                </a:cubicBezTo>
                <a:lnTo>
                  <a:pt x="2305" y="1406"/>
                </a:lnTo>
                <a:lnTo>
                  <a:pt x="3947" y="461"/>
                </a:lnTo>
                <a:cubicBezTo>
                  <a:pt x="4041" y="407"/>
                  <a:pt x="4161" y="439"/>
                  <a:pt x="4215" y="533"/>
                </a:cubicBezTo>
                <a:cubicBezTo>
                  <a:pt x="4269" y="627"/>
                  <a:pt x="4237" y="747"/>
                  <a:pt x="4143" y="801"/>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对话气泡: 矩形 23">
            <a:extLst>
              <a:ext uri="{FF2B5EF4-FFF2-40B4-BE49-F238E27FC236}">
                <a16:creationId xmlns:a16="http://schemas.microsoft.com/office/drawing/2014/main" id="{06AC91DD-3422-948A-7D9E-933423CE842A}"/>
              </a:ext>
            </a:extLst>
          </p:cNvPr>
          <p:cNvSpPr/>
          <p:nvPr/>
        </p:nvSpPr>
        <p:spPr>
          <a:xfrm>
            <a:off x="1779816" y="2484082"/>
            <a:ext cx="7428973" cy="382172"/>
          </a:xfrm>
          <a:prstGeom prst="wedgeRectCallout">
            <a:avLst>
              <a:gd name="adj1" fmla="val -22100"/>
              <a:gd name="adj2" fmla="val 1726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❸ </a:t>
            </a:r>
            <a:r>
              <a:rPr lang="zh-CN" altLang="en-US" b="1" dirty="0">
                <a:solidFill>
                  <a:schemeClr val="tx1"/>
                </a:solidFill>
                <a:highlight>
                  <a:srgbClr val="FFFF00"/>
                </a:highlight>
              </a:rPr>
              <a:t>全网的通信量骤降</a:t>
            </a:r>
            <a:r>
              <a:rPr lang="zh-CN" altLang="en-US" b="1" dirty="0"/>
              <a:t>，而在网络恢复正常后，其通信量又突然增大很多。</a:t>
            </a:r>
          </a:p>
        </p:txBody>
      </p:sp>
      <p:sp>
        <p:nvSpPr>
          <p:cNvPr id="50" name="对话气泡: 矩形 49">
            <a:extLst>
              <a:ext uri="{FF2B5EF4-FFF2-40B4-BE49-F238E27FC236}">
                <a16:creationId xmlns:a16="http://schemas.microsoft.com/office/drawing/2014/main" id="{92D834CB-9330-1FE2-1FFC-5BFB9B2EA209}"/>
              </a:ext>
            </a:extLst>
          </p:cNvPr>
          <p:cNvSpPr/>
          <p:nvPr/>
        </p:nvSpPr>
        <p:spPr>
          <a:xfrm>
            <a:off x="304800" y="4758810"/>
            <a:ext cx="5791200" cy="1668113"/>
          </a:xfrm>
          <a:prstGeom prst="wedgeRectCallout">
            <a:avLst>
              <a:gd name="adj1" fmla="val -18841"/>
              <a:gd name="adj2" fmla="val -60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latin typeface="+mn-ea"/>
              </a:rPr>
              <a:t>         ❷ </a:t>
            </a:r>
            <a:r>
              <a:rPr lang="en-US" altLang="zh-CN" b="1" dirty="0">
                <a:latin typeface="+mn-ea"/>
              </a:rPr>
              <a:t>TCP</a:t>
            </a:r>
            <a:r>
              <a:rPr lang="zh-CN" altLang="en-US" b="1" dirty="0">
                <a:latin typeface="+mn-ea"/>
              </a:rPr>
              <a:t>报文段的这些发送方产生</a:t>
            </a:r>
            <a:r>
              <a:rPr lang="zh-CN" altLang="en-US" b="1" dirty="0">
                <a:solidFill>
                  <a:schemeClr val="tx1"/>
                </a:solidFill>
                <a:highlight>
                  <a:srgbClr val="FFFF00"/>
                </a:highlight>
                <a:latin typeface="+mn-ea"/>
              </a:rPr>
              <a:t>超时重传</a:t>
            </a:r>
            <a:r>
              <a:rPr lang="zh-CN" altLang="en-US" b="1" dirty="0">
                <a:latin typeface="+mn-ea"/>
              </a:rPr>
              <a:t>，这将导致它们将拥塞窗口</a:t>
            </a:r>
            <a:r>
              <a:rPr lang="en-US" altLang="zh-CN" b="1" dirty="0">
                <a:solidFill>
                  <a:schemeClr val="tx1"/>
                </a:solidFill>
                <a:highlight>
                  <a:srgbClr val="FFFF00"/>
                </a:highlight>
                <a:latin typeface="+mn-ea"/>
              </a:rPr>
              <a:t>cwnd</a:t>
            </a:r>
            <a:r>
              <a:rPr lang="zh-CN" altLang="en-US" b="1" dirty="0">
                <a:solidFill>
                  <a:schemeClr val="tx1"/>
                </a:solidFill>
                <a:highlight>
                  <a:srgbClr val="FFFF00"/>
                </a:highlight>
                <a:latin typeface="+mn-ea"/>
              </a:rPr>
              <a:t>的值陡降为</a:t>
            </a:r>
            <a:r>
              <a:rPr lang="en-US" altLang="zh-CN" b="1" dirty="0">
                <a:solidFill>
                  <a:schemeClr val="tx1"/>
                </a:solidFill>
                <a:highlight>
                  <a:srgbClr val="FFFF00"/>
                </a:highlight>
                <a:latin typeface="+mn-ea"/>
              </a:rPr>
              <a:t>1</a:t>
            </a:r>
            <a:r>
              <a:rPr lang="zh-CN" altLang="en-US" b="1" dirty="0">
                <a:latin typeface="+mn-ea"/>
              </a:rPr>
              <a:t>，因此</a:t>
            </a:r>
            <a:r>
              <a:rPr lang="zh-CN" altLang="en-US" b="1" dirty="0">
                <a:solidFill>
                  <a:schemeClr val="tx1"/>
                </a:solidFill>
                <a:highlight>
                  <a:srgbClr val="FFFF00"/>
                </a:highlight>
                <a:latin typeface="+mn-ea"/>
              </a:rPr>
              <a:t>发送窗口</a:t>
            </a:r>
            <a:r>
              <a:rPr lang="en-US" altLang="zh-CN" b="1" dirty="0">
                <a:solidFill>
                  <a:schemeClr val="tx1"/>
                </a:solidFill>
                <a:highlight>
                  <a:srgbClr val="FFFF00"/>
                </a:highlight>
                <a:latin typeface="+mn-ea"/>
              </a:rPr>
              <a:t>swnd</a:t>
            </a:r>
            <a:r>
              <a:rPr lang="zh-CN" altLang="en-US" b="1" dirty="0">
                <a:solidFill>
                  <a:schemeClr val="tx1"/>
                </a:solidFill>
                <a:highlight>
                  <a:srgbClr val="FFFF00"/>
                </a:highlight>
                <a:latin typeface="+mn-ea"/>
              </a:rPr>
              <a:t>的值也降低为</a:t>
            </a:r>
            <a:r>
              <a:rPr lang="en-US" altLang="zh-CN" b="1" dirty="0">
                <a:solidFill>
                  <a:schemeClr val="tx1"/>
                </a:solidFill>
                <a:highlight>
                  <a:srgbClr val="FFFF00"/>
                </a:highlight>
                <a:latin typeface="+mn-ea"/>
              </a:rPr>
              <a:t>1</a:t>
            </a:r>
            <a:r>
              <a:rPr lang="zh-CN" altLang="en-US" b="1" dirty="0">
                <a:latin typeface="+mn-ea"/>
              </a:rPr>
              <a:t>，并且进入</a:t>
            </a:r>
            <a:r>
              <a:rPr lang="en-US" altLang="zh-CN" b="1" dirty="0">
                <a:latin typeface="+mn-ea"/>
              </a:rPr>
              <a:t>TCP</a:t>
            </a:r>
            <a:r>
              <a:rPr lang="zh-CN" altLang="en-US" b="1" dirty="0">
                <a:latin typeface="+mn-ea"/>
              </a:rPr>
              <a:t>拥塞控制的慢开始阶段，称为</a:t>
            </a:r>
            <a:r>
              <a:rPr lang="zh-CN" altLang="en-US" b="1" dirty="0">
                <a:solidFill>
                  <a:schemeClr val="tx1"/>
                </a:solidFill>
                <a:highlight>
                  <a:srgbClr val="FFFF00"/>
                </a:highlight>
                <a:latin typeface="+mn-ea"/>
              </a:rPr>
              <a:t>全局同步</a:t>
            </a:r>
            <a:r>
              <a:rPr lang="zh-CN" altLang="en-US" b="1" dirty="0">
                <a:latin typeface="+mn-ea"/>
              </a:rPr>
              <a:t>。</a:t>
            </a:r>
          </a:p>
        </p:txBody>
      </p:sp>
      <p:sp>
        <p:nvSpPr>
          <p:cNvPr id="66" name="对话气泡: 矩形 65">
            <a:extLst>
              <a:ext uri="{FF2B5EF4-FFF2-40B4-BE49-F238E27FC236}">
                <a16:creationId xmlns:a16="http://schemas.microsoft.com/office/drawing/2014/main" id="{0A6EAD16-C606-C965-6BF5-1A177719190D}"/>
              </a:ext>
            </a:extLst>
          </p:cNvPr>
          <p:cNvSpPr/>
          <p:nvPr/>
        </p:nvSpPr>
        <p:spPr>
          <a:xfrm>
            <a:off x="6723127" y="5239100"/>
            <a:ext cx="3628832" cy="369332"/>
          </a:xfrm>
          <a:prstGeom prst="wedgeRectCallout">
            <a:avLst>
              <a:gd name="adj1" fmla="val -60927"/>
              <a:gd name="adj2" fmla="val -3836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❶ 接收缓存溢出而导致</a:t>
            </a:r>
            <a:r>
              <a:rPr lang="zh-CN" altLang="en-US" b="1" dirty="0">
                <a:solidFill>
                  <a:schemeClr val="tx1"/>
                </a:solidFill>
                <a:highlight>
                  <a:srgbClr val="FFFF00"/>
                </a:highlight>
              </a:rPr>
              <a:t>尾部丢弃</a:t>
            </a:r>
          </a:p>
        </p:txBody>
      </p:sp>
    </p:spTree>
    <p:custDataLst>
      <p:tags r:id="rId1"/>
    </p:custDataLst>
    <p:extLst>
      <p:ext uri="{BB962C8B-B14F-4D97-AF65-F5344CB8AC3E}">
        <p14:creationId xmlns:p14="http://schemas.microsoft.com/office/powerpoint/2010/main" val="178214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p:tgtEl>
                                          <p:spTgt spid="41"/>
                                        </p:tgtEl>
                                        <p:attrNameLst>
                                          <p:attrName>ppt_x</p:attrName>
                                        </p:attrNameLst>
                                      </p:cBhvr>
                                      <p:tavLst>
                                        <p:tav tm="0">
                                          <p:val>
                                            <p:strVal val="#ppt_x-#ppt_w*1.125000"/>
                                          </p:val>
                                        </p:tav>
                                        <p:tav tm="100000">
                                          <p:val>
                                            <p:strVal val="#ppt_x"/>
                                          </p:val>
                                        </p:tav>
                                      </p:tavLst>
                                    </p:anim>
                                    <p:animEffect transition="in" filter="wipe(right)">
                                      <p:cBhvr>
                                        <p:cTn id="8" dur="500"/>
                                        <p:tgtEl>
                                          <p:spTgt spid="41"/>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p:tgtEl>
                                          <p:spTgt spid="55"/>
                                        </p:tgtEl>
                                        <p:attrNameLst>
                                          <p:attrName>ppt_x</p:attrName>
                                        </p:attrNameLst>
                                      </p:cBhvr>
                                      <p:tavLst>
                                        <p:tav tm="0">
                                          <p:val>
                                            <p:strVal val="#ppt_x-#ppt_w*1.125000"/>
                                          </p:val>
                                        </p:tav>
                                        <p:tav tm="100000">
                                          <p:val>
                                            <p:strVal val="#ppt_x"/>
                                          </p:val>
                                        </p:tav>
                                      </p:tavLst>
                                    </p:anim>
                                    <p:animEffect transition="in" filter="wipe(right)">
                                      <p:cBhvr>
                                        <p:cTn id="12" dur="500"/>
                                        <p:tgtEl>
                                          <p:spTgt spid="55"/>
                                        </p:tgtEl>
                                      </p:cBhvr>
                                    </p:animEffect>
                                  </p:childTnLst>
                                </p:cTn>
                              </p:par>
                            </p:childTnLst>
                          </p:cTn>
                        </p:par>
                        <p:par>
                          <p:cTn id="13" fill="hold">
                            <p:stCondLst>
                              <p:cond delay="500"/>
                            </p:stCondLst>
                            <p:childTnLst>
                              <p:par>
                                <p:cTn id="14" presetID="12" presetClass="entr" presetSubtype="4"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p:tgtEl>
                                          <p:spTgt spid="24"/>
                                        </p:tgtEl>
                                        <p:attrNameLst>
                                          <p:attrName>ppt_y</p:attrName>
                                        </p:attrNameLst>
                                      </p:cBhvr>
                                      <p:tavLst>
                                        <p:tav tm="0">
                                          <p:val>
                                            <p:strVal val="#ppt_y+#ppt_h*1.125000"/>
                                          </p:val>
                                        </p:tav>
                                        <p:tav tm="100000">
                                          <p:val>
                                            <p:strVal val="#ppt_y"/>
                                          </p:val>
                                        </p:tav>
                                      </p:tavLst>
                                    </p:anim>
                                    <p:animEffect transition="in" filter="wipe(up)">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5" grpId="0" animBg="1"/>
      <p:bldP spid="24"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021D1D3C-B64B-FE1B-D662-20A729B0E50E}"/>
              </a:ext>
            </a:extLst>
          </p:cNvPr>
          <p:cNvSpPr/>
          <p:nvPr/>
        </p:nvSpPr>
        <p:spPr>
          <a:xfrm>
            <a:off x="6905531" y="1807514"/>
            <a:ext cx="4601391" cy="400110"/>
          </a:xfrm>
          <a:prstGeom prst="rect">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b="1" dirty="0">
                <a:solidFill>
                  <a:schemeClr val="tx1"/>
                </a:solidFill>
              </a:rPr>
              <a:t>路由器对</a:t>
            </a:r>
            <a:r>
              <a:rPr lang="en-US" altLang="zh-CN" sz="2000" b="1" dirty="0">
                <a:solidFill>
                  <a:schemeClr val="tx1"/>
                </a:solidFill>
              </a:rPr>
              <a:t>IP</a:t>
            </a:r>
            <a:r>
              <a:rPr lang="zh-CN" altLang="en-US" sz="2000" b="1" dirty="0">
                <a:solidFill>
                  <a:schemeClr val="tx1"/>
                </a:solidFill>
              </a:rPr>
              <a:t>数据报的丢弃策略</a:t>
            </a:r>
            <a:endParaRPr lang="en-US" altLang="zh-CN" sz="2000" b="1" dirty="0">
              <a:solidFill>
                <a:schemeClr val="tx1"/>
              </a:solidFill>
            </a:endParaRPr>
          </a:p>
        </p:txBody>
      </p:sp>
      <p:grpSp>
        <p:nvGrpSpPr>
          <p:cNvPr id="18" name="组合 17">
            <a:extLst>
              <a:ext uri="{FF2B5EF4-FFF2-40B4-BE49-F238E27FC236}">
                <a16:creationId xmlns:a16="http://schemas.microsoft.com/office/drawing/2014/main" id="{800C4617-EB0E-5D4C-3265-C40ECC40A469}"/>
              </a:ext>
            </a:extLst>
          </p:cNvPr>
          <p:cNvGrpSpPr/>
          <p:nvPr/>
        </p:nvGrpSpPr>
        <p:grpSpPr>
          <a:xfrm>
            <a:off x="576764" y="1807514"/>
            <a:ext cx="4812208" cy="400110"/>
            <a:chOff x="576764" y="2147147"/>
            <a:chExt cx="4812208" cy="400110"/>
          </a:xfrm>
        </p:grpSpPr>
        <p:sp>
          <p:nvSpPr>
            <p:cNvPr id="9" name="矩形 8">
              <a:extLst>
                <a:ext uri="{FF2B5EF4-FFF2-40B4-BE49-F238E27FC236}">
                  <a16:creationId xmlns:a16="http://schemas.microsoft.com/office/drawing/2014/main" id="{197BB2F8-4125-EE10-B5C8-72FC2DE6F545}"/>
                </a:ext>
              </a:extLst>
            </p:cNvPr>
            <p:cNvSpPr/>
            <p:nvPr/>
          </p:nvSpPr>
          <p:spPr>
            <a:xfrm>
              <a:off x="576764" y="2147147"/>
              <a:ext cx="1203052" cy="400110"/>
            </a:xfrm>
            <a:prstGeom prst="rect">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b="1" dirty="0">
                  <a:solidFill>
                    <a:schemeClr val="tx1"/>
                  </a:solidFill>
                </a:rPr>
                <a:t>慢开始</a:t>
              </a:r>
              <a:endParaRPr lang="en-US" altLang="zh-CN" sz="2000" b="1" dirty="0">
                <a:solidFill>
                  <a:schemeClr val="tx1"/>
                </a:solidFill>
              </a:endParaRPr>
            </a:p>
          </p:txBody>
        </p:sp>
        <p:sp>
          <p:nvSpPr>
            <p:cNvPr id="10" name="矩形 9">
              <a:extLst>
                <a:ext uri="{FF2B5EF4-FFF2-40B4-BE49-F238E27FC236}">
                  <a16:creationId xmlns:a16="http://schemas.microsoft.com/office/drawing/2014/main" id="{A8D4139A-CB65-76BF-A94B-D6615E960E46}"/>
                </a:ext>
              </a:extLst>
            </p:cNvPr>
            <p:cNvSpPr/>
            <p:nvPr/>
          </p:nvSpPr>
          <p:spPr>
            <a:xfrm>
              <a:off x="1779816" y="2147147"/>
              <a:ext cx="1203052" cy="40011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000" b="1" dirty="0">
                  <a:solidFill>
                    <a:schemeClr val="tx1"/>
                  </a:solidFill>
                </a:rPr>
                <a:t>拥塞避免</a:t>
              </a:r>
              <a:endParaRPr lang="en-US" altLang="zh-CN" sz="2000" b="1" dirty="0">
                <a:solidFill>
                  <a:schemeClr val="tx1"/>
                </a:solidFill>
              </a:endParaRPr>
            </a:p>
          </p:txBody>
        </p:sp>
        <p:sp>
          <p:nvSpPr>
            <p:cNvPr id="11" name="矩形 10">
              <a:extLst>
                <a:ext uri="{FF2B5EF4-FFF2-40B4-BE49-F238E27FC236}">
                  <a16:creationId xmlns:a16="http://schemas.microsoft.com/office/drawing/2014/main" id="{AFD8843E-CA9C-7448-626D-83955F8BC9EA}"/>
                </a:ext>
              </a:extLst>
            </p:cNvPr>
            <p:cNvSpPr/>
            <p:nvPr/>
          </p:nvSpPr>
          <p:spPr>
            <a:xfrm>
              <a:off x="2982868" y="2147147"/>
              <a:ext cx="1203052" cy="400110"/>
            </a:xfrm>
            <a:prstGeom prst="rect">
              <a:avLst/>
            </a:prstGeom>
            <a:solidFill>
              <a:schemeClr val="bg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b="1" dirty="0">
                  <a:solidFill>
                    <a:schemeClr val="tx1"/>
                  </a:solidFill>
                </a:rPr>
                <a:t>快重传</a:t>
              </a:r>
              <a:endParaRPr lang="en-US" altLang="zh-CN" sz="2000" b="1" dirty="0">
                <a:solidFill>
                  <a:schemeClr val="tx1"/>
                </a:solidFill>
              </a:endParaRPr>
            </a:p>
          </p:txBody>
        </p:sp>
        <p:sp>
          <p:nvSpPr>
            <p:cNvPr id="12" name="矩形 11">
              <a:extLst>
                <a:ext uri="{FF2B5EF4-FFF2-40B4-BE49-F238E27FC236}">
                  <a16:creationId xmlns:a16="http://schemas.microsoft.com/office/drawing/2014/main" id="{65F5855F-85A1-D975-3079-0BAD3F94C6A1}"/>
                </a:ext>
              </a:extLst>
            </p:cNvPr>
            <p:cNvSpPr/>
            <p:nvPr/>
          </p:nvSpPr>
          <p:spPr>
            <a:xfrm>
              <a:off x="4185920" y="2147147"/>
              <a:ext cx="1203052" cy="400110"/>
            </a:xfrm>
            <a:prstGeom prst="rect">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b="1" dirty="0">
                  <a:solidFill>
                    <a:schemeClr val="tx1"/>
                  </a:solidFill>
                </a:rPr>
                <a:t>快恢复</a:t>
              </a:r>
              <a:endParaRPr lang="en-US" altLang="zh-CN" sz="2000" b="1" dirty="0">
                <a:solidFill>
                  <a:schemeClr val="tx1"/>
                </a:solidFill>
              </a:endParaRP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拥塞控制与网际层拥塞控制的关系</a:t>
              </a:r>
            </a:p>
          </p:txBody>
        </p:sp>
      </p:grpSp>
      <p:sp>
        <p:nvSpPr>
          <p:cNvPr id="7" name="矩形 6">
            <a:extLst>
              <a:ext uri="{FF2B5EF4-FFF2-40B4-BE49-F238E27FC236}">
                <a16:creationId xmlns:a16="http://schemas.microsoft.com/office/drawing/2014/main" id="{18F8FA0A-C1D9-27DC-FBBD-B0357D79344D}"/>
              </a:ext>
            </a:extLst>
          </p:cNvPr>
          <p:cNvSpPr/>
          <p:nvPr/>
        </p:nvSpPr>
        <p:spPr>
          <a:xfrm>
            <a:off x="6905532" y="1239280"/>
            <a:ext cx="4601392" cy="56823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000" b="1" dirty="0">
                <a:solidFill>
                  <a:schemeClr val="tx1"/>
                </a:solidFill>
                <a:latin typeface="+mn-ea"/>
              </a:rPr>
              <a:t>网际层拥塞控制策略</a:t>
            </a:r>
          </a:p>
        </p:txBody>
      </p:sp>
      <p:sp>
        <p:nvSpPr>
          <p:cNvPr id="5" name="矩形 4">
            <a:extLst>
              <a:ext uri="{FF2B5EF4-FFF2-40B4-BE49-F238E27FC236}">
                <a16:creationId xmlns:a16="http://schemas.microsoft.com/office/drawing/2014/main" id="{853239D8-D1F5-5FB0-B917-7B301AC7DF06}"/>
              </a:ext>
            </a:extLst>
          </p:cNvPr>
          <p:cNvSpPr/>
          <p:nvPr/>
        </p:nvSpPr>
        <p:spPr>
          <a:xfrm>
            <a:off x="576764" y="1239280"/>
            <a:ext cx="4812208" cy="568234"/>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b="1" dirty="0">
                <a:solidFill>
                  <a:schemeClr val="bg1"/>
                </a:solidFill>
                <a:latin typeface="+mn-ea"/>
              </a:rPr>
              <a:t>TCP</a:t>
            </a:r>
            <a:r>
              <a:rPr lang="zh-CN" altLang="en-US" sz="2000" b="1" dirty="0">
                <a:solidFill>
                  <a:schemeClr val="bg1"/>
                </a:solidFill>
                <a:latin typeface="+mn-ea"/>
              </a:rPr>
              <a:t>拥塞控制</a:t>
            </a:r>
          </a:p>
        </p:txBody>
      </p:sp>
      <p:sp>
        <p:nvSpPr>
          <p:cNvPr id="15" name="箭头: 左右 14">
            <a:extLst>
              <a:ext uri="{FF2B5EF4-FFF2-40B4-BE49-F238E27FC236}">
                <a16:creationId xmlns:a16="http://schemas.microsoft.com/office/drawing/2014/main" id="{8215E97C-A589-3315-97A7-9E1E75F9FB9C}"/>
              </a:ext>
            </a:extLst>
          </p:cNvPr>
          <p:cNvSpPr/>
          <p:nvPr/>
        </p:nvSpPr>
        <p:spPr>
          <a:xfrm>
            <a:off x="5388972" y="1239279"/>
            <a:ext cx="1516560" cy="5682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密切关系</a:t>
            </a:r>
          </a:p>
        </p:txBody>
      </p:sp>
      <p:sp>
        <p:nvSpPr>
          <p:cNvPr id="42" name="矩形 41">
            <a:extLst>
              <a:ext uri="{FF2B5EF4-FFF2-40B4-BE49-F238E27FC236}">
                <a16:creationId xmlns:a16="http://schemas.microsoft.com/office/drawing/2014/main" id="{D5ED6430-8F6D-2C5C-B4F5-14470E72A202}"/>
              </a:ext>
            </a:extLst>
          </p:cNvPr>
          <p:cNvSpPr/>
          <p:nvPr/>
        </p:nvSpPr>
        <p:spPr>
          <a:xfrm>
            <a:off x="576764" y="2508469"/>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íşlïḍè">
            <a:extLst>
              <a:ext uri="{FF2B5EF4-FFF2-40B4-BE49-F238E27FC236}">
                <a16:creationId xmlns:a16="http://schemas.microsoft.com/office/drawing/2014/main" id="{6624F188-942C-3DFC-E212-1072617949F0}"/>
              </a:ext>
            </a:extLst>
          </p:cNvPr>
          <p:cNvSpPr txBox="1"/>
          <p:nvPr/>
        </p:nvSpPr>
        <p:spPr>
          <a:xfrm>
            <a:off x="854521" y="2427406"/>
            <a:ext cx="11084930" cy="400111"/>
          </a:xfrm>
          <a:prstGeom prst="rect">
            <a:avLst/>
          </a:prstGeom>
          <a:solidFill>
            <a:schemeClr val="bg1"/>
          </a:solidFill>
        </p:spPr>
        <p:txBody>
          <a:bodyPr wrap="square" lIns="91440" tIns="45720" rIns="91440" bIns="45720" anchor="ctr">
            <a:noAutofit/>
          </a:bodyPr>
          <a:lstStyle/>
          <a:p>
            <a:r>
              <a:rPr lang="zh-CN" altLang="en-US" b="1" dirty="0"/>
              <a:t>为了避免网络中出现全局同步问题，在</a:t>
            </a:r>
            <a:r>
              <a:rPr lang="en-US" altLang="zh-CN" b="1" dirty="0"/>
              <a:t>1998</a:t>
            </a:r>
            <a:r>
              <a:rPr lang="zh-CN" altLang="en-US" b="1" dirty="0"/>
              <a:t>年提出了</a:t>
            </a:r>
            <a:r>
              <a:rPr lang="zh-CN" altLang="en-US" b="1" dirty="0">
                <a:solidFill>
                  <a:schemeClr val="accent1">
                    <a:lumMod val="75000"/>
                  </a:schemeClr>
                </a:solidFill>
              </a:rPr>
              <a:t>主动队列管理</a:t>
            </a:r>
            <a:r>
              <a:rPr lang="zh-CN" altLang="en-US" b="1" dirty="0"/>
              <a:t>（</a:t>
            </a:r>
            <a:r>
              <a:rPr lang="en-US" altLang="zh-CN" b="1" dirty="0">
                <a:solidFill>
                  <a:schemeClr val="accent1">
                    <a:lumMod val="75000"/>
                  </a:schemeClr>
                </a:solidFill>
              </a:rPr>
              <a:t>A</a:t>
            </a:r>
            <a:r>
              <a:rPr lang="en-US" altLang="zh-CN" b="1" dirty="0"/>
              <a:t>ctive </a:t>
            </a:r>
            <a:r>
              <a:rPr lang="en-US" altLang="zh-CN" b="1" dirty="0">
                <a:solidFill>
                  <a:schemeClr val="accent1">
                    <a:lumMod val="75000"/>
                  </a:schemeClr>
                </a:solidFill>
              </a:rPr>
              <a:t>Q</a:t>
            </a:r>
            <a:r>
              <a:rPr lang="en-US" altLang="zh-CN" b="1" dirty="0"/>
              <a:t>ueue </a:t>
            </a:r>
            <a:r>
              <a:rPr lang="en-US" altLang="zh-CN" b="1" dirty="0">
                <a:solidFill>
                  <a:schemeClr val="accent1">
                    <a:lumMod val="75000"/>
                  </a:schemeClr>
                </a:solidFill>
              </a:rPr>
              <a:t>M</a:t>
            </a:r>
            <a:r>
              <a:rPr lang="en-US" altLang="zh-CN" b="1" dirty="0"/>
              <a:t>anagement</a:t>
            </a:r>
            <a:r>
              <a:rPr lang="zh-CN" altLang="en-US" b="1" dirty="0"/>
              <a:t>，</a:t>
            </a:r>
            <a:r>
              <a:rPr lang="en-US" altLang="zh-CN" b="1" dirty="0">
                <a:solidFill>
                  <a:schemeClr val="accent1">
                    <a:lumMod val="75000"/>
                  </a:schemeClr>
                </a:solidFill>
              </a:rPr>
              <a:t>AQM</a:t>
            </a:r>
            <a:r>
              <a:rPr lang="zh-CN" altLang="en-US" b="1" dirty="0"/>
              <a:t>）。</a:t>
            </a:r>
            <a:endParaRPr lang="en-US" altLang="zh-CN" b="1" dirty="0"/>
          </a:p>
        </p:txBody>
      </p:sp>
      <p:sp>
        <p:nvSpPr>
          <p:cNvPr id="46" name="矩形 45">
            <a:extLst>
              <a:ext uri="{FF2B5EF4-FFF2-40B4-BE49-F238E27FC236}">
                <a16:creationId xmlns:a16="http://schemas.microsoft.com/office/drawing/2014/main" id="{32F33F26-7DDA-CF38-763A-11D7B23BE83D}"/>
              </a:ext>
            </a:extLst>
          </p:cNvPr>
          <p:cNvSpPr/>
          <p:nvPr/>
        </p:nvSpPr>
        <p:spPr>
          <a:xfrm>
            <a:off x="999308" y="2928306"/>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íşlïḍè">
            <a:extLst>
              <a:ext uri="{FF2B5EF4-FFF2-40B4-BE49-F238E27FC236}">
                <a16:creationId xmlns:a16="http://schemas.microsoft.com/office/drawing/2014/main" id="{E40D47D8-FA43-6BC4-7FE2-B9111BF78017}"/>
              </a:ext>
            </a:extLst>
          </p:cNvPr>
          <p:cNvSpPr txBox="1"/>
          <p:nvPr/>
        </p:nvSpPr>
        <p:spPr>
          <a:xfrm>
            <a:off x="1277065" y="2847243"/>
            <a:ext cx="10610135" cy="683331"/>
          </a:xfrm>
          <a:prstGeom prst="rect">
            <a:avLst/>
          </a:prstGeom>
          <a:noFill/>
        </p:spPr>
        <p:txBody>
          <a:bodyPr wrap="square" lIns="91440" tIns="45720" rIns="91440" bIns="45720" anchor="ctr">
            <a:noAutofit/>
          </a:bodyPr>
          <a:lstStyle/>
          <a:p>
            <a:r>
              <a:rPr lang="zh-CN" altLang="en-US" b="1" dirty="0"/>
              <a:t>所谓“主动”，就是</a:t>
            </a:r>
            <a:r>
              <a:rPr lang="zh-CN" altLang="en-US" b="1" dirty="0">
                <a:solidFill>
                  <a:schemeClr val="accent1">
                    <a:lumMod val="75000"/>
                  </a:schemeClr>
                </a:solidFill>
              </a:rPr>
              <a:t>在路由器的队列长度达到某个阈值但还未满时就主动丢弃</a:t>
            </a:r>
            <a:r>
              <a:rPr lang="en-US" altLang="zh-CN" b="1" dirty="0">
                <a:solidFill>
                  <a:schemeClr val="accent1">
                    <a:lumMod val="75000"/>
                  </a:schemeClr>
                </a:solidFill>
              </a:rPr>
              <a:t>IP</a:t>
            </a:r>
            <a:r>
              <a:rPr lang="zh-CN" altLang="en-US" b="1" dirty="0">
                <a:solidFill>
                  <a:schemeClr val="accent1">
                    <a:lumMod val="75000"/>
                  </a:schemeClr>
                </a:solidFill>
              </a:rPr>
              <a:t>数据报</a:t>
            </a:r>
            <a:r>
              <a:rPr lang="zh-CN" altLang="en-US" b="1" dirty="0"/>
              <a:t>，而不是要等到路由器的队列已满时才不得不丢弃后面到达的</a:t>
            </a:r>
            <a:r>
              <a:rPr lang="en-US" altLang="zh-CN" b="1" dirty="0"/>
              <a:t>IP</a:t>
            </a:r>
            <a:r>
              <a:rPr lang="zh-CN" altLang="en-US" b="1" dirty="0"/>
              <a:t>数据报，这样就太被动了。</a:t>
            </a:r>
            <a:endParaRPr lang="en-US" altLang="zh-CN" b="1" dirty="0"/>
          </a:p>
        </p:txBody>
      </p:sp>
      <p:sp>
        <p:nvSpPr>
          <p:cNvPr id="48" name="矩形 47">
            <a:extLst>
              <a:ext uri="{FF2B5EF4-FFF2-40B4-BE49-F238E27FC236}">
                <a16:creationId xmlns:a16="http://schemas.microsoft.com/office/drawing/2014/main" id="{E1B98926-CC69-EC14-CFD8-D8C8FC30E529}"/>
              </a:ext>
            </a:extLst>
          </p:cNvPr>
          <p:cNvSpPr/>
          <p:nvPr/>
        </p:nvSpPr>
        <p:spPr>
          <a:xfrm>
            <a:off x="999308" y="3690282"/>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íşlïḍè">
            <a:extLst>
              <a:ext uri="{FF2B5EF4-FFF2-40B4-BE49-F238E27FC236}">
                <a16:creationId xmlns:a16="http://schemas.microsoft.com/office/drawing/2014/main" id="{B5872C7C-CAC8-34EA-5222-8F15812355BE}"/>
              </a:ext>
            </a:extLst>
          </p:cNvPr>
          <p:cNvSpPr txBox="1"/>
          <p:nvPr/>
        </p:nvSpPr>
        <p:spPr>
          <a:xfrm>
            <a:off x="1277065" y="3609219"/>
            <a:ext cx="10610135" cy="956155"/>
          </a:xfrm>
          <a:prstGeom prst="rect">
            <a:avLst/>
          </a:prstGeom>
          <a:noFill/>
        </p:spPr>
        <p:txBody>
          <a:bodyPr wrap="square" lIns="91440" tIns="45720" rIns="91440" bIns="45720" anchor="ctr">
            <a:noAutofit/>
          </a:bodyPr>
          <a:lstStyle/>
          <a:p>
            <a:r>
              <a:rPr lang="zh-CN" altLang="en-US" b="1" dirty="0"/>
              <a:t>应当在</a:t>
            </a:r>
            <a:r>
              <a:rPr lang="zh-CN" altLang="en-US" b="1" dirty="0">
                <a:solidFill>
                  <a:schemeClr val="accent1">
                    <a:lumMod val="75000"/>
                  </a:schemeClr>
                </a:solidFill>
              </a:rPr>
              <a:t>路由器队列长度达到某个值得警惕的数值</a:t>
            </a:r>
            <a:r>
              <a:rPr lang="zh-CN" altLang="en-US" b="1" dirty="0"/>
              <a:t>时，也就是</a:t>
            </a:r>
            <a:r>
              <a:rPr lang="zh-CN" altLang="en-US" b="1" dirty="0">
                <a:solidFill>
                  <a:schemeClr val="accent1">
                    <a:lumMod val="75000"/>
                  </a:schemeClr>
                </a:solidFill>
              </a:rPr>
              <a:t>网络出现了某些拥塞征兆</a:t>
            </a:r>
            <a:r>
              <a:rPr lang="zh-CN" altLang="en-US" b="1" dirty="0"/>
              <a:t>时，就</a:t>
            </a:r>
            <a:r>
              <a:rPr lang="zh-CN" altLang="en-US" b="1" dirty="0">
                <a:solidFill>
                  <a:schemeClr val="accent1">
                    <a:lumMod val="75000"/>
                  </a:schemeClr>
                </a:solidFill>
              </a:rPr>
              <a:t>主动丢弃到达的</a:t>
            </a:r>
            <a:r>
              <a:rPr lang="en-US" altLang="zh-CN" b="1" dirty="0">
                <a:solidFill>
                  <a:schemeClr val="accent1">
                    <a:lumMod val="75000"/>
                  </a:schemeClr>
                </a:solidFill>
              </a:rPr>
              <a:t>IP</a:t>
            </a:r>
            <a:r>
              <a:rPr lang="zh-CN" altLang="en-US" b="1" dirty="0">
                <a:solidFill>
                  <a:schemeClr val="accent1">
                    <a:lumMod val="75000"/>
                  </a:schemeClr>
                </a:solidFill>
              </a:rPr>
              <a:t>数据报来造成发送方的超时重传</a:t>
            </a:r>
            <a:r>
              <a:rPr lang="zh-CN" altLang="en-US" b="1" dirty="0"/>
              <a:t>，进而</a:t>
            </a:r>
            <a:r>
              <a:rPr lang="zh-CN" altLang="en-US" b="1" dirty="0">
                <a:solidFill>
                  <a:schemeClr val="accent1">
                    <a:lumMod val="75000"/>
                  </a:schemeClr>
                </a:solidFill>
              </a:rPr>
              <a:t>降低发送方的发送速率</a:t>
            </a:r>
            <a:r>
              <a:rPr lang="zh-CN" altLang="en-US" b="1" dirty="0"/>
              <a:t>，因而有可能</a:t>
            </a:r>
            <a:r>
              <a:rPr lang="zh-CN" altLang="en-US" b="1" dirty="0">
                <a:solidFill>
                  <a:schemeClr val="accent1">
                    <a:lumMod val="75000"/>
                  </a:schemeClr>
                </a:solidFill>
              </a:rPr>
              <a:t>减轻网络的拥塞程度</a:t>
            </a:r>
            <a:r>
              <a:rPr lang="zh-CN" altLang="en-US" b="1" dirty="0"/>
              <a:t>，甚至不出现网络拥塞。 </a:t>
            </a:r>
            <a:endParaRPr lang="en-US" altLang="zh-CN" b="1" dirty="0"/>
          </a:p>
        </p:txBody>
      </p:sp>
      <p:sp>
        <p:nvSpPr>
          <p:cNvPr id="51" name="矩形 50">
            <a:extLst>
              <a:ext uri="{FF2B5EF4-FFF2-40B4-BE49-F238E27FC236}">
                <a16:creationId xmlns:a16="http://schemas.microsoft.com/office/drawing/2014/main" id="{B76DD98B-B3C4-1B04-D11D-EAF06A05DBB3}"/>
              </a:ext>
            </a:extLst>
          </p:cNvPr>
          <p:cNvSpPr/>
          <p:nvPr/>
        </p:nvSpPr>
        <p:spPr>
          <a:xfrm>
            <a:off x="576764" y="465037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íşlïḍè">
            <a:extLst>
              <a:ext uri="{FF2B5EF4-FFF2-40B4-BE49-F238E27FC236}">
                <a16:creationId xmlns:a16="http://schemas.microsoft.com/office/drawing/2014/main" id="{B8F542E4-215F-191B-CFF3-4A7B57A84DA9}"/>
              </a:ext>
            </a:extLst>
          </p:cNvPr>
          <p:cNvSpPr txBox="1"/>
          <p:nvPr/>
        </p:nvSpPr>
        <p:spPr>
          <a:xfrm>
            <a:off x="854521" y="4569314"/>
            <a:ext cx="11084930" cy="683331"/>
          </a:xfrm>
          <a:prstGeom prst="rect">
            <a:avLst/>
          </a:prstGeom>
          <a:solidFill>
            <a:schemeClr val="bg1"/>
          </a:solidFill>
        </p:spPr>
        <p:txBody>
          <a:bodyPr wrap="square" lIns="91440" tIns="45720" rIns="91440" bIns="45720" anchor="ctr">
            <a:noAutofit/>
          </a:bodyPr>
          <a:lstStyle/>
          <a:p>
            <a:r>
              <a:rPr lang="zh-CN" altLang="en-US" b="1" dirty="0"/>
              <a:t>主动队列管理</a:t>
            </a:r>
            <a:r>
              <a:rPr lang="en-US" altLang="zh-CN" b="1" dirty="0"/>
              <a:t>AQM</a:t>
            </a:r>
            <a:r>
              <a:rPr lang="zh-CN" altLang="en-US" b="1" dirty="0"/>
              <a:t>可以有不同的实现方法，其中曾流行多年的就是随机早期检测（</a:t>
            </a:r>
            <a:r>
              <a:rPr lang="en-US" altLang="zh-CN" b="1" dirty="0"/>
              <a:t>Random Early Detection</a:t>
            </a:r>
            <a:r>
              <a:rPr lang="zh-CN" altLang="en-US" b="1" dirty="0"/>
              <a:t>，</a:t>
            </a:r>
            <a:r>
              <a:rPr lang="en-US" altLang="zh-CN" b="1" dirty="0"/>
              <a:t>RED</a:t>
            </a:r>
            <a:r>
              <a:rPr lang="zh-CN" altLang="en-US" b="1" dirty="0"/>
              <a:t>），也称为</a:t>
            </a:r>
            <a:r>
              <a:rPr lang="zh-CN" altLang="en-US" b="1" dirty="0">
                <a:solidFill>
                  <a:schemeClr val="accent1">
                    <a:lumMod val="75000"/>
                  </a:schemeClr>
                </a:solidFill>
              </a:rPr>
              <a:t>随机早期丢弃</a:t>
            </a:r>
            <a:r>
              <a:rPr lang="zh-CN" altLang="en-US" b="1" dirty="0"/>
              <a:t>（</a:t>
            </a:r>
            <a:r>
              <a:rPr lang="en-US" altLang="zh-CN" b="1" dirty="0">
                <a:solidFill>
                  <a:schemeClr val="accent1">
                    <a:lumMod val="75000"/>
                  </a:schemeClr>
                </a:solidFill>
              </a:rPr>
              <a:t>R</a:t>
            </a:r>
            <a:r>
              <a:rPr lang="en-US" altLang="zh-CN" b="1" dirty="0"/>
              <a:t>andom </a:t>
            </a:r>
            <a:r>
              <a:rPr lang="en-US" altLang="zh-CN" b="1" dirty="0">
                <a:solidFill>
                  <a:schemeClr val="accent1">
                    <a:lumMod val="75000"/>
                  </a:schemeClr>
                </a:solidFill>
              </a:rPr>
              <a:t>E</a:t>
            </a:r>
            <a:r>
              <a:rPr lang="en-US" altLang="zh-CN" b="1" dirty="0"/>
              <a:t>arly </a:t>
            </a:r>
            <a:r>
              <a:rPr lang="en-US" altLang="zh-CN" b="1" dirty="0">
                <a:solidFill>
                  <a:schemeClr val="accent1">
                    <a:lumMod val="75000"/>
                  </a:schemeClr>
                </a:solidFill>
              </a:rPr>
              <a:t>D</a:t>
            </a:r>
            <a:r>
              <a:rPr lang="en-US" altLang="zh-CN" b="1" dirty="0"/>
              <a:t>rop</a:t>
            </a:r>
            <a:r>
              <a:rPr lang="zh-CN" altLang="en-US" b="1" dirty="0"/>
              <a:t>，</a:t>
            </a:r>
            <a:r>
              <a:rPr lang="en-US" altLang="zh-CN" b="1" dirty="0">
                <a:solidFill>
                  <a:schemeClr val="accent1">
                    <a:lumMod val="75000"/>
                  </a:schemeClr>
                </a:solidFill>
              </a:rPr>
              <a:t>RED</a:t>
            </a:r>
            <a:r>
              <a:rPr lang="en-US" altLang="zh-CN" b="1" dirty="0"/>
              <a:t> </a:t>
            </a:r>
            <a:r>
              <a:rPr lang="zh-CN" altLang="en-US" b="1" dirty="0"/>
              <a:t>或 </a:t>
            </a:r>
            <a:r>
              <a:rPr lang="en-US" altLang="zh-CN" b="1" dirty="0"/>
              <a:t>Random Early Discard</a:t>
            </a:r>
            <a:r>
              <a:rPr lang="zh-CN" altLang="en-US" b="1" dirty="0"/>
              <a:t>，</a:t>
            </a:r>
            <a:r>
              <a:rPr lang="en-US" altLang="zh-CN" b="1" dirty="0"/>
              <a:t>RED</a:t>
            </a:r>
            <a:r>
              <a:rPr lang="zh-CN" altLang="en-US" b="1" dirty="0"/>
              <a:t>）。</a:t>
            </a:r>
            <a:endParaRPr lang="en-US" altLang="zh-CN" b="1" dirty="0"/>
          </a:p>
        </p:txBody>
      </p:sp>
      <p:sp>
        <p:nvSpPr>
          <p:cNvPr id="53" name="矩形 52">
            <a:extLst>
              <a:ext uri="{FF2B5EF4-FFF2-40B4-BE49-F238E27FC236}">
                <a16:creationId xmlns:a16="http://schemas.microsoft.com/office/drawing/2014/main" id="{4DC7E0DB-CBE4-F032-EFC2-EC591048669C}"/>
              </a:ext>
            </a:extLst>
          </p:cNvPr>
          <p:cNvSpPr/>
          <p:nvPr/>
        </p:nvSpPr>
        <p:spPr>
          <a:xfrm>
            <a:off x="999308" y="5432079"/>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íşlïḍè">
            <a:extLst>
              <a:ext uri="{FF2B5EF4-FFF2-40B4-BE49-F238E27FC236}">
                <a16:creationId xmlns:a16="http://schemas.microsoft.com/office/drawing/2014/main" id="{61FE49E7-B5A0-42AF-F242-A8E7EE961073}"/>
              </a:ext>
            </a:extLst>
          </p:cNvPr>
          <p:cNvSpPr txBox="1"/>
          <p:nvPr/>
        </p:nvSpPr>
        <p:spPr>
          <a:xfrm>
            <a:off x="1277065" y="5351016"/>
            <a:ext cx="10610135" cy="683331"/>
          </a:xfrm>
          <a:prstGeom prst="rect">
            <a:avLst/>
          </a:prstGeom>
          <a:noFill/>
        </p:spPr>
        <p:txBody>
          <a:bodyPr wrap="square" lIns="91440" tIns="45720" rIns="91440" bIns="45720" anchor="ctr">
            <a:noAutofit/>
          </a:bodyPr>
          <a:lstStyle/>
          <a:p>
            <a:r>
              <a:rPr lang="zh-CN" altLang="en-US" b="1" dirty="0"/>
              <a:t>路由器需要维护两个参数来实现</a:t>
            </a:r>
            <a:r>
              <a:rPr lang="en-US" altLang="zh-CN" b="1" dirty="0"/>
              <a:t>RED</a:t>
            </a:r>
            <a:r>
              <a:rPr lang="zh-CN" altLang="en-US" b="1" dirty="0"/>
              <a:t>：</a:t>
            </a:r>
            <a:r>
              <a:rPr lang="zh-CN" altLang="en-US" b="1" dirty="0">
                <a:solidFill>
                  <a:schemeClr val="accent1">
                    <a:lumMod val="75000"/>
                  </a:schemeClr>
                </a:solidFill>
              </a:rPr>
              <a:t>队列长度最小门限</a:t>
            </a:r>
            <a:r>
              <a:rPr lang="zh-CN" altLang="en-US" b="1" dirty="0"/>
              <a:t>和</a:t>
            </a:r>
            <a:r>
              <a:rPr lang="zh-CN" altLang="en-US" b="1" dirty="0">
                <a:solidFill>
                  <a:schemeClr val="accent1">
                    <a:lumMod val="75000"/>
                  </a:schemeClr>
                </a:solidFill>
              </a:rPr>
              <a:t>最大门限</a:t>
            </a:r>
            <a:r>
              <a:rPr lang="zh-CN" altLang="en-US" b="1" dirty="0"/>
              <a:t>。当每一个</a:t>
            </a:r>
            <a:r>
              <a:rPr lang="en-US" altLang="zh-CN" b="1" dirty="0"/>
              <a:t>IP</a:t>
            </a:r>
            <a:r>
              <a:rPr lang="zh-CN" altLang="en-US" b="1" dirty="0"/>
              <a:t>数据报到达路由器时，</a:t>
            </a:r>
            <a:r>
              <a:rPr lang="en-US" altLang="zh-CN" b="1" dirty="0"/>
              <a:t>RED</a:t>
            </a:r>
            <a:r>
              <a:rPr lang="zh-CN" altLang="en-US" b="1" dirty="0"/>
              <a:t>就按照规定的算法计算出当前的平均队列长度。</a:t>
            </a:r>
            <a:endParaRPr lang="en-US" altLang="zh-CN" b="1" dirty="0"/>
          </a:p>
        </p:txBody>
      </p:sp>
    </p:spTree>
    <p:custDataLst>
      <p:tags r:id="rId1"/>
    </p:custDataLst>
    <p:extLst>
      <p:ext uri="{BB962C8B-B14F-4D97-AF65-F5344CB8AC3E}">
        <p14:creationId xmlns:p14="http://schemas.microsoft.com/office/powerpoint/2010/main" val="3742162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 calcmode="lin" valueType="num">
                                      <p:cBhvr>
                                        <p:cTn id="9" dur="500" fill="hold"/>
                                        <p:tgtEl>
                                          <p:spTgt spid="42"/>
                                        </p:tgtEl>
                                        <p:attrNameLst>
                                          <p:attrName>style.rotation</p:attrName>
                                        </p:attrNameLst>
                                      </p:cBhvr>
                                      <p:tavLst>
                                        <p:tav tm="0">
                                          <p:val>
                                            <p:fltVal val="360"/>
                                          </p:val>
                                        </p:tav>
                                        <p:tav tm="100000">
                                          <p:val>
                                            <p:fltVal val="0"/>
                                          </p:val>
                                        </p:tav>
                                      </p:tavLst>
                                    </p:anim>
                                    <p:animEffect transition="in" filter="fade">
                                      <p:cBhvr>
                                        <p:cTn id="10" dur="500"/>
                                        <p:tgtEl>
                                          <p:spTgt spid="42"/>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4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46"/>
                                        </p:tgtEl>
                                        <p:attrNameLst>
                                          <p:attrName>style.visibility</p:attrName>
                                        </p:attrNameLst>
                                      </p:cBhvr>
                                      <p:to>
                                        <p:strVal val="visible"/>
                                      </p:to>
                                    </p:set>
                                    <p:anim calcmode="lin" valueType="num">
                                      <p:cBhvr>
                                        <p:cTn id="18" dur="500" fill="hold"/>
                                        <p:tgtEl>
                                          <p:spTgt spid="46"/>
                                        </p:tgtEl>
                                        <p:attrNameLst>
                                          <p:attrName>ppt_w</p:attrName>
                                        </p:attrNameLst>
                                      </p:cBhvr>
                                      <p:tavLst>
                                        <p:tav tm="0">
                                          <p:val>
                                            <p:fltVal val="0"/>
                                          </p:val>
                                        </p:tav>
                                        <p:tav tm="100000">
                                          <p:val>
                                            <p:strVal val="#ppt_w"/>
                                          </p:val>
                                        </p:tav>
                                      </p:tavLst>
                                    </p:anim>
                                    <p:anim calcmode="lin" valueType="num">
                                      <p:cBhvr>
                                        <p:cTn id="19" dur="500" fill="hold"/>
                                        <p:tgtEl>
                                          <p:spTgt spid="46"/>
                                        </p:tgtEl>
                                        <p:attrNameLst>
                                          <p:attrName>ppt_h</p:attrName>
                                        </p:attrNameLst>
                                      </p:cBhvr>
                                      <p:tavLst>
                                        <p:tav tm="0">
                                          <p:val>
                                            <p:fltVal val="0"/>
                                          </p:val>
                                        </p:tav>
                                        <p:tav tm="100000">
                                          <p:val>
                                            <p:strVal val="#ppt_h"/>
                                          </p:val>
                                        </p:tav>
                                      </p:tavLst>
                                    </p:anim>
                                    <p:anim calcmode="lin" valueType="num">
                                      <p:cBhvr>
                                        <p:cTn id="20" dur="500" fill="hold"/>
                                        <p:tgtEl>
                                          <p:spTgt spid="46"/>
                                        </p:tgtEl>
                                        <p:attrNameLst>
                                          <p:attrName>style.rotation</p:attrName>
                                        </p:attrNameLst>
                                      </p:cBhvr>
                                      <p:tavLst>
                                        <p:tav tm="0">
                                          <p:val>
                                            <p:fltVal val="360"/>
                                          </p:val>
                                        </p:tav>
                                        <p:tav tm="100000">
                                          <p:val>
                                            <p:fltVal val="0"/>
                                          </p:val>
                                        </p:tav>
                                      </p:tavLst>
                                    </p:anim>
                                    <p:animEffect transition="in" filter="fade">
                                      <p:cBhvr>
                                        <p:cTn id="21" dur="500"/>
                                        <p:tgtEl>
                                          <p:spTgt spid="46"/>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p:cTn id="29" dur="500" fill="hold"/>
                                        <p:tgtEl>
                                          <p:spTgt spid="48"/>
                                        </p:tgtEl>
                                        <p:attrNameLst>
                                          <p:attrName>ppt_w</p:attrName>
                                        </p:attrNameLst>
                                      </p:cBhvr>
                                      <p:tavLst>
                                        <p:tav tm="0">
                                          <p:val>
                                            <p:fltVal val="0"/>
                                          </p:val>
                                        </p:tav>
                                        <p:tav tm="100000">
                                          <p:val>
                                            <p:strVal val="#ppt_w"/>
                                          </p:val>
                                        </p:tav>
                                      </p:tavLst>
                                    </p:anim>
                                    <p:anim calcmode="lin" valueType="num">
                                      <p:cBhvr>
                                        <p:cTn id="30" dur="500" fill="hold"/>
                                        <p:tgtEl>
                                          <p:spTgt spid="48"/>
                                        </p:tgtEl>
                                        <p:attrNameLst>
                                          <p:attrName>ppt_h</p:attrName>
                                        </p:attrNameLst>
                                      </p:cBhvr>
                                      <p:tavLst>
                                        <p:tav tm="0">
                                          <p:val>
                                            <p:fltVal val="0"/>
                                          </p:val>
                                        </p:tav>
                                        <p:tav tm="100000">
                                          <p:val>
                                            <p:strVal val="#ppt_h"/>
                                          </p:val>
                                        </p:tav>
                                      </p:tavLst>
                                    </p:anim>
                                    <p:anim calcmode="lin" valueType="num">
                                      <p:cBhvr>
                                        <p:cTn id="31" dur="500" fill="hold"/>
                                        <p:tgtEl>
                                          <p:spTgt spid="48"/>
                                        </p:tgtEl>
                                        <p:attrNameLst>
                                          <p:attrName>style.rotation</p:attrName>
                                        </p:attrNameLst>
                                      </p:cBhvr>
                                      <p:tavLst>
                                        <p:tav tm="0">
                                          <p:val>
                                            <p:fltVal val="360"/>
                                          </p:val>
                                        </p:tav>
                                        <p:tav tm="100000">
                                          <p:val>
                                            <p:fltVal val="0"/>
                                          </p:val>
                                        </p:tav>
                                      </p:tavLst>
                                    </p:anim>
                                    <p:animEffect transition="in" filter="fade">
                                      <p:cBhvr>
                                        <p:cTn id="32" dur="500"/>
                                        <p:tgtEl>
                                          <p:spTgt spid="48"/>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4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51"/>
                                        </p:tgtEl>
                                        <p:attrNameLst>
                                          <p:attrName>style.visibility</p:attrName>
                                        </p:attrNameLst>
                                      </p:cBhvr>
                                      <p:to>
                                        <p:strVal val="visible"/>
                                      </p:to>
                                    </p:set>
                                    <p:anim calcmode="lin" valueType="num">
                                      <p:cBhvr>
                                        <p:cTn id="40" dur="500" fill="hold"/>
                                        <p:tgtEl>
                                          <p:spTgt spid="51"/>
                                        </p:tgtEl>
                                        <p:attrNameLst>
                                          <p:attrName>ppt_w</p:attrName>
                                        </p:attrNameLst>
                                      </p:cBhvr>
                                      <p:tavLst>
                                        <p:tav tm="0">
                                          <p:val>
                                            <p:fltVal val="0"/>
                                          </p:val>
                                        </p:tav>
                                        <p:tav tm="100000">
                                          <p:val>
                                            <p:strVal val="#ppt_w"/>
                                          </p:val>
                                        </p:tav>
                                      </p:tavLst>
                                    </p:anim>
                                    <p:anim calcmode="lin" valueType="num">
                                      <p:cBhvr>
                                        <p:cTn id="41" dur="500" fill="hold"/>
                                        <p:tgtEl>
                                          <p:spTgt spid="51"/>
                                        </p:tgtEl>
                                        <p:attrNameLst>
                                          <p:attrName>ppt_h</p:attrName>
                                        </p:attrNameLst>
                                      </p:cBhvr>
                                      <p:tavLst>
                                        <p:tav tm="0">
                                          <p:val>
                                            <p:fltVal val="0"/>
                                          </p:val>
                                        </p:tav>
                                        <p:tav tm="100000">
                                          <p:val>
                                            <p:strVal val="#ppt_h"/>
                                          </p:val>
                                        </p:tav>
                                      </p:tavLst>
                                    </p:anim>
                                    <p:anim calcmode="lin" valueType="num">
                                      <p:cBhvr>
                                        <p:cTn id="42" dur="500" fill="hold"/>
                                        <p:tgtEl>
                                          <p:spTgt spid="51"/>
                                        </p:tgtEl>
                                        <p:attrNameLst>
                                          <p:attrName>style.rotation</p:attrName>
                                        </p:attrNameLst>
                                      </p:cBhvr>
                                      <p:tavLst>
                                        <p:tav tm="0">
                                          <p:val>
                                            <p:fltVal val="360"/>
                                          </p:val>
                                        </p:tav>
                                        <p:tav tm="100000">
                                          <p:val>
                                            <p:fltVal val="0"/>
                                          </p:val>
                                        </p:tav>
                                      </p:tavLst>
                                    </p:anim>
                                    <p:animEffect transition="in" filter="fade">
                                      <p:cBhvr>
                                        <p:cTn id="43" dur="500"/>
                                        <p:tgtEl>
                                          <p:spTgt spid="51"/>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49" presetClass="entr" presetSubtype="0" decel="100000"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anim calcmode="lin" valueType="num">
                                      <p:cBhvr>
                                        <p:cTn id="51" dur="500" fill="hold"/>
                                        <p:tgtEl>
                                          <p:spTgt spid="53"/>
                                        </p:tgtEl>
                                        <p:attrNameLst>
                                          <p:attrName>ppt_w</p:attrName>
                                        </p:attrNameLst>
                                      </p:cBhvr>
                                      <p:tavLst>
                                        <p:tav tm="0">
                                          <p:val>
                                            <p:fltVal val="0"/>
                                          </p:val>
                                        </p:tav>
                                        <p:tav tm="100000">
                                          <p:val>
                                            <p:strVal val="#ppt_w"/>
                                          </p:val>
                                        </p:tav>
                                      </p:tavLst>
                                    </p:anim>
                                    <p:anim calcmode="lin" valueType="num">
                                      <p:cBhvr>
                                        <p:cTn id="52" dur="500" fill="hold"/>
                                        <p:tgtEl>
                                          <p:spTgt spid="53"/>
                                        </p:tgtEl>
                                        <p:attrNameLst>
                                          <p:attrName>ppt_h</p:attrName>
                                        </p:attrNameLst>
                                      </p:cBhvr>
                                      <p:tavLst>
                                        <p:tav tm="0">
                                          <p:val>
                                            <p:fltVal val="0"/>
                                          </p:val>
                                        </p:tav>
                                        <p:tav tm="100000">
                                          <p:val>
                                            <p:strVal val="#ppt_h"/>
                                          </p:val>
                                        </p:tav>
                                      </p:tavLst>
                                    </p:anim>
                                    <p:anim calcmode="lin" valueType="num">
                                      <p:cBhvr>
                                        <p:cTn id="53" dur="500" fill="hold"/>
                                        <p:tgtEl>
                                          <p:spTgt spid="53"/>
                                        </p:tgtEl>
                                        <p:attrNameLst>
                                          <p:attrName>style.rotation</p:attrName>
                                        </p:attrNameLst>
                                      </p:cBhvr>
                                      <p:tavLst>
                                        <p:tav tm="0">
                                          <p:val>
                                            <p:fltVal val="360"/>
                                          </p:val>
                                        </p:tav>
                                        <p:tav tm="100000">
                                          <p:val>
                                            <p:fltVal val="0"/>
                                          </p:val>
                                        </p:tav>
                                      </p:tavLst>
                                    </p:anim>
                                    <p:animEffect transition="in" filter="fade">
                                      <p:cBhvr>
                                        <p:cTn id="54" dur="500"/>
                                        <p:tgtEl>
                                          <p:spTgt spid="53"/>
                                        </p:tgtEl>
                                      </p:cBhvr>
                                    </p:animEffect>
                                  </p:childTnLst>
                                </p:cTn>
                              </p:par>
                            </p:childTnLst>
                          </p:cTn>
                        </p:par>
                        <p:par>
                          <p:cTn id="55" fill="hold">
                            <p:stCondLst>
                              <p:cond delay="500"/>
                            </p:stCondLst>
                            <p:childTnLst>
                              <p:par>
                                <p:cTn id="56" presetID="1" presetClass="entr" presetSubtype="0" fill="hold" grpId="0" nodeType="afterEffect">
                                  <p:stCondLst>
                                    <p:cond delay="0"/>
                                  </p:stCondLst>
                                  <p:iterate type="lt">
                                    <p:tmAbs val="100"/>
                                  </p:iterate>
                                  <p:childTnLst>
                                    <p:set>
                                      <p:cBhvr>
                                        <p:cTn id="57"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6" grpId="0" animBg="1"/>
      <p:bldP spid="47" grpId="0"/>
      <p:bldP spid="48" grpId="0" animBg="1"/>
      <p:bldP spid="49" grpId="0"/>
      <p:bldP spid="51" grpId="0" animBg="1"/>
      <p:bldP spid="52" grpId="0" animBg="1"/>
      <p:bldP spid="53" grpId="0" animBg="1"/>
      <p:bldP spid="54"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021D1D3C-B64B-FE1B-D662-20A729B0E50E}"/>
              </a:ext>
            </a:extLst>
          </p:cNvPr>
          <p:cNvSpPr/>
          <p:nvPr/>
        </p:nvSpPr>
        <p:spPr>
          <a:xfrm>
            <a:off x="6905531" y="1807514"/>
            <a:ext cx="4601391" cy="400110"/>
          </a:xfrm>
          <a:prstGeom prst="rect">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b="1" dirty="0">
                <a:solidFill>
                  <a:schemeClr val="tx1"/>
                </a:solidFill>
              </a:rPr>
              <a:t>路由器对</a:t>
            </a:r>
            <a:r>
              <a:rPr lang="en-US" altLang="zh-CN" sz="2000" b="1" dirty="0">
                <a:solidFill>
                  <a:schemeClr val="tx1"/>
                </a:solidFill>
              </a:rPr>
              <a:t>IP</a:t>
            </a:r>
            <a:r>
              <a:rPr lang="zh-CN" altLang="en-US" sz="2000" b="1" dirty="0">
                <a:solidFill>
                  <a:schemeClr val="tx1"/>
                </a:solidFill>
              </a:rPr>
              <a:t>数据报的丢弃策略</a:t>
            </a:r>
            <a:endParaRPr lang="en-US" altLang="zh-CN" sz="2000" b="1" dirty="0">
              <a:solidFill>
                <a:schemeClr val="tx1"/>
              </a:solidFill>
            </a:endParaRPr>
          </a:p>
        </p:txBody>
      </p:sp>
      <p:grpSp>
        <p:nvGrpSpPr>
          <p:cNvPr id="18" name="组合 17">
            <a:extLst>
              <a:ext uri="{FF2B5EF4-FFF2-40B4-BE49-F238E27FC236}">
                <a16:creationId xmlns:a16="http://schemas.microsoft.com/office/drawing/2014/main" id="{800C4617-EB0E-5D4C-3265-C40ECC40A469}"/>
              </a:ext>
            </a:extLst>
          </p:cNvPr>
          <p:cNvGrpSpPr/>
          <p:nvPr/>
        </p:nvGrpSpPr>
        <p:grpSpPr>
          <a:xfrm>
            <a:off x="576764" y="1807514"/>
            <a:ext cx="4812208" cy="400110"/>
            <a:chOff x="576764" y="2147147"/>
            <a:chExt cx="4812208" cy="400110"/>
          </a:xfrm>
        </p:grpSpPr>
        <p:sp>
          <p:nvSpPr>
            <p:cNvPr id="9" name="矩形 8">
              <a:extLst>
                <a:ext uri="{FF2B5EF4-FFF2-40B4-BE49-F238E27FC236}">
                  <a16:creationId xmlns:a16="http://schemas.microsoft.com/office/drawing/2014/main" id="{197BB2F8-4125-EE10-B5C8-72FC2DE6F545}"/>
                </a:ext>
              </a:extLst>
            </p:cNvPr>
            <p:cNvSpPr/>
            <p:nvPr/>
          </p:nvSpPr>
          <p:spPr>
            <a:xfrm>
              <a:off x="576764" y="2147147"/>
              <a:ext cx="1203052" cy="400110"/>
            </a:xfrm>
            <a:prstGeom prst="rect">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b="1" dirty="0">
                  <a:solidFill>
                    <a:schemeClr val="tx1"/>
                  </a:solidFill>
                </a:rPr>
                <a:t>慢开始</a:t>
              </a:r>
              <a:endParaRPr lang="en-US" altLang="zh-CN" sz="2000" b="1" dirty="0">
                <a:solidFill>
                  <a:schemeClr val="tx1"/>
                </a:solidFill>
              </a:endParaRPr>
            </a:p>
          </p:txBody>
        </p:sp>
        <p:sp>
          <p:nvSpPr>
            <p:cNvPr id="10" name="矩形 9">
              <a:extLst>
                <a:ext uri="{FF2B5EF4-FFF2-40B4-BE49-F238E27FC236}">
                  <a16:creationId xmlns:a16="http://schemas.microsoft.com/office/drawing/2014/main" id="{A8D4139A-CB65-76BF-A94B-D6615E960E46}"/>
                </a:ext>
              </a:extLst>
            </p:cNvPr>
            <p:cNvSpPr/>
            <p:nvPr/>
          </p:nvSpPr>
          <p:spPr>
            <a:xfrm>
              <a:off x="1779816" y="2147147"/>
              <a:ext cx="1203052" cy="40011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000" b="1" dirty="0">
                  <a:solidFill>
                    <a:schemeClr val="tx1"/>
                  </a:solidFill>
                </a:rPr>
                <a:t>拥塞避免</a:t>
              </a:r>
              <a:endParaRPr lang="en-US" altLang="zh-CN" sz="2000" b="1" dirty="0">
                <a:solidFill>
                  <a:schemeClr val="tx1"/>
                </a:solidFill>
              </a:endParaRPr>
            </a:p>
          </p:txBody>
        </p:sp>
        <p:sp>
          <p:nvSpPr>
            <p:cNvPr id="11" name="矩形 10">
              <a:extLst>
                <a:ext uri="{FF2B5EF4-FFF2-40B4-BE49-F238E27FC236}">
                  <a16:creationId xmlns:a16="http://schemas.microsoft.com/office/drawing/2014/main" id="{AFD8843E-CA9C-7448-626D-83955F8BC9EA}"/>
                </a:ext>
              </a:extLst>
            </p:cNvPr>
            <p:cNvSpPr/>
            <p:nvPr/>
          </p:nvSpPr>
          <p:spPr>
            <a:xfrm>
              <a:off x="2982868" y="2147147"/>
              <a:ext cx="1203052" cy="400110"/>
            </a:xfrm>
            <a:prstGeom prst="rect">
              <a:avLst/>
            </a:prstGeom>
            <a:solidFill>
              <a:schemeClr val="bg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b="1" dirty="0">
                  <a:solidFill>
                    <a:schemeClr val="tx1"/>
                  </a:solidFill>
                </a:rPr>
                <a:t>快重传</a:t>
              </a:r>
              <a:endParaRPr lang="en-US" altLang="zh-CN" sz="2000" b="1" dirty="0">
                <a:solidFill>
                  <a:schemeClr val="tx1"/>
                </a:solidFill>
              </a:endParaRPr>
            </a:p>
          </p:txBody>
        </p:sp>
        <p:sp>
          <p:nvSpPr>
            <p:cNvPr id="12" name="矩形 11">
              <a:extLst>
                <a:ext uri="{FF2B5EF4-FFF2-40B4-BE49-F238E27FC236}">
                  <a16:creationId xmlns:a16="http://schemas.microsoft.com/office/drawing/2014/main" id="{65F5855F-85A1-D975-3079-0BAD3F94C6A1}"/>
                </a:ext>
              </a:extLst>
            </p:cNvPr>
            <p:cNvSpPr/>
            <p:nvPr/>
          </p:nvSpPr>
          <p:spPr>
            <a:xfrm>
              <a:off x="4185920" y="2147147"/>
              <a:ext cx="1203052" cy="400110"/>
            </a:xfrm>
            <a:prstGeom prst="rect">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b="1" dirty="0">
                  <a:solidFill>
                    <a:schemeClr val="tx1"/>
                  </a:solidFill>
                </a:rPr>
                <a:t>快恢复</a:t>
              </a:r>
              <a:endParaRPr lang="en-US" altLang="zh-CN" sz="2000" b="1" dirty="0">
                <a:solidFill>
                  <a:schemeClr val="tx1"/>
                </a:solidFill>
              </a:endParaRP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799" y="749300"/>
            <a:ext cx="6192345" cy="400110"/>
            <a:chOff x="424116" y="898245"/>
            <a:chExt cx="6192345"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拥塞控制与网际层拥塞控制的关系</a:t>
              </a:r>
            </a:p>
          </p:txBody>
        </p:sp>
      </p:grpSp>
      <p:sp>
        <p:nvSpPr>
          <p:cNvPr id="7" name="矩形 6">
            <a:extLst>
              <a:ext uri="{FF2B5EF4-FFF2-40B4-BE49-F238E27FC236}">
                <a16:creationId xmlns:a16="http://schemas.microsoft.com/office/drawing/2014/main" id="{18F8FA0A-C1D9-27DC-FBBD-B0357D79344D}"/>
              </a:ext>
            </a:extLst>
          </p:cNvPr>
          <p:cNvSpPr/>
          <p:nvPr/>
        </p:nvSpPr>
        <p:spPr>
          <a:xfrm>
            <a:off x="6905532" y="1239280"/>
            <a:ext cx="4601392" cy="56823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000" b="1" dirty="0">
                <a:solidFill>
                  <a:schemeClr val="tx1"/>
                </a:solidFill>
                <a:latin typeface="+mn-ea"/>
              </a:rPr>
              <a:t>网际层拥塞控制策略</a:t>
            </a:r>
          </a:p>
        </p:txBody>
      </p:sp>
      <p:sp>
        <p:nvSpPr>
          <p:cNvPr id="5" name="矩形 4">
            <a:extLst>
              <a:ext uri="{FF2B5EF4-FFF2-40B4-BE49-F238E27FC236}">
                <a16:creationId xmlns:a16="http://schemas.microsoft.com/office/drawing/2014/main" id="{853239D8-D1F5-5FB0-B917-7B301AC7DF06}"/>
              </a:ext>
            </a:extLst>
          </p:cNvPr>
          <p:cNvSpPr/>
          <p:nvPr/>
        </p:nvSpPr>
        <p:spPr>
          <a:xfrm>
            <a:off x="576764" y="1239280"/>
            <a:ext cx="4812208" cy="568234"/>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b="1" dirty="0">
                <a:solidFill>
                  <a:schemeClr val="bg1"/>
                </a:solidFill>
                <a:latin typeface="+mn-ea"/>
              </a:rPr>
              <a:t>TCP</a:t>
            </a:r>
            <a:r>
              <a:rPr lang="zh-CN" altLang="en-US" sz="2000" b="1" dirty="0">
                <a:solidFill>
                  <a:schemeClr val="bg1"/>
                </a:solidFill>
                <a:latin typeface="+mn-ea"/>
              </a:rPr>
              <a:t>拥塞控制</a:t>
            </a:r>
          </a:p>
        </p:txBody>
      </p:sp>
      <p:sp>
        <p:nvSpPr>
          <p:cNvPr id="15" name="箭头: 左右 14">
            <a:extLst>
              <a:ext uri="{FF2B5EF4-FFF2-40B4-BE49-F238E27FC236}">
                <a16:creationId xmlns:a16="http://schemas.microsoft.com/office/drawing/2014/main" id="{8215E97C-A589-3315-97A7-9E1E75F9FB9C}"/>
              </a:ext>
            </a:extLst>
          </p:cNvPr>
          <p:cNvSpPr/>
          <p:nvPr/>
        </p:nvSpPr>
        <p:spPr>
          <a:xfrm>
            <a:off x="5388972" y="1239279"/>
            <a:ext cx="1516560" cy="5682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密切关系</a:t>
            </a:r>
          </a:p>
        </p:txBody>
      </p:sp>
      <p:grpSp>
        <p:nvGrpSpPr>
          <p:cNvPr id="6" name="组合 5">
            <a:extLst>
              <a:ext uri="{FF2B5EF4-FFF2-40B4-BE49-F238E27FC236}">
                <a16:creationId xmlns:a16="http://schemas.microsoft.com/office/drawing/2014/main" id="{250F8ADE-881A-12F8-5333-67E6486F5EDA}"/>
              </a:ext>
            </a:extLst>
          </p:cNvPr>
          <p:cNvGrpSpPr/>
          <p:nvPr/>
        </p:nvGrpSpPr>
        <p:grpSpPr>
          <a:xfrm>
            <a:off x="576764" y="2296566"/>
            <a:ext cx="11362687" cy="1314815"/>
            <a:chOff x="576764" y="2296566"/>
            <a:chExt cx="11362687" cy="1314815"/>
          </a:xfrm>
        </p:grpSpPr>
        <p:sp>
          <p:nvSpPr>
            <p:cNvPr id="51" name="矩形 50">
              <a:extLst>
                <a:ext uri="{FF2B5EF4-FFF2-40B4-BE49-F238E27FC236}">
                  <a16:creationId xmlns:a16="http://schemas.microsoft.com/office/drawing/2014/main" id="{B76DD98B-B3C4-1B04-D11D-EAF06A05DBB3}"/>
                </a:ext>
              </a:extLst>
            </p:cNvPr>
            <p:cNvSpPr/>
            <p:nvPr/>
          </p:nvSpPr>
          <p:spPr>
            <a:xfrm>
              <a:off x="576764" y="2377629"/>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íşlïḍè">
              <a:extLst>
                <a:ext uri="{FF2B5EF4-FFF2-40B4-BE49-F238E27FC236}">
                  <a16:creationId xmlns:a16="http://schemas.microsoft.com/office/drawing/2014/main" id="{B8F542E4-215F-191B-CFF3-4A7B57A84DA9}"/>
                </a:ext>
              </a:extLst>
            </p:cNvPr>
            <p:cNvSpPr txBox="1"/>
            <p:nvPr/>
          </p:nvSpPr>
          <p:spPr>
            <a:xfrm>
              <a:off x="854521" y="2296566"/>
              <a:ext cx="11084930" cy="683331"/>
            </a:xfrm>
            <a:prstGeom prst="rect">
              <a:avLst/>
            </a:prstGeom>
            <a:solidFill>
              <a:schemeClr val="bg1"/>
            </a:solidFill>
          </p:spPr>
          <p:txBody>
            <a:bodyPr wrap="square" lIns="91440" tIns="45720" rIns="91440" bIns="45720" anchor="ctr">
              <a:noAutofit/>
            </a:bodyPr>
            <a:lstStyle/>
            <a:p>
              <a:r>
                <a:rPr lang="zh-CN" altLang="en-US" b="1" dirty="0"/>
                <a:t>主动队列管理</a:t>
              </a:r>
              <a:r>
                <a:rPr lang="en-US" altLang="zh-CN" b="1" dirty="0"/>
                <a:t>AQM</a:t>
              </a:r>
              <a:r>
                <a:rPr lang="zh-CN" altLang="en-US" b="1" dirty="0"/>
                <a:t>可以有不同的实现方法，其中曾流行多年的就是随机早期检测（</a:t>
              </a:r>
              <a:r>
                <a:rPr lang="en-US" altLang="zh-CN" b="1" dirty="0"/>
                <a:t>Random Early Detection</a:t>
              </a:r>
              <a:r>
                <a:rPr lang="zh-CN" altLang="en-US" b="1" dirty="0"/>
                <a:t>，</a:t>
              </a:r>
              <a:r>
                <a:rPr lang="en-US" altLang="zh-CN" b="1" dirty="0"/>
                <a:t>RED</a:t>
              </a:r>
              <a:r>
                <a:rPr lang="zh-CN" altLang="en-US" b="1" dirty="0"/>
                <a:t>），也称为</a:t>
              </a:r>
              <a:r>
                <a:rPr lang="zh-CN" altLang="en-US" b="1" dirty="0">
                  <a:solidFill>
                    <a:schemeClr val="accent1">
                      <a:lumMod val="75000"/>
                    </a:schemeClr>
                  </a:solidFill>
                </a:rPr>
                <a:t>随机早期丢弃</a:t>
              </a:r>
              <a:r>
                <a:rPr lang="zh-CN" altLang="en-US" b="1" dirty="0"/>
                <a:t>（</a:t>
              </a:r>
              <a:r>
                <a:rPr lang="en-US" altLang="zh-CN" b="1" dirty="0">
                  <a:solidFill>
                    <a:schemeClr val="accent1">
                      <a:lumMod val="75000"/>
                    </a:schemeClr>
                  </a:solidFill>
                </a:rPr>
                <a:t>R</a:t>
              </a:r>
              <a:r>
                <a:rPr lang="en-US" altLang="zh-CN" b="1" dirty="0"/>
                <a:t>andom </a:t>
              </a:r>
              <a:r>
                <a:rPr lang="en-US" altLang="zh-CN" b="1" dirty="0">
                  <a:solidFill>
                    <a:schemeClr val="accent1">
                      <a:lumMod val="75000"/>
                    </a:schemeClr>
                  </a:solidFill>
                </a:rPr>
                <a:t>E</a:t>
              </a:r>
              <a:r>
                <a:rPr lang="en-US" altLang="zh-CN" b="1" dirty="0"/>
                <a:t>arly </a:t>
              </a:r>
              <a:r>
                <a:rPr lang="en-US" altLang="zh-CN" b="1" dirty="0">
                  <a:solidFill>
                    <a:schemeClr val="accent1">
                      <a:lumMod val="75000"/>
                    </a:schemeClr>
                  </a:solidFill>
                </a:rPr>
                <a:t>D</a:t>
              </a:r>
              <a:r>
                <a:rPr lang="en-US" altLang="zh-CN" b="1" dirty="0"/>
                <a:t>rop</a:t>
              </a:r>
              <a:r>
                <a:rPr lang="zh-CN" altLang="en-US" b="1" dirty="0"/>
                <a:t>，</a:t>
              </a:r>
              <a:r>
                <a:rPr lang="en-US" altLang="zh-CN" b="1" dirty="0">
                  <a:solidFill>
                    <a:schemeClr val="accent1">
                      <a:lumMod val="75000"/>
                    </a:schemeClr>
                  </a:solidFill>
                </a:rPr>
                <a:t>RED</a:t>
              </a:r>
              <a:r>
                <a:rPr lang="en-US" altLang="zh-CN" b="1" dirty="0"/>
                <a:t> </a:t>
              </a:r>
              <a:r>
                <a:rPr lang="zh-CN" altLang="en-US" b="1" dirty="0"/>
                <a:t>或 </a:t>
              </a:r>
              <a:r>
                <a:rPr lang="en-US" altLang="zh-CN" b="1" dirty="0"/>
                <a:t>Random Early Discard</a:t>
              </a:r>
              <a:r>
                <a:rPr lang="zh-CN" altLang="en-US" b="1" dirty="0"/>
                <a:t>，</a:t>
              </a:r>
              <a:r>
                <a:rPr lang="en-US" altLang="zh-CN" b="1" dirty="0"/>
                <a:t>RED</a:t>
              </a:r>
              <a:r>
                <a:rPr lang="zh-CN" altLang="en-US" b="1" dirty="0"/>
                <a:t>）。</a:t>
              </a:r>
              <a:endParaRPr lang="en-US" altLang="zh-CN" b="1" dirty="0"/>
            </a:p>
          </p:txBody>
        </p:sp>
        <p:sp>
          <p:nvSpPr>
            <p:cNvPr id="53" name="矩形 52">
              <a:extLst>
                <a:ext uri="{FF2B5EF4-FFF2-40B4-BE49-F238E27FC236}">
                  <a16:creationId xmlns:a16="http://schemas.microsoft.com/office/drawing/2014/main" id="{4DC7E0DB-CBE4-F032-EFC2-EC591048669C}"/>
                </a:ext>
              </a:extLst>
            </p:cNvPr>
            <p:cNvSpPr/>
            <p:nvPr/>
          </p:nvSpPr>
          <p:spPr>
            <a:xfrm>
              <a:off x="999308" y="3009113"/>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íşlïḍè">
              <a:extLst>
                <a:ext uri="{FF2B5EF4-FFF2-40B4-BE49-F238E27FC236}">
                  <a16:creationId xmlns:a16="http://schemas.microsoft.com/office/drawing/2014/main" id="{61FE49E7-B5A0-42AF-F242-A8E7EE961073}"/>
                </a:ext>
              </a:extLst>
            </p:cNvPr>
            <p:cNvSpPr txBox="1"/>
            <p:nvPr/>
          </p:nvSpPr>
          <p:spPr>
            <a:xfrm>
              <a:off x="1277065" y="2928050"/>
              <a:ext cx="10610135" cy="683331"/>
            </a:xfrm>
            <a:prstGeom prst="rect">
              <a:avLst/>
            </a:prstGeom>
            <a:noFill/>
          </p:spPr>
          <p:txBody>
            <a:bodyPr wrap="square" lIns="91440" tIns="45720" rIns="91440" bIns="45720" anchor="ctr">
              <a:noAutofit/>
            </a:bodyPr>
            <a:lstStyle/>
            <a:p>
              <a:r>
                <a:rPr lang="zh-CN" altLang="en-US" b="1" dirty="0"/>
                <a:t>路由器需要维护两个参数来实现</a:t>
              </a:r>
              <a:r>
                <a:rPr lang="en-US" altLang="zh-CN" b="1" dirty="0"/>
                <a:t>RED</a:t>
              </a:r>
              <a:r>
                <a:rPr lang="zh-CN" altLang="en-US" b="1" dirty="0"/>
                <a:t>：</a:t>
              </a:r>
              <a:r>
                <a:rPr lang="zh-CN" altLang="en-US" b="1" dirty="0">
                  <a:solidFill>
                    <a:schemeClr val="accent1">
                      <a:lumMod val="75000"/>
                    </a:schemeClr>
                  </a:solidFill>
                </a:rPr>
                <a:t>队列长度最小门限</a:t>
              </a:r>
              <a:r>
                <a:rPr lang="zh-CN" altLang="en-US" b="1" dirty="0"/>
                <a:t>和</a:t>
              </a:r>
              <a:r>
                <a:rPr lang="zh-CN" altLang="en-US" b="1" dirty="0">
                  <a:solidFill>
                    <a:schemeClr val="accent1">
                      <a:lumMod val="75000"/>
                    </a:schemeClr>
                  </a:solidFill>
                </a:rPr>
                <a:t>最大门限</a:t>
              </a:r>
              <a:r>
                <a:rPr lang="zh-CN" altLang="en-US" b="1" dirty="0"/>
                <a:t>。当每一个</a:t>
              </a:r>
              <a:r>
                <a:rPr lang="en-US" altLang="zh-CN" b="1" dirty="0"/>
                <a:t>IP</a:t>
              </a:r>
              <a:r>
                <a:rPr lang="zh-CN" altLang="en-US" b="1" dirty="0"/>
                <a:t>数据报到达路由器时，</a:t>
              </a:r>
              <a:r>
                <a:rPr lang="en-US" altLang="zh-CN" b="1" dirty="0"/>
                <a:t>RED</a:t>
              </a:r>
              <a:r>
                <a:rPr lang="zh-CN" altLang="en-US" b="1" dirty="0"/>
                <a:t>就按照规定的算法计算出当前的平均队列长度。</a:t>
              </a:r>
              <a:endParaRPr lang="en-US" altLang="zh-CN" b="1" dirty="0"/>
            </a:p>
          </p:txBody>
        </p:sp>
      </p:grpSp>
      <p:sp>
        <p:nvSpPr>
          <p:cNvPr id="8" name="矩形 7">
            <a:extLst>
              <a:ext uri="{FF2B5EF4-FFF2-40B4-BE49-F238E27FC236}">
                <a16:creationId xmlns:a16="http://schemas.microsoft.com/office/drawing/2014/main" id="{BBA29F58-D686-3C2B-8F87-AA9EF0333109}"/>
              </a:ext>
            </a:extLst>
          </p:cNvPr>
          <p:cNvSpPr/>
          <p:nvPr/>
        </p:nvSpPr>
        <p:spPr>
          <a:xfrm>
            <a:off x="1384662" y="3694723"/>
            <a:ext cx="184950" cy="1849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íşlïḍè">
            <a:extLst>
              <a:ext uri="{FF2B5EF4-FFF2-40B4-BE49-F238E27FC236}">
                <a16:creationId xmlns:a16="http://schemas.microsoft.com/office/drawing/2014/main" id="{2FF3A741-1AC9-AFC2-3CD3-501F4D51DE98}"/>
              </a:ext>
            </a:extLst>
          </p:cNvPr>
          <p:cNvSpPr txBox="1"/>
          <p:nvPr/>
        </p:nvSpPr>
        <p:spPr>
          <a:xfrm>
            <a:off x="1569612" y="3630192"/>
            <a:ext cx="10317588" cy="314012"/>
          </a:xfrm>
          <a:prstGeom prst="rect">
            <a:avLst/>
          </a:prstGeom>
          <a:noFill/>
        </p:spPr>
        <p:txBody>
          <a:bodyPr wrap="square" lIns="91440" tIns="45720" rIns="91440" bIns="45720" anchor="ctr">
            <a:noAutofit/>
          </a:bodyPr>
          <a:lstStyle/>
          <a:p>
            <a:r>
              <a:rPr lang="zh-CN" altLang="en-US" b="1" dirty="0"/>
              <a:t>若</a:t>
            </a:r>
            <a:r>
              <a:rPr lang="zh-CN" altLang="en-US" b="1" dirty="0">
                <a:solidFill>
                  <a:schemeClr val="accent1">
                    <a:lumMod val="75000"/>
                  </a:schemeClr>
                </a:solidFill>
              </a:rPr>
              <a:t>平均队列长度小于最小门限</a:t>
            </a:r>
            <a:r>
              <a:rPr lang="zh-CN" altLang="en-US" b="1" dirty="0"/>
              <a:t>，则把新到达的</a:t>
            </a:r>
            <a:r>
              <a:rPr lang="en-US" altLang="zh-CN" b="1" dirty="0"/>
              <a:t>IP</a:t>
            </a:r>
            <a:r>
              <a:rPr lang="zh-CN" altLang="en-US" b="1" dirty="0"/>
              <a:t>数据报</a:t>
            </a:r>
            <a:r>
              <a:rPr lang="zh-CN" altLang="en-US" b="1" dirty="0">
                <a:solidFill>
                  <a:schemeClr val="accent1">
                    <a:lumMod val="75000"/>
                  </a:schemeClr>
                </a:solidFill>
              </a:rPr>
              <a:t>存入</a:t>
            </a:r>
            <a:r>
              <a:rPr lang="zh-CN" altLang="en-US" b="1" dirty="0"/>
              <a:t>队列进行排队。</a:t>
            </a:r>
            <a:endParaRPr lang="en-US" altLang="zh-CN" b="1" dirty="0"/>
          </a:p>
        </p:txBody>
      </p:sp>
      <p:sp>
        <p:nvSpPr>
          <p:cNvPr id="14" name="矩形 13">
            <a:extLst>
              <a:ext uri="{FF2B5EF4-FFF2-40B4-BE49-F238E27FC236}">
                <a16:creationId xmlns:a16="http://schemas.microsoft.com/office/drawing/2014/main" id="{F268157D-D371-7D06-9E6F-32DA24F1415A}"/>
              </a:ext>
            </a:extLst>
          </p:cNvPr>
          <p:cNvSpPr/>
          <p:nvPr/>
        </p:nvSpPr>
        <p:spPr>
          <a:xfrm>
            <a:off x="1384662" y="4072481"/>
            <a:ext cx="184950" cy="1849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íşlïḍè">
            <a:extLst>
              <a:ext uri="{FF2B5EF4-FFF2-40B4-BE49-F238E27FC236}">
                <a16:creationId xmlns:a16="http://schemas.microsoft.com/office/drawing/2014/main" id="{5F39C1EC-574D-DE6A-A0A2-E97971E7EB20}"/>
              </a:ext>
            </a:extLst>
          </p:cNvPr>
          <p:cNvSpPr txBox="1"/>
          <p:nvPr/>
        </p:nvSpPr>
        <p:spPr>
          <a:xfrm>
            <a:off x="1569612" y="4007950"/>
            <a:ext cx="10317588" cy="314012"/>
          </a:xfrm>
          <a:prstGeom prst="rect">
            <a:avLst/>
          </a:prstGeom>
          <a:noFill/>
        </p:spPr>
        <p:txBody>
          <a:bodyPr wrap="square" lIns="91440" tIns="45720" rIns="91440" bIns="45720" anchor="ctr">
            <a:noAutofit/>
          </a:bodyPr>
          <a:lstStyle/>
          <a:p>
            <a:r>
              <a:rPr lang="zh-CN" altLang="en-US" b="1" dirty="0">
                <a:latin typeface="+mn-ea"/>
              </a:rPr>
              <a:t>若</a:t>
            </a:r>
            <a:r>
              <a:rPr lang="zh-CN" altLang="en-US" b="1" dirty="0">
                <a:solidFill>
                  <a:schemeClr val="accent1">
                    <a:lumMod val="75000"/>
                  </a:schemeClr>
                </a:solidFill>
                <a:latin typeface="+mn-ea"/>
              </a:rPr>
              <a:t>平均队列长度大于最大门限</a:t>
            </a:r>
            <a:r>
              <a:rPr lang="zh-CN" altLang="en-US" b="1" dirty="0">
                <a:latin typeface="+mn-ea"/>
              </a:rPr>
              <a:t>，则把新到达的</a:t>
            </a:r>
            <a:r>
              <a:rPr lang="en-US" altLang="zh-CN" b="1" dirty="0">
                <a:latin typeface="+mn-ea"/>
              </a:rPr>
              <a:t>IP</a:t>
            </a:r>
            <a:r>
              <a:rPr lang="zh-CN" altLang="en-US" b="1" dirty="0">
                <a:latin typeface="+mn-ea"/>
              </a:rPr>
              <a:t>数据报</a:t>
            </a:r>
            <a:r>
              <a:rPr lang="zh-CN" altLang="en-US" b="1" dirty="0">
                <a:solidFill>
                  <a:schemeClr val="accent1">
                    <a:lumMod val="75000"/>
                  </a:schemeClr>
                </a:solidFill>
                <a:latin typeface="+mn-ea"/>
              </a:rPr>
              <a:t>丢弃</a:t>
            </a:r>
            <a:r>
              <a:rPr lang="zh-CN" altLang="en-US" b="1" dirty="0">
                <a:latin typeface="+mn-ea"/>
              </a:rPr>
              <a:t>。</a:t>
            </a:r>
            <a:endParaRPr lang="en-US" altLang="zh-CN" b="1" dirty="0">
              <a:latin typeface="+mn-ea"/>
            </a:endParaRPr>
          </a:p>
        </p:txBody>
      </p:sp>
      <p:sp>
        <p:nvSpPr>
          <p:cNvPr id="17" name="矩形 16">
            <a:extLst>
              <a:ext uri="{FF2B5EF4-FFF2-40B4-BE49-F238E27FC236}">
                <a16:creationId xmlns:a16="http://schemas.microsoft.com/office/drawing/2014/main" id="{7871E0A7-D189-5158-F19A-3450DDD56804}"/>
              </a:ext>
            </a:extLst>
          </p:cNvPr>
          <p:cNvSpPr/>
          <p:nvPr/>
        </p:nvSpPr>
        <p:spPr>
          <a:xfrm>
            <a:off x="1384662" y="4476367"/>
            <a:ext cx="184950" cy="1849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íşlïḍè">
            <a:extLst>
              <a:ext uri="{FF2B5EF4-FFF2-40B4-BE49-F238E27FC236}">
                <a16:creationId xmlns:a16="http://schemas.microsoft.com/office/drawing/2014/main" id="{B7DDA462-9247-506E-525A-7B84BE7BA2E6}"/>
              </a:ext>
            </a:extLst>
          </p:cNvPr>
          <p:cNvSpPr txBox="1"/>
          <p:nvPr/>
        </p:nvSpPr>
        <p:spPr>
          <a:xfrm>
            <a:off x="1569612" y="4411835"/>
            <a:ext cx="10317588" cy="604305"/>
          </a:xfrm>
          <a:prstGeom prst="rect">
            <a:avLst/>
          </a:prstGeom>
          <a:noFill/>
        </p:spPr>
        <p:txBody>
          <a:bodyPr wrap="square" lIns="91440" tIns="45720" rIns="91440" bIns="45720" anchor="ctr">
            <a:noAutofit/>
          </a:bodyPr>
          <a:lstStyle/>
          <a:p>
            <a:r>
              <a:rPr lang="zh-CN" altLang="en-US" b="1" dirty="0"/>
              <a:t>若</a:t>
            </a:r>
            <a:r>
              <a:rPr lang="zh-CN" altLang="en-US" b="1" dirty="0">
                <a:solidFill>
                  <a:schemeClr val="accent1">
                    <a:lumMod val="75000"/>
                  </a:schemeClr>
                </a:solidFill>
              </a:rPr>
              <a:t>平均队列长度在最小门限和最大门限之间</a:t>
            </a:r>
            <a:r>
              <a:rPr lang="zh-CN" altLang="en-US" b="1" dirty="0"/>
              <a:t>，则</a:t>
            </a:r>
            <a:r>
              <a:rPr lang="zh-CN" altLang="en-US" b="1" dirty="0">
                <a:solidFill>
                  <a:schemeClr val="accent1">
                    <a:lumMod val="75000"/>
                  </a:schemeClr>
                </a:solidFill>
              </a:rPr>
              <a:t>按照某一丢弃概率</a:t>
            </a:r>
            <a:r>
              <a:rPr lang="en-US" altLang="zh-CN" b="1" i="1" dirty="0">
                <a:solidFill>
                  <a:schemeClr val="accent1">
                    <a:lumMod val="75000"/>
                  </a:schemeClr>
                </a:solidFill>
              </a:rPr>
              <a:t>p</a:t>
            </a:r>
            <a:r>
              <a:rPr lang="zh-CN" altLang="en-US" b="1" dirty="0">
                <a:solidFill>
                  <a:schemeClr val="accent1">
                    <a:lumMod val="75000"/>
                  </a:schemeClr>
                </a:solidFill>
              </a:rPr>
              <a:t>把新到达的</a:t>
            </a:r>
            <a:r>
              <a:rPr lang="en-US" altLang="zh-CN" b="1" dirty="0">
                <a:solidFill>
                  <a:schemeClr val="accent1">
                    <a:lumMod val="75000"/>
                  </a:schemeClr>
                </a:solidFill>
              </a:rPr>
              <a:t>IP</a:t>
            </a:r>
            <a:r>
              <a:rPr lang="zh-CN" altLang="en-US" b="1" dirty="0">
                <a:solidFill>
                  <a:schemeClr val="accent1">
                    <a:lumMod val="75000"/>
                  </a:schemeClr>
                </a:solidFill>
              </a:rPr>
              <a:t>数据报丢弃</a:t>
            </a:r>
            <a:r>
              <a:rPr lang="zh-CN" altLang="en-US" b="1" dirty="0"/>
              <a:t>（这体现了丢弃</a:t>
            </a:r>
            <a:r>
              <a:rPr lang="en-US" altLang="zh-CN" b="1" dirty="0"/>
              <a:t>IP</a:t>
            </a:r>
            <a:r>
              <a:rPr lang="zh-CN" altLang="en-US" b="1" dirty="0"/>
              <a:t>数据报的随机性）。</a:t>
            </a:r>
            <a:endParaRPr lang="en-US" altLang="zh-CN" b="1" dirty="0">
              <a:latin typeface="+mn-ea"/>
            </a:endParaRPr>
          </a:p>
        </p:txBody>
      </p:sp>
      <p:sp>
        <p:nvSpPr>
          <p:cNvPr id="21" name="矩形 20">
            <a:extLst>
              <a:ext uri="{FF2B5EF4-FFF2-40B4-BE49-F238E27FC236}">
                <a16:creationId xmlns:a16="http://schemas.microsoft.com/office/drawing/2014/main" id="{611ADBE4-97B9-1CC6-A8CB-138C0D4382CE}"/>
              </a:ext>
            </a:extLst>
          </p:cNvPr>
          <p:cNvSpPr/>
          <p:nvPr/>
        </p:nvSpPr>
        <p:spPr>
          <a:xfrm>
            <a:off x="304799" y="5106013"/>
            <a:ext cx="11582401" cy="1332887"/>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00" b="1" dirty="0">
                <a:solidFill>
                  <a:srgbClr val="231F20"/>
                </a:solidFill>
                <a:effectLst/>
              </a:rPr>
              <a:t>         因特网工程任务组</a:t>
            </a:r>
            <a:r>
              <a:rPr lang="en-US" altLang="zh-CN" sz="1800" b="1" dirty="0">
                <a:solidFill>
                  <a:srgbClr val="231F20"/>
                </a:solidFill>
                <a:effectLst/>
              </a:rPr>
              <a:t>IETF</a:t>
            </a:r>
            <a:r>
              <a:rPr lang="zh-CN" altLang="en-US" sz="1800" b="1" dirty="0">
                <a:solidFill>
                  <a:srgbClr val="231F20"/>
                </a:solidFill>
                <a:effectLst/>
              </a:rPr>
              <a:t>曾经推荐在因特网中的路由器使用</a:t>
            </a:r>
            <a:r>
              <a:rPr lang="en-US" altLang="zh-CN" sz="1800" b="1" dirty="0">
                <a:solidFill>
                  <a:srgbClr val="231F20"/>
                </a:solidFill>
                <a:effectLst/>
              </a:rPr>
              <a:t>RED</a:t>
            </a:r>
            <a:r>
              <a:rPr lang="zh-CN" altLang="en-US" sz="1800" b="1" dirty="0">
                <a:solidFill>
                  <a:srgbClr val="231F20"/>
                </a:solidFill>
                <a:effectLst/>
              </a:rPr>
              <a:t>机制</a:t>
            </a:r>
            <a:r>
              <a:rPr lang="en-US" altLang="zh-CN" sz="1800" b="1" dirty="0">
                <a:solidFill>
                  <a:srgbClr val="231F20"/>
                </a:solidFill>
                <a:effectLst/>
              </a:rPr>
              <a:t>[RFC 2309]</a:t>
            </a:r>
            <a:r>
              <a:rPr lang="zh-CN" altLang="en-US" sz="1800" b="1" dirty="0">
                <a:solidFill>
                  <a:srgbClr val="231F20"/>
                </a:solidFill>
                <a:effectLst/>
              </a:rPr>
              <a:t>，但</a:t>
            </a:r>
            <a:r>
              <a:rPr lang="zh-CN" altLang="en-US" b="1" dirty="0">
                <a:solidFill>
                  <a:srgbClr val="231F20"/>
                </a:solidFill>
              </a:rPr>
              <a:t>多</a:t>
            </a:r>
            <a:r>
              <a:rPr lang="zh-CN" altLang="en-US" sz="1800" b="1" dirty="0">
                <a:solidFill>
                  <a:srgbClr val="231F20"/>
                </a:solidFill>
                <a:effectLst/>
              </a:rPr>
              <a:t>年的实践证明，</a:t>
            </a:r>
            <a:r>
              <a:rPr lang="en-US" altLang="zh-CN" sz="1800" b="1" dirty="0">
                <a:solidFill>
                  <a:srgbClr val="231F20"/>
                </a:solidFill>
                <a:effectLst/>
              </a:rPr>
              <a:t>RED</a:t>
            </a:r>
            <a:r>
              <a:rPr lang="zh-CN" altLang="en-US" sz="1800" b="1" dirty="0">
                <a:solidFill>
                  <a:srgbClr val="231F20"/>
                </a:solidFill>
                <a:effectLst/>
              </a:rPr>
              <a:t>的使用效果并不理想。因此，在</a:t>
            </a:r>
            <a:r>
              <a:rPr lang="en-US" altLang="zh-CN" sz="1800" b="1" dirty="0">
                <a:solidFill>
                  <a:srgbClr val="231F20"/>
                </a:solidFill>
                <a:effectLst/>
              </a:rPr>
              <a:t>2015</a:t>
            </a:r>
            <a:r>
              <a:rPr lang="zh-CN" altLang="en-US" sz="1800" b="1" dirty="0">
                <a:solidFill>
                  <a:srgbClr val="231F20"/>
                </a:solidFill>
                <a:effectLst/>
              </a:rPr>
              <a:t>年公布的</a:t>
            </a:r>
            <a:r>
              <a:rPr lang="en-US" altLang="zh-CN" sz="1800" b="1" dirty="0">
                <a:solidFill>
                  <a:srgbClr val="231F20"/>
                </a:solidFill>
                <a:effectLst/>
              </a:rPr>
              <a:t>[RFC 7567]</a:t>
            </a:r>
            <a:r>
              <a:rPr lang="zh-CN" altLang="en-US" sz="1800" b="1" dirty="0">
                <a:solidFill>
                  <a:srgbClr val="231F20"/>
                </a:solidFill>
                <a:effectLst/>
              </a:rPr>
              <a:t>已经把</a:t>
            </a:r>
            <a:r>
              <a:rPr lang="en-US" altLang="zh-CN" sz="1800" b="1" dirty="0">
                <a:solidFill>
                  <a:srgbClr val="231F20"/>
                </a:solidFill>
                <a:effectLst/>
              </a:rPr>
              <a:t>[RFC 2309]</a:t>
            </a:r>
            <a:r>
              <a:rPr lang="zh-CN" altLang="en-US" sz="1800" b="1" dirty="0">
                <a:solidFill>
                  <a:srgbClr val="231F20"/>
                </a:solidFill>
                <a:effectLst/>
              </a:rPr>
              <a:t>列为“陈旧的”，并且不再推荐使用</a:t>
            </a:r>
            <a:r>
              <a:rPr lang="en-US" altLang="zh-CN" sz="1800" b="1" dirty="0">
                <a:solidFill>
                  <a:srgbClr val="231F20"/>
                </a:solidFill>
                <a:effectLst/>
              </a:rPr>
              <a:t>RED</a:t>
            </a:r>
            <a:r>
              <a:rPr lang="zh-CN" altLang="en-US" sz="1800" b="1" dirty="0">
                <a:solidFill>
                  <a:srgbClr val="231F20"/>
                </a:solidFill>
                <a:effectLst/>
              </a:rPr>
              <a:t>。然而，对路由器进行主动队列管理</a:t>
            </a:r>
            <a:r>
              <a:rPr lang="en-US" altLang="zh-CN" sz="1800" b="1" dirty="0">
                <a:solidFill>
                  <a:srgbClr val="231F20"/>
                </a:solidFill>
                <a:effectLst/>
              </a:rPr>
              <a:t>AQM</a:t>
            </a:r>
            <a:r>
              <a:rPr lang="zh-CN" altLang="en-US" sz="1800" b="1" dirty="0">
                <a:solidFill>
                  <a:srgbClr val="231F20"/>
                </a:solidFill>
                <a:effectLst/>
              </a:rPr>
              <a:t>仍然是必要的。现在已经有几种不同的算法来代替旧的</a:t>
            </a:r>
            <a:r>
              <a:rPr lang="en-US" altLang="zh-CN" sz="1800" b="1" dirty="0">
                <a:solidFill>
                  <a:srgbClr val="231F20"/>
                </a:solidFill>
                <a:effectLst/>
              </a:rPr>
              <a:t>RED</a:t>
            </a:r>
            <a:r>
              <a:rPr lang="zh-CN" altLang="en-US" sz="1800" b="1" dirty="0">
                <a:solidFill>
                  <a:srgbClr val="231F20"/>
                </a:solidFill>
                <a:effectLst/>
              </a:rPr>
              <a:t>，但都还在实验阶段。目前还没有一种算法能够成为</a:t>
            </a:r>
            <a:r>
              <a:rPr lang="en-US" altLang="zh-CN" sz="1800" b="1" dirty="0">
                <a:solidFill>
                  <a:srgbClr val="231F20"/>
                </a:solidFill>
                <a:effectLst/>
              </a:rPr>
              <a:t>IETF</a:t>
            </a:r>
            <a:r>
              <a:rPr lang="zh-CN" altLang="en-US" sz="1800" b="1" dirty="0">
                <a:solidFill>
                  <a:srgbClr val="231F20"/>
                </a:solidFill>
                <a:effectLst/>
              </a:rPr>
              <a:t>的标准，有兴趣的同学可以注意这方面的进展。</a:t>
            </a:r>
            <a:endParaRPr lang="zh-CN" altLang="en-US" b="1" dirty="0"/>
          </a:p>
        </p:txBody>
      </p:sp>
    </p:spTree>
    <p:custDataLst>
      <p:tags r:id="rId1"/>
    </p:custDataLst>
    <p:extLst>
      <p:ext uri="{BB962C8B-B14F-4D97-AF65-F5344CB8AC3E}">
        <p14:creationId xmlns:p14="http://schemas.microsoft.com/office/powerpoint/2010/main" val="57095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 calcmode="lin" valueType="num">
                                      <p:cBhvr>
                                        <p:cTn id="14" dur="500" fill="hold"/>
                                        <p:tgtEl>
                                          <p:spTgt spid="8"/>
                                        </p:tgtEl>
                                        <p:attrNameLst>
                                          <p:attrName>style.rotation</p:attrName>
                                        </p:attrNameLst>
                                      </p:cBhvr>
                                      <p:tavLst>
                                        <p:tav tm="0">
                                          <p:val>
                                            <p:fltVal val="360"/>
                                          </p:val>
                                        </p:tav>
                                        <p:tav tm="100000">
                                          <p:val>
                                            <p:fltVal val="0"/>
                                          </p:val>
                                        </p:tav>
                                      </p:tavLst>
                                    </p:anim>
                                    <p:animEffect transition="in" filter="fade">
                                      <p:cBhvr>
                                        <p:cTn id="15" dur="500"/>
                                        <p:tgtEl>
                                          <p:spTgt spid="8"/>
                                        </p:tgtEl>
                                      </p:cBhvr>
                                    </p:animEffect>
                                  </p:childTnLst>
                                </p:cTn>
                              </p:par>
                            </p:childTnLst>
                          </p:cTn>
                        </p:par>
                        <p:par>
                          <p:cTn id="16" fill="hold">
                            <p:stCondLst>
                              <p:cond delay="10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fltVal val="0"/>
                                          </p:val>
                                        </p:tav>
                                        <p:tav tm="100000">
                                          <p:val>
                                            <p:strVal val="#ppt_w"/>
                                          </p:val>
                                        </p:tav>
                                      </p:tavLst>
                                    </p:anim>
                                    <p:anim calcmode="lin" valueType="num">
                                      <p:cBhvr>
                                        <p:cTn id="24" dur="500" fill="hold"/>
                                        <p:tgtEl>
                                          <p:spTgt spid="14"/>
                                        </p:tgtEl>
                                        <p:attrNameLst>
                                          <p:attrName>ppt_h</p:attrName>
                                        </p:attrNameLst>
                                      </p:cBhvr>
                                      <p:tavLst>
                                        <p:tav tm="0">
                                          <p:val>
                                            <p:fltVal val="0"/>
                                          </p:val>
                                        </p:tav>
                                        <p:tav tm="100000">
                                          <p:val>
                                            <p:strVal val="#ppt_h"/>
                                          </p:val>
                                        </p:tav>
                                      </p:tavLst>
                                    </p:anim>
                                    <p:anim calcmode="lin" valueType="num">
                                      <p:cBhvr>
                                        <p:cTn id="25" dur="500" fill="hold"/>
                                        <p:tgtEl>
                                          <p:spTgt spid="14"/>
                                        </p:tgtEl>
                                        <p:attrNameLst>
                                          <p:attrName>style.rotation</p:attrName>
                                        </p:attrNameLst>
                                      </p:cBhvr>
                                      <p:tavLst>
                                        <p:tav tm="0">
                                          <p:val>
                                            <p:fltVal val="360"/>
                                          </p:val>
                                        </p:tav>
                                        <p:tav tm="100000">
                                          <p:val>
                                            <p:fltVal val="0"/>
                                          </p:val>
                                        </p:tav>
                                      </p:tavLst>
                                    </p:anim>
                                    <p:animEffect transition="in" filter="fade">
                                      <p:cBhvr>
                                        <p:cTn id="26" dur="500"/>
                                        <p:tgtEl>
                                          <p:spTgt spid="14"/>
                                        </p:tgtEl>
                                      </p:cBhvr>
                                    </p:animEffect>
                                  </p:childTnLst>
                                </p:cTn>
                              </p:par>
                            </p:childTnLst>
                          </p:cTn>
                        </p:par>
                        <p:par>
                          <p:cTn id="27" fill="hold">
                            <p:stCondLst>
                              <p:cond delay="500"/>
                            </p:stCondLst>
                            <p:childTnLst>
                              <p:par>
                                <p:cTn id="28" presetID="1" presetClass="entr" presetSubtype="0" fill="hold" grpId="0" nodeType="afterEffect">
                                  <p:stCondLst>
                                    <p:cond delay="0"/>
                                  </p:stCondLst>
                                  <p:iterate type="lt">
                                    <p:tmAbs val="100"/>
                                  </p:iterate>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9" presetClass="entr" presetSubtype="0" decel="10000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fltVal val="0"/>
                                          </p:val>
                                        </p:tav>
                                        <p:tav tm="100000">
                                          <p:val>
                                            <p:strVal val="#ppt_w"/>
                                          </p:val>
                                        </p:tav>
                                      </p:tavLst>
                                    </p:anim>
                                    <p:anim calcmode="lin" valueType="num">
                                      <p:cBhvr>
                                        <p:cTn id="35" dur="500" fill="hold"/>
                                        <p:tgtEl>
                                          <p:spTgt spid="17"/>
                                        </p:tgtEl>
                                        <p:attrNameLst>
                                          <p:attrName>ppt_h</p:attrName>
                                        </p:attrNameLst>
                                      </p:cBhvr>
                                      <p:tavLst>
                                        <p:tav tm="0">
                                          <p:val>
                                            <p:fltVal val="0"/>
                                          </p:val>
                                        </p:tav>
                                        <p:tav tm="100000">
                                          <p:val>
                                            <p:strVal val="#ppt_h"/>
                                          </p:val>
                                        </p:tav>
                                      </p:tavLst>
                                    </p:anim>
                                    <p:anim calcmode="lin" valueType="num">
                                      <p:cBhvr>
                                        <p:cTn id="36" dur="500" fill="hold"/>
                                        <p:tgtEl>
                                          <p:spTgt spid="17"/>
                                        </p:tgtEl>
                                        <p:attrNameLst>
                                          <p:attrName>style.rotation</p:attrName>
                                        </p:attrNameLst>
                                      </p:cBhvr>
                                      <p:tavLst>
                                        <p:tav tm="0">
                                          <p:val>
                                            <p:fltVal val="360"/>
                                          </p:val>
                                        </p:tav>
                                        <p:tav tm="100000">
                                          <p:val>
                                            <p:fltVal val="0"/>
                                          </p:val>
                                        </p:tav>
                                      </p:tavLst>
                                    </p:anim>
                                    <p:animEffect transition="in" filter="fade">
                                      <p:cBhvr>
                                        <p:cTn id="37" dur="500"/>
                                        <p:tgtEl>
                                          <p:spTgt spid="17"/>
                                        </p:tgtEl>
                                      </p:cBhvr>
                                    </p:animEffect>
                                  </p:childTnLst>
                                </p:cTn>
                              </p:par>
                            </p:childTnLst>
                          </p:cTn>
                        </p:par>
                        <p:par>
                          <p:cTn id="38" fill="hold">
                            <p:stCondLst>
                              <p:cond delay="500"/>
                            </p:stCondLst>
                            <p:childTnLst>
                              <p:par>
                                <p:cTn id="39" presetID="1" presetClass="entr" presetSubtype="0" fill="hold" grpId="0" nodeType="afterEffect">
                                  <p:stCondLst>
                                    <p:cond delay="0"/>
                                  </p:stCondLst>
                                  <p:iterate type="lt">
                                    <p:tmAbs val="100"/>
                                  </p:iterate>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1000"/>
                                        <p:tgtEl>
                                          <p:spTgt spid="21"/>
                                        </p:tgtEl>
                                      </p:cBhvr>
                                    </p:animEffect>
                                    <p:anim calcmode="lin" valueType="num">
                                      <p:cBhvr>
                                        <p:cTn id="46" dur="1000" fill="hold"/>
                                        <p:tgtEl>
                                          <p:spTgt spid="21"/>
                                        </p:tgtEl>
                                        <p:attrNameLst>
                                          <p:attrName>ppt_x</p:attrName>
                                        </p:attrNameLst>
                                      </p:cBhvr>
                                      <p:tavLst>
                                        <p:tav tm="0">
                                          <p:val>
                                            <p:strVal val="#ppt_x"/>
                                          </p:val>
                                        </p:tav>
                                        <p:tav tm="100000">
                                          <p:val>
                                            <p:strVal val="#ppt_x"/>
                                          </p:val>
                                        </p:tav>
                                      </p:tavLst>
                                    </p:anim>
                                    <p:anim calcmode="lin" valueType="num">
                                      <p:cBhvr>
                                        <p:cTn id="4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4" grpId="0" animBg="1"/>
      <p:bldP spid="16" grpId="0"/>
      <p:bldP spid="17" grpId="0" animBg="1"/>
      <p:bldP spid="19" grpId="0"/>
      <p:bldP spid="21"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099BF95-8F30-5920-2393-19CFBFFEC2F0}"/>
              </a:ext>
            </a:extLst>
          </p:cNvPr>
          <p:cNvGrpSpPr/>
          <p:nvPr/>
        </p:nvGrpSpPr>
        <p:grpSpPr>
          <a:xfrm>
            <a:off x="3303305" y="1082608"/>
            <a:ext cx="5608577" cy="1459697"/>
            <a:chOff x="3303305" y="1082608"/>
            <a:chExt cx="5608577" cy="1459697"/>
          </a:xfrm>
        </p:grpSpPr>
        <p:sp>
          <p:nvSpPr>
            <p:cNvPr id="12" name="íşlïḍè"/>
            <p:cNvSpPr txBox="1"/>
            <p:nvPr/>
          </p:nvSpPr>
          <p:spPr>
            <a:xfrm>
              <a:off x="3965618" y="1082608"/>
              <a:ext cx="4287076" cy="419100"/>
            </a:xfrm>
            <a:prstGeom prst="rect">
              <a:avLst/>
            </a:prstGeom>
            <a:noFill/>
          </p:spPr>
          <p:txBody>
            <a:bodyPr wrap="square" lIns="91440" tIns="45720" rIns="91440" bIns="45720" anchor="ctr">
              <a:noAutofit/>
            </a:bodyPr>
            <a:lstStyle/>
            <a:p>
              <a:pPr algn="ctr"/>
              <a:r>
                <a:rPr lang="en-US" altLang="zh-CN" sz="2400" b="1" dirty="0"/>
                <a:t>5.3.6 TCP</a:t>
              </a:r>
              <a:r>
                <a:rPr lang="zh-CN" altLang="en-US" sz="2400" b="1" dirty="0"/>
                <a:t>可靠传输的实现</a:t>
              </a:r>
              <a:endParaRPr lang="en-US" altLang="zh-CN" sz="2400" b="1" dirty="0"/>
            </a:p>
          </p:txBody>
        </p:sp>
        <p:grpSp>
          <p:nvGrpSpPr>
            <p:cNvPr id="6" name="组合 5"/>
            <p:cNvGrpSpPr/>
            <p:nvPr/>
          </p:nvGrpSpPr>
          <p:grpSpPr>
            <a:xfrm>
              <a:off x="3303305" y="1946751"/>
              <a:ext cx="5608577" cy="595554"/>
              <a:chOff x="1183243" y="2200834"/>
              <a:chExt cx="5608577"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4933141"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b="1" dirty="0">
                    <a:solidFill>
                      <a:schemeClr val="tx1"/>
                    </a:solidFill>
                  </a:rPr>
                  <a:t>TCP</a:t>
                </a:r>
                <a:r>
                  <a:rPr lang="zh-CN" altLang="en-US" sz="2200" b="1" dirty="0">
                    <a:solidFill>
                      <a:schemeClr val="tx1"/>
                    </a:solidFill>
                  </a:rPr>
                  <a:t>可靠传输的实现</a:t>
                </a:r>
              </a:p>
            </p:txBody>
          </p:sp>
        </p:grpSp>
      </p:grpSp>
    </p:spTree>
    <p:extLst>
      <p:ext uri="{BB962C8B-B14F-4D97-AF65-F5344CB8AC3E}">
        <p14:creationId xmlns:p14="http://schemas.microsoft.com/office/powerpoint/2010/main" val="260142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可靠传输的实现</a:t>
              </a:r>
            </a:p>
          </p:txBody>
        </p:sp>
      </p:grpSp>
      <p:grpSp>
        <p:nvGrpSpPr>
          <p:cNvPr id="121" name="组合 120">
            <a:extLst>
              <a:ext uri="{FF2B5EF4-FFF2-40B4-BE49-F238E27FC236}">
                <a16:creationId xmlns:a16="http://schemas.microsoft.com/office/drawing/2014/main" id="{6834FF5F-9DA1-F0B3-B9E1-5539913B44F5}"/>
              </a:ext>
            </a:extLst>
          </p:cNvPr>
          <p:cNvGrpSpPr/>
          <p:nvPr/>
        </p:nvGrpSpPr>
        <p:grpSpPr>
          <a:xfrm>
            <a:off x="328424" y="1666287"/>
            <a:ext cx="1429263" cy="4295156"/>
            <a:chOff x="268437" y="1742601"/>
            <a:chExt cx="1429263" cy="4295156"/>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560" y="1742601"/>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84" y="5455379"/>
              <a:ext cx="443717" cy="582378"/>
            </a:xfrm>
            <a:prstGeom prst="rect">
              <a:avLst/>
            </a:prstGeom>
          </p:spPr>
        </p:pic>
        <p:sp>
          <p:nvSpPr>
            <p:cNvPr id="117" name="文本框 116">
              <a:extLst>
                <a:ext uri="{FF2B5EF4-FFF2-40B4-BE49-F238E27FC236}">
                  <a16:creationId xmlns:a16="http://schemas.microsoft.com/office/drawing/2014/main" id="{FCC024AC-BBB4-E353-B24C-BBAD303C33F5}"/>
                </a:ext>
              </a:extLst>
            </p:cNvPr>
            <p:cNvSpPr txBox="1"/>
            <p:nvPr/>
          </p:nvSpPr>
          <p:spPr>
            <a:xfrm>
              <a:off x="283610" y="5546291"/>
              <a:ext cx="934872" cy="369332"/>
            </a:xfrm>
            <a:prstGeom prst="rect">
              <a:avLst/>
            </a:prstGeom>
            <a:noFill/>
          </p:spPr>
          <p:txBody>
            <a:bodyPr wrap="square" rtlCol="0">
              <a:spAutoFit/>
            </a:bodyPr>
            <a:lstStyle/>
            <a:p>
              <a:r>
                <a:rPr lang="zh-CN" altLang="en-US" b="1" dirty="0"/>
                <a:t>接收方</a:t>
              </a:r>
            </a:p>
          </p:txBody>
        </p:sp>
        <p:sp>
          <p:nvSpPr>
            <p:cNvPr id="118" name="文本框 117">
              <a:extLst>
                <a:ext uri="{FF2B5EF4-FFF2-40B4-BE49-F238E27FC236}">
                  <a16:creationId xmlns:a16="http://schemas.microsoft.com/office/drawing/2014/main" id="{EF6C1D32-1AB7-C2B5-3CB2-29917795BCEC}"/>
                </a:ext>
              </a:extLst>
            </p:cNvPr>
            <p:cNvSpPr txBox="1"/>
            <p:nvPr/>
          </p:nvSpPr>
          <p:spPr>
            <a:xfrm>
              <a:off x="268437" y="1761352"/>
              <a:ext cx="934872" cy="369332"/>
            </a:xfrm>
            <a:prstGeom prst="rect">
              <a:avLst/>
            </a:prstGeom>
            <a:noFill/>
          </p:spPr>
          <p:txBody>
            <a:bodyPr wrap="square" rtlCol="0">
              <a:spAutoFit/>
            </a:bodyPr>
            <a:lstStyle/>
            <a:p>
              <a:r>
                <a:rPr lang="zh-CN" altLang="en-US" b="1" dirty="0"/>
                <a:t>发送方</a:t>
              </a:r>
            </a:p>
          </p:txBody>
        </p:sp>
        <p:sp>
          <p:nvSpPr>
            <p:cNvPr id="119" name="圆柱体 118">
              <a:extLst>
                <a:ext uri="{FF2B5EF4-FFF2-40B4-BE49-F238E27FC236}">
                  <a16:creationId xmlns:a16="http://schemas.microsoft.com/office/drawing/2014/main" id="{351AAFF2-3A5B-F6A9-F6C2-EF3DC893A21F}"/>
                </a:ext>
              </a:extLst>
            </p:cNvPr>
            <p:cNvSpPr/>
            <p:nvPr/>
          </p:nvSpPr>
          <p:spPr>
            <a:xfrm>
              <a:off x="1157034" y="2397540"/>
              <a:ext cx="443717" cy="3021559"/>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F86A6B9E-BC85-C115-C616-05FC9670C5D0}"/>
                </a:ext>
              </a:extLst>
            </p:cNvPr>
            <p:cNvSpPr txBox="1"/>
            <p:nvPr/>
          </p:nvSpPr>
          <p:spPr>
            <a:xfrm>
              <a:off x="1084832" y="2528504"/>
              <a:ext cx="588120" cy="2862322"/>
            </a:xfrm>
            <a:prstGeom prst="rect">
              <a:avLst/>
            </a:prstGeom>
            <a:noFill/>
          </p:spPr>
          <p:txBody>
            <a:bodyPr wrap="square" rtlCol="0">
              <a:spAutoFit/>
            </a:bodyPr>
            <a:lstStyle/>
            <a:p>
              <a:pPr algn="ctr"/>
              <a:r>
                <a:rPr lang="zh-CN" altLang="en-US" b="1" dirty="0">
                  <a:solidFill>
                    <a:schemeClr val="bg1"/>
                  </a:solidFill>
                </a:rPr>
                <a:t>基</a:t>
              </a:r>
              <a:endParaRPr lang="en-US" altLang="zh-CN" b="1" dirty="0">
                <a:solidFill>
                  <a:schemeClr val="bg1"/>
                </a:solidFill>
              </a:endParaRPr>
            </a:p>
            <a:p>
              <a:pPr algn="ctr"/>
              <a:r>
                <a:rPr lang="zh-CN" altLang="en-US" b="1" dirty="0">
                  <a:solidFill>
                    <a:schemeClr val="bg1"/>
                  </a:solidFill>
                </a:rPr>
                <a:t>于</a:t>
              </a:r>
              <a:endParaRPr lang="en-US" altLang="zh-CN" b="1" dirty="0">
                <a:solidFill>
                  <a:schemeClr val="bg1"/>
                </a:solidFill>
              </a:endParaRPr>
            </a:p>
            <a:p>
              <a:pPr algn="ctr"/>
              <a:r>
                <a:rPr lang="en-US" altLang="zh-CN" b="1" dirty="0">
                  <a:solidFill>
                    <a:schemeClr val="bg1"/>
                  </a:solidFill>
                </a:rPr>
                <a:t>TCP</a:t>
              </a:r>
            </a:p>
            <a:p>
              <a:pPr algn="ctr"/>
              <a:r>
                <a:rPr lang="zh-CN" altLang="en-US" b="1" dirty="0">
                  <a:solidFill>
                    <a:schemeClr val="bg1"/>
                  </a:solidFill>
                </a:rPr>
                <a:t>的</a:t>
              </a:r>
              <a:endParaRPr lang="en-US" altLang="zh-CN" b="1" dirty="0">
                <a:solidFill>
                  <a:schemeClr val="bg1"/>
                </a:solidFill>
              </a:endParaRPr>
            </a:p>
            <a:p>
              <a:pPr algn="ctr"/>
              <a:r>
                <a:rPr lang="zh-CN" altLang="en-US" b="1" dirty="0">
                  <a:solidFill>
                    <a:schemeClr val="bg1"/>
                  </a:solidFill>
                </a:rPr>
                <a:t>可</a:t>
              </a:r>
              <a:endParaRPr lang="en-US" altLang="zh-CN" b="1" dirty="0">
                <a:solidFill>
                  <a:schemeClr val="bg1"/>
                </a:solidFill>
              </a:endParaRPr>
            </a:p>
            <a:p>
              <a:pPr algn="ctr"/>
              <a:r>
                <a:rPr lang="zh-CN" altLang="en-US" b="1" dirty="0">
                  <a:solidFill>
                    <a:schemeClr val="bg1"/>
                  </a:solidFill>
                </a:rPr>
                <a:t>靠</a:t>
              </a:r>
              <a:endParaRPr lang="en-US" altLang="zh-CN" b="1" dirty="0">
                <a:solidFill>
                  <a:schemeClr val="bg1"/>
                </a:solidFill>
              </a:endParaRPr>
            </a:p>
            <a:p>
              <a:pPr algn="ctr"/>
              <a:r>
                <a:rPr lang="zh-CN" altLang="en-US" b="1" dirty="0">
                  <a:solidFill>
                    <a:schemeClr val="bg1"/>
                  </a:solidFill>
                </a:rPr>
                <a:t>数</a:t>
              </a:r>
              <a:endParaRPr lang="en-US" altLang="zh-CN" b="1" dirty="0">
                <a:solidFill>
                  <a:schemeClr val="bg1"/>
                </a:solidFill>
              </a:endParaRPr>
            </a:p>
            <a:p>
              <a:pPr algn="ctr"/>
              <a:r>
                <a:rPr lang="zh-CN" altLang="en-US" b="1" dirty="0">
                  <a:solidFill>
                    <a:schemeClr val="bg1"/>
                  </a:solidFill>
                </a:rPr>
                <a:t>据</a:t>
              </a:r>
              <a:endParaRPr lang="en-US" altLang="zh-CN" b="1" dirty="0">
                <a:solidFill>
                  <a:schemeClr val="bg1"/>
                </a:solidFill>
              </a:endParaRPr>
            </a:p>
            <a:p>
              <a:pPr algn="ctr"/>
              <a:r>
                <a:rPr lang="zh-CN" altLang="en-US" b="1" dirty="0">
                  <a:solidFill>
                    <a:schemeClr val="bg1"/>
                  </a:solidFill>
                </a:rPr>
                <a:t>传</a:t>
              </a:r>
              <a:endParaRPr lang="en-US" altLang="zh-CN" b="1" dirty="0">
                <a:solidFill>
                  <a:schemeClr val="bg1"/>
                </a:solidFill>
              </a:endParaRPr>
            </a:p>
            <a:p>
              <a:pPr algn="ctr"/>
              <a:r>
                <a:rPr lang="zh-CN" altLang="en-US" b="1" dirty="0">
                  <a:solidFill>
                    <a:schemeClr val="bg1"/>
                  </a:solidFill>
                </a:rPr>
                <a:t>输</a:t>
              </a:r>
            </a:p>
          </p:txBody>
        </p:sp>
      </p:grpSp>
      <p:sp>
        <p:nvSpPr>
          <p:cNvPr id="122" name="标注: 下箭头 121">
            <a:extLst>
              <a:ext uri="{FF2B5EF4-FFF2-40B4-BE49-F238E27FC236}">
                <a16:creationId xmlns:a16="http://schemas.microsoft.com/office/drawing/2014/main" id="{26EE9443-B1D1-8514-3E18-034E20661CE4}"/>
              </a:ext>
            </a:extLst>
          </p:cNvPr>
          <p:cNvSpPr/>
          <p:nvPr/>
        </p:nvSpPr>
        <p:spPr>
          <a:xfrm>
            <a:off x="501800" y="3256895"/>
            <a:ext cx="588120" cy="1965684"/>
          </a:xfrm>
          <a:prstGeom prst="downArrowCallout">
            <a:avLst>
              <a:gd name="adj1" fmla="val 25000"/>
              <a:gd name="adj2" fmla="val 25000"/>
              <a:gd name="adj3" fmla="val 25000"/>
              <a:gd name="adj4" fmla="val 8772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TCP</a:t>
            </a:r>
          </a:p>
          <a:p>
            <a:pPr algn="ctr"/>
            <a:r>
              <a:rPr lang="zh-CN" altLang="en-US" b="1" dirty="0"/>
              <a:t>数</a:t>
            </a:r>
            <a:endParaRPr lang="en-US" altLang="zh-CN" b="1" dirty="0"/>
          </a:p>
          <a:p>
            <a:pPr algn="ctr"/>
            <a:r>
              <a:rPr lang="zh-CN" altLang="en-US" b="1" dirty="0"/>
              <a:t>据</a:t>
            </a:r>
            <a:endParaRPr lang="en-US" altLang="zh-CN" b="1" dirty="0"/>
          </a:p>
          <a:p>
            <a:pPr algn="ctr"/>
            <a:r>
              <a:rPr lang="zh-CN" altLang="en-US" b="1" dirty="0"/>
              <a:t>报</a:t>
            </a:r>
            <a:endParaRPr lang="en-US" altLang="zh-CN" b="1" dirty="0"/>
          </a:p>
          <a:p>
            <a:pPr algn="ctr"/>
            <a:r>
              <a:rPr lang="zh-CN" altLang="en-US" b="1" dirty="0"/>
              <a:t>文</a:t>
            </a:r>
            <a:endParaRPr lang="en-US" altLang="zh-CN" b="1" dirty="0"/>
          </a:p>
          <a:p>
            <a:pPr algn="ctr"/>
            <a:r>
              <a:rPr lang="zh-CN" altLang="en-US" b="1" dirty="0"/>
              <a:t>段</a:t>
            </a:r>
          </a:p>
        </p:txBody>
      </p:sp>
      <p:sp>
        <p:nvSpPr>
          <p:cNvPr id="124" name="标注: 上箭头 123">
            <a:extLst>
              <a:ext uri="{FF2B5EF4-FFF2-40B4-BE49-F238E27FC236}">
                <a16:creationId xmlns:a16="http://schemas.microsoft.com/office/drawing/2014/main" id="{057A813C-93E5-1175-12EC-DF871B562972}"/>
              </a:ext>
            </a:extLst>
          </p:cNvPr>
          <p:cNvSpPr/>
          <p:nvPr/>
        </p:nvSpPr>
        <p:spPr>
          <a:xfrm>
            <a:off x="1757068" y="2321226"/>
            <a:ext cx="588119" cy="1965684"/>
          </a:xfrm>
          <a:prstGeom prst="upArrowCallout">
            <a:avLst>
              <a:gd name="adj1" fmla="val 25000"/>
              <a:gd name="adj2" fmla="val 25000"/>
              <a:gd name="adj3" fmla="val 25000"/>
              <a:gd name="adj4" fmla="val 8723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b="1" dirty="0"/>
              <a:t>TCP</a:t>
            </a:r>
          </a:p>
          <a:p>
            <a:pPr algn="ctr"/>
            <a:r>
              <a:rPr lang="zh-CN" altLang="en-US" b="1" dirty="0"/>
              <a:t>确认报</a:t>
            </a:r>
            <a:endParaRPr lang="en-US" altLang="zh-CN" b="1" dirty="0"/>
          </a:p>
          <a:p>
            <a:pPr algn="ctr"/>
            <a:r>
              <a:rPr lang="zh-CN" altLang="en-US" b="1" dirty="0"/>
              <a:t>文</a:t>
            </a:r>
            <a:endParaRPr lang="en-US" altLang="zh-CN" b="1" dirty="0"/>
          </a:p>
          <a:p>
            <a:pPr algn="ctr"/>
            <a:r>
              <a:rPr lang="zh-CN" altLang="en-US" b="1" dirty="0"/>
              <a:t>段</a:t>
            </a:r>
            <a:endParaRPr lang="zh-CN" altLang="en-US" dirty="0"/>
          </a:p>
        </p:txBody>
      </p:sp>
      <p:sp>
        <p:nvSpPr>
          <p:cNvPr id="127" name="文本框 126">
            <a:extLst>
              <a:ext uri="{FF2B5EF4-FFF2-40B4-BE49-F238E27FC236}">
                <a16:creationId xmlns:a16="http://schemas.microsoft.com/office/drawing/2014/main" id="{76CE223C-0428-23FB-AD69-BE3A8FEFAA0B}"/>
              </a:ext>
            </a:extLst>
          </p:cNvPr>
          <p:cNvSpPr txBox="1"/>
          <p:nvPr/>
        </p:nvSpPr>
        <p:spPr>
          <a:xfrm>
            <a:off x="343597" y="1305677"/>
            <a:ext cx="2353883" cy="369332"/>
          </a:xfrm>
          <a:prstGeom prst="rect">
            <a:avLst/>
          </a:prstGeom>
          <a:noFill/>
        </p:spPr>
        <p:txBody>
          <a:bodyPr wrap="square" rtlCol="0">
            <a:spAutoFit/>
          </a:bodyPr>
          <a:lstStyle/>
          <a:p>
            <a:r>
              <a:rPr lang="zh-CN" altLang="en-US" b="1" dirty="0"/>
              <a:t>只考虑发送窗口</a:t>
            </a:r>
            <a:r>
              <a:rPr lang="en-US" altLang="zh-CN" b="1" dirty="0"/>
              <a:t>swnd</a:t>
            </a:r>
            <a:endParaRPr lang="zh-CN" altLang="en-US" b="1" dirty="0"/>
          </a:p>
        </p:txBody>
      </p:sp>
      <p:sp>
        <p:nvSpPr>
          <p:cNvPr id="128" name="文本框 127">
            <a:extLst>
              <a:ext uri="{FF2B5EF4-FFF2-40B4-BE49-F238E27FC236}">
                <a16:creationId xmlns:a16="http://schemas.microsoft.com/office/drawing/2014/main" id="{43B3662D-9405-C6CD-63B5-900D955C449C}"/>
              </a:ext>
            </a:extLst>
          </p:cNvPr>
          <p:cNvSpPr txBox="1"/>
          <p:nvPr/>
        </p:nvSpPr>
        <p:spPr>
          <a:xfrm>
            <a:off x="304800" y="5973582"/>
            <a:ext cx="2618844" cy="369332"/>
          </a:xfrm>
          <a:prstGeom prst="rect">
            <a:avLst/>
          </a:prstGeom>
          <a:noFill/>
        </p:spPr>
        <p:txBody>
          <a:bodyPr wrap="square" rtlCol="0">
            <a:spAutoFit/>
          </a:bodyPr>
          <a:lstStyle/>
          <a:p>
            <a:r>
              <a:rPr lang="zh-CN" altLang="en-US" b="1" dirty="0"/>
              <a:t>只考虑接收窗口</a:t>
            </a:r>
            <a:r>
              <a:rPr lang="en-US" altLang="zh-CN" b="1" dirty="0"/>
              <a:t>rwnd</a:t>
            </a:r>
            <a:endParaRPr lang="zh-CN" altLang="en-US" b="1" dirty="0"/>
          </a:p>
        </p:txBody>
      </p:sp>
      <p:sp>
        <p:nvSpPr>
          <p:cNvPr id="130" name="文本框 129">
            <a:extLst>
              <a:ext uri="{FF2B5EF4-FFF2-40B4-BE49-F238E27FC236}">
                <a16:creationId xmlns:a16="http://schemas.microsoft.com/office/drawing/2014/main" id="{015D22B6-52B1-2300-CCEB-4AE46990345B}"/>
              </a:ext>
            </a:extLst>
          </p:cNvPr>
          <p:cNvSpPr txBox="1"/>
          <p:nvPr/>
        </p:nvSpPr>
        <p:spPr>
          <a:xfrm>
            <a:off x="3695700" y="3308785"/>
            <a:ext cx="4800600" cy="523220"/>
          </a:xfrm>
          <a:prstGeom prst="rect">
            <a:avLst/>
          </a:prstGeom>
          <a:noFill/>
        </p:spPr>
        <p:txBody>
          <a:bodyPr wrap="square" rtlCol="0">
            <a:spAutoFit/>
          </a:bodyPr>
          <a:lstStyle/>
          <a:p>
            <a:pPr algn="ctr"/>
            <a:r>
              <a:rPr lang="en-US" altLang="zh-CN" sz="2800" b="1" dirty="0">
                <a:solidFill>
                  <a:schemeClr val="accent1">
                    <a:lumMod val="75000"/>
                  </a:schemeClr>
                </a:solidFill>
              </a:rPr>
              <a:t>TCP</a:t>
            </a:r>
            <a:r>
              <a:rPr lang="zh-CN" altLang="en-US" sz="2800" b="1" dirty="0">
                <a:solidFill>
                  <a:schemeClr val="accent1">
                    <a:lumMod val="75000"/>
                  </a:schemeClr>
                </a:solidFill>
              </a:rPr>
              <a:t>的滑动窗口以字节为单位</a:t>
            </a:r>
          </a:p>
        </p:txBody>
      </p:sp>
      <p:grpSp>
        <p:nvGrpSpPr>
          <p:cNvPr id="164" name="组合 163">
            <a:extLst>
              <a:ext uri="{FF2B5EF4-FFF2-40B4-BE49-F238E27FC236}">
                <a16:creationId xmlns:a16="http://schemas.microsoft.com/office/drawing/2014/main" id="{81418543-70BF-266F-FD8E-1273C9DB844B}"/>
              </a:ext>
            </a:extLst>
          </p:cNvPr>
          <p:cNvGrpSpPr/>
          <p:nvPr/>
        </p:nvGrpSpPr>
        <p:grpSpPr>
          <a:xfrm>
            <a:off x="1703056" y="1829801"/>
            <a:ext cx="10184144" cy="369332"/>
            <a:chOff x="1703056" y="1829801"/>
            <a:chExt cx="10184144" cy="369332"/>
          </a:xfrm>
        </p:grpSpPr>
        <p:grpSp>
          <p:nvGrpSpPr>
            <p:cNvPr id="131" name="组合 130">
              <a:extLst>
                <a:ext uri="{FF2B5EF4-FFF2-40B4-BE49-F238E27FC236}">
                  <a16:creationId xmlns:a16="http://schemas.microsoft.com/office/drawing/2014/main" id="{5FF78526-1CCA-F87F-6398-F54146161EEA}"/>
                </a:ext>
              </a:extLst>
            </p:cNvPr>
            <p:cNvGrpSpPr/>
            <p:nvPr/>
          </p:nvGrpSpPr>
          <p:grpSpPr>
            <a:xfrm>
              <a:off x="2770589" y="1888008"/>
              <a:ext cx="9116611" cy="252919"/>
              <a:chOff x="2772604" y="1846455"/>
              <a:chExt cx="9116611" cy="252919"/>
            </a:xfrm>
          </p:grpSpPr>
          <p:sp>
            <p:nvSpPr>
              <p:cNvPr id="132" name="矩形 131">
                <a:extLst>
                  <a:ext uri="{FF2B5EF4-FFF2-40B4-BE49-F238E27FC236}">
                    <a16:creationId xmlns:a16="http://schemas.microsoft.com/office/drawing/2014/main" id="{3028D87E-C376-CB0A-0F59-60ED0D5BD583}"/>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133" name="矩形 132">
                <a:extLst>
                  <a:ext uri="{FF2B5EF4-FFF2-40B4-BE49-F238E27FC236}">
                    <a16:creationId xmlns:a16="http://schemas.microsoft.com/office/drawing/2014/main" id="{831A2641-2384-2E72-C4F2-BF5AC341C054}"/>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134" name="矩形 133">
                <a:extLst>
                  <a:ext uri="{FF2B5EF4-FFF2-40B4-BE49-F238E27FC236}">
                    <a16:creationId xmlns:a16="http://schemas.microsoft.com/office/drawing/2014/main" id="{26C1C15B-B7D9-A73E-6E35-45473AE907C1}"/>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135" name="矩形 134">
                <a:extLst>
                  <a:ext uri="{FF2B5EF4-FFF2-40B4-BE49-F238E27FC236}">
                    <a16:creationId xmlns:a16="http://schemas.microsoft.com/office/drawing/2014/main" id="{457740F0-15FF-07F9-01ED-89DC4A6F1CF9}"/>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136" name="矩形 135">
                <a:extLst>
                  <a:ext uri="{FF2B5EF4-FFF2-40B4-BE49-F238E27FC236}">
                    <a16:creationId xmlns:a16="http://schemas.microsoft.com/office/drawing/2014/main" id="{9C867BCE-1045-F095-06FA-CAF3B95C0734}"/>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137" name="矩形 136">
                <a:extLst>
                  <a:ext uri="{FF2B5EF4-FFF2-40B4-BE49-F238E27FC236}">
                    <a16:creationId xmlns:a16="http://schemas.microsoft.com/office/drawing/2014/main" id="{D3E832F6-9A19-119E-8EA1-30F59845C382}"/>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138" name="矩形 137">
                <a:extLst>
                  <a:ext uri="{FF2B5EF4-FFF2-40B4-BE49-F238E27FC236}">
                    <a16:creationId xmlns:a16="http://schemas.microsoft.com/office/drawing/2014/main" id="{BCDB83DD-ABA8-28CC-E002-FF4021DC27C0}"/>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139" name="矩形 138">
                <a:extLst>
                  <a:ext uri="{FF2B5EF4-FFF2-40B4-BE49-F238E27FC236}">
                    <a16:creationId xmlns:a16="http://schemas.microsoft.com/office/drawing/2014/main" id="{5D903A70-96DA-63E7-0425-E7387C7854E0}"/>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140" name="矩形 139">
                <a:extLst>
                  <a:ext uri="{FF2B5EF4-FFF2-40B4-BE49-F238E27FC236}">
                    <a16:creationId xmlns:a16="http://schemas.microsoft.com/office/drawing/2014/main" id="{09B4FCEB-9AAF-E6E0-6410-17180A0FD7F7}"/>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141" name="矩形 140">
                <a:extLst>
                  <a:ext uri="{FF2B5EF4-FFF2-40B4-BE49-F238E27FC236}">
                    <a16:creationId xmlns:a16="http://schemas.microsoft.com/office/drawing/2014/main" id="{AE57F4D0-8395-0820-FEFF-F465DA31DD30}"/>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142" name="矩形 141">
                <a:extLst>
                  <a:ext uri="{FF2B5EF4-FFF2-40B4-BE49-F238E27FC236}">
                    <a16:creationId xmlns:a16="http://schemas.microsoft.com/office/drawing/2014/main" id="{A4333860-77E9-F92C-7482-6DF14E484D40}"/>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143" name="矩形 142">
                <a:extLst>
                  <a:ext uri="{FF2B5EF4-FFF2-40B4-BE49-F238E27FC236}">
                    <a16:creationId xmlns:a16="http://schemas.microsoft.com/office/drawing/2014/main" id="{99BEA847-8897-6CD5-34CB-9B71D24DCD9A}"/>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144" name="矩形 143">
                <a:extLst>
                  <a:ext uri="{FF2B5EF4-FFF2-40B4-BE49-F238E27FC236}">
                    <a16:creationId xmlns:a16="http://schemas.microsoft.com/office/drawing/2014/main" id="{CC787FBC-2BF6-1652-5947-500E9419961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145" name="矩形 144">
                <a:extLst>
                  <a:ext uri="{FF2B5EF4-FFF2-40B4-BE49-F238E27FC236}">
                    <a16:creationId xmlns:a16="http://schemas.microsoft.com/office/drawing/2014/main" id="{3162BFD8-D16B-FB93-2C00-255D225C3913}"/>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146" name="矩形 145">
                <a:extLst>
                  <a:ext uri="{FF2B5EF4-FFF2-40B4-BE49-F238E27FC236}">
                    <a16:creationId xmlns:a16="http://schemas.microsoft.com/office/drawing/2014/main" id="{FC729642-FF34-8493-9F49-2248F8CC3353}"/>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147" name="矩形 146">
                <a:extLst>
                  <a:ext uri="{FF2B5EF4-FFF2-40B4-BE49-F238E27FC236}">
                    <a16:creationId xmlns:a16="http://schemas.microsoft.com/office/drawing/2014/main" id="{F9E233FD-A151-4825-DB95-F8761B2FE253}"/>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148" name="矩形 147">
                <a:extLst>
                  <a:ext uri="{FF2B5EF4-FFF2-40B4-BE49-F238E27FC236}">
                    <a16:creationId xmlns:a16="http://schemas.microsoft.com/office/drawing/2014/main" id="{0DB1C835-9F93-2B1C-093D-6043649AB286}"/>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149" name="矩形 148">
                <a:extLst>
                  <a:ext uri="{FF2B5EF4-FFF2-40B4-BE49-F238E27FC236}">
                    <a16:creationId xmlns:a16="http://schemas.microsoft.com/office/drawing/2014/main" id="{40BB604B-2A50-9CF9-EA0F-BD30B72C2390}"/>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150" name="矩形 149">
                <a:extLst>
                  <a:ext uri="{FF2B5EF4-FFF2-40B4-BE49-F238E27FC236}">
                    <a16:creationId xmlns:a16="http://schemas.microsoft.com/office/drawing/2014/main" id="{B23C975B-52FD-199D-A1A5-4CBDDAC6EF8B}"/>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151" name="矩形 150">
                <a:extLst>
                  <a:ext uri="{FF2B5EF4-FFF2-40B4-BE49-F238E27FC236}">
                    <a16:creationId xmlns:a16="http://schemas.microsoft.com/office/drawing/2014/main" id="{5DA4A91B-ED5B-AAA4-E88A-E89D61DC8608}"/>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152" name="矩形 151">
                <a:extLst>
                  <a:ext uri="{FF2B5EF4-FFF2-40B4-BE49-F238E27FC236}">
                    <a16:creationId xmlns:a16="http://schemas.microsoft.com/office/drawing/2014/main" id="{41858A81-4381-73BE-3D40-1F0079FDFD90}"/>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153" name="矩形 152">
                <a:extLst>
                  <a:ext uri="{FF2B5EF4-FFF2-40B4-BE49-F238E27FC236}">
                    <a16:creationId xmlns:a16="http://schemas.microsoft.com/office/drawing/2014/main" id="{EFA10A6A-D655-C7F4-4F8A-198A891E043A}"/>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154" name="矩形 153">
                <a:extLst>
                  <a:ext uri="{FF2B5EF4-FFF2-40B4-BE49-F238E27FC236}">
                    <a16:creationId xmlns:a16="http://schemas.microsoft.com/office/drawing/2014/main" id="{FBCB3148-DF08-AD48-9227-9CBE84A051CF}"/>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155" name="矩形 154">
                <a:extLst>
                  <a:ext uri="{FF2B5EF4-FFF2-40B4-BE49-F238E27FC236}">
                    <a16:creationId xmlns:a16="http://schemas.microsoft.com/office/drawing/2014/main" id="{F4CC12CD-B074-CBAD-7125-ACC1DA817074}"/>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156" name="矩形 155">
                <a:extLst>
                  <a:ext uri="{FF2B5EF4-FFF2-40B4-BE49-F238E27FC236}">
                    <a16:creationId xmlns:a16="http://schemas.microsoft.com/office/drawing/2014/main" id="{727CDC51-125C-3730-C897-7426246D4B7F}"/>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157" name="矩形 156">
                <a:extLst>
                  <a:ext uri="{FF2B5EF4-FFF2-40B4-BE49-F238E27FC236}">
                    <a16:creationId xmlns:a16="http://schemas.microsoft.com/office/drawing/2014/main" id="{F0CC06AF-8EA1-D5F8-5A17-B4EC322A7D81}"/>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158" name="矩形 157">
                <a:extLst>
                  <a:ext uri="{FF2B5EF4-FFF2-40B4-BE49-F238E27FC236}">
                    <a16:creationId xmlns:a16="http://schemas.microsoft.com/office/drawing/2014/main" id="{1BD98898-0E90-8A5D-7272-02ED3E012439}"/>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159" name="矩形 158">
                <a:extLst>
                  <a:ext uri="{FF2B5EF4-FFF2-40B4-BE49-F238E27FC236}">
                    <a16:creationId xmlns:a16="http://schemas.microsoft.com/office/drawing/2014/main" id="{937DF4D6-B8AE-39FF-1FAC-F7A31A138DE4}"/>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160" name="矩形 159">
                <a:extLst>
                  <a:ext uri="{FF2B5EF4-FFF2-40B4-BE49-F238E27FC236}">
                    <a16:creationId xmlns:a16="http://schemas.microsoft.com/office/drawing/2014/main" id="{DD229B62-A7AD-5221-0530-2C8439D3EB67}"/>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161" name="矩形 160">
                <a:extLst>
                  <a:ext uri="{FF2B5EF4-FFF2-40B4-BE49-F238E27FC236}">
                    <a16:creationId xmlns:a16="http://schemas.microsoft.com/office/drawing/2014/main" id="{D8194BCC-F579-A651-1B47-72D2E00B53D5}"/>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162" name="矩形 161">
                <a:extLst>
                  <a:ext uri="{FF2B5EF4-FFF2-40B4-BE49-F238E27FC236}">
                    <a16:creationId xmlns:a16="http://schemas.microsoft.com/office/drawing/2014/main" id="{BA1C95C6-2494-FB34-2226-45B697E3376F}"/>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163" name="文本框 162">
              <a:extLst>
                <a:ext uri="{FF2B5EF4-FFF2-40B4-BE49-F238E27FC236}">
                  <a16:creationId xmlns:a16="http://schemas.microsoft.com/office/drawing/2014/main" id="{18C5DBB0-FFA5-C3DC-875B-CA5A19053401}"/>
                </a:ext>
              </a:extLst>
            </p:cNvPr>
            <p:cNvSpPr txBox="1"/>
            <p:nvPr/>
          </p:nvSpPr>
          <p:spPr>
            <a:xfrm>
              <a:off x="1703056" y="1829801"/>
              <a:ext cx="1284262" cy="369332"/>
            </a:xfrm>
            <a:prstGeom prst="rect">
              <a:avLst/>
            </a:prstGeom>
            <a:noFill/>
          </p:spPr>
          <p:txBody>
            <a:bodyPr wrap="square" rtlCol="0">
              <a:spAutoFit/>
            </a:bodyPr>
            <a:lstStyle/>
            <a:p>
              <a:r>
                <a:rPr lang="zh-CN" altLang="en-US" b="1" dirty="0"/>
                <a:t>字节序号</a:t>
              </a:r>
            </a:p>
          </p:txBody>
        </p:sp>
      </p:grpSp>
    </p:spTree>
    <p:custDataLst>
      <p:tags r:id="rId1"/>
    </p:custDataLst>
    <p:extLst>
      <p:ext uri="{BB962C8B-B14F-4D97-AF65-F5344CB8AC3E}">
        <p14:creationId xmlns:p14="http://schemas.microsoft.com/office/powerpoint/2010/main" val="80673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1"/>
                                        </p:tgtEl>
                                        <p:attrNameLst>
                                          <p:attrName>style.visibility</p:attrName>
                                        </p:attrNameLst>
                                      </p:cBhvr>
                                      <p:to>
                                        <p:strVal val="visible"/>
                                      </p:to>
                                    </p:set>
                                    <p:anim calcmode="lin" valueType="num">
                                      <p:cBhvr additive="base">
                                        <p:cTn id="13" dur="500" fill="hold"/>
                                        <p:tgtEl>
                                          <p:spTgt spid="121"/>
                                        </p:tgtEl>
                                        <p:attrNameLst>
                                          <p:attrName>ppt_x</p:attrName>
                                        </p:attrNameLst>
                                      </p:cBhvr>
                                      <p:tavLst>
                                        <p:tav tm="0">
                                          <p:val>
                                            <p:strVal val="0-#ppt_w/2"/>
                                          </p:val>
                                        </p:tav>
                                        <p:tav tm="100000">
                                          <p:val>
                                            <p:strVal val="#ppt_x"/>
                                          </p:val>
                                        </p:tav>
                                      </p:tavLst>
                                    </p:anim>
                                    <p:anim calcmode="lin" valueType="num">
                                      <p:cBhvr additive="base">
                                        <p:cTn id="14" dur="500" fill="hold"/>
                                        <p:tgtEl>
                                          <p:spTgt spid="1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grpId="0" nodeType="clickEffect">
                                  <p:stCondLst>
                                    <p:cond delay="0"/>
                                  </p:stCondLst>
                                  <p:childTnLst>
                                    <p:set>
                                      <p:cBhvr>
                                        <p:cTn id="18" dur="1" fill="hold">
                                          <p:stCondLst>
                                            <p:cond delay="0"/>
                                          </p:stCondLst>
                                        </p:cTn>
                                        <p:tgtEl>
                                          <p:spTgt spid="122"/>
                                        </p:tgtEl>
                                        <p:attrNameLst>
                                          <p:attrName>style.visibility</p:attrName>
                                        </p:attrNameLst>
                                      </p:cBhvr>
                                      <p:to>
                                        <p:strVal val="visible"/>
                                      </p:to>
                                    </p:set>
                                    <p:anim calcmode="lin" valueType="num">
                                      <p:cBhvr additive="base">
                                        <p:cTn id="19" dur="500"/>
                                        <p:tgtEl>
                                          <p:spTgt spid="122"/>
                                        </p:tgtEl>
                                        <p:attrNameLst>
                                          <p:attrName>ppt_y</p:attrName>
                                        </p:attrNameLst>
                                      </p:cBhvr>
                                      <p:tavLst>
                                        <p:tav tm="0">
                                          <p:val>
                                            <p:strVal val="#ppt_y-#ppt_h*1.125000"/>
                                          </p:val>
                                        </p:tav>
                                        <p:tav tm="100000">
                                          <p:val>
                                            <p:strVal val="#ppt_y"/>
                                          </p:val>
                                        </p:tav>
                                      </p:tavLst>
                                    </p:anim>
                                    <p:animEffect transition="in" filter="wipe(down)">
                                      <p:cBhvr>
                                        <p:cTn id="20" dur="500"/>
                                        <p:tgtEl>
                                          <p:spTgt spid="122"/>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124"/>
                                        </p:tgtEl>
                                        <p:attrNameLst>
                                          <p:attrName>style.visibility</p:attrName>
                                        </p:attrNameLst>
                                      </p:cBhvr>
                                      <p:to>
                                        <p:strVal val="visible"/>
                                      </p:to>
                                    </p:set>
                                    <p:anim calcmode="lin" valueType="num">
                                      <p:cBhvr additive="base">
                                        <p:cTn id="25" dur="500"/>
                                        <p:tgtEl>
                                          <p:spTgt spid="124"/>
                                        </p:tgtEl>
                                        <p:attrNameLst>
                                          <p:attrName>ppt_y</p:attrName>
                                        </p:attrNameLst>
                                      </p:cBhvr>
                                      <p:tavLst>
                                        <p:tav tm="0">
                                          <p:val>
                                            <p:strVal val="#ppt_y+#ppt_h*1.125000"/>
                                          </p:val>
                                        </p:tav>
                                        <p:tav tm="100000">
                                          <p:val>
                                            <p:strVal val="#ppt_y"/>
                                          </p:val>
                                        </p:tav>
                                      </p:tavLst>
                                    </p:anim>
                                    <p:animEffect transition="in" filter="wipe(up)">
                                      <p:cBhvr>
                                        <p:cTn id="26" dur="500"/>
                                        <p:tgtEl>
                                          <p:spTgt spid="124"/>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127"/>
                                        </p:tgtEl>
                                        <p:attrNameLst>
                                          <p:attrName>style.visibility</p:attrName>
                                        </p:attrNameLst>
                                      </p:cBhvr>
                                      <p:to>
                                        <p:strVal val="visible"/>
                                      </p:to>
                                    </p:set>
                                    <p:anim calcmode="lin" valueType="num">
                                      <p:cBhvr additive="base">
                                        <p:cTn id="31" dur="500"/>
                                        <p:tgtEl>
                                          <p:spTgt spid="127"/>
                                        </p:tgtEl>
                                        <p:attrNameLst>
                                          <p:attrName>ppt_y</p:attrName>
                                        </p:attrNameLst>
                                      </p:cBhvr>
                                      <p:tavLst>
                                        <p:tav tm="0">
                                          <p:val>
                                            <p:strVal val="#ppt_y+#ppt_h*1.125000"/>
                                          </p:val>
                                        </p:tav>
                                        <p:tav tm="100000">
                                          <p:val>
                                            <p:strVal val="#ppt_y"/>
                                          </p:val>
                                        </p:tav>
                                      </p:tavLst>
                                    </p:anim>
                                    <p:animEffect transition="in" filter="wipe(up)">
                                      <p:cBhvr>
                                        <p:cTn id="32" dur="500"/>
                                        <p:tgtEl>
                                          <p:spTgt spid="127"/>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grpId="0" nodeType="clickEffect">
                                  <p:stCondLst>
                                    <p:cond delay="0"/>
                                  </p:stCondLst>
                                  <p:childTnLst>
                                    <p:set>
                                      <p:cBhvr>
                                        <p:cTn id="36" dur="1" fill="hold">
                                          <p:stCondLst>
                                            <p:cond delay="0"/>
                                          </p:stCondLst>
                                        </p:cTn>
                                        <p:tgtEl>
                                          <p:spTgt spid="128"/>
                                        </p:tgtEl>
                                        <p:attrNameLst>
                                          <p:attrName>style.visibility</p:attrName>
                                        </p:attrNameLst>
                                      </p:cBhvr>
                                      <p:to>
                                        <p:strVal val="visible"/>
                                      </p:to>
                                    </p:set>
                                    <p:anim calcmode="lin" valueType="num">
                                      <p:cBhvr additive="base">
                                        <p:cTn id="37" dur="500"/>
                                        <p:tgtEl>
                                          <p:spTgt spid="128"/>
                                        </p:tgtEl>
                                        <p:attrNameLst>
                                          <p:attrName>ppt_y</p:attrName>
                                        </p:attrNameLst>
                                      </p:cBhvr>
                                      <p:tavLst>
                                        <p:tav tm="0">
                                          <p:val>
                                            <p:strVal val="#ppt_y-#ppt_h*1.125000"/>
                                          </p:val>
                                        </p:tav>
                                        <p:tav tm="100000">
                                          <p:val>
                                            <p:strVal val="#ppt_y"/>
                                          </p:val>
                                        </p:tav>
                                      </p:tavLst>
                                    </p:anim>
                                    <p:animEffect transition="in" filter="wipe(down)">
                                      <p:cBhvr>
                                        <p:cTn id="38" dur="500"/>
                                        <p:tgtEl>
                                          <p:spTgt spid="128"/>
                                        </p:tgtEl>
                                      </p:cBhvr>
                                    </p:animEffect>
                                  </p:childTnLst>
                                </p:cTn>
                              </p:par>
                            </p:childTnLst>
                          </p:cTn>
                        </p:par>
                      </p:childTnLst>
                    </p:cTn>
                  </p:par>
                  <p:par>
                    <p:cTn id="39" fill="hold">
                      <p:stCondLst>
                        <p:cond delay="indefinite"/>
                      </p:stCondLst>
                      <p:childTnLst>
                        <p:par>
                          <p:cTn id="40" fill="hold">
                            <p:stCondLst>
                              <p:cond delay="0"/>
                            </p:stCondLst>
                            <p:childTnLst>
                              <p:par>
                                <p:cTn id="41" presetID="30" presetClass="entr" presetSubtype="0" fill="hold" grpId="0" nodeType="clickEffect">
                                  <p:stCondLst>
                                    <p:cond delay="0"/>
                                  </p:stCondLst>
                                  <p:childTnLst>
                                    <p:set>
                                      <p:cBhvr>
                                        <p:cTn id="42" dur="1" fill="hold">
                                          <p:stCondLst>
                                            <p:cond delay="0"/>
                                          </p:stCondLst>
                                        </p:cTn>
                                        <p:tgtEl>
                                          <p:spTgt spid="130"/>
                                        </p:tgtEl>
                                        <p:attrNameLst>
                                          <p:attrName>style.visibility</p:attrName>
                                        </p:attrNameLst>
                                      </p:cBhvr>
                                      <p:to>
                                        <p:strVal val="visible"/>
                                      </p:to>
                                    </p:set>
                                    <p:animEffect transition="in" filter="fade">
                                      <p:cBhvr>
                                        <p:cTn id="43" dur="800" decel="100000"/>
                                        <p:tgtEl>
                                          <p:spTgt spid="130"/>
                                        </p:tgtEl>
                                      </p:cBhvr>
                                    </p:animEffect>
                                    <p:anim calcmode="lin" valueType="num">
                                      <p:cBhvr>
                                        <p:cTn id="44" dur="800" decel="100000" fill="hold"/>
                                        <p:tgtEl>
                                          <p:spTgt spid="130"/>
                                        </p:tgtEl>
                                        <p:attrNameLst>
                                          <p:attrName>style.rotation</p:attrName>
                                        </p:attrNameLst>
                                      </p:cBhvr>
                                      <p:tavLst>
                                        <p:tav tm="0">
                                          <p:val>
                                            <p:fltVal val="-90"/>
                                          </p:val>
                                        </p:tav>
                                        <p:tav tm="100000">
                                          <p:val>
                                            <p:fltVal val="0"/>
                                          </p:val>
                                        </p:tav>
                                      </p:tavLst>
                                    </p:anim>
                                    <p:anim calcmode="lin" valueType="num">
                                      <p:cBhvr>
                                        <p:cTn id="45" dur="800" decel="100000" fill="hold"/>
                                        <p:tgtEl>
                                          <p:spTgt spid="130"/>
                                        </p:tgtEl>
                                        <p:attrNameLst>
                                          <p:attrName>ppt_x</p:attrName>
                                        </p:attrNameLst>
                                      </p:cBhvr>
                                      <p:tavLst>
                                        <p:tav tm="0">
                                          <p:val>
                                            <p:strVal val="#ppt_x+0.4"/>
                                          </p:val>
                                        </p:tav>
                                        <p:tav tm="100000">
                                          <p:val>
                                            <p:strVal val="#ppt_x-0.05"/>
                                          </p:val>
                                        </p:tav>
                                      </p:tavLst>
                                    </p:anim>
                                    <p:anim calcmode="lin" valueType="num">
                                      <p:cBhvr>
                                        <p:cTn id="46" dur="800" decel="100000" fill="hold"/>
                                        <p:tgtEl>
                                          <p:spTgt spid="130"/>
                                        </p:tgtEl>
                                        <p:attrNameLst>
                                          <p:attrName>ppt_y</p:attrName>
                                        </p:attrNameLst>
                                      </p:cBhvr>
                                      <p:tavLst>
                                        <p:tav tm="0">
                                          <p:val>
                                            <p:strVal val="#ppt_y-0.4"/>
                                          </p:val>
                                        </p:tav>
                                        <p:tav tm="100000">
                                          <p:val>
                                            <p:strVal val="#ppt_y+0.1"/>
                                          </p:val>
                                        </p:tav>
                                      </p:tavLst>
                                    </p:anim>
                                    <p:anim calcmode="lin" valueType="num">
                                      <p:cBhvr>
                                        <p:cTn id="47" dur="200" accel="100000" fill="hold">
                                          <p:stCondLst>
                                            <p:cond delay="800"/>
                                          </p:stCondLst>
                                        </p:cTn>
                                        <p:tgtEl>
                                          <p:spTgt spid="130"/>
                                        </p:tgtEl>
                                        <p:attrNameLst>
                                          <p:attrName>ppt_x</p:attrName>
                                        </p:attrNameLst>
                                      </p:cBhvr>
                                      <p:tavLst>
                                        <p:tav tm="0">
                                          <p:val>
                                            <p:strVal val="#ppt_x-0.05"/>
                                          </p:val>
                                        </p:tav>
                                        <p:tav tm="100000">
                                          <p:val>
                                            <p:strVal val="#ppt_x"/>
                                          </p:val>
                                        </p:tav>
                                      </p:tavLst>
                                    </p:anim>
                                    <p:anim calcmode="lin" valueType="num">
                                      <p:cBhvr>
                                        <p:cTn id="48" dur="200" accel="100000" fill="hold">
                                          <p:stCondLst>
                                            <p:cond delay="800"/>
                                          </p:stCondLst>
                                        </p:cTn>
                                        <p:tgtEl>
                                          <p:spTgt spid="130"/>
                                        </p:tgtEl>
                                        <p:attrNameLst>
                                          <p:attrName>ppt_y</p:attrName>
                                        </p:attrNameLst>
                                      </p:cBhvr>
                                      <p:tavLst>
                                        <p:tav tm="0">
                                          <p:val>
                                            <p:strVal val="#ppt_y+0.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64"/>
                                        </p:tgtEl>
                                        <p:attrNameLst>
                                          <p:attrName>style.visibility</p:attrName>
                                        </p:attrNameLst>
                                      </p:cBhvr>
                                      <p:to>
                                        <p:strVal val="visible"/>
                                      </p:to>
                                    </p:set>
                                    <p:animEffect transition="in" filter="wipe(left)">
                                      <p:cBhvr>
                                        <p:cTn id="53" dur="10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24" grpId="0" animBg="1"/>
      <p:bldP spid="127" grpId="0"/>
      <p:bldP spid="128" grpId="0"/>
      <p:bldP spid="130"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78725A6-A618-3F85-B152-806C44F37969}"/>
              </a:ext>
            </a:extLst>
          </p:cNvPr>
          <p:cNvSpPr txBox="1"/>
          <p:nvPr/>
        </p:nvSpPr>
        <p:spPr>
          <a:xfrm>
            <a:off x="2782451" y="3759202"/>
            <a:ext cx="5011098" cy="369332"/>
          </a:xfrm>
          <a:prstGeom prst="rect">
            <a:avLst/>
          </a:prstGeom>
          <a:noFill/>
        </p:spPr>
        <p:txBody>
          <a:bodyPr wrap="square" rtlCol="0">
            <a:spAutoFit/>
          </a:bodyPr>
          <a:lstStyle/>
          <a:p>
            <a:r>
              <a:rPr lang="zh-CN" altLang="en-US" b="1" dirty="0"/>
              <a:t>表明接收方自己的接收窗口</a:t>
            </a:r>
            <a:r>
              <a:rPr lang="en-US" altLang="zh-CN" b="1" dirty="0"/>
              <a:t>rwnd</a:t>
            </a:r>
            <a:r>
              <a:rPr lang="zh-CN" altLang="en-US" b="1" dirty="0"/>
              <a:t>的尺寸为</a:t>
            </a:r>
            <a:r>
              <a:rPr lang="en-US" altLang="zh-CN" b="1" dirty="0"/>
              <a:t>20</a:t>
            </a:r>
            <a:r>
              <a:rPr lang="zh-CN" altLang="en-US" b="1" dirty="0"/>
              <a:t>字节。</a:t>
            </a:r>
          </a:p>
        </p:txBody>
      </p:sp>
      <p:sp>
        <p:nvSpPr>
          <p:cNvPr id="6" name="文本框 5">
            <a:extLst>
              <a:ext uri="{FF2B5EF4-FFF2-40B4-BE49-F238E27FC236}">
                <a16:creationId xmlns:a16="http://schemas.microsoft.com/office/drawing/2014/main" id="{79F464D9-D3E6-0B72-1B56-6B43A408968D}"/>
              </a:ext>
            </a:extLst>
          </p:cNvPr>
          <p:cNvSpPr txBox="1"/>
          <p:nvPr/>
        </p:nvSpPr>
        <p:spPr>
          <a:xfrm>
            <a:off x="2782450" y="3462673"/>
            <a:ext cx="9104750" cy="369332"/>
          </a:xfrm>
          <a:prstGeom prst="rect">
            <a:avLst/>
          </a:prstGeom>
          <a:noFill/>
        </p:spPr>
        <p:txBody>
          <a:bodyPr wrap="square" rtlCol="0">
            <a:spAutoFit/>
          </a:bodyPr>
          <a:lstStyle/>
          <a:p>
            <a:r>
              <a:rPr lang="zh-CN" altLang="en-US" b="1" dirty="0"/>
              <a:t>表明接收方期望收到下一个数据的序号是</a:t>
            </a:r>
            <a:r>
              <a:rPr lang="en-US" altLang="zh-CN" b="1" dirty="0"/>
              <a:t>31</a:t>
            </a:r>
            <a:r>
              <a:rPr lang="zh-CN" altLang="en-US" b="1" dirty="0"/>
              <a:t>，而序号到</a:t>
            </a:r>
            <a:r>
              <a:rPr lang="en-US" altLang="zh-CN" b="1" dirty="0"/>
              <a:t>30</a:t>
            </a:r>
            <a:r>
              <a:rPr lang="zh-CN" altLang="en-US" b="1" dirty="0"/>
              <a:t>为止的数据已经全部正确接收了。</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可靠传输的实现</a:t>
              </a:r>
            </a:p>
          </p:txBody>
        </p:sp>
      </p:grpSp>
      <p:grpSp>
        <p:nvGrpSpPr>
          <p:cNvPr id="121" name="组合 120">
            <a:extLst>
              <a:ext uri="{FF2B5EF4-FFF2-40B4-BE49-F238E27FC236}">
                <a16:creationId xmlns:a16="http://schemas.microsoft.com/office/drawing/2014/main" id="{6834FF5F-9DA1-F0B3-B9E1-5539913B44F5}"/>
              </a:ext>
            </a:extLst>
          </p:cNvPr>
          <p:cNvGrpSpPr/>
          <p:nvPr/>
        </p:nvGrpSpPr>
        <p:grpSpPr>
          <a:xfrm>
            <a:off x="328424" y="1666287"/>
            <a:ext cx="1429263" cy="4295156"/>
            <a:chOff x="268437" y="1742601"/>
            <a:chExt cx="1429263" cy="4295156"/>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560" y="1742601"/>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84" y="5455379"/>
              <a:ext cx="443717" cy="582378"/>
            </a:xfrm>
            <a:prstGeom prst="rect">
              <a:avLst/>
            </a:prstGeom>
          </p:spPr>
        </p:pic>
        <p:sp>
          <p:nvSpPr>
            <p:cNvPr id="117" name="文本框 116">
              <a:extLst>
                <a:ext uri="{FF2B5EF4-FFF2-40B4-BE49-F238E27FC236}">
                  <a16:creationId xmlns:a16="http://schemas.microsoft.com/office/drawing/2014/main" id="{FCC024AC-BBB4-E353-B24C-BBAD303C33F5}"/>
                </a:ext>
              </a:extLst>
            </p:cNvPr>
            <p:cNvSpPr txBox="1"/>
            <p:nvPr/>
          </p:nvSpPr>
          <p:spPr>
            <a:xfrm>
              <a:off x="283610" y="5546291"/>
              <a:ext cx="934872" cy="369332"/>
            </a:xfrm>
            <a:prstGeom prst="rect">
              <a:avLst/>
            </a:prstGeom>
            <a:noFill/>
          </p:spPr>
          <p:txBody>
            <a:bodyPr wrap="square" rtlCol="0">
              <a:spAutoFit/>
            </a:bodyPr>
            <a:lstStyle/>
            <a:p>
              <a:r>
                <a:rPr lang="zh-CN" altLang="en-US" b="1" dirty="0"/>
                <a:t>接收方</a:t>
              </a:r>
            </a:p>
          </p:txBody>
        </p:sp>
        <p:sp>
          <p:nvSpPr>
            <p:cNvPr id="118" name="文本框 117">
              <a:extLst>
                <a:ext uri="{FF2B5EF4-FFF2-40B4-BE49-F238E27FC236}">
                  <a16:creationId xmlns:a16="http://schemas.microsoft.com/office/drawing/2014/main" id="{EF6C1D32-1AB7-C2B5-3CB2-29917795BCEC}"/>
                </a:ext>
              </a:extLst>
            </p:cNvPr>
            <p:cNvSpPr txBox="1"/>
            <p:nvPr/>
          </p:nvSpPr>
          <p:spPr>
            <a:xfrm>
              <a:off x="268437" y="1761352"/>
              <a:ext cx="934872" cy="369332"/>
            </a:xfrm>
            <a:prstGeom prst="rect">
              <a:avLst/>
            </a:prstGeom>
            <a:noFill/>
          </p:spPr>
          <p:txBody>
            <a:bodyPr wrap="square" rtlCol="0">
              <a:spAutoFit/>
            </a:bodyPr>
            <a:lstStyle/>
            <a:p>
              <a:r>
                <a:rPr lang="zh-CN" altLang="en-US" b="1" dirty="0"/>
                <a:t>发送方</a:t>
              </a:r>
            </a:p>
          </p:txBody>
        </p:sp>
        <p:sp>
          <p:nvSpPr>
            <p:cNvPr id="119" name="圆柱体 118">
              <a:extLst>
                <a:ext uri="{FF2B5EF4-FFF2-40B4-BE49-F238E27FC236}">
                  <a16:creationId xmlns:a16="http://schemas.microsoft.com/office/drawing/2014/main" id="{351AAFF2-3A5B-F6A9-F6C2-EF3DC893A21F}"/>
                </a:ext>
              </a:extLst>
            </p:cNvPr>
            <p:cNvSpPr/>
            <p:nvPr/>
          </p:nvSpPr>
          <p:spPr>
            <a:xfrm>
              <a:off x="1157034" y="2397540"/>
              <a:ext cx="443717" cy="3021559"/>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F86A6B9E-BC85-C115-C616-05FC9670C5D0}"/>
                </a:ext>
              </a:extLst>
            </p:cNvPr>
            <p:cNvSpPr txBox="1"/>
            <p:nvPr/>
          </p:nvSpPr>
          <p:spPr>
            <a:xfrm>
              <a:off x="1084832" y="2528504"/>
              <a:ext cx="588120" cy="2862322"/>
            </a:xfrm>
            <a:prstGeom prst="rect">
              <a:avLst/>
            </a:prstGeom>
            <a:noFill/>
          </p:spPr>
          <p:txBody>
            <a:bodyPr wrap="square" rtlCol="0">
              <a:spAutoFit/>
            </a:bodyPr>
            <a:lstStyle/>
            <a:p>
              <a:pPr algn="ctr"/>
              <a:r>
                <a:rPr lang="zh-CN" altLang="en-US" b="1" dirty="0">
                  <a:solidFill>
                    <a:schemeClr val="bg1"/>
                  </a:solidFill>
                </a:rPr>
                <a:t>基</a:t>
              </a:r>
              <a:endParaRPr lang="en-US" altLang="zh-CN" b="1" dirty="0">
                <a:solidFill>
                  <a:schemeClr val="bg1"/>
                </a:solidFill>
              </a:endParaRPr>
            </a:p>
            <a:p>
              <a:pPr algn="ctr"/>
              <a:r>
                <a:rPr lang="zh-CN" altLang="en-US" b="1" dirty="0">
                  <a:solidFill>
                    <a:schemeClr val="bg1"/>
                  </a:solidFill>
                </a:rPr>
                <a:t>于</a:t>
              </a:r>
              <a:endParaRPr lang="en-US" altLang="zh-CN" b="1" dirty="0">
                <a:solidFill>
                  <a:schemeClr val="bg1"/>
                </a:solidFill>
              </a:endParaRPr>
            </a:p>
            <a:p>
              <a:pPr algn="ctr"/>
              <a:r>
                <a:rPr lang="en-US" altLang="zh-CN" b="1" dirty="0">
                  <a:solidFill>
                    <a:schemeClr val="bg1"/>
                  </a:solidFill>
                </a:rPr>
                <a:t>TCP</a:t>
              </a:r>
            </a:p>
            <a:p>
              <a:pPr algn="ctr"/>
              <a:r>
                <a:rPr lang="zh-CN" altLang="en-US" b="1" dirty="0">
                  <a:solidFill>
                    <a:schemeClr val="bg1"/>
                  </a:solidFill>
                </a:rPr>
                <a:t>的</a:t>
              </a:r>
              <a:endParaRPr lang="en-US" altLang="zh-CN" b="1" dirty="0">
                <a:solidFill>
                  <a:schemeClr val="bg1"/>
                </a:solidFill>
              </a:endParaRPr>
            </a:p>
            <a:p>
              <a:pPr algn="ctr"/>
              <a:r>
                <a:rPr lang="zh-CN" altLang="en-US" b="1" dirty="0">
                  <a:solidFill>
                    <a:schemeClr val="bg1"/>
                  </a:solidFill>
                </a:rPr>
                <a:t>可</a:t>
              </a:r>
              <a:endParaRPr lang="en-US" altLang="zh-CN" b="1" dirty="0">
                <a:solidFill>
                  <a:schemeClr val="bg1"/>
                </a:solidFill>
              </a:endParaRPr>
            </a:p>
            <a:p>
              <a:pPr algn="ctr"/>
              <a:r>
                <a:rPr lang="zh-CN" altLang="en-US" b="1" dirty="0">
                  <a:solidFill>
                    <a:schemeClr val="bg1"/>
                  </a:solidFill>
                </a:rPr>
                <a:t>靠</a:t>
              </a:r>
              <a:endParaRPr lang="en-US" altLang="zh-CN" b="1" dirty="0">
                <a:solidFill>
                  <a:schemeClr val="bg1"/>
                </a:solidFill>
              </a:endParaRPr>
            </a:p>
            <a:p>
              <a:pPr algn="ctr"/>
              <a:r>
                <a:rPr lang="zh-CN" altLang="en-US" b="1" dirty="0">
                  <a:solidFill>
                    <a:schemeClr val="bg1"/>
                  </a:solidFill>
                </a:rPr>
                <a:t>数</a:t>
              </a:r>
              <a:endParaRPr lang="en-US" altLang="zh-CN" b="1" dirty="0">
                <a:solidFill>
                  <a:schemeClr val="bg1"/>
                </a:solidFill>
              </a:endParaRPr>
            </a:p>
            <a:p>
              <a:pPr algn="ctr"/>
              <a:r>
                <a:rPr lang="zh-CN" altLang="en-US" b="1" dirty="0">
                  <a:solidFill>
                    <a:schemeClr val="bg1"/>
                  </a:solidFill>
                </a:rPr>
                <a:t>据</a:t>
              </a:r>
              <a:endParaRPr lang="en-US" altLang="zh-CN" b="1" dirty="0">
                <a:solidFill>
                  <a:schemeClr val="bg1"/>
                </a:solidFill>
              </a:endParaRPr>
            </a:p>
            <a:p>
              <a:pPr algn="ctr"/>
              <a:r>
                <a:rPr lang="zh-CN" altLang="en-US" b="1" dirty="0">
                  <a:solidFill>
                    <a:schemeClr val="bg1"/>
                  </a:solidFill>
                </a:rPr>
                <a:t>传</a:t>
              </a:r>
              <a:endParaRPr lang="en-US" altLang="zh-CN" b="1" dirty="0">
                <a:solidFill>
                  <a:schemeClr val="bg1"/>
                </a:solidFill>
              </a:endParaRPr>
            </a:p>
            <a:p>
              <a:pPr algn="ctr"/>
              <a:r>
                <a:rPr lang="zh-CN" altLang="en-US" b="1" dirty="0">
                  <a:solidFill>
                    <a:schemeClr val="bg1"/>
                  </a:solidFill>
                </a:rPr>
                <a:t>输</a:t>
              </a:r>
            </a:p>
          </p:txBody>
        </p:sp>
      </p:grpSp>
      <p:sp>
        <p:nvSpPr>
          <p:cNvPr id="124" name="标注: 上箭头 123">
            <a:extLst>
              <a:ext uri="{FF2B5EF4-FFF2-40B4-BE49-F238E27FC236}">
                <a16:creationId xmlns:a16="http://schemas.microsoft.com/office/drawing/2014/main" id="{057A813C-93E5-1175-12EC-DF871B562972}"/>
              </a:ext>
            </a:extLst>
          </p:cNvPr>
          <p:cNvSpPr/>
          <p:nvPr/>
        </p:nvSpPr>
        <p:spPr>
          <a:xfrm>
            <a:off x="1694657" y="2452190"/>
            <a:ext cx="1013522" cy="1669477"/>
          </a:xfrm>
          <a:prstGeom prst="upArrowCallout">
            <a:avLst>
              <a:gd name="adj1" fmla="val 30927"/>
              <a:gd name="adj2" fmla="val 25000"/>
              <a:gd name="adj3" fmla="val 25000"/>
              <a:gd name="adj4" fmla="val 7265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确认</a:t>
            </a:r>
            <a:endParaRPr lang="en-US" altLang="zh-CN" b="1" dirty="0"/>
          </a:p>
          <a:p>
            <a:pPr algn="ctr"/>
            <a:r>
              <a:rPr lang="zh-CN" altLang="en-US" b="1" dirty="0"/>
              <a:t>报文段</a:t>
            </a:r>
            <a:endParaRPr lang="en-US" altLang="zh-CN" b="1" dirty="0"/>
          </a:p>
          <a:p>
            <a:pPr algn="ctr"/>
            <a:r>
              <a:rPr lang="en-US" altLang="zh-CN" b="1" dirty="0"/>
              <a:t>ack=31</a:t>
            </a:r>
          </a:p>
          <a:p>
            <a:pPr algn="ctr"/>
            <a:r>
              <a:rPr lang="en-US" altLang="zh-CN" b="1" dirty="0"/>
              <a:t>rwnd=20</a:t>
            </a:r>
            <a:endParaRPr lang="zh-CN" altLang="en-US" dirty="0"/>
          </a:p>
        </p:txBody>
      </p:sp>
      <p:grpSp>
        <p:nvGrpSpPr>
          <p:cNvPr id="131" name="组合 130">
            <a:extLst>
              <a:ext uri="{FF2B5EF4-FFF2-40B4-BE49-F238E27FC236}">
                <a16:creationId xmlns:a16="http://schemas.microsoft.com/office/drawing/2014/main" id="{5FF78526-1CCA-F87F-6398-F54146161EEA}"/>
              </a:ext>
            </a:extLst>
          </p:cNvPr>
          <p:cNvGrpSpPr/>
          <p:nvPr/>
        </p:nvGrpSpPr>
        <p:grpSpPr>
          <a:xfrm>
            <a:off x="2770589" y="1888008"/>
            <a:ext cx="9116611" cy="252919"/>
            <a:chOff x="2772604" y="1846455"/>
            <a:chExt cx="9116611" cy="252919"/>
          </a:xfrm>
        </p:grpSpPr>
        <p:sp>
          <p:nvSpPr>
            <p:cNvPr id="132" name="矩形 131">
              <a:extLst>
                <a:ext uri="{FF2B5EF4-FFF2-40B4-BE49-F238E27FC236}">
                  <a16:creationId xmlns:a16="http://schemas.microsoft.com/office/drawing/2014/main" id="{3028D87E-C376-CB0A-0F59-60ED0D5BD583}"/>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133" name="矩形 132">
              <a:extLst>
                <a:ext uri="{FF2B5EF4-FFF2-40B4-BE49-F238E27FC236}">
                  <a16:creationId xmlns:a16="http://schemas.microsoft.com/office/drawing/2014/main" id="{831A2641-2384-2E72-C4F2-BF5AC341C054}"/>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134" name="矩形 133">
              <a:extLst>
                <a:ext uri="{FF2B5EF4-FFF2-40B4-BE49-F238E27FC236}">
                  <a16:creationId xmlns:a16="http://schemas.microsoft.com/office/drawing/2014/main" id="{26C1C15B-B7D9-A73E-6E35-45473AE907C1}"/>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135" name="矩形 134">
              <a:extLst>
                <a:ext uri="{FF2B5EF4-FFF2-40B4-BE49-F238E27FC236}">
                  <a16:creationId xmlns:a16="http://schemas.microsoft.com/office/drawing/2014/main" id="{457740F0-15FF-07F9-01ED-89DC4A6F1CF9}"/>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136" name="矩形 135">
              <a:extLst>
                <a:ext uri="{FF2B5EF4-FFF2-40B4-BE49-F238E27FC236}">
                  <a16:creationId xmlns:a16="http://schemas.microsoft.com/office/drawing/2014/main" id="{9C867BCE-1045-F095-06FA-CAF3B95C0734}"/>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137" name="矩形 136">
              <a:extLst>
                <a:ext uri="{FF2B5EF4-FFF2-40B4-BE49-F238E27FC236}">
                  <a16:creationId xmlns:a16="http://schemas.microsoft.com/office/drawing/2014/main" id="{D3E832F6-9A19-119E-8EA1-30F59845C382}"/>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138" name="矩形 137">
              <a:extLst>
                <a:ext uri="{FF2B5EF4-FFF2-40B4-BE49-F238E27FC236}">
                  <a16:creationId xmlns:a16="http://schemas.microsoft.com/office/drawing/2014/main" id="{BCDB83DD-ABA8-28CC-E002-FF4021DC27C0}"/>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139" name="矩形 138">
              <a:extLst>
                <a:ext uri="{FF2B5EF4-FFF2-40B4-BE49-F238E27FC236}">
                  <a16:creationId xmlns:a16="http://schemas.microsoft.com/office/drawing/2014/main" id="{5D903A70-96DA-63E7-0425-E7387C7854E0}"/>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140" name="矩形 139">
              <a:extLst>
                <a:ext uri="{FF2B5EF4-FFF2-40B4-BE49-F238E27FC236}">
                  <a16:creationId xmlns:a16="http://schemas.microsoft.com/office/drawing/2014/main" id="{09B4FCEB-9AAF-E6E0-6410-17180A0FD7F7}"/>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141" name="矩形 140">
              <a:extLst>
                <a:ext uri="{FF2B5EF4-FFF2-40B4-BE49-F238E27FC236}">
                  <a16:creationId xmlns:a16="http://schemas.microsoft.com/office/drawing/2014/main" id="{AE57F4D0-8395-0820-FEFF-F465DA31DD30}"/>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142" name="矩形 141">
              <a:extLst>
                <a:ext uri="{FF2B5EF4-FFF2-40B4-BE49-F238E27FC236}">
                  <a16:creationId xmlns:a16="http://schemas.microsoft.com/office/drawing/2014/main" id="{A4333860-77E9-F92C-7482-6DF14E484D40}"/>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143" name="矩形 142">
              <a:extLst>
                <a:ext uri="{FF2B5EF4-FFF2-40B4-BE49-F238E27FC236}">
                  <a16:creationId xmlns:a16="http://schemas.microsoft.com/office/drawing/2014/main" id="{99BEA847-8897-6CD5-34CB-9B71D24DCD9A}"/>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144" name="矩形 143">
              <a:extLst>
                <a:ext uri="{FF2B5EF4-FFF2-40B4-BE49-F238E27FC236}">
                  <a16:creationId xmlns:a16="http://schemas.microsoft.com/office/drawing/2014/main" id="{CC787FBC-2BF6-1652-5947-500E9419961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145" name="矩形 144">
              <a:extLst>
                <a:ext uri="{FF2B5EF4-FFF2-40B4-BE49-F238E27FC236}">
                  <a16:creationId xmlns:a16="http://schemas.microsoft.com/office/drawing/2014/main" id="{3162BFD8-D16B-FB93-2C00-255D225C3913}"/>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146" name="矩形 145">
              <a:extLst>
                <a:ext uri="{FF2B5EF4-FFF2-40B4-BE49-F238E27FC236}">
                  <a16:creationId xmlns:a16="http://schemas.microsoft.com/office/drawing/2014/main" id="{FC729642-FF34-8493-9F49-2248F8CC3353}"/>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147" name="矩形 146">
              <a:extLst>
                <a:ext uri="{FF2B5EF4-FFF2-40B4-BE49-F238E27FC236}">
                  <a16:creationId xmlns:a16="http://schemas.microsoft.com/office/drawing/2014/main" id="{F9E233FD-A151-4825-DB95-F8761B2FE253}"/>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148" name="矩形 147">
              <a:extLst>
                <a:ext uri="{FF2B5EF4-FFF2-40B4-BE49-F238E27FC236}">
                  <a16:creationId xmlns:a16="http://schemas.microsoft.com/office/drawing/2014/main" id="{0DB1C835-9F93-2B1C-093D-6043649AB286}"/>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149" name="矩形 148">
              <a:extLst>
                <a:ext uri="{FF2B5EF4-FFF2-40B4-BE49-F238E27FC236}">
                  <a16:creationId xmlns:a16="http://schemas.microsoft.com/office/drawing/2014/main" id="{40BB604B-2A50-9CF9-EA0F-BD30B72C2390}"/>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150" name="矩形 149">
              <a:extLst>
                <a:ext uri="{FF2B5EF4-FFF2-40B4-BE49-F238E27FC236}">
                  <a16:creationId xmlns:a16="http://schemas.microsoft.com/office/drawing/2014/main" id="{B23C975B-52FD-199D-A1A5-4CBDDAC6EF8B}"/>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151" name="矩形 150">
              <a:extLst>
                <a:ext uri="{FF2B5EF4-FFF2-40B4-BE49-F238E27FC236}">
                  <a16:creationId xmlns:a16="http://schemas.microsoft.com/office/drawing/2014/main" id="{5DA4A91B-ED5B-AAA4-E88A-E89D61DC8608}"/>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152" name="矩形 151">
              <a:extLst>
                <a:ext uri="{FF2B5EF4-FFF2-40B4-BE49-F238E27FC236}">
                  <a16:creationId xmlns:a16="http://schemas.microsoft.com/office/drawing/2014/main" id="{41858A81-4381-73BE-3D40-1F0079FDFD90}"/>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153" name="矩形 152">
              <a:extLst>
                <a:ext uri="{FF2B5EF4-FFF2-40B4-BE49-F238E27FC236}">
                  <a16:creationId xmlns:a16="http://schemas.microsoft.com/office/drawing/2014/main" id="{EFA10A6A-D655-C7F4-4F8A-198A891E043A}"/>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154" name="矩形 153">
              <a:extLst>
                <a:ext uri="{FF2B5EF4-FFF2-40B4-BE49-F238E27FC236}">
                  <a16:creationId xmlns:a16="http://schemas.microsoft.com/office/drawing/2014/main" id="{FBCB3148-DF08-AD48-9227-9CBE84A051CF}"/>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155" name="矩形 154">
              <a:extLst>
                <a:ext uri="{FF2B5EF4-FFF2-40B4-BE49-F238E27FC236}">
                  <a16:creationId xmlns:a16="http://schemas.microsoft.com/office/drawing/2014/main" id="{F4CC12CD-B074-CBAD-7125-ACC1DA817074}"/>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156" name="矩形 155">
              <a:extLst>
                <a:ext uri="{FF2B5EF4-FFF2-40B4-BE49-F238E27FC236}">
                  <a16:creationId xmlns:a16="http://schemas.microsoft.com/office/drawing/2014/main" id="{727CDC51-125C-3730-C897-7426246D4B7F}"/>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157" name="矩形 156">
              <a:extLst>
                <a:ext uri="{FF2B5EF4-FFF2-40B4-BE49-F238E27FC236}">
                  <a16:creationId xmlns:a16="http://schemas.microsoft.com/office/drawing/2014/main" id="{F0CC06AF-8EA1-D5F8-5A17-B4EC322A7D81}"/>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158" name="矩形 157">
              <a:extLst>
                <a:ext uri="{FF2B5EF4-FFF2-40B4-BE49-F238E27FC236}">
                  <a16:creationId xmlns:a16="http://schemas.microsoft.com/office/drawing/2014/main" id="{1BD98898-0E90-8A5D-7272-02ED3E012439}"/>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159" name="矩形 158">
              <a:extLst>
                <a:ext uri="{FF2B5EF4-FFF2-40B4-BE49-F238E27FC236}">
                  <a16:creationId xmlns:a16="http://schemas.microsoft.com/office/drawing/2014/main" id="{937DF4D6-B8AE-39FF-1FAC-F7A31A138DE4}"/>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160" name="矩形 159">
              <a:extLst>
                <a:ext uri="{FF2B5EF4-FFF2-40B4-BE49-F238E27FC236}">
                  <a16:creationId xmlns:a16="http://schemas.microsoft.com/office/drawing/2014/main" id="{DD229B62-A7AD-5221-0530-2C8439D3EB67}"/>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161" name="矩形 160">
              <a:extLst>
                <a:ext uri="{FF2B5EF4-FFF2-40B4-BE49-F238E27FC236}">
                  <a16:creationId xmlns:a16="http://schemas.microsoft.com/office/drawing/2014/main" id="{D8194BCC-F579-A651-1B47-72D2E00B53D5}"/>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162" name="矩形 161">
              <a:extLst>
                <a:ext uri="{FF2B5EF4-FFF2-40B4-BE49-F238E27FC236}">
                  <a16:creationId xmlns:a16="http://schemas.microsoft.com/office/drawing/2014/main" id="{BA1C95C6-2494-FB34-2226-45B697E3376F}"/>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7" name="矩形 6">
            <a:extLst>
              <a:ext uri="{FF2B5EF4-FFF2-40B4-BE49-F238E27FC236}">
                <a16:creationId xmlns:a16="http://schemas.microsoft.com/office/drawing/2014/main" id="{316EA014-3773-79F2-4231-38EC29CAB14A}"/>
              </a:ext>
            </a:extLst>
          </p:cNvPr>
          <p:cNvSpPr/>
          <p:nvPr/>
        </p:nvSpPr>
        <p:spPr>
          <a:xfrm>
            <a:off x="2134543" y="4598126"/>
            <a:ext cx="9752657" cy="1363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t>注意：</a:t>
            </a:r>
            <a:r>
              <a:rPr lang="en-US" altLang="zh-CN" b="1" dirty="0"/>
              <a:t>ack</a:t>
            </a:r>
            <a:r>
              <a:rPr lang="en-US" altLang="zh-CN" sz="2000" b="1" baseline="-25000" dirty="0"/>
              <a:t>n</a:t>
            </a:r>
            <a:r>
              <a:rPr lang="zh-CN" altLang="en-US" b="1" dirty="0"/>
              <a:t>在选择重传协议与</a:t>
            </a:r>
            <a:r>
              <a:rPr lang="en-US" altLang="zh-CN" b="1" dirty="0"/>
              <a:t>TCP</a:t>
            </a:r>
            <a:r>
              <a:rPr lang="zh-CN" altLang="en-US" b="1" dirty="0"/>
              <a:t>协议中并不完全相同。</a:t>
            </a:r>
            <a:endParaRPr lang="en-US" altLang="zh-CN" b="1" dirty="0"/>
          </a:p>
          <a:p>
            <a:pPr>
              <a:lnSpc>
                <a:spcPct val="150000"/>
              </a:lnSpc>
            </a:pPr>
            <a:r>
              <a:rPr lang="zh-CN" altLang="en-US" b="1" dirty="0"/>
              <a:t>在选择重传协议中，</a:t>
            </a:r>
            <a:r>
              <a:rPr lang="en-US" altLang="zh-CN" b="1" dirty="0"/>
              <a:t> ack</a:t>
            </a:r>
            <a:r>
              <a:rPr lang="en-US" altLang="zh-CN" sz="2000" b="1" baseline="-25000" dirty="0"/>
              <a:t>n</a:t>
            </a:r>
            <a:r>
              <a:rPr lang="zh-CN" altLang="en-US" b="1" dirty="0"/>
              <a:t>表明序号到</a:t>
            </a:r>
            <a:r>
              <a:rPr lang="en-US" altLang="zh-CN" b="1" dirty="0"/>
              <a:t>n</a:t>
            </a:r>
            <a:r>
              <a:rPr lang="zh-CN" altLang="en-US" b="1" dirty="0"/>
              <a:t>为止的数据已正确接收，现在期望收到序号为</a:t>
            </a:r>
            <a:r>
              <a:rPr lang="en-US" altLang="zh-CN" b="1" dirty="0"/>
              <a:t>n+1</a:t>
            </a:r>
            <a:r>
              <a:rPr lang="zh-CN" altLang="en-US" b="1" dirty="0"/>
              <a:t>的数据。</a:t>
            </a:r>
            <a:endParaRPr lang="en-US" altLang="zh-CN" b="1" dirty="0"/>
          </a:p>
          <a:p>
            <a:pPr>
              <a:lnSpc>
                <a:spcPct val="150000"/>
              </a:lnSpc>
            </a:pPr>
            <a:r>
              <a:rPr lang="zh-CN" altLang="en-US" b="1" dirty="0"/>
              <a:t>在</a:t>
            </a:r>
            <a:r>
              <a:rPr lang="en-US" altLang="zh-CN" b="1" dirty="0"/>
              <a:t>TCP</a:t>
            </a:r>
            <a:r>
              <a:rPr lang="zh-CN" altLang="en-US" b="1" dirty="0"/>
              <a:t>协议中，</a:t>
            </a:r>
            <a:r>
              <a:rPr lang="en-US" altLang="zh-CN" b="1" dirty="0"/>
              <a:t> ack</a:t>
            </a:r>
            <a:r>
              <a:rPr lang="en-US" altLang="zh-CN" sz="2000" b="1" baseline="-25000" dirty="0"/>
              <a:t>n</a:t>
            </a:r>
            <a:r>
              <a:rPr lang="zh-CN" altLang="en-US" b="1" dirty="0"/>
              <a:t>表明序号到</a:t>
            </a:r>
            <a:r>
              <a:rPr lang="en-US" altLang="zh-CN" b="1" dirty="0"/>
              <a:t>n-1</a:t>
            </a:r>
            <a:r>
              <a:rPr lang="zh-CN" altLang="en-US" b="1" dirty="0"/>
              <a:t>为止的数据已正确接收，现在期望收到序号为</a:t>
            </a:r>
            <a:r>
              <a:rPr lang="en-US" altLang="zh-CN" b="1" dirty="0"/>
              <a:t>n</a:t>
            </a:r>
            <a:r>
              <a:rPr lang="zh-CN" altLang="en-US" b="1" dirty="0"/>
              <a:t>的数据。</a:t>
            </a:r>
          </a:p>
        </p:txBody>
      </p:sp>
    </p:spTree>
    <p:custDataLst>
      <p:tags r:id="rId1"/>
    </p:custDataLst>
    <p:extLst>
      <p:ext uri="{BB962C8B-B14F-4D97-AF65-F5344CB8AC3E}">
        <p14:creationId xmlns:p14="http://schemas.microsoft.com/office/powerpoint/2010/main" val="2897881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24"/>
                                        </p:tgtEl>
                                        <p:attrNameLst>
                                          <p:attrName>style.visibility</p:attrName>
                                        </p:attrNameLst>
                                      </p:cBhvr>
                                      <p:to>
                                        <p:strVal val="visible"/>
                                      </p:to>
                                    </p:set>
                                    <p:anim calcmode="lin" valueType="num">
                                      <p:cBhvr additive="base">
                                        <p:cTn id="7" dur="500"/>
                                        <p:tgtEl>
                                          <p:spTgt spid="124"/>
                                        </p:tgtEl>
                                        <p:attrNameLst>
                                          <p:attrName>ppt_y</p:attrName>
                                        </p:attrNameLst>
                                      </p:cBhvr>
                                      <p:tavLst>
                                        <p:tav tm="0">
                                          <p:val>
                                            <p:strVal val="#ppt_y+#ppt_h*1.125000"/>
                                          </p:val>
                                        </p:tav>
                                        <p:tav tm="100000">
                                          <p:val>
                                            <p:strVal val="#ppt_y"/>
                                          </p:val>
                                        </p:tav>
                                      </p:tavLst>
                                    </p:anim>
                                    <p:animEffect transition="in" filter="wipe(up)">
                                      <p:cBhvr>
                                        <p:cTn id="8" dur="500"/>
                                        <p:tgtEl>
                                          <p:spTgt spid="12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ppt_x</p:attrName>
                                        </p:attrNameLst>
                                      </p:cBhvr>
                                      <p:tavLst>
                                        <p:tav tm="0">
                                          <p:val>
                                            <p:strVal val="#ppt_x-#ppt_w*1.125000"/>
                                          </p:val>
                                        </p:tav>
                                        <p:tav tm="100000">
                                          <p:val>
                                            <p:strVal val="#ppt_x"/>
                                          </p:val>
                                        </p:tav>
                                      </p:tavLst>
                                    </p:anim>
                                    <p:animEffect transition="in" filter="wipe(righ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ppt_y</p:attrName>
                                        </p:attrNameLst>
                                      </p:cBhvr>
                                      <p:tavLst>
                                        <p:tav tm="0">
                                          <p:val>
                                            <p:strVal val="#ppt_y-#ppt_h*1.125000"/>
                                          </p:val>
                                        </p:tav>
                                        <p:tav tm="100000">
                                          <p:val>
                                            <p:strVal val="#ppt_y"/>
                                          </p:val>
                                        </p:tav>
                                      </p:tavLst>
                                    </p:anim>
                                    <p:animEffect transition="in" filter="wipe(down)">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p:tgtEl>
                                          <p:spTgt spid="5"/>
                                        </p:tgtEl>
                                        <p:attrNameLst>
                                          <p:attrName>ppt_x</p:attrName>
                                        </p:attrNameLst>
                                      </p:cBhvr>
                                      <p:tavLst>
                                        <p:tav tm="0">
                                          <p:val>
                                            <p:strVal val="#ppt_x-#ppt_w*1.125000"/>
                                          </p:val>
                                        </p:tav>
                                        <p:tav tm="100000">
                                          <p:val>
                                            <p:strVal val="#ppt_x"/>
                                          </p:val>
                                        </p:tav>
                                      </p:tavLst>
                                    </p:anim>
                                    <p:animEffect transition="in" filter="wipe(right)">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24" grpId="0" animBg="1"/>
      <p:bldP spid="7"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E16959C6-D607-E287-7394-14CAE6FB5009}"/>
              </a:ext>
            </a:extLst>
          </p:cNvPr>
          <p:cNvGrpSpPr/>
          <p:nvPr/>
        </p:nvGrpSpPr>
        <p:grpSpPr>
          <a:xfrm>
            <a:off x="4236482" y="1823967"/>
            <a:ext cx="5884854" cy="1135673"/>
            <a:chOff x="4236482" y="1823967"/>
            <a:chExt cx="5884854" cy="1135673"/>
          </a:xfrm>
        </p:grpSpPr>
        <p:sp>
          <p:nvSpPr>
            <p:cNvPr id="13" name="矩形 12">
              <a:extLst>
                <a:ext uri="{FF2B5EF4-FFF2-40B4-BE49-F238E27FC236}">
                  <a16:creationId xmlns:a16="http://schemas.microsoft.com/office/drawing/2014/main" id="{8C65D0CA-9FE8-B074-A9D4-9656B05B10AA}"/>
                </a:ext>
              </a:extLst>
            </p:cNvPr>
            <p:cNvSpPr/>
            <p:nvPr/>
          </p:nvSpPr>
          <p:spPr>
            <a:xfrm>
              <a:off x="4236482" y="1823967"/>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EDA3E6DD-0EA1-D88A-C482-FC9C875BF2A0}"/>
                </a:ext>
              </a:extLst>
            </p:cNvPr>
            <p:cNvCxnSpPr>
              <a:cxnSpLocks/>
            </p:cNvCxnSpPr>
            <p:nvPr/>
          </p:nvCxnSpPr>
          <p:spPr>
            <a:xfrm>
              <a:off x="4236482"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40AAEDD-D276-C6DC-7D30-CA577AED0ED5}"/>
                </a:ext>
              </a:extLst>
            </p:cNvPr>
            <p:cNvCxnSpPr>
              <a:cxnSpLocks/>
            </p:cNvCxnSpPr>
            <p:nvPr/>
          </p:nvCxnSpPr>
          <p:spPr>
            <a:xfrm>
              <a:off x="10121336" y="22049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59FBC92-3D48-192B-B31A-68DB0CD39CFE}"/>
                </a:ext>
              </a:extLst>
            </p:cNvPr>
            <p:cNvCxnSpPr/>
            <p:nvPr/>
          </p:nvCxnSpPr>
          <p:spPr>
            <a:xfrm>
              <a:off x="4236482" y="2660073"/>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6A509B7-C9C7-1646-9718-69A3294BE737}"/>
                </a:ext>
              </a:extLst>
            </p:cNvPr>
            <p:cNvSpPr txBox="1"/>
            <p:nvPr/>
          </p:nvSpPr>
          <p:spPr>
            <a:xfrm>
              <a:off x="6310878" y="2468880"/>
              <a:ext cx="1447162" cy="369332"/>
            </a:xfrm>
            <a:prstGeom prst="rect">
              <a:avLst/>
            </a:prstGeom>
            <a:solidFill>
              <a:schemeClr val="bg1"/>
            </a:solidFill>
          </p:spPr>
          <p:txBody>
            <a:bodyPr wrap="square" rtlCol="0">
              <a:spAutoFit/>
            </a:bodyPr>
            <a:lstStyle/>
            <a:p>
              <a:pPr algn="ctr"/>
              <a:r>
                <a:rPr lang="zh-CN" altLang="en-US" b="1" dirty="0"/>
                <a:t>发送窗口</a:t>
              </a:r>
              <a:r>
                <a:rPr lang="en-US" altLang="zh-CN" b="1" dirty="0"/>
                <a:t>=20</a:t>
              </a:r>
              <a:endParaRPr lang="zh-CN" altLang="en-US" b="1" dirty="0"/>
            </a:p>
          </p:txBody>
        </p:sp>
      </p:grpSp>
      <p:sp>
        <p:nvSpPr>
          <p:cNvPr id="5" name="文本框 4">
            <a:extLst>
              <a:ext uri="{FF2B5EF4-FFF2-40B4-BE49-F238E27FC236}">
                <a16:creationId xmlns:a16="http://schemas.microsoft.com/office/drawing/2014/main" id="{978725A6-A618-3F85-B152-806C44F37969}"/>
              </a:ext>
            </a:extLst>
          </p:cNvPr>
          <p:cNvSpPr txBox="1"/>
          <p:nvPr/>
        </p:nvSpPr>
        <p:spPr>
          <a:xfrm>
            <a:off x="2782451" y="3759202"/>
            <a:ext cx="5011098" cy="369332"/>
          </a:xfrm>
          <a:prstGeom prst="rect">
            <a:avLst/>
          </a:prstGeom>
          <a:noFill/>
        </p:spPr>
        <p:txBody>
          <a:bodyPr wrap="square" rtlCol="0">
            <a:spAutoFit/>
          </a:bodyPr>
          <a:lstStyle/>
          <a:p>
            <a:r>
              <a:rPr lang="zh-CN" altLang="en-US" b="1" dirty="0"/>
              <a:t>表明接收方自己的接收窗口</a:t>
            </a:r>
            <a:r>
              <a:rPr lang="en-US" altLang="zh-CN" b="1" dirty="0"/>
              <a:t>rwnd</a:t>
            </a:r>
            <a:r>
              <a:rPr lang="zh-CN" altLang="en-US" b="1" dirty="0"/>
              <a:t>的尺寸为</a:t>
            </a:r>
            <a:r>
              <a:rPr lang="en-US" altLang="zh-CN" b="1" dirty="0"/>
              <a:t>20</a:t>
            </a:r>
            <a:r>
              <a:rPr lang="zh-CN" altLang="en-US" b="1" dirty="0"/>
              <a:t>字节。</a:t>
            </a:r>
          </a:p>
        </p:txBody>
      </p:sp>
      <p:sp>
        <p:nvSpPr>
          <p:cNvPr id="6" name="文本框 5">
            <a:extLst>
              <a:ext uri="{FF2B5EF4-FFF2-40B4-BE49-F238E27FC236}">
                <a16:creationId xmlns:a16="http://schemas.microsoft.com/office/drawing/2014/main" id="{79F464D9-D3E6-0B72-1B56-6B43A408968D}"/>
              </a:ext>
            </a:extLst>
          </p:cNvPr>
          <p:cNvSpPr txBox="1"/>
          <p:nvPr/>
        </p:nvSpPr>
        <p:spPr>
          <a:xfrm>
            <a:off x="2782450" y="3462673"/>
            <a:ext cx="9104750" cy="369332"/>
          </a:xfrm>
          <a:prstGeom prst="rect">
            <a:avLst/>
          </a:prstGeom>
          <a:noFill/>
        </p:spPr>
        <p:txBody>
          <a:bodyPr wrap="square" rtlCol="0">
            <a:spAutoFit/>
          </a:bodyPr>
          <a:lstStyle/>
          <a:p>
            <a:r>
              <a:rPr lang="zh-CN" altLang="en-US" b="1" dirty="0"/>
              <a:t>表明接收方期望收到下一个数据的序号是</a:t>
            </a:r>
            <a:r>
              <a:rPr lang="en-US" altLang="zh-CN" b="1" dirty="0"/>
              <a:t>31</a:t>
            </a:r>
            <a:r>
              <a:rPr lang="zh-CN" altLang="en-US" b="1" dirty="0"/>
              <a:t>，而序号到</a:t>
            </a:r>
            <a:r>
              <a:rPr lang="en-US" altLang="zh-CN" b="1" dirty="0"/>
              <a:t>30</a:t>
            </a:r>
            <a:r>
              <a:rPr lang="zh-CN" altLang="en-US" b="1" dirty="0"/>
              <a:t>为止的数据已经全部正确接收了。</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可靠传输的实现</a:t>
              </a:r>
            </a:p>
          </p:txBody>
        </p:sp>
      </p:grpSp>
      <p:grpSp>
        <p:nvGrpSpPr>
          <p:cNvPr id="121" name="组合 120">
            <a:extLst>
              <a:ext uri="{FF2B5EF4-FFF2-40B4-BE49-F238E27FC236}">
                <a16:creationId xmlns:a16="http://schemas.microsoft.com/office/drawing/2014/main" id="{6834FF5F-9DA1-F0B3-B9E1-5539913B44F5}"/>
              </a:ext>
            </a:extLst>
          </p:cNvPr>
          <p:cNvGrpSpPr/>
          <p:nvPr/>
        </p:nvGrpSpPr>
        <p:grpSpPr>
          <a:xfrm>
            <a:off x="328424" y="1666287"/>
            <a:ext cx="1429263" cy="4295156"/>
            <a:chOff x="268437" y="1742601"/>
            <a:chExt cx="1429263" cy="4295156"/>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560" y="1742601"/>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84" y="5455379"/>
              <a:ext cx="443717" cy="582378"/>
            </a:xfrm>
            <a:prstGeom prst="rect">
              <a:avLst/>
            </a:prstGeom>
          </p:spPr>
        </p:pic>
        <p:sp>
          <p:nvSpPr>
            <p:cNvPr id="117" name="文本框 116">
              <a:extLst>
                <a:ext uri="{FF2B5EF4-FFF2-40B4-BE49-F238E27FC236}">
                  <a16:creationId xmlns:a16="http://schemas.microsoft.com/office/drawing/2014/main" id="{FCC024AC-BBB4-E353-B24C-BBAD303C33F5}"/>
                </a:ext>
              </a:extLst>
            </p:cNvPr>
            <p:cNvSpPr txBox="1"/>
            <p:nvPr/>
          </p:nvSpPr>
          <p:spPr>
            <a:xfrm>
              <a:off x="283610" y="5546291"/>
              <a:ext cx="934872" cy="369332"/>
            </a:xfrm>
            <a:prstGeom prst="rect">
              <a:avLst/>
            </a:prstGeom>
            <a:noFill/>
          </p:spPr>
          <p:txBody>
            <a:bodyPr wrap="square" rtlCol="0">
              <a:spAutoFit/>
            </a:bodyPr>
            <a:lstStyle/>
            <a:p>
              <a:r>
                <a:rPr lang="zh-CN" altLang="en-US" b="1" dirty="0"/>
                <a:t>接收方</a:t>
              </a:r>
            </a:p>
          </p:txBody>
        </p:sp>
        <p:sp>
          <p:nvSpPr>
            <p:cNvPr id="118" name="文本框 117">
              <a:extLst>
                <a:ext uri="{FF2B5EF4-FFF2-40B4-BE49-F238E27FC236}">
                  <a16:creationId xmlns:a16="http://schemas.microsoft.com/office/drawing/2014/main" id="{EF6C1D32-1AB7-C2B5-3CB2-29917795BCEC}"/>
                </a:ext>
              </a:extLst>
            </p:cNvPr>
            <p:cNvSpPr txBox="1"/>
            <p:nvPr/>
          </p:nvSpPr>
          <p:spPr>
            <a:xfrm>
              <a:off x="268437" y="1761352"/>
              <a:ext cx="934872" cy="369332"/>
            </a:xfrm>
            <a:prstGeom prst="rect">
              <a:avLst/>
            </a:prstGeom>
            <a:noFill/>
          </p:spPr>
          <p:txBody>
            <a:bodyPr wrap="square" rtlCol="0">
              <a:spAutoFit/>
            </a:bodyPr>
            <a:lstStyle/>
            <a:p>
              <a:r>
                <a:rPr lang="zh-CN" altLang="en-US" b="1" dirty="0"/>
                <a:t>发送方</a:t>
              </a:r>
            </a:p>
          </p:txBody>
        </p:sp>
        <p:sp>
          <p:nvSpPr>
            <p:cNvPr id="119" name="圆柱体 118">
              <a:extLst>
                <a:ext uri="{FF2B5EF4-FFF2-40B4-BE49-F238E27FC236}">
                  <a16:creationId xmlns:a16="http://schemas.microsoft.com/office/drawing/2014/main" id="{351AAFF2-3A5B-F6A9-F6C2-EF3DC893A21F}"/>
                </a:ext>
              </a:extLst>
            </p:cNvPr>
            <p:cNvSpPr/>
            <p:nvPr/>
          </p:nvSpPr>
          <p:spPr>
            <a:xfrm>
              <a:off x="1157034" y="2397540"/>
              <a:ext cx="443717" cy="3021559"/>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F86A6B9E-BC85-C115-C616-05FC9670C5D0}"/>
                </a:ext>
              </a:extLst>
            </p:cNvPr>
            <p:cNvSpPr txBox="1"/>
            <p:nvPr/>
          </p:nvSpPr>
          <p:spPr>
            <a:xfrm>
              <a:off x="1084832" y="2528504"/>
              <a:ext cx="588120" cy="2862322"/>
            </a:xfrm>
            <a:prstGeom prst="rect">
              <a:avLst/>
            </a:prstGeom>
            <a:noFill/>
          </p:spPr>
          <p:txBody>
            <a:bodyPr wrap="square" rtlCol="0">
              <a:spAutoFit/>
            </a:bodyPr>
            <a:lstStyle/>
            <a:p>
              <a:pPr algn="ctr"/>
              <a:r>
                <a:rPr lang="zh-CN" altLang="en-US" b="1" dirty="0">
                  <a:solidFill>
                    <a:schemeClr val="bg1"/>
                  </a:solidFill>
                </a:rPr>
                <a:t>基</a:t>
              </a:r>
              <a:endParaRPr lang="en-US" altLang="zh-CN" b="1" dirty="0">
                <a:solidFill>
                  <a:schemeClr val="bg1"/>
                </a:solidFill>
              </a:endParaRPr>
            </a:p>
            <a:p>
              <a:pPr algn="ctr"/>
              <a:r>
                <a:rPr lang="zh-CN" altLang="en-US" b="1" dirty="0">
                  <a:solidFill>
                    <a:schemeClr val="bg1"/>
                  </a:solidFill>
                </a:rPr>
                <a:t>于</a:t>
              </a:r>
              <a:endParaRPr lang="en-US" altLang="zh-CN" b="1" dirty="0">
                <a:solidFill>
                  <a:schemeClr val="bg1"/>
                </a:solidFill>
              </a:endParaRPr>
            </a:p>
            <a:p>
              <a:pPr algn="ctr"/>
              <a:r>
                <a:rPr lang="en-US" altLang="zh-CN" b="1" dirty="0">
                  <a:solidFill>
                    <a:schemeClr val="bg1"/>
                  </a:solidFill>
                </a:rPr>
                <a:t>TCP</a:t>
              </a:r>
            </a:p>
            <a:p>
              <a:pPr algn="ctr"/>
              <a:r>
                <a:rPr lang="zh-CN" altLang="en-US" b="1" dirty="0">
                  <a:solidFill>
                    <a:schemeClr val="bg1"/>
                  </a:solidFill>
                </a:rPr>
                <a:t>的</a:t>
              </a:r>
              <a:endParaRPr lang="en-US" altLang="zh-CN" b="1" dirty="0">
                <a:solidFill>
                  <a:schemeClr val="bg1"/>
                </a:solidFill>
              </a:endParaRPr>
            </a:p>
            <a:p>
              <a:pPr algn="ctr"/>
              <a:r>
                <a:rPr lang="zh-CN" altLang="en-US" b="1" dirty="0">
                  <a:solidFill>
                    <a:schemeClr val="bg1"/>
                  </a:solidFill>
                </a:rPr>
                <a:t>可</a:t>
              </a:r>
              <a:endParaRPr lang="en-US" altLang="zh-CN" b="1" dirty="0">
                <a:solidFill>
                  <a:schemeClr val="bg1"/>
                </a:solidFill>
              </a:endParaRPr>
            </a:p>
            <a:p>
              <a:pPr algn="ctr"/>
              <a:r>
                <a:rPr lang="zh-CN" altLang="en-US" b="1" dirty="0">
                  <a:solidFill>
                    <a:schemeClr val="bg1"/>
                  </a:solidFill>
                </a:rPr>
                <a:t>靠</a:t>
              </a:r>
              <a:endParaRPr lang="en-US" altLang="zh-CN" b="1" dirty="0">
                <a:solidFill>
                  <a:schemeClr val="bg1"/>
                </a:solidFill>
              </a:endParaRPr>
            </a:p>
            <a:p>
              <a:pPr algn="ctr"/>
              <a:r>
                <a:rPr lang="zh-CN" altLang="en-US" b="1" dirty="0">
                  <a:solidFill>
                    <a:schemeClr val="bg1"/>
                  </a:solidFill>
                </a:rPr>
                <a:t>数</a:t>
              </a:r>
              <a:endParaRPr lang="en-US" altLang="zh-CN" b="1" dirty="0">
                <a:solidFill>
                  <a:schemeClr val="bg1"/>
                </a:solidFill>
              </a:endParaRPr>
            </a:p>
            <a:p>
              <a:pPr algn="ctr"/>
              <a:r>
                <a:rPr lang="zh-CN" altLang="en-US" b="1" dirty="0">
                  <a:solidFill>
                    <a:schemeClr val="bg1"/>
                  </a:solidFill>
                </a:rPr>
                <a:t>据</a:t>
              </a:r>
              <a:endParaRPr lang="en-US" altLang="zh-CN" b="1" dirty="0">
                <a:solidFill>
                  <a:schemeClr val="bg1"/>
                </a:solidFill>
              </a:endParaRPr>
            </a:p>
            <a:p>
              <a:pPr algn="ctr"/>
              <a:r>
                <a:rPr lang="zh-CN" altLang="en-US" b="1" dirty="0">
                  <a:solidFill>
                    <a:schemeClr val="bg1"/>
                  </a:solidFill>
                </a:rPr>
                <a:t>传</a:t>
              </a:r>
              <a:endParaRPr lang="en-US" altLang="zh-CN" b="1" dirty="0">
                <a:solidFill>
                  <a:schemeClr val="bg1"/>
                </a:solidFill>
              </a:endParaRPr>
            </a:p>
            <a:p>
              <a:pPr algn="ctr"/>
              <a:r>
                <a:rPr lang="zh-CN" altLang="en-US" b="1" dirty="0">
                  <a:solidFill>
                    <a:schemeClr val="bg1"/>
                  </a:solidFill>
                </a:rPr>
                <a:t>输</a:t>
              </a:r>
            </a:p>
          </p:txBody>
        </p:sp>
      </p:grpSp>
      <p:sp>
        <p:nvSpPr>
          <p:cNvPr id="124" name="标注: 上箭头 123">
            <a:extLst>
              <a:ext uri="{FF2B5EF4-FFF2-40B4-BE49-F238E27FC236}">
                <a16:creationId xmlns:a16="http://schemas.microsoft.com/office/drawing/2014/main" id="{057A813C-93E5-1175-12EC-DF871B562972}"/>
              </a:ext>
            </a:extLst>
          </p:cNvPr>
          <p:cNvSpPr/>
          <p:nvPr/>
        </p:nvSpPr>
        <p:spPr>
          <a:xfrm>
            <a:off x="1694657" y="2452190"/>
            <a:ext cx="1013522" cy="1669477"/>
          </a:xfrm>
          <a:prstGeom prst="upArrowCallout">
            <a:avLst>
              <a:gd name="adj1" fmla="val 30927"/>
              <a:gd name="adj2" fmla="val 25000"/>
              <a:gd name="adj3" fmla="val 25000"/>
              <a:gd name="adj4" fmla="val 7265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确认</a:t>
            </a:r>
            <a:endParaRPr lang="en-US" altLang="zh-CN" b="1" dirty="0"/>
          </a:p>
          <a:p>
            <a:pPr algn="ctr"/>
            <a:r>
              <a:rPr lang="zh-CN" altLang="en-US" b="1" dirty="0"/>
              <a:t>报文段</a:t>
            </a:r>
            <a:endParaRPr lang="en-US" altLang="zh-CN" b="1" dirty="0"/>
          </a:p>
          <a:p>
            <a:pPr algn="ctr"/>
            <a:r>
              <a:rPr lang="en-US" altLang="zh-CN" b="1" dirty="0"/>
              <a:t>ack=31</a:t>
            </a:r>
          </a:p>
          <a:p>
            <a:pPr algn="ctr"/>
            <a:r>
              <a:rPr lang="en-US" altLang="zh-CN" b="1" dirty="0"/>
              <a:t>rwnd=20</a:t>
            </a:r>
            <a:endParaRPr lang="zh-CN" altLang="en-US" dirty="0"/>
          </a:p>
        </p:txBody>
      </p:sp>
      <p:grpSp>
        <p:nvGrpSpPr>
          <p:cNvPr id="131" name="组合 130">
            <a:extLst>
              <a:ext uri="{FF2B5EF4-FFF2-40B4-BE49-F238E27FC236}">
                <a16:creationId xmlns:a16="http://schemas.microsoft.com/office/drawing/2014/main" id="{5FF78526-1CCA-F87F-6398-F54146161EEA}"/>
              </a:ext>
            </a:extLst>
          </p:cNvPr>
          <p:cNvGrpSpPr/>
          <p:nvPr/>
        </p:nvGrpSpPr>
        <p:grpSpPr>
          <a:xfrm>
            <a:off x="2770589" y="1888008"/>
            <a:ext cx="9116611" cy="252919"/>
            <a:chOff x="2772604" y="1846455"/>
            <a:chExt cx="9116611" cy="252919"/>
          </a:xfrm>
        </p:grpSpPr>
        <p:sp>
          <p:nvSpPr>
            <p:cNvPr id="132" name="矩形 131">
              <a:extLst>
                <a:ext uri="{FF2B5EF4-FFF2-40B4-BE49-F238E27FC236}">
                  <a16:creationId xmlns:a16="http://schemas.microsoft.com/office/drawing/2014/main" id="{3028D87E-C376-CB0A-0F59-60ED0D5BD583}"/>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133" name="矩形 132">
              <a:extLst>
                <a:ext uri="{FF2B5EF4-FFF2-40B4-BE49-F238E27FC236}">
                  <a16:creationId xmlns:a16="http://schemas.microsoft.com/office/drawing/2014/main" id="{831A2641-2384-2E72-C4F2-BF5AC341C054}"/>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134" name="矩形 133">
              <a:extLst>
                <a:ext uri="{FF2B5EF4-FFF2-40B4-BE49-F238E27FC236}">
                  <a16:creationId xmlns:a16="http://schemas.microsoft.com/office/drawing/2014/main" id="{26C1C15B-B7D9-A73E-6E35-45473AE907C1}"/>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135" name="矩形 134">
              <a:extLst>
                <a:ext uri="{FF2B5EF4-FFF2-40B4-BE49-F238E27FC236}">
                  <a16:creationId xmlns:a16="http://schemas.microsoft.com/office/drawing/2014/main" id="{457740F0-15FF-07F9-01ED-89DC4A6F1CF9}"/>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136" name="矩形 135">
              <a:extLst>
                <a:ext uri="{FF2B5EF4-FFF2-40B4-BE49-F238E27FC236}">
                  <a16:creationId xmlns:a16="http://schemas.microsoft.com/office/drawing/2014/main" id="{9C867BCE-1045-F095-06FA-CAF3B95C0734}"/>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137" name="矩形 136">
              <a:extLst>
                <a:ext uri="{FF2B5EF4-FFF2-40B4-BE49-F238E27FC236}">
                  <a16:creationId xmlns:a16="http://schemas.microsoft.com/office/drawing/2014/main" id="{D3E832F6-9A19-119E-8EA1-30F59845C382}"/>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138" name="矩形 137">
              <a:extLst>
                <a:ext uri="{FF2B5EF4-FFF2-40B4-BE49-F238E27FC236}">
                  <a16:creationId xmlns:a16="http://schemas.microsoft.com/office/drawing/2014/main" id="{BCDB83DD-ABA8-28CC-E002-FF4021DC27C0}"/>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139" name="矩形 138">
              <a:extLst>
                <a:ext uri="{FF2B5EF4-FFF2-40B4-BE49-F238E27FC236}">
                  <a16:creationId xmlns:a16="http://schemas.microsoft.com/office/drawing/2014/main" id="{5D903A70-96DA-63E7-0425-E7387C7854E0}"/>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140" name="矩形 139">
              <a:extLst>
                <a:ext uri="{FF2B5EF4-FFF2-40B4-BE49-F238E27FC236}">
                  <a16:creationId xmlns:a16="http://schemas.microsoft.com/office/drawing/2014/main" id="{09B4FCEB-9AAF-E6E0-6410-17180A0FD7F7}"/>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141" name="矩形 140">
              <a:extLst>
                <a:ext uri="{FF2B5EF4-FFF2-40B4-BE49-F238E27FC236}">
                  <a16:creationId xmlns:a16="http://schemas.microsoft.com/office/drawing/2014/main" id="{AE57F4D0-8395-0820-FEFF-F465DA31DD30}"/>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142" name="矩形 141">
              <a:extLst>
                <a:ext uri="{FF2B5EF4-FFF2-40B4-BE49-F238E27FC236}">
                  <a16:creationId xmlns:a16="http://schemas.microsoft.com/office/drawing/2014/main" id="{A4333860-77E9-F92C-7482-6DF14E484D40}"/>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143" name="矩形 142">
              <a:extLst>
                <a:ext uri="{FF2B5EF4-FFF2-40B4-BE49-F238E27FC236}">
                  <a16:creationId xmlns:a16="http://schemas.microsoft.com/office/drawing/2014/main" id="{99BEA847-8897-6CD5-34CB-9B71D24DCD9A}"/>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144" name="矩形 143">
              <a:extLst>
                <a:ext uri="{FF2B5EF4-FFF2-40B4-BE49-F238E27FC236}">
                  <a16:creationId xmlns:a16="http://schemas.microsoft.com/office/drawing/2014/main" id="{CC787FBC-2BF6-1652-5947-500E9419961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145" name="矩形 144">
              <a:extLst>
                <a:ext uri="{FF2B5EF4-FFF2-40B4-BE49-F238E27FC236}">
                  <a16:creationId xmlns:a16="http://schemas.microsoft.com/office/drawing/2014/main" id="{3162BFD8-D16B-FB93-2C00-255D225C3913}"/>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146" name="矩形 145">
              <a:extLst>
                <a:ext uri="{FF2B5EF4-FFF2-40B4-BE49-F238E27FC236}">
                  <a16:creationId xmlns:a16="http://schemas.microsoft.com/office/drawing/2014/main" id="{FC729642-FF34-8493-9F49-2248F8CC3353}"/>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147" name="矩形 146">
              <a:extLst>
                <a:ext uri="{FF2B5EF4-FFF2-40B4-BE49-F238E27FC236}">
                  <a16:creationId xmlns:a16="http://schemas.microsoft.com/office/drawing/2014/main" id="{F9E233FD-A151-4825-DB95-F8761B2FE253}"/>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148" name="矩形 147">
              <a:extLst>
                <a:ext uri="{FF2B5EF4-FFF2-40B4-BE49-F238E27FC236}">
                  <a16:creationId xmlns:a16="http://schemas.microsoft.com/office/drawing/2014/main" id="{0DB1C835-9F93-2B1C-093D-6043649AB286}"/>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149" name="矩形 148">
              <a:extLst>
                <a:ext uri="{FF2B5EF4-FFF2-40B4-BE49-F238E27FC236}">
                  <a16:creationId xmlns:a16="http://schemas.microsoft.com/office/drawing/2014/main" id="{40BB604B-2A50-9CF9-EA0F-BD30B72C2390}"/>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150" name="矩形 149">
              <a:extLst>
                <a:ext uri="{FF2B5EF4-FFF2-40B4-BE49-F238E27FC236}">
                  <a16:creationId xmlns:a16="http://schemas.microsoft.com/office/drawing/2014/main" id="{B23C975B-52FD-199D-A1A5-4CBDDAC6EF8B}"/>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151" name="矩形 150">
              <a:extLst>
                <a:ext uri="{FF2B5EF4-FFF2-40B4-BE49-F238E27FC236}">
                  <a16:creationId xmlns:a16="http://schemas.microsoft.com/office/drawing/2014/main" id="{5DA4A91B-ED5B-AAA4-E88A-E89D61DC8608}"/>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152" name="矩形 151">
              <a:extLst>
                <a:ext uri="{FF2B5EF4-FFF2-40B4-BE49-F238E27FC236}">
                  <a16:creationId xmlns:a16="http://schemas.microsoft.com/office/drawing/2014/main" id="{41858A81-4381-73BE-3D40-1F0079FDFD90}"/>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153" name="矩形 152">
              <a:extLst>
                <a:ext uri="{FF2B5EF4-FFF2-40B4-BE49-F238E27FC236}">
                  <a16:creationId xmlns:a16="http://schemas.microsoft.com/office/drawing/2014/main" id="{EFA10A6A-D655-C7F4-4F8A-198A891E043A}"/>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154" name="矩形 153">
              <a:extLst>
                <a:ext uri="{FF2B5EF4-FFF2-40B4-BE49-F238E27FC236}">
                  <a16:creationId xmlns:a16="http://schemas.microsoft.com/office/drawing/2014/main" id="{FBCB3148-DF08-AD48-9227-9CBE84A051CF}"/>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155" name="矩形 154">
              <a:extLst>
                <a:ext uri="{FF2B5EF4-FFF2-40B4-BE49-F238E27FC236}">
                  <a16:creationId xmlns:a16="http://schemas.microsoft.com/office/drawing/2014/main" id="{F4CC12CD-B074-CBAD-7125-ACC1DA817074}"/>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156" name="矩形 155">
              <a:extLst>
                <a:ext uri="{FF2B5EF4-FFF2-40B4-BE49-F238E27FC236}">
                  <a16:creationId xmlns:a16="http://schemas.microsoft.com/office/drawing/2014/main" id="{727CDC51-125C-3730-C897-7426246D4B7F}"/>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157" name="矩形 156">
              <a:extLst>
                <a:ext uri="{FF2B5EF4-FFF2-40B4-BE49-F238E27FC236}">
                  <a16:creationId xmlns:a16="http://schemas.microsoft.com/office/drawing/2014/main" id="{F0CC06AF-8EA1-D5F8-5A17-B4EC322A7D81}"/>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158" name="矩形 157">
              <a:extLst>
                <a:ext uri="{FF2B5EF4-FFF2-40B4-BE49-F238E27FC236}">
                  <a16:creationId xmlns:a16="http://schemas.microsoft.com/office/drawing/2014/main" id="{1BD98898-0E90-8A5D-7272-02ED3E012439}"/>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159" name="矩形 158">
              <a:extLst>
                <a:ext uri="{FF2B5EF4-FFF2-40B4-BE49-F238E27FC236}">
                  <a16:creationId xmlns:a16="http://schemas.microsoft.com/office/drawing/2014/main" id="{937DF4D6-B8AE-39FF-1FAC-F7A31A138DE4}"/>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160" name="矩形 159">
              <a:extLst>
                <a:ext uri="{FF2B5EF4-FFF2-40B4-BE49-F238E27FC236}">
                  <a16:creationId xmlns:a16="http://schemas.microsoft.com/office/drawing/2014/main" id="{DD229B62-A7AD-5221-0530-2C8439D3EB67}"/>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161" name="矩形 160">
              <a:extLst>
                <a:ext uri="{FF2B5EF4-FFF2-40B4-BE49-F238E27FC236}">
                  <a16:creationId xmlns:a16="http://schemas.microsoft.com/office/drawing/2014/main" id="{D8194BCC-F579-A651-1B47-72D2E00B53D5}"/>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162" name="矩形 161">
              <a:extLst>
                <a:ext uri="{FF2B5EF4-FFF2-40B4-BE49-F238E27FC236}">
                  <a16:creationId xmlns:a16="http://schemas.microsoft.com/office/drawing/2014/main" id="{BA1C95C6-2494-FB34-2226-45B697E3376F}"/>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7" name="矩形 6">
            <a:extLst>
              <a:ext uri="{FF2B5EF4-FFF2-40B4-BE49-F238E27FC236}">
                <a16:creationId xmlns:a16="http://schemas.microsoft.com/office/drawing/2014/main" id="{316EA014-3773-79F2-4231-38EC29CAB14A}"/>
              </a:ext>
            </a:extLst>
          </p:cNvPr>
          <p:cNvSpPr/>
          <p:nvPr/>
        </p:nvSpPr>
        <p:spPr>
          <a:xfrm>
            <a:off x="2860766" y="4190365"/>
            <a:ext cx="9026434" cy="192677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b="1" dirty="0"/>
              <a:t>         为了简单起见，假定网络不存在拥塞问题，也就是发送方在构造自己的发送窗口</a:t>
            </a:r>
            <a:r>
              <a:rPr lang="en-US" altLang="zh-CN" b="1" dirty="0"/>
              <a:t>swnd</a:t>
            </a:r>
            <a:r>
              <a:rPr lang="zh-CN" altLang="en-US" b="1" dirty="0"/>
              <a:t>时，仅考虑接收方的接收窗口</a:t>
            </a:r>
            <a:r>
              <a:rPr lang="en-US" altLang="zh-CN" b="1" dirty="0"/>
              <a:t>rwnd</a:t>
            </a:r>
            <a:r>
              <a:rPr lang="zh-CN" altLang="en-US" b="1" dirty="0"/>
              <a:t>，而不考虑发送方自己的拥塞窗口</a:t>
            </a:r>
            <a:r>
              <a:rPr lang="en-US" altLang="zh-CN" b="1" dirty="0"/>
              <a:t>cwnd</a:t>
            </a:r>
            <a:r>
              <a:rPr lang="zh-CN" altLang="en-US" b="1" dirty="0"/>
              <a:t>。</a:t>
            </a:r>
            <a:endParaRPr lang="en-US" altLang="zh-CN" b="1" dirty="0"/>
          </a:p>
          <a:p>
            <a:pPr>
              <a:lnSpc>
                <a:spcPct val="150000"/>
              </a:lnSpc>
            </a:pPr>
            <a:r>
              <a:rPr lang="zh-CN" altLang="en-US" b="1" dirty="0"/>
              <a:t>         由于本例中接收方告诉发送方自己的接收窗口</a:t>
            </a:r>
            <a:r>
              <a:rPr lang="en-US" altLang="zh-CN" b="1" dirty="0"/>
              <a:t>rwnd</a:t>
            </a:r>
            <a:r>
              <a:rPr lang="zh-CN" altLang="en-US" b="1" dirty="0"/>
              <a:t>的值为</a:t>
            </a:r>
            <a:r>
              <a:rPr lang="en-US" altLang="zh-CN" b="1" dirty="0"/>
              <a:t>20</a:t>
            </a:r>
            <a:r>
              <a:rPr lang="zh-CN" altLang="en-US" b="1" dirty="0"/>
              <a:t>，因此发送方将自己的发送窗口</a:t>
            </a:r>
            <a:r>
              <a:rPr lang="en-US" altLang="zh-CN" b="1" dirty="0"/>
              <a:t>swnd</a:t>
            </a:r>
            <a:r>
              <a:rPr lang="zh-CN" altLang="en-US" b="1" dirty="0"/>
              <a:t>的值也设置为</a:t>
            </a:r>
            <a:r>
              <a:rPr lang="en-US" altLang="zh-CN" b="1" dirty="0"/>
              <a:t>20</a:t>
            </a:r>
            <a:r>
              <a:rPr lang="zh-CN" altLang="en-US" b="1" dirty="0"/>
              <a:t>。</a:t>
            </a:r>
          </a:p>
        </p:txBody>
      </p:sp>
      <p:grpSp>
        <p:nvGrpSpPr>
          <p:cNvPr id="23" name="组合 22">
            <a:extLst>
              <a:ext uri="{FF2B5EF4-FFF2-40B4-BE49-F238E27FC236}">
                <a16:creationId xmlns:a16="http://schemas.microsoft.com/office/drawing/2014/main" id="{338578E9-423F-61A2-6C07-E8555E3960BA}"/>
              </a:ext>
            </a:extLst>
          </p:cNvPr>
          <p:cNvGrpSpPr/>
          <p:nvPr/>
        </p:nvGrpSpPr>
        <p:grpSpPr>
          <a:xfrm>
            <a:off x="2782450" y="3041073"/>
            <a:ext cx="9104750" cy="1080594"/>
            <a:chOff x="2782450" y="3041073"/>
            <a:chExt cx="9104750" cy="1080594"/>
          </a:xfrm>
        </p:grpSpPr>
        <p:sp>
          <p:nvSpPr>
            <p:cNvPr id="8" name="矩形 7">
              <a:extLst>
                <a:ext uri="{FF2B5EF4-FFF2-40B4-BE49-F238E27FC236}">
                  <a16:creationId xmlns:a16="http://schemas.microsoft.com/office/drawing/2014/main" id="{F705E0CB-28BD-80D2-009D-088EFCC52FFA}"/>
                </a:ext>
              </a:extLst>
            </p:cNvPr>
            <p:cNvSpPr/>
            <p:nvPr/>
          </p:nvSpPr>
          <p:spPr>
            <a:xfrm>
              <a:off x="2782450" y="3429000"/>
              <a:ext cx="9104750" cy="69266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AC09FC20-B47C-BB6D-0D9E-541A72D8333B}"/>
                </a:ext>
              </a:extLst>
            </p:cNvPr>
            <p:cNvCxnSpPr>
              <a:cxnSpLocks/>
            </p:cNvCxnSpPr>
            <p:nvPr/>
          </p:nvCxnSpPr>
          <p:spPr>
            <a:xfrm flipV="1">
              <a:off x="7384473" y="3041073"/>
              <a:ext cx="0" cy="387927"/>
            </a:xfrm>
            <a:prstGeom prst="straightConnector1">
              <a:avLst/>
            </a:prstGeom>
            <a:ln w="127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04989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down)">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down)">
                                      <p:cBhvr>
                                        <p:cTn id="13" dur="500"/>
                                        <p:tgtEl>
                                          <p:spTgt spid="23"/>
                                        </p:tgtEl>
                                      </p:cBhvr>
                                    </p:animEffect>
                                  </p:childTnLst>
                                </p:cTn>
                              </p:par>
                            </p:childTnLst>
                          </p:cTn>
                        </p:par>
                        <p:par>
                          <p:cTn id="14" fill="hold">
                            <p:stCondLst>
                              <p:cond delay="500"/>
                            </p:stCondLst>
                            <p:childTnLst>
                              <p:par>
                                <p:cTn id="15" presetID="12" presetClass="entr" presetSubtype="4"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p:tgtEl>
                                          <p:spTgt spid="22"/>
                                        </p:tgtEl>
                                        <p:attrNameLst>
                                          <p:attrName>ppt_y</p:attrName>
                                        </p:attrNameLst>
                                      </p:cBhvr>
                                      <p:tavLst>
                                        <p:tav tm="0">
                                          <p:val>
                                            <p:strVal val="#ppt_y+#ppt_h*1.125000"/>
                                          </p:val>
                                        </p:tav>
                                        <p:tav tm="100000">
                                          <p:val>
                                            <p:strVal val="#ppt_y"/>
                                          </p:val>
                                        </p:tav>
                                      </p:tavLst>
                                    </p:anim>
                                    <p:animEffect transition="in" filter="wipe(up)">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E16959C6-D607-E287-7394-14CAE6FB5009}"/>
              </a:ext>
            </a:extLst>
          </p:cNvPr>
          <p:cNvGrpSpPr/>
          <p:nvPr/>
        </p:nvGrpSpPr>
        <p:grpSpPr>
          <a:xfrm>
            <a:off x="4236482" y="1823967"/>
            <a:ext cx="5884854" cy="1135673"/>
            <a:chOff x="4236482" y="1823967"/>
            <a:chExt cx="5884854" cy="1135673"/>
          </a:xfrm>
        </p:grpSpPr>
        <p:sp>
          <p:nvSpPr>
            <p:cNvPr id="13" name="矩形 12">
              <a:extLst>
                <a:ext uri="{FF2B5EF4-FFF2-40B4-BE49-F238E27FC236}">
                  <a16:creationId xmlns:a16="http://schemas.microsoft.com/office/drawing/2014/main" id="{8C65D0CA-9FE8-B074-A9D4-9656B05B10AA}"/>
                </a:ext>
              </a:extLst>
            </p:cNvPr>
            <p:cNvSpPr/>
            <p:nvPr/>
          </p:nvSpPr>
          <p:spPr>
            <a:xfrm>
              <a:off x="4236482" y="1823967"/>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EDA3E6DD-0EA1-D88A-C482-FC9C875BF2A0}"/>
                </a:ext>
              </a:extLst>
            </p:cNvPr>
            <p:cNvCxnSpPr>
              <a:cxnSpLocks/>
            </p:cNvCxnSpPr>
            <p:nvPr/>
          </p:nvCxnSpPr>
          <p:spPr>
            <a:xfrm>
              <a:off x="4236482"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40AAEDD-D276-C6DC-7D30-CA577AED0ED5}"/>
                </a:ext>
              </a:extLst>
            </p:cNvPr>
            <p:cNvCxnSpPr>
              <a:cxnSpLocks/>
            </p:cNvCxnSpPr>
            <p:nvPr/>
          </p:nvCxnSpPr>
          <p:spPr>
            <a:xfrm>
              <a:off x="10121336" y="22049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59FBC92-3D48-192B-B31A-68DB0CD39CFE}"/>
                </a:ext>
              </a:extLst>
            </p:cNvPr>
            <p:cNvCxnSpPr/>
            <p:nvPr/>
          </p:nvCxnSpPr>
          <p:spPr>
            <a:xfrm>
              <a:off x="4236482" y="2660073"/>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6A509B7-C9C7-1646-9718-69A3294BE737}"/>
                </a:ext>
              </a:extLst>
            </p:cNvPr>
            <p:cNvSpPr txBox="1"/>
            <p:nvPr/>
          </p:nvSpPr>
          <p:spPr>
            <a:xfrm>
              <a:off x="6310878" y="2468880"/>
              <a:ext cx="1447162" cy="369332"/>
            </a:xfrm>
            <a:prstGeom prst="rect">
              <a:avLst/>
            </a:prstGeom>
            <a:solidFill>
              <a:schemeClr val="bg1"/>
            </a:solidFill>
          </p:spPr>
          <p:txBody>
            <a:bodyPr wrap="square" rtlCol="0">
              <a:spAutoFit/>
            </a:bodyPr>
            <a:lstStyle/>
            <a:p>
              <a:pPr algn="ctr"/>
              <a:r>
                <a:rPr lang="zh-CN" altLang="en-US" b="1" dirty="0"/>
                <a:t>发送窗口</a:t>
              </a:r>
              <a:r>
                <a:rPr lang="en-US" altLang="zh-CN" b="1" dirty="0"/>
                <a:t>=20</a:t>
              </a:r>
              <a:endParaRPr lang="zh-CN" altLang="en-US"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可靠传输的实现</a:t>
              </a:r>
            </a:p>
          </p:txBody>
        </p:sp>
      </p:grpSp>
      <p:grpSp>
        <p:nvGrpSpPr>
          <p:cNvPr id="121" name="组合 120">
            <a:extLst>
              <a:ext uri="{FF2B5EF4-FFF2-40B4-BE49-F238E27FC236}">
                <a16:creationId xmlns:a16="http://schemas.microsoft.com/office/drawing/2014/main" id="{6834FF5F-9DA1-F0B3-B9E1-5539913B44F5}"/>
              </a:ext>
            </a:extLst>
          </p:cNvPr>
          <p:cNvGrpSpPr/>
          <p:nvPr/>
        </p:nvGrpSpPr>
        <p:grpSpPr>
          <a:xfrm>
            <a:off x="328424" y="1666287"/>
            <a:ext cx="1429263" cy="4295156"/>
            <a:chOff x="268437" y="1742601"/>
            <a:chExt cx="1429263" cy="4295156"/>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560" y="1742601"/>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84" y="5455379"/>
              <a:ext cx="443717" cy="582378"/>
            </a:xfrm>
            <a:prstGeom prst="rect">
              <a:avLst/>
            </a:prstGeom>
          </p:spPr>
        </p:pic>
        <p:sp>
          <p:nvSpPr>
            <p:cNvPr id="117" name="文本框 116">
              <a:extLst>
                <a:ext uri="{FF2B5EF4-FFF2-40B4-BE49-F238E27FC236}">
                  <a16:creationId xmlns:a16="http://schemas.microsoft.com/office/drawing/2014/main" id="{FCC024AC-BBB4-E353-B24C-BBAD303C33F5}"/>
                </a:ext>
              </a:extLst>
            </p:cNvPr>
            <p:cNvSpPr txBox="1"/>
            <p:nvPr/>
          </p:nvSpPr>
          <p:spPr>
            <a:xfrm>
              <a:off x="283610" y="5546291"/>
              <a:ext cx="934872" cy="369332"/>
            </a:xfrm>
            <a:prstGeom prst="rect">
              <a:avLst/>
            </a:prstGeom>
            <a:noFill/>
          </p:spPr>
          <p:txBody>
            <a:bodyPr wrap="square" rtlCol="0">
              <a:spAutoFit/>
            </a:bodyPr>
            <a:lstStyle/>
            <a:p>
              <a:r>
                <a:rPr lang="zh-CN" altLang="en-US" b="1" dirty="0"/>
                <a:t>接收方</a:t>
              </a:r>
            </a:p>
          </p:txBody>
        </p:sp>
        <p:sp>
          <p:nvSpPr>
            <p:cNvPr id="118" name="文本框 117">
              <a:extLst>
                <a:ext uri="{FF2B5EF4-FFF2-40B4-BE49-F238E27FC236}">
                  <a16:creationId xmlns:a16="http://schemas.microsoft.com/office/drawing/2014/main" id="{EF6C1D32-1AB7-C2B5-3CB2-29917795BCEC}"/>
                </a:ext>
              </a:extLst>
            </p:cNvPr>
            <p:cNvSpPr txBox="1"/>
            <p:nvPr/>
          </p:nvSpPr>
          <p:spPr>
            <a:xfrm>
              <a:off x="268437" y="1761352"/>
              <a:ext cx="934872" cy="369332"/>
            </a:xfrm>
            <a:prstGeom prst="rect">
              <a:avLst/>
            </a:prstGeom>
            <a:noFill/>
          </p:spPr>
          <p:txBody>
            <a:bodyPr wrap="square" rtlCol="0">
              <a:spAutoFit/>
            </a:bodyPr>
            <a:lstStyle/>
            <a:p>
              <a:r>
                <a:rPr lang="zh-CN" altLang="en-US" b="1" dirty="0"/>
                <a:t>发送方</a:t>
              </a:r>
            </a:p>
          </p:txBody>
        </p:sp>
        <p:sp>
          <p:nvSpPr>
            <p:cNvPr id="119" name="圆柱体 118">
              <a:extLst>
                <a:ext uri="{FF2B5EF4-FFF2-40B4-BE49-F238E27FC236}">
                  <a16:creationId xmlns:a16="http://schemas.microsoft.com/office/drawing/2014/main" id="{351AAFF2-3A5B-F6A9-F6C2-EF3DC893A21F}"/>
                </a:ext>
              </a:extLst>
            </p:cNvPr>
            <p:cNvSpPr/>
            <p:nvPr/>
          </p:nvSpPr>
          <p:spPr>
            <a:xfrm>
              <a:off x="1157034" y="2397540"/>
              <a:ext cx="443717" cy="3021559"/>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F86A6B9E-BC85-C115-C616-05FC9670C5D0}"/>
                </a:ext>
              </a:extLst>
            </p:cNvPr>
            <p:cNvSpPr txBox="1"/>
            <p:nvPr/>
          </p:nvSpPr>
          <p:spPr>
            <a:xfrm>
              <a:off x="1084832" y="2528504"/>
              <a:ext cx="588120" cy="2862322"/>
            </a:xfrm>
            <a:prstGeom prst="rect">
              <a:avLst/>
            </a:prstGeom>
            <a:noFill/>
          </p:spPr>
          <p:txBody>
            <a:bodyPr wrap="square" rtlCol="0">
              <a:spAutoFit/>
            </a:bodyPr>
            <a:lstStyle/>
            <a:p>
              <a:pPr algn="ctr"/>
              <a:r>
                <a:rPr lang="zh-CN" altLang="en-US" b="1" dirty="0">
                  <a:solidFill>
                    <a:schemeClr val="bg1"/>
                  </a:solidFill>
                </a:rPr>
                <a:t>基</a:t>
              </a:r>
              <a:endParaRPr lang="en-US" altLang="zh-CN" b="1" dirty="0">
                <a:solidFill>
                  <a:schemeClr val="bg1"/>
                </a:solidFill>
              </a:endParaRPr>
            </a:p>
            <a:p>
              <a:pPr algn="ctr"/>
              <a:r>
                <a:rPr lang="zh-CN" altLang="en-US" b="1" dirty="0">
                  <a:solidFill>
                    <a:schemeClr val="bg1"/>
                  </a:solidFill>
                </a:rPr>
                <a:t>于</a:t>
              </a:r>
              <a:endParaRPr lang="en-US" altLang="zh-CN" b="1" dirty="0">
                <a:solidFill>
                  <a:schemeClr val="bg1"/>
                </a:solidFill>
              </a:endParaRPr>
            </a:p>
            <a:p>
              <a:pPr algn="ctr"/>
              <a:r>
                <a:rPr lang="en-US" altLang="zh-CN" b="1" dirty="0">
                  <a:solidFill>
                    <a:schemeClr val="bg1"/>
                  </a:solidFill>
                </a:rPr>
                <a:t>TCP</a:t>
              </a:r>
            </a:p>
            <a:p>
              <a:pPr algn="ctr"/>
              <a:r>
                <a:rPr lang="zh-CN" altLang="en-US" b="1" dirty="0">
                  <a:solidFill>
                    <a:schemeClr val="bg1"/>
                  </a:solidFill>
                </a:rPr>
                <a:t>的</a:t>
              </a:r>
              <a:endParaRPr lang="en-US" altLang="zh-CN" b="1" dirty="0">
                <a:solidFill>
                  <a:schemeClr val="bg1"/>
                </a:solidFill>
              </a:endParaRPr>
            </a:p>
            <a:p>
              <a:pPr algn="ctr"/>
              <a:r>
                <a:rPr lang="zh-CN" altLang="en-US" b="1" dirty="0">
                  <a:solidFill>
                    <a:schemeClr val="bg1"/>
                  </a:solidFill>
                </a:rPr>
                <a:t>可</a:t>
              </a:r>
              <a:endParaRPr lang="en-US" altLang="zh-CN" b="1" dirty="0">
                <a:solidFill>
                  <a:schemeClr val="bg1"/>
                </a:solidFill>
              </a:endParaRPr>
            </a:p>
            <a:p>
              <a:pPr algn="ctr"/>
              <a:r>
                <a:rPr lang="zh-CN" altLang="en-US" b="1" dirty="0">
                  <a:solidFill>
                    <a:schemeClr val="bg1"/>
                  </a:solidFill>
                </a:rPr>
                <a:t>靠</a:t>
              </a:r>
              <a:endParaRPr lang="en-US" altLang="zh-CN" b="1" dirty="0">
                <a:solidFill>
                  <a:schemeClr val="bg1"/>
                </a:solidFill>
              </a:endParaRPr>
            </a:p>
            <a:p>
              <a:pPr algn="ctr"/>
              <a:r>
                <a:rPr lang="zh-CN" altLang="en-US" b="1" dirty="0">
                  <a:solidFill>
                    <a:schemeClr val="bg1"/>
                  </a:solidFill>
                </a:rPr>
                <a:t>数</a:t>
              </a:r>
              <a:endParaRPr lang="en-US" altLang="zh-CN" b="1" dirty="0">
                <a:solidFill>
                  <a:schemeClr val="bg1"/>
                </a:solidFill>
              </a:endParaRPr>
            </a:p>
            <a:p>
              <a:pPr algn="ctr"/>
              <a:r>
                <a:rPr lang="zh-CN" altLang="en-US" b="1" dirty="0">
                  <a:solidFill>
                    <a:schemeClr val="bg1"/>
                  </a:solidFill>
                </a:rPr>
                <a:t>据</a:t>
              </a:r>
              <a:endParaRPr lang="en-US" altLang="zh-CN" b="1" dirty="0">
                <a:solidFill>
                  <a:schemeClr val="bg1"/>
                </a:solidFill>
              </a:endParaRPr>
            </a:p>
            <a:p>
              <a:pPr algn="ctr"/>
              <a:r>
                <a:rPr lang="zh-CN" altLang="en-US" b="1" dirty="0">
                  <a:solidFill>
                    <a:schemeClr val="bg1"/>
                  </a:solidFill>
                </a:rPr>
                <a:t>传</a:t>
              </a:r>
              <a:endParaRPr lang="en-US" altLang="zh-CN" b="1" dirty="0">
                <a:solidFill>
                  <a:schemeClr val="bg1"/>
                </a:solidFill>
              </a:endParaRPr>
            </a:p>
            <a:p>
              <a:pPr algn="ctr"/>
              <a:r>
                <a:rPr lang="zh-CN" altLang="en-US" b="1" dirty="0">
                  <a:solidFill>
                    <a:schemeClr val="bg1"/>
                  </a:solidFill>
                </a:rPr>
                <a:t>输</a:t>
              </a:r>
            </a:p>
          </p:txBody>
        </p:sp>
      </p:grpSp>
      <p:sp>
        <p:nvSpPr>
          <p:cNvPr id="124" name="标注: 上箭头 123">
            <a:extLst>
              <a:ext uri="{FF2B5EF4-FFF2-40B4-BE49-F238E27FC236}">
                <a16:creationId xmlns:a16="http://schemas.microsoft.com/office/drawing/2014/main" id="{057A813C-93E5-1175-12EC-DF871B562972}"/>
              </a:ext>
            </a:extLst>
          </p:cNvPr>
          <p:cNvSpPr/>
          <p:nvPr/>
        </p:nvSpPr>
        <p:spPr>
          <a:xfrm>
            <a:off x="1694657" y="2452190"/>
            <a:ext cx="1013522" cy="1669477"/>
          </a:xfrm>
          <a:prstGeom prst="upArrowCallout">
            <a:avLst>
              <a:gd name="adj1" fmla="val 30927"/>
              <a:gd name="adj2" fmla="val 25000"/>
              <a:gd name="adj3" fmla="val 25000"/>
              <a:gd name="adj4" fmla="val 7265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确认</a:t>
            </a:r>
            <a:endParaRPr lang="en-US" altLang="zh-CN" b="1" dirty="0"/>
          </a:p>
          <a:p>
            <a:pPr algn="ctr"/>
            <a:r>
              <a:rPr lang="zh-CN" altLang="en-US" b="1" dirty="0"/>
              <a:t>报文段</a:t>
            </a:r>
            <a:endParaRPr lang="en-US" altLang="zh-CN" b="1" dirty="0"/>
          </a:p>
          <a:p>
            <a:pPr algn="ctr"/>
            <a:r>
              <a:rPr lang="en-US" altLang="zh-CN" b="1" dirty="0"/>
              <a:t>ack=31</a:t>
            </a:r>
          </a:p>
          <a:p>
            <a:pPr algn="ctr"/>
            <a:r>
              <a:rPr lang="en-US" altLang="zh-CN" b="1" dirty="0"/>
              <a:t>rwnd=20</a:t>
            </a:r>
            <a:endParaRPr lang="zh-CN" altLang="en-US" dirty="0"/>
          </a:p>
        </p:txBody>
      </p:sp>
      <p:grpSp>
        <p:nvGrpSpPr>
          <p:cNvPr id="131" name="组合 130">
            <a:extLst>
              <a:ext uri="{FF2B5EF4-FFF2-40B4-BE49-F238E27FC236}">
                <a16:creationId xmlns:a16="http://schemas.microsoft.com/office/drawing/2014/main" id="{5FF78526-1CCA-F87F-6398-F54146161EEA}"/>
              </a:ext>
            </a:extLst>
          </p:cNvPr>
          <p:cNvGrpSpPr/>
          <p:nvPr/>
        </p:nvGrpSpPr>
        <p:grpSpPr>
          <a:xfrm>
            <a:off x="2770589" y="1888008"/>
            <a:ext cx="9116611" cy="252919"/>
            <a:chOff x="2772604" y="1846455"/>
            <a:chExt cx="9116611" cy="252919"/>
          </a:xfrm>
        </p:grpSpPr>
        <p:sp>
          <p:nvSpPr>
            <p:cNvPr id="132" name="矩形 131">
              <a:extLst>
                <a:ext uri="{FF2B5EF4-FFF2-40B4-BE49-F238E27FC236}">
                  <a16:creationId xmlns:a16="http://schemas.microsoft.com/office/drawing/2014/main" id="{3028D87E-C376-CB0A-0F59-60ED0D5BD583}"/>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133" name="矩形 132">
              <a:extLst>
                <a:ext uri="{FF2B5EF4-FFF2-40B4-BE49-F238E27FC236}">
                  <a16:creationId xmlns:a16="http://schemas.microsoft.com/office/drawing/2014/main" id="{831A2641-2384-2E72-C4F2-BF5AC341C054}"/>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134" name="矩形 133">
              <a:extLst>
                <a:ext uri="{FF2B5EF4-FFF2-40B4-BE49-F238E27FC236}">
                  <a16:creationId xmlns:a16="http://schemas.microsoft.com/office/drawing/2014/main" id="{26C1C15B-B7D9-A73E-6E35-45473AE907C1}"/>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135" name="矩形 134">
              <a:extLst>
                <a:ext uri="{FF2B5EF4-FFF2-40B4-BE49-F238E27FC236}">
                  <a16:creationId xmlns:a16="http://schemas.microsoft.com/office/drawing/2014/main" id="{457740F0-15FF-07F9-01ED-89DC4A6F1CF9}"/>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136" name="矩形 135">
              <a:extLst>
                <a:ext uri="{FF2B5EF4-FFF2-40B4-BE49-F238E27FC236}">
                  <a16:creationId xmlns:a16="http://schemas.microsoft.com/office/drawing/2014/main" id="{9C867BCE-1045-F095-06FA-CAF3B95C0734}"/>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137" name="矩形 136">
              <a:extLst>
                <a:ext uri="{FF2B5EF4-FFF2-40B4-BE49-F238E27FC236}">
                  <a16:creationId xmlns:a16="http://schemas.microsoft.com/office/drawing/2014/main" id="{D3E832F6-9A19-119E-8EA1-30F59845C382}"/>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138" name="矩形 137">
              <a:extLst>
                <a:ext uri="{FF2B5EF4-FFF2-40B4-BE49-F238E27FC236}">
                  <a16:creationId xmlns:a16="http://schemas.microsoft.com/office/drawing/2014/main" id="{BCDB83DD-ABA8-28CC-E002-FF4021DC27C0}"/>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139" name="矩形 138">
              <a:extLst>
                <a:ext uri="{FF2B5EF4-FFF2-40B4-BE49-F238E27FC236}">
                  <a16:creationId xmlns:a16="http://schemas.microsoft.com/office/drawing/2014/main" id="{5D903A70-96DA-63E7-0425-E7387C7854E0}"/>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140" name="矩形 139">
              <a:extLst>
                <a:ext uri="{FF2B5EF4-FFF2-40B4-BE49-F238E27FC236}">
                  <a16:creationId xmlns:a16="http://schemas.microsoft.com/office/drawing/2014/main" id="{09B4FCEB-9AAF-E6E0-6410-17180A0FD7F7}"/>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141" name="矩形 140">
              <a:extLst>
                <a:ext uri="{FF2B5EF4-FFF2-40B4-BE49-F238E27FC236}">
                  <a16:creationId xmlns:a16="http://schemas.microsoft.com/office/drawing/2014/main" id="{AE57F4D0-8395-0820-FEFF-F465DA31DD30}"/>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142" name="矩形 141">
              <a:extLst>
                <a:ext uri="{FF2B5EF4-FFF2-40B4-BE49-F238E27FC236}">
                  <a16:creationId xmlns:a16="http://schemas.microsoft.com/office/drawing/2014/main" id="{A4333860-77E9-F92C-7482-6DF14E484D40}"/>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143" name="矩形 142">
              <a:extLst>
                <a:ext uri="{FF2B5EF4-FFF2-40B4-BE49-F238E27FC236}">
                  <a16:creationId xmlns:a16="http://schemas.microsoft.com/office/drawing/2014/main" id="{99BEA847-8897-6CD5-34CB-9B71D24DCD9A}"/>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144" name="矩形 143">
              <a:extLst>
                <a:ext uri="{FF2B5EF4-FFF2-40B4-BE49-F238E27FC236}">
                  <a16:creationId xmlns:a16="http://schemas.microsoft.com/office/drawing/2014/main" id="{CC787FBC-2BF6-1652-5947-500E9419961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145" name="矩形 144">
              <a:extLst>
                <a:ext uri="{FF2B5EF4-FFF2-40B4-BE49-F238E27FC236}">
                  <a16:creationId xmlns:a16="http://schemas.microsoft.com/office/drawing/2014/main" id="{3162BFD8-D16B-FB93-2C00-255D225C3913}"/>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146" name="矩形 145">
              <a:extLst>
                <a:ext uri="{FF2B5EF4-FFF2-40B4-BE49-F238E27FC236}">
                  <a16:creationId xmlns:a16="http://schemas.microsoft.com/office/drawing/2014/main" id="{FC729642-FF34-8493-9F49-2248F8CC3353}"/>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147" name="矩形 146">
              <a:extLst>
                <a:ext uri="{FF2B5EF4-FFF2-40B4-BE49-F238E27FC236}">
                  <a16:creationId xmlns:a16="http://schemas.microsoft.com/office/drawing/2014/main" id="{F9E233FD-A151-4825-DB95-F8761B2FE253}"/>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148" name="矩形 147">
              <a:extLst>
                <a:ext uri="{FF2B5EF4-FFF2-40B4-BE49-F238E27FC236}">
                  <a16:creationId xmlns:a16="http://schemas.microsoft.com/office/drawing/2014/main" id="{0DB1C835-9F93-2B1C-093D-6043649AB286}"/>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149" name="矩形 148">
              <a:extLst>
                <a:ext uri="{FF2B5EF4-FFF2-40B4-BE49-F238E27FC236}">
                  <a16:creationId xmlns:a16="http://schemas.microsoft.com/office/drawing/2014/main" id="{40BB604B-2A50-9CF9-EA0F-BD30B72C2390}"/>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150" name="矩形 149">
              <a:extLst>
                <a:ext uri="{FF2B5EF4-FFF2-40B4-BE49-F238E27FC236}">
                  <a16:creationId xmlns:a16="http://schemas.microsoft.com/office/drawing/2014/main" id="{B23C975B-52FD-199D-A1A5-4CBDDAC6EF8B}"/>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151" name="矩形 150">
              <a:extLst>
                <a:ext uri="{FF2B5EF4-FFF2-40B4-BE49-F238E27FC236}">
                  <a16:creationId xmlns:a16="http://schemas.microsoft.com/office/drawing/2014/main" id="{5DA4A91B-ED5B-AAA4-E88A-E89D61DC8608}"/>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152" name="矩形 151">
              <a:extLst>
                <a:ext uri="{FF2B5EF4-FFF2-40B4-BE49-F238E27FC236}">
                  <a16:creationId xmlns:a16="http://schemas.microsoft.com/office/drawing/2014/main" id="{41858A81-4381-73BE-3D40-1F0079FDFD90}"/>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153" name="矩形 152">
              <a:extLst>
                <a:ext uri="{FF2B5EF4-FFF2-40B4-BE49-F238E27FC236}">
                  <a16:creationId xmlns:a16="http://schemas.microsoft.com/office/drawing/2014/main" id="{EFA10A6A-D655-C7F4-4F8A-198A891E043A}"/>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154" name="矩形 153">
              <a:extLst>
                <a:ext uri="{FF2B5EF4-FFF2-40B4-BE49-F238E27FC236}">
                  <a16:creationId xmlns:a16="http://schemas.microsoft.com/office/drawing/2014/main" id="{FBCB3148-DF08-AD48-9227-9CBE84A051CF}"/>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155" name="矩形 154">
              <a:extLst>
                <a:ext uri="{FF2B5EF4-FFF2-40B4-BE49-F238E27FC236}">
                  <a16:creationId xmlns:a16="http://schemas.microsoft.com/office/drawing/2014/main" id="{F4CC12CD-B074-CBAD-7125-ACC1DA817074}"/>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156" name="矩形 155">
              <a:extLst>
                <a:ext uri="{FF2B5EF4-FFF2-40B4-BE49-F238E27FC236}">
                  <a16:creationId xmlns:a16="http://schemas.microsoft.com/office/drawing/2014/main" id="{727CDC51-125C-3730-C897-7426246D4B7F}"/>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157" name="矩形 156">
              <a:extLst>
                <a:ext uri="{FF2B5EF4-FFF2-40B4-BE49-F238E27FC236}">
                  <a16:creationId xmlns:a16="http://schemas.microsoft.com/office/drawing/2014/main" id="{F0CC06AF-8EA1-D5F8-5A17-B4EC322A7D81}"/>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158" name="矩形 157">
              <a:extLst>
                <a:ext uri="{FF2B5EF4-FFF2-40B4-BE49-F238E27FC236}">
                  <a16:creationId xmlns:a16="http://schemas.microsoft.com/office/drawing/2014/main" id="{1BD98898-0E90-8A5D-7272-02ED3E012439}"/>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159" name="矩形 158">
              <a:extLst>
                <a:ext uri="{FF2B5EF4-FFF2-40B4-BE49-F238E27FC236}">
                  <a16:creationId xmlns:a16="http://schemas.microsoft.com/office/drawing/2014/main" id="{937DF4D6-B8AE-39FF-1FAC-F7A31A138DE4}"/>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160" name="矩形 159">
              <a:extLst>
                <a:ext uri="{FF2B5EF4-FFF2-40B4-BE49-F238E27FC236}">
                  <a16:creationId xmlns:a16="http://schemas.microsoft.com/office/drawing/2014/main" id="{DD229B62-A7AD-5221-0530-2C8439D3EB67}"/>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161" name="矩形 160">
              <a:extLst>
                <a:ext uri="{FF2B5EF4-FFF2-40B4-BE49-F238E27FC236}">
                  <a16:creationId xmlns:a16="http://schemas.microsoft.com/office/drawing/2014/main" id="{D8194BCC-F579-A651-1B47-72D2E00B53D5}"/>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162" name="矩形 161">
              <a:extLst>
                <a:ext uri="{FF2B5EF4-FFF2-40B4-BE49-F238E27FC236}">
                  <a16:creationId xmlns:a16="http://schemas.microsoft.com/office/drawing/2014/main" id="{BA1C95C6-2494-FB34-2226-45B697E3376F}"/>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cxnSp>
        <p:nvCxnSpPr>
          <p:cNvPr id="10" name="连接符: 肘形 9">
            <a:extLst>
              <a:ext uri="{FF2B5EF4-FFF2-40B4-BE49-F238E27FC236}">
                <a16:creationId xmlns:a16="http://schemas.microsoft.com/office/drawing/2014/main" id="{5DF31665-C5F7-BF55-2C9B-C6A0239AB02D}"/>
              </a:ext>
            </a:extLst>
          </p:cNvPr>
          <p:cNvCxnSpPr>
            <a:cxnSpLocks/>
            <a:endCxn id="137" idx="2"/>
          </p:cNvCxnSpPr>
          <p:nvPr/>
        </p:nvCxnSpPr>
        <p:spPr>
          <a:xfrm flipV="1">
            <a:off x="2708179" y="2140927"/>
            <a:ext cx="1679740" cy="1523600"/>
          </a:xfrm>
          <a:prstGeom prst="bentConnector2">
            <a:avLst/>
          </a:prstGeom>
          <a:ln w="254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14" name="连接符: 肘形 13">
            <a:extLst>
              <a:ext uri="{FF2B5EF4-FFF2-40B4-BE49-F238E27FC236}">
                <a16:creationId xmlns:a16="http://schemas.microsoft.com/office/drawing/2014/main" id="{9A2E1926-3687-4C15-002F-B6BF75593470}"/>
              </a:ext>
            </a:extLst>
          </p:cNvPr>
          <p:cNvCxnSpPr>
            <a:cxnSpLocks/>
            <a:endCxn id="21" idx="2"/>
          </p:cNvCxnSpPr>
          <p:nvPr/>
        </p:nvCxnSpPr>
        <p:spPr>
          <a:xfrm flipV="1">
            <a:off x="2708179" y="2838212"/>
            <a:ext cx="4326280" cy="1068637"/>
          </a:xfrm>
          <a:prstGeom prst="bentConnector2">
            <a:avLst/>
          </a:prstGeom>
          <a:ln w="254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19695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8B75D6D5-96A2-8113-7F93-3E68C9F1E924}"/>
              </a:ext>
            </a:extLst>
          </p:cNvPr>
          <p:cNvSpPr/>
          <p:nvPr/>
        </p:nvSpPr>
        <p:spPr>
          <a:xfrm>
            <a:off x="1970591" y="1557443"/>
            <a:ext cx="2407542"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域名</a:t>
            </a:r>
            <a:r>
              <a:rPr lang="en-US" altLang="zh-CN" b="1" dirty="0">
                <a:solidFill>
                  <a:schemeClr val="tx1"/>
                </a:solidFill>
              </a:rPr>
              <a:t>www.porttest.net</a:t>
            </a:r>
          </a:p>
          <a:p>
            <a:r>
              <a:rPr lang="zh-CN" altLang="en-US" b="1" dirty="0">
                <a:solidFill>
                  <a:schemeClr val="tx1"/>
                </a:solidFill>
              </a:rPr>
              <a:t>对应的</a:t>
            </a:r>
            <a:r>
              <a:rPr lang="en-US" altLang="zh-CN" b="1" dirty="0">
                <a:solidFill>
                  <a:schemeClr val="tx1"/>
                </a:solidFill>
              </a:rPr>
              <a:t>IP</a:t>
            </a:r>
            <a:r>
              <a:rPr lang="zh-CN" altLang="en-US" b="1" dirty="0">
                <a:solidFill>
                  <a:schemeClr val="tx1"/>
                </a:solidFill>
              </a:rPr>
              <a:t>地址是什么？</a:t>
            </a:r>
          </a:p>
        </p:txBody>
      </p:sp>
      <p:grpSp>
        <p:nvGrpSpPr>
          <p:cNvPr id="18" name="组合 17">
            <a:extLst>
              <a:ext uri="{FF2B5EF4-FFF2-40B4-BE49-F238E27FC236}">
                <a16:creationId xmlns:a16="http://schemas.microsoft.com/office/drawing/2014/main" id="{80AA2B4D-8E15-EA60-25B9-2EF3005B15C8}"/>
              </a:ext>
            </a:extLst>
          </p:cNvPr>
          <p:cNvGrpSpPr/>
          <p:nvPr/>
        </p:nvGrpSpPr>
        <p:grpSpPr>
          <a:xfrm>
            <a:off x="120921" y="1227078"/>
            <a:ext cx="1847114" cy="976695"/>
            <a:chOff x="7479768" y="5272307"/>
            <a:chExt cx="1847114" cy="976695"/>
          </a:xfrm>
        </p:grpSpPr>
        <p:sp>
          <p:nvSpPr>
            <p:cNvPr id="36" name="矩形 35">
              <a:extLst>
                <a:ext uri="{FF2B5EF4-FFF2-40B4-BE49-F238E27FC236}">
                  <a16:creationId xmlns:a16="http://schemas.microsoft.com/office/drawing/2014/main" id="{503A6D1C-EF59-F58E-2FB2-63E707BE6F31}"/>
                </a:ext>
              </a:extLst>
            </p:cNvPr>
            <p:cNvSpPr/>
            <p:nvPr/>
          </p:nvSpPr>
          <p:spPr>
            <a:xfrm>
              <a:off x="7479768" y="5272307"/>
              <a:ext cx="1847114" cy="33420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UDP</a:t>
              </a:r>
              <a:r>
                <a:rPr lang="zh-CN" altLang="en-US" b="1" dirty="0"/>
                <a:t>首部</a:t>
              </a:r>
            </a:p>
          </p:txBody>
        </p:sp>
        <p:sp>
          <p:nvSpPr>
            <p:cNvPr id="37" name="矩形 36">
              <a:extLst>
                <a:ext uri="{FF2B5EF4-FFF2-40B4-BE49-F238E27FC236}">
                  <a16:creationId xmlns:a16="http://schemas.microsoft.com/office/drawing/2014/main" id="{F452208E-CAA1-F400-CC72-00C6AB31C743}"/>
                </a:ext>
              </a:extLst>
            </p:cNvPr>
            <p:cNvSpPr/>
            <p:nvPr/>
          </p:nvSpPr>
          <p:spPr>
            <a:xfrm>
              <a:off x="7479768" y="5602672"/>
              <a:ext cx="1847114"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源  端  口：</a:t>
              </a:r>
              <a:endParaRPr lang="en-US" altLang="zh-CN" b="1" dirty="0">
                <a:solidFill>
                  <a:schemeClr val="tx1"/>
                </a:solidFill>
              </a:endParaRPr>
            </a:p>
            <a:p>
              <a:r>
                <a:rPr lang="zh-CN" altLang="en-US" b="1" dirty="0">
                  <a:solidFill>
                    <a:schemeClr val="tx1"/>
                  </a:solidFill>
                </a:rPr>
                <a:t>目的端口：</a:t>
              </a:r>
            </a:p>
          </p:txBody>
        </p:sp>
      </p:grpSp>
      <p:sp>
        <p:nvSpPr>
          <p:cNvPr id="13" name="文本框 12">
            <a:extLst>
              <a:ext uri="{FF2B5EF4-FFF2-40B4-BE49-F238E27FC236}">
                <a16:creationId xmlns:a16="http://schemas.microsoft.com/office/drawing/2014/main" id="{879BD70F-0B80-EB66-47A8-BBB2666F04C1}"/>
              </a:ext>
            </a:extLst>
          </p:cNvPr>
          <p:cNvSpPr txBox="1"/>
          <p:nvPr/>
        </p:nvSpPr>
        <p:spPr>
          <a:xfrm>
            <a:off x="1202773" y="1845480"/>
            <a:ext cx="424545" cy="369332"/>
          </a:xfrm>
          <a:prstGeom prst="rect">
            <a:avLst/>
          </a:prstGeom>
          <a:noFill/>
        </p:spPr>
        <p:txBody>
          <a:bodyPr wrap="square" rtlCol="0">
            <a:spAutoFit/>
          </a:bodyPr>
          <a:lstStyle/>
          <a:p>
            <a:r>
              <a:rPr lang="en-US" altLang="zh-CN" b="1" dirty="0">
                <a:solidFill>
                  <a:schemeClr val="accent1"/>
                </a:solidFill>
              </a:rPr>
              <a:t>53</a:t>
            </a:r>
            <a:endParaRPr lang="zh-CN" altLang="en-US" b="1" dirty="0">
              <a:solidFill>
                <a:schemeClr val="accent1"/>
              </a:solidFill>
            </a:endParaRPr>
          </a:p>
        </p:txBody>
      </p:sp>
      <p:sp>
        <p:nvSpPr>
          <p:cNvPr id="39" name="文本框 38">
            <a:extLst>
              <a:ext uri="{FF2B5EF4-FFF2-40B4-BE49-F238E27FC236}">
                <a16:creationId xmlns:a16="http://schemas.microsoft.com/office/drawing/2014/main" id="{7943B4C9-B2F7-A241-56CF-70E17D0E3551}"/>
              </a:ext>
            </a:extLst>
          </p:cNvPr>
          <p:cNvSpPr txBox="1"/>
          <p:nvPr/>
        </p:nvSpPr>
        <p:spPr>
          <a:xfrm>
            <a:off x="1202773" y="1568482"/>
            <a:ext cx="817513" cy="369332"/>
          </a:xfrm>
          <a:prstGeom prst="rect">
            <a:avLst/>
          </a:prstGeom>
          <a:noFill/>
        </p:spPr>
        <p:txBody>
          <a:bodyPr wrap="square" rtlCol="0">
            <a:spAutoFit/>
          </a:bodyPr>
          <a:lstStyle/>
          <a:p>
            <a:r>
              <a:rPr lang="en-US" altLang="zh-CN" b="1" dirty="0"/>
              <a:t>49152</a:t>
            </a:r>
            <a:endParaRPr lang="zh-CN" altLang="en-US" b="1" dirty="0"/>
          </a:p>
        </p:txBody>
      </p:sp>
      <p:sp>
        <p:nvSpPr>
          <p:cNvPr id="12" name="矩形 11">
            <a:extLst>
              <a:ext uri="{FF2B5EF4-FFF2-40B4-BE49-F238E27FC236}">
                <a16:creationId xmlns:a16="http://schemas.microsoft.com/office/drawing/2014/main" id="{4C55B3D4-CAAB-CC43-5D66-54844FE64D06}"/>
              </a:ext>
            </a:extLst>
          </p:cNvPr>
          <p:cNvSpPr/>
          <p:nvPr/>
        </p:nvSpPr>
        <p:spPr>
          <a:xfrm>
            <a:off x="1968035" y="1227078"/>
            <a:ext cx="2410098" cy="33420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DNS</a:t>
            </a:r>
            <a:r>
              <a:rPr lang="zh-CN" altLang="en-US" b="1" dirty="0"/>
              <a:t>查询请求报文</a:t>
            </a:r>
          </a:p>
        </p:txBody>
      </p:sp>
      <p:pic>
        <p:nvPicPr>
          <p:cNvPr id="9" name="图片 8">
            <a:extLst>
              <a:ext uri="{FF2B5EF4-FFF2-40B4-BE49-F238E27FC236}">
                <a16:creationId xmlns:a16="http://schemas.microsoft.com/office/drawing/2014/main" id="{98D333E2-099D-6D80-3AF7-F9B764B62FDA}"/>
              </a:ext>
            </a:extLst>
          </p:cNvPr>
          <p:cNvPicPr>
            <a:picLocks noChangeAspect="1"/>
          </p:cNvPicPr>
          <p:nvPr/>
        </p:nvPicPr>
        <p:blipFill>
          <a:blip r:embed="rId3"/>
          <a:stretch>
            <a:fillRect/>
          </a:stretch>
        </p:blipFill>
        <p:spPr>
          <a:xfrm>
            <a:off x="1338949" y="3625818"/>
            <a:ext cx="3643852" cy="2803855"/>
          </a:xfrm>
          <a:prstGeom prst="rect">
            <a:avLst/>
          </a:prstGeom>
        </p:spPr>
      </p:pic>
      <p:sp>
        <p:nvSpPr>
          <p:cNvPr id="109" name="文本框 108">
            <a:extLst>
              <a:ext uri="{FF2B5EF4-FFF2-40B4-BE49-F238E27FC236}">
                <a16:creationId xmlns:a16="http://schemas.microsoft.com/office/drawing/2014/main" id="{C3441686-2E25-FC0D-D3EA-11FA42ABABAC}"/>
              </a:ext>
            </a:extLst>
          </p:cNvPr>
          <p:cNvSpPr txBox="1"/>
          <p:nvPr/>
        </p:nvSpPr>
        <p:spPr>
          <a:xfrm>
            <a:off x="1496924" y="2228588"/>
            <a:ext cx="3170461" cy="369332"/>
          </a:xfrm>
          <a:prstGeom prst="rect">
            <a:avLst/>
          </a:prstGeom>
          <a:noFill/>
        </p:spPr>
        <p:txBody>
          <a:bodyPr wrap="square" rtlCol="0">
            <a:spAutoFit/>
          </a:bodyPr>
          <a:lstStyle/>
          <a:p>
            <a:pPr algn="ctr"/>
            <a:r>
              <a:rPr lang="en-US" altLang="zh-CN" b="1" dirty="0"/>
              <a:t>192.168.0.3 ↔ www.porttest.net</a:t>
            </a:r>
            <a:endParaRPr lang="zh-CN" altLang="en-US" b="1" dirty="0"/>
          </a:p>
        </p:txBody>
      </p:sp>
      <p:grpSp>
        <p:nvGrpSpPr>
          <p:cNvPr id="15" name="组合 14">
            <a:extLst>
              <a:ext uri="{FF2B5EF4-FFF2-40B4-BE49-F238E27FC236}">
                <a16:creationId xmlns:a16="http://schemas.microsoft.com/office/drawing/2014/main" id="{96AA0463-360A-6EA1-6F50-2E1FFF640334}"/>
              </a:ext>
            </a:extLst>
          </p:cNvPr>
          <p:cNvGrpSpPr/>
          <p:nvPr/>
        </p:nvGrpSpPr>
        <p:grpSpPr>
          <a:xfrm>
            <a:off x="4078674" y="1259822"/>
            <a:ext cx="4037173" cy="5223988"/>
            <a:chOff x="4078674" y="1076948"/>
            <a:chExt cx="4037173" cy="5223988"/>
          </a:xfrm>
        </p:grpSpPr>
        <p:sp>
          <p:nvSpPr>
            <p:cNvPr id="98" name="文本框 97">
              <a:extLst>
                <a:ext uri="{FF2B5EF4-FFF2-40B4-BE49-F238E27FC236}">
                  <a16:creationId xmlns:a16="http://schemas.microsoft.com/office/drawing/2014/main" id="{0D381539-7F20-1C86-B0C6-F566DC352BED}"/>
                </a:ext>
              </a:extLst>
            </p:cNvPr>
            <p:cNvSpPr txBox="1"/>
            <p:nvPr/>
          </p:nvSpPr>
          <p:spPr>
            <a:xfrm>
              <a:off x="5161324" y="5654605"/>
              <a:ext cx="1743891" cy="646331"/>
            </a:xfrm>
            <a:prstGeom prst="rect">
              <a:avLst/>
            </a:prstGeom>
            <a:noFill/>
          </p:spPr>
          <p:txBody>
            <a:bodyPr wrap="square" rtlCol="0">
              <a:spAutoFit/>
            </a:bodyPr>
            <a:lstStyle/>
            <a:p>
              <a:pPr algn="ctr"/>
              <a:r>
                <a:rPr lang="zh-CN" altLang="en-US" b="1" dirty="0"/>
                <a:t>用户</a:t>
              </a:r>
              <a:r>
                <a:rPr lang="en-US" altLang="zh-CN" b="1" dirty="0"/>
                <a:t>PC</a:t>
              </a:r>
            </a:p>
            <a:p>
              <a:pPr algn="ctr"/>
              <a:r>
                <a:rPr lang="en-US" altLang="zh-CN" b="1" dirty="0"/>
                <a:t>192.168.0.1</a:t>
              </a:r>
              <a:endParaRPr lang="zh-CN" altLang="en-US" b="1" dirty="0"/>
            </a:p>
          </p:txBody>
        </p:sp>
        <p:sp>
          <p:nvSpPr>
            <p:cNvPr id="99" name="文本框 98">
              <a:extLst>
                <a:ext uri="{FF2B5EF4-FFF2-40B4-BE49-F238E27FC236}">
                  <a16:creationId xmlns:a16="http://schemas.microsoft.com/office/drawing/2014/main" id="{466ACEBE-8AB3-3B6A-65BA-9FAAEB312F69}"/>
                </a:ext>
              </a:extLst>
            </p:cNvPr>
            <p:cNvSpPr txBox="1"/>
            <p:nvPr/>
          </p:nvSpPr>
          <p:spPr>
            <a:xfrm>
              <a:off x="4876120" y="3409434"/>
              <a:ext cx="1041356" cy="369332"/>
            </a:xfrm>
            <a:prstGeom prst="rect">
              <a:avLst/>
            </a:prstGeom>
            <a:noFill/>
          </p:spPr>
          <p:txBody>
            <a:bodyPr wrap="square" rtlCol="0">
              <a:spAutoFit/>
            </a:bodyPr>
            <a:lstStyle/>
            <a:p>
              <a:pPr algn="ctr"/>
              <a:r>
                <a:rPr lang="zh-CN" altLang="en-US" b="1" dirty="0"/>
                <a:t>交换机</a:t>
              </a:r>
            </a:p>
          </p:txBody>
        </p:sp>
        <p:cxnSp>
          <p:nvCxnSpPr>
            <p:cNvPr id="10" name="直接连接符 9">
              <a:extLst>
                <a:ext uri="{FF2B5EF4-FFF2-40B4-BE49-F238E27FC236}">
                  <a16:creationId xmlns:a16="http://schemas.microsoft.com/office/drawing/2014/main" id="{31F52B88-4EA9-D177-22D2-C31B2FB14BBD}"/>
                </a:ext>
              </a:extLst>
            </p:cNvPr>
            <p:cNvCxnSpPr/>
            <p:nvPr/>
          </p:nvCxnSpPr>
          <p:spPr>
            <a:xfrm flipH="1" flipV="1">
              <a:off x="4950619" y="2129246"/>
              <a:ext cx="1145381" cy="1464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D34BB6B-1A40-BBF2-4E2A-B72022706299}"/>
                </a:ext>
              </a:extLst>
            </p:cNvPr>
            <p:cNvCxnSpPr>
              <a:cxnSpLocks/>
            </p:cNvCxnSpPr>
            <p:nvPr/>
          </p:nvCxnSpPr>
          <p:spPr>
            <a:xfrm flipV="1">
              <a:off x="6094251" y="2031938"/>
              <a:ext cx="1141111" cy="1562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8785C98-E6DB-5305-9111-84DC4FDE5160}"/>
                </a:ext>
              </a:extLst>
            </p:cNvPr>
            <p:cNvCxnSpPr/>
            <p:nvPr/>
          </p:nvCxnSpPr>
          <p:spPr>
            <a:xfrm>
              <a:off x="6096000" y="3690257"/>
              <a:ext cx="0" cy="16720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0" name="图形 89">
              <a:extLst>
                <a:ext uri="{FF2B5EF4-FFF2-40B4-BE49-F238E27FC236}">
                  <a16:creationId xmlns:a16="http://schemas.microsoft.com/office/drawing/2014/main" id="{F54E475D-6DEB-D1CA-C3DE-43B893B25A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15286" y="3312126"/>
              <a:ext cx="563948" cy="563948"/>
            </a:xfrm>
            <a:prstGeom prst="rect">
              <a:avLst/>
            </a:prstGeom>
          </p:spPr>
        </p:pic>
        <p:pic>
          <p:nvPicPr>
            <p:cNvPr id="92" name="图形 91">
              <a:extLst>
                <a:ext uri="{FF2B5EF4-FFF2-40B4-BE49-F238E27FC236}">
                  <a16:creationId xmlns:a16="http://schemas.microsoft.com/office/drawing/2014/main" id="{8D958ECF-D10F-8815-55AF-75CF95B972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73853" y="4959339"/>
              <a:ext cx="718834" cy="695266"/>
            </a:xfrm>
            <a:prstGeom prst="rect">
              <a:avLst/>
            </a:prstGeom>
          </p:spPr>
        </p:pic>
        <p:grpSp>
          <p:nvGrpSpPr>
            <p:cNvPr id="8" name="组合 7">
              <a:extLst>
                <a:ext uri="{FF2B5EF4-FFF2-40B4-BE49-F238E27FC236}">
                  <a16:creationId xmlns:a16="http://schemas.microsoft.com/office/drawing/2014/main" id="{AE8F5488-4613-A2E4-955E-DB8A18EF990D}"/>
                </a:ext>
              </a:extLst>
            </p:cNvPr>
            <p:cNvGrpSpPr/>
            <p:nvPr/>
          </p:nvGrpSpPr>
          <p:grpSpPr>
            <a:xfrm>
              <a:off x="4078674" y="1076948"/>
              <a:ext cx="1743891" cy="1318284"/>
              <a:chOff x="3530459" y="1102890"/>
              <a:chExt cx="1743891" cy="1318284"/>
            </a:xfrm>
          </p:grpSpPr>
          <p:pic>
            <p:nvPicPr>
              <p:cNvPr id="91" name="图形 90">
                <a:extLst>
                  <a:ext uri="{FF2B5EF4-FFF2-40B4-BE49-F238E27FC236}">
                    <a16:creationId xmlns:a16="http://schemas.microsoft.com/office/drawing/2014/main" id="{A53D0167-3BB9-7D8E-4EBB-4AA4191122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20431" y="1680992"/>
                <a:ext cx="563948" cy="740182"/>
              </a:xfrm>
              <a:prstGeom prst="rect">
                <a:avLst/>
              </a:prstGeom>
            </p:spPr>
          </p:pic>
          <p:sp>
            <p:nvSpPr>
              <p:cNvPr id="5" name="文本框 4">
                <a:extLst>
                  <a:ext uri="{FF2B5EF4-FFF2-40B4-BE49-F238E27FC236}">
                    <a16:creationId xmlns:a16="http://schemas.microsoft.com/office/drawing/2014/main" id="{E45628C3-7E11-4CA5-DFDD-1FF8B7C5C171}"/>
                  </a:ext>
                </a:extLst>
              </p:cNvPr>
              <p:cNvSpPr txBox="1"/>
              <p:nvPr/>
            </p:nvSpPr>
            <p:spPr>
              <a:xfrm>
                <a:off x="3530459" y="1102890"/>
                <a:ext cx="1743891" cy="646331"/>
              </a:xfrm>
              <a:prstGeom prst="rect">
                <a:avLst/>
              </a:prstGeom>
              <a:noFill/>
            </p:spPr>
            <p:txBody>
              <a:bodyPr wrap="square" rtlCol="0">
                <a:spAutoFit/>
              </a:bodyPr>
              <a:lstStyle/>
              <a:p>
                <a:pPr algn="ctr"/>
                <a:r>
                  <a:rPr lang="en-US" altLang="zh-CN" b="1" dirty="0"/>
                  <a:t>DNS</a:t>
                </a:r>
                <a:r>
                  <a:rPr lang="zh-CN" altLang="en-US" b="1" dirty="0"/>
                  <a:t>服务器</a:t>
                </a:r>
                <a:endParaRPr lang="en-US" altLang="zh-CN" b="1" dirty="0"/>
              </a:p>
              <a:p>
                <a:pPr algn="ctr"/>
                <a:r>
                  <a:rPr lang="en-US" altLang="zh-CN" b="1" dirty="0"/>
                  <a:t>192.168.0.2</a:t>
                </a:r>
                <a:endParaRPr lang="zh-CN" altLang="en-US" b="1" dirty="0"/>
              </a:p>
            </p:txBody>
          </p:sp>
        </p:grpSp>
        <p:grpSp>
          <p:nvGrpSpPr>
            <p:cNvPr id="7" name="组合 6">
              <a:extLst>
                <a:ext uri="{FF2B5EF4-FFF2-40B4-BE49-F238E27FC236}">
                  <a16:creationId xmlns:a16="http://schemas.microsoft.com/office/drawing/2014/main" id="{BBE919E6-893B-3866-F6F2-A40F9FDEB4EB}"/>
                </a:ext>
              </a:extLst>
            </p:cNvPr>
            <p:cNvGrpSpPr/>
            <p:nvPr/>
          </p:nvGrpSpPr>
          <p:grpSpPr>
            <a:xfrm>
              <a:off x="6371956" y="1076948"/>
              <a:ext cx="1743891" cy="1318284"/>
              <a:chOff x="6917652" y="1102890"/>
              <a:chExt cx="1743891" cy="1318284"/>
            </a:xfrm>
          </p:grpSpPr>
          <p:pic>
            <p:nvPicPr>
              <p:cNvPr id="89" name="图形 88">
                <a:extLst>
                  <a:ext uri="{FF2B5EF4-FFF2-40B4-BE49-F238E27FC236}">
                    <a16:creationId xmlns:a16="http://schemas.microsoft.com/office/drawing/2014/main" id="{812FF7A7-BA2E-4E36-1FA0-2D4AD1235C6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07623" y="1680992"/>
                <a:ext cx="563948" cy="740182"/>
              </a:xfrm>
              <a:prstGeom prst="rect">
                <a:avLst/>
              </a:prstGeom>
            </p:spPr>
          </p:pic>
          <p:sp>
            <p:nvSpPr>
              <p:cNvPr id="94" name="文本框 93">
                <a:extLst>
                  <a:ext uri="{FF2B5EF4-FFF2-40B4-BE49-F238E27FC236}">
                    <a16:creationId xmlns:a16="http://schemas.microsoft.com/office/drawing/2014/main" id="{1EFF128A-7D23-DD03-8ABB-E10CFB662A14}"/>
                  </a:ext>
                </a:extLst>
              </p:cNvPr>
              <p:cNvSpPr txBox="1"/>
              <p:nvPr/>
            </p:nvSpPr>
            <p:spPr>
              <a:xfrm>
                <a:off x="6917652" y="1102890"/>
                <a:ext cx="1743891" cy="646331"/>
              </a:xfrm>
              <a:prstGeom prst="rect">
                <a:avLst/>
              </a:prstGeom>
              <a:noFill/>
            </p:spPr>
            <p:txBody>
              <a:bodyPr wrap="square" rtlCol="0">
                <a:spAutoFit/>
              </a:bodyPr>
              <a:lstStyle/>
              <a:p>
                <a:pPr algn="ctr"/>
                <a:r>
                  <a:rPr lang="en-US" altLang="zh-CN" b="1" dirty="0"/>
                  <a:t>Web</a:t>
                </a:r>
                <a:r>
                  <a:rPr lang="zh-CN" altLang="en-US" b="1" dirty="0"/>
                  <a:t>服务器</a:t>
                </a:r>
                <a:endParaRPr lang="en-US" altLang="zh-CN" b="1" dirty="0"/>
              </a:p>
              <a:p>
                <a:pPr algn="ctr"/>
                <a:r>
                  <a:rPr lang="en-US" altLang="zh-CN" b="1" dirty="0"/>
                  <a:t>192.168.0.3</a:t>
                </a:r>
                <a:endParaRPr lang="zh-CN" altLang="en-US" b="1" dirty="0"/>
              </a:p>
            </p:txBody>
          </p:sp>
        </p:grpSp>
      </p:grpSp>
      <p:sp>
        <p:nvSpPr>
          <p:cNvPr id="16" name="文本框 15">
            <a:extLst>
              <a:ext uri="{FF2B5EF4-FFF2-40B4-BE49-F238E27FC236}">
                <a16:creationId xmlns:a16="http://schemas.microsoft.com/office/drawing/2014/main" id="{69C10757-B9CA-0344-E8DE-D33C10A0196A}"/>
              </a:ext>
            </a:extLst>
          </p:cNvPr>
          <p:cNvSpPr txBox="1"/>
          <p:nvPr/>
        </p:nvSpPr>
        <p:spPr>
          <a:xfrm>
            <a:off x="8053252" y="1499951"/>
            <a:ext cx="2005148" cy="369332"/>
          </a:xfrm>
          <a:prstGeom prst="rect">
            <a:avLst/>
          </a:prstGeom>
          <a:noFill/>
        </p:spPr>
        <p:txBody>
          <a:bodyPr wrap="square" rtlCol="0">
            <a:spAutoFit/>
          </a:bodyPr>
          <a:lstStyle/>
          <a:p>
            <a:r>
              <a:rPr lang="en-US" altLang="zh-CN" b="1" dirty="0"/>
              <a:t>www.porttest.net</a:t>
            </a:r>
            <a:endParaRPr lang="zh-CN" altLang="en-US" b="1" dirty="0"/>
          </a:p>
        </p:txBody>
      </p:sp>
      <p:sp>
        <p:nvSpPr>
          <p:cNvPr id="33" name="文本框 32">
            <a:extLst>
              <a:ext uri="{FF2B5EF4-FFF2-40B4-BE49-F238E27FC236}">
                <a16:creationId xmlns:a16="http://schemas.microsoft.com/office/drawing/2014/main" id="{BEC44D89-F0BC-0461-AD27-3213FB8EFBEA}"/>
              </a:ext>
            </a:extLst>
          </p:cNvPr>
          <p:cNvSpPr txBox="1"/>
          <p:nvPr/>
        </p:nvSpPr>
        <p:spPr>
          <a:xfrm>
            <a:off x="2132175" y="3722815"/>
            <a:ext cx="2005148" cy="276999"/>
          </a:xfrm>
          <a:prstGeom prst="rect">
            <a:avLst/>
          </a:prstGeom>
          <a:noFill/>
        </p:spPr>
        <p:txBody>
          <a:bodyPr wrap="square" rtlCol="0">
            <a:spAutoFit/>
          </a:bodyPr>
          <a:lstStyle/>
          <a:p>
            <a:r>
              <a:rPr lang="en-US" altLang="zh-CN" sz="1200" b="1" dirty="0"/>
              <a:t>www.porttest.net</a:t>
            </a:r>
            <a:endParaRPr lang="zh-CN" altLang="en-US" sz="1200" b="1" dirty="0"/>
          </a:p>
        </p:txBody>
      </p:sp>
      <p:sp>
        <p:nvSpPr>
          <p:cNvPr id="32" name="zoom-tool_72585">
            <a:extLst>
              <a:ext uri="{FF2B5EF4-FFF2-40B4-BE49-F238E27FC236}">
                <a16:creationId xmlns:a16="http://schemas.microsoft.com/office/drawing/2014/main" id="{6F095CF0-23EC-83A0-D65B-838966371AE7}"/>
              </a:ext>
            </a:extLst>
          </p:cNvPr>
          <p:cNvSpPr/>
          <p:nvPr/>
        </p:nvSpPr>
        <p:spPr>
          <a:xfrm>
            <a:off x="1611529" y="2292040"/>
            <a:ext cx="327298" cy="315964"/>
          </a:xfrm>
          <a:custGeom>
            <a:avLst/>
            <a:gdLst>
              <a:gd name="T0" fmla="*/ 8270 w 8441"/>
              <a:gd name="T1" fmla="*/ 6791 h 8160"/>
              <a:gd name="T2" fmla="*/ 5734 w 8441"/>
              <a:gd name="T3" fmla="*/ 4255 h 8160"/>
              <a:gd name="T4" fmla="*/ 5225 w 8441"/>
              <a:gd name="T5" fmla="*/ 848 h 8160"/>
              <a:gd name="T6" fmla="*/ 3177 w 8441"/>
              <a:gd name="T7" fmla="*/ 0 h 8160"/>
              <a:gd name="T8" fmla="*/ 1130 w 8441"/>
              <a:gd name="T9" fmla="*/ 848 h 8160"/>
              <a:gd name="T10" fmla="*/ 1130 w 8441"/>
              <a:gd name="T11" fmla="*/ 4944 h 8160"/>
              <a:gd name="T12" fmla="*/ 3177 w 8441"/>
              <a:gd name="T13" fmla="*/ 5792 h 8160"/>
              <a:gd name="T14" fmla="*/ 4538 w 8441"/>
              <a:gd name="T15" fmla="*/ 5454 h 8160"/>
              <a:gd name="T16" fmla="*/ 7072 w 8441"/>
              <a:gd name="T17" fmla="*/ 7988 h 8160"/>
              <a:gd name="T18" fmla="*/ 7486 w 8441"/>
              <a:gd name="T19" fmla="*/ 8160 h 8160"/>
              <a:gd name="T20" fmla="*/ 7901 w 8441"/>
              <a:gd name="T21" fmla="*/ 7988 h 8160"/>
              <a:gd name="T22" fmla="*/ 8270 w 8441"/>
              <a:gd name="T23" fmla="*/ 7620 h 8160"/>
              <a:gd name="T24" fmla="*/ 8441 w 8441"/>
              <a:gd name="T25" fmla="*/ 7205 h 8160"/>
              <a:gd name="T26" fmla="*/ 8270 w 8441"/>
              <a:gd name="T27" fmla="*/ 6791 h 8160"/>
              <a:gd name="T28" fmla="*/ 1793 w 8441"/>
              <a:gd name="T29" fmla="*/ 4281 h 8160"/>
              <a:gd name="T30" fmla="*/ 1793 w 8441"/>
              <a:gd name="T31" fmla="*/ 1511 h 8160"/>
              <a:gd name="T32" fmla="*/ 3177 w 8441"/>
              <a:gd name="T33" fmla="*/ 938 h 8160"/>
              <a:gd name="T34" fmla="*/ 4562 w 8441"/>
              <a:gd name="T35" fmla="*/ 1511 h 8160"/>
              <a:gd name="T36" fmla="*/ 4562 w 8441"/>
              <a:gd name="T37" fmla="*/ 4281 h 8160"/>
              <a:gd name="T38" fmla="*/ 3177 w 8441"/>
              <a:gd name="T39" fmla="*/ 4854 h 8160"/>
              <a:gd name="T40" fmla="*/ 1793 w 8441"/>
              <a:gd name="T41" fmla="*/ 428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41" h="8160">
                <a:moveTo>
                  <a:pt x="8270" y="6791"/>
                </a:moveTo>
                <a:lnTo>
                  <a:pt x="5734" y="4255"/>
                </a:lnTo>
                <a:cubicBezTo>
                  <a:pt x="6316" y="3161"/>
                  <a:pt x="6146" y="1769"/>
                  <a:pt x="5225" y="848"/>
                </a:cubicBezTo>
                <a:cubicBezTo>
                  <a:pt x="4678" y="301"/>
                  <a:pt x="3951" y="0"/>
                  <a:pt x="3177" y="0"/>
                </a:cubicBezTo>
                <a:cubicBezTo>
                  <a:pt x="2404" y="0"/>
                  <a:pt x="1676" y="301"/>
                  <a:pt x="1130" y="848"/>
                </a:cubicBezTo>
                <a:cubicBezTo>
                  <a:pt x="0" y="1977"/>
                  <a:pt x="0" y="3815"/>
                  <a:pt x="1130" y="4944"/>
                </a:cubicBezTo>
                <a:cubicBezTo>
                  <a:pt x="1677" y="5491"/>
                  <a:pt x="2404" y="5792"/>
                  <a:pt x="3177" y="5792"/>
                </a:cubicBezTo>
                <a:cubicBezTo>
                  <a:pt x="3660" y="5792"/>
                  <a:pt x="4124" y="5675"/>
                  <a:pt x="4538" y="5454"/>
                </a:cubicBezTo>
                <a:lnTo>
                  <a:pt x="7072" y="7988"/>
                </a:lnTo>
                <a:cubicBezTo>
                  <a:pt x="7183" y="8099"/>
                  <a:pt x="7330" y="8160"/>
                  <a:pt x="7486" y="8160"/>
                </a:cubicBezTo>
                <a:cubicBezTo>
                  <a:pt x="7643" y="8160"/>
                  <a:pt x="7790" y="8099"/>
                  <a:pt x="7901" y="7988"/>
                </a:cubicBezTo>
                <a:lnTo>
                  <a:pt x="8270" y="7620"/>
                </a:lnTo>
                <a:cubicBezTo>
                  <a:pt x="8380" y="7509"/>
                  <a:pt x="8441" y="7362"/>
                  <a:pt x="8441" y="7205"/>
                </a:cubicBezTo>
                <a:cubicBezTo>
                  <a:pt x="8441" y="7049"/>
                  <a:pt x="8380" y="6901"/>
                  <a:pt x="8270" y="6791"/>
                </a:cubicBezTo>
                <a:close/>
                <a:moveTo>
                  <a:pt x="1793" y="4281"/>
                </a:moveTo>
                <a:cubicBezTo>
                  <a:pt x="1029" y="3517"/>
                  <a:pt x="1029" y="2275"/>
                  <a:pt x="1793" y="1511"/>
                </a:cubicBezTo>
                <a:cubicBezTo>
                  <a:pt x="2163" y="1142"/>
                  <a:pt x="2654" y="938"/>
                  <a:pt x="3177" y="938"/>
                </a:cubicBezTo>
                <a:cubicBezTo>
                  <a:pt x="3700" y="938"/>
                  <a:pt x="4192" y="1142"/>
                  <a:pt x="4562" y="1511"/>
                </a:cubicBezTo>
                <a:cubicBezTo>
                  <a:pt x="5325" y="2275"/>
                  <a:pt x="5325" y="3517"/>
                  <a:pt x="4562" y="4281"/>
                </a:cubicBezTo>
                <a:cubicBezTo>
                  <a:pt x="4192" y="4650"/>
                  <a:pt x="3700" y="4854"/>
                  <a:pt x="3177" y="4854"/>
                </a:cubicBezTo>
                <a:cubicBezTo>
                  <a:pt x="2654" y="4854"/>
                  <a:pt x="2163" y="4650"/>
                  <a:pt x="1793" y="428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组合 5">
            <a:extLst>
              <a:ext uri="{FF2B5EF4-FFF2-40B4-BE49-F238E27FC236}">
                <a16:creationId xmlns:a16="http://schemas.microsoft.com/office/drawing/2014/main" id="{9D89FAF8-E6A9-9E72-E1DF-37BBE268E511}"/>
              </a:ext>
            </a:extLst>
          </p:cNvPr>
          <p:cNvGrpSpPr/>
          <p:nvPr/>
        </p:nvGrpSpPr>
        <p:grpSpPr>
          <a:xfrm>
            <a:off x="304800" y="749300"/>
            <a:ext cx="6192344" cy="400110"/>
            <a:chOff x="424117" y="898245"/>
            <a:chExt cx="6192344" cy="400110"/>
          </a:xfrm>
        </p:grpSpPr>
        <p:sp>
          <p:nvSpPr>
            <p:cNvPr id="11" name="平行四边形 10">
              <a:extLst>
                <a:ext uri="{FF2B5EF4-FFF2-40B4-BE49-F238E27FC236}">
                  <a16:creationId xmlns:a16="http://schemas.microsoft.com/office/drawing/2014/main" id="{2B3C615E-E10D-F1C4-2B12-622C030F1D76}"/>
                </a:ext>
              </a:extLst>
            </p:cNvPr>
            <p:cNvSpPr/>
            <p:nvPr/>
          </p:nvSpPr>
          <p:spPr>
            <a:xfrm>
              <a:off x="424117" y="898245"/>
              <a:ext cx="67491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
          <p:nvSpPr>
            <p:cNvPr id="17" name="文本框 16">
              <a:extLst>
                <a:ext uri="{FF2B5EF4-FFF2-40B4-BE49-F238E27FC236}">
                  <a16:creationId xmlns:a16="http://schemas.microsoft.com/office/drawing/2014/main" id="{A7FB90C0-0D5E-F688-B344-31242CB140BC}"/>
                </a:ext>
              </a:extLst>
            </p:cNvPr>
            <p:cNvSpPr txBox="1"/>
            <p:nvPr/>
          </p:nvSpPr>
          <p:spPr>
            <a:xfrm>
              <a:off x="1099031" y="898245"/>
              <a:ext cx="5517430" cy="400110"/>
            </a:xfrm>
            <a:prstGeom prst="rect">
              <a:avLst/>
            </a:prstGeom>
            <a:noFill/>
          </p:spPr>
          <p:txBody>
            <a:bodyPr wrap="square" rtlCol="0">
              <a:spAutoFit/>
            </a:bodyPr>
            <a:lstStyle/>
            <a:p>
              <a:r>
                <a:rPr lang="zh-CN" altLang="en-US" sz="2000" b="1" dirty="0"/>
                <a:t>运输层端口号应用举例</a:t>
              </a:r>
            </a:p>
          </p:txBody>
        </p:sp>
      </p:grpSp>
    </p:spTree>
    <p:custDataLst>
      <p:tags r:id="rId1"/>
    </p:custDataLst>
    <p:extLst>
      <p:ext uri="{BB962C8B-B14F-4D97-AF65-F5344CB8AC3E}">
        <p14:creationId xmlns:p14="http://schemas.microsoft.com/office/powerpoint/2010/main" val="421309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5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3000" fill="hold" nodeType="clickEffect">
                                  <p:stCondLst>
                                    <p:cond delay="0"/>
                                  </p:stCondLst>
                                  <p:childTnLst>
                                    <p:anim calcmode="discrete" valueType="str">
                                      <p:cBhvr>
                                        <p:cTn id="10" dur="500" fill="hold"/>
                                        <p:tgtEl>
                                          <p:spTgt spid="35">
                                            <p:txEl>
                                              <p:pRg st="0" end="0"/>
                                            </p:txEl>
                                          </p:spTgt>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nodeType="withEffect">
                                  <p:stCondLst>
                                    <p:cond delay="0"/>
                                  </p:stCondLst>
                                  <p:childTnLst>
                                    <p:anim calcmode="discrete" valueType="str">
                                      <p:cBhvr>
                                        <p:cTn id="12" dur="500" fill="hold"/>
                                        <p:tgtEl>
                                          <p:spTgt spid="35">
                                            <p:txEl>
                                              <p:pRg st="1" end="1"/>
                                            </p:txEl>
                                          </p:spTgt>
                                        </p:tgtEl>
                                        <p:attrNameLst>
                                          <p:attrName>style.visibility</p:attrName>
                                        </p:attrNameLst>
                                      </p:cBhvr>
                                      <p:tavLst>
                                        <p:tav tm="0">
                                          <p:val>
                                            <p:strVal val="hidden"/>
                                          </p:val>
                                        </p:tav>
                                        <p:tav tm="50000">
                                          <p:val>
                                            <p:strVal val="visible"/>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par>
                          <p:cTn id="17" fill="hold">
                            <p:stCondLst>
                              <p:cond delay="0"/>
                            </p:stCondLst>
                            <p:childTnLst>
                              <p:par>
                                <p:cTn id="18" presetID="42" presetClass="path" presetSubtype="0" accel="50000" decel="50000" fill="hold" grpId="1" nodeType="afterEffect">
                                  <p:stCondLst>
                                    <p:cond delay="0"/>
                                  </p:stCondLst>
                                  <p:childTnLst>
                                    <p:animMotion origin="layout" path="M -2.91667E-6 4.07407E-6 L 0.21719 -0.00278 " pathEditMode="relative" rAng="0" ptsTypes="AA">
                                      <p:cBhvr>
                                        <p:cTn id="19" dur="2000" fill="hold"/>
                                        <p:tgtEl>
                                          <p:spTgt spid="32"/>
                                        </p:tgtEl>
                                        <p:attrNameLst>
                                          <p:attrName>ppt_x</p:attrName>
                                          <p:attrName>ppt_y</p:attrName>
                                        </p:attrNameLst>
                                      </p:cBhvr>
                                      <p:rCtr x="10859"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2" grpId="0" animBg="1"/>
      <p:bldP spid="32" grpId="1"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5F5BEE8-8C73-BBE9-3FE3-76E772357449}"/>
              </a:ext>
            </a:extLst>
          </p:cNvPr>
          <p:cNvSpPr/>
          <p:nvPr/>
        </p:nvSpPr>
        <p:spPr>
          <a:xfrm>
            <a:off x="4236479" y="3086792"/>
            <a:ext cx="5884854" cy="1805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lnSpc>
                <a:spcPct val="150000"/>
              </a:lnSpc>
              <a:buFont typeface="Wingdings" panose="05000000000000000000" pitchFamily="2" charset="2"/>
              <a:buChar char="l"/>
            </a:pPr>
            <a:r>
              <a:rPr lang="zh-CN" altLang="en-US" sz="1800" b="1" dirty="0">
                <a:solidFill>
                  <a:schemeClr val="bg1"/>
                </a:solidFill>
                <a:effectLst/>
              </a:rPr>
              <a:t>发送方在没有收到接收方确认的情况下，可以把序号落入发送窗口内的数据依次全部发送出去。</a:t>
            </a:r>
            <a:endParaRPr lang="en-US" altLang="zh-CN" b="1" dirty="0">
              <a:solidFill>
                <a:schemeClr val="bg1"/>
              </a:solidFill>
            </a:endParaRPr>
          </a:p>
          <a:p>
            <a:pPr marL="285750" indent="-285750">
              <a:lnSpc>
                <a:spcPct val="150000"/>
              </a:lnSpc>
              <a:buFont typeface="Wingdings" panose="05000000000000000000" pitchFamily="2" charset="2"/>
              <a:buChar char="l"/>
            </a:pPr>
            <a:r>
              <a:rPr lang="zh-CN" altLang="en-US" sz="1800" b="1" dirty="0">
                <a:solidFill>
                  <a:schemeClr val="bg1"/>
                </a:solidFill>
                <a:effectLst/>
              </a:rPr>
              <a:t>凡是已经发送过的数据，在未收到确认之前都必须暂时保留，以便在超时重传时使用。</a:t>
            </a:r>
            <a:endParaRPr lang="zh-CN" altLang="en-US" b="1" dirty="0">
              <a:solidFill>
                <a:schemeClr val="bg1"/>
              </a:solidFill>
            </a:endParaRPr>
          </a:p>
        </p:txBody>
      </p:sp>
      <p:grpSp>
        <p:nvGrpSpPr>
          <p:cNvPr id="22" name="组合 21">
            <a:extLst>
              <a:ext uri="{FF2B5EF4-FFF2-40B4-BE49-F238E27FC236}">
                <a16:creationId xmlns:a16="http://schemas.microsoft.com/office/drawing/2014/main" id="{E16959C6-D607-E287-7394-14CAE6FB5009}"/>
              </a:ext>
            </a:extLst>
          </p:cNvPr>
          <p:cNvGrpSpPr/>
          <p:nvPr/>
        </p:nvGrpSpPr>
        <p:grpSpPr>
          <a:xfrm>
            <a:off x="4236482" y="1823967"/>
            <a:ext cx="5884854" cy="1135673"/>
            <a:chOff x="4236482" y="1823967"/>
            <a:chExt cx="5884854" cy="1135673"/>
          </a:xfrm>
        </p:grpSpPr>
        <p:sp>
          <p:nvSpPr>
            <p:cNvPr id="13" name="矩形 12">
              <a:extLst>
                <a:ext uri="{FF2B5EF4-FFF2-40B4-BE49-F238E27FC236}">
                  <a16:creationId xmlns:a16="http://schemas.microsoft.com/office/drawing/2014/main" id="{8C65D0CA-9FE8-B074-A9D4-9656B05B10AA}"/>
                </a:ext>
              </a:extLst>
            </p:cNvPr>
            <p:cNvSpPr/>
            <p:nvPr/>
          </p:nvSpPr>
          <p:spPr>
            <a:xfrm>
              <a:off x="4236482" y="1823967"/>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EDA3E6DD-0EA1-D88A-C482-FC9C875BF2A0}"/>
                </a:ext>
              </a:extLst>
            </p:cNvPr>
            <p:cNvCxnSpPr>
              <a:cxnSpLocks/>
            </p:cNvCxnSpPr>
            <p:nvPr/>
          </p:nvCxnSpPr>
          <p:spPr>
            <a:xfrm>
              <a:off x="4236482"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40AAEDD-D276-C6DC-7D30-CA577AED0ED5}"/>
                </a:ext>
              </a:extLst>
            </p:cNvPr>
            <p:cNvCxnSpPr>
              <a:cxnSpLocks/>
            </p:cNvCxnSpPr>
            <p:nvPr/>
          </p:nvCxnSpPr>
          <p:spPr>
            <a:xfrm>
              <a:off x="10121336" y="22049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59FBC92-3D48-192B-B31A-68DB0CD39CFE}"/>
                </a:ext>
              </a:extLst>
            </p:cNvPr>
            <p:cNvCxnSpPr/>
            <p:nvPr/>
          </p:nvCxnSpPr>
          <p:spPr>
            <a:xfrm>
              <a:off x="4236482" y="2660073"/>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6A509B7-C9C7-1646-9718-69A3294BE737}"/>
                </a:ext>
              </a:extLst>
            </p:cNvPr>
            <p:cNvSpPr txBox="1"/>
            <p:nvPr/>
          </p:nvSpPr>
          <p:spPr>
            <a:xfrm>
              <a:off x="6310878" y="2468880"/>
              <a:ext cx="1447162" cy="369332"/>
            </a:xfrm>
            <a:prstGeom prst="rect">
              <a:avLst/>
            </a:prstGeom>
            <a:solidFill>
              <a:schemeClr val="bg1"/>
            </a:solidFill>
          </p:spPr>
          <p:txBody>
            <a:bodyPr wrap="square" rtlCol="0">
              <a:spAutoFit/>
            </a:bodyPr>
            <a:lstStyle/>
            <a:p>
              <a:pPr algn="ctr"/>
              <a:r>
                <a:rPr lang="zh-CN" altLang="en-US" b="1" dirty="0"/>
                <a:t>发送窗口</a:t>
              </a:r>
              <a:r>
                <a:rPr lang="en-US" altLang="zh-CN" b="1" dirty="0"/>
                <a:t>=20</a:t>
              </a:r>
              <a:endParaRPr lang="zh-CN" altLang="en-US"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可靠传输的实现</a:t>
              </a:r>
            </a:p>
          </p:txBody>
        </p:sp>
      </p:grpSp>
      <p:grpSp>
        <p:nvGrpSpPr>
          <p:cNvPr id="121" name="组合 120">
            <a:extLst>
              <a:ext uri="{FF2B5EF4-FFF2-40B4-BE49-F238E27FC236}">
                <a16:creationId xmlns:a16="http://schemas.microsoft.com/office/drawing/2014/main" id="{6834FF5F-9DA1-F0B3-B9E1-5539913B44F5}"/>
              </a:ext>
            </a:extLst>
          </p:cNvPr>
          <p:cNvGrpSpPr/>
          <p:nvPr/>
        </p:nvGrpSpPr>
        <p:grpSpPr>
          <a:xfrm>
            <a:off x="328424" y="1666287"/>
            <a:ext cx="1429263" cy="4295156"/>
            <a:chOff x="268437" y="1742601"/>
            <a:chExt cx="1429263" cy="4295156"/>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560" y="1742601"/>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84" y="5455379"/>
              <a:ext cx="443717" cy="582378"/>
            </a:xfrm>
            <a:prstGeom prst="rect">
              <a:avLst/>
            </a:prstGeom>
          </p:spPr>
        </p:pic>
        <p:sp>
          <p:nvSpPr>
            <p:cNvPr id="117" name="文本框 116">
              <a:extLst>
                <a:ext uri="{FF2B5EF4-FFF2-40B4-BE49-F238E27FC236}">
                  <a16:creationId xmlns:a16="http://schemas.microsoft.com/office/drawing/2014/main" id="{FCC024AC-BBB4-E353-B24C-BBAD303C33F5}"/>
                </a:ext>
              </a:extLst>
            </p:cNvPr>
            <p:cNvSpPr txBox="1"/>
            <p:nvPr/>
          </p:nvSpPr>
          <p:spPr>
            <a:xfrm>
              <a:off x="283610" y="5546291"/>
              <a:ext cx="934872" cy="369332"/>
            </a:xfrm>
            <a:prstGeom prst="rect">
              <a:avLst/>
            </a:prstGeom>
            <a:noFill/>
          </p:spPr>
          <p:txBody>
            <a:bodyPr wrap="square" rtlCol="0">
              <a:spAutoFit/>
            </a:bodyPr>
            <a:lstStyle/>
            <a:p>
              <a:r>
                <a:rPr lang="zh-CN" altLang="en-US" b="1" dirty="0"/>
                <a:t>接收方</a:t>
              </a:r>
            </a:p>
          </p:txBody>
        </p:sp>
        <p:sp>
          <p:nvSpPr>
            <p:cNvPr id="118" name="文本框 117">
              <a:extLst>
                <a:ext uri="{FF2B5EF4-FFF2-40B4-BE49-F238E27FC236}">
                  <a16:creationId xmlns:a16="http://schemas.microsoft.com/office/drawing/2014/main" id="{EF6C1D32-1AB7-C2B5-3CB2-29917795BCEC}"/>
                </a:ext>
              </a:extLst>
            </p:cNvPr>
            <p:cNvSpPr txBox="1"/>
            <p:nvPr/>
          </p:nvSpPr>
          <p:spPr>
            <a:xfrm>
              <a:off x="268437" y="1761352"/>
              <a:ext cx="934872" cy="369332"/>
            </a:xfrm>
            <a:prstGeom prst="rect">
              <a:avLst/>
            </a:prstGeom>
            <a:noFill/>
          </p:spPr>
          <p:txBody>
            <a:bodyPr wrap="square" rtlCol="0">
              <a:spAutoFit/>
            </a:bodyPr>
            <a:lstStyle/>
            <a:p>
              <a:r>
                <a:rPr lang="zh-CN" altLang="en-US" b="1" dirty="0"/>
                <a:t>发送方</a:t>
              </a:r>
            </a:p>
          </p:txBody>
        </p:sp>
        <p:sp>
          <p:nvSpPr>
            <p:cNvPr id="119" name="圆柱体 118">
              <a:extLst>
                <a:ext uri="{FF2B5EF4-FFF2-40B4-BE49-F238E27FC236}">
                  <a16:creationId xmlns:a16="http://schemas.microsoft.com/office/drawing/2014/main" id="{351AAFF2-3A5B-F6A9-F6C2-EF3DC893A21F}"/>
                </a:ext>
              </a:extLst>
            </p:cNvPr>
            <p:cNvSpPr/>
            <p:nvPr/>
          </p:nvSpPr>
          <p:spPr>
            <a:xfrm>
              <a:off x="1157034" y="2397540"/>
              <a:ext cx="443717" cy="3021559"/>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F86A6B9E-BC85-C115-C616-05FC9670C5D0}"/>
                </a:ext>
              </a:extLst>
            </p:cNvPr>
            <p:cNvSpPr txBox="1"/>
            <p:nvPr/>
          </p:nvSpPr>
          <p:spPr>
            <a:xfrm>
              <a:off x="1084832" y="2528504"/>
              <a:ext cx="588120" cy="2862322"/>
            </a:xfrm>
            <a:prstGeom prst="rect">
              <a:avLst/>
            </a:prstGeom>
            <a:noFill/>
          </p:spPr>
          <p:txBody>
            <a:bodyPr wrap="square" rtlCol="0">
              <a:spAutoFit/>
            </a:bodyPr>
            <a:lstStyle/>
            <a:p>
              <a:pPr algn="ctr"/>
              <a:r>
                <a:rPr lang="zh-CN" altLang="en-US" b="1" dirty="0">
                  <a:solidFill>
                    <a:schemeClr val="bg1"/>
                  </a:solidFill>
                </a:rPr>
                <a:t>基</a:t>
              </a:r>
              <a:endParaRPr lang="en-US" altLang="zh-CN" b="1" dirty="0">
                <a:solidFill>
                  <a:schemeClr val="bg1"/>
                </a:solidFill>
              </a:endParaRPr>
            </a:p>
            <a:p>
              <a:pPr algn="ctr"/>
              <a:r>
                <a:rPr lang="zh-CN" altLang="en-US" b="1" dirty="0">
                  <a:solidFill>
                    <a:schemeClr val="bg1"/>
                  </a:solidFill>
                </a:rPr>
                <a:t>于</a:t>
              </a:r>
              <a:endParaRPr lang="en-US" altLang="zh-CN" b="1" dirty="0">
                <a:solidFill>
                  <a:schemeClr val="bg1"/>
                </a:solidFill>
              </a:endParaRPr>
            </a:p>
            <a:p>
              <a:pPr algn="ctr"/>
              <a:r>
                <a:rPr lang="en-US" altLang="zh-CN" b="1" dirty="0">
                  <a:solidFill>
                    <a:schemeClr val="bg1"/>
                  </a:solidFill>
                </a:rPr>
                <a:t>TCP</a:t>
              </a:r>
            </a:p>
            <a:p>
              <a:pPr algn="ctr"/>
              <a:r>
                <a:rPr lang="zh-CN" altLang="en-US" b="1" dirty="0">
                  <a:solidFill>
                    <a:schemeClr val="bg1"/>
                  </a:solidFill>
                </a:rPr>
                <a:t>的</a:t>
              </a:r>
              <a:endParaRPr lang="en-US" altLang="zh-CN" b="1" dirty="0">
                <a:solidFill>
                  <a:schemeClr val="bg1"/>
                </a:solidFill>
              </a:endParaRPr>
            </a:p>
            <a:p>
              <a:pPr algn="ctr"/>
              <a:r>
                <a:rPr lang="zh-CN" altLang="en-US" b="1" dirty="0">
                  <a:solidFill>
                    <a:schemeClr val="bg1"/>
                  </a:solidFill>
                </a:rPr>
                <a:t>可</a:t>
              </a:r>
              <a:endParaRPr lang="en-US" altLang="zh-CN" b="1" dirty="0">
                <a:solidFill>
                  <a:schemeClr val="bg1"/>
                </a:solidFill>
              </a:endParaRPr>
            </a:p>
            <a:p>
              <a:pPr algn="ctr"/>
              <a:r>
                <a:rPr lang="zh-CN" altLang="en-US" b="1" dirty="0">
                  <a:solidFill>
                    <a:schemeClr val="bg1"/>
                  </a:solidFill>
                </a:rPr>
                <a:t>靠</a:t>
              </a:r>
              <a:endParaRPr lang="en-US" altLang="zh-CN" b="1" dirty="0">
                <a:solidFill>
                  <a:schemeClr val="bg1"/>
                </a:solidFill>
              </a:endParaRPr>
            </a:p>
            <a:p>
              <a:pPr algn="ctr"/>
              <a:r>
                <a:rPr lang="zh-CN" altLang="en-US" b="1" dirty="0">
                  <a:solidFill>
                    <a:schemeClr val="bg1"/>
                  </a:solidFill>
                </a:rPr>
                <a:t>数</a:t>
              </a:r>
              <a:endParaRPr lang="en-US" altLang="zh-CN" b="1" dirty="0">
                <a:solidFill>
                  <a:schemeClr val="bg1"/>
                </a:solidFill>
              </a:endParaRPr>
            </a:p>
            <a:p>
              <a:pPr algn="ctr"/>
              <a:r>
                <a:rPr lang="zh-CN" altLang="en-US" b="1" dirty="0">
                  <a:solidFill>
                    <a:schemeClr val="bg1"/>
                  </a:solidFill>
                </a:rPr>
                <a:t>据</a:t>
              </a:r>
              <a:endParaRPr lang="en-US" altLang="zh-CN" b="1" dirty="0">
                <a:solidFill>
                  <a:schemeClr val="bg1"/>
                </a:solidFill>
              </a:endParaRPr>
            </a:p>
            <a:p>
              <a:pPr algn="ctr"/>
              <a:r>
                <a:rPr lang="zh-CN" altLang="en-US" b="1" dirty="0">
                  <a:solidFill>
                    <a:schemeClr val="bg1"/>
                  </a:solidFill>
                </a:rPr>
                <a:t>传</a:t>
              </a:r>
              <a:endParaRPr lang="en-US" altLang="zh-CN" b="1" dirty="0">
                <a:solidFill>
                  <a:schemeClr val="bg1"/>
                </a:solidFill>
              </a:endParaRPr>
            </a:p>
            <a:p>
              <a:pPr algn="ctr"/>
              <a:r>
                <a:rPr lang="zh-CN" altLang="en-US" b="1" dirty="0">
                  <a:solidFill>
                    <a:schemeClr val="bg1"/>
                  </a:solidFill>
                </a:rPr>
                <a:t>输</a:t>
              </a:r>
            </a:p>
          </p:txBody>
        </p:sp>
      </p:grpSp>
      <p:grpSp>
        <p:nvGrpSpPr>
          <p:cNvPr id="131" name="组合 130">
            <a:extLst>
              <a:ext uri="{FF2B5EF4-FFF2-40B4-BE49-F238E27FC236}">
                <a16:creationId xmlns:a16="http://schemas.microsoft.com/office/drawing/2014/main" id="{5FF78526-1CCA-F87F-6398-F54146161EEA}"/>
              </a:ext>
            </a:extLst>
          </p:cNvPr>
          <p:cNvGrpSpPr/>
          <p:nvPr/>
        </p:nvGrpSpPr>
        <p:grpSpPr>
          <a:xfrm>
            <a:off x="2770589" y="1888008"/>
            <a:ext cx="9116611" cy="252919"/>
            <a:chOff x="2772604" y="1846455"/>
            <a:chExt cx="9116611" cy="252919"/>
          </a:xfrm>
        </p:grpSpPr>
        <p:sp>
          <p:nvSpPr>
            <p:cNvPr id="132" name="矩形 131">
              <a:extLst>
                <a:ext uri="{FF2B5EF4-FFF2-40B4-BE49-F238E27FC236}">
                  <a16:creationId xmlns:a16="http://schemas.microsoft.com/office/drawing/2014/main" id="{3028D87E-C376-CB0A-0F59-60ED0D5BD583}"/>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133" name="矩形 132">
              <a:extLst>
                <a:ext uri="{FF2B5EF4-FFF2-40B4-BE49-F238E27FC236}">
                  <a16:creationId xmlns:a16="http://schemas.microsoft.com/office/drawing/2014/main" id="{831A2641-2384-2E72-C4F2-BF5AC341C054}"/>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134" name="矩形 133">
              <a:extLst>
                <a:ext uri="{FF2B5EF4-FFF2-40B4-BE49-F238E27FC236}">
                  <a16:creationId xmlns:a16="http://schemas.microsoft.com/office/drawing/2014/main" id="{26C1C15B-B7D9-A73E-6E35-45473AE907C1}"/>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135" name="矩形 134">
              <a:extLst>
                <a:ext uri="{FF2B5EF4-FFF2-40B4-BE49-F238E27FC236}">
                  <a16:creationId xmlns:a16="http://schemas.microsoft.com/office/drawing/2014/main" id="{457740F0-15FF-07F9-01ED-89DC4A6F1CF9}"/>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136" name="矩形 135">
              <a:extLst>
                <a:ext uri="{FF2B5EF4-FFF2-40B4-BE49-F238E27FC236}">
                  <a16:creationId xmlns:a16="http://schemas.microsoft.com/office/drawing/2014/main" id="{9C867BCE-1045-F095-06FA-CAF3B95C0734}"/>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137" name="矩形 136">
              <a:extLst>
                <a:ext uri="{FF2B5EF4-FFF2-40B4-BE49-F238E27FC236}">
                  <a16:creationId xmlns:a16="http://schemas.microsoft.com/office/drawing/2014/main" id="{D3E832F6-9A19-119E-8EA1-30F59845C382}"/>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138" name="矩形 137">
              <a:extLst>
                <a:ext uri="{FF2B5EF4-FFF2-40B4-BE49-F238E27FC236}">
                  <a16:creationId xmlns:a16="http://schemas.microsoft.com/office/drawing/2014/main" id="{BCDB83DD-ABA8-28CC-E002-FF4021DC27C0}"/>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139" name="矩形 138">
              <a:extLst>
                <a:ext uri="{FF2B5EF4-FFF2-40B4-BE49-F238E27FC236}">
                  <a16:creationId xmlns:a16="http://schemas.microsoft.com/office/drawing/2014/main" id="{5D903A70-96DA-63E7-0425-E7387C7854E0}"/>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140" name="矩形 139">
              <a:extLst>
                <a:ext uri="{FF2B5EF4-FFF2-40B4-BE49-F238E27FC236}">
                  <a16:creationId xmlns:a16="http://schemas.microsoft.com/office/drawing/2014/main" id="{09B4FCEB-9AAF-E6E0-6410-17180A0FD7F7}"/>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141" name="矩形 140">
              <a:extLst>
                <a:ext uri="{FF2B5EF4-FFF2-40B4-BE49-F238E27FC236}">
                  <a16:creationId xmlns:a16="http://schemas.microsoft.com/office/drawing/2014/main" id="{AE57F4D0-8395-0820-FEFF-F465DA31DD30}"/>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142" name="矩形 141">
              <a:extLst>
                <a:ext uri="{FF2B5EF4-FFF2-40B4-BE49-F238E27FC236}">
                  <a16:creationId xmlns:a16="http://schemas.microsoft.com/office/drawing/2014/main" id="{A4333860-77E9-F92C-7482-6DF14E484D40}"/>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143" name="矩形 142">
              <a:extLst>
                <a:ext uri="{FF2B5EF4-FFF2-40B4-BE49-F238E27FC236}">
                  <a16:creationId xmlns:a16="http://schemas.microsoft.com/office/drawing/2014/main" id="{99BEA847-8897-6CD5-34CB-9B71D24DCD9A}"/>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144" name="矩形 143">
              <a:extLst>
                <a:ext uri="{FF2B5EF4-FFF2-40B4-BE49-F238E27FC236}">
                  <a16:creationId xmlns:a16="http://schemas.microsoft.com/office/drawing/2014/main" id="{CC787FBC-2BF6-1652-5947-500E9419961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145" name="矩形 144">
              <a:extLst>
                <a:ext uri="{FF2B5EF4-FFF2-40B4-BE49-F238E27FC236}">
                  <a16:creationId xmlns:a16="http://schemas.microsoft.com/office/drawing/2014/main" id="{3162BFD8-D16B-FB93-2C00-255D225C3913}"/>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146" name="矩形 145">
              <a:extLst>
                <a:ext uri="{FF2B5EF4-FFF2-40B4-BE49-F238E27FC236}">
                  <a16:creationId xmlns:a16="http://schemas.microsoft.com/office/drawing/2014/main" id="{FC729642-FF34-8493-9F49-2248F8CC3353}"/>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147" name="矩形 146">
              <a:extLst>
                <a:ext uri="{FF2B5EF4-FFF2-40B4-BE49-F238E27FC236}">
                  <a16:creationId xmlns:a16="http://schemas.microsoft.com/office/drawing/2014/main" id="{F9E233FD-A151-4825-DB95-F8761B2FE253}"/>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148" name="矩形 147">
              <a:extLst>
                <a:ext uri="{FF2B5EF4-FFF2-40B4-BE49-F238E27FC236}">
                  <a16:creationId xmlns:a16="http://schemas.microsoft.com/office/drawing/2014/main" id="{0DB1C835-9F93-2B1C-093D-6043649AB286}"/>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149" name="矩形 148">
              <a:extLst>
                <a:ext uri="{FF2B5EF4-FFF2-40B4-BE49-F238E27FC236}">
                  <a16:creationId xmlns:a16="http://schemas.microsoft.com/office/drawing/2014/main" id="{40BB604B-2A50-9CF9-EA0F-BD30B72C2390}"/>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150" name="矩形 149">
              <a:extLst>
                <a:ext uri="{FF2B5EF4-FFF2-40B4-BE49-F238E27FC236}">
                  <a16:creationId xmlns:a16="http://schemas.microsoft.com/office/drawing/2014/main" id="{B23C975B-52FD-199D-A1A5-4CBDDAC6EF8B}"/>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151" name="矩形 150">
              <a:extLst>
                <a:ext uri="{FF2B5EF4-FFF2-40B4-BE49-F238E27FC236}">
                  <a16:creationId xmlns:a16="http://schemas.microsoft.com/office/drawing/2014/main" id="{5DA4A91B-ED5B-AAA4-E88A-E89D61DC8608}"/>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152" name="矩形 151">
              <a:extLst>
                <a:ext uri="{FF2B5EF4-FFF2-40B4-BE49-F238E27FC236}">
                  <a16:creationId xmlns:a16="http://schemas.microsoft.com/office/drawing/2014/main" id="{41858A81-4381-73BE-3D40-1F0079FDFD90}"/>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153" name="矩形 152">
              <a:extLst>
                <a:ext uri="{FF2B5EF4-FFF2-40B4-BE49-F238E27FC236}">
                  <a16:creationId xmlns:a16="http://schemas.microsoft.com/office/drawing/2014/main" id="{EFA10A6A-D655-C7F4-4F8A-198A891E043A}"/>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154" name="矩形 153">
              <a:extLst>
                <a:ext uri="{FF2B5EF4-FFF2-40B4-BE49-F238E27FC236}">
                  <a16:creationId xmlns:a16="http://schemas.microsoft.com/office/drawing/2014/main" id="{FBCB3148-DF08-AD48-9227-9CBE84A051CF}"/>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155" name="矩形 154">
              <a:extLst>
                <a:ext uri="{FF2B5EF4-FFF2-40B4-BE49-F238E27FC236}">
                  <a16:creationId xmlns:a16="http://schemas.microsoft.com/office/drawing/2014/main" id="{F4CC12CD-B074-CBAD-7125-ACC1DA817074}"/>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156" name="矩形 155">
              <a:extLst>
                <a:ext uri="{FF2B5EF4-FFF2-40B4-BE49-F238E27FC236}">
                  <a16:creationId xmlns:a16="http://schemas.microsoft.com/office/drawing/2014/main" id="{727CDC51-125C-3730-C897-7426246D4B7F}"/>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157" name="矩形 156">
              <a:extLst>
                <a:ext uri="{FF2B5EF4-FFF2-40B4-BE49-F238E27FC236}">
                  <a16:creationId xmlns:a16="http://schemas.microsoft.com/office/drawing/2014/main" id="{F0CC06AF-8EA1-D5F8-5A17-B4EC322A7D81}"/>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158" name="矩形 157">
              <a:extLst>
                <a:ext uri="{FF2B5EF4-FFF2-40B4-BE49-F238E27FC236}">
                  <a16:creationId xmlns:a16="http://schemas.microsoft.com/office/drawing/2014/main" id="{1BD98898-0E90-8A5D-7272-02ED3E012439}"/>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159" name="矩形 158">
              <a:extLst>
                <a:ext uri="{FF2B5EF4-FFF2-40B4-BE49-F238E27FC236}">
                  <a16:creationId xmlns:a16="http://schemas.microsoft.com/office/drawing/2014/main" id="{937DF4D6-B8AE-39FF-1FAC-F7A31A138DE4}"/>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160" name="矩形 159">
              <a:extLst>
                <a:ext uri="{FF2B5EF4-FFF2-40B4-BE49-F238E27FC236}">
                  <a16:creationId xmlns:a16="http://schemas.microsoft.com/office/drawing/2014/main" id="{DD229B62-A7AD-5221-0530-2C8439D3EB67}"/>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161" name="矩形 160">
              <a:extLst>
                <a:ext uri="{FF2B5EF4-FFF2-40B4-BE49-F238E27FC236}">
                  <a16:creationId xmlns:a16="http://schemas.microsoft.com/office/drawing/2014/main" id="{D8194BCC-F579-A651-1B47-72D2E00B53D5}"/>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162" name="矩形 161">
              <a:extLst>
                <a:ext uri="{FF2B5EF4-FFF2-40B4-BE49-F238E27FC236}">
                  <a16:creationId xmlns:a16="http://schemas.microsoft.com/office/drawing/2014/main" id="{BA1C95C6-2494-FB34-2226-45B697E3376F}"/>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Tree>
    <p:custDataLst>
      <p:tags r:id="rId1"/>
    </p:custDataLst>
    <p:extLst>
      <p:ext uri="{BB962C8B-B14F-4D97-AF65-F5344CB8AC3E}">
        <p14:creationId xmlns:p14="http://schemas.microsoft.com/office/powerpoint/2010/main" val="17395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BD363E59-1D75-A236-C2F2-16C45E988F37}"/>
              </a:ext>
            </a:extLst>
          </p:cNvPr>
          <p:cNvGrpSpPr/>
          <p:nvPr/>
        </p:nvGrpSpPr>
        <p:grpSpPr>
          <a:xfrm>
            <a:off x="10126494" y="2140927"/>
            <a:ext cx="1760706" cy="754673"/>
            <a:chOff x="10126494" y="2140927"/>
            <a:chExt cx="1760706" cy="754673"/>
          </a:xfrm>
        </p:grpSpPr>
        <p:cxnSp>
          <p:nvCxnSpPr>
            <p:cNvPr id="16" name="直接连接符 15">
              <a:extLst>
                <a:ext uri="{FF2B5EF4-FFF2-40B4-BE49-F238E27FC236}">
                  <a16:creationId xmlns:a16="http://schemas.microsoft.com/office/drawing/2014/main" id="{DDCE8286-695F-E7F7-B58D-D0361B36D90A}"/>
                </a:ext>
              </a:extLst>
            </p:cNvPr>
            <p:cNvCxnSpPr>
              <a:cxnSpLocks/>
            </p:cNvCxnSpPr>
            <p:nvPr/>
          </p:nvCxnSpPr>
          <p:spPr>
            <a:xfrm>
              <a:off x="11887200"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F7A40A6-11A7-EE49-560B-CE6BEFDE79FD}"/>
                </a:ext>
              </a:extLst>
            </p:cNvPr>
            <p:cNvCxnSpPr>
              <a:cxnSpLocks/>
            </p:cNvCxnSpPr>
            <p:nvPr/>
          </p:nvCxnSpPr>
          <p:spPr>
            <a:xfrm>
              <a:off x="10126494" y="2659269"/>
              <a:ext cx="1760706"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1691434-74F8-B68B-A2C8-E6A2E7B1BBB9}"/>
                </a:ext>
              </a:extLst>
            </p:cNvPr>
            <p:cNvSpPr txBox="1"/>
            <p:nvPr/>
          </p:nvSpPr>
          <p:spPr>
            <a:xfrm>
              <a:off x="10361110" y="2489992"/>
              <a:ext cx="1247293" cy="338554"/>
            </a:xfrm>
            <a:prstGeom prst="rect">
              <a:avLst/>
            </a:prstGeom>
            <a:solidFill>
              <a:schemeClr val="bg1"/>
            </a:solidFill>
          </p:spPr>
          <p:txBody>
            <a:bodyPr wrap="square" rtlCol="0">
              <a:spAutoFit/>
            </a:bodyPr>
            <a:lstStyle/>
            <a:p>
              <a:pPr algn="ctr"/>
              <a:r>
                <a:rPr lang="zh-CN" altLang="en-US" sz="1600" b="1" dirty="0"/>
                <a:t>不允许发送</a:t>
              </a:r>
            </a:p>
          </p:txBody>
        </p:sp>
      </p:grpSp>
      <p:grpSp>
        <p:nvGrpSpPr>
          <p:cNvPr id="14" name="组合 13">
            <a:extLst>
              <a:ext uri="{FF2B5EF4-FFF2-40B4-BE49-F238E27FC236}">
                <a16:creationId xmlns:a16="http://schemas.microsoft.com/office/drawing/2014/main" id="{7CE1058B-2424-51CF-5E6D-8C2BAA5AF2D2}"/>
              </a:ext>
            </a:extLst>
          </p:cNvPr>
          <p:cNvGrpSpPr/>
          <p:nvPr/>
        </p:nvGrpSpPr>
        <p:grpSpPr>
          <a:xfrm>
            <a:off x="2770589" y="2156167"/>
            <a:ext cx="1465893" cy="934793"/>
            <a:chOff x="2770589" y="2156167"/>
            <a:chExt cx="1465893" cy="934793"/>
          </a:xfrm>
        </p:grpSpPr>
        <p:cxnSp>
          <p:nvCxnSpPr>
            <p:cNvPr id="8" name="直接连接符 7">
              <a:extLst>
                <a:ext uri="{FF2B5EF4-FFF2-40B4-BE49-F238E27FC236}">
                  <a16:creationId xmlns:a16="http://schemas.microsoft.com/office/drawing/2014/main" id="{4422F0F0-F4F1-08AA-11E7-A6A8EE6661B5}"/>
                </a:ext>
              </a:extLst>
            </p:cNvPr>
            <p:cNvCxnSpPr>
              <a:cxnSpLocks/>
            </p:cNvCxnSpPr>
            <p:nvPr/>
          </p:nvCxnSpPr>
          <p:spPr>
            <a:xfrm>
              <a:off x="2770589" y="21561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A088AC34-E0C3-3E52-042F-94C2F768CD6E}"/>
                </a:ext>
              </a:extLst>
            </p:cNvPr>
            <p:cNvCxnSpPr>
              <a:cxnSpLocks/>
            </p:cNvCxnSpPr>
            <p:nvPr/>
          </p:nvCxnSpPr>
          <p:spPr>
            <a:xfrm>
              <a:off x="2770589" y="2660073"/>
              <a:ext cx="146589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57E80CE-4558-B761-A767-BDEFEB2724F6}"/>
                </a:ext>
              </a:extLst>
            </p:cNvPr>
            <p:cNvSpPr txBox="1"/>
            <p:nvPr/>
          </p:nvSpPr>
          <p:spPr>
            <a:xfrm>
              <a:off x="2996583" y="2229186"/>
              <a:ext cx="1029210" cy="861774"/>
            </a:xfrm>
            <a:prstGeom prst="rect">
              <a:avLst/>
            </a:prstGeom>
            <a:solidFill>
              <a:schemeClr val="bg1"/>
            </a:solidFill>
          </p:spPr>
          <p:txBody>
            <a:bodyPr wrap="square" rtlCol="0">
              <a:spAutoFit/>
            </a:bodyPr>
            <a:lstStyle/>
            <a:p>
              <a:pPr algn="ctr"/>
              <a:r>
                <a:rPr lang="zh-CN" altLang="en-US" sz="1600" b="1" dirty="0"/>
                <a:t>已发送且</a:t>
              </a:r>
              <a:endParaRPr lang="en-US" altLang="zh-CN" sz="1600" b="1" dirty="0"/>
            </a:p>
            <a:p>
              <a:pPr algn="ctr"/>
              <a:r>
                <a:rPr lang="zh-CN" altLang="en-US" sz="1600" b="1" dirty="0"/>
                <a:t>收到确认</a:t>
              </a:r>
              <a:endParaRPr lang="en-US" altLang="zh-CN" sz="1600" b="1" dirty="0"/>
            </a:p>
            <a:p>
              <a:pPr algn="ctr"/>
              <a:r>
                <a:rPr lang="zh-CN" altLang="en-US" sz="1600" b="1" dirty="0"/>
                <a:t>可以删除</a:t>
              </a:r>
            </a:p>
          </p:txBody>
        </p:sp>
      </p:grpSp>
      <p:grpSp>
        <p:nvGrpSpPr>
          <p:cNvPr id="22" name="组合 21">
            <a:extLst>
              <a:ext uri="{FF2B5EF4-FFF2-40B4-BE49-F238E27FC236}">
                <a16:creationId xmlns:a16="http://schemas.microsoft.com/office/drawing/2014/main" id="{E16959C6-D607-E287-7394-14CAE6FB5009}"/>
              </a:ext>
            </a:extLst>
          </p:cNvPr>
          <p:cNvGrpSpPr/>
          <p:nvPr/>
        </p:nvGrpSpPr>
        <p:grpSpPr>
          <a:xfrm>
            <a:off x="4236482" y="1823967"/>
            <a:ext cx="5884854" cy="1135673"/>
            <a:chOff x="4236482" y="1823967"/>
            <a:chExt cx="5884854" cy="1135673"/>
          </a:xfrm>
        </p:grpSpPr>
        <p:sp>
          <p:nvSpPr>
            <p:cNvPr id="13" name="矩形 12">
              <a:extLst>
                <a:ext uri="{FF2B5EF4-FFF2-40B4-BE49-F238E27FC236}">
                  <a16:creationId xmlns:a16="http://schemas.microsoft.com/office/drawing/2014/main" id="{8C65D0CA-9FE8-B074-A9D4-9656B05B10AA}"/>
                </a:ext>
              </a:extLst>
            </p:cNvPr>
            <p:cNvSpPr/>
            <p:nvPr/>
          </p:nvSpPr>
          <p:spPr>
            <a:xfrm>
              <a:off x="4236482" y="1823967"/>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EDA3E6DD-0EA1-D88A-C482-FC9C875BF2A0}"/>
                </a:ext>
              </a:extLst>
            </p:cNvPr>
            <p:cNvCxnSpPr>
              <a:cxnSpLocks/>
            </p:cNvCxnSpPr>
            <p:nvPr/>
          </p:nvCxnSpPr>
          <p:spPr>
            <a:xfrm>
              <a:off x="4236482"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40AAEDD-D276-C6DC-7D30-CA577AED0ED5}"/>
                </a:ext>
              </a:extLst>
            </p:cNvPr>
            <p:cNvCxnSpPr>
              <a:cxnSpLocks/>
            </p:cNvCxnSpPr>
            <p:nvPr/>
          </p:nvCxnSpPr>
          <p:spPr>
            <a:xfrm>
              <a:off x="10121336" y="22049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59FBC92-3D48-192B-B31A-68DB0CD39CFE}"/>
                </a:ext>
              </a:extLst>
            </p:cNvPr>
            <p:cNvCxnSpPr/>
            <p:nvPr/>
          </p:nvCxnSpPr>
          <p:spPr>
            <a:xfrm>
              <a:off x="4236482" y="2660073"/>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6A509B7-C9C7-1646-9718-69A3294BE737}"/>
                </a:ext>
              </a:extLst>
            </p:cNvPr>
            <p:cNvSpPr txBox="1"/>
            <p:nvPr/>
          </p:nvSpPr>
          <p:spPr>
            <a:xfrm>
              <a:off x="6310878" y="2468880"/>
              <a:ext cx="1447162" cy="369332"/>
            </a:xfrm>
            <a:prstGeom prst="rect">
              <a:avLst/>
            </a:prstGeom>
            <a:solidFill>
              <a:schemeClr val="bg1"/>
            </a:solidFill>
          </p:spPr>
          <p:txBody>
            <a:bodyPr wrap="square" rtlCol="0">
              <a:spAutoFit/>
            </a:bodyPr>
            <a:lstStyle/>
            <a:p>
              <a:pPr algn="ctr"/>
              <a:r>
                <a:rPr lang="zh-CN" altLang="en-US" b="1" dirty="0"/>
                <a:t>发送窗口</a:t>
              </a:r>
              <a:r>
                <a:rPr lang="en-US" altLang="zh-CN" b="1" dirty="0"/>
                <a:t>=20</a:t>
              </a:r>
              <a:endParaRPr lang="zh-CN" altLang="en-US"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可靠传输的实现</a:t>
              </a:r>
            </a:p>
          </p:txBody>
        </p:sp>
      </p:grpSp>
      <p:grpSp>
        <p:nvGrpSpPr>
          <p:cNvPr id="121" name="组合 120">
            <a:extLst>
              <a:ext uri="{FF2B5EF4-FFF2-40B4-BE49-F238E27FC236}">
                <a16:creationId xmlns:a16="http://schemas.microsoft.com/office/drawing/2014/main" id="{6834FF5F-9DA1-F0B3-B9E1-5539913B44F5}"/>
              </a:ext>
            </a:extLst>
          </p:cNvPr>
          <p:cNvGrpSpPr/>
          <p:nvPr/>
        </p:nvGrpSpPr>
        <p:grpSpPr>
          <a:xfrm>
            <a:off x="328424" y="1666287"/>
            <a:ext cx="1429263" cy="4295156"/>
            <a:chOff x="268437" y="1742601"/>
            <a:chExt cx="1429263" cy="4295156"/>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560" y="1742601"/>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84" y="5455379"/>
              <a:ext cx="443717" cy="582378"/>
            </a:xfrm>
            <a:prstGeom prst="rect">
              <a:avLst/>
            </a:prstGeom>
          </p:spPr>
        </p:pic>
        <p:sp>
          <p:nvSpPr>
            <p:cNvPr id="117" name="文本框 116">
              <a:extLst>
                <a:ext uri="{FF2B5EF4-FFF2-40B4-BE49-F238E27FC236}">
                  <a16:creationId xmlns:a16="http://schemas.microsoft.com/office/drawing/2014/main" id="{FCC024AC-BBB4-E353-B24C-BBAD303C33F5}"/>
                </a:ext>
              </a:extLst>
            </p:cNvPr>
            <p:cNvSpPr txBox="1"/>
            <p:nvPr/>
          </p:nvSpPr>
          <p:spPr>
            <a:xfrm>
              <a:off x="283610" y="5546291"/>
              <a:ext cx="934872" cy="369332"/>
            </a:xfrm>
            <a:prstGeom prst="rect">
              <a:avLst/>
            </a:prstGeom>
            <a:noFill/>
          </p:spPr>
          <p:txBody>
            <a:bodyPr wrap="square" rtlCol="0">
              <a:spAutoFit/>
            </a:bodyPr>
            <a:lstStyle/>
            <a:p>
              <a:r>
                <a:rPr lang="zh-CN" altLang="en-US" b="1" dirty="0"/>
                <a:t>接收方</a:t>
              </a:r>
            </a:p>
          </p:txBody>
        </p:sp>
        <p:sp>
          <p:nvSpPr>
            <p:cNvPr id="118" name="文本框 117">
              <a:extLst>
                <a:ext uri="{FF2B5EF4-FFF2-40B4-BE49-F238E27FC236}">
                  <a16:creationId xmlns:a16="http://schemas.microsoft.com/office/drawing/2014/main" id="{EF6C1D32-1AB7-C2B5-3CB2-29917795BCEC}"/>
                </a:ext>
              </a:extLst>
            </p:cNvPr>
            <p:cNvSpPr txBox="1"/>
            <p:nvPr/>
          </p:nvSpPr>
          <p:spPr>
            <a:xfrm>
              <a:off x="268437" y="1761352"/>
              <a:ext cx="934872" cy="369332"/>
            </a:xfrm>
            <a:prstGeom prst="rect">
              <a:avLst/>
            </a:prstGeom>
            <a:noFill/>
          </p:spPr>
          <p:txBody>
            <a:bodyPr wrap="square" rtlCol="0">
              <a:spAutoFit/>
            </a:bodyPr>
            <a:lstStyle/>
            <a:p>
              <a:r>
                <a:rPr lang="zh-CN" altLang="en-US" b="1" dirty="0"/>
                <a:t>发送方</a:t>
              </a:r>
            </a:p>
          </p:txBody>
        </p:sp>
        <p:sp>
          <p:nvSpPr>
            <p:cNvPr id="119" name="圆柱体 118">
              <a:extLst>
                <a:ext uri="{FF2B5EF4-FFF2-40B4-BE49-F238E27FC236}">
                  <a16:creationId xmlns:a16="http://schemas.microsoft.com/office/drawing/2014/main" id="{351AAFF2-3A5B-F6A9-F6C2-EF3DC893A21F}"/>
                </a:ext>
              </a:extLst>
            </p:cNvPr>
            <p:cNvSpPr/>
            <p:nvPr/>
          </p:nvSpPr>
          <p:spPr>
            <a:xfrm>
              <a:off x="1157034" y="2397540"/>
              <a:ext cx="443717" cy="3021559"/>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F86A6B9E-BC85-C115-C616-05FC9670C5D0}"/>
                </a:ext>
              </a:extLst>
            </p:cNvPr>
            <p:cNvSpPr txBox="1"/>
            <p:nvPr/>
          </p:nvSpPr>
          <p:spPr>
            <a:xfrm>
              <a:off x="1084832" y="2528504"/>
              <a:ext cx="588120" cy="2862322"/>
            </a:xfrm>
            <a:prstGeom prst="rect">
              <a:avLst/>
            </a:prstGeom>
            <a:noFill/>
          </p:spPr>
          <p:txBody>
            <a:bodyPr wrap="square" rtlCol="0">
              <a:spAutoFit/>
            </a:bodyPr>
            <a:lstStyle/>
            <a:p>
              <a:pPr algn="ctr"/>
              <a:r>
                <a:rPr lang="zh-CN" altLang="en-US" b="1" dirty="0">
                  <a:solidFill>
                    <a:schemeClr val="bg1"/>
                  </a:solidFill>
                </a:rPr>
                <a:t>基</a:t>
              </a:r>
              <a:endParaRPr lang="en-US" altLang="zh-CN" b="1" dirty="0">
                <a:solidFill>
                  <a:schemeClr val="bg1"/>
                </a:solidFill>
              </a:endParaRPr>
            </a:p>
            <a:p>
              <a:pPr algn="ctr"/>
              <a:r>
                <a:rPr lang="zh-CN" altLang="en-US" b="1" dirty="0">
                  <a:solidFill>
                    <a:schemeClr val="bg1"/>
                  </a:solidFill>
                </a:rPr>
                <a:t>于</a:t>
              </a:r>
              <a:endParaRPr lang="en-US" altLang="zh-CN" b="1" dirty="0">
                <a:solidFill>
                  <a:schemeClr val="bg1"/>
                </a:solidFill>
              </a:endParaRPr>
            </a:p>
            <a:p>
              <a:pPr algn="ctr"/>
              <a:r>
                <a:rPr lang="en-US" altLang="zh-CN" b="1" dirty="0">
                  <a:solidFill>
                    <a:schemeClr val="bg1"/>
                  </a:solidFill>
                </a:rPr>
                <a:t>TCP</a:t>
              </a:r>
            </a:p>
            <a:p>
              <a:pPr algn="ctr"/>
              <a:r>
                <a:rPr lang="zh-CN" altLang="en-US" b="1" dirty="0">
                  <a:solidFill>
                    <a:schemeClr val="bg1"/>
                  </a:solidFill>
                </a:rPr>
                <a:t>的</a:t>
              </a:r>
              <a:endParaRPr lang="en-US" altLang="zh-CN" b="1" dirty="0">
                <a:solidFill>
                  <a:schemeClr val="bg1"/>
                </a:solidFill>
              </a:endParaRPr>
            </a:p>
            <a:p>
              <a:pPr algn="ctr"/>
              <a:r>
                <a:rPr lang="zh-CN" altLang="en-US" b="1" dirty="0">
                  <a:solidFill>
                    <a:schemeClr val="bg1"/>
                  </a:solidFill>
                </a:rPr>
                <a:t>可</a:t>
              </a:r>
              <a:endParaRPr lang="en-US" altLang="zh-CN" b="1" dirty="0">
                <a:solidFill>
                  <a:schemeClr val="bg1"/>
                </a:solidFill>
              </a:endParaRPr>
            </a:p>
            <a:p>
              <a:pPr algn="ctr"/>
              <a:r>
                <a:rPr lang="zh-CN" altLang="en-US" b="1" dirty="0">
                  <a:solidFill>
                    <a:schemeClr val="bg1"/>
                  </a:solidFill>
                </a:rPr>
                <a:t>靠</a:t>
              </a:r>
              <a:endParaRPr lang="en-US" altLang="zh-CN" b="1" dirty="0">
                <a:solidFill>
                  <a:schemeClr val="bg1"/>
                </a:solidFill>
              </a:endParaRPr>
            </a:p>
            <a:p>
              <a:pPr algn="ctr"/>
              <a:r>
                <a:rPr lang="zh-CN" altLang="en-US" b="1" dirty="0">
                  <a:solidFill>
                    <a:schemeClr val="bg1"/>
                  </a:solidFill>
                </a:rPr>
                <a:t>数</a:t>
              </a:r>
              <a:endParaRPr lang="en-US" altLang="zh-CN" b="1" dirty="0">
                <a:solidFill>
                  <a:schemeClr val="bg1"/>
                </a:solidFill>
              </a:endParaRPr>
            </a:p>
            <a:p>
              <a:pPr algn="ctr"/>
              <a:r>
                <a:rPr lang="zh-CN" altLang="en-US" b="1" dirty="0">
                  <a:solidFill>
                    <a:schemeClr val="bg1"/>
                  </a:solidFill>
                </a:rPr>
                <a:t>据</a:t>
              </a:r>
              <a:endParaRPr lang="en-US" altLang="zh-CN" b="1" dirty="0">
                <a:solidFill>
                  <a:schemeClr val="bg1"/>
                </a:solidFill>
              </a:endParaRPr>
            </a:p>
            <a:p>
              <a:pPr algn="ctr"/>
              <a:r>
                <a:rPr lang="zh-CN" altLang="en-US" b="1" dirty="0">
                  <a:solidFill>
                    <a:schemeClr val="bg1"/>
                  </a:solidFill>
                </a:rPr>
                <a:t>传</a:t>
              </a:r>
              <a:endParaRPr lang="en-US" altLang="zh-CN" b="1" dirty="0">
                <a:solidFill>
                  <a:schemeClr val="bg1"/>
                </a:solidFill>
              </a:endParaRPr>
            </a:p>
            <a:p>
              <a:pPr algn="ctr"/>
              <a:r>
                <a:rPr lang="zh-CN" altLang="en-US" b="1" dirty="0">
                  <a:solidFill>
                    <a:schemeClr val="bg1"/>
                  </a:solidFill>
                </a:rPr>
                <a:t>输</a:t>
              </a:r>
            </a:p>
          </p:txBody>
        </p:sp>
      </p:grpSp>
      <p:grpSp>
        <p:nvGrpSpPr>
          <p:cNvPr id="131" name="组合 130">
            <a:extLst>
              <a:ext uri="{FF2B5EF4-FFF2-40B4-BE49-F238E27FC236}">
                <a16:creationId xmlns:a16="http://schemas.microsoft.com/office/drawing/2014/main" id="{5FF78526-1CCA-F87F-6398-F54146161EEA}"/>
              </a:ext>
            </a:extLst>
          </p:cNvPr>
          <p:cNvGrpSpPr/>
          <p:nvPr/>
        </p:nvGrpSpPr>
        <p:grpSpPr>
          <a:xfrm>
            <a:off x="2770589" y="1888008"/>
            <a:ext cx="9116611" cy="252919"/>
            <a:chOff x="2772604" y="1846455"/>
            <a:chExt cx="9116611" cy="252919"/>
          </a:xfrm>
        </p:grpSpPr>
        <p:sp>
          <p:nvSpPr>
            <p:cNvPr id="132" name="矩形 131">
              <a:extLst>
                <a:ext uri="{FF2B5EF4-FFF2-40B4-BE49-F238E27FC236}">
                  <a16:creationId xmlns:a16="http://schemas.microsoft.com/office/drawing/2014/main" id="{3028D87E-C376-CB0A-0F59-60ED0D5BD583}"/>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133" name="矩形 132">
              <a:extLst>
                <a:ext uri="{FF2B5EF4-FFF2-40B4-BE49-F238E27FC236}">
                  <a16:creationId xmlns:a16="http://schemas.microsoft.com/office/drawing/2014/main" id="{831A2641-2384-2E72-C4F2-BF5AC341C054}"/>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134" name="矩形 133">
              <a:extLst>
                <a:ext uri="{FF2B5EF4-FFF2-40B4-BE49-F238E27FC236}">
                  <a16:creationId xmlns:a16="http://schemas.microsoft.com/office/drawing/2014/main" id="{26C1C15B-B7D9-A73E-6E35-45473AE907C1}"/>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135" name="矩形 134">
              <a:extLst>
                <a:ext uri="{FF2B5EF4-FFF2-40B4-BE49-F238E27FC236}">
                  <a16:creationId xmlns:a16="http://schemas.microsoft.com/office/drawing/2014/main" id="{457740F0-15FF-07F9-01ED-89DC4A6F1CF9}"/>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136" name="矩形 135">
              <a:extLst>
                <a:ext uri="{FF2B5EF4-FFF2-40B4-BE49-F238E27FC236}">
                  <a16:creationId xmlns:a16="http://schemas.microsoft.com/office/drawing/2014/main" id="{9C867BCE-1045-F095-06FA-CAF3B95C0734}"/>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137" name="矩形 136">
              <a:extLst>
                <a:ext uri="{FF2B5EF4-FFF2-40B4-BE49-F238E27FC236}">
                  <a16:creationId xmlns:a16="http://schemas.microsoft.com/office/drawing/2014/main" id="{D3E832F6-9A19-119E-8EA1-30F59845C382}"/>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138" name="矩形 137">
              <a:extLst>
                <a:ext uri="{FF2B5EF4-FFF2-40B4-BE49-F238E27FC236}">
                  <a16:creationId xmlns:a16="http://schemas.microsoft.com/office/drawing/2014/main" id="{BCDB83DD-ABA8-28CC-E002-FF4021DC27C0}"/>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139" name="矩形 138">
              <a:extLst>
                <a:ext uri="{FF2B5EF4-FFF2-40B4-BE49-F238E27FC236}">
                  <a16:creationId xmlns:a16="http://schemas.microsoft.com/office/drawing/2014/main" id="{5D903A70-96DA-63E7-0425-E7387C7854E0}"/>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140" name="矩形 139">
              <a:extLst>
                <a:ext uri="{FF2B5EF4-FFF2-40B4-BE49-F238E27FC236}">
                  <a16:creationId xmlns:a16="http://schemas.microsoft.com/office/drawing/2014/main" id="{09B4FCEB-9AAF-E6E0-6410-17180A0FD7F7}"/>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141" name="矩形 140">
              <a:extLst>
                <a:ext uri="{FF2B5EF4-FFF2-40B4-BE49-F238E27FC236}">
                  <a16:creationId xmlns:a16="http://schemas.microsoft.com/office/drawing/2014/main" id="{AE57F4D0-8395-0820-FEFF-F465DA31DD30}"/>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142" name="矩形 141">
              <a:extLst>
                <a:ext uri="{FF2B5EF4-FFF2-40B4-BE49-F238E27FC236}">
                  <a16:creationId xmlns:a16="http://schemas.microsoft.com/office/drawing/2014/main" id="{A4333860-77E9-F92C-7482-6DF14E484D40}"/>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143" name="矩形 142">
              <a:extLst>
                <a:ext uri="{FF2B5EF4-FFF2-40B4-BE49-F238E27FC236}">
                  <a16:creationId xmlns:a16="http://schemas.microsoft.com/office/drawing/2014/main" id="{99BEA847-8897-6CD5-34CB-9B71D24DCD9A}"/>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144" name="矩形 143">
              <a:extLst>
                <a:ext uri="{FF2B5EF4-FFF2-40B4-BE49-F238E27FC236}">
                  <a16:creationId xmlns:a16="http://schemas.microsoft.com/office/drawing/2014/main" id="{CC787FBC-2BF6-1652-5947-500E9419961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145" name="矩形 144">
              <a:extLst>
                <a:ext uri="{FF2B5EF4-FFF2-40B4-BE49-F238E27FC236}">
                  <a16:creationId xmlns:a16="http://schemas.microsoft.com/office/drawing/2014/main" id="{3162BFD8-D16B-FB93-2C00-255D225C3913}"/>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146" name="矩形 145">
              <a:extLst>
                <a:ext uri="{FF2B5EF4-FFF2-40B4-BE49-F238E27FC236}">
                  <a16:creationId xmlns:a16="http://schemas.microsoft.com/office/drawing/2014/main" id="{FC729642-FF34-8493-9F49-2248F8CC3353}"/>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147" name="矩形 146">
              <a:extLst>
                <a:ext uri="{FF2B5EF4-FFF2-40B4-BE49-F238E27FC236}">
                  <a16:creationId xmlns:a16="http://schemas.microsoft.com/office/drawing/2014/main" id="{F9E233FD-A151-4825-DB95-F8761B2FE253}"/>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148" name="矩形 147">
              <a:extLst>
                <a:ext uri="{FF2B5EF4-FFF2-40B4-BE49-F238E27FC236}">
                  <a16:creationId xmlns:a16="http://schemas.microsoft.com/office/drawing/2014/main" id="{0DB1C835-9F93-2B1C-093D-6043649AB286}"/>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149" name="矩形 148">
              <a:extLst>
                <a:ext uri="{FF2B5EF4-FFF2-40B4-BE49-F238E27FC236}">
                  <a16:creationId xmlns:a16="http://schemas.microsoft.com/office/drawing/2014/main" id="{40BB604B-2A50-9CF9-EA0F-BD30B72C2390}"/>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150" name="矩形 149">
              <a:extLst>
                <a:ext uri="{FF2B5EF4-FFF2-40B4-BE49-F238E27FC236}">
                  <a16:creationId xmlns:a16="http://schemas.microsoft.com/office/drawing/2014/main" id="{B23C975B-52FD-199D-A1A5-4CBDDAC6EF8B}"/>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151" name="矩形 150">
              <a:extLst>
                <a:ext uri="{FF2B5EF4-FFF2-40B4-BE49-F238E27FC236}">
                  <a16:creationId xmlns:a16="http://schemas.microsoft.com/office/drawing/2014/main" id="{5DA4A91B-ED5B-AAA4-E88A-E89D61DC8608}"/>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152" name="矩形 151">
              <a:extLst>
                <a:ext uri="{FF2B5EF4-FFF2-40B4-BE49-F238E27FC236}">
                  <a16:creationId xmlns:a16="http://schemas.microsoft.com/office/drawing/2014/main" id="{41858A81-4381-73BE-3D40-1F0079FDFD90}"/>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153" name="矩形 152">
              <a:extLst>
                <a:ext uri="{FF2B5EF4-FFF2-40B4-BE49-F238E27FC236}">
                  <a16:creationId xmlns:a16="http://schemas.microsoft.com/office/drawing/2014/main" id="{EFA10A6A-D655-C7F4-4F8A-198A891E043A}"/>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154" name="矩形 153">
              <a:extLst>
                <a:ext uri="{FF2B5EF4-FFF2-40B4-BE49-F238E27FC236}">
                  <a16:creationId xmlns:a16="http://schemas.microsoft.com/office/drawing/2014/main" id="{FBCB3148-DF08-AD48-9227-9CBE84A051CF}"/>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155" name="矩形 154">
              <a:extLst>
                <a:ext uri="{FF2B5EF4-FFF2-40B4-BE49-F238E27FC236}">
                  <a16:creationId xmlns:a16="http://schemas.microsoft.com/office/drawing/2014/main" id="{F4CC12CD-B074-CBAD-7125-ACC1DA817074}"/>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156" name="矩形 155">
              <a:extLst>
                <a:ext uri="{FF2B5EF4-FFF2-40B4-BE49-F238E27FC236}">
                  <a16:creationId xmlns:a16="http://schemas.microsoft.com/office/drawing/2014/main" id="{727CDC51-125C-3730-C897-7426246D4B7F}"/>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157" name="矩形 156">
              <a:extLst>
                <a:ext uri="{FF2B5EF4-FFF2-40B4-BE49-F238E27FC236}">
                  <a16:creationId xmlns:a16="http://schemas.microsoft.com/office/drawing/2014/main" id="{F0CC06AF-8EA1-D5F8-5A17-B4EC322A7D81}"/>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158" name="矩形 157">
              <a:extLst>
                <a:ext uri="{FF2B5EF4-FFF2-40B4-BE49-F238E27FC236}">
                  <a16:creationId xmlns:a16="http://schemas.microsoft.com/office/drawing/2014/main" id="{1BD98898-0E90-8A5D-7272-02ED3E012439}"/>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159" name="矩形 158">
              <a:extLst>
                <a:ext uri="{FF2B5EF4-FFF2-40B4-BE49-F238E27FC236}">
                  <a16:creationId xmlns:a16="http://schemas.microsoft.com/office/drawing/2014/main" id="{937DF4D6-B8AE-39FF-1FAC-F7A31A138DE4}"/>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160" name="矩形 159">
              <a:extLst>
                <a:ext uri="{FF2B5EF4-FFF2-40B4-BE49-F238E27FC236}">
                  <a16:creationId xmlns:a16="http://schemas.microsoft.com/office/drawing/2014/main" id="{DD229B62-A7AD-5221-0530-2C8439D3EB67}"/>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161" name="矩形 160">
              <a:extLst>
                <a:ext uri="{FF2B5EF4-FFF2-40B4-BE49-F238E27FC236}">
                  <a16:creationId xmlns:a16="http://schemas.microsoft.com/office/drawing/2014/main" id="{D8194BCC-F579-A651-1B47-72D2E00B53D5}"/>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162" name="矩形 161">
              <a:extLst>
                <a:ext uri="{FF2B5EF4-FFF2-40B4-BE49-F238E27FC236}">
                  <a16:creationId xmlns:a16="http://schemas.microsoft.com/office/drawing/2014/main" id="{BA1C95C6-2494-FB34-2226-45B697E3376F}"/>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6" name="文本框 5">
            <a:extLst>
              <a:ext uri="{FF2B5EF4-FFF2-40B4-BE49-F238E27FC236}">
                <a16:creationId xmlns:a16="http://schemas.microsoft.com/office/drawing/2014/main" id="{F2F57AB8-A48D-96FB-C4CC-AEDBA68E24CC}"/>
              </a:ext>
            </a:extLst>
          </p:cNvPr>
          <p:cNvSpPr txBox="1"/>
          <p:nvPr/>
        </p:nvSpPr>
        <p:spPr>
          <a:xfrm>
            <a:off x="3905439" y="2879524"/>
            <a:ext cx="662086" cy="369332"/>
          </a:xfrm>
          <a:prstGeom prst="rect">
            <a:avLst/>
          </a:prstGeom>
          <a:noFill/>
        </p:spPr>
        <p:txBody>
          <a:bodyPr wrap="square" rtlCol="0">
            <a:spAutoFit/>
          </a:bodyPr>
          <a:lstStyle/>
          <a:p>
            <a:pPr algn="ctr"/>
            <a:r>
              <a:rPr lang="zh-CN" altLang="en-US" b="1" dirty="0"/>
              <a:t>后沿</a:t>
            </a:r>
          </a:p>
        </p:txBody>
      </p:sp>
      <p:sp>
        <p:nvSpPr>
          <p:cNvPr id="7" name="文本框 6">
            <a:extLst>
              <a:ext uri="{FF2B5EF4-FFF2-40B4-BE49-F238E27FC236}">
                <a16:creationId xmlns:a16="http://schemas.microsoft.com/office/drawing/2014/main" id="{C0C045C2-83BA-5ABE-B7B9-63ECCCF2A600}"/>
              </a:ext>
            </a:extLst>
          </p:cNvPr>
          <p:cNvSpPr txBox="1"/>
          <p:nvPr/>
        </p:nvSpPr>
        <p:spPr>
          <a:xfrm>
            <a:off x="9790293" y="2879524"/>
            <a:ext cx="662086" cy="369332"/>
          </a:xfrm>
          <a:prstGeom prst="rect">
            <a:avLst/>
          </a:prstGeom>
          <a:noFill/>
        </p:spPr>
        <p:txBody>
          <a:bodyPr wrap="square" rtlCol="0">
            <a:spAutoFit/>
          </a:bodyPr>
          <a:lstStyle/>
          <a:p>
            <a:pPr algn="ctr"/>
            <a:r>
              <a:rPr lang="zh-CN" altLang="en-US" b="1" dirty="0"/>
              <a:t>前沿</a:t>
            </a:r>
          </a:p>
        </p:txBody>
      </p:sp>
      <p:sp>
        <p:nvSpPr>
          <p:cNvPr id="25" name="文本框 24">
            <a:extLst>
              <a:ext uri="{FF2B5EF4-FFF2-40B4-BE49-F238E27FC236}">
                <a16:creationId xmlns:a16="http://schemas.microsoft.com/office/drawing/2014/main" id="{271CCA31-8DC3-1811-824D-B70C92351571}"/>
              </a:ext>
            </a:extLst>
          </p:cNvPr>
          <p:cNvSpPr txBox="1"/>
          <p:nvPr/>
        </p:nvSpPr>
        <p:spPr>
          <a:xfrm>
            <a:off x="1975574" y="3339463"/>
            <a:ext cx="3008666" cy="369332"/>
          </a:xfrm>
          <a:prstGeom prst="rect">
            <a:avLst/>
          </a:prstGeom>
          <a:noFill/>
        </p:spPr>
        <p:txBody>
          <a:bodyPr wrap="square" rtlCol="0">
            <a:spAutoFit/>
          </a:bodyPr>
          <a:lstStyle/>
          <a:p>
            <a:r>
              <a:rPr lang="zh-CN" altLang="en-US" b="1" dirty="0"/>
              <a:t>发送窗口后沿的移动情况：</a:t>
            </a:r>
          </a:p>
        </p:txBody>
      </p:sp>
      <p:sp>
        <p:nvSpPr>
          <p:cNvPr id="26" name="椭圆 25">
            <a:extLst>
              <a:ext uri="{FF2B5EF4-FFF2-40B4-BE49-F238E27FC236}">
                <a16:creationId xmlns:a16="http://schemas.microsoft.com/office/drawing/2014/main" id="{68A3726A-C507-0892-D27A-C80E7D2F705E}"/>
              </a:ext>
            </a:extLst>
          </p:cNvPr>
          <p:cNvSpPr/>
          <p:nvPr/>
        </p:nvSpPr>
        <p:spPr>
          <a:xfrm>
            <a:off x="2062708" y="3755824"/>
            <a:ext cx="187857" cy="1878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a:extLst>
              <a:ext uri="{FF2B5EF4-FFF2-40B4-BE49-F238E27FC236}">
                <a16:creationId xmlns:a16="http://schemas.microsoft.com/office/drawing/2014/main" id="{9D0B43DB-3368-F8FA-5D47-AEB0097A5DFA}"/>
              </a:ext>
            </a:extLst>
          </p:cNvPr>
          <p:cNvSpPr txBox="1"/>
          <p:nvPr/>
        </p:nvSpPr>
        <p:spPr>
          <a:xfrm>
            <a:off x="2303667" y="3658558"/>
            <a:ext cx="890619" cy="369332"/>
          </a:xfrm>
          <a:prstGeom prst="rect">
            <a:avLst/>
          </a:prstGeom>
          <a:noFill/>
        </p:spPr>
        <p:txBody>
          <a:bodyPr wrap="square" rtlCol="0">
            <a:spAutoFit/>
          </a:bodyPr>
          <a:lstStyle/>
          <a:p>
            <a:r>
              <a:rPr lang="zh-CN" altLang="en-US" b="1" dirty="0"/>
              <a:t>不动</a:t>
            </a:r>
          </a:p>
        </p:txBody>
      </p:sp>
      <p:sp>
        <p:nvSpPr>
          <p:cNvPr id="30" name="椭圆 29">
            <a:extLst>
              <a:ext uri="{FF2B5EF4-FFF2-40B4-BE49-F238E27FC236}">
                <a16:creationId xmlns:a16="http://schemas.microsoft.com/office/drawing/2014/main" id="{E1B096EF-2710-027D-A011-4D3A6450F111}"/>
              </a:ext>
            </a:extLst>
          </p:cNvPr>
          <p:cNvSpPr/>
          <p:nvPr/>
        </p:nvSpPr>
        <p:spPr>
          <a:xfrm>
            <a:off x="2062708" y="4079029"/>
            <a:ext cx="187857" cy="1878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377E5CAC-31C7-5567-DD64-E206DFE27E81}"/>
              </a:ext>
            </a:extLst>
          </p:cNvPr>
          <p:cNvSpPr txBox="1"/>
          <p:nvPr/>
        </p:nvSpPr>
        <p:spPr>
          <a:xfrm>
            <a:off x="2303667" y="3988291"/>
            <a:ext cx="890619" cy="369332"/>
          </a:xfrm>
          <a:prstGeom prst="rect">
            <a:avLst/>
          </a:prstGeom>
          <a:noFill/>
        </p:spPr>
        <p:txBody>
          <a:bodyPr wrap="square" rtlCol="0">
            <a:spAutoFit/>
          </a:bodyPr>
          <a:lstStyle/>
          <a:p>
            <a:r>
              <a:rPr lang="zh-CN" altLang="en-US" b="1" dirty="0"/>
              <a:t>前移→</a:t>
            </a:r>
          </a:p>
        </p:txBody>
      </p:sp>
      <p:sp>
        <p:nvSpPr>
          <p:cNvPr id="35" name="文本框 34">
            <a:extLst>
              <a:ext uri="{FF2B5EF4-FFF2-40B4-BE49-F238E27FC236}">
                <a16:creationId xmlns:a16="http://schemas.microsoft.com/office/drawing/2014/main" id="{8AA4DFD3-A947-AFE1-FAFC-F0823FD43238}"/>
              </a:ext>
            </a:extLst>
          </p:cNvPr>
          <p:cNvSpPr txBox="1"/>
          <p:nvPr/>
        </p:nvSpPr>
        <p:spPr>
          <a:xfrm>
            <a:off x="2710724" y="3658558"/>
            <a:ext cx="3008666" cy="369332"/>
          </a:xfrm>
          <a:prstGeom prst="rect">
            <a:avLst/>
          </a:prstGeom>
          <a:noFill/>
        </p:spPr>
        <p:txBody>
          <a:bodyPr wrap="square" rtlCol="0">
            <a:spAutoFit/>
          </a:bodyPr>
          <a:lstStyle/>
          <a:p>
            <a:r>
              <a:rPr lang="zh-CN" altLang="en-US" b="1" dirty="0"/>
              <a:t>（没有收到新的确认）</a:t>
            </a:r>
          </a:p>
        </p:txBody>
      </p:sp>
      <p:sp>
        <p:nvSpPr>
          <p:cNvPr id="36" name="文本框 35">
            <a:extLst>
              <a:ext uri="{FF2B5EF4-FFF2-40B4-BE49-F238E27FC236}">
                <a16:creationId xmlns:a16="http://schemas.microsoft.com/office/drawing/2014/main" id="{F8154C19-862B-CB12-BDE7-90002E3B853D}"/>
              </a:ext>
            </a:extLst>
          </p:cNvPr>
          <p:cNvSpPr txBox="1"/>
          <p:nvPr/>
        </p:nvSpPr>
        <p:spPr>
          <a:xfrm>
            <a:off x="2966824" y="3988291"/>
            <a:ext cx="2130413" cy="369332"/>
          </a:xfrm>
          <a:prstGeom prst="rect">
            <a:avLst/>
          </a:prstGeom>
          <a:noFill/>
        </p:spPr>
        <p:txBody>
          <a:bodyPr wrap="square" rtlCol="0">
            <a:spAutoFit/>
          </a:bodyPr>
          <a:lstStyle/>
          <a:p>
            <a:r>
              <a:rPr lang="zh-CN" altLang="en-US" b="1" dirty="0"/>
              <a:t>（收到新的确认）</a:t>
            </a:r>
          </a:p>
        </p:txBody>
      </p:sp>
      <p:sp>
        <p:nvSpPr>
          <p:cNvPr id="37" name="文本框 36">
            <a:extLst>
              <a:ext uri="{FF2B5EF4-FFF2-40B4-BE49-F238E27FC236}">
                <a16:creationId xmlns:a16="http://schemas.microsoft.com/office/drawing/2014/main" id="{55B840AA-A903-3C7C-A08D-C37BEA697A7F}"/>
              </a:ext>
            </a:extLst>
          </p:cNvPr>
          <p:cNvSpPr txBox="1"/>
          <p:nvPr/>
        </p:nvSpPr>
        <p:spPr>
          <a:xfrm>
            <a:off x="7320909" y="3339463"/>
            <a:ext cx="3008666" cy="369332"/>
          </a:xfrm>
          <a:prstGeom prst="rect">
            <a:avLst/>
          </a:prstGeom>
          <a:noFill/>
        </p:spPr>
        <p:txBody>
          <a:bodyPr wrap="square" rtlCol="0">
            <a:spAutoFit/>
          </a:bodyPr>
          <a:lstStyle/>
          <a:p>
            <a:r>
              <a:rPr lang="zh-CN" altLang="en-US" b="1" dirty="0"/>
              <a:t>发送窗口前沿的移动情况：</a:t>
            </a:r>
          </a:p>
        </p:txBody>
      </p:sp>
      <p:sp>
        <p:nvSpPr>
          <p:cNvPr id="38" name="椭圆 37">
            <a:extLst>
              <a:ext uri="{FF2B5EF4-FFF2-40B4-BE49-F238E27FC236}">
                <a16:creationId xmlns:a16="http://schemas.microsoft.com/office/drawing/2014/main" id="{3D46399B-A96A-D499-BE68-CC87BAED071D}"/>
              </a:ext>
            </a:extLst>
          </p:cNvPr>
          <p:cNvSpPr/>
          <p:nvPr/>
        </p:nvSpPr>
        <p:spPr>
          <a:xfrm>
            <a:off x="7408043" y="3755824"/>
            <a:ext cx="187857" cy="1878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AF9968AE-128B-EBAE-B515-66965B6D0144}"/>
              </a:ext>
            </a:extLst>
          </p:cNvPr>
          <p:cNvSpPr/>
          <p:nvPr/>
        </p:nvSpPr>
        <p:spPr>
          <a:xfrm>
            <a:off x="7408043" y="4079029"/>
            <a:ext cx="187857" cy="1878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文本框 39">
            <a:extLst>
              <a:ext uri="{FF2B5EF4-FFF2-40B4-BE49-F238E27FC236}">
                <a16:creationId xmlns:a16="http://schemas.microsoft.com/office/drawing/2014/main" id="{6FAA5667-431A-4860-49EB-28446AE7E43A}"/>
              </a:ext>
            </a:extLst>
          </p:cNvPr>
          <p:cNvSpPr txBox="1"/>
          <p:nvPr/>
        </p:nvSpPr>
        <p:spPr>
          <a:xfrm>
            <a:off x="7649002" y="3988291"/>
            <a:ext cx="890619" cy="369332"/>
          </a:xfrm>
          <a:prstGeom prst="rect">
            <a:avLst/>
          </a:prstGeom>
          <a:noFill/>
        </p:spPr>
        <p:txBody>
          <a:bodyPr wrap="square" rtlCol="0">
            <a:spAutoFit/>
          </a:bodyPr>
          <a:lstStyle/>
          <a:p>
            <a:r>
              <a:rPr lang="zh-CN" altLang="en-US" b="1" dirty="0"/>
              <a:t>不动</a:t>
            </a:r>
          </a:p>
        </p:txBody>
      </p:sp>
      <p:sp>
        <p:nvSpPr>
          <p:cNvPr id="42" name="文本框 41">
            <a:extLst>
              <a:ext uri="{FF2B5EF4-FFF2-40B4-BE49-F238E27FC236}">
                <a16:creationId xmlns:a16="http://schemas.microsoft.com/office/drawing/2014/main" id="{0847C323-DA21-1BD7-CFA8-13FE267289D7}"/>
              </a:ext>
            </a:extLst>
          </p:cNvPr>
          <p:cNvSpPr txBox="1"/>
          <p:nvPr/>
        </p:nvSpPr>
        <p:spPr>
          <a:xfrm>
            <a:off x="7649001" y="3658558"/>
            <a:ext cx="890619" cy="369332"/>
          </a:xfrm>
          <a:prstGeom prst="rect">
            <a:avLst/>
          </a:prstGeom>
          <a:noFill/>
        </p:spPr>
        <p:txBody>
          <a:bodyPr wrap="square" rtlCol="0">
            <a:spAutoFit/>
          </a:bodyPr>
          <a:lstStyle/>
          <a:p>
            <a:r>
              <a:rPr lang="zh-CN" altLang="en-US" b="1" dirty="0"/>
              <a:t>前移→</a:t>
            </a:r>
          </a:p>
        </p:txBody>
      </p:sp>
      <p:sp>
        <p:nvSpPr>
          <p:cNvPr id="43" name="文本框 42">
            <a:extLst>
              <a:ext uri="{FF2B5EF4-FFF2-40B4-BE49-F238E27FC236}">
                <a16:creationId xmlns:a16="http://schemas.microsoft.com/office/drawing/2014/main" id="{A6008E03-B55E-3DE5-2D29-4B6BB6024218}"/>
              </a:ext>
            </a:extLst>
          </p:cNvPr>
          <p:cNvSpPr txBox="1"/>
          <p:nvPr/>
        </p:nvSpPr>
        <p:spPr>
          <a:xfrm>
            <a:off x="8276162" y="3658558"/>
            <a:ext cx="2130413" cy="369332"/>
          </a:xfrm>
          <a:prstGeom prst="rect">
            <a:avLst/>
          </a:prstGeom>
          <a:noFill/>
        </p:spPr>
        <p:txBody>
          <a:bodyPr wrap="square" rtlCol="0">
            <a:spAutoFit/>
          </a:bodyPr>
          <a:lstStyle/>
          <a:p>
            <a:r>
              <a:rPr lang="zh-CN" altLang="en-US" b="1" dirty="0"/>
              <a:t>（通常情况）</a:t>
            </a:r>
          </a:p>
        </p:txBody>
      </p:sp>
      <p:sp>
        <p:nvSpPr>
          <p:cNvPr id="44" name="椭圆 43">
            <a:extLst>
              <a:ext uri="{FF2B5EF4-FFF2-40B4-BE49-F238E27FC236}">
                <a16:creationId xmlns:a16="http://schemas.microsoft.com/office/drawing/2014/main" id="{92DD2488-6E78-DD8E-489D-203E9658D889}"/>
              </a:ext>
            </a:extLst>
          </p:cNvPr>
          <p:cNvSpPr/>
          <p:nvPr/>
        </p:nvSpPr>
        <p:spPr>
          <a:xfrm>
            <a:off x="7724039" y="4415701"/>
            <a:ext cx="187857" cy="18785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50B3101E-9365-1856-390C-2E68D503133E}"/>
              </a:ext>
            </a:extLst>
          </p:cNvPr>
          <p:cNvSpPr txBox="1"/>
          <p:nvPr/>
        </p:nvSpPr>
        <p:spPr>
          <a:xfrm>
            <a:off x="7964998" y="4324963"/>
            <a:ext cx="4020172" cy="646331"/>
          </a:xfrm>
          <a:prstGeom prst="rect">
            <a:avLst/>
          </a:prstGeom>
          <a:noFill/>
        </p:spPr>
        <p:txBody>
          <a:bodyPr wrap="square" rtlCol="0">
            <a:spAutoFit/>
          </a:bodyPr>
          <a:lstStyle/>
          <a:p>
            <a:r>
              <a:rPr lang="zh-CN" altLang="en-US" b="1" dirty="0"/>
              <a:t>情况</a:t>
            </a:r>
            <a:r>
              <a:rPr lang="en-US" altLang="zh-CN" b="1" dirty="0"/>
              <a:t>1</a:t>
            </a:r>
            <a:r>
              <a:rPr lang="zh-CN" altLang="en-US" b="1" dirty="0"/>
              <a:t>：没有收到新的确认，接收方通知的窗口大小也没有改变。</a:t>
            </a:r>
          </a:p>
        </p:txBody>
      </p:sp>
      <p:sp>
        <p:nvSpPr>
          <p:cNvPr id="46" name="椭圆 45">
            <a:extLst>
              <a:ext uri="{FF2B5EF4-FFF2-40B4-BE49-F238E27FC236}">
                <a16:creationId xmlns:a16="http://schemas.microsoft.com/office/drawing/2014/main" id="{30CD3AD6-FC35-55E5-7740-074912CE9949}"/>
              </a:ext>
            </a:extLst>
          </p:cNvPr>
          <p:cNvSpPr/>
          <p:nvPr/>
        </p:nvSpPr>
        <p:spPr>
          <a:xfrm>
            <a:off x="7724039" y="5023288"/>
            <a:ext cx="187857" cy="18785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D60BE828-F632-6371-CEAD-9922F5FF8531}"/>
              </a:ext>
            </a:extLst>
          </p:cNvPr>
          <p:cNvSpPr txBox="1"/>
          <p:nvPr/>
        </p:nvSpPr>
        <p:spPr>
          <a:xfrm>
            <a:off x="7964998" y="4932550"/>
            <a:ext cx="4020172" cy="923330"/>
          </a:xfrm>
          <a:prstGeom prst="rect">
            <a:avLst/>
          </a:prstGeom>
          <a:noFill/>
        </p:spPr>
        <p:txBody>
          <a:bodyPr wrap="square" rtlCol="0">
            <a:spAutoFit/>
          </a:bodyPr>
          <a:lstStyle/>
          <a:p>
            <a:r>
              <a:rPr lang="zh-CN" altLang="en-US" b="1" dirty="0"/>
              <a:t>情况</a:t>
            </a:r>
            <a:r>
              <a:rPr lang="en-US" altLang="zh-CN" b="1" dirty="0"/>
              <a:t>2</a:t>
            </a:r>
            <a:r>
              <a:rPr lang="zh-CN" altLang="en-US" b="1" dirty="0"/>
              <a:t>：收到了新的确认，但接收方通知的窗口缩小了，使发送窗口的前沿正好不动。</a:t>
            </a:r>
          </a:p>
        </p:txBody>
      </p:sp>
      <p:sp>
        <p:nvSpPr>
          <p:cNvPr id="48" name="椭圆 47">
            <a:extLst>
              <a:ext uri="{FF2B5EF4-FFF2-40B4-BE49-F238E27FC236}">
                <a16:creationId xmlns:a16="http://schemas.microsoft.com/office/drawing/2014/main" id="{DE63AC8A-1B01-32DE-BB1B-0841D933BBD1}"/>
              </a:ext>
            </a:extLst>
          </p:cNvPr>
          <p:cNvSpPr/>
          <p:nvPr/>
        </p:nvSpPr>
        <p:spPr>
          <a:xfrm>
            <a:off x="7408042" y="5920969"/>
            <a:ext cx="187857" cy="1878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文本框 48">
            <a:extLst>
              <a:ext uri="{FF2B5EF4-FFF2-40B4-BE49-F238E27FC236}">
                <a16:creationId xmlns:a16="http://schemas.microsoft.com/office/drawing/2014/main" id="{5CCECD18-D370-53AF-2E10-0501772F4FAF}"/>
              </a:ext>
            </a:extLst>
          </p:cNvPr>
          <p:cNvSpPr txBox="1"/>
          <p:nvPr/>
        </p:nvSpPr>
        <p:spPr>
          <a:xfrm>
            <a:off x="7649001" y="5830231"/>
            <a:ext cx="1296848" cy="369332"/>
          </a:xfrm>
          <a:prstGeom prst="rect">
            <a:avLst/>
          </a:prstGeom>
          <a:noFill/>
        </p:spPr>
        <p:txBody>
          <a:bodyPr wrap="square" rtlCol="0">
            <a:spAutoFit/>
          </a:bodyPr>
          <a:lstStyle/>
          <a:p>
            <a:r>
              <a:rPr lang="zh-CN" altLang="en-US" b="1" dirty="0"/>
              <a:t>向后收缩</a:t>
            </a:r>
          </a:p>
        </p:txBody>
      </p:sp>
      <p:sp>
        <p:nvSpPr>
          <p:cNvPr id="50" name="文本框 49">
            <a:extLst>
              <a:ext uri="{FF2B5EF4-FFF2-40B4-BE49-F238E27FC236}">
                <a16:creationId xmlns:a16="http://schemas.microsoft.com/office/drawing/2014/main" id="{561770CA-01EB-BA2E-2A0D-69DFC0D77DAB}"/>
              </a:ext>
            </a:extLst>
          </p:cNvPr>
          <p:cNvSpPr txBox="1"/>
          <p:nvPr/>
        </p:nvSpPr>
        <p:spPr>
          <a:xfrm>
            <a:off x="8539620" y="5828635"/>
            <a:ext cx="3068783" cy="369332"/>
          </a:xfrm>
          <a:prstGeom prst="rect">
            <a:avLst/>
          </a:prstGeom>
          <a:noFill/>
        </p:spPr>
        <p:txBody>
          <a:bodyPr wrap="square" rtlCol="0">
            <a:spAutoFit/>
          </a:bodyPr>
          <a:lstStyle/>
          <a:p>
            <a:r>
              <a:rPr lang="zh-CN" altLang="en-US" b="1" dirty="0"/>
              <a:t>（接收方通知的窗口变小了）</a:t>
            </a:r>
          </a:p>
        </p:txBody>
      </p:sp>
      <p:pic>
        <p:nvPicPr>
          <p:cNvPr id="56" name="图片 55">
            <a:extLst>
              <a:ext uri="{FF2B5EF4-FFF2-40B4-BE49-F238E27FC236}">
                <a16:creationId xmlns:a16="http://schemas.microsoft.com/office/drawing/2014/main" id="{FA75485D-4F01-A568-4B3F-0F239590815A}"/>
              </a:ext>
            </a:extLst>
          </p:cNvPr>
          <p:cNvPicPr>
            <a:picLocks noChangeAspect="1"/>
          </p:cNvPicPr>
          <p:nvPr/>
        </p:nvPicPr>
        <p:blipFill>
          <a:blip r:embed="rId7"/>
          <a:stretch>
            <a:fillRect/>
          </a:stretch>
        </p:blipFill>
        <p:spPr>
          <a:xfrm>
            <a:off x="6887429" y="5855880"/>
            <a:ext cx="443717" cy="495580"/>
          </a:xfrm>
          <a:prstGeom prst="rect">
            <a:avLst/>
          </a:prstGeom>
        </p:spPr>
      </p:pic>
    </p:spTree>
    <p:custDataLst>
      <p:tags r:id="rId1"/>
    </p:custDataLst>
    <p:extLst>
      <p:ext uri="{BB962C8B-B14F-4D97-AF65-F5344CB8AC3E}">
        <p14:creationId xmlns:p14="http://schemas.microsoft.com/office/powerpoint/2010/main" val="178461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ppt_y</p:attrName>
                                        </p:attrNameLst>
                                      </p:cBhvr>
                                      <p:tavLst>
                                        <p:tav tm="0">
                                          <p:val>
                                            <p:strVal val="#ppt_y-#ppt_h*1.125000"/>
                                          </p:val>
                                        </p:tav>
                                        <p:tav tm="100000">
                                          <p:val>
                                            <p:strVal val="#ppt_y"/>
                                          </p:val>
                                        </p:tav>
                                      </p:tavLst>
                                    </p:anim>
                                    <p:animEffect transition="in" filter="wipe(down)">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p:tgtEl>
                                          <p:spTgt spid="24"/>
                                        </p:tgtEl>
                                        <p:attrNameLst>
                                          <p:attrName>ppt_y</p:attrName>
                                        </p:attrNameLst>
                                      </p:cBhvr>
                                      <p:tavLst>
                                        <p:tav tm="0">
                                          <p:val>
                                            <p:strVal val="#ppt_y-#ppt_h*1.125000"/>
                                          </p:val>
                                        </p:tav>
                                        <p:tav tm="100000">
                                          <p:val>
                                            <p:strVal val="#ppt_y"/>
                                          </p:val>
                                        </p:tav>
                                      </p:tavLst>
                                    </p:anim>
                                    <p:animEffect transition="in" filter="wipe(down)">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p:tgtEl>
                                          <p:spTgt spid="25"/>
                                        </p:tgtEl>
                                        <p:attrNameLst>
                                          <p:attrName>ppt_y</p:attrName>
                                        </p:attrNameLst>
                                      </p:cBhvr>
                                      <p:tavLst>
                                        <p:tav tm="0">
                                          <p:val>
                                            <p:strVal val="#ppt_y-#ppt_h*1.125000"/>
                                          </p:val>
                                        </p:tav>
                                        <p:tav tm="100000">
                                          <p:val>
                                            <p:strVal val="#ppt_y"/>
                                          </p:val>
                                        </p:tav>
                                      </p:tavLst>
                                    </p:anim>
                                    <p:animEffect transition="in" filter="wipe(down)">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animEffect transition="in" filter="fade">
                                      <p:cBhvr>
                                        <p:cTn id="39" dur="500"/>
                                        <p:tgtEl>
                                          <p:spTgt spid="26"/>
                                        </p:tgtEl>
                                      </p:cBhvr>
                                    </p:animEffect>
                                  </p:childTnLst>
                                </p:cTn>
                              </p:par>
                            </p:childTnLst>
                          </p:cTn>
                        </p:par>
                        <p:par>
                          <p:cTn id="40" fill="hold">
                            <p:stCondLst>
                              <p:cond delay="500"/>
                            </p:stCondLst>
                            <p:childTnLst>
                              <p:par>
                                <p:cTn id="41" presetID="1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p:tgtEl>
                                          <p:spTgt spid="29"/>
                                        </p:tgtEl>
                                        <p:attrNameLst>
                                          <p:attrName>ppt_x</p:attrName>
                                        </p:attrNameLst>
                                      </p:cBhvr>
                                      <p:tavLst>
                                        <p:tav tm="0">
                                          <p:val>
                                            <p:strVal val="#ppt_x-#ppt_w*1.125000"/>
                                          </p:val>
                                        </p:tav>
                                        <p:tav tm="100000">
                                          <p:val>
                                            <p:strVal val="#ppt_x"/>
                                          </p:val>
                                        </p:tav>
                                      </p:tavLst>
                                    </p:anim>
                                    <p:animEffect transition="in" filter="wipe(right)">
                                      <p:cBhvr>
                                        <p:cTn id="44" dur="500"/>
                                        <p:tgtEl>
                                          <p:spTgt spid="29"/>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8"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additive="base">
                                        <p:cTn id="49" dur="500"/>
                                        <p:tgtEl>
                                          <p:spTgt spid="35"/>
                                        </p:tgtEl>
                                        <p:attrNameLst>
                                          <p:attrName>ppt_x</p:attrName>
                                        </p:attrNameLst>
                                      </p:cBhvr>
                                      <p:tavLst>
                                        <p:tav tm="0">
                                          <p:val>
                                            <p:strVal val="#ppt_x-#ppt_w*1.125000"/>
                                          </p:val>
                                        </p:tav>
                                        <p:tav tm="100000">
                                          <p:val>
                                            <p:strVal val="#ppt_x"/>
                                          </p:val>
                                        </p:tav>
                                      </p:tavLst>
                                    </p:anim>
                                    <p:animEffect transition="in" filter="wipe(right)">
                                      <p:cBhvr>
                                        <p:cTn id="50" dur="500"/>
                                        <p:tgtEl>
                                          <p:spTgt spid="35"/>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p:cTn id="55" dur="500" fill="hold"/>
                                        <p:tgtEl>
                                          <p:spTgt spid="30"/>
                                        </p:tgtEl>
                                        <p:attrNameLst>
                                          <p:attrName>ppt_w</p:attrName>
                                        </p:attrNameLst>
                                      </p:cBhvr>
                                      <p:tavLst>
                                        <p:tav tm="0">
                                          <p:val>
                                            <p:fltVal val="0"/>
                                          </p:val>
                                        </p:tav>
                                        <p:tav tm="100000">
                                          <p:val>
                                            <p:strVal val="#ppt_w"/>
                                          </p:val>
                                        </p:tav>
                                      </p:tavLst>
                                    </p:anim>
                                    <p:anim calcmode="lin" valueType="num">
                                      <p:cBhvr>
                                        <p:cTn id="56" dur="500" fill="hold"/>
                                        <p:tgtEl>
                                          <p:spTgt spid="30"/>
                                        </p:tgtEl>
                                        <p:attrNameLst>
                                          <p:attrName>ppt_h</p:attrName>
                                        </p:attrNameLst>
                                      </p:cBhvr>
                                      <p:tavLst>
                                        <p:tav tm="0">
                                          <p:val>
                                            <p:fltVal val="0"/>
                                          </p:val>
                                        </p:tav>
                                        <p:tav tm="100000">
                                          <p:val>
                                            <p:strVal val="#ppt_h"/>
                                          </p:val>
                                        </p:tav>
                                      </p:tavLst>
                                    </p:anim>
                                    <p:animEffect transition="in" filter="fade">
                                      <p:cBhvr>
                                        <p:cTn id="57" dur="500"/>
                                        <p:tgtEl>
                                          <p:spTgt spid="30"/>
                                        </p:tgtEl>
                                      </p:cBhvr>
                                    </p:animEffect>
                                  </p:childTnLst>
                                </p:cTn>
                              </p:par>
                            </p:childTnLst>
                          </p:cTn>
                        </p:par>
                        <p:par>
                          <p:cTn id="58" fill="hold">
                            <p:stCondLst>
                              <p:cond delay="500"/>
                            </p:stCondLst>
                            <p:childTnLst>
                              <p:par>
                                <p:cTn id="59" presetID="12" presetClass="entr" presetSubtype="8" fill="hold" grpId="0" nodeType="after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additive="base">
                                        <p:cTn id="61" dur="500"/>
                                        <p:tgtEl>
                                          <p:spTgt spid="31"/>
                                        </p:tgtEl>
                                        <p:attrNameLst>
                                          <p:attrName>ppt_x</p:attrName>
                                        </p:attrNameLst>
                                      </p:cBhvr>
                                      <p:tavLst>
                                        <p:tav tm="0">
                                          <p:val>
                                            <p:strVal val="#ppt_x-#ppt_w*1.125000"/>
                                          </p:val>
                                        </p:tav>
                                        <p:tav tm="100000">
                                          <p:val>
                                            <p:strVal val="#ppt_x"/>
                                          </p:val>
                                        </p:tav>
                                      </p:tavLst>
                                    </p:anim>
                                    <p:animEffect transition="in" filter="wipe(right)">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8"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p:tgtEl>
                                          <p:spTgt spid="36"/>
                                        </p:tgtEl>
                                        <p:attrNameLst>
                                          <p:attrName>ppt_x</p:attrName>
                                        </p:attrNameLst>
                                      </p:cBhvr>
                                      <p:tavLst>
                                        <p:tav tm="0">
                                          <p:val>
                                            <p:strVal val="#ppt_x-#ppt_w*1.125000"/>
                                          </p:val>
                                        </p:tav>
                                        <p:tav tm="100000">
                                          <p:val>
                                            <p:strVal val="#ppt_x"/>
                                          </p:val>
                                        </p:tav>
                                      </p:tavLst>
                                    </p:anim>
                                    <p:animEffect transition="in" filter="wipe(right)">
                                      <p:cBhvr>
                                        <p:cTn id="68" dur="500"/>
                                        <p:tgtEl>
                                          <p:spTgt spid="36"/>
                                        </p:tgtEl>
                                      </p:cBhvr>
                                    </p:animEffect>
                                  </p:childTnLst>
                                </p:cTn>
                              </p:par>
                            </p:childTnLst>
                          </p:cTn>
                        </p:par>
                      </p:childTnLst>
                    </p:cTn>
                  </p:par>
                  <p:par>
                    <p:cTn id="69" fill="hold">
                      <p:stCondLst>
                        <p:cond delay="indefinite"/>
                      </p:stCondLst>
                      <p:childTnLst>
                        <p:par>
                          <p:cTn id="70" fill="hold">
                            <p:stCondLst>
                              <p:cond delay="0"/>
                            </p:stCondLst>
                            <p:childTnLst>
                              <p:par>
                                <p:cTn id="71" presetID="12" presetClass="entr" presetSubtype="1" fill="hold" grpId="0" nodeType="clickEffect">
                                  <p:stCondLst>
                                    <p:cond delay="0"/>
                                  </p:stCondLst>
                                  <p:childTnLst>
                                    <p:set>
                                      <p:cBhvr>
                                        <p:cTn id="72" dur="1" fill="hold">
                                          <p:stCondLst>
                                            <p:cond delay="0"/>
                                          </p:stCondLst>
                                        </p:cTn>
                                        <p:tgtEl>
                                          <p:spTgt spid="37"/>
                                        </p:tgtEl>
                                        <p:attrNameLst>
                                          <p:attrName>style.visibility</p:attrName>
                                        </p:attrNameLst>
                                      </p:cBhvr>
                                      <p:to>
                                        <p:strVal val="visible"/>
                                      </p:to>
                                    </p:set>
                                    <p:anim calcmode="lin" valueType="num">
                                      <p:cBhvr additive="base">
                                        <p:cTn id="73" dur="500"/>
                                        <p:tgtEl>
                                          <p:spTgt spid="37"/>
                                        </p:tgtEl>
                                        <p:attrNameLst>
                                          <p:attrName>ppt_y</p:attrName>
                                        </p:attrNameLst>
                                      </p:cBhvr>
                                      <p:tavLst>
                                        <p:tav tm="0">
                                          <p:val>
                                            <p:strVal val="#ppt_y-#ppt_h*1.125000"/>
                                          </p:val>
                                        </p:tav>
                                        <p:tav tm="100000">
                                          <p:val>
                                            <p:strVal val="#ppt_y"/>
                                          </p:val>
                                        </p:tav>
                                      </p:tavLst>
                                    </p:anim>
                                    <p:animEffect transition="in" filter="wipe(down)">
                                      <p:cBhvr>
                                        <p:cTn id="74" dur="500"/>
                                        <p:tgtEl>
                                          <p:spTgt spid="37"/>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38"/>
                                        </p:tgtEl>
                                        <p:attrNameLst>
                                          <p:attrName>style.visibility</p:attrName>
                                        </p:attrNameLst>
                                      </p:cBhvr>
                                      <p:to>
                                        <p:strVal val="visible"/>
                                      </p:to>
                                    </p:set>
                                    <p:anim calcmode="lin" valueType="num">
                                      <p:cBhvr>
                                        <p:cTn id="79" dur="500" fill="hold"/>
                                        <p:tgtEl>
                                          <p:spTgt spid="38"/>
                                        </p:tgtEl>
                                        <p:attrNameLst>
                                          <p:attrName>ppt_w</p:attrName>
                                        </p:attrNameLst>
                                      </p:cBhvr>
                                      <p:tavLst>
                                        <p:tav tm="0">
                                          <p:val>
                                            <p:fltVal val="0"/>
                                          </p:val>
                                        </p:tav>
                                        <p:tav tm="100000">
                                          <p:val>
                                            <p:strVal val="#ppt_w"/>
                                          </p:val>
                                        </p:tav>
                                      </p:tavLst>
                                    </p:anim>
                                    <p:anim calcmode="lin" valueType="num">
                                      <p:cBhvr>
                                        <p:cTn id="80" dur="500" fill="hold"/>
                                        <p:tgtEl>
                                          <p:spTgt spid="38"/>
                                        </p:tgtEl>
                                        <p:attrNameLst>
                                          <p:attrName>ppt_h</p:attrName>
                                        </p:attrNameLst>
                                      </p:cBhvr>
                                      <p:tavLst>
                                        <p:tav tm="0">
                                          <p:val>
                                            <p:fltVal val="0"/>
                                          </p:val>
                                        </p:tav>
                                        <p:tav tm="100000">
                                          <p:val>
                                            <p:strVal val="#ppt_h"/>
                                          </p:val>
                                        </p:tav>
                                      </p:tavLst>
                                    </p:anim>
                                    <p:animEffect transition="in" filter="fade">
                                      <p:cBhvr>
                                        <p:cTn id="81" dur="500"/>
                                        <p:tgtEl>
                                          <p:spTgt spid="38"/>
                                        </p:tgtEl>
                                      </p:cBhvr>
                                    </p:animEffect>
                                  </p:childTnLst>
                                </p:cTn>
                              </p:par>
                            </p:childTnLst>
                          </p:cTn>
                        </p:par>
                        <p:par>
                          <p:cTn id="82" fill="hold">
                            <p:stCondLst>
                              <p:cond delay="500"/>
                            </p:stCondLst>
                            <p:childTnLst>
                              <p:par>
                                <p:cTn id="83" presetID="12" presetClass="entr" presetSubtype="8" fill="hold" grpId="0" nodeType="afterEffect">
                                  <p:stCondLst>
                                    <p:cond delay="0"/>
                                  </p:stCondLst>
                                  <p:childTnLst>
                                    <p:set>
                                      <p:cBhvr>
                                        <p:cTn id="84" dur="1" fill="hold">
                                          <p:stCondLst>
                                            <p:cond delay="0"/>
                                          </p:stCondLst>
                                        </p:cTn>
                                        <p:tgtEl>
                                          <p:spTgt spid="42"/>
                                        </p:tgtEl>
                                        <p:attrNameLst>
                                          <p:attrName>style.visibility</p:attrName>
                                        </p:attrNameLst>
                                      </p:cBhvr>
                                      <p:to>
                                        <p:strVal val="visible"/>
                                      </p:to>
                                    </p:set>
                                    <p:anim calcmode="lin" valueType="num">
                                      <p:cBhvr additive="base">
                                        <p:cTn id="85" dur="500"/>
                                        <p:tgtEl>
                                          <p:spTgt spid="42"/>
                                        </p:tgtEl>
                                        <p:attrNameLst>
                                          <p:attrName>ppt_x</p:attrName>
                                        </p:attrNameLst>
                                      </p:cBhvr>
                                      <p:tavLst>
                                        <p:tav tm="0">
                                          <p:val>
                                            <p:strVal val="#ppt_x-#ppt_w*1.125000"/>
                                          </p:val>
                                        </p:tav>
                                        <p:tav tm="100000">
                                          <p:val>
                                            <p:strVal val="#ppt_x"/>
                                          </p:val>
                                        </p:tav>
                                      </p:tavLst>
                                    </p:anim>
                                    <p:animEffect transition="in" filter="wipe(right)">
                                      <p:cBhvr>
                                        <p:cTn id="86" dur="500"/>
                                        <p:tgtEl>
                                          <p:spTgt spid="42"/>
                                        </p:tgtEl>
                                      </p:cBhvr>
                                    </p:animEffect>
                                  </p:childTnLst>
                                </p:cTn>
                              </p:par>
                            </p:childTnLst>
                          </p:cTn>
                        </p:par>
                      </p:childTnLst>
                    </p:cTn>
                  </p:par>
                  <p:par>
                    <p:cTn id="87" fill="hold">
                      <p:stCondLst>
                        <p:cond delay="indefinite"/>
                      </p:stCondLst>
                      <p:childTnLst>
                        <p:par>
                          <p:cTn id="88" fill="hold">
                            <p:stCondLst>
                              <p:cond delay="0"/>
                            </p:stCondLst>
                            <p:childTnLst>
                              <p:par>
                                <p:cTn id="89" presetID="12" presetClass="entr" presetSubtype="8" fill="hold" grpId="0" nodeType="clickEffect">
                                  <p:stCondLst>
                                    <p:cond delay="0"/>
                                  </p:stCondLst>
                                  <p:childTnLst>
                                    <p:set>
                                      <p:cBhvr>
                                        <p:cTn id="90" dur="1" fill="hold">
                                          <p:stCondLst>
                                            <p:cond delay="0"/>
                                          </p:stCondLst>
                                        </p:cTn>
                                        <p:tgtEl>
                                          <p:spTgt spid="43"/>
                                        </p:tgtEl>
                                        <p:attrNameLst>
                                          <p:attrName>style.visibility</p:attrName>
                                        </p:attrNameLst>
                                      </p:cBhvr>
                                      <p:to>
                                        <p:strVal val="visible"/>
                                      </p:to>
                                    </p:set>
                                    <p:anim calcmode="lin" valueType="num">
                                      <p:cBhvr additive="base">
                                        <p:cTn id="91" dur="500"/>
                                        <p:tgtEl>
                                          <p:spTgt spid="43"/>
                                        </p:tgtEl>
                                        <p:attrNameLst>
                                          <p:attrName>ppt_x</p:attrName>
                                        </p:attrNameLst>
                                      </p:cBhvr>
                                      <p:tavLst>
                                        <p:tav tm="0">
                                          <p:val>
                                            <p:strVal val="#ppt_x-#ppt_w*1.125000"/>
                                          </p:val>
                                        </p:tav>
                                        <p:tav tm="100000">
                                          <p:val>
                                            <p:strVal val="#ppt_x"/>
                                          </p:val>
                                        </p:tav>
                                      </p:tavLst>
                                    </p:anim>
                                    <p:animEffect transition="in" filter="wipe(right)">
                                      <p:cBhvr>
                                        <p:cTn id="92" dur="500"/>
                                        <p:tgtEl>
                                          <p:spTgt spid="43"/>
                                        </p:tgtEl>
                                      </p:cBhvr>
                                    </p:animEffect>
                                  </p:childTnLst>
                                </p:cTn>
                              </p:par>
                            </p:childTnLst>
                          </p:cTn>
                        </p:par>
                      </p:childTnLst>
                    </p:cTn>
                  </p:par>
                  <p:par>
                    <p:cTn id="93" fill="hold">
                      <p:stCondLst>
                        <p:cond delay="indefinite"/>
                      </p:stCondLst>
                      <p:childTnLst>
                        <p:par>
                          <p:cTn id="94" fill="hold">
                            <p:stCondLst>
                              <p:cond delay="0"/>
                            </p:stCondLst>
                            <p:childTnLst>
                              <p:par>
                                <p:cTn id="95" presetID="53" presetClass="entr" presetSubtype="16" fill="hold" grpId="0" nodeType="clickEffect">
                                  <p:stCondLst>
                                    <p:cond delay="0"/>
                                  </p:stCondLst>
                                  <p:childTnLst>
                                    <p:set>
                                      <p:cBhvr>
                                        <p:cTn id="96" dur="1" fill="hold">
                                          <p:stCondLst>
                                            <p:cond delay="0"/>
                                          </p:stCondLst>
                                        </p:cTn>
                                        <p:tgtEl>
                                          <p:spTgt spid="39"/>
                                        </p:tgtEl>
                                        <p:attrNameLst>
                                          <p:attrName>style.visibility</p:attrName>
                                        </p:attrNameLst>
                                      </p:cBhvr>
                                      <p:to>
                                        <p:strVal val="visible"/>
                                      </p:to>
                                    </p:set>
                                    <p:anim calcmode="lin" valueType="num">
                                      <p:cBhvr>
                                        <p:cTn id="97" dur="500" fill="hold"/>
                                        <p:tgtEl>
                                          <p:spTgt spid="39"/>
                                        </p:tgtEl>
                                        <p:attrNameLst>
                                          <p:attrName>ppt_w</p:attrName>
                                        </p:attrNameLst>
                                      </p:cBhvr>
                                      <p:tavLst>
                                        <p:tav tm="0">
                                          <p:val>
                                            <p:fltVal val="0"/>
                                          </p:val>
                                        </p:tav>
                                        <p:tav tm="100000">
                                          <p:val>
                                            <p:strVal val="#ppt_w"/>
                                          </p:val>
                                        </p:tav>
                                      </p:tavLst>
                                    </p:anim>
                                    <p:anim calcmode="lin" valueType="num">
                                      <p:cBhvr>
                                        <p:cTn id="98" dur="500" fill="hold"/>
                                        <p:tgtEl>
                                          <p:spTgt spid="39"/>
                                        </p:tgtEl>
                                        <p:attrNameLst>
                                          <p:attrName>ppt_h</p:attrName>
                                        </p:attrNameLst>
                                      </p:cBhvr>
                                      <p:tavLst>
                                        <p:tav tm="0">
                                          <p:val>
                                            <p:fltVal val="0"/>
                                          </p:val>
                                        </p:tav>
                                        <p:tav tm="100000">
                                          <p:val>
                                            <p:strVal val="#ppt_h"/>
                                          </p:val>
                                        </p:tav>
                                      </p:tavLst>
                                    </p:anim>
                                    <p:animEffect transition="in" filter="fade">
                                      <p:cBhvr>
                                        <p:cTn id="99" dur="500"/>
                                        <p:tgtEl>
                                          <p:spTgt spid="39"/>
                                        </p:tgtEl>
                                      </p:cBhvr>
                                    </p:animEffect>
                                  </p:childTnLst>
                                </p:cTn>
                              </p:par>
                            </p:childTnLst>
                          </p:cTn>
                        </p:par>
                        <p:par>
                          <p:cTn id="100" fill="hold">
                            <p:stCondLst>
                              <p:cond delay="500"/>
                            </p:stCondLst>
                            <p:childTnLst>
                              <p:par>
                                <p:cTn id="101" presetID="12" presetClass="entr" presetSubtype="8" fill="hold" grpId="0" nodeType="afterEffect">
                                  <p:stCondLst>
                                    <p:cond delay="0"/>
                                  </p:stCondLst>
                                  <p:childTnLst>
                                    <p:set>
                                      <p:cBhvr>
                                        <p:cTn id="102" dur="1" fill="hold">
                                          <p:stCondLst>
                                            <p:cond delay="0"/>
                                          </p:stCondLst>
                                        </p:cTn>
                                        <p:tgtEl>
                                          <p:spTgt spid="40"/>
                                        </p:tgtEl>
                                        <p:attrNameLst>
                                          <p:attrName>style.visibility</p:attrName>
                                        </p:attrNameLst>
                                      </p:cBhvr>
                                      <p:to>
                                        <p:strVal val="visible"/>
                                      </p:to>
                                    </p:set>
                                    <p:anim calcmode="lin" valueType="num">
                                      <p:cBhvr additive="base">
                                        <p:cTn id="103" dur="500"/>
                                        <p:tgtEl>
                                          <p:spTgt spid="40"/>
                                        </p:tgtEl>
                                        <p:attrNameLst>
                                          <p:attrName>ppt_x</p:attrName>
                                        </p:attrNameLst>
                                      </p:cBhvr>
                                      <p:tavLst>
                                        <p:tav tm="0">
                                          <p:val>
                                            <p:strVal val="#ppt_x-#ppt_w*1.125000"/>
                                          </p:val>
                                        </p:tav>
                                        <p:tav tm="100000">
                                          <p:val>
                                            <p:strVal val="#ppt_x"/>
                                          </p:val>
                                        </p:tav>
                                      </p:tavLst>
                                    </p:anim>
                                    <p:animEffect transition="in" filter="wipe(right)">
                                      <p:cBhvr>
                                        <p:cTn id="104" dur="500"/>
                                        <p:tgtEl>
                                          <p:spTgt spid="40"/>
                                        </p:tgtEl>
                                      </p:cBhvr>
                                    </p:animEffect>
                                  </p:childTnLst>
                                </p:cTn>
                              </p:par>
                            </p:childTnLst>
                          </p:cTn>
                        </p:par>
                      </p:childTnLst>
                    </p:cTn>
                  </p:par>
                  <p:par>
                    <p:cTn id="105" fill="hold">
                      <p:stCondLst>
                        <p:cond delay="indefinite"/>
                      </p:stCondLst>
                      <p:childTnLst>
                        <p:par>
                          <p:cTn id="106" fill="hold">
                            <p:stCondLst>
                              <p:cond delay="0"/>
                            </p:stCondLst>
                            <p:childTnLst>
                              <p:par>
                                <p:cTn id="107" presetID="53" presetClass="entr" presetSubtype="16" fill="hold" grpId="0" nodeType="clickEffect">
                                  <p:stCondLst>
                                    <p:cond delay="0"/>
                                  </p:stCondLst>
                                  <p:childTnLst>
                                    <p:set>
                                      <p:cBhvr>
                                        <p:cTn id="108" dur="1" fill="hold">
                                          <p:stCondLst>
                                            <p:cond delay="0"/>
                                          </p:stCondLst>
                                        </p:cTn>
                                        <p:tgtEl>
                                          <p:spTgt spid="44"/>
                                        </p:tgtEl>
                                        <p:attrNameLst>
                                          <p:attrName>style.visibility</p:attrName>
                                        </p:attrNameLst>
                                      </p:cBhvr>
                                      <p:to>
                                        <p:strVal val="visible"/>
                                      </p:to>
                                    </p:set>
                                    <p:anim calcmode="lin" valueType="num">
                                      <p:cBhvr>
                                        <p:cTn id="109" dur="500" fill="hold"/>
                                        <p:tgtEl>
                                          <p:spTgt spid="44"/>
                                        </p:tgtEl>
                                        <p:attrNameLst>
                                          <p:attrName>ppt_w</p:attrName>
                                        </p:attrNameLst>
                                      </p:cBhvr>
                                      <p:tavLst>
                                        <p:tav tm="0">
                                          <p:val>
                                            <p:fltVal val="0"/>
                                          </p:val>
                                        </p:tav>
                                        <p:tav tm="100000">
                                          <p:val>
                                            <p:strVal val="#ppt_w"/>
                                          </p:val>
                                        </p:tav>
                                      </p:tavLst>
                                    </p:anim>
                                    <p:anim calcmode="lin" valueType="num">
                                      <p:cBhvr>
                                        <p:cTn id="110" dur="500" fill="hold"/>
                                        <p:tgtEl>
                                          <p:spTgt spid="44"/>
                                        </p:tgtEl>
                                        <p:attrNameLst>
                                          <p:attrName>ppt_h</p:attrName>
                                        </p:attrNameLst>
                                      </p:cBhvr>
                                      <p:tavLst>
                                        <p:tav tm="0">
                                          <p:val>
                                            <p:fltVal val="0"/>
                                          </p:val>
                                        </p:tav>
                                        <p:tav tm="100000">
                                          <p:val>
                                            <p:strVal val="#ppt_h"/>
                                          </p:val>
                                        </p:tav>
                                      </p:tavLst>
                                    </p:anim>
                                    <p:animEffect transition="in" filter="fade">
                                      <p:cBhvr>
                                        <p:cTn id="111" dur="500"/>
                                        <p:tgtEl>
                                          <p:spTgt spid="44"/>
                                        </p:tgtEl>
                                      </p:cBhvr>
                                    </p:animEffect>
                                  </p:childTnLst>
                                </p:cTn>
                              </p:par>
                            </p:childTnLst>
                          </p:cTn>
                        </p:par>
                        <p:par>
                          <p:cTn id="112" fill="hold">
                            <p:stCondLst>
                              <p:cond delay="500"/>
                            </p:stCondLst>
                            <p:childTnLst>
                              <p:par>
                                <p:cTn id="113" presetID="12" presetClass="entr" presetSubtype="8" fill="hold" grpId="0" nodeType="afterEffect">
                                  <p:stCondLst>
                                    <p:cond delay="0"/>
                                  </p:stCondLst>
                                  <p:childTnLst>
                                    <p:set>
                                      <p:cBhvr>
                                        <p:cTn id="114" dur="1" fill="hold">
                                          <p:stCondLst>
                                            <p:cond delay="0"/>
                                          </p:stCondLst>
                                        </p:cTn>
                                        <p:tgtEl>
                                          <p:spTgt spid="45"/>
                                        </p:tgtEl>
                                        <p:attrNameLst>
                                          <p:attrName>style.visibility</p:attrName>
                                        </p:attrNameLst>
                                      </p:cBhvr>
                                      <p:to>
                                        <p:strVal val="visible"/>
                                      </p:to>
                                    </p:set>
                                    <p:anim calcmode="lin" valueType="num">
                                      <p:cBhvr additive="base">
                                        <p:cTn id="115" dur="500"/>
                                        <p:tgtEl>
                                          <p:spTgt spid="45"/>
                                        </p:tgtEl>
                                        <p:attrNameLst>
                                          <p:attrName>ppt_x</p:attrName>
                                        </p:attrNameLst>
                                      </p:cBhvr>
                                      <p:tavLst>
                                        <p:tav tm="0">
                                          <p:val>
                                            <p:strVal val="#ppt_x-#ppt_w*1.125000"/>
                                          </p:val>
                                        </p:tav>
                                        <p:tav tm="100000">
                                          <p:val>
                                            <p:strVal val="#ppt_x"/>
                                          </p:val>
                                        </p:tav>
                                      </p:tavLst>
                                    </p:anim>
                                    <p:animEffect transition="in" filter="wipe(right)">
                                      <p:cBhvr>
                                        <p:cTn id="116" dur="500"/>
                                        <p:tgtEl>
                                          <p:spTgt spid="45"/>
                                        </p:tgtEl>
                                      </p:cBhvr>
                                    </p:animEffect>
                                  </p:childTnLst>
                                </p:cTn>
                              </p:par>
                            </p:childTnLst>
                          </p:cTn>
                        </p:par>
                      </p:childTnLst>
                    </p:cTn>
                  </p:par>
                  <p:par>
                    <p:cTn id="117" fill="hold">
                      <p:stCondLst>
                        <p:cond delay="indefinite"/>
                      </p:stCondLst>
                      <p:childTnLst>
                        <p:par>
                          <p:cTn id="118" fill="hold">
                            <p:stCondLst>
                              <p:cond delay="0"/>
                            </p:stCondLst>
                            <p:childTnLst>
                              <p:par>
                                <p:cTn id="119" presetID="53" presetClass="entr" presetSubtype="16" fill="hold" grpId="0" nodeType="clickEffect">
                                  <p:stCondLst>
                                    <p:cond delay="0"/>
                                  </p:stCondLst>
                                  <p:childTnLst>
                                    <p:set>
                                      <p:cBhvr>
                                        <p:cTn id="120" dur="1" fill="hold">
                                          <p:stCondLst>
                                            <p:cond delay="0"/>
                                          </p:stCondLst>
                                        </p:cTn>
                                        <p:tgtEl>
                                          <p:spTgt spid="46"/>
                                        </p:tgtEl>
                                        <p:attrNameLst>
                                          <p:attrName>style.visibility</p:attrName>
                                        </p:attrNameLst>
                                      </p:cBhvr>
                                      <p:to>
                                        <p:strVal val="visible"/>
                                      </p:to>
                                    </p:set>
                                    <p:anim calcmode="lin" valueType="num">
                                      <p:cBhvr>
                                        <p:cTn id="121" dur="500" fill="hold"/>
                                        <p:tgtEl>
                                          <p:spTgt spid="46"/>
                                        </p:tgtEl>
                                        <p:attrNameLst>
                                          <p:attrName>ppt_w</p:attrName>
                                        </p:attrNameLst>
                                      </p:cBhvr>
                                      <p:tavLst>
                                        <p:tav tm="0">
                                          <p:val>
                                            <p:fltVal val="0"/>
                                          </p:val>
                                        </p:tav>
                                        <p:tav tm="100000">
                                          <p:val>
                                            <p:strVal val="#ppt_w"/>
                                          </p:val>
                                        </p:tav>
                                      </p:tavLst>
                                    </p:anim>
                                    <p:anim calcmode="lin" valueType="num">
                                      <p:cBhvr>
                                        <p:cTn id="122" dur="500" fill="hold"/>
                                        <p:tgtEl>
                                          <p:spTgt spid="46"/>
                                        </p:tgtEl>
                                        <p:attrNameLst>
                                          <p:attrName>ppt_h</p:attrName>
                                        </p:attrNameLst>
                                      </p:cBhvr>
                                      <p:tavLst>
                                        <p:tav tm="0">
                                          <p:val>
                                            <p:fltVal val="0"/>
                                          </p:val>
                                        </p:tav>
                                        <p:tav tm="100000">
                                          <p:val>
                                            <p:strVal val="#ppt_h"/>
                                          </p:val>
                                        </p:tav>
                                      </p:tavLst>
                                    </p:anim>
                                    <p:animEffect transition="in" filter="fade">
                                      <p:cBhvr>
                                        <p:cTn id="123" dur="500"/>
                                        <p:tgtEl>
                                          <p:spTgt spid="46"/>
                                        </p:tgtEl>
                                      </p:cBhvr>
                                    </p:animEffect>
                                  </p:childTnLst>
                                </p:cTn>
                              </p:par>
                            </p:childTnLst>
                          </p:cTn>
                        </p:par>
                        <p:par>
                          <p:cTn id="124" fill="hold">
                            <p:stCondLst>
                              <p:cond delay="500"/>
                            </p:stCondLst>
                            <p:childTnLst>
                              <p:par>
                                <p:cTn id="125" presetID="12" presetClass="entr" presetSubtype="8" fill="hold" grpId="0" nodeType="afterEffect">
                                  <p:stCondLst>
                                    <p:cond delay="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500"/>
                                        <p:tgtEl>
                                          <p:spTgt spid="47"/>
                                        </p:tgtEl>
                                        <p:attrNameLst>
                                          <p:attrName>ppt_x</p:attrName>
                                        </p:attrNameLst>
                                      </p:cBhvr>
                                      <p:tavLst>
                                        <p:tav tm="0">
                                          <p:val>
                                            <p:strVal val="#ppt_x-#ppt_w*1.125000"/>
                                          </p:val>
                                        </p:tav>
                                        <p:tav tm="100000">
                                          <p:val>
                                            <p:strVal val="#ppt_x"/>
                                          </p:val>
                                        </p:tav>
                                      </p:tavLst>
                                    </p:anim>
                                    <p:animEffect transition="in" filter="wipe(right)">
                                      <p:cBhvr>
                                        <p:cTn id="128" dur="500"/>
                                        <p:tgtEl>
                                          <p:spTgt spid="47"/>
                                        </p:tgtEl>
                                      </p:cBhvr>
                                    </p:animEffect>
                                  </p:childTnLst>
                                </p:cTn>
                              </p:par>
                            </p:childTnLst>
                          </p:cTn>
                        </p:par>
                      </p:childTnLst>
                    </p:cTn>
                  </p:par>
                  <p:par>
                    <p:cTn id="129" fill="hold">
                      <p:stCondLst>
                        <p:cond delay="indefinite"/>
                      </p:stCondLst>
                      <p:childTnLst>
                        <p:par>
                          <p:cTn id="130" fill="hold">
                            <p:stCondLst>
                              <p:cond delay="0"/>
                            </p:stCondLst>
                            <p:childTnLst>
                              <p:par>
                                <p:cTn id="131" presetID="53" presetClass="entr" presetSubtype="16" fill="hold" grpId="0" nodeType="clickEffect">
                                  <p:stCondLst>
                                    <p:cond delay="0"/>
                                  </p:stCondLst>
                                  <p:childTnLst>
                                    <p:set>
                                      <p:cBhvr>
                                        <p:cTn id="132" dur="1" fill="hold">
                                          <p:stCondLst>
                                            <p:cond delay="0"/>
                                          </p:stCondLst>
                                        </p:cTn>
                                        <p:tgtEl>
                                          <p:spTgt spid="48"/>
                                        </p:tgtEl>
                                        <p:attrNameLst>
                                          <p:attrName>style.visibility</p:attrName>
                                        </p:attrNameLst>
                                      </p:cBhvr>
                                      <p:to>
                                        <p:strVal val="visible"/>
                                      </p:to>
                                    </p:set>
                                    <p:anim calcmode="lin" valueType="num">
                                      <p:cBhvr>
                                        <p:cTn id="133" dur="500" fill="hold"/>
                                        <p:tgtEl>
                                          <p:spTgt spid="48"/>
                                        </p:tgtEl>
                                        <p:attrNameLst>
                                          <p:attrName>ppt_w</p:attrName>
                                        </p:attrNameLst>
                                      </p:cBhvr>
                                      <p:tavLst>
                                        <p:tav tm="0">
                                          <p:val>
                                            <p:fltVal val="0"/>
                                          </p:val>
                                        </p:tav>
                                        <p:tav tm="100000">
                                          <p:val>
                                            <p:strVal val="#ppt_w"/>
                                          </p:val>
                                        </p:tav>
                                      </p:tavLst>
                                    </p:anim>
                                    <p:anim calcmode="lin" valueType="num">
                                      <p:cBhvr>
                                        <p:cTn id="134" dur="500" fill="hold"/>
                                        <p:tgtEl>
                                          <p:spTgt spid="48"/>
                                        </p:tgtEl>
                                        <p:attrNameLst>
                                          <p:attrName>ppt_h</p:attrName>
                                        </p:attrNameLst>
                                      </p:cBhvr>
                                      <p:tavLst>
                                        <p:tav tm="0">
                                          <p:val>
                                            <p:fltVal val="0"/>
                                          </p:val>
                                        </p:tav>
                                        <p:tav tm="100000">
                                          <p:val>
                                            <p:strVal val="#ppt_h"/>
                                          </p:val>
                                        </p:tav>
                                      </p:tavLst>
                                    </p:anim>
                                    <p:animEffect transition="in" filter="fade">
                                      <p:cBhvr>
                                        <p:cTn id="135" dur="500"/>
                                        <p:tgtEl>
                                          <p:spTgt spid="48"/>
                                        </p:tgtEl>
                                      </p:cBhvr>
                                    </p:animEffect>
                                  </p:childTnLst>
                                </p:cTn>
                              </p:par>
                            </p:childTnLst>
                          </p:cTn>
                        </p:par>
                        <p:par>
                          <p:cTn id="136" fill="hold">
                            <p:stCondLst>
                              <p:cond delay="500"/>
                            </p:stCondLst>
                            <p:childTnLst>
                              <p:par>
                                <p:cTn id="137" presetID="12" presetClass="entr" presetSubtype="8" fill="hold" grpId="0" nodeType="afterEffect">
                                  <p:stCondLst>
                                    <p:cond delay="0"/>
                                  </p:stCondLst>
                                  <p:childTnLst>
                                    <p:set>
                                      <p:cBhvr>
                                        <p:cTn id="138" dur="1" fill="hold">
                                          <p:stCondLst>
                                            <p:cond delay="0"/>
                                          </p:stCondLst>
                                        </p:cTn>
                                        <p:tgtEl>
                                          <p:spTgt spid="49"/>
                                        </p:tgtEl>
                                        <p:attrNameLst>
                                          <p:attrName>style.visibility</p:attrName>
                                        </p:attrNameLst>
                                      </p:cBhvr>
                                      <p:to>
                                        <p:strVal val="visible"/>
                                      </p:to>
                                    </p:set>
                                    <p:anim calcmode="lin" valueType="num">
                                      <p:cBhvr additive="base">
                                        <p:cTn id="139" dur="500"/>
                                        <p:tgtEl>
                                          <p:spTgt spid="49"/>
                                        </p:tgtEl>
                                        <p:attrNameLst>
                                          <p:attrName>ppt_x</p:attrName>
                                        </p:attrNameLst>
                                      </p:cBhvr>
                                      <p:tavLst>
                                        <p:tav tm="0">
                                          <p:val>
                                            <p:strVal val="#ppt_x-#ppt_w*1.125000"/>
                                          </p:val>
                                        </p:tav>
                                        <p:tav tm="100000">
                                          <p:val>
                                            <p:strVal val="#ppt_x"/>
                                          </p:val>
                                        </p:tav>
                                      </p:tavLst>
                                    </p:anim>
                                    <p:animEffect transition="in" filter="wipe(right)">
                                      <p:cBhvr>
                                        <p:cTn id="140" dur="500"/>
                                        <p:tgtEl>
                                          <p:spTgt spid="49"/>
                                        </p:tgtEl>
                                      </p:cBhvr>
                                    </p:animEffect>
                                  </p:childTnLst>
                                </p:cTn>
                              </p:par>
                            </p:childTnLst>
                          </p:cTn>
                        </p:par>
                      </p:childTnLst>
                    </p:cTn>
                  </p:par>
                  <p:par>
                    <p:cTn id="141" fill="hold">
                      <p:stCondLst>
                        <p:cond delay="indefinite"/>
                      </p:stCondLst>
                      <p:childTnLst>
                        <p:par>
                          <p:cTn id="142" fill="hold">
                            <p:stCondLst>
                              <p:cond delay="0"/>
                            </p:stCondLst>
                            <p:childTnLst>
                              <p:par>
                                <p:cTn id="143" presetID="12" presetClass="entr" presetSubtype="8" fill="hold" grpId="0" nodeType="clickEffect">
                                  <p:stCondLst>
                                    <p:cond delay="0"/>
                                  </p:stCondLst>
                                  <p:childTnLst>
                                    <p:set>
                                      <p:cBhvr>
                                        <p:cTn id="144" dur="1" fill="hold">
                                          <p:stCondLst>
                                            <p:cond delay="0"/>
                                          </p:stCondLst>
                                        </p:cTn>
                                        <p:tgtEl>
                                          <p:spTgt spid="50"/>
                                        </p:tgtEl>
                                        <p:attrNameLst>
                                          <p:attrName>style.visibility</p:attrName>
                                        </p:attrNameLst>
                                      </p:cBhvr>
                                      <p:to>
                                        <p:strVal val="visible"/>
                                      </p:to>
                                    </p:set>
                                    <p:anim calcmode="lin" valueType="num">
                                      <p:cBhvr additive="base">
                                        <p:cTn id="145" dur="500"/>
                                        <p:tgtEl>
                                          <p:spTgt spid="50"/>
                                        </p:tgtEl>
                                        <p:attrNameLst>
                                          <p:attrName>ppt_x</p:attrName>
                                        </p:attrNameLst>
                                      </p:cBhvr>
                                      <p:tavLst>
                                        <p:tav tm="0">
                                          <p:val>
                                            <p:strVal val="#ppt_x-#ppt_w*1.125000"/>
                                          </p:val>
                                        </p:tav>
                                        <p:tav tm="100000">
                                          <p:val>
                                            <p:strVal val="#ppt_x"/>
                                          </p:val>
                                        </p:tav>
                                      </p:tavLst>
                                    </p:anim>
                                    <p:animEffect transition="in" filter="wipe(right)">
                                      <p:cBhvr>
                                        <p:cTn id="146" dur="500"/>
                                        <p:tgtEl>
                                          <p:spTgt spid="50"/>
                                        </p:tgtEl>
                                      </p:cBhvr>
                                    </p:animEffect>
                                  </p:childTnLst>
                                </p:cTn>
                              </p:par>
                            </p:childTnLst>
                          </p:cTn>
                        </p:par>
                      </p:childTnLst>
                    </p:cTn>
                  </p:par>
                  <p:par>
                    <p:cTn id="147" fill="hold">
                      <p:stCondLst>
                        <p:cond delay="indefinite"/>
                      </p:stCondLst>
                      <p:childTnLst>
                        <p:par>
                          <p:cTn id="148" fill="hold">
                            <p:stCondLst>
                              <p:cond delay="0"/>
                            </p:stCondLst>
                            <p:childTnLst>
                              <p:par>
                                <p:cTn id="149" presetID="49" presetClass="entr" presetSubtype="0" decel="100000" fill="hold" nodeType="clickEffect">
                                  <p:stCondLst>
                                    <p:cond delay="0"/>
                                  </p:stCondLst>
                                  <p:childTnLst>
                                    <p:set>
                                      <p:cBhvr>
                                        <p:cTn id="150" dur="1" fill="hold">
                                          <p:stCondLst>
                                            <p:cond delay="0"/>
                                          </p:stCondLst>
                                        </p:cTn>
                                        <p:tgtEl>
                                          <p:spTgt spid="56"/>
                                        </p:tgtEl>
                                        <p:attrNameLst>
                                          <p:attrName>style.visibility</p:attrName>
                                        </p:attrNameLst>
                                      </p:cBhvr>
                                      <p:to>
                                        <p:strVal val="visible"/>
                                      </p:to>
                                    </p:set>
                                    <p:anim calcmode="lin" valueType="num">
                                      <p:cBhvr>
                                        <p:cTn id="151" dur="500" fill="hold"/>
                                        <p:tgtEl>
                                          <p:spTgt spid="56"/>
                                        </p:tgtEl>
                                        <p:attrNameLst>
                                          <p:attrName>ppt_w</p:attrName>
                                        </p:attrNameLst>
                                      </p:cBhvr>
                                      <p:tavLst>
                                        <p:tav tm="0">
                                          <p:val>
                                            <p:fltVal val="0"/>
                                          </p:val>
                                        </p:tav>
                                        <p:tav tm="100000">
                                          <p:val>
                                            <p:strVal val="#ppt_w"/>
                                          </p:val>
                                        </p:tav>
                                      </p:tavLst>
                                    </p:anim>
                                    <p:anim calcmode="lin" valueType="num">
                                      <p:cBhvr>
                                        <p:cTn id="152" dur="500" fill="hold"/>
                                        <p:tgtEl>
                                          <p:spTgt spid="56"/>
                                        </p:tgtEl>
                                        <p:attrNameLst>
                                          <p:attrName>ppt_h</p:attrName>
                                        </p:attrNameLst>
                                      </p:cBhvr>
                                      <p:tavLst>
                                        <p:tav tm="0">
                                          <p:val>
                                            <p:fltVal val="0"/>
                                          </p:val>
                                        </p:tav>
                                        <p:tav tm="100000">
                                          <p:val>
                                            <p:strVal val="#ppt_h"/>
                                          </p:val>
                                        </p:tav>
                                      </p:tavLst>
                                    </p:anim>
                                    <p:anim calcmode="lin" valueType="num">
                                      <p:cBhvr>
                                        <p:cTn id="153" dur="500" fill="hold"/>
                                        <p:tgtEl>
                                          <p:spTgt spid="56"/>
                                        </p:tgtEl>
                                        <p:attrNameLst>
                                          <p:attrName>style.rotation</p:attrName>
                                        </p:attrNameLst>
                                      </p:cBhvr>
                                      <p:tavLst>
                                        <p:tav tm="0">
                                          <p:val>
                                            <p:fltVal val="360"/>
                                          </p:val>
                                        </p:tav>
                                        <p:tav tm="100000">
                                          <p:val>
                                            <p:fltVal val="0"/>
                                          </p:val>
                                        </p:tav>
                                      </p:tavLst>
                                    </p:anim>
                                    <p:animEffect transition="in" filter="fade">
                                      <p:cBhvr>
                                        <p:cTn id="15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5" grpId="0"/>
      <p:bldP spid="26" grpId="0" animBg="1"/>
      <p:bldP spid="29" grpId="0"/>
      <p:bldP spid="30" grpId="0" animBg="1"/>
      <p:bldP spid="31" grpId="0"/>
      <p:bldP spid="35" grpId="0"/>
      <p:bldP spid="36" grpId="0"/>
      <p:bldP spid="37" grpId="0"/>
      <p:bldP spid="38" grpId="0" animBg="1"/>
      <p:bldP spid="39" grpId="0" animBg="1"/>
      <p:bldP spid="40" grpId="0"/>
      <p:bldP spid="42" grpId="0"/>
      <p:bldP spid="43" grpId="0"/>
      <p:bldP spid="44" grpId="0" animBg="1"/>
      <p:bldP spid="45" grpId="0"/>
      <p:bldP spid="46" grpId="0" animBg="1"/>
      <p:bldP spid="47" grpId="0"/>
      <p:bldP spid="48" grpId="0" animBg="1"/>
      <p:bldP spid="49" grpId="0"/>
      <p:bldP spid="50"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对话气泡: 椭圆形 111">
            <a:extLst>
              <a:ext uri="{FF2B5EF4-FFF2-40B4-BE49-F238E27FC236}">
                <a16:creationId xmlns:a16="http://schemas.microsoft.com/office/drawing/2014/main" id="{06B10D59-7133-0862-0177-5BC73FB66836}"/>
              </a:ext>
            </a:extLst>
          </p:cNvPr>
          <p:cNvSpPr/>
          <p:nvPr/>
        </p:nvSpPr>
        <p:spPr>
          <a:xfrm>
            <a:off x="6142257" y="3039142"/>
            <a:ext cx="3532276" cy="2615501"/>
          </a:xfrm>
          <a:prstGeom prst="wedgeEllipseCallout">
            <a:avLst>
              <a:gd name="adj1" fmla="val 49593"/>
              <a:gd name="adj2" fmla="val 37118"/>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b="1" dirty="0">
                <a:solidFill>
                  <a:schemeClr val="bg1"/>
                </a:solidFill>
                <a:latin typeface="+mn-ea"/>
              </a:rPr>
              <a:t>       </a:t>
            </a:r>
            <a:r>
              <a:rPr lang="zh-CN" altLang="en-US" sz="1800" b="1" dirty="0">
                <a:solidFill>
                  <a:schemeClr val="bg1"/>
                </a:solidFill>
                <a:effectLst/>
                <a:latin typeface="+mn-ea"/>
              </a:rPr>
              <a:t>应该如何描述发送窗口的状态呢？换句话说，如果要编程实现滑动窗口机制，那么对于发送窗口的状态应该如何标记和维护呢？</a:t>
            </a:r>
            <a:endParaRPr lang="zh-CN" altLang="en-US" b="1" dirty="0">
              <a:solidFill>
                <a:schemeClr val="bg1"/>
              </a:solidFill>
              <a:latin typeface="+mn-ea"/>
            </a:endParaRPr>
          </a:p>
        </p:txBody>
      </p:sp>
      <p:sp>
        <p:nvSpPr>
          <p:cNvPr id="11" name="文本框 10">
            <a:extLst>
              <a:ext uri="{FF2B5EF4-FFF2-40B4-BE49-F238E27FC236}">
                <a16:creationId xmlns:a16="http://schemas.microsoft.com/office/drawing/2014/main" id="{2FDD9614-565E-D26F-2BBA-A5BA807FCA6F}"/>
              </a:ext>
            </a:extLst>
          </p:cNvPr>
          <p:cNvSpPr txBox="1"/>
          <p:nvPr/>
        </p:nvSpPr>
        <p:spPr>
          <a:xfrm>
            <a:off x="4965950" y="907196"/>
            <a:ext cx="2078597" cy="923330"/>
          </a:xfrm>
          <a:prstGeom prst="rect">
            <a:avLst/>
          </a:prstGeom>
          <a:noFill/>
        </p:spPr>
        <p:txBody>
          <a:bodyPr wrap="square" rtlCol="0">
            <a:spAutoFit/>
          </a:bodyPr>
          <a:lstStyle/>
          <a:p>
            <a:pPr algn="ctr"/>
            <a:r>
              <a:rPr lang="zh-CN" altLang="en-US" b="1" dirty="0">
                <a:solidFill>
                  <a:schemeClr val="accent3"/>
                </a:solidFill>
              </a:rPr>
              <a:t>序号</a:t>
            </a:r>
            <a:r>
              <a:rPr lang="en-US" altLang="zh-CN" b="1" dirty="0">
                <a:solidFill>
                  <a:schemeClr val="accent3"/>
                </a:solidFill>
              </a:rPr>
              <a:t>31~41</a:t>
            </a:r>
            <a:r>
              <a:rPr lang="zh-CN" altLang="en-US" b="1" dirty="0">
                <a:solidFill>
                  <a:schemeClr val="accent3"/>
                </a:solidFill>
              </a:rPr>
              <a:t>的数据</a:t>
            </a:r>
            <a:endParaRPr lang="en-US" altLang="zh-CN" b="1" dirty="0">
              <a:solidFill>
                <a:schemeClr val="accent3"/>
              </a:solidFill>
            </a:endParaRPr>
          </a:p>
          <a:p>
            <a:pPr algn="ctr"/>
            <a:r>
              <a:rPr lang="zh-CN" altLang="en-US" b="1" dirty="0">
                <a:solidFill>
                  <a:schemeClr val="accent3"/>
                </a:solidFill>
              </a:rPr>
              <a:t>已经发送</a:t>
            </a:r>
            <a:endParaRPr lang="en-US" altLang="zh-CN" b="1" dirty="0">
              <a:solidFill>
                <a:schemeClr val="accent3"/>
              </a:solidFill>
            </a:endParaRPr>
          </a:p>
          <a:p>
            <a:pPr algn="ctr"/>
            <a:r>
              <a:rPr lang="zh-CN" altLang="en-US" b="1" dirty="0">
                <a:solidFill>
                  <a:schemeClr val="accent3"/>
                </a:solidFill>
              </a:rPr>
              <a:t>但未收到确认</a:t>
            </a:r>
          </a:p>
        </p:txBody>
      </p:sp>
      <p:sp>
        <p:nvSpPr>
          <p:cNvPr id="23" name="文本框 22">
            <a:extLst>
              <a:ext uri="{FF2B5EF4-FFF2-40B4-BE49-F238E27FC236}">
                <a16:creationId xmlns:a16="http://schemas.microsoft.com/office/drawing/2014/main" id="{7E6AE6F0-E895-063E-5CAE-5C5E7899DE90}"/>
              </a:ext>
            </a:extLst>
          </p:cNvPr>
          <p:cNvSpPr txBox="1"/>
          <p:nvPr/>
        </p:nvSpPr>
        <p:spPr>
          <a:xfrm>
            <a:off x="7697805" y="907196"/>
            <a:ext cx="2202027" cy="923330"/>
          </a:xfrm>
          <a:prstGeom prst="rect">
            <a:avLst/>
          </a:prstGeom>
          <a:noFill/>
        </p:spPr>
        <p:txBody>
          <a:bodyPr wrap="square" rtlCol="0">
            <a:spAutoFit/>
          </a:bodyPr>
          <a:lstStyle/>
          <a:p>
            <a:pPr algn="ctr"/>
            <a:r>
              <a:rPr lang="zh-CN" altLang="en-US" b="1" dirty="0"/>
              <a:t>序号</a:t>
            </a:r>
            <a:r>
              <a:rPr lang="en-US" altLang="zh-CN" b="1" dirty="0"/>
              <a:t>42~50</a:t>
            </a:r>
            <a:r>
              <a:rPr lang="zh-CN" altLang="en-US" b="1" dirty="0"/>
              <a:t>的数据</a:t>
            </a:r>
            <a:endParaRPr lang="en-US" altLang="zh-CN" b="1" dirty="0"/>
          </a:p>
          <a:p>
            <a:pPr algn="ctr"/>
            <a:r>
              <a:rPr lang="zh-CN" altLang="en-US" b="1" dirty="0"/>
              <a:t>允许发送</a:t>
            </a:r>
            <a:endParaRPr lang="en-US" altLang="zh-CN" b="1" dirty="0"/>
          </a:p>
          <a:p>
            <a:pPr algn="ctr"/>
            <a:r>
              <a:rPr lang="zh-CN" altLang="en-US" b="1" dirty="0"/>
              <a:t>但还未发送</a:t>
            </a:r>
          </a:p>
        </p:txBody>
      </p:sp>
      <p:sp>
        <p:nvSpPr>
          <p:cNvPr id="10" name="标注: 下箭头 9">
            <a:extLst>
              <a:ext uri="{FF2B5EF4-FFF2-40B4-BE49-F238E27FC236}">
                <a16:creationId xmlns:a16="http://schemas.microsoft.com/office/drawing/2014/main" id="{BD3314F1-BA77-DA19-671A-2E9BA1A568BB}"/>
              </a:ext>
            </a:extLst>
          </p:cNvPr>
          <p:cNvSpPr/>
          <p:nvPr/>
        </p:nvSpPr>
        <p:spPr>
          <a:xfrm>
            <a:off x="91403" y="2410120"/>
            <a:ext cx="1083767" cy="2033802"/>
          </a:xfrm>
          <a:prstGeom prst="downArrowCallout">
            <a:avLst>
              <a:gd name="adj1" fmla="val 25000"/>
              <a:gd name="adj2" fmla="val 25000"/>
              <a:gd name="adj3" fmla="val 25000"/>
              <a:gd name="adj4" fmla="val 80857"/>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lnSpc>
                <a:spcPct val="150000"/>
              </a:lnSpc>
            </a:pPr>
            <a:r>
              <a:rPr lang="zh-CN" altLang="en-US" sz="1600" b="1" dirty="0"/>
              <a:t>一些</a:t>
            </a:r>
            <a:endParaRPr lang="en-US" altLang="zh-CN" sz="1600" b="1" dirty="0"/>
          </a:p>
          <a:p>
            <a:pPr algn="ctr">
              <a:lnSpc>
                <a:spcPct val="150000"/>
              </a:lnSpc>
            </a:pPr>
            <a:r>
              <a:rPr lang="zh-CN" altLang="en-US" sz="1600" b="1" dirty="0"/>
              <a:t>数据报文段</a:t>
            </a:r>
            <a:endParaRPr lang="en-US" altLang="zh-CN" sz="1600" b="1" dirty="0"/>
          </a:p>
          <a:p>
            <a:pPr algn="ctr">
              <a:lnSpc>
                <a:spcPct val="150000"/>
              </a:lnSpc>
            </a:pPr>
            <a:r>
              <a:rPr lang="zh-CN" altLang="en-US" sz="1600" b="1" dirty="0"/>
              <a:t>共携带</a:t>
            </a:r>
            <a:endParaRPr lang="en-US" altLang="zh-CN" sz="1600" b="1" dirty="0"/>
          </a:p>
          <a:p>
            <a:pPr algn="ctr">
              <a:lnSpc>
                <a:spcPct val="150000"/>
              </a:lnSpc>
            </a:pPr>
            <a:r>
              <a:rPr lang="en-US" altLang="zh-CN" sz="1600" b="1" dirty="0"/>
              <a:t>31~41</a:t>
            </a:r>
            <a:r>
              <a:rPr lang="zh-CN" altLang="en-US" sz="1600" b="1" dirty="0"/>
              <a:t>号字节</a:t>
            </a:r>
          </a:p>
        </p:txBody>
      </p:sp>
      <p:grpSp>
        <p:nvGrpSpPr>
          <p:cNvPr id="24" name="组合 23">
            <a:extLst>
              <a:ext uri="{FF2B5EF4-FFF2-40B4-BE49-F238E27FC236}">
                <a16:creationId xmlns:a16="http://schemas.microsoft.com/office/drawing/2014/main" id="{BD363E59-1D75-A236-C2F2-16C45E988F37}"/>
              </a:ext>
            </a:extLst>
          </p:cNvPr>
          <p:cNvGrpSpPr/>
          <p:nvPr/>
        </p:nvGrpSpPr>
        <p:grpSpPr>
          <a:xfrm>
            <a:off x="10126494" y="2140927"/>
            <a:ext cx="1760706" cy="754673"/>
            <a:chOff x="10126494" y="2140927"/>
            <a:chExt cx="1760706" cy="754673"/>
          </a:xfrm>
        </p:grpSpPr>
        <p:cxnSp>
          <p:nvCxnSpPr>
            <p:cNvPr id="16" name="直接连接符 15">
              <a:extLst>
                <a:ext uri="{FF2B5EF4-FFF2-40B4-BE49-F238E27FC236}">
                  <a16:creationId xmlns:a16="http://schemas.microsoft.com/office/drawing/2014/main" id="{DDCE8286-695F-E7F7-B58D-D0361B36D90A}"/>
                </a:ext>
              </a:extLst>
            </p:cNvPr>
            <p:cNvCxnSpPr>
              <a:cxnSpLocks/>
            </p:cNvCxnSpPr>
            <p:nvPr/>
          </p:nvCxnSpPr>
          <p:spPr>
            <a:xfrm>
              <a:off x="11887200"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F7A40A6-11A7-EE49-560B-CE6BEFDE79FD}"/>
                </a:ext>
              </a:extLst>
            </p:cNvPr>
            <p:cNvCxnSpPr>
              <a:cxnSpLocks/>
            </p:cNvCxnSpPr>
            <p:nvPr/>
          </p:nvCxnSpPr>
          <p:spPr>
            <a:xfrm>
              <a:off x="10126494" y="2659269"/>
              <a:ext cx="1760706"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1691434-74F8-B68B-A2C8-E6A2E7B1BBB9}"/>
                </a:ext>
              </a:extLst>
            </p:cNvPr>
            <p:cNvSpPr txBox="1"/>
            <p:nvPr/>
          </p:nvSpPr>
          <p:spPr>
            <a:xfrm>
              <a:off x="10361110" y="2489992"/>
              <a:ext cx="1247293" cy="338554"/>
            </a:xfrm>
            <a:prstGeom prst="rect">
              <a:avLst/>
            </a:prstGeom>
            <a:solidFill>
              <a:schemeClr val="bg1"/>
            </a:solidFill>
          </p:spPr>
          <p:txBody>
            <a:bodyPr wrap="square" rtlCol="0">
              <a:spAutoFit/>
            </a:bodyPr>
            <a:lstStyle/>
            <a:p>
              <a:pPr algn="ctr"/>
              <a:r>
                <a:rPr lang="zh-CN" altLang="en-US" sz="1600" b="1" dirty="0"/>
                <a:t>不允许发送</a:t>
              </a:r>
            </a:p>
          </p:txBody>
        </p:sp>
      </p:grpSp>
      <p:grpSp>
        <p:nvGrpSpPr>
          <p:cNvPr id="14" name="组合 13">
            <a:extLst>
              <a:ext uri="{FF2B5EF4-FFF2-40B4-BE49-F238E27FC236}">
                <a16:creationId xmlns:a16="http://schemas.microsoft.com/office/drawing/2014/main" id="{7CE1058B-2424-51CF-5E6D-8C2BAA5AF2D2}"/>
              </a:ext>
            </a:extLst>
          </p:cNvPr>
          <p:cNvGrpSpPr/>
          <p:nvPr/>
        </p:nvGrpSpPr>
        <p:grpSpPr>
          <a:xfrm>
            <a:off x="2770589" y="2156167"/>
            <a:ext cx="1465893" cy="934793"/>
            <a:chOff x="2770589" y="2156167"/>
            <a:chExt cx="1465893" cy="934793"/>
          </a:xfrm>
        </p:grpSpPr>
        <p:cxnSp>
          <p:nvCxnSpPr>
            <p:cNvPr id="8" name="直接连接符 7">
              <a:extLst>
                <a:ext uri="{FF2B5EF4-FFF2-40B4-BE49-F238E27FC236}">
                  <a16:creationId xmlns:a16="http://schemas.microsoft.com/office/drawing/2014/main" id="{4422F0F0-F4F1-08AA-11E7-A6A8EE6661B5}"/>
                </a:ext>
              </a:extLst>
            </p:cNvPr>
            <p:cNvCxnSpPr>
              <a:cxnSpLocks/>
            </p:cNvCxnSpPr>
            <p:nvPr/>
          </p:nvCxnSpPr>
          <p:spPr>
            <a:xfrm>
              <a:off x="2770589" y="21561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A088AC34-E0C3-3E52-042F-94C2F768CD6E}"/>
                </a:ext>
              </a:extLst>
            </p:cNvPr>
            <p:cNvCxnSpPr>
              <a:cxnSpLocks/>
            </p:cNvCxnSpPr>
            <p:nvPr/>
          </p:nvCxnSpPr>
          <p:spPr>
            <a:xfrm>
              <a:off x="2770589" y="2660073"/>
              <a:ext cx="146589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57E80CE-4558-B761-A767-BDEFEB2724F6}"/>
                </a:ext>
              </a:extLst>
            </p:cNvPr>
            <p:cNvSpPr txBox="1"/>
            <p:nvPr/>
          </p:nvSpPr>
          <p:spPr>
            <a:xfrm>
              <a:off x="2996583" y="2229186"/>
              <a:ext cx="1029210" cy="861774"/>
            </a:xfrm>
            <a:prstGeom prst="rect">
              <a:avLst/>
            </a:prstGeom>
            <a:solidFill>
              <a:schemeClr val="bg1"/>
            </a:solidFill>
          </p:spPr>
          <p:txBody>
            <a:bodyPr wrap="square" rtlCol="0">
              <a:spAutoFit/>
            </a:bodyPr>
            <a:lstStyle/>
            <a:p>
              <a:pPr algn="ctr"/>
              <a:r>
                <a:rPr lang="zh-CN" altLang="en-US" sz="1600" b="1" dirty="0"/>
                <a:t>已发送且</a:t>
              </a:r>
              <a:endParaRPr lang="en-US" altLang="zh-CN" sz="1600" b="1" dirty="0"/>
            </a:p>
            <a:p>
              <a:pPr algn="ctr"/>
              <a:r>
                <a:rPr lang="zh-CN" altLang="en-US" sz="1600" b="1" dirty="0"/>
                <a:t>收到确认</a:t>
              </a:r>
              <a:endParaRPr lang="en-US" altLang="zh-CN" sz="1600" b="1" dirty="0"/>
            </a:p>
            <a:p>
              <a:pPr algn="ctr"/>
              <a:r>
                <a:rPr lang="zh-CN" altLang="en-US" sz="1600" b="1" dirty="0"/>
                <a:t>可以删除</a:t>
              </a:r>
            </a:p>
          </p:txBody>
        </p:sp>
      </p:grpSp>
      <p:grpSp>
        <p:nvGrpSpPr>
          <p:cNvPr id="22" name="组合 21">
            <a:extLst>
              <a:ext uri="{FF2B5EF4-FFF2-40B4-BE49-F238E27FC236}">
                <a16:creationId xmlns:a16="http://schemas.microsoft.com/office/drawing/2014/main" id="{E16959C6-D607-E287-7394-14CAE6FB5009}"/>
              </a:ext>
            </a:extLst>
          </p:cNvPr>
          <p:cNvGrpSpPr/>
          <p:nvPr/>
        </p:nvGrpSpPr>
        <p:grpSpPr>
          <a:xfrm>
            <a:off x="4236482" y="1823967"/>
            <a:ext cx="5884854" cy="1135673"/>
            <a:chOff x="4236482" y="1823967"/>
            <a:chExt cx="5884854" cy="1135673"/>
          </a:xfrm>
        </p:grpSpPr>
        <p:sp>
          <p:nvSpPr>
            <p:cNvPr id="13" name="矩形 12">
              <a:extLst>
                <a:ext uri="{FF2B5EF4-FFF2-40B4-BE49-F238E27FC236}">
                  <a16:creationId xmlns:a16="http://schemas.microsoft.com/office/drawing/2014/main" id="{8C65D0CA-9FE8-B074-A9D4-9656B05B10AA}"/>
                </a:ext>
              </a:extLst>
            </p:cNvPr>
            <p:cNvSpPr/>
            <p:nvPr/>
          </p:nvSpPr>
          <p:spPr>
            <a:xfrm>
              <a:off x="4236482" y="1823967"/>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EDA3E6DD-0EA1-D88A-C482-FC9C875BF2A0}"/>
                </a:ext>
              </a:extLst>
            </p:cNvPr>
            <p:cNvCxnSpPr>
              <a:cxnSpLocks/>
            </p:cNvCxnSpPr>
            <p:nvPr/>
          </p:nvCxnSpPr>
          <p:spPr>
            <a:xfrm>
              <a:off x="4236482"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40AAEDD-D276-C6DC-7D30-CA577AED0ED5}"/>
                </a:ext>
              </a:extLst>
            </p:cNvPr>
            <p:cNvCxnSpPr>
              <a:cxnSpLocks/>
            </p:cNvCxnSpPr>
            <p:nvPr/>
          </p:nvCxnSpPr>
          <p:spPr>
            <a:xfrm>
              <a:off x="10121336" y="22049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59FBC92-3D48-192B-B31A-68DB0CD39CFE}"/>
                </a:ext>
              </a:extLst>
            </p:cNvPr>
            <p:cNvCxnSpPr/>
            <p:nvPr/>
          </p:nvCxnSpPr>
          <p:spPr>
            <a:xfrm>
              <a:off x="4236482" y="2660073"/>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6A509B7-C9C7-1646-9718-69A3294BE737}"/>
                </a:ext>
              </a:extLst>
            </p:cNvPr>
            <p:cNvSpPr txBox="1"/>
            <p:nvPr/>
          </p:nvSpPr>
          <p:spPr>
            <a:xfrm>
              <a:off x="6310878" y="2468880"/>
              <a:ext cx="1447162" cy="369332"/>
            </a:xfrm>
            <a:prstGeom prst="rect">
              <a:avLst/>
            </a:prstGeom>
            <a:solidFill>
              <a:schemeClr val="bg1"/>
            </a:solidFill>
          </p:spPr>
          <p:txBody>
            <a:bodyPr wrap="square" rtlCol="0">
              <a:spAutoFit/>
            </a:bodyPr>
            <a:lstStyle/>
            <a:p>
              <a:pPr algn="ctr"/>
              <a:r>
                <a:rPr lang="zh-CN" altLang="en-US" b="1" dirty="0"/>
                <a:t>发送窗口</a:t>
              </a:r>
              <a:r>
                <a:rPr lang="en-US" altLang="zh-CN" b="1" dirty="0"/>
                <a:t>=20</a:t>
              </a:r>
              <a:endParaRPr lang="zh-CN" altLang="en-US"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可靠传输的实现</a:t>
              </a:r>
            </a:p>
          </p:txBody>
        </p:sp>
      </p:grpSp>
      <p:grpSp>
        <p:nvGrpSpPr>
          <p:cNvPr id="121" name="组合 120">
            <a:extLst>
              <a:ext uri="{FF2B5EF4-FFF2-40B4-BE49-F238E27FC236}">
                <a16:creationId xmlns:a16="http://schemas.microsoft.com/office/drawing/2014/main" id="{6834FF5F-9DA1-F0B3-B9E1-5539913B44F5}"/>
              </a:ext>
            </a:extLst>
          </p:cNvPr>
          <p:cNvGrpSpPr/>
          <p:nvPr/>
        </p:nvGrpSpPr>
        <p:grpSpPr>
          <a:xfrm>
            <a:off x="328424" y="1666287"/>
            <a:ext cx="1429263" cy="4295156"/>
            <a:chOff x="268437" y="1742601"/>
            <a:chExt cx="1429263" cy="4295156"/>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560" y="1742601"/>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84" y="5455379"/>
              <a:ext cx="443717" cy="582378"/>
            </a:xfrm>
            <a:prstGeom prst="rect">
              <a:avLst/>
            </a:prstGeom>
          </p:spPr>
        </p:pic>
        <p:sp>
          <p:nvSpPr>
            <p:cNvPr id="117" name="文本框 116">
              <a:extLst>
                <a:ext uri="{FF2B5EF4-FFF2-40B4-BE49-F238E27FC236}">
                  <a16:creationId xmlns:a16="http://schemas.microsoft.com/office/drawing/2014/main" id="{FCC024AC-BBB4-E353-B24C-BBAD303C33F5}"/>
                </a:ext>
              </a:extLst>
            </p:cNvPr>
            <p:cNvSpPr txBox="1"/>
            <p:nvPr/>
          </p:nvSpPr>
          <p:spPr>
            <a:xfrm>
              <a:off x="283610" y="5546291"/>
              <a:ext cx="934872" cy="369332"/>
            </a:xfrm>
            <a:prstGeom prst="rect">
              <a:avLst/>
            </a:prstGeom>
            <a:noFill/>
          </p:spPr>
          <p:txBody>
            <a:bodyPr wrap="square" rtlCol="0">
              <a:spAutoFit/>
            </a:bodyPr>
            <a:lstStyle/>
            <a:p>
              <a:r>
                <a:rPr lang="zh-CN" altLang="en-US" b="1" dirty="0"/>
                <a:t>接收方</a:t>
              </a:r>
            </a:p>
          </p:txBody>
        </p:sp>
        <p:sp>
          <p:nvSpPr>
            <p:cNvPr id="118" name="文本框 117">
              <a:extLst>
                <a:ext uri="{FF2B5EF4-FFF2-40B4-BE49-F238E27FC236}">
                  <a16:creationId xmlns:a16="http://schemas.microsoft.com/office/drawing/2014/main" id="{EF6C1D32-1AB7-C2B5-3CB2-29917795BCEC}"/>
                </a:ext>
              </a:extLst>
            </p:cNvPr>
            <p:cNvSpPr txBox="1"/>
            <p:nvPr/>
          </p:nvSpPr>
          <p:spPr>
            <a:xfrm>
              <a:off x="268437" y="1761352"/>
              <a:ext cx="934872" cy="369332"/>
            </a:xfrm>
            <a:prstGeom prst="rect">
              <a:avLst/>
            </a:prstGeom>
            <a:noFill/>
          </p:spPr>
          <p:txBody>
            <a:bodyPr wrap="square" rtlCol="0">
              <a:spAutoFit/>
            </a:bodyPr>
            <a:lstStyle/>
            <a:p>
              <a:r>
                <a:rPr lang="zh-CN" altLang="en-US" b="1" dirty="0"/>
                <a:t>发送方</a:t>
              </a:r>
            </a:p>
          </p:txBody>
        </p:sp>
        <p:sp>
          <p:nvSpPr>
            <p:cNvPr id="119" name="圆柱体 118">
              <a:extLst>
                <a:ext uri="{FF2B5EF4-FFF2-40B4-BE49-F238E27FC236}">
                  <a16:creationId xmlns:a16="http://schemas.microsoft.com/office/drawing/2014/main" id="{351AAFF2-3A5B-F6A9-F6C2-EF3DC893A21F}"/>
                </a:ext>
              </a:extLst>
            </p:cNvPr>
            <p:cNvSpPr/>
            <p:nvPr/>
          </p:nvSpPr>
          <p:spPr>
            <a:xfrm>
              <a:off x="1157034" y="2397540"/>
              <a:ext cx="443717" cy="3021559"/>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F86A6B9E-BC85-C115-C616-05FC9670C5D0}"/>
                </a:ext>
              </a:extLst>
            </p:cNvPr>
            <p:cNvSpPr txBox="1"/>
            <p:nvPr/>
          </p:nvSpPr>
          <p:spPr>
            <a:xfrm>
              <a:off x="1084832" y="2528504"/>
              <a:ext cx="588120" cy="2862322"/>
            </a:xfrm>
            <a:prstGeom prst="rect">
              <a:avLst/>
            </a:prstGeom>
            <a:noFill/>
          </p:spPr>
          <p:txBody>
            <a:bodyPr wrap="square" rtlCol="0">
              <a:spAutoFit/>
            </a:bodyPr>
            <a:lstStyle/>
            <a:p>
              <a:pPr algn="ctr"/>
              <a:r>
                <a:rPr lang="zh-CN" altLang="en-US" b="1" dirty="0">
                  <a:solidFill>
                    <a:schemeClr val="bg1"/>
                  </a:solidFill>
                </a:rPr>
                <a:t>基</a:t>
              </a:r>
              <a:endParaRPr lang="en-US" altLang="zh-CN" b="1" dirty="0">
                <a:solidFill>
                  <a:schemeClr val="bg1"/>
                </a:solidFill>
              </a:endParaRPr>
            </a:p>
            <a:p>
              <a:pPr algn="ctr"/>
              <a:r>
                <a:rPr lang="zh-CN" altLang="en-US" b="1" dirty="0">
                  <a:solidFill>
                    <a:schemeClr val="bg1"/>
                  </a:solidFill>
                </a:rPr>
                <a:t>于</a:t>
              </a:r>
              <a:endParaRPr lang="en-US" altLang="zh-CN" b="1" dirty="0">
                <a:solidFill>
                  <a:schemeClr val="bg1"/>
                </a:solidFill>
              </a:endParaRPr>
            </a:p>
            <a:p>
              <a:pPr algn="ctr"/>
              <a:r>
                <a:rPr lang="en-US" altLang="zh-CN" b="1" dirty="0">
                  <a:solidFill>
                    <a:schemeClr val="bg1"/>
                  </a:solidFill>
                </a:rPr>
                <a:t>TCP</a:t>
              </a:r>
            </a:p>
            <a:p>
              <a:pPr algn="ctr"/>
              <a:r>
                <a:rPr lang="zh-CN" altLang="en-US" b="1" dirty="0">
                  <a:solidFill>
                    <a:schemeClr val="bg1"/>
                  </a:solidFill>
                </a:rPr>
                <a:t>的</a:t>
              </a:r>
              <a:endParaRPr lang="en-US" altLang="zh-CN" b="1" dirty="0">
                <a:solidFill>
                  <a:schemeClr val="bg1"/>
                </a:solidFill>
              </a:endParaRPr>
            </a:p>
            <a:p>
              <a:pPr algn="ctr"/>
              <a:r>
                <a:rPr lang="zh-CN" altLang="en-US" b="1" dirty="0">
                  <a:solidFill>
                    <a:schemeClr val="bg1"/>
                  </a:solidFill>
                </a:rPr>
                <a:t>可</a:t>
              </a:r>
              <a:endParaRPr lang="en-US" altLang="zh-CN" b="1" dirty="0">
                <a:solidFill>
                  <a:schemeClr val="bg1"/>
                </a:solidFill>
              </a:endParaRPr>
            </a:p>
            <a:p>
              <a:pPr algn="ctr"/>
              <a:r>
                <a:rPr lang="zh-CN" altLang="en-US" b="1" dirty="0">
                  <a:solidFill>
                    <a:schemeClr val="bg1"/>
                  </a:solidFill>
                </a:rPr>
                <a:t>靠</a:t>
              </a:r>
              <a:endParaRPr lang="en-US" altLang="zh-CN" b="1" dirty="0">
                <a:solidFill>
                  <a:schemeClr val="bg1"/>
                </a:solidFill>
              </a:endParaRPr>
            </a:p>
            <a:p>
              <a:pPr algn="ctr"/>
              <a:r>
                <a:rPr lang="zh-CN" altLang="en-US" b="1" dirty="0">
                  <a:solidFill>
                    <a:schemeClr val="bg1"/>
                  </a:solidFill>
                </a:rPr>
                <a:t>数</a:t>
              </a:r>
              <a:endParaRPr lang="en-US" altLang="zh-CN" b="1" dirty="0">
                <a:solidFill>
                  <a:schemeClr val="bg1"/>
                </a:solidFill>
              </a:endParaRPr>
            </a:p>
            <a:p>
              <a:pPr algn="ctr"/>
              <a:r>
                <a:rPr lang="zh-CN" altLang="en-US" b="1" dirty="0">
                  <a:solidFill>
                    <a:schemeClr val="bg1"/>
                  </a:solidFill>
                </a:rPr>
                <a:t>据</a:t>
              </a:r>
              <a:endParaRPr lang="en-US" altLang="zh-CN" b="1" dirty="0">
                <a:solidFill>
                  <a:schemeClr val="bg1"/>
                </a:solidFill>
              </a:endParaRPr>
            </a:p>
            <a:p>
              <a:pPr algn="ctr"/>
              <a:r>
                <a:rPr lang="zh-CN" altLang="en-US" b="1" dirty="0">
                  <a:solidFill>
                    <a:schemeClr val="bg1"/>
                  </a:solidFill>
                </a:rPr>
                <a:t>传</a:t>
              </a:r>
              <a:endParaRPr lang="en-US" altLang="zh-CN" b="1" dirty="0">
                <a:solidFill>
                  <a:schemeClr val="bg1"/>
                </a:solidFill>
              </a:endParaRPr>
            </a:p>
            <a:p>
              <a:pPr algn="ctr"/>
              <a:r>
                <a:rPr lang="zh-CN" altLang="en-US" b="1" dirty="0">
                  <a:solidFill>
                    <a:schemeClr val="bg1"/>
                  </a:solidFill>
                </a:rPr>
                <a:t>输</a:t>
              </a:r>
            </a:p>
          </p:txBody>
        </p:sp>
      </p:grpSp>
      <p:grpSp>
        <p:nvGrpSpPr>
          <p:cNvPr id="131" name="组合 130">
            <a:extLst>
              <a:ext uri="{FF2B5EF4-FFF2-40B4-BE49-F238E27FC236}">
                <a16:creationId xmlns:a16="http://schemas.microsoft.com/office/drawing/2014/main" id="{5FF78526-1CCA-F87F-6398-F54146161EEA}"/>
              </a:ext>
            </a:extLst>
          </p:cNvPr>
          <p:cNvGrpSpPr/>
          <p:nvPr/>
        </p:nvGrpSpPr>
        <p:grpSpPr>
          <a:xfrm>
            <a:off x="2770589" y="1888008"/>
            <a:ext cx="9116611" cy="252919"/>
            <a:chOff x="2772604" y="1846455"/>
            <a:chExt cx="9116611" cy="252919"/>
          </a:xfrm>
        </p:grpSpPr>
        <p:sp>
          <p:nvSpPr>
            <p:cNvPr id="132" name="矩形 131">
              <a:extLst>
                <a:ext uri="{FF2B5EF4-FFF2-40B4-BE49-F238E27FC236}">
                  <a16:creationId xmlns:a16="http://schemas.microsoft.com/office/drawing/2014/main" id="{3028D87E-C376-CB0A-0F59-60ED0D5BD583}"/>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133" name="矩形 132">
              <a:extLst>
                <a:ext uri="{FF2B5EF4-FFF2-40B4-BE49-F238E27FC236}">
                  <a16:creationId xmlns:a16="http://schemas.microsoft.com/office/drawing/2014/main" id="{831A2641-2384-2E72-C4F2-BF5AC341C054}"/>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134" name="矩形 133">
              <a:extLst>
                <a:ext uri="{FF2B5EF4-FFF2-40B4-BE49-F238E27FC236}">
                  <a16:creationId xmlns:a16="http://schemas.microsoft.com/office/drawing/2014/main" id="{26C1C15B-B7D9-A73E-6E35-45473AE907C1}"/>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135" name="矩形 134">
              <a:extLst>
                <a:ext uri="{FF2B5EF4-FFF2-40B4-BE49-F238E27FC236}">
                  <a16:creationId xmlns:a16="http://schemas.microsoft.com/office/drawing/2014/main" id="{457740F0-15FF-07F9-01ED-89DC4A6F1CF9}"/>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136" name="矩形 135">
              <a:extLst>
                <a:ext uri="{FF2B5EF4-FFF2-40B4-BE49-F238E27FC236}">
                  <a16:creationId xmlns:a16="http://schemas.microsoft.com/office/drawing/2014/main" id="{9C867BCE-1045-F095-06FA-CAF3B95C0734}"/>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137" name="矩形 136">
              <a:extLst>
                <a:ext uri="{FF2B5EF4-FFF2-40B4-BE49-F238E27FC236}">
                  <a16:creationId xmlns:a16="http://schemas.microsoft.com/office/drawing/2014/main" id="{D3E832F6-9A19-119E-8EA1-30F59845C382}"/>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138" name="矩形 137">
              <a:extLst>
                <a:ext uri="{FF2B5EF4-FFF2-40B4-BE49-F238E27FC236}">
                  <a16:creationId xmlns:a16="http://schemas.microsoft.com/office/drawing/2014/main" id="{BCDB83DD-ABA8-28CC-E002-FF4021DC27C0}"/>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139" name="矩形 138">
              <a:extLst>
                <a:ext uri="{FF2B5EF4-FFF2-40B4-BE49-F238E27FC236}">
                  <a16:creationId xmlns:a16="http://schemas.microsoft.com/office/drawing/2014/main" id="{5D903A70-96DA-63E7-0425-E7387C7854E0}"/>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140" name="矩形 139">
              <a:extLst>
                <a:ext uri="{FF2B5EF4-FFF2-40B4-BE49-F238E27FC236}">
                  <a16:creationId xmlns:a16="http://schemas.microsoft.com/office/drawing/2014/main" id="{09B4FCEB-9AAF-E6E0-6410-17180A0FD7F7}"/>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141" name="矩形 140">
              <a:extLst>
                <a:ext uri="{FF2B5EF4-FFF2-40B4-BE49-F238E27FC236}">
                  <a16:creationId xmlns:a16="http://schemas.microsoft.com/office/drawing/2014/main" id="{AE57F4D0-8395-0820-FEFF-F465DA31DD30}"/>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142" name="矩形 141">
              <a:extLst>
                <a:ext uri="{FF2B5EF4-FFF2-40B4-BE49-F238E27FC236}">
                  <a16:creationId xmlns:a16="http://schemas.microsoft.com/office/drawing/2014/main" id="{A4333860-77E9-F92C-7482-6DF14E484D40}"/>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143" name="矩形 142">
              <a:extLst>
                <a:ext uri="{FF2B5EF4-FFF2-40B4-BE49-F238E27FC236}">
                  <a16:creationId xmlns:a16="http://schemas.microsoft.com/office/drawing/2014/main" id="{99BEA847-8897-6CD5-34CB-9B71D24DCD9A}"/>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144" name="矩形 143">
              <a:extLst>
                <a:ext uri="{FF2B5EF4-FFF2-40B4-BE49-F238E27FC236}">
                  <a16:creationId xmlns:a16="http://schemas.microsoft.com/office/drawing/2014/main" id="{CC787FBC-2BF6-1652-5947-500E9419961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145" name="矩形 144">
              <a:extLst>
                <a:ext uri="{FF2B5EF4-FFF2-40B4-BE49-F238E27FC236}">
                  <a16:creationId xmlns:a16="http://schemas.microsoft.com/office/drawing/2014/main" id="{3162BFD8-D16B-FB93-2C00-255D225C3913}"/>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146" name="矩形 145">
              <a:extLst>
                <a:ext uri="{FF2B5EF4-FFF2-40B4-BE49-F238E27FC236}">
                  <a16:creationId xmlns:a16="http://schemas.microsoft.com/office/drawing/2014/main" id="{FC729642-FF34-8493-9F49-2248F8CC3353}"/>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147" name="矩形 146">
              <a:extLst>
                <a:ext uri="{FF2B5EF4-FFF2-40B4-BE49-F238E27FC236}">
                  <a16:creationId xmlns:a16="http://schemas.microsoft.com/office/drawing/2014/main" id="{F9E233FD-A151-4825-DB95-F8761B2FE253}"/>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148" name="矩形 147">
              <a:extLst>
                <a:ext uri="{FF2B5EF4-FFF2-40B4-BE49-F238E27FC236}">
                  <a16:creationId xmlns:a16="http://schemas.microsoft.com/office/drawing/2014/main" id="{0DB1C835-9F93-2B1C-093D-6043649AB286}"/>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149" name="矩形 148">
              <a:extLst>
                <a:ext uri="{FF2B5EF4-FFF2-40B4-BE49-F238E27FC236}">
                  <a16:creationId xmlns:a16="http://schemas.microsoft.com/office/drawing/2014/main" id="{40BB604B-2A50-9CF9-EA0F-BD30B72C2390}"/>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150" name="矩形 149">
              <a:extLst>
                <a:ext uri="{FF2B5EF4-FFF2-40B4-BE49-F238E27FC236}">
                  <a16:creationId xmlns:a16="http://schemas.microsoft.com/office/drawing/2014/main" id="{B23C975B-52FD-199D-A1A5-4CBDDAC6EF8B}"/>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151" name="矩形 150">
              <a:extLst>
                <a:ext uri="{FF2B5EF4-FFF2-40B4-BE49-F238E27FC236}">
                  <a16:creationId xmlns:a16="http://schemas.microsoft.com/office/drawing/2014/main" id="{5DA4A91B-ED5B-AAA4-E88A-E89D61DC8608}"/>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152" name="矩形 151">
              <a:extLst>
                <a:ext uri="{FF2B5EF4-FFF2-40B4-BE49-F238E27FC236}">
                  <a16:creationId xmlns:a16="http://schemas.microsoft.com/office/drawing/2014/main" id="{41858A81-4381-73BE-3D40-1F0079FDFD90}"/>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153" name="矩形 152">
              <a:extLst>
                <a:ext uri="{FF2B5EF4-FFF2-40B4-BE49-F238E27FC236}">
                  <a16:creationId xmlns:a16="http://schemas.microsoft.com/office/drawing/2014/main" id="{EFA10A6A-D655-C7F4-4F8A-198A891E043A}"/>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154" name="矩形 153">
              <a:extLst>
                <a:ext uri="{FF2B5EF4-FFF2-40B4-BE49-F238E27FC236}">
                  <a16:creationId xmlns:a16="http://schemas.microsoft.com/office/drawing/2014/main" id="{FBCB3148-DF08-AD48-9227-9CBE84A051CF}"/>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155" name="矩形 154">
              <a:extLst>
                <a:ext uri="{FF2B5EF4-FFF2-40B4-BE49-F238E27FC236}">
                  <a16:creationId xmlns:a16="http://schemas.microsoft.com/office/drawing/2014/main" id="{F4CC12CD-B074-CBAD-7125-ACC1DA817074}"/>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156" name="矩形 155">
              <a:extLst>
                <a:ext uri="{FF2B5EF4-FFF2-40B4-BE49-F238E27FC236}">
                  <a16:creationId xmlns:a16="http://schemas.microsoft.com/office/drawing/2014/main" id="{727CDC51-125C-3730-C897-7426246D4B7F}"/>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157" name="矩形 156">
              <a:extLst>
                <a:ext uri="{FF2B5EF4-FFF2-40B4-BE49-F238E27FC236}">
                  <a16:creationId xmlns:a16="http://schemas.microsoft.com/office/drawing/2014/main" id="{F0CC06AF-8EA1-D5F8-5A17-B4EC322A7D81}"/>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158" name="矩形 157">
              <a:extLst>
                <a:ext uri="{FF2B5EF4-FFF2-40B4-BE49-F238E27FC236}">
                  <a16:creationId xmlns:a16="http://schemas.microsoft.com/office/drawing/2014/main" id="{1BD98898-0E90-8A5D-7272-02ED3E012439}"/>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159" name="矩形 158">
              <a:extLst>
                <a:ext uri="{FF2B5EF4-FFF2-40B4-BE49-F238E27FC236}">
                  <a16:creationId xmlns:a16="http://schemas.microsoft.com/office/drawing/2014/main" id="{937DF4D6-B8AE-39FF-1FAC-F7A31A138DE4}"/>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160" name="矩形 159">
              <a:extLst>
                <a:ext uri="{FF2B5EF4-FFF2-40B4-BE49-F238E27FC236}">
                  <a16:creationId xmlns:a16="http://schemas.microsoft.com/office/drawing/2014/main" id="{DD229B62-A7AD-5221-0530-2C8439D3EB67}"/>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161" name="矩形 160">
              <a:extLst>
                <a:ext uri="{FF2B5EF4-FFF2-40B4-BE49-F238E27FC236}">
                  <a16:creationId xmlns:a16="http://schemas.microsoft.com/office/drawing/2014/main" id="{D8194BCC-F579-A651-1B47-72D2E00B53D5}"/>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162" name="矩形 161">
              <a:extLst>
                <a:ext uri="{FF2B5EF4-FFF2-40B4-BE49-F238E27FC236}">
                  <a16:creationId xmlns:a16="http://schemas.microsoft.com/office/drawing/2014/main" id="{BA1C95C6-2494-FB34-2226-45B697E3376F}"/>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6" name="文本框 5">
            <a:extLst>
              <a:ext uri="{FF2B5EF4-FFF2-40B4-BE49-F238E27FC236}">
                <a16:creationId xmlns:a16="http://schemas.microsoft.com/office/drawing/2014/main" id="{F2F57AB8-A48D-96FB-C4CC-AEDBA68E24CC}"/>
              </a:ext>
            </a:extLst>
          </p:cNvPr>
          <p:cNvSpPr txBox="1"/>
          <p:nvPr/>
        </p:nvSpPr>
        <p:spPr>
          <a:xfrm>
            <a:off x="3905439" y="2879524"/>
            <a:ext cx="662086" cy="369332"/>
          </a:xfrm>
          <a:prstGeom prst="rect">
            <a:avLst/>
          </a:prstGeom>
          <a:noFill/>
        </p:spPr>
        <p:txBody>
          <a:bodyPr wrap="square" rtlCol="0">
            <a:spAutoFit/>
          </a:bodyPr>
          <a:lstStyle/>
          <a:p>
            <a:pPr algn="ctr"/>
            <a:r>
              <a:rPr lang="zh-CN" altLang="en-US" b="1" dirty="0"/>
              <a:t>后沿</a:t>
            </a:r>
          </a:p>
        </p:txBody>
      </p:sp>
      <p:sp>
        <p:nvSpPr>
          <p:cNvPr id="7" name="文本框 6">
            <a:extLst>
              <a:ext uri="{FF2B5EF4-FFF2-40B4-BE49-F238E27FC236}">
                <a16:creationId xmlns:a16="http://schemas.microsoft.com/office/drawing/2014/main" id="{C0C045C2-83BA-5ABE-B7B9-63ECCCF2A600}"/>
              </a:ext>
            </a:extLst>
          </p:cNvPr>
          <p:cNvSpPr txBox="1"/>
          <p:nvPr/>
        </p:nvSpPr>
        <p:spPr>
          <a:xfrm>
            <a:off x="9790293" y="2879524"/>
            <a:ext cx="662086" cy="369332"/>
          </a:xfrm>
          <a:prstGeom prst="rect">
            <a:avLst/>
          </a:prstGeom>
          <a:noFill/>
        </p:spPr>
        <p:txBody>
          <a:bodyPr wrap="square" rtlCol="0">
            <a:spAutoFit/>
          </a:bodyPr>
          <a:lstStyle/>
          <a:p>
            <a:pPr algn="ctr"/>
            <a:r>
              <a:rPr lang="zh-CN" altLang="en-US" b="1" dirty="0"/>
              <a:t>前沿</a:t>
            </a:r>
          </a:p>
        </p:txBody>
      </p:sp>
      <p:sp>
        <p:nvSpPr>
          <p:cNvPr id="5" name="矩形 4">
            <a:extLst>
              <a:ext uri="{FF2B5EF4-FFF2-40B4-BE49-F238E27FC236}">
                <a16:creationId xmlns:a16="http://schemas.microsoft.com/office/drawing/2014/main" id="{8FBE07E6-AB02-9FE8-CB88-AEAAEAC0CB15}"/>
              </a:ext>
            </a:extLst>
          </p:cNvPr>
          <p:cNvSpPr/>
          <p:nvPr/>
        </p:nvSpPr>
        <p:spPr>
          <a:xfrm>
            <a:off x="4243982" y="1897128"/>
            <a:ext cx="3230061" cy="274196"/>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079B2E98-DCA0-8193-C696-3A3F5FDEF4F4}"/>
              </a:ext>
            </a:extLst>
          </p:cNvPr>
          <p:cNvGrpSpPr/>
          <p:nvPr/>
        </p:nvGrpSpPr>
        <p:grpSpPr>
          <a:xfrm>
            <a:off x="9178965" y="4273826"/>
            <a:ext cx="2568331" cy="2065723"/>
            <a:chOff x="3207781" y="1105990"/>
            <a:chExt cx="5776438" cy="4646020"/>
          </a:xfrm>
        </p:grpSpPr>
        <p:sp>
          <p:nvSpPr>
            <p:cNvPr id="33" name="任意多边形 4">
              <a:extLst>
                <a:ext uri="{FF2B5EF4-FFF2-40B4-BE49-F238E27FC236}">
                  <a16:creationId xmlns:a16="http://schemas.microsoft.com/office/drawing/2014/main" id="{E48D58AF-D6A3-DE51-970A-7F602E117BCB}"/>
                </a:ext>
              </a:extLst>
            </p:cNvPr>
            <p:cNvSpPr/>
            <p:nvPr/>
          </p:nvSpPr>
          <p:spPr>
            <a:xfrm>
              <a:off x="3598883" y="5220505"/>
              <a:ext cx="5385336" cy="531505"/>
            </a:xfrm>
            <a:custGeom>
              <a:avLst/>
              <a:gdLst>
                <a:gd name="connsiteX0" fmla="*/ -514 w 4756429"/>
                <a:gd name="connsiteY0" fmla="*/ 234476 h 469435"/>
                <a:gd name="connsiteX1" fmla="*/ 2377732 w 4756429"/>
                <a:gd name="connsiteY1" fmla="*/ -210 h 469435"/>
                <a:gd name="connsiteX2" fmla="*/ 4755915 w 4756429"/>
                <a:gd name="connsiteY2" fmla="*/ 234476 h 469435"/>
                <a:gd name="connsiteX3" fmla="*/ 2377732 w 4756429"/>
                <a:gd name="connsiteY3" fmla="*/ 469226 h 469435"/>
                <a:gd name="connsiteX4" fmla="*/ -514 w 4756429"/>
                <a:gd name="connsiteY4" fmla="*/ 234476 h 46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429" h="469435">
                  <a:moveTo>
                    <a:pt x="-514" y="234476"/>
                  </a:moveTo>
                  <a:cubicBezTo>
                    <a:pt x="-514" y="104871"/>
                    <a:pt x="1064277" y="-210"/>
                    <a:pt x="2377732" y="-210"/>
                  </a:cubicBezTo>
                  <a:cubicBezTo>
                    <a:pt x="3691187" y="-210"/>
                    <a:pt x="4755915" y="104871"/>
                    <a:pt x="4755915" y="234476"/>
                  </a:cubicBezTo>
                  <a:cubicBezTo>
                    <a:pt x="4755915" y="364081"/>
                    <a:pt x="3691187" y="469226"/>
                    <a:pt x="2377732" y="469226"/>
                  </a:cubicBezTo>
                  <a:cubicBezTo>
                    <a:pt x="1064277" y="469226"/>
                    <a:pt x="-514" y="364144"/>
                    <a:pt x="-514" y="234476"/>
                  </a:cubicBezTo>
                  <a:close/>
                </a:path>
              </a:pathLst>
            </a:custGeom>
            <a:solidFill>
              <a:srgbClr val="E8E8E8"/>
            </a:solidFill>
            <a:ln w="6346" cap="flat">
              <a:noFill/>
              <a:prstDash val="solid"/>
              <a:miter/>
            </a:ln>
          </p:spPr>
          <p:txBody>
            <a:bodyPr rtlCol="0" anchor="ctr"/>
            <a:lstStyle/>
            <a:p>
              <a:endParaRPr lang="zh-CN" altLang="en-US"/>
            </a:p>
          </p:txBody>
        </p:sp>
        <p:sp>
          <p:nvSpPr>
            <p:cNvPr id="34" name="任意多边形 5">
              <a:extLst>
                <a:ext uri="{FF2B5EF4-FFF2-40B4-BE49-F238E27FC236}">
                  <a16:creationId xmlns:a16="http://schemas.microsoft.com/office/drawing/2014/main" id="{CDFAF182-847A-BFA4-88BA-59F5D7F5395E}"/>
                </a:ext>
              </a:extLst>
            </p:cNvPr>
            <p:cNvSpPr/>
            <p:nvPr/>
          </p:nvSpPr>
          <p:spPr>
            <a:xfrm>
              <a:off x="4313321" y="3382454"/>
              <a:ext cx="883608" cy="1118025"/>
            </a:xfrm>
            <a:custGeom>
              <a:avLst/>
              <a:gdLst>
                <a:gd name="connsiteX0" fmla="*/ 304303 w 780419"/>
                <a:gd name="connsiteY0" fmla="*/ 118570 h 987461"/>
                <a:gd name="connsiteX1" fmla="*/ 254240 w 780419"/>
                <a:gd name="connsiteY1" fmla="*/ 127782 h 987461"/>
                <a:gd name="connsiteX2" fmla="*/ 200428 w 780419"/>
                <a:gd name="connsiteY2" fmla="*/ 182038 h 987461"/>
                <a:gd name="connsiteX3" fmla="*/ 189374 w 780419"/>
                <a:gd name="connsiteY3" fmla="*/ 260437 h 987461"/>
                <a:gd name="connsiteX4" fmla="*/ 195727 w 780419"/>
                <a:gd name="connsiteY4" fmla="*/ 517740 h 987461"/>
                <a:gd name="connsiteX5" fmla="*/ 71395 w 780419"/>
                <a:gd name="connsiteY5" fmla="*/ 592835 h 987461"/>
                <a:gd name="connsiteX6" fmla="*/ 24001 w 780419"/>
                <a:gd name="connsiteY6" fmla="*/ 840164 h 987461"/>
                <a:gd name="connsiteX7" fmla="*/ 249411 w 780419"/>
                <a:gd name="connsiteY7" fmla="*/ 982284 h 987461"/>
                <a:gd name="connsiteX8" fmla="*/ 522597 w 780419"/>
                <a:gd name="connsiteY8" fmla="*/ 959286 h 987461"/>
                <a:gd name="connsiteX9" fmla="*/ 699597 w 780419"/>
                <a:gd name="connsiteY9" fmla="*/ 889401 h 987461"/>
                <a:gd name="connsiteX10" fmla="*/ 708555 w 780419"/>
                <a:gd name="connsiteY10" fmla="*/ 575617 h 987461"/>
                <a:gd name="connsiteX11" fmla="*/ 764082 w 780419"/>
                <a:gd name="connsiteY11" fmla="*/ 389088 h 987461"/>
                <a:gd name="connsiteX12" fmla="*/ 606968 w 780419"/>
                <a:gd name="connsiteY12" fmla="*/ 27466 h 987461"/>
                <a:gd name="connsiteX13" fmla="*/ 304303 w 780419"/>
                <a:gd name="connsiteY13" fmla="*/ 118761 h 9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0419" h="987461">
                  <a:moveTo>
                    <a:pt x="304303" y="118570"/>
                  </a:moveTo>
                  <a:cubicBezTo>
                    <a:pt x="307860" y="110184"/>
                    <a:pt x="258432" y="125940"/>
                    <a:pt x="254240" y="127782"/>
                  </a:cubicBezTo>
                  <a:cubicBezTo>
                    <a:pt x="230002" y="138284"/>
                    <a:pt x="210733" y="157712"/>
                    <a:pt x="200428" y="182038"/>
                  </a:cubicBezTo>
                  <a:cubicBezTo>
                    <a:pt x="191299" y="207108"/>
                    <a:pt x="187531" y="233817"/>
                    <a:pt x="189374" y="260437"/>
                  </a:cubicBezTo>
                  <a:cubicBezTo>
                    <a:pt x="191216" y="342393"/>
                    <a:pt x="253985" y="444679"/>
                    <a:pt x="195727" y="517740"/>
                  </a:cubicBezTo>
                  <a:cubicBezTo>
                    <a:pt x="165486" y="555478"/>
                    <a:pt x="111484" y="565706"/>
                    <a:pt x="71395" y="592835"/>
                  </a:cubicBezTo>
                  <a:cubicBezTo>
                    <a:pt x="-4843" y="644295"/>
                    <a:pt x="-20154" y="759351"/>
                    <a:pt x="24001" y="840164"/>
                  </a:cubicBezTo>
                  <a:cubicBezTo>
                    <a:pt x="68155" y="920976"/>
                    <a:pt x="158306" y="968752"/>
                    <a:pt x="249411" y="982284"/>
                  </a:cubicBezTo>
                  <a:cubicBezTo>
                    <a:pt x="340516" y="995816"/>
                    <a:pt x="433081" y="979552"/>
                    <a:pt x="522597" y="959286"/>
                  </a:cubicBezTo>
                  <a:cubicBezTo>
                    <a:pt x="584986" y="945182"/>
                    <a:pt x="648835" y="928092"/>
                    <a:pt x="699597" y="889401"/>
                  </a:cubicBezTo>
                  <a:cubicBezTo>
                    <a:pt x="819354" y="797724"/>
                    <a:pt x="763510" y="682986"/>
                    <a:pt x="708555" y="575617"/>
                  </a:cubicBezTo>
                  <a:cubicBezTo>
                    <a:pt x="673358" y="506876"/>
                    <a:pt x="736509" y="474475"/>
                    <a:pt x="764082" y="389088"/>
                  </a:cubicBezTo>
                  <a:cubicBezTo>
                    <a:pt x="813700" y="235469"/>
                    <a:pt x="742608" y="86360"/>
                    <a:pt x="606968" y="27466"/>
                  </a:cubicBezTo>
                  <a:cubicBezTo>
                    <a:pt x="384225" y="-69039"/>
                    <a:pt x="304747" y="117744"/>
                    <a:pt x="304303" y="118761"/>
                  </a:cubicBezTo>
                  <a:close/>
                </a:path>
              </a:pathLst>
            </a:custGeom>
            <a:solidFill>
              <a:srgbClr val="971D05"/>
            </a:solidFill>
            <a:ln w="6346" cap="flat">
              <a:noFill/>
              <a:prstDash val="solid"/>
              <a:miter/>
            </a:ln>
          </p:spPr>
          <p:txBody>
            <a:bodyPr rtlCol="0" anchor="ctr"/>
            <a:lstStyle/>
            <a:p>
              <a:endParaRPr lang="zh-CN" altLang="en-US"/>
            </a:p>
          </p:txBody>
        </p:sp>
        <p:sp>
          <p:nvSpPr>
            <p:cNvPr id="41" name="任意多边形 6">
              <a:extLst>
                <a:ext uri="{FF2B5EF4-FFF2-40B4-BE49-F238E27FC236}">
                  <a16:creationId xmlns:a16="http://schemas.microsoft.com/office/drawing/2014/main" id="{972A2944-B30A-6159-187F-E00665F1EFD9}"/>
                </a:ext>
              </a:extLst>
            </p:cNvPr>
            <p:cNvSpPr/>
            <p:nvPr/>
          </p:nvSpPr>
          <p:spPr>
            <a:xfrm>
              <a:off x="4743753" y="3967018"/>
              <a:ext cx="251762" cy="311178"/>
            </a:xfrm>
            <a:custGeom>
              <a:avLst/>
              <a:gdLst>
                <a:gd name="connsiteX0" fmla="*/ 110730 w 222361"/>
                <a:gd name="connsiteY0" fmla="*/ 274628 h 274838"/>
                <a:gd name="connsiteX1" fmla="*/ 110730 w 222361"/>
                <a:gd name="connsiteY1" fmla="*/ 274628 h 274838"/>
                <a:gd name="connsiteX2" fmla="*/ -514 w 222361"/>
                <a:gd name="connsiteY2" fmla="*/ 126853 h 274838"/>
                <a:gd name="connsiteX3" fmla="*/ -514 w 222361"/>
                <a:gd name="connsiteY3" fmla="*/ -210 h 274838"/>
                <a:gd name="connsiteX4" fmla="*/ 221847 w 222361"/>
                <a:gd name="connsiteY4" fmla="*/ -210 h 274838"/>
                <a:gd name="connsiteX5" fmla="*/ 221847 w 222361"/>
                <a:gd name="connsiteY5" fmla="*/ 126853 h 274838"/>
                <a:gd name="connsiteX6" fmla="*/ 111937 w 222361"/>
                <a:gd name="connsiteY6" fmla="*/ 274628 h 27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1" h="274838">
                  <a:moveTo>
                    <a:pt x="110730" y="274628"/>
                  </a:moveTo>
                  <a:lnTo>
                    <a:pt x="110730" y="274628"/>
                  </a:lnTo>
                  <a:cubicBezTo>
                    <a:pt x="49358" y="274628"/>
                    <a:pt x="-451" y="163639"/>
                    <a:pt x="-514" y="126853"/>
                  </a:cubicBezTo>
                  <a:lnTo>
                    <a:pt x="-514" y="-210"/>
                  </a:lnTo>
                  <a:lnTo>
                    <a:pt x="221847" y="-210"/>
                  </a:lnTo>
                  <a:lnTo>
                    <a:pt x="221847" y="126853"/>
                  </a:lnTo>
                  <a:cubicBezTo>
                    <a:pt x="221847" y="163448"/>
                    <a:pt x="172991" y="274438"/>
                    <a:pt x="111937" y="274628"/>
                  </a:cubicBezTo>
                  <a:close/>
                </a:path>
              </a:pathLst>
            </a:custGeom>
            <a:solidFill>
              <a:srgbClr val="FF93B1"/>
            </a:solidFill>
            <a:ln w="6346" cap="flat">
              <a:noFill/>
              <a:prstDash val="solid"/>
              <a:miter/>
            </a:ln>
          </p:spPr>
          <p:txBody>
            <a:bodyPr rtlCol="0" anchor="ctr"/>
            <a:lstStyle/>
            <a:p>
              <a:endParaRPr lang="zh-CN" altLang="en-US"/>
            </a:p>
          </p:txBody>
        </p:sp>
        <p:sp>
          <p:nvSpPr>
            <p:cNvPr id="51" name="任意多边形 7">
              <a:extLst>
                <a:ext uri="{FF2B5EF4-FFF2-40B4-BE49-F238E27FC236}">
                  <a16:creationId xmlns:a16="http://schemas.microsoft.com/office/drawing/2014/main" id="{99A4E4B9-FE4F-4E19-601C-CF3BCDF2983D}"/>
                </a:ext>
              </a:extLst>
            </p:cNvPr>
            <p:cNvSpPr/>
            <p:nvPr/>
          </p:nvSpPr>
          <p:spPr>
            <a:xfrm>
              <a:off x="4572555" y="3764605"/>
              <a:ext cx="121406" cy="141542"/>
            </a:xfrm>
            <a:custGeom>
              <a:avLst/>
              <a:gdLst>
                <a:gd name="connsiteX0" fmla="*/ 77312 w 107228"/>
                <a:gd name="connsiteY0" fmla="*/ 27741 h 125013"/>
                <a:gd name="connsiteX1" fmla="*/ -514 w 107228"/>
                <a:gd name="connsiteY1" fmla="*/ 46801 h 125013"/>
                <a:gd name="connsiteX2" fmla="*/ 94783 w 107228"/>
                <a:gd name="connsiteY2" fmla="*/ 110332 h 125013"/>
                <a:gd name="connsiteX3" fmla="*/ 77312 w 107228"/>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28" h="125013">
                  <a:moveTo>
                    <a:pt x="77312" y="27741"/>
                  </a:moveTo>
                  <a:cubicBezTo>
                    <a:pt x="41226" y="-26515"/>
                    <a:pt x="-514" y="8364"/>
                    <a:pt x="-514" y="46801"/>
                  </a:cubicBezTo>
                  <a:cubicBezTo>
                    <a:pt x="-514" y="102073"/>
                    <a:pt x="60031" y="149722"/>
                    <a:pt x="94783" y="110332"/>
                  </a:cubicBezTo>
                  <a:cubicBezTo>
                    <a:pt x="129535" y="70943"/>
                    <a:pt x="77312" y="27741"/>
                    <a:pt x="77312" y="27741"/>
                  </a:cubicBezTo>
                  <a:close/>
                </a:path>
              </a:pathLst>
            </a:custGeom>
            <a:solidFill>
              <a:srgbClr val="FED0D6"/>
            </a:solidFill>
            <a:ln w="6346" cap="flat">
              <a:noFill/>
              <a:prstDash val="solid"/>
              <a:miter/>
            </a:ln>
          </p:spPr>
          <p:txBody>
            <a:bodyPr rtlCol="0" anchor="ctr"/>
            <a:lstStyle/>
            <a:p>
              <a:endParaRPr lang="zh-CN" altLang="en-US"/>
            </a:p>
          </p:txBody>
        </p:sp>
        <p:sp>
          <p:nvSpPr>
            <p:cNvPr id="52" name="任意多边形 8">
              <a:extLst>
                <a:ext uri="{FF2B5EF4-FFF2-40B4-BE49-F238E27FC236}">
                  <a16:creationId xmlns:a16="http://schemas.microsoft.com/office/drawing/2014/main" id="{CEE26BA8-89DC-899F-23FD-63C0332FC531}"/>
                </a:ext>
              </a:extLst>
            </p:cNvPr>
            <p:cNvSpPr/>
            <p:nvPr/>
          </p:nvSpPr>
          <p:spPr>
            <a:xfrm>
              <a:off x="5034066" y="3764605"/>
              <a:ext cx="121425" cy="141542"/>
            </a:xfrm>
            <a:custGeom>
              <a:avLst/>
              <a:gdLst>
                <a:gd name="connsiteX0" fmla="*/ 28968 w 107245"/>
                <a:gd name="connsiteY0" fmla="*/ 27741 h 125013"/>
                <a:gd name="connsiteX1" fmla="*/ 106731 w 107245"/>
                <a:gd name="connsiteY1" fmla="*/ 46801 h 125013"/>
                <a:gd name="connsiteX2" fmla="*/ 11433 w 107245"/>
                <a:gd name="connsiteY2" fmla="*/ 110332 h 125013"/>
                <a:gd name="connsiteX3" fmla="*/ 28968 w 107245"/>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45" h="125013">
                  <a:moveTo>
                    <a:pt x="28968" y="27741"/>
                  </a:moveTo>
                  <a:cubicBezTo>
                    <a:pt x="64927" y="-26515"/>
                    <a:pt x="106731" y="8364"/>
                    <a:pt x="106731" y="46801"/>
                  </a:cubicBezTo>
                  <a:cubicBezTo>
                    <a:pt x="106731" y="102073"/>
                    <a:pt x="46249" y="149722"/>
                    <a:pt x="11433" y="110332"/>
                  </a:cubicBezTo>
                  <a:cubicBezTo>
                    <a:pt x="-23382" y="70943"/>
                    <a:pt x="28968" y="27741"/>
                    <a:pt x="28968" y="27741"/>
                  </a:cubicBezTo>
                  <a:close/>
                </a:path>
              </a:pathLst>
            </a:custGeom>
            <a:solidFill>
              <a:srgbClr val="FED0D6"/>
            </a:solidFill>
            <a:ln w="6346" cap="flat">
              <a:noFill/>
              <a:prstDash val="solid"/>
              <a:miter/>
            </a:ln>
          </p:spPr>
          <p:txBody>
            <a:bodyPr rtlCol="0" anchor="ctr"/>
            <a:lstStyle/>
            <a:p>
              <a:endParaRPr lang="zh-CN" altLang="en-US"/>
            </a:p>
          </p:txBody>
        </p:sp>
        <p:sp>
          <p:nvSpPr>
            <p:cNvPr id="53" name="任意多边形 9">
              <a:extLst>
                <a:ext uri="{FF2B5EF4-FFF2-40B4-BE49-F238E27FC236}">
                  <a16:creationId xmlns:a16="http://schemas.microsoft.com/office/drawing/2014/main" id="{1D9562AE-5A0E-1F8E-221F-305DCA8E531B}"/>
                </a:ext>
              </a:extLst>
            </p:cNvPr>
            <p:cNvSpPr/>
            <p:nvPr/>
          </p:nvSpPr>
          <p:spPr>
            <a:xfrm>
              <a:off x="4636485" y="3571274"/>
              <a:ext cx="453974" cy="467243"/>
            </a:xfrm>
            <a:custGeom>
              <a:avLst/>
              <a:gdLst>
                <a:gd name="connsiteX0" fmla="*/ 199817 w 400958"/>
                <a:gd name="connsiteY0" fmla="*/ 412468 h 412678"/>
                <a:gd name="connsiteX1" fmla="*/ 6744 w 400958"/>
                <a:gd name="connsiteY1" fmla="*/ 98113 h 412678"/>
                <a:gd name="connsiteX2" fmla="*/ 393207 w 400958"/>
                <a:gd name="connsiteY2" fmla="*/ 98113 h 412678"/>
                <a:gd name="connsiteX3" fmla="*/ 199817 w 400958"/>
                <a:gd name="connsiteY3" fmla="*/ 412468 h 412678"/>
              </a:gdLst>
              <a:ahLst/>
              <a:cxnLst>
                <a:cxn ang="0">
                  <a:pos x="connsiteX0" y="connsiteY0"/>
                </a:cxn>
                <a:cxn ang="0">
                  <a:pos x="connsiteX1" y="connsiteY1"/>
                </a:cxn>
                <a:cxn ang="0">
                  <a:pos x="connsiteX2" y="connsiteY2"/>
                </a:cxn>
                <a:cxn ang="0">
                  <a:pos x="connsiteX3" y="connsiteY3"/>
                </a:cxn>
              </a:cxnLst>
              <a:rect l="l" t="t" r="r" b="b"/>
              <a:pathLst>
                <a:path w="400958" h="412678">
                  <a:moveTo>
                    <a:pt x="199817" y="412468"/>
                  </a:moveTo>
                  <a:cubicBezTo>
                    <a:pt x="57569" y="412468"/>
                    <a:pt x="-26547" y="257387"/>
                    <a:pt x="6744" y="98113"/>
                  </a:cubicBezTo>
                  <a:cubicBezTo>
                    <a:pt x="34063" y="-33016"/>
                    <a:pt x="365762" y="-32953"/>
                    <a:pt x="393207" y="98113"/>
                  </a:cubicBezTo>
                  <a:cubicBezTo>
                    <a:pt x="426434" y="257387"/>
                    <a:pt x="342382" y="412595"/>
                    <a:pt x="199817" y="412468"/>
                  </a:cubicBezTo>
                  <a:close/>
                </a:path>
              </a:pathLst>
            </a:custGeom>
            <a:solidFill>
              <a:srgbClr val="FED0D6"/>
            </a:solidFill>
            <a:ln w="6346" cap="flat">
              <a:noFill/>
              <a:prstDash val="solid"/>
              <a:miter/>
            </a:ln>
          </p:spPr>
          <p:txBody>
            <a:bodyPr rtlCol="0" anchor="ctr"/>
            <a:lstStyle/>
            <a:p>
              <a:endParaRPr lang="zh-CN" altLang="en-US"/>
            </a:p>
          </p:txBody>
        </p:sp>
        <p:sp>
          <p:nvSpPr>
            <p:cNvPr id="54" name="任意多边形 10">
              <a:extLst>
                <a:ext uri="{FF2B5EF4-FFF2-40B4-BE49-F238E27FC236}">
                  <a16:creationId xmlns:a16="http://schemas.microsoft.com/office/drawing/2014/main" id="{F033D7FE-6563-4FC6-36AF-9ED681965007}"/>
                </a:ext>
              </a:extLst>
            </p:cNvPr>
            <p:cNvSpPr/>
            <p:nvPr/>
          </p:nvSpPr>
          <p:spPr>
            <a:xfrm>
              <a:off x="4757636" y="3487392"/>
              <a:ext cx="367502" cy="234313"/>
            </a:xfrm>
            <a:custGeom>
              <a:avLst/>
              <a:gdLst>
                <a:gd name="connsiteX0" fmla="*/ -514 w 324585"/>
                <a:gd name="connsiteY0" fmla="*/ 31541 h 206950"/>
                <a:gd name="connsiteX1" fmla="*/ 303231 w 324585"/>
                <a:gd name="connsiteY1" fmla="*/ 198693 h 206950"/>
                <a:gd name="connsiteX2" fmla="*/ 184045 w 324585"/>
                <a:gd name="connsiteY2" fmla="*/ 21757 h 206950"/>
                <a:gd name="connsiteX3" fmla="*/ -514 w 324585"/>
                <a:gd name="connsiteY3" fmla="*/ 31541 h 206950"/>
              </a:gdLst>
              <a:ahLst/>
              <a:cxnLst>
                <a:cxn ang="0">
                  <a:pos x="connsiteX0" y="connsiteY0"/>
                </a:cxn>
                <a:cxn ang="0">
                  <a:pos x="connsiteX1" y="connsiteY1"/>
                </a:cxn>
                <a:cxn ang="0">
                  <a:pos x="connsiteX2" y="connsiteY2"/>
                </a:cxn>
                <a:cxn ang="0">
                  <a:pos x="connsiteX3" y="connsiteY3"/>
                </a:cxn>
              </a:cxnLst>
              <a:rect l="l" t="t" r="r" b="b"/>
              <a:pathLst>
                <a:path w="324585" h="206950">
                  <a:moveTo>
                    <a:pt x="-514" y="31541"/>
                  </a:moveTo>
                  <a:cubicBezTo>
                    <a:pt x="-514" y="165911"/>
                    <a:pt x="253612" y="230650"/>
                    <a:pt x="303231" y="198693"/>
                  </a:cubicBezTo>
                  <a:cubicBezTo>
                    <a:pt x="352849" y="166737"/>
                    <a:pt x="314158" y="52951"/>
                    <a:pt x="184045" y="21757"/>
                  </a:cubicBezTo>
                  <a:cubicBezTo>
                    <a:pt x="53932" y="-9437"/>
                    <a:pt x="-197" y="-8484"/>
                    <a:pt x="-514" y="31541"/>
                  </a:cubicBezTo>
                  <a:close/>
                </a:path>
              </a:pathLst>
            </a:custGeom>
            <a:solidFill>
              <a:srgbClr val="971D05"/>
            </a:solidFill>
            <a:ln w="6346" cap="flat">
              <a:noFill/>
              <a:prstDash val="solid"/>
              <a:miter/>
            </a:ln>
          </p:spPr>
          <p:txBody>
            <a:bodyPr rtlCol="0" anchor="ctr"/>
            <a:lstStyle/>
            <a:p>
              <a:endParaRPr lang="zh-CN" altLang="en-US"/>
            </a:p>
          </p:txBody>
        </p:sp>
        <p:sp>
          <p:nvSpPr>
            <p:cNvPr id="55" name="任意多边形 11">
              <a:extLst>
                <a:ext uri="{FF2B5EF4-FFF2-40B4-BE49-F238E27FC236}">
                  <a16:creationId xmlns:a16="http://schemas.microsoft.com/office/drawing/2014/main" id="{A9CB20DB-DC4D-1152-D1AE-47971DF9546E}"/>
                </a:ext>
              </a:extLst>
            </p:cNvPr>
            <p:cNvSpPr/>
            <p:nvPr/>
          </p:nvSpPr>
          <p:spPr>
            <a:xfrm>
              <a:off x="4592900" y="3508707"/>
              <a:ext cx="173053" cy="238281"/>
            </a:xfrm>
            <a:custGeom>
              <a:avLst/>
              <a:gdLst>
                <a:gd name="connsiteX0" fmla="*/ 145428 w 152844"/>
                <a:gd name="connsiteY0" fmla="*/ 11762 h 210454"/>
                <a:gd name="connsiteX1" fmla="*/ 38759 w 152844"/>
                <a:gd name="connsiteY1" fmla="*/ 209790 h 210454"/>
                <a:gd name="connsiteX2" fmla="*/ 27704 w 152844"/>
                <a:gd name="connsiteY2" fmla="*/ 78089 h 210454"/>
                <a:gd name="connsiteX3" fmla="*/ 145428 w 152844"/>
                <a:gd name="connsiteY3" fmla="*/ 11762 h 210454"/>
              </a:gdLst>
              <a:ahLst/>
              <a:cxnLst>
                <a:cxn ang="0">
                  <a:pos x="connsiteX0" y="connsiteY0"/>
                </a:cxn>
                <a:cxn ang="0">
                  <a:pos x="connsiteX1" y="connsiteY1"/>
                </a:cxn>
                <a:cxn ang="0">
                  <a:pos x="connsiteX2" y="connsiteY2"/>
                </a:cxn>
                <a:cxn ang="0">
                  <a:pos x="connsiteX3" y="connsiteY3"/>
                </a:cxn>
              </a:cxnLst>
              <a:rect l="l" t="t" r="r" b="b"/>
              <a:pathLst>
                <a:path w="152844" h="210454">
                  <a:moveTo>
                    <a:pt x="145428" y="11762"/>
                  </a:moveTo>
                  <a:cubicBezTo>
                    <a:pt x="177703" y="76501"/>
                    <a:pt x="89076" y="219320"/>
                    <a:pt x="38759" y="209790"/>
                  </a:cubicBezTo>
                  <a:cubicBezTo>
                    <a:pt x="-11559" y="200261"/>
                    <a:pt x="-11622" y="144416"/>
                    <a:pt x="27704" y="78089"/>
                  </a:cubicBezTo>
                  <a:cubicBezTo>
                    <a:pt x="67030" y="11762"/>
                    <a:pt x="130117" y="-18987"/>
                    <a:pt x="145428" y="11762"/>
                  </a:cubicBezTo>
                  <a:close/>
                </a:path>
              </a:pathLst>
            </a:custGeom>
            <a:solidFill>
              <a:srgbClr val="971D05"/>
            </a:solidFill>
            <a:ln w="6346" cap="flat">
              <a:noFill/>
              <a:prstDash val="solid"/>
              <a:miter/>
            </a:ln>
          </p:spPr>
          <p:txBody>
            <a:bodyPr rtlCol="0" anchor="ctr"/>
            <a:lstStyle/>
            <a:p>
              <a:endParaRPr lang="zh-CN" altLang="en-US"/>
            </a:p>
          </p:txBody>
        </p:sp>
        <p:sp>
          <p:nvSpPr>
            <p:cNvPr id="57" name="任意多边形 12">
              <a:extLst>
                <a:ext uri="{FF2B5EF4-FFF2-40B4-BE49-F238E27FC236}">
                  <a16:creationId xmlns:a16="http://schemas.microsoft.com/office/drawing/2014/main" id="{6F499A91-52F7-DD6D-D7F4-66AE7722851A}"/>
                </a:ext>
              </a:extLst>
            </p:cNvPr>
            <p:cNvSpPr/>
            <p:nvPr/>
          </p:nvSpPr>
          <p:spPr>
            <a:xfrm>
              <a:off x="3612370" y="4281731"/>
              <a:ext cx="915035" cy="627652"/>
            </a:xfrm>
            <a:custGeom>
              <a:avLst/>
              <a:gdLst>
                <a:gd name="connsiteX0" fmla="*/ 797158 w 808176"/>
                <a:gd name="connsiteY0" fmla="*/ 72207 h 554354"/>
                <a:gd name="connsiteX1" fmla="*/ 561011 w 808176"/>
                <a:gd name="connsiteY1" fmla="*/ 325698 h 554354"/>
                <a:gd name="connsiteX2" fmla="*/ 47611 w 808176"/>
                <a:gd name="connsiteY2" fmla="*/ 553523 h 554354"/>
                <a:gd name="connsiteX3" fmla="*/ 47611 w 808176"/>
                <a:gd name="connsiteY3" fmla="*/ 451110 h 554354"/>
                <a:gd name="connsiteX4" fmla="*/ 496844 w 808176"/>
                <a:gd name="connsiteY4" fmla="*/ 243743 h 554354"/>
                <a:gd name="connsiteX5" fmla="*/ 650844 w 808176"/>
                <a:gd name="connsiteY5" fmla="*/ 90123 h 554354"/>
                <a:gd name="connsiteX6" fmla="*/ 699637 w 808176"/>
                <a:gd name="connsiteY6" fmla="*/ 36375 h 554354"/>
                <a:gd name="connsiteX7" fmla="*/ 709866 w 808176"/>
                <a:gd name="connsiteY7" fmla="*/ 18459 h 554354"/>
                <a:gd name="connsiteX8" fmla="*/ 709866 w 808176"/>
                <a:gd name="connsiteY8" fmla="*/ 21000 h 554354"/>
                <a:gd name="connsiteX9" fmla="*/ 797158 w 808176"/>
                <a:gd name="connsiteY9" fmla="*/ 72207 h 5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176" h="554354">
                  <a:moveTo>
                    <a:pt x="797158" y="72207"/>
                  </a:moveTo>
                  <a:cubicBezTo>
                    <a:pt x="727280" y="164525"/>
                    <a:pt x="648151" y="249460"/>
                    <a:pt x="561011" y="325698"/>
                  </a:cubicBezTo>
                  <a:cubicBezTo>
                    <a:pt x="422385" y="446027"/>
                    <a:pt x="242717" y="563752"/>
                    <a:pt x="47611" y="553523"/>
                  </a:cubicBezTo>
                  <a:cubicBezTo>
                    <a:pt x="-16556" y="548377"/>
                    <a:pt x="-16556" y="446027"/>
                    <a:pt x="47611" y="451110"/>
                  </a:cubicBezTo>
                  <a:cubicBezTo>
                    <a:pt x="219591" y="461339"/>
                    <a:pt x="376197" y="351302"/>
                    <a:pt x="496844" y="243743"/>
                  </a:cubicBezTo>
                  <a:cubicBezTo>
                    <a:pt x="553323" y="197682"/>
                    <a:pt x="602052" y="143871"/>
                    <a:pt x="650844" y="90123"/>
                  </a:cubicBezTo>
                  <a:cubicBezTo>
                    <a:pt x="668824" y="72207"/>
                    <a:pt x="684199" y="54291"/>
                    <a:pt x="699637" y="36375"/>
                  </a:cubicBezTo>
                  <a:cubicBezTo>
                    <a:pt x="703589" y="30727"/>
                    <a:pt x="707013" y="24730"/>
                    <a:pt x="709866" y="18459"/>
                  </a:cubicBezTo>
                  <a:cubicBezTo>
                    <a:pt x="717553" y="10772"/>
                    <a:pt x="702178" y="31165"/>
                    <a:pt x="709866" y="21000"/>
                  </a:cubicBezTo>
                  <a:cubicBezTo>
                    <a:pt x="748366" y="-30206"/>
                    <a:pt x="838199" y="21000"/>
                    <a:pt x="797158" y="72207"/>
                  </a:cubicBezTo>
                  <a:close/>
                </a:path>
              </a:pathLst>
            </a:custGeom>
            <a:solidFill>
              <a:srgbClr val="FED0D6"/>
            </a:solidFill>
            <a:ln w="6346" cap="flat">
              <a:noFill/>
              <a:prstDash val="solid"/>
              <a:miter/>
            </a:ln>
          </p:spPr>
          <p:txBody>
            <a:bodyPr rtlCol="0" anchor="ctr"/>
            <a:lstStyle/>
            <a:p>
              <a:endParaRPr lang="zh-CN" altLang="en-US"/>
            </a:p>
          </p:txBody>
        </p:sp>
        <p:sp>
          <p:nvSpPr>
            <p:cNvPr id="58" name="任意多边形 13">
              <a:extLst>
                <a:ext uri="{FF2B5EF4-FFF2-40B4-BE49-F238E27FC236}">
                  <a16:creationId xmlns:a16="http://schemas.microsoft.com/office/drawing/2014/main" id="{EEB3447F-CB12-4636-5E32-34505CAB9962}"/>
                </a:ext>
              </a:extLst>
            </p:cNvPr>
            <p:cNvSpPr/>
            <p:nvPr/>
          </p:nvSpPr>
          <p:spPr>
            <a:xfrm>
              <a:off x="5248839" y="3957542"/>
              <a:ext cx="415701" cy="712692"/>
            </a:xfrm>
            <a:custGeom>
              <a:avLst/>
              <a:gdLst>
                <a:gd name="connsiteX0" fmla="*/ 90290 w 367155"/>
                <a:gd name="connsiteY0" fmla="*/ 275691 h 629463"/>
                <a:gd name="connsiteX1" fmla="*/ 229361 w 367155"/>
                <a:gd name="connsiteY1" fmla="*/ 451738 h 629463"/>
                <a:gd name="connsiteX2" fmla="*/ 246959 w 367155"/>
                <a:gd name="connsiteY2" fmla="*/ 471877 h 629463"/>
                <a:gd name="connsiteX3" fmla="*/ 201979 w 367155"/>
                <a:gd name="connsiteY3" fmla="*/ 211016 h 629463"/>
                <a:gd name="connsiteX4" fmla="*/ 194292 w 367155"/>
                <a:gd name="connsiteY4" fmla="*/ 113241 h 629463"/>
                <a:gd name="connsiteX5" fmla="*/ 298420 w 367155"/>
                <a:gd name="connsiteY5" fmla="*/ 6952 h 629463"/>
                <a:gd name="connsiteX6" fmla="*/ 340732 w 367155"/>
                <a:gd name="connsiteY6" fmla="*/ 100280 h 629463"/>
                <a:gd name="connsiteX7" fmla="*/ 314748 w 367155"/>
                <a:gd name="connsiteY7" fmla="*/ 117624 h 629463"/>
                <a:gd name="connsiteX8" fmla="*/ 294544 w 367155"/>
                <a:gd name="connsiteY8" fmla="*/ 135286 h 629463"/>
                <a:gd name="connsiteX9" fmla="*/ 296006 w 367155"/>
                <a:gd name="connsiteY9" fmla="*/ 157077 h 629463"/>
                <a:gd name="connsiteX10" fmla="*/ 320402 w 367155"/>
                <a:gd name="connsiteY10" fmla="*/ 297927 h 629463"/>
                <a:gd name="connsiteX11" fmla="*/ 354518 w 367155"/>
                <a:gd name="connsiteY11" fmla="*/ 572194 h 629463"/>
                <a:gd name="connsiteX12" fmla="*/ 268560 w 367155"/>
                <a:gd name="connsiteY12" fmla="*/ 625243 h 629463"/>
                <a:gd name="connsiteX13" fmla="*/ 170785 w 367155"/>
                <a:gd name="connsiteY13" fmla="*/ 540237 h 629463"/>
                <a:gd name="connsiteX14" fmla="*/ 9668 w 367155"/>
                <a:gd name="connsiteY14" fmla="*/ 340176 h 629463"/>
                <a:gd name="connsiteX15" fmla="*/ 90290 w 367155"/>
                <a:gd name="connsiteY15" fmla="*/ 275437 h 62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155" h="629463">
                  <a:moveTo>
                    <a:pt x="90290" y="275691"/>
                  </a:moveTo>
                  <a:cubicBezTo>
                    <a:pt x="134762" y="336999"/>
                    <a:pt x="181013" y="394877"/>
                    <a:pt x="229361" y="451738"/>
                  </a:cubicBezTo>
                  <a:cubicBezTo>
                    <a:pt x="235714" y="459997"/>
                    <a:pt x="241432" y="465969"/>
                    <a:pt x="246959" y="471877"/>
                  </a:cubicBezTo>
                  <a:cubicBezTo>
                    <a:pt x="235460" y="384267"/>
                    <a:pt x="213478" y="298626"/>
                    <a:pt x="201979" y="211016"/>
                  </a:cubicBezTo>
                  <a:cubicBezTo>
                    <a:pt x="196325" y="179822"/>
                    <a:pt x="189273" y="146277"/>
                    <a:pt x="194292" y="113241"/>
                  </a:cubicBezTo>
                  <a:cubicBezTo>
                    <a:pt x="199692" y="62923"/>
                    <a:pt x="258395" y="30649"/>
                    <a:pt x="298420" y="6952"/>
                  </a:cubicBezTo>
                  <a:cubicBezTo>
                    <a:pt x="353692" y="-26593"/>
                    <a:pt x="396068" y="66735"/>
                    <a:pt x="340732" y="100280"/>
                  </a:cubicBezTo>
                  <a:cubicBezTo>
                    <a:pt x="351342" y="92593"/>
                    <a:pt x="319449" y="115528"/>
                    <a:pt x="314748" y="117624"/>
                  </a:cubicBezTo>
                  <a:cubicBezTo>
                    <a:pt x="304138" y="125311"/>
                    <a:pt x="296705" y="139924"/>
                    <a:pt x="294544" y="135286"/>
                  </a:cubicBezTo>
                  <a:cubicBezTo>
                    <a:pt x="294544" y="141004"/>
                    <a:pt x="296451" y="145642"/>
                    <a:pt x="296006" y="157077"/>
                  </a:cubicBezTo>
                  <a:cubicBezTo>
                    <a:pt x="303375" y="204409"/>
                    <a:pt x="310682" y="251740"/>
                    <a:pt x="320402" y="297927"/>
                  </a:cubicBezTo>
                  <a:cubicBezTo>
                    <a:pt x="335523" y="381090"/>
                    <a:pt x="369321" y="486744"/>
                    <a:pt x="354518" y="572194"/>
                  </a:cubicBezTo>
                  <a:cubicBezTo>
                    <a:pt x="348165" y="614442"/>
                    <a:pt x="311698" y="639474"/>
                    <a:pt x="268560" y="625243"/>
                  </a:cubicBezTo>
                  <a:cubicBezTo>
                    <a:pt x="230124" y="608915"/>
                    <a:pt x="198358" y="569906"/>
                    <a:pt x="170785" y="540237"/>
                  </a:cubicBezTo>
                  <a:cubicBezTo>
                    <a:pt x="113695" y="476343"/>
                    <a:pt x="59922" y="409571"/>
                    <a:pt x="9668" y="340176"/>
                  </a:cubicBezTo>
                  <a:cubicBezTo>
                    <a:pt x="-28451" y="287127"/>
                    <a:pt x="49821" y="223468"/>
                    <a:pt x="90290" y="275437"/>
                  </a:cubicBezTo>
                  <a:close/>
                </a:path>
              </a:pathLst>
            </a:custGeom>
            <a:solidFill>
              <a:srgbClr val="FED0D6"/>
            </a:solidFill>
            <a:ln w="6346" cap="flat">
              <a:noFill/>
              <a:prstDash val="solid"/>
              <a:miter/>
            </a:ln>
          </p:spPr>
          <p:txBody>
            <a:bodyPr rtlCol="0" anchor="ctr"/>
            <a:lstStyle/>
            <a:p>
              <a:endParaRPr lang="zh-CN" altLang="en-US"/>
            </a:p>
          </p:txBody>
        </p:sp>
        <p:sp>
          <p:nvSpPr>
            <p:cNvPr id="59" name="任意多边形 14">
              <a:extLst>
                <a:ext uri="{FF2B5EF4-FFF2-40B4-BE49-F238E27FC236}">
                  <a16:creationId xmlns:a16="http://schemas.microsoft.com/office/drawing/2014/main" id="{FFD13DD0-C106-BDA6-F850-89790D1EB872}"/>
                </a:ext>
              </a:extLst>
            </p:cNvPr>
            <p:cNvSpPr/>
            <p:nvPr/>
          </p:nvSpPr>
          <p:spPr>
            <a:xfrm>
              <a:off x="4494869" y="4089375"/>
              <a:ext cx="731188" cy="915335"/>
            </a:xfrm>
            <a:custGeom>
              <a:avLst/>
              <a:gdLst>
                <a:gd name="connsiteX0" fmla="*/ -514 w 645799"/>
                <a:gd name="connsiteY0" fmla="*/ 61416 h 808441"/>
                <a:gd name="connsiteX1" fmla="*/ 219877 w 645799"/>
                <a:gd name="connsiteY1" fmla="*/ -210 h 808441"/>
                <a:gd name="connsiteX2" fmla="*/ 333662 w 645799"/>
                <a:gd name="connsiteY2" fmla="*/ 71263 h 808441"/>
                <a:gd name="connsiteX3" fmla="*/ 441666 w 645799"/>
                <a:gd name="connsiteY3" fmla="*/ -210 h 808441"/>
                <a:gd name="connsiteX4" fmla="*/ 481564 w 645799"/>
                <a:gd name="connsiteY4" fmla="*/ 3475 h 808441"/>
                <a:gd name="connsiteX5" fmla="*/ 625527 w 645799"/>
                <a:gd name="connsiteY5" fmla="*/ 23360 h 808441"/>
                <a:gd name="connsiteX6" fmla="*/ 637598 w 645799"/>
                <a:gd name="connsiteY6" fmla="*/ 333459 h 808441"/>
                <a:gd name="connsiteX7" fmla="*/ 645285 w 645799"/>
                <a:gd name="connsiteY7" fmla="*/ 792920 h 808441"/>
                <a:gd name="connsiteX8" fmla="*/ 384488 w 645799"/>
                <a:gd name="connsiteY8" fmla="*/ 808231 h 808441"/>
                <a:gd name="connsiteX9" fmla="*/ 20006 w 645799"/>
                <a:gd name="connsiteY9" fmla="*/ 792920 h 808441"/>
                <a:gd name="connsiteX10" fmla="*/ 27694 w 645799"/>
                <a:gd name="connsiteY10" fmla="*/ 333459 h 808441"/>
                <a:gd name="connsiteX11" fmla="*/ -514 w 645799"/>
                <a:gd name="connsiteY11" fmla="*/ 61416 h 80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799" h="808441">
                  <a:moveTo>
                    <a:pt x="-514" y="61416"/>
                  </a:moveTo>
                  <a:lnTo>
                    <a:pt x="219877" y="-210"/>
                  </a:lnTo>
                  <a:cubicBezTo>
                    <a:pt x="235252" y="69103"/>
                    <a:pt x="308250" y="71263"/>
                    <a:pt x="333662" y="71263"/>
                  </a:cubicBezTo>
                  <a:cubicBezTo>
                    <a:pt x="365428" y="71263"/>
                    <a:pt x="426292" y="69103"/>
                    <a:pt x="441666" y="-210"/>
                  </a:cubicBezTo>
                  <a:lnTo>
                    <a:pt x="481564" y="3475"/>
                  </a:lnTo>
                  <a:cubicBezTo>
                    <a:pt x="594142" y="14085"/>
                    <a:pt x="625527" y="23360"/>
                    <a:pt x="625527" y="23360"/>
                  </a:cubicBezTo>
                  <a:cubicBezTo>
                    <a:pt x="597382" y="336508"/>
                    <a:pt x="658436" y="258428"/>
                    <a:pt x="637598" y="333459"/>
                  </a:cubicBezTo>
                  <a:cubicBezTo>
                    <a:pt x="581436" y="535045"/>
                    <a:pt x="645285" y="792920"/>
                    <a:pt x="645285" y="792920"/>
                  </a:cubicBezTo>
                  <a:cubicBezTo>
                    <a:pt x="543317" y="808231"/>
                    <a:pt x="455770" y="808231"/>
                    <a:pt x="384488" y="808231"/>
                  </a:cubicBezTo>
                  <a:cubicBezTo>
                    <a:pt x="17401" y="808231"/>
                    <a:pt x="20006" y="792920"/>
                    <a:pt x="20006" y="792920"/>
                  </a:cubicBezTo>
                  <a:cubicBezTo>
                    <a:pt x="20006" y="792920"/>
                    <a:pt x="85889" y="477866"/>
                    <a:pt x="27694" y="333459"/>
                  </a:cubicBezTo>
                  <a:cubicBezTo>
                    <a:pt x="2281" y="269927"/>
                    <a:pt x="-514" y="61416"/>
                    <a:pt x="-514" y="61416"/>
                  </a:cubicBezTo>
                  <a:close/>
                </a:path>
              </a:pathLst>
            </a:custGeom>
            <a:solidFill>
              <a:srgbClr val="BE5ED3"/>
            </a:solidFill>
            <a:ln w="6346" cap="flat">
              <a:noFill/>
              <a:prstDash val="solid"/>
              <a:miter/>
            </a:ln>
          </p:spPr>
          <p:txBody>
            <a:bodyPr rtlCol="0" anchor="ctr"/>
            <a:lstStyle/>
            <a:p>
              <a:endParaRPr lang="zh-CN" altLang="en-US"/>
            </a:p>
          </p:txBody>
        </p:sp>
        <p:sp>
          <p:nvSpPr>
            <p:cNvPr id="60" name="任意多边形 15">
              <a:extLst>
                <a:ext uri="{FF2B5EF4-FFF2-40B4-BE49-F238E27FC236}">
                  <a16:creationId xmlns:a16="http://schemas.microsoft.com/office/drawing/2014/main" id="{CF384CF6-C751-32C6-E4E6-23F9C8FC8D1B}"/>
                </a:ext>
              </a:extLst>
            </p:cNvPr>
            <p:cNvSpPr/>
            <p:nvPr/>
          </p:nvSpPr>
          <p:spPr>
            <a:xfrm>
              <a:off x="4736560" y="4414867"/>
              <a:ext cx="302114" cy="302114"/>
            </a:xfrm>
            <a:custGeom>
              <a:avLst/>
              <a:gdLst>
                <a:gd name="connsiteX0" fmla="*/ 266833 w 266833"/>
                <a:gd name="connsiteY0" fmla="*/ 133417 h 266833"/>
                <a:gd name="connsiteX1" fmla="*/ 133417 w 266833"/>
                <a:gd name="connsiteY1" fmla="*/ 266833 h 266833"/>
                <a:gd name="connsiteX2" fmla="*/ 0 w 266833"/>
                <a:gd name="connsiteY2" fmla="*/ 133417 h 266833"/>
                <a:gd name="connsiteX3" fmla="*/ 133417 w 266833"/>
                <a:gd name="connsiteY3" fmla="*/ 0 h 266833"/>
                <a:gd name="connsiteX4" fmla="*/ 266833 w 266833"/>
                <a:gd name="connsiteY4" fmla="*/ 133417 h 2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3" h="266833">
                  <a:moveTo>
                    <a:pt x="266833" y="133417"/>
                  </a:moveTo>
                  <a:cubicBezTo>
                    <a:pt x="266833" y="207101"/>
                    <a:pt x="207101" y="266833"/>
                    <a:pt x="133417" y="266833"/>
                  </a:cubicBezTo>
                  <a:cubicBezTo>
                    <a:pt x="59733" y="266833"/>
                    <a:pt x="0" y="207101"/>
                    <a:pt x="0" y="133417"/>
                  </a:cubicBezTo>
                  <a:cubicBezTo>
                    <a:pt x="0" y="59733"/>
                    <a:pt x="59733" y="0"/>
                    <a:pt x="133417" y="0"/>
                  </a:cubicBezTo>
                  <a:cubicBezTo>
                    <a:pt x="207101" y="0"/>
                    <a:pt x="266833" y="59733"/>
                    <a:pt x="266833" y="133417"/>
                  </a:cubicBezTo>
                  <a:close/>
                </a:path>
              </a:pathLst>
            </a:custGeom>
            <a:solidFill>
              <a:srgbClr val="FFC545"/>
            </a:solidFill>
            <a:ln w="6346" cap="flat">
              <a:noFill/>
              <a:prstDash val="solid"/>
              <a:miter/>
            </a:ln>
          </p:spPr>
          <p:txBody>
            <a:bodyPr rtlCol="0" anchor="ctr"/>
            <a:lstStyle/>
            <a:p>
              <a:endParaRPr lang="zh-CN" altLang="en-US"/>
            </a:p>
          </p:txBody>
        </p:sp>
        <p:sp>
          <p:nvSpPr>
            <p:cNvPr id="61" name="任意多边形 16">
              <a:extLst>
                <a:ext uri="{FF2B5EF4-FFF2-40B4-BE49-F238E27FC236}">
                  <a16:creationId xmlns:a16="http://schemas.microsoft.com/office/drawing/2014/main" id="{A0281186-94C6-A956-EAD3-C5BE834CD2B1}"/>
                </a:ext>
              </a:extLst>
            </p:cNvPr>
            <p:cNvSpPr/>
            <p:nvPr/>
          </p:nvSpPr>
          <p:spPr>
            <a:xfrm>
              <a:off x="4808492"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62" name="任意多边形 17">
              <a:extLst>
                <a:ext uri="{FF2B5EF4-FFF2-40B4-BE49-F238E27FC236}">
                  <a16:creationId xmlns:a16="http://schemas.microsoft.com/office/drawing/2014/main" id="{ACFEED56-FDF3-7539-96CD-A289FEE6E7D8}"/>
                </a:ext>
              </a:extLst>
            </p:cNvPr>
            <p:cNvSpPr/>
            <p:nvPr/>
          </p:nvSpPr>
          <p:spPr>
            <a:xfrm>
              <a:off x="4937970"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63" name="任意多边形 18">
              <a:extLst>
                <a:ext uri="{FF2B5EF4-FFF2-40B4-BE49-F238E27FC236}">
                  <a16:creationId xmlns:a16="http://schemas.microsoft.com/office/drawing/2014/main" id="{B22E84F8-6E2D-D31A-2EB6-C757980529F1}"/>
                </a:ext>
              </a:extLst>
            </p:cNvPr>
            <p:cNvSpPr/>
            <p:nvPr/>
          </p:nvSpPr>
          <p:spPr>
            <a:xfrm>
              <a:off x="4809355" y="4601890"/>
              <a:ext cx="156524" cy="64640"/>
            </a:xfrm>
            <a:custGeom>
              <a:avLst/>
              <a:gdLst>
                <a:gd name="connsiteX0" fmla="*/ -514 w 138245"/>
                <a:gd name="connsiteY0" fmla="*/ -210 h 57091"/>
                <a:gd name="connsiteX1" fmla="*/ 81924 w 138245"/>
                <a:gd name="connsiteY1" fmla="*/ 55596 h 57091"/>
                <a:gd name="connsiteX2" fmla="*/ 137731 w 138245"/>
                <a:gd name="connsiteY2" fmla="*/ -210 h 57091"/>
              </a:gdLst>
              <a:ahLst/>
              <a:cxnLst>
                <a:cxn ang="0">
                  <a:pos x="connsiteX0" y="connsiteY0"/>
                </a:cxn>
                <a:cxn ang="0">
                  <a:pos x="connsiteX1" y="connsiteY1"/>
                </a:cxn>
                <a:cxn ang="0">
                  <a:pos x="connsiteX2" y="connsiteY2"/>
                </a:cxn>
              </a:cxnLst>
              <a:rect l="l" t="t" r="r" b="b"/>
              <a:pathLst>
                <a:path w="138245" h="57091">
                  <a:moveTo>
                    <a:pt x="-514" y="-210"/>
                  </a:moveTo>
                  <a:cubicBezTo>
                    <a:pt x="6836" y="37966"/>
                    <a:pt x="43748" y="62953"/>
                    <a:pt x="81924" y="55596"/>
                  </a:cubicBezTo>
                  <a:cubicBezTo>
                    <a:pt x="110183" y="50152"/>
                    <a:pt x="132286" y="28055"/>
                    <a:pt x="137731" y="-210"/>
                  </a:cubicBezTo>
                  <a:close/>
                </a:path>
              </a:pathLst>
            </a:custGeom>
            <a:solidFill>
              <a:srgbClr val="E27AA5"/>
            </a:solidFill>
            <a:ln w="6346" cap="flat">
              <a:noFill/>
              <a:prstDash val="solid"/>
              <a:miter/>
            </a:ln>
          </p:spPr>
          <p:txBody>
            <a:bodyPr rtlCol="0" anchor="ctr"/>
            <a:lstStyle/>
            <a:p>
              <a:endParaRPr lang="zh-CN" altLang="en-US"/>
            </a:p>
          </p:txBody>
        </p:sp>
        <p:sp>
          <p:nvSpPr>
            <p:cNvPr id="64" name="任意多边形 19">
              <a:extLst>
                <a:ext uri="{FF2B5EF4-FFF2-40B4-BE49-F238E27FC236}">
                  <a16:creationId xmlns:a16="http://schemas.microsoft.com/office/drawing/2014/main" id="{8E0C6084-1B7F-4094-144E-6874538B31AC}"/>
                </a:ext>
              </a:extLst>
            </p:cNvPr>
            <p:cNvSpPr/>
            <p:nvPr/>
          </p:nvSpPr>
          <p:spPr>
            <a:xfrm>
              <a:off x="4509837" y="4987374"/>
              <a:ext cx="724245" cy="307437"/>
            </a:xfrm>
            <a:custGeom>
              <a:avLst/>
              <a:gdLst>
                <a:gd name="connsiteX0" fmla="*/ 6214 w 639667"/>
                <a:gd name="connsiteY0" fmla="*/ -210 h 271534"/>
                <a:gd name="connsiteX1" fmla="*/ 632637 w 639667"/>
                <a:gd name="connsiteY1" fmla="*/ -210 h 271534"/>
                <a:gd name="connsiteX2" fmla="*/ 537657 w 639667"/>
                <a:gd name="connsiteY2" fmla="*/ 271325 h 271534"/>
                <a:gd name="connsiteX3" fmla="*/ 101194 w 639667"/>
                <a:gd name="connsiteY3" fmla="*/ 271325 h 271534"/>
                <a:gd name="connsiteX4" fmla="*/ 5897 w 639667"/>
                <a:gd name="connsiteY4" fmla="*/ -210 h 27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667" h="271534">
                  <a:moveTo>
                    <a:pt x="6214" y="-210"/>
                  </a:moveTo>
                  <a:cubicBezTo>
                    <a:pt x="295029" y="15101"/>
                    <a:pt x="632637" y="-210"/>
                    <a:pt x="632637" y="-210"/>
                  </a:cubicBezTo>
                  <a:cubicBezTo>
                    <a:pt x="632637" y="-210"/>
                    <a:pt x="676283" y="271325"/>
                    <a:pt x="537657" y="271325"/>
                  </a:cubicBezTo>
                  <a:lnTo>
                    <a:pt x="101194" y="271325"/>
                  </a:lnTo>
                  <a:cubicBezTo>
                    <a:pt x="-37432" y="271325"/>
                    <a:pt x="5897" y="-210"/>
                    <a:pt x="5897" y="-210"/>
                  </a:cubicBezTo>
                  <a:close/>
                </a:path>
              </a:pathLst>
            </a:custGeom>
            <a:solidFill>
              <a:srgbClr val="00002B"/>
            </a:solidFill>
            <a:ln w="6346" cap="flat">
              <a:noFill/>
              <a:prstDash val="solid"/>
              <a:miter/>
            </a:ln>
          </p:spPr>
          <p:txBody>
            <a:bodyPr rtlCol="0" anchor="ctr"/>
            <a:lstStyle/>
            <a:p>
              <a:endParaRPr lang="zh-CN" altLang="en-US"/>
            </a:p>
          </p:txBody>
        </p:sp>
        <p:sp>
          <p:nvSpPr>
            <p:cNvPr id="65" name="任意多边形 20">
              <a:extLst>
                <a:ext uri="{FF2B5EF4-FFF2-40B4-BE49-F238E27FC236}">
                  <a16:creationId xmlns:a16="http://schemas.microsoft.com/office/drawing/2014/main" id="{0684D3B1-252D-96DA-5531-34062A8DF736}"/>
                </a:ext>
              </a:extLst>
            </p:cNvPr>
            <p:cNvSpPr/>
            <p:nvPr/>
          </p:nvSpPr>
          <p:spPr>
            <a:xfrm>
              <a:off x="5524719" y="5246473"/>
              <a:ext cx="230304" cy="183920"/>
            </a:xfrm>
            <a:custGeom>
              <a:avLst/>
              <a:gdLst>
                <a:gd name="connsiteX0" fmla="*/ 27630 w 203409"/>
                <a:gd name="connsiteY0" fmla="*/ -210 h 162442"/>
                <a:gd name="connsiteX1" fmla="*/ 202787 w 203409"/>
                <a:gd name="connsiteY1" fmla="*/ 97057 h 162442"/>
                <a:gd name="connsiteX2" fmla="*/ -514 w 203409"/>
                <a:gd name="connsiteY2" fmla="*/ 161034 h 162442"/>
                <a:gd name="connsiteX3" fmla="*/ 27630 w 203409"/>
                <a:gd name="connsiteY3" fmla="*/ -210 h 162442"/>
              </a:gdLst>
              <a:ahLst/>
              <a:cxnLst>
                <a:cxn ang="0">
                  <a:pos x="connsiteX0" y="connsiteY0"/>
                </a:cxn>
                <a:cxn ang="0">
                  <a:pos x="connsiteX1" y="connsiteY1"/>
                </a:cxn>
                <a:cxn ang="0">
                  <a:pos x="connsiteX2" y="connsiteY2"/>
                </a:cxn>
                <a:cxn ang="0">
                  <a:pos x="connsiteX3" y="connsiteY3"/>
                </a:cxn>
              </a:cxnLst>
              <a:rect l="l" t="t" r="r" b="b"/>
              <a:pathLst>
                <a:path w="203409" h="162442">
                  <a:moveTo>
                    <a:pt x="27630" y="-210"/>
                  </a:moveTo>
                  <a:cubicBezTo>
                    <a:pt x="27630" y="-210"/>
                    <a:pt x="207933" y="20247"/>
                    <a:pt x="202787" y="97057"/>
                  </a:cubicBezTo>
                  <a:cubicBezTo>
                    <a:pt x="200246" y="176408"/>
                    <a:pt x="-514" y="161034"/>
                    <a:pt x="-514" y="161034"/>
                  </a:cubicBezTo>
                  <a:lnTo>
                    <a:pt x="27630" y="-210"/>
                  </a:lnTo>
                  <a:close/>
                </a:path>
              </a:pathLst>
            </a:custGeom>
            <a:solidFill>
              <a:srgbClr val="00002B"/>
            </a:solidFill>
            <a:ln w="6346" cap="flat">
              <a:noFill/>
              <a:prstDash val="solid"/>
              <a:miter/>
            </a:ln>
          </p:spPr>
          <p:txBody>
            <a:bodyPr rtlCol="0" anchor="ctr"/>
            <a:lstStyle/>
            <a:p>
              <a:endParaRPr lang="zh-CN" altLang="en-US"/>
            </a:p>
          </p:txBody>
        </p:sp>
        <p:sp>
          <p:nvSpPr>
            <p:cNvPr id="66" name="任意多边形 21">
              <a:extLst>
                <a:ext uri="{FF2B5EF4-FFF2-40B4-BE49-F238E27FC236}">
                  <a16:creationId xmlns:a16="http://schemas.microsoft.com/office/drawing/2014/main" id="{337CD651-92B6-0EB5-67A5-45C39B296764}"/>
                </a:ext>
              </a:extLst>
            </p:cNvPr>
            <p:cNvSpPr/>
            <p:nvPr/>
          </p:nvSpPr>
          <p:spPr>
            <a:xfrm>
              <a:off x="4100646" y="5006258"/>
              <a:ext cx="1488236" cy="437236"/>
            </a:xfrm>
            <a:custGeom>
              <a:avLst/>
              <a:gdLst>
                <a:gd name="connsiteX0" fmla="*/ 1313924 w 1314438"/>
                <a:gd name="connsiteY0" fmla="*/ 208966 h 386175"/>
                <a:gd name="connsiteX1" fmla="*/ 2820 w 1314438"/>
                <a:gd name="connsiteY1" fmla="*/ 90797 h 386175"/>
                <a:gd name="connsiteX2" fmla="*/ 1293403 w 1314438"/>
                <a:gd name="connsiteY2" fmla="*/ 385966 h 386175"/>
                <a:gd name="connsiteX3" fmla="*/ 1313924 w 1314438"/>
                <a:gd name="connsiteY3" fmla="*/ 208712 h 386175"/>
              </a:gdLst>
              <a:ahLst/>
              <a:cxnLst>
                <a:cxn ang="0">
                  <a:pos x="connsiteX0" y="connsiteY0"/>
                </a:cxn>
                <a:cxn ang="0">
                  <a:pos x="connsiteX1" y="connsiteY1"/>
                </a:cxn>
                <a:cxn ang="0">
                  <a:pos x="connsiteX2" y="connsiteY2"/>
                </a:cxn>
                <a:cxn ang="0">
                  <a:pos x="connsiteX3" y="connsiteY3"/>
                </a:cxn>
              </a:cxnLst>
              <a:rect l="l" t="t" r="r" b="b"/>
              <a:pathLst>
                <a:path w="1314438" h="386175">
                  <a:moveTo>
                    <a:pt x="1313924" y="208966"/>
                  </a:moveTo>
                  <a:cubicBezTo>
                    <a:pt x="1313924" y="208966"/>
                    <a:pt x="82361" y="-168603"/>
                    <a:pt x="2820" y="90797"/>
                  </a:cubicBezTo>
                  <a:cubicBezTo>
                    <a:pt x="-76722" y="347847"/>
                    <a:pt x="1293403" y="385966"/>
                    <a:pt x="1293403" y="385966"/>
                  </a:cubicBezTo>
                  <a:lnTo>
                    <a:pt x="1313924" y="208712"/>
                  </a:lnTo>
                  <a:close/>
                </a:path>
              </a:pathLst>
            </a:custGeom>
            <a:solidFill>
              <a:srgbClr val="1E2160"/>
            </a:solidFill>
            <a:ln w="6346" cap="flat">
              <a:noFill/>
              <a:prstDash val="solid"/>
              <a:miter/>
            </a:ln>
          </p:spPr>
          <p:txBody>
            <a:bodyPr rtlCol="0" anchor="ctr"/>
            <a:lstStyle/>
            <a:p>
              <a:endParaRPr lang="zh-CN" altLang="en-US"/>
            </a:p>
          </p:txBody>
        </p:sp>
        <p:sp>
          <p:nvSpPr>
            <p:cNvPr id="67" name="任意多边形 22">
              <a:extLst>
                <a:ext uri="{FF2B5EF4-FFF2-40B4-BE49-F238E27FC236}">
                  <a16:creationId xmlns:a16="http://schemas.microsoft.com/office/drawing/2014/main" id="{3D1B8DCE-573C-6EE3-3C98-7A46D173BC44}"/>
                </a:ext>
              </a:extLst>
            </p:cNvPr>
            <p:cNvSpPr/>
            <p:nvPr/>
          </p:nvSpPr>
          <p:spPr>
            <a:xfrm>
              <a:off x="4002665" y="5286755"/>
              <a:ext cx="235837" cy="184637"/>
            </a:xfrm>
            <a:custGeom>
              <a:avLst/>
              <a:gdLst>
                <a:gd name="connsiteX0" fmla="*/ 169282 w 208296"/>
                <a:gd name="connsiteY0" fmla="*/ -210 h 163075"/>
                <a:gd name="connsiteX1" fmla="*/ -94 w 208296"/>
                <a:gd name="connsiteY1" fmla="*/ 109382 h 163075"/>
                <a:gd name="connsiteX2" fmla="*/ 207782 w 208296"/>
                <a:gd name="connsiteY2" fmla="*/ 157857 h 163075"/>
                <a:gd name="connsiteX3" fmla="*/ 169282 w 208296"/>
                <a:gd name="connsiteY3" fmla="*/ -210 h 163075"/>
              </a:gdLst>
              <a:ahLst/>
              <a:cxnLst>
                <a:cxn ang="0">
                  <a:pos x="connsiteX0" y="connsiteY0"/>
                </a:cxn>
                <a:cxn ang="0">
                  <a:pos x="connsiteX1" y="connsiteY1"/>
                </a:cxn>
                <a:cxn ang="0">
                  <a:pos x="connsiteX2" y="connsiteY2"/>
                </a:cxn>
                <a:cxn ang="0">
                  <a:pos x="connsiteX3" y="connsiteY3"/>
                </a:cxn>
              </a:cxnLst>
              <a:rect l="l" t="t" r="r" b="b"/>
              <a:pathLst>
                <a:path w="208296" h="163075">
                  <a:moveTo>
                    <a:pt x="169282" y="-210"/>
                  </a:moveTo>
                  <a:cubicBezTo>
                    <a:pt x="169282" y="-210"/>
                    <a:pt x="-10322" y="32890"/>
                    <a:pt x="-94" y="109382"/>
                  </a:cubicBezTo>
                  <a:cubicBezTo>
                    <a:pt x="10135" y="185874"/>
                    <a:pt x="207782" y="157857"/>
                    <a:pt x="207782" y="157857"/>
                  </a:cubicBezTo>
                  <a:lnTo>
                    <a:pt x="169282" y="-210"/>
                  </a:lnTo>
                  <a:close/>
                </a:path>
              </a:pathLst>
            </a:custGeom>
            <a:solidFill>
              <a:srgbClr val="00002B"/>
            </a:solidFill>
            <a:ln w="6346" cap="flat">
              <a:noFill/>
              <a:prstDash val="solid"/>
              <a:miter/>
            </a:ln>
          </p:spPr>
          <p:txBody>
            <a:bodyPr rtlCol="0" anchor="ctr"/>
            <a:lstStyle/>
            <a:p>
              <a:endParaRPr lang="zh-CN" altLang="en-US"/>
            </a:p>
          </p:txBody>
        </p:sp>
        <p:sp>
          <p:nvSpPr>
            <p:cNvPr id="68" name="任意多边形 23">
              <a:extLst>
                <a:ext uri="{FF2B5EF4-FFF2-40B4-BE49-F238E27FC236}">
                  <a16:creationId xmlns:a16="http://schemas.microsoft.com/office/drawing/2014/main" id="{BCBE560A-D580-4567-1B73-DC9690A07BED}"/>
                </a:ext>
              </a:extLst>
            </p:cNvPr>
            <p:cNvSpPr/>
            <p:nvPr/>
          </p:nvSpPr>
          <p:spPr>
            <a:xfrm>
              <a:off x="4163334" y="4959760"/>
              <a:ext cx="1475212" cy="524448"/>
            </a:xfrm>
            <a:custGeom>
              <a:avLst/>
              <a:gdLst>
                <a:gd name="connsiteX0" fmla="*/ -514 w 1302935"/>
                <a:gd name="connsiteY0" fmla="*/ 288407 h 463202"/>
                <a:gd name="connsiteX1" fmla="*/ 1297439 w 1302935"/>
                <a:gd name="connsiteY1" fmla="*/ 75449 h 463202"/>
                <a:gd name="connsiteX2" fmla="*/ 30298 w 1302935"/>
                <a:gd name="connsiteY2" fmla="*/ 462992 h 463202"/>
                <a:gd name="connsiteX3" fmla="*/ -514 w 1302935"/>
                <a:gd name="connsiteY3" fmla="*/ 288535 h 463202"/>
              </a:gdLst>
              <a:ahLst/>
              <a:cxnLst>
                <a:cxn ang="0">
                  <a:pos x="connsiteX0" y="connsiteY0"/>
                </a:cxn>
                <a:cxn ang="0">
                  <a:pos x="connsiteX1" y="connsiteY1"/>
                </a:cxn>
                <a:cxn ang="0">
                  <a:pos x="connsiteX2" y="connsiteY2"/>
                </a:cxn>
                <a:cxn ang="0">
                  <a:pos x="connsiteX3" y="connsiteY3"/>
                </a:cxn>
              </a:cxnLst>
              <a:rect l="l" t="t" r="r" b="b"/>
              <a:pathLst>
                <a:path w="1302935" h="463202">
                  <a:moveTo>
                    <a:pt x="-514" y="288407"/>
                  </a:moveTo>
                  <a:cubicBezTo>
                    <a:pt x="-514" y="288407"/>
                    <a:pt x="1197376" y="-178551"/>
                    <a:pt x="1297439" y="75449"/>
                  </a:cubicBezTo>
                  <a:cubicBezTo>
                    <a:pt x="1394896" y="326908"/>
                    <a:pt x="30298" y="462992"/>
                    <a:pt x="30298" y="462992"/>
                  </a:cubicBezTo>
                  <a:lnTo>
                    <a:pt x="-514" y="288535"/>
                  </a:lnTo>
                  <a:close/>
                </a:path>
              </a:pathLst>
            </a:custGeom>
            <a:solidFill>
              <a:srgbClr val="2A3072"/>
            </a:solidFill>
            <a:ln w="6346" cap="flat">
              <a:noFill/>
              <a:prstDash val="solid"/>
              <a:miter/>
            </a:ln>
          </p:spPr>
          <p:txBody>
            <a:bodyPr rtlCol="0" anchor="ctr"/>
            <a:lstStyle/>
            <a:p>
              <a:endParaRPr lang="zh-CN" altLang="en-US"/>
            </a:p>
          </p:txBody>
        </p:sp>
        <p:sp>
          <p:nvSpPr>
            <p:cNvPr id="69" name="任意多边形 24">
              <a:extLst>
                <a:ext uri="{FF2B5EF4-FFF2-40B4-BE49-F238E27FC236}">
                  <a16:creationId xmlns:a16="http://schemas.microsoft.com/office/drawing/2014/main" id="{678F67A2-8C57-8884-5E4C-B2ACD858EABC}"/>
                </a:ext>
              </a:extLst>
            </p:cNvPr>
            <p:cNvSpPr/>
            <p:nvPr/>
          </p:nvSpPr>
          <p:spPr>
            <a:xfrm>
              <a:off x="4197069" y="4159220"/>
              <a:ext cx="334881" cy="457055"/>
            </a:xfrm>
            <a:custGeom>
              <a:avLst/>
              <a:gdLst>
                <a:gd name="connsiteX0" fmla="*/ 262507 w 295773"/>
                <a:gd name="connsiteY0" fmla="*/ -210 h 403680"/>
                <a:gd name="connsiteX1" fmla="*/ -514 w 295773"/>
                <a:gd name="connsiteY1" fmla="*/ 206522 h 403680"/>
                <a:gd name="connsiteX2" fmla="*/ 151962 w 295773"/>
                <a:gd name="connsiteY2" fmla="*/ 403470 h 403680"/>
                <a:gd name="connsiteX3" fmla="*/ 290969 w 295773"/>
                <a:gd name="connsiteY3" fmla="*/ 272468 h 403680"/>
                <a:gd name="connsiteX4" fmla="*/ 262507 w 295773"/>
                <a:gd name="connsiteY4" fmla="*/ -210 h 40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73" h="403680">
                  <a:moveTo>
                    <a:pt x="262507" y="-210"/>
                  </a:moveTo>
                  <a:cubicBezTo>
                    <a:pt x="262507" y="-210"/>
                    <a:pt x="113843" y="47693"/>
                    <a:pt x="-514" y="206522"/>
                  </a:cubicBezTo>
                  <a:lnTo>
                    <a:pt x="151962" y="403470"/>
                  </a:lnTo>
                  <a:cubicBezTo>
                    <a:pt x="151962" y="403470"/>
                    <a:pt x="278326" y="317766"/>
                    <a:pt x="290969" y="272468"/>
                  </a:cubicBezTo>
                  <a:cubicBezTo>
                    <a:pt x="309393" y="206395"/>
                    <a:pt x="262507" y="-210"/>
                    <a:pt x="262507" y="-210"/>
                  </a:cubicBezTo>
                  <a:close/>
                </a:path>
              </a:pathLst>
            </a:custGeom>
            <a:solidFill>
              <a:srgbClr val="BE5ED3"/>
            </a:solidFill>
            <a:ln w="6346" cap="flat">
              <a:noFill/>
              <a:prstDash val="solid"/>
              <a:miter/>
            </a:ln>
          </p:spPr>
          <p:txBody>
            <a:bodyPr rtlCol="0" anchor="ctr"/>
            <a:lstStyle/>
            <a:p>
              <a:endParaRPr lang="zh-CN" altLang="en-US"/>
            </a:p>
          </p:txBody>
        </p:sp>
        <p:sp>
          <p:nvSpPr>
            <p:cNvPr id="70" name="任意多边形 25">
              <a:extLst>
                <a:ext uri="{FF2B5EF4-FFF2-40B4-BE49-F238E27FC236}">
                  <a16:creationId xmlns:a16="http://schemas.microsoft.com/office/drawing/2014/main" id="{9247D248-EF57-2A8E-3BCD-625B001110C5}"/>
                </a:ext>
              </a:extLst>
            </p:cNvPr>
            <p:cNvSpPr/>
            <p:nvPr/>
          </p:nvSpPr>
          <p:spPr>
            <a:xfrm>
              <a:off x="5168201" y="4116061"/>
              <a:ext cx="316452" cy="449862"/>
            </a:xfrm>
            <a:custGeom>
              <a:avLst/>
              <a:gdLst>
                <a:gd name="connsiteX0" fmla="*/ 30827 w 279496"/>
                <a:gd name="connsiteY0" fmla="*/ -210 h 397327"/>
                <a:gd name="connsiteX1" fmla="*/ 278982 w 279496"/>
                <a:gd name="connsiteY1" fmla="*/ 203092 h 397327"/>
                <a:gd name="connsiteX2" fmla="*/ 134892 w 279496"/>
                <a:gd name="connsiteY2" fmla="*/ 397117 h 397327"/>
                <a:gd name="connsiteX3" fmla="*/ 3508 w 279496"/>
                <a:gd name="connsiteY3" fmla="*/ 268148 h 397327"/>
                <a:gd name="connsiteX4" fmla="*/ 30827 w 279496"/>
                <a:gd name="connsiteY4" fmla="*/ -210 h 3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96" h="397327">
                  <a:moveTo>
                    <a:pt x="30827" y="-210"/>
                  </a:moveTo>
                  <a:cubicBezTo>
                    <a:pt x="30827" y="-210"/>
                    <a:pt x="161575" y="21899"/>
                    <a:pt x="278982" y="203092"/>
                  </a:cubicBezTo>
                  <a:lnTo>
                    <a:pt x="134892" y="397117"/>
                  </a:lnTo>
                  <a:cubicBezTo>
                    <a:pt x="134892" y="397117"/>
                    <a:pt x="15452" y="312747"/>
                    <a:pt x="3508" y="268148"/>
                  </a:cubicBezTo>
                  <a:cubicBezTo>
                    <a:pt x="-13899" y="203155"/>
                    <a:pt x="30827" y="-210"/>
                    <a:pt x="30827" y="-210"/>
                  </a:cubicBezTo>
                  <a:close/>
                </a:path>
              </a:pathLst>
            </a:custGeom>
            <a:solidFill>
              <a:srgbClr val="BE5ED3"/>
            </a:solidFill>
            <a:ln w="6346" cap="flat">
              <a:noFill/>
              <a:prstDash val="solid"/>
              <a:miter/>
            </a:ln>
          </p:spPr>
          <p:txBody>
            <a:bodyPr rtlCol="0" anchor="ctr"/>
            <a:lstStyle/>
            <a:p>
              <a:endParaRPr lang="zh-CN" altLang="en-US"/>
            </a:p>
          </p:txBody>
        </p:sp>
        <p:sp>
          <p:nvSpPr>
            <p:cNvPr id="71" name="任意多边形 26">
              <a:extLst>
                <a:ext uri="{FF2B5EF4-FFF2-40B4-BE49-F238E27FC236}">
                  <a16:creationId xmlns:a16="http://schemas.microsoft.com/office/drawing/2014/main" id="{8857BDF4-308C-AFB9-78C8-8BECC27682B1}"/>
                </a:ext>
              </a:extLst>
            </p:cNvPr>
            <p:cNvSpPr/>
            <p:nvPr/>
          </p:nvSpPr>
          <p:spPr>
            <a:xfrm>
              <a:off x="3207781" y="3560975"/>
              <a:ext cx="1486066" cy="1759003"/>
            </a:xfrm>
            <a:custGeom>
              <a:avLst/>
              <a:gdLst>
                <a:gd name="connsiteX0" fmla="*/ 933471 w 1312521"/>
                <a:gd name="connsiteY0" fmla="*/ 872704 h 1553585"/>
                <a:gd name="connsiteX1" fmla="*/ 1030738 w 1312521"/>
                <a:gd name="connsiteY1" fmla="*/ 1006121 h 1553585"/>
                <a:gd name="connsiteX2" fmla="*/ 1002848 w 1312521"/>
                <a:gd name="connsiteY2" fmla="*/ 1177656 h 1553585"/>
                <a:gd name="connsiteX3" fmla="*/ 831211 w 1312521"/>
                <a:gd name="connsiteY3" fmla="*/ 1152962 h 1553585"/>
                <a:gd name="connsiteX4" fmla="*/ 830677 w 1312521"/>
                <a:gd name="connsiteY4" fmla="*/ 1152244 h 1553585"/>
                <a:gd name="connsiteX5" fmla="*/ 674897 w 1312521"/>
                <a:gd name="connsiteY5" fmla="*/ 940874 h 1553585"/>
                <a:gd name="connsiteX6" fmla="*/ 674008 w 1312521"/>
                <a:gd name="connsiteY6" fmla="*/ 935220 h 1553585"/>
                <a:gd name="connsiteX7" fmla="*/ 669942 w 1312521"/>
                <a:gd name="connsiteY7" fmla="*/ 931217 h 1553585"/>
                <a:gd name="connsiteX8" fmla="*/ 695354 w 1312521"/>
                <a:gd name="connsiteY8" fmla="*/ 758792 h 1553585"/>
                <a:gd name="connsiteX9" fmla="*/ 761046 w 1312521"/>
                <a:gd name="connsiteY9" fmla="*/ 359495 h 1553585"/>
                <a:gd name="connsiteX10" fmla="*/ 364075 w 1312521"/>
                <a:gd name="connsiteY10" fmla="*/ 301001 h 1553585"/>
                <a:gd name="connsiteX11" fmla="*/ 362321 w 1312521"/>
                <a:gd name="connsiteY11" fmla="*/ 302316 h 1553585"/>
                <a:gd name="connsiteX12" fmla="*/ 248727 w 1312521"/>
                <a:gd name="connsiteY12" fmla="*/ 557015 h 1553585"/>
                <a:gd name="connsiteX13" fmla="*/ 137946 w 1312521"/>
                <a:gd name="connsiteY13" fmla="*/ 696670 h 1553585"/>
                <a:gd name="connsiteX14" fmla="*/ 136910 w 1312521"/>
                <a:gd name="connsiteY14" fmla="*/ 696785 h 1553585"/>
                <a:gd name="connsiteX15" fmla="*/ 2668 w 1312521"/>
                <a:gd name="connsiteY15" fmla="*/ 586557 h 1553585"/>
                <a:gd name="connsiteX16" fmla="*/ 216389 w 1312521"/>
                <a:gd name="connsiteY16" fmla="*/ 102509 h 1553585"/>
                <a:gd name="connsiteX17" fmla="*/ 960282 w 1312521"/>
                <a:gd name="connsiteY17" fmla="*/ 215786 h 1553585"/>
                <a:gd name="connsiteX18" fmla="*/ 933471 w 1312521"/>
                <a:gd name="connsiteY18" fmla="*/ 872704 h 1553585"/>
                <a:gd name="connsiteX19" fmla="*/ 1259071 w 1312521"/>
                <a:gd name="connsiteY19" fmla="*/ 1318824 h 1553585"/>
                <a:gd name="connsiteX20" fmla="*/ 1287153 w 1312521"/>
                <a:gd name="connsiteY20" fmla="*/ 1357388 h 1553585"/>
                <a:gd name="connsiteX21" fmla="*/ 1259199 w 1312521"/>
                <a:gd name="connsiteY21" fmla="*/ 1528923 h 1553585"/>
                <a:gd name="connsiteX22" fmla="*/ 1087644 w 1312521"/>
                <a:gd name="connsiteY22" fmla="*/ 1504260 h 1553585"/>
                <a:gd name="connsiteX23" fmla="*/ 1087091 w 1312521"/>
                <a:gd name="connsiteY23" fmla="*/ 1503511 h 1553585"/>
                <a:gd name="connsiteX24" fmla="*/ 1061678 w 1312521"/>
                <a:gd name="connsiteY24" fmla="*/ 1465391 h 1553585"/>
                <a:gd name="connsiteX25" fmla="*/ 1087091 w 1312521"/>
                <a:gd name="connsiteY25" fmla="*/ 1292967 h 1553585"/>
                <a:gd name="connsiteX26" fmla="*/ 1259199 w 1312521"/>
                <a:gd name="connsiteY26" fmla="*/ 1318379 h 155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2521" h="1553585">
                  <a:moveTo>
                    <a:pt x="933471" y="872704"/>
                  </a:moveTo>
                  <a:lnTo>
                    <a:pt x="1030738" y="1006121"/>
                  </a:lnTo>
                  <a:cubicBezTo>
                    <a:pt x="1071971" y="1062410"/>
                    <a:pt x="1061551" y="1137187"/>
                    <a:pt x="1002848" y="1177656"/>
                  </a:cubicBezTo>
                  <a:cubicBezTo>
                    <a:pt x="948630" y="1218234"/>
                    <a:pt x="871788" y="1207179"/>
                    <a:pt x="831211" y="1152962"/>
                  </a:cubicBezTo>
                  <a:cubicBezTo>
                    <a:pt x="831033" y="1152720"/>
                    <a:pt x="830855" y="1152485"/>
                    <a:pt x="830677" y="1152244"/>
                  </a:cubicBezTo>
                  <a:lnTo>
                    <a:pt x="674897" y="940874"/>
                  </a:lnTo>
                  <a:cubicBezTo>
                    <a:pt x="673246" y="937633"/>
                    <a:pt x="676486" y="935982"/>
                    <a:pt x="674008" y="935220"/>
                  </a:cubicBezTo>
                  <a:cubicBezTo>
                    <a:pt x="671530" y="934457"/>
                    <a:pt x="671594" y="934457"/>
                    <a:pt x="669942" y="931217"/>
                  </a:cubicBezTo>
                  <a:cubicBezTo>
                    <a:pt x="630362" y="878168"/>
                    <a:pt x="642369" y="798499"/>
                    <a:pt x="695354" y="758792"/>
                  </a:cubicBezTo>
                  <a:cubicBezTo>
                    <a:pt x="824769" y="665400"/>
                    <a:pt x="855010" y="486495"/>
                    <a:pt x="761046" y="359495"/>
                  </a:cubicBezTo>
                  <a:cubicBezTo>
                    <a:pt x="667578" y="233721"/>
                    <a:pt x="489849" y="207534"/>
                    <a:pt x="364075" y="301001"/>
                  </a:cubicBezTo>
                  <a:cubicBezTo>
                    <a:pt x="363490" y="301439"/>
                    <a:pt x="362906" y="301878"/>
                    <a:pt x="362321" y="302316"/>
                  </a:cubicBezTo>
                  <a:cubicBezTo>
                    <a:pt x="281636" y="360797"/>
                    <a:pt x="238326" y="457912"/>
                    <a:pt x="248727" y="557015"/>
                  </a:cubicBezTo>
                  <a:cubicBezTo>
                    <a:pt x="256700" y="626169"/>
                    <a:pt x="207101" y="688697"/>
                    <a:pt x="137946" y="696670"/>
                  </a:cubicBezTo>
                  <a:cubicBezTo>
                    <a:pt x="137603" y="696708"/>
                    <a:pt x="137254" y="696747"/>
                    <a:pt x="136910" y="696785"/>
                  </a:cubicBezTo>
                  <a:cubicBezTo>
                    <a:pt x="68106" y="701741"/>
                    <a:pt x="9847" y="656252"/>
                    <a:pt x="2668" y="586557"/>
                  </a:cubicBezTo>
                  <a:cubicBezTo>
                    <a:pt x="-18056" y="398554"/>
                    <a:pt x="63493" y="213855"/>
                    <a:pt x="216389" y="102509"/>
                  </a:cubicBezTo>
                  <a:cubicBezTo>
                    <a:pt x="453375" y="-70456"/>
                    <a:pt x="785519" y="-19878"/>
                    <a:pt x="960282" y="215786"/>
                  </a:cubicBezTo>
                  <a:cubicBezTo>
                    <a:pt x="1106405" y="415975"/>
                    <a:pt x="1089251" y="688017"/>
                    <a:pt x="933471" y="872704"/>
                  </a:cubicBezTo>
                  <a:close/>
                  <a:moveTo>
                    <a:pt x="1259071" y="1318824"/>
                  </a:moveTo>
                  <a:lnTo>
                    <a:pt x="1287153" y="1357388"/>
                  </a:lnTo>
                  <a:cubicBezTo>
                    <a:pt x="1328321" y="1413677"/>
                    <a:pt x="1317902" y="1488454"/>
                    <a:pt x="1259199" y="1528923"/>
                  </a:cubicBezTo>
                  <a:cubicBezTo>
                    <a:pt x="1205012" y="1569488"/>
                    <a:pt x="1128209" y="1558440"/>
                    <a:pt x="1087644" y="1504260"/>
                  </a:cubicBezTo>
                  <a:cubicBezTo>
                    <a:pt x="1087460" y="1504013"/>
                    <a:pt x="1087275" y="1503758"/>
                    <a:pt x="1087091" y="1503511"/>
                  </a:cubicBezTo>
                  <a:lnTo>
                    <a:pt x="1061678" y="1465391"/>
                  </a:lnTo>
                  <a:cubicBezTo>
                    <a:pt x="1019684" y="1411517"/>
                    <a:pt x="1034106" y="1332610"/>
                    <a:pt x="1087091" y="1292967"/>
                  </a:cubicBezTo>
                  <a:cubicBezTo>
                    <a:pt x="1141671" y="1252592"/>
                    <a:pt x="1218621" y="1263958"/>
                    <a:pt x="1259199" y="1318379"/>
                  </a:cubicBezTo>
                  <a:close/>
                </a:path>
              </a:pathLst>
            </a:custGeom>
            <a:solidFill>
              <a:srgbClr val="FFC545"/>
            </a:solidFill>
            <a:ln w="6346" cap="flat">
              <a:noFill/>
              <a:prstDash val="solid"/>
              <a:miter/>
            </a:ln>
          </p:spPr>
          <p:txBody>
            <a:bodyPr rtlCol="0" anchor="ctr"/>
            <a:lstStyle/>
            <a:p>
              <a:endParaRPr lang="zh-CN" altLang="en-US"/>
            </a:p>
          </p:txBody>
        </p:sp>
        <p:sp>
          <p:nvSpPr>
            <p:cNvPr id="72" name="任意多边形 27">
              <a:extLst>
                <a:ext uri="{FF2B5EF4-FFF2-40B4-BE49-F238E27FC236}">
                  <a16:creationId xmlns:a16="http://schemas.microsoft.com/office/drawing/2014/main" id="{F41467AC-851F-07DC-EEE8-13738538A3BB}"/>
                </a:ext>
              </a:extLst>
            </p:cNvPr>
            <p:cNvSpPr/>
            <p:nvPr/>
          </p:nvSpPr>
          <p:spPr>
            <a:xfrm>
              <a:off x="6164723" y="1962102"/>
              <a:ext cx="703194" cy="564027"/>
            </a:xfrm>
            <a:custGeom>
              <a:avLst/>
              <a:gdLst>
                <a:gd name="connsiteX0" fmla="*/ 577794 w 621074"/>
                <a:gd name="connsiteY0" fmla="*/ 416455 h 498159"/>
                <a:gd name="connsiteX1" fmla="*/ 538976 w 621074"/>
                <a:gd name="connsiteY1" fmla="*/ 192061 h 498159"/>
                <a:gd name="connsiteX2" fmla="*/ 398317 w 621074"/>
                <a:gd name="connsiteY2" fmla="*/ 31135 h 498159"/>
                <a:gd name="connsiteX3" fmla="*/ 10265 w 621074"/>
                <a:gd name="connsiteY3" fmla="*/ 121159 h 498159"/>
                <a:gd name="connsiteX4" fmla="*/ 38156 w 621074"/>
                <a:gd name="connsiteY4" fmla="*/ 265504 h 498159"/>
                <a:gd name="connsiteX5" fmla="*/ 65983 w 621074"/>
                <a:gd name="connsiteY5" fmla="*/ 440152 h 498159"/>
                <a:gd name="connsiteX6" fmla="*/ 577794 w 621074"/>
                <a:gd name="connsiteY6" fmla="*/ 416455 h 4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074" h="498159">
                  <a:moveTo>
                    <a:pt x="577794" y="416455"/>
                  </a:moveTo>
                  <a:cubicBezTo>
                    <a:pt x="667819" y="254576"/>
                    <a:pt x="596536" y="161629"/>
                    <a:pt x="538976" y="192061"/>
                  </a:cubicBezTo>
                  <a:cubicBezTo>
                    <a:pt x="538976" y="192061"/>
                    <a:pt x="530399" y="91617"/>
                    <a:pt x="398317" y="31135"/>
                  </a:cubicBezTo>
                  <a:cubicBezTo>
                    <a:pt x="245841" y="-38750"/>
                    <a:pt x="48893" y="15633"/>
                    <a:pt x="10265" y="121159"/>
                  </a:cubicBezTo>
                  <a:cubicBezTo>
                    <a:pt x="-25186" y="218554"/>
                    <a:pt x="38156" y="265504"/>
                    <a:pt x="38156" y="265504"/>
                  </a:cubicBezTo>
                  <a:cubicBezTo>
                    <a:pt x="38156" y="265504"/>
                    <a:pt x="-1043" y="335388"/>
                    <a:pt x="65983" y="440152"/>
                  </a:cubicBezTo>
                  <a:cubicBezTo>
                    <a:pt x="133009" y="544916"/>
                    <a:pt x="537515" y="488945"/>
                    <a:pt x="577794" y="416455"/>
                  </a:cubicBezTo>
                  <a:close/>
                </a:path>
              </a:pathLst>
            </a:custGeom>
            <a:solidFill>
              <a:srgbClr val="981D04"/>
            </a:solidFill>
            <a:ln w="6346" cap="flat">
              <a:noFill/>
              <a:prstDash val="solid"/>
              <a:miter/>
            </a:ln>
          </p:spPr>
          <p:txBody>
            <a:bodyPr rtlCol="0" anchor="ctr"/>
            <a:lstStyle/>
            <a:p>
              <a:endParaRPr lang="zh-CN" altLang="en-US"/>
            </a:p>
          </p:txBody>
        </p:sp>
        <p:sp>
          <p:nvSpPr>
            <p:cNvPr id="73" name="任意多边形 28">
              <a:extLst>
                <a:ext uri="{FF2B5EF4-FFF2-40B4-BE49-F238E27FC236}">
                  <a16:creationId xmlns:a16="http://schemas.microsoft.com/office/drawing/2014/main" id="{05DC0B23-BE03-68C3-7396-72B1A27557EE}"/>
                </a:ext>
              </a:extLst>
            </p:cNvPr>
            <p:cNvSpPr/>
            <p:nvPr/>
          </p:nvSpPr>
          <p:spPr>
            <a:xfrm>
              <a:off x="6390997" y="2695691"/>
              <a:ext cx="273341" cy="276362"/>
            </a:xfrm>
            <a:custGeom>
              <a:avLst/>
              <a:gdLst>
                <a:gd name="connsiteX0" fmla="*/ 120196 w 241420"/>
                <a:gd name="connsiteY0" fmla="*/ 243879 h 244088"/>
                <a:gd name="connsiteX1" fmla="*/ 120196 w 241420"/>
                <a:gd name="connsiteY1" fmla="*/ 243879 h 244088"/>
                <a:gd name="connsiteX2" fmla="*/ -514 w 241420"/>
                <a:gd name="connsiteY2" fmla="*/ 160017 h 244088"/>
                <a:gd name="connsiteX3" fmla="*/ -514 w 241420"/>
                <a:gd name="connsiteY3" fmla="*/ -210 h 244088"/>
                <a:gd name="connsiteX4" fmla="*/ 240906 w 241420"/>
                <a:gd name="connsiteY4" fmla="*/ -210 h 244088"/>
                <a:gd name="connsiteX5" fmla="*/ 240906 w 241420"/>
                <a:gd name="connsiteY5" fmla="*/ 160335 h 244088"/>
                <a:gd name="connsiteX6" fmla="*/ 120958 w 241420"/>
                <a:gd name="connsiteY6" fmla="*/ 243752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20" h="244088">
                  <a:moveTo>
                    <a:pt x="120196" y="243879"/>
                  </a:moveTo>
                  <a:lnTo>
                    <a:pt x="120196" y="243879"/>
                  </a:lnTo>
                  <a:cubicBezTo>
                    <a:pt x="53551" y="243879"/>
                    <a:pt x="-514" y="206332"/>
                    <a:pt x="-514" y="160017"/>
                  </a:cubicBezTo>
                  <a:lnTo>
                    <a:pt x="-514" y="-210"/>
                  </a:lnTo>
                  <a:lnTo>
                    <a:pt x="240906" y="-210"/>
                  </a:lnTo>
                  <a:lnTo>
                    <a:pt x="240906" y="160335"/>
                  </a:lnTo>
                  <a:cubicBezTo>
                    <a:pt x="240906" y="206395"/>
                    <a:pt x="187222" y="243752"/>
                    <a:pt x="120958" y="243752"/>
                  </a:cubicBezTo>
                  <a:close/>
                </a:path>
              </a:pathLst>
            </a:custGeom>
            <a:solidFill>
              <a:srgbClr val="FF93B1"/>
            </a:solidFill>
            <a:ln w="6346" cap="flat">
              <a:noFill/>
              <a:prstDash val="solid"/>
              <a:miter/>
            </a:ln>
          </p:spPr>
          <p:txBody>
            <a:bodyPr rtlCol="0" anchor="ctr"/>
            <a:lstStyle/>
            <a:p>
              <a:endParaRPr lang="zh-CN" altLang="en-US"/>
            </a:p>
          </p:txBody>
        </p:sp>
        <p:sp>
          <p:nvSpPr>
            <p:cNvPr id="74" name="任意多边形 29">
              <a:extLst>
                <a:ext uri="{FF2B5EF4-FFF2-40B4-BE49-F238E27FC236}">
                  <a16:creationId xmlns:a16="http://schemas.microsoft.com/office/drawing/2014/main" id="{3B7621C6-16AD-B2DE-10A5-04F849974EF1}"/>
                </a:ext>
              </a:extLst>
            </p:cNvPr>
            <p:cNvSpPr/>
            <p:nvPr/>
          </p:nvSpPr>
          <p:spPr>
            <a:xfrm>
              <a:off x="6190954" y="2434905"/>
              <a:ext cx="140645" cy="163868"/>
            </a:xfrm>
            <a:custGeom>
              <a:avLst/>
              <a:gdLst>
                <a:gd name="connsiteX0" fmla="*/ 89827 w 124220"/>
                <a:gd name="connsiteY0" fmla="*/ 32284 h 144731"/>
                <a:gd name="connsiteX1" fmla="*/ -514 w 124220"/>
                <a:gd name="connsiteY1" fmla="*/ 54139 h 144731"/>
                <a:gd name="connsiteX2" fmla="*/ 109904 w 124220"/>
                <a:gd name="connsiteY2" fmla="*/ 127518 h 144731"/>
                <a:gd name="connsiteX3" fmla="*/ 89827 w 124220"/>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220" h="144731">
                  <a:moveTo>
                    <a:pt x="89827" y="32284"/>
                  </a:moveTo>
                  <a:cubicBezTo>
                    <a:pt x="47960" y="-30739"/>
                    <a:pt x="-514" y="9730"/>
                    <a:pt x="-514" y="54139"/>
                  </a:cubicBezTo>
                  <a:cubicBezTo>
                    <a:pt x="-514" y="118306"/>
                    <a:pt x="69752" y="173579"/>
                    <a:pt x="109904" y="127518"/>
                  </a:cubicBezTo>
                  <a:cubicBezTo>
                    <a:pt x="150056" y="81458"/>
                    <a:pt x="89827" y="32221"/>
                    <a:pt x="89827" y="32221"/>
                  </a:cubicBezTo>
                  <a:close/>
                </a:path>
              </a:pathLst>
            </a:custGeom>
            <a:solidFill>
              <a:srgbClr val="FED0D6"/>
            </a:solidFill>
            <a:ln w="6346" cap="flat">
              <a:noFill/>
              <a:prstDash val="solid"/>
              <a:miter/>
            </a:ln>
          </p:spPr>
          <p:txBody>
            <a:bodyPr rtlCol="0" anchor="ctr"/>
            <a:lstStyle/>
            <a:p>
              <a:endParaRPr lang="zh-CN" altLang="en-US"/>
            </a:p>
          </p:txBody>
        </p:sp>
        <p:sp>
          <p:nvSpPr>
            <p:cNvPr id="75" name="任意多边形 30">
              <a:extLst>
                <a:ext uri="{FF2B5EF4-FFF2-40B4-BE49-F238E27FC236}">
                  <a16:creationId xmlns:a16="http://schemas.microsoft.com/office/drawing/2014/main" id="{7C882594-CFB9-A5B7-A4E4-E46EF15363CE}"/>
                </a:ext>
              </a:extLst>
            </p:cNvPr>
            <p:cNvSpPr/>
            <p:nvPr/>
          </p:nvSpPr>
          <p:spPr>
            <a:xfrm>
              <a:off x="6727091" y="2434905"/>
              <a:ext cx="140816" cy="163868"/>
            </a:xfrm>
            <a:custGeom>
              <a:avLst/>
              <a:gdLst>
                <a:gd name="connsiteX0" fmla="*/ 33579 w 124371"/>
                <a:gd name="connsiteY0" fmla="*/ 32284 h 144731"/>
                <a:gd name="connsiteX1" fmla="*/ 123857 w 124371"/>
                <a:gd name="connsiteY1" fmla="*/ 54139 h 144731"/>
                <a:gd name="connsiteX2" fmla="*/ 13439 w 124371"/>
                <a:gd name="connsiteY2" fmla="*/ 127518 h 144731"/>
                <a:gd name="connsiteX3" fmla="*/ 33579 w 124371"/>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371" h="144731">
                  <a:moveTo>
                    <a:pt x="33579" y="32284"/>
                  </a:moveTo>
                  <a:cubicBezTo>
                    <a:pt x="75319" y="-30739"/>
                    <a:pt x="123857" y="9730"/>
                    <a:pt x="123857" y="54139"/>
                  </a:cubicBezTo>
                  <a:cubicBezTo>
                    <a:pt x="123857" y="118306"/>
                    <a:pt x="53972" y="173579"/>
                    <a:pt x="13439" y="127518"/>
                  </a:cubicBezTo>
                  <a:cubicBezTo>
                    <a:pt x="-27095" y="81458"/>
                    <a:pt x="33579" y="32221"/>
                    <a:pt x="33579" y="32221"/>
                  </a:cubicBezTo>
                  <a:close/>
                </a:path>
              </a:pathLst>
            </a:custGeom>
            <a:solidFill>
              <a:srgbClr val="FED0D6"/>
            </a:solidFill>
            <a:ln w="6346" cap="flat">
              <a:noFill/>
              <a:prstDash val="solid"/>
              <a:miter/>
            </a:ln>
          </p:spPr>
          <p:txBody>
            <a:bodyPr rtlCol="0" anchor="ctr"/>
            <a:lstStyle/>
            <a:p>
              <a:endParaRPr lang="zh-CN" altLang="en-US"/>
            </a:p>
          </p:txBody>
        </p:sp>
        <p:sp>
          <p:nvSpPr>
            <p:cNvPr id="76" name="任意多边形 31">
              <a:extLst>
                <a:ext uri="{FF2B5EF4-FFF2-40B4-BE49-F238E27FC236}">
                  <a16:creationId xmlns:a16="http://schemas.microsoft.com/office/drawing/2014/main" id="{4DC6BD77-915D-2216-9312-F3799A94021E}"/>
                </a:ext>
              </a:extLst>
            </p:cNvPr>
            <p:cNvSpPr/>
            <p:nvPr/>
          </p:nvSpPr>
          <p:spPr>
            <a:xfrm>
              <a:off x="6265196" y="2209296"/>
              <a:ext cx="527030" cy="543940"/>
            </a:xfrm>
            <a:custGeom>
              <a:avLst/>
              <a:gdLst>
                <a:gd name="connsiteX0" fmla="*/ 232068 w 465483"/>
                <a:gd name="connsiteY0" fmla="*/ 480209 h 480418"/>
                <a:gd name="connsiteX1" fmla="*/ 7928 w 465483"/>
                <a:gd name="connsiteY1" fmla="*/ 114266 h 480418"/>
                <a:gd name="connsiteX2" fmla="*/ 456589 w 465483"/>
                <a:gd name="connsiteY2" fmla="*/ 114266 h 480418"/>
                <a:gd name="connsiteX3" fmla="*/ 232068 w 465483"/>
                <a:gd name="connsiteY3" fmla="*/ 480209 h 480418"/>
              </a:gdLst>
              <a:ahLst/>
              <a:cxnLst>
                <a:cxn ang="0">
                  <a:pos x="connsiteX0" y="connsiteY0"/>
                </a:cxn>
                <a:cxn ang="0">
                  <a:pos x="connsiteX1" y="connsiteY1"/>
                </a:cxn>
                <a:cxn ang="0">
                  <a:pos x="connsiteX2" y="connsiteY2"/>
                </a:cxn>
                <a:cxn ang="0">
                  <a:pos x="connsiteX3" y="connsiteY3"/>
                </a:cxn>
              </a:cxnLst>
              <a:rect l="l" t="t" r="r" b="b"/>
              <a:pathLst>
                <a:path w="465483" h="480418">
                  <a:moveTo>
                    <a:pt x="232068" y="480209"/>
                  </a:moveTo>
                  <a:cubicBezTo>
                    <a:pt x="66886" y="480209"/>
                    <a:pt x="-30763" y="299588"/>
                    <a:pt x="7928" y="114266"/>
                  </a:cubicBezTo>
                  <a:cubicBezTo>
                    <a:pt x="39694" y="-38527"/>
                    <a:pt x="424696" y="-38210"/>
                    <a:pt x="456589" y="114266"/>
                  </a:cubicBezTo>
                  <a:cubicBezTo>
                    <a:pt x="495153" y="299588"/>
                    <a:pt x="397251" y="480209"/>
                    <a:pt x="232068" y="480209"/>
                  </a:cubicBezTo>
                  <a:close/>
                </a:path>
              </a:pathLst>
            </a:custGeom>
            <a:solidFill>
              <a:srgbClr val="FED0D6"/>
            </a:solidFill>
            <a:ln w="6346" cap="flat">
              <a:noFill/>
              <a:prstDash val="solid"/>
              <a:miter/>
            </a:ln>
          </p:spPr>
          <p:txBody>
            <a:bodyPr rtlCol="0" anchor="ctr"/>
            <a:lstStyle/>
            <a:p>
              <a:endParaRPr lang="zh-CN" altLang="en-US"/>
            </a:p>
          </p:txBody>
        </p:sp>
        <p:sp>
          <p:nvSpPr>
            <p:cNvPr id="77" name="任意多边形 32">
              <a:extLst>
                <a:ext uri="{FF2B5EF4-FFF2-40B4-BE49-F238E27FC236}">
                  <a16:creationId xmlns:a16="http://schemas.microsoft.com/office/drawing/2014/main" id="{3141F517-1825-3EA1-E20D-23CD4C985642}"/>
                </a:ext>
              </a:extLst>
            </p:cNvPr>
            <p:cNvSpPr/>
            <p:nvPr/>
          </p:nvSpPr>
          <p:spPr>
            <a:xfrm>
              <a:off x="6255890" y="2082565"/>
              <a:ext cx="448236" cy="230262"/>
            </a:xfrm>
            <a:custGeom>
              <a:avLst/>
              <a:gdLst>
                <a:gd name="connsiteX0" fmla="*/ 386663 w 395890"/>
                <a:gd name="connsiteY0" fmla="*/ 112221 h 203372"/>
                <a:gd name="connsiteX1" fmla="*/ 250388 w 395890"/>
                <a:gd name="connsiteY1" fmla="*/ 153708 h 203372"/>
                <a:gd name="connsiteX2" fmla="*/ 94799 w 395890"/>
                <a:gd name="connsiteY2" fmla="*/ 202246 h 203372"/>
                <a:gd name="connsiteX3" fmla="*/ 66146 w 395890"/>
                <a:gd name="connsiteY3" fmla="*/ 31028 h 203372"/>
                <a:gd name="connsiteX4" fmla="*/ 386663 w 395890"/>
                <a:gd name="connsiteY4" fmla="*/ 112221 h 20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90" h="203372">
                  <a:moveTo>
                    <a:pt x="386663" y="112221"/>
                  </a:moveTo>
                  <a:cubicBezTo>
                    <a:pt x="344034" y="208472"/>
                    <a:pt x="250388" y="153708"/>
                    <a:pt x="250388" y="153708"/>
                  </a:cubicBezTo>
                  <a:cubicBezTo>
                    <a:pt x="207091" y="190022"/>
                    <a:pt x="151062" y="207500"/>
                    <a:pt x="94799" y="202246"/>
                  </a:cubicBezTo>
                  <a:cubicBezTo>
                    <a:pt x="581" y="192970"/>
                    <a:pt x="-48592" y="79439"/>
                    <a:pt x="66146" y="31028"/>
                  </a:cubicBezTo>
                  <a:cubicBezTo>
                    <a:pt x="180884" y="-17383"/>
                    <a:pt x="446701" y="-22784"/>
                    <a:pt x="386663" y="112221"/>
                  </a:cubicBezTo>
                  <a:close/>
                </a:path>
              </a:pathLst>
            </a:custGeom>
            <a:solidFill>
              <a:srgbClr val="981D04"/>
            </a:solidFill>
            <a:ln w="6346" cap="flat">
              <a:noFill/>
              <a:prstDash val="solid"/>
              <a:miter/>
            </a:ln>
          </p:spPr>
          <p:txBody>
            <a:bodyPr rtlCol="0" anchor="ctr"/>
            <a:lstStyle/>
            <a:p>
              <a:endParaRPr lang="zh-CN" altLang="en-US"/>
            </a:p>
          </p:txBody>
        </p:sp>
        <p:sp>
          <p:nvSpPr>
            <p:cNvPr id="78" name="任意多边形 33">
              <a:extLst>
                <a:ext uri="{FF2B5EF4-FFF2-40B4-BE49-F238E27FC236}">
                  <a16:creationId xmlns:a16="http://schemas.microsoft.com/office/drawing/2014/main" id="{0D23D49C-1AAD-0C5E-65D1-8C1E7F4BD0A8}"/>
                </a:ext>
              </a:extLst>
            </p:cNvPr>
            <p:cNvSpPr/>
            <p:nvPr/>
          </p:nvSpPr>
          <p:spPr>
            <a:xfrm>
              <a:off x="5999615" y="5296537"/>
              <a:ext cx="484830" cy="136671"/>
            </a:xfrm>
            <a:custGeom>
              <a:avLst/>
              <a:gdLst>
                <a:gd name="connsiteX0" fmla="*/ 415046 w 428211"/>
                <a:gd name="connsiteY0" fmla="*/ -210 h 120710"/>
                <a:gd name="connsiteX1" fmla="*/ 150755 w 428211"/>
                <a:gd name="connsiteY1" fmla="*/ -210 h 120710"/>
                <a:gd name="connsiteX2" fmla="*/ -514 w 428211"/>
                <a:gd name="connsiteY2" fmla="*/ 107794 h 120710"/>
                <a:gd name="connsiteX3" fmla="*/ -514 w 428211"/>
                <a:gd name="connsiteY3" fmla="*/ 120500 h 120710"/>
                <a:gd name="connsiteX4" fmla="*/ 425148 w 428211"/>
                <a:gd name="connsiteY4" fmla="*/ 120500 h 120710"/>
                <a:gd name="connsiteX5" fmla="*/ 414856 w 428211"/>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11" h="120710">
                  <a:moveTo>
                    <a:pt x="415046" y="-210"/>
                  </a:moveTo>
                  <a:lnTo>
                    <a:pt x="150755" y="-210"/>
                  </a:lnTo>
                  <a:cubicBezTo>
                    <a:pt x="150755" y="-210"/>
                    <a:pt x="14924" y="76981"/>
                    <a:pt x="-514" y="107794"/>
                  </a:cubicBezTo>
                  <a:lnTo>
                    <a:pt x="-514" y="120500"/>
                  </a:lnTo>
                  <a:lnTo>
                    <a:pt x="425148" y="120500"/>
                  </a:lnTo>
                  <a:cubicBezTo>
                    <a:pt x="425148" y="120500"/>
                    <a:pt x="435377" y="30412"/>
                    <a:pt x="414856" y="-210"/>
                  </a:cubicBezTo>
                  <a:close/>
                </a:path>
              </a:pathLst>
            </a:custGeom>
            <a:solidFill>
              <a:srgbClr val="00065B"/>
            </a:solidFill>
            <a:ln w="6346" cap="flat">
              <a:noFill/>
              <a:prstDash val="solid"/>
              <a:miter/>
            </a:ln>
          </p:spPr>
          <p:txBody>
            <a:bodyPr rtlCol="0" anchor="ctr"/>
            <a:lstStyle/>
            <a:p>
              <a:endParaRPr lang="zh-CN" altLang="en-US"/>
            </a:p>
          </p:txBody>
        </p:sp>
        <p:sp>
          <p:nvSpPr>
            <p:cNvPr id="79" name="任意多边形 34">
              <a:extLst>
                <a:ext uri="{FF2B5EF4-FFF2-40B4-BE49-F238E27FC236}">
                  <a16:creationId xmlns:a16="http://schemas.microsoft.com/office/drawing/2014/main" id="{C2ED2F7B-08E4-9776-64F1-EDDAAE84A63D}"/>
                </a:ext>
              </a:extLst>
            </p:cNvPr>
            <p:cNvSpPr/>
            <p:nvPr/>
          </p:nvSpPr>
          <p:spPr>
            <a:xfrm>
              <a:off x="5999255" y="5433496"/>
              <a:ext cx="483023" cy="22802"/>
            </a:xfrm>
            <a:custGeom>
              <a:avLst/>
              <a:gdLst>
                <a:gd name="connsiteX0" fmla="*/ 426615 w 426615"/>
                <a:gd name="connsiteY0" fmla="*/ 0 h 20139"/>
                <a:gd name="connsiteX1" fmla="*/ 0 w 426615"/>
                <a:gd name="connsiteY1" fmla="*/ 0 h 20139"/>
                <a:gd name="connsiteX2" fmla="*/ 0 w 426615"/>
                <a:gd name="connsiteY2" fmla="*/ 20140 h 20139"/>
                <a:gd name="connsiteX3" fmla="*/ 426615 w 426615"/>
                <a:gd name="connsiteY3" fmla="*/ 20140 h 20139"/>
                <a:gd name="connsiteX4" fmla="*/ 426615 w 426615"/>
                <a:gd name="connsiteY4" fmla="*/ 0 h 20139"/>
                <a:gd name="connsiteX5" fmla="*/ 426615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426615" y="0"/>
                  </a:moveTo>
                  <a:lnTo>
                    <a:pt x="0" y="0"/>
                  </a:lnTo>
                  <a:lnTo>
                    <a:pt x="0" y="20140"/>
                  </a:lnTo>
                  <a:lnTo>
                    <a:pt x="426615" y="20140"/>
                  </a:lnTo>
                  <a:lnTo>
                    <a:pt x="426615" y="0"/>
                  </a:lnTo>
                  <a:lnTo>
                    <a:pt x="426615" y="0"/>
                  </a:lnTo>
                  <a:close/>
                </a:path>
              </a:pathLst>
            </a:custGeom>
            <a:solidFill>
              <a:srgbClr val="434CC0"/>
            </a:solidFill>
            <a:ln w="6346" cap="flat">
              <a:noFill/>
              <a:prstDash val="solid"/>
              <a:miter/>
            </a:ln>
          </p:spPr>
          <p:txBody>
            <a:bodyPr rtlCol="0" anchor="ctr"/>
            <a:lstStyle/>
            <a:p>
              <a:endParaRPr lang="zh-CN" altLang="en-US"/>
            </a:p>
          </p:txBody>
        </p:sp>
        <p:sp>
          <p:nvSpPr>
            <p:cNvPr id="80" name="任意多边形 35">
              <a:extLst>
                <a:ext uri="{FF2B5EF4-FFF2-40B4-BE49-F238E27FC236}">
                  <a16:creationId xmlns:a16="http://schemas.microsoft.com/office/drawing/2014/main" id="{DCEDF520-13B0-9BDE-EDA8-41F7CB9D4F4A}"/>
                </a:ext>
              </a:extLst>
            </p:cNvPr>
            <p:cNvSpPr/>
            <p:nvPr/>
          </p:nvSpPr>
          <p:spPr>
            <a:xfrm>
              <a:off x="6140242" y="3782441"/>
              <a:ext cx="395626" cy="1526181"/>
            </a:xfrm>
            <a:custGeom>
              <a:avLst/>
              <a:gdLst>
                <a:gd name="connsiteX0" fmla="*/ 348910 w 349424"/>
                <a:gd name="connsiteY0" fmla="*/ -210 h 1347952"/>
                <a:gd name="connsiteX1" fmla="*/ 17656 w 349424"/>
                <a:gd name="connsiteY1" fmla="*/ -210 h 1347952"/>
                <a:gd name="connsiteX2" fmla="*/ -514 w 349424"/>
                <a:gd name="connsiteY2" fmla="*/ 1347742 h 1347952"/>
                <a:gd name="connsiteX3" fmla="*/ 305200 w 349424"/>
                <a:gd name="connsiteY3" fmla="*/ 1347742 h 1347952"/>
                <a:gd name="connsiteX4" fmla="*/ 346369 w 349424"/>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24" h="1347952">
                  <a:moveTo>
                    <a:pt x="348910" y="-210"/>
                  </a:moveTo>
                  <a:lnTo>
                    <a:pt x="17656" y="-210"/>
                  </a:lnTo>
                  <a:lnTo>
                    <a:pt x="-514" y="1347742"/>
                  </a:lnTo>
                  <a:lnTo>
                    <a:pt x="305200" y="1347742"/>
                  </a:lnTo>
                  <a:cubicBezTo>
                    <a:pt x="305200" y="1347742"/>
                    <a:pt x="303548" y="602833"/>
                    <a:pt x="346369" y="202583"/>
                  </a:cubicBezTo>
                  <a:close/>
                </a:path>
              </a:pathLst>
            </a:custGeom>
            <a:solidFill>
              <a:srgbClr val="981D04"/>
            </a:solidFill>
            <a:ln w="6346" cap="flat">
              <a:noFill/>
              <a:prstDash val="solid"/>
              <a:miter/>
            </a:ln>
          </p:spPr>
          <p:txBody>
            <a:bodyPr rtlCol="0" anchor="ctr"/>
            <a:lstStyle/>
            <a:p>
              <a:endParaRPr lang="zh-CN" altLang="en-US"/>
            </a:p>
          </p:txBody>
        </p:sp>
        <p:sp>
          <p:nvSpPr>
            <p:cNvPr id="81" name="任意多边形 36">
              <a:extLst>
                <a:ext uri="{FF2B5EF4-FFF2-40B4-BE49-F238E27FC236}">
                  <a16:creationId xmlns:a16="http://schemas.microsoft.com/office/drawing/2014/main" id="{2B3B996B-733E-F6D6-0645-F8D1CF6CA5D7}"/>
                </a:ext>
              </a:extLst>
            </p:cNvPr>
            <p:cNvSpPr/>
            <p:nvPr/>
          </p:nvSpPr>
          <p:spPr>
            <a:xfrm>
              <a:off x="6583298" y="5296537"/>
              <a:ext cx="484866" cy="136671"/>
            </a:xfrm>
            <a:custGeom>
              <a:avLst/>
              <a:gdLst>
                <a:gd name="connsiteX0" fmla="*/ 12168 w 428243"/>
                <a:gd name="connsiteY0" fmla="*/ -210 h 120710"/>
                <a:gd name="connsiteX1" fmla="*/ 276460 w 428243"/>
                <a:gd name="connsiteY1" fmla="*/ -210 h 120710"/>
                <a:gd name="connsiteX2" fmla="*/ 427729 w 428243"/>
                <a:gd name="connsiteY2" fmla="*/ 107794 h 120710"/>
                <a:gd name="connsiteX3" fmla="*/ 427729 w 428243"/>
                <a:gd name="connsiteY3" fmla="*/ 120500 h 120710"/>
                <a:gd name="connsiteX4" fmla="*/ 2067 w 428243"/>
                <a:gd name="connsiteY4" fmla="*/ 120500 h 120710"/>
                <a:gd name="connsiteX5" fmla="*/ 12295 w 428243"/>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3" h="120710">
                  <a:moveTo>
                    <a:pt x="12168" y="-210"/>
                  </a:moveTo>
                  <a:lnTo>
                    <a:pt x="276460" y="-210"/>
                  </a:lnTo>
                  <a:cubicBezTo>
                    <a:pt x="276460" y="-210"/>
                    <a:pt x="412354" y="76981"/>
                    <a:pt x="427729" y="107794"/>
                  </a:cubicBezTo>
                  <a:lnTo>
                    <a:pt x="427729" y="120500"/>
                  </a:lnTo>
                  <a:lnTo>
                    <a:pt x="2067" y="120500"/>
                  </a:lnTo>
                  <a:cubicBezTo>
                    <a:pt x="2067" y="120500"/>
                    <a:pt x="-8226" y="30412"/>
                    <a:pt x="12295" y="-210"/>
                  </a:cubicBezTo>
                  <a:close/>
                </a:path>
              </a:pathLst>
            </a:custGeom>
            <a:solidFill>
              <a:srgbClr val="00065B"/>
            </a:solidFill>
            <a:ln w="6346" cap="flat">
              <a:noFill/>
              <a:prstDash val="solid"/>
              <a:miter/>
            </a:ln>
          </p:spPr>
          <p:txBody>
            <a:bodyPr rtlCol="0" anchor="ctr"/>
            <a:lstStyle/>
            <a:p>
              <a:endParaRPr lang="zh-CN" altLang="en-US"/>
            </a:p>
          </p:txBody>
        </p:sp>
        <p:sp>
          <p:nvSpPr>
            <p:cNvPr id="82" name="任意多边形 37">
              <a:extLst>
                <a:ext uri="{FF2B5EF4-FFF2-40B4-BE49-F238E27FC236}">
                  <a16:creationId xmlns:a16="http://schemas.microsoft.com/office/drawing/2014/main" id="{B7FC4219-B0C1-E2A2-A68B-3702E52237DA}"/>
                </a:ext>
              </a:extLst>
            </p:cNvPr>
            <p:cNvSpPr/>
            <p:nvPr/>
          </p:nvSpPr>
          <p:spPr>
            <a:xfrm>
              <a:off x="6585142" y="5433496"/>
              <a:ext cx="483023" cy="22802"/>
            </a:xfrm>
            <a:custGeom>
              <a:avLst/>
              <a:gdLst>
                <a:gd name="connsiteX0" fmla="*/ 0 w 426615"/>
                <a:gd name="connsiteY0" fmla="*/ 0 h 20139"/>
                <a:gd name="connsiteX1" fmla="*/ 426615 w 426615"/>
                <a:gd name="connsiteY1" fmla="*/ 0 h 20139"/>
                <a:gd name="connsiteX2" fmla="*/ 426615 w 426615"/>
                <a:gd name="connsiteY2" fmla="*/ 20140 h 20139"/>
                <a:gd name="connsiteX3" fmla="*/ 0 w 426615"/>
                <a:gd name="connsiteY3" fmla="*/ 20140 h 20139"/>
                <a:gd name="connsiteX4" fmla="*/ 0 w 426615"/>
                <a:gd name="connsiteY4" fmla="*/ 0 h 20139"/>
                <a:gd name="connsiteX5" fmla="*/ 0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0" y="0"/>
                  </a:moveTo>
                  <a:lnTo>
                    <a:pt x="426615" y="0"/>
                  </a:lnTo>
                  <a:lnTo>
                    <a:pt x="426615" y="20140"/>
                  </a:lnTo>
                  <a:lnTo>
                    <a:pt x="0" y="20140"/>
                  </a:lnTo>
                  <a:lnTo>
                    <a:pt x="0" y="0"/>
                  </a:lnTo>
                  <a:lnTo>
                    <a:pt x="0" y="0"/>
                  </a:lnTo>
                  <a:close/>
                </a:path>
              </a:pathLst>
            </a:custGeom>
            <a:solidFill>
              <a:srgbClr val="434CC0"/>
            </a:solidFill>
            <a:ln w="6346" cap="flat">
              <a:noFill/>
              <a:prstDash val="solid"/>
              <a:miter/>
            </a:ln>
          </p:spPr>
          <p:txBody>
            <a:bodyPr rtlCol="0" anchor="ctr"/>
            <a:lstStyle/>
            <a:p>
              <a:endParaRPr lang="zh-CN" altLang="en-US"/>
            </a:p>
          </p:txBody>
        </p:sp>
        <p:sp>
          <p:nvSpPr>
            <p:cNvPr id="83" name="任意多边形 38">
              <a:extLst>
                <a:ext uri="{FF2B5EF4-FFF2-40B4-BE49-F238E27FC236}">
                  <a16:creationId xmlns:a16="http://schemas.microsoft.com/office/drawing/2014/main" id="{80E28BB3-101F-B576-AB71-E2ABBAAB6B03}"/>
                </a:ext>
              </a:extLst>
            </p:cNvPr>
            <p:cNvSpPr/>
            <p:nvPr/>
          </p:nvSpPr>
          <p:spPr>
            <a:xfrm>
              <a:off x="6531551" y="3782441"/>
              <a:ext cx="395698" cy="1526181"/>
            </a:xfrm>
            <a:custGeom>
              <a:avLst/>
              <a:gdLst>
                <a:gd name="connsiteX0" fmla="*/ -514 w 349488"/>
                <a:gd name="connsiteY0" fmla="*/ -210 h 1347952"/>
                <a:gd name="connsiteX1" fmla="*/ 330803 w 349488"/>
                <a:gd name="connsiteY1" fmla="*/ -210 h 1347952"/>
                <a:gd name="connsiteX2" fmla="*/ 348974 w 349488"/>
                <a:gd name="connsiteY2" fmla="*/ 1347742 h 1347952"/>
                <a:gd name="connsiteX3" fmla="*/ 43259 w 349488"/>
                <a:gd name="connsiteY3" fmla="*/ 1347742 h 1347952"/>
                <a:gd name="connsiteX4" fmla="*/ 2408 w 349488"/>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8" h="1347952">
                  <a:moveTo>
                    <a:pt x="-514" y="-210"/>
                  </a:moveTo>
                  <a:lnTo>
                    <a:pt x="330803" y="-210"/>
                  </a:lnTo>
                  <a:lnTo>
                    <a:pt x="348974" y="1347742"/>
                  </a:lnTo>
                  <a:lnTo>
                    <a:pt x="43259" y="1347742"/>
                  </a:lnTo>
                  <a:cubicBezTo>
                    <a:pt x="43259" y="1347742"/>
                    <a:pt x="44911" y="602833"/>
                    <a:pt x="2408" y="202583"/>
                  </a:cubicBezTo>
                  <a:close/>
                </a:path>
              </a:pathLst>
            </a:custGeom>
            <a:solidFill>
              <a:srgbClr val="981D04"/>
            </a:solidFill>
            <a:ln w="6346" cap="flat">
              <a:noFill/>
              <a:prstDash val="solid"/>
              <a:miter/>
            </a:ln>
          </p:spPr>
          <p:txBody>
            <a:bodyPr rtlCol="0" anchor="ctr"/>
            <a:lstStyle/>
            <a:p>
              <a:endParaRPr lang="zh-CN" altLang="en-US"/>
            </a:p>
          </p:txBody>
        </p:sp>
        <p:sp>
          <p:nvSpPr>
            <p:cNvPr id="84" name="任意多边形 39">
              <a:extLst>
                <a:ext uri="{FF2B5EF4-FFF2-40B4-BE49-F238E27FC236}">
                  <a16:creationId xmlns:a16="http://schemas.microsoft.com/office/drawing/2014/main" id="{DAFD84B2-4896-82AC-53F8-A3A7FF835218}"/>
                </a:ext>
              </a:extLst>
            </p:cNvPr>
            <p:cNvSpPr/>
            <p:nvPr/>
          </p:nvSpPr>
          <p:spPr>
            <a:xfrm>
              <a:off x="6096076" y="2836102"/>
              <a:ext cx="877570" cy="1154292"/>
            </a:xfrm>
            <a:custGeom>
              <a:avLst/>
              <a:gdLst>
                <a:gd name="connsiteX0" fmla="*/ 259966 w 775086"/>
                <a:gd name="connsiteY0" fmla="*/ -210 h 1019493"/>
                <a:gd name="connsiteX1" fmla="*/ 380676 w 775086"/>
                <a:gd name="connsiteY1" fmla="*/ 81873 h 1019493"/>
                <a:gd name="connsiteX2" fmla="*/ 383217 w 775086"/>
                <a:gd name="connsiteY2" fmla="*/ 81873 h 1019493"/>
                <a:gd name="connsiteX3" fmla="*/ 501132 w 775086"/>
                <a:gd name="connsiteY3" fmla="*/ -210 h 1019493"/>
                <a:gd name="connsiteX4" fmla="*/ 703735 w 775086"/>
                <a:gd name="connsiteY4" fmla="*/ 40832 h 1019493"/>
                <a:gd name="connsiteX5" fmla="*/ 774573 w 775086"/>
                <a:gd name="connsiteY5" fmla="*/ 943109 h 1019493"/>
                <a:gd name="connsiteX6" fmla="*/ -514 w 775086"/>
                <a:gd name="connsiteY6" fmla="*/ 924050 h 1019493"/>
                <a:gd name="connsiteX7" fmla="*/ 66893 w 775086"/>
                <a:gd name="connsiteY7" fmla="*/ 30603 h 1019493"/>
                <a:gd name="connsiteX8" fmla="*/ 260029 w 775086"/>
                <a:gd name="connsiteY8" fmla="*/ -210 h 101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086" h="1019493">
                  <a:moveTo>
                    <a:pt x="259966" y="-210"/>
                  </a:moveTo>
                  <a:cubicBezTo>
                    <a:pt x="277882" y="79268"/>
                    <a:pt x="372734" y="81873"/>
                    <a:pt x="380676" y="81873"/>
                  </a:cubicBezTo>
                  <a:lnTo>
                    <a:pt x="383217" y="81873"/>
                  </a:lnTo>
                  <a:cubicBezTo>
                    <a:pt x="390904" y="81873"/>
                    <a:pt x="480611" y="79268"/>
                    <a:pt x="501132" y="-210"/>
                  </a:cubicBezTo>
                  <a:lnTo>
                    <a:pt x="703735" y="40832"/>
                  </a:lnTo>
                  <a:lnTo>
                    <a:pt x="774573" y="943109"/>
                  </a:lnTo>
                  <a:cubicBezTo>
                    <a:pt x="615743" y="1025700"/>
                    <a:pt x="132394" y="1069347"/>
                    <a:pt x="-514" y="924050"/>
                  </a:cubicBezTo>
                  <a:lnTo>
                    <a:pt x="66893" y="30603"/>
                  </a:lnTo>
                  <a:lnTo>
                    <a:pt x="260029" y="-210"/>
                  </a:lnTo>
                  <a:close/>
                </a:path>
              </a:pathLst>
            </a:custGeom>
            <a:solidFill>
              <a:srgbClr val="00065B"/>
            </a:solidFill>
            <a:ln w="6346" cap="flat">
              <a:noFill/>
              <a:prstDash val="solid"/>
              <a:miter/>
            </a:ln>
          </p:spPr>
          <p:txBody>
            <a:bodyPr rtlCol="0" anchor="ctr"/>
            <a:lstStyle/>
            <a:p>
              <a:endParaRPr lang="zh-CN" altLang="en-US"/>
            </a:p>
          </p:txBody>
        </p:sp>
        <p:sp>
          <p:nvSpPr>
            <p:cNvPr id="85" name="任意多边形 40">
              <a:extLst>
                <a:ext uri="{FF2B5EF4-FFF2-40B4-BE49-F238E27FC236}">
                  <a16:creationId xmlns:a16="http://schemas.microsoft.com/office/drawing/2014/main" id="{B2BCF577-B1E1-C28A-3872-9C1E9E25DDF9}"/>
                </a:ext>
              </a:extLst>
            </p:cNvPr>
            <p:cNvSpPr/>
            <p:nvPr/>
          </p:nvSpPr>
          <p:spPr>
            <a:xfrm>
              <a:off x="5368249" y="3005839"/>
              <a:ext cx="792980" cy="422613"/>
            </a:xfrm>
            <a:custGeom>
              <a:avLst/>
              <a:gdLst>
                <a:gd name="connsiteX0" fmla="*/ 698477 w 700375"/>
                <a:gd name="connsiteY0" fmla="*/ 67344 h 373260"/>
                <a:gd name="connsiteX1" fmla="*/ 582976 w 700375"/>
                <a:gd name="connsiteY1" fmla="*/ 238880 h 373260"/>
                <a:gd name="connsiteX2" fmla="*/ 51470 w 700375"/>
                <a:gd name="connsiteY2" fmla="*/ 369755 h 373260"/>
                <a:gd name="connsiteX3" fmla="*/ 51470 w 700375"/>
                <a:gd name="connsiteY3" fmla="*/ 261751 h 373260"/>
                <a:gd name="connsiteX4" fmla="*/ 505786 w 700375"/>
                <a:gd name="connsiteY4" fmla="*/ 161816 h 373260"/>
                <a:gd name="connsiteX5" fmla="*/ 580181 w 700375"/>
                <a:gd name="connsiteY5" fmla="*/ 74714 h 373260"/>
                <a:gd name="connsiteX6" fmla="*/ 587932 w 700375"/>
                <a:gd name="connsiteY6" fmla="*/ 56798 h 373260"/>
                <a:gd name="connsiteX7" fmla="*/ 587932 w 700375"/>
                <a:gd name="connsiteY7" fmla="*/ 59339 h 373260"/>
                <a:gd name="connsiteX8" fmla="*/ 590474 w 700375"/>
                <a:gd name="connsiteY8" fmla="*/ 51652 h 373260"/>
                <a:gd name="connsiteX9" fmla="*/ 593015 w 700375"/>
                <a:gd name="connsiteY9" fmla="*/ 38945 h 373260"/>
                <a:gd name="connsiteX10" fmla="*/ 698287 w 700375"/>
                <a:gd name="connsiteY10" fmla="*/ 67154 h 37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375" h="373260">
                  <a:moveTo>
                    <a:pt x="698477" y="67344"/>
                  </a:moveTo>
                  <a:cubicBezTo>
                    <a:pt x="683039" y="133989"/>
                    <a:pt x="634310" y="195488"/>
                    <a:pt x="582976" y="238880"/>
                  </a:cubicBezTo>
                  <a:cubicBezTo>
                    <a:pt x="439014" y="362068"/>
                    <a:pt x="233933" y="382525"/>
                    <a:pt x="51470" y="369755"/>
                  </a:cubicBezTo>
                  <a:cubicBezTo>
                    <a:pt x="-17843" y="364609"/>
                    <a:pt x="-17843" y="256986"/>
                    <a:pt x="51470" y="261751"/>
                  </a:cubicBezTo>
                  <a:cubicBezTo>
                    <a:pt x="202930" y="274457"/>
                    <a:pt x="385139" y="264356"/>
                    <a:pt x="505786" y="161816"/>
                  </a:cubicBezTo>
                  <a:cubicBezTo>
                    <a:pt x="541681" y="131066"/>
                    <a:pt x="559660" y="110609"/>
                    <a:pt x="580181" y="74714"/>
                  </a:cubicBezTo>
                  <a:cubicBezTo>
                    <a:pt x="582284" y="68545"/>
                    <a:pt x="584876" y="62554"/>
                    <a:pt x="587932" y="56798"/>
                  </a:cubicBezTo>
                  <a:cubicBezTo>
                    <a:pt x="593015" y="46506"/>
                    <a:pt x="582786" y="69504"/>
                    <a:pt x="587932" y="59339"/>
                  </a:cubicBezTo>
                  <a:cubicBezTo>
                    <a:pt x="587932" y="56798"/>
                    <a:pt x="590474" y="54193"/>
                    <a:pt x="590474" y="51652"/>
                  </a:cubicBezTo>
                  <a:cubicBezTo>
                    <a:pt x="591077" y="47370"/>
                    <a:pt x="591928" y="43132"/>
                    <a:pt x="593015" y="38945"/>
                  </a:cubicBezTo>
                  <a:cubicBezTo>
                    <a:pt x="610994" y="-30241"/>
                    <a:pt x="713725" y="509"/>
                    <a:pt x="698287" y="67154"/>
                  </a:cubicBezTo>
                  <a:close/>
                </a:path>
              </a:pathLst>
            </a:custGeom>
            <a:solidFill>
              <a:srgbClr val="FED0D6"/>
            </a:solidFill>
            <a:ln w="6346" cap="flat">
              <a:noFill/>
              <a:prstDash val="solid"/>
              <a:miter/>
            </a:ln>
          </p:spPr>
          <p:txBody>
            <a:bodyPr rtlCol="0" anchor="ctr"/>
            <a:lstStyle/>
            <a:p>
              <a:endParaRPr lang="zh-CN" altLang="en-US"/>
            </a:p>
          </p:txBody>
        </p:sp>
        <p:sp>
          <p:nvSpPr>
            <p:cNvPr id="86" name="任意多边形 41">
              <a:extLst>
                <a:ext uri="{FF2B5EF4-FFF2-40B4-BE49-F238E27FC236}">
                  <a16:creationId xmlns:a16="http://schemas.microsoft.com/office/drawing/2014/main" id="{080DB7F9-7702-42B5-66A7-C738D4EC1027}"/>
                </a:ext>
              </a:extLst>
            </p:cNvPr>
            <p:cNvSpPr/>
            <p:nvPr/>
          </p:nvSpPr>
          <p:spPr>
            <a:xfrm>
              <a:off x="5555003" y="2870989"/>
              <a:ext cx="617392" cy="613005"/>
            </a:xfrm>
            <a:custGeom>
              <a:avLst/>
              <a:gdLst>
                <a:gd name="connsiteX0" fmla="*/ 14860 w 545292"/>
                <a:gd name="connsiteY0" fmla="*/ 541208 h 541418"/>
                <a:gd name="connsiteX1" fmla="*/ 534550 w 545292"/>
                <a:gd name="connsiteY1" fmla="*/ 283332 h 541418"/>
                <a:gd name="connsiteX2" fmla="*/ 544778 w 545292"/>
                <a:gd name="connsiteY2" fmla="*/ -210 h 541418"/>
                <a:gd name="connsiteX3" fmla="*/ 544778 w 545292"/>
                <a:gd name="connsiteY3" fmla="*/ -210 h 541418"/>
                <a:gd name="connsiteX4" fmla="*/ 356661 w 545292"/>
                <a:gd name="connsiteY4" fmla="*/ 143562 h 541418"/>
                <a:gd name="connsiteX5" fmla="*/ -514 w 545292"/>
                <a:gd name="connsiteY5" fmla="*/ 353662 h 54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292" h="541418">
                  <a:moveTo>
                    <a:pt x="14860" y="541208"/>
                  </a:moveTo>
                  <a:cubicBezTo>
                    <a:pt x="14860" y="541208"/>
                    <a:pt x="369367" y="543812"/>
                    <a:pt x="534550" y="283332"/>
                  </a:cubicBezTo>
                  <a:lnTo>
                    <a:pt x="544778" y="-210"/>
                  </a:lnTo>
                  <a:lnTo>
                    <a:pt x="544778" y="-210"/>
                  </a:lnTo>
                  <a:cubicBezTo>
                    <a:pt x="544778" y="-210"/>
                    <a:pt x="471018" y="3793"/>
                    <a:pt x="356661" y="143562"/>
                  </a:cubicBezTo>
                  <a:cubicBezTo>
                    <a:pt x="285251" y="230855"/>
                    <a:pt x="140653" y="363890"/>
                    <a:pt x="-514" y="353662"/>
                  </a:cubicBezTo>
                  <a:close/>
                </a:path>
              </a:pathLst>
            </a:custGeom>
            <a:solidFill>
              <a:srgbClr val="434CC0"/>
            </a:solidFill>
            <a:ln w="6346" cap="flat">
              <a:noFill/>
              <a:prstDash val="solid"/>
              <a:miter/>
            </a:ln>
          </p:spPr>
          <p:txBody>
            <a:bodyPr rtlCol="0" anchor="ctr"/>
            <a:lstStyle/>
            <a:p>
              <a:endParaRPr lang="zh-CN" altLang="en-US"/>
            </a:p>
          </p:txBody>
        </p:sp>
        <p:sp>
          <p:nvSpPr>
            <p:cNvPr id="87" name="任意多边形 42">
              <a:extLst>
                <a:ext uri="{FF2B5EF4-FFF2-40B4-BE49-F238E27FC236}">
                  <a16:creationId xmlns:a16="http://schemas.microsoft.com/office/drawing/2014/main" id="{621F4162-675F-B169-540A-0E5307F60BB4}"/>
                </a:ext>
              </a:extLst>
            </p:cNvPr>
            <p:cNvSpPr/>
            <p:nvPr/>
          </p:nvSpPr>
          <p:spPr>
            <a:xfrm>
              <a:off x="4621893" y="1105990"/>
              <a:ext cx="1140920" cy="1998720"/>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FFC545"/>
            </a:solidFill>
            <a:ln w="6346" cap="flat">
              <a:noFill/>
              <a:prstDash val="solid"/>
              <a:miter/>
            </a:ln>
          </p:spPr>
          <p:txBody>
            <a:bodyPr rtlCol="0" anchor="ctr"/>
            <a:lstStyle/>
            <a:p>
              <a:endParaRPr lang="zh-CN" altLang="en-US"/>
            </a:p>
          </p:txBody>
        </p:sp>
        <p:sp>
          <p:nvSpPr>
            <p:cNvPr id="88" name="任意多边形 43">
              <a:extLst>
                <a:ext uri="{FF2B5EF4-FFF2-40B4-BE49-F238E27FC236}">
                  <a16:creationId xmlns:a16="http://schemas.microsoft.com/office/drawing/2014/main" id="{2DC41CDC-3804-CC1A-F4AA-98BD1C015BF4}"/>
                </a:ext>
              </a:extLst>
            </p:cNvPr>
            <p:cNvSpPr/>
            <p:nvPr/>
          </p:nvSpPr>
          <p:spPr>
            <a:xfrm>
              <a:off x="6447837" y="2687348"/>
              <a:ext cx="549892" cy="723736"/>
            </a:xfrm>
            <a:custGeom>
              <a:avLst/>
              <a:gdLst>
                <a:gd name="connsiteX0" fmla="*/ 104936 w 485675"/>
                <a:gd name="connsiteY0" fmla="*/ 49599 h 639217"/>
                <a:gd name="connsiteX1" fmla="*/ 228188 w 485675"/>
                <a:gd name="connsiteY1" fmla="*/ 397943 h 639217"/>
                <a:gd name="connsiteX2" fmla="*/ 282126 w 485675"/>
                <a:gd name="connsiteY2" fmla="*/ 492733 h 639217"/>
                <a:gd name="connsiteX3" fmla="*/ 305252 w 485675"/>
                <a:gd name="connsiteY3" fmla="*/ 523482 h 639217"/>
                <a:gd name="connsiteX4" fmla="*/ 315544 w 485675"/>
                <a:gd name="connsiteY4" fmla="*/ 533711 h 639217"/>
                <a:gd name="connsiteX5" fmla="*/ 294959 w 485675"/>
                <a:gd name="connsiteY5" fmla="*/ 533711 h 639217"/>
                <a:gd name="connsiteX6" fmla="*/ 310398 w 485675"/>
                <a:gd name="connsiteY6" fmla="*/ 513253 h 639217"/>
                <a:gd name="connsiteX7" fmla="*/ 341210 w 485675"/>
                <a:gd name="connsiteY7" fmla="*/ 456837 h 639217"/>
                <a:gd name="connsiteX8" fmla="*/ 379711 w 485675"/>
                <a:gd name="connsiteY8" fmla="*/ 308300 h 639217"/>
                <a:gd name="connsiteX9" fmla="*/ 484982 w 485675"/>
                <a:gd name="connsiteY9" fmla="*/ 308300 h 639217"/>
                <a:gd name="connsiteX10" fmla="*/ 364272 w 485675"/>
                <a:gd name="connsiteY10" fmla="*/ 613252 h 639217"/>
                <a:gd name="connsiteX11" fmla="*/ 179395 w 485675"/>
                <a:gd name="connsiteY11" fmla="*/ 528692 h 639217"/>
                <a:gd name="connsiteX12" fmla="*/ 53602 w 485675"/>
                <a:gd name="connsiteY12" fmla="*/ 267449 h 639217"/>
                <a:gd name="connsiteX13" fmla="*/ -336 w 485675"/>
                <a:gd name="connsiteY13" fmla="*/ 49726 h 639217"/>
                <a:gd name="connsiteX14" fmla="*/ 104936 w 485675"/>
                <a:gd name="connsiteY14" fmla="*/ 49726 h 63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675" h="639217">
                  <a:moveTo>
                    <a:pt x="104936" y="49599"/>
                  </a:moveTo>
                  <a:cubicBezTo>
                    <a:pt x="115228" y="172533"/>
                    <a:pt x="174312" y="290384"/>
                    <a:pt x="228188" y="397943"/>
                  </a:cubicBezTo>
                  <a:cubicBezTo>
                    <a:pt x="246167" y="431234"/>
                    <a:pt x="261605" y="461983"/>
                    <a:pt x="282126" y="492733"/>
                  </a:cubicBezTo>
                  <a:lnTo>
                    <a:pt x="305252" y="523482"/>
                  </a:lnTo>
                  <a:cubicBezTo>
                    <a:pt x="307793" y="528565"/>
                    <a:pt x="320626" y="536188"/>
                    <a:pt x="315544" y="533711"/>
                  </a:cubicBezTo>
                  <a:cubicBezTo>
                    <a:pt x="297564" y="541398"/>
                    <a:pt x="290131" y="541398"/>
                    <a:pt x="294959" y="533711"/>
                  </a:cubicBezTo>
                  <a:cubicBezTo>
                    <a:pt x="302647" y="528565"/>
                    <a:pt x="305252" y="521004"/>
                    <a:pt x="310398" y="513253"/>
                  </a:cubicBezTo>
                  <a:cubicBezTo>
                    <a:pt x="322596" y="495566"/>
                    <a:pt x="332951" y="476659"/>
                    <a:pt x="341210" y="456837"/>
                  </a:cubicBezTo>
                  <a:cubicBezTo>
                    <a:pt x="364145" y="410497"/>
                    <a:pt x="377233" y="359932"/>
                    <a:pt x="379711" y="308300"/>
                  </a:cubicBezTo>
                  <a:cubicBezTo>
                    <a:pt x="382252" y="241719"/>
                    <a:pt x="490129" y="241719"/>
                    <a:pt x="484982" y="308300"/>
                  </a:cubicBezTo>
                  <a:cubicBezTo>
                    <a:pt x="479837" y="410777"/>
                    <a:pt x="441336" y="541398"/>
                    <a:pt x="364272" y="613252"/>
                  </a:cubicBezTo>
                  <a:cubicBezTo>
                    <a:pt x="287208" y="685107"/>
                    <a:pt x="218149" y="590190"/>
                    <a:pt x="179395" y="528692"/>
                  </a:cubicBezTo>
                  <a:cubicBezTo>
                    <a:pt x="128061" y="446736"/>
                    <a:pt x="92102" y="357156"/>
                    <a:pt x="53602" y="267449"/>
                  </a:cubicBezTo>
                  <a:cubicBezTo>
                    <a:pt x="25185" y="197869"/>
                    <a:pt x="7014" y="124528"/>
                    <a:pt x="-336" y="49726"/>
                  </a:cubicBezTo>
                  <a:cubicBezTo>
                    <a:pt x="-5419" y="-16855"/>
                    <a:pt x="99853" y="-16855"/>
                    <a:pt x="104936" y="49726"/>
                  </a:cubicBezTo>
                  <a:close/>
                </a:path>
              </a:pathLst>
            </a:custGeom>
            <a:solidFill>
              <a:srgbClr val="FED0D6"/>
            </a:solidFill>
            <a:ln w="6346" cap="flat">
              <a:noFill/>
              <a:prstDash val="solid"/>
              <a:miter/>
            </a:ln>
          </p:spPr>
          <p:txBody>
            <a:bodyPr rtlCol="0" anchor="ctr"/>
            <a:lstStyle/>
            <a:p>
              <a:endParaRPr lang="zh-CN" altLang="en-US"/>
            </a:p>
          </p:txBody>
        </p:sp>
        <p:sp>
          <p:nvSpPr>
            <p:cNvPr id="89" name="任意多边形 44">
              <a:extLst>
                <a:ext uri="{FF2B5EF4-FFF2-40B4-BE49-F238E27FC236}">
                  <a16:creationId xmlns:a16="http://schemas.microsoft.com/office/drawing/2014/main" id="{44FEDF1D-F762-3D60-8B18-75C39DE9CDD1}"/>
                </a:ext>
              </a:extLst>
            </p:cNvPr>
            <p:cNvSpPr/>
            <p:nvPr/>
          </p:nvSpPr>
          <p:spPr>
            <a:xfrm>
              <a:off x="6450484" y="2821356"/>
              <a:ext cx="595677" cy="626971"/>
            </a:xfrm>
            <a:custGeom>
              <a:avLst/>
              <a:gdLst>
                <a:gd name="connsiteX0" fmla="*/ 391667 w 526113"/>
                <a:gd name="connsiteY0" fmla="*/ 53983 h 553753"/>
                <a:gd name="connsiteX1" fmla="*/ 525083 w 526113"/>
                <a:gd name="connsiteY1" fmla="*/ 215734 h 553753"/>
                <a:gd name="connsiteX2" fmla="*/ 273815 w 526113"/>
                <a:gd name="connsiteY2" fmla="*/ 552135 h 553753"/>
                <a:gd name="connsiteX3" fmla="*/ -514 w 526113"/>
                <a:gd name="connsiteY3" fmla="*/ 53983 h 553753"/>
                <a:gd name="connsiteX4" fmla="*/ 137540 w 526113"/>
                <a:gd name="connsiteY4" fmla="*/ -210 h 553753"/>
                <a:gd name="connsiteX5" fmla="*/ 299037 w 526113"/>
                <a:gd name="connsiteY5" fmla="*/ 364398 h 553753"/>
                <a:gd name="connsiteX6" fmla="*/ 391667 w 526113"/>
                <a:gd name="connsiteY6" fmla="*/ 53983 h 5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13" h="553753">
                  <a:moveTo>
                    <a:pt x="391667" y="53983"/>
                  </a:moveTo>
                  <a:cubicBezTo>
                    <a:pt x="391667" y="53983"/>
                    <a:pt x="535248" y="69357"/>
                    <a:pt x="525083" y="215734"/>
                  </a:cubicBezTo>
                  <a:cubicBezTo>
                    <a:pt x="514791" y="364653"/>
                    <a:pt x="391667" y="572656"/>
                    <a:pt x="273815" y="552135"/>
                  </a:cubicBezTo>
                  <a:cubicBezTo>
                    <a:pt x="155837" y="529009"/>
                    <a:pt x="27630" y="187463"/>
                    <a:pt x="-514" y="53983"/>
                  </a:cubicBezTo>
                  <a:lnTo>
                    <a:pt x="137540" y="-210"/>
                  </a:lnTo>
                  <a:cubicBezTo>
                    <a:pt x="137540" y="-210"/>
                    <a:pt x="275975" y="356711"/>
                    <a:pt x="299037" y="364398"/>
                  </a:cubicBezTo>
                  <a:lnTo>
                    <a:pt x="391667" y="53983"/>
                  </a:lnTo>
                  <a:close/>
                </a:path>
              </a:pathLst>
            </a:custGeom>
            <a:solidFill>
              <a:srgbClr val="434CC0"/>
            </a:solidFill>
            <a:ln w="6346" cap="flat">
              <a:noFill/>
              <a:prstDash val="solid"/>
              <a:miter/>
            </a:ln>
          </p:spPr>
          <p:txBody>
            <a:bodyPr rtlCol="0" anchor="ctr"/>
            <a:lstStyle/>
            <a:p>
              <a:endParaRPr lang="zh-CN" altLang="en-US"/>
            </a:p>
          </p:txBody>
        </p:sp>
        <p:sp>
          <p:nvSpPr>
            <p:cNvPr id="90" name="任意多边形 45">
              <a:extLst>
                <a:ext uri="{FF2B5EF4-FFF2-40B4-BE49-F238E27FC236}">
                  <a16:creationId xmlns:a16="http://schemas.microsoft.com/office/drawing/2014/main" id="{F5A3E7CB-703F-293B-1E70-09544B63036C}"/>
                </a:ext>
              </a:extLst>
            </p:cNvPr>
            <p:cNvSpPr/>
            <p:nvPr/>
          </p:nvSpPr>
          <p:spPr>
            <a:xfrm>
              <a:off x="8263601" y="2004798"/>
              <a:ext cx="273214" cy="237195"/>
            </a:xfrm>
            <a:custGeom>
              <a:avLst/>
              <a:gdLst>
                <a:gd name="connsiteX0" fmla="*/ -513 w 241308"/>
                <a:gd name="connsiteY0" fmla="*/ 130082 h 209495"/>
                <a:gd name="connsiteX1" fmla="*/ 215813 w 241308"/>
                <a:gd name="connsiteY1" fmla="*/ 56513 h 209495"/>
                <a:gd name="connsiteX2" fmla="*/ 122294 w 241308"/>
                <a:gd name="connsiteY2" fmla="*/ 208608 h 209495"/>
                <a:gd name="connsiteX3" fmla="*/ 21470 w 241308"/>
                <a:gd name="connsiteY3" fmla="*/ 130972 h 209495"/>
              </a:gdLst>
              <a:ahLst/>
              <a:cxnLst>
                <a:cxn ang="0">
                  <a:pos x="connsiteX0" y="connsiteY0"/>
                </a:cxn>
                <a:cxn ang="0">
                  <a:pos x="connsiteX1" y="connsiteY1"/>
                </a:cxn>
                <a:cxn ang="0">
                  <a:pos x="connsiteX2" y="connsiteY2"/>
                </a:cxn>
                <a:cxn ang="0">
                  <a:pos x="connsiteX3" y="connsiteY3"/>
                </a:cxn>
              </a:cxnLst>
              <a:rect l="l" t="t" r="r" b="b"/>
              <a:pathLst>
                <a:path w="241308" h="209495">
                  <a:moveTo>
                    <a:pt x="-513" y="130082"/>
                  </a:moveTo>
                  <a:cubicBezTo>
                    <a:pt x="-1084" y="1177"/>
                    <a:pt x="150439" y="-48188"/>
                    <a:pt x="215813" y="56513"/>
                  </a:cubicBezTo>
                  <a:cubicBezTo>
                    <a:pt x="281187" y="161213"/>
                    <a:pt x="207046" y="216104"/>
                    <a:pt x="122294" y="208608"/>
                  </a:cubicBezTo>
                  <a:cubicBezTo>
                    <a:pt x="37543" y="201111"/>
                    <a:pt x="21470" y="130972"/>
                    <a:pt x="21470" y="130972"/>
                  </a:cubicBezTo>
                  <a:close/>
                </a:path>
              </a:pathLst>
            </a:custGeom>
            <a:solidFill>
              <a:srgbClr val="981D04"/>
            </a:solidFill>
            <a:ln w="6346" cap="flat">
              <a:noFill/>
              <a:prstDash val="solid"/>
              <a:miter/>
            </a:ln>
          </p:spPr>
          <p:txBody>
            <a:bodyPr rtlCol="0" anchor="ctr"/>
            <a:lstStyle/>
            <a:p>
              <a:endParaRPr lang="zh-CN" altLang="en-US"/>
            </a:p>
          </p:txBody>
        </p:sp>
        <p:sp>
          <p:nvSpPr>
            <p:cNvPr id="91" name="任意多边形 46">
              <a:extLst>
                <a:ext uri="{FF2B5EF4-FFF2-40B4-BE49-F238E27FC236}">
                  <a16:creationId xmlns:a16="http://schemas.microsoft.com/office/drawing/2014/main" id="{2782C890-8AB1-DF19-8C49-6262ED05DB25}"/>
                </a:ext>
              </a:extLst>
            </p:cNvPr>
            <p:cNvSpPr/>
            <p:nvPr/>
          </p:nvSpPr>
          <p:spPr>
            <a:xfrm>
              <a:off x="8197929" y="2105151"/>
              <a:ext cx="197911" cy="239513"/>
            </a:xfrm>
            <a:custGeom>
              <a:avLst/>
              <a:gdLst>
                <a:gd name="connsiteX0" fmla="*/ -514 w 174799"/>
                <a:gd name="connsiteY0" fmla="*/ 24739 h 211542"/>
                <a:gd name="connsiteX1" fmla="*/ 166701 w 174799"/>
                <a:gd name="connsiteY1" fmla="*/ 92020 h 211542"/>
                <a:gd name="connsiteX2" fmla="*/ 160348 w 174799"/>
                <a:gd name="connsiteY2" fmla="*/ 211332 h 211542"/>
              </a:gdLst>
              <a:ahLst/>
              <a:cxnLst>
                <a:cxn ang="0">
                  <a:pos x="connsiteX0" y="connsiteY0"/>
                </a:cxn>
                <a:cxn ang="0">
                  <a:pos x="connsiteX1" y="connsiteY1"/>
                </a:cxn>
                <a:cxn ang="0">
                  <a:pos x="connsiteX2" y="connsiteY2"/>
                </a:cxn>
              </a:cxnLst>
              <a:rect l="l" t="t" r="r" b="b"/>
              <a:pathLst>
                <a:path w="174799" h="211542">
                  <a:moveTo>
                    <a:pt x="-514" y="24739"/>
                  </a:moveTo>
                  <a:cubicBezTo>
                    <a:pt x="35890" y="-41461"/>
                    <a:pt x="146498" y="39161"/>
                    <a:pt x="166701" y="92020"/>
                  </a:cubicBezTo>
                  <a:cubicBezTo>
                    <a:pt x="186904" y="144878"/>
                    <a:pt x="160348" y="211332"/>
                    <a:pt x="160348" y="211332"/>
                  </a:cubicBezTo>
                  <a:close/>
                </a:path>
              </a:pathLst>
            </a:custGeom>
            <a:solidFill>
              <a:srgbClr val="F93F57"/>
            </a:solidFill>
            <a:ln w="6346" cap="flat">
              <a:noFill/>
              <a:prstDash val="solid"/>
              <a:miter/>
            </a:ln>
          </p:spPr>
          <p:txBody>
            <a:bodyPr rtlCol="0" anchor="ctr"/>
            <a:lstStyle/>
            <a:p>
              <a:endParaRPr lang="zh-CN" altLang="en-US"/>
            </a:p>
          </p:txBody>
        </p:sp>
        <p:sp>
          <p:nvSpPr>
            <p:cNvPr id="92" name="任意多边形 47">
              <a:extLst>
                <a:ext uri="{FF2B5EF4-FFF2-40B4-BE49-F238E27FC236}">
                  <a16:creationId xmlns:a16="http://schemas.microsoft.com/office/drawing/2014/main" id="{527F92FD-F936-2969-C654-C10A33A8CC1E}"/>
                </a:ext>
              </a:extLst>
            </p:cNvPr>
            <p:cNvSpPr/>
            <p:nvPr/>
          </p:nvSpPr>
          <p:spPr>
            <a:xfrm>
              <a:off x="7774250" y="2086348"/>
              <a:ext cx="652587" cy="579300"/>
            </a:xfrm>
            <a:custGeom>
              <a:avLst/>
              <a:gdLst>
                <a:gd name="connsiteX0" fmla="*/ -514 w 576377"/>
                <a:gd name="connsiteY0" fmla="*/ 291788 h 511649"/>
                <a:gd name="connsiteX1" fmla="*/ 355898 w 576377"/>
                <a:gd name="connsiteY1" fmla="*/ 7992 h 511649"/>
                <a:gd name="connsiteX2" fmla="*/ 556976 w 576377"/>
                <a:gd name="connsiteY2" fmla="*/ 175842 h 511649"/>
                <a:gd name="connsiteX3" fmla="*/ 473114 w 576377"/>
                <a:gd name="connsiteY3" fmla="*/ 482701 h 511649"/>
                <a:gd name="connsiteX4" fmla="*/ -514 w 576377"/>
                <a:gd name="connsiteY4" fmla="*/ 291661 h 51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77" h="511649">
                  <a:moveTo>
                    <a:pt x="-514" y="291788"/>
                  </a:moveTo>
                  <a:cubicBezTo>
                    <a:pt x="10667" y="33341"/>
                    <a:pt x="203739" y="-24473"/>
                    <a:pt x="355898" y="7992"/>
                  </a:cubicBezTo>
                  <a:cubicBezTo>
                    <a:pt x="508056" y="40456"/>
                    <a:pt x="556976" y="175842"/>
                    <a:pt x="556976" y="175842"/>
                  </a:cubicBezTo>
                  <a:cubicBezTo>
                    <a:pt x="556976" y="175842"/>
                    <a:pt x="635247" y="359195"/>
                    <a:pt x="473114" y="482701"/>
                  </a:cubicBezTo>
                  <a:cubicBezTo>
                    <a:pt x="310981" y="606206"/>
                    <a:pt x="-514" y="291661"/>
                    <a:pt x="-514" y="291661"/>
                  </a:cubicBezTo>
                  <a:close/>
                </a:path>
              </a:pathLst>
            </a:custGeom>
            <a:solidFill>
              <a:srgbClr val="981D04"/>
            </a:solidFill>
            <a:ln w="6346" cap="flat">
              <a:noFill/>
              <a:prstDash val="solid"/>
              <a:miter/>
            </a:ln>
          </p:spPr>
          <p:txBody>
            <a:bodyPr rtlCol="0" anchor="ctr"/>
            <a:lstStyle/>
            <a:p>
              <a:endParaRPr lang="zh-CN" altLang="en-US"/>
            </a:p>
          </p:txBody>
        </p:sp>
        <p:sp>
          <p:nvSpPr>
            <p:cNvPr id="93" name="任意多边形 48">
              <a:extLst>
                <a:ext uri="{FF2B5EF4-FFF2-40B4-BE49-F238E27FC236}">
                  <a16:creationId xmlns:a16="http://schemas.microsoft.com/office/drawing/2014/main" id="{7A9CE35D-F910-B610-9727-D4E98BF2054B}"/>
                </a:ext>
              </a:extLst>
            </p:cNvPr>
            <p:cNvSpPr/>
            <p:nvPr/>
          </p:nvSpPr>
          <p:spPr>
            <a:xfrm>
              <a:off x="7926027" y="2682959"/>
              <a:ext cx="248884" cy="276290"/>
            </a:xfrm>
            <a:custGeom>
              <a:avLst/>
              <a:gdLst>
                <a:gd name="connsiteX0" fmla="*/ 109395 w 219819"/>
                <a:gd name="connsiteY0" fmla="*/ 243815 h 244025"/>
                <a:gd name="connsiteX1" fmla="*/ 109395 w 219819"/>
                <a:gd name="connsiteY1" fmla="*/ 243815 h 244025"/>
                <a:gd name="connsiteX2" fmla="*/ -514 w 219819"/>
                <a:gd name="connsiteY2" fmla="*/ 160906 h 244025"/>
                <a:gd name="connsiteX3" fmla="*/ -514 w 219819"/>
                <a:gd name="connsiteY3" fmla="*/ -210 h 244025"/>
                <a:gd name="connsiteX4" fmla="*/ 219305 w 219819"/>
                <a:gd name="connsiteY4" fmla="*/ -210 h 244025"/>
                <a:gd name="connsiteX5" fmla="*/ 219305 w 219819"/>
                <a:gd name="connsiteY5" fmla="*/ 160017 h 244025"/>
                <a:gd name="connsiteX6" fmla="*/ 110602 w 219819"/>
                <a:gd name="connsiteY6" fmla="*/ 243815 h 24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19" h="244025">
                  <a:moveTo>
                    <a:pt x="109395" y="243815"/>
                  </a:moveTo>
                  <a:lnTo>
                    <a:pt x="109395" y="243815"/>
                  </a:lnTo>
                  <a:cubicBezTo>
                    <a:pt x="48976" y="243815"/>
                    <a:pt x="-197" y="206967"/>
                    <a:pt x="-514" y="160906"/>
                  </a:cubicBezTo>
                  <a:lnTo>
                    <a:pt x="-514" y="-210"/>
                  </a:lnTo>
                  <a:lnTo>
                    <a:pt x="219305" y="-210"/>
                  </a:lnTo>
                  <a:lnTo>
                    <a:pt x="219305" y="160017"/>
                  </a:lnTo>
                  <a:cubicBezTo>
                    <a:pt x="219305" y="206014"/>
                    <a:pt x="170958" y="243498"/>
                    <a:pt x="110602" y="243815"/>
                  </a:cubicBezTo>
                  <a:close/>
                </a:path>
              </a:pathLst>
            </a:custGeom>
            <a:solidFill>
              <a:srgbClr val="FF93B1"/>
            </a:solidFill>
            <a:ln w="6346" cap="flat">
              <a:noFill/>
              <a:prstDash val="solid"/>
              <a:miter/>
            </a:ln>
          </p:spPr>
          <p:txBody>
            <a:bodyPr rtlCol="0" anchor="ctr"/>
            <a:lstStyle/>
            <a:p>
              <a:endParaRPr lang="zh-CN" altLang="en-US"/>
            </a:p>
          </p:txBody>
        </p:sp>
        <p:sp>
          <p:nvSpPr>
            <p:cNvPr id="94" name="任意多边形 49">
              <a:extLst>
                <a:ext uri="{FF2B5EF4-FFF2-40B4-BE49-F238E27FC236}">
                  <a16:creationId xmlns:a16="http://schemas.microsoft.com/office/drawing/2014/main" id="{ACB55833-30CC-840C-DCCE-B27B02A68168}"/>
                </a:ext>
              </a:extLst>
            </p:cNvPr>
            <p:cNvSpPr/>
            <p:nvPr/>
          </p:nvSpPr>
          <p:spPr>
            <a:xfrm>
              <a:off x="7730087" y="2415564"/>
              <a:ext cx="132524" cy="169000"/>
            </a:xfrm>
            <a:custGeom>
              <a:avLst/>
              <a:gdLst>
                <a:gd name="connsiteX0" fmla="*/ 93764 w 117048"/>
                <a:gd name="connsiteY0" fmla="*/ 41043 h 149264"/>
                <a:gd name="connsiteX1" fmla="*/ 1072 w 117048"/>
                <a:gd name="connsiteY1" fmla="*/ 45490 h 149264"/>
                <a:gd name="connsiteX2" fmla="*/ 95670 w 117048"/>
                <a:gd name="connsiteY2" fmla="*/ 138183 h 149264"/>
                <a:gd name="connsiteX3" fmla="*/ 93764 w 117048"/>
                <a:gd name="connsiteY3" fmla="*/ 41043 h 149264"/>
              </a:gdLst>
              <a:ahLst/>
              <a:cxnLst>
                <a:cxn ang="0">
                  <a:pos x="connsiteX0" y="connsiteY0"/>
                </a:cxn>
                <a:cxn ang="0">
                  <a:pos x="connsiteX1" y="connsiteY1"/>
                </a:cxn>
                <a:cxn ang="0">
                  <a:pos x="connsiteX2" y="connsiteY2"/>
                </a:cxn>
                <a:cxn ang="0">
                  <a:pos x="connsiteX3" y="connsiteY3"/>
                </a:cxn>
              </a:cxnLst>
              <a:rect l="l" t="t" r="r" b="b"/>
              <a:pathLst>
                <a:path w="117048" h="149264">
                  <a:moveTo>
                    <a:pt x="93764" y="41043"/>
                  </a:moveTo>
                  <a:cubicBezTo>
                    <a:pt x="64540" y="-28842"/>
                    <a:pt x="9394" y="2098"/>
                    <a:pt x="1072" y="45490"/>
                  </a:cubicBezTo>
                  <a:cubicBezTo>
                    <a:pt x="-10936" y="108450"/>
                    <a:pt x="47640" y="175857"/>
                    <a:pt x="95670" y="138183"/>
                  </a:cubicBezTo>
                  <a:cubicBezTo>
                    <a:pt x="143700" y="100509"/>
                    <a:pt x="93764" y="41043"/>
                    <a:pt x="93764" y="41043"/>
                  </a:cubicBezTo>
                  <a:close/>
                </a:path>
              </a:pathLst>
            </a:custGeom>
            <a:solidFill>
              <a:srgbClr val="FED0D6"/>
            </a:solidFill>
            <a:ln w="6346" cap="flat">
              <a:noFill/>
              <a:prstDash val="solid"/>
              <a:miter/>
            </a:ln>
          </p:spPr>
          <p:txBody>
            <a:bodyPr rtlCol="0" anchor="ctr"/>
            <a:lstStyle/>
            <a:p>
              <a:endParaRPr lang="zh-CN" altLang="en-US"/>
            </a:p>
          </p:txBody>
        </p:sp>
        <p:sp>
          <p:nvSpPr>
            <p:cNvPr id="95" name="任意多边形 50">
              <a:extLst>
                <a:ext uri="{FF2B5EF4-FFF2-40B4-BE49-F238E27FC236}">
                  <a16:creationId xmlns:a16="http://schemas.microsoft.com/office/drawing/2014/main" id="{B99729BC-A6B0-B025-99F7-691FB5A7AA0E}"/>
                </a:ext>
              </a:extLst>
            </p:cNvPr>
            <p:cNvSpPr/>
            <p:nvPr/>
          </p:nvSpPr>
          <p:spPr>
            <a:xfrm>
              <a:off x="8248927" y="2523567"/>
              <a:ext cx="148402" cy="155616"/>
            </a:xfrm>
            <a:custGeom>
              <a:avLst/>
              <a:gdLst>
                <a:gd name="connsiteX0" fmla="*/ 44850 w 131071"/>
                <a:gd name="connsiteY0" fmla="*/ 23606 h 137443"/>
                <a:gd name="connsiteX1" fmla="*/ 129474 w 131071"/>
                <a:gd name="connsiteY1" fmla="*/ 61725 h 137443"/>
                <a:gd name="connsiteX2" fmla="*/ 7430 w 131071"/>
                <a:gd name="connsiteY2" fmla="*/ 113122 h 137443"/>
                <a:gd name="connsiteX3" fmla="*/ 44850 w 131071"/>
                <a:gd name="connsiteY3" fmla="*/ 23479 h 137443"/>
              </a:gdLst>
              <a:ahLst/>
              <a:cxnLst>
                <a:cxn ang="0">
                  <a:pos x="connsiteX0" y="connsiteY0"/>
                </a:cxn>
                <a:cxn ang="0">
                  <a:pos x="connsiteX1" y="connsiteY1"/>
                </a:cxn>
                <a:cxn ang="0">
                  <a:pos x="connsiteX2" y="connsiteY2"/>
                </a:cxn>
                <a:cxn ang="0">
                  <a:pos x="connsiteX3" y="connsiteY3"/>
                </a:cxn>
              </a:cxnLst>
              <a:rect l="l" t="t" r="r" b="b"/>
              <a:pathLst>
                <a:path w="131071" h="137443">
                  <a:moveTo>
                    <a:pt x="44850" y="23606"/>
                  </a:moveTo>
                  <a:cubicBezTo>
                    <a:pt x="97708" y="-30396"/>
                    <a:pt x="137734" y="18397"/>
                    <a:pt x="129474" y="61725"/>
                  </a:cubicBezTo>
                  <a:cubicBezTo>
                    <a:pt x="117466" y="124685"/>
                    <a:pt x="38115" y="165790"/>
                    <a:pt x="7430" y="113122"/>
                  </a:cubicBezTo>
                  <a:cubicBezTo>
                    <a:pt x="-23256" y="60455"/>
                    <a:pt x="44850" y="23479"/>
                    <a:pt x="44850" y="23479"/>
                  </a:cubicBezTo>
                  <a:close/>
                </a:path>
              </a:pathLst>
            </a:custGeom>
            <a:solidFill>
              <a:srgbClr val="FED0D6"/>
            </a:solidFill>
            <a:ln w="6346" cap="flat">
              <a:noFill/>
              <a:prstDash val="solid"/>
              <a:miter/>
            </a:ln>
          </p:spPr>
          <p:txBody>
            <a:bodyPr rtlCol="0" anchor="ctr"/>
            <a:lstStyle/>
            <a:p>
              <a:endParaRPr lang="zh-CN" altLang="en-US"/>
            </a:p>
          </p:txBody>
        </p:sp>
        <p:sp>
          <p:nvSpPr>
            <p:cNvPr id="96" name="任意多边形 51">
              <a:extLst>
                <a:ext uri="{FF2B5EF4-FFF2-40B4-BE49-F238E27FC236}">
                  <a16:creationId xmlns:a16="http://schemas.microsoft.com/office/drawing/2014/main" id="{1E61F066-B26B-F8B5-4A7D-F60D56FCBE10}"/>
                </a:ext>
              </a:extLst>
            </p:cNvPr>
            <p:cNvSpPr/>
            <p:nvPr/>
          </p:nvSpPr>
          <p:spPr>
            <a:xfrm>
              <a:off x="7809723" y="2240589"/>
              <a:ext cx="532212" cy="546181"/>
            </a:xfrm>
            <a:custGeom>
              <a:avLst/>
              <a:gdLst>
                <a:gd name="connsiteX0" fmla="*/ 180923 w 470060"/>
                <a:gd name="connsiteY0" fmla="*/ 478301 h 482397"/>
                <a:gd name="connsiteX1" fmla="*/ 29463 w 470060"/>
                <a:gd name="connsiteY1" fmla="*/ 77479 h 482397"/>
                <a:gd name="connsiteX2" fmla="*/ 469484 w 470060"/>
                <a:gd name="connsiteY2" fmla="*/ 161341 h 482397"/>
                <a:gd name="connsiteX3" fmla="*/ 180923 w 470060"/>
                <a:gd name="connsiteY3" fmla="*/ 478301 h 482397"/>
              </a:gdLst>
              <a:ahLst/>
              <a:cxnLst>
                <a:cxn ang="0">
                  <a:pos x="connsiteX0" y="connsiteY0"/>
                </a:cxn>
                <a:cxn ang="0">
                  <a:pos x="connsiteX1" y="connsiteY1"/>
                </a:cxn>
                <a:cxn ang="0">
                  <a:pos x="connsiteX2" y="connsiteY2"/>
                </a:cxn>
                <a:cxn ang="0">
                  <a:pos x="connsiteX3" y="connsiteY3"/>
                </a:cxn>
              </a:cxnLst>
              <a:rect l="l" t="t" r="r" b="b"/>
              <a:pathLst>
                <a:path w="470060" h="482397">
                  <a:moveTo>
                    <a:pt x="180923" y="478301"/>
                  </a:moveTo>
                  <a:cubicBezTo>
                    <a:pt x="19045" y="447488"/>
                    <a:pt x="-42962" y="252065"/>
                    <a:pt x="29463" y="77479"/>
                  </a:cubicBezTo>
                  <a:cubicBezTo>
                    <a:pt x="89247" y="-66293"/>
                    <a:pt x="466880" y="5688"/>
                    <a:pt x="469484" y="161341"/>
                  </a:cubicBezTo>
                  <a:cubicBezTo>
                    <a:pt x="472788" y="350348"/>
                    <a:pt x="342929" y="509304"/>
                    <a:pt x="180923" y="478301"/>
                  </a:cubicBezTo>
                  <a:close/>
                </a:path>
              </a:pathLst>
            </a:custGeom>
            <a:solidFill>
              <a:srgbClr val="FED0D6"/>
            </a:solidFill>
            <a:ln w="6346" cap="flat">
              <a:noFill/>
              <a:prstDash val="solid"/>
              <a:miter/>
            </a:ln>
          </p:spPr>
          <p:txBody>
            <a:bodyPr rtlCol="0" anchor="ctr"/>
            <a:lstStyle/>
            <a:p>
              <a:endParaRPr lang="zh-CN" altLang="en-US"/>
            </a:p>
          </p:txBody>
        </p:sp>
        <p:sp>
          <p:nvSpPr>
            <p:cNvPr id="97" name="任意多边形 52">
              <a:extLst>
                <a:ext uri="{FF2B5EF4-FFF2-40B4-BE49-F238E27FC236}">
                  <a16:creationId xmlns:a16="http://schemas.microsoft.com/office/drawing/2014/main" id="{23027D6C-0E24-55AA-C1BC-1C6B1C5C8AD0}"/>
                </a:ext>
              </a:extLst>
            </p:cNvPr>
            <p:cNvSpPr/>
            <p:nvPr/>
          </p:nvSpPr>
          <p:spPr>
            <a:xfrm>
              <a:off x="7789201" y="2165401"/>
              <a:ext cx="375782" cy="560573"/>
            </a:xfrm>
            <a:custGeom>
              <a:avLst/>
              <a:gdLst>
                <a:gd name="connsiteX0" fmla="*/ 331384 w 331898"/>
                <a:gd name="connsiteY0" fmla="*/ 36709 h 495109"/>
                <a:gd name="connsiteX1" fmla="*/ 61184 w 331898"/>
                <a:gd name="connsiteY1" fmla="*/ 494899 h 495109"/>
                <a:gd name="connsiteX2" fmla="*/ 61184 w 331898"/>
                <a:gd name="connsiteY2" fmla="*/ 494899 h 495109"/>
                <a:gd name="connsiteX3" fmla="*/ 42633 w 331898"/>
                <a:gd name="connsiteY3" fmla="*/ 73430 h 495109"/>
                <a:gd name="connsiteX4" fmla="*/ 331384 w 331898"/>
                <a:gd name="connsiteY4" fmla="*/ 36709 h 49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8" h="495109">
                  <a:moveTo>
                    <a:pt x="331384" y="36709"/>
                  </a:moveTo>
                  <a:cubicBezTo>
                    <a:pt x="45491" y="74002"/>
                    <a:pt x="40409" y="335308"/>
                    <a:pt x="61184" y="494899"/>
                  </a:cubicBezTo>
                  <a:lnTo>
                    <a:pt x="61184" y="494899"/>
                  </a:lnTo>
                  <a:cubicBezTo>
                    <a:pt x="61184" y="494899"/>
                    <a:pt x="-64292" y="213962"/>
                    <a:pt x="42633" y="73430"/>
                  </a:cubicBezTo>
                  <a:cubicBezTo>
                    <a:pt x="149556" y="-67102"/>
                    <a:pt x="331384" y="36709"/>
                    <a:pt x="331384" y="36709"/>
                  </a:cubicBezTo>
                  <a:close/>
                </a:path>
              </a:pathLst>
            </a:custGeom>
            <a:solidFill>
              <a:srgbClr val="981D04"/>
            </a:solidFill>
            <a:ln w="6346" cap="flat">
              <a:noFill/>
              <a:prstDash val="solid"/>
              <a:miter/>
            </a:ln>
          </p:spPr>
          <p:txBody>
            <a:bodyPr rtlCol="0" anchor="ctr"/>
            <a:lstStyle/>
            <a:p>
              <a:endParaRPr lang="zh-CN" altLang="en-US"/>
            </a:p>
          </p:txBody>
        </p:sp>
        <p:sp>
          <p:nvSpPr>
            <p:cNvPr id="98" name="任意多边形 53">
              <a:extLst>
                <a:ext uri="{FF2B5EF4-FFF2-40B4-BE49-F238E27FC236}">
                  <a16:creationId xmlns:a16="http://schemas.microsoft.com/office/drawing/2014/main" id="{2C8F4AF1-7922-E53C-AAA0-F4B7382FB447}"/>
                </a:ext>
              </a:extLst>
            </p:cNvPr>
            <p:cNvSpPr/>
            <p:nvPr/>
          </p:nvSpPr>
          <p:spPr>
            <a:xfrm>
              <a:off x="7703109" y="2838260"/>
              <a:ext cx="683282" cy="765140"/>
            </a:xfrm>
            <a:custGeom>
              <a:avLst/>
              <a:gdLst>
                <a:gd name="connsiteX0" fmla="*/ 602973 w 603487"/>
                <a:gd name="connsiteY0" fmla="*/ 61225 h 675786"/>
                <a:gd name="connsiteX1" fmla="*/ 415491 w 603487"/>
                <a:gd name="connsiteY1" fmla="*/ -210 h 675786"/>
                <a:gd name="connsiteX2" fmla="*/ 302532 w 603487"/>
                <a:gd name="connsiteY2" fmla="*/ 86828 h 675786"/>
                <a:gd name="connsiteX3" fmla="*/ 299927 w 603487"/>
                <a:gd name="connsiteY3" fmla="*/ 86828 h 675786"/>
                <a:gd name="connsiteX4" fmla="*/ 197260 w 603487"/>
                <a:gd name="connsiteY4" fmla="*/ -210 h 675786"/>
                <a:gd name="connsiteX5" fmla="*/ -514 w 603487"/>
                <a:gd name="connsiteY5" fmla="*/ 61225 h 675786"/>
                <a:gd name="connsiteX6" fmla="*/ 24898 w 603487"/>
                <a:gd name="connsiteY6" fmla="*/ 268529 h 675786"/>
                <a:gd name="connsiteX7" fmla="*/ 50311 w 603487"/>
                <a:gd name="connsiteY7" fmla="*/ 406774 h 675786"/>
                <a:gd name="connsiteX8" fmla="*/ 88811 w 603487"/>
                <a:gd name="connsiteY8" fmla="*/ 675577 h 675786"/>
                <a:gd name="connsiteX9" fmla="*/ 512504 w 603487"/>
                <a:gd name="connsiteY9" fmla="*/ 675577 h 675786"/>
                <a:gd name="connsiteX10" fmla="*/ 553609 w 603487"/>
                <a:gd name="connsiteY10" fmla="*/ 406774 h 675786"/>
                <a:gd name="connsiteX11" fmla="*/ 576735 w 603487"/>
                <a:gd name="connsiteY11" fmla="*/ 268529 h 675786"/>
                <a:gd name="connsiteX12" fmla="*/ 602147 w 603487"/>
                <a:gd name="connsiteY12" fmla="*/ 61225 h 67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487" h="675786">
                  <a:moveTo>
                    <a:pt x="602973" y="61225"/>
                  </a:moveTo>
                  <a:lnTo>
                    <a:pt x="415491" y="-210"/>
                  </a:lnTo>
                  <a:cubicBezTo>
                    <a:pt x="400116" y="66308"/>
                    <a:pt x="315365" y="86828"/>
                    <a:pt x="302532" y="86828"/>
                  </a:cubicBezTo>
                  <a:lnTo>
                    <a:pt x="299927" y="86828"/>
                  </a:lnTo>
                  <a:cubicBezTo>
                    <a:pt x="287220" y="86828"/>
                    <a:pt x="212634" y="66308"/>
                    <a:pt x="197260" y="-210"/>
                  </a:cubicBezTo>
                  <a:lnTo>
                    <a:pt x="-514" y="61225"/>
                  </a:lnTo>
                  <a:lnTo>
                    <a:pt x="24898" y="268529"/>
                  </a:lnTo>
                  <a:cubicBezTo>
                    <a:pt x="24898" y="268529"/>
                    <a:pt x="9460" y="347880"/>
                    <a:pt x="50311" y="406774"/>
                  </a:cubicBezTo>
                  <a:cubicBezTo>
                    <a:pt x="88811" y="463063"/>
                    <a:pt x="88811" y="675577"/>
                    <a:pt x="88811" y="675577"/>
                  </a:cubicBezTo>
                  <a:lnTo>
                    <a:pt x="512504" y="675577"/>
                  </a:lnTo>
                  <a:cubicBezTo>
                    <a:pt x="512504" y="675577"/>
                    <a:pt x="512504" y="463063"/>
                    <a:pt x="553609" y="406774"/>
                  </a:cubicBezTo>
                  <a:cubicBezTo>
                    <a:pt x="592109" y="347880"/>
                    <a:pt x="576735" y="268529"/>
                    <a:pt x="576735" y="268529"/>
                  </a:cubicBezTo>
                  <a:lnTo>
                    <a:pt x="602147" y="61225"/>
                  </a:lnTo>
                  <a:close/>
                </a:path>
              </a:pathLst>
            </a:custGeom>
            <a:solidFill>
              <a:srgbClr val="F93F57"/>
            </a:solidFill>
            <a:ln w="6346" cap="flat">
              <a:noFill/>
              <a:prstDash val="solid"/>
              <a:miter/>
            </a:ln>
          </p:spPr>
          <p:txBody>
            <a:bodyPr rtlCol="0" anchor="ctr"/>
            <a:lstStyle/>
            <a:p>
              <a:endParaRPr lang="zh-CN" altLang="en-US"/>
            </a:p>
          </p:txBody>
        </p:sp>
        <p:sp>
          <p:nvSpPr>
            <p:cNvPr id="99" name="任意多边形 54">
              <a:extLst>
                <a:ext uri="{FF2B5EF4-FFF2-40B4-BE49-F238E27FC236}">
                  <a16:creationId xmlns:a16="http://schemas.microsoft.com/office/drawing/2014/main" id="{A6433233-8E61-22CD-DA6D-3DEA2C2023B0}"/>
                </a:ext>
              </a:extLst>
            </p:cNvPr>
            <p:cNvSpPr/>
            <p:nvPr/>
          </p:nvSpPr>
          <p:spPr>
            <a:xfrm>
              <a:off x="7668222" y="2246131"/>
              <a:ext cx="203061" cy="147805"/>
            </a:xfrm>
            <a:custGeom>
              <a:avLst/>
              <a:gdLst>
                <a:gd name="connsiteX0" fmla="*/ -514 w 179347"/>
                <a:gd name="connsiteY0" fmla="*/ 71186 h 130544"/>
                <a:gd name="connsiteX1" fmla="*/ 171784 w 179347"/>
                <a:gd name="connsiteY1" fmla="*/ 4287 h 130544"/>
                <a:gd name="connsiteX2" fmla="*/ 43195 w 179347"/>
                <a:gd name="connsiteY2" fmla="*/ 130334 h 130544"/>
                <a:gd name="connsiteX3" fmla="*/ -514 w 179347"/>
                <a:gd name="connsiteY3" fmla="*/ 71186 h 130544"/>
              </a:gdLst>
              <a:ahLst/>
              <a:cxnLst>
                <a:cxn ang="0">
                  <a:pos x="connsiteX0" y="connsiteY0"/>
                </a:cxn>
                <a:cxn ang="0">
                  <a:pos x="connsiteX1" y="connsiteY1"/>
                </a:cxn>
                <a:cxn ang="0">
                  <a:pos x="connsiteX2" y="connsiteY2"/>
                </a:cxn>
                <a:cxn ang="0">
                  <a:pos x="connsiteX3" y="connsiteY3"/>
                </a:cxn>
              </a:cxnLst>
              <a:rect l="l" t="t" r="r" b="b"/>
              <a:pathLst>
                <a:path w="179347" h="130544">
                  <a:moveTo>
                    <a:pt x="-514" y="71186"/>
                  </a:moveTo>
                  <a:cubicBezTo>
                    <a:pt x="-514" y="71186"/>
                    <a:pt x="146053" y="-21379"/>
                    <a:pt x="171784" y="4287"/>
                  </a:cubicBezTo>
                  <a:cubicBezTo>
                    <a:pt x="197196" y="27477"/>
                    <a:pt x="153804" y="73728"/>
                    <a:pt x="43195" y="130334"/>
                  </a:cubicBezTo>
                  <a:lnTo>
                    <a:pt x="-514" y="71186"/>
                  </a:lnTo>
                  <a:close/>
                </a:path>
              </a:pathLst>
            </a:custGeom>
            <a:solidFill>
              <a:srgbClr val="FED0D6"/>
            </a:solidFill>
            <a:ln w="6346" cap="flat">
              <a:noFill/>
              <a:prstDash val="solid"/>
              <a:miter/>
            </a:ln>
          </p:spPr>
          <p:txBody>
            <a:bodyPr rtlCol="0" anchor="ctr"/>
            <a:lstStyle/>
            <a:p>
              <a:endParaRPr lang="zh-CN" altLang="en-US"/>
            </a:p>
          </p:txBody>
        </p:sp>
        <p:sp>
          <p:nvSpPr>
            <p:cNvPr id="100" name="任意多边形 55">
              <a:extLst>
                <a:ext uri="{FF2B5EF4-FFF2-40B4-BE49-F238E27FC236}">
                  <a16:creationId xmlns:a16="http://schemas.microsoft.com/office/drawing/2014/main" id="{E75B4CC0-BA0B-19A1-E4A8-4FA41E79FB7D}"/>
                </a:ext>
              </a:extLst>
            </p:cNvPr>
            <p:cNvSpPr/>
            <p:nvPr/>
          </p:nvSpPr>
          <p:spPr>
            <a:xfrm>
              <a:off x="7253337" y="2273163"/>
              <a:ext cx="519616" cy="812040"/>
            </a:xfrm>
            <a:custGeom>
              <a:avLst/>
              <a:gdLst>
                <a:gd name="connsiteX0" fmla="*/ 396859 w 458935"/>
                <a:gd name="connsiteY0" fmla="*/ 560775 h 717209"/>
                <a:gd name="connsiteX1" fmla="*/ 147942 w 458935"/>
                <a:gd name="connsiteY1" fmla="*/ 358426 h 717209"/>
                <a:gd name="connsiteX2" fmla="*/ 458421 w 458935"/>
                <a:gd name="connsiteY2" fmla="*/ 107349 h 717209"/>
                <a:gd name="connsiteX3" fmla="*/ 409628 w 458935"/>
                <a:gd name="connsiteY3" fmla="*/ -210 h 717209"/>
                <a:gd name="connsiteX4" fmla="*/ 4297 w 458935"/>
                <a:gd name="connsiteY4" fmla="*/ 348134 h 717209"/>
                <a:gd name="connsiteX5" fmla="*/ 417253 w 458935"/>
                <a:gd name="connsiteY5" fmla="*/ 716999 h 717209"/>
                <a:gd name="connsiteX6" fmla="*/ 396732 w 458935"/>
                <a:gd name="connsiteY6" fmla="*/ 560775 h 71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935" h="717209">
                  <a:moveTo>
                    <a:pt x="396859" y="560775"/>
                  </a:moveTo>
                  <a:cubicBezTo>
                    <a:pt x="396859" y="560775"/>
                    <a:pt x="158234" y="399404"/>
                    <a:pt x="147942" y="358426"/>
                  </a:cubicBezTo>
                  <a:cubicBezTo>
                    <a:pt x="137713" y="320307"/>
                    <a:pt x="458421" y="107349"/>
                    <a:pt x="458421" y="107349"/>
                  </a:cubicBezTo>
                  <a:lnTo>
                    <a:pt x="409628" y="-210"/>
                  </a:lnTo>
                  <a:cubicBezTo>
                    <a:pt x="409628" y="-210"/>
                    <a:pt x="47879" y="230346"/>
                    <a:pt x="4297" y="348134"/>
                  </a:cubicBezTo>
                  <a:cubicBezTo>
                    <a:pt x="-41891" y="465986"/>
                    <a:pt x="255691" y="696542"/>
                    <a:pt x="417253" y="716999"/>
                  </a:cubicBezTo>
                  <a:lnTo>
                    <a:pt x="396732" y="560775"/>
                  </a:lnTo>
                  <a:close/>
                </a:path>
              </a:pathLst>
            </a:custGeom>
            <a:solidFill>
              <a:srgbClr val="F93F57"/>
            </a:solidFill>
            <a:ln w="6346" cap="flat">
              <a:noFill/>
              <a:prstDash val="solid"/>
              <a:miter/>
            </a:ln>
          </p:spPr>
          <p:txBody>
            <a:bodyPr rtlCol="0" anchor="ctr"/>
            <a:lstStyle/>
            <a:p>
              <a:endParaRPr lang="zh-CN" altLang="en-US"/>
            </a:p>
          </p:txBody>
        </p:sp>
        <p:sp>
          <p:nvSpPr>
            <p:cNvPr id="101" name="任意多边形 56">
              <a:extLst>
                <a:ext uri="{FF2B5EF4-FFF2-40B4-BE49-F238E27FC236}">
                  <a16:creationId xmlns:a16="http://schemas.microsoft.com/office/drawing/2014/main" id="{C83B52A6-6A82-01EE-459F-ED186153D24D}"/>
                </a:ext>
              </a:extLst>
            </p:cNvPr>
            <p:cNvSpPr/>
            <p:nvPr/>
          </p:nvSpPr>
          <p:spPr>
            <a:xfrm>
              <a:off x="7861504" y="4281217"/>
              <a:ext cx="152998" cy="1017478"/>
            </a:xfrm>
            <a:custGeom>
              <a:avLst/>
              <a:gdLst>
                <a:gd name="connsiteX0" fmla="*/ 126555 w 135131"/>
                <a:gd name="connsiteY0" fmla="*/ 898656 h 898656"/>
                <a:gd name="connsiteX1" fmla="*/ 0 w 135131"/>
                <a:gd name="connsiteY1" fmla="*/ 898656 h 898656"/>
                <a:gd name="connsiteX2" fmla="*/ 0 w 135131"/>
                <a:gd name="connsiteY2" fmla="*/ 0 h 898656"/>
                <a:gd name="connsiteX3" fmla="*/ 135132 w 135131"/>
                <a:gd name="connsiteY3" fmla="*/ 0 h 898656"/>
                <a:gd name="connsiteX4" fmla="*/ 126555 w 135131"/>
                <a:gd name="connsiteY4" fmla="*/ 898656 h 898656"/>
                <a:gd name="connsiteX5" fmla="*/ 126555 w 135131"/>
                <a:gd name="connsiteY5" fmla="*/ 898656 h 898656"/>
                <a:gd name="connsiteX6" fmla="*/ 126555 w 135131"/>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31" h="898656">
                  <a:moveTo>
                    <a:pt x="126555" y="898656"/>
                  </a:moveTo>
                  <a:lnTo>
                    <a:pt x="0" y="898656"/>
                  </a:lnTo>
                  <a:lnTo>
                    <a:pt x="0" y="0"/>
                  </a:lnTo>
                  <a:lnTo>
                    <a:pt x="135132" y="0"/>
                  </a:lnTo>
                  <a:lnTo>
                    <a:pt x="126555" y="898656"/>
                  </a:lnTo>
                  <a:lnTo>
                    <a:pt x="126555" y="898656"/>
                  </a:lnTo>
                  <a:lnTo>
                    <a:pt x="126555" y="898656"/>
                  </a:lnTo>
                  <a:close/>
                </a:path>
              </a:pathLst>
            </a:custGeom>
            <a:solidFill>
              <a:srgbClr val="FED0D6"/>
            </a:solidFill>
            <a:ln w="6346" cap="flat">
              <a:noFill/>
              <a:prstDash val="solid"/>
              <a:miter/>
            </a:ln>
          </p:spPr>
          <p:txBody>
            <a:bodyPr rtlCol="0" anchor="ctr"/>
            <a:lstStyle/>
            <a:p>
              <a:endParaRPr lang="zh-CN" altLang="en-US"/>
            </a:p>
          </p:txBody>
        </p:sp>
        <p:sp>
          <p:nvSpPr>
            <p:cNvPr id="102" name="任意多边形 57">
              <a:extLst>
                <a:ext uri="{FF2B5EF4-FFF2-40B4-BE49-F238E27FC236}">
                  <a16:creationId xmlns:a16="http://schemas.microsoft.com/office/drawing/2014/main" id="{98C819D5-6408-88AD-AA6F-EE33F7E95B0E}"/>
                </a:ext>
              </a:extLst>
            </p:cNvPr>
            <p:cNvSpPr/>
            <p:nvPr/>
          </p:nvSpPr>
          <p:spPr>
            <a:xfrm>
              <a:off x="7703109" y="5287978"/>
              <a:ext cx="316405" cy="123506"/>
            </a:xfrm>
            <a:custGeom>
              <a:avLst/>
              <a:gdLst>
                <a:gd name="connsiteX0" fmla="*/ 264603 w 279455"/>
                <a:gd name="connsiteY0" fmla="*/ -210 h 109083"/>
                <a:gd name="connsiteX1" fmla="*/ 138493 w 279455"/>
                <a:gd name="connsiteY1" fmla="*/ -210 h 109083"/>
                <a:gd name="connsiteX2" fmla="*/ -514 w 279455"/>
                <a:gd name="connsiteY2" fmla="*/ 96168 h 109083"/>
                <a:gd name="connsiteX3" fmla="*/ -514 w 279455"/>
                <a:gd name="connsiteY3" fmla="*/ 108874 h 109083"/>
                <a:gd name="connsiteX4" fmla="*/ 277500 w 279455"/>
                <a:gd name="connsiteY4" fmla="*/ 108874 h 109083"/>
                <a:gd name="connsiteX5" fmla="*/ 264794 w 279455"/>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55" h="109083">
                  <a:moveTo>
                    <a:pt x="264603" y="-210"/>
                  </a:moveTo>
                  <a:lnTo>
                    <a:pt x="138493" y="-210"/>
                  </a:lnTo>
                  <a:cubicBezTo>
                    <a:pt x="138493" y="-210"/>
                    <a:pt x="12382" y="68277"/>
                    <a:pt x="-514" y="96168"/>
                  </a:cubicBezTo>
                  <a:lnTo>
                    <a:pt x="-514" y="108874"/>
                  </a:lnTo>
                  <a:lnTo>
                    <a:pt x="277500" y="108874"/>
                  </a:lnTo>
                  <a:cubicBezTo>
                    <a:pt x="277500" y="108874"/>
                    <a:pt x="285251" y="27681"/>
                    <a:pt x="264794" y="-210"/>
                  </a:cubicBezTo>
                  <a:close/>
                </a:path>
              </a:pathLst>
            </a:custGeom>
            <a:solidFill>
              <a:srgbClr val="F93F57"/>
            </a:solidFill>
            <a:ln w="6346" cap="flat">
              <a:noFill/>
              <a:prstDash val="solid"/>
              <a:miter/>
            </a:ln>
          </p:spPr>
          <p:txBody>
            <a:bodyPr rtlCol="0" anchor="ctr"/>
            <a:lstStyle/>
            <a:p>
              <a:endParaRPr lang="zh-CN" altLang="en-US"/>
            </a:p>
          </p:txBody>
        </p:sp>
        <p:sp>
          <p:nvSpPr>
            <p:cNvPr id="103" name="任意多边形 58">
              <a:extLst>
                <a:ext uri="{FF2B5EF4-FFF2-40B4-BE49-F238E27FC236}">
                  <a16:creationId xmlns:a16="http://schemas.microsoft.com/office/drawing/2014/main" id="{B58DA526-9CD0-E93D-F585-937161AC28C8}"/>
                </a:ext>
              </a:extLst>
            </p:cNvPr>
            <p:cNvSpPr/>
            <p:nvPr/>
          </p:nvSpPr>
          <p:spPr>
            <a:xfrm>
              <a:off x="7703109" y="5411484"/>
              <a:ext cx="314126" cy="18773"/>
            </a:xfrm>
            <a:custGeom>
              <a:avLst/>
              <a:gdLst>
                <a:gd name="connsiteX0" fmla="*/ 0 w 277442"/>
                <a:gd name="connsiteY0" fmla="*/ 0 h 16581"/>
                <a:gd name="connsiteX1" fmla="*/ 277443 w 277442"/>
                <a:gd name="connsiteY1" fmla="*/ 0 h 16581"/>
                <a:gd name="connsiteX2" fmla="*/ 277443 w 277442"/>
                <a:gd name="connsiteY2" fmla="*/ 16582 h 16581"/>
                <a:gd name="connsiteX3" fmla="*/ 0 w 277442"/>
                <a:gd name="connsiteY3" fmla="*/ 16582 h 16581"/>
                <a:gd name="connsiteX4" fmla="*/ 0 w 277442"/>
                <a:gd name="connsiteY4" fmla="*/ 0 h 16581"/>
                <a:gd name="connsiteX5" fmla="*/ 0 w 277442"/>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42" h="16581">
                  <a:moveTo>
                    <a:pt x="0" y="0"/>
                  </a:moveTo>
                  <a:lnTo>
                    <a:pt x="277443" y="0"/>
                  </a:lnTo>
                  <a:lnTo>
                    <a:pt x="277443"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04" name="任意多边形 59">
              <a:extLst>
                <a:ext uri="{FF2B5EF4-FFF2-40B4-BE49-F238E27FC236}">
                  <a16:creationId xmlns:a16="http://schemas.microsoft.com/office/drawing/2014/main" id="{B94F9340-2359-B001-40D8-B20D247952FC}"/>
                </a:ext>
              </a:extLst>
            </p:cNvPr>
            <p:cNvSpPr/>
            <p:nvPr/>
          </p:nvSpPr>
          <p:spPr>
            <a:xfrm>
              <a:off x="8074926" y="4281217"/>
              <a:ext cx="154366" cy="1017478"/>
            </a:xfrm>
            <a:custGeom>
              <a:avLst/>
              <a:gdLst>
                <a:gd name="connsiteX0" fmla="*/ 8704 w 136339"/>
                <a:gd name="connsiteY0" fmla="*/ 898656 h 898656"/>
                <a:gd name="connsiteX1" fmla="*/ 136339 w 136339"/>
                <a:gd name="connsiteY1" fmla="*/ 898656 h 898656"/>
                <a:gd name="connsiteX2" fmla="*/ 136339 w 136339"/>
                <a:gd name="connsiteY2" fmla="*/ 0 h 898656"/>
                <a:gd name="connsiteX3" fmla="*/ 0 w 136339"/>
                <a:gd name="connsiteY3" fmla="*/ 0 h 898656"/>
                <a:gd name="connsiteX4" fmla="*/ 8704 w 136339"/>
                <a:gd name="connsiteY4" fmla="*/ 898656 h 898656"/>
                <a:gd name="connsiteX5" fmla="*/ 8704 w 136339"/>
                <a:gd name="connsiteY5" fmla="*/ 898656 h 898656"/>
                <a:gd name="connsiteX6" fmla="*/ 8704 w 136339"/>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9" h="898656">
                  <a:moveTo>
                    <a:pt x="8704" y="898656"/>
                  </a:moveTo>
                  <a:lnTo>
                    <a:pt x="136339" y="898656"/>
                  </a:lnTo>
                  <a:lnTo>
                    <a:pt x="136339" y="0"/>
                  </a:lnTo>
                  <a:lnTo>
                    <a:pt x="0" y="0"/>
                  </a:lnTo>
                  <a:lnTo>
                    <a:pt x="8704" y="898656"/>
                  </a:lnTo>
                  <a:lnTo>
                    <a:pt x="8704" y="898656"/>
                  </a:lnTo>
                  <a:lnTo>
                    <a:pt x="8704" y="898656"/>
                  </a:lnTo>
                  <a:close/>
                </a:path>
              </a:pathLst>
            </a:custGeom>
            <a:solidFill>
              <a:srgbClr val="FED0D6"/>
            </a:solidFill>
            <a:ln w="6346" cap="flat">
              <a:noFill/>
              <a:prstDash val="solid"/>
              <a:miter/>
            </a:ln>
          </p:spPr>
          <p:txBody>
            <a:bodyPr rtlCol="0" anchor="ctr"/>
            <a:lstStyle/>
            <a:p>
              <a:endParaRPr lang="zh-CN" altLang="en-US"/>
            </a:p>
          </p:txBody>
        </p:sp>
        <p:sp>
          <p:nvSpPr>
            <p:cNvPr id="105" name="任意多边形 60">
              <a:extLst>
                <a:ext uri="{FF2B5EF4-FFF2-40B4-BE49-F238E27FC236}">
                  <a16:creationId xmlns:a16="http://schemas.microsoft.com/office/drawing/2014/main" id="{22398CA6-CCA9-C12A-DFC2-A116A09DCB5E}"/>
                </a:ext>
              </a:extLst>
            </p:cNvPr>
            <p:cNvSpPr/>
            <p:nvPr/>
          </p:nvSpPr>
          <p:spPr>
            <a:xfrm>
              <a:off x="8073764" y="5287978"/>
              <a:ext cx="312627" cy="123506"/>
            </a:xfrm>
            <a:custGeom>
              <a:avLst/>
              <a:gdLst>
                <a:gd name="connsiteX0" fmla="*/ 11376 w 276118"/>
                <a:gd name="connsiteY0" fmla="*/ -210 h 109083"/>
                <a:gd name="connsiteX1" fmla="*/ 139646 w 276118"/>
                <a:gd name="connsiteY1" fmla="*/ -210 h 109083"/>
                <a:gd name="connsiteX2" fmla="*/ 275604 w 276118"/>
                <a:gd name="connsiteY2" fmla="*/ 96168 h 109083"/>
                <a:gd name="connsiteX3" fmla="*/ 275604 w 276118"/>
                <a:gd name="connsiteY3" fmla="*/ 108874 h 109083"/>
                <a:gd name="connsiteX4" fmla="*/ 1147 w 276118"/>
                <a:gd name="connsiteY4" fmla="*/ 108874 h 109083"/>
                <a:gd name="connsiteX5" fmla="*/ 11376 w 276118"/>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18" h="109083">
                  <a:moveTo>
                    <a:pt x="11376" y="-210"/>
                  </a:moveTo>
                  <a:lnTo>
                    <a:pt x="139646" y="-210"/>
                  </a:lnTo>
                  <a:cubicBezTo>
                    <a:pt x="139646" y="-210"/>
                    <a:pt x="262771" y="68277"/>
                    <a:pt x="275604" y="96168"/>
                  </a:cubicBezTo>
                  <a:lnTo>
                    <a:pt x="275604" y="108874"/>
                  </a:lnTo>
                  <a:lnTo>
                    <a:pt x="1147" y="108874"/>
                  </a:lnTo>
                  <a:cubicBezTo>
                    <a:pt x="1147" y="108874"/>
                    <a:pt x="-6604" y="27681"/>
                    <a:pt x="11376" y="-210"/>
                  </a:cubicBezTo>
                  <a:close/>
                </a:path>
              </a:pathLst>
            </a:custGeom>
            <a:solidFill>
              <a:srgbClr val="F93F57"/>
            </a:solidFill>
            <a:ln w="6346" cap="flat">
              <a:noFill/>
              <a:prstDash val="solid"/>
              <a:miter/>
            </a:ln>
          </p:spPr>
          <p:txBody>
            <a:bodyPr rtlCol="0" anchor="ctr"/>
            <a:lstStyle/>
            <a:p>
              <a:endParaRPr lang="zh-CN" altLang="en-US"/>
            </a:p>
          </p:txBody>
        </p:sp>
        <p:sp>
          <p:nvSpPr>
            <p:cNvPr id="106" name="任意多边形 61">
              <a:extLst>
                <a:ext uri="{FF2B5EF4-FFF2-40B4-BE49-F238E27FC236}">
                  <a16:creationId xmlns:a16="http://schemas.microsoft.com/office/drawing/2014/main" id="{EBE312FC-F1B9-CF3B-F398-CC535B652A12}"/>
                </a:ext>
              </a:extLst>
            </p:cNvPr>
            <p:cNvSpPr/>
            <p:nvPr/>
          </p:nvSpPr>
          <p:spPr>
            <a:xfrm>
              <a:off x="8074926" y="5411484"/>
              <a:ext cx="311393" cy="18773"/>
            </a:xfrm>
            <a:custGeom>
              <a:avLst/>
              <a:gdLst>
                <a:gd name="connsiteX0" fmla="*/ 0 w 275028"/>
                <a:gd name="connsiteY0" fmla="*/ 0 h 16581"/>
                <a:gd name="connsiteX1" fmla="*/ 275029 w 275028"/>
                <a:gd name="connsiteY1" fmla="*/ 0 h 16581"/>
                <a:gd name="connsiteX2" fmla="*/ 275029 w 275028"/>
                <a:gd name="connsiteY2" fmla="*/ 16582 h 16581"/>
                <a:gd name="connsiteX3" fmla="*/ 0 w 275028"/>
                <a:gd name="connsiteY3" fmla="*/ 16582 h 16581"/>
                <a:gd name="connsiteX4" fmla="*/ 0 w 275028"/>
                <a:gd name="connsiteY4" fmla="*/ 0 h 16581"/>
                <a:gd name="connsiteX5" fmla="*/ 0 w 275028"/>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028" h="16581">
                  <a:moveTo>
                    <a:pt x="0" y="0"/>
                  </a:moveTo>
                  <a:lnTo>
                    <a:pt x="275029" y="0"/>
                  </a:lnTo>
                  <a:lnTo>
                    <a:pt x="275029"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07" name="任意多边形 62">
              <a:extLst>
                <a:ext uri="{FF2B5EF4-FFF2-40B4-BE49-F238E27FC236}">
                  <a16:creationId xmlns:a16="http://schemas.microsoft.com/office/drawing/2014/main" id="{635FBBF6-C737-CAE3-AA5F-B2F8450D5754}"/>
                </a:ext>
              </a:extLst>
            </p:cNvPr>
            <p:cNvSpPr/>
            <p:nvPr/>
          </p:nvSpPr>
          <p:spPr>
            <a:xfrm>
              <a:off x="7564855" y="3584555"/>
              <a:ext cx="961084" cy="1110846"/>
            </a:xfrm>
            <a:custGeom>
              <a:avLst/>
              <a:gdLst>
                <a:gd name="connsiteX0" fmla="*/ 635502 w 848847"/>
                <a:gd name="connsiteY0" fmla="*/ -210 h 981120"/>
                <a:gd name="connsiteX1" fmla="*/ 212380 w 848847"/>
                <a:gd name="connsiteY1" fmla="*/ -210 h 981120"/>
                <a:gd name="connsiteX2" fmla="*/ -514 w 848847"/>
                <a:gd name="connsiteY2" fmla="*/ 980910 h 981120"/>
                <a:gd name="connsiteX3" fmla="*/ 848334 w 848847"/>
                <a:gd name="connsiteY3" fmla="*/ 980910 h 981120"/>
                <a:gd name="connsiteX4" fmla="*/ 635502 w 848847"/>
                <a:gd name="connsiteY4" fmla="*/ -210 h 9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47" h="981120">
                  <a:moveTo>
                    <a:pt x="635502" y="-210"/>
                  </a:moveTo>
                  <a:lnTo>
                    <a:pt x="212380" y="-210"/>
                  </a:lnTo>
                  <a:cubicBezTo>
                    <a:pt x="12319" y="253281"/>
                    <a:pt x="-514" y="980910"/>
                    <a:pt x="-514" y="980910"/>
                  </a:cubicBezTo>
                  <a:lnTo>
                    <a:pt x="848334" y="980910"/>
                  </a:lnTo>
                  <a:cubicBezTo>
                    <a:pt x="848334" y="980910"/>
                    <a:pt x="838104" y="253281"/>
                    <a:pt x="635502" y="-210"/>
                  </a:cubicBezTo>
                  <a:close/>
                </a:path>
              </a:pathLst>
            </a:custGeom>
            <a:solidFill>
              <a:srgbClr val="434CC0"/>
            </a:solidFill>
            <a:ln w="6346" cap="flat">
              <a:noFill/>
              <a:prstDash val="solid"/>
              <a:miter/>
            </a:ln>
          </p:spPr>
          <p:txBody>
            <a:bodyPr rtlCol="0" anchor="ctr"/>
            <a:lstStyle/>
            <a:p>
              <a:endParaRPr lang="zh-CN" altLang="en-US"/>
            </a:p>
          </p:txBody>
        </p:sp>
        <p:sp>
          <p:nvSpPr>
            <p:cNvPr id="108" name="任意多边形 63">
              <a:extLst>
                <a:ext uri="{FF2B5EF4-FFF2-40B4-BE49-F238E27FC236}">
                  <a16:creationId xmlns:a16="http://schemas.microsoft.com/office/drawing/2014/main" id="{E7DF9FDF-6D87-38B8-7731-AAD4411995EA}"/>
                </a:ext>
              </a:extLst>
            </p:cNvPr>
            <p:cNvSpPr/>
            <p:nvPr/>
          </p:nvSpPr>
          <p:spPr>
            <a:xfrm>
              <a:off x="6993099" y="2948350"/>
              <a:ext cx="1467130" cy="1769867"/>
            </a:xfrm>
            <a:custGeom>
              <a:avLst/>
              <a:gdLst>
                <a:gd name="connsiteX0" fmla="*/ 927593 w 1295797"/>
                <a:gd name="connsiteY0" fmla="*/ 878849 h 1563180"/>
                <a:gd name="connsiteX1" fmla="*/ 1022891 w 1295797"/>
                <a:gd name="connsiteY1" fmla="*/ 1014617 h 1563180"/>
                <a:gd name="connsiteX2" fmla="*/ 992077 w 1295797"/>
                <a:gd name="connsiteY2" fmla="*/ 1186152 h 1563180"/>
                <a:gd name="connsiteX3" fmla="*/ 821876 w 1295797"/>
                <a:gd name="connsiteY3" fmla="*/ 1157900 h 1563180"/>
                <a:gd name="connsiteX4" fmla="*/ 820161 w 1295797"/>
                <a:gd name="connsiteY4" fmla="*/ 1155403 h 1563180"/>
                <a:gd name="connsiteX5" fmla="*/ 668447 w 1295797"/>
                <a:gd name="connsiteY5" fmla="*/ 940348 h 1563180"/>
                <a:gd name="connsiteX6" fmla="*/ 668447 w 1295797"/>
                <a:gd name="connsiteY6" fmla="*/ 935202 h 1563180"/>
                <a:gd name="connsiteX7" fmla="*/ 663300 w 1295797"/>
                <a:gd name="connsiteY7" fmla="*/ 932661 h 1563180"/>
                <a:gd name="connsiteX8" fmla="*/ 694114 w 1295797"/>
                <a:gd name="connsiteY8" fmla="*/ 761125 h 1563180"/>
                <a:gd name="connsiteX9" fmla="*/ 765968 w 1295797"/>
                <a:gd name="connsiteY9" fmla="*/ 364243 h 1563180"/>
                <a:gd name="connsiteX10" fmla="*/ 368196 w 1295797"/>
                <a:gd name="connsiteY10" fmla="*/ 297661 h 1563180"/>
                <a:gd name="connsiteX11" fmla="*/ 250154 w 1295797"/>
                <a:gd name="connsiteY11" fmla="*/ 551153 h 1563180"/>
                <a:gd name="connsiteX12" fmla="*/ 134780 w 1295797"/>
                <a:gd name="connsiteY12" fmla="*/ 686793 h 1563180"/>
                <a:gd name="connsiteX13" fmla="*/ 1364 w 1295797"/>
                <a:gd name="connsiteY13" fmla="*/ 574152 h 1563180"/>
                <a:gd name="connsiteX14" fmla="*/ 224614 w 1295797"/>
                <a:gd name="connsiteY14" fmla="*/ 95313 h 1563180"/>
                <a:gd name="connsiteX15" fmla="*/ 966156 w 1295797"/>
                <a:gd name="connsiteY15" fmla="*/ 223329 h 1563180"/>
                <a:gd name="connsiteX16" fmla="*/ 927657 w 1295797"/>
                <a:gd name="connsiteY16" fmla="*/ 878849 h 1563180"/>
                <a:gd name="connsiteX17" fmla="*/ 1245823 w 1295797"/>
                <a:gd name="connsiteY17" fmla="*/ 1332149 h 1563180"/>
                <a:gd name="connsiteX18" fmla="*/ 1271236 w 1295797"/>
                <a:gd name="connsiteY18" fmla="*/ 1367980 h 1563180"/>
                <a:gd name="connsiteX19" fmla="*/ 1242965 w 1295797"/>
                <a:gd name="connsiteY19" fmla="*/ 1542121 h 1563180"/>
                <a:gd name="connsiteX20" fmla="*/ 1068506 w 1295797"/>
                <a:gd name="connsiteY20" fmla="*/ 1511371 h 1563180"/>
                <a:gd name="connsiteX21" fmla="*/ 1043093 w 1295797"/>
                <a:gd name="connsiteY21" fmla="*/ 1473252 h 1563180"/>
                <a:gd name="connsiteX22" fmla="*/ 1073906 w 1295797"/>
                <a:gd name="connsiteY22" fmla="*/ 1301717 h 1563180"/>
                <a:gd name="connsiteX23" fmla="*/ 1242583 w 1295797"/>
                <a:gd name="connsiteY23" fmla="*/ 1327847 h 1563180"/>
                <a:gd name="connsiteX24" fmla="*/ 1245823 w 1295797"/>
                <a:gd name="connsiteY24" fmla="*/ 1332466 h 15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797" h="1563180">
                  <a:moveTo>
                    <a:pt x="927593" y="878849"/>
                  </a:moveTo>
                  <a:lnTo>
                    <a:pt x="1022891" y="1014617"/>
                  </a:lnTo>
                  <a:cubicBezTo>
                    <a:pt x="1063932" y="1070906"/>
                    <a:pt x="1051098" y="1145174"/>
                    <a:pt x="992077" y="1186152"/>
                  </a:cubicBezTo>
                  <a:cubicBezTo>
                    <a:pt x="937313" y="1225345"/>
                    <a:pt x="861075" y="1212696"/>
                    <a:pt x="821876" y="1157900"/>
                  </a:cubicBezTo>
                  <a:cubicBezTo>
                    <a:pt x="821305" y="1157074"/>
                    <a:pt x="820732" y="1156242"/>
                    <a:pt x="820161" y="1155403"/>
                  </a:cubicBezTo>
                  <a:lnTo>
                    <a:pt x="668447" y="940348"/>
                  </a:lnTo>
                  <a:lnTo>
                    <a:pt x="668447" y="935202"/>
                  </a:lnTo>
                  <a:cubicBezTo>
                    <a:pt x="663300" y="935202"/>
                    <a:pt x="663300" y="935202"/>
                    <a:pt x="663300" y="932661"/>
                  </a:cubicBezTo>
                  <a:cubicBezTo>
                    <a:pt x="624801" y="878849"/>
                    <a:pt x="640239" y="799244"/>
                    <a:pt x="694114" y="761125"/>
                  </a:cubicBezTo>
                  <a:cubicBezTo>
                    <a:pt x="822384" y="668941"/>
                    <a:pt x="855738" y="492259"/>
                    <a:pt x="765968" y="364243"/>
                  </a:cubicBezTo>
                  <a:cubicBezTo>
                    <a:pt x="673593" y="233621"/>
                    <a:pt x="499135" y="208018"/>
                    <a:pt x="368196" y="297661"/>
                  </a:cubicBezTo>
                  <a:cubicBezTo>
                    <a:pt x="283572" y="359096"/>
                    <a:pt x="239926" y="456491"/>
                    <a:pt x="250154" y="551153"/>
                  </a:cubicBezTo>
                  <a:cubicBezTo>
                    <a:pt x="255618" y="620421"/>
                    <a:pt x="204030" y="681056"/>
                    <a:pt x="134780" y="686793"/>
                  </a:cubicBezTo>
                  <a:cubicBezTo>
                    <a:pt x="65467" y="691939"/>
                    <a:pt x="9051" y="643274"/>
                    <a:pt x="1364" y="574152"/>
                  </a:cubicBezTo>
                  <a:cubicBezTo>
                    <a:pt x="-14456" y="386231"/>
                    <a:pt x="70486" y="204003"/>
                    <a:pt x="224614" y="95313"/>
                  </a:cubicBezTo>
                  <a:cubicBezTo>
                    <a:pt x="466035" y="-71140"/>
                    <a:pt x="799386" y="-14788"/>
                    <a:pt x="966156" y="223329"/>
                  </a:cubicBezTo>
                  <a:cubicBezTo>
                    <a:pt x="1107832" y="424058"/>
                    <a:pt x="1091822" y="696081"/>
                    <a:pt x="927657" y="878849"/>
                  </a:cubicBezTo>
                  <a:close/>
                  <a:moveTo>
                    <a:pt x="1245823" y="1332149"/>
                  </a:moveTo>
                  <a:lnTo>
                    <a:pt x="1271236" y="1367980"/>
                  </a:lnTo>
                  <a:cubicBezTo>
                    <a:pt x="1312277" y="1426874"/>
                    <a:pt x="1299444" y="1501397"/>
                    <a:pt x="1242965" y="1542121"/>
                  </a:cubicBezTo>
                  <a:cubicBezTo>
                    <a:pt x="1189089" y="1577953"/>
                    <a:pt x="1109548" y="1567533"/>
                    <a:pt x="1068506" y="1511371"/>
                  </a:cubicBezTo>
                  <a:lnTo>
                    <a:pt x="1043093" y="1473252"/>
                  </a:lnTo>
                  <a:cubicBezTo>
                    <a:pt x="1004593" y="1419505"/>
                    <a:pt x="1019968" y="1339836"/>
                    <a:pt x="1073906" y="1301717"/>
                  </a:cubicBezTo>
                  <a:cubicBezTo>
                    <a:pt x="1127718" y="1262346"/>
                    <a:pt x="1203257" y="1274049"/>
                    <a:pt x="1242583" y="1327847"/>
                  </a:cubicBezTo>
                  <a:cubicBezTo>
                    <a:pt x="1243727" y="1329359"/>
                    <a:pt x="1244806" y="1330903"/>
                    <a:pt x="1245823" y="1332466"/>
                  </a:cubicBezTo>
                  <a:close/>
                </a:path>
              </a:pathLst>
            </a:custGeom>
            <a:solidFill>
              <a:srgbClr val="FFC545"/>
            </a:solidFill>
            <a:ln w="6346" cap="flat">
              <a:noFill/>
              <a:prstDash val="solid"/>
              <a:miter/>
            </a:ln>
          </p:spPr>
          <p:txBody>
            <a:bodyPr rtlCol="0" anchor="ctr"/>
            <a:lstStyle/>
            <a:p>
              <a:endParaRPr lang="zh-CN" altLang="en-US"/>
            </a:p>
          </p:txBody>
        </p:sp>
        <p:sp>
          <p:nvSpPr>
            <p:cNvPr id="109" name="任意多边形 64">
              <a:extLst>
                <a:ext uri="{FF2B5EF4-FFF2-40B4-BE49-F238E27FC236}">
                  <a16:creationId xmlns:a16="http://schemas.microsoft.com/office/drawing/2014/main" id="{F9217A07-C977-6AFF-D222-F7DDF449B230}"/>
                </a:ext>
              </a:extLst>
            </p:cNvPr>
            <p:cNvSpPr/>
            <p:nvPr/>
          </p:nvSpPr>
          <p:spPr>
            <a:xfrm>
              <a:off x="8074926" y="2908035"/>
              <a:ext cx="512041" cy="826857"/>
            </a:xfrm>
            <a:custGeom>
              <a:avLst/>
              <a:gdLst>
                <a:gd name="connsiteX0" fmla="*/ 274260 w 452244"/>
                <a:gd name="connsiteY0" fmla="*/ -210 h 730296"/>
                <a:gd name="connsiteX1" fmla="*/ 451387 w 452244"/>
                <a:gd name="connsiteY1" fmla="*/ 381616 h 730296"/>
                <a:gd name="connsiteX2" fmla="*/ 43132 w 452244"/>
                <a:gd name="connsiteY2" fmla="*/ 730087 h 730296"/>
                <a:gd name="connsiteX3" fmla="*/ -514 w 452244"/>
                <a:gd name="connsiteY3" fmla="*/ 558551 h 730296"/>
                <a:gd name="connsiteX4" fmla="*/ 315302 w 452244"/>
                <a:gd name="connsiteY4" fmla="*/ 366368 h 730296"/>
                <a:gd name="connsiteX5" fmla="*/ 248594 w 452244"/>
                <a:gd name="connsiteY5" fmla="*/ 207539 h 730296"/>
                <a:gd name="connsiteX6" fmla="*/ 274007 w 452244"/>
                <a:gd name="connsiteY6" fmla="*/ -19 h 7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44" h="730296">
                  <a:moveTo>
                    <a:pt x="274260" y="-210"/>
                  </a:moveTo>
                  <a:cubicBezTo>
                    <a:pt x="274260" y="-210"/>
                    <a:pt x="438553" y="292036"/>
                    <a:pt x="451387" y="381616"/>
                  </a:cubicBezTo>
                  <a:cubicBezTo>
                    <a:pt x="464093" y="473864"/>
                    <a:pt x="120196" y="717317"/>
                    <a:pt x="43132" y="730087"/>
                  </a:cubicBezTo>
                  <a:lnTo>
                    <a:pt x="-514" y="558551"/>
                  </a:lnTo>
                  <a:cubicBezTo>
                    <a:pt x="-514" y="558551"/>
                    <a:pt x="284489" y="425135"/>
                    <a:pt x="315302" y="366368"/>
                  </a:cubicBezTo>
                  <a:lnTo>
                    <a:pt x="248594" y="207539"/>
                  </a:lnTo>
                  <a:lnTo>
                    <a:pt x="274007" y="-19"/>
                  </a:lnTo>
                  <a:close/>
                </a:path>
              </a:pathLst>
            </a:custGeom>
            <a:solidFill>
              <a:srgbClr val="F93F57"/>
            </a:solidFill>
            <a:ln w="6346" cap="flat">
              <a:noFill/>
              <a:prstDash val="solid"/>
              <a:miter/>
            </a:ln>
          </p:spPr>
          <p:txBody>
            <a:bodyPr rtlCol="0" anchor="ctr"/>
            <a:lstStyle/>
            <a:p>
              <a:endParaRPr lang="zh-CN" altLang="en-US"/>
            </a:p>
          </p:txBody>
        </p:sp>
        <p:sp>
          <p:nvSpPr>
            <p:cNvPr id="110" name="任意多边形 65">
              <a:extLst>
                <a:ext uri="{FF2B5EF4-FFF2-40B4-BE49-F238E27FC236}">
                  <a16:creationId xmlns:a16="http://schemas.microsoft.com/office/drawing/2014/main" id="{1931E962-AD67-E28A-819F-4BBED9018B50}"/>
                </a:ext>
              </a:extLst>
            </p:cNvPr>
            <p:cNvSpPr/>
            <p:nvPr/>
          </p:nvSpPr>
          <p:spPr>
            <a:xfrm>
              <a:off x="8008236" y="3573622"/>
              <a:ext cx="101648" cy="117572"/>
            </a:xfrm>
            <a:custGeom>
              <a:avLst/>
              <a:gdLst>
                <a:gd name="connsiteX0" fmla="*/ 66265 w 89777"/>
                <a:gd name="connsiteY0" fmla="*/ 362 h 103842"/>
                <a:gd name="connsiteX1" fmla="*/ 5147 w 89777"/>
                <a:gd name="connsiteY1" fmla="*/ 15800 h 103842"/>
                <a:gd name="connsiteX2" fmla="*/ 89263 w 89777"/>
                <a:gd name="connsiteY2" fmla="*/ 95596 h 103842"/>
                <a:gd name="connsiteX3" fmla="*/ 66265 w 89777"/>
                <a:gd name="connsiteY3" fmla="*/ 298 h 103842"/>
              </a:gdLst>
              <a:ahLst/>
              <a:cxnLst>
                <a:cxn ang="0">
                  <a:pos x="connsiteX0" y="connsiteY0"/>
                </a:cxn>
                <a:cxn ang="0">
                  <a:pos x="connsiteX1" y="connsiteY1"/>
                </a:cxn>
                <a:cxn ang="0">
                  <a:pos x="connsiteX2" y="connsiteY2"/>
                </a:cxn>
                <a:cxn ang="0">
                  <a:pos x="connsiteX3" y="connsiteY3"/>
                </a:cxn>
              </a:cxnLst>
              <a:rect l="l" t="t" r="r" b="b"/>
              <a:pathLst>
                <a:path w="89777" h="103842">
                  <a:moveTo>
                    <a:pt x="66265" y="362"/>
                  </a:moveTo>
                  <a:cubicBezTo>
                    <a:pt x="66265" y="362"/>
                    <a:pt x="15439" y="-4784"/>
                    <a:pt x="5147" y="15800"/>
                  </a:cubicBezTo>
                  <a:cubicBezTo>
                    <a:pt x="-5145" y="36384"/>
                    <a:pt x="-12705" y="131555"/>
                    <a:pt x="89263" y="95596"/>
                  </a:cubicBezTo>
                  <a:lnTo>
                    <a:pt x="66265" y="298"/>
                  </a:lnTo>
                  <a:close/>
                </a:path>
              </a:pathLst>
            </a:custGeom>
            <a:solidFill>
              <a:srgbClr val="FF93B1"/>
            </a:solidFill>
            <a:ln w="6346" cap="flat">
              <a:noFill/>
              <a:prstDash val="solid"/>
              <a:miter/>
            </a:ln>
          </p:spPr>
          <p:txBody>
            <a:bodyPr rtlCol="0" anchor="ctr"/>
            <a:lstStyle/>
            <a:p>
              <a:endParaRPr lang="zh-CN" altLang="en-US"/>
            </a:p>
          </p:txBody>
        </p:sp>
        <p:sp>
          <p:nvSpPr>
            <p:cNvPr id="111" name="任意多边形 67">
              <a:extLst>
                <a:ext uri="{FF2B5EF4-FFF2-40B4-BE49-F238E27FC236}">
                  <a16:creationId xmlns:a16="http://schemas.microsoft.com/office/drawing/2014/main" id="{4C1382A4-A627-2930-ECC5-2D5F96477073}"/>
                </a:ext>
              </a:extLst>
            </p:cNvPr>
            <p:cNvSpPr/>
            <p:nvPr/>
          </p:nvSpPr>
          <p:spPr>
            <a:xfrm rot="19901924">
              <a:off x="4001212" y="2597109"/>
              <a:ext cx="340051" cy="595716"/>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D0D4DA"/>
            </a:solidFill>
            <a:ln w="6346" cap="flat">
              <a:noFill/>
              <a:prstDash val="solid"/>
              <a:miter/>
            </a:ln>
          </p:spPr>
          <p:txBody>
            <a:bodyPr rtlCol="0" anchor="ctr"/>
            <a:lstStyle/>
            <a:p>
              <a:endParaRPr lang="zh-CN" altLang="en-US"/>
            </a:p>
          </p:txBody>
        </p:sp>
      </p:grpSp>
      <p:sp>
        <p:nvSpPr>
          <p:cNvPr id="113" name="文本框 112">
            <a:extLst>
              <a:ext uri="{FF2B5EF4-FFF2-40B4-BE49-F238E27FC236}">
                <a16:creationId xmlns:a16="http://schemas.microsoft.com/office/drawing/2014/main" id="{C7180012-6B11-00BA-FB4B-2FA5B1E1C573}"/>
              </a:ext>
            </a:extLst>
          </p:cNvPr>
          <p:cNvSpPr txBox="1"/>
          <p:nvPr/>
        </p:nvSpPr>
        <p:spPr>
          <a:xfrm>
            <a:off x="1991377" y="3414746"/>
            <a:ext cx="3802892" cy="646331"/>
          </a:xfrm>
          <a:prstGeom prst="rect">
            <a:avLst/>
          </a:prstGeom>
          <a:noFill/>
        </p:spPr>
        <p:txBody>
          <a:bodyPr wrap="square" rtlCol="0">
            <a:spAutoFit/>
          </a:bodyPr>
          <a:lstStyle/>
          <a:p>
            <a:r>
              <a:rPr lang="zh-CN" altLang="en-US" b="1" dirty="0">
                <a:solidFill>
                  <a:schemeClr val="accent5"/>
                </a:solidFill>
              </a:rPr>
              <a:t>使用三个指针</a:t>
            </a:r>
            <a:r>
              <a:rPr lang="en-US" altLang="zh-CN" b="1" dirty="0">
                <a:solidFill>
                  <a:schemeClr val="accent5"/>
                </a:solidFill>
              </a:rPr>
              <a:t>P1</a:t>
            </a:r>
            <a:r>
              <a:rPr lang="zh-CN" altLang="en-US" b="1" dirty="0">
                <a:solidFill>
                  <a:schemeClr val="accent5"/>
                </a:solidFill>
              </a:rPr>
              <a:t>、</a:t>
            </a:r>
            <a:r>
              <a:rPr lang="en-US" altLang="zh-CN" b="1" dirty="0">
                <a:solidFill>
                  <a:schemeClr val="accent5"/>
                </a:solidFill>
              </a:rPr>
              <a:t>P2</a:t>
            </a:r>
            <a:r>
              <a:rPr lang="zh-CN" altLang="en-US" b="1" dirty="0">
                <a:solidFill>
                  <a:schemeClr val="accent5"/>
                </a:solidFill>
              </a:rPr>
              <a:t>、</a:t>
            </a:r>
            <a:r>
              <a:rPr lang="en-US" altLang="zh-CN" b="1" dirty="0">
                <a:solidFill>
                  <a:schemeClr val="accent5"/>
                </a:solidFill>
              </a:rPr>
              <a:t>P3</a:t>
            </a:r>
            <a:r>
              <a:rPr lang="zh-CN" altLang="en-US" b="1" dirty="0">
                <a:solidFill>
                  <a:schemeClr val="accent5"/>
                </a:solidFill>
              </a:rPr>
              <a:t>分别指向相应的字节序号：</a:t>
            </a:r>
          </a:p>
        </p:txBody>
      </p:sp>
      <p:sp>
        <p:nvSpPr>
          <p:cNvPr id="114" name="椭圆 113">
            <a:extLst>
              <a:ext uri="{FF2B5EF4-FFF2-40B4-BE49-F238E27FC236}">
                <a16:creationId xmlns:a16="http://schemas.microsoft.com/office/drawing/2014/main" id="{6CEA436C-E1D4-0635-C550-5D47FFFFA9FF}"/>
              </a:ext>
            </a:extLst>
          </p:cNvPr>
          <p:cNvSpPr/>
          <p:nvPr/>
        </p:nvSpPr>
        <p:spPr>
          <a:xfrm>
            <a:off x="2062708" y="4079029"/>
            <a:ext cx="187857" cy="1878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文本框 114">
            <a:extLst>
              <a:ext uri="{FF2B5EF4-FFF2-40B4-BE49-F238E27FC236}">
                <a16:creationId xmlns:a16="http://schemas.microsoft.com/office/drawing/2014/main" id="{049E4729-E106-2142-3A00-0752901B9CB5}"/>
              </a:ext>
            </a:extLst>
          </p:cNvPr>
          <p:cNvSpPr txBox="1"/>
          <p:nvPr/>
        </p:nvSpPr>
        <p:spPr>
          <a:xfrm>
            <a:off x="2277210" y="4003528"/>
            <a:ext cx="3937248" cy="646331"/>
          </a:xfrm>
          <a:prstGeom prst="rect">
            <a:avLst/>
          </a:prstGeom>
          <a:noFill/>
        </p:spPr>
        <p:txBody>
          <a:bodyPr wrap="square" rtlCol="0">
            <a:spAutoFit/>
          </a:bodyPr>
          <a:lstStyle/>
          <a:p>
            <a:r>
              <a:rPr lang="en-US" altLang="zh-CN" sz="1800" b="1" dirty="0">
                <a:solidFill>
                  <a:srgbClr val="231F20"/>
                </a:solidFill>
                <a:effectLst/>
              </a:rPr>
              <a:t>P1</a:t>
            </a:r>
            <a:r>
              <a:rPr lang="zh-CN" altLang="en-US" sz="1800" b="1" dirty="0">
                <a:solidFill>
                  <a:srgbClr val="231F20"/>
                </a:solidFill>
                <a:effectLst/>
              </a:rPr>
              <a:t>指向发送窗口内已发送但还未收到确认的第一个数据的序号。</a:t>
            </a:r>
            <a:endParaRPr lang="zh-CN" altLang="en-US" b="1" dirty="0">
              <a:solidFill>
                <a:schemeClr val="accent5"/>
              </a:solidFill>
            </a:endParaRPr>
          </a:p>
        </p:txBody>
      </p:sp>
      <p:grpSp>
        <p:nvGrpSpPr>
          <p:cNvPr id="126" name="组合 125">
            <a:extLst>
              <a:ext uri="{FF2B5EF4-FFF2-40B4-BE49-F238E27FC236}">
                <a16:creationId xmlns:a16="http://schemas.microsoft.com/office/drawing/2014/main" id="{15D7D463-0B6C-3A77-391F-2E4BAD1C9A44}"/>
              </a:ext>
            </a:extLst>
          </p:cNvPr>
          <p:cNvGrpSpPr/>
          <p:nvPr/>
        </p:nvGrpSpPr>
        <p:grpSpPr>
          <a:xfrm>
            <a:off x="4106633" y="911623"/>
            <a:ext cx="583713" cy="859194"/>
            <a:chOff x="4106633" y="911623"/>
            <a:chExt cx="583713" cy="859194"/>
          </a:xfrm>
        </p:grpSpPr>
        <p:cxnSp>
          <p:nvCxnSpPr>
            <p:cNvPr id="122" name="直接箭头连接符 121">
              <a:extLst>
                <a:ext uri="{FF2B5EF4-FFF2-40B4-BE49-F238E27FC236}">
                  <a16:creationId xmlns:a16="http://schemas.microsoft.com/office/drawing/2014/main" id="{1479C0C5-1BAB-75D3-2B10-AB9F30A03389}"/>
                </a:ext>
              </a:extLst>
            </p:cNvPr>
            <p:cNvCxnSpPr>
              <a:cxnSpLocks/>
            </p:cNvCxnSpPr>
            <p:nvPr/>
          </p:nvCxnSpPr>
          <p:spPr>
            <a:xfrm>
              <a:off x="4398490" y="1282028"/>
              <a:ext cx="0" cy="488789"/>
            </a:xfrm>
            <a:prstGeom prst="straightConnector1">
              <a:avLst/>
            </a:prstGeom>
            <a:ln w="381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81C2D7FD-B453-01CF-4FA3-D128648DE83A}"/>
                </a:ext>
              </a:extLst>
            </p:cNvPr>
            <p:cNvSpPr txBox="1"/>
            <p:nvPr/>
          </p:nvSpPr>
          <p:spPr>
            <a:xfrm>
              <a:off x="4106633" y="911623"/>
              <a:ext cx="583713" cy="461665"/>
            </a:xfrm>
            <a:prstGeom prst="rect">
              <a:avLst/>
            </a:prstGeom>
            <a:noFill/>
          </p:spPr>
          <p:txBody>
            <a:bodyPr wrap="square" rtlCol="0">
              <a:spAutoFit/>
            </a:bodyPr>
            <a:lstStyle/>
            <a:p>
              <a:pPr algn="ctr"/>
              <a:r>
                <a:rPr lang="en-US" altLang="zh-CN" sz="2400" b="1" dirty="0"/>
                <a:t>P1</a:t>
              </a:r>
              <a:endParaRPr lang="zh-CN" altLang="en-US" sz="2400" b="1" dirty="0"/>
            </a:p>
          </p:txBody>
        </p:sp>
      </p:grpSp>
      <p:sp>
        <p:nvSpPr>
          <p:cNvPr id="129" name="椭圆 128">
            <a:extLst>
              <a:ext uri="{FF2B5EF4-FFF2-40B4-BE49-F238E27FC236}">
                <a16:creationId xmlns:a16="http://schemas.microsoft.com/office/drawing/2014/main" id="{CBDA382F-9DC1-CCBD-2F5F-C0F412BEDEB5}"/>
              </a:ext>
            </a:extLst>
          </p:cNvPr>
          <p:cNvSpPr/>
          <p:nvPr/>
        </p:nvSpPr>
        <p:spPr>
          <a:xfrm>
            <a:off x="2058269" y="4802863"/>
            <a:ext cx="187857" cy="1878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文本框 129">
            <a:extLst>
              <a:ext uri="{FF2B5EF4-FFF2-40B4-BE49-F238E27FC236}">
                <a16:creationId xmlns:a16="http://schemas.microsoft.com/office/drawing/2014/main" id="{7B976D66-D938-1FB1-368C-019894359379}"/>
              </a:ext>
            </a:extLst>
          </p:cNvPr>
          <p:cNvSpPr txBox="1"/>
          <p:nvPr/>
        </p:nvSpPr>
        <p:spPr>
          <a:xfrm>
            <a:off x="2272771" y="4727362"/>
            <a:ext cx="3937248" cy="646331"/>
          </a:xfrm>
          <a:prstGeom prst="rect">
            <a:avLst/>
          </a:prstGeom>
          <a:noFill/>
        </p:spPr>
        <p:txBody>
          <a:bodyPr wrap="square" rtlCol="0">
            <a:spAutoFit/>
          </a:bodyPr>
          <a:lstStyle/>
          <a:p>
            <a:r>
              <a:rPr lang="en-US" altLang="zh-CN" sz="1800" b="1" dirty="0">
                <a:solidFill>
                  <a:srgbClr val="231F20"/>
                </a:solidFill>
                <a:effectLst/>
              </a:rPr>
              <a:t>P2</a:t>
            </a:r>
            <a:r>
              <a:rPr lang="zh-CN" altLang="en-US" sz="1800" b="1" dirty="0">
                <a:solidFill>
                  <a:srgbClr val="231F20"/>
                </a:solidFill>
                <a:effectLst/>
              </a:rPr>
              <a:t>指向发送窗口内还未发送的第一个数据的序号。</a:t>
            </a:r>
            <a:endParaRPr lang="zh-CN" altLang="en-US" b="1" dirty="0">
              <a:solidFill>
                <a:schemeClr val="accent5"/>
              </a:solidFill>
            </a:endParaRPr>
          </a:p>
        </p:txBody>
      </p:sp>
      <p:grpSp>
        <p:nvGrpSpPr>
          <p:cNvPr id="163" name="组合 162">
            <a:extLst>
              <a:ext uri="{FF2B5EF4-FFF2-40B4-BE49-F238E27FC236}">
                <a16:creationId xmlns:a16="http://schemas.microsoft.com/office/drawing/2014/main" id="{55D5B911-F2D0-7E25-AE50-AF9F4E80930D}"/>
              </a:ext>
            </a:extLst>
          </p:cNvPr>
          <p:cNvGrpSpPr/>
          <p:nvPr/>
        </p:nvGrpSpPr>
        <p:grpSpPr>
          <a:xfrm>
            <a:off x="7332926" y="931130"/>
            <a:ext cx="583713" cy="859194"/>
            <a:chOff x="4106633" y="911623"/>
            <a:chExt cx="583713" cy="859194"/>
          </a:xfrm>
        </p:grpSpPr>
        <p:cxnSp>
          <p:nvCxnSpPr>
            <p:cNvPr id="164" name="直接箭头连接符 163">
              <a:extLst>
                <a:ext uri="{FF2B5EF4-FFF2-40B4-BE49-F238E27FC236}">
                  <a16:creationId xmlns:a16="http://schemas.microsoft.com/office/drawing/2014/main" id="{FC78F0DF-3198-E929-AECD-E05614937EEE}"/>
                </a:ext>
              </a:extLst>
            </p:cNvPr>
            <p:cNvCxnSpPr>
              <a:cxnSpLocks/>
            </p:cNvCxnSpPr>
            <p:nvPr/>
          </p:nvCxnSpPr>
          <p:spPr>
            <a:xfrm>
              <a:off x="4398490" y="1282028"/>
              <a:ext cx="0" cy="488789"/>
            </a:xfrm>
            <a:prstGeom prst="straightConnector1">
              <a:avLst/>
            </a:prstGeom>
            <a:ln w="381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65" name="文本框 164">
              <a:extLst>
                <a:ext uri="{FF2B5EF4-FFF2-40B4-BE49-F238E27FC236}">
                  <a16:creationId xmlns:a16="http://schemas.microsoft.com/office/drawing/2014/main" id="{671275AE-2C02-66DF-705E-1D33ADE5B0CC}"/>
                </a:ext>
              </a:extLst>
            </p:cNvPr>
            <p:cNvSpPr txBox="1"/>
            <p:nvPr/>
          </p:nvSpPr>
          <p:spPr>
            <a:xfrm>
              <a:off x="4106633" y="911623"/>
              <a:ext cx="583713" cy="461665"/>
            </a:xfrm>
            <a:prstGeom prst="rect">
              <a:avLst/>
            </a:prstGeom>
            <a:noFill/>
          </p:spPr>
          <p:txBody>
            <a:bodyPr wrap="square" rtlCol="0">
              <a:spAutoFit/>
            </a:bodyPr>
            <a:lstStyle/>
            <a:p>
              <a:pPr algn="ctr"/>
              <a:r>
                <a:rPr lang="en-US" altLang="zh-CN" sz="2400" b="1" dirty="0"/>
                <a:t>P2</a:t>
              </a:r>
              <a:endParaRPr lang="zh-CN" altLang="en-US" sz="2400" b="1" dirty="0"/>
            </a:p>
          </p:txBody>
        </p:sp>
      </p:grpSp>
      <p:sp>
        <p:nvSpPr>
          <p:cNvPr id="166" name="椭圆 165">
            <a:extLst>
              <a:ext uri="{FF2B5EF4-FFF2-40B4-BE49-F238E27FC236}">
                <a16:creationId xmlns:a16="http://schemas.microsoft.com/office/drawing/2014/main" id="{F325338C-DDEF-76C9-C6F4-CEB3D4FAD598}"/>
              </a:ext>
            </a:extLst>
          </p:cNvPr>
          <p:cNvSpPr/>
          <p:nvPr/>
        </p:nvSpPr>
        <p:spPr>
          <a:xfrm>
            <a:off x="2057914" y="5523573"/>
            <a:ext cx="187857" cy="1878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文本框 166">
            <a:extLst>
              <a:ext uri="{FF2B5EF4-FFF2-40B4-BE49-F238E27FC236}">
                <a16:creationId xmlns:a16="http://schemas.microsoft.com/office/drawing/2014/main" id="{1A674F13-ABBB-CA30-9B3A-F20FF10D96B0}"/>
              </a:ext>
            </a:extLst>
          </p:cNvPr>
          <p:cNvSpPr txBox="1"/>
          <p:nvPr/>
        </p:nvSpPr>
        <p:spPr>
          <a:xfrm>
            <a:off x="2272416" y="5448072"/>
            <a:ext cx="3937248" cy="646331"/>
          </a:xfrm>
          <a:prstGeom prst="rect">
            <a:avLst/>
          </a:prstGeom>
          <a:noFill/>
        </p:spPr>
        <p:txBody>
          <a:bodyPr wrap="square" rtlCol="0">
            <a:spAutoFit/>
          </a:bodyPr>
          <a:lstStyle/>
          <a:p>
            <a:r>
              <a:rPr lang="en-US" altLang="zh-CN" sz="1800" b="1" dirty="0">
                <a:solidFill>
                  <a:srgbClr val="231F20"/>
                </a:solidFill>
                <a:effectLst/>
              </a:rPr>
              <a:t>P3</a:t>
            </a:r>
            <a:r>
              <a:rPr lang="zh-CN" altLang="en-US" sz="1800" b="1" dirty="0">
                <a:solidFill>
                  <a:srgbClr val="231F20"/>
                </a:solidFill>
                <a:effectLst/>
              </a:rPr>
              <a:t>指向发送窗口</a:t>
            </a:r>
            <a:r>
              <a:rPr lang="zh-CN" altLang="en-US" b="1" dirty="0">
                <a:solidFill>
                  <a:srgbClr val="231F20"/>
                </a:solidFill>
              </a:rPr>
              <a:t>前沿外的第一个数据的序号。</a:t>
            </a:r>
            <a:endParaRPr lang="zh-CN" altLang="en-US" b="1" dirty="0">
              <a:solidFill>
                <a:schemeClr val="accent5"/>
              </a:solidFill>
            </a:endParaRPr>
          </a:p>
        </p:txBody>
      </p:sp>
      <p:grpSp>
        <p:nvGrpSpPr>
          <p:cNvPr id="168" name="组合 167">
            <a:extLst>
              <a:ext uri="{FF2B5EF4-FFF2-40B4-BE49-F238E27FC236}">
                <a16:creationId xmlns:a16="http://schemas.microsoft.com/office/drawing/2014/main" id="{9CD7C558-A175-FD94-DCA2-B5EF76780796}"/>
              </a:ext>
            </a:extLst>
          </p:cNvPr>
          <p:cNvGrpSpPr/>
          <p:nvPr/>
        </p:nvGrpSpPr>
        <p:grpSpPr>
          <a:xfrm>
            <a:off x="9972853" y="931130"/>
            <a:ext cx="583713" cy="859194"/>
            <a:chOff x="4106633" y="911623"/>
            <a:chExt cx="583713" cy="859194"/>
          </a:xfrm>
        </p:grpSpPr>
        <p:cxnSp>
          <p:nvCxnSpPr>
            <p:cNvPr id="169" name="直接箭头连接符 168">
              <a:extLst>
                <a:ext uri="{FF2B5EF4-FFF2-40B4-BE49-F238E27FC236}">
                  <a16:creationId xmlns:a16="http://schemas.microsoft.com/office/drawing/2014/main" id="{6BE9ACE2-5436-BB7B-892A-14881437C92F}"/>
                </a:ext>
              </a:extLst>
            </p:cNvPr>
            <p:cNvCxnSpPr>
              <a:cxnSpLocks/>
            </p:cNvCxnSpPr>
            <p:nvPr/>
          </p:nvCxnSpPr>
          <p:spPr>
            <a:xfrm>
              <a:off x="4398490" y="1282028"/>
              <a:ext cx="0" cy="488789"/>
            </a:xfrm>
            <a:prstGeom prst="straightConnector1">
              <a:avLst/>
            </a:prstGeom>
            <a:ln w="381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70" name="文本框 169">
              <a:extLst>
                <a:ext uri="{FF2B5EF4-FFF2-40B4-BE49-F238E27FC236}">
                  <a16:creationId xmlns:a16="http://schemas.microsoft.com/office/drawing/2014/main" id="{080CCEA1-0D94-0E7D-77A6-009DF4FE0CAA}"/>
                </a:ext>
              </a:extLst>
            </p:cNvPr>
            <p:cNvSpPr txBox="1"/>
            <p:nvPr/>
          </p:nvSpPr>
          <p:spPr>
            <a:xfrm>
              <a:off x="4106633" y="911623"/>
              <a:ext cx="583713" cy="461665"/>
            </a:xfrm>
            <a:prstGeom prst="rect">
              <a:avLst/>
            </a:prstGeom>
            <a:noFill/>
          </p:spPr>
          <p:txBody>
            <a:bodyPr wrap="square" rtlCol="0">
              <a:spAutoFit/>
            </a:bodyPr>
            <a:lstStyle/>
            <a:p>
              <a:pPr algn="ctr"/>
              <a:r>
                <a:rPr lang="en-US" altLang="zh-CN" sz="2400" b="1" dirty="0"/>
                <a:t>P3</a:t>
              </a:r>
              <a:endParaRPr lang="zh-CN" altLang="en-US" sz="2400" b="1" dirty="0"/>
            </a:p>
          </p:txBody>
        </p:sp>
      </p:grpSp>
    </p:spTree>
    <p:custDataLst>
      <p:tags r:id="rId1"/>
    </p:custDataLst>
    <p:extLst>
      <p:ext uri="{BB962C8B-B14F-4D97-AF65-F5344CB8AC3E}">
        <p14:creationId xmlns:p14="http://schemas.microsoft.com/office/powerpoint/2010/main" val="60072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down)">
                                      <p:cBhvr>
                                        <p:cTn id="8" dur="500"/>
                                        <p:tgtEl>
                                          <p:spTgt spid="10"/>
                                        </p:tgtEl>
                                      </p:cBhvr>
                                    </p:animEffect>
                                  </p:childTnLst>
                                </p:cTn>
                              </p:par>
                              <p:par>
                                <p:cTn id="9" presetID="2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p:tgtEl>
                                          <p:spTgt spid="11"/>
                                        </p:tgtEl>
                                        <p:attrNameLst>
                                          <p:attrName>ppt_y</p:attrName>
                                        </p:attrNameLst>
                                      </p:cBhvr>
                                      <p:tavLst>
                                        <p:tav tm="0">
                                          <p:val>
                                            <p:strVal val="#ppt_y+#ppt_h*1.125000"/>
                                          </p:val>
                                        </p:tav>
                                        <p:tav tm="100000">
                                          <p:val>
                                            <p:strVal val="#ppt_y"/>
                                          </p:val>
                                        </p:tav>
                                      </p:tavLst>
                                    </p:anim>
                                    <p:animEffect transition="in" filter="wipe(up)">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p:tgtEl>
                                          <p:spTgt spid="23"/>
                                        </p:tgtEl>
                                        <p:attrNameLst>
                                          <p:attrName>ppt_y</p:attrName>
                                        </p:attrNameLst>
                                      </p:cBhvr>
                                      <p:tavLst>
                                        <p:tav tm="0">
                                          <p:val>
                                            <p:strVal val="#ppt_y+#ppt_h*1.125000"/>
                                          </p:val>
                                        </p:tav>
                                        <p:tav tm="100000">
                                          <p:val>
                                            <p:strVal val="#ppt_y"/>
                                          </p:val>
                                        </p:tav>
                                      </p:tavLst>
                                    </p:anim>
                                    <p:animEffect transition="in" filter="wipe(up)">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30" presetClass="entr" presetSubtype="0"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800" decel="100000"/>
                                        <p:tgtEl>
                                          <p:spTgt spid="32"/>
                                        </p:tgtEl>
                                      </p:cBhvr>
                                    </p:animEffect>
                                    <p:anim calcmode="lin" valueType="num">
                                      <p:cBhvr>
                                        <p:cTn id="29" dur="800" decel="100000" fill="hold"/>
                                        <p:tgtEl>
                                          <p:spTgt spid="32"/>
                                        </p:tgtEl>
                                        <p:attrNameLst>
                                          <p:attrName>style.rotation</p:attrName>
                                        </p:attrNameLst>
                                      </p:cBhvr>
                                      <p:tavLst>
                                        <p:tav tm="0">
                                          <p:val>
                                            <p:fltVal val="-90"/>
                                          </p:val>
                                        </p:tav>
                                        <p:tav tm="100000">
                                          <p:val>
                                            <p:fltVal val="0"/>
                                          </p:val>
                                        </p:tav>
                                      </p:tavLst>
                                    </p:anim>
                                    <p:anim calcmode="lin" valueType="num">
                                      <p:cBhvr>
                                        <p:cTn id="30" dur="800" decel="100000" fill="hold"/>
                                        <p:tgtEl>
                                          <p:spTgt spid="32"/>
                                        </p:tgtEl>
                                        <p:attrNameLst>
                                          <p:attrName>ppt_x</p:attrName>
                                        </p:attrNameLst>
                                      </p:cBhvr>
                                      <p:tavLst>
                                        <p:tav tm="0">
                                          <p:val>
                                            <p:strVal val="#ppt_x+0.4"/>
                                          </p:val>
                                        </p:tav>
                                        <p:tav tm="100000">
                                          <p:val>
                                            <p:strVal val="#ppt_x-0.05"/>
                                          </p:val>
                                        </p:tav>
                                      </p:tavLst>
                                    </p:anim>
                                    <p:anim calcmode="lin" valueType="num">
                                      <p:cBhvr>
                                        <p:cTn id="31" dur="800" decel="100000" fill="hold"/>
                                        <p:tgtEl>
                                          <p:spTgt spid="32"/>
                                        </p:tgtEl>
                                        <p:attrNameLst>
                                          <p:attrName>ppt_y</p:attrName>
                                        </p:attrNameLst>
                                      </p:cBhvr>
                                      <p:tavLst>
                                        <p:tav tm="0">
                                          <p:val>
                                            <p:strVal val="#ppt_y-0.4"/>
                                          </p:val>
                                        </p:tav>
                                        <p:tav tm="100000">
                                          <p:val>
                                            <p:strVal val="#ppt_y+0.1"/>
                                          </p:val>
                                        </p:tav>
                                      </p:tavLst>
                                    </p:anim>
                                    <p:anim calcmode="lin" valueType="num">
                                      <p:cBhvr>
                                        <p:cTn id="32" dur="200" accel="100000" fill="hold">
                                          <p:stCondLst>
                                            <p:cond delay="800"/>
                                          </p:stCondLst>
                                        </p:cTn>
                                        <p:tgtEl>
                                          <p:spTgt spid="32"/>
                                        </p:tgtEl>
                                        <p:attrNameLst>
                                          <p:attrName>ppt_x</p:attrName>
                                        </p:attrNameLst>
                                      </p:cBhvr>
                                      <p:tavLst>
                                        <p:tav tm="0">
                                          <p:val>
                                            <p:strVal val="#ppt_x-0.05"/>
                                          </p:val>
                                        </p:tav>
                                        <p:tav tm="100000">
                                          <p:val>
                                            <p:strVal val="#ppt_x"/>
                                          </p:val>
                                        </p:tav>
                                      </p:tavLst>
                                    </p:anim>
                                    <p:anim calcmode="lin" valueType="num">
                                      <p:cBhvr>
                                        <p:cTn id="33" dur="200" accel="100000" fill="hold">
                                          <p:stCondLst>
                                            <p:cond delay="800"/>
                                          </p:stCondLst>
                                        </p:cTn>
                                        <p:tgtEl>
                                          <p:spTgt spid="32"/>
                                        </p:tgtEl>
                                        <p:attrNameLst>
                                          <p:attrName>ppt_y</p:attrName>
                                        </p:attrNameLst>
                                      </p:cBhvr>
                                      <p:tavLst>
                                        <p:tav tm="0">
                                          <p:val>
                                            <p:strVal val="#ppt_y+0.1"/>
                                          </p:val>
                                        </p:tav>
                                        <p:tav tm="100000">
                                          <p:val>
                                            <p:strVal val="#ppt_y"/>
                                          </p:val>
                                        </p:tav>
                                      </p:tavLst>
                                    </p:anim>
                                  </p:childTnLst>
                                </p:cTn>
                              </p:par>
                            </p:childTnLst>
                          </p:cTn>
                        </p:par>
                        <p:par>
                          <p:cTn id="34" fill="hold">
                            <p:stCondLst>
                              <p:cond delay="1000"/>
                            </p:stCondLst>
                            <p:childTnLst>
                              <p:par>
                                <p:cTn id="35" presetID="12" presetClass="entr" presetSubtype="2" fill="hold" grpId="0" nodeType="afterEffect">
                                  <p:stCondLst>
                                    <p:cond delay="0"/>
                                  </p:stCondLst>
                                  <p:childTnLst>
                                    <p:set>
                                      <p:cBhvr>
                                        <p:cTn id="36" dur="1" fill="hold">
                                          <p:stCondLst>
                                            <p:cond delay="0"/>
                                          </p:stCondLst>
                                        </p:cTn>
                                        <p:tgtEl>
                                          <p:spTgt spid="112"/>
                                        </p:tgtEl>
                                        <p:attrNameLst>
                                          <p:attrName>style.visibility</p:attrName>
                                        </p:attrNameLst>
                                      </p:cBhvr>
                                      <p:to>
                                        <p:strVal val="visible"/>
                                      </p:to>
                                    </p:set>
                                    <p:anim calcmode="lin" valueType="num">
                                      <p:cBhvr additive="base">
                                        <p:cTn id="37" dur="500"/>
                                        <p:tgtEl>
                                          <p:spTgt spid="112"/>
                                        </p:tgtEl>
                                        <p:attrNameLst>
                                          <p:attrName>ppt_x</p:attrName>
                                        </p:attrNameLst>
                                      </p:cBhvr>
                                      <p:tavLst>
                                        <p:tav tm="0">
                                          <p:val>
                                            <p:strVal val="#ppt_x+#ppt_w*1.125000"/>
                                          </p:val>
                                        </p:tav>
                                        <p:tav tm="100000">
                                          <p:val>
                                            <p:strVal val="#ppt_x"/>
                                          </p:val>
                                        </p:tav>
                                      </p:tavLst>
                                    </p:anim>
                                    <p:animEffect transition="in" filter="wipe(left)">
                                      <p:cBhvr>
                                        <p:cTn id="38" dur="500"/>
                                        <p:tgtEl>
                                          <p:spTgt spid="112"/>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2" fill="hold" grpId="0" nodeType="clickEffect">
                                  <p:stCondLst>
                                    <p:cond delay="0"/>
                                  </p:stCondLst>
                                  <p:childTnLst>
                                    <p:set>
                                      <p:cBhvr>
                                        <p:cTn id="42" dur="1" fill="hold">
                                          <p:stCondLst>
                                            <p:cond delay="0"/>
                                          </p:stCondLst>
                                        </p:cTn>
                                        <p:tgtEl>
                                          <p:spTgt spid="113"/>
                                        </p:tgtEl>
                                        <p:attrNameLst>
                                          <p:attrName>style.visibility</p:attrName>
                                        </p:attrNameLst>
                                      </p:cBhvr>
                                      <p:to>
                                        <p:strVal val="visible"/>
                                      </p:to>
                                    </p:set>
                                    <p:anim calcmode="lin" valueType="num">
                                      <p:cBhvr additive="base">
                                        <p:cTn id="43" dur="500"/>
                                        <p:tgtEl>
                                          <p:spTgt spid="113"/>
                                        </p:tgtEl>
                                        <p:attrNameLst>
                                          <p:attrName>ppt_x</p:attrName>
                                        </p:attrNameLst>
                                      </p:cBhvr>
                                      <p:tavLst>
                                        <p:tav tm="0">
                                          <p:val>
                                            <p:strVal val="#ppt_x+#ppt_w*1.125000"/>
                                          </p:val>
                                        </p:tav>
                                        <p:tav tm="100000">
                                          <p:val>
                                            <p:strVal val="#ppt_x"/>
                                          </p:val>
                                        </p:tav>
                                      </p:tavLst>
                                    </p:anim>
                                    <p:animEffect transition="in" filter="wipe(left)">
                                      <p:cBhvr>
                                        <p:cTn id="44" dur="500"/>
                                        <p:tgtEl>
                                          <p:spTgt spid="113"/>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14"/>
                                        </p:tgtEl>
                                        <p:attrNameLst>
                                          <p:attrName>style.visibility</p:attrName>
                                        </p:attrNameLst>
                                      </p:cBhvr>
                                      <p:to>
                                        <p:strVal val="visible"/>
                                      </p:to>
                                    </p:set>
                                    <p:anim calcmode="lin" valueType="num">
                                      <p:cBhvr>
                                        <p:cTn id="49" dur="500" fill="hold"/>
                                        <p:tgtEl>
                                          <p:spTgt spid="114"/>
                                        </p:tgtEl>
                                        <p:attrNameLst>
                                          <p:attrName>ppt_w</p:attrName>
                                        </p:attrNameLst>
                                      </p:cBhvr>
                                      <p:tavLst>
                                        <p:tav tm="0">
                                          <p:val>
                                            <p:fltVal val="0"/>
                                          </p:val>
                                        </p:tav>
                                        <p:tav tm="100000">
                                          <p:val>
                                            <p:strVal val="#ppt_w"/>
                                          </p:val>
                                        </p:tav>
                                      </p:tavLst>
                                    </p:anim>
                                    <p:anim calcmode="lin" valueType="num">
                                      <p:cBhvr>
                                        <p:cTn id="50" dur="500" fill="hold"/>
                                        <p:tgtEl>
                                          <p:spTgt spid="114"/>
                                        </p:tgtEl>
                                        <p:attrNameLst>
                                          <p:attrName>ppt_h</p:attrName>
                                        </p:attrNameLst>
                                      </p:cBhvr>
                                      <p:tavLst>
                                        <p:tav tm="0">
                                          <p:val>
                                            <p:fltVal val="0"/>
                                          </p:val>
                                        </p:tav>
                                        <p:tav tm="100000">
                                          <p:val>
                                            <p:strVal val="#ppt_h"/>
                                          </p:val>
                                        </p:tav>
                                      </p:tavLst>
                                    </p:anim>
                                    <p:animEffect transition="in" filter="fade">
                                      <p:cBhvr>
                                        <p:cTn id="51" dur="500"/>
                                        <p:tgtEl>
                                          <p:spTgt spid="114"/>
                                        </p:tgtEl>
                                      </p:cBhvr>
                                    </p:animEffect>
                                  </p:childTnLst>
                                </p:cTn>
                              </p:par>
                            </p:childTnLst>
                          </p:cTn>
                        </p:par>
                        <p:par>
                          <p:cTn id="52" fill="hold">
                            <p:stCondLst>
                              <p:cond delay="500"/>
                            </p:stCondLst>
                            <p:childTnLst>
                              <p:par>
                                <p:cTn id="53" presetID="1" presetClass="entr" presetSubtype="0" fill="hold" grpId="0" nodeType="afterEffect">
                                  <p:stCondLst>
                                    <p:cond delay="0"/>
                                  </p:stCondLst>
                                  <p:iterate type="lt">
                                    <p:tmAbs val="100"/>
                                  </p:iterate>
                                  <p:childTnLst>
                                    <p:set>
                                      <p:cBhvr>
                                        <p:cTn id="54" dur="1" fill="hold">
                                          <p:stCondLst>
                                            <p:cond delay="0"/>
                                          </p:stCondLst>
                                        </p:cTn>
                                        <p:tgtEl>
                                          <p:spTgt spid="1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2" presetClass="entr" presetSubtype="4" fill="hold" nodeType="clickEffect">
                                  <p:stCondLst>
                                    <p:cond delay="0"/>
                                  </p:stCondLst>
                                  <p:childTnLst>
                                    <p:set>
                                      <p:cBhvr>
                                        <p:cTn id="58" dur="1" fill="hold">
                                          <p:stCondLst>
                                            <p:cond delay="0"/>
                                          </p:stCondLst>
                                        </p:cTn>
                                        <p:tgtEl>
                                          <p:spTgt spid="126"/>
                                        </p:tgtEl>
                                        <p:attrNameLst>
                                          <p:attrName>style.visibility</p:attrName>
                                        </p:attrNameLst>
                                      </p:cBhvr>
                                      <p:to>
                                        <p:strVal val="visible"/>
                                      </p:to>
                                    </p:set>
                                    <p:anim calcmode="lin" valueType="num">
                                      <p:cBhvr additive="base">
                                        <p:cTn id="59" dur="500"/>
                                        <p:tgtEl>
                                          <p:spTgt spid="126"/>
                                        </p:tgtEl>
                                        <p:attrNameLst>
                                          <p:attrName>ppt_y</p:attrName>
                                        </p:attrNameLst>
                                      </p:cBhvr>
                                      <p:tavLst>
                                        <p:tav tm="0">
                                          <p:val>
                                            <p:strVal val="#ppt_y+#ppt_h*1.125000"/>
                                          </p:val>
                                        </p:tav>
                                        <p:tav tm="100000">
                                          <p:val>
                                            <p:strVal val="#ppt_y"/>
                                          </p:val>
                                        </p:tav>
                                      </p:tavLst>
                                    </p:anim>
                                    <p:animEffect transition="in" filter="wipe(up)">
                                      <p:cBhvr>
                                        <p:cTn id="60" dur="500"/>
                                        <p:tgtEl>
                                          <p:spTgt spid="126"/>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29"/>
                                        </p:tgtEl>
                                        <p:attrNameLst>
                                          <p:attrName>style.visibility</p:attrName>
                                        </p:attrNameLst>
                                      </p:cBhvr>
                                      <p:to>
                                        <p:strVal val="visible"/>
                                      </p:to>
                                    </p:set>
                                    <p:anim calcmode="lin" valueType="num">
                                      <p:cBhvr>
                                        <p:cTn id="65" dur="500" fill="hold"/>
                                        <p:tgtEl>
                                          <p:spTgt spid="129"/>
                                        </p:tgtEl>
                                        <p:attrNameLst>
                                          <p:attrName>ppt_w</p:attrName>
                                        </p:attrNameLst>
                                      </p:cBhvr>
                                      <p:tavLst>
                                        <p:tav tm="0">
                                          <p:val>
                                            <p:fltVal val="0"/>
                                          </p:val>
                                        </p:tav>
                                        <p:tav tm="100000">
                                          <p:val>
                                            <p:strVal val="#ppt_w"/>
                                          </p:val>
                                        </p:tav>
                                      </p:tavLst>
                                    </p:anim>
                                    <p:anim calcmode="lin" valueType="num">
                                      <p:cBhvr>
                                        <p:cTn id="66" dur="500" fill="hold"/>
                                        <p:tgtEl>
                                          <p:spTgt spid="129"/>
                                        </p:tgtEl>
                                        <p:attrNameLst>
                                          <p:attrName>ppt_h</p:attrName>
                                        </p:attrNameLst>
                                      </p:cBhvr>
                                      <p:tavLst>
                                        <p:tav tm="0">
                                          <p:val>
                                            <p:fltVal val="0"/>
                                          </p:val>
                                        </p:tav>
                                        <p:tav tm="100000">
                                          <p:val>
                                            <p:strVal val="#ppt_h"/>
                                          </p:val>
                                        </p:tav>
                                      </p:tavLst>
                                    </p:anim>
                                    <p:animEffect transition="in" filter="fade">
                                      <p:cBhvr>
                                        <p:cTn id="67" dur="500"/>
                                        <p:tgtEl>
                                          <p:spTgt spid="129"/>
                                        </p:tgtEl>
                                      </p:cBhvr>
                                    </p:animEffect>
                                  </p:childTnLst>
                                </p:cTn>
                              </p:par>
                            </p:childTnLst>
                          </p:cTn>
                        </p:par>
                        <p:par>
                          <p:cTn id="68" fill="hold">
                            <p:stCondLst>
                              <p:cond delay="500"/>
                            </p:stCondLst>
                            <p:childTnLst>
                              <p:par>
                                <p:cTn id="69" presetID="1" presetClass="entr" presetSubtype="0" fill="hold" grpId="0" nodeType="afterEffect">
                                  <p:stCondLst>
                                    <p:cond delay="0"/>
                                  </p:stCondLst>
                                  <p:iterate type="lt">
                                    <p:tmAbs val="100"/>
                                  </p:iterate>
                                  <p:childTnLst>
                                    <p:set>
                                      <p:cBhvr>
                                        <p:cTn id="70" dur="1" fill="hold">
                                          <p:stCondLst>
                                            <p:cond delay="0"/>
                                          </p:stCondLst>
                                        </p:cTn>
                                        <p:tgtEl>
                                          <p:spTgt spid="13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2" presetClass="entr" presetSubtype="4" fill="hold" nodeType="clickEffect">
                                  <p:stCondLst>
                                    <p:cond delay="0"/>
                                  </p:stCondLst>
                                  <p:childTnLst>
                                    <p:set>
                                      <p:cBhvr>
                                        <p:cTn id="74" dur="1" fill="hold">
                                          <p:stCondLst>
                                            <p:cond delay="0"/>
                                          </p:stCondLst>
                                        </p:cTn>
                                        <p:tgtEl>
                                          <p:spTgt spid="163"/>
                                        </p:tgtEl>
                                        <p:attrNameLst>
                                          <p:attrName>style.visibility</p:attrName>
                                        </p:attrNameLst>
                                      </p:cBhvr>
                                      <p:to>
                                        <p:strVal val="visible"/>
                                      </p:to>
                                    </p:set>
                                    <p:anim calcmode="lin" valueType="num">
                                      <p:cBhvr additive="base">
                                        <p:cTn id="75" dur="500"/>
                                        <p:tgtEl>
                                          <p:spTgt spid="163"/>
                                        </p:tgtEl>
                                        <p:attrNameLst>
                                          <p:attrName>ppt_y</p:attrName>
                                        </p:attrNameLst>
                                      </p:cBhvr>
                                      <p:tavLst>
                                        <p:tav tm="0">
                                          <p:val>
                                            <p:strVal val="#ppt_y+#ppt_h*1.125000"/>
                                          </p:val>
                                        </p:tav>
                                        <p:tav tm="100000">
                                          <p:val>
                                            <p:strVal val="#ppt_y"/>
                                          </p:val>
                                        </p:tav>
                                      </p:tavLst>
                                    </p:anim>
                                    <p:animEffect transition="in" filter="wipe(up)">
                                      <p:cBhvr>
                                        <p:cTn id="76" dur="500"/>
                                        <p:tgtEl>
                                          <p:spTgt spid="163"/>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grpId="0" nodeType="clickEffect">
                                  <p:stCondLst>
                                    <p:cond delay="0"/>
                                  </p:stCondLst>
                                  <p:childTnLst>
                                    <p:set>
                                      <p:cBhvr>
                                        <p:cTn id="80" dur="1" fill="hold">
                                          <p:stCondLst>
                                            <p:cond delay="0"/>
                                          </p:stCondLst>
                                        </p:cTn>
                                        <p:tgtEl>
                                          <p:spTgt spid="166"/>
                                        </p:tgtEl>
                                        <p:attrNameLst>
                                          <p:attrName>style.visibility</p:attrName>
                                        </p:attrNameLst>
                                      </p:cBhvr>
                                      <p:to>
                                        <p:strVal val="visible"/>
                                      </p:to>
                                    </p:set>
                                    <p:anim calcmode="lin" valueType="num">
                                      <p:cBhvr>
                                        <p:cTn id="81" dur="500" fill="hold"/>
                                        <p:tgtEl>
                                          <p:spTgt spid="166"/>
                                        </p:tgtEl>
                                        <p:attrNameLst>
                                          <p:attrName>ppt_w</p:attrName>
                                        </p:attrNameLst>
                                      </p:cBhvr>
                                      <p:tavLst>
                                        <p:tav tm="0">
                                          <p:val>
                                            <p:fltVal val="0"/>
                                          </p:val>
                                        </p:tav>
                                        <p:tav tm="100000">
                                          <p:val>
                                            <p:strVal val="#ppt_w"/>
                                          </p:val>
                                        </p:tav>
                                      </p:tavLst>
                                    </p:anim>
                                    <p:anim calcmode="lin" valueType="num">
                                      <p:cBhvr>
                                        <p:cTn id="82" dur="500" fill="hold"/>
                                        <p:tgtEl>
                                          <p:spTgt spid="166"/>
                                        </p:tgtEl>
                                        <p:attrNameLst>
                                          <p:attrName>ppt_h</p:attrName>
                                        </p:attrNameLst>
                                      </p:cBhvr>
                                      <p:tavLst>
                                        <p:tav tm="0">
                                          <p:val>
                                            <p:fltVal val="0"/>
                                          </p:val>
                                        </p:tav>
                                        <p:tav tm="100000">
                                          <p:val>
                                            <p:strVal val="#ppt_h"/>
                                          </p:val>
                                        </p:tav>
                                      </p:tavLst>
                                    </p:anim>
                                    <p:animEffect transition="in" filter="fade">
                                      <p:cBhvr>
                                        <p:cTn id="83" dur="500"/>
                                        <p:tgtEl>
                                          <p:spTgt spid="166"/>
                                        </p:tgtEl>
                                      </p:cBhvr>
                                    </p:animEffect>
                                  </p:childTnLst>
                                </p:cTn>
                              </p:par>
                            </p:childTnLst>
                          </p:cTn>
                        </p:par>
                        <p:par>
                          <p:cTn id="84" fill="hold">
                            <p:stCondLst>
                              <p:cond delay="500"/>
                            </p:stCondLst>
                            <p:childTnLst>
                              <p:par>
                                <p:cTn id="85" presetID="1" presetClass="entr" presetSubtype="0" fill="hold" grpId="0" nodeType="afterEffect">
                                  <p:stCondLst>
                                    <p:cond delay="0"/>
                                  </p:stCondLst>
                                  <p:iterate type="lt">
                                    <p:tmAbs val="100"/>
                                  </p:iterate>
                                  <p:childTnLst>
                                    <p:set>
                                      <p:cBhvr>
                                        <p:cTn id="86" dur="1" fill="hold">
                                          <p:stCondLst>
                                            <p:cond delay="0"/>
                                          </p:stCondLst>
                                        </p:cTn>
                                        <p:tgtEl>
                                          <p:spTgt spid="16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2" presetClass="entr" presetSubtype="4" fill="hold" nodeType="clickEffect">
                                  <p:stCondLst>
                                    <p:cond delay="0"/>
                                  </p:stCondLst>
                                  <p:childTnLst>
                                    <p:set>
                                      <p:cBhvr>
                                        <p:cTn id="90" dur="1" fill="hold">
                                          <p:stCondLst>
                                            <p:cond delay="0"/>
                                          </p:stCondLst>
                                        </p:cTn>
                                        <p:tgtEl>
                                          <p:spTgt spid="168"/>
                                        </p:tgtEl>
                                        <p:attrNameLst>
                                          <p:attrName>style.visibility</p:attrName>
                                        </p:attrNameLst>
                                      </p:cBhvr>
                                      <p:to>
                                        <p:strVal val="visible"/>
                                      </p:to>
                                    </p:set>
                                    <p:anim calcmode="lin" valueType="num">
                                      <p:cBhvr additive="base">
                                        <p:cTn id="91" dur="500"/>
                                        <p:tgtEl>
                                          <p:spTgt spid="168"/>
                                        </p:tgtEl>
                                        <p:attrNameLst>
                                          <p:attrName>ppt_y</p:attrName>
                                        </p:attrNameLst>
                                      </p:cBhvr>
                                      <p:tavLst>
                                        <p:tav tm="0">
                                          <p:val>
                                            <p:strVal val="#ppt_y+#ppt_h*1.125000"/>
                                          </p:val>
                                        </p:tav>
                                        <p:tav tm="100000">
                                          <p:val>
                                            <p:strVal val="#ppt_y"/>
                                          </p:val>
                                        </p:tav>
                                      </p:tavLst>
                                    </p:anim>
                                    <p:animEffect transition="in" filter="wipe(up)">
                                      <p:cBhvr>
                                        <p:cTn id="92"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 grpId="0"/>
      <p:bldP spid="23" grpId="0"/>
      <p:bldP spid="10" grpId="0" animBg="1"/>
      <p:bldP spid="5" grpId="0" animBg="1"/>
      <p:bldP spid="113" grpId="0"/>
      <p:bldP spid="114" grpId="0" animBg="1"/>
      <p:bldP spid="115" grpId="0"/>
      <p:bldP spid="129" grpId="0" animBg="1"/>
      <p:bldP spid="130" grpId="0"/>
      <p:bldP spid="166" grpId="0" animBg="1"/>
      <p:bldP spid="167"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FDD9614-565E-D26F-2BBA-A5BA807FCA6F}"/>
              </a:ext>
            </a:extLst>
          </p:cNvPr>
          <p:cNvSpPr txBox="1"/>
          <p:nvPr/>
        </p:nvSpPr>
        <p:spPr>
          <a:xfrm>
            <a:off x="4965950" y="907196"/>
            <a:ext cx="2078597" cy="923330"/>
          </a:xfrm>
          <a:prstGeom prst="rect">
            <a:avLst/>
          </a:prstGeom>
          <a:noFill/>
        </p:spPr>
        <p:txBody>
          <a:bodyPr wrap="square" rtlCol="0">
            <a:spAutoFit/>
          </a:bodyPr>
          <a:lstStyle/>
          <a:p>
            <a:pPr algn="ctr"/>
            <a:r>
              <a:rPr lang="zh-CN" altLang="en-US" b="1" dirty="0">
                <a:solidFill>
                  <a:schemeClr val="accent3"/>
                </a:solidFill>
              </a:rPr>
              <a:t>序号</a:t>
            </a:r>
            <a:r>
              <a:rPr lang="en-US" altLang="zh-CN" b="1" dirty="0">
                <a:solidFill>
                  <a:schemeClr val="accent3"/>
                </a:solidFill>
              </a:rPr>
              <a:t>31~41</a:t>
            </a:r>
            <a:r>
              <a:rPr lang="zh-CN" altLang="en-US" b="1" dirty="0">
                <a:solidFill>
                  <a:schemeClr val="accent3"/>
                </a:solidFill>
              </a:rPr>
              <a:t>的数据</a:t>
            </a:r>
            <a:endParaRPr lang="en-US" altLang="zh-CN" b="1" dirty="0">
              <a:solidFill>
                <a:schemeClr val="accent3"/>
              </a:solidFill>
            </a:endParaRPr>
          </a:p>
          <a:p>
            <a:pPr algn="ctr"/>
            <a:r>
              <a:rPr lang="zh-CN" altLang="en-US" b="1" dirty="0">
                <a:solidFill>
                  <a:schemeClr val="accent3"/>
                </a:solidFill>
              </a:rPr>
              <a:t>已经发送</a:t>
            </a:r>
            <a:endParaRPr lang="en-US" altLang="zh-CN" b="1" dirty="0">
              <a:solidFill>
                <a:schemeClr val="accent3"/>
              </a:solidFill>
            </a:endParaRPr>
          </a:p>
          <a:p>
            <a:pPr algn="ctr"/>
            <a:r>
              <a:rPr lang="zh-CN" altLang="en-US" b="1" dirty="0">
                <a:solidFill>
                  <a:schemeClr val="accent3"/>
                </a:solidFill>
              </a:rPr>
              <a:t>但未收到确认</a:t>
            </a:r>
          </a:p>
        </p:txBody>
      </p:sp>
      <p:sp>
        <p:nvSpPr>
          <p:cNvPr id="23" name="文本框 22">
            <a:extLst>
              <a:ext uri="{FF2B5EF4-FFF2-40B4-BE49-F238E27FC236}">
                <a16:creationId xmlns:a16="http://schemas.microsoft.com/office/drawing/2014/main" id="{7E6AE6F0-E895-063E-5CAE-5C5E7899DE90}"/>
              </a:ext>
            </a:extLst>
          </p:cNvPr>
          <p:cNvSpPr txBox="1"/>
          <p:nvPr/>
        </p:nvSpPr>
        <p:spPr>
          <a:xfrm>
            <a:off x="7697805" y="907196"/>
            <a:ext cx="2202027" cy="923330"/>
          </a:xfrm>
          <a:prstGeom prst="rect">
            <a:avLst/>
          </a:prstGeom>
          <a:noFill/>
        </p:spPr>
        <p:txBody>
          <a:bodyPr wrap="square" rtlCol="0">
            <a:spAutoFit/>
          </a:bodyPr>
          <a:lstStyle/>
          <a:p>
            <a:pPr algn="ctr"/>
            <a:r>
              <a:rPr lang="zh-CN" altLang="en-US" b="1" dirty="0"/>
              <a:t>序号</a:t>
            </a:r>
            <a:r>
              <a:rPr lang="en-US" altLang="zh-CN" b="1" dirty="0"/>
              <a:t>42~50</a:t>
            </a:r>
            <a:r>
              <a:rPr lang="zh-CN" altLang="en-US" b="1" dirty="0"/>
              <a:t>的数据</a:t>
            </a:r>
            <a:endParaRPr lang="en-US" altLang="zh-CN" b="1" dirty="0"/>
          </a:p>
          <a:p>
            <a:pPr algn="ctr"/>
            <a:r>
              <a:rPr lang="zh-CN" altLang="en-US" b="1" dirty="0"/>
              <a:t>允许发送</a:t>
            </a:r>
            <a:endParaRPr lang="en-US" altLang="zh-CN" b="1" dirty="0"/>
          </a:p>
          <a:p>
            <a:pPr algn="ctr"/>
            <a:r>
              <a:rPr lang="zh-CN" altLang="en-US" b="1" dirty="0"/>
              <a:t>但还未发送</a:t>
            </a:r>
          </a:p>
        </p:txBody>
      </p:sp>
      <p:sp>
        <p:nvSpPr>
          <p:cNvPr id="10" name="标注: 下箭头 9">
            <a:extLst>
              <a:ext uri="{FF2B5EF4-FFF2-40B4-BE49-F238E27FC236}">
                <a16:creationId xmlns:a16="http://schemas.microsoft.com/office/drawing/2014/main" id="{BD3314F1-BA77-DA19-671A-2E9BA1A568BB}"/>
              </a:ext>
            </a:extLst>
          </p:cNvPr>
          <p:cNvSpPr/>
          <p:nvPr/>
        </p:nvSpPr>
        <p:spPr>
          <a:xfrm>
            <a:off x="91403" y="2410120"/>
            <a:ext cx="1083767" cy="2033802"/>
          </a:xfrm>
          <a:prstGeom prst="downArrowCallout">
            <a:avLst>
              <a:gd name="adj1" fmla="val 25000"/>
              <a:gd name="adj2" fmla="val 25000"/>
              <a:gd name="adj3" fmla="val 25000"/>
              <a:gd name="adj4" fmla="val 80857"/>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lnSpc>
                <a:spcPct val="150000"/>
              </a:lnSpc>
            </a:pPr>
            <a:r>
              <a:rPr lang="zh-CN" altLang="en-US" sz="1600" b="1" dirty="0"/>
              <a:t>一些</a:t>
            </a:r>
            <a:endParaRPr lang="en-US" altLang="zh-CN" sz="1600" b="1" dirty="0"/>
          </a:p>
          <a:p>
            <a:pPr algn="ctr">
              <a:lnSpc>
                <a:spcPct val="150000"/>
              </a:lnSpc>
            </a:pPr>
            <a:r>
              <a:rPr lang="zh-CN" altLang="en-US" sz="1600" b="1" dirty="0"/>
              <a:t>数据报文段</a:t>
            </a:r>
            <a:endParaRPr lang="en-US" altLang="zh-CN" sz="1600" b="1" dirty="0"/>
          </a:p>
          <a:p>
            <a:pPr algn="ctr">
              <a:lnSpc>
                <a:spcPct val="150000"/>
              </a:lnSpc>
            </a:pPr>
            <a:r>
              <a:rPr lang="zh-CN" altLang="en-US" sz="1600" b="1" dirty="0"/>
              <a:t>共携带</a:t>
            </a:r>
            <a:endParaRPr lang="en-US" altLang="zh-CN" sz="1600" b="1" dirty="0"/>
          </a:p>
          <a:p>
            <a:pPr algn="ctr">
              <a:lnSpc>
                <a:spcPct val="150000"/>
              </a:lnSpc>
            </a:pPr>
            <a:r>
              <a:rPr lang="en-US" altLang="zh-CN" sz="1600" b="1" dirty="0"/>
              <a:t>31~41</a:t>
            </a:r>
            <a:r>
              <a:rPr lang="zh-CN" altLang="en-US" sz="1600" b="1" dirty="0"/>
              <a:t>号字节</a:t>
            </a:r>
          </a:p>
        </p:txBody>
      </p:sp>
      <p:grpSp>
        <p:nvGrpSpPr>
          <p:cNvPr id="24" name="组合 23">
            <a:extLst>
              <a:ext uri="{FF2B5EF4-FFF2-40B4-BE49-F238E27FC236}">
                <a16:creationId xmlns:a16="http://schemas.microsoft.com/office/drawing/2014/main" id="{BD363E59-1D75-A236-C2F2-16C45E988F37}"/>
              </a:ext>
            </a:extLst>
          </p:cNvPr>
          <p:cNvGrpSpPr/>
          <p:nvPr/>
        </p:nvGrpSpPr>
        <p:grpSpPr>
          <a:xfrm>
            <a:off x="10126494" y="2140927"/>
            <a:ext cx="1760706" cy="754673"/>
            <a:chOff x="10126494" y="2140927"/>
            <a:chExt cx="1760706" cy="754673"/>
          </a:xfrm>
        </p:grpSpPr>
        <p:cxnSp>
          <p:nvCxnSpPr>
            <p:cNvPr id="16" name="直接连接符 15">
              <a:extLst>
                <a:ext uri="{FF2B5EF4-FFF2-40B4-BE49-F238E27FC236}">
                  <a16:creationId xmlns:a16="http://schemas.microsoft.com/office/drawing/2014/main" id="{DDCE8286-695F-E7F7-B58D-D0361B36D90A}"/>
                </a:ext>
              </a:extLst>
            </p:cNvPr>
            <p:cNvCxnSpPr>
              <a:cxnSpLocks/>
            </p:cNvCxnSpPr>
            <p:nvPr/>
          </p:nvCxnSpPr>
          <p:spPr>
            <a:xfrm>
              <a:off x="11887200"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F7A40A6-11A7-EE49-560B-CE6BEFDE79FD}"/>
                </a:ext>
              </a:extLst>
            </p:cNvPr>
            <p:cNvCxnSpPr>
              <a:cxnSpLocks/>
            </p:cNvCxnSpPr>
            <p:nvPr/>
          </p:nvCxnSpPr>
          <p:spPr>
            <a:xfrm>
              <a:off x="10126494" y="2659269"/>
              <a:ext cx="1760706"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1691434-74F8-B68B-A2C8-E6A2E7B1BBB9}"/>
                </a:ext>
              </a:extLst>
            </p:cNvPr>
            <p:cNvSpPr txBox="1"/>
            <p:nvPr/>
          </p:nvSpPr>
          <p:spPr>
            <a:xfrm>
              <a:off x="10361110" y="2489992"/>
              <a:ext cx="1247293" cy="338554"/>
            </a:xfrm>
            <a:prstGeom prst="rect">
              <a:avLst/>
            </a:prstGeom>
            <a:solidFill>
              <a:schemeClr val="bg1"/>
            </a:solidFill>
          </p:spPr>
          <p:txBody>
            <a:bodyPr wrap="square" rtlCol="0">
              <a:spAutoFit/>
            </a:bodyPr>
            <a:lstStyle/>
            <a:p>
              <a:pPr algn="ctr"/>
              <a:r>
                <a:rPr lang="zh-CN" altLang="en-US" sz="1600" b="1" dirty="0"/>
                <a:t>不允许发送</a:t>
              </a:r>
            </a:p>
          </p:txBody>
        </p:sp>
      </p:grpSp>
      <p:grpSp>
        <p:nvGrpSpPr>
          <p:cNvPr id="14" name="组合 13">
            <a:extLst>
              <a:ext uri="{FF2B5EF4-FFF2-40B4-BE49-F238E27FC236}">
                <a16:creationId xmlns:a16="http://schemas.microsoft.com/office/drawing/2014/main" id="{7CE1058B-2424-51CF-5E6D-8C2BAA5AF2D2}"/>
              </a:ext>
            </a:extLst>
          </p:cNvPr>
          <p:cNvGrpSpPr/>
          <p:nvPr/>
        </p:nvGrpSpPr>
        <p:grpSpPr>
          <a:xfrm>
            <a:off x="2770589" y="2156167"/>
            <a:ext cx="1465893" cy="934793"/>
            <a:chOff x="2770589" y="2156167"/>
            <a:chExt cx="1465893" cy="934793"/>
          </a:xfrm>
        </p:grpSpPr>
        <p:cxnSp>
          <p:nvCxnSpPr>
            <p:cNvPr id="8" name="直接连接符 7">
              <a:extLst>
                <a:ext uri="{FF2B5EF4-FFF2-40B4-BE49-F238E27FC236}">
                  <a16:creationId xmlns:a16="http://schemas.microsoft.com/office/drawing/2014/main" id="{4422F0F0-F4F1-08AA-11E7-A6A8EE6661B5}"/>
                </a:ext>
              </a:extLst>
            </p:cNvPr>
            <p:cNvCxnSpPr>
              <a:cxnSpLocks/>
            </p:cNvCxnSpPr>
            <p:nvPr/>
          </p:nvCxnSpPr>
          <p:spPr>
            <a:xfrm>
              <a:off x="2770589" y="21561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A088AC34-E0C3-3E52-042F-94C2F768CD6E}"/>
                </a:ext>
              </a:extLst>
            </p:cNvPr>
            <p:cNvCxnSpPr>
              <a:cxnSpLocks/>
            </p:cNvCxnSpPr>
            <p:nvPr/>
          </p:nvCxnSpPr>
          <p:spPr>
            <a:xfrm>
              <a:off x="2770589" y="2660073"/>
              <a:ext cx="146589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57E80CE-4558-B761-A767-BDEFEB2724F6}"/>
                </a:ext>
              </a:extLst>
            </p:cNvPr>
            <p:cNvSpPr txBox="1"/>
            <p:nvPr/>
          </p:nvSpPr>
          <p:spPr>
            <a:xfrm>
              <a:off x="2996583" y="2229186"/>
              <a:ext cx="1029210" cy="861774"/>
            </a:xfrm>
            <a:prstGeom prst="rect">
              <a:avLst/>
            </a:prstGeom>
            <a:solidFill>
              <a:schemeClr val="bg1"/>
            </a:solidFill>
          </p:spPr>
          <p:txBody>
            <a:bodyPr wrap="square" rtlCol="0">
              <a:spAutoFit/>
            </a:bodyPr>
            <a:lstStyle/>
            <a:p>
              <a:pPr algn="ctr"/>
              <a:r>
                <a:rPr lang="zh-CN" altLang="en-US" sz="1600" b="1" dirty="0"/>
                <a:t>已发送且</a:t>
              </a:r>
              <a:endParaRPr lang="en-US" altLang="zh-CN" sz="1600" b="1" dirty="0"/>
            </a:p>
            <a:p>
              <a:pPr algn="ctr"/>
              <a:r>
                <a:rPr lang="zh-CN" altLang="en-US" sz="1600" b="1" dirty="0"/>
                <a:t>收到确认</a:t>
              </a:r>
              <a:endParaRPr lang="en-US" altLang="zh-CN" sz="1600" b="1" dirty="0"/>
            </a:p>
            <a:p>
              <a:pPr algn="ctr"/>
              <a:r>
                <a:rPr lang="zh-CN" altLang="en-US" sz="1600" b="1" dirty="0"/>
                <a:t>可以删除</a:t>
              </a:r>
            </a:p>
          </p:txBody>
        </p:sp>
      </p:grpSp>
      <p:grpSp>
        <p:nvGrpSpPr>
          <p:cNvPr id="22" name="组合 21">
            <a:extLst>
              <a:ext uri="{FF2B5EF4-FFF2-40B4-BE49-F238E27FC236}">
                <a16:creationId xmlns:a16="http://schemas.microsoft.com/office/drawing/2014/main" id="{E16959C6-D607-E287-7394-14CAE6FB5009}"/>
              </a:ext>
            </a:extLst>
          </p:cNvPr>
          <p:cNvGrpSpPr/>
          <p:nvPr/>
        </p:nvGrpSpPr>
        <p:grpSpPr>
          <a:xfrm>
            <a:off x="4236482" y="1823967"/>
            <a:ext cx="5884854" cy="1135673"/>
            <a:chOff x="4236482" y="1823967"/>
            <a:chExt cx="5884854" cy="1135673"/>
          </a:xfrm>
        </p:grpSpPr>
        <p:sp>
          <p:nvSpPr>
            <p:cNvPr id="13" name="矩形 12">
              <a:extLst>
                <a:ext uri="{FF2B5EF4-FFF2-40B4-BE49-F238E27FC236}">
                  <a16:creationId xmlns:a16="http://schemas.microsoft.com/office/drawing/2014/main" id="{8C65D0CA-9FE8-B074-A9D4-9656B05B10AA}"/>
                </a:ext>
              </a:extLst>
            </p:cNvPr>
            <p:cNvSpPr/>
            <p:nvPr/>
          </p:nvSpPr>
          <p:spPr>
            <a:xfrm>
              <a:off x="4236482" y="1823967"/>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EDA3E6DD-0EA1-D88A-C482-FC9C875BF2A0}"/>
                </a:ext>
              </a:extLst>
            </p:cNvPr>
            <p:cNvCxnSpPr>
              <a:cxnSpLocks/>
            </p:cNvCxnSpPr>
            <p:nvPr/>
          </p:nvCxnSpPr>
          <p:spPr>
            <a:xfrm>
              <a:off x="4236482"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40AAEDD-D276-C6DC-7D30-CA577AED0ED5}"/>
                </a:ext>
              </a:extLst>
            </p:cNvPr>
            <p:cNvCxnSpPr>
              <a:cxnSpLocks/>
            </p:cNvCxnSpPr>
            <p:nvPr/>
          </p:nvCxnSpPr>
          <p:spPr>
            <a:xfrm>
              <a:off x="10121336" y="22049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59FBC92-3D48-192B-B31A-68DB0CD39CFE}"/>
                </a:ext>
              </a:extLst>
            </p:cNvPr>
            <p:cNvCxnSpPr/>
            <p:nvPr/>
          </p:nvCxnSpPr>
          <p:spPr>
            <a:xfrm>
              <a:off x="4236482" y="2660073"/>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6A509B7-C9C7-1646-9718-69A3294BE737}"/>
                </a:ext>
              </a:extLst>
            </p:cNvPr>
            <p:cNvSpPr txBox="1"/>
            <p:nvPr/>
          </p:nvSpPr>
          <p:spPr>
            <a:xfrm>
              <a:off x="6310878" y="2468880"/>
              <a:ext cx="1447162" cy="369332"/>
            </a:xfrm>
            <a:prstGeom prst="rect">
              <a:avLst/>
            </a:prstGeom>
            <a:solidFill>
              <a:schemeClr val="bg1"/>
            </a:solidFill>
          </p:spPr>
          <p:txBody>
            <a:bodyPr wrap="square" rtlCol="0">
              <a:spAutoFit/>
            </a:bodyPr>
            <a:lstStyle/>
            <a:p>
              <a:pPr algn="ctr"/>
              <a:r>
                <a:rPr lang="zh-CN" altLang="en-US" b="1" dirty="0"/>
                <a:t>发送窗口</a:t>
              </a:r>
              <a:r>
                <a:rPr lang="en-US" altLang="zh-CN" b="1" dirty="0"/>
                <a:t>=20</a:t>
              </a:r>
              <a:endParaRPr lang="zh-CN" altLang="en-US"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可靠传输的实现</a:t>
              </a:r>
            </a:p>
          </p:txBody>
        </p:sp>
      </p:grpSp>
      <p:grpSp>
        <p:nvGrpSpPr>
          <p:cNvPr id="121" name="组合 120">
            <a:extLst>
              <a:ext uri="{FF2B5EF4-FFF2-40B4-BE49-F238E27FC236}">
                <a16:creationId xmlns:a16="http://schemas.microsoft.com/office/drawing/2014/main" id="{6834FF5F-9DA1-F0B3-B9E1-5539913B44F5}"/>
              </a:ext>
            </a:extLst>
          </p:cNvPr>
          <p:cNvGrpSpPr/>
          <p:nvPr/>
        </p:nvGrpSpPr>
        <p:grpSpPr>
          <a:xfrm>
            <a:off x="328424" y="1666287"/>
            <a:ext cx="1429263" cy="4295156"/>
            <a:chOff x="268437" y="1742601"/>
            <a:chExt cx="1429263" cy="4295156"/>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560" y="1742601"/>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84" y="5455379"/>
              <a:ext cx="443717" cy="582378"/>
            </a:xfrm>
            <a:prstGeom prst="rect">
              <a:avLst/>
            </a:prstGeom>
          </p:spPr>
        </p:pic>
        <p:sp>
          <p:nvSpPr>
            <p:cNvPr id="117" name="文本框 116">
              <a:extLst>
                <a:ext uri="{FF2B5EF4-FFF2-40B4-BE49-F238E27FC236}">
                  <a16:creationId xmlns:a16="http://schemas.microsoft.com/office/drawing/2014/main" id="{FCC024AC-BBB4-E353-B24C-BBAD303C33F5}"/>
                </a:ext>
              </a:extLst>
            </p:cNvPr>
            <p:cNvSpPr txBox="1"/>
            <p:nvPr/>
          </p:nvSpPr>
          <p:spPr>
            <a:xfrm>
              <a:off x="283610" y="5546291"/>
              <a:ext cx="934872" cy="369332"/>
            </a:xfrm>
            <a:prstGeom prst="rect">
              <a:avLst/>
            </a:prstGeom>
            <a:noFill/>
          </p:spPr>
          <p:txBody>
            <a:bodyPr wrap="square" rtlCol="0">
              <a:spAutoFit/>
            </a:bodyPr>
            <a:lstStyle/>
            <a:p>
              <a:r>
                <a:rPr lang="zh-CN" altLang="en-US" b="1" dirty="0"/>
                <a:t>接收方</a:t>
              </a:r>
            </a:p>
          </p:txBody>
        </p:sp>
        <p:sp>
          <p:nvSpPr>
            <p:cNvPr id="118" name="文本框 117">
              <a:extLst>
                <a:ext uri="{FF2B5EF4-FFF2-40B4-BE49-F238E27FC236}">
                  <a16:creationId xmlns:a16="http://schemas.microsoft.com/office/drawing/2014/main" id="{EF6C1D32-1AB7-C2B5-3CB2-29917795BCEC}"/>
                </a:ext>
              </a:extLst>
            </p:cNvPr>
            <p:cNvSpPr txBox="1"/>
            <p:nvPr/>
          </p:nvSpPr>
          <p:spPr>
            <a:xfrm>
              <a:off x="268437" y="1761352"/>
              <a:ext cx="934872" cy="369332"/>
            </a:xfrm>
            <a:prstGeom prst="rect">
              <a:avLst/>
            </a:prstGeom>
            <a:noFill/>
          </p:spPr>
          <p:txBody>
            <a:bodyPr wrap="square" rtlCol="0">
              <a:spAutoFit/>
            </a:bodyPr>
            <a:lstStyle/>
            <a:p>
              <a:r>
                <a:rPr lang="zh-CN" altLang="en-US" b="1" dirty="0"/>
                <a:t>发送方</a:t>
              </a:r>
            </a:p>
          </p:txBody>
        </p:sp>
        <p:sp>
          <p:nvSpPr>
            <p:cNvPr id="119" name="圆柱体 118">
              <a:extLst>
                <a:ext uri="{FF2B5EF4-FFF2-40B4-BE49-F238E27FC236}">
                  <a16:creationId xmlns:a16="http://schemas.microsoft.com/office/drawing/2014/main" id="{351AAFF2-3A5B-F6A9-F6C2-EF3DC893A21F}"/>
                </a:ext>
              </a:extLst>
            </p:cNvPr>
            <p:cNvSpPr/>
            <p:nvPr/>
          </p:nvSpPr>
          <p:spPr>
            <a:xfrm>
              <a:off x="1157034" y="2397540"/>
              <a:ext cx="443717" cy="3021559"/>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F86A6B9E-BC85-C115-C616-05FC9670C5D0}"/>
                </a:ext>
              </a:extLst>
            </p:cNvPr>
            <p:cNvSpPr txBox="1"/>
            <p:nvPr/>
          </p:nvSpPr>
          <p:spPr>
            <a:xfrm>
              <a:off x="1084832" y="2528504"/>
              <a:ext cx="588120" cy="2862322"/>
            </a:xfrm>
            <a:prstGeom prst="rect">
              <a:avLst/>
            </a:prstGeom>
            <a:noFill/>
          </p:spPr>
          <p:txBody>
            <a:bodyPr wrap="square" rtlCol="0">
              <a:spAutoFit/>
            </a:bodyPr>
            <a:lstStyle/>
            <a:p>
              <a:pPr algn="ctr"/>
              <a:r>
                <a:rPr lang="zh-CN" altLang="en-US" b="1" dirty="0">
                  <a:solidFill>
                    <a:schemeClr val="bg1"/>
                  </a:solidFill>
                </a:rPr>
                <a:t>基</a:t>
              </a:r>
              <a:endParaRPr lang="en-US" altLang="zh-CN" b="1" dirty="0">
                <a:solidFill>
                  <a:schemeClr val="bg1"/>
                </a:solidFill>
              </a:endParaRPr>
            </a:p>
            <a:p>
              <a:pPr algn="ctr"/>
              <a:r>
                <a:rPr lang="zh-CN" altLang="en-US" b="1" dirty="0">
                  <a:solidFill>
                    <a:schemeClr val="bg1"/>
                  </a:solidFill>
                </a:rPr>
                <a:t>于</a:t>
              </a:r>
              <a:endParaRPr lang="en-US" altLang="zh-CN" b="1" dirty="0">
                <a:solidFill>
                  <a:schemeClr val="bg1"/>
                </a:solidFill>
              </a:endParaRPr>
            </a:p>
            <a:p>
              <a:pPr algn="ctr"/>
              <a:r>
                <a:rPr lang="en-US" altLang="zh-CN" b="1" dirty="0">
                  <a:solidFill>
                    <a:schemeClr val="bg1"/>
                  </a:solidFill>
                </a:rPr>
                <a:t>TCP</a:t>
              </a:r>
            </a:p>
            <a:p>
              <a:pPr algn="ctr"/>
              <a:r>
                <a:rPr lang="zh-CN" altLang="en-US" b="1" dirty="0">
                  <a:solidFill>
                    <a:schemeClr val="bg1"/>
                  </a:solidFill>
                </a:rPr>
                <a:t>的</a:t>
              </a:r>
              <a:endParaRPr lang="en-US" altLang="zh-CN" b="1" dirty="0">
                <a:solidFill>
                  <a:schemeClr val="bg1"/>
                </a:solidFill>
              </a:endParaRPr>
            </a:p>
            <a:p>
              <a:pPr algn="ctr"/>
              <a:r>
                <a:rPr lang="zh-CN" altLang="en-US" b="1" dirty="0">
                  <a:solidFill>
                    <a:schemeClr val="bg1"/>
                  </a:solidFill>
                </a:rPr>
                <a:t>可</a:t>
              </a:r>
              <a:endParaRPr lang="en-US" altLang="zh-CN" b="1" dirty="0">
                <a:solidFill>
                  <a:schemeClr val="bg1"/>
                </a:solidFill>
              </a:endParaRPr>
            </a:p>
            <a:p>
              <a:pPr algn="ctr"/>
              <a:r>
                <a:rPr lang="zh-CN" altLang="en-US" b="1" dirty="0">
                  <a:solidFill>
                    <a:schemeClr val="bg1"/>
                  </a:solidFill>
                </a:rPr>
                <a:t>靠</a:t>
              </a:r>
              <a:endParaRPr lang="en-US" altLang="zh-CN" b="1" dirty="0">
                <a:solidFill>
                  <a:schemeClr val="bg1"/>
                </a:solidFill>
              </a:endParaRPr>
            </a:p>
            <a:p>
              <a:pPr algn="ctr"/>
              <a:r>
                <a:rPr lang="zh-CN" altLang="en-US" b="1" dirty="0">
                  <a:solidFill>
                    <a:schemeClr val="bg1"/>
                  </a:solidFill>
                </a:rPr>
                <a:t>数</a:t>
              </a:r>
              <a:endParaRPr lang="en-US" altLang="zh-CN" b="1" dirty="0">
                <a:solidFill>
                  <a:schemeClr val="bg1"/>
                </a:solidFill>
              </a:endParaRPr>
            </a:p>
            <a:p>
              <a:pPr algn="ctr"/>
              <a:r>
                <a:rPr lang="zh-CN" altLang="en-US" b="1" dirty="0">
                  <a:solidFill>
                    <a:schemeClr val="bg1"/>
                  </a:solidFill>
                </a:rPr>
                <a:t>据</a:t>
              </a:r>
              <a:endParaRPr lang="en-US" altLang="zh-CN" b="1" dirty="0">
                <a:solidFill>
                  <a:schemeClr val="bg1"/>
                </a:solidFill>
              </a:endParaRPr>
            </a:p>
            <a:p>
              <a:pPr algn="ctr"/>
              <a:r>
                <a:rPr lang="zh-CN" altLang="en-US" b="1" dirty="0">
                  <a:solidFill>
                    <a:schemeClr val="bg1"/>
                  </a:solidFill>
                </a:rPr>
                <a:t>传</a:t>
              </a:r>
              <a:endParaRPr lang="en-US" altLang="zh-CN" b="1" dirty="0">
                <a:solidFill>
                  <a:schemeClr val="bg1"/>
                </a:solidFill>
              </a:endParaRPr>
            </a:p>
            <a:p>
              <a:pPr algn="ctr"/>
              <a:r>
                <a:rPr lang="zh-CN" altLang="en-US" b="1" dirty="0">
                  <a:solidFill>
                    <a:schemeClr val="bg1"/>
                  </a:solidFill>
                </a:rPr>
                <a:t>输</a:t>
              </a:r>
            </a:p>
          </p:txBody>
        </p:sp>
      </p:grpSp>
      <p:grpSp>
        <p:nvGrpSpPr>
          <p:cNvPr id="131" name="组合 130">
            <a:extLst>
              <a:ext uri="{FF2B5EF4-FFF2-40B4-BE49-F238E27FC236}">
                <a16:creationId xmlns:a16="http://schemas.microsoft.com/office/drawing/2014/main" id="{5FF78526-1CCA-F87F-6398-F54146161EEA}"/>
              </a:ext>
            </a:extLst>
          </p:cNvPr>
          <p:cNvGrpSpPr/>
          <p:nvPr/>
        </p:nvGrpSpPr>
        <p:grpSpPr>
          <a:xfrm>
            <a:off x="2770589" y="1888008"/>
            <a:ext cx="9116611" cy="252919"/>
            <a:chOff x="2772604" y="1846455"/>
            <a:chExt cx="9116611" cy="252919"/>
          </a:xfrm>
        </p:grpSpPr>
        <p:sp>
          <p:nvSpPr>
            <p:cNvPr id="132" name="矩形 131">
              <a:extLst>
                <a:ext uri="{FF2B5EF4-FFF2-40B4-BE49-F238E27FC236}">
                  <a16:creationId xmlns:a16="http://schemas.microsoft.com/office/drawing/2014/main" id="{3028D87E-C376-CB0A-0F59-60ED0D5BD583}"/>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133" name="矩形 132">
              <a:extLst>
                <a:ext uri="{FF2B5EF4-FFF2-40B4-BE49-F238E27FC236}">
                  <a16:creationId xmlns:a16="http://schemas.microsoft.com/office/drawing/2014/main" id="{831A2641-2384-2E72-C4F2-BF5AC341C054}"/>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134" name="矩形 133">
              <a:extLst>
                <a:ext uri="{FF2B5EF4-FFF2-40B4-BE49-F238E27FC236}">
                  <a16:creationId xmlns:a16="http://schemas.microsoft.com/office/drawing/2014/main" id="{26C1C15B-B7D9-A73E-6E35-45473AE907C1}"/>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135" name="矩形 134">
              <a:extLst>
                <a:ext uri="{FF2B5EF4-FFF2-40B4-BE49-F238E27FC236}">
                  <a16:creationId xmlns:a16="http://schemas.microsoft.com/office/drawing/2014/main" id="{457740F0-15FF-07F9-01ED-89DC4A6F1CF9}"/>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136" name="矩形 135">
              <a:extLst>
                <a:ext uri="{FF2B5EF4-FFF2-40B4-BE49-F238E27FC236}">
                  <a16:creationId xmlns:a16="http://schemas.microsoft.com/office/drawing/2014/main" id="{9C867BCE-1045-F095-06FA-CAF3B95C0734}"/>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137" name="矩形 136">
              <a:extLst>
                <a:ext uri="{FF2B5EF4-FFF2-40B4-BE49-F238E27FC236}">
                  <a16:creationId xmlns:a16="http://schemas.microsoft.com/office/drawing/2014/main" id="{D3E832F6-9A19-119E-8EA1-30F59845C382}"/>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138" name="矩形 137">
              <a:extLst>
                <a:ext uri="{FF2B5EF4-FFF2-40B4-BE49-F238E27FC236}">
                  <a16:creationId xmlns:a16="http://schemas.microsoft.com/office/drawing/2014/main" id="{BCDB83DD-ABA8-28CC-E002-FF4021DC27C0}"/>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139" name="矩形 138">
              <a:extLst>
                <a:ext uri="{FF2B5EF4-FFF2-40B4-BE49-F238E27FC236}">
                  <a16:creationId xmlns:a16="http://schemas.microsoft.com/office/drawing/2014/main" id="{5D903A70-96DA-63E7-0425-E7387C7854E0}"/>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140" name="矩形 139">
              <a:extLst>
                <a:ext uri="{FF2B5EF4-FFF2-40B4-BE49-F238E27FC236}">
                  <a16:creationId xmlns:a16="http://schemas.microsoft.com/office/drawing/2014/main" id="{09B4FCEB-9AAF-E6E0-6410-17180A0FD7F7}"/>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141" name="矩形 140">
              <a:extLst>
                <a:ext uri="{FF2B5EF4-FFF2-40B4-BE49-F238E27FC236}">
                  <a16:creationId xmlns:a16="http://schemas.microsoft.com/office/drawing/2014/main" id="{AE57F4D0-8395-0820-FEFF-F465DA31DD30}"/>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142" name="矩形 141">
              <a:extLst>
                <a:ext uri="{FF2B5EF4-FFF2-40B4-BE49-F238E27FC236}">
                  <a16:creationId xmlns:a16="http://schemas.microsoft.com/office/drawing/2014/main" id="{A4333860-77E9-F92C-7482-6DF14E484D40}"/>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143" name="矩形 142">
              <a:extLst>
                <a:ext uri="{FF2B5EF4-FFF2-40B4-BE49-F238E27FC236}">
                  <a16:creationId xmlns:a16="http://schemas.microsoft.com/office/drawing/2014/main" id="{99BEA847-8897-6CD5-34CB-9B71D24DCD9A}"/>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144" name="矩形 143">
              <a:extLst>
                <a:ext uri="{FF2B5EF4-FFF2-40B4-BE49-F238E27FC236}">
                  <a16:creationId xmlns:a16="http://schemas.microsoft.com/office/drawing/2014/main" id="{CC787FBC-2BF6-1652-5947-500E9419961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145" name="矩形 144">
              <a:extLst>
                <a:ext uri="{FF2B5EF4-FFF2-40B4-BE49-F238E27FC236}">
                  <a16:creationId xmlns:a16="http://schemas.microsoft.com/office/drawing/2014/main" id="{3162BFD8-D16B-FB93-2C00-255D225C3913}"/>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146" name="矩形 145">
              <a:extLst>
                <a:ext uri="{FF2B5EF4-FFF2-40B4-BE49-F238E27FC236}">
                  <a16:creationId xmlns:a16="http://schemas.microsoft.com/office/drawing/2014/main" id="{FC729642-FF34-8493-9F49-2248F8CC3353}"/>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147" name="矩形 146">
              <a:extLst>
                <a:ext uri="{FF2B5EF4-FFF2-40B4-BE49-F238E27FC236}">
                  <a16:creationId xmlns:a16="http://schemas.microsoft.com/office/drawing/2014/main" id="{F9E233FD-A151-4825-DB95-F8761B2FE253}"/>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148" name="矩形 147">
              <a:extLst>
                <a:ext uri="{FF2B5EF4-FFF2-40B4-BE49-F238E27FC236}">
                  <a16:creationId xmlns:a16="http://schemas.microsoft.com/office/drawing/2014/main" id="{0DB1C835-9F93-2B1C-093D-6043649AB286}"/>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149" name="矩形 148">
              <a:extLst>
                <a:ext uri="{FF2B5EF4-FFF2-40B4-BE49-F238E27FC236}">
                  <a16:creationId xmlns:a16="http://schemas.microsoft.com/office/drawing/2014/main" id="{40BB604B-2A50-9CF9-EA0F-BD30B72C2390}"/>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150" name="矩形 149">
              <a:extLst>
                <a:ext uri="{FF2B5EF4-FFF2-40B4-BE49-F238E27FC236}">
                  <a16:creationId xmlns:a16="http://schemas.microsoft.com/office/drawing/2014/main" id="{B23C975B-52FD-199D-A1A5-4CBDDAC6EF8B}"/>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151" name="矩形 150">
              <a:extLst>
                <a:ext uri="{FF2B5EF4-FFF2-40B4-BE49-F238E27FC236}">
                  <a16:creationId xmlns:a16="http://schemas.microsoft.com/office/drawing/2014/main" id="{5DA4A91B-ED5B-AAA4-E88A-E89D61DC8608}"/>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152" name="矩形 151">
              <a:extLst>
                <a:ext uri="{FF2B5EF4-FFF2-40B4-BE49-F238E27FC236}">
                  <a16:creationId xmlns:a16="http://schemas.microsoft.com/office/drawing/2014/main" id="{41858A81-4381-73BE-3D40-1F0079FDFD90}"/>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153" name="矩形 152">
              <a:extLst>
                <a:ext uri="{FF2B5EF4-FFF2-40B4-BE49-F238E27FC236}">
                  <a16:creationId xmlns:a16="http://schemas.microsoft.com/office/drawing/2014/main" id="{EFA10A6A-D655-C7F4-4F8A-198A891E043A}"/>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154" name="矩形 153">
              <a:extLst>
                <a:ext uri="{FF2B5EF4-FFF2-40B4-BE49-F238E27FC236}">
                  <a16:creationId xmlns:a16="http://schemas.microsoft.com/office/drawing/2014/main" id="{FBCB3148-DF08-AD48-9227-9CBE84A051CF}"/>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155" name="矩形 154">
              <a:extLst>
                <a:ext uri="{FF2B5EF4-FFF2-40B4-BE49-F238E27FC236}">
                  <a16:creationId xmlns:a16="http://schemas.microsoft.com/office/drawing/2014/main" id="{F4CC12CD-B074-CBAD-7125-ACC1DA817074}"/>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156" name="矩形 155">
              <a:extLst>
                <a:ext uri="{FF2B5EF4-FFF2-40B4-BE49-F238E27FC236}">
                  <a16:creationId xmlns:a16="http://schemas.microsoft.com/office/drawing/2014/main" id="{727CDC51-125C-3730-C897-7426246D4B7F}"/>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157" name="矩形 156">
              <a:extLst>
                <a:ext uri="{FF2B5EF4-FFF2-40B4-BE49-F238E27FC236}">
                  <a16:creationId xmlns:a16="http://schemas.microsoft.com/office/drawing/2014/main" id="{F0CC06AF-8EA1-D5F8-5A17-B4EC322A7D81}"/>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158" name="矩形 157">
              <a:extLst>
                <a:ext uri="{FF2B5EF4-FFF2-40B4-BE49-F238E27FC236}">
                  <a16:creationId xmlns:a16="http://schemas.microsoft.com/office/drawing/2014/main" id="{1BD98898-0E90-8A5D-7272-02ED3E012439}"/>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159" name="矩形 158">
              <a:extLst>
                <a:ext uri="{FF2B5EF4-FFF2-40B4-BE49-F238E27FC236}">
                  <a16:creationId xmlns:a16="http://schemas.microsoft.com/office/drawing/2014/main" id="{937DF4D6-B8AE-39FF-1FAC-F7A31A138DE4}"/>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160" name="矩形 159">
              <a:extLst>
                <a:ext uri="{FF2B5EF4-FFF2-40B4-BE49-F238E27FC236}">
                  <a16:creationId xmlns:a16="http://schemas.microsoft.com/office/drawing/2014/main" id="{DD229B62-A7AD-5221-0530-2C8439D3EB67}"/>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161" name="矩形 160">
              <a:extLst>
                <a:ext uri="{FF2B5EF4-FFF2-40B4-BE49-F238E27FC236}">
                  <a16:creationId xmlns:a16="http://schemas.microsoft.com/office/drawing/2014/main" id="{D8194BCC-F579-A651-1B47-72D2E00B53D5}"/>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162" name="矩形 161">
              <a:extLst>
                <a:ext uri="{FF2B5EF4-FFF2-40B4-BE49-F238E27FC236}">
                  <a16:creationId xmlns:a16="http://schemas.microsoft.com/office/drawing/2014/main" id="{BA1C95C6-2494-FB34-2226-45B697E3376F}"/>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6" name="文本框 5">
            <a:extLst>
              <a:ext uri="{FF2B5EF4-FFF2-40B4-BE49-F238E27FC236}">
                <a16:creationId xmlns:a16="http://schemas.microsoft.com/office/drawing/2014/main" id="{F2F57AB8-A48D-96FB-C4CC-AEDBA68E24CC}"/>
              </a:ext>
            </a:extLst>
          </p:cNvPr>
          <p:cNvSpPr txBox="1"/>
          <p:nvPr/>
        </p:nvSpPr>
        <p:spPr>
          <a:xfrm>
            <a:off x="3905439" y="2879524"/>
            <a:ext cx="662086" cy="369332"/>
          </a:xfrm>
          <a:prstGeom prst="rect">
            <a:avLst/>
          </a:prstGeom>
          <a:noFill/>
        </p:spPr>
        <p:txBody>
          <a:bodyPr wrap="square" rtlCol="0">
            <a:spAutoFit/>
          </a:bodyPr>
          <a:lstStyle/>
          <a:p>
            <a:pPr algn="ctr"/>
            <a:r>
              <a:rPr lang="zh-CN" altLang="en-US" b="1" dirty="0"/>
              <a:t>后沿</a:t>
            </a:r>
          </a:p>
        </p:txBody>
      </p:sp>
      <p:sp>
        <p:nvSpPr>
          <p:cNvPr id="7" name="文本框 6">
            <a:extLst>
              <a:ext uri="{FF2B5EF4-FFF2-40B4-BE49-F238E27FC236}">
                <a16:creationId xmlns:a16="http://schemas.microsoft.com/office/drawing/2014/main" id="{C0C045C2-83BA-5ABE-B7B9-63ECCCF2A600}"/>
              </a:ext>
            </a:extLst>
          </p:cNvPr>
          <p:cNvSpPr txBox="1"/>
          <p:nvPr/>
        </p:nvSpPr>
        <p:spPr>
          <a:xfrm>
            <a:off x="9790293" y="2879524"/>
            <a:ext cx="662086" cy="369332"/>
          </a:xfrm>
          <a:prstGeom prst="rect">
            <a:avLst/>
          </a:prstGeom>
          <a:noFill/>
        </p:spPr>
        <p:txBody>
          <a:bodyPr wrap="square" rtlCol="0">
            <a:spAutoFit/>
          </a:bodyPr>
          <a:lstStyle/>
          <a:p>
            <a:pPr algn="ctr"/>
            <a:r>
              <a:rPr lang="zh-CN" altLang="en-US" b="1" dirty="0"/>
              <a:t>前沿</a:t>
            </a:r>
          </a:p>
        </p:txBody>
      </p:sp>
      <p:sp>
        <p:nvSpPr>
          <p:cNvPr id="5" name="矩形 4">
            <a:extLst>
              <a:ext uri="{FF2B5EF4-FFF2-40B4-BE49-F238E27FC236}">
                <a16:creationId xmlns:a16="http://schemas.microsoft.com/office/drawing/2014/main" id="{8FBE07E6-AB02-9FE8-CB88-AEAAEAC0CB15}"/>
              </a:ext>
            </a:extLst>
          </p:cNvPr>
          <p:cNvSpPr/>
          <p:nvPr/>
        </p:nvSpPr>
        <p:spPr>
          <a:xfrm>
            <a:off x="4243982" y="1897128"/>
            <a:ext cx="3230061" cy="274196"/>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文本框 112">
            <a:extLst>
              <a:ext uri="{FF2B5EF4-FFF2-40B4-BE49-F238E27FC236}">
                <a16:creationId xmlns:a16="http://schemas.microsoft.com/office/drawing/2014/main" id="{C7180012-6B11-00BA-FB4B-2FA5B1E1C573}"/>
              </a:ext>
            </a:extLst>
          </p:cNvPr>
          <p:cNvSpPr txBox="1"/>
          <p:nvPr/>
        </p:nvSpPr>
        <p:spPr>
          <a:xfrm>
            <a:off x="2579497" y="3290434"/>
            <a:ext cx="6954472" cy="369332"/>
          </a:xfrm>
          <a:prstGeom prst="rect">
            <a:avLst/>
          </a:prstGeom>
          <a:noFill/>
        </p:spPr>
        <p:txBody>
          <a:bodyPr wrap="square" rtlCol="0">
            <a:spAutoFit/>
          </a:bodyPr>
          <a:lstStyle/>
          <a:p>
            <a:r>
              <a:rPr lang="zh-CN" altLang="en-US" b="1" dirty="0"/>
              <a:t>这样就可以用</a:t>
            </a:r>
            <a:r>
              <a:rPr lang="en-US" altLang="zh-CN" b="1" dirty="0"/>
              <a:t>P1</a:t>
            </a:r>
            <a:r>
              <a:rPr lang="zh-CN" altLang="en-US" b="1" dirty="0"/>
              <a:t>、</a:t>
            </a:r>
            <a:r>
              <a:rPr lang="en-US" altLang="zh-CN" b="1" dirty="0"/>
              <a:t>P2</a:t>
            </a:r>
            <a:r>
              <a:rPr lang="zh-CN" altLang="en-US" b="1" dirty="0"/>
              <a:t>和</a:t>
            </a:r>
            <a:r>
              <a:rPr lang="en-US" altLang="zh-CN" b="1" dirty="0"/>
              <a:t>P3</a:t>
            </a:r>
            <a:r>
              <a:rPr lang="zh-CN" altLang="en-US" b="1" dirty="0"/>
              <a:t>这三个指针来描述发送窗口的相关信息</a:t>
            </a:r>
            <a:r>
              <a:rPr lang="en-US" altLang="zh-CN" b="1" dirty="0"/>
              <a:t>:</a:t>
            </a:r>
            <a:endParaRPr lang="zh-CN" altLang="en-US" b="1" dirty="0">
              <a:solidFill>
                <a:schemeClr val="accent5"/>
              </a:solidFill>
            </a:endParaRPr>
          </a:p>
        </p:txBody>
      </p:sp>
      <p:sp>
        <p:nvSpPr>
          <p:cNvPr id="114" name="椭圆 113">
            <a:extLst>
              <a:ext uri="{FF2B5EF4-FFF2-40B4-BE49-F238E27FC236}">
                <a16:creationId xmlns:a16="http://schemas.microsoft.com/office/drawing/2014/main" id="{6CEA436C-E1D4-0635-C550-5D47FFFFA9FF}"/>
              </a:ext>
            </a:extLst>
          </p:cNvPr>
          <p:cNvSpPr/>
          <p:nvPr/>
        </p:nvSpPr>
        <p:spPr>
          <a:xfrm>
            <a:off x="2678310" y="3793623"/>
            <a:ext cx="187857" cy="1878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文本框 114">
            <a:extLst>
              <a:ext uri="{FF2B5EF4-FFF2-40B4-BE49-F238E27FC236}">
                <a16:creationId xmlns:a16="http://schemas.microsoft.com/office/drawing/2014/main" id="{049E4729-E106-2142-3A00-0752901B9CB5}"/>
              </a:ext>
            </a:extLst>
          </p:cNvPr>
          <p:cNvSpPr txBox="1"/>
          <p:nvPr/>
        </p:nvSpPr>
        <p:spPr>
          <a:xfrm>
            <a:off x="2892811" y="3718122"/>
            <a:ext cx="4440115" cy="369332"/>
          </a:xfrm>
          <a:prstGeom prst="rect">
            <a:avLst/>
          </a:prstGeom>
          <a:noFill/>
        </p:spPr>
        <p:txBody>
          <a:bodyPr wrap="square" rtlCol="0">
            <a:spAutoFit/>
          </a:bodyPr>
          <a:lstStyle/>
          <a:p>
            <a:r>
              <a:rPr lang="zh-CN" altLang="en-US" b="1" dirty="0"/>
              <a:t>小于</a:t>
            </a:r>
            <a:r>
              <a:rPr lang="en-US" altLang="zh-CN" b="1" dirty="0"/>
              <a:t>P1</a:t>
            </a:r>
            <a:r>
              <a:rPr lang="zh-CN" altLang="en-US" b="1" dirty="0"/>
              <a:t>的就是已发送并已收到确认的部分</a:t>
            </a:r>
            <a:endParaRPr lang="zh-CN" altLang="en-US" b="1" dirty="0">
              <a:solidFill>
                <a:schemeClr val="accent5"/>
              </a:solidFill>
            </a:endParaRPr>
          </a:p>
        </p:txBody>
      </p:sp>
      <p:grpSp>
        <p:nvGrpSpPr>
          <p:cNvPr id="126" name="组合 125">
            <a:extLst>
              <a:ext uri="{FF2B5EF4-FFF2-40B4-BE49-F238E27FC236}">
                <a16:creationId xmlns:a16="http://schemas.microsoft.com/office/drawing/2014/main" id="{15D7D463-0B6C-3A77-391F-2E4BAD1C9A44}"/>
              </a:ext>
            </a:extLst>
          </p:cNvPr>
          <p:cNvGrpSpPr/>
          <p:nvPr/>
        </p:nvGrpSpPr>
        <p:grpSpPr>
          <a:xfrm>
            <a:off x="4106633" y="911623"/>
            <a:ext cx="583713" cy="859194"/>
            <a:chOff x="4106633" y="911623"/>
            <a:chExt cx="583713" cy="859194"/>
          </a:xfrm>
        </p:grpSpPr>
        <p:cxnSp>
          <p:nvCxnSpPr>
            <p:cNvPr id="122" name="直接箭头连接符 121">
              <a:extLst>
                <a:ext uri="{FF2B5EF4-FFF2-40B4-BE49-F238E27FC236}">
                  <a16:creationId xmlns:a16="http://schemas.microsoft.com/office/drawing/2014/main" id="{1479C0C5-1BAB-75D3-2B10-AB9F30A03389}"/>
                </a:ext>
              </a:extLst>
            </p:cNvPr>
            <p:cNvCxnSpPr>
              <a:cxnSpLocks/>
            </p:cNvCxnSpPr>
            <p:nvPr/>
          </p:nvCxnSpPr>
          <p:spPr>
            <a:xfrm>
              <a:off x="4398490" y="1282028"/>
              <a:ext cx="0" cy="488789"/>
            </a:xfrm>
            <a:prstGeom prst="straightConnector1">
              <a:avLst/>
            </a:prstGeom>
            <a:ln w="381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81C2D7FD-B453-01CF-4FA3-D128648DE83A}"/>
                </a:ext>
              </a:extLst>
            </p:cNvPr>
            <p:cNvSpPr txBox="1"/>
            <p:nvPr/>
          </p:nvSpPr>
          <p:spPr>
            <a:xfrm>
              <a:off x="4106633" y="911623"/>
              <a:ext cx="583713" cy="461665"/>
            </a:xfrm>
            <a:prstGeom prst="rect">
              <a:avLst/>
            </a:prstGeom>
            <a:noFill/>
          </p:spPr>
          <p:txBody>
            <a:bodyPr wrap="square" rtlCol="0">
              <a:spAutoFit/>
            </a:bodyPr>
            <a:lstStyle/>
            <a:p>
              <a:pPr algn="ctr"/>
              <a:r>
                <a:rPr lang="en-US" altLang="zh-CN" sz="2400" b="1" dirty="0"/>
                <a:t>P1</a:t>
              </a:r>
              <a:endParaRPr lang="zh-CN" altLang="en-US" sz="2400" b="1" dirty="0"/>
            </a:p>
          </p:txBody>
        </p:sp>
      </p:grpSp>
      <p:grpSp>
        <p:nvGrpSpPr>
          <p:cNvPr id="163" name="组合 162">
            <a:extLst>
              <a:ext uri="{FF2B5EF4-FFF2-40B4-BE49-F238E27FC236}">
                <a16:creationId xmlns:a16="http://schemas.microsoft.com/office/drawing/2014/main" id="{55D5B911-F2D0-7E25-AE50-AF9F4E80930D}"/>
              </a:ext>
            </a:extLst>
          </p:cNvPr>
          <p:cNvGrpSpPr/>
          <p:nvPr/>
        </p:nvGrpSpPr>
        <p:grpSpPr>
          <a:xfrm>
            <a:off x="7332926" y="931130"/>
            <a:ext cx="583713" cy="859194"/>
            <a:chOff x="4106633" y="911623"/>
            <a:chExt cx="583713" cy="859194"/>
          </a:xfrm>
        </p:grpSpPr>
        <p:cxnSp>
          <p:nvCxnSpPr>
            <p:cNvPr id="164" name="直接箭头连接符 163">
              <a:extLst>
                <a:ext uri="{FF2B5EF4-FFF2-40B4-BE49-F238E27FC236}">
                  <a16:creationId xmlns:a16="http://schemas.microsoft.com/office/drawing/2014/main" id="{FC78F0DF-3198-E929-AECD-E05614937EEE}"/>
                </a:ext>
              </a:extLst>
            </p:cNvPr>
            <p:cNvCxnSpPr>
              <a:cxnSpLocks/>
            </p:cNvCxnSpPr>
            <p:nvPr/>
          </p:nvCxnSpPr>
          <p:spPr>
            <a:xfrm>
              <a:off x="4398490" y="1282028"/>
              <a:ext cx="0" cy="488789"/>
            </a:xfrm>
            <a:prstGeom prst="straightConnector1">
              <a:avLst/>
            </a:prstGeom>
            <a:ln w="381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65" name="文本框 164">
              <a:extLst>
                <a:ext uri="{FF2B5EF4-FFF2-40B4-BE49-F238E27FC236}">
                  <a16:creationId xmlns:a16="http://schemas.microsoft.com/office/drawing/2014/main" id="{671275AE-2C02-66DF-705E-1D33ADE5B0CC}"/>
                </a:ext>
              </a:extLst>
            </p:cNvPr>
            <p:cNvSpPr txBox="1"/>
            <p:nvPr/>
          </p:nvSpPr>
          <p:spPr>
            <a:xfrm>
              <a:off x="4106633" y="911623"/>
              <a:ext cx="583713" cy="461665"/>
            </a:xfrm>
            <a:prstGeom prst="rect">
              <a:avLst/>
            </a:prstGeom>
            <a:noFill/>
          </p:spPr>
          <p:txBody>
            <a:bodyPr wrap="square" rtlCol="0">
              <a:spAutoFit/>
            </a:bodyPr>
            <a:lstStyle/>
            <a:p>
              <a:pPr algn="ctr"/>
              <a:r>
                <a:rPr lang="en-US" altLang="zh-CN" sz="2400" b="1" dirty="0"/>
                <a:t>P2</a:t>
              </a:r>
              <a:endParaRPr lang="zh-CN" altLang="en-US" sz="2400" b="1" dirty="0"/>
            </a:p>
          </p:txBody>
        </p:sp>
      </p:grpSp>
      <p:grpSp>
        <p:nvGrpSpPr>
          <p:cNvPr id="168" name="组合 167">
            <a:extLst>
              <a:ext uri="{FF2B5EF4-FFF2-40B4-BE49-F238E27FC236}">
                <a16:creationId xmlns:a16="http://schemas.microsoft.com/office/drawing/2014/main" id="{9CD7C558-A175-FD94-DCA2-B5EF76780796}"/>
              </a:ext>
            </a:extLst>
          </p:cNvPr>
          <p:cNvGrpSpPr/>
          <p:nvPr/>
        </p:nvGrpSpPr>
        <p:grpSpPr>
          <a:xfrm>
            <a:off x="9972853" y="931130"/>
            <a:ext cx="583713" cy="859194"/>
            <a:chOff x="4106633" y="911623"/>
            <a:chExt cx="583713" cy="859194"/>
          </a:xfrm>
        </p:grpSpPr>
        <p:cxnSp>
          <p:nvCxnSpPr>
            <p:cNvPr id="169" name="直接箭头连接符 168">
              <a:extLst>
                <a:ext uri="{FF2B5EF4-FFF2-40B4-BE49-F238E27FC236}">
                  <a16:creationId xmlns:a16="http://schemas.microsoft.com/office/drawing/2014/main" id="{6BE9ACE2-5436-BB7B-892A-14881437C92F}"/>
                </a:ext>
              </a:extLst>
            </p:cNvPr>
            <p:cNvCxnSpPr>
              <a:cxnSpLocks/>
            </p:cNvCxnSpPr>
            <p:nvPr/>
          </p:nvCxnSpPr>
          <p:spPr>
            <a:xfrm>
              <a:off x="4398490" y="1282028"/>
              <a:ext cx="0" cy="488789"/>
            </a:xfrm>
            <a:prstGeom prst="straightConnector1">
              <a:avLst/>
            </a:prstGeom>
            <a:ln w="381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70" name="文本框 169">
              <a:extLst>
                <a:ext uri="{FF2B5EF4-FFF2-40B4-BE49-F238E27FC236}">
                  <a16:creationId xmlns:a16="http://schemas.microsoft.com/office/drawing/2014/main" id="{080CCEA1-0D94-0E7D-77A6-009DF4FE0CAA}"/>
                </a:ext>
              </a:extLst>
            </p:cNvPr>
            <p:cNvSpPr txBox="1"/>
            <p:nvPr/>
          </p:nvSpPr>
          <p:spPr>
            <a:xfrm>
              <a:off x="4106633" y="911623"/>
              <a:ext cx="583713" cy="461665"/>
            </a:xfrm>
            <a:prstGeom prst="rect">
              <a:avLst/>
            </a:prstGeom>
            <a:noFill/>
          </p:spPr>
          <p:txBody>
            <a:bodyPr wrap="square" rtlCol="0">
              <a:spAutoFit/>
            </a:bodyPr>
            <a:lstStyle/>
            <a:p>
              <a:pPr algn="ctr"/>
              <a:r>
                <a:rPr lang="en-US" altLang="zh-CN" sz="2400" b="1" dirty="0"/>
                <a:t>P3</a:t>
              </a:r>
              <a:endParaRPr lang="zh-CN" altLang="en-US" sz="2400" b="1" dirty="0"/>
            </a:p>
          </p:txBody>
        </p:sp>
      </p:grpSp>
      <p:sp>
        <p:nvSpPr>
          <p:cNvPr id="29" name="矩形 28">
            <a:extLst>
              <a:ext uri="{FF2B5EF4-FFF2-40B4-BE49-F238E27FC236}">
                <a16:creationId xmlns:a16="http://schemas.microsoft.com/office/drawing/2014/main" id="{2098AD71-9197-9B76-2575-2D9211589AF0}"/>
              </a:ext>
            </a:extLst>
          </p:cNvPr>
          <p:cNvSpPr/>
          <p:nvPr/>
        </p:nvSpPr>
        <p:spPr>
          <a:xfrm>
            <a:off x="2732005" y="1855298"/>
            <a:ext cx="1510390" cy="306959"/>
          </a:xfrm>
          <a:prstGeom prst="rect">
            <a:avLst/>
          </a:prstGeom>
          <a:noFill/>
          <a:ln w="2540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54929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1000"/>
                                        <p:tgtEl>
                                          <p:spTgt spid="113"/>
                                        </p:tgtEl>
                                      </p:cBhvr>
                                    </p:animEffect>
                                    <p:anim calcmode="lin" valueType="num">
                                      <p:cBhvr>
                                        <p:cTn id="8" dur="1000" fill="hold"/>
                                        <p:tgtEl>
                                          <p:spTgt spid="113"/>
                                        </p:tgtEl>
                                        <p:attrNameLst>
                                          <p:attrName>ppt_x</p:attrName>
                                        </p:attrNameLst>
                                      </p:cBhvr>
                                      <p:tavLst>
                                        <p:tav tm="0">
                                          <p:val>
                                            <p:strVal val="#ppt_x"/>
                                          </p:val>
                                        </p:tav>
                                        <p:tav tm="100000">
                                          <p:val>
                                            <p:strVal val="#ppt_x"/>
                                          </p:val>
                                        </p:tav>
                                      </p:tavLst>
                                    </p:anim>
                                    <p:anim calcmode="lin" valueType="num">
                                      <p:cBhvr>
                                        <p:cTn id="9"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4"/>
                                        </p:tgtEl>
                                        <p:attrNameLst>
                                          <p:attrName>style.visibility</p:attrName>
                                        </p:attrNameLst>
                                      </p:cBhvr>
                                      <p:to>
                                        <p:strVal val="visible"/>
                                      </p:to>
                                    </p:set>
                                    <p:anim calcmode="lin" valueType="num">
                                      <p:cBhvr>
                                        <p:cTn id="14" dur="500" fill="hold"/>
                                        <p:tgtEl>
                                          <p:spTgt spid="114"/>
                                        </p:tgtEl>
                                        <p:attrNameLst>
                                          <p:attrName>ppt_w</p:attrName>
                                        </p:attrNameLst>
                                      </p:cBhvr>
                                      <p:tavLst>
                                        <p:tav tm="0">
                                          <p:val>
                                            <p:fltVal val="0"/>
                                          </p:val>
                                        </p:tav>
                                        <p:tav tm="100000">
                                          <p:val>
                                            <p:strVal val="#ppt_w"/>
                                          </p:val>
                                        </p:tav>
                                      </p:tavLst>
                                    </p:anim>
                                    <p:anim calcmode="lin" valueType="num">
                                      <p:cBhvr>
                                        <p:cTn id="15" dur="500" fill="hold"/>
                                        <p:tgtEl>
                                          <p:spTgt spid="114"/>
                                        </p:tgtEl>
                                        <p:attrNameLst>
                                          <p:attrName>ppt_h</p:attrName>
                                        </p:attrNameLst>
                                      </p:cBhvr>
                                      <p:tavLst>
                                        <p:tav tm="0">
                                          <p:val>
                                            <p:fltVal val="0"/>
                                          </p:val>
                                        </p:tav>
                                        <p:tav tm="100000">
                                          <p:val>
                                            <p:strVal val="#ppt_h"/>
                                          </p:val>
                                        </p:tav>
                                      </p:tavLst>
                                    </p:anim>
                                    <p:animEffect transition="in" filter="fade">
                                      <p:cBhvr>
                                        <p:cTn id="16" dur="500"/>
                                        <p:tgtEl>
                                          <p:spTgt spid="114"/>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1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childTnLst>
                                </p:cTn>
                              </p:par>
                            </p:childTnLst>
                          </p:cTn>
                        </p:par>
                        <p:par>
                          <p:cTn id="24" fill="hold">
                            <p:stCondLst>
                              <p:cond delay="0"/>
                            </p:stCondLst>
                            <p:childTnLst>
                              <p:par>
                                <p:cTn id="25" presetID="35" presetClass="emph" presetSubtype="0" repeatCount="3000" fill="hold" grpId="1" nodeType="afterEffect">
                                  <p:stCondLst>
                                    <p:cond delay="0"/>
                                  </p:stCondLst>
                                  <p:childTnLst>
                                    <p:anim calcmode="discrete" valueType="str">
                                      <p:cBhvr>
                                        <p:cTn id="26" dur="500" fill="hold"/>
                                        <p:tgtEl>
                                          <p:spTgt spid="29"/>
                                        </p:tgtEl>
                                        <p:attrNameLst>
                                          <p:attrName>style.visibility</p:attrName>
                                        </p:attrNameLst>
                                      </p:cBhvr>
                                      <p:tavLst>
                                        <p:tav tm="0">
                                          <p:val>
                                            <p:strVal val="hidden"/>
                                          </p:val>
                                        </p:tav>
                                        <p:tav tm="50000">
                                          <p:val>
                                            <p:strVal val="visible"/>
                                          </p:val>
                                        </p:tav>
                                      </p:tavLst>
                                    </p:anim>
                                  </p:childTnLst>
                                </p:cTn>
                              </p:par>
                            </p:childTnLst>
                          </p:cTn>
                        </p:par>
                        <p:par>
                          <p:cTn id="27" fill="hold">
                            <p:stCondLst>
                              <p:cond delay="1500"/>
                            </p:stCondLst>
                            <p:childTnLst>
                              <p:par>
                                <p:cTn id="28" presetID="1" presetClass="exit" presetSubtype="0" fill="hold" grpId="2" nodeType="afterEffect">
                                  <p:stCondLst>
                                    <p:cond delay="0"/>
                                  </p:stCondLst>
                                  <p:childTnLst>
                                    <p:set>
                                      <p:cBhvr>
                                        <p:cTn id="29"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animBg="1"/>
      <p:bldP spid="115" grpId="0"/>
      <p:bldP spid="29" grpId="0" animBg="1"/>
      <p:bldP spid="29" grpId="1" animBg="1"/>
      <p:bldP spid="29" grpId="2"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FDD9614-565E-D26F-2BBA-A5BA807FCA6F}"/>
              </a:ext>
            </a:extLst>
          </p:cNvPr>
          <p:cNvSpPr txBox="1"/>
          <p:nvPr/>
        </p:nvSpPr>
        <p:spPr>
          <a:xfrm>
            <a:off x="4965950" y="907196"/>
            <a:ext cx="2078597" cy="923330"/>
          </a:xfrm>
          <a:prstGeom prst="rect">
            <a:avLst/>
          </a:prstGeom>
          <a:noFill/>
        </p:spPr>
        <p:txBody>
          <a:bodyPr wrap="square" rtlCol="0">
            <a:spAutoFit/>
          </a:bodyPr>
          <a:lstStyle/>
          <a:p>
            <a:pPr algn="ctr"/>
            <a:r>
              <a:rPr lang="zh-CN" altLang="en-US" b="1" dirty="0">
                <a:solidFill>
                  <a:schemeClr val="accent3"/>
                </a:solidFill>
              </a:rPr>
              <a:t>序号</a:t>
            </a:r>
            <a:r>
              <a:rPr lang="en-US" altLang="zh-CN" b="1" dirty="0">
                <a:solidFill>
                  <a:schemeClr val="accent3"/>
                </a:solidFill>
              </a:rPr>
              <a:t>31~41</a:t>
            </a:r>
            <a:r>
              <a:rPr lang="zh-CN" altLang="en-US" b="1" dirty="0">
                <a:solidFill>
                  <a:schemeClr val="accent3"/>
                </a:solidFill>
              </a:rPr>
              <a:t>的数据</a:t>
            </a:r>
            <a:endParaRPr lang="en-US" altLang="zh-CN" b="1" dirty="0">
              <a:solidFill>
                <a:schemeClr val="accent3"/>
              </a:solidFill>
            </a:endParaRPr>
          </a:p>
          <a:p>
            <a:pPr algn="ctr"/>
            <a:r>
              <a:rPr lang="zh-CN" altLang="en-US" b="1" dirty="0">
                <a:solidFill>
                  <a:schemeClr val="accent3"/>
                </a:solidFill>
              </a:rPr>
              <a:t>已经发送</a:t>
            </a:r>
            <a:endParaRPr lang="en-US" altLang="zh-CN" b="1" dirty="0">
              <a:solidFill>
                <a:schemeClr val="accent3"/>
              </a:solidFill>
            </a:endParaRPr>
          </a:p>
          <a:p>
            <a:pPr algn="ctr"/>
            <a:r>
              <a:rPr lang="zh-CN" altLang="en-US" b="1" dirty="0">
                <a:solidFill>
                  <a:schemeClr val="accent3"/>
                </a:solidFill>
              </a:rPr>
              <a:t>但未收到确认</a:t>
            </a:r>
          </a:p>
        </p:txBody>
      </p:sp>
      <p:sp>
        <p:nvSpPr>
          <p:cNvPr id="23" name="文本框 22">
            <a:extLst>
              <a:ext uri="{FF2B5EF4-FFF2-40B4-BE49-F238E27FC236}">
                <a16:creationId xmlns:a16="http://schemas.microsoft.com/office/drawing/2014/main" id="{7E6AE6F0-E895-063E-5CAE-5C5E7899DE90}"/>
              </a:ext>
            </a:extLst>
          </p:cNvPr>
          <p:cNvSpPr txBox="1"/>
          <p:nvPr/>
        </p:nvSpPr>
        <p:spPr>
          <a:xfrm>
            <a:off x="7697805" y="907196"/>
            <a:ext cx="2202027" cy="923330"/>
          </a:xfrm>
          <a:prstGeom prst="rect">
            <a:avLst/>
          </a:prstGeom>
          <a:noFill/>
        </p:spPr>
        <p:txBody>
          <a:bodyPr wrap="square" rtlCol="0">
            <a:spAutoFit/>
          </a:bodyPr>
          <a:lstStyle/>
          <a:p>
            <a:pPr algn="ctr"/>
            <a:r>
              <a:rPr lang="zh-CN" altLang="en-US" b="1" dirty="0"/>
              <a:t>序号</a:t>
            </a:r>
            <a:r>
              <a:rPr lang="en-US" altLang="zh-CN" b="1" dirty="0"/>
              <a:t>42~50</a:t>
            </a:r>
            <a:r>
              <a:rPr lang="zh-CN" altLang="en-US" b="1" dirty="0"/>
              <a:t>的数据</a:t>
            </a:r>
            <a:endParaRPr lang="en-US" altLang="zh-CN" b="1" dirty="0"/>
          </a:p>
          <a:p>
            <a:pPr algn="ctr"/>
            <a:r>
              <a:rPr lang="zh-CN" altLang="en-US" b="1" dirty="0"/>
              <a:t>允许发送</a:t>
            </a:r>
            <a:endParaRPr lang="en-US" altLang="zh-CN" b="1" dirty="0"/>
          </a:p>
          <a:p>
            <a:pPr algn="ctr"/>
            <a:r>
              <a:rPr lang="zh-CN" altLang="en-US" b="1" dirty="0"/>
              <a:t>但还未发送</a:t>
            </a:r>
          </a:p>
        </p:txBody>
      </p:sp>
      <p:sp>
        <p:nvSpPr>
          <p:cNvPr id="10" name="标注: 下箭头 9">
            <a:extLst>
              <a:ext uri="{FF2B5EF4-FFF2-40B4-BE49-F238E27FC236}">
                <a16:creationId xmlns:a16="http://schemas.microsoft.com/office/drawing/2014/main" id="{BD3314F1-BA77-DA19-671A-2E9BA1A568BB}"/>
              </a:ext>
            </a:extLst>
          </p:cNvPr>
          <p:cNvSpPr/>
          <p:nvPr/>
        </p:nvSpPr>
        <p:spPr>
          <a:xfrm>
            <a:off x="91403" y="2410120"/>
            <a:ext cx="1083767" cy="2033802"/>
          </a:xfrm>
          <a:prstGeom prst="downArrowCallout">
            <a:avLst>
              <a:gd name="adj1" fmla="val 25000"/>
              <a:gd name="adj2" fmla="val 25000"/>
              <a:gd name="adj3" fmla="val 25000"/>
              <a:gd name="adj4" fmla="val 80857"/>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lnSpc>
                <a:spcPct val="150000"/>
              </a:lnSpc>
            </a:pPr>
            <a:r>
              <a:rPr lang="zh-CN" altLang="en-US" sz="1600" b="1" dirty="0"/>
              <a:t>一些</a:t>
            </a:r>
            <a:endParaRPr lang="en-US" altLang="zh-CN" sz="1600" b="1" dirty="0"/>
          </a:p>
          <a:p>
            <a:pPr algn="ctr">
              <a:lnSpc>
                <a:spcPct val="150000"/>
              </a:lnSpc>
            </a:pPr>
            <a:r>
              <a:rPr lang="zh-CN" altLang="en-US" sz="1600" b="1" dirty="0"/>
              <a:t>数据报文段</a:t>
            </a:r>
            <a:endParaRPr lang="en-US" altLang="zh-CN" sz="1600" b="1" dirty="0"/>
          </a:p>
          <a:p>
            <a:pPr algn="ctr">
              <a:lnSpc>
                <a:spcPct val="150000"/>
              </a:lnSpc>
            </a:pPr>
            <a:r>
              <a:rPr lang="zh-CN" altLang="en-US" sz="1600" b="1" dirty="0"/>
              <a:t>共携带</a:t>
            </a:r>
            <a:endParaRPr lang="en-US" altLang="zh-CN" sz="1600" b="1" dirty="0"/>
          </a:p>
          <a:p>
            <a:pPr algn="ctr">
              <a:lnSpc>
                <a:spcPct val="150000"/>
              </a:lnSpc>
            </a:pPr>
            <a:r>
              <a:rPr lang="en-US" altLang="zh-CN" sz="1600" b="1" dirty="0"/>
              <a:t>31~41</a:t>
            </a:r>
            <a:r>
              <a:rPr lang="zh-CN" altLang="en-US" sz="1600" b="1" dirty="0"/>
              <a:t>号字节</a:t>
            </a:r>
          </a:p>
        </p:txBody>
      </p:sp>
      <p:grpSp>
        <p:nvGrpSpPr>
          <p:cNvPr id="24" name="组合 23">
            <a:extLst>
              <a:ext uri="{FF2B5EF4-FFF2-40B4-BE49-F238E27FC236}">
                <a16:creationId xmlns:a16="http://schemas.microsoft.com/office/drawing/2014/main" id="{BD363E59-1D75-A236-C2F2-16C45E988F37}"/>
              </a:ext>
            </a:extLst>
          </p:cNvPr>
          <p:cNvGrpSpPr/>
          <p:nvPr/>
        </p:nvGrpSpPr>
        <p:grpSpPr>
          <a:xfrm>
            <a:off x="10126494" y="2140927"/>
            <a:ext cx="1760706" cy="754673"/>
            <a:chOff x="10126494" y="2140927"/>
            <a:chExt cx="1760706" cy="754673"/>
          </a:xfrm>
        </p:grpSpPr>
        <p:cxnSp>
          <p:nvCxnSpPr>
            <p:cNvPr id="16" name="直接连接符 15">
              <a:extLst>
                <a:ext uri="{FF2B5EF4-FFF2-40B4-BE49-F238E27FC236}">
                  <a16:creationId xmlns:a16="http://schemas.microsoft.com/office/drawing/2014/main" id="{DDCE8286-695F-E7F7-B58D-D0361B36D90A}"/>
                </a:ext>
              </a:extLst>
            </p:cNvPr>
            <p:cNvCxnSpPr>
              <a:cxnSpLocks/>
            </p:cNvCxnSpPr>
            <p:nvPr/>
          </p:nvCxnSpPr>
          <p:spPr>
            <a:xfrm>
              <a:off x="11887200"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F7A40A6-11A7-EE49-560B-CE6BEFDE79FD}"/>
                </a:ext>
              </a:extLst>
            </p:cNvPr>
            <p:cNvCxnSpPr>
              <a:cxnSpLocks/>
            </p:cNvCxnSpPr>
            <p:nvPr/>
          </p:nvCxnSpPr>
          <p:spPr>
            <a:xfrm>
              <a:off x="10126494" y="2659269"/>
              <a:ext cx="1760706"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1691434-74F8-B68B-A2C8-E6A2E7B1BBB9}"/>
                </a:ext>
              </a:extLst>
            </p:cNvPr>
            <p:cNvSpPr txBox="1"/>
            <p:nvPr/>
          </p:nvSpPr>
          <p:spPr>
            <a:xfrm>
              <a:off x="10361110" y="2489992"/>
              <a:ext cx="1247293" cy="338554"/>
            </a:xfrm>
            <a:prstGeom prst="rect">
              <a:avLst/>
            </a:prstGeom>
            <a:solidFill>
              <a:schemeClr val="bg1"/>
            </a:solidFill>
          </p:spPr>
          <p:txBody>
            <a:bodyPr wrap="square" rtlCol="0">
              <a:spAutoFit/>
            </a:bodyPr>
            <a:lstStyle/>
            <a:p>
              <a:pPr algn="ctr"/>
              <a:r>
                <a:rPr lang="zh-CN" altLang="en-US" sz="1600" b="1" dirty="0"/>
                <a:t>不允许发送</a:t>
              </a:r>
            </a:p>
          </p:txBody>
        </p:sp>
      </p:grpSp>
      <p:grpSp>
        <p:nvGrpSpPr>
          <p:cNvPr id="14" name="组合 13">
            <a:extLst>
              <a:ext uri="{FF2B5EF4-FFF2-40B4-BE49-F238E27FC236}">
                <a16:creationId xmlns:a16="http://schemas.microsoft.com/office/drawing/2014/main" id="{7CE1058B-2424-51CF-5E6D-8C2BAA5AF2D2}"/>
              </a:ext>
            </a:extLst>
          </p:cNvPr>
          <p:cNvGrpSpPr/>
          <p:nvPr/>
        </p:nvGrpSpPr>
        <p:grpSpPr>
          <a:xfrm>
            <a:off x="2770589" y="2156167"/>
            <a:ext cx="1465893" cy="934793"/>
            <a:chOff x="2770589" y="2156167"/>
            <a:chExt cx="1465893" cy="934793"/>
          </a:xfrm>
        </p:grpSpPr>
        <p:cxnSp>
          <p:nvCxnSpPr>
            <p:cNvPr id="8" name="直接连接符 7">
              <a:extLst>
                <a:ext uri="{FF2B5EF4-FFF2-40B4-BE49-F238E27FC236}">
                  <a16:creationId xmlns:a16="http://schemas.microsoft.com/office/drawing/2014/main" id="{4422F0F0-F4F1-08AA-11E7-A6A8EE6661B5}"/>
                </a:ext>
              </a:extLst>
            </p:cNvPr>
            <p:cNvCxnSpPr>
              <a:cxnSpLocks/>
            </p:cNvCxnSpPr>
            <p:nvPr/>
          </p:nvCxnSpPr>
          <p:spPr>
            <a:xfrm>
              <a:off x="2770589" y="21561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A088AC34-E0C3-3E52-042F-94C2F768CD6E}"/>
                </a:ext>
              </a:extLst>
            </p:cNvPr>
            <p:cNvCxnSpPr>
              <a:cxnSpLocks/>
            </p:cNvCxnSpPr>
            <p:nvPr/>
          </p:nvCxnSpPr>
          <p:spPr>
            <a:xfrm>
              <a:off x="2770589" y="2660073"/>
              <a:ext cx="146589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57E80CE-4558-B761-A767-BDEFEB2724F6}"/>
                </a:ext>
              </a:extLst>
            </p:cNvPr>
            <p:cNvSpPr txBox="1"/>
            <p:nvPr/>
          </p:nvSpPr>
          <p:spPr>
            <a:xfrm>
              <a:off x="2996583" y="2229186"/>
              <a:ext cx="1029210" cy="861774"/>
            </a:xfrm>
            <a:prstGeom prst="rect">
              <a:avLst/>
            </a:prstGeom>
            <a:solidFill>
              <a:schemeClr val="bg1"/>
            </a:solidFill>
          </p:spPr>
          <p:txBody>
            <a:bodyPr wrap="square" rtlCol="0">
              <a:spAutoFit/>
            </a:bodyPr>
            <a:lstStyle/>
            <a:p>
              <a:pPr algn="ctr"/>
              <a:r>
                <a:rPr lang="zh-CN" altLang="en-US" sz="1600" b="1" dirty="0"/>
                <a:t>已发送且</a:t>
              </a:r>
              <a:endParaRPr lang="en-US" altLang="zh-CN" sz="1600" b="1" dirty="0"/>
            </a:p>
            <a:p>
              <a:pPr algn="ctr"/>
              <a:r>
                <a:rPr lang="zh-CN" altLang="en-US" sz="1600" b="1" dirty="0"/>
                <a:t>收到确认</a:t>
              </a:r>
              <a:endParaRPr lang="en-US" altLang="zh-CN" sz="1600" b="1" dirty="0"/>
            </a:p>
            <a:p>
              <a:pPr algn="ctr"/>
              <a:r>
                <a:rPr lang="zh-CN" altLang="en-US" sz="1600" b="1" dirty="0"/>
                <a:t>可以删除</a:t>
              </a:r>
            </a:p>
          </p:txBody>
        </p:sp>
      </p:grpSp>
      <p:grpSp>
        <p:nvGrpSpPr>
          <p:cNvPr id="22" name="组合 21">
            <a:extLst>
              <a:ext uri="{FF2B5EF4-FFF2-40B4-BE49-F238E27FC236}">
                <a16:creationId xmlns:a16="http://schemas.microsoft.com/office/drawing/2014/main" id="{E16959C6-D607-E287-7394-14CAE6FB5009}"/>
              </a:ext>
            </a:extLst>
          </p:cNvPr>
          <p:cNvGrpSpPr/>
          <p:nvPr/>
        </p:nvGrpSpPr>
        <p:grpSpPr>
          <a:xfrm>
            <a:off x="4236482" y="1823967"/>
            <a:ext cx="5884854" cy="1135673"/>
            <a:chOff x="4236482" y="1823967"/>
            <a:chExt cx="5884854" cy="1135673"/>
          </a:xfrm>
        </p:grpSpPr>
        <p:sp>
          <p:nvSpPr>
            <p:cNvPr id="13" name="矩形 12">
              <a:extLst>
                <a:ext uri="{FF2B5EF4-FFF2-40B4-BE49-F238E27FC236}">
                  <a16:creationId xmlns:a16="http://schemas.microsoft.com/office/drawing/2014/main" id="{8C65D0CA-9FE8-B074-A9D4-9656B05B10AA}"/>
                </a:ext>
              </a:extLst>
            </p:cNvPr>
            <p:cNvSpPr/>
            <p:nvPr/>
          </p:nvSpPr>
          <p:spPr>
            <a:xfrm>
              <a:off x="4236482" y="1823967"/>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EDA3E6DD-0EA1-D88A-C482-FC9C875BF2A0}"/>
                </a:ext>
              </a:extLst>
            </p:cNvPr>
            <p:cNvCxnSpPr>
              <a:cxnSpLocks/>
            </p:cNvCxnSpPr>
            <p:nvPr/>
          </p:nvCxnSpPr>
          <p:spPr>
            <a:xfrm>
              <a:off x="4236482"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40AAEDD-D276-C6DC-7D30-CA577AED0ED5}"/>
                </a:ext>
              </a:extLst>
            </p:cNvPr>
            <p:cNvCxnSpPr>
              <a:cxnSpLocks/>
            </p:cNvCxnSpPr>
            <p:nvPr/>
          </p:nvCxnSpPr>
          <p:spPr>
            <a:xfrm>
              <a:off x="10121336" y="22049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59FBC92-3D48-192B-B31A-68DB0CD39CFE}"/>
                </a:ext>
              </a:extLst>
            </p:cNvPr>
            <p:cNvCxnSpPr/>
            <p:nvPr/>
          </p:nvCxnSpPr>
          <p:spPr>
            <a:xfrm>
              <a:off x="4236482" y="2660073"/>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6A509B7-C9C7-1646-9718-69A3294BE737}"/>
                </a:ext>
              </a:extLst>
            </p:cNvPr>
            <p:cNvSpPr txBox="1"/>
            <p:nvPr/>
          </p:nvSpPr>
          <p:spPr>
            <a:xfrm>
              <a:off x="6310878" y="2468880"/>
              <a:ext cx="1447162" cy="369332"/>
            </a:xfrm>
            <a:prstGeom prst="rect">
              <a:avLst/>
            </a:prstGeom>
            <a:solidFill>
              <a:schemeClr val="bg1"/>
            </a:solidFill>
          </p:spPr>
          <p:txBody>
            <a:bodyPr wrap="square" rtlCol="0">
              <a:spAutoFit/>
            </a:bodyPr>
            <a:lstStyle/>
            <a:p>
              <a:pPr algn="ctr"/>
              <a:r>
                <a:rPr lang="zh-CN" altLang="en-US" b="1" dirty="0"/>
                <a:t>发送窗口</a:t>
              </a:r>
              <a:r>
                <a:rPr lang="en-US" altLang="zh-CN" b="1" dirty="0"/>
                <a:t>=20</a:t>
              </a:r>
              <a:endParaRPr lang="zh-CN" altLang="en-US"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可靠传输的实现</a:t>
              </a:r>
            </a:p>
          </p:txBody>
        </p:sp>
      </p:grpSp>
      <p:grpSp>
        <p:nvGrpSpPr>
          <p:cNvPr id="121" name="组合 120">
            <a:extLst>
              <a:ext uri="{FF2B5EF4-FFF2-40B4-BE49-F238E27FC236}">
                <a16:creationId xmlns:a16="http://schemas.microsoft.com/office/drawing/2014/main" id="{6834FF5F-9DA1-F0B3-B9E1-5539913B44F5}"/>
              </a:ext>
            </a:extLst>
          </p:cNvPr>
          <p:cNvGrpSpPr/>
          <p:nvPr/>
        </p:nvGrpSpPr>
        <p:grpSpPr>
          <a:xfrm>
            <a:off x="328424" y="1666287"/>
            <a:ext cx="1429263" cy="4295156"/>
            <a:chOff x="268437" y="1742601"/>
            <a:chExt cx="1429263" cy="4295156"/>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560" y="1742601"/>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84" y="5455379"/>
              <a:ext cx="443717" cy="582378"/>
            </a:xfrm>
            <a:prstGeom prst="rect">
              <a:avLst/>
            </a:prstGeom>
          </p:spPr>
        </p:pic>
        <p:sp>
          <p:nvSpPr>
            <p:cNvPr id="117" name="文本框 116">
              <a:extLst>
                <a:ext uri="{FF2B5EF4-FFF2-40B4-BE49-F238E27FC236}">
                  <a16:creationId xmlns:a16="http://schemas.microsoft.com/office/drawing/2014/main" id="{FCC024AC-BBB4-E353-B24C-BBAD303C33F5}"/>
                </a:ext>
              </a:extLst>
            </p:cNvPr>
            <p:cNvSpPr txBox="1"/>
            <p:nvPr/>
          </p:nvSpPr>
          <p:spPr>
            <a:xfrm>
              <a:off x="283610" y="5546291"/>
              <a:ext cx="934872" cy="369332"/>
            </a:xfrm>
            <a:prstGeom prst="rect">
              <a:avLst/>
            </a:prstGeom>
            <a:noFill/>
          </p:spPr>
          <p:txBody>
            <a:bodyPr wrap="square" rtlCol="0">
              <a:spAutoFit/>
            </a:bodyPr>
            <a:lstStyle/>
            <a:p>
              <a:r>
                <a:rPr lang="zh-CN" altLang="en-US" b="1" dirty="0"/>
                <a:t>接收方</a:t>
              </a:r>
            </a:p>
          </p:txBody>
        </p:sp>
        <p:sp>
          <p:nvSpPr>
            <p:cNvPr id="118" name="文本框 117">
              <a:extLst>
                <a:ext uri="{FF2B5EF4-FFF2-40B4-BE49-F238E27FC236}">
                  <a16:creationId xmlns:a16="http://schemas.microsoft.com/office/drawing/2014/main" id="{EF6C1D32-1AB7-C2B5-3CB2-29917795BCEC}"/>
                </a:ext>
              </a:extLst>
            </p:cNvPr>
            <p:cNvSpPr txBox="1"/>
            <p:nvPr/>
          </p:nvSpPr>
          <p:spPr>
            <a:xfrm>
              <a:off x="268437" y="1761352"/>
              <a:ext cx="934872" cy="369332"/>
            </a:xfrm>
            <a:prstGeom prst="rect">
              <a:avLst/>
            </a:prstGeom>
            <a:noFill/>
          </p:spPr>
          <p:txBody>
            <a:bodyPr wrap="square" rtlCol="0">
              <a:spAutoFit/>
            </a:bodyPr>
            <a:lstStyle/>
            <a:p>
              <a:r>
                <a:rPr lang="zh-CN" altLang="en-US" b="1" dirty="0"/>
                <a:t>发送方</a:t>
              </a:r>
            </a:p>
          </p:txBody>
        </p:sp>
        <p:sp>
          <p:nvSpPr>
            <p:cNvPr id="119" name="圆柱体 118">
              <a:extLst>
                <a:ext uri="{FF2B5EF4-FFF2-40B4-BE49-F238E27FC236}">
                  <a16:creationId xmlns:a16="http://schemas.microsoft.com/office/drawing/2014/main" id="{351AAFF2-3A5B-F6A9-F6C2-EF3DC893A21F}"/>
                </a:ext>
              </a:extLst>
            </p:cNvPr>
            <p:cNvSpPr/>
            <p:nvPr/>
          </p:nvSpPr>
          <p:spPr>
            <a:xfrm>
              <a:off x="1157034" y="2397540"/>
              <a:ext cx="443717" cy="3021559"/>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F86A6B9E-BC85-C115-C616-05FC9670C5D0}"/>
                </a:ext>
              </a:extLst>
            </p:cNvPr>
            <p:cNvSpPr txBox="1"/>
            <p:nvPr/>
          </p:nvSpPr>
          <p:spPr>
            <a:xfrm>
              <a:off x="1084832" y="2528504"/>
              <a:ext cx="588120" cy="2862322"/>
            </a:xfrm>
            <a:prstGeom prst="rect">
              <a:avLst/>
            </a:prstGeom>
            <a:noFill/>
          </p:spPr>
          <p:txBody>
            <a:bodyPr wrap="square" rtlCol="0">
              <a:spAutoFit/>
            </a:bodyPr>
            <a:lstStyle/>
            <a:p>
              <a:pPr algn="ctr"/>
              <a:r>
                <a:rPr lang="zh-CN" altLang="en-US" b="1" dirty="0">
                  <a:solidFill>
                    <a:schemeClr val="bg1"/>
                  </a:solidFill>
                </a:rPr>
                <a:t>基</a:t>
              </a:r>
              <a:endParaRPr lang="en-US" altLang="zh-CN" b="1" dirty="0">
                <a:solidFill>
                  <a:schemeClr val="bg1"/>
                </a:solidFill>
              </a:endParaRPr>
            </a:p>
            <a:p>
              <a:pPr algn="ctr"/>
              <a:r>
                <a:rPr lang="zh-CN" altLang="en-US" b="1" dirty="0">
                  <a:solidFill>
                    <a:schemeClr val="bg1"/>
                  </a:solidFill>
                </a:rPr>
                <a:t>于</a:t>
              </a:r>
              <a:endParaRPr lang="en-US" altLang="zh-CN" b="1" dirty="0">
                <a:solidFill>
                  <a:schemeClr val="bg1"/>
                </a:solidFill>
              </a:endParaRPr>
            </a:p>
            <a:p>
              <a:pPr algn="ctr"/>
              <a:r>
                <a:rPr lang="en-US" altLang="zh-CN" b="1" dirty="0">
                  <a:solidFill>
                    <a:schemeClr val="bg1"/>
                  </a:solidFill>
                </a:rPr>
                <a:t>TCP</a:t>
              </a:r>
            </a:p>
            <a:p>
              <a:pPr algn="ctr"/>
              <a:r>
                <a:rPr lang="zh-CN" altLang="en-US" b="1" dirty="0">
                  <a:solidFill>
                    <a:schemeClr val="bg1"/>
                  </a:solidFill>
                </a:rPr>
                <a:t>的</a:t>
              </a:r>
              <a:endParaRPr lang="en-US" altLang="zh-CN" b="1" dirty="0">
                <a:solidFill>
                  <a:schemeClr val="bg1"/>
                </a:solidFill>
              </a:endParaRPr>
            </a:p>
            <a:p>
              <a:pPr algn="ctr"/>
              <a:r>
                <a:rPr lang="zh-CN" altLang="en-US" b="1" dirty="0">
                  <a:solidFill>
                    <a:schemeClr val="bg1"/>
                  </a:solidFill>
                </a:rPr>
                <a:t>可</a:t>
              </a:r>
              <a:endParaRPr lang="en-US" altLang="zh-CN" b="1" dirty="0">
                <a:solidFill>
                  <a:schemeClr val="bg1"/>
                </a:solidFill>
              </a:endParaRPr>
            </a:p>
            <a:p>
              <a:pPr algn="ctr"/>
              <a:r>
                <a:rPr lang="zh-CN" altLang="en-US" b="1" dirty="0">
                  <a:solidFill>
                    <a:schemeClr val="bg1"/>
                  </a:solidFill>
                </a:rPr>
                <a:t>靠</a:t>
              </a:r>
              <a:endParaRPr lang="en-US" altLang="zh-CN" b="1" dirty="0">
                <a:solidFill>
                  <a:schemeClr val="bg1"/>
                </a:solidFill>
              </a:endParaRPr>
            </a:p>
            <a:p>
              <a:pPr algn="ctr"/>
              <a:r>
                <a:rPr lang="zh-CN" altLang="en-US" b="1" dirty="0">
                  <a:solidFill>
                    <a:schemeClr val="bg1"/>
                  </a:solidFill>
                </a:rPr>
                <a:t>数</a:t>
              </a:r>
              <a:endParaRPr lang="en-US" altLang="zh-CN" b="1" dirty="0">
                <a:solidFill>
                  <a:schemeClr val="bg1"/>
                </a:solidFill>
              </a:endParaRPr>
            </a:p>
            <a:p>
              <a:pPr algn="ctr"/>
              <a:r>
                <a:rPr lang="zh-CN" altLang="en-US" b="1" dirty="0">
                  <a:solidFill>
                    <a:schemeClr val="bg1"/>
                  </a:solidFill>
                </a:rPr>
                <a:t>据</a:t>
              </a:r>
              <a:endParaRPr lang="en-US" altLang="zh-CN" b="1" dirty="0">
                <a:solidFill>
                  <a:schemeClr val="bg1"/>
                </a:solidFill>
              </a:endParaRPr>
            </a:p>
            <a:p>
              <a:pPr algn="ctr"/>
              <a:r>
                <a:rPr lang="zh-CN" altLang="en-US" b="1" dirty="0">
                  <a:solidFill>
                    <a:schemeClr val="bg1"/>
                  </a:solidFill>
                </a:rPr>
                <a:t>传</a:t>
              </a:r>
              <a:endParaRPr lang="en-US" altLang="zh-CN" b="1" dirty="0">
                <a:solidFill>
                  <a:schemeClr val="bg1"/>
                </a:solidFill>
              </a:endParaRPr>
            </a:p>
            <a:p>
              <a:pPr algn="ctr"/>
              <a:r>
                <a:rPr lang="zh-CN" altLang="en-US" b="1" dirty="0">
                  <a:solidFill>
                    <a:schemeClr val="bg1"/>
                  </a:solidFill>
                </a:rPr>
                <a:t>输</a:t>
              </a:r>
            </a:p>
          </p:txBody>
        </p:sp>
      </p:grpSp>
      <p:grpSp>
        <p:nvGrpSpPr>
          <p:cNvPr id="131" name="组合 130">
            <a:extLst>
              <a:ext uri="{FF2B5EF4-FFF2-40B4-BE49-F238E27FC236}">
                <a16:creationId xmlns:a16="http://schemas.microsoft.com/office/drawing/2014/main" id="{5FF78526-1CCA-F87F-6398-F54146161EEA}"/>
              </a:ext>
            </a:extLst>
          </p:cNvPr>
          <p:cNvGrpSpPr/>
          <p:nvPr/>
        </p:nvGrpSpPr>
        <p:grpSpPr>
          <a:xfrm>
            <a:off x="2770589" y="1888008"/>
            <a:ext cx="9116611" cy="252919"/>
            <a:chOff x="2772604" y="1846455"/>
            <a:chExt cx="9116611" cy="252919"/>
          </a:xfrm>
        </p:grpSpPr>
        <p:sp>
          <p:nvSpPr>
            <p:cNvPr id="132" name="矩形 131">
              <a:extLst>
                <a:ext uri="{FF2B5EF4-FFF2-40B4-BE49-F238E27FC236}">
                  <a16:creationId xmlns:a16="http://schemas.microsoft.com/office/drawing/2014/main" id="{3028D87E-C376-CB0A-0F59-60ED0D5BD583}"/>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133" name="矩形 132">
              <a:extLst>
                <a:ext uri="{FF2B5EF4-FFF2-40B4-BE49-F238E27FC236}">
                  <a16:creationId xmlns:a16="http://schemas.microsoft.com/office/drawing/2014/main" id="{831A2641-2384-2E72-C4F2-BF5AC341C054}"/>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134" name="矩形 133">
              <a:extLst>
                <a:ext uri="{FF2B5EF4-FFF2-40B4-BE49-F238E27FC236}">
                  <a16:creationId xmlns:a16="http://schemas.microsoft.com/office/drawing/2014/main" id="{26C1C15B-B7D9-A73E-6E35-45473AE907C1}"/>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135" name="矩形 134">
              <a:extLst>
                <a:ext uri="{FF2B5EF4-FFF2-40B4-BE49-F238E27FC236}">
                  <a16:creationId xmlns:a16="http://schemas.microsoft.com/office/drawing/2014/main" id="{457740F0-15FF-07F9-01ED-89DC4A6F1CF9}"/>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136" name="矩形 135">
              <a:extLst>
                <a:ext uri="{FF2B5EF4-FFF2-40B4-BE49-F238E27FC236}">
                  <a16:creationId xmlns:a16="http://schemas.microsoft.com/office/drawing/2014/main" id="{9C867BCE-1045-F095-06FA-CAF3B95C0734}"/>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137" name="矩形 136">
              <a:extLst>
                <a:ext uri="{FF2B5EF4-FFF2-40B4-BE49-F238E27FC236}">
                  <a16:creationId xmlns:a16="http://schemas.microsoft.com/office/drawing/2014/main" id="{D3E832F6-9A19-119E-8EA1-30F59845C382}"/>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138" name="矩形 137">
              <a:extLst>
                <a:ext uri="{FF2B5EF4-FFF2-40B4-BE49-F238E27FC236}">
                  <a16:creationId xmlns:a16="http://schemas.microsoft.com/office/drawing/2014/main" id="{BCDB83DD-ABA8-28CC-E002-FF4021DC27C0}"/>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139" name="矩形 138">
              <a:extLst>
                <a:ext uri="{FF2B5EF4-FFF2-40B4-BE49-F238E27FC236}">
                  <a16:creationId xmlns:a16="http://schemas.microsoft.com/office/drawing/2014/main" id="{5D903A70-96DA-63E7-0425-E7387C7854E0}"/>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140" name="矩形 139">
              <a:extLst>
                <a:ext uri="{FF2B5EF4-FFF2-40B4-BE49-F238E27FC236}">
                  <a16:creationId xmlns:a16="http://schemas.microsoft.com/office/drawing/2014/main" id="{09B4FCEB-9AAF-E6E0-6410-17180A0FD7F7}"/>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141" name="矩形 140">
              <a:extLst>
                <a:ext uri="{FF2B5EF4-FFF2-40B4-BE49-F238E27FC236}">
                  <a16:creationId xmlns:a16="http://schemas.microsoft.com/office/drawing/2014/main" id="{AE57F4D0-8395-0820-FEFF-F465DA31DD30}"/>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142" name="矩形 141">
              <a:extLst>
                <a:ext uri="{FF2B5EF4-FFF2-40B4-BE49-F238E27FC236}">
                  <a16:creationId xmlns:a16="http://schemas.microsoft.com/office/drawing/2014/main" id="{A4333860-77E9-F92C-7482-6DF14E484D40}"/>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143" name="矩形 142">
              <a:extLst>
                <a:ext uri="{FF2B5EF4-FFF2-40B4-BE49-F238E27FC236}">
                  <a16:creationId xmlns:a16="http://schemas.microsoft.com/office/drawing/2014/main" id="{99BEA847-8897-6CD5-34CB-9B71D24DCD9A}"/>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144" name="矩形 143">
              <a:extLst>
                <a:ext uri="{FF2B5EF4-FFF2-40B4-BE49-F238E27FC236}">
                  <a16:creationId xmlns:a16="http://schemas.microsoft.com/office/drawing/2014/main" id="{CC787FBC-2BF6-1652-5947-500E9419961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145" name="矩形 144">
              <a:extLst>
                <a:ext uri="{FF2B5EF4-FFF2-40B4-BE49-F238E27FC236}">
                  <a16:creationId xmlns:a16="http://schemas.microsoft.com/office/drawing/2014/main" id="{3162BFD8-D16B-FB93-2C00-255D225C3913}"/>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146" name="矩形 145">
              <a:extLst>
                <a:ext uri="{FF2B5EF4-FFF2-40B4-BE49-F238E27FC236}">
                  <a16:creationId xmlns:a16="http://schemas.microsoft.com/office/drawing/2014/main" id="{FC729642-FF34-8493-9F49-2248F8CC3353}"/>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147" name="矩形 146">
              <a:extLst>
                <a:ext uri="{FF2B5EF4-FFF2-40B4-BE49-F238E27FC236}">
                  <a16:creationId xmlns:a16="http://schemas.microsoft.com/office/drawing/2014/main" id="{F9E233FD-A151-4825-DB95-F8761B2FE253}"/>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148" name="矩形 147">
              <a:extLst>
                <a:ext uri="{FF2B5EF4-FFF2-40B4-BE49-F238E27FC236}">
                  <a16:creationId xmlns:a16="http://schemas.microsoft.com/office/drawing/2014/main" id="{0DB1C835-9F93-2B1C-093D-6043649AB286}"/>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149" name="矩形 148">
              <a:extLst>
                <a:ext uri="{FF2B5EF4-FFF2-40B4-BE49-F238E27FC236}">
                  <a16:creationId xmlns:a16="http://schemas.microsoft.com/office/drawing/2014/main" id="{40BB604B-2A50-9CF9-EA0F-BD30B72C2390}"/>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150" name="矩形 149">
              <a:extLst>
                <a:ext uri="{FF2B5EF4-FFF2-40B4-BE49-F238E27FC236}">
                  <a16:creationId xmlns:a16="http://schemas.microsoft.com/office/drawing/2014/main" id="{B23C975B-52FD-199D-A1A5-4CBDDAC6EF8B}"/>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151" name="矩形 150">
              <a:extLst>
                <a:ext uri="{FF2B5EF4-FFF2-40B4-BE49-F238E27FC236}">
                  <a16:creationId xmlns:a16="http://schemas.microsoft.com/office/drawing/2014/main" id="{5DA4A91B-ED5B-AAA4-E88A-E89D61DC8608}"/>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152" name="矩形 151">
              <a:extLst>
                <a:ext uri="{FF2B5EF4-FFF2-40B4-BE49-F238E27FC236}">
                  <a16:creationId xmlns:a16="http://schemas.microsoft.com/office/drawing/2014/main" id="{41858A81-4381-73BE-3D40-1F0079FDFD90}"/>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153" name="矩形 152">
              <a:extLst>
                <a:ext uri="{FF2B5EF4-FFF2-40B4-BE49-F238E27FC236}">
                  <a16:creationId xmlns:a16="http://schemas.microsoft.com/office/drawing/2014/main" id="{EFA10A6A-D655-C7F4-4F8A-198A891E043A}"/>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154" name="矩形 153">
              <a:extLst>
                <a:ext uri="{FF2B5EF4-FFF2-40B4-BE49-F238E27FC236}">
                  <a16:creationId xmlns:a16="http://schemas.microsoft.com/office/drawing/2014/main" id="{FBCB3148-DF08-AD48-9227-9CBE84A051CF}"/>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155" name="矩形 154">
              <a:extLst>
                <a:ext uri="{FF2B5EF4-FFF2-40B4-BE49-F238E27FC236}">
                  <a16:creationId xmlns:a16="http://schemas.microsoft.com/office/drawing/2014/main" id="{F4CC12CD-B074-CBAD-7125-ACC1DA817074}"/>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156" name="矩形 155">
              <a:extLst>
                <a:ext uri="{FF2B5EF4-FFF2-40B4-BE49-F238E27FC236}">
                  <a16:creationId xmlns:a16="http://schemas.microsoft.com/office/drawing/2014/main" id="{727CDC51-125C-3730-C897-7426246D4B7F}"/>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157" name="矩形 156">
              <a:extLst>
                <a:ext uri="{FF2B5EF4-FFF2-40B4-BE49-F238E27FC236}">
                  <a16:creationId xmlns:a16="http://schemas.microsoft.com/office/drawing/2014/main" id="{F0CC06AF-8EA1-D5F8-5A17-B4EC322A7D81}"/>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158" name="矩形 157">
              <a:extLst>
                <a:ext uri="{FF2B5EF4-FFF2-40B4-BE49-F238E27FC236}">
                  <a16:creationId xmlns:a16="http://schemas.microsoft.com/office/drawing/2014/main" id="{1BD98898-0E90-8A5D-7272-02ED3E012439}"/>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159" name="矩形 158">
              <a:extLst>
                <a:ext uri="{FF2B5EF4-FFF2-40B4-BE49-F238E27FC236}">
                  <a16:creationId xmlns:a16="http://schemas.microsoft.com/office/drawing/2014/main" id="{937DF4D6-B8AE-39FF-1FAC-F7A31A138DE4}"/>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160" name="矩形 159">
              <a:extLst>
                <a:ext uri="{FF2B5EF4-FFF2-40B4-BE49-F238E27FC236}">
                  <a16:creationId xmlns:a16="http://schemas.microsoft.com/office/drawing/2014/main" id="{DD229B62-A7AD-5221-0530-2C8439D3EB67}"/>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161" name="矩形 160">
              <a:extLst>
                <a:ext uri="{FF2B5EF4-FFF2-40B4-BE49-F238E27FC236}">
                  <a16:creationId xmlns:a16="http://schemas.microsoft.com/office/drawing/2014/main" id="{D8194BCC-F579-A651-1B47-72D2E00B53D5}"/>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162" name="矩形 161">
              <a:extLst>
                <a:ext uri="{FF2B5EF4-FFF2-40B4-BE49-F238E27FC236}">
                  <a16:creationId xmlns:a16="http://schemas.microsoft.com/office/drawing/2014/main" id="{BA1C95C6-2494-FB34-2226-45B697E3376F}"/>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6" name="文本框 5">
            <a:extLst>
              <a:ext uri="{FF2B5EF4-FFF2-40B4-BE49-F238E27FC236}">
                <a16:creationId xmlns:a16="http://schemas.microsoft.com/office/drawing/2014/main" id="{F2F57AB8-A48D-96FB-C4CC-AEDBA68E24CC}"/>
              </a:ext>
            </a:extLst>
          </p:cNvPr>
          <p:cNvSpPr txBox="1"/>
          <p:nvPr/>
        </p:nvSpPr>
        <p:spPr>
          <a:xfrm>
            <a:off x="3905439" y="2879524"/>
            <a:ext cx="662086" cy="369332"/>
          </a:xfrm>
          <a:prstGeom prst="rect">
            <a:avLst/>
          </a:prstGeom>
          <a:noFill/>
        </p:spPr>
        <p:txBody>
          <a:bodyPr wrap="square" rtlCol="0">
            <a:spAutoFit/>
          </a:bodyPr>
          <a:lstStyle/>
          <a:p>
            <a:pPr algn="ctr"/>
            <a:r>
              <a:rPr lang="zh-CN" altLang="en-US" b="1" dirty="0"/>
              <a:t>后沿</a:t>
            </a:r>
          </a:p>
        </p:txBody>
      </p:sp>
      <p:sp>
        <p:nvSpPr>
          <p:cNvPr id="7" name="文本框 6">
            <a:extLst>
              <a:ext uri="{FF2B5EF4-FFF2-40B4-BE49-F238E27FC236}">
                <a16:creationId xmlns:a16="http://schemas.microsoft.com/office/drawing/2014/main" id="{C0C045C2-83BA-5ABE-B7B9-63ECCCF2A600}"/>
              </a:ext>
            </a:extLst>
          </p:cNvPr>
          <p:cNvSpPr txBox="1"/>
          <p:nvPr/>
        </p:nvSpPr>
        <p:spPr>
          <a:xfrm>
            <a:off x="9790293" y="2879524"/>
            <a:ext cx="662086" cy="369332"/>
          </a:xfrm>
          <a:prstGeom prst="rect">
            <a:avLst/>
          </a:prstGeom>
          <a:noFill/>
        </p:spPr>
        <p:txBody>
          <a:bodyPr wrap="square" rtlCol="0">
            <a:spAutoFit/>
          </a:bodyPr>
          <a:lstStyle/>
          <a:p>
            <a:pPr algn="ctr"/>
            <a:r>
              <a:rPr lang="zh-CN" altLang="en-US" b="1" dirty="0"/>
              <a:t>前沿</a:t>
            </a:r>
          </a:p>
        </p:txBody>
      </p:sp>
      <p:sp>
        <p:nvSpPr>
          <p:cNvPr id="5" name="矩形 4">
            <a:extLst>
              <a:ext uri="{FF2B5EF4-FFF2-40B4-BE49-F238E27FC236}">
                <a16:creationId xmlns:a16="http://schemas.microsoft.com/office/drawing/2014/main" id="{8FBE07E6-AB02-9FE8-CB88-AEAAEAC0CB15}"/>
              </a:ext>
            </a:extLst>
          </p:cNvPr>
          <p:cNvSpPr/>
          <p:nvPr/>
        </p:nvSpPr>
        <p:spPr>
          <a:xfrm>
            <a:off x="4243982" y="1897128"/>
            <a:ext cx="3230061" cy="274196"/>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文本框 112">
            <a:extLst>
              <a:ext uri="{FF2B5EF4-FFF2-40B4-BE49-F238E27FC236}">
                <a16:creationId xmlns:a16="http://schemas.microsoft.com/office/drawing/2014/main" id="{C7180012-6B11-00BA-FB4B-2FA5B1E1C573}"/>
              </a:ext>
            </a:extLst>
          </p:cNvPr>
          <p:cNvSpPr txBox="1"/>
          <p:nvPr/>
        </p:nvSpPr>
        <p:spPr>
          <a:xfrm>
            <a:off x="2579497" y="3290434"/>
            <a:ext cx="6954472" cy="369332"/>
          </a:xfrm>
          <a:prstGeom prst="rect">
            <a:avLst/>
          </a:prstGeom>
          <a:noFill/>
        </p:spPr>
        <p:txBody>
          <a:bodyPr wrap="square" rtlCol="0">
            <a:spAutoFit/>
          </a:bodyPr>
          <a:lstStyle/>
          <a:p>
            <a:r>
              <a:rPr lang="zh-CN" altLang="en-US" b="1" dirty="0"/>
              <a:t>这样就可以用</a:t>
            </a:r>
            <a:r>
              <a:rPr lang="en-US" altLang="zh-CN" b="1" dirty="0"/>
              <a:t>P1</a:t>
            </a:r>
            <a:r>
              <a:rPr lang="zh-CN" altLang="en-US" b="1" dirty="0"/>
              <a:t>、</a:t>
            </a:r>
            <a:r>
              <a:rPr lang="en-US" altLang="zh-CN" b="1" dirty="0"/>
              <a:t>P2</a:t>
            </a:r>
            <a:r>
              <a:rPr lang="zh-CN" altLang="en-US" b="1" dirty="0"/>
              <a:t>和</a:t>
            </a:r>
            <a:r>
              <a:rPr lang="en-US" altLang="zh-CN" b="1" dirty="0"/>
              <a:t>P3</a:t>
            </a:r>
            <a:r>
              <a:rPr lang="zh-CN" altLang="en-US" b="1" dirty="0"/>
              <a:t>这三个指针来描述发送窗口的相关信息</a:t>
            </a:r>
            <a:r>
              <a:rPr lang="en-US" altLang="zh-CN" b="1" dirty="0"/>
              <a:t>:</a:t>
            </a:r>
            <a:endParaRPr lang="zh-CN" altLang="en-US" b="1" dirty="0">
              <a:solidFill>
                <a:schemeClr val="accent5"/>
              </a:solidFill>
            </a:endParaRPr>
          </a:p>
        </p:txBody>
      </p:sp>
      <p:sp>
        <p:nvSpPr>
          <p:cNvPr id="114" name="椭圆 113">
            <a:extLst>
              <a:ext uri="{FF2B5EF4-FFF2-40B4-BE49-F238E27FC236}">
                <a16:creationId xmlns:a16="http://schemas.microsoft.com/office/drawing/2014/main" id="{6CEA436C-E1D4-0635-C550-5D47FFFFA9FF}"/>
              </a:ext>
            </a:extLst>
          </p:cNvPr>
          <p:cNvSpPr/>
          <p:nvPr/>
        </p:nvSpPr>
        <p:spPr>
          <a:xfrm>
            <a:off x="2678310" y="3793623"/>
            <a:ext cx="187857" cy="1878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文本框 114">
            <a:extLst>
              <a:ext uri="{FF2B5EF4-FFF2-40B4-BE49-F238E27FC236}">
                <a16:creationId xmlns:a16="http://schemas.microsoft.com/office/drawing/2014/main" id="{049E4729-E106-2142-3A00-0752901B9CB5}"/>
              </a:ext>
            </a:extLst>
          </p:cNvPr>
          <p:cNvSpPr txBox="1"/>
          <p:nvPr/>
        </p:nvSpPr>
        <p:spPr>
          <a:xfrm>
            <a:off x="2892811" y="3718122"/>
            <a:ext cx="4440115" cy="369332"/>
          </a:xfrm>
          <a:prstGeom prst="rect">
            <a:avLst/>
          </a:prstGeom>
          <a:noFill/>
        </p:spPr>
        <p:txBody>
          <a:bodyPr wrap="square" rtlCol="0">
            <a:spAutoFit/>
          </a:bodyPr>
          <a:lstStyle/>
          <a:p>
            <a:r>
              <a:rPr lang="zh-CN" altLang="en-US" b="1" dirty="0"/>
              <a:t>小于</a:t>
            </a:r>
            <a:r>
              <a:rPr lang="en-US" altLang="zh-CN" b="1" dirty="0"/>
              <a:t>P1</a:t>
            </a:r>
            <a:r>
              <a:rPr lang="zh-CN" altLang="en-US" b="1" dirty="0"/>
              <a:t>的就是已发送并已收到确认的部分</a:t>
            </a:r>
            <a:endParaRPr lang="zh-CN" altLang="en-US" b="1" dirty="0">
              <a:solidFill>
                <a:schemeClr val="accent5"/>
              </a:solidFill>
            </a:endParaRPr>
          </a:p>
        </p:txBody>
      </p:sp>
      <p:grpSp>
        <p:nvGrpSpPr>
          <p:cNvPr id="126" name="组合 125">
            <a:extLst>
              <a:ext uri="{FF2B5EF4-FFF2-40B4-BE49-F238E27FC236}">
                <a16:creationId xmlns:a16="http://schemas.microsoft.com/office/drawing/2014/main" id="{15D7D463-0B6C-3A77-391F-2E4BAD1C9A44}"/>
              </a:ext>
            </a:extLst>
          </p:cNvPr>
          <p:cNvGrpSpPr/>
          <p:nvPr/>
        </p:nvGrpSpPr>
        <p:grpSpPr>
          <a:xfrm>
            <a:off x="4106633" y="911623"/>
            <a:ext cx="583713" cy="859194"/>
            <a:chOff x="4106633" y="911623"/>
            <a:chExt cx="583713" cy="859194"/>
          </a:xfrm>
        </p:grpSpPr>
        <p:cxnSp>
          <p:nvCxnSpPr>
            <p:cNvPr id="122" name="直接箭头连接符 121">
              <a:extLst>
                <a:ext uri="{FF2B5EF4-FFF2-40B4-BE49-F238E27FC236}">
                  <a16:creationId xmlns:a16="http://schemas.microsoft.com/office/drawing/2014/main" id="{1479C0C5-1BAB-75D3-2B10-AB9F30A03389}"/>
                </a:ext>
              </a:extLst>
            </p:cNvPr>
            <p:cNvCxnSpPr>
              <a:cxnSpLocks/>
            </p:cNvCxnSpPr>
            <p:nvPr/>
          </p:nvCxnSpPr>
          <p:spPr>
            <a:xfrm>
              <a:off x="4398490" y="1282028"/>
              <a:ext cx="0" cy="488789"/>
            </a:xfrm>
            <a:prstGeom prst="straightConnector1">
              <a:avLst/>
            </a:prstGeom>
            <a:ln w="381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81C2D7FD-B453-01CF-4FA3-D128648DE83A}"/>
                </a:ext>
              </a:extLst>
            </p:cNvPr>
            <p:cNvSpPr txBox="1"/>
            <p:nvPr/>
          </p:nvSpPr>
          <p:spPr>
            <a:xfrm>
              <a:off x="4106633" y="911623"/>
              <a:ext cx="583713" cy="461665"/>
            </a:xfrm>
            <a:prstGeom prst="rect">
              <a:avLst/>
            </a:prstGeom>
            <a:noFill/>
          </p:spPr>
          <p:txBody>
            <a:bodyPr wrap="square" rtlCol="0">
              <a:spAutoFit/>
            </a:bodyPr>
            <a:lstStyle/>
            <a:p>
              <a:pPr algn="ctr"/>
              <a:r>
                <a:rPr lang="en-US" altLang="zh-CN" sz="2400" b="1" dirty="0"/>
                <a:t>P1</a:t>
              </a:r>
              <a:endParaRPr lang="zh-CN" altLang="en-US" sz="2400" b="1" dirty="0"/>
            </a:p>
          </p:txBody>
        </p:sp>
      </p:grpSp>
      <p:grpSp>
        <p:nvGrpSpPr>
          <p:cNvPr id="163" name="组合 162">
            <a:extLst>
              <a:ext uri="{FF2B5EF4-FFF2-40B4-BE49-F238E27FC236}">
                <a16:creationId xmlns:a16="http://schemas.microsoft.com/office/drawing/2014/main" id="{55D5B911-F2D0-7E25-AE50-AF9F4E80930D}"/>
              </a:ext>
            </a:extLst>
          </p:cNvPr>
          <p:cNvGrpSpPr/>
          <p:nvPr/>
        </p:nvGrpSpPr>
        <p:grpSpPr>
          <a:xfrm>
            <a:off x="7332926" y="931130"/>
            <a:ext cx="583713" cy="859194"/>
            <a:chOff x="4106633" y="911623"/>
            <a:chExt cx="583713" cy="859194"/>
          </a:xfrm>
        </p:grpSpPr>
        <p:cxnSp>
          <p:nvCxnSpPr>
            <p:cNvPr id="164" name="直接箭头连接符 163">
              <a:extLst>
                <a:ext uri="{FF2B5EF4-FFF2-40B4-BE49-F238E27FC236}">
                  <a16:creationId xmlns:a16="http://schemas.microsoft.com/office/drawing/2014/main" id="{FC78F0DF-3198-E929-AECD-E05614937EEE}"/>
                </a:ext>
              </a:extLst>
            </p:cNvPr>
            <p:cNvCxnSpPr>
              <a:cxnSpLocks/>
            </p:cNvCxnSpPr>
            <p:nvPr/>
          </p:nvCxnSpPr>
          <p:spPr>
            <a:xfrm>
              <a:off x="4398490" y="1282028"/>
              <a:ext cx="0" cy="488789"/>
            </a:xfrm>
            <a:prstGeom prst="straightConnector1">
              <a:avLst/>
            </a:prstGeom>
            <a:ln w="381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65" name="文本框 164">
              <a:extLst>
                <a:ext uri="{FF2B5EF4-FFF2-40B4-BE49-F238E27FC236}">
                  <a16:creationId xmlns:a16="http://schemas.microsoft.com/office/drawing/2014/main" id="{671275AE-2C02-66DF-705E-1D33ADE5B0CC}"/>
                </a:ext>
              </a:extLst>
            </p:cNvPr>
            <p:cNvSpPr txBox="1"/>
            <p:nvPr/>
          </p:nvSpPr>
          <p:spPr>
            <a:xfrm>
              <a:off x="4106633" y="911623"/>
              <a:ext cx="583713" cy="461665"/>
            </a:xfrm>
            <a:prstGeom prst="rect">
              <a:avLst/>
            </a:prstGeom>
            <a:noFill/>
          </p:spPr>
          <p:txBody>
            <a:bodyPr wrap="square" rtlCol="0">
              <a:spAutoFit/>
            </a:bodyPr>
            <a:lstStyle/>
            <a:p>
              <a:pPr algn="ctr"/>
              <a:r>
                <a:rPr lang="en-US" altLang="zh-CN" sz="2400" b="1" dirty="0"/>
                <a:t>P2</a:t>
              </a:r>
              <a:endParaRPr lang="zh-CN" altLang="en-US" sz="2400" b="1" dirty="0"/>
            </a:p>
          </p:txBody>
        </p:sp>
      </p:grpSp>
      <p:grpSp>
        <p:nvGrpSpPr>
          <p:cNvPr id="168" name="组合 167">
            <a:extLst>
              <a:ext uri="{FF2B5EF4-FFF2-40B4-BE49-F238E27FC236}">
                <a16:creationId xmlns:a16="http://schemas.microsoft.com/office/drawing/2014/main" id="{9CD7C558-A175-FD94-DCA2-B5EF76780796}"/>
              </a:ext>
            </a:extLst>
          </p:cNvPr>
          <p:cNvGrpSpPr/>
          <p:nvPr/>
        </p:nvGrpSpPr>
        <p:grpSpPr>
          <a:xfrm>
            <a:off x="9972853" y="931130"/>
            <a:ext cx="583713" cy="859194"/>
            <a:chOff x="4106633" y="911623"/>
            <a:chExt cx="583713" cy="859194"/>
          </a:xfrm>
        </p:grpSpPr>
        <p:cxnSp>
          <p:nvCxnSpPr>
            <p:cNvPr id="169" name="直接箭头连接符 168">
              <a:extLst>
                <a:ext uri="{FF2B5EF4-FFF2-40B4-BE49-F238E27FC236}">
                  <a16:creationId xmlns:a16="http://schemas.microsoft.com/office/drawing/2014/main" id="{6BE9ACE2-5436-BB7B-892A-14881437C92F}"/>
                </a:ext>
              </a:extLst>
            </p:cNvPr>
            <p:cNvCxnSpPr>
              <a:cxnSpLocks/>
            </p:cNvCxnSpPr>
            <p:nvPr/>
          </p:nvCxnSpPr>
          <p:spPr>
            <a:xfrm>
              <a:off x="4398490" y="1282028"/>
              <a:ext cx="0" cy="488789"/>
            </a:xfrm>
            <a:prstGeom prst="straightConnector1">
              <a:avLst/>
            </a:prstGeom>
            <a:ln w="381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70" name="文本框 169">
              <a:extLst>
                <a:ext uri="{FF2B5EF4-FFF2-40B4-BE49-F238E27FC236}">
                  <a16:creationId xmlns:a16="http://schemas.microsoft.com/office/drawing/2014/main" id="{080CCEA1-0D94-0E7D-77A6-009DF4FE0CAA}"/>
                </a:ext>
              </a:extLst>
            </p:cNvPr>
            <p:cNvSpPr txBox="1"/>
            <p:nvPr/>
          </p:nvSpPr>
          <p:spPr>
            <a:xfrm>
              <a:off x="4106633" y="911623"/>
              <a:ext cx="583713" cy="461665"/>
            </a:xfrm>
            <a:prstGeom prst="rect">
              <a:avLst/>
            </a:prstGeom>
            <a:noFill/>
          </p:spPr>
          <p:txBody>
            <a:bodyPr wrap="square" rtlCol="0">
              <a:spAutoFit/>
            </a:bodyPr>
            <a:lstStyle/>
            <a:p>
              <a:pPr algn="ctr"/>
              <a:r>
                <a:rPr lang="en-US" altLang="zh-CN" sz="2400" b="1" dirty="0"/>
                <a:t>P3</a:t>
              </a:r>
              <a:endParaRPr lang="zh-CN" altLang="en-US" sz="2400" b="1" dirty="0"/>
            </a:p>
          </p:txBody>
        </p:sp>
      </p:grpSp>
      <p:sp>
        <p:nvSpPr>
          <p:cNvPr id="29" name="矩形 28">
            <a:extLst>
              <a:ext uri="{FF2B5EF4-FFF2-40B4-BE49-F238E27FC236}">
                <a16:creationId xmlns:a16="http://schemas.microsoft.com/office/drawing/2014/main" id="{2098AD71-9197-9B76-2575-2D9211589AF0}"/>
              </a:ext>
            </a:extLst>
          </p:cNvPr>
          <p:cNvSpPr/>
          <p:nvPr/>
        </p:nvSpPr>
        <p:spPr>
          <a:xfrm>
            <a:off x="10128834" y="1856294"/>
            <a:ext cx="1758365" cy="306959"/>
          </a:xfrm>
          <a:prstGeom prst="rect">
            <a:avLst/>
          </a:prstGeom>
          <a:noFill/>
          <a:ln w="2540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68593798-3FEE-1D37-60A7-1AE03592DEA5}"/>
              </a:ext>
            </a:extLst>
          </p:cNvPr>
          <p:cNvSpPr/>
          <p:nvPr/>
        </p:nvSpPr>
        <p:spPr>
          <a:xfrm>
            <a:off x="2678310" y="4221311"/>
            <a:ext cx="187857" cy="1878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0651DF04-E747-182F-5503-4735EE57ABE9}"/>
              </a:ext>
            </a:extLst>
          </p:cNvPr>
          <p:cNvSpPr txBox="1"/>
          <p:nvPr/>
        </p:nvSpPr>
        <p:spPr>
          <a:xfrm>
            <a:off x="2892811" y="4145810"/>
            <a:ext cx="4440115" cy="369332"/>
          </a:xfrm>
          <a:prstGeom prst="rect">
            <a:avLst/>
          </a:prstGeom>
          <a:noFill/>
        </p:spPr>
        <p:txBody>
          <a:bodyPr wrap="square" rtlCol="0">
            <a:spAutoFit/>
          </a:bodyPr>
          <a:lstStyle/>
          <a:p>
            <a:r>
              <a:rPr lang="zh-CN" altLang="en-US" b="1" dirty="0"/>
              <a:t>大于等于</a:t>
            </a:r>
            <a:r>
              <a:rPr lang="en-US" altLang="zh-CN" b="1" dirty="0"/>
              <a:t>P3</a:t>
            </a:r>
            <a:r>
              <a:rPr lang="zh-CN" altLang="en-US" b="1" dirty="0"/>
              <a:t>的就是不允许发送的部分</a:t>
            </a:r>
            <a:endParaRPr lang="zh-CN" altLang="en-US" b="1" dirty="0">
              <a:solidFill>
                <a:schemeClr val="accent5"/>
              </a:solidFill>
            </a:endParaRPr>
          </a:p>
        </p:txBody>
      </p:sp>
    </p:spTree>
    <p:custDataLst>
      <p:tags r:id="rId1"/>
    </p:custDataLst>
    <p:extLst>
      <p:ext uri="{BB962C8B-B14F-4D97-AF65-F5344CB8AC3E}">
        <p14:creationId xmlns:p14="http://schemas.microsoft.com/office/powerpoint/2010/main" val="350153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par>
                          <p:cTn id="10" fill="hold">
                            <p:stCondLst>
                              <p:cond delay="500"/>
                            </p:stCondLst>
                            <p:childTnLst>
                              <p:par>
                                <p:cTn id="11" presetID="1" presetClass="entr" presetSubtype="0" fill="hold" grpId="0" nodeType="afterEffect">
                                  <p:stCondLst>
                                    <p:cond delay="0"/>
                                  </p:stCondLst>
                                  <p:iterate type="lt">
                                    <p:tmAbs val="100"/>
                                  </p:iterate>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par>
                          <p:cTn id="17" fill="hold">
                            <p:stCondLst>
                              <p:cond delay="0"/>
                            </p:stCondLst>
                            <p:childTnLst>
                              <p:par>
                                <p:cTn id="18" presetID="35" presetClass="emph" presetSubtype="0" repeatCount="3000" fill="hold" grpId="1" nodeType="afterEffect">
                                  <p:stCondLst>
                                    <p:cond delay="0"/>
                                  </p:stCondLst>
                                  <p:childTnLst>
                                    <p:anim calcmode="discrete" valueType="str">
                                      <p:cBhvr>
                                        <p:cTn id="19" dur="500" fill="hold"/>
                                        <p:tgtEl>
                                          <p:spTgt spid="29"/>
                                        </p:tgtEl>
                                        <p:attrNameLst>
                                          <p:attrName>style.visibility</p:attrName>
                                        </p:attrNameLst>
                                      </p:cBhvr>
                                      <p:tavLst>
                                        <p:tav tm="0">
                                          <p:val>
                                            <p:strVal val="hidden"/>
                                          </p:val>
                                        </p:tav>
                                        <p:tav tm="50000">
                                          <p:val>
                                            <p:strVal val="visible"/>
                                          </p:val>
                                        </p:tav>
                                      </p:tavLst>
                                    </p:anim>
                                  </p:childTnLst>
                                </p:cTn>
                              </p:par>
                            </p:childTnLst>
                          </p:cTn>
                        </p:par>
                        <p:par>
                          <p:cTn id="20" fill="hold">
                            <p:stCondLst>
                              <p:cond delay="1500"/>
                            </p:stCondLst>
                            <p:childTnLst>
                              <p:par>
                                <p:cTn id="21" presetID="1" presetClass="exit" presetSubtype="0" fill="hold" grpId="2" nodeType="afterEffect">
                                  <p:stCondLst>
                                    <p:cond delay="0"/>
                                  </p:stCondLst>
                                  <p:childTnLst>
                                    <p:set>
                                      <p:cBhvr>
                                        <p:cTn id="22"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29" grpId="2" animBg="1"/>
      <p:bldP spid="25" grpId="0" animBg="1"/>
      <p:bldP spid="26"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FDD9614-565E-D26F-2BBA-A5BA807FCA6F}"/>
              </a:ext>
            </a:extLst>
          </p:cNvPr>
          <p:cNvSpPr txBox="1"/>
          <p:nvPr/>
        </p:nvSpPr>
        <p:spPr>
          <a:xfrm>
            <a:off x="4965950" y="907196"/>
            <a:ext cx="2078597" cy="923330"/>
          </a:xfrm>
          <a:prstGeom prst="rect">
            <a:avLst/>
          </a:prstGeom>
          <a:noFill/>
        </p:spPr>
        <p:txBody>
          <a:bodyPr wrap="square" rtlCol="0">
            <a:spAutoFit/>
          </a:bodyPr>
          <a:lstStyle/>
          <a:p>
            <a:pPr algn="ctr"/>
            <a:r>
              <a:rPr lang="zh-CN" altLang="en-US" b="1" dirty="0">
                <a:solidFill>
                  <a:schemeClr val="accent3"/>
                </a:solidFill>
              </a:rPr>
              <a:t>序号</a:t>
            </a:r>
            <a:r>
              <a:rPr lang="en-US" altLang="zh-CN" b="1" dirty="0">
                <a:solidFill>
                  <a:schemeClr val="accent3"/>
                </a:solidFill>
              </a:rPr>
              <a:t>31~41</a:t>
            </a:r>
            <a:r>
              <a:rPr lang="zh-CN" altLang="en-US" b="1" dirty="0">
                <a:solidFill>
                  <a:schemeClr val="accent3"/>
                </a:solidFill>
              </a:rPr>
              <a:t>的数据</a:t>
            </a:r>
            <a:endParaRPr lang="en-US" altLang="zh-CN" b="1" dirty="0">
              <a:solidFill>
                <a:schemeClr val="accent3"/>
              </a:solidFill>
            </a:endParaRPr>
          </a:p>
          <a:p>
            <a:pPr algn="ctr"/>
            <a:r>
              <a:rPr lang="zh-CN" altLang="en-US" b="1" dirty="0">
                <a:solidFill>
                  <a:schemeClr val="accent3"/>
                </a:solidFill>
              </a:rPr>
              <a:t>已经发送</a:t>
            </a:r>
            <a:endParaRPr lang="en-US" altLang="zh-CN" b="1" dirty="0">
              <a:solidFill>
                <a:schemeClr val="accent3"/>
              </a:solidFill>
            </a:endParaRPr>
          </a:p>
          <a:p>
            <a:pPr algn="ctr"/>
            <a:r>
              <a:rPr lang="zh-CN" altLang="en-US" b="1" dirty="0">
                <a:solidFill>
                  <a:schemeClr val="accent3"/>
                </a:solidFill>
              </a:rPr>
              <a:t>但未收到确认</a:t>
            </a:r>
          </a:p>
        </p:txBody>
      </p:sp>
      <p:sp>
        <p:nvSpPr>
          <p:cNvPr id="23" name="文本框 22">
            <a:extLst>
              <a:ext uri="{FF2B5EF4-FFF2-40B4-BE49-F238E27FC236}">
                <a16:creationId xmlns:a16="http://schemas.microsoft.com/office/drawing/2014/main" id="{7E6AE6F0-E895-063E-5CAE-5C5E7899DE90}"/>
              </a:ext>
            </a:extLst>
          </p:cNvPr>
          <p:cNvSpPr txBox="1"/>
          <p:nvPr/>
        </p:nvSpPr>
        <p:spPr>
          <a:xfrm>
            <a:off x="7697805" y="907196"/>
            <a:ext cx="2202027" cy="923330"/>
          </a:xfrm>
          <a:prstGeom prst="rect">
            <a:avLst/>
          </a:prstGeom>
          <a:noFill/>
        </p:spPr>
        <p:txBody>
          <a:bodyPr wrap="square" rtlCol="0">
            <a:spAutoFit/>
          </a:bodyPr>
          <a:lstStyle/>
          <a:p>
            <a:pPr algn="ctr"/>
            <a:r>
              <a:rPr lang="zh-CN" altLang="en-US" b="1" dirty="0"/>
              <a:t>序号</a:t>
            </a:r>
            <a:r>
              <a:rPr lang="en-US" altLang="zh-CN" b="1" dirty="0"/>
              <a:t>42~50</a:t>
            </a:r>
            <a:r>
              <a:rPr lang="zh-CN" altLang="en-US" b="1" dirty="0"/>
              <a:t>的数据</a:t>
            </a:r>
            <a:endParaRPr lang="en-US" altLang="zh-CN" b="1" dirty="0"/>
          </a:p>
          <a:p>
            <a:pPr algn="ctr"/>
            <a:r>
              <a:rPr lang="zh-CN" altLang="en-US" b="1" dirty="0"/>
              <a:t>允许发送</a:t>
            </a:r>
            <a:endParaRPr lang="en-US" altLang="zh-CN" b="1" dirty="0"/>
          </a:p>
          <a:p>
            <a:pPr algn="ctr"/>
            <a:r>
              <a:rPr lang="zh-CN" altLang="en-US" b="1" dirty="0"/>
              <a:t>但还未发送</a:t>
            </a:r>
          </a:p>
        </p:txBody>
      </p:sp>
      <p:sp>
        <p:nvSpPr>
          <p:cNvPr id="10" name="标注: 下箭头 9">
            <a:extLst>
              <a:ext uri="{FF2B5EF4-FFF2-40B4-BE49-F238E27FC236}">
                <a16:creationId xmlns:a16="http://schemas.microsoft.com/office/drawing/2014/main" id="{BD3314F1-BA77-DA19-671A-2E9BA1A568BB}"/>
              </a:ext>
            </a:extLst>
          </p:cNvPr>
          <p:cNvSpPr/>
          <p:nvPr/>
        </p:nvSpPr>
        <p:spPr>
          <a:xfrm>
            <a:off x="91403" y="2410120"/>
            <a:ext cx="1083767" cy="2033802"/>
          </a:xfrm>
          <a:prstGeom prst="downArrowCallout">
            <a:avLst>
              <a:gd name="adj1" fmla="val 25000"/>
              <a:gd name="adj2" fmla="val 25000"/>
              <a:gd name="adj3" fmla="val 25000"/>
              <a:gd name="adj4" fmla="val 80857"/>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lnSpc>
                <a:spcPct val="150000"/>
              </a:lnSpc>
            </a:pPr>
            <a:r>
              <a:rPr lang="zh-CN" altLang="en-US" sz="1600" b="1" dirty="0"/>
              <a:t>一些</a:t>
            </a:r>
            <a:endParaRPr lang="en-US" altLang="zh-CN" sz="1600" b="1" dirty="0"/>
          </a:p>
          <a:p>
            <a:pPr algn="ctr">
              <a:lnSpc>
                <a:spcPct val="150000"/>
              </a:lnSpc>
            </a:pPr>
            <a:r>
              <a:rPr lang="zh-CN" altLang="en-US" sz="1600" b="1" dirty="0"/>
              <a:t>数据报文段</a:t>
            </a:r>
            <a:endParaRPr lang="en-US" altLang="zh-CN" sz="1600" b="1" dirty="0"/>
          </a:p>
          <a:p>
            <a:pPr algn="ctr">
              <a:lnSpc>
                <a:spcPct val="150000"/>
              </a:lnSpc>
            </a:pPr>
            <a:r>
              <a:rPr lang="zh-CN" altLang="en-US" sz="1600" b="1" dirty="0"/>
              <a:t>共携带</a:t>
            </a:r>
            <a:endParaRPr lang="en-US" altLang="zh-CN" sz="1600" b="1" dirty="0"/>
          </a:p>
          <a:p>
            <a:pPr algn="ctr">
              <a:lnSpc>
                <a:spcPct val="150000"/>
              </a:lnSpc>
            </a:pPr>
            <a:r>
              <a:rPr lang="en-US" altLang="zh-CN" sz="1600" b="1" dirty="0"/>
              <a:t>31~41</a:t>
            </a:r>
            <a:r>
              <a:rPr lang="zh-CN" altLang="en-US" sz="1600" b="1" dirty="0"/>
              <a:t>号字节</a:t>
            </a:r>
          </a:p>
        </p:txBody>
      </p:sp>
      <p:grpSp>
        <p:nvGrpSpPr>
          <p:cNvPr id="24" name="组合 23">
            <a:extLst>
              <a:ext uri="{FF2B5EF4-FFF2-40B4-BE49-F238E27FC236}">
                <a16:creationId xmlns:a16="http://schemas.microsoft.com/office/drawing/2014/main" id="{BD363E59-1D75-A236-C2F2-16C45E988F37}"/>
              </a:ext>
            </a:extLst>
          </p:cNvPr>
          <p:cNvGrpSpPr/>
          <p:nvPr/>
        </p:nvGrpSpPr>
        <p:grpSpPr>
          <a:xfrm>
            <a:off x="10126494" y="2140927"/>
            <a:ext cx="1760706" cy="754673"/>
            <a:chOff x="10126494" y="2140927"/>
            <a:chExt cx="1760706" cy="754673"/>
          </a:xfrm>
        </p:grpSpPr>
        <p:cxnSp>
          <p:nvCxnSpPr>
            <p:cNvPr id="16" name="直接连接符 15">
              <a:extLst>
                <a:ext uri="{FF2B5EF4-FFF2-40B4-BE49-F238E27FC236}">
                  <a16:creationId xmlns:a16="http://schemas.microsoft.com/office/drawing/2014/main" id="{DDCE8286-695F-E7F7-B58D-D0361B36D90A}"/>
                </a:ext>
              </a:extLst>
            </p:cNvPr>
            <p:cNvCxnSpPr>
              <a:cxnSpLocks/>
            </p:cNvCxnSpPr>
            <p:nvPr/>
          </p:nvCxnSpPr>
          <p:spPr>
            <a:xfrm>
              <a:off x="11887200"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F7A40A6-11A7-EE49-560B-CE6BEFDE79FD}"/>
                </a:ext>
              </a:extLst>
            </p:cNvPr>
            <p:cNvCxnSpPr>
              <a:cxnSpLocks/>
            </p:cNvCxnSpPr>
            <p:nvPr/>
          </p:nvCxnSpPr>
          <p:spPr>
            <a:xfrm>
              <a:off x="10126494" y="2659269"/>
              <a:ext cx="1760706"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1691434-74F8-B68B-A2C8-E6A2E7B1BBB9}"/>
                </a:ext>
              </a:extLst>
            </p:cNvPr>
            <p:cNvSpPr txBox="1"/>
            <p:nvPr/>
          </p:nvSpPr>
          <p:spPr>
            <a:xfrm>
              <a:off x="10361110" y="2489992"/>
              <a:ext cx="1247293" cy="338554"/>
            </a:xfrm>
            <a:prstGeom prst="rect">
              <a:avLst/>
            </a:prstGeom>
            <a:solidFill>
              <a:schemeClr val="bg1"/>
            </a:solidFill>
          </p:spPr>
          <p:txBody>
            <a:bodyPr wrap="square" rtlCol="0">
              <a:spAutoFit/>
            </a:bodyPr>
            <a:lstStyle/>
            <a:p>
              <a:pPr algn="ctr"/>
              <a:r>
                <a:rPr lang="zh-CN" altLang="en-US" sz="1600" b="1" dirty="0"/>
                <a:t>不允许发送</a:t>
              </a:r>
            </a:p>
          </p:txBody>
        </p:sp>
      </p:grpSp>
      <p:grpSp>
        <p:nvGrpSpPr>
          <p:cNvPr id="14" name="组合 13">
            <a:extLst>
              <a:ext uri="{FF2B5EF4-FFF2-40B4-BE49-F238E27FC236}">
                <a16:creationId xmlns:a16="http://schemas.microsoft.com/office/drawing/2014/main" id="{7CE1058B-2424-51CF-5E6D-8C2BAA5AF2D2}"/>
              </a:ext>
            </a:extLst>
          </p:cNvPr>
          <p:cNvGrpSpPr/>
          <p:nvPr/>
        </p:nvGrpSpPr>
        <p:grpSpPr>
          <a:xfrm>
            <a:off x="2770589" y="2156167"/>
            <a:ext cx="1465893" cy="934793"/>
            <a:chOff x="2770589" y="2156167"/>
            <a:chExt cx="1465893" cy="934793"/>
          </a:xfrm>
        </p:grpSpPr>
        <p:cxnSp>
          <p:nvCxnSpPr>
            <p:cNvPr id="8" name="直接连接符 7">
              <a:extLst>
                <a:ext uri="{FF2B5EF4-FFF2-40B4-BE49-F238E27FC236}">
                  <a16:creationId xmlns:a16="http://schemas.microsoft.com/office/drawing/2014/main" id="{4422F0F0-F4F1-08AA-11E7-A6A8EE6661B5}"/>
                </a:ext>
              </a:extLst>
            </p:cNvPr>
            <p:cNvCxnSpPr>
              <a:cxnSpLocks/>
            </p:cNvCxnSpPr>
            <p:nvPr/>
          </p:nvCxnSpPr>
          <p:spPr>
            <a:xfrm>
              <a:off x="2770589" y="21561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A088AC34-E0C3-3E52-042F-94C2F768CD6E}"/>
                </a:ext>
              </a:extLst>
            </p:cNvPr>
            <p:cNvCxnSpPr>
              <a:cxnSpLocks/>
            </p:cNvCxnSpPr>
            <p:nvPr/>
          </p:nvCxnSpPr>
          <p:spPr>
            <a:xfrm>
              <a:off x="2770589" y="2660073"/>
              <a:ext cx="146589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57E80CE-4558-B761-A767-BDEFEB2724F6}"/>
                </a:ext>
              </a:extLst>
            </p:cNvPr>
            <p:cNvSpPr txBox="1"/>
            <p:nvPr/>
          </p:nvSpPr>
          <p:spPr>
            <a:xfrm>
              <a:off x="2996583" y="2229186"/>
              <a:ext cx="1029210" cy="861774"/>
            </a:xfrm>
            <a:prstGeom prst="rect">
              <a:avLst/>
            </a:prstGeom>
            <a:solidFill>
              <a:schemeClr val="bg1"/>
            </a:solidFill>
          </p:spPr>
          <p:txBody>
            <a:bodyPr wrap="square" rtlCol="0">
              <a:spAutoFit/>
            </a:bodyPr>
            <a:lstStyle/>
            <a:p>
              <a:pPr algn="ctr"/>
              <a:r>
                <a:rPr lang="zh-CN" altLang="en-US" sz="1600" b="1" dirty="0"/>
                <a:t>已发送且</a:t>
              </a:r>
              <a:endParaRPr lang="en-US" altLang="zh-CN" sz="1600" b="1" dirty="0"/>
            </a:p>
            <a:p>
              <a:pPr algn="ctr"/>
              <a:r>
                <a:rPr lang="zh-CN" altLang="en-US" sz="1600" b="1" dirty="0"/>
                <a:t>收到确认</a:t>
              </a:r>
              <a:endParaRPr lang="en-US" altLang="zh-CN" sz="1600" b="1" dirty="0"/>
            </a:p>
            <a:p>
              <a:pPr algn="ctr"/>
              <a:r>
                <a:rPr lang="zh-CN" altLang="en-US" sz="1600" b="1" dirty="0"/>
                <a:t>可以删除</a:t>
              </a:r>
            </a:p>
          </p:txBody>
        </p:sp>
      </p:grpSp>
      <p:grpSp>
        <p:nvGrpSpPr>
          <p:cNvPr id="22" name="组合 21">
            <a:extLst>
              <a:ext uri="{FF2B5EF4-FFF2-40B4-BE49-F238E27FC236}">
                <a16:creationId xmlns:a16="http://schemas.microsoft.com/office/drawing/2014/main" id="{E16959C6-D607-E287-7394-14CAE6FB5009}"/>
              </a:ext>
            </a:extLst>
          </p:cNvPr>
          <p:cNvGrpSpPr/>
          <p:nvPr/>
        </p:nvGrpSpPr>
        <p:grpSpPr>
          <a:xfrm>
            <a:off x="4236482" y="1823967"/>
            <a:ext cx="5884854" cy="1135673"/>
            <a:chOff x="4236482" y="1823967"/>
            <a:chExt cx="5884854" cy="1135673"/>
          </a:xfrm>
        </p:grpSpPr>
        <p:sp>
          <p:nvSpPr>
            <p:cNvPr id="13" name="矩形 12">
              <a:extLst>
                <a:ext uri="{FF2B5EF4-FFF2-40B4-BE49-F238E27FC236}">
                  <a16:creationId xmlns:a16="http://schemas.microsoft.com/office/drawing/2014/main" id="{8C65D0CA-9FE8-B074-A9D4-9656B05B10AA}"/>
                </a:ext>
              </a:extLst>
            </p:cNvPr>
            <p:cNvSpPr/>
            <p:nvPr/>
          </p:nvSpPr>
          <p:spPr>
            <a:xfrm>
              <a:off x="4236482" y="1823967"/>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EDA3E6DD-0EA1-D88A-C482-FC9C875BF2A0}"/>
                </a:ext>
              </a:extLst>
            </p:cNvPr>
            <p:cNvCxnSpPr>
              <a:cxnSpLocks/>
            </p:cNvCxnSpPr>
            <p:nvPr/>
          </p:nvCxnSpPr>
          <p:spPr>
            <a:xfrm>
              <a:off x="4236482"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40AAEDD-D276-C6DC-7D30-CA577AED0ED5}"/>
                </a:ext>
              </a:extLst>
            </p:cNvPr>
            <p:cNvCxnSpPr>
              <a:cxnSpLocks/>
            </p:cNvCxnSpPr>
            <p:nvPr/>
          </p:nvCxnSpPr>
          <p:spPr>
            <a:xfrm>
              <a:off x="10121336" y="22049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59FBC92-3D48-192B-B31A-68DB0CD39CFE}"/>
                </a:ext>
              </a:extLst>
            </p:cNvPr>
            <p:cNvCxnSpPr/>
            <p:nvPr/>
          </p:nvCxnSpPr>
          <p:spPr>
            <a:xfrm>
              <a:off x="4236482" y="2660073"/>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6A509B7-C9C7-1646-9718-69A3294BE737}"/>
                </a:ext>
              </a:extLst>
            </p:cNvPr>
            <p:cNvSpPr txBox="1"/>
            <p:nvPr/>
          </p:nvSpPr>
          <p:spPr>
            <a:xfrm>
              <a:off x="6310878" y="2468880"/>
              <a:ext cx="1447162" cy="369332"/>
            </a:xfrm>
            <a:prstGeom prst="rect">
              <a:avLst/>
            </a:prstGeom>
            <a:solidFill>
              <a:schemeClr val="bg1"/>
            </a:solidFill>
          </p:spPr>
          <p:txBody>
            <a:bodyPr wrap="square" rtlCol="0">
              <a:spAutoFit/>
            </a:bodyPr>
            <a:lstStyle/>
            <a:p>
              <a:pPr algn="ctr"/>
              <a:r>
                <a:rPr lang="zh-CN" altLang="en-US" b="1" dirty="0"/>
                <a:t>发送窗口</a:t>
              </a:r>
              <a:r>
                <a:rPr lang="en-US" altLang="zh-CN" b="1" dirty="0"/>
                <a:t>=20</a:t>
              </a:r>
              <a:endParaRPr lang="zh-CN" altLang="en-US"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可靠传输的实现</a:t>
              </a:r>
            </a:p>
          </p:txBody>
        </p:sp>
      </p:grpSp>
      <p:grpSp>
        <p:nvGrpSpPr>
          <p:cNvPr id="121" name="组合 120">
            <a:extLst>
              <a:ext uri="{FF2B5EF4-FFF2-40B4-BE49-F238E27FC236}">
                <a16:creationId xmlns:a16="http://schemas.microsoft.com/office/drawing/2014/main" id="{6834FF5F-9DA1-F0B3-B9E1-5539913B44F5}"/>
              </a:ext>
            </a:extLst>
          </p:cNvPr>
          <p:cNvGrpSpPr/>
          <p:nvPr/>
        </p:nvGrpSpPr>
        <p:grpSpPr>
          <a:xfrm>
            <a:off x="328424" y="1666287"/>
            <a:ext cx="1429263" cy="4295156"/>
            <a:chOff x="268437" y="1742601"/>
            <a:chExt cx="1429263" cy="4295156"/>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560" y="1742601"/>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84" y="5455379"/>
              <a:ext cx="443717" cy="582378"/>
            </a:xfrm>
            <a:prstGeom prst="rect">
              <a:avLst/>
            </a:prstGeom>
          </p:spPr>
        </p:pic>
        <p:sp>
          <p:nvSpPr>
            <p:cNvPr id="117" name="文本框 116">
              <a:extLst>
                <a:ext uri="{FF2B5EF4-FFF2-40B4-BE49-F238E27FC236}">
                  <a16:creationId xmlns:a16="http://schemas.microsoft.com/office/drawing/2014/main" id="{FCC024AC-BBB4-E353-B24C-BBAD303C33F5}"/>
                </a:ext>
              </a:extLst>
            </p:cNvPr>
            <p:cNvSpPr txBox="1"/>
            <p:nvPr/>
          </p:nvSpPr>
          <p:spPr>
            <a:xfrm>
              <a:off x="283610" y="5546291"/>
              <a:ext cx="934872" cy="369332"/>
            </a:xfrm>
            <a:prstGeom prst="rect">
              <a:avLst/>
            </a:prstGeom>
            <a:noFill/>
          </p:spPr>
          <p:txBody>
            <a:bodyPr wrap="square" rtlCol="0">
              <a:spAutoFit/>
            </a:bodyPr>
            <a:lstStyle/>
            <a:p>
              <a:r>
                <a:rPr lang="zh-CN" altLang="en-US" b="1" dirty="0"/>
                <a:t>接收方</a:t>
              </a:r>
            </a:p>
          </p:txBody>
        </p:sp>
        <p:sp>
          <p:nvSpPr>
            <p:cNvPr id="118" name="文本框 117">
              <a:extLst>
                <a:ext uri="{FF2B5EF4-FFF2-40B4-BE49-F238E27FC236}">
                  <a16:creationId xmlns:a16="http://schemas.microsoft.com/office/drawing/2014/main" id="{EF6C1D32-1AB7-C2B5-3CB2-29917795BCEC}"/>
                </a:ext>
              </a:extLst>
            </p:cNvPr>
            <p:cNvSpPr txBox="1"/>
            <p:nvPr/>
          </p:nvSpPr>
          <p:spPr>
            <a:xfrm>
              <a:off x="268437" y="1761352"/>
              <a:ext cx="934872" cy="369332"/>
            </a:xfrm>
            <a:prstGeom prst="rect">
              <a:avLst/>
            </a:prstGeom>
            <a:noFill/>
          </p:spPr>
          <p:txBody>
            <a:bodyPr wrap="square" rtlCol="0">
              <a:spAutoFit/>
            </a:bodyPr>
            <a:lstStyle/>
            <a:p>
              <a:r>
                <a:rPr lang="zh-CN" altLang="en-US" b="1" dirty="0"/>
                <a:t>发送方</a:t>
              </a:r>
            </a:p>
          </p:txBody>
        </p:sp>
        <p:sp>
          <p:nvSpPr>
            <p:cNvPr id="119" name="圆柱体 118">
              <a:extLst>
                <a:ext uri="{FF2B5EF4-FFF2-40B4-BE49-F238E27FC236}">
                  <a16:creationId xmlns:a16="http://schemas.microsoft.com/office/drawing/2014/main" id="{351AAFF2-3A5B-F6A9-F6C2-EF3DC893A21F}"/>
                </a:ext>
              </a:extLst>
            </p:cNvPr>
            <p:cNvSpPr/>
            <p:nvPr/>
          </p:nvSpPr>
          <p:spPr>
            <a:xfrm>
              <a:off x="1157034" y="2397540"/>
              <a:ext cx="443717" cy="3021559"/>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F86A6B9E-BC85-C115-C616-05FC9670C5D0}"/>
                </a:ext>
              </a:extLst>
            </p:cNvPr>
            <p:cNvSpPr txBox="1"/>
            <p:nvPr/>
          </p:nvSpPr>
          <p:spPr>
            <a:xfrm>
              <a:off x="1084832" y="2528504"/>
              <a:ext cx="588120" cy="2862322"/>
            </a:xfrm>
            <a:prstGeom prst="rect">
              <a:avLst/>
            </a:prstGeom>
            <a:noFill/>
          </p:spPr>
          <p:txBody>
            <a:bodyPr wrap="square" rtlCol="0">
              <a:spAutoFit/>
            </a:bodyPr>
            <a:lstStyle/>
            <a:p>
              <a:pPr algn="ctr"/>
              <a:r>
                <a:rPr lang="zh-CN" altLang="en-US" b="1" dirty="0">
                  <a:solidFill>
                    <a:schemeClr val="bg1"/>
                  </a:solidFill>
                </a:rPr>
                <a:t>基</a:t>
              </a:r>
              <a:endParaRPr lang="en-US" altLang="zh-CN" b="1" dirty="0">
                <a:solidFill>
                  <a:schemeClr val="bg1"/>
                </a:solidFill>
              </a:endParaRPr>
            </a:p>
            <a:p>
              <a:pPr algn="ctr"/>
              <a:r>
                <a:rPr lang="zh-CN" altLang="en-US" b="1" dirty="0">
                  <a:solidFill>
                    <a:schemeClr val="bg1"/>
                  </a:solidFill>
                </a:rPr>
                <a:t>于</a:t>
              </a:r>
              <a:endParaRPr lang="en-US" altLang="zh-CN" b="1" dirty="0">
                <a:solidFill>
                  <a:schemeClr val="bg1"/>
                </a:solidFill>
              </a:endParaRPr>
            </a:p>
            <a:p>
              <a:pPr algn="ctr"/>
              <a:r>
                <a:rPr lang="en-US" altLang="zh-CN" b="1" dirty="0">
                  <a:solidFill>
                    <a:schemeClr val="bg1"/>
                  </a:solidFill>
                </a:rPr>
                <a:t>TCP</a:t>
              </a:r>
            </a:p>
            <a:p>
              <a:pPr algn="ctr"/>
              <a:r>
                <a:rPr lang="zh-CN" altLang="en-US" b="1" dirty="0">
                  <a:solidFill>
                    <a:schemeClr val="bg1"/>
                  </a:solidFill>
                </a:rPr>
                <a:t>的</a:t>
              </a:r>
              <a:endParaRPr lang="en-US" altLang="zh-CN" b="1" dirty="0">
                <a:solidFill>
                  <a:schemeClr val="bg1"/>
                </a:solidFill>
              </a:endParaRPr>
            </a:p>
            <a:p>
              <a:pPr algn="ctr"/>
              <a:r>
                <a:rPr lang="zh-CN" altLang="en-US" b="1" dirty="0">
                  <a:solidFill>
                    <a:schemeClr val="bg1"/>
                  </a:solidFill>
                </a:rPr>
                <a:t>可</a:t>
              </a:r>
              <a:endParaRPr lang="en-US" altLang="zh-CN" b="1" dirty="0">
                <a:solidFill>
                  <a:schemeClr val="bg1"/>
                </a:solidFill>
              </a:endParaRPr>
            </a:p>
            <a:p>
              <a:pPr algn="ctr"/>
              <a:r>
                <a:rPr lang="zh-CN" altLang="en-US" b="1" dirty="0">
                  <a:solidFill>
                    <a:schemeClr val="bg1"/>
                  </a:solidFill>
                </a:rPr>
                <a:t>靠</a:t>
              </a:r>
              <a:endParaRPr lang="en-US" altLang="zh-CN" b="1" dirty="0">
                <a:solidFill>
                  <a:schemeClr val="bg1"/>
                </a:solidFill>
              </a:endParaRPr>
            </a:p>
            <a:p>
              <a:pPr algn="ctr"/>
              <a:r>
                <a:rPr lang="zh-CN" altLang="en-US" b="1" dirty="0">
                  <a:solidFill>
                    <a:schemeClr val="bg1"/>
                  </a:solidFill>
                </a:rPr>
                <a:t>数</a:t>
              </a:r>
              <a:endParaRPr lang="en-US" altLang="zh-CN" b="1" dirty="0">
                <a:solidFill>
                  <a:schemeClr val="bg1"/>
                </a:solidFill>
              </a:endParaRPr>
            </a:p>
            <a:p>
              <a:pPr algn="ctr"/>
              <a:r>
                <a:rPr lang="zh-CN" altLang="en-US" b="1" dirty="0">
                  <a:solidFill>
                    <a:schemeClr val="bg1"/>
                  </a:solidFill>
                </a:rPr>
                <a:t>据</a:t>
              </a:r>
              <a:endParaRPr lang="en-US" altLang="zh-CN" b="1" dirty="0">
                <a:solidFill>
                  <a:schemeClr val="bg1"/>
                </a:solidFill>
              </a:endParaRPr>
            </a:p>
            <a:p>
              <a:pPr algn="ctr"/>
              <a:r>
                <a:rPr lang="zh-CN" altLang="en-US" b="1" dirty="0">
                  <a:solidFill>
                    <a:schemeClr val="bg1"/>
                  </a:solidFill>
                </a:rPr>
                <a:t>传</a:t>
              </a:r>
              <a:endParaRPr lang="en-US" altLang="zh-CN" b="1" dirty="0">
                <a:solidFill>
                  <a:schemeClr val="bg1"/>
                </a:solidFill>
              </a:endParaRPr>
            </a:p>
            <a:p>
              <a:pPr algn="ctr"/>
              <a:r>
                <a:rPr lang="zh-CN" altLang="en-US" b="1" dirty="0">
                  <a:solidFill>
                    <a:schemeClr val="bg1"/>
                  </a:solidFill>
                </a:rPr>
                <a:t>输</a:t>
              </a:r>
            </a:p>
          </p:txBody>
        </p:sp>
      </p:grpSp>
      <p:grpSp>
        <p:nvGrpSpPr>
          <p:cNvPr id="131" name="组合 130">
            <a:extLst>
              <a:ext uri="{FF2B5EF4-FFF2-40B4-BE49-F238E27FC236}">
                <a16:creationId xmlns:a16="http://schemas.microsoft.com/office/drawing/2014/main" id="{5FF78526-1CCA-F87F-6398-F54146161EEA}"/>
              </a:ext>
            </a:extLst>
          </p:cNvPr>
          <p:cNvGrpSpPr/>
          <p:nvPr/>
        </p:nvGrpSpPr>
        <p:grpSpPr>
          <a:xfrm>
            <a:off x="2770589" y="1888008"/>
            <a:ext cx="9116611" cy="252919"/>
            <a:chOff x="2772604" y="1846455"/>
            <a:chExt cx="9116611" cy="252919"/>
          </a:xfrm>
        </p:grpSpPr>
        <p:sp>
          <p:nvSpPr>
            <p:cNvPr id="132" name="矩形 131">
              <a:extLst>
                <a:ext uri="{FF2B5EF4-FFF2-40B4-BE49-F238E27FC236}">
                  <a16:creationId xmlns:a16="http://schemas.microsoft.com/office/drawing/2014/main" id="{3028D87E-C376-CB0A-0F59-60ED0D5BD583}"/>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133" name="矩形 132">
              <a:extLst>
                <a:ext uri="{FF2B5EF4-FFF2-40B4-BE49-F238E27FC236}">
                  <a16:creationId xmlns:a16="http://schemas.microsoft.com/office/drawing/2014/main" id="{831A2641-2384-2E72-C4F2-BF5AC341C054}"/>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134" name="矩形 133">
              <a:extLst>
                <a:ext uri="{FF2B5EF4-FFF2-40B4-BE49-F238E27FC236}">
                  <a16:creationId xmlns:a16="http://schemas.microsoft.com/office/drawing/2014/main" id="{26C1C15B-B7D9-A73E-6E35-45473AE907C1}"/>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135" name="矩形 134">
              <a:extLst>
                <a:ext uri="{FF2B5EF4-FFF2-40B4-BE49-F238E27FC236}">
                  <a16:creationId xmlns:a16="http://schemas.microsoft.com/office/drawing/2014/main" id="{457740F0-15FF-07F9-01ED-89DC4A6F1CF9}"/>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136" name="矩形 135">
              <a:extLst>
                <a:ext uri="{FF2B5EF4-FFF2-40B4-BE49-F238E27FC236}">
                  <a16:creationId xmlns:a16="http://schemas.microsoft.com/office/drawing/2014/main" id="{9C867BCE-1045-F095-06FA-CAF3B95C0734}"/>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137" name="矩形 136">
              <a:extLst>
                <a:ext uri="{FF2B5EF4-FFF2-40B4-BE49-F238E27FC236}">
                  <a16:creationId xmlns:a16="http://schemas.microsoft.com/office/drawing/2014/main" id="{D3E832F6-9A19-119E-8EA1-30F59845C382}"/>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138" name="矩形 137">
              <a:extLst>
                <a:ext uri="{FF2B5EF4-FFF2-40B4-BE49-F238E27FC236}">
                  <a16:creationId xmlns:a16="http://schemas.microsoft.com/office/drawing/2014/main" id="{BCDB83DD-ABA8-28CC-E002-FF4021DC27C0}"/>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139" name="矩形 138">
              <a:extLst>
                <a:ext uri="{FF2B5EF4-FFF2-40B4-BE49-F238E27FC236}">
                  <a16:creationId xmlns:a16="http://schemas.microsoft.com/office/drawing/2014/main" id="{5D903A70-96DA-63E7-0425-E7387C7854E0}"/>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140" name="矩形 139">
              <a:extLst>
                <a:ext uri="{FF2B5EF4-FFF2-40B4-BE49-F238E27FC236}">
                  <a16:creationId xmlns:a16="http://schemas.microsoft.com/office/drawing/2014/main" id="{09B4FCEB-9AAF-E6E0-6410-17180A0FD7F7}"/>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141" name="矩形 140">
              <a:extLst>
                <a:ext uri="{FF2B5EF4-FFF2-40B4-BE49-F238E27FC236}">
                  <a16:creationId xmlns:a16="http://schemas.microsoft.com/office/drawing/2014/main" id="{AE57F4D0-8395-0820-FEFF-F465DA31DD30}"/>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142" name="矩形 141">
              <a:extLst>
                <a:ext uri="{FF2B5EF4-FFF2-40B4-BE49-F238E27FC236}">
                  <a16:creationId xmlns:a16="http://schemas.microsoft.com/office/drawing/2014/main" id="{A4333860-77E9-F92C-7482-6DF14E484D40}"/>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143" name="矩形 142">
              <a:extLst>
                <a:ext uri="{FF2B5EF4-FFF2-40B4-BE49-F238E27FC236}">
                  <a16:creationId xmlns:a16="http://schemas.microsoft.com/office/drawing/2014/main" id="{99BEA847-8897-6CD5-34CB-9B71D24DCD9A}"/>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144" name="矩形 143">
              <a:extLst>
                <a:ext uri="{FF2B5EF4-FFF2-40B4-BE49-F238E27FC236}">
                  <a16:creationId xmlns:a16="http://schemas.microsoft.com/office/drawing/2014/main" id="{CC787FBC-2BF6-1652-5947-500E9419961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145" name="矩形 144">
              <a:extLst>
                <a:ext uri="{FF2B5EF4-FFF2-40B4-BE49-F238E27FC236}">
                  <a16:creationId xmlns:a16="http://schemas.microsoft.com/office/drawing/2014/main" id="{3162BFD8-D16B-FB93-2C00-255D225C3913}"/>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146" name="矩形 145">
              <a:extLst>
                <a:ext uri="{FF2B5EF4-FFF2-40B4-BE49-F238E27FC236}">
                  <a16:creationId xmlns:a16="http://schemas.microsoft.com/office/drawing/2014/main" id="{FC729642-FF34-8493-9F49-2248F8CC3353}"/>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147" name="矩形 146">
              <a:extLst>
                <a:ext uri="{FF2B5EF4-FFF2-40B4-BE49-F238E27FC236}">
                  <a16:creationId xmlns:a16="http://schemas.microsoft.com/office/drawing/2014/main" id="{F9E233FD-A151-4825-DB95-F8761B2FE253}"/>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148" name="矩形 147">
              <a:extLst>
                <a:ext uri="{FF2B5EF4-FFF2-40B4-BE49-F238E27FC236}">
                  <a16:creationId xmlns:a16="http://schemas.microsoft.com/office/drawing/2014/main" id="{0DB1C835-9F93-2B1C-093D-6043649AB286}"/>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149" name="矩形 148">
              <a:extLst>
                <a:ext uri="{FF2B5EF4-FFF2-40B4-BE49-F238E27FC236}">
                  <a16:creationId xmlns:a16="http://schemas.microsoft.com/office/drawing/2014/main" id="{40BB604B-2A50-9CF9-EA0F-BD30B72C2390}"/>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150" name="矩形 149">
              <a:extLst>
                <a:ext uri="{FF2B5EF4-FFF2-40B4-BE49-F238E27FC236}">
                  <a16:creationId xmlns:a16="http://schemas.microsoft.com/office/drawing/2014/main" id="{B23C975B-52FD-199D-A1A5-4CBDDAC6EF8B}"/>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151" name="矩形 150">
              <a:extLst>
                <a:ext uri="{FF2B5EF4-FFF2-40B4-BE49-F238E27FC236}">
                  <a16:creationId xmlns:a16="http://schemas.microsoft.com/office/drawing/2014/main" id="{5DA4A91B-ED5B-AAA4-E88A-E89D61DC8608}"/>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152" name="矩形 151">
              <a:extLst>
                <a:ext uri="{FF2B5EF4-FFF2-40B4-BE49-F238E27FC236}">
                  <a16:creationId xmlns:a16="http://schemas.microsoft.com/office/drawing/2014/main" id="{41858A81-4381-73BE-3D40-1F0079FDFD90}"/>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153" name="矩形 152">
              <a:extLst>
                <a:ext uri="{FF2B5EF4-FFF2-40B4-BE49-F238E27FC236}">
                  <a16:creationId xmlns:a16="http://schemas.microsoft.com/office/drawing/2014/main" id="{EFA10A6A-D655-C7F4-4F8A-198A891E043A}"/>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154" name="矩形 153">
              <a:extLst>
                <a:ext uri="{FF2B5EF4-FFF2-40B4-BE49-F238E27FC236}">
                  <a16:creationId xmlns:a16="http://schemas.microsoft.com/office/drawing/2014/main" id="{FBCB3148-DF08-AD48-9227-9CBE84A051CF}"/>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155" name="矩形 154">
              <a:extLst>
                <a:ext uri="{FF2B5EF4-FFF2-40B4-BE49-F238E27FC236}">
                  <a16:creationId xmlns:a16="http://schemas.microsoft.com/office/drawing/2014/main" id="{F4CC12CD-B074-CBAD-7125-ACC1DA817074}"/>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156" name="矩形 155">
              <a:extLst>
                <a:ext uri="{FF2B5EF4-FFF2-40B4-BE49-F238E27FC236}">
                  <a16:creationId xmlns:a16="http://schemas.microsoft.com/office/drawing/2014/main" id="{727CDC51-125C-3730-C897-7426246D4B7F}"/>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157" name="矩形 156">
              <a:extLst>
                <a:ext uri="{FF2B5EF4-FFF2-40B4-BE49-F238E27FC236}">
                  <a16:creationId xmlns:a16="http://schemas.microsoft.com/office/drawing/2014/main" id="{F0CC06AF-8EA1-D5F8-5A17-B4EC322A7D81}"/>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158" name="矩形 157">
              <a:extLst>
                <a:ext uri="{FF2B5EF4-FFF2-40B4-BE49-F238E27FC236}">
                  <a16:creationId xmlns:a16="http://schemas.microsoft.com/office/drawing/2014/main" id="{1BD98898-0E90-8A5D-7272-02ED3E012439}"/>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159" name="矩形 158">
              <a:extLst>
                <a:ext uri="{FF2B5EF4-FFF2-40B4-BE49-F238E27FC236}">
                  <a16:creationId xmlns:a16="http://schemas.microsoft.com/office/drawing/2014/main" id="{937DF4D6-B8AE-39FF-1FAC-F7A31A138DE4}"/>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160" name="矩形 159">
              <a:extLst>
                <a:ext uri="{FF2B5EF4-FFF2-40B4-BE49-F238E27FC236}">
                  <a16:creationId xmlns:a16="http://schemas.microsoft.com/office/drawing/2014/main" id="{DD229B62-A7AD-5221-0530-2C8439D3EB67}"/>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161" name="矩形 160">
              <a:extLst>
                <a:ext uri="{FF2B5EF4-FFF2-40B4-BE49-F238E27FC236}">
                  <a16:creationId xmlns:a16="http://schemas.microsoft.com/office/drawing/2014/main" id="{D8194BCC-F579-A651-1B47-72D2E00B53D5}"/>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162" name="矩形 161">
              <a:extLst>
                <a:ext uri="{FF2B5EF4-FFF2-40B4-BE49-F238E27FC236}">
                  <a16:creationId xmlns:a16="http://schemas.microsoft.com/office/drawing/2014/main" id="{BA1C95C6-2494-FB34-2226-45B697E3376F}"/>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6" name="文本框 5">
            <a:extLst>
              <a:ext uri="{FF2B5EF4-FFF2-40B4-BE49-F238E27FC236}">
                <a16:creationId xmlns:a16="http://schemas.microsoft.com/office/drawing/2014/main" id="{F2F57AB8-A48D-96FB-C4CC-AEDBA68E24CC}"/>
              </a:ext>
            </a:extLst>
          </p:cNvPr>
          <p:cNvSpPr txBox="1"/>
          <p:nvPr/>
        </p:nvSpPr>
        <p:spPr>
          <a:xfrm>
            <a:off x="3905439" y="2879524"/>
            <a:ext cx="662086" cy="369332"/>
          </a:xfrm>
          <a:prstGeom prst="rect">
            <a:avLst/>
          </a:prstGeom>
          <a:noFill/>
        </p:spPr>
        <p:txBody>
          <a:bodyPr wrap="square" rtlCol="0">
            <a:spAutoFit/>
          </a:bodyPr>
          <a:lstStyle/>
          <a:p>
            <a:pPr algn="ctr"/>
            <a:r>
              <a:rPr lang="zh-CN" altLang="en-US" b="1" dirty="0"/>
              <a:t>后沿</a:t>
            </a:r>
          </a:p>
        </p:txBody>
      </p:sp>
      <p:sp>
        <p:nvSpPr>
          <p:cNvPr id="7" name="文本框 6">
            <a:extLst>
              <a:ext uri="{FF2B5EF4-FFF2-40B4-BE49-F238E27FC236}">
                <a16:creationId xmlns:a16="http://schemas.microsoft.com/office/drawing/2014/main" id="{C0C045C2-83BA-5ABE-B7B9-63ECCCF2A600}"/>
              </a:ext>
            </a:extLst>
          </p:cNvPr>
          <p:cNvSpPr txBox="1"/>
          <p:nvPr/>
        </p:nvSpPr>
        <p:spPr>
          <a:xfrm>
            <a:off x="9790293" y="2879524"/>
            <a:ext cx="662086" cy="369332"/>
          </a:xfrm>
          <a:prstGeom prst="rect">
            <a:avLst/>
          </a:prstGeom>
          <a:noFill/>
        </p:spPr>
        <p:txBody>
          <a:bodyPr wrap="square" rtlCol="0">
            <a:spAutoFit/>
          </a:bodyPr>
          <a:lstStyle/>
          <a:p>
            <a:pPr algn="ctr"/>
            <a:r>
              <a:rPr lang="zh-CN" altLang="en-US" b="1" dirty="0"/>
              <a:t>前沿</a:t>
            </a:r>
          </a:p>
        </p:txBody>
      </p:sp>
      <p:sp>
        <p:nvSpPr>
          <p:cNvPr id="5" name="矩形 4">
            <a:extLst>
              <a:ext uri="{FF2B5EF4-FFF2-40B4-BE49-F238E27FC236}">
                <a16:creationId xmlns:a16="http://schemas.microsoft.com/office/drawing/2014/main" id="{8FBE07E6-AB02-9FE8-CB88-AEAAEAC0CB15}"/>
              </a:ext>
            </a:extLst>
          </p:cNvPr>
          <p:cNvSpPr/>
          <p:nvPr/>
        </p:nvSpPr>
        <p:spPr>
          <a:xfrm>
            <a:off x="4243982" y="1897128"/>
            <a:ext cx="3230061" cy="274196"/>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文本框 112">
            <a:extLst>
              <a:ext uri="{FF2B5EF4-FFF2-40B4-BE49-F238E27FC236}">
                <a16:creationId xmlns:a16="http://schemas.microsoft.com/office/drawing/2014/main" id="{C7180012-6B11-00BA-FB4B-2FA5B1E1C573}"/>
              </a:ext>
            </a:extLst>
          </p:cNvPr>
          <p:cNvSpPr txBox="1"/>
          <p:nvPr/>
        </p:nvSpPr>
        <p:spPr>
          <a:xfrm>
            <a:off x="2579497" y="3290434"/>
            <a:ext cx="6954472" cy="369332"/>
          </a:xfrm>
          <a:prstGeom prst="rect">
            <a:avLst/>
          </a:prstGeom>
          <a:noFill/>
        </p:spPr>
        <p:txBody>
          <a:bodyPr wrap="square" rtlCol="0">
            <a:spAutoFit/>
          </a:bodyPr>
          <a:lstStyle/>
          <a:p>
            <a:r>
              <a:rPr lang="zh-CN" altLang="en-US" b="1" dirty="0"/>
              <a:t>这样就可以用</a:t>
            </a:r>
            <a:r>
              <a:rPr lang="en-US" altLang="zh-CN" b="1" dirty="0"/>
              <a:t>P1</a:t>
            </a:r>
            <a:r>
              <a:rPr lang="zh-CN" altLang="en-US" b="1" dirty="0"/>
              <a:t>、</a:t>
            </a:r>
            <a:r>
              <a:rPr lang="en-US" altLang="zh-CN" b="1" dirty="0"/>
              <a:t>P2</a:t>
            </a:r>
            <a:r>
              <a:rPr lang="zh-CN" altLang="en-US" b="1" dirty="0"/>
              <a:t>和</a:t>
            </a:r>
            <a:r>
              <a:rPr lang="en-US" altLang="zh-CN" b="1" dirty="0"/>
              <a:t>P3</a:t>
            </a:r>
            <a:r>
              <a:rPr lang="zh-CN" altLang="en-US" b="1" dirty="0"/>
              <a:t>这三个指针来描述发送窗口的相关信息</a:t>
            </a:r>
            <a:r>
              <a:rPr lang="en-US" altLang="zh-CN" b="1" dirty="0"/>
              <a:t>:</a:t>
            </a:r>
            <a:endParaRPr lang="zh-CN" altLang="en-US" b="1" dirty="0">
              <a:solidFill>
                <a:schemeClr val="accent5"/>
              </a:solidFill>
            </a:endParaRPr>
          </a:p>
        </p:txBody>
      </p:sp>
      <p:sp>
        <p:nvSpPr>
          <p:cNvPr id="114" name="椭圆 113">
            <a:extLst>
              <a:ext uri="{FF2B5EF4-FFF2-40B4-BE49-F238E27FC236}">
                <a16:creationId xmlns:a16="http://schemas.microsoft.com/office/drawing/2014/main" id="{6CEA436C-E1D4-0635-C550-5D47FFFFA9FF}"/>
              </a:ext>
            </a:extLst>
          </p:cNvPr>
          <p:cNvSpPr/>
          <p:nvPr/>
        </p:nvSpPr>
        <p:spPr>
          <a:xfrm>
            <a:off x="2678310" y="3793623"/>
            <a:ext cx="187857" cy="1878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文本框 114">
            <a:extLst>
              <a:ext uri="{FF2B5EF4-FFF2-40B4-BE49-F238E27FC236}">
                <a16:creationId xmlns:a16="http://schemas.microsoft.com/office/drawing/2014/main" id="{049E4729-E106-2142-3A00-0752901B9CB5}"/>
              </a:ext>
            </a:extLst>
          </p:cNvPr>
          <p:cNvSpPr txBox="1"/>
          <p:nvPr/>
        </p:nvSpPr>
        <p:spPr>
          <a:xfrm>
            <a:off x="2892811" y="3718122"/>
            <a:ext cx="4440115" cy="369332"/>
          </a:xfrm>
          <a:prstGeom prst="rect">
            <a:avLst/>
          </a:prstGeom>
          <a:noFill/>
        </p:spPr>
        <p:txBody>
          <a:bodyPr wrap="square" rtlCol="0">
            <a:spAutoFit/>
          </a:bodyPr>
          <a:lstStyle/>
          <a:p>
            <a:r>
              <a:rPr lang="zh-CN" altLang="en-US" b="1" dirty="0"/>
              <a:t>小于</a:t>
            </a:r>
            <a:r>
              <a:rPr lang="en-US" altLang="zh-CN" b="1" dirty="0"/>
              <a:t>P1</a:t>
            </a:r>
            <a:r>
              <a:rPr lang="zh-CN" altLang="en-US" b="1" dirty="0"/>
              <a:t>的就是已发送并已收到确认的部分</a:t>
            </a:r>
            <a:endParaRPr lang="zh-CN" altLang="en-US" b="1" dirty="0">
              <a:solidFill>
                <a:schemeClr val="accent5"/>
              </a:solidFill>
            </a:endParaRPr>
          </a:p>
        </p:txBody>
      </p:sp>
      <p:grpSp>
        <p:nvGrpSpPr>
          <p:cNvPr id="126" name="组合 125">
            <a:extLst>
              <a:ext uri="{FF2B5EF4-FFF2-40B4-BE49-F238E27FC236}">
                <a16:creationId xmlns:a16="http://schemas.microsoft.com/office/drawing/2014/main" id="{15D7D463-0B6C-3A77-391F-2E4BAD1C9A44}"/>
              </a:ext>
            </a:extLst>
          </p:cNvPr>
          <p:cNvGrpSpPr/>
          <p:nvPr/>
        </p:nvGrpSpPr>
        <p:grpSpPr>
          <a:xfrm>
            <a:off x="4106633" y="911623"/>
            <a:ext cx="583713" cy="859194"/>
            <a:chOff x="4106633" y="911623"/>
            <a:chExt cx="583713" cy="859194"/>
          </a:xfrm>
        </p:grpSpPr>
        <p:cxnSp>
          <p:nvCxnSpPr>
            <p:cNvPr id="122" name="直接箭头连接符 121">
              <a:extLst>
                <a:ext uri="{FF2B5EF4-FFF2-40B4-BE49-F238E27FC236}">
                  <a16:creationId xmlns:a16="http://schemas.microsoft.com/office/drawing/2014/main" id="{1479C0C5-1BAB-75D3-2B10-AB9F30A03389}"/>
                </a:ext>
              </a:extLst>
            </p:cNvPr>
            <p:cNvCxnSpPr>
              <a:cxnSpLocks/>
            </p:cNvCxnSpPr>
            <p:nvPr/>
          </p:nvCxnSpPr>
          <p:spPr>
            <a:xfrm>
              <a:off x="4398490" y="1282028"/>
              <a:ext cx="0" cy="488789"/>
            </a:xfrm>
            <a:prstGeom prst="straightConnector1">
              <a:avLst/>
            </a:prstGeom>
            <a:ln w="381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81C2D7FD-B453-01CF-4FA3-D128648DE83A}"/>
                </a:ext>
              </a:extLst>
            </p:cNvPr>
            <p:cNvSpPr txBox="1"/>
            <p:nvPr/>
          </p:nvSpPr>
          <p:spPr>
            <a:xfrm>
              <a:off x="4106633" y="911623"/>
              <a:ext cx="583713" cy="461665"/>
            </a:xfrm>
            <a:prstGeom prst="rect">
              <a:avLst/>
            </a:prstGeom>
            <a:noFill/>
          </p:spPr>
          <p:txBody>
            <a:bodyPr wrap="square" rtlCol="0">
              <a:spAutoFit/>
            </a:bodyPr>
            <a:lstStyle/>
            <a:p>
              <a:pPr algn="ctr"/>
              <a:r>
                <a:rPr lang="en-US" altLang="zh-CN" sz="2400" b="1" dirty="0"/>
                <a:t>P1</a:t>
              </a:r>
              <a:endParaRPr lang="zh-CN" altLang="en-US" sz="2400" b="1" dirty="0"/>
            </a:p>
          </p:txBody>
        </p:sp>
      </p:grpSp>
      <p:grpSp>
        <p:nvGrpSpPr>
          <p:cNvPr id="163" name="组合 162">
            <a:extLst>
              <a:ext uri="{FF2B5EF4-FFF2-40B4-BE49-F238E27FC236}">
                <a16:creationId xmlns:a16="http://schemas.microsoft.com/office/drawing/2014/main" id="{55D5B911-F2D0-7E25-AE50-AF9F4E80930D}"/>
              </a:ext>
            </a:extLst>
          </p:cNvPr>
          <p:cNvGrpSpPr/>
          <p:nvPr/>
        </p:nvGrpSpPr>
        <p:grpSpPr>
          <a:xfrm>
            <a:off x="7332926" y="931130"/>
            <a:ext cx="583713" cy="859194"/>
            <a:chOff x="4106633" y="911623"/>
            <a:chExt cx="583713" cy="859194"/>
          </a:xfrm>
        </p:grpSpPr>
        <p:cxnSp>
          <p:nvCxnSpPr>
            <p:cNvPr id="164" name="直接箭头连接符 163">
              <a:extLst>
                <a:ext uri="{FF2B5EF4-FFF2-40B4-BE49-F238E27FC236}">
                  <a16:creationId xmlns:a16="http://schemas.microsoft.com/office/drawing/2014/main" id="{FC78F0DF-3198-E929-AECD-E05614937EEE}"/>
                </a:ext>
              </a:extLst>
            </p:cNvPr>
            <p:cNvCxnSpPr>
              <a:cxnSpLocks/>
            </p:cNvCxnSpPr>
            <p:nvPr/>
          </p:nvCxnSpPr>
          <p:spPr>
            <a:xfrm>
              <a:off x="4398490" y="1282028"/>
              <a:ext cx="0" cy="488789"/>
            </a:xfrm>
            <a:prstGeom prst="straightConnector1">
              <a:avLst/>
            </a:prstGeom>
            <a:ln w="381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65" name="文本框 164">
              <a:extLst>
                <a:ext uri="{FF2B5EF4-FFF2-40B4-BE49-F238E27FC236}">
                  <a16:creationId xmlns:a16="http://schemas.microsoft.com/office/drawing/2014/main" id="{671275AE-2C02-66DF-705E-1D33ADE5B0CC}"/>
                </a:ext>
              </a:extLst>
            </p:cNvPr>
            <p:cNvSpPr txBox="1"/>
            <p:nvPr/>
          </p:nvSpPr>
          <p:spPr>
            <a:xfrm>
              <a:off x="4106633" y="911623"/>
              <a:ext cx="583713" cy="461665"/>
            </a:xfrm>
            <a:prstGeom prst="rect">
              <a:avLst/>
            </a:prstGeom>
            <a:noFill/>
          </p:spPr>
          <p:txBody>
            <a:bodyPr wrap="square" rtlCol="0">
              <a:spAutoFit/>
            </a:bodyPr>
            <a:lstStyle/>
            <a:p>
              <a:pPr algn="ctr"/>
              <a:r>
                <a:rPr lang="en-US" altLang="zh-CN" sz="2400" b="1" dirty="0"/>
                <a:t>P2</a:t>
              </a:r>
              <a:endParaRPr lang="zh-CN" altLang="en-US" sz="2400" b="1" dirty="0"/>
            </a:p>
          </p:txBody>
        </p:sp>
      </p:grpSp>
      <p:grpSp>
        <p:nvGrpSpPr>
          <p:cNvPr id="168" name="组合 167">
            <a:extLst>
              <a:ext uri="{FF2B5EF4-FFF2-40B4-BE49-F238E27FC236}">
                <a16:creationId xmlns:a16="http://schemas.microsoft.com/office/drawing/2014/main" id="{9CD7C558-A175-FD94-DCA2-B5EF76780796}"/>
              </a:ext>
            </a:extLst>
          </p:cNvPr>
          <p:cNvGrpSpPr/>
          <p:nvPr/>
        </p:nvGrpSpPr>
        <p:grpSpPr>
          <a:xfrm>
            <a:off x="9972853" y="931130"/>
            <a:ext cx="583713" cy="859194"/>
            <a:chOff x="4106633" y="911623"/>
            <a:chExt cx="583713" cy="859194"/>
          </a:xfrm>
        </p:grpSpPr>
        <p:cxnSp>
          <p:nvCxnSpPr>
            <p:cNvPr id="169" name="直接箭头连接符 168">
              <a:extLst>
                <a:ext uri="{FF2B5EF4-FFF2-40B4-BE49-F238E27FC236}">
                  <a16:creationId xmlns:a16="http://schemas.microsoft.com/office/drawing/2014/main" id="{6BE9ACE2-5436-BB7B-892A-14881437C92F}"/>
                </a:ext>
              </a:extLst>
            </p:cNvPr>
            <p:cNvCxnSpPr>
              <a:cxnSpLocks/>
            </p:cNvCxnSpPr>
            <p:nvPr/>
          </p:nvCxnSpPr>
          <p:spPr>
            <a:xfrm>
              <a:off x="4398490" y="1282028"/>
              <a:ext cx="0" cy="488789"/>
            </a:xfrm>
            <a:prstGeom prst="straightConnector1">
              <a:avLst/>
            </a:prstGeom>
            <a:ln w="381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70" name="文本框 169">
              <a:extLst>
                <a:ext uri="{FF2B5EF4-FFF2-40B4-BE49-F238E27FC236}">
                  <a16:creationId xmlns:a16="http://schemas.microsoft.com/office/drawing/2014/main" id="{080CCEA1-0D94-0E7D-77A6-009DF4FE0CAA}"/>
                </a:ext>
              </a:extLst>
            </p:cNvPr>
            <p:cNvSpPr txBox="1"/>
            <p:nvPr/>
          </p:nvSpPr>
          <p:spPr>
            <a:xfrm>
              <a:off x="4106633" y="911623"/>
              <a:ext cx="583713" cy="461665"/>
            </a:xfrm>
            <a:prstGeom prst="rect">
              <a:avLst/>
            </a:prstGeom>
            <a:noFill/>
          </p:spPr>
          <p:txBody>
            <a:bodyPr wrap="square" rtlCol="0">
              <a:spAutoFit/>
            </a:bodyPr>
            <a:lstStyle/>
            <a:p>
              <a:pPr algn="ctr"/>
              <a:r>
                <a:rPr lang="en-US" altLang="zh-CN" sz="2400" b="1" dirty="0"/>
                <a:t>P3</a:t>
              </a:r>
              <a:endParaRPr lang="zh-CN" altLang="en-US" sz="2400" b="1" dirty="0"/>
            </a:p>
          </p:txBody>
        </p:sp>
      </p:grpSp>
      <p:sp>
        <p:nvSpPr>
          <p:cNvPr id="29" name="矩形 28">
            <a:extLst>
              <a:ext uri="{FF2B5EF4-FFF2-40B4-BE49-F238E27FC236}">
                <a16:creationId xmlns:a16="http://schemas.microsoft.com/office/drawing/2014/main" id="{2098AD71-9197-9B76-2575-2D9211589AF0}"/>
              </a:ext>
            </a:extLst>
          </p:cNvPr>
          <p:cNvSpPr/>
          <p:nvPr/>
        </p:nvSpPr>
        <p:spPr>
          <a:xfrm>
            <a:off x="4210373" y="1791910"/>
            <a:ext cx="5912467" cy="431129"/>
          </a:xfrm>
          <a:prstGeom prst="rect">
            <a:avLst/>
          </a:prstGeom>
          <a:noFill/>
          <a:ln w="2540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68593798-3FEE-1D37-60A7-1AE03592DEA5}"/>
              </a:ext>
            </a:extLst>
          </p:cNvPr>
          <p:cNvSpPr/>
          <p:nvPr/>
        </p:nvSpPr>
        <p:spPr>
          <a:xfrm>
            <a:off x="2678310" y="4221311"/>
            <a:ext cx="187857" cy="1878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0651DF04-E747-182F-5503-4735EE57ABE9}"/>
              </a:ext>
            </a:extLst>
          </p:cNvPr>
          <p:cNvSpPr txBox="1"/>
          <p:nvPr/>
        </p:nvSpPr>
        <p:spPr>
          <a:xfrm>
            <a:off x="2892811" y="4145810"/>
            <a:ext cx="4440115" cy="369332"/>
          </a:xfrm>
          <a:prstGeom prst="rect">
            <a:avLst/>
          </a:prstGeom>
          <a:noFill/>
        </p:spPr>
        <p:txBody>
          <a:bodyPr wrap="square" rtlCol="0">
            <a:spAutoFit/>
          </a:bodyPr>
          <a:lstStyle/>
          <a:p>
            <a:r>
              <a:rPr lang="zh-CN" altLang="en-US" b="1" dirty="0"/>
              <a:t>大于等于</a:t>
            </a:r>
            <a:r>
              <a:rPr lang="en-US" altLang="zh-CN" b="1" dirty="0"/>
              <a:t>P3</a:t>
            </a:r>
            <a:r>
              <a:rPr lang="zh-CN" altLang="en-US" b="1" dirty="0"/>
              <a:t>的就是不允许发送的部分</a:t>
            </a:r>
            <a:endParaRPr lang="zh-CN" altLang="en-US" b="1" dirty="0">
              <a:solidFill>
                <a:schemeClr val="accent5"/>
              </a:solidFill>
            </a:endParaRPr>
          </a:p>
        </p:txBody>
      </p:sp>
      <p:sp>
        <p:nvSpPr>
          <p:cNvPr id="30" name="椭圆 29">
            <a:extLst>
              <a:ext uri="{FF2B5EF4-FFF2-40B4-BE49-F238E27FC236}">
                <a16:creationId xmlns:a16="http://schemas.microsoft.com/office/drawing/2014/main" id="{7485E84C-D4B1-397C-7AB9-75B1CFC93BFD}"/>
              </a:ext>
            </a:extLst>
          </p:cNvPr>
          <p:cNvSpPr/>
          <p:nvPr/>
        </p:nvSpPr>
        <p:spPr>
          <a:xfrm>
            <a:off x="2678310" y="4685405"/>
            <a:ext cx="187857" cy="1878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66E04AA7-EFD7-31FA-F68A-6E7D5FD57A44}"/>
              </a:ext>
            </a:extLst>
          </p:cNvPr>
          <p:cNvSpPr txBox="1"/>
          <p:nvPr/>
        </p:nvSpPr>
        <p:spPr>
          <a:xfrm>
            <a:off x="2892811" y="4609904"/>
            <a:ext cx="4440115" cy="369332"/>
          </a:xfrm>
          <a:prstGeom prst="rect">
            <a:avLst/>
          </a:prstGeom>
          <a:noFill/>
        </p:spPr>
        <p:txBody>
          <a:bodyPr wrap="square" rtlCol="0">
            <a:spAutoFit/>
          </a:bodyPr>
          <a:lstStyle/>
          <a:p>
            <a:r>
              <a:rPr lang="en-US" altLang="zh-CN" b="1" dirty="0"/>
              <a:t>P3 - P1 = </a:t>
            </a:r>
            <a:r>
              <a:rPr lang="zh-CN" altLang="en-US" b="1" dirty="0"/>
              <a:t>发送窗口尺寸</a:t>
            </a:r>
            <a:endParaRPr lang="zh-CN" altLang="en-US" b="1" dirty="0">
              <a:solidFill>
                <a:schemeClr val="accent5"/>
              </a:solidFill>
            </a:endParaRPr>
          </a:p>
        </p:txBody>
      </p:sp>
    </p:spTree>
    <p:custDataLst>
      <p:tags r:id="rId1"/>
    </p:custDataLst>
    <p:extLst>
      <p:ext uri="{BB962C8B-B14F-4D97-AF65-F5344CB8AC3E}">
        <p14:creationId xmlns:p14="http://schemas.microsoft.com/office/powerpoint/2010/main" val="80386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500"/>
                            </p:stCondLst>
                            <p:childTnLst>
                              <p:par>
                                <p:cTn id="11" presetID="1" presetClass="entr" presetSubtype="0" fill="hold" grpId="0" nodeType="afterEffect">
                                  <p:stCondLst>
                                    <p:cond delay="0"/>
                                  </p:stCondLst>
                                  <p:iterate type="lt">
                                    <p:tmAbs val="100"/>
                                  </p:iterate>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par>
                          <p:cTn id="17" fill="hold">
                            <p:stCondLst>
                              <p:cond delay="0"/>
                            </p:stCondLst>
                            <p:childTnLst>
                              <p:par>
                                <p:cTn id="18" presetID="35" presetClass="emph" presetSubtype="0" repeatCount="3000" fill="hold" grpId="1" nodeType="afterEffect">
                                  <p:stCondLst>
                                    <p:cond delay="0"/>
                                  </p:stCondLst>
                                  <p:childTnLst>
                                    <p:anim calcmode="discrete" valueType="str">
                                      <p:cBhvr>
                                        <p:cTn id="19" dur="500" fill="hold"/>
                                        <p:tgtEl>
                                          <p:spTgt spid="29"/>
                                        </p:tgtEl>
                                        <p:attrNameLst>
                                          <p:attrName>style.visibility</p:attrName>
                                        </p:attrNameLst>
                                      </p:cBhvr>
                                      <p:tavLst>
                                        <p:tav tm="0">
                                          <p:val>
                                            <p:strVal val="hidden"/>
                                          </p:val>
                                        </p:tav>
                                        <p:tav tm="50000">
                                          <p:val>
                                            <p:strVal val="visible"/>
                                          </p:val>
                                        </p:tav>
                                      </p:tavLst>
                                    </p:anim>
                                  </p:childTnLst>
                                </p:cTn>
                              </p:par>
                            </p:childTnLst>
                          </p:cTn>
                        </p:par>
                        <p:par>
                          <p:cTn id="20" fill="hold">
                            <p:stCondLst>
                              <p:cond delay="1500"/>
                            </p:stCondLst>
                            <p:childTnLst>
                              <p:par>
                                <p:cTn id="21" presetID="1" presetClass="exit" presetSubtype="0" fill="hold" grpId="2" nodeType="afterEffect">
                                  <p:stCondLst>
                                    <p:cond delay="0"/>
                                  </p:stCondLst>
                                  <p:childTnLst>
                                    <p:set>
                                      <p:cBhvr>
                                        <p:cTn id="22"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29" grpId="2" animBg="1"/>
      <p:bldP spid="30" grpId="0" animBg="1"/>
      <p:bldP spid="31"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FDD9614-565E-D26F-2BBA-A5BA807FCA6F}"/>
              </a:ext>
            </a:extLst>
          </p:cNvPr>
          <p:cNvSpPr txBox="1"/>
          <p:nvPr/>
        </p:nvSpPr>
        <p:spPr>
          <a:xfrm>
            <a:off x="4965950" y="907196"/>
            <a:ext cx="2078597" cy="923330"/>
          </a:xfrm>
          <a:prstGeom prst="rect">
            <a:avLst/>
          </a:prstGeom>
          <a:noFill/>
        </p:spPr>
        <p:txBody>
          <a:bodyPr wrap="square" rtlCol="0">
            <a:spAutoFit/>
          </a:bodyPr>
          <a:lstStyle/>
          <a:p>
            <a:pPr algn="ctr"/>
            <a:r>
              <a:rPr lang="zh-CN" altLang="en-US" b="1" dirty="0">
                <a:solidFill>
                  <a:schemeClr val="accent3"/>
                </a:solidFill>
              </a:rPr>
              <a:t>序号</a:t>
            </a:r>
            <a:r>
              <a:rPr lang="en-US" altLang="zh-CN" b="1" dirty="0">
                <a:solidFill>
                  <a:schemeClr val="accent3"/>
                </a:solidFill>
              </a:rPr>
              <a:t>31~41</a:t>
            </a:r>
            <a:r>
              <a:rPr lang="zh-CN" altLang="en-US" b="1" dirty="0">
                <a:solidFill>
                  <a:schemeClr val="accent3"/>
                </a:solidFill>
              </a:rPr>
              <a:t>的数据</a:t>
            </a:r>
            <a:endParaRPr lang="en-US" altLang="zh-CN" b="1" dirty="0">
              <a:solidFill>
                <a:schemeClr val="accent3"/>
              </a:solidFill>
            </a:endParaRPr>
          </a:p>
          <a:p>
            <a:pPr algn="ctr"/>
            <a:r>
              <a:rPr lang="zh-CN" altLang="en-US" b="1" dirty="0">
                <a:solidFill>
                  <a:schemeClr val="accent3"/>
                </a:solidFill>
              </a:rPr>
              <a:t>已经发送</a:t>
            </a:r>
            <a:endParaRPr lang="en-US" altLang="zh-CN" b="1" dirty="0">
              <a:solidFill>
                <a:schemeClr val="accent3"/>
              </a:solidFill>
            </a:endParaRPr>
          </a:p>
          <a:p>
            <a:pPr algn="ctr"/>
            <a:r>
              <a:rPr lang="zh-CN" altLang="en-US" b="1" dirty="0">
                <a:solidFill>
                  <a:schemeClr val="accent3"/>
                </a:solidFill>
              </a:rPr>
              <a:t>但未收到确认</a:t>
            </a:r>
          </a:p>
        </p:txBody>
      </p:sp>
      <p:sp>
        <p:nvSpPr>
          <p:cNvPr id="23" name="文本框 22">
            <a:extLst>
              <a:ext uri="{FF2B5EF4-FFF2-40B4-BE49-F238E27FC236}">
                <a16:creationId xmlns:a16="http://schemas.microsoft.com/office/drawing/2014/main" id="{7E6AE6F0-E895-063E-5CAE-5C5E7899DE90}"/>
              </a:ext>
            </a:extLst>
          </p:cNvPr>
          <p:cNvSpPr txBox="1"/>
          <p:nvPr/>
        </p:nvSpPr>
        <p:spPr>
          <a:xfrm>
            <a:off x="7697805" y="907196"/>
            <a:ext cx="2202027" cy="923330"/>
          </a:xfrm>
          <a:prstGeom prst="rect">
            <a:avLst/>
          </a:prstGeom>
          <a:noFill/>
        </p:spPr>
        <p:txBody>
          <a:bodyPr wrap="square" rtlCol="0">
            <a:spAutoFit/>
          </a:bodyPr>
          <a:lstStyle/>
          <a:p>
            <a:pPr algn="ctr"/>
            <a:r>
              <a:rPr lang="zh-CN" altLang="en-US" b="1" dirty="0"/>
              <a:t>序号</a:t>
            </a:r>
            <a:r>
              <a:rPr lang="en-US" altLang="zh-CN" b="1" dirty="0"/>
              <a:t>42~50</a:t>
            </a:r>
            <a:r>
              <a:rPr lang="zh-CN" altLang="en-US" b="1" dirty="0"/>
              <a:t>的数据</a:t>
            </a:r>
            <a:endParaRPr lang="en-US" altLang="zh-CN" b="1" dirty="0"/>
          </a:p>
          <a:p>
            <a:pPr algn="ctr"/>
            <a:r>
              <a:rPr lang="zh-CN" altLang="en-US" b="1" dirty="0"/>
              <a:t>允许发送</a:t>
            </a:r>
            <a:endParaRPr lang="en-US" altLang="zh-CN" b="1" dirty="0"/>
          </a:p>
          <a:p>
            <a:pPr algn="ctr"/>
            <a:r>
              <a:rPr lang="zh-CN" altLang="en-US" b="1" dirty="0"/>
              <a:t>但还未发送</a:t>
            </a:r>
          </a:p>
        </p:txBody>
      </p:sp>
      <p:sp>
        <p:nvSpPr>
          <p:cNvPr id="10" name="标注: 下箭头 9">
            <a:extLst>
              <a:ext uri="{FF2B5EF4-FFF2-40B4-BE49-F238E27FC236}">
                <a16:creationId xmlns:a16="http://schemas.microsoft.com/office/drawing/2014/main" id="{BD3314F1-BA77-DA19-671A-2E9BA1A568BB}"/>
              </a:ext>
            </a:extLst>
          </p:cNvPr>
          <p:cNvSpPr/>
          <p:nvPr/>
        </p:nvSpPr>
        <p:spPr>
          <a:xfrm>
            <a:off x="91403" y="2410120"/>
            <a:ext cx="1083767" cy="2033802"/>
          </a:xfrm>
          <a:prstGeom prst="downArrowCallout">
            <a:avLst>
              <a:gd name="adj1" fmla="val 25000"/>
              <a:gd name="adj2" fmla="val 25000"/>
              <a:gd name="adj3" fmla="val 25000"/>
              <a:gd name="adj4" fmla="val 80857"/>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lnSpc>
                <a:spcPct val="150000"/>
              </a:lnSpc>
            </a:pPr>
            <a:r>
              <a:rPr lang="zh-CN" altLang="en-US" sz="1600" b="1" dirty="0"/>
              <a:t>一些</a:t>
            </a:r>
            <a:endParaRPr lang="en-US" altLang="zh-CN" sz="1600" b="1" dirty="0"/>
          </a:p>
          <a:p>
            <a:pPr algn="ctr">
              <a:lnSpc>
                <a:spcPct val="150000"/>
              </a:lnSpc>
            </a:pPr>
            <a:r>
              <a:rPr lang="zh-CN" altLang="en-US" sz="1600" b="1" dirty="0"/>
              <a:t>数据报文段</a:t>
            </a:r>
            <a:endParaRPr lang="en-US" altLang="zh-CN" sz="1600" b="1" dirty="0"/>
          </a:p>
          <a:p>
            <a:pPr algn="ctr">
              <a:lnSpc>
                <a:spcPct val="150000"/>
              </a:lnSpc>
            </a:pPr>
            <a:r>
              <a:rPr lang="zh-CN" altLang="en-US" sz="1600" b="1" dirty="0"/>
              <a:t>共携带</a:t>
            </a:r>
            <a:endParaRPr lang="en-US" altLang="zh-CN" sz="1600" b="1" dirty="0"/>
          </a:p>
          <a:p>
            <a:pPr algn="ctr">
              <a:lnSpc>
                <a:spcPct val="150000"/>
              </a:lnSpc>
            </a:pPr>
            <a:r>
              <a:rPr lang="en-US" altLang="zh-CN" sz="1600" b="1" dirty="0"/>
              <a:t>31~41</a:t>
            </a:r>
            <a:r>
              <a:rPr lang="zh-CN" altLang="en-US" sz="1600" b="1" dirty="0"/>
              <a:t>号字节</a:t>
            </a:r>
          </a:p>
        </p:txBody>
      </p:sp>
      <p:grpSp>
        <p:nvGrpSpPr>
          <p:cNvPr id="24" name="组合 23">
            <a:extLst>
              <a:ext uri="{FF2B5EF4-FFF2-40B4-BE49-F238E27FC236}">
                <a16:creationId xmlns:a16="http://schemas.microsoft.com/office/drawing/2014/main" id="{BD363E59-1D75-A236-C2F2-16C45E988F37}"/>
              </a:ext>
            </a:extLst>
          </p:cNvPr>
          <p:cNvGrpSpPr/>
          <p:nvPr/>
        </p:nvGrpSpPr>
        <p:grpSpPr>
          <a:xfrm>
            <a:off x="10126494" y="2140927"/>
            <a:ext cx="1760706" cy="754673"/>
            <a:chOff x="10126494" y="2140927"/>
            <a:chExt cx="1760706" cy="754673"/>
          </a:xfrm>
        </p:grpSpPr>
        <p:cxnSp>
          <p:nvCxnSpPr>
            <p:cNvPr id="16" name="直接连接符 15">
              <a:extLst>
                <a:ext uri="{FF2B5EF4-FFF2-40B4-BE49-F238E27FC236}">
                  <a16:creationId xmlns:a16="http://schemas.microsoft.com/office/drawing/2014/main" id="{DDCE8286-695F-E7F7-B58D-D0361B36D90A}"/>
                </a:ext>
              </a:extLst>
            </p:cNvPr>
            <p:cNvCxnSpPr>
              <a:cxnSpLocks/>
            </p:cNvCxnSpPr>
            <p:nvPr/>
          </p:nvCxnSpPr>
          <p:spPr>
            <a:xfrm>
              <a:off x="11887200"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F7A40A6-11A7-EE49-560B-CE6BEFDE79FD}"/>
                </a:ext>
              </a:extLst>
            </p:cNvPr>
            <p:cNvCxnSpPr>
              <a:cxnSpLocks/>
            </p:cNvCxnSpPr>
            <p:nvPr/>
          </p:nvCxnSpPr>
          <p:spPr>
            <a:xfrm>
              <a:off x="10126494" y="2659269"/>
              <a:ext cx="1760706"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1691434-74F8-B68B-A2C8-E6A2E7B1BBB9}"/>
                </a:ext>
              </a:extLst>
            </p:cNvPr>
            <p:cNvSpPr txBox="1"/>
            <p:nvPr/>
          </p:nvSpPr>
          <p:spPr>
            <a:xfrm>
              <a:off x="10361110" y="2489992"/>
              <a:ext cx="1247293" cy="338554"/>
            </a:xfrm>
            <a:prstGeom prst="rect">
              <a:avLst/>
            </a:prstGeom>
            <a:solidFill>
              <a:schemeClr val="bg1"/>
            </a:solidFill>
          </p:spPr>
          <p:txBody>
            <a:bodyPr wrap="square" rtlCol="0">
              <a:spAutoFit/>
            </a:bodyPr>
            <a:lstStyle/>
            <a:p>
              <a:pPr algn="ctr"/>
              <a:r>
                <a:rPr lang="zh-CN" altLang="en-US" sz="1600" b="1" dirty="0"/>
                <a:t>不允许发送</a:t>
              </a:r>
            </a:p>
          </p:txBody>
        </p:sp>
      </p:grpSp>
      <p:grpSp>
        <p:nvGrpSpPr>
          <p:cNvPr id="14" name="组合 13">
            <a:extLst>
              <a:ext uri="{FF2B5EF4-FFF2-40B4-BE49-F238E27FC236}">
                <a16:creationId xmlns:a16="http://schemas.microsoft.com/office/drawing/2014/main" id="{7CE1058B-2424-51CF-5E6D-8C2BAA5AF2D2}"/>
              </a:ext>
            </a:extLst>
          </p:cNvPr>
          <p:cNvGrpSpPr/>
          <p:nvPr/>
        </p:nvGrpSpPr>
        <p:grpSpPr>
          <a:xfrm>
            <a:off x="2770589" y="2156167"/>
            <a:ext cx="1465893" cy="934793"/>
            <a:chOff x="2770589" y="2156167"/>
            <a:chExt cx="1465893" cy="934793"/>
          </a:xfrm>
        </p:grpSpPr>
        <p:cxnSp>
          <p:nvCxnSpPr>
            <p:cNvPr id="8" name="直接连接符 7">
              <a:extLst>
                <a:ext uri="{FF2B5EF4-FFF2-40B4-BE49-F238E27FC236}">
                  <a16:creationId xmlns:a16="http://schemas.microsoft.com/office/drawing/2014/main" id="{4422F0F0-F4F1-08AA-11E7-A6A8EE6661B5}"/>
                </a:ext>
              </a:extLst>
            </p:cNvPr>
            <p:cNvCxnSpPr>
              <a:cxnSpLocks/>
            </p:cNvCxnSpPr>
            <p:nvPr/>
          </p:nvCxnSpPr>
          <p:spPr>
            <a:xfrm>
              <a:off x="2770589" y="21561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A088AC34-E0C3-3E52-042F-94C2F768CD6E}"/>
                </a:ext>
              </a:extLst>
            </p:cNvPr>
            <p:cNvCxnSpPr>
              <a:cxnSpLocks/>
            </p:cNvCxnSpPr>
            <p:nvPr/>
          </p:nvCxnSpPr>
          <p:spPr>
            <a:xfrm>
              <a:off x="2770589" y="2660073"/>
              <a:ext cx="146589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57E80CE-4558-B761-A767-BDEFEB2724F6}"/>
                </a:ext>
              </a:extLst>
            </p:cNvPr>
            <p:cNvSpPr txBox="1"/>
            <p:nvPr/>
          </p:nvSpPr>
          <p:spPr>
            <a:xfrm>
              <a:off x="2996583" y="2229186"/>
              <a:ext cx="1029210" cy="861774"/>
            </a:xfrm>
            <a:prstGeom prst="rect">
              <a:avLst/>
            </a:prstGeom>
            <a:solidFill>
              <a:schemeClr val="bg1"/>
            </a:solidFill>
          </p:spPr>
          <p:txBody>
            <a:bodyPr wrap="square" rtlCol="0">
              <a:spAutoFit/>
            </a:bodyPr>
            <a:lstStyle/>
            <a:p>
              <a:pPr algn="ctr"/>
              <a:r>
                <a:rPr lang="zh-CN" altLang="en-US" sz="1600" b="1" dirty="0"/>
                <a:t>已发送且</a:t>
              </a:r>
              <a:endParaRPr lang="en-US" altLang="zh-CN" sz="1600" b="1" dirty="0"/>
            </a:p>
            <a:p>
              <a:pPr algn="ctr"/>
              <a:r>
                <a:rPr lang="zh-CN" altLang="en-US" sz="1600" b="1" dirty="0"/>
                <a:t>收到确认</a:t>
              </a:r>
              <a:endParaRPr lang="en-US" altLang="zh-CN" sz="1600" b="1" dirty="0"/>
            </a:p>
            <a:p>
              <a:pPr algn="ctr"/>
              <a:r>
                <a:rPr lang="zh-CN" altLang="en-US" sz="1600" b="1" dirty="0"/>
                <a:t>可以删除</a:t>
              </a:r>
            </a:p>
          </p:txBody>
        </p:sp>
      </p:grpSp>
      <p:grpSp>
        <p:nvGrpSpPr>
          <p:cNvPr id="22" name="组合 21">
            <a:extLst>
              <a:ext uri="{FF2B5EF4-FFF2-40B4-BE49-F238E27FC236}">
                <a16:creationId xmlns:a16="http://schemas.microsoft.com/office/drawing/2014/main" id="{E16959C6-D607-E287-7394-14CAE6FB5009}"/>
              </a:ext>
            </a:extLst>
          </p:cNvPr>
          <p:cNvGrpSpPr/>
          <p:nvPr/>
        </p:nvGrpSpPr>
        <p:grpSpPr>
          <a:xfrm>
            <a:off x="4236482" y="1823967"/>
            <a:ext cx="5884854" cy="1135673"/>
            <a:chOff x="4236482" y="1823967"/>
            <a:chExt cx="5884854" cy="1135673"/>
          </a:xfrm>
        </p:grpSpPr>
        <p:sp>
          <p:nvSpPr>
            <p:cNvPr id="13" name="矩形 12">
              <a:extLst>
                <a:ext uri="{FF2B5EF4-FFF2-40B4-BE49-F238E27FC236}">
                  <a16:creationId xmlns:a16="http://schemas.microsoft.com/office/drawing/2014/main" id="{8C65D0CA-9FE8-B074-A9D4-9656B05B10AA}"/>
                </a:ext>
              </a:extLst>
            </p:cNvPr>
            <p:cNvSpPr/>
            <p:nvPr/>
          </p:nvSpPr>
          <p:spPr>
            <a:xfrm>
              <a:off x="4236482" y="1823967"/>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EDA3E6DD-0EA1-D88A-C482-FC9C875BF2A0}"/>
                </a:ext>
              </a:extLst>
            </p:cNvPr>
            <p:cNvCxnSpPr>
              <a:cxnSpLocks/>
            </p:cNvCxnSpPr>
            <p:nvPr/>
          </p:nvCxnSpPr>
          <p:spPr>
            <a:xfrm>
              <a:off x="4236482"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40AAEDD-D276-C6DC-7D30-CA577AED0ED5}"/>
                </a:ext>
              </a:extLst>
            </p:cNvPr>
            <p:cNvCxnSpPr>
              <a:cxnSpLocks/>
            </p:cNvCxnSpPr>
            <p:nvPr/>
          </p:nvCxnSpPr>
          <p:spPr>
            <a:xfrm>
              <a:off x="10121336" y="22049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59FBC92-3D48-192B-B31A-68DB0CD39CFE}"/>
                </a:ext>
              </a:extLst>
            </p:cNvPr>
            <p:cNvCxnSpPr/>
            <p:nvPr/>
          </p:nvCxnSpPr>
          <p:spPr>
            <a:xfrm>
              <a:off x="4236482" y="2660073"/>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6A509B7-C9C7-1646-9718-69A3294BE737}"/>
                </a:ext>
              </a:extLst>
            </p:cNvPr>
            <p:cNvSpPr txBox="1"/>
            <p:nvPr/>
          </p:nvSpPr>
          <p:spPr>
            <a:xfrm>
              <a:off x="6310878" y="2468880"/>
              <a:ext cx="1447162" cy="369332"/>
            </a:xfrm>
            <a:prstGeom prst="rect">
              <a:avLst/>
            </a:prstGeom>
            <a:solidFill>
              <a:schemeClr val="bg1"/>
            </a:solidFill>
          </p:spPr>
          <p:txBody>
            <a:bodyPr wrap="square" rtlCol="0">
              <a:spAutoFit/>
            </a:bodyPr>
            <a:lstStyle/>
            <a:p>
              <a:pPr algn="ctr"/>
              <a:r>
                <a:rPr lang="zh-CN" altLang="en-US" b="1" dirty="0"/>
                <a:t>发送窗口</a:t>
              </a:r>
              <a:r>
                <a:rPr lang="en-US" altLang="zh-CN" b="1" dirty="0"/>
                <a:t>=20</a:t>
              </a:r>
              <a:endParaRPr lang="zh-CN" altLang="en-US"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可靠传输的实现</a:t>
              </a:r>
            </a:p>
          </p:txBody>
        </p:sp>
      </p:grpSp>
      <p:grpSp>
        <p:nvGrpSpPr>
          <p:cNvPr id="121" name="组合 120">
            <a:extLst>
              <a:ext uri="{FF2B5EF4-FFF2-40B4-BE49-F238E27FC236}">
                <a16:creationId xmlns:a16="http://schemas.microsoft.com/office/drawing/2014/main" id="{6834FF5F-9DA1-F0B3-B9E1-5539913B44F5}"/>
              </a:ext>
            </a:extLst>
          </p:cNvPr>
          <p:cNvGrpSpPr/>
          <p:nvPr/>
        </p:nvGrpSpPr>
        <p:grpSpPr>
          <a:xfrm>
            <a:off x="328424" y="1666287"/>
            <a:ext cx="1429263" cy="4295156"/>
            <a:chOff x="268437" y="1742601"/>
            <a:chExt cx="1429263" cy="4295156"/>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560" y="1742601"/>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84" y="5455379"/>
              <a:ext cx="443717" cy="582378"/>
            </a:xfrm>
            <a:prstGeom prst="rect">
              <a:avLst/>
            </a:prstGeom>
          </p:spPr>
        </p:pic>
        <p:sp>
          <p:nvSpPr>
            <p:cNvPr id="117" name="文本框 116">
              <a:extLst>
                <a:ext uri="{FF2B5EF4-FFF2-40B4-BE49-F238E27FC236}">
                  <a16:creationId xmlns:a16="http://schemas.microsoft.com/office/drawing/2014/main" id="{FCC024AC-BBB4-E353-B24C-BBAD303C33F5}"/>
                </a:ext>
              </a:extLst>
            </p:cNvPr>
            <p:cNvSpPr txBox="1"/>
            <p:nvPr/>
          </p:nvSpPr>
          <p:spPr>
            <a:xfrm>
              <a:off x="283610" y="5546291"/>
              <a:ext cx="934872" cy="369332"/>
            </a:xfrm>
            <a:prstGeom prst="rect">
              <a:avLst/>
            </a:prstGeom>
            <a:noFill/>
          </p:spPr>
          <p:txBody>
            <a:bodyPr wrap="square" rtlCol="0">
              <a:spAutoFit/>
            </a:bodyPr>
            <a:lstStyle/>
            <a:p>
              <a:r>
                <a:rPr lang="zh-CN" altLang="en-US" b="1" dirty="0"/>
                <a:t>接收方</a:t>
              </a:r>
            </a:p>
          </p:txBody>
        </p:sp>
        <p:sp>
          <p:nvSpPr>
            <p:cNvPr id="118" name="文本框 117">
              <a:extLst>
                <a:ext uri="{FF2B5EF4-FFF2-40B4-BE49-F238E27FC236}">
                  <a16:creationId xmlns:a16="http://schemas.microsoft.com/office/drawing/2014/main" id="{EF6C1D32-1AB7-C2B5-3CB2-29917795BCEC}"/>
                </a:ext>
              </a:extLst>
            </p:cNvPr>
            <p:cNvSpPr txBox="1"/>
            <p:nvPr/>
          </p:nvSpPr>
          <p:spPr>
            <a:xfrm>
              <a:off x="268437" y="1761352"/>
              <a:ext cx="934872" cy="369332"/>
            </a:xfrm>
            <a:prstGeom prst="rect">
              <a:avLst/>
            </a:prstGeom>
            <a:noFill/>
          </p:spPr>
          <p:txBody>
            <a:bodyPr wrap="square" rtlCol="0">
              <a:spAutoFit/>
            </a:bodyPr>
            <a:lstStyle/>
            <a:p>
              <a:r>
                <a:rPr lang="zh-CN" altLang="en-US" b="1" dirty="0"/>
                <a:t>发送方</a:t>
              </a:r>
            </a:p>
          </p:txBody>
        </p:sp>
        <p:sp>
          <p:nvSpPr>
            <p:cNvPr id="119" name="圆柱体 118">
              <a:extLst>
                <a:ext uri="{FF2B5EF4-FFF2-40B4-BE49-F238E27FC236}">
                  <a16:creationId xmlns:a16="http://schemas.microsoft.com/office/drawing/2014/main" id="{351AAFF2-3A5B-F6A9-F6C2-EF3DC893A21F}"/>
                </a:ext>
              </a:extLst>
            </p:cNvPr>
            <p:cNvSpPr/>
            <p:nvPr/>
          </p:nvSpPr>
          <p:spPr>
            <a:xfrm>
              <a:off x="1157034" y="2397540"/>
              <a:ext cx="443717" cy="3021559"/>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F86A6B9E-BC85-C115-C616-05FC9670C5D0}"/>
                </a:ext>
              </a:extLst>
            </p:cNvPr>
            <p:cNvSpPr txBox="1"/>
            <p:nvPr/>
          </p:nvSpPr>
          <p:spPr>
            <a:xfrm>
              <a:off x="1084832" y="2528504"/>
              <a:ext cx="588120" cy="2862322"/>
            </a:xfrm>
            <a:prstGeom prst="rect">
              <a:avLst/>
            </a:prstGeom>
            <a:noFill/>
          </p:spPr>
          <p:txBody>
            <a:bodyPr wrap="square" rtlCol="0">
              <a:spAutoFit/>
            </a:bodyPr>
            <a:lstStyle/>
            <a:p>
              <a:pPr algn="ctr"/>
              <a:r>
                <a:rPr lang="zh-CN" altLang="en-US" b="1" dirty="0">
                  <a:solidFill>
                    <a:schemeClr val="bg1"/>
                  </a:solidFill>
                </a:rPr>
                <a:t>基</a:t>
              </a:r>
              <a:endParaRPr lang="en-US" altLang="zh-CN" b="1" dirty="0">
                <a:solidFill>
                  <a:schemeClr val="bg1"/>
                </a:solidFill>
              </a:endParaRPr>
            </a:p>
            <a:p>
              <a:pPr algn="ctr"/>
              <a:r>
                <a:rPr lang="zh-CN" altLang="en-US" b="1" dirty="0">
                  <a:solidFill>
                    <a:schemeClr val="bg1"/>
                  </a:solidFill>
                </a:rPr>
                <a:t>于</a:t>
              </a:r>
              <a:endParaRPr lang="en-US" altLang="zh-CN" b="1" dirty="0">
                <a:solidFill>
                  <a:schemeClr val="bg1"/>
                </a:solidFill>
              </a:endParaRPr>
            </a:p>
            <a:p>
              <a:pPr algn="ctr"/>
              <a:r>
                <a:rPr lang="en-US" altLang="zh-CN" b="1" dirty="0">
                  <a:solidFill>
                    <a:schemeClr val="bg1"/>
                  </a:solidFill>
                </a:rPr>
                <a:t>TCP</a:t>
              </a:r>
            </a:p>
            <a:p>
              <a:pPr algn="ctr"/>
              <a:r>
                <a:rPr lang="zh-CN" altLang="en-US" b="1" dirty="0">
                  <a:solidFill>
                    <a:schemeClr val="bg1"/>
                  </a:solidFill>
                </a:rPr>
                <a:t>的</a:t>
              </a:r>
              <a:endParaRPr lang="en-US" altLang="zh-CN" b="1" dirty="0">
                <a:solidFill>
                  <a:schemeClr val="bg1"/>
                </a:solidFill>
              </a:endParaRPr>
            </a:p>
            <a:p>
              <a:pPr algn="ctr"/>
              <a:r>
                <a:rPr lang="zh-CN" altLang="en-US" b="1" dirty="0">
                  <a:solidFill>
                    <a:schemeClr val="bg1"/>
                  </a:solidFill>
                </a:rPr>
                <a:t>可</a:t>
              </a:r>
              <a:endParaRPr lang="en-US" altLang="zh-CN" b="1" dirty="0">
                <a:solidFill>
                  <a:schemeClr val="bg1"/>
                </a:solidFill>
              </a:endParaRPr>
            </a:p>
            <a:p>
              <a:pPr algn="ctr"/>
              <a:r>
                <a:rPr lang="zh-CN" altLang="en-US" b="1" dirty="0">
                  <a:solidFill>
                    <a:schemeClr val="bg1"/>
                  </a:solidFill>
                </a:rPr>
                <a:t>靠</a:t>
              </a:r>
              <a:endParaRPr lang="en-US" altLang="zh-CN" b="1" dirty="0">
                <a:solidFill>
                  <a:schemeClr val="bg1"/>
                </a:solidFill>
              </a:endParaRPr>
            </a:p>
            <a:p>
              <a:pPr algn="ctr"/>
              <a:r>
                <a:rPr lang="zh-CN" altLang="en-US" b="1" dirty="0">
                  <a:solidFill>
                    <a:schemeClr val="bg1"/>
                  </a:solidFill>
                </a:rPr>
                <a:t>数</a:t>
              </a:r>
              <a:endParaRPr lang="en-US" altLang="zh-CN" b="1" dirty="0">
                <a:solidFill>
                  <a:schemeClr val="bg1"/>
                </a:solidFill>
              </a:endParaRPr>
            </a:p>
            <a:p>
              <a:pPr algn="ctr"/>
              <a:r>
                <a:rPr lang="zh-CN" altLang="en-US" b="1" dirty="0">
                  <a:solidFill>
                    <a:schemeClr val="bg1"/>
                  </a:solidFill>
                </a:rPr>
                <a:t>据</a:t>
              </a:r>
              <a:endParaRPr lang="en-US" altLang="zh-CN" b="1" dirty="0">
                <a:solidFill>
                  <a:schemeClr val="bg1"/>
                </a:solidFill>
              </a:endParaRPr>
            </a:p>
            <a:p>
              <a:pPr algn="ctr"/>
              <a:r>
                <a:rPr lang="zh-CN" altLang="en-US" b="1" dirty="0">
                  <a:solidFill>
                    <a:schemeClr val="bg1"/>
                  </a:solidFill>
                </a:rPr>
                <a:t>传</a:t>
              </a:r>
              <a:endParaRPr lang="en-US" altLang="zh-CN" b="1" dirty="0">
                <a:solidFill>
                  <a:schemeClr val="bg1"/>
                </a:solidFill>
              </a:endParaRPr>
            </a:p>
            <a:p>
              <a:pPr algn="ctr"/>
              <a:r>
                <a:rPr lang="zh-CN" altLang="en-US" b="1" dirty="0">
                  <a:solidFill>
                    <a:schemeClr val="bg1"/>
                  </a:solidFill>
                </a:rPr>
                <a:t>输</a:t>
              </a:r>
            </a:p>
          </p:txBody>
        </p:sp>
      </p:grpSp>
      <p:grpSp>
        <p:nvGrpSpPr>
          <p:cNvPr id="131" name="组合 130">
            <a:extLst>
              <a:ext uri="{FF2B5EF4-FFF2-40B4-BE49-F238E27FC236}">
                <a16:creationId xmlns:a16="http://schemas.microsoft.com/office/drawing/2014/main" id="{5FF78526-1CCA-F87F-6398-F54146161EEA}"/>
              </a:ext>
            </a:extLst>
          </p:cNvPr>
          <p:cNvGrpSpPr/>
          <p:nvPr/>
        </p:nvGrpSpPr>
        <p:grpSpPr>
          <a:xfrm>
            <a:off x="2770589" y="1888008"/>
            <a:ext cx="9116611" cy="252919"/>
            <a:chOff x="2772604" y="1846455"/>
            <a:chExt cx="9116611" cy="252919"/>
          </a:xfrm>
        </p:grpSpPr>
        <p:sp>
          <p:nvSpPr>
            <p:cNvPr id="132" name="矩形 131">
              <a:extLst>
                <a:ext uri="{FF2B5EF4-FFF2-40B4-BE49-F238E27FC236}">
                  <a16:creationId xmlns:a16="http://schemas.microsoft.com/office/drawing/2014/main" id="{3028D87E-C376-CB0A-0F59-60ED0D5BD583}"/>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133" name="矩形 132">
              <a:extLst>
                <a:ext uri="{FF2B5EF4-FFF2-40B4-BE49-F238E27FC236}">
                  <a16:creationId xmlns:a16="http://schemas.microsoft.com/office/drawing/2014/main" id="{831A2641-2384-2E72-C4F2-BF5AC341C054}"/>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134" name="矩形 133">
              <a:extLst>
                <a:ext uri="{FF2B5EF4-FFF2-40B4-BE49-F238E27FC236}">
                  <a16:creationId xmlns:a16="http://schemas.microsoft.com/office/drawing/2014/main" id="{26C1C15B-B7D9-A73E-6E35-45473AE907C1}"/>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135" name="矩形 134">
              <a:extLst>
                <a:ext uri="{FF2B5EF4-FFF2-40B4-BE49-F238E27FC236}">
                  <a16:creationId xmlns:a16="http://schemas.microsoft.com/office/drawing/2014/main" id="{457740F0-15FF-07F9-01ED-89DC4A6F1CF9}"/>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136" name="矩形 135">
              <a:extLst>
                <a:ext uri="{FF2B5EF4-FFF2-40B4-BE49-F238E27FC236}">
                  <a16:creationId xmlns:a16="http://schemas.microsoft.com/office/drawing/2014/main" id="{9C867BCE-1045-F095-06FA-CAF3B95C0734}"/>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137" name="矩形 136">
              <a:extLst>
                <a:ext uri="{FF2B5EF4-FFF2-40B4-BE49-F238E27FC236}">
                  <a16:creationId xmlns:a16="http://schemas.microsoft.com/office/drawing/2014/main" id="{D3E832F6-9A19-119E-8EA1-30F59845C382}"/>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138" name="矩形 137">
              <a:extLst>
                <a:ext uri="{FF2B5EF4-FFF2-40B4-BE49-F238E27FC236}">
                  <a16:creationId xmlns:a16="http://schemas.microsoft.com/office/drawing/2014/main" id="{BCDB83DD-ABA8-28CC-E002-FF4021DC27C0}"/>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139" name="矩形 138">
              <a:extLst>
                <a:ext uri="{FF2B5EF4-FFF2-40B4-BE49-F238E27FC236}">
                  <a16:creationId xmlns:a16="http://schemas.microsoft.com/office/drawing/2014/main" id="{5D903A70-96DA-63E7-0425-E7387C7854E0}"/>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140" name="矩形 139">
              <a:extLst>
                <a:ext uri="{FF2B5EF4-FFF2-40B4-BE49-F238E27FC236}">
                  <a16:creationId xmlns:a16="http://schemas.microsoft.com/office/drawing/2014/main" id="{09B4FCEB-9AAF-E6E0-6410-17180A0FD7F7}"/>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141" name="矩形 140">
              <a:extLst>
                <a:ext uri="{FF2B5EF4-FFF2-40B4-BE49-F238E27FC236}">
                  <a16:creationId xmlns:a16="http://schemas.microsoft.com/office/drawing/2014/main" id="{AE57F4D0-8395-0820-FEFF-F465DA31DD30}"/>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142" name="矩形 141">
              <a:extLst>
                <a:ext uri="{FF2B5EF4-FFF2-40B4-BE49-F238E27FC236}">
                  <a16:creationId xmlns:a16="http://schemas.microsoft.com/office/drawing/2014/main" id="{A4333860-77E9-F92C-7482-6DF14E484D40}"/>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143" name="矩形 142">
              <a:extLst>
                <a:ext uri="{FF2B5EF4-FFF2-40B4-BE49-F238E27FC236}">
                  <a16:creationId xmlns:a16="http://schemas.microsoft.com/office/drawing/2014/main" id="{99BEA847-8897-6CD5-34CB-9B71D24DCD9A}"/>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144" name="矩形 143">
              <a:extLst>
                <a:ext uri="{FF2B5EF4-FFF2-40B4-BE49-F238E27FC236}">
                  <a16:creationId xmlns:a16="http://schemas.microsoft.com/office/drawing/2014/main" id="{CC787FBC-2BF6-1652-5947-500E9419961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145" name="矩形 144">
              <a:extLst>
                <a:ext uri="{FF2B5EF4-FFF2-40B4-BE49-F238E27FC236}">
                  <a16:creationId xmlns:a16="http://schemas.microsoft.com/office/drawing/2014/main" id="{3162BFD8-D16B-FB93-2C00-255D225C3913}"/>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146" name="矩形 145">
              <a:extLst>
                <a:ext uri="{FF2B5EF4-FFF2-40B4-BE49-F238E27FC236}">
                  <a16:creationId xmlns:a16="http://schemas.microsoft.com/office/drawing/2014/main" id="{FC729642-FF34-8493-9F49-2248F8CC3353}"/>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147" name="矩形 146">
              <a:extLst>
                <a:ext uri="{FF2B5EF4-FFF2-40B4-BE49-F238E27FC236}">
                  <a16:creationId xmlns:a16="http://schemas.microsoft.com/office/drawing/2014/main" id="{F9E233FD-A151-4825-DB95-F8761B2FE253}"/>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148" name="矩形 147">
              <a:extLst>
                <a:ext uri="{FF2B5EF4-FFF2-40B4-BE49-F238E27FC236}">
                  <a16:creationId xmlns:a16="http://schemas.microsoft.com/office/drawing/2014/main" id="{0DB1C835-9F93-2B1C-093D-6043649AB286}"/>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149" name="矩形 148">
              <a:extLst>
                <a:ext uri="{FF2B5EF4-FFF2-40B4-BE49-F238E27FC236}">
                  <a16:creationId xmlns:a16="http://schemas.microsoft.com/office/drawing/2014/main" id="{40BB604B-2A50-9CF9-EA0F-BD30B72C2390}"/>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150" name="矩形 149">
              <a:extLst>
                <a:ext uri="{FF2B5EF4-FFF2-40B4-BE49-F238E27FC236}">
                  <a16:creationId xmlns:a16="http://schemas.microsoft.com/office/drawing/2014/main" id="{B23C975B-52FD-199D-A1A5-4CBDDAC6EF8B}"/>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151" name="矩形 150">
              <a:extLst>
                <a:ext uri="{FF2B5EF4-FFF2-40B4-BE49-F238E27FC236}">
                  <a16:creationId xmlns:a16="http://schemas.microsoft.com/office/drawing/2014/main" id="{5DA4A91B-ED5B-AAA4-E88A-E89D61DC8608}"/>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152" name="矩形 151">
              <a:extLst>
                <a:ext uri="{FF2B5EF4-FFF2-40B4-BE49-F238E27FC236}">
                  <a16:creationId xmlns:a16="http://schemas.microsoft.com/office/drawing/2014/main" id="{41858A81-4381-73BE-3D40-1F0079FDFD90}"/>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153" name="矩形 152">
              <a:extLst>
                <a:ext uri="{FF2B5EF4-FFF2-40B4-BE49-F238E27FC236}">
                  <a16:creationId xmlns:a16="http://schemas.microsoft.com/office/drawing/2014/main" id="{EFA10A6A-D655-C7F4-4F8A-198A891E043A}"/>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154" name="矩形 153">
              <a:extLst>
                <a:ext uri="{FF2B5EF4-FFF2-40B4-BE49-F238E27FC236}">
                  <a16:creationId xmlns:a16="http://schemas.microsoft.com/office/drawing/2014/main" id="{FBCB3148-DF08-AD48-9227-9CBE84A051CF}"/>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155" name="矩形 154">
              <a:extLst>
                <a:ext uri="{FF2B5EF4-FFF2-40B4-BE49-F238E27FC236}">
                  <a16:creationId xmlns:a16="http://schemas.microsoft.com/office/drawing/2014/main" id="{F4CC12CD-B074-CBAD-7125-ACC1DA817074}"/>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156" name="矩形 155">
              <a:extLst>
                <a:ext uri="{FF2B5EF4-FFF2-40B4-BE49-F238E27FC236}">
                  <a16:creationId xmlns:a16="http://schemas.microsoft.com/office/drawing/2014/main" id="{727CDC51-125C-3730-C897-7426246D4B7F}"/>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157" name="矩形 156">
              <a:extLst>
                <a:ext uri="{FF2B5EF4-FFF2-40B4-BE49-F238E27FC236}">
                  <a16:creationId xmlns:a16="http://schemas.microsoft.com/office/drawing/2014/main" id="{F0CC06AF-8EA1-D5F8-5A17-B4EC322A7D81}"/>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158" name="矩形 157">
              <a:extLst>
                <a:ext uri="{FF2B5EF4-FFF2-40B4-BE49-F238E27FC236}">
                  <a16:creationId xmlns:a16="http://schemas.microsoft.com/office/drawing/2014/main" id="{1BD98898-0E90-8A5D-7272-02ED3E012439}"/>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159" name="矩形 158">
              <a:extLst>
                <a:ext uri="{FF2B5EF4-FFF2-40B4-BE49-F238E27FC236}">
                  <a16:creationId xmlns:a16="http://schemas.microsoft.com/office/drawing/2014/main" id="{937DF4D6-B8AE-39FF-1FAC-F7A31A138DE4}"/>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160" name="矩形 159">
              <a:extLst>
                <a:ext uri="{FF2B5EF4-FFF2-40B4-BE49-F238E27FC236}">
                  <a16:creationId xmlns:a16="http://schemas.microsoft.com/office/drawing/2014/main" id="{DD229B62-A7AD-5221-0530-2C8439D3EB67}"/>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161" name="矩形 160">
              <a:extLst>
                <a:ext uri="{FF2B5EF4-FFF2-40B4-BE49-F238E27FC236}">
                  <a16:creationId xmlns:a16="http://schemas.microsoft.com/office/drawing/2014/main" id="{D8194BCC-F579-A651-1B47-72D2E00B53D5}"/>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162" name="矩形 161">
              <a:extLst>
                <a:ext uri="{FF2B5EF4-FFF2-40B4-BE49-F238E27FC236}">
                  <a16:creationId xmlns:a16="http://schemas.microsoft.com/office/drawing/2014/main" id="{BA1C95C6-2494-FB34-2226-45B697E3376F}"/>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6" name="文本框 5">
            <a:extLst>
              <a:ext uri="{FF2B5EF4-FFF2-40B4-BE49-F238E27FC236}">
                <a16:creationId xmlns:a16="http://schemas.microsoft.com/office/drawing/2014/main" id="{F2F57AB8-A48D-96FB-C4CC-AEDBA68E24CC}"/>
              </a:ext>
            </a:extLst>
          </p:cNvPr>
          <p:cNvSpPr txBox="1"/>
          <p:nvPr/>
        </p:nvSpPr>
        <p:spPr>
          <a:xfrm>
            <a:off x="3905439" y="2879524"/>
            <a:ext cx="662086" cy="369332"/>
          </a:xfrm>
          <a:prstGeom prst="rect">
            <a:avLst/>
          </a:prstGeom>
          <a:noFill/>
        </p:spPr>
        <p:txBody>
          <a:bodyPr wrap="square" rtlCol="0">
            <a:spAutoFit/>
          </a:bodyPr>
          <a:lstStyle/>
          <a:p>
            <a:pPr algn="ctr"/>
            <a:r>
              <a:rPr lang="zh-CN" altLang="en-US" b="1" dirty="0"/>
              <a:t>后沿</a:t>
            </a:r>
          </a:p>
        </p:txBody>
      </p:sp>
      <p:sp>
        <p:nvSpPr>
          <p:cNvPr id="7" name="文本框 6">
            <a:extLst>
              <a:ext uri="{FF2B5EF4-FFF2-40B4-BE49-F238E27FC236}">
                <a16:creationId xmlns:a16="http://schemas.microsoft.com/office/drawing/2014/main" id="{C0C045C2-83BA-5ABE-B7B9-63ECCCF2A600}"/>
              </a:ext>
            </a:extLst>
          </p:cNvPr>
          <p:cNvSpPr txBox="1"/>
          <p:nvPr/>
        </p:nvSpPr>
        <p:spPr>
          <a:xfrm>
            <a:off x="9790293" y="2879524"/>
            <a:ext cx="662086" cy="369332"/>
          </a:xfrm>
          <a:prstGeom prst="rect">
            <a:avLst/>
          </a:prstGeom>
          <a:noFill/>
        </p:spPr>
        <p:txBody>
          <a:bodyPr wrap="square" rtlCol="0">
            <a:spAutoFit/>
          </a:bodyPr>
          <a:lstStyle/>
          <a:p>
            <a:pPr algn="ctr"/>
            <a:r>
              <a:rPr lang="zh-CN" altLang="en-US" b="1" dirty="0"/>
              <a:t>前沿</a:t>
            </a:r>
          </a:p>
        </p:txBody>
      </p:sp>
      <p:sp>
        <p:nvSpPr>
          <p:cNvPr id="5" name="矩形 4">
            <a:extLst>
              <a:ext uri="{FF2B5EF4-FFF2-40B4-BE49-F238E27FC236}">
                <a16:creationId xmlns:a16="http://schemas.microsoft.com/office/drawing/2014/main" id="{8FBE07E6-AB02-9FE8-CB88-AEAAEAC0CB15}"/>
              </a:ext>
            </a:extLst>
          </p:cNvPr>
          <p:cNvSpPr/>
          <p:nvPr/>
        </p:nvSpPr>
        <p:spPr>
          <a:xfrm>
            <a:off x="4243982" y="1897128"/>
            <a:ext cx="3230061" cy="274196"/>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文本框 112">
            <a:extLst>
              <a:ext uri="{FF2B5EF4-FFF2-40B4-BE49-F238E27FC236}">
                <a16:creationId xmlns:a16="http://schemas.microsoft.com/office/drawing/2014/main" id="{C7180012-6B11-00BA-FB4B-2FA5B1E1C573}"/>
              </a:ext>
            </a:extLst>
          </p:cNvPr>
          <p:cNvSpPr txBox="1"/>
          <p:nvPr/>
        </p:nvSpPr>
        <p:spPr>
          <a:xfrm>
            <a:off x="2579497" y="3290434"/>
            <a:ext cx="6954472" cy="369332"/>
          </a:xfrm>
          <a:prstGeom prst="rect">
            <a:avLst/>
          </a:prstGeom>
          <a:noFill/>
        </p:spPr>
        <p:txBody>
          <a:bodyPr wrap="square" rtlCol="0">
            <a:spAutoFit/>
          </a:bodyPr>
          <a:lstStyle/>
          <a:p>
            <a:r>
              <a:rPr lang="zh-CN" altLang="en-US" b="1" dirty="0"/>
              <a:t>这样就可以用</a:t>
            </a:r>
            <a:r>
              <a:rPr lang="en-US" altLang="zh-CN" b="1" dirty="0"/>
              <a:t>P1</a:t>
            </a:r>
            <a:r>
              <a:rPr lang="zh-CN" altLang="en-US" b="1" dirty="0"/>
              <a:t>、</a:t>
            </a:r>
            <a:r>
              <a:rPr lang="en-US" altLang="zh-CN" b="1" dirty="0"/>
              <a:t>P2</a:t>
            </a:r>
            <a:r>
              <a:rPr lang="zh-CN" altLang="en-US" b="1" dirty="0"/>
              <a:t>和</a:t>
            </a:r>
            <a:r>
              <a:rPr lang="en-US" altLang="zh-CN" b="1" dirty="0"/>
              <a:t>P3</a:t>
            </a:r>
            <a:r>
              <a:rPr lang="zh-CN" altLang="en-US" b="1" dirty="0"/>
              <a:t>这三个指针来描述发送窗口的相关信息</a:t>
            </a:r>
            <a:r>
              <a:rPr lang="en-US" altLang="zh-CN" b="1" dirty="0"/>
              <a:t>:</a:t>
            </a:r>
            <a:endParaRPr lang="zh-CN" altLang="en-US" b="1" dirty="0">
              <a:solidFill>
                <a:schemeClr val="accent5"/>
              </a:solidFill>
            </a:endParaRPr>
          </a:p>
        </p:txBody>
      </p:sp>
      <p:sp>
        <p:nvSpPr>
          <p:cNvPr id="114" name="椭圆 113">
            <a:extLst>
              <a:ext uri="{FF2B5EF4-FFF2-40B4-BE49-F238E27FC236}">
                <a16:creationId xmlns:a16="http://schemas.microsoft.com/office/drawing/2014/main" id="{6CEA436C-E1D4-0635-C550-5D47FFFFA9FF}"/>
              </a:ext>
            </a:extLst>
          </p:cNvPr>
          <p:cNvSpPr/>
          <p:nvPr/>
        </p:nvSpPr>
        <p:spPr>
          <a:xfrm>
            <a:off x="2678310" y="3793623"/>
            <a:ext cx="187857" cy="1878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文本框 114">
            <a:extLst>
              <a:ext uri="{FF2B5EF4-FFF2-40B4-BE49-F238E27FC236}">
                <a16:creationId xmlns:a16="http://schemas.microsoft.com/office/drawing/2014/main" id="{049E4729-E106-2142-3A00-0752901B9CB5}"/>
              </a:ext>
            </a:extLst>
          </p:cNvPr>
          <p:cNvSpPr txBox="1"/>
          <p:nvPr/>
        </p:nvSpPr>
        <p:spPr>
          <a:xfrm>
            <a:off x="2892811" y="3718122"/>
            <a:ext cx="4440115" cy="369332"/>
          </a:xfrm>
          <a:prstGeom prst="rect">
            <a:avLst/>
          </a:prstGeom>
          <a:noFill/>
        </p:spPr>
        <p:txBody>
          <a:bodyPr wrap="square" rtlCol="0">
            <a:spAutoFit/>
          </a:bodyPr>
          <a:lstStyle/>
          <a:p>
            <a:r>
              <a:rPr lang="zh-CN" altLang="en-US" b="1" dirty="0"/>
              <a:t>小于</a:t>
            </a:r>
            <a:r>
              <a:rPr lang="en-US" altLang="zh-CN" b="1" dirty="0"/>
              <a:t>P1</a:t>
            </a:r>
            <a:r>
              <a:rPr lang="zh-CN" altLang="en-US" b="1" dirty="0"/>
              <a:t>的就是已发送并已收到确认的部分</a:t>
            </a:r>
            <a:endParaRPr lang="zh-CN" altLang="en-US" b="1" dirty="0">
              <a:solidFill>
                <a:schemeClr val="accent5"/>
              </a:solidFill>
            </a:endParaRPr>
          </a:p>
        </p:txBody>
      </p:sp>
      <p:grpSp>
        <p:nvGrpSpPr>
          <p:cNvPr id="126" name="组合 125">
            <a:extLst>
              <a:ext uri="{FF2B5EF4-FFF2-40B4-BE49-F238E27FC236}">
                <a16:creationId xmlns:a16="http://schemas.microsoft.com/office/drawing/2014/main" id="{15D7D463-0B6C-3A77-391F-2E4BAD1C9A44}"/>
              </a:ext>
            </a:extLst>
          </p:cNvPr>
          <p:cNvGrpSpPr/>
          <p:nvPr/>
        </p:nvGrpSpPr>
        <p:grpSpPr>
          <a:xfrm>
            <a:off x="4106633" y="911623"/>
            <a:ext cx="583713" cy="859194"/>
            <a:chOff x="4106633" y="911623"/>
            <a:chExt cx="583713" cy="859194"/>
          </a:xfrm>
        </p:grpSpPr>
        <p:cxnSp>
          <p:nvCxnSpPr>
            <p:cNvPr id="122" name="直接箭头连接符 121">
              <a:extLst>
                <a:ext uri="{FF2B5EF4-FFF2-40B4-BE49-F238E27FC236}">
                  <a16:creationId xmlns:a16="http://schemas.microsoft.com/office/drawing/2014/main" id="{1479C0C5-1BAB-75D3-2B10-AB9F30A03389}"/>
                </a:ext>
              </a:extLst>
            </p:cNvPr>
            <p:cNvCxnSpPr>
              <a:cxnSpLocks/>
            </p:cNvCxnSpPr>
            <p:nvPr/>
          </p:nvCxnSpPr>
          <p:spPr>
            <a:xfrm>
              <a:off x="4398490" y="1282028"/>
              <a:ext cx="0" cy="488789"/>
            </a:xfrm>
            <a:prstGeom prst="straightConnector1">
              <a:avLst/>
            </a:prstGeom>
            <a:ln w="381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81C2D7FD-B453-01CF-4FA3-D128648DE83A}"/>
                </a:ext>
              </a:extLst>
            </p:cNvPr>
            <p:cNvSpPr txBox="1"/>
            <p:nvPr/>
          </p:nvSpPr>
          <p:spPr>
            <a:xfrm>
              <a:off x="4106633" y="911623"/>
              <a:ext cx="583713" cy="461665"/>
            </a:xfrm>
            <a:prstGeom prst="rect">
              <a:avLst/>
            </a:prstGeom>
            <a:noFill/>
          </p:spPr>
          <p:txBody>
            <a:bodyPr wrap="square" rtlCol="0">
              <a:spAutoFit/>
            </a:bodyPr>
            <a:lstStyle/>
            <a:p>
              <a:pPr algn="ctr"/>
              <a:r>
                <a:rPr lang="en-US" altLang="zh-CN" sz="2400" b="1" dirty="0"/>
                <a:t>P1</a:t>
              </a:r>
              <a:endParaRPr lang="zh-CN" altLang="en-US" sz="2400" b="1" dirty="0"/>
            </a:p>
          </p:txBody>
        </p:sp>
      </p:grpSp>
      <p:grpSp>
        <p:nvGrpSpPr>
          <p:cNvPr id="163" name="组合 162">
            <a:extLst>
              <a:ext uri="{FF2B5EF4-FFF2-40B4-BE49-F238E27FC236}">
                <a16:creationId xmlns:a16="http://schemas.microsoft.com/office/drawing/2014/main" id="{55D5B911-F2D0-7E25-AE50-AF9F4E80930D}"/>
              </a:ext>
            </a:extLst>
          </p:cNvPr>
          <p:cNvGrpSpPr/>
          <p:nvPr/>
        </p:nvGrpSpPr>
        <p:grpSpPr>
          <a:xfrm>
            <a:off x="7332926" y="931130"/>
            <a:ext cx="583713" cy="859194"/>
            <a:chOff x="4106633" y="911623"/>
            <a:chExt cx="583713" cy="859194"/>
          </a:xfrm>
        </p:grpSpPr>
        <p:cxnSp>
          <p:nvCxnSpPr>
            <p:cNvPr id="164" name="直接箭头连接符 163">
              <a:extLst>
                <a:ext uri="{FF2B5EF4-FFF2-40B4-BE49-F238E27FC236}">
                  <a16:creationId xmlns:a16="http://schemas.microsoft.com/office/drawing/2014/main" id="{FC78F0DF-3198-E929-AECD-E05614937EEE}"/>
                </a:ext>
              </a:extLst>
            </p:cNvPr>
            <p:cNvCxnSpPr>
              <a:cxnSpLocks/>
            </p:cNvCxnSpPr>
            <p:nvPr/>
          </p:nvCxnSpPr>
          <p:spPr>
            <a:xfrm>
              <a:off x="4398490" y="1282028"/>
              <a:ext cx="0" cy="488789"/>
            </a:xfrm>
            <a:prstGeom prst="straightConnector1">
              <a:avLst/>
            </a:prstGeom>
            <a:ln w="381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65" name="文本框 164">
              <a:extLst>
                <a:ext uri="{FF2B5EF4-FFF2-40B4-BE49-F238E27FC236}">
                  <a16:creationId xmlns:a16="http://schemas.microsoft.com/office/drawing/2014/main" id="{671275AE-2C02-66DF-705E-1D33ADE5B0CC}"/>
                </a:ext>
              </a:extLst>
            </p:cNvPr>
            <p:cNvSpPr txBox="1"/>
            <p:nvPr/>
          </p:nvSpPr>
          <p:spPr>
            <a:xfrm>
              <a:off x="4106633" y="911623"/>
              <a:ext cx="583713" cy="461665"/>
            </a:xfrm>
            <a:prstGeom prst="rect">
              <a:avLst/>
            </a:prstGeom>
            <a:noFill/>
          </p:spPr>
          <p:txBody>
            <a:bodyPr wrap="square" rtlCol="0">
              <a:spAutoFit/>
            </a:bodyPr>
            <a:lstStyle/>
            <a:p>
              <a:pPr algn="ctr"/>
              <a:r>
                <a:rPr lang="en-US" altLang="zh-CN" sz="2400" b="1" dirty="0"/>
                <a:t>P2</a:t>
              </a:r>
              <a:endParaRPr lang="zh-CN" altLang="en-US" sz="2400" b="1" dirty="0"/>
            </a:p>
          </p:txBody>
        </p:sp>
      </p:grpSp>
      <p:grpSp>
        <p:nvGrpSpPr>
          <p:cNvPr id="168" name="组合 167">
            <a:extLst>
              <a:ext uri="{FF2B5EF4-FFF2-40B4-BE49-F238E27FC236}">
                <a16:creationId xmlns:a16="http://schemas.microsoft.com/office/drawing/2014/main" id="{9CD7C558-A175-FD94-DCA2-B5EF76780796}"/>
              </a:ext>
            </a:extLst>
          </p:cNvPr>
          <p:cNvGrpSpPr/>
          <p:nvPr/>
        </p:nvGrpSpPr>
        <p:grpSpPr>
          <a:xfrm>
            <a:off x="9972853" y="931130"/>
            <a:ext cx="583713" cy="859194"/>
            <a:chOff x="4106633" y="911623"/>
            <a:chExt cx="583713" cy="859194"/>
          </a:xfrm>
        </p:grpSpPr>
        <p:cxnSp>
          <p:nvCxnSpPr>
            <p:cNvPr id="169" name="直接箭头连接符 168">
              <a:extLst>
                <a:ext uri="{FF2B5EF4-FFF2-40B4-BE49-F238E27FC236}">
                  <a16:creationId xmlns:a16="http://schemas.microsoft.com/office/drawing/2014/main" id="{6BE9ACE2-5436-BB7B-892A-14881437C92F}"/>
                </a:ext>
              </a:extLst>
            </p:cNvPr>
            <p:cNvCxnSpPr>
              <a:cxnSpLocks/>
            </p:cNvCxnSpPr>
            <p:nvPr/>
          </p:nvCxnSpPr>
          <p:spPr>
            <a:xfrm>
              <a:off x="4398490" y="1282028"/>
              <a:ext cx="0" cy="488789"/>
            </a:xfrm>
            <a:prstGeom prst="straightConnector1">
              <a:avLst/>
            </a:prstGeom>
            <a:ln w="381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70" name="文本框 169">
              <a:extLst>
                <a:ext uri="{FF2B5EF4-FFF2-40B4-BE49-F238E27FC236}">
                  <a16:creationId xmlns:a16="http://schemas.microsoft.com/office/drawing/2014/main" id="{080CCEA1-0D94-0E7D-77A6-009DF4FE0CAA}"/>
                </a:ext>
              </a:extLst>
            </p:cNvPr>
            <p:cNvSpPr txBox="1"/>
            <p:nvPr/>
          </p:nvSpPr>
          <p:spPr>
            <a:xfrm>
              <a:off x="4106633" y="911623"/>
              <a:ext cx="583713" cy="461665"/>
            </a:xfrm>
            <a:prstGeom prst="rect">
              <a:avLst/>
            </a:prstGeom>
            <a:noFill/>
          </p:spPr>
          <p:txBody>
            <a:bodyPr wrap="square" rtlCol="0">
              <a:spAutoFit/>
            </a:bodyPr>
            <a:lstStyle/>
            <a:p>
              <a:pPr algn="ctr"/>
              <a:r>
                <a:rPr lang="en-US" altLang="zh-CN" sz="2400" b="1" dirty="0"/>
                <a:t>P3</a:t>
              </a:r>
              <a:endParaRPr lang="zh-CN" altLang="en-US" sz="2400" b="1" dirty="0"/>
            </a:p>
          </p:txBody>
        </p:sp>
      </p:grpSp>
      <p:sp>
        <p:nvSpPr>
          <p:cNvPr id="29" name="矩形 28">
            <a:extLst>
              <a:ext uri="{FF2B5EF4-FFF2-40B4-BE49-F238E27FC236}">
                <a16:creationId xmlns:a16="http://schemas.microsoft.com/office/drawing/2014/main" id="{2098AD71-9197-9B76-2575-2D9211589AF0}"/>
              </a:ext>
            </a:extLst>
          </p:cNvPr>
          <p:cNvSpPr/>
          <p:nvPr/>
        </p:nvSpPr>
        <p:spPr>
          <a:xfrm>
            <a:off x="4210374" y="1791910"/>
            <a:ext cx="3267380" cy="431129"/>
          </a:xfrm>
          <a:prstGeom prst="rect">
            <a:avLst/>
          </a:prstGeom>
          <a:noFill/>
          <a:ln w="2540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68593798-3FEE-1D37-60A7-1AE03592DEA5}"/>
              </a:ext>
            </a:extLst>
          </p:cNvPr>
          <p:cNvSpPr/>
          <p:nvPr/>
        </p:nvSpPr>
        <p:spPr>
          <a:xfrm>
            <a:off x="2678310" y="4221311"/>
            <a:ext cx="187857" cy="1878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0651DF04-E747-182F-5503-4735EE57ABE9}"/>
              </a:ext>
            </a:extLst>
          </p:cNvPr>
          <p:cNvSpPr txBox="1"/>
          <p:nvPr/>
        </p:nvSpPr>
        <p:spPr>
          <a:xfrm>
            <a:off x="2892811" y="4145810"/>
            <a:ext cx="4440115" cy="369332"/>
          </a:xfrm>
          <a:prstGeom prst="rect">
            <a:avLst/>
          </a:prstGeom>
          <a:noFill/>
        </p:spPr>
        <p:txBody>
          <a:bodyPr wrap="square" rtlCol="0">
            <a:spAutoFit/>
          </a:bodyPr>
          <a:lstStyle/>
          <a:p>
            <a:r>
              <a:rPr lang="zh-CN" altLang="en-US" b="1" dirty="0"/>
              <a:t>大于等于</a:t>
            </a:r>
            <a:r>
              <a:rPr lang="en-US" altLang="zh-CN" b="1" dirty="0"/>
              <a:t>P3</a:t>
            </a:r>
            <a:r>
              <a:rPr lang="zh-CN" altLang="en-US" b="1" dirty="0"/>
              <a:t>的就是不允许发送的部分</a:t>
            </a:r>
            <a:endParaRPr lang="zh-CN" altLang="en-US" b="1" dirty="0">
              <a:solidFill>
                <a:schemeClr val="accent5"/>
              </a:solidFill>
            </a:endParaRPr>
          </a:p>
        </p:txBody>
      </p:sp>
      <p:sp>
        <p:nvSpPr>
          <p:cNvPr id="30" name="椭圆 29">
            <a:extLst>
              <a:ext uri="{FF2B5EF4-FFF2-40B4-BE49-F238E27FC236}">
                <a16:creationId xmlns:a16="http://schemas.microsoft.com/office/drawing/2014/main" id="{7485E84C-D4B1-397C-7AB9-75B1CFC93BFD}"/>
              </a:ext>
            </a:extLst>
          </p:cNvPr>
          <p:cNvSpPr/>
          <p:nvPr/>
        </p:nvSpPr>
        <p:spPr>
          <a:xfrm>
            <a:off x="2678310" y="4685405"/>
            <a:ext cx="187857" cy="1878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66E04AA7-EFD7-31FA-F68A-6E7D5FD57A44}"/>
              </a:ext>
            </a:extLst>
          </p:cNvPr>
          <p:cNvSpPr txBox="1"/>
          <p:nvPr/>
        </p:nvSpPr>
        <p:spPr>
          <a:xfrm>
            <a:off x="2892811" y="4609904"/>
            <a:ext cx="4440115" cy="369332"/>
          </a:xfrm>
          <a:prstGeom prst="rect">
            <a:avLst/>
          </a:prstGeom>
          <a:noFill/>
        </p:spPr>
        <p:txBody>
          <a:bodyPr wrap="square" rtlCol="0">
            <a:spAutoFit/>
          </a:bodyPr>
          <a:lstStyle/>
          <a:p>
            <a:r>
              <a:rPr lang="en-US" altLang="zh-CN" b="1" dirty="0"/>
              <a:t>P3 - P1 = </a:t>
            </a:r>
            <a:r>
              <a:rPr lang="zh-CN" altLang="en-US" b="1" dirty="0"/>
              <a:t>发送窗口尺寸</a:t>
            </a:r>
            <a:endParaRPr lang="zh-CN" altLang="en-US" b="1" dirty="0">
              <a:solidFill>
                <a:schemeClr val="accent5"/>
              </a:solidFill>
            </a:endParaRPr>
          </a:p>
        </p:txBody>
      </p:sp>
      <p:sp>
        <p:nvSpPr>
          <p:cNvPr id="32" name="椭圆 31">
            <a:extLst>
              <a:ext uri="{FF2B5EF4-FFF2-40B4-BE49-F238E27FC236}">
                <a16:creationId xmlns:a16="http://schemas.microsoft.com/office/drawing/2014/main" id="{B7FDA758-E132-36CC-28BD-51578E740261}"/>
              </a:ext>
            </a:extLst>
          </p:cNvPr>
          <p:cNvSpPr/>
          <p:nvPr/>
        </p:nvSpPr>
        <p:spPr>
          <a:xfrm>
            <a:off x="2678310" y="5149499"/>
            <a:ext cx="187857" cy="1878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83752A3D-77D5-BA74-985A-72BF01ADC301}"/>
              </a:ext>
            </a:extLst>
          </p:cNvPr>
          <p:cNvSpPr txBox="1"/>
          <p:nvPr/>
        </p:nvSpPr>
        <p:spPr>
          <a:xfrm>
            <a:off x="2892811" y="5073998"/>
            <a:ext cx="5362915" cy="369332"/>
          </a:xfrm>
          <a:prstGeom prst="rect">
            <a:avLst/>
          </a:prstGeom>
          <a:noFill/>
        </p:spPr>
        <p:txBody>
          <a:bodyPr wrap="square" rtlCol="0">
            <a:spAutoFit/>
          </a:bodyPr>
          <a:lstStyle/>
          <a:p>
            <a:r>
              <a:rPr lang="en-US" altLang="zh-CN" b="1" dirty="0"/>
              <a:t>P2</a:t>
            </a:r>
            <a:r>
              <a:rPr lang="zh-CN" altLang="en-US" b="1" dirty="0"/>
              <a:t> </a:t>
            </a:r>
            <a:r>
              <a:rPr lang="en-US" altLang="zh-CN" b="1" dirty="0"/>
              <a:t>- P1 = </a:t>
            </a:r>
            <a:r>
              <a:rPr lang="zh-CN" altLang="en-US" b="1" dirty="0"/>
              <a:t>已发送但还未收到确认的字节数量</a:t>
            </a:r>
            <a:endParaRPr lang="zh-CN" altLang="en-US" b="1" dirty="0">
              <a:solidFill>
                <a:schemeClr val="accent5"/>
              </a:solidFill>
            </a:endParaRPr>
          </a:p>
        </p:txBody>
      </p:sp>
    </p:spTree>
    <p:custDataLst>
      <p:tags r:id="rId1"/>
    </p:custDataLst>
    <p:extLst>
      <p:ext uri="{BB962C8B-B14F-4D97-AF65-F5344CB8AC3E}">
        <p14:creationId xmlns:p14="http://schemas.microsoft.com/office/powerpoint/2010/main" val="310974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par>
                          <p:cTn id="10" fill="hold">
                            <p:stCondLst>
                              <p:cond delay="500"/>
                            </p:stCondLst>
                            <p:childTnLst>
                              <p:par>
                                <p:cTn id="11" presetID="1" presetClass="entr" presetSubtype="0" fill="hold" grpId="0" nodeType="afterEffect">
                                  <p:stCondLst>
                                    <p:cond delay="0"/>
                                  </p:stCondLst>
                                  <p:iterate type="lt">
                                    <p:tmAbs val="100"/>
                                  </p:iterate>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par>
                          <p:cTn id="17" fill="hold">
                            <p:stCondLst>
                              <p:cond delay="0"/>
                            </p:stCondLst>
                            <p:childTnLst>
                              <p:par>
                                <p:cTn id="18" presetID="35" presetClass="emph" presetSubtype="0" repeatCount="3000" fill="hold" grpId="1" nodeType="afterEffect">
                                  <p:stCondLst>
                                    <p:cond delay="0"/>
                                  </p:stCondLst>
                                  <p:childTnLst>
                                    <p:anim calcmode="discrete" valueType="str">
                                      <p:cBhvr>
                                        <p:cTn id="19" dur="500" fill="hold"/>
                                        <p:tgtEl>
                                          <p:spTgt spid="29"/>
                                        </p:tgtEl>
                                        <p:attrNameLst>
                                          <p:attrName>style.visibility</p:attrName>
                                        </p:attrNameLst>
                                      </p:cBhvr>
                                      <p:tavLst>
                                        <p:tav tm="0">
                                          <p:val>
                                            <p:strVal val="hidden"/>
                                          </p:val>
                                        </p:tav>
                                        <p:tav tm="50000">
                                          <p:val>
                                            <p:strVal val="visible"/>
                                          </p:val>
                                        </p:tav>
                                      </p:tavLst>
                                    </p:anim>
                                  </p:childTnLst>
                                </p:cTn>
                              </p:par>
                            </p:childTnLst>
                          </p:cTn>
                        </p:par>
                        <p:par>
                          <p:cTn id="20" fill="hold">
                            <p:stCondLst>
                              <p:cond delay="1500"/>
                            </p:stCondLst>
                            <p:childTnLst>
                              <p:par>
                                <p:cTn id="21" presetID="1" presetClass="exit" presetSubtype="0" fill="hold" grpId="2" nodeType="afterEffect">
                                  <p:stCondLst>
                                    <p:cond delay="0"/>
                                  </p:stCondLst>
                                  <p:childTnLst>
                                    <p:set>
                                      <p:cBhvr>
                                        <p:cTn id="22"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29" grpId="2" animBg="1"/>
      <p:bldP spid="32" grpId="0" animBg="1"/>
      <p:bldP spid="33"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FDD9614-565E-D26F-2BBA-A5BA807FCA6F}"/>
              </a:ext>
            </a:extLst>
          </p:cNvPr>
          <p:cNvSpPr txBox="1"/>
          <p:nvPr/>
        </p:nvSpPr>
        <p:spPr>
          <a:xfrm>
            <a:off x="4965950" y="907196"/>
            <a:ext cx="2078597" cy="923330"/>
          </a:xfrm>
          <a:prstGeom prst="rect">
            <a:avLst/>
          </a:prstGeom>
          <a:noFill/>
        </p:spPr>
        <p:txBody>
          <a:bodyPr wrap="square" rtlCol="0">
            <a:spAutoFit/>
          </a:bodyPr>
          <a:lstStyle/>
          <a:p>
            <a:pPr algn="ctr"/>
            <a:r>
              <a:rPr lang="zh-CN" altLang="en-US" b="1" dirty="0">
                <a:solidFill>
                  <a:schemeClr val="accent3"/>
                </a:solidFill>
              </a:rPr>
              <a:t>序号</a:t>
            </a:r>
            <a:r>
              <a:rPr lang="en-US" altLang="zh-CN" b="1" dirty="0">
                <a:solidFill>
                  <a:schemeClr val="accent3"/>
                </a:solidFill>
              </a:rPr>
              <a:t>31~41</a:t>
            </a:r>
            <a:r>
              <a:rPr lang="zh-CN" altLang="en-US" b="1" dirty="0">
                <a:solidFill>
                  <a:schemeClr val="accent3"/>
                </a:solidFill>
              </a:rPr>
              <a:t>的数据</a:t>
            </a:r>
            <a:endParaRPr lang="en-US" altLang="zh-CN" b="1" dirty="0">
              <a:solidFill>
                <a:schemeClr val="accent3"/>
              </a:solidFill>
            </a:endParaRPr>
          </a:p>
          <a:p>
            <a:pPr algn="ctr"/>
            <a:r>
              <a:rPr lang="zh-CN" altLang="en-US" b="1" dirty="0">
                <a:solidFill>
                  <a:schemeClr val="accent3"/>
                </a:solidFill>
              </a:rPr>
              <a:t>已经发送</a:t>
            </a:r>
            <a:endParaRPr lang="en-US" altLang="zh-CN" b="1" dirty="0">
              <a:solidFill>
                <a:schemeClr val="accent3"/>
              </a:solidFill>
            </a:endParaRPr>
          </a:p>
          <a:p>
            <a:pPr algn="ctr"/>
            <a:r>
              <a:rPr lang="zh-CN" altLang="en-US" b="1" dirty="0">
                <a:solidFill>
                  <a:schemeClr val="accent3"/>
                </a:solidFill>
              </a:rPr>
              <a:t>但未收到确认</a:t>
            </a:r>
          </a:p>
        </p:txBody>
      </p:sp>
      <p:sp>
        <p:nvSpPr>
          <p:cNvPr id="23" name="文本框 22">
            <a:extLst>
              <a:ext uri="{FF2B5EF4-FFF2-40B4-BE49-F238E27FC236}">
                <a16:creationId xmlns:a16="http://schemas.microsoft.com/office/drawing/2014/main" id="{7E6AE6F0-E895-063E-5CAE-5C5E7899DE90}"/>
              </a:ext>
            </a:extLst>
          </p:cNvPr>
          <p:cNvSpPr txBox="1"/>
          <p:nvPr/>
        </p:nvSpPr>
        <p:spPr>
          <a:xfrm>
            <a:off x="7697805" y="907196"/>
            <a:ext cx="2202027" cy="923330"/>
          </a:xfrm>
          <a:prstGeom prst="rect">
            <a:avLst/>
          </a:prstGeom>
          <a:noFill/>
        </p:spPr>
        <p:txBody>
          <a:bodyPr wrap="square" rtlCol="0">
            <a:spAutoFit/>
          </a:bodyPr>
          <a:lstStyle/>
          <a:p>
            <a:pPr algn="ctr"/>
            <a:r>
              <a:rPr lang="zh-CN" altLang="en-US" b="1" dirty="0"/>
              <a:t>序号</a:t>
            </a:r>
            <a:r>
              <a:rPr lang="en-US" altLang="zh-CN" b="1" dirty="0"/>
              <a:t>42~50</a:t>
            </a:r>
            <a:r>
              <a:rPr lang="zh-CN" altLang="en-US" b="1" dirty="0"/>
              <a:t>的数据</a:t>
            </a:r>
            <a:endParaRPr lang="en-US" altLang="zh-CN" b="1" dirty="0"/>
          </a:p>
          <a:p>
            <a:pPr algn="ctr"/>
            <a:r>
              <a:rPr lang="zh-CN" altLang="en-US" b="1" dirty="0"/>
              <a:t>允许发送</a:t>
            </a:r>
            <a:endParaRPr lang="en-US" altLang="zh-CN" b="1" dirty="0"/>
          </a:p>
          <a:p>
            <a:pPr algn="ctr"/>
            <a:r>
              <a:rPr lang="zh-CN" altLang="en-US" b="1" dirty="0"/>
              <a:t>但还未发送</a:t>
            </a:r>
          </a:p>
        </p:txBody>
      </p:sp>
      <p:sp>
        <p:nvSpPr>
          <p:cNvPr id="10" name="标注: 下箭头 9">
            <a:extLst>
              <a:ext uri="{FF2B5EF4-FFF2-40B4-BE49-F238E27FC236}">
                <a16:creationId xmlns:a16="http://schemas.microsoft.com/office/drawing/2014/main" id="{BD3314F1-BA77-DA19-671A-2E9BA1A568BB}"/>
              </a:ext>
            </a:extLst>
          </p:cNvPr>
          <p:cNvSpPr/>
          <p:nvPr/>
        </p:nvSpPr>
        <p:spPr>
          <a:xfrm>
            <a:off x="91403" y="2410120"/>
            <a:ext cx="1083767" cy="2033802"/>
          </a:xfrm>
          <a:prstGeom prst="downArrowCallout">
            <a:avLst>
              <a:gd name="adj1" fmla="val 25000"/>
              <a:gd name="adj2" fmla="val 25000"/>
              <a:gd name="adj3" fmla="val 25000"/>
              <a:gd name="adj4" fmla="val 80857"/>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lnSpc>
                <a:spcPct val="150000"/>
              </a:lnSpc>
            </a:pPr>
            <a:r>
              <a:rPr lang="zh-CN" altLang="en-US" sz="1600" b="1" dirty="0"/>
              <a:t>一些</a:t>
            </a:r>
            <a:endParaRPr lang="en-US" altLang="zh-CN" sz="1600" b="1" dirty="0"/>
          </a:p>
          <a:p>
            <a:pPr algn="ctr">
              <a:lnSpc>
                <a:spcPct val="150000"/>
              </a:lnSpc>
            </a:pPr>
            <a:r>
              <a:rPr lang="zh-CN" altLang="en-US" sz="1600" b="1" dirty="0"/>
              <a:t>数据报文段</a:t>
            </a:r>
            <a:endParaRPr lang="en-US" altLang="zh-CN" sz="1600" b="1" dirty="0"/>
          </a:p>
          <a:p>
            <a:pPr algn="ctr">
              <a:lnSpc>
                <a:spcPct val="150000"/>
              </a:lnSpc>
            </a:pPr>
            <a:r>
              <a:rPr lang="zh-CN" altLang="en-US" sz="1600" b="1" dirty="0"/>
              <a:t>共携带</a:t>
            </a:r>
            <a:endParaRPr lang="en-US" altLang="zh-CN" sz="1600" b="1" dirty="0"/>
          </a:p>
          <a:p>
            <a:pPr algn="ctr">
              <a:lnSpc>
                <a:spcPct val="150000"/>
              </a:lnSpc>
            </a:pPr>
            <a:r>
              <a:rPr lang="en-US" altLang="zh-CN" sz="1600" b="1" dirty="0"/>
              <a:t>31~41</a:t>
            </a:r>
            <a:r>
              <a:rPr lang="zh-CN" altLang="en-US" sz="1600" b="1" dirty="0"/>
              <a:t>号字节</a:t>
            </a:r>
          </a:p>
        </p:txBody>
      </p:sp>
      <p:grpSp>
        <p:nvGrpSpPr>
          <p:cNvPr id="24" name="组合 23">
            <a:extLst>
              <a:ext uri="{FF2B5EF4-FFF2-40B4-BE49-F238E27FC236}">
                <a16:creationId xmlns:a16="http://schemas.microsoft.com/office/drawing/2014/main" id="{BD363E59-1D75-A236-C2F2-16C45E988F37}"/>
              </a:ext>
            </a:extLst>
          </p:cNvPr>
          <p:cNvGrpSpPr/>
          <p:nvPr/>
        </p:nvGrpSpPr>
        <p:grpSpPr>
          <a:xfrm>
            <a:off x="10126494" y="2140927"/>
            <a:ext cx="1760706" cy="754673"/>
            <a:chOff x="10126494" y="2140927"/>
            <a:chExt cx="1760706" cy="754673"/>
          </a:xfrm>
        </p:grpSpPr>
        <p:cxnSp>
          <p:nvCxnSpPr>
            <p:cNvPr id="16" name="直接连接符 15">
              <a:extLst>
                <a:ext uri="{FF2B5EF4-FFF2-40B4-BE49-F238E27FC236}">
                  <a16:creationId xmlns:a16="http://schemas.microsoft.com/office/drawing/2014/main" id="{DDCE8286-695F-E7F7-B58D-D0361B36D90A}"/>
                </a:ext>
              </a:extLst>
            </p:cNvPr>
            <p:cNvCxnSpPr>
              <a:cxnSpLocks/>
            </p:cNvCxnSpPr>
            <p:nvPr/>
          </p:nvCxnSpPr>
          <p:spPr>
            <a:xfrm>
              <a:off x="11887200"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F7A40A6-11A7-EE49-560B-CE6BEFDE79FD}"/>
                </a:ext>
              </a:extLst>
            </p:cNvPr>
            <p:cNvCxnSpPr>
              <a:cxnSpLocks/>
            </p:cNvCxnSpPr>
            <p:nvPr/>
          </p:nvCxnSpPr>
          <p:spPr>
            <a:xfrm>
              <a:off x="10126494" y="2659269"/>
              <a:ext cx="1760706"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1691434-74F8-B68B-A2C8-E6A2E7B1BBB9}"/>
                </a:ext>
              </a:extLst>
            </p:cNvPr>
            <p:cNvSpPr txBox="1"/>
            <p:nvPr/>
          </p:nvSpPr>
          <p:spPr>
            <a:xfrm>
              <a:off x="10361110" y="2489992"/>
              <a:ext cx="1247293" cy="338554"/>
            </a:xfrm>
            <a:prstGeom prst="rect">
              <a:avLst/>
            </a:prstGeom>
            <a:solidFill>
              <a:schemeClr val="bg1"/>
            </a:solidFill>
          </p:spPr>
          <p:txBody>
            <a:bodyPr wrap="square" rtlCol="0">
              <a:spAutoFit/>
            </a:bodyPr>
            <a:lstStyle/>
            <a:p>
              <a:pPr algn="ctr"/>
              <a:r>
                <a:rPr lang="zh-CN" altLang="en-US" sz="1600" b="1" dirty="0"/>
                <a:t>不允许发送</a:t>
              </a:r>
            </a:p>
          </p:txBody>
        </p:sp>
      </p:grpSp>
      <p:grpSp>
        <p:nvGrpSpPr>
          <p:cNvPr id="14" name="组合 13">
            <a:extLst>
              <a:ext uri="{FF2B5EF4-FFF2-40B4-BE49-F238E27FC236}">
                <a16:creationId xmlns:a16="http://schemas.microsoft.com/office/drawing/2014/main" id="{7CE1058B-2424-51CF-5E6D-8C2BAA5AF2D2}"/>
              </a:ext>
            </a:extLst>
          </p:cNvPr>
          <p:cNvGrpSpPr/>
          <p:nvPr/>
        </p:nvGrpSpPr>
        <p:grpSpPr>
          <a:xfrm>
            <a:off x="2770589" y="2156167"/>
            <a:ext cx="1465893" cy="934793"/>
            <a:chOff x="2770589" y="2156167"/>
            <a:chExt cx="1465893" cy="934793"/>
          </a:xfrm>
        </p:grpSpPr>
        <p:cxnSp>
          <p:nvCxnSpPr>
            <p:cNvPr id="8" name="直接连接符 7">
              <a:extLst>
                <a:ext uri="{FF2B5EF4-FFF2-40B4-BE49-F238E27FC236}">
                  <a16:creationId xmlns:a16="http://schemas.microsoft.com/office/drawing/2014/main" id="{4422F0F0-F4F1-08AA-11E7-A6A8EE6661B5}"/>
                </a:ext>
              </a:extLst>
            </p:cNvPr>
            <p:cNvCxnSpPr>
              <a:cxnSpLocks/>
            </p:cNvCxnSpPr>
            <p:nvPr/>
          </p:nvCxnSpPr>
          <p:spPr>
            <a:xfrm>
              <a:off x="2770589" y="21561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A088AC34-E0C3-3E52-042F-94C2F768CD6E}"/>
                </a:ext>
              </a:extLst>
            </p:cNvPr>
            <p:cNvCxnSpPr>
              <a:cxnSpLocks/>
            </p:cNvCxnSpPr>
            <p:nvPr/>
          </p:nvCxnSpPr>
          <p:spPr>
            <a:xfrm>
              <a:off x="2770589" y="2660073"/>
              <a:ext cx="146589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57E80CE-4558-B761-A767-BDEFEB2724F6}"/>
                </a:ext>
              </a:extLst>
            </p:cNvPr>
            <p:cNvSpPr txBox="1"/>
            <p:nvPr/>
          </p:nvSpPr>
          <p:spPr>
            <a:xfrm>
              <a:off x="2996583" y="2229186"/>
              <a:ext cx="1029210" cy="861774"/>
            </a:xfrm>
            <a:prstGeom prst="rect">
              <a:avLst/>
            </a:prstGeom>
            <a:solidFill>
              <a:schemeClr val="bg1"/>
            </a:solidFill>
          </p:spPr>
          <p:txBody>
            <a:bodyPr wrap="square" rtlCol="0">
              <a:spAutoFit/>
            </a:bodyPr>
            <a:lstStyle/>
            <a:p>
              <a:pPr algn="ctr"/>
              <a:r>
                <a:rPr lang="zh-CN" altLang="en-US" sz="1600" b="1" dirty="0"/>
                <a:t>已发送且</a:t>
              </a:r>
              <a:endParaRPr lang="en-US" altLang="zh-CN" sz="1600" b="1" dirty="0"/>
            </a:p>
            <a:p>
              <a:pPr algn="ctr"/>
              <a:r>
                <a:rPr lang="zh-CN" altLang="en-US" sz="1600" b="1" dirty="0"/>
                <a:t>收到确认</a:t>
              </a:r>
              <a:endParaRPr lang="en-US" altLang="zh-CN" sz="1600" b="1" dirty="0"/>
            </a:p>
            <a:p>
              <a:pPr algn="ctr"/>
              <a:r>
                <a:rPr lang="zh-CN" altLang="en-US" sz="1600" b="1" dirty="0"/>
                <a:t>可以删除</a:t>
              </a:r>
            </a:p>
          </p:txBody>
        </p:sp>
      </p:grpSp>
      <p:grpSp>
        <p:nvGrpSpPr>
          <p:cNvPr id="22" name="组合 21">
            <a:extLst>
              <a:ext uri="{FF2B5EF4-FFF2-40B4-BE49-F238E27FC236}">
                <a16:creationId xmlns:a16="http://schemas.microsoft.com/office/drawing/2014/main" id="{E16959C6-D607-E287-7394-14CAE6FB5009}"/>
              </a:ext>
            </a:extLst>
          </p:cNvPr>
          <p:cNvGrpSpPr/>
          <p:nvPr/>
        </p:nvGrpSpPr>
        <p:grpSpPr>
          <a:xfrm>
            <a:off x="4236482" y="1823967"/>
            <a:ext cx="5884854" cy="1135673"/>
            <a:chOff x="4236482" y="1823967"/>
            <a:chExt cx="5884854" cy="1135673"/>
          </a:xfrm>
        </p:grpSpPr>
        <p:sp>
          <p:nvSpPr>
            <p:cNvPr id="13" name="矩形 12">
              <a:extLst>
                <a:ext uri="{FF2B5EF4-FFF2-40B4-BE49-F238E27FC236}">
                  <a16:creationId xmlns:a16="http://schemas.microsoft.com/office/drawing/2014/main" id="{8C65D0CA-9FE8-B074-A9D4-9656B05B10AA}"/>
                </a:ext>
              </a:extLst>
            </p:cNvPr>
            <p:cNvSpPr/>
            <p:nvPr/>
          </p:nvSpPr>
          <p:spPr>
            <a:xfrm>
              <a:off x="4236482" y="1823967"/>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EDA3E6DD-0EA1-D88A-C482-FC9C875BF2A0}"/>
                </a:ext>
              </a:extLst>
            </p:cNvPr>
            <p:cNvCxnSpPr>
              <a:cxnSpLocks/>
            </p:cNvCxnSpPr>
            <p:nvPr/>
          </p:nvCxnSpPr>
          <p:spPr>
            <a:xfrm>
              <a:off x="4236482"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40AAEDD-D276-C6DC-7D30-CA577AED0ED5}"/>
                </a:ext>
              </a:extLst>
            </p:cNvPr>
            <p:cNvCxnSpPr>
              <a:cxnSpLocks/>
            </p:cNvCxnSpPr>
            <p:nvPr/>
          </p:nvCxnSpPr>
          <p:spPr>
            <a:xfrm>
              <a:off x="10121336" y="22049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59FBC92-3D48-192B-B31A-68DB0CD39CFE}"/>
                </a:ext>
              </a:extLst>
            </p:cNvPr>
            <p:cNvCxnSpPr/>
            <p:nvPr/>
          </p:nvCxnSpPr>
          <p:spPr>
            <a:xfrm>
              <a:off x="4236482" y="2660073"/>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6A509B7-C9C7-1646-9718-69A3294BE737}"/>
                </a:ext>
              </a:extLst>
            </p:cNvPr>
            <p:cNvSpPr txBox="1"/>
            <p:nvPr/>
          </p:nvSpPr>
          <p:spPr>
            <a:xfrm>
              <a:off x="6310878" y="2468880"/>
              <a:ext cx="1447162" cy="369332"/>
            </a:xfrm>
            <a:prstGeom prst="rect">
              <a:avLst/>
            </a:prstGeom>
            <a:solidFill>
              <a:schemeClr val="bg1"/>
            </a:solidFill>
          </p:spPr>
          <p:txBody>
            <a:bodyPr wrap="square" rtlCol="0">
              <a:spAutoFit/>
            </a:bodyPr>
            <a:lstStyle/>
            <a:p>
              <a:pPr algn="ctr"/>
              <a:r>
                <a:rPr lang="zh-CN" altLang="en-US" b="1" dirty="0"/>
                <a:t>发送窗口</a:t>
              </a:r>
              <a:r>
                <a:rPr lang="en-US" altLang="zh-CN" b="1" dirty="0"/>
                <a:t>=20</a:t>
              </a:r>
              <a:endParaRPr lang="zh-CN" altLang="en-US"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可靠传输的实现</a:t>
              </a:r>
            </a:p>
          </p:txBody>
        </p:sp>
      </p:grpSp>
      <p:grpSp>
        <p:nvGrpSpPr>
          <p:cNvPr id="121" name="组合 120">
            <a:extLst>
              <a:ext uri="{FF2B5EF4-FFF2-40B4-BE49-F238E27FC236}">
                <a16:creationId xmlns:a16="http://schemas.microsoft.com/office/drawing/2014/main" id="{6834FF5F-9DA1-F0B3-B9E1-5539913B44F5}"/>
              </a:ext>
            </a:extLst>
          </p:cNvPr>
          <p:cNvGrpSpPr/>
          <p:nvPr/>
        </p:nvGrpSpPr>
        <p:grpSpPr>
          <a:xfrm>
            <a:off x="328424" y="1666287"/>
            <a:ext cx="1429263" cy="4295156"/>
            <a:chOff x="268437" y="1742601"/>
            <a:chExt cx="1429263" cy="4295156"/>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560" y="1742601"/>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84" y="5455379"/>
              <a:ext cx="443717" cy="582378"/>
            </a:xfrm>
            <a:prstGeom prst="rect">
              <a:avLst/>
            </a:prstGeom>
          </p:spPr>
        </p:pic>
        <p:sp>
          <p:nvSpPr>
            <p:cNvPr id="117" name="文本框 116">
              <a:extLst>
                <a:ext uri="{FF2B5EF4-FFF2-40B4-BE49-F238E27FC236}">
                  <a16:creationId xmlns:a16="http://schemas.microsoft.com/office/drawing/2014/main" id="{FCC024AC-BBB4-E353-B24C-BBAD303C33F5}"/>
                </a:ext>
              </a:extLst>
            </p:cNvPr>
            <p:cNvSpPr txBox="1"/>
            <p:nvPr/>
          </p:nvSpPr>
          <p:spPr>
            <a:xfrm>
              <a:off x="283610" y="5546291"/>
              <a:ext cx="934872" cy="369332"/>
            </a:xfrm>
            <a:prstGeom prst="rect">
              <a:avLst/>
            </a:prstGeom>
            <a:noFill/>
          </p:spPr>
          <p:txBody>
            <a:bodyPr wrap="square" rtlCol="0">
              <a:spAutoFit/>
            </a:bodyPr>
            <a:lstStyle/>
            <a:p>
              <a:r>
                <a:rPr lang="zh-CN" altLang="en-US" b="1" dirty="0"/>
                <a:t>接收方</a:t>
              </a:r>
            </a:p>
          </p:txBody>
        </p:sp>
        <p:sp>
          <p:nvSpPr>
            <p:cNvPr id="118" name="文本框 117">
              <a:extLst>
                <a:ext uri="{FF2B5EF4-FFF2-40B4-BE49-F238E27FC236}">
                  <a16:creationId xmlns:a16="http://schemas.microsoft.com/office/drawing/2014/main" id="{EF6C1D32-1AB7-C2B5-3CB2-29917795BCEC}"/>
                </a:ext>
              </a:extLst>
            </p:cNvPr>
            <p:cNvSpPr txBox="1"/>
            <p:nvPr/>
          </p:nvSpPr>
          <p:spPr>
            <a:xfrm>
              <a:off x="268437" y="1761352"/>
              <a:ext cx="934872" cy="369332"/>
            </a:xfrm>
            <a:prstGeom prst="rect">
              <a:avLst/>
            </a:prstGeom>
            <a:noFill/>
          </p:spPr>
          <p:txBody>
            <a:bodyPr wrap="square" rtlCol="0">
              <a:spAutoFit/>
            </a:bodyPr>
            <a:lstStyle/>
            <a:p>
              <a:r>
                <a:rPr lang="zh-CN" altLang="en-US" b="1" dirty="0"/>
                <a:t>发送方</a:t>
              </a:r>
            </a:p>
          </p:txBody>
        </p:sp>
        <p:sp>
          <p:nvSpPr>
            <p:cNvPr id="119" name="圆柱体 118">
              <a:extLst>
                <a:ext uri="{FF2B5EF4-FFF2-40B4-BE49-F238E27FC236}">
                  <a16:creationId xmlns:a16="http://schemas.microsoft.com/office/drawing/2014/main" id="{351AAFF2-3A5B-F6A9-F6C2-EF3DC893A21F}"/>
                </a:ext>
              </a:extLst>
            </p:cNvPr>
            <p:cNvSpPr/>
            <p:nvPr/>
          </p:nvSpPr>
          <p:spPr>
            <a:xfrm>
              <a:off x="1157034" y="2397540"/>
              <a:ext cx="443717" cy="3021559"/>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F86A6B9E-BC85-C115-C616-05FC9670C5D0}"/>
                </a:ext>
              </a:extLst>
            </p:cNvPr>
            <p:cNvSpPr txBox="1"/>
            <p:nvPr/>
          </p:nvSpPr>
          <p:spPr>
            <a:xfrm>
              <a:off x="1084832" y="2528504"/>
              <a:ext cx="588120" cy="2862322"/>
            </a:xfrm>
            <a:prstGeom prst="rect">
              <a:avLst/>
            </a:prstGeom>
            <a:noFill/>
          </p:spPr>
          <p:txBody>
            <a:bodyPr wrap="square" rtlCol="0">
              <a:spAutoFit/>
            </a:bodyPr>
            <a:lstStyle/>
            <a:p>
              <a:pPr algn="ctr"/>
              <a:r>
                <a:rPr lang="zh-CN" altLang="en-US" b="1" dirty="0">
                  <a:solidFill>
                    <a:schemeClr val="bg1"/>
                  </a:solidFill>
                </a:rPr>
                <a:t>基</a:t>
              </a:r>
              <a:endParaRPr lang="en-US" altLang="zh-CN" b="1" dirty="0">
                <a:solidFill>
                  <a:schemeClr val="bg1"/>
                </a:solidFill>
              </a:endParaRPr>
            </a:p>
            <a:p>
              <a:pPr algn="ctr"/>
              <a:r>
                <a:rPr lang="zh-CN" altLang="en-US" b="1" dirty="0">
                  <a:solidFill>
                    <a:schemeClr val="bg1"/>
                  </a:solidFill>
                </a:rPr>
                <a:t>于</a:t>
              </a:r>
              <a:endParaRPr lang="en-US" altLang="zh-CN" b="1" dirty="0">
                <a:solidFill>
                  <a:schemeClr val="bg1"/>
                </a:solidFill>
              </a:endParaRPr>
            </a:p>
            <a:p>
              <a:pPr algn="ctr"/>
              <a:r>
                <a:rPr lang="en-US" altLang="zh-CN" b="1" dirty="0">
                  <a:solidFill>
                    <a:schemeClr val="bg1"/>
                  </a:solidFill>
                </a:rPr>
                <a:t>TCP</a:t>
              </a:r>
            </a:p>
            <a:p>
              <a:pPr algn="ctr"/>
              <a:r>
                <a:rPr lang="zh-CN" altLang="en-US" b="1" dirty="0">
                  <a:solidFill>
                    <a:schemeClr val="bg1"/>
                  </a:solidFill>
                </a:rPr>
                <a:t>的</a:t>
              </a:r>
              <a:endParaRPr lang="en-US" altLang="zh-CN" b="1" dirty="0">
                <a:solidFill>
                  <a:schemeClr val="bg1"/>
                </a:solidFill>
              </a:endParaRPr>
            </a:p>
            <a:p>
              <a:pPr algn="ctr"/>
              <a:r>
                <a:rPr lang="zh-CN" altLang="en-US" b="1" dirty="0">
                  <a:solidFill>
                    <a:schemeClr val="bg1"/>
                  </a:solidFill>
                </a:rPr>
                <a:t>可</a:t>
              </a:r>
              <a:endParaRPr lang="en-US" altLang="zh-CN" b="1" dirty="0">
                <a:solidFill>
                  <a:schemeClr val="bg1"/>
                </a:solidFill>
              </a:endParaRPr>
            </a:p>
            <a:p>
              <a:pPr algn="ctr"/>
              <a:r>
                <a:rPr lang="zh-CN" altLang="en-US" b="1" dirty="0">
                  <a:solidFill>
                    <a:schemeClr val="bg1"/>
                  </a:solidFill>
                </a:rPr>
                <a:t>靠</a:t>
              </a:r>
              <a:endParaRPr lang="en-US" altLang="zh-CN" b="1" dirty="0">
                <a:solidFill>
                  <a:schemeClr val="bg1"/>
                </a:solidFill>
              </a:endParaRPr>
            </a:p>
            <a:p>
              <a:pPr algn="ctr"/>
              <a:r>
                <a:rPr lang="zh-CN" altLang="en-US" b="1" dirty="0">
                  <a:solidFill>
                    <a:schemeClr val="bg1"/>
                  </a:solidFill>
                </a:rPr>
                <a:t>数</a:t>
              </a:r>
              <a:endParaRPr lang="en-US" altLang="zh-CN" b="1" dirty="0">
                <a:solidFill>
                  <a:schemeClr val="bg1"/>
                </a:solidFill>
              </a:endParaRPr>
            </a:p>
            <a:p>
              <a:pPr algn="ctr"/>
              <a:r>
                <a:rPr lang="zh-CN" altLang="en-US" b="1" dirty="0">
                  <a:solidFill>
                    <a:schemeClr val="bg1"/>
                  </a:solidFill>
                </a:rPr>
                <a:t>据</a:t>
              </a:r>
              <a:endParaRPr lang="en-US" altLang="zh-CN" b="1" dirty="0">
                <a:solidFill>
                  <a:schemeClr val="bg1"/>
                </a:solidFill>
              </a:endParaRPr>
            </a:p>
            <a:p>
              <a:pPr algn="ctr"/>
              <a:r>
                <a:rPr lang="zh-CN" altLang="en-US" b="1" dirty="0">
                  <a:solidFill>
                    <a:schemeClr val="bg1"/>
                  </a:solidFill>
                </a:rPr>
                <a:t>传</a:t>
              </a:r>
              <a:endParaRPr lang="en-US" altLang="zh-CN" b="1" dirty="0">
                <a:solidFill>
                  <a:schemeClr val="bg1"/>
                </a:solidFill>
              </a:endParaRPr>
            </a:p>
            <a:p>
              <a:pPr algn="ctr"/>
              <a:r>
                <a:rPr lang="zh-CN" altLang="en-US" b="1" dirty="0">
                  <a:solidFill>
                    <a:schemeClr val="bg1"/>
                  </a:solidFill>
                </a:rPr>
                <a:t>输</a:t>
              </a:r>
            </a:p>
          </p:txBody>
        </p:sp>
      </p:grpSp>
      <p:grpSp>
        <p:nvGrpSpPr>
          <p:cNvPr id="131" name="组合 130">
            <a:extLst>
              <a:ext uri="{FF2B5EF4-FFF2-40B4-BE49-F238E27FC236}">
                <a16:creationId xmlns:a16="http://schemas.microsoft.com/office/drawing/2014/main" id="{5FF78526-1CCA-F87F-6398-F54146161EEA}"/>
              </a:ext>
            </a:extLst>
          </p:cNvPr>
          <p:cNvGrpSpPr/>
          <p:nvPr/>
        </p:nvGrpSpPr>
        <p:grpSpPr>
          <a:xfrm>
            <a:off x="2770589" y="1888008"/>
            <a:ext cx="9116611" cy="252919"/>
            <a:chOff x="2772604" y="1846455"/>
            <a:chExt cx="9116611" cy="252919"/>
          </a:xfrm>
        </p:grpSpPr>
        <p:sp>
          <p:nvSpPr>
            <p:cNvPr id="132" name="矩形 131">
              <a:extLst>
                <a:ext uri="{FF2B5EF4-FFF2-40B4-BE49-F238E27FC236}">
                  <a16:creationId xmlns:a16="http://schemas.microsoft.com/office/drawing/2014/main" id="{3028D87E-C376-CB0A-0F59-60ED0D5BD583}"/>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133" name="矩形 132">
              <a:extLst>
                <a:ext uri="{FF2B5EF4-FFF2-40B4-BE49-F238E27FC236}">
                  <a16:creationId xmlns:a16="http://schemas.microsoft.com/office/drawing/2014/main" id="{831A2641-2384-2E72-C4F2-BF5AC341C054}"/>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134" name="矩形 133">
              <a:extLst>
                <a:ext uri="{FF2B5EF4-FFF2-40B4-BE49-F238E27FC236}">
                  <a16:creationId xmlns:a16="http://schemas.microsoft.com/office/drawing/2014/main" id="{26C1C15B-B7D9-A73E-6E35-45473AE907C1}"/>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135" name="矩形 134">
              <a:extLst>
                <a:ext uri="{FF2B5EF4-FFF2-40B4-BE49-F238E27FC236}">
                  <a16:creationId xmlns:a16="http://schemas.microsoft.com/office/drawing/2014/main" id="{457740F0-15FF-07F9-01ED-89DC4A6F1CF9}"/>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136" name="矩形 135">
              <a:extLst>
                <a:ext uri="{FF2B5EF4-FFF2-40B4-BE49-F238E27FC236}">
                  <a16:creationId xmlns:a16="http://schemas.microsoft.com/office/drawing/2014/main" id="{9C867BCE-1045-F095-06FA-CAF3B95C0734}"/>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137" name="矩形 136">
              <a:extLst>
                <a:ext uri="{FF2B5EF4-FFF2-40B4-BE49-F238E27FC236}">
                  <a16:creationId xmlns:a16="http://schemas.microsoft.com/office/drawing/2014/main" id="{D3E832F6-9A19-119E-8EA1-30F59845C382}"/>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138" name="矩形 137">
              <a:extLst>
                <a:ext uri="{FF2B5EF4-FFF2-40B4-BE49-F238E27FC236}">
                  <a16:creationId xmlns:a16="http://schemas.microsoft.com/office/drawing/2014/main" id="{BCDB83DD-ABA8-28CC-E002-FF4021DC27C0}"/>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139" name="矩形 138">
              <a:extLst>
                <a:ext uri="{FF2B5EF4-FFF2-40B4-BE49-F238E27FC236}">
                  <a16:creationId xmlns:a16="http://schemas.microsoft.com/office/drawing/2014/main" id="{5D903A70-96DA-63E7-0425-E7387C7854E0}"/>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140" name="矩形 139">
              <a:extLst>
                <a:ext uri="{FF2B5EF4-FFF2-40B4-BE49-F238E27FC236}">
                  <a16:creationId xmlns:a16="http://schemas.microsoft.com/office/drawing/2014/main" id="{09B4FCEB-9AAF-E6E0-6410-17180A0FD7F7}"/>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141" name="矩形 140">
              <a:extLst>
                <a:ext uri="{FF2B5EF4-FFF2-40B4-BE49-F238E27FC236}">
                  <a16:creationId xmlns:a16="http://schemas.microsoft.com/office/drawing/2014/main" id="{AE57F4D0-8395-0820-FEFF-F465DA31DD30}"/>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142" name="矩形 141">
              <a:extLst>
                <a:ext uri="{FF2B5EF4-FFF2-40B4-BE49-F238E27FC236}">
                  <a16:creationId xmlns:a16="http://schemas.microsoft.com/office/drawing/2014/main" id="{A4333860-77E9-F92C-7482-6DF14E484D40}"/>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143" name="矩形 142">
              <a:extLst>
                <a:ext uri="{FF2B5EF4-FFF2-40B4-BE49-F238E27FC236}">
                  <a16:creationId xmlns:a16="http://schemas.microsoft.com/office/drawing/2014/main" id="{99BEA847-8897-6CD5-34CB-9B71D24DCD9A}"/>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144" name="矩形 143">
              <a:extLst>
                <a:ext uri="{FF2B5EF4-FFF2-40B4-BE49-F238E27FC236}">
                  <a16:creationId xmlns:a16="http://schemas.microsoft.com/office/drawing/2014/main" id="{CC787FBC-2BF6-1652-5947-500E9419961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145" name="矩形 144">
              <a:extLst>
                <a:ext uri="{FF2B5EF4-FFF2-40B4-BE49-F238E27FC236}">
                  <a16:creationId xmlns:a16="http://schemas.microsoft.com/office/drawing/2014/main" id="{3162BFD8-D16B-FB93-2C00-255D225C3913}"/>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146" name="矩形 145">
              <a:extLst>
                <a:ext uri="{FF2B5EF4-FFF2-40B4-BE49-F238E27FC236}">
                  <a16:creationId xmlns:a16="http://schemas.microsoft.com/office/drawing/2014/main" id="{FC729642-FF34-8493-9F49-2248F8CC3353}"/>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147" name="矩形 146">
              <a:extLst>
                <a:ext uri="{FF2B5EF4-FFF2-40B4-BE49-F238E27FC236}">
                  <a16:creationId xmlns:a16="http://schemas.microsoft.com/office/drawing/2014/main" id="{F9E233FD-A151-4825-DB95-F8761B2FE253}"/>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148" name="矩形 147">
              <a:extLst>
                <a:ext uri="{FF2B5EF4-FFF2-40B4-BE49-F238E27FC236}">
                  <a16:creationId xmlns:a16="http://schemas.microsoft.com/office/drawing/2014/main" id="{0DB1C835-9F93-2B1C-093D-6043649AB286}"/>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149" name="矩形 148">
              <a:extLst>
                <a:ext uri="{FF2B5EF4-FFF2-40B4-BE49-F238E27FC236}">
                  <a16:creationId xmlns:a16="http://schemas.microsoft.com/office/drawing/2014/main" id="{40BB604B-2A50-9CF9-EA0F-BD30B72C2390}"/>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150" name="矩形 149">
              <a:extLst>
                <a:ext uri="{FF2B5EF4-FFF2-40B4-BE49-F238E27FC236}">
                  <a16:creationId xmlns:a16="http://schemas.microsoft.com/office/drawing/2014/main" id="{B23C975B-52FD-199D-A1A5-4CBDDAC6EF8B}"/>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151" name="矩形 150">
              <a:extLst>
                <a:ext uri="{FF2B5EF4-FFF2-40B4-BE49-F238E27FC236}">
                  <a16:creationId xmlns:a16="http://schemas.microsoft.com/office/drawing/2014/main" id="{5DA4A91B-ED5B-AAA4-E88A-E89D61DC8608}"/>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152" name="矩形 151">
              <a:extLst>
                <a:ext uri="{FF2B5EF4-FFF2-40B4-BE49-F238E27FC236}">
                  <a16:creationId xmlns:a16="http://schemas.microsoft.com/office/drawing/2014/main" id="{41858A81-4381-73BE-3D40-1F0079FDFD90}"/>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153" name="矩形 152">
              <a:extLst>
                <a:ext uri="{FF2B5EF4-FFF2-40B4-BE49-F238E27FC236}">
                  <a16:creationId xmlns:a16="http://schemas.microsoft.com/office/drawing/2014/main" id="{EFA10A6A-D655-C7F4-4F8A-198A891E043A}"/>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154" name="矩形 153">
              <a:extLst>
                <a:ext uri="{FF2B5EF4-FFF2-40B4-BE49-F238E27FC236}">
                  <a16:creationId xmlns:a16="http://schemas.microsoft.com/office/drawing/2014/main" id="{FBCB3148-DF08-AD48-9227-9CBE84A051CF}"/>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155" name="矩形 154">
              <a:extLst>
                <a:ext uri="{FF2B5EF4-FFF2-40B4-BE49-F238E27FC236}">
                  <a16:creationId xmlns:a16="http://schemas.microsoft.com/office/drawing/2014/main" id="{F4CC12CD-B074-CBAD-7125-ACC1DA817074}"/>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156" name="矩形 155">
              <a:extLst>
                <a:ext uri="{FF2B5EF4-FFF2-40B4-BE49-F238E27FC236}">
                  <a16:creationId xmlns:a16="http://schemas.microsoft.com/office/drawing/2014/main" id="{727CDC51-125C-3730-C897-7426246D4B7F}"/>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157" name="矩形 156">
              <a:extLst>
                <a:ext uri="{FF2B5EF4-FFF2-40B4-BE49-F238E27FC236}">
                  <a16:creationId xmlns:a16="http://schemas.microsoft.com/office/drawing/2014/main" id="{F0CC06AF-8EA1-D5F8-5A17-B4EC322A7D81}"/>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158" name="矩形 157">
              <a:extLst>
                <a:ext uri="{FF2B5EF4-FFF2-40B4-BE49-F238E27FC236}">
                  <a16:creationId xmlns:a16="http://schemas.microsoft.com/office/drawing/2014/main" id="{1BD98898-0E90-8A5D-7272-02ED3E012439}"/>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159" name="矩形 158">
              <a:extLst>
                <a:ext uri="{FF2B5EF4-FFF2-40B4-BE49-F238E27FC236}">
                  <a16:creationId xmlns:a16="http://schemas.microsoft.com/office/drawing/2014/main" id="{937DF4D6-B8AE-39FF-1FAC-F7A31A138DE4}"/>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160" name="矩形 159">
              <a:extLst>
                <a:ext uri="{FF2B5EF4-FFF2-40B4-BE49-F238E27FC236}">
                  <a16:creationId xmlns:a16="http://schemas.microsoft.com/office/drawing/2014/main" id="{DD229B62-A7AD-5221-0530-2C8439D3EB67}"/>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161" name="矩形 160">
              <a:extLst>
                <a:ext uri="{FF2B5EF4-FFF2-40B4-BE49-F238E27FC236}">
                  <a16:creationId xmlns:a16="http://schemas.microsoft.com/office/drawing/2014/main" id="{D8194BCC-F579-A651-1B47-72D2E00B53D5}"/>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162" name="矩形 161">
              <a:extLst>
                <a:ext uri="{FF2B5EF4-FFF2-40B4-BE49-F238E27FC236}">
                  <a16:creationId xmlns:a16="http://schemas.microsoft.com/office/drawing/2014/main" id="{BA1C95C6-2494-FB34-2226-45B697E3376F}"/>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6" name="文本框 5">
            <a:extLst>
              <a:ext uri="{FF2B5EF4-FFF2-40B4-BE49-F238E27FC236}">
                <a16:creationId xmlns:a16="http://schemas.microsoft.com/office/drawing/2014/main" id="{F2F57AB8-A48D-96FB-C4CC-AEDBA68E24CC}"/>
              </a:ext>
            </a:extLst>
          </p:cNvPr>
          <p:cNvSpPr txBox="1"/>
          <p:nvPr/>
        </p:nvSpPr>
        <p:spPr>
          <a:xfrm>
            <a:off x="3905439" y="2879524"/>
            <a:ext cx="662086" cy="369332"/>
          </a:xfrm>
          <a:prstGeom prst="rect">
            <a:avLst/>
          </a:prstGeom>
          <a:noFill/>
        </p:spPr>
        <p:txBody>
          <a:bodyPr wrap="square" rtlCol="0">
            <a:spAutoFit/>
          </a:bodyPr>
          <a:lstStyle/>
          <a:p>
            <a:pPr algn="ctr"/>
            <a:r>
              <a:rPr lang="zh-CN" altLang="en-US" b="1" dirty="0"/>
              <a:t>后沿</a:t>
            </a:r>
          </a:p>
        </p:txBody>
      </p:sp>
      <p:sp>
        <p:nvSpPr>
          <p:cNvPr id="7" name="文本框 6">
            <a:extLst>
              <a:ext uri="{FF2B5EF4-FFF2-40B4-BE49-F238E27FC236}">
                <a16:creationId xmlns:a16="http://schemas.microsoft.com/office/drawing/2014/main" id="{C0C045C2-83BA-5ABE-B7B9-63ECCCF2A600}"/>
              </a:ext>
            </a:extLst>
          </p:cNvPr>
          <p:cNvSpPr txBox="1"/>
          <p:nvPr/>
        </p:nvSpPr>
        <p:spPr>
          <a:xfrm>
            <a:off x="9790293" y="2879524"/>
            <a:ext cx="662086" cy="369332"/>
          </a:xfrm>
          <a:prstGeom prst="rect">
            <a:avLst/>
          </a:prstGeom>
          <a:noFill/>
        </p:spPr>
        <p:txBody>
          <a:bodyPr wrap="square" rtlCol="0">
            <a:spAutoFit/>
          </a:bodyPr>
          <a:lstStyle/>
          <a:p>
            <a:pPr algn="ctr"/>
            <a:r>
              <a:rPr lang="zh-CN" altLang="en-US" b="1" dirty="0"/>
              <a:t>前沿</a:t>
            </a:r>
          </a:p>
        </p:txBody>
      </p:sp>
      <p:sp>
        <p:nvSpPr>
          <p:cNvPr id="5" name="矩形 4">
            <a:extLst>
              <a:ext uri="{FF2B5EF4-FFF2-40B4-BE49-F238E27FC236}">
                <a16:creationId xmlns:a16="http://schemas.microsoft.com/office/drawing/2014/main" id="{8FBE07E6-AB02-9FE8-CB88-AEAAEAC0CB15}"/>
              </a:ext>
            </a:extLst>
          </p:cNvPr>
          <p:cNvSpPr/>
          <p:nvPr/>
        </p:nvSpPr>
        <p:spPr>
          <a:xfrm>
            <a:off x="4243982" y="1897128"/>
            <a:ext cx="3230061" cy="274196"/>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文本框 112">
            <a:extLst>
              <a:ext uri="{FF2B5EF4-FFF2-40B4-BE49-F238E27FC236}">
                <a16:creationId xmlns:a16="http://schemas.microsoft.com/office/drawing/2014/main" id="{C7180012-6B11-00BA-FB4B-2FA5B1E1C573}"/>
              </a:ext>
            </a:extLst>
          </p:cNvPr>
          <p:cNvSpPr txBox="1"/>
          <p:nvPr/>
        </p:nvSpPr>
        <p:spPr>
          <a:xfrm>
            <a:off x="2579497" y="3290434"/>
            <a:ext cx="6954472" cy="369332"/>
          </a:xfrm>
          <a:prstGeom prst="rect">
            <a:avLst/>
          </a:prstGeom>
          <a:noFill/>
        </p:spPr>
        <p:txBody>
          <a:bodyPr wrap="square" rtlCol="0">
            <a:spAutoFit/>
          </a:bodyPr>
          <a:lstStyle/>
          <a:p>
            <a:r>
              <a:rPr lang="zh-CN" altLang="en-US" b="1" dirty="0"/>
              <a:t>这样就可以用</a:t>
            </a:r>
            <a:r>
              <a:rPr lang="en-US" altLang="zh-CN" b="1" dirty="0"/>
              <a:t>P1</a:t>
            </a:r>
            <a:r>
              <a:rPr lang="zh-CN" altLang="en-US" b="1" dirty="0"/>
              <a:t>、</a:t>
            </a:r>
            <a:r>
              <a:rPr lang="en-US" altLang="zh-CN" b="1" dirty="0"/>
              <a:t>P2</a:t>
            </a:r>
            <a:r>
              <a:rPr lang="zh-CN" altLang="en-US" b="1" dirty="0"/>
              <a:t>和</a:t>
            </a:r>
            <a:r>
              <a:rPr lang="en-US" altLang="zh-CN" b="1" dirty="0"/>
              <a:t>P3</a:t>
            </a:r>
            <a:r>
              <a:rPr lang="zh-CN" altLang="en-US" b="1" dirty="0"/>
              <a:t>这三个指针来描述发送窗口的相关信息</a:t>
            </a:r>
            <a:r>
              <a:rPr lang="en-US" altLang="zh-CN" b="1" dirty="0"/>
              <a:t>:</a:t>
            </a:r>
            <a:endParaRPr lang="zh-CN" altLang="en-US" b="1" dirty="0">
              <a:solidFill>
                <a:schemeClr val="accent5"/>
              </a:solidFill>
            </a:endParaRPr>
          </a:p>
        </p:txBody>
      </p:sp>
      <p:sp>
        <p:nvSpPr>
          <p:cNvPr id="114" name="椭圆 113">
            <a:extLst>
              <a:ext uri="{FF2B5EF4-FFF2-40B4-BE49-F238E27FC236}">
                <a16:creationId xmlns:a16="http://schemas.microsoft.com/office/drawing/2014/main" id="{6CEA436C-E1D4-0635-C550-5D47FFFFA9FF}"/>
              </a:ext>
            </a:extLst>
          </p:cNvPr>
          <p:cNvSpPr/>
          <p:nvPr/>
        </p:nvSpPr>
        <p:spPr>
          <a:xfrm>
            <a:off x="2678310" y="3793623"/>
            <a:ext cx="187857" cy="1878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文本框 114">
            <a:extLst>
              <a:ext uri="{FF2B5EF4-FFF2-40B4-BE49-F238E27FC236}">
                <a16:creationId xmlns:a16="http://schemas.microsoft.com/office/drawing/2014/main" id="{049E4729-E106-2142-3A00-0752901B9CB5}"/>
              </a:ext>
            </a:extLst>
          </p:cNvPr>
          <p:cNvSpPr txBox="1"/>
          <p:nvPr/>
        </p:nvSpPr>
        <p:spPr>
          <a:xfrm>
            <a:off x="2892811" y="3718122"/>
            <a:ext cx="4440115" cy="369332"/>
          </a:xfrm>
          <a:prstGeom prst="rect">
            <a:avLst/>
          </a:prstGeom>
          <a:noFill/>
        </p:spPr>
        <p:txBody>
          <a:bodyPr wrap="square" rtlCol="0">
            <a:spAutoFit/>
          </a:bodyPr>
          <a:lstStyle/>
          <a:p>
            <a:r>
              <a:rPr lang="zh-CN" altLang="en-US" b="1" dirty="0"/>
              <a:t>小于</a:t>
            </a:r>
            <a:r>
              <a:rPr lang="en-US" altLang="zh-CN" b="1" dirty="0"/>
              <a:t>P1</a:t>
            </a:r>
            <a:r>
              <a:rPr lang="zh-CN" altLang="en-US" b="1" dirty="0"/>
              <a:t>的就是已发送并已收到确认的部分</a:t>
            </a:r>
            <a:endParaRPr lang="zh-CN" altLang="en-US" b="1" dirty="0">
              <a:solidFill>
                <a:schemeClr val="accent5"/>
              </a:solidFill>
            </a:endParaRPr>
          </a:p>
        </p:txBody>
      </p:sp>
      <p:grpSp>
        <p:nvGrpSpPr>
          <p:cNvPr id="126" name="组合 125">
            <a:extLst>
              <a:ext uri="{FF2B5EF4-FFF2-40B4-BE49-F238E27FC236}">
                <a16:creationId xmlns:a16="http://schemas.microsoft.com/office/drawing/2014/main" id="{15D7D463-0B6C-3A77-391F-2E4BAD1C9A44}"/>
              </a:ext>
            </a:extLst>
          </p:cNvPr>
          <p:cNvGrpSpPr/>
          <p:nvPr/>
        </p:nvGrpSpPr>
        <p:grpSpPr>
          <a:xfrm>
            <a:off x="4106633" y="911623"/>
            <a:ext cx="583713" cy="859194"/>
            <a:chOff x="4106633" y="911623"/>
            <a:chExt cx="583713" cy="859194"/>
          </a:xfrm>
        </p:grpSpPr>
        <p:cxnSp>
          <p:nvCxnSpPr>
            <p:cNvPr id="122" name="直接箭头连接符 121">
              <a:extLst>
                <a:ext uri="{FF2B5EF4-FFF2-40B4-BE49-F238E27FC236}">
                  <a16:creationId xmlns:a16="http://schemas.microsoft.com/office/drawing/2014/main" id="{1479C0C5-1BAB-75D3-2B10-AB9F30A03389}"/>
                </a:ext>
              </a:extLst>
            </p:cNvPr>
            <p:cNvCxnSpPr>
              <a:cxnSpLocks/>
            </p:cNvCxnSpPr>
            <p:nvPr/>
          </p:nvCxnSpPr>
          <p:spPr>
            <a:xfrm>
              <a:off x="4398490" y="1282028"/>
              <a:ext cx="0" cy="488789"/>
            </a:xfrm>
            <a:prstGeom prst="straightConnector1">
              <a:avLst/>
            </a:prstGeom>
            <a:ln w="381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81C2D7FD-B453-01CF-4FA3-D128648DE83A}"/>
                </a:ext>
              </a:extLst>
            </p:cNvPr>
            <p:cNvSpPr txBox="1"/>
            <p:nvPr/>
          </p:nvSpPr>
          <p:spPr>
            <a:xfrm>
              <a:off x="4106633" y="911623"/>
              <a:ext cx="583713" cy="461665"/>
            </a:xfrm>
            <a:prstGeom prst="rect">
              <a:avLst/>
            </a:prstGeom>
            <a:noFill/>
          </p:spPr>
          <p:txBody>
            <a:bodyPr wrap="square" rtlCol="0">
              <a:spAutoFit/>
            </a:bodyPr>
            <a:lstStyle/>
            <a:p>
              <a:pPr algn="ctr"/>
              <a:r>
                <a:rPr lang="en-US" altLang="zh-CN" sz="2400" b="1" dirty="0"/>
                <a:t>P1</a:t>
              </a:r>
              <a:endParaRPr lang="zh-CN" altLang="en-US" sz="2400" b="1" dirty="0"/>
            </a:p>
          </p:txBody>
        </p:sp>
      </p:grpSp>
      <p:grpSp>
        <p:nvGrpSpPr>
          <p:cNvPr id="163" name="组合 162">
            <a:extLst>
              <a:ext uri="{FF2B5EF4-FFF2-40B4-BE49-F238E27FC236}">
                <a16:creationId xmlns:a16="http://schemas.microsoft.com/office/drawing/2014/main" id="{55D5B911-F2D0-7E25-AE50-AF9F4E80930D}"/>
              </a:ext>
            </a:extLst>
          </p:cNvPr>
          <p:cNvGrpSpPr/>
          <p:nvPr/>
        </p:nvGrpSpPr>
        <p:grpSpPr>
          <a:xfrm>
            <a:off x="7332926" y="931130"/>
            <a:ext cx="583713" cy="859194"/>
            <a:chOff x="4106633" y="911623"/>
            <a:chExt cx="583713" cy="859194"/>
          </a:xfrm>
        </p:grpSpPr>
        <p:cxnSp>
          <p:nvCxnSpPr>
            <p:cNvPr id="164" name="直接箭头连接符 163">
              <a:extLst>
                <a:ext uri="{FF2B5EF4-FFF2-40B4-BE49-F238E27FC236}">
                  <a16:creationId xmlns:a16="http://schemas.microsoft.com/office/drawing/2014/main" id="{FC78F0DF-3198-E929-AECD-E05614937EEE}"/>
                </a:ext>
              </a:extLst>
            </p:cNvPr>
            <p:cNvCxnSpPr>
              <a:cxnSpLocks/>
            </p:cNvCxnSpPr>
            <p:nvPr/>
          </p:nvCxnSpPr>
          <p:spPr>
            <a:xfrm>
              <a:off x="4398490" y="1282028"/>
              <a:ext cx="0" cy="488789"/>
            </a:xfrm>
            <a:prstGeom prst="straightConnector1">
              <a:avLst/>
            </a:prstGeom>
            <a:ln w="381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65" name="文本框 164">
              <a:extLst>
                <a:ext uri="{FF2B5EF4-FFF2-40B4-BE49-F238E27FC236}">
                  <a16:creationId xmlns:a16="http://schemas.microsoft.com/office/drawing/2014/main" id="{671275AE-2C02-66DF-705E-1D33ADE5B0CC}"/>
                </a:ext>
              </a:extLst>
            </p:cNvPr>
            <p:cNvSpPr txBox="1"/>
            <p:nvPr/>
          </p:nvSpPr>
          <p:spPr>
            <a:xfrm>
              <a:off x="4106633" y="911623"/>
              <a:ext cx="583713" cy="461665"/>
            </a:xfrm>
            <a:prstGeom prst="rect">
              <a:avLst/>
            </a:prstGeom>
            <a:noFill/>
          </p:spPr>
          <p:txBody>
            <a:bodyPr wrap="square" rtlCol="0">
              <a:spAutoFit/>
            </a:bodyPr>
            <a:lstStyle/>
            <a:p>
              <a:pPr algn="ctr"/>
              <a:r>
                <a:rPr lang="en-US" altLang="zh-CN" sz="2400" b="1" dirty="0"/>
                <a:t>P2</a:t>
              </a:r>
              <a:endParaRPr lang="zh-CN" altLang="en-US" sz="2400" b="1" dirty="0"/>
            </a:p>
          </p:txBody>
        </p:sp>
      </p:grpSp>
      <p:grpSp>
        <p:nvGrpSpPr>
          <p:cNvPr id="168" name="组合 167">
            <a:extLst>
              <a:ext uri="{FF2B5EF4-FFF2-40B4-BE49-F238E27FC236}">
                <a16:creationId xmlns:a16="http://schemas.microsoft.com/office/drawing/2014/main" id="{9CD7C558-A175-FD94-DCA2-B5EF76780796}"/>
              </a:ext>
            </a:extLst>
          </p:cNvPr>
          <p:cNvGrpSpPr/>
          <p:nvPr/>
        </p:nvGrpSpPr>
        <p:grpSpPr>
          <a:xfrm>
            <a:off x="9972853" y="931130"/>
            <a:ext cx="583713" cy="859194"/>
            <a:chOff x="4106633" y="911623"/>
            <a:chExt cx="583713" cy="859194"/>
          </a:xfrm>
        </p:grpSpPr>
        <p:cxnSp>
          <p:nvCxnSpPr>
            <p:cNvPr id="169" name="直接箭头连接符 168">
              <a:extLst>
                <a:ext uri="{FF2B5EF4-FFF2-40B4-BE49-F238E27FC236}">
                  <a16:creationId xmlns:a16="http://schemas.microsoft.com/office/drawing/2014/main" id="{6BE9ACE2-5436-BB7B-892A-14881437C92F}"/>
                </a:ext>
              </a:extLst>
            </p:cNvPr>
            <p:cNvCxnSpPr>
              <a:cxnSpLocks/>
            </p:cNvCxnSpPr>
            <p:nvPr/>
          </p:nvCxnSpPr>
          <p:spPr>
            <a:xfrm>
              <a:off x="4398490" y="1282028"/>
              <a:ext cx="0" cy="488789"/>
            </a:xfrm>
            <a:prstGeom prst="straightConnector1">
              <a:avLst/>
            </a:prstGeom>
            <a:ln w="381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70" name="文本框 169">
              <a:extLst>
                <a:ext uri="{FF2B5EF4-FFF2-40B4-BE49-F238E27FC236}">
                  <a16:creationId xmlns:a16="http://schemas.microsoft.com/office/drawing/2014/main" id="{080CCEA1-0D94-0E7D-77A6-009DF4FE0CAA}"/>
                </a:ext>
              </a:extLst>
            </p:cNvPr>
            <p:cNvSpPr txBox="1"/>
            <p:nvPr/>
          </p:nvSpPr>
          <p:spPr>
            <a:xfrm>
              <a:off x="4106633" y="911623"/>
              <a:ext cx="583713" cy="461665"/>
            </a:xfrm>
            <a:prstGeom prst="rect">
              <a:avLst/>
            </a:prstGeom>
            <a:noFill/>
          </p:spPr>
          <p:txBody>
            <a:bodyPr wrap="square" rtlCol="0">
              <a:spAutoFit/>
            </a:bodyPr>
            <a:lstStyle/>
            <a:p>
              <a:pPr algn="ctr"/>
              <a:r>
                <a:rPr lang="en-US" altLang="zh-CN" sz="2400" b="1" dirty="0"/>
                <a:t>P3</a:t>
              </a:r>
              <a:endParaRPr lang="zh-CN" altLang="en-US" sz="2400" b="1" dirty="0"/>
            </a:p>
          </p:txBody>
        </p:sp>
      </p:grpSp>
      <p:sp>
        <p:nvSpPr>
          <p:cNvPr id="29" name="矩形 28">
            <a:extLst>
              <a:ext uri="{FF2B5EF4-FFF2-40B4-BE49-F238E27FC236}">
                <a16:creationId xmlns:a16="http://schemas.microsoft.com/office/drawing/2014/main" id="{2098AD71-9197-9B76-2575-2D9211589AF0}"/>
              </a:ext>
            </a:extLst>
          </p:cNvPr>
          <p:cNvSpPr/>
          <p:nvPr/>
        </p:nvSpPr>
        <p:spPr>
          <a:xfrm>
            <a:off x="7476075" y="1791910"/>
            <a:ext cx="2645261" cy="431129"/>
          </a:xfrm>
          <a:prstGeom prst="rect">
            <a:avLst/>
          </a:prstGeom>
          <a:noFill/>
          <a:ln w="2540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68593798-3FEE-1D37-60A7-1AE03592DEA5}"/>
              </a:ext>
            </a:extLst>
          </p:cNvPr>
          <p:cNvSpPr/>
          <p:nvPr/>
        </p:nvSpPr>
        <p:spPr>
          <a:xfrm>
            <a:off x="2678310" y="4221311"/>
            <a:ext cx="187857" cy="1878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0651DF04-E747-182F-5503-4735EE57ABE9}"/>
              </a:ext>
            </a:extLst>
          </p:cNvPr>
          <p:cNvSpPr txBox="1"/>
          <p:nvPr/>
        </p:nvSpPr>
        <p:spPr>
          <a:xfrm>
            <a:off x="2892811" y="4145810"/>
            <a:ext cx="4440115" cy="369332"/>
          </a:xfrm>
          <a:prstGeom prst="rect">
            <a:avLst/>
          </a:prstGeom>
          <a:noFill/>
        </p:spPr>
        <p:txBody>
          <a:bodyPr wrap="square" rtlCol="0">
            <a:spAutoFit/>
          </a:bodyPr>
          <a:lstStyle/>
          <a:p>
            <a:r>
              <a:rPr lang="zh-CN" altLang="en-US" b="1" dirty="0"/>
              <a:t>大于等于</a:t>
            </a:r>
            <a:r>
              <a:rPr lang="en-US" altLang="zh-CN" b="1" dirty="0"/>
              <a:t>P3</a:t>
            </a:r>
            <a:r>
              <a:rPr lang="zh-CN" altLang="en-US" b="1" dirty="0"/>
              <a:t>的就是不允许发送的部分</a:t>
            </a:r>
            <a:endParaRPr lang="zh-CN" altLang="en-US" b="1" dirty="0">
              <a:solidFill>
                <a:schemeClr val="accent5"/>
              </a:solidFill>
            </a:endParaRPr>
          </a:p>
        </p:txBody>
      </p:sp>
      <p:sp>
        <p:nvSpPr>
          <p:cNvPr id="30" name="椭圆 29">
            <a:extLst>
              <a:ext uri="{FF2B5EF4-FFF2-40B4-BE49-F238E27FC236}">
                <a16:creationId xmlns:a16="http://schemas.microsoft.com/office/drawing/2014/main" id="{7485E84C-D4B1-397C-7AB9-75B1CFC93BFD}"/>
              </a:ext>
            </a:extLst>
          </p:cNvPr>
          <p:cNvSpPr/>
          <p:nvPr/>
        </p:nvSpPr>
        <p:spPr>
          <a:xfrm>
            <a:off x="2678310" y="4685405"/>
            <a:ext cx="187857" cy="1878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66E04AA7-EFD7-31FA-F68A-6E7D5FD57A44}"/>
              </a:ext>
            </a:extLst>
          </p:cNvPr>
          <p:cNvSpPr txBox="1"/>
          <p:nvPr/>
        </p:nvSpPr>
        <p:spPr>
          <a:xfrm>
            <a:off x="2892811" y="4609904"/>
            <a:ext cx="4440115" cy="369332"/>
          </a:xfrm>
          <a:prstGeom prst="rect">
            <a:avLst/>
          </a:prstGeom>
          <a:noFill/>
        </p:spPr>
        <p:txBody>
          <a:bodyPr wrap="square" rtlCol="0">
            <a:spAutoFit/>
          </a:bodyPr>
          <a:lstStyle/>
          <a:p>
            <a:r>
              <a:rPr lang="en-US" altLang="zh-CN" b="1" dirty="0"/>
              <a:t>P3 - P1 = </a:t>
            </a:r>
            <a:r>
              <a:rPr lang="zh-CN" altLang="en-US" b="1" dirty="0"/>
              <a:t>发送窗口尺寸</a:t>
            </a:r>
            <a:endParaRPr lang="zh-CN" altLang="en-US" b="1" dirty="0">
              <a:solidFill>
                <a:schemeClr val="accent5"/>
              </a:solidFill>
            </a:endParaRPr>
          </a:p>
        </p:txBody>
      </p:sp>
      <p:sp>
        <p:nvSpPr>
          <p:cNvPr id="32" name="椭圆 31">
            <a:extLst>
              <a:ext uri="{FF2B5EF4-FFF2-40B4-BE49-F238E27FC236}">
                <a16:creationId xmlns:a16="http://schemas.microsoft.com/office/drawing/2014/main" id="{B7FDA758-E132-36CC-28BD-51578E740261}"/>
              </a:ext>
            </a:extLst>
          </p:cNvPr>
          <p:cNvSpPr/>
          <p:nvPr/>
        </p:nvSpPr>
        <p:spPr>
          <a:xfrm>
            <a:off x="2678310" y="5149499"/>
            <a:ext cx="187857" cy="1878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83752A3D-77D5-BA74-985A-72BF01ADC301}"/>
              </a:ext>
            </a:extLst>
          </p:cNvPr>
          <p:cNvSpPr txBox="1"/>
          <p:nvPr/>
        </p:nvSpPr>
        <p:spPr>
          <a:xfrm>
            <a:off x="2892811" y="5073998"/>
            <a:ext cx="5362915" cy="369332"/>
          </a:xfrm>
          <a:prstGeom prst="rect">
            <a:avLst/>
          </a:prstGeom>
          <a:noFill/>
        </p:spPr>
        <p:txBody>
          <a:bodyPr wrap="square" rtlCol="0">
            <a:spAutoFit/>
          </a:bodyPr>
          <a:lstStyle/>
          <a:p>
            <a:r>
              <a:rPr lang="en-US" altLang="zh-CN" b="1" dirty="0"/>
              <a:t>P2</a:t>
            </a:r>
            <a:r>
              <a:rPr lang="zh-CN" altLang="en-US" b="1" dirty="0"/>
              <a:t> </a:t>
            </a:r>
            <a:r>
              <a:rPr lang="en-US" altLang="zh-CN" b="1" dirty="0"/>
              <a:t>- P1 = </a:t>
            </a:r>
            <a:r>
              <a:rPr lang="zh-CN" altLang="en-US" b="1" dirty="0"/>
              <a:t>已发送但还未收到确认的字节数量</a:t>
            </a:r>
            <a:endParaRPr lang="zh-CN" altLang="en-US" b="1" dirty="0">
              <a:solidFill>
                <a:schemeClr val="accent5"/>
              </a:solidFill>
            </a:endParaRPr>
          </a:p>
        </p:txBody>
      </p:sp>
      <p:sp>
        <p:nvSpPr>
          <p:cNvPr id="34" name="椭圆 33">
            <a:extLst>
              <a:ext uri="{FF2B5EF4-FFF2-40B4-BE49-F238E27FC236}">
                <a16:creationId xmlns:a16="http://schemas.microsoft.com/office/drawing/2014/main" id="{59B1C928-94D6-5947-84DD-A34EF56B0D03}"/>
              </a:ext>
            </a:extLst>
          </p:cNvPr>
          <p:cNvSpPr/>
          <p:nvPr/>
        </p:nvSpPr>
        <p:spPr>
          <a:xfrm>
            <a:off x="2678310" y="5610402"/>
            <a:ext cx="187857" cy="1878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6A0A4F25-564A-5F9B-B48B-5AD3909DE0C0}"/>
              </a:ext>
            </a:extLst>
          </p:cNvPr>
          <p:cNvSpPr txBox="1"/>
          <p:nvPr/>
        </p:nvSpPr>
        <p:spPr>
          <a:xfrm>
            <a:off x="2892811" y="5534901"/>
            <a:ext cx="8804978" cy="369332"/>
          </a:xfrm>
          <a:prstGeom prst="rect">
            <a:avLst/>
          </a:prstGeom>
          <a:noFill/>
        </p:spPr>
        <p:txBody>
          <a:bodyPr wrap="square" rtlCol="0">
            <a:spAutoFit/>
          </a:bodyPr>
          <a:lstStyle/>
          <a:p>
            <a:r>
              <a:rPr lang="en-US" altLang="zh-CN" b="1" dirty="0"/>
              <a:t>P3</a:t>
            </a:r>
            <a:r>
              <a:rPr lang="zh-CN" altLang="en-US" b="1" dirty="0"/>
              <a:t> </a:t>
            </a:r>
            <a:r>
              <a:rPr lang="en-US" altLang="zh-CN" b="1" dirty="0"/>
              <a:t>- P2 = </a:t>
            </a:r>
            <a:r>
              <a:rPr lang="zh-CN" altLang="en-US" b="1" dirty="0"/>
              <a:t>允许发送但当前还未发送的字节数量（又称为可用窗口或有效窗口）</a:t>
            </a:r>
            <a:endParaRPr lang="zh-CN" altLang="en-US" b="1" dirty="0">
              <a:solidFill>
                <a:schemeClr val="accent5"/>
              </a:solidFill>
            </a:endParaRPr>
          </a:p>
        </p:txBody>
      </p:sp>
    </p:spTree>
    <p:custDataLst>
      <p:tags r:id="rId1"/>
    </p:custDataLst>
    <p:extLst>
      <p:ext uri="{BB962C8B-B14F-4D97-AF65-F5344CB8AC3E}">
        <p14:creationId xmlns:p14="http://schemas.microsoft.com/office/powerpoint/2010/main" val="300383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par>
                          <p:cTn id="10" fill="hold">
                            <p:stCondLst>
                              <p:cond delay="500"/>
                            </p:stCondLst>
                            <p:childTnLst>
                              <p:par>
                                <p:cTn id="11" presetID="1" presetClass="entr" presetSubtype="0" fill="hold" grpId="0" nodeType="afterEffect">
                                  <p:stCondLst>
                                    <p:cond delay="0"/>
                                  </p:stCondLst>
                                  <p:iterate type="lt">
                                    <p:tmAbs val="100"/>
                                  </p:iterate>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par>
                          <p:cTn id="17" fill="hold">
                            <p:stCondLst>
                              <p:cond delay="0"/>
                            </p:stCondLst>
                            <p:childTnLst>
                              <p:par>
                                <p:cTn id="18" presetID="35" presetClass="emph" presetSubtype="0" repeatCount="3000" fill="hold" grpId="1" nodeType="afterEffect">
                                  <p:stCondLst>
                                    <p:cond delay="0"/>
                                  </p:stCondLst>
                                  <p:childTnLst>
                                    <p:anim calcmode="discrete" valueType="str">
                                      <p:cBhvr>
                                        <p:cTn id="19" dur="500" fill="hold"/>
                                        <p:tgtEl>
                                          <p:spTgt spid="29"/>
                                        </p:tgtEl>
                                        <p:attrNameLst>
                                          <p:attrName>style.visibility</p:attrName>
                                        </p:attrNameLst>
                                      </p:cBhvr>
                                      <p:tavLst>
                                        <p:tav tm="0">
                                          <p:val>
                                            <p:strVal val="hidden"/>
                                          </p:val>
                                        </p:tav>
                                        <p:tav tm="50000">
                                          <p:val>
                                            <p:strVal val="visible"/>
                                          </p:val>
                                        </p:tav>
                                      </p:tavLst>
                                    </p:anim>
                                  </p:childTnLst>
                                </p:cTn>
                              </p:par>
                            </p:childTnLst>
                          </p:cTn>
                        </p:par>
                        <p:par>
                          <p:cTn id="20" fill="hold">
                            <p:stCondLst>
                              <p:cond delay="1500"/>
                            </p:stCondLst>
                            <p:childTnLst>
                              <p:par>
                                <p:cTn id="21" presetID="1" presetClass="exit" presetSubtype="0" fill="hold" grpId="2" nodeType="afterEffect">
                                  <p:stCondLst>
                                    <p:cond delay="0"/>
                                  </p:stCondLst>
                                  <p:childTnLst>
                                    <p:set>
                                      <p:cBhvr>
                                        <p:cTn id="22"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29" grpId="2" animBg="1"/>
      <p:bldP spid="34" grpId="0" animBg="1"/>
      <p:bldP spid="35"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0">
            <a:extLst>
              <a:ext uri="{FF2B5EF4-FFF2-40B4-BE49-F238E27FC236}">
                <a16:creationId xmlns:a16="http://schemas.microsoft.com/office/drawing/2014/main" id="{80353610-EA7F-3671-D23D-3DBA7CD97A1D}"/>
              </a:ext>
            </a:extLst>
          </p:cNvPr>
          <p:cNvGrpSpPr/>
          <p:nvPr/>
        </p:nvGrpSpPr>
        <p:grpSpPr>
          <a:xfrm>
            <a:off x="2769040" y="4452475"/>
            <a:ext cx="1465893" cy="1173664"/>
            <a:chOff x="2769040" y="4452475"/>
            <a:chExt cx="1465893" cy="1173664"/>
          </a:xfrm>
        </p:grpSpPr>
        <p:cxnSp>
          <p:nvCxnSpPr>
            <p:cNvPr id="80" name="直接箭头连接符 79">
              <a:extLst>
                <a:ext uri="{FF2B5EF4-FFF2-40B4-BE49-F238E27FC236}">
                  <a16:creationId xmlns:a16="http://schemas.microsoft.com/office/drawing/2014/main" id="{E9CCCCD5-8B45-6A30-0221-893E714A7812}"/>
                </a:ext>
              </a:extLst>
            </p:cNvPr>
            <p:cNvCxnSpPr>
              <a:cxnSpLocks/>
            </p:cNvCxnSpPr>
            <p:nvPr/>
          </p:nvCxnSpPr>
          <p:spPr>
            <a:xfrm>
              <a:off x="2769040" y="5035901"/>
              <a:ext cx="146589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6562EAA2-DC1F-13BD-DC9A-8D1B49ADB9F3}"/>
                </a:ext>
              </a:extLst>
            </p:cNvPr>
            <p:cNvSpPr txBox="1"/>
            <p:nvPr/>
          </p:nvSpPr>
          <p:spPr>
            <a:xfrm>
              <a:off x="2987382" y="4500698"/>
              <a:ext cx="1029210" cy="1077218"/>
            </a:xfrm>
            <a:prstGeom prst="rect">
              <a:avLst/>
            </a:prstGeom>
            <a:solidFill>
              <a:schemeClr val="bg1"/>
            </a:solidFill>
          </p:spPr>
          <p:txBody>
            <a:bodyPr wrap="square" rtlCol="0">
              <a:spAutoFit/>
            </a:bodyPr>
            <a:lstStyle/>
            <a:p>
              <a:pPr algn="ctr"/>
              <a:r>
                <a:rPr lang="zh-CN" altLang="en-US" sz="1600" b="1" dirty="0"/>
                <a:t>已发送过</a:t>
              </a:r>
              <a:endParaRPr lang="en-US" altLang="zh-CN" sz="1600" b="1" dirty="0"/>
            </a:p>
            <a:p>
              <a:pPr algn="ctr"/>
              <a:r>
                <a:rPr lang="zh-CN" altLang="en-US" sz="1600" b="1" dirty="0"/>
                <a:t>确认且已</a:t>
              </a:r>
              <a:endParaRPr lang="en-US" altLang="zh-CN" sz="1600" b="1" dirty="0"/>
            </a:p>
            <a:p>
              <a:pPr algn="ctr"/>
              <a:r>
                <a:rPr lang="zh-CN" altLang="en-US" sz="1600" b="1" dirty="0"/>
                <a:t>交付主机</a:t>
              </a:r>
              <a:endParaRPr lang="en-US" altLang="zh-CN" sz="1600" b="1" dirty="0"/>
            </a:p>
            <a:p>
              <a:pPr algn="ctr"/>
              <a:r>
                <a:rPr lang="zh-CN" altLang="en-US" sz="1600" b="1" dirty="0"/>
                <a:t>可以删除</a:t>
              </a:r>
            </a:p>
          </p:txBody>
        </p:sp>
        <p:cxnSp>
          <p:nvCxnSpPr>
            <p:cNvPr id="79" name="直接连接符 78">
              <a:extLst>
                <a:ext uri="{FF2B5EF4-FFF2-40B4-BE49-F238E27FC236}">
                  <a16:creationId xmlns:a16="http://schemas.microsoft.com/office/drawing/2014/main" id="{F8B65350-D47D-DA6D-253A-BD2FD52F21E9}"/>
                </a:ext>
              </a:extLst>
            </p:cNvPr>
            <p:cNvCxnSpPr>
              <a:cxnSpLocks/>
            </p:cNvCxnSpPr>
            <p:nvPr/>
          </p:nvCxnSpPr>
          <p:spPr>
            <a:xfrm>
              <a:off x="2781009" y="4452475"/>
              <a:ext cx="0" cy="11736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8" name="组合 87">
            <a:extLst>
              <a:ext uri="{FF2B5EF4-FFF2-40B4-BE49-F238E27FC236}">
                <a16:creationId xmlns:a16="http://schemas.microsoft.com/office/drawing/2014/main" id="{D42C1D5E-9B65-14FA-1FFE-E074A9C85159}"/>
              </a:ext>
            </a:extLst>
          </p:cNvPr>
          <p:cNvGrpSpPr/>
          <p:nvPr/>
        </p:nvGrpSpPr>
        <p:grpSpPr>
          <a:xfrm>
            <a:off x="10127247" y="4382589"/>
            <a:ext cx="1759953" cy="1233612"/>
            <a:chOff x="10127247" y="4382589"/>
            <a:chExt cx="1759953" cy="1233612"/>
          </a:xfrm>
        </p:grpSpPr>
        <p:cxnSp>
          <p:nvCxnSpPr>
            <p:cNvPr id="83" name="直接箭头连接符 82">
              <a:extLst>
                <a:ext uri="{FF2B5EF4-FFF2-40B4-BE49-F238E27FC236}">
                  <a16:creationId xmlns:a16="http://schemas.microsoft.com/office/drawing/2014/main" id="{FBD8B265-CF0A-383F-F3FD-EAC55C6ACD71}"/>
                </a:ext>
              </a:extLst>
            </p:cNvPr>
            <p:cNvCxnSpPr>
              <a:cxnSpLocks/>
            </p:cNvCxnSpPr>
            <p:nvPr/>
          </p:nvCxnSpPr>
          <p:spPr>
            <a:xfrm>
              <a:off x="10127247" y="5035896"/>
              <a:ext cx="175995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57513C77-84E4-C662-BAFA-C51050956542}"/>
                </a:ext>
              </a:extLst>
            </p:cNvPr>
            <p:cNvSpPr txBox="1"/>
            <p:nvPr/>
          </p:nvSpPr>
          <p:spPr>
            <a:xfrm>
              <a:off x="10370853" y="4855179"/>
              <a:ext cx="1260688" cy="338554"/>
            </a:xfrm>
            <a:prstGeom prst="rect">
              <a:avLst/>
            </a:prstGeom>
            <a:solidFill>
              <a:schemeClr val="bg1"/>
            </a:solidFill>
          </p:spPr>
          <p:txBody>
            <a:bodyPr wrap="square" rtlCol="0">
              <a:spAutoFit/>
            </a:bodyPr>
            <a:lstStyle/>
            <a:p>
              <a:pPr algn="ctr"/>
              <a:r>
                <a:rPr lang="zh-CN" altLang="en-US" sz="1600" b="1" dirty="0"/>
                <a:t>不允许接收</a:t>
              </a:r>
            </a:p>
          </p:txBody>
        </p:sp>
        <p:cxnSp>
          <p:nvCxnSpPr>
            <p:cNvPr id="85" name="直接连接符 84">
              <a:extLst>
                <a:ext uri="{FF2B5EF4-FFF2-40B4-BE49-F238E27FC236}">
                  <a16:creationId xmlns:a16="http://schemas.microsoft.com/office/drawing/2014/main" id="{9A199B77-537F-5999-C4AD-17E794F6B352}"/>
                </a:ext>
              </a:extLst>
            </p:cNvPr>
            <p:cNvCxnSpPr>
              <a:cxnSpLocks/>
            </p:cNvCxnSpPr>
            <p:nvPr/>
          </p:nvCxnSpPr>
          <p:spPr>
            <a:xfrm>
              <a:off x="11887200" y="4382589"/>
              <a:ext cx="0" cy="123361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0" name="组合 69">
            <a:extLst>
              <a:ext uri="{FF2B5EF4-FFF2-40B4-BE49-F238E27FC236}">
                <a16:creationId xmlns:a16="http://schemas.microsoft.com/office/drawing/2014/main" id="{89D1818F-54A4-410F-2AD0-2D943661F461}"/>
              </a:ext>
            </a:extLst>
          </p:cNvPr>
          <p:cNvGrpSpPr/>
          <p:nvPr/>
        </p:nvGrpSpPr>
        <p:grpSpPr>
          <a:xfrm>
            <a:off x="4240609" y="4443922"/>
            <a:ext cx="5884854" cy="1514994"/>
            <a:chOff x="4236482" y="1721936"/>
            <a:chExt cx="5884854" cy="1514994"/>
          </a:xfrm>
        </p:grpSpPr>
        <p:sp>
          <p:nvSpPr>
            <p:cNvPr id="71" name="矩形 70">
              <a:extLst>
                <a:ext uri="{FF2B5EF4-FFF2-40B4-BE49-F238E27FC236}">
                  <a16:creationId xmlns:a16="http://schemas.microsoft.com/office/drawing/2014/main" id="{CC97A788-5E7D-2657-D2DA-676E1D353B25}"/>
                </a:ext>
              </a:extLst>
            </p:cNvPr>
            <p:cNvSpPr/>
            <p:nvPr/>
          </p:nvSpPr>
          <p:spPr>
            <a:xfrm>
              <a:off x="4236482" y="2855930"/>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72" name="直接连接符 71">
              <a:extLst>
                <a:ext uri="{FF2B5EF4-FFF2-40B4-BE49-F238E27FC236}">
                  <a16:creationId xmlns:a16="http://schemas.microsoft.com/office/drawing/2014/main" id="{0A043FE2-CE91-9BE3-0B87-D19F49ABAC01}"/>
                </a:ext>
              </a:extLst>
            </p:cNvPr>
            <p:cNvCxnSpPr>
              <a:cxnSpLocks/>
            </p:cNvCxnSpPr>
            <p:nvPr/>
          </p:nvCxnSpPr>
          <p:spPr>
            <a:xfrm>
              <a:off x="4236482" y="1721936"/>
              <a:ext cx="0" cy="11736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B8950C70-AF0F-5DFC-08B7-08F58490B668}"/>
                </a:ext>
              </a:extLst>
            </p:cNvPr>
            <p:cNvCxnSpPr>
              <a:cxnSpLocks/>
            </p:cNvCxnSpPr>
            <p:nvPr/>
          </p:nvCxnSpPr>
          <p:spPr>
            <a:xfrm>
              <a:off x="10121336" y="1721936"/>
              <a:ext cx="0" cy="123770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46C34BBA-8693-B03C-91E5-CEE4B86982B2}"/>
                </a:ext>
              </a:extLst>
            </p:cNvPr>
            <p:cNvCxnSpPr/>
            <p:nvPr/>
          </p:nvCxnSpPr>
          <p:spPr>
            <a:xfrm>
              <a:off x="4236482" y="2313910"/>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42F26CE6-1C27-5524-DCE7-0400E707D6B7}"/>
                </a:ext>
              </a:extLst>
            </p:cNvPr>
            <p:cNvSpPr txBox="1"/>
            <p:nvPr/>
          </p:nvSpPr>
          <p:spPr>
            <a:xfrm>
              <a:off x="6310878" y="2122717"/>
              <a:ext cx="1447162" cy="369332"/>
            </a:xfrm>
            <a:prstGeom prst="rect">
              <a:avLst/>
            </a:prstGeom>
            <a:solidFill>
              <a:schemeClr val="bg1"/>
            </a:solidFill>
          </p:spPr>
          <p:txBody>
            <a:bodyPr wrap="square" rtlCol="0">
              <a:spAutoFit/>
            </a:bodyPr>
            <a:lstStyle/>
            <a:p>
              <a:pPr algn="ctr"/>
              <a:r>
                <a:rPr lang="zh-CN" altLang="en-US" b="1" dirty="0"/>
                <a:t>接收窗口</a:t>
              </a:r>
              <a:r>
                <a:rPr lang="en-US" altLang="zh-CN" b="1" dirty="0"/>
                <a:t>=20</a:t>
              </a:r>
              <a:endParaRPr lang="zh-CN" altLang="en-US" b="1" dirty="0"/>
            </a:p>
          </p:txBody>
        </p:sp>
      </p:grpSp>
      <p:sp>
        <p:nvSpPr>
          <p:cNvPr id="10" name="标注: 下箭头 9">
            <a:extLst>
              <a:ext uri="{FF2B5EF4-FFF2-40B4-BE49-F238E27FC236}">
                <a16:creationId xmlns:a16="http://schemas.microsoft.com/office/drawing/2014/main" id="{BD3314F1-BA77-DA19-671A-2E9BA1A568BB}"/>
              </a:ext>
            </a:extLst>
          </p:cNvPr>
          <p:cNvSpPr/>
          <p:nvPr/>
        </p:nvSpPr>
        <p:spPr>
          <a:xfrm>
            <a:off x="91403" y="2410120"/>
            <a:ext cx="1083767" cy="2033802"/>
          </a:xfrm>
          <a:prstGeom prst="downArrowCallout">
            <a:avLst>
              <a:gd name="adj1" fmla="val 25000"/>
              <a:gd name="adj2" fmla="val 25000"/>
              <a:gd name="adj3" fmla="val 25000"/>
              <a:gd name="adj4" fmla="val 80857"/>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lnSpc>
                <a:spcPct val="150000"/>
              </a:lnSpc>
            </a:pPr>
            <a:r>
              <a:rPr lang="zh-CN" altLang="en-US" sz="1600" b="1" dirty="0"/>
              <a:t>一些</a:t>
            </a:r>
            <a:endParaRPr lang="en-US" altLang="zh-CN" sz="1600" b="1" dirty="0"/>
          </a:p>
          <a:p>
            <a:pPr algn="ctr">
              <a:lnSpc>
                <a:spcPct val="150000"/>
              </a:lnSpc>
            </a:pPr>
            <a:r>
              <a:rPr lang="zh-CN" altLang="en-US" sz="1600" b="1" dirty="0"/>
              <a:t>数据报文段</a:t>
            </a:r>
            <a:endParaRPr lang="en-US" altLang="zh-CN" sz="1600" b="1" dirty="0"/>
          </a:p>
          <a:p>
            <a:pPr algn="ctr">
              <a:lnSpc>
                <a:spcPct val="150000"/>
              </a:lnSpc>
            </a:pPr>
            <a:r>
              <a:rPr lang="zh-CN" altLang="en-US" sz="1600" b="1" dirty="0"/>
              <a:t>共携带</a:t>
            </a:r>
            <a:endParaRPr lang="en-US" altLang="zh-CN" sz="1600" b="1" dirty="0"/>
          </a:p>
          <a:p>
            <a:pPr algn="ctr">
              <a:lnSpc>
                <a:spcPct val="150000"/>
              </a:lnSpc>
            </a:pPr>
            <a:r>
              <a:rPr lang="en-US" altLang="zh-CN" sz="1600" b="1" dirty="0"/>
              <a:t>31~41</a:t>
            </a:r>
            <a:r>
              <a:rPr lang="zh-CN" altLang="en-US" sz="1600" b="1" dirty="0"/>
              <a:t>号字节</a:t>
            </a:r>
          </a:p>
        </p:txBody>
      </p:sp>
      <p:grpSp>
        <p:nvGrpSpPr>
          <p:cNvPr id="24" name="组合 23">
            <a:extLst>
              <a:ext uri="{FF2B5EF4-FFF2-40B4-BE49-F238E27FC236}">
                <a16:creationId xmlns:a16="http://schemas.microsoft.com/office/drawing/2014/main" id="{BD363E59-1D75-A236-C2F2-16C45E988F37}"/>
              </a:ext>
            </a:extLst>
          </p:cNvPr>
          <p:cNvGrpSpPr/>
          <p:nvPr/>
        </p:nvGrpSpPr>
        <p:grpSpPr>
          <a:xfrm>
            <a:off x="10126494" y="2140927"/>
            <a:ext cx="1760706" cy="754673"/>
            <a:chOff x="10126494" y="2140927"/>
            <a:chExt cx="1760706" cy="754673"/>
          </a:xfrm>
        </p:grpSpPr>
        <p:cxnSp>
          <p:nvCxnSpPr>
            <p:cNvPr id="16" name="直接连接符 15">
              <a:extLst>
                <a:ext uri="{FF2B5EF4-FFF2-40B4-BE49-F238E27FC236}">
                  <a16:creationId xmlns:a16="http://schemas.microsoft.com/office/drawing/2014/main" id="{DDCE8286-695F-E7F7-B58D-D0361B36D90A}"/>
                </a:ext>
              </a:extLst>
            </p:cNvPr>
            <p:cNvCxnSpPr>
              <a:cxnSpLocks/>
            </p:cNvCxnSpPr>
            <p:nvPr/>
          </p:nvCxnSpPr>
          <p:spPr>
            <a:xfrm>
              <a:off x="11887200"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F7A40A6-11A7-EE49-560B-CE6BEFDE79FD}"/>
                </a:ext>
              </a:extLst>
            </p:cNvPr>
            <p:cNvCxnSpPr>
              <a:cxnSpLocks/>
            </p:cNvCxnSpPr>
            <p:nvPr/>
          </p:nvCxnSpPr>
          <p:spPr>
            <a:xfrm>
              <a:off x="10126494" y="2659269"/>
              <a:ext cx="1760706"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1691434-74F8-B68B-A2C8-E6A2E7B1BBB9}"/>
                </a:ext>
              </a:extLst>
            </p:cNvPr>
            <p:cNvSpPr txBox="1"/>
            <p:nvPr/>
          </p:nvSpPr>
          <p:spPr>
            <a:xfrm>
              <a:off x="10361110" y="2489992"/>
              <a:ext cx="1247293" cy="338554"/>
            </a:xfrm>
            <a:prstGeom prst="rect">
              <a:avLst/>
            </a:prstGeom>
            <a:solidFill>
              <a:schemeClr val="bg1"/>
            </a:solidFill>
          </p:spPr>
          <p:txBody>
            <a:bodyPr wrap="square" rtlCol="0">
              <a:spAutoFit/>
            </a:bodyPr>
            <a:lstStyle/>
            <a:p>
              <a:pPr algn="ctr"/>
              <a:r>
                <a:rPr lang="zh-CN" altLang="en-US" sz="1600" b="1" dirty="0"/>
                <a:t>不允许发送</a:t>
              </a:r>
            </a:p>
          </p:txBody>
        </p:sp>
      </p:grpSp>
      <p:grpSp>
        <p:nvGrpSpPr>
          <p:cNvPr id="14" name="组合 13">
            <a:extLst>
              <a:ext uri="{FF2B5EF4-FFF2-40B4-BE49-F238E27FC236}">
                <a16:creationId xmlns:a16="http://schemas.microsoft.com/office/drawing/2014/main" id="{7CE1058B-2424-51CF-5E6D-8C2BAA5AF2D2}"/>
              </a:ext>
            </a:extLst>
          </p:cNvPr>
          <p:cNvGrpSpPr/>
          <p:nvPr/>
        </p:nvGrpSpPr>
        <p:grpSpPr>
          <a:xfrm>
            <a:off x="2770589" y="2156167"/>
            <a:ext cx="1465893" cy="934793"/>
            <a:chOff x="2770589" y="2156167"/>
            <a:chExt cx="1465893" cy="934793"/>
          </a:xfrm>
        </p:grpSpPr>
        <p:cxnSp>
          <p:nvCxnSpPr>
            <p:cNvPr id="8" name="直接连接符 7">
              <a:extLst>
                <a:ext uri="{FF2B5EF4-FFF2-40B4-BE49-F238E27FC236}">
                  <a16:creationId xmlns:a16="http://schemas.microsoft.com/office/drawing/2014/main" id="{4422F0F0-F4F1-08AA-11E7-A6A8EE6661B5}"/>
                </a:ext>
              </a:extLst>
            </p:cNvPr>
            <p:cNvCxnSpPr>
              <a:cxnSpLocks/>
            </p:cNvCxnSpPr>
            <p:nvPr/>
          </p:nvCxnSpPr>
          <p:spPr>
            <a:xfrm>
              <a:off x="2770589" y="21561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A088AC34-E0C3-3E52-042F-94C2F768CD6E}"/>
                </a:ext>
              </a:extLst>
            </p:cNvPr>
            <p:cNvCxnSpPr>
              <a:cxnSpLocks/>
            </p:cNvCxnSpPr>
            <p:nvPr/>
          </p:nvCxnSpPr>
          <p:spPr>
            <a:xfrm>
              <a:off x="2770589" y="2660073"/>
              <a:ext cx="146589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57E80CE-4558-B761-A767-BDEFEB2724F6}"/>
                </a:ext>
              </a:extLst>
            </p:cNvPr>
            <p:cNvSpPr txBox="1"/>
            <p:nvPr/>
          </p:nvSpPr>
          <p:spPr>
            <a:xfrm>
              <a:off x="2996583" y="2229186"/>
              <a:ext cx="1029210" cy="861774"/>
            </a:xfrm>
            <a:prstGeom prst="rect">
              <a:avLst/>
            </a:prstGeom>
            <a:solidFill>
              <a:schemeClr val="bg1"/>
            </a:solidFill>
          </p:spPr>
          <p:txBody>
            <a:bodyPr wrap="square" rtlCol="0">
              <a:spAutoFit/>
            </a:bodyPr>
            <a:lstStyle/>
            <a:p>
              <a:pPr algn="ctr"/>
              <a:r>
                <a:rPr lang="zh-CN" altLang="en-US" sz="1600" b="1" dirty="0"/>
                <a:t>已发送且</a:t>
              </a:r>
              <a:endParaRPr lang="en-US" altLang="zh-CN" sz="1600" b="1" dirty="0"/>
            </a:p>
            <a:p>
              <a:pPr algn="ctr"/>
              <a:r>
                <a:rPr lang="zh-CN" altLang="en-US" sz="1600" b="1" dirty="0"/>
                <a:t>收到确认</a:t>
              </a:r>
              <a:endParaRPr lang="en-US" altLang="zh-CN" sz="1600" b="1" dirty="0"/>
            </a:p>
            <a:p>
              <a:pPr algn="ctr"/>
              <a:r>
                <a:rPr lang="zh-CN" altLang="en-US" sz="1600" b="1" dirty="0"/>
                <a:t>可以删除</a:t>
              </a:r>
            </a:p>
          </p:txBody>
        </p:sp>
      </p:grpSp>
      <p:grpSp>
        <p:nvGrpSpPr>
          <p:cNvPr id="22" name="组合 21">
            <a:extLst>
              <a:ext uri="{FF2B5EF4-FFF2-40B4-BE49-F238E27FC236}">
                <a16:creationId xmlns:a16="http://schemas.microsoft.com/office/drawing/2014/main" id="{E16959C6-D607-E287-7394-14CAE6FB5009}"/>
              </a:ext>
            </a:extLst>
          </p:cNvPr>
          <p:cNvGrpSpPr/>
          <p:nvPr/>
        </p:nvGrpSpPr>
        <p:grpSpPr>
          <a:xfrm>
            <a:off x="4236482" y="1823967"/>
            <a:ext cx="5884854" cy="1135673"/>
            <a:chOff x="4236482" y="1823967"/>
            <a:chExt cx="5884854" cy="1135673"/>
          </a:xfrm>
        </p:grpSpPr>
        <p:sp>
          <p:nvSpPr>
            <p:cNvPr id="13" name="矩形 12">
              <a:extLst>
                <a:ext uri="{FF2B5EF4-FFF2-40B4-BE49-F238E27FC236}">
                  <a16:creationId xmlns:a16="http://schemas.microsoft.com/office/drawing/2014/main" id="{8C65D0CA-9FE8-B074-A9D4-9656B05B10AA}"/>
                </a:ext>
              </a:extLst>
            </p:cNvPr>
            <p:cNvSpPr/>
            <p:nvPr/>
          </p:nvSpPr>
          <p:spPr>
            <a:xfrm>
              <a:off x="4236482" y="1823967"/>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EDA3E6DD-0EA1-D88A-C482-FC9C875BF2A0}"/>
                </a:ext>
              </a:extLst>
            </p:cNvPr>
            <p:cNvCxnSpPr>
              <a:cxnSpLocks/>
            </p:cNvCxnSpPr>
            <p:nvPr/>
          </p:nvCxnSpPr>
          <p:spPr>
            <a:xfrm>
              <a:off x="4236482"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40AAEDD-D276-C6DC-7D30-CA577AED0ED5}"/>
                </a:ext>
              </a:extLst>
            </p:cNvPr>
            <p:cNvCxnSpPr>
              <a:cxnSpLocks/>
            </p:cNvCxnSpPr>
            <p:nvPr/>
          </p:nvCxnSpPr>
          <p:spPr>
            <a:xfrm>
              <a:off x="10121336" y="22049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59FBC92-3D48-192B-B31A-68DB0CD39CFE}"/>
                </a:ext>
              </a:extLst>
            </p:cNvPr>
            <p:cNvCxnSpPr/>
            <p:nvPr/>
          </p:nvCxnSpPr>
          <p:spPr>
            <a:xfrm>
              <a:off x="4236482" y="2660073"/>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6A509B7-C9C7-1646-9718-69A3294BE737}"/>
                </a:ext>
              </a:extLst>
            </p:cNvPr>
            <p:cNvSpPr txBox="1"/>
            <p:nvPr/>
          </p:nvSpPr>
          <p:spPr>
            <a:xfrm>
              <a:off x="6310878" y="2468880"/>
              <a:ext cx="1447162" cy="369332"/>
            </a:xfrm>
            <a:prstGeom prst="rect">
              <a:avLst/>
            </a:prstGeom>
            <a:solidFill>
              <a:schemeClr val="bg1"/>
            </a:solidFill>
          </p:spPr>
          <p:txBody>
            <a:bodyPr wrap="square" rtlCol="0">
              <a:spAutoFit/>
            </a:bodyPr>
            <a:lstStyle/>
            <a:p>
              <a:pPr algn="ctr"/>
              <a:r>
                <a:rPr lang="zh-CN" altLang="en-US" b="1" dirty="0"/>
                <a:t>发送窗口</a:t>
              </a:r>
              <a:r>
                <a:rPr lang="en-US" altLang="zh-CN" b="1" dirty="0"/>
                <a:t>=20</a:t>
              </a:r>
              <a:endParaRPr lang="zh-CN" altLang="en-US"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可靠传输的实现</a:t>
              </a:r>
            </a:p>
          </p:txBody>
        </p:sp>
      </p:grpSp>
      <p:grpSp>
        <p:nvGrpSpPr>
          <p:cNvPr id="121" name="组合 120">
            <a:extLst>
              <a:ext uri="{FF2B5EF4-FFF2-40B4-BE49-F238E27FC236}">
                <a16:creationId xmlns:a16="http://schemas.microsoft.com/office/drawing/2014/main" id="{6834FF5F-9DA1-F0B3-B9E1-5539913B44F5}"/>
              </a:ext>
            </a:extLst>
          </p:cNvPr>
          <p:cNvGrpSpPr/>
          <p:nvPr/>
        </p:nvGrpSpPr>
        <p:grpSpPr>
          <a:xfrm>
            <a:off x="328424" y="1666287"/>
            <a:ext cx="1429263" cy="4295156"/>
            <a:chOff x="268437" y="1742601"/>
            <a:chExt cx="1429263" cy="4295156"/>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560" y="1742601"/>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84" y="5455379"/>
              <a:ext cx="443717" cy="582378"/>
            </a:xfrm>
            <a:prstGeom prst="rect">
              <a:avLst/>
            </a:prstGeom>
          </p:spPr>
        </p:pic>
        <p:sp>
          <p:nvSpPr>
            <p:cNvPr id="117" name="文本框 116">
              <a:extLst>
                <a:ext uri="{FF2B5EF4-FFF2-40B4-BE49-F238E27FC236}">
                  <a16:creationId xmlns:a16="http://schemas.microsoft.com/office/drawing/2014/main" id="{FCC024AC-BBB4-E353-B24C-BBAD303C33F5}"/>
                </a:ext>
              </a:extLst>
            </p:cNvPr>
            <p:cNvSpPr txBox="1"/>
            <p:nvPr/>
          </p:nvSpPr>
          <p:spPr>
            <a:xfrm>
              <a:off x="283610" y="5546291"/>
              <a:ext cx="934872" cy="369332"/>
            </a:xfrm>
            <a:prstGeom prst="rect">
              <a:avLst/>
            </a:prstGeom>
            <a:noFill/>
          </p:spPr>
          <p:txBody>
            <a:bodyPr wrap="square" rtlCol="0">
              <a:spAutoFit/>
            </a:bodyPr>
            <a:lstStyle/>
            <a:p>
              <a:r>
                <a:rPr lang="zh-CN" altLang="en-US" b="1" dirty="0"/>
                <a:t>接收方</a:t>
              </a:r>
            </a:p>
          </p:txBody>
        </p:sp>
        <p:sp>
          <p:nvSpPr>
            <p:cNvPr id="118" name="文本框 117">
              <a:extLst>
                <a:ext uri="{FF2B5EF4-FFF2-40B4-BE49-F238E27FC236}">
                  <a16:creationId xmlns:a16="http://schemas.microsoft.com/office/drawing/2014/main" id="{EF6C1D32-1AB7-C2B5-3CB2-29917795BCEC}"/>
                </a:ext>
              </a:extLst>
            </p:cNvPr>
            <p:cNvSpPr txBox="1"/>
            <p:nvPr/>
          </p:nvSpPr>
          <p:spPr>
            <a:xfrm>
              <a:off x="268437" y="1761352"/>
              <a:ext cx="934872" cy="369332"/>
            </a:xfrm>
            <a:prstGeom prst="rect">
              <a:avLst/>
            </a:prstGeom>
            <a:noFill/>
          </p:spPr>
          <p:txBody>
            <a:bodyPr wrap="square" rtlCol="0">
              <a:spAutoFit/>
            </a:bodyPr>
            <a:lstStyle/>
            <a:p>
              <a:r>
                <a:rPr lang="zh-CN" altLang="en-US" b="1" dirty="0"/>
                <a:t>发送方</a:t>
              </a:r>
            </a:p>
          </p:txBody>
        </p:sp>
        <p:sp>
          <p:nvSpPr>
            <p:cNvPr id="119" name="圆柱体 118">
              <a:extLst>
                <a:ext uri="{FF2B5EF4-FFF2-40B4-BE49-F238E27FC236}">
                  <a16:creationId xmlns:a16="http://schemas.microsoft.com/office/drawing/2014/main" id="{351AAFF2-3A5B-F6A9-F6C2-EF3DC893A21F}"/>
                </a:ext>
              </a:extLst>
            </p:cNvPr>
            <p:cNvSpPr/>
            <p:nvPr/>
          </p:nvSpPr>
          <p:spPr>
            <a:xfrm>
              <a:off x="1157034" y="2397540"/>
              <a:ext cx="443717" cy="3021559"/>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F86A6B9E-BC85-C115-C616-05FC9670C5D0}"/>
                </a:ext>
              </a:extLst>
            </p:cNvPr>
            <p:cNvSpPr txBox="1"/>
            <p:nvPr/>
          </p:nvSpPr>
          <p:spPr>
            <a:xfrm>
              <a:off x="1084832" y="2528504"/>
              <a:ext cx="588120" cy="2862322"/>
            </a:xfrm>
            <a:prstGeom prst="rect">
              <a:avLst/>
            </a:prstGeom>
            <a:noFill/>
          </p:spPr>
          <p:txBody>
            <a:bodyPr wrap="square" rtlCol="0">
              <a:spAutoFit/>
            </a:bodyPr>
            <a:lstStyle/>
            <a:p>
              <a:pPr algn="ctr"/>
              <a:r>
                <a:rPr lang="zh-CN" altLang="en-US" b="1" dirty="0">
                  <a:solidFill>
                    <a:schemeClr val="bg1"/>
                  </a:solidFill>
                </a:rPr>
                <a:t>基</a:t>
              </a:r>
              <a:endParaRPr lang="en-US" altLang="zh-CN" b="1" dirty="0">
                <a:solidFill>
                  <a:schemeClr val="bg1"/>
                </a:solidFill>
              </a:endParaRPr>
            </a:p>
            <a:p>
              <a:pPr algn="ctr"/>
              <a:r>
                <a:rPr lang="zh-CN" altLang="en-US" b="1" dirty="0">
                  <a:solidFill>
                    <a:schemeClr val="bg1"/>
                  </a:solidFill>
                </a:rPr>
                <a:t>于</a:t>
              </a:r>
              <a:endParaRPr lang="en-US" altLang="zh-CN" b="1" dirty="0">
                <a:solidFill>
                  <a:schemeClr val="bg1"/>
                </a:solidFill>
              </a:endParaRPr>
            </a:p>
            <a:p>
              <a:pPr algn="ctr"/>
              <a:r>
                <a:rPr lang="en-US" altLang="zh-CN" b="1" dirty="0">
                  <a:solidFill>
                    <a:schemeClr val="bg1"/>
                  </a:solidFill>
                </a:rPr>
                <a:t>TCP</a:t>
              </a:r>
            </a:p>
            <a:p>
              <a:pPr algn="ctr"/>
              <a:r>
                <a:rPr lang="zh-CN" altLang="en-US" b="1" dirty="0">
                  <a:solidFill>
                    <a:schemeClr val="bg1"/>
                  </a:solidFill>
                </a:rPr>
                <a:t>的</a:t>
              </a:r>
              <a:endParaRPr lang="en-US" altLang="zh-CN" b="1" dirty="0">
                <a:solidFill>
                  <a:schemeClr val="bg1"/>
                </a:solidFill>
              </a:endParaRPr>
            </a:p>
            <a:p>
              <a:pPr algn="ctr"/>
              <a:r>
                <a:rPr lang="zh-CN" altLang="en-US" b="1" dirty="0">
                  <a:solidFill>
                    <a:schemeClr val="bg1"/>
                  </a:solidFill>
                </a:rPr>
                <a:t>可</a:t>
              </a:r>
              <a:endParaRPr lang="en-US" altLang="zh-CN" b="1" dirty="0">
                <a:solidFill>
                  <a:schemeClr val="bg1"/>
                </a:solidFill>
              </a:endParaRPr>
            </a:p>
            <a:p>
              <a:pPr algn="ctr"/>
              <a:r>
                <a:rPr lang="zh-CN" altLang="en-US" b="1" dirty="0">
                  <a:solidFill>
                    <a:schemeClr val="bg1"/>
                  </a:solidFill>
                </a:rPr>
                <a:t>靠</a:t>
              </a:r>
              <a:endParaRPr lang="en-US" altLang="zh-CN" b="1" dirty="0">
                <a:solidFill>
                  <a:schemeClr val="bg1"/>
                </a:solidFill>
              </a:endParaRPr>
            </a:p>
            <a:p>
              <a:pPr algn="ctr"/>
              <a:r>
                <a:rPr lang="zh-CN" altLang="en-US" b="1" dirty="0">
                  <a:solidFill>
                    <a:schemeClr val="bg1"/>
                  </a:solidFill>
                </a:rPr>
                <a:t>数</a:t>
              </a:r>
              <a:endParaRPr lang="en-US" altLang="zh-CN" b="1" dirty="0">
                <a:solidFill>
                  <a:schemeClr val="bg1"/>
                </a:solidFill>
              </a:endParaRPr>
            </a:p>
            <a:p>
              <a:pPr algn="ctr"/>
              <a:r>
                <a:rPr lang="zh-CN" altLang="en-US" b="1" dirty="0">
                  <a:solidFill>
                    <a:schemeClr val="bg1"/>
                  </a:solidFill>
                </a:rPr>
                <a:t>据</a:t>
              </a:r>
              <a:endParaRPr lang="en-US" altLang="zh-CN" b="1" dirty="0">
                <a:solidFill>
                  <a:schemeClr val="bg1"/>
                </a:solidFill>
              </a:endParaRPr>
            </a:p>
            <a:p>
              <a:pPr algn="ctr"/>
              <a:r>
                <a:rPr lang="zh-CN" altLang="en-US" b="1" dirty="0">
                  <a:solidFill>
                    <a:schemeClr val="bg1"/>
                  </a:solidFill>
                </a:rPr>
                <a:t>传</a:t>
              </a:r>
              <a:endParaRPr lang="en-US" altLang="zh-CN" b="1" dirty="0">
                <a:solidFill>
                  <a:schemeClr val="bg1"/>
                </a:solidFill>
              </a:endParaRPr>
            </a:p>
            <a:p>
              <a:pPr algn="ctr"/>
              <a:r>
                <a:rPr lang="zh-CN" altLang="en-US" b="1" dirty="0">
                  <a:solidFill>
                    <a:schemeClr val="bg1"/>
                  </a:solidFill>
                </a:rPr>
                <a:t>输</a:t>
              </a:r>
            </a:p>
          </p:txBody>
        </p:sp>
      </p:grpSp>
      <p:grpSp>
        <p:nvGrpSpPr>
          <p:cNvPr id="131" name="组合 130">
            <a:extLst>
              <a:ext uri="{FF2B5EF4-FFF2-40B4-BE49-F238E27FC236}">
                <a16:creationId xmlns:a16="http://schemas.microsoft.com/office/drawing/2014/main" id="{5FF78526-1CCA-F87F-6398-F54146161EEA}"/>
              </a:ext>
            </a:extLst>
          </p:cNvPr>
          <p:cNvGrpSpPr/>
          <p:nvPr/>
        </p:nvGrpSpPr>
        <p:grpSpPr>
          <a:xfrm>
            <a:off x="2770589" y="1888008"/>
            <a:ext cx="9116611" cy="252919"/>
            <a:chOff x="2772604" y="1846455"/>
            <a:chExt cx="9116611" cy="252919"/>
          </a:xfrm>
        </p:grpSpPr>
        <p:sp>
          <p:nvSpPr>
            <p:cNvPr id="132" name="矩形 131">
              <a:extLst>
                <a:ext uri="{FF2B5EF4-FFF2-40B4-BE49-F238E27FC236}">
                  <a16:creationId xmlns:a16="http://schemas.microsoft.com/office/drawing/2014/main" id="{3028D87E-C376-CB0A-0F59-60ED0D5BD583}"/>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133" name="矩形 132">
              <a:extLst>
                <a:ext uri="{FF2B5EF4-FFF2-40B4-BE49-F238E27FC236}">
                  <a16:creationId xmlns:a16="http://schemas.microsoft.com/office/drawing/2014/main" id="{831A2641-2384-2E72-C4F2-BF5AC341C054}"/>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134" name="矩形 133">
              <a:extLst>
                <a:ext uri="{FF2B5EF4-FFF2-40B4-BE49-F238E27FC236}">
                  <a16:creationId xmlns:a16="http://schemas.microsoft.com/office/drawing/2014/main" id="{26C1C15B-B7D9-A73E-6E35-45473AE907C1}"/>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135" name="矩形 134">
              <a:extLst>
                <a:ext uri="{FF2B5EF4-FFF2-40B4-BE49-F238E27FC236}">
                  <a16:creationId xmlns:a16="http://schemas.microsoft.com/office/drawing/2014/main" id="{457740F0-15FF-07F9-01ED-89DC4A6F1CF9}"/>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136" name="矩形 135">
              <a:extLst>
                <a:ext uri="{FF2B5EF4-FFF2-40B4-BE49-F238E27FC236}">
                  <a16:creationId xmlns:a16="http://schemas.microsoft.com/office/drawing/2014/main" id="{9C867BCE-1045-F095-06FA-CAF3B95C0734}"/>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137" name="矩形 136">
              <a:extLst>
                <a:ext uri="{FF2B5EF4-FFF2-40B4-BE49-F238E27FC236}">
                  <a16:creationId xmlns:a16="http://schemas.microsoft.com/office/drawing/2014/main" id="{D3E832F6-9A19-119E-8EA1-30F59845C382}"/>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138" name="矩形 137">
              <a:extLst>
                <a:ext uri="{FF2B5EF4-FFF2-40B4-BE49-F238E27FC236}">
                  <a16:creationId xmlns:a16="http://schemas.microsoft.com/office/drawing/2014/main" id="{BCDB83DD-ABA8-28CC-E002-FF4021DC27C0}"/>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139" name="矩形 138">
              <a:extLst>
                <a:ext uri="{FF2B5EF4-FFF2-40B4-BE49-F238E27FC236}">
                  <a16:creationId xmlns:a16="http://schemas.microsoft.com/office/drawing/2014/main" id="{5D903A70-96DA-63E7-0425-E7387C7854E0}"/>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140" name="矩形 139">
              <a:extLst>
                <a:ext uri="{FF2B5EF4-FFF2-40B4-BE49-F238E27FC236}">
                  <a16:creationId xmlns:a16="http://schemas.microsoft.com/office/drawing/2014/main" id="{09B4FCEB-9AAF-E6E0-6410-17180A0FD7F7}"/>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141" name="矩形 140">
              <a:extLst>
                <a:ext uri="{FF2B5EF4-FFF2-40B4-BE49-F238E27FC236}">
                  <a16:creationId xmlns:a16="http://schemas.microsoft.com/office/drawing/2014/main" id="{AE57F4D0-8395-0820-FEFF-F465DA31DD30}"/>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142" name="矩形 141">
              <a:extLst>
                <a:ext uri="{FF2B5EF4-FFF2-40B4-BE49-F238E27FC236}">
                  <a16:creationId xmlns:a16="http://schemas.microsoft.com/office/drawing/2014/main" id="{A4333860-77E9-F92C-7482-6DF14E484D40}"/>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143" name="矩形 142">
              <a:extLst>
                <a:ext uri="{FF2B5EF4-FFF2-40B4-BE49-F238E27FC236}">
                  <a16:creationId xmlns:a16="http://schemas.microsoft.com/office/drawing/2014/main" id="{99BEA847-8897-6CD5-34CB-9B71D24DCD9A}"/>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144" name="矩形 143">
              <a:extLst>
                <a:ext uri="{FF2B5EF4-FFF2-40B4-BE49-F238E27FC236}">
                  <a16:creationId xmlns:a16="http://schemas.microsoft.com/office/drawing/2014/main" id="{CC787FBC-2BF6-1652-5947-500E9419961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145" name="矩形 144">
              <a:extLst>
                <a:ext uri="{FF2B5EF4-FFF2-40B4-BE49-F238E27FC236}">
                  <a16:creationId xmlns:a16="http://schemas.microsoft.com/office/drawing/2014/main" id="{3162BFD8-D16B-FB93-2C00-255D225C3913}"/>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146" name="矩形 145">
              <a:extLst>
                <a:ext uri="{FF2B5EF4-FFF2-40B4-BE49-F238E27FC236}">
                  <a16:creationId xmlns:a16="http://schemas.microsoft.com/office/drawing/2014/main" id="{FC729642-FF34-8493-9F49-2248F8CC3353}"/>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147" name="矩形 146">
              <a:extLst>
                <a:ext uri="{FF2B5EF4-FFF2-40B4-BE49-F238E27FC236}">
                  <a16:creationId xmlns:a16="http://schemas.microsoft.com/office/drawing/2014/main" id="{F9E233FD-A151-4825-DB95-F8761B2FE253}"/>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148" name="矩形 147">
              <a:extLst>
                <a:ext uri="{FF2B5EF4-FFF2-40B4-BE49-F238E27FC236}">
                  <a16:creationId xmlns:a16="http://schemas.microsoft.com/office/drawing/2014/main" id="{0DB1C835-9F93-2B1C-093D-6043649AB286}"/>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149" name="矩形 148">
              <a:extLst>
                <a:ext uri="{FF2B5EF4-FFF2-40B4-BE49-F238E27FC236}">
                  <a16:creationId xmlns:a16="http://schemas.microsoft.com/office/drawing/2014/main" id="{40BB604B-2A50-9CF9-EA0F-BD30B72C2390}"/>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150" name="矩形 149">
              <a:extLst>
                <a:ext uri="{FF2B5EF4-FFF2-40B4-BE49-F238E27FC236}">
                  <a16:creationId xmlns:a16="http://schemas.microsoft.com/office/drawing/2014/main" id="{B23C975B-52FD-199D-A1A5-4CBDDAC6EF8B}"/>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151" name="矩形 150">
              <a:extLst>
                <a:ext uri="{FF2B5EF4-FFF2-40B4-BE49-F238E27FC236}">
                  <a16:creationId xmlns:a16="http://schemas.microsoft.com/office/drawing/2014/main" id="{5DA4A91B-ED5B-AAA4-E88A-E89D61DC8608}"/>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152" name="矩形 151">
              <a:extLst>
                <a:ext uri="{FF2B5EF4-FFF2-40B4-BE49-F238E27FC236}">
                  <a16:creationId xmlns:a16="http://schemas.microsoft.com/office/drawing/2014/main" id="{41858A81-4381-73BE-3D40-1F0079FDFD90}"/>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153" name="矩形 152">
              <a:extLst>
                <a:ext uri="{FF2B5EF4-FFF2-40B4-BE49-F238E27FC236}">
                  <a16:creationId xmlns:a16="http://schemas.microsoft.com/office/drawing/2014/main" id="{EFA10A6A-D655-C7F4-4F8A-198A891E043A}"/>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154" name="矩形 153">
              <a:extLst>
                <a:ext uri="{FF2B5EF4-FFF2-40B4-BE49-F238E27FC236}">
                  <a16:creationId xmlns:a16="http://schemas.microsoft.com/office/drawing/2014/main" id="{FBCB3148-DF08-AD48-9227-9CBE84A051CF}"/>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155" name="矩形 154">
              <a:extLst>
                <a:ext uri="{FF2B5EF4-FFF2-40B4-BE49-F238E27FC236}">
                  <a16:creationId xmlns:a16="http://schemas.microsoft.com/office/drawing/2014/main" id="{F4CC12CD-B074-CBAD-7125-ACC1DA817074}"/>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156" name="矩形 155">
              <a:extLst>
                <a:ext uri="{FF2B5EF4-FFF2-40B4-BE49-F238E27FC236}">
                  <a16:creationId xmlns:a16="http://schemas.microsoft.com/office/drawing/2014/main" id="{727CDC51-125C-3730-C897-7426246D4B7F}"/>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157" name="矩形 156">
              <a:extLst>
                <a:ext uri="{FF2B5EF4-FFF2-40B4-BE49-F238E27FC236}">
                  <a16:creationId xmlns:a16="http://schemas.microsoft.com/office/drawing/2014/main" id="{F0CC06AF-8EA1-D5F8-5A17-B4EC322A7D81}"/>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158" name="矩形 157">
              <a:extLst>
                <a:ext uri="{FF2B5EF4-FFF2-40B4-BE49-F238E27FC236}">
                  <a16:creationId xmlns:a16="http://schemas.microsoft.com/office/drawing/2014/main" id="{1BD98898-0E90-8A5D-7272-02ED3E012439}"/>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159" name="矩形 158">
              <a:extLst>
                <a:ext uri="{FF2B5EF4-FFF2-40B4-BE49-F238E27FC236}">
                  <a16:creationId xmlns:a16="http://schemas.microsoft.com/office/drawing/2014/main" id="{937DF4D6-B8AE-39FF-1FAC-F7A31A138DE4}"/>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160" name="矩形 159">
              <a:extLst>
                <a:ext uri="{FF2B5EF4-FFF2-40B4-BE49-F238E27FC236}">
                  <a16:creationId xmlns:a16="http://schemas.microsoft.com/office/drawing/2014/main" id="{DD229B62-A7AD-5221-0530-2C8439D3EB67}"/>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161" name="矩形 160">
              <a:extLst>
                <a:ext uri="{FF2B5EF4-FFF2-40B4-BE49-F238E27FC236}">
                  <a16:creationId xmlns:a16="http://schemas.microsoft.com/office/drawing/2014/main" id="{D8194BCC-F579-A651-1B47-72D2E00B53D5}"/>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162" name="矩形 161">
              <a:extLst>
                <a:ext uri="{FF2B5EF4-FFF2-40B4-BE49-F238E27FC236}">
                  <a16:creationId xmlns:a16="http://schemas.microsoft.com/office/drawing/2014/main" id="{BA1C95C6-2494-FB34-2226-45B697E3376F}"/>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5" name="矩形 4">
            <a:extLst>
              <a:ext uri="{FF2B5EF4-FFF2-40B4-BE49-F238E27FC236}">
                <a16:creationId xmlns:a16="http://schemas.microsoft.com/office/drawing/2014/main" id="{8FBE07E6-AB02-9FE8-CB88-AEAAEAC0CB15}"/>
              </a:ext>
            </a:extLst>
          </p:cNvPr>
          <p:cNvSpPr/>
          <p:nvPr/>
        </p:nvSpPr>
        <p:spPr>
          <a:xfrm>
            <a:off x="4243982" y="1897128"/>
            <a:ext cx="3230061" cy="274196"/>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6FF1626C-04E8-E3AD-43DE-7E0FAA7CAD53}"/>
              </a:ext>
            </a:extLst>
          </p:cNvPr>
          <p:cNvGrpSpPr/>
          <p:nvPr/>
        </p:nvGrpSpPr>
        <p:grpSpPr>
          <a:xfrm>
            <a:off x="2770589" y="5643385"/>
            <a:ext cx="9116611" cy="252919"/>
            <a:chOff x="2772604" y="1846455"/>
            <a:chExt cx="9116611" cy="252919"/>
          </a:xfrm>
        </p:grpSpPr>
        <p:sp>
          <p:nvSpPr>
            <p:cNvPr id="39" name="矩形 38">
              <a:extLst>
                <a:ext uri="{FF2B5EF4-FFF2-40B4-BE49-F238E27FC236}">
                  <a16:creationId xmlns:a16="http://schemas.microsoft.com/office/drawing/2014/main" id="{58D62DEC-6DCA-7BA2-454D-F5C16E45BE41}"/>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40" name="矩形 39">
              <a:extLst>
                <a:ext uri="{FF2B5EF4-FFF2-40B4-BE49-F238E27FC236}">
                  <a16:creationId xmlns:a16="http://schemas.microsoft.com/office/drawing/2014/main" id="{50AE3D7B-46C3-08A8-1F57-AECF2D5FC6DF}"/>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41" name="矩形 40">
              <a:extLst>
                <a:ext uri="{FF2B5EF4-FFF2-40B4-BE49-F238E27FC236}">
                  <a16:creationId xmlns:a16="http://schemas.microsoft.com/office/drawing/2014/main" id="{6698C8BC-5894-AF7F-65C5-8B305A0BEEF6}"/>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42" name="矩形 41">
              <a:extLst>
                <a:ext uri="{FF2B5EF4-FFF2-40B4-BE49-F238E27FC236}">
                  <a16:creationId xmlns:a16="http://schemas.microsoft.com/office/drawing/2014/main" id="{DD85C857-B269-E047-80AF-D2421E63C8FE}"/>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43" name="矩形 42">
              <a:extLst>
                <a:ext uri="{FF2B5EF4-FFF2-40B4-BE49-F238E27FC236}">
                  <a16:creationId xmlns:a16="http://schemas.microsoft.com/office/drawing/2014/main" id="{641F30C0-86E7-FAE9-E707-4FCD81D72C36}"/>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44" name="矩形 43">
              <a:extLst>
                <a:ext uri="{FF2B5EF4-FFF2-40B4-BE49-F238E27FC236}">
                  <a16:creationId xmlns:a16="http://schemas.microsoft.com/office/drawing/2014/main" id="{D7CB0004-A592-6C15-B53D-167716F81FF3}"/>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45" name="矩形 44">
              <a:extLst>
                <a:ext uri="{FF2B5EF4-FFF2-40B4-BE49-F238E27FC236}">
                  <a16:creationId xmlns:a16="http://schemas.microsoft.com/office/drawing/2014/main" id="{020AD77B-A95A-B547-2AA3-7B3288D8D7A1}"/>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46" name="矩形 45">
              <a:extLst>
                <a:ext uri="{FF2B5EF4-FFF2-40B4-BE49-F238E27FC236}">
                  <a16:creationId xmlns:a16="http://schemas.microsoft.com/office/drawing/2014/main" id="{9B027F54-23B7-02A6-7941-A3A8A4032BC1}"/>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47" name="矩形 46">
              <a:extLst>
                <a:ext uri="{FF2B5EF4-FFF2-40B4-BE49-F238E27FC236}">
                  <a16:creationId xmlns:a16="http://schemas.microsoft.com/office/drawing/2014/main" id="{053BD029-47F3-DCCC-1563-E2EABB363A0E}"/>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48" name="矩形 47">
              <a:extLst>
                <a:ext uri="{FF2B5EF4-FFF2-40B4-BE49-F238E27FC236}">
                  <a16:creationId xmlns:a16="http://schemas.microsoft.com/office/drawing/2014/main" id="{D496DAA8-DC66-C76A-6665-E7E9208B18C6}"/>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49" name="矩形 48">
              <a:extLst>
                <a:ext uri="{FF2B5EF4-FFF2-40B4-BE49-F238E27FC236}">
                  <a16:creationId xmlns:a16="http://schemas.microsoft.com/office/drawing/2014/main" id="{6A91B741-1496-18A0-E9B7-A3448F655182}"/>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50" name="矩形 49">
              <a:extLst>
                <a:ext uri="{FF2B5EF4-FFF2-40B4-BE49-F238E27FC236}">
                  <a16:creationId xmlns:a16="http://schemas.microsoft.com/office/drawing/2014/main" id="{CF8550F4-D7CE-E646-14C2-E4E12B3470AE}"/>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51" name="矩形 50">
              <a:extLst>
                <a:ext uri="{FF2B5EF4-FFF2-40B4-BE49-F238E27FC236}">
                  <a16:creationId xmlns:a16="http://schemas.microsoft.com/office/drawing/2014/main" id="{CDCC078E-DBCA-AF34-66DE-F920A3698BD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52" name="矩形 51">
              <a:extLst>
                <a:ext uri="{FF2B5EF4-FFF2-40B4-BE49-F238E27FC236}">
                  <a16:creationId xmlns:a16="http://schemas.microsoft.com/office/drawing/2014/main" id="{3F257814-11F7-0824-A703-4022E15875E8}"/>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53" name="矩形 52">
              <a:extLst>
                <a:ext uri="{FF2B5EF4-FFF2-40B4-BE49-F238E27FC236}">
                  <a16:creationId xmlns:a16="http://schemas.microsoft.com/office/drawing/2014/main" id="{F685B9D6-91DB-0DDC-AAA1-5A4A39F5E38F}"/>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54" name="矩形 53">
              <a:extLst>
                <a:ext uri="{FF2B5EF4-FFF2-40B4-BE49-F238E27FC236}">
                  <a16:creationId xmlns:a16="http://schemas.microsoft.com/office/drawing/2014/main" id="{DA92037A-ABFF-EA3D-E11D-A0A66A40396A}"/>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55" name="矩形 54">
              <a:extLst>
                <a:ext uri="{FF2B5EF4-FFF2-40B4-BE49-F238E27FC236}">
                  <a16:creationId xmlns:a16="http://schemas.microsoft.com/office/drawing/2014/main" id="{74559FBC-0712-7D47-B988-02218BD4B162}"/>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56" name="矩形 55">
              <a:extLst>
                <a:ext uri="{FF2B5EF4-FFF2-40B4-BE49-F238E27FC236}">
                  <a16:creationId xmlns:a16="http://schemas.microsoft.com/office/drawing/2014/main" id="{9D3370E0-1275-57B8-176F-4B65960BC4D8}"/>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57" name="矩形 56">
              <a:extLst>
                <a:ext uri="{FF2B5EF4-FFF2-40B4-BE49-F238E27FC236}">
                  <a16:creationId xmlns:a16="http://schemas.microsoft.com/office/drawing/2014/main" id="{23A6D4B5-9C62-1448-0921-4B8606D07F08}"/>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58" name="矩形 57">
              <a:extLst>
                <a:ext uri="{FF2B5EF4-FFF2-40B4-BE49-F238E27FC236}">
                  <a16:creationId xmlns:a16="http://schemas.microsoft.com/office/drawing/2014/main" id="{13877868-686B-60BD-8422-ACCA945A5352}"/>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59" name="矩形 58">
              <a:extLst>
                <a:ext uri="{FF2B5EF4-FFF2-40B4-BE49-F238E27FC236}">
                  <a16:creationId xmlns:a16="http://schemas.microsoft.com/office/drawing/2014/main" id="{2B47BF70-CDDA-25B8-5905-BB655972152D}"/>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60" name="矩形 59">
              <a:extLst>
                <a:ext uri="{FF2B5EF4-FFF2-40B4-BE49-F238E27FC236}">
                  <a16:creationId xmlns:a16="http://schemas.microsoft.com/office/drawing/2014/main" id="{B8E174BA-6960-2034-183F-14C841E9C150}"/>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61" name="矩形 60">
              <a:extLst>
                <a:ext uri="{FF2B5EF4-FFF2-40B4-BE49-F238E27FC236}">
                  <a16:creationId xmlns:a16="http://schemas.microsoft.com/office/drawing/2014/main" id="{E5EB27EC-312E-C2DC-EEDB-1F61E6077BA6}"/>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62" name="矩形 61">
              <a:extLst>
                <a:ext uri="{FF2B5EF4-FFF2-40B4-BE49-F238E27FC236}">
                  <a16:creationId xmlns:a16="http://schemas.microsoft.com/office/drawing/2014/main" id="{18506F1D-C7AE-D575-4D21-AF86A56D97AE}"/>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63" name="矩形 62">
              <a:extLst>
                <a:ext uri="{FF2B5EF4-FFF2-40B4-BE49-F238E27FC236}">
                  <a16:creationId xmlns:a16="http://schemas.microsoft.com/office/drawing/2014/main" id="{C56DBED5-8FFA-BBF7-83B0-6A4C2D84F943}"/>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64" name="矩形 63">
              <a:extLst>
                <a:ext uri="{FF2B5EF4-FFF2-40B4-BE49-F238E27FC236}">
                  <a16:creationId xmlns:a16="http://schemas.microsoft.com/office/drawing/2014/main" id="{0FC86234-F96C-B21A-CF5A-12B2605AE1C8}"/>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65" name="矩形 64">
              <a:extLst>
                <a:ext uri="{FF2B5EF4-FFF2-40B4-BE49-F238E27FC236}">
                  <a16:creationId xmlns:a16="http://schemas.microsoft.com/office/drawing/2014/main" id="{037B665E-AED3-0454-3739-A7A9997488E7}"/>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66" name="矩形 65">
              <a:extLst>
                <a:ext uri="{FF2B5EF4-FFF2-40B4-BE49-F238E27FC236}">
                  <a16:creationId xmlns:a16="http://schemas.microsoft.com/office/drawing/2014/main" id="{91FFB7BB-2D7C-949B-F505-148E4CE4F70C}"/>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67" name="矩形 66">
              <a:extLst>
                <a:ext uri="{FF2B5EF4-FFF2-40B4-BE49-F238E27FC236}">
                  <a16:creationId xmlns:a16="http://schemas.microsoft.com/office/drawing/2014/main" id="{C7ED1332-BC4B-A5AD-B80C-FFD9E45CF85D}"/>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68" name="矩形 67">
              <a:extLst>
                <a:ext uri="{FF2B5EF4-FFF2-40B4-BE49-F238E27FC236}">
                  <a16:creationId xmlns:a16="http://schemas.microsoft.com/office/drawing/2014/main" id="{280C557D-30D1-0647-4ACD-3403218658D8}"/>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69" name="矩形 68">
              <a:extLst>
                <a:ext uri="{FF2B5EF4-FFF2-40B4-BE49-F238E27FC236}">
                  <a16:creationId xmlns:a16="http://schemas.microsoft.com/office/drawing/2014/main" id="{28EF09D0-9281-4CAE-D0E9-11B23666E7B2}"/>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89" name="矩形 88">
            <a:extLst>
              <a:ext uri="{FF2B5EF4-FFF2-40B4-BE49-F238E27FC236}">
                <a16:creationId xmlns:a16="http://schemas.microsoft.com/office/drawing/2014/main" id="{DE20EC3A-7DE5-2742-9051-874B3BF59B0E}"/>
              </a:ext>
            </a:extLst>
          </p:cNvPr>
          <p:cNvSpPr/>
          <p:nvPr/>
        </p:nvSpPr>
        <p:spPr>
          <a:xfrm>
            <a:off x="4234933" y="4300343"/>
            <a:ext cx="5884854" cy="4395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solidFill>
                  <a:schemeClr val="bg1"/>
                </a:solidFill>
              </a:rPr>
              <a:t>序号落入接收窗口内的数据是允许接收的数据</a:t>
            </a:r>
          </a:p>
        </p:txBody>
      </p:sp>
      <p:cxnSp>
        <p:nvCxnSpPr>
          <p:cNvPr id="90" name="直接连接符 89">
            <a:extLst>
              <a:ext uri="{FF2B5EF4-FFF2-40B4-BE49-F238E27FC236}">
                <a16:creationId xmlns:a16="http://schemas.microsoft.com/office/drawing/2014/main" id="{09CB2C9C-2229-D2B5-71BB-46955E36D1D2}"/>
              </a:ext>
            </a:extLst>
          </p:cNvPr>
          <p:cNvCxnSpPr>
            <a:cxnSpLocks/>
          </p:cNvCxnSpPr>
          <p:nvPr/>
        </p:nvCxnSpPr>
        <p:spPr>
          <a:xfrm>
            <a:off x="4237451"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302A8D5A-E9BB-0045-9D53-9D43CC01AFF2}"/>
              </a:ext>
            </a:extLst>
          </p:cNvPr>
          <p:cNvCxnSpPr>
            <a:cxnSpLocks/>
          </p:cNvCxnSpPr>
          <p:nvPr/>
        </p:nvCxnSpPr>
        <p:spPr>
          <a:xfrm>
            <a:off x="7480574"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BCEE011F-5AF9-101D-4DD4-97A0CD4A76E9}"/>
              </a:ext>
            </a:extLst>
          </p:cNvPr>
          <p:cNvCxnSpPr>
            <a:cxnSpLocks/>
          </p:cNvCxnSpPr>
          <p:nvPr/>
        </p:nvCxnSpPr>
        <p:spPr>
          <a:xfrm>
            <a:off x="4243982" y="1619033"/>
            <a:ext cx="323006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7" name="文本框 96">
            <a:extLst>
              <a:ext uri="{FF2B5EF4-FFF2-40B4-BE49-F238E27FC236}">
                <a16:creationId xmlns:a16="http://schemas.microsoft.com/office/drawing/2014/main" id="{E8A2D1B3-33E8-932C-ABB7-A45F3358826F}"/>
              </a:ext>
            </a:extLst>
          </p:cNvPr>
          <p:cNvSpPr txBox="1"/>
          <p:nvPr/>
        </p:nvSpPr>
        <p:spPr>
          <a:xfrm>
            <a:off x="4839812" y="1442917"/>
            <a:ext cx="2099673" cy="338554"/>
          </a:xfrm>
          <a:prstGeom prst="rect">
            <a:avLst/>
          </a:prstGeom>
          <a:solidFill>
            <a:schemeClr val="bg1"/>
          </a:solidFill>
        </p:spPr>
        <p:txBody>
          <a:bodyPr wrap="square" rtlCol="0">
            <a:spAutoFit/>
          </a:bodyPr>
          <a:lstStyle/>
          <a:p>
            <a:pPr algn="ctr"/>
            <a:r>
              <a:rPr lang="zh-CN" altLang="en-US" sz="1600" b="1" dirty="0"/>
              <a:t>已发送但未收到确认</a:t>
            </a:r>
          </a:p>
        </p:txBody>
      </p:sp>
      <p:cxnSp>
        <p:nvCxnSpPr>
          <p:cNvPr id="98" name="直接连接符 97">
            <a:extLst>
              <a:ext uri="{FF2B5EF4-FFF2-40B4-BE49-F238E27FC236}">
                <a16:creationId xmlns:a16="http://schemas.microsoft.com/office/drawing/2014/main" id="{031CA02D-8E97-FF80-3904-BBCB87322776}"/>
              </a:ext>
            </a:extLst>
          </p:cNvPr>
          <p:cNvCxnSpPr>
            <a:cxnSpLocks/>
          </p:cNvCxnSpPr>
          <p:nvPr/>
        </p:nvCxnSpPr>
        <p:spPr>
          <a:xfrm>
            <a:off x="10119787"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7E778395-7983-4CCA-F12F-7C0928BD8C38}"/>
              </a:ext>
            </a:extLst>
          </p:cNvPr>
          <p:cNvCxnSpPr>
            <a:cxnSpLocks/>
          </p:cNvCxnSpPr>
          <p:nvPr/>
        </p:nvCxnSpPr>
        <p:spPr>
          <a:xfrm>
            <a:off x="7480573" y="1618704"/>
            <a:ext cx="264592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A5331062-B857-C236-6970-69C4F200B71F}"/>
              </a:ext>
            </a:extLst>
          </p:cNvPr>
          <p:cNvSpPr txBox="1"/>
          <p:nvPr/>
        </p:nvSpPr>
        <p:spPr>
          <a:xfrm>
            <a:off x="7728687" y="1442917"/>
            <a:ext cx="2099673" cy="338554"/>
          </a:xfrm>
          <a:prstGeom prst="rect">
            <a:avLst/>
          </a:prstGeom>
          <a:solidFill>
            <a:schemeClr val="bg1"/>
          </a:solidFill>
        </p:spPr>
        <p:txBody>
          <a:bodyPr wrap="square" rtlCol="0">
            <a:spAutoFit/>
          </a:bodyPr>
          <a:lstStyle/>
          <a:p>
            <a:pPr algn="ctr"/>
            <a:r>
              <a:rPr lang="zh-CN" altLang="en-US" sz="1600" b="1" dirty="0"/>
              <a:t>允许发送但还未发送</a:t>
            </a:r>
          </a:p>
        </p:txBody>
      </p:sp>
    </p:spTree>
    <p:custDataLst>
      <p:tags r:id="rId1"/>
    </p:custDataLst>
    <p:extLst>
      <p:ext uri="{BB962C8B-B14F-4D97-AF65-F5344CB8AC3E}">
        <p14:creationId xmlns:p14="http://schemas.microsoft.com/office/powerpoint/2010/main" val="267332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1000"/>
                                        <p:tgtEl>
                                          <p:spTgt spid="70"/>
                                        </p:tgtEl>
                                      </p:cBhvr>
                                    </p:animEffect>
                                    <p:anim calcmode="lin" valueType="num">
                                      <p:cBhvr>
                                        <p:cTn id="13" dur="1000" fill="hold"/>
                                        <p:tgtEl>
                                          <p:spTgt spid="70"/>
                                        </p:tgtEl>
                                        <p:attrNameLst>
                                          <p:attrName>ppt_x</p:attrName>
                                        </p:attrNameLst>
                                      </p:cBhvr>
                                      <p:tavLst>
                                        <p:tav tm="0">
                                          <p:val>
                                            <p:strVal val="#ppt_x"/>
                                          </p:val>
                                        </p:tav>
                                        <p:tav tm="100000">
                                          <p:val>
                                            <p:strVal val="#ppt_x"/>
                                          </p:val>
                                        </p:tav>
                                      </p:tavLst>
                                    </p:anim>
                                    <p:anim calcmode="lin" valueType="num">
                                      <p:cBhvr>
                                        <p:cTn id="14"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anim calcmode="lin" valueType="num">
                                      <p:cBhvr additive="base">
                                        <p:cTn id="19" dur="500"/>
                                        <p:tgtEl>
                                          <p:spTgt spid="81"/>
                                        </p:tgtEl>
                                        <p:attrNameLst>
                                          <p:attrName>ppt_y</p:attrName>
                                        </p:attrNameLst>
                                      </p:cBhvr>
                                      <p:tavLst>
                                        <p:tav tm="0">
                                          <p:val>
                                            <p:strVal val="#ppt_y+#ppt_h*1.125000"/>
                                          </p:val>
                                        </p:tav>
                                        <p:tav tm="100000">
                                          <p:val>
                                            <p:strVal val="#ppt_y"/>
                                          </p:val>
                                        </p:tav>
                                      </p:tavLst>
                                    </p:anim>
                                    <p:animEffect transition="in" filter="wipe(up)">
                                      <p:cBhvr>
                                        <p:cTn id="20" dur="500"/>
                                        <p:tgtEl>
                                          <p:spTgt spid="81"/>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grpId="0" nodeType="clickEffect">
                                  <p:stCondLst>
                                    <p:cond delay="0"/>
                                  </p:stCondLst>
                                  <p:childTnLst>
                                    <p:set>
                                      <p:cBhvr>
                                        <p:cTn id="24" dur="1" fill="hold">
                                          <p:stCondLst>
                                            <p:cond delay="0"/>
                                          </p:stCondLst>
                                        </p:cTn>
                                        <p:tgtEl>
                                          <p:spTgt spid="89"/>
                                        </p:tgtEl>
                                        <p:attrNameLst>
                                          <p:attrName>style.visibility</p:attrName>
                                        </p:attrNameLst>
                                      </p:cBhvr>
                                      <p:to>
                                        <p:strVal val="visible"/>
                                      </p:to>
                                    </p:set>
                                    <p:anim calcmode="lin" valueType="num">
                                      <p:cBhvr additive="base">
                                        <p:cTn id="25" dur="500"/>
                                        <p:tgtEl>
                                          <p:spTgt spid="89"/>
                                        </p:tgtEl>
                                        <p:attrNameLst>
                                          <p:attrName>ppt_y</p:attrName>
                                        </p:attrNameLst>
                                      </p:cBhvr>
                                      <p:tavLst>
                                        <p:tav tm="0">
                                          <p:val>
                                            <p:strVal val="#ppt_y-#ppt_h*1.125000"/>
                                          </p:val>
                                        </p:tav>
                                        <p:tav tm="100000">
                                          <p:val>
                                            <p:strVal val="#ppt_y"/>
                                          </p:val>
                                        </p:tav>
                                      </p:tavLst>
                                    </p:anim>
                                    <p:animEffect transition="in" filter="wipe(down)">
                                      <p:cBhvr>
                                        <p:cTn id="26" dur="500"/>
                                        <p:tgtEl>
                                          <p:spTgt spid="89"/>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88"/>
                                        </p:tgtEl>
                                        <p:attrNameLst>
                                          <p:attrName>style.visibility</p:attrName>
                                        </p:attrNameLst>
                                      </p:cBhvr>
                                      <p:to>
                                        <p:strVal val="visible"/>
                                      </p:to>
                                    </p:set>
                                    <p:anim calcmode="lin" valueType="num">
                                      <p:cBhvr additive="base">
                                        <p:cTn id="31" dur="500"/>
                                        <p:tgtEl>
                                          <p:spTgt spid="88"/>
                                        </p:tgtEl>
                                        <p:attrNameLst>
                                          <p:attrName>ppt_y</p:attrName>
                                        </p:attrNameLst>
                                      </p:cBhvr>
                                      <p:tavLst>
                                        <p:tav tm="0">
                                          <p:val>
                                            <p:strVal val="#ppt_y+#ppt_h*1.125000"/>
                                          </p:val>
                                        </p:tav>
                                        <p:tav tm="100000">
                                          <p:val>
                                            <p:strVal val="#ppt_y"/>
                                          </p:val>
                                        </p:tav>
                                      </p:tavLst>
                                    </p:anim>
                                    <p:animEffect transition="in" filter="wipe(up)">
                                      <p:cBhvr>
                                        <p:cTn id="3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0">
            <a:extLst>
              <a:ext uri="{FF2B5EF4-FFF2-40B4-BE49-F238E27FC236}">
                <a16:creationId xmlns:a16="http://schemas.microsoft.com/office/drawing/2014/main" id="{80353610-EA7F-3671-D23D-3DBA7CD97A1D}"/>
              </a:ext>
            </a:extLst>
          </p:cNvPr>
          <p:cNvGrpSpPr/>
          <p:nvPr/>
        </p:nvGrpSpPr>
        <p:grpSpPr>
          <a:xfrm>
            <a:off x="2769040" y="4452475"/>
            <a:ext cx="1465893" cy="1173664"/>
            <a:chOff x="2769040" y="4452475"/>
            <a:chExt cx="1465893" cy="1173664"/>
          </a:xfrm>
        </p:grpSpPr>
        <p:cxnSp>
          <p:nvCxnSpPr>
            <p:cNvPr id="80" name="直接箭头连接符 79">
              <a:extLst>
                <a:ext uri="{FF2B5EF4-FFF2-40B4-BE49-F238E27FC236}">
                  <a16:creationId xmlns:a16="http://schemas.microsoft.com/office/drawing/2014/main" id="{E9CCCCD5-8B45-6A30-0221-893E714A7812}"/>
                </a:ext>
              </a:extLst>
            </p:cNvPr>
            <p:cNvCxnSpPr>
              <a:cxnSpLocks/>
            </p:cNvCxnSpPr>
            <p:nvPr/>
          </p:nvCxnSpPr>
          <p:spPr>
            <a:xfrm>
              <a:off x="2769040" y="5035901"/>
              <a:ext cx="146589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6562EAA2-DC1F-13BD-DC9A-8D1B49ADB9F3}"/>
                </a:ext>
              </a:extLst>
            </p:cNvPr>
            <p:cNvSpPr txBox="1"/>
            <p:nvPr/>
          </p:nvSpPr>
          <p:spPr>
            <a:xfrm>
              <a:off x="2987382" y="4500698"/>
              <a:ext cx="1029210" cy="1077218"/>
            </a:xfrm>
            <a:prstGeom prst="rect">
              <a:avLst/>
            </a:prstGeom>
            <a:solidFill>
              <a:schemeClr val="bg1"/>
            </a:solidFill>
          </p:spPr>
          <p:txBody>
            <a:bodyPr wrap="square" rtlCol="0">
              <a:spAutoFit/>
            </a:bodyPr>
            <a:lstStyle/>
            <a:p>
              <a:pPr algn="ctr"/>
              <a:r>
                <a:rPr lang="zh-CN" altLang="en-US" sz="1600" b="1" dirty="0"/>
                <a:t>已发送过</a:t>
              </a:r>
              <a:endParaRPr lang="en-US" altLang="zh-CN" sz="1600" b="1" dirty="0"/>
            </a:p>
            <a:p>
              <a:pPr algn="ctr"/>
              <a:r>
                <a:rPr lang="zh-CN" altLang="en-US" sz="1600" b="1" dirty="0"/>
                <a:t>确认且已</a:t>
              </a:r>
              <a:endParaRPr lang="en-US" altLang="zh-CN" sz="1600" b="1" dirty="0"/>
            </a:p>
            <a:p>
              <a:pPr algn="ctr"/>
              <a:r>
                <a:rPr lang="zh-CN" altLang="en-US" sz="1600" b="1" dirty="0"/>
                <a:t>交付主机</a:t>
              </a:r>
              <a:endParaRPr lang="en-US" altLang="zh-CN" sz="1600" b="1" dirty="0"/>
            </a:p>
            <a:p>
              <a:pPr algn="ctr"/>
              <a:r>
                <a:rPr lang="zh-CN" altLang="en-US" sz="1600" b="1" dirty="0"/>
                <a:t>可以删除</a:t>
              </a:r>
            </a:p>
          </p:txBody>
        </p:sp>
        <p:cxnSp>
          <p:nvCxnSpPr>
            <p:cNvPr id="79" name="直接连接符 78">
              <a:extLst>
                <a:ext uri="{FF2B5EF4-FFF2-40B4-BE49-F238E27FC236}">
                  <a16:creationId xmlns:a16="http://schemas.microsoft.com/office/drawing/2014/main" id="{F8B65350-D47D-DA6D-253A-BD2FD52F21E9}"/>
                </a:ext>
              </a:extLst>
            </p:cNvPr>
            <p:cNvCxnSpPr>
              <a:cxnSpLocks/>
            </p:cNvCxnSpPr>
            <p:nvPr/>
          </p:nvCxnSpPr>
          <p:spPr>
            <a:xfrm>
              <a:off x="2781009" y="4452475"/>
              <a:ext cx="0" cy="11736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8" name="组合 87">
            <a:extLst>
              <a:ext uri="{FF2B5EF4-FFF2-40B4-BE49-F238E27FC236}">
                <a16:creationId xmlns:a16="http://schemas.microsoft.com/office/drawing/2014/main" id="{D42C1D5E-9B65-14FA-1FFE-E074A9C85159}"/>
              </a:ext>
            </a:extLst>
          </p:cNvPr>
          <p:cNvGrpSpPr/>
          <p:nvPr/>
        </p:nvGrpSpPr>
        <p:grpSpPr>
          <a:xfrm>
            <a:off x="10127247" y="4382589"/>
            <a:ext cx="1759953" cy="1233612"/>
            <a:chOff x="10127247" y="4382589"/>
            <a:chExt cx="1759953" cy="1233612"/>
          </a:xfrm>
        </p:grpSpPr>
        <p:cxnSp>
          <p:nvCxnSpPr>
            <p:cNvPr id="83" name="直接箭头连接符 82">
              <a:extLst>
                <a:ext uri="{FF2B5EF4-FFF2-40B4-BE49-F238E27FC236}">
                  <a16:creationId xmlns:a16="http://schemas.microsoft.com/office/drawing/2014/main" id="{FBD8B265-CF0A-383F-F3FD-EAC55C6ACD71}"/>
                </a:ext>
              </a:extLst>
            </p:cNvPr>
            <p:cNvCxnSpPr>
              <a:cxnSpLocks/>
            </p:cNvCxnSpPr>
            <p:nvPr/>
          </p:nvCxnSpPr>
          <p:spPr>
            <a:xfrm>
              <a:off x="10127247" y="5035896"/>
              <a:ext cx="175995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57513C77-84E4-C662-BAFA-C51050956542}"/>
                </a:ext>
              </a:extLst>
            </p:cNvPr>
            <p:cNvSpPr txBox="1"/>
            <p:nvPr/>
          </p:nvSpPr>
          <p:spPr>
            <a:xfrm>
              <a:off x="10370853" y="4855179"/>
              <a:ext cx="1260688" cy="338554"/>
            </a:xfrm>
            <a:prstGeom prst="rect">
              <a:avLst/>
            </a:prstGeom>
            <a:solidFill>
              <a:schemeClr val="bg1"/>
            </a:solidFill>
          </p:spPr>
          <p:txBody>
            <a:bodyPr wrap="square" rtlCol="0">
              <a:spAutoFit/>
            </a:bodyPr>
            <a:lstStyle/>
            <a:p>
              <a:pPr algn="ctr"/>
              <a:r>
                <a:rPr lang="zh-CN" altLang="en-US" sz="1600" b="1" dirty="0"/>
                <a:t>不允许接收</a:t>
              </a:r>
            </a:p>
          </p:txBody>
        </p:sp>
        <p:cxnSp>
          <p:nvCxnSpPr>
            <p:cNvPr id="85" name="直接连接符 84">
              <a:extLst>
                <a:ext uri="{FF2B5EF4-FFF2-40B4-BE49-F238E27FC236}">
                  <a16:creationId xmlns:a16="http://schemas.microsoft.com/office/drawing/2014/main" id="{9A199B77-537F-5999-C4AD-17E794F6B352}"/>
                </a:ext>
              </a:extLst>
            </p:cNvPr>
            <p:cNvCxnSpPr>
              <a:cxnSpLocks/>
            </p:cNvCxnSpPr>
            <p:nvPr/>
          </p:nvCxnSpPr>
          <p:spPr>
            <a:xfrm>
              <a:off x="11887200" y="4382589"/>
              <a:ext cx="0" cy="123361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0" name="组合 69">
            <a:extLst>
              <a:ext uri="{FF2B5EF4-FFF2-40B4-BE49-F238E27FC236}">
                <a16:creationId xmlns:a16="http://schemas.microsoft.com/office/drawing/2014/main" id="{89D1818F-54A4-410F-2AD0-2D943661F461}"/>
              </a:ext>
            </a:extLst>
          </p:cNvPr>
          <p:cNvGrpSpPr/>
          <p:nvPr/>
        </p:nvGrpSpPr>
        <p:grpSpPr>
          <a:xfrm>
            <a:off x="4240609" y="4443922"/>
            <a:ext cx="5884854" cy="1514994"/>
            <a:chOff x="4236482" y="1721936"/>
            <a:chExt cx="5884854" cy="1514994"/>
          </a:xfrm>
        </p:grpSpPr>
        <p:sp>
          <p:nvSpPr>
            <p:cNvPr id="71" name="矩形 70">
              <a:extLst>
                <a:ext uri="{FF2B5EF4-FFF2-40B4-BE49-F238E27FC236}">
                  <a16:creationId xmlns:a16="http://schemas.microsoft.com/office/drawing/2014/main" id="{CC97A788-5E7D-2657-D2DA-676E1D353B25}"/>
                </a:ext>
              </a:extLst>
            </p:cNvPr>
            <p:cNvSpPr/>
            <p:nvPr/>
          </p:nvSpPr>
          <p:spPr>
            <a:xfrm>
              <a:off x="4236482" y="2855930"/>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72" name="直接连接符 71">
              <a:extLst>
                <a:ext uri="{FF2B5EF4-FFF2-40B4-BE49-F238E27FC236}">
                  <a16:creationId xmlns:a16="http://schemas.microsoft.com/office/drawing/2014/main" id="{0A043FE2-CE91-9BE3-0B87-D19F49ABAC01}"/>
                </a:ext>
              </a:extLst>
            </p:cNvPr>
            <p:cNvCxnSpPr>
              <a:cxnSpLocks/>
            </p:cNvCxnSpPr>
            <p:nvPr/>
          </p:nvCxnSpPr>
          <p:spPr>
            <a:xfrm>
              <a:off x="4236482" y="1721936"/>
              <a:ext cx="0" cy="11736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B8950C70-AF0F-5DFC-08B7-08F58490B668}"/>
                </a:ext>
              </a:extLst>
            </p:cNvPr>
            <p:cNvCxnSpPr>
              <a:cxnSpLocks/>
            </p:cNvCxnSpPr>
            <p:nvPr/>
          </p:nvCxnSpPr>
          <p:spPr>
            <a:xfrm>
              <a:off x="10121336" y="1721936"/>
              <a:ext cx="0" cy="123770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46C34BBA-8693-B03C-91E5-CEE4B86982B2}"/>
                </a:ext>
              </a:extLst>
            </p:cNvPr>
            <p:cNvCxnSpPr/>
            <p:nvPr/>
          </p:nvCxnSpPr>
          <p:spPr>
            <a:xfrm>
              <a:off x="4236482" y="2313910"/>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42F26CE6-1C27-5524-DCE7-0400E707D6B7}"/>
                </a:ext>
              </a:extLst>
            </p:cNvPr>
            <p:cNvSpPr txBox="1"/>
            <p:nvPr/>
          </p:nvSpPr>
          <p:spPr>
            <a:xfrm>
              <a:off x="6310878" y="2122717"/>
              <a:ext cx="1447162" cy="369332"/>
            </a:xfrm>
            <a:prstGeom prst="rect">
              <a:avLst/>
            </a:prstGeom>
            <a:solidFill>
              <a:schemeClr val="bg1"/>
            </a:solidFill>
          </p:spPr>
          <p:txBody>
            <a:bodyPr wrap="square" rtlCol="0">
              <a:spAutoFit/>
            </a:bodyPr>
            <a:lstStyle/>
            <a:p>
              <a:pPr algn="ctr"/>
              <a:r>
                <a:rPr lang="zh-CN" altLang="en-US" b="1" dirty="0"/>
                <a:t>接收窗口</a:t>
              </a:r>
              <a:r>
                <a:rPr lang="en-US" altLang="zh-CN" b="1" dirty="0"/>
                <a:t>=20</a:t>
              </a:r>
              <a:endParaRPr lang="zh-CN" altLang="en-US" b="1" dirty="0"/>
            </a:p>
          </p:txBody>
        </p:sp>
      </p:grpSp>
      <p:sp>
        <p:nvSpPr>
          <p:cNvPr id="10" name="标注: 下箭头 9">
            <a:extLst>
              <a:ext uri="{FF2B5EF4-FFF2-40B4-BE49-F238E27FC236}">
                <a16:creationId xmlns:a16="http://schemas.microsoft.com/office/drawing/2014/main" id="{BD3314F1-BA77-DA19-671A-2E9BA1A568BB}"/>
              </a:ext>
            </a:extLst>
          </p:cNvPr>
          <p:cNvSpPr/>
          <p:nvPr/>
        </p:nvSpPr>
        <p:spPr>
          <a:xfrm>
            <a:off x="91333" y="3689711"/>
            <a:ext cx="1083767" cy="1780266"/>
          </a:xfrm>
          <a:prstGeom prst="downArrowCallout">
            <a:avLst>
              <a:gd name="adj1" fmla="val 25000"/>
              <a:gd name="adj2" fmla="val 25000"/>
              <a:gd name="adj3" fmla="val 25000"/>
              <a:gd name="adj4" fmla="val 72936"/>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lnSpc>
                <a:spcPct val="150000"/>
              </a:lnSpc>
            </a:pPr>
            <a:r>
              <a:rPr lang="zh-CN" altLang="en-US" sz="1600" b="1" dirty="0"/>
              <a:t>数据报文段</a:t>
            </a:r>
            <a:endParaRPr lang="en-US" altLang="zh-CN" sz="1600" b="1" dirty="0"/>
          </a:p>
          <a:p>
            <a:pPr algn="ctr">
              <a:lnSpc>
                <a:spcPct val="150000"/>
              </a:lnSpc>
            </a:pPr>
            <a:r>
              <a:rPr lang="zh-CN" altLang="en-US" sz="1600" b="1" dirty="0"/>
              <a:t>携带</a:t>
            </a:r>
            <a:endParaRPr lang="en-US" altLang="zh-CN" sz="1600" b="1" dirty="0"/>
          </a:p>
          <a:p>
            <a:pPr algn="ctr">
              <a:lnSpc>
                <a:spcPct val="150000"/>
              </a:lnSpc>
            </a:pPr>
            <a:r>
              <a:rPr lang="en-US" altLang="zh-CN" sz="1600" b="1" dirty="0"/>
              <a:t>32~33</a:t>
            </a:r>
            <a:r>
              <a:rPr lang="zh-CN" altLang="en-US" sz="1600" b="1" dirty="0"/>
              <a:t>号字节</a:t>
            </a:r>
          </a:p>
        </p:txBody>
      </p:sp>
      <p:grpSp>
        <p:nvGrpSpPr>
          <p:cNvPr id="24" name="组合 23">
            <a:extLst>
              <a:ext uri="{FF2B5EF4-FFF2-40B4-BE49-F238E27FC236}">
                <a16:creationId xmlns:a16="http://schemas.microsoft.com/office/drawing/2014/main" id="{BD363E59-1D75-A236-C2F2-16C45E988F37}"/>
              </a:ext>
            </a:extLst>
          </p:cNvPr>
          <p:cNvGrpSpPr/>
          <p:nvPr/>
        </p:nvGrpSpPr>
        <p:grpSpPr>
          <a:xfrm>
            <a:off x="10126494" y="2140927"/>
            <a:ext cx="1760706" cy="754673"/>
            <a:chOff x="10126494" y="2140927"/>
            <a:chExt cx="1760706" cy="754673"/>
          </a:xfrm>
        </p:grpSpPr>
        <p:cxnSp>
          <p:nvCxnSpPr>
            <p:cNvPr id="16" name="直接连接符 15">
              <a:extLst>
                <a:ext uri="{FF2B5EF4-FFF2-40B4-BE49-F238E27FC236}">
                  <a16:creationId xmlns:a16="http://schemas.microsoft.com/office/drawing/2014/main" id="{DDCE8286-695F-E7F7-B58D-D0361B36D90A}"/>
                </a:ext>
              </a:extLst>
            </p:cNvPr>
            <p:cNvCxnSpPr>
              <a:cxnSpLocks/>
            </p:cNvCxnSpPr>
            <p:nvPr/>
          </p:nvCxnSpPr>
          <p:spPr>
            <a:xfrm>
              <a:off x="11887200"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F7A40A6-11A7-EE49-560B-CE6BEFDE79FD}"/>
                </a:ext>
              </a:extLst>
            </p:cNvPr>
            <p:cNvCxnSpPr>
              <a:cxnSpLocks/>
            </p:cNvCxnSpPr>
            <p:nvPr/>
          </p:nvCxnSpPr>
          <p:spPr>
            <a:xfrm>
              <a:off x="10126494" y="2659269"/>
              <a:ext cx="1760706"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1691434-74F8-B68B-A2C8-E6A2E7B1BBB9}"/>
                </a:ext>
              </a:extLst>
            </p:cNvPr>
            <p:cNvSpPr txBox="1"/>
            <p:nvPr/>
          </p:nvSpPr>
          <p:spPr>
            <a:xfrm>
              <a:off x="10361110" y="2489992"/>
              <a:ext cx="1247293" cy="338554"/>
            </a:xfrm>
            <a:prstGeom prst="rect">
              <a:avLst/>
            </a:prstGeom>
            <a:solidFill>
              <a:schemeClr val="bg1"/>
            </a:solidFill>
          </p:spPr>
          <p:txBody>
            <a:bodyPr wrap="square" rtlCol="0">
              <a:spAutoFit/>
            </a:bodyPr>
            <a:lstStyle/>
            <a:p>
              <a:pPr algn="ctr"/>
              <a:r>
                <a:rPr lang="zh-CN" altLang="en-US" sz="1600" b="1" dirty="0"/>
                <a:t>不允许发送</a:t>
              </a:r>
            </a:p>
          </p:txBody>
        </p:sp>
      </p:grpSp>
      <p:grpSp>
        <p:nvGrpSpPr>
          <p:cNvPr id="14" name="组合 13">
            <a:extLst>
              <a:ext uri="{FF2B5EF4-FFF2-40B4-BE49-F238E27FC236}">
                <a16:creationId xmlns:a16="http://schemas.microsoft.com/office/drawing/2014/main" id="{7CE1058B-2424-51CF-5E6D-8C2BAA5AF2D2}"/>
              </a:ext>
            </a:extLst>
          </p:cNvPr>
          <p:cNvGrpSpPr/>
          <p:nvPr/>
        </p:nvGrpSpPr>
        <p:grpSpPr>
          <a:xfrm>
            <a:off x="2770589" y="2156167"/>
            <a:ext cx="1465893" cy="934793"/>
            <a:chOff x="2770589" y="2156167"/>
            <a:chExt cx="1465893" cy="934793"/>
          </a:xfrm>
        </p:grpSpPr>
        <p:cxnSp>
          <p:nvCxnSpPr>
            <p:cNvPr id="8" name="直接连接符 7">
              <a:extLst>
                <a:ext uri="{FF2B5EF4-FFF2-40B4-BE49-F238E27FC236}">
                  <a16:creationId xmlns:a16="http://schemas.microsoft.com/office/drawing/2014/main" id="{4422F0F0-F4F1-08AA-11E7-A6A8EE6661B5}"/>
                </a:ext>
              </a:extLst>
            </p:cNvPr>
            <p:cNvCxnSpPr>
              <a:cxnSpLocks/>
            </p:cNvCxnSpPr>
            <p:nvPr/>
          </p:nvCxnSpPr>
          <p:spPr>
            <a:xfrm>
              <a:off x="2770589" y="21561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A088AC34-E0C3-3E52-042F-94C2F768CD6E}"/>
                </a:ext>
              </a:extLst>
            </p:cNvPr>
            <p:cNvCxnSpPr>
              <a:cxnSpLocks/>
            </p:cNvCxnSpPr>
            <p:nvPr/>
          </p:nvCxnSpPr>
          <p:spPr>
            <a:xfrm>
              <a:off x="2770589" y="2660073"/>
              <a:ext cx="146589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57E80CE-4558-B761-A767-BDEFEB2724F6}"/>
                </a:ext>
              </a:extLst>
            </p:cNvPr>
            <p:cNvSpPr txBox="1"/>
            <p:nvPr/>
          </p:nvSpPr>
          <p:spPr>
            <a:xfrm>
              <a:off x="2996583" y="2229186"/>
              <a:ext cx="1029210" cy="861774"/>
            </a:xfrm>
            <a:prstGeom prst="rect">
              <a:avLst/>
            </a:prstGeom>
            <a:solidFill>
              <a:schemeClr val="bg1"/>
            </a:solidFill>
          </p:spPr>
          <p:txBody>
            <a:bodyPr wrap="square" rtlCol="0">
              <a:spAutoFit/>
            </a:bodyPr>
            <a:lstStyle/>
            <a:p>
              <a:pPr algn="ctr"/>
              <a:r>
                <a:rPr lang="zh-CN" altLang="en-US" sz="1600" b="1" dirty="0"/>
                <a:t>已发送且</a:t>
              </a:r>
              <a:endParaRPr lang="en-US" altLang="zh-CN" sz="1600" b="1" dirty="0"/>
            </a:p>
            <a:p>
              <a:pPr algn="ctr"/>
              <a:r>
                <a:rPr lang="zh-CN" altLang="en-US" sz="1600" b="1" dirty="0"/>
                <a:t>收到确认</a:t>
              </a:r>
              <a:endParaRPr lang="en-US" altLang="zh-CN" sz="1600" b="1" dirty="0"/>
            </a:p>
            <a:p>
              <a:pPr algn="ctr"/>
              <a:r>
                <a:rPr lang="zh-CN" altLang="en-US" sz="1600" b="1" dirty="0"/>
                <a:t>可以删除</a:t>
              </a:r>
            </a:p>
          </p:txBody>
        </p:sp>
      </p:grpSp>
      <p:grpSp>
        <p:nvGrpSpPr>
          <p:cNvPr id="22" name="组合 21">
            <a:extLst>
              <a:ext uri="{FF2B5EF4-FFF2-40B4-BE49-F238E27FC236}">
                <a16:creationId xmlns:a16="http://schemas.microsoft.com/office/drawing/2014/main" id="{E16959C6-D607-E287-7394-14CAE6FB5009}"/>
              </a:ext>
            </a:extLst>
          </p:cNvPr>
          <p:cNvGrpSpPr/>
          <p:nvPr/>
        </p:nvGrpSpPr>
        <p:grpSpPr>
          <a:xfrm>
            <a:off x="4236482" y="1823967"/>
            <a:ext cx="5884854" cy="1135673"/>
            <a:chOff x="4236482" y="1823967"/>
            <a:chExt cx="5884854" cy="1135673"/>
          </a:xfrm>
        </p:grpSpPr>
        <p:sp>
          <p:nvSpPr>
            <p:cNvPr id="13" name="矩形 12">
              <a:extLst>
                <a:ext uri="{FF2B5EF4-FFF2-40B4-BE49-F238E27FC236}">
                  <a16:creationId xmlns:a16="http://schemas.microsoft.com/office/drawing/2014/main" id="{8C65D0CA-9FE8-B074-A9D4-9656B05B10AA}"/>
                </a:ext>
              </a:extLst>
            </p:cNvPr>
            <p:cNvSpPr/>
            <p:nvPr/>
          </p:nvSpPr>
          <p:spPr>
            <a:xfrm>
              <a:off x="4236482" y="1823967"/>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EDA3E6DD-0EA1-D88A-C482-FC9C875BF2A0}"/>
                </a:ext>
              </a:extLst>
            </p:cNvPr>
            <p:cNvCxnSpPr>
              <a:cxnSpLocks/>
            </p:cNvCxnSpPr>
            <p:nvPr/>
          </p:nvCxnSpPr>
          <p:spPr>
            <a:xfrm>
              <a:off x="4236482"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40AAEDD-D276-C6DC-7D30-CA577AED0ED5}"/>
                </a:ext>
              </a:extLst>
            </p:cNvPr>
            <p:cNvCxnSpPr>
              <a:cxnSpLocks/>
            </p:cNvCxnSpPr>
            <p:nvPr/>
          </p:nvCxnSpPr>
          <p:spPr>
            <a:xfrm>
              <a:off x="10121336" y="22049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59FBC92-3D48-192B-B31A-68DB0CD39CFE}"/>
                </a:ext>
              </a:extLst>
            </p:cNvPr>
            <p:cNvCxnSpPr/>
            <p:nvPr/>
          </p:nvCxnSpPr>
          <p:spPr>
            <a:xfrm>
              <a:off x="4236482" y="2660073"/>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6A509B7-C9C7-1646-9718-69A3294BE737}"/>
                </a:ext>
              </a:extLst>
            </p:cNvPr>
            <p:cNvSpPr txBox="1"/>
            <p:nvPr/>
          </p:nvSpPr>
          <p:spPr>
            <a:xfrm>
              <a:off x="6310878" y="2468880"/>
              <a:ext cx="1447162" cy="369332"/>
            </a:xfrm>
            <a:prstGeom prst="rect">
              <a:avLst/>
            </a:prstGeom>
            <a:solidFill>
              <a:schemeClr val="bg1"/>
            </a:solidFill>
          </p:spPr>
          <p:txBody>
            <a:bodyPr wrap="square" rtlCol="0">
              <a:spAutoFit/>
            </a:bodyPr>
            <a:lstStyle/>
            <a:p>
              <a:pPr algn="ctr"/>
              <a:r>
                <a:rPr lang="zh-CN" altLang="en-US" b="1" dirty="0"/>
                <a:t>发送窗口</a:t>
              </a:r>
              <a:r>
                <a:rPr lang="en-US" altLang="zh-CN" b="1" dirty="0"/>
                <a:t>=20</a:t>
              </a:r>
              <a:endParaRPr lang="zh-CN" altLang="en-US"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可靠传输的实现</a:t>
              </a:r>
            </a:p>
          </p:txBody>
        </p:sp>
      </p:grpSp>
      <p:grpSp>
        <p:nvGrpSpPr>
          <p:cNvPr id="121" name="组合 120">
            <a:extLst>
              <a:ext uri="{FF2B5EF4-FFF2-40B4-BE49-F238E27FC236}">
                <a16:creationId xmlns:a16="http://schemas.microsoft.com/office/drawing/2014/main" id="{6834FF5F-9DA1-F0B3-B9E1-5539913B44F5}"/>
              </a:ext>
            </a:extLst>
          </p:cNvPr>
          <p:cNvGrpSpPr/>
          <p:nvPr/>
        </p:nvGrpSpPr>
        <p:grpSpPr>
          <a:xfrm>
            <a:off x="328424" y="1666287"/>
            <a:ext cx="1429263" cy="4295156"/>
            <a:chOff x="268437" y="1742601"/>
            <a:chExt cx="1429263" cy="4295156"/>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560" y="1742601"/>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84" y="5455379"/>
              <a:ext cx="443717" cy="582378"/>
            </a:xfrm>
            <a:prstGeom prst="rect">
              <a:avLst/>
            </a:prstGeom>
          </p:spPr>
        </p:pic>
        <p:sp>
          <p:nvSpPr>
            <p:cNvPr id="117" name="文本框 116">
              <a:extLst>
                <a:ext uri="{FF2B5EF4-FFF2-40B4-BE49-F238E27FC236}">
                  <a16:creationId xmlns:a16="http://schemas.microsoft.com/office/drawing/2014/main" id="{FCC024AC-BBB4-E353-B24C-BBAD303C33F5}"/>
                </a:ext>
              </a:extLst>
            </p:cNvPr>
            <p:cNvSpPr txBox="1"/>
            <p:nvPr/>
          </p:nvSpPr>
          <p:spPr>
            <a:xfrm>
              <a:off x="283610" y="5546291"/>
              <a:ext cx="934872" cy="369332"/>
            </a:xfrm>
            <a:prstGeom prst="rect">
              <a:avLst/>
            </a:prstGeom>
            <a:noFill/>
          </p:spPr>
          <p:txBody>
            <a:bodyPr wrap="square" rtlCol="0">
              <a:spAutoFit/>
            </a:bodyPr>
            <a:lstStyle/>
            <a:p>
              <a:r>
                <a:rPr lang="zh-CN" altLang="en-US" b="1" dirty="0"/>
                <a:t>接收方</a:t>
              </a:r>
            </a:p>
          </p:txBody>
        </p:sp>
        <p:sp>
          <p:nvSpPr>
            <p:cNvPr id="118" name="文本框 117">
              <a:extLst>
                <a:ext uri="{FF2B5EF4-FFF2-40B4-BE49-F238E27FC236}">
                  <a16:creationId xmlns:a16="http://schemas.microsoft.com/office/drawing/2014/main" id="{EF6C1D32-1AB7-C2B5-3CB2-29917795BCEC}"/>
                </a:ext>
              </a:extLst>
            </p:cNvPr>
            <p:cNvSpPr txBox="1"/>
            <p:nvPr/>
          </p:nvSpPr>
          <p:spPr>
            <a:xfrm>
              <a:off x="268437" y="1761352"/>
              <a:ext cx="934872" cy="369332"/>
            </a:xfrm>
            <a:prstGeom prst="rect">
              <a:avLst/>
            </a:prstGeom>
            <a:noFill/>
          </p:spPr>
          <p:txBody>
            <a:bodyPr wrap="square" rtlCol="0">
              <a:spAutoFit/>
            </a:bodyPr>
            <a:lstStyle/>
            <a:p>
              <a:r>
                <a:rPr lang="zh-CN" altLang="en-US" b="1" dirty="0"/>
                <a:t>发送方</a:t>
              </a:r>
            </a:p>
          </p:txBody>
        </p:sp>
        <p:sp>
          <p:nvSpPr>
            <p:cNvPr id="119" name="圆柱体 118">
              <a:extLst>
                <a:ext uri="{FF2B5EF4-FFF2-40B4-BE49-F238E27FC236}">
                  <a16:creationId xmlns:a16="http://schemas.microsoft.com/office/drawing/2014/main" id="{351AAFF2-3A5B-F6A9-F6C2-EF3DC893A21F}"/>
                </a:ext>
              </a:extLst>
            </p:cNvPr>
            <p:cNvSpPr/>
            <p:nvPr/>
          </p:nvSpPr>
          <p:spPr>
            <a:xfrm>
              <a:off x="1157034" y="2397540"/>
              <a:ext cx="443717" cy="3021559"/>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F86A6B9E-BC85-C115-C616-05FC9670C5D0}"/>
                </a:ext>
              </a:extLst>
            </p:cNvPr>
            <p:cNvSpPr txBox="1"/>
            <p:nvPr/>
          </p:nvSpPr>
          <p:spPr>
            <a:xfrm>
              <a:off x="1084832" y="2528504"/>
              <a:ext cx="588120" cy="2862322"/>
            </a:xfrm>
            <a:prstGeom prst="rect">
              <a:avLst/>
            </a:prstGeom>
            <a:noFill/>
          </p:spPr>
          <p:txBody>
            <a:bodyPr wrap="square" rtlCol="0">
              <a:spAutoFit/>
            </a:bodyPr>
            <a:lstStyle/>
            <a:p>
              <a:pPr algn="ctr"/>
              <a:r>
                <a:rPr lang="zh-CN" altLang="en-US" b="1" dirty="0">
                  <a:solidFill>
                    <a:schemeClr val="bg1"/>
                  </a:solidFill>
                </a:rPr>
                <a:t>基</a:t>
              </a:r>
              <a:endParaRPr lang="en-US" altLang="zh-CN" b="1" dirty="0">
                <a:solidFill>
                  <a:schemeClr val="bg1"/>
                </a:solidFill>
              </a:endParaRPr>
            </a:p>
            <a:p>
              <a:pPr algn="ctr"/>
              <a:r>
                <a:rPr lang="zh-CN" altLang="en-US" b="1" dirty="0">
                  <a:solidFill>
                    <a:schemeClr val="bg1"/>
                  </a:solidFill>
                </a:rPr>
                <a:t>于</a:t>
              </a:r>
              <a:endParaRPr lang="en-US" altLang="zh-CN" b="1" dirty="0">
                <a:solidFill>
                  <a:schemeClr val="bg1"/>
                </a:solidFill>
              </a:endParaRPr>
            </a:p>
            <a:p>
              <a:pPr algn="ctr"/>
              <a:r>
                <a:rPr lang="en-US" altLang="zh-CN" b="1" dirty="0">
                  <a:solidFill>
                    <a:schemeClr val="bg1"/>
                  </a:solidFill>
                </a:rPr>
                <a:t>TCP</a:t>
              </a:r>
            </a:p>
            <a:p>
              <a:pPr algn="ctr"/>
              <a:r>
                <a:rPr lang="zh-CN" altLang="en-US" b="1" dirty="0">
                  <a:solidFill>
                    <a:schemeClr val="bg1"/>
                  </a:solidFill>
                </a:rPr>
                <a:t>的</a:t>
              </a:r>
              <a:endParaRPr lang="en-US" altLang="zh-CN" b="1" dirty="0">
                <a:solidFill>
                  <a:schemeClr val="bg1"/>
                </a:solidFill>
              </a:endParaRPr>
            </a:p>
            <a:p>
              <a:pPr algn="ctr"/>
              <a:r>
                <a:rPr lang="zh-CN" altLang="en-US" b="1" dirty="0">
                  <a:solidFill>
                    <a:schemeClr val="bg1"/>
                  </a:solidFill>
                </a:rPr>
                <a:t>可</a:t>
              </a:r>
              <a:endParaRPr lang="en-US" altLang="zh-CN" b="1" dirty="0">
                <a:solidFill>
                  <a:schemeClr val="bg1"/>
                </a:solidFill>
              </a:endParaRPr>
            </a:p>
            <a:p>
              <a:pPr algn="ctr"/>
              <a:r>
                <a:rPr lang="zh-CN" altLang="en-US" b="1" dirty="0">
                  <a:solidFill>
                    <a:schemeClr val="bg1"/>
                  </a:solidFill>
                </a:rPr>
                <a:t>靠</a:t>
              </a:r>
              <a:endParaRPr lang="en-US" altLang="zh-CN" b="1" dirty="0">
                <a:solidFill>
                  <a:schemeClr val="bg1"/>
                </a:solidFill>
              </a:endParaRPr>
            </a:p>
            <a:p>
              <a:pPr algn="ctr"/>
              <a:r>
                <a:rPr lang="zh-CN" altLang="en-US" b="1" dirty="0">
                  <a:solidFill>
                    <a:schemeClr val="bg1"/>
                  </a:solidFill>
                </a:rPr>
                <a:t>数</a:t>
              </a:r>
              <a:endParaRPr lang="en-US" altLang="zh-CN" b="1" dirty="0">
                <a:solidFill>
                  <a:schemeClr val="bg1"/>
                </a:solidFill>
              </a:endParaRPr>
            </a:p>
            <a:p>
              <a:pPr algn="ctr"/>
              <a:r>
                <a:rPr lang="zh-CN" altLang="en-US" b="1" dirty="0">
                  <a:solidFill>
                    <a:schemeClr val="bg1"/>
                  </a:solidFill>
                </a:rPr>
                <a:t>据</a:t>
              </a:r>
              <a:endParaRPr lang="en-US" altLang="zh-CN" b="1" dirty="0">
                <a:solidFill>
                  <a:schemeClr val="bg1"/>
                </a:solidFill>
              </a:endParaRPr>
            </a:p>
            <a:p>
              <a:pPr algn="ctr"/>
              <a:r>
                <a:rPr lang="zh-CN" altLang="en-US" b="1" dirty="0">
                  <a:solidFill>
                    <a:schemeClr val="bg1"/>
                  </a:solidFill>
                </a:rPr>
                <a:t>传</a:t>
              </a:r>
              <a:endParaRPr lang="en-US" altLang="zh-CN" b="1" dirty="0">
                <a:solidFill>
                  <a:schemeClr val="bg1"/>
                </a:solidFill>
              </a:endParaRPr>
            </a:p>
            <a:p>
              <a:pPr algn="ctr"/>
              <a:r>
                <a:rPr lang="zh-CN" altLang="en-US" b="1" dirty="0">
                  <a:solidFill>
                    <a:schemeClr val="bg1"/>
                  </a:solidFill>
                </a:rPr>
                <a:t>输</a:t>
              </a:r>
            </a:p>
          </p:txBody>
        </p:sp>
      </p:grpSp>
      <p:grpSp>
        <p:nvGrpSpPr>
          <p:cNvPr id="131" name="组合 130">
            <a:extLst>
              <a:ext uri="{FF2B5EF4-FFF2-40B4-BE49-F238E27FC236}">
                <a16:creationId xmlns:a16="http://schemas.microsoft.com/office/drawing/2014/main" id="{5FF78526-1CCA-F87F-6398-F54146161EEA}"/>
              </a:ext>
            </a:extLst>
          </p:cNvPr>
          <p:cNvGrpSpPr/>
          <p:nvPr/>
        </p:nvGrpSpPr>
        <p:grpSpPr>
          <a:xfrm>
            <a:off x="2770589" y="1888008"/>
            <a:ext cx="9116611" cy="252919"/>
            <a:chOff x="2772604" y="1846455"/>
            <a:chExt cx="9116611" cy="252919"/>
          </a:xfrm>
        </p:grpSpPr>
        <p:sp>
          <p:nvSpPr>
            <p:cNvPr id="132" name="矩形 131">
              <a:extLst>
                <a:ext uri="{FF2B5EF4-FFF2-40B4-BE49-F238E27FC236}">
                  <a16:creationId xmlns:a16="http://schemas.microsoft.com/office/drawing/2014/main" id="{3028D87E-C376-CB0A-0F59-60ED0D5BD583}"/>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133" name="矩形 132">
              <a:extLst>
                <a:ext uri="{FF2B5EF4-FFF2-40B4-BE49-F238E27FC236}">
                  <a16:creationId xmlns:a16="http://schemas.microsoft.com/office/drawing/2014/main" id="{831A2641-2384-2E72-C4F2-BF5AC341C054}"/>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134" name="矩形 133">
              <a:extLst>
                <a:ext uri="{FF2B5EF4-FFF2-40B4-BE49-F238E27FC236}">
                  <a16:creationId xmlns:a16="http://schemas.microsoft.com/office/drawing/2014/main" id="{26C1C15B-B7D9-A73E-6E35-45473AE907C1}"/>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135" name="矩形 134">
              <a:extLst>
                <a:ext uri="{FF2B5EF4-FFF2-40B4-BE49-F238E27FC236}">
                  <a16:creationId xmlns:a16="http://schemas.microsoft.com/office/drawing/2014/main" id="{457740F0-15FF-07F9-01ED-89DC4A6F1CF9}"/>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136" name="矩形 135">
              <a:extLst>
                <a:ext uri="{FF2B5EF4-FFF2-40B4-BE49-F238E27FC236}">
                  <a16:creationId xmlns:a16="http://schemas.microsoft.com/office/drawing/2014/main" id="{9C867BCE-1045-F095-06FA-CAF3B95C0734}"/>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137" name="矩形 136">
              <a:extLst>
                <a:ext uri="{FF2B5EF4-FFF2-40B4-BE49-F238E27FC236}">
                  <a16:creationId xmlns:a16="http://schemas.microsoft.com/office/drawing/2014/main" id="{D3E832F6-9A19-119E-8EA1-30F59845C382}"/>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138" name="矩形 137">
              <a:extLst>
                <a:ext uri="{FF2B5EF4-FFF2-40B4-BE49-F238E27FC236}">
                  <a16:creationId xmlns:a16="http://schemas.microsoft.com/office/drawing/2014/main" id="{BCDB83DD-ABA8-28CC-E002-FF4021DC27C0}"/>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139" name="矩形 138">
              <a:extLst>
                <a:ext uri="{FF2B5EF4-FFF2-40B4-BE49-F238E27FC236}">
                  <a16:creationId xmlns:a16="http://schemas.microsoft.com/office/drawing/2014/main" id="{5D903A70-96DA-63E7-0425-E7387C7854E0}"/>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140" name="矩形 139">
              <a:extLst>
                <a:ext uri="{FF2B5EF4-FFF2-40B4-BE49-F238E27FC236}">
                  <a16:creationId xmlns:a16="http://schemas.microsoft.com/office/drawing/2014/main" id="{09B4FCEB-9AAF-E6E0-6410-17180A0FD7F7}"/>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141" name="矩形 140">
              <a:extLst>
                <a:ext uri="{FF2B5EF4-FFF2-40B4-BE49-F238E27FC236}">
                  <a16:creationId xmlns:a16="http://schemas.microsoft.com/office/drawing/2014/main" id="{AE57F4D0-8395-0820-FEFF-F465DA31DD30}"/>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142" name="矩形 141">
              <a:extLst>
                <a:ext uri="{FF2B5EF4-FFF2-40B4-BE49-F238E27FC236}">
                  <a16:creationId xmlns:a16="http://schemas.microsoft.com/office/drawing/2014/main" id="{A4333860-77E9-F92C-7482-6DF14E484D40}"/>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143" name="矩形 142">
              <a:extLst>
                <a:ext uri="{FF2B5EF4-FFF2-40B4-BE49-F238E27FC236}">
                  <a16:creationId xmlns:a16="http://schemas.microsoft.com/office/drawing/2014/main" id="{99BEA847-8897-6CD5-34CB-9B71D24DCD9A}"/>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144" name="矩形 143">
              <a:extLst>
                <a:ext uri="{FF2B5EF4-FFF2-40B4-BE49-F238E27FC236}">
                  <a16:creationId xmlns:a16="http://schemas.microsoft.com/office/drawing/2014/main" id="{CC787FBC-2BF6-1652-5947-500E9419961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145" name="矩形 144">
              <a:extLst>
                <a:ext uri="{FF2B5EF4-FFF2-40B4-BE49-F238E27FC236}">
                  <a16:creationId xmlns:a16="http://schemas.microsoft.com/office/drawing/2014/main" id="{3162BFD8-D16B-FB93-2C00-255D225C3913}"/>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146" name="矩形 145">
              <a:extLst>
                <a:ext uri="{FF2B5EF4-FFF2-40B4-BE49-F238E27FC236}">
                  <a16:creationId xmlns:a16="http://schemas.microsoft.com/office/drawing/2014/main" id="{FC729642-FF34-8493-9F49-2248F8CC3353}"/>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147" name="矩形 146">
              <a:extLst>
                <a:ext uri="{FF2B5EF4-FFF2-40B4-BE49-F238E27FC236}">
                  <a16:creationId xmlns:a16="http://schemas.microsoft.com/office/drawing/2014/main" id="{F9E233FD-A151-4825-DB95-F8761B2FE253}"/>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148" name="矩形 147">
              <a:extLst>
                <a:ext uri="{FF2B5EF4-FFF2-40B4-BE49-F238E27FC236}">
                  <a16:creationId xmlns:a16="http://schemas.microsoft.com/office/drawing/2014/main" id="{0DB1C835-9F93-2B1C-093D-6043649AB286}"/>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149" name="矩形 148">
              <a:extLst>
                <a:ext uri="{FF2B5EF4-FFF2-40B4-BE49-F238E27FC236}">
                  <a16:creationId xmlns:a16="http://schemas.microsoft.com/office/drawing/2014/main" id="{40BB604B-2A50-9CF9-EA0F-BD30B72C2390}"/>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150" name="矩形 149">
              <a:extLst>
                <a:ext uri="{FF2B5EF4-FFF2-40B4-BE49-F238E27FC236}">
                  <a16:creationId xmlns:a16="http://schemas.microsoft.com/office/drawing/2014/main" id="{B23C975B-52FD-199D-A1A5-4CBDDAC6EF8B}"/>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151" name="矩形 150">
              <a:extLst>
                <a:ext uri="{FF2B5EF4-FFF2-40B4-BE49-F238E27FC236}">
                  <a16:creationId xmlns:a16="http://schemas.microsoft.com/office/drawing/2014/main" id="{5DA4A91B-ED5B-AAA4-E88A-E89D61DC8608}"/>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152" name="矩形 151">
              <a:extLst>
                <a:ext uri="{FF2B5EF4-FFF2-40B4-BE49-F238E27FC236}">
                  <a16:creationId xmlns:a16="http://schemas.microsoft.com/office/drawing/2014/main" id="{41858A81-4381-73BE-3D40-1F0079FDFD90}"/>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153" name="矩形 152">
              <a:extLst>
                <a:ext uri="{FF2B5EF4-FFF2-40B4-BE49-F238E27FC236}">
                  <a16:creationId xmlns:a16="http://schemas.microsoft.com/office/drawing/2014/main" id="{EFA10A6A-D655-C7F4-4F8A-198A891E043A}"/>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154" name="矩形 153">
              <a:extLst>
                <a:ext uri="{FF2B5EF4-FFF2-40B4-BE49-F238E27FC236}">
                  <a16:creationId xmlns:a16="http://schemas.microsoft.com/office/drawing/2014/main" id="{FBCB3148-DF08-AD48-9227-9CBE84A051CF}"/>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155" name="矩形 154">
              <a:extLst>
                <a:ext uri="{FF2B5EF4-FFF2-40B4-BE49-F238E27FC236}">
                  <a16:creationId xmlns:a16="http://schemas.microsoft.com/office/drawing/2014/main" id="{F4CC12CD-B074-CBAD-7125-ACC1DA817074}"/>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156" name="矩形 155">
              <a:extLst>
                <a:ext uri="{FF2B5EF4-FFF2-40B4-BE49-F238E27FC236}">
                  <a16:creationId xmlns:a16="http://schemas.microsoft.com/office/drawing/2014/main" id="{727CDC51-125C-3730-C897-7426246D4B7F}"/>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157" name="矩形 156">
              <a:extLst>
                <a:ext uri="{FF2B5EF4-FFF2-40B4-BE49-F238E27FC236}">
                  <a16:creationId xmlns:a16="http://schemas.microsoft.com/office/drawing/2014/main" id="{F0CC06AF-8EA1-D5F8-5A17-B4EC322A7D81}"/>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158" name="矩形 157">
              <a:extLst>
                <a:ext uri="{FF2B5EF4-FFF2-40B4-BE49-F238E27FC236}">
                  <a16:creationId xmlns:a16="http://schemas.microsoft.com/office/drawing/2014/main" id="{1BD98898-0E90-8A5D-7272-02ED3E012439}"/>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159" name="矩形 158">
              <a:extLst>
                <a:ext uri="{FF2B5EF4-FFF2-40B4-BE49-F238E27FC236}">
                  <a16:creationId xmlns:a16="http://schemas.microsoft.com/office/drawing/2014/main" id="{937DF4D6-B8AE-39FF-1FAC-F7A31A138DE4}"/>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160" name="矩形 159">
              <a:extLst>
                <a:ext uri="{FF2B5EF4-FFF2-40B4-BE49-F238E27FC236}">
                  <a16:creationId xmlns:a16="http://schemas.microsoft.com/office/drawing/2014/main" id="{DD229B62-A7AD-5221-0530-2C8439D3EB67}"/>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161" name="矩形 160">
              <a:extLst>
                <a:ext uri="{FF2B5EF4-FFF2-40B4-BE49-F238E27FC236}">
                  <a16:creationId xmlns:a16="http://schemas.microsoft.com/office/drawing/2014/main" id="{D8194BCC-F579-A651-1B47-72D2E00B53D5}"/>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162" name="矩形 161">
              <a:extLst>
                <a:ext uri="{FF2B5EF4-FFF2-40B4-BE49-F238E27FC236}">
                  <a16:creationId xmlns:a16="http://schemas.microsoft.com/office/drawing/2014/main" id="{BA1C95C6-2494-FB34-2226-45B697E3376F}"/>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5" name="矩形 4">
            <a:extLst>
              <a:ext uri="{FF2B5EF4-FFF2-40B4-BE49-F238E27FC236}">
                <a16:creationId xmlns:a16="http://schemas.microsoft.com/office/drawing/2014/main" id="{8FBE07E6-AB02-9FE8-CB88-AEAAEAC0CB15}"/>
              </a:ext>
            </a:extLst>
          </p:cNvPr>
          <p:cNvSpPr/>
          <p:nvPr/>
        </p:nvSpPr>
        <p:spPr>
          <a:xfrm>
            <a:off x="4243982" y="1897128"/>
            <a:ext cx="3230061" cy="274196"/>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6FF1626C-04E8-E3AD-43DE-7E0FAA7CAD53}"/>
              </a:ext>
            </a:extLst>
          </p:cNvPr>
          <p:cNvGrpSpPr/>
          <p:nvPr/>
        </p:nvGrpSpPr>
        <p:grpSpPr>
          <a:xfrm>
            <a:off x="2770589" y="5643385"/>
            <a:ext cx="9116611" cy="252919"/>
            <a:chOff x="2772604" y="1846455"/>
            <a:chExt cx="9116611" cy="252919"/>
          </a:xfrm>
        </p:grpSpPr>
        <p:sp>
          <p:nvSpPr>
            <p:cNvPr id="39" name="矩形 38">
              <a:extLst>
                <a:ext uri="{FF2B5EF4-FFF2-40B4-BE49-F238E27FC236}">
                  <a16:creationId xmlns:a16="http://schemas.microsoft.com/office/drawing/2014/main" id="{58D62DEC-6DCA-7BA2-454D-F5C16E45BE41}"/>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40" name="矩形 39">
              <a:extLst>
                <a:ext uri="{FF2B5EF4-FFF2-40B4-BE49-F238E27FC236}">
                  <a16:creationId xmlns:a16="http://schemas.microsoft.com/office/drawing/2014/main" id="{50AE3D7B-46C3-08A8-1F57-AECF2D5FC6DF}"/>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41" name="矩形 40">
              <a:extLst>
                <a:ext uri="{FF2B5EF4-FFF2-40B4-BE49-F238E27FC236}">
                  <a16:creationId xmlns:a16="http://schemas.microsoft.com/office/drawing/2014/main" id="{6698C8BC-5894-AF7F-65C5-8B305A0BEEF6}"/>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42" name="矩形 41">
              <a:extLst>
                <a:ext uri="{FF2B5EF4-FFF2-40B4-BE49-F238E27FC236}">
                  <a16:creationId xmlns:a16="http://schemas.microsoft.com/office/drawing/2014/main" id="{DD85C857-B269-E047-80AF-D2421E63C8FE}"/>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43" name="矩形 42">
              <a:extLst>
                <a:ext uri="{FF2B5EF4-FFF2-40B4-BE49-F238E27FC236}">
                  <a16:creationId xmlns:a16="http://schemas.microsoft.com/office/drawing/2014/main" id="{641F30C0-86E7-FAE9-E707-4FCD81D72C36}"/>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44" name="矩形 43">
              <a:extLst>
                <a:ext uri="{FF2B5EF4-FFF2-40B4-BE49-F238E27FC236}">
                  <a16:creationId xmlns:a16="http://schemas.microsoft.com/office/drawing/2014/main" id="{D7CB0004-A592-6C15-B53D-167716F81FF3}"/>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45" name="矩形 44">
              <a:extLst>
                <a:ext uri="{FF2B5EF4-FFF2-40B4-BE49-F238E27FC236}">
                  <a16:creationId xmlns:a16="http://schemas.microsoft.com/office/drawing/2014/main" id="{020AD77B-A95A-B547-2AA3-7B3288D8D7A1}"/>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46" name="矩形 45">
              <a:extLst>
                <a:ext uri="{FF2B5EF4-FFF2-40B4-BE49-F238E27FC236}">
                  <a16:creationId xmlns:a16="http://schemas.microsoft.com/office/drawing/2014/main" id="{9B027F54-23B7-02A6-7941-A3A8A4032BC1}"/>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47" name="矩形 46">
              <a:extLst>
                <a:ext uri="{FF2B5EF4-FFF2-40B4-BE49-F238E27FC236}">
                  <a16:creationId xmlns:a16="http://schemas.microsoft.com/office/drawing/2014/main" id="{053BD029-47F3-DCCC-1563-E2EABB363A0E}"/>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48" name="矩形 47">
              <a:extLst>
                <a:ext uri="{FF2B5EF4-FFF2-40B4-BE49-F238E27FC236}">
                  <a16:creationId xmlns:a16="http://schemas.microsoft.com/office/drawing/2014/main" id="{D496DAA8-DC66-C76A-6665-E7E9208B18C6}"/>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49" name="矩形 48">
              <a:extLst>
                <a:ext uri="{FF2B5EF4-FFF2-40B4-BE49-F238E27FC236}">
                  <a16:creationId xmlns:a16="http://schemas.microsoft.com/office/drawing/2014/main" id="{6A91B741-1496-18A0-E9B7-A3448F655182}"/>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50" name="矩形 49">
              <a:extLst>
                <a:ext uri="{FF2B5EF4-FFF2-40B4-BE49-F238E27FC236}">
                  <a16:creationId xmlns:a16="http://schemas.microsoft.com/office/drawing/2014/main" id="{CF8550F4-D7CE-E646-14C2-E4E12B3470AE}"/>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51" name="矩形 50">
              <a:extLst>
                <a:ext uri="{FF2B5EF4-FFF2-40B4-BE49-F238E27FC236}">
                  <a16:creationId xmlns:a16="http://schemas.microsoft.com/office/drawing/2014/main" id="{CDCC078E-DBCA-AF34-66DE-F920A3698BD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52" name="矩形 51">
              <a:extLst>
                <a:ext uri="{FF2B5EF4-FFF2-40B4-BE49-F238E27FC236}">
                  <a16:creationId xmlns:a16="http://schemas.microsoft.com/office/drawing/2014/main" id="{3F257814-11F7-0824-A703-4022E15875E8}"/>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53" name="矩形 52">
              <a:extLst>
                <a:ext uri="{FF2B5EF4-FFF2-40B4-BE49-F238E27FC236}">
                  <a16:creationId xmlns:a16="http://schemas.microsoft.com/office/drawing/2014/main" id="{F685B9D6-91DB-0DDC-AAA1-5A4A39F5E38F}"/>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54" name="矩形 53">
              <a:extLst>
                <a:ext uri="{FF2B5EF4-FFF2-40B4-BE49-F238E27FC236}">
                  <a16:creationId xmlns:a16="http://schemas.microsoft.com/office/drawing/2014/main" id="{DA92037A-ABFF-EA3D-E11D-A0A66A40396A}"/>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55" name="矩形 54">
              <a:extLst>
                <a:ext uri="{FF2B5EF4-FFF2-40B4-BE49-F238E27FC236}">
                  <a16:creationId xmlns:a16="http://schemas.microsoft.com/office/drawing/2014/main" id="{74559FBC-0712-7D47-B988-02218BD4B162}"/>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56" name="矩形 55">
              <a:extLst>
                <a:ext uri="{FF2B5EF4-FFF2-40B4-BE49-F238E27FC236}">
                  <a16:creationId xmlns:a16="http://schemas.microsoft.com/office/drawing/2014/main" id="{9D3370E0-1275-57B8-176F-4B65960BC4D8}"/>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57" name="矩形 56">
              <a:extLst>
                <a:ext uri="{FF2B5EF4-FFF2-40B4-BE49-F238E27FC236}">
                  <a16:creationId xmlns:a16="http://schemas.microsoft.com/office/drawing/2014/main" id="{23A6D4B5-9C62-1448-0921-4B8606D07F08}"/>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58" name="矩形 57">
              <a:extLst>
                <a:ext uri="{FF2B5EF4-FFF2-40B4-BE49-F238E27FC236}">
                  <a16:creationId xmlns:a16="http://schemas.microsoft.com/office/drawing/2014/main" id="{13877868-686B-60BD-8422-ACCA945A5352}"/>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59" name="矩形 58">
              <a:extLst>
                <a:ext uri="{FF2B5EF4-FFF2-40B4-BE49-F238E27FC236}">
                  <a16:creationId xmlns:a16="http://schemas.microsoft.com/office/drawing/2014/main" id="{2B47BF70-CDDA-25B8-5905-BB655972152D}"/>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60" name="矩形 59">
              <a:extLst>
                <a:ext uri="{FF2B5EF4-FFF2-40B4-BE49-F238E27FC236}">
                  <a16:creationId xmlns:a16="http://schemas.microsoft.com/office/drawing/2014/main" id="{B8E174BA-6960-2034-183F-14C841E9C150}"/>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61" name="矩形 60">
              <a:extLst>
                <a:ext uri="{FF2B5EF4-FFF2-40B4-BE49-F238E27FC236}">
                  <a16:creationId xmlns:a16="http://schemas.microsoft.com/office/drawing/2014/main" id="{E5EB27EC-312E-C2DC-EEDB-1F61E6077BA6}"/>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62" name="矩形 61">
              <a:extLst>
                <a:ext uri="{FF2B5EF4-FFF2-40B4-BE49-F238E27FC236}">
                  <a16:creationId xmlns:a16="http://schemas.microsoft.com/office/drawing/2014/main" id="{18506F1D-C7AE-D575-4D21-AF86A56D97AE}"/>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63" name="矩形 62">
              <a:extLst>
                <a:ext uri="{FF2B5EF4-FFF2-40B4-BE49-F238E27FC236}">
                  <a16:creationId xmlns:a16="http://schemas.microsoft.com/office/drawing/2014/main" id="{C56DBED5-8FFA-BBF7-83B0-6A4C2D84F943}"/>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64" name="矩形 63">
              <a:extLst>
                <a:ext uri="{FF2B5EF4-FFF2-40B4-BE49-F238E27FC236}">
                  <a16:creationId xmlns:a16="http://schemas.microsoft.com/office/drawing/2014/main" id="{0FC86234-F96C-B21A-CF5A-12B2605AE1C8}"/>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65" name="矩形 64">
              <a:extLst>
                <a:ext uri="{FF2B5EF4-FFF2-40B4-BE49-F238E27FC236}">
                  <a16:creationId xmlns:a16="http://schemas.microsoft.com/office/drawing/2014/main" id="{037B665E-AED3-0454-3739-A7A9997488E7}"/>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66" name="矩形 65">
              <a:extLst>
                <a:ext uri="{FF2B5EF4-FFF2-40B4-BE49-F238E27FC236}">
                  <a16:creationId xmlns:a16="http://schemas.microsoft.com/office/drawing/2014/main" id="{91FFB7BB-2D7C-949B-F505-148E4CE4F70C}"/>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67" name="矩形 66">
              <a:extLst>
                <a:ext uri="{FF2B5EF4-FFF2-40B4-BE49-F238E27FC236}">
                  <a16:creationId xmlns:a16="http://schemas.microsoft.com/office/drawing/2014/main" id="{C7ED1332-BC4B-A5AD-B80C-FFD9E45CF85D}"/>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68" name="矩形 67">
              <a:extLst>
                <a:ext uri="{FF2B5EF4-FFF2-40B4-BE49-F238E27FC236}">
                  <a16:creationId xmlns:a16="http://schemas.microsoft.com/office/drawing/2014/main" id="{280C557D-30D1-0647-4ACD-3403218658D8}"/>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69" name="矩形 68">
              <a:extLst>
                <a:ext uri="{FF2B5EF4-FFF2-40B4-BE49-F238E27FC236}">
                  <a16:creationId xmlns:a16="http://schemas.microsoft.com/office/drawing/2014/main" id="{28EF09D0-9281-4CAE-D0E9-11B23666E7B2}"/>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89" name="矩形 88">
            <a:extLst>
              <a:ext uri="{FF2B5EF4-FFF2-40B4-BE49-F238E27FC236}">
                <a16:creationId xmlns:a16="http://schemas.microsoft.com/office/drawing/2014/main" id="{DE20EC3A-7DE5-2742-9051-874B3BF59B0E}"/>
              </a:ext>
            </a:extLst>
          </p:cNvPr>
          <p:cNvSpPr/>
          <p:nvPr/>
        </p:nvSpPr>
        <p:spPr>
          <a:xfrm>
            <a:off x="4234933" y="4300343"/>
            <a:ext cx="5884854" cy="4395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solidFill>
                  <a:schemeClr val="bg1"/>
                </a:solidFill>
              </a:rPr>
              <a:t>序号落入接收窗口内的数据是允许接收的数据</a:t>
            </a:r>
          </a:p>
        </p:txBody>
      </p:sp>
      <p:cxnSp>
        <p:nvCxnSpPr>
          <p:cNvPr id="90" name="直接连接符 89">
            <a:extLst>
              <a:ext uri="{FF2B5EF4-FFF2-40B4-BE49-F238E27FC236}">
                <a16:creationId xmlns:a16="http://schemas.microsoft.com/office/drawing/2014/main" id="{09CB2C9C-2229-D2B5-71BB-46955E36D1D2}"/>
              </a:ext>
            </a:extLst>
          </p:cNvPr>
          <p:cNvCxnSpPr>
            <a:cxnSpLocks/>
          </p:cNvCxnSpPr>
          <p:nvPr/>
        </p:nvCxnSpPr>
        <p:spPr>
          <a:xfrm>
            <a:off x="4237451"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302A8D5A-E9BB-0045-9D53-9D43CC01AFF2}"/>
              </a:ext>
            </a:extLst>
          </p:cNvPr>
          <p:cNvCxnSpPr>
            <a:cxnSpLocks/>
          </p:cNvCxnSpPr>
          <p:nvPr/>
        </p:nvCxnSpPr>
        <p:spPr>
          <a:xfrm>
            <a:off x="7480574"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BCEE011F-5AF9-101D-4DD4-97A0CD4A76E9}"/>
              </a:ext>
            </a:extLst>
          </p:cNvPr>
          <p:cNvCxnSpPr>
            <a:cxnSpLocks/>
          </p:cNvCxnSpPr>
          <p:nvPr/>
        </p:nvCxnSpPr>
        <p:spPr>
          <a:xfrm>
            <a:off x="4243982" y="1619033"/>
            <a:ext cx="323006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7" name="文本框 96">
            <a:extLst>
              <a:ext uri="{FF2B5EF4-FFF2-40B4-BE49-F238E27FC236}">
                <a16:creationId xmlns:a16="http://schemas.microsoft.com/office/drawing/2014/main" id="{E8A2D1B3-33E8-932C-ABB7-A45F3358826F}"/>
              </a:ext>
            </a:extLst>
          </p:cNvPr>
          <p:cNvSpPr txBox="1"/>
          <p:nvPr/>
        </p:nvSpPr>
        <p:spPr>
          <a:xfrm>
            <a:off x="4839812" y="1442917"/>
            <a:ext cx="2099673" cy="338554"/>
          </a:xfrm>
          <a:prstGeom prst="rect">
            <a:avLst/>
          </a:prstGeom>
          <a:solidFill>
            <a:schemeClr val="bg1"/>
          </a:solidFill>
        </p:spPr>
        <p:txBody>
          <a:bodyPr wrap="square" rtlCol="0">
            <a:spAutoFit/>
          </a:bodyPr>
          <a:lstStyle/>
          <a:p>
            <a:pPr algn="ctr"/>
            <a:r>
              <a:rPr lang="zh-CN" altLang="en-US" sz="1600" b="1" dirty="0"/>
              <a:t>已发送但未收到确认</a:t>
            </a:r>
          </a:p>
        </p:txBody>
      </p:sp>
      <p:cxnSp>
        <p:nvCxnSpPr>
          <p:cNvPr id="98" name="直接连接符 97">
            <a:extLst>
              <a:ext uri="{FF2B5EF4-FFF2-40B4-BE49-F238E27FC236}">
                <a16:creationId xmlns:a16="http://schemas.microsoft.com/office/drawing/2014/main" id="{031CA02D-8E97-FF80-3904-BBCB87322776}"/>
              </a:ext>
            </a:extLst>
          </p:cNvPr>
          <p:cNvCxnSpPr>
            <a:cxnSpLocks/>
          </p:cNvCxnSpPr>
          <p:nvPr/>
        </p:nvCxnSpPr>
        <p:spPr>
          <a:xfrm>
            <a:off x="10119787"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7E778395-7983-4CCA-F12F-7C0928BD8C38}"/>
              </a:ext>
            </a:extLst>
          </p:cNvPr>
          <p:cNvCxnSpPr>
            <a:cxnSpLocks/>
          </p:cNvCxnSpPr>
          <p:nvPr/>
        </p:nvCxnSpPr>
        <p:spPr>
          <a:xfrm>
            <a:off x="7480573" y="1618704"/>
            <a:ext cx="264592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A5331062-B857-C236-6970-69C4F200B71F}"/>
              </a:ext>
            </a:extLst>
          </p:cNvPr>
          <p:cNvSpPr txBox="1"/>
          <p:nvPr/>
        </p:nvSpPr>
        <p:spPr>
          <a:xfrm>
            <a:off x="7728687" y="1442917"/>
            <a:ext cx="2099673" cy="338554"/>
          </a:xfrm>
          <a:prstGeom prst="rect">
            <a:avLst/>
          </a:prstGeom>
          <a:solidFill>
            <a:schemeClr val="bg1"/>
          </a:solidFill>
        </p:spPr>
        <p:txBody>
          <a:bodyPr wrap="square" rtlCol="0">
            <a:spAutoFit/>
          </a:bodyPr>
          <a:lstStyle/>
          <a:p>
            <a:pPr algn="ctr"/>
            <a:r>
              <a:rPr lang="zh-CN" altLang="en-US" sz="1600" b="1" dirty="0"/>
              <a:t>允许发送但还未发送</a:t>
            </a:r>
          </a:p>
        </p:txBody>
      </p:sp>
      <p:sp>
        <p:nvSpPr>
          <p:cNvPr id="6" name="矩形 5">
            <a:extLst>
              <a:ext uri="{FF2B5EF4-FFF2-40B4-BE49-F238E27FC236}">
                <a16:creationId xmlns:a16="http://schemas.microsoft.com/office/drawing/2014/main" id="{9336799F-FF3D-B786-1E65-CB9608D8DDFB}"/>
              </a:ext>
            </a:extLst>
          </p:cNvPr>
          <p:cNvSpPr/>
          <p:nvPr/>
        </p:nvSpPr>
        <p:spPr>
          <a:xfrm>
            <a:off x="4531574" y="5644128"/>
            <a:ext cx="588121" cy="252176"/>
          </a:xfrm>
          <a:prstGeom prst="rect">
            <a:avLst/>
          </a:prstGeom>
          <a:solidFill>
            <a:schemeClr val="accent1">
              <a:lumMod val="7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63125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down)">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12" presetClass="exit" presetSubtype="4" fill="hold" grpId="1" nodeType="withEffect">
                                  <p:stCondLst>
                                    <p:cond delay="0"/>
                                  </p:stCondLst>
                                  <p:childTnLst>
                                    <p:anim calcmode="lin" valueType="num">
                                      <p:cBhvr additive="base">
                                        <p:cTn id="15" dur="500"/>
                                        <p:tgtEl>
                                          <p:spTgt spid="10"/>
                                        </p:tgtEl>
                                        <p:attrNameLst>
                                          <p:attrName>ppt_y</p:attrName>
                                        </p:attrNameLst>
                                      </p:cBhvr>
                                      <p:tavLst>
                                        <p:tav tm="0">
                                          <p:val>
                                            <p:strVal val="#ppt_y"/>
                                          </p:val>
                                        </p:tav>
                                        <p:tav tm="100000">
                                          <p:val>
                                            <p:strVal val="#ppt_y+#ppt_h*1.125000"/>
                                          </p:val>
                                        </p:tav>
                                      </p:tavLst>
                                    </p:anim>
                                    <p:animEffect transition="out" filter="wipe(down)">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F85C68C0-4433-4F25-B137-A513277C21C3}"/>
              </a:ext>
            </a:extLst>
          </p:cNvPr>
          <p:cNvSpPr/>
          <p:nvPr/>
        </p:nvSpPr>
        <p:spPr>
          <a:xfrm>
            <a:off x="123476" y="2949603"/>
            <a:ext cx="2581761"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域名</a:t>
            </a:r>
            <a:r>
              <a:rPr lang="en-US" altLang="zh-CN" b="1" dirty="0">
                <a:solidFill>
                  <a:schemeClr val="tx1"/>
                </a:solidFill>
              </a:rPr>
              <a:t>www.porttest.net</a:t>
            </a:r>
          </a:p>
          <a:p>
            <a:r>
              <a:rPr lang="zh-CN" altLang="en-US" b="1" dirty="0">
                <a:solidFill>
                  <a:schemeClr val="tx1"/>
                </a:solidFill>
              </a:rPr>
              <a:t>对应的</a:t>
            </a:r>
            <a:r>
              <a:rPr lang="en-US" altLang="zh-CN" b="1" dirty="0">
                <a:solidFill>
                  <a:schemeClr val="tx1"/>
                </a:solidFill>
              </a:rPr>
              <a:t>IP</a:t>
            </a:r>
            <a:r>
              <a:rPr lang="zh-CN" altLang="en-US" b="1" dirty="0">
                <a:solidFill>
                  <a:schemeClr val="tx1"/>
                </a:solidFill>
              </a:rPr>
              <a:t>地址</a:t>
            </a:r>
            <a:r>
              <a:rPr lang="en-US" altLang="zh-CN" b="1" dirty="0">
                <a:solidFill>
                  <a:schemeClr val="tx1"/>
                </a:solidFill>
              </a:rPr>
              <a:t>192.168.0.3</a:t>
            </a:r>
            <a:endParaRPr lang="zh-CN" altLang="en-US" b="1" dirty="0">
              <a:solidFill>
                <a:schemeClr val="tx1"/>
              </a:solidFill>
            </a:endParaRPr>
          </a:p>
        </p:txBody>
      </p:sp>
      <p:sp>
        <p:nvSpPr>
          <p:cNvPr id="35" name="矩形 34">
            <a:extLst>
              <a:ext uri="{FF2B5EF4-FFF2-40B4-BE49-F238E27FC236}">
                <a16:creationId xmlns:a16="http://schemas.microsoft.com/office/drawing/2014/main" id="{8B75D6D5-96A2-8113-7F93-3E68C9F1E924}"/>
              </a:ext>
            </a:extLst>
          </p:cNvPr>
          <p:cNvSpPr/>
          <p:nvPr/>
        </p:nvSpPr>
        <p:spPr>
          <a:xfrm>
            <a:off x="1970591" y="1557443"/>
            <a:ext cx="2407542"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域名</a:t>
            </a:r>
            <a:r>
              <a:rPr lang="en-US" altLang="zh-CN" b="1" dirty="0">
                <a:solidFill>
                  <a:schemeClr val="tx1"/>
                </a:solidFill>
              </a:rPr>
              <a:t>www.porttest.net</a:t>
            </a:r>
          </a:p>
          <a:p>
            <a:r>
              <a:rPr lang="zh-CN" altLang="en-US" b="1" dirty="0">
                <a:solidFill>
                  <a:schemeClr val="tx1"/>
                </a:solidFill>
              </a:rPr>
              <a:t>对应的</a:t>
            </a:r>
            <a:r>
              <a:rPr lang="en-US" altLang="zh-CN" b="1" dirty="0">
                <a:solidFill>
                  <a:schemeClr val="tx1"/>
                </a:solidFill>
              </a:rPr>
              <a:t>IP</a:t>
            </a:r>
            <a:r>
              <a:rPr lang="zh-CN" altLang="en-US" b="1" dirty="0">
                <a:solidFill>
                  <a:schemeClr val="tx1"/>
                </a:solidFill>
              </a:rPr>
              <a:t>地址是什么？</a:t>
            </a:r>
          </a:p>
        </p:txBody>
      </p:sp>
      <p:grpSp>
        <p:nvGrpSpPr>
          <p:cNvPr id="18" name="组合 17">
            <a:extLst>
              <a:ext uri="{FF2B5EF4-FFF2-40B4-BE49-F238E27FC236}">
                <a16:creationId xmlns:a16="http://schemas.microsoft.com/office/drawing/2014/main" id="{80AA2B4D-8E15-EA60-25B9-2EF3005B15C8}"/>
              </a:ext>
            </a:extLst>
          </p:cNvPr>
          <p:cNvGrpSpPr/>
          <p:nvPr/>
        </p:nvGrpSpPr>
        <p:grpSpPr>
          <a:xfrm>
            <a:off x="120921" y="1227078"/>
            <a:ext cx="1847114" cy="976695"/>
            <a:chOff x="7479768" y="5272307"/>
            <a:chExt cx="1847114" cy="976695"/>
          </a:xfrm>
        </p:grpSpPr>
        <p:sp>
          <p:nvSpPr>
            <p:cNvPr id="36" name="矩形 35">
              <a:extLst>
                <a:ext uri="{FF2B5EF4-FFF2-40B4-BE49-F238E27FC236}">
                  <a16:creationId xmlns:a16="http://schemas.microsoft.com/office/drawing/2014/main" id="{503A6D1C-EF59-F58E-2FB2-63E707BE6F31}"/>
                </a:ext>
              </a:extLst>
            </p:cNvPr>
            <p:cNvSpPr/>
            <p:nvPr/>
          </p:nvSpPr>
          <p:spPr>
            <a:xfrm>
              <a:off x="7479768" y="5272307"/>
              <a:ext cx="1847114" cy="33420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UDP</a:t>
              </a:r>
              <a:r>
                <a:rPr lang="zh-CN" altLang="en-US" b="1" dirty="0"/>
                <a:t>首部</a:t>
              </a:r>
            </a:p>
          </p:txBody>
        </p:sp>
        <p:sp>
          <p:nvSpPr>
            <p:cNvPr id="37" name="矩形 36">
              <a:extLst>
                <a:ext uri="{FF2B5EF4-FFF2-40B4-BE49-F238E27FC236}">
                  <a16:creationId xmlns:a16="http://schemas.microsoft.com/office/drawing/2014/main" id="{F452208E-CAA1-F400-CC72-00C6AB31C743}"/>
                </a:ext>
              </a:extLst>
            </p:cNvPr>
            <p:cNvSpPr/>
            <p:nvPr/>
          </p:nvSpPr>
          <p:spPr>
            <a:xfrm>
              <a:off x="7479768" y="5602672"/>
              <a:ext cx="1847114"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源  端  口：</a:t>
              </a:r>
              <a:endParaRPr lang="en-US" altLang="zh-CN" b="1" dirty="0">
                <a:solidFill>
                  <a:schemeClr val="tx1"/>
                </a:solidFill>
              </a:endParaRPr>
            </a:p>
            <a:p>
              <a:r>
                <a:rPr lang="zh-CN" altLang="en-US" b="1" dirty="0">
                  <a:solidFill>
                    <a:schemeClr val="tx1"/>
                  </a:solidFill>
                </a:rPr>
                <a:t>目的端口：</a:t>
              </a:r>
            </a:p>
          </p:txBody>
        </p:sp>
      </p:grpSp>
      <p:sp>
        <p:nvSpPr>
          <p:cNvPr id="13" name="文本框 12">
            <a:extLst>
              <a:ext uri="{FF2B5EF4-FFF2-40B4-BE49-F238E27FC236}">
                <a16:creationId xmlns:a16="http://schemas.microsoft.com/office/drawing/2014/main" id="{879BD70F-0B80-EB66-47A8-BBB2666F04C1}"/>
              </a:ext>
            </a:extLst>
          </p:cNvPr>
          <p:cNvSpPr txBox="1"/>
          <p:nvPr/>
        </p:nvSpPr>
        <p:spPr>
          <a:xfrm>
            <a:off x="1202773" y="1845480"/>
            <a:ext cx="424545" cy="369332"/>
          </a:xfrm>
          <a:prstGeom prst="rect">
            <a:avLst/>
          </a:prstGeom>
          <a:noFill/>
        </p:spPr>
        <p:txBody>
          <a:bodyPr wrap="square" rtlCol="0">
            <a:spAutoFit/>
          </a:bodyPr>
          <a:lstStyle/>
          <a:p>
            <a:r>
              <a:rPr lang="en-US" altLang="zh-CN" b="1" dirty="0">
                <a:solidFill>
                  <a:schemeClr val="accent1"/>
                </a:solidFill>
              </a:rPr>
              <a:t>53</a:t>
            </a:r>
            <a:endParaRPr lang="zh-CN" altLang="en-US" b="1" dirty="0">
              <a:solidFill>
                <a:schemeClr val="accent1"/>
              </a:solidFill>
            </a:endParaRPr>
          </a:p>
        </p:txBody>
      </p:sp>
      <p:sp>
        <p:nvSpPr>
          <p:cNvPr id="39" name="文本框 38">
            <a:extLst>
              <a:ext uri="{FF2B5EF4-FFF2-40B4-BE49-F238E27FC236}">
                <a16:creationId xmlns:a16="http://schemas.microsoft.com/office/drawing/2014/main" id="{7943B4C9-B2F7-A241-56CF-70E17D0E3551}"/>
              </a:ext>
            </a:extLst>
          </p:cNvPr>
          <p:cNvSpPr txBox="1"/>
          <p:nvPr/>
        </p:nvSpPr>
        <p:spPr>
          <a:xfrm>
            <a:off x="1202773" y="1568482"/>
            <a:ext cx="817513" cy="369332"/>
          </a:xfrm>
          <a:prstGeom prst="rect">
            <a:avLst/>
          </a:prstGeom>
          <a:noFill/>
        </p:spPr>
        <p:txBody>
          <a:bodyPr wrap="square" rtlCol="0">
            <a:spAutoFit/>
          </a:bodyPr>
          <a:lstStyle/>
          <a:p>
            <a:r>
              <a:rPr lang="en-US" altLang="zh-CN" b="1" dirty="0"/>
              <a:t>49152</a:t>
            </a:r>
            <a:endParaRPr lang="zh-CN" altLang="en-US" b="1" dirty="0"/>
          </a:p>
        </p:txBody>
      </p:sp>
      <p:sp>
        <p:nvSpPr>
          <p:cNvPr id="12" name="矩形 11">
            <a:extLst>
              <a:ext uri="{FF2B5EF4-FFF2-40B4-BE49-F238E27FC236}">
                <a16:creationId xmlns:a16="http://schemas.microsoft.com/office/drawing/2014/main" id="{4C55B3D4-CAAB-CC43-5D66-54844FE64D06}"/>
              </a:ext>
            </a:extLst>
          </p:cNvPr>
          <p:cNvSpPr/>
          <p:nvPr/>
        </p:nvSpPr>
        <p:spPr>
          <a:xfrm>
            <a:off x="1968035" y="1227078"/>
            <a:ext cx="2410098" cy="33420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DNS</a:t>
            </a:r>
            <a:r>
              <a:rPr lang="zh-CN" altLang="en-US" b="1" dirty="0"/>
              <a:t>查询请求报文</a:t>
            </a:r>
          </a:p>
        </p:txBody>
      </p:sp>
      <p:pic>
        <p:nvPicPr>
          <p:cNvPr id="9" name="图片 8">
            <a:extLst>
              <a:ext uri="{FF2B5EF4-FFF2-40B4-BE49-F238E27FC236}">
                <a16:creationId xmlns:a16="http://schemas.microsoft.com/office/drawing/2014/main" id="{98D333E2-099D-6D80-3AF7-F9B764B62FDA}"/>
              </a:ext>
            </a:extLst>
          </p:cNvPr>
          <p:cNvPicPr>
            <a:picLocks noChangeAspect="1"/>
          </p:cNvPicPr>
          <p:nvPr/>
        </p:nvPicPr>
        <p:blipFill>
          <a:blip r:embed="rId3"/>
          <a:stretch>
            <a:fillRect/>
          </a:stretch>
        </p:blipFill>
        <p:spPr>
          <a:xfrm>
            <a:off x="1338949" y="3625818"/>
            <a:ext cx="3643852" cy="2803855"/>
          </a:xfrm>
          <a:prstGeom prst="rect">
            <a:avLst/>
          </a:prstGeom>
        </p:spPr>
      </p:pic>
      <p:sp>
        <p:nvSpPr>
          <p:cNvPr id="109" name="文本框 108">
            <a:extLst>
              <a:ext uri="{FF2B5EF4-FFF2-40B4-BE49-F238E27FC236}">
                <a16:creationId xmlns:a16="http://schemas.microsoft.com/office/drawing/2014/main" id="{C3441686-2E25-FC0D-D3EA-11FA42ABABAC}"/>
              </a:ext>
            </a:extLst>
          </p:cNvPr>
          <p:cNvSpPr txBox="1"/>
          <p:nvPr/>
        </p:nvSpPr>
        <p:spPr>
          <a:xfrm>
            <a:off x="1496924" y="2228588"/>
            <a:ext cx="3170461" cy="369332"/>
          </a:xfrm>
          <a:prstGeom prst="rect">
            <a:avLst/>
          </a:prstGeom>
          <a:noFill/>
        </p:spPr>
        <p:txBody>
          <a:bodyPr wrap="square" rtlCol="0">
            <a:spAutoFit/>
          </a:bodyPr>
          <a:lstStyle/>
          <a:p>
            <a:pPr algn="ctr"/>
            <a:r>
              <a:rPr lang="en-US" altLang="zh-CN" b="1" dirty="0"/>
              <a:t>192.168.0.3 ↔ www.porttest.net</a:t>
            </a:r>
            <a:endParaRPr lang="zh-CN" altLang="en-US" b="1" dirty="0"/>
          </a:p>
        </p:txBody>
      </p:sp>
      <p:grpSp>
        <p:nvGrpSpPr>
          <p:cNvPr id="15" name="组合 14">
            <a:extLst>
              <a:ext uri="{FF2B5EF4-FFF2-40B4-BE49-F238E27FC236}">
                <a16:creationId xmlns:a16="http://schemas.microsoft.com/office/drawing/2014/main" id="{96AA0463-360A-6EA1-6F50-2E1FFF640334}"/>
              </a:ext>
            </a:extLst>
          </p:cNvPr>
          <p:cNvGrpSpPr/>
          <p:nvPr/>
        </p:nvGrpSpPr>
        <p:grpSpPr>
          <a:xfrm>
            <a:off x="4078674" y="1259822"/>
            <a:ext cx="4037173" cy="5223988"/>
            <a:chOff x="4078674" y="1076948"/>
            <a:chExt cx="4037173" cy="5223988"/>
          </a:xfrm>
        </p:grpSpPr>
        <p:sp>
          <p:nvSpPr>
            <p:cNvPr id="98" name="文本框 97">
              <a:extLst>
                <a:ext uri="{FF2B5EF4-FFF2-40B4-BE49-F238E27FC236}">
                  <a16:creationId xmlns:a16="http://schemas.microsoft.com/office/drawing/2014/main" id="{0D381539-7F20-1C86-B0C6-F566DC352BED}"/>
                </a:ext>
              </a:extLst>
            </p:cNvPr>
            <p:cNvSpPr txBox="1"/>
            <p:nvPr/>
          </p:nvSpPr>
          <p:spPr>
            <a:xfrm>
              <a:off x="5161324" y="5654605"/>
              <a:ext cx="1743891" cy="646331"/>
            </a:xfrm>
            <a:prstGeom prst="rect">
              <a:avLst/>
            </a:prstGeom>
            <a:noFill/>
          </p:spPr>
          <p:txBody>
            <a:bodyPr wrap="square" rtlCol="0">
              <a:spAutoFit/>
            </a:bodyPr>
            <a:lstStyle/>
            <a:p>
              <a:pPr algn="ctr"/>
              <a:r>
                <a:rPr lang="zh-CN" altLang="en-US" b="1" dirty="0"/>
                <a:t>用户</a:t>
              </a:r>
              <a:r>
                <a:rPr lang="en-US" altLang="zh-CN" b="1" dirty="0"/>
                <a:t>PC</a:t>
              </a:r>
            </a:p>
            <a:p>
              <a:pPr algn="ctr"/>
              <a:r>
                <a:rPr lang="en-US" altLang="zh-CN" b="1" dirty="0"/>
                <a:t>192.168.0.1</a:t>
              </a:r>
              <a:endParaRPr lang="zh-CN" altLang="en-US" b="1" dirty="0"/>
            </a:p>
          </p:txBody>
        </p:sp>
        <p:sp>
          <p:nvSpPr>
            <p:cNvPr id="99" name="文本框 98">
              <a:extLst>
                <a:ext uri="{FF2B5EF4-FFF2-40B4-BE49-F238E27FC236}">
                  <a16:creationId xmlns:a16="http://schemas.microsoft.com/office/drawing/2014/main" id="{466ACEBE-8AB3-3B6A-65BA-9FAAEB312F69}"/>
                </a:ext>
              </a:extLst>
            </p:cNvPr>
            <p:cNvSpPr txBox="1"/>
            <p:nvPr/>
          </p:nvSpPr>
          <p:spPr>
            <a:xfrm>
              <a:off x="4876120" y="3409434"/>
              <a:ext cx="1041356" cy="369332"/>
            </a:xfrm>
            <a:prstGeom prst="rect">
              <a:avLst/>
            </a:prstGeom>
            <a:noFill/>
          </p:spPr>
          <p:txBody>
            <a:bodyPr wrap="square" rtlCol="0">
              <a:spAutoFit/>
            </a:bodyPr>
            <a:lstStyle/>
            <a:p>
              <a:pPr algn="ctr"/>
              <a:r>
                <a:rPr lang="zh-CN" altLang="en-US" b="1" dirty="0"/>
                <a:t>交换机</a:t>
              </a:r>
            </a:p>
          </p:txBody>
        </p:sp>
        <p:cxnSp>
          <p:nvCxnSpPr>
            <p:cNvPr id="10" name="直接连接符 9">
              <a:extLst>
                <a:ext uri="{FF2B5EF4-FFF2-40B4-BE49-F238E27FC236}">
                  <a16:creationId xmlns:a16="http://schemas.microsoft.com/office/drawing/2014/main" id="{31F52B88-4EA9-D177-22D2-C31B2FB14BBD}"/>
                </a:ext>
              </a:extLst>
            </p:cNvPr>
            <p:cNvCxnSpPr/>
            <p:nvPr/>
          </p:nvCxnSpPr>
          <p:spPr>
            <a:xfrm flipH="1" flipV="1">
              <a:off x="4950619" y="2129246"/>
              <a:ext cx="1145381" cy="1464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D34BB6B-1A40-BBF2-4E2A-B72022706299}"/>
                </a:ext>
              </a:extLst>
            </p:cNvPr>
            <p:cNvCxnSpPr>
              <a:cxnSpLocks/>
            </p:cNvCxnSpPr>
            <p:nvPr/>
          </p:nvCxnSpPr>
          <p:spPr>
            <a:xfrm flipV="1">
              <a:off x="6094251" y="2031938"/>
              <a:ext cx="1141111" cy="1562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8785C98-E6DB-5305-9111-84DC4FDE5160}"/>
                </a:ext>
              </a:extLst>
            </p:cNvPr>
            <p:cNvCxnSpPr/>
            <p:nvPr/>
          </p:nvCxnSpPr>
          <p:spPr>
            <a:xfrm>
              <a:off x="6096000" y="3690257"/>
              <a:ext cx="0" cy="16720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0" name="图形 89">
              <a:extLst>
                <a:ext uri="{FF2B5EF4-FFF2-40B4-BE49-F238E27FC236}">
                  <a16:creationId xmlns:a16="http://schemas.microsoft.com/office/drawing/2014/main" id="{F54E475D-6DEB-D1CA-C3DE-43B893B25A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15286" y="3312126"/>
              <a:ext cx="563948" cy="563948"/>
            </a:xfrm>
            <a:prstGeom prst="rect">
              <a:avLst/>
            </a:prstGeom>
          </p:spPr>
        </p:pic>
        <p:pic>
          <p:nvPicPr>
            <p:cNvPr id="92" name="图形 91">
              <a:extLst>
                <a:ext uri="{FF2B5EF4-FFF2-40B4-BE49-F238E27FC236}">
                  <a16:creationId xmlns:a16="http://schemas.microsoft.com/office/drawing/2014/main" id="{8D958ECF-D10F-8815-55AF-75CF95B972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73853" y="4959339"/>
              <a:ext cx="718834" cy="695266"/>
            </a:xfrm>
            <a:prstGeom prst="rect">
              <a:avLst/>
            </a:prstGeom>
          </p:spPr>
        </p:pic>
        <p:grpSp>
          <p:nvGrpSpPr>
            <p:cNvPr id="8" name="组合 7">
              <a:extLst>
                <a:ext uri="{FF2B5EF4-FFF2-40B4-BE49-F238E27FC236}">
                  <a16:creationId xmlns:a16="http://schemas.microsoft.com/office/drawing/2014/main" id="{AE8F5488-4613-A2E4-955E-DB8A18EF990D}"/>
                </a:ext>
              </a:extLst>
            </p:cNvPr>
            <p:cNvGrpSpPr/>
            <p:nvPr/>
          </p:nvGrpSpPr>
          <p:grpSpPr>
            <a:xfrm>
              <a:off x="4078674" y="1076948"/>
              <a:ext cx="1743891" cy="1318284"/>
              <a:chOff x="3530459" y="1102890"/>
              <a:chExt cx="1743891" cy="1318284"/>
            </a:xfrm>
          </p:grpSpPr>
          <p:pic>
            <p:nvPicPr>
              <p:cNvPr id="91" name="图形 90">
                <a:extLst>
                  <a:ext uri="{FF2B5EF4-FFF2-40B4-BE49-F238E27FC236}">
                    <a16:creationId xmlns:a16="http://schemas.microsoft.com/office/drawing/2014/main" id="{A53D0167-3BB9-7D8E-4EBB-4AA4191122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20431" y="1680992"/>
                <a:ext cx="563948" cy="740182"/>
              </a:xfrm>
              <a:prstGeom prst="rect">
                <a:avLst/>
              </a:prstGeom>
            </p:spPr>
          </p:pic>
          <p:sp>
            <p:nvSpPr>
              <p:cNvPr id="5" name="文本框 4">
                <a:extLst>
                  <a:ext uri="{FF2B5EF4-FFF2-40B4-BE49-F238E27FC236}">
                    <a16:creationId xmlns:a16="http://schemas.microsoft.com/office/drawing/2014/main" id="{E45628C3-7E11-4CA5-DFDD-1FF8B7C5C171}"/>
                  </a:ext>
                </a:extLst>
              </p:cNvPr>
              <p:cNvSpPr txBox="1"/>
              <p:nvPr/>
            </p:nvSpPr>
            <p:spPr>
              <a:xfrm>
                <a:off x="3530459" y="1102890"/>
                <a:ext cx="1743891" cy="646331"/>
              </a:xfrm>
              <a:prstGeom prst="rect">
                <a:avLst/>
              </a:prstGeom>
              <a:noFill/>
            </p:spPr>
            <p:txBody>
              <a:bodyPr wrap="square" rtlCol="0">
                <a:spAutoFit/>
              </a:bodyPr>
              <a:lstStyle/>
              <a:p>
                <a:pPr algn="ctr"/>
                <a:r>
                  <a:rPr lang="en-US" altLang="zh-CN" b="1" dirty="0"/>
                  <a:t>DNS</a:t>
                </a:r>
                <a:r>
                  <a:rPr lang="zh-CN" altLang="en-US" b="1" dirty="0"/>
                  <a:t>服务器</a:t>
                </a:r>
                <a:endParaRPr lang="en-US" altLang="zh-CN" b="1" dirty="0"/>
              </a:p>
              <a:p>
                <a:pPr algn="ctr"/>
                <a:r>
                  <a:rPr lang="en-US" altLang="zh-CN" b="1" dirty="0"/>
                  <a:t>192.168.0.2</a:t>
                </a:r>
                <a:endParaRPr lang="zh-CN" altLang="en-US" b="1" dirty="0"/>
              </a:p>
            </p:txBody>
          </p:sp>
        </p:grpSp>
        <p:grpSp>
          <p:nvGrpSpPr>
            <p:cNvPr id="7" name="组合 6">
              <a:extLst>
                <a:ext uri="{FF2B5EF4-FFF2-40B4-BE49-F238E27FC236}">
                  <a16:creationId xmlns:a16="http://schemas.microsoft.com/office/drawing/2014/main" id="{BBE919E6-893B-3866-F6F2-A40F9FDEB4EB}"/>
                </a:ext>
              </a:extLst>
            </p:cNvPr>
            <p:cNvGrpSpPr/>
            <p:nvPr/>
          </p:nvGrpSpPr>
          <p:grpSpPr>
            <a:xfrm>
              <a:off x="6371956" y="1076948"/>
              <a:ext cx="1743891" cy="1318284"/>
              <a:chOff x="6917652" y="1102890"/>
              <a:chExt cx="1743891" cy="1318284"/>
            </a:xfrm>
          </p:grpSpPr>
          <p:pic>
            <p:nvPicPr>
              <p:cNvPr id="89" name="图形 88">
                <a:extLst>
                  <a:ext uri="{FF2B5EF4-FFF2-40B4-BE49-F238E27FC236}">
                    <a16:creationId xmlns:a16="http://schemas.microsoft.com/office/drawing/2014/main" id="{812FF7A7-BA2E-4E36-1FA0-2D4AD1235C6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07623" y="1680992"/>
                <a:ext cx="563948" cy="740182"/>
              </a:xfrm>
              <a:prstGeom prst="rect">
                <a:avLst/>
              </a:prstGeom>
            </p:spPr>
          </p:pic>
          <p:sp>
            <p:nvSpPr>
              <p:cNvPr id="94" name="文本框 93">
                <a:extLst>
                  <a:ext uri="{FF2B5EF4-FFF2-40B4-BE49-F238E27FC236}">
                    <a16:creationId xmlns:a16="http://schemas.microsoft.com/office/drawing/2014/main" id="{1EFF128A-7D23-DD03-8ABB-E10CFB662A14}"/>
                  </a:ext>
                </a:extLst>
              </p:cNvPr>
              <p:cNvSpPr txBox="1"/>
              <p:nvPr/>
            </p:nvSpPr>
            <p:spPr>
              <a:xfrm>
                <a:off x="6917652" y="1102890"/>
                <a:ext cx="1743891" cy="646331"/>
              </a:xfrm>
              <a:prstGeom prst="rect">
                <a:avLst/>
              </a:prstGeom>
              <a:noFill/>
            </p:spPr>
            <p:txBody>
              <a:bodyPr wrap="square" rtlCol="0">
                <a:spAutoFit/>
              </a:bodyPr>
              <a:lstStyle/>
              <a:p>
                <a:pPr algn="ctr"/>
                <a:r>
                  <a:rPr lang="en-US" altLang="zh-CN" b="1" dirty="0"/>
                  <a:t>Web</a:t>
                </a:r>
                <a:r>
                  <a:rPr lang="zh-CN" altLang="en-US" b="1" dirty="0"/>
                  <a:t>服务器</a:t>
                </a:r>
                <a:endParaRPr lang="en-US" altLang="zh-CN" b="1" dirty="0"/>
              </a:p>
              <a:p>
                <a:pPr algn="ctr"/>
                <a:r>
                  <a:rPr lang="en-US" altLang="zh-CN" b="1" dirty="0"/>
                  <a:t>192.168.0.3</a:t>
                </a:r>
                <a:endParaRPr lang="zh-CN" altLang="en-US" b="1" dirty="0"/>
              </a:p>
            </p:txBody>
          </p:sp>
        </p:grpSp>
      </p:grpSp>
      <p:sp>
        <p:nvSpPr>
          <p:cNvPr id="16" name="文本框 15">
            <a:extLst>
              <a:ext uri="{FF2B5EF4-FFF2-40B4-BE49-F238E27FC236}">
                <a16:creationId xmlns:a16="http://schemas.microsoft.com/office/drawing/2014/main" id="{69C10757-B9CA-0344-E8DE-D33C10A0196A}"/>
              </a:ext>
            </a:extLst>
          </p:cNvPr>
          <p:cNvSpPr txBox="1"/>
          <p:nvPr/>
        </p:nvSpPr>
        <p:spPr>
          <a:xfrm>
            <a:off x="8053252" y="1499951"/>
            <a:ext cx="2005148" cy="369332"/>
          </a:xfrm>
          <a:prstGeom prst="rect">
            <a:avLst/>
          </a:prstGeom>
          <a:noFill/>
        </p:spPr>
        <p:txBody>
          <a:bodyPr wrap="square" rtlCol="0">
            <a:spAutoFit/>
          </a:bodyPr>
          <a:lstStyle/>
          <a:p>
            <a:r>
              <a:rPr lang="en-US" altLang="zh-CN" b="1" dirty="0"/>
              <a:t>www.porttest.net</a:t>
            </a:r>
            <a:endParaRPr lang="zh-CN" altLang="en-US" b="1" dirty="0"/>
          </a:p>
        </p:txBody>
      </p:sp>
      <p:sp>
        <p:nvSpPr>
          <p:cNvPr id="33" name="文本框 32">
            <a:extLst>
              <a:ext uri="{FF2B5EF4-FFF2-40B4-BE49-F238E27FC236}">
                <a16:creationId xmlns:a16="http://schemas.microsoft.com/office/drawing/2014/main" id="{BEC44D89-F0BC-0461-AD27-3213FB8EFBEA}"/>
              </a:ext>
            </a:extLst>
          </p:cNvPr>
          <p:cNvSpPr txBox="1"/>
          <p:nvPr/>
        </p:nvSpPr>
        <p:spPr>
          <a:xfrm>
            <a:off x="2132175" y="3722815"/>
            <a:ext cx="2005148" cy="276999"/>
          </a:xfrm>
          <a:prstGeom prst="rect">
            <a:avLst/>
          </a:prstGeom>
          <a:noFill/>
        </p:spPr>
        <p:txBody>
          <a:bodyPr wrap="square" rtlCol="0">
            <a:spAutoFit/>
          </a:bodyPr>
          <a:lstStyle/>
          <a:p>
            <a:r>
              <a:rPr lang="en-US" altLang="zh-CN" sz="1200" b="1" dirty="0"/>
              <a:t>www.porttest.net</a:t>
            </a:r>
            <a:endParaRPr lang="zh-CN" altLang="en-US" sz="1200" b="1" dirty="0"/>
          </a:p>
        </p:txBody>
      </p:sp>
      <p:sp>
        <p:nvSpPr>
          <p:cNvPr id="34" name="矩形 33">
            <a:extLst>
              <a:ext uri="{FF2B5EF4-FFF2-40B4-BE49-F238E27FC236}">
                <a16:creationId xmlns:a16="http://schemas.microsoft.com/office/drawing/2014/main" id="{5A1F6409-8324-179A-B488-8769C71983E6}"/>
              </a:ext>
            </a:extLst>
          </p:cNvPr>
          <p:cNvSpPr/>
          <p:nvPr/>
        </p:nvSpPr>
        <p:spPr>
          <a:xfrm>
            <a:off x="120921" y="2619238"/>
            <a:ext cx="2584316" cy="33420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DNS</a:t>
            </a:r>
            <a:r>
              <a:rPr lang="zh-CN" altLang="en-US" b="1" dirty="0"/>
              <a:t>响应报文</a:t>
            </a:r>
          </a:p>
        </p:txBody>
      </p:sp>
      <p:grpSp>
        <p:nvGrpSpPr>
          <p:cNvPr id="6" name="组合 5">
            <a:extLst>
              <a:ext uri="{FF2B5EF4-FFF2-40B4-BE49-F238E27FC236}">
                <a16:creationId xmlns:a16="http://schemas.microsoft.com/office/drawing/2014/main" id="{EDD62D92-26F2-9750-13DC-E8EC5628457D}"/>
              </a:ext>
            </a:extLst>
          </p:cNvPr>
          <p:cNvGrpSpPr/>
          <p:nvPr/>
        </p:nvGrpSpPr>
        <p:grpSpPr>
          <a:xfrm>
            <a:off x="2705237" y="2618002"/>
            <a:ext cx="1847114" cy="976695"/>
            <a:chOff x="2705237" y="2618002"/>
            <a:chExt cx="1847114" cy="976695"/>
          </a:xfrm>
        </p:grpSpPr>
        <p:sp>
          <p:nvSpPr>
            <p:cNvPr id="40" name="矩形 39">
              <a:extLst>
                <a:ext uri="{FF2B5EF4-FFF2-40B4-BE49-F238E27FC236}">
                  <a16:creationId xmlns:a16="http://schemas.microsoft.com/office/drawing/2014/main" id="{8FECDB0E-1EA2-8031-98F5-FB57B81B933E}"/>
                </a:ext>
              </a:extLst>
            </p:cNvPr>
            <p:cNvSpPr/>
            <p:nvPr/>
          </p:nvSpPr>
          <p:spPr>
            <a:xfrm>
              <a:off x="2705237" y="2618002"/>
              <a:ext cx="1847114" cy="33420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UDP</a:t>
              </a:r>
              <a:r>
                <a:rPr lang="zh-CN" altLang="en-US" b="1" dirty="0"/>
                <a:t>首部</a:t>
              </a:r>
            </a:p>
          </p:txBody>
        </p:sp>
        <p:sp>
          <p:nvSpPr>
            <p:cNvPr id="41" name="矩形 40">
              <a:extLst>
                <a:ext uri="{FF2B5EF4-FFF2-40B4-BE49-F238E27FC236}">
                  <a16:creationId xmlns:a16="http://schemas.microsoft.com/office/drawing/2014/main" id="{9278CA51-486A-FFFB-B512-88F0DBA325C3}"/>
                </a:ext>
              </a:extLst>
            </p:cNvPr>
            <p:cNvSpPr/>
            <p:nvPr/>
          </p:nvSpPr>
          <p:spPr>
            <a:xfrm>
              <a:off x="2705237" y="2948367"/>
              <a:ext cx="1847114"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源  端  口：</a:t>
              </a:r>
              <a:endParaRPr lang="en-US" altLang="zh-CN" b="1" dirty="0">
                <a:solidFill>
                  <a:schemeClr val="tx1"/>
                </a:solidFill>
              </a:endParaRPr>
            </a:p>
            <a:p>
              <a:r>
                <a:rPr lang="zh-CN" altLang="en-US" b="1" dirty="0">
                  <a:solidFill>
                    <a:schemeClr val="tx1"/>
                  </a:solidFill>
                </a:rPr>
                <a:t>目的端口：</a:t>
              </a:r>
            </a:p>
          </p:txBody>
        </p:sp>
      </p:grpSp>
      <p:sp>
        <p:nvSpPr>
          <p:cNvPr id="42" name="文本框 41">
            <a:extLst>
              <a:ext uri="{FF2B5EF4-FFF2-40B4-BE49-F238E27FC236}">
                <a16:creationId xmlns:a16="http://schemas.microsoft.com/office/drawing/2014/main" id="{002AFCDE-29F9-E823-2073-6E4C5BE52C5B}"/>
              </a:ext>
            </a:extLst>
          </p:cNvPr>
          <p:cNvSpPr txBox="1"/>
          <p:nvPr/>
        </p:nvSpPr>
        <p:spPr>
          <a:xfrm>
            <a:off x="3787089" y="3236404"/>
            <a:ext cx="765262" cy="369332"/>
          </a:xfrm>
          <a:prstGeom prst="rect">
            <a:avLst/>
          </a:prstGeom>
          <a:noFill/>
        </p:spPr>
        <p:txBody>
          <a:bodyPr wrap="square" rtlCol="0">
            <a:spAutoFit/>
          </a:bodyPr>
          <a:lstStyle/>
          <a:p>
            <a:r>
              <a:rPr lang="en-US" altLang="zh-CN" b="1" dirty="0"/>
              <a:t>49152</a:t>
            </a:r>
            <a:endParaRPr lang="zh-CN" altLang="en-US" b="1" dirty="0"/>
          </a:p>
        </p:txBody>
      </p:sp>
      <p:sp>
        <p:nvSpPr>
          <p:cNvPr id="43" name="文本框 42">
            <a:extLst>
              <a:ext uri="{FF2B5EF4-FFF2-40B4-BE49-F238E27FC236}">
                <a16:creationId xmlns:a16="http://schemas.microsoft.com/office/drawing/2014/main" id="{ED9411A9-906D-9AFE-44D1-45029EAD6564}"/>
              </a:ext>
            </a:extLst>
          </p:cNvPr>
          <p:cNvSpPr txBox="1"/>
          <p:nvPr/>
        </p:nvSpPr>
        <p:spPr>
          <a:xfrm>
            <a:off x="3787090" y="2959406"/>
            <a:ext cx="591044" cy="369332"/>
          </a:xfrm>
          <a:prstGeom prst="rect">
            <a:avLst/>
          </a:prstGeom>
          <a:noFill/>
        </p:spPr>
        <p:txBody>
          <a:bodyPr wrap="square" rtlCol="0">
            <a:spAutoFit/>
          </a:bodyPr>
          <a:lstStyle/>
          <a:p>
            <a:r>
              <a:rPr lang="en-US" altLang="zh-CN" b="1" dirty="0">
                <a:solidFill>
                  <a:schemeClr val="accent1"/>
                </a:solidFill>
              </a:rPr>
              <a:t>53</a:t>
            </a:r>
            <a:endParaRPr lang="zh-CN" altLang="en-US" b="1" dirty="0">
              <a:solidFill>
                <a:schemeClr val="accent1"/>
              </a:solidFill>
            </a:endParaRPr>
          </a:p>
        </p:txBody>
      </p:sp>
      <p:grpSp>
        <p:nvGrpSpPr>
          <p:cNvPr id="11" name="组合 10">
            <a:extLst>
              <a:ext uri="{FF2B5EF4-FFF2-40B4-BE49-F238E27FC236}">
                <a16:creationId xmlns:a16="http://schemas.microsoft.com/office/drawing/2014/main" id="{C880B2E4-9ACC-6412-CCD1-97F7BE73EC83}"/>
              </a:ext>
            </a:extLst>
          </p:cNvPr>
          <p:cNvGrpSpPr/>
          <p:nvPr/>
        </p:nvGrpSpPr>
        <p:grpSpPr>
          <a:xfrm>
            <a:off x="304800" y="749300"/>
            <a:ext cx="6192344" cy="400110"/>
            <a:chOff x="424117" y="898245"/>
            <a:chExt cx="6192344" cy="400110"/>
          </a:xfrm>
        </p:grpSpPr>
        <p:sp>
          <p:nvSpPr>
            <p:cNvPr id="17" name="平行四边形 16">
              <a:extLst>
                <a:ext uri="{FF2B5EF4-FFF2-40B4-BE49-F238E27FC236}">
                  <a16:creationId xmlns:a16="http://schemas.microsoft.com/office/drawing/2014/main" id="{0EA01B6D-71E3-870B-F529-E170B6D848C5}"/>
                </a:ext>
              </a:extLst>
            </p:cNvPr>
            <p:cNvSpPr/>
            <p:nvPr/>
          </p:nvSpPr>
          <p:spPr>
            <a:xfrm>
              <a:off x="424117" y="898245"/>
              <a:ext cx="67491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
          <p:nvSpPr>
            <p:cNvPr id="19" name="文本框 18">
              <a:extLst>
                <a:ext uri="{FF2B5EF4-FFF2-40B4-BE49-F238E27FC236}">
                  <a16:creationId xmlns:a16="http://schemas.microsoft.com/office/drawing/2014/main" id="{8CC91F26-DFD0-F10A-A8CA-B05B35C892D1}"/>
                </a:ext>
              </a:extLst>
            </p:cNvPr>
            <p:cNvSpPr txBox="1"/>
            <p:nvPr/>
          </p:nvSpPr>
          <p:spPr>
            <a:xfrm>
              <a:off x="1099031" y="898245"/>
              <a:ext cx="5517430" cy="400110"/>
            </a:xfrm>
            <a:prstGeom prst="rect">
              <a:avLst/>
            </a:prstGeom>
            <a:noFill/>
          </p:spPr>
          <p:txBody>
            <a:bodyPr wrap="square" rtlCol="0">
              <a:spAutoFit/>
            </a:bodyPr>
            <a:lstStyle/>
            <a:p>
              <a:r>
                <a:rPr lang="zh-CN" altLang="en-US" sz="2000" b="1" dirty="0"/>
                <a:t>运输层端口号应用举例</a:t>
              </a:r>
            </a:p>
          </p:txBody>
        </p:sp>
      </p:grpSp>
    </p:spTree>
    <p:custDataLst>
      <p:tags r:id="rId1"/>
    </p:custDataLst>
    <p:extLst>
      <p:ext uri="{BB962C8B-B14F-4D97-AF65-F5344CB8AC3E}">
        <p14:creationId xmlns:p14="http://schemas.microsoft.com/office/powerpoint/2010/main" val="428523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p:tgtEl>
                                          <p:spTgt spid="34"/>
                                        </p:tgtEl>
                                        <p:attrNameLst>
                                          <p:attrName>ppt_x</p:attrName>
                                        </p:attrNameLst>
                                      </p:cBhvr>
                                      <p:tavLst>
                                        <p:tav tm="0">
                                          <p:val>
                                            <p:strVal val="#ppt_x+#ppt_w*1.125000"/>
                                          </p:val>
                                        </p:tav>
                                        <p:tav tm="100000">
                                          <p:val>
                                            <p:strVal val="#ppt_x"/>
                                          </p:val>
                                        </p:tav>
                                      </p:tavLst>
                                    </p:anim>
                                    <p:animEffect transition="in" filter="wipe(left)">
                                      <p:cBhvr>
                                        <p:cTn id="8" dur="500"/>
                                        <p:tgtEl>
                                          <p:spTgt spid="3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p:tgtEl>
                                          <p:spTgt spid="31"/>
                                        </p:tgtEl>
                                        <p:attrNameLst>
                                          <p:attrName>ppt_y</p:attrName>
                                        </p:attrNameLst>
                                      </p:cBhvr>
                                      <p:tavLst>
                                        <p:tav tm="0">
                                          <p:val>
                                            <p:strVal val="#ppt_y-#ppt_h*1.125000"/>
                                          </p:val>
                                        </p:tav>
                                        <p:tav tm="100000">
                                          <p:val>
                                            <p:strVal val="#ppt_y"/>
                                          </p:val>
                                        </p:tav>
                                      </p:tavLst>
                                    </p:anim>
                                    <p:animEffect transition="in" filter="wipe(down)">
                                      <p:cBhvr>
                                        <p:cTn id="14" dur="500"/>
                                        <p:tgtEl>
                                          <p:spTgt spid="31"/>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9" presetClass="entr" presetSubtype="0" decel="10000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p:cTn id="25" dur="500" fill="hold"/>
                                        <p:tgtEl>
                                          <p:spTgt spid="43"/>
                                        </p:tgtEl>
                                        <p:attrNameLst>
                                          <p:attrName>ppt_w</p:attrName>
                                        </p:attrNameLst>
                                      </p:cBhvr>
                                      <p:tavLst>
                                        <p:tav tm="0">
                                          <p:val>
                                            <p:fltVal val="0"/>
                                          </p:val>
                                        </p:tav>
                                        <p:tav tm="100000">
                                          <p:val>
                                            <p:strVal val="#ppt_w"/>
                                          </p:val>
                                        </p:tav>
                                      </p:tavLst>
                                    </p:anim>
                                    <p:anim calcmode="lin" valueType="num">
                                      <p:cBhvr>
                                        <p:cTn id="26" dur="500" fill="hold"/>
                                        <p:tgtEl>
                                          <p:spTgt spid="43"/>
                                        </p:tgtEl>
                                        <p:attrNameLst>
                                          <p:attrName>ppt_h</p:attrName>
                                        </p:attrNameLst>
                                      </p:cBhvr>
                                      <p:tavLst>
                                        <p:tav tm="0">
                                          <p:val>
                                            <p:fltVal val="0"/>
                                          </p:val>
                                        </p:tav>
                                        <p:tav tm="100000">
                                          <p:val>
                                            <p:strVal val="#ppt_h"/>
                                          </p:val>
                                        </p:tav>
                                      </p:tavLst>
                                    </p:anim>
                                    <p:anim calcmode="lin" valueType="num">
                                      <p:cBhvr>
                                        <p:cTn id="27" dur="500" fill="hold"/>
                                        <p:tgtEl>
                                          <p:spTgt spid="43"/>
                                        </p:tgtEl>
                                        <p:attrNameLst>
                                          <p:attrName>style.rotation</p:attrName>
                                        </p:attrNameLst>
                                      </p:cBhvr>
                                      <p:tavLst>
                                        <p:tav tm="0">
                                          <p:val>
                                            <p:fltVal val="360"/>
                                          </p:val>
                                        </p:tav>
                                        <p:tav tm="100000">
                                          <p:val>
                                            <p:fltVal val="0"/>
                                          </p:val>
                                        </p:tav>
                                      </p:tavLst>
                                    </p:anim>
                                    <p:animEffect transition="in" filter="fade">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49" presetClass="entr" presetSubtype="0" decel="10000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anim calcmode="lin" valueType="num">
                                      <p:cBhvr>
                                        <p:cTn id="33" dur="500" fill="hold"/>
                                        <p:tgtEl>
                                          <p:spTgt spid="42"/>
                                        </p:tgtEl>
                                        <p:attrNameLst>
                                          <p:attrName>ppt_w</p:attrName>
                                        </p:attrNameLst>
                                      </p:cBhvr>
                                      <p:tavLst>
                                        <p:tav tm="0">
                                          <p:val>
                                            <p:fltVal val="0"/>
                                          </p:val>
                                        </p:tav>
                                        <p:tav tm="100000">
                                          <p:val>
                                            <p:strVal val="#ppt_w"/>
                                          </p:val>
                                        </p:tav>
                                      </p:tavLst>
                                    </p:anim>
                                    <p:anim calcmode="lin" valueType="num">
                                      <p:cBhvr>
                                        <p:cTn id="34" dur="500" fill="hold"/>
                                        <p:tgtEl>
                                          <p:spTgt spid="42"/>
                                        </p:tgtEl>
                                        <p:attrNameLst>
                                          <p:attrName>ppt_h</p:attrName>
                                        </p:attrNameLst>
                                      </p:cBhvr>
                                      <p:tavLst>
                                        <p:tav tm="0">
                                          <p:val>
                                            <p:fltVal val="0"/>
                                          </p:val>
                                        </p:tav>
                                        <p:tav tm="100000">
                                          <p:val>
                                            <p:strVal val="#ppt_h"/>
                                          </p:val>
                                        </p:tav>
                                      </p:tavLst>
                                    </p:anim>
                                    <p:anim calcmode="lin" valueType="num">
                                      <p:cBhvr>
                                        <p:cTn id="35" dur="500" fill="hold"/>
                                        <p:tgtEl>
                                          <p:spTgt spid="42"/>
                                        </p:tgtEl>
                                        <p:attrNameLst>
                                          <p:attrName>style.rotation</p:attrName>
                                        </p:attrNameLst>
                                      </p:cBhvr>
                                      <p:tavLst>
                                        <p:tav tm="0">
                                          <p:val>
                                            <p:fltVal val="360"/>
                                          </p:val>
                                        </p:tav>
                                        <p:tav tm="100000">
                                          <p:val>
                                            <p:fltVal val="0"/>
                                          </p:val>
                                        </p:tav>
                                      </p:tavLst>
                                    </p:anim>
                                    <p:animEffect transition="in" filter="fade">
                                      <p:cBhvr>
                                        <p:cTn id="36" dur="500"/>
                                        <p:tgtEl>
                                          <p:spTgt spid="42"/>
                                        </p:tgtEl>
                                      </p:cBhvr>
                                    </p:animEffect>
                                  </p:childTnLst>
                                </p:cTn>
                              </p:par>
                            </p:childTnLst>
                          </p:cTn>
                        </p:par>
                      </p:childTnLst>
                    </p:cTn>
                  </p:par>
                  <p:par>
                    <p:cTn id="37" fill="hold">
                      <p:stCondLst>
                        <p:cond delay="indefinite"/>
                      </p:stCondLst>
                      <p:childTnLst>
                        <p:par>
                          <p:cTn id="38" fill="hold">
                            <p:stCondLst>
                              <p:cond delay="0"/>
                            </p:stCondLst>
                            <p:childTnLst>
                              <p:par>
                                <p:cTn id="39" presetID="35" presetClass="emph" presetSubtype="0" repeatCount="3000" fill="hold" grpId="0" nodeType="clickEffect">
                                  <p:stCondLst>
                                    <p:cond delay="0"/>
                                  </p:stCondLst>
                                  <p:childTnLst>
                                    <p:anim calcmode="discrete" valueType="str">
                                      <p:cBhvr>
                                        <p:cTn id="40" dur="5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9" grpId="0"/>
      <p:bldP spid="34" grpId="0" animBg="1"/>
      <p:bldP spid="42" grpId="0"/>
      <p:bldP spid="43"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0">
            <a:extLst>
              <a:ext uri="{FF2B5EF4-FFF2-40B4-BE49-F238E27FC236}">
                <a16:creationId xmlns:a16="http://schemas.microsoft.com/office/drawing/2014/main" id="{80353610-EA7F-3671-D23D-3DBA7CD97A1D}"/>
              </a:ext>
            </a:extLst>
          </p:cNvPr>
          <p:cNvGrpSpPr/>
          <p:nvPr/>
        </p:nvGrpSpPr>
        <p:grpSpPr>
          <a:xfrm>
            <a:off x="2769040" y="4452475"/>
            <a:ext cx="1465893" cy="1173664"/>
            <a:chOff x="2769040" y="4452475"/>
            <a:chExt cx="1465893" cy="1173664"/>
          </a:xfrm>
        </p:grpSpPr>
        <p:cxnSp>
          <p:nvCxnSpPr>
            <p:cNvPr id="80" name="直接箭头连接符 79">
              <a:extLst>
                <a:ext uri="{FF2B5EF4-FFF2-40B4-BE49-F238E27FC236}">
                  <a16:creationId xmlns:a16="http://schemas.microsoft.com/office/drawing/2014/main" id="{E9CCCCD5-8B45-6A30-0221-893E714A7812}"/>
                </a:ext>
              </a:extLst>
            </p:cNvPr>
            <p:cNvCxnSpPr>
              <a:cxnSpLocks/>
            </p:cNvCxnSpPr>
            <p:nvPr/>
          </p:nvCxnSpPr>
          <p:spPr>
            <a:xfrm>
              <a:off x="2769040" y="5035901"/>
              <a:ext cx="146589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6562EAA2-DC1F-13BD-DC9A-8D1B49ADB9F3}"/>
                </a:ext>
              </a:extLst>
            </p:cNvPr>
            <p:cNvSpPr txBox="1"/>
            <p:nvPr/>
          </p:nvSpPr>
          <p:spPr>
            <a:xfrm>
              <a:off x="2987382" y="4500698"/>
              <a:ext cx="1029210" cy="1077218"/>
            </a:xfrm>
            <a:prstGeom prst="rect">
              <a:avLst/>
            </a:prstGeom>
            <a:solidFill>
              <a:schemeClr val="bg1"/>
            </a:solidFill>
          </p:spPr>
          <p:txBody>
            <a:bodyPr wrap="square" rtlCol="0">
              <a:spAutoFit/>
            </a:bodyPr>
            <a:lstStyle/>
            <a:p>
              <a:pPr algn="ctr"/>
              <a:r>
                <a:rPr lang="zh-CN" altLang="en-US" sz="1600" b="1" dirty="0"/>
                <a:t>已发送过</a:t>
              </a:r>
              <a:endParaRPr lang="en-US" altLang="zh-CN" sz="1600" b="1" dirty="0"/>
            </a:p>
            <a:p>
              <a:pPr algn="ctr"/>
              <a:r>
                <a:rPr lang="zh-CN" altLang="en-US" sz="1600" b="1" dirty="0"/>
                <a:t>确认且已</a:t>
              </a:r>
              <a:endParaRPr lang="en-US" altLang="zh-CN" sz="1600" b="1" dirty="0"/>
            </a:p>
            <a:p>
              <a:pPr algn="ctr"/>
              <a:r>
                <a:rPr lang="zh-CN" altLang="en-US" sz="1600" b="1" dirty="0"/>
                <a:t>交付主机</a:t>
              </a:r>
              <a:endParaRPr lang="en-US" altLang="zh-CN" sz="1600" b="1" dirty="0"/>
            </a:p>
            <a:p>
              <a:pPr algn="ctr"/>
              <a:r>
                <a:rPr lang="zh-CN" altLang="en-US" sz="1600" b="1" dirty="0"/>
                <a:t>可以删除</a:t>
              </a:r>
            </a:p>
          </p:txBody>
        </p:sp>
        <p:cxnSp>
          <p:nvCxnSpPr>
            <p:cNvPr id="79" name="直接连接符 78">
              <a:extLst>
                <a:ext uri="{FF2B5EF4-FFF2-40B4-BE49-F238E27FC236}">
                  <a16:creationId xmlns:a16="http://schemas.microsoft.com/office/drawing/2014/main" id="{F8B65350-D47D-DA6D-253A-BD2FD52F21E9}"/>
                </a:ext>
              </a:extLst>
            </p:cNvPr>
            <p:cNvCxnSpPr>
              <a:cxnSpLocks/>
            </p:cNvCxnSpPr>
            <p:nvPr/>
          </p:nvCxnSpPr>
          <p:spPr>
            <a:xfrm>
              <a:off x="2781009" y="4452475"/>
              <a:ext cx="0" cy="11736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8" name="组合 87">
            <a:extLst>
              <a:ext uri="{FF2B5EF4-FFF2-40B4-BE49-F238E27FC236}">
                <a16:creationId xmlns:a16="http://schemas.microsoft.com/office/drawing/2014/main" id="{D42C1D5E-9B65-14FA-1FFE-E074A9C85159}"/>
              </a:ext>
            </a:extLst>
          </p:cNvPr>
          <p:cNvGrpSpPr/>
          <p:nvPr/>
        </p:nvGrpSpPr>
        <p:grpSpPr>
          <a:xfrm>
            <a:off x="10127247" y="4382589"/>
            <a:ext cx="1759953" cy="1233612"/>
            <a:chOff x="10127247" y="4382589"/>
            <a:chExt cx="1759953" cy="1233612"/>
          </a:xfrm>
        </p:grpSpPr>
        <p:cxnSp>
          <p:nvCxnSpPr>
            <p:cNvPr id="83" name="直接箭头连接符 82">
              <a:extLst>
                <a:ext uri="{FF2B5EF4-FFF2-40B4-BE49-F238E27FC236}">
                  <a16:creationId xmlns:a16="http://schemas.microsoft.com/office/drawing/2014/main" id="{FBD8B265-CF0A-383F-F3FD-EAC55C6ACD71}"/>
                </a:ext>
              </a:extLst>
            </p:cNvPr>
            <p:cNvCxnSpPr>
              <a:cxnSpLocks/>
            </p:cNvCxnSpPr>
            <p:nvPr/>
          </p:nvCxnSpPr>
          <p:spPr>
            <a:xfrm>
              <a:off x="10127247" y="5035896"/>
              <a:ext cx="175995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57513C77-84E4-C662-BAFA-C51050956542}"/>
                </a:ext>
              </a:extLst>
            </p:cNvPr>
            <p:cNvSpPr txBox="1"/>
            <p:nvPr/>
          </p:nvSpPr>
          <p:spPr>
            <a:xfrm>
              <a:off x="10370853" y="4855179"/>
              <a:ext cx="1260688" cy="338554"/>
            </a:xfrm>
            <a:prstGeom prst="rect">
              <a:avLst/>
            </a:prstGeom>
            <a:solidFill>
              <a:schemeClr val="bg1"/>
            </a:solidFill>
          </p:spPr>
          <p:txBody>
            <a:bodyPr wrap="square" rtlCol="0">
              <a:spAutoFit/>
            </a:bodyPr>
            <a:lstStyle/>
            <a:p>
              <a:pPr algn="ctr"/>
              <a:r>
                <a:rPr lang="zh-CN" altLang="en-US" sz="1600" b="1" dirty="0"/>
                <a:t>不允许接收</a:t>
              </a:r>
            </a:p>
          </p:txBody>
        </p:sp>
        <p:cxnSp>
          <p:nvCxnSpPr>
            <p:cNvPr id="85" name="直接连接符 84">
              <a:extLst>
                <a:ext uri="{FF2B5EF4-FFF2-40B4-BE49-F238E27FC236}">
                  <a16:creationId xmlns:a16="http://schemas.microsoft.com/office/drawing/2014/main" id="{9A199B77-537F-5999-C4AD-17E794F6B352}"/>
                </a:ext>
              </a:extLst>
            </p:cNvPr>
            <p:cNvCxnSpPr>
              <a:cxnSpLocks/>
            </p:cNvCxnSpPr>
            <p:nvPr/>
          </p:nvCxnSpPr>
          <p:spPr>
            <a:xfrm>
              <a:off x="11887200" y="4382589"/>
              <a:ext cx="0" cy="123361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0" name="组合 69">
            <a:extLst>
              <a:ext uri="{FF2B5EF4-FFF2-40B4-BE49-F238E27FC236}">
                <a16:creationId xmlns:a16="http://schemas.microsoft.com/office/drawing/2014/main" id="{89D1818F-54A4-410F-2AD0-2D943661F461}"/>
              </a:ext>
            </a:extLst>
          </p:cNvPr>
          <p:cNvGrpSpPr/>
          <p:nvPr/>
        </p:nvGrpSpPr>
        <p:grpSpPr>
          <a:xfrm>
            <a:off x="4240609" y="4443922"/>
            <a:ext cx="5884854" cy="1514994"/>
            <a:chOff x="4236482" y="1721936"/>
            <a:chExt cx="5884854" cy="1514994"/>
          </a:xfrm>
        </p:grpSpPr>
        <p:sp>
          <p:nvSpPr>
            <p:cNvPr id="71" name="矩形 70">
              <a:extLst>
                <a:ext uri="{FF2B5EF4-FFF2-40B4-BE49-F238E27FC236}">
                  <a16:creationId xmlns:a16="http://schemas.microsoft.com/office/drawing/2014/main" id="{CC97A788-5E7D-2657-D2DA-676E1D353B25}"/>
                </a:ext>
              </a:extLst>
            </p:cNvPr>
            <p:cNvSpPr/>
            <p:nvPr/>
          </p:nvSpPr>
          <p:spPr>
            <a:xfrm>
              <a:off x="4236482" y="2855930"/>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72" name="直接连接符 71">
              <a:extLst>
                <a:ext uri="{FF2B5EF4-FFF2-40B4-BE49-F238E27FC236}">
                  <a16:creationId xmlns:a16="http://schemas.microsoft.com/office/drawing/2014/main" id="{0A043FE2-CE91-9BE3-0B87-D19F49ABAC01}"/>
                </a:ext>
              </a:extLst>
            </p:cNvPr>
            <p:cNvCxnSpPr>
              <a:cxnSpLocks/>
            </p:cNvCxnSpPr>
            <p:nvPr/>
          </p:nvCxnSpPr>
          <p:spPr>
            <a:xfrm>
              <a:off x="4236482" y="1721936"/>
              <a:ext cx="0" cy="11736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B8950C70-AF0F-5DFC-08B7-08F58490B668}"/>
                </a:ext>
              </a:extLst>
            </p:cNvPr>
            <p:cNvCxnSpPr>
              <a:cxnSpLocks/>
            </p:cNvCxnSpPr>
            <p:nvPr/>
          </p:nvCxnSpPr>
          <p:spPr>
            <a:xfrm>
              <a:off x="10121336" y="1721936"/>
              <a:ext cx="0" cy="123770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46C34BBA-8693-B03C-91E5-CEE4B86982B2}"/>
                </a:ext>
              </a:extLst>
            </p:cNvPr>
            <p:cNvCxnSpPr/>
            <p:nvPr/>
          </p:nvCxnSpPr>
          <p:spPr>
            <a:xfrm>
              <a:off x="4236482" y="2313910"/>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42F26CE6-1C27-5524-DCE7-0400E707D6B7}"/>
                </a:ext>
              </a:extLst>
            </p:cNvPr>
            <p:cNvSpPr txBox="1"/>
            <p:nvPr/>
          </p:nvSpPr>
          <p:spPr>
            <a:xfrm>
              <a:off x="6310878" y="2122717"/>
              <a:ext cx="1447162" cy="369332"/>
            </a:xfrm>
            <a:prstGeom prst="rect">
              <a:avLst/>
            </a:prstGeom>
            <a:solidFill>
              <a:schemeClr val="bg1"/>
            </a:solidFill>
          </p:spPr>
          <p:txBody>
            <a:bodyPr wrap="square" rtlCol="0">
              <a:spAutoFit/>
            </a:bodyPr>
            <a:lstStyle/>
            <a:p>
              <a:pPr algn="ctr"/>
              <a:r>
                <a:rPr lang="zh-CN" altLang="en-US" b="1" dirty="0"/>
                <a:t>接收窗口</a:t>
              </a:r>
              <a:r>
                <a:rPr lang="en-US" altLang="zh-CN" b="1" dirty="0"/>
                <a:t>=20</a:t>
              </a:r>
              <a:endParaRPr lang="zh-CN" altLang="en-US" b="1" dirty="0"/>
            </a:p>
          </p:txBody>
        </p:sp>
      </p:grpSp>
      <p:grpSp>
        <p:nvGrpSpPr>
          <p:cNvPr id="24" name="组合 23">
            <a:extLst>
              <a:ext uri="{FF2B5EF4-FFF2-40B4-BE49-F238E27FC236}">
                <a16:creationId xmlns:a16="http://schemas.microsoft.com/office/drawing/2014/main" id="{BD363E59-1D75-A236-C2F2-16C45E988F37}"/>
              </a:ext>
            </a:extLst>
          </p:cNvPr>
          <p:cNvGrpSpPr/>
          <p:nvPr/>
        </p:nvGrpSpPr>
        <p:grpSpPr>
          <a:xfrm>
            <a:off x="10126494" y="2140927"/>
            <a:ext cx="1760706" cy="754673"/>
            <a:chOff x="10126494" y="2140927"/>
            <a:chExt cx="1760706" cy="754673"/>
          </a:xfrm>
        </p:grpSpPr>
        <p:cxnSp>
          <p:nvCxnSpPr>
            <p:cNvPr id="16" name="直接连接符 15">
              <a:extLst>
                <a:ext uri="{FF2B5EF4-FFF2-40B4-BE49-F238E27FC236}">
                  <a16:creationId xmlns:a16="http://schemas.microsoft.com/office/drawing/2014/main" id="{DDCE8286-695F-E7F7-B58D-D0361B36D90A}"/>
                </a:ext>
              </a:extLst>
            </p:cNvPr>
            <p:cNvCxnSpPr>
              <a:cxnSpLocks/>
            </p:cNvCxnSpPr>
            <p:nvPr/>
          </p:nvCxnSpPr>
          <p:spPr>
            <a:xfrm>
              <a:off x="11887200"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F7A40A6-11A7-EE49-560B-CE6BEFDE79FD}"/>
                </a:ext>
              </a:extLst>
            </p:cNvPr>
            <p:cNvCxnSpPr>
              <a:cxnSpLocks/>
            </p:cNvCxnSpPr>
            <p:nvPr/>
          </p:nvCxnSpPr>
          <p:spPr>
            <a:xfrm>
              <a:off x="10126494" y="2659269"/>
              <a:ext cx="1760706"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1691434-74F8-B68B-A2C8-E6A2E7B1BBB9}"/>
                </a:ext>
              </a:extLst>
            </p:cNvPr>
            <p:cNvSpPr txBox="1"/>
            <p:nvPr/>
          </p:nvSpPr>
          <p:spPr>
            <a:xfrm>
              <a:off x="10361110" y="2489992"/>
              <a:ext cx="1247293" cy="338554"/>
            </a:xfrm>
            <a:prstGeom prst="rect">
              <a:avLst/>
            </a:prstGeom>
            <a:solidFill>
              <a:schemeClr val="bg1"/>
            </a:solidFill>
          </p:spPr>
          <p:txBody>
            <a:bodyPr wrap="square" rtlCol="0">
              <a:spAutoFit/>
            </a:bodyPr>
            <a:lstStyle/>
            <a:p>
              <a:pPr algn="ctr"/>
              <a:r>
                <a:rPr lang="zh-CN" altLang="en-US" sz="1600" b="1" dirty="0"/>
                <a:t>不允许发送</a:t>
              </a:r>
            </a:p>
          </p:txBody>
        </p:sp>
      </p:grpSp>
      <p:grpSp>
        <p:nvGrpSpPr>
          <p:cNvPr id="14" name="组合 13">
            <a:extLst>
              <a:ext uri="{FF2B5EF4-FFF2-40B4-BE49-F238E27FC236}">
                <a16:creationId xmlns:a16="http://schemas.microsoft.com/office/drawing/2014/main" id="{7CE1058B-2424-51CF-5E6D-8C2BAA5AF2D2}"/>
              </a:ext>
            </a:extLst>
          </p:cNvPr>
          <p:cNvGrpSpPr/>
          <p:nvPr/>
        </p:nvGrpSpPr>
        <p:grpSpPr>
          <a:xfrm>
            <a:off x="2770589" y="2156167"/>
            <a:ext cx="1465893" cy="934793"/>
            <a:chOff x="2770589" y="2156167"/>
            <a:chExt cx="1465893" cy="934793"/>
          </a:xfrm>
        </p:grpSpPr>
        <p:cxnSp>
          <p:nvCxnSpPr>
            <p:cNvPr id="8" name="直接连接符 7">
              <a:extLst>
                <a:ext uri="{FF2B5EF4-FFF2-40B4-BE49-F238E27FC236}">
                  <a16:creationId xmlns:a16="http://schemas.microsoft.com/office/drawing/2014/main" id="{4422F0F0-F4F1-08AA-11E7-A6A8EE6661B5}"/>
                </a:ext>
              </a:extLst>
            </p:cNvPr>
            <p:cNvCxnSpPr>
              <a:cxnSpLocks/>
            </p:cNvCxnSpPr>
            <p:nvPr/>
          </p:nvCxnSpPr>
          <p:spPr>
            <a:xfrm>
              <a:off x="2770589" y="21561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A088AC34-E0C3-3E52-042F-94C2F768CD6E}"/>
                </a:ext>
              </a:extLst>
            </p:cNvPr>
            <p:cNvCxnSpPr>
              <a:cxnSpLocks/>
            </p:cNvCxnSpPr>
            <p:nvPr/>
          </p:nvCxnSpPr>
          <p:spPr>
            <a:xfrm>
              <a:off x="2770589" y="2660073"/>
              <a:ext cx="146589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57E80CE-4558-B761-A767-BDEFEB2724F6}"/>
                </a:ext>
              </a:extLst>
            </p:cNvPr>
            <p:cNvSpPr txBox="1"/>
            <p:nvPr/>
          </p:nvSpPr>
          <p:spPr>
            <a:xfrm>
              <a:off x="2996583" y="2229186"/>
              <a:ext cx="1029210" cy="861774"/>
            </a:xfrm>
            <a:prstGeom prst="rect">
              <a:avLst/>
            </a:prstGeom>
            <a:solidFill>
              <a:schemeClr val="bg1"/>
            </a:solidFill>
          </p:spPr>
          <p:txBody>
            <a:bodyPr wrap="square" rtlCol="0">
              <a:spAutoFit/>
            </a:bodyPr>
            <a:lstStyle/>
            <a:p>
              <a:pPr algn="ctr"/>
              <a:r>
                <a:rPr lang="zh-CN" altLang="en-US" sz="1600" b="1" dirty="0"/>
                <a:t>已发送且</a:t>
              </a:r>
              <a:endParaRPr lang="en-US" altLang="zh-CN" sz="1600" b="1" dirty="0"/>
            </a:p>
            <a:p>
              <a:pPr algn="ctr"/>
              <a:r>
                <a:rPr lang="zh-CN" altLang="en-US" sz="1600" b="1" dirty="0"/>
                <a:t>收到确认</a:t>
              </a:r>
              <a:endParaRPr lang="en-US" altLang="zh-CN" sz="1600" b="1" dirty="0"/>
            </a:p>
            <a:p>
              <a:pPr algn="ctr"/>
              <a:r>
                <a:rPr lang="zh-CN" altLang="en-US" sz="1600" b="1" dirty="0"/>
                <a:t>可以删除</a:t>
              </a:r>
            </a:p>
          </p:txBody>
        </p:sp>
      </p:grpSp>
      <p:grpSp>
        <p:nvGrpSpPr>
          <p:cNvPr id="22" name="组合 21">
            <a:extLst>
              <a:ext uri="{FF2B5EF4-FFF2-40B4-BE49-F238E27FC236}">
                <a16:creationId xmlns:a16="http://schemas.microsoft.com/office/drawing/2014/main" id="{E16959C6-D607-E287-7394-14CAE6FB5009}"/>
              </a:ext>
            </a:extLst>
          </p:cNvPr>
          <p:cNvGrpSpPr/>
          <p:nvPr/>
        </p:nvGrpSpPr>
        <p:grpSpPr>
          <a:xfrm>
            <a:off x="4236482" y="1823967"/>
            <a:ext cx="5884854" cy="1135673"/>
            <a:chOff x="4236482" y="1823967"/>
            <a:chExt cx="5884854" cy="1135673"/>
          </a:xfrm>
        </p:grpSpPr>
        <p:sp>
          <p:nvSpPr>
            <p:cNvPr id="13" name="矩形 12">
              <a:extLst>
                <a:ext uri="{FF2B5EF4-FFF2-40B4-BE49-F238E27FC236}">
                  <a16:creationId xmlns:a16="http://schemas.microsoft.com/office/drawing/2014/main" id="{8C65D0CA-9FE8-B074-A9D4-9656B05B10AA}"/>
                </a:ext>
              </a:extLst>
            </p:cNvPr>
            <p:cNvSpPr/>
            <p:nvPr/>
          </p:nvSpPr>
          <p:spPr>
            <a:xfrm>
              <a:off x="4236482" y="1823967"/>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EDA3E6DD-0EA1-D88A-C482-FC9C875BF2A0}"/>
                </a:ext>
              </a:extLst>
            </p:cNvPr>
            <p:cNvCxnSpPr>
              <a:cxnSpLocks/>
            </p:cNvCxnSpPr>
            <p:nvPr/>
          </p:nvCxnSpPr>
          <p:spPr>
            <a:xfrm>
              <a:off x="4236482"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40AAEDD-D276-C6DC-7D30-CA577AED0ED5}"/>
                </a:ext>
              </a:extLst>
            </p:cNvPr>
            <p:cNvCxnSpPr>
              <a:cxnSpLocks/>
            </p:cNvCxnSpPr>
            <p:nvPr/>
          </p:nvCxnSpPr>
          <p:spPr>
            <a:xfrm>
              <a:off x="10121336" y="22049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59FBC92-3D48-192B-B31A-68DB0CD39CFE}"/>
                </a:ext>
              </a:extLst>
            </p:cNvPr>
            <p:cNvCxnSpPr/>
            <p:nvPr/>
          </p:nvCxnSpPr>
          <p:spPr>
            <a:xfrm>
              <a:off x="4236482" y="2660073"/>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6A509B7-C9C7-1646-9718-69A3294BE737}"/>
                </a:ext>
              </a:extLst>
            </p:cNvPr>
            <p:cNvSpPr txBox="1"/>
            <p:nvPr/>
          </p:nvSpPr>
          <p:spPr>
            <a:xfrm>
              <a:off x="6310878" y="2468880"/>
              <a:ext cx="1447162" cy="369332"/>
            </a:xfrm>
            <a:prstGeom prst="rect">
              <a:avLst/>
            </a:prstGeom>
            <a:solidFill>
              <a:schemeClr val="bg1"/>
            </a:solidFill>
          </p:spPr>
          <p:txBody>
            <a:bodyPr wrap="square" rtlCol="0">
              <a:spAutoFit/>
            </a:bodyPr>
            <a:lstStyle/>
            <a:p>
              <a:pPr algn="ctr"/>
              <a:r>
                <a:rPr lang="zh-CN" altLang="en-US" b="1" dirty="0"/>
                <a:t>发送窗口</a:t>
              </a:r>
              <a:r>
                <a:rPr lang="en-US" altLang="zh-CN" b="1" dirty="0"/>
                <a:t>=20</a:t>
              </a:r>
              <a:endParaRPr lang="zh-CN" altLang="en-US"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可靠传输的实现</a:t>
              </a:r>
            </a:p>
          </p:txBody>
        </p:sp>
      </p:grpSp>
      <p:grpSp>
        <p:nvGrpSpPr>
          <p:cNvPr id="121" name="组合 120">
            <a:extLst>
              <a:ext uri="{FF2B5EF4-FFF2-40B4-BE49-F238E27FC236}">
                <a16:creationId xmlns:a16="http://schemas.microsoft.com/office/drawing/2014/main" id="{6834FF5F-9DA1-F0B3-B9E1-5539913B44F5}"/>
              </a:ext>
            </a:extLst>
          </p:cNvPr>
          <p:cNvGrpSpPr/>
          <p:nvPr/>
        </p:nvGrpSpPr>
        <p:grpSpPr>
          <a:xfrm>
            <a:off x="328424" y="1666287"/>
            <a:ext cx="1429263" cy="4295156"/>
            <a:chOff x="268437" y="1742601"/>
            <a:chExt cx="1429263" cy="4295156"/>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560" y="1742601"/>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84" y="5455379"/>
              <a:ext cx="443717" cy="582378"/>
            </a:xfrm>
            <a:prstGeom prst="rect">
              <a:avLst/>
            </a:prstGeom>
          </p:spPr>
        </p:pic>
        <p:sp>
          <p:nvSpPr>
            <p:cNvPr id="117" name="文本框 116">
              <a:extLst>
                <a:ext uri="{FF2B5EF4-FFF2-40B4-BE49-F238E27FC236}">
                  <a16:creationId xmlns:a16="http://schemas.microsoft.com/office/drawing/2014/main" id="{FCC024AC-BBB4-E353-B24C-BBAD303C33F5}"/>
                </a:ext>
              </a:extLst>
            </p:cNvPr>
            <p:cNvSpPr txBox="1"/>
            <p:nvPr/>
          </p:nvSpPr>
          <p:spPr>
            <a:xfrm>
              <a:off x="283610" y="5546291"/>
              <a:ext cx="934872" cy="369332"/>
            </a:xfrm>
            <a:prstGeom prst="rect">
              <a:avLst/>
            </a:prstGeom>
            <a:noFill/>
          </p:spPr>
          <p:txBody>
            <a:bodyPr wrap="square" rtlCol="0">
              <a:spAutoFit/>
            </a:bodyPr>
            <a:lstStyle/>
            <a:p>
              <a:r>
                <a:rPr lang="zh-CN" altLang="en-US" b="1" dirty="0"/>
                <a:t>接收方</a:t>
              </a:r>
            </a:p>
          </p:txBody>
        </p:sp>
        <p:sp>
          <p:nvSpPr>
            <p:cNvPr id="118" name="文本框 117">
              <a:extLst>
                <a:ext uri="{FF2B5EF4-FFF2-40B4-BE49-F238E27FC236}">
                  <a16:creationId xmlns:a16="http://schemas.microsoft.com/office/drawing/2014/main" id="{EF6C1D32-1AB7-C2B5-3CB2-29917795BCEC}"/>
                </a:ext>
              </a:extLst>
            </p:cNvPr>
            <p:cNvSpPr txBox="1"/>
            <p:nvPr/>
          </p:nvSpPr>
          <p:spPr>
            <a:xfrm>
              <a:off x="268437" y="1761352"/>
              <a:ext cx="934872" cy="369332"/>
            </a:xfrm>
            <a:prstGeom prst="rect">
              <a:avLst/>
            </a:prstGeom>
            <a:noFill/>
          </p:spPr>
          <p:txBody>
            <a:bodyPr wrap="square" rtlCol="0">
              <a:spAutoFit/>
            </a:bodyPr>
            <a:lstStyle/>
            <a:p>
              <a:r>
                <a:rPr lang="zh-CN" altLang="en-US" b="1" dirty="0"/>
                <a:t>发送方</a:t>
              </a:r>
            </a:p>
          </p:txBody>
        </p:sp>
        <p:sp>
          <p:nvSpPr>
            <p:cNvPr id="119" name="圆柱体 118">
              <a:extLst>
                <a:ext uri="{FF2B5EF4-FFF2-40B4-BE49-F238E27FC236}">
                  <a16:creationId xmlns:a16="http://schemas.microsoft.com/office/drawing/2014/main" id="{351AAFF2-3A5B-F6A9-F6C2-EF3DC893A21F}"/>
                </a:ext>
              </a:extLst>
            </p:cNvPr>
            <p:cNvSpPr/>
            <p:nvPr/>
          </p:nvSpPr>
          <p:spPr>
            <a:xfrm>
              <a:off x="1157034" y="2397540"/>
              <a:ext cx="443717" cy="3021559"/>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F86A6B9E-BC85-C115-C616-05FC9670C5D0}"/>
                </a:ext>
              </a:extLst>
            </p:cNvPr>
            <p:cNvSpPr txBox="1"/>
            <p:nvPr/>
          </p:nvSpPr>
          <p:spPr>
            <a:xfrm>
              <a:off x="1084832" y="2528504"/>
              <a:ext cx="588120" cy="2862322"/>
            </a:xfrm>
            <a:prstGeom prst="rect">
              <a:avLst/>
            </a:prstGeom>
            <a:noFill/>
          </p:spPr>
          <p:txBody>
            <a:bodyPr wrap="square" rtlCol="0">
              <a:spAutoFit/>
            </a:bodyPr>
            <a:lstStyle/>
            <a:p>
              <a:pPr algn="ctr"/>
              <a:r>
                <a:rPr lang="zh-CN" altLang="en-US" b="1" dirty="0">
                  <a:solidFill>
                    <a:schemeClr val="bg1"/>
                  </a:solidFill>
                </a:rPr>
                <a:t>基</a:t>
              </a:r>
              <a:endParaRPr lang="en-US" altLang="zh-CN" b="1" dirty="0">
                <a:solidFill>
                  <a:schemeClr val="bg1"/>
                </a:solidFill>
              </a:endParaRPr>
            </a:p>
            <a:p>
              <a:pPr algn="ctr"/>
              <a:r>
                <a:rPr lang="zh-CN" altLang="en-US" b="1" dirty="0">
                  <a:solidFill>
                    <a:schemeClr val="bg1"/>
                  </a:solidFill>
                </a:rPr>
                <a:t>于</a:t>
              </a:r>
              <a:endParaRPr lang="en-US" altLang="zh-CN" b="1" dirty="0">
                <a:solidFill>
                  <a:schemeClr val="bg1"/>
                </a:solidFill>
              </a:endParaRPr>
            </a:p>
            <a:p>
              <a:pPr algn="ctr"/>
              <a:r>
                <a:rPr lang="en-US" altLang="zh-CN" b="1" dirty="0">
                  <a:solidFill>
                    <a:schemeClr val="bg1"/>
                  </a:solidFill>
                </a:rPr>
                <a:t>TCP</a:t>
              </a:r>
            </a:p>
            <a:p>
              <a:pPr algn="ctr"/>
              <a:r>
                <a:rPr lang="zh-CN" altLang="en-US" b="1" dirty="0">
                  <a:solidFill>
                    <a:schemeClr val="bg1"/>
                  </a:solidFill>
                </a:rPr>
                <a:t>的</a:t>
              </a:r>
              <a:endParaRPr lang="en-US" altLang="zh-CN" b="1" dirty="0">
                <a:solidFill>
                  <a:schemeClr val="bg1"/>
                </a:solidFill>
              </a:endParaRPr>
            </a:p>
            <a:p>
              <a:pPr algn="ctr"/>
              <a:r>
                <a:rPr lang="zh-CN" altLang="en-US" b="1" dirty="0">
                  <a:solidFill>
                    <a:schemeClr val="bg1"/>
                  </a:solidFill>
                </a:rPr>
                <a:t>可</a:t>
              </a:r>
              <a:endParaRPr lang="en-US" altLang="zh-CN" b="1" dirty="0">
                <a:solidFill>
                  <a:schemeClr val="bg1"/>
                </a:solidFill>
              </a:endParaRPr>
            </a:p>
            <a:p>
              <a:pPr algn="ctr"/>
              <a:r>
                <a:rPr lang="zh-CN" altLang="en-US" b="1" dirty="0">
                  <a:solidFill>
                    <a:schemeClr val="bg1"/>
                  </a:solidFill>
                </a:rPr>
                <a:t>靠</a:t>
              </a:r>
              <a:endParaRPr lang="en-US" altLang="zh-CN" b="1" dirty="0">
                <a:solidFill>
                  <a:schemeClr val="bg1"/>
                </a:solidFill>
              </a:endParaRPr>
            </a:p>
            <a:p>
              <a:pPr algn="ctr"/>
              <a:r>
                <a:rPr lang="zh-CN" altLang="en-US" b="1" dirty="0">
                  <a:solidFill>
                    <a:schemeClr val="bg1"/>
                  </a:solidFill>
                </a:rPr>
                <a:t>数</a:t>
              </a:r>
              <a:endParaRPr lang="en-US" altLang="zh-CN" b="1" dirty="0">
                <a:solidFill>
                  <a:schemeClr val="bg1"/>
                </a:solidFill>
              </a:endParaRPr>
            </a:p>
            <a:p>
              <a:pPr algn="ctr"/>
              <a:r>
                <a:rPr lang="zh-CN" altLang="en-US" b="1" dirty="0">
                  <a:solidFill>
                    <a:schemeClr val="bg1"/>
                  </a:solidFill>
                </a:rPr>
                <a:t>据</a:t>
              </a:r>
              <a:endParaRPr lang="en-US" altLang="zh-CN" b="1" dirty="0">
                <a:solidFill>
                  <a:schemeClr val="bg1"/>
                </a:solidFill>
              </a:endParaRPr>
            </a:p>
            <a:p>
              <a:pPr algn="ctr"/>
              <a:r>
                <a:rPr lang="zh-CN" altLang="en-US" b="1" dirty="0">
                  <a:solidFill>
                    <a:schemeClr val="bg1"/>
                  </a:solidFill>
                </a:rPr>
                <a:t>传</a:t>
              </a:r>
              <a:endParaRPr lang="en-US" altLang="zh-CN" b="1" dirty="0">
                <a:solidFill>
                  <a:schemeClr val="bg1"/>
                </a:solidFill>
              </a:endParaRPr>
            </a:p>
            <a:p>
              <a:pPr algn="ctr"/>
              <a:r>
                <a:rPr lang="zh-CN" altLang="en-US" b="1" dirty="0">
                  <a:solidFill>
                    <a:schemeClr val="bg1"/>
                  </a:solidFill>
                </a:rPr>
                <a:t>输</a:t>
              </a:r>
            </a:p>
          </p:txBody>
        </p:sp>
      </p:grpSp>
      <p:grpSp>
        <p:nvGrpSpPr>
          <p:cNvPr id="131" name="组合 130">
            <a:extLst>
              <a:ext uri="{FF2B5EF4-FFF2-40B4-BE49-F238E27FC236}">
                <a16:creationId xmlns:a16="http://schemas.microsoft.com/office/drawing/2014/main" id="{5FF78526-1CCA-F87F-6398-F54146161EEA}"/>
              </a:ext>
            </a:extLst>
          </p:cNvPr>
          <p:cNvGrpSpPr/>
          <p:nvPr/>
        </p:nvGrpSpPr>
        <p:grpSpPr>
          <a:xfrm>
            <a:off x="2770589" y="1888008"/>
            <a:ext cx="9116611" cy="252919"/>
            <a:chOff x="2772604" y="1846455"/>
            <a:chExt cx="9116611" cy="252919"/>
          </a:xfrm>
        </p:grpSpPr>
        <p:sp>
          <p:nvSpPr>
            <p:cNvPr id="132" name="矩形 131">
              <a:extLst>
                <a:ext uri="{FF2B5EF4-FFF2-40B4-BE49-F238E27FC236}">
                  <a16:creationId xmlns:a16="http://schemas.microsoft.com/office/drawing/2014/main" id="{3028D87E-C376-CB0A-0F59-60ED0D5BD583}"/>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133" name="矩形 132">
              <a:extLst>
                <a:ext uri="{FF2B5EF4-FFF2-40B4-BE49-F238E27FC236}">
                  <a16:creationId xmlns:a16="http://schemas.microsoft.com/office/drawing/2014/main" id="{831A2641-2384-2E72-C4F2-BF5AC341C054}"/>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134" name="矩形 133">
              <a:extLst>
                <a:ext uri="{FF2B5EF4-FFF2-40B4-BE49-F238E27FC236}">
                  <a16:creationId xmlns:a16="http://schemas.microsoft.com/office/drawing/2014/main" id="{26C1C15B-B7D9-A73E-6E35-45473AE907C1}"/>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135" name="矩形 134">
              <a:extLst>
                <a:ext uri="{FF2B5EF4-FFF2-40B4-BE49-F238E27FC236}">
                  <a16:creationId xmlns:a16="http://schemas.microsoft.com/office/drawing/2014/main" id="{457740F0-15FF-07F9-01ED-89DC4A6F1CF9}"/>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136" name="矩形 135">
              <a:extLst>
                <a:ext uri="{FF2B5EF4-FFF2-40B4-BE49-F238E27FC236}">
                  <a16:creationId xmlns:a16="http://schemas.microsoft.com/office/drawing/2014/main" id="{9C867BCE-1045-F095-06FA-CAF3B95C0734}"/>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137" name="矩形 136">
              <a:extLst>
                <a:ext uri="{FF2B5EF4-FFF2-40B4-BE49-F238E27FC236}">
                  <a16:creationId xmlns:a16="http://schemas.microsoft.com/office/drawing/2014/main" id="{D3E832F6-9A19-119E-8EA1-30F59845C382}"/>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138" name="矩形 137">
              <a:extLst>
                <a:ext uri="{FF2B5EF4-FFF2-40B4-BE49-F238E27FC236}">
                  <a16:creationId xmlns:a16="http://schemas.microsoft.com/office/drawing/2014/main" id="{BCDB83DD-ABA8-28CC-E002-FF4021DC27C0}"/>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139" name="矩形 138">
              <a:extLst>
                <a:ext uri="{FF2B5EF4-FFF2-40B4-BE49-F238E27FC236}">
                  <a16:creationId xmlns:a16="http://schemas.microsoft.com/office/drawing/2014/main" id="{5D903A70-96DA-63E7-0425-E7387C7854E0}"/>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140" name="矩形 139">
              <a:extLst>
                <a:ext uri="{FF2B5EF4-FFF2-40B4-BE49-F238E27FC236}">
                  <a16:creationId xmlns:a16="http://schemas.microsoft.com/office/drawing/2014/main" id="{09B4FCEB-9AAF-E6E0-6410-17180A0FD7F7}"/>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141" name="矩形 140">
              <a:extLst>
                <a:ext uri="{FF2B5EF4-FFF2-40B4-BE49-F238E27FC236}">
                  <a16:creationId xmlns:a16="http://schemas.microsoft.com/office/drawing/2014/main" id="{AE57F4D0-8395-0820-FEFF-F465DA31DD30}"/>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142" name="矩形 141">
              <a:extLst>
                <a:ext uri="{FF2B5EF4-FFF2-40B4-BE49-F238E27FC236}">
                  <a16:creationId xmlns:a16="http://schemas.microsoft.com/office/drawing/2014/main" id="{A4333860-77E9-F92C-7482-6DF14E484D40}"/>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143" name="矩形 142">
              <a:extLst>
                <a:ext uri="{FF2B5EF4-FFF2-40B4-BE49-F238E27FC236}">
                  <a16:creationId xmlns:a16="http://schemas.microsoft.com/office/drawing/2014/main" id="{99BEA847-8897-6CD5-34CB-9B71D24DCD9A}"/>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144" name="矩形 143">
              <a:extLst>
                <a:ext uri="{FF2B5EF4-FFF2-40B4-BE49-F238E27FC236}">
                  <a16:creationId xmlns:a16="http://schemas.microsoft.com/office/drawing/2014/main" id="{CC787FBC-2BF6-1652-5947-500E9419961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145" name="矩形 144">
              <a:extLst>
                <a:ext uri="{FF2B5EF4-FFF2-40B4-BE49-F238E27FC236}">
                  <a16:creationId xmlns:a16="http://schemas.microsoft.com/office/drawing/2014/main" id="{3162BFD8-D16B-FB93-2C00-255D225C3913}"/>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146" name="矩形 145">
              <a:extLst>
                <a:ext uri="{FF2B5EF4-FFF2-40B4-BE49-F238E27FC236}">
                  <a16:creationId xmlns:a16="http://schemas.microsoft.com/office/drawing/2014/main" id="{FC729642-FF34-8493-9F49-2248F8CC3353}"/>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147" name="矩形 146">
              <a:extLst>
                <a:ext uri="{FF2B5EF4-FFF2-40B4-BE49-F238E27FC236}">
                  <a16:creationId xmlns:a16="http://schemas.microsoft.com/office/drawing/2014/main" id="{F9E233FD-A151-4825-DB95-F8761B2FE253}"/>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148" name="矩形 147">
              <a:extLst>
                <a:ext uri="{FF2B5EF4-FFF2-40B4-BE49-F238E27FC236}">
                  <a16:creationId xmlns:a16="http://schemas.microsoft.com/office/drawing/2014/main" id="{0DB1C835-9F93-2B1C-093D-6043649AB286}"/>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149" name="矩形 148">
              <a:extLst>
                <a:ext uri="{FF2B5EF4-FFF2-40B4-BE49-F238E27FC236}">
                  <a16:creationId xmlns:a16="http://schemas.microsoft.com/office/drawing/2014/main" id="{40BB604B-2A50-9CF9-EA0F-BD30B72C2390}"/>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150" name="矩形 149">
              <a:extLst>
                <a:ext uri="{FF2B5EF4-FFF2-40B4-BE49-F238E27FC236}">
                  <a16:creationId xmlns:a16="http://schemas.microsoft.com/office/drawing/2014/main" id="{B23C975B-52FD-199D-A1A5-4CBDDAC6EF8B}"/>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151" name="矩形 150">
              <a:extLst>
                <a:ext uri="{FF2B5EF4-FFF2-40B4-BE49-F238E27FC236}">
                  <a16:creationId xmlns:a16="http://schemas.microsoft.com/office/drawing/2014/main" id="{5DA4A91B-ED5B-AAA4-E88A-E89D61DC8608}"/>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152" name="矩形 151">
              <a:extLst>
                <a:ext uri="{FF2B5EF4-FFF2-40B4-BE49-F238E27FC236}">
                  <a16:creationId xmlns:a16="http://schemas.microsoft.com/office/drawing/2014/main" id="{41858A81-4381-73BE-3D40-1F0079FDFD90}"/>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153" name="矩形 152">
              <a:extLst>
                <a:ext uri="{FF2B5EF4-FFF2-40B4-BE49-F238E27FC236}">
                  <a16:creationId xmlns:a16="http://schemas.microsoft.com/office/drawing/2014/main" id="{EFA10A6A-D655-C7F4-4F8A-198A891E043A}"/>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154" name="矩形 153">
              <a:extLst>
                <a:ext uri="{FF2B5EF4-FFF2-40B4-BE49-F238E27FC236}">
                  <a16:creationId xmlns:a16="http://schemas.microsoft.com/office/drawing/2014/main" id="{FBCB3148-DF08-AD48-9227-9CBE84A051CF}"/>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155" name="矩形 154">
              <a:extLst>
                <a:ext uri="{FF2B5EF4-FFF2-40B4-BE49-F238E27FC236}">
                  <a16:creationId xmlns:a16="http://schemas.microsoft.com/office/drawing/2014/main" id="{F4CC12CD-B074-CBAD-7125-ACC1DA817074}"/>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156" name="矩形 155">
              <a:extLst>
                <a:ext uri="{FF2B5EF4-FFF2-40B4-BE49-F238E27FC236}">
                  <a16:creationId xmlns:a16="http://schemas.microsoft.com/office/drawing/2014/main" id="{727CDC51-125C-3730-C897-7426246D4B7F}"/>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157" name="矩形 156">
              <a:extLst>
                <a:ext uri="{FF2B5EF4-FFF2-40B4-BE49-F238E27FC236}">
                  <a16:creationId xmlns:a16="http://schemas.microsoft.com/office/drawing/2014/main" id="{F0CC06AF-8EA1-D5F8-5A17-B4EC322A7D81}"/>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158" name="矩形 157">
              <a:extLst>
                <a:ext uri="{FF2B5EF4-FFF2-40B4-BE49-F238E27FC236}">
                  <a16:creationId xmlns:a16="http://schemas.microsoft.com/office/drawing/2014/main" id="{1BD98898-0E90-8A5D-7272-02ED3E012439}"/>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159" name="矩形 158">
              <a:extLst>
                <a:ext uri="{FF2B5EF4-FFF2-40B4-BE49-F238E27FC236}">
                  <a16:creationId xmlns:a16="http://schemas.microsoft.com/office/drawing/2014/main" id="{937DF4D6-B8AE-39FF-1FAC-F7A31A138DE4}"/>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160" name="矩形 159">
              <a:extLst>
                <a:ext uri="{FF2B5EF4-FFF2-40B4-BE49-F238E27FC236}">
                  <a16:creationId xmlns:a16="http://schemas.microsoft.com/office/drawing/2014/main" id="{DD229B62-A7AD-5221-0530-2C8439D3EB67}"/>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161" name="矩形 160">
              <a:extLst>
                <a:ext uri="{FF2B5EF4-FFF2-40B4-BE49-F238E27FC236}">
                  <a16:creationId xmlns:a16="http://schemas.microsoft.com/office/drawing/2014/main" id="{D8194BCC-F579-A651-1B47-72D2E00B53D5}"/>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162" name="矩形 161">
              <a:extLst>
                <a:ext uri="{FF2B5EF4-FFF2-40B4-BE49-F238E27FC236}">
                  <a16:creationId xmlns:a16="http://schemas.microsoft.com/office/drawing/2014/main" id="{BA1C95C6-2494-FB34-2226-45B697E3376F}"/>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5" name="矩形 4">
            <a:extLst>
              <a:ext uri="{FF2B5EF4-FFF2-40B4-BE49-F238E27FC236}">
                <a16:creationId xmlns:a16="http://schemas.microsoft.com/office/drawing/2014/main" id="{8FBE07E6-AB02-9FE8-CB88-AEAAEAC0CB15}"/>
              </a:ext>
            </a:extLst>
          </p:cNvPr>
          <p:cNvSpPr/>
          <p:nvPr/>
        </p:nvSpPr>
        <p:spPr>
          <a:xfrm>
            <a:off x="4243982" y="1897128"/>
            <a:ext cx="3230061" cy="274196"/>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6FF1626C-04E8-E3AD-43DE-7E0FAA7CAD53}"/>
              </a:ext>
            </a:extLst>
          </p:cNvPr>
          <p:cNvGrpSpPr/>
          <p:nvPr/>
        </p:nvGrpSpPr>
        <p:grpSpPr>
          <a:xfrm>
            <a:off x="2770589" y="5643385"/>
            <a:ext cx="9116611" cy="252919"/>
            <a:chOff x="2772604" y="1846455"/>
            <a:chExt cx="9116611" cy="252919"/>
          </a:xfrm>
        </p:grpSpPr>
        <p:sp>
          <p:nvSpPr>
            <p:cNvPr id="39" name="矩形 38">
              <a:extLst>
                <a:ext uri="{FF2B5EF4-FFF2-40B4-BE49-F238E27FC236}">
                  <a16:creationId xmlns:a16="http://schemas.microsoft.com/office/drawing/2014/main" id="{58D62DEC-6DCA-7BA2-454D-F5C16E45BE41}"/>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40" name="矩形 39">
              <a:extLst>
                <a:ext uri="{FF2B5EF4-FFF2-40B4-BE49-F238E27FC236}">
                  <a16:creationId xmlns:a16="http://schemas.microsoft.com/office/drawing/2014/main" id="{50AE3D7B-46C3-08A8-1F57-AECF2D5FC6DF}"/>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41" name="矩形 40">
              <a:extLst>
                <a:ext uri="{FF2B5EF4-FFF2-40B4-BE49-F238E27FC236}">
                  <a16:creationId xmlns:a16="http://schemas.microsoft.com/office/drawing/2014/main" id="{6698C8BC-5894-AF7F-65C5-8B305A0BEEF6}"/>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42" name="矩形 41">
              <a:extLst>
                <a:ext uri="{FF2B5EF4-FFF2-40B4-BE49-F238E27FC236}">
                  <a16:creationId xmlns:a16="http://schemas.microsoft.com/office/drawing/2014/main" id="{DD85C857-B269-E047-80AF-D2421E63C8FE}"/>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43" name="矩形 42">
              <a:extLst>
                <a:ext uri="{FF2B5EF4-FFF2-40B4-BE49-F238E27FC236}">
                  <a16:creationId xmlns:a16="http://schemas.microsoft.com/office/drawing/2014/main" id="{641F30C0-86E7-FAE9-E707-4FCD81D72C36}"/>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44" name="矩形 43">
              <a:extLst>
                <a:ext uri="{FF2B5EF4-FFF2-40B4-BE49-F238E27FC236}">
                  <a16:creationId xmlns:a16="http://schemas.microsoft.com/office/drawing/2014/main" id="{D7CB0004-A592-6C15-B53D-167716F81FF3}"/>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45" name="矩形 44">
              <a:extLst>
                <a:ext uri="{FF2B5EF4-FFF2-40B4-BE49-F238E27FC236}">
                  <a16:creationId xmlns:a16="http://schemas.microsoft.com/office/drawing/2014/main" id="{020AD77B-A95A-B547-2AA3-7B3288D8D7A1}"/>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46" name="矩形 45">
              <a:extLst>
                <a:ext uri="{FF2B5EF4-FFF2-40B4-BE49-F238E27FC236}">
                  <a16:creationId xmlns:a16="http://schemas.microsoft.com/office/drawing/2014/main" id="{9B027F54-23B7-02A6-7941-A3A8A4032BC1}"/>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47" name="矩形 46">
              <a:extLst>
                <a:ext uri="{FF2B5EF4-FFF2-40B4-BE49-F238E27FC236}">
                  <a16:creationId xmlns:a16="http://schemas.microsoft.com/office/drawing/2014/main" id="{053BD029-47F3-DCCC-1563-E2EABB363A0E}"/>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48" name="矩形 47">
              <a:extLst>
                <a:ext uri="{FF2B5EF4-FFF2-40B4-BE49-F238E27FC236}">
                  <a16:creationId xmlns:a16="http://schemas.microsoft.com/office/drawing/2014/main" id="{D496DAA8-DC66-C76A-6665-E7E9208B18C6}"/>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49" name="矩形 48">
              <a:extLst>
                <a:ext uri="{FF2B5EF4-FFF2-40B4-BE49-F238E27FC236}">
                  <a16:creationId xmlns:a16="http://schemas.microsoft.com/office/drawing/2014/main" id="{6A91B741-1496-18A0-E9B7-A3448F655182}"/>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50" name="矩形 49">
              <a:extLst>
                <a:ext uri="{FF2B5EF4-FFF2-40B4-BE49-F238E27FC236}">
                  <a16:creationId xmlns:a16="http://schemas.microsoft.com/office/drawing/2014/main" id="{CF8550F4-D7CE-E646-14C2-E4E12B3470AE}"/>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51" name="矩形 50">
              <a:extLst>
                <a:ext uri="{FF2B5EF4-FFF2-40B4-BE49-F238E27FC236}">
                  <a16:creationId xmlns:a16="http://schemas.microsoft.com/office/drawing/2014/main" id="{CDCC078E-DBCA-AF34-66DE-F920A3698BD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52" name="矩形 51">
              <a:extLst>
                <a:ext uri="{FF2B5EF4-FFF2-40B4-BE49-F238E27FC236}">
                  <a16:creationId xmlns:a16="http://schemas.microsoft.com/office/drawing/2014/main" id="{3F257814-11F7-0824-A703-4022E15875E8}"/>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53" name="矩形 52">
              <a:extLst>
                <a:ext uri="{FF2B5EF4-FFF2-40B4-BE49-F238E27FC236}">
                  <a16:creationId xmlns:a16="http://schemas.microsoft.com/office/drawing/2014/main" id="{F685B9D6-91DB-0DDC-AAA1-5A4A39F5E38F}"/>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54" name="矩形 53">
              <a:extLst>
                <a:ext uri="{FF2B5EF4-FFF2-40B4-BE49-F238E27FC236}">
                  <a16:creationId xmlns:a16="http://schemas.microsoft.com/office/drawing/2014/main" id="{DA92037A-ABFF-EA3D-E11D-A0A66A40396A}"/>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55" name="矩形 54">
              <a:extLst>
                <a:ext uri="{FF2B5EF4-FFF2-40B4-BE49-F238E27FC236}">
                  <a16:creationId xmlns:a16="http://schemas.microsoft.com/office/drawing/2014/main" id="{74559FBC-0712-7D47-B988-02218BD4B162}"/>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56" name="矩形 55">
              <a:extLst>
                <a:ext uri="{FF2B5EF4-FFF2-40B4-BE49-F238E27FC236}">
                  <a16:creationId xmlns:a16="http://schemas.microsoft.com/office/drawing/2014/main" id="{9D3370E0-1275-57B8-176F-4B65960BC4D8}"/>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57" name="矩形 56">
              <a:extLst>
                <a:ext uri="{FF2B5EF4-FFF2-40B4-BE49-F238E27FC236}">
                  <a16:creationId xmlns:a16="http://schemas.microsoft.com/office/drawing/2014/main" id="{23A6D4B5-9C62-1448-0921-4B8606D07F08}"/>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58" name="矩形 57">
              <a:extLst>
                <a:ext uri="{FF2B5EF4-FFF2-40B4-BE49-F238E27FC236}">
                  <a16:creationId xmlns:a16="http://schemas.microsoft.com/office/drawing/2014/main" id="{13877868-686B-60BD-8422-ACCA945A5352}"/>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59" name="矩形 58">
              <a:extLst>
                <a:ext uri="{FF2B5EF4-FFF2-40B4-BE49-F238E27FC236}">
                  <a16:creationId xmlns:a16="http://schemas.microsoft.com/office/drawing/2014/main" id="{2B47BF70-CDDA-25B8-5905-BB655972152D}"/>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60" name="矩形 59">
              <a:extLst>
                <a:ext uri="{FF2B5EF4-FFF2-40B4-BE49-F238E27FC236}">
                  <a16:creationId xmlns:a16="http://schemas.microsoft.com/office/drawing/2014/main" id="{B8E174BA-6960-2034-183F-14C841E9C150}"/>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61" name="矩形 60">
              <a:extLst>
                <a:ext uri="{FF2B5EF4-FFF2-40B4-BE49-F238E27FC236}">
                  <a16:creationId xmlns:a16="http://schemas.microsoft.com/office/drawing/2014/main" id="{E5EB27EC-312E-C2DC-EEDB-1F61E6077BA6}"/>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62" name="矩形 61">
              <a:extLst>
                <a:ext uri="{FF2B5EF4-FFF2-40B4-BE49-F238E27FC236}">
                  <a16:creationId xmlns:a16="http://schemas.microsoft.com/office/drawing/2014/main" id="{18506F1D-C7AE-D575-4D21-AF86A56D97AE}"/>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63" name="矩形 62">
              <a:extLst>
                <a:ext uri="{FF2B5EF4-FFF2-40B4-BE49-F238E27FC236}">
                  <a16:creationId xmlns:a16="http://schemas.microsoft.com/office/drawing/2014/main" id="{C56DBED5-8FFA-BBF7-83B0-6A4C2D84F943}"/>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64" name="矩形 63">
              <a:extLst>
                <a:ext uri="{FF2B5EF4-FFF2-40B4-BE49-F238E27FC236}">
                  <a16:creationId xmlns:a16="http://schemas.microsoft.com/office/drawing/2014/main" id="{0FC86234-F96C-B21A-CF5A-12B2605AE1C8}"/>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65" name="矩形 64">
              <a:extLst>
                <a:ext uri="{FF2B5EF4-FFF2-40B4-BE49-F238E27FC236}">
                  <a16:creationId xmlns:a16="http://schemas.microsoft.com/office/drawing/2014/main" id="{037B665E-AED3-0454-3739-A7A9997488E7}"/>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66" name="矩形 65">
              <a:extLst>
                <a:ext uri="{FF2B5EF4-FFF2-40B4-BE49-F238E27FC236}">
                  <a16:creationId xmlns:a16="http://schemas.microsoft.com/office/drawing/2014/main" id="{91FFB7BB-2D7C-949B-F505-148E4CE4F70C}"/>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67" name="矩形 66">
              <a:extLst>
                <a:ext uri="{FF2B5EF4-FFF2-40B4-BE49-F238E27FC236}">
                  <a16:creationId xmlns:a16="http://schemas.microsoft.com/office/drawing/2014/main" id="{C7ED1332-BC4B-A5AD-B80C-FFD9E45CF85D}"/>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68" name="矩形 67">
              <a:extLst>
                <a:ext uri="{FF2B5EF4-FFF2-40B4-BE49-F238E27FC236}">
                  <a16:creationId xmlns:a16="http://schemas.microsoft.com/office/drawing/2014/main" id="{280C557D-30D1-0647-4ACD-3403218658D8}"/>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69" name="矩形 68">
              <a:extLst>
                <a:ext uri="{FF2B5EF4-FFF2-40B4-BE49-F238E27FC236}">
                  <a16:creationId xmlns:a16="http://schemas.microsoft.com/office/drawing/2014/main" id="{28EF09D0-9281-4CAE-D0E9-11B23666E7B2}"/>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89" name="矩形 88">
            <a:extLst>
              <a:ext uri="{FF2B5EF4-FFF2-40B4-BE49-F238E27FC236}">
                <a16:creationId xmlns:a16="http://schemas.microsoft.com/office/drawing/2014/main" id="{DE20EC3A-7DE5-2742-9051-874B3BF59B0E}"/>
              </a:ext>
            </a:extLst>
          </p:cNvPr>
          <p:cNvSpPr/>
          <p:nvPr/>
        </p:nvSpPr>
        <p:spPr>
          <a:xfrm>
            <a:off x="4234933" y="4300343"/>
            <a:ext cx="5884854" cy="4395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solidFill>
                  <a:schemeClr val="bg1"/>
                </a:solidFill>
              </a:rPr>
              <a:t>序号落入接收窗口内的数据是允许接收的数据</a:t>
            </a:r>
          </a:p>
        </p:txBody>
      </p:sp>
      <p:cxnSp>
        <p:nvCxnSpPr>
          <p:cNvPr id="90" name="直接连接符 89">
            <a:extLst>
              <a:ext uri="{FF2B5EF4-FFF2-40B4-BE49-F238E27FC236}">
                <a16:creationId xmlns:a16="http://schemas.microsoft.com/office/drawing/2014/main" id="{09CB2C9C-2229-D2B5-71BB-46955E36D1D2}"/>
              </a:ext>
            </a:extLst>
          </p:cNvPr>
          <p:cNvCxnSpPr>
            <a:cxnSpLocks/>
          </p:cNvCxnSpPr>
          <p:nvPr/>
        </p:nvCxnSpPr>
        <p:spPr>
          <a:xfrm>
            <a:off x="4237451"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302A8D5A-E9BB-0045-9D53-9D43CC01AFF2}"/>
              </a:ext>
            </a:extLst>
          </p:cNvPr>
          <p:cNvCxnSpPr>
            <a:cxnSpLocks/>
          </p:cNvCxnSpPr>
          <p:nvPr/>
        </p:nvCxnSpPr>
        <p:spPr>
          <a:xfrm>
            <a:off x="7480574"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BCEE011F-5AF9-101D-4DD4-97A0CD4A76E9}"/>
              </a:ext>
            </a:extLst>
          </p:cNvPr>
          <p:cNvCxnSpPr>
            <a:cxnSpLocks/>
          </p:cNvCxnSpPr>
          <p:nvPr/>
        </p:nvCxnSpPr>
        <p:spPr>
          <a:xfrm>
            <a:off x="4243982" y="1619033"/>
            <a:ext cx="323006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7" name="文本框 96">
            <a:extLst>
              <a:ext uri="{FF2B5EF4-FFF2-40B4-BE49-F238E27FC236}">
                <a16:creationId xmlns:a16="http://schemas.microsoft.com/office/drawing/2014/main" id="{E8A2D1B3-33E8-932C-ABB7-A45F3358826F}"/>
              </a:ext>
            </a:extLst>
          </p:cNvPr>
          <p:cNvSpPr txBox="1"/>
          <p:nvPr/>
        </p:nvSpPr>
        <p:spPr>
          <a:xfrm>
            <a:off x="4839812" y="1442917"/>
            <a:ext cx="2099673" cy="338554"/>
          </a:xfrm>
          <a:prstGeom prst="rect">
            <a:avLst/>
          </a:prstGeom>
          <a:solidFill>
            <a:schemeClr val="bg1"/>
          </a:solidFill>
        </p:spPr>
        <p:txBody>
          <a:bodyPr wrap="square" rtlCol="0">
            <a:spAutoFit/>
          </a:bodyPr>
          <a:lstStyle/>
          <a:p>
            <a:pPr algn="ctr"/>
            <a:r>
              <a:rPr lang="zh-CN" altLang="en-US" sz="1600" b="1" dirty="0"/>
              <a:t>已发送但未收到确认</a:t>
            </a:r>
          </a:p>
        </p:txBody>
      </p:sp>
      <p:cxnSp>
        <p:nvCxnSpPr>
          <p:cNvPr id="98" name="直接连接符 97">
            <a:extLst>
              <a:ext uri="{FF2B5EF4-FFF2-40B4-BE49-F238E27FC236}">
                <a16:creationId xmlns:a16="http://schemas.microsoft.com/office/drawing/2014/main" id="{031CA02D-8E97-FF80-3904-BBCB87322776}"/>
              </a:ext>
            </a:extLst>
          </p:cNvPr>
          <p:cNvCxnSpPr>
            <a:cxnSpLocks/>
          </p:cNvCxnSpPr>
          <p:nvPr/>
        </p:nvCxnSpPr>
        <p:spPr>
          <a:xfrm>
            <a:off x="10119787"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7E778395-7983-4CCA-F12F-7C0928BD8C38}"/>
              </a:ext>
            </a:extLst>
          </p:cNvPr>
          <p:cNvCxnSpPr>
            <a:cxnSpLocks/>
          </p:cNvCxnSpPr>
          <p:nvPr/>
        </p:nvCxnSpPr>
        <p:spPr>
          <a:xfrm>
            <a:off x="7480573" y="1618704"/>
            <a:ext cx="264592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A5331062-B857-C236-6970-69C4F200B71F}"/>
              </a:ext>
            </a:extLst>
          </p:cNvPr>
          <p:cNvSpPr txBox="1"/>
          <p:nvPr/>
        </p:nvSpPr>
        <p:spPr>
          <a:xfrm>
            <a:off x="7728687" y="1442917"/>
            <a:ext cx="2099673" cy="338554"/>
          </a:xfrm>
          <a:prstGeom prst="rect">
            <a:avLst/>
          </a:prstGeom>
          <a:solidFill>
            <a:schemeClr val="bg1"/>
          </a:solidFill>
        </p:spPr>
        <p:txBody>
          <a:bodyPr wrap="square" rtlCol="0">
            <a:spAutoFit/>
          </a:bodyPr>
          <a:lstStyle/>
          <a:p>
            <a:pPr algn="ctr"/>
            <a:r>
              <a:rPr lang="zh-CN" altLang="en-US" sz="1600" b="1" dirty="0"/>
              <a:t>允许发送但还未发送</a:t>
            </a:r>
          </a:p>
        </p:txBody>
      </p:sp>
      <p:sp>
        <p:nvSpPr>
          <p:cNvPr id="6" name="矩形 5">
            <a:extLst>
              <a:ext uri="{FF2B5EF4-FFF2-40B4-BE49-F238E27FC236}">
                <a16:creationId xmlns:a16="http://schemas.microsoft.com/office/drawing/2014/main" id="{9336799F-FF3D-B786-1E65-CB9608D8DDFB}"/>
              </a:ext>
            </a:extLst>
          </p:cNvPr>
          <p:cNvSpPr/>
          <p:nvPr/>
        </p:nvSpPr>
        <p:spPr>
          <a:xfrm>
            <a:off x="4531574" y="5644128"/>
            <a:ext cx="588121" cy="252176"/>
          </a:xfrm>
          <a:prstGeom prst="rect">
            <a:avLst/>
          </a:prstGeom>
          <a:solidFill>
            <a:schemeClr val="accent1">
              <a:lumMod val="7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注: 上箭头 6">
            <a:extLst>
              <a:ext uri="{FF2B5EF4-FFF2-40B4-BE49-F238E27FC236}">
                <a16:creationId xmlns:a16="http://schemas.microsoft.com/office/drawing/2014/main" id="{B107FAB6-01CF-D276-DFB9-CAC91FA45553}"/>
              </a:ext>
            </a:extLst>
          </p:cNvPr>
          <p:cNvSpPr/>
          <p:nvPr/>
        </p:nvSpPr>
        <p:spPr>
          <a:xfrm>
            <a:off x="1693469" y="3617736"/>
            <a:ext cx="1013522" cy="1669477"/>
          </a:xfrm>
          <a:prstGeom prst="upArrowCallout">
            <a:avLst>
              <a:gd name="adj1" fmla="val 30927"/>
              <a:gd name="adj2" fmla="val 25000"/>
              <a:gd name="adj3" fmla="val 25000"/>
              <a:gd name="adj4" fmla="val 7265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确认</a:t>
            </a:r>
            <a:endParaRPr lang="en-US" altLang="zh-CN" b="1" dirty="0"/>
          </a:p>
          <a:p>
            <a:pPr algn="ctr"/>
            <a:r>
              <a:rPr lang="zh-CN" altLang="en-US" b="1" dirty="0"/>
              <a:t>报文段</a:t>
            </a:r>
            <a:endParaRPr lang="en-US" altLang="zh-CN" b="1" dirty="0"/>
          </a:p>
          <a:p>
            <a:pPr algn="ctr"/>
            <a:r>
              <a:rPr lang="en-US" altLang="zh-CN" b="1" dirty="0"/>
              <a:t>ack=31</a:t>
            </a:r>
          </a:p>
          <a:p>
            <a:pPr algn="ctr"/>
            <a:r>
              <a:rPr lang="en-US" altLang="zh-CN" b="1" dirty="0"/>
              <a:t>rwnd=20</a:t>
            </a:r>
            <a:endParaRPr lang="zh-CN" altLang="en-US" dirty="0"/>
          </a:p>
        </p:txBody>
      </p:sp>
      <p:sp>
        <p:nvSpPr>
          <p:cNvPr id="11" name="矩形 10">
            <a:extLst>
              <a:ext uri="{FF2B5EF4-FFF2-40B4-BE49-F238E27FC236}">
                <a16:creationId xmlns:a16="http://schemas.microsoft.com/office/drawing/2014/main" id="{00866D4E-CF50-28E5-4E64-F000E9C254D8}"/>
              </a:ext>
            </a:extLst>
          </p:cNvPr>
          <p:cNvSpPr/>
          <p:nvPr/>
        </p:nvSpPr>
        <p:spPr>
          <a:xfrm>
            <a:off x="4025793" y="3666556"/>
            <a:ext cx="6404660" cy="548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b="1" dirty="0">
                <a:solidFill>
                  <a:schemeClr val="bg1"/>
                </a:solidFill>
                <a:effectLst/>
                <a:latin typeface="微软雅黑" panose="020B0503020204020204" pitchFamily="34" charset="-122"/>
                <a:ea typeface="微软雅黑" panose="020B0503020204020204" pitchFamily="34" charset="-122"/>
              </a:rPr>
              <a:t>接收方只能对按序收到的数据中的最高序号给出确认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52691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800" decel="100000"/>
                                        <p:tgtEl>
                                          <p:spTgt spid="11"/>
                                        </p:tgtEl>
                                      </p:cBhvr>
                                    </p:animEffect>
                                    <p:anim calcmode="lin" valueType="num">
                                      <p:cBhvr>
                                        <p:cTn id="8" dur="800" decel="100000" fill="hold"/>
                                        <p:tgtEl>
                                          <p:spTgt spid="11"/>
                                        </p:tgtEl>
                                        <p:attrNameLst>
                                          <p:attrName>style.rotation</p:attrName>
                                        </p:attrNameLst>
                                      </p:cBhvr>
                                      <p:tavLst>
                                        <p:tav tm="0">
                                          <p:val>
                                            <p:fltVal val="-90"/>
                                          </p:val>
                                        </p:tav>
                                        <p:tav tm="100000">
                                          <p:val>
                                            <p:fltVal val="0"/>
                                          </p:val>
                                        </p:tav>
                                      </p:tavLst>
                                    </p:anim>
                                    <p:anim calcmode="lin" valueType="num">
                                      <p:cBhvr>
                                        <p:cTn id="9" dur="800" decel="100000" fill="hold"/>
                                        <p:tgtEl>
                                          <p:spTgt spid="11"/>
                                        </p:tgtEl>
                                        <p:attrNameLst>
                                          <p:attrName>ppt_x</p:attrName>
                                        </p:attrNameLst>
                                      </p:cBhvr>
                                      <p:tavLst>
                                        <p:tav tm="0">
                                          <p:val>
                                            <p:strVal val="#ppt_x+0.4"/>
                                          </p:val>
                                        </p:tav>
                                        <p:tav tm="100000">
                                          <p:val>
                                            <p:strVal val="#ppt_x-0.05"/>
                                          </p:val>
                                        </p:tav>
                                      </p:tavLst>
                                    </p:anim>
                                    <p:anim calcmode="lin" valueType="num">
                                      <p:cBhvr>
                                        <p:cTn id="10" dur="800" decel="100000" fill="hold"/>
                                        <p:tgtEl>
                                          <p:spTgt spid="11"/>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p:tgtEl>
                                          <p:spTgt spid="7"/>
                                        </p:tgtEl>
                                        <p:attrNameLst>
                                          <p:attrName>ppt_y</p:attrName>
                                        </p:attrNameLst>
                                      </p:cBhvr>
                                      <p:tavLst>
                                        <p:tav tm="0">
                                          <p:val>
                                            <p:strVal val="#ppt_y+#ppt_h*1.125000"/>
                                          </p:val>
                                        </p:tav>
                                        <p:tav tm="100000">
                                          <p:val>
                                            <p:strVal val="#ppt_y"/>
                                          </p:val>
                                        </p:tav>
                                      </p:tavLst>
                                    </p:anim>
                                    <p:animEffect transition="in" filter="wipe(up)">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0">
            <a:extLst>
              <a:ext uri="{FF2B5EF4-FFF2-40B4-BE49-F238E27FC236}">
                <a16:creationId xmlns:a16="http://schemas.microsoft.com/office/drawing/2014/main" id="{80353610-EA7F-3671-D23D-3DBA7CD97A1D}"/>
              </a:ext>
            </a:extLst>
          </p:cNvPr>
          <p:cNvGrpSpPr/>
          <p:nvPr/>
        </p:nvGrpSpPr>
        <p:grpSpPr>
          <a:xfrm>
            <a:off x="2769040" y="4452475"/>
            <a:ext cx="1465893" cy="1173664"/>
            <a:chOff x="2769040" y="4452475"/>
            <a:chExt cx="1465893" cy="1173664"/>
          </a:xfrm>
        </p:grpSpPr>
        <p:cxnSp>
          <p:nvCxnSpPr>
            <p:cNvPr id="80" name="直接箭头连接符 79">
              <a:extLst>
                <a:ext uri="{FF2B5EF4-FFF2-40B4-BE49-F238E27FC236}">
                  <a16:creationId xmlns:a16="http://schemas.microsoft.com/office/drawing/2014/main" id="{E9CCCCD5-8B45-6A30-0221-893E714A7812}"/>
                </a:ext>
              </a:extLst>
            </p:cNvPr>
            <p:cNvCxnSpPr>
              <a:cxnSpLocks/>
            </p:cNvCxnSpPr>
            <p:nvPr/>
          </p:nvCxnSpPr>
          <p:spPr>
            <a:xfrm>
              <a:off x="2769040" y="5035901"/>
              <a:ext cx="146589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6562EAA2-DC1F-13BD-DC9A-8D1B49ADB9F3}"/>
                </a:ext>
              </a:extLst>
            </p:cNvPr>
            <p:cNvSpPr txBox="1"/>
            <p:nvPr/>
          </p:nvSpPr>
          <p:spPr>
            <a:xfrm>
              <a:off x="2987382" y="4500698"/>
              <a:ext cx="1029210" cy="1077218"/>
            </a:xfrm>
            <a:prstGeom prst="rect">
              <a:avLst/>
            </a:prstGeom>
            <a:solidFill>
              <a:schemeClr val="bg1"/>
            </a:solidFill>
          </p:spPr>
          <p:txBody>
            <a:bodyPr wrap="square" rtlCol="0">
              <a:spAutoFit/>
            </a:bodyPr>
            <a:lstStyle/>
            <a:p>
              <a:pPr algn="ctr"/>
              <a:r>
                <a:rPr lang="zh-CN" altLang="en-US" sz="1600" b="1" dirty="0"/>
                <a:t>已发送过</a:t>
              </a:r>
              <a:endParaRPr lang="en-US" altLang="zh-CN" sz="1600" b="1" dirty="0"/>
            </a:p>
            <a:p>
              <a:pPr algn="ctr"/>
              <a:r>
                <a:rPr lang="zh-CN" altLang="en-US" sz="1600" b="1" dirty="0"/>
                <a:t>确认且已</a:t>
              </a:r>
              <a:endParaRPr lang="en-US" altLang="zh-CN" sz="1600" b="1" dirty="0"/>
            </a:p>
            <a:p>
              <a:pPr algn="ctr"/>
              <a:r>
                <a:rPr lang="zh-CN" altLang="en-US" sz="1600" b="1" dirty="0"/>
                <a:t>交付主机</a:t>
              </a:r>
              <a:endParaRPr lang="en-US" altLang="zh-CN" sz="1600" b="1" dirty="0"/>
            </a:p>
            <a:p>
              <a:pPr algn="ctr"/>
              <a:r>
                <a:rPr lang="zh-CN" altLang="en-US" sz="1600" b="1" dirty="0"/>
                <a:t>可以删除</a:t>
              </a:r>
            </a:p>
          </p:txBody>
        </p:sp>
        <p:cxnSp>
          <p:nvCxnSpPr>
            <p:cNvPr id="79" name="直接连接符 78">
              <a:extLst>
                <a:ext uri="{FF2B5EF4-FFF2-40B4-BE49-F238E27FC236}">
                  <a16:creationId xmlns:a16="http://schemas.microsoft.com/office/drawing/2014/main" id="{F8B65350-D47D-DA6D-253A-BD2FD52F21E9}"/>
                </a:ext>
              </a:extLst>
            </p:cNvPr>
            <p:cNvCxnSpPr>
              <a:cxnSpLocks/>
            </p:cNvCxnSpPr>
            <p:nvPr/>
          </p:nvCxnSpPr>
          <p:spPr>
            <a:xfrm>
              <a:off x="2781009" y="4452475"/>
              <a:ext cx="0" cy="11736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8" name="组合 87">
            <a:extLst>
              <a:ext uri="{FF2B5EF4-FFF2-40B4-BE49-F238E27FC236}">
                <a16:creationId xmlns:a16="http://schemas.microsoft.com/office/drawing/2014/main" id="{D42C1D5E-9B65-14FA-1FFE-E074A9C85159}"/>
              </a:ext>
            </a:extLst>
          </p:cNvPr>
          <p:cNvGrpSpPr/>
          <p:nvPr/>
        </p:nvGrpSpPr>
        <p:grpSpPr>
          <a:xfrm>
            <a:off x="10127247" y="4382589"/>
            <a:ext cx="1759953" cy="1233612"/>
            <a:chOff x="10127247" y="4382589"/>
            <a:chExt cx="1759953" cy="1233612"/>
          </a:xfrm>
        </p:grpSpPr>
        <p:cxnSp>
          <p:nvCxnSpPr>
            <p:cNvPr id="83" name="直接箭头连接符 82">
              <a:extLst>
                <a:ext uri="{FF2B5EF4-FFF2-40B4-BE49-F238E27FC236}">
                  <a16:creationId xmlns:a16="http://schemas.microsoft.com/office/drawing/2014/main" id="{FBD8B265-CF0A-383F-F3FD-EAC55C6ACD71}"/>
                </a:ext>
              </a:extLst>
            </p:cNvPr>
            <p:cNvCxnSpPr>
              <a:cxnSpLocks/>
            </p:cNvCxnSpPr>
            <p:nvPr/>
          </p:nvCxnSpPr>
          <p:spPr>
            <a:xfrm>
              <a:off x="10127247" y="5035896"/>
              <a:ext cx="175995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57513C77-84E4-C662-BAFA-C51050956542}"/>
                </a:ext>
              </a:extLst>
            </p:cNvPr>
            <p:cNvSpPr txBox="1"/>
            <p:nvPr/>
          </p:nvSpPr>
          <p:spPr>
            <a:xfrm>
              <a:off x="10370853" y="4855179"/>
              <a:ext cx="1260688" cy="338554"/>
            </a:xfrm>
            <a:prstGeom prst="rect">
              <a:avLst/>
            </a:prstGeom>
            <a:solidFill>
              <a:schemeClr val="bg1"/>
            </a:solidFill>
          </p:spPr>
          <p:txBody>
            <a:bodyPr wrap="square" rtlCol="0">
              <a:spAutoFit/>
            </a:bodyPr>
            <a:lstStyle/>
            <a:p>
              <a:pPr algn="ctr"/>
              <a:r>
                <a:rPr lang="zh-CN" altLang="en-US" sz="1600" b="1" dirty="0"/>
                <a:t>不允许接收</a:t>
              </a:r>
            </a:p>
          </p:txBody>
        </p:sp>
        <p:cxnSp>
          <p:nvCxnSpPr>
            <p:cNvPr id="85" name="直接连接符 84">
              <a:extLst>
                <a:ext uri="{FF2B5EF4-FFF2-40B4-BE49-F238E27FC236}">
                  <a16:creationId xmlns:a16="http://schemas.microsoft.com/office/drawing/2014/main" id="{9A199B77-537F-5999-C4AD-17E794F6B352}"/>
                </a:ext>
              </a:extLst>
            </p:cNvPr>
            <p:cNvCxnSpPr>
              <a:cxnSpLocks/>
            </p:cNvCxnSpPr>
            <p:nvPr/>
          </p:nvCxnSpPr>
          <p:spPr>
            <a:xfrm>
              <a:off x="11887200" y="4382589"/>
              <a:ext cx="0" cy="123361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0" name="组合 69">
            <a:extLst>
              <a:ext uri="{FF2B5EF4-FFF2-40B4-BE49-F238E27FC236}">
                <a16:creationId xmlns:a16="http://schemas.microsoft.com/office/drawing/2014/main" id="{89D1818F-54A4-410F-2AD0-2D943661F461}"/>
              </a:ext>
            </a:extLst>
          </p:cNvPr>
          <p:cNvGrpSpPr/>
          <p:nvPr/>
        </p:nvGrpSpPr>
        <p:grpSpPr>
          <a:xfrm>
            <a:off x="4240609" y="4443922"/>
            <a:ext cx="5884854" cy="1514994"/>
            <a:chOff x="4236482" y="1721936"/>
            <a:chExt cx="5884854" cy="1514994"/>
          </a:xfrm>
        </p:grpSpPr>
        <p:sp>
          <p:nvSpPr>
            <p:cNvPr id="71" name="矩形 70">
              <a:extLst>
                <a:ext uri="{FF2B5EF4-FFF2-40B4-BE49-F238E27FC236}">
                  <a16:creationId xmlns:a16="http://schemas.microsoft.com/office/drawing/2014/main" id="{CC97A788-5E7D-2657-D2DA-676E1D353B25}"/>
                </a:ext>
              </a:extLst>
            </p:cNvPr>
            <p:cNvSpPr/>
            <p:nvPr/>
          </p:nvSpPr>
          <p:spPr>
            <a:xfrm>
              <a:off x="4236482" y="2855930"/>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72" name="直接连接符 71">
              <a:extLst>
                <a:ext uri="{FF2B5EF4-FFF2-40B4-BE49-F238E27FC236}">
                  <a16:creationId xmlns:a16="http://schemas.microsoft.com/office/drawing/2014/main" id="{0A043FE2-CE91-9BE3-0B87-D19F49ABAC01}"/>
                </a:ext>
              </a:extLst>
            </p:cNvPr>
            <p:cNvCxnSpPr>
              <a:cxnSpLocks/>
            </p:cNvCxnSpPr>
            <p:nvPr/>
          </p:nvCxnSpPr>
          <p:spPr>
            <a:xfrm>
              <a:off x="4236482" y="1721936"/>
              <a:ext cx="0" cy="11736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B8950C70-AF0F-5DFC-08B7-08F58490B668}"/>
                </a:ext>
              </a:extLst>
            </p:cNvPr>
            <p:cNvCxnSpPr>
              <a:cxnSpLocks/>
            </p:cNvCxnSpPr>
            <p:nvPr/>
          </p:nvCxnSpPr>
          <p:spPr>
            <a:xfrm>
              <a:off x="10121336" y="1721936"/>
              <a:ext cx="0" cy="123770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46C34BBA-8693-B03C-91E5-CEE4B86982B2}"/>
                </a:ext>
              </a:extLst>
            </p:cNvPr>
            <p:cNvCxnSpPr/>
            <p:nvPr/>
          </p:nvCxnSpPr>
          <p:spPr>
            <a:xfrm>
              <a:off x="4236482" y="2313910"/>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42F26CE6-1C27-5524-DCE7-0400E707D6B7}"/>
                </a:ext>
              </a:extLst>
            </p:cNvPr>
            <p:cNvSpPr txBox="1"/>
            <p:nvPr/>
          </p:nvSpPr>
          <p:spPr>
            <a:xfrm>
              <a:off x="6310878" y="2122717"/>
              <a:ext cx="1447162" cy="369332"/>
            </a:xfrm>
            <a:prstGeom prst="rect">
              <a:avLst/>
            </a:prstGeom>
            <a:solidFill>
              <a:schemeClr val="bg1"/>
            </a:solidFill>
          </p:spPr>
          <p:txBody>
            <a:bodyPr wrap="square" rtlCol="0">
              <a:spAutoFit/>
            </a:bodyPr>
            <a:lstStyle/>
            <a:p>
              <a:pPr algn="ctr"/>
              <a:r>
                <a:rPr lang="zh-CN" altLang="en-US" b="1" dirty="0"/>
                <a:t>接收窗口</a:t>
              </a:r>
              <a:r>
                <a:rPr lang="en-US" altLang="zh-CN" b="1" dirty="0"/>
                <a:t>=20</a:t>
              </a:r>
              <a:endParaRPr lang="zh-CN" altLang="en-US" b="1" dirty="0"/>
            </a:p>
          </p:txBody>
        </p:sp>
      </p:grpSp>
      <p:grpSp>
        <p:nvGrpSpPr>
          <p:cNvPr id="24" name="组合 23">
            <a:extLst>
              <a:ext uri="{FF2B5EF4-FFF2-40B4-BE49-F238E27FC236}">
                <a16:creationId xmlns:a16="http://schemas.microsoft.com/office/drawing/2014/main" id="{BD363E59-1D75-A236-C2F2-16C45E988F37}"/>
              </a:ext>
            </a:extLst>
          </p:cNvPr>
          <p:cNvGrpSpPr/>
          <p:nvPr/>
        </p:nvGrpSpPr>
        <p:grpSpPr>
          <a:xfrm>
            <a:off x="10126494" y="2140927"/>
            <a:ext cx="1760706" cy="754673"/>
            <a:chOff x="10126494" y="2140927"/>
            <a:chExt cx="1760706" cy="754673"/>
          </a:xfrm>
        </p:grpSpPr>
        <p:cxnSp>
          <p:nvCxnSpPr>
            <p:cNvPr id="16" name="直接连接符 15">
              <a:extLst>
                <a:ext uri="{FF2B5EF4-FFF2-40B4-BE49-F238E27FC236}">
                  <a16:creationId xmlns:a16="http://schemas.microsoft.com/office/drawing/2014/main" id="{DDCE8286-695F-E7F7-B58D-D0361B36D90A}"/>
                </a:ext>
              </a:extLst>
            </p:cNvPr>
            <p:cNvCxnSpPr>
              <a:cxnSpLocks/>
            </p:cNvCxnSpPr>
            <p:nvPr/>
          </p:nvCxnSpPr>
          <p:spPr>
            <a:xfrm>
              <a:off x="11887200"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F7A40A6-11A7-EE49-560B-CE6BEFDE79FD}"/>
                </a:ext>
              </a:extLst>
            </p:cNvPr>
            <p:cNvCxnSpPr>
              <a:cxnSpLocks/>
            </p:cNvCxnSpPr>
            <p:nvPr/>
          </p:nvCxnSpPr>
          <p:spPr>
            <a:xfrm>
              <a:off x="10126494" y="2659269"/>
              <a:ext cx="1760706"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1691434-74F8-B68B-A2C8-E6A2E7B1BBB9}"/>
                </a:ext>
              </a:extLst>
            </p:cNvPr>
            <p:cNvSpPr txBox="1"/>
            <p:nvPr/>
          </p:nvSpPr>
          <p:spPr>
            <a:xfrm>
              <a:off x="10361110" y="2489992"/>
              <a:ext cx="1247293" cy="338554"/>
            </a:xfrm>
            <a:prstGeom prst="rect">
              <a:avLst/>
            </a:prstGeom>
            <a:solidFill>
              <a:schemeClr val="bg1"/>
            </a:solidFill>
          </p:spPr>
          <p:txBody>
            <a:bodyPr wrap="square" rtlCol="0">
              <a:spAutoFit/>
            </a:bodyPr>
            <a:lstStyle/>
            <a:p>
              <a:pPr algn="ctr"/>
              <a:r>
                <a:rPr lang="zh-CN" altLang="en-US" sz="1600" b="1" dirty="0"/>
                <a:t>不允许发送</a:t>
              </a:r>
            </a:p>
          </p:txBody>
        </p:sp>
      </p:grpSp>
      <p:grpSp>
        <p:nvGrpSpPr>
          <p:cNvPr id="14" name="组合 13">
            <a:extLst>
              <a:ext uri="{FF2B5EF4-FFF2-40B4-BE49-F238E27FC236}">
                <a16:creationId xmlns:a16="http://schemas.microsoft.com/office/drawing/2014/main" id="{7CE1058B-2424-51CF-5E6D-8C2BAA5AF2D2}"/>
              </a:ext>
            </a:extLst>
          </p:cNvPr>
          <p:cNvGrpSpPr/>
          <p:nvPr/>
        </p:nvGrpSpPr>
        <p:grpSpPr>
          <a:xfrm>
            <a:off x="2770589" y="2156167"/>
            <a:ext cx="1465893" cy="934793"/>
            <a:chOff x="2770589" y="2156167"/>
            <a:chExt cx="1465893" cy="934793"/>
          </a:xfrm>
        </p:grpSpPr>
        <p:cxnSp>
          <p:nvCxnSpPr>
            <p:cNvPr id="8" name="直接连接符 7">
              <a:extLst>
                <a:ext uri="{FF2B5EF4-FFF2-40B4-BE49-F238E27FC236}">
                  <a16:creationId xmlns:a16="http://schemas.microsoft.com/office/drawing/2014/main" id="{4422F0F0-F4F1-08AA-11E7-A6A8EE6661B5}"/>
                </a:ext>
              </a:extLst>
            </p:cNvPr>
            <p:cNvCxnSpPr>
              <a:cxnSpLocks/>
            </p:cNvCxnSpPr>
            <p:nvPr/>
          </p:nvCxnSpPr>
          <p:spPr>
            <a:xfrm>
              <a:off x="2770589" y="21561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A088AC34-E0C3-3E52-042F-94C2F768CD6E}"/>
                </a:ext>
              </a:extLst>
            </p:cNvPr>
            <p:cNvCxnSpPr>
              <a:cxnSpLocks/>
            </p:cNvCxnSpPr>
            <p:nvPr/>
          </p:nvCxnSpPr>
          <p:spPr>
            <a:xfrm>
              <a:off x="2770589" y="2660073"/>
              <a:ext cx="146589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57E80CE-4558-B761-A767-BDEFEB2724F6}"/>
                </a:ext>
              </a:extLst>
            </p:cNvPr>
            <p:cNvSpPr txBox="1"/>
            <p:nvPr/>
          </p:nvSpPr>
          <p:spPr>
            <a:xfrm>
              <a:off x="2996583" y="2229186"/>
              <a:ext cx="1029210" cy="861774"/>
            </a:xfrm>
            <a:prstGeom prst="rect">
              <a:avLst/>
            </a:prstGeom>
            <a:solidFill>
              <a:schemeClr val="bg1"/>
            </a:solidFill>
          </p:spPr>
          <p:txBody>
            <a:bodyPr wrap="square" rtlCol="0">
              <a:spAutoFit/>
            </a:bodyPr>
            <a:lstStyle/>
            <a:p>
              <a:pPr algn="ctr"/>
              <a:r>
                <a:rPr lang="zh-CN" altLang="en-US" sz="1600" b="1" dirty="0"/>
                <a:t>已发送且</a:t>
              </a:r>
              <a:endParaRPr lang="en-US" altLang="zh-CN" sz="1600" b="1" dirty="0"/>
            </a:p>
            <a:p>
              <a:pPr algn="ctr"/>
              <a:r>
                <a:rPr lang="zh-CN" altLang="en-US" sz="1600" b="1" dirty="0"/>
                <a:t>收到确认</a:t>
              </a:r>
              <a:endParaRPr lang="en-US" altLang="zh-CN" sz="1600" b="1" dirty="0"/>
            </a:p>
            <a:p>
              <a:pPr algn="ctr"/>
              <a:r>
                <a:rPr lang="zh-CN" altLang="en-US" sz="1600" b="1" dirty="0"/>
                <a:t>可以删除</a:t>
              </a:r>
            </a:p>
          </p:txBody>
        </p:sp>
      </p:grpSp>
      <p:grpSp>
        <p:nvGrpSpPr>
          <p:cNvPr id="22" name="组合 21">
            <a:extLst>
              <a:ext uri="{FF2B5EF4-FFF2-40B4-BE49-F238E27FC236}">
                <a16:creationId xmlns:a16="http://schemas.microsoft.com/office/drawing/2014/main" id="{E16959C6-D607-E287-7394-14CAE6FB5009}"/>
              </a:ext>
            </a:extLst>
          </p:cNvPr>
          <p:cNvGrpSpPr/>
          <p:nvPr/>
        </p:nvGrpSpPr>
        <p:grpSpPr>
          <a:xfrm>
            <a:off x="4236482" y="1823967"/>
            <a:ext cx="5884854" cy="1135673"/>
            <a:chOff x="4236482" y="1823967"/>
            <a:chExt cx="5884854" cy="1135673"/>
          </a:xfrm>
        </p:grpSpPr>
        <p:sp>
          <p:nvSpPr>
            <p:cNvPr id="13" name="矩形 12">
              <a:extLst>
                <a:ext uri="{FF2B5EF4-FFF2-40B4-BE49-F238E27FC236}">
                  <a16:creationId xmlns:a16="http://schemas.microsoft.com/office/drawing/2014/main" id="{8C65D0CA-9FE8-B074-A9D4-9656B05B10AA}"/>
                </a:ext>
              </a:extLst>
            </p:cNvPr>
            <p:cNvSpPr/>
            <p:nvPr/>
          </p:nvSpPr>
          <p:spPr>
            <a:xfrm>
              <a:off x="4236482" y="1823967"/>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EDA3E6DD-0EA1-D88A-C482-FC9C875BF2A0}"/>
                </a:ext>
              </a:extLst>
            </p:cNvPr>
            <p:cNvCxnSpPr>
              <a:cxnSpLocks/>
            </p:cNvCxnSpPr>
            <p:nvPr/>
          </p:nvCxnSpPr>
          <p:spPr>
            <a:xfrm>
              <a:off x="4236482"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40AAEDD-D276-C6DC-7D30-CA577AED0ED5}"/>
                </a:ext>
              </a:extLst>
            </p:cNvPr>
            <p:cNvCxnSpPr>
              <a:cxnSpLocks/>
            </p:cNvCxnSpPr>
            <p:nvPr/>
          </p:nvCxnSpPr>
          <p:spPr>
            <a:xfrm>
              <a:off x="10121336" y="22049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59FBC92-3D48-192B-B31A-68DB0CD39CFE}"/>
                </a:ext>
              </a:extLst>
            </p:cNvPr>
            <p:cNvCxnSpPr/>
            <p:nvPr/>
          </p:nvCxnSpPr>
          <p:spPr>
            <a:xfrm>
              <a:off x="4236482" y="2660073"/>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6A509B7-C9C7-1646-9718-69A3294BE737}"/>
                </a:ext>
              </a:extLst>
            </p:cNvPr>
            <p:cNvSpPr txBox="1"/>
            <p:nvPr/>
          </p:nvSpPr>
          <p:spPr>
            <a:xfrm>
              <a:off x="6310878" y="2468880"/>
              <a:ext cx="1447162" cy="369332"/>
            </a:xfrm>
            <a:prstGeom prst="rect">
              <a:avLst/>
            </a:prstGeom>
            <a:solidFill>
              <a:schemeClr val="bg1"/>
            </a:solidFill>
          </p:spPr>
          <p:txBody>
            <a:bodyPr wrap="square" rtlCol="0">
              <a:spAutoFit/>
            </a:bodyPr>
            <a:lstStyle/>
            <a:p>
              <a:pPr algn="ctr"/>
              <a:r>
                <a:rPr lang="zh-CN" altLang="en-US" b="1" dirty="0"/>
                <a:t>发送窗口</a:t>
              </a:r>
              <a:r>
                <a:rPr lang="en-US" altLang="zh-CN" b="1" dirty="0"/>
                <a:t>=20</a:t>
              </a:r>
              <a:endParaRPr lang="zh-CN" altLang="en-US"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可靠传输的实现</a:t>
              </a:r>
            </a:p>
          </p:txBody>
        </p:sp>
      </p:grpSp>
      <p:grpSp>
        <p:nvGrpSpPr>
          <p:cNvPr id="121" name="组合 120">
            <a:extLst>
              <a:ext uri="{FF2B5EF4-FFF2-40B4-BE49-F238E27FC236}">
                <a16:creationId xmlns:a16="http://schemas.microsoft.com/office/drawing/2014/main" id="{6834FF5F-9DA1-F0B3-B9E1-5539913B44F5}"/>
              </a:ext>
            </a:extLst>
          </p:cNvPr>
          <p:cNvGrpSpPr/>
          <p:nvPr/>
        </p:nvGrpSpPr>
        <p:grpSpPr>
          <a:xfrm>
            <a:off x="328424" y="1666287"/>
            <a:ext cx="1429263" cy="4295156"/>
            <a:chOff x="268437" y="1742601"/>
            <a:chExt cx="1429263" cy="4295156"/>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560" y="1742601"/>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84" y="5455379"/>
              <a:ext cx="443717" cy="582378"/>
            </a:xfrm>
            <a:prstGeom prst="rect">
              <a:avLst/>
            </a:prstGeom>
          </p:spPr>
        </p:pic>
        <p:sp>
          <p:nvSpPr>
            <p:cNvPr id="117" name="文本框 116">
              <a:extLst>
                <a:ext uri="{FF2B5EF4-FFF2-40B4-BE49-F238E27FC236}">
                  <a16:creationId xmlns:a16="http://schemas.microsoft.com/office/drawing/2014/main" id="{FCC024AC-BBB4-E353-B24C-BBAD303C33F5}"/>
                </a:ext>
              </a:extLst>
            </p:cNvPr>
            <p:cNvSpPr txBox="1"/>
            <p:nvPr/>
          </p:nvSpPr>
          <p:spPr>
            <a:xfrm>
              <a:off x="283610" y="5546291"/>
              <a:ext cx="934872" cy="369332"/>
            </a:xfrm>
            <a:prstGeom prst="rect">
              <a:avLst/>
            </a:prstGeom>
            <a:noFill/>
          </p:spPr>
          <p:txBody>
            <a:bodyPr wrap="square" rtlCol="0">
              <a:spAutoFit/>
            </a:bodyPr>
            <a:lstStyle/>
            <a:p>
              <a:r>
                <a:rPr lang="zh-CN" altLang="en-US" b="1" dirty="0"/>
                <a:t>接收方</a:t>
              </a:r>
            </a:p>
          </p:txBody>
        </p:sp>
        <p:sp>
          <p:nvSpPr>
            <p:cNvPr id="118" name="文本框 117">
              <a:extLst>
                <a:ext uri="{FF2B5EF4-FFF2-40B4-BE49-F238E27FC236}">
                  <a16:creationId xmlns:a16="http://schemas.microsoft.com/office/drawing/2014/main" id="{EF6C1D32-1AB7-C2B5-3CB2-29917795BCEC}"/>
                </a:ext>
              </a:extLst>
            </p:cNvPr>
            <p:cNvSpPr txBox="1"/>
            <p:nvPr/>
          </p:nvSpPr>
          <p:spPr>
            <a:xfrm>
              <a:off x="268437" y="1761352"/>
              <a:ext cx="934872" cy="369332"/>
            </a:xfrm>
            <a:prstGeom prst="rect">
              <a:avLst/>
            </a:prstGeom>
            <a:noFill/>
          </p:spPr>
          <p:txBody>
            <a:bodyPr wrap="square" rtlCol="0">
              <a:spAutoFit/>
            </a:bodyPr>
            <a:lstStyle/>
            <a:p>
              <a:r>
                <a:rPr lang="zh-CN" altLang="en-US" b="1" dirty="0"/>
                <a:t>发送方</a:t>
              </a:r>
            </a:p>
          </p:txBody>
        </p:sp>
        <p:sp>
          <p:nvSpPr>
            <p:cNvPr id="119" name="圆柱体 118">
              <a:extLst>
                <a:ext uri="{FF2B5EF4-FFF2-40B4-BE49-F238E27FC236}">
                  <a16:creationId xmlns:a16="http://schemas.microsoft.com/office/drawing/2014/main" id="{351AAFF2-3A5B-F6A9-F6C2-EF3DC893A21F}"/>
                </a:ext>
              </a:extLst>
            </p:cNvPr>
            <p:cNvSpPr/>
            <p:nvPr/>
          </p:nvSpPr>
          <p:spPr>
            <a:xfrm>
              <a:off x="1157034" y="2397540"/>
              <a:ext cx="443717" cy="3021559"/>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F86A6B9E-BC85-C115-C616-05FC9670C5D0}"/>
                </a:ext>
              </a:extLst>
            </p:cNvPr>
            <p:cNvSpPr txBox="1"/>
            <p:nvPr/>
          </p:nvSpPr>
          <p:spPr>
            <a:xfrm>
              <a:off x="1084832" y="2528504"/>
              <a:ext cx="588120" cy="2862322"/>
            </a:xfrm>
            <a:prstGeom prst="rect">
              <a:avLst/>
            </a:prstGeom>
            <a:noFill/>
          </p:spPr>
          <p:txBody>
            <a:bodyPr wrap="square" rtlCol="0">
              <a:spAutoFit/>
            </a:bodyPr>
            <a:lstStyle/>
            <a:p>
              <a:pPr algn="ctr"/>
              <a:r>
                <a:rPr lang="zh-CN" altLang="en-US" b="1" dirty="0">
                  <a:solidFill>
                    <a:schemeClr val="bg1"/>
                  </a:solidFill>
                </a:rPr>
                <a:t>基</a:t>
              </a:r>
              <a:endParaRPr lang="en-US" altLang="zh-CN" b="1" dirty="0">
                <a:solidFill>
                  <a:schemeClr val="bg1"/>
                </a:solidFill>
              </a:endParaRPr>
            </a:p>
            <a:p>
              <a:pPr algn="ctr"/>
              <a:r>
                <a:rPr lang="zh-CN" altLang="en-US" b="1" dirty="0">
                  <a:solidFill>
                    <a:schemeClr val="bg1"/>
                  </a:solidFill>
                </a:rPr>
                <a:t>于</a:t>
              </a:r>
              <a:endParaRPr lang="en-US" altLang="zh-CN" b="1" dirty="0">
                <a:solidFill>
                  <a:schemeClr val="bg1"/>
                </a:solidFill>
              </a:endParaRPr>
            </a:p>
            <a:p>
              <a:pPr algn="ctr"/>
              <a:r>
                <a:rPr lang="en-US" altLang="zh-CN" b="1" dirty="0">
                  <a:solidFill>
                    <a:schemeClr val="bg1"/>
                  </a:solidFill>
                </a:rPr>
                <a:t>TCP</a:t>
              </a:r>
            </a:p>
            <a:p>
              <a:pPr algn="ctr"/>
              <a:r>
                <a:rPr lang="zh-CN" altLang="en-US" b="1" dirty="0">
                  <a:solidFill>
                    <a:schemeClr val="bg1"/>
                  </a:solidFill>
                </a:rPr>
                <a:t>的</a:t>
              </a:r>
              <a:endParaRPr lang="en-US" altLang="zh-CN" b="1" dirty="0">
                <a:solidFill>
                  <a:schemeClr val="bg1"/>
                </a:solidFill>
              </a:endParaRPr>
            </a:p>
            <a:p>
              <a:pPr algn="ctr"/>
              <a:r>
                <a:rPr lang="zh-CN" altLang="en-US" b="1" dirty="0">
                  <a:solidFill>
                    <a:schemeClr val="bg1"/>
                  </a:solidFill>
                </a:rPr>
                <a:t>可</a:t>
              </a:r>
              <a:endParaRPr lang="en-US" altLang="zh-CN" b="1" dirty="0">
                <a:solidFill>
                  <a:schemeClr val="bg1"/>
                </a:solidFill>
              </a:endParaRPr>
            </a:p>
            <a:p>
              <a:pPr algn="ctr"/>
              <a:r>
                <a:rPr lang="zh-CN" altLang="en-US" b="1" dirty="0">
                  <a:solidFill>
                    <a:schemeClr val="bg1"/>
                  </a:solidFill>
                </a:rPr>
                <a:t>靠</a:t>
              </a:r>
              <a:endParaRPr lang="en-US" altLang="zh-CN" b="1" dirty="0">
                <a:solidFill>
                  <a:schemeClr val="bg1"/>
                </a:solidFill>
              </a:endParaRPr>
            </a:p>
            <a:p>
              <a:pPr algn="ctr"/>
              <a:r>
                <a:rPr lang="zh-CN" altLang="en-US" b="1" dirty="0">
                  <a:solidFill>
                    <a:schemeClr val="bg1"/>
                  </a:solidFill>
                </a:rPr>
                <a:t>数</a:t>
              </a:r>
              <a:endParaRPr lang="en-US" altLang="zh-CN" b="1" dirty="0">
                <a:solidFill>
                  <a:schemeClr val="bg1"/>
                </a:solidFill>
              </a:endParaRPr>
            </a:p>
            <a:p>
              <a:pPr algn="ctr"/>
              <a:r>
                <a:rPr lang="zh-CN" altLang="en-US" b="1" dirty="0">
                  <a:solidFill>
                    <a:schemeClr val="bg1"/>
                  </a:solidFill>
                </a:rPr>
                <a:t>据</a:t>
              </a:r>
              <a:endParaRPr lang="en-US" altLang="zh-CN" b="1" dirty="0">
                <a:solidFill>
                  <a:schemeClr val="bg1"/>
                </a:solidFill>
              </a:endParaRPr>
            </a:p>
            <a:p>
              <a:pPr algn="ctr"/>
              <a:r>
                <a:rPr lang="zh-CN" altLang="en-US" b="1" dirty="0">
                  <a:solidFill>
                    <a:schemeClr val="bg1"/>
                  </a:solidFill>
                </a:rPr>
                <a:t>传</a:t>
              </a:r>
              <a:endParaRPr lang="en-US" altLang="zh-CN" b="1" dirty="0">
                <a:solidFill>
                  <a:schemeClr val="bg1"/>
                </a:solidFill>
              </a:endParaRPr>
            </a:p>
            <a:p>
              <a:pPr algn="ctr"/>
              <a:r>
                <a:rPr lang="zh-CN" altLang="en-US" b="1" dirty="0">
                  <a:solidFill>
                    <a:schemeClr val="bg1"/>
                  </a:solidFill>
                </a:rPr>
                <a:t>输</a:t>
              </a:r>
            </a:p>
          </p:txBody>
        </p:sp>
      </p:grpSp>
      <p:grpSp>
        <p:nvGrpSpPr>
          <p:cNvPr id="131" name="组合 130">
            <a:extLst>
              <a:ext uri="{FF2B5EF4-FFF2-40B4-BE49-F238E27FC236}">
                <a16:creationId xmlns:a16="http://schemas.microsoft.com/office/drawing/2014/main" id="{5FF78526-1CCA-F87F-6398-F54146161EEA}"/>
              </a:ext>
            </a:extLst>
          </p:cNvPr>
          <p:cNvGrpSpPr/>
          <p:nvPr/>
        </p:nvGrpSpPr>
        <p:grpSpPr>
          <a:xfrm>
            <a:off x="2770589" y="1888008"/>
            <a:ext cx="9116611" cy="252919"/>
            <a:chOff x="2772604" y="1846455"/>
            <a:chExt cx="9116611" cy="252919"/>
          </a:xfrm>
        </p:grpSpPr>
        <p:sp>
          <p:nvSpPr>
            <p:cNvPr id="132" name="矩形 131">
              <a:extLst>
                <a:ext uri="{FF2B5EF4-FFF2-40B4-BE49-F238E27FC236}">
                  <a16:creationId xmlns:a16="http://schemas.microsoft.com/office/drawing/2014/main" id="{3028D87E-C376-CB0A-0F59-60ED0D5BD583}"/>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133" name="矩形 132">
              <a:extLst>
                <a:ext uri="{FF2B5EF4-FFF2-40B4-BE49-F238E27FC236}">
                  <a16:creationId xmlns:a16="http://schemas.microsoft.com/office/drawing/2014/main" id="{831A2641-2384-2E72-C4F2-BF5AC341C054}"/>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134" name="矩形 133">
              <a:extLst>
                <a:ext uri="{FF2B5EF4-FFF2-40B4-BE49-F238E27FC236}">
                  <a16:creationId xmlns:a16="http://schemas.microsoft.com/office/drawing/2014/main" id="{26C1C15B-B7D9-A73E-6E35-45473AE907C1}"/>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135" name="矩形 134">
              <a:extLst>
                <a:ext uri="{FF2B5EF4-FFF2-40B4-BE49-F238E27FC236}">
                  <a16:creationId xmlns:a16="http://schemas.microsoft.com/office/drawing/2014/main" id="{457740F0-15FF-07F9-01ED-89DC4A6F1CF9}"/>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136" name="矩形 135">
              <a:extLst>
                <a:ext uri="{FF2B5EF4-FFF2-40B4-BE49-F238E27FC236}">
                  <a16:creationId xmlns:a16="http://schemas.microsoft.com/office/drawing/2014/main" id="{9C867BCE-1045-F095-06FA-CAF3B95C0734}"/>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137" name="矩形 136">
              <a:extLst>
                <a:ext uri="{FF2B5EF4-FFF2-40B4-BE49-F238E27FC236}">
                  <a16:creationId xmlns:a16="http://schemas.microsoft.com/office/drawing/2014/main" id="{D3E832F6-9A19-119E-8EA1-30F59845C382}"/>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138" name="矩形 137">
              <a:extLst>
                <a:ext uri="{FF2B5EF4-FFF2-40B4-BE49-F238E27FC236}">
                  <a16:creationId xmlns:a16="http://schemas.microsoft.com/office/drawing/2014/main" id="{BCDB83DD-ABA8-28CC-E002-FF4021DC27C0}"/>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139" name="矩形 138">
              <a:extLst>
                <a:ext uri="{FF2B5EF4-FFF2-40B4-BE49-F238E27FC236}">
                  <a16:creationId xmlns:a16="http://schemas.microsoft.com/office/drawing/2014/main" id="{5D903A70-96DA-63E7-0425-E7387C7854E0}"/>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140" name="矩形 139">
              <a:extLst>
                <a:ext uri="{FF2B5EF4-FFF2-40B4-BE49-F238E27FC236}">
                  <a16:creationId xmlns:a16="http://schemas.microsoft.com/office/drawing/2014/main" id="{09B4FCEB-9AAF-E6E0-6410-17180A0FD7F7}"/>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141" name="矩形 140">
              <a:extLst>
                <a:ext uri="{FF2B5EF4-FFF2-40B4-BE49-F238E27FC236}">
                  <a16:creationId xmlns:a16="http://schemas.microsoft.com/office/drawing/2014/main" id="{AE57F4D0-8395-0820-FEFF-F465DA31DD30}"/>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142" name="矩形 141">
              <a:extLst>
                <a:ext uri="{FF2B5EF4-FFF2-40B4-BE49-F238E27FC236}">
                  <a16:creationId xmlns:a16="http://schemas.microsoft.com/office/drawing/2014/main" id="{A4333860-77E9-F92C-7482-6DF14E484D40}"/>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143" name="矩形 142">
              <a:extLst>
                <a:ext uri="{FF2B5EF4-FFF2-40B4-BE49-F238E27FC236}">
                  <a16:creationId xmlns:a16="http://schemas.microsoft.com/office/drawing/2014/main" id="{99BEA847-8897-6CD5-34CB-9B71D24DCD9A}"/>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144" name="矩形 143">
              <a:extLst>
                <a:ext uri="{FF2B5EF4-FFF2-40B4-BE49-F238E27FC236}">
                  <a16:creationId xmlns:a16="http://schemas.microsoft.com/office/drawing/2014/main" id="{CC787FBC-2BF6-1652-5947-500E9419961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145" name="矩形 144">
              <a:extLst>
                <a:ext uri="{FF2B5EF4-FFF2-40B4-BE49-F238E27FC236}">
                  <a16:creationId xmlns:a16="http://schemas.microsoft.com/office/drawing/2014/main" id="{3162BFD8-D16B-FB93-2C00-255D225C3913}"/>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146" name="矩形 145">
              <a:extLst>
                <a:ext uri="{FF2B5EF4-FFF2-40B4-BE49-F238E27FC236}">
                  <a16:creationId xmlns:a16="http://schemas.microsoft.com/office/drawing/2014/main" id="{FC729642-FF34-8493-9F49-2248F8CC3353}"/>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147" name="矩形 146">
              <a:extLst>
                <a:ext uri="{FF2B5EF4-FFF2-40B4-BE49-F238E27FC236}">
                  <a16:creationId xmlns:a16="http://schemas.microsoft.com/office/drawing/2014/main" id="{F9E233FD-A151-4825-DB95-F8761B2FE253}"/>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148" name="矩形 147">
              <a:extLst>
                <a:ext uri="{FF2B5EF4-FFF2-40B4-BE49-F238E27FC236}">
                  <a16:creationId xmlns:a16="http://schemas.microsoft.com/office/drawing/2014/main" id="{0DB1C835-9F93-2B1C-093D-6043649AB286}"/>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149" name="矩形 148">
              <a:extLst>
                <a:ext uri="{FF2B5EF4-FFF2-40B4-BE49-F238E27FC236}">
                  <a16:creationId xmlns:a16="http://schemas.microsoft.com/office/drawing/2014/main" id="{40BB604B-2A50-9CF9-EA0F-BD30B72C2390}"/>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150" name="矩形 149">
              <a:extLst>
                <a:ext uri="{FF2B5EF4-FFF2-40B4-BE49-F238E27FC236}">
                  <a16:creationId xmlns:a16="http://schemas.microsoft.com/office/drawing/2014/main" id="{B23C975B-52FD-199D-A1A5-4CBDDAC6EF8B}"/>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151" name="矩形 150">
              <a:extLst>
                <a:ext uri="{FF2B5EF4-FFF2-40B4-BE49-F238E27FC236}">
                  <a16:creationId xmlns:a16="http://schemas.microsoft.com/office/drawing/2014/main" id="{5DA4A91B-ED5B-AAA4-E88A-E89D61DC8608}"/>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152" name="矩形 151">
              <a:extLst>
                <a:ext uri="{FF2B5EF4-FFF2-40B4-BE49-F238E27FC236}">
                  <a16:creationId xmlns:a16="http://schemas.microsoft.com/office/drawing/2014/main" id="{41858A81-4381-73BE-3D40-1F0079FDFD90}"/>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153" name="矩形 152">
              <a:extLst>
                <a:ext uri="{FF2B5EF4-FFF2-40B4-BE49-F238E27FC236}">
                  <a16:creationId xmlns:a16="http://schemas.microsoft.com/office/drawing/2014/main" id="{EFA10A6A-D655-C7F4-4F8A-198A891E043A}"/>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154" name="矩形 153">
              <a:extLst>
                <a:ext uri="{FF2B5EF4-FFF2-40B4-BE49-F238E27FC236}">
                  <a16:creationId xmlns:a16="http://schemas.microsoft.com/office/drawing/2014/main" id="{FBCB3148-DF08-AD48-9227-9CBE84A051CF}"/>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155" name="矩形 154">
              <a:extLst>
                <a:ext uri="{FF2B5EF4-FFF2-40B4-BE49-F238E27FC236}">
                  <a16:creationId xmlns:a16="http://schemas.microsoft.com/office/drawing/2014/main" id="{F4CC12CD-B074-CBAD-7125-ACC1DA817074}"/>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156" name="矩形 155">
              <a:extLst>
                <a:ext uri="{FF2B5EF4-FFF2-40B4-BE49-F238E27FC236}">
                  <a16:creationId xmlns:a16="http://schemas.microsoft.com/office/drawing/2014/main" id="{727CDC51-125C-3730-C897-7426246D4B7F}"/>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157" name="矩形 156">
              <a:extLst>
                <a:ext uri="{FF2B5EF4-FFF2-40B4-BE49-F238E27FC236}">
                  <a16:creationId xmlns:a16="http://schemas.microsoft.com/office/drawing/2014/main" id="{F0CC06AF-8EA1-D5F8-5A17-B4EC322A7D81}"/>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158" name="矩形 157">
              <a:extLst>
                <a:ext uri="{FF2B5EF4-FFF2-40B4-BE49-F238E27FC236}">
                  <a16:creationId xmlns:a16="http://schemas.microsoft.com/office/drawing/2014/main" id="{1BD98898-0E90-8A5D-7272-02ED3E012439}"/>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159" name="矩形 158">
              <a:extLst>
                <a:ext uri="{FF2B5EF4-FFF2-40B4-BE49-F238E27FC236}">
                  <a16:creationId xmlns:a16="http://schemas.microsoft.com/office/drawing/2014/main" id="{937DF4D6-B8AE-39FF-1FAC-F7A31A138DE4}"/>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160" name="矩形 159">
              <a:extLst>
                <a:ext uri="{FF2B5EF4-FFF2-40B4-BE49-F238E27FC236}">
                  <a16:creationId xmlns:a16="http://schemas.microsoft.com/office/drawing/2014/main" id="{DD229B62-A7AD-5221-0530-2C8439D3EB67}"/>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161" name="矩形 160">
              <a:extLst>
                <a:ext uri="{FF2B5EF4-FFF2-40B4-BE49-F238E27FC236}">
                  <a16:creationId xmlns:a16="http://schemas.microsoft.com/office/drawing/2014/main" id="{D8194BCC-F579-A651-1B47-72D2E00B53D5}"/>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162" name="矩形 161">
              <a:extLst>
                <a:ext uri="{FF2B5EF4-FFF2-40B4-BE49-F238E27FC236}">
                  <a16:creationId xmlns:a16="http://schemas.microsoft.com/office/drawing/2014/main" id="{BA1C95C6-2494-FB34-2226-45B697E3376F}"/>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5" name="矩形 4">
            <a:extLst>
              <a:ext uri="{FF2B5EF4-FFF2-40B4-BE49-F238E27FC236}">
                <a16:creationId xmlns:a16="http://schemas.microsoft.com/office/drawing/2014/main" id="{8FBE07E6-AB02-9FE8-CB88-AEAAEAC0CB15}"/>
              </a:ext>
            </a:extLst>
          </p:cNvPr>
          <p:cNvSpPr/>
          <p:nvPr/>
        </p:nvSpPr>
        <p:spPr>
          <a:xfrm>
            <a:off x="4243982" y="1897128"/>
            <a:ext cx="3230061" cy="274196"/>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6FF1626C-04E8-E3AD-43DE-7E0FAA7CAD53}"/>
              </a:ext>
            </a:extLst>
          </p:cNvPr>
          <p:cNvGrpSpPr/>
          <p:nvPr/>
        </p:nvGrpSpPr>
        <p:grpSpPr>
          <a:xfrm>
            <a:off x="2770589" y="5643385"/>
            <a:ext cx="9116611" cy="252919"/>
            <a:chOff x="2772604" y="1846455"/>
            <a:chExt cx="9116611" cy="252919"/>
          </a:xfrm>
        </p:grpSpPr>
        <p:sp>
          <p:nvSpPr>
            <p:cNvPr id="39" name="矩形 38">
              <a:extLst>
                <a:ext uri="{FF2B5EF4-FFF2-40B4-BE49-F238E27FC236}">
                  <a16:creationId xmlns:a16="http://schemas.microsoft.com/office/drawing/2014/main" id="{58D62DEC-6DCA-7BA2-454D-F5C16E45BE41}"/>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40" name="矩形 39">
              <a:extLst>
                <a:ext uri="{FF2B5EF4-FFF2-40B4-BE49-F238E27FC236}">
                  <a16:creationId xmlns:a16="http://schemas.microsoft.com/office/drawing/2014/main" id="{50AE3D7B-46C3-08A8-1F57-AECF2D5FC6DF}"/>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41" name="矩形 40">
              <a:extLst>
                <a:ext uri="{FF2B5EF4-FFF2-40B4-BE49-F238E27FC236}">
                  <a16:creationId xmlns:a16="http://schemas.microsoft.com/office/drawing/2014/main" id="{6698C8BC-5894-AF7F-65C5-8B305A0BEEF6}"/>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42" name="矩形 41">
              <a:extLst>
                <a:ext uri="{FF2B5EF4-FFF2-40B4-BE49-F238E27FC236}">
                  <a16:creationId xmlns:a16="http://schemas.microsoft.com/office/drawing/2014/main" id="{DD85C857-B269-E047-80AF-D2421E63C8FE}"/>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43" name="矩形 42">
              <a:extLst>
                <a:ext uri="{FF2B5EF4-FFF2-40B4-BE49-F238E27FC236}">
                  <a16:creationId xmlns:a16="http://schemas.microsoft.com/office/drawing/2014/main" id="{641F30C0-86E7-FAE9-E707-4FCD81D72C36}"/>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44" name="矩形 43">
              <a:extLst>
                <a:ext uri="{FF2B5EF4-FFF2-40B4-BE49-F238E27FC236}">
                  <a16:creationId xmlns:a16="http://schemas.microsoft.com/office/drawing/2014/main" id="{D7CB0004-A592-6C15-B53D-167716F81FF3}"/>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45" name="矩形 44">
              <a:extLst>
                <a:ext uri="{FF2B5EF4-FFF2-40B4-BE49-F238E27FC236}">
                  <a16:creationId xmlns:a16="http://schemas.microsoft.com/office/drawing/2014/main" id="{020AD77B-A95A-B547-2AA3-7B3288D8D7A1}"/>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46" name="矩形 45">
              <a:extLst>
                <a:ext uri="{FF2B5EF4-FFF2-40B4-BE49-F238E27FC236}">
                  <a16:creationId xmlns:a16="http://schemas.microsoft.com/office/drawing/2014/main" id="{9B027F54-23B7-02A6-7941-A3A8A4032BC1}"/>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47" name="矩形 46">
              <a:extLst>
                <a:ext uri="{FF2B5EF4-FFF2-40B4-BE49-F238E27FC236}">
                  <a16:creationId xmlns:a16="http://schemas.microsoft.com/office/drawing/2014/main" id="{053BD029-47F3-DCCC-1563-E2EABB363A0E}"/>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48" name="矩形 47">
              <a:extLst>
                <a:ext uri="{FF2B5EF4-FFF2-40B4-BE49-F238E27FC236}">
                  <a16:creationId xmlns:a16="http://schemas.microsoft.com/office/drawing/2014/main" id="{D496DAA8-DC66-C76A-6665-E7E9208B18C6}"/>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49" name="矩形 48">
              <a:extLst>
                <a:ext uri="{FF2B5EF4-FFF2-40B4-BE49-F238E27FC236}">
                  <a16:creationId xmlns:a16="http://schemas.microsoft.com/office/drawing/2014/main" id="{6A91B741-1496-18A0-E9B7-A3448F655182}"/>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50" name="矩形 49">
              <a:extLst>
                <a:ext uri="{FF2B5EF4-FFF2-40B4-BE49-F238E27FC236}">
                  <a16:creationId xmlns:a16="http://schemas.microsoft.com/office/drawing/2014/main" id="{CF8550F4-D7CE-E646-14C2-E4E12B3470AE}"/>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51" name="矩形 50">
              <a:extLst>
                <a:ext uri="{FF2B5EF4-FFF2-40B4-BE49-F238E27FC236}">
                  <a16:creationId xmlns:a16="http://schemas.microsoft.com/office/drawing/2014/main" id="{CDCC078E-DBCA-AF34-66DE-F920A3698BD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52" name="矩形 51">
              <a:extLst>
                <a:ext uri="{FF2B5EF4-FFF2-40B4-BE49-F238E27FC236}">
                  <a16:creationId xmlns:a16="http://schemas.microsoft.com/office/drawing/2014/main" id="{3F257814-11F7-0824-A703-4022E15875E8}"/>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53" name="矩形 52">
              <a:extLst>
                <a:ext uri="{FF2B5EF4-FFF2-40B4-BE49-F238E27FC236}">
                  <a16:creationId xmlns:a16="http://schemas.microsoft.com/office/drawing/2014/main" id="{F685B9D6-91DB-0DDC-AAA1-5A4A39F5E38F}"/>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54" name="矩形 53">
              <a:extLst>
                <a:ext uri="{FF2B5EF4-FFF2-40B4-BE49-F238E27FC236}">
                  <a16:creationId xmlns:a16="http://schemas.microsoft.com/office/drawing/2014/main" id="{DA92037A-ABFF-EA3D-E11D-A0A66A40396A}"/>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55" name="矩形 54">
              <a:extLst>
                <a:ext uri="{FF2B5EF4-FFF2-40B4-BE49-F238E27FC236}">
                  <a16:creationId xmlns:a16="http://schemas.microsoft.com/office/drawing/2014/main" id="{74559FBC-0712-7D47-B988-02218BD4B162}"/>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56" name="矩形 55">
              <a:extLst>
                <a:ext uri="{FF2B5EF4-FFF2-40B4-BE49-F238E27FC236}">
                  <a16:creationId xmlns:a16="http://schemas.microsoft.com/office/drawing/2014/main" id="{9D3370E0-1275-57B8-176F-4B65960BC4D8}"/>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57" name="矩形 56">
              <a:extLst>
                <a:ext uri="{FF2B5EF4-FFF2-40B4-BE49-F238E27FC236}">
                  <a16:creationId xmlns:a16="http://schemas.microsoft.com/office/drawing/2014/main" id="{23A6D4B5-9C62-1448-0921-4B8606D07F08}"/>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58" name="矩形 57">
              <a:extLst>
                <a:ext uri="{FF2B5EF4-FFF2-40B4-BE49-F238E27FC236}">
                  <a16:creationId xmlns:a16="http://schemas.microsoft.com/office/drawing/2014/main" id="{13877868-686B-60BD-8422-ACCA945A5352}"/>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59" name="矩形 58">
              <a:extLst>
                <a:ext uri="{FF2B5EF4-FFF2-40B4-BE49-F238E27FC236}">
                  <a16:creationId xmlns:a16="http://schemas.microsoft.com/office/drawing/2014/main" id="{2B47BF70-CDDA-25B8-5905-BB655972152D}"/>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60" name="矩形 59">
              <a:extLst>
                <a:ext uri="{FF2B5EF4-FFF2-40B4-BE49-F238E27FC236}">
                  <a16:creationId xmlns:a16="http://schemas.microsoft.com/office/drawing/2014/main" id="{B8E174BA-6960-2034-183F-14C841E9C150}"/>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61" name="矩形 60">
              <a:extLst>
                <a:ext uri="{FF2B5EF4-FFF2-40B4-BE49-F238E27FC236}">
                  <a16:creationId xmlns:a16="http://schemas.microsoft.com/office/drawing/2014/main" id="{E5EB27EC-312E-C2DC-EEDB-1F61E6077BA6}"/>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62" name="矩形 61">
              <a:extLst>
                <a:ext uri="{FF2B5EF4-FFF2-40B4-BE49-F238E27FC236}">
                  <a16:creationId xmlns:a16="http://schemas.microsoft.com/office/drawing/2014/main" id="{18506F1D-C7AE-D575-4D21-AF86A56D97AE}"/>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63" name="矩形 62">
              <a:extLst>
                <a:ext uri="{FF2B5EF4-FFF2-40B4-BE49-F238E27FC236}">
                  <a16:creationId xmlns:a16="http://schemas.microsoft.com/office/drawing/2014/main" id="{C56DBED5-8FFA-BBF7-83B0-6A4C2D84F943}"/>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64" name="矩形 63">
              <a:extLst>
                <a:ext uri="{FF2B5EF4-FFF2-40B4-BE49-F238E27FC236}">
                  <a16:creationId xmlns:a16="http://schemas.microsoft.com/office/drawing/2014/main" id="{0FC86234-F96C-B21A-CF5A-12B2605AE1C8}"/>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65" name="矩形 64">
              <a:extLst>
                <a:ext uri="{FF2B5EF4-FFF2-40B4-BE49-F238E27FC236}">
                  <a16:creationId xmlns:a16="http://schemas.microsoft.com/office/drawing/2014/main" id="{037B665E-AED3-0454-3739-A7A9997488E7}"/>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66" name="矩形 65">
              <a:extLst>
                <a:ext uri="{FF2B5EF4-FFF2-40B4-BE49-F238E27FC236}">
                  <a16:creationId xmlns:a16="http://schemas.microsoft.com/office/drawing/2014/main" id="{91FFB7BB-2D7C-949B-F505-148E4CE4F70C}"/>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67" name="矩形 66">
              <a:extLst>
                <a:ext uri="{FF2B5EF4-FFF2-40B4-BE49-F238E27FC236}">
                  <a16:creationId xmlns:a16="http://schemas.microsoft.com/office/drawing/2014/main" id="{C7ED1332-BC4B-A5AD-B80C-FFD9E45CF85D}"/>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68" name="矩形 67">
              <a:extLst>
                <a:ext uri="{FF2B5EF4-FFF2-40B4-BE49-F238E27FC236}">
                  <a16:creationId xmlns:a16="http://schemas.microsoft.com/office/drawing/2014/main" id="{280C557D-30D1-0647-4ACD-3403218658D8}"/>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69" name="矩形 68">
              <a:extLst>
                <a:ext uri="{FF2B5EF4-FFF2-40B4-BE49-F238E27FC236}">
                  <a16:creationId xmlns:a16="http://schemas.microsoft.com/office/drawing/2014/main" id="{28EF09D0-9281-4CAE-D0E9-11B23666E7B2}"/>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89" name="矩形 88">
            <a:extLst>
              <a:ext uri="{FF2B5EF4-FFF2-40B4-BE49-F238E27FC236}">
                <a16:creationId xmlns:a16="http://schemas.microsoft.com/office/drawing/2014/main" id="{DE20EC3A-7DE5-2742-9051-874B3BF59B0E}"/>
              </a:ext>
            </a:extLst>
          </p:cNvPr>
          <p:cNvSpPr/>
          <p:nvPr/>
        </p:nvSpPr>
        <p:spPr>
          <a:xfrm>
            <a:off x="4234933" y="4300343"/>
            <a:ext cx="5884854" cy="4395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solidFill>
                  <a:schemeClr val="bg1"/>
                </a:solidFill>
              </a:rPr>
              <a:t>序号落入接收窗口内的数据是允许接收的数据</a:t>
            </a:r>
          </a:p>
        </p:txBody>
      </p:sp>
      <p:cxnSp>
        <p:nvCxnSpPr>
          <p:cNvPr id="90" name="直接连接符 89">
            <a:extLst>
              <a:ext uri="{FF2B5EF4-FFF2-40B4-BE49-F238E27FC236}">
                <a16:creationId xmlns:a16="http://schemas.microsoft.com/office/drawing/2014/main" id="{09CB2C9C-2229-D2B5-71BB-46955E36D1D2}"/>
              </a:ext>
            </a:extLst>
          </p:cNvPr>
          <p:cNvCxnSpPr>
            <a:cxnSpLocks/>
          </p:cNvCxnSpPr>
          <p:nvPr/>
        </p:nvCxnSpPr>
        <p:spPr>
          <a:xfrm>
            <a:off x="4237451"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302A8D5A-E9BB-0045-9D53-9D43CC01AFF2}"/>
              </a:ext>
            </a:extLst>
          </p:cNvPr>
          <p:cNvCxnSpPr>
            <a:cxnSpLocks/>
          </p:cNvCxnSpPr>
          <p:nvPr/>
        </p:nvCxnSpPr>
        <p:spPr>
          <a:xfrm>
            <a:off x="7480574"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BCEE011F-5AF9-101D-4DD4-97A0CD4A76E9}"/>
              </a:ext>
            </a:extLst>
          </p:cNvPr>
          <p:cNvCxnSpPr>
            <a:cxnSpLocks/>
          </p:cNvCxnSpPr>
          <p:nvPr/>
        </p:nvCxnSpPr>
        <p:spPr>
          <a:xfrm>
            <a:off x="4243982" y="1619033"/>
            <a:ext cx="323006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7" name="文本框 96">
            <a:extLst>
              <a:ext uri="{FF2B5EF4-FFF2-40B4-BE49-F238E27FC236}">
                <a16:creationId xmlns:a16="http://schemas.microsoft.com/office/drawing/2014/main" id="{E8A2D1B3-33E8-932C-ABB7-A45F3358826F}"/>
              </a:ext>
            </a:extLst>
          </p:cNvPr>
          <p:cNvSpPr txBox="1"/>
          <p:nvPr/>
        </p:nvSpPr>
        <p:spPr>
          <a:xfrm>
            <a:off x="4839812" y="1442917"/>
            <a:ext cx="2099673" cy="338554"/>
          </a:xfrm>
          <a:prstGeom prst="rect">
            <a:avLst/>
          </a:prstGeom>
          <a:solidFill>
            <a:schemeClr val="bg1"/>
          </a:solidFill>
        </p:spPr>
        <p:txBody>
          <a:bodyPr wrap="square" rtlCol="0">
            <a:spAutoFit/>
          </a:bodyPr>
          <a:lstStyle/>
          <a:p>
            <a:pPr algn="ctr"/>
            <a:r>
              <a:rPr lang="zh-CN" altLang="en-US" sz="1600" b="1" dirty="0"/>
              <a:t>已发送但未收到确认</a:t>
            </a:r>
          </a:p>
        </p:txBody>
      </p:sp>
      <p:cxnSp>
        <p:nvCxnSpPr>
          <p:cNvPr id="98" name="直接连接符 97">
            <a:extLst>
              <a:ext uri="{FF2B5EF4-FFF2-40B4-BE49-F238E27FC236}">
                <a16:creationId xmlns:a16="http://schemas.microsoft.com/office/drawing/2014/main" id="{031CA02D-8E97-FF80-3904-BBCB87322776}"/>
              </a:ext>
            </a:extLst>
          </p:cNvPr>
          <p:cNvCxnSpPr>
            <a:cxnSpLocks/>
          </p:cNvCxnSpPr>
          <p:nvPr/>
        </p:nvCxnSpPr>
        <p:spPr>
          <a:xfrm>
            <a:off x="10119787"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7E778395-7983-4CCA-F12F-7C0928BD8C38}"/>
              </a:ext>
            </a:extLst>
          </p:cNvPr>
          <p:cNvCxnSpPr>
            <a:cxnSpLocks/>
          </p:cNvCxnSpPr>
          <p:nvPr/>
        </p:nvCxnSpPr>
        <p:spPr>
          <a:xfrm>
            <a:off x="7480573" y="1618704"/>
            <a:ext cx="264592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A5331062-B857-C236-6970-69C4F200B71F}"/>
              </a:ext>
            </a:extLst>
          </p:cNvPr>
          <p:cNvSpPr txBox="1"/>
          <p:nvPr/>
        </p:nvSpPr>
        <p:spPr>
          <a:xfrm>
            <a:off x="7728687" y="1442917"/>
            <a:ext cx="2099673" cy="338554"/>
          </a:xfrm>
          <a:prstGeom prst="rect">
            <a:avLst/>
          </a:prstGeom>
          <a:solidFill>
            <a:schemeClr val="bg1"/>
          </a:solidFill>
        </p:spPr>
        <p:txBody>
          <a:bodyPr wrap="square" rtlCol="0">
            <a:spAutoFit/>
          </a:bodyPr>
          <a:lstStyle/>
          <a:p>
            <a:pPr algn="ctr"/>
            <a:r>
              <a:rPr lang="zh-CN" altLang="en-US" sz="1600" b="1" dirty="0"/>
              <a:t>允许发送但还未发送</a:t>
            </a:r>
          </a:p>
        </p:txBody>
      </p:sp>
      <p:sp>
        <p:nvSpPr>
          <p:cNvPr id="6" name="矩形 5">
            <a:extLst>
              <a:ext uri="{FF2B5EF4-FFF2-40B4-BE49-F238E27FC236}">
                <a16:creationId xmlns:a16="http://schemas.microsoft.com/office/drawing/2014/main" id="{9336799F-FF3D-B786-1E65-CB9608D8DDFB}"/>
              </a:ext>
            </a:extLst>
          </p:cNvPr>
          <p:cNvSpPr/>
          <p:nvPr/>
        </p:nvSpPr>
        <p:spPr>
          <a:xfrm>
            <a:off x="4531574" y="5644128"/>
            <a:ext cx="588121" cy="252176"/>
          </a:xfrm>
          <a:prstGeom prst="rect">
            <a:avLst/>
          </a:prstGeom>
          <a:solidFill>
            <a:schemeClr val="accent1">
              <a:lumMod val="7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注: 上箭头 6">
            <a:extLst>
              <a:ext uri="{FF2B5EF4-FFF2-40B4-BE49-F238E27FC236}">
                <a16:creationId xmlns:a16="http://schemas.microsoft.com/office/drawing/2014/main" id="{B107FAB6-01CF-D276-DFB9-CAC91FA45553}"/>
              </a:ext>
            </a:extLst>
          </p:cNvPr>
          <p:cNvSpPr/>
          <p:nvPr/>
        </p:nvSpPr>
        <p:spPr>
          <a:xfrm>
            <a:off x="1704264" y="2054370"/>
            <a:ext cx="1013522" cy="1669477"/>
          </a:xfrm>
          <a:prstGeom prst="upArrowCallout">
            <a:avLst>
              <a:gd name="adj1" fmla="val 30927"/>
              <a:gd name="adj2" fmla="val 25000"/>
              <a:gd name="adj3" fmla="val 25000"/>
              <a:gd name="adj4" fmla="val 7265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确认</a:t>
            </a:r>
            <a:endParaRPr lang="en-US" altLang="zh-CN" b="1" dirty="0"/>
          </a:p>
          <a:p>
            <a:pPr algn="ctr"/>
            <a:r>
              <a:rPr lang="zh-CN" altLang="en-US" b="1" dirty="0"/>
              <a:t>报文段</a:t>
            </a:r>
            <a:endParaRPr lang="en-US" altLang="zh-CN" b="1" dirty="0"/>
          </a:p>
          <a:p>
            <a:pPr algn="ctr"/>
            <a:r>
              <a:rPr lang="en-US" altLang="zh-CN" b="1" dirty="0"/>
              <a:t>ack=31</a:t>
            </a:r>
          </a:p>
          <a:p>
            <a:pPr algn="ctr"/>
            <a:r>
              <a:rPr lang="en-US" altLang="zh-CN" b="1" dirty="0"/>
              <a:t>rwnd=20</a:t>
            </a:r>
            <a:endParaRPr lang="zh-CN" altLang="en-US" dirty="0"/>
          </a:p>
        </p:txBody>
      </p:sp>
      <p:sp>
        <p:nvSpPr>
          <p:cNvPr id="10" name="文本框 9">
            <a:extLst>
              <a:ext uri="{FF2B5EF4-FFF2-40B4-BE49-F238E27FC236}">
                <a16:creationId xmlns:a16="http://schemas.microsoft.com/office/drawing/2014/main" id="{C24E4BD9-09FD-D09E-3D39-4AD2272F2C6A}"/>
              </a:ext>
            </a:extLst>
          </p:cNvPr>
          <p:cNvSpPr txBox="1"/>
          <p:nvPr/>
        </p:nvSpPr>
        <p:spPr>
          <a:xfrm>
            <a:off x="2717786" y="3058030"/>
            <a:ext cx="9104750" cy="369332"/>
          </a:xfrm>
          <a:prstGeom prst="rect">
            <a:avLst/>
          </a:prstGeom>
          <a:noFill/>
        </p:spPr>
        <p:txBody>
          <a:bodyPr wrap="square" rtlCol="0">
            <a:spAutoFit/>
          </a:bodyPr>
          <a:lstStyle/>
          <a:p>
            <a:r>
              <a:rPr lang="zh-CN" altLang="en-US" b="1" dirty="0"/>
              <a:t>这是对</a:t>
            </a:r>
            <a:r>
              <a:rPr lang="en-US" altLang="zh-CN" b="1" dirty="0"/>
              <a:t>31</a:t>
            </a:r>
            <a:r>
              <a:rPr lang="zh-CN" altLang="en-US" b="1" dirty="0"/>
              <a:t>号数据的第一个重复确认，因此这并不会引起发送方针对该数据的快重传。</a:t>
            </a:r>
          </a:p>
        </p:txBody>
      </p:sp>
      <p:sp>
        <p:nvSpPr>
          <p:cNvPr id="23" name="文本框 22">
            <a:extLst>
              <a:ext uri="{FF2B5EF4-FFF2-40B4-BE49-F238E27FC236}">
                <a16:creationId xmlns:a16="http://schemas.microsoft.com/office/drawing/2014/main" id="{F9107375-F697-3BEF-8570-616FD35CD108}"/>
              </a:ext>
            </a:extLst>
          </p:cNvPr>
          <p:cNvSpPr txBox="1"/>
          <p:nvPr/>
        </p:nvSpPr>
        <p:spPr>
          <a:xfrm>
            <a:off x="2717588" y="3347493"/>
            <a:ext cx="5721017" cy="369332"/>
          </a:xfrm>
          <a:prstGeom prst="rect">
            <a:avLst/>
          </a:prstGeom>
          <a:noFill/>
        </p:spPr>
        <p:txBody>
          <a:bodyPr wrap="square" rtlCol="0">
            <a:spAutoFit/>
          </a:bodyPr>
          <a:lstStyle/>
          <a:p>
            <a:r>
              <a:rPr lang="zh-CN" altLang="en-US" b="1" dirty="0"/>
              <a:t>表明接收方自己的接收窗口</a:t>
            </a:r>
            <a:r>
              <a:rPr lang="en-US" altLang="zh-CN" b="1" dirty="0"/>
              <a:t>rwnd</a:t>
            </a:r>
            <a:r>
              <a:rPr lang="zh-CN" altLang="en-US" b="1" dirty="0"/>
              <a:t>的尺寸仍为</a:t>
            </a:r>
            <a:r>
              <a:rPr lang="en-US" altLang="zh-CN" b="1" dirty="0"/>
              <a:t>20</a:t>
            </a:r>
            <a:r>
              <a:rPr lang="zh-CN" altLang="en-US" b="1" dirty="0"/>
              <a:t>字节。</a:t>
            </a:r>
          </a:p>
        </p:txBody>
      </p:sp>
    </p:spTree>
    <p:custDataLst>
      <p:tags r:id="rId1"/>
    </p:custDataLst>
    <p:extLst>
      <p:ext uri="{BB962C8B-B14F-4D97-AF65-F5344CB8AC3E}">
        <p14:creationId xmlns:p14="http://schemas.microsoft.com/office/powerpoint/2010/main" val="221754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ppt_x</p:attrName>
                                        </p:attrNameLst>
                                      </p:cBhvr>
                                      <p:tavLst>
                                        <p:tav tm="0">
                                          <p:val>
                                            <p:strVal val="#ppt_x-#ppt_w*1.125000"/>
                                          </p:val>
                                        </p:tav>
                                        <p:tav tm="100000">
                                          <p:val>
                                            <p:strVal val="#ppt_x"/>
                                          </p:val>
                                        </p:tav>
                                      </p:tavLst>
                                    </p:anim>
                                    <p:animEffect transition="in" filter="wipe(right)">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p:tgtEl>
                                          <p:spTgt spid="23"/>
                                        </p:tgtEl>
                                        <p:attrNameLst>
                                          <p:attrName>ppt_x</p:attrName>
                                        </p:attrNameLst>
                                      </p:cBhvr>
                                      <p:tavLst>
                                        <p:tav tm="0">
                                          <p:val>
                                            <p:strVal val="#ppt_x-#ppt_w*1.125000"/>
                                          </p:val>
                                        </p:tav>
                                        <p:tav tm="100000">
                                          <p:val>
                                            <p:strVal val="#ppt_x"/>
                                          </p:val>
                                        </p:tav>
                                      </p:tavLst>
                                    </p:anim>
                                    <p:animEffect transition="in" filter="wipe(right)">
                                      <p:cBhvr>
                                        <p:cTn id="2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23"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0">
            <a:extLst>
              <a:ext uri="{FF2B5EF4-FFF2-40B4-BE49-F238E27FC236}">
                <a16:creationId xmlns:a16="http://schemas.microsoft.com/office/drawing/2014/main" id="{80353610-EA7F-3671-D23D-3DBA7CD97A1D}"/>
              </a:ext>
            </a:extLst>
          </p:cNvPr>
          <p:cNvGrpSpPr/>
          <p:nvPr/>
        </p:nvGrpSpPr>
        <p:grpSpPr>
          <a:xfrm>
            <a:off x="2769040" y="4452475"/>
            <a:ext cx="1465893" cy="1173664"/>
            <a:chOff x="2769040" y="4452475"/>
            <a:chExt cx="1465893" cy="1173664"/>
          </a:xfrm>
        </p:grpSpPr>
        <p:cxnSp>
          <p:nvCxnSpPr>
            <p:cNvPr id="80" name="直接箭头连接符 79">
              <a:extLst>
                <a:ext uri="{FF2B5EF4-FFF2-40B4-BE49-F238E27FC236}">
                  <a16:creationId xmlns:a16="http://schemas.microsoft.com/office/drawing/2014/main" id="{E9CCCCD5-8B45-6A30-0221-893E714A7812}"/>
                </a:ext>
              </a:extLst>
            </p:cNvPr>
            <p:cNvCxnSpPr>
              <a:cxnSpLocks/>
            </p:cNvCxnSpPr>
            <p:nvPr/>
          </p:nvCxnSpPr>
          <p:spPr>
            <a:xfrm>
              <a:off x="2769040" y="5035901"/>
              <a:ext cx="146589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6562EAA2-DC1F-13BD-DC9A-8D1B49ADB9F3}"/>
                </a:ext>
              </a:extLst>
            </p:cNvPr>
            <p:cNvSpPr txBox="1"/>
            <p:nvPr/>
          </p:nvSpPr>
          <p:spPr>
            <a:xfrm>
              <a:off x="2987382" y="4500698"/>
              <a:ext cx="1029210" cy="1077218"/>
            </a:xfrm>
            <a:prstGeom prst="rect">
              <a:avLst/>
            </a:prstGeom>
            <a:solidFill>
              <a:schemeClr val="bg1"/>
            </a:solidFill>
          </p:spPr>
          <p:txBody>
            <a:bodyPr wrap="square" rtlCol="0">
              <a:spAutoFit/>
            </a:bodyPr>
            <a:lstStyle/>
            <a:p>
              <a:pPr algn="ctr"/>
              <a:r>
                <a:rPr lang="zh-CN" altLang="en-US" sz="1600" b="1" dirty="0"/>
                <a:t>已发送过</a:t>
              </a:r>
              <a:endParaRPr lang="en-US" altLang="zh-CN" sz="1600" b="1" dirty="0"/>
            </a:p>
            <a:p>
              <a:pPr algn="ctr"/>
              <a:r>
                <a:rPr lang="zh-CN" altLang="en-US" sz="1600" b="1" dirty="0"/>
                <a:t>确认且已</a:t>
              </a:r>
              <a:endParaRPr lang="en-US" altLang="zh-CN" sz="1600" b="1" dirty="0"/>
            </a:p>
            <a:p>
              <a:pPr algn="ctr"/>
              <a:r>
                <a:rPr lang="zh-CN" altLang="en-US" sz="1600" b="1" dirty="0"/>
                <a:t>交付主机</a:t>
              </a:r>
              <a:endParaRPr lang="en-US" altLang="zh-CN" sz="1600" b="1" dirty="0"/>
            </a:p>
            <a:p>
              <a:pPr algn="ctr"/>
              <a:r>
                <a:rPr lang="zh-CN" altLang="en-US" sz="1600" b="1" dirty="0"/>
                <a:t>可以删除</a:t>
              </a:r>
            </a:p>
          </p:txBody>
        </p:sp>
        <p:cxnSp>
          <p:nvCxnSpPr>
            <p:cNvPr id="79" name="直接连接符 78">
              <a:extLst>
                <a:ext uri="{FF2B5EF4-FFF2-40B4-BE49-F238E27FC236}">
                  <a16:creationId xmlns:a16="http://schemas.microsoft.com/office/drawing/2014/main" id="{F8B65350-D47D-DA6D-253A-BD2FD52F21E9}"/>
                </a:ext>
              </a:extLst>
            </p:cNvPr>
            <p:cNvCxnSpPr>
              <a:cxnSpLocks/>
            </p:cNvCxnSpPr>
            <p:nvPr/>
          </p:nvCxnSpPr>
          <p:spPr>
            <a:xfrm>
              <a:off x="2781009" y="4452475"/>
              <a:ext cx="0" cy="11736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8" name="组合 87">
            <a:extLst>
              <a:ext uri="{FF2B5EF4-FFF2-40B4-BE49-F238E27FC236}">
                <a16:creationId xmlns:a16="http://schemas.microsoft.com/office/drawing/2014/main" id="{D42C1D5E-9B65-14FA-1FFE-E074A9C85159}"/>
              </a:ext>
            </a:extLst>
          </p:cNvPr>
          <p:cNvGrpSpPr/>
          <p:nvPr/>
        </p:nvGrpSpPr>
        <p:grpSpPr>
          <a:xfrm>
            <a:off x="10127247" y="4382589"/>
            <a:ext cx="1759953" cy="1233612"/>
            <a:chOff x="10127247" y="4382589"/>
            <a:chExt cx="1759953" cy="1233612"/>
          </a:xfrm>
        </p:grpSpPr>
        <p:cxnSp>
          <p:nvCxnSpPr>
            <p:cNvPr id="83" name="直接箭头连接符 82">
              <a:extLst>
                <a:ext uri="{FF2B5EF4-FFF2-40B4-BE49-F238E27FC236}">
                  <a16:creationId xmlns:a16="http://schemas.microsoft.com/office/drawing/2014/main" id="{FBD8B265-CF0A-383F-F3FD-EAC55C6ACD71}"/>
                </a:ext>
              </a:extLst>
            </p:cNvPr>
            <p:cNvCxnSpPr>
              <a:cxnSpLocks/>
            </p:cNvCxnSpPr>
            <p:nvPr/>
          </p:nvCxnSpPr>
          <p:spPr>
            <a:xfrm>
              <a:off x="10127247" y="5035896"/>
              <a:ext cx="175995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57513C77-84E4-C662-BAFA-C51050956542}"/>
                </a:ext>
              </a:extLst>
            </p:cNvPr>
            <p:cNvSpPr txBox="1"/>
            <p:nvPr/>
          </p:nvSpPr>
          <p:spPr>
            <a:xfrm>
              <a:off x="10370853" y="4855179"/>
              <a:ext cx="1260688" cy="338554"/>
            </a:xfrm>
            <a:prstGeom prst="rect">
              <a:avLst/>
            </a:prstGeom>
            <a:solidFill>
              <a:schemeClr val="bg1"/>
            </a:solidFill>
          </p:spPr>
          <p:txBody>
            <a:bodyPr wrap="square" rtlCol="0">
              <a:spAutoFit/>
            </a:bodyPr>
            <a:lstStyle/>
            <a:p>
              <a:pPr algn="ctr"/>
              <a:r>
                <a:rPr lang="zh-CN" altLang="en-US" sz="1600" b="1" dirty="0"/>
                <a:t>不允许接收</a:t>
              </a:r>
            </a:p>
          </p:txBody>
        </p:sp>
        <p:cxnSp>
          <p:nvCxnSpPr>
            <p:cNvPr id="85" name="直接连接符 84">
              <a:extLst>
                <a:ext uri="{FF2B5EF4-FFF2-40B4-BE49-F238E27FC236}">
                  <a16:creationId xmlns:a16="http://schemas.microsoft.com/office/drawing/2014/main" id="{9A199B77-537F-5999-C4AD-17E794F6B352}"/>
                </a:ext>
              </a:extLst>
            </p:cNvPr>
            <p:cNvCxnSpPr>
              <a:cxnSpLocks/>
            </p:cNvCxnSpPr>
            <p:nvPr/>
          </p:nvCxnSpPr>
          <p:spPr>
            <a:xfrm>
              <a:off x="11887200" y="4382589"/>
              <a:ext cx="0" cy="123361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0" name="组合 69">
            <a:extLst>
              <a:ext uri="{FF2B5EF4-FFF2-40B4-BE49-F238E27FC236}">
                <a16:creationId xmlns:a16="http://schemas.microsoft.com/office/drawing/2014/main" id="{89D1818F-54A4-410F-2AD0-2D943661F461}"/>
              </a:ext>
            </a:extLst>
          </p:cNvPr>
          <p:cNvGrpSpPr/>
          <p:nvPr/>
        </p:nvGrpSpPr>
        <p:grpSpPr>
          <a:xfrm>
            <a:off x="4240609" y="4443922"/>
            <a:ext cx="5884854" cy="1514994"/>
            <a:chOff x="4236482" y="1721936"/>
            <a:chExt cx="5884854" cy="1514994"/>
          </a:xfrm>
        </p:grpSpPr>
        <p:sp>
          <p:nvSpPr>
            <p:cNvPr id="71" name="矩形 70">
              <a:extLst>
                <a:ext uri="{FF2B5EF4-FFF2-40B4-BE49-F238E27FC236}">
                  <a16:creationId xmlns:a16="http://schemas.microsoft.com/office/drawing/2014/main" id="{CC97A788-5E7D-2657-D2DA-676E1D353B25}"/>
                </a:ext>
              </a:extLst>
            </p:cNvPr>
            <p:cNvSpPr/>
            <p:nvPr/>
          </p:nvSpPr>
          <p:spPr>
            <a:xfrm>
              <a:off x="4236482" y="2855930"/>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72" name="直接连接符 71">
              <a:extLst>
                <a:ext uri="{FF2B5EF4-FFF2-40B4-BE49-F238E27FC236}">
                  <a16:creationId xmlns:a16="http://schemas.microsoft.com/office/drawing/2014/main" id="{0A043FE2-CE91-9BE3-0B87-D19F49ABAC01}"/>
                </a:ext>
              </a:extLst>
            </p:cNvPr>
            <p:cNvCxnSpPr>
              <a:cxnSpLocks/>
            </p:cNvCxnSpPr>
            <p:nvPr/>
          </p:nvCxnSpPr>
          <p:spPr>
            <a:xfrm>
              <a:off x="4236482" y="1721936"/>
              <a:ext cx="0" cy="11736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B8950C70-AF0F-5DFC-08B7-08F58490B668}"/>
                </a:ext>
              </a:extLst>
            </p:cNvPr>
            <p:cNvCxnSpPr>
              <a:cxnSpLocks/>
            </p:cNvCxnSpPr>
            <p:nvPr/>
          </p:nvCxnSpPr>
          <p:spPr>
            <a:xfrm>
              <a:off x="10121336" y="1721936"/>
              <a:ext cx="0" cy="123770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46C34BBA-8693-B03C-91E5-CEE4B86982B2}"/>
                </a:ext>
              </a:extLst>
            </p:cNvPr>
            <p:cNvCxnSpPr/>
            <p:nvPr/>
          </p:nvCxnSpPr>
          <p:spPr>
            <a:xfrm>
              <a:off x="4236482" y="2313910"/>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42F26CE6-1C27-5524-DCE7-0400E707D6B7}"/>
                </a:ext>
              </a:extLst>
            </p:cNvPr>
            <p:cNvSpPr txBox="1"/>
            <p:nvPr/>
          </p:nvSpPr>
          <p:spPr>
            <a:xfrm>
              <a:off x="6310878" y="2122717"/>
              <a:ext cx="1447162" cy="369332"/>
            </a:xfrm>
            <a:prstGeom prst="rect">
              <a:avLst/>
            </a:prstGeom>
            <a:solidFill>
              <a:schemeClr val="bg1"/>
            </a:solidFill>
          </p:spPr>
          <p:txBody>
            <a:bodyPr wrap="square" rtlCol="0">
              <a:spAutoFit/>
            </a:bodyPr>
            <a:lstStyle/>
            <a:p>
              <a:pPr algn="ctr"/>
              <a:r>
                <a:rPr lang="zh-CN" altLang="en-US" b="1" dirty="0"/>
                <a:t>接收窗口</a:t>
              </a:r>
              <a:r>
                <a:rPr lang="en-US" altLang="zh-CN" b="1" dirty="0"/>
                <a:t>=20</a:t>
              </a:r>
              <a:endParaRPr lang="zh-CN" altLang="en-US" b="1" dirty="0"/>
            </a:p>
          </p:txBody>
        </p:sp>
      </p:grpSp>
      <p:sp>
        <p:nvSpPr>
          <p:cNvPr id="10" name="标注: 下箭头 9">
            <a:extLst>
              <a:ext uri="{FF2B5EF4-FFF2-40B4-BE49-F238E27FC236}">
                <a16:creationId xmlns:a16="http://schemas.microsoft.com/office/drawing/2014/main" id="{BD3314F1-BA77-DA19-671A-2E9BA1A568BB}"/>
              </a:ext>
            </a:extLst>
          </p:cNvPr>
          <p:cNvSpPr/>
          <p:nvPr/>
        </p:nvSpPr>
        <p:spPr>
          <a:xfrm>
            <a:off x="91333" y="3689711"/>
            <a:ext cx="1083767" cy="1780266"/>
          </a:xfrm>
          <a:prstGeom prst="downArrowCallout">
            <a:avLst>
              <a:gd name="adj1" fmla="val 25000"/>
              <a:gd name="adj2" fmla="val 25000"/>
              <a:gd name="adj3" fmla="val 25000"/>
              <a:gd name="adj4" fmla="val 72936"/>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lnSpc>
                <a:spcPct val="150000"/>
              </a:lnSpc>
            </a:pPr>
            <a:r>
              <a:rPr lang="zh-CN" altLang="en-US" sz="1600" b="1" dirty="0"/>
              <a:t>数据报文段</a:t>
            </a:r>
            <a:endParaRPr lang="en-US" altLang="zh-CN" sz="1600" b="1" dirty="0"/>
          </a:p>
          <a:p>
            <a:pPr algn="ctr">
              <a:lnSpc>
                <a:spcPct val="150000"/>
              </a:lnSpc>
            </a:pPr>
            <a:r>
              <a:rPr lang="zh-CN" altLang="en-US" sz="1600" b="1" dirty="0"/>
              <a:t>携带</a:t>
            </a:r>
            <a:endParaRPr lang="en-US" altLang="zh-CN" sz="1600" b="1" dirty="0"/>
          </a:p>
          <a:p>
            <a:pPr algn="ctr">
              <a:lnSpc>
                <a:spcPct val="150000"/>
              </a:lnSpc>
            </a:pPr>
            <a:r>
              <a:rPr lang="en-US" altLang="zh-CN" sz="1600" b="1" dirty="0"/>
              <a:t>31</a:t>
            </a:r>
            <a:r>
              <a:rPr lang="zh-CN" altLang="en-US" sz="1600" b="1" dirty="0"/>
              <a:t>号字节</a:t>
            </a:r>
          </a:p>
        </p:txBody>
      </p:sp>
      <p:grpSp>
        <p:nvGrpSpPr>
          <p:cNvPr id="24" name="组合 23">
            <a:extLst>
              <a:ext uri="{FF2B5EF4-FFF2-40B4-BE49-F238E27FC236}">
                <a16:creationId xmlns:a16="http://schemas.microsoft.com/office/drawing/2014/main" id="{BD363E59-1D75-A236-C2F2-16C45E988F37}"/>
              </a:ext>
            </a:extLst>
          </p:cNvPr>
          <p:cNvGrpSpPr/>
          <p:nvPr/>
        </p:nvGrpSpPr>
        <p:grpSpPr>
          <a:xfrm>
            <a:off x="10126494" y="2140927"/>
            <a:ext cx="1760706" cy="754673"/>
            <a:chOff x="10126494" y="2140927"/>
            <a:chExt cx="1760706" cy="754673"/>
          </a:xfrm>
        </p:grpSpPr>
        <p:cxnSp>
          <p:nvCxnSpPr>
            <p:cNvPr id="16" name="直接连接符 15">
              <a:extLst>
                <a:ext uri="{FF2B5EF4-FFF2-40B4-BE49-F238E27FC236}">
                  <a16:creationId xmlns:a16="http://schemas.microsoft.com/office/drawing/2014/main" id="{DDCE8286-695F-E7F7-B58D-D0361B36D90A}"/>
                </a:ext>
              </a:extLst>
            </p:cNvPr>
            <p:cNvCxnSpPr>
              <a:cxnSpLocks/>
            </p:cNvCxnSpPr>
            <p:nvPr/>
          </p:nvCxnSpPr>
          <p:spPr>
            <a:xfrm>
              <a:off x="11887200"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F7A40A6-11A7-EE49-560B-CE6BEFDE79FD}"/>
                </a:ext>
              </a:extLst>
            </p:cNvPr>
            <p:cNvCxnSpPr>
              <a:cxnSpLocks/>
            </p:cNvCxnSpPr>
            <p:nvPr/>
          </p:nvCxnSpPr>
          <p:spPr>
            <a:xfrm>
              <a:off x="10126494" y="2659269"/>
              <a:ext cx="1760706"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1691434-74F8-B68B-A2C8-E6A2E7B1BBB9}"/>
                </a:ext>
              </a:extLst>
            </p:cNvPr>
            <p:cNvSpPr txBox="1"/>
            <p:nvPr/>
          </p:nvSpPr>
          <p:spPr>
            <a:xfrm>
              <a:off x="10361110" y="2489992"/>
              <a:ext cx="1247293" cy="338554"/>
            </a:xfrm>
            <a:prstGeom prst="rect">
              <a:avLst/>
            </a:prstGeom>
            <a:solidFill>
              <a:schemeClr val="bg1"/>
            </a:solidFill>
          </p:spPr>
          <p:txBody>
            <a:bodyPr wrap="square" rtlCol="0">
              <a:spAutoFit/>
            </a:bodyPr>
            <a:lstStyle/>
            <a:p>
              <a:pPr algn="ctr"/>
              <a:r>
                <a:rPr lang="zh-CN" altLang="en-US" sz="1600" b="1" dirty="0"/>
                <a:t>不允许发送</a:t>
              </a:r>
            </a:p>
          </p:txBody>
        </p:sp>
      </p:grpSp>
      <p:grpSp>
        <p:nvGrpSpPr>
          <p:cNvPr id="14" name="组合 13">
            <a:extLst>
              <a:ext uri="{FF2B5EF4-FFF2-40B4-BE49-F238E27FC236}">
                <a16:creationId xmlns:a16="http://schemas.microsoft.com/office/drawing/2014/main" id="{7CE1058B-2424-51CF-5E6D-8C2BAA5AF2D2}"/>
              </a:ext>
            </a:extLst>
          </p:cNvPr>
          <p:cNvGrpSpPr/>
          <p:nvPr/>
        </p:nvGrpSpPr>
        <p:grpSpPr>
          <a:xfrm>
            <a:off x="2770589" y="2156167"/>
            <a:ext cx="1465893" cy="934793"/>
            <a:chOff x="2770589" y="2156167"/>
            <a:chExt cx="1465893" cy="934793"/>
          </a:xfrm>
        </p:grpSpPr>
        <p:cxnSp>
          <p:nvCxnSpPr>
            <p:cNvPr id="8" name="直接连接符 7">
              <a:extLst>
                <a:ext uri="{FF2B5EF4-FFF2-40B4-BE49-F238E27FC236}">
                  <a16:creationId xmlns:a16="http://schemas.microsoft.com/office/drawing/2014/main" id="{4422F0F0-F4F1-08AA-11E7-A6A8EE6661B5}"/>
                </a:ext>
              </a:extLst>
            </p:cNvPr>
            <p:cNvCxnSpPr>
              <a:cxnSpLocks/>
            </p:cNvCxnSpPr>
            <p:nvPr/>
          </p:nvCxnSpPr>
          <p:spPr>
            <a:xfrm>
              <a:off x="2770589" y="21561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A088AC34-E0C3-3E52-042F-94C2F768CD6E}"/>
                </a:ext>
              </a:extLst>
            </p:cNvPr>
            <p:cNvCxnSpPr>
              <a:cxnSpLocks/>
            </p:cNvCxnSpPr>
            <p:nvPr/>
          </p:nvCxnSpPr>
          <p:spPr>
            <a:xfrm>
              <a:off x="2770589" y="2660073"/>
              <a:ext cx="146589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57E80CE-4558-B761-A767-BDEFEB2724F6}"/>
                </a:ext>
              </a:extLst>
            </p:cNvPr>
            <p:cNvSpPr txBox="1"/>
            <p:nvPr/>
          </p:nvSpPr>
          <p:spPr>
            <a:xfrm>
              <a:off x="2996583" y="2229186"/>
              <a:ext cx="1029210" cy="861774"/>
            </a:xfrm>
            <a:prstGeom prst="rect">
              <a:avLst/>
            </a:prstGeom>
            <a:solidFill>
              <a:schemeClr val="bg1"/>
            </a:solidFill>
          </p:spPr>
          <p:txBody>
            <a:bodyPr wrap="square" rtlCol="0">
              <a:spAutoFit/>
            </a:bodyPr>
            <a:lstStyle/>
            <a:p>
              <a:pPr algn="ctr"/>
              <a:r>
                <a:rPr lang="zh-CN" altLang="en-US" sz="1600" b="1" dirty="0"/>
                <a:t>已发送且</a:t>
              </a:r>
              <a:endParaRPr lang="en-US" altLang="zh-CN" sz="1600" b="1" dirty="0"/>
            </a:p>
            <a:p>
              <a:pPr algn="ctr"/>
              <a:r>
                <a:rPr lang="zh-CN" altLang="en-US" sz="1600" b="1" dirty="0"/>
                <a:t>收到确认</a:t>
              </a:r>
              <a:endParaRPr lang="en-US" altLang="zh-CN" sz="1600" b="1" dirty="0"/>
            </a:p>
            <a:p>
              <a:pPr algn="ctr"/>
              <a:r>
                <a:rPr lang="zh-CN" altLang="en-US" sz="1600" b="1" dirty="0"/>
                <a:t>可以删除</a:t>
              </a:r>
            </a:p>
          </p:txBody>
        </p:sp>
      </p:grpSp>
      <p:grpSp>
        <p:nvGrpSpPr>
          <p:cNvPr id="22" name="组合 21">
            <a:extLst>
              <a:ext uri="{FF2B5EF4-FFF2-40B4-BE49-F238E27FC236}">
                <a16:creationId xmlns:a16="http://schemas.microsoft.com/office/drawing/2014/main" id="{E16959C6-D607-E287-7394-14CAE6FB5009}"/>
              </a:ext>
            </a:extLst>
          </p:cNvPr>
          <p:cNvGrpSpPr/>
          <p:nvPr/>
        </p:nvGrpSpPr>
        <p:grpSpPr>
          <a:xfrm>
            <a:off x="4236482" y="1823967"/>
            <a:ext cx="5884854" cy="1135673"/>
            <a:chOff x="4236482" y="1823967"/>
            <a:chExt cx="5884854" cy="1135673"/>
          </a:xfrm>
        </p:grpSpPr>
        <p:sp>
          <p:nvSpPr>
            <p:cNvPr id="13" name="矩形 12">
              <a:extLst>
                <a:ext uri="{FF2B5EF4-FFF2-40B4-BE49-F238E27FC236}">
                  <a16:creationId xmlns:a16="http://schemas.microsoft.com/office/drawing/2014/main" id="{8C65D0CA-9FE8-B074-A9D4-9656B05B10AA}"/>
                </a:ext>
              </a:extLst>
            </p:cNvPr>
            <p:cNvSpPr/>
            <p:nvPr/>
          </p:nvSpPr>
          <p:spPr>
            <a:xfrm>
              <a:off x="4236482" y="1823967"/>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EDA3E6DD-0EA1-D88A-C482-FC9C875BF2A0}"/>
                </a:ext>
              </a:extLst>
            </p:cNvPr>
            <p:cNvCxnSpPr>
              <a:cxnSpLocks/>
            </p:cNvCxnSpPr>
            <p:nvPr/>
          </p:nvCxnSpPr>
          <p:spPr>
            <a:xfrm>
              <a:off x="4236482"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40AAEDD-D276-C6DC-7D30-CA577AED0ED5}"/>
                </a:ext>
              </a:extLst>
            </p:cNvPr>
            <p:cNvCxnSpPr>
              <a:cxnSpLocks/>
            </p:cNvCxnSpPr>
            <p:nvPr/>
          </p:nvCxnSpPr>
          <p:spPr>
            <a:xfrm>
              <a:off x="10121336" y="22049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59FBC92-3D48-192B-B31A-68DB0CD39CFE}"/>
                </a:ext>
              </a:extLst>
            </p:cNvPr>
            <p:cNvCxnSpPr/>
            <p:nvPr/>
          </p:nvCxnSpPr>
          <p:spPr>
            <a:xfrm>
              <a:off x="4236482" y="2660073"/>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6A509B7-C9C7-1646-9718-69A3294BE737}"/>
                </a:ext>
              </a:extLst>
            </p:cNvPr>
            <p:cNvSpPr txBox="1"/>
            <p:nvPr/>
          </p:nvSpPr>
          <p:spPr>
            <a:xfrm>
              <a:off x="6310878" y="2468880"/>
              <a:ext cx="1447162" cy="369332"/>
            </a:xfrm>
            <a:prstGeom prst="rect">
              <a:avLst/>
            </a:prstGeom>
            <a:solidFill>
              <a:schemeClr val="bg1"/>
            </a:solidFill>
          </p:spPr>
          <p:txBody>
            <a:bodyPr wrap="square" rtlCol="0">
              <a:spAutoFit/>
            </a:bodyPr>
            <a:lstStyle/>
            <a:p>
              <a:pPr algn="ctr"/>
              <a:r>
                <a:rPr lang="zh-CN" altLang="en-US" b="1" dirty="0"/>
                <a:t>发送窗口</a:t>
              </a:r>
              <a:r>
                <a:rPr lang="en-US" altLang="zh-CN" b="1" dirty="0"/>
                <a:t>=20</a:t>
              </a:r>
              <a:endParaRPr lang="zh-CN" altLang="en-US"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可靠传输的实现</a:t>
              </a:r>
            </a:p>
          </p:txBody>
        </p:sp>
      </p:grpSp>
      <p:grpSp>
        <p:nvGrpSpPr>
          <p:cNvPr id="121" name="组合 120">
            <a:extLst>
              <a:ext uri="{FF2B5EF4-FFF2-40B4-BE49-F238E27FC236}">
                <a16:creationId xmlns:a16="http://schemas.microsoft.com/office/drawing/2014/main" id="{6834FF5F-9DA1-F0B3-B9E1-5539913B44F5}"/>
              </a:ext>
            </a:extLst>
          </p:cNvPr>
          <p:cNvGrpSpPr/>
          <p:nvPr/>
        </p:nvGrpSpPr>
        <p:grpSpPr>
          <a:xfrm>
            <a:off x="328424" y="1666287"/>
            <a:ext cx="1429263" cy="4295156"/>
            <a:chOff x="268437" y="1742601"/>
            <a:chExt cx="1429263" cy="4295156"/>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560" y="1742601"/>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84" y="5455379"/>
              <a:ext cx="443717" cy="582378"/>
            </a:xfrm>
            <a:prstGeom prst="rect">
              <a:avLst/>
            </a:prstGeom>
          </p:spPr>
        </p:pic>
        <p:sp>
          <p:nvSpPr>
            <p:cNvPr id="117" name="文本框 116">
              <a:extLst>
                <a:ext uri="{FF2B5EF4-FFF2-40B4-BE49-F238E27FC236}">
                  <a16:creationId xmlns:a16="http://schemas.microsoft.com/office/drawing/2014/main" id="{FCC024AC-BBB4-E353-B24C-BBAD303C33F5}"/>
                </a:ext>
              </a:extLst>
            </p:cNvPr>
            <p:cNvSpPr txBox="1"/>
            <p:nvPr/>
          </p:nvSpPr>
          <p:spPr>
            <a:xfrm>
              <a:off x="283610" y="5546291"/>
              <a:ext cx="934872" cy="369332"/>
            </a:xfrm>
            <a:prstGeom prst="rect">
              <a:avLst/>
            </a:prstGeom>
            <a:noFill/>
          </p:spPr>
          <p:txBody>
            <a:bodyPr wrap="square" rtlCol="0">
              <a:spAutoFit/>
            </a:bodyPr>
            <a:lstStyle/>
            <a:p>
              <a:r>
                <a:rPr lang="zh-CN" altLang="en-US" b="1" dirty="0"/>
                <a:t>接收方</a:t>
              </a:r>
            </a:p>
          </p:txBody>
        </p:sp>
        <p:sp>
          <p:nvSpPr>
            <p:cNvPr id="118" name="文本框 117">
              <a:extLst>
                <a:ext uri="{FF2B5EF4-FFF2-40B4-BE49-F238E27FC236}">
                  <a16:creationId xmlns:a16="http://schemas.microsoft.com/office/drawing/2014/main" id="{EF6C1D32-1AB7-C2B5-3CB2-29917795BCEC}"/>
                </a:ext>
              </a:extLst>
            </p:cNvPr>
            <p:cNvSpPr txBox="1"/>
            <p:nvPr/>
          </p:nvSpPr>
          <p:spPr>
            <a:xfrm>
              <a:off x="268437" y="1761352"/>
              <a:ext cx="934872" cy="369332"/>
            </a:xfrm>
            <a:prstGeom prst="rect">
              <a:avLst/>
            </a:prstGeom>
            <a:noFill/>
          </p:spPr>
          <p:txBody>
            <a:bodyPr wrap="square" rtlCol="0">
              <a:spAutoFit/>
            </a:bodyPr>
            <a:lstStyle/>
            <a:p>
              <a:r>
                <a:rPr lang="zh-CN" altLang="en-US" b="1" dirty="0"/>
                <a:t>发送方</a:t>
              </a:r>
            </a:p>
          </p:txBody>
        </p:sp>
        <p:sp>
          <p:nvSpPr>
            <p:cNvPr id="119" name="圆柱体 118">
              <a:extLst>
                <a:ext uri="{FF2B5EF4-FFF2-40B4-BE49-F238E27FC236}">
                  <a16:creationId xmlns:a16="http://schemas.microsoft.com/office/drawing/2014/main" id="{351AAFF2-3A5B-F6A9-F6C2-EF3DC893A21F}"/>
                </a:ext>
              </a:extLst>
            </p:cNvPr>
            <p:cNvSpPr/>
            <p:nvPr/>
          </p:nvSpPr>
          <p:spPr>
            <a:xfrm>
              <a:off x="1157034" y="2397540"/>
              <a:ext cx="443717" cy="3021559"/>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F86A6B9E-BC85-C115-C616-05FC9670C5D0}"/>
                </a:ext>
              </a:extLst>
            </p:cNvPr>
            <p:cNvSpPr txBox="1"/>
            <p:nvPr/>
          </p:nvSpPr>
          <p:spPr>
            <a:xfrm>
              <a:off x="1084832" y="2528504"/>
              <a:ext cx="588120" cy="2862322"/>
            </a:xfrm>
            <a:prstGeom prst="rect">
              <a:avLst/>
            </a:prstGeom>
            <a:noFill/>
          </p:spPr>
          <p:txBody>
            <a:bodyPr wrap="square" rtlCol="0">
              <a:spAutoFit/>
            </a:bodyPr>
            <a:lstStyle/>
            <a:p>
              <a:pPr algn="ctr"/>
              <a:r>
                <a:rPr lang="zh-CN" altLang="en-US" b="1" dirty="0">
                  <a:solidFill>
                    <a:schemeClr val="bg1"/>
                  </a:solidFill>
                </a:rPr>
                <a:t>基</a:t>
              </a:r>
              <a:endParaRPr lang="en-US" altLang="zh-CN" b="1" dirty="0">
                <a:solidFill>
                  <a:schemeClr val="bg1"/>
                </a:solidFill>
              </a:endParaRPr>
            </a:p>
            <a:p>
              <a:pPr algn="ctr"/>
              <a:r>
                <a:rPr lang="zh-CN" altLang="en-US" b="1" dirty="0">
                  <a:solidFill>
                    <a:schemeClr val="bg1"/>
                  </a:solidFill>
                </a:rPr>
                <a:t>于</a:t>
              </a:r>
              <a:endParaRPr lang="en-US" altLang="zh-CN" b="1" dirty="0">
                <a:solidFill>
                  <a:schemeClr val="bg1"/>
                </a:solidFill>
              </a:endParaRPr>
            </a:p>
            <a:p>
              <a:pPr algn="ctr"/>
              <a:r>
                <a:rPr lang="en-US" altLang="zh-CN" b="1" dirty="0">
                  <a:solidFill>
                    <a:schemeClr val="bg1"/>
                  </a:solidFill>
                </a:rPr>
                <a:t>TCP</a:t>
              </a:r>
            </a:p>
            <a:p>
              <a:pPr algn="ctr"/>
              <a:r>
                <a:rPr lang="zh-CN" altLang="en-US" b="1" dirty="0">
                  <a:solidFill>
                    <a:schemeClr val="bg1"/>
                  </a:solidFill>
                </a:rPr>
                <a:t>的</a:t>
              </a:r>
              <a:endParaRPr lang="en-US" altLang="zh-CN" b="1" dirty="0">
                <a:solidFill>
                  <a:schemeClr val="bg1"/>
                </a:solidFill>
              </a:endParaRPr>
            </a:p>
            <a:p>
              <a:pPr algn="ctr"/>
              <a:r>
                <a:rPr lang="zh-CN" altLang="en-US" b="1" dirty="0">
                  <a:solidFill>
                    <a:schemeClr val="bg1"/>
                  </a:solidFill>
                </a:rPr>
                <a:t>可</a:t>
              </a:r>
              <a:endParaRPr lang="en-US" altLang="zh-CN" b="1" dirty="0">
                <a:solidFill>
                  <a:schemeClr val="bg1"/>
                </a:solidFill>
              </a:endParaRPr>
            </a:p>
            <a:p>
              <a:pPr algn="ctr"/>
              <a:r>
                <a:rPr lang="zh-CN" altLang="en-US" b="1" dirty="0">
                  <a:solidFill>
                    <a:schemeClr val="bg1"/>
                  </a:solidFill>
                </a:rPr>
                <a:t>靠</a:t>
              </a:r>
              <a:endParaRPr lang="en-US" altLang="zh-CN" b="1" dirty="0">
                <a:solidFill>
                  <a:schemeClr val="bg1"/>
                </a:solidFill>
              </a:endParaRPr>
            </a:p>
            <a:p>
              <a:pPr algn="ctr"/>
              <a:r>
                <a:rPr lang="zh-CN" altLang="en-US" b="1" dirty="0">
                  <a:solidFill>
                    <a:schemeClr val="bg1"/>
                  </a:solidFill>
                </a:rPr>
                <a:t>数</a:t>
              </a:r>
              <a:endParaRPr lang="en-US" altLang="zh-CN" b="1" dirty="0">
                <a:solidFill>
                  <a:schemeClr val="bg1"/>
                </a:solidFill>
              </a:endParaRPr>
            </a:p>
            <a:p>
              <a:pPr algn="ctr"/>
              <a:r>
                <a:rPr lang="zh-CN" altLang="en-US" b="1" dirty="0">
                  <a:solidFill>
                    <a:schemeClr val="bg1"/>
                  </a:solidFill>
                </a:rPr>
                <a:t>据</a:t>
              </a:r>
              <a:endParaRPr lang="en-US" altLang="zh-CN" b="1" dirty="0">
                <a:solidFill>
                  <a:schemeClr val="bg1"/>
                </a:solidFill>
              </a:endParaRPr>
            </a:p>
            <a:p>
              <a:pPr algn="ctr"/>
              <a:r>
                <a:rPr lang="zh-CN" altLang="en-US" b="1" dirty="0">
                  <a:solidFill>
                    <a:schemeClr val="bg1"/>
                  </a:solidFill>
                </a:rPr>
                <a:t>传</a:t>
              </a:r>
              <a:endParaRPr lang="en-US" altLang="zh-CN" b="1" dirty="0">
                <a:solidFill>
                  <a:schemeClr val="bg1"/>
                </a:solidFill>
              </a:endParaRPr>
            </a:p>
            <a:p>
              <a:pPr algn="ctr"/>
              <a:r>
                <a:rPr lang="zh-CN" altLang="en-US" b="1" dirty="0">
                  <a:solidFill>
                    <a:schemeClr val="bg1"/>
                  </a:solidFill>
                </a:rPr>
                <a:t>输</a:t>
              </a:r>
            </a:p>
          </p:txBody>
        </p:sp>
      </p:grpSp>
      <p:grpSp>
        <p:nvGrpSpPr>
          <p:cNvPr id="131" name="组合 130">
            <a:extLst>
              <a:ext uri="{FF2B5EF4-FFF2-40B4-BE49-F238E27FC236}">
                <a16:creationId xmlns:a16="http://schemas.microsoft.com/office/drawing/2014/main" id="{5FF78526-1CCA-F87F-6398-F54146161EEA}"/>
              </a:ext>
            </a:extLst>
          </p:cNvPr>
          <p:cNvGrpSpPr/>
          <p:nvPr/>
        </p:nvGrpSpPr>
        <p:grpSpPr>
          <a:xfrm>
            <a:off x="2770589" y="1888008"/>
            <a:ext cx="9116611" cy="252919"/>
            <a:chOff x="2772604" y="1846455"/>
            <a:chExt cx="9116611" cy="252919"/>
          </a:xfrm>
        </p:grpSpPr>
        <p:sp>
          <p:nvSpPr>
            <p:cNvPr id="132" name="矩形 131">
              <a:extLst>
                <a:ext uri="{FF2B5EF4-FFF2-40B4-BE49-F238E27FC236}">
                  <a16:creationId xmlns:a16="http://schemas.microsoft.com/office/drawing/2014/main" id="{3028D87E-C376-CB0A-0F59-60ED0D5BD583}"/>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133" name="矩形 132">
              <a:extLst>
                <a:ext uri="{FF2B5EF4-FFF2-40B4-BE49-F238E27FC236}">
                  <a16:creationId xmlns:a16="http://schemas.microsoft.com/office/drawing/2014/main" id="{831A2641-2384-2E72-C4F2-BF5AC341C054}"/>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134" name="矩形 133">
              <a:extLst>
                <a:ext uri="{FF2B5EF4-FFF2-40B4-BE49-F238E27FC236}">
                  <a16:creationId xmlns:a16="http://schemas.microsoft.com/office/drawing/2014/main" id="{26C1C15B-B7D9-A73E-6E35-45473AE907C1}"/>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135" name="矩形 134">
              <a:extLst>
                <a:ext uri="{FF2B5EF4-FFF2-40B4-BE49-F238E27FC236}">
                  <a16:creationId xmlns:a16="http://schemas.microsoft.com/office/drawing/2014/main" id="{457740F0-15FF-07F9-01ED-89DC4A6F1CF9}"/>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136" name="矩形 135">
              <a:extLst>
                <a:ext uri="{FF2B5EF4-FFF2-40B4-BE49-F238E27FC236}">
                  <a16:creationId xmlns:a16="http://schemas.microsoft.com/office/drawing/2014/main" id="{9C867BCE-1045-F095-06FA-CAF3B95C0734}"/>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137" name="矩形 136">
              <a:extLst>
                <a:ext uri="{FF2B5EF4-FFF2-40B4-BE49-F238E27FC236}">
                  <a16:creationId xmlns:a16="http://schemas.microsoft.com/office/drawing/2014/main" id="{D3E832F6-9A19-119E-8EA1-30F59845C382}"/>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138" name="矩形 137">
              <a:extLst>
                <a:ext uri="{FF2B5EF4-FFF2-40B4-BE49-F238E27FC236}">
                  <a16:creationId xmlns:a16="http://schemas.microsoft.com/office/drawing/2014/main" id="{BCDB83DD-ABA8-28CC-E002-FF4021DC27C0}"/>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139" name="矩形 138">
              <a:extLst>
                <a:ext uri="{FF2B5EF4-FFF2-40B4-BE49-F238E27FC236}">
                  <a16:creationId xmlns:a16="http://schemas.microsoft.com/office/drawing/2014/main" id="{5D903A70-96DA-63E7-0425-E7387C7854E0}"/>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140" name="矩形 139">
              <a:extLst>
                <a:ext uri="{FF2B5EF4-FFF2-40B4-BE49-F238E27FC236}">
                  <a16:creationId xmlns:a16="http://schemas.microsoft.com/office/drawing/2014/main" id="{09B4FCEB-9AAF-E6E0-6410-17180A0FD7F7}"/>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141" name="矩形 140">
              <a:extLst>
                <a:ext uri="{FF2B5EF4-FFF2-40B4-BE49-F238E27FC236}">
                  <a16:creationId xmlns:a16="http://schemas.microsoft.com/office/drawing/2014/main" id="{AE57F4D0-8395-0820-FEFF-F465DA31DD30}"/>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142" name="矩形 141">
              <a:extLst>
                <a:ext uri="{FF2B5EF4-FFF2-40B4-BE49-F238E27FC236}">
                  <a16:creationId xmlns:a16="http://schemas.microsoft.com/office/drawing/2014/main" id="{A4333860-77E9-F92C-7482-6DF14E484D40}"/>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143" name="矩形 142">
              <a:extLst>
                <a:ext uri="{FF2B5EF4-FFF2-40B4-BE49-F238E27FC236}">
                  <a16:creationId xmlns:a16="http://schemas.microsoft.com/office/drawing/2014/main" id="{99BEA847-8897-6CD5-34CB-9B71D24DCD9A}"/>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144" name="矩形 143">
              <a:extLst>
                <a:ext uri="{FF2B5EF4-FFF2-40B4-BE49-F238E27FC236}">
                  <a16:creationId xmlns:a16="http://schemas.microsoft.com/office/drawing/2014/main" id="{CC787FBC-2BF6-1652-5947-500E9419961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145" name="矩形 144">
              <a:extLst>
                <a:ext uri="{FF2B5EF4-FFF2-40B4-BE49-F238E27FC236}">
                  <a16:creationId xmlns:a16="http://schemas.microsoft.com/office/drawing/2014/main" id="{3162BFD8-D16B-FB93-2C00-255D225C3913}"/>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146" name="矩形 145">
              <a:extLst>
                <a:ext uri="{FF2B5EF4-FFF2-40B4-BE49-F238E27FC236}">
                  <a16:creationId xmlns:a16="http://schemas.microsoft.com/office/drawing/2014/main" id="{FC729642-FF34-8493-9F49-2248F8CC3353}"/>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147" name="矩形 146">
              <a:extLst>
                <a:ext uri="{FF2B5EF4-FFF2-40B4-BE49-F238E27FC236}">
                  <a16:creationId xmlns:a16="http://schemas.microsoft.com/office/drawing/2014/main" id="{F9E233FD-A151-4825-DB95-F8761B2FE253}"/>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148" name="矩形 147">
              <a:extLst>
                <a:ext uri="{FF2B5EF4-FFF2-40B4-BE49-F238E27FC236}">
                  <a16:creationId xmlns:a16="http://schemas.microsoft.com/office/drawing/2014/main" id="{0DB1C835-9F93-2B1C-093D-6043649AB286}"/>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149" name="矩形 148">
              <a:extLst>
                <a:ext uri="{FF2B5EF4-FFF2-40B4-BE49-F238E27FC236}">
                  <a16:creationId xmlns:a16="http://schemas.microsoft.com/office/drawing/2014/main" id="{40BB604B-2A50-9CF9-EA0F-BD30B72C2390}"/>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150" name="矩形 149">
              <a:extLst>
                <a:ext uri="{FF2B5EF4-FFF2-40B4-BE49-F238E27FC236}">
                  <a16:creationId xmlns:a16="http://schemas.microsoft.com/office/drawing/2014/main" id="{B23C975B-52FD-199D-A1A5-4CBDDAC6EF8B}"/>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151" name="矩形 150">
              <a:extLst>
                <a:ext uri="{FF2B5EF4-FFF2-40B4-BE49-F238E27FC236}">
                  <a16:creationId xmlns:a16="http://schemas.microsoft.com/office/drawing/2014/main" id="{5DA4A91B-ED5B-AAA4-E88A-E89D61DC8608}"/>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152" name="矩形 151">
              <a:extLst>
                <a:ext uri="{FF2B5EF4-FFF2-40B4-BE49-F238E27FC236}">
                  <a16:creationId xmlns:a16="http://schemas.microsoft.com/office/drawing/2014/main" id="{41858A81-4381-73BE-3D40-1F0079FDFD90}"/>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153" name="矩形 152">
              <a:extLst>
                <a:ext uri="{FF2B5EF4-FFF2-40B4-BE49-F238E27FC236}">
                  <a16:creationId xmlns:a16="http://schemas.microsoft.com/office/drawing/2014/main" id="{EFA10A6A-D655-C7F4-4F8A-198A891E043A}"/>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154" name="矩形 153">
              <a:extLst>
                <a:ext uri="{FF2B5EF4-FFF2-40B4-BE49-F238E27FC236}">
                  <a16:creationId xmlns:a16="http://schemas.microsoft.com/office/drawing/2014/main" id="{FBCB3148-DF08-AD48-9227-9CBE84A051CF}"/>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155" name="矩形 154">
              <a:extLst>
                <a:ext uri="{FF2B5EF4-FFF2-40B4-BE49-F238E27FC236}">
                  <a16:creationId xmlns:a16="http://schemas.microsoft.com/office/drawing/2014/main" id="{F4CC12CD-B074-CBAD-7125-ACC1DA817074}"/>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156" name="矩形 155">
              <a:extLst>
                <a:ext uri="{FF2B5EF4-FFF2-40B4-BE49-F238E27FC236}">
                  <a16:creationId xmlns:a16="http://schemas.microsoft.com/office/drawing/2014/main" id="{727CDC51-125C-3730-C897-7426246D4B7F}"/>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157" name="矩形 156">
              <a:extLst>
                <a:ext uri="{FF2B5EF4-FFF2-40B4-BE49-F238E27FC236}">
                  <a16:creationId xmlns:a16="http://schemas.microsoft.com/office/drawing/2014/main" id="{F0CC06AF-8EA1-D5F8-5A17-B4EC322A7D81}"/>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158" name="矩形 157">
              <a:extLst>
                <a:ext uri="{FF2B5EF4-FFF2-40B4-BE49-F238E27FC236}">
                  <a16:creationId xmlns:a16="http://schemas.microsoft.com/office/drawing/2014/main" id="{1BD98898-0E90-8A5D-7272-02ED3E012439}"/>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159" name="矩形 158">
              <a:extLst>
                <a:ext uri="{FF2B5EF4-FFF2-40B4-BE49-F238E27FC236}">
                  <a16:creationId xmlns:a16="http://schemas.microsoft.com/office/drawing/2014/main" id="{937DF4D6-B8AE-39FF-1FAC-F7A31A138DE4}"/>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160" name="矩形 159">
              <a:extLst>
                <a:ext uri="{FF2B5EF4-FFF2-40B4-BE49-F238E27FC236}">
                  <a16:creationId xmlns:a16="http://schemas.microsoft.com/office/drawing/2014/main" id="{DD229B62-A7AD-5221-0530-2C8439D3EB67}"/>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161" name="矩形 160">
              <a:extLst>
                <a:ext uri="{FF2B5EF4-FFF2-40B4-BE49-F238E27FC236}">
                  <a16:creationId xmlns:a16="http://schemas.microsoft.com/office/drawing/2014/main" id="{D8194BCC-F579-A651-1B47-72D2E00B53D5}"/>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162" name="矩形 161">
              <a:extLst>
                <a:ext uri="{FF2B5EF4-FFF2-40B4-BE49-F238E27FC236}">
                  <a16:creationId xmlns:a16="http://schemas.microsoft.com/office/drawing/2014/main" id="{BA1C95C6-2494-FB34-2226-45B697E3376F}"/>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5" name="矩形 4">
            <a:extLst>
              <a:ext uri="{FF2B5EF4-FFF2-40B4-BE49-F238E27FC236}">
                <a16:creationId xmlns:a16="http://schemas.microsoft.com/office/drawing/2014/main" id="{8FBE07E6-AB02-9FE8-CB88-AEAAEAC0CB15}"/>
              </a:ext>
            </a:extLst>
          </p:cNvPr>
          <p:cNvSpPr/>
          <p:nvPr/>
        </p:nvSpPr>
        <p:spPr>
          <a:xfrm>
            <a:off x="4243982" y="1897128"/>
            <a:ext cx="3230061" cy="274196"/>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6FF1626C-04E8-E3AD-43DE-7E0FAA7CAD53}"/>
              </a:ext>
            </a:extLst>
          </p:cNvPr>
          <p:cNvGrpSpPr/>
          <p:nvPr/>
        </p:nvGrpSpPr>
        <p:grpSpPr>
          <a:xfrm>
            <a:off x="2770589" y="5643385"/>
            <a:ext cx="9116611" cy="252919"/>
            <a:chOff x="2772604" y="1846455"/>
            <a:chExt cx="9116611" cy="252919"/>
          </a:xfrm>
        </p:grpSpPr>
        <p:sp>
          <p:nvSpPr>
            <p:cNvPr id="39" name="矩形 38">
              <a:extLst>
                <a:ext uri="{FF2B5EF4-FFF2-40B4-BE49-F238E27FC236}">
                  <a16:creationId xmlns:a16="http://schemas.microsoft.com/office/drawing/2014/main" id="{58D62DEC-6DCA-7BA2-454D-F5C16E45BE41}"/>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40" name="矩形 39">
              <a:extLst>
                <a:ext uri="{FF2B5EF4-FFF2-40B4-BE49-F238E27FC236}">
                  <a16:creationId xmlns:a16="http://schemas.microsoft.com/office/drawing/2014/main" id="{50AE3D7B-46C3-08A8-1F57-AECF2D5FC6DF}"/>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41" name="矩形 40">
              <a:extLst>
                <a:ext uri="{FF2B5EF4-FFF2-40B4-BE49-F238E27FC236}">
                  <a16:creationId xmlns:a16="http://schemas.microsoft.com/office/drawing/2014/main" id="{6698C8BC-5894-AF7F-65C5-8B305A0BEEF6}"/>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42" name="矩形 41">
              <a:extLst>
                <a:ext uri="{FF2B5EF4-FFF2-40B4-BE49-F238E27FC236}">
                  <a16:creationId xmlns:a16="http://schemas.microsoft.com/office/drawing/2014/main" id="{DD85C857-B269-E047-80AF-D2421E63C8FE}"/>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43" name="矩形 42">
              <a:extLst>
                <a:ext uri="{FF2B5EF4-FFF2-40B4-BE49-F238E27FC236}">
                  <a16:creationId xmlns:a16="http://schemas.microsoft.com/office/drawing/2014/main" id="{641F30C0-86E7-FAE9-E707-4FCD81D72C36}"/>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44" name="矩形 43">
              <a:extLst>
                <a:ext uri="{FF2B5EF4-FFF2-40B4-BE49-F238E27FC236}">
                  <a16:creationId xmlns:a16="http://schemas.microsoft.com/office/drawing/2014/main" id="{D7CB0004-A592-6C15-B53D-167716F81FF3}"/>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45" name="矩形 44">
              <a:extLst>
                <a:ext uri="{FF2B5EF4-FFF2-40B4-BE49-F238E27FC236}">
                  <a16:creationId xmlns:a16="http://schemas.microsoft.com/office/drawing/2014/main" id="{020AD77B-A95A-B547-2AA3-7B3288D8D7A1}"/>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46" name="矩形 45">
              <a:extLst>
                <a:ext uri="{FF2B5EF4-FFF2-40B4-BE49-F238E27FC236}">
                  <a16:creationId xmlns:a16="http://schemas.microsoft.com/office/drawing/2014/main" id="{9B027F54-23B7-02A6-7941-A3A8A4032BC1}"/>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47" name="矩形 46">
              <a:extLst>
                <a:ext uri="{FF2B5EF4-FFF2-40B4-BE49-F238E27FC236}">
                  <a16:creationId xmlns:a16="http://schemas.microsoft.com/office/drawing/2014/main" id="{053BD029-47F3-DCCC-1563-E2EABB363A0E}"/>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48" name="矩形 47">
              <a:extLst>
                <a:ext uri="{FF2B5EF4-FFF2-40B4-BE49-F238E27FC236}">
                  <a16:creationId xmlns:a16="http://schemas.microsoft.com/office/drawing/2014/main" id="{D496DAA8-DC66-C76A-6665-E7E9208B18C6}"/>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49" name="矩形 48">
              <a:extLst>
                <a:ext uri="{FF2B5EF4-FFF2-40B4-BE49-F238E27FC236}">
                  <a16:creationId xmlns:a16="http://schemas.microsoft.com/office/drawing/2014/main" id="{6A91B741-1496-18A0-E9B7-A3448F655182}"/>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50" name="矩形 49">
              <a:extLst>
                <a:ext uri="{FF2B5EF4-FFF2-40B4-BE49-F238E27FC236}">
                  <a16:creationId xmlns:a16="http://schemas.microsoft.com/office/drawing/2014/main" id="{CF8550F4-D7CE-E646-14C2-E4E12B3470AE}"/>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51" name="矩形 50">
              <a:extLst>
                <a:ext uri="{FF2B5EF4-FFF2-40B4-BE49-F238E27FC236}">
                  <a16:creationId xmlns:a16="http://schemas.microsoft.com/office/drawing/2014/main" id="{CDCC078E-DBCA-AF34-66DE-F920A3698BD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52" name="矩形 51">
              <a:extLst>
                <a:ext uri="{FF2B5EF4-FFF2-40B4-BE49-F238E27FC236}">
                  <a16:creationId xmlns:a16="http://schemas.microsoft.com/office/drawing/2014/main" id="{3F257814-11F7-0824-A703-4022E15875E8}"/>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53" name="矩形 52">
              <a:extLst>
                <a:ext uri="{FF2B5EF4-FFF2-40B4-BE49-F238E27FC236}">
                  <a16:creationId xmlns:a16="http://schemas.microsoft.com/office/drawing/2014/main" id="{F685B9D6-91DB-0DDC-AAA1-5A4A39F5E38F}"/>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54" name="矩形 53">
              <a:extLst>
                <a:ext uri="{FF2B5EF4-FFF2-40B4-BE49-F238E27FC236}">
                  <a16:creationId xmlns:a16="http://schemas.microsoft.com/office/drawing/2014/main" id="{DA92037A-ABFF-EA3D-E11D-A0A66A40396A}"/>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55" name="矩形 54">
              <a:extLst>
                <a:ext uri="{FF2B5EF4-FFF2-40B4-BE49-F238E27FC236}">
                  <a16:creationId xmlns:a16="http://schemas.microsoft.com/office/drawing/2014/main" id="{74559FBC-0712-7D47-B988-02218BD4B162}"/>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56" name="矩形 55">
              <a:extLst>
                <a:ext uri="{FF2B5EF4-FFF2-40B4-BE49-F238E27FC236}">
                  <a16:creationId xmlns:a16="http://schemas.microsoft.com/office/drawing/2014/main" id="{9D3370E0-1275-57B8-176F-4B65960BC4D8}"/>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57" name="矩形 56">
              <a:extLst>
                <a:ext uri="{FF2B5EF4-FFF2-40B4-BE49-F238E27FC236}">
                  <a16:creationId xmlns:a16="http://schemas.microsoft.com/office/drawing/2014/main" id="{23A6D4B5-9C62-1448-0921-4B8606D07F08}"/>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58" name="矩形 57">
              <a:extLst>
                <a:ext uri="{FF2B5EF4-FFF2-40B4-BE49-F238E27FC236}">
                  <a16:creationId xmlns:a16="http://schemas.microsoft.com/office/drawing/2014/main" id="{13877868-686B-60BD-8422-ACCA945A5352}"/>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59" name="矩形 58">
              <a:extLst>
                <a:ext uri="{FF2B5EF4-FFF2-40B4-BE49-F238E27FC236}">
                  <a16:creationId xmlns:a16="http://schemas.microsoft.com/office/drawing/2014/main" id="{2B47BF70-CDDA-25B8-5905-BB655972152D}"/>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60" name="矩形 59">
              <a:extLst>
                <a:ext uri="{FF2B5EF4-FFF2-40B4-BE49-F238E27FC236}">
                  <a16:creationId xmlns:a16="http://schemas.microsoft.com/office/drawing/2014/main" id="{B8E174BA-6960-2034-183F-14C841E9C150}"/>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61" name="矩形 60">
              <a:extLst>
                <a:ext uri="{FF2B5EF4-FFF2-40B4-BE49-F238E27FC236}">
                  <a16:creationId xmlns:a16="http://schemas.microsoft.com/office/drawing/2014/main" id="{E5EB27EC-312E-C2DC-EEDB-1F61E6077BA6}"/>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62" name="矩形 61">
              <a:extLst>
                <a:ext uri="{FF2B5EF4-FFF2-40B4-BE49-F238E27FC236}">
                  <a16:creationId xmlns:a16="http://schemas.microsoft.com/office/drawing/2014/main" id="{18506F1D-C7AE-D575-4D21-AF86A56D97AE}"/>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63" name="矩形 62">
              <a:extLst>
                <a:ext uri="{FF2B5EF4-FFF2-40B4-BE49-F238E27FC236}">
                  <a16:creationId xmlns:a16="http://schemas.microsoft.com/office/drawing/2014/main" id="{C56DBED5-8FFA-BBF7-83B0-6A4C2D84F943}"/>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64" name="矩形 63">
              <a:extLst>
                <a:ext uri="{FF2B5EF4-FFF2-40B4-BE49-F238E27FC236}">
                  <a16:creationId xmlns:a16="http://schemas.microsoft.com/office/drawing/2014/main" id="{0FC86234-F96C-B21A-CF5A-12B2605AE1C8}"/>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65" name="矩形 64">
              <a:extLst>
                <a:ext uri="{FF2B5EF4-FFF2-40B4-BE49-F238E27FC236}">
                  <a16:creationId xmlns:a16="http://schemas.microsoft.com/office/drawing/2014/main" id="{037B665E-AED3-0454-3739-A7A9997488E7}"/>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66" name="矩形 65">
              <a:extLst>
                <a:ext uri="{FF2B5EF4-FFF2-40B4-BE49-F238E27FC236}">
                  <a16:creationId xmlns:a16="http://schemas.microsoft.com/office/drawing/2014/main" id="{91FFB7BB-2D7C-949B-F505-148E4CE4F70C}"/>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67" name="矩形 66">
              <a:extLst>
                <a:ext uri="{FF2B5EF4-FFF2-40B4-BE49-F238E27FC236}">
                  <a16:creationId xmlns:a16="http://schemas.microsoft.com/office/drawing/2014/main" id="{C7ED1332-BC4B-A5AD-B80C-FFD9E45CF85D}"/>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68" name="矩形 67">
              <a:extLst>
                <a:ext uri="{FF2B5EF4-FFF2-40B4-BE49-F238E27FC236}">
                  <a16:creationId xmlns:a16="http://schemas.microsoft.com/office/drawing/2014/main" id="{280C557D-30D1-0647-4ACD-3403218658D8}"/>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69" name="矩形 68">
              <a:extLst>
                <a:ext uri="{FF2B5EF4-FFF2-40B4-BE49-F238E27FC236}">
                  <a16:creationId xmlns:a16="http://schemas.microsoft.com/office/drawing/2014/main" id="{28EF09D0-9281-4CAE-D0E9-11B23666E7B2}"/>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89" name="矩形 88">
            <a:extLst>
              <a:ext uri="{FF2B5EF4-FFF2-40B4-BE49-F238E27FC236}">
                <a16:creationId xmlns:a16="http://schemas.microsoft.com/office/drawing/2014/main" id="{DE20EC3A-7DE5-2742-9051-874B3BF59B0E}"/>
              </a:ext>
            </a:extLst>
          </p:cNvPr>
          <p:cNvSpPr/>
          <p:nvPr/>
        </p:nvSpPr>
        <p:spPr>
          <a:xfrm>
            <a:off x="4234933" y="4300343"/>
            <a:ext cx="5884854" cy="4395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solidFill>
                  <a:schemeClr val="bg1"/>
                </a:solidFill>
              </a:rPr>
              <a:t>序号落入接收窗口内的数据是允许接收的数据</a:t>
            </a:r>
          </a:p>
        </p:txBody>
      </p:sp>
      <p:cxnSp>
        <p:nvCxnSpPr>
          <p:cNvPr id="90" name="直接连接符 89">
            <a:extLst>
              <a:ext uri="{FF2B5EF4-FFF2-40B4-BE49-F238E27FC236}">
                <a16:creationId xmlns:a16="http://schemas.microsoft.com/office/drawing/2014/main" id="{09CB2C9C-2229-D2B5-71BB-46955E36D1D2}"/>
              </a:ext>
            </a:extLst>
          </p:cNvPr>
          <p:cNvCxnSpPr>
            <a:cxnSpLocks/>
          </p:cNvCxnSpPr>
          <p:nvPr/>
        </p:nvCxnSpPr>
        <p:spPr>
          <a:xfrm>
            <a:off x="4237451"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302A8D5A-E9BB-0045-9D53-9D43CC01AFF2}"/>
              </a:ext>
            </a:extLst>
          </p:cNvPr>
          <p:cNvCxnSpPr>
            <a:cxnSpLocks/>
          </p:cNvCxnSpPr>
          <p:nvPr/>
        </p:nvCxnSpPr>
        <p:spPr>
          <a:xfrm>
            <a:off x="7480574"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BCEE011F-5AF9-101D-4DD4-97A0CD4A76E9}"/>
              </a:ext>
            </a:extLst>
          </p:cNvPr>
          <p:cNvCxnSpPr>
            <a:cxnSpLocks/>
          </p:cNvCxnSpPr>
          <p:nvPr/>
        </p:nvCxnSpPr>
        <p:spPr>
          <a:xfrm>
            <a:off x="4243982" y="1619033"/>
            <a:ext cx="323006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7" name="文本框 96">
            <a:extLst>
              <a:ext uri="{FF2B5EF4-FFF2-40B4-BE49-F238E27FC236}">
                <a16:creationId xmlns:a16="http://schemas.microsoft.com/office/drawing/2014/main" id="{E8A2D1B3-33E8-932C-ABB7-A45F3358826F}"/>
              </a:ext>
            </a:extLst>
          </p:cNvPr>
          <p:cNvSpPr txBox="1"/>
          <p:nvPr/>
        </p:nvSpPr>
        <p:spPr>
          <a:xfrm>
            <a:off x="4839812" y="1442917"/>
            <a:ext cx="2099673" cy="338554"/>
          </a:xfrm>
          <a:prstGeom prst="rect">
            <a:avLst/>
          </a:prstGeom>
          <a:solidFill>
            <a:schemeClr val="bg1"/>
          </a:solidFill>
        </p:spPr>
        <p:txBody>
          <a:bodyPr wrap="square" rtlCol="0">
            <a:spAutoFit/>
          </a:bodyPr>
          <a:lstStyle/>
          <a:p>
            <a:pPr algn="ctr"/>
            <a:r>
              <a:rPr lang="zh-CN" altLang="en-US" sz="1600" b="1" dirty="0"/>
              <a:t>已发送但未收到确认</a:t>
            </a:r>
          </a:p>
        </p:txBody>
      </p:sp>
      <p:cxnSp>
        <p:nvCxnSpPr>
          <p:cNvPr id="98" name="直接连接符 97">
            <a:extLst>
              <a:ext uri="{FF2B5EF4-FFF2-40B4-BE49-F238E27FC236}">
                <a16:creationId xmlns:a16="http://schemas.microsoft.com/office/drawing/2014/main" id="{031CA02D-8E97-FF80-3904-BBCB87322776}"/>
              </a:ext>
            </a:extLst>
          </p:cNvPr>
          <p:cNvCxnSpPr>
            <a:cxnSpLocks/>
          </p:cNvCxnSpPr>
          <p:nvPr/>
        </p:nvCxnSpPr>
        <p:spPr>
          <a:xfrm>
            <a:off x="10119787"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7E778395-7983-4CCA-F12F-7C0928BD8C38}"/>
              </a:ext>
            </a:extLst>
          </p:cNvPr>
          <p:cNvCxnSpPr>
            <a:cxnSpLocks/>
          </p:cNvCxnSpPr>
          <p:nvPr/>
        </p:nvCxnSpPr>
        <p:spPr>
          <a:xfrm>
            <a:off x="7480573" y="1618704"/>
            <a:ext cx="264592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A5331062-B857-C236-6970-69C4F200B71F}"/>
              </a:ext>
            </a:extLst>
          </p:cNvPr>
          <p:cNvSpPr txBox="1"/>
          <p:nvPr/>
        </p:nvSpPr>
        <p:spPr>
          <a:xfrm>
            <a:off x="7728687" y="1442917"/>
            <a:ext cx="2099673" cy="338554"/>
          </a:xfrm>
          <a:prstGeom prst="rect">
            <a:avLst/>
          </a:prstGeom>
          <a:solidFill>
            <a:schemeClr val="bg1"/>
          </a:solidFill>
        </p:spPr>
        <p:txBody>
          <a:bodyPr wrap="square" rtlCol="0">
            <a:spAutoFit/>
          </a:bodyPr>
          <a:lstStyle/>
          <a:p>
            <a:pPr algn="ctr"/>
            <a:r>
              <a:rPr lang="zh-CN" altLang="en-US" sz="1600" b="1" dirty="0"/>
              <a:t>允许发送但还未发送</a:t>
            </a:r>
          </a:p>
        </p:txBody>
      </p:sp>
      <p:sp>
        <p:nvSpPr>
          <p:cNvPr id="6" name="矩形 5">
            <a:extLst>
              <a:ext uri="{FF2B5EF4-FFF2-40B4-BE49-F238E27FC236}">
                <a16:creationId xmlns:a16="http://schemas.microsoft.com/office/drawing/2014/main" id="{9336799F-FF3D-B786-1E65-CB9608D8DDFB}"/>
              </a:ext>
            </a:extLst>
          </p:cNvPr>
          <p:cNvSpPr/>
          <p:nvPr/>
        </p:nvSpPr>
        <p:spPr>
          <a:xfrm>
            <a:off x="4531574" y="5644128"/>
            <a:ext cx="588121" cy="252176"/>
          </a:xfrm>
          <a:prstGeom prst="rect">
            <a:avLst/>
          </a:prstGeom>
          <a:solidFill>
            <a:schemeClr val="accent1">
              <a:lumMod val="7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85506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down)">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0">
            <a:extLst>
              <a:ext uri="{FF2B5EF4-FFF2-40B4-BE49-F238E27FC236}">
                <a16:creationId xmlns:a16="http://schemas.microsoft.com/office/drawing/2014/main" id="{80353610-EA7F-3671-D23D-3DBA7CD97A1D}"/>
              </a:ext>
            </a:extLst>
          </p:cNvPr>
          <p:cNvGrpSpPr/>
          <p:nvPr/>
        </p:nvGrpSpPr>
        <p:grpSpPr>
          <a:xfrm>
            <a:off x="2769040" y="4452475"/>
            <a:ext cx="1465893" cy="1173664"/>
            <a:chOff x="2769040" y="4452475"/>
            <a:chExt cx="1465893" cy="1173664"/>
          </a:xfrm>
        </p:grpSpPr>
        <p:cxnSp>
          <p:nvCxnSpPr>
            <p:cNvPr id="80" name="直接箭头连接符 79">
              <a:extLst>
                <a:ext uri="{FF2B5EF4-FFF2-40B4-BE49-F238E27FC236}">
                  <a16:creationId xmlns:a16="http://schemas.microsoft.com/office/drawing/2014/main" id="{E9CCCCD5-8B45-6A30-0221-893E714A7812}"/>
                </a:ext>
              </a:extLst>
            </p:cNvPr>
            <p:cNvCxnSpPr>
              <a:cxnSpLocks/>
            </p:cNvCxnSpPr>
            <p:nvPr/>
          </p:nvCxnSpPr>
          <p:spPr>
            <a:xfrm>
              <a:off x="2769040" y="5035901"/>
              <a:ext cx="146589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6562EAA2-DC1F-13BD-DC9A-8D1B49ADB9F3}"/>
                </a:ext>
              </a:extLst>
            </p:cNvPr>
            <p:cNvSpPr txBox="1"/>
            <p:nvPr/>
          </p:nvSpPr>
          <p:spPr>
            <a:xfrm>
              <a:off x="2987382" y="4500698"/>
              <a:ext cx="1029210" cy="1077218"/>
            </a:xfrm>
            <a:prstGeom prst="rect">
              <a:avLst/>
            </a:prstGeom>
            <a:solidFill>
              <a:schemeClr val="bg1"/>
            </a:solidFill>
          </p:spPr>
          <p:txBody>
            <a:bodyPr wrap="square" rtlCol="0">
              <a:spAutoFit/>
            </a:bodyPr>
            <a:lstStyle/>
            <a:p>
              <a:pPr algn="ctr"/>
              <a:r>
                <a:rPr lang="zh-CN" altLang="en-US" sz="1600" b="1" dirty="0"/>
                <a:t>已发送过</a:t>
              </a:r>
              <a:endParaRPr lang="en-US" altLang="zh-CN" sz="1600" b="1" dirty="0"/>
            </a:p>
            <a:p>
              <a:pPr algn="ctr"/>
              <a:r>
                <a:rPr lang="zh-CN" altLang="en-US" sz="1600" b="1" dirty="0"/>
                <a:t>确认且已</a:t>
              </a:r>
              <a:endParaRPr lang="en-US" altLang="zh-CN" sz="1600" b="1" dirty="0"/>
            </a:p>
            <a:p>
              <a:pPr algn="ctr"/>
              <a:r>
                <a:rPr lang="zh-CN" altLang="en-US" sz="1600" b="1" dirty="0"/>
                <a:t>交付主机</a:t>
              </a:r>
              <a:endParaRPr lang="en-US" altLang="zh-CN" sz="1600" b="1" dirty="0"/>
            </a:p>
            <a:p>
              <a:pPr algn="ctr"/>
              <a:r>
                <a:rPr lang="zh-CN" altLang="en-US" sz="1600" b="1" dirty="0"/>
                <a:t>可以删除</a:t>
              </a:r>
            </a:p>
          </p:txBody>
        </p:sp>
        <p:cxnSp>
          <p:nvCxnSpPr>
            <p:cNvPr id="79" name="直接连接符 78">
              <a:extLst>
                <a:ext uri="{FF2B5EF4-FFF2-40B4-BE49-F238E27FC236}">
                  <a16:creationId xmlns:a16="http://schemas.microsoft.com/office/drawing/2014/main" id="{F8B65350-D47D-DA6D-253A-BD2FD52F21E9}"/>
                </a:ext>
              </a:extLst>
            </p:cNvPr>
            <p:cNvCxnSpPr>
              <a:cxnSpLocks/>
            </p:cNvCxnSpPr>
            <p:nvPr/>
          </p:nvCxnSpPr>
          <p:spPr>
            <a:xfrm>
              <a:off x="2781009" y="4452475"/>
              <a:ext cx="0" cy="11736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8" name="组合 87">
            <a:extLst>
              <a:ext uri="{FF2B5EF4-FFF2-40B4-BE49-F238E27FC236}">
                <a16:creationId xmlns:a16="http://schemas.microsoft.com/office/drawing/2014/main" id="{D42C1D5E-9B65-14FA-1FFE-E074A9C85159}"/>
              </a:ext>
            </a:extLst>
          </p:cNvPr>
          <p:cNvGrpSpPr/>
          <p:nvPr/>
        </p:nvGrpSpPr>
        <p:grpSpPr>
          <a:xfrm>
            <a:off x="10127247" y="4382589"/>
            <a:ext cx="1759953" cy="1233612"/>
            <a:chOff x="10127247" y="4382589"/>
            <a:chExt cx="1759953" cy="1233612"/>
          </a:xfrm>
        </p:grpSpPr>
        <p:cxnSp>
          <p:nvCxnSpPr>
            <p:cNvPr id="83" name="直接箭头连接符 82">
              <a:extLst>
                <a:ext uri="{FF2B5EF4-FFF2-40B4-BE49-F238E27FC236}">
                  <a16:creationId xmlns:a16="http://schemas.microsoft.com/office/drawing/2014/main" id="{FBD8B265-CF0A-383F-F3FD-EAC55C6ACD71}"/>
                </a:ext>
              </a:extLst>
            </p:cNvPr>
            <p:cNvCxnSpPr>
              <a:cxnSpLocks/>
            </p:cNvCxnSpPr>
            <p:nvPr/>
          </p:nvCxnSpPr>
          <p:spPr>
            <a:xfrm>
              <a:off x="10127247" y="5035896"/>
              <a:ext cx="175995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57513C77-84E4-C662-BAFA-C51050956542}"/>
                </a:ext>
              </a:extLst>
            </p:cNvPr>
            <p:cNvSpPr txBox="1"/>
            <p:nvPr/>
          </p:nvSpPr>
          <p:spPr>
            <a:xfrm>
              <a:off x="10370853" y="4855179"/>
              <a:ext cx="1260688" cy="338554"/>
            </a:xfrm>
            <a:prstGeom prst="rect">
              <a:avLst/>
            </a:prstGeom>
            <a:solidFill>
              <a:schemeClr val="bg1"/>
            </a:solidFill>
          </p:spPr>
          <p:txBody>
            <a:bodyPr wrap="square" rtlCol="0">
              <a:spAutoFit/>
            </a:bodyPr>
            <a:lstStyle/>
            <a:p>
              <a:pPr algn="ctr"/>
              <a:r>
                <a:rPr lang="zh-CN" altLang="en-US" sz="1600" b="1" dirty="0"/>
                <a:t>不允许接收</a:t>
              </a:r>
            </a:p>
          </p:txBody>
        </p:sp>
        <p:cxnSp>
          <p:nvCxnSpPr>
            <p:cNvPr id="85" name="直接连接符 84">
              <a:extLst>
                <a:ext uri="{FF2B5EF4-FFF2-40B4-BE49-F238E27FC236}">
                  <a16:creationId xmlns:a16="http://schemas.microsoft.com/office/drawing/2014/main" id="{9A199B77-537F-5999-C4AD-17E794F6B352}"/>
                </a:ext>
              </a:extLst>
            </p:cNvPr>
            <p:cNvCxnSpPr>
              <a:cxnSpLocks/>
            </p:cNvCxnSpPr>
            <p:nvPr/>
          </p:nvCxnSpPr>
          <p:spPr>
            <a:xfrm>
              <a:off x="11887200" y="4382589"/>
              <a:ext cx="0" cy="123361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0" name="组合 69">
            <a:extLst>
              <a:ext uri="{FF2B5EF4-FFF2-40B4-BE49-F238E27FC236}">
                <a16:creationId xmlns:a16="http://schemas.microsoft.com/office/drawing/2014/main" id="{89D1818F-54A4-410F-2AD0-2D943661F461}"/>
              </a:ext>
            </a:extLst>
          </p:cNvPr>
          <p:cNvGrpSpPr/>
          <p:nvPr/>
        </p:nvGrpSpPr>
        <p:grpSpPr>
          <a:xfrm>
            <a:off x="4240609" y="4443922"/>
            <a:ext cx="5884854" cy="1514994"/>
            <a:chOff x="4236482" y="1721936"/>
            <a:chExt cx="5884854" cy="1514994"/>
          </a:xfrm>
        </p:grpSpPr>
        <p:sp>
          <p:nvSpPr>
            <p:cNvPr id="71" name="矩形 70">
              <a:extLst>
                <a:ext uri="{FF2B5EF4-FFF2-40B4-BE49-F238E27FC236}">
                  <a16:creationId xmlns:a16="http://schemas.microsoft.com/office/drawing/2014/main" id="{CC97A788-5E7D-2657-D2DA-676E1D353B25}"/>
                </a:ext>
              </a:extLst>
            </p:cNvPr>
            <p:cNvSpPr/>
            <p:nvPr/>
          </p:nvSpPr>
          <p:spPr>
            <a:xfrm>
              <a:off x="4236482" y="2855930"/>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72" name="直接连接符 71">
              <a:extLst>
                <a:ext uri="{FF2B5EF4-FFF2-40B4-BE49-F238E27FC236}">
                  <a16:creationId xmlns:a16="http://schemas.microsoft.com/office/drawing/2014/main" id="{0A043FE2-CE91-9BE3-0B87-D19F49ABAC01}"/>
                </a:ext>
              </a:extLst>
            </p:cNvPr>
            <p:cNvCxnSpPr>
              <a:cxnSpLocks/>
            </p:cNvCxnSpPr>
            <p:nvPr/>
          </p:nvCxnSpPr>
          <p:spPr>
            <a:xfrm>
              <a:off x="4236482" y="1721936"/>
              <a:ext cx="0" cy="11736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B8950C70-AF0F-5DFC-08B7-08F58490B668}"/>
                </a:ext>
              </a:extLst>
            </p:cNvPr>
            <p:cNvCxnSpPr>
              <a:cxnSpLocks/>
            </p:cNvCxnSpPr>
            <p:nvPr/>
          </p:nvCxnSpPr>
          <p:spPr>
            <a:xfrm>
              <a:off x="10121336" y="1721936"/>
              <a:ext cx="0" cy="123770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46C34BBA-8693-B03C-91E5-CEE4B86982B2}"/>
                </a:ext>
              </a:extLst>
            </p:cNvPr>
            <p:cNvCxnSpPr/>
            <p:nvPr/>
          </p:nvCxnSpPr>
          <p:spPr>
            <a:xfrm>
              <a:off x="4236482" y="2313910"/>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42F26CE6-1C27-5524-DCE7-0400E707D6B7}"/>
                </a:ext>
              </a:extLst>
            </p:cNvPr>
            <p:cNvSpPr txBox="1"/>
            <p:nvPr/>
          </p:nvSpPr>
          <p:spPr>
            <a:xfrm>
              <a:off x="6310878" y="2122717"/>
              <a:ext cx="1447162" cy="369332"/>
            </a:xfrm>
            <a:prstGeom prst="rect">
              <a:avLst/>
            </a:prstGeom>
            <a:solidFill>
              <a:schemeClr val="bg1"/>
            </a:solidFill>
          </p:spPr>
          <p:txBody>
            <a:bodyPr wrap="square" rtlCol="0">
              <a:spAutoFit/>
            </a:bodyPr>
            <a:lstStyle/>
            <a:p>
              <a:pPr algn="ctr"/>
              <a:r>
                <a:rPr lang="zh-CN" altLang="en-US" b="1" dirty="0"/>
                <a:t>接收窗口</a:t>
              </a:r>
              <a:r>
                <a:rPr lang="en-US" altLang="zh-CN" b="1" dirty="0"/>
                <a:t>=20</a:t>
              </a:r>
              <a:endParaRPr lang="zh-CN" altLang="en-US" b="1" dirty="0"/>
            </a:p>
          </p:txBody>
        </p:sp>
      </p:grpSp>
      <p:sp>
        <p:nvSpPr>
          <p:cNvPr id="10" name="标注: 下箭头 9">
            <a:extLst>
              <a:ext uri="{FF2B5EF4-FFF2-40B4-BE49-F238E27FC236}">
                <a16:creationId xmlns:a16="http://schemas.microsoft.com/office/drawing/2014/main" id="{BD3314F1-BA77-DA19-671A-2E9BA1A568BB}"/>
              </a:ext>
            </a:extLst>
          </p:cNvPr>
          <p:cNvSpPr/>
          <p:nvPr/>
        </p:nvSpPr>
        <p:spPr>
          <a:xfrm>
            <a:off x="91333" y="3689711"/>
            <a:ext cx="1083767" cy="1780266"/>
          </a:xfrm>
          <a:prstGeom prst="downArrowCallout">
            <a:avLst>
              <a:gd name="adj1" fmla="val 25000"/>
              <a:gd name="adj2" fmla="val 25000"/>
              <a:gd name="adj3" fmla="val 25000"/>
              <a:gd name="adj4" fmla="val 72936"/>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lnSpc>
                <a:spcPct val="150000"/>
              </a:lnSpc>
            </a:pPr>
            <a:r>
              <a:rPr lang="zh-CN" altLang="en-US" sz="1600" b="1" dirty="0"/>
              <a:t>数据报文段</a:t>
            </a:r>
            <a:endParaRPr lang="en-US" altLang="zh-CN" sz="1600" b="1" dirty="0"/>
          </a:p>
          <a:p>
            <a:pPr algn="ctr">
              <a:lnSpc>
                <a:spcPct val="150000"/>
              </a:lnSpc>
            </a:pPr>
            <a:r>
              <a:rPr lang="zh-CN" altLang="en-US" sz="1600" b="1" dirty="0"/>
              <a:t>携带</a:t>
            </a:r>
            <a:endParaRPr lang="en-US" altLang="zh-CN" sz="1600" b="1" dirty="0"/>
          </a:p>
          <a:p>
            <a:pPr algn="ctr">
              <a:lnSpc>
                <a:spcPct val="150000"/>
              </a:lnSpc>
            </a:pPr>
            <a:r>
              <a:rPr lang="en-US" altLang="zh-CN" sz="1600" b="1" dirty="0"/>
              <a:t>31</a:t>
            </a:r>
            <a:r>
              <a:rPr lang="zh-CN" altLang="en-US" sz="1600" b="1" dirty="0"/>
              <a:t>号字节</a:t>
            </a:r>
          </a:p>
        </p:txBody>
      </p:sp>
      <p:grpSp>
        <p:nvGrpSpPr>
          <p:cNvPr id="24" name="组合 23">
            <a:extLst>
              <a:ext uri="{FF2B5EF4-FFF2-40B4-BE49-F238E27FC236}">
                <a16:creationId xmlns:a16="http://schemas.microsoft.com/office/drawing/2014/main" id="{BD363E59-1D75-A236-C2F2-16C45E988F37}"/>
              </a:ext>
            </a:extLst>
          </p:cNvPr>
          <p:cNvGrpSpPr/>
          <p:nvPr/>
        </p:nvGrpSpPr>
        <p:grpSpPr>
          <a:xfrm>
            <a:off x="10126494" y="2140927"/>
            <a:ext cx="1760706" cy="754673"/>
            <a:chOff x="10126494" y="2140927"/>
            <a:chExt cx="1760706" cy="754673"/>
          </a:xfrm>
        </p:grpSpPr>
        <p:cxnSp>
          <p:nvCxnSpPr>
            <p:cNvPr id="16" name="直接连接符 15">
              <a:extLst>
                <a:ext uri="{FF2B5EF4-FFF2-40B4-BE49-F238E27FC236}">
                  <a16:creationId xmlns:a16="http://schemas.microsoft.com/office/drawing/2014/main" id="{DDCE8286-695F-E7F7-B58D-D0361B36D90A}"/>
                </a:ext>
              </a:extLst>
            </p:cNvPr>
            <p:cNvCxnSpPr>
              <a:cxnSpLocks/>
            </p:cNvCxnSpPr>
            <p:nvPr/>
          </p:nvCxnSpPr>
          <p:spPr>
            <a:xfrm>
              <a:off x="11887200"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F7A40A6-11A7-EE49-560B-CE6BEFDE79FD}"/>
                </a:ext>
              </a:extLst>
            </p:cNvPr>
            <p:cNvCxnSpPr>
              <a:cxnSpLocks/>
            </p:cNvCxnSpPr>
            <p:nvPr/>
          </p:nvCxnSpPr>
          <p:spPr>
            <a:xfrm>
              <a:off x="10126494" y="2659269"/>
              <a:ext cx="1760706"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1691434-74F8-B68B-A2C8-E6A2E7B1BBB9}"/>
                </a:ext>
              </a:extLst>
            </p:cNvPr>
            <p:cNvSpPr txBox="1"/>
            <p:nvPr/>
          </p:nvSpPr>
          <p:spPr>
            <a:xfrm>
              <a:off x="10361110" y="2489992"/>
              <a:ext cx="1247293" cy="338554"/>
            </a:xfrm>
            <a:prstGeom prst="rect">
              <a:avLst/>
            </a:prstGeom>
            <a:solidFill>
              <a:schemeClr val="bg1"/>
            </a:solidFill>
          </p:spPr>
          <p:txBody>
            <a:bodyPr wrap="square" rtlCol="0">
              <a:spAutoFit/>
            </a:bodyPr>
            <a:lstStyle/>
            <a:p>
              <a:pPr algn="ctr"/>
              <a:r>
                <a:rPr lang="zh-CN" altLang="en-US" sz="1600" b="1" dirty="0"/>
                <a:t>不允许发送</a:t>
              </a:r>
            </a:p>
          </p:txBody>
        </p:sp>
      </p:grpSp>
      <p:grpSp>
        <p:nvGrpSpPr>
          <p:cNvPr id="14" name="组合 13">
            <a:extLst>
              <a:ext uri="{FF2B5EF4-FFF2-40B4-BE49-F238E27FC236}">
                <a16:creationId xmlns:a16="http://schemas.microsoft.com/office/drawing/2014/main" id="{7CE1058B-2424-51CF-5E6D-8C2BAA5AF2D2}"/>
              </a:ext>
            </a:extLst>
          </p:cNvPr>
          <p:cNvGrpSpPr/>
          <p:nvPr/>
        </p:nvGrpSpPr>
        <p:grpSpPr>
          <a:xfrm>
            <a:off x="2770589" y="2156167"/>
            <a:ext cx="1465893" cy="934793"/>
            <a:chOff x="2770589" y="2156167"/>
            <a:chExt cx="1465893" cy="934793"/>
          </a:xfrm>
        </p:grpSpPr>
        <p:cxnSp>
          <p:nvCxnSpPr>
            <p:cNvPr id="8" name="直接连接符 7">
              <a:extLst>
                <a:ext uri="{FF2B5EF4-FFF2-40B4-BE49-F238E27FC236}">
                  <a16:creationId xmlns:a16="http://schemas.microsoft.com/office/drawing/2014/main" id="{4422F0F0-F4F1-08AA-11E7-A6A8EE6661B5}"/>
                </a:ext>
              </a:extLst>
            </p:cNvPr>
            <p:cNvCxnSpPr>
              <a:cxnSpLocks/>
            </p:cNvCxnSpPr>
            <p:nvPr/>
          </p:nvCxnSpPr>
          <p:spPr>
            <a:xfrm>
              <a:off x="2770589" y="21561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A088AC34-E0C3-3E52-042F-94C2F768CD6E}"/>
                </a:ext>
              </a:extLst>
            </p:cNvPr>
            <p:cNvCxnSpPr>
              <a:cxnSpLocks/>
            </p:cNvCxnSpPr>
            <p:nvPr/>
          </p:nvCxnSpPr>
          <p:spPr>
            <a:xfrm>
              <a:off x="2770589" y="2660073"/>
              <a:ext cx="146589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57E80CE-4558-B761-A767-BDEFEB2724F6}"/>
                </a:ext>
              </a:extLst>
            </p:cNvPr>
            <p:cNvSpPr txBox="1"/>
            <p:nvPr/>
          </p:nvSpPr>
          <p:spPr>
            <a:xfrm>
              <a:off x="2996583" y="2229186"/>
              <a:ext cx="1029210" cy="861774"/>
            </a:xfrm>
            <a:prstGeom prst="rect">
              <a:avLst/>
            </a:prstGeom>
            <a:solidFill>
              <a:schemeClr val="bg1"/>
            </a:solidFill>
          </p:spPr>
          <p:txBody>
            <a:bodyPr wrap="square" rtlCol="0">
              <a:spAutoFit/>
            </a:bodyPr>
            <a:lstStyle/>
            <a:p>
              <a:pPr algn="ctr"/>
              <a:r>
                <a:rPr lang="zh-CN" altLang="en-US" sz="1600" b="1" dirty="0"/>
                <a:t>已发送且</a:t>
              </a:r>
              <a:endParaRPr lang="en-US" altLang="zh-CN" sz="1600" b="1" dirty="0"/>
            </a:p>
            <a:p>
              <a:pPr algn="ctr"/>
              <a:r>
                <a:rPr lang="zh-CN" altLang="en-US" sz="1600" b="1" dirty="0"/>
                <a:t>收到确认</a:t>
              </a:r>
              <a:endParaRPr lang="en-US" altLang="zh-CN" sz="1600" b="1" dirty="0"/>
            </a:p>
            <a:p>
              <a:pPr algn="ctr"/>
              <a:r>
                <a:rPr lang="zh-CN" altLang="en-US" sz="1600" b="1" dirty="0"/>
                <a:t>可以删除</a:t>
              </a:r>
            </a:p>
          </p:txBody>
        </p:sp>
      </p:grpSp>
      <p:grpSp>
        <p:nvGrpSpPr>
          <p:cNvPr id="22" name="组合 21">
            <a:extLst>
              <a:ext uri="{FF2B5EF4-FFF2-40B4-BE49-F238E27FC236}">
                <a16:creationId xmlns:a16="http://schemas.microsoft.com/office/drawing/2014/main" id="{E16959C6-D607-E287-7394-14CAE6FB5009}"/>
              </a:ext>
            </a:extLst>
          </p:cNvPr>
          <p:cNvGrpSpPr/>
          <p:nvPr/>
        </p:nvGrpSpPr>
        <p:grpSpPr>
          <a:xfrm>
            <a:off x="4236482" y="1823967"/>
            <a:ext cx="5884854" cy="1135673"/>
            <a:chOff x="4236482" y="1823967"/>
            <a:chExt cx="5884854" cy="1135673"/>
          </a:xfrm>
        </p:grpSpPr>
        <p:sp>
          <p:nvSpPr>
            <p:cNvPr id="13" name="矩形 12">
              <a:extLst>
                <a:ext uri="{FF2B5EF4-FFF2-40B4-BE49-F238E27FC236}">
                  <a16:creationId xmlns:a16="http://schemas.microsoft.com/office/drawing/2014/main" id="{8C65D0CA-9FE8-B074-A9D4-9656B05B10AA}"/>
                </a:ext>
              </a:extLst>
            </p:cNvPr>
            <p:cNvSpPr/>
            <p:nvPr/>
          </p:nvSpPr>
          <p:spPr>
            <a:xfrm>
              <a:off x="4236482" y="1823967"/>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EDA3E6DD-0EA1-D88A-C482-FC9C875BF2A0}"/>
                </a:ext>
              </a:extLst>
            </p:cNvPr>
            <p:cNvCxnSpPr>
              <a:cxnSpLocks/>
            </p:cNvCxnSpPr>
            <p:nvPr/>
          </p:nvCxnSpPr>
          <p:spPr>
            <a:xfrm>
              <a:off x="4236482"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40AAEDD-D276-C6DC-7D30-CA577AED0ED5}"/>
                </a:ext>
              </a:extLst>
            </p:cNvPr>
            <p:cNvCxnSpPr>
              <a:cxnSpLocks/>
            </p:cNvCxnSpPr>
            <p:nvPr/>
          </p:nvCxnSpPr>
          <p:spPr>
            <a:xfrm>
              <a:off x="10121336" y="22049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59FBC92-3D48-192B-B31A-68DB0CD39CFE}"/>
                </a:ext>
              </a:extLst>
            </p:cNvPr>
            <p:cNvCxnSpPr/>
            <p:nvPr/>
          </p:nvCxnSpPr>
          <p:spPr>
            <a:xfrm>
              <a:off x="4236482" y="2660073"/>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6A509B7-C9C7-1646-9718-69A3294BE737}"/>
                </a:ext>
              </a:extLst>
            </p:cNvPr>
            <p:cNvSpPr txBox="1"/>
            <p:nvPr/>
          </p:nvSpPr>
          <p:spPr>
            <a:xfrm>
              <a:off x="6310878" y="2468880"/>
              <a:ext cx="1447162" cy="369332"/>
            </a:xfrm>
            <a:prstGeom prst="rect">
              <a:avLst/>
            </a:prstGeom>
            <a:solidFill>
              <a:schemeClr val="bg1"/>
            </a:solidFill>
          </p:spPr>
          <p:txBody>
            <a:bodyPr wrap="square" rtlCol="0">
              <a:spAutoFit/>
            </a:bodyPr>
            <a:lstStyle/>
            <a:p>
              <a:pPr algn="ctr"/>
              <a:r>
                <a:rPr lang="zh-CN" altLang="en-US" b="1" dirty="0"/>
                <a:t>发送窗口</a:t>
              </a:r>
              <a:r>
                <a:rPr lang="en-US" altLang="zh-CN" b="1" dirty="0"/>
                <a:t>=20</a:t>
              </a:r>
              <a:endParaRPr lang="zh-CN" altLang="en-US"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可靠传输的实现</a:t>
              </a:r>
            </a:p>
          </p:txBody>
        </p:sp>
      </p:grpSp>
      <p:grpSp>
        <p:nvGrpSpPr>
          <p:cNvPr id="121" name="组合 120">
            <a:extLst>
              <a:ext uri="{FF2B5EF4-FFF2-40B4-BE49-F238E27FC236}">
                <a16:creationId xmlns:a16="http://schemas.microsoft.com/office/drawing/2014/main" id="{6834FF5F-9DA1-F0B3-B9E1-5539913B44F5}"/>
              </a:ext>
            </a:extLst>
          </p:cNvPr>
          <p:cNvGrpSpPr/>
          <p:nvPr/>
        </p:nvGrpSpPr>
        <p:grpSpPr>
          <a:xfrm>
            <a:off x="328424" y="1666287"/>
            <a:ext cx="1429263" cy="4295156"/>
            <a:chOff x="268437" y="1742601"/>
            <a:chExt cx="1429263" cy="4295156"/>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560" y="1742601"/>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84" y="5455379"/>
              <a:ext cx="443717" cy="582378"/>
            </a:xfrm>
            <a:prstGeom prst="rect">
              <a:avLst/>
            </a:prstGeom>
          </p:spPr>
        </p:pic>
        <p:sp>
          <p:nvSpPr>
            <p:cNvPr id="117" name="文本框 116">
              <a:extLst>
                <a:ext uri="{FF2B5EF4-FFF2-40B4-BE49-F238E27FC236}">
                  <a16:creationId xmlns:a16="http://schemas.microsoft.com/office/drawing/2014/main" id="{FCC024AC-BBB4-E353-B24C-BBAD303C33F5}"/>
                </a:ext>
              </a:extLst>
            </p:cNvPr>
            <p:cNvSpPr txBox="1"/>
            <p:nvPr/>
          </p:nvSpPr>
          <p:spPr>
            <a:xfrm>
              <a:off x="283610" y="5546291"/>
              <a:ext cx="934872" cy="369332"/>
            </a:xfrm>
            <a:prstGeom prst="rect">
              <a:avLst/>
            </a:prstGeom>
            <a:noFill/>
          </p:spPr>
          <p:txBody>
            <a:bodyPr wrap="square" rtlCol="0">
              <a:spAutoFit/>
            </a:bodyPr>
            <a:lstStyle/>
            <a:p>
              <a:r>
                <a:rPr lang="zh-CN" altLang="en-US" b="1" dirty="0"/>
                <a:t>接收方</a:t>
              </a:r>
            </a:p>
          </p:txBody>
        </p:sp>
        <p:sp>
          <p:nvSpPr>
            <p:cNvPr id="118" name="文本框 117">
              <a:extLst>
                <a:ext uri="{FF2B5EF4-FFF2-40B4-BE49-F238E27FC236}">
                  <a16:creationId xmlns:a16="http://schemas.microsoft.com/office/drawing/2014/main" id="{EF6C1D32-1AB7-C2B5-3CB2-29917795BCEC}"/>
                </a:ext>
              </a:extLst>
            </p:cNvPr>
            <p:cNvSpPr txBox="1"/>
            <p:nvPr/>
          </p:nvSpPr>
          <p:spPr>
            <a:xfrm>
              <a:off x="268437" y="1761352"/>
              <a:ext cx="934872" cy="369332"/>
            </a:xfrm>
            <a:prstGeom prst="rect">
              <a:avLst/>
            </a:prstGeom>
            <a:noFill/>
          </p:spPr>
          <p:txBody>
            <a:bodyPr wrap="square" rtlCol="0">
              <a:spAutoFit/>
            </a:bodyPr>
            <a:lstStyle/>
            <a:p>
              <a:r>
                <a:rPr lang="zh-CN" altLang="en-US" b="1" dirty="0"/>
                <a:t>发送方</a:t>
              </a:r>
            </a:p>
          </p:txBody>
        </p:sp>
        <p:sp>
          <p:nvSpPr>
            <p:cNvPr id="119" name="圆柱体 118">
              <a:extLst>
                <a:ext uri="{FF2B5EF4-FFF2-40B4-BE49-F238E27FC236}">
                  <a16:creationId xmlns:a16="http://schemas.microsoft.com/office/drawing/2014/main" id="{351AAFF2-3A5B-F6A9-F6C2-EF3DC893A21F}"/>
                </a:ext>
              </a:extLst>
            </p:cNvPr>
            <p:cNvSpPr/>
            <p:nvPr/>
          </p:nvSpPr>
          <p:spPr>
            <a:xfrm>
              <a:off x="1157034" y="2397540"/>
              <a:ext cx="443717" cy="3021559"/>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F86A6B9E-BC85-C115-C616-05FC9670C5D0}"/>
                </a:ext>
              </a:extLst>
            </p:cNvPr>
            <p:cNvSpPr txBox="1"/>
            <p:nvPr/>
          </p:nvSpPr>
          <p:spPr>
            <a:xfrm>
              <a:off x="1084832" y="2528504"/>
              <a:ext cx="588120" cy="2862322"/>
            </a:xfrm>
            <a:prstGeom prst="rect">
              <a:avLst/>
            </a:prstGeom>
            <a:noFill/>
          </p:spPr>
          <p:txBody>
            <a:bodyPr wrap="square" rtlCol="0">
              <a:spAutoFit/>
            </a:bodyPr>
            <a:lstStyle/>
            <a:p>
              <a:pPr algn="ctr"/>
              <a:r>
                <a:rPr lang="zh-CN" altLang="en-US" b="1" dirty="0">
                  <a:solidFill>
                    <a:schemeClr val="bg1"/>
                  </a:solidFill>
                </a:rPr>
                <a:t>基</a:t>
              </a:r>
              <a:endParaRPr lang="en-US" altLang="zh-CN" b="1" dirty="0">
                <a:solidFill>
                  <a:schemeClr val="bg1"/>
                </a:solidFill>
              </a:endParaRPr>
            </a:p>
            <a:p>
              <a:pPr algn="ctr"/>
              <a:r>
                <a:rPr lang="zh-CN" altLang="en-US" b="1" dirty="0">
                  <a:solidFill>
                    <a:schemeClr val="bg1"/>
                  </a:solidFill>
                </a:rPr>
                <a:t>于</a:t>
              </a:r>
              <a:endParaRPr lang="en-US" altLang="zh-CN" b="1" dirty="0">
                <a:solidFill>
                  <a:schemeClr val="bg1"/>
                </a:solidFill>
              </a:endParaRPr>
            </a:p>
            <a:p>
              <a:pPr algn="ctr"/>
              <a:r>
                <a:rPr lang="en-US" altLang="zh-CN" b="1" dirty="0">
                  <a:solidFill>
                    <a:schemeClr val="bg1"/>
                  </a:solidFill>
                </a:rPr>
                <a:t>TCP</a:t>
              </a:r>
            </a:p>
            <a:p>
              <a:pPr algn="ctr"/>
              <a:r>
                <a:rPr lang="zh-CN" altLang="en-US" b="1" dirty="0">
                  <a:solidFill>
                    <a:schemeClr val="bg1"/>
                  </a:solidFill>
                </a:rPr>
                <a:t>的</a:t>
              </a:r>
              <a:endParaRPr lang="en-US" altLang="zh-CN" b="1" dirty="0">
                <a:solidFill>
                  <a:schemeClr val="bg1"/>
                </a:solidFill>
              </a:endParaRPr>
            </a:p>
            <a:p>
              <a:pPr algn="ctr"/>
              <a:r>
                <a:rPr lang="zh-CN" altLang="en-US" b="1" dirty="0">
                  <a:solidFill>
                    <a:schemeClr val="bg1"/>
                  </a:solidFill>
                </a:rPr>
                <a:t>可</a:t>
              </a:r>
              <a:endParaRPr lang="en-US" altLang="zh-CN" b="1" dirty="0">
                <a:solidFill>
                  <a:schemeClr val="bg1"/>
                </a:solidFill>
              </a:endParaRPr>
            </a:p>
            <a:p>
              <a:pPr algn="ctr"/>
              <a:r>
                <a:rPr lang="zh-CN" altLang="en-US" b="1" dirty="0">
                  <a:solidFill>
                    <a:schemeClr val="bg1"/>
                  </a:solidFill>
                </a:rPr>
                <a:t>靠</a:t>
              </a:r>
              <a:endParaRPr lang="en-US" altLang="zh-CN" b="1" dirty="0">
                <a:solidFill>
                  <a:schemeClr val="bg1"/>
                </a:solidFill>
              </a:endParaRPr>
            </a:p>
            <a:p>
              <a:pPr algn="ctr"/>
              <a:r>
                <a:rPr lang="zh-CN" altLang="en-US" b="1" dirty="0">
                  <a:solidFill>
                    <a:schemeClr val="bg1"/>
                  </a:solidFill>
                </a:rPr>
                <a:t>数</a:t>
              </a:r>
              <a:endParaRPr lang="en-US" altLang="zh-CN" b="1" dirty="0">
                <a:solidFill>
                  <a:schemeClr val="bg1"/>
                </a:solidFill>
              </a:endParaRPr>
            </a:p>
            <a:p>
              <a:pPr algn="ctr"/>
              <a:r>
                <a:rPr lang="zh-CN" altLang="en-US" b="1" dirty="0">
                  <a:solidFill>
                    <a:schemeClr val="bg1"/>
                  </a:solidFill>
                </a:rPr>
                <a:t>据</a:t>
              </a:r>
              <a:endParaRPr lang="en-US" altLang="zh-CN" b="1" dirty="0">
                <a:solidFill>
                  <a:schemeClr val="bg1"/>
                </a:solidFill>
              </a:endParaRPr>
            </a:p>
            <a:p>
              <a:pPr algn="ctr"/>
              <a:r>
                <a:rPr lang="zh-CN" altLang="en-US" b="1" dirty="0">
                  <a:solidFill>
                    <a:schemeClr val="bg1"/>
                  </a:solidFill>
                </a:rPr>
                <a:t>传</a:t>
              </a:r>
              <a:endParaRPr lang="en-US" altLang="zh-CN" b="1" dirty="0">
                <a:solidFill>
                  <a:schemeClr val="bg1"/>
                </a:solidFill>
              </a:endParaRPr>
            </a:p>
            <a:p>
              <a:pPr algn="ctr"/>
              <a:r>
                <a:rPr lang="zh-CN" altLang="en-US" b="1" dirty="0">
                  <a:solidFill>
                    <a:schemeClr val="bg1"/>
                  </a:solidFill>
                </a:rPr>
                <a:t>输</a:t>
              </a:r>
            </a:p>
          </p:txBody>
        </p:sp>
      </p:grpSp>
      <p:grpSp>
        <p:nvGrpSpPr>
          <p:cNvPr id="131" name="组合 130">
            <a:extLst>
              <a:ext uri="{FF2B5EF4-FFF2-40B4-BE49-F238E27FC236}">
                <a16:creationId xmlns:a16="http://schemas.microsoft.com/office/drawing/2014/main" id="{5FF78526-1CCA-F87F-6398-F54146161EEA}"/>
              </a:ext>
            </a:extLst>
          </p:cNvPr>
          <p:cNvGrpSpPr/>
          <p:nvPr/>
        </p:nvGrpSpPr>
        <p:grpSpPr>
          <a:xfrm>
            <a:off x="2770589" y="1888008"/>
            <a:ext cx="9116611" cy="252919"/>
            <a:chOff x="2772604" y="1846455"/>
            <a:chExt cx="9116611" cy="252919"/>
          </a:xfrm>
        </p:grpSpPr>
        <p:sp>
          <p:nvSpPr>
            <p:cNvPr id="132" name="矩形 131">
              <a:extLst>
                <a:ext uri="{FF2B5EF4-FFF2-40B4-BE49-F238E27FC236}">
                  <a16:creationId xmlns:a16="http://schemas.microsoft.com/office/drawing/2014/main" id="{3028D87E-C376-CB0A-0F59-60ED0D5BD583}"/>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133" name="矩形 132">
              <a:extLst>
                <a:ext uri="{FF2B5EF4-FFF2-40B4-BE49-F238E27FC236}">
                  <a16:creationId xmlns:a16="http://schemas.microsoft.com/office/drawing/2014/main" id="{831A2641-2384-2E72-C4F2-BF5AC341C054}"/>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134" name="矩形 133">
              <a:extLst>
                <a:ext uri="{FF2B5EF4-FFF2-40B4-BE49-F238E27FC236}">
                  <a16:creationId xmlns:a16="http://schemas.microsoft.com/office/drawing/2014/main" id="{26C1C15B-B7D9-A73E-6E35-45473AE907C1}"/>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135" name="矩形 134">
              <a:extLst>
                <a:ext uri="{FF2B5EF4-FFF2-40B4-BE49-F238E27FC236}">
                  <a16:creationId xmlns:a16="http://schemas.microsoft.com/office/drawing/2014/main" id="{457740F0-15FF-07F9-01ED-89DC4A6F1CF9}"/>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136" name="矩形 135">
              <a:extLst>
                <a:ext uri="{FF2B5EF4-FFF2-40B4-BE49-F238E27FC236}">
                  <a16:creationId xmlns:a16="http://schemas.microsoft.com/office/drawing/2014/main" id="{9C867BCE-1045-F095-06FA-CAF3B95C0734}"/>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137" name="矩形 136">
              <a:extLst>
                <a:ext uri="{FF2B5EF4-FFF2-40B4-BE49-F238E27FC236}">
                  <a16:creationId xmlns:a16="http://schemas.microsoft.com/office/drawing/2014/main" id="{D3E832F6-9A19-119E-8EA1-30F59845C382}"/>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138" name="矩形 137">
              <a:extLst>
                <a:ext uri="{FF2B5EF4-FFF2-40B4-BE49-F238E27FC236}">
                  <a16:creationId xmlns:a16="http://schemas.microsoft.com/office/drawing/2014/main" id="{BCDB83DD-ABA8-28CC-E002-FF4021DC27C0}"/>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139" name="矩形 138">
              <a:extLst>
                <a:ext uri="{FF2B5EF4-FFF2-40B4-BE49-F238E27FC236}">
                  <a16:creationId xmlns:a16="http://schemas.microsoft.com/office/drawing/2014/main" id="{5D903A70-96DA-63E7-0425-E7387C7854E0}"/>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140" name="矩形 139">
              <a:extLst>
                <a:ext uri="{FF2B5EF4-FFF2-40B4-BE49-F238E27FC236}">
                  <a16:creationId xmlns:a16="http://schemas.microsoft.com/office/drawing/2014/main" id="{09B4FCEB-9AAF-E6E0-6410-17180A0FD7F7}"/>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141" name="矩形 140">
              <a:extLst>
                <a:ext uri="{FF2B5EF4-FFF2-40B4-BE49-F238E27FC236}">
                  <a16:creationId xmlns:a16="http://schemas.microsoft.com/office/drawing/2014/main" id="{AE57F4D0-8395-0820-FEFF-F465DA31DD30}"/>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142" name="矩形 141">
              <a:extLst>
                <a:ext uri="{FF2B5EF4-FFF2-40B4-BE49-F238E27FC236}">
                  <a16:creationId xmlns:a16="http://schemas.microsoft.com/office/drawing/2014/main" id="{A4333860-77E9-F92C-7482-6DF14E484D40}"/>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143" name="矩形 142">
              <a:extLst>
                <a:ext uri="{FF2B5EF4-FFF2-40B4-BE49-F238E27FC236}">
                  <a16:creationId xmlns:a16="http://schemas.microsoft.com/office/drawing/2014/main" id="{99BEA847-8897-6CD5-34CB-9B71D24DCD9A}"/>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144" name="矩形 143">
              <a:extLst>
                <a:ext uri="{FF2B5EF4-FFF2-40B4-BE49-F238E27FC236}">
                  <a16:creationId xmlns:a16="http://schemas.microsoft.com/office/drawing/2014/main" id="{CC787FBC-2BF6-1652-5947-500E9419961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145" name="矩形 144">
              <a:extLst>
                <a:ext uri="{FF2B5EF4-FFF2-40B4-BE49-F238E27FC236}">
                  <a16:creationId xmlns:a16="http://schemas.microsoft.com/office/drawing/2014/main" id="{3162BFD8-D16B-FB93-2C00-255D225C3913}"/>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146" name="矩形 145">
              <a:extLst>
                <a:ext uri="{FF2B5EF4-FFF2-40B4-BE49-F238E27FC236}">
                  <a16:creationId xmlns:a16="http://schemas.microsoft.com/office/drawing/2014/main" id="{FC729642-FF34-8493-9F49-2248F8CC3353}"/>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147" name="矩形 146">
              <a:extLst>
                <a:ext uri="{FF2B5EF4-FFF2-40B4-BE49-F238E27FC236}">
                  <a16:creationId xmlns:a16="http://schemas.microsoft.com/office/drawing/2014/main" id="{F9E233FD-A151-4825-DB95-F8761B2FE253}"/>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148" name="矩形 147">
              <a:extLst>
                <a:ext uri="{FF2B5EF4-FFF2-40B4-BE49-F238E27FC236}">
                  <a16:creationId xmlns:a16="http://schemas.microsoft.com/office/drawing/2014/main" id="{0DB1C835-9F93-2B1C-093D-6043649AB286}"/>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149" name="矩形 148">
              <a:extLst>
                <a:ext uri="{FF2B5EF4-FFF2-40B4-BE49-F238E27FC236}">
                  <a16:creationId xmlns:a16="http://schemas.microsoft.com/office/drawing/2014/main" id="{40BB604B-2A50-9CF9-EA0F-BD30B72C2390}"/>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150" name="矩形 149">
              <a:extLst>
                <a:ext uri="{FF2B5EF4-FFF2-40B4-BE49-F238E27FC236}">
                  <a16:creationId xmlns:a16="http://schemas.microsoft.com/office/drawing/2014/main" id="{B23C975B-52FD-199D-A1A5-4CBDDAC6EF8B}"/>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151" name="矩形 150">
              <a:extLst>
                <a:ext uri="{FF2B5EF4-FFF2-40B4-BE49-F238E27FC236}">
                  <a16:creationId xmlns:a16="http://schemas.microsoft.com/office/drawing/2014/main" id="{5DA4A91B-ED5B-AAA4-E88A-E89D61DC8608}"/>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152" name="矩形 151">
              <a:extLst>
                <a:ext uri="{FF2B5EF4-FFF2-40B4-BE49-F238E27FC236}">
                  <a16:creationId xmlns:a16="http://schemas.microsoft.com/office/drawing/2014/main" id="{41858A81-4381-73BE-3D40-1F0079FDFD90}"/>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153" name="矩形 152">
              <a:extLst>
                <a:ext uri="{FF2B5EF4-FFF2-40B4-BE49-F238E27FC236}">
                  <a16:creationId xmlns:a16="http://schemas.microsoft.com/office/drawing/2014/main" id="{EFA10A6A-D655-C7F4-4F8A-198A891E043A}"/>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154" name="矩形 153">
              <a:extLst>
                <a:ext uri="{FF2B5EF4-FFF2-40B4-BE49-F238E27FC236}">
                  <a16:creationId xmlns:a16="http://schemas.microsoft.com/office/drawing/2014/main" id="{FBCB3148-DF08-AD48-9227-9CBE84A051CF}"/>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155" name="矩形 154">
              <a:extLst>
                <a:ext uri="{FF2B5EF4-FFF2-40B4-BE49-F238E27FC236}">
                  <a16:creationId xmlns:a16="http://schemas.microsoft.com/office/drawing/2014/main" id="{F4CC12CD-B074-CBAD-7125-ACC1DA817074}"/>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156" name="矩形 155">
              <a:extLst>
                <a:ext uri="{FF2B5EF4-FFF2-40B4-BE49-F238E27FC236}">
                  <a16:creationId xmlns:a16="http://schemas.microsoft.com/office/drawing/2014/main" id="{727CDC51-125C-3730-C897-7426246D4B7F}"/>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157" name="矩形 156">
              <a:extLst>
                <a:ext uri="{FF2B5EF4-FFF2-40B4-BE49-F238E27FC236}">
                  <a16:creationId xmlns:a16="http://schemas.microsoft.com/office/drawing/2014/main" id="{F0CC06AF-8EA1-D5F8-5A17-B4EC322A7D81}"/>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158" name="矩形 157">
              <a:extLst>
                <a:ext uri="{FF2B5EF4-FFF2-40B4-BE49-F238E27FC236}">
                  <a16:creationId xmlns:a16="http://schemas.microsoft.com/office/drawing/2014/main" id="{1BD98898-0E90-8A5D-7272-02ED3E012439}"/>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159" name="矩形 158">
              <a:extLst>
                <a:ext uri="{FF2B5EF4-FFF2-40B4-BE49-F238E27FC236}">
                  <a16:creationId xmlns:a16="http://schemas.microsoft.com/office/drawing/2014/main" id="{937DF4D6-B8AE-39FF-1FAC-F7A31A138DE4}"/>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160" name="矩形 159">
              <a:extLst>
                <a:ext uri="{FF2B5EF4-FFF2-40B4-BE49-F238E27FC236}">
                  <a16:creationId xmlns:a16="http://schemas.microsoft.com/office/drawing/2014/main" id="{DD229B62-A7AD-5221-0530-2C8439D3EB67}"/>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161" name="矩形 160">
              <a:extLst>
                <a:ext uri="{FF2B5EF4-FFF2-40B4-BE49-F238E27FC236}">
                  <a16:creationId xmlns:a16="http://schemas.microsoft.com/office/drawing/2014/main" id="{D8194BCC-F579-A651-1B47-72D2E00B53D5}"/>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162" name="矩形 161">
              <a:extLst>
                <a:ext uri="{FF2B5EF4-FFF2-40B4-BE49-F238E27FC236}">
                  <a16:creationId xmlns:a16="http://schemas.microsoft.com/office/drawing/2014/main" id="{BA1C95C6-2494-FB34-2226-45B697E3376F}"/>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5" name="矩形 4">
            <a:extLst>
              <a:ext uri="{FF2B5EF4-FFF2-40B4-BE49-F238E27FC236}">
                <a16:creationId xmlns:a16="http://schemas.microsoft.com/office/drawing/2014/main" id="{8FBE07E6-AB02-9FE8-CB88-AEAAEAC0CB15}"/>
              </a:ext>
            </a:extLst>
          </p:cNvPr>
          <p:cNvSpPr/>
          <p:nvPr/>
        </p:nvSpPr>
        <p:spPr>
          <a:xfrm>
            <a:off x="4243982" y="1897128"/>
            <a:ext cx="3230061" cy="274196"/>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6FF1626C-04E8-E3AD-43DE-7E0FAA7CAD53}"/>
              </a:ext>
            </a:extLst>
          </p:cNvPr>
          <p:cNvGrpSpPr/>
          <p:nvPr/>
        </p:nvGrpSpPr>
        <p:grpSpPr>
          <a:xfrm>
            <a:off x="2770589" y="5643385"/>
            <a:ext cx="9116611" cy="252919"/>
            <a:chOff x="2772604" y="1846455"/>
            <a:chExt cx="9116611" cy="252919"/>
          </a:xfrm>
        </p:grpSpPr>
        <p:sp>
          <p:nvSpPr>
            <p:cNvPr id="39" name="矩形 38">
              <a:extLst>
                <a:ext uri="{FF2B5EF4-FFF2-40B4-BE49-F238E27FC236}">
                  <a16:creationId xmlns:a16="http://schemas.microsoft.com/office/drawing/2014/main" id="{58D62DEC-6DCA-7BA2-454D-F5C16E45BE41}"/>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40" name="矩形 39">
              <a:extLst>
                <a:ext uri="{FF2B5EF4-FFF2-40B4-BE49-F238E27FC236}">
                  <a16:creationId xmlns:a16="http://schemas.microsoft.com/office/drawing/2014/main" id="{50AE3D7B-46C3-08A8-1F57-AECF2D5FC6DF}"/>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41" name="矩形 40">
              <a:extLst>
                <a:ext uri="{FF2B5EF4-FFF2-40B4-BE49-F238E27FC236}">
                  <a16:creationId xmlns:a16="http://schemas.microsoft.com/office/drawing/2014/main" id="{6698C8BC-5894-AF7F-65C5-8B305A0BEEF6}"/>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42" name="矩形 41">
              <a:extLst>
                <a:ext uri="{FF2B5EF4-FFF2-40B4-BE49-F238E27FC236}">
                  <a16:creationId xmlns:a16="http://schemas.microsoft.com/office/drawing/2014/main" id="{DD85C857-B269-E047-80AF-D2421E63C8FE}"/>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43" name="矩形 42">
              <a:extLst>
                <a:ext uri="{FF2B5EF4-FFF2-40B4-BE49-F238E27FC236}">
                  <a16:creationId xmlns:a16="http://schemas.microsoft.com/office/drawing/2014/main" id="{641F30C0-86E7-FAE9-E707-4FCD81D72C36}"/>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44" name="矩形 43">
              <a:extLst>
                <a:ext uri="{FF2B5EF4-FFF2-40B4-BE49-F238E27FC236}">
                  <a16:creationId xmlns:a16="http://schemas.microsoft.com/office/drawing/2014/main" id="{D7CB0004-A592-6C15-B53D-167716F81FF3}"/>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45" name="矩形 44">
              <a:extLst>
                <a:ext uri="{FF2B5EF4-FFF2-40B4-BE49-F238E27FC236}">
                  <a16:creationId xmlns:a16="http://schemas.microsoft.com/office/drawing/2014/main" id="{020AD77B-A95A-B547-2AA3-7B3288D8D7A1}"/>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46" name="矩形 45">
              <a:extLst>
                <a:ext uri="{FF2B5EF4-FFF2-40B4-BE49-F238E27FC236}">
                  <a16:creationId xmlns:a16="http://schemas.microsoft.com/office/drawing/2014/main" id="{9B027F54-23B7-02A6-7941-A3A8A4032BC1}"/>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47" name="矩形 46">
              <a:extLst>
                <a:ext uri="{FF2B5EF4-FFF2-40B4-BE49-F238E27FC236}">
                  <a16:creationId xmlns:a16="http://schemas.microsoft.com/office/drawing/2014/main" id="{053BD029-47F3-DCCC-1563-E2EABB363A0E}"/>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48" name="矩形 47">
              <a:extLst>
                <a:ext uri="{FF2B5EF4-FFF2-40B4-BE49-F238E27FC236}">
                  <a16:creationId xmlns:a16="http://schemas.microsoft.com/office/drawing/2014/main" id="{D496DAA8-DC66-C76A-6665-E7E9208B18C6}"/>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49" name="矩形 48">
              <a:extLst>
                <a:ext uri="{FF2B5EF4-FFF2-40B4-BE49-F238E27FC236}">
                  <a16:creationId xmlns:a16="http://schemas.microsoft.com/office/drawing/2014/main" id="{6A91B741-1496-18A0-E9B7-A3448F655182}"/>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50" name="矩形 49">
              <a:extLst>
                <a:ext uri="{FF2B5EF4-FFF2-40B4-BE49-F238E27FC236}">
                  <a16:creationId xmlns:a16="http://schemas.microsoft.com/office/drawing/2014/main" id="{CF8550F4-D7CE-E646-14C2-E4E12B3470AE}"/>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51" name="矩形 50">
              <a:extLst>
                <a:ext uri="{FF2B5EF4-FFF2-40B4-BE49-F238E27FC236}">
                  <a16:creationId xmlns:a16="http://schemas.microsoft.com/office/drawing/2014/main" id="{CDCC078E-DBCA-AF34-66DE-F920A3698BD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52" name="矩形 51">
              <a:extLst>
                <a:ext uri="{FF2B5EF4-FFF2-40B4-BE49-F238E27FC236}">
                  <a16:creationId xmlns:a16="http://schemas.microsoft.com/office/drawing/2014/main" id="{3F257814-11F7-0824-A703-4022E15875E8}"/>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53" name="矩形 52">
              <a:extLst>
                <a:ext uri="{FF2B5EF4-FFF2-40B4-BE49-F238E27FC236}">
                  <a16:creationId xmlns:a16="http://schemas.microsoft.com/office/drawing/2014/main" id="{F685B9D6-91DB-0DDC-AAA1-5A4A39F5E38F}"/>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54" name="矩形 53">
              <a:extLst>
                <a:ext uri="{FF2B5EF4-FFF2-40B4-BE49-F238E27FC236}">
                  <a16:creationId xmlns:a16="http://schemas.microsoft.com/office/drawing/2014/main" id="{DA92037A-ABFF-EA3D-E11D-A0A66A40396A}"/>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55" name="矩形 54">
              <a:extLst>
                <a:ext uri="{FF2B5EF4-FFF2-40B4-BE49-F238E27FC236}">
                  <a16:creationId xmlns:a16="http://schemas.microsoft.com/office/drawing/2014/main" id="{74559FBC-0712-7D47-B988-02218BD4B162}"/>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56" name="矩形 55">
              <a:extLst>
                <a:ext uri="{FF2B5EF4-FFF2-40B4-BE49-F238E27FC236}">
                  <a16:creationId xmlns:a16="http://schemas.microsoft.com/office/drawing/2014/main" id="{9D3370E0-1275-57B8-176F-4B65960BC4D8}"/>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57" name="矩形 56">
              <a:extLst>
                <a:ext uri="{FF2B5EF4-FFF2-40B4-BE49-F238E27FC236}">
                  <a16:creationId xmlns:a16="http://schemas.microsoft.com/office/drawing/2014/main" id="{23A6D4B5-9C62-1448-0921-4B8606D07F08}"/>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58" name="矩形 57">
              <a:extLst>
                <a:ext uri="{FF2B5EF4-FFF2-40B4-BE49-F238E27FC236}">
                  <a16:creationId xmlns:a16="http://schemas.microsoft.com/office/drawing/2014/main" id="{13877868-686B-60BD-8422-ACCA945A5352}"/>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59" name="矩形 58">
              <a:extLst>
                <a:ext uri="{FF2B5EF4-FFF2-40B4-BE49-F238E27FC236}">
                  <a16:creationId xmlns:a16="http://schemas.microsoft.com/office/drawing/2014/main" id="{2B47BF70-CDDA-25B8-5905-BB655972152D}"/>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60" name="矩形 59">
              <a:extLst>
                <a:ext uri="{FF2B5EF4-FFF2-40B4-BE49-F238E27FC236}">
                  <a16:creationId xmlns:a16="http://schemas.microsoft.com/office/drawing/2014/main" id="{B8E174BA-6960-2034-183F-14C841E9C150}"/>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61" name="矩形 60">
              <a:extLst>
                <a:ext uri="{FF2B5EF4-FFF2-40B4-BE49-F238E27FC236}">
                  <a16:creationId xmlns:a16="http://schemas.microsoft.com/office/drawing/2014/main" id="{E5EB27EC-312E-C2DC-EEDB-1F61E6077BA6}"/>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62" name="矩形 61">
              <a:extLst>
                <a:ext uri="{FF2B5EF4-FFF2-40B4-BE49-F238E27FC236}">
                  <a16:creationId xmlns:a16="http://schemas.microsoft.com/office/drawing/2014/main" id="{18506F1D-C7AE-D575-4D21-AF86A56D97AE}"/>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63" name="矩形 62">
              <a:extLst>
                <a:ext uri="{FF2B5EF4-FFF2-40B4-BE49-F238E27FC236}">
                  <a16:creationId xmlns:a16="http://schemas.microsoft.com/office/drawing/2014/main" id="{C56DBED5-8FFA-BBF7-83B0-6A4C2D84F943}"/>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64" name="矩形 63">
              <a:extLst>
                <a:ext uri="{FF2B5EF4-FFF2-40B4-BE49-F238E27FC236}">
                  <a16:creationId xmlns:a16="http://schemas.microsoft.com/office/drawing/2014/main" id="{0FC86234-F96C-B21A-CF5A-12B2605AE1C8}"/>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65" name="矩形 64">
              <a:extLst>
                <a:ext uri="{FF2B5EF4-FFF2-40B4-BE49-F238E27FC236}">
                  <a16:creationId xmlns:a16="http://schemas.microsoft.com/office/drawing/2014/main" id="{037B665E-AED3-0454-3739-A7A9997488E7}"/>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66" name="矩形 65">
              <a:extLst>
                <a:ext uri="{FF2B5EF4-FFF2-40B4-BE49-F238E27FC236}">
                  <a16:creationId xmlns:a16="http://schemas.microsoft.com/office/drawing/2014/main" id="{91FFB7BB-2D7C-949B-F505-148E4CE4F70C}"/>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67" name="矩形 66">
              <a:extLst>
                <a:ext uri="{FF2B5EF4-FFF2-40B4-BE49-F238E27FC236}">
                  <a16:creationId xmlns:a16="http://schemas.microsoft.com/office/drawing/2014/main" id="{C7ED1332-BC4B-A5AD-B80C-FFD9E45CF85D}"/>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68" name="矩形 67">
              <a:extLst>
                <a:ext uri="{FF2B5EF4-FFF2-40B4-BE49-F238E27FC236}">
                  <a16:creationId xmlns:a16="http://schemas.microsoft.com/office/drawing/2014/main" id="{280C557D-30D1-0647-4ACD-3403218658D8}"/>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69" name="矩形 68">
              <a:extLst>
                <a:ext uri="{FF2B5EF4-FFF2-40B4-BE49-F238E27FC236}">
                  <a16:creationId xmlns:a16="http://schemas.microsoft.com/office/drawing/2014/main" id="{28EF09D0-9281-4CAE-D0E9-11B23666E7B2}"/>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89" name="矩形 88">
            <a:extLst>
              <a:ext uri="{FF2B5EF4-FFF2-40B4-BE49-F238E27FC236}">
                <a16:creationId xmlns:a16="http://schemas.microsoft.com/office/drawing/2014/main" id="{DE20EC3A-7DE5-2742-9051-874B3BF59B0E}"/>
              </a:ext>
            </a:extLst>
          </p:cNvPr>
          <p:cNvSpPr/>
          <p:nvPr/>
        </p:nvSpPr>
        <p:spPr>
          <a:xfrm>
            <a:off x="4234933" y="4300343"/>
            <a:ext cx="5884854" cy="4395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solidFill>
                  <a:schemeClr val="bg1"/>
                </a:solidFill>
              </a:rPr>
              <a:t>序号落入接收窗口内的数据是允许接收的数据</a:t>
            </a:r>
          </a:p>
        </p:txBody>
      </p:sp>
      <p:cxnSp>
        <p:nvCxnSpPr>
          <p:cNvPr id="90" name="直接连接符 89">
            <a:extLst>
              <a:ext uri="{FF2B5EF4-FFF2-40B4-BE49-F238E27FC236}">
                <a16:creationId xmlns:a16="http://schemas.microsoft.com/office/drawing/2014/main" id="{09CB2C9C-2229-D2B5-71BB-46955E36D1D2}"/>
              </a:ext>
            </a:extLst>
          </p:cNvPr>
          <p:cNvCxnSpPr>
            <a:cxnSpLocks/>
          </p:cNvCxnSpPr>
          <p:nvPr/>
        </p:nvCxnSpPr>
        <p:spPr>
          <a:xfrm>
            <a:off x="4237451"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302A8D5A-E9BB-0045-9D53-9D43CC01AFF2}"/>
              </a:ext>
            </a:extLst>
          </p:cNvPr>
          <p:cNvCxnSpPr>
            <a:cxnSpLocks/>
          </p:cNvCxnSpPr>
          <p:nvPr/>
        </p:nvCxnSpPr>
        <p:spPr>
          <a:xfrm>
            <a:off x="7480574"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BCEE011F-5AF9-101D-4DD4-97A0CD4A76E9}"/>
              </a:ext>
            </a:extLst>
          </p:cNvPr>
          <p:cNvCxnSpPr>
            <a:cxnSpLocks/>
          </p:cNvCxnSpPr>
          <p:nvPr/>
        </p:nvCxnSpPr>
        <p:spPr>
          <a:xfrm>
            <a:off x="4243982" y="1619033"/>
            <a:ext cx="323006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7" name="文本框 96">
            <a:extLst>
              <a:ext uri="{FF2B5EF4-FFF2-40B4-BE49-F238E27FC236}">
                <a16:creationId xmlns:a16="http://schemas.microsoft.com/office/drawing/2014/main" id="{E8A2D1B3-33E8-932C-ABB7-A45F3358826F}"/>
              </a:ext>
            </a:extLst>
          </p:cNvPr>
          <p:cNvSpPr txBox="1"/>
          <p:nvPr/>
        </p:nvSpPr>
        <p:spPr>
          <a:xfrm>
            <a:off x="4839812" y="1442917"/>
            <a:ext cx="2099673" cy="338554"/>
          </a:xfrm>
          <a:prstGeom prst="rect">
            <a:avLst/>
          </a:prstGeom>
          <a:solidFill>
            <a:schemeClr val="bg1"/>
          </a:solidFill>
        </p:spPr>
        <p:txBody>
          <a:bodyPr wrap="square" rtlCol="0">
            <a:spAutoFit/>
          </a:bodyPr>
          <a:lstStyle/>
          <a:p>
            <a:pPr algn="ctr"/>
            <a:r>
              <a:rPr lang="zh-CN" altLang="en-US" sz="1600" b="1" dirty="0"/>
              <a:t>已发送但未收到确认</a:t>
            </a:r>
          </a:p>
        </p:txBody>
      </p:sp>
      <p:cxnSp>
        <p:nvCxnSpPr>
          <p:cNvPr id="98" name="直接连接符 97">
            <a:extLst>
              <a:ext uri="{FF2B5EF4-FFF2-40B4-BE49-F238E27FC236}">
                <a16:creationId xmlns:a16="http://schemas.microsoft.com/office/drawing/2014/main" id="{031CA02D-8E97-FF80-3904-BBCB87322776}"/>
              </a:ext>
            </a:extLst>
          </p:cNvPr>
          <p:cNvCxnSpPr>
            <a:cxnSpLocks/>
          </p:cNvCxnSpPr>
          <p:nvPr/>
        </p:nvCxnSpPr>
        <p:spPr>
          <a:xfrm>
            <a:off x="10119787"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7E778395-7983-4CCA-F12F-7C0928BD8C38}"/>
              </a:ext>
            </a:extLst>
          </p:cNvPr>
          <p:cNvCxnSpPr>
            <a:cxnSpLocks/>
          </p:cNvCxnSpPr>
          <p:nvPr/>
        </p:nvCxnSpPr>
        <p:spPr>
          <a:xfrm>
            <a:off x="7480573" y="1618704"/>
            <a:ext cx="264592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A5331062-B857-C236-6970-69C4F200B71F}"/>
              </a:ext>
            </a:extLst>
          </p:cNvPr>
          <p:cNvSpPr txBox="1"/>
          <p:nvPr/>
        </p:nvSpPr>
        <p:spPr>
          <a:xfrm>
            <a:off x="7728687" y="1442917"/>
            <a:ext cx="2099673" cy="338554"/>
          </a:xfrm>
          <a:prstGeom prst="rect">
            <a:avLst/>
          </a:prstGeom>
          <a:solidFill>
            <a:schemeClr val="bg1"/>
          </a:solidFill>
        </p:spPr>
        <p:txBody>
          <a:bodyPr wrap="square" rtlCol="0">
            <a:spAutoFit/>
          </a:bodyPr>
          <a:lstStyle/>
          <a:p>
            <a:pPr algn="ctr"/>
            <a:r>
              <a:rPr lang="zh-CN" altLang="en-US" sz="1600" b="1" dirty="0"/>
              <a:t>允许发送但还未发送</a:t>
            </a:r>
          </a:p>
        </p:txBody>
      </p:sp>
      <p:sp>
        <p:nvSpPr>
          <p:cNvPr id="6" name="矩形 5">
            <a:extLst>
              <a:ext uri="{FF2B5EF4-FFF2-40B4-BE49-F238E27FC236}">
                <a16:creationId xmlns:a16="http://schemas.microsoft.com/office/drawing/2014/main" id="{9336799F-FF3D-B786-1E65-CB9608D8DDFB}"/>
              </a:ext>
            </a:extLst>
          </p:cNvPr>
          <p:cNvSpPr/>
          <p:nvPr/>
        </p:nvSpPr>
        <p:spPr>
          <a:xfrm>
            <a:off x="4531574" y="5644128"/>
            <a:ext cx="588121" cy="252176"/>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8FBEAD5-7CA4-4A54-F416-4020F1612F36}"/>
              </a:ext>
            </a:extLst>
          </p:cNvPr>
          <p:cNvSpPr/>
          <p:nvPr/>
        </p:nvSpPr>
        <p:spPr>
          <a:xfrm>
            <a:off x="4241029" y="5639849"/>
            <a:ext cx="283219" cy="252176"/>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4163996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4" fill="hold" grpId="0" nodeType="withEffect">
                                  <p:stCondLst>
                                    <p:cond delay="0"/>
                                  </p:stCondLst>
                                  <p:childTnLst>
                                    <p:anim calcmode="lin" valueType="num">
                                      <p:cBhvr additive="base">
                                        <p:cTn id="6" dur="500"/>
                                        <p:tgtEl>
                                          <p:spTgt spid="10"/>
                                        </p:tgtEl>
                                        <p:attrNameLst>
                                          <p:attrName>ppt_y</p:attrName>
                                        </p:attrNameLst>
                                      </p:cBhvr>
                                      <p:tavLst>
                                        <p:tav tm="0">
                                          <p:val>
                                            <p:strVal val="#ppt_y"/>
                                          </p:val>
                                        </p:tav>
                                        <p:tav tm="100000">
                                          <p:val>
                                            <p:strVal val="#ppt_y+#ppt_h*1.125000"/>
                                          </p:val>
                                        </p:tav>
                                      </p:tavLst>
                                    </p:anim>
                                    <p:animEffect transition="out" filter="wipe(down)">
                                      <p:cBhvr>
                                        <p:cTn id="7" dur="500"/>
                                        <p:tgtEl>
                                          <p:spTgt spid="10"/>
                                        </p:tgtEl>
                                      </p:cBhvr>
                                    </p:animEffect>
                                    <p:set>
                                      <p:cBhvr>
                                        <p:cTn id="8" dur="1" fill="hold">
                                          <p:stCondLst>
                                            <p:cond delay="499"/>
                                          </p:stCondLst>
                                        </p:cTn>
                                        <p:tgtEl>
                                          <p:spTgt spid="10"/>
                                        </p:tgtEl>
                                        <p:attrNameLst>
                                          <p:attrName>style.visibility</p:attrName>
                                        </p:attrNameLst>
                                      </p:cBhvr>
                                      <p:to>
                                        <p:strVal val="hidden"/>
                                      </p:to>
                                    </p:set>
                                  </p:childTnLst>
                                </p:cTn>
                              </p:par>
                              <p:par>
                                <p:cTn id="9" presetID="2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a:extLst>
              <a:ext uri="{FF2B5EF4-FFF2-40B4-BE49-F238E27FC236}">
                <a16:creationId xmlns:a16="http://schemas.microsoft.com/office/drawing/2014/main" id="{CC97A788-5E7D-2657-D2DA-676E1D353B25}"/>
              </a:ext>
            </a:extLst>
          </p:cNvPr>
          <p:cNvSpPr/>
          <p:nvPr/>
        </p:nvSpPr>
        <p:spPr>
          <a:xfrm>
            <a:off x="4240609" y="5577916"/>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BD363E59-1D75-A236-C2F2-16C45E988F37}"/>
              </a:ext>
            </a:extLst>
          </p:cNvPr>
          <p:cNvGrpSpPr/>
          <p:nvPr/>
        </p:nvGrpSpPr>
        <p:grpSpPr>
          <a:xfrm>
            <a:off x="10126494" y="2140927"/>
            <a:ext cx="1760706" cy="754673"/>
            <a:chOff x="10126494" y="2140927"/>
            <a:chExt cx="1760706" cy="754673"/>
          </a:xfrm>
        </p:grpSpPr>
        <p:cxnSp>
          <p:nvCxnSpPr>
            <p:cNvPr id="16" name="直接连接符 15">
              <a:extLst>
                <a:ext uri="{FF2B5EF4-FFF2-40B4-BE49-F238E27FC236}">
                  <a16:creationId xmlns:a16="http://schemas.microsoft.com/office/drawing/2014/main" id="{DDCE8286-695F-E7F7-B58D-D0361B36D90A}"/>
                </a:ext>
              </a:extLst>
            </p:cNvPr>
            <p:cNvCxnSpPr>
              <a:cxnSpLocks/>
            </p:cNvCxnSpPr>
            <p:nvPr/>
          </p:nvCxnSpPr>
          <p:spPr>
            <a:xfrm>
              <a:off x="11887200"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F7A40A6-11A7-EE49-560B-CE6BEFDE79FD}"/>
                </a:ext>
              </a:extLst>
            </p:cNvPr>
            <p:cNvCxnSpPr>
              <a:cxnSpLocks/>
            </p:cNvCxnSpPr>
            <p:nvPr/>
          </p:nvCxnSpPr>
          <p:spPr>
            <a:xfrm>
              <a:off x="10126494" y="2659269"/>
              <a:ext cx="1760706"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1691434-74F8-B68B-A2C8-E6A2E7B1BBB9}"/>
                </a:ext>
              </a:extLst>
            </p:cNvPr>
            <p:cNvSpPr txBox="1"/>
            <p:nvPr/>
          </p:nvSpPr>
          <p:spPr>
            <a:xfrm>
              <a:off x="10361110" y="2489992"/>
              <a:ext cx="1247293" cy="338554"/>
            </a:xfrm>
            <a:prstGeom prst="rect">
              <a:avLst/>
            </a:prstGeom>
            <a:solidFill>
              <a:schemeClr val="bg1"/>
            </a:solidFill>
          </p:spPr>
          <p:txBody>
            <a:bodyPr wrap="square" rtlCol="0">
              <a:spAutoFit/>
            </a:bodyPr>
            <a:lstStyle/>
            <a:p>
              <a:pPr algn="ctr"/>
              <a:r>
                <a:rPr lang="zh-CN" altLang="en-US" sz="1600" b="1" dirty="0"/>
                <a:t>不允许发送</a:t>
              </a:r>
            </a:p>
          </p:txBody>
        </p:sp>
      </p:grpSp>
      <p:grpSp>
        <p:nvGrpSpPr>
          <p:cNvPr id="14" name="组合 13">
            <a:extLst>
              <a:ext uri="{FF2B5EF4-FFF2-40B4-BE49-F238E27FC236}">
                <a16:creationId xmlns:a16="http://schemas.microsoft.com/office/drawing/2014/main" id="{7CE1058B-2424-51CF-5E6D-8C2BAA5AF2D2}"/>
              </a:ext>
            </a:extLst>
          </p:cNvPr>
          <p:cNvGrpSpPr/>
          <p:nvPr/>
        </p:nvGrpSpPr>
        <p:grpSpPr>
          <a:xfrm>
            <a:off x="2770589" y="2156167"/>
            <a:ext cx="1465893" cy="934793"/>
            <a:chOff x="2770589" y="2156167"/>
            <a:chExt cx="1465893" cy="934793"/>
          </a:xfrm>
        </p:grpSpPr>
        <p:cxnSp>
          <p:nvCxnSpPr>
            <p:cNvPr id="8" name="直接连接符 7">
              <a:extLst>
                <a:ext uri="{FF2B5EF4-FFF2-40B4-BE49-F238E27FC236}">
                  <a16:creationId xmlns:a16="http://schemas.microsoft.com/office/drawing/2014/main" id="{4422F0F0-F4F1-08AA-11E7-A6A8EE6661B5}"/>
                </a:ext>
              </a:extLst>
            </p:cNvPr>
            <p:cNvCxnSpPr>
              <a:cxnSpLocks/>
            </p:cNvCxnSpPr>
            <p:nvPr/>
          </p:nvCxnSpPr>
          <p:spPr>
            <a:xfrm>
              <a:off x="2770589" y="21561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A088AC34-E0C3-3E52-042F-94C2F768CD6E}"/>
                </a:ext>
              </a:extLst>
            </p:cNvPr>
            <p:cNvCxnSpPr>
              <a:cxnSpLocks/>
            </p:cNvCxnSpPr>
            <p:nvPr/>
          </p:nvCxnSpPr>
          <p:spPr>
            <a:xfrm>
              <a:off x="2770589" y="2660073"/>
              <a:ext cx="146589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57E80CE-4558-B761-A767-BDEFEB2724F6}"/>
                </a:ext>
              </a:extLst>
            </p:cNvPr>
            <p:cNvSpPr txBox="1"/>
            <p:nvPr/>
          </p:nvSpPr>
          <p:spPr>
            <a:xfrm>
              <a:off x="2996583" y="2229186"/>
              <a:ext cx="1029210" cy="861774"/>
            </a:xfrm>
            <a:prstGeom prst="rect">
              <a:avLst/>
            </a:prstGeom>
            <a:solidFill>
              <a:schemeClr val="bg1"/>
            </a:solidFill>
          </p:spPr>
          <p:txBody>
            <a:bodyPr wrap="square" rtlCol="0">
              <a:spAutoFit/>
            </a:bodyPr>
            <a:lstStyle/>
            <a:p>
              <a:pPr algn="ctr"/>
              <a:r>
                <a:rPr lang="zh-CN" altLang="en-US" sz="1600" b="1" dirty="0"/>
                <a:t>已发送且</a:t>
              </a:r>
              <a:endParaRPr lang="en-US" altLang="zh-CN" sz="1600" b="1" dirty="0"/>
            </a:p>
            <a:p>
              <a:pPr algn="ctr"/>
              <a:r>
                <a:rPr lang="zh-CN" altLang="en-US" sz="1600" b="1" dirty="0"/>
                <a:t>收到确认</a:t>
              </a:r>
              <a:endParaRPr lang="en-US" altLang="zh-CN" sz="1600" b="1" dirty="0"/>
            </a:p>
            <a:p>
              <a:pPr algn="ctr"/>
              <a:r>
                <a:rPr lang="zh-CN" altLang="en-US" sz="1600" b="1" dirty="0"/>
                <a:t>可以删除</a:t>
              </a:r>
            </a:p>
          </p:txBody>
        </p:sp>
      </p:grpSp>
      <p:grpSp>
        <p:nvGrpSpPr>
          <p:cNvPr id="22" name="组合 21">
            <a:extLst>
              <a:ext uri="{FF2B5EF4-FFF2-40B4-BE49-F238E27FC236}">
                <a16:creationId xmlns:a16="http://schemas.microsoft.com/office/drawing/2014/main" id="{E16959C6-D607-E287-7394-14CAE6FB5009}"/>
              </a:ext>
            </a:extLst>
          </p:cNvPr>
          <p:cNvGrpSpPr/>
          <p:nvPr/>
        </p:nvGrpSpPr>
        <p:grpSpPr>
          <a:xfrm>
            <a:off x="4236482" y="1823967"/>
            <a:ext cx="5884854" cy="1135673"/>
            <a:chOff x="4236482" y="1823967"/>
            <a:chExt cx="5884854" cy="1135673"/>
          </a:xfrm>
        </p:grpSpPr>
        <p:sp>
          <p:nvSpPr>
            <p:cNvPr id="13" name="矩形 12">
              <a:extLst>
                <a:ext uri="{FF2B5EF4-FFF2-40B4-BE49-F238E27FC236}">
                  <a16:creationId xmlns:a16="http://schemas.microsoft.com/office/drawing/2014/main" id="{8C65D0CA-9FE8-B074-A9D4-9656B05B10AA}"/>
                </a:ext>
              </a:extLst>
            </p:cNvPr>
            <p:cNvSpPr/>
            <p:nvPr/>
          </p:nvSpPr>
          <p:spPr>
            <a:xfrm>
              <a:off x="4236482" y="1823967"/>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EDA3E6DD-0EA1-D88A-C482-FC9C875BF2A0}"/>
                </a:ext>
              </a:extLst>
            </p:cNvPr>
            <p:cNvCxnSpPr>
              <a:cxnSpLocks/>
            </p:cNvCxnSpPr>
            <p:nvPr/>
          </p:nvCxnSpPr>
          <p:spPr>
            <a:xfrm>
              <a:off x="4236482"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40AAEDD-D276-C6DC-7D30-CA577AED0ED5}"/>
                </a:ext>
              </a:extLst>
            </p:cNvPr>
            <p:cNvCxnSpPr>
              <a:cxnSpLocks/>
            </p:cNvCxnSpPr>
            <p:nvPr/>
          </p:nvCxnSpPr>
          <p:spPr>
            <a:xfrm>
              <a:off x="10121336" y="22049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59FBC92-3D48-192B-B31A-68DB0CD39CFE}"/>
                </a:ext>
              </a:extLst>
            </p:cNvPr>
            <p:cNvCxnSpPr/>
            <p:nvPr/>
          </p:nvCxnSpPr>
          <p:spPr>
            <a:xfrm>
              <a:off x="4236482" y="2660073"/>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6A509B7-C9C7-1646-9718-69A3294BE737}"/>
                </a:ext>
              </a:extLst>
            </p:cNvPr>
            <p:cNvSpPr txBox="1"/>
            <p:nvPr/>
          </p:nvSpPr>
          <p:spPr>
            <a:xfrm>
              <a:off x="6310878" y="2468880"/>
              <a:ext cx="1447162" cy="369332"/>
            </a:xfrm>
            <a:prstGeom prst="rect">
              <a:avLst/>
            </a:prstGeom>
            <a:solidFill>
              <a:schemeClr val="bg1"/>
            </a:solidFill>
          </p:spPr>
          <p:txBody>
            <a:bodyPr wrap="square" rtlCol="0">
              <a:spAutoFit/>
            </a:bodyPr>
            <a:lstStyle/>
            <a:p>
              <a:pPr algn="ctr"/>
              <a:r>
                <a:rPr lang="zh-CN" altLang="en-US" b="1" dirty="0"/>
                <a:t>发送窗口</a:t>
              </a:r>
              <a:r>
                <a:rPr lang="en-US" altLang="zh-CN" b="1" dirty="0"/>
                <a:t>=20</a:t>
              </a:r>
              <a:endParaRPr lang="zh-CN" altLang="en-US"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可靠传输的实现</a:t>
              </a:r>
            </a:p>
          </p:txBody>
        </p:sp>
      </p:grpSp>
      <p:grpSp>
        <p:nvGrpSpPr>
          <p:cNvPr id="121" name="组合 120">
            <a:extLst>
              <a:ext uri="{FF2B5EF4-FFF2-40B4-BE49-F238E27FC236}">
                <a16:creationId xmlns:a16="http://schemas.microsoft.com/office/drawing/2014/main" id="{6834FF5F-9DA1-F0B3-B9E1-5539913B44F5}"/>
              </a:ext>
            </a:extLst>
          </p:cNvPr>
          <p:cNvGrpSpPr/>
          <p:nvPr/>
        </p:nvGrpSpPr>
        <p:grpSpPr>
          <a:xfrm>
            <a:off x="328424" y="1666287"/>
            <a:ext cx="1429263" cy="4295156"/>
            <a:chOff x="268437" y="1742601"/>
            <a:chExt cx="1429263" cy="4295156"/>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560" y="1742601"/>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84" y="5455379"/>
              <a:ext cx="443717" cy="582378"/>
            </a:xfrm>
            <a:prstGeom prst="rect">
              <a:avLst/>
            </a:prstGeom>
          </p:spPr>
        </p:pic>
        <p:sp>
          <p:nvSpPr>
            <p:cNvPr id="117" name="文本框 116">
              <a:extLst>
                <a:ext uri="{FF2B5EF4-FFF2-40B4-BE49-F238E27FC236}">
                  <a16:creationId xmlns:a16="http://schemas.microsoft.com/office/drawing/2014/main" id="{FCC024AC-BBB4-E353-B24C-BBAD303C33F5}"/>
                </a:ext>
              </a:extLst>
            </p:cNvPr>
            <p:cNvSpPr txBox="1"/>
            <p:nvPr/>
          </p:nvSpPr>
          <p:spPr>
            <a:xfrm>
              <a:off x="283610" y="5546291"/>
              <a:ext cx="934872" cy="369332"/>
            </a:xfrm>
            <a:prstGeom prst="rect">
              <a:avLst/>
            </a:prstGeom>
            <a:noFill/>
          </p:spPr>
          <p:txBody>
            <a:bodyPr wrap="square" rtlCol="0">
              <a:spAutoFit/>
            </a:bodyPr>
            <a:lstStyle/>
            <a:p>
              <a:r>
                <a:rPr lang="zh-CN" altLang="en-US" b="1" dirty="0"/>
                <a:t>接收方</a:t>
              </a:r>
            </a:p>
          </p:txBody>
        </p:sp>
        <p:sp>
          <p:nvSpPr>
            <p:cNvPr id="118" name="文本框 117">
              <a:extLst>
                <a:ext uri="{FF2B5EF4-FFF2-40B4-BE49-F238E27FC236}">
                  <a16:creationId xmlns:a16="http://schemas.microsoft.com/office/drawing/2014/main" id="{EF6C1D32-1AB7-C2B5-3CB2-29917795BCEC}"/>
                </a:ext>
              </a:extLst>
            </p:cNvPr>
            <p:cNvSpPr txBox="1"/>
            <p:nvPr/>
          </p:nvSpPr>
          <p:spPr>
            <a:xfrm>
              <a:off x="268437" y="1761352"/>
              <a:ext cx="934872" cy="369332"/>
            </a:xfrm>
            <a:prstGeom prst="rect">
              <a:avLst/>
            </a:prstGeom>
            <a:noFill/>
          </p:spPr>
          <p:txBody>
            <a:bodyPr wrap="square" rtlCol="0">
              <a:spAutoFit/>
            </a:bodyPr>
            <a:lstStyle/>
            <a:p>
              <a:r>
                <a:rPr lang="zh-CN" altLang="en-US" b="1" dirty="0"/>
                <a:t>发送方</a:t>
              </a:r>
            </a:p>
          </p:txBody>
        </p:sp>
        <p:sp>
          <p:nvSpPr>
            <p:cNvPr id="119" name="圆柱体 118">
              <a:extLst>
                <a:ext uri="{FF2B5EF4-FFF2-40B4-BE49-F238E27FC236}">
                  <a16:creationId xmlns:a16="http://schemas.microsoft.com/office/drawing/2014/main" id="{351AAFF2-3A5B-F6A9-F6C2-EF3DC893A21F}"/>
                </a:ext>
              </a:extLst>
            </p:cNvPr>
            <p:cNvSpPr/>
            <p:nvPr/>
          </p:nvSpPr>
          <p:spPr>
            <a:xfrm>
              <a:off x="1157034" y="2397540"/>
              <a:ext cx="443717" cy="3021559"/>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F86A6B9E-BC85-C115-C616-05FC9670C5D0}"/>
                </a:ext>
              </a:extLst>
            </p:cNvPr>
            <p:cNvSpPr txBox="1"/>
            <p:nvPr/>
          </p:nvSpPr>
          <p:spPr>
            <a:xfrm>
              <a:off x="1084832" y="2528504"/>
              <a:ext cx="588120" cy="2862322"/>
            </a:xfrm>
            <a:prstGeom prst="rect">
              <a:avLst/>
            </a:prstGeom>
            <a:noFill/>
          </p:spPr>
          <p:txBody>
            <a:bodyPr wrap="square" rtlCol="0">
              <a:spAutoFit/>
            </a:bodyPr>
            <a:lstStyle/>
            <a:p>
              <a:pPr algn="ctr"/>
              <a:r>
                <a:rPr lang="zh-CN" altLang="en-US" b="1" dirty="0">
                  <a:solidFill>
                    <a:schemeClr val="bg1"/>
                  </a:solidFill>
                </a:rPr>
                <a:t>基</a:t>
              </a:r>
              <a:endParaRPr lang="en-US" altLang="zh-CN" b="1" dirty="0">
                <a:solidFill>
                  <a:schemeClr val="bg1"/>
                </a:solidFill>
              </a:endParaRPr>
            </a:p>
            <a:p>
              <a:pPr algn="ctr"/>
              <a:r>
                <a:rPr lang="zh-CN" altLang="en-US" b="1" dirty="0">
                  <a:solidFill>
                    <a:schemeClr val="bg1"/>
                  </a:solidFill>
                </a:rPr>
                <a:t>于</a:t>
              </a:r>
              <a:endParaRPr lang="en-US" altLang="zh-CN" b="1" dirty="0">
                <a:solidFill>
                  <a:schemeClr val="bg1"/>
                </a:solidFill>
              </a:endParaRPr>
            </a:p>
            <a:p>
              <a:pPr algn="ctr"/>
              <a:r>
                <a:rPr lang="en-US" altLang="zh-CN" b="1" dirty="0">
                  <a:solidFill>
                    <a:schemeClr val="bg1"/>
                  </a:solidFill>
                </a:rPr>
                <a:t>TCP</a:t>
              </a:r>
            </a:p>
            <a:p>
              <a:pPr algn="ctr"/>
              <a:r>
                <a:rPr lang="zh-CN" altLang="en-US" b="1" dirty="0">
                  <a:solidFill>
                    <a:schemeClr val="bg1"/>
                  </a:solidFill>
                </a:rPr>
                <a:t>的</a:t>
              </a:r>
              <a:endParaRPr lang="en-US" altLang="zh-CN" b="1" dirty="0">
                <a:solidFill>
                  <a:schemeClr val="bg1"/>
                </a:solidFill>
              </a:endParaRPr>
            </a:p>
            <a:p>
              <a:pPr algn="ctr"/>
              <a:r>
                <a:rPr lang="zh-CN" altLang="en-US" b="1" dirty="0">
                  <a:solidFill>
                    <a:schemeClr val="bg1"/>
                  </a:solidFill>
                </a:rPr>
                <a:t>可</a:t>
              </a:r>
              <a:endParaRPr lang="en-US" altLang="zh-CN" b="1" dirty="0">
                <a:solidFill>
                  <a:schemeClr val="bg1"/>
                </a:solidFill>
              </a:endParaRPr>
            </a:p>
            <a:p>
              <a:pPr algn="ctr"/>
              <a:r>
                <a:rPr lang="zh-CN" altLang="en-US" b="1" dirty="0">
                  <a:solidFill>
                    <a:schemeClr val="bg1"/>
                  </a:solidFill>
                </a:rPr>
                <a:t>靠</a:t>
              </a:r>
              <a:endParaRPr lang="en-US" altLang="zh-CN" b="1" dirty="0">
                <a:solidFill>
                  <a:schemeClr val="bg1"/>
                </a:solidFill>
              </a:endParaRPr>
            </a:p>
            <a:p>
              <a:pPr algn="ctr"/>
              <a:r>
                <a:rPr lang="zh-CN" altLang="en-US" b="1" dirty="0">
                  <a:solidFill>
                    <a:schemeClr val="bg1"/>
                  </a:solidFill>
                </a:rPr>
                <a:t>数</a:t>
              </a:r>
              <a:endParaRPr lang="en-US" altLang="zh-CN" b="1" dirty="0">
                <a:solidFill>
                  <a:schemeClr val="bg1"/>
                </a:solidFill>
              </a:endParaRPr>
            </a:p>
            <a:p>
              <a:pPr algn="ctr"/>
              <a:r>
                <a:rPr lang="zh-CN" altLang="en-US" b="1" dirty="0">
                  <a:solidFill>
                    <a:schemeClr val="bg1"/>
                  </a:solidFill>
                </a:rPr>
                <a:t>据</a:t>
              </a:r>
              <a:endParaRPr lang="en-US" altLang="zh-CN" b="1" dirty="0">
                <a:solidFill>
                  <a:schemeClr val="bg1"/>
                </a:solidFill>
              </a:endParaRPr>
            </a:p>
            <a:p>
              <a:pPr algn="ctr"/>
              <a:r>
                <a:rPr lang="zh-CN" altLang="en-US" b="1" dirty="0">
                  <a:solidFill>
                    <a:schemeClr val="bg1"/>
                  </a:solidFill>
                </a:rPr>
                <a:t>传</a:t>
              </a:r>
              <a:endParaRPr lang="en-US" altLang="zh-CN" b="1" dirty="0">
                <a:solidFill>
                  <a:schemeClr val="bg1"/>
                </a:solidFill>
              </a:endParaRPr>
            </a:p>
            <a:p>
              <a:pPr algn="ctr"/>
              <a:r>
                <a:rPr lang="zh-CN" altLang="en-US" b="1" dirty="0">
                  <a:solidFill>
                    <a:schemeClr val="bg1"/>
                  </a:solidFill>
                </a:rPr>
                <a:t>输</a:t>
              </a:r>
            </a:p>
          </p:txBody>
        </p:sp>
      </p:grpSp>
      <p:grpSp>
        <p:nvGrpSpPr>
          <p:cNvPr id="131" name="组合 130">
            <a:extLst>
              <a:ext uri="{FF2B5EF4-FFF2-40B4-BE49-F238E27FC236}">
                <a16:creationId xmlns:a16="http://schemas.microsoft.com/office/drawing/2014/main" id="{5FF78526-1CCA-F87F-6398-F54146161EEA}"/>
              </a:ext>
            </a:extLst>
          </p:cNvPr>
          <p:cNvGrpSpPr/>
          <p:nvPr/>
        </p:nvGrpSpPr>
        <p:grpSpPr>
          <a:xfrm>
            <a:off x="2770589" y="1888008"/>
            <a:ext cx="9116611" cy="252919"/>
            <a:chOff x="2772604" y="1846455"/>
            <a:chExt cx="9116611" cy="252919"/>
          </a:xfrm>
        </p:grpSpPr>
        <p:sp>
          <p:nvSpPr>
            <p:cNvPr id="132" name="矩形 131">
              <a:extLst>
                <a:ext uri="{FF2B5EF4-FFF2-40B4-BE49-F238E27FC236}">
                  <a16:creationId xmlns:a16="http://schemas.microsoft.com/office/drawing/2014/main" id="{3028D87E-C376-CB0A-0F59-60ED0D5BD583}"/>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133" name="矩形 132">
              <a:extLst>
                <a:ext uri="{FF2B5EF4-FFF2-40B4-BE49-F238E27FC236}">
                  <a16:creationId xmlns:a16="http://schemas.microsoft.com/office/drawing/2014/main" id="{831A2641-2384-2E72-C4F2-BF5AC341C054}"/>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134" name="矩形 133">
              <a:extLst>
                <a:ext uri="{FF2B5EF4-FFF2-40B4-BE49-F238E27FC236}">
                  <a16:creationId xmlns:a16="http://schemas.microsoft.com/office/drawing/2014/main" id="{26C1C15B-B7D9-A73E-6E35-45473AE907C1}"/>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135" name="矩形 134">
              <a:extLst>
                <a:ext uri="{FF2B5EF4-FFF2-40B4-BE49-F238E27FC236}">
                  <a16:creationId xmlns:a16="http://schemas.microsoft.com/office/drawing/2014/main" id="{457740F0-15FF-07F9-01ED-89DC4A6F1CF9}"/>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136" name="矩形 135">
              <a:extLst>
                <a:ext uri="{FF2B5EF4-FFF2-40B4-BE49-F238E27FC236}">
                  <a16:creationId xmlns:a16="http://schemas.microsoft.com/office/drawing/2014/main" id="{9C867BCE-1045-F095-06FA-CAF3B95C0734}"/>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137" name="矩形 136">
              <a:extLst>
                <a:ext uri="{FF2B5EF4-FFF2-40B4-BE49-F238E27FC236}">
                  <a16:creationId xmlns:a16="http://schemas.microsoft.com/office/drawing/2014/main" id="{D3E832F6-9A19-119E-8EA1-30F59845C382}"/>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138" name="矩形 137">
              <a:extLst>
                <a:ext uri="{FF2B5EF4-FFF2-40B4-BE49-F238E27FC236}">
                  <a16:creationId xmlns:a16="http://schemas.microsoft.com/office/drawing/2014/main" id="{BCDB83DD-ABA8-28CC-E002-FF4021DC27C0}"/>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139" name="矩形 138">
              <a:extLst>
                <a:ext uri="{FF2B5EF4-FFF2-40B4-BE49-F238E27FC236}">
                  <a16:creationId xmlns:a16="http://schemas.microsoft.com/office/drawing/2014/main" id="{5D903A70-96DA-63E7-0425-E7387C7854E0}"/>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140" name="矩形 139">
              <a:extLst>
                <a:ext uri="{FF2B5EF4-FFF2-40B4-BE49-F238E27FC236}">
                  <a16:creationId xmlns:a16="http://schemas.microsoft.com/office/drawing/2014/main" id="{09B4FCEB-9AAF-E6E0-6410-17180A0FD7F7}"/>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141" name="矩形 140">
              <a:extLst>
                <a:ext uri="{FF2B5EF4-FFF2-40B4-BE49-F238E27FC236}">
                  <a16:creationId xmlns:a16="http://schemas.microsoft.com/office/drawing/2014/main" id="{AE57F4D0-8395-0820-FEFF-F465DA31DD30}"/>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142" name="矩形 141">
              <a:extLst>
                <a:ext uri="{FF2B5EF4-FFF2-40B4-BE49-F238E27FC236}">
                  <a16:creationId xmlns:a16="http://schemas.microsoft.com/office/drawing/2014/main" id="{A4333860-77E9-F92C-7482-6DF14E484D40}"/>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143" name="矩形 142">
              <a:extLst>
                <a:ext uri="{FF2B5EF4-FFF2-40B4-BE49-F238E27FC236}">
                  <a16:creationId xmlns:a16="http://schemas.microsoft.com/office/drawing/2014/main" id="{99BEA847-8897-6CD5-34CB-9B71D24DCD9A}"/>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144" name="矩形 143">
              <a:extLst>
                <a:ext uri="{FF2B5EF4-FFF2-40B4-BE49-F238E27FC236}">
                  <a16:creationId xmlns:a16="http://schemas.microsoft.com/office/drawing/2014/main" id="{CC787FBC-2BF6-1652-5947-500E9419961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145" name="矩形 144">
              <a:extLst>
                <a:ext uri="{FF2B5EF4-FFF2-40B4-BE49-F238E27FC236}">
                  <a16:creationId xmlns:a16="http://schemas.microsoft.com/office/drawing/2014/main" id="{3162BFD8-D16B-FB93-2C00-255D225C3913}"/>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146" name="矩形 145">
              <a:extLst>
                <a:ext uri="{FF2B5EF4-FFF2-40B4-BE49-F238E27FC236}">
                  <a16:creationId xmlns:a16="http://schemas.microsoft.com/office/drawing/2014/main" id="{FC729642-FF34-8493-9F49-2248F8CC3353}"/>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147" name="矩形 146">
              <a:extLst>
                <a:ext uri="{FF2B5EF4-FFF2-40B4-BE49-F238E27FC236}">
                  <a16:creationId xmlns:a16="http://schemas.microsoft.com/office/drawing/2014/main" id="{F9E233FD-A151-4825-DB95-F8761B2FE253}"/>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148" name="矩形 147">
              <a:extLst>
                <a:ext uri="{FF2B5EF4-FFF2-40B4-BE49-F238E27FC236}">
                  <a16:creationId xmlns:a16="http://schemas.microsoft.com/office/drawing/2014/main" id="{0DB1C835-9F93-2B1C-093D-6043649AB286}"/>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149" name="矩形 148">
              <a:extLst>
                <a:ext uri="{FF2B5EF4-FFF2-40B4-BE49-F238E27FC236}">
                  <a16:creationId xmlns:a16="http://schemas.microsoft.com/office/drawing/2014/main" id="{40BB604B-2A50-9CF9-EA0F-BD30B72C2390}"/>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150" name="矩形 149">
              <a:extLst>
                <a:ext uri="{FF2B5EF4-FFF2-40B4-BE49-F238E27FC236}">
                  <a16:creationId xmlns:a16="http://schemas.microsoft.com/office/drawing/2014/main" id="{B23C975B-52FD-199D-A1A5-4CBDDAC6EF8B}"/>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151" name="矩形 150">
              <a:extLst>
                <a:ext uri="{FF2B5EF4-FFF2-40B4-BE49-F238E27FC236}">
                  <a16:creationId xmlns:a16="http://schemas.microsoft.com/office/drawing/2014/main" id="{5DA4A91B-ED5B-AAA4-E88A-E89D61DC8608}"/>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152" name="矩形 151">
              <a:extLst>
                <a:ext uri="{FF2B5EF4-FFF2-40B4-BE49-F238E27FC236}">
                  <a16:creationId xmlns:a16="http://schemas.microsoft.com/office/drawing/2014/main" id="{41858A81-4381-73BE-3D40-1F0079FDFD90}"/>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153" name="矩形 152">
              <a:extLst>
                <a:ext uri="{FF2B5EF4-FFF2-40B4-BE49-F238E27FC236}">
                  <a16:creationId xmlns:a16="http://schemas.microsoft.com/office/drawing/2014/main" id="{EFA10A6A-D655-C7F4-4F8A-198A891E043A}"/>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154" name="矩形 153">
              <a:extLst>
                <a:ext uri="{FF2B5EF4-FFF2-40B4-BE49-F238E27FC236}">
                  <a16:creationId xmlns:a16="http://schemas.microsoft.com/office/drawing/2014/main" id="{FBCB3148-DF08-AD48-9227-9CBE84A051CF}"/>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155" name="矩形 154">
              <a:extLst>
                <a:ext uri="{FF2B5EF4-FFF2-40B4-BE49-F238E27FC236}">
                  <a16:creationId xmlns:a16="http://schemas.microsoft.com/office/drawing/2014/main" id="{F4CC12CD-B074-CBAD-7125-ACC1DA817074}"/>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156" name="矩形 155">
              <a:extLst>
                <a:ext uri="{FF2B5EF4-FFF2-40B4-BE49-F238E27FC236}">
                  <a16:creationId xmlns:a16="http://schemas.microsoft.com/office/drawing/2014/main" id="{727CDC51-125C-3730-C897-7426246D4B7F}"/>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157" name="矩形 156">
              <a:extLst>
                <a:ext uri="{FF2B5EF4-FFF2-40B4-BE49-F238E27FC236}">
                  <a16:creationId xmlns:a16="http://schemas.microsoft.com/office/drawing/2014/main" id="{F0CC06AF-8EA1-D5F8-5A17-B4EC322A7D81}"/>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158" name="矩形 157">
              <a:extLst>
                <a:ext uri="{FF2B5EF4-FFF2-40B4-BE49-F238E27FC236}">
                  <a16:creationId xmlns:a16="http://schemas.microsoft.com/office/drawing/2014/main" id="{1BD98898-0E90-8A5D-7272-02ED3E012439}"/>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159" name="矩形 158">
              <a:extLst>
                <a:ext uri="{FF2B5EF4-FFF2-40B4-BE49-F238E27FC236}">
                  <a16:creationId xmlns:a16="http://schemas.microsoft.com/office/drawing/2014/main" id="{937DF4D6-B8AE-39FF-1FAC-F7A31A138DE4}"/>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160" name="矩形 159">
              <a:extLst>
                <a:ext uri="{FF2B5EF4-FFF2-40B4-BE49-F238E27FC236}">
                  <a16:creationId xmlns:a16="http://schemas.microsoft.com/office/drawing/2014/main" id="{DD229B62-A7AD-5221-0530-2C8439D3EB67}"/>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161" name="矩形 160">
              <a:extLst>
                <a:ext uri="{FF2B5EF4-FFF2-40B4-BE49-F238E27FC236}">
                  <a16:creationId xmlns:a16="http://schemas.microsoft.com/office/drawing/2014/main" id="{D8194BCC-F579-A651-1B47-72D2E00B53D5}"/>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162" name="矩形 161">
              <a:extLst>
                <a:ext uri="{FF2B5EF4-FFF2-40B4-BE49-F238E27FC236}">
                  <a16:creationId xmlns:a16="http://schemas.microsoft.com/office/drawing/2014/main" id="{BA1C95C6-2494-FB34-2226-45B697E3376F}"/>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5" name="矩形 4">
            <a:extLst>
              <a:ext uri="{FF2B5EF4-FFF2-40B4-BE49-F238E27FC236}">
                <a16:creationId xmlns:a16="http://schemas.microsoft.com/office/drawing/2014/main" id="{8FBE07E6-AB02-9FE8-CB88-AEAAEAC0CB15}"/>
              </a:ext>
            </a:extLst>
          </p:cNvPr>
          <p:cNvSpPr/>
          <p:nvPr/>
        </p:nvSpPr>
        <p:spPr>
          <a:xfrm>
            <a:off x="4243982" y="1897128"/>
            <a:ext cx="3230061" cy="274196"/>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6FF1626C-04E8-E3AD-43DE-7E0FAA7CAD53}"/>
              </a:ext>
            </a:extLst>
          </p:cNvPr>
          <p:cNvGrpSpPr/>
          <p:nvPr/>
        </p:nvGrpSpPr>
        <p:grpSpPr>
          <a:xfrm>
            <a:off x="2770589" y="5643385"/>
            <a:ext cx="9116611" cy="252919"/>
            <a:chOff x="2772604" y="1846455"/>
            <a:chExt cx="9116611" cy="252919"/>
          </a:xfrm>
        </p:grpSpPr>
        <p:sp>
          <p:nvSpPr>
            <p:cNvPr id="39" name="矩形 38">
              <a:extLst>
                <a:ext uri="{FF2B5EF4-FFF2-40B4-BE49-F238E27FC236}">
                  <a16:creationId xmlns:a16="http://schemas.microsoft.com/office/drawing/2014/main" id="{58D62DEC-6DCA-7BA2-454D-F5C16E45BE41}"/>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40" name="矩形 39">
              <a:extLst>
                <a:ext uri="{FF2B5EF4-FFF2-40B4-BE49-F238E27FC236}">
                  <a16:creationId xmlns:a16="http://schemas.microsoft.com/office/drawing/2014/main" id="{50AE3D7B-46C3-08A8-1F57-AECF2D5FC6DF}"/>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41" name="矩形 40">
              <a:extLst>
                <a:ext uri="{FF2B5EF4-FFF2-40B4-BE49-F238E27FC236}">
                  <a16:creationId xmlns:a16="http://schemas.microsoft.com/office/drawing/2014/main" id="{6698C8BC-5894-AF7F-65C5-8B305A0BEEF6}"/>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42" name="矩形 41">
              <a:extLst>
                <a:ext uri="{FF2B5EF4-FFF2-40B4-BE49-F238E27FC236}">
                  <a16:creationId xmlns:a16="http://schemas.microsoft.com/office/drawing/2014/main" id="{DD85C857-B269-E047-80AF-D2421E63C8FE}"/>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43" name="矩形 42">
              <a:extLst>
                <a:ext uri="{FF2B5EF4-FFF2-40B4-BE49-F238E27FC236}">
                  <a16:creationId xmlns:a16="http://schemas.microsoft.com/office/drawing/2014/main" id="{641F30C0-86E7-FAE9-E707-4FCD81D72C36}"/>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44" name="矩形 43">
              <a:extLst>
                <a:ext uri="{FF2B5EF4-FFF2-40B4-BE49-F238E27FC236}">
                  <a16:creationId xmlns:a16="http://schemas.microsoft.com/office/drawing/2014/main" id="{D7CB0004-A592-6C15-B53D-167716F81FF3}"/>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45" name="矩形 44">
              <a:extLst>
                <a:ext uri="{FF2B5EF4-FFF2-40B4-BE49-F238E27FC236}">
                  <a16:creationId xmlns:a16="http://schemas.microsoft.com/office/drawing/2014/main" id="{020AD77B-A95A-B547-2AA3-7B3288D8D7A1}"/>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46" name="矩形 45">
              <a:extLst>
                <a:ext uri="{FF2B5EF4-FFF2-40B4-BE49-F238E27FC236}">
                  <a16:creationId xmlns:a16="http://schemas.microsoft.com/office/drawing/2014/main" id="{9B027F54-23B7-02A6-7941-A3A8A4032BC1}"/>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47" name="矩形 46">
              <a:extLst>
                <a:ext uri="{FF2B5EF4-FFF2-40B4-BE49-F238E27FC236}">
                  <a16:creationId xmlns:a16="http://schemas.microsoft.com/office/drawing/2014/main" id="{053BD029-47F3-DCCC-1563-E2EABB363A0E}"/>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48" name="矩形 47">
              <a:extLst>
                <a:ext uri="{FF2B5EF4-FFF2-40B4-BE49-F238E27FC236}">
                  <a16:creationId xmlns:a16="http://schemas.microsoft.com/office/drawing/2014/main" id="{D496DAA8-DC66-C76A-6665-E7E9208B18C6}"/>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49" name="矩形 48">
              <a:extLst>
                <a:ext uri="{FF2B5EF4-FFF2-40B4-BE49-F238E27FC236}">
                  <a16:creationId xmlns:a16="http://schemas.microsoft.com/office/drawing/2014/main" id="{6A91B741-1496-18A0-E9B7-A3448F655182}"/>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50" name="矩形 49">
              <a:extLst>
                <a:ext uri="{FF2B5EF4-FFF2-40B4-BE49-F238E27FC236}">
                  <a16:creationId xmlns:a16="http://schemas.microsoft.com/office/drawing/2014/main" id="{CF8550F4-D7CE-E646-14C2-E4E12B3470AE}"/>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51" name="矩形 50">
              <a:extLst>
                <a:ext uri="{FF2B5EF4-FFF2-40B4-BE49-F238E27FC236}">
                  <a16:creationId xmlns:a16="http://schemas.microsoft.com/office/drawing/2014/main" id="{CDCC078E-DBCA-AF34-66DE-F920A3698BD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52" name="矩形 51">
              <a:extLst>
                <a:ext uri="{FF2B5EF4-FFF2-40B4-BE49-F238E27FC236}">
                  <a16:creationId xmlns:a16="http://schemas.microsoft.com/office/drawing/2014/main" id="{3F257814-11F7-0824-A703-4022E15875E8}"/>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53" name="矩形 52">
              <a:extLst>
                <a:ext uri="{FF2B5EF4-FFF2-40B4-BE49-F238E27FC236}">
                  <a16:creationId xmlns:a16="http://schemas.microsoft.com/office/drawing/2014/main" id="{F685B9D6-91DB-0DDC-AAA1-5A4A39F5E38F}"/>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54" name="矩形 53">
              <a:extLst>
                <a:ext uri="{FF2B5EF4-FFF2-40B4-BE49-F238E27FC236}">
                  <a16:creationId xmlns:a16="http://schemas.microsoft.com/office/drawing/2014/main" id="{DA92037A-ABFF-EA3D-E11D-A0A66A40396A}"/>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55" name="矩形 54">
              <a:extLst>
                <a:ext uri="{FF2B5EF4-FFF2-40B4-BE49-F238E27FC236}">
                  <a16:creationId xmlns:a16="http://schemas.microsoft.com/office/drawing/2014/main" id="{74559FBC-0712-7D47-B988-02218BD4B162}"/>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56" name="矩形 55">
              <a:extLst>
                <a:ext uri="{FF2B5EF4-FFF2-40B4-BE49-F238E27FC236}">
                  <a16:creationId xmlns:a16="http://schemas.microsoft.com/office/drawing/2014/main" id="{9D3370E0-1275-57B8-176F-4B65960BC4D8}"/>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57" name="矩形 56">
              <a:extLst>
                <a:ext uri="{FF2B5EF4-FFF2-40B4-BE49-F238E27FC236}">
                  <a16:creationId xmlns:a16="http://schemas.microsoft.com/office/drawing/2014/main" id="{23A6D4B5-9C62-1448-0921-4B8606D07F08}"/>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58" name="矩形 57">
              <a:extLst>
                <a:ext uri="{FF2B5EF4-FFF2-40B4-BE49-F238E27FC236}">
                  <a16:creationId xmlns:a16="http://schemas.microsoft.com/office/drawing/2014/main" id="{13877868-686B-60BD-8422-ACCA945A5352}"/>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59" name="矩形 58">
              <a:extLst>
                <a:ext uri="{FF2B5EF4-FFF2-40B4-BE49-F238E27FC236}">
                  <a16:creationId xmlns:a16="http://schemas.microsoft.com/office/drawing/2014/main" id="{2B47BF70-CDDA-25B8-5905-BB655972152D}"/>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60" name="矩形 59">
              <a:extLst>
                <a:ext uri="{FF2B5EF4-FFF2-40B4-BE49-F238E27FC236}">
                  <a16:creationId xmlns:a16="http://schemas.microsoft.com/office/drawing/2014/main" id="{B8E174BA-6960-2034-183F-14C841E9C150}"/>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61" name="矩形 60">
              <a:extLst>
                <a:ext uri="{FF2B5EF4-FFF2-40B4-BE49-F238E27FC236}">
                  <a16:creationId xmlns:a16="http://schemas.microsoft.com/office/drawing/2014/main" id="{E5EB27EC-312E-C2DC-EEDB-1F61E6077BA6}"/>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62" name="矩形 61">
              <a:extLst>
                <a:ext uri="{FF2B5EF4-FFF2-40B4-BE49-F238E27FC236}">
                  <a16:creationId xmlns:a16="http://schemas.microsoft.com/office/drawing/2014/main" id="{18506F1D-C7AE-D575-4D21-AF86A56D97AE}"/>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63" name="矩形 62">
              <a:extLst>
                <a:ext uri="{FF2B5EF4-FFF2-40B4-BE49-F238E27FC236}">
                  <a16:creationId xmlns:a16="http://schemas.microsoft.com/office/drawing/2014/main" id="{C56DBED5-8FFA-BBF7-83B0-6A4C2D84F943}"/>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64" name="矩形 63">
              <a:extLst>
                <a:ext uri="{FF2B5EF4-FFF2-40B4-BE49-F238E27FC236}">
                  <a16:creationId xmlns:a16="http://schemas.microsoft.com/office/drawing/2014/main" id="{0FC86234-F96C-B21A-CF5A-12B2605AE1C8}"/>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65" name="矩形 64">
              <a:extLst>
                <a:ext uri="{FF2B5EF4-FFF2-40B4-BE49-F238E27FC236}">
                  <a16:creationId xmlns:a16="http://schemas.microsoft.com/office/drawing/2014/main" id="{037B665E-AED3-0454-3739-A7A9997488E7}"/>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66" name="矩形 65">
              <a:extLst>
                <a:ext uri="{FF2B5EF4-FFF2-40B4-BE49-F238E27FC236}">
                  <a16:creationId xmlns:a16="http://schemas.microsoft.com/office/drawing/2014/main" id="{91FFB7BB-2D7C-949B-F505-148E4CE4F70C}"/>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67" name="矩形 66">
              <a:extLst>
                <a:ext uri="{FF2B5EF4-FFF2-40B4-BE49-F238E27FC236}">
                  <a16:creationId xmlns:a16="http://schemas.microsoft.com/office/drawing/2014/main" id="{C7ED1332-BC4B-A5AD-B80C-FFD9E45CF85D}"/>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68" name="矩形 67">
              <a:extLst>
                <a:ext uri="{FF2B5EF4-FFF2-40B4-BE49-F238E27FC236}">
                  <a16:creationId xmlns:a16="http://schemas.microsoft.com/office/drawing/2014/main" id="{280C557D-30D1-0647-4ACD-3403218658D8}"/>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69" name="矩形 68">
              <a:extLst>
                <a:ext uri="{FF2B5EF4-FFF2-40B4-BE49-F238E27FC236}">
                  <a16:creationId xmlns:a16="http://schemas.microsoft.com/office/drawing/2014/main" id="{28EF09D0-9281-4CAE-D0E9-11B23666E7B2}"/>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cxnSp>
        <p:nvCxnSpPr>
          <p:cNvPr id="90" name="直接连接符 89">
            <a:extLst>
              <a:ext uri="{FF2B5EF4-FFF2-40B4-BE49-F238E27FC236}">
                <a16:creationId xmlns:a16="http://schemas.microsoft.com/office/drawing/2014/main" id="{09CB2C9C-2229-D2B5-71BB-46955E36D1D2}"/>
              </a:ext>
            </a:extLst>
          </p:cNvPr>
          <p:cNvCxnSpPr>
            <a:cxnSpLocks/>
          </p:cNvCxnSpPr>
          <p:nvPr/>
        </p:nvCxnSpPr>
        <p:spPr>
          <a:xfrm>
            <a:off x="4237451"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302A8D5A-E9BB-0045-9D53-9D43CC01AFF2}"/>
              </a:ext>
            </a:extLst>
          </p:cNvPr>
          <p:cNvCxnSpPr>
            <a:cxnSpLocks/>
          </p:cNvCxnSpPr>
          <p:nvPr/>
        </p:nvCxnSpPr>
        <p:spPr>
          <a:xfrm>
            <a:off x="7480574"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BCEE011F-5AF9-101D-4DD4-97A0CD4A76E9}"/>
              </a:ext>
            </a:extLst>
          </p:cNvPr>
          <p:cNvCxnSpPr>
            <a:cxnSpLocks/>
          </p:cNvCxnSpPr>
          <p:nvPr/>
        </p:nvCxnSpPr>
        <p:spPr>
          <a:xfrm>
            <a:off x="4243982" y="1619033"/>
            <a:ext cx="323006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7" name="文本框 96">
            <a:extLst>
              <a:ext uri="{FF2B5EF4-FFF2-40B4-BE49-F238E27FC236}">
                <a16:creationId xmlns:a16="http://schemas.microsoft.com/office/drawing/2014/main" id="{E8A2D1B3-33E8-932C-ABB7-A45F3358826F}"/>
              </a:ext>
            </a:extLst>
          </p:cNvPr>
          <p:cNvSpPr txBox="1"/>
          <p:nvPr/>
        </p:nvSpPr>
        <p:spPr>
          <a:xfrm>
            <a:off x="4839812" y="1442917"/>
            <a:ext cx="2099673" cy="338554"/>
          </a:xfrm>
          <a:prstGeom prst="rect">
            <a:avLst/>
          </a:prstGeom>
          <a:solidFill>
            <a:schemeClr val="bg1"/>
          </a:solidFill>
        </p:spPr>
        <p:txBody>
          <a:bodyPr wrap="square" rtlCol="0">
            <a:spAutoFit/>
          </a:bodyPr>
          <a:lstStyle/>
          <a:p>
            <a:pPr algn="ctr"/>
            <a:r>
              <a:rPr lang="zh-CN" altLang="en-US" sz="1600" b="1" dirty="0"/>
              <a:t>已发送但未收到确认</a:t>
            </a:r>
          </a:p>
        </p:txBody>
      </p:sp>
      <p:cxnSp>
        <p:nvCxnSpPr>
          <p:cNvPr id="98" name="直接连接符 97">
            <a:extLst>
              <a:ext uri="{FF2B5EF4-FFF2-40B4-BE49-F238E27FC236}">
                <a16:creationId xmlns:a16="http://schemas.microsoft.com/office/drawing/2014/main" id="{031CA02D-8E97-FF80-3904-BBCB87322776}"/>
              </a:ext>
            </a:extLst>
          </p:cNvPr>
          <p:cNvCxnSpPr>
            <a:cxnSpLocks/>
          </p:cNvCxnSpPr>
          <p:nvPr/>
        </p:nvCxnSpPr>
        <p:spPr>
          <a:xfrm>
            <a:off x="10119787"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7E778395-7983-4CCA-F12F-7C0928BD8C38}"/>
              </a:ext>
            </a:extLst>
          </p:cNvPr>
          <p:cNvCxnSpPr>
            <a:cxnSpLocks/>
          </p:cNvCxnSpPr>
          <p:nvPr/>
        </p:nvCxnSpPr>
        <p:spPr>
          <a:xfrm>
            <a:off x="7480573" y="1618704"/>
            <a:ext cx="264592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A5331062-B857-C236-6970-69C4F200B71F}"/>
              </a:ext>
            </a:extLst>
          </p:cNvPr>
          <p:cNvSpPr txBox="1"/>
          <p:nvPr/>
        </p:nvSpPr>
        <p:spPr>
          <a:xfrm>
            <a:off x="7728687" y="1442917"/>
            <a:ext cx="2099673" cy="338554"/>
          </a:xfrm>
          <a:prstGeom prst="rect">
            <a:avLst/>
          </a:prstGeom>
          <a:solidFill>
            <a:schemeClr val="bg1"/>
          </a:solidFill>
        </p:spPr>
        <p:txBody>
          <a:bodyPr wrap="square" rtlCol="0">
            <a:spAutoFit/>
          </a:bodyPr>
          <a:lstStyle/>
          <a:p>
            <a:pPr algn="ctr"/>
            <a:r>
              <a:rPr lang="zh-CN" altLang="en-US" sz="1600" b="1" dirty="0"/>
              <a:t>允许发送但还未发送</a:t>
            </a:r>
          </a:p>
        </p:txBody>
      </p:sp>
      <p:sp>
        <p:nvSpPr>
          <p:cNvPr id="6" name="矩形 5">
            <a:extLst>
              <a:ext uri="{FF2B5EF4-FFF2-40B4-BE49-F238E27FC236}">
                <a16:creationId xmlns:a16="http://schemas.microsoft.com/office/drawing/2014/main" id="{9336799F-FF3D-B786-1E65-CB9608D8DDFB}"/>
              </a:ext>
            </a:extLst>
          </p:cNvPr>
          <p:cNvSpPr/>
          <p:nvPr/>
        </p:nvSpPr>
        <p:spPr>
          <a:xfrm>
            <a:off x="4531574" y="5644128"/>
            <a:ext cx="588121" cy="252176"/>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8FBEAD5-7CA4-4A54-F416-4020F1612F36}"/>
              </a:ext>
            </a:extLst>
          </p:cNvPr>
          <p:cNvSpPr/>
          <p:nvPr/>
        </p:nvSpPr>
        <p:spPr>
          <a:xfrm>
            <a:off x="4241029" y="5639849"/>
            <a:ext cx="283219" cy="252176"/>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49505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xit" presetSubtype="0" fill="hold" grpId="0" nodeType="clickEffect">
                                  <p:stCondLst>
                                    <p:cond delay="0"/>
                                  </p:stCondLst>
                                  <p:childTnLst>
                                    <p:animEffect transition="out" filter="fade">
                                      <p:cBhvr>
                                        <p:cTn id="6" dur="1000"/>
                                        <p:tgtEl>
                                          <p:spTgt spid="7"/>
                                        </p:tgtEl>
                                      </p:cBhvr>
                                    </p:animEffect>
                                    <p:anim calcmode="lin" valueType="num">
                                      <p:cBhvr>
                                        <p:cTn id="7" dur="1000"/>
                                        <p:tgtEl>
                                          <p:spTgt spid="7"/>
                                        </p:tgtEl>
                                        <p:attrNameLst>
                                          <p:attrName>ppt_x</p:attrName>
                                        </p:attrNameLst>
                                      </p:cBhvr>
                                      <p:tavLst>
                                        <p:tav tm="0">
                                          <p:val>
                                            <p:strVal val="ppt_x"/>
                                          </p:val>
                                        </p:tav>
                                        <p:tav tm="100000">
                                          <p:val>
                                            <p:strVal val="ppt_x"/>
                                          </p:val>
                                        </p:tav>
                                      </p:tavLst>
                                    </p:anim>
                                    <p:anim calcmode="lin" valueType="num">
                                      <p:cBhvr>
                                        <p:cTn id="8" dur="100" decel="100000"/>
                                        <p:tgtEl>
                                          <p:spTgt spid="7"/>
                                        </p:tgtEl>
                                        <p:attrNameLst>
                                          <p:attrName>ppt_y</p:attrName>
                                        </p:attrNameLst>
                                      </p:cBhvr>
                                      <p:tavLst>
                                        <p:tav tm="0">
                                          <p:val>
                                            <p:strVal val="ppt_y"/>
                                          </p:val>
                                        </p:tav>
                                        <p:tav tm="100000">
                                          <p:val>
                                            <p:strVal val="ppt_y-.03"/>
                                          </p:val>
                                        </p:tav>
                                      </p:tavLst>
                                    </p:anim>
                                    <p:anim calcmode="lin" valueType="num">
                                      <p:cBhvr>
                                        <p:cTn id="9" dur="900" accel="100000">
                                          <p:stCondLst>
                                            <p:cond delay="100"/>
                                          </p:stCondLst>
                                        </p:cTn>
                                        <p:tgtEl>
                                          <p:spTgt spid="7"/>
                                        </p:tgtEl>
                                        <p:attrNameLst>
                                          <p:attrName>ppt_y</p:attrName>
                                        </p:attrNameLst>
                                      </p:cBhvr>
                                      <p:tavLst>
                                        <p:tav tm="0">
                                          <p:val>
                                            <p:strVal val="ppt_y"/>
                                          </p:val>
                                        </p:tav>
                                        <p:tav tm="100000">
                                          <p:val>
                                            <p:strVal val="ppt_y+1"/>
                                          </p:val>
                                        </p:tav>
                                      </p:tavLst>
                                    </p:anim>
                                    <p:set>
                                      <p:cBhvr>
                                        <p:cTn id="10" dur="1" fill="hold">
                                          <p:stCondLst>
                                            <p:cond delay="999"/>
                                          </p:stCondLst>
                                        </p:cTn>
                                        <p:tgtEl>
                                          <p:spTgt spid="7"/>
                                        </p:tgtEl>
                                        <p:attrNameLst>
                                          <p:attrName>style.visibility</p:attrName>
                                        </p:attrNameLst>
                                      </p:cBhvr>
                                      <p:to>
                                        <p:strVal val="hidden"/>
                                      </p:to>
                                    </p:set>
                                  </p:childTnLst>
                                </p:cTn>
                              </p:par>
                              <p:par>
                                <p:cTn id="11" presetID="37" presetClass="exit" presetSubtype="0" fill="hold" grpId="0" nodeType="withEffect">
                                  <p:stCondLst>
                                    <p:cond delay="0"/>
                                  </p:stCondLst>
                                  <p:childTnLst>
                                    <p:animEffect transition="out" filter="fade">
                                      <p:cBhvr>
                                        <p:cTn id="12" dur="1000"/>
                                        <p:tgtEl>
                                          <p:spTgt spid="6"/>
                                        </p:tgtEl>
                                      </p:cBhvr>
                                    </p:animEffect>
                                    <p:anim calcmode="lin" valueType="num">
                                      <p:cBhvr>
                                        <p:cTn id="13" dur="1000"/>
                                        <p:tgtEl>
                                          <p:spTgt spid="6"/>
                                        </p:tgtEl>
                                        <p:attrNameLst>
                                          <p:attrName>ppt_x</p:attrName>
                                        </p:attrNameLst>
                                      </p:cBhvr>
                                      <p:tavLst>
                                        <p:tav tm="0">
                                          <p:val>
                                            <p:strVal val="ppt_x"/>
                                          </p:val>
                                        </p:tav>
                                        <p:tav tm="100000">
                                          <p:val>
                                            <p:strVal val="ppt_x"/>
                                          </p:val>
                                        </p:tav>
                                      </p:tavLst>
                                    </p:anim>
                                    <p:anim calcmode="lin" valueType="num">
                                      <p:cBhvr>
                                        <p:cTn id="14" dur="100" decel="100000"/>
                                        <p:tgtEl>
                                          <p:spTgt spid="6"/>
                                        </p:tgtEl>
                                        <p:attrNameLst>
                                          <p:attrName>ppt_y</p:attrName>
                                        </p:attrNameLst>
                                      </p:cBhvr>
                                      <p:tavLst>
                                        <p:tav tm="0">
                                          <p:val>
                                            <p:strVal val="ppt_y"/>
                                          </p:val>
                                        </p:tav>
                                        <p:tav tm="100000">
                                          <p:val>
                                            <p:strVal val="ppt_y-.03"/>
                                          </p:val>
                                        </p:tav>
                                      </p:tavLst>
                                    </p:anim>
                                    <p:anim calcmode="lin" valueType="num">
                                      <p:cBhvr>
                                        <p:cTn id="15" dur="900" accel="100000">
                                          <p:stCondLst>
                                            <p:cond delay="100"/>
                                          </p:stCondLst>
                                        </p:cTn>
                                        <p:tgtEl>
                                          <p:spTgt spid="6"/>
                                        </p:tgtEl>
                                        <p:attrNameLst>
                                          <p:attrName>ppt_y</p:attrName>
                                        </p:attrNameLst>
                                      </p:cBhvr>
                                      <p:tavLst>
                                        <p:tav tm="0">
                                          <p:val>
                                            <p:strVal val="ppt_y"/>
                                          </p:val>
                                        </p:tav>
                                        <p:tav tm="100000">
                                          <p:val>
                                            <p:strVal val="ppt_y+1"/>
                                          </p:val>
                                        </p:tav>
                                      </p:tavLst>
                                    </p:anim>
                                    <p:set>
                                      <p:cBhvr>
                                        <p:cTn id="16"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BBD6B7A5-BC07-23C0-7D52-87C28427DA03}"/>
              </a:ext>
            </a:extLst>
          </p:cNvPr>
          <p:cNvSpPr/>
          <p:nvPr/>
        </p:nvSpPr>
        <p:spPr>
          <a:xfrm>
            <a:off x="5122789" y="5577916"/>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CC97A788-5E7D-2657-D2DA-676E1D353B25}"/>
              </a:ext>
            </a:extLst>
          </p:cNvPr>
          <p:cNvSpPr/>
          <p:nvPr/>
        </p:nvSpPr>
        <p:spPr>
          <a:xfrm>
            <a:off x="4240609" y="5577916"/>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BD363E59-1D75-A236-C2F2-16C45E988F37}"/>
              </a:ext>
            </a:extLst>
          </p:cNvPr>
          <p:cNvGrpSpPr/>
          <p:nvPr/>
        </p:nvGrpSpPr>
        <p:grpSpPr>
          <a:xfrm>
            <a:off x="10126494" y="2140927"/>
            <a:ext cx="1760706" cy="754673"/>
            <a:chOff x="10126494" y="2140927"/>
            <a:chExt cx="1760706" cy="754673"/>
          </a:xfrm>
        </p:grpSpPr>
        <p:cxnSp>
          <p:nvCxnSpPr>
            <p:cNvPr id="16" name="直接连接符 15">
              <a:extLst>
                <a:ext uri="{FF2B5EF4-FFF2-40B4-BE49-F238E27FC236}">
                  <a16:creationId xmlns:a16="http://schemas.microsoft.com/office/drawing/2014/main" id="{DDCE8286-695F-E7F7-B58D-D0361B36D90A}"/>
                </a:ext>
              </a:extLst>
            </p:cNvPr>
            <p:cNvCxnSpPr>
              <a:cxnSpLocks/>
            </p:cNvCxnSpPr>
            <p:nvPr/>
          </p:nvCxnSpPr>
          <p:spPr>
            <a:xfrm>
              <a:off x="11887200"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F7A40A6-11A7-EE49-560B-CE6BEFDE79FD}"/>
                </a:ext>
              </a:extLst>
            </p:cNvPr>
            <p:cNvCxnSpPr>
              <a:cxnSpLocks/>
            </p:cNvCxnSpPr>
            <p:nvPr/>
          </p:nvCxnSpPr>
          <p:spPr>
            <a:xfrm>
              <a:off x="10126494" y="2659269"/>
              <a:ext cx="1760706"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1691434-74F8-B68B-A2C8-E6A2E7B1BBB9}"/>
                </a:ext>
              </a:extLst>
            </p:cNvPr>
            <p:cNvSpPr txBox="1"/>
            <p:nvPr/>
          </p:nvSpPr>
          <p:spPr>
            <a:xfrm>
              <a:off x="10361110" y="2489992"/>
              <a:ext cx="1247293" cy="338554"/>
            </a:xfrm>
            <a:prstGeom prst="rect">
              <a:avLst/>
            </a:prstGeom>
            <a:solidFill>
              <a:schemeClr val="bg1"/>
            </a:solidFill>
          </p:spPr>
          <p:txBody>
            <a:bodyPr wrap="square" rtlCol="0">
              <a:spAutoFit/>
            </a:bodyPr>
            <a:lstStyle/>
            <a:p>
              <a:pPr algn="ctr"/>
              <a:r>
                <a:rPr lang="zh-CN" altLang="en-US" sz="1600" b="1" dirty="0"/>
                <a:t>不允许发送</a:t>
              </a:r>
            </a:p>
          </p:txBody>
        </p:sp>
      </p:grpSp>
      <p:grpSp>
        <p:nvGrpSpPr>
          <p:cNvPr id="14" name="组合 13">
            <a:extLst>
              <a:ext uri="{FF2B5EF4-FFF2-40B4-BE49-F238E27FC236}">
                <a16:creationId xmlns:a16="http://schemas.microsoft.com/office/drawing/2014/main" id="{7CE1058B-2424-51CF-5E6D-8C2BAA5AF2D2}"/>
              </a:ext>
            </a:extLst>
          </p:cNvPr>
          <p:cNvGrpSpPr/>
          <p:nvPr/>
        </p:nvGrpSpPr>
        <p:grpSpPr>
          <a:xfrm>
            <a:off x="2770589" y="2156167"/>
            <a:ext cx="1465893" cy="934793"/>
            <a:chOff x="2770589" y="2156167"/>
            <a:chExt cx="1465893" cy="934793"/>
          </a:xfrm>
        </p:grpSpPr>
        <p:cxnSp>
          <p:nvCxnSpPr>
            <p:cNvPr id="8" name="直接连接符 7">
              <a:extLst>
                <a:ext uri="{FF2B5EF4-FFF2-40B4-BE49-F238E27FC236}">
                  <a16:creationId xmlns:a16="http://schemas.microsoft.com/office/drawing/2014/main" id="{4422F0F0-F4F1-08AA-11E7-A6A8EE6661B5}"/>
                </a:ext>
              </a:extLst>
            </p:cNvPr>
            <p:cNvCxnSpPr>
              <a:cxnSpLocks/>
            </p:cNvCxnSpPr>
            <p:nvPr/>
          </p:nvCxnSpPr>
          <p:spPr>
            <a:xfrm>
              <a:off x="2770589" y="21561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A088AC34-E0C3-3E52-042F-94C2F768CD6E}"/>
                </a:ext>
              </a:extLst>
            </p:cNvPr>
            <p:cNvCxnSpPr>
              <a:cxnSpLocks/>
            </p:cNvCxnSpPr>
            <p:nvPr/>
          </p:nvCxnSpPr>
          <p:spPr>
            <a:xfrm>
              <a:off x="2770589" y="2660073"/>
              <a:ext cx="146589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57E80CE-4558-B761-A767-BDEFEB2724F6}"/>
                </a:ext>
              </a:extLst>
            </p:cNvPr>
            <p:cNvSpPr txBox="1"/>
            <p:nvPr/>
          </p:nvSpPr>
          <p:spPr>
            <a:xfrm>
              <a:off x="2996583" y="2229186"/>
              <a:ext cx="1029210" cy="861774"/>
            </a:xfrm>
            <a:prstGeom prst="rect">
              <a:avLst/>
            </a:prstGeom>
            <a:solidFill>
              <a:schemeClr val="bg1"/>
            </a:solidFill>
          </p:spPr>
          <p:txBody>
            <a:bodyPr wrap="square" rtlCol="0">
              <a:spAutoFit/>
            </a:bodyPr>
            <a:lstStyle/>
            <a:p>
              <a:pPr algn="ctr"/>
              <a:r>
                <a:rPr lang="zh-CN" altLang="en-US" sz="1600" b="1" dirty="0"/>
                <a:t>已发送且</a:t>
              </a:r>
              <a:endParaRPr lang="en-US" altLang="zh-CN" sz="1600" b="1" dirty="0"/>
            </a:p>
            <a:p>
              <a:pPr algn="ctr"/>
              <a:r>
                <a:rPr lang="zh-CN" altLang="en-US" sz="1600" b="1" dirty="0"/>
                <a:t>收到确认</a:t>
              </a:r>
              <a:endParaRPr lang="en-US" altLang="zh-CN" sz="1600" b="1" dirty="0"/>
            </a:p>
            <a:p>
              <a:pPr algn="ctr"/>
              <a:r>
                <a:rPr lang="zh-CN" altLang="en-US" sz="1600" b="1" dirty="0"/>
                <a:t>可以删除</a:t>
              </a:r>
            </a:p>
          </p:txBody>
        </p:sp>
      </p:grpSp>
      <p:grpSp>
        <p:nvGrpSpPr>
          <p:cNvPr id="22" name="组合 21">
            <a:extLst>
              <a:ext uri="{FF2B5EF4-FFF2-40B4-BE49-F238E27FC236}">
                <a16:creationId xmlns:a16="http://schemas.microsoft.com/office/drawing/2014/main" id="{E16959C6-D607-E287-7394-14CAE6FB5009}"/>
              </a:ext>
            </a:extLst>
          </p:cNvPr>
          <p:cNvGrpSpPr/>
          <p:nvPr/>
        </p:nvGrpSpPr>
        <p:grpSpPr>
          <a:xfrm>
            <a:off x="4236482" y="1823967"/>
            <a:ext cx="5884854" cy="1135673"/>
            <a:chOff x="4236482" y="1823967"/>
            <a:chExt cx="5884854" cy="1135673"/>
          </a:xfrm>
        </p:grpSpPr>
        <p:sp>
          <p:nvSpPr>
            <p:cNvPr id="13" name="矩形 12">
              <a:extLst>
                <a:ext uri="{FF2B5EF4-FFF2-40B4-BE49-F238E27FC236}">
                  <a16:creationId xmlns:a16="http://schemas.microsoft.com/office/drawing/2014/main" id="{8C65D0CA-9FE8-B074-A9D4-9656B05B10AA}"/>
                </a:ext>
              </a:extLst>
            </p:cNvPr>
            <p:cNvSpPr/>
            <p:nvPr/>
          </p:nvSpPr>
          <p:spPr>
            <a:xfrm>
              <a:off x="4236482" y="1823967"/>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EDA3E6DD-0EA1-D88A-C482-FC9C875BF2A0}"/>
                </a:ext>
              </a:extLst>
            </p:cNvPr>
            <p:cNvCxnSpPr>
              <a:cxnSpLocks/>
            </p:cNvCxnSpPr>
            <p:nvPr/>
          </p:nvCxnSpPr>
          <p:spPr>
            <a:xfrm>
              <a:off x="4236482"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40AAEDD-D276-C6DC-7D30-CA577AED0ED5}"/>
                </a:ext>
              </a:extLst>
            </p:cNvPr>
            <p:cNvCxnSpPr>
              <a:cxnSpLocks/>
            </p:cNvCxnSpPr>
            <p:nvPr/>
          </p:nvCxnSpPr>
          <p:spPr>
            <a:xfrm>
              <a:off x="10121336" y="22049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59FBC92-3D48-192B-B31A-68DB0CD39CFE}"/>
                </a:ext>
              </a:extLst>
            </p:cNvPr>
            <p:cNvCxnSpPr/>
            <p:nvPr/>
          </p:nvCxnSpPr>
          <p:spPr>
            <a:xfrm>
              <a:off x="4236482" y="2660073"/>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6A509B7-C9C7-1646-9718-69A3294BE737}"/>
                </a:ext>
              </a:extLst>
            </p:cNvPr>
            <p:cNvSpPr txBox="1"/>
            <p:nvPr/>
          </p:nvSpPr>
          <p:spPr>
            <a:xfrm>
              <a:off x="6310878" y="2468880"/>
              <a:ext cx="1447162" cy="369332"/>
            </a:xfrm>
            <a:prstGeom prst="rect">
              <a:avLst/>
            </a:prstGeom>
            <a:solidFill>
              <a:schemeClr val="bg1"/>
            </a:solidFill>
          </p:spPr>
          <p:txBody>
            <a:bodyPr wrap="square" rtlCol="0">
              <a:spAutoFit/>
            </a:bodyPr>
            <a:lstStyle/>
            <a:p>
              <a:pPr algn="ctr"/>
              <a:r>
                <a:rPr lang="zh-CN" altLang="en-US" b="1" dirty="0"/>
                <a:t>发送窗口</a:t>
              </a:r>
              <a:r>
                <a:rPr lang="en-US" altLang="zh-CN" b="1" dirty="0"/>
                <a:t>=20</a:t>
              </a:r>
              <a:endParaRPr lang="zh-CN" altLang="en-US"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可靠传输的实现</a:t>
              </a:r>
            </a:p>
          </p:txBody>
        </p:sp>
      </p:grpSp>
      <p:grpSp>
        <p:nvGrpSpPr>
          <p:cNvPr id="121" name="组合 120">
            <a:extLst>
              <a:ext uri="{FF2B5EF4-FFF2-40B4-BE49-F238E27FC236}">
                <a16:creationId xmlns:a16="http://schemas.microsoft.com/office/drawing/2014/main" id="{6834FF5F-9DA1-F0B3-B9E1-5539913B44F5}"/>
              </a:ext>
            </a:extLst>
          </p:cNvPr>
          <p:cNvGrpSpPr/>
          <p:nvPr/>
        </p:nvGrpSpPr>
        <p:grpSpPr>
          <a:xfrm>
            <a:off x="328424" y="1666287"/>
            <a:ext cx="1429263" cy="4295156"/>
            <a:chOff x="268437" y="1742601"/>
            <a:chExt cx="1429263" cy="4295156"/>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560" y="1742601"/>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84" y="5455379"/>
              <a:ext cx="443717" cy="582378"/>
            </a:xfrm>
            <a:prstGeom prst="rect">
              <a:avLst/>
            </a:prstGeom>
          </p:spPr>
        </p:pic>
        <p:sp>
          <p:nvSpPr>
            <p:cNvPr id="117" name="文本框 116">
              <a:extLst>
                <a:ext uri="{FF2B5EF4-FFF2-40B4-BE49-F238E27FC236}">
                  <a16:creationId xmlns:a16="http://schemas.microsoft.com/office/drawing/2014/main" id="{FCC024AC-BBB4-E353-B24C-BBAD303C33F5}"/>
                </a:ext>
              </a:extLst>
            </p:cNvPr>
            <p:cNvSpPr txBox="1"/>
            <p:nvPr/>
          </p:nvSpPr>
          <p:spPr>
            <a:xfrm>
              <a:off x="283610" y="5546291"/>
              <a:ext cx="934872" cy="369332"/>
            </a:xfrm>
            <a:prstGeom prst="rect">
              <a:avLst/>
            </a:prstGeom>
            <a:noFill/>
          </p:spPr>
          <p:txBody>
            <a:bodyPr wrap="square" rtlCol="0">
              <a:spAutoFit/>
            </a:bodyPr>
            <a:lstStyle/>
            <a:p>
              <a:r>
                <a:rPr lang="zh-CN" altLang="en-US" b="1" dirty="0"/>
                <a:t>接收方</a:t>
              </a:r>
            </a:p>
          </p:txBody>
        </p:sp>
        <p:sp>
          <p:nvSpPr>
            <p:cNvPr id="118" name="文本框 117">
              <a:extLst>
                <a:ext uri="{FF2B5EF4-FFF2-40B4-BE49-F238E27FC236}">
                  <a16:creationId xmlns:a16="http://schemas.microsoft.com/office/drawing/2014/main" id="{EF6C1D32-1AB7-C2B5-3CB2-29917795BCEC}"/>
                </a:ext>
              </a:extLst>
            </p:cNvPr>
            <p:cNvSpPr txBox="1"/>
            <p:nvPr/>
          </p:nvSpPr>
          <p:spPr>
            <a:xfrm>
              <a:off x="268437" y="1761352"/>
              <a:ext cx="934872" cy="369332"/>
            </a:xfrm>
            <a:prstGeom prst="rect">
              <a:avLst/>
            </a:prstGeom>
            <a:noFill/>
          </p:spPr>
          <p:txBody>
            <a:bodyPr wrap="square" rtlCol="0">
              <a:spAutoFit/>
            </a:bodyPr>
            <a:lstStyle/>
            <a:p>
              <a:r>
                <a:rPr lang="zh-CN" altLang="en-US" b="1" dirty="0"/>
                <a:t>发送方</a:t>
              </a:r>
            </a:p>
          </p:txBody>
        </p:sp>
        <p:sp>
          <p:nvSpPr>
            <p:cNvPr id="119" name="圆柱体 118">
              <a:extLst>
                <a:ext uri="{FF2B5EF4-FFF2-40B4-BE49-F238E27FC236}">
                  <a16:creationId xmlns:a16="http://schemas.microsoft.com/office/drawing/2014/main" id="{351AAFF2-3A5B-F6A9-F6C2-EF3DC893A21F}"/>
                </a:ext>
              </a:extLst>
            </p:cNvPr>
            <p:cNvSpPr/>
            <p:nvPr/>
          </p:nvSpPr>
          <p:spPr>
            <a:xfrm>
              <a:off x="1157034" y="2397540"/>
              <a:ext cx="443717" cy="3021559"/>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F86A6B9E-BC85-C115-C616-05FC9670C5D0}"/>
                </a:ext>
              </a:extLst>
            </p:cNvPr>
            <p:cNvSpPr txBox="1"/>
            <p:nvPr/>
          </p:nvSpPr>
          <p:spPr>
            <a:xfrm>
              <a:off x="1084832" y="2528504"/>
              <a:ext cx="588120" cy="2862322"/>
            </a:xfrm>
            <a:prstGeom prst="rect">
              <a:avLst/>
            </a:prstGeom>
            <a:noFill/>
          </p:spPr>
          <p:txBody>
            <a:bodyPr wrap="square" rtlCol="0">
              <a:spAutoFit/>
            </a:bodyPr>
            <a:lstStyle/>
            <a:p>
              <a:pPr algn="ctr"/>
              <a:r>
                <a:rPr lang="zh-CN" altLang="en-US" b="1" dirty="0">
                  <a:solidFill>
                    <a:schemeClr val="bg1"/>
                  </a:solidFill>
                </a:rPr>
                <a:t>基</a:t>
              </a:r>
              <a:endParaRPr lang="en-US" altLang="zh-CN" b="1" dirty="0">
                <a:solidFill>
                  <a:schemeClr val="bg1"/>
                </a:solidFill>
              </a:endParaRPr>
            </a:p>
            <a:p>
              <a:pPr algn="ctr"/>
              <a:r>
                <a:rPr lang="zh-CN" altLang="en-US" b="1" dirty="0">
                  <a:solidFill>
                    <a:schemeClr val="bg1"/>
                  </a:solidFill>
                </a:rPr>
                <a:t>于</a:t>
              </a:r>
              <a:endParaRPr lang="en-US" altLang="zh-CN" b="1" dirty="0">
                <a:solidFill>
                  <a:schemeClr val="bg1"/>
                </a:solidFill>
              </a:endParaRPr>
            </a:p>
            <a:p>
              <a:pPr algn="ctr"/>
              <a:r>
                <a:rPr lang="en-US" altLang="zh-CN" b="1" dirty="0">
                  <a:solidFill>
                    <a:schemeClr val="bg1"/>
                  </a:solidFill>
                </a:rPr>
                <a:t>TCP</a:t>
              </a:r>
            </a:p>
            <a:p>
              <a:pPr algn="ctr"/>
              <a:r>
                <a:rPr lang="zh-CN" altLang="en-US" b="1" dirty="0">
                  <a:solidFill>
                    <a:schemeClr val="bg1"/>
                  </a:solidFill>
                </a:rPr>
                <a:t>的</a:t>
              </a:r>
              <a:endParaRPr lang="en-US" altLang="zh-CN" b="1" dirty="0">
                <a:solidFill>
                  <a:schemeClr val="bg1"/>
                </a:solidFill>
              </a:endParaRPr>
            </a:p>
            <a:p>
              <a:pPr algn="ctr"/>
              <a:r>
                <a:rPr lang="zh-CN" altLang="en-US" b="1" dirty="0">
                  <a:solidFill>
                    <a:schemeClr val="bg1"/>
                  </a:solidFill>
                </a:rPr>
                <a:t>可</a:t>
              </a:r>
              <a:endParaRPr lang="en-US" altLang="zh-CN" b="1" dirty="0">
                <a:solidFill>
                  <a:schemeClr val="bg1"/>
                </a:solidFill>
              </a:endParaRPr>
            </a:p>
            <a:p>
              <a:pPr algn="ctr"/>
              <a:r>
                <a:rPr lang="zh-CN" altLang="en-US" b="1" dirty="0">
                  <a:solidFill>
                    <a:schemeClr val="bg1"/>
                  </a:solidFill>
                </a:rPr>
                <a:t>靠</a:t>
              </a:r>
              <a:endParaRPr lang="en-US" altLang="zh-CN" b="1" dirty="0">
                <a:solidFill>
                  <a:schemeClr val="bg1"/>
                </a:solidFill>
              </a:endParaRPr>
            </a:p>
            <a:p>
              <a:pPr algn="ctr"/>
              <a:r>
                <a:rPr lang="zh-CN" altLang="en-US" b="1" dirty="0">
                  <a:solidFill>
                    <a:schemeClr val="bg1"/>
                  </a:solidFill>
                </a:rPr>
                <a:t>数</a:t>
              </a:r>
              <a:endParaRPr lang="en-US" altLang="zh-CN" b="1" dirty="0">
                <a:solidFill>
                  <a:schemeClr val="bg1"/>
                </a:solidFill>
              </a:endParaRPr>
            </a:p>
            <a:p>
              <a:pPr algn="ctr"/>
              <a:r>
                <a:rPr lang="zh-CN" altLang="en-US" b="1" dirty="0">
                  <a:solidFill>
                    <a:schemeClr val="bg1"/>
                  </a:solidFill>
                </a:rPr>
                <a:t>据</a:t>
              </a:r>
              <a:endParaRPr lang="en-US" altLang="zh-CN" b="1" dirty="0">
                <a:solidFill>
                  <a:schemeClr val="bg1"/>
                </a:solidFill>
              </a:endParaRPr>
            </a:p>
            <a:p>
              <a:pPr algn="ctr"/>
              <a:r>
                <a:rPr lang="zh-CN" altLang="en-US" b="1" dirty="0">
                  <a:solidFill>
                    <a:schemeClr val="bg1"/>
                  </a:solidFill>
                </a:rPr>
                <a:t>传</a:t>
              </a:r>
              <a:endParaRPr lang="en-US" altLang="zh-CN" b="1" dirty="0">
                <a:solidFill>
                  <a:schemeClr val="bg1"/>
                </a:solidFill>
              </a:endParaRPr>
            </a:p>
            <a:p>
              <a:pPr algn="ctr"/>
              <a:r>
                <a:rPr lang="zh-CN" altLang="en-US" b="1" dirty="0">
                  <a:solidFill>
                    <a:schemeClr val="bg1"/>
                  </a:solidFill>
                </a:rPr>
                <a:t>输</a:t>
              </a:r>
            </a:p>
          </p:txBody>
        </p:sp>
      </p:grpSp>
      <p:grpSp>
        <p:nvGrpSpPr>
          <p:cNvPr id="131" name="组合 130">
            <a:extLst>
              <a:ext uri="{FF2B5EF4-FFF2-40B4-BE49-F238E27FC236}">
                <a16:creationId xmlns:a16="http://schemas.microsoft.com/office/drawing/2014/main" id="{5FF78526-1CCA-F87F-6398-F54146161EEA}"/>
              </a:ext>
            </a:extLst>
          </p:cNvPr>
          <p:cNvGrpSpPr/>
          <p:nvPr/>
        </p:nvGrpSpPr>
        <p:grpSpPr>
          <a:xfrm>
            <a:off x="2770589" y="1888008"/>
            <a:ext cx="9116611" cy="252919"/>
            <a:chOff x="2772604" y="1846455"/>
            <a:chExt cx="9116611" cy="252919"/>
          </a:xfrm>
        </p:grpSpPr>
        <p:sp>
          <p:nvSpPr>
            <p:cNvPr id="132" name="矩形 131">
              <a:extLst>
                <a:ext uri="{FF2B5EF4-FFF2-40B4-BE49-F238E27FC236}">
                  <a16:creationId xmlns:a16="http://schemas.microsoft.com/office/drawing/2014/main" id="{3028D87E-C376-CB0A-0F59-60ED0D5BD583}"/>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133" name="矩形 132">
              <a:extLst>
                <a:ext uri="{FF2B5EF4-FFF2-40B4-BE49-F238E27FC236}">
                  <a16:creationId xmlns:a16="http://schemas.microsoft.com/office/drawing/2014/main" id="{831A2641-2384-2E72-C4F2-BF5AC341C054}"/>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134" name="矩形 133">
              <a:extLst>
                <a:ext uri="{FF2B5EF4-FFF2-40B4-BE49-F238E27FC236}">
                  <a16:creationId xmlns:a16="http://schemas.microsoft.com/office/drawing/2014/main" id="{26C1C15B-B7D9-A73E-6E35-45473AE907C1}"/>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135" name="矩形 134">
              <a:extLst>
                <a:ext uri="{FF2B5EF4-FFF2-40B4-BE49-F238E27FC236}">
                  <a16:creationId xmlns:a16="http://schemas.microsoft.com/office/drawing/2014/main" id="{457740F0-15FF-07F9-01ED-89DC4A6F1CF9}"/>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136" name="矩形 135">
              <a:extLst>
                <a:ext uri="{FF2B5EF4-FFF2-40B4-BE49-F238E27FC236}">
                  <a16:creationId xmlns:a16="http://schemas.microsoft.com/office/drawing/2014/main" id="{9C867BCE-1045-F095-06FA-CAF3B95C0734}"/>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137" name="矩形 136">
              <a:extLst>
                <a:ext uri="{FF2B5EF4-FFF2-40B4-BE49-F238E27FC236}">
                  <a16:creationId xmlns:a16="http://schemas.microsoft.com/office/drawing/2014/main" id="{D3E832F6-9A19-119E-8EA1-30F59845C382}"/>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138" name="矩形 137">
              <a:extLst>
                <a:ext uri="{FF2B5EF4-FFF2-40B4-BE49-F238E27FC236}">
                  <a16:creationId xmlns:a16="http://schemas.microsoft.com/office/drawing/2014/main" id="{BCDB83DD-ABA8-28CC-E002-FF4021DC27C0}"/>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139" name="矩形 138">
              <a:extLst>
                <a:ext uri="{FF2B5EF4-FFF2-40B4-BE49-F238E27FC236}">
                  <a16:creationId xmlns:a16="http://schemas.microsoft.com/office/drawing/2014/main" id="{5D903A70-96DA-63E7-0425-E7387C7854E0}"/>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140" name="矩形 139">
              <a:extLst>
                <a:ext uri="{FF2B5EF4-FFF2-40B4-BE49-F238E27FC236}">
                  <a16:creationId xmlns:a16="http://schemas.microsoft.com/office/drawing/2014/main" id="{09B4FCEB-9AAF-E6E0-6410-17180A0FD7F7}"/>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141" name="矩形 140">
              <a:extLst>
                <a:ext uri="{FF2B5EF4-FFF2-40B4-BE49-F238E27FC236}">
                  <a16:creationId xmlns:a16="http://schemas.microsoft.com/office/drawing/2014/main" id="{AE57F4D0-8395-0820-FEFF-F465DA31DD30}"/>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142" name="矩形 141">
              <a:extLst>
                <a:ext uri="{FF2B5EF4-FFF2-40B4-BE49-F238E27FC236}">
                  <a16:creationId xmlns:a16="http://schemas.microsoft.com/office/drawing/2014/main" id="{A4333860-77E9-F92C-7482-6DF14E484D40}"/>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143" name="矩形 142">
              <a:extLst>
                <a:ext uri="{FF2B5EF4-FFF2-40B4-BE49-F238E27FC236}">
                  <a16:creationId xmlns:a16="http://schemas.microsoft.com/office/drawing/2014/main" id="{99BEA847-8897-6CD5-34CB-9B71D24DCD9A}"/>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144" name="矩形 143">
              <a:extLst>
                <a:ext uri="{FF2B5EF4-FFF2-40B4-BE49-F238E27FC236}">
                  <a16:creationId xmlns:a16="http://schemas.microsoft.com/office/drawing/2014/main" id="{CC787FBC-2BF6-1652-5947-500E9419961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145" name="矩形 144">
              <a:extLst>
                <a:ext uri="{FF2B5EF4-FFF2-40B4-BE49-F238E27FC236}">
                  <a16:creationId xmlns:a16="http://schemas.microsoft.com/office/drawing/2014/main" id="{3162BFD8-D16B-FB93-2C00-255D225C3913}"/>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146" name="矩形 145">
              <a:extLst>
                <a:ext uri="{FF2B5EF4-FFF2-40B4-BE49-F238E27FC236}">
                  <a16:creationId xmlns:a16="http://schemas.microsoft.com/office/drawing/2014/main" id="{FC729642-FF34-8493-9F49-2248F8CC3353}"/>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147" name="矩形 146">
              <a:extLst>
                <a:ext uri="{FF2B5EF4-FFF2-40B4-BE49-F238E27FC236}">
                  <a16:creationId xmlns:a16="http://schemas.microsoft.com/office/drawing/2014/main" id="{F9E233FD-A151-4825-DB95-F8761B2FE253}"/>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148" name="矩形 147">
              <a:extLst>
                <a:ext uri="{FF2B5EF4-FFF2-40B4-BE49-F238E27FC236}">
                  <a16:creationId xmlns:a16="http://schemas.microsoft.com/office/drawing/2014/main" id="{0DB1C835-9F93-2B1C-093D-6043649AB286}"/>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149" name="矩形 148">
              <a:extLst>
                <a:ext uri="{FF2B5EF4-FFF2-40B4-BE49-F238E27FC236}">
                  <a16:creationId xmlns:a16="http://schemas.microsoft.com/office/drawing/2014/main" id="{40BB604B-2A50-9CF9-EA0F-BD30B72C2390}"/>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150" name="矩形 149">
              <a:extLst>
                <a:ext uri="{FF2B5EF4-FFF2-40B4-BE49-F238E27FC236}">
                  <a16:creationId xmlns:a16="http://schemas.microsoft.com/office/drawing/2014/main" id="{B23C975B-52FD-199D-A1A5-4CBDDAC6EF8B}"/>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151" name="矩形 150">
              <a:extLst>
                <a:ext uri="{FF2B5EF4-FFF2-40B4-BE49-F238E27FC236}">
                  <a16:creationId xmlns:a16="http://schemas.microsoft.com/office/drawing/2014/main" id="{5DA4A91B-ED5B-AAA4-E88A-E89D61DC8608}"/>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152" name="矩形 151">
              <a:extLst>
                <a:ext uri="{FF2B5EF4-FFF2-40B4-BE49-F238E27FC236}">
                  <a16:creationId xmlns:a16="http://schemas.microsoft.com/office/drawing/2014/main" id="{41858A81-4381-73BE-3D40-1F0079FDFD90}"/>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153" name="矩形 152">
              <a:extLst>
                <a:ext uri="{FF2B5EF4-FFF2-40B4-BE49-F238E27FC236}">
                  <a16:creationId xmlns:a16="http://schemas.microsoft.com/office/drawing/2014/main" id="{EFA10A6A-D655-C7F4-4F8A-198A891E043A}"/>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154" name="矩形 153">
              <a:extLst>
                <a:ext uri="{FF2B5EF4-FFF2-40B4-BE49-F238E27FC236}">
                  <a16:creationId xmlns:a16="http://schemas.microsoft.com/office/drawing/2014/main" id="{FBCB3148-DF08-AD48-9227-9CBE84A051CF}"/>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155" name="矩形 154">
              <a:extLst>
                <a:ext uri="{FF2B5EF4-FFF2-40B4-BE49-F238E27FC236}">
                  <a16:creationId xmlns:a16="http://schemas.microsoft.com/office/drawing/2014/main" id="{F4CC12CD-B074-CBAD-7125-ACC1DA817074}"/>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156" name="矩形 155">
              <a:extLst>
                <a:ext uri="{FF2B5EF4-FFF2-40B4-BE49-F238E27FC236}">
                  <a16:creationId xmlns:a16="http://schemas.microsoft.com/office/drawing/2014/main" id="{727CDC51-125C-3730-C897-7426246D4B7F}"/>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157" name="矩形 156">
              <a:extLst>
                <a:ext uri="{FF2B5EF4-FFF2-40B4-BE49-F238E27FC236}">
                  <a16:creationId xmlns:a16="http://schemas.microsoft.com/office/drawing/2014/main" id="{F0CC06AF-8EA1-D5F8-5A17-B4EC322A7D81}"/>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158" name="矩形 157">
              <a:extLst>
                <a:ext uri="{FF2B5EF4-FFF2-40B4-BE49-F238E27FC236}">
                  <a16:creationId xmlns:a16="http://schemas.microsoft.com/office/drawing/2014/main" id="{1BD98898-0E90-8A5D-7272-02ED3E012439}"/>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159" name="矩形 158">
              <a:extLst>
                <a:ext uri="{FF2B5EF4-FFF2-40B4-BE49-F238E27FC236}">
                  <a16:creationId xmlns:a16="http://schemas.microsoft.com/office/drawing/2014/main" id="{937DF4D6-B8AE-39FF-1FAC-F7A31A138DE4}"/>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160" name="矩形 159">
              <a:extLst>
                <a:ext uri="{FF2B5EF4-FFF2-40B4-BE49-F238E27FC236}">
                  <a16:creationId xmlns:a16="http://schemas.microsoft.com/office/drawing/2014/main" id="{DD229B62-A7AD-5221-0530-2C8439D3EB67}"/>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161" name="矩形 160">
              <a:extLst>
                <a:ext uri="{FF2B5EF4-FFF2-40B4-BE49-F238E27FC236}">
                  <a16:creationId xmlns:a16="http://schemas.microsoft.com/office/drawing/2014/main" id="{D8194BCC-F579-A651-1B47-72D2E00B53D5}"/>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162" name="矩形 161">
              <a:extLst>
                <a:ext uri="{FF2B5EF4-FFF2-40B4-BE49-F238E27FC236}">
                  <a16:creationId xmlns:a16="http://schemas.microsoft.com/office/drawing/2014/main" id="{BA1C95C6-2494-FB34-2226-45B697E3376F}"/>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5" name="矩形 4">
            <a:extLst>
              <a:ext uri="{FF2B5EF4-FFF2-40B4-BE49-F238E27FC236}">
                <a16:creationId xmlns:a16="http://schemas.microsoft.com/office/drawing/2014/main" id="{8FBE07E6-AB02-9FE8-CB88-AEAAEAC0CB15}"/>
              </a:ext>
            </a:extLst>
          </p:cNvPr>
          <p:cNvSpPr/>
          <p:nvPr/>
        </p:nvSpPr>
        <p:spPr>
          <a:xfrm>
            <a:off x="4243982" y="1897128"/>
            <a:ext cx="3230061" cy="274196"/>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6FF1626C-04E8-E3AD-43DE-7E0FAA7CAD53}"/>
              </a:ext>
            </a:extLst>
          </p:cNvPr>
          <p:cNvGrpSpPr/>
          <p:nvPr/>
        </p:nvGrpSpPr>
        <p:grpSpPr>
          <a:xfrm>
            <a:off x="2770589" y="5643385"/>
            <a:ext cx="9116611" cy="252919"/>
            <a:chOff x="2772604" y="1846455"/>
            <a:chExt cx="9116611" cy="252919"/>
          </a:xfrm>
        </p:grpSpPr>
        <p:sp>
          <p:nvSpPr>
            <p:cNvPr id="39" name="矩形 38">
              <a:extLst>
                <a:ext uri="{FF2B5EF4-FFF2-40B4-BE49-F238E27FC236}">
                  <a16:creationId xmlns:a16="http://schemas.microsoft.com/office/drawing/2014/main" id="{58D62DEC-6DCA-7BA2-454D-F5C16E45BE41}"/>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40" name="矩形 39">
              <a:extLst>
                <a:ext uri="{FF2B5EF4-FFF2-40B4-BE49-F238E27FC236}">
                  <a16:creationId xmlns:a16="http://schemas.microsoft.com/office/drawing/2014/main" id="{50AE3D7B-46C3-08A8-1F57-AECF2D5FC6DF}"/>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41" name="矩形 40">
              <a:extLst>
                <a:ext uri="{FF2B5EF4-FFF2-40B4-BE49-F238E27FC236}">
                  <a16:creationId xmlns:a16="http://schemas.microsoft.com/office/drawing/2014/main" id="{6698C8BC-5894-AF7F-65C5-8B305A0BEEF6}"/>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42" name="矩形 41">
              <a:extLst>
                <a:ext uri="{FF2B5EF4-FFF2-40B4-BE49-F238E27FC236}">
                  <a16:creationId xmlns:a16="http://schemas.microsoft.com/office/drawing/2014/main" id="{DD85C857-B269-E047-80AF-D2421E63C8FE}"/>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43" name="矩形 42">
              <a:extLst>
                <a:ext uri="{FF2B5EF4-FFF2-40B4-BE49-F238E27FC236}">
                  <a16:creationId xmlns:a16="http://schemas.microsoft.com/office/drawing/2014/main" id="{641F30C0-86E7-FAE9-E707-4FCD81D72C36}"/>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44" name="矩形 43">
              <a:extLst>
                <a:ext uri="{FF2B5EF4-FFF2-40B4-BE49-F238E27FC236}">
                  <a16:creationId xmlns:a16="http://schemas.microsoft.com/office/drawing/2014/main" id="{D7CB0004-A592-6C15-B53D-167716F81FF3}"/>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45" name="矩形 44">
              <a:extLst>
                <a:ext uri="{FF2B5EF4-FFF2-40B4-BE49-F238E27FC236}">
                  <a16:creationId xmlns:a16="http://schemas.microsoft.com/office/drawing/2014/main" id="{020AD77B-A95A-B547-2AA3-7B3288D8D7A1}"/>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46" name="矩形 45">
              <a:extLst>
                <a:ext uri="{FF2B5EF4-FFF2-40B4-BE49-F238E27FC236}">
                  <a16:creationId xmlns:a16="http://schemas.microsoft.com/office/drawing/2014/main" id="{9B027F54-23B7-02A6-7941-A3A8A4032BC1}"/>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47" name="矩形 46">
              <a:extLst>
                <a:ext uri="{FF2B5EF4-FFF2-40B4-BE49-F238E27FC236}">
                  <a16:creationId xmlns:a16="http://schemas.microsoft.com/office/drawing/2014/main" id="{053BD029-47F3-DCCC-1563-E2EABB363A0E}"/>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48" name="矩形 47">
              <a:extLst>
                <a:ext uri="{FF2B5EF4-FFF2-40B4-BE49-F238E27FC236}">
                  <a16:creationId xmlns:a16="http://schemas.microsoft.com/office/drawing/2014/main" id="{D496DAA8-DC66-C76A-6665-E7E9208B18C6}"/>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49" name="矩形 48">
              <a:extLst>
                <a:ext uri="{FF2B5EF4-FFF2-40B4-BE49-F238E27FC236}">
                  <a16:creationId xmlns:a16="http://schemas.microsoft.com/office/drawing/2014/main" id="{6A91B741-1496-18A0-E9B7-A3448F655182}"/>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50" name="矩形 49">
              <a:extLst>
                <a:ext uri="{FF2B5EF4-FFF2-40B4-BE49-F238E27FC236}">
                  <a16:creationId xmlns:a16="http://schemas.microsoft.com/office/drawing/2014/main" id="{CF8550F4-D7CE-E646-14C2-E4E12B3470AE}"/>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51" name="矩形 50">
              <a:extLst>
                <a:ext uri="{FF2B5EF4-FFF2-40B4-BE49-F238E27FC236}">
                  <a16:creationId xmlns:a16="http://schemas.microsoft.com/office/drawing/2014/main" id="{CDCC078E-DBCA-AF34-66DE-F920A3698BD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52" name="矩形 51">
              <a:extLst>
                <a:ext uri="{FF2B5EF4-FFF2-40B4-BE49-F238E27FC236}">
                  <a16:creationId xmlns:a16="http://schemas.microsoft.com/office/drawing/2014/main" id="{3F257814-11F7-0824-A703-4022E15875E8}"/>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53" name="矩形 52">
              <a:extLst>
                <a:ext uri="{FF2B5EF4-FFF2-40B4-BE49-F238E27FC236}">
                  <a16:creationId xmlns:a16="http://schemas.microsoft.com/office/drawing/2014/main" id="{F685B9D6-91DB-0DDC-AAA1-5A4A39F5E38F}"/>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54" name="矩形 53">
              <a:extLst>
                <a:ext uri="{FF2B5EF4-FFF2-40B4-BE49-F238E27FC236}">
                  <a16:creationId xmlns:a16="http://schemas.microsoft.com/office/drawing/2014/main" id="{DA92037A-ABFF-EA3D-E11D-A0A66A40396A}"/>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55" name="矩形 54">
              <a:extLst>
                <a:ext uri="{FF2B5EF4-FFF2-40B4-BE49-F238E27FC236}">
                  <a16:creationId xmlns:a16="http://schemas.microsoft.com/office/drawing/2014/main" id="{74559FBC-0712-7D47-B988-02218BD4B162}"/>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56" name="矩形 55">
              <a:extLst>
                <a:ext uri="{FF2B5EF4-FFF2-40B4-BE49-F238E27FC236}">
                  <a16:creationId xmlns:a16="http://schemas.microsoft.com/office/drawing/2014/main" id="{9D3370E0-1275-57B8-176F-4B65960BC4D8}"/>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57" name="矩形 56">
              <a:extLst>
                <a:ext uri="{FF2B5EF4-FFF2-40B4-BE49-F238E27FC236}">
                  <a16:creationId xmlns:a16="http://schemas.microsoft.com/office/drawing/2014/main" id="{23A6D4B5-9C62-1448-0921-4B8606D07F08}"/>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58" name="矩形 57">
              <a:extLst>
                <a:ext uri="{FF2B5EF4-FFF2-40B4-BE49-F238E27FC236}">
                  <a16:creationId xmlns:a16="http://schemas.microsoft.com/office/drawing/2014/main" id="{13877868-686B-60BD-8422-ACCA945A5352}"/>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59" name="矩形 58">
              <a:extLst>
                <a:ext uri="{FF2B5EF4-FFF2-40B4-BE49-F238E27FC236}">
                  <a16:creationId xmlns:a16="http://schemas.microsoft.com/office/drawing/2014/main" id="{2B47BF70-CDDA-25B8-5905-BB655972152D}"/>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60" name="矩形 59">
              <a:extLst>
                <a:ext uri="{FF2B5EF4-FFF2-40B4-BE49-F238E27FC236}">
                  <a16:creationId xmlns:a16="http://schemas.microsoft.com/office/drawing/2014/main" id="{B8E174BA-6960-2034-183F-14C841E9C150}"/>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61" name="矩形 60">
              <a:extLst>
                <a:ext uri="{FF2B5EF4-FFF2-40B4-BE49-F238E27FC236}">
                  <a16:creationId xmlns:a16="http://schemas.microsoft.com/office/drawing/2014/main" id="{E5EB27EC-312E-C2DC-EEDB-1F61E6077BA6}"/>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62" name="矩形 61">
              <a:extLst>
                <a:ext uri="{FF2B5EF4-FFF2-40B4-BE49-F238E27FC236}">
                  <a16:creationId xmlns:a16="http://schemas.microsoft.com/office/drawing/2014/main" id="{18506F1D-C7AE-D575-4D21-AF86A56D97AE}"/>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63" name="矩形 62">
              <a:extLst>
                <a:ext uri="{FF2B5EF4-FFF2-40B4-BE49-F238E27FC236}">
                  <a16:creationId xmlns:a16="http://schemas.microsoft.com/office/drawing/2014/main" id="{C56DBED5-8FFA-BBF7-83B0-6A4C2D84F943}"/>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64" name="矩形 63">
              <a:extLst>
                <a:ext uri="{FF2B5EF4-FFF2-40B4-BE49-F238E27FC236}">
                  <a16:creationId xmlns:a16="http://schemas.microsoft.com/office/drawing/2014/main" id="{0FC86234-F96C-B21A-CF5A-12B2605AE1C8}"/>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65" name="矩形 64">
              <a:extLst>
                <a:ext uri="{FF2B5EF4-FFF2-40B4-BE49-F238E27FC236}">
                  <a16:creationId xmlns:a16="http://schemas.microsoft.com/office/drawing/2014/main" id="{037B665E-AED3-0454-3739-A7A9997488E7}"/>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66" name="矩形 65">
              <a:extLst>
                <a:ext uri="{FF2B5EF4-FFF2-40B4-BE49-F238E27FC236}">
                  <a16:creationId xmlns:a16="http://schemas.microsoft.com/office/drawing/2014/main" id="{91FFB7BB-2D7C-949B-F505-148E4CE4F70C}"/>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67" name="矩形 66">
              <a:extLst>
                <a:ext uri="{FF2B5EF4-FFF2-40B4-BE49-F238E27FC236}">
                  <a16:creationId xmlns:a16="http://schemas.microsoft.com/office/drawing/2014/main" id="{C7ED1332-BC4B-A5AD-B80C-FFD9E45CF85D}"/>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68" name="矩形 67">
              <a:extLst>
                <a:ext uri="{FF2B5EF4-FFF2-40B4-BE49-F238E27FC236}">
                  <a16:creationId xmlns:a16="http://schemas.microsoft.com/office/drawing/2014/main" id="{280C557D-30D1-0647-4ACD-3403218658D8}"/>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69" name="矩形 68">
              <a:extLst>
                <a:ext uri="{FF2B5EF4-FFF2-40B4-BE49-F238E27FC236}">
                  <a16:creationId xmlns:a16="http://schemas.microsoft.com/office/drawing/2014/main" id="{28EF09D0-9281-4CAE-D0E9-11B23666E7B2}"/>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cxnSp>
        <p:nvCxnSpPr>
          <p:cNvPr id="90" name="直接连接符 89">
            <a:extLst>
              <a:ext uri="{FF2B5EF4-FFF2-40B4-BE49-F238E27FC236}">
                <a16:creationId xmlns:a16="http://schemas.microsoft.com/office/drawing/2014/main" id="{09CB2C9C-2229-D2B5-71BB-46955E36D1D2}"/>
              </a:ext>
            </a:extLst>
          </p:cNvPr>
          <p:cNvCxnSpPr>
            <a:cxnSpLocks/>
          </p:cNvCxnSpPr>
          <p:nvPr/>
        </p:nvCxnSpPr>
        <p:spPr>
          <a:xfrm>
            <a:off x="4237451"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302A8D5A-E9BB-0045-9D53-9D43CC01AFF2}"/>
              </a:ext>
            </a:extLst>
          </p:cNvPr>
          <p:cNvCxnSpPr>
            <a:cxnSpLocks/>
          </p:cNvCxnSpPr>
          <p:nvPr/>
        </p:nvCxnSpPr>
        <p:spPr>
          <a:xfrm>
            <a:off x="7480574"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BCEE011F-5AF9-101D-4DD4-97A0CD4A76E9}"/>
              </a:ext>
            </a:extLst>
          </p:cNvPr>
          <p:cNvCxnSpPr>
            <a:cxnSpLocks/>
          </p:cNvCxnSpPr>
          <p:nvPr/>
        </p:nvCxnSpPr>
        <p:spPr>
          <a:xfrm>
            <a:off x="4243982" y="1619033"/>
            <a:ext cx="323006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7" name="文本框 96">
            <a:extLst>
              <a:ext uri="{FF2B5EF4-FFF2-40B4-BE49-F238E27FC236}">
                <a16:creationId xmlns:a16="http://schemas.microsoft.com/office/drawing/2014/main" id="{E8A2D1B3-33E8-932C-ABB7-A45F3358826F}"/>
              </a:ext>
            </a:extLst>
          </p:cNvPr>
          <p:cNvSpPr txBox="1"/>
          <p:nvPr/>
        </p:nvSpPr>
        <p:spPr>
          <a:xfrm>
            <a:off x="4839812" y="1442917"/>
            <a:ext cx="2099673" cy="338554"/>
          </a:xfrm>
          <a:prstGeom prst="rect">
            <a:avLst/>
          </a:prstGeom>
          <a:solidFill>
            <a:schemeClr val="bg1"/>
          </a:solidFill>
        </p:spPr>
        <p:txBody>
          <a:bodyPr wrap="square" rtlCol="0">
            <a:spAutoFit/>
          </a:bodyPr>
          <a:lstStyle/>
          <a:p>
            <a:pPr algn="ctr"/>
            <a:r>
              <a:rPr lang="zh-CN" altLang="en-US" sz="1600" b="1" dirty="0"/>
              <a:t>已发送但未收到确认</a:t>
            </a:r>
          </a:p>
        </p:txBody>
      </p:sp>
      <p:cxnSp>
        <p:nvCxnSpPr>
          <p:cNvPr id="98" name="直接连接符 97">
            <a:extLst>
              <a:ext uri="{FF2B5EF4-FFF2-40B4-BE49-F238E27FC236}">
                <a16:creationId xmlns:a16="http://schemas.microsoft.com/office/drawing/2014/main" id="{031CA02D-8E97-FF80-3904-BBCB87322776}"/>
              </a:ext>
            </a:extLst>
          </p:cNvPr>
          <p:cNvCxnSpPr>
            <a:cxnSpLocks/>
          </p:cNvCxnSpPr>
          <p:nvPr/>
        </p:nvCxnSpPr>
        <p:spPr>
          <a:xfrm>
            <a:off x="10119787"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7E778395-7983-4CCA-F12F-7C0928BD8C38}"/>
              </a:ext>
            </a:extLst>
          </p:cNvPr>
          <p:cNvCxnSpPr>
            <a:cxnSpLocks/>
          </p:cNvCxnSpPr>
          <p:nvPr/>
        </p:nvCxnSpPr>
        <p:spPr>
          <a:xfrm>
            <a:off x="7480573" y="1618704"/>
            <a:ext cx="264592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A5331062-B857-C236-6970-69C4F200B71F}"/>
              </a:ext>
            </a:extLst>
          </p:cNvPr>
          <p:cNvSpPr txBox="1"/>
          <p:nvPr/>
        </p:nvSpPr>
        <p:spPr>
          <a:xfrm>
            <a:off x="7728687" y="1442917"/>
            <a:ext cx="2099673" cy="338554"/>
          </a:xfrm>
          <a:prstGeom prst="rect">
            <a:avLst/>
          </a:prstGeom>
          <a:solidFill>
            <a:schemeClr val="bg1"/>
          </a:solidFill>
        </p:spPr>
        <p:txBody>
          <a:bodyPr wrap="square" rtlCol="0">
            <a:spAutoFit/>
          </a:bodyPr>
          <a:lstStyle/>
          <a:p>
            <a:pPr algn="ctr"/>
            <a:r>
              <a:rPr lang="zh-CN" altLang="en-US" sz="1600" b="1" dirty="0"/>
              <a:t>允许发送但还未发送</a:t>
            </a:r>
          </a:p>
        </p:txBody>
      </p:sp>
    </p:spTree>
    <p:custDataLst>
      <p:tags r:id="rId1"/>
    </p:custDataLst>
    <p:extLst>
      <p:ext uri="{BB962C8B-B14F-4D97-AF65-F5344CB8AC3E}">
        <p14:creationId xmlns:p14="http://schemas.microsoft.com/office/powerpoint/2010/main" val="192498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accel="50000" decel="50000" fill="hold" grpId="0" nodeType="withEffect">
                                  <p:stCondLst>
                                    <p:cond delay="0"/>
                                  </p:stCondLst>
                                  <p:childTnLst>
                                    <p:animEffect transition="out" filter="fade">
                                      <p:cBhvr>
                                        <p:cTn id="6" dur="1000"/>
                                        <p:tgtEl>
                                          <p:spTgt spid="71"/>
                                        </p:tgtEl>
                                      </p:cBhvr>
                                    </p:animEffect>
                                    <p:set>
                                      <p:cBhvr>
                                        <p:cTn id="7" dur="1" fill="hold">
                                          <p:stCondLst>
                                            <p:cond delay="999"/>
                                          </p:stCondLst>
                                        </p:cTn>
                                        <p:tgtEl>
                                          <p:spTgt spid="71"/>
                                        </p:tgtEl>
                                        <p:attrNameLst>
                                          <p:attrName>style.visibility</p:attrName>
                                        </p:attrNameLst>
                                      </p:cBhvr>
                                      <p:to>
                                        <p:strVal val="hidden"/>
                                      </p:to>
                                    </p:set>
                                  </p:childTnLst>
                                </p:cTn>
                              </p:par>
                              <p:par>
                                <p:cTn id="8" presetID="10" presetClass="entr" presetSubtype="0" accel="50000" decel="5000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63" presetClass="path" presetSubtype="0" accel="50000" decel="50000" fill="hold" grpId="1" nodeType="withEffect">
                                  <p:stCondLst>
                                    <p:cond delay="0"/>
                                  </p:stCondLst>
                                  <p:childTnLst>
                                    <p:animMotion origin="layout" path="M 0 0 L 0.072357 0 E" pathEditMode="relative" ptsTypes="">
                                      <p:cBhvr>
                                        <p:cTn id="12" dur="1000" fill="hold"/>
                                        <p:tgtEl>
                                          <p:spTgt spid="71"/>
                                        </p:tgtEl>
                                        <p:attrNameLst>
                                          <p:attrName>ppt_x</p:attrName>
                                          <p:attrName>ppt_y</p:attrName>
                                        </p:attrNameLst>
                                      </p:cBhvr>
                                    </p:animMotion>
                                  </p:childTnLst>
                                </p:cTn>
                              </p:par>
                              <p:par>
                                <p:cTn id="13" presetID="63" presetClass="path" presetSubtype="0" accel="50000" decel="50000" fill="hold" grpId="1" nodeType="withEffect">
                                  <p:stCondLst>
                                    <p:cond delay="0"/>
                                  </p:stCondLst>
                                  <p:childTnLst>
                                    <p:animMotion origin="layout" path="M -0.072357 0 L 0 0 E" pathEditMode="relative" ptsTypes="">
                                      <p:cBhvr>
                                        <p:cTn id="14" dur="1000" fill="hold"/>
                                        <p:tgtEl>
                                          <p:spTgt spid="10"/>
                                        </p:tgtEl>
                                        <p:attrNameLst>
                                          <p:attrName>ppt_x</p:attrName>
                                          <p:attrName>ppt_y</p:attrName>
                                        </p:attrNameLst>
                                      </p:cBhvr>
                                    </p:animMotion>
                                  </p:childTnLst>
                                </p:cTn>
                              </p:par>
                              <p:par>
                                <p:cTn id="15" presetID="6" presetClass="emph" presetSubtype="0" accel="50000" decel="50000" fill="hold" grpId="2" nodeType="withEffect">
                                  <p:stCondLst>
                                    <p:cond delay="0"/>
                                  </p:stCondLst>
                                  <p:childTnLst>
                                    <p:animScale>
                                      <p:cBhvr>
                                        <p:cTn id="16" dur="1000" fill="hold"/>
                                        <p:tgtEl>
                                          <p:spTgt spid="71"/>
                                        </p:tgtEl>
                                      </p:cBhvr>
                                      <p:by x="150000" y="150000"/>
                                      <p:from x="100000" y="100000"/>
                                      <p:to x="100000" y="100000"/>
                                    </p:animScale>
                                  </p:childTnLst>
                                </p:cTn>
                              </p:par>
                              <p:par>
                                <p:cTn id="17" presetID="6" presetClass="emph" presetSubtype="0" accel="50000" decel="50000" fill="hold" grpId="2" nodeType="withEffect">
                                  <p:stCondLst>
                                    <p:cond delay="0"/>
                                  </p:stCondLst>
                                  <p:childTnLst>
                                    <p:animScale>
                                      <p:cBhvr>
                                        <p:cTn id="18" dur="1000" fill="hold"/>
                                        <p:tgtEl>
                                          <p:spTgt spid="10"/>
                                        </p:tgtEl>
                                      </p:cBhvr>
                                      <p:by x="150000" y="150000"/>
                                      <p:from x="100000" y="10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P spid="71" grpId="0" animBg="1"/>
      <p:bldP spid="71" grpId="1" animBg="1"/>
      <p:bldP spid="71" grpId="2"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a:extLst>
              <a:ext uri="{FF2B5EF4-FFF2-40B4-BE49-F238E27FC236}">
                <a16:creationId xmlns:a16="http://schemas.microsoft.com/office/drawing/2014/main" id="{1E86FCBA-E192-81E7-F313-F3DCAF401B1A}"/>
              </a:ext>
            </a:extLst>
          </p:cNvPr>
          <p:cNvGrpSpPr/>
          <p:nvPr/>
        </p:nvGrpSpPr>
        <p:grpSpPr>
          <a:xfrm>
            <a:off x="2770589" y="4447420"/>
            <a:ext cx="9126085" cy="1237704"/>
            <a:chOff x="2770589" y="4447420"/>
            <a:chExt cx="9126085" cy="1237704"/>
          </a:xfrm>
        </p:grpSpPr>
        <p:cxnSp>
          <p:nvCxnSpPr>
            <p:cNvPr id="7" name="直接箭头连接符 6">
              <a:extLst>
                <a:ext uri="{FF2B5EF4-FFF2-40B4-BE49-F238E27FC236}">
                  <a16:creationId xmlns:a16="http://schemas.microsoft.com/office/drawing/2014/main" id="{52146B86-42C0-F82A-BC66-D4C25A2117C7}"/>
                </a:ext>
              </a:extLst>
            </p:cNvPr>
            <p:cNvCxnSpPr>
              <a:cxnSpLocks/>
            </p:cNvCxnSpPr>
            <p:nvPr/>
          </p:nvCxnSpPr>
          <p:spPr>
            <a:xfrm>
              <a:off x="2778241" y="5096246"/>
              <a:ext cx="2344548"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8D0EA0A3-7424-B662-D7BC-97D64309234D}"/>
                </a:ext>
              </a:extLst>
            </p:cNvPr>
            <p:cNvSpPr txBox="1"/>
            <p:nvPr/>
          </p:nvSpPr>
          <p:spPr>
            <a:xfrm>
              <a:off x="3425021" y="4557637"/>
              <a:ext cx="1029210" cy="1077218"/>
            </a:xfrm>
            <a:prstGeom prst="rect">
              <a:avLst/>
            </a:prstGeom>
            <a:solidFill>
              <a:schemeClr val="bg1"/>
            </a:solidFill>
          </p:spPr>
          <p:txBody>
            <a:bodyPr wrap="square" rtlCol="0">
              <a:spAutoFit/>
            </a:bodyPr>
            <a:lstStyle/>
            <a:p>
              <a:pPr algn="ctr"/>
              <a:r>
                <a:rPr lang="zh-CN" altLang="en-US" sz="1600" b="1" dirty="0"/>
                <a:t>已发送过</a:t>
              </a:r>
              <a:endParaRPr lang="en-US" altLang="zh-CN" sz="1600" b="1" dirty="0"/>
            </a:p>
            <a:p>
              <a:pPr algn="ctr"/>
              <a:r>
                <a:rPr lang="zh-CN" altLang="en-US" sz="1600" b="1" dirty="0"/>
                <a:t>确认且已</a:t>
              </a:r>
              <a:endParaRPr lang="en-US" altLang="zh-CN" sz="1600" b="1" dirty="0"/>
            </a:p>
            <a:p>
              <a:pPr algn="ctr"/>
              <a:r>
                <a:rPr lang="zh-CN" altLang="en-US" sz="1600" b="1" dirty="0"/>
                <a:t>交付主机</a:t>
              </a:r>
              <a:endParaRPr lang="en-US" altLang="zh-CN" sz="1600" b="1" dirty="0"/>
            </a:p>
            <a:p>
              <a:pPr algn="ctr"/>
              <a:r>
                <a:rPr lang="zh-CN" altLang="en-US" sz="1600" b="1" dirty="0"/>
                <a:t>可以删除</a:t>
              </a:r>
            </a:p>
          </p:txBody>
        </p:sp>
        <p:cxnSp>
          <p:nvCxnSpPr>
            <p:cNvPr id="23" name="直接连接符 22">
              <a:extLst>
                <a:ext uri="{FF2B5EF4-FFF2-40B4-BE49-F238E27FC236}">
                  <a16:creationId xmlns:a16="http://schemas.microsoft.com/office/drawing/2014/main" id="{1F14B1B6-14CA-78F5-858C-11E56651F592}"/>
                </a:ext>
              </a:extLst>
            </p:cNvPr>
            <p:cNvCxnSpPr>
              <a:cxnSpLocks/>
            </p:cNvCxnSpPr>
            <p:nvPr/>
          </p:nvCxnSpPr>
          <p:spPr>
            <a:xfrm>
              <a:off x="2770589" y="4496251"/>
              <a:ext cx="0" cy="11736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A9CED9C7-B33C-99D3-7AE7-BE999A25A752}"/>
                </a:ext>
              </a:extLst>
            </p:cNvPr>
            <p:cNvSpPr txBox="1"/>
            <p:nvPr/>
          </p:nvSpPr>
          <p:spPr>
            <a:xfrm>
              <a:off x="10993751" y="4800821"/>
              <a:ext cx="902923" cy="584775"/>
            </a:xfrm>
            <a:prstGeom prst="rect">
              <a:avLst/>
            </a:prstGeom>
            <a:noFill/>
          </p:spPr>
          <p:txBody>
            <a:bodyPr wrap="square" rtlCol="0">
              <a:spAutoFit/>
            </a:bodyPr>
            <a:lstStyle/>
            <a:p>
              <a:pPr algn="ctr"/>
              <a:r>
                <a:rPr lang="zh-CN" altLang="en-US" sz="1600" b="1" dirty="0"/>
                <a:t>不允许</a:t>
              </a:r>
              <a:endParaRPr lang="en-US" altLang="zh-CN" sz="1600" b="1" dirty="0"/>
            </a:p>
            <a:p>
              <a:pPr algn="ctr"/>
              <a:r>
                <a:rPr lang="zh-CN" altLang="en-US" sz="1600" b="1" dirty="0"/>
                <a:t>接收</a:t>
              </a:r>
            </a:p>
          </p:txBody>
        </p:sp>
        <p:cxnSp>
          <p:nvCxnSpPr>
            <p:cNvPr id="30" name="直接连接符 29">
              <a:extLst>
                <a:ext uri="{FF2B5EF4-FFF2-40B4-BE49-F238E27FC236}">
                  <a16:creationId xmlns:a16="http://schemas.microsoft.com/office/drawing/2014/main" id="{E40B6C7B-87F6-815B-A2BD-0EEB6F32AB52}"/>
                </a:ext>
              </a:extLst>
            </p:cNvPr>
            <p:cNvCxnSpPr>
              <a:cxnSpLocks/>
            </p:cNvCxnSpPr>
            <p:nvPr/>
          </p:nvCxnSpPr>
          <p:spPr>
            <a:xfrm>
              <a:off x="11881524" y="4447420"/>
              <a:ext cx="0" cy="123361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34A65918-362A-778E-9046-C7A3CEAAF849}"/>
                </a:ext>
              </a:extLst>
            </p:cNvPr>
            <p:cNvCxnSpPr>
              <a:cxnSpLocks/>
            </p:cNvCxnSpPr>
            <p:nvPr/>
          </p:nvCxnSpPr>
          <p:spPr>
            <a:xfrm>
              <a:off x="5122789" y="4477394"/>
              <a:ext cx="0" cy="11736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F319F2E-6678-CF1E-2A28-0681C56866EF}"/>
                </a:ext>
              </a:extLst>
            </p:cNvPr>
            <p:cNvCxnSpPr>
              <a:cxnSpLocks/>
            </p:cNvCxnSpPr>
            <p:nvPr/>
          </p:nvCxnSpPr>
          <p:spPr>
            <a:xfrm>
              <a:off x="11006954" y="4447420"/>
              <a:ext cx="0" cy="123770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FD3FED11-87B0-9702-40BC-56844ADD7569}"/>
                </a:ext>
              </a:extLst>
            </p:cNvPr>
            <p:cNvCxnSpPr/>
            <p:nvPr/>
          </p:nvCxnSpPr>
          <p:spPr>
            <a:xfrm>
              <a:off x="5129703" y="5097726"/>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8FB387A3-62C9-ABF0-EF96-CDF8290F8A3F}"/>
                </a:ext>
              </a:extLst>
            </p:cNvPr>
            <p:cNvSpPr txBox="1"/>
            <p:nvPr/>
          </p:nvSpPr>
          <p:spPr>
            <a:xfrm>
              <a:off x="7198201" y="4911580"/>
              <a:ext cx="1447162" cy="369332"/>
            </a:xfrm>
            <a:prstGeom prst="rect">
              <a:avLst/>
            </a:prstGeom>
            <a:solidFill>
              <a:schemeClr val="bg1"/>
            </a:solidFill>
          </p:spPr>
          <p:txBody>
            <a:bodyPr wrap="square" rtlCol="0">
              <a:spAutoFit/>
            </a:bodyPr>
            <a:lstStyle/>
            <a:p>
              <a:pPr algn="ctr"/>
              <a:r>
                <a:rPr lang="zh-CN" altLang="en-US" b="1" dirty="0"/>
                <a:t>接收窗口</a:t>
              </a:r>
              <a:r>
                <a:rPr lang="en-US" altLang="zh-CN" b="1" dirty="0"/>
                <a:t>=20</a:t>
              </a:r>
              <a:endParaRPr lang="zh-CN" altLang="en-US" b="1" dirty="0"/>
            </a:p>
          </p:txBody>
        </p:sp>
        <p:cxnSp>
          <p:nvCxnSpPr>
            <p:cNvPr id="26" name="直接箭头连接符 25">
              <a:extLst>
                <a:ext uri="{FF2B5EF4-FFF2-40B4-BE49-F238E27FC236}">
                  <a16:creationId xmlns:a16="http://schemas.microsoft.com/office/drawing/2014/main" id="{3D5050F7-EDE3-9236-33EA-756886713638}"/>
                </a:ext>
              </a:extLst>
            </p:cNvPr>
            <p:cNvCxnSpPr>
              <a:cxnSpLocks/>
            </p:cNvCxnSpPr>
            <p:nvPr/>
          </p:nvCxnSpPr>
          <p:spPr>
            <a:xfrm>
              <a:off x="11014557" y="5096246"/>
              <a:ext cx="866967"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BBD6B7A5-BC07-23C0-7D52-87C28427DA03}"/>
              </a:ext>
            </a:extLst>
          </p:cNvPr>
          <p:cNvSpPr/>
          <p:nvPr/>
        </p:nvSpPr>
        <p:spPr>
          <a:xfrm>
            <a:off x="5122789" y="5577916"/>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BD363E59-1D75-A236-C2F2-16C45E988F37}"/>
              </a:ext>
            </a:extLst>
          </p:cNvPr>
          <p:cNvGrpSpPr/>
          <p:nvPr/>
        </p:nvGrpSpPr>
        <p:grpSpPr>
          <a:xfrm>
            <a:off x="10126494" y="2140927"/>
            <a:ext cx="1760706" cy="754673"/>
            <a:chOff x="10126494" y="2140927"/>
            <a:chExt cx="1760706" cy="754673"/>
          </a:xfrm>
        </p:grpSpPr>
        <p:cxnSp>
          <p:nvCxnSpPr>
            <p:cNvPr id="16" name="直接连接符 15">
              <a:extLst>
                <a:ext uri="{FF2B5EF4-FFF2-40B4-BE49-F238E27FC236}">
                  <a16:creationId xmlns:a16="http://schemas.microsoft.com/office/drawing/2014/main" id="{DDCE8286-695F-E7F7-B58D-D0361B36D90A}"/>
                </a:ext>
              </a:extLst>
            </p:cNvPr>
            <p:cNvCxnSpPr>
              <a:cxnSpLocks/>
            </p:cNvCxnSpPr>
            <p:nvPr/>
          </p:nvCxnSpPr>
          <p:spPr>
            <a:xfrm>
              <a:off x="11887200"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F7A40A6-11A7-EE49-560B-CE6BEFDE79FD}"/>
                </a:ext>
              </a:extLst>
            </p:cNvPr>
            <p:cNvCxnSpPr>
              <a:cxnSpLocks/>
            </p:cNvCxnSpPr>
            <p:nvPr/>
          </p:nvCxnSpPr>
          <p:spPr>
            <a:xfrm>
              <a:off x="10126494" y="2659269"/>
              <a:ext cx="1760706"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1691434-74F8-B68B-A2C8-E6A2E7B1BBB9}"/>
                </a:ext>
              </a:extLst>
            </p:cNvPr>
            <p:cNvSpPr txBox="1"/>
            <p:nvPr/>
          </p:nvSpPr>
          <p:spPr>
            <a:xfrm>
              <a:off x="10361110" y="2489992"/>
              <a:ext cx="1247293" cy="338554"/>
            </a:xfrm>
            <a:prstGeom prst="rect">
              <a:avLst/>
            </a:prstGeom>
            <a:solidFill>
              <a:schemeClr val="bg1"/>
            </a:solidFill>
          </p:spPr>
          <p:txBody>
            <a:bodyPr wrap="square" rtlCol="0">
              <a:spAutoFit/>
            </a:bodyPr>
            <a:lstStyle/>
            <a:p>
              <a:pPr algn="ctr"/>
              <a:r>
                <a:rPr lang="zh-CN" altLang="en-US" sz="1600" b="1" dirty="0"/>
                <a:t>不允许发送</a:t>
              </a:r>
            </a:p>
          </p:txBody>
        </p:sp>
      </p:grpSp>
      <p:grpSp>
        <p:nvGrpSpPr>
          <p:cNvPr id="14" name="组合 13">
            <a:extLst>
              <a:ext uri="{FF2B5EF4-FFF2-40B4-BE49-F238E27FC236}">
                <a16:creationId xmlns:a16="http://schemas.microsoft.com/office/drawing/2014/main" id="{7CE1058B-2424-51CF-5E6D-8C2BAA5AF2D2}"/>
              </a:ext>
            </a:extLst>
          </p:cNvPr>
          <p:cNvGrpSpPr/>
          <p:nvPr/>
        </p:nvGrpSpPr>
        <p:grpSpPr>
          <a:xfrm>
            <a:off x="2770589" y="2156167"/>
            <a:ext cx="1465893" cy="934793"/>
            <a:chOff x="2770589" y="2156167"/>
            <a:chExt cx="1465893" cy="934793"/>
          </a:xfrm>
        </p:grpSpPr>
        <p:cxnSp>
          <p:nvCxnSpPr>
            <p:cNvPr id="8" name="直接连接符 7">
              <a:extLst>
                <a:ext uri="{FF2B5EF4-FFF2-40B4-BE49-F238E27FC236}">
                  <a16:creationId xmlns:a16="http://schemas.microsoft.com/office/drawing/2014/main" id="{4422F0F0-F4F1-08AA-11E7-A6A8EE6661B5}"/>
                </a:ext>
              </a:extLst>
            </p:cNvPr>
            <p:cNvCxnSpPr>
              <a:cxnSpLocks/>
            </p:cNvCxnSpPr>
            <p:nvPr/>
          </p:nvCxnSpPr>
          <p:spPr>
            <a:xfrm>
              <a:off x="2770589" y="21561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A088AC34-E0C3-3E52-042F-94C2F768CD6E}"/>
                </a:ext>
              </a:extLst>
            </p:cNvPr>
            <p:cNvCxnSpPr>
              <a:cxnSpLocks/>
            </p:cNvCxnSpPr>
            <p:nvPr/>
          </p:nvCxnSpPr>
          <p:spPr>
            <a:xfrm>
              <a:off x="2770589" y="2660073"/>
              <a:ext cx="146589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57E80CE-4558-B761-A767-BDEFEB2724F6}"/>
                </a:ext>
              </a:extLst>
            </p:cNvPr>
            <p:cNvSpPr txBox="1"/>
            <p:nvPr/>
          </p:nvSpPr>
          <p:spPr>
            <a:xfrm>
              <a:off x="2996583" y="2229186"/>
              <a:ext cx="1029210" cy="861774"/>
            </a:xfrm>
            <a:prstGeom prst="rect">
              <a:avLst/>
            </a:prstGeom>
            <a:solidFill>
              <a:schemeClr val="bg1"/>
            </a:solidFill>
          </p:spPr>
          <p:txBody>
            <a:bodyPr wrap="square" rtlCol="0">
              <a:spAutoFit/>
            </a:bodyPr>
            <a:lstStyle/>
            <a:p>
              <a:pPr algn="ctr"/>
              <a:r>
                <a:rPr lang="zh-CN" altLang="en-US" sz="1600" b="1" dirty="0"/>
                <a:t>已发送且</a:t>
              </a:r>
              <a:endParaRPr lang="en-US" altLang="zh-CN" sz="1600" b="1" dirty="0"/>
            </a:p>
            <a:p>
              <a:pPr algn="ctr"/>
              <a:r>
                <a:rPr lang="zh-CN" altLang="en-US" sz="1600" b="1" dirty="0"/>
                <a:t>收到确认</a:t>
              </a:r>
              <a:endParaRPr lang="en-US" altLang="zh-CN" sz="1600" b="1" dirty="0"/>
            </a:p>
            <a:p>
              <a:pPr algn="ctr"/>
              <a:r>
                <a:rPr lang="zh-CN" altLang="en-US" sz="1600" b="1" dirty="0"/>
                <a:t>可以删除</a:t>
              </a:r>
            </a:p>
          </p:txBody>
        </p:sp>
      </p:grpSp>
      <p:grpSp>
        <p:nvGrpSpPr>
          <p:cNvPr id="22" name="组合 21">
            <a:extLst>
              <a:ext uri="{FF2B5EF4-FFF2-40B4-BE49-F238E27FC236}">
                <a16:creationId xmlns:a16="http://schemas.microsoft.com/office/drawing/2014/main" id="{E16959C6-D607-E287-7394-14CAE6FB5009}"/>
              </a:ext>
            </a:extLst>
          </p:cNvPr>
          <p:cNvGrpSpPr/>
          <p:nvPr/>
        </p:nvGrpSpPr>
        <p:grpSpPr>
          <a:xfrm>
            <a:off x="4236482" y="1823967"/>
            <a:ext cx="5884854" cy="1135673"/>
            <a:chOff x="4236482" y="1823967"/>
            <a:chExt cx="5884854" cy="1135673"/>
          </a:xfrm>
        </p:grpSpPr>
        <p:sp>
          <p:nvSpPr>
            <p:cNvPr id="13" name="矩形 12">
              <a:extLst>
                <a:ext uri="{FF2B5EF4-FFF2-40B4-BE49-F238E27FC236}">
                  <a16:creationId xmlns:a16="http://schemas.microsoft.com/office/drawing/2014/main" id="{8C65D0CA-9FE8-B074-A9D4-9656B05B10AA}"/>
                </a:ext>
              </a:extLst>
            </p:cNvPr>
            <p:cNvSpPr/>
            <p:nvPr/>
          </p:nvSpPr>
          <p:spPr>
            <a:xfrm>
              <a:off x="4236482" y="1823967"/>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EDA3E6DD-0EA1-D88A-C482-FC9C875BF2A0}"/>
                </a:ext>
              </a:extLst>
            </p:cNvPr>
            <p:cNvCxnSpPr>
              <a:cxnSpLocks/>
            </p:cNvCxnSpPr>
            <p:nvPr/>
          </p:nvCxnSpPr>
          <p:spPr>
            <a:xfrm>
              <a:off x="4236482"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40AAEDD-D276-C6DC-7D30-CA577AED0ED5}"/>
                </a:ext>
              </a:extLst>
            </p:cNvPr>
            <p:cNvCxnSpPr>
              <a:cxnSpLocks/>
            </p:cNvCxnSpPr>
            <p:nvPr/>
          </p:nvCxnSpPr>
          <p:spPr>
            <a:xfrm>
              <a:off x="10121336" y="22049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59FBC92-3D48-192B-B31A-68DB0CD39CFE}"/>
                </a:ext>
              </a:extLst>
            </p:cNvPr>
            <p:cNvCxnSpPr/>
            <p:nvPr/>
          </p:nvCxnSpPr>
          <p:spPr>
            <a:xfrm>
              <a:off x="4236482" y="2660073"/>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6A509B7-C9C7-1646-9718-69A3294BE737}"/>
                </a:ext>
              </a:extLst>
            </p:cNvPr>
            <p:cNvSpPr txBox="1"/>
            <p:nvPr/>
          </p:nvSpPr>
          <p:spPr>
            <a:xfrm>
              <a:off x="6310878" y="2468880"/>
              <a:ext cx="1447162" cy="369332"/>
            </a:xfrm>
            <a:prstGeom prst="rect">
              <a:avLst/>
            </a:prstGeom>
            <a:solidFill>
              <a:schemeClr val="bg1"/>
            </a:solidFill>
          </p:spPr>
          <p:txBody>
            <a:bodyPr wrap="square" rtlCol="0">
              <a:spAutoFit/>
            </a:bodyPr>
            <a:lstStyle/>
            <a:p>
              <a:pPr algn="ctr"/>
              <a:r>
                <a:rPr lang="zh-CN" altLang="en-US" b="1" dirty="0"/>
                <a:t>发送窗口</a:t>
              </a:r>
              <a:r>
                <a:rPr lang="en-US" altLang="zh-CN" b="1" dirty="0"/>
                <a:t>=20</a:t>
              </a:r>
              <a:endParaRPr lang="zh-CN" altLang="en-US"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可靠传输的实现</a:t>
              </a:r>
            </a:p>
          </p:txBody>
        </p:sp>
      </p:grpSp>
      <p:grpSp>
        <p:nvGrpSpPr>
          <p:cNvPr id="121" name="组合 120">
            <a:extLst>
              <a:ext uri="{FF2B5EF4-FFF2-40B4-BE49-F238E27FC236}">
                <a16:creationId xmlns:a16="http://schemas.microsoft.com/office/drawing/2014/main" id="{6834FF5F-9DA1-F0B3-B9E1-5539913B44F5}"/>
              </a:ext>
            </a:extLst>
          </p:cNvPr>
          <p:cNvGrpSpPr/>
          <p:nvPr/>
        </p:nvGrpSpPr>
        <p:grpSpPr>
          <a:xfrm>
            <a:off x="328424" y="1666287"/>
            <a:ext cx="1429263" cy="4295156"/>
            <a:chOff x="268437" y="1742601"/>
            <a:chExt cx="1429263" cy="4295156"/>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560" y="1742601"/>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84" y="5455379"/>
              <a:ext cx="443717" cy="582378"/>
            </a:xfrm>
            <a:prstGeom prst="rect">
              <a:avLst/>
            </a:prstGeom>
          </p:spPr>
        </p:pic>
        <p:sp>
          <p:nvSpPr>
            <p:cNvPr id="117" name="文本框 116">
              <a:extLst>
                <a:ext uri="{FF2B5EF4-FFF2-40B4-BE49-F238E27FC236}">
                  <a16:creationId xmlns:a16="http://schemas.microsoft.com/office/drawing/2014/main" id="{FCC024AC-BBB4-E353-B24C-BBAD303C33F5}"/>
                </a:ext>
              </a:extLst>
            </p:cNvPr>
            <p:cNvSpPr txBox="1"/>
            <p:nvPr/>
          </p:nvSpPr>
          <p:spPr>
            <a:xfrm>
              <a:off x="283610" y="5546291"/>
              <a:ext cx="934872" cy="369332"/>
            </a:xfrm>
            <a:prstGeom prst="rect">
              <a:avLst/>
            </a:prstGeom>
            <a:noFill/>
          </p:spPr>
          <p:txBody>
            <a:bodyPr wrap="square" rtlCol="0">
              <a:spAutoFit/>
            </a:bodyPr>
            <a:lstStyle/>
            <a:p>
              <a:r>
                <a:rPr lang="zh-CN" altLang="en-US" b="1" dirty="0"/>
                <a:t>接收方</a:t>
              </a:r>
            </a:p>
          </p:txBody>
        </p:sp>
        <p:sp>
          <p:nvSpPr>
            <p:cNvPr id="118" name="文本框 117">
              <a:extLst>
                <a:ext uri="{FF2B5EF4-FFF2-40B4-BE49-F238E27FC236}">
                  <a16:creationId xmlns:a16="http://schemas.microsoft.com/office/drawing/2014/main" id="{EF6C1D32-1AB7-C2B5-3CB2-29917795BCEC}"/>
                </a:ext>
              </a:extLst>
            </p:cNvPr>
            <p:cNvSpPr txBox="1"/>
            <p:nvPr/>
          </p:nvSpPr>
          <p:spPr>
            <a:xfrm>
              <a:off x="268437" y="1761352"/>
              <a:ext cx="934872" cy="369332"/>
            </a:xfrm>
            <a:prstGeom prst="rect">
              <a:avLst/>
            </a:prstGeom>
            <a:noFill/>
          </p:spPr>
          <p:txBody>
            <a:bodyPr wrap="square" rtlCol="0">
              <a:spAutoFit/>
            </a:bodyPr>
            <a:lstStyle/>
            <a:p>
              <a:r>
                <a:rPr lang="zh-CN" altLang="en-US" b="1" dirty="0"/>
                <a:t>发送方</a:t>
              </a:r>
            </a:p>
          </p:txBody>
        </p:sp>
        <p:sp>
          <p:nvSpPr>
            <p:cNvPr id="119" name="圆柱体 118">
              <a:extLst>
                <a:ext uri="{FF2B5EF4-FFF2-40B4-BE49-F238E27FC236}">
                  <a16:creationId xmlns:a16="http://schemas.microsoft.com/office/drawing/2014/main" id="{351AAFF2-3A5B-F6A9-F6C2-EF3DC893A21F}"/>
                </a:ext>
              </a:extLst>
            </p:cNvPr>
            <p:cNvSpPr/>
            <p:nvPr/>
          </p:nvSpPr>
          <p:spPr>
            <a:xfrm>
              <a:off x="1157034" y="2397540"/>
              <a:ext cx="443717" cy="3021559"/>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F86A6B9E-BC85-C115-C616-05FC9670C5D0}"/>
                </a:ext>
              </a:extLst>
            </p:cNvPr>
            <p:cNvSpPr txBox="1"/>
            <p:nvPr/>
          </p:nvSpPr>
          <p:spPr>
            <a:xfrm>
              <a:off x="1084832" y="2528504"/>
              <a:ext cx="588120" cy="2862322"/>
            </a:xfrm>
            <a:prstGeom prst="rect">
              <a:avLst/>
            </a:prstGeom>
            <a:noFill/>
          </p:spPr>
          <p:txBody>
            <a:bodyPr wrap="square" rtlCol="0">
              <a:spAutoFit/>
            </a:bodyPr>
            <a:lstStyle/>
            <a:p>
              <a:pPr algn="ctr"/>
              <a:r>
                <a:rPr lang="zh-CN" altLang="en-US" b="1" dirty="0">
                  <a:solidFill>
                    <a:schemeClr val="bg1"/>
                  </a:solidFill>
                </a:rPr>
                <a:t>基</a:t>
              </a:r>
              <a:endParaRPr lang="en-US" altLang="zh-CN" b="1" dirty="0">
                <a:solidFill>
                  <a:schemeClr val="bg1"/>
                </a:solidFill>
              </a:endParaRPr>
            </a:p>
            <a:p>
              <a:pPr algn="ctr"/>
              <a:r>
                <a:rPr lang="zh-CN" altLang="en-US" b="1" dirty="0">
                  <a:solidFill>
                    <a:schemeClr val="bg1"/>
                  </a:solidFill>
                </a:rPr>
                <a:t>于</a:t>
              </a:r>
              <a:endParaRPr lang="en-US" altLang="zh-CN" b="1" dirty="0">
                <a:solidFill>
                  <a:schemeClr val="bg1"/>
                </a:solidFill>
              </a:endParaRPr>
            </a:p>
            <a:p>
              <a:pPr algn="ctr"/>
              <a:r>
                <a:rPr lang="en-US" altLang="zh-CN" b="1" dirty="0">
                  <a:solidFill>
                    <a:schemeClr val="bg1"/>
                  </a:solidFill>
                </a:rPr>
                <a:t>TCP</a:t>
              </a:r>
            </a:p>
            <a:p>
              <a:pPr algn="ctr"/>
              <a:r>
                <a:rPr lang="zh-CN" altLang="en-US" b="1" dirty="0">
                  <a:solidFill>
                    <a:schemeClr val="bg1"/>
                  </a:solidFill>
                </a:rPr>
                <a:t>的</a:t>
              </a:r>
              <a:endParaRPr lang="en-US" altLang="zh-CN" b="1" dirty="0">
                <a:solidFill>
                  <a:schemeClr val="bg1"/>
                </a:solidFill>
              </a:endParaRPr>
            </a:p>
            <a:p>
              <a:pPr algn="ctr"/>
              <a:r>
                <a:rPr lang="zh-CN" altLang="en-US" b="1" dirty="0">
                  <a:solidFill>
                    <a:schemeClr val="bg1"/>
                  </a:solidFill>
                </a:rPr>
                <a:t>可</a:t>
              </a:r>
              <a:endParaRPr lang="en-US" altLang="zh-CN" b="1" dirty="0">
                <a:solidFill>
                  <a:schemeClr val="bg1"/>
                </a:solidFill>
              </a:endParaRPr>
            </a:p>
            <a:p>
              <a:pPr algn="ctr"/>
              <a:r>
                <a:rPr lang="zh-CN" altLang="en-US" b="1" dirty="0">
                  <a:solidFill>
                    <a:schemeClr val="bg1"/>
                  </a:solidFill>
                </a:rPr>
                <a:t>靠</a:t>
              </a:r>
              <a:endParaRPr lang="en-US" altLang="zh-CN" b="1" dirty="0">
                <a:solidFill>
                  <a:schemeClr val="bg1"/>
                </a:solidFill>
              </a:endParaRPr>
            </a:p>
            <a:p>
              <a:pPr algn="ctr"/>
              <a:r>
                <a:rPr lang="zh-CN" altLang="en-US" b="1" dirty="0">
                  <a:solidFill>
                    <a:schemeClr val="bg1"/>
                  </a:solidFill>
                </a:rPr>
                <a:t>数</a:t>
              </a:r>
              <a:endParaRPr lang="en-US" altLang="zh-CN" b="1" dirty="0">
                <a:solidFill>
                  <a:schemeClr val="bg1"/>
                </a:solidFill>
              </a:endParaRPr>
            </a:p>
            <a:p>
              <a:pPr algn="ctr"/>
              <a:r>
                <a:rPr lang="zh-CN" altLang="en-US" b="1" dirty="0">
                  <a:solidFill>
                    <a:schemeClr val="bg1"/>
                  </a:solidFill>
                </a:rPr>
                <a:t>据</a:t>
              </a:r>
              <a:endParaRPr lang="en-US" altLang="zh-CN" b="1" dirty="0">
                <a:solidFill>
                  <a:schemeClr val="bg1"/>
                </a:solidFill>
              </a:endParaRPr>
            </a:p>
            <a:p>
              <a:pPr algn="ctr"/>
              <a:r>
                <a:rPr lang="zh-CN" altLang="en-US" b="1" dirty="0">
                  <a:solidFill>
                    <a:schemeClr val="bg1"/>
                  </a:solidFill>
                </a:rPr>
                <a:t>传</a:t>
              </a:r>
              <a:endParaRPr lang="en-US" altLang="zh-CN" b="1" dirty="0">
                <a:solidFill>
                  <a:schemeClr val="bg1"/>
                </a:solidFill>
              </a:endParaRPr>
            </a:p>
            <a:p>
              <a:pPr algn="ctr"/>
              <a:r>
                <a:rPr lang="zh-CN" altLang="en-US" b="1" dirty="0">
                  <a:solidFill>
                    <a:schemeClr val="bg1"/>
                  </a:solidFill>
                </a:rPr>
                <a:t>输</a:t>
              </a:r>
            </a:p>
          </p:txBody>
        </p:sp>
      </p:grpSp>
      <p:grpSp>
        <p:nvGrpSpPr>
          <p:cNvPr id="131" name="组合 130">
            <a:extLst>
              <a:ext uri="{FF2B5EF4-FFF2-40B4-BE49-F238E27FC236}">
                <a16:creationId xmlns:a16="http://schemas.microsoft.com/office/drawing/2014/main" id="{5FF78526-1CCA-F87F-6398-F54146161EEA}"/>
              </a:ext>
            </a:extLst>
          </p:cNvPr>
          <p:cNvGrpSpPr/>
          <p:nvPr/>
        </p:nvGrpSpPr>
        <p:grpSpPr>
          <a:xfrm>
            <a:off x="2770589" y="1888008"/>
            <a:ext cx="9116611" cy="252919"/>
            <a:chOff x="2772604" y="1846455"/>
            <a:chExt cx="9116611" cy="252919"/>
          </a:xfrm>
        </p:grpSpPr>
        <p:sp>
          <p:nvSpPr>
            <p:cNvPr id="132" name="矩形 131">
              <a:extLst>
                <a:ext uri="{FF2B5EF4-FFF2-40B4-BE49-F238E27FC236}">
                  <a16:creationId xmlns:a16="http://schemas.microsoft.com/office/drawing/2014/main" id="{3028D87E-C376-CB0A-0F59-60ED0D5BD583}"/>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133" name="矩形 132">
              <a:extLst>
                <a:ext uri="{FF2B5EF4-FFF2-40B4-BE49-F238E27FC236}">
                  <a16:creationId xmlns:a16="http://schemas.microsoft.com/office/drawing/2014/main" id="{831A2641-2384-2E72-C4F2-BF5AC341C054}"/>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134" name="矩形 133">
              <a:extLst>
                <a:ext uri="{FF2B5EF4-FFF2-40B4-BE49-F238E27FC236}">
                  <a16:creationId xmlns:a16="http://schemas.microsoft.com/office/drawing/2014/main" id="{26C1C15B-B7D9-A73E-6E35-45473AE907C1}"/>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135" name="矩形 134">
              <a:extLst>
                <a:ext uri="{FF2B5EF4-FFF2-40B4-BE49-F238E27FC236}">
                  <a16:creationId xmlns:a16="http://schemas.microsoft.com/office/drawing/2014/main" id="{457740F0-15FF-07F9-01ED-89DC4A6F1CF9}"/>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136" name="矩形 135">
              <a:extLst>
                <a:ext uri="{FF2B5EF4-FFF2-40B4-BE49-F238E27FC236}">
                  <a16:creationId xmlns:a16="http://schemas.microsoft.com/office/drawing/2014/main" id="{9C867BCE-1045-F095-06FA-CAF3B95C0734}"/>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137" name="矩形 136">
              <a:extLst>
                <a:ext uri="{FF2B5EF4-FFF2-40B4-BE49-F238E27FC236}">
                  <a16:creationId xmlns:a16="http://schemas.microsoft.com/office/drawing/2014/main" id="{D3E832F6-9A19-119E-8EA1-30F59845C382}"/>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138" name="矩形 137">
              <a:extLst>
                <a:ext uri="{FF2B5EF4-FFF2-40B4-BE49-F238E27FC236}">
                  <a16:creationId xmlns:a16="http://schemas.microsoft.com/office/drawing/2014/main" id="{BCDB83DD-ABA8-28CC-E002-FF4021DC27C0}"/>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139" name="矩形 138">
              <a:extLst>
                <a:ext uri="{FF2B5EF4-FFF2-40B4-BE49-F238E27FC236}">
                  <a16:creationId xmlns:a16="http://schemas.microsoft.com/office/drawing/2014/main" id="{5D903A70-96DA-63E7-0425-E7387C7854E0}"/>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140" name="矩形 139">
              <a:extLst>
                <a:ext uri="{FF2B5EF4-FFF2-40B4-BE49-F238E27FC236}">
                  <a16:creationId xmlns:a16="http://schemas.microsoft.com/office/drawing/2014/main" id="{09B4FCEB-9AAF-E6E0-6410-17180A0FD7F7}"/>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141" name="矩形 140">
              <a:extLst>
                <a:ext uri="{FF2B5EF4-FFF2-40B4-BE49-F238E27FC236}">
                  <a16:creationId xmlns:a16="http://schemas.microsoft.com/office/drawing/2014/main" id="{AE57F4D0-8395-0820-FEFF-F465DA31DD30}"/>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142" name="矩形 141">
              <a:extLst>
                <a:ext uri="{FF2B5EF4-FFF2-40B4-BE49-F238E27FC236}">
                  <a16:creationId xmlns:a16="http://schemas.microsoft.com/office/drawing/2014/main" id="{A4333860-77E9-F92C-7482-6DF14E484D40}"/>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143" name="矩形 142">
              <a:extLst>
                <a:ext uri="{FF2B5EF4-FFF2-40B4-BE49-F238E27FC236}">
                  <a16:creationId xmlns:a16="http://schemas.microsoft.com/office/drawing/2014/main" id="{99BEA847-8897-6CD5-34CB-9B71D24DCD9A}"/>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144" name="矩形 143">
              <a:extLst>
                <a:ext uri="{FF2B5EF4-FFF2-40B4-BE49-F238E27FC236}">
                  <a16:creationId xmlns:a16="http://schemas.microsoft.com/office/drawing/2014/main" id="{CC787FBC-2BF6-1652-5947-500E9419961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145" name="矩形 144">
              <a:extLst>
                <a:ext uri="{FF2B5EF4-FFF2-40B4-BE49-F238E27FC236}">
                  <a16:creationId xmlns:a16="http://schemas.microsoft.com/office/drawing/2014/main" id="{3162BFD8-D16B-FB93-2C00-255D225C3913}"/>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146" name="矩形 145">
              <a:extLst>
                <a:ext uri="{FF2B5EF4-FFF2-40B4-BE49-F238E27FC236}">
                  <a16:creationId xmlns:a16="http://schemas.microsoft.com/office/drawing/2014/main" id="{FC729642-FF34-8493-9F49-2248F8CC3353}"/>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147" name="矩形 146">
              <a:extLst>
                <a:ext uri="{FF2B5EF4-FFF2-40B4-BE49-F238E27FC236}">
                  <a16:creationId xmlns:a16="http://schemas.microsoft.com/office/drawing/2014/main" id="{F9E233FD-A151-4825-DB95-F8761B2FE253}"/>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148" name="矩形 147">
              <a:extLst>
                <a:ext uri="{FF2B5EF4-FFF2-40B4-BE49-F238E27FC236}">
                  <a16:creationId xmlns:a16="http://schemas.microsoft.com/office/drawing/2014/main" id="{0DB1C835-9F93-2B1C-093D-6043649AB286}"/>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149" name="矩形 148">
              <a:extLst>
                <a:ext uri="{FF2B5EF4-FFF2-40B4-BE49-F238E27FC236}">
                  <a16:creationId xmlns:a16="http://schemas.microsoft.com/office/drawing/2014/main" id="{40BB604B-2A50-9CF9-EA0F-BD30B72C2390}"/>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150" name="矩形 149">
              <a:extLst>
                <a:ext uri="{FF2B5EF4-FFF2-40B4-BE49-F238E27FC236}">
                  <a16:creationId xmlns:a16="http://schemas.microsoft.com/office/drawing/2014/main" id="{B23C975B-52FD-199D-A1A5-4CBDDAC6EF8B}"/>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151" name="矩形 150">
              <a:extLst>
                <a:ext uri="{FF2B5EF4-FFF2-40B4-BE49-F238E27FC236}">
                  <a16:creationId xmlns:a16="http://schemas.microsoft.com/office/drawing/2014/main" id="{5DA4A91B-ED5B-AAA4-E88A-E89D61DC8608}"/>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152" name="矩形 151">
              <a:extLst>
                <a:ext uri="{FF2B5EF4-FFF2-40B4-BE49-F238E27FC236}">
                  <a16:creationId xmlns:a16="http://schemas.microsoft.com/office/drawing/2014/main" id="{41858A81-4381-73BE-3D40-1F0079FDFD90}"/>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153" name="矩形 152">
              <a:extLst>
                <a:ext uri="{FF2B5EF4-FFF2-40B4-BE49-F238E27FC236}">
                  <a16:creationId xmlns:a16="http://schemas.microsoft.com/office/drawing/2014/main" id="{EFA10A6A-D655-C7F4-4F8A-198A891E043A}"/>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154" name="矩形 153">
              <a:extLst>
                <a:ext uri="{FF2B5EF4-FFF2-40B4-BE49-F238E27FC236}">
                  <a16:creationId xmlns:a16="http://schemas.microsoft.com/office/drawing/2014/main" id="{FBCB3148-DF08-AD48-9227-9CBE84A051CF}"/>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155" name="矩形 154">
              <a:extLst>
                <a:ext uri="{FF2B5EF4-FFF2-40B4-BE49-F238E27FC236}">
                  <a16:creationId xmlns:a16="http://schemas.microsoft.com/office/drawing/2014/main" id="{F4CC12CD-B074-CBAD-7125-ACC1DA817074}"/>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156" name="矩形 155">
              <a:extLst>
                <a:ext uri="{FF2B5EF4-FFF2-40B4-BE49-F238E27FC236}">
                  <a16:creationId xmlns:a16="http://schemas.microsoft.com/office/drawing/2014/main" id="{727CDC51-125C-3730-C897-7426246D4B7F}"/>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157" name="矩形 156">
              <a:extLst>
                <a:ext uri="{FF2B5EF4-FFF2-40B4-BE49-F238E27FC236}">
                  <a16:creationId xmlns:a16="http://schemas.microsoft.com/office/drawing/2014/main" id="{F0CC06AF-8EA1-D5F8-5A17-B4EC322A7D81}"/>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158" name="矩形 157">
              <a:extLst>
                <a:ext uri="{FF2B5EF4-FFF2-40B4-BE49-F238E27FC236}">
                  <a16:creationId xmlns:a16="http://schemas.microsoft.com/office/drawing/2014/main" id="{1BD98898-0E90-8A5D-7272-02ED3E012439}"/>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159" name="矩形 158">
              <a:extLst>
                <a:ext uri="{FF2B5EF4-FFF2-40B4-BE49-F238E27FC236}">
                  <a16:creationId xmlns:a16="http://schemas.microsoft.com/office/drawing/2014/main" id="{937DF4D6-B8AE-39FF-1FAC-F7A31A138DE4}"/>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160" name="矩形 159">
              <a:extLst>
                <a:ext uri="{FF2B5EF4-FFF2-40B4-BE49-F238E27FC236}">
                  <a16:creationId xmlns:a16="http://schemas.microsoft.com/office/drawing/2014/main" id="{DD229B62-A7AD-5221-0530-2C8439D3EB67}"/>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161" name="矩形 160">
              <a:extLst>
                <a:ext uri="{FF2B5EF4-FFF2-40B4-BE49-F238E27FC236}">
                  <a16:creationId xmlns:a16="http://schemas.microsoft.com/office/drawing/2014/main" id="{D8194BCC-F579-A651-1B47-72D2E00B53D5}"/>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162" name="矩形 161">
              <a:extLst>
                <a:ext uri="{FF2B5EF4-FFF2-40B4-BE49-F238E27FC236}">
                  <a16:creationId xmlns:a16="http://schemas.microsoft.com/office/drawing/2014/main" id="{BA1C95C6-2494-FB34-2226-45B697E3376F}"/>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5" name="矩形 4">
            <a:extLst>
              <a:ext uri="{FF2B5EF4-FFF2-40B4-BE49-F238E27FC236}">
                <a16:creationId xmlns:a16="http://schemas.microsoft.com/office/drawing/2014/main" id="{8FBE07E6-AB02-9FE8-CB88-AEAAEAC0CB15}"/>
              </a:ext>
            </a:extLst>
          </p:cNvPr>
          <p:cNvSpPr/>
          <p:nvPr/>
        </p:nvSpPr>
        <p:spPr>
          <a:xfrm>
            <a:off x="4243982" y="1897128"/>
            <a:ext cx="3230061" cy="274196"/>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6FF1626C-04E8-E3AD-43DE-7E0FAA7CAD53}"/>
              </a:ext>
            </a:extLst>
          </p:cNvPr>
          <p:cNvGrpSpPr/>
          <p:nvPr/>
        </p:nvGrpSpPr>
        <p:grpSpPr>
          <a:xfrm>
            <a:off x="2770589" y="5643385"/>
            <a:ext cx="9116611" cy="252919"/>
            <a:chOff x="2772604" y="1846455"/>
            <a:chExt cx="9116611" cy="252919"/>
          </a:xfrm>
        </p:grpSpPr>
        <p:sp>
          <p:nvSpPr>
            <p:cNvPr id="39" name="矩形 38">
              <a:extLst>
                <a:ext uri="{FF2B5EF4-FFF2-40B4-BE49-F238E27FC236}">
                  <a16:creationId xmlns:a16="http://schemas.microsoft.com/office/drawing/2014/main" id="{58D62DEC-6DCA-7BA2-454D-F5C16E45BE41}"/>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40" name="矩形 39">
              <a:extLst>
                <a:ext uri="{FF2B5EF4-FFF2-40B4-BE49-F238E27FC236}">
                  <a16:creationId xmlns:a16="http://schemas.microsoft.com/office/drawing/2014/main" id="{50AE3D7B-46C3-08A8-1F57-AECF2D5FC6DF}"/>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41" name="矩形 40">
              <a:extLst>
                <a:ext uri="{FF2B5EF4-FFF2-40B4-BE49-F238E27FC236}">
                  <a16:creationId xmlns:a16="http://schemas.microsoft.com/office/drawing/2014/main" id="{6698C8BC-5894-AF7F-65C5-8B305A0BEEF6}"/>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42" name="矩形 41">
              <a:extLst>
                <a:ext uri="{FF2B5EF4-FFF2-40B4-BE49-F238E27FC236}">
                  <a16:creationId xmlns:a16="http://schemas.microsoft.com/office/drawing/2014/main" id="{DD85C857-B269-E047-80AF-D2421E63C8FE}"/>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43" name="矩形 42">
              <a:extLst>
                <a:ext uri="{FF2B5EF4-FFF2-40B4-BE49-F238E27FC236}">
                  <a16:creationId xmlns:a16="http://schemas.microsoft.com/office/drawing/2014/main" id="{641F30C0-86E7-FAE9-E707-4FCD81D72C36}"/>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44" name="矩形 43">
              <a:extLst>
                <a:ext uri="{FF2B5EF4-FFF2-40B4-BE49-F238E27FC236}">
                  <a16:creationId xmlns:a16="http://schemas.microsoft.com/office/drawing/2014/main" id="{D7CB0004-A592-6C15-B53D-167716F81FF3}"/>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45" name="矩形 44">
              <a:extLst>
                <a:ext uri="{FF2B5EF4-FFF2-40B4-BE49-F238E27FC236}">
                  <a16:creationId xmlns:a16="http://schemas.microsoft.com/office/drawing/2014/main" id="{020AD77B-A95A-B547-2AA3-7B3288D8D7A1}"/>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46" name="矩形 45">
              <a:extLst>
                <a:ext uri="{FF2B5EF4-FFF2-40B4-BE49-F238E27FC236}">
                  <a16:creationId xmlns:a16="http://schemas.microsoft.com/office/drawing/2014/main" id="{9B027F54-23B7-02A6-7941-A3A8A4032BC1}"/>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47" name="矩形 46">
              <a:extLst>
                <a:ext uri="{FF2B5EF4-FFF2-40B4-BE49-F238E27FC236}">
                  <a16:creationId xmlns:a16="http://schemas.microsoft.com/office/drawing/2014/main" id="{053BD029-47F3-DCCC-1563-E2EABB363A0E}"/>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48" name="矩形 47">
              <a:extLst>
                <a:ext uri="{FF2B5EF4-FFF2-40B4-BE49-F238E27FC236}">
                  <a16:creationId xmlns:a16="http://schemas.microsoft.com/office/drawing/2014/main" id="{D496DAA8-DC66-C76A-6665-E7E9208B18C6}"/>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49" name="矩形 48">
              <a:extLst>
                <a:ext uri="{FF2B5EF4-FFF2-40B4-BE49-F238E27FC236}">
                  <a16:creationId xmlns:a16="http://schemas.microsoft.com/office/drawing/2014/main" id="{6A91B741-1496-18A0-E9B7-A3448F655182}"/>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50" name="矩形 49">
              <a:extLst>
                <a:ext uri="{FF2B5EF4-FFF2-40B4-BE49-F238E27FC236}">
                  <a16:creationId xmlns:a16="http://schemas.microsoft.com/office/drawing/2014/main" id="{CF8550F4-D7CE-E646-14C2-E4E12B3470AE}"/>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51" name="矩形 50">
              <a:extLst>
                <a:ext uri="{FF2B5EF4-FFF2-40B4-BE49-F238E27FC236}">
                  <a16:creationId xmlns:a16="http://schemas.microsoft.com/office/drawing/2014/main" id="{CDCC078E-DBCA-AF34-66DE-F920A3698BD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52" name="矩形 51">
              <a:extLst>
                <a:ext uri="{FF2B5EF4-FFF2-40B4-BE49-F238E27FC236}">
                  <a16:creationId xmlns:a16="http://schemas.microsoft.com/office/drawing/2014/main" id="{3F257814-11F7-0824-A703-4022E15875E8}"/>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53" name="矩形 52">
              <a:extLst>
                <a:ext uri="{FF2B5EF4-FFF2-40B4-BE49-F238E27FC236}">
                  <a16:creationId xmlns:a16="http://schemas.microsoft.com/office/drawing/2014/main" id="{F685B9D6-91DB-0DDC-AAA1-5A4A39F5E38F}"/>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54" name="矩形 53">
              <a:extLst>
                <a:ext uri="{FF2B5EF4-FFF2-40B4-BE49-F238E27FC236}">
                  <a16:creationId xmlns:a16="http://schemas.microsoft.com/office/drawing/2014/main" id="{DA92037A-ABFF-EA3D-E11D-A0A66A40396A}"/>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55" name="矩形 54">
              <a:extLst>
                <a:ext uri="{FF2B5EF4-FFF2-40B4-BE49-F238E27FC236}">
                  <a16:creationId xmlns:a16="http://schemas.microsoft.com/office/drawing/2014/main" id="{74559FBC-0712-7D47-B988-02218BD4B162}"/>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56" name="矩形 55">
              <a:extLst>
                <a:ext uri="{FF2B5EF4-FFF2-40B4-BE49-F238E27FC236}">
                  <a16:creationId xmlns:a16="http://schemas.microsoft.com/office/drawing/2014/main" id="{9D3370E0-1275-57B8-176F-4B65960BC4D8}"/>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57" name="矩形 56">
              <a:extLst>
                <a:ext uri="{FF2B5EF4-FFF2-40B4-BE49-F238E27FC236}">
                  <a16:creationId xmlns:a16="http://schemas.microsoft.com/office/drawing/2014/main" id="{23A6D4B5-9C62-1448-0921-4B8606D07F08}"/>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58" name="矩形 57">
              <a:extLst>
                <a:ext uri="{FF2B5EF4-FFF2-40B4-BE49-F238E27FC236}">
                  <a16:creationId xmlns:a16="http://schemas.microsoft.com/office/drawing/2014/main" id="{13877868-686B-60BD-8422-ACCA945A5352}"/>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59" name="矩形 58">
              <a:extLst>
                <a:ext uri="{FF2B5EF4-FFF2-40B4-BE49-F238E27FC236}">
                  <a16:creationId xmlns:a16="http://schemas.microsoft.com/office/drawing/2014/main" id="{2B47BF70-CDDA-25B8-5905-BB655972152D}"/>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60" name="矩形 59">
              <a:extLst>
                <a:ext uri="{FF2B5EF4-FFF2-40B4-BE49-F238E27FC236}">
                  <a16:creationId xmlns:a16="http://schemas.microsoft.com/office/drawing/2014/main" id="{B8E174BA-6960-2034-183F-14C841E9C150}"/>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61" name="矩形 60">
              <a:extLst>
                <a:ext uri="{FF2B5EF4-FFF2-40B4-BE49-F238E27FC236}">
                  <a16:creationId xmlns:a16="http://schemas.microsoft.com/office/drawing/2014/main" id="{E5EB27EC-312E-C2DC-EEDB-1F61E6077BA6}"/>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62" name="矩形 61">
              <a:extLst>
                <a:ext uri="{FF2B5EF4-FFF2-40B4-BE49-F238E27FC236}">
                  <a16:creationId xmlns:a16="http://schemas.microsoft.com/office/drawing/2014/main" id="{18506F1D-C7AE-D575-4D21-AF86A56D97AE}"/>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63" name="矩形 62">
              <a:extLst>
                <a:ext uri="{FF2B5EF4-FFF2-40B4-BE49-F238E27FC236}">
                  <a16:creationId xmlns:a16="http://schemas.microsoft.com/office/drawing/2014/main" id="{C56DBED5-8FFA-BBF7-83B0-6A4C2D84F943}"/>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64" name="矩形 63">
              <a:extLst>
                <a:ext uri="{FF2B5EF4-FFF2-40B4-BE49-F238E27FC236}">
                  <a16:creationId xmlns:a16="http://schemas.microsoft.com/office/drawing/2014/main" id="{0FC86234-F96C-B21A-CF5A-12B2605AE1C8}"/>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65" name="矩形 64">
              <a:extLst>
                <a:ext uri="{FF2B5EF4-FFF2-40B4-BE49-F238E27FC236}">
                  <a16:creationId xmlns:a16="http://schemas.microsoft.com/office/drawing/2014/main" id="{037B665E-AED3-0454-3739-A7A9997488E7}"/>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66" name="矩形 65">
              <a:extLst>
                <a:ext uri="{FF2B5EF4-FFF2-40B4-BE49-F238E27FC236}">
                  <a16:creationId xmlns:a16="http://schemas.microsoft.com/office/drawing/2014/main" id="{91FFB7BB-2D7C-949B-F505-148E4CE4F70C}"/>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67" name="矩形 66">
              <a:extLst>
                <a:ext uri="{FF2B5EF4-FFF2-40B4-BE49-F238E27FC236}">
                  <a16:creationId xmlns:a16="http://schemas.microsoft.com/office/drawing/2014/main" id="{C7ED1332-BC4B-A5AD-B80C-FFD9E45CF85D}"/>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68" name="矩形 67">
              <a:extLst>
                <a:ext uri="{FF2B5EF4-FFF2-40B4-BE49-F238E27FC236}">
                  <a16:creationId xmlns:a16="http://schemas.microsoft.com/office/drawing/2014/main" id="{280C557D-30D1-0647-4ACD-3403218658D8}"/>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69" name="矩形 68">
              <a:extLst>
                <a:ext uri="{FF2B5EF4-FFF2-40B4-BE49-F238E27FC236}">
                  <a16:creationId xmlns:a16="http://schemas.microsoft.com/office/drawing/2014/main" id="{28EF09D0-9281-4CAE-D0E9-11B23666E7B2}"/>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cxnSp>
        <p:nvCxnSpPr>
          <p:cNvPr id="90" name="直接连接符 89">
            <a:extLst>
              <a:ext uri="{FF2B5EF4-FFF2-40B4-BE49-F238E27FC236}">
                <a16:creationId xmlns:a16="http://schemas.microsoft.com/office/drawing/2014/main" id="{09CB2C9C-2229-D2B5-71BB-46955E36D1D2}"/>
              </a:ext>
            </a:extLst>
          </p:cNvPr>
          <p:cNvCxnSpPr>
            <a:cxnSpLocks/>
          </p:cNvCxnSpPr>
          <p:nvPr/>
        </p:nvCxnSpPr>
        <p:spPr>
          <a:xfrm>
            <a:off x="4237451"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302A8D5A-E9BB-0045-9D53-9D43CC01AFF2}"/>
              </a:ext>
            </a:extLst>
          </p:cNvPr>
          <p:cNvCxnSpPr>
            <a:cxnSpLocks/>
          </p:cNvCxnSpPr>
          <p:nvPr/>
        </p:nvCxnSpPr>
        <p:spPr>
          <a:xfrm>
            <a:off x="7480574"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BCEE011F-5AF9-101D-4DD4-97A0CD4A76E9}"/>
              </a:ext>
            </a:extLst>
          </p:cNvPr>
          <p:cNvCxnSpPr>
            <a:cxnSpLocks/>
          </p:cNvCxnSpPr>
          <p:nvPr/>
        </p:nvCxnSpPr>
        <p:spPr>
          <a:xfrm>
            <a:off x="4243982" y="1619033"/>
            <a:ext cx="323006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7" name="文本框 96">
            <a:extLst>
              <a:ext uri="{FF2B5EF4-FFF2-40B4-BE49-F238E27FC236}">
                <a16:creationId xmlns:a16="http://schemas.microsoft.com/office/drawing/2014/main" id="{E8A2D1B3-33E8-932C-ABB7-A45F3358826F}"/>
              </a:ext>
            </a:extLst>
          </p:cNvPr>
          <p:cNvSpPr txBox="1"/>
          <p:nvPr/>
        </p:nvSpPr>
        <p:spPr>
          <a:xfrm>
            <a:off x="4839812" y="1442917"/>
            <a:ext cx="2099673" cy="338554"/>
          </a:xfrm>
          <a:prstGeom prst="rect">
            <a:avLst/>
          </a:prstGeom>
          <a:solidFill>
            <a:schemeClr val="bg1"/>
          </a:solidFill>
        </p:spPr>
        <p:txBody>
          <a:bodyPr wrap="square" rtlCol="0">
            <a:spAutoFit/>
          </a:bodyPr>
          <a:lstStyle/>
          <a:p>
            <a:pPr algn="ctr"/>
            <a:r>
              <a:rPr lang="zh-CN" altLang="en-US" sz="1600" b="1" dirty="0"/>
              <a:t>已发送但未收到确认</a:t>
            </a:r>
          </a:p>
        </p:txBody>
      </p:sp>
      <p:cxnSp>
        <p:nvCxnSpPr>
          <p:cNvPr id="98" name="直接连接符 97">
            <a:extLst>
              <a:ext uri="{FF2B5EF4-FFF2-40B4-BE49-F238E27FC236}">
                <a16:creationId xmlns:a16="http://schemas.microsoft.com/office/drawing/2014/main" id="{031CA02D-8E97-FF80-3904-BBCB87322776}"/>
              </a:ext>
            </a:extLst>
          </p:cNvPr>
          <p:cNvCxnSpPr>
            <a:cxnSpLocks/>
          </p:cNvCxnSpPr>
          <p:nvPr/>
        </p:nvCxnSpPr>
        <p:spPr>
          <a:xfrm>
            <a:off x="10119787"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7E778395-7983-4CCA-F12F-7C0928BD8C38}"/>
              </a:ext>
            </a:extLst>
          </p:cNvPr>
          <p:cNvCxnSpPr>
            <a:cxnSpLocks/>
          </p:cNvCxnSpPr>
          <p:nvPr/>
        </p:nvCxnSpPr>
        <p:spPr>
          <a:xfrm>
            <a:off x="7480573" y="1618704"/>
            <a:ext cx="264592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A5331062-B857-C236-6970-69C4F200B71F}"/>
              </a:ext>
            </a:extLst>
          </p:cNvPr>
          <p:cNvSpPr txBox="1"/>
          <p:nvPr/>
        </p:nvSpPr>
        <p:spPr>
          <a:xfrm>
            <a:off x="7728687" y="1442917"/>
            <a:ext cx="2099673" cy="338554"/>
          </a:xfrm>
          <a:prstGeom prst="rect">
            <a:avLst/>
          </a:prstGeom>
          <a:solidFill>
            <a:schemeClr val="bg1"/>
          </a:solidFill>
        </p:spPr>
        <p:txBody>
          <a:bodyPr wrap="square" rtlCol="0">
            <a:spAutoFit/>
          </a:bodyPr>
          <a:lstStyle/>
          <a:p>
            <a:pPr algn="ctr"/>
            <a:r>
              <a:rPr lang="zh-CN" altLang="en-US" sz="1600" b="1" dirty="0"/>
              <a:t>允许发送但还未发送</a:t>
            </a:r>
          </a:p>
        </p:txBody>
      </p:sp>
      <p:sp>
        <p:nvSpPr>
          <p:cNvPr id="75" name="标注: 上箭头 74">
            <a:extLst>
              <a:ext uri="{FF2B5EF4-FFF2-40B4-BE49-F238E27FC236}">
                <a16:creationId xmlns:a16="http://schemas.microsoft.com/office/drawing/2014/main" id="{C5F34D86-CE94-A920-B1F6-61F7FC293F88}"/>
              </a:ext>
            </a:extLst>
          </p:cNvPr>
          <p:cNvSpPr/>
          <p:nvPr/>
        </p:nvSpPr>
        <p:spPr>
          <a:xfrm>
            <a:off x="1708902" y="2828546"/>
            <a:ext cx="1013522" cy="1669477"/>
          </a:xfrm>
          <a:prstGeom prst="upArrowCallout">
            <a:avLst>
              <a:gd name="adj1" fmla="val 30927"/>
              <a:gd name="adj2" fmla="val 25000"/>
              <a:gd name="adj3" fmla="val 25000"/>
              <a:gd name="adj4" fmla="val 7265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确认</a:t>
            </a:r>
            <a:endParaRPr lang="en-US" altLang="zh-CN" b="1" dirty="0"/>
          </a:p>
          <a:p>
            <a:pPr algn="ctr"/>
            <a:r>
              <a:rPr lang="zh-CN" altLang="en-US" b="1" dirty="0"/>
              <a:t>报文段</a:t>
            </a:r>
            <a:endParaRPr lang="en-US" altLang="zh-CN" b="1" dirty="0"/>
          </a:p>
          <a:p>
            <a:pPr algn="ctr"/>
            <a:r>
              <a:rPr lang="en-US" altLang="zh-CN" b="1" dirty="0"/>
              <a:t>ack=34</a:t>
            </a:r>
          </a:p>
          <a:p>
            <a:pPr algn="ctr"/>
            <a:r>
              <a:rPr lang="en-US" altLang="zh-CN" b="1" dirty="0"/>
              <a:t>rwnd=20</a:t>
            </a:r>
            <a:endParaRPr lang="zh-CN" altLang="en-US" dirty="0"/>
          </a:p>
        </p:txBody>
      </p:sp>
      <p:sp>
        <p:nvSpPr>
          <p:cNvPr id="76" name="文本框 75">
            <a:extLst>
              <a:ext uri="{FF2B5EF4-FFF2-40B4-BE49-F238E27FC236}">
                <a16:creationId xmlns:a16="http://schemas.microsoft.com/office/drawing/2014/main" id="{66012BBF-9EC3-4B8B-9CE2-ADAE26EC0EB7}"/>
              </a:ext>
            </a:extLst>
          </p:cNvPr>
          <p:cNvSpPr txBox="1"/>
          <p:nvPr/>
        </p:nvSpPr>
        <p:spPr>
          <a:xfrm>
            <a:off x="2757125" y="3862487"/>
            <a:ext cx="9104750" cy="369332"/>
          </a:xfrm>
          <a:prstGeom prst="rect">
            <a:avLst/>
          </a:prstGeom>
          <a:noFill/>
        </p:spPr>
        <p:txBody>
          <a:bodyPr wrap="square" rtlCol="0">
            <a:spAutoFit/>
          </a:bodyPr>
          <a:lstStyle/>
          <a:p>
            <a:r>
              <a:rPr lang="zh-CN" altLang="en-US" b="1" dirty="0"/>
              <a:t>表明接收方已经收到序号到</a:t>
            </a:r>
            <a:r>
              <a:rPr lang="en-US" altLang="zh-CN" b="1" dirty="0"/>
              <a:t>33</a:t>
            </a:r>
            <a:r>
              <a:rPr lang="zh-CN" altLang="en-US" b="1" dirty="0"/>
              <a:t>为止的全部数据，现在期望收到序号为</a:t>
            </a:r>
            <a:r>
              <a:rPr lang="en-US" altLang="zh-CN" b="1" dirty="0"/>
              <a:t>34</a:t>
            </a:r>
            <a:r>
              <a:rPr lang="zh-CN" altLang="en-US" b="1" dirty="0"/>
              <a:t>的数据。</a:t>
            </a:r>
          </a:p>
        </p:txBody>
      </p:sp>
      <p:sp>
        <p:nvSpPr>
          <p:cNvPr id="77" name="文本框 76">
            <a:extLst>
              <a:ext uri="{FF2B5EF4-FFF2-40B4-BE49-F238E27FC236}">
                <a16:creationId xmlns:a16="http://schemas.microsoft.com/office/drawing/2014/main" id="{E8F6313A-9F47-8F22-996E-BC12DC2A82EF}"/>
              </a:ext>
            </a:extLst>
          </p:cNvPr>
          <p:cNvSpPr txBox="1"/>
          <p:nvPr/>
        </p:nvSpPr>
        <p:spPr>
          <a:xfrm>
            <a:off x="2756927" y="4151950"/>
            <a:ext cx="5721017" cy="369332"/>
          </a:xfrm>
          <a:prstGeom prst="rect">
            <a:avLst/>
          </a:prstGeom>
          <a:noFill/>
        </p:spPr>
        <p:txBody>
          <a:bodyPr wrap="square" rtlCol="0">
            <a:spAutoFit/>
          </a:bodyPr>
          <a:lstStyle/>
          <a:p>
            <a:r>
              <a:rPr lang="zh-CN" altLang="en-US" b="1" dirty="0"/>
              <a:t>表明接收方自己的接收窗口</a:t>
            </a:r>
            <a:r>
              <a:rPr lang="en-US" altLang="zh-CN" b="1" dirty="0"/>
              <a:t>rwnd</a:t>
            </a:r>
            <a:r>
              <a:rPr lang="zh-CN" altLang="en-US" b="1" dirty="0"/>
              <a:t>的尺寸仍为</a:t>
            </a:r>
            <a:r>
              <a:rPr lang="en-US" altLang="zh-CN" b="1" dirty="0"/>
              <a:t>20</a:t>
            </a:r>
            <a:r>
              <a:rPr lang="zh-CN" altLang="en-US" b="1" dirty="0"/>
              <a:t>字节。</a:t>
            </a:r>
          </a:p>
        </p:txBody>
      </p:sp>
    </p:spTree>
    <p:custDataLst>
      <p:tags r:id="rId1"/>
    </p:custDataLst>
    <p:extLst>
      <p:ext uri="{BB962C8B-B14F-4D97-AF65-F5344CB8AC3E}">
        <p14:creationId xmlns:p14="http://schemas.microsoft.com/office/powerpoint/2010/main" val="158071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500"/>
                                        <p:tgtEl>
                                          <p:spTgt spid="75"/>
                                        </p:tgtEl>
                                        <p:attrNameLst>
                                          <p:attrName>ppt_y</p:attrName>
                                        </p:attrNameLst>
                                      </p:cBhvr>
                                      <p:tavLst>
                                        <p:tav tm="0">
                                          <p:val>
                                            <p:strVal val="#ppt_y+#ppt_h*1.125000"/>
                                          </p:val>
                                        </p:tav>
                                        <p:tav tm="100000">
                                          <p:val>
                                            <p:strVal val="#ppt_y"/>
                                          </p:val>
                                        </p:tav>
                                      </p:tavLst>
                                    </p:anim>
                                    <p:animEffect transition="in" filter="wipe(up)">
                                      <p:cBhvr>
                                        <p:cTn id="8" dur="500"/>
                                        <p:tgtEl>
                                          <p:spTgt spid="75"/>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additive="base">
                                        <p:cTn id="12" dur="500"/>
                                        <p:tgtEl>
                                          <p:spTgt spid="74"/>
                                        </p:tgtEl>
                                        <p:attrNameLst>
                                          <p:attrName>ppt_y</p:attrName>
                                        </p:attrNameLst>
                                      </p:cBhvr>
                                      <p:tavLst>
                                        <p:tav tm="0">
                                          <p:val>
                                            <p:strVal val="#ppt_y+#ppt_h*1.125000"/>
                                          </p:val>
                                        </p:tav>
                                        <p:tav tm="100000">
                                          <p:val>
                                            <p:strVal val="#ppt_y"/>
                                          </p:val>
                                        </p:tav>
                                      </p:tavLst>
                                    </p:anim>
                                    <p:animEffect transition="in" filter="wipe(up)">
                                      <p:cBhvr>
                                        <p:cTn id="13" dur="500"/>
                                        <p:tgtEl>
                                          <p:spTgt spid="74"/>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 calcmode="lin" valueType="num">
                                      <p:cBhvr additive="base">
                                        <p:cTn id="18" dur="500"/>
                                        <p:tgtEl>
                                          <p:spTgt spid="76"/>
                                        </p:tgtEl>
                                        <p:attrNameLst>
                                          <p:attrName>ppt_x</p:attrName>
                                        </p:attrNameLst>
                                      </p:cBhvr>
                                      <p:tavLst>
                                        <p:tav tm="0">
                                          <p:val>
                                            <p:strVal val="#ppt_x-#ppt_w*1.125000"/>
                                          </p:val>
                                        </p:tav>
                                        <p:tav tm="100000">
                                          <p:val>
                                            <p:strVal val="#ppt_x"/>
                                          </p:val>
                                        </p:tav>
                                      </p:tavLst>
                                    </p:anim>
                                    <p:animEffect transition="in" filter="wipe(right)">
                                      <p:cBhvr>
                                        <p:cTn id="19" dur="500"/>
                                        <p:tgtEl>
                                          <p:spTgt spid="76"/>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8" fill="hold" grpId="0" nodeType="clickEffect">
                                  <p:stCondLst>
                                    <p:cond delay="0"/>
                                  </p:stCondLst>
                                  <p:childTnLst>
                                    <p:set>
                                      <p:cBhvr>
                                        <p:cTn id="23" dur="1" fill="hold">
                                          <p:stCondLst>
                                            <p:cond delay="0"/>
                                          </p:stCondLst>
                                        </p:cTn>
                                        <p:tgtEl>
                                          <p:spTgt spid="77"/>
                                        </p:tgtEl>
                                        <p:attrNameLst>
                                          <p:attrName>style.visibility</p:attrName>
                                        </p:attrNameLst>
                                      </p:cBhvr>
                                      <p:to>
                                        <p:strVal val="visible"/>
                                      </p:to>
                                    </p:set>
                                    <p:anim calcmode="lin" valueType="num">
                                      <p:cBhvr additive="base">
                                        <p:cTn id="24" dur="500"/>
                                        <p:tgtEl>
                                          <p:spTgt spid="77"/>
                                        </p:tgtEl>
                                        <p:attrNameLst>
                                          <p:attrName>ppt_x</p:attrName>
                                        </p:attrNameLst>
                                      </p:cBhvr>
                                      <p:tavLst>
                                        <p:tav tm="0">
                                          <p:val>
                                            <p:strVal val="#ppt_x-#ppt_w*1.125000"/>
                                          </p:val>
                                        </p:tav>
                                        <p:tav tm="100000">
                                          <p:val>
                                            <p:strVal val="#ppt_x"/>
                                          </p:val>
                                        </p:tav>
                                      </p:tavLst>
                                    </p:anim>
                                    <p:animEffect transition="in" filter="wipe(right)">
                                      <p:cBhvr>
                                        <p:cTn id="25"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p:bldP spid="77"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a:extLst>
              <a:ext uri="{FF2B5EF4-FFF2-40B4-BE49-F238E27FC236}">
                <a16:creationId xmlns:a16="http://schemas.microsoft.com/office/drawing/2014/main" id="{1E86FCBA-E192-81E7-F313-F3DCAF401B1A}"/>
              </a:ext>
            </a:extLst>
          </p:cNvPr>
          <p:cNvGrpSpPr/>
          <p:nvPr/>
        </p:nvGrpSpPr>
        <p:grpSpPr>
          <a:xfrm>
            <a:off x="2770589" y="4447420"/>
            <a:ext cx="9126085" cy="1237704"/>
            <a:chOff x="2770589" y="4447420"/>
            <a:chExt cx="9126085" cy="1237704"/>
          </a:xfrm>
        </p:grpSpPr>
        <p:cxnSp>
          <p:nvCxnSpPr>
            <p:cNvPr id="7" name="直接箭头连接符 6">
              <a:extLst>
                <a:ext uri="{FF2B5EF4-FFF2-40B4-BE49-F238E27FC236}">
                  <a16:creationId xmlns:a16="http://schemas.microsoft.com/office/drawing/2014/main" id="{52146B86-42C0-F82A-BC66-D4C25A2117C7}"/>
                </a:ext>
              </a:extLst>
            </p:cNvPr>
            <p:cNvCxnSpPr>
              <a:cxnSpLocks/>
            </p:cNvCxnSpPr>
            <p:nvPr/>
          </p:nvCxnSpPr>
          <p:spPr>
            <a:xfrm>
              <a:off x="2778241" y="5096246"/>
              <a:ext cx="2344548"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8D0EA0A3-7424-B662-D7BC-97D64309234D}"/>
                </a:ext>
              </a:extLst>
            </p:cNvPr>
            <p:cNvSpPr txBox="1"/>
            <p:nvPr/>
          </p:nvSpPr>
          <p:spPr>
            <a:xfrm>
              <a:off x="3425021" y="4557637"/>
              <a:ext cx="1029210" cy="1077218"/>
            </a:xfrm>
            <a:prstGeom prst="rect">
              <a:avLst/>
            </a:prstGeom>
            <a:solidFill>
              <a:schemeClr val="bg1"/>
            </a:solidFill>
          </p:spPr>
          <p:txBody>
            <a:bodyPr wrap="square" rtlCol="0">
              <a:spAutoFit/>
            </a:bodyPr>
            <a:lstStyle/>
            <a:p>
              <a:pPr algn="ctr"/>
              <a:r>
                <a:rPr lang="zh-CN" altLang="en-US" sz="1600" b="1" dirty="0"/>
                <a:t>已发送过</a:t>
              </a:r>
              <a:endParaRPr lang="en-US" altLang="zh-CN" sz="1600" b="1" dirty="0"/>
            </a:p>
            <a:p>
              <a:pPr algn="ctr"/>
              <a:r>
                <a:rPr lang="zh-CN" altLang="en-US" sz="1600" b="1" dirty="0"/>
                <a:t>确认且已</a:t>
              </a:r>
              <a:endParaRPr lang="en-US" altLang="zh-CN" sz="1600" b="1" dirty="0"/>
            </a:p>
            <a:p>
              <a:pPr algn="ctr"/>
              <a:r>
                <a:rPr lang="zh-CN" altLang="en-US" sz="1600" b="1" dirty="0"/>
                <a:t>交付主机</a:t>
              </a:r>
              <a:endParaRPr lang="en-US" altLang="zh-CN" sz="1600" b="1" dirty="0"/>
            </a:p>
            <a:p>
              <a:pPr algn="ctr"/>
              <a:r>
                <a:rPr lang="zh-CN" altLang="en-US" sz="1600" b="1" dirty="0"/>
                <a:t>可以删除</a:t>
              </a:r>
            </a:p>
          </p:txBody>
        </p:sp>
        <p:cxnSp>
          <p:nvCxnSpPr>
            <p:cNvPr id="23" name="直接连接符 22">
              <a:extLst>
                <a:ext uri="{FF2B5EF4-FFF2-40B4-BE49-F238E27FC236}">
                  <a16:creationId xmlns:a16="http://schemas.microsoft.com/office/drawing/2014/main" id="{1F14B1B6-14CA-78F5-858C-11E56651F592}"/>
                </a:ext>
              </a:extLst>
            </p:cNvPr>
            <p:cNvCxnSpPr>
              <a:cxnSpLocks/>
            </p:cNvCxnSpPr>
            <p:nvPr/>
          </p:nvCxnSpPr>
          <p:spPr>
            <a:xfrm>
              <a:off x="2770589" y="4496251"/>
              <a:ext cx="0" cy="11736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A9CED9C7-B33C-99D3-7AE7-BE999A25A752}"/>
                </a:ext>
              </a:extLst>
            </p:cNvPr>
            <p:cNvSpPr txBox="1"/>
            <p:nvPr/>
          </p:nvSpPr>
          <p:spPr>
            <a:xfrm>
              <a:off x="10993751" y="4800821"/>
              <a:ext cx="902923" cy="584775"/>
            </a:xfrm>
            <a:prstGeom prst="rect">
              <a:avLst/>
            </a:prstGeom>
            <a:noFill/>
          </p:spPr>
          <p:txBody>
            <a:bodyPr wrap="square" rtlCol="0">
              <a:spAutoFit/>
            </a:bodyPr>
            <a:lstStyle/>
            <a:p>
              <a:pPr algn="ctr"/>
              <a:r>
                <a:rPr lang="zh-CN" altLang="en-US" sz="1600" b="1" dirty="0"/>
                <a:t>不允许</a:t>
              </a:r>
              <a:endParaRPr lang="en-US" altLang="zh-CN" sz="1600" b="1" dirty="0"/>
            </a:p>
            <a:p>
              <a:pPr algn="ctr"/>
              <a:r>
                <a:rPr lang="zh-CN" altLang="en-US" sz="1600" b="1" dirty="0"/>
                <a:t>接收</a:t>
              </a:r>
            </a:p>
          </p:txBody>
        </p:sp>
        <p:cxnSp>
          <p:nvCxnSpPr>
            <p:cNvPr id="30" name="直接连接符 29">
              <a:extLst>
                <a:ext uri="{FF2B5EF4-FFF2-40B4-BE49-F238E27FC236}">
                  <a16:creationId xmlns:a16="http://schemas.microsoft.com/office/drawing/2014/main" id="{E40B6C7B-87F6-815B-A2BD-0EEB6F32AB52}"/>
                </a:ext>
              </a:extLst>
            </p:cNvPr>
            <p:cNvCxnSpPr>
              <a:cxnSpLocks/>
            </p:cNvCxnSpPr>
            <p:nvPr/>
          </p:nvCxnSpPr>
          <p:spPr>
            <a:xfrm>
              <a:off x="11881524" y="4447420"/>
              <a:ext cx="0" cy="123361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34A65918-362A-778E-9046-C7A3CEAAF849}"/>
                </a:ext>
              </a:extLst>
            </p:cNvPr>
            <p:cNvCxnSpPr>
              <a:cxnSpLocks/>
            </p:cNvCxnSpPr>
            <p:nvPr/>
          </p:nvCxnSpPr>
          <p:spPr>
            <a:xfrm>
              <a:off x="5122789" y="4477394"/>
              <a:ext cx="0" cy="11736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F319F2E-6678-CF1E-2A28-0681C56866EF}"/>
                </a:ext>
              </a:extLst>
            </p:cNvPr>
            <p:cNvCxnSpPr>
              <a:cxnSpLocks/>
            </p:cNvCxnSpPr>
            <p:nvPr/>
          </p:nvCxnSpPr>
          <p:spPr>
            <a:xfrm>
              <a:off x="11006954" y="4447420"/>
              <a:ext cx="0" cy="123770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FD3FED11-87B0-9702-40BC-56844ADD7569}"/>
                </a:ext>
              </a:extLst>
            </p:cNvPr>
            <p:cNvCxnSpPr/>
            <p:nvPr/>
          </p:nvCxnSpPr>
          <p:spPr>
            <a:xfrm>
              <a:off x="5129703" y="5097726"/>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8FB387A3-62C9-ABF0-EF96-CDF8290F8A3F}"/>
                </a:ext>
              </a:extLst>
            </p:cNvPr>
            <p:cNvSpPr txBox="1"/>
            <p:nvPr/>
          </p:nvSpPr>
          <p:spPr>
            <a:xfrm>
              <a:off x="7198201" y="4911580"/>
              <a:ext cx="1447162" cy="369332"/>
            </a:xfrm>
            <a:prstGeom prst="rect">
              <a:avLst/>
            </a:prstGeom>
            <a:solidFill>
              <a:schemeClr val="bg1"/>
            </a:solidFill>
          </p:spPr>
          <p:txBody>
            <a:bodyPr wrap="square" rtlCol="0">
              <a:spAutoFit/>
            </a:bodyPr>
            <a:lstStyle/>
            <a:p>
              <a:pPr algn="ctr"/>
              <a:r>
                <a:rPr lang="zh-CN" altLang="en-US" b="1" dirty="0"/>
                <a:t>接收窗口</a:t>
              </a:r>
              <a:r>
                <a:rPr lang="en-US" altLang="zh-CN" b="1" dirty="0"/>
                <a:t>=20</a:t>
              </a:r>
              <a:endParaRPr lang="zh-CN" altLang="en-US" b="1" dirty="0"/>
            </a:p>
          </p:txBody>
        </p:sp>
        <p:cxnSp>
          <p:nvCxnSpPr>
            <p:cNvPr id="26" name="直接箭头连接符 25">
              <a:extLst>
                <a:ext uri="{FF2B5EF4-FFF2-40B4-BE49-F238E27FC236}">
                  <a16:creationId xmlns:a16="http://schemas.microsoft.com/office/drawing/2014/main" id="{3D5050F7-EDE3-9236-33EA-756886713638}"/>
                </a:ext>
              </a:extLst>
            </p:cNvPr>
            <p:cNvCxnSpPr>
              <a:cxnSpLocks/>
            </p:cNvCxnSpPr>
            <p:nvPr/>
          </p:nvCxnSpPr>
          <p:spPr>
            <a:xfrm>
              <a:off x="11014557" y="5096246"/>
              <a:ext cx="866967"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BBD6B7A5-BC07-23C0-7D52-87C28427DA03}"/>
              </a:ext>
            </a:extLst>
          </p:cNvPr>
          <p:cNvSpPr/>
          <p:nvPr/>
        </p:nvSpPr>
        <p:spPr>
          <a:xfrm>
            <a:off x="5122789" y="5577916"/>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BD363E59-1D75-A236-C2F2-16C45E988F37}"/>
              </a:ext>
            </a:extLst>
          </p:cNvPr>
          <p:cNvGrpSpPr/>
          <p:nvPr/>
        </p:nvGrpSpPr>
        <p:grpSpPr>
          <a:xfrm>
            <a:off x="10126494" y="2140927"/>
            <a:ext cx="1760706" cy="754673"/>
            <a:chOff x="10126494" y="2140927"/>
            <a:chExt cx="1760706" cy="754673"/>
          </a:xfrm>
        </p:grpSpPr>
        <p:cxnSp>
          <p:nvCxnSpPr>
            <p:cNvPr id="16" name="直接连接符 15">
              <a:extLst>
                <a:ext uri="{FF2B5EF4-FFF2-40B4-BE49-F238E27FC236}">
                  <a16:creationId xmlns:a16="http://schemas.microsoft.com/office/drawing/2014/main" id="{DDCE8286-695F-E7F7-B58D-D0361B36D90A}"/>
                </a:ext>
              </a:extLst>
            </p:cNvPr>
            <p:cNvCxnSpPr>
              <a:cxnSpLocks/>
            </p:cNvCxnSpPr>
            <p:nvPr/>
          </p:nvCxnSpPr>
          <p:spPr>
            <a:xfrm>
              <a:off x="11887200"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F7A40A6-11A7-EE49-560B-CE6BEFDE79FD}"/>
                </a:ext>
              </a:extLst>
            </p:cNvPr>
            <p:cNvCxnSpPr>
              <a:cxnSpLocks/>
            </p:cNvCxnSpPr>
            <p:nvPr/>
          </p:nvCxnSpPr>
          <p:spPr>
            <a:xfrm>
              <a:off x="10126494" y="2659269"/>
              <a:ext cx="1760706"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1691434-74F8-B68B-A2C8-E6A2E7B1BBB9}"/>
                </a:ext>
              </a:extLst>
            </p:cNvPr>
            <p:cNvSpPr txBox="1"/>
            <p:nvPr/>
          </p:nvSpPr>
          <p:spPr>
            <a:xfrm>
              <a:off x="10361110" y="2489992"/>
              <a:ext cx="1247293" cy="338554"/>
            </a:xfrm>
            <a:prstGeom prst="rect">
              <a:avLst/>
            </a:prstGeom>
            <a:solidFill>
              <a:schemeClr val="bg1"/>
            </a:solidFill>
          </p:spPr>
          <p:txBody>
            <a:bodyPr wrap="square" rtlCol="0">
              <a:spAutoFit/>
            </a:bodyPr>
            <a:lstStyle/>
            <a:p>
              <a:pPr algn="ctr"/>
              <a:r>
                <a:rPr lang="zh-CN" altLang="en-US" sz="1600" b="1" dirty="0"/>
                <a:t>不允许发送</a:t>
              </a:r>
            </a:p>
          </p:txBody>
        </p:sp>
      </p:grpSp>
      <p:grpSp>
        <p:nvGrpSpPr>
          <p:cNvPr id="14" name="组合 13">
            <a:extLst>
              <a:ext uri="{FF2B5EF4-FFF2-40B4-BE49-F238E27FC236}">
                <a16:creationId xmlns:a16="http://schemas.microsoft.com/office/drawing/2014/main" id="{7CE1058B-2424-51CF-5E6D-8C2BAA5AF2D2}"/>
              </a:ext>
            </a:extLst>
          </p:cNvPr>
          <p:cNvGrpSpPr/>
          <p:nvPr/>
        </p:nvGrpSpPr>
        <p:grpSpPr>
          <a:xfrm>
            <a:off x="2770589" y="2156167"/>
            <a:ext cx="1465893" cy="934793"/>
            <a:chOff x="2770589" y="2156167"/>
            <a:chExt cx="1465893" cy="934793"/>
          </a:xfrm>
        </p:grpSpPr>
        <p:cxnSp>
          <p:nvCxnSpPr>
            <p:cNvPr id="8" name="直接连接符 7">
              <a:extLst>
                <a:ext uri="{FF2B5EF4-FFF2-40B4-BE49-F238E27FC236}">
                  <a16:creationId xmlns:a16="http://schemas.microsoft.com/office/drawing/2014/main" id="{4422F0F0-F4F1-08AA-11E7-A6A8EE6661B5}"/>
                </a:ext>
              </a:extLst>
            </p:cNvPr>
            <p:cNvCxnSpPr>
              <a:cxnSpLocks/>
            </p:cNvCxnSpPr>
            <p:nvPr/>
          </p:nvCxnSpPr>
          <p:spPr>
            <a:xfrm>
              <a:off x="2770589" y="21561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A088AC34-E0C3-3E52-042F-94C2F768CD6E}"/>
                </a:ext>
              </a:extLst>
            </p:cNvPr>
            <p:cNvCxnSpPr>
              <a:cxnSpLocks/>
            </p:cNvCxnSpPr>
            <p:nvPr/>
          </p:nvCxnSpPr>
          <p:spPr>
            <a:xfrm>
              <a:off x="2770589" y="2660073"/>
              <a:ext cx="146589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57E80CE-4558-B761-A767-BDEFEB2724F6}"/>
                </a:ext>
              </a:extLst>
            </p:cNvPr>
            <p:cNvSpPr txBox="1"/>
            <p:nvPr/>
          </p:nvSpPr>
          <p:spPr>
            <a:xfrm>
              <a:off x="2996583" y="2229186"/>
              <a:ext cx="1029210" cy="861774"/>
            </a:xfrm>
            <a:prstGeom prst="rect">
              <a:avLst/>
            </a:prstGeom>
            <a:solidFill>
              <a:schemeClr val="bg1"/>
            </a:solidFill>
          </p:spPr>
          <p:txBody>
            <a:bodyPr wrap="square" rtlCol="0">
              <a:spAutoFit/>
            </a:bodyPr>
            <a:lstStyle/>
            <a:p>
              <a:pPr algn="ctr"/>
              <a:r>
                <a:rPr lang="zh-CN" altLang="en-US" sz="1600" b="1" dirty="0"/>
                <a:t>已发送且</a:t>
              </a:r>
              <a:endParaRPr lang="en-US" altLang="zh-CN" sz="1600" b="1" dirty="0"/>
            </a:p>
            <a:p>
              <a:pPr algn="ctr"/>
              <a:r>
                <a:rPr lang="zh-CN" altLang="en-US" sz="1600" b="1" dirty="0"/>
                <a:t>收到确认</a:t>
              </a:r>
              <a:endParaRPr lang="en-US" altLang="zh-CN" sz="1600" b="1" dirty="0"/>
            </a:p>
            <a:p>
              <a:pPr algn="ctr"/>
              <a:r>
                <a:rPr lang="zh-CN" altLang="en-US" sz="1600" b="1" dirty="0"/>
                <a:t>可以删除</a:t>
              </a:r>
            </a:p>
          </p:txBody>
        </p:sp>
      </p:grpSp>
      <p:grpSp>
        <p:nvGrpSpPr>
          <p:cNvPr id="22" name="组合 21">
            <a:extLst>
              <a:ext uri="{FF2B5EF4-FFF2-40B4-BE49-F238E27FC236}">
                <a16:creationId xmlns:a16="http://schemas.microsoft.com/office/drawing/2014/main" id="{E16959C6-D607-E287-7394-14CAE6FB5009}"/>
              </a:ext>
            </a:extLst>
          </p:cNvPr>
          <p:cNvGrpSpPr/>
          <p:nvPr/>
        </p:nvGrpSpPr>
        <p:grpSpPr>
          <a:xfrm>
            <a:off x="4236482" y="1823967"/>
            <a:ext cx="5884854" cy="1135673"/>
            <a:chOff x="4236482" y="1823967"/>
            <a:chExt cx="5884854" cy="1135673"/>
          </a:xfrm>
        </p:grpSpPr>
        <p:sp>
          <p:nvSpPr>
            <p:cNvPr id="13" name="矩形 12">
              <a:extLst>
                <a:ext uri="{FF2B5EF4-FFF2-40B4-BE49-F238E27FC236}">
                  <a16:creationId xmlns:a16="http://schemas.microsoft.com/office/drawing/2014/main" id="{8C65D0CA-9FE8-B074-A9D4-9656B05B10AA}"/>
                </a:ext>
              </a:extLst>
            </p:cNvPr>
            <p:cNvSpPr/>
            <p:nvPr/>
          </p:nvSpPr>
          <p:spPr>
            <a:xfrm>
              <a:off x="4236482" y="1823967"/>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EDA3E6DD-0EA1-D88A-C482-FC9C875BF2A0}"/>
                </a:ext>
              </a:extLst>
            </p:cNvPr>
            <p:cNvCxnSpPr>
              <a:cxnSpLocks/>
            </p:cNvCxnSpPr>
            <p:nvPr/>
          </p:nvCxnSpPr>
          <p:spPr>
            <a:xfrm>
              <a:off x="4236482"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40AAEDD-D276-C6DC-7D30-CA577AED0ED5}"/>
                </a:ext>
              </a:extLst>
            </p:cNvPr>
            <p:cNvCxnSpPr>
              <a:cxnSpLocks/>
            </p:cNvCxnSpPr>
            <p:nvPr/>
          </p:nvCxnSpPr>
          <p:spPr>
            <a:xfrm>
              <a:off x="10121336" y="22049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59FBC92-3D48-192B-B31A-68DB0CD39CFE}"/>
                </a:ext>
              </a:extLst>
            </p:cNvPr>
            <p:cNvCxnSpPr/>
            <p:nvPr/>
          </p:nvCxnSpPr>
          <p:spPr>
            <a:xfrm>
              <a:off x="4236482" y="2660073"/>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6A509B7-C9C7-1646-9718-69A3294BE737}"/>
                </a:ext>
              </a:extLst>
            </p:cNvPr>
            <p:cNvSpPr txBox="1"/>
            <p:nvPr/>
          </p:nvSpPr>
          <p:spPr>
            <a:xfrm>
              <a:off x="6310878" y="2468880"/>
              <a:ext cx="1447162" cy="369332"/>
            </a:xfrm>
            <a:prstGeom prst="rect">
              <a:avLst/>
            </a:prstGeom>
            <a:solidFill>
              <a:schemeClr val="bg1"/>
            </a:solidFill>
          </p:spPr>
          <p:txBody>
            <a:bodyPr wrap="square" rtlCol="0">
              <a:spAutoFit/>
            </a:bodyPr>
            <a:lstStyle/>
            <a:p>
              <a:pPr algn="ctr"/>
              <a:r>
                <a:rPr lang="zh-CN" altLang="en-US" b="1" dirty="0"/>
                <a:t>发送窗口</a:t>
              </a:r>
              <a:r>
                <a:rPr lang="en-US" altLang="zh-CN" b="1" dirty="0"/>
                <a:t>=20</a:t>
              </a:r>
              <a:endParaRPr lang="zh-CN" altLang="en-US"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可靠传输的实现</a:t>
              </a:r>
            </a:p>
          </p:txBody>
        </p:sp>
      </p:grpSp>
      <p:grpSp>
        <p:nvGrpSpPr>
          <p:cNvPr id="121" name="组合 120">
            <a:extLst>
              <a:ext uri="{FF2B5EF4-FFF2-40B4-BE49-F238E27FC236}">
                <a16:creationId xmlns:a16="http://schemas.microsoft.com/office/drawing/2014/main" id="{6834FF5F-9DA1-F0B3-B9E1-5539913B44F5}"/>
              </a:ext>
            </a:extLst>
          </p:cNvPr>
          <p:cNvGrpSpPr/>
          <p:nvPr/>
        </p:nvGrpSpPr>
        <p:grpSpPr>
          <a:xfrm>
            <a:off x="328424" y="1666287"/>
            <a:ext cx="1429263" cy="4295156"/>
            <a:chOff x="268437" y="1742601"/>
            <a:chExt cx="1429263" cy="4295156"/>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560" y="1742601"/>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84" y="5455379"/>
              <a:ext cx="443717" cy="582378"/>
            </a:xfrm>
            <a:prstGeom prst="rect">
              <a:avLst/>
            </a:prstGeom>
          </p:spPr>
        </p:pic>
        <p:sp>
          <p:nvSpPr>
            <p:cNvPr id="117" name="文本框 116">
              <a:extLst>
                <a:ext uri="{FF2B5EF4-FFF2-40B4-BE49-F238E27FC236}">
                  <a16:creationId xmlns:a16="http://schemas.microsoft.com/office/drawing/2014/main" id="{FCC024AC-BBB4-E353-B24C-BBAD303C33F5}"/>
                </a:ext>
              </a:extLst>
            </p:cNvPr>
            <p:cNvSpPr txBox="1"/>
            <p:nvPr/>
          </p:nvSpPr>
          <p:spPr>
            <a:xfrm>
              <a:off x="283610" y="5546291"/>
              <a:ext cx="934872" cy="369332"/>
            </a:xfrm>
            <a:prstGeom prst="rect">
              <a:avLst/>
            </a:prstGeom>
            <a:noFill/>
          </p:spPr>
          <p:txBody>
            <a:bodyPr wrap="square" rtlCol="0">
              <a:spAutoFit/>
            </a:bodyPr>
            <a:lstStyle/>
            <a:p>
              <a:r>
                <a:rPr lang="zh-CN" altLang="en-US" b="1" dirty="0"/>
                <a:t>接收方</a:t>
              </a:r>
            </a:p>
          </p:txBody>
        </p:sp>
        <p:sp>
          <p:nvSpPr>
            <p:cNvPr id="118" name="文本框 117">
              <a:extLst>
                <a:ext uri="{FF2B5EF4-FFF2-40B4-BE49-F238E27FC236}">
                  <a16:creationId xmlns:a16="http://schemas.microsoft.com/office/drawing/2014/main" id="{EF6C1D32-1AB7-C2B5-3CB2-29917795BCEC}"/>
                </a:ext>
              </a:extLst>
            </p:cNvPr>
            <p:cNvSpPr txBox="1"/>
            <p:nvPr/>
          </p:nvSpPr>
          <p:spPr>
            <a:xfrm>
              <a:off x="268437" y="1761352"/>
              <a:ext cx="934872" cy="369332"/>
            </a:xfrm>
            <a:prstGeom prst="rect">
              <a:avLst/>
            </a:prstGeom>
            <a:noFill/>
          </p:spPr>
          <p:txBody>
            <a:bodyPr wrap="square" rtlCol="0">
              <a:spAutoFit/>
            </a:bodyPr>
            <a:lstStyle/>
            <a:p>
              <a:r>
                <a:rPr lang="zh-CN" altLang="en-US" b="1" dirty="0"/>
                <a:t>发送方</a:t>
              </a:r>
            </a:p>
          </p:txBody>
        </p:sp>
        <p:sp>
          <p:nvSpPr>
            <p:cNvPr id="119" name="圆柱体 118">
              <a:extLst>
                <a:ext uri="{FF2B5EF4-FFF2-40B4-BE49-F238E27FC236}">
                  <a16:creationId xmlns:a16="http://schemas.microsoft.com/office/drawing/2014/main" id="{351AAFF2-3A5B-F6A9-F6C2-EF3DC893A21F}"/>
                </a:ext>
              </a:extLst>
            </p:cNvPr>
            <p:cNvSpPr/>
            <p:nvPr/>
          </p:nvSpPr>
          <p:spPr>
            <a:xfrm>
              <a:off x="1157034" y="2397540"/>
              <a:ext cx="443717" cy="3021559"/>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F86A6B9E-BC85-C115-C616-05FC9670C5D0}"/>
                </a:ext>
              </a:extLst>
            </p:cNvPr>
            <p:cNvSpPr txBox="1"/>
            <p:nvPr/>
          </p:nvSpPr>
          <p:spPr>
            <a:xfrm>
              <a:off x="1084832" y="2528504"/>
              <a:ext cx="588120" cy="2862322"/>
            </a:xfrm>
            <a:prstGeom prst="rect">
              <a:avLst/>
            </a:prstGeom>
            <a:noFill/>
          </p:spPr>
          <p:txBody>
            <a:bodyPr wrap="square" rtlCol="0">
              <a:spAutoFit/>
            </a:bodyPr>
            <a:lstStyle/>
            <a:p>
              <a:pPr algn="ctr"/>
              <a:r>
                <a:rPr lang="zh-CN" altLang="en-US" b="1" dirty="0">
                  <a:solidFill>
                    <a:schemeClr val="bg1"/>
                  </a:solidFill>
                </a:rPr>
                <a:t>基</a:t>
              </a:r>
              <a:endParaRPr lang="en-US" altLang="zh-CN" b="1" dirty="0">
                <a:solidFill>
                  <a:schemeClr val="bg1"/>
                </a:solidFill>
              </a:endParaRPr>
            </a:p>
            <a:p>
              <a:pPr algn="ctr"/>
              <a:r>
                <a:rPr lang="zh-CN" altLang="en-US" b="1" dirty="0">
                  <a:solidFill>
                    <a:schemeClr val="bg1"/>
                  </a:solidFill>
                </a:rPr>
                <a:t>于</a:t>
              </a:r>
              <a:endParaRPr lang="en-US" altLang="zh-CN" b="1" dirty="0">
                <a:solidFill>
                  <a:schemeClr val="bg1"/>
                </a:solidFill>
              </a:endParaRPr>
            </a:p>
            <a:p>
              <a:pPr algn="ctr"/>
              <a:r>
                <a:rPr lang="en-US" altLang="zh-CN" b="1" dirty="0">
                  <a:solidFill>
                    <a:schemeClr val="bg1"/>
                  </a:solidFill>
                </a:rPr>
                <a:t>TCP</a:t>
              </a:r>
            </a:p>
            <a:p>
              <a:pPr algn="ctr"/>
              <a:r>
                <a:rPr lang="zh-CN" altLang="en-US" b="1" dirty="0">
                  <a:solidFill>
                    <a:schemeClr val="bg1"/>
                  </a:solidFill>
                </a:rPr>
                <a:t>的</a:t>
              </a:r>
              <a:endParaRPr lang="en-US" altLang="zh-CN" b="1" dirty="0">
                <a:solidFill>
                  <a:schemeClr val="bg1"/>
                </a:solidFill>
              </a:endParaRPr>
            </a:p>
            <a:p>
              <a:pPr algn="ctr"/>
              <a:r>
                <a:rPr lang="zh-CN" altLang="en-US" b="1" dirty="0">
                  <a:solidFill>
                    <a:schemeClr val="bg1"/>
                  </a:solidFill>
                </a:rPr>
                <a:t>可</a:t>
              </a:r>
              <a:endParaRPr lang="en-US" altLang="zh-CN" b="1" dirty="0">
                <a:solidFill>
                  <a:schemeClr val="bg1"/>
                </a:solidFill>
              </a:endParaRPr>
            </a:p>
            <a:p>
              <a:pPr algn="ctr"/>
              <a:r>
                <a:rPr lang="zh-CN" altLang="en-US" b="1" dirty="0">
                  <a:solidFill>
                    <a:schemeClr val="bg1"/>
                  </a:solidFill>
                </a:rPr>
                <a:t>靠</a:t>
              </a:r>
              <a:endParaRPr lang="en-US" altLang="zh-CN" b="1" dirty="0">
                <a:solidFill>
                  <a:schemeClr val="bg1"/>
                </a:solidFill>
              </a:endParaRPr>
            </a:p>
            <a:p>
              <a:pPr algn="ctr"/>
              <a:r>
                <a:rPr lang="zh-CN" altLang="en-US" b="1" dirty="0">
                  <a:solidFill>
                    <a:schemeClr val="bg1"/>
                  </a:solidFill>
                </a:rPr>
                <a:t>数</a:t>
              </a:r>
              <a:endParaRPr lang="en-US" altLang="zh-CN" b="1" dirty="0">
                <a:solidFill>
                  <a:schemeClr val="bg1"/>
                </a:solidFill>
              </a:endParaRPr>
            </a:p>
            <a:p>
              <a:pPr algn="ctr"/>
              <a:r>
                <a:rPr lang="zh-CN" altLang="en-US" b="1" dirty="0">
                  <a:solidFill>
                    <a:schemeClr val="bg1"/>
                  </a:solidFill>
                </a:rPr>
                <a:t>据</a:t>
              </a:r>
              <a:endParaRPr lang="en-US" altLang="zh-CN" b="1" dirty="0">
                <a:solidFill>
                  <a:schemeClr val="bg1"/>
                </a:solidFill>
              </a:endParaRPr>
            </a:p>
            <a:p>
              <a:pPr algn="ctr"/>
              <a:r>
                <a:rPr lang="zh-CN" altLang="en-US" b="1" dirty="0">
                  <a:solidFill>
                    <a:schemeClr val="bg1"/>
                  </a:solidFill>
                </a:rPr>
                <a:t>传</a:t>
              </a:r>
              <a:endParaRPr lang="en-US" altLang="zh-CN" b="1" dirty="0">
                <a:solidFill>
                  <a:schemeClr val="bg1"/>
                </a:solidFill>
              </a:endParaRPr>
            </a:p>
            <a:p>
              <a:pPr algn="ctr"/>
              <a:r>
                <a:rPr lang="zh-CN" altLang="en-US" b="1" dirty="0">
                  <a:solidFill>
                    <a:schemeClr val="bg1"/>
                  </a:solidFill>
                </a:rPr>
                <a:t>输</a:t>
              </a:r>
            </a:p>
          </p:txBody>
        </p:sp>
      </p:grpSp>
      <p:grpSp>
        <p:nvGrpSpPr>
          <p:cNvPr id="131" name="组合 130">
            <a:extLst>
              <a:ext uri="{FF2B5EF4-FFF2-40B4-BE49-F238E27FC236}">
                <a16:creationId xmlns:a16="http://schemas.microsoft.com/office/drawing/2014/main" id="{5FF78526-1CCA-F87F-6398-F54146161EEA}"/>
              </a:ext>
            </a:extLst>
          </p:cNvPr>
          <p:cNvGrpSpPr/>
          <p:nvPr/>
        </p:nvGrpSpPr>
        <p:grpSpPr>
          <a:xfrm>
            <a:off x="2770589" y="1888008"/>
            <a:ext cx="9116611" cy="252919"/>
            <a:chOff x="2772604" y="1846455"/>
            <a:chExt cx="9116611" cy="252919"/>
          </a:xfrm>
        </p:grpSpPr>
        <p:sp>
          <p:nvSpPr>
            <p:cNvPr id="132" name="矩形 131">
              <a:extLst>
                <a:ext uri="{FF2B5EF4-FFF2-40B4-BE49-F238E27FC236}">
                  <a16:creationId xmlns:a16="http://schemas.microsoft.com/office/drawing/2014/main" id="{3028D87E-C376-CB0A-0F59-60ED0D5BD583}"/>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133" name="矩形 132">
              <a:extLst>
                <a:ext uri="{FF2B5EF4-FFF2-40B4-BE49-F238E27FC236}">
                  <a16:creationId xmlns:a16="http://schemas.microsoft.com/office/drawing/2014/main" id="{831A2641-2384-2E72-C4F2-BF5AC341C054}"/>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134" name="矩形 133">
              <a:extLst>
                <a:ext uri="{FF2B5EF4-FFF2-40B4-BE49-F238E27FC236}">
                  <a16:creationId xmlns:a16="http://schemas.microsoft.com/office/drawing/2014/main" id="{26C1C15B-B7D9-A73E-6E35-45473AE907C1}"/>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135" name="矩形 134">
              <a:extLst>
                <a:ext uri="{FF2B5EF4-FFF2-40B4-BE49-F238E27FC236}">
                  <a16:creationId xmlns:a16="http://schemas.microsoft.com/office/drawing/2014/main" id="{457740F0-15FF-07F9-01ED-89DC4A6F1CF9}"/>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136" name="矩形 135">
              <a:extLst>
                <a:ext uri="{FF2B5EF4-FFF2-40B4-BE49-F238E27FC236}">
                  <a16:creationId xmlns:a16="http://schemas.microsoft.com/office/drawing/2014/main" id="{9C867BCE-1045-F095-06FA-CAF3B95C0734}"/>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137" name="矩形 136">
              <a:extLst>
                <a:ext uri="{FF2B5EF4-FFF2-40B4-BE49-F238E27FC236}">
                  <a16:creationId xmlns:a16="http://schemas.microsoft.com/office/drawing/2014/main" id="{D3E832F6-9A19-119E-8EA1-30F59845C382}"/>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138" name="矩形 137">
              <a:extLst>
                <a:ext uri="{FF2B5EF4-FFF2-40B4-BE49-F238E27FC236}">
                  <a16:creationId xmlns:a16="http://schemas.microsoft.com/office/drawing/2014/main" id="{BCDB83DD-ABA8-28CC-E002-FF4021DC27C0}"/>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139" name="矩形 138">
              <a:extLst>
                <a:ext uri="{FF2B5EF4-FFF2-40B4-BE49-F238E27FC236}">
                  <a16:creationId xmlns:a16="http://schemas.microsoft.com/office/drawing/2014/main" id="{5D903A70-96DA-63E7-0425-E7387C7854E0}"/>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140" name="矩形 139">
              <a:extLst>
                <a:ext uri="{FF2B5EF4-FFF2-40B4-BE49-F238E27FC236}">
                  <a16:creationId xmlns:a16="http://schemas.microsoft.com/office/drawing/2014/main" id="{09B4FCEB-9AAF-E6E0-6410-17180A0FD7F7}"/>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141" name="矩形 140">
              <a:extLst>
                <a:ext uri="{FF2B5EF4-FFF2-40B4-BE49-F238E27FC236}">
                  <a16:creationId xmlns:a16="http://schemas.microsoft.com/office/drawing/2014/main" id="{AE57F4D0-8395-0820-FEFF-F465DA31DD30}"/>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142" name="矩形 141">
              <a:extLst>
                <a:ext uri="{FF2B5EF4-FFF2-40B4-BE49-F238E27FC236}">
                  <a16:creationId xmlns:a16="http://schemas.microsoft.com/office/drawing/2014/main" id="{A4333860-77E9-F92C-7482-6DF14E484D40}"/>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143" name="矩形 142">
              <a:extLst>
                <a:ext uri="{FF2B5EF4-FFF2-40B4-BE49-F238E27FC236}">
                  <a16:creationId xmlns:a16="http://schemas.microsoft.com/office/drawing/2014/main" id="{99BEA847-8897-6CD5-34CB-9B71D24DCD9A}"/>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144" name="矩形 143">
              <a:extLst>
                <a:ext uri="{FF2B5EF4-FFF2-40B4-BE49-F238E27FC236}">
                  <a16:creationId xmlns:a16="http://schemas.microsoft.com/office/drawing/2014/main" id="{CC787FBC-2BF6-1652-5947-500E9419961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145" name="矩形 144">
              <a:extLst>
                <a:ext uri="{FF2B5EF4-FFF2-40B4-BE49-F238E27FC236}">
                  <a16:creationId xmlns:a16="http://schemas.microsoft.com/office/drawing/2014/main" id="{3162BFD8-D16B-FB93-2C00-255D225C3913}"/>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146" name="矩形 145">
              <a:extLst>
                <a:ext uri="{FF2B5EF4-FFF2-40B4-BE49-F238E27FC236}">
                  <a16:creationId xmlns:a16="http://schemas.microsoft.com/office/drawing/2014/main" id="{FC729642-FF34-8493-9F49-2248F8CC3353}"/>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147" name="矩形 146">
              <a:extLst>
                <a:ext uri="{FF2B5EF4-FFF2-40B4-BE49-F238E27FC236}">
                  <a16:creationId xmlns:a16="http://schemas.microsoft.com/office/drawing/2014/main" id="{F9E233FD-A151-4825-DB95-F8761B2FE253}"/>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148" name="矩形 147">
              <a:extLst>
                <a:ext uri="{FF2B5EF4-FFF2-40B4-BE49-F238E27FC236}">
                  <a16:creationId xmlns:a16="http://schemas.microsoft.com/office/drawing/2014/main" id="{0DB1C835-9F93-2B1C-093D-6043649AB286}"/>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149" name="矩形 148">
              <a:extLst>
                <a:ext uri="{FF2B5EF4-FFF2-40B4-BE49-F238E27FC236}">
                  <a16:creationId xmlns:a16="http://schemas.microsoft.com/office/drawing/2014/main" id="{40BB604B-2A50-9CF9-EA0F-BD30B72C2390}"/>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150" name="矩形 149">
              <a:extLst>
                <a:ext uri="{FF2B5EF4-FFF2-40B4-BE49-F238E27FC236}">
                  <a16:creationId xmlns:a16="http://schemas.microsoft.com/office/drawing/2014/main" id="{B23C975B-52FD-199D-A1A5-4CBDDAC6EF8B}"/>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151" name="矩形 150">
              <a:extLst>
                <a:ext uri="{FF2B5EF4-FFF2-40B4-BE49-F238E27FC236}">
                  <a16:creationId xmlns:a16="http://schemas.microsoft.com/office/drawing/2014/main" id="{5DA4A91B-ED5B-AAA4-E88A-E89D61DC8608}"/>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152" name="矩形 151">
              <a:extLst>
                <a:ext uri="{FF2B5EF4-FFF2-40B4-BE49-F238E27FC236}">
                  <a16:creationId xmlns:a16="http://schemas.microsoft.com/office/drawing/2014/main" id="{41858A81-4381-73BE-3D40-1F0079FDFD90}"/>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153" name="矩形 152">
              <a:extLst>
                <a:ext uri="{FF2B5EF4-FFF2-40B4-BE49-F238E27FC236}">
                  <a16:creationId xmlns:a16="http://schemas.microsoft.com/office/drawing/2014/main" id="{EFA10A6A-D655-C7F4-4F8A-198A891E043A}"/>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154" name="矩形 153">
              <a:extLst>
                <a:ext uri="{FF2B5EF4-FFF2-40B4-BE49-F238E27FC236}">
                  <a16:creationId xmlns:a16="http://schemas.microsoft.com/office/drawing/2014/main" id="{FBCB3148-DF08-AD48-9227-9CBE84A051CF}"/>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155" name="矩形 154">
              <a:extLst>
                <a:ext uri="{FF2B5EF4-FFF2-40B4-BE49-F238E27FC236}">
                  <a16:creationId xmlns:a16="http://schemas.microsoft.com/office/drawing/2014/main" id="{F4CC12CD-B074-CBAD-7125-ACC1DA817074}"/>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156" name="矩形 155">
              <a:extLst>
                <a:ext uri="{FF2B5EF4-FFF2-40B4-BE49-F238E27FC236}">
                  <a16:creationId xmlns:a16="http://schemas.microsoft.com/office/drawing/2014/main" id="{727CDC51-125C-3730-C897-7426246D4B7F}"/>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157" name="矩形 156">
              <a:extLst>
                <a:ext uri="{FF2B5EF4-FFF2-40B4-BE49-F238E27FC236}">
                  <a16:creationId xmlns:a16="http://schemas.microsoft.com/office/drawing/2014/main" id="{F0CC06AF-8EA1-D5F8-5A17-B4EC322A7D81}"/>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158" name="矩形 157">
              <a:extLst>
                <a:ext uri="{FF2B5EF4-FFF2-40B4-BE49-F238E27FC236}">
                  <a16:creationId xmlns:a16="http://schemas.microsoft.com/office/drawing/2014/main" id="{1BD98898-0E90-8A5D-7272-02ED3E012439}"/>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159" name="矩形 158">
              <a:extLst>
                <a:ext uri="{FF2B5EF4-FFF2-40B4-BE49-F238E27FC236}">
                  <a16:creationId xmlns:a16="http://schemas.microsoft.com/office/drawing/2014/main" id="{937DF4D6-B8AE-39FF-1FAC-F7A31A138DE4}"/>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160" name="矩形 159">
              <a:extLst>
                <a:ext uri="{FF2B5EF4-FFF2-40B4-BE49-F238E27FC236}">
                  <a16:creationId xmlns:a16="http://schemas.microsoft.com/office/drawing/2014/main" id="{DD229B62-A7AD-5221-0530-2C8439D3EB67}"/>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161" name="矩形 160">
              <a:extLst>
                <a:ext uri="{FF2B5EF4-FFF2-40B4-BE49-F238E27FC236}">
                  <a16:creationId xmlns:a16="http://schemas.microsoft.com/office/drawing/2014/main" id="{D8194BCC-F579-A651-1B47-72D2E00B53D5}"/>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162" name="矩形 161">
              <a:extLst>
                <a:ext uri="{FF2B5EF4-FFF2-40B4-BE49-F238E27FC236}">
                  <a16:creationId xmlns:a16="http://schemas.microsoft.com/office/drawing/2014/main" id="{BA1C95C6-2494-FB34-2226-45B697E3376F}"/>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5" name="矩形 4">
            <a:extLst>
              <a:ext uri="{FF2B5EF4-FFF2-40B4-BE49-F238E27FC236}">
                <a16:creationId xmlns:a16="http://schemas.microsoft.com/office/drawing/2014/main" id="{8FBE07E6-AB02-9FE8-CB88-AEAAEAC0CB15}"/>
              </a:ext>
            </a:extLst>
          </p:cNvPr>
          <p:cNvSpPr/>
          <p:nvPr/>
        </p:nvSpPr>
        <p:spPr>
          <a:xfrm>
            <a:off x="4243982" y="1897128"/>
            <a:ext cx="3230061" cy="274196"/>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6FF1626C-04E8-E3AD-43DE-7E0FAA7CAD53}"/>
              </a:ext>
            </a:extLst>
          </p:cNvPr>
          <p:cNvGrpSpPr/>
          <p:nvPr/>
        </p:nvGrpSpPr>
        <p:grpSpPr>
          <a:xfrm>
            <a:off x="2770589" y="5643385"/>
            <a:ext cx="9116611" cy="252919"/>
            <a:chOff x="2772604" y="1846455"/>
            <a:chExt cx="9116611" cy="252919"/>
          </a:xfrm>
        </p:grpSpPr>
        <p:sp>
          <p:nvSpPr>
            <p:cNvPr id="39" name="矩形 38">
              <a:extLst>
                <a:ext uri="{FF2B5EF4-FFF2-40B4-BE49-F238E27FC236}">
                  <a16:creationId xmlns:a16="http://schemas.microsoft.com/office/drawing/2014/main" id="{58D62DEC-6DCA-7BA2-454D-F5C16E45BE41}"/>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40" name="矩形 39">
              <a:extLst>
                <a:ext uri="{FF2B5EF4-FFF2-40B4-BE49-F238E27FC236}">
                  <a16:creationId xmlns:a16="http://schemas.microsoft.com/office/drawing/2014/main" id="{50AE3D7B-46C3-08A8-1F57-AECF2D5FC6DF}"/>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41" name="矩形 40">
              <a:extLst>
                <a:ext uri="{FF2B5EF4-FFF2-40B4-BE49-F238E27FC236}">
                  <a16:creationId xmlns:a16="http://schemas.microsoft.com/office/drawing/2014/main" id="{6698C8BC-5894-AF7F-65C5-8B305A0BEEF6}"/>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42" name="矩形 41">
              <a:extLst>
                <a:ext uri="{FF2B5EF4-FFF2-40B4-BE49-F238E27FC236}">
                  <a16:creationId xmlns:a16="http://schemas.microsoft.com/office/drawing/2014/main" id="{DD85C857-B269-E047-80AF-D2421E63C8FE}"/>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43" name="矩形 42">
              <a:extLst>
                <a:ext uri="{FF2B5EF4-FFF2-40B4-BE49-F238E27FC236}">
                  <a16:creationId xmlns:a16="http://schemas.microsoft.com/office/drawing/2014/main" id="{641F30C0-86E7-FAE9-E707-4FCD81D72C36}"/>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44" name="矩形 43">
              <a:extLst>
                <a:ext uri="{FF2B5EF4-FFF2-40B4-BE49-F238E27FC236}">
                  <a16:creationId xmlns:a16="http://schemas.microsoft.com/office/drawing/2014/main" id="{D7CB0004-A592-6C15-B53D-167716F81FF3}"/>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45" name="矩形 44">
              <a:extLst>
                <a:ext uri="{FF2B5EF4-FFF2-40B4-BE49-F238E27FC236}">
                  <a16:creationId xmlns:a16="http://schemas.microsoft.com/office/drawing/2014/main" id="{020AD77B-A95A-B547-2AA3-7B3288D8D7A1}"/>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46" name="矩形 45">
              <a:extLst>
                <a:ext uri="{FF2B5EF4-FFF2-40B4-BE49-F238E27FC236}">
                  <a16:creationId xmlns:a16="http://schemas.microsoft.com/office/drawing/2014/main" id="{9B027F54-23B7-02A6-7941-A3A8A4032BC1}"/>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47" name="矩形 46">
              <a:extLst>
                <a:ext uri="{FF2B5EF4-FFF2-40B4-BE49-F238E27FC236}">
                  <a16:creationId xmlns:a16="http://schemas.microsoft.com/office/drawing/2014/main" id="{053BD029-47F3-DCCC-1563-E2EABB363A0E}"/>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48" name="矩形 47">
              <a:extLst>
                <a:ext uri="{FF2B5EF4-FFF2-40B4-BE49-F238E27FC236}">
                  <a16:creationId xmlns:a16="http://schemas.microsoft.com/office/drawing/2014/main" id="{D496DAA8-DC66-C76A-6665-E7E9208B18C6}"/>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49" name="矩形 48">
              <a:extLst>
                <a:ext uri="{FF2B5EF4-FFF2-40B4-BE49-F238E27FC236}">
                  <a16:creationId xmlns:a16="http://schemas.microsoft.com/office/drawing/2014/main" id="{6A91B741-1496-18A0-E9B7-A3448F655182}"/>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50" name="矩形 49">
              <a:extLst>
                <a:ext uri="{FF2B5EF4-FFF2-40B4-BE49-F238E27FC236}">
                  <a16:creationId xmlns:a16="http://schemas.microsoft.com/office/drawing/2014/main" id="{CF8550F4-D7CE-E646-14C2-E4E12B3470AE}"/>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51" name="矩形 50">
              <a:extLst>
                <a:ext uri="{FF2B5EF4-FFF2-40B4-BE49-F238E27FC236}">
                  <a16:creationId xmlns:a16="http://schemas.microsoft.com/office/drawing/2014/main" id="{CDCC078E-DBCA-AF34-66DE-F920A3698BD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52" name="矩形 51">
              <a:extLst>
                <a:ext uri="{FF2B5EF4-FFF2-40B4-BE49-F238E27FC236}">
                  <a16:creationId xmlns:a16="http://schemas.microsoft.com/office/drawing/2014/main" id="{3F257814-11F7-0824-A703-4022E15875E8}"/>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53" name="矩形 52">
              <a:extLst>
                <a:ext uri="{FF2B5EF4-FFF2-40B4-BE49-F238E27FC236}">
                  <a16:creationId xmlns:a16="http://schemas.microsoft.com/office/drawing/2014/main" id="{F685B9D6-91DB-0DDC-AAA1-5A4A39F5E38F}"/>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54" name="矩形 53">
              <a:extLst>
                <a:ext uri="{FF2B5EF4-FFF2-40B4-BE49-F238E27FC236}">
                  <a16:creationId xmlns:a16="http://schemas.microsoft.com/office/drawing/2014/main" id="{DA92037A-ABFF-EA3D-E11D-A0A66A40396A}"/>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55" name="矩形 54">
              <a:extLst>
                <a:ext uri="{FF2B5EF4-FFF2-40B4-BE49-F238E27FC236}">
                  <a16:creationId xmlns:a16="http://schemas.microsoft.com/office/drawing/2014/main" id="{74559FBC-0712-7D47-B988-02218BD4B162}"/>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56" name="矩形 55">
              <a:extLst>
                <a:ext uri="{FF2B5EF4-FFF2-40B4-BE49-F238E27FC236}">
                  <a16:creationId xmlns:a16="http://schemas.microsoft.com/office/drawing/2014/main" id="{9D3370E0-1275-57B8-176F-4B65960BC4D8}"/>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57" name="矩形 56">
              <a:extLst>
                <a:ext uri="{FF2B5EF4-FFF2-40B4-BE49-F238E27FC236}">
                  <a16:creationId xmlns:a16="http://schemas.microsoft.com/office/drawing/2014/main" id="{23A6D4B5-9C62-1448-0921-4B8606D07F08}"/>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58" name="矩形 57">
              <a:extLst>
                <a:ext uri="{FF2B5EF4-FFF2-40B4-BE49-F238E27FC236}">
                  <a16:creationId xmlns:a16="http://schemas.microsoft.com/office/drawing/2014/main" id="{13877868-686B-60BD-8422-ACCA945A5352}"/>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59" name="矩形 58">
              <a:extLst>
                <a:ext uri="{FF2B5EF4-FFF2-40B4-BE49-F238E27FC236}">
                  <a16:creationId xmlns:a16="http://schemas.microsoft.com/office/drawing/2014/main" id="{2B47BF70-CDDA-25B8-5905-BB655972152D}"/>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60" name="矩形 59">
              <a:extLst>
                <a:ext uri="{FF2B5EF4-FFF2-40B4-BE49-F238E27FC236}">
                  <a16:creationId xmlns:a16="http://schemas.microsoft.com/office/drawing/2014/main" id="{B8E174BA-6960-2034-183F-14C841E9C150}"/>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61" name="矩形 60">
              <a:extLst>
                <a:ext uri="{FF2B5EF4-FFF2-40B4-BE49-F238E27FC236}">
                  <a16:creationId xmlns:a16="http://schemas.microsoft.com/office/drawing/2014/main" id="{E5EB27EC-312E-C2DC-EEDB-1F61E6077BA6}"/>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62" name="矩形 61">
              <a:extLst>
                <a:ext uri="{FF2B5EF4-FFF2-40B4-BE49-F238E27FC236}">
                  <a16:creationId xmlns:a16="http://schemas.microsoft.com/office/drawing/2014/main" id="{18506F1D-C7AE-D575-4D21-AF86A56D97AE}"/>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63" name="矩形 62">
              <a:extLst>
                <a:ext uri="{FF2B5EF4-FFF2-40B4-BE49-F238E27FC236}">
                  <a16:creationId xmlns:a16="http://schemas.microsoft.com/office/drawing/2014/main" id="{C56DBED5-8FFA-BBF7-83B0-6A4C2D84F943}"/>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64" name="矩形 63">
              <a:extLst>
                <a:ext uri="{FF2B5EF4-FFF2-40B4-BE49-F238E27FC236}">
                  <a16:creationId xmlns:a16="http://schemas.microsoft.com/office/drawing/2014/main" id="{0FC86234-F96C-B21A-CF5A-12B2605AE1C8}"/>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65" name="矩形 64">
              <a:extLst>
                <a:ext uri="{FF2B5EF4-FFF2-40B4-BE49-F238E27FC236}">
                  <a16:creationId xmlns:a16="http://schemas.microsoft.com/office/drawing/2014/main" id="{037B665E-AED3-0454-3739-A7A9997488E7}"/>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66" name="矩形 65">
              <a:extLst>
                <a:ext uri="{FF2B5EF4-FFF2-40B4-BE49-F238E27FC236}">
                  <a16:creationId xmlns:a16="http://schemas.microsoft.com/office/drawing/2014/main" id="{91FFB7BB-2D7C-949B-F505-148E4CE4F70C}"/>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67" name="矩形 66">
              <a:extLst>
                <a:ext uri="{FF2B5EF4-FFF2-40B4-BE49-F238E27FC236}">
                  <a16:creationId xmlns:a16="http://schemas.microsoft.com/office/drawing/2014/main" id="{C7ED1332-BC4B-A5AD-B80C-FFD9E45CF85D}"/>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68" name="矩形 67">
              <a:extLst>
                <a:ext uri="{FF2B5EF4-FFF2-40B4-BE49-F238E27FC236}">
                  <a16:creationId xmlns:a16="http://schemas.microsoft.com/office/drawing/2014/main" id="{280C557D-30D1-0647-4ACD-3403218658D8}"/>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69" name="矩形 68">
              <a:extLst>
                <a:ext uri="{FF2B5EF4-FFF2-40B4-BE49-F238E27FC236}">
                  <a16:creationId xmlns:a16="http://schemas.microsoft.com/office/drawing/2014/main" id="{28EF09D0-9281-4CAE-D0E9-11B23666E7B2}"/>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cxnSp>
        <p:nvCxnSpPr>
          <p:cNvPr id="90" name="直接连接符 89">
            <a:extLst>
              <a:ext uri="{FF2B5EF4-FFF2-40B4-BE49-F238E27FC236}">
                <a16:creationId xmlns:a16="http://schemas.microsoft.com/office/drawing/2014/main" id="{09CB2C9C-2229-D2B5-71BB-46955E36D1D2}"/>
              </a:ext>
            </a:extLst>
          </p:cNvPr>
          <p:cNvCxnSpPr>
            <a:cxnSpLocks/>
          </p:cNvCxnSpPr>
          <p:nvPr/>
        </p:nvCxnSpPr>
        <p:spPr>
          <a:xfrm>
            <a:off x="4237451"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302A8D5A-E9BB-0045-9D53-9D43CC01AFF2}"/>
              </a:ext>
            </a:extLst>
          </p:cNvPr>
          <p:cNvCxnSpPr>
            <a:cxnSpLocks/>
          </p:cNvCxnSpPr>
          <p:nvPr/>
        </p:nvCxnSpPr>
        <p:spPr>
          <a:xfrm>
            <a:off x="7480574"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BCEE011F-5AF9-101D-4DD4-97A0CD4A76E9}"/>
              </a:ext>
            </a:extLst>
          </p:cNvPr>
          <p:cNvCxnSpPr>
            <a:cxnSpLocks/>
          </p:cNvCxnSpPr>
          <p:nvPr/>
        </p:nvCxnSpPr>
        <p:spPr>
          <a:xfrm>
            <a:off x="4243982" y="1619033"/>
            <a:ext cx="323006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7" name="文本框 96">
            <a:extLst>
              <a:ext uri="{FF2B5EF4-FFF2-40B4-BE49-F238E27FC236}">
                <a16:creationId xmlns:a16="http://schemas.microsoft.com/office/drawing/2014/main" id="{E8A2D1B3-33E8-932C-ABB7-A45F3358826F}"/>
              </a:ext>
            </a:extLst>
          </p:cNvPr>
          <p:cNvSpPr txBox="1"/>
          <p:nvPr/>
        </p:nvSpPr>
        <p:spPr>
          <a:xfrm>
            <a:off x="4839812" y="1442917"/>
            <a:ext cx="2099673" cy="338554"/>
          </a:xfrm>
          <a:prstGeom prst="rect">
            <a:avLst/>
          </a:prstGeom>
          <a:solidFill>
            <a:schemeClr val="bg1"/>
          </a:solidFill>
        </p:spPr>
        <p:txBody>
          <a:bodyPr wrap="square" rtlCol="0">
            <a:spAutoFit/>
          </a:bodyPr>
          <a:lstStyle/>
          <a:p>
            <a:pPr algn="ctr"/>
            <a:r>
              <a:rPr lang="zh-CN" altLang="en-US" sz="1600" b="1" dirty="0"/>
              <a:t>已发送但未收到确认</a:t>
            </a:r>
          </a:p>
        </p:txBody>
      </p:sp>
      <p:cxnSp>
        <p:nvCxnSpPr>
          <p:cNvPr id="98" name="直接连接符 97">
            <a:extLst>
              <a:ext uri="{FF2B5EF4-FFF2-40B4-BE49-F238E27FC236}">
                <a16:creationId xmlns:a16="http://schemas.microsoft.com/office/drawing/2014/main" id="{031CA02D-8E97-FF80-3904-BBCB87322776}"/>
              </a:ext>
            </a:extLst>
          </p:cNvPr>
          <p:cNvCxnSpPr>
            <a:cxnSpLocks/>
          </p:cNvCxnSpPr>
          <p:nvPr/>
        </p:nvCxnSpPr>
        <p:spPr>
          <a:xfrm>
            <a:off x="10119787"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7E778395-7983-4CCA-F12F-7C0928BD8C38}"/>
              </a:ext>
            </a:extLst>
          </p:cNvPr>
          <p:cNvCxnSpPr>
            <a:cxnSpLocks/>
          </p:cNvCxnSpPr>
          <p:nvPr/>
        </p:nvCxnSpPr>
        <p:spPr>
          <a:xfrm>
            <a:off x="7480573" y="1618704"/>
            <a:ext cx="264592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A5331062-B857-C236-6970-69C4F200B71F}"/>
              </a:ext>
            </a:extLst>
          </p:cNvPr>
          <p:cNvSpPr txBox="1"/>
          <p:nvPr/>
        </p:nvSpPr>
        <p:spPr>
          <a:xfrm>
            <a:off x="7728687" y="1442917"/>
            <a:ext cx="2099673" cy="338554"/>
          </a:xfrm>
          <a:prstGeom prst="rect">
            <a:avLst/>
          </a:prstGeom>
          <a:solidFill>
            <a:schemeClr val="bg1"/>
          </a:solidFill>
        </p:spPr>
        <p:txBody>
          <a:bodyPr wrap="square" rtlCol="0">
            <a:spAutoFit/>
          </a:bodyPr>
          <a:lstStyle/>
          <a:p>
            <a:pPr algn="ctr"/>
            <a:r>
              <a:rPr lang="zh-CN" altLang="en-US" sz="1600" b="1" dirty="0"/>
              <a:t>允许发送但还未发送</a:t>
            </a:r>
          </a:p>
        </p:txBody>
      </p:sp>
      <p:sp>
        <p:nvSpPr>
          <p:cNvPr id="6" name="标注: 下箭头 5">
            <a:extLst>
              <a:ext uri="{FF2B5EF4-FFF2-40B4-BE49-F238E27FC236}">
                <a16:creationId xmlns:a16="http://schemas.microsoft.com/office/drawing/2014/main" id="{96A02854-780D-9F8F-5783-013385F36FBE}"/>
              </a:ext>
            </a:extLst>
          </p:cNvPr>
          <p:cNvSpPr/>
          <p:nvPr/>
        </p:nvSpPr>
        <p:spPr>
          <a:xfrm>
            <a:off x="77992" y="3642410"/>
            <a:ext cx="1083767" cy="1830806"/>
          </a:xfrm>
          <a:prstGeom prst="downArrowCallout">
            <a:avLst>
              <a:gd name="adj1" fmla="val 25000"/>
              <a:gd name="adj2" fmla="val 25000"/>
              <a:gd name="adj3" fmla="val 25000"/>
              <a:gd name="adj4" fmla="val 80857"/>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zh-CN" altLang="en-US" sz="1600" b="1" dirty="0"/>
              <a:t>一些</a:t>
            </a:r>
            <a:endParaRPr lang="en-US" altLang="zh-CN" sz="1600" b="1" dirty="0"/>
          </a:p>
          <a:p>
            <a:pPr algn="ctr"/>
            <a:r>
              <a:rPr lang="zh-CN" altLang="en-US" sz="1600" b="1" dirty="0"/>
              <a:t>数据报文段</a:t>
            </a:r>
            <a:endParaRPr lang="en-US" altLang="zh-CN" sz="1600" b="1" dirty="0"/>
          </a:p>
          <a:p>
            <a:pPr algn="ctr"/>
            <a:r>
              <a:rPr lang="zh-CN" altLang="en-US" sz="1600" b="1" dirty="0"/>
              <a:t>共携带</a:t>
            </a:r>
            <a:endParaRPr lang="en-US" altLang="zh-CN" sz="1600" b="1" dirty="0"/>
          </a:p>
          <a:p>
            <a:pPr algn="ctr"/>
            <a:r>
              <a:rPr lang="en-US" altLang="zh-CN" sz="1600" b="1" dirty="0"/>
              <a:t>37</a:t>
            </a:r>
            <a:r>
              <a:rPr lang="zh-CN" altLang="en-US" sz="1600" b="1" dirty="0"/>
              <a:t>、</a:t>
            </a:r>
            <a:r>
              <a:rPr lang="en-US" altLang="zh-CN" sz="1600" b="1" dirty="0"/>
              <a:t>38</a:t>
            </a:r>
            <a:r>
              <a:rPr lang="zh-CN" altLang="en-US" sz="1600" b="1" dirty="0"/>
              <a:t>、</a:t>
            </a:r>
            <a:r>
              <a:rPr lang="en-US" altLang="zh-CN" sz="1600" b="1" dirty="0"/>
              <a:t>40</a:t>
            </a:r>
            <a:r>
              <a:rPr lang="zh-CN" altLang="en-US" sz="1600" b="1" dirty="0"/>
              <a:t>号字节</a:t>
            </a:r>
          </a:p>
        </p:txBody>
      </p:sp>
      <p:sp>
        <p:nvSpPr>
          <p:cNvPr id="25" name="标注: 上箭头 24">
            <a:extLst>
              <a:ext uri="{FF2B5EF4-FFF2-40B4-BE49-F238E27FC236}">
                <a16:creationId xmlns:a16="http://schemas.microsoft.com/office/drawing/2014/main" id="{337B1347-B02C-E9C3-97E5-CE9455BCC515}"/>
              </a:ext>
            </a:extLst>
          </p:cNvPr>
          <p:cNvSpPr/>
          <p:nvPr/>
        </p:nvSpPr>
        <p:spPr>
          <a:xfrm>
            <a:off x="1708902" y="2828546"/>
            <a:ext cx="1013522" cy="1669477"/>
          </a:xfrm>
          <a:prstGeom prst="upArrowCallout">
            <a:avLst>
              <a:gd name="adj1" fmla="val 30927"/>
              <a:gd name="adj2" fmla="val 25000"/>
              <a:gd name="adj3" fmla="val 25000"/>
              <a:gd name="adj4" fmla="val 7265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确认</a:t>
            </a:r>
            <a:endParaRPr lang="en-US" altLang="zh-CN" b="1" dirty="0"/>
          </a:p>
          <a:p>
            <a:pPr algn="ctr"/>
            <a:r>
              <a:rPr lang="zh-CN" altLang="en-US" b="1" dirty="0"/>
              <a:t>报文段</a:t>
            </a:r>
            <a:endParaRPr lang="en-US" altLang="zh-CN" b="1" dirty="0"/>
          </a:p>
          <a:p>
            <a:pPr algn="ctr"/>
            <a:r>
              <a:rPr lang="en-US" altLang="zh-CN" b="1" dirty="0"/>
              <a:t>ack=34</a:t>
            </a:r>
          </a:p>
          <a:p>
            <a:pPr algn="ctr"/>
            <a:r>
              <a:rPr lang="en-US" altLang="zh-CN" b="1" dirty="0"/>
              <a:t>rwnd=20</a:t>
            </a:r>
            <a:endParaRPr lang="zh-CN" altLang="en-US" dirty="0"/>
          </a:p>
        </p:txBody>
      </p:sp>
      <p:sp>
        <p:nvSpPr>
          <p:cNvPr id="31" name="矩形 30">
            <a:extLst>
              <a:ext uri="{FF2B5EF4-FFF2-40B4-BE49-F238E27FC236}">
                <a16:creationId xmlns:a16="http://schemas.microsoft.com/office/drawing/2014/main" id="{44E9252A-BE84-4168-6E9E-B8AA92B19E3D}"/>
              </a:ext>
            </a:extLst>
          </p:cNvPr>
          <p:cNvSpPr/>
          <p:nvPr/>
        </p:nvSpPr>
        <p:spPr>
          <a:xfrm>
            <a:off x="6011825" y="5651058"/>
            <a:ext cx="588121" cy="252176"/>
          </a:xfrm>
          <a:prstGeom prst="rect">
            <a:avLst/>
          </a:prstGeom>
          <a:solidFill>
            <a:schemeClr val="accent1">
              <a:lumMod val="7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AB6E03C7-15FA-9274-9BA9-A4D44AA84F37}"/>
              </a:ext>
            </a:extLst>
          </p:cNvPr>
          <p:cNvSpPr/>
          <p:nvPr/>
        </p:nvSpPr>
        <p:spPr>
          <a:xfrm>
            <a:off x="6886678" y="5647668"/>
            <a:ext cx="283219" cy="252176"/>
          </a:xfrm>
          <a:prstGeom prst="rect">
            <a:avLst/>
          </a:prstGeom>
          <a:solidFill>
            <a:schemeClr val="accent1">
              <a:lumMod val="7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46163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down)">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xit" presetSubtype="4" fill="hold" grpId="1" nodeType="clickEffect">
                                  <p:stCondLst>
                                    <p:cond delay="0"/>
                                  </p:stCondLst>
                                  <p:childTnLst>
                                    <p:anim calcmode="lin" valueType="num">
                                      <p:cBhvr additive="base">
                                        <p:cTn id="12" dur="500"/>
                                        <p:tgtEl>
                                          <p:spTgt spid="6"/>
                                        </p:tgtEl>
                                        <p:attrNameLst>
                                          <p:attrName>ppt_y</p:attrName>
                                        </p:attrNameLst>
                                      </p:cBhvr>
                                      <p:tavLst>
                                        <p:tav tm="0">
                                          <p:val>
                                            <p:strVal val="#ppt_y"/>
                                          </p:val>
                                        </p:tav>
                                        <p:tav tm="100000">
                                          <p:val>
                                            <p:strVal val="#ppt_y+#ppt_h*1.125000"/>
                                          </p:val>
                                        </p:tav>
                                      </p:tavLst>
                                    </p:anim>
                                    <p:animEffect transition="out" filter="wipe(down)">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par>
                                <p:cTn id="15" presetID="22" presetClass="entr" presetSubtype="8"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31" grpId="0" animBg="1"/>
      <p:bldP spid="32"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a:extLst>
              <a:ext uri="{FF2B5EF4-FFF2-40B4-BE49-F238E27FC236}">
                <a16:creationId xmlns:a16="http://schemas.microsoft.com/office/drawing/2014/main" id="{1E86FCBA-E192-81E7-F313-F3DCAF401B1A}"/>
              </a:ext>
            </a:extLst>
          </p:cNvPr>
          <p:cNvGrpSpPr/>
          <p:nvPr/>
        </p:nvGrpSpPr>
        <p:grpSpPr>
          <a:xfrm>
            <a:off x="2770589" y="4447420"/>
            <a:ext cx="9126085" cy="1237704"/>
            <a:chOff x="2770589" y="4447420"/>
            <a:chExt cx="9126085" cy="1237704"/>
          </a:xfrm>
        </p:grpSpPr>
        <p:cxnSp>
          <p:nvCxnSpPr>
            <p:cNvPr id="7" name="直接箭头连接符 6">
              <a:extLst>
                <a:ext uri="{FF2B5EF4-FFF2-40B4-BE49-F238E27FC236}">
                  <a16:creationId xmlns:a16="http://schemas.microsoft.com/office/drawing/2014/main" id="{52146B86-42C0-F82A-BC66-D4C25A2117C7}"/>
                </a:ext>
              </a:extLst>
            </p:cNvPr>
            <p:cNvCxnSpPr>
              <a:cxnSpLocks/>
            </p:cNvCxnSpPr>
            <p:nvPr/>
          </p:nvCxnSpPr>
          <p:spPr>
            <a:xfrm>
              <a:off x="2778241" y="5096246"/>
              <a:ext cx="2344548"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8D0EA0A3-7424-B662-D7BC-97D64309234D}"/>
                </a:ext>
              </a:extLst>
            </p:cNvPr>
            <p:cNvSpPr txBox="1"/>
            <p:nvPr/>
          </p:nvSpPr>
          <p:spPr>
            <a:xfrm>
              <a:off x="3425021" y="4557637"/>
              <a:ext cx="1029210" cy="1077218"/>
            </a:xfrm>
            <a:prstGeom prst="rect">
              <a:avLst/>
            </a:prstGeom>
            <a:solidFill>
              <a:schemeClr val="bg1"/>
            </a:solidFill>
          </p:spPr>
          <p:txBody>
            <a:bodyPr wrap="square" rtlCol="0">
              <a:spAutoFit/>
            </a:bodyPr>
            <a:lstStyle/>
            <a:p>
              <a:pPr algn="ctr"/>
              <a:r>
                <a:rPr lang="zh-CN" altLang="en-US" sz="1600" b="1" dirty="0"/>
                <a:t>已发送过</a:t>
              </a:r>
              <a:endParaRPr lang="en-US" altLang="zh-CN" sz="1600" b="1" dirty="0"/>
            </a:p>
            <a:p>
              <a:pPr algn="ctr"/>
              <a:r>
                <a:rPr lang="zh-CN" altLang="en-US" sz="1600" b="1" dirty="0"/>
                <a:t>确认且已</a:t>
              </a:r>
              <a:endParaRPr lang="en-US" altLang="zh-CN" sz="1600" b="1" dirty="0"/>
            </a:p>
            <a:p>
              <a:pPr algn="ctr"/>
              <a:r>
                <a:rPr lang="zh-CN" altLang="en-US" sz="1600" b="1" dirty="0"/>
                <a:t>交付主机</a:t>
              </a:r>
              <a:endParaRPr lang="en-US" altLang="zh-CN" sz="1600" b="1" dirty="0"/>
            </a:p>
            <a:p>
              <a:pPr algn="ctr"/>
              <a:r>
                <a:rPr lang="zh-CN" altLang="en-US" sz="1600" b="1" dirty="0"/>
                <a:t>可以删除</a:t>
              </a:r>
            </a:p>
          </p:txBody>
        </p:sp>
        <p:cxnSp>
          <p:nvCxnSpPr>
            <p:cNvPr id="23" name="直接连接符 22">
              <a:extLst>
                <a:ext uri="{FF2B5EF4-FFF2-40B4-BE49-F238E27FC236}">
                  <a16:creationId xmlns:a16="http://schemas.microsoft.com/office/drawing/2014/main" id="{1F14B1B6-14CA-78F5-858C-11E56651F592}"/>
                </a:ext>
              </a:extLst>
            </p:cNvPr>
            <p:cNvCxnSpPr>
              <a:cxnSpLocks/>
            </p:cNvCxnSpPr>
            <p:nvPr/>
          </p:nvCxnSpPr>
          <p:spPr>
            <a:xfrm>
              <a:off x="2770589" y="4496251"/>
              <a:ext cx="0" cy="11736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A9CED9C7-B33C-99D3-7AE7-BE999A25A752}"/>
                </a:ext>
              </a:extLst>
            </p:cNvPr>
            <p:cNvSpPr txBox="1"/>
            <p:nvPr/>
          </p:nvSpPr>
          <p:spPr>
            <a:xfrm>
              <a:off x="10993751" y="4800821"/>
              <a:ext cx="902923" cy="584775"/>
            </a:xfrm>
            <a:prstGeom prst="rect">
              <a:avLst/>
            </a:prstGeom>
            <a:noFill/>
          </p:spPr>
          <p:txBody>
            <a:bodyPr wrap="square" rtlCol="0">
              <a:spAutoFit/>
            </a:bodyPr>
            <a:lstStyle/>
            <a:p>
              <a:pPr algn="ctr"/>
              <a:r>
                <a:rPr lang="zh-CN" altLang="en-US" sz="1600" b="1" dirty="0"/>
                <a:t>不允许</a:t>
              </a:r>
              <a:endParaRPr lang="en-US" altLang="zh-CN" sz="1600" b="1" dirty="0"/>
            </a:p>
            <a:p>
              <a:pPr algn="ctr"/>
              <a:r>
                <a:rPr lang="zh-CN" altLang="en-US" sz="1600" b="1" dirty="0"/>
                <a:t>接收</a:t>
              </a:r>
            </a:p>
          </p:txBody>
        </p:sp>
        <p:cxnSp>
          <p:nvCxnSpPr>
            <p:cNvPr id="30" name="直接连接符 29">
              <a:extLst>
                <a:ext uri="{FF2B5EF4-FFF2-40B4-BE49-F238E27FC236}">
                  <a16:creationId xmlns:a16="http://schemas.microsoft.com/office/drawing/2014/main" id="{E40B6C7B-87F6-815B-A2BD-0EEB6F32AB52}"/>
                </a:ext>
              </a:extLst>
            </p:cNvPr>
            <p:cNvCxnSpPr>
              <a:cxnSpLocks/>
            </p:cNvCxnSpPr>
            <p:nvPr/>
          </p:nvCxnSpPr>
          <p:spPr>
            <a:xfrm>
              <a:off x="11881524" y="4447420"/>
              <a:ext cx="0" cy="123361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34A65918-362A-778E-9046-C7A3CEAAF849}"/>
                </a:ext>
              </a:extLst>
            </p:cNvPr>
            <p:cNvCxnSpPr>
              <a:cxnSpLocks/>
            </p:cNvCxnSpPr>
            <p:nvPr/>
          </p:nvCxnSpPr>
          <p:spPr>
            <a:xfrm>
              <a:off x="5122789" y="4477394"/>
              <a:ext cx="0" cy="11736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F319F2E-6678-CF1E-2A28-0681C56866EF}"/>
                </a:ext>
              </a:extLst>
            </p:cNvPr>
            <p:cNvCxnSpPr>
              <a:cxnSpLocks/>
            </p:cNvCxnSpPr>
            <p:nvPr/>
          </p:nvCxnSpPr>
          <p:spPr>
            <a:xfrm>
              <a:off x="11006954" y="4447420"/>
              <a:ext cx="0" cy="123770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FD3FED11-87B0-9702-40BC-56844ADD7569}"/>
                </a:ext>
              </a:extLst>
            </p:cNvPr>
            <p:cNvCxnSpPr/>
            <p:nvPr/>
          </p:nvCxnSpPr>
          <p:spPr>
            <a:xfrm>
              <a:off x="5129703" y="5097726"/>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8FB387A3-62C9-ABF0-EF96-CDF8290F8A3F}"/>
                </a:ext>
              </a:extLst>
            </p:cNvPr>
            <p:cNvSpPr txBox="1"/>
            <p:nvPr/>
          </p:nvSpPr>
          <p:spPr>
            <a:xfrm>
              <a:off x="7198201" y="4911580"/>
              <a:ext cx="1447162" cy="369332"/>
            </a:xfrm>
            <a:prstGeom prst="rect">
              <a:avLst/>
            </a:prstGeom>
            <a:solidFill>
              <a:schemeClr val="bg1"/>
            </a:solidFill>
          </p:spPr>
          <p:txBody>
            <a:bodyPr wrap="square" rtlCol="0">
              <a:spAutoFit/>
            </a:bodyPr>
            <a:lstStyle/>
            <a:p>
              <a:pPr algn="ctr"/>
              <a:r>
                <a:rPr lang="zh-CN" altLang="en-US" b="1" dirty="0"/>
                <a:t>接收窗口</a:t>
              </a:r>
              <a:r>
                <a:rPr lang="en-US" altLang="zh-CN" b="1" dirty="0"/>
                <a:t>=20</a:t>
              </a:r>
              <a:endParaRPr lang="zh-CN" altLang="en-US" b="1" dirty="0"/>
            </a:p>
          </p:txBody>
        </p:sp>
        <p:cxnSp>
          <p:nvCxnSpPr>
            <p:cNvPr id="26" name="直接箭头连接符 25">
              <a:extLst>
                <a:ext uri="{FF2B5EF4-FFF2-40B4-BE49-F238E27FC236}">
                  <a16:creationId xmlns:a16="http://schemas.microsoft.com/office/drawing/2014/main" id="{3D5050F7-EDE3-9236-33EA-756886713638}"/>
                </a:ext>
              </a:extLst>
            </p:cNvPr>
            <p:cNvCxnSpPr>
              <a:cxnSpLocks/>
            </p:cNvCxnSpPr>
            <p:nvPr/>
          </p:nvCxnSpPr>
          <p:spPr>
            <a:xfrm>
              <a:off x="11014557" y="5096246"/>
              <a:ext cx="866967"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BBD6B7A5-BC07-23C0-7D52-87C28427DA03}"/>
              </a:ext>
            </a:extLst>
          </p:cNvPr>
          <p:cNvSpPr/>
          <p:nvPr/>
        </p:nvSpPr>
        <p:spPr>
          <a:xfrm>
            <a:off x="5122789" y="5577916"/>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BD363E59-1D75-A236-C2F2-16C45E988F37}"/>
              </a:ext>
            </a:extLst>
          </p:cNvPr>
          <p:cNvGrpSpPr/>
          <p:nvPr/>
        </p:nvGrpSpPr>
        <p:grpSpPr>
          <a:xfrm>
            <a:off x="10126494" y="2140927"/>
            <a:ext cx="1760706" cy="754673"/>
            <a:chOff x="10126494" y="2140927"/>
            <a:chExt cx="1760706" cy="754673"/>
          </a:xfrm>
        </p:grpSpPr>
        <p:cxnSp>
          <p:nvCxnSpPr>
            <p:cNvPr id="16" name="直接连接符 15">
              <a:extLst>
                <a:ext uri="{FF2B5EF4-FFF2-40B4-BE49-F238E27FC236}">
                  <a16:creationId xmlns:a16="http://schemas.microsoft.com/office/drawing/2014/main" id="{DDCE8286-695F-E7F7-B58D-D0361B36D90A}"/>
                </a:ext>
              </a:extLst>
            </p:cNvPr>
            <p:cNvCxnSpPr>
              <a:cxnSpLocks/>
            </p:cNvCxnSpPr>
            <p:nvPr/>
          </p:nvCxnSpPr>
          <p:spPr>
            <a:xfrm>
              <a:off x="11887200"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F7A40A6-11A7-EE49-560B-CE6BEFDE79FD}"/>
                </a:ext>
              </a:extLst>
            </p:cNvPr>
            <p:cNvCxnSpPr>
              <a:cxnSpLocks/>
            </p:cNvCxnSpPr>
            <p:nvPr/>
          </p:nvCxnSpPr>
          <p:spPr>
            <a:xfrm>
              <a:off x="10126494" y="2659269"/>
              <a:ext cx="1760706"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1691434-74F8-B68B-A2C8-E6A2E7B1BBB9}"/>
                </a:ext>
              </a:extLst>
            </p:cNvPr>
            <p:cNvSpPr txBox="1"/>
            <p:nvPr/>
          </p:nvSpPr>
          <p:spPr>
            <a:xfrm>
              <a:off x="10361110" y="2489992"/>
              <a:ext cx="1247293" cy="338554"/>
            </a:xfrm>
            <a:prstGeom prst="rect">
              <a:avLst/>
            </a:prstGeom>
            <a:solidFill>
              <a:schemeClr val="bg1"/>
            </a:solidFill>
          </p:spPr>
          <p:txBody>
            <a:bodyPr wrap="square" rtlCol="0">
              <a:spAutoFit/>
            </a:bodyPr>
            <a:lstStyle/>
            <a:p>
              <a:pPr algn="ctr"/>
              <a:r>
                <a:rPr lang="zh-CN" altLang="en-US" sz="1600" b="1" dirty="0"/>
                <a:t>不允许发送</a:t>
              </a:r>
            </a:p>
          </p:txBody>
        </p:sp>
      </p:grpSp>
      <p:grpSp>
        <p:nvGrpSpPr>
          <p:cNvPr id="14" name="组合 13">
            <a:extLst>
              <a:ext uri="{FF2B5EF4-FFF2-40B4-BE49-F238E27FC236}">
                <a16:creationId xmlns:a16="http://schemas.microsoft.com/office/drawing/2014/main" id="{7CE1058B-2424-51CF-5E6D-8C2BAA5AF2D2}"/>
              </a:ext>
            </a:extLst>
          </p:cNvPr>
          <p:cNvGrpSpPr/>
          <p:nvPr/>
        </p:nvGrpSpPr>
        <p:grpSpPr>
          <a:xfrm>
            <a:off x="2770589" y="2156167"/>
            <a:ext cx="1465893" cy="934793"/>
            <a:chOff x="2770589" y="2156167"/>
            <a:chExt cx="1465893" cy="934793"/>
          </a:xfrm>
        </p:grpSpPr>
        <p:cxnSp>
          <p:nvCxnSpPr>
            <p:cNvPr id="8" name="直接连接符 7">
              <a:extLst>
                <a:ext uri="{FF2B5EF4-FFF2-40B4-BE49-F238E27FC236}">
                  <a16:creationId xmlns:a16="http://schemas.microsoft.com/office/drawing/2014/main" id="{4422F0F0-F4F1-08AA-11E7-A6A8EE6661B5}"/>
                </a:ext>
              </a:extLst>
            </p:cNvPr>
            <p:cNvCxnSpPr>
              <a:cxnSpLocks/>
            </p:cNvCxnSpPr>
            <p:nvPr/>
          </p:nvCxnSpPr>
          <p:spPr>
            <a:xfrm>
              <a:off x="2770589" y="21561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A088AC34-E0C3-3E52-042F-94C2F768CD6E}"/>
                </a:ext>
              </a:extLst>
            </p:cNvPr>
            <p:cNvCxnSpPr>
              <a:cxnSpLocks/>
            </p:cNvCxnSpPr>
            <p:nvPr/>
          </p:nvCxnSpPr>
          <p:spPr>
            <a:xfrm>
              <a:off x="2770589" y="2660073"/>
              <a:ext cx="146589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57E80CE-4558-B761-A767-BDEFEB2724F6}"/>
                </a:ext>
              </a:extLst>
            </p:cNvPr>
            <p:cNvSpPr txBox="1"/>
            <p:nvPr/>
          </p:nvSpPr>
          <p:spPr>
            <a:xfrm>
              <a:off x="2996583" y="2229186"/>
              <a:ext cx="1029210" cy="861774"/>
            </a:xfrm>
            <a:prstGeom prst="rect">
              <a:avLst/>
            </a:prstGeom>
            <a:solidFill>
              <a:schemeClr val="bg1"/>
            </a:solidFill>
          </p:spPr>
          <p:txBody>
            <a:bodyPr wrap="square" rtlCol="0">
              <a:spAutoFit/>
            </a:bodyPr>
            <a:lstStyle/>
            <a:p>
              <a:pPr algn="ctr"/>
              <a:r>
                <a:rPr lang="zh-CN" altLang="en-US" sz="1600" b="1" dirty="0"/>
                <a:t>已发送且</a:t>
              </a:r>
              <a:endParaRPr lang="en-US" altLang="zh-CN" sz="1600" b="1" dirty="0"/>
            </a:p>
            <a:p>
              <a:pPr algn="ctr"/>
              <a:r>
                <a:rPr lang="zh-CN" altLang="en-US" sz="1600" b="1" dirty="0"/>
                <a:t>收到确认</a:t>
              </a:r>
              <a:endParaRPr lang="en-US" altLang="zh-CN" sz="1600" b="1" dirty="0"/>
            </a:p>
            <a:p>
              <a:pPr algn="ctr"/>
              <a:r>
                <a:rPr lang="zh-CN" altLang="en-US" sz="1600" b="1" dirty="0"/>
                <a:t>可以删除</a:t>
              </a:r>
            </a:p>
          </p:txBody>
        </p:sp>
      </p:grpSp>
      <p:grpSp>
        <p:nvGrpSpPr>
          <p:cNvPr id="22" name="组合 21">
            <a:extLst>
              <a:ext uri="{FF2B5EF4-FFF2-40B4-BE49-F238E27FC236}">
                <a16:creationId xmlns:a16="http://schemas.microsoft.com/office/drawing/2014/main" id="{E16959C6-D607-E287-7394-14CAE6FB5009}"/>
              </a:ext>
            </a:extLst>
          </p:cNvPr>
          <p:cNvGrpSpPr/>
          <p:nvPr/>
        </p:nvGrpSpPr>
        <p:grpSpPr>
          <a:xfrm>
            <a:off x="4236482" y="1823967"/>
            <a:ext cx="5884854" cy="1135673"/>
            <a:chOff x="4236482" y="1823967"/>
            <a:chExt cx="5884854" cy="1135673"/>
          </a:xfrm>
        </p:grpSpPr>
        <p:sp>
          <p:nvSpPr>
            <p:cNvPr id="13" name="矩形 12">
              <a:extLst>
                <a:ext uri="{FF2B5EF4-FFF2-40B4-BE49-F238E27FC236}">
                  <a16:creationId xmlns:a16="http://schemas.microsoft.com/office/drawing/2014/main" id="{8C65D0CA-9FE8-B074-A9D4-9656B05B10AA}"/>
                </a:ext>
              </a:extLst>
            </p:cNvPr>
            <p:cNvSpPr/>
            <p:nvPr/>
          </p:nvSpPr>
          <p:spPr>
            <a:xfrm>
              <a:off x="4236482" y="1823967"/>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EDA3E6DD-0EA1-D88A-C482-FC9C875BF2A0}"/>
                </a:ext>
              </a:extLst>
            </p:cNvPr>
            <p:cNvCxnSpPr>
              <a:cxnSpLocks/>
            </p:cNvCxnSpPr>
            <p:nvPr/>
          </p:nvCxnSpPr>
          <p:spPr>
            <a:xfrm>
              <a:off x="4236482"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40AAEDD-D276-C6DC-7D30-CA577AED0ED5}"/>
                </a:ext>
              </a:extLst>
            </p:cNvPr>
            <p:cNvCxnSpPr>
              <a:cxnSpLocks/>
            </p:cNvCxnSpPr>
            <p:nvPr/>
          </p:nvCxnSpPr>
          <p:spPr>
            <a:xfrm>
              <a:off x="10121336" y="22049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59FBC92-3D48-192B-B31A-68DB0CD39CFE}"/>
                </a:ext>
              </a:extLst>
            </p:cNvPr>
            <p:cNvCxnSpPr/>
            <p:nvPr/>
          </p:nvCxnSpPr>
          <p:spPr>
            <a:xfrm>
              <a:off x="4236482" y="2660073"/>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6A509B7-C9C7-1646-9718-69A3294BE737}"/>
                </a:ext>
              </a:extLst>
            </p:cNvPr>
            <p:cNvSpPr txBox="1"/>
            <p:nvPr/>
          </p:nvSpPr>
          <p:spPr>
            <a:xfrm>
              <a:off x="6310878" y="2468880"/>
              <a:ext cx="1447162" cy="369332"/>
            </a:xfrm>
            <a:prstGeom prst="rect">
              <a:avLst/>
            </a:prstGeom>
            <a:solidFill>
              <a:schemeClr val="bg1"/>
            </a:solidFill>
          </p:spPr>
          <p:txBody>
            <a:bodyPr wrap="square" rtlCol="0">
              <a:spAutoFit/>
            </a:bodyPr>
            <a:lstStyle/>
            <a:p>
              <a:pPr algn="ctr"/>
              <a:r>
                <a:rPr lang="zh-CN" altLang="en-US" b="1" dirty="0"/>
                <a:t>发送窗口</a:t>
              </a:r>
              <a:r>
                <a:rPr lang="en-US" altLang="zh-CN" b="1" dirty="0"/>
                <a:t>=20</a:t>
              </a:r>
              <a:endParaRPr lang="zh-CN" altLang="en-US"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可靠传输的实现</a:t>
              </a:r>
            </a:p>
          </p:txBody>
        </p:sp>
      </p:grpSp>
      <p:grpSp>
        <p:nvGrpSpPr>
          <p:cNvPr id="121" name="组合 120">
            <a:extLst>
              <a:ext uri="{FF2B5EF4-FFF2-40B4-BE49-F238E27FC236}">
                <a16:creationId xmlns:a16="http://schemas.microsoft.com/office/drawing/2014/main" id="{6834FF5F-9DA1-F0B3-B9E1-5539913B44F5}"/>
              </a:ext>
            </a:extLst>
          </p:cNvPr>
          <p:cNvGrpSpPr/>
          <p:nvPr/>
        </p:nvGrpSpPr>
        <p:grpSpPr>
          <a:xfrm>
            <a:off x="328424" y="1666287"/>
            <a:ext cx="1429263" cy="4295156"/>
            <a:chOff x="268437" y="1742601"/>
            <a:chExt cx="1429263" cy="4295156"/>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560" y="1742601"/>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84" y="5455379"/>
              <a:ext cx="443717" cy="582378"/>
            </a:xfrm>
            <a:prstGeom prst="rect">
              <a:avLst/>
            </a:prstGeom>
          </p:spPr>
        </p:pic>
        <p:sp>
          <p:nvSpPr>
            <p:cNvPr id="117" name="文本框 116">
              <a:extLst>
                <a:ext uri="{FF2B5EF4-FFF2-40B4-BE49-F238E27FC236}">
                  <a16:creationId xmlns:a16="http://schemas.microsoft.com/office/drawing/2014/main" id="{FCC024AC-BBB4-E353-B24C-BBAD303C33F5}"/>
                </a:ext>
              </a:extLst>
            </p:cNvPr>
            <p:cNvSpPr txBox="1"/>
            <p:nvPr/>
          </p:nvSpPr>
          <p:spPr>
            <a:xfrm>
              <a:off x="283610" y="5546291"/>
              <a:ext cx="934872" cy="369332"/>
            </a:xfrm>
            <a:prstGeom prst="rect">
              <a:avLst/>
            </a:prstGeom>
            <a:noFill/>
          </p:spPr>
          <p:txBody>
            <a:bodyPr wrap="square" rtlCol="0">
              <a:spAutoFit/>
            </a:bodyPr>
            <a:lstStyle/>
            <a:p>
              <a:r>
                <a:rPr lang="zh-CN" altLang="en-US" b="1" dirty="0"/>
                <a:t>接收方</a:t>
              </a:r>
            </a:p>
          </p:txBody>
        </p:sp>
        <p:sp>
          <p:nvSpPr>
            <p:cNvPr id="118" name="文本框 117">
              <a:extLst>
                <a:ext uri="{FF2B5EF4-FFF2-40B4-BE49-F238E27FC236}">
                  <a16:creationId xmlns:a16="http://schemas.microsoft.com/office/drawing/2014/main" id="{EF6C1D32-1AB7-C2B5-3CB2-29917795BCEC}"/>
                </a:ext>
              </a:extLst>
            </p:cNvPr>
            <p:cNvSpPr txBox="1"/>
            <p:nvPr/>
          </p:nvSpPr>
          <p:spPr>
            <a:xfrm>
              <a:off x="268437" y="1761352"/>
              <a:ext cx="934872" cy="369332"/>
            </a:xfrm>
            <a:prstGeom prst="rect">
              <a:avLst/>
            </a:prstGeom>
            <a:noFill/>
          </p:spPr>
          <p:txBody>
            <a:bodyPr wrap="square" rtlCol="0">
              <a:spAutoFit/>
            </a:bodyPr>
            <a:lstStyle/>
            <a:p>
              <a:r>
                <a:rPr lang="zh-CN" altLang="en-US" b="1" dirty="0"/>
                <a:t>发送方</a:t>
              </a:r>
            </a:p>
          </p:txBody>
        </p:sp>
        <p:sp>
          <p:nvSpPr>
            <p:cNvPr id="119" name="圆柱体 118">
              <a:extLst>
                <a:ext uri="{FF2B5EF4-FFF2-40B4-BE49-F238E27FC236}">
                  <a16:creationId xmlns:a16="http://schemas.microsoft.com/office/drawing/2014/main" id="{351AAFF2-3A5B-F6A9-F6C2-EF3DC893A21F}"/>
                </a:ext>
              </a:extLst>
            </p:cNvPr>
            <p:cNvSpPr/>
            <p:nvPr/>
          </p:nvSpPr>
          <p:spPr>
            <a:xfrm>
              <a:off x="1157034" y="2397540"/>
              <a:ext cx="443717" cy="3021559"/>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F86A6B9E-BC85-C115-C616-05FC9670C5D0}"/>
                </a:ext>
              </a:extLst>
            </p:cNvPr>
            <p:cNvSpPr txBox="1"/>
            <p:nvPr/>
          </p:nvSpPr>
          <p:spPr>
            <a:xfrm>
              <a:off x="1084832" y="2528504"/>
              <a:ext cx="588120" cy="2862322"/>
            </a:xfrm>
            <a:prstGeom prst="rect">
              <a:avLst/>
            </a:prstGeom>
            <a:noFill/>
          </p:spPr>
          <p:txBody>
            <a:bodyPr wrap="square" rtlCol="0">
              <a:spAutoFit/>
            </a:bodyPr>
            <a:lstStyle/>
            <a:p>
              <a:pPr algn="ctr"/>
              <a:r>
                <a:rPr lang="zh-CN" altLang="en-US" b="1" dirty="0">
                  <a:solidFill>
                    <a:schemeClr val="bg1"/>
                  </a:solidFill>
                </a:rPr>
                <a:t>基</a:t>
              </a:r>
              <a:endParaRPr lang="en-US" altLang="zh-CN" b="1" dirty="0">
                <a:solidFill>
                  <a:schemeClr val="bg1"/>
                </a:solidFill>
              </a:endParaRPr>
            </a:p>
            <a:p>
              <a:pPr algn="ctr"/>
              <a:r>
                <a:rPr lang="zh-CN" altLang="en-US" b="1" dirty="0">
                  <a:solidFill>
                    <a:schemeClr val="bg1"/>
                  </a:solidFill>
                </a:rPr>
                <a:t>于</a:t>
              </a:r>
              <a:endParaRPr lang="en-US" altLang="zh-CN" b="1" dirty="0">
                <a:solidFill>
                  <a:schemeClr val="bg1"/>
                </a:solidFill>
              </a:endParaRPr>
            </a:p>
            <a:p>
              <a:pPr algn="ctr"/>
              <a:r>
                <a:rPr lang="en-US" altLang="zh-CN" b="1" dirty="0">
                  <a:solidFill>
                    <a:schemeClr val="bg1"/>
                  </a:solidFill>
                </a:rPr>
                <a:t>TCP</a:t>
              </a:r>
            </a:p>
            <a:p>
              <a:pPr algn="ctr"/>
              <a:r>
                <a:rPr lang="zh-CN" altLang="en-US" b="1" dirty="0">
                  <a:solidFill>
                    <a:schemeClr val="bg1"/>
                  </a:solidFill>
                </a:rPr>
                <a:t>的</a:t>
              </a:r>
              <a:endParaRPr lang="en-US" altLang="zh-CN" b="1" dirty="0">
                <a:solidFill>
                  <a:schemeClr val="bg1"/>
                </a:solidFill>
              </a:endParaRPr>
            </a:p>
            <a:p>
              <a:pPr algn="ctr"/>
              <a:r>
                <a:rPr lang="zh-CN" altLang="en-US" b="1" dirty="0">
                  <a:solidFill>
                    <a:schemeClr val="bg1"/>
                  </a:solidFill>
                </a:rPr>
                <a:t>可</a:t>
              </a:r>
              <a:endParaRPr lang="en-US" altLang="zh-CN" b="1" dirty="0">
                <a:solidFill>
                  <a:schemeClr val="bg1"/>
                </a:solidFill>
              </a:endParaRPr>
            </a:p>
            <a:p>
              <a:pPr algn="ctr"/>
              <a:r>
                <a:rPr lang="zh-CN" altLang="en-US" b="1" dirty="0">
                  <a:solidFill>
                    <a:schemeClr val="bg1"/>
                  </a:solidFill>
                </a:rPr>
                <a:t>靠</a:t>
              </a:r>
              <a:endParaRPr lang="en-US" altLang="zh-CN" b="1" dirty="0">
                <a:solidFill>
                  <a:schemeClr val="bg1"/>
                </a:solidFill>
              </a:endParaRPr>
            </a:p>
            <a:p>
              <a:pPr algn="ctr"/>
              <a:r>
                <a:rPr lang="zh-CN" altLang="en-US" b="1" dirty="0">
                  <a:solidFill>
                    <a:schemeClr val="bg1"/>
                  </a:solidFill>
                </a:rPr>
                <a:t>数</a:t>
              </a:r>
              <a:endParaRPr lang="en-US" altLang="zh-CN" b="1" dirty="0">
                <a:solidFill>
                  <a:schemeClr val="bg1"/>
                </a:solidFill>
              </a:endParaRPr>
            </a:p>
            <a:p>
              <a:pPr algn="ctr"/>
              <a:r>
                <a:rPr lang="zh-CN" altLang="en-US" b="1" dirty="0">
                  <a:solidFill>
                    <a:schemeClr val="bg1"/>
                  </a:solidFill>
                </a:rPr>
                <a:t>据</a:t>
              </a:r>
              <a:endParaRPr lang="en-US" altLang="zh-CN" b="1" dirty="0">
                <a:solidFill>
                  <a:schemeClr val="bg1"/>
                </a:solidFill>
              </a:endParaRPr>
            </a:p>
            <a:p>
              <a:pPr algn="ctr"/>
              <a:r>
                <a:rPr lang="zh-CN" altLang="en-US" b="1" dirty="0">
                  <a:solidFill>
                    <a:schemeClr val="bg1"/>
                  </a:solidFill>
                </a:rPr>
                <a:t>传</a:t>
              </a:r>
              <a:endParaRPr lang="en-US" altLang="zh-CN" b="1" dirty="0">
                <a:solidFill>
                  <a:schemeClr val="bg1"/>
                </a:solidFill>
              </a:endParaRPr>
            </a:p>
            <a:p>
              <a:pPr algn="ctr"/>
              <a:r>
                <a:rPr lang="zh-CN" altLang="en-US" b="1" dirty="0">
                  <a:solidFill>
                    <a:schemeClr val="bg1"/>
                  </a:solidFill>
                </a:rPr>
                <a:t>输</a:t>
              </a:r>
            </a:p>
          </p:txBody>
        </p:sp>
      </p:grpSp>
      <p:grpSp>
        <p:nvGrpSpPr>
          <p:cNvPr id="131" name="组合 130">
            <a:extLst>
              <a:ext uri="{FF2B5EF4-FFF2-40B4-BE49-F238E27FC236}">
                <a16:creationId xmlns:a16="http://schemas.microsoft.com/office/drawing/2014/main" id="{5FF78526-1CCA-F87F-6398-F54146161EEA}"/>
              </a:ext>
            </a:extLst>
          </p:cNvPr>
          <p:cNvGrpSpPr/>
          <p:nvPr/>
        </p:nvGrpSpPr>
        <p:grpSpPr>
          <a:xfrm>
            <a:off x="2770589" y="1888008"/>
            <a:ext cx="9116611" cy="252919"/>
            <a:chOff x="2772604" y="1846455"/>
            <a:chExt cx="9116611" cy="252919"/>
          </a:xfrm>
        </p:grpSpPr>
        <p:sp>
          <p:nvSpPr>
            <p:cNvPr id="132" name="矩形 131">
              <a:extLst>
                <a:ext uri="{FF2B5EF4-FFF2-40B4-BE49-F238E27FC236}">
                  <a16:creationId xmlns:a16="http://schemas.microsoft.com/office/drawing/2014/main" id="{3028D87E-C376-CB0A-0F59-60ED0D5BD583}"/>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133" name="矩形 132">
              <a:extLst>
                <a:ext uri="{FF2B5EF4-FFF2-40B4-BE49-F238E27FC236}">
                  <a16:creationId xmlns:a16="http://schemas.microsoft.com/office/drawing/2014/main" id="{831A2641-2384-2E72-C4F2-BF5AC341C054}"/>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134" name="矩形 133">
              <a:extLst>
                <a:ext uri="{FF2B5EF4-FFF2-40B4-BE49-F238E27FC236}">
                  <a16:creationId xmlns:a16="http://schemas.microsoft.com/office/drawing/2014/main" id="{26C1C15B-B7D9-A73E-6E35-45473AE907C1}"/>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135" name="矩形 134">
              <a:extLst>
                <a:ext uri="{FF2B5EF4-FFF2-40B4-BE49-F238E27FC236}">
                  <a16:creationId xmlns:a16="http://schemas.microsoft.com/office/drawing/2014/main" id="{457740F0-15FF-07F9-01ED-89DC4A6F1CF9}"/>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136" name="矩形 135">
              <a:extLst>
                <a:ext uri="{FF2B5EF4-FFF2-40B4-BE49-F238E27FC236}">
                  <a16:creationId xmlns:a16="http://schemas.microsoft.com/office/drawing/2014/main" id="{9C867BCE-1045-F095-06FA-CAF3B95C0734}"/>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137" name="矩形 136">
              <a:extLst>
                <a:ext uri="{FF2B5EF4-FFF2-40B4-BE49-F238E27FC236}">
                  <a16:creationId xmlns:a16="http://schemas.microsoft.com/office/drawing/2014/main" id="{D3E832F6-9A19-119E-8EA1-30F59845C382}"/>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138" name="矩形 137">
              <a:extLst>
                <a:ext uri="{FF2B5EF4-FFF2-40B4-BE49-F238E27FC236}">
                  <a16:creationId xmlns:a16="http://schemas.microsoft.com/office/drawing/2014/main" id="{BCDB83DD-ABA8-28CC-E002-FF4021DC27C0}"/>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139" name="矩形 138">
              <a:extLst>
                <a:ext uri="{FF2B5EF4-FFF2-40B4-BE49-F238E27FC236}">
                  <a16:creationId xmlns:a16="http://schemas.microsoft.com/office/drawing/2014/main" id="{5D903A70-96DA-63E7-0425-E7387C7854E0}"/>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140" name="矩形 139">
              <a:extLst>
                <a:ext uri="{FF2B5EF4-FFF2-40B4-BE49-F238E27FC236}">
                  <a16:creationId xmlns:a16="http://schemas.microsoft.com/office/drawing/2014/main" id="{09B4FCEB-9AAF-E6E0-6410-17180A0FD7F7}"/>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141" name="矩形 140">
              <a:extLst>
                <a:ext uri="{FF2B5EF4-FFF2-40B4-BE49-F238E27FC236}">
                  <a16:creationId xmlns:a16="http://schemas.microsoft.com/office/drawing/2014/main" id="{AE57F4D0-8395-0820-FEFF-F465DA31DD30}"/>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142" name="矩形 141">
              <a:extLst>
                <a:ext uri="{FF2B5EF4-FFF2-40B4-BE49-F238E27FC236}">
                  <a16:creationId xmlns:a16="http://schemas.microsoft.com/office/drawing/2014/main" id="{A4333860-77E9-F92C-7482-6DF14E484D40}"/>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143" name="矩形 142">
              <a:extLst>
                <a:ext uri="{FF2B5EF4-FFF2-40B4-BE49-F238E27FC236}">
                  <a16:creationId xmlns:a16="http://schemas.microsoft.com/office/drawing/2014/main" id="{99BEA847-8897-6CD5-34CB-9B71D24DCD9A}"/>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144" name="矩形 143">
              <a:extLst>
                <a:ext uri="{FF2B5EF4-FFF2-40B4-BE49-F238E27FC236}">
                  <a16:creationId xmlns:a16="http://schemas.microsoft.com/office/drawing/2014/main" id="{CC787FBC-2BF6-1652-5947-500E9419961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145" name="矩形 144">
              <a:extLst>
                <a:ext uri="{FF2B5EF4-FFF2-40B4-BE49-F238E27FC236}">
                  <a16:creationId xmlns:a16="http://schemas.microsoft.com/office/drawing/2014/main" id="{3162BFD8-D16B-FB93-2C00-255D225C3913}"/>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146" name="矩形 145">
              <a:extLst>
                <a:ext uri="{FF2B5EF4-FFF2-40B4-BE49-F238E27FC236}">
                  <a16:creationId xmlns:a16="http://schemas.microsoft.com/office/drawing/2014/main" id="{FC729642-FF34-8493-9F49-2248F8CC3353}"/>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147" name="矩形 146">
              <a:extLst>
                <a:ext uri="{FF2B5EF4-FFF2-40B4-BE49-F238E27FC236}">
                  <a16:creationId xmlns:a16="http://schemas.microsoft.com/office/drawing/2014/main" id="{F9E233FD-A151-4825-DB95-F8761B2FE253}"/>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148" name="矩形 147">
              <a:extLst>
                <a:ext uri="{FF2B5EF4-FFF2-40B4-BE49-F238E27FC236}">
                  <a16:creationId xmlns:a16="http://schemas.microsoft.com/office/drawing/2014/main" id="{0DB1C835-9F93-2B1C-093D-6043649AB286}"/>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149" name="矩形 148">
              <a:extLst>
                <a:ext uri="{FF2B5EF4-FFF2-40B4-BE49-F238E27FC236}">
                  <a16:creationId xmlns:a16="http://schemas.microsoft.com/office/drawing/2014/main" id="{40BB604B-2A50-9CF9-EA0F-BD30B72C2390}"/>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150" name="矩形 149">
              <a:extLst>
                <a:ext uri="{FF2B5EF4-FFF2-40B4-BE49-F238E27FC236}">
                  <a16:creationId xmlns:a16="http://schemas.microsoft.com/office/drawing/2014/main" id="{B23C975B-52FD-199D-A1A5-4CBDDAC6EF8B}"/>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151" name="矩形 150">
              <a:extLst>
                <a:ext uri="{FF2B5EF4-FFF2-40B4-BE49-F238E27FC236}">
                  <a16:creationId xmlns:a16="http://schemas.microsoft.com/office/drawing/2014/main" id="{5DA4A91B-ED5B-AAA4-E88A-E89D61DC8608}"/>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152" name="矩形 151">
              <a:extLst>
                <a:ext uri="{FF2B5EF4-FFF2-40B4-BE49-F238E27FC236}">
                  <a16:creationId xmlns:a16="http://schemas.microsoft.com/office/drawing/2014/main" id="{41858A81-4381-73BE-3D40-1F0079FDFD90}"/>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153" name="矩形 152">
              <a:extLst>
                <a:ext uri="{FF2B5EF4-FFF2-40B4-BE49-F238E27FC236}">
                  <a16:creationId xmlns:a16="http://schemas.microsoft.com/office/drawing/2014/main" id="{EFA10A6A-D655-C7F4-4F8A-198A891E043A}"/>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154" name="矩形 153">
              <a:extLst>
                <a:ext uri="{FF2B5EF4-FFF2-40B4-BE49-F238E27FC236}">
                  <a16:creationId xmlns:a16="http://schemas.microsoft.com/office/drawing/2014/main" id="{FBCB3148-DF08-AD48-9227-9CBE84A051CF}"/>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155" name="矩形 154">
              <a:extLst>
                <a:ext uri="{FF2B5EF4-FFF2-40B4-BE49-F238E27FC236}">
                  <a16:creationId xmlns:a16="http://schemas.microsoft.com/office/drawing/2014/main" id="{F4CC12CD-B074-CBAD-7125-ACC1DA817074}"/>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156" name="矩形 155">
              <a:extLst>
                <a:ext uri="{FF2B5EF4-FFF2-40B4-BE49-F238E27FC236}">
                  <a16:creationId xmlns:a16="http://schemas.microsoft.com/office/drawing/2014/main" id="{727CDC51-125C-3730-C897-7426246D4B7F}"/>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157" name="矩形 156">
              <a:extLst>
                <a:ext uri="{FF2B5EF4-FFF2-40B4-BE49-F238E27FC236}">
                  <a16:creationId xmlns:a16="http://schemas.microsoft.com/office/drawing/2014/main" id="{F0CC06AF-8EA1-D5F8-5A17-B4EC322A7D81}"/>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158" name="矩形 157">
              <a:extLst>
                <a:ext uri="{FF2B5EF4-FFF2-40B4-BE49-F238E27FC236}">
                  <a16:creationId xmlns:a16="http://schemas.microsoft.com/office/drawing/2014/main" id="{1BD98898-0E90-8A5D-7272-02ED3E012439}"/>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159" name="矩形 158">
              <a:extLst>
                <a:ext uri="{FF2B5EF4-FFF2-40B4-BE49-F238E27FC236}">
                  <a16:creationId xmlns:a16="http://schemas.microsoft.com/office/drawing/2014/main" id="{937DF4D6-B8AE-39FF-1FAC-F7A31A138DE4}"/>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160" name="矩形 159">
              <a:extLst>
                <a:ext uri="{FF2B5EF4-FFF2-40B4-BE49-F238E27FC236}">
                  <a16:creationId xmlns:a16="http://schemas.microsoft.com/office/drawing/2014/main" id="{DD229B62-A7AD-5221-0530-2C8439D3EB67}"/>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161" name="矩形 160">
              <a:extLst>
                <a:ext uri="{FF2B5EF4-FFF2-40B4-BE49-F238E27FC236}">
                  <a16:creationId xmlns:a16="http://schemas.microsoft.com/office/drawing/2014/main" id="{D8194BCC-F579-A651-1B47-72D2E00B53D5}"/>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162" name="矩形 161">
              <a:extLst>
                <a:ext uri="{FF2B5EF4-FFF2-40B4-BE49-F238E27FC236}">
                  <a16:creationId xmlns:a16="http://schemas.microsoft.com/office/drawing/2014/main" id="{BA1C95C6-2494-FB34-2226-45B697E3376F}"/>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5" name="矩形 4">
            <a:extLst>
              <a:ext uri="{FF2B5EF4-FFF2-40B4-BE49-F238E27FC236}">
                <a16:creationId xmlns:a16="http://schemas.microsoft.com/office/drawing/2014/main" id="{8FBE07E6-AB02-9FE8-CB88-AEAAEAC0CB15}"/>
              </a:ext>
            </a:extLst>
          </p:cNvPr>
          <p:cNvSpPr/>
          <p:nvPr/>
        </p:nvSpPr>
        <p:spPr>
          <a:xfrm>
            <a:off x="4243982" y="1897128"/>
            <a:ext cx="3230061" cy="274196"/>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6FF1626C-04E8-E3AD-43DE-7E0FAA7CAD53}"/>
              </a:ext>
            </a:extLst>
          </p:cNvPr>
          <p:cNvGrpSpPr/>
          <p:nvPr/>
        </p:nvGrpSpPr>
        <p:grpSpPr>
          <a:xfrm>
            <a:off x="2770589" y="5643385"/>
            <a:ext cx="9116611" cy="252919"/>
            <a:chOff x="2772604" y="1846455"/>
            <a:chExt cx="9116611" cy="252919"/>
          </a:xfrm>
        </p:grpSpPr>
        <p:sp>
          <p:nvSpPr>
            <p:cNvPr id="39" name="矩形 38">
              <a:extLst>
                <a:ext uri="{FF2B5EF4-FFF2-40B4-BE49-F238E27FC236}">
                  <a16:creationId xmlns:a16="http://schemas.microsoft.com/office/drawing/2014/main" id="{58D62DEC-6DCA-7BA2-454D-F5C16E45BE41}"/>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40" name="矩形 39">
              <a:extLst>
                <a:ext uri="{FF2B5EF4-FFF2-40B4-BE49-F238E27FC236}">
                  <a16:creationId xmlns:a16="http://schemas.microsoft.com/office/drawing/2014/main" id="{50AE3D7B-46C3-08A8-1F57-AECF2D5FC6DF}"/>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41" name="矩形 40">
              <a:extLst>
                <a:ext uri="{FF2B5EF4-FFF2-40B4-BE49-F238E27FC236}">
                  <a16:creationId xmlns:a16="http://schemas.microsoft.com/office/drawing/2014/main" id="{6698C8BC-5894-AF7F-65C5-8B305A0BEEF6}"/>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42" name="矩形 41">
              <a:extLst>
                <a:ext uri="{FF2B5EF4-FFF2-40B4-BE49-F238E27FC236}">
                  <a16:creationId xmlns:a16="http://schemas.microsoft.com/office/drawing/2014/main" id="{DD85C857-B269-E047-80AF-D2421E63C8FE}"/>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43" name="矩形 42">
              <a:extLst>
                <a:ext uri="{FF2B5EF4-FFF2-40B4-BE49-F238E27FC236}">
                  <a16:creationId xmlns:a16="http://schemas.microsoft.com/office/drawing/2014/main" id="{641F30C0-86E7-FAE9-E707-4FCD81D72C36}"/>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44" name="矩形 43">
              <a:extLst>
                <a:ext uri="{FF2B5EF4-FFF2-40B4-BE49-F238E27FC236}">
                  <a16:creationId xmlns:a16="http://schemas.microsoft.com/office/drawing/2014/main" id="{D7CB0004-A592-6C15-B53D-167716F81FF3}"/>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45" name="矩形 44">
              <a:extLst>
                <a:ext uri="{FF2B5EF4-FFF2-40B4-BE49-F238E27FC236}">
                  <a16:creationId xmlns:a16="http://schemas.microsoft.com/office/drawing/2014/main" id="{020AD77B-A95A-B547-2AA3-7B3288D8D7A1}"/>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46" name="矩形 45">
              <a:extLst>
                <a:ext uri="{FF2B5EF4-FFF2-40B4-BE49-F238E27FC236}">
                  <a16:creationId xmlns:a16="http://schemas.microsoft.com/office/drawing/2014/main" id="{9B027F54-23B7-02A6-7941-A3A8A4032BC1}"/>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47" name="矩形 46">
              <a:extLst>
                <a:ext uri="{FF2B5EF4-FFF2-40B4-BE49-F238E27FC236}">
                  <a16:creationId xmlns:a16="http://schemas.microsoft.com/office/drawing/2014/main" id="{053BD029-47F3-DCCC-1563-E2EABB363A0E}"/>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48" name="矩形 47">
              <a:extLst>
                <a:ext uri="{FF2B5EF4-FFF2-40B4-BE49-F238E27FC236}">
                  <a16:creationId xmlns:a16="http://schemas.microsoft.com/office/drawing/2014/main" id="{D496DAA8-DC66-C76A-6665-E7E9208B18C6}"/>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49" name="矩形 48">
              <a:extLst>
                <a:ext uri="{FF2B5EF4-FFF2-40B4-BE49-F238E27FC236}">
                  <a16:creationId xmlns:a16="http://schemas.microsoft.com/office/drawing/2014/main" id="{6A91B741-1496-18A0-E9B7-A3448F655182}"/>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50" name="矩形 49">
              <a:extLst>
                <a:ext uri="{FF2B5EF4-FFF2-40B4-BE49-F238E27FC236}">
                  <a16:creationId xmlns:a16="http://schemas.microsoft.com/office/drawing/2014/main" id="{CF8550F4-D7CE-E646-14C2-E4E12B3470AE}"/>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51" name="矩形 50">
              <a:extLst>
                <a:ext uri="{FF2B5EF4-FFF2-40B4-BE49-F238E27FC236}">
                  <a16:creationId xmlns:a16="http://schemas.microsoft.com/office/drawing/2014/main" id="{CDCC078E-DBCA-AF34-66DE-F920A3698BD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52" name="矩形 51">
              <a:extLst>
                <a:ext uri="{FF2B5EF4-FFF2-40B4-BE49-F238E27FC236}">
                  <a16:creationId xmlns:a16="http://schemas.microsoft.com/office/drawing/2014/main" id="{3F257814-11F7-0824-A703-4022E15875E8}"/>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53" name="矩形 52">
              <a:extLst>
                <a:ext uri="{FF2B5EF4-FFF2-40B4-BE49-F238E27FC236}">
                  <a16:creationId xmlns:a16="http://schemas.microsoft.com/office/drawing/2014/main" id="{F685B9D6-91DB-0DDC-AAA1-5A4A39F5E38F}"/>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54" name="矩形 53">
              <a:extLst>
                <a:ext uri="{FF2B5EF4-FFF2-40B4-BE49-F238E27FC236}">
                  <a16:creationId xmlns:a16="http://schemas.microsoft.com/office/drawing/2014/main" id="{DA92037A-ABFF-EA3D-E11D-A0A66A40396A}"/>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55" name="矩形 54">
              <a:extLst>
                <a:ext uri="{FF2B5EF4-FFF2-40B4-BE49-F238E27FC236}">
                  <a16:creationId xmlns:a16="http://schemas.microsoft.com/office/drawing/2014/main" id="{74559FBC-0712-7D47-B988-02218BD4B162}"/>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56" name="矩形 55">
              <a:extLst>
                <a:ext uri="{FF2B5EF4-FFF2-40B4-BE49-F238E27FC236}">
                  <a16:creationId xmlns:a16="http://schemas.microsoft.com/office/drawing/2014/main" id="{9D3370E0-1275-57B8-176F-4B65960BC4D8}"/>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57" name="矩形 56">
              <a:extLst>
                <a:ext uri="{FF2B5EF4-FFF2-40B4-BE49-F238E27FC236}">
                  <a16:creationId xmlns:a16="http://schemas.microsoft.com/office/drawing/2014/main" id="{23A6D4B5-9C62-1448-0921-4B8606D07F08}"/>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58" name="矩形 57">
              <a:extLst>
                <a:ext uri="{FF2B5EF4-FFF2-40B4-BE49-F238E27FC236}">
                  <a16:creationId xmlns:a16="http://schemas.microsoft.com/office/drawing/2014/main" id="{13877868-686B-60BD-8422-ACCA945A5352}"/>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59" name="矩形 58">
              <a:extLst>
                <a:ext uri="{FF2B5EF4-FFF2-40B4-BE49-F238E27FC236}">
                  <a16:creationId xmlns:a16="http://schemas.microsoft.com/office/drawing/2014/main" id="{2B47BF70-CDDA-25B8-5905-BB655972152D}"/>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60" name="矩形 59">
              <a:extLst>
                <a:ext uri="{FF2B5EF4-FFF2-40B4-BE49-F238E27FC236}">
                  <a16:creationId xmlns:a16="http://schemas.microsoft.com/office/drawing/2014/main" id="{B8E174BA-6960-2034-183F-14C841E9C150}"/>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61" name="矩形 60">
              <a:extLst>
                <a:ext uri="{FF2B5EF4-FFF2-40B4-BE49-F238E27FC236}">
                  <a16:creationId xmlns:a16="http://schemas.microsoft.com/office/drawing/2014/main" id="{E5EB27EC-312E-C2DC-EEDB-1F61E6077BA6}"/>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62" name="矩形 61">
              <a:extLst>
                <a:ext uri="{FF2B5EF4-FFF2-40B4-BE49-F238E27FC236}">
                  <a16:creationId xmlns:a16="http://schemas.microsoft.com/office/drawing/2014/main" id="{18506F1D-C7AE-D575-4D21-AF86A56D97AE}"/>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63" name="矩形 62">
              <a:extLst>
                <a:ext uri="{FF2B5EF4-FFF2-40B4-BE49-F238E27FC236}">
                  <a16:creationId xmlns:a16="http://schemas.microsoft.com/office/drawing/2014/main" id="{C56DBED5-8FFA-BBF7-83B0-6A4C2D84F943}"/>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64" name="矩形 63">
              <a:extLst>
                <a:ext uri="{FF2B5EF4-FFF2-40B4-BE49-F238E27FC236}">
                  <a16:creationId xmlns:a16="http://schemas.microsoft.com/office/drawing/2014/main" id="{0FC86234-F96C-B21A-CF5A-12B2605AE1C8}"/>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65" name="矩形 64">
              <a:extLst>
                <a:ext uri="{FF2B5EF4-FFF2-40B4-BE49-F238E27FC236}">
                  <a16:creationId xmlns:a16="http://schemas.microsoft.com/office/drawing/2014/main" id="{037B665E-AED3-0454-3739-A7A9997488E7}"/>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66" name="矩形 65">
              <a:extLst>
                <a:ext uri="{FF2B5EF4-FFF2-40B4-BE49-F238E27FC236}">
                  <a16:creationId xmlns:a16="http://schemas.microsoft.com/office/drawing/2014/main" id="{91FFB7BB-2D7C-949B-F505-148E4CE4F70C}"/>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67" name="矩形 66">
              <a:extLst>
                <a:ext uri="{FF2B5EF4-FFF2-40B4-BE49-F238E27FC236}">
                  <a16:creationId xmlns:a16="http://schemas.microsoft.com/office/drawing/2014/main" id="{C7ED1332-BC4B-A5AD-B80C-FFD9E45CF85D}"/>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68" name="矩形 67">
              <a:extLst>
                <a:ext uri="{FF2B5EF4-FFF2-40B4-BE49-F238E27FC236}">
                  <a16:creationId xmlns:a16="http://schemas.microsoft.com/office/drawing/2014/main" id="{280C557D-30D1-0647-4ACD-3403218658D8}"/>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69" name="矩形 68">
              <a:extLst>
                <a:ext uri="{FF2B5EF4-FFF2-40B4-BE49-F238E27FC236}">
                  <a16:creationId xmlns:a16="http://schemas.microsoft.com/office/drawing/2014/main" id="{28EF09D0-9281-4CAE-D0E9-11B23666E7B2}"/>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cxnSp>
        <p:nvCxnSpPr>
          <p:cNvPr id="90" name="直接连接符 89">
            <a:extLst>
              <a:ext uri="{FF2B5EF4-FFF2-40B4-BE49-F238E27FC236}">
                <a16:creationId xmlns:a16="http://schemas.microsoft.com/office/drawing/2014/main" id="{09CB2C9C-2229-D2B5-71BB-46955E36D1D2}"/>
              </a:ext>
            </a:extLst>
          </p:cNvPr>
          <p:cNvCxnSpPr>
            <a:cxnSpLocks/>
          </p:cNvCxnSpPr>
          <p:nvPr/>
        </p:nvCxnSpPr>
        <p:spPr>
          <a:xfrm>
            <a:off x="4237451"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302A8D5A-E9BB-0045-9D53-9D43CC01AFF2}"/>
              </a:ext>
            </a:extLst>
          </p:cNvPr>
          <p:cNvCxnSpPr>
            <a:cxnSpLocks/>
          </p:cNvCxnSpPr>
          <p:nvPr/>
        </p:nvCxnSpPr>
        <p:spPr>
          <a:xfrm>
            <a:off x="7480574"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BCEE011F-5AF9-101D-4DD4-97A0CD4A76E9}"/>
              </a:ext>
            </a:extLst>
          </p:cNvPr>
          <p:cNvCxnSpPr>
            <a:cxnSpLocks/>
          </p:cNvCxnSpPr>
          <p:nvPr/>
        </p:nvCxnSpPr>
        <p:spPr>
          <a:xfrm>
            <a:off x="4243982" y="1619033"/>
            <a:ext cx="323006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7" name="文本框 96">
            <a:extLst>
              <a:ext uri="{FF2B5EF4-FFF2-40B4-BE49-F238E27FC236}">
                <a16:creationId xmlns:a16="http://schemas.microsoft.com/office/drawing/2014/main" id="{E8A2D1B3-33E8-932C-ABB7-A45F3358826F}"/>
              </a:ext>
            </a:extLst>
          </p:cNvPr>
          <p:cNvSpPr txBox="1"/>
          <p:nvPr/>
        </p:nvSpPr>
        <p:spPr>
          <a:xfrm>
            <a:off x="4839812" y="1442917"/>
            <a:ext cx="2099673" cy="338554"/>
          </a:xfrm>
          <a:prstGeom prst="rect">
            <a:avLst/>
          </a:prstGeom>
          <a:solidFill>
            <a:schemeClr val="bg1"/>
          </a:solidFill>
        </p:spPr>
        <p:txBody>
          <a:bodyPr wrap="square" rtlCol="0">
            <a:spAutoFit/>
          </a:bodyPr>
          <a:lstStyle/>
          <a:p>
            <a:pPr algn="ctr"/>
            <a:r>
              <a:rPr lang="zh-CN" altLang="en-US" sz="1600" b="1" dirty="0"/>
              <a:t>已发送但未收到确认</a:t>
            </a:r>
          </a:p>
        </p:txBody>
      </p:sp>
      <p:cxnSp>
        <p:nvCxnSpPr>
          <p:cNvPr id="98" name="直接连接符 97">
            <a:extLst>
              <a:ext uri="{FF2B5EF4-FFF2-40B4-BE49-F238E27FC236}">
                <a16:creationId xmlns:a16="http://schemas.microsoft.com/office/drawing/2014/main" id="{031CA02D-8E97-FF80-3904-BBCB87322776}"/>
              </a:ext>
            </a:extLst>
          </p:cNvPr>
          <p:cNvCxnSpPr>
            <a:cxnSpLocks/>
          </p:cNvCxnSpPr>
          <p:nvPr/>
        </p:nvCxnSpPr>
        <p:spPr>
          <a:xfrm>
            <a:off x="10119787"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7E778395-7983-4CCA-F12F-7C0928BD8C38}"/>
              </a:ext>
            </a:extLst>
          </p:cNvPr>
          <p:cNvCxnSpPr>
            <a:cxnSpLocks/>
          </p:cNvCxnSpPr>
          <p:nvPr/>
        </p:nvCxnSpPr>
        <p:spPr>
          <a:xfrm>
            <a:off x="7480573" y="1618704"/>
            <a:ext cx="264592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A5331062-B857-C236-6970-69C4F200B71F}"/>
              </a:ext>
            </a:extLst>
          </p:cNvPr>
          <p:cNvSpPr txBox="1"/>
          <p:nvPr/>
        </p:nvSpPr>
        <p:spPr>
          <a:xfrm>
            <a:off x="7728687" y="1442917"/>
            <a:ext cx="2099673" cy="338554"/>
          </a:xfrm>
          <a:prstGeom prst="rect">
            <a:avLst/>
          </a:prstGeom>
          <a:solidFill>
            <a:schemeClr val="bg1"/>
          </a:solidFill>
        </p:spPr>
        <p:txBody>
          <a:bodyPr wrap="square" rtlCol="0">
            <a:spAutoFit/>
          </a:bodyPr>
          <a:lstStyle/>
          <a:p>
            <a:pPr algn="ctr"/>
            <a:r>
              <a:rPr lang="zh-CN" altLang="en-US" sz="1600" b="1" dirty="0"/>
              <a:t>允许发送但还未发送</a:t>
            </a:r>
          </a:p>
        </p:txBody>
      </p:sp>
      <p:sp>
        <p:nvSpPr>
          <p:cNvPr id="25" name="标注: 上箭头 24">
            <a:extLst>
              <a:ext uri="{FF2B5EF4-FFF2-40B4-BE49-F238E27FC236}">
                <a16:creationId xmlns:a16="http://schemas.microsoft.com/office/drawing/2014/main" id="{337B1347-B02C-E9C3-97E5-CE9455BCC515}"/>
              </a:ext>
            </a:extLst>
          </p:cNvPr>
          <p:cNvSpPr/>
          <p:nvPr/>
        </p:nvSpPr>
        <p:spPr>
          <a:xfrm>
            <a:off x="1708902" y="1927398"/>
            <a:ext cx="1013522" cy="1669477"/>
          </a:xfrm>
          <a:prstGeom prst="upArrowCallout">
            <a:avLst>
              <a:gd name="adj1" fmla="val 30927"/>
              <a:gd name="adj2" fmla="val 25000"/>
              <a:gd name="adj3" fmla="val 25000"/>
              <a:gd name="adj4" fmla="val 7265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确认</a:t>
            </a:r>
            <a:endParaRPr lang="en-US" altLang="zh-CN" b="1" dirty="0"/>
          </a:p>
          <a:p>
            <a:pPr algn="ctr"/>
            <a:r>
              <a:rPr lang="zh-CN" altLang="en-US" b="1" dirty="0"/>
              <a:t>报文段</a:t>
            </a:r>
            <a:endParaRPr lang="en-US" altLang="zh-CN" b="1" dirty="0"/>
          </a:p>
          <a:p>
            <a:pPr algn="ctr"/>
            <a:r>
              <a:rPr lang="en-US" altLang="zh-CN" b="1" dirty="0"/>
              <a:t>ack=34</a:t>
            </a:r>
          </a:p>
          <a:p>
            <a:pPr algn="ctr"/>
            <a:r>
              <a:rPr lang="en-US" altLang="zh-CN" b="1" dirty="0"/>
              <a:t>rwnd=20</a:t>
            </a:r>
            <a:endParaRPr lang="zh-CN" altLang="en-US" dirty="0"/>
          </a:p>
        </p:txBody>
      </p:sp>
      <p:sp>
        <p:nvSpPr>
          <p:cNvPr id="31" name="矩形 30">
            <a:extLst>
              <a:ext uri="{FF2B5EF4-FFF2-40B4-BE49-F238E27FC236}">
                <a16:creationId xmlns:a16="http://schemas.microsoft.com/office/drawing/2014/main" id="{44E9252A-BE84-4168-6E9E-B8AA92B19E3D}"/>
              </a:ext>
            </a:extLst>
          </p:cNvPr>
          <p:cNvSpPr/>
          <p:nvPr/>
        </p:nvSpPr>
        <p:spPr>
          <a:xfrm>
            <a:off x="6011825" y="5651058"/>
            <a:ext cx="588121" cy="252176"/>
          </a:xfrm>
          <a:prstGeom prst="rect">
            <a:avLst/>
          </a:prstGeom>
          <a:solidFill>
            <a:schemeClr val="accent1">
              <a:lumMod val="7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AB6E03C7-15FA-9274-9BA9-A4D44AA84F37}"/>
              </a:ext>
            </a:extLst>
          </p:cNvPr>
          <p:cNvSpPr/>
          <p:nvPr/>
        </p:nvSpPr>
        <p:spPr>
          <a:xfrm>
            <a:off x="6886678" y="5647668"/>
            <a:ext cx="283219" cy="252176"/>
          </a:xfrm>
          <a:prstGeom prst="rect">
            <a:avLst/>
          </a:prstGeom>
          <a:solidFill>
            <a:schemeClr val="accent1">
              <a:lumMod val="7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910785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ppt_y</p:attrName>
                                        </p:attrNameLst>
                                      </p:cBhvr>
                                      <p:tavLst>
                                        <p:tav tm="0">
                                          <p:val>
                                            <p:strVal val="#ppt_y+#ppt_h*1.125000"/>
                                          </p:val>
                                        </p:tav>
                                        <p:tav tm="100000">
                                          <p:val>
                                            <p:strVal val="#ppt_y"/>
                                          </p:val>
                                        </p:tav>
                                      </p:tavLst>
                                    </p:anim>
                                    <p:animEffect transition="in" filter="wipe(up)">
                                      <p:cBhvr>
                                        <p:cTn id="8" dur="500"/>
                                        <p:tgtEl>
                                          <p:spTgt spid="2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xit" presetSubtype="1" fill="hold" grpId="1" nodeType="clickEffect">
                                  <p:stCondLst>
                                    <p:cond delay="0"/>
                                  </p:stCondLst>
                                  <p:childTnLst>
                                    <p:anim calcmode="lin" valueType="num">
                                      <p:cBhvr additive="base">
                                        <p:cTn id="12" dur="500"/>
                                        <p:tgtEl>
                                          <p:spTgt spid="25"/>
                                        </p:tgtEl>
                                        <p:attrNameLst>
                                          <p:attrName>ppt_y</p:attrName>
                                        </p:attrNameLst>
                                      </p:cBhvr>
                                      <p:tavLst>
                                        <p:tav tm="0">
                                          <p:val>
                                            <p:strVal val="#ppt_y"/>
                                          </p:val>
                                        </p:tav>
                                        <p:tav tm="100000">
                                          <p:val>
                                            <p:strVal val="#ppt_y-#ppt_h*1.125000"/>
                                          </p:val>
                                        </p:tav>
                                      </p:tavLst>
                                    </p:anim>
                                    <p:animEffect transition="out" filter="wipe(up)">
                                      <p:cBhvr>
                                        <p:cTn id="13" dur="500"/>
                                        <p:tgtEl>
                                          <p:spTgt spid="25"/>
                                        </p:tgtEl>
                                      </p:cBhvr>
                                    </p:animEffect>
                                    <p:set>
                                      <p:cBhvr>
                                        <p:cTn id="14"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34E0EDB6-4BEE-83D5-0F08-D8F144FF0A05}"/>
              </a:ext>
            </a:extLst>
          </p:cNvPr>
          <p:cNvSpPr/>
          <p:nvPr/>
        </p:nvSpPr>
        <p:spPr>
          <a:xfrm>
            <a:off x="5118662" y="1823568"/>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74" name="组合 73">
            <a:extLst>
              <a:ext uri="{FF2B5EF4-FFF2-40B4-BE49-F238E27FC236}">
                <a16:creationId xmlns:a16="http://schemas.microsoft.com/office/drawing/2014/main" id="{1E86FCBA-E192-81E7-F313-F3DCAF401B1A}"/>
              </a:ext>
            </a:extLst>
          </p:cNvPr>
          <p:cNvGrpSpPr/>
          <p:nvPr/>
        </p:nvGrpSpPr>
        <p:grpSpPr>
          <a:xfrm>
            <a:off x="2770589" y="4447420"/>
            <a:ext cx="9126085" cy="1237704"/>
            <a:chOff x="2770589" y="4447420"/>
            <a:chExt cx="9126085" cy="1237704"/>
          </a:xfrm>
        </p:grpSpPr>
        <p:cxnSp>
          <p:nvCxnSpPr>
            <p:cNvPr id="7" name="直接箭头连接符 6">
              <a:extLst>
                <a:ext uri="{FF2B5EF4-FFF2-40B4-BE49-F238E27FC236}">
                  <a16:creationId xmlns:a16="http://schemas.microsoft.com/office/drawing/2014/main" id="{52146B86-42C0-F82A-BC66-D4C25A2117C7}"/>
                </a:ext>
              </a:extLst>
            </p:cNvPr>
            <p:cNvCxnSpPr>
              <a:cxnSpLocks/>
            </p:cNvCxnSpPr>
            <p:nvPr/>
          </p:nvCxnSpPr>
          <p:spPr>
            <a:xfrm>
              <a:off x="2778241" y="5096246"/>
              <a:ext cx="2344548"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8D0EA0A3-7424-B662-D7BC-97D64309234D}"/>
                </a:ext>
              </a:extLst>
            </p:cNvPr>
            <p:cNvSpPr txBox="1"/>
            <p:nvPr/>
          </p:nvSpPr>
          <p:spPr>
            <a:xfrm>
              <a:off x="3425021" y="4557637"/>
              <a:ext cx="1029210" cy="1077218"/>
            </a:xfrm>
            <a:prstGeom prst="rect">
              <a:avLst/>
            </a:prstGeom>
            <a:solidFill>
              <a:schemeClr val="bg1"/>
            </a:solidFill>
          </p:spPr>
          <p:txBody>
            <a:bodyPr wrap="square" rtlCol="0">
              <a:spAutoFit/>
            </a:bodyPr>
            <a:lstStyle/>
            <a:p>
              <a:pPr algn="ctr"/>
              <a:r>
                <a:rPr lang="zh-CN" altLang="en-US" sz="1600" b="1" dirty="0"/>
                <a:t>已发送过</a:t>
              </a:r>
              <a:endParaRPr lang="en-US" altLang="zh-CN" sz="1600" b="1" dirty="0"/>
            </a:p>
            <a:p>
              <a:pPr algn="ctr"/>
              <a:r>
                <a:rPr lang="zh-CN" altLang="en-US" sz="1600" b="1" dirty="0"/>
                <a:t>确认且已</a:t>
              </a:r>
              <a:endParaRPr lang="en-US" altLang="zh-CN" sz="1600" b="1" dirty="0"/>
            </a:p>
            <a:p>
              <a:pPr algn="ctr"/>
              <a:r>
                <a:rPr lang="zh-CN" altLang="en-US" sz="1600" b="1" dirty="0"/>
                <a:t>交付主机</a:t>
              </a:r>
              <a:endParaRPr lang="en-US" altLang="zh-CN" sz="1600" b="1" dirty="0"/>
            </a:p>
            <a:p>
              <a:pPr algn="ctr"/>
              <a:r>
                <a:rPr lang="zh-CN" altLang="en-US" sz="1600" b="1" dirty="0"/>
                <a:t>可以删除</a:t>
              </a:r>
            </a:p>
          </p:txBody>
        </p:sp>
        <p:cxnSp>
          <p:nvCxnSpPr>
            <p:cNvPr id="23" name="直接连接符 22">
              <a:extLst>
                <a:ext uri="{FF2B5EF4-FFF2-40B4-BE49-F238E27FC236}">
                  <a16:creationId xmlns:a16="http://schemas.microsoft.com/office/drawing/2014/main" id="{1F14B1B6-14CA-78F5-858C-11E56651F592}"/>
                </a:ext>
              </a:extLst>
            </p:cNvPr>
            <p:cNvCxnSpPr>
              <a:cxnSpLocks/>
            </p:cNvCxnSpPr>
            <p:nvPr/>
          </p:nvCxnSpPr>
          <p:spPr>
            <a:xfrm>
              <a:off x="2770589" y="4496251"/>
              <a:ext cx="0" cy="11736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A9CED9C7-B33C-99D3-7AE7-BE999A25A752}"/>
                </a:ext>
              </a:extLst>
            </p:cNvPr>
            <p:cNvSpPr txBox="1"/>
            <p:nvPr/>
          </p:nvSpPr>
          <p:spPr>
            <a:xfrm>
              <a:off x="10993751" y="4800821"/>
              <a:ext cx="902923" cy="584775"/>
            </a:xfrm>
            <a:prstGeom prst="rect">
              <a:avLst/>
            </a:prstGeom>
            <a:noFill/>
          </p:spPr>
          <p:txBody>
            <a:bodyPr wrap="square" rtlCol="0">
              <a:spAutoFit/>
            </a:bodyPr>
            <a:lstStyle/>
            <a:p>
              <a:pPr algn="ctr"/>
              <a:r>
                <a:rPr lang="zh-CN" altLang="en-US" sz="1600" b="1" dirty="0"/>
                <a:t>不允许</a:t>
              </a:r>
              <a:endParaRPr lang="en-US" altLang="zh-CN" sz="1600" b="1" dirty="0"/>
            </a:p>
            <a:p>
              <a:pPr algn="ctr"/>
              <a:r>
                <a:rPr lang="zh-CN" altLang="en-US" sz="1600" b="1" dirty="0"/>
                <a:t>接收</a:t>
              </a:r>
            </a:p>
          </p:txBody>
        </p:sp>
        <p:cxnSp>
          <p:nvCxnSpPr>
            <p:cNvPr id="30" name="直接连接符 29">
              <a:extLst>
                <a:ext uri="{FF2B5EF4-FFF2-40B4-BE49-F238E27FC236}">
                  <a16:creationId xmlns:a16="http://schemas.microsoft.com/office/drawing/2014/main" id="{E40B6C7B-87F6-815B-A2BD-0EEB6F32AB52}"/>
                </a:ext>
              </a:extLst>
            </p:cNvPr>
            <p:cNvCxnSpPr>
              <a:cxnSpLocks/>
            </p:cNvCxnSpPr>
            <p:nvPr/>
          </p:nvCxnSpPr>
          <p:spPr>
            <a:xfrm>
              <a:off x="11881524" y="4447420"/>
              <a:ext cx="0" cy="123361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34A65918-362A-778E-9046-C7A3CEAAF849}"/>
                </a:ext>
              </a:extLst>
            </p:cNvPr>
            <p:cNvCxnSpPr>
              <a:cxnSpLocks/>
            </p:cNvCxnSpPr>
            <p:nvPr/>
          </p:nvCxnSpPr>
          <p:spPr>
            <a:xfrm>
              <a:off x="5122789" y="4477394"/>
              <a:ext cx="0" cy="11736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F319F2E-6678-CF1E-2A28-0681C56866EF}"/>
                </a:ext>
              </a:extLst>
            </p:cNvPr>
            <p:cNvCxnSpPr>
              <a:cxnSpLocks/>
            </p:cNvCxnSpPr>
            <p:nvPr/>
          </p:nvCxnSpPr>
          <p:spPr>
            <a:xfrm>
              <a:off x="11006954" y="4447420"/>
              <a:ext cx="0" cy="123770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FD3FED11-87B0-9702-40BC-56844ADD7569}"/>
                </a:ext>
              </a:extLst>
            </p:cNvPr>
            <p:cNvCxnSpPr/>
            <p:nvPr/>
          </p:nvCxnSpPr>
          <p:spPr>
            <a:xfrm>
              <a:off x="5129703" y="5097726"/>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8FB387A3-62C9-ABF0-EF96-CDF8290F8A3F}"/>
                </a:ext>
              </a:extLst>
            </p:cNvPr>
            <p:cNvSpPr txBox="1"/>
            <p:nvPr/>
          </p:nvSpPr>
          <p:spPr>
            <a:xfrm>
              <a:off x="7198201" y="4911580"/>
              <a:ext cx="1447162" cy="369332"/>
            </a:xfrm>
            <a:prstGeom prst="rect">
              <a:avLst/>
            </a:prstGeom>
            <a:solidFill>
              <a:schemeClr val="bg1"/>
            </a:solidFill>
          </p:spPr>
          <p:txBody>
            <a:bodyPr wrap="square" rtlCol="0">
              <a:spAutoFit/>
            </a:bodyPr>
            <a:lstStyle/>
            <a:p>
              <a:pPr algn="ctr"/>
              <a:r>
                <a:rPr lang="zh-CN" altLang="en-US" b="1" dirty="0"/>
                <a:t>接收窗口</a:t>
              </a:r>
              <a:r>
                <a:rPr lang="en-US" altLang="zh-CN" b="1" dirty="0"/>
                <a:t>=20</a:t>
              </a:r>
              <a:endParaRPr lang="zh-CN" altLang="en-US" b="1" dirty="0"/>
            </a:p>
          </p:txBody>
        </p:sp>
        <p:cxnSp>
          <p:nvCxnSpPr>
            <p:cNvPr id="26" name="直接箭头连接符 25">
              <a:extLst>
                <a:ext uri="{FF2B5EF4-FFF2-40B4-BE49-F238E27FC236}">
                  <a16:creationId xmlns:a16="http://schemas.microsoft.com/office/drawing/2014/main" id="{3D5050F7-EDE3-9236-33EA-756886713638}"/>
                </a:ext>
              </a:extLst>
            </p:cNvPr>
            <p:cNvCxnSpPr>
              <a:cxnSpLocks/>
            </p:cNvCxnSpPr>
            <p:nvPr/>
          </p:nvCxnSpPr>
          <p:spPr>
            <a:xfrm>
              <a:off x="11014557" y="5096246"/>
              <a:ext cx="866967"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BBD6B7A5-BC07-23C0-7D52-87C28427DA03}"/>
              </a:ext>
            </a:extLst>
          </p:cNvPr>
          <p:cNvSpPr/>
          <p:nvPr/>
        </p:nvSpPr>
        <p:spPr>
          <a:xfrm>
            <a:off x="5122789" y="5577916"/>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C65D0CA-9FE8-B074-A9D4-9656B05B10AA}"/>
              </a:ext>
            </a:extLst>
          </p:cNvPr>
          <p:cNvSpPr/>
          <p:nvPr/>
        </p:nvSpPr>
        <p:spPr>
          <a:xfrm>
            <a:off x="4236482" y="1823967"/>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可靠传输的实现</a:t>
              </a:r>
            </a:p>
          </p:txBody>
        </p:sp>
      </p:grpSp>
      <p:grpSp>
        <p:nvGrpSpPr>
          <p:cNvPr id="121" name="组合 120">
            <a:extLst>
              <a:ext uri="{FF2B5EF4-FFF2-40B4-BE49-F238E27FC236}">
                <a16:creationId xmlns:a16="http://schemas.microsoft.com/office/drawing/2014/main" id="{6834FF5F-9DA1-F0B3-B9E1-5539913B44F5}"/>
              </a:ext>
            </a:extLst>
          </p:cNvPr>
          <p:cNvGrpSpPr/>
          <p:nvPr/>
        </p:nvGrpSpPr>
        <p:grpSpPr>
          <a:xfrm>
            <a:off x="328424" y="1666287"/>
            <a:ext cx="1429263" cy="4295156"/>
            <a:chOff x="268437" y="1742601"/>
            <a:chExt cx="1429263" cy="4295156"/>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560" y="1742601"/>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84" y="5455379"/>
              <a:ext cx="443717" cy="582378"/>
            </a:xfrm>
            <a:prstGeom prst="rect">
              <a:avLst/>
            </a:prstGeom>
          </p:spPr>
        </p:pic>
        <p:sp>
          <p:nvSpPr>
            <p:cNvPr id="117" name="文本框 116">
              <a:extLst>
                <a:ext uri="{FF2B5EF4-FFF2-40B4-BE49-F238E27FC236}">
                  <a16:creationId xmlns:a16="http://schemas.microsoft.com/office/drawing/2014/main" id="{FCC024AC-BBB4-E353-B24C-BBAD303C33F5}"/>
                </a:ext>
              </a:extLst>
            </p:cNvPr>
            <p:cNvSpPr txBox="1"/>
            <p:nvPr/>
          </p:nvSpPr>
          <p:spPr>
            <a:xfrm>
              <a:off x="283610" y="5546291"/>
              <a:ext cx="934872" cy="369332"/>
            </a:xfrm>
            <a:prstGeom prst="rect">
              <a:avLst/>
            </a:prstGeom>
            <a:noFill/>
          </p:spPr>
          <p:txBody>
            <a:bodyPr wrap="square" rtlCol="0">
              <a:spAutoFit/>
            </a:bodyPr>
            <a:lstStyle/>
            <a:p>
              <a:r>
                <a:rPr lang="zh-CN" altLang="en-US" b="1" dirty="0"/>
                <a:t>接收方</a:t>
              </a:r>
            </a:p>
          </p:txBody>
        </p:sp>
        <p:sp>
          <p:nvSpPr>
            <p:cNvPr id="118" name="文本框 117">
              <a:extLst>
                <a:ext uri="{FF2B5EF4-FFF2-40B4-BE49-F238E27FC236}">
                  <a16:creationId xmlns:a16="http://schemas.microsoft.com/office/drawing/2014/main" id="{EF6C1D32-1AB7-C2B5-3CB2-29917795BCEC}"/>
                </a:ext>
              </a:extLst>
            </p:cNvPr>
            <p:cNvSpPr txBox="1"/>
            <p:nvPr/>
          </p:nvSpPr>
          <p:spPr>
            <a:xfrm>
              <a:off x="268437" y="1761352"/>
              <a:ext cx="934872" cy="369332"/>
            </a:xfrm>
            <a:prstGeom prst="rect">
              <a:avLst/>
            </a:prstGeom>
            <a:noFill/>
          </p:spPr>
          <p:txBody>
            <a:bodyPr wrap="square" rtlCol="0">
              <a:spAutoFit/>
            </a:bodyPr>
            <a:lstStyle/>
            <a:p>
              <a:r>
                <a:rPr lang="zh-CN" altLang="en-US" b="1" dirty="0"/>
                <a:t>发送方</a:t>
              </a:r>
            </a:p>
          </p:txBody>
        </p:sp>
        <p:sp>
          <p:nvSpPr>
            <p:cNvPr id="119" name="圆柱体 118">
              <a:extLst>
                <a:ext uri="{FF2B5EF4-FFF2-40B4-BE49-F238E27FC236}">
                  <a16:creationId xmlns:a16="http://schemas.microsoft.com/office/drawing/2014/main" id="{351AAFF2-3A5B-F6A9-F6C2-EF3DC893A21F}"/>
                </a:ext>
              </a:extLst>
            </p:cNvPr>
            <p:cNvSpPr/>
            <p:nvPr/>
          </p:nvSpPr>
          <p:spPr>
            <a:xfrm>
              <a:off x="1157034" y="2397540"/>
              <a:ext cx="443717" cy="3021559"/>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F86A6B9E-BC85-C115-C616-05FC9670C5D0}"/>
                </a:ext>
              </a:extLst>
            </p:cNvPr>
            <p:cNvSpPr txBox="1"/>
            <p:nvPr/>
          </p:nvSpPr>
          <p:spPr>
            <a:xfrm>
              <a:off x="1084832" y="2528504"/>
              <a:ext cx="588120" cy="2862322"/>
            </a:xfrm>
            <a:prstGeom prst="rect">
              <a:avLst/>
            </a:prstGeom>
            <a:noFill/>
          </p:spPr>
          <p:txBody>
            <a:bodyPr wrap="square" rtlCol="0">
              <a:spAutoFit/>
            </a:bodyPr>
            <a:lstStyle/>
            <a:p>
              <a:pPr algn="ctr"/>
              <a:r>
                <a:rPr lang="zh-CN" altLang="en-US" b="1" dirty="0">
                  <a:solidFill>
                    <a:schemeClr val="bg1"/>
                  </a:solidFill>
                </a:rPr>
                <a:t>基</a:t>
              </a:r>
              <a:endParaRPr lang="en-US" altLang="zh-CN" b="1" dirty="0">
                <a:solidFill>
                  <a:schemeClr val="bg1"/>
                </a:solidFill>
              </a:endParaRPr>
            </a:p>
            <a:p>
              <a:pPr algn="ctr"/>
              <a:r>
                <a:rPr lang="zh-CN" altLang="en-US" b="1" dirty="0">
                  <a:solidFill>
                    <a:schemeClr val="bg1"/>
                  </a:solidFill>
                </a:rPr>
                <a:t>于</a:t>
              </a:r>
              <a:endParaRPr lang="en-US" altLang="zh-CN" b="1" dirty="0">
                <a:solidFill>
                  <a:schemeClr val="bg1"/>
                </a:solidFill>
              </a:endParaRPr>
            </a:p>
            <a:p>
              <a:pPr algn="ctr"/>
              <a:r>
                <a:rPr lang="en-US" altLang="zh-CN" b="1" dirty="0">
                  <a:solidFill>
                    <a:schemeClr val="bg1"/>
                  </a:solidFill>
                </a:rPr>
                <a:t>TCP</a:t>
              </a:r>
            </a:p>
            <a:p>
              <a:pPr algn="ctr"/>
              <a:r>
                <a:rPr lang="zh-CN" altLang="en-US" b="1" dirty="0">
                  <a:solidFill>
                    <a:schemeClr val="bg1"/>
                  </a:solidFill>
                </a:rPr>
                <a:t>的</a:t>
              </a:r>
              <a:endParaRPr lang="en-US" altLang="zh-CN" b="1" dirty="0">
                <a:solidFill>
                  <a:schemeClr val="bg1"/>
                </a:solidFill>
              </a:endParaRPr>
            </a:p>
            <a:p>
              <a:pPr algn="ctr"/>
              <a:r>
                <a:rPr lang="zh-CN" altLang="en-US" b="1" dirty="0">
                  <a:solidFill>
                    <a:schemeClr val="bg1"/>
                  </a:solidFill>
                </a:rPr>
                <a:t>可</a:t>
              </a:r>
              <a:endParaRPr lang="en-US" altLang="zh-CN" b="1" dirty="0">
                <a:solidFill>
                  <a:schemeClr val="bg1"/>
                </a:solidFill>
              </a:endParaRPr>
            </a:p>
            <a:p>
              <a:pPr algn="ctr"/>
              <a:r>
                <a:rPr lang="zh-CN" altLang="en-US" b="1" dirty="0">
                  <a:solidFill>
                    <a:schemeClr val="bg1"/>
                  </a:solidFill>
                </a:rPr>
                <a:t>靠</a:t>
              </a:r>
              <a:endParaRPr lang="en-US" altLang="zh-CN" b="1" dirty="0">
                <a:solidFill>
                  <a:schemeClr val="bg1"/>
                </a:solidFill>
              </a:endParaRPr>
            </a:p>
            <a:p>
              <a:pPr algn="ctr"/>
              <a:r>
                <a:rPr lang="zh-CN" altLang="en-US" b="1" dirty="0">
                  <a:solidFill>
                    <a:schemeClr val="bg1"/>
                  </a:solidFill>
                </a:rPr>
                <a:t>数</a:t>
              </a:r>
              <a:endParaRPr lang="en-US" altLang="zh-CN" b="1" dirty="0">
                <a:solidFill>
                  <a:schemeClr val="bg1"/>
                </a:solidFill>
              </a:endParaRPr>
            </a:p>
            <a:p>
              <a:pPr algn="ctr"/>
              <a:r>
                <a:rPr lang="zh-CN" altLang="en-US" b="1" dirty="0">
                  <a:solidFill>
                    <a:schemeClr val="bg1"/>
                  </a:solidFill>
                </a:rPr>
                <a:t>据</a:t>
              </a:r>
              <a:endParaRPr lang="en-US" altLang="zh-CN" b="1" dirty="0">
                <a:solidFill>
                  <a:schemeClr val="bg1"/>
                </a:solidFill>
              </a:endParaRPr>
            </a:p>
            <a:p>
              <a:pPr algn="ctr"/>
              <a:r>
                <a:rPr lang="zh-CN" altLang="en-US" b="1" dirty="0">
                  <a:solidFill>
                    <a:schemeClr val="bg1"/>
                  </a:solidFill>
                </a:rPr>
                <a:t>传</a:t>
              </a:r>
              <a:endParaRPr lang="en-US" altLang="zh-CN" b="1" dirty="0">
                <a:solidFill>
                  <a:schemeClr val="bg1"/>
                </a:solidFill>
              </a:endParaRPr>
            </a:p>
            <a:p>
              <a:pPr algn="ctr"/>
              <a:r>
                <a:rPr lang="zh-CN" altLang="en-US" b="1" dirty="0">
                  <a:solidFill>
                    <a:schemeClr val="bg1"/>
                  </a:solidFill>
                </a:rPr>
                <a:t>输</a:t>
              </a:r>
            </a:p>
          </p:txBody>
        </p:sp>
      </p:grpSp>
      <p:grpSp>
        <p:nvGrpSpPr>
          <p:cNvPr id="131" name="组合 130">
            <a:extLst>
              <a:ext uri="{FF2B5EF4-FFF2-40B4-BE49-F238E27FC236}">
                <a16:creationId xmlns:a16="http://schemas.microsoft.com/office/drawing/2014/main" id="{5FF78526-1CCA-F87F-6398-F54146161EEA}"/>
              </a:ext>
            </a:extLst>
          </p:cNvPr>
          <p:cNvGrpSpPr/>
          <p:nvPr/>
        </p:nvGrpSpPr>
        <p:grpSpPr>
          <a:xfrm>
            <a:off x="2770589" y="1888008"/>
            <a:ext cx="9116611" cy="252919"/>
            <a:chOff x="2772604" y="1846455"/>
            <a:chExt cx="9116611" cy="252919"/>
          </a:xfrm>
        </p:grpSpPr>
        <p:sp>
          <p:nvSpPr>
            <p:cNvPr id="132" name="矩形 131">
              <a:extLst>
                <a:ext uri="{FF2B5EF4-FFF2-40B4-BE49-F238E27FC236}">
                  <a16:creationId xmlns:a16="http://schemas.microsoft.com/office/drawing/2014/main" id="{3028D87E-C376-CB0A-0F59-60ED0D5BD583}"/>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133" name="矩形 132">
              <a:extLst>
                <a:ext uri="{FF2B5EF4-FFF2-40B4-BE49-F238E27FC236}">
                  <a16:creationId xmlns:a16="http://schemas.microsoft.com/office/drawing/2014/main" id="{831A2641-2384-2E72-C4F2-BF5AC341C054}"/>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134" name="矩形 133">
              <a:extLst>
                <a:ext uri="{FF2B5EF4-FFF2-40B4-BE49-F238E27FC236}">
                  <a16:creationId xmlns:a16="http://schemas.microsoft.com/office/drawing/2014/main" id="{26C1C15B-B7D9-A73E-6E35-45473AE907C1}"/>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135" name="矩形 134">
              <a:extLst>
                <a:ext uri="{FF2B5EF4-FFF2-40B4-BE49-F238E27FC236}">
                  <a16:creationId xmlns:a16="http://schemas.microsoft.com/office/drawing/2014/main" id="{457740F0-15FF-07F9-01ED-89DC4A6F1CF9}"/>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136" name="矩形 135">
              <a:extLst>
                <a:ext uri="{FF2B5EF4-FFF2-40B4-BE49-F238E27FC236}">
                  <a16:creationId xmlns:a16="http://schemas.microsoft.com/office/drawing/2014/main" id="{9C867BCE-1045-F095-06FA-CAF3B95C0734}"/>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137" name="矩形 136">
              <a:extLst>
                <a:ext uri="{FF2B5EF4-FFF2-40B4-BE49-F238E27FC236}">
                  <a16:creationId xmlns:a16="http://schemas.microsoft.com/office/drawing/2014/main" id="{D3E832F6-9A19-119E-8EA1-30F59845C382}"/>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138" name="矩形 137">
              <a:extLst>
                <a:ext uri="{FF2B5EF4-FFF2-40B4-BE49-F238E27FC236}">
                  <a16:creationId xmlns:a16="http://schemas.microsoft.com/office/drawing/2014/main" id="{BCDB83DD-ABA8-28CC-E002-FF4021DC27C0}"/>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139" name="矩形 138">
              <a:extLst>
                <a:ext uri="{FF2B5EF4-FFF2-40B4-BE49-F238E27FC236}">
                  <a16:creationId xmlns:a16="http://schemas.microsoft.com/office/drawing/2014/main" id="{5D903A70-96DA-63E7-0425-E7387C7854E0}"/>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140" name="矩形 139">
              <a:extLst>
                <a:ext uri="{FF2B5EF4-FFF2-40B4-BE49-F238E27FC236}">
                  <a16:creationId xmlns:a16="http://schemas.microsoft.com/office/drawing/2014/main" id="{09B4FCEB-9AAF-E6E0-6410-17180A0FD7F7}"/>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141" name="矩形 140">
              <a:extLst>
                <a:ext uri="{FF2B5EF4-FFF2-40B4-BE49-F238E27FC236}">
                  <a16:creationId xmlns:a16="http://schemas.microsoft.com/office/drawing/2014/main" id="{AE57F4D0-8395-0820-FEFF-F465DA31DD30}"/>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142" name="矩形 141">
              <a:extLst>
                <a:ext uri="{FF2B5EF4-FFF2-40B4-BE49-F238E27FC236}">
                  <a16:creationId xmlns:a16="http://schemas.microsoft.com/office/drawing/2014/main" id="{A4333860-77E9-F92C-7482-6DF14E484D40}"/>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143" name="矩形 142">
              <a:extLst>
                <a:ext uri="{FF2B5EF4-FFF2-40B4-BE49-F238E27FC236}">
                  <a16:creationId xmlns:a16="http://schemas.microsoft.com/office/drawing/2014/main" id="{99BEA847-8897-6CD5-34CB-9B71D24DCD9A}"/>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144" name="矩形 143">
              <a:extLst>
                <a:ext uri="{FF2B5EF4-FFF2-40B4-BE49-F238E27FC236}">
                  <a16:creationId xmlns:a16="http://schemas.microsoft.com/office/drawing/2014/main" id="{CC787FBC-2BF6-1652-5947-500E9419961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145" name="矩形 144">
              <a:extLst>
                <a:ext uri="{FF2B5EF4-FFF2-40B4-BE49-F238E27FC236}">
                  <a16:creationId xmlns:a16="http://schemas.microsoft.com/office/drawing/2014/main" id="{3162BFD8-D16B-FB93-2C00-255D225C3913}"/>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146" name="矩形 145">
              <a:extLst>
                <a:ext uri="{FF2B5EF4-FFF2-40B4-BE49-F238E27FC236}">
                  <a16:creationId xmlns:a16="http://schemas.microsoft.com/office/drawing/2014/main" id="{FC729642-FF34-8493-9F49-2248F8CC3353}"/>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147" name="矩形 146">
              <a:extLst>
                <a:ext uri="{FF2B5EF4-FFF2-40B4-BE49-F238E27FC236}">
                  <a16:creationId xmlns:a16="http://schemas.microsoft.com/office/drawing/2014/main" id="{F9E233FD-A151-4825-DB95-F8761B2FE253}"/>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148" name="矩形 147">
              <a:extLst>
                <a:ext uri="{FF2B5EF4-FFF2-40B4-BE49-F238E27FC236}">
                  <a16:creationId xmlns:a16="http://schemas.microsoft.com/office/drawing/2014/main" id="{0DB1C835-9F93-2B1C-093D-6043649AB286}"/>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149" name="矩形 148">
              <a:extLst>
                <a:ext uri="{FF2B5EF4-FFF2-40B4-BE49-F238E27FC236}">
                  <a16:creationId xmlns:a16="http://schemas.microsoft.com/office/drawing/2014/main" id="{40BB604B-2A50-9CF9-EA0F-BD30B72C2390}"/>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150" name="矩形 149">
              <a:extLst>
                <a:ext uri="{FF2B5EF4-FFF2-40B4-BE49-F238E27FC236}">
                  <a16:creationId xmlns:a16="http://schemas.microsoft.com/office/drawing/2014/main" id="{B23C975B-52FD-199D-A1A5-4CBDDAC6EF8B}"/>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151" name="矩形 150">
              <a:extLst>
                <a:ext uri="{FF2B5EF4-FFF2-40B4-BE49-F238E27FC236}">
                  <a16:creationId xmlns:a16="http://schemas.microsoft.com/office/drawing/2014/main" id="{5DA4A91B-ED5B-AAA4-E88A-E89D61DC8608}"/>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152" name="矩形 151">
              <a:extLst>
                <a:ext uri="{FF2B5EF4-FFF2-40B4-BE49-F238E27FC236}">
                  <a16:creationId xmlns:a16="http://schemas.microsoft.com/office/drawing/2014/main" id="{41858A81-4381-73BE-3D40-1F0079FDFD90}"/>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153" name="矩形 152">
              <a:extLst>
                <a:ext uri="{FF2B5EF4-FFF2-40B4-BE49-F238E27FC236}">
                  <a16:creationId xmlns:a16="http://schemas.microsoft.com/office/drawing/2014/main" id="{EFA10A6A-D655-C7F4-4F8A-198A891E043A}"/>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154" name="矩形 153">
              <a:extLst>
                <a:ext uri="{FF2B5EF4-FFF2-40B4-BE49-F238E27FC236}">
                  <a16:creationId xmlns:a16="http://schemas.microsoft.com/office/drawing/2014/main" id="{FBCB3148-DF08-AD48-9227-9CBE84A051CF}"/>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155" name="矩形 154">
              <a:extLst>
                <a:ext uri="{FF2B5EF4-FFF2-40B4-BE49-F238E27FC236}">
                  <a16:creationId xmlns:a16="http://schemas.microsoft.com/office/drawing/2014/main" id="{F4CC12CD-B074-CBAD-7125-ACC1DA817074}"/>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156" name="矩形 155">
              <a:extLst>
                <a:ext uri="{FF2B5EF4-FFF2-40B4-BE49-F238E27FC236}">
                  <a16:creationId xmlns:a16="http://schemas.microsoft.com/office/drawing/2014/main" id="{727CDC51-125C-3730-C897-7426246D4B7F}"/>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157" name="矩形 156">
              <a:extLst>
                <a:ext uri="{FF2B5EF4-FFF2-40B4-BE49-F238E27FC236}">
                  <a16:creationId xmlns:a16="http://schemas.microsoft.com/office/drawing/2014/main" id="{F0CC06AF-8EA1-D5F8-5A17-B4EC322A7D81}"/>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158" name="矩形 157">
              <a:extLst>
                <a:ext uri="{FF2B5EF4-FFF2-40B4-BE49-F238E27FC236}">
                  <a16:creationId xmlns:a16="http://schemas.microsoft.com/office/drawing/2014/main" id="{1BD98898-0E90-8A5D-7272-02ED3E012439}"/>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159" name="矩形 158">
              <a:extLst>
                <a:ext uri="{FF2B5EF4-FFF2-40B4-BE49-F238E27FC236}">
                  <a16:creationId xmlns:a16="http://schemas.microsoft.com/office/drawing/2014/main" id="{937DF4D6-B8AE-39FF-1FAC-F7A31A138DE4}"/>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160" name="矩形 159">
              <a:extLst>
                <a:ext uri="{FF2B5EF4-FFF2-40B4-BE49-F238E27FC236}">
                  <a16:creationId xmlns:a16="http://schemas.microsoft.com/office/drawing/2014/main" id="{DD229B62-A7AD-5221-0530-2C8439D3EB67}"/>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161" name="矩形 160">
              <a:extLst>
                <a:ext uri="{FF2B5EF4-FFF2-40B4-BE49-F238E27FC236}">
                  <a16:creationId xmlns:a16="http://schemas.microsoft.com/office/drawing/2014/main" id="{D8194BCC-F579-A651-1B47-72D2E00B53D5}"/>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162" name="矩形 161">
              <a:extLst>
                <a:ext uri="{FF2B5EF4-FFF2-40B4-BE49-F238E27FC236}">
                  <a16:creationId xmlns:a16="http://schemas.microsoft.com/office/drawing/2014/main" id="{BA1C95C6-2494-FB34-2226-45B697E3376F}"/>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5" name="矩形 4">
            <a:extLst>
              <a:ext uri="{FF2B5EF4-FFF2-40B4-BE49-F238E27FC236}">
                <a16:creationId xmlns:a16="http://schemas.microsoft.com/office/drawing/2014/main" id="{8FBE07E6-AB02-9FE8-CB88-AEAAEAC0CB15}"/>
              </a:ext>
            </a:extLst>
          </p:cNvPr>
          <p:cNvSpPr/>
          <p:nvPr/>
        </p:nvSpPr>
        <p:spPr>
          <a:xfrm>
            <a:off x="4243982" y="1897128"/>
            <a:ext cx="885721" cy="274196"/>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6FF1626C-04E8-E3AD-43DE-7E0FAA7CAD53}"/>
              </a:ext>
            </a:extLst>
          </p:cNvPr>
          <p:cNvGrpSpPr/>
          <p:nvPr/>
        </p:nvGrpSpPr>
        <p:grpSpPr>
          <a:xfrm>
            <a:off x="2770589" y="5643385"/>
            <a:ext cx="9116611" cy="252919"/>
            <a:chOff x="2772604" y="1846455"/>
            <a:chExt cx="9116611" cy="252919"/>
          </a:xfrm>
        </p:grpSpPr>
        <p:sp>
          <p:nvSpPr>
            <p:cNvPr id="39" name="矩形 38">
              <a:extLst>
                <a:ext uri="{FF2B5EF4-FFF2-40B4-BE49-F238E27FC236}">
                  <a16:creationId xmlns:a16="http://schemas.microsoft.com/office/drawing/2014/main" id="{58D62DEC-6DCA-7BA2-454D-F5C16E45BE41}"/>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40" name="矩形 39">
              <a:extLst>
                <a:ext uri="{FF2B5EF4-FFF2-40B4-BE49-F238E27FC236}">
                  <a16:creationId xmlns:a16="http://schemas.microsoft.com/office/drawing/2014/main" id="{50AE3D7B-46C3-08A8-1F57-AECF2D5FC6DF}"/>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41" name="矩形 40">
              <a:extLst>
                <a:ext uri="{FF2B5EF4-FFF2-40B4-BE49-F238E27FC236}">
                  <a16:creationId xmlns:a16="http://schemas.microsoft.com/office/drawing/2014/main" id="{6698C8BC-5894-AF7F-65C5-8B305A0BEEF6}"/>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42" name="矩形 41">
              <a:extLst>
                <a:ext uri="{FF2B5EF4-FFF2-40B4-BE49-F238E27FC236}">
                  <a16:creationId xmlns:a16="http://schemas.microsoft.com/office/drawing/2014/main" id="{DD85C857-B269-E047-80AF-D2421E63C8FE}"/>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43" name="矩形 42">
              <a:extLst>
                <a:ext uri="{FF2B5EF4-FFF2-40B4-BE49-F238E27FC236}">
                  <a16:creationId xmlns:a16="http://schemas.microsoft.com/office/drawing/2014/main" id="{641F30C0-86E7-FAE9-E707-4FCD81D72C36}"/>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44" name="矩形 43">
              <a:extLst>
                <a:ext uri="{FF2B5EF4-FFF2-40B4-BE49-F238E27FC236}">
                  <a16:creationId xmlns:a16="http://schemas.microsoft.com/office/drawing/2014/main" id="{D7CB0004-A592-6C15-B53D-167716F81FF3}"/>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45" name="矩形 44">
              <a:extLst>
                <a:ext uri="{FF2B5EF4-FFF2-40B4-BE49-F238E27FC236}">
                  <a16:creationId xmlns:a16="http://schemas.microsoft.com/office/drawing/2014/main" id="{020AD77B-A95A-B547-2AA3-7B3288D8D7A1}"/>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46" name="矩形 45">
              <a:extLst>
                <a:ext uri="{FF2B5EF4-FFF2-40B4-BE49-F238E27FC236}">
                  <a16:creationId xmlns:a16="http://schemas.microsoft.com/office/drawing/2014/main" id="{9B027F54-23B7-02A6-7941-A3A8A4032BC1}"/>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47" name="矩形 46">
              <a:extLst>
                <a:ext uri="{FF2B5EF4-FFF2-40B4-BE49-F238E27FC236}">
                  <a16:creationId xmlns:a16="http://schemas.microsoft.com/office/drawing/2014/main" id="{053BD029-47F3-DCCC-1563-E2EABB363A0E}"/>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48" name="矩形 47">
              <a:extLst>
                <a:ext uri="{FF2B5EF4-FFF2-40B4-BE49-F238E27FC236}">
                  <a16:creationId xmlns:a16="http://schemas.microsoft.com/office/drawing/2014/main" id="{D496DAA8-DC66-C76A-6665-E7E9208B18C6}"/>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49" name="矩形 48">
              <a:extLst>
                <a:ext uri="{FF2B5EF4-FFF2-40B4-BE49-F238E27FC236}">
                  <a16:creationId xmlns:a16="http://schemas.microsoft.com/office/drawing/2014/main" id="{6A91B741-1496-18A0-E9B7-A3448F655182}"/>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50" name="矩形 49">
              <a:extLst>
                <a:ext uri="{FF2B5EF4-FFF2-40B4-BE49-F238E27FC236}">
                  <a16:creationId xmlns:a16="http://schemas.microsoft.com/office/drawing/2014/main" id="{CF8550F4-D7CE-E646-14C2-E4E12B3470AE}"/>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51" name="矩形 50">
              <a:extLst>
                <a:ext uri="{FF2B5EF4-FFF2-40B4-BE49-F238E27FC236}">
                  <a16:creationId xmlns:a16="http://schemas.microsoft.com/office/drawing/2014/main" id="{CDCC078E-DBCA-AF34-66DE-F920A3698BD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52" name="矩形 51">
              <a:extLst>
                <a:ext uri="{FF2B5EF4-FFF2-40B4-BE49-F238E27FC236}">
                  <a16:creationId xmlns:a16="http://schemas.microsoft.com/office/drawing/2014/main" id="{3F257814-11F7-0824-A703-4022E15875E8}"/>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53" name="矩形 52">
              <a:extLst>
                <a:ext uri="{FF2B5EF4-FFF2-40B4-BE49-F238E27FC236}">
                  <a16:creationId xmlns:a16="http://schemas.microsoft.com/office/drawing/2014/main" id="{F685B9D6-91DB-0DDC-AAA1-5A4A39F5E38F}"/>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54" name="矩形 53">
              <a:extLst>
                <a:ext uri="{FF2B5EF4-FFF2-40B4-BE49-F238E27FC236}">
                  <a16:creationId xmlns:a16="http://schemas.microsoft.com/office/drawing/2014/main" id="{DA92037A-ABFF-EA3D-E11D-A0A66A40396A}"/>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55" name="矩形 54">
              <a:extLst>
                <a:ext uri="{FF2B5EF4-FFF2-40B4-BE49-F238E27FC236}">
                  <a16:creationId xmlns:a16="http://schemas.microsoft.com/office/drawing/2014/main" id="{74559FBC-0712-7D47-B988-02218BD4B162}"/>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56" name="矩形 55">
              <a:extLst>
                <a:ext uri="{FF2B5EF4-FFF2-40B4-BE49-F238E27FC236}">
                  <a16:creationId xmlns:a16="http://schemas.microsoft.com/office/drawing/2014/main" id="{9D3370E0-1275-57B8-176F-4B65960BC4D8}"/>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57" name="矩形 56">
              <a:extLst>
                <a:ext uri="{FF2B5EF4-FFF2-40B4-BE49-F238E27FC236}">
                  <a16:creationId xmlns:a16="http://schemas.microsoft.com/office/drawing/2014/main" id="{23A6D4B5-9C62-1448-0921-4B8606D07F08}"/>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58" name="矩形 57">
              <a:extLst>
                <a:ext uri="{FF2B5EF4-FFF2-40B4-BE49-F238E27FC236}">
                  <a16:creationId xmlns:a16="http://schemas.microsoft.com/office/drawing/2014/main" id="{13877868-686B-60BD-8422-ACCA945A5352}"/>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59" name="矩形 58">
              <a:extLst>
                <a:ext uri="{FF2B5EF4-FFF2-40B4-BE49-F238E27FC236}">
                  <a16:creationId xmlns:a16="http://schemas.microsoft.com/office/drawing/2014/main" id="{2B47BF70-CDDA-25B8-5905-BB655972152D}"/>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60" name="矩形 59">
              <a:extLst>
                <a:ext uri="{FF2B5EF4-FFF2-40B4-BE49-F238E27FC236}">
                  <a16:creationId xmlns:a16="http://schemas.microsoft.com/office/drawing/2014/main" id="{B8E174BA-6960-2034-183F-14C841E9C150}"/>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61" name="矩形 60">
              <a:extLst>
                <a:ext uri="{FF2B5EF4-FFF2-40B4-BE49-F238E27FC236}">
                  <a16:creationId xmlns:a16="http://schemas.microsoft.com/office/drawing/2014/main" id="{E5EB27EC-312E-C2DC-EEDB-1F61E6077BA6}"/>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62" name="矩形 61">
              <a:extLst>
                <a:ext uri="{FF2B5EF4-FFF2-40B4-BE49-F238E27FC236}">
                  <a16:creationId xmlns:a16="http://schemas.microsoft.com/office/drawing/2014/main" id="{18506F1D-C7AE-D575-4D21-AF86A56D97AE}"/>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63" name="矩形 62">
              <a:extLst>
                <a:ext uri="{FF2B5EF4-FFF2-40B4-BE49-F238E27FC236}">
                  <a16:creationId xmlns:a16="http://schemas.microsoft.com/office/drawing/2014/main" id="{C56DBED5-8FFA-BBF7-83B0-6A4C2D84F943}"/>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64" name="矩形 63">
              <a:extLst>
                <a:ext uri="{FF2B5EF4-FFF2-40B4-BE49-F238E27FC236}">
                  <a16:creationId xmlns:a16="http://schemas.microsoft.com/office/drawing/2014/main" id="{0FC86234-F96C-B21A-CF5A-12B2605AE1C8}"/>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65" name="矩形 64">
              <a:extLst>
                <a:ext uri="{FF2B5EF4-FFF2-40B4-BE49-F238E27FC236}">
                  <a16:creationId xmlns:a16="http://schemas.microsoft.com/office/drawing/2014/main" id="{037B665E-AED3-0454-3739-A7A9997488E7}"/>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66" name="矩形 65">
              <a:extLst>
                <a:ext uri="{FF2B5EF4-FFF2-40B4-BE49-F238E27FC236}">
                  <a16:creationId xmlns:a16="http://schemas.microsoft.com/office/drawing/2014/main" id="{91FFB7BB-2D7C-949B-F505-148E4CE4F70C}"/>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67" name="矩形 66">
              <a:extLst>
                <a:ext uri="{FF2B5EF4-FFF2-40B4-BE49-F238E27FC236}">
                  <a16:creationId xmlns:a16="http://schemas.microsoft.com/office/drawing/2014/main" id="{C7ED1332-BC4B-A5AD-B80C-FFD9E45CF85D}"/>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68" name="矩形 67">
              <a:extLst>
                <a:ext uri="{FF2B5EF4-FFF2-40B4-BE49-F238E27FC236}">
                  <a16:creationId xmlns:a16="http://schemas.microsoft.com/office/drawing/2014/main" id="{280C557D-30D1-0647-4ACD-3403218658D8}"/>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69" name="矩形 68">
              <a:extLst>
                <a:ext uri="{FF2B5EF4-FFF2-40B4-BE49-F238E27FC236}">
                  <a16:creationId xmlns:a16="http://schemas.microsoft.com/office/drawing/2014/main" id="{28EF09D0-9281-4CAE-D0E9-11B23666E7B2}"/>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31" name="矩形 30">
            <a:extLst>
              <a:ext uri="{FF2B5EF4-FFF2-40B4-BE49-F238E27FC236}">
                <a16:creationId xmlns:a16="http://schemas.microsoft.com/office/drawing/2014/main" id="{44E9252A-BE84-4168-6E9E-B8AA92B19E3D}"/>
              </a:ext>
            </a:extLst>
          </p:cNvPr>
          <p:cNvSpPr/>
          <p:nvPr/>
        </p:nvSpPr>
        <p:spPr>
          <a:xfrm>
            <a:off x="6011825" y="5651058"/>
            <a:ext cx="588121" cy="252176"/>
          </a:xfrm>
          <a:prstGeom prst="rect">
            <a:avLst/>
          </a:prstGeom>
          <a:solidFill>
            <a:schemeClr val="accent1">
              <a:lumMod val="7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AB6E03C7-15FA-9274-9BA9-A4D44AA84F37}"/>
              </a:ext>
            </a:extLst>
          </p:cNvPr>
          <p:cNvSpPr/>
          <p:nvPr/>
        </p:nvSpPr>
        <p:spPr>
          <a:xfrm>
            <a:off x="6886678" y="5647668"/>
            <a:ext cx="283219" cy="252176"/>
          </a:xfrm>
          <a:prstGeom prst="rect">
            <a:avLst/>
          </a:prstGeom>
          <a:solidFill>
            <a:schemeClr val="accent1">
              <a:lumMod val="7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D0C77F98-5006-281B-2B3F-76ACCCF5ADE2}"/>
              </a:ext>
            </a:extLst>
          </p:cNvPr>
          <p:cNvSpPr/>
          <p:nvPr/>
        </p:nvSpPr>
        <p:spPr>
          <a:xfrm>
            <a:off x="5124616" y="1892602"/>
            <a:ext cx="2349429" cy="274196"/>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53208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accel="50000" decel="50000" fill="hold" grpId="0" nodeType="withEffect">
                                  <p:stCondLst>
                                    <p:cond delay="0"/>
                                  </p:stCondLst>
                                  <p:childTnLst>
                                    <p:animEffect transition="out" filter="fade">
                                      <p:cBhvr>
                                        <p:cTn id="6" dur="1000"/>
                                        <p:tgtEl>
                                          <p:spTgt spid="13"/>
                                        </p:tgtEl>
                                      </p:cBhvr>
                                    </p:animEffect>
                                    <p:set>
                                      <p:cBhvr>
                                        <p:cTn id="7" dur="1" fill="hold">
                                          <p:stCondLst>
                                            <p:cond delay="999"/>
                                          </p:stCondLst>
                                        </p:cTn>
                                        <p:tgtEl>
                                          <p:spTgt spid="13"/>
                                        </p:tgtEl>
                                        <p:attrNameLst>
                                          <p:attrName>style.visibility</p:attrName>
                                        </p:attrNameLst>
                                      </p:cBhvr>
                                      <p:to>
                                        <p:strVal val="hidden"/>
                                      </p:to>
                                    </p:set>
                                  </p:childTnLst>
                                </p:cTn>
                              </p:par>
                              <p:par>
                                <p:cTn id="8" presetID="10" presetClass="entr" presetSubtype="0" accel="50000" decel="5000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1000"/>
                                        <p:tgtEl>
                                          <p:spTgt spid="38"/>
                                        </p:tgtEl>
                                      </p:cBhvr>
                                    </p:animEffect>
                                  </p:childTnLst>
                                </p:cTn>
                              </p:par>
                              <p:par>
                                <p:cTn id="11" presetID="63" presetClass="path" presetSubtype="0" accel="50000" decel="50000" fill="hold" grpId="1" nodeType="withEffect">
                                  <p:stCondLst>
                                    <p:cond delay="0"/>
                                  </p:stCondLst>
                                  <p:childTnLst>
                                    <p:animMotion origin="layout" path="M 0 0 L 0.072357 -0.000058 E" pathEditMode="relative" ptsTypes="">
                                      <p:cBhvr>
                                        <p:cTn id="12" dur="1000" fill="hold"/>
                                        <p:tgtEl>
                                          <p:spTgt spid="13"/>
                                        </p:tgtEl>
                                        <p:attrNameLst>
                                          <p:attrName>ppt_x</p:attrName>
                                          <p:attrName>ppt_y</p:attrName>
                                        </p:attrNameLst>
                                      </p:cBhvr>
                                    </p:animMotion>
                                  </p:childTnLst>
                                </p:cTn>
                              </p:par>
                              <p:par>
                                <p:cTn id="13" presetID="63" presetClass="path" presetSubtype="0" accel="50000" decel="50000" fill="hold" grpId="1" nodeType="withEffect">
                                  <p:stCondLst>
                                    <p:cond delay="0"/>
                                  </p:stCondLst>
                                  <p:childTnLst>
                                    <p:animMotion origin="layout" path="M -0.072357 0.000058 L 0 0 E" pathEditMode="relative" ptsTypes="">
                                      <p:cBhvr>
                                        <p:cTn id="14" dur="1000" fill="hold"/>
                                        <p:tgtEl>
                                          <p:spTgt spid="38"/>
                                        </p:tgtEl>
                                        <p:attrNameLst>
                                          <p:attrName>ppt_x</p:attrName>
                                          <p:attrName>ppt_y</p:attrName>
                                        </p:attrNameLst>
                                      </p:cBhvr>
                                    </p:animMotion>
                                  </p:childTnLst>
                                </p:cTn>
                              </p:par>
                              <p:par>
                                <p:cTn id="15" presetID="6" presetClass="emph" presetSubtype="0" accel="50000" decel="50000" fill="hold" grpId="2" nodeType="withEffect">
                                  <p:stCondLst>
                                    <p:cond delay="0"/>
                                  </p:stCondLst>
                                  <p:childTnLst>
                                    <p:animScale>
                                      <p:cBhvr>
                                        <p:cTn id="16" dur="1000" fill="hold"/>
                                        <p:tgtEl>
                                          <p:spTgt spid="13"/>
                                        </p:tgtEl>
                                      </p:cBhvr>
                                      <p:by x="150000" y="150000"/>
                                      <p:from x="100000" y="100000"/>
                                      <p:to x="100000" y="100000"/>
                                    </p:animScale>
                                  </p:childTnLst>
                                </p:cTn>
                              </p:par>
                              <p:par>
                                <p:cTn id="17" presetID="6" presetClass="emph" presetSubtype="0" accel="50000" decel="50000" fill="hold" grpId="2" nodeType="withEffect">
                                  <p:stCondLst>
                                    <p:cond delay="0"/>
                                  </p:stCondLst>
                                  <p:childTnLst>
                                    <p:animScale>
                                      <p:cBhvr>
                                        <p:cTn id="18" dur="1000" fill="hold"/>
                                        <p:tgtEl>
                                          <p:spTgt spid="38"/>
                                        </p:tgtEl>
                                      </p:cBhvr>
                                      <p:by x="150000" y="150000"/>
                                      <p:from x="100000" y="10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8" grpId="2" animBg="1"/>
      <p:bldP spid="13" grpId="0" animBg="1"/>
      <p:bldP spid="13" grpId="1" animBg="1"/>
      <p:bldP spid="13"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8D333E2-099D-6D80-3AF7-F9B764B62FDA}"/>
              </a:ext>
            </a:extLst>
          </p:cNvPr>
          <p:cNvPicPr>
            <a:picLocks noChangeAspect="1"/>
          </p:cNvPicPr>
          <p:nvPr/>
        </p:nvPicPr>
        <p:blipFill>
          <a:blip r:embed="rId3"/>
          <a:stretch>
            <a:fillRect/>
          </a:stretch>
        </p:blipFill>
        <p:spPr>
          <a:xfrm>
            <a:off x="1338949" y="3625818"/>
            <a:ext cx="3643852" cy="2803855"/>
          </a:xfrm>
          <a:prstGeom prst="rect">
            <a:avLst/>
          </a:prstGeom>
        </p:spPr>
      </p:pic>
      <p:sp>
        <p:nvSpPr>
          <p:cNvPr id="109" name="文本框 108">
            <a:extLst>
              <a:ext uri="{FF2B5EF4-FFF2-40B4-BE49-F238E27FC236}">
                <a16:creationId xmlns:a16="http://schemas.microsoft.com/office/drawing/2014/main" id="{C3441686-2E25-FC0D-D3EA-11FA42ABABAC}"/>
              </a:ext>
            </a:extLst>
          </p:cNvPr>
          <p:cNvSpPr txBox="1"/>
          <p:nvPr/>
        </p:nvSpPr>
        <p:spPr>
          <a:xfrm>
            <a:off x="1496924" y="2228588"/>
            <a:ext cx="3170461" cy="369332"/>
          </a:xfrm>
          <a:prstGeom prst="rect">
            <a:avLst/>
          </a:prstGeom>
          <a:noFill/>
        </p:spPr>
        <p:txBody>
          <a:bodyPr wrap="square" rtlCol="0">
            <a:spAutoFit/>
          </a:bodyPr>
          <a:lstStyle/>
          <a:p>
            <a:pPr algn="ctr"/>
            <a:r>
              <a:rPr lang="en-US" altLang="zh-CN" b="1" dirty="0"/>
              <a:t>192.168.0.3 ↔ www.porttest.net</a:t>
            </a:r>
            <a:endParaRPr lang="zh-CN" altLang="en-US" b="1" dirty="0"/>
          </a:p>
        </p:txBody>
      </p:sp>
      <p:grpSp>
        <p:nvGrpSpPr>
          <p:cNvPr id="15" name="组合 14">
            <a:extLst>
              <a:ext uri="{FF2B5EF4-FFF2-40B4-BE49-F238E27FC236}">
                <a16:creationId xmlns:a16="http://schemas.microsoft.com/office/drawing/2014/main" id="{96AA0463-360A-6EA1-6F50-2E1FFF640334}"/>
              </a:ext>
            </a:extLst>
          </p:cNvPr>
          <p:cNvGrpSpPr/>
          <p:nvPr/>
        </p:nvGrpSpPr>
        <p:grpSpPr>
          <a:xfrm>
            <a:off x="4078674" y="1259822"/>
            <a:ext cx="4037173" cy="5223988"/>
            <a:chOff x="4078674" y="1076948"/>
            <a:chExt cx="4037173" cy="5223988"/>
          </a:xfrm>
        </p:grpSpPr>
        <p:sp>
          <p:nvSpPr>
            <p:cNvPr id="98" name="文本框 97">
              <a:extLst>
                <a:ext uri="{FF2B5EF4-FFF2-40B4-BE49-F238E27FC236}">
                  <a16:creationId xmlns:a16="http://schemas.microsoft.com/office/drawing/2014/main" id="{0D381539-7F20-1C86-B0C6-F566DC352BED}"/>
                </a:ext>
              </a:extLst>
            </p:cNvPr>
            <p:cNvSpPr txBox="1"/>
            <p:nvPr/>
          </p:nvSpPr>
          <p:spPr>
            <a:xfrm>
              <a:off x="5161324" y="5654605"/>
              <a:ext cx="1743891" cy="646331"/>
            </a:xfrm>
            <a:prstGeom prst="rect">
              <a:avLst/>
            </a:prstGeom>
            <a:noFill/>
          </p:spPr>
          <p:txBody>
            <a:bodyPr wrap="square" rtlCol="0">
              <a:spAutoFit/>
            </a:bodyPr>
            <a:lstStyle/>
            <a:p>
              <a:pPr algn="ctr"/>
              <a:r>
                <a:rPr lang="zh-CN" altLang="en-US" b="1" dirty="0"/>
                <a:t>用户</a:t>
              </a:r>
              <a:r>
                <a:rPr lang="en-US" altLang="zh-CN" b="1" dirty="0"/>
                <a:t>PC</a:t>
              </a:r>
            </a:p>
            <a:p>
              <a:pPr algn="ctr"/>
              <a:r>
                <a:rPr lang="en-US" altLang="zh-CN" b="1" dirty="0"/>
                <a:t>192.168.0.1</a:t>
              </a:r>
              <a:endParaRPr lang="zh-CN" altLang="en-US" b="1" dirty="0"/>
            </a:p>
          </p:txBody>
        </p:sp>
        <p:sp>
          <p:nvSpPr>
            <p:cNvPr id="99" name="文本框 98">
              <a:extLst>
                <a:ext uri="{FF2B5EF4-FFF2-40B4-BE49-F238E27FC236}">
                  <a16:creationId xmlns:a16="http://schemas.microsoft.com/office/drawing/2014/main" id="{466ACEBE-8AB3-3B6A-65BA-9FAAEB312F69}"/>
                </a:ext>
              </a:extLst>
            </p:cNvPr>
            <p:cNvSpPr txBox="1"/>
            <p:nvPr/>
          </p:nvSpPr>
          <p:spPr>
            <a:xfrm>
              <a:off x="4876120" y="3409434"/>
              <a:ext cx="1041356" cy="369332"/>
            </a:xfrm>
            <a:prstGeom prst="rect">
              <a:avLst/>
            </a:prstGeom>
            <a:noFill/>
          </p:spPr>
          <p:txBody>
            <a:bodyPr wrap="square" rtlCol="0">
              <a:spAutoFit/>
            </a:bodyPr>
            <a:lstStyle/>
            <a:p>
              <a:pPr algn="ctr"/>
              <a:r>
                <a:rPr lang="zh-CN" altLang="en-US" b="1" dirty="0"/>
                <a:t>交换机</a:t>
              </a:r>
            </a:p>
          </p:txBody>
        </p:sp>
        <p:cxnSp>
          <p:nvCxnSpPr>
            <p:cNvPr id="10" name="直接连接符 9">
              <a:extLst>
                <a:ext uri="{FF2B5EF4-FFF2-40B4-BE49-F238E27FC236}">
                  <a16:creationId xmlns:a16="http://schemas.microsoft.com/office/drawing/2014/main" id="{31F52B88-4EA9-D177-22D2-C31B2FB14BBD}"/>
                </a:ext>
              </a:extLst>
            </p:cNvPr>
            <p:cNvCxnSpPr/>
            <p:nvPr/>
          </p:nvCxnSpPr>
          <p:spPr>
            <a:xfrm flipH="1" flipV="1">
              <a:off x="4950619" y="2129246"/>
              <a:ext cx="1145381" cy="1464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D34BB6B-1A40-BBF2-4E2A-B72022706299}"/>
                </a:ext>
              </a:extLst>
            </p:cNvPr>
            <p:cNvCxnSpPr>
              <a:cxnSpLocks/>
            </p:cNvCxnSpPr>
            <p:nvPr/>
          </p:nvCxnSpPr>
          <p:spPr>
            <a:xfrm flipV="1">
              <a:off x="6094251" y="2031938"/>
              <a:ext cx="1141111" cy="1562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8785C98-E6DB-5305-9111-84DC4FDE5160}"/>
                </a:ext>
              </a:extLst>
            </p:cNvPr>
            <p:cNvCxnSpPr/>
            <p:nvPr/>
          </p:nvCxnSpPr>
          <p:spPr>
            <a:xfrm>
              <a:off x="6096000" y="3690257"/>
              <a:ext cx="0" cy="16720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0" name="图形 89">
              <a:extLst>
                <a:ext uri="{FF2B5EF4-FFF2-40B4-BE49-F238E27FC236}">
                  <a16:creationId xmlns:a16="http://schemas.microsoft.com/office/drawing/2014/main" id="{F54E475D-6DEB-D1CA-C3DE-43B893B25A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15286" y="3312126"/>
              <a:ext cx="563948" cy="563948"/>
            </a:xfrm>
            <a:prstGeom prst="rect">
              <a:avLst/>
            </a:prstGeom>
          </p:spPr>
        </p:pic>
        <p:pic>
          <p:nvPicPr>
            <p:cNvPr id="92" name="图形 91">
              <a:extLst>
                <a:ext uri="{FF2B5EF4-FFF2-40B4-BE49-F238E27FC236}">
                  <a16:creationId xmlns:a16="http://schemas.microsoft.com/office/drawing/2014/main" id="{8D958ECF-D10F-8815-55AF-75CF95B972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73853" y="4959339"/>
              <a:ext cx="718834" cy="695266"/>
            </a:xfrm>
            <a:prstGeom prst="rect">
              <a:avLst/>
            </a:prstGeom>
          </p:spPr>
        </p:pic>
        <p:grpSp>
          <p:nvGrpSpPr>
            <p:cNvPr id="8" name="组合 7">
              <a:extLst>
                <a:ext uri="{FF2B5EF4-FFF2-40B4-BE49-F238E27FC236}">
                  <a16:creationId xmlns:a16="http://schemas.microsoft.com/office/drawing/2014/main" id="{AE8F5488-4613-A2E4-955E-DB8A18EF990D}"/>
                </a:ext>
              </a:extLst>
            </p:cNvPr>
            <p:cNvGrpSpPr/>
            <p:nvPr/>
          </p:nvGrpSpPr>
          <p:grpSpPr>
            <a:xfrm>
              <a:off x="4078674" y="1076948"/>
              <a:ext cx="1743891" cy="1318284"/>
              <a:chOff x="3530459" y="1102890"/>
              <a:chExt cx="1743891" cy="1318284"/>
            </a:xfrm>
          </p:grpSpPr>
          <p:pic>
            <p:nvPicPr>
              <p:cNvPr id="91" name="图形 90">
                <a:extLst>
                  <a:ext uri="{FF2B5EF4-FFF2-40B4-BE49-F238E27FC236}">
                    <a16:creationId xmlns:a16="http://schemas.microsoft.com/office/drawing/2014/main" id="{A53D0167-3BB9-7D8E-4EBB-4AA4191122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20431" y="1680992"/>
                <a:ext cx="563948" cy="740182"/>
              </a:xfrm>
              <a:prstGeom prst="rect">
                <a:avLst/>
              </a:prstGeom>
            </p:spPr>
          </p:pic>
          <p:sp>
            <p:nvSpPr>
              <p:cNvPr id="5" name="文本框 4">
                <a:extLst>
                  <a:ext uri="{FF2B5EF4-FFF2-40B4-BE49-F238E27FC236}">
                    <a16:creationId xmlns:a16="http://schemas.microsoft.com/office/drawing/2014/main" id="{E45628C3-7E11-4CA5-DFDD-1FF8B7C5C171}"/>
                  </a:ext>
                </a:extLst>
              </p:cNvPr>
              <p:cNvSpPr txBox="1"/>
              <p:nvPr/>
            </p:nvSpPr>
            <p:spPr>
              <a:xfrm>
                <a:off x="3530459" y="1102890"/>
                <a:ext cx="1743891" cy="646331"/>
              </a:xfrm>
              <a:prstGeom prst="rect">
                <a:avLst/>
              </a:prstGeom>
              <a:noFill/>
            </p:spPr>
            <p:txBody>
              <a:bodyPr wrap="square" rtlCol="0">
                <a:spAutoFit/>
              </a:bodyPr>
              <a:lstStyle/>
              <a:p>
                <a:pPr algn="ctr"/>
                <a:r>
                  <a:rPr lang="en-US" altLang="zh-CN" b="1" dirty="0"/>
                  <a:t>DNS</a:t>
                </a:r>
                <a:r>
                  <a:rPr lang="zh-CN" altLang="en-US" b="1" dirty="0"/>
                  <a:t>服务器</a:t>
                </a:r>
                <a:endParaRPr lang="en-US" altLang="zh-CN" b="1" dirty="0"/>
              </a:p>
              <a:p>
                <a:pPr algn="ctr"/>
                <a:r>
                  <a:rPr lang="en-US" altLang="zh-CN" b="1" dirty="0"/>
                  <a:t>192.168.0.2</a:t>
                </a:r>
                <a:endParaRPr lang="zh-CN" altLang="en-US" b="1" dirty="0"/>
              </a:p>
            </p:txBody>
          </p:sp>
        </p:grpSp>
        <p:grpSp>
          <p:nvGrpSpPr>
            <p:cNvPr id="7" name="组合 6">
              <a:extLst>
                <a:ext uri="{FF2B5EF4-FFF2-40B4-BE49-F238E27FC236}">
                  <a16:creationId xmlns:a16="http://schemas.microsoft.com/office/drawing/2014/main" id="{BBE919E6-893B-3866-F6F2-A40F9FDEB4EB}"/>
                </a:ext>
              </a:extLst>
            </p:cNvPr>
            <p:cNvGrpSpPr/>
            <p:nvPr/>
          </p:nvGrpSpPr>
          <p:grpSpPr>
            <a:xfrm>
              <a:off x="6371956" y="1076948"/>
              <a:ext cx="1743891" cy="1318284"/>
              <a:chOff x="6917652" y="1102890"/>
              <a:chExt cx="1743891" cy="1318284"/>
            </a:xfrm>
          </p:grpSpPr>
          <p:pic>
            <p:nvPicPr>
              <p:cNvPr id="89" name="图形 88">
                <a:extLst>
                  <a:ext uri="{FF2B5EF4-FFF2-40B4-BE49-F238E27FC236}">
                    <a16:creationId xmlns:a16="http://schemas.microsoft.com/office/drawing/2014/main" id="{812FF7A7-BA2E-4E36-1FA0-2D4AD1235C6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07623" y="1680992"/>
                <a:ext cx="563948" cy="740182"/>
              </a:xfrm>
              <a:prstGeom prst="rect">
                <a:avLst/>
              </a:prstGeom>
            </p:spPr>
          </p:pic>
          <p:sp>
            <p:nvSpPr>
              <p:cNvPr id="94" name="文本框 93">
                <a:extLst>
                  <a:ext uri="{FF2B5EF4-FFF2-40B4-BE49-F238E27FC236}">
                    <a16:creationId xmlns:a16="http://schemas.microsoft.com/office/drawing/2014/main" id="{1EFF128A-7D23-DD03-8ABB-E10CFB662A14}"/>
                  </a:ext>
                </a:extLst>
              </p:cNvPr>
              <p:cNvSpPr txBox="1"/>
              <p:nvPr/>
            </p:nvSpPr>
            <p:spPr>
              <a:xfrm>
                <a:off x="6917652" y="1102890"/>
                <a:ext cx="1743891" cy="646331"/>
              </a:xfrm>
              <a:prstGeom prst="rect">
                <a:avLst/>
              </a:prstGeom>
              <a:noFill/>
            </p:spPr>
            <p:txBody>
              <a:bodyPr wrap="square" rtlCol="0">
                <a:spAutoFit/>
              </a:bodyPr>
              <a:lstStyle/>
              <a:p>
                <a:pPr algn="ctr"/>
                <a:r>
                  <a:rPr lang="en-US" altLang="zh-CN" b="1" dirty="0"/>
                  <a:t>Web</a:t>
                </a:r>
                <a:r>
                  <a:rPr lang="zh-CN" altLang="en-US" b="1" dirty="0"/>
                  <a:t>服务器</a:t>
                </a:r>
                <a:endParaRPr lang="en-US" altLang="zh-CN" b="1" dirty="0"/>
              </a:p>
              <a:p>
                <a:pPr algn="ctr"/>
                <a:r>
                  <a:rPr lang="en-US" altLang="zh-CN" b="1" dirty="0"/>
                  <a:t>192.168.0.3</a:t>
                </a:r>
                <a:endParaRPr lang="zh-CN" altLang="en-US" b="1" dirty="0"/>
              </a:p>
            </p:txBody>
          </p:sp>
        </p:grpSp>
      </p:grpSp>
      <p:sp>
        <p:nvSpPr>
          <p:cNvPr id="16" name="文本框 15">
            <a:extLst>
              <a:ext uri="{FF2B5EF4-FFF2-40B4-BE49-F238E27FC236}">
                <a16:creationId xmlns:a16="http://schemas.microsoft.com/office/drawing/2014/main" id="{69C10757-B9CA-0344-E8DE-D33C10A0196A}"/>
              </a:ext>
            </a:extLst>
          </p:cNvPr>
          <p:cNvSpPr txBox="1"/>
          <p:nvPr/>
        </p:nvSpPr>
        <p:spPr>
          <a:xfrm>
            <a:off x="8053252" y="1499951"/>
            <a:ext cx="2005148" cy="369332"/>
          </a:xfrm>
          <a:prstGeom prst="rect">
            <a:avLst/>
          </a:prstGeom>
          <a:noFill/>
        </p:spPr>
        <p:txBody>
          <a:bodyPr wrap="square" rtlCol="0">
            <a:spAutoFit/>
          </a:bodyPr>
          <a:lstStyle/>
          <a:p>
            <a:r>
              <a:rPr lang="en-US" altLang="zh-CN" b="1" dirty="0"/>
              <a:t>www.porttest.net</a:t>
            </a:r>
            <a:endParaRPr lang="zh-CN" altLang="en-US" b="1" dirty="0"/>
          </a:p>
        </p:txBody>
      </p:sp>
      <p:sp>
        <p:nvSpPr>
          <p:cNvPr id="33" name="文本框 32">
            <a:extLst>
              <a:ext uri="{FF2B5EF4-FFF2-40B4-BE49-F238E27FC236}">
                <a16:creationId xmlns:a16="http://schemas.microsoft.com/office/drawing/2014/main" id="{BEC44D89-F0BC-0461-AD27-3213FB8EFBEA}"/>
              </a:ext>
            </a:extLst>
          </p:cNvPr>
          <p:cNvSpPr txBox="1"/>
          <p:nvPr/>
        </p:nvSpPr>
        <p:spPr>
          <a:xfrm>
            <a:off x="2132175" y="3722815"/>
            <a:ext cx="2005148" cy="276999"/>
          </a:xfrm>
          <a:prstGeom prst="rect">
            <a:avLst/>
          </a:prstGeom>
          <a:noFill/>
        </p:spPr>
        <p:txBody>
          <a:bodyPr wrap="square" rtlCol="0">
            <a:spAutoFit/>
          </a:bodyPr>
          <a:lstStyle/>
          <a:p>
            <a:r>
              <a:rPr lang="en-US" altLang="zh-CN" sz="1200" b="1" dirty="0"/>
              <a:t>www.porttest.net</a:t>
            </a:r>
            <a:endParaRPr lang="zh-CN" altLang="en-US" sz="1200" b="1" dirty="0"/>
          </a:p>
        </p:txBody>
      </p:sp>
      <p:grpSp>
        <p:nvGrpSpPr>
          <p:cNvPr id="11" name="组合 10">
            <a:extLst>
              <a:ext uri="{FF2B5EF4-FFF2-40B4-BE49-F238E27FC236}">
                <a16:creationId xmlns:a16="http://schemas.microsoft.com/office/drawing/2014/main" id="{45FEA2CD-B8E5-2741-3118-9BB02DA76093}"/>
              </a:ext>
            </a:extLst>
          </p:cNvPr>
          <p:cNvGrpSpPr/>
          <p:nvPr/>
        </p:nvGrpSpPr>
        <p:grpSpPr>
          <a:xfrm>
            <a:off x="120921" y="2618002"/>
            <a:ext cx="4431430" cy="987734"/>
            <a:chOff x="120921" y="2618002"/>
            <a:chExt cx="4431430" cy="987734"/>
          </a:xfrm>
        </p:grpSpPr>
        <p:sp>
          <p:nvSpPr>
            <p:cNvPr id="31" name="矩形 30">
              <a:extLst>
                <a:ext uri="{FF2B5EF4-FFF2-40B4-BE49-F238E27FC236}">
                  <a16:creationId xmlns:a16="http://schemas.microsoft.com/office/drawing/2014/main" id="{F85C68C0-4433-4F25-B137-A513277C21C3}"/>
                </a:ext>
              </a:extLst>
            </p:cNvPr>
            <p:cNvSpPr/>
            <p:nvPr/>
          </p:nvSpPr>
          <p:spPr>
            <a:xfrm>
              <a:off x="123476" y="2949603"/>
              <a:ext cx="2581761"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域名</a:t>
              </a:r>
              <a:r>
                <a:rPr lang="en-US" altLang="zh-CN" b="1" dirty="0">
                  <a:solidFill>
                    <a:schemeClr val="tx1"/>
                  </a:solidFill>
                </a:rPr>
                <a:t>www.porttest.net</a:t>
              </a:r>
            </a:p>
            <a:p>
              <a:r>
                <a:rPr lang="zh-CN" altLang="en-US" b="1" dirty="0">
                  <a:solidFill>
                    <a:schemeClr val="tx1"/>
                  </a:solidFill>
                </a:rPr>
                <a:t>对应的</a:t>
              </a:r>
              <a:r>
                <a:rPr lang="en-US" altLang="zh-CN" b="1" dirty="0">
                  <a:solidFill>
                    <a:schemeClr val="tx1"/>
                  </a:solidFill>
                </a:rPr>
                <a:t>IP</a:t>
              </a:r>
              <a:r>
                <a:rPr lang="zh-CN" altLang="en-US" b="1" dirty="0">
                  <a:solidFill>
                    <a:schemeClr val="tx1"/>
                  </a:solidFill>
                </a:rPr>
                <a:t>地址</a:t>
              </a:r>
              <a:r>
                <a:rPr lang="en-US" altLang="zh-CN" b="1" dirty="0">
                  <a:solidFill>
                    <a:schemeClr val="tx1"/>
                  </a:solidFill>
                </a:rPr>
                <a:t>192.168.0.3</a:t>
              </a:r>
              <a:endParaRPr lang="zh-CN" altLang="en-US" b="1" dirty="0">
                <a:solidFill>
                  <a:schemeClr val="tx1"/>
                </a:solidFill>
              </a:endParaRPr>
            </a:p>
          </p:txBody>
        </p:sp>
        <p:sp>
          <p:nvSpPr>
            <p:cNvPr id="34" name="矩形 33">
              <a:extLst>
                <a:ext uri="{FF2B5EF4-FFF2-40B4-BE49-F238E27FC236}">
                  <a16:creationId xmlns:a16="http://schemas.microsoft.com/office/drawing/2014/main" id="{5A1F6409-8324-179A-B488-8769C71983E6}"/>
                </a:ext>
              </a:extLst>
            </p:cNvPr>
            <p:cNvSpPr/>
            <p:nvPr/>
          </p:nvSpPr>
          <p:spPr>
            <a:xfrm>
              <a:off x="120921" y="2619238"/>
              <a:ext cx="2584316" cy="33420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DNS</a:t>
              </a:r>
              <a:r>
                <a:rPr lang="zh-CN" altLang="en-US" b="1" dirty="0"/>
                <a:t>响应报文</a:t>
              </a:r>
            </a:p>
          </p:txBody>
        </p:sp>
        <p:grpSp>
          <p:nvGrpSpPr>
            <p:cNvPr id="6" name="组合 5">
              <a:extLst>
                <a:ext uri="{FF2B5EF4-FFF2-40B4-BE49-F238E27FC236}">
                  <a16:creationId xmlns:a16="http://schemas.microsoft.com/office/drawing/2014/main" id="{EDD62D92-26F2-9750-13DC-E8EC5628457D}"/>
                </a:ext>
              </a:extLst>
            </p:cNvPr>
            <p:cNvGrpSpPr/>
            <p:nvPr/>
          </p:nvGrpSpPr>
          <p:grpSpPr>
            <a:xfrm>
              <a:off x="2705237" y="2618002"/>
              <a:ext cx="1847114" cy="976695"/>
              <a:chOff x="2705237" y="2618002"/>
              <a:chExt cx="1847114" cy="976695"/>
            </a:xfrm>
          </p:grpSpPr>
          <p:sp>
            <p:nvSpPr>
              <p:cNvPr id="40" name="矩形 39">
                <a:extLst>
                  <a:ext uri="{FF2B5EF4-FFF2-40B4-BE49-F238E27FC236}">
                    <a16:creationId xmlns:a16="http://schemas.microsoft.com/office/drawing/2014/main" id="{8FECDB0E-1EA2-8031-98F5-FB57B81B933E}"/>
                  </a:ext>
                </a:extLst>
              </p:cNvPr>
              <p:cNvSpPr/>
              <p:nvPr/>
            </p:nvSpPr>
            <p:spPr>
              <a:xfrm>
                <a:off x="2705237" y="2618002"/>
                <a:ext cx="1847114" cy="33420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UDP</a:t>
                </a:r>
                <a:r>
                  <a:rPr lang="zh-CN" altLang="en-US" b="1" dirty="0"/>
                  <a:t>首部</a:t>
                </a:r>
              </a:p>
            </p:txBody>
          </p:sp>
          <p:sp>
            <p:nvSpPr>
              <p:cNvPr id="41" name="矩形 40">
                <a:extLst>
                  <a:ext uri="{FF2B5EF4-FFF2-40B4-BE49-F238E27FC236}">
                    <a16:creationId xmlns:a16="http://schemas.microsoft.com/office/drawing/2014/main" id="{9278CA51-486A-FFFB-B512-88F0DBA325C3}"/>
                  </a:ext>
                </a:extLst>
              </p:cNvPr>
              <p:cNvSpPr/>
              <p:nvPr/>
            </p:nvSpPr>
            <p:spPr>
              <a:xfrm>
                <a:off x="2705237" y="2948367"/>
                <a:ext cx="1847114"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源  端  口：</a:t>
                </a:r>
                <a:endParaRPr lang="en-US" altLang="zh-CN" b="1" dirty="0">
                  <a:solidFill>
                    <a:schemeClr val="tx1"/>
                  </a:solidFill>
                </a:endParaRPr>
              </a:p>
              <a:p>
                <a:r>
                  <a:rPr lang="zh-CN" altLang="en-US" b="1" dirty="0">
                    <a:solidFill>
                      <a:schemeClr val="tx1"/>
                    </a:solidFill>
                  </a:rPr>
                  <a:t>目的端口：</a:t>
                </a:r>
              </a:p>
            </p:txBody>
          </p:sp>
        </p:grpSp>
        <p:sp>
          <p:nvSpPr>
            <p:cNvPr id="42" name="文本框 41">
              <a:extLst>
                <a:ext uri="{FF2B5EF4-FFF2-40B4-BE49-F238E27FC236}">
                  <a16:creationId xmlns:a16="http://schemas.microsoft.com/office/drawing/2014/main" id="{002AFCDE-29F9-E823-2073-6E4C5BE52C5B}"/>
                </a:ext>
              </a:extLst>
            </p:cNvPr>
            <p:cNvSpPr txBox="1"/>
            <p:nvPr/>
          </p:nvSpPr>
          <p:spPr>
            <a:xfrm>
              <a:off x="3787089" y="3236404"/>
              <a:ext cx="765262" cy="369332"/>
            </a:xfrm>
            <a:prstGeom prst="rect">
              <a:avLst/>
            </a:prstGeom>
            <a:noFill/>
          </p:spPr>
          <p:txBody>
            <a:bodyPr wrap="square" rtlCol="0">
              <a:spAutoFit/>
            </a:bodyPr>
            <a:lstStyle/>
            <a:p>
              <a:r>
                <a:rPr lang="en-US" altLang="zh-CN" b="1" dirty="0"/>
                <a:t>49152</a:t>
              </a:r>
              <a:endParaRPr lang="zh-CN" altLang="en-US" b="1" dirty="0"/>
            </a:p>
          </p:txBody>
        </p:sp>
        <p:sp>
          <p:nvSpPr>
            <p:cNvPr id="43" name="文本框 42">
              <a:extLst>
                <a:ext uri="{FF2B5EF4-FFF2-40B4-BE49-F238E27FC236}">
                  <a16:creationId xmlns:a16="http://schemas.microsoft.com/office/drawing/2014/main" id="{ED9411A9-906D-9AFE-44D1-45029EAD6564}"/>
                </a:ext>
              </a:extLst>
            </p:cNvPr>
            <p:cNvSpPr txBox="1"/>
            <p:nvPr/>
          </p:nvSpPr>
          <p:spPr>
            <a:xfrm>
              <a:off x="3787090" y="2959406"/>
              <a:ext cx="591044" cy="369332"/>
            </a:xfrm>
            <a:prstGeom prst="rect">
              <a:avLst/>
            </a:prstGeom>
            <a:noFill/>
          </p:spPr>
          <p:txBody>
            <a:bodyPr wrap="square" rtlCol="0">
              <a:spAutoFit/>
            </a:bodyPr>
            <a:lstStyle/>
            <a:p>
              <a:r>
                <a:rPr lang="en-US" altLang="zh-CN" b="1" dirty="0">
                  <a:solidFill>
                    <a:schemeClr val="accent1"/>
                  </a:solidFill>
                </a:rPr>
                <a:t>53</a:t>
              </a:r>
              <a:endParaRPr lang="zh-CN" altLang="en-US" b="1" dirty="0">
                <a:solidFill>
                  <a:schemeClr val="accent1"/>
                </a:solidFill>
              </a:endParaRPr>
            </a:p>
          </p:txBody>
        </p:sp>
      </p:grpSp>
      <p:sp>
        <p:nvSpPr>
          <p:cNvPr id="38" name="email_159050">
            <a:extLst>
              <a:ext uri="{FF2B5EF4-FFF2-40B4-BE49-F238E27FC236}">
                <a16:creationId xmlns:a16="http://schemas.microsoft.com/office/drawing/2014/main" id="{305C89B1-D036-1607-D4D5-755CD66902F4}"/>
              </a:ext>
            </a:extLst>
          </p:cNvPr>
          <p:cNvSpPr/>
          <p:nvPr/>
        </p:nvSpPr>
        <p:spPr>
          <a:xfrm>
            <a:off x="4867413" y="2163612"/>
            <a:ext cx="293911" cy="223712"/>
          </a:xfrm>
          <a:custGeom>
            <a:avLst/>
            <a:gdLst>
              <a:gd name="T0" fmla="*/ 5711 w 6523"/>
              <a:gd name="T1" fmla="*/ 4973 h 4973"/>
              <a:gd name="T2" fmla="*/ 6523 w 6523"/>
              <a:gd name="T3" fmla="*/ 4161 h 4973"/>
              <a:gd name="T4" fmla="*/ 6523 w 6523"/>
              <a:gd name="T5" fmla="*/ 812 h 4973"/>
              <a:gd name="T6" fmla="*/ 5711 w 6523"/>
              <a:gd name="T7" fmla="*/ 0 h 4973"/>
              <a:gd name="T8" fmla="*/ 812 w 6523"/>
              <a:gd name="T9" fmla="*/ 0 h 4973"/>
              <a:gd name="T10" fmla="*/ 0 w 6523"/>
              <a:gd name="T11" fmla="*/ 812 h 4973"/>
              <a:gd name="T12" fmla="*/ 0 w 6523"/>
              <a:gd name="T13" fmla="*/ 4160 h 4973"/>
              <a:gd name="T14" fmla="*/ 812 w 6523"/>
              <a:gd name="T15" fmla="*/ 4972 h 4973"/>
              <a:gd name="T16" fmla="*/ 5711 w 6523"/>
              <a:gd name="T17" fmla="*/ 4972 h 4973"/>
              <a:gd name="T18" fmla="*/ 5711 w 6523"/>
              <a:gd name="T19" fmla="*/ 4973 h 4973"/>
              <a:gd name="T20" fmla="*/ 831 w 6523"/>
              <a:gd name="T21" fmla="*/ 1130 h 4973"/>
              <a:gd name="T22" fmla="*/ 808 w 6523"/>
              <a:gd name="T23" fmla="*/ 849 h 4973"/>
              <a:gd name="T24" fmla="*/ 1089 w 6523"/>
              <a:gd name="T25" fmla="*/ 826 h 4973"/>
              <a:gd name="T26" fmla="*/ 3261 w 6523"/>
              <a:gd name="T27" fmla="*/ 2669 h 4973"/>
              <a:gd name="T28" fmla="*/ 5435 w 6523"/>
              <a:gd name="T29" fmla="*/ 825 h 4973"/>
              <a:gd name="T30" fmla="*/ 5716 w 6523"/>
              <a:gd name="T31" fmla="*/ 848 h 4973"/>
              <a:gd name="T32" fmla="*/ 5693 w 6523"/>
              <a:gd name="T33" fmla="*/ 1129 h 4973"/>
              <a:gd name="T34" fmla="*/ 4143 w 6523"/>
              <a:gd name="T35" fmla="*/ 2446 h 4973"/>
              <a:gd name="T36" fmla="*/ 5701 w 6523"/>
              <a:gd name="T37" fmla="*/ 3913 h 4973"/>
              <a:gd name="T38" fmla="*/ 5709 w 6523"/>
              <a:gd name="T39" fmla="*/ 4196 h 4973"/>
              <a:gd name="T40" fmla="*/ 5564 w 6523"/>
              <a:gd name="T41" fmla="*/ 4258 h 4973"/>
              <a:gd name="T42" fmla="*/ 5427 w 6523"/>
              <a:gd name="T43" fmla="*/ 4204 h 4973"/>
              <a:gd name="T44" fmla="*/ 3836 w 6523"/>
              <a:gd name="T45" fmla="*/ 2708 h 4973"/>
              <a:gd name="T46" fmla="*/ 3392 w 6523"/>
              <a:gd name="T47" fmla="*/ 3085 h 4973"/>
              <a:gd name="T48" fmla="*/ 3263 w 6523"/>
              <a:gd name="T49" fmla="*/ 3133 h 4973"/>
              <a:gd name="T50" fmla="*/ 3133 w 6523"/>
              <a:gd name="T51" fmla="*/ 3085 h 4973"/>
              <a:gd name="T52" fmla="*/ 2688 w 6523"/>
              <a:gd name="T53" fmla="*/ 2708 h 4973"/>
              <a:gd name="T54" fmla="*/ 1097 w 6523"/>
              <a:gd name="T55" fmla="*/ 4205 h 4973"/>
              <a:gd name="T56" fmla="*/ 960 w 6523"/>
              <a:gd name="T57" fmla="*/ 4260 h 4973"/>
              <a:gd name="T58" fmla="*/ 815 w 6523"/>
              <a:gd name="T59" fmla="*/ 4197 h 4973"/>
              <a:gd name="T60" fmla="*/ 823 w 6523"/>
              <a:gd name="T61" fmla="*/ 3914 h 4973"/>
              <a:gd name="T62" fmla="*/ 2381 w 6523"/>
              <a:gd name="T63" fmla="*/ 2446 h 4973"/>
              <a:gd name="T64" fmla="*/ 831 w 6523"/>
              <a:gd name="T65" fmla="*/ 1130 h 4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3" h="4973">
                <a:moveTo>
                  <a:pt x="5711" y="4973"/>
                </a:moveTo>
                <a:cubicBezTo>
                  <a:pt x="6159" y="4973"/>
                  <a:pt x="6523" y="4609"/>
                  <a:pt x="6523" y="4161"/>
                </a:cubicBezTo>
                <a:lnTo>
                  <a:pt x="6523" y="812"/>
                </a:lnTo>
                <a:cubicBezTo>
                  <a:pt x="6523" y="364"/>
                  <a:pt x="6159" y="0"/>
                  <a:pt x="5711" y="0"/>
                </a:cubicBezTo>
                <a:lnTo>
                  <a:pt x="812" y="0"/>
                </a:lnTo>
                <a:cubicBezTo>
                  <a:pt x="364" y="0"/>
                  <a:pt x="0" y="364"/>
                  <a:pt x="0" y="812"/>
                </a:cubicBezTo>
                <a:lnTo>
                  <a:pt x="0" y="4160"/>
                </a:lnTo>
                <a:cubicBezTo>
                  <a:pt x="0" y="4608"/>
                  <a:pt x="364" y="4972"/>
                  <a:pt x="812" y="4972"/>
                </a:cubicBezTo>
                <a:lnTo>
                  <a:pt x="5711" y="4972"/>
                </a:lnTo>
                <a:lnTo>
                  <a:pt x="5711" y="4973"/>
                </a:lnTo>
                <a:close/>
                <a:moveTo>
                  <a:pt x="831" y="1130"/>
                </a:moveTo>
                <a:cubicBezTo>
                  <a:pt x="747" y="1058"/>
                  <a:pt x="736" y="933"/>
                  <a:pt x="808" y="849"/>
                </a:cubicBezTo>
                <a:cubicBezTo>
                  <a:pt x="880" y="765"/>
                  <a:pt x="1005" y="754"/>
                  <a:pt x="1089" y="826"/>
                </a:cubicBezTo>
                <a:lnTo>
                  <a:pt x="3261" y="2669"/>
                </a:lnTo>
                <a:lnTo>
                  <a:pt x="5435" y="825"/>
                </a:lnTo>
                <a:cubicBezTo>
                  <a:pt x="5519" y="753"/>
                  <a:pt x="5645" y="764"/>
                  <a:pt x="5716" y="848"/>
                </a:cubicBezTo>
                <a:cubicBezTo>
                  <a:pt x="5788" y="932"/>
                  <a:pt x="5777" y="1058"/>
                  <a:pt x="5693" y="1129"/>
                </a:cubicBezTo>
                <a:lnTo>
                  <a:pt x="4143" y="2446"/>
                </a:lnTo>
                <a:lnTo>
                  <a:pt x="5701" y="3913"/>
                </a:lnTo>
                <a:cubicBezTo>
                  <a:pt x="5781" y="3989"/>
                  <a:pt x="5785" y="4116"/>
                  <a:pt x="5709" y="4196"/>
                </a:cubicBezTo>
                <a:cubicBezTo>
                  <a:pt x="5669" y="4237"/>
                  <a:pt x="5617" y="4258"/>
                  <a:pt x="5564" y="4258"/>
                </a:cubicBezTo>
                <a:cubicBezTo>
                  <a:pt x="5515" y="4258"/>
                  <a:pt x="5465" y="4240"/>
                  <a:pt x="5427" y="4204"/>
                </a:cubicBezTo>
                <a:lnTo>
                  <a:pt x="3836" y="2708"/>
                </a:lnTo>
                <a:lnTo>
                  <a:pt x="3392" y="3085"/>
                </a:lnTo>
                <a:cubicBezTo>
                  <a:pt x="3355" y="3117"/>
                  <a:pt x="3308" y="3133"/>
                  <a:pt x="3263" y="3133"/>
                </a:cubicBezTo>
                <a:cubicBezTo>
                  <a:pt x="3216" y="3133"/>
                  <a:pt x="3171" y="3117"/>
                  <a:pt x="3133" y="3085"/>
                </a:cubicBezTo>
                <a:lnTo>
                  <a:pt x="2688" y="2708"/>
                </a:lnTo>
                <a:lnTo>
                  <a:pt x="1097" y="4205"/>
                </a:lnTo>
                <a:cubicBezTo>
                  <a:pt x="1059" y="4241"/>
                  <a:pt x="1009" y="4260"/>
                  <a:pt x="960" y="4260"/>
                </a:cubicBezTo>
                <a:cubicBezTo>
                  <a:pt x="907" y="4260"/>
                  <a:pt x="853" y="4238"/>
                  <a:pt x="815" y="4197"/>
                </a:cubicBezTo>
                <a:cubicBezTo>
                  <a:pt x="739" y="4117"/>
                  <a:pt x="743" y="3990"/>
                  <a:pt x="823" y="3914"/>
                </a:cubicBezTo>
                <a:lnTo>
                  <a:pt x="2381" y="2446"/>
                </a:lnTo>
                <a:lnTo>
                  <a:pt x="831" y="1130"/>
                </a:lnTo>
                <a:close/>
              </a:path>
            </a:pathLst>
          </a:cu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组合 11">
            <a:extLst>
              <a:ext uri="{FF2B5EF4-FFF2-40B4-BE49-F238E27FC236}">
                <a16:creationId xmlns:a16="http://schemas.microsoft.com/office/drawing/2014/main" id="{E36E9467-0C4D-6C19-6A33-CC93B9BCFA97}"/>
              </a:ext>
            </a:extLst>
          </p:cNvPr>
          <p:cNvGrpSpPr/>
          <p:nvPr/>
        </p:nvGrpSpPr>
        <p:grpSpPr>
          <a:xfrm>
            <a:off x="304800" y="749300"/>
            <a:ext cx="6192344" cy="400110"/>
            <a:chOff x="424117" y="898245"/>
            <a:chExt cx="6192344" cy="400110"/>
          </a:xfrm>
        </p:grpSpPr>
        <p:sp>
          <p:nvSpPr>
            <p:cNvPr id="13" name="平行四边形 12">
              <a:extLst>
                <a:ext uri="{FF2B5EF4-FFF2-40B4-BE49-F238E27FC236}">
                  <a16:creationId xmlns:a16="http://schemas.microsoft.com/office/drawing/2014/main" id="{F8D62B4C-69BE-7FB2-9D9E-CB5ABB02442B}"/>
                </a:ext>
              </a:extLst>
            </p:cNvPr>
            <p:cNvSpPr/>
            <p:nvPr/>
          </p:nvSpPr>
          <p:spPr>
            <a:xfrm>
              <a:off x="424117" y="898245"/>
              <a:ext cx="67491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
          <p:nvSpPr>
            <p:cNvPr id="17" name="文本框 16">
              <a:extLst>
                <a:ext uri="{FF2B5EF4-FFF2-40B4-BE49-F238E27FC236}">
                  <a16:creationId xmlns:a16="http://schemas.microsoft.com/office/drawing/2014/main" id="{CDB6BFA0-6B94-83E7-F023-27A162D62A86}"/>
                </a:ext>
              </a:extLst>
            </p:cNvPr>
            <p:cNvSpPr txBox="1"/>
            <p:nvPr/>
          </p:nvSpPr>
          <p:spPr>
            <a:xfrm>
              <a:off x="1099031" y="898245"/>
              <a:ext cx="5517430" cy="400110"/>
            </a:xfrm>
            <a:prstGeom prst="rect">
              <a:avLst/>
            </a:prstGeom>
            <a:noFill/>
          </p:spPr>
          <p:txBody>
            <a:bodyPr wrap="square" rtlCol="0">
              <a:spAutoFit/>
            </a:bodyPr>
            <a:lstStyle/>
            <a:p>
              <a:r>
                <a:rPr lang="zh-CN" altLang="en-US" sz="2000" b="1" dirty="0"/>
                <a:t>运输层端口号应用举例</a:t>
              </a:r>
            </a:p>
          </p:txBody>
        </p:sp>
      </p:grpSp>
    </p:spTree>
    <p:custDataLst>
      <p:tags r:id="rId1"/>
    </p:custDataLst>
    <p:extLst>
      <p:ext uri="{BB962C8B-B14F-4D97-AF65-F5344CB8AC3E}">
        <p14:creationId xmlns:p14="http://schemas.microsoft.com/office/powerpoint/2010/main" val="240705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2" fill="hold" nodeType="withEffect">
                                  <p:stCondLst>
                                    <p:cond delay="0"/>
                                  </p:stCondLst>
                                  <p:childTnLst>
                                    <p:anim calcmode="lin" valueType="num">
                                      <p:cBhvr additive="base">
                                        <p:cTn id="6" dur="500"/>
                                        <p:tgtEl>
                                          <p:spTgt spid="11"/>
                                        </p:tgtEl>
                                        <p:attrNameLst>
                                          <p:attrName>ppt_x</p:attrName>
                                        </p:attrNameLst>
                                      </p:cBhvr>
                                      <p:tavLst>
                                        <p:tav tm="0">
                                          <p:val>
                                            <p:strVal val="#ppt_x"/>
                                          </p:val>
                                        </p:tav>
                                        <p:tav tm="100000">
                                          <p:val>
                                            <p:strVal val="#ppt_x+#ppt_w*1.125000"/>
                                          </p:val>
                                        </p:tav>
                                      </p:tavLst>
                                    </p:anim>
                                    <p:animEffect transition="out" filter="wipe(right)">
                                      <p:cBhvr>
                                        <p:cTn id="7" dur="500"/>
                                        <p:tgtEl>
                                          <p:spTgt spid="11"/>
                                        </p:tgtEl>
                                      </p:cBhvr>
                                    </p:animEffect>
                                    <p:set>
                                      <p:cBhvr>
                                        <p:cTn id="8" dur="1" fill="hold">
                                          <p:stCondLst>
                                            <p:cond delay="499"/>
                                          </p:stCondLst>
                                        </p:cTn>
                                        <p:tgtEl>
                                          <p:spTgt spid="11"/>
                                        </p:tgtEl>
                                        <p:attrNameLst>
                                          <p:attrName>style.visibility</p:attrName>
                                        </p:attrNameLst>
                                      </p:cBhvr>
                                      <p:to>
                                        <p:strVal val="hidden"/>
                                      </p:to>
                                    </p:set>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childTnLst>
                          </p:cTn>
                        </p:par>
                        <p:par>
                          <p:cTn id="15" fill="hold">
                            <p:stCondLst>
                              <p:cond delay="1000"/>
                            </p:stCondLst>
                            <p:childTnLst>
                              <p:par>
                                <p:cTn id="16" presetID="0" presetClass="path" presetSubtype="0" accel="50000" decel="50000" fill="hold" grpId="1" nodeType="afterEffect">
                                  <p:stCondLst>
                                    <p:cond delay="0"/>
                                  </p:stCondLst>
                                  <p:childTnLst>
                                    <p:animMotion origin="layout" path="M 0.00078 0.00162 L 0.0875 0.22153 L 0.09023 0.44931 " pathEditMode="relative" ptsTypes="AAA">
                                      <p:cBhvr>
                                        <p:cTn id="17" dur="2000" fill="hold"/>
                                        <p:tgtEl>
                                          <p:spTgt spid="3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34E0EDB6-4BEE-83D5-0F08-D8F144FF0A05}"/>
              </a:ext>
            </a:extLst>
          </p:cNvPr>
          <p:cNvSpPr/>
          <p:nvPr/>
        </p:nvSpPr>
        <p:spPr>
          <a:xfrm>
            <a:off x="5118662" y="1823568"/>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74" name="组合 73">
            <a:extLst>
              <a:ext uri="{FF2B5EF4-FFF2-40B4-BE49-F238E27FC236}">
                <a16:creationId xmlns:a16="http://schemas.microsoft.com/office/drawing/2014/main" id="{1E86FCBA-E192-81E7-F313-F3DCAF401B1A}"/>
              </a:ext>
            </a:extLst>
          </p:cNvPr>
          <p:cNvGrpSpPr/>
          <p:nvPr/>
        </p:nvGrpSpPr>
        <p:grpSpPr>
          <a:xfrm>
            <a:off x="2770589" y="4447420"/>
            <a:ext cx="9126085" cy="1237704"/>
            <a:chOff x="2770589" y="4447420"/>
            <a:chExt cx="9126085" cy="1237704"/>
          </a:xfrm>
        </p:grpSpPr>
        <p:cxnSp>
          <p:nvCxnSpPr>
            <p:cNvPr id="7" name="直接箭头连接符 6">
              <a:extLst>
                <a:ext uri="{FF2B5EF4-FFF2-40B4-BE49-F238E27FC236}">
                  <a16:creationId xmlns:a16="http://schemas.microsoft.com/office/drawing/2014/main" id="{52146B86-42C0-F82A-BC66-D4C25A2117C7}"/>
                </a:ext>
              </a:extLst>
            </p:cNvPr>
            <p:cNvCxnSpPr>
              <a:cxnSpLocks/>
            </p:cNvCxnSpPr>
            <p:nvPr/>
          </p:nvCxnSpPr>
          <p:spPr>
            <a:xfrm>
              <a:off x="2778241" y="5096246"/>
              <a:ext cx="2344548"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8D0EA0A3-7424-B662-D7BC-97D64309234D}"/>
                </a:ext>
              </a:extLst>
            </p:cNvPr>
            <p:cNvSpPr txBox="1"/>
            <p:nvPr/>
          </p:nvSpPr>
          <p:spPr>
            <a:xfrm>
              <a:off x="3425021" y="4557637"/>
              <a:ext cx="1029210" cy="1077218"/>
            </a:xfrm>
            <a:prstGeom prst="rect">
              <a:avLst/>
            </a:prstGeom>
            <a:solidFill>
              <a:schemeClr val="bg1"/>
            </a:solidFill>
          </p:spPr>
          <p:txBody>
            <a:bodyPr wrap="square" rtlCol="0">
              <a:spAutoFit/>
            </a:bodyPr>
            <a:lstStyle/>
            <a:p>
              <a:pPr algn="ctr"/>
              <a:r>
                <a:rPr lang="zh-CN" altLang="en-US" sz="1600" b="1" dirty="0"/>
                <a:t>已发送过</a:t>
              </a:r>
              <a:endParaRPr lang="en-US" altLang="zh-CN" sz="1600" b="1" dirty="0"/>
            </a:p>
            <a:p>
              <a:pPr algn="ctr"/>
              <a:r>
                <a:rPr lang="zh-CN" altLang="en-US" sz="1600" b="1" dirty="0"/>
                <a:t>确认且已</a:t>
              </a:r>
              <a:endParaRPr lang="en-US" altLang="zh-CN" sz="1600" b="1" dirty="0"/>
            </a:p>
            <a:p>
              <a:pPr algn="ctr"/>
              <a:r>
                <a:rPr lang="zh-CN" altLang="en-US" sz="1600" b="1" dirty="0"/>
                <a:t>交付主机</a:t>
              </a:r>
              <a:endParaRPr lang="en-US" altLang="zh-CN" sz="1600" b="1" dirty="0"/>
            </a:p>
            <a:p>
              <a:pPr algn="ctr"/>
              <a:r>
                <a:rPr lang="zh-CN" altLang="en-US" sz="1600" b="1" dirty="0"/>
                <a:t>可以删除</a:t>
              </a:r>
            </a:p>
          </p:txBody>
        </p:sp>
        <p:cxnSp>
          <p:nvCxnSpPr>
            <p:cNvPr id="23" name="直接连接符 22">
              <a:extLst>
                <a:ext uri="{FF2B5EF4-FFF2-40B4-BE49-F238E27FC236}">
                  <a16:creationId xmlns:a16="http://schemas.microsoft.com/office/drawing/2014/main" id="{1F14B1B6-14CA-78F5-858C-11E56651F592}"/>
                </a:ext>
              </a:extLst>
            </p:cNvPr>
            <p:cNvCxnSpPr>
              <a:cxnSpLocks/>
            </p:cNvCxnSpPr>
            <p:nvPr/>
          </p:nvCxnSpPr>
          <p:spPr>
            <a:xfrm>
              <a:off x="2770589" y="4496251"/>
              <a:ext cx="0" cy="11736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A9CED9C7-B33C-99D3-7AE7-BE999A25A752}"/>
                </a:ext>
              </a:extLst>
            </p:cNvPr>
            <p:cNvSpPr txBox="1"/>
            <p:nvPr/>
          </p:nvSpPr>
          <p:spPr>
            <a:xfrm>
              <a:off x="10993751" y="4800821"/>
              <a:ext cx="902923" cy="584775"/>
            </a:xfrm>
            <a:prstGeom prst="rect">
              <a:avLst/>
            </a:prstGeom>
            <a:noFill/>
          </p:spPr>
          <p:txBody>
            <a:bodyPr wrap="square" rtlCol="0">
              <a:spAutoFit/>
            </a:bodyPr>
            <a:lstStyle/>
            <a:p>
              <a:pPr algn="ctr"/>
              <a:r>
                <a:rPr lang="zh-CN" altLang="en-US" sz="1600" b="1" dirty="0"/>
                <a:t>不允许</a:t>
              </a:r>
              <a:endParaRPr lang="en-US" altLang="zh-CN" sz="1600" b="1" dirty="0"/>
            </a:p>
            <a:p>
              <a:pPr algn="ctr"/>
              <a:r>
                <a:rPr lang="zh-CN" altLang="en-US" sz="1600" b="1" dirty="0"/>
                <a:t>接收</a:t>
              </a:r>
            </a:p>
          </p:txBody>
        </p:sp>
        <p:cxnSp>
          <p:nvCxnSpPr>
            <p:cNvPr id="30" name="直接连接符 29">
              <a:extLst>
                <a:ext uri="{FF2B5EF4-FFF2-40B4-BE49-F238E27FC236}">
                  <a16:creationId xmlns:a16="http://schemas.microsoft.com/office/drawing/2014/main" id="{E40B6C7B-87F6-815B-A2BD-0EEB6F32AB52}"/>
                </a:ext>
              </a:extLst>
            </p:cNvPr>
            <p:cNvCxnSpPr>
              <a:cxnSpLocks/>
            </p:cNvCxnSpPr>
            <p:nvPr/>
          </p:nvCxnSpPr>
          <p:spPr>
            <a:xfrm>
              <a:off x="11881524" y="4447420"/>
              <a:ext cx="0" cy="123361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34A65918-362A-778E-9046-C7A3CEAAF849}"/>
                </a:ext>
              </a:extLst>
            </p:cNvPr>
            <p:cNvCxnSpPr>
              <a:cxnSpLocks/>
            </p:cNvCxnSpPr>
            <p:nvPr/>
          </p:nvCxnSpPr>
          <p:spPr>
            <a:xfrm>
              <a:off x="5122789" y="4477394"/>
              <a:ext cx="0" cy="11736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F319F2E-6678-CF1E-2A28-0681C56866EF}"/>
                </a:ext>
              </a:extLst>
            </p:cNvPr>
            <p:cNvCxnSpPr>
              <a:cxnSpLocks/>
            </p:cNvCxnSpPr>
            <p:nvPr/>
          </p:nvCxnSpPr>
          <p:spPr>
            <a:xfrm>
              <a:off x="11006954" y="4447420"/>
              <a:ext cx="0" cy="123770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FD3FED11-87B0-9702-40BC-56844ADD7569}"/>
                </a:ext>
              </a:extLst>
            </p:cNvPr>
            <p:cNvCxnSpPr/>
            <p:nvPr/>
          </p:nvCxnSpPr>
          <p:spPr>
            <a:xfrm>
              <a:off x="5129703" y="5097726"/>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8FB387A3-62C9-ABF0-EF96-CDF8290F8A3F}"/>
                </a:ext>
              </a:extLst>
            </p:cNvPr>
            <p:cNvSpPr txBox="1"/>
            <p:nvPr/>
          </p:nvSpPr>
          <p:spPr>
            <a:xfrm>
              <a:off x="7198201" y="4911580"/>
              <a:ext cx="1447162" cy="369332"/>
            </a:xfrm>
            <a:prstGeom prst="rect">
              <a:avLst/>
            </a:prstGeom>
            <a:solidFill>
              <a:schemeClr val="bg1"/>
            </a:solidFill>
          </p:spPr>
          <p:txBody>
            <a:bodyPr wrap="square" rtlCol="0">
              <a:spAutoFit/>
            </a:bodyPr>
            <a:lstStyle/>
            <a:p>
              <a:pPr algn="ctr"/>
              <a:r>
                <a:rPr lang="zh-CN" altLang="en-US" b="1" dirty="0"/>
                <a:t>接收窗口</a:t>
              </a:r>
              <a:r>
                <a:rPr lang="en-US" altLang="zh-CN" b="1" dirty="0"/>
                <a:t>=20</a:t>
              </a:r>
              <a:endParaRPr lang="zh-CN" altLang="en-US" b="1" dirty="0"/>
            </a:p>
          </p:txBody>
        </p:sp>
        <p:cxnSp>
          <p:nvCxnSpPr>
            <p:cNvPr id="26" name="直接箭头连接符 25">
              <a:extLst>
                <a:ext uri="{FF2B5EF4-FFF2-40B4-BE49-F238E27FC236}">
                  <a16:creationId xmlns:a16="http://schemas.microsoft.com/office/drawing/2014/main" id="{3D5050F7-EDE3-9236-33EA-756886713638}"/>
                </a:ext>
              </a:extLst>
            </p:cNvPr>
            <p:cNvCxnSpPr>
              <a:cxnSpLocks/>
            </p:cNvCxnSpPr>
            <p:nvPr/>
          </p:nvCxnSpPr>
          <p:spPr>
            <a:xfrm>
              <a:off x="11014557" y="5096246"/>
              <a:ext cx="866967"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BBD6B7A5-BC07-23C0-7D52-87C28427DA03}"/>
              </a:ext>
            </a:extLst>
          </p:cNvPr>
          <p:cNvSpPr/>
          <p:nvPr/>
        </p:nvSpPr>
        <p:spPr>
          <a:xfrm>
            <a:off x="5122789" y="5577916"/>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可靠传输的实现</a:t>
              </a:r>
            </a:p>
          </p:txBody>
        </p:sp>
      </p:grpSp>
      <p:grpSp>
        <p:nvGrpSpPr>
          <p:cNvPr id="121" name="组合 120">
            <a:extLst>
              <a:ext uri="{FF2B5EF4-FFF2-40B4-BE49-F238E27FC236}">
                <a16:creationId xmlns:a16="http://schemas.microsoft.com/office/drawing/2014/main" id="{6834FF5F-9DA1-F0B3-B9E1-5539913B44F5}"/>
              </a:ext>
            </a:extLst>
          </p:cNvPr>
          <p:cNvGrpSpPr/>
          <p:nvPr/>
        </p:nvGrpSpPr>
        <p:grpSpPr>
          <a:xfrm>
            <a:off x="328424" y="1666287"/>
            <a:ext cx="1429263" cy="4295156"/>
            <a:chOff x="268437" y="1742601"/>
            <a:chExt cx="1429263" cy="4295156"/>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560" y="1742601"/>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84" y="5455379"/>
              <a:ext cx="443717" cy="582378"/>
            </a:xfrm>
            <a:prstGeom prst="rect">
              <a:avLst/>
            </a:prstGeom>
          </p:spPr>
        </p:pic>
        <p:sp>
          <p:nvSpPr>
            <p:cNvPr id="117" name="文本框 116">
              <a:extLst>
                <a:ext uri="{FF2B5EF4-FFF2-40B4-BE49-F238E27FC236}">
                  <a16:creationId xmlns:a16="http://schemas.microsoft.com/office/drawing/2014/main" id="{FCC024AC-BBB4-E353-B24C-BBAD303C33F5}"/>
                </a:ext>
              </a:extLst>
            </p:cNvPr>
            <p:cNvSpPr txBox="1"/>
            <p:nvPr/>
          </p:nvSpPr>
          <p:spPr>
            <a:xfrm>
              <a:off x="283610" y="5546291"/>
              <a:ext cx="934872" cy="369332"/>
            </a:xfrm>
            <a:prstGeom prst="rect">
              <a:avLst/>
            </a:prstGeom>
            <a:noFill/>
          </p:spPr>
          <p:txBody>
            <a:bodyPr wrap="square" rtlCol="0">
              <a:spAutoFit/>
            </a:bodyPr>
            <a:lstStyle/>
            <a:p>
              <a:r>
                <a:rPr lang="zh-CN" altLang="en-US" b="1" dirty="0"/>
                <a:t>接收方</a:t>
              </a:r>
            </a:p>
          </p:txBody>
        </p:sp>
        <p:sp>
          <p:nvSpPr>
            <p:cNvPr id="118" name="文本框 117">
              <a:extLst>
                <a:ext uri="{FF2B5EF4-FFF2-40B4-BE49-F238E27FC236}">
                  <a16:creationId xmlns:a16="http://schemas.microsoft.com/office/drawing/2014/main" id="{EF6C1D32-1AB7-C2B5-3CB2-29917795BCEC}"/>
                </a:ext>
              </a:extLst>
            </p:cNvPr>
            <p:cNvSpPr txBox="1"/>
            <p:nvPr/>
          </p:nvSpPr>
          <p:spPr>
            <a:xfrm>
              <a:off x="268437" y="1761352"/>
              <a:ext cx="934872" cy="369332"/>
            </a:xfrm>
            <a:prstGeom prst="rect">
              <a:avLst/>
            </a:prstGeom>
            <a:noFill/>
          </p:spPr>
          <p:txBody>
            <a:bodyPr wrap="square" rtlCol="0">
              <a:spAutoFit/>
            </a:bodyPr>
            <a:lstStyle/>
            <a:p>
              <a:r>
                <a:rPr lang="zh-CN" altLang="en-US" b="1" dirty="0"/>
                <a:t>发送方</a:t>
              </a:r>
            </a:p>
          </p:txBody>
        </p:sp>
        <p:sp>
          <p:nvSpPr>
            <p:cNvPr id="119" name="圆柱体 118">
              <a:extLst>
                <a:ext uri="{FF2B5EF4-FFF2-40B4-BE49-F238E27FC236}">
                  <a16:creationId xmlns:a16="http://schemas.microsoft.com/office/drawing/2014/main" id="{351AAFF2-3A5B-F6A9-F6C2-EF3DC893A21F}"/>
                </a:ext>
              </a:extLst>
            </p:cNvPr>
            <p:cNvSpPr/>
            <p:nvPr/>
          </p:nvSpPr>
          <p:spPr>
            <a:xfrm>
              <a:off x="1157034" y="2397540"/>
              <a:ext cx="443717" cy="3021559"/>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F86A6B9E-BC85-C115-C616-05FC9670C5D0}"/>
                </a:ext>
              </a:extLst>
            </p:cNvPr>
            <p:cNvSpPr txBox="1"/>
            <p:nvPr/>
          </p:nvSpPr>
          <p:spPr>
            <a:xfrm>
              <a:off x="1084832" y="2528504"/>
              <a:ext cx="588120" cy="2862322"/>
            </a:xfrm>
            <a:prstGeom prst="rect">
              <a:avLst/>
            </a:prstGeom>
            <a:noFill/>
          </p:spPr>
          <p:txBody>
            <a:bodyPr wrap="square" rtlCol="0">
              <a:spAutoFit/>
            </a:bodyPr>
            <a:lstStyle/>
            <a:p>
              <a:pPr algn="ctr"/>
              <a:r>
                <a:rPr lang="zh-CN" altLang="en-US" b="1" dirty="0">
                  <a:solidFill>
                    <a:schemeClr val="bg1"/>
                  </a:solidFill>
                </a:rPr>
                <a:t>基</a:t>
              </a:r>
              <a:endParaRPr lang="en-US" altLang="zh-CN" b="1" dirty="0">
                <a:solidFill>
                  <a:schemeClr val="bg1"/>
                </a:solidFill>
              </a:endParaRPr>
            </a:p>
            <a:p>
              <a:pPr algn="ctr"/>
              <a:r>
                <a:rPr lang="zh-CN" altLang="en-US" b="1" dirty="0">
                  <a:solidFill>
                    <a:schemeClr val="bg1"/>
                  </a:solidFill>
                </a:rPr>
                <a:t>于</a:t>
              </a:r>
              <a:endParaRPr lang="en-US" altLang="zh-CN" b="1" dirty="0">
                <a:solidFill>
                  <a:schemeClr val="bg1"/>
                </a:solidFill>
              </a:endParaRPr>
            </a:p>
            <a:p>
              <a:pPr algn="ctr"/>
              <a:r>
                <a:rPr lang="en-US" altLang="zh-CN" b="1" dirty="0">
                  <a:solidFill>
                    <a:schemeClr val="bg1"/>
                  </a:solidFill>
                </a:rPr>
                <a:t>TCP</a:t>
              </a:r>
            </a:p>
            <a:p>
              <a:pPr algn="ctr"/>
              <a:r>
                <a:rPr lang="zh-CN" altLang="en-US" b="1" dirty="0">
                  <a:solidFill>
                    <a:schemeClr val="bg1"/>
                  </a:solidFill>
                </a:rPr>
                <a:t>的</a:t>
              </a:r>
              <a:endParaRPr lang="en-US" altLang="zh-CN" b="1" dirty="0">
                <a:solidFill>
                  <a:schemeClr val="bg1"/>
                </a:solidFill>
              </a:endParaRPr>
            </a:p>
            <a:p>
              <a:pPr algn="ctr"/>
              <a:r>
                <a:rPr lang="zh-CN" altLang="en-US" b="1" dirty="0">
                  <a:solidFill>
                    <a:schemeClr val="bg1"/>
                  </a:solidFill>
                </a:rPr>
                <a:t>可</a:t>
              </a:r>
              <a:endParaRPr lang="en-US" altLang="zh-CN" b="1" dirty="0">
                <a:solidFill>
                  <a:schemeClr val="bg1"/>
                </a:solidFill>
              </a:endParaRPr>
            </a:p>
            <a:p>
              <a:pPr algn="ctr"/>
              <a:r>
                <a:rPr lang="zh-CN" altLang="en-US" b="1" dirty="0">
                  <a:solidFill>
                    <a:schemeClr val="bg1"/>
                  </a:solidFill>
                </a:rPr>
                <a:t>靠</a:t>
              </a:r>
              <a:endParaRPr lang="en-US" altLang="zh-CN" b="1" dirty="0">
                <a:solidFill>
                  <a:schemeClr val="bg1"/>
                </a:solidFill>
              </a:endParaRPr>
            </a:p>
            <a:p>
              <a:pPr algn="ctr"/>
              <a:r>
                <a:rPr lang="zh-CN" altLang="en-US" b="1" dirty="0">
                  <a:solidFill>
                    <a:schemeClr val="bg1"/>
                  </a:solidFill>
                </a:rPr>
                <a:t>数</a:t>
              </a:r>
              <a:endParaRPr lang="en-US" altLang="zh-CN" b="1" dirty="0">
                <a:solidFill>
                  <a:schemeClr val="bg1"/>
                </a:solidFill>
              </a:endParaRPr>
            </a:p>
            <a:p>
              <a:pPr algn="ctr"/>
              <a:r>
                <a:rPr lang="zh-CN" altLang="en-US" b="1" dirty="0">
                  <a:solidFill>
                    <a:schemeClr val="bg1"/>
                  </a:solidFill>
                </a:rPr>
                <a:t>据</a:t>
              </a:r>
              <a:endParaRPr lang="en-US" altLang="zh-CN" b="1" dirty="0">
                <a:solidFill>
                  <a:schemeClr val="bg1"/>
                </a:solidFill>
              </a:endParaRPr>
            </a:p>
            <a:p>
              <a:pPr algn="ctr"/>
              <a:r>
                <a:rPr lang="zh-CN" altLang="en-US" b="1" dirty="0">
                  <a:solidFill>
                    <a:schemeClr val="bg1"/>
                  </a:solidFill>
                </a:rPr>
                <a:t>传</a:t>
              </a:r>
              <a:endParaRPr lang="en-US" altLang="zh-CN" b="1" dirty="0">
                <a:solidFill>
                  <a:schemeClr val="bg1"/>
                </a:solidFill>
              </a:endParaRPr>
            </a:p>
            <a:p>
              <a:pPr algn="ctr"/>
              <a:r>
                <a:rPr lang="zh-CN" altLang="en-US" b="1" dirty="0">
                  <a:solidFill>
                    <a:schemeClr val="bg1"/>
                  </a:solidFill>
                </a:rPr>
                <a:t>输</a:t>
              </a:r>
            </a:p>
          </p:txBody>
        </p:sp>
      </p:grpSp>
      <p:grpSp>
        <p:nvGrpSpPr>
          <p:cNvPr id="131" name="组合 130">
            <a:extLst>
              <a:ext uri="{FF2B5EF4-FFF2-40B4-BE49-F238E27FC236}">
                <a16:creationId xmlns:a16="http://schemas.microsoft.com/office/drawing/2014/main" id="{5FF78526-1CCA-F87F-6398-F54146161EEA}"/>
              </a:ext>
            </a:extLst>
          </p:cNvPr>
          <p:cNvGrpSpPr/>
          <p:nvPr/>
        </p:nvGrpSpPr>
        <p:grpSpPr>
          <a:xfrm>
            <a:off x="2770589" y="1888008"/>
            <a:ext cx="9116611" cy="252919"/>
            <a:chOff x="2772604" y="1846455"/>
            <a:chExt cx="9116611" cy="252919"/>
          </a:xfrm>
        </p:grpSpPr>
        <p:sp>
          <p:nvSpPr>
            <p:cNvPr id="132" name="矩形 131">
              <a:extLst>
                <a:ext uri="{FF2B5EF4-FFF2-40B4-BE49-F238E27FC236}">
                  <a16:creationId xmlns:a16="http://schemas.microsoft.com/office/drawing/2014/main" id="{3028D87E-C376-CB0A-0F59-60ED0D5BD583}"/>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133" name="矩形 132">
              <a:extLst>
                <a:ext uri="{FF2B5EF4-FFF2-40B4-BE49-F238E27FC236}">
                  <a16:creationId xmlns:a16="http://schemas.microsoft.com/office/drawing/2014/main" id="{831A2641-2384-2E72-C4F2-BF5AC341C054}"/>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134" name="矩形 133">
              <a:extLst>
                <a:ext uri="{FF2B5EF4-FFF2-40B4-BE49-F238E27FC236}">
                  <a16:creationId xmlns:a16="http://schemas.microsoft.com/office/drawing/2014/main" id="{26C1C15B-B7D9-A73E-6E35-45473AE907C1}"/>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135" name="矩形 134">
              <a:extLst>
                <a:ext uri="{FF2B5EF4-FFF2-40B4-BE49-F238E27FC236}">
                  <a16:creationId xmlns:a16="http://schemas.microsoft.com/office/drawing/2014/main" id="{457740F0-15FF-07F9-01ED-89DC4A6F1CF9}"/>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136" name="矩形 135">
              <a:extLst>
                <a:ext uri="{FF2B5EF4-FFF2-40B4-BE49-F238E27FC236}">
                  <a16:creationId xmlns:a16="http://schemas.microsoft.com/office/drawing/2014/main" id="{9C867BCE-1045-F095-06FA-CAF3B95C0734}"/>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137" name="矩形 136">
              <a:extLst>
                <a:ext uri="{FF2B5EF4-FFF2-40B4-BE49-F238E27FC236}">
                  <a16:creationId xmlns:a16="http://schemas.microsoft.com/office/drawing/2014/main" id="{D3E832F6-9A19-119E-8EA1-30F59845C382}"/>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138" name="矩形 137">
              <a:extLst>
                <a:ext uri="{FF2B5EF4-FFF2-40B4-BE49-F238E27FC236}">
                  <a16:creationId xmlns:a16="http://schemas.microsoft.com/office/drawing/2014/main" id="{BCDB83DD-ABA8-28CC-E002-FF4021DC27C0}"/>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139" name="矩形 138">
              <a:extLst>
                <a:ext uri="{FF2B5EF4-FFF2-40B4-BE49-F238E27FC236}">
                  <a16:creationId xmlns:a16="http://schemas.microsoft.com/office/drawing/2014/main" id="{5D903A70-96DA-63E7-0425-E7387C7854E0}"/>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140" name="矩形 139">
              <a:extLst>
                <a:ext uri="{FF2B5EF4-FFF2-40B4-BE49-F238E27FC236}">
                  <a16:creationId xmlns:a16="http://schemas.microsoft.com/office/drawing/2014/main" id="{09B4FCEB-9AAF-E6E0-6410-17180A0FD7F7}"/>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141" name="矩形 140">
              <a:extLst>
                <a:ext uri="{FF2B5EF4-FFF2-40B4-BE49-F238E27FC236}">
                  <a16:creationId xmlns:a16="http://schemas.microsoft.com/office/drawing/2014/main" id="{AE57F4D0-8395-0820-FEFF-F465DA31DD30}"/>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142" name="矩形 141">
              <a:extLst>
                <a:ext uri="{FF2B5EF4-FFF2-40B4-BE49-F238E27FC236}">
                  <a16:creationId xmlns:a16="http://schemas.microsoft.com/office/drawing/2014/main" id="{A4333860-77E9-F92C-7482-6DF14E484D40}"/>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143" name="矩形 142">
              <a:extLst>
                <a:ext uri="{FF2B5EF4-FFF2-40B4-BE49-F238E27FC236}">
                  <a16:creationId xmlns:a16="http://schemas.microsoft.com/office/drawing/2014/main" id="{99BEA847-8897-6CD5-34CB-9B71D24DCD9A}"/>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144" name="矩形 143">
              <a:extLst>
                <a:ext uri="{FF2B5EF4-FFF2-40B4-BE49-F238E27FC236}">
                  <a16:creationId xmlns:a16="http://schemas.microsoft.com/office/drawing/2014/main" id="{CC787FBC-2BF6-1652-5947-500E9419961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145" name="矩形 144">
              <a:extLst>
                <a:ext uri="{FF2B5EF4-FFF2-40B4-BE49-F238E27FC236}">
                  <a16:creationId xmlns:a16="http://schemas.microsoft.com/office/drawing/2014/main" id="{3162BFD8-D16B-FB93-2C00-255D225C3913}"/>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146" name="矩形 145">
              <a:extLst>
                <a:ext uri="{FF2B5EF4-FFF2-40B4-BE49-F238E27FC236}">
                  <a16:creationId xmlns:a16="http://schemas.microsoft.com/office/drawing/2014/main" id="{FC729642-FF34-8493-9F49-2248F8CC3353}"/>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147" name="矩形 146">
              <a:extLst>
                <a:ext uri="{FF2B5EF4-FFF2-40B4-BE49-F238E27FC236}">
                  <a16:creationId xmlns:a16="http://schemas.microsoft.com/office/drawing/2014/main" id="{F9E233FD-A151-4825-DB95-F8761B2FE253}"/>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148" name="矩形 147">
              <a:extLst>
                <a:ext uri="{FF2B5EF4-FFF2-40B4-BE49-F238E27FC236}">
                  <a16:creationId xmlns:a16="http://schemas.microsoft.com/office/drawing/2014/main" id="{0DB1C835-9F93-2B1C-093D-6043649AB286}"/>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149" name="矩形 148">
              <a:extLst>
                <a:ext uri="{FF2B5EF4-FFF2-40B4-BE49-F238E27FC236}">
                  <a16:creationId xmlns:a16="http://schemas.microsoft.com/office/drawing/2014/main" id="{40BB604B-2A50-9CF9-EA0F-BD30B72C2390}"/>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150" name="矩形 149">
              <a:extLst>
                <a:ext uri="{FF2B5EF4-FFF2-40B4-BE49-F238E27FC236}">
                  <a16:creationId xmlns:a16="http://schemas.microsoft.com/office/drawing/2014/main" id="{B23C975B-52FD-199D-A1A5-4CBDDAC6EF8B}"/>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151" name="矩形 150">
              <a:extLst>
                <a:ext uri="{FF2B5EF4-FFF2-40B4-BE49-F238E27FC236}">
                  <a16:creationId xmlns:a16="http://schemas.microsoft.com/office/drawing/2014/main" id="{5DA4A91B-ED5B-AAA4-E88A-E89D61DC8608}"/>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152" name="矩形 151">
              <a:extLst>
                <a:ext uri="{FF2B5EF4-FFF2-40B4-BE49-F238E27FC236}">
                  <a16:creationId xmlns:a16="http://schemas.microsoft.com/office/drawing/2014/main" id="{41858A81-4381-73BE-3D40-1F0079FDFD90}"/>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153" name="矩形 152">
              <a:extLst>
                <a:ext uri="{FF2B5EF4-FFF2-40B4-BE49-F238E27FC236}">
                  <a16:creationId xmlns:a16="http://schemas.microsoft.com/office/drawing/2014/main" id="{EFA10A6A-D655-C7F4-4F8A-198A891E043A}"/>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154" name="矩形 153">
              <a:extLst>
                <a:ext uri="{FF2B5EF4-FFF2-40B4-BE49-F238E27FC236}">
                  <a16:creationId xmlns:a16="http://schemas.microsoft.com/office/drawing/2014/main" id="{FBCB3148-DF08-AD48-9227-9CBE84A051CF}"/>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155" name="矩形 154">
              <a:extLst>
                <a:ext uri="{FF2B5EF4-FFF2-40B4-BE49-F238E27FC236}">
                  <a16:creationId xmlns:a16="http://schemas.microsoft.com/office/drawing/2014/main" id="{F4CC12CD-B074-CBAD-7125-ACC1DA817074}"/>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156" name="矩形 155">
              <a:extLst>
                <a:ext uri="{FF2B5EF4-FFF2-40B4-BE49-F238E27FC236}">
                  <a16:creationId xmlns:a16="http://schemas.microsoft.com/office/drawing/2014/main" id="{727CDC51-125C-3730-C897-7426246D4B7F}"/>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157" name="矩形 156">
              <a:extLst>
                <a:ext uri="{FF2B5EF4-FFF2-40B4-BE49-F238E27FC236}">
                  <a16:creationId xmlns:a16="http://schemas.microsoft.com/office/drawing/2014/main" id="{F0CC06AF-8EA1-D5F8-5A17-B4EC322A7D81}"/>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158" name="矩形 157">
              <a:extLst>
                <a:ext uri="{FF2B5EF4-FFF2-40B4-BE49-F238E27FC236}">
                  <a16:creationId xmlns:a16="http://schemas.microsoft.com/office/drawing/2014/main" id="{1BD98898-0E90-8A5D-7272-02ED3E012439}"/>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159" name="矩形 158">
              <a:extLst>
                <a:ext uri="{FF2B5EF4-FFF2-40B4-BE49-F238E27FC236}">
                  <a16:creationId xmlns:a16="http://schemas.microsoft.com/office/drawing/2014/main" id="{937DF4D6-B8AE-39FF-1FAC-F7A31A138DE4}"/>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160" name="矩形 159">
              <a:extLst>
                <a:ext uri="{FF2B5EF4-FFF2-40B4-BE49-F238E27FC236}">
                  <a16:creationId xmlns:a16="http://schemas.microsoft.com/office/drawing/2014/main" id="{DD229B62-A7AD-5221-0530-2C8439D3EB67}"/>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161" name="矩形 160">
              <a:extLst>
                <a:ext uri="{FF2B5EF4-FFF2-40B4-BE49-F238E27FC236}">
                  <a16:creationId xmlns:a16="http://schemas.microsoft.com/office/drawing/2014/main" id="{D8194BCC-F579-A651-1B47-72D2E00B53D5}"/>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162" name="矩形 161">
              <a:extLst>
                <a:ext uri="{FF2B5EF4-FFF2-40B4-BE49-F238E27FC236}">
                  <a16:creationId xmlns:a16="http://schemas.microsoft.com/office/drawing/2014/main" id="{BA1C95C6-2494-FB34-2226-45B697E3376F}"/>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5" name="矩形 4">
            <a:extLst>
              <a:ext uri="{FF2B5EF4-FFF2-40B4-BE49-F238E27FC236}">
                <a16:creationId xmlns:a16="http://schemas.microsoft.com/office/drawing/2014/main" id="{8FBE07E6-AB02-9FE8-CB88-AEAAEAC0CB15}"/>
              </a:ext>
            </a:extLst>
          </p:cNvPr>
          <p:cNvSpPr/>
          <p:nvPr/>
        </p:nvSpPr>
        <p:spPr>
          <a:xfrm>
            <a:off x="4243982" y="1897128"/>
            <a:ext cx="885721" cy="274196"/>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6FF1626C-04E8-E3AD-43DE-7E0FAA7CAD53}"/>
              </a:ext>
            </a:extLst>
          </p:cNvPr>
          <p:cNvGrpSpPr/>
          <p:nvPr/>
        </p:nvGrpSpPr>
        <p:grpSpPr>
          <a:xfrm>
            <a:off x="2770589" y="5643385"/>
            <a:ext cx="9116611" cy="252919"/>
            <a:chOff x="2772604" y="1846455"/>
            <a:chExt cx="9116611" cy="252919"/>
          </a:xfrm>
        </p:grpSpPr>
        <p:sp>
          <p:nvSpPr>
            <p:cNvPr id="39" name="矩形 38">
              <a:extLst>
                <a:ext uri="{FF2B5EF4-FFF2-40B4-BE49-F238E27FC236}">
                  <a16:creationId xmlns:a16="http://schemas.microsoft.com/office/drawing/2014/main" id="{58D62DEC-6DCA-7BA2-454D-F5C16E45BE41}"/>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40" name="矩形 39">
              <a:extLst>
                <a:ext uri="{FF2B5EF4-FFF2-40B4-BE49-F238E27FC236}">
                  <a16:creationId xmlns:a16="http://schemas.microsoft.com/office/drawing/2014/main" id="{50AE3D7B-46C3-08A8-1F57-AECF2D5FC6DF}"/>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41" name="矩形 40">
              <a:extLst>
                <a:ext uri="{FF2B5EF4-FFF2-40B4-BE49-F238E27FC236}">
                  <a16:creationId xmlns:a16="http://schemas.microsoft.com/office/drawing/2014/main" id="{6698C8BC-5894-AF7F-65C5-8B305A0BEEF6}"/>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42" name="矩形 41">
              <a:extLst>
                <a:ext uri="{FF2B5EF4-FFF2-40B4-BE49-F238E27FC236}">
                  <a16:creationId xmlns:a16="http://schemas.microsoft.com/office/drawing/2014/main" id="{DD85C857-B269-E047-80AF-D2421E63C8FE}"/>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43" name="矩形 42">
              <a:extLst>
                <a:ext uri="{FF2B5EF4-FFF2-40B4-BE49-F238E27FC236}">
                  <a16:creationId xmlns:a16="http://schemas.microsoft.com/office/drawing/2014/main" id="{641F30C0-86E7-FAE9-E707-4FCD81D72C36}"/>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44" name="矩形 43">
              <a:extLst>
                <a:ext uri="{FF2B5EF4-FFF2-40B4-BE49-F238E27FC236}">
                  <a16:creationId xmlns:a16="http://schemas.microsoft.com/office/drawing/2014/main" id="{D7CB0004-A592-6C15-B53D-167716F81FF3}"/>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45" name="矩形 44">
              <a:extLst>
                <a:ext uri="{FF2B5EF4-FFF2-40B4-BE49-F238E27FC236}">
                  <a16:creationId xmlns:a16="http://schemas.microsoft.com/office/drawing/2014/main" id="{020AD77B-A95A-B547-2AA3-7B3288D8D7A1}"/>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46" name="矩形 45">
              <a:extLst>
                <a:ext uri="{FF2B5EF4-FFF2-40B4-BE49-F238E27FC236}">
                  <a16:creationId xmlns:a16="http://schemas.microsoft.com/office/drawing/2014/main" id="{9B027F54-23B7-02A6-7941-A3A8A4032BC1}"/>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47" name="矩形 46">
              <a:extLst>
                <a:ext uri="{FF2B5EF4-FFF2-40B4-BE49-F238E27FC236}">
                  <a16:creationId xmlns:a16="http://schemas.microsoft.com/office/drawing/2014/main" id="{053BD029-47F3-DCCC-1563-E2EABB363A0E}"/>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48" name="矩形 47">
              <a:extLst>
                <a:ext uri="{FF2B5EF4-FFF2-40B4-BE49-F238E27FC236}">
                  <a16:creationId xmlns:a16="http://schemas.microsoft.com/office/drawing/2014/main" id="{D496DAA8-DC66-C76A-6665-E7E9208B18C6}"/>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49" name="矩形 48">
              <a:extLst>
                <a:ext uri="{FF2B5EF4-FFF2-40B4-BE49-F238E27FC236}">
                  <a16:creationId xmlns:a16="http://schemas.microsoft.com/office/drawing/2014/main" id="{6A91B741-1496-18A0-E9B7-A3448F655182}"/>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50" name="矩形 49">
              <a:extLst>
                <a:ext uri="{FF2B5EF4-FFF2-40B4-BE49-F238E27FC236}">
                  <a16:creationId xmlns:a16="http://schemas.microsoft.com/office/drawing/2014/main" id="{CF8550F4-D7CE-E646-14C2-E4E12B3470AE}"/>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51" name="矩形 50">
              <a:extLst>
                <a:ext uri="{FF2B5EF4-FFF2-40B4-BE49-F238E27FC236}">
                  <a16:creationId xmlns:a16="http://schemas.microsoft.com/office/drawing/2014/main" id="{CDCC078E-DBCA-AF34-66DE-F920A3698BD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52" name="矩形 51">
              <a:extLst>
                <a:ext uri="{FF2B5EF4-FFF2-40B4-BE49-F238E27FC236}">
                  <a16:creationId xmlns:a16="http://schemas.microsoft.com/office/drawing/2014/main" id="{3F257814-11F7-0824-A703-4022E15875E8}"/>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53" name="矩形 52">
              <a:extLst>
                <a:ext uri="{FF2B5EF4-FFF2-40B4-BE49-F238E27FC236}">
                  <a16:creationId xmlns:a16="http://schemas.microsoft.com/office/drawing/2014/main" id="{F685B9D6-91DB-0DDC-AAA1-5A4A39F5E38F}"/>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54" name="矩形 53">
              <a:extLst>
                <a:ext uri="{FF2B5EF4-FFF2-40B4-BE49-F238E27FC236}">
                  <a16:creationId xmlns:a16="http://schemas.microsoft.com/office/drawing/2014/main" id="{DA92037A-ABFF-EA3D-E11D-A0A66A40396A}"/>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55" name="矩形 54">
              <a:extLst>
                <a:ext uri="{FF2B5EF4-FFF2-40B4-BE49-F238E27FC236}">
                  <a16:creationId xmlns:a16="http://schemas.microsoft.com/office/drawing/2014/main" id="{74559FBC-0712-7D47-B988-02218BD4B162}"/>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56" name="矩形 55">
              <a:extLst>
                <a:ext uri="{FF2B5EF4-FFF2-40B4-BE49-F238E27FC236}">
                  <a16:creationId xmlns:a16="http://schemas.microsoft.com/office/drawing/2014/main" id="{9D3370E0-1275-57B8-176F-4B65960BC4D8}"/>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57" name="矩形 56">
              <a:extLst>
                <a:ext uri="{FF2B5EF4-FFF2-40B4-BE49-F238E27FC236}">
                  <a16:creationId xmlns:a16="http://schemas.microsoft.com/office/drawing/2014/main" id="{23A6D4B5-9C62-1448-0921-4B8606D07F08}"/>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58" name="矩形 57">
              <a:extLst>
                <a:ext uri="{FF2B5EF4-FFF2-40B4-BE49-F238E27FC236}">
                  <a16:creationId xmlns:a16="http://schemas.microsoft.com/office/drawing/2014/main" id="{13877868-686B-60BD-8422-ACCA945A5352}"/>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59" name="矩形 58">
              <a:extLst>
                <a:ext uri="{FF2B5EF4-FFF2-40B4-BE49-F238E27FC236}">
                  <a16:creationId xmlns:a16="http://schemas.microsoft.com/office/drawing/2014/main" id="{2B47BF70-CDDA-25B8-5905-BB655972152D}"/>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60" name="矩形 59">
              <a:extLst>
                <a:ext uri="{FF2B5EF4-FFF2-40B4-BE49-F238E27FC236}">
                  <a16:creationId xmlns:a16="http://schemas.microsoft.com/office/drawing/2014/main" id="{B8E174BA-6960-2034-183F-14C841E9C150}"/>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61" name="矩形 60">
              <a:extLst>
                <a:ext uri="{FF2B5EF4-FFF2-40B4-BE49-F238E27FC236}">
                  <a16:creationId xmlns:a16="http://schemas.microsoft.com/office/drawing/2014/main" id="{E5EB27EC-312E-C2DC-EEDB-1F61E6077BA6}"/>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62" name="矩形 61">
              <a:extLst>
                <a:ext uri="{FF2B5EF4-FFF2-40B4-BE49-F238E27FC236}">
                  <a16:creationId xmlns:a16="http://schemas.microsoft.com/office/drawing/2014/main" id="{18506F1D-C7AE-D575-4D21-AF86A56D97AE}"/>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63" name="矩形 62">
              <a:extLst>
                <a:ext uri="{FF2B5EF4-FFF2-40B4-BE49-F238E27FC236}">
                  <a16:creationId xmlns:a16="http://schemas.microsoft.com/office/drawing/2014/main" id="{C56DBED5-8FFA-BBF7-83B0-6A4C2D84F943}"/>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64" name="矩形 63">
              <a:extLst>
                <a:ext uri="{FF2B5EF4-FFF2-40B4-BE49-F238E27FC236}">
                  <a16:creationId xmlns:a16="http://schemas.microsoft.com/office/drawing/2014/main" id="{0FC86234-F96C-B21A-CF5A-12B2605AE1C8}"/>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65" name="矩形 64">
              <a:extLst>
                <a:ext uri="{FF2B5EF4-FFF2-40B4-BE49-F238E27FC236}">
                  <a16:creationId xmlns:a16="http://schemas.microsoft.com/office/drawing/2014/main" id="{037B665E-AED3-0454-3739-A7A9997488E7}"/>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66" name="矩形 65">
              <a:extLst>
                <a:ext uri="{FF2B5EF4-FFF2-40B4-BE49-F238E27FC236}">
                  <a16:creationId xmlns:a16="http://schemas.microsoft.com/office/drawing/2014/main" id="{91FFB7BB-2D7C-949B-F505-148E4CE4F70C}"/>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67" name="矩形 66">
              <a:extLst>
                <a:ext uri="{FF2B5EF4-FFF2-40B4-BE49-F238E27FC236}">
                  <a16:creationId xmlns:a16="http://schemas.microsoft.com/office/drawing/2014/main" id="{C7ED1332-BC4B-A5AD-B80C-FFD9E45CF85D}"/>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68" name="矩形 67">
              <a:extLst>
                <a:ext uri="{FF2B5EF4-FFF2-40B4-BE49-F238E27FC236}">
                  <a16:creationId xmlns:a16="http://schemas.microsoft.com/office/drawing/2014/main" id="{280C557D-30D1-0647-4ACD-3403218658D8}"/>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69" name="矩形 68">
              <a:extLst>
                <a:ext uri="{FF2B5EF4-FFF2-40B4-BE49-F238E27FC236}">
                  <a16:creationId xmlns:a16="http://schemas.microsoft.com/office/drawing/2014/main" id="{28EF09D0-9281-4CAE-D0E9-11B23666E7B2}"/>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31" name="矩形 30">
            <a:extLst>
              <a:ext uri="{FF2B5EF4-FFF2-40B4-BE49-F238E27FC236}">
                <a16:creationId xmlns:a16="http://schemas.microsoft.com/office/drawing/2014/main" id="{44E9252A-BE84-4168-6E9E-B8AA92B19E3D}"/>
              </a:ext>
            </a:extLst>
          </p:cNvPr>
          <p:cNvSpPr/>
          <p:nvPr/>
        </p:nvSpPr>
        <p:spPr>
          <a:xfrm>
            <a:off x="6011825" y="5651058"/>
            <a:ext cx="588121" cy="252176"/>
          </a:xfrm>
          <a:prstGeom prst="rect">
            <a:avLst/>
          </a:prstGeom>
          <a:solidFill>
            <a:schemeClr val="accent1">
              <a:lumMod val="7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AB6E03C7-15FA-9274-9BA9-A4D44AA84F37}"/>
              </a:ext>
            </a:extLst>
          </p:cNvPr>
          <p:cNvSpPr/>
          <p:nvPr/>
        </p:nvSpPr>
        <p:spPr>
          <a:xfrm>
            <a:off x="6886678" y="5647668"/>
            <a:ext cx="283219" cy="252176"/>
          </a:xfrm>
          <a:prstGeom prst="rect">
            <a:avLst/>
          </a:prstGeom>
          <a:solidFill>
            <a:schemeClr val="accent1">
              <a:lumMod val="7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D0C77F98-5006-281B-2B3F-76ACCCF5ADE2}"/>
              </a:ext>
            </a:extLst>
          </p:cNvPr>
          <p:cNvSpPr/>
          <p:nvPr/>
        </p:nvSpPr>
        <p:spPr>
          <a:xfrm>
            <a:off x="5124616" y="1892602"/>
            <a:ext cx="2349429" cy="274196"/>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23827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xit" presetSubtype="0" fill="hold" grpId="0" nodeType="with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矩形 89">
            <a:extLst>
              <a:ext uri="{FF2B5EF4-FFF2-40B4-BE49-F238E27FC236}">
                <a16:creationId xmlns:a16="http://schemas.microsoft.com/office/drawing/2014/main" id="{54F85DBF-B534-0A0A-148F-6886B21A5244}"/>
              </a:ext>
            </a:extLst>
          </p:cNvPr>
          <p:cNvSpPr/>
          <p:nvPr/>
        </p:nvSpPr>
        <p:spPr>
          <a:xfrm>
            <a:off x="5118662" y="898472"/>
            <a:ext cx="5872711" cy="877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t>        序号落在发送窗口内的已发送数据，如果迟迟收不到接收方的确认，则会产生</a:t>
            </a:r>
            <a:r>
              <a:rPr lang="zh-CN" altLang="en-US" b="1" dirty="0">
                <a:solidFill>
                  <a:schemeClr val="tx1"/>
                </a:solidFill>
                <a:highlight>
                  <a:srgbClr val="FFFF00"/>
                </a:highlight>
              </a:rPr>
              <a:t>超时重传</a:t>
            </a:r>
            <a:r>
              <a:rPr lang="zh-CN" altLang="en-US" b="1" dirty="0"/>
              <a:t>。</a:t>
            </a:r>
            <a:endParaRPr lang="zh-CN" altLang="en-US" b="1" dirty="0">
              <a:solidFill>
                <a:schemeClr val="bg1"/>
              </a:solidFill>
              <a:latin typeface="+mn-ea"/>
            </a:endParaRPr>
          </a:p>
        </p:txBody>
      </p:sp>
      <p:sp>
        <p:nvSpPr>
          <p:cNvPr id="38" name="矩形 37">
            <a:extLst>
              <a:ext uri="{FF2B5EF4-FFF2-40B4-BE49-F238E27FC236}">
                <a16:creationId xmlns:a16="http://schemas.microsoft.com/office/drawing/2014/main" id="{34E0EDB6-4BEE-83D5-0F08-D8F144FF0A05}"/>
              </a:ext>
            </a:extLst>
          </p:cNvPr>
          <p:cNvSpPr/>
          <p:nvPr/>
        </p:nvSpPr>
        <p:spPr>
          <a:xfrm>
            <a:off x="5118662" y="1823568"/>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74" name="组合 73">
            <a:extLst>
              <a:ext uri="{FF2B5EF4-FFF2-40B4-BE49-F238E27FC236}">
                <a16:creationId xmlns:a16="http://schemas.microsoft.com/office/drawing/2014/main" id="{1E86FCBA-E192-81E7-F313-F3DCAF401B1A}"/>
              </a:ext>
            </a:extLst>
          </p:cNvPr>
          <p:cNvGrpSpPr/>
          <p:nvPr/>
        </p:nvGrpSpPr>
        <p:grpSpPr>
          <a:xfrm>
            <a:off x="2770589" y="4447420"/>
            <a:ext cx="9126085" cy="1237704"/>
            <a:chOff x="2770589" y="4447420"/>
            <a:chExt cx="9126085" cy="1237704"/>
          </a:xfrm>
        </p:grpSpPr>
        <p:cxnSp>
          <p:nvCxnSpPr>
            <p:cNvPr id="7" name="直接箭头连接符 6">
              <a:extLst>
                <a:ext uri="{FF2B5EF4-FFF2-40B4-BE49-F238E27FC236}">
                  <a16:creationId xmlns:a16="http://schemas.microsoft.com/office/drawing/2014/main" id="{52146B86-42C0-F82A-BC66-D4C25A2117C7}"/>
                </a:ext>
              </a:extLst>
            </p:cNvPr>
            <p:cNvCxnSpPr>
              <a:cxnSpLocks/>
            </p:cNvCxnSpPr>
            <p:nvPr/>
          </p:nvCxnSpPr>
          <p:spPr>
            <a:xfrm>
              <a:off x="2778241" y="5096246"/>
              <a:ext cx="2344548"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8D0EA0A3-7424-B662-D7BC-97D64309234D}"/>
                </a:ext>
              </a:extLst>
            </p:cNvPr>
            <p:cNvSpPr txBox="1"/>
            <p:nvPr/>
          </p:nvSpPr>
          <p:spPr>
            <a:xfrm>
              <a:off x="3425021" y="4557637"/>
              <a:ext cx="1029210" cy="1077218"/>
            </a:xfrm>
            <a:prstGeom prst="rect">
              <a:avLst/>
            </a:prstGeom>
            <a:solidFill>
              <a:schemeClr val="bg1"/>
            </a:solidFill>
          </p:spPr>
          <p:txBody>
            <a:bodyPr wrap="square" rtlCol="0">
              <a:spAutoFit/>
            </a:bodyPr>
            <a:lstStyle/>
            <a:p>
              <a:pPr algn="ctr"/>
              <a:r>
                <a:rPr lang="zh-CN" altLang="en-US" sz="1600" b="1" dirty="0"/>
                <a:t>已发送过</a:t>
              </a:r>
              <a:endParaRPr lang="en-US" altLang="zh-CN" sz="1600" b="1" dirty="0"/>
            </a:p>
            <a:p>
              <a:pPr algn="ctr"/>
              <a:r>
                <a:rPr lang="zh-CN" altLang="en-US" sz="1600" b="1" dirty="0"/>
                <a:t>确认且已</a:t>
              </a:r>
              <a:endParaRPr lang="en-US" altLang="zh-CN" sz="1600" b="1" dirty="0"/>
            </a:p>
            <a:p>
              <a:pPr algn="ctr"/>
              <a:r>
                <a:rPr lang="zh-CN" altLang="en-US" sz="1600" b="1" dirty="0"/>
                <a:t>交付主机</a:t>
              </a:r>
              <a:endParaRPr lang="en-US" altLang="zh-CN" sz="1600" b="1" dirty="0"/>
            </a:p>
            <a:p>
              <a:pPr algn="ctr"/>
              <a:r>
                <a:rPr lang="zh-CN" altLang="en-US" sz="1600" b="1" dirty="0"/>
                <a:t>可以删除</a:t>
              </a:r>
            </a:p>
          </p:txBody>
        </p:sp>
        <p:cxnSp>
          <p:nvCxnSpPr>
            <p:cNvPr id="23" name="直接连接符 22">
              <a:extLst>
                <a:ext uri="{FF2B5EF4-FFF2-40B4-BE49-F238E27FC236}">
                  <a16:creationId xmlns:a16="http://schemas.microsoft.com/office/drawing/2014/main" id="{1F14B1B6-14CA-78F5-858C-11E56651F592}"/>
                </a:ext>
              </a:extLst>
            </p:cNvPr>
            <p:cNvCxnSpPr>
              <a:cxnSpLocks/>
            </p:cNvCxnSpPr>
            <p:nvPr/>
          </p:nvCxnSpPr>
          <p:spPr>
            <a:xfrm>
              <a:off x="2770589" y="4496251"/>
              <a:ext cx="0" cy="11736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A9CED9C7-B33C-99D3-7AE7-BE999A25A752}"/>
                </a:ext>
              </a:extLst>
            </p:cNvPr>
            <p:cNvSpPr txBox="1"/>
            <p:nvPr/>
          </p:nvSpPr>
          <p:spPr>
            <a:xfrm>
              <a:off x="10993751" y="4800821"/>
              <a:ext cx="902923" cy="584775"/>
            </a:xfrm>
            <a:prstGeom prst="rect">
              <a:avLst/>
            </a:prstGeom>
            <a:noFill/>
          </p:spPr>
          <p:txBody>
            <a:bodyPr wrap="square" rtlCol="0">
              <a:spAutoFit/>
            </a:bodyPr>
            <a:lstStyle/>
            <a:p>
              <a:pPr algn="ctr"/>
              <a:r>
                <a:rPr lang="zh-CN" altLang="en-US" sz="1600" b="1" dirty="0"/>
                <a:t>不允许</a:t>
              </a:r>
              <a:endParaRPr lang="en-US" altLang="zh-CN" sz="1600" b="1" dirty="0"/>
            </a:p>
            <a:p>
              <a:pPr algn="ctr"/>
              <a:r>
                <a:rPr lang="zh-CN" altLang="en-US" sz="1600" b="1" dirty="0"/>
                <a:t>接收</a:t>
              </a:r>
            </a:p>
          </p:txBody>
        </p:sp>
        <p:cxnSp>
          <p:nvCxnSpPr>
            <p:cNvPr id="30" name="直接连接符 29">
              <a:extLst>
                <a:ext uri="{FF2B5EF4-FFF2-40B4-BE49-F238E27FC236}">
                  <a16:creationId xmlns:a16="http://schemas.microsoft.com/office/drawing/2014/main" id="{E40B6C7B-87F6-815B-A2BD-0EEB6F32AB52}"/>
                </a:ext>
              </a:extLst>
            </p:cNvPr>
            <p:cNvCxnSpPr>
              <a:cxnSpLocks/>
            </p:cNvCxnSpPr>
            <p:nvPr/>
          </p:nvCxnSpPr>
          <p:spPr>
            <a:xfrm>
              <a:off x="11881524" y="4447420"/>
              <a:ext cx="0" cy="123361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34A65918-362A-778E-9046-C7A3CEAAF849}"/>
                </a:ext>
              </a:extLst>
            </p:cNvPr>
            <p:cNvCxnSpPr>
              <a:cxnSpLocks/>
            </p:cNvCxnSpPr>
            <p:nvPr/>
          </p:nvCxnSpPr>
          <p:spPr>
            <a:xfrm>
              <a:off x="5122789" y="4477394"/>
              <a:ext cx="0" cy="11736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F319F2E-6678-CF1E-2A28-0681C56866EF}"/>
                </a:ext>
              </a:extLst>
            </p:cNvPr>
            <p:cNvCxnSpPr>
              <a:cxnSpLocks/>
            </p:cNvCxnSpPr>
            <p:nvPr/>
          </p:nvCxnSpPr>
          <p:spPr>
            <a:xfrm>
              <a:off x="11006954" y="4447420"/>
              <a:ext cx="0" cy="123770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FD3FED11-87B0-9702-40BC-56844ADD7569}"/>
                </a:ext>
              </a:extLst>
            </p:cNvPr>
            <p:cNvCxnSpPr/>
            <p:nvPr/>
          </p:nvCxnSpPr>
          <p:spPr>
            <a:xfrm>
              <a:off x="5129703" y="5097726"/>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8FB387A3-62C9-ABF0-EF96-CDF8290F8A3F}"/>
                </a:ext>
              </a:extLst>
            </p:cNvPr>
            <p:cNvSpPr txBox="1"/>
            <p:nvPr/>
          </p:nvSpPr>
          <p:spPr>
            <a:xfrm>
              <a:off x="7198201" y="4911580"/>
              <a:ext cx="1447162" cy="369332"/>
            </a:xfrm>
            <a:prstGeom prst="rect">
              <a:avLst/>
            </a:prstGeom>
            <a:solidFill>
              <a:schemeClr val="bg1"/>
            </a:solidFill>
          </p:spPr>
          <p:txBody>
            <a:bodyPr wrap="square" rtlCol="0">
              <a:spAutoFit/>
            </a:bodyPr>
            <a:lstStyle/>
            <a:p>
              <a:pPr algn="ctr"/>
              <a:r>
                <a:rPr lang="zh-CN" altLang="en-US" b="1" dirty="0"/>
                <a:t>接收窗口</a:t>
              </a:r>
              <a:r>
                <a:rPr lang="en-US" altLang="zh-CN" b="1" dirty="0"/>
                <a:t>=20</a:t>
              </a:r>
              <a:endParaRPr lang="zh-CN" altLang="en-US" b="1" dirty="0"/>
            </a:p>
          </p:txBody>
        </p:sp>
        <p:cxnSp>
          <p:nvCxnSpPr>
            <p:cNvPr id="26" name="直接箭头连接符 25">
              <a:extLst>
                <a:ext uri="{FF2B5EF4-FFF2-40B4-BE49-F238E27FC236}">
                  <a16:creationId xmlns:a16="http://schemas.microsoft.com/office/drawing/2014/main" id="{3D5050F7-EDE3-9236-33EA-756886713638}"/>
                </a:ext>
              </a:extLst>
            </p:cNvPr>
            <p:cNvCxnSpPr>
              <a:cxnSpLocks/>
            </p:cNvCxnSpPr>
            <p:nvPr/>
          </p:nvCxnSpPr>
          <p:spPr>
            <a:xfrm>
              <a:off x="11014557" y="5096246"/>
              <a:ext cx="866967"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BBD6B7A5-BC07-23C0-7D52-87C28427DA03}"/>
              </a:ext>
            </a:extLst>
          </p:cNvPr>
          <p:cNvSpPr/>
          <p:nvPr/>
        </p:nvSpPr>
        <p:spPr>
          <a:xfrm>
            <a:off x="5122789" y="5577916"/>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可靠传输的实现</a:t>
              </a:r>
            </a:p>
          </p:txBody>
        </p:sp>
      </p:grpSp>
      <p:grpSp>
        <p:nvGrpSpPr>
          <p:cNvPr id="121" name="组合 120">
            <a:extLst>
              <a:ext uri="{FF2B5EF4-FFF2-40B4-BE49-F238E27FC236}">
                <a16:creationId xmlns:a16="http://schemas.microsoft.com/office/drawing/2014/main" id="{6834FF5F-9DA1-F0B3-B9E1-5539913B44F5}"/>
              </a:ext>
            </a:extLst>
          </p:cNvPr>
          <p:cNvGrpSpPr/>
          <p:nvPr/>
        </p:nvGrpSpPr>
        <p:grpSpPr>
          <a:xfrm>
            <a:off x="328424" y="1666287"/>
            <a:ext cx="1429263" cy="4295156"/>
            <a:chOff x="268437" y="1742601"/>
            <a:chExt cx="1429263" cy="4295156"/>
          </a:xfrm>
        </p:grpSpPr>
        <p:pic>
          <p:nvPicPr>
            <p:cNvPr id="27" name="图形 26">
              <a:extLst>
                <a:ext uri="{FF2B5EF4-FFF2-40B4-BE49-F238E27FC236}">
                  <a16:creationId xmlns:a16="http://schemas.microsoft.com/office/drawing/2014/main" id="{7D171ECC-984B-BA0D-3787-4EADF7AEA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560" y="1742601"/>
              <a:ext cx="677140" cy="654939"/>
            </a:xfrm>
            <a:prstGeom prst="rect">
              <a:avLst/>
            </a:prstGeom>
          </p:spPr>
        </p:pic>
        <p:pic>
          <p:nvPicPr>
            <p:cNvPr id="28" name="图形 27">
              <a:extLst>
                <a:ext uri="{FF2B5EF4-FFF2-40B4-BE49-F238E27FC236}">
                  <a16:creationId xmlns:a16="http://schemas.microsoft.com/office/drawing/2014/main" id="{1498BAFB-2B6D-2A50-6EC6-041DB2EFC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84" y="5455379"/>
              <a:ext cx="443717" cy="582378"/>
            </a:xfrm>
            <a:prstGeom prst="rect">
              <a:avLst/>
            </a:prstGeom>
          </p:spPr>
        </p:pic>
        <p:sp>
          <p:nvSpPr>
            <p:cNvPr id="117" name="文本框 116">
              <a:extLst>
                <a:ext uri="{FF2B5EF4-FFF2-40B4-BE49-F238E27FC236}">
                  <a16:creationId xmlns:a16="http://schemas.microsoft.com/office/drawing/2014/main" id="{FCC024AC-BBB4-E353-B24C-BBAD303C33F5}"/>
                </a:ext>
              </a:extLst>
            </p:cNvPr>
            <p:cNvSpPr txBox="1"/>
            <p:nvPr/>
          </p:nvSpPr>
          <p:spPr>
            <a:xfrm>
              <a:off x="283610" y="5546291"/>
              <a:ext cx="934872" cy="369332"/>
            </a:xfrm>
            <a:prstGeom prst="rect">
              <a:avLst/>
            </a:prstGeom>
            <a:noFill/>
          </p:spPr>
          <p:txBody>
            <a:bodyPr wrap="square" rtlCol="0">
              <a:spAutoFit/>
            </a:bodyPr>
            <a:lstStyle/>
            <a:p>
              <a:r>
                <a:rPr lang="zh-CN" altLang="en-US" b="1" dirty="0"/>
                <a:t>接收方</a:t>
              </a:r>
            </a:p>
          </p:txBody>
        </p:sp>
        <p:sp>
          <p:nvSpPr>
            <p:cNvPr id="118" name="文本框 117">
              <a:extLst>
                <a:ext uri="{FF2B5EF4-FFF2-40B4-BE49-F238E27FC236}">
                  <a16:creationId xmlns:a16="http://schemas.microsoft.com/office/drawing/2014/main" id="{EF6C1D32-1AB7-C2B5-3CB2-29917795BCEC}"/>
                </a:ext>
              </a:extLst>
            </p:cNvPr>
            <p:cNvSpPr txBox="1"/>
            <p:nvPr/>
          </p:nvSpPr>
          <p:spPr>
            <a:xfrm>
              <a:off x="268437" y="1761352"/>
              <a:ext cx="934872" cy="369332"/>
            </a:xfrm>
            <a:prstGeom prst="rect">
              <a:avLst/>
            </a:prstGeom>
            <a:noFill/>
          </p:spPr>
          <p:txBody>
            <a:bodyPr wrap="square" rtlCol="0">
              <a:spAutoFit/>
            </a:bodyPr>
            <a:lstStyle/>
            <a:p>
              <a:r>
                <a:rPr lang="zh-CN" altLang="en-US" b="1" dirty="0"/>
                <a:t>发送方</a:t>
              </a:r>
            </a:p>
          </p:txBody>
        </p:sp>
        <p:sp>
          <p:nvSpPr>
            <p:cNvPr id="119" name="圆柱体 118">
              <a:extLst>
                <a:ext uri="{FF2B5EF4-FFF2-40B4-BE49-F238E27FC236}">
                  <a16:creationId xmlns:a16="http://schemas.microsoft.com/office/drawing/2014/main" id="{351AAFF2-3A5B-F6A9-F6C2-EF3DC893A21F}"/>
                </a:ext>
              </a:extLst>
            </p:cNvPr>
            <p:cNvSpPr/>
            <p:nvPr/>
          </p:nvSpPr>
          <p:spPr>
            <a:xfrm>
              <a:off x="1157034" y="2397540"/>
              <a:ext cx="443717" cy="3021559"/>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F86A6B9E-BC85-C115-C616-05FC9670C5D0}"/>
                </a:ext>
              </a:extLst>
            </p:cNvPr>
            <p:cNvSpPr txBox="1"/>
            <p:nvPr/>
          </p:nvSpPr>
          <p:spPr>
            <a:xfrm>
              <a:off x="1084832" y="2528504"/>
              <a:ext cx="588120" cy="2862322"/>
            </a:xfrm>
            <a:prstGeom prst="rect">
              <a:avLst/>
            </a:prstGeom>
            <a:noFill/>
          </p:spPr>
          <p:txBody>
            <a:bodyPr wrap="square" rtlCol="0">
              <a:spAutoFit/>
            </a:bodyPr>
            <a:lstStyle/>
            <a:p>
              <a:pPr algn="ctr"/>
              <a:r>
                <a:rPr lang="zh-CN" altLang="en-US" b="1" dirty="0">
                  <a:solidFill>
                    <a:schemeClr val="bg1"/>
                  </a:solidFill>
                </a:rPr>
                <a:t>基</a:t>
              </a:r>
              <a:endParaRPr lang="en-US" altLang="zh-CN" b="1" dirty="0">
                <a:solidFill>
                  <a:schemeClr val="bg1"/>
                </a:solidFill>
              </a:endParaRPr>
            </a:p>
            <a:p>
              <a:pPr algn="ctr"/>
              <a:r>
                <a:rPr lang="zh-CN" altLang="en-US" b="1" dirty="0">
                  <a:solidFill>
                    <a:schemeClr val="bg1"/>
                  </a:solidFill>
                </a:rPr>
                <a:t>于</a:t>
              </a:r>
              <a:endParaRPr lang="en-US" altLang="zh-CN" b="1" dirty="0">
                <a:solidFill>
                  <a:schemeClr val="bg1"/>
                </a:solidFill>
              </a:endParaRPr>
            </a:p>
            <a:p>
              <a:pPr algn="ctr"/>
              <a:r>
                <a:rPr lang="en-US" altLang="zh-CN" b="1" dirty="0">
                  <a:solidFill>
                    <a:schemeClr val="bg1"/>
                  </a:solidFill>
                </a:rPr>
                <a:t>TCP</a:t>
              </a:r>
            </a:p>
            <a:p>
              <a:pPr algn="ctr"/>
              <a:r>
                <a:rPr lang="zh-CN" altLang="en-US" b="1" dirty="0">
                  <a:solidFill>
                    <a:schemeClr val="bg1"/>
                  </a:solidFill>
                </a:rPr>
                <a:t>的</a:t>
              </a:r>
              <a:endParaRPr lang="en-US" altLang="zh-CN" b="1" dirty="0">
                <a:solidFill>
                  <a:schemeClr val="bg1"/>
                </a:solidFill>
              </a:endParaRPr>
            </a:p>
            <a:p>
              <a:pPr algn="ctr"/>
              <a:r>
                <a:rPr lang="zh-CN" altLang="en-US" b="1" dirty="0">
                  <a:solidFill>
                    <a:schemeClr val="bg1"/>
                  </a:solidFill>
                </a:rPr>
                <a:t>可</a:t>
              </a:r>
              <a:endParaRPr lang="en-US" altLang="zh-CN" b="1" dirty="0">
                <a:solidFill>
                  <a:schemeClr val="bg1"/>
                </a:solidFill>
              </a:endParaRPr>
            </a:p>
            <a:p>
              <a:pPr algn="ctr"/>
              <a:r>
                <a:rPr lang="zh-CN" altLang="en-US" b="1" dirty="0">
                  <a:solidFill>
                    <a:schemeClr val="bg1"/>
                  </a:solidFill>
                </a:rPr>
                <a:t>靠</a:t>
              </a:r>
              <a:endParaRPr lang="en-US" altLang="zh-CN" b="1" dirty="0">
                <a:solidFill>
                  <a:schemeClr val="bg1"/>
                </a:solidFill>
              </a:endParaRPr>
            </a:p>
            <a:p>
              <a:pPr algn="ctr"/>
              <a:r>
                <a:rPr lang="zh-CN" altLang="en-US" b="1" dirty="0">
                  <a:solidFill>
                    <a:schemeClr val="bg1"/>
                  </a:solidFill>
                </a:rPr>
                <a:t>数</a:t>
              </a:r>
              <a:endParaRPr lang="en-US" altLang="zh-CN" b="1" dirty="0">
                <a:solidFill>
                  <a:schemeClr val="bg1"/>
                </a:solidFill>
              </a:endParaRPr>
            </a:p>
            <a:p>
              <a:pPr algn="ctr"/>
              <a:r>
                <a:rPr lang="zh-CN" altLang="en-US" b="1" dirty="0">
                  <a:solidFill>
                    <a:schemeClr val="bg1"/>
                  </a:solidFill>
                </a:rPr>
                <a:t>据</a:t>
              </a:r>
              <a:endParaRPr lang="en-US" altLang="zh-CN" b="1" dirty="0">
                <a:solidFill>
                  <a:schemeClr val="bg1"/>
                </a:solidFill>
              </a:endParaRPr>
            </a:p>
            <a:p>
              <a:pPr algn="ctr"/>
              <a:r>
                <a:rPr lang="zh-CN" altLang="en-US" b="1" dirty="0">
                  <a:solidFill>
                    <a:schemeClr val="bg1"/>
                  </a:solidFill>
                </a:rPr>
                <a:t>传</a:t>
              </a:r>
              <a:endParaRPr lang="en-US" altLang="zh-CN" b="1" dirty="0">
                <a:solidFill>
                  <a:schemeClr val="bg1"/>
                </a:solidFill>
              </a:endParaRPr>
            </a:p>
            <a:p>
              <a:pPr algn="ctr"/>
              <a:r>
                <a:rPr lang="zh-CN" altLang="en-US" b="1" dirty="0">
                  <a:solidFill>
                    <a:schemeClr val="bg1"/>
                  </a:solidFill>
                </a:rPr>
                <a:t>输</a:t>
              </a:r>
            </a:p>
          </p:txBody>
        </p:sp>
      </p:grpSp>
      <p:grpSp>
        <p:nvGrpSpPr>
          <p:cNvPr id="131" name="组合 130">
            <a:extLst>
              <a:ext uri="{FF2B5EF4-FFF2-40B4-BE49-F238E27FC236}">
                <a16:creationId xmlns:a16="http://schemas.microsoft.com/office/drawing/2014/main" id="{5FF78526-1CCA-F87F-6398-F54146161EEA}"/>
              </a:ext>
            </a:extLst>
          </p:cNvPr>
          <p:cNvGrpSpPr/>
          <p:nvPr/>
        </p:nvGrpSpPr>
        <p:grpSpPr>
          <a:xfrm>
            <a:off x="2770589" y="1888008"/>
            <a:ext cx="9116611" cy="252919"/>
            <a:chOff x="2772604" y="1846455"/>
            <a:chExt cx="9116611" cy="252919"/>
          </a:xfrm>
        </p:grpSpPr>
        <p:sp>
          <p:nvSpPr>
            <p:cNvPr id="132" name="矩形 131">
              <a:extLst>
                <a:ext uri="{FF2B5EF4-FFF2-40B4-BE49-F238E27FC236}">
                  <a16:creationId xmlns:a16="http://schemas.microsoft.com/office/drawing/2014/main" id="{3028D87E-C376-CB0A-0F59-60ED0D5BD583}"/>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133" name="矩形 132">
              <a:extLst>
                <a:ext uri="{FF2B5EF4-FFF2-40B4-BE49-F238E27FC236}">
                  <a16:creationId xmlns:a16="http://schemas.microsoft.com/office/drawing/2014/main" id="{831A2641-2384-2E72-C4F2-BF5AC341C054}"/>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134" name="矩形 133">
              <a:extLst>
                <a:ext uri="{FF2B5EF4-FFF2-40B4-BE49-F238E27FC236}">
                  <a16:creationId xmlns:a16="http://schemas.microsoft.com/office/drawing/2014/main" id="{26C1C15B-B7D9-A73E-6E35-45473AE907C1}"/>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135" name="矩形 134">
              <a:extLst>
                <a:ext uri="{FF2B5EF4-FFF2-40B4-BE49-F238E27FC236}">
                  <a16:creationId xmlns:a16="http://schemas.microsoft.com/office/drawing/2014/main" id="{457740F0-15FF-07F9-01ED-89DC4A6F1CF9}"/>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136" name="矩形 135">
              <a:extLst>
                <a:ext uri="{FF2B5EF4-FFF2-40B4-BE49-F238E27FC236}">
                  <a16:creationId xmlns:a16="http://schemas.microsoft.com/office/drawing/2014/main" id="{9C867BCE-1045-F095-06FA-CAF3B95C0734}"/>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137" name="矩形 136">
              <a:extLst>
                <a:ext uri="{FF2B5EF4-FFF2-40B4-BE49-F238E27FC236}">
                  <a16:creationId xmlns:a16="http://schemas.microsoft.com/office/drawing/2014/main" id="{D3E832F6-9A19-119E-8EA1-30F59845C382}"/>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138" name="矩形 137">
              <a:extLst>
                <a:ext uri="{FF2B5EF4-FFF2-40B4-BE49-F238E27FC236}">
                  <a16:creationId xmlns:a16="http://schemas.microsoft.com/office/drawing/2014/main" id="{BCDB83DD-ABA8-28CC-E002-FF4021DC27C0}"/>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139" name="矩形 138">
              <a:extLst>
                <a:ext uri="{FF2B5EF4-FFF2-40B4-BE49-F238E27FC236}">
                  <a16:creationId xmlns:a16="http://schemas.microsoft.com/office/drawing/2014/main" id="{5D903A70-96DA-63E7-0425-E7387C7854E0}"/>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140" name="矩形 139">
              <a:extLst>
                <a:ext uri="{FF2B5EF4-FFF2-40B4-BE49-F238E27FC236}">
                  <a16:creationId xmlns:a16="http://schemas.microsoft.com/office/drawing/2014/main" id="{09B4FCEB-9AAF-E6E0-6410-17180A0FD7F7}"/>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141" name="矩形 140">
              <a:extLst>
                <a:ext uri="{FF2B5EF4-FFF2-40B4-BE49-F238E27FC236}">
                  <a16:creationId xmlns:a16="http://schemas.microsoft.com/office/drawing/2014/main" id="{AE57F4D0-8395-0820-FEFF-F465DA31DD30}"/>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142" name="矩形 141">
              <a:extLst>
                <a:ext uri="{FF2B5EF4-FFF2-40B4-BE49-F238E27FC236}">
                  <a16:creationId xmlns:a16="http://schemas.microsoft.com/office/drawing/2014/main" id="{A4333860-77E9-F92C-7482-6DF14E484D40}"/>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143" name="矩形 142">
              <a:extLst>
                <a:ext uri="{FF2B5EF4-FFF2-40B4-BE49-F238E27FC236}">
                  <a16:creationId xmlns:a16="http://schemas.microsoft.com/office/drawing/2014/main" id="{99BEA847-8897-6CD5-34CB-9B71D24DCD9A}"/>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144" name="矩形 143">
              <a:extLst>
                <a:ext uri="{FF2B5EF4-FFF2-40B4-BE49-F238E27FC236}">
                  <a16:creationId xmlns:a16="http://schemas.microsoft.com/office/drawing/2014/main" id="{CC787FBC-2BF6-1652-5947-500E9419961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145" name="矩形 144">
              <a:extLst>
                <a:ext uri="{FF2B5EF4-FFF2-40B4-BE49-F238E27FC236}">
                  <a16:creationId xmlns:a16="http://schemas.microsoft.com/office/drawing/2014/main" id="{3162BFD8-D16B-FB93-2C00-255D225C3913}"/>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146" name="矩形 145">
              <a:extLst>
                <a:ext uri="{FF2B5EF4-FFF2-40B4-BE49-F238E27FC236}">
                  <a16:creationId xmlns:a16="http://schemas.microsoft.com/office/drawing/2014/main" id="{FC729642-FF34-8493-9F49-2248F8CC3353}"/>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147" name="矩形 146">
              <a:extLst>
                <a:ext uri="{FF2B5EF4-FFF2-40B4-BE49-F238E27FC236}">
                  <a16:creationId xmlns:a16="http://schemas.microsoft.com/office/drawing/2014/main" id="{F9E233FD-A151-4825-DB95-F8761B2FE253}"/>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148" name="矩形 147">
              <a:extLst>
                <a:ext uri="{FF2B5EF4-FFF2-40B4-BE49-F238E27FC236}">
                  <a16:creationId xmlns:a16="http://schemas.microsoft.com/office/drawing/2014/main" id="{0DB1C835-9F93-2B1C-093D-6043649AB286}"/>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149" name="矩形 148">
              <a:extLst>
                <a:ext uri="{FF2B5EF4-FFF2-40B4-BE49-F238E27FC236}">
                  <a16:creationId xmlns:a16="http://schemas.microsoft.com/office/drawing/2014/main" id="{40BB604B-2A50-9CF9-EA0F-BD30B72C2390}"/>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150" name="矩形 149">
              <a:extLst>
                <a:ext uri="{FF2B5EF4-FFF2-40B4-BE49-F238E27FC236}">
                  <a16:creationId xmlns:a16="http://schemas.microsoft.com/office/drawing/2014/main" id="{B23C975B-52FD-199D-A1A5-4CBDDAC6EF8B}"/>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151" name="矩形 150">
              <a:extLst>
                <a:ext uri="{FF2B5EF4-FFF2-40B4-BE49-F238E27FC236}">
                  <a16:creationId xmlns:a16="http://schemas.microsoft.com/office/drawing/2014/main" id="{5DA4A91B-ED5B-AAA4-E88A-E89D61DC8608}"/>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152" name="矩形 151">
              <a:extLst>
                <a:ext uri="{FF2B5EF4-FFF2-40B4-BE49-F238E27FC236}">
                  <a16:creationId xmlns:a16="http://schemas.microsoft.com/office/drawing/2014/main" id="{41858A81-4381-73BE-3D40-1F0079FDFD90}"/>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153" name="矩形 152">
              <a:extLst>
                <a:ext uri="{FF2B5EF4-FFF2-40B4-BE49-F238E27FC236}">
                  <a16:creationId xmlns:a16="http://schemas.microsoft.com/office/drawing/2014/main" id="{EFA10A6A-D655-C7F4-4F8A-198A891E043A}"/>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154" name="矩形 153">
              <a:extLst>
                <a:ext uri="{FF2B5EF4-FFF2-40B4-BE49-F238E27FC236}">
                  <a16:creationId xmlns:a16="http://schemas.microsoft.com/office/drawing/2014/main" id="{FBCB3148-DF08-AD48-9227-9CBE84A051CF}"/>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155" name="矩形 154">
              <a:extLst>
                <a:ext uri="{FF2B5EF4-FFF2-40B4-BE49-F238E27FC236}">
                  <a16:creationId xmlns:a16="http://schemas.microsoft.com/office/drawing/2014/main" id="{F4CC12CD-B074-CBAD-7125-ACC1DA817074}"/>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156" name="矩形 155">
              <a:extLst>
                <a:ext uri="{FF2B5EF4-FFF2-40B4-BE49-F238E27FC236}">
                  <a16:creationId xmlns:a16="http://schemas.microsoft.com/office/drawing/2014/main" id="{727CDC51-125C-3730-C897-7426246D4B7F}"/>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157" name="矩形 156">
              <a:extLst>
                <a:ext uri="{FF2B5EF4-FFF2-40B4-BE49-F238E27FC236}">
                  <a16:creationId xmlns:a16="http://schemas.microsoft.com/office/drawing/2014/main" id="{F0CC06AF-8EA1-D5F8-5A17-B4EC322A7D81}"/>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158" name="矩形 157">
              <a:extLst>
                <a:ext uri="{FF2B5EF4-FFF2-40B4-BE49-F238E27FC236}">
                  <a16:creationId xmlns:a16="http://schemas.microsoft.com/office/drawing/2014/main" id="{1BD98898-0E90-8A5D-7272-02ED3E012439}"/>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159" name="矩形 158">
              <a:extLst>
                <a:ext uri="{FF2B5EF4-FFF2-40B4-BE49-F238E27FC236}">
                  <a16:creationId xmlns:a16="http://schemas.microsoft.com/office/drawing/2014/main" id="{937DF4D6-B8AE-39FF-1FAC-F7A31A138DE4}"/>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160" name="矩形 159">
              <a:extLst>
                <a:ext uri="{FF2B5EF4-FFF2-40B4-BE49-F238E27FC236}">
                  <a16:creationId xmlns:a16="http://schemas.microsoft.com/office/drawing/2014/main" id="{DD229B62-A7AD-5221-0530-2C8439D3EB67}"/>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161" name="矩形 160">
              <a:extLst>
                <a:ext uri="{FF2B5EF4-FFF2-40B4-BE49-F238E27FC236}">
                  <a16:creationId xmlns:a16="http://schemas.microsoft.com/office/drawing/2014/main" id="{D8194BCC-F579-A651-1B47-72D2E00B53D5}"/>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162" name="矩形 161">
              <a:extLst>
                <a:ext uri="{FF2B5EF4-FFF2-40B4-BE49-F238E27FC236}">
                  <a16:creationId xmlns:a16="http://schemas.microsoft.com/office/drawing/2014/main" id="{BA1C95C6-2494-FB34-2226-45B697E3376F}"/>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grpSp>
        <p:nvGrpSpPr>
          <p:cNvPr id="37" name="组合 36">
            <a:extLst>
              <a:ext uri="{FF2B5EF4-FFF2-40B4-BE49-F238E27FC236}">
                <a16:creationId xmlns:a16="http://schemas.microsoft.com/office/drawing/2014/main" id="{6FF1626C-04E8-E3AD-43DE-7E0FAA7CAD53}"/>
              </a:ext>
            </a:extLst>
          </p:cNvPr>
          <p:cNvGrpSpPr/>
          <p:nvPr/>
        </p:nvGrpSpPr>
        <p:grpSpPr>
          <a:xfrm>
            <a:off x="2770589" y="5643385"/>
            <a:ext cx="9116611" cy="252919"/>
            <a:chOff x="2772604" y="1846455"/>
            <a:chExt cx="9116611" cy="252919"/>
          </a:xfrm>
        </p:grpSpPr>
        <p:sp>
          <p:nvSpPr>
            <p:cNvPr id="39" name="矩形 38">
              <a:extLst>
                <a:ext uri="{FF2B5EF4-FFF2-40B4-BE49-F238E27FC236}">
                  <a16:creationId xmlns:a16="http://schemas.microsoft.com/office/drawing/2014/main" id="{58D62DEC-6DCA-7BA2-454D-F5C16E45BE41}"/>
                </a:ext>
              </a:extLst>
            </p:cNvPr>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40" name="矩形 39">
              <a:extLst>
                <a:ext uri="{FF2B5EF4-FFF2-40B4-BE49-F238E27FC236}">
                  <a16:creationId xmlns:a16="http://schemas.microsoft.com/office/drawing/2014/main" id="{50AE3D7B-46C3-08A8-1F57-AECF2D5FC6DF}"/>
                </a:ext>
              </a:extLst>
            </p:cNvPr>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41" name="矩形 40">
              <a:extLst>
                <a:ext uri="{FF2B5EF4-FFF2-40B4-BE49-F238E27FC236}">
                  <a16:creationId xmlns:a16="http://schemas.microsoft.com/office/drawing/2014/main" id="{6698C8BC-5894-AF7F-65C5-8B305A0BEEF6}"/>
                </a:ext>
              </a:extLst>
            </p:cNvPr>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42" name="矩形 41">
              <a:extLst>
                <a:ext uri="{FF2B5EF4-FFF2-40B4-BE49-F238E27FC236}">
                  <a16:creationId xmlns:a16="http://schemas.microsoft.com/office/drawing/2014/main" id="{DD85C857-B269-E047-80AF-D2421E63C8FE}"/>
                </a:ext>
              </a:extLst>
            </p:cNvPr>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43" name="矩形 42">
              <a:extLst>
                <a:ext uri="{FF2B5EF4-FFF2-40B4-BE49-F238E27FC236}">
                  <a16:creationId xmlns:a16="http://schemas.microsoft.com/office/drawing/2014/main" id="{641F30C0-86E7-FAE9-E707-4FCD81D72C36}"/>
                </a:ext>
              </a:extLst>
            </p:cNvPr>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44" name="矩形 43">
              <a:extLst>
                <a:ext uri="{FF2B5EF4-FFF2-40B4-BE49-F238E27FC236}">
                  <a16:creationId xmlns:a16="http://schemas.microsoft.com/office/drawing/2014/main" id="{D7CB0004-A592-6C15-B53D-167716F81FF3}"/>
                </a:ext>
              </a:extLst>
            </p:cNvPr>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45" name="矩形 44">
              <a:extLst>
                <a:ext uri="{FF2B5EF4-FFF2-40B4-BE49-F238E27FC236}">
                  <a16:creationId xmlns:a16="http://schemas.microsoft.com/office/drawing/2014/main" id="{020AD77B-A95A-B547-2AA3-7B3288D8D7A1}"/>
                </a:ext>
              </a:extLst>
            </p:cNvPr>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46" name="矩形 45">
              <a:extLst>
                <a:ext uri="{FF2B5EF4-FFF2-40B4-BE49-F238E27FC236}">
                  <a16:creationId xmlns:a16="http://schemas.microsoft.com/office/drawing/2014/main" id="{9B027F54-23B7-02A6-7941-A3A8A4032BC1}"/>
                </a:ext>
              </a:extLst>
            </p:cNvPr>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47" name="矩形 46">
              <a:extLst>
                <a:ext uri="{FF2B5EF4-FFF2-40B4-BE49-F238E27FC236}">
                  <a16:creationId xmlns:a16="http://schemas.microsoft.com/office/drawing/2014/main" id="{053BD029-47F3-DCCC-1563-E2EABB363A0E}"/>
                </a:ext>
              </a:extLst>
            </p:cNvPr>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48" name="矩形 47">
              <a:extLst>
                <a:ext uri="{FF2B5EF4-FFF2-40B4-BE49-F238E27FC236}">
                  <a16:creationId xmlns:a16="http://schemas.microsoft.com/office/drawing/2014/main" id="{D496DAA8-DC66-C76A-6665-E7E9208B18C6}"/>
                </a:ext>
              </a:extLst>
            </p:cNvPr>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49" name="矩形 48">
              <a:extLst>
                <a:ext uri="{FF2B5EF4-FFF2-40B4-BE49-F238E27FC236}">
                  <a16:creationId xmlns:a16="http://schemas.microsoft.com/office/drawing/2014/main" id="{6A91B741-1496-18A0-E9B7-A3448F655182}"/>
                </a:ext>
              </a:extLst>
            </p:cNvPr>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50" name="矩形 49">
              <a:extLst>
                <a:ext uri="{FF2B5EF4-FFF2-40B4-BE49-F238E27FC236}">
                  <a16:creationId xmlns:a16="http://schemas.microsoft.com/office/drawing/2014/main" id="{CF8550F4-D7CE-E646-14C2-E4E12B3470AE}"/>
                </a:ext>
              </a:extLst>
            </p:cNvPr>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51" name="矩形 50">
              <a:extLst>
                <a:ext uri="{FF2B5EF4-FFF2-40B4-BE49-F238E27FC236}">
                  <a16:creationId xmlns:a16="http://schemas.microsoft.com/office/drawing/2014/main" id="{CDCC078E-DBCA-AF34-66DE-F920A3698BD5}"/>
                </a:ext>
              </a:extLst>
            </p:cNvPr>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52" name="矩形 51">
              <a:extLst>
                <a:ext uri="{FF2B5EF4-FFF2-40B4-BE49-F238E27FC236}">
                  <a16:creationId xmlns:a16="http://schemas.microsoft.com/office/drawing/2014/main" id="{3F257814-11F7-0824-A703-4022E15875E8}"/>
                </a:ext>
              </a:extLst>
            </p:cNvPr>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53" name="矩形 52">
              <a:extLst>
                <a:ext uri="{FF2B5EF4-FFF2-40B4-BE49-F238E27FC236}">
                  <a16:creationId xmlns:a16="http://schemas.microsoft.com/office/drawing/2014/main" id="{F685B9D6-91DB-0DDC-AAA1-5A4A39F5E38F}"/>
                </a:ext>
              </a:extLst>
            </p:cNvPr>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54" name="矩形 53">
              <a:extLst>
                <a:ext uri="{FF2B5EF4-FFF2-40B4-BE49-F238E27FC236}">
                  <a16:creationId xmlns:a16="http://schemas.microsoft.com/office/drawing/2014/main" id="{DA92037A-ABFF-EA3D-E11D-A0A66A40396A}"/>
                </a:ext>
              </a:extLst>
            </p:cNvPr>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55" name="矩形 54">
              <a:extLst>
                <a:ext uri="{FF2B5EF4-FFF2-40B4-BE49-F238E27FC236}">
                  <a16:creationId xmlns:a16="http://schemas.microsoft.com/office/drawing/2014/main" id="{74559FBC-0712-7D47-B988-02218BD4B162}"/>
                </a:ext>
              </a:extLst>
            </p:cNvPr>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56" name="矩形 55">
              <a:extLst>
                <a:ext uri="{FF2B5EF4-FFF2-40B4-BE49-F238E27FC236}">
                  <a16:creationId xmlns:a16="http://schemas.microsoft.com/office/drawing/2014/main" id="{9D3370E0-1275-57B8-176F-4B65960BC4D8}"/>
                </a:ext>
              </a:extLst>
            </p:cNvPr>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57" name="矩形 56">
              <a:extLst>
                <a:ext uri="{FF2B5EF4-FFF2-40B4-BE49-F238E27FC236}">
                  <a16:creationId xmlns:a16="http://schemas.microsoft.com/office/drawing/2014/main" id="{23A6D4B5-9C62-1448-0921-4B8606D07F08}"/>
                </a:ext>
              </a:extLst>
            </p:cNvPr>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58" name="矩形 57">
              <a:extLst>
                <a:ext uri="{FF2B5EF4-FFF2-40B4-BE49-F238E27FC236}">
                  <a16:creationId xmlns:a16="http://schemas.microsoft.com/office/drawing/2014/main" id="{13877868-686B-60BD-8422-ACCA945A5352}"/>
                </a:ext>
              </a:extLst>
            </p:cNvPr>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59" name="矩形 58">
              <a:extLst>
                <a:ext uri="{FF2B5EF4-FFF2-40B4-BE49-F238E27FC236}">
                  <a16:creationId xmlns:a16="http://schemas.microsoft.com/office/drawing/2014/main" id="{2B47BF70-CDDA-25B8-5905-BB655972152D}"/>
                </a:ext>
              </a:extLst>
            </p:cNvPr>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60" name="矩形 59">
              <a:extLst>
                <a:ext uri="{FF2B5EF4-FFF2-40B4-BE49-F238E27FC236}">
                  <a16:creationId xmlns:a16="http://schemas.microsoft.com/office/drawing/2014/main" id="{B8E174BA-6960-2034-183F-14C841E9C150}"/>
                </a:ext>
              </a:extLst>
            </p:cNvPr>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61" name="矩形 60">
              <a:extLst>
                <a:ext uri="{FF2B5EF4-FFF2-40B4-BE49-F238E27FC236}">
                  <a16:creationId xmlns:a16="http://schemas.microsoft.com/office/drawing/2014/main" id="{E5EB27EC-312E-C2DC-EEDB-1F61E6077BA6}"/>
                </a:ext>
              </a:extLst>
            </p:cNvPr>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62" name="矩形 61">
              <a:extLst>
                <a:ext uri="{FF2B5EF4-FFF2-40B4-BE49-F238E27FC236}">
                  <a16:creationId xmlns:a16="http://schemas.microsoft.com/office/drawing/2014/main" id="{18506F1D-C7AE-D575-4D21-AF86A56D97AE}"/>
                </a:ext>
              </a:extLst>
            </p:cNvPr>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63" name="矩形 62">
              <a:extLst>
                <a:ext uri="{FF2B5EF4-FFF2-40B4-BE49-F238E27FC236}">
                  <a16:creationId xmlns:a16="http://schemas.microsoft.com/office/drawing/2014/main" id="{C56DBED5-8FFA-BBF7-83B0-6A4C2D84F943}"/>
                </a:ext>
              </a:extLst>
            </p:cNvPr>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64" name="矩形 63">
              <a:extLst>
                <a:ext uri="{FF2B5EF4-FFF2-40B4-BE49-F238E27FC236}">
                  <a16:creationId xmlns:a16="http://schemas.microsoft.com/office/drawing/2014/main" id="{0FC86234-F96C-B21A-CF5A-12B2605AE1C8}"/>
                </a:ext>
              </a:extLst>
            </p:cNvPr>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65" name="矩形 64">
              <a:extLst>
                <a:ext uri="{FF2B5EF4-FFF2-40B4-BE49-F238E27FC236}">
                  <a16:creationId xmlns:a16="http://schemas.microsoft.com/office/drawing/2014/main" id="{037B665E-AED3-0454-3739-A7A9997488E7}"/>
                </a:ext>
              </a:extLst>
            </p:cNvPr>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66" name="矩形 65">
              <a:extLst>
                <a:ext uri="{FF2B5EF4-FFF2-40B4-BE49-F238E27FC236}">
                  <a16:creationId xmlns:a16="http://schemas.microsoft.com/office/drawing/2014/main" id="{91FFB7BB-2D7C-949B-F505-148E4CE4F70C}"/>
                </a:ext>
              </a:extLst>
            </p:cNvPr>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67" name="矩形 66">
              <a:extLst>
                <a:ext uri="{FF2B5EF4-FFF2-40B4-BE49-F238E27FC236}">
                  <a16:creationId xmlns:a16="http://schemas.microsoft.com/office/drawing/2014/main" id="{C7ED1332-BC4B-A5AD-B80C-FFD9E45CF85D}"/>
                </a:ext>
              </a:extLst>
            </p:cNvPr>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68" name="矩形 67">
              <a:extLst>
                <a:ext uri="{FF2B5EF4-FFF2-40B4-BE49-F238E27FC236}">
                  <a16:creationId xmlns:a16="http://schemas.microsoft.com/office/drawing/2014/main" id="{280C557D-30D1-0647-4ACD-3403218658D8}"/>
                </a:ext>
              </a:extLst>
            </p:cNvPr>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69" name="矩形 68">
              <a:extLst>
                <a:ext uri="{FF2B5EF4-FFF2-40B4-BE49-F238E27FC236}">
                  <a16:creationId xmlns:a16="http://schemas.microsoft.com/office/drawing/2014/main" id="{28EF09D0-9281-4CAE-D0E9-11B23666E7B2}"/>
                </a:ext>
              </a:extLst>
            </p:cNvPr>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31" name="矩形 30">
            <a:extLst>
              <a:ext uri="{FF2B5EF4-FFF2-40B4-BE49-F238E27FC236}">
                <a16:creationId xmlns:a16="http://schemas.microsoft.com/office/drawing/2014/main" id="{44E9252A-BE84-4168-6E9E-B8AA92B19E3D}"/>
              </a:ext>
            </a:extLst>
          </p:cNvPr>
          <p:cNvSpPr/>
          <p:nvPr/>
        </p:nvSpPr>
        <p:spPr>
          <a:xfrm>
            <a:off x="6011825" y="5651058"/>
            <a:ext cx="588121" cy="252176"/>
          </a:xfrm>
          <a:prstGeom prst="rect">
            <a:avLst/>
          </a:prstGeom>
          <a:solidFill>
            <a:schemeClr val="accent1">
              <a:lumMod val="7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AB6E03C7-15FA-9274-9BA9-A4D44AA84F37}"/>
              </a:ext>
            </a:extLst>
          </p:cNvPr>
          <p:cNvSpPr/>
          <p:nvPr/>
        </p:nvSpPr>
        <p:spPr>
          <a:xfrm>
            <a:off x="6886678" y="5647668"/>
            <a:ext cx="283219" cy="252176"/>
          </a:xfrm>
          <a:prstGeom prst="rect">
            <a:avLst/>
          </a:prstGeom>
          <a:solidFill>
            <a:schemeClr val="accent1">
              <a:lumMod val="7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D0C77F98-5006-281B-2B3F-76ACCCF5ADE2}"/>
              </a:ext>
            </a:extLst>
          </p:cNvPr>
          <p:cNvSpPr/>
          <p:nvPr/>
        </p:nvSpPr>
        <p:spPr>
          <a:xfrm>
            <a:off x="5124616" y="1892602"/>
            <a:ext cx="2349429" cy="274196"/>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1" name="组合 70">
            <a:extLst>
              <a:ext uri="{FF2B5EF4-FFF2-40B4-BE49-F238E27FC236}">
                <a16:creationId xmlns:a16="http://schemas.microsoft.com/office/drawing/2014/main" id="{4E15E4F7-F887-1032-E939-8C860F8158EC}"/>
              </a:ext>
            </a:extLst>
          </p:cNvPr>
          <p:cNvGrpSpPr/>
          <p:nvPr/>
        </p:nvGrpSpPr>
        <p:grpSpPr>
          <a:xfrm>
            <a:off x="2769085" y="2140925"/>
            <a:ext cx="9136016" cy="934795"/>
            <a:chOff x="2769085" y="2140925"/>
            <a:chExt cx="9136016" cy="934795"/>
          </a:xfrm>
        </p:grpSpPr>
        <p:cxnSp>
          <p:nvCxnSpPr>
            <p:cNvPr id="9" name="直接连接符 8">
              <a:extLst>
                <a:ext uri="{FF2B5EF4-FFF2-40B4-BE49-F238E27FC236}">
                  <a16:creationId xmlns:a16="http://schemas.microsoft.com/office/drawing/2014/main" id="{46496211-15C9-0AD7-2689-9C28197B9D9B}"/>
                </a:ext>
              </a:extLst>
            </p:cNvPr>
            <p:cNvCxnSpPr>
              <a:cxnSpLocks/>
            </p:cNvCxnSpPr>
            <p:nvPr/>
          </p:nvCxnSpPr>
          <p:spPr>
            <a:xfrm>
              <a:off x="11878188" y="2140925"/>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1DB8BF93-EE73-2188-9A0B-8205E5F1B7B7}"/>
                </a:ext>
              </a:extLst>
            </p:cNvPr>
            <p:cNvCxnSpPr>
              <a:cxnSpLocks/>
            </p:cNvCxnSpPr>
            <p:nvPr/>
          </p:nvCxnSpPr>
          <p:spPr>
            <a:xfrm>
              <a:off x="11008026" y="2644833"/>
              <a:ext cx="897075"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29618C48-627C-585E-75D8-934B39C3235E}"/>
                </a:ext>
              </a:extLst>
            </p:cNvPr>
            <p:cNvSpPr txBox="1"/>
            <p:nvPr/>
          </p:nvSpPr>
          <p:spPr>
            <a:xfrm>
              <a:off x="11030589" y="2358976"/>
              <a:ext cx="851947" cy="584775"/>
            </a:xfrm>
            <a:prstGeom prst="rect">
              <a:avLst/>
            </a:prstGeom>
            <a:noFill/>
          </p:spPr>
          <p:txBody>
            <a:bodyPr wrap="square" rtlCol="0">
              <a:spAutoFit/>
            </a:bodyPr>
            <a:lstStyle/>
            <a:p>
              <a:pPr algn="ctr"/>
              <a:r>
                <a:rPr lang="zh-CN" altLang="en-US" sz="1600" b="1" dirty="0"/>
                <a:t>不允许</a:t>
              </a:r>
              <a:endParaRPr lang="en-US" altLang="zh-CN" sz="1600" b="1" dirty="0"/>
            </a:p>
            <a:p>
              <a:pPr algn="ctr"/>
              <a:r>
                <a:rPr lang="zh-CN" altLang="en-US" sz="1600" b="1" dirty="0"/>
                <a:t>发送</a:t>
              </a:r>
            </a:p>
          </p:txBody>
        </p:sp>
        <p:cxnSp>
          <p:nvCxnSpPr>
            <p:cNvPr id="15" name="直接连接符 14">
              <a:extLst>
                <a:ext uri="{FF2B5EF4-FFF2-40B4-BE49-F238E27FC236}">
                  <a16:creationId xmlns:a16="http://schemas.microsoft.com/office/drawing/2014/main" id="{01E6962C-9DDB-3A90-922C-55A4094D36FD}"/>
                </a:ext>
              </a:extLst>
            </p:cNvPr>
            <p:cNvCxnSpPr>
              <a:cxnSpLocks/>
            </p:cNvCxnSpPr>
            <p:nvPr/>
          </p:nvCxnSpPr>
          <p:spPr>
            <a:xfrm>
              <a:off x="2769085"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5336C2C4-42EF-9D76-7D1B-1ADC4C79C4A8}"/>
                </a:ext>
              </a:extLst>
            </p:cNvPr>
            <p:cNvCxnSpPr>
              <a:cxnSpLocks/>
            </p:cNvCxnSpPr>
            <p:nvPr/>
          </p:nvCxnSpPr>
          <p:spPr>
            <a:xfrm>
              <a:off x="2769085" y="2644833"/>
              <a:ext cx="2360618"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664953AB-4A68-7E78-8E03-7005CC5A46AD}"/>
                </a:ext>
              </a:extLst>
            </p:cNvPr>
            <p:cNvSpPr txBox="1"/>
            <p:nvPr/>
          </p:nvSpPr>
          <p:spPr>
            <a:xfrm>
              <a:off x="3406559" y="2213946"/>
              <a:ext cx="1029210" cy="861774"/>
            </a:xfrm>
            <a:prstGeom prst="rect">
              <a:avLst/>
            </a:prstGeom>
            <a:solidFill>
              <a:schemeClr val="bg1"/>
            </a:solidFill>
          </p:spPr>
          <p:txBody>
            <a:bodyPr wrap="square" rtlCol="0">
              <a:spAutoFit/>
            </a:bodyPr>
            <a:lstStyle/>
            <a:p>
              <a:pPr algn="ctr"/>
              <a:r>
                <a:rPr lang="zh-CN" altLang="en-US" sz="1600" b="1" dirty="0"/>
                <a:t>已发送且</a:t>
              </a:r>
              <a:endParaRPr lang="en-US" altLang="zh-CN" sz="1600" b="1" dirty="0"/>
            </a:p>
            <a:p>
              <a:pPr algn="ctr"/>
              <a:r>
                <a:rPr lang="zh-CN" altLang="en-US" sz="1600" b="1" dirty="0"/>
                <a:t>收到确认</a:t>
              </a:r>
              <a:endParaRPr lang="en-US" altLang="zh-CN" sz="1600" b="1" dirty="0"/>
            </a:p>
            <a:p>
              <a:pPr algn="ctr"/>
              <a:r>
                <a:rPr lang="zh-CN" altLang="en-US" sz="1600" b="1" dirty="0"/>
                <a:t>可以删除</a:t>
              </a:r>
            </a:p>
          </p:txBody>
        </p:sp>
        <p:cxnSp>
          <p:nvCxnSpPr>
            <p:cNvPr id="20" name="直接连接符 19">
              <a:extLst>
                <a:ext uri="{FF2B5EF4-FFF2-40B4-BE49-F238E27FC236}">
                  <a16:creationId xmlns:a16="http://schemas.microsoft.com/office/drawing/2014/main" id="{53BEA4B1-3B85-6A2D-C07D-DA303EA9E100}"/>
                </a:ext>
              </a:extLst>
            </p:cNvPr>
            <p:cNvCxnSpPr>
              <a:cxnSpLocks/>
            </p:cNvCxnSpPr>
            <p:nvPr/>
          </p:nvCxnSpPr>
          <p:spPr>
            <a:xfrm>
              <a:off x="5118662" y="2140926"/>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34FB0C9-4410-9066-6007-0DC6D4D6C915}"/>
                </a:ext>
              </a:extLst>
            </p:cNvPr>
            <p:cNvCxnSpPr>
              <a:cxnSpLocks/>
            </p:cNvCxnSpPr>
            <p:nvPr/>
          </p:nvCxnSpPr>
          <p:spPr>
            <a:xfrm>
              <a:off x="11008486" y="2140925"/>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C8B64E0E-EF8B-478C-00C2-9ED9EA23E4CF}"/>
                </a:ext>
              </a:extLst>
            </p:cNvPr>
            <p:cNvCxnSpPr/>
            <p:nvPr/>
          </p:nvCxnSpPr>
          <p:spPr>
            <a:xfrm>
              <a:off x="5129703" y="2644833"/>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A9012357-4A05-ED79-A590-43A78A11DDCC}"/>
                </a:ext>
              </a:extLst>
            </p:cNvPr>
            <p:cNvSpPr txBox="1"/>
            <p:nvPr/>
          </p:nvSpPr>
          <p:spPr>
            <a:xfrm>
              <a:off x="7450735" y="2452190"/>
              <a:ext cx="1447162" cy="369332"/>
            </a:xfrm>
            <a:prstGeom prst="rect">
              <a:avLst/>
            </a:prstGeom>
            <a:solidFill>
              <a:schemeClr val="bg1"/>
            </a:solidFill>
          </p:spPr>
          <p:txBody>
            <a:bodyPr wrap="square" rtlCol="0">
              <a:spAutoFit/>
            </a:bodyPr>
            <a:lstStyle/>
            <a:p>
              <a:pPr algn="ctr"/>
              <a:r>
                <a:rPr lang="zh-CN" altLang="en-US" b="1" dirty="0"/>
                <a:t>发送窗口</a:t>
              </a:r>
              <a:r>
                <a:rPr lang="en-US" altLang="zh-CN" b="1" dirty="0"/>
                <a:t>=20</a:t>
              </a:r>
              <a:endParaRPr lang="zh-CN" altLang="en-US" b="1" dirty="0"/>
            </a:p>
          </p:txBody>
        </p:sp>
      </p:grpSp>
      <p:sp>
        <p:nvSpPr>
          <p:cNvPr id="87" name="矩形 86">
            <a:extLst>
              <a:ext uri="{FF2B5EF4-FFF2-40B4-BE49-F238E27FC236}">
                <a16:creationId xmlns:a16="http://schemas.microsoft.com/office/drawing/2014/main" id="{28D6767F-BB40-B5F5-FFD8-817699C98996}"/>
              </a:ext>
            </a:extLst>
          </p:cNvPr>
          <p:cNvSpPr/>
          <p:nvPr/>
        </p:nvSpPr>
        <p:spPr>
          <a:xfrm>
            <a:off x="7478222" y="1876970"/>
            <a:ext cx="3524193" cy="274196"/>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标注: 下箭头 87">
            <a:extLst>
              <a:ext uri="{FF2B5EF4-FFF2-40B4-BE49-F238E27FC236}">
                <a16:creationId xmlns:a16="http://schemas.microsoft.com/office/drawing/2014/main" id="{295E653B-A62E-7B53-BBC2-3A10E0EEC308}"/>
              </a:ext>
            </a:extLst>
          </p:cNvPr>
          <p:cNvSpPr/>
          <p:nvPr/>
        </p:nvSpPr>
        <p:spPr>
          <a:xfrm>
            <a:off x="91403" y="2410120"/>
            <a:ext cx="1083767" cy="2033802"/>
          </a:xfrm>
          <a:prstGeom prst="downArrowCallout">
            <a:avLst>
              <a:gd name="adj1" fmla="val 25000"/>
              <a:gd name="adj2" fmla="val 25000"/>
              <a:gd name="adj3" fmla="val 25000"/>
              <a:gd name="adj4" fmla="val 80857"/>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lnSpc>
                <a:spcPct val="150000"/>
              </a:lnSpc>
            </a:pPr>
            <a:r>
              <a:rPr lang="zh-CN" altLang="en-US" sz="1600" b="1" dirty="0"/>
              <a:t>一些</a:t>
            </a:r>
            <a:endParaRPr lang="en-US" altLang="zh-CN" sz="1600" b="1" dirty="0"/>
          </a:p>
          <a:p>
            <a:pPr algn="ctr">
              <a:lnSpc>
                <a:spcPct val="150000"/>
              </a:lnSpc>
            </a:pPr>
            <a:r>
              <a:rPr lang="zh-CN" altLang="en-US" sz="1600" b="1" dirty="0"/>
              <a:t>数据报文段</a:t>
            </a:r>
            <a:endParaRPr lang="en-US" altLang="zh-CN" sz="1600" b="1" dirty="0"/>
          </a:p>
          <a:p>
            <a:pPr algn="ctr">
              <a:lnSpc>
                <a:spcPct val="150000"/>
              </a:lnSpc>
            </a:pPr>
            <a:r>
              <a:rPr lang="zh-CN" altLang="en-US" sz="1600" b="1" dirty="0"/>
              <a:t>共携带</a:t>
            </a:r>
            <a:endParaRPr lang="en-US" altLang="zh-CN" sz="1600" b="1" dirty="0"/>
          </a:p>
          <a:p>
            <a:pPr algn="ctr">
              <a:lnSpc>
                <a:spcPct val="150000"/>
              </a:lnSpc>
            </a:pPr>
            <a:r>
              <a:rPr lang="en-US" altLang="zh-CN" sz="1600" b="1" dirty="0"/>
              <a:t>42~53</a:t>
            </a:r>
            <a:r>
              <a:rPr lang="zh-CN" altLang="en-US" sz="1600" b="1" dirty="0"/>
              <a:t>号字节</a:t>
            </a:r>
          </a:p>
        </p:txBody>
      </p:sp>
      <p:sp>
        <p:nvSpPr>
          <p:cNvPr id="89" name="矩形 88">
            <a:extLst>
              <a:ext uri="{FF2B5EF4-FFF2-40B4-BE49-F238E27FC236}">
                <a16:creationId xmlns:a16="http://schemas.microsoft.com/office/drawing/2014/main" id="{708B5400-2B0A-E82D-DF8C-7626A8A1574A}"/>
              </a:ext>
            </a:extLst>
          </p:cNvPr>
          <p:cNvSpPr/>
          <p:nvPr/>
        </p:nvSpPr>
        <p:spPr>
          <a:xfrm>
            <a:off x="5129703" y="2914530"/>
            <a:ext cx="5872711" cy="917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800" b="1" dirty="0">
                <a:solidFill>
                  <a:schemeClr val="bg1"/>
                </a:solidFill>
                <a:effectLst/>
                <a:latin typeface="+mn-ea"/>
              </a:rPr>
              <a:t>       </a:t>
            </a:r>
            <a:r>
              <a:rPr lang="zh-CN" altLang="en-US" sz="1800" b="1" dirty="0">
                <a:solidFill>
                  <a:schemeClr val="tx1"/>
                </a:solidFill>
                <a:effectLst/>
                <a:highlight>
                  <a:srgbClr val="FFFF00"/>
                </a:highlight>
                <a:latin typeface="+mn-ea"/>
              </a:rPr>
              <a:t>发送窗口内的序号已经用完</a:t>
            </a:r>
            <a:r>
              <a:rPr lang="zh-CN" altLang="en-US" sz="1800" b="1" dirty="0">
                <a:solidFill>
                  <a:schemeClr val="bg1"/>
                </a:solidFill>
                <a:effectLst/>
                <a:latin typeface="+mn-ea"/>
              </a:rPr>
              <a:t>了，发送方在未收到接收方发来确认的情况下，</a:t>
            </a:r>
            <a:r>
              <a:rPr lang="zh-CN" altLang="en-US" sz="1800" b="1" dirty="0">
                <a:solidFill>
                  <a:schemeClr val="tx1"/>
                </a:solidFill>
                <a:effectLst/>
                <a:highlight>
                  <a:srgbClr val="FFFF00"/>
                </a:highlight>
                <a:latin typeface="+mn-ea"/>
              </a:rPr>
              <a:t>不能再发送新的数据</a:t>
            </a:r>
            <a:r>
              <a:rPr lang="zh-CN" altLang="en-US" sz="1800" b="1" dirty="0">
                <a:solidFill>
                  <a:schemeClr val="bg1"/>
                </a:solidFill>
                <a:effectLst/>
                <a:latin typeface="+mn-ea"/>
              </a:rPr>
              <a:t>。</a:t>
            </a:r>
            <a:endParaRPr lang="zh-CN" altLang="en-US" b="1" dirty="0">
              <a:solidFill>
                <a:schemeClr val="bg1"/>
              </a:solidFill>
              <a:latin typeface="+mn-ea"/>
            </a:endParaRPr>
          </a:p>
        </p:txBody>
      </p:sp>
    </p:spTree>
    <p:custDataLst>
      <p:tags r:id="rId1"/>
    </p:custDataLst>
    <p:extLst>
      <p:ext uri="{BB962C8B-B14F-4D97-AF65-F5344CB8AC3E}">
        <p14:creationId xmlns:p14="http://schemas.microsoft.com/office/powerpoint/2010/main" val="216033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p:tgtEl>
                                          <p:spTgt spid="71"/>
                                        </p:tgtEl>
                                        <p:attrNameLst>
                                          <p:attrName>ppt_y</p:attrName>
                                        </p:attrNameLst>
                                      </p:cBhvr>
                                      <p:tavLst>
                                        <p:tav tm="0">
                                          <p:val>
                                            <p:strVal val="#ppt_y+#ppt_h*1.125000"/>
                                          </p:val>
                                        </p:tav>
                                        <p:tav tm="100000">
                                          <p:val>
                                            <p:strVal val="#ppt_y"/>
                                          </p:val>
                                        </p:tav>
                                      </p:tavLst>
                                    </p:anim>
                                    <p:animEffect transition="in" filter="wipe(up)">
                                      <p:cBhvr>
                                        <p:cTn id="8" dur="500"/>
                                        <p:tgtEl>
                                          <p:spTgt spid="7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anim calcmode="lin" valueType="num">
                                      <p:cBhvr additive="base">
                                        <p:cTn id="13" dur="500"/>
                                        <p:tgtEl>
                                          <p:spTgt spid="88"/>
                                        </p:tgtEl>
                                        <p:attrNameLst>
                                          <p:attrName>ppt_y</p:attrName>
                                        </p:attrNameLst>
                                      </p:cBhvr>
                                      <p:tavLst>
                                        <p:tav tm="0">
                                          <p:val>
                                            <p:strVal val="#ppt_y-#ppt_h*1.125000"/>
                                          </p:val>
                                        </p:tav>
                                        <p:tav tm="100000">
                                          <p:val>
                                            <p:strVal val="#ppt_y"/>
                                          </p:val>
                                        </p:tav>
                                      </p:tavLst>
                                    </p:anim>
                                    <p:animEffect transition="in" filter="wipe(down)">
                                      <p:cBhvr>
                                        <p:cTn id="14" dur="500"/>
                                        <p:tgtEl>
                                          <p:spTgt spid="8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wipe(left)">
                                      <p:cBhvr>
                                        <p:cTn id="17" dur="1000"/>
                                        <p:tgtEl>
                                          <p:spTgt spid="8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89"/>
                                        </p:tgtEl>
                                        <p:attrNameLst>
                                          <p:attrName>style.visibility</p:attrName>
                                        </p:attrNameLst>
                                      </p:cBhvr>
                                      <p:to>
                                        <p:strVal val="visible"/>
                                      </p:to>
                                    </p:set>
                                    <p:anim calcmode="lin" valueType="num">
                                      <p:cBhvr additive="base">
                                        <p:cTn id="22" dur="500"/>
                                        <p:tgtEl>
                                          <p:spTgt spid="89"/>
                                        </p:tgtEl>
                                        <p:attrNameLst>
                                          <p:attrName>ppt_y</p:attrName>
                                        </p:attrNameLst>
                                      </p:cBhvr>
                                      <p:tavLst>
                                        <p:tav tm="0">
                                          <p:val>
                                            <p:strVal val="#ppt_y-#ppt_h*1.125000"/>
                                          </p:val>
                                        </p:tav>
                                        <p:tav tm="100000">
                                          <p:val>
                                            <p:strVal val="#ppt_y"/>
                                          </p:val>
                                        </p:tav>
                                      </p:tavLst>
                                    </p:anim>
                                    <p:animEffect transition="in" filter="wipe(down)">
                                      <p:cBhvr>
                                        <p:cTn id="23" dur="500"/>
                                        <p:tgtEl>
                                          <p:spTgt spid="89"/>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90"/>
                                        </p:tgtEl>
                                        <p:attrNameLst>
                                          <p:attrName>style.visibility</p:attrName>
                                        </p:attrNameLst>
                                      </p:cBhvr>
                                      <p:to>
                                        <p:strVal val="visible"/>
                                      </p:to>
                                    </p:set>
                                    <p:anim calcmode="lin" valueType="num">
                                      <p:cBhvr additive="base">
                                        <p:cTn id="28" dur="500"/>
                                        <p:tgtEl>
                                          <p:spTgt spid="90"/>
                                        </p:tgtEl>
                                        <p:attrNameLst>
                                          <p:attrName>ppt_y</p:attrName>
                                        </p:attrNameLst>
                                      </p:cBhvr>
                                      <p:tavLst>
                                        <p:tav tm="0">
                                          <p:val>
                                            <p:strVal val="#ppt_y+#ppt_h*1.125000"/>
                                          </p:val>
                                        </p:tav>
                                        <p:tav tm="100000">
                                          <p:val>
                                            <p:strVal val="#ppt_y"/>
                                          </p:val>
                                        </p:tav>
                                      </p:tavLst>
                                    </p:anim>
                                    <p:animEffect transition="in" filter="wipe(up)">
                                      <p:cBhvr>
                                        <p:cTn id="29"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87" grpId="0" animBg="1"/>
      <p:bldP spid="88" grpId="0" animBg="1"/>
      <p:bldP spid="89"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可靠传输的实现</a:t>
              </a:r>
            </a:p>
          </p:txBody>
        </p:sp>
      </p:grpSp>
      <p:sp>
        <p:nvSpPr>
          <p:cNvPr id="70" name="文本框 69">
            <a:extLst>
              <a:ext uri="{FF2B5EF4-FFF2-40B4-BE49-F238E27FC236}">
                <a16:creationId xmlns:a16="http://schemas.microsoft.com/office/drawing/2014/main" id="{92B18D2E-6087-1A0F-A06D-FE8064AA09ED}"/>
              </a:ext>
            </a:extLst>
          </p:cNvPr>
          <p:cNvSpPr txBox="1"/>
          <p:nvPr/>
        </p:nvSpPr>
        <p:spPr>
          <a:xfrm>
            <a:off x="5463504" y="1818252"/>
            <a:ext cx="39559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D</a:t>
            </a:r>
            <a:endParaRPr lang="zh-CN" altLang="en-US" sz="2800" b="1" dirty="0">
              <a:solidFill>
                <a:schemeClr val="accent1">
                  <a:lumMod val="75000"/>
                </a:schemeClr>
              </a:solidFill>
              <a:latin typeface="Arial Black" panose="020B0A04020102020204" pitchFamily="34" charset="0"/>
            </a:endParaRPr>
          </a:p>
        </p:txBody>
      </p:sp>
      <p:sp>
        <p:nvSpPr>
          <p:cNvPr id="79" name="文本框 78">
            <a:extLst>
              <a:ext uri="{FF2B5EF4-FFF2-40B4-BE49-F238E27FC236}">
                <a16:creationId xmlns:a16="http://schemas.microsoft.com/office/drawing/2014/main" id="{37DE5439-D34B-D45C-6EFE-051A228522F6}"/>
              </a:ext>
            </a:extLst>
          </p:cNvPr>
          <p:cNvSpPr txBox="1"/>
          <p:nvPr/>
        </p:nvSpPr>
        <p:spPr>
          <a:xfrm>
            <a:off x="7435996" y="3536717"/>
            <a:ext cx="39559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B</a:t>
            </a:r>
            <a:endParaRPr lang="zh-CN" altLang="en-US" sz="2800" b="1" dirty="0">
              <a:solidFill>
                <a:schemeClr val="accent1">
                  <a:lumMod val="75000"/>
                </a:schemeClr>
              </a:solidFill>
              <a:latin typeface="Arial Black" panose="020B0A04020102020204" pitchFamily="34" charset="0"/>
            </a:endParaRPr>
          </a:p>
        </p:txBody>
      </p:sp>
      <p:grpSp>
        <p:nvGrpSpPr>
          <p:cNvPr id="94" name="组合 93">
            <a:extLst>
              <a:ext uri="{FF2B5EF4-FFF2-40B4-BE49-F238E27FC236}">
                <a16:creationId xmlns:a16="http://schemas.microsoft.com/office/drawing/2014/main" id="{EDA5E538-B351-D2FA-A598-F794AC84314E}"/>
              </a:ext>
            </a:extLst>
          </p:cNvPr>
          <p:cNvGrpSpPr/>
          <p:nvPr/>
        </p:nvGrpSpPr>
        <p:grpSpPr>
          <a:xfrm>
            <a:off x="862519" y="1328015"/>
            <a:ext cx="11024681" cy="4700380"/>
            <a:chOff x="862519" y="1328015"/>
            <a:chExt cx="11024681" cy="4700380"/>
          </a:xfrm>
        </p:grpSpPr>
        <p:grpSp>
          <p:nvGrpSpPr>
            <p:cNvPr id="5" name="组合 4">
              <a:extLst>
                <a:ext uri="{FF2B5EF4-FFF2-40B4-BE49-F238E27FC236}">
                  <a16:creationId xmlns:a16="http://schemas.microsoft.com/office/drawing/2014/main" id="{89FA414E-5036-8A7F-4100-BEB2D281A9D1}"/>
                </a:ext>
              </a:extLst>
            </p:cNvPr>
            <p:cNvGrpSpPr/>
            <p:nvPr/>
          </p:nvGrpSpPr>
          <p:grpSpPr>
            <a:xfrm>
              <a:off x="862519" y="1328015"/>
              <a:ext cx="11024681" cy="1263451"/>
              <a:chOff x="862519" y="1177794"/>
              <a:chExt cx="11024681" cy="1263451"/>
            </a:xfrm>
          </p:grpSpPr>
          <p:sp>
            <p:nvSpPr>
              <p:cNvPr id="8" name="文本框 7">
                <a:extLst>
                  <a:ext uri="{FF2B5EF4-FFF2-40B4-BE49-F238E27FC236}">
                    <a16:creationId xmlns:a16="http://schemas.microsoft.com/office/drawing/2014/main" id="{3ACA6AA2-B0F5-ED54-FD6D-9754AFBC502C}"/>
                  </a:ext>
                </a:extLst>
              </p:cNvPr>
              <p:cNvSpPr txBox="1"/>
              <p:nvPr/>
            </p:nvSpPr>
            <p:spPr>
              <a:xfrm>
                <a:off x="862519" y="1177794"/>
                <a:ext cx="11024681" cy="923330"/>
              </a:xfrm>
              <a:prstGeom prst="rect">
                <a:avLst/>
              </a:prstGeom>
              <a:noFill/>
            </p:spPr>
            <p:txBody>
              <a:bodyPr wrap="square" rtlCol="0">
                <a:spAutoFit/>
              </a:bodyPr>
              <a:lstStyle/>
              <a:p>
                <a:r>
                  <a:rPr lang="en-US" altLang="zh-CN" b="1" dirty="0"/>
                  <a:t>【2009</a:t>
                </a:r>
                <a:r>
                  <a:rPr lang="zh-CN" altLang="en-US" b="1" dirty="0"/>
                  <a:t>年 题</a:t>
                </a:r>
                <a:r>
                  <a:rPr lang="en-US" altLang="zh-CN" b="1" dirty="0"/>
                  <a:t>38】</a:t>
                </a:r>
                <a:r>
                  <a:rPr lang="zh-CN" altLang="en-US" b="1" dirty="0"/>
                  <a:t>主机甲与主机乙之间已建立一个</a:t>
                </a:r>
                <a:r>
                  <a:rPr lang="en-US" altLang="zh-CN" b="1" dirty="0"/>
                  <a:t>TCP</a:t>
                </a:r>
                <a:r>
                  <a:rPr lang="zh-CN" altLang="en-US" b="1" dirty="0"/>
                  <a:t>连接，主机甲向主机乙发送了两个连续的</a:t>
                </a:r>
                <a:r>
                  <a:rPr lang="en-US" altLang="zh-CN" b="1" dirty="0"/>
                  <a:t>TCP</a:t>
                </a:r>
                <a:r>
                  <a:rPr lang="zh-CN" altLang="en-US" b="1" dirty="0"/>
                  <a:t>段，分别包</a:t>
                </a:r>
                <a:endParaRPr lang="en-US" altLang="zh-CN" b="1" dirty="0"/>
              </a:p>
              <a:p>
                <a:r>
                  <a:rPr lang="en-US" altLang="zh-CN" b="1" dirty="0"/>
                  <a:t>                              </a:t>
                </a:r>
                <a:r>
                  <a:rPr lang="zh-CN" altLang="en-US" b="1" dirty="0"/>
                  <a:t>含</a:t>
                </a:r>
                <a:r>
                  <a:rPr lang="en-US" altLang="zh-CN" b="1" dirty="0"/>
                  <a:t>300</a:t>
                </a:r>
                <a:r>
                  <a:rPr lang="zh-CN" altLang="en-US" b="1" dirty="0"/>
                  <a:t>字节和</a:t>
                </a:r>
                <a:r>
                  <a:rPr lang="en-US" altLang="zh-CN" b="1" dirty="0"/>
                  <a:t>500</a:t>
                </a:r>
                <a:r>
                  <a:rPr lang="zh-CN" altLang="en-US" b="1" dirty="0"/>
                  <a:t>字节的有效载荷，第一个段的序列号为</a:t>
                </a:r>
                <a:r>
                  <a:rPr lang="en-US" altLang="zh-CN" b="1" dirty="0"/>
                  <a:t>200</a:t>
                </a:r>
                <a:r>
                  <a:rPr lang="zh-CN" altLang="en-US" b="1" dirty="0"/>
                  <a:t>，主机乙正确接收到两个段后，发</a:t>
                </a:r>
                <a:endParaRPr lang="en-US" altLang="zh-CN" b="1" dirty="0"/>
              </a:p>
              <a:p>
                <a:r>
                  <a:rPr lang="en-US" altLang="zh-CN" b="1" dirty="0"/>
                  <a:t>                              </a:t>
                </a:r>
                <a:r>
                  <a:rPr lang="zh-CN" altLang="en-US" b="1" dirty="0"/>
                  <a:t>送给主机甲的确认序列号是（      ）。</a:t>
                </a:r>
              </a:p>
            </p:txBody>
          </p:sp>
          <p:sp>
            <p:nvSpPr>
              <p:cNvPr id="14" name="文本框 13">
                <a:extLst>
                  <a:ext uri="{FF2B5EF4-FFF2-40B4-BE49-F238E27FC236}">
                    <a16:creationId xmlns:a16="http://schemas.microsoft.com/office/drawing/2014/main" id="{DF30DE4B-8CB7-B2A0-D6F7-4D67740E6B3D}"/>
                  </a:ext>
                </a:extLst>
              </p:cNvPr>
              <p:cNvSpPr txBox="1"/>
              <p:nvPr/>
            </p:nvSpPr>
            <p:spPr>
              <a:xfrm>
                <a:off x="2445213" y="2071913"/>
                <a:ext cx="945376" cy="369332"/>
              </a:xfrm>
              <a:prstGeom prst="rect">
                <a:avLst/>
              </a:prstGeom>
              <a:noFill/>
            </p:spPr>
            <p:txBody>
              <a:bodyPr wrap="square" rtlCol="0">
                <a:spAutoFit/>
              </a:bodyPr>
              <a:lstStyle/>
              <a:p>
                <a:r>
                  <a:rPr lang="en-US" altLang="zh-CN" b="1" dirty="0"/>
                  <a:t>A. 500</a:t>
                </a:r>
                <a:endParaRPr lang="zh-CN" altLang="en-US" b="1" dirty="0"/>
              </a:p>
            </p:txBody>
          </p:sp>
          <p:sp>
            <p:nvSpPr>
              <p:cNvPr id="18" name="文本框 17">
                <a:extLst>
                  <a:ext uri="{FF2B5EF4-FFF2-40B4-BE49-F238E27FC236}">
                    <a16:creationId xmlns:a16="http://schemas.microsoft.com/office/drawing/2014/main" id="{0B51A407-1996-B963-5E49-9AAFFE8B2C12}"/>
                  </a:ext>
                </a:extLst>
              </p:cNvPr>
              <p:cNvSpPr txBox="1"/>
              <p:nvPr/>
            </p:nvSpPr>
            <p:spPr>
              <a:xfrm>
                <a:off x="4818709" y="2071913"/>
                <a:ext cx="945376" cy="369332"/>
              </a:xfrm>
              <a:prstGeom prst="rect">
                <a:avLst/>
              </a:prstGeom>
              <a:noFill/>
            </p:spPr>
            <p:txBody>
              <a:bodyPr wrap="square" rtlCol="0">
                <a:spAutoFit/>
              </a:bodyPr>
              <a:lstStyle/>
              <a:p>
                <a:r>
                  <a:rPr lang="en-US" altLang="zh-CN" b="1" dirty="0"/>
                  <a:t>B. 700</a:t>
                </a:r>
                <a:endParaRPr lang="zh-CN" altLang="en-US" b="1" dirty="0"/>
              </a:p>
            </p:txBody>
          </p:sp>
          <p:sp>
            <p:nvSpPr>
              <p:cNvPr id="19" name="文本框 18">
                <a:extLst>
                  <a:ext uri="{FF2B5EF4-FFF2-40B4-BE49-F238E27FC236}">
                    <a16:creationId xmlns:a16="http://schemas.microsoft.com/office/drawing/2014/main" id="{686D71B1-61F4-FF67-B3DC-EE7C25169DFC}"/>
                  </a:ext>
                </a:extLst>
              </p:cNvPr>
              <p:cNvSpPr txBox="1"/>
              <p:nvPr/>
            </p:nvSpPr>
            <p:spPr>
              <a:xfrm>
                <a:off x="7192205" y="2071913"/>
                <a:ext cx="945376" cy="369332"/>
              </a:xfrm>
              <a:prstGeom prst="rect">
                <a:avLst/>
              </a:prstGeom>
              <a:noFill/>
            </p:spPr>
            <p:txBody>
              <a:bodyPr wrap="square" rtlCol="0">
                <a:spAutoFit/>
              </a:bodyPr>
              <a:lstStyle/>
              <a:p>
                <a:r>
                  <a:rPr lang="en-US" altLang="zh-CN" b="1" dirty="0"/>
                  <a:t>C. 800</a:t>
                </a:r>
                <a:endParaRPr lang="zh-CN" altLang="en-US" b="1" dirty="0"/>
              </a:p>
            </p:txBody>
          </p:sp>
          <p:sp>
            <p:nvSpPr>
              <p:cNvPr id="25" name="文本框 24">
                <a:extLst>
                  <a:ext uri="{FF2B5EF4-FFF2-40B4-BE49-F238E27FC236}">
                    <a16:creationId xmlns:a16="http://schemas.microsoft.com/office/drawing/2014/main" id="{77411FB8-4BE6-E85A-289D-42B09FF5D3B3}"/>
                  </a:ext>
                </a:extLst>
              </p:cNvPr>
              <p:cNvSpPr txBox="1"/>
              <p:nvPr/>
            </p:nvSpPr>
            <p:spPr>
              <a:xfrm>
                <a:off x="9565700" y="2071913"/>
                <a:ext cx="945376" cy="369332"/>
              </a:xfrm>
              <a:prstGeom prst="rect">
                <a:avLst/>
              </a:prstGeom>
              <a:noFill/>
            </p:spPr>
            <p:txBody>
              <a:bodyPr wrap="square" rtlCol="0">
                <a:spAutoFit/>
              </a:bodyPr>
              <a:lstStyle/>
              <a:p>
                <a:r>
                  <a:rPr lang="en-US" altLang="zh-CN" b="1" dirty="0"/>
                  <a:t>D. 1000</a:t>
                </a:r>
                <a:endParaRPr lang="zh-CN" altLang="en-US" b="1" dirty="0"/>
              </a:p>
            </p:txBody>
          </p:sp>
        </p:grpSp>
        <p:grpSp>
          <p:nvGrpSpPr>
            <p:cNvPr id="72" name="组合 71">
              <a:extLst>
                <a:ext uri="{FF2B5EF4-FFF2-40B4-BE49-F238E27FC236}">
                  <a16:creationId xmlns:a16="http://schemas.microsoft.com/office/drawing/2014/main" id="{E85A1C4B-F677-541C-9A02-1A372C35E3D1}"/>
                </a:ext>
              </a:extLst>
            </p:cNvPr>
            <p:cNvGrpSpPr/>
            <p:nvPr/>
          </p:nvGrpSpPr>
          <p:grpSpPr>
            <a:xfrm>
              <a:off x="862519" y="3046480"/>
              <a:ext cx="11024681" cy="1263451"/>
              <a:chOff x="862519" y="1177794"/>
              <a:chExt cx="11024681" cy="1263451"/>
            </a:xfrm>
          </p:grpSpPr>
          <p:sp>
            <p:nvSpPr>
              <p:cNvPr id="73" name="文本框 72">
                <a:extLst>
                  <a:ext uri="{FF2B5EF4-FFF2-40B4-BE49-F238E27FC236}">
                    <a16:creationId xmlns:a16="http://schemas.microsoft.com/office/drawing/2014/main" id="{9A3B6C3C-F144-A7A2-B1B1-5335A1C415CF}"/>
                  </a:ext>
                </a:extLst>
              </p:cNvPr>
              <p:cNvSpPr txBox="1"/>
              <p:nvPr/>
            </p:nvSpPr>
            <p:spPr>
              <a:xfrm>
                <a:off x="862519" y="1177794"/>
                <a:ext cx="11024681" cy="923330"/>
              </a:xfrm>
              <a:prstGeom prst="rect">
                <a:avLst/>
              </a:prstGeom>
              <a:noFill/>
            </p:spPr>
            <p:txBody>
              <a:bodyPr wrap="square" rtlCol="0">
                <a:spAutoFit/>
              </a:bodyPr>
              <a:lstStyle/>
              <a:p>
                <a:r>
                  <a:rPr lang="en-US" altLang="zh-CN" b="1" dirty="0"/>
                  <a:t>【2013</a:t>
                </a:r>
                <a:r>
                  <a:rPr lang="zh-CN" altLang="en-US" b="1" dirty="0"/>
                  <a:t>年 题</a:t>
                </a:r>
                <a:r>
                  <a:rPr lang="en-US" altLang="zh-CN" b="1" dirty="0"/>
                  <a:t>39】</a:t>
                </a:r>
                <a:r>
                  <a:rPr lang="zh-CN" altLang="en-US" b="1" dirty="0"/>
                  <a:t>主机甲与主机乙之间已建立一个</a:t>
                </a:r>
                <a:r>
                  <a:rPr lang="en-US" altLang="zh-CN" b="1" dirty="0"/>
                  <a:t>TCP</a:t>
                </a:r>
                <a:r>
                  <a:rPr lang="zh-CN" altLang="en-US" b="1" dirty="0"/>
                  <a:t>连接，双方持续有数据传输，且数据无差错与丢失。若</a:t>
                </a:r>
                <a:endParaRPr lang="en-US" altLang="zh-CN" b="1" dirty="0"/>
              </a:p>
              <a:p>
                <a:r>
                  <a:rPr lang="en-US" altLang="zh-CN" b="1" dirty="0"/>
                  <a:t>                              </a:t>
                </a:r>
                <a:r>
                  <a:rPr lang="zh-CN" altLang="en-US" b="1" dirty="0"/>
                  <a:t>甲收到</a:t>
                </a:r>
                <a:r>
                  <a:rPr lang="en-US" altLang="zh-CN" b="1" dirty="0"/>
                  <a:t>1</a:t>
                </a:r>
                <a:r>
                  <a:rPr lang="zh-CN" altLang="en-US" b="1" dirty="0"/>
                  <a:t>个来自乙的</a:t>
                </a:r>
                <a:r>
                  <a:rPr lang="en-US" altLang="zh-CN" b="1" dirty="0"/>
                  <a:t>TCP</a:t>
                </a:r>
                <a:r>
                  <a:rPr lang="zh-CN" altLang="en-US" b="1" dirty="0"/>
                  <a:t>段，该段的序号是</a:t>
                </a:r>
                <a:r>
                  <a:rPr lang="en-US" altLang="zh-CN" b="1" dirty="0"/>
                  <a:t>1913</a:t>
                </a:r>
                <a:r>
                  <a:rPr lang="zh-CN" altLang="en-US" b="1" dirty="0"/>
                  <a:t>、确认序号为</a:t>
                </a:r>
                <a:r>
                  <a:rPr lang="en-US" altLang="zh-CN" b="1" dirty="0"/>
                  <a:t>2046</a:t>
                </a:r>
                <a:r>
                  <a:rPr lang="zh-CN" altLang="en-US" b="1" dirty="0"/>
                  <a:t>、有效载荷为</a:t>
                </a:r>
                <a:r>
                  <a:rPr lang="en-US" altLang="zh-CN" b="1" dirty="0"/>
                  <a:t>100</a:t>
                </a:r>
                <a:r>
                  <a:rPr lang="zh-CN" altLang="en-US" b="1" dirty="0"/>
                  <a:t>字节，则甲</a:t>
                </a:r>
                <a:endParaRPr lang="en-US" altLang="zh-CN" b="1" dirty="0"/>
              </a:p>
              <a:p>
                <a:r>
                  <a:rPr lang="en-US" altLang="zh-CN" b="1" dirty="0"/>
                  <a:t>                              </a:t>
                </a:r>
                <a:r>
                  <a:rPr lang="zh-CN" altLang="en-US" b="1" dirty="0"/>
                  <a:t>立即发送给乙的</a:t>
                </a:r>
                <a:r>
                  <a:rPr lang="en-US" altLang="zh-CN" b="1" dirty="0"/>
                  <a:t>TCP</a:t>
                </a:r>
                <a:r>
                  <a:rPr lang="zh-CN" altLang="en-US" b="1" dirty="0"/>
                  <a:t>段的序号和确认序号分别是（      ）。</a:t>
                </a:r>
              </a:p>
            </p:txBody>
          </p:sp>
          <p:sp>
            <p:nvSpPr>
              <p:cNvPr id="75" name="文本框 74">
                <a:extLst>
                  <a:ext uri="{FF2B5EF4-FFF2-40B4-BE49-F238E27FC236}">
                    <a16:creationId xmlns:a16="http://schemas.microsoft.com/office/drawing/2014/main" id="{B2F4E6E3-692E-405D-F924-19D6AC9D7B17}"/>
                  </a:ext>
                </a:extLst>
              </p:cNvPr>
              <p:cNvSpPr txBox="1"/>
              <p:nvPr/>
            </p:nvSpPr>
            <p:spPr>
              <a:xfrm>
                <a:off x="2445212" y="2071913"/>
                <a:ext cx="1642167" cy="369332"/>
              </a:xfrm>
              <a:prstGeom prst="rect">
                <a:avLst/>
              </a:prstGeom>
              <a:noFill/>
            </p:spPr>
            <p:txBody>
              <a:bodyPr wrap="square" rtlCol="0">
                <a:spAutoFit/>
              </a:bodyPr>
              <a:lstStyle/>
              <a:p>
                <a:r>
                  <a:rPr lang="en-US" altLang="zh-CN" b="1" dirty="0"/>
                  <a:t>A. 2046</a:t>
                </a:r>
                <a:r>
                  <a:rPr lang="zh-CN" altLang="en-US" b="1" dirty="0"/>
                  <a:t>、</a:t>
                </a:r>
                <a:r>
                  <a:rPr lang="en-US" altLang="zh-CN" b="1" dirty="0"/>
                  <a:t>2012</a:t>
                </a:r>
                <a:endParaRPr lang="zh-CN" altLang="en-US" b="1" dirty="0"/>
              </a:p>
            </p:txBody>
          </p:sp>
          <p:sp>
            <p:nvSpPr>
              <p:cNvPr id="76" name="文本框 75">
                <a:extLst>
                  <a:ext uri="{FF2B5EF4-FFF2-40B4-BE49-F238E27FC236}">
                    <a16:creationId xmlns:a16="http://schemas.microsoft.com/office/drawing/2014/main" id="{3C536890-3B06-0AE4-0BDF-EA6EE7EBCDD4}"/>
                  </a:ext>
                </a:extLst>
              </p:cNvPr>
              <p:cNvSpPr txBox="1"/>
              <p:nvPr/>
            </p:nvSpPr>
            <p:spPr>
              <a:xfrm>
                <a:off x="4818708" y="2071913"/>
                <a:ext cx="1642167" cy="369332"/>
              </a:xfrm>
              <a:prstGeom prst="rect">
                <a:avLst/>
              </a:prstGeom>
              <a:noFill/>
            </p:spPr>
            <p:txBody>
              <a:bodyPr wrap="square" rtlCol="0">
                <a:spAutoFit/>
              </a:bodyPr>
              <a:lstStyle/>
              <a:p>
                <a:r>
                  <a:rPr lang="en-US" altLang="zh-CN" b="1" dirty="0"/>
                  <a:t>B. 2046</a:t>
                </a:r>
                <a:r>
                  <a:rPr lang="zh-CN" altLang="en-US" b="1" dirty="0"/>
                  <a:t>、</a:t>
                </a:r>
                <a:r>
                  <a:rPr lang="en-US" altLang="zh-CN" b="1" dirty="0"/>
                  <a:t>2013</a:t>
                </a:r>
                <a:endParaRPr lang="zh-CN" altLang="en-US" b="1" dirty="0"/>
              </a:p>
            </p:txBody>
          </p:sp>
          <p:sp>
            <p:nvSpPr>
              <p:cNvPr id="77" name="文本框 76">
                <a:extLst>
                  <a:ext uri="{FF2B5EF4-FFF2-40B4-BE49-F238E27FC236}">
                    <a16:creationId xmlns:a16="http://schemas.microsoft.com/office/drawing/2014/main" id="{ABD31385-5F19-533E-AF9F-FE0332AF17BD}"/>
                  </a:ext>
                </a:extLst>
              </p:cNvPr>
              <p:cNvSpPr txBox="1"/>
              <p:nvPr/>
            </p:nvSpPr>
            <p:spPr>
              <a:xfrm>
                <a:off x="7192205" y="2071913"/>
                <a:ext cx="1771716" cy="369332"/>
              </a:xfrm>
              <a:prstGeom prst="rect">
                <a:avLst/>
              </a:prstGeom>
              <a:noFill/>
            </p:spPr>
            <p:txBody>
              <a:bodyPr wrap="square" rtlCol="0">
                <a:spAutoFit/>
              </a:bodyPr>
              <a:lstStyle/>
              <a:p>
                <a:r>
                  <a:rPr lang="en-US" altLang="zh-CN" b="1" dirty="0"/>
                  <a:t>C. 2047</a:t>
                </a:r>
                <a:r>
                  <a:rPr lang="zh-CN" altLang="en-US" b="1" dirty="0"/>
                  <a:t>、</a:t>
                </a:r>
                <a:r>
                  <a:rPr lang="en-US" altLang="zh-CN" b="1" dirty="0"/>
                  <a:t>2012</a:t>
                </a:r>
                <a:endParaRPr lang="zh-CN" altLang="en-US" b="1" dirty="0"/>
              </a:p>
            </p:txBody>
          </p:sp>
          <p:sp>
            <p:nvSpPr>
              <p:cNvPr id="78" name="文本框 77">
                <a:extLst>
                  <a:ext uri="{FF2B5EF4-FFF2-40B4-BE49-F238E27FC236}">
                    <a16:creationId xmlns:a16="http://schemas.microsoft.com/office/drawing/2014/main" id="{FE85C914-44BD-EDB2-60A7-8F66AD877918}"/>
                  </a:ext>
                </a:extLst>
              </p:cNvPr>
              <p:cNvSpPr txBox="1"/>
              <p:nvPr/>
            </p:nvSpPr>
            <p:spPr>
              <a:xfrm>
                <a:off x="9565699" y="2071913"/>
                <a:ext cx="1642167" cy="369332"/>
              </a:xfrm>
              <a:prstGeom prst="rect">
                <a:avLst/>
              </a:prstGeom>
              <a:noFill/>
            </p:spPr>
            <p:txBody>
              <a:bodyPr wrap="square" rtlCol="0">
                <a:spAutoFit/>
              </a:bodyPr>
              <a:lstStyle/>
              <a:p>
                <a:r>
                  <a:rPr lang="en-US" altLang="zh-CN" b="1" dirty="0"/>
                  <a:t>D. 2047</a:t>
                </a:r>
                <a:r>
                  <a:rPr lang="zh-CN" altLang="en-US" b="1" dirty="0"/>
                  <a:t>、</a:t>
                </a:r>
                <a:r>
                  <a:rPr lang="en-US" altLang="zh-CN" b="1" dirty="0"/>
                  <a:t>2013</a:t>
                </a:r>
                <a:endParaRPr lang="zh-CN" altLang="en-US" b="1" dirty="0"/>
              </a:p>
            </p:txBody>
          </p:sp>
        </p:grpSp>
        <p:grpSp>
          <p:nvGrpSpPr>
            <p:cNvPr id="82" name="组合 81">
              <a:extLst>
                <a:ext uri="{FF2B5EF4-FFF2-40B4-BE49-F238E27FC236}">
                  <a16:creationId xmlns:a16="http://schemas.microsoft.com/office/drawing/2014/main" id="{1B3DEEEC-37BB-460A-FDA7-DBF91A45B7EC}"/>
                </a:ext>
              </a:extLst>
            </p:cNvPr>
            <p:cNvGrpSpPr/>
            <p:nvPr/>
          </p:nvGrpSpPr>
          <p:grpSpPr>
            <a:xfrm>
              <a:off x="862519" y="4764944"/>
              <a:ext cx="11024681" cy="1263451"/>
              <a:chOff x="862519" y="1177794"/>
              <a:chExt cx="11024681" cy="1263451"/>
            </a:xfrm>
          </p:grpSpPr>
          <p:sp>
            <p:nvSpPr>
              <p:cNvPr id="83" name="文本框 82">
                <a:extLst>
                  <a:ext uri="{FF2B5EF4-FFF2-40B4-BE49-F238E27FC236}">
                    <a16:creationId xmlns:a16="http://schemas.microsoft.com/office/drawing/2014/main" id="{B0E79BCD-2762-F7CC-D82A-377D2EE8539E}"/>
                  </a:ext>
                </a:extLst>
              </p:cNvPr>
              <p:cNvSpPr txBox="1"/>
              <p:nvPr/>
            </p:nvSpPr>
            <p:spPr>
              <a:xfrm>
                <a:off x="862519" y="1177794"/>
                <a:ext cx="11024681" cy="923330"/>
              </a:xfrm>
              <a:prstGeom prst="rect">
                <a:avLst/>
              </a:prstGeom>
              <a:noFill/>
            </p:spPr>
            <p:txBody>
              <a:bodyPr wrap="square" rtlCol="0">
                <a:spAutoFit/>
              </a:bodyPr>
              <a:lstStyle/>
              <a:p>
                <a:r>
                  <a:rPr lang="en-US" altLang="zh-CN" b="1" dirty="0"/>
                  <a:t>【2011</a:t>
                </a:r>
                <a:r>
                  <a:rPr lang="zh-CN" altLang="en-US" b="1" dirty="0"/>
                  <a:t>年 题</a:t>
                </a:r>
                <a:r>
                  <a:rPr lang="en-US" altLang="zh-CN" b="1" dirty="0"/>
                  <a:t>40】</a:t>
                </a:r>
                <a:r>
                  <a:rPr lang="zh-CN" altLang="en-US" b="1" dirty="0"/>
                  <a:t>主机甲与主机乙之间已建立一个</a:t>
                </a:r>
                <a:r>
                  <a:rPr lang="en-US" altLang="zh-CN" b="1" dirty="0"/>
                  <a:t>TCP</a:t>
                </a:r>
                <a:r>
                  <a:rPr lang="zh-CN" altLang="en-US" b="1" dirty="0"/>
                  <a:t>连接，主机甲向主机乙发送了</a:t>
                </a:r>
                <a:r>
                  <a:rPr lang="en-US" altLang="zh-CN" b="1" dirty="0"/>
                  <a:t>3</a:t>
                </a:r>
                <a:r>
                  <a:rPr lang="zh-CN" altLang="en-US" b="1" dirty="0"/>
                  <a:t>个连续的</a:t>
                </a:r>
                <a:r>
                  <a:rPr lang="en-US" altLang="zh-CN" b="1" dirty="0"/>
                  <a:t>TCP</a:t>
                </a:r>
                <a:r>
                  <a:rPr lang="zh-CN" altLang="en-US" b="1" dirty="0"/>
                  <a:t>段，分别包</a:t>
                </a:r>
                <a:endParaRPr lang="en-US" altLang="zh-CN" b="1" dirty="0"/>
              </a:p>
              <a:p>
                <a:r>
                  <a:rPr lang="en-US" altLang="zh-CN" b="1" dirty="0"/>
                  <a:t>                              </a:t>
                </a:r>
                <a:r>
                  <a:rPr lang="zh-CN" altLang="en-US" b="1" dirty="0"/>
                  <a:t>含</a:t>
                </a:r>
                <a:r>
                  <a:rPr lang="en-US" altLang="zh-CN" b="1" dirty="0"/>
                  <a:t>300</a:t>
                </a:r>
                <a:r>
                  <a:rPr lang="zh-CN" altLang="en-US" b="1" dirty="0"/>
                  <a:t>字节、</a:t>
                </a:r>
                <a:r>
                  <a:rPr lang="en-US" altLang="zh-CN" b="1" dirty="0"/>
                  <a:t>400</a:t>
                </a:r>
                <a:r>
                  <a:rPr lang="zh-CN" altLang="en-US" b="1" dirty="0"/>
                  <a:t>字节和</a:t>
                </a:r>
                <a:r>
                  <a:rPr lang="en-US" altLang="zh-CN" b="1" dirty="0"/>
                  <a:t>500</a:t>
                </a:r>
                <a:r>
                  <a:rPr lang="zh-CN" altLang="en-US" b="1" dirty="0"/>
                  <a:t>字节的有效载荷，第</a:t>
                </a:r>
                <a:r>
                  <a:rPr lang="en-US" altLang="zh-CN" b="1" dirty="0"/>
                  <a:t>3</a:t>
                </a:r>
                <a:r>
                  <a:rPr lang="zh-CN" altLang="en-US" b="1" dirty="0"/>
                  <a:t>个段的序号为</a:t>
                </a:r>
                <a:r>
                  <a:rPr lang="en-US" altLang="zh-CN" b="1" dirty="0"/>
                  <a:t>900</a:t>
                </a:r>
                <a:r>
                  <a:rPr lang="zh-CN" altLang="en-US" b="1" dirty="0"/>
                  <a:t>，若主机乙仅正确接收到第</a:t>
                </a:r>
                <a:r>
                  <a:rPr lang="en-US" altLang="zh-CN" b="1" dirty="0"/>
                  <a:t>1 </a:t>
                </a:r>
              </a:p>
              <a:p>
                <a:r>
                  <a:rPr lang="en-US" altLang="zh-CN" b="1" dirty="0"/>
                  <a:t>                              </a:t>
                </a:r>
                <a:r>
                  <a:rPr lang="zh-CN" altLang="en-US" b="1" dirty="0"/>
                  <a:t>和第</a:t>
                </a:r>
                <a:r>
                  <a:rPr lang="en-US" altLang="zh-CN" b="1" dirty="0"/>
                  <a:t>3</a:t>
                </a:r>
                <a:r>
                  <a:rPr lang="zh-CN" altLang="en-US" b="1" dirty="0"/>
                  <a:t>个段，则主机乙发送给主机甲的确认序号是（      ）。</a:t>
                </a:r>
              </a:p>
            </p:txBody>
          </p:sp>
          <p:sp>
            <p:nvSpPr>
              <p:cNvPr id="84" name="文本框 83">
                <a:extLst>
                  <a:ext uri="{FF2B5EF4-FFF2-40B4-BE49-F238E27FC236}">
                    <a16:creationId xmlns:a16="http://schemas.microsoft.com/office/drawing/2014/main" id="{E860C0AF-BB37-031C-8731-AE77B3A6B3B9}"/>
                  </a:ext>
                </a:extLst>
              </p:cNvPr>
              <p:cNvSpPr txBox="1"/>
              <p:nvPr/>
            </p:nvSpPr>
            <p:spPr>
              <a:xfrm>
                <a:off x="2445213" y="2071913"/>
                <a:ext cx="945376" cy="369332"/>
              </a:xfrm>
              <a:prstGeom prst="rect">
                <a:avLst/>
              </a:prstGeom>
              <a:noFill/>
            </p:spPr>
            <p:txBody>
              <a:bodyPr wrap="square" rtlCol="0">
                <a:spAutoFit/>
              </a:bodyPr>
              <a:lstStyle/>
              <a:p>
                <a:r>
                  <a:rPr lang="en-US" altLang="zh-CN" b="1" dirty="0"/>
                  <a:t>A. 300</a:t>
                </a:r>
                <a:endParaRPr lang="zh-CN" altLang="en-US" b="1" dirty="0"/>
              </a:p>
            </p:txBody>
          </p:sp>
          <p:sp>
            <p:nvSpPr>
              <p:cNvPr id="85" name="文本框 84">
                <a:extLst>
                  <a:ext uri="{FF2B5EF4-FFF2-40B4-BE49-F238E27FC236}">
                    <a16:creationId xmlns:a16="http://schemas.microsoft.com/office/drawing/2014/main" id="{0AB1ED85-5FE3-7C1A-0E4B-CBD0912A9EC0}"/>
                  </a:ext>
                </a:extLst>
              </p:cNvPr>
              <p:cNvSpPr txBox="1"/>
              <p:nvPr/>
            </p:nvSpPr>
            <p:spPr>
              <a:xfrm>
                <a:off x="4818709" y="2071913"/>
                <a:ext cx="945376" cy="369332"/>
              </a:xfrm>
              <a:prstGeom prst="rect">
                <a:avLst/>
              </a:prstGeom>
              <a:noFill/>
            </p:spPr>
            <p:txBody>
              <a:bodyPr wrap="square" rtlCol="0">
                <a:spAutoFit/>
              </a:bodyPr>
              <a:lstStyle/>
              <a:p>
                <a:r>
                  <a:rPr lang="en-US" altLang="zh-CN" b="1" dirty="0"/>
                  <a:t>B. 500</a:t>
                </a:r>
                <a:endParaRPr lang="zh-CN" altLang="en-US" b="1" dirty="0"/>
              </a:p>
            </p:txBody>
          </p:sp>
          <p:sp>
            <p:nvSpPr>
              <p:cNvPr id="86" name="文本框 85">
                <a:extLst>
                  <a:ext uri="{FF2B5EF4-FFF2-40B4-BE49-F238E27FC236}">
                    <a16:creationId xmlns:a16="http://schemas.microsoft.com/office/drawing/2014/main" id="{96D3DA2F-C1EB-11B0-C042-799B5B20CCD8}"/>
                  </a:ext>
                </a:extLst>
              </p:cNvPr>
              <p:cNvSpPr txBox="1"/>
              <p:nvPr/>
            </p:nvSpPr>
            <p:spPr>
              <a:xfrm>
                <a:off x="7192205" y="2071913"/>
                <a:ext cx="945376" cy="369332"/>
              </a:xfrm>
              <a:prstGeom prst="rect">
                <a:avLst/>
              </a:prstGeom>
              <a:noFill/>
            </p:spPr>
            <p:txBody>
              <a:bodyPr wrap="square" rtlCol="0">
                <a:spAutoFit/>
              </a:bodyPr>
              <a:lstStyle/>
              <a:p>
                <a:r>
                  <a:rPr lang="en-US" altLang="zh-CN" b="1" dirty="0"/>
                  <a:t>C. 1200</a:t>
                </a:r>
                <a:endParaRPr lang="zh-CN" altLang="en-US" b="1" dirty="0"/>
              </a:p>
            </p:txBody>
          </p:sp>
          <p:sp>
            <p:nvSpPr>
              <p:cNvPr id="91" name="文本框 90">
                <a:extLst>
                  <a:ext uri="{FF2B5EF4-FFF2-40B4-BE49-F238E27FC236}">
                    <a16:creationId xmlns:a16="http://schemas.microsoft.com/office/drawing/2014/main" id="{7377C70A-E993-DF6A-5594-816288654B82}"/>
                  </a:ext>
                </a:extLst>
              </p:cNvPr>
              <p:cNvSpPr txBox="1"/>
              <p:nvPr/>
            </p:nvSpPr>
            <p:spPr>
              <a:xfrm>
                <a:off x="9565700" y="2071913"/>
                <a:ext cx="945376" cy="369332"/>
              </a:xfrm>
              <a:prstGeom prst="rect">
                <a:avLst/>
              </a:prstGeom>
              <a:noFill/>
            </p:spPr>
            <p:txBody>
              <a:bodyPr wrap="square" rtlCol="0">
                <a:spAutoFit/>
              </a:bodyPr>
              <a:lstStyle/>
              <a:p>
                <a:r>
                  <a:rPr lang="en-US" altLang="zh-CN" b="1" dirty="0"/>
                  <a:t>D. 1400</a:t>
                </a:r>
                <a:endParaRPr lang="zh-CN" altLang="en-US" b="1" dirty="0"/>
              </a:p>
            </p:txBody>
          </p:sp>
        </p:grpSp>
      </p:grpSp>
      <p:sp>
        <p:nvSpPr>
          <p:cNvPr id="92" name="文本框 91">
            <a:extLst>
              <a:ext uri="{FF2B5EF4-FFF2-40B4-BE49-F238E27FC236}">
                <a16:creationId xmlns:a16="http://schemas.microsoft.com/office/drawing/2014/main" id="{DDF96E09-0DE8-77C1-ECD8-AC0ACC83647A}"/>
              </a:ext>
            </a:extLst>
          </p:cNvPr>
          <p:cNvSpPr txBox="1"/>
          <p:nvPr/>
        </p:nvSpPr>
        <p:spPr>
          <a:xfrm>
            <a:off x="7618741" y="5240797"/>
            <a:ext cx="39559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B</a:t>
            </a:r>
            <a:endParaRPr lang="zh-CN" altLang="en-US" sz="2800" b="1" dirty="0">
              <a:solidFill>
                <a:schemeClr val="accent1">
                  <a:lumMod val="75000"/>
                </a:schemeClr>
              </a:solidFill>
              <a:latin typeface="Arial Black" panose="020B0A04020102020204" pitchFamily="34" charset="0"/>
            </a:endParaRPr>
          </a:p>
        </p:txBody>
      </p:sp>
      <p:sp>
        <p:nvSpPr>
          <p:cNvPr id="95" name="矩形 94">
            <a:extLst>
              <a:ext uri="{FF2B5EF4-FFF2-40B4-BE49-F238E27FC236}">
                <a16:creationId xmlns:a16="http://schemas.microsoft.com/office/drawing/2014/main" id="{3D6A8CCA-6426-E0D7-81F4-2DC0F814E0C1}"/>
              </a:ext>
            </a:extLst>
          </p:cNvPr>
          <p:cNvSpPr/>
          <p:nvPr/>
        </p:nvSpPr>
        <p:spPr>
          <a:xfrm>
            <a:off x="1058091" y="6028395"/>
            <a:ext cx="1056132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000" b="1" spc="300" dirty="0"/>
              <a:t>已在之前的“</a:t>
            </a:r>
            <a:r>
              <a:rPr lang="en-US" altLang="zh-CN" sz="2000" b="1" spc="300" dirty="0"/>
              <a:t>5.3.1 TCP</a:t>
            </a:r>
            <a:r>
              <a:rPr lang="zh-CN" altLang="en-US" sz="2000" b="1" spc="300" dirty="0"/>
              <a:t>报文段的首部格式”</a:t>
            </a:r>
            <a:r>
              <a:rPr lang="en-US" altLang="zh-CN" sz="2000" b="1" spc="300" dirty="0"/>
              <a:t> </a:t>
            </a:r>
            <a:r>
              <a:rPr lang="zh-CN" altLang="en-US" sz="2000" b="1" spc="300" dirty="0"/>
              <a:t>这节微课视频中进行了解析</a:t>
            </a:r>
          </a:p>
        </p:txBody>
      </p:sp>
    </p:spTree>
    <p:custDataLst>
      <p:tags r:id="rId1"/>
    </p:custDataLst>
    <p:extLst>
      <p:ext uri="{BB962C8B-B14F-4D97-AF65-F5344CB8AC3E}">
        <p14:creationId xmlns:p14="http://schemas.microsoft.com/office/powerpoint/2010/main" val="334731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p:cTn id="7" dur="1000" fill="hold"/>
                                        <p:tgtEl>
                                          <p:spTgt spid="94"/>
                                        </p:tgtEl>
                                        <p:attrNameLst>
                                          <p:attrName>ppt_w</p:attrName>
                                        </p:attrNameLst>
                                      </p:cBhvr>
                                      <p:tavLst>
                                        <p:tav tm="0">
                                          <p:val>
                                            <p:fltVal val="0"/>
                                          </p:val>
                                        </p:tav>
                                        <p:tav tm="100000">
                                          <p:val>
                                            <p:strVal val="#ppt_w"/>
                                          </p:val>
                                        </p:tav>
                                      </p:tavLst>
                                    </p:anim>
                                    <p:anim calcmode="lin" valueType="num">
                                      <p:cBhvr>
                                        <p:cTn id="8" dur="1000" fill="hold"/>
                                        <p:tgtEl>
                                          <p:spTgt spid="94"/>
                                        </p:tgtEl>
                                        <p:attrNameLst>
                                          <p:attrName>ppt_h</p:attrName>
                                        </p:attrNameLst>
                                      </p:cBhvr>
                                      <p:tavLst>
                                        <p:tav tm="0">
                                          <p:val>
                                            <p:fltVal val="0"/>
                                          </p:val>
                                        </p:tav>
                                        <p:tav tm="100000">
                                          <p:val>
                                            <p:strVal val="#ppt_h"/>
                                          </p:val>
                                        </p:tav>
                                      </p:tavLst>
                                    </p:anim>
                                    <p:anim calcmode="lin" valueType="num">
                                      <p:cBhvr>
                                        <p:cTn id="9" dur="1000" fill="hold"/>
                                        <p:tgtEl>
                                          <p:spTgt spid="9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30"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800" decel="100000"/>
                                        <p:tgtEl>
                                          <p:spTgt spid="70"/>
                                        </p:tgtEl>
                                      </p:cBhvr>
                                    </p:animEffect>
                                    <p:anim calcmode="lin" valueType="num">
                                      <p:cBhvr>
                                        <p:cTn id="16" dur="800" decel="100000" fill="hold"/>
                                        <p:tgtEl>
                                          <p:spTgt spid="70"/>
                                        </p:tgtEl>
                                        <p:attrNameLst>
                                          <p:attrName>style.rotation</p:attrName>
                                        </p:attrNameLst>
                                      </p:cBhvr>
                                      <p:tavLst>
                                        <p:tav tm="0">
                                          <p:val>
                                            <p:fltVal val="-90"/>
                                          </p:val>
                                        </p:tav>
                                        <p:tav tm="100000">
                                          <p:val>
                                            <p:fltVal val="0"/>
                                          </p:val>
                                        </p:tav>
                                      </p:tavLst>
                                    </p:anim>
                                    <p:anim calcmode="lin" valueType="num">
                                      <p:cBhvr>
                                        <p:cTn id="17" dur="800" decel="100000" fill="hold"/>
                                        <p:tgtEl>
                                          <p:spTgt spid="70"/>
                                        </p:tgtEl>
                                        <p:attrNameLst>
                                          <p:attrName>ppt_x</p:attrName>
                                        </p:attrNameLst>
                                      </p:cBhvr>
                                      <p:tavLst>
                                        <p:tav tm="0">
                                          <p:val>
                                            <p:strVal val="#ppt_x+0.4"/>
                                          </p:val>
                                        </p:tav>
                                        <p:tav tm="100000">
                                          <p:val>
                                            <p:strVal val="#ppt_x-0.05"/>
                                          </p:val>
                                        </p:tav>
                                      </p:tavLst>
                                    </p:anim>
                                    <p:anim calcmode="lin" valueType="num">
                                      <p:cBhvr>
                                        <p:cTn id="18" dur="800" decel="100000" fill="hold"/>
                                        <p:tgtEl>
                                          <p:spTgt spid="70"/>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70"/>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70"/>
                                        </p:tgtEl>
                                        <p:attrNameLst>
                                          <p:attrName>ppt_y</p:attrName>
                                        </p:attrNameLst>
                                      </p:cBhvr>
                                      <p:tavLst>
                                        <p:tav tm="0">
                                          <p:val>
                                            <p:strVal val="#ppt_y+0.1"/>
                                          </p:val>
                                        </p:tav>
                                        <p:tav tm="100000">
                                          <p:val>
                                            <p:strVal val="#ppt_y"/>
                                          </p:val>
                                        </p:tav>
                                      </p:tavLst>
                                    </p:anim>
                                  </p:childTnLst>
                                </p:cTn>
                              </p:par>
                              <p:par>
                                <p:cTn id="21" presetID="30"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800" decel="100000"/>
                                        <p:tgtEl>
                                          <p:spTgt spid="79"/>
                                        </p:tgtEl>
                                      </p:cBhvr>
                                    </p:animEffect>
                                    <p:anim calcmode="lin" valueType="num">
                                      <p:cBhvr>
                                        <p:cTn id="24" dur="800" decel="100000" fill="hold"/>
                                        <p:tgtEl>
                                          <p:spTgt spid="79"/>
                                        </p:tgtEl>
                                        <p:attrNameLst>
                                          <p:attrName>style.rotation</p:attrName>
                                        </p:attrNameLst>
                                      </p:cBhvr>
                                      <p:tavLst>
                                        <p:tav tm="0">
                                          <p:val>
                                            <p:fltVal val="-90"/>
                                          </p:val>
                                        </p:tav>
                                        <p:tav tm="100000">
                                          <p:val>
                                            <p:fltVal val="0"/>
                                          </p:val>
                                        </p:tav>
                                      </p:tavLst>
                                    </p:anim>
                                    <p:anim calcmode="lin" valueType="num">
                                      <p:cBhvr>
                                        <p:cTn id="25" dur="800" decel="100000" fill="hold"/>
                                        <p:tgtEl>
                                          <p:spTgt spid="79"/>
                                        </p:tgtEl>
                                        <p:attrNameLst>
                                          <p:attrName>ppt_x</p:attrName>
                                        </p:attrNameLst>
                                      </p:cBhvr>
                                      <p:tavLst>
                                        <p:tav tm="0">
                                          <p:val>
                                            <p:strVal val="#ppt_x+0.4"/>
                                          </p:val>
                                        </p:tav>
                                        <p:tav tm="100000">
                                          <p:val>
                                            <p:strVal val="#ppt_x-0.05"/>
                                          </p:val>
                                        </p:tav>
                                      </p:tavLst>
                                    </p:anim>
                                    <p:anim calcmode="lin" valueType="num">
                                      <p:cBhvr>
                                        <p:cTn id="26" dur="800" decel="100000" fill="hold"/>
                                        <p:tgtEl>
                                          <p:spTgt spid="79"/>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79"/>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79"/>
                                        </p:tgtEl>
                                        <p:attrNameLst>
                                          <p:attrName>ppt_y</p:attrName>
                                        </p:attrNameLst>
                                      </p:cBhvr>
                                      <p:tavLst>
                                        <p:tav tm="0">
                                          <p:val>
                                            <p:strVal val="#ppt_y+0.1"/>
                                          </p:val>
                                        </p:tav>
                                        <p:tav tm="100000">
                                          <p:val>
                                            <p:strVal val="#ppt_y"/>
                                          </p:val>
                                        </p:tav>
                                      </p:tavLst>
                                    </p:anim>
                                  </p:childTnLst>
                                </p:cTn>
                              </p:par>
                              <p:par>
                                <p:cTn id="29" presetID="30" presetClass="entr" presetSubtype="0" fill="hold" grpId="0" nodeType="with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fade">
                                      <p:cBhvr>
                                        <p:cTn id="31" dur="800" decel="100000"/>
                                        <p:tgtEl>
                                          <p:spTgt spid="92"/>
                                        </p:tgtEl>
                                      </p:cBhvr>
                                    </p:animEffect>
                                    <p:anim calcmode="lin" valueType="num">
                                      <p:cBhvr>
                                        <p:cTn id="32" dur="800" decel="100000" fill="hold"/>
                                        <p:tgtEl>
                                          <p:spTgt spid="92"/>
                                        </p:tgtEl>
                                        <p:attrNameLst>
                                          <p:attrName>style.rotation</p:attrName>
                                        </p:attrNameLst>
                                      </p:cBhvr>
                                      <p:tavLst>
                                        <p:tav tm="0">
                                          <p:val>
                                            <p:fltVal val="-90"/>
                                          </p:val>
                                        </p:tav>
                                        <p:tav tm="100000">
                                          <p:val>
                                            <p:fltVal val="0"/>
                                          </p:val>
                                        </p:tav>
                                      </p:tavLst>
                                    </p:anim>
                                    <p:anim calcmode="lin" valueType="num">
                                      <p:cBhvr>
                                        <p:cTn id="33" dur="800" decel="100000" fill="hold"/>
                                        <p:tgtEl>
                                          <p:spTgt spid="92"/>
                                        </p:tgtEl>
                                        <p:attrNameLst>
                                          <p:attrName>ppt_x</p:attrName>
                                        </p:attrNameLst>
                                      </p:cBhvr>
                                      <p:tavLst>
                                        <p:tav tm="0">
                                          <p:val>
                                            <p:strVal val="#ppt_x+0.4"/>
                                          </p:val>
                                        </p:tav>
                                        <p:tav tm="100000">
                                          <p:val>
                                            <p:strVal val="#ppt_x-0.05"/>
                                          </p:val>
                                        </p:tav>
                                      </p:tavLst>
                                    </p:anim>
                                    <p:anim calcmode="lin" valueType="num">
                                      <p:cBhvr>
                                        <p:cTn id="34" dur="800" decel="100000" fill="hold"/>
                                        <p:tgtEl>
                                          <p:spTgt spid="92"/>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92"/>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92"/>
                                        </p:tgtEl>
                                        <p:attrNameLst>
                                          <p:attrName>ppt_y</p:attrName>
                                        </p:attrNameLst>
                                      </p:cBhvr>
                                      <p:tavLst>
                                        <p:tav tm="0">
                                          <p:val>
                                            <p:strVal val="#ppt_y+0.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fade">
                                      <p:cBhvr>
                                        <p:cTn id="41" dur="1000"/>
                                        <p:tgtEl>
                                          <p:spTgt spid="95"/>
                                        </p:tgtEl>
                                      </p:cBhvr>
                                    </p:animEffect>
                                    <p:anim calcmode="lin" valueType="num">
                                      <p:cBhvr>
                                        <p:cTn id="42" dur="1000" fill="hold"/>
                                        <p:tgtEl>
                                          <p:spTgt spid="95"/>
                                        </p:tgtEl>
                                        <p:attrNameLst>
                                          <p:attrName>ppt_x</p:attrName>
                                        </p:attrNameLst>
                                      </p:cBhvr>
                                      <p:tavLst>
                                        <p:tav tm="0">
                                          <p:val>
                                            <p:strVal val="#ppt_x"/>
                                          </p:val>
                                        </p:tav>
                                        <p:tav tm="100000">
                                          <p:val>
                                            <p:strVal val="#ppt_x"/>
                                          </p:val>
                                        </p:tav>
                                      </p:tavLst>
                                    </p:anim>
                                    <p:anim calcmode="lin" valueType="num">
                                      <p:cBhvr>
                                        <p:cTn id="43"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9" grpId="0"/>
      <p:bldP spid="92" grpId="0"/>
      <p:bldP spid="95"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可靠传输的实现</a:t>
              </a:r>
            </a:p>
          </p:txBody>
        </p:sp>
      </p:grpSp>
      <p:sp>
        <p:nvSpPr>
          <p:cNvPr id="6" name="矩形 5">
            <a:extLst>
              <a:ext uri="{FF2B5EF4-FFF2-40B4-BE49-F238E27FC236}">
                <a16:creationId xmlns:a16="http://schemas.microsoft.com/office/drawing/2014/main" id="{4789467D-9C83-6439-2C99-130FB2CD5A36}"/>
              </a:ext>
            </a:extLst>
          </p:cNvPr>
          <p:cNvSpPr/>
          <p:nvPr/>
        </p:nvSpPr>
        <p:spPr>
          <a:xfrm>
            <a:off x="1025433" y="1254034"/>
            <a:ext cx="10711543" cy="4001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latin typeface="+mn-ea"/>
              </a:rPr>
              <a:t>对于</a:t>
            </a:r>
            <a:r>
              <a:rPr lang="en-US" altLang="zh-CN" b="1" dirty="0">
                <a:latin typeface="+mn-ea"/>
              </a:rPr>
              <a:t>TCP</a:t>
            </a:r>
            <a:r>
              <a:rPr lang="zh-CN" altLang="en-US" b="1" dirty="0">
                <a:latin typeface="+mn-ea"/>
              </a:rPr>
              <a:t>可靠传输的实现，还需要做以下补充说明</a:t>
            </a:r>
          </a:p>
        </p:txBody>
      </p:sp>
      <p:sp>
        <p:nvSpPr>
          <p:cNvPr id="7" name="矩形 6">
            <a:extLst>
              <a:ext uri="{FF2B5EF4-FFF2-40B4-BE49-F238E27FC236}">
                <a16:creationId xmlns:a16="http://schemas.microsoft.com/office/drawing/2014/main" id="{2664FAAC-C095-DB75-01FC-0B2646F68FDC}"/>
              </a:ext>
            </a:extLst>
          </p:cNvPr>
          <p:cNvSpPr/>
          <p:nvPr/>
        </p:nvSpPr>
        <p:spPr>
          <a:xfrm>
            <a:off x="1025432" y="1654144"/>
            <a:ext cx="10711543" cy="478475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b="1" dirty="0">
              <a:latin typeface="+mn-ea"/>
            </a:endParaRPr>
          </a:p>
        </p:txBody>
      </p:sp>
      <p:grpSp>
        <p:nvGrpSpPr>
          <p:cNvPr id="34" name="组合 33">
            <a:extLst>
              <a:ext uri="{FF2B5EF4-FFF2-40B4-BE49-F238E27FC236}">
                <a16:creationId xmlns:a16="http://schemas.microsoft.com/office/drawing/2014/main" id="{B9AED6CD-7D50-3B00-7586-3130D1C23097}"/>
              </a:ext>
            </a:extLst>
          </p:cNvPr>
          <p:cNvGrpSpPr/>
          <p:nvPr/>
        </p:nvGrpSpPr>
        <p:grpSpPr>
          <a:xfrm>
            <a:off x="1025431" y="1717702"/>
            <a:ext cx="10711543" cy="584775"/>
            <a:chOff x="1025431" y="1789546"/>
            <a:chExt cx="10711543" cy="584775"/>
          </a:xfrm>
        </p:grpSpPr>
        <p:sp>
          <p:nvSpPr>
            <p:cNvPr id="9" name="文本框 8">
              <a:extLst>
                <a:ext uri="{FF2B5EF4-FFF2-40B4-BE49-F238E27FC236}">
                  <a16:creationId xmlns:a16="http://schemas.microsoft.com/office/drawing/2014/main" id="{58D17412-9CC9-2DC4-6E98-463C98292245}"/>
                </a:ext>
              </a:extLst>
            </p:cNvPr>
            <p:cNvSpPr txBox="1"/>
            <p:nvPr/>
          </p:nvSpPr>
          <p:spPr>
            <a:xfrm>
              <a:off x="1025431" y="1789546"/>
              <a:ext cx="822960" cy="338554"/>
            </a:xfrm>
            <a:prstGeom prst="rect">
              <a:avLst/>
            </a:prstGeom>
            <a:noFill/>
          </p:spPr>
          <p:txBody>
            <a:bodyPr wrap="square" rtlCol="0">
              <a:spAutoFit/>
            </a:bodyPr>
            <a:lstStyle/>
            <a:p>
              <a:r>
                <a:rPr lang="zh-CN" altLang="en-US" sz="1600" b="1" dirty="0"/>
                <a:t>（</a:t>
              </a:r>
              <a:r>
                <a:rPr lang="en-US" altLang="zh-CN" sz="1600" b="1" dirty="0"/>
                <a:t>1</a:t>
              </a:r>
              <a:r>
                <a:rPr lang="zh-CN" altLang="en-US" sz="1600" b="1" dirty="0"/>
                <a:t>）</a:t>
              </a:r>
            </a:p>
          </p:txBody>
        </p:sp>
        <p:sp>
          <p:nvSpPr>
            <p:cNvPr id="11" name="文本框 10">
              <a:extLst>
                <a:ext uri="{FF2B5EF4-FFF2-40B4-BE49-F238E27FC236}">
                  <a16:creationId xmlns:a16="http://schemas.microsoft.com/office/drawing/2014/main" id="{F573C9E1-F16E-9B73-FD1C-BB2F01F30187}"/>
                </a:ext>
              </a:extLst>
            </p:cNvPr>
            <p:cNvSpPr txBox="1"/>
            <p:nvPr/>
          </p:nvSpPr>
          <p:spPr>
            <a:xfrm>
              <a:off x="1504401" y="1789546"/>
              <a:ext cx="10232573" cy="584775"/>
            </a:xfrm>
            <a:prstGeom prst="rect">
              <a:avLst/>
            </a:prstGeom>
            <a:noFill/>
          </p:spPr>
          <p:txBody>
            <a:bodyPr wrap="square" rtlCol="0">
              <a:spAutoFit/>
            </a:bodyPr>
            <a:lstStyle/>
            <a:p>
              <a:r>
                <a:rPr lang="zh-CN" altLang="en-US" sz="1600" b="1" dirty="0">
                  <a:solidFill>
                    <a:srgbClr val="231F20"/>
                  </a:solidFill>
                  <a:effectLst/>
                </a:rPr>
                <a:t>虽然发送方的发送窗口是根据接收方的接收窗口设置的，但在同一时刻，</a:t>
              </a:r>
              <a:r>
                <a:rPr lang="zh-CN" altLang="en-US" sz="1600" b="1" dirty="0">
                  <a:solidFill>
                    <a:schemeClr val="accent1">
                      <a:lumMod val="75000"/>
                    </a:schemeClr>
                  </a:solidFill>
                  <a:effectLst/>
                </a:rPr>
                <a:t>发送方的发送窗口并不总是和接收方的接收窗口一样大</a:t>
              </a:r>
              <a:r>
                <a:rPr lang="zh-CN" altLang="en-US" sz="1600" b="1" dirty="0">
                  <a:solidFill>
                    <a:srgbClr val="231F20"/>
                  </a:solidFill>
                  <a:effectLst/>
                </a:rPr>
                <a:t>，这是因为：</a:t>
              </a:r>
              <a:endParaRPr lang="zh-CN" altLang="en-US" sz="1600" b="1" dirty="0"/>
            </a:p>
          </p:txBody>
        </p:sp>
      </p:grpSp>
      <p:grpSp>
        <p:nvGrpSpPr>
          <p:cNvPr id="35" name="组合 34">
            <a:extLst>
              <a:ext uri="{FF2B5EF4-FFF2-40B4-BE49-F238E27FC236}">
                <a16:creationId xmlns:a16="http://schemas.microsoft.com/office/drawing/2014/main" id="{AB1123E1-12A1-2D3C-4ABB-DF541BFA8670}"/>
              </a:ext>
            </a:extLst>
          </p:cNvPr>
          <p:cNvGrpSpPr/>
          <p:nvPr/>
        </p:nvGrpSpPr>
        <p:grpSpPr>
          <a:xfrm>
            <a:off x="1567543" y="2258580"/>
            <a:ext cx="10169432" cy="338554"/>
            <a:chOff x="1567543" y="2374321"/>
            <a:chExt cx="10169432" cy="338554"/>
          </a:xfrm>
        </p:grpSpPr>
        <p:sp>
          <p:nvSpPr>
            <p:cNvPr id="12" name="椭圆 11">
              <a:extLst>
                <a:ext uri="{FF2B5EF4-FFF2-40B4-BE49-F238E27FC236}">
                  <a16:creationId xmlns:a16="http://schemas.microsoft.com/office/drawing/2014/main" id="{E060C8CE-33B0-F477-045E-6D95ECD3ACA4}"/>
                </a:ext>
              </a:extLst>
            </p:cNvPr>
            <p:cNvSpPr/>
            <p:nvPr/>
          </p:nvSpPr>
          <p:spPr>
            <a:xfrm>
              <a:off x="1567543" y="2462349"/>
              <a:ext cx="163285" cy="16328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83E6CBAB-F086-92C9-460B-4367E1C76695}"/>
                </a:ext>
              </a:extLst>
            </p:cNvPr>
            <p:cNvSpPr txBox="1"/>
            <p:nvPr/>
          </p:nvSpPr>
          <p:spPr>
            <a:xfrm>
              <a:off x="1730829" y="2374321"/>
              <a:ext cx="10006146" cy="338554"/>
            </a:xfrm>
            <a:prstGeom prst="rect">
              <a:avLst/>
            </a:prstGeom>
            <a:noFill/>
          </p:spPr>
          <p:txBody>
            <a:bodyPr wrap="square" rtlCol="0">
              <a:spAutoFit/>
            </a:bodyPr>
            <a:lstStyle/>
            <a:p>
              <a:r>
                <a:rPr lang="zh-CN" altLang="en-US" sz="1600" b="1" dirty="0">
                  <a:solidFill>
                    <a:srgbClr val="231F20"/>
                  </a:solidFill>
                  <a:effectLst/>
                </a:rPr>
                <a:t>网络传送窗口值需要经历一定的时间滞后，并且这个时间还是不确定的。</a:t>
              </a:r>
              <a:endParaRPr lang="zh-CN" altLang="en-US" sz="1400" b="1" dirty="0"/>
            </a:p>
          </p:txBody>
        </p:sp>
      </p:grpSp>
      <p:grpSp>
        <p:nvGrpSpPr>
          <p:cNvPr id="36" name="组合 35">
            <a:extLst>
              <a:ext uri="{FF2B5EF4-FFF2-40B4-BE49-F238E27FC236}">
                <a16:creationId xmlns:a16="http://schemas.microsoft.com/office/drawing/2014/main" id="{E2E1E84A-491C-4342-0C3F-BA670C1C6C58}"/>
              </a:ext>
            </a:extLst>
          </p:cNvPr>
          <p:cNvGrpSpPr/>
          <p:nvPr/>
        </p:nvGrpSpPr>
        <p:grpSpPr>
          <a:xfrm>
            <a:off x="1567543" y="2553237"/>
            <a:ext cx="10169432" cy="338554"/>
            <a:chOff x="1567543" y="2687190"/>
            <a:chExt cx="10169432" cy="338554"/>
          </a:xfrm>
        </p:grpSpPr>
        <p:sp>
          <p:nvSpPr>
            <p:cNvPr id="17" name="椭圆 16">
              <a:extLst>
                <a:ext uri="{FF2B5EF4-FFF2-40B4-BE49-F238E27FC236}">
                  <a16:creationId xmlns:a16="http://schemas.microsoft.com/office/drawing/2014/main" id="{2E4F5E86-88F2-72EB-447F-9EA3E48EE3E9}"/>
                </a:ext>
              </a:extLst>
            </p:cNvPr>
            <p:cNvSpPr/>
            <p:nvPr/>
          </p:nvSpPr>
          <p:spPr>
            <a:xfrm>
              <a:off x="1567543" y="2775218"/>
              <a:ext cx="163285" cy="16328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680B6AEB-2D27-327E-8F94-85611CB750C4}"/>
                </a:ext>
              </a:extLst>
            </p:cNvPr>
            <p:cNvSpPr txBox="1"/>
            <p:nvPr/>
          </p:nvSpPr>
          <p:spPr>
            <a:xfrm>
              <a:off x="1730829" y="2687190"/>
              <a:ext cx="10006146" cy="338554"/>
            </a:xfrm>
            <a:prstGeom prst="rect">
              <a:avLst/>
            </a:prstGeom>
            <a:noFill/>
          </p:spPr>
          <p:txBody>
            <a:bodyPr wrap="square" rtlCol="0">
              <a:spAutoFit/>
            </a:bodyPr>
            <a:lstStyle/>
            <a:p>
              <a:r>
                <a:rPr lang="zh-CN" altLang="en-US" sz="1600" b="1" dirty="0">
                  <a:solidFill>
                    <a:srgbClr val="231F20"/>
                  </a:solidFill>
                  <a:effectLst/>
                  <a:latin typeface="+mn-ea"/>
                </a:rPr>
                <a:t>发送方还可能根据网络当时的拥塞情况适当减小自己的发送窗口尺寸。</a:t>
              </a:r>
              <a:endParaRPr lang="zh-CN" altLang="en-US" sz="1200" b="1" dirty="0">
                <a:latin typeface="+mn-ea"/>
              </a:endParaRPr>
            </a:p>
          </p:txBody>
        </p:sp>
      </p:grpSp>
      <p:grpSp>
        <p:nvGrpSpPr>
          <p:cNvPr id="37" name="组合 36">
            <a:extLst>
              <a:ext uri="{FF2B5EF4-FFF2-40B4-BE49-F238E27FC236}">
                <a16:creationId xmlns:a16="http://schemas.microsoft.com/office/drawing/2014/main" id="{C47312A9-830C-BE40-1C04-EE8F0AE5536B}"/>
              </a:ext>
            </a:extLst>
          </p:cNvPr>
          <p:cNvGrpSpPr/>
          <p:nvPr/>
        </p:nvGrpSpPr>
        <p:grpSpPr>
          <a:xfrm>
            <a:off x="1025431" y="2847894"/>
            <a:ext cx="10711543" cy="338554"/>
            <a:chOff x="1025431" y="3027493"/>
            <a:chExt cx="10711543" cy="338554"/>
          </a:xfrm>
        </p:grpSpPr>
        <p:sp>
          <p:nvSpPr>
            <p:cNvPr id="21" name="文本框 20">
              <a:extLst>
                <a:ext uri="{FF2B5EF4-FFF2-40B4-BE49-F238E27FC236}">
                  <a16:creationId xmlns:a16="http://schemas.microsoft.com/office/drawing/2014/main" id="{9799A50F-A82E-68C5-BA5B-0555C65CF4ED}"/>
                </a:ext>
              </a:extLst>
            </p:cNvPr>
            <p:cNvSpPr txBox="1"/>
            <p:nvPr/>
          </p:nvSpPr>
          <p:spPr>
            <a:xfrm>
              <a:off x="1025431" y="3027493"/>
              <a:ext cx="822960" cy="338554"/>
            </a:xfrm>
            <a:prstGeom prst="rect">
              <a:avLst/>
            </a:prstGeom>
            <a:noFill/>
          </p:spPr>
          <p:txBody>
            <a:bodyPr wrap="square" rtlCol="0">
              <a:spAutoFit/>
            </a:bodyPr>
            <a:lstStyle/>
            <a:p>
              <a:r>
                <a:rPr lang="zh-CN" altLang="en-US" sz="1600" b="1" dirty="0"/>
                <a:t>（</a:t>
              </a:r>
              <a:r>
                <a:rPr lang="en-US" altLang="zh-CN" sz="1600" b="1" dirty="0"/>
                <a:t>2</a:t>
              </a:r>
              <a:r>
                <a:rPr lang="zh-CN" altLang="en-US" sz="1600" b="1" dirty="0"/>
                <a:t>）</a:t>
              </a:r>
            </a:p>
          </p:txBody>
        </p:sp>
        <p:sp>
          <p:nvSpPr>
            <p:cNvPr id="22" name="文本框 21">
              <a:extLst>
                <a:ext uri="{FF2B5EF4-FFF2-40B4-BE49-F238E27FC236}">
                  <a16:creationId xmlns:a16="http://schemas.microsoft.com/office/drawing/2014/main" id="{7A1ED6A4-9500-A954-B4C7-9E247EEEAD14}"/>
                </a:ext>
              </a:extLst>
            </p:cNvPr>
            <p:cNvSpPr txBox="1"/>
            <p:nvPr/>
          </p:nvSpPr>
          <p:spPr>
            <a:xfrm>
              <a:off x="1504401" y="3027493"/>
              <a:ext cx="10232573" cy="338554"/>
            </a:xfrm>
            <a:prstGeom prst="rect">
              <a:avLst/>
            </a:prstGeom>
            <a:noFill/>
          </p:spPr>
          <p:txBody>
            <a:bodyPr wrap="square" rtlCol="0">
              <a:spAutoFit/>
            </a:bodyPr>
            <a:lstStyle/>
            <a:p>
              <a:r>
                <a:rPr lang="zh-CN" altLang="en-US" sz="1600" b="1" dirty="0">
                  <a:solidFill>
                    <a:schemeClr val="accent1">
                      <a:lumMod val="75000"/>
                    </a:schemeClr>
                  </a:solidFill>
                </a:rPr>
                <a:t>对于不按序到达的数据应如何处理</a:t>
              </a:r>
              <a:r>
                <a:rPr lang="zh-CN" altLang="en-US" sz="1600" b="1" dirty="0">
                  <a:solidFill>
                    <a:srgbClr val="231F20"/>
                  </a:solidFill>
                </a:rPr>
                <a:t>，</a:t>
              </a:r>
              <a:r>
                <a:rPr lang="en-US" altLang="zh-CN" sz="1600" b="1" dirty="0">
                  <a:solidFill>
                    <a:schemeClr val="accent1">
                      <a:lumMod val="75000"/>
                    </a:schemeClr>
                  </a:solidFill>
                </a:rPr>
                <a:t>TCP</a:t>
              </a:r>
              <a:r>
                <a:rPr lang="zh-CN" altLang="en-US" sz="1600" b="1" dirty="0">
                  <a:solidFill>
                    <a:schemeClr val="accent1">
                      <a:lumMod val="75000"/>
                    </a:schemeClr>
                  </a:solidFill>
                </a:rPr>
                <a:t>并无明确规定</a:t>
              </a:r>
              <a:r>
                <a:rPr lang="zh-CN" altLang="en-US" sz="1600" b="1" dirty="0">
                  <a:solidFill>
                    <a:srgbClr val="231F20"/>
                  </a:solidFill>
                </a:rPr>
                <a:t>。</a:t>
              </a:r>
              <a:endParaRPr lang="zh-CN" altLang="en-US" sz="1600" b="1" dirty="0"/>
            </a:p>
          </p:txBody>
        </p:sp>
      </p:grpSp>
      <p:grpSp>
        <p:nvGrpSpPr>
          <p:cNvPr id="38" name="组合 37">
            <a:extLst>
              <a:ext uri="{FF2B5EF4-FFF2-40B4-BE49-F238E27FC236}">
                <a16:creationId xmlns:a16="http://schemas.microsoft.com/office/drawing/2014/main" id="{012405EC-2C6E-F410-981C-1F6E91467F7F}"/>
              </a:ext>
            </a:extLst>
          </p:cNvPr>
          <p:cNvGrpSpPr/>
          <p:nvPr/>
        </p:nvGrpSpPr>
        <p:grpSpPr>
          <a:xfrm>
            <a:off x="1567543" y="3142551"/>
            <a:ext cx="10169432" cy="584775"/>
            <a:chOff x="1567543" y="3380066"/>
            <a:chExt cx="10169432" cy="584775"/>
          </a:xfrm>
        </p:grpSpPr>
        <p:sp>
          <p:nvSpPr>
            <p:cNvPr id="23" name="椭圆 22">
              <a:extLst>
                <a:ext uri="{FF2B5EF4-FFF2-40B4-BE49-F238E27FC236}">
                  <a16:creationId xmlns:a16="http://schemas.microsoft.com/office/drawing/2014/main" id="{0A2C94DE-967A-7B98-8CB6-0164968D6E36}"/>
                </a:ext>
              </a:extLst>
            </p:cNvPr>
            <p:cNvSpPr/>
            <p:nvPr/>
          </p:nvSpPr>
          <p:spPr>
            <a:xfrm>
              <a:off x="1567543" y="3468094"/>
              <a:ext cx="163285" cy="16328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a:extLst>
                <a:ext uri="{FF2B5EF4-FFF2-40B4-BE49-F238E27FC236}">
                  <a16:creationId xmlns:a16="http://schemas.microsoft.com/office/drawing/2014/main" id="{D4EF3DCC-8954-2238-7367-16CA6BEB1972}"/>
                </a:ext>
              </a:extLst>
            </p:cNvPr>
            <p:cNvSpPr txBox="1"/>
            <p:nvPr/>
          </p:nvSpPr>
          <p:spPr>
            <a:xfrm>
              <a:off x="1730829" y="3380066"/>
              <a:ext cx="10006146" cy="584775"/>
            </a:xfrm>
            <a:prstGeom prst="rect">
              <a:avLst/>
            </a:prstGeom>
            <a:noFill/>
          </p:spPr>
          <p:txBody>
            <a:bodyPr wrap="square" rtlCol="0">
              <a:spAutoFit/>
            </a:bodyPr>
            <a:lstStyle/>
            <a:p>
              <a:r>
                <a:rPr lang="zh-CN" altLang="en-US" sz="1600" b="1" dirty="0">
                  <a:solidFill>
                    <a:srgbClr val="231F20"/>
                  </a:solidFill>
                  <a:effectLst/>
                </a:rPr>
                <a:t>如果接收方把不按序到达的数据一律丢弃，那么接收窗口的管理将会比较简单，但这样做对网络资源的利用不利，因为发送方会重复传送较多的数据。</a:t>
              </a:r>
              <a:endParaRPr lang="zh-CN" altLang="en-US" sz="1200" b="1" dirty="0"/>
            </a:p>
          </p:txBody>
        </p:sp>
      </p:grpSp>
      <p:grpSp>
        <p:nvGrpSpPr>
          <p:cNvPr id="39" name="组合 38">
            <a:extLst>
              <a:ext uri="{FF2B5EF4-FFF2-40B4-BE49-F238E27FC236}">
                <a16:creationId xmlns:a16="http://schemas.microsoft.com/office/drawing/2014/main" id="{E0267362-A94E-E71A-7D6C-8BC9505447A7}"/>
              </a:ext>
            </a:extLst>
          </p:cNvPr>
          <p:cNvGrpSpPr/>
          <p:nvPr/>
        </p:nvGrpSpPr>
        <p:grpSpPr>
          <a:xfrm>
            <a:off x="1567543" y="3683429"/>
            <a:ext cx="10169432" cy="584775"/>
            <a:chOff x="1567543" y="3925137"/>
            <a:chExt cx="10169432" cy="584775"/>
          </a:xfrm>
        </p:grpSpPr>
        <p:sp>
          <p:nvSpPr>
            <p:cNvPr id="26" name="椭圆 25">
              <a:extLst>
                <a:ext uri="{FF2B5EF4-FFF2-40B4-BE49-F238E27FC236}">
                  <a16:creationId xmlns:a16="http://schemas.microsoft.com/office/drawing/2014/main" id="{A72C7E98-A3AF-8D71-3AE4-2A6B12FDDDF3}"/>
                </a:ext>
              </a:extLst>
            </p:cNvPr>
            <p:cNvSpPr/>
            <p:nvPr/>
          </p:nvSpPr>
          <p:spPr>
            <a:xfrm>
              <a:off x="1567543" y="4013165"/>
              <a:ext cx="163285" cy="16328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77A1E975-EE78-85A9-4F9C-5803D4F05CEE}"/>
                </a:ext>
              </a:extLst>
            </p:cNvPr>
            <p:cNvSpPr txBox="1"/>
            <p:nvPr/>
          </p:nvSpPr>
          <p:spPr>
            <a:xfrm>
              <a:off x="1730829" y="3925137"/>
              <a:ext cx="10006146" cy="584775"/>
            </a:xfrm>
            <a:prstGeom prst="rect">
              <a:avLst/>
            </a:prstGeom>
            <a:noFill/>
          </p:spPr>
          <p:txBody>
            <a:bodyPr wrap="square" rtlCol="0">
              <a:spAutoFit/>
            </a:bodyPr>
            <a:lstStyle/>
            <a:p>
              <a:r>
                <a:rPr lang="en-US" altLang="zh-CN" sz="1600" b="1" dirty="0">
                  <a:solidFill>
                    <a:srgbClr val="231F20"/>
                  </a:solidFill>
                  <a:effectLst/>
                </a:rPr>
                <a:t>TCP</a:t>
              </a:r>
              <a:r>
                <a:rPr lang="zh-CN" altLang="en-US" sz="1600" b="1" dirty="0">
                  <a:solidFill>
                    <a:srgbClr val="231F20"/>
                  </a:solidFill>
                  <a:effectLst/>
                </a:rPr>
                <a:t>通常对不按序到达的数据先临时存放在接收窗口中，等到字节流中所缺少的字节收到后，再按序交付上层的应用进程。</a:t>
              </a:r>
              <a:endParaRPr lang="zh-CN" altLang="en-US" sz="1100" b="1" dirty="0"/>
            </a:p>
          </p:txBody>
        </p:sp>
      </p:grpSp>
      <p:grpSp>
        <p:nvGrpSpPr>
          <p:cNvPr id="40" name="组合 39">
            <a:extLst>
              <a:ext uri="{FF2B5EF4-FFF2-40B4-BE49-F238E27FC236}">
                <a16:creationId xmlns:a16="http://schemas.microsoft.com/office/drawing/2014/main" id="{76FB1319-5D59-8BC1-647C-AB81ECB5823A}"/>
              </a:ext>
            </a:extLst>
          </p:cNvPr>
          <p:cNvGrpSpPr/>
          <p:nvPr/>
        </p:nvGrpSpPr>
        <p:grpSpPr>
          <a:xfrm>
            <a:off x="1025431" y="4224307"/>
            <a:ext cx="10711543" cy="584775"/>
            <a:chOff x="1025431" y="4492552"/>
            <a:chExt cx="10711543" cy="584775"/>
          </a:xfrm>
        </p:grpSpPr>
        <p:sp>
          <p:nvSpPr>
            <p:cNvPr id="28" name="文本框 27">
              <a:extLst>
                <a:ext uri="{FF2B5EF4-FFF2-40B4-BE49-F238E27FC236}">
                  <a16:creationId xmlns:a16="http://schemas.microsoft.com/office/drawing/2014/main" id="{6715A8F3-B993-4DFC-3EF9-43185C84771B}"/>
                </a:ext>
              </a:extLst>
            </p:cNvPr>
            <p:cNvSpPr txBox="1"/>
            <p:nvPr/>
          </p:nvSpPr>
          <p:spPr>
            <a:xfrm>
              <a:off x="1025431" y="4492552"/>
              <a:ext cx="822960" cy="338554"/>
            </a:xfrm>
            <a:prstGeom prst="rect">
              <a:avLst/>
            </a:prstGeom>
            <a:noFill/>
          </p:spPr>
          <p:txBody>
            <a:bodyPr wrap="square" rtlCol="0">
              <a:spAutoFit/>
            </a:bodyPr>
            <a:lstStyle/>
            <a:p>
              <a:r>
                <a:rPr lang="zh-CN" altLang="en-US" sz="1600" b="1" dirty="0"/>
                <a:t>（</a:t>
              </a:r>
              <a:r>
                <a:rPr lang="en-US" altLang="zh-CN" sz="1600" b="1" dirty="0"/>
                <a:t>3</a:t>
              </a:r>
              <a:r>
                <a:rPr lang="zh-CN" altLang="en-US" sz="1600" b="1" dirty="0"/>
                <a:t>）</a:t>
              </a:r>
            </a:p>
          </p:txBody>
        </p:sp>
        <p:sp>
          <p:nvSpPr>
            <p:cNvPr id="29" name="文本框 28">
              <a:extLst>
                <a:ext uri="{FF2B5EF4-FFF2-40B4-BE49-F238E27FC236}">
                  <a16:creationId xmlns:a16="http://schemas.microsoft.com/office/drawing/2014/main" id="{A573D47B-6890-0873-4904-BC077E74C4CF}"/>
                </a:ext>
              </a:extLst>
            </p:cNvPr>
            <p:cNvSpPr txBox="1"/>
            <p:nvPr/>
          </p:nvSpPr>
          <p:spPr>
            <a:xfrm>
              <a:off x="1504401" y="4492552"/>
              <a:ext cx="10232573" cy="584775"/>
            </a:xfrm>
            <a:prstGeom prst="rect">
              <a:avLst/>
            </a:prstGeom>
            <a:noFill/>
          </p:spPr>
          <p:txBody>
            <a:bodyPr wrap="square" rtlCol="0">
              <a:spAutoFit/>
            </a:bodyPr>
            <a:lstStyle/>
            <a:p>
              <a:r>
                <a:rPr lang="en-US" altLang="zh-CN" sz="1600" b="1" dirty="0">
                  <a:solidFill>
                    <a:srgbClr val="231F20"/>
                  </a:solidFill>
                  <a:effectLst/>
                </a:rPr>
                <a:t>TCP</a:t>
              </a:r>
              <a:r>
                <a:rPr lang="zh-CN" altLang="en-US" sz="1600" b="1" dirty="0">
                  <a:solidFill>
                    <a:srgbClr val="231F20"/>
                  </a:solidFill>
                  <a:effectLst/>
                </a:rPr>
                <a:t>要求接收方</a:t>
              </a:r>
              <a:r>
                <a:rPr lang="zh-CN" altLang="en-US" sz="1600" b="1" dirty="0">
                  <a:solidFill>
                    <a:schemeClr val="accent1">
                      <a:lumMod val="75000"/>
                    </a:schemeClr>
                  </a:solidFill>
                  <a:effectLst/>
                </a:rPr>
                <a:t>必须有累积确认</a:t>
              </a:r>
              <a:r>
                <a:rPr lang="zh-CN" altLang="en-US" sz="1600" b="1" dirty="0">
                  <a:solidFill>
                    <a:srgbClr val="231F20"/>
                  </a:solidFill>
                  <a:effectLst/>
                </a:rPr>
                <a:t>（这一点与选择重传协议不同）</a:t>
              </a:r>
              <a:r>
                <a:rPr lang="zh-CN" altLang="en-US" sz="1600" b="1" dirty="0">
                  <a:solidFill>
                    <a:schemeClr val="accent1">
                      <a:lumMod val="75000"/>
                    </a:schemeClr>
                  </a:solidFill>
                  <a:effectLst/>
                </a:rPr>
                <a:t>和捎带确认机制</a:t>
              </a:r>
              <a:r>
                <a:rPr lang="zh-CN" altLang="en-US" sz="1600" b="1" dirty="0">
                  <a:solidFill>
                    <a:srgbClr val="231F20"/>
                  </a:solidFill>
                  <a:effectLst/>
                </a:rPr>
                <a:t>。这样可以减小传输开销。接收方可以在合适的时候发送确认，也可以在自己有数据要发送时把确认信息顺便捎带上。</a:t>
              </a:r>
              <a:endParaRPr lang="zh-CN" altLang="en-US" sz="1400" b="1" dirty="0"/>
            </a:p>
          </p:txBody>
        </p:sp>
      </p:grpSp>
      <p:grpSp>
        <p:nvGrpSpPr>
          <p:cNvPr id="41" name="组合 40">
            <a:extLst>
              <a:ext uri="{FF2B5EF4-FFF2-40B4-BE49-F238E27FC236}">
                <a16:creationId xmlns:a16="http://schemas.microsoft.com/office/drawing/2014/main" id="{9924E2AA-EE80-60B7-327D-8216E5426756}"/>
              </a:ext>
            </a:extLst>
          </p:cNvPr>
          <p:cNvGrpSpPr/>
          <p:nvPr/>
        </p:nvGrpSpPr>
        <p:grpSpPr>
          <a:xfrm>
            <a:off x="1567543" y="4765185"/>
            <a:ext cx="10169432" cy="830997"/>
            <a:chOff x="1567543" y="5069002"/>
            <a:chExt cx="10169432" cy="830997"/>
          </a:xfrm>
        </p:grpSpPr>
        <p:sp>
          <p:nvSpPr>
            <p:cNvPr id="30" name="椭圆 29">
              <a:extLst>
                <a:ext uri="{FF2B5EF4-FFF2-40B4-BE49-F238E27FC236}">
                  <a16:creationId xmlns:a16="http://schemas.microsoft.com/office/drawing/2014/main" id="{2A0770CF-A46D-59F3-30D6-5A07841739F6}"/>
                </a:ext>
              </a:extLst>
            </p:cNvPr>
            <p:cNvSpPr/>
            <p:nvPr/>
          </p:nvSpPr>
          <p:spPr>
            <a:xfrm>
              <a:off x="1567543" y="5157030"/>
              <a:ext cx="163285" cy="16328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0">
              <a:extLst>
                <a:ext uri="{FF2B5EF4-FFF2-40B4-BE49-F238E27FC236}">
                  <a16:creationId xmlns:a16="http://schemas.microsoft.com/office/drawing/2014/main" id="{08107AEC-8FA6-68AC-EC60-F63CA30AB25B}"/>
                </a:ext>
              </a:extLst>
            </p:cNvPr>
            <p:cNvSpPr txBox="1"/>
            <p:nvPr/>
          </p:nvSpPr>
          <p:spPr>
            <a:xfrm>
              <a:off x="1730829" y="5069002"/>
              <a:ext cx="10006146" cy="830997"/>
            </a:xfrm>
            <a:prstGeom prst="rect">
              <a:avLst/>
            </a:prstGeom>
            <a:noFill/>
          </p:spPr>
          <p:txBody>
            <a:bodyPr wrap="square" rtlCol="0">
              <a:spAutoFit/>
            </a:bodyPr>
            <a:lstStyle/>
            <a:p>
              <a:r>
                <a:rPr lang="zh-CN" altLang="en-US" sz="1600" b="1" dirty="0">
                  <a:solidFill>
                    <a:schemeClr val="accent1">
                      <a:lumMod val="75000"/>
                    </a:schemeClr>
                  </a:solidFill>
                  <a:effectLst/>
                </a:rPr>
                <a:t>接收方不应过分推迟发送确认</a:t>
              </a:r>
              <a:r>
                <a:rPr lang="zh-CN" altLang="en-US" sz="1600" b="1" dirty="0">
                  <a:solidFill>
                    <a:srgbClr val="231F20"/>
                  </a:solidFill>
                  <a:effectLst/>
                </a:rPr>
                <a:t>，否则会导致发送方不必要的超时重传，这反而浪费了网络资源。</a:t>
              </a:r>
              <a:r>
                <a:rPr lang="en-US" altLang="zh-CN" sz="1600" b="1" dirty="0">
                  <a:solidFill>
                    <a:srgbClr val="231F20"/>
                  </a:solidFill>
                  <a:effectLst/>
                </a:rPr>
                <a:t>TCP</a:t>
              </a:r>
              <a:r>
                <a:rPr lang="zh-CN" altLang="en-US" sz="1600" b="1" dirty="0">
                  <a:solidFill>
                    <a:srgbClr val="231F20"/>
                  </a:solidFill>
                  <a:effectLst/>
                </a:rPr>
                <a:t>标准规定，确认推迟的时间不应超过</a:t>
              </a:r>
              <a:r>
                <a:rPr lang="en-US" altLang="zh-CN" sz="1600" b="1" dirty="0">
                  <a:solidFill>
                    <a:srgbClr val="231F20"/>
                  </a:solidFill>
                  <a:effectLst/>
                </a:rPr>
                <a:t>0.5</a:t>
              </a:r>
              <a:r>
                <a:rPr lang="zh-CN" altLang="en-US" sz="1600" b="1" dirty="0">
                  <a:solidFill>
                    <a:srgbClr val="231F20"/>
                  </a:solidFill>
                  <a:effectLst/>
                </a:rPr>
                <a:t>秒。若收到一连串具有最大长度的报文段，则必须每隔一个报文段就发送一个确认</a:t>
              </a:r>
              <a:r>
                <a:rPr lang="en-US" altLang="zh-CN" sz="1600" b="1" dirty="0">
                  <a:solidFill>
                    <a:srgbClr val="231F20"/>
                  </a:solidFill>
                  <a:effectLst/>
                </a:rPr>
                <a:t>[RFC 1122]</a:t>
              </a:r>
              <a:r>
                <a:rPr lang="zh-CN" altLang="en-US" sz="1600" b="1" dirty="0">
                  <a:solidFill>
                    <a:srgbClr val="231F20"/>
                  </a:solidFill>
                  <a:effectLst/>
                </a:rPr>
                <a:t>。</a:t>
              </a:r>
              <a:endParaRPr lang="zh-CN" altLang="en-US" sz="1100" b="1" dirty="0"/>
            </a:p>
          </p:txBody>
        </p:sp>
      </p:grpSp>
      <p:grpSp>
        <p:nvGrpSpPr>
          <p:cNvPr id="42" name="组合 41">
            <a:extLst>
              <a:ext uri="{FF2B5EF4-FFF2-40B4-BE49-F238E27FC236}">
                <a16:creationId xmlns:a16="http://schemas.microsoft.com/office/drawing/2014/main" id="{2852FCC4-EAEE-5CED-F7D3-E8A5716B449E}"/>
              </a:ext>
            </a:extLst>
          </p:cNvPr>
          <p:cNvGrpSpPr/>
          <p:nvPr/>
        </p:nvGrpSpPr>
        <p:grpSpPr>
          <a:xfrm>
            <a:off x="1567543" y="5552285"/>
            <a:ext cx="10169432" cy="338554"/>
            <a:chOff x="1567543" y="5912144"/>
            <a:chExt cx="10169432" cy="338554"/>
          </a:xfrm>
        </p:grpSpPr>
        <p:sp>
          <p:nvSpPr>
            <p:cNvPr id="32" name="椭圆 31">
              <a:extLst>
                <a:ext uri="{FF2B5EF4-FFF2-40B4-BE49-F238E27FC236}">
                  <a16:creationId xmlns:a16="http://schemas.microsoft.com/office/drawing/2014/main" id="{F85F7E38-1B64-6A4C-1F21-B672F33DC424}"/>
                </a:ext>
              </a:extLst>
            </p:cNvPr>
            <p:cNvSpPr/>
            <p:nvPr/>
          </p:nvSpPr>
          <p:spPr>
            <a:xfrm>
              <a:off x="1567543" y="6000172"/>
              <a:ext cx="163285" cy="16328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D7AAD833-6395-B192-D599-76E313C8E071}"/>
                </a:ext>
              </a:extLst>
            </p:cNvPr>
            <p:cNvSpPr txBox="1"/>
            <p:nvPr/>
          </p:nvSpPr>
          <p:spPr>
            <a:xfrm>
              <a:off x="1730829" y="5912144"/>
              <a:ext cx="10006146" cy="338554"/>
            </a:xfrm>
            <a:prstGeom prst="rect">
              <a:avLst/>
            </a:prstGeom>
            <a:noFill/>
          </p:spPr>
          <p:txBody>
            <a:bodyPr wrap="square" rtlCol="0">
              <a:spAutoFit/>
            </a:bodyPr>
            <a:lstStyle/>
            <a:p>
              <a:r>
                <a:rPr lang="zh-CN" altLang="en-US" sz="1600" b="1" dirty="0">
                  <a:solidFill>
                    <a:schemeClr val="accent1">
                      <a:lumMod val="75000"/>
                    </a:schemeClr>
                  </a:solidFill>
                  <a:effectLst/>
                </a:rPr>
                <a:t>捎带确认实际上并不经常发生</a:t>
              </a:r>
              <a:r>
                <a:rPr lang="zh-CN" altLang="en-US" sz="1600" b="1" dirty="0">
                  <a:solidFill>
                    <a:srgbClr val="231F20"/>
                  </a:solidFill>
                  <a:effectLst/>
                </a:rPr>
                <a:t>，因为大多数应用程序很少同时在两个方向上发送数据。</a:t>
              </a:r>
              <a:endParaRPr lang="zh-CN" altLang="en-US" sz="1200" b="1" dirty="0"/>
            </a:p>
          </p:txBody>
        </p:sp>
      </p:grpSp>
      <p:grpSp>
        <p:nvGrpSpPr>
          <p:cNvPr id="43" name="组合 42">
            <a:extLst>
              <a:ext uri="{FF2B5EF4-FFF2-40B4-BE49-F238E27FC236}">
                <a16:creationId xmlns:a16="http://schemas.microsoft.com/office/drawing/2014/main" id="{EFD5EA74-6934-D113-79C2-7150264B76A7}"/>
              </a:ext>
            </a:extLst>
          </p:cNvPr>
          <p:cNvGrpSpPr/>
          <p:nvPr/>
        </p:nvGrpSpPr>
        <p:grpSpPr>
          <a:xfrm>
            <a:off x="1025431" y="5846941"/>
            <a:ext cx="10711543" cy="584775"/>
            <a:chOff x="1025431" y="1789546"/>
            <a:chExt cx="10711543" cy="584775"/>
          </a:xfrm>
        </p:grpSpPr>
        <p:sp>
          <p:nvSpPr>
            <p:cNvPr id="44" name="文本框 43">
              <a:extLst>
                <a:ext uri="{FF2B5EF4-FFF2-40B4-BE49-F238E27FC236}">
                  <a16:creationId xmlns:a16="http://schemas.microsoft.com/office/drawing/2014/main" id="{560607C5-6342-95AA-E806-CBD7A9A536FD}"/>
                </a:ext>
              </a:extLst>
            </p:cNvPr>
            <p:cNvSpPr txBox="1"/>
            <p:nvPr/>
          </p:nvSpPr>
          <p:spPr>
            <a:xfrm>
              <a:off x="1025431" y="1789546"/>
              <a:ext cx="822960" cy="338554"/>
            </a:xfrm>
            <a:prstGeom prst="rect">
              <a:avLst/>
            </a:prstGeom>
            <a:noFill/>
          </p:spPr>
          <p:txBody>
            <a:bodyPr wrap="square" rtlCol="0">
              <a:spAutoFit/>
            </a:bodyPr>
            <a:lstStyle/>
            <a:p>
              <a:r>
                <a:rPr lang="zh-CN" altLang="en-US" sz="1600" b="1" dirty="0"/>
                <a:t>（</a:t>
              </a:r>
              <a:r>
                <a:rPr lang="en-US" altLang="zh-CN" sz="1600" b="1" dirty="0"/>
                <a:t>4</a:t>
              </a:r>
              <a:r>
                <a:rPr lang="zh-CN" altLang="en-US" sz="1600" b="1" dirty="0"/>
                <a:t>）</a:t>
              </a:r>
            </a:p>
          </p:txBody>
        </p:sp>
        <p:sp>
          <p:nvSpPr>
            <p:cNvPr id="45" name="文本框 44">
              <a:extLst>
                <a:ext uri="{FF2B5EF4-FFF2-40B4-BE49-F238E27FC236}">
                  <a16:creationId xmlns:a16="http://schemas.microsoft.com/office/drawing/2014/main" id="{55055B25-A491-7D8B-E674-B61ED28D165D}"/>
                </a:ext>
              </a:extLst>
            </p:cNvPr>
            <p:cNvSpPr txBox="1"/>
            <p:nvPr/>
          </p:nvSpPr>
          <p:spPr>
            <a:xfrm>
              <a:off x="1504401" y="1789546"/>
              <a:ext cx="10232573" cy="584775"/>
            </a:xfrm>
            <a:prstGeom prst="rect">
              <a:avLst/>
            </a:prstGeom>
            <a:noFill/>
          </p:spPr>
          <p:txBody>
            <a:bodyPr wrap="square" rtlCol="0">
              <a:spAutoFit/>
            </a:bodyPr>
            <a:lstStyle/>
            <a:p>
              <a:r>
                <a:rPr lang="en-US" altLang="zh-CN" sz="1600" b="1" dirty="0">
                  <a:solidFill>
                    <a:schemeClr val="accent1">
                      <a:lumMod val="75000"/>
                    </a:schemeClr>
                  </a:solidFill>
                  <a:effectLst/>
                </a:rPr>
                <a:t>TCP</a:t>
              </a:r>
              <a:r>
                <a:rPr lang="zh-CN" altLang="en-US" sz="1600" b="1" dirty="0">
                  <a:solidFill>
                    <a:schemeClr val="accent1">
                      <a:lumMod val="75000"/>
                    </a:schemeClr>
                  </a:solidFill>
                  <a:effectLst/>
                </a:rPr>
                <a:t>的通信是全双工通信</a:t>
              </a:r>
              <a:r>
                <a:rPr lang="zh-CN" altLang="en-US" sz="1600" b="1" dirty="0">
                  <a:solidFill>
                    <a:srgbClr val="231F20"/>
                  </a:solidFill>
                  <a:effectLst/>
                </a:rPr>
                <a:t>。通信中的每一方都在发送和接收报文段。因此，每一方都有自己的发送窗口和接收窗口。在谈到这些窗口时，一定要弄清楚是哪一方的窗口。</a:t>
              </a:r>
              <a:endParaRPr lang="zh-CN" altLang="en-US" sz="1400" b="1" dirty="0"/>
            </a:p>
          </p:txBody>
        </p:sp>
      </p:grpSp>
    </p:spTree>
    <p:custDataLst>
      <p:tags r:id="rId1"/>
    </p:custDataLst>
    <p:extLst>
      <p:ext uri="{BB962C8B-B14F-4D97-AF65-F5344CB8AC3E}">
        <p14:creationId xmlns:p14="http://schemas.microsoft.com/office/powerpoint/2010/main" val="64429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down)">
                                      <p:cBhvr>
                                        <p:cTn id="8" dur="500"/>
                                        <p:tgtEl>
                                          <p:spTgt spid="6"/>
                                        </p:tgtEl>
                                      </p:cBhvr>
                                    </p:animEffect>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p:tgtEl>
                                          <p:spTgt spid="34"/>
                                        </p:tgtEl>
                                        <p:attrNameLst>
                                          <p:attrName>ppt_y</p:attrName>
                                        </p:attrNameLst>
                                      </p:cBhvr>
                                      <p:tavLst>
                                        <p:tav tm="0">
                                          <p:val>
                                            <p:strVal val="#ppt_y-#ppt_h*1.125000"/>
                                          </p:val>
                                        </p:tav>
                                        <p:tav tm="100000">
                                          <p:val>
                                            <p:strVal val="#ppt_y"/>
                                          </p:val>
                                        </p:tav>
                                      </p:tavLst>
                                    </p:anim>
                                    <p:animEffect transition="in" filter="wipe(down)">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1"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p:tgtEl>
                                          <p:spTgt spid="35"/>
                                        </p:tgtEl>
                                        <p:attrNameLst>
                                          <p:attrName>ppt_y</p:attrName>
                                        </p:attrNameLst>
                                      </p:cBhvr>
                                      <p:tavLst>
                                        <p:tav tm="0">
                                          <p:val>
                                            <p:strVal val="#ppt_y-#ppt_h*1.125000"/>
                                          </p:val>
                                        </p:tav>
                                        <p:tav tm="100000">
                                          <p:val>
                                            <p:strVal val="#ppt_y"/>
                                          </p:val>
                                        </p:tav>
                                      </p:tavLst>
                                    </p:anim>
                                    <p:animEffect transition="in" filter="wipe(down)">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1"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p:tgtEl>
                                          <p:spTgt spid="36"/>
                                        </p:tgtEl>
                                        <p:attrNameLst>
                                          <p:attrName>ppt_y</p:attrName>
                                        </p:attrNameLst>
                                      </p:cBhvr>
                                      <p:tavLst>
                                        <p:tav tm="0">
                                          <p:val>
                                            <p:strVal val="#ppt_y-#ppt_h*1.125000"/>
                                          </p:val>
                                        </p:tav>
                                        <p:tav tm="100000">
                                          <p:val>
                                            <p:strVal val="#ppt_y"/>
                                          </p:val>
                                        </p:tav>
                                      </p:tavLst>
                                    </p:anim>
                                    <p:animEffect transition="in" filter="wipe(down)">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1"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500"/>
                                        <p:tgtEl>
                                          <p:spTgt spid="37"/>
                                        </p:tgtEl>
                                        <p:attrNameLst>
                                          <p:attrName>ppt_y</p:attrName>
                                        </p:attrNameLst>
                                      </p:cBhvr>
                                      <p:tavLst>
                                        <p:tav tm="0">
                                          <p:val>
                                            <p:strVal val="#ppt_y-#ppt_h*1.125000"/>
                                          </p:val>
                                        </p:tav>
                                        <p:tav tm="100000">
                                          <p:val>
                                            <p:strVal val="#ppt_y"/>
                                          </p:val>
                                        </p:tav>
                                      </p:tavLst>
                                    </p:anim>
                                    <p:animEffect transition="in" filter="wipe(down)">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1" fill="hold" nodeType="clickEffect">
                                  <p:stCondLst>
                                    <p:cond delay="0"/>
                                  </p:stCondLst>
                                  <p:childTnLst>
                                    <p:set>
                                      <p:cBhvr>
                                        <p:cTn id="40" dur="1" fill="hold">
                                          <p:stCondLst>
                                            <p:cond delay="0"/>
                                          </p:stCondLst>
                                        </p:cTn>
                                        <p:tgtEl>
                                          <p:spTgt spid="38"/>
                                        </p:tgtEl>
                                        <p:attrNameLst>
                                          <p:attrName>style.visibility</p:attrName>
                                        </p:attrNameLst>
                                      </p:cBhvr>
                                      <p:to>
                                        <p:strVal val="visible"/>
                                      </p:to>
                                    </p:set>
                                    <p:anim calcmode="lin" valueType="num">
                                      <p:cBhvr additive="base">
                                        <p:cTn id="41" dur="500"/>
                                        <p:tgtEl>
                                          <p:spTgt spid="38"/>
                                        </p:tgtEl>
                                        <p:attrNameLst>
                                          <p:attrName>ppt_y</p:attrName>
                                        </p:attrNameLst>
                                      </p:cBhvr>
                                      <p:tavLst>
                                        <p:tav tm="0">
                                          <p:val>
                                            <p:strVal val="#ppt_y-#ppt_h*1.125000"/>
                                          </p:val>
                                        </p:tav>
                                        <p:tav tm="100000">
                                          <p:val>
                                            <p:strVal val="#ppt_y"/>
                                          </p:val>
                                        </p:tav>
                                      </p:tavLst>
                                    </p:anim>
                                    <p:animEffect transition="in" filter="wipe(down)">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1"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p:tgtEl>
                                          <p:spTgt spid="39"/>
                                        </p:tgtEl>
                                        <p:attrNameLst>
                                          <p:attrName>ppt_y</p:attrName>
                                        </p:attrNameLst>
                                      </p:cBhvr>
                                      <p:tavLst>
                                        <p:tav tm="0">
                                          <p:val>
                                            <p:strVal val="#ppt_y-#ppt_h*1.125000"/>
                                          </p:val>
                                        </p:tav>
                                        <p:tav tm="100000">
                                          <p:val>
                                            <p:strVal val="#ppt_y"/>
                                          </p:val>
                                        </p:tav>
                                      </p:tavLst>
                                    </p:anim>
                                    <p:animEffect transition="in" filter="wipe(down)">
                                      <p:cBhvr>
                                        <p:cTn id="48" dur="500"/>
                                        <p:tgtEl>
                                          <p:spTgt spid="39"/>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1" fill="hold" nodeType="click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additive="base">
                                        <p:cTn id="53" dur="500"/>
                                        <p:tgtEl>
                                          <p:spTgt spid="40"/>
                                        </p:tgtEl>
                                        <p:attrNameLst>
                                          <p:attrName>ppt_y</p:attrName>
                                        </p:attrNameLst>
                                      </p:cBhvr>
                                      <p:tavLst>
                                        <p:tav tm="0">
                                          <p:val>
                                            <p:strVal val="#ppt_y-#ppt_h*1.125000"/>
                                          </p:val>
                                        </p:tav>
                                        <p:tav tm="100000">
                                          <p:val>
                                            <p:strVal val="#ppt_y"/>
                                          </p:val>
                                        </p:tav>
                                      </p:tavLst>
                                    </p:anim>
                                    <p:animEffect transition="in" filter="wipe(down)">
                                      <p:cBhvr>
                                        <p:cTn id="54" dur="500"/>
                                        <p:tgtEl>
                                          <p:spTgt spid="40"/>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1" fill="hold" nodeType="clickEffect">
                                  <p:stCondLst>
                                    <p:cond delay="0"/>
                                  </p:stCondLst>
                                  <p:childTnLst>
                                    <p:set>
                                      <p:cBhvr>
                                        <p:cTn id="58" dur="1" fill="hold">
                                          <p:stCondLst>
                                            <p:cond delay="0"/>
                                          </p:stCondLst>
                                        </p:cTn>
                                        <p:tgtEl>
                                          <p:spTgt spid="41"/>
                                        </p:tgtEl>
                                        <p:attrNameLst>
                                          <p:attrName>style.visibility</p:attrName>
                                        </p:attrNameLst>
                                      </p:cBhvr>
                                      <p:to>
                                        <p:strVal val="visible"/>
                                      </p:to>
                                    </p:set>
                                    <p:anim calcmode="lin" valueType="num">
                                      <p:cBhvr additive="base">
                                        <p:cTn id="59" dur="500"/>
                                        <p:tgtEl>
                                          <p:spTgt spid="41"/>
                                        </p:tgtEl>
                                        <p:attrNameLst>
                                          <p:attrName>ppt_y</p:attrName>
                                        </p:attrNameLst>
                                      </p:cBhvr>
                                      <p:tavLst>
                                        <p:tav tm="0">
                                          <p:val>
                                            <p:strVal val="#ppt_y-#ppt_h*1.125000"/>
                                          </p:val>
                                        </p:tav>
                                        <p:tav tm="100000">
                                          <p:val>
                                            <p:strVal val="#ppt_y"/>
                                          </p:val>
                                        </p:tav>
                                      </p:tavLst>
                                    </p:anim>
                                    <p:animEffect transition="in" filter="wipe(down)">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1" fill="hold" nodeType="clickEffect">
                                  <p:stCondLst>
                                    <p:cond delay="0"/>
                                  </p:stCondLst>
                                  <p:childTnLst>
                                    <p:set>
                                      <p:cBhvr>
                                        <p:cTn id="64" dur="1" fill="hold">
                                          <p:stCondLst>
                                            <p:cond delay="0"/>
                                          </p:stCondLst>
                                        </p:cTn>
                                        <p:tgtEl>
                                          <p:spTgt spid="42"/>
                                        </p:tgtEl>
                                        <p:attrNameLst>
                                          <p:attrName>style.visibility</p:attrName>
                                        </p:attrNameLst>
                                      </p:cBhvr>
                                      <p:to>
                                        <p:strVal val="visible"/>
                                      </p:to>
                                    </p:set>
                                    <p:anim calcmode="lin" valueType="num">
                                      <p:cBhvr additive="base">
                                        <p:cTn id="65" dur="500"/>
                                        <p:tgtEl>
                                          <p:spTgt spid="42"/>
                                        </p:tgtEl>
                                        <p:attrNameLst>
                                          <p:attrName>ppt_y</p:attrName>
                                        </p:attrNameLst>
                                      </p:cBhvr>
                                      <p:tavLst>
                                        <p:tav tm="0">
                                          <p:val>
                                            <p:strVal val="#ppt_y-#ppt_h*1.125000"/>
                                          </p:val>
                                        </p:tav>
                                        <p:tav tm="100000">
                                          <p:val>
                                            <p:strVal val="#ppt_y"/>
                                          </p:val>
                                        </p:tav>
                                      </p:tavLst>
                                    </p:anim>
                                    <p:animEffect transition="in" filter="wipe(down)">
                                      <p:cBhvr>
                                        <p:cTn id="66" dur="500"/>
                                        <p:tgtEl>
                                          <p:spTgt spid="42"/>
                                        </p:tgtEl>
                                      </p:cBhvr>
                                    </p:animEffect>
                                  </p:childTnLst>
                                </p:cTn>
                              </p:par>
                            </p:childTnLst>
                          </p:cTn>
                        </p:par>
                      </p:childTnLst>
                    </p:cTn>
                  </p:par>
                  <p:par>
                    <p:cTn id="67" fill="hold">
                      <p:stCondLst>
                        <p:cond delay="indefinite"/>
                      </p:stCondLst>
                      <p:childTnLst>
                        <p:par>
                          <p:cTn id="68" fill="hold">
                            <p:stCondLst>
                              <p:cond delay="0"/>
                            </p:stCondLst>
                            <p:childTnLst>
                              <p:par>
                                <p:cTn id="69" presetID="12" presetClass="entr" presetSubtype="1" fill="hold" nodeType="click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500"/>
                                        <p:tgtEl>
                                          <p:spTgt spid="43"/>
                                        </p:tgtEl>
                                        <p:attrNameLst>
                                          <p:attrName>ppt_y</p:attrName>
                                        </p:attrNameLst>
                                      </p:cBhvr>
                                      <p:tavLst>
                                        <p:tav tm="0">
                                          <p:val>
                                            <p:strVal val="#ppt_y-#ppt_h*1.125000"/>
                                          </p:val>
                                        </p:tav>
                                        <p:tav tm="100000">
                                          <p:val>
                                            <p:strVal val="#ppt_y"/>
                                          </p:val>
                                        </p:tav>
                                      </p:tavLst>
                                    </p:anim>
                                    <p:animEffect transition="in" filter="wipe(down)">
                                      <p:cBhvr>
                                        <p:cTn id="7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099BF95-8F30-5920-2393-19CFBFFEC2F0}"/>
              </a:ext>
            </a:extLst>
          </p:cNvPr>
          <p:cNvGrpSpPr/>
          <p:nvPr/>
        </p:nvGrpSpPr>
        <p:grpSpPr>
          <a:xfrm>
            <a:off x="3303305" y="1082608"/>
            <a:ext cx="5608577" cy="1459697"/>
            <a:chOff x="3303305" y="1082608"/>
            <a:chExt cx="5608577" cy="1459697"/>
          </a:xfrm>
        </p:grpSpPr>
        <p:sp>
          <p:nvSpPr>
            <p:cNvPr id="12" name="íşlïḍè"/>
            <p:cNvSpPr txBox="1"/>
            <p:nvPr/>
          </p:nvSpPr>
          <p:spPr>
            <a:xfrm>
              <a:off x="3965618" y="1082608"/>
              <a:ext cx="4287076" cy="419100"/>
            </a:xfrm>
            <a:prstGeom prst="rect">
              <a:avLst/>
            </a:prstGeom>
            <a:noFill/>
          </p:spPr>
          <p:txBody>
            <a:bodyPr wrap="square" lIns="91440" tIns="45720" rIns="91440" bIns="45720" anchor="ctr">
              <a:noAutofit/>
            </a:bodyPr>
            <a:lstStyle/>
            <a:p>
              <a:pPr algn="ctr"/>
              <a:r>
                <a:rPr lang="en-US" altLang="zh-CN" sz="2400" b="1" dirty="0"/>
                <a:t>5.3.7 TCP</a:t>
              </a:r>
              <a:r>
                <a:rPr lang="zh-CN" altLang="en-US" sz="2400" b="1" dirty="0"/>
                <a:t>超时重传时间的选择</a:t>
              </a:r>
              <a:endParaRPr lang="en-US" altLang="zh-CN" sz="2400" b="1" dirty="0"/>
            </a:p>
          </p:txBody>
        </p:sp>
        <p:grpSp>
          <p:nvGrpSpPr>
            <p:cNvPr id="6" name="组合 5"/>
            <p:cNvGrpSpPr/>
            <p:nvPr/>
          </p:nvGrpSpPr>
          <p:grpSpPr>
            <a:xfrm>
              <a:off x="3303305" y="1946751"/>
              <a:ext cx="5608577" cy="595554"/>
              <a:chOff x="1183243" y="2200834"/>
              <a:chExt cx="5608577"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4933141"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b="1" dirty="0">
                    <a:solidFill>
                      <a:schemeClr val="tx1"/>
                    </a:solidFill>
                  </a:rPr>
                  <a:t>TCP</a:t>
                </a:r>
                <a:r>
                  <a:rPr lang="zh-CN" altLang="en-US" sz="2200" b="1" dirty="0">
                    <a:solidFill>
                      <a:schemeClr val="tx1"/>
                    </a:solidFill>
                  </a:rPr>
                  <a:t>超时重传时间的选择</a:t>
                </a:r>
              </a:p>
            </p:txBody>
          </p:sp>
        </p:grpSp>
      </p:grpSp>
    </p:spTree>
    <p:extLst>
      <p:ext uri="{BB962C8B-B14F-4D97-AF65-F5344CB8AC3E}">
        <p14:creationId xmlns:p14="http://schemas.microsoft.com/office/powerpoint/2010/main" val="251811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框 74">
            <a:extLst>
              <a:ext uri="{FF2B5EF4-FFF2-40B4-BE49-F238E27FC236}">
                <a16:creationId xmlns:a16="http://schemas.microsoft.com/office/drawing/2014/main" id="{BC29CA8E-7E51-C655-D5B4-1DFB33DEF41B}"/>
              </a:ext>
            </a:extLst>
          </p:cNvPr>
          <p:cNvSpPr txBox="1"/>
          <p:nvPr/>
        </p:nvSpPr>
        <p:spPr>
          <a:xfrm>
            <a:off x="8588860" y="3369124"/>
            <a:ext cx="2081283" cy="646331"/>
          </a:xfrm>
          <a:prstGeom prst="rect">
            <a:avLst/>
          </a:prstGeom>
          <a:noFill/>
        </p:spPr>
        <p:txBody>
          <a:bodyPr wrap="square" rtlCol="0">
            <a:spAutoFit/>
          </a:bodyPr>
          <a:lstStyle/>
          <a:p>
            <a:r>
              <a:rPr lang="zh-CN" altLang="en-US" b="1" dirty="0">
                <a:solidFill>
                  <a:schemeClr val="accent1">
                    <a:lumMod val="75000"/>
                  </a:schemeClr>
                </a:solidFill>
              </a:rPr>
              <a:t>不必要的重传</a:t>
            </a:r>
            <a:endParaRPr lang="en-US" altLang="zh-CN" b="1" dirty="0">
              <a:solidFill>
                <a:schemeClr val="accent1">
                  <a:lumMod val="75000"/>
                </a:schemeClr>
              </a:solidFill>
            </a:endParaRPr>
          </a:p>
          <a:p>
            <a:r>
              <a:rPr lang="zh-CN" altLang="en-US" b="1" dirty="0">
                <a:solidFill>
                  <a:schemeClr val="accent1">
                    <a:lumMod val="75000"/>
                  </a:schemeClr>
                </a:solidFill>
              </a:rPr>
              <a:t>增大网络负荷</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超时重传时间的选择</a:t>
              </a:r>
            </a:p>
          </p:txBody>
        </p:sp>
      </p:grpSp>
      <p:sp>
        <p:nvSpPr>
          <p:cNvPr id="5" name="矩形 4">
            <a:extLst>
              <a:ext uri="{FF2B5EF4-FFF2-40B4-BE49-F238E27FC236}">
                <a16:creationId xmlns:a16="http://schemas.microsoft.com/office/drawing/2014/main" id="{64256643-7639-8468-9532-AC086589E400}"/>
              </a:ext>
            </a:extLst>
          </p:cNvPr>
          <p:cNvSpPr/>
          <p:nvPr/>
        </p:nvSpPr>
        <p:spPr>
          <a:xfrm>
            <a:off x="2866417" y="1256207"/>
            <a:ext cx="6459166" cy="4604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TCP</a:t>
            </a:r>
            <a:r>
              <a:rPr lang="zh-CN" altLang="en-US" b="1" dirty="0"/>
              <a:t>超时重传时间</a:t>
            </a:r>
            <a:r>
              <a:rPr lang="en-US" altLang="zh-CN" b="1" dirty="0"/>
              <a:t>RTO</a:t>
            </a:r>
            <a:r>
              <a:rPr lang="zh-CN" altLang="en-US" b="1" dirty="0"/>
              <a:t>的选择时</a:t>
            </a:r>
            <a:r>
              <a:rPr lang="en-US" altLang="zh-CN" b="1" dirty="0"/>
              <a:t>TCP</a:t>
            </a:r>
            <a:r>
              <a:rPr lang="zh-CN" altLang="en-US" b="1" dirty="0"/>
              <a:t>最复杂的问题之一</a:t>
            </a:r>
          </a:p>
        </p:txBody>
      </p:sp>
      <p:grpSp>
        <p:nvGrpSpPr>
          <p:cNvPr id="78" name="组合 77">
            <a:extLst>
              <a:ext uri="{FF2B5EF4-FFF2-40B4-BE49-F238E27FC236}">
                <a16:creationId xmlns:a16="http://schemas.microsoft.com/office/drawing/2014/main" id="{49973188-A3A2-4706-6DDE-CC80F7323257}"/>
              </a:ext>
            </a:extLst>
          </p:cNvPr>
          <p:cNvGrpSpPr/>
          <p:nvPr/>
        </p:nvGrpSpPr>
        <p:grpSpPr>
          <a:xfrm>
            <a:off x="3374901" y="2816748"/>
            <a:ext cx="5153941" cy="412297"/>
            <a:chOff x="3374901" y="2797155"/>
            <a:chExt cx="5153941" cy="412297"/>
          </a:xfrm>
        </p:grpSpPr>
        <p:cxnSp>
          <p:nvCxnSpPr>
            <p:cNvPr id="19" name="直接箭头连接符 18">
              <a:extLst>
                <a:ext uri="{FF2B5EF4-FFF2-40B4-BE49-F238E27FC236}">
                  <a16:creationId xmlns:a16="http://schemas.microsoft.com/office/drawing/2014/main" id="{40C94D6A-20DE-0811-91A3-071A55A4847B}"/>
                </a:ext>
              </a:extLst>
            </p:cNvPr>
            <p:cNvCxnSpPr>
              <a:cxnSpLocks/>
            </p:cNvCxnSpPr>
            <p:nvPr/>
          </p:nvCxnSpPr>
          <p:spPr>
            <a:xfrm>
              <a:off x="3374901" y="2797155"/>
              <a:ext cx="5153941" cy="412297"/>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D2B17EA-928F-7A66-D8B9-800081DCB70B}"/>
                </a:ext>
              </a:extLst>
            </p:cNvPr>
            <p:cNvSpPr txBox="1"/>
            <p:nvPr/>
          </p:nvSpPr>
          <p:spPr>
            <a:xfrm rot="241703">
              <a:off x="6991015" y="2800182"/>
              <a:ext cx="1461596" cy="369332"/>
            </a:xfrm>
            <a:prstGeom prst="rect">
              <a:avLst/>
            </a:prstGeom>
            <a:noFill/>
          </p:spPr>
          <p:txBody>
            <a:bodyPr wrap="square">
              <a:spAutoFit/>
            </a:bodyPr>
            <a:lstStyle/>
            <a:p>
              <a:pPr algn="ctr"/>
              <a:r>
                <a:rPr lang="zh-CN" altLang="en-US" b="1" dirty="0"/>
                <a:t>数据报文段</a:t>
              </a:r>
              <a:r>
                <a:rPr lang="en-US" altLang="zh-CN" b="1" dirty="0"/>
                <a:t>0</a:t>
              </a:r>
            </a:p>
          </p:txBody>
        </p:sp>
      </p:grpSp>
      <p:grpSp>
        <p:nvGrpSpPr>
          <p:cNvPr id="64" name="组合 63">
            <a:extLst>
              <a:ext uri="{FF2B5EF4-FFF2-40B4-BE49-F238E27FC236}">
                <a16:creationId xmlns:a16="http://schemas.microsoft.com/office/drawing/2014/main" id="{43498422-1E1E-4000-2DBE-1492AEF4A6BE}"/>
              </a:ext>
            </a:extLst>
          </p:cNvPr>
          <p:cNvGrpSpPr/>
          <p:nvPr/>
        </p:nvGrpSpPr>
        <p:grpSpPr>
          <a:xfrm>
            <a:off x="1992767" y="2797095"/>
            <a:ext cx="1355876" cy="1010555"/>
            <a:chOff x="1992767" y="2797095"/>
            <a:chExt cx="1355876" cy="1010555"/>
          </a:xfrm>
        </p:grpSpPr>
        <p:cxnSp>
          <p:nvCxnSpPr>
            <p:cNvPr id="29" name="直接连接符 28">
              <a:extLst>
                <a:ext uri="{FF2B5EF4-FFF2-40B4-BE49-F238E27FC236}">
                  <a16:creationId xmlns:a16="http://schemas.microsoft.com/office/drawing/2014/main" id="{8D17AAB2-057A-842E-2252-2FF4CFBD12B3}"/>
                </a:ext>
              </a:extLst>
            </p:cNvPr>
            <p:cNvCxnSpPr>
              <a:cxnSpLocks/>
            </p:cNvCxnSpPr>
            <p:nvPr/>
          </p:nvCxnSpPr>
          <p:spPr>
            <a:xfrm flipH="1">
              <a:off x="1992768" y="2797155"/>
              <a:ext cx="13558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27C54DA-2124-97CC-8D0D-ACB64C64B148}"/>
                </a:ext>
              </a:extLst>
            </p:cNvPr>
            <p:cNvCxnSpPr>
              <a:cxnSpLocks/>
            </p:cNvCxnSpPr>
            <p:nvPr/>
          </p:nvCxnSpPr>
          <p:spPr>
            <a:xfrm flipH="1">
              <a:off x="1992767" y="3807650"/>
              <a:ext cx="13558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81C514FB-9957-4095-EC41-88A6E8F3124E}"/>
                </a:ext>
              </a:extLst>
            </p:cNvPr>
            <p:cNvCxnSpPr>
              <a:cxnSpLocks/>
            </p:cNvCxnSpPr>
            <p:nvPr/>
          </p:nvCxnSpPr>
          <p:spPr>
            <a:xfrm>
              <a:off x="2591387" y="2797095"/>
              <a:ext cx="0" cy="1010555"/>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BA499C33-3224-2270-D916-32FC34A00A82}"/>
                </a:ext>
              </a:extLst>
            </p:cNvPr>
            <p:cNvSpPr txBox="1"/>
            <p:nvPr/>
          </p:nvSpPr>
          <p:spPr>
            <a:xfrm>
              <a:off x="2003821" y="2971054"/>
              <a:ext cx="1188193" cy="646331"/>
            </a:xfrm>
            <a:prstGeom prst="rect">
              <a:avLst/>
            </a:prstGeom>
            <a:solidFill>
              <a:schemeClr val="bg1"/>
            </a:solidFill>
          </p:spPr>
          <p:txBody>
            <a:bodyPr wrap="square">
              <a:spAutoFit/>
            </a:bodyPr>
            <a:lstStyle/>
            <a:p>
              <a:pPr algn="ctr"/>
              <a:r>
                <a:rPr lang="zh-CN" altLang="en-US" b="1" dirty="0"/>
                <a:t>往返时间</a:t>
              </a:r>
              <a:endParaRPr lang="en-US" altLang="zh-CN" b="1" dirty="0"/>
            </a:p>
            <a:p>
              <a:pPr algn="ctr"/>
              <a:r>
                <a:rPr lang="en-US" altLang="zh-CN" b="1" dirty="0"/>
                <a:t>RTT0</a:t>
              </a:r>
            </a:p>
          </p:txBody>
        </p:sp>
      </p:grpSp>
      <p:grpSp>
        <p:nvGrpSpPr>
          <p:cNvPr id="77" name="组合 76">
            <a:extLst>
              <a:ext uri="{FF2B5EF4-FFF2-40B4-BE49-F238E27FC236}">
                <a16:creationId xmlns:a16="http://schemas.microsoft.com/office/drawing/2014/main" id="{0B3B1F97-52CA-542C-3C7B-3C3EE9FFF90B}"/>
              </a:ext>
            </a:extLst>
          </p:cNvPr>
          <p:cNvGrpSpPr/>
          <p:nvPr/>
        </p:nvGrpSpPr>
        <p:grpSpPr>
          <a:xfrm>
            <a:off x="3010465" y="2540440"/>
            <a:ext cx="5835534" cy="3937592"/>
            <a:chOff x="3010465" y="2540440"/>
            <a:chExt cx="5835534" cy="3937592"/>
          </a:xfrm>
        </p:grpSpPr>
        <p:cxnSp>
          <p:nvCxnSpPr>
            <p:cNvPr id="18" name="直接箭头连接符 17">
              <a:extLst>
                <a:ext uri="{FF2B5EF4-FFF2-40B4-BE49-F238E27FC236}">
                  <a16:creationId xmlns:a16="http://schemas.microsoft.com/office/drawing/2014/main" id="{A1A83253-454D-9A74-0A0F-D86AE9010CC6}"/>
                </a:ext>
              </a:extLst>
            </p:cNvPr>
            <p:cNvCxnSpPr>
              <a:cxnSpLocks/>
              <a:stCxn id="7" idx="2"/>
            </p:cNvCxnSpPr>
            <p:nvPr/>
          </p:nvCxnSpPr>
          <p:spPr>
            <a:xfrm flipH="1">
              <a:off x="3362221" y="2540440"/>
              <a:ext cx="1" cy="389846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1CC46534-5164-4B61-844B-1C323CBEB2DF}"/>
                </a:ext>
              </a:extLst>
            </p:cNvPr>
            <p:cNvSpPr txBox="1"/>
            <p:nvPr/>
          </p:nvSpPr>
          <p:spPr>
            <a:xfrm>
              <a:off x="3010465" y="6108700"/>
              <a:ext cx="364436" cy="369332"/>
            </a:xfrm>
            <a:prstGeom prst="rect">
              <a:avLst/>
            </a:prstGeom>
            <a:noFill/>
          </p:spPr>
          <p:txBody>
            <a:bodyPr wrap="square">
              <a:spAutoFit/>
            </a:bodyPr>
            <a:lstStyle/>
            <a:p>
              <a:pPr algn="ctr"/>
              <a:r>
                <a:rPr lang="en-US" altLang="zh-CN" b="1" dirty="0">
                  <a:latin typeface="Arial Narrow" panose="020B0606020202030204" pitchFamily="34" charset="0"/>
                  <a:ea typeface="宋体" panose="02010600030101010101" pitchFamily="2" charset="-122"/>
                </a:rPr>
                <a:t>t</a:t>
              </a:r>
            </a:p>
          </p:txBody>
        </p:sp>
        <p:cxnSp>
          <p:nvCxnSpPr>
            <p:cNvPr id="39" name="直接箭头连接符 38">
              <a:extLst>
                <a:ext uri="{FF2B5EF4-FFF2-40B4-BE49-F238E27FC236}">
                  <a16:creationId xmlns:a16="http://schemas.microsoft.com/office/drawing/2014/main" id="{68251CE5-FF35-E799-FB1A-512467DE1088}"/>
                </a:ext>
              </a:extLst>
            </p:cNvPr>
            <p:cNvCxnSpPr>
              <a:cxnSpLocks/>
            </p:cNvCxnSpPr>
            <p:nvPr/>
          </p:nvCxnSpPr>
          <p:spPr>
            <a:xfrm>
              <a:off x="8542421" y="2540440"/>
              <a:ext cx="0" cy="389846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A26E312-5B78-00B2-0E0B-63889CF87DCF}"/>
                </a:ext>
              </a:extLst>
            </p:cNvPr>
            <p:cNvSpPr txBox="1"/>
            <p:nvPr/>
          </p:nvSpPr>
          <p:spPr>
            <a:xfrm>
              <a:off x="8481563" y="6096685"/>
              <a:ext cx="364436" cy="369332"/>
            </a:xfrm>
            <a:prstGeom prst="rect">
              <a:avLst/>
            </a:prstGeom>
            <a:noFill/>
          </p:spPr>
          <p:txBody>
            <a:bodyPr wrap="square">
              <a:spAutoFit/>
            </a:bodyPr>
            <a:lstStyle/>
            <a:p>
              <a:pPr algn="ctr"/>
              <a:r>
                <a:rPr lang="en-US" altLang="zh-CN" b="1" dirty="0">
                  <a:latin typeface="Arial Narrow" panose="020B0606020202030204" pitchFamily="34" charset="0"/>
                  <a:ea typeface="宋体" panose="02010600030101010101" pitchFamily="2" charset="-122"/>
                </a:rPr>
                <a:t>t</a:t>
              </a:r>
            </a:p>
          </p:txBody>
        </p:sp>
      </p:grpSp>
      <p:grpSp>
        <p:nvGrpSpPr>
          <p:cNvPr id="76" name="组合 75">
            <a:extLst>
              <a:ext uri="{FF2B5EF4-FFF2-40B4-BE49-F238E27FC236}">
                <a16:creationId xmlns:a16="http://schemas.microsoft.com/office/drawing/2014/main" id="{3A8DF061-2068-0074-98CA-5E7940FA0A2D}"/>
              </a:ext>
            </a:extLst>
          </p:cNvPr>
          <p:cNvGrpSpPr/>
          <p:nvPr/>
        </p:nvGrpSpPr>
        <p:grpSpPr>
          <a:xfrm>
            <a:off x="2972427" y="1786411"/>
            <a:ext cx="5946001" cy="921102"/>
            <a:chOff x="2972427" y="1786411"/>
            <a:chExt cx="5946001" cy="921102"/>
          </a:xfrm>
        </p:grpSpPr>
        <p:cxnSp>
          <p:nvCxnSpPr>
            <p:cNvPr id="45" name="直接连接符 44">
              <a:extLst>
                <a:ext uri="{FF2B5EF4-FFF2-40B4-BE49-F238E27FC236}">
                  <a16:creationId xmlns:a16="http://schemas.microsoft.com/office/drawing/2014/main" id="{C2ABA7A2-9838-81A0-9BCC-ABF1CA6E27BD}"/>
                </a:ext>
              </a:extLst>
            </p:cNvPr>
            <p:cNvCxnSpPr/>
            <p:nvPr/>
          </p:nvCxnSpPr>
          <p:spPr>
            <a:xfrm>
              <a:off x="3657600" y="2331953"/>
              <a:ext cx="48314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B3B211E4-D65C-9AD1-023D-CB6CF9493354}"/>
                </a:ext>
              </a:extLst>
            </p:cNvPr>
            <p:cNvGrpSpPr/>
            <p:nvPr/>
          </p:nvGrpSpPr>
          <p:grpSpPr>
            <a:xfrm>
              <a:off x="2972427" y="1786411"/>
              <a:ext cx="800371" cy="754029"/>
              <a:chOff x="1464844" y="354022"/>
              <a:chExt cx="800371" cy="754029"/>
            </a:xfrm>
          </p:grpSpPr>
          <p:pic>
            <p:nvPicPr>
              <p:cNvPr id="7" name="图形 6">
                <a:extLst>
                  <a:ext uri="{FF2B5EF4-FFF2-40B4-BE49-F238E27FC236}">
                    <a16:creationId xmlns:a16="http://schemas.microsoft.com/office/drawing/2014/main" id="{49083574-9C7E-40BA-235B-C13447054A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4844" y="354022"/>
                <a:ext cx="779589" cy="754029"/>
              </a:xfrm>
              <a:prstGeom prst="rect">
                <a:avLst/>
              </a:prstGeom>
            </p:spPr>
          </p:pic>
          <p:sp>
            <p:nvSpPr>
              <p:cNvPr id="8" name="文本框 7">
                <a:extLst>
                  <a:ext uri="{FF2B5EF4-FFF2-40B4-BE49-F238E27FC236}">
                    <a16:creationId xmlns:a16="http://schemas.microsoft.com/office/drawing/2014/main" id="{4A5B9F94-DDAB-B9D6-0CF7-952847796E88}"/>
                  </a:ext>
                </a:extLst>
              </p:cNvPr>
              <p:cNvSpPr txBox="1"/>
              <p:nvPr/>
            </p:nvSpPr>
            <p:spPr>
              <a:xfrm>
                <a:off x="1755922" y="388683"/>
                <a:ext cx="509293" cy="461665"/>
              </a:xfrm>
              <a:prstGeom prst="rect">
                <a:avLst/>
              </a:prstGeom>
              <a:noFill/>
            </p:spPr>
            <p:txBody>
              <a:bodyPr wrap="square" rtlCol="0">
                <a:spAutoFit/>
              </a:bodyPr>
              <a:lstStyle/>
              <a:p>
                <a:pPr algn="ctr"/>
                <a:r>
                  <a:rPr lang="en-US" altLang="zh-CN" sz="2400" b="1" dirty="0">
                    <a:solidFill>
                      <a:schemeClr val="bg1"/>
                    </a:solidFill>
                    <a:latin typeface="Arial Narrow" panose="020B0606020202030204" pitchFamily="34" charset="0"/>
                    <a:ea typeface="宋体" panose="02010600030101010101" pitchFamily="2" charset="-122"/>
                  </a:rPr>
                  <a:t>A</a:t>
                </a:r>
                <a:endParaRPr lang="zh-CN" altLang="en-US" sz="2400" b="1" dirty="0">
                  <a:solidFill>
                    <a:schemeClr val="bg1"/>
                  </a:solidFill>
                  <a:latin typeface="Arial Narrow" panose="020B0606020202030204" pitchFamily="34" charset="0"/>
                  <a:ea typeface="宋体" panose="02010600030101010101" pitchFamily="2" charset="-122"/>
                </a:endParaRPr>
              </a:p>
            </p:txBody>
          </p:sp>
        </p:grpSp>
        <p:sp>
          <p:nvSpPr>
            <p:cNvPr id="15" name="图形 73">
              <a:extLst>
                <a:ext uri="{FF2B5EF4-FFF2-40B4-BE49-F238E27FC236}">
                  <a16:creationId xmlns:a16="http://schemas.microsoft.com/office/drawing/2014/main" id="{05F5910B-33C7-FD45-FC36-7E7B25E0F09E}"/>
                </a:ext>
              </a:extLst>
            </p:cNvPr>
            <p:cNvSpPr/>
            <p:nvPr/>
          </p:nvSpPr>
          <p:spPr>
            <a:xfrm>
              <a:off x="5176855" y="1956392"/>
              <a:ext cx="1653244" cy="75112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2">
                <a:lumMod val="90000"/>
              </a:schemeClr>
            </a:solidFill>
            <a:ln w="30732" cap="flat">
              <a:solidFill>
                <a:srgbClr val="323232"/>
              </a:solidFill>
              <a:prstDash val="solid"/>
              <a:miter/>
            </a:ln>
          </p:spPr>
          <p:txBody>
            <a:bodyPr rtlCol="0" anchor="ctr"/>
            <a:lstStyle/>
            <a:p>
              <a:pPr algn="ctr"/>
              <a:r>
                <a:rPr lang="zh-CN" altLang="en-US" sz="2000" b="1" dirty="0">
                  <a:latin typeface="+mn-ea"/>
                </a:rPr>
                <a:t>因特网</a:t>
              </a:r>
            </a:p>
          </p:txBody>
        </p:sp>
        <p:grpSp>
          <p:nvGrpSpPr>
            <p:cNvPr id="41" name="组合 40">
              <a:extLst>
                <a:ext uri="{FF2B5EF4-FFF2-40B4-BE49-F238E27FC236}">
                  <a16:creationId xmlns:a16="http://schemas.microsoft.com/office/drawing/2014/main" id="{DE36AC77-8ADB-B677-C72A-4213BE328A93}"/>
                </a:ext>
              </a:extLst>
            </p:cNvPr>
            <p:cNvGrpSpPr/>
            <p:nvPr/>
          </p:nvGrpSpPr>
          <p:grpSpPr>
            <a:xfrm>
              <a:off x="8118057" y="1786411"/>
              <a:ext cx="800371" cy="754029"/>
              <a:chOff x="1464844" y="354022"/>
              <a:chExt cx="800371" cy="754029"/>
            </a:xfrm>
          </p:grpSpPr>
          <p:pic>
            <p:nvPicPr>
              <p:cNvPr id="42" name="图形 41">
                <a:extLst>
                  <a:ext uri="{FF2B5EF4-FFF2-40B4-BE49-F238E27FC236}">
                    <a16:creationId xmlns:a16="http://schemas.microsoft.com/office/drawing/2014/main" id="{1F4FE47D-C88E-A7A8-9DE5-D7B30E0C42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4844" y="354022"/>
                <a:ext cx="779589" cy="754029"/>
              </a:xfrm>
              <a:prstGeom prst="rect">
                <a:avLst/>
              </a:prstGeom>
            </p:spPr>
          </p:pic>
          <p:sp>
            <p:nvSpPr>
              <p:cNvPr id="43" name="文本框 42">
                <a:extLst>
                  <a:ext uri="{FF2B5EF4-FFF2-40B4-BE49-F238E27FC236}">
                    <a16:creationId xmlns:a16="http://schemas.microsoft.com/office/drawing/2014/main" id="{3387B067-84C0-4F66-E560-E56510F9DC22}"/>
                  </a:ext>
                </a:extLst>
              </p:cNvPr>
              <p:cNvSpPr txBox="1"/>
              <p:nvPr/>
            </p:nvSpPr>
            <p:spPr>
              <a:xfrm>
                <a:off x="1755922" y="388683"/>
                <a:ext cx="509293" cy="461665"/>
              </a:xfrm>
              <a:prstGeom prst="rect">
                <a:avLst/>
              </a:prstGeom>
              <a:noFill/>
            </p:spPr>
            <p:txBody>
              <a:bodyPr wrap="square" rtlCol="0">
                <a:spAutoFit/>
              </a:bodyPr>
              <a:lstStyle/>
              <a:p>
                <a:pPr algn="ctr"/>
                <a:r>
                  <a:rPr lang="en-US" altLang="zh-CN" sz="2400" b="1" dirty="0">
                    <a:solidFill>
                      <a:schemeClr val="bg1"/>
                    </a:solidFill>
                    <a:latin typeface="Arial Narrow" panose="020B0606020202030204" pitchFamily="34" charset="0"/>
                    <a:ea typeface="宋体" panose="02010600030101010101" pitchFamily="2" charset="-122"/>
                  </a:rPr>
                  <a:t>B</a:t>
                </a:r>
                <a:endParaRPr lang="zh-CN" altLang="en-US" sz="2400" b="1" dirty="0">
                  <a:solidFill>
                    <a:schemeClr val="bg1"/>
                  </a:solidFill>
                  <a:latin typeface="Arial Narrow" panose="020B0606020202030204" pitchFamily="34" charset="0"/>
                  <a:ea typeface="宋体" panose="02010600030101010101" pitchFamily="2" charset="-122"/>
                </a:endParaRPr>
              </a:p>
            </p:txBody>
          </p:sp>
        </p:grpSp>
      </p:grpSp>
      <p:cxnSp>
        <p:nvCxnSpPr>
          <p:cNvPr id="59" name="直接连接符 58">
            <a:extLst>
              <a:ext uri="{FF2B5EF4-FFF2-40B4-BE49-F238E27FC236}">
                <a16:creationId xmlns:a16="http://schemas.microsoft.com/office/drawing/2014/main" id="{ED188DE1-AE24-99D0-5A6B-7B5D53E0D5B5}"/>
              </a:ext>
            </a:extLst>
          </p:cNvPr>
          <p:cNvCxnSpPr>
            <a:cxnSpLocks/>
          </p:cNvCxnSpPr>
          <p:nvPr/>
        </p:nvCxnSpPr>
        <p:spPr>
          <a:xfrm>
            <a:off x="3362221" y="2797155"/>
            <a:ext cx="51802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79" name="组合 78">
            <a:extLst>
              <a:ext uri="{FF2B5EF4-FFF2-40B4-BE49-F238E27FC236}">
                <a16:creationId xmlns:a16="http://schemas.microsoft.com/office/drawing/2014/main" id="{BB587063-EAEC-1868-015F-67D457542943}"/>
              </a:ext>
            </a:extLst>
          </p:cNvPr>
          <p:cNvGrpSpPr/>
          <p:nvPr/>
        </p:nvGrpSpPr>
        <p:grpSpPr>
          <a:xfrm>
            <a:off x="3143824" y="3257979"/>
            <a:ext cx="5377089" cy="556164"/>
            <a:chOff x="3130762" y="3382074"/>
            <a:chExt cx="5377089" cy="556164"/>
          </a:xfrm>
        </p:grpSpPr>
        <p:cxnSp>
          <p:nvCxnSpPr>
            <p:cNvPr id="51" name="直接箭头连接符 50">
              <a:extLst>
                <a:ext uri="{FF2B5EF4-FFF2-40B4-BE49-F238E27FC236}">
                  <a16:creationId xmlns:a16="http://schemas.microsoft.com/office/drawing/2014/main" id="{82C9B03F-3392-34E6-1DB5-7DC943A1C36B}"/>
                </a:ext>
              </a:extLst>
            </p:cNvPr>
            <p:cNvCxnSpPr>
              <a:cxnSpLocks/>
            </p:cNvCxnSpPr>
            <p:nvPr/>
          </p:nvCxnSpPr>
          <p:spPr>
            <a:xfrm flipH="1">
              <a:off x="3335580" y="3382074"/>
              <a:ext cx="5172271" cy="556164"/>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C4E66AA-54BD-5B28-69BD-E131B7EB0A55}"/>
                </a:ext>
              </a:extLst>
            </p:cNvPr>
            <p:cNvSpPr txBox="1"/>
            <p:nvPr/>
          </p:nvSpPr>
          <p:spPr>
            <a:xfrm rot="21348808">
              <a:off x="3130762" y="3529393"/>
              <a:ext cx="1869908" cy="369332"/>
            </a:xfrm>
            <a:prstGeom prst="rect">
              <a:avLst/>
            </a:prstGeom>
            <a:noFill/>
          </p:spPr>
          <p:txBody>
            <a:bodyPr wrap="square">
              <a:spAutoFit/>
            </a:bodyPr>
            <a:lstStyle/>
            <a:p>
              <a:pPr algn="ctr"/>
              <a:r>
                <a:rPr lang="zh-CN" altLang="en-US" b="1" dirty="0"/>
                <a:t>确认报文段</a:t>
              </a:r>
              <a:r>
                <a:rPr lang="en-US" altLang="zh-CN" b="1" dirty="0"/>
                <a:t>0</a:t>
              </a:r>
            </a:p>
          </p:txBody>
        </p:sp>
      </p:grpSp>
      <p:cxnSp>
        <p:nvCxnSpPr>
          <p:cNvPr id="65" name="直接连接符 64">
            <a:extLst>
              <a:ext uri="{FF2B5EF4-FFF2-40B4-BE49-F238E27FC236}">
                <a16:creationId xmlns:a16="http://schemas.microsoft.com/office/drawing/2014/main" id="{742FDB52-0C1B-60A8-EBA9-169C41AD0987}"/>
              </a:ext>
            </a:extLst>
          </p:cNvPr>
          <p:cNvCxnSpPr>
            <a:cxnSpLocks/>
          </p:cNvCxnSpPr>
          <p:nvPr/>
        </p:nvCxnSpPr>
        <p:spPr>
          <a:xfrm>
            <a:off x="3362221" y="3253052"/>
            <a:ext cx="51802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80" name="组合 79">
            <a:extLst>
              <a:ext uri="{FF2B5EF4-FFF2-40B4-BE49-F238E27FC236}">
                <a16:creationId xmlns:a16="http://schemas.microsoft.com/office/drawing/2014/main" id="{24687454-B7E8-156C-8D6D-7915CED041BF}"/>
              </a:ext>
            </a:extLst>
          </p:cNvPr>
          <p:cNvGrpSpPr/>
          <p:nvPr/>
        </p:nvGrpSpPr>
        <p:grpSpPr>
          <a:xfrm>
            <a:off x="8542420" y="2797095"/>
            <a:ext cx="2177896" cy="451543"/>
            <a:chOff x="8542420" y="2797095"/>
            <a:chExt cx="2177896" cy="451543"/>
          </a:xfrm>
        </p:grpSpPr>
        <p:cxnSp>
          <p:nvCxnSpPr>
            <p:cNvPr id="67" name="直接连接符 66">
              <a:extLst>
                <a:ext uri="{FF2B5EF4-FFF2-40B4-BE49-F238E27FC236}">
                  <a16:creationId xmlns:a16="http://schemas.microsoft.com/office/drawing/2014/main" id="{F5F04FF6-9D72-5EB7-16A4-5B9AA096A88A}"/>
                </a:ext>
              </a:extLst>
            </p:cNvPr>
            <p:cNvCxnSpPr>
              <a:cxnSpLocks/>
            </p:cNvCxnSpPr>
            <p:nvPr/>
          </p:nvCxnSpPr>
          <p:spPr>
            <a:xfrm flipH="1">
              <a:off x="8542421" y="2797155"/>
              <a:ext cx="21778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773BAB2C-BA07-E68A-062D-54103A715F29}"/>
                </a:ext>
              </a:extLst>
            </p:cNvPr>
            <p:cNvCxnSpPr>
              <a:cxnSpLocks/>
            </p:cNvCxnSpPr>
            <p:nvPr/>
          </p:nvCxnSpPr>
          <p:spPr>
            <a:xfrm flipH="1">
              <a:off x="8542420" y="3248638"/>
              <a:ext cx="21778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588B8563-49AB-2AA9-048A-0228E2729AFC}"/>
                </a:ext>
              </a:extLst>
            </p:cNvPr>
            <p:cNvCxnSpPr>
              <a:cxnSpLocks/>
            </p:cNvCxnSpPr>
            <p:nvPr/>
          </p:nvCxnSpPr>
          <p:spPr>
            <a:xfrm>
              <a:off x="8683369" y="2797095"/>
              <a:ext cx="0" cy="45154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FEB8E57B-F1BD-D801-2D5E-DFFC0CFE144D}"/>
                </a:ext>
              </a:extLst>
            </p:cNvPr>
            <p:cNvSpPr txBox="1"/>
            <p:nvPr/>
          </p:nvSpPr>
          <p:spPr>
            <a:xfrm>
              <a:off x="8683368" y="2829176"/>
              <a:ext cx="2020253" cy="369332"/>
            </a:xfrm>
            <a:prstGeom prst="rect">
              <a:avLst/>
            </a:prstGeom>
            <a:noFill/>
          </p:spPr>
          <p:txBody>
            <a:bodyPr wrap="square" rtlCol="0">
              <a:spAutoFit/>
            </a:bodyPr>
            <a:lstStyle/>
            <a:p>
              <a:r>
                <a:rPr lang="zh-CN" altLang="en-US" b="1" dirty="0">
                  <a:solidFill>
                    <a:schemeClr val="accent1">
                      <a:lumMod val="75000"/>
                    </a:schemeClr>
                  </a:solidFill>
                </a:rPr>
                <a:t>超时重传时间</a:t>
              </a:r>
              <a:r>
                <a:rPr lang="en-US" altLang="zh-CN" b="1" dirty="0">
                  <a:solidFill>
                    <a:schemeClr val="accent1">
                      <a:lumMod val="75000"/>
                    </a:schemeClr>
                  </a:solidFill>
                </a:rPr>
                <a:t>RTO</a:t>
              </a:r>
              <a:endParaRPr lang="zh-CN" altLang="en-US" b="1" dirty="0">
                <a:solidFill>
                  <a:schemeClr val="accent1">
                    <a:lumMod val="75000"/>
                  </a:schemeClr>
                </a:solidFill>
              </a:endParaRPr>
            </a:p>
          </p:txBody>
        </p:sp>
      </p:grpSp>
      <p:grpSp>
        <p:nvGrpSpPr>
          <p:cNvPr id="74" name="组合 73">
            <a:extLst>
              <a:ext uri="{FF2B5EF4-FFF2-40B4-BE49-F238E27FC236}">
                <a16:creationId xmlns:a16="http://schemas.microsoft.com/office/drawing/2014/main" id="{AF87068B-8FA6-3731-8092-6795C013B350}"/>
              </a:ext>
            </a:extLst>
          </p:cNvPr>
          <p:cNvGrpSpPr/>
          <p:nvPr/>
        </p:nvGrpSpPr>
        <p:grpSpPr>
          <a:xfrm>
            <a:off x="3375016" y="3277059"/>
            <a:ext cx="5180266" cy="650013"/>
            <a:chOff x="3375016" y="3415418"/>
            <a:chExt cx="5180266" cy="650013"/>
          </a:xfrm>
        </p:grpSpPr>
        <p:cxnSp>
          <p:nvCxnSpPr>
            <p:cNvPr id="72" name="直接箭头连接符 71">
              <a:extLst>
                <a:ext uri="{FF2B5EF4-FFF2-40B4-BE49-F238E27FC236}">
                  <a16:creationId xmlns:a16="http://schemas.microsoft.com/office/drawing/2014/main" id="{2F51DEE6-374F-C02C-CCB5-9F557717B8B1}"/>
                </a:ext>
              </a:extLst>
            </p:cNvPr>
            <p:cNvCxnSpPr>
              <a:cxnSpLocks/>
            </p:cNvCxnSpPr>
            <p:nvPr/>
          </p:nvCxnSpPr>
          <p:spPr>
            <a:xfrm>
              <a:off x="3375016" y="3415418"/>
              <a:ext cx="5153552" cy="405077"/>
            </a:xfrm>
            <a:prstGeom prst="straightConnector1">
              <a:avLst/>
            </a:prstGeom>
            <a:ln w="254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67FE43F6-F63B-1C77-A41C-E60D5D96381B}"/>
                </a:ext>
              </a:extLst>
            </p:cNvPr>
            <p:cNvSpPr txBox="1"/>
            <p:nvPr/>
          </p:nvSpPr>
          <p:spPr>
            <a:xfrm rot="296595">
              <a:off x="6488778" y="3696099"/>
              <a:ext cx="2066504" cy="369332"/>
            </a:xfrm>
            <a:prstGeom prst="rect">
              <a:avLst/>
            </a:prstGeom>
            <a:noFill/>
          </p:spPr>
          <p:txBody>
            <a:bodyPr wrap="square">
              <a:spAutoFit/>
            </a:bodyPr>
            <a:lstStyle/>
            <a:p>
              <a:pPr algn="ctr"/>
              <a:r>
                <a:rPr lang="zh-CN" altLang="en-US" b="1" dirty="0">
                  <a:solidFill>
                    <a:schemeClr val="accent1">
                      <a:lumMod val="75000"/>
                    </a:schemeClr>
                  </a:solidFill>
                </a:rPr>
                <a:t>重传数据报文段</a:t>
              </a:r>
              <a:r>
                <a:rPr lang="en-US" altLang="zh-CN" b="1" dirty="0">
                  <a:solidFill>
                    <a:schemeClr val="accent1">
                      <a:lumMod val="75000"/>
                    </a:schemeClr>
                  </a:solidFill>
                </a:rPr>
                <a:t>0</a:t>
              </a:r>
            </a:p>
          </p:txBody>
        </p:sp>
      </p:grpSp>
      <p:grpSp>
        <p:nvGrpSpPr>
          <p:cNvPr id="49" name="组合 48">
            <a:extLst>
              <a:ext uri="{FF2B5EF4-FFF2-40B4-BE49-F238E27FC236}">
                <a16:creationId xmlns:a16="http://schemas.microsoft.com/office/drawing/2014/main" id="{32BD532C-7A06-CBCC-3A4D-9A38DE03E277}"/>
              </a:ext>
            </a:extLst>
          </p:cNvPr>
          <p:cNvGrpSpPr/>
          <p:nvPr/>
        </p:nvGrpSpPr>
        <p:grpSpPr>
          <a:xfrm>
            <a:off x="3709303" y="2108885"/>
            <a:ext cx="4384234" cy="464127"/>
            <a:chOff x="6497144" y="3572943"/>
            <a:chExt cx="4384234" cy="464127"/>
          </a:xfrm>
        </p:grpSpPr>
        <p:sp>
          <p:nvSpPr>
            <p:cNvPr id="16" name="圆柱体 15">
              <a:extLst>
                <a:ext uri="{FF2B5EF4-FFF2-40B4-BE49-F238E27FC236}">
                  <a16:creationId xmlns:a16="http://schemas.microsoft.com/office/drawing/2014/main" id="{0F00B25B-D69C-4AFB-AACD-6A2D6D5BD8C1}"/>
                </a:ext>
              </a:extLst>
            </p:cNvPr>
            <p:cNvSpPr/>
            <p:nvPr/>
          </p:nvSpPr>
          <p:spPr>
            <a:xfrm rot="16200000">
              <a:off x="8457197" y="1612890"/>
              <a:ext cx="464127" cy="4384234"/>
            </a:xfrm>
            <a:prstGeom prst="can">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D5E03FE-0457-0C74-0767-5C09285C9DBA}"/>
                </a:ext>
              </a:extLst>
            </p:cNvPr>
            <p:cNvSpPr txBox="1"/>
            <p:nvPr/>
          </p:nvSpPr>
          <p:spPr>
            <a:xfrm>
              <a:off x="7648047" y="3619143"/>
              <a:ext cx="2210666" cy="369332"/>
            </a:xfrm>
            <a:prstGeom prst="rect">
              <a:avLst/>
            </a:prstGeom>
            <a:noFill/>
          </p:spPr>
          <p:txBody>
            <a:bodyPr wrap="square">
              <a:spAutoFit/>
            </a:bodyPr>
            <a:lstStyle/>
            <a:p>
              <a:pPr algn="ctr"/>
              <a:r>
                <a:rPr lang="zh-CN" altLang="en-US" b="1" dirty="0">
                  <a:solidFill>
                    <a:schemeClr val="bg1"/>
                  </a:solidFill>
                  <a:latin typeface="+mn-ea"/>
                </a:rPr>
                <a:t>已建立的</a:t>
              </a:r>
              <a:r>
                <a:rPr lang="en-US" altLang="zh-CN" b="1" dirty="0">
                  <a:solidFill>
                    <a:schemeClr val="bg1"/>
                  </a:solidFill>
                  <a:latin typeface="+mn-ea"/>
                </a:rPr>
                <a:t>TCP</a:t>
              </a:r>
              <a:r>
                <a:rPr lang="zh-CN" altLang="en-US" b="1" dirty="0">
                  <a:solidFill>
                    <a:schemeClr val="bg1"/>
                  </a:solidFill>
                  <a:latin typeface="+mn-ea"/>
                </a:rPr>
                <a:t>连接</a:t>
              </a:r>
              <a:endParaRPr lang="en-US" altLang="zh-CN" b="1" dirty="0">
                <a:solidFill>
                  <a:schemeClr val="bg1"/>
                </a:solidFill>
                <a:latin typeface="+mn-ea"/>
              </a:endParaRPr>
            </a:p>
          </p:txBody>
        </p:sp>
      </p:grpSp>
    </p:spTree>
    <p:custDataLst>
      <p:tags r:id="rId1"/>
    </p:custDataLst>
    <p:extLst>
      <p:ext uri="{BB962C8B-B14F-4D97-AF65-F5344CB8AC3E}">
        <p14:creationId xmlns:p14="http://schemas.microsoft.com/office/powerpoint/2010/main" val="133988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76"/>
                                        </p:tgtEl>
                                        <p:attrNameLst>
                                          <p:attrName>style.visibility</p:attrName>
                                        </p:attrNameLst>
                                      </p:cBhvr>
                                      <p:to>
                                        <p:strVal val="visible"/>
                                      </p:to>
                                    </p:set>
                                    <p:anim calcmode="lin" valueType="num">
                                      <p:cBhvr additive="base">
                                        <p:cTn id="20" dur="500" fill="hold"/>
                                        <p:tgtEl>
                                          <p:spTgt spid="76"/>
                                        </p:tgtEl>
                                        <p:attrNameLst>
                                          <p:attrName>ppt_x</p:attrName>
                                        </p:attrNameLst>
                                      </p:cBhvr>
                                      <p:tavLst>
                                        <p:tav tm="0">
                                          <p:val>
                                            <p:strVal val="#ppt_x"/>
                                          </p:val>
                                        </p:tav>
                                        <p:tav tm="100000">
                                          <p:val>
                                            <p:strVal val="#ppt_x"/>
                                          </p:val>
                                        </p:tav>
                                      </p:tavLst>
                                    </p:anim>
                                    <p:anim calcmode="lin" valueType="num">
                                      <p:cBhvr additive="base">
                                        <p:cTn id="21"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49"/>
                                        </p:tgtEl>
                                        <p:attrNameLst>
                                          <p:attrName>style.visibility</p:attrName>
                                        </p:attrNameLst>
                                      </p:cBhvr>
                                      <p:to>
                                        <p:strVal val="visible"/>
                                      </p:to>
                                    </p:set>
                                    <p:anim calcmode="lin" valueType="num">
                                      <p:cBhvr>
                                        <p:cTn id="26" dur="500" fill="hold"/>
                                        <p:tgtEl>
                                          <p:spTgt spid="49"/>
                                        </p:tgtEl>
                                        <p:attrNameLst>
                                          <p:attrName>ppt_w</p:attrName>
                                        </p:attrNameLst>
                                      </p:cBhvr>
                                      <p:tavLst>
                                        <p:tav tm="0">
                                          <p:val>
                                            <p:fltVal val="0"/>
                                          </p:val>
                                        </p:tav>
                                        <p:tav tm="100000">
                                          <p:val>
                                            <p:strVal val="#ppt_w"/>
                                          </p:val>
                                        </p:tav>
                                      </p:tavLst>
                                    </p:anim>
                                    <p:anim calcmode="lin" valueType="num">
                                      <p:cBhvr>
                                        <p:cTn id="27" dur="500" fill="hold"/>
                                        <p:tgtEl>
                                          <p:spTgt spid="49"/>
                                        </p:tgtEl>
                                        <p:attrNameLst>
                                          <p:attrName>ppt_h</p:attrName>
                                        </p:attrNameLst>
                                      </p:cBhvr>
                                      <p:tavLst>
                                        <p:tav tm="0">
                                          <p:val>
                                            <p:fltVal val="0"/>
                                          </p:val>
                                        </p:tav>
                                        <p:tav tm="100000">
                                          <p:val>
                                            <p:strVal val="#ppt_h"/>
                                          </p:val>
                                        </p:tav>
                                      </p:tavLst>
                                    </p:anim>
                                    <p:animEffect transition="in" filter="fade">
                                      <p:cBhvr>
                                        <p:cTn id="28" dur="500"/>
                                        <p:tgtEl>
                                          <p:spTgt spid="4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77"/>
                                        </p:tgtEl>
                                        <p:attrNameLst>
                                          <p:attrName>style.visibility</p:attrName>
                                        </p:attrNameLst>
                                      </p:cBhvr>
                                      <p:to>
                                        <p:strVal val="visible"/>
                                      </p:to>
                                    </p:set>
                                    <p:animEffect transition="in" filter="wipe(up)">
                                      <p:cBhvr>
                                        <p:cTn id="33" dur="500"/>
                                        <p:tgtEl>
                                          <p:spTgt spid="7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78"/>
                                        </p:tgtEl>
                                        <p:attrNameLst>
                                          <p:attrName>style.visibility</p:attrName>
                                        </p:attrNameLst>
                                      </p:cBhvr>
                                      <p:to>
                                        <p:strVal val="visible"/>
                                      </p:to>
                                    </p:set>
                                    <p:animEffect transition="in" filter="wipe(left)">
                                      <p:cBhvr>
                                        <p:cTn id="38" dur="1000"/>
                                        <p:tgtEl>
                                          <p:spTgt spid="7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wipe(right)">
                                      <p:cBhvr>
                                        <p:cTn id="43" dur="1000"/>
                                        <p:tgtEl>
                                          <p:spTgt spid="79"/>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8" fill="hold" nodeType="clickEffect">
                                  <p:stCondLst>
                                    <p:cond delay="0"/>
                                  </p:stCondLst>
                                  <p:childTnLst>
                                    <p:set>
                                      <p:cBhvr>
                                        <p:cTn id="47" dur="1" fill="hold">
                                          <p:stCondLst>
                                            <p:cond delay="0"/>
                                          </p:stCondLst>
                                        </p:cTn>
                                        <p:tgtEl>
                                          <p:spTgt spid="64"/>
                                        </p:tgtEl>
                                        <p:attrNameLst>
                                          <p:attrName>style.visibility</p:attrName>
                                        </p:attrNameLst>
                                      </p:cBhvr>
                                      <p:to>
                                        <p:strVal val="visible"/>
                                      </p:to>
                                    </p:set>
                                    <p:anim calcmode="lin" valueType="num">
                                      <p:cBhvr additive="base">
                                        <p:cTn id="48" dur="500"/>
                                        <p:tgtEl>
                                          <p:spTgt spid="64"/>
                                        </p:tgtEl>
                                        <p:attrNameLst>
                                          <p:attrName>ppt_x</p:attrName>
                                        </p:attrNameLst>
                                      </p:cBhvr>
                                      <p:tavLst>
                                        <p:tav tm="0">
                                          <p:val>
                                            <p:strVal val="#ppt_x-#ppt_w*1.125000"/>
                                          </p:val>
                                        </p:tav>
                                        <p:tav tm="100000">
                                          <p:val>
                                            <p:strVal val="#ppt_x"/>
                                          </p:val>
                                        </p:tav>
                                      </p:tavLst>
                                    </p:anim>
                                    <p:animEffect transition="in" filter="wipe(right)">
                                      <p:cBhvr>
                                        <p:cTn id="49" dur="500"/>
                                        <p:tgtEl>
                                          <p:spTgt spid="6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wipe(left)">
                                      <p:cBhvr>
                                        <p:cTn id="54" dur="500"/>
                                        <p:tgtEl>
                                          <p:spTgt spid="59"/>
                                        </p:tgtEl>
                                      </p:cBhvr>
                                    </p:animEffect>
                                  </p:childTnLst>
                                </p:cTn>
                              </p:par>
                            </p:childTnLst>
                          </p:cTn>
                        </p:par>
                        <p:par>
                          <p:cTn id="55" fill="hold">
                            <p:stCondLst>
                              <p:cond delay="500"/>
                            </p:stCondLst>
                            <p:childTnLst>
                              <p:par>
                                <p:cTn id="56" presetID="22" presetClass="entr" presetSubtype="1" fill="hold" nodeType="after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up)">
                                      <p:cBhvr>
                                        <p:cTn id="58" dur="500"/>
                                        <p:tgtEl>
                                          <p:spTgt spid="80"/>
                                        </p:tgtEl>
                                      </p:cBhvr>
                                    </p:animEffect>
                                  </p:childTnLst>
                                </p:cTn>
                              </p:par>
                            </p:childTnLst>
                          </p:cTn>
                        </p:par>
                        <p:par>
                          <p:cTn id="59" fill="hold">
                            <p:stCondLst>
                              <p:cond delay="1000"/>
                            </p:stCondLst>
                            <p:childTnLst>
                              <p:par>
                                <p:cTn id="60" presetID="22" presetClass="entr" presetSubtype="2" fill="hold" nodeType="afterEffect">
                                  <p:stCondLst>
                                    <p:cond delay="0"/>
                                  </p:stCondLst>
                                  <p:childTnLst>
                                    <p:set>
                                      <p:cBhvr>
                                        <p:cTn id="61" dur="1" fill="hold">
                                          <p:stCondLst>
                                            <p:cond delay="0"/>
                                          </p:stCondLst>
                                        </p:cTn>
                                        <p:tgtEl>
                                          <p:spTgt spid="65"/>
                                        </p:tgtEl>
                                        <p:attrNameLst>
                                          <p:attrName>style.visibility</p:attrName>
                                        </p:attrNameLst>
                                      </p:cBhvr>
                                      <p:to>
                                        <p:strVal val="visible"/>
                                      </p:to>
                                    </p:set>
                                    <p:animEffect transition="in" filter="wipe(right)">
                                      <p:cBhvr>
                                        <p:cTn id="62" dur="500"/>
                                        <p:tgtEl>
                                          <p:spTgt spid="6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74"/>
                                        </p:tgtEl>
                                        <p:attrNameLst>
                                          <p:attrName>style.visibility</p:attrName>
                                        </p:attrNameLst>
                                      </p:cBhvr>
                                      <p:to>
                                        <p:strVal val="visible"/>
                                      </p:to>
                                    </p:set>
                                    <p:animEffect transition="in" filter="wipe(left)">
                                      <p:cBhvr>
                                        <p:cTn id="67" dur="1000"/>
                                        <p:tgtEl>
                                          <p:spTgt spid="74"/>
                                        </p:tgtEl>
                                      </p:cBhvr>
                                    </p:animEffect>
                                  </p:childTnLst>
                                </p:cTn>
                              </p:par>
                            </p:childTnLst>
                          </p:cTn>
                        </p:par>
                        <p:par>
                          <p:cTn id="68" fill="hold">
                            <p:stCondLst>
                              <p:cond delay="1000"/>
                            </p:stCondLst>
                            <p:childTnLst>
                              <p:par>
                                <p:cTn id="69" presetID="12" presetClass="entr" presetSubtype="8" fill="hold" grpId="0" nodeType="afterEffect">
                                  <p:stCondLst>
                                    <p:cond delay="0"/>
                                  </p:stCondLst>
                                  <p:childTnLst>
                                    <p:set>
                                      <p:cBhvr>
                                        <p:cTn id="70" dur="1" fill="hold">
                                          <p:stCondLst>
                                            <p:cond delay="0"/>
                                          </p:stCondLst>
                                        </p:cTn>
                                        <p:tgtEl>
                                          <p:spTgt spid="75"/>
                                        </p:tgtEl>
                                        <p:attrNameLst>
                                          <p:attrName>style.visibility</p:attrName>
                                        </p:attrNameLst>
                                      </p:cBhvr>
                                      <p:to>
                                        <p:strVal val="visible"/>
                                      </p:to>
                                    </p:set>
                                    <p:anim calcmode="lin" valueType="num">
                                      <p:cBhvr additive="base">
                                        <p:cTn id="71" dur="500"/>
                                        <p:tgtEl>
                                          <p:spTgt spid="75"/>
                                        </p:tgtEl>
                                        <p:attrNameLst>
                                          <p:attrName>ppt_x</p:attrName>
                                        </p:attrNameLst>
                                      </p:cBhvr>
                                      <p:tavLst>
                                        <p:tav tm="0">
                                          <p:val>
                                            <p:strVal val="#ppt_x-#ppt_w*1.125000"/>
                                          </p:val>
                                        </p:tav>
                                        <p:tav tm="100000">
                                          <p:val>
                                            <p:strVal val="#ppt_x"/>
                                          </p:val>
                                        </p:tav>
                                      </p:tavLst>
                                    </p:anim>
                                    <p:animEffect transition="in" filter="wipe(right)">
                                      <p:cBhvr>
                                        <p:cTn id="7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5"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D22CEEEA-D1BE-D784-6479-2778C5B7B05D}"/>
              </a:ext>
            </a:extLst>
          </p:cNvPr>
          <p:cNvSpPr/>
          <p:nvPr/>
        </p:nvSpPr>
        <p:spPr>
          <a:xfrm>
            <a:off x="3368306" y="3844951"/>
            <a:ext cx="5168029" cy="1480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t>使网络的空闲时间增大</a:t>
            </a:r>
            <a:endParaRPr lang="en-US" altLang="zh-CN" b="1" dirty="0"/>
          </a:p>
          <a:p>
            <a:pPr algn="ctr">
              <a:lnSpc>
                <a:spcPct val="150000"/>
              </a:lnSpc>
            </a:pPr>
            <a:r>
              <a:rPr lang="zh-CN" altLang="en-US" b="1" dirty="0"/>
              <a:t>降低了传输效率</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超时重传时间的选择</a:t>
              </a:r>
            </a:p>
          </p:txBody>
        </p:sp>
      </p:grpSp>
      <p:sp>
        <p:nvSpPr>
          <p:cNvPr id="5" name="矩形 4">
            <a:extLst>
              <a:ext uri="{FF2B5EF4-FFF2-40B4-BE49-F238E27FC236}">
                <a16:creationId xmlns:a16="http://schemas.microsoft.com/office/drawing/2014/main" id="{64256643-7639-8468-9532-AC086589E400}"/>
              </a:ext>
            </a:extLst>
          </p:cNvPr>
          <p:cNvSpPr/>
          <p:nvPr/>
        </p:nvSpPr>
        <p:spPr>
          <a:xfrm>
            <a:off x="2866417" y="1256207"/>
            <a:ext cx="6459166" cy="4604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TCP</a:t>
            </a:r>
            <a:r>
              <a:rPr lang="zh-CN" altLang="en-US" b="1" dirty="0"/>
              <a:t>超时重传时间</a:t>
            </a:r>
            <a:r>
              <a:rPr lang="en-US" altLang="zh-CN" b="1" dirty="0"/>
              <a:t>RTO</a:t>
            </a:r>
            <a:r>
              <a:rPr lang="zh-CN" altLang="en-US" b="1" dirty="0"/>
              <a:t>的选择时</a:t>
            </a:r>
            <a:r>
              <a:rPr lang="en-US" altLang="zh-CN" b="1" dirty="0"/>
              <a:t>TCP</a:t>
            </a:r>
            <a:r>
              <a:rPr lang="zh-CN" altLang="en-US" b="1" dirty="0"/>
              <a:t>最复杂的问题之一</a:t>
            </a:r>
          </a:p>
        </p:txBody>
      </p:sp>
      <p:grpSp>
        <p:nvGrpSpPr>
          <p:cNvPr id="78" name="组合 77">
            <a:extLst>
              <a:ext uri="{FF2B5EF4-FFF2-40B4-BE49-F238E27FC236}">
                <a16:creationId xmlns:a16="http://schemas.microsoft.com/office/drawing/2014/main" id="{49973188-A3A2-4706-6DDE-CC80F7323257}"/>
              </a:ext>
            </a:extLst>
          </p:cNvPr>
          <p:cNvGrpSpPr/>
          <p:nvPr/>
        </p:nvGrpSpPr>
        <p:grpSpPr>
          <a:xfrm>
            <a:off x="3374901" y="2816748"/>
            <a:ext cx="5153941" cy="412297"/>
            <a:chOff x="3374901" y="2797155"/>
            <a:chExt cx="5153941" cy="412297"/>
          </a:xfrm>
        </p:grpSpPr>
        <p:cxnSp>
          <p:nvCxnSpPr>
            <p:cNvPr id="19" name="直接箭头连接符 18">
              <a:extLst>
                <a:ext uri="{FF2B5EF4-FFF2-40B4-BE49-F238E27FC236}">
                  <a16:creationId xmlns:a16="http://schemas.microsoft.com/office/drawing/2014/main" id="{40C94D6A-20DE-0811-91A3-071A55A4847B}"/>
                </a:ext>
              </a:extLst>
            </p:cNvPr>
            <p:cNvCxnSpPr>
              <a:cxnSpLocks/>
            </p:cNvCxnSpPr>
            <p:nvPr/>
          </p:nvCxnSpPr>
          <p:spPr>
            <a:xfrm>
              <a:off x="3374901" y="2797155"/>
              <a:ext cx="5153941" cy="412297"/>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D2B17EA-928F-7A66-D8B9-800081DCB70B}"/>
                </a:ext>
              </a:extLst>
            </p:cNvPr>
            <p:cNvSpPr txBox="1"/>
            <p:nvPr/>
          </p:nvSpPr>
          <p:spPr>
            <a:xfrm rot="241703">
              <a:off x="6991015" y="2800182"/>
              <a:ext cx="1461596" cy="369332"/>
            </a:xfrm>
            <a:prstGeom prst="rect">
              <a:avLst/>
            </a:prstGeom>
            <a:noFill/>
          </p:spPr>
          <p:txBody>
            <a:bodyPr wrap="square">
              <a:spAutoFit/>
            </a:bodyPr>
            <a:lstStyle/>
            <a:p>
              <a:pPr algn="ctr"/>
              <a:r>
                <a:rPr lang="zh-CN" altLang="en-US" b="1" dirty="0"/>
                <a:t>数据报文段</a:t>
              </a:r>
              <a:r>
                <a:rPr lang="en-US" altLang="zh-CN" b="1" dirty="0"/>
                <a:t>0</a:t>
              </a:r>
            </a:p>
          </p:txBody>
        </p:sp>
      </p:grpSp>
      <p:grpSp>
        <p:nvGrpSpPr>
          <p:cNvPr id="64" name="组合 63">
            <a:extLst>
              <a:ext uri="{FF2B5EF4-FFF2-40B4-BE49-F238E27FC236}">
                <a16:creationId xmlns:a16="http://schemas.microsoft.com/office/drawing/2014/main" id="{43498422-1E1E-4000-2DBE-1492AEF4A6BE}"/>
              </a:ext>
            </a:extLst>
          </p:cNvPr>
          <p:cNvGrpSpPr/>
          <p:nvPr/>
        </p:nvGrpSpPr>
        <p:grpSpPr>
          <a:xfrm>
            <a:off x="1992767" y="2797095"/>
            <a:ext cx="1355876" cy="1010555"/>
            <a:chOff x="1992767" y="2797095"/>
            <a:chExt cx="1355876" cy="1010555"/>
          </a:xfrm>
        </p:grpSpPr>
        <p:cxnSp>
          <p:nvCxnSpPr>
            <p:cNvPr id="29" name="直接连接符 28">
              <a:extLst>
                <a:ext uri="{FF2B5EF4-FFF2-40B4-BE49-F238E27FC236}">
                  <a16:creationId xmlns:a16="http://schemas.microsoft.com/office/drawing/2014/main" id="{8D17AAB2-057A-842E-2252-2FF4CFBD12B3}"/>
                </a:ext>
              </a:extLst>
            </p:cNvPr>
            <p:cNvCxnSpPr>
              <a:cxnSpLocks/>
            </p:cNvCxnSpPr>
            <p:nvPr/>
          </p:nvCxnSpPr>
          <p:spPr>
            <a:xfrm flipH="1">
              <a:off x="1992768" y="2797155"/>
              <a:ext cx="13558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27C54DA-2124-97CC-8D0D-ACB64C64B148}"/>
                </a:ext>
              </a:extLst>
            </p:cNvPr>
            <p:cNvCxnSpPr>
              <a:cxnSpLocks/>
            </p:cNvCxnSpPr>
            <p:nvPr/>
          </p:nvCxnSpPr>
          <p:spPr>
            <a:xfrm flipH="1">
              <a:off x="1992767" y="3807650"/>
              <a:ext cx="13558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81C514FB-9957-4095-EC41-88A6E8F3124E}"/>
                </a:ext>
              </a:extLst>
            </p:cNvPr>
            <p:cNvCxnSpPr>
              <a:cxnSpLocks/>
            </p:cNvCxnSpPr>
            <p:nvPr/>
          </p:nvCxnSpPr>
          <p:spPr>
            <a:xfrm>
              <a:off x="2591387" y="2797095"/>
              <a:ext cx="0" cy="1010555"/>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BA499C33-3224-2270-D916-32FC34A00A82}"/>
                </a:ext>
              </a:extLst>
            </p:cNvPr>
            <p:cNvSpPr txBox="1"/>
            <p:nvPr/>
          </p:nvSpPr>
          <p:spPr>
            <a:xfrm>
              <a:off x="2003821" y="2971054"/>
              <a:ext cx="1188193" cy="646331"/>
            </a:xfrm>
            <a:prstGeom prst="rect">
              <a:avLst/>
            </a:prstGeom>
            <a:solidFill>
              <a:schemeClr val="bg1"/>
            </a:solidFill>
          </p:spPr>
          <p:txBody>
            <a:bodyPr wrap="square">
              <a:spAutoFit/>
            </a:bodyPr>
            <a:lstStyle/>
            <a:p>
              <a:pPr algn="ctr"/>
              <a:r>
                <a:rPr lang="zh-CN" altLang="en-US" b="1" dirty="0"/>
                <a:t>往返时间</a:t>
              </a:r>
              <a:endParaRPr lang="en-US" altLang="zh-CN" b="1" dirty="0"/>
            </a:p>
            <a:p>
              <a:pPr algn="ctr"/>
              <a:r>
                <a:rPr lang="en-US" altLang="zh-CN" b="1" dirty="0"/>
                <a:t>RTT0</a:t>
              </a:r>
            </a:p>
          </p:txBody>
        </p:sp>
      </p:grpSp>
      <p:grpSp>
        <p:nvGrpSpPr>
          <p:cNvPr id="77" name="组合 76">
            <a:extLst>
              <a:ext uri="{FF2B5EF4-FFF2-40B4-BE49-F238E27FC236}">
                <a16:creationId xmlns:a16="http://schemas.microsoft.com/office/drawing/2014/main" id="{0B3B1F97-52CA-542C-3C7B-3C3EE9FFF90B}"/>
              </a:ext>
            </a:extLst>
          </p:cNvPr>
          <p:cNvGrpSpPr/>
          <p:nvPr/>
        </p:nvGrpSpPr>
        <p:grpSpPr>
          <a:xfrm>
            <a:off x="3010465" y="2540440"/>
            <a:ext cx="5835534" cy="3937592"/>
            <a:chOff x="3010465" y="2540440"/>
            <a:chExt cx="5835534" cy="3937592"/>
          </a:xfrm>
        </p:grpSpPr>
        <p:cxnSp>
          <p:nvCxnSpPr>
            <p:cNvPr id="18" name="直接箭头连接符 17">
              <a:extLst>
                <a:ext uri="{FF2B5EF4-FFF2-40B4-BE49-F238E27FC236}">
                  <a16:creationId xmlns:a16="http://schemas.microsoft.com/office/drawing/2014/main" id="{A1A83253-454D-9A74-0A0F-D86AE9010CC6}"/>
                </a:ext>
              </a:extLst>
            </p:cNvPr>
            <p:cNvCxnSpPr>
              <a:cxnSpLocks/>
              <a:stCxn id="7" idx="2"/>
            </p:cNvCxnSpPr>
            <p:nvPr/>
          </p:nvCxnSpPr>
          <p:spPr>
            <a:xfrm flipH="1">
              <a:off x="3362221" y="2540440"/>
              <a:ext cx="1" cy="389846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1CC46534-5164-4B61-844B-1C323CBEB2DF}"/>
                </a:ext>
              </a:extLst>
            </p:cNvPr>
            <p:cNvSpPr txBox="1"/>
            <p:nvPr/>
          </p:nvSpPr>
          <p:spPr>
            <a:xfrm>
              <a:off x="3010465" y="6108700"/>
              <a:ext cx="364436" cy="369332"/>
            </a:xfrm>
            <a:prstGeom prst="rect">
              <a:avLst/>
            </a:prstGeom>
            <a:noFill/>
          </p:spPr>
          <p:txBody>
            <a:bodyPr wrap="square">
              <a:spAutoFit/>
            </a:bodyPr>
            <a:lstStyle/>
            <a:p>
              <a:pPr algn="ctr"/>
              <a:r>
                <a:rPr lang="en-US" altLang="zh-CN" b="1" dirty="0">
                  <a:latin typeface="Arial Narrow" panose="020B0606020202030204" pitchFamily="34" charset="0"/>
                  <a:ea typeface="宋体" panose="02010600030101010101" pitchFamily="2" charset="-122"/>
                </a:rPr>
                <a:t>t</a:t>
              </a:r>
            </a:p>
          </p:txBody>
        </p:sp>
        <p:cxnSp>
          <p:nvCxnSpPr>
            <p:cNvPr id="39" name="直接箭头连接符 38">
              <a:extLst>
                <a:ext uri="{FF2B5EF4-FFF2-40B4-BE49-F238E27FC236}">
                  <a16:creationId xmlns:a16="http://schemas.microsoft.com/office/drawing/2014/main" id="{68251CE5-FF35-E799-FB1A-512467DE1088}"/>
                </a:ext>
              </a:extLst>
            </p:cNvPr>
            <p:cNvCxnSpPr>
              <a:cxnSpLocks/>
            </p:cNvCxnSpPr>
            <p:nvPr/>
          </p:nvCxnSpPr>
          <p:spPr>
            <a:xfrm>
              <a:off x="8542421" y="2540440"/>
              <a:ext cx="0" cy="389846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A26E312-5B78-00B2-0E0B-63889CF87DCF}"/>
                </a:ext>
              </a:extLst>
            </p:cNvPr>
            <p:cNvSpPr txBox="1"/>
            <p:nvPr/>
          </p:nvSpPr>
          <p:spPr>
            <a:xfrm>
              <a:off x="8481563" y="6096685"/>
              <a:ext cx="364436" cy="369332"/>
            </a:xfrm>
            <a:prstGeom prst="rect">
              <a:avLst/>
            </a:prstGeom>
            <a:noFill/>
          </p:spPr>
          <p:txBody>
            <a:bodyPr wrap="square">
              <a:spAutoFit/>
            </a:bodyPr>
            <a:lstStyle/>
            <a:p>
              <a:pPr algn="ctr"/>
              <a:r>
                <a:rPr lang="en-US" altLang="zh-CN" b="1" dirty="0">
                  <a:latin typeface="Arial Narrow" panose="020B0606020202030204" pitchFamily="34" charset="0"/>
                  <a:ea typeface="宋体" panose="02010600030101010101" pitchFamily="2" charset="-122"/>
                </a:rPr>
                <a:t>t</a:t>
              </a:r>
            </a:p>
          </p:txBody>
        </p:sp>
      </p:grpSp>
      <p:grpSp>
        <p:nvGrpSpPr>
          <p:cNvPr id="76" name="组合 75">
            <a:extLst>
              <a:ext uri="{FF2B5EF4-FFF2-40B4-BE49-F238E27FC236}">
                <a16:creationId xmlns:a16="http://schemas.microsoft.com/office/drawing/2014/main" id="{3A8DF061-2068-0074-98CA-5E7940FA0A2D}"/>
              </a:ext>
            </a:extLst>
          </p:cNvPr>
          <p:cNvGrpSpPr/>
          <p:nvPr/>
        </p:nvGrpSpPr>
        <p:grpSpPr>
          <a:xfrm>
            <a:off x="2972427" y="1786411"/>
            <a:ext cx="5946001" cy="921102"/>
            <a:chOff x="2972427" y="1786411"/>
            <a:chExt cx="5946001" cy="921102"/>
          </a:xfrm>
        </p:grpSpPr>
        <p:cxnSp>
          <p:nvCxnSpPr>
            <p:cNvPr id="45" name="直接连接符 44">
              <a:extLst>
                <a:ext uri="{FF2B5EF4-FFF2-40B4-BE49-F238E27FC236}">
                  <a16:creationId xmlns:a16="http://schemas.microsoft.com/office/drawing/2014/main" id="{C2ABA7A2-9838-81A0-9BCC-ABF1CA6E27BD}"/>
                </a:ext>
              </a:extLst>
            </p:cNvPr>
            <p:cNvCxnSpPr/>
            <p:nvPr/>
          </p:nvCxnSpPr>
          <p:spPr>
            <a:xfrm>
              <a:off x="3657600" y="2331953"/>
              <a:ext cx="48314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B3B211E4-D65C-9AD1-023D-CB6CF9493354}"/>
                </a:ext>
              </a:extLst>
            </p:cNvPr>
            <p:cNvGrpSpPr/>
            <p:nvPr/>
          </p:nvGrpSpPr>
          <p:grpSpPr>
            <a:xfrm>
              <a:off x="2972427" y="1786411"/>
              <a:ext cx="800371" cy="754029"/>
              <a:chOff x="1464844" y="354022"/>
              <a:chExt cx="800371" cy="754029"/>
            </a:xfrm>
          </p:grpSpPr>
          <p:pic>
            <p:nvPicPr>
              <p:cNvPr id="7" name="图形 6">
                <a:extLst>
                  <a:ext uri="{FF2B5EF4-FFF2-40B4-BE49-F238E27FC236}">
                    <a16:creationId xmlns:a16="http://schemas.microsoft.com/office/drawing/2014/main" id="{49083574-9C7E-40BA-235B-C13447054A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4844" y="354022"/>
                <a:ext cx="779589" cy="754029"/>
              </a:xfrm>
              <a:prstGeom prst="rect">
                <a:avLst/>
              </a:prstGeom>
            </p:spPr>
          </p:pic>
          <p:sp>
            <p:nvSpPr>
              <p:cNvPr id="8" name="文本框 7">
                <a:extLst>
                  <a:ext uri="{FF2B5EF4-FFF2-40B4-BE49-F238E27FC236}">
                    <a16:creationId xmlns:a16="http://schemas.microsoft.com/office/drawing/2014/main" id="{4A5B9F94-DDAB-B9D6-0CF7-952847796E88}"/>
                  </a:ext>
                </a:extLst>
              </p:cNvPr>
              <p:cNvSpPr txBox="1"/>
              <p:nvPr/>
            </p:nvSpPr>
            <p:spPr>
              <a:xfrm>
                <a:off x="1755922" y="388683"/>
                <a:ext cx="509293" cy="461665"/>
              </a:xfrm>
              <a:prstGeom prst="rect">
                <a:avLst/>
              </a:prstGeom>
              <a:noFill/>
            </p:spPr>
            <p:txBody>
              <a:bodyPr wrap="square" rtlCol="0">
                <a:spAutoFit/>
              </a:bodyPr>
              <a:lstStyle/>
              <a:p>
                <a:pPr algn="ctr"/>
                <a:r>
                  <a:rPr lang="en-US" altLang="zh-CN" sz="2400" b="1" dirty="0">
                    <a:solidFill>
                      <a:schemeClr val="bg1"/>
                    </a:solidFill>
                    <a:latin typeface="Arial Narrow" panose="020B0606020202030204" pitchFamily="34" charset="0"/>
                    <a:ea typeface="宋体" panose="02010600030101010101" pitchFamily="2" charset="-122"/>
                  </a:rPr>
                  <a:t>A</a:t>
                </a:r>
                <a:endParaRPr lang="zh-CN" altLang="en-US" sz="2400" b="1" dirty="0">
                  <a:solidFill>
                    <a:schemeClr val="bg1"/>
                  </a:solidFill>
                  <a:latin typeface="Arial Narrow" panose="020B0606020202030204" pitchFamily="34" charset="0"/>
                  <a:ea typeface="宋体" panose="02010600030101010101" pitchFamily="2" charset="-122"/>
                </a:endParaRPr>
              </a:p>
            </p:txBody>
          </p:sp>
        </p:grpSp>
        <p:sp>
          <p:nvSpPr>
            <p:cNvPr id="15" name="图形 73">
              <a:extLst>
                <a:ext uri="{FF2B5EF4-FFF2-40B4-BE49-F238E27FC236}">
                  <a16:creationId xmlns:a16="http://schemas.microsoft.com/office/drawing/2014/main" id="{05F5910B-33C7-FD45-FC36-7E7B25E0F09E}"/>
                </a:ext>
              </a:extLst>
            </p:cNvPr>
            <p:cNvSpPr/>
            <p:nvPr/>
          </p:nvSpPr>
          <p:spPr>
            <a:xfrm>
              <a:off x="5176855" y="1956392"/>
              <a:ext cx="1653244" cy="75112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2">
                <a:lumMod val="90000"/>
              </a:schemeClr>
            </a:solidFill>
            <a:ln w="30732" cap="flat">
              <a:solidFill>
                <a:srgbClr val="323232"/>
              </a:solidFill>
              <a:prstDash val="solid"/>
              <a:miter/>
            </a:ln>
          </p:spPr>
          <p:txBody>
            <a:bodyPr rtlCol="0" anchor="ctr"/>
            <a:lstStyle/>
            <a:p>
              <a:pPr algn="ctr"/>
              <a:r>
                <a:rPr lang="zh-CN" altLang="en-US" sz="2000" b="1" dirty="0">
                  <a:latin typeface="+mn-ea"/>
                </a:rPr>
                <a:t>因特网</a:t>
              </a:r>
            </a:p>
          </p:txBody>
        </p:sp>
        <p:grpSp>
          <p:nvGrpSpPr>
            <p:cNvPr id="41" name="组合 40">
              <a:extLst>
                <a:ext uri="{FF2B5EF4-FFF2-40B4-BE49-F238E27FC236}">
                  <a16:creationId xmlns:a16="http://schemas.microsoft.com/office/drawing/2014/main" id="{DE36AC77-8ADB-B677-C72A-4213BE328A93}"/>
                </a:ext>
              </a:extLst>
            </p:cNvPr>
            <p:cNvGrpSpPr/>
            <p:nvPr/>
          </p:nvGrpSpPr>
          <p:grpSpPr>
            <a:xfrm>
              <a:off x="8118057" y="1786411"/>
              <a:ext cx="800371" cy="754029"/>
              <a:chOff x="1464844" y="354022"/>
              <a:chExt cx="800371" cy="754029"/>
            </a:xfrm>
          </p:grpSpPr>
          <p:pic>
            <p:nvPicPr>
              <p:cNvPr id="42" name="图形 41">
                <a:extLst>
                  <a:ext uri="{FF2B5EF4-FFF2-40B4-BE49-F238E27FC236}">
                    <a16:creationId xmlns:a16="http://schemas.microsoft.com/office/drawing/2014/main" id="{1F4FE47D-C88E-A7A8-9DE5-D7B30E0C42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4844" y="354022"/>
                <a:ext cx="779589" cy="754029"/>
              </a:xfrm>
              <a:prstGeom prst="rect">
                <a:avLst/>
              </a:prstGeom>
            </p:spPr>
          </p:pic>
          <p:sp>
            <p:nvSpPr>
              <p:cNvPr id="43" name="文本框 42">
                <a:extLst>
                  <a:ext uri="{FF2B5EF4-FFF2-40B4-BE49-F238E27FC236}">
                    <a16:creationId xmlns:a16="http://schemas.microsoft.com/office/drawing/2014/main" id="{3387B067-84C0-4F66-E560-E56510F9DC22}"/>
                  </a:ext>
                </a:extLst>
              </p:cNvPr>
              <p:cNvSpPr txBox="1"/>
              <p:nvPr/>
            </p:nvSpPr>
            <p:spPr>
              <a:xfrm>
                <a:off x="1755922" y="388683"/>
                <a:ext cx="509293" cy="461665"/>
              </a:xfrm>
              <a:prstGeom prst="rect">
                <a:avLst/>
              </a:prstGeom>
              <a:noFill/>
            </p:spPr>
            <p:txBody>
              <a:bodyPr wrap="square" rtlCol="0">
                <a:spAutoFit/>
              </a:bodyPr>
              <a:lstStyle/>
              <a:p>
                <a:pPr algn="ctr"/>
                <a:r>
                  <a:rPr lang="en-US" altLang="zh-CN" sz="2400" b="1" dirty="0">
                    <a:solidFill>
                      <a:schemeClr val="bg1"/>
                    </a:solidFill>
                    <a:latin typeface="Arial Narrow" panose="020B0606020202030204" pitchFamily="34" charset="0"/>
                    <a:ea typeface="宋体" panose="02010600030101010101" pitchFamily="2" charset="-122"/>
                  </a:rPr>
                  <a:t>B</a:t>
                </a:r>
                <a:endParaRPr lang="zh-CN" altLang="en-US" sz="2400" b="1" dirty="0">
                  <a:solidFill>
                    <a:schemeClr val="bg1"/>
                  </a:solidFill>
                  <a:latin typeface="Arial Narrow" panose="020B0606020202030204" pitchFamily="34" charset="0"/>
                  <a:ea typeface="宋体" panose="02010600030101010101" pitchFamily="2" charset="-122"/>
                </a:endParaRPr>
              </a:p>
            </p:txBody>
          </p:sp>
        </p:grpSp>
      </p:grpSp>
      <p:cxnSp>
        <p:nvCxnSpPr>
          <p:cNvPr id="59" name="直接连接符 58">
            <a:extLst>
              <a:ext uri="{FF2B5EF4-FFF2-40B4-BE49-F238E27FC236}">
                <a16:creationId xmlns:a16="http://schemas.microsoft.com/office/drawing/2014/main" id="{ED188DE1-AE24-99D0-5A6B-7B5D53E0D5B5}"/>
              </a:ext>
            </a:extLst>
          </p:cNvPr>
          <p:cNvCxnSpPr>
            <a:cxnSpLocks/>
          </p:cNvCxnSpPr>
          <p:nvPr/>
        </p:nvCxnSpPr>
        <p:spPr>
          <a:xfrm>
            <a:off x="3362221" y="2797155"/>
            <a:ext cx="51802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79" name="组合 78">
            <a:extLst>
              <a:ext uri="{FF2B5EF4-FFF2-40B4-BE49-F238E27FC236}">
                <a16:creationId xmlns:a16="http://schemas.microsoft.com/office/drawing/2014/main" id="{BB587063-EAEC-1868-015F-67D457542943}"/>
              </a:ext>
            </a:extLst>
          </p:cNvPr>
          <p:cNvGrpSpPr/>
          <p:nvPr/>
        </p:nvGrpSpPr>
        <p:grpSpPr>
          <a:xfrm>
            <a:off x="3143824" y="3257979"/>
            <a:ext cx="5377089" cy="556164"/>
            <a:chOff x="3130762" y="3382074"/>
            <a:chExt cx="5377089" cy="556164"/>
          </a:xfrm>
        </p:grpSpPr>
        <p:cxnSp>
          <p:nvCxnSpPr>
            <p:cNvPr id="51" name="直接箭头连接符 50">
              <a:extLst>
                <a:ext uri="{FF2B5EF4-FFF2-40B4-BE49-F238E27FC236}">
                  <a16:creationId xmlns:a16="http://schemas.microsoft.com/office/drawing/2014/main" id="{82C9B03F-3392-34E6-1DB5-7DC943A1C36B}"/>
                </a:ext>
              </a:extLst>
            </p:cNvPr>
            <p:cNvCxnSpPr>
              <a:cxnSpLocks/>
            </p:cNvCxnSpPr>
            <p:nvPr/>
          </p:nvCxnSpPr>
          <p:spPr>
            <a:xfrm flipH="1">
              <a:off x="3335580" y="3382074"/>
              <a:ext cx="5172271" cy="556164"/>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C4E66AA-54BD-5B28-69BD-E131B7EB0A55}"/>
                </a:ext>
              </a:extLst>
            </p:cNvPr>
            <p:cNvSpPr txBox="1"/>
            <p:nvPr/>
          </p:nvSpPr>
          <p:spPr>
            <a:xfrm rot="21348808">
              <a:off x="3130762" y="3529393"/>
              <a:ext cx="1869908" cy="369332"/>
            </a:xfrm>
            <a:prstGeom prst="rect">
              <a:avLst/>
            </a:prstGeom>
            <a:noFill/>
          </p:spPr>
          <p:txBody>
            <a:bodyPr wrap="square">
              <a:spAutoFit/>
            </a:bodyPr>
            <a:lstStyle/>
            <a:p>
              <a:pPr algn="ctr"/>
              <a:r>
                <a:rPr lang="zh-CN" altLang="en-US" b="1" dirty="0"/>
                <a:t>确认报文段</a:t>
              </a:r>
              <a:r>
                <a:rPr lang="en-US" altLang="zh-CN" b="1" dirty="0"/>
                <a:t>0</a:t>
              </a:r>
            </a:p>
          </p:txBody>
        </p:sp>
      </p:grpSp>
      <p:cxnSp>
        <p:nvCxnSpPr>
          <p:cNvPr id="65" name="直接连接符 64">
            <a:extLst>
              <a:ext uri="{FF2B5EF4-FFF2-40B4-BE49-F238E27FC236}">
                <a16:creationId xmlns:a16="http://schemas.microsoft.com/office/drawing/2014/main" id="{742FDB52-0C1B-60A8-EBA9-169C41AD0987}"/>
              </a:ext>
            </a:extLst>
          </p:cNvPr>
          <p:cNvCxnSpPr>
            <a:cxnSpLocks/>
          </p:cNvCxnSpPr>
          <p:nvPr/>
        </p:nvCxnSpPr>
        <p:spPr>
          <a:xfrm>
            <a:off x="3362221" y="5330041"/>
            <a:ext cx="51802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80" name="组合 79">
            <a:extLst>
              <a:ext uri="{FF2B5EF4-FFF2-40B4-BE49-F238E27FC236}">
                <a16:creationId xmlns:a16="http://schemas.microsoft.com/office/drawing/2014/main" id="{24687454-B7E8-156C-8D6D-7915CED041BF}"/>
              </a:ext>
            </a:extLst>
          </p:cNvPr>
          <p:cNvGrpSpPr/>
          <p:nvPr/>
        </p:nvGrpSpPr>
        <p:grpSpPr>
          <a:xfrm>
            <a:off x="8542420" y="2797095"/>
            <a:ext cx="2177896" cy="2535059"/>
            <a:chOff x="8542420" y="2797095"/>
            <a:chExt cx="2177896" cy="2535059"/>
          </a:xfrm>
        </p:grpSpPr>
        <p:cxnSp>
          <p:nvCxnSpPr>
            <p:cNvPr id="67" name="直接连接符 66">
              <a:extLst>
                <a:ext uri="{FF2B5EF4-FFF2-40B4-BE49-F238E27FC236}">
                  <a16:creationId xmlns:a16="http://schemas.microsoft.com/office/drawing/2014/main" id="{F5F04FF6-9D72-5EB7-16A4-5B9AA096A88A}"/>
                </a:ext>
              </a:extLst>
            </p:cNvPr>
            <p:cNvCxnSpPr>
              <a:cxnSpLocks/>
            </p:cNvCxnSpPr>
            <p:nvPr/>
          </p:nvCxnSpPr>
          <p:spPr>
            <a:xfrm flipH="1">
              <a:off x="8542421" y="2797155"/>
              <a:ext cx="21778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773BAB2C-BA07-E68A-062D-54103A715F29}"/>
                </a:ext>
              </a:extLst>
            </p:cNvPr>
            <p:cNvCxnSpPr>
              <a:cxnSpLocks/>
            </p:cNvCxnSpPr>
            <p:nvPr/>
          </p:nvCxnSpPr>
          <p:spPr>
            <a:xfrm flipH="1">
              <a:off x="8542420" y="5332154"/>
              <a:ext cx="21778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588B8563-49AB-2AA9-048A-0228E2729AFC}"/>
                </a:ext>
              </a:extLst>
            </p:cNvPr>
            <p:cNvCxnSpPr>
              <a:cxnSpLocks/>
            </p:cNvCxnSpPr>
            <p:nvPr/>
          </p:nvCxnSpPr>
          <p:spPr>
            <a:xfrm>
              <a:off x="9634467" y="2797095"/>
              <a:ext cx="0" cy="253294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FEB8E57B-F1BD-D801-2D5E-DFFC0CFE144D}"/>
                </a:ext>
              </a:extLst>
            </p:cNvPr>
            <p:cNvSpPr txBox="1"/>
            <p:nvPr/>
          </p:nvSpPr>
          <p:spPr>
            <a:xfrm>
              <a:off x="8621240" y="3842393"/>
              <a:ext cx="2020253" cy="369332"/>
            </a:xfrm>
            <a:prstGeom prst="rect">
              <a:avLst/>
            </a:prstGeom>
            <a:solidFill>
              <a:schemeClr val="bg1"/>
            </a:solidFill>
          </p:spPr>
          <p:txBody>
            <a:bodyPr wrap="square" rtlCol="0">
              <a:spAutoFit/>
            </a:bodyPr>
            <a:lstStyle/>
            <a:p>
              <a:r>
                <a:rPr lang="zh-CN" altLang="en-US" b="1" dirty="0">
                  <a:solidFill>
                    <a:schemeClr val="accent1">
                      <a:lumMod val="75000"/>
                    </a:schemeClr>
                  </a:solidFill>
                </a:rPr>
                <a:t>超时重传时间</a:t>
              </a:r>
              <a:r>
                <a:rPr lang="en-US" altLang="zh-CN" b="1" dirty="0">
                  <a:solidFill>
                    <a:schemeClr val="accent1">
                      <a:lumMod val="75000"/>
                    </a:schemeClr>
                  </a:solidFill>
                </a:rPr>
                <a:t>RTO</a:t>
              </a:r>
              <a:endParaRPr lang="zh-CN" altLang="en-US" b="1" dirty="0">
                <a:solidFill>
                  <a:schemeClr val="accent1">
                    <a:lumMod val="75000"/>
                  </a:schemeClr>
                </a:solidFill>
              </a:endParaRPr>
            </a:p>
          </p:txBody>
        </p:sp>
      </p:grpSp>
      <p:grpSp>
        <p:nvGrpSpPr>
          <p:cNvPr id="74" name="组合 73">
            <a:extLst>
              <a:ext uri="{FF2B5EF4-FFF2-40B4-BE49-F238E27FC236}">
                <a16:creationId xmlns:a16="http://schemas.microsoft.com/office/drawing/2014/main" id="{AF87068B-8FA6-3731-8092-6795C013B350}"/>
              </a:ext>
            </a:extLst>
          </p:cNvPr>
          <p:cNvGrpSpPr/>
          <p:nvPr/>
        </p:nvGrpSpPr>
        <p:grpSpPr>
          <a:xfrm>
            <a:off x="3375016" y="5354048"/>
            <a:ext cx="5180266" cy="650013"/>
            <a:chOff x="3375016" y="3415418"/>
            <a:chExt cx="5180266" cy="650013"/>
          </a:xfrm>
        </p:grpSpPr>
        <p:cxnSp>
          <p:nvCxnSpPr>
            <p:cNvPr id="72" name="直接箭头连接符 71">
              <a:extLst>
                <a:ext uri="{FF2B5EF4-FFF2-40B4-BE49-F238E27FC236}">
                  <a16:creationId xmlns:a16="http://schemas.microsoft.com/office/drawing/2014/main" id="{2F51DEE6-374F-C02C-CCB5-9F557717B8B1}"/>
                </a:ext>
              </a:extLst>
            </p:cNvPr>
            <p:cNvCxnSpPr>
              <a:cxnSpLocks/>
            </p:cNvCxnSpPr>
            <p:nvPr/>
          </p:nvCxnSpPr>
          <p:spPr>
            <a:xfrm>
              <a:off x="3375016" y="3415418"/>
              <a:ext cx="5153552" cy="405077"/>
            </a:xfrm>
            <a:prstGeom prst="straightConnector1">
              <a:avLst/>
            </a:prstGeom>
            <a:ln w="254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67FE43F6-F63B-1C77-A41C-E60D5D96381B}"/>
                </a:ext>
              </a:extLst>
            </p:cNvPr>
            <p:cNvSpPr txBox="1"/>
            <p:nvPr/>
          </p:nvSpPr>
          <p:spPr>
            <a:xfrm rot="296595">
              <a:off x="6488778" y="3696099"/>
              <a:ext cx="2066504" cy="369332"/>
            </a:xfrm>
            <a:prstGeom prst="rect">
              <a:avLst/>
            </a:prstGeom>
            <a:noFill/>
          </p:spPr>
          <p:txBody>
            <a:bodyPr wrap="square">
              <a:spAutoFit/>
            </a:bodyPr>
            <a:lstStyle/>
            <a:p>
              <a:pPr algn="ctr"/>
              <a:r>
                <a:rPr lang="zh-CN" altLang="en-US" b="1" dirty="0">
                  <a:solidFill>
                    <a:schemeClr val="accent1">
                      <a:lumMod val="75000"/>
                    </a:schemeClr>
                  </a:solidFill>
                </a:rPr>
                <a:t>重传数据报文段</a:t>
              </a:r>
              <a:r>
                <a:rPr lang="en-US" altLang="zh-CN" b="1" dirty="0">
                  <a:solidFill>
                    <a:schemeClr val="accent1">
                      <a:lumMod val="75000"/>
                    </a:schemeClr>
                  </a:solidFill>
                </a:rPr>
                <a:t>0</a:t>
              </a:r>
            </a:p>
          </p:txBody>
        </p:sp>
      </p:grpSp>
      <p:grpSp>
        <p:nvGrpSpPr>
          <p:cNvPr id="49" name="组合 48">
            <a:extLst>
              <a:ext uri="{FF2B5EF4-FFF2-40B4-BE49-F238E27FC236}">
                <a16:creationId xmlns:a16="http://schemas.microsoft.com/office/drawing/2014/main" id="{32BD532C-7A06-CBCC-3A4D-9A38DE03E277}"/>
              </a:ext>
            </a:extLst>
          </p:cNvPr>
          <p:cNvGrpSpPr/>
          <p:nvPr/>
        </p:nvGrpSpPr>
        <p:grpSpPr>
          <a:xfrm>
            <a:off x="3709303" y="2108885"/>
            <a:ext cx="4384234" cy="464127"/>
            <a:chOff x="6497144" y="3572943"/>
            <a:chExt cx="4384234" cy="464127"/>
          </a:xfrm>
        </p:grpSpPr>
        <p:sp>
          <p:nvSpPr>
            <p:cNvPr id="16" name="圆柱体 15">
              <a:extLst>
                <a:ext uri="{FF2B5EF4-FFF2-40B4-BE49-F238E27FC236}">
                  <a16:creationId xmlns:a16="http://schemas.microsoft.com/office/drawing/2014/main" id="{0F00B25B-D69C-4AFB-AACD-6A2D6D5BD8C1}"/>
                </a:ext>
              </a:extLst>
            </p:cNvPr>
            <p:cNvSpPr/>
            <p:nvPr/>
          </p:nvSpPr>
          <p:spPr>
            <a:xfrm rot="16200000">
              <a:off x="8457197" y="1612890"/>
              <a:ext cx="464127" cy="4384234"/>
            </a:xfrm>
            <a:prstGeom prst="can">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D5E03FE-0457-0C74-0767-5C09285C9DBA}"/>
                </a:ext>
              </a:extLst>
            </p:cNvPr>
            <p:cNvSpPr txBox="1"/>
            <p:nvPr/>
          </p:nvSpPr>
          <p:spPr>
            <a:xfrm>
              <a:off x="7648047" y="3619143"/>
              <a:ext cx="2210666" cy="369332"/>
            </a:xfrm>
            <a:prstGeom prst="rect">
              <a:avLst/>
            </a:prstGeom>
            <a:noFill/>
          </p:spPr>
          <p:txBody>
            <a:bodyPr wrap="square">
              <a:spAutoFit/>
            </a:bodyPr>
            <a:lstStyle/>
            <a:p>
              <a:pPr algn="ctr"/>
              <a:r>
                <a:rPr lang="zh-CN" altLang="en-US" b="1" dirty="0">
                  <a:solidFill>
                    <a:schemeClr val="bg1"/>
                  </a:solidFill>
                  <a:latin typeface="+mn-ea"/>
                </a:rPr>
                <a:t>已建立的</a:t>
              </a:r>
              <a:r>
                <a:rPr lang="en-US" altLang="zh-CN" b="1" dirty="0">
                  <a:solidFill>
                    <a:schemeClr val="bg1"/>
                  </a:solidFill>
                  <a:latin typeface="+mn-ea"/>
                </a:rPr>
                <a:t>TCP</a:t>
              </a:r>
              <a:r>
                <a:rPr lang="zh-CN" altLang="en-US" b="1" dirty="0">
                  <a:solidFill>
                    <a:schemeClr val="bg1"/>
                  </a:solidFill>
                  <a:latin typeface="+mn-ea"/>
                </a:rPr>
                <a:t>连接</a:t>
              </a:r>
              <a:endParaRPr lang="en-US" altLang="zh-CN" b="1" dirty="0">
                <a:solidFill>
                  <a:schemeClr val="bg1"/>
                </a:solidFill>
                <a:latin typeface="+mn-ea"/>
              </a:endParaRPr>
            </a:p>
          </p:txBody>
        </p:sp>
      </p:grpSp>
    </p:spTree>
    <p:custDataLst>
      <p:tags r:id="rId1"/>
    </p:custDataLst>
    <p:extLst>
      <p:ext uri="{BB962C8B-B14F-4D97-AF65-F5344CB8AC3E}">
        <p14:creationId xmlns:p14="http://schemas.microsoft.com/office/powerpoint/2010/main" val="219605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wipe(up)">
                                      <p:cBhvr>
                                        <p:cTn id="11" dur="500"/>
                                        <p:tgtEl>
                                          <p:spTgt spid="80"/>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right)">
                                      <p:cBhvr>
                                        <p:cTn id="15" dur="500"/>
                                        <p:tgtEl>
                                          <p:spTgt spid="6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wipe(left)">
                                      <p:cBhvr>
                                        <p:cTn id="20" dur="1000"/>
                                        <p:tgtEl>
                                          <p:spTgt spid="74"/>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超时重传时间的选择</a:t>
              </a:r>
            </a:p>
          </p:txBody>
        </p:sp>
      </p:grpSp>
      <p:sp>
        <p:nvSpPr>
          <p:cNvPr id="5" name="矩形 4">
            <a:extLst>
              <a:ext uri="{FF2B5EF4-FFF2-40B4-BE49-F238E27FC236}">
                <a16:creationId xmlns:a16="http://schemas.microsoft.com/office/drawing/2014/main" id="{64256643-7639-8468-9532-AC086589E400}"/>
              </a:ext>
            </a:extLst>
          </p:cNvPr>
          <p:cNvSpPr/>
          <p:nvPr/>
        </p:nvSpPr>
        <p:spPr>
          <a:xfrm>
            <a:off x="2866417" y="1256207"/>
            <a:ext cx="6459166" cy="4604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TCP</a:t>
            </a:r>
            <a:r>
              <a:rPr lang="zh-CN" altLang="en-US" b="1" dirty="0"/>
              <a:t>超时重传时间</a:t>
            </a:r>
            <a:r>
              <a:rPr lang="en-US" altLang="zh-CN" b="1" dirty="0"/>
              <a:t>RTO</a:t>
            </a:r>
            <a:r>
              <a:rPr lang="zh-CN" altLang="en-US" b="1" dirty="0"/>
              <a:t>的选择时</a:t>
            </a:r>
            <a:r>
              <a:rPr lang="en-US" altLang="zh-CN" b="1" dirty="0"/>
              <a:t>TCP</a:t>
            </a:r>
            <a:r>
              <a:rPr lang="zh-CN" altLang="en-US" b="1" dirty="0"/>
              <a:t>最复杂的问题之一</a:t>
            </a:r>
          </a:p>
        </p:txBody>
      </p:sp>
      <p:grpSp>
        <p:nvGrpSpPr>
          <p:cNvPr id="78" name="组合 77">
            <a:extLst>
              <a:ext uri="{FF2B5EF4-FFF2-40B4-BE49-F238E27FC236}">
                <a16:creationId xmlns:a16="http://schemas.microsoft.com/office/drawing/2014/main" id="{49973188-A3A2-4706-6DDE-CC80F7323257}"/>
              </a:ext>
            </a:extLst>
          </p:cNvPr>
          <p:cNvGrpSpPr/>
          <p:nvPr/>
        </p:nvGrpSpPr>
        <p:grpSpPr>
          <a:xfrm>
            <a:off x="3374901" y="2816748"/>
            <a:ext cx="5153941" cy="412297"/>
            <a:chOff x="3374901" y="2797155"/>
            <a:chExt cx="5153941" cy="412297"/>
          </a:xfrm>
        </p:grpSpPr>
        <p:cxnSp>
          <p:nvCxnSpPr>
            <p:cNvPr id="19" name="直接箭头连接符 18">
              <a:extLst>
                <a:ext uri="{FF2B5EF4-FFF2-40B4-BE49-F238E27FC236}">
                  <a16:creationId xmlns:a16="http://schemas.microsoft.com/office/drawing/2014/main" id="{40C94D6A-20DE-0811-91A3-071A55A4847B}"/>
                </a:ext>
              </a:extLst>
            </p:cNvPr>
            <p:cNvCxnSpPr>
              <a:cxnSpLocks/>
            </p:cNvCxnSpPr>
            <p:nvPr/>
          </p:nvCxnSpPr>
          <p:spPr>
            <a:xfrm>
              <a:off x="3374901" y="2797155"/>
              <a:ext cx="5153941" cy="412297"/>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D2B17EA-928F-7A66-D8B9-800081DCB70B}"/>
                </a:ext>
              </a:extLst>
            </p:cNvPr>
            <p:cNvSpPr txBox="1"/>
            <p:nvPr/>
          </p:nvSpPr>
          <p:spPr>
            <a:xfrm rot="241703">
              <a:off x="6991015" y="2800182"/>
              <a:ext cx="1461596" cy="369332"/>
            </a:xfrm>
            <a:prstGeom prst="rect">
              <a:avLst/>
            </a:prstGeom>
            <a:noFill/>
          </p:spPr>
          <p:txBody>
            <a:bodyPr wrap="square">
              <a:spAutoFit/>
            </a:bodyPr>
            <a:lstStyle/>
            <a:p>
              <a:pPr algn="ctr"/>
              <a:r>
                <a:rPr lang="zh-CN" altLang="en-US" b="1" dirty="0"/>
                <a:t>数据报文段</a:t>
              </a:r>
              <a:r>
                <a:rPr lang="en-US" altLang="zh-CN" b="1" dirty="0"/>
                <a:t>0</a:t>
              </a:r>
            </a:p>
          </p:txBody>
        </p:sp>
      </p:grpSp>
      <p:grpSp>
        <p:nvGrpSpPr>
          <p:cNvPr id="64" name="组合 63">
            <a:extLst>
              <a:ext uri="{FF2B5EF4-FFF2-40B4-BE49-F238E27FC236}">
                <a16:creationId xmlns:a16="http://schemas.microsoft.com/office/drawing/2014/main" id="{43498422-1E1E-4000-2DBE-1492AEF4A6BE}"/>
              </a:ext>
            </a:extLst>
          </p:cNvPr>
          <p:cNvGrpSpPr/>
          <p:nvPr/>
        </p:nvGrpSpPr>
        <p:grpSpPr>
          <a:xfrm>
            <a:off x="1992767" y="2797095"/>
            <a:ext cx="1355876" cy="1010555"/>
            <a:chOff x="1992767" y="2797095"/>
            <a:chExt cx="1355876" cy="1010555"/>
          </a:xfrm>
        </p:grpSpPr>
        <p:cxnSp>
          <p:nvCxnSpPr>
            <p:cNvPr id="29" name="直接连接符 28">
              <a:extLst>
                <a:ext uri="{FF2B5EF4-FFF2-40B4-BE49-F238E27FC236}">
                  <a16:creationId xmlns:a16="http://schemas.microsoft.com/office/drawing/2014/main" id="{8D17AAB2-057A-842E-2252-2FF4CFBD12B3}"/>
                </a:ext>
              </a:extLst>
            </p:cNvPr>
            <p:cNvCxnSpPr>
              <a:cxnSpLocks/>
            </p:cNvCxnSpPr>
            <p:nvPr/>
          </p:nvCxnSpPr>
          <p:spPr>
            <a:xfrm flipH="1">
              <a:off x="1992768" y="2797155"/>
              <a:ext cx="13558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27C54DA-2124-97CC-8D0D-ACB64C64B148}"/>
                </a:ext>
              </a:extLst>
            </p:cNvPr>
            <p:cNvCxnSpPr>
              <a:cxnSpLocks/>
            </p:cNvCxnSpPr>
            <p:nvPr/>
          </p:nvCxnSpPr>
          <p:spPr>
            <a:xfrm flipH="1">
              <a:off x="1992767" y="3807650"/>
              <a:ext cx="13558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81C514FB-9957-4095-EC41-88A6E8F3124E}"/>
                </a:ext>
              </a:extLst>
            </p:cNvPr>
            <p:cNvCxnSpPr>
              <a:cxnSpLocks/>
            </p:cNvCxnSpPr>
            <p:nvPr/>
          </p:nvCxnSpPr>
          <p:spPr>
            <a:xfrm>
              <a:off x="2591387" y="2797095"/>
              <a:ext cx="0" cy="1010555"/>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BA499C33-3224-2270-D916-32FC34A00A82}"/>
                </a:ext>
              </a:extLst>
            </p:cNvPr>
            <p:cNvSpPr txBox="1"/>
            <p:nvPr/>
          </p:nvSpPr>
          <p:spPr>
            <a:xfrm>
              <a:off x="2003821" y="2971054"/>
              <a:ext cx="1188193" cy="646331"/>
            </a:xfrm>
            <a:prstGeom prst="rect">
              <a:avLst/>
            </a:prstGeom>
            <a:solidFill>
              <a:schemeClr val="bg1"/>
            </a:solidFill>
          </p:spPr>
          <p:txBody>
            <a:bodyPr wrap="square">
              <a:spAutoFit/>
            </a:bodyPr>
            <a:lstStyle/>
            <a:p>
              <a:pPr algn="ctr"/>
              <a:r>
                <a:rPr lang="zh-CN" altLang="en-US" b="1" dirty="0"/>
                <a:t>往返时间</a:t>
              </a:r>
              <a:endParaRPr lang="en-US" altLang="zh-CN" b="1" dirty="0"/>
            </a:p>
            <a:p>
              <a:pPr algn="ctr"/>
              <a:r>
                <a:rPr lang="en-US" altLang="zh-CN" b="1" dirty="0"/>
                <a:t>RTT0</a:t>
              </a:r>
            </a:p>
          </p:txBody>
        </p:sp>
      </p:grpSp>
      <p:grpSp>
        <p:nvGrpSpPr>
          <p:cNvPr id="77" name="组合 76">
            <a:extLst>
              <a:ext uri="{FF2B5EF4-FFF2-40B4-BE49-F238E27FC236}">
                <a16:creationId xmlns:a16="http://schemas.microsoft.com/office/drawing/2014/main" id="{0B3B1F97-52CA-542C-3C7B-3C3EE9FFF90B}"/>
              </a:ext>
            </a:extLst>
          </p:cNvPr>
          <p:cNvGrpSpPr/>
          <p:nvPr/>
        </p:nvGrpSpPr>
        <p:grpSpPr>
          <a:xfrm>
            <a:off x="3010465" y="2540440"/>
            <a:ext cx="5835534" cy="3937592"/>
            <a:chOff x="3010465" y="2540440"/>
            <a:chExt cx="5835534" cy="3937592"/>
          </a:xfrm>
        </p:grpSpPr>
        <p:cxnSp>
          <p:nvCxnSpPr>
            <p:cNvPr id="18" name="直接箭头连接符 17">
              <a:extLst>
                <a:ext uri="{FF2B5EF4-FFF2-40B4-BE49-F238E27FC236}">
                  <a16:creationId xmlns:a16="http://schemas.microsoft.com/office/drawing/2014/main" id="{A1A83253-454D-9A74-0A0F-D86AE9010CC6}"/>
                </a:ext>
              </a:extLst>
            </p:cNvPr>
            <p:cNvCxnSpPr>
              <a:cxnSpLocks/>
              <a:stCxn id="7" idx="2"/>
            </p:cNvCxnSpPr>
            <p:nvPr/>
          </p:nvCxnSpPr>
          <p:spPr>
            <a:xfrm flipH="1">
              <a:off x="3362221" y="2540440"/>
              <a:ext cx="1" cy="389846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1CC46534-5164-4B61-844B-1C323CBEB2DF}"/>
                </a:ext>
              </a:extLst>
            </p:cNvPr>
            <p:cNvSpPr txBox="1"/>
            <p:nvPr/>
          </p:nvSpPr>
          <p:spPr>
            <a:xfrm>
              <a:off x="3010465" y="6108700"/>
              <a:ext cx="364436" cy="369332"/>
            </a:xfrm>
            <a:prstGeom prst="rect">
              <a:avLst/>
            </a:prstGeom>
            <a:noFill/>
          </p:spPr>
          <p:txBody>
            <a:bodyPr wrap="square">
              <a:spAutoFit/>
            </a:bodyPr>
            <a:lstStyle/>
            <a:p>
              <a:pPr algn="ctr"/>
              <a:r>
                <a:rPr lang="en-US" altLang="zh-CN" b="1" dirty="0">
                  <a:latin typeface="Arial Narrow" panose="020B0606020202030204" pitchFamily="34" charset="0"/>
                  <a:ea typeface="宋体" panose="02010600030101010101" pitchFamily="2" charset="-122"/>
                </a:rPr>
                <a:t>t</a:t>
              </a:r>
            </a:p>
          </p:txBody>
        </p:sp>
        <p:cxnSp>
          <p:nvCxnSpPr>
            <p:cNvPr id="39" name="直接箭头连接符 38">
              <a:extLst>
                <a:ext uri="{FF2B5EF4-FFF2-40B4-BE49-F238E27FC236}">
                  <a16:creationId xmlns:a16="http://schemas.microsoft.com/office/drawing/2014/main" id="{68251CE5-FF35-E799-FB1A-512467DE1088}"/>
                </a:ext>
              </a:extLst>
            </p:cNvPr>
            <p:cNvCxnSpPr>
              <a:cxnSpLocks/>
            </p:cNvCxnSpPr>
            <p:nvPr/>
          </p:nvCxnSpPr>
          <p:spPr>
            <a:xfrm>
              <a:off x="8542421" y="2540440"/>
              <a:ext cx="0" cy="389846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A26E312-5B78-00B2-0E0B-63889CF87DCF}"/>
                </a:ext>
              </a:extLst>
            </p:cNvPr>
            <p:cNvSpPr txBox="1"/>
            <p:nvPr/>
          </p:nvSpPr>
          <p:spPr>
            <a:xfrm>
              <a:off x="8481563" y="6096685"/>
              <a:ext cx="364436" cy="369332"/>
            </a:xfrm>
            <a:prstGeom prst="rect">
              <a:avLst/>
            </a:prstGeom>
            <a:noFill/>
          </p:spPr>
          <p:txBody>
            <a:bodyPr wrap="square">
              <a:spAutoFit/>
            </a:bodyPr>
            <a:lstStyle/>
            <a:p>
              <a:pPr algn="ctr"/>
              <a:r>
                <a:rPr lang="en-US" altLang="zh-CN" b="1" dirty="0">
                  <a:latin typeface="Arial Narrow" panose="020B0606020202030204" pitchFamily="34" charset="0"/>
                  <a:ea typeface="宋体" panose="02010600030101010101" pitchFamily="2" charset="-122"/>
                </a:rPr>
                <a:t>t</a:t>
              </a:r>
            </a:p>
          </p:txBody>
        </p:sp>
      </p:grpSp>
      <p:grpSp>
        <p:nvGrpSpPr>
          <p:cNvPr id="76" name="组合 75">
            <a:extLst>
              <a:ext uri="{FF2B5EF4-FFF2-40B4-BE49-F238E27FC236}">
                <a16:creationId xmlns:a16="http://schemas.microsoft.com/office/drawing/2014/main" id="{3A8DF061-2068-0074-98CA-5E7940FA0A2D}"/>
              </a:ext>
            </a:extLst>
          </p:cNvPr>
          <p:cNvGrpSpPr/>
          <p:nvPr/>
        </p:nvGrpSpPr>
        <p:grpSpPr>
          <a:xfrm>
            <a:off x="2972427" y="1786411"/>
            <a:ext cx="5946001" cy="921102"/>
            <a:chOff x="2972427" y="1786411"/>
            <a:chExt cx="5946001" cy="921102"/>
          </a:xfrm>
        </p:grpSpPr>
        <p:cxnSp>
          <p:nvCxnSpPr>
            <p:cNvPr id="45" name="直接连接符 44">
              <a:extLst>
                <a:ext uri="{FF2B5EF4-FFF2-40B4-BE49-F238E27FC236}">
                  <a16:creationId xmlns:a16="http://schemas.microsoft.com/office/drawing/2014/main" id="{C2ABA7A2-9838-81A0-9BCC-ABF1CA6E27BD}"/>
                </a:ext>
              </a:extLst>
            </p:cNvPr>
            <p:cNvCxnSpPr/>
            <p:nvPr/>
          </p:nvCxnSpPr>
          <p:spPr>
            <a:xfrm>
              <a:off x="3657600" y="2331953"/>
              <a:ext cx="48314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B3B211E4-D65C-9AD1-023D-CB6CF9493354}"/>
                </a:ext>
              </a:extLst>
            </p:cNvPr>
            <p:cNvGrpSpPr/>
            <p:nvPr/>
          </p:nvGrpSpPr>
          <p:grpSpPr>
            <a:xfrm>
              <a:off x="2972427" y="1786411"/>
              <a:ext cx="800371" cy="754029"/>
              <a:chOff x="1464844" y="354022"/>
              <a:chExt cx="800371" cy="754029"/>
            </a:xfrm>
          </p:grpSpPr>
          <p:pic>
            <p:nvPicPr>
              <p:cNvPr id="7" name="图形 6">
                <a:extLst>
                  <a:ext uri="{FF2B5EF4-FFF2-40B4-BE49-F238E27FC236}">
                    <a16:creationId xmlns:a16="http://schemas.microsoft.com/office/drawing/2014/main" id="{49083574-9C7E-40BA-235B-C13447054A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4844" y="354022"/>
                <a:ext cx="779589" cy="754029"/>
              </a:xfrm>
              <a:prstGeom prst="rect">
                <a:avLst/>
              </a:prstGeom>
            </p:spPr>
          </p:pic>
          <p:sp>
            <p:nvSpPr>
              <p:cNvPr id="8" name="文本框 7">
                <a:extLst>
                  <a:ext uri="{FF2B5EF4-FFF2-40B4-BE49-F238E27FC236}">
                    <a16:creationId xmlns:a16="http://schemas.microsoft.com/office/drawing/2014/main" id="{4A5B9F94-DDAB-B9D6-0CF7-952847796E88}"/>
                  </a:ext>
                </a:extLst>
              </p:cNvPr>
              <p:cNvSpPr txBox="1"/>
              <p:nvPr/>
            </p:nvSpPr>
            <p:spPr>
              <a:xfrm>
                <a:off x="1755922" y="388683"/>
                <a:ext cx="509293" cy="461665"/>
              </a:xfrm>
              <a:prstGeom prst="rect">
                <a:avLst/>
              </a:prstGeom>
              <a:noFill/>
            </p:spPr>
            <p:txBody>
              <a:bodyPr wrap="square" rtlCol="0">
                <a:spAutoFit/>
              </a:bodyPr>
              <a:lstStyle/>
              <a:p>
                <a:pPr algn="ctr"/>
                <a:r>
                  <a:rPr lang="en-US" altLang="zh-CN" sz="2400" b="1" dirty="0">
                    <a:solidFill>
                      <a:schemeClr val="bg1"/>
                    </a:solidFill>
                    <a:latin typeface="Arial Narrow" panose="020B0606020202030204" pitchFamily="34" charset="0"/>
                    <a:ea typeface="宋体" panose="02010600030101010101" pitchFamily="2" charset="-122"/>
                  </a:rPr>
                  <a:t>A</a:t>
                </a:r>
                <a:endParaRPr lang="zh-CN" altLang="en-US" sz="2400" b="1" dirty="0">
                  <a:solidFill>
                    <a:schemeClr val="bg1"/>
                  </a:solidFill>
                  <a:latin typeface="Arial Narrow" panose="020B0606020202030204" pitchFamily="34" charset="0"/>
                  <a:ea typeface="宋体" panose="02010600030101010101" pitchFamily="2" charset="-122"/>
                </a:endParaRPr>
              </a:p>
            </p:txBody>
          </p:sp>
        </p:grpSp>
        <p:sp>
          <p:nvSpPr>
            <p:cNvPr id="15" name="图形 73">
              <a:extLst>
                <a:ext uri="{FF2B5EF4-FFF2-40B4-BE49-F238E27FC236}">
                  <a16:creationId xmlns:a16="http://schemas.microsoft.com/office/drawing/2014/main" id="{05F5910B-33C7-FD45-FC36-7E7B25E0F09E}"/>
                </a:ext>
              </a:extLst>
            </p:cNvPr>
            <p:cNvSpPr/>
            <p:nvPr/>
          </p:nvSpPr>
          <p:spPr>
            <a:xfrm>
              <a:off x="5176855" y="1956392"/>
              <a:ext cx="1653244" cy="75112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2">
                <a:lumMod val="90000"/>
              </a:schemeClr>
            </a:solidFill>
            <a:ln w="30732" cap="flat">
              <a:solidFill>
                <a:srgbClr val="323232"/>
              </a:solidFill>
              <a:prstDash val="solid"/>
              <a:miter/>
            </a:ln>
          </p:spPr>
          <p:txBody>
            <a:bodyPr rtlCol="0" anchor="ctr"/>
            <a:lstStyle/>
            <a:p>
              <a:pPr algn="ctr"/>
              <a:r>
                <a:rPr lang="zh-CN" altLang="en-US" sz="2000" b="1" dirty="0">
                  <a:latin typeface="+mn-ea"/>
                </a:rPr>
                <a:t>因特网</a:t>
              </a:r>
            </a:p>
          </p:txBody>
        </p:sp>
        <p:grpSp>
          <p:nvGrpSpPr>
            <p:cNvPr id="41" name="组合 40">
              <a:extLst>
                <a:ext uri="{FF2B5EF4-FFF2-40B4-BE49-F238E27FC236}">
                  <a16:creationId xmlns:a16="http://schemas.microsoft.com/office/drawing/2014/main" id="{DE36AC77-8ADB-B677-C72A-4213BE328A93}"/>
                </a:ext>
              </a:extLst>
            </p:cNvPr>
            <p:cNvGrpSpPr/>
            <p:nvPr/>
          </p:nvGrpSpPr>
          <p:grpSpPr>
            <a:xfrm>
              <a:off x="8118057" y="1786411"/>
              <a:ext cx="800371" cy="754029"/>
              <a:chOff x="1464844" y="354022"/>
              <a:chExt cx="800371" cy="754029"/>
            </a:xfrm>
          </p:grpSpPr>
          <p:pic>
            <p:nvPicPr>
              <p:cNvPr id="42" name="图形 41">
                <a:extLst>
                  <a:ext uri="{FF2B5EF4-FFF2-40B4-BE49-F238E27FC236}">
                    <a16:creationId xmlns:a16="http://schemas.microsoft.com/office/drawing/2014/main" id="{1F4FE47D-C88E-A7A8-9DE5-D7B30E0C42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4844" y="354022"/>
                <a:ext cx="779589" cy="754029"/>
              </a:xfrm>
              <a:prstGeom prst="rect">
                <a:avLst/>
              </a:prstGeom>
            </p:spPr>
          </p:pic>
          <p:sp>
            <p:nvSpPr>
              <p:cNvPr id="43" name="文本框 42">
                <a:extLst>
                  <a:ext uri="{FF2B5EF4-FFF2-40B4-BE49-F238E27FC236}">
                    <a16:creationId xmlns:a16="http://schemas.microsoft.com/office/drawing/2014/main" id="{3387B067-84C0-4F66-E560-E56510F9DC22}"/>
                  </a:ext>
                </a:extLst>
              </p:cNvPr>
              <p:cNvSpPr txBox="1"/>
              <p:nvPr/>
            </p:nvSpPr>
            <p:spPr>
              <a:xfrm>
                <a:off x="1755922" y="388683"/>
                <a:ext cx="509293" cy="461665"/>
              </a:xfrm>
              <a:prstGeom prst="rect">
                <a:avLst/>
              </a:prstGeom>
              <a:noFill/>
            </p:spPr>
            <p:txBody>
              <a:bodyPr wrap="square" rtlCol="0">
                <a:spAutoFit/>
              </a:bodyPr>
              <a:lstStyle/>
              <a:p>
                <a:pPr algn="ctr"/>
                <a:r>
                  <a:rPr lang="en-US" altLang="zh-CN" sz="2400" b="1" dirty="0">
                    <a:solidFill>
                      <a:schemeClr val="bg1"/>
                    </a:solidFill>
                    <a:latin typeface="Arial Narrow" panose="020B0606020202030204" pitchFamily="34" charset="0"/>
                    <a:ea typeface="宋体" panose="02010600030101010101" pitchFamily="2" charset="-122"/>
                  </a:rPr>
                  <a:t>B</a:t>
                </a:r>
                <a:endParaRPr lang="zh-CN" altLang="en-US" sz="2400" b="1" dirty="0">
                  <a:solidFill>
                    <a:schemeClr val="bg1"/>
                  </a:solidFill>
                  <a:latin typeface="Arial Narrow" panose="020B0606020202030204" pitchFamily="34" charset="0"/>
                  <a:ea typeface="宋体" panose="02010600030101010101" pitchFamily="2" charset="-122"/>
                </a:endParaRPr>
              </a:p>
            </p:txBody>
          </p:sp>
        </p:grpSp>
      </p:grpSp>
      <p:cxnSp>
        <p:nvCxnSpPr>
          <p:cNvPr id="59" name="直接连接符 58">
            <a:extLst>
              <a:ext uri="{FF2B5EF4-FFF2-40B4-BE49-F238E27FC236}">
                <a16:creationId xmlns:a16="http://schemas.microsoft.com/office/drawing/2014/main" id="{ED188DE1-AE24-99D0-5A6B-7B5D53E0D5B5}"/>
              </a:ext>
            </a:extLst>
          </p:cNvPr>
          <p:cNvCxnSpPr>
            <a:cxnSpLocks/>
          </p:cNvCxnSpPr>
          <p:nvPr/>
        </p:nvCxnSpPr>
        <p:spPr>
          <a:xfrm>
            <a:off x="3362221" y="2797155"/>
            <a:ext cx="51802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79" name="组合 78">
            <a:extLst>
              <a:ext uri="{FF2B5EF4-FFF2-40B4-BE49-F238E27FC236}">
                <a16:creationId xmlns:a16="http://schemas.microsoft.com/office/drawing/2014/main" id="{BB587063-EAEC-1868-015F-67D457542943}"/>
              </a:ext>
            </a:extLst>
          </p:cNvPr>
          <p:cNvGrpSpPr/>
          <p:nvPr/>
        </p:nvGrpSpPr>
        <p:grpSpPr>
          <a:xfrm>
            <a:off x="3143824" y="3257979"/>
            <a:ext cx="5377089" cy="556164"/>
            <a:chOff x="3130762" y="3382074"/>
            <a:chExt cx="5377089" cy="556164"/>
          </a:xfrm>
        </p:grpSpPr>
        <p:cxnSp>
          <p:nvCxnSpPr>
            <p:cNvPr id="51" name="直接箭头连接符 50">
              <a:extLst>
                <a:ext uri="{FF2B5EF4-FFF2-40B4-BE49-F238E27FC236}">
                  <a16:creationId xmlns:a16="http://schemas.microsoft.com/office/drawing/2014/main" id="{82C9B03F-3392-34E6-1DB5-7DC943A1C36B}"/>
                </a:ext>
              </a:extLst>
            </p:cNvPr>
            <p:cNvCxnSpPr>
              <a:cxnSpLocks/>
            </p:cNvCxnSpPr>
            <p:nvPr/>
          </p:nvCxnSpPr>
          <p:spPr>
            <a:xfrm flipH="1">
              <a:off x="3335580" y="3382074"/>
              <a:ext cx="5172271" cy="556164"/>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C4E66AA-54BD-5B28-69BD-E131B7EB0A55}"/>
                </a:ext>
              </a:extLst>
            </p:cNvPr>
            <p:cNvSpPr txBox="1"/>
            <p:nvPr/>
          </p:nvSpPr>
          <p:spPr>
            <a:xfrm rot="21348808">
              <a:off x="3130762" y="3529393"/>
              <a:ext cx="1869908" cy="369332"/>
            </a:xfrm>
            <a:prstGeom prst="rect">
              <a:avLst/>
            </a:prstGeom>
            <a:noFill/>
          </p:spPr>
          <p:txBody>
            <a:bodyPr wrap="square">
              <a:spAutoFit/>
            </a:bodyPr>
            <a:lstStyle/>
            <a:p>
              <a:pPr algn="ctr"/>
              <a:r>
                <a:rPr lang="zh-CN" altLang="en-US" b="1" dirty="0"/>
                <a:t>确认报文段</a:t>
              </a:r>
              <a:r>
                <a:rPr lang="en-US" altLang="zh-CN" b="1" dirty="0"/>
                <a:t>0</a:t>
              </a:r>
            </a:p>
          </p:txBody>
        </p:sp>
      </p:grpSp>
      <p:cxnSp>
        <p:nvCxnSpPr>
          <p:cNvPr id="65" name="直接连接符 64">
            <a:extLst>
              <a:ext uri="{FF2B5EF4-FFF2-40B4-BE49-F238E27FC236}">
                <a16:creationId xmlns:a16="http://schemas.microsoft.com/office/drawing/2014/main" id="{742FDB52-0C1B-60A8-EBA9-169C41AD0987}"/>
              </a:ext>
            </a:extLst>
          </p:cNvPr>
          <p:cNvCxnSpPr>
            <a:cxnSpLocks/>
          </p:cNvCxnSpPr>
          <p:nvPr/>
        </p:nvCxnSpPr>
        <p:spPr>
          <a:xfrm>
            <a:off x="3362221" y="3991101"/>
            <a:ext cx="51802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80" name="组合 79">
            <a:extLst>
              <a:ext uri="{FF2B5EF4-FFF2-40B4-BE49-F238E27FC236}">
                <a16:creationId xmlns:a16="http://schemas.microsoft.com/office/drawing/2014/main" id="{24687454-B7E8-156C-8D6D-7915CED041BF}"/>
              </a:ext>
            </a:extLst>
          </p:cNvPr>
          <p:cNvGrpSpPr/>
          <p:nvPr/>
        </p:nvGrpSpPr>
        <p:grpSpPr>
          <a:xfrm>
            <a:off x="8542420" y="2797095"/>
            <a:ext cx="2466809" cy="1189586"/>
            <a:chOff x="8542420" y="2797095"/>
            <a:chExt cx="2466809" cy="1189586"/>
          </a:xfrm>
        </p:grpSpPr>
        <p:cxnSp>
          <p:nvCxnSpPr>
            <p:cNvPr id="67" name="直接连接符 66">
              <a:extLst>
                <a:ext uri="{FF2B5EF4-FFF2-40B4-BE49-F238E27FC236}">
                  <a16:creationId xmlns:a16="http://schemas.microsoft.com/office/drawing/2014/main" id="{F5F04FF6-9D72-5EB7-16A4-5B9AA096A88A}"/>
                </a:ext>
              </a:extLst>
            </p:cNvPr>
            <p:cNvCxnSpPr>
              <a:cxnSpLocks/>
            </p:cNvCxnSpPr>
            <p:nvPr/>
          </p:nvCxnSpPr>
          <p:spPr>
            <a:xfrm flipH="1">
              <a:off x="8542421" y="2797155"/>
              <a:ext cx="24668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773BAB2C-BA07-E68A-062D-54103A715F29}"/>
                </a:ext>
              </a:extLst>
            </p:cNvPr>
            <p:cNvCxnSpPr>
              <a:cxnSpLocks/>
            </p:cNvCxnSpPr>
            <p:nvPr/>
          </p:nvCxnSpPr>
          <p:spPr>
            <a:xfrm flipH="1">
              <a:off x="8542420" y="3986681"/>
              <a:ext cx="24668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588B8563-49AB-2AA9-048A-0228E2729AFC}"/>
                </a:ext>
              </a:extLst>
            </p:cNvPr>
            <p:cNvCxnSpPr>
              <a:cxnSpLocks/>
            </p:cNvCxnSpPr>
            <p:nvPr/>
          </p:nvCxnSpPr>
          <p:spPr>
            <a:xfrm>
              <a:off x="9810816" y="2797095"/>
              <a:ext cx="0" cy="118958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FEB8E57B-F1BD-D801-2D5E-DFFC0CFE144D}"/>
                </a:ext>
              </a:extLst>
            </p:cNvPr>
            <p:cNvSpPr txBox="1"/>
            <p:nvPr/>
          </p:nvSpPr>
          <p:spPr>
            <a:xfrm>
              <a:off x="8603193" y="3083634"/>
              <a:ext cx="2406036" cy="646331"/>
            </a:xfrm>
            <a:prstGeom prst="rect">
              <a:avLst/>
            </a:prstGeom>
            <a:solidFill>
              <a:schemeClr val="bg1"/>
            </a:solidFill>
          </p:spPr>
          <p:txBody>
            <a:bodyPr wrap="square" rtlCol="0">
              <a:spAutoFit/>
            </a:bodyPr>
            <a:lstStyle/>
            <a:p>
              <a:pPr algn="ctr"/>
              <a:r>
                <a:rPr lang="zh-CN" altLang="en-US" b="1" dirty="0">
                  <a:solidFill>
                    <a:schemeClr val="accent1">
                      <a:lumMod val="75000"/>
                    </a:schemeClr>
                  </a:solidFill>
                </a:rPr>
                <a:t>超时重传时间</a:t>
              </a:r>
              <a:r>
                <a:rPr lang="en-US" altLang="zh-CN" b="1" dirty="0">
                  <a:solidFill>
                    <a:schemeClr val="accent1">
                      <a:lumMod val="75000"/>
                    </a:schemeClr>
                  </a:solidFill>
                </a:rPr>
                <a:t>RTO</a:t>
              </a:r>
            </a:p>
            <a:p>
              <a:pPr algn="ctr"/>
              <a:r>
                <a:rPr lang="zh-CN" altLang="en-US" b="1" dirty="0">
                  <a:solidFill>
                    <a:schemeClr val="accent1">
                      <a:lumMod val="75000"/>
                    </a:schemeClr>
                  </a:solidFill>
                </a:rPr>
                <a:t>应略大于往返时间</a:t>
              </a:r>
              <a:r>
                <a:rPr lang="en-US" altLang="zh-CN" b="1" dirty="0">
                  <a:solidFill>
                    <a:schemeClr val="accent1">
                      <a:lumMod val="75000"/>
                    </a:schemeClr>
                  </a:solidFill>
                </a:rPr>
                <a:t>RTT</a:t>
              </a:r>
              <a:endParaRPr lang="zh-CN" altLang="en-US" b="1" dirty="0">
                <a:solidFill>
                  <a:schemeClr val="accent1">
                    <a:lumMod val="75000"/>
                  </a:schemeClr>
                </a:solidFill>
              </a:endParaRPr>
            </a:p>
          </p:txBody>
        </p:sp>
      </p:grpSp>
      <p:grpSp>
        <p:nvGrpSpPr>
          <p:cNvPr id="49" name="组合 48">
            <a:extLst>
              <a:ext uri="{FF2B5EF4-FFF2-40B4-BE49-F238E27FC236}">
                <a16:creationId xmlns:a16="http://schemas.microsoft.com/office/drawing/2014/main" id="{32BD532C-7A06-CBCC-3A4D-9A38DE03E277}"/>
              </a:ext>
            </a:extLst>
          </p:cNvPr>
          <p:cNvGrpSpPr/>
          <p:nvPr/>
        </p:nvGrpSpPr>
        <p:grpSpPr>
          <a:xfrm>
            <a:off x="3709303" y="2108885"/>
            <a:ext cx="4384234" cy="464127"/>
            <a:chOff x="6497144" y="3572943"/>
            <a:chExt cx="4384234" cy="464127"/>
          </a:xfrm>
        </p:grpSpPr>
        <p:sp>
          <p:nvSpPr>
            <p:cNvPr id="16" name="圆柱体 15">
              <a:extLst>
                <a:ext uri="{FF2B5EF4-FFF2-40B4-BE49-F238E27FC236}">
                  <a16:creationId xmlns:a16="http://schemas.microsoft.com/office/drawing/2014/main" id="{0F00B25B-D69C-4AFB-AACD-6A2D6D5BD8C1}"/>
                </a:ext>
              </a:extLst>
            </p:cNvPr>
            <p:cNvSpPr/>
            <p:nvPr/>
          </p:nvSpPr>
          <p:spPr>
            <a:xfrm rot="16200000">
              <a:off x="8457197" y="1612890"/>
              <a:ext cx="464127" cy="4384234"/>
            </a:xfrm>
            <a:prstGeom prst="can">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D5E03FE-0457-0C74-0767-5C09285C9DBA}"/>
                </a:ext>
              </a:extLst>
            </p:cNvPr>
            <p:cNvSpPr txBox="1"/>
            <p:nvPr/>
          </p:nvSpPr>
          <p:spPr>
            <a:xfrm>
              <a:off x="7648047" y="3619143"/>
              <a:ext cx="2210666" cy="369332"/>
            </a:xfrm>
            <a:prstGeom prst="rect">
              <a:avLst/>
            </a:prstGeom>
            <a:noFill/>
          </p:spPr>
          <p:txBody>
            <a:bodyPr wrap="square">
              <a:spAutoFit/>
            </a:bodyPr>
            <a:lstStyle/>
            <a:p>
              <a:pPr algn="ctr"/>
              <a:r>
                <a:rPr lang="zh-CN" altLang="en-US" b="1" dirty="0">
                  <a:solidFill>
                    <a:schemeClr val="bg1"/>
                  </a:solidFill>
                  <a:latin typeface="+mn-ea"/>
                </a:rPr>
                <a:t>已建立的</a:t>
              </a:r>
              <a:r>
                <a:rPr lang="en-US" altLang="zh-CN" b="1" dirty="0">
                  <a:solidFill>
                    <a:schemeClr val="bg1"/>
                  </a:solidFill>
                  <a:latin typeface="+mn-ea"/>
                </a:rPr>
                <a:t>TCP</a:t>
              </a:r>
              <a:r>
                <a:rPr lang="zh-CN" altLang="en-US" b="1" dirty="0">
                  <a:solidFill>
                    <a:schemeClr val="bg1"/>
                  </a:solidFill>
                  <a:latin typeface="+mn-ea"/>
                </a:rPr>
                <a:t>连接</a:t>
              </a:r>
              <a:endParaRPr lang="en-US" altLang="zh-CN" b="1" dirty="0">
                <a:solidFill>
                  <a:schemeClr val="bg1"/>
                </a:solidFill>
                <a:latin typeface="+mn-ea"/>
              </a:endParaRPr>
            </a:p>
          </p:txBody>
        </p:sp>
      </p:grpSp>
    </p:spTree>
    <p:custDataLst>
      <p:tags r:id="rId1"/>
    </p:custDataLst>
    <p:extLst>
      <p:ext uri="{BB962C8B-B14F-4D97-AF65-F5344CB8AC3E}">
        <p14:creationId xmlns:p14="http://schemas.microsoft.com/office/powerpoint/2010/main" val="294132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wipe(up)">
                                      <p:cBhvr>
                                        <p:cTn id="11" dur="500"/>
                                        <p:tgtEl>
                                          <p:spTgt spid="80"/>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right)">
                                      <p:cBhvr>
                                        <p:cTn id="1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超时重传时间的选择</a:t>
              </a:r>
            </a:p>
          </p:txBody>
        </p:sp>
      </p:grpSp>
      <p:sp>
        <p:nvSpPr>
          <p:cNvPr id="5" name="矩形 4">
            <a:extLst>
              <a:ext uri="{FF2B5EF4-FFF2-40B4-BE49-F238E27FC236}">
                <a16:creationId xmlns:a16="http://schemas.microsoft.com/office/drawing/2014/main" id="{64256643-7639-8468-9532-AC086589E400}"/>
              </a:ext>
            </a:extLst>
          </p:cNvPr>
          <p:cNvSpPr/>
          <p:nvPr/>
        </p:nvSpPr>
        <p:spPr>
          <a:xfrm>
            <a:off x="2866417" y="1256207"/>
            <a:ext cx="6459166" cy="4604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TCP</a:t>
            </a:r>
            <a:r>
              <a:rPr lang="zh-CN" altLang="en-US" b="1" dirty="0"/>
              <a:t>超时重传时间</a:t>
            </a:r>
            <a:r>
              <a:rPr lang="en-US" altLang="zh-CN" b="1" dirty="0"/>
              <a:t>RTO</a:t>
            </a:r>
            <a:r>
              <a:rPr lang="zh-CN" altLang="en-US" b="1" dirty="0"/>
              <a:t>的选择时</a:t>
            </a:r>
            <a:r>
              <a:rPr lang="en-US" altLang="zh-CN" b="1" dirty="0"/>
              <a:t>TCP</a:t>
            </a:r>
            <a:r>
              <a:rPr lang="zh-CN" altLang="en-US" b="1" dirty="0"/>
              <a:t>最复杂的问题之一</a:t>
            </a:r>
          </a:p>
        </p:txBody>
      </p:sp>
      <p:grpSp>
        <p:nvGrpSpPr>
          <p:cNvPr id="78" name="组合 77">
            <a:extLst>
              <a:ext uri="{FF2B5EF4-FFF2-40B4-BE49-F238E27FC236}">
                <a16:creationId xmlns:a16="http://schemas.microsoft.com/office/drawing/2014/main" id="{49973188-A3A2-4706-6DDE-CC80F7323257}"/>
              </a:ext>
            </a:extLst>
          </p:cNvPr>
          <p:cNvGrpSpPr/>
          <p:nvPr/>
        </p:nvGrpSpPr>
        <p:grpSpPr>
          <a:xfrm>
            <a:off x="3374901" y="2816748"/>
            <a:ext cx="5153941" cy="412297"/>
            <a:chOff x="3374901" y="2797155"/>
            <a:chExt cx="5153941" cy="412297"/>
          </a:xfrm>
        </p:grpSpPr>
        <p:cxnSp>
          <p:nvCxnSpPr>
            <p:cNvPr id="19" name="直接箭头连接符 18">
              <a:extLst>
                <a:ext uri="{FF2B5EF4-FFF2-40B4-BE49-F238E27FC236}">
                  <a16:creationId xmlns:a16="http://schemas.microsoft.com/office/drawing/2014/main" id="{40C94D6A-20DE-0811-91A3-071A55A4847B}"/>
                </a:ext>
              </a:extLst>
            </p:cNvPr>
            <p:cNvCxnSpPr>
              <a:cxnSpLocks/>
            </p:cNvCxnSpPr>
            <p:nvPr/>
          </p:nvCxnSpPr>
          <p:spPr>
            <a:xfrm>
              <a:off x="3374901" y="2797155"/>
              <a:ext cx="5153941" cy="412297"/>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D2B17EA-928F-7A66-D8B9-800081DCB70B}"/>
                </a:ext>
              </a:extLst>
            </p:cNvPr>
            <p:cNvSpPr txBox="1"/>
            <p:nvPr/>
          </p:nvSpPr>
          <p:spPr>
            <a:xfrm rot="241703">
              <a:off x="6991015" y="2800182"/>
              <a:ext cx="1461596" cy="369332"/>
            </a:xfrm>
            <a:prstGeom prst="rect">
              <a:avLst/>
            </a:prstGeom>
            <a:noFill/>
          </p:spPr>
          <p:txBody>
            <a:bodyPr wrap="square">
              <a:spAutoFit/>
            </a:bodyPr>
            <a:lstStyle/>
            <a:p>
              <a:pPr algn="ctr"/>
              <a:r>
                <a:rPr lang="zh-CN" altLang="en-US" b="1" dirty="0"/>
                <a:t>数据报文段</a:t>
              </a:r>
              <a:r>
                <a:rPr lang="en-US" altLang="zh-CN" b="1" dirty="0"/>
                <a:t>0</a:t>
              </a:r>
            </a:p>
          </p:txBody>
        </p:sp>
      </p:grpSp>
      <p:grpSp>
        <p:nvGrpSpPr>
          <p:cNvPr id="64" name="组合 63">
            <a:extLst>
              <a:ext uri="{FF2B5EF4-FFF2-40B4-BE49-F238E27FC236}">
                <a16:creationId xmlns:a16="http://schemas.microsoft.com/office/drawing/2014/main" id="{43498422-1E1E-4000-2DBE-1492AEF4A6BE}"/>
              </a:ext>
            </a:extLst>
          </p:cNvPr>
          <p:cNvGrpSpPr/>
          <p:nvPr/>
        </p:nvGrpSpPr>
        <p:grpSpPr>
          <a:xfrm>
            <a:off x="1992767" y="2797095"/>
            <a:ext cx="1355876" cy="1010555"/>
            <a:chOff x="1992767" y="2797095"/>
            <a:chExt cx="1355876" cy="1010555"/>
          </a:xfrm>
        </p:grpSpPr>
        <p:cxnSp>
          <p:nvCxnSpPr>
            <p:cNvPr id="29" name="直接连接符 28">
              <a:extLst>
                <a:ext uri="{FF2B5EF4-FFF2-40B4-BE49-F238E27FC236}">
                  <a16:creationId xmlns:a16="http://schemas.microsoft.com/office/drawing/2014/main" id="{8D17AAB2-057A-842E-2252-2FF4CFBD12B3}"/>
                </a:ext>
              </a:extLst>
            </p:cNvPr>
            <p:cNvCxnSpPr>
              <a:cxnSpLocks/>
            </p:cNvCxnSpPr>
            <p:nvPr/>
          </p:nvCxnSpPr>
          <p:spPr>
            <a:xfrm flipH="1">
              <a:off x="1992768" y="2797155"/>
              <a:ext cx="13558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27C54DA-2124-97CC-8D0D-ACB64C64B148}"/>
                </a:ext>
              </a:extLst>
            </p:cNvPr>
            <p:cNvCxnSpPr>
              <a:cxnSpLocks/>
            </p:cNvCxnSpPr>
            <p:nvPr/>
          </p:nvCxnSpPr>
          <p:spPr>
            <a:xfrm flipH="1">
              <a:off x="1992767" y="3807650"/>
              <a:ext cx="13558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81C514FB-9957-4095-EC41-88A6E8F3124E}"/>
                </a:ext>
              </a:extLst>
            </p:cNvPr>
            <p:cNvCxnSpPr>
              <a:cxnSpLocks/>
            </p:cNvCxnSpPr>
            <p:nvPr/>
          </p:nvCxnSpPr>
          <p:spPr>
            <a:xfrm>
              <a:off x="2591387" y="2797095"/>
              <a:ext cx="0" cy="1010555"/>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BA499C33-3224-2270-D916-32FC34A00A82}"/>
                </a:ext>
              </a:extLst>
            </p:cNvPr>
            <p:cNvSpPr txBox="1"/>
            <p:nvPr/>
          </p:nvSpPr>
          <p:spPr>
            <a:xfrm>
              <a:off x="2003821" y="2971054"/>
              <a:ext cx="1188193" cy="646331"/>
            </a:xfrm>
            <a:prstGeom prst="rect">
              <a:avLst/>
            </a:prstGeom>
            <a:solidFill>
              <a:schemeClr val="bg1"/>
            </a:solidFill>
          </p:spPr>
          <p:txBody>
            <a:bodyPr wrap="square">
              <a:spAutoFit/>
            </a:bodyPr>
            <a:lstStyle/>
            <a:p>
              <a:pPr algn="ctr"/>
              <a:r>
                <a:rPr lang="zh-CN" altLang="en-US" b="1" dirty="0"/>
                <a:t>往返时间</a:t>
              </a:r>
              <a:endParaRPr lang="en-US" altLang="zh-CN" b="1" dirty="0"/>
            </a:p>
            <a:p>
              <a:pPr algn="ctr"/>
              <a:r>
                <a:rPr lang="en-US" altLang="zh-CN" b="1" dirty="0"/>
                <a:t>RTT0</a:t>
              </a:r>
            </a:p>
          </p:txBody>
        </p:sp>
      </p:grpSp>
      <p:grpSp>
        <p:nvGrpSpPr>
          <p:cNvPr id="77" name="组合 76">
            <a:extLst>
              <a:ext uri="{FF2B5EF4-FFF2-40B4-BE49-F238E27FC236}">
                <a16:creationId xmlns:a16="http://schemas.microsoft.com/office/drawing/2014/main" id="{0B3B1F97-52CA-542C-3C7B-3C3EE9FFF90B}"/>
              </a:ext>
            </a:extLst>
          </p:cNvPr>
          <p:cNvGrpSpPr/>
          <p:nvPr/>
        </p:nvGrpSpPr>
        <p:grpSpPr>
          <a:xfrm>
            <a:off x="3010465" y="2540440"/>
            <a:ext cx="5835534" cy="3937592"/>
            <a:chOff x="3010465" y="2540440"/>
            <a:chExt cx="5835534" cy="3937592"/>
          </a:xfrm>
        </p:grpSpPr>
        <p:cxnSp>
          <p:nvCxnSpPr>
            <p:cNvPr id="18" name="直接箭头连接符 17">
              <a:extLst>
                <a:ext uri="{FF2B5EF4-FFF2-40B4-BE49-F238E27FC236}">
                  <a16:creationId xmlns:a16="http://schemas.microsoft.com/office/drawing/2014/main" id="{A1A83253-454D-9A74-0A0F-D86AE9010CC6}"/>
                </a:ext>
              </a:extLst>
            </p:cNvPr>
            <p:cNvCxnSpPr>
              <a:cxnSpLocks/>
              <a:stCxn id="7" idx="2"/>
            </p:cNvCxnSpPr>
            <p:nvPr/>
          </p:nvCxnSpPr>
          <p:spPr>
            <a:xfrm flipH="1">
              <a:off x="3362221" y="2540440"/>
              <a:ext cx="1" cy="389846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1CC46534-5164-4B61-844B-1C323CBEB2DF}"/>
                </a:ext>
              </a:extLst>
            </p:cNvPr>
            <p:cNvSpPr txBox="1"/>
            <p:nvPr/>
          </p:nvSpPr>
          <p:spPr>
            <a:xfrm>
              <a:off x="3010465" y="6108700"/>
              <a:ext cx="364436" cy="369332"/>
            </a:xfrm>
            <a:prstGeom prst="rect">
              <a:avLst/>
            </a:prstGeom>
            <a:noFill/>
          </p:spPr>
          <p:txBody>
            <a:bodyPr wrap="square">
              <a:spAutoFit/>
            </a:bodyPr>
            <a:lstStyle/>
            <a:p>
              <a:pPr algn="ctr"/>
              <a:r>
                <a:rPr lang="en-US" altLang="zh-CN" b="1" dirty="0">
                  <a:latin typeface="Arial Narrow" panose="020B0606020202030204" pitchFamily="34" charset="0"/>
                  <a:ea typeface="宋体" panose="02010600030101010101" pitchFamily="2" charset="-122"/>
                </a:rPr>
                <a:t>t</a:t>
              </a:r>
            </a:p>
          </p:txBody>
        </p:sp>
        <p:cxnSp>
          <p:nvCxnSpPr>
            <p:cNvPr id="39" name="直接箭头连接符 38">
              <a:extLst>
                <a:ext uri="{FF2B5EF4-FFF2-40B4-BE49-F238E27FC236}">
                  <a16:creationId xmlns:a16="http://schemas.microsoft.com/office/drawing/2014/main" id="{68251CE5-FF35-E799-FB1A-512467DE1088}"/>
                </a:ext>
              </a:extLst>
            </p:cNvPr>
            <p:cNvCxnSpPr>
              <a:cxnSpLocks/>
            </p:cNvCxnSpPr>
            <p:nvPr/>
          </p:nvCxnSpPr>
          <p:spPr>
            <a:xfrm>
              <a:off x="8542421" y="2540440"/>
              <a:ext cx="0" cy="389846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A26E312-5B78-00B2-0E0B-63889CF87DCF}"/>
                </a:ext>
              </a:extLst>
            </p:cNvPr>
            <p:cNvSpPr txBox="1"/>
            <p:nvPr/>
          </p:nvSpPr>
          <p:spPr>
            <a:xfrm>
              <a:off x="8481563" y="6096685"/>
              <a:ext cx="364436" cy="369332"/>
            </a:xfrm>
            <a:prstGeom prst="rect">
              <a:avLst/>
            </a:prstGeom>
            <a:noFill/>
          </p:spPr>
          <p:txBody>
            <a:bodyPr wrap="square">
              <a:spAutoFit/>
            </a:bodyPr>
            <a:lstStyle/>
            <a:p>
              <a:pPr algn="ctr"/>
              <a:r>
                <a:rPr lang="en-US" altLang="zh-CN" b="1" dirty="0">
                  <a:latin typeface="Arial Narrow" panose="020B0606020202030204" pitchFamily="34" charset="0"/>
                  <a:ea typeface="宋体" panose="02010600030101010101" pitchFamily="2" charset="-122"/>
                </a:rPr>
                <a:t>t</a:t>
              </a:r>
            </a:p>
          </p:txBody>
        </p:sp>
      </p:grpSp>
      <p:cxnSp>
        <p:nvCxnSpPr>
          <p:cNvPr id="45" name="直接连接符 44">
            <a:extLst>
              <a:ext uri="{FF2B5EF4-FFF2-40B4-BE49-F238E27FC236}">
                <a16:creationId xmlns:a16="http://schemas.microsoft.com/office/drawing/2014/main" id="{C2ABA7A2-9838-81A0-9BCC-ABF1CA6E27BD}"/>
              </a:ext>
            </a:extLst>
          </p:cNvPr>
          <p:cNvCxnSpPr/>
          <p:nvPr/>
        </p:nvCxnSpPr>
        <p:spPr>
          <a:xfrm>
            <a:off x="3657600" y="2331953"/>
            <a:ext cx="48314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B3B211E4-D65C-9AD1-023D-CB6CF9493354}"/>
              </a:ext>
            </a:extLst>
          </p:cNvPr>
          <p:cNvGrpSpPr/>
          <p:nvPr/>
        </p:nvGrpSpPr>
        <p:grpSpPr>
          <a:xfrm>
            <a:off x="2972427" y="1786411"/>
            <a:ext cx="800371" cy="754029"/>
            <a:chOff x="1464844" y="354022"/>
            <a:chExt cx="800371" cy="754029"/>
          </a:xfrm>
        </p:grpSpPr>
        <p:pic>
          <p:nvPicPr>
            <p:cNvPr id="7" name="图形 6">
              <a:extLst>
                <a:ext uri="{FF2B5EF4-FFF2-40B4-BE49-F238E27FC236}">
                  <a16:creationId xmlns:a16="http://schemas.microsoft.com/office/drawing/2014/main" id="{49083574-9C7E-40BA-235B-C13447054A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4844" y="354022"/>
              <a:ext cx="779589" cy="754029"/>
            </a:xfrm>
            <a:prstGeom prst="rect">
              <a:avLst/>
            </a:prstGeom>
          </p:spPr>
        </p:pic>
        <p:sp>
          <p:nvSpPr>
            <p:cNvPr id="8" name="文本框 7">
              <a:extLst>
                <a:ext uri="{FF2B5EF4-FFF2-40B4-BE49-F238E27FC236}">
                  <a16:creationId xmlns:a16="http://schemas.microsoft.com/office/drawing/2014/main" id="{4A5B9F94-DDAB-B9D6-0CF7-952847796E88}"/>
                </a:ext>
              </a:extLst>
            </p:cNvPr>
            <p:cNvSpPr txBox="1"/>
            <p:nvPr/>
          </p:nvSpPr>
          <p:spPr>
            <a:xfrm>
              <a:off x="1755922" y="388683"/>
              <a:ext cx="509293" cy="461665"/>
            </a:xfrm>
            <a:prstGeom prst="rect">
              <a:avLst/>
            </a:prstGeom>
            <a:noFill/>
          </p:spPr>
          <p:txBody>
            <a:bodyPr wrap="square" rtlCol="0">
              <a:spAutoFit/>
            </a:bodyPr>
            <a:lstStyle/>
            <a:p>
              <a:pPr algn="ctr"/>
              <a:r>
                <a:rPr lang="en-US" altLang="zh-CN" sz="2400" b="1" dirty="0">
                  <a:solidFill>
                    <a:schemeClr val="bg1"/>
                  </a:solidFill>
                  <a:latin typeface="Arial Narrow" panose="020B0606020202030204" pitchFamily="34" charset="0"/>
                  <a:ea typeface="宋体" panose="02010600030101010101" pitchFamily="2" charset="-122"/>
                </a:rPr>
                <a:t>A</a:t>
              </a:r>
              <a:endParaRPr lang="zh-CN" altLang="en-US" sz="2400" b="1" dirty="0">
                <a:solidFill>
                  <a:schemeClr val="bg1"/>
                </a:solidFill>
                <a:latin typeface="Arial Narrow" panose="020B0606020202030204" pitchFamily="34" charset="0"/>
                <a:ea typeface="宋体" panose="02010600030101010101" pitchFamily="2" charset="-122"/>
              </a:endParaRPr>
            </a:p>
          </p:txBody>
        </p:sp>
      </p:grpSp>
      <p:sp>
        <p:nvSpPr>
          <p:cNvPr id="15" name="图形 73">
            <a:extLst>
              <a:ext uri="{FF2B5EF4-FFF2-40B4-BE49-F238E27FC236}">
                <a16:creationId xmlns:a16="http://schemas.microsoft.com/office/drawing/2014/main" id="{05F5910B-33C7-FD45-FC36-7E7B25E0F09E}"/>
              </a:ext>
            </a:extLst>
          </p:cNvPr>
          <p:cNvSpPr/>
          <p:nvPr/>
        </p:nvSpPr>
        <p:spPr>
          <a:xfrm>
            <a:off x="5176855" y="1956392"/>
            <a:ext cx="1653244" cy="75112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2">
              <a:lumMod val="90000"/>
            </a:schemeClr>
          </a:solidFill>
          <a:ln w="30732" cap="flat">
            <a:solidFill>
              <a:srgbClr val="323232"/>
            </a:solidFill>
            <a:prstDash val="solid"/>
            <a:miter/>
          </a:ln>
        </p:spPr>
        <p:txBody>
          <a:bodyPr rtlCol="0" anchor="ctr"/>
          <a:lstStyle/>
          <a:p>
            <a:pPr algn="ctr"/>
            <a:r>
              <a:rPr lang="zh-CN" altLang="en-US" sz="2000" b="1" dirty="0">
                <a:latin typeface="+mn-ea"/>
              </a:rPr>
              <a:t>因特网</a:t>
            </a:r>
          </a:p>
        </p:txBody>
      </p:sp>
      <p:grpSp>
        <p:nvGrpSpPr>
          <p:cNvPr id="41" name="组合 40">
            <a:extLst>
              <a:ext uri="{FF2B5EF4-FFF2-40B4-BE49-F238E27FC236}">
                <a16:creationId xmlns:a16="http://schemas.microsoft.com/office/drawing/2014/main" id="{DE36AC77-8ADB-B677-C72A-4213BE328A93}"/>
              </a:ext>
            </a:extLst>
          </p:cNvPr>
          <p:cNvGrpSpPr/>
          <p:nvPr/>
        </p:nvGrpSpPr>
        <p:grpSpPr>
          <a:xfrm>
            <a:off x="8118057" y="1786411"/>
            <a:ext cx="800371" cy="754029"/>
            <a:chOff x="1464844" y="354022"/>
            <a:chExt cx="800371" cy="754029"/>
          </a:xfrm>
        </p:grpSpPr>
        <p:pic>
          <p:nvPicPr>
            <p:cNvPr id="42" name="图形 41">
              <a:extLst>
                <a:ext uri="{FF2B5EF4-FFF2-40B4-BE49-F238E27FC236}">
                  <a16:creationId xmlns:a16="http://schemas.microsoft.com/office/drawing/2014/main" id="{1F4FE47D-C88E-A7A8-9DE5-D7B30E0C42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4844" y="354022"/>
              <a:ext cx="779589" cy="754029"/>
            </a:xfrm>
            <a:prstGeom prst="rect">
              <a:avLst/>
            </a:prstGeom>
          </p:spPr>
        </p:pic>
        <p:sp>
          <p:nvSpPr>
            <p:cNvPr id="43" name="文本框 42">
              <a:extLst>
                <a:ext uri="{FF2B5EF4-FFF2-40B4-BE49-F238E27FC236}">
                  <a16:creationId xmlns:a16="http://schemas.microsoft.com/office/drawing/2014/main" id="{3387B067-84C0-4F66-E560-E56510F9DC22}"/>
                </a:ext>
              </a:extLst>
            </p:cNvPr>
            <p:cNvSpPr txBox="1"/>
            <p:nvPr/>
          </p:nvSpPr>
          <p:spPr>
            <a:xfrm>
              <a:off x="1755922" y="388683"/>
              <a:ext cx="509293" cy="461665"/>
            </a:xfrm>
            <a:prstGeom prst="rect">
              <a:avLst/>
            </a:prstGeom>
            <a:noFill/>
          </p:spPr>
          <p:txBody>
            <a:bodyPr wrap="square" rtlCol="0">
              <a:spAutoFit/>
            </a:bodyPr>
            <a:lstStyle/>
            <a:p>
              <a:pPr algn="ctr"/>
              <a:r>
                <a:rPr lang="en-US" altLang="zh-CN" sz="2400" b="1" dirty="0">
                  <a:solidFill>
                    <a:schemeClr val="bg1"/>
                  </a:solidFill>
                  <a:latin typeface="Arial Narrow" panose="020B0606020202030204" pitchFamily="34" charset="0"/>
                  <a:ea typeface="宋体" panose="02010600030101010101" pitchFamily="2" charset="-122"/>
                </a:rPr>
                <a:t>B</a:t>
              </a:r>
              <a:endParaRPr lang="zh-CN" altLang="en-US" sz="2400" b="1" dirty="0">
                <a:solidFill>
                  <a:schemeClr val="bg1"/>
                </a:solidFill>
                <a:latin typeface="Arial Narrow" panose="020B0606020202030204" pitchFamily="34" charset="0"/>
                <a:ea typeface="宋体" panose="02010600030101010101" pitchFamily="2" charset="-122"/>
              </a:endParaRPr>
            </a:p>
          </p:txBody>
        </p:sp>
      </p:grpSp>
      <p:cxnSp>
        <p:nvCxnSpPr>
          <p:cNvPr id="59" name="直接连接符 58">
            <a:extLst>
              <a:ext uri="{FF2B5EF4-FFF2-40B4-BE49-F238E27FC236}">
                <a16:creationId xmlns:a16="http://schemas.microsoft.com/office/drawing/2014/main" id="{ED188DE1-AE24-99D0-5A6B-7B5D53E0D5B5}"/>
              </a:ext>
            </a:extLst>
          </p:cNvPr>
          <p:cNvCxnSpPr>
            <a:cxnSpLocks/>
          </p:cNvCxnSpPr>
          <p:nvPr/>
        </p:nvCxnSpPr>
        <p:spPr>
          <a:xfrm>
            <a:off x="3362221" y="2797155"/>
            <a:ext cx="51802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79" name="组合 78">
            <a:extLst>
              <a:ext uri="{FF2B5EF4-FFF2-40B4-BE49-F238E27FC236}">
                <a16:creationId xmlns:a16="http://schemas.microsoft.com/office/drawing/2014/main" id="{BB587063-EAEC-1868-015F-67D457542943}"/>
              </a:ext>
            </a:extLst>
          </p:cNvPr>
          <p:cNvGrpSpPr/>
          <p:nvPr/>
        </p:nvGrpSpPr>
        <p:grpSpPr>
          <a:xfrm>
            <a:off x="3143824" y="3257979"/>
            <a:ext cx="5377089" cy="556164"/>
            <a:chOff x="3130762" y="3382074"/>
            <a:chExt cx="5377089" cy="556164"/>
          </a:xfrm>
        </p:grpSpPr>
        <p:cxnSp>
          <p:nvCxnSpPr>
            <p:cNvPr id="51" name="直接箭头连接符 50">
              <a:extLst>
                <a:ext uri="{FF2B5EF4-FFF2-40B4-BE49-F238E27FC236}">
                  <a16:creationId xmlns:a16="http://schemas.microsoft.com/office/drawing/2014/main" id="{82C9B03F-3392-34E6-1DB5-7DC943A1C36B}"/>
                </a:ext>
              </a:extLst>
            </p:cNvPr>
            <p:cNvCxnSpPr>
              <a:cxnSpLocks/>
            </p:cNvCxnSpPr>
            <p:nvPr/>
          </p:nvCxnSpPr>
          <p:spPr>
            <a:xfrm flipH="1">
              <a:off x="3335580" y="3382074"/>
              <a:ext cx="5172271" cy="556164"/>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C4E66AA-54BD-5B28-69BD-E131B7EB0A55}"/>
                </a:ext>
              </a:extLst>
            </p:cNvPr>
            <p:cNvSpPr txBox="1"/>
            <p:nvPr/>
          </p:nvSpPr>
          <p:spPr>
            <a:xfrm rot="21348808">
              <a:off x="3130762" y="3529393"/>
              <a:ext cx="1869908" cy="369332"/>
            </a:xfrm>
            <a:prstGeom prst="rect">
              <a:avLst/>
            </a:prstGeom>
            <a:noFill/>
          </p:spPr>
          <p:txBody>
            <a:bodyPr wrap="square">
              <a:spAutoFit/>
            </a:bodyPr>
            <a:lstStyle/>
            <a:p>
              <a:pPr algn="ctr"/>
              <a:r>
                <a:rPr lang="zh-CN" altLang="en-US" b="1" dirty="0"/>
                <a:t>确认报文段</a:t>
              </a:r>
              <a:r>
                <a:rPr lang="en-US" altLang="zh-CN" b="1" dirty="0"/>
                <a:t>0</a:t>
              </a:r>
            </a:p>
          </p:txBody>
        </p:sp>
      </p:grpSp>
      <p:cxnSp>
        <p:nvCxnSpPr>
          <p:cNvPr id="65" name="直接连接符 64">
            <a:extLst>
              <a:ext uri="{FF2B5EF4-FFF2-40B4-BE49-F238E27FC236}">
                <a16:creationId xmlns:a16="http://schemas.microsoft.com/office/drawing/2014/main" id="{742FDB52-0C1B-60A8-EBA9-169C41AD0987}"/>
              </a:ext>
            </a:extLst>
          </p:cNvPr>
          <p:cNvCxnSpPr>
            <a:cxnSpLocks/>
          </p:cNvCxnSpPr>
          <p:nvPr/>
        </p:nvCxnSpPr>
        <p:spPr>
          <a:xfrm>
            <a:off x="3362221" y="3991101"/>
            <a:ext cx="51802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80" name="组合 79">
            <a:extLst>
              <a:ext uri="{FF2B5EF4-FFF2-40B4-BE49-F238E27FC236}">
                <a16:creationId xmlns:a16="http://schemas.microsoft.com/office/drawing/2014/main" id="{24687454-B7E8-156C-8D6D-7915CED041BF}"/>
              </a:ext>
            </a:extLst>
          </p:cNvPr>
          <p:cNvGrpSpPr/>
          <p:nvPr/>
        </p:nvGrpSpPr>
        <p:grpSpPr>
          <a:xfrm>
            <a:off x="8542420" y="2797095"/>
            <a:ext cx="2466809" cy="1189586"/>
            <a:chOff x="8542420" y="2797095"/>
            <a:chExt cx="2466809" cy="1189586"/>
          </a:xfrm>
        </p:grpSpPr>
        <p:cxnSp>
          <p:nvCxnSpPr>
            <p:cNvPr id="67" name="直接连接符 66">
              <a:extLst>
                <a:ext uri="{FF2B5EF4-FFF2-40B4-BE49-F238E27FC236}">
                  <a16:creationId xmlns:a16="http://schemas.microsoft.com/office/drawing/2014/main" id="{F5F04FF6-9D72-5EB7-16A4-5B9AA096A88A}"/>
                </a:ext>
              </a:extLst>
            </p:cNvPr>
            <p:cNvCxnSpPr>
              <a:cxnSpLocks/>
            </p:cNvCxnSpPr>
            <p:nvPr/>
          </p:nvCxnSpPr>
          <p:spPr>
            <a:xfrm flipH="1">
              <a:off x="8542421" y="2797155"/>
              <a:ext cx="24668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773BAB2C-BA07-E68A-062D-54103A715F29}"/>
                </a:ext>
              </a:extLst>
            </p:cNvPr>
            <p:cNvCxnSpPr>
              <a:cxnSpLocks/>
            </p:cNvCxnSpPr>
            <p:nvPr/>
          </p:nvCxnSpPr>
          <p:spPr>
            <a:xfrm flipH="1">
              <a:off x="8542420" y="3986681"/>
              <a:ext cx="24668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588B8563-49AB-2AA9-048A-0228E2729AFC}"/>
                </a:ext>
              </a:extLst>
            </p:cNvPr>
            <p:cNvCxnSpPr>
              <a:cxnSpLocks/>
            </p:cNvCxnSpPr>
            <p:nvPr/>
          </p:nvCxnSpPr>
          <p:spPr>
            <a:xfrm>
              <a:off x="9810816" y="2797095"/>
              <a:ext cx="0" cy="118958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FEB8E57B-F1BD-D801-2D5E-DFFC0CFE144D}"/>
                </a:ext>
              </a:extLst>
            </p:cNvPr>
            <p:cNvSpPr txBox="1"/>
            <p:nvPr/>
          </p:nvSpPr>
          <p:spPr>
            <a:xfrm>
              <a:off x="8603193" y="3083634"/>
              <a:ext cx="2406036" cy="646331"/>
            </a:xfrm>
            <a:prstGeom prst="rect">
              <a:avLst/>
            </a:prstGeom>
            <a:solidFill>
              <a:schemeClr val="bg1"/>
            </a:solidFill>
          </p:spPr>
          <p:txBody>
            <a:bodyPr wrap="square" rtlCol="0">
              <a:spAutoFit/>
            </a:bodyPr>
            <a:lstStyle/>
            <a:p>
              <a:pPr algn="ctr"/>
              <a:r>
                <a:rPr lang="zh-CN" altLang="en-US" b="1" dirty="0">
                  <a:solidFill>
                    <a:schemeClr val="accent1">
                      <a:lumMod val="75000"/>
                    </a:schemeClr>
                  </a:solidFill>
                </a:rPr>
                <a:t>超时重传时间</a:t>
              </a:r>
              <a:r>
                <a:rPr lang="en-US" altLang="zh-CN" b="1" dirty="0">
                  <a:solidFill>
                    <a:schemeClr val="accent1">
                      <a:lumMod val="75000"/>
                    </a:schemeClr>
                  </a:solidFill>
                </a:rPr>
                <a:t>RTO</a:t>
              </a:r>
            </a:p>
            <a:p>
              <a:pPr algn="ctr"/>
              <a:r>
                <a:rPr lang="zh-CN" altLang="en-US" b="1" dirty="0">
                  <a:solidFill>
                    <a:schemeClr val="accent1">
                      <a:lumMod val="75000"/>
                    </a:schemeClr>
                  </a:solidFill>
                </a:rPr>
                <a:t>应略大于往返时间</a:t>
              </a:r>
              <a:r>
                <a:rPr lang="en-US" altLang="zh-CN" b="1" dirty="0">
                  <a:solidFill>
                    <a:schemeClr val="accent1">
                      <a:lumMod val="75000"/>
                    </a:schemeClr>
                  </a:solidFill>
                </a:rPr>
                <a:t>RTT</a:t>
              </a:r>
              <a:endParaRPr lang="zh-CN" altLang="en-US" b="1" dirty="0">
                <a:solidFill>
                  <a:schemeClr val="accent1">
                    <a:lumMod val="75000"/>
                  </a:schemeClr>
                </a:solidFill>
              </a:endParaRPr>
            </a:p>
          </p:txBody>
        </p:sp>
      </p:grpSp>
      <p:grpSp>
        <p:nvGrpSpPr>
          <p:cNvPr id="49" name="组合 48">
            <a:extLst>
              <a:ext uri="{FF2B5EF4-FFF2-40B4-BE49-F238E27FC236}">
                <a16:creationId xmlns:a16="http://schemas.microsoft.com/office/drawing/2014/main" id="{32BD532C-7A06-CBCC-3A4D-9A38DE03E277}"/>
              </a:ext>
            </a:extLst>
          </p:cNvPr>
          <p:cNvGrpSpPr/>
          <p:nvPr/>
        </p:nvGrpSpPr>
        <p:grpSpPr>
          <a:xfrm>
            <a:off x="3709303" y="2108885"/>
            <a:ext cx="4384234" cy="464127"/>
            <a:chOff x="6497144" y="3572943"/>
            <a:chExt cx="4384234" cy="464127"/>
          </a:xfrm>
        </p:grpSpPr>
        <p:sp>
          <p:nvSpPr>
            <p:cNvPr id="16" name="圆柱体 15">
              <a:extLst>
                <a:ext uri="{FF2B5EF4-FFF2-40B4-BE49-F238E27FC236}">
                  <a16:creationId xmlns:a16="http://schemas.microsoft.com/office/drawing/2014/main" id="{0F00B25B-D69C-4AFB-AACD-6A2D6D5BD8C1}"/>
                </a:ext>
              </a:extLst>
            </p:cNvPr>
            <p:cNvSpPr/>
            <p:nvPr/>
          </p:nvSpPr>
          <p:spPr>
            <a:xfrm rot="16200000">
              <a:off x="8457197" y="1612890"/>
              <a:ext cx="464127" cy="4384234"/>
            </a:xfrm>
            <a:prstGeom prst="can">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D5E03FE-0457-0C74-0767-5C09285C9DBA}"/>
                </a:ext>
              </a:extLst>
            </p:cNvPr>
            <p:cNvSpPr txBox="1"/>
            <p:nvPr/>
          </p:nvSpPr>
          <p:spPr>
            <a:xfrm>
              <a:off x="7648047" y="3619143"/>
              <a:ext cx="2210666" cy="369332"/>
            </a:xfrm>
            <a:prstGeom prst="rect">
              <a:avLst/>
            </a:prstGeom>
            <a:noFill/>
          </p:spPr>
          <p:txBody>
            <a:bodyPr wrap="square">
              <a:spAutoFit/>
            </a:bodyPr>
            <a:lstStyle/>
            <a:p>
              <a:pPr algn="ctr"/>
              <a:r>
                <a:rPr lang="zh-CN" altLang="en-US" b="1" dirty="0">
                  <a:solidFill>
                    <a:schemeClr val="bg1"/>
                  </a:solidFill>
                  <a:latin typeface="+mn-ea"/>
                </a:rPr>
                <a:t>已建立的</a:t>
              </a:r>
              <a:r>
                <a:rPr lang="en-US" altLang="zh-CN" b="1" dirty="0">
                  <a:solidFill>
                    <a:schemeClr val="bg1"/>
                  </a:solidFill>
                  <a:latin typeface="+mn-ea"/>
                </a:rPr>
                <a:t>TCP</a:t>
              </a:r>
              <a:r>
                <a:rPr lang="zh-CN" altLang="en-US" b="1" dirty="0">
                  <a:solidFill>
                    <a:schemeClr val="bg1"/>
                  </a:solidFill>
                  <a:latin typeface="+mn-ea"/>
                </a:rPr>
                <a:t>连接</a:t>
              </a:r>
              <a:endParaRPr lang="en-US" altLang="zh-CN" b="1" dirty="0">
                <a:solidFill>
                  <a:schemeClr val="bg1"/>
                </a:solidFill>
                <a:latin typeface="+mn-ea"/>
              </a:endParaRPr>
            </a:p>
          </p:txBody>
        </p:sp>
      </p:grpSp>
      <p:sp>
        <p:nvSpPr>
          <p:cNvPr id="9" name="对话气泡: 矩形 8">
            <a:extLst>
              <a:ext uri="{FF2B5EF4-FFF2-40B4-BE49-F238E27FC236}">
                <a16:creationId xmlns:a16="http://schemas.microsoft.com/office/drawing/2014/main" id="{7A91860A-42C5-ECF7-792C-8A7F5B31016E}"/>
              </a:ext>
            </a:extLst>
          </p:cNvPr>
          <p:cNvSpPr/>
          <p:nvPr/>
        </p:nvSpPr>
        <p:spPr>
          <a:xfrm>
            <a:off x="2875568" y="4132268"/>
            <a:ext cx="6152606" cy="1931874"/>
          </a:xfrm>
          <a:prstGeom prst="wedgeRectCallout">
            <a:avLst>
              <a:gd name="adj1" fmla="val 4222"/>
              <a:gd name="adj2" fmla="val -1222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800" b="1" dirty="0">
                <a:solidFill>
                  <a:schemeClr val="bg1"/>
                </a:solidFill>
                <a:effectLst/>
              </a:rPr>
              <a:t>TCP</a:t>
            </a:r>
            <a:r>
              <a:rPr lang="zh-CN" altLang="en-US" sz="1800" b="1" dirty="0">
                <a:solidFill>
                  <a:schemeClr val="bg1"/>
                </a:solidFill>
                <a:effectLst/>
              </a:rPr>
              <a:t>下层是复杂的因特网环境：</a:t>
            </a:r>
            <a:endParaRPr lang="en-US" altLang="zh-CN" sz="1800" b="1" dirty="0">
              <a:solidFill>
                <a:schemeClr val="bg1"/>
              </a:solidFill>
              <a:effectLst/>
            </a:endParaRPr>
          </a:p>
          <a:p>
            <a:pPr marL="285750" indent="-285750">
              <a:lnSpc>
                <a:spcPct val="150000"/>
              </a:lnSpc>
              <a:buFont typeface="Wingdings" panose="05000000000000000000" pitchFamily="2" charset="2"/>
              <a:buChar char="l"/>
            </a:pPr>
            <a:r>
              <a:rPr lang="zh-CN" altLang="en-US" sz="1800" b="1" dirty="0">
                <a:solidFill>
                  <a:schemeClr val="bg1"/>
                </a:solidFill>
                <a:effectLst/>
              </a:rPr>
              <a:t>主机</a:t>
            </a:r>
            <a:r>
              <a:rPr lang="en-US" altLang="zh-CN" sz="1800" b="1" dirty="0">
                <a:solidFill>
                  <a:schemeClr val="bg1"/>
                </a:solidFill>
                <a:effectLst/>
              </a:rPr>
              <a:t>A</a:t>
            </a:r>
            <a:r>
              <a:rPr lang="zh-CN" altLang="en-US" sz="1800" b="1" dirty="0">
                <a:solidFill>
                  <a:schemeClr val="bg1"/>
                </a:solidFill>
                <a:effectLst/>
              </a:rPr>
              <a:t>所发送的报文段可能只经过一个高速率的局域网</a:t>
            </a:r>
            <a:endParaRPr lang="en-US" altLang="zh-CN" b="1" dirty="0">
              <a:solidFill>
                <a:schemeClr val="bg1"/>
              </a:solidFill>
            </a:endParaRPr>
          </a:p>
          <a:p>
            <a:pPr marL="285750" indent="-285750">
              <a:lnSpc>
                <a:spcPct val="150000"/>
              </a:lnSpc>
              <a:buFont typeface="Wingdings" panose="05000000000000000000" pitchFamily="2" charset="2"/>
              <a:buChar char="l"/>
            </a:pPr>
            <a:r>
              <a:rPr lang="zh-CN" altLang="en-US" sz="1800" b="1" dirty="0">
                <a:solidFill>
                  <a:schemeClr val="bg1"/>
                </a:solidFill>
                <a:effectLst/>
              </a:rPr>
              <a:t>也可能经过多个低速率的网络</a:t>
            </a:r>
            <a:endParaRPr lang="en-US" altLang="zh-CN" b="1" dirty="0">
              <a:solidFill>
                <a:schemeClr val="bg1"/>
              </a:solidFill>
            </a:endParaRPr>
          </a:p>
          <a:p>
            <a:pPr marL="285750" indent="-285750">
              <a:lnSpc>
                <a:spcPct val="150000"/>
              </a:lnSpc>
              <a:buFont typeface="Wingdings" panose="05000000000000000000" pitchFamily="2" charset="2"/>
              <a:buChar char="l"/>
            </a:pPr>
            <a:r>
              <a:rPr lang="zh-CN" altLang="en-US" sz="1800" b="1" dirty="0">
                <a:solidFill>
                  <a:schemeClr val="bg1"/>
                </a:solidFill>
                <a:effectLst/>
              </a:rPr>
              <a:t>并且每个</a:t>
            </a:r>
            <a:r>
              <a:rPr lang="en-US" altLang="zh-CN" sz="1800" b="1" dirty="0">
                <a:solidFill>
                  <a:schemeClr val="bg1"/>
                </a:solidFill>
                <a:effectLst/>
              </a:rPr>
              <a:t>IP</a:t>
            </a:r>
            <a:r>
              <a:rPr lang="zh-CN" altLang="en-US" sz="1800" b="1" dirty="0">
                <a:solidFill>
                  <a:schemeClr val="bg1"/>
                </a:solidFill>
                <a:effectLst/>
              </a:rPr>
              <a:t>数据报的转发路由还可能不同</a:t>
            </a:r>
            <a:endParaRPr lang="zh-CN" altLang="en-US" b="1" dirty="0">
              <a:solidFill>
                <a:schemeClr val="bg1"/>
              </a:solidFill>
            </a:endParaRPr>
          </a:p>
        </p:txBody>
      </p:sp>
    </p:spTree>
    <p:custDataLst>
      <p:tags r:id="rId1"/>
    </p:custDataLst>
    <p:extLst>
      <p:ext uri="{BB962C8B-B14F-4D97-AF65-F5344CB8AC3E}">
        <p14:creationId xmlns:p14="http://schemas.microsoft.com/office/powerpoint/2010/main" val="270905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1000" fill="hold"/>
                                        <p:tgtEl>
                                          <p:spTgt spid="15"/>
                                        </p:tgtEl>
                                        <p:attrNameLst>
                                          <p:attrName>r</p:attrName>
                                        </p:attrNameLst>
                                      </p:cBhvr>
                                    </p:animRot>
                                  </p:childTnLst>
                                </p:cTn>
                              </p:par>
                              <p:par>
                                <p:cTn id="7" presetID="12" presetClass="entr" presetSubtype="4"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 calcmode="lin" valueType="num">
                                      <p:cBhvr additive="base">
                                        <p:cTn id="9" dur="500"/>
                                        <p:tgtEl>
                                          <p:spTgt spid="9"/>
                                        </p:tgtEl>
                                        <p:attrNameLst>
                                          <p:attrName>ppt_y</p:attrName>
                                        </p:attrNameLst>
                                      </p:cBhvr>
                                      <p:tavLst>
                                        <p:tav tm="0">
                                          <p:val>
                                            <p:strVal val="#ppt_y+#ppt_h*1.125000"/>
                                          </p:val>
                                        </p:tav>
                                        <p:tav tm="100000">
                                          <p:val>
                                            <p:strVal val="#ppt_y"/>
                                          </p:val>
                                        </p:tav>
                                      </p:tavLst>
                                    </p:anim>
                                    <p:animEffect transition="in" filter="wipe(up)">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9"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A9683B44-2636-CA01-2882-CF9AD856FA88}"/>
              </a:ext>
            </a:extLst>
          </p:cNvPr>
          <p:cNvGrpSpPr/>
          <p:nvPr/>
        </p:nvGrpSpPr>
        <p:grpSpPr>
          <a:xfrm>
            <a:off x="3370150" y="4279231"/>
            <a:ext cx="7652141" cy="1194006"/>
            <a:chOff x="3370150" y="4259638"/>
            <a:chExt cx="7652141" cy="1194006"/>
          </a:xfrm>
        </p:grpSpPr>
        <p:cxnSp>
          <p:nvCxnSpPr>
            <p:cNvPr id="26" name="直接连接符 25">
              <a:extLst>
                <a:ext uri="{FF2B5EF4-FFF2-40B4-BE49-F238E27FC236}">
                  <a16:creationId xmlns:a16="http://schemas.microsoft.com/office/drawing/2014/main" id="{06DC73A2-B59C-07DE-7AC5-7AC15406EF61}"/>
                </a:ext>
              </a:extLst>
            </p:cNvPr>
            <p:cNvCxnSpPr>
              <a:cxnSpLocks/>
            </p:cNvCxnSpPr>
            <p:nvPr/>
          </p:nvCxnSpPr>
          <p:spPr>
            <a:xfrm>
              <a:off x="3370150" y="4259698"/>
              <a:ext cx="51802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439335E-C730-5CB4-3B92-1BB563B5A1D6}"/>
                </a:ext>
              </a:extLst>
            </p:cNvPr>
            <p:cNvCxnSpPr>
              <a:cxnSpLocks/>
            </p:cNvCxnSpPr>
            <p:nvPr/>
          </p:nvCxnSpPr>
          <p:spPr>
            <a:xfrm>
              <a:off x="3370150" y="5453644"/>
              <a:ext cx="51802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C1FFA059-A6D5-EBEC-2D3A-7404F4F8E619}"/>
                </a:ext>
              </a:extLst>
            </p:cNvPr>
            <p:cNvGrpSpPr/>
            <p:nvPr/>
          </p:nvGrpSpPr>
          <p:grpSpPr>
            <a:xfrm>
              <a:off x="8550349" y="4259638"/>
              <a:ext cx="2471942" cy="1189586"/>
              <a:chOff x="8542420" y="2797095"/>
              <a:chExt cx="2471942" cy="1189586"/>
            </a:xfrm>
          </p:grpSpPr>
          <p:cxnSp>
            <p:nvCxnSpPr>
              <p:cNvPr id="30" name="直接连接符 29">
                <a:extLst>
                  <a:ext uri="{FF2B5EF4-FFF2-40B4-BE49-F238E27FC236}">
                    <a16:creationId xmlns:a16="http://schemas.microsoft.com/office/drawing/2014/main" id="{A7220F52-3BD2-0494-7D55-B43D89A254EC}"/>
                  </a:ext>
                </a:extLst>
              </p:cNvPr>
              <p:cNvCxnSpPr>
                <a:cxnSpLocks/>
              </p:cNvCxnSpPr>
              <p:nvPr/>
            </p:nvCxnSpPr>
            <p:spPr>
              <a:xfrm flipH="1">
                <a:off x="8542421" y="2797155"/>
                <a:ext cx="24668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C4A55A75-D598-5345-4783-92EADCE39C7C}"/>
                  </a:ext>
                </a:extLst>
              </p:cNvPr>
              <p:cNvCxnSpPr>
                <a:cxnSpLocks/>
              </p:cNvCxnSpPr>
              <p:nvPr/>
            </p:nvCxnSpPr>
            <p:spPr>
              <a:xfrm flipH="1">
                <a:off x="8542420" y="3986681"/>
                <a:ext cx="24668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A48ECEA7-9C2B-A185-166B-CD5F52B89038}"/>
                  </a:ext>
                </a:extLst>
              </p:cNvPr>
              <p:cNvCxnSpPr>
                <a:cxnSpLocks/>
              </p:cNvCxnSpPr>
              <p:nvPr/>
            </p:nvCxnSpPr>
            <p:spPr>
              <a:xfrm>
                <a:off x="9810816" y="2797095"/>
                <a:ext cx="0" cy="118958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2263D7D0-536F-56D3-EA4D-80C65AD33478}"/>
                  </a:ext>
                </a:extLst>
              </p:cNvPr>
              <p:cNvSpPr txBox="1"/>
              <p:nvPr/>
            </p:nvSpPr>
            <p:spPr>
              <a:xfrm>
                <a:off x="8608326" y="3182729"/>
                <a:ext cx="2406036" cy="369332"/>
              </a:xfrm>
              <a:prstGeom prst="rect">
                <a:avLst/>
              </a:prstGeom>
              <a:solidFill>
                <a:schemeClr val="bg1"/>
              </a:solidFill>
            </p:spPr>
            <p:txBody>
              <a:bodyPr wrap="square" rtlCol="0">
                <a:spAutoFit/>
              </a:bodyPr>
              <a:lstStyle/>
              <a:p>
                <a:pPr algn="ctr"/>
                <a:r>
                  <a:rPr lang="zh-CN" altLang="en-US" b="1" dirty="0">
                    <a:solidFill>
                      <a:schemeClr val="accent1">
                        <a:lumMod val="75000"/>
                      </a:schemeClr>
                    </a:solidFill>
                  </a:rPr>
                  <a:t>超时重传时间</a:t>
                </a:r>
                <a:r>
                  <a:rPr lang="en-US" altLang="zh-CN" b="1" dirty="0">
                    <a:solidFill>
                      <a:schemeClr val="accent1">
                        <a:lumMod val="75000"/>
                      </a:schemeClr>
                    </a:solidFill>
                  </a:rPr>
                  <a:t>RTO</a:t>
                </a:r>
              </a:p>
            </p:txBody>
          </p:sp>
        </p:gr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超时重传时间的选择</a:t>
              </a:r>
            </a:p>
          </p:txBody>
        </p:sp>
      </p:grpSp>
      <p:sp>
        <p:nvSpPr>
          <p:cNvPr id="5" name="矩形 4">
            <a:extLst>
              <a:ext uri="{FF2B5EF4-FFF2-40B4-BE49-F238E27FC236}">
                <a16:creationId xmlns:a16="http://schemas.microsoft.com/office/drawing/2014/main" id="{64256643-7639-8468-9532-AC086589E400}"/>
              </a:ext>
            </a:extLst>
          </p:cNvPr>
          <p:cNvSpPr/>
          <p:nvPr/>
        </p:nvSpPr>
        <p:spPr>
          <a:xfrm>
            <a:off x="2866417" y="1256207"/>
            <a:ext cx="6459166" cy="4604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TCP</a:t>
            </a:r>
            <a:r>
              <a:rPr lang="zh-CN" altLang="en-US" b="1" dirty="0"/>
              <a:t>超时重传时间</a:t>
            </a:r>
            <a:r>
              <a:rPr lang="en-US" altLang="zh-CN" b="1" dirty="0"/>
              <a:t>RTO</a:t>
            </a:r>
            <a:r>
              <a:rPr lang="zh-CN" altLang="en-US" b="1" dirty="0"/>
              <a:t>的选择时</a:t>
            </a:r>
            <a:r>
              <a:rPr lang="en-US" altLang="zh-CN" b="1" dirty="0"/>
              <a:t>TCP</a:t>
            </a:r>
            <a:r>
              <a:rPr lang="zh-CN" altLang="en-US" b="1" dirty="0"/>
              <a:t>最复杂的问题之一</a:t>
            </a:r>
          </a:p>
        </p:txBody>
      </p:sp>
      <p:grpSp>
        <p:nvGrpSpPr>
          <p:cNvPr id="78" name="组合 77">
            <a:extLst>
              <a:ext uri="{FF2B5EF4-FFF2-40B4-BE49-F238E27FC236}">
                <a16:creationId xmlns:a16="http://schemas.microsoft.com/office/drawing/2014/main" id="{49973188-A3A2-4706-6DDE-CC80F7323257}"/>
              </a:ext>
            </a:extLst>
          </p:cNvPr>
          <p:cNvGrpSpPr/>
          <p:nvPr/>
        </p:nvGrpSpPr>
        <p:grpSpPr>
          <a:xfrm>
            <a:off x="3374901" y="2816748"/>
            <a:ext cx="5153941" cy="412297"/>
            <a:chOff x="3374901" y="2797155"/>
            <a:chExt cx="5153941" cy="412297"/>
          </a:xfrm>
        </p:grpSpPr>
        <p:cxnSp>
          <p:nvCxnSpPr>
            <p:cNvPr id="19" name="直接箭头连接符 18">
              <a:extLst>
                <a:ext uri="{FF2B5EF4-FFF2-40B4-BE49-F238E27FC236}">
                  <a16:creationId xmlns:a16="http://schemas.microsoft.com/office/drawing/2014/main" id="{40C94D6A-20DE-0811-91A3-071A55A4847B}"/>
                </a:ext>
              </a:extLst>
            </p:cNvPr>
            <p:cNvCxnSpPr>
              <a:cxnSpLocks/>
            </p:cNvCxnSpPr>
            <p:nvPr/>
          </p:nvCxnSpPr>
          <p:spPr>
            <a:xfrm>
              <a:off x="3374901" y="2797155"/>
              <a:ext cx="5153941" cy="412297"/>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D2B17EA-928F-7A66-D8B9-800081DCB70B}"/>
                </a:ext>
              </a:extLst>
            </p:cNvPr>
            <p:cNvSpPr txBox="1"/>
            <p:nvPr/>
          </p:nvSpPr>
          <p:spPr>
            <a:xfrm rot="241703">
              <a:off x="6991015" y="2800182"/>
              <a:ext cx="1461596" cy="369332"/>
            </a:xfrm>
            <a:prstGeom prst="rect">
              <a:avLst/>
            </a:prstGeom>
            <a:noFill/>
          </p:spPr>
          <p:txBody>
            <a:bodyPr wrap="square">
              <a:spAutoFit/>
            </a:bodyPr>
            <a:lstStyle/>
            <a:p>
              <a:pPr algn="ctr"/>
              <a:r>
                <a:rPr lang="zh-CN" altLang="en-US" b="1" dirty="0"/>
                <a:t>数据报文段</a:t>
              </a:r>
              <a:r>
                <a:rPr lang="en-US" altLang="zh-CN" b="1" dirty="0"/>
                <a:t>0</a:t>
              </a:r>
            </a:p>
          </p:txBody>
        </p:sp>
      </p:grpSp>
      <p:grpSp>
        <p:nvGrpSpPr>
          <p:cNvPr id="64" name="组合 63">
            <a:extLst>
              <a:ext uri="{FF2B5EF4-FFF2-40B4-BE49-F238E27FC236}">
                <a16:creationId xmlns:a16="http://schemas.microsoft.com/office/drawing/2014/main" id="{43498422-1E1E-4000-2DBE-1492AEF4A6BE}"/>
              </a:ext>
            </a:extLst>
          </p:cNvPr>
          <p:cNvGrpSpPr/>
          <p:nvPr/>
        </p:nvGrpSpPr>
        <p:grpSpPr>
          <a:xfrm>
            <a:off x="1992767" y="2797095"/>
            <a:ext cx="1355876" cy="1010555"/>
            <a:chOff x="1992767" y="2797095"/>
            <a:chExt cx="1355876" cy="1010555"/>
          </a:xfrm>
        </p:grpSpPr>
        <p:cxnSp>
          <p:nvCxnSpPr>
            <p:cNvPr id="29" name="直接连接符 28">
              <a:extLst>
                <a:ext uri="{FF2B5EF4-FFF2-40B4-BE49-F238E27FC236}">
                  <a16:creationId xmlns:a16="http://schemas.microsoft.com/office/drawing/2014/main" id="{8D17AAB2-057A-842E-2252-2FF4CFBD12B3}"/>
                </a:ext>
              </a:extLst>
            </p:cNvPr>
            <p:cNvCxnSpPr>
              <a:cxnSpLocks/>
            </p:cNvCxnSpPr>
            <p:nvPr/>
          </p:nvCxnSpPr>
          <p:spPr>
            <a:xfrm flipH="1">
              <a:off x="1992768" y="2797155"/>
              <a:ext cx="13558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27C54DA-2124-97CC-8D0D-ACB64C64B148}"/>
                </a:ext>
              </a:extLst>
            </p:cNvPr>
            <p:cNvCxnSpPr>
              <a:cxnSpLocks/>
            </p:cNvCxnSpPr>
            <p:nvPr/>
          </p:nvCxnSpPr>
          <p:spPr>
            <a:xfrm flipH="1">
              <a:off x="1992767" y="3807650"/>
              <a:ext cx="13558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81C514FB-9957-4095-EC41-88A6E8F3124E}"/>
                </a:ext>
              </a:extLst>
            </p:cNvPr>
            <p:cNvCxnSpPr>
              <a:cxnSpLocks/>
            </p:cNvCxnSpPr>
            <p:nvPr/>
          </p:nvCxnSpPr>
          <p:spPr>
            <a:xfrm>
              <a:off x="2591387" y="2797095"/>
              <a:ext cx="0" cy="1010555"/>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BA499C33-3224-2270-D916-32FC34A00A82}"/>
                </a:ext>
              </a:extLst>
            </p:cNvPr>
            <p:cNvSpPr txBox="1"/>
            <p:nvPr/>
          </p:nvSpPr>
          <p:spPr>
            <a:xfrm>
              <a:off x="2003821" y="2971054"/>
              <a:ext cx="1188193" cy="646331"/>
            </a:xfrm>
            <a:prstGeom prst="rect">
              <a:avLst/>
            </a:prstGeom>
            <a:solidFill>
              <a:schemeClr val="bg1"/>
            </a:solidFill>
          </p:spPr>
          <p:txBody>
            <a:bodyPr wrap="square">
              <a:spAutoFit/>
            </a:bodyPr>
            <a:lstStyle/>
            <a:p>
              <a:pPr algn="ctr"/>
              <a:r>
                <a:rPr lang="zh-CN" altLang="en-US" b="1" dirty="0"/>
                <a:t>往返时间</a:t>
              </a:r>
              <a:endParaRPr lang="en-US" altLang="zh-CN" b="1" dirty="0"/>
            </a:p>
            <a:p>
              <a:pPr algn="ctr"/>
              <a:r>
                <a:rPr lang="en-US" altLang="zh-CN" b="1" dirty="0"/>
                <a:t>RTT0</a:t>
              </a:r>
            </a:p>
          </p:txBody>
        </p:sp>
      </p:grpSp>
      <p:grpSp>
        <p:nvGrpSpPr>
          <p:cNvPr id="77" name="组合 76">
            <a:extLst>
              <a:ext uri="{FF2B5EF4-FFF2-40B4-BE49-F238E27FC236}">
                <a16:creationId xmlns:a16="http://schemas.microsoft.com/office/drawing/2014/main" id="{0B3B1F97-52CA-542C-3C7B-3C3EE9FFF90B}"/>
              </a:ext>
            </a:extLst>
          </p:cNvPr>
          <p:cNvGrpSpPr/>
          <p:nvPr/>
        </p:nvGrpSpPr>
        <p:grpSpPr>
          <a:xfrm>
            <a:off x="3010465" y="2540440"/>
            <a:ext cx="5835534" cy="3937592"/>
            <a:chOff x="3010465" y="2540440"/>
            <a:chExt cx="5835534" cy="3937592"/>
          </a:xfrm>
        </p:grpSpPr>
        <p:cxnSp>
          <p:nvCxnSpPr>
            <p:cNvPr id="18" name="直接箭头连接符 17">
              <a:extLst>
                <a:ext uri="{FF2B5EF4-FFF2-40B4-BE49-F238E27FC236}">
                  <a16:creationId xmlns:a16="http://schemas.microsoft.com/office/drawing/2014/main" id="{A1A83253-454D-9A74-0A0F-D86AE9010CC6}"/>
                </a:ext>
              </a:extLst>
            </p:cNvPr>
            <p:cNvCxnSpPr>
              <a:cxnSpLocks/>
              <a:stCxn id="7" idx="2"/>
            </p:cNvCxnSpPr>
            <p:nvPr/>
          </p:nvCxnSpPr>
          <p:spPr>
            <a:xfrm flipH="1">
              <a:off x="3362221" y="2540440"/>
              <a:ext cx="1" cy="389846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1CC46534-5164-4B61-844B-1C323CBEB2DF}"/>
                </a:ext>
              </a:extLst>
            </p:cNvPr>
            <p:cNvSpPr txBox="1"/>
            <p:nvPr/>
          </p:nvSpPr>
          <p:spPr>
            <a:xfrm>
              <a:off x="3010465" y="6108700"/>
              <a:ext cx="364436" cy="369332"/>
            </a:xfrm>
            <a:prstGeom prst="rect">
              <a:avLst/>
            </a:prstGeom>
            <a:noFill/>
          </p:spPr>
          <p:txBody>
            <a:bodyPr wrap="square">
              <a:spAutoFit/>
            </a:bodyPr>
            <a:lstStyle/>
            <a:p>
              <a:pPr algn="ctr"/>
              <a:r>
                <a:rPr lang="en-US" altLang="zh-CN" b="1" dirty="0">
                  <a:latin typeface="Arial Narrow" panose="020B0606020202030204" pitchFamily="34" charset="0"/>
                  <a:ea typeface="宋体" panose="02010600030101010101" pitchFamily="2" charset="-122"/>
                </a:rPr>
                <a:t>t</a:t>
              </a:r>
            </a:p>
          </p:txBody>
        </p:sp>
        <p:cxnSp>
          <p:nvCxnSpPr>
            <p:cNvPr id="39" name="直接箭头连接符 38">
              <a:extLst>
                <a:ext uri="{FF2B5EF4-FFF2-40B4-BE49-F238E27FC236}">
                  <a16:creationId xmlns:a16="http://schemas.microsoft.com/office/drawing/2014/main" id="{68251CE5-FF35-E799-FB1A-512467DE1088}"/>
                </a:ext>
              </a:extLst>
            </p:cNvPr>
            <p:cNvCxnSpPr>
              <a:cxnSpLocks/>
            </p:cNvCxnSpPr>
            <p:nvPr/>
          </p:nvCxnSpPr>
          <p:spPr>
            <a:xfrm>
              <a:off x="8542421" y="2540440"/>
              <a:ext cx="0" cy="389846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A26E312-5B78-00B2-0E0B-63889CF87DCF}"/>
                </a:ext>
              </a:extLst>
            </p:cNvPr>
            <p:cNvSpPr txBox="1"/>
            <p:nvPr/>
          </p:nvSpPr>
          <p:spPr>
            <a:xfrm>
              <a:off x="8481563" y="6096685"/>
              <a:ext cx="364436" cy="369332"/>
            </a:xfrm>
            <a:prstGeom prst="rect">
              <a:avLst/>
            </a:prstGeom>
            <a:noFill/>
          </p:spPr>
          <p:txBody>
            <a:bodyPr wrap="square">
              <a:spAutoFit/>
            </a:bodyPr>
            <a:lstStyle/>
            <a:p>
              <a:pPr algn="ctr"/>
              <a:r>
                <a:rPr lang="en-US" altLang="zh-CN" b="1" dirty="0">
                  <a:latin typeface="Arial Narrow" panose="020B0606020202030204" pitchFamily="34" charset="0"/>
                  <a:ea typeface="宋体" panose="02010600030101010101" pitchFamily="2" charset="-122"/>
                </a:rPr>
                <a:t>t</a:t>
              </a:r>
            </a:p>
          </p:txBody>
        </p:sp>
      </p:grpSp>
      <p:cxnSp>
        <p:nvCxnSpPr>
          <p:cNvPr id="45" name="直接连接符 44">
            <a:extLst>
              <a:ext uri="{FF2B5EF4-FFF2-40B4-BE49-F238E27FC236}">
                <a16:creationId xmlns:a16="http://schemas.microsoft.com/office/drawing/2014/main" id="{C2ABA7A2-9838-81A0-9BCC-ABF1CA6E27BD}"/>
              </a:ext>
            </a:extLst>
          </p:cNvPr>
          <p:cNvCxnSpPr/>
          <p:nvPr/>
        </p:nvCxnSpPr>
        <p:spPr>
          <a:xfrm>
            <a:off x="3657600" y="2331953"/>
            <a:ext cx="48314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B3B211E4-D65C-9AD1-023D-CB6CF9493354}"/>
              </a:ext>
            </a:extLst>
          </p:cNvPr>
          <p:cNvGrpSpPr/>
          <p:nvPr/>
        </p:nvGrpSpPr>
        <p:grpSpPr>
          <a:xfrm>
            <a:off x="2972427" y="1786411"/>
            <a:ext cx="800371" cy="754029"/>
            <a:chOff x="1464844" y="354022"/>
            <a:chExt cx="800371" cy="754029"/>
          </a:xfrm>
        </p:grpSpPr>
        <p:pic>
          <p:nvPicPr>
            <p:cNvPr id="7" name="图形 6">
              <a:extLst>
                <a:ext uri="{FF2B5EF4-FFF2-40B4-BE49-F238E27FC236}">
                  <a16:creationId xmlns:a16="http://schemas.microsoft.com/office/drawing/2014/main" id="{49083574-9C7E-40BA-235B-C13447054A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4844" y="354022"/>
              <a:ext cx="779589" cy="754029"/>
            </a:xfrm>
            <a:prstGeom prst="rect">
              <a:avLst/>
            </a:prstGeom>
          </p:spPr>
        </p:pic>
        <p:sp>
          <p:nvSpPr>
            <p:cNvPr id="8" name="文本框 7">
              <a:extLst>
                <a:ext uri="{FF2B5EF4-FFF2-40B4-BE49-F238E27FC236}">
                  <a16:creationId xmlns:a16="http://schemas.microsoft.com/office/drawing/2014/main" id="{4A5B9F94-DDAB-B9D6-0CF7-952847796E88}"/>
                </a:ext>
              </a:extLst>
            </p:cNvPr>
            <p:cNvSpPr txBox="1"/>
            <p:nvPr/>
          </p:nvSpPr>
          <p:spPr>
            <a:xfrm>
              <a:off x="1755922" y="388683"/>
              <a:ext cx="509293" cy="461665"/>
            </a:xfrm>
            <a:prstGeom prst="rect">
              <a:avLst/>
            </a:prstGeom>
            <a:noFill/>
          </p:spPr>
          <p:txBody>
            <a:bodyPr wrap="square" rtlCol="0">
              <a:spAutoFit/>
            </a:bodyPr>
            <a:lstStyle/>
            <a:p>
              <a:pPr algn="ctr"/>
              <a:r>
                <a:rPr lang="en-US" altLang="zh-CN" sz="2400" b="1" dirty="0">
                  <a:solidFill>
                    <a:schemeClr val="bg1"/>
                  </a:solidFill>
                  <a:latin typeface="Arial Narrow" panose="020B0606020202030204" pitchFamily="34" charset="0"/>
                  <a:ea typeface="宋体" panose="02010600030101010101" pitchFamily="2" charset="-122"/>
                </a:rPr>
                <a:t>A</a:t>
              </a:r>
              <a:endParaRPr lang="zh-CN" altLang="en-US" sz="2400" b="1" dirty="0">
                <a:solidFill>
                  <a:schemeClr val="bg1"/>
                </a:solidFill>
                <a:latin typeface="Arial Narrow" panose="020B0606020202030204" pitchFamily="34" charset="0"/>
                <a:ea typeface="宋体" panose="02010600030101010101" pitchFamily="2" charset="-122"/>
              </a:endParaRPr>
            </a:p>
          </p:txBody>
        </p:sp>
      </p:grpSp>
      <p:sp>
        <p:nvSpPr>
          <p:cNvPr id="15" name="图形 73">
            <a:extLst>
              <a:ext uri="{FF2B5EF4-FFF2-40B4-BE49-F238E27FC236}">
                <a16:creationId xmlns:a16="http://schemas.microsoft.com/office/drawing/2014/main" id="{05F5910B-33C7-FD45-FC36-7E7B25E0F09E}"/>
              </a:ext>
            </a:extLst>
          </p:cNvPr>
          <p:cNvSpPr/>
          <p:nvPr/>
        </p:nvSpPr>
        <p:spPr>
          <a:xfrm>
            <a:off x="5176855" y="1956392"/>
            <a:ext cx="1653244" cy="75112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2">
              <a:lumMod val="90000"/>
            </a:schemeClr>
          </a:solidFill>
          <a:ln w="30732" cap="flat">
            <a:solidFill>
              <a:srgbClr val="323232"/>
            </a:solidFill>
            <a:prstDash val="solid"/>
            <a:miter/>
          </a:ln>
        </p:spPr>
        <p:txBody>
          <a:bodyPr rtlCol="0" anchor="ctr"/>
          <a:lstStyle/>
          <a:p>
            <a:pPr algn="ctr"/>
            <a:r>
              <a:rPr lang="zh-CN" altLang="en-US" sz="2000" b="1" dirty="0">
                <a:latin typeface="+mn-ea"/>
              </a:rPr>
              <a:t>因特网</a:t>
            </a:r>
          </a:p>
        </p:txBody>
      </p:sp>
      <p:grpSp>
        <p:nvGrpSpPr>
          <p:cNvPr id="41" name="组合 40">
            <a:extLst>
              <a:ext uri="{FF2B5EF4-FFF2-40B4-BE49-F238E27FC236}">
                <a16:creationId xmlns:a16="http://schemas.microsoft.com/office/drawing/2014/main" id="{DE36AC77-8ADB-B677-C72A-4213BE328A93}"/>
              </a:ext>
            </a:extLst>
          </p:cNvPr>
          <p:cNvGrpSpPr/>
          <p:nvPr/>
        </p:nvGrpSpPr>
        <p:grpSpPr>
          <a:xfrm>
            <a:off x="8118057" y="1786411"/>
            <a:ext cx="800371" cy="754029"/>
            <a:chOff x="1464844" y="354022"/>
            <a:chExt cx="800371" cy="754029"/>
          </a:xfrm>
        </p:grpSpPr>
        <p:pic>
          <p:nvPicPr>
            <p:cNvPr id="42" name="图形 41">
              <a:extLst>
                <a:ext uri="{FF2B5EF4-FFF2-40B4-BE49-F238E27FC236}">
                  <a16:creationId xmlns:a16="http://schemas.microsoft.com/office/drawing/2014/main" id="{1F4FE47D-C88E-A7A8-9DE5-D7B30E0C42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4844" y="354022"/>
              <a:ext cx="779589" cy="754029"/>
            </a:xfrm>
            <a:prstGeom prst="rect">
              <a:avLst/>
            </a:prstGeom>
          </p:spPr>
        </p:pic>
        <p:sp>
          <p:nvSpPr>
            <p:cNvPr id="43" name="文本框 42">
              <a:extLst>
                <a:ext uri="{FF2B5EF4-FFF2-40B4-BE49-F238E27FC236}">
                  <a16:creationId xmlns:a16="http://schemas.microsoft.com/office/drawing/2014/main" id="{3387B067-84C0-4F66-E560-E56510F9DC22}"/>
                </a:ext>
              </a:extLst>
            </p:cNvPr>
            <p:cNvSpPr txBox="1"/>
            <p:nvPr/>
          </p:nvSpPr>
          <p:spPr>
            <a:xfrm>
              <a:off x="1755922" y="388683"/>
              <a:ext cx="509293" cy="461665"/>
            </a:xfrm>
            <a:prstGeom prst="rect">
              <a:avLst/>
            </a:prstGeom>
            <a:noFill/>
          </p:spPr>
          <p:txBody>
            <a:bodyPr wrap="square" rtlCol="0">
              <a:spAutoFit/>
            </a:bodyPr>
            <a:lstStyle/>
            <a:p>
              <a:pPr algn="ctr"/>
              <a:r>
                <a:rPr lang="en-US" altLang="zh-CN" sz="2400" b="1" dirty="0">
                  <a:solidFill>
                    <a:schemeClr val="bg1"/>
                  </a:solidFill>
                  <a:latin typeface="Arial Narrow" panose="020B0606020202030204" pitchFamily="34" charset="0"/>
                  <a:ea typeface="宋体" panose="02010600030101010101" pitchFamily="2" charset="-122"/>
                </a:rPr>
                <a:t>B</a:t>
              </a:r>
              <a:endParaRPr lang="zh-CN" altLang="en-US" sz="2400" b="1" dirty="0">
                <a:solidFill>
                  <a:schemeClr val="bg1"/>
                </a:solidFill>
                <a:latin typeface="Arial Narrow" panose="020B0606020202030204" pitchFamily="34" charset="0"/>
                <a:ea typeface="宋体" panose="02010600030101010101" pitchFamily="2" charset="-122"/>
              </a:endParaRPr>
            </a:p>
          </p:txBody>
        </p:sp>
      </p:grpSp>
      <p:cxnSp>
        <p:nvCxnSpPr>
          <p:cNvPr id="59" name="直接连接符 58">
            <a:extLst>
              <a:ext uri="{FF2B5EF4-FFF2-40B4-BE49-F238E27FC236}">
                <a16:creationId xmlns:a16="http://schemas.microsoft.com/office/drawing/2014/main" id="{ED188DE1-AE24-99D0-5A6B-7B5D53E0D5B5}"/>
              </a:ext>
            </a:extLst>
          </p:cNvPr>
          <p:cNvCxnSpPr>
            <a:cxnSpLocks/>
          </p:cNvCxnSpPr>
          <p:nvPr/>
        </p:nvCxnSpPr>
        <p:spPr>
          <a:xfrm>
            <a:off x="3362221" y="2797155"/>
            <a:ext cx="51802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79" name="组合 78">
            <a:extLst>
              <a:ext uri="{FF2B5EF4-FFF2-40B4-BE49-F238E27FC236}">
                <a16:creationId xmlns:a16="http://schemas.microsoft.com/office/drawing/2014/main" id="{BB587063-EAEC-1868-015F-67D457542943}"/>
              </a:ext>
            </a:extLst>
          </p:cNvPr>
          <p:cNvGrpSpPr/>
          <p:nvPr/>
        </p:nvGrpSpPr>
        <p:grpSpPr>
          <a:xfrm>
            <a:off x="3143824" y="3257979"/>
            <a:ext cx="5377089" cy="556164"/>
            <a:chOff x="3130762" y="3382074"/>
            <a:chExt cx="5377089" cy="556164"/>
          </a:xfrm>
        </p:grpSpPr>
        <p:cxnSp>
          <p:nvCxnSpPr>
            <p:cNvPr id="51" name="直接箭头连接符 50">
              <a:extLst>
                <a:ext uri="{FF2B5EF4-FFF2-40B4-BE49-F238E27FC236}">
                  <a16:creationId xmlns:a16="http://schemas.microsoft.com/office/drawing/2014/main" id="{82C9B03F-3392-34E6-1DB5-7DC943A1C36B}"/>
                </a:ext>
              </a:extLst>
            </p:cNvPr>
            <p:cNvCxnSpPr>
              <a:cxnSpLocks/>
            </p:cNvCxnSpPr>
            <p:nvPr/>
          </p:nvCxnSpPr>
          <p:spPr>
            <a:xfrm flipH="1">
              <a:off x="3335580" y="3382074"/>
              <a:ext cx="5172271" cy="556164"/>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C4E66AA-54BD-5B28-69BD-E131B7EB0A55}"/>
                </a:ext>
              </a:extLst>
            </p:cNvPr>
            <p:cNvSpPr txBox="1"/>
            <p:nvPr/>
          </p:nvSpPr>
          <p:spPr>
            <a:xfrm rot="21348808">
              <a:off x="3130762" y="3529393"/>
              <a:ext cx="1869908" cy="369332"/>
            </a:xfrm>
            <a:prstGeom prst="rect">
              <a:avLst/>
            </a:prstGeom>
            <a:noFill/>
          </p:spPr>
          <p:txBody>
            <a:bodyPr wrap="square">
              <a:spAutoFit/>
            </a:bodyPr>
            <a:lstStyle/>
            <a:p>
              <a:pPr algn="ctr"/>
              <a:r>
                <a:rPr lang="zh-CN" altLang="en-US" b="1" dirty="0"/>
                <a:t>确认报文段</a:t>
              </a:r>
              <a:r>
                <a:rPr lang="en-US" altLang="zh-CN" b="1" dirty="0"/>
                <a:t>0</a:t>
              </a:r>
            </a:p>
          </p:txBody>
        </p:sp>
      </p:grpSp>
      <p:cxnSp>
        <p:nvCxnSpPr>
          <p:cNvPr id="65" name="直接连接符 64">
            <a:extLst>
              <a:ext uri="{FF2B5EF4-FFF2-40B4-BE49-F238E27FC236}">
                <a16:creationId xmlns:a16="http://schemas.microsoft.com/office/drawing/2014/main" id="{742FDB52-0C1B-60A8-EBA9-169C41AD0987}"/>
              </a:ext>
            </a:extLst>
          </p:cNvPr>
          <p:cNvCxnSpPr>
            <a:cxnSpLocks/>
          </p:cNvCxnSpPr>
          <p:nvPr/>
        </p:nvCxnSpPr>
        <p:spPr>
          <a:xfrm>
            <a:off x="3362221" y="3991101"/>
            <a:ext cx="51802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80" name="组合 79">
            <a:extLst>
              <a:ext uri="{FF2B5EF4-FFF2-40B4-BE49-F238E27FC236}">
                <a16:creationId xmlns:a16="http://schemas.microsoft.com/office/drawing/2014/main" id="{24687454-B7E8-156C-8D6D-7915CED041BF}"/>
              </a:ext>
            </a:extLst>
          </p:cNvPr>
          <p:cNvGrpSpPr/>
          <p:nvPr/>
        </p:nvGrpSpPr>
        <p:grpSpPr>
          <a:xfrm>
            <a:off x="8542420" y="2797095"/>
            <a:ext cx="2466809" cy="1189586"/>
            <a:chOff x="8542420" y="2797095"/>
            <a:chExt cx="2466809" cy="1189586"/>
          </a:xfrm>
        </p:grpSpPr>
        <p:cxnSp>
          <p:nvCxnSpPr>
            <p:cNvPr id="67" name="直接连接符 66">
              <a:extLst>
                <a:ext uri="{FF2B5EF4-FFF2-40B4-BE49-F238E27FC236}">
                  <a16:creationId xmlns:a16="http://schemas.microsoft.com/office/drawing/2014/main" id="{F5F04FF6-9D72-5EB7-16A4-5B9AA096A88A}"/>
                </a:ext>
              </a:extLst>
            </p:cNvPr>
            <p:cNvCxnSpPr>
              <a:cxnSpLocks/>
            </p:cNvCxnSpPr>
            <p:nvPr/>
          </p:nvCxnSpPr>
          <p:spPr>
            <a:xfrm flipH="1">
              <a:off x="8542421" y="2797155"/>
              <a:ext cx="24668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773BAB2C-BA07-E68A-062D-54103A715F29}"/>
                </a:ext>
              </a:extLst>
            </p:cNvPr>
            <p:cNvCxnSpPr>
              <a:cxnSpLocks/>
            </p:cNvCxnSpPr>
            <p:nvPr/>
          </p:nvCxnSpPr>
          <p:spPr>
            <a:xfrm flipH="1">
              <a:off x="8542420" y="3986681"/>
              <a:ext cx="24668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588B8563-49AB-2AA9-048A-0228E2729AFC}"/>
                </a:ext>
              </a:extLst>
            </p:cNvPr>
            <p:cNvCxnSpPr>
              <a:cxnSpLocks/>
            </p:cNvCxnSpPr>
            <p:nvPr/>
          </p:nvCxnSpPr>
          <p:spPr>
            <a:xfrm>
              <a:off x="9810816" y="2797095"/>
              <a:ext cx="0" cy="118958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FEB8E57B-F1BD-D801-2D5E-DFFC0CFE144D}"/>
                </a:ext>
              </a:extLst>
            </p:cNvPr>
            <p:cNvSpPr txBox="1"/>
            <p:nvPr/>
          </p:nvSpPr>
          <p:spPr>
            <a:xfrm>
              <a:off x="8603193" y="3083634"/>
              <a:ext cx="2406036" cy="646331"/>
            </a:xfrm>
            <a:prstGeom prst="rect">
              <a:avLst/>
            </a:prstGeom>
            <a:solidFill>
              <a:schemeClr val="bg1"/>
            </a:solidFill>
          </p:spPr>
          <p:txBody>
            <a:bodyPr wrap="square" rtlCol="0">
              <a:spAutoFit/>
            </a:bodyPr>
            <a:lstStyle/>
            <a:p>
              <a:pPr algn="ctr"/>
              <a:r>
                <a:rPr lang="zh-CN" altLang="en-US" b="1" dirty="0">
                  <a:solidFill>
                    <a:schemeClr val="accent1">
                      <a:lumMod val="75000"/>
                    </a:schemeClr>
                  </a:solidFill>
                </a:rPr>
                <a:t>超时重传时间</a:t>
              </a:r>
              <a:r>
                <a:rPr lang="en-US" altLang="zh-CN" b="1" dirty="0">
                  <a:solidFill>
                    <a:schemeClr val="accent1">
                      <a:lumMod val="75000"/>
                    </a:schemeClr>
                  </a:solidFill>
                </a:rPr>
                <a:t>RTO</a:t>
              </a:r>
            </a:p>
            <a:p>
              <a:pPr algn="ctr"/>
              <a:r>
                <a:rPr lang="zh-CN" altLang="en-US" b="1" dirty="0">
                  <a:solidFill>
                    <a:schemeClr val="accent1">
                      <a:lumMod val="75000"/>
                    </a:schemeClr>
                  </a:solidFill>
                </a:rPr>
                <a:t>应略大于往返时间</a:t>
              </a:r>
              <a:r>
                <a:rPr lang="en-US" altLang="zh-CN" b="1" dirty="0">
                  <a:solidFill>
                    <a:schemeClr val="accent1">
                      <a:lumMod val="75000"/>
                    </a:schemeClr>
                  </a:solidFill>
                </a:rPr>
                <a:t>RTT</a:t>
              </a:r>
              <a:endParaRPr lang="zh-CN" altLang="en-US" b="1" dirty="0">
                <a:solidFill>
                  <a:schemeClr val="accent1">
                    <a:lumMod val="75000"/>
                  </a:schemeClr>
                </a:solidFill>
              </a:endParaRPr>
            </a:p>
          </p:txBody>
        </p:sp>
      </p:grpSp>
      <p:grpSp>
        <p:nvGrpSpPr>
          <p:cNvPr id="49" name="组合 48">
            <a:extLst>
              <a:ext uri="{FF2B5EF4-FFF2-40B4-BE49-F238E27FC236}">
                <a16:creationId xmlns:a16="http://schemas.microsoft.com/office/drawing/2014/main" id="{32BD532C-7A06-CBCC-3A4D-9A38DE03E277}"/>
              </a:ext>
            </a:extLst>
          </p:cNvPr>
          <p:cNvGrpSpPr/>
          <p:nvPr/>
        </p:nvGrpSpPr>
        <p:grpSpPr>
          <a:xfrm>
            <a:off x="3709303" y="2108885"/>
            <a:ext cx="4384234" cy="464127"/>
            <a:chOff x="6497144" y="3572943"/>
            <a:chExt cx="4384234" cy="464127"/>
          </a:xfrm>
        </p:grpSpPr>
        <p:sp>
          <p:nvSpPr>
            <p:cNvPr id="16" name="圆柱体 15">
              <a:extLst>
                <a:ext uri="{FF2B5EF4-FFF2-40B4-BE49-F238E27FC236}">
                  <a16:creationId xmlns:a16="http://schemas.microsoft.com/office/drawing/2014/main" id="{0F00B25B-D69C-4AFB-AACD-6A2D6D5BD8C1}"/>
                </a:ext>
              </a:extLst>
            </p:cNvPr>
            <p:cNvSpPr/>
            <p:nvPr/>
          </p:nvSpPr>
          <p:spPr>
            <a:xfrm rot="16200000">
              <a:off x="8457197" y="1612890"/>
              <a:ext cx="464127" cy="4384234"/>
            </a:xfrm>
            <a:prstGeom prst="can">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D5E03FE-0457-0C74-0767-5C09285C9DBA}"/>
                </a:ext>
              </a:extLst>
            </p:cNvPr>
            <p:cNvSpPr txBox="1"/>
            <p:nvPr/>
          </p:nvSpPr>
          <p:spPr>
            <a:xfrm>
              <a:off x="7648047" y="3619143"/>
              <a:ext cx="2210666" cy="369332"/>
            </a:xfrm>
            <a:prstGeom prst="rect">
              <a:avLst/>
            </a:prstGeom>
            <a:noFill/>
          </p:spPr>
          <p:txBody>
            <a:bodyPr wrap="square">
              <a:spAutoFit/>
            </a:bodyPr>
            <a:lstStyle/>
            <a:p>
              <a:pPr algn="ctr"/>
              <a:r>
                <a:rPr lang="zh-CN" altLang="en-US" b="1" dirty="0">
                  <a:solidFill>
                    <a:schemeClr val="bg1"/>
                  </a:solidFill>
                  <a:latin typeface="+mn-ea"/>
                </a:rPr>
                <a:t>已建立的</a:t>
              </a:r>
              <a:r>
                <a:rPr lang="en-US" altLang="zh-CN" b="1" dirty="0">
                  <a:solidFill>
                    <a:schemeClr val="bg1"/>
                  </a:solidFill>
                  <a:latin typeface="+mn-ea"/>
                </a:rPr>
                <a:t>TCP</a:t>
              </a:r>
              <a:r>
                <a:rPr lang="zh-CN" altLang="en-US" b="1" dirty="0">
                  <a:solidFill>
                    <a:schemeClr val="bg1"/>
                  </a:solidFill>
                  <a:latin typeface="+mn-ea"/>
                </a:rPr>
                <a:t>连接</a:t>
              </a:r>
              <a:endParaRPr lang="en-US" altLang="zh-CN" b="1" dirty="0">
                <a:solidFill>
                  <a:schemeClr val="bg1"/>
                </a:solidFill>
                <a:latin typeface="+mn-ea"/>
              </a:endParaRPr>
            </a:p>
          </p:txBody>
        </p:sp>
      </p:grpSp>
      <p:grpSp>
        <p:nvGrpSpPr>
          <p:cNvPr id="10" name="组合 9">
            <a:extLst>
              <a:ext uri="{FF2B5EF4-FFF2-40B4-BE49-F238E27FC236}">
                <a16:creationId xmlns:a16="http://schemas.microsoft.com/office/drawing/2014/main" id="{2960BDF9-4EB8-9490-D192-50B6675F0E49}"/>
              </a:ext>
            </a:extLst>
          </p:cNvPr>
          <p:cNvGrpSpPr/>
          <p:nvPr/>
        </p:nvGrpSpPr>
        <p:grpSpPr>
          <a:xfrm>
            <a:off x="3366972" y="4298251"/>
            <a:ext cx="5189029" cy="766724"/>
            <a:chOff x="3374901" y="2797155"/>
            <a:chExt cx="5189029" cy="766724"/>
          </a:xfrm>
        </p:grpSpPr>
        <p:cxnSp>
          <p:nvCxnSpPr>
            <p:cNvPr id="11" name="直接箭头连接符 10">
              <a:extLst>
                <a:ext uri="{FF2B5EF4-FFF2-40B4-BE49-F238E27FC236}">
                  <a16:creationId xmlns:a16="http://schemas.microsoft.com/office/drawing/2014/main" id="{CEDF963A-C2C0-9EF7-0959-65BCF128B545}"/>
                </a:ext>
              </a:extLst>
            </p:cNvPr>
            <p:cNvCxnSpPr>
              <a:cxnSpLocks/>
            </p:cNvCxnSpPr>
            <p:nvPr/>
          </p:nvCxnSpPr>
          <p:spPr>
            <a:xfrm>
              <a:off x="3374901" y="2797155"/>
              <a:ext cx="5189029" cy="766724"/>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57F51832-E085-4E28-4FF2-C8D7E229BBD3}"/>
                </a:ext>
              </a:extLst>
            </p:cNvPr>
            <p:cNvSpPr txBox="1"/>
            <p:nvPr/>
          </p:nvSpPr>
          <p:spPr>
            <a:xfrm rot="509759">
              <a:off x="7026577" y="3092748"/>
              <a:ext cx="1461596" cy="369332"/>
            </a:xfrm>
            <a:prstGeom prst="rect">
              <a:avLst/>
            </a:prstGeom>
            <a:noFill/>
          </p:spPr>
          <p:txBody>
            <a:bodyPr wrap="square">
              <a:spAutoFit/>
            </a:bodyPr>
            <a:lstStyle/>
            <a:p>
              <a:pPr algn="ctr"/>
              <a:r>
                <a:rPr lang="zh-CN" altLang="en-US" b="1" dirty="0"/>
                <a:t>数据报文段</a:t>
              </a:r>
              <a:r>
                <a:rPr lang="en-US" altLang="zh-CN" b="1" dirty="0"/>
                <a:t>1</a:t>
              </a:r>
            </a:p>
          </p:txBody>
        </p:sp>
      </p:grpSp>
      <p:grpSp>
        <p:nvGrpSpPr>
          <p:cNvPr id="14" name="组合 13">
            <a:extLst>
              <a:ext uri="{FF2B5EF4-FFF2-40B4-BE49-F238E27FC236}">
                <a16:creationId xmlns:a16="http://schemas.microsoft.com/office/drawing/2014/main" id="{A4ABC198-40B0-97EA-2121-C24BF8E1FF97}"/>
              </a:ext>
            </a:extLst>
          </p:cNvPr>
          <p:cNvGrpSpPr/>
          <p:nvPr/>
        </p:nvGrpSpPr>
        <p:grpSpPr>
          <a:xfrm>
            <a:off x="3136764" y="5101848"/>
            <a:ext cx="5392078" cy="1105926"/>
            <a:chOff x="3115773" y="3382074"/>
            <a:chExt cx="5392078" cy="1105926"/>
          </a:xfrm>
        </p:grpSpPr>
        <p:cxnSp>
          <p:nvCxnSpPr>
            <p:cNvPr id="20" name="直接箭头连接符 19">
              <a:extLst>
                <a:ext uri="{FF2B5EF4-FFF2-40B4-BE49-F238E27FC236}">
                  <a16:creationId xmlns:a16="http://schemas.microsoft.com/office/drawing/2014/main" id="{7ADCAE04-F945-6FC1-9CDA-0B496A5ADE35}"/>
                </a:ext>
              </a:extLst>
            </p:cNvPr>
            <p:cNvCxnSpPr>
              <a:cxnSpLocks/>
            </p:cNvCxnSpPr>
            <p:nvPr/>
          </p:nvCxnSpPr>
          <p:spPr>
            <a:xfrm flipH="1">
              <a:off x="3327651" y="3382074"/>
              <a:ext cx="5180200" cy="110592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EE32ED6B-FA2B-01A7-196B-53932D1DE82E}"/>
                </a:ext>
              </a:extLst>
            </p:cNvPr>
            <p:cNvSpPr txBox="1"/>
            <p:nvPr/>
          </p:nvSpPr>
          <p:spPr>
            <a:xfrm rot="20910206">
              <a:off x="3115773" y="4013993"/>
              <a:ext cx="1869908" cy="369332"/>
            </a:xfrm>
            <a:prstGeom prst="rect">
              <a:avLst/>
            </a:prstGeom>
            <a:noFill/>
          </p:spPr>
          <p:txBody>
            <a:bodyPr wrap="square">
              <a:spAutoFit/>
            </a:bodyPr>
            <a:lstStyle/>
            <a:p>
              <a:pPr algn="ctr"/>
              <a:r>
                <a:rPr lang="zh-CN" altLang="en-US" b="1" dirty="0"/>
                <a:t>确认报文段</a:t>
              </a:r>
              <a:r>
                <a:rPr lang="en-US" altLang="zh-CN" b="1" dirty="0"/>
                <a:t>1</a:t>
              </a:r>
            </a:p>
          </p:txBody>
        </p:sp>
      </p:grpSp>
      <p:grpSp>
        <p:nvGrpSpPr>
          <p:cNvPr id="34" name="组合 33">
            <a:extLst>
              <a:ext uri="{FF2B5EF4-FFF2-40B4-BE49-F238E27FC236}">
                <a16:creationId xmlns:a16="http://schemas.microsoft.com/office/drawing/2014/main" id="{EFE363AA-4B52-DEC4-2F5E-B9D9372108C9}"/>
              </a:ext>
            </a:extLst>
          </p:cNvPr>
          <p:cNvGrpSpPr/>
          <p:nvPr/>
        </p:nvGrpSpPr>
        <p:grpSpPr>
          <a:xfrm>
            <a:off x="3370418" y="5500532"/>
            <a:ext cx="5189029" cy="766724"/>
            <a:chOff x="3374901" y="2797155"/>
            <a:chExt cx="5189029" cy="766724"/>
          </a:xfrm>
        </p:grpSpPr>
        <p:cxnSp>
          <p:nvCxnSpPr>
            <p:cNvPr id="35" name="直接箭头连接符 34">
              <a:extLst>
                <a:ext uri="{FF2B5EF4-FFF2-40B4-BE49-F238E27FC236}">
                  <a16:creationId xmlns:a16="http://schemas.microsoft.com/office/drawing/2014/main" id="{7733B7C1-627A-617D-C1E7-107080D95186}"/>
                </a:ext>
              </a:extLst>
            </p:cNvPr>
            <p:cNvCxnSpPr>
              <a:cxnSpLocks/>
            </p:cNvCxnSpPr>
            <p:nvPr/>
          </p:nvCxnSpPr>
          <p:spPr>
            <a:xfrm>
              <a:off x="3374901" y="2797155"/>
              <a:ext cx="5189029" cy="766724"/>
            </a:xfrm>
            <a:prstGeom prst="straightConnector1">
              <a:avLst/>
            </a:prstGeom>
            <a:ln w="254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AA08E498-07A6-12F9-7D80-67977F4B9429}"/>
                </a:ext>
              </a:extLst>
            </p:cNvPr>
            <p:cNvSpPr txBox="1"/>
            <p:nvPr/>
          </p:nvSpPr>
          <p:spPr>
            <a:xfrm rot="509759">
              <a:off x="6511874" y="3054517"/>
              <a:ext cx="1979139" cy="369332"/>
            </a:xfrm>
            <a:prstGeom prst="rect">
              <a:avLst/>
            </a:prstGeom>
            <a:noFill/>
          </p:spPr>
          <p:txBody>
            <a:bodyPr wrap="square">
              <a:spAutoFit/>
            </a:bodyPr>
            <a:lstStyle/>
            <a:p>
              <a:pPr algn="ctr"/>
              <a:r>
                <a:rPr lang="zh-CN" altLang="en-US" b="1" dirty="0">
                  <a:solidFill>
                    <a:schemeClr val="accent1">
                      <a:lumMod val="75000"/>
                    </a:schemeClr>
                  </a:solidFill>
                </a:rPr>
                <a:t>重传数据报文段</a:t>
              </a:r>
              <a:r>
                <a:rPr lang="en-US" altLang="zh-CN" b="1" dirty="0">
                  <a:solidFill>
                    <a:schemeClr val="accent1">
                      <a:lumMod val="75000"/>
                    </a:schemeClr>
                  </a:solidFill>
                </a:rPr>
                <a:t>1</a:t>
              </a:r>
            </a:p>
          </p:txBody>
        </p:sp>
      </p:grpSp>
      <p:grpSp>
        <p:nvGrpSpPr>
          <p:cNvPr id="47" name="组合 46">
            <a:extLst>
              <a:ext uri="{FF2B5EF4-FFF2-40B4-BE49-F238E27FC236}">
                <a16:creationId xmlns:a16="http://schemas.microsoft.com/office/drawing/2014/main" id="{6D8B6161-EEC4-347F-AB61-15AC667168E7}"/>
              </a:ext>
            </a:extLst>
          </p:cNvPr>
          <p:cNvGrpSpPr/>
          <p:nvPr/>
        </p:nvGrpSpPr>
        <p:grpSpPr>
          <a:xfrm>
            <a:off x="1980922" y="4287698"/>
            <a:ext cx="1357884" cy="1918419"/>
            <a:chOff x="1990759" y="2797095"/>
            <a:chExt cx="1357884" cy="1918419"/>
          </a:xfrm>
        </p:grpSpPr>
        <p:cxnSp>
          <p:nvCxnSpPr>
            <p:cNvPr id="48" name="直接连接符 47">
              <a:extLst>
                <a:ext uri="{FF2B5EF4-FFF2-40B4-BE49-F238E27FC236}">
                  <a16:creationId xmlns:a16="http://schemas.microsoft.com/office/drawing/2014/main" id="{1FAFB65D-5A13-4E4D-ECA0-952B28BC0E07}"/>
                </a:ext>
              </a:extLst>
            </p:cNvPr>
            <p:cNvCxnSpPr>
              <a:cxnSpLocks/>
            </p:cNvCxnSpPr>
            <p:nvPr/>
          </p:nvCxnSpPr>
          <p:spPr>
            <a:xfrm flipH="1">
              <a:off x="1992768" y="2797155"/>
              <a:ext cx="13558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5DEFFA49-4B75-F884-64A2-09207A0F6C61}"/>
                </a:ext>
              </a:extLst>
            </p:cNvPr>
            <p:cNvCxnSpPr>
              <a:cxnSpLocks/>
            </p:cNvCxnSpPr>
            <p:nvPr/>
          </p:nvCxnSpPr>
          <p:spPr>
            <a:xfrm flipH="1">
              <a:off x="1992767" y="4715514"/>
              <a:ext cx="13558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EE371304-DC7F-79D9-248E-50EE54E2C2AC}"/>
                </a:ext>
              </a:extLst>
            </p:cNvPr>
            <p:cNvCxnSpPr>
              <a:cxnSpLocks/>
            </p:cNvCxnSpPr>
            <p:nvPr/>
          </p:nvCxnSpPr>
          <p:spPr>
            <a:xfrm>
              <a:off x="2591387" y="2797095"/>
              <a:ext cx="0" cy="1918419"/>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76220318-BE43-2E74-A1F3-05A28CDF5853}"/>
                </a:ext>
              </a:extLst>
            </p:cNvPr>
            <p:cNvSpPr txBox="1"/>
            <p:nvPr/>
          </p:nvSpPr>
          <p:spPr>
            <a:xfrm>
              <a:off x="1990759" y="3428254"/>
              <a:ext cx="1188193" cy="646331"/>
            </a:xfrm>
            <a:prstGeom prst="rect">
              <a:avLst/>
            </a:prstGeom>
            <a:solidFill>
              <a:schemeClr val="bg1"/>
            </a:solidFill>
          </p:spPr>
          <p:txBody>
            <a:bodyPr wrap="square">
              <a:spAutoFit/>
            </a:bodyPr>
            <a:lstStyle/>
            <a:p>
              <a:pPr algn="ctr"/>
              <a:r>
                <a:rPr lang="zh-CN" altLang="en-US" b="1" dirty="0"/>
                <a:t>往返时间</a:t>
              </a:r>
              <a:endParaRPr lang="en-US" altLang="zh-CN" b="1" dirty="0"/>
            </a:p>
            <a:p>
              <a:pPr algn="ctr"/>
              <a:r>
                <a:rPr lang="en-US" altLang="zh-CN" b="1" dirty="0"/>
                <a:t>RTT1</a:t>
              </a:r>
            </a:p>
          </p:txBody>
        </p:sp>
      </p:grpSp>
    </p:spTree>
    <p:custDataLst>
      <p:tags r:id="rId1"/>
    </p:custDataLst>
    <p:extLst>
      <p:ext uri="{BB962C8B-B14F-4D97-AF65-F5344CB8AC3E}">
        <p14:creationId xmlns:p14="http://schemas.microsoft.com/office/powerpoint/2010/main" val="111557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right)">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p:tgtEl>
                                          <p:spTgt spid="47"/>
                                        </p:tgtEl>
                                        <p:attrNameLst>
                                          <p:attrName>ppt_x</p:attrName>
                                        </p:attrNameLst>
                                      </p:cBhvr>
                                      <p:tavLst>
                                        <p:tav tm="0">
                                          <p:val>
                                            <p:strVal val="#ppt_x-#ppt_w*1.125000"/>
                                          </p:val>
                                        </p:tav>
                                        <p:tav tm="100000">
                                          <p:val>
                                            <p:strVal val="#ppt_x"/>
                                          </p:val>
                                        </p:tav>
                                      </p:tavLst>
                                    </p:anim>
                                    <p:animEffect transition="in" filter="wipe(right)">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1000"/>
                                        <p:tgtEl>
                                          <p:spTgt spid="46"/>
                                        </p:tgtEl>
                                      </p:cBhvr>
                                    </p:animEffect>
                                    <p:anim calcmode="lin" valueType="num">
                                      <p:cBhvr>
                                        <p:cTn id="24" dur="1000" fill="hold"/>
                                        <p:tgtEl>
                                          <p:spTgt spid="46"/>
                                        </p:tgtEl>
                                        <p:attrNameLst>
                                          <p:attrName>ppt_x</p:attrName>
                                        </p:attrNameLst>
                                      </p:cBhvr>
                                      <p:tavLst>
                                        <p:tav tm="0">
                                          <p:val>
                                            <p:strVal val="#ppt_x"/>
                                          </p:val>
                                        </p:tav>
                                        <p:tav tm="100000">
                                          <p:val>
                                            <p:strVal val="#ppt_x"/>
                                          </p:val>
                                        </p:tav>
                                      </p:tavLst>
                                    </p:anim>
                                    <p:anim calcmode="lin" valueType="num">
                                      <p:cBhvr>
                                        <p:cTn id="25"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8D333E2-099D-6D80-3AF7-F9B764B62FDA}"/>
              </a:ext>
            </a:extLst>
          </p:cNvPr>
          <p:cNvPicPr>
            <a:picLocks noChangeAspect="1"/>
          </p:cNvPicPr>
          <p:nvPr/>
        </p:nvPicPr>
        <p:blipFill>
          <a:blip r:embed="rId3"/>
          <a:stretch>
            <a:fillRect/>
          </a:stretch>
        </p:blipFill>
        <p:spPr>
          <a:xfrm>
            <a:off x="1338949" y="3625818"/>
            <a:ext cx="3643852" cy="2803855"/>
          </a:xfrm>
          <a:prstGeom prst="rect">
            <a:avLst/>
          </a:prstGeom>
        </p:spPr>
      </p:pic>
      <p:sp>
        <p:nvSpPr>
          <p:cNvPr id="109" name="文本框 108">
            <a:extLst>
              <a:ext uri="{FF2B5EF4-FFF2-40B4-BE49-F238E27FC236}">
                <a16:creationId xmlns:a16="http://schemas.microsoft.com/office/drawing/2014/main" id="{C3441686-2E25-FC0D-D3EA-11FA42ABABAC}"/>
              </a:ext>
            </a:extLst>
          </p:cNvPr>
          <p:cNvSpPr txBox="1"/>
          <p:nvPr/>
        </p:nvSpPr>
        <p:spPr>
          <a:xfrm>
            <a:off x="1496924" y="2228588"/>
            <a:ext cx="3170461" cy="369332"/>
          </a:xfrm>
          <a:prstGeom prst="rect">
            <a:avLst/>
          </a:prstGeom>
          <a:noFill/>
        </p:spPr>
        <p:txBody>
          <a:bodyPr wrap="square" rtlCol="0">
            <a:spAutoFit/>
          </a:bodyPr>
          <a:lstStyle/>
          <a:p>
            <a:pPr algn="ctr"/>
            <a:r>
              <a:rPr lang="en-US" altLang="zh-CN" b="1" dirty="0"/>
              <a:t>192.168.0.3 ↔ www.porttest.net</a:t>
            </a:r>
            <a:endParaRPr lang="zh-CN" altLang="en-US" b="1" dirty="0"/>
          </a:p>
        </p:txBody>
      </p:sp>
      <p:grpSp>
        <p:nvGrpSpPr>
          <p:cNvPr id="15" name="组合 14">
            <a:extLst>
              <a:ext uri="{FF2B5EF4-FFF2-40B4-BE49-F238E27FC236}">
                <a16:creationId xmlns:a16="http://schemas.microsoft.com/office/drawing/2014/main" id="{96AA0463-360A-6EA1-6F50-2E1FFF640334}"/>
              </a:ext>
            </a:extLst>
          </p:cNvPr>
          <p:cNvGrpSpPr/>
          <p:nvPr/>
        </p:nvGrpSpPr>
        <p:grpSpPr>
          <a:xfrm>
            <a:off x="4078674" y="1259822"/>
            <a:ext cx="4037173" cy="5223988"/>
            <a:chOff x="4078674" y="1076948"/>
            <a:chExt cx="4037173" cy="5223988"/>
          </a:xfrm>
        </p:grpSpPr>
        <p:sp>
          <p:nvSpPr>
            <p:cNvPr id="98" name="文本框 97">
              <a:extLst>
                <a:ext uri="{FF2B5EF4-FFF2-40B4-BE49-F238E27FC236}">
                  <a16:creationId xmlns:a16="http://schemas.microsoft.com/office/drawing/2014/main" id="{0D381539-7F20-1C86-B0C6-F566DC352BED}"/>
                </a:ext>
              </a:extLst>
            </p:cNvPr>
            <p:cNvSpPr txBox="1"/>
            <p:nvPr/>
          </p:nvSpPr>
          <p:spPr>
            <a:xfrm>
              <a:off x="5161324" y="5654605"/>
              <a:ext cx="1743891" cy="646331"/>
            </a:xfrm>
            <a:prstGeom prst="rect">
              <a:avLst/>
            </a:prstGeom>
            <a:noFill/>
          </p:spPr>
          <p:txBody>
            <a:bodyPr wrap="square" rtlCol="0">
              <a:spAutoFit/>
            </a:bodyPr>
            <a:lstStyle/>
            <a:p>
              <a:pPr algn="ctr"/>
              <a:r>
                <a:rPr lang="zh-CN" altLang="en-US" b="1" dirty="0"/>
                <a:t>用户</a:t>
              </a:r>
              <a:r>
                <a:rPr lang="en-US" altLang="zh-CN" b="1" dirty="0"/>
                <a:t>PC</a:t>
              </a:r>
            </a:p>
            <a:p>
              <a:pPr algn="ctr"/>
              <a:r>
                <a:rPr lang="en-US" altLang="zh-CN" b="1" dirty="0"/>
                <a:t>192.168.0.1</a:t>
              </a:r>
              <a:endParaRPr lang="zh-CN" altLang="en-US" b="1" dirty="0"/>
            </a:p>
          </p:txBody>
        </p:sp>
        <p:sp>
          <p:nvSpPr>
            <p:cNvPr id="99" name="文本框 98">
              <a:extLst>
                <a:ext uri="{FF2B5EF4-FFF2-40B4-BE49-F238E27FC236}">
                  <a16:creationId xmlns:a16="http://schemas.microsoft.com/office/drawing/2014/main" id="{466ACEBE-8AB3-3B6A-65BA-9FAAEB312F69}"/>
                </a:ext>
              </a:extLst>
            </p:cNvPr>
            <p:cNvSpPr txBox="1"/>
            <p:nvPr/>
          </p:nvSpPr>
          <p:spPr>
            <a:xfrm>
              <a:off x="4876120" y="3409434"/>
              <a:ext cx="1041356" cy="369332"/>
            </a:xfrm>
            <a:prstGeom prst="rect">
              <a:avLst/>
            </a:prstGeom>
            <a:noFill/>
          </p:spPr>
          <p:txBody>
            <a:bodyPr wrap="square" rtlCol="0">
              <a:spAutoFit/>
            </a:bodyPr>
            <a:lstStyle/>
            <a:p>
              <a:pPr algn="ctr"/>
              <a:r>
                <a:rPr lang="zh-CN" altLang="en-US" b="1" dirty="0"/>
                <a:t>交换机</a:t>
              </a:r>
            </a:p>
          </p:txBody>
        </p:sp>
        <p:cxnSp>
          <p:nvCxnSpPr>
            <p:cNvPr id="10" name="直接连接符 9">
              <a:extLst>
                <a:ext uri="{FF2B5EF4-FFF2-40B4-BE49-F238E27FC236}">
                  <a16:creationId xmlns:a16="http://schemas.microsoft.com/office/drawing/2014/main" id="{31F52B88-4EA9-D177-22D2-C31B2FB14BBD}"/>
                </a:ext>
              </a:extLst>
            </p:cNvPr>
            <p:cNvCxnSpPr/>
            <p:nvPr/>
          </p:nvCxnSpPr>
          <p:spPr>
            <a:xfrm flipH="1" flipV="1">
              <a:off x="4950619" y="2129246"/>
              <a:ext cx="1145381" cy="1464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D34BB6B-1A40-BBF2-4E2A-B72022706299}"/>
                </a:ext>
              </a:extLst>
            </p:cNvPr>
            <p:cNvCxnSpPr>
              <a:cxnSpLocks/>
            </p:cNvCxnSpPr>
            <p:nvPr/>
          </p:nvCxnSpPr>
          <p:spPr>
            <a:xfrm flipV="1">
              <a:off x="6094251" y="2031938"/>
              <a:ext cx="1141111" cy="1562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8785C98-E6DB-5305-9111-84DC4FDE5160}"/>
                </a:ext>
              </a:extLst>
            </p:cNvPr>
            <p:cNvCxnSpPr/>
            <p:nvPr/>
          </p:nvCxnSpPr>
          <p:spPr>
            <a:xfrm>
              <a:off x="6096000" y="3690257"/>
              <a:ext cx="0" cy="16720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0" name="图形 89">
              <a:extLst>
                <a:ext uri="{FF2B5EF4-FFF2-40B4-BE49-F238E27FC236}">
                  <a16:creationId xmlns:a16="http://schemas.microsoft.com/office/drawing/2014/main" id="{F54E475D-6DEB-D1CA-C3DE-43B893B25A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15286" y="3312126"/>
              <a:ext cx="563948" cy="563948"/>
            </a:xfrm>
            <a:prstGeom prst="rect">
              <a:avLst/>
            </a:prstGeom>
          </p:spPr>
        </p:pic>
        <p:pic>
          <p:nvPicPr>
            <p:cNvPr id="92" name="图形 91">
              <a:extLst>
                <a:ext uri="{FF2B5EF4-FFF2-40B4-BE49-F238E27FC236}">
                  <a16:creationId xmlns:a16="http://schemas.microsoft.com/office/drawing/2014/main" id="{8D958ECF-D10F-8815-55AF-75CF95B972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73853" y="4959339"/>
              <a:ext cx="718834" cy="695266"/>
            </a:xfrm>
            <a:prstGeom prst="rect">
              <a:avLst/>
            </a:prstGeom>
          </p:spPr>
        </p:pic>
        <p:grpSp>
          <p:nvGrpSpPr>
            <p:cNvPr id="8" name="组合 7">
              <a:extLst>
                <a:ext uri="{FF2B5EF4-FFF2-40B4-BE49-F238E27FC236}">
                  <a16:creationId xmlns:a16="http://schemas.microsoft.com/office/drawing/2014/main" id="{AE8F5488-4613-A2E4-955E-DB8A18EF990D}"/>
                </a:ext>
              </a:extLst>
            </p:cNvPr>
            <p:cNvGrpSpPr/>
            <p:nvPr/>
          </p:nvGrpSpPr>
          <p:grpSpPr>
            <a:xfrm>
              <a:off x="4078674" y="1076948"/>
              <a:ext cx="1743891" cy="1318284"/>
              <a:chOff x="3530459" y="1102890"/>
              <a:chExt cx="1743891" cy="1318284"/>
            </a:xfrm>
          </p:grpSpPr>
          <p:pic>
            <p:nvPicPr>
              <p:cNvPr id="91" name="图形 90">
                <a:extLst>
                  <a:ext uri="{FF2B5EF4-FFF2-40B4-BE49-F238E27FC236}">
                    <a16:creationId xmlns:a16="http://schemas.microsoft.com/office/drawing/2014/main" id="{A53D0167-3BB9-7D8E-4EBB-4AA4191122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20431" y="1680992"/>
                <a:ext cx="563948" cy="740182"/>
              </a:xfrm>
              <a:prstGeom prst="rect">
                <a:avLst/>
              </a:prstGeom>
            </p:spPr>
          </p:pic>
          <p:sp>
            <p:nvSpPr>
              <p:cNvPr id="5" name="文本框 4">
                <a:extLst>
                  <a:ext uri="{FF2B5EF4-FFF2-40B4-BE49-F238E27FC236}">
                    <a16:creationId xmlns:a16="http://schemas.microsoft.com/office/drawing/2014/main" id="{E45628C3-7E11-4CA5-DFDD-1FF8B7C5C171}"/>
                  </a:ext>
                </a:extLst>
              </p:cNvPr>
              <p:cNvSpPr txBox="1"/>
              <p:nvPr/>
            </p:nvSpPr>
            <p:spPr>
              <a:xfrm>
                <a:off x="3530459" y="1102890"/>
                <a:ext cx="1743891" cy="646331"/>
              </a:xfrm>
              <a:prstGeom prst="rect">
                <a:avLst/>
              </a:prstGeom>
              <a:noFill/>
            </p:spPr>
            <p:txBody>
              <a:bodyPr wrap="square" rtlCol="0">
                <a:spAutoFit/>
              </a:bodyPr>
              <a:lstStyle/>
              <a:p>
                <a:pPr algn="ctr"/>
                <a:r>
                  <a:rPr lang="en-US" altLang="zh-CN" b="1" dirty="0"/>
                  <a:t>DNS</a:t>
                </a:r>
                <a:r>
                  <a:rPr lang="zh-CN" altLang="en-US" b="1" dirty="0"/>
                  <a:t>服务器</a:t>
                </a:r>
                <a:endParaRPr lang="en-US" altLang="zh-CN" b="1" dirty="0"/>
              </a:p>
              <a:p>
                <a:pPr algn="ctr"/>
                <a:r>
                  <a:rPr lang="en-US" altLang="zh-CN" b="1" dirty="0"/>
                  <a:t>192.168.0.2</a:t>
                </a:r>
                <a:endParaRPr lang="zh-CN" altLang="en-US" b="1" dirty="0"/>
              </a:p>
            </p:txBody>
          </p:sp>
        </p:grpSp>
        <p:grpSp>
          <p:nvGrpSpPr>
            <p:cNvPr id="7" name="组合 6">
              <a:extLst>
                <a:ext uri="{FF2B5EF4-FFF2-40B4-BE49-F238E27FC236}">
                  <a16:creationId xmlns:a16="http://schemas.microsoft.com/office/drawing/2014/main" id="{BBE919E6-893B-3866-F6F2-A40F9FDEB4EB}"/>
                </a:ext>
              </a:extLst>
            </p:cNvPr>
            <p:cNvGrpSpPr/>
            <p:nvPr/>
          </p:nvGrpSpPr>
          <p:grpSpPr>
            <a:xfrm>
              <a:off x="6371956" y="1076948"/>
              <a:ext cx="1743891" cy="1318284"/>
              <a:chOff x="6917652" y="1102890"/>
              <a:chExt cx="1743891" cy="1318284"/>
            </a:xfrm>
          </p:grpSpPr>
          <p:pic>
            <p:nvPicPr>
              <p:cNvPr id="89" name="图形 88">
                <a:extLst>
                  <a:ext uri="{FF2B5EF4-FFF2-40B4-BE49-F238E27FC236}">
                    <a16:creationId xmlns:a16="http://schemas.microsoft.com/office/drawing/2014/main" id="{812FF7A7-BA2E-4E36-1FA0-2D4AD1235C6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07623" y="1680992"/>
                <a:ext cx="563948" cy="740182"/>
              </a:xfrm>
              <a:prstGeom prst="rect">
                <a:avLst/>
              </a:prstGeom>
            </p:spPr>
          </p:pic>
          <p:sp>
            <p:nvSpPr>
              <p:cNvPr id="94" name="文本框 93">
                <a:extLst>
                  <a:ext uri="{FF2B5EF4-FFF2-40B4-BE49-F238E27FC236}">
                    <a16:creationId xmlns:a16="http://schemas.microsoft.com/office/drawing/2014/main" id="{1EFF128A-7D23-DD03-8ABB-E10CFB662A14}"/>
                  </a:ext>
                </a:extLst>
              </p:cNvPr>
              <p:cNvSpPr txBox="1"/>
              <p:nvPr/>
            </p:nvSpPr>
            <p:spPr>
              <a:xfrm>
                <a:off x="6917652" y="1102890"/>
                <a:ext cx="1743891" cy="646331"/>
              </a:xfrm>
              <a:prstGeom prst="rect">
                <a:avLst/>
              </a:prstGeom>
              <a:noFill/>
            </p:spPr>
            <p:txBody>
              <a:bodyPr wrap="square" rtlCol="0">
                <a:spAutoFit/>
              </a:bodyPr>
              <a:lstStyle/>
              <a:p>
                <a:pPr algn="ctr"/>
                <a:r>
                  <a:rPr lang="en-US" altLang="zh-CN" b="1" dirty="0"/>
                  <a:t>Web</a:t>
                </a:r>
                <a:r>
                  <a:rPr lang="zh-CN" altLang="en-US" b="1" dirty="0"/>
                  <a:t>服务器</a:t>
                </a:r>
                <a:endParaRPr lang="en-US" altLang="zh-CN" b="1" dirty="0"/>
              </a:p>
              <a:p>
                <a:pPr algn="ctr"/>
                <a:r>
                  <a:rPr lang="en-US" altLang="zh-CN" b="1" dirty="0"/>
                  <a:t>192.168.0.3</a:t>
                </a:r>
                <a:endParaRPr lang="zh-CN" altLang="en-US" b="1" dirty="0"/>
              </a:p>
            </p:txBody>
          </p:sp>
        </p:grpSp>
      </p:grpSp>
      <p:sp>
        <p:nvSpPr>
          <p:cNvPr id="16" name="文本框 15">
            <a:extLst>
              <a:ext uri="{FF2B5EF4-FFF2-40B4-BE49-F238E27FC236}">
                <a16:creationId xmlns:a16="http://schemas.microsoft.com/office/drawing/2014/main" id="{69C10757-B9CA-0344-E8DE-D33C10A0196A}"/>
              </a:ext>
            </a:extLst>
          </p:cNvPr>
          <p:cNvSpPr txBox="1"/>
          <p:nvPr/>
        </p:nvSpPr>
        <p:spPr>
          <a:xfrm>
            <a:off x="8053252" y="1499951"/>
            <a:ext cx="2005148" cy="369332"/>
          </a:xfrm>
          <a:prstGeom prst="rect">
            <a:avLst/>
          </a:prstGeom>
          <a:noFill/>
        </p:spPr>
        <p:txBody>
          <a:bodyPr wrap="square" rtlCol="0">
            <a:spAutoFit/>
          </a:bodyPr>
          <a:lstStyle/>
          <a:p>
            <a:r>
              <a:rPr lang="en-US" altLang="zh-CN" b="1" dirty="0"/>
              <a:t>www.porttest.net</a:t>
            </a:r>
            <a:endParaRPr lang="zh-CN" altLang="en-US" b="1" dirty="0"/>
          </a:p>
        </p:txBody>
      </p:sp>
      <p:sp>
        <p:nvSpPr>
          <p:cNvPr id="33" name="文本框 32">
            <a:extLst>
              <a:ext uri="{FF2B5EF4-FFF2-40B4-BE49-F238E27FC236}">
                <a16:creationId xmlns:a16="http://schemas.microsoft.com/office/drawing/2014/main" id="{BEC44D89-F0BC-0461-AD27-3213FB8EFBEA}"/>
              </a:ext>
            </a:extLst>
          </p:cNvPr>
          <p:cNvSpPr txBox="1"/>
          <p:nvPr/>
        </p:nvSpPr>
        <p:spPr>
          <a:xfrm>
            <a:off x="2132175" y="3722815"/>
            <a:ext cx="2005148" cy="276999"/>
          </a:xfrm>
          <a:prstGeom prst="rect">
            <a:avLst/>
          </a:prstGeom>
          <a:noFill/>
        </p:spPr>
        <p:txBody>
          <a:bodyPr wrap="square" rtlCol="0">
            <a:spAutoFit/>
          </a:bodyPr>
          <a:lstStyle/>
          <a:p>
            <a:r>
              <a:rPr lang="en-US" altLang="zh-CN" sz="1200" b="1" dirty="0"/>
              <a:t>www.porttest.net</a:t>
            </a:r>
            <a:endParaRPr lang="zh-CN" altLang="en-US" sz="1200" b="1" dirty="0"/>
          </a:p>
        </p:txBody>
      </p:sp>
      <p:grpSp>
        <p:nvGrpSpPr>
          <p:cNvPr id="11" name="组合 10">
            <a:extLst>
              <a:ext uri="{FF2B5EF4-FFF2-40B4-BE49-F238E27FC236}">
                <a16:creationId xmlns:a16="http://schemas.microsoft.com/office/drawing/2014/main" id="{45FEA2CD-B8E5-2741-3118-9BB02DA76093}"/>
              </a:ext>
            </a:extLst>
          </p:cNvPr>
          <p:cNvGrpSpPr/>
          <p:nvPr/>
        </p:nvGrpSpPr>
        <p:grpSpPr>
          <a:xfrm>
            <a:off x="7083738" y="5256699"/>
            <a:ext cx="4431430" cy="987734"/>
            <a:chOff x="120921" y="2618002"/>
            <a:chExt cx="4431430" cy="987734"/>
          </a:xfrm>
        </p:grpSpPr>
        <p:sp>
          <p:nvSpPr>
            <p:cNvPr id="31" name="矩形 30">
              <a:extLst>
                <a:ext uri="{FF2B5EF4-FFF2-40B4-BE49-F238E27FC236}">
                  <a16:creationId xmlns:a16="http://schemas.microsoft.com/office/drawing/2014/main" id="{F85C68C0-4433-4F25-B137-A513277C21C3}"/>
                </a:ext>
              </a:extLst>
            </p:cNvPr>
            <p:cNvSpPr/>
            <p:nvPr/>
          </p:nvSpPr>
          <p:spPr>
            <a:xfrm>
              <a:off x="123476" y="2949603"/>
              <a:ext cx="2581761"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域名</a:t>
              </a:r>
              <a:r>
                <a:rPr lang="en-US" altLang="zh-CN" b="1" dirty="0">
                  <a:solidFill>
                    <a:schemeClr val="tx1"/>
                  </a:solidFill>
                </a:rPr>
                <a:t>www.porttest.net</a:t>
              </a:r>
            </a:p>
            <a:p>
              <a:r>
                <a:rPr lang="zh-CN" altLang="en-US" b="1" dirty="0">
                  <a:solidFill>
                    <a:schemeClr val="tx1"/>
                  </a:solidFill>
                </a:rPr>
                <a:t>对应的</a:t>
              </a:r>
              <a:r>
                <a:rPr lang="en-US" altLang="zh-CN" b="1" dirty="0">
                  <a:solidFill>
                    <a:schemeClr val="tx1"/>
                  </a:solidFill>
                </a:rPr>
                <a:t>IP</a:t>
              </a:r>
              <a:r>
                <a:rPr lang="zh-CN" altLang="en-US" b="1" dirty="0">
                  <a:solidFill>
                    <a:schemeClr val="tx1"/>
                  </a:solidFill>
                </a:rPr>
                <a:t>地址</a:t>
              </a:r>
              <a:r>
                <a:rPr lang="en-US" altLang="zh-CN" b="1" dirty="0">
                  <a:solidFill>
                    <a:schemeClr val="tx1"/>
                  </a:solidFill>
                </a:rPr>
                <a:t>192.168.0.3</a:t>
              </a:r>
              <a:endParaRPr lang="zh-CN" altLang="en-US" b="1" dirty="0">
                <a:solidFill>
                  <a:schemeClr val="tx1"/>
                </a:solidFill>
              </a:endParaRPr>
            </a:p>
          </p:txBody>
        </p:sp>
        <p:sp>
          <p:nvSpPr>
            <p:cNvPr id="34" name="矩形 33">
              <a:extLst>
                <a:ext uri="{FF2B5EF4-FFF2-40B4-BE49-F238E27FC236}">
                  <a16:creationId xmlns:a16="http://schemas.microsoft.com/office/drawing/2014/main" id="{5A1F6409-8324-179A-B488-8769C71983E6}"/>
                </a:ext>
              </a:extLst>
            </p:cNvPr>
            <p:cNvSpPr/>
            <p:nvPr/>
          </p:nvSpPr>
          <p:spPr>
            <a:xfrm>
              <a:off x="120921" y="2619238"/>
              <a:ext cx="2584316" cy="33420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DNS</a:t>
              </a:r>
              <a:r>
                <a:rPr lang="zh-CN" altLang="en-US" b="1" dirty="0"/>
                <a:t>响应报文</a:t>
              </a:r>
            </a:p>
          </p:txBody>
        </p:sp>
        <p:grpSp>
          <p:nvGrpSpPr>
            <p:cNvPr id="6" name="组合 5">
              <a:extLst>
                <a:ext uri="{FF2B5EF4-FFF2-40B4-BE49-F238E27FC236}">
                  <a16:creationId xmlns:a16="http://schemas.microsoft.com/office/drawing/2014/main" id="{EDD62D92-26F2-9750-13DC-E8EC5628457D}"/>
                </a:ext>
              </a:extLst>
            </p:cNvPr>
            <p:cNvGrpSpPr/>
            <p:nvPr/>
          </p:nvGrpSpPr>
          <p:grpSpPr>
            <a:xfrm>
              <a:off x="2705237" y="2618002"/>
              <a:ext cx="1847114" cy="976695"/>
              <a:chOff x="2705237" y="2618002"/>
              <a:chExt cx="1847114" cy="976695"/>
            </a:xfrm>
          </p:grpSpPr>
          <p:sp>
            <p:nvSpPr>
              <p:cNvPr id="40" name="矩形 39">
                <a:extLst>
                  <a:ext uri="{FF2B5EF4-FFF2-40B4-BE49-F238E27FC236}">
                    <a16:creationId xmlns:a16="http://schemas.microsoft.com/office/drawing/2014/main" id="{8FECDB0E-1EA2-8031-98F5-FB57B81B933E}"/>
                  </a:ext>
                </a:extLst>
              </p:cNvPr>
              <p:cNvSpPr/>
              <p:nvPr/>
            </p:nvSpPr>
            <p:spPr>
              <a:xfrm>
                <a:off x="2705237" y="2618002"/>
                <a:ext cx="1847114" cy="33420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UDP</a:t>
                </a:r>
                <a:r>
                  <a:rPr lang="zh-CN" altLang="en-US" b="1" dirty="0"/>
                  <a:t>首部</a:t>
                </a:r>
              </a:p>
            </p:txBody>
          </p:sp>
          <p:sp>
            <p:nvSpPr>
              <p:cNvPr id="41" name="矩形 40">
                <a:extLst>
                  <a:ext uri="{FF2B5EF4-FFF2-40B4-BE49-F238E27FC236}">
                    <a16:creationId xmlns:a16="http://schemas.microsoft.com/office/drawing/2014/main" id="{9278CA51-486A-FFFB-B512-88F0DBA325C3}"/>
                  </a:ext>
                </a:extLst>
              </p:cNvPr>
              <p:cNvSpPr/>
              <p:nvPr/>
            </p:nvSpPr>
            <p:spPr>
              <a:xfrm>
                <a:off x="2705237" y="2948367"/>
                <a:ext cx="1847114"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源  端  口：</a:t>
                </a:r>
                <a:endParaRPr lang="en-US" altLang="zh-CN" b="1" dirty="0">
                  <a:solidFill>
                    <a:schemeClr val="tx1"/>
                  </a:solidFill>
                </a:endParaRPr>
              </a:p>
              <a:p>
                <a:r>
                  <a:rPr lang="zh-CN" altLang="en-US" b="1" dirty="0">
                    <a:solidFill>
                      <a:schemeClr val="tx1"/>
                    </a:solidFill>
                  </a:rPr>
                  <a:t>目的端口：</a:t>
                </a:r>
              </a:p>
            </p:txBody>
          </p:sp>
        </p:grpSp>
        <p:sp>
          <p:nvSpPr>
            <p:cNvPr id="42" name="文本框 41">
              <a:extLst>
                <a:ext uri="{FF2B5EF4-FFF2-40B4-BE49-F238E27FC236}">
                  <a16:creationId xmlns:a16="http://schemas.microsoft.com/office/drawing/2014/main" id="{002AFCDE-29F9-E823-2073-6E4C5BE52C5B}"/>
                </a:ext>
              </a:extLst>
            </p:cNvPr>
            <p:cNvSpPr txBox="1"/>
            <p:nvPr/>
          </p:nvSpPr>
          <p:spPr>
            <a:xfrm>
              <a:off x="3787089" y="3236404"/>
              <a:ext cx="765262" cy="369332"/>
            </a:xfrm>
            <a:prstGeom prst="rect">
              <a:avLst/>
            </a:prstGeom>
            <a:noFill/>
          </p:spPr>
          <p:txBody>
            <a:bodyPr wrap="square" rtlCol="0">
              <a:spAutoFit/>
            </a:bodyPr>
            <a:lstStyle/>
            <a:p>
              <a:r>
                <a:rPr lang="en-US" altLang="zh-CN" b="1" dirty="0"/>
                <a:t>49152</a:t>
              </a:r>
              <a:endParaRPr lang="zh-CN" altLang="en-US" b="1" dirty="0"/>
            </a:p>
          </p:txBody>
        </p:sp>
        <p:sp>
          <p:nvSpPr>
            <p:cNvPr id="43" name="文本框 42">
              <a:extLst>
                <a:ext uri="{FF2B5EF4-FFF2-40B4-BE49-F238E27FC236}">
                  <a16:creationId xmlns:a16="http://schemas.microsoft.com/office/drawing/2014/main" id="{ED9411A9-906D-9AFE-44D1-45029EAD6564}"/>
                </a:ext>
              </a:extLst>
            </p:cNvPr>
            <p:cNvSpPr txBox="1"/>
            <p:nvPr/>
          </p:nvSpPr>
          <p:spPr>
            <a:xfrm>
              <a:off x="3787090" y="2959406"/>
              <a:ext cx="591044" cy="369332"/>
            </a:xfrm>
            <a:prstGeom prst="rect">
              <a:avLst/>
            </a:prstGeom>
            <a:noFill/>
          </p:spPr>
          <p:txBody>
            <a:bodyPr wrap="square" rtlCol="0">
              <a:spAutoFit/>
            </a:bodyPr>
            <a:lstStyle/>
            <a:p>
              <a:r>
                <a:rPr lang="en-US" altLang="zh-CN" b="1" dirty="0">
                  <a:solidFill>
                    <a:schemeClr val="accent1"/>
                  </a:solidFill>
                </a:rPr>
                <a:t>53</a:t>
              </a:r>
              <a:endParaRPr lang="zh-CN" altLang="en-US" b="1" dirty="0">
                <a:solidFill>
                  <a:schemeClr val="accent1"/>
                </a:solidFill>
              </a:endParaRPr>
            </a:p>
          </p:txBody>
        </p:sp>
      </p:grpSp>
      <p:grpSp>
        <p:nvGrpSpPr>
          <p:cNvPr id="12" name="组合 11">
            <a:extLst>
              <a:ext uri="{FF2B5EF4-FFF2-40B4-BE49-F238E27FC236}">
                <a16:creationId xmlns:a16="http://schemas.microsoft.com/office/drawing/2014/main" id="{EA2BF9DF-C1C2-5300-9CE9-C6F9177670B0}"/>
              </a:ext>
            </a:extLst>
          </p:cNvPr>
          <p:cNvGrpSpPr/>
          <p:nvPr/>
        </p:nvGrpSpPr>
        <p:grpSpPr>
          <a:xfrm>
            <a:off x="304800" y="749300"/>
            <a:ext cx="6192344" cy="400110"/>
            <a:chOff x="424117" y="898245"/>
            <a:chExt cx="6192344" cy="400110"/>
          </a:xfrm>
        </p:grpSpPr>
        <p:sp>
          <p:nvSpPr>
            <p:cNvPr id="13" name="平行四边形 12">
              <a:extLst>
                <a:ext uri="{FF2B5EF4-FFF2-40B4-BE49-F238E27FC236}">
                  <a16:creationId xmlns:a16="http://schemas.microsoft.com/office/drawing/2014/main" id="{49826F27-1E14-9339-9E4D-045E3C16CA55}"/>
                </a:ext>
              </a:extLst>
            </p:cNvPr>
            <p:cNvSpPr/>
            <p:nvPr/>
          </p:nvSpPr>
          <p:spPr>
            <a:xfrm>
              <a:off x="424117" y="898245"/>
              <a:ext cx="67491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
          <p:nvSpPr>
            <p:cNvPr id="17" name="文本框 16">
              <a:extLst>
                <a:ext uri="{FF2B5EF4-FFF2-40B4-BE49-F238E27FC236}">
                  <a16:creationId xmlns:a16="http://schemas.microsoft.com/office/drawing/2014/main" id="{45A01A6E-41BE-2F0F-7796-D5D4BD1C77ED}"/>
                </a:ext>
              </a:extLst>
            </p:cNvPr>
            <p:cNvSpPr txBox="1"/>
            <p:nvPr/>
          </p:nvSpPr>
          <p:spPr>
            <a:xfrm>
              <a:off x="1099031" y="898245"/>
              <a:ext cx="5517430" cy="400110"/>
            </a:xfrm>
            <a:prstGeom prst="rect">
              <a:avLst/>
            </a:prstGeom>
            <a:noFill/>
          </p:spPr>
          <p:txBody>
            <a:bodyPr wrap="square" rtlCol="0">
              <a:spAutoFit/>
            </a:bodyPr>
            <a:lstStyle/>
            <a:p>
              <a:r>
                <a:rPr lang="zh-CN" altLang="en-US" sz="2000" b="1" dirty="0"/>
                <a:t>运输层端口号应用举例</a:t>
              </a:r>
            </a:p>
          </p:txBody>
        </p:sp>
      </p:grpSp>
    </p:spTree>
    <p:custDataLst>
      <p:tags r:id="rId1"/>
    </p:custDataLst>
    <p:extLst>
      <p:ext uri="{BB962C8B-B14F-4D97-AF65-F5344CB8AC3E}">
        <p14:creationId xmlns:p14="http://schemas.microsoft.com/office/powerpoint/2010/main" val="147884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超时重传时间的选择</a:t>
              </a:r>
            </a:p>
          </p:txBody>
        </p:sp>
      </p:grpSp>
      <p:sp>
        <p:nvSpPr>
          <p:cNvPr id="9" name="矩形 8">
            <a:extLst>
              <a:ext uri="{FF2B5EF4-FFF2-40B4-BE49-F238E27FC236}">
                <a16:creationId xmlns:a16="http://schemas.microsoft.com/office/drawing/2014/main" id="{B03D383E-041D-F893-6A5E-03FA434722E5}"/>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íşlïḍè">
            <a:extLst>
              <a:ext uri="{FF2B5EF4-FFF2-40B4-BE49-F238E27FC236}">
                <a16:creationId xmlns:a16="http://schemas.microsoft.com/office/drawing/2014/main" id="{4C479859-3450-8853-BEAF-DADC503E1D90}"/>
              </a:ext>
            </a:extLst>
          </p:cNvPr>
          <p:cNvSpPr txBox="1"/>
          <p:nvPr/>
        </p:nvSpPr>
        <p:spPr>
          <a:xfrm>
            <a:off x="1293757" y="1216580"/>
            <a:ext cx="10593443" cy="40011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不能直接使用略大于某次测量得到的往返时间</a:t>
            </a:r>
            <a:r>
              <a:rPr lang="en-US" altLang="zh-CN" b="1" dirty="0">
                <a:solidFill>
                  <a:schemeClr val="accent1">
                    <a:lumMod val="75000"/>
                  </a:schemeClr>
                </a:solidFill>
              </a:rPr>
              <a:t>RTT</a:t>
            </a:r>
            <a:r>
              <a:rPr lang="zh-CN" altLang="en-US" b="1" dirty="0">
                <a:solidFill>
                  <a:schemeClr val="accent1">
                    <a:lumMod val="75000"/>
                  </a:schemeClr>
                </a:solidFill>
              </a:rPr>
              <a:t>样本的值</a:t>
            </a:r>
            <a:r>
              <a:rPr lang="zh-CN" altLang="en-US" b="1" dirty="0"/>
              <a:t>作为超时重传时间</a:t>
            </a:r>
            <a:r>
              <a:rPr lang="en-US" altLang="zh-CN" b="1" dirty="0"/>
              <a:t>RTO</a:t>
            </a:r>
            <a:r>
              <a:rPr lang="zh-CN" altLang="en-US" b="1" dirty="0"/>
              <a:t>。</a:t>
            </a:r>
            <a:endParaRPr lang="en-US" altLang="zh-CN" b="1" dirty="0"/>
          </a:p>
        </p:txBody>
      </p:sp>
      <p:sp>
        <p:nvSpPr>
          <p:cNvPr id="24" name="矩形 23">
            <a:extLst>
              <a:ext uri="{FF2B5EF4-FFF2-40B4-BE49-F238E27FC236}">
                <a16:creationId xmlns:a16="http://schemas.microsoft.com/office/drawing/2014/main" id="{E09EF5CD-C2B8-2251-29FB-89DE99FDD7BB}"/>
              </a:ext>
            </a:extLst>
          </p:cNvPr>
          <p:cNvSpPr/>
          <p:nvPr/>
        </p:nvSpPr>
        <p:spPr>
          <a:xfrm>
            <a:off x="1016000" y="178391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íşlïḍè">
            <a:extLst>
              <a:ext uri="{FF2B5EF4-FFF2-40B4-BE49-F238E27FC236}">
                <a16:creationId xmlns:a16="http://schemas.microsoft.com/office/drawing/2014/main" id="{333F1C11-80EA-CB43-FD04-8B3AFD1AD1E0}"/>
              </a:ext>
            </a:extLst>
          </p:cNvPr>
          <p:cNvSpPr txBox="1"/>
          <p:nvPr/>
        </p:nvSpPr>
        <p:spPr>
          <a:xfrm>
            <a:off x="1293757" y="1702850"/>
            <a:ext cx="10782854" cy="400110"/>
          </a:xfrm>
          <a:prstGeom prst="rect">
            <a:avLst/>
          </a:prstGeom>
          <a:noFill/>
        </p:spPr>
        <p:txBody>
          <a:bodyPr wrap="square" lIns="91440" tIns="45720" rIns="91440" bIns="45720" anchor="ctr">
            <a:noAutofit/>
          </a:bodyPr>
          <a:lstStyle/>
          <a:p>
            <a:r>
              <a:rPr lang="zh-CN" altLang="en-US" b="1" dirty="0"/>
              <a:t>但是，可以利用每次测量得到的</a:t>
            </a:r>
            <a:r>
              <a:rPr lang="en-US" altLang="zh-CN" b="1" dirty="0"/>
              <a:t>RTT</a:t>
            </a:r>
            <a:r>
              <a:rPr lang="zh-CN" altLang="en-US" b="1" dirty="0"/>
              <a:t>样本计算</a:t>
            </a:r>
            <a:r>
              <a:rPr lang="zh-CN" altLang="en-US" b="1" dirty="0">
                <a:solidFill>
                  <a:schemeClr val="accent1">
                    <a:lumMod val="75000"/>
                  </a:schemeClr>
                </a:solidFill>
              </a:rPr>
              <a:t>加权平均往返时间</a:t>
            </a:r>
            <a:r>
              <a:rPr lang="en-US" altLang="zh-CN" b="1" dirty="0">
                <a:solidFill>
                  <a:schemeClr val="accent1">
                    <a:lumMod val="75000"/>
                  </a:schemeClr>
                </a:solidFill>
              </a:rPr>
              <a:t>RTTs</a:t>
            </a:r>
            <a:r>
              <a:rPr lang="zh-CN" altLang="en-US" b="1" dirty="0"/>
              <a:t>，这样可以得到比较平滑的往返时间。</a:t>
            </a:r>
            <a:endParaRPr lang="en-US" altLang="zh-CN" b="1" dirty="0"/>
          </a:p>
        </p:txBody>
      </p:sp>
      <p:sp>
        <p:nvSpPr>
          <p:cNvPr id="54" name="文本框 53">
            <a:extLst>
              <a:ext uri="{FF2B5EF4-FFF2-40B4-BE49-F238E27FC236}">
                <a16:creationId xmlns:a16="http://schemas.microsoft.com/office/drawing/2014/main" id="{48D100B2-9846-6CE2-1754-DD3C8459F2C6}"/>
              </a:ext>
            </a:extLst>
          </p:cNvPr>
          <p:cNvSpPr txBox="1"/>
          <p:nvPr/>
        </p:nvSpPr>
        <p:spPr>
          <a:xfrm>
            <a:off x="2614361" y="2325188"/>
            <a:ext cx="1240972" cy="584775"/>
          </a:xfrm>
          <a:prstGeom prst="rect">
            <a:avLst/>
          </a:prstGeom>
          <a:noFill/>
        </p:spPr>
        <p:txBody>
          <a:bodyPr wrap="square" rtlCol="0">
            <a:spAutoFit/>
          </a:bodyPr>
          <a:lstStyle/>
          <a:p>
            <a:r>
              <a:rPr lang="en-US" altLang="zh-CN" sz="3200" b="1" dirty="0">
                <a:solidFill>
                  <a:schemeClr val="accent1">
                    <a:lumMod val="75000"/>
                  </a:schemeClr>
                </a:solidFill>
              </a:rPr>
              <a:t>RTT</a:t>
            </a:r>
            <a:r>
              <a:rPr lang="en-US" altLang="zh-CN" sz="3200" b="1" baseline="-25000" dirty="0">
                <a:solidFill>
                  <a:schemeClr val="accent1">
                    <a:lumMod val="75000"/>
                  </a:schemeClr>
                </a:solidFill>
              </a:rPr>
              <a:t>1</a:t>
            </a:r>
            <a:endParaRPr lang="zh-CN" altLang="en-US" sz="3200" b="1" baseline="-25000" dirty="0">
              <a:solidFill>
                <a:schemeClr val="accent1">
                  <a:lumMod val="75000"/>
                </a:schemeClr>
              </a:solidFill>
            </a:endParaRPr>
          </a:p>
        </p:txBody>
      </p:sp>
      <p:sp>
        <p:nvSpPr>
          <p:cNvPr id="55" name="文本框 54">
            <a:extLst>
              <a:ext uri="{FF2B5EF4-FFF2-40B4-BE49-F238E27FC236}">
                <a16:creationId xmlns:a16="http://schemas.microsoft.com/office/drawing/2014/main" id="{AE8F6F13-18C1-FC6C-3BE9-F9213DCFD139}"/>
              </a:ext>
            </a:extLst>
          </p:cNvPr>
          <p:cNvSpPr txBox="1"/>
          <p:nvPr/>
        </p:nvSpPr>
        <p:spPr>
          <a:xfrm>
            <a:off x="1293757" y="2325188"/>
            <a:ext cx="1676400" cy="584775"/>
          </a:xfrm>
          <a:prstGeom prst="rect">
            <a:avLst/>
          </a:prstGeom>
          <a:noFill/>
        </p:spPr>
        <p:txBody>
          <a:bodyPr wrap="square" rtlCol="0">
            <a:spAutoFit/>
          </a:bodyPr>
          <a:lstStyle/>
          <a:p>
            <a:r>
              <a:rPr lang="en-US" altLang="zh-CN" sz="3200" b="1" dirty="0">
                <a:solidFill>
                  <a:schemeClr val="accent1">
                    <a:lumMod val="75000"/>
                  </a:schemeClr>
                </a:solidFill>
              </a:rPr>
              <a:t>RTT</a:t>
            </a:r>
            <a:r>
              <a:rPr lang="en-US" altLang="zh-CN" sz="3200" b="1" baseline="-25000" dirty="0">
                <a:solidFill>
                  <a:schemeClr val="accent1">
                    <a:lumMod val="75000"/>
                  </a:schemeClr>
                </a:solidFill>
              </a:rPr>
              <a:t>S1</a:t>
            </a:r>
            <a:r>
              <a:rPr lang="en-US" altLang="zh-CN" sz="3200" b="1" dirty="0">
                <a:solidFill>
                  <a:schemeClr val="accent1">
                    <a:lumMod val="75000"/>
                  </a:schemeClr>
                </a:solidFill>
              </a:rPr>
              <a:t> =</a:t>
            </a:r>
            <a:endParaRPr lang="zh-CN" altLang="en-US" sz="3200" b="1" baseline="-25000" dirty="0">
              <a:solidFill>
                <a:schemeClr val="accent1">
                  <a:lumMod val="75000"/>
                </a:schemeClr>
              </a:solidFill>
            </a:endParaRPr>
          </a:p>
        </p:txBody>
      </p:sp>
      <p:sp>
        <p:nvSpPr>
          <p:cNvPr id="56" name="文本框 55">
            <a:extLst>
              <a:ext uri="{FF2B5EF4-FFF2-40B4-BE49-F238E27FC236}">
                <a16:creationId xmlns:a16="http://schemas.microsoft.com/office/drawing/2014/main" id="{BDA28193-2990-B35B-32D1-0BC6708C0297}"/>
              </a:ext>
            </a:extLst>
          </p:cNvPr>
          <p:cNvSpPr txBox="1"/>
          <p:nvPr/>
        </p:nvSpPr>
        <p:spPr>
          <a:xfrm>
            <a:off x="1293757" y="3136612"/>
            <a:ext cx="2207089" cy="584775"/>
          </a:xfrm>
          <a:prstGeom prst="rect">
            <a:avLst/>
          </a:prstGeom>
          <a:noFill/>
        </p:spPr>
        <p:txBody>
          <a:bodyPr wrap="square" rtlCol="0">
            <a:spAutoFit/>
          </a:bodyPr>
          <a:lstStyle/>
          <a:p>
            <a:r>
              <a:rPr lang="zh-CN" altLang="en-US" sz="3200" b="1" dirty="0">
                <a:solidFill>
                  <a:schemeClr val="accent1">
                    <a:lumMod val="75000"/>
                  </a:schemeClr>
                </a:solidFill>
              </a:rPr>
              <a:t>新的</a:t>
            </a:r>
            <a:r>
              <a:rPr lang="en-US" altLang="zh-CN" sz="3200" b="1" dirty="0">
                <a:solidFill>
                  <a:schemeClr val="accent1">
                    <a:lumMod val="75000"/>
                  </a:schemeClr>
                </a:solidFill>
              </a:rPr>
              <a:t>RTT</a:t>
            </a:r>
            <a:r>
              <a:rPr lang="en-US" altLang="zh-CN" sz="3200" b="1" baseline="-25000" dirty="0">
                <a:solidFill>
                  <a:schemeClr val="accent1">
                    <a:lumMod val="75000"/>
                  </a:schemeClr>
                </a:solidFill>
              </a:rPr>
              <a:t>S</a:t>
            </a:r>
            <a:r>
              <a:rPr lang="en-US" altLang="zh-CN" sz="3200" b="1" dirty="0">
                <a:solidFill>
                  <a:schemeClr val="accent1">
                    <a:lumMod val="75000"/>
                  </a:schemeClr>
                </a:solidFill>
              </a:rPr>
              <a:t> </a:t>
            </a:r>
            <a:endParaRPr lang="zh-CN" altLang="en-US" sz="3200" b="1" baseline="-25000" dirty="0">
              <a:solidFill>
                <a:schemeClr val="accent1">
                  <a:lumMod val="75000"/>
                </a:schemeClr>
              </a:solidFill>
            </a:endParaRPr>
          </a:p>
        </p:txBody>
      </p:sp>
      <p:sp>
        <p:nvSpPr>
          <p:cNvPr id="57" name="文本框 56">
            <a:extLst>
              <a:ext uri="{FF2B5EF4-FFF2-40B4-BE49-F238E27FC236}">
                <a16:creationId xmlns:a16="http://schemas.microsoft.com/office/drawing/2014/main" id="{61A16FE3-607E-B785-47C3-542284BC1D6F}"/>
              </a:ext>
            </a:extLst>
          </p:cNvPr>
          <p:cNvSpPr txBox="1"/>
          <p:nvPr/>
        </p:nvSpPr>
        <p:spPr>
          <a:xfrm>
            <a:off x="3074504" y="3132191"/>
            <a:ext cx="8074645" cy="584775"/>
          </a:xfrm>
          <a:prstGeom prst="rect">
            <a:avLst/>
          </a:prstGeom>
          <a:noFill/>
        </p:spPr>
        <p:txBody>
          <a:bodyPr wrap="square" rtlCol="0">
            <a:spAutoFit/>
          </a:bodyPr>
          <a:lstStyle/>
          <a:p>
            <a:r>
              <a:rPr lang="en-US" altLang="zh-CN" sz="3200" b="1" dirty="0">
                <a:solidFill>
                  <a:schemeClr val="accent1">
                    <a:lumMod val="75000"/>
                  </a:schemeClr>
                </a:solidFill>
              </a:rPr>
              <a:t>= (1 </a:t>
            </a:r>
            <a:r>
              <a:rPr lang="zh-CN" altLang="en-US" sz="3200" b="1" dirty="0">
                <a:solidFill>
                  <a:schemeClr val="accent1">
                    <a:lumMod val="75000"/>
                  </a:schemeClr>
                </a:solidFill>
              </a:rPr>
              <a:t>－</a:t>
            </a:r>
            <a:r>
              <a:rPr lang="el-GR" altLang="zh-CN" sz="3200" b="1" dirty="0">
                <a:solidFill>
                  <a:schemeClr val="accent1">
                    <a:lumMod val="75000"/>
                  </a:schemeClr>
                </a:solidFill>
              </a:rPr>
              <a:t>α</a:t>
            </a:r>
            <a:r>
              <a:rPr lang="en-US" altLang="zh-CN" sz="3200" b="1" dirty="0">
                <a:solidFill>
                  <a:schemeClr val="accent1">
                    <a:lumMod val="75000"/>
                  </a:schemeClr>
                </a:solidFill>
              </a:rPr>
              <a:t>) × </a:t>
            </a:r>
            <a:r>
              <a:rPr lang="zh-CN" altLang="en-US" sz="3200" b="1" dirty="0">
                <a:solidFill>
                  <a:schemeClr val="accent1">
                    <a:lumMod val="75000"/>
                  </a:schemeClr>
                </a:solidFill>
              </a:rPr>
              <a:t>旧的</a:t>
            </a:r>
            <a:r>
              <a:rPr lang="en-US" altLang="zh-CN" sz="3200" b="1" dirty="0">
                <a:solidFill>
                  <a:schemeClr val="accent1">
                    <a:lumMod val="75000"/>
                  </a:schemeClr>
                </a:solidFill>
              </a:rPr>
              <a:t>RTT</a:t>
            </a:r>
            <a:r>
              <a:rPr lang="en-US" altLang="zh-CN" sz="3200" b="1" baseline="-25000" dirty="0">
                <a:solidFill>
                  <a:schemeClr val="accent1">
                    <a:lumMod val="75000"/>
                  </a:schemeClr>
                </a:solidFill>
              </a:rPr>
              <a:t>S</a:t>
            </a:r>
            <a:r>
              <a:rPr lang="zh-CN" altLang="en-US" sz="3200" b="1" dirty="0">
                <a:solidFill>
                  <a:schemeClr val="accent1">
                    <a:lumMod val="75000"/>
                  </a:schemeClr>
                </a:solidFill>
              </a:rPr>
              <a:t>    </a:t>
            </a:r>
            <a:r>
              <a:rPr lang="en-US" altLang="zh-CN" sz="3200" b="1" dirty="0">
                <a:solidFill>
                  <a:schemeClr val="accent1">
                    <a:lumMod val="75000"/>
                  </a:schemeClr>
                </a:solidFill>
              </a:rPr>
              <a:t>+   </a:t>
            </a:r>
            <a:r>
              <a:rPr lang="el-GR" altLang="zh-CN" sz="3200" b="1" dirty="0">
                <a:solidFill>
                  <a:schemeClr val="accent1">
                    <a:lumMod val="75000"/>
                  </a:schemeClr>
                </a:solidFill>
              </a:rPr>
              <a:t>α</a:t>
            </a:r>
            <a:r>
              <a:rPr lang="en-US" altLang="zh-CN" sz="3200" b="1" dirty="0">
                <a:solidFill>
                  <a:schemeClr val="accent1">
                    <a:lumMod val="75000"/>
                  </a:schemeClr>
                </a:solidFill>
              </a:rPr>
              <a:t> × </a:t>
            </a:r>
            <a:r>
              <a:rPr lang="zh-CN" altLang="en-US" sz="3200" b="1" dirty="0">
                <a:solidFill>
                  <a:schemeClr val="accent1">
                    <a:lumMod val="75000"/>
                  </a:schemeClr>
                </a:solidFill>
              </a:rPr>
              <a:t>新的</a:t>
            </a:r>
            <a:r>
              <a:rPr lang="en-US" altLang="zh-CN" sz="3200" b="1" dirty="0">
                <a:solidFill>
                  <a:schemeClr val="accent1">
                    <a:lumMod val="75000"/>
                  </a:schemeClr>
                </a:solidFill>
              </a:rPr>
              <a:t>RTT</a:t>
            </a:r>
            <a:r>
              <a:rPr lang="zh-CN" altLang="en-US" sz="3200" b="1" dirty="0">
                <a:solidFill>
                  <a:schemeClr val="accent1">
                    <a:lumMod val="75000"/>
                  </a:schemeClr>
                </a:solidFill>
              </a:rPr>
              <a:t>样本</a:t>
            </a:r>
            <a:endParaRPr lang="zh-CN" altLang="en-US" sz="3200" b="1" baseline="-25000" dirty="0">
              <a:solidFill>
                <a:schemeClr val="accent1">
                  <a:lumMod val="75000"/>
                </a:schemeClr>
              </a:solidFill>
            </a:endParaRPr>
          </a:p>
        </p:txBody>
      </p:sp>
      <p:sp>
        <p:nvSpPr>
          <p:cNvPr id="58" name="íşlïḍè">
            <a:extLst>
              <a:ext uri="{FF2B5EF4-FFF2-40B4-BE49-F238E27FC236}">
                <a16:creationId xmlns:a16="http://schemas.microsoft.com/office/drawing/2014/main" id="{305DD785-5FD8-BAE2-7800-6B71673A5925}"/>
              </a:ext>
            </a:extLst>
          </p:cNvPr>
          <p:cNvSpPr txBox="1"/>
          <p:nvPr/>
        </p:nvSpPr>
        <p:spPr>
          <a:xfrm>
            <a:off x="1361248" y="3926362"/>
            <a:ext cx="10525952" cy="400110"/>
          </a:xfrm>
          <a:prstGeom prst="rect">
            <a:avLst/>
          </a:prstGeom>
          <a:noFill/>
        </p:spPr>
        <p:txBody>
          <a:bodyPr wrap="square" lIns="91440" tIns="45720" rIns="91440" bIns="45720" anchor="ctr">
            <a:noAutofit/>
          </a:bodyPr>
          <a:lstStyle/>
          <a:p>
            <a:r>
              <a:rPr lang="zh-CN" altLang="en-US" b="1" dirty="0"/>
              <a:t>在上式中，</a:t>
            </a:r>
            <a:r>
              <a:rPr lang="en-US" altLang="zh-CN" b="1" dirty="0"/>
              <a:t>0 ≤ </a:t>
            </a:r>
            <a:r>
              <a:rPr lang="el-GR" altLang="zh-CN" b="1" dirty="0"/>
              <a:t>α</a:t>
            </a:r>
            <a:r>
              <a:rPr lang="zh-CN" altLang="en-US" b="1" dirty="0"/>
              <a:t>＜</a:t>
            </a:r>
            <a:r>
              <a:rPr lang="en-US" altLang="zh-CN" b="1" dirty="0"/>
              <a:t>1</a:t>
            </a:r>
          </a:p>
        </p:txBody>
      </p:sp>
      <p:sp>
        <p:nvSpPr>
          <p:cNvPr id="60" name="íşlïḍè">
            <a:extLst>
              <a:ext uri="{FF2B5EF4-FFF2-40B4-BE49-F238E27FC236}">
                <a16:creationId xmlns:a16="http://schemas.microsoft.com/office/drawing/2014/main" id="{96E3DF19-44DB-A081-66D2-1DE34FEFD887}"/>
              </a:ext>
            </a:extLst>
          </p:cNvPr>
          <p:cNvSpPr txBox="1"/>
          <p:nvPr/>
        </p:nvSpPr>
        <p:spPr>
          <a:xfrm>
            <a:off x="1814094" y="4402794"/>
            <a:ext cx="10073106" cy="400110"/>
          </a:xfrm>
          <a:prstGeom prst="rect">
            <a:avLst/>
          </a:prstGeom>
          <a:noFill/>
        </p:spPr>
        <p:txBody>
          <a:bodyPr wrap="square" lIns="91440" tIns="45720" rIns="91440" bIns="45720" anchor="ctr">
            <a:noAutofit/>
          </a:bodyPr>
          <a:lstStyle/>
          <a:p>
            <a:r>
              <a:rPr lang="zh-CN" altLang="en-US" b="1" dirty="0"/>
              <a:t>若</a:t>
            </a:r>
            <a:r>
              <a:rPr lang="el-GR" altLang="zh-CN" b="1" dirty="0"/>
              <a:t>α</a:t>
            </a:r>
            <a:r>
              <a:rPr lang="zh-CN" altLang="en-US" b="1" dirty="0"/>
              <a:t>很接近于</a:t>
            </a:r>
            <a:r>
              <a:rPr lang="en-US" altLang="zh-CN" b="1" dirty="0"/>
              <a:t>0</a:t>
            </a:r>
            <a:r>
              <a:rPr lang="zh-CN" altLang="en-US" b="1" dirty="0"/>
              <a:t>，则新</a:t>
            </a:r>
            <a:r>
              <a:rPr lang="en-US" altLang="zh-CN" b="1" dirty="0"/>
              <a:t>RTT</a:t>
            </a:r>
            <a:r>
              <a:rPr lang="zh-CN" altLang="en-US" b="1" dirty="0"/>
              <a:t>样本对</a:t>
            </a:r>
            <a:r>
              <a:rPr lang="en-US" altLang="zh-CN" b="1" dirty="0"/>
              <a:t>RTTs</a:t>
            </a:r>
            <a:r>
              <a:rPr lang="zh-CN" altLang="en-US" b="1" dirty="0"/>
              <a:t>的影响不大；</a:t>
            </a:r>
            <a:endParaRPr lang="en-US" altLang="zh-CN" b="1" dirty="0"/>
          </a:p>
        </p:txBody>
      </p:sp>
      <p:sp>
        <p:nvSpPr>
          <p:cNvPr id="61" name="íşlïḍè">
            <a:extLst>
              <a:ext uri="{FF2B5EF4-FFF2-40B4-BE49-F238E27FC236}">
                <a16:creationId xmlns:a16="http://schemas.microsoft.com/office/drawing/2014/main" id="{DD0AF669-0B6C-439D-2C98-406689486874}"/>
              </a:ext>
            </a:extLst>
          </p:cNvPr>
          <p:cNvSpPr txBox="1"/>
          <p:nvPr/>
        </p:nvSpPr>
        <p:spPr>
          <a:xfrm>
            <a:off x="1814094" y="4879226"/>
            <a:ext cx="10073106" cy="400110"/>
          </a:xfrm>
          <a:prstGeom prst="rect">
            <a:avLst/>
          </a:prstGeom>
          <a:noFill/>
        </p:spPr>
        <p:txBody>
          <a:bodyPr wrap="square" lIns="91440" tIns="45720" rIns="91440" bIns="45720" anchor="ctr">
            <a:noAutofit/>
          </a:bodyPr>
          <a:lstStyle/>
          <a:p>
            <a:r>
              <a:rPr lang="zh-CN" altLang="en-US" b="1" dirty="0"/>
              <a:t>若</a:t>
            </a:r>
            <a:r>
              <a:rPr lang="el-GR" altLang="zh-CN" b="1" dirty="0"/>
              <a:t>α</a:t>
            </a:r>
            <a:r>
              <a:rPr lang="zh-CN" altLang="en-US" b="1" dirty="0"/>
              <a:t>很接近于</a:t>
            </a:r>
            <a:r>
              <a:rPr lang="en-US" altLang="zh-CN" b="1" dirty="0"/>
              <a:t>1</a:t>
            </a:r>
            <a:r>
              <a:rPr lang="zh-CN" altLang="en-US" b="1" dirty="0"/>
              <a:t>，则新</a:t>
            </a:r>
            <a:r>
              <a:rPr lang="en-US" altLang="zh-CN" b="1" dirty="0"/>
              <a:t>RTT</a:t>
            </a:r>
            <a:r>
              <a:rPr lang="zh-CN" altLang="en-US" b="1" dirty="0"/>
              <a:t>样本对</a:t>
            </a:r>
            <a:r>
              <a:rPr lang="en-US" altLang="zh-CN" b="1" dirty="0"/>
              <a:t>RTTs</a:t>
            </a:r>
            <a:r>
              <a:rPr lang="zh-CN" altLang="en-US" b="1" dirty="0"/>
              <a:t>的影响较大；</a:t>
            </a:r>
            <a:endParaRPr lang="en-US" altLang="zh-CN" b="1" dirty="0"/>
          </a:p>
        </p:txBody>
      </p:sp>
      <p:sp>
        <p:nvSpPr>
          <p:cNvPr id="62" name="íşlïḍè">
            <a:extLst>
              <a:ext uri="{FF2B5EF4-FFF2-40B4-BE49-F238E27FC236}">
                <a16:creationId xmlns:a16="http://schemas.microsoft.com/office/drawing/2014/main" id="{E4F902EB-B0B7-2EFB-4282-208947FE9AEC}"/>
              </a:ext>
            </a:extLst>
          </p:cNvPr>
          <p:cNvSpPr txBox="1"/>
          <p:nvPr/>
        </p:nvSpPr>
        <p:spPr>
          <a:xfrm>
            <a:off x="1361248" y="5355657"/>
            <a:ext cx="10525952" cy="400110"/>
          </a:xfrm>
          <a:prstGeom prst="rect">
            <a:avLst/>
          </a:prstGeom>
          <a:noFill/>
        </p:spPr>
        <p:txBody>
          <a:bodyPr wrap="square" lIns="91440" tIns="45720" rIns="91440" bIns="45720" anchor="ctr">
            <a:noAutofit/>
          </a:bodyPr>
          <a:lstStyle/>
          <a:p>
            <a:r>
              <a:rPr lang="zh-CN" altLang="en-US" sz="1800" b="1" dirty="0">
                <a:solidFill>
                  <a:srgbClr val="231F20"/>
                </a:solidFill>
                <a:effectLst/>
              </a:rPr>
              <a:t>已成为建议标准的</a:t>
            </a:r>
            <a:r>
              <a:rPr lang="en-US" altLang="zh-CN" sz="1800" b="1" dirty="0">
                <a:solidFill>
                  <a:srgbClr val="231F20"/>
                </a:solidFill>
                <a:effectLst/>
              </a:rPr>
              <a:t>[RFC 6298]</a:t>
            </a:r>
            <a:r>
              <a:rPr lang="zh-CN" altLang="en-US" sz="1800" b="1" dirty="0">
                <a:solidFill>
                  <a:srgbClr val="231F20"/>
                </a:solidFill>
                <a:effectLst/>
              </a:rPr>
              <a:t>推荐的</a:t>
            </a:r>
            <a:r>
              <a:rPr lang="en-US" altLang="zh-CN" sz="1800" b="1" i="1" dirty="0">
                <a:solidFill>
                  <a:srgbClr val="231F20"/>
                </a:solidFill>
                <a:effectLst/>
              </a:rPr>
              <a:t>α</a:t>
            </a:r>
            <a:r>
              <a:rPr lang="zh-CN" altLang="en-US" sz="1800" b="1" dirty="0">
                <a:solidFill>
                  <a:srgbClr val="231F20"/>
                </a:solidFill>
                <a:effectLst/>
              </a:rPr>
              <a:t>值为</a:t>
            </a:r>
            <a:r>
              <a:rPr lang="en-US" altLang="zh-CN" sz="1800" b="1" dirty="0">
                <a:solidFill>
                  <a:srgbClr val="231F20"/>
                </a:solidFill>
                <a:effectLst/>
              </a:rPr>
              <a:t>1/8</a:t>
            </a:r>
            <a:r>
              <a:rPr lang="zh-CN" altLang="en-US" sz="1800" b="1" dirty="0">
                <a:solidFill>
                  <a:srgbClr val="231F20"/>
                </a:solidFill>
                <a:effectLst/>
              </a:rPr>
              <a:t>，即 </a:t>
            </a:r>
            <a:r>
              <a:rPr lang="en-US" altLang="zh-CN" sz="1800" b="1" dirty="0">
                <a:solidFill>
                  <a:srgbClr val="231F20"/>
                </a:solidFill>
                <a:effectLst/>
              </a:rPr>
              <a:t>0.125</a:t>
            </a:r>
            <a:r>
              <a:rPr lang="zh-CN" altLang="en-US" sz="1800" b="1" dirty="0">
                <a:solidFill>
                  <a:srgbClr val="231F20"/>
                </a:solidFill>
                <a:effectLst/>
              </a:rPr>
              <a:t>。</a:t>
            </a:r>
            <a:endParaRPr lang="en-US" altLang="zh-CN" b="1" dirty="0"/>
          </a:p>
        </p:txBody>
      </p:sp>
      <p:sp>
        <p:nvSpPr>
          <p:cNvPr id="68" name="矩形 67">
            <a:extLst>
              <a:ext uri="{FF2B5EF4-FFF2-40B4-BE49-F238E27FC236}">
                <a16:creationId xmlns:a16="http://schemas.microsoft.com/office/drawing/2014/main" id="{5D9D7866-A7ED-67BB-4FD7-0F53B19D84D0}"/>
              </a:ext>
            </a:extLst>
          </p:cNvPr>
          <p:cNvSpPr/>
          <p:nvPr/>
        </p:nvSpPr>
        <p:spPr>
          <a:xfrm>
            <a:off x="1016000" y="589840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íşlïḍè">
            <a:extLst>
              <a:ext uri="{FF2B5EF4-FFF2-40B4-BE49-F238E27FC236}">
                <a16:creationId xmlns:a16="http://schemas.microsoft.com/office/drawing/2014/main" id="{49CBB43C-7E0A-89A2-607F-83342CF43D16}"/>
              </a:ext>
            </a:extLst>
          </p:cNvPr>
          <p:cNvSpPr txBox="1"/>
          <p:nvPr/>
        </p:nvSpPr>
        <p:spPr>
          <a:xfrm>
            <a:off x="1293757" y="5817340"/>
            <a:ext cx="10782854" cy="400110"/>
          </a:xfrm>
          <a:prstGeom prst="rect">
            <a:avLst/>
          </a:prstGeom>
          <a:noFill/>
        </p:spPr>
        <p:txBody>
          <a:bodyPr wrap="square" lIns="91440" tIns="45720" rIns="91440" bIns="45720" anchor="ctr">
            <a:noAutofit/>
          </a:bodyPr>
          <a:lstStyle/>
          <a:p>
            <a:r>
              <a:rPr lang="zh-CN" altLang="en-US" b="1" dirty="0"/>
              <a:t>显然，</a:t>
            </a:r>
            <a:r>
              <a:rPr lang="zh-CN" altLang="en-US" b="1" dirty="0">
                <a:solidFill>
                  <a:schemeClr val="accent1">
                    <a:lumMod val="75000"/>
                  </a:schemeClr>
                </a:solidFill>
              </a:rPr>
              <a:t>超时重传时间</a:t>
            </a:r>
            <a:r>
              <a:rPr lang="en-US" altLang="zh-CN" b="1" dirty="0">
                <a:solidFill>
                  <a:schemeClr val="accent1">
                    <a:lumMod val="75000"/>
                  </a:schemeClr>
                </a:solidFill>
              </a:rPr>
              <a:t>RTO</a:t>
            </a:r>
            <a:r>
              <a:rPr lang="zh-CN" altLang="en-US" b="1" dirty="0">
                <a:solidFill>
                  <a:schemeClr val="accent1">
                    <a:lumMod val="75000"/>
                  </a:schemeClr>
                </a:solidFill>
              </a:rPr>
              <a:t>的值应略大于加权平均往返时间</a:t>
            </a:r>
            <a:r>
              <a:rPr lang="en-US" altLang="zh-CN" b="1" dirty="0">
                <a:solidFill>
                  <a:schemeClr val="accent1">
                    <a:lumMod val="75000"/>
                  </a:schemeClr>
                </a:solidFill>
              </a:rPr>
              <a:t>RTTs</a:t>
            </a:r>
            <a:r>
              <a:rPr lang="zh-CN" altLang="en-US" b="1" dirty="0">
                <a:solidFill>
                  <a:schemeClr val="accent1">
                    <a:lumMod val="75000"/>
                  </a:schemeClr>
                </a:solidFill>
              </a:rPr>
              <a:t>的值</a:t>
            </a:r>
            <a:r>
              <a:rPr lang="zh-CN" altLang="en-US" b="1" dirty="0"/>
              <a:t>（而不是某个</a:t>
            </a:r>
            <a:r>
              <a:rPr lang="en-US" altLang="zh-CN" b="1" dirty="0"/>
              <a:t>RTT</a:t>
            </a:r>
            <a:r>
              <a:rPr lang="zh-CN" altLang="en-US" b="1" dirty="0"/>
              <a:t>样本的值）。</a:t>
            </a:r>
            <a:endParaRPr lang="en-US" altLang="zh-CN" b="1" dirty="0"/>
          </a:p>
        </p:txBody>
      </p:sp>
    </p:spTree>
    <p:custDataLst>
      <p:tags r:id="rId1"/>
    </p:custDataLst>
    <p:extLst>
      <p:ext uri="{BB962C8B-B14F-4D97-AF65-F5344CB8AC3E}">
        <p14:creationId xmlns:p14="http://schemas.microsoft.com/office/powerpoint/2010/main" val="317745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500" fill="hold"/>
                                        <p:tgtEl>
                                          <p:spTgt spid="24"/>
                                        </p:tgtEl>
                                        <p:attrNameLst>
                                          <p:attrName>ppt_w</p:attrName>
                                        </p:attrNameLst>
                                      </p:cBhvr>
                                      <p:tavLst>
                                        <p:tav tm="0">
                                          <p:val>
                                            <p:fltVal val="0"/>
                                          </p:val>
                                        </p:tav>
                                        <p:tav tm="100000">
                                          <p:val>
                                            <p:strVal val="#ppt_w"/>
                                          </p:val>
                                        </p:tav>
                                      </p:tavLst>
                                    </p:anim>
                                    <p:anim calcmode="lin" valueType="num">
                                      <p:cBhvr>
                                        <p:cTn id="19" dur="500" fill="hold"/>
                                        <p:tgtEl>
                                          <p:spTgt spid="24"/>
                                        </p:tgtEl>
                                        <p:attrNameLst>
                                          <p:attrName>ppt_h</p:attrName>
                                        </p:attrNameLst>
                                      </p:cBhvr>
                                      <p:tavLst>
                                        <p:tav tm="0">
                                          <p:val>
                                            <p:fltVal val="0"/>
                                          </p:val>
                                        </p:tav>
                                        <p:tav tm="100000">
                                          <p:val>
                                            <p:strVal val="#ppt_h"/>
                                          </p:val>
                                        </p:tav>
                                      </p:tavLst>
                                    </p:anim>
                                    <p:anim calcmode="lin" valueType="num">
                                      <p:cBhvr>
                                        <p:cTn id="20" dur="500" fill="hold"/>
                                        <p:tgtEl>
                                          <p:spTgt spid="24"/>
                                        </p:tgtEl>
                                        <p:attrNameLst>
                                          <p:attrName>style.rotation</p:attrName>
                                        </p:attrNameLst>
                                      </p:cBhvr>
                                      <p:tavLst>
                                        <p:tav tm="0">
                                          <p:val>
                                            <p:fltVal val="360"/>
                                          </p:val>
                                        </p:tav>
                                        <p:tav tm="100000">
                                          <p:val>
                                            <p:fltVal val="0"/>
                                          </p:val>
                                        </p:tav>
                                      </p:tavLst>
                                    </p:anim>
                                    <p:animEffect transition="in" filter="fade">
                                      <p:cBhvr>
                                        <p:cTn id="21" dur="500"/>
                                        <p:tgtEl>
                                          <p:spTgt spid="24"/>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p:cTn id="29" dur="500" fill="hold"/>
                                        <p:tgtEl>
                                          <p:spTgt spid="54"/>
                                        </p:tgtEl>
                                        <p:attrNameLst>
                                          <p:attrName>ppt_w</p:attrName>
                                        </p:attrNameLst>
                                      </p:cBhvr>
                                      <p:tavLst>
                                        <p:tav tm="0">
                                          <p:val>
                                            <p:fltVal val="0"/>
                                          </p:val>
                                        </p:tav>
                                        <p:tav tm="100000">
                                          <p:val>
                                            <p:strVal val="#ppt_w"/>
                                          </p:val>
                                        </p:tav>
                                      </p:tavLst>
                                    </p:anim>
                                    <p:anim calcmode="lin" valueType="num">
                                      <p:cBhvr>
                                        <p:cTn id="30" dur="500" fill="hold"/>
                                        <p:tgtEl>
                                          <p:spTgt spid="54"/>
                                        </p:tgtEl>
                                        <p:attrNameLst>
                                          <p:attrName>ppt_h</p:attrName>
                                        </p:attrNameLst>
                                      </p:cBhvr>
                                      <p:tavLst>
                                        <p:tav tm="0">
                                          <p:val>
                                            <p:fltVal val="0"/>
                                          </p:val>
                                        </p:tav>
                                        <p:tav tm="100000">
                                          <p:val>
                                            <p:strVal val="#ppt_h"/>
                                          </p:val>
                                        </p:tav>
                                      </p:tavLst>
                                    </p:anim>
                                    <p:anim calcmode="lin" valueType="num">
                                      <p:cBhvr>
                                        <p:cTn id="31" dur="500" fill="hold"/>
                                        <p:tgtEl>
                                          <p:spTgt spid="54"/>
                                        </p:tgtEl>
                                        <p:attrNameLst>
                                          <p:attrName>style.rotation</p:attrName>
                                        </p:attrNameLst>
                                      </p:cBhvr>
                                      <p:tavLst>
                                        <p:tav tm="0">
                                          <p:val>
                                            <p:fltVal val="360"/>
                                          </p:val>
                                        </p:tav>
                                        <p:tav tm="100000">
                                          <p:val>
                                            <p:fltVal val="0"/>
                                          </p:val>
                                        </p:tav>
                                      </p:tavLst>
                                    </p:anim>
                                    <p:animEffect transition="in" filter="fade">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anim calcmode="lin" valueType="num">
                                      <p:cBhvr additive="base">
                                        <p:cTn id="37" dur="500"/>
                                        <p:tgtEl>
                                          <p:spTgt spid="55"/>
                                        </p:tgtEl>
                                        <p:attrNameLst>
                                          <p:attrName>ppt_x</p:attrName>
                                        </p:attrNameLst>
                                      </p:cBhvr>
                                      <p:tavLst>
                                        <p:tav tm="0">
                                          <p:val>
                                            <p:strVal val="#ppt_x-#ppt_w*1.125000"/>
                                          </p:val>
                                        </p:tav>
                                        <p:tav tm="100000">
                                          <p:val>
                                            <p:strVal val="#ppt_x"/>
                                          </p:val>
                                        </p:tav>
                                      </p:tavLst>
                                    </p:anim>
                                    <p:animEffect transition="in" filter="wipe(right)">
                                      <p:cBhvr>
                                        <p:cTn id="38" dur="500"/>
                                        <p:tgtEl>
                                          <p:spTgt spid="55"/>
                                        </p:tgtEl>
                                      </p:cBhvr>
                                    </p:animEffect>
                                  </p:childTnLst>
                                </p:cTn>
                              </p:par>
                            </p:childTnLst>
                          </p:cTn>
                        </p:par>
                      </p:childTnLst>
                    </p:cTn>
                  </p:par>
                  <p:par>
                    <p:cTn id="39" fill="hold">
                      <p:stCondLst>
                        <p:cond delay="indefinite"/>
                      </p:stCondLst>
                      <p:childTnLst>
                        <p:par>
                          <p:cTn id="40" fill="hold">
                            <p:stCondLst>
                              <p:cond delay="0"/>
                            </p:stCondLst>
                            <p:childTnLst>
                              <p:par>
                                <p:cTn id="41" presetID="49" presetClass="entr" presetSubtype="0" decel="10000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anim calcmode="lin" valueType="num">
                                      <p:cBhvr>
                                        <p:cTn id="43" dur="500" fill="hold"/>
                                        <p:tgtEl>
                                          <p:spTgt spid="56"/>
                                        </p:tgtEl>
                                        <p:attrNameLst>
                                          <p:attrName>ppt_w</p:attrName>
                                        </p:attrNameLst>
                                      </p:cBhvr>
                                      <p:tavLst>
                                        <p:tav tm="0">
                                          <p:val>
                                            <p:fltVal val="0"/>
                                          </p:val>
                                        </p:tav>
                                        <p:tav tm="100000">
                                          <p:val>
                                            <p:strVal val="#ppt_w"/>
                                          </p:val>
                                        </p:tav>
                                      </p:tavLst>
                                    </p:anim>
                                    <p:anim calcmode="lin" valueType="num">
                                      <p:cBhvr>
                                        <p:cTn id="44" dur="500" fill="hold"/>
                                        <p:tgtEl>
                                          <p:spTgt spid="56"/>
                                        </p:tgtEl>
                                        <p:attrNameLst>
                                          <p:attrName>ppt_h</p:attrName>
                                        </p:attrNameLst>
                                      </p:cBhvr>
                                      <p:tavLst>
                                        <p:tav tm="0">
                                          <p:val>
                                            <p:fltVal val="0"/>
                                          </p:val>
                                        </p:tav>
                                        <p:tav tm="100000">
                                          <p:val>
                                            <p:strVal val="#ppt_h"/>
                                          </p:val>
                                        </p:tav>
                                      </p:tavLst>
                                    </p:anim>
                                    <p:anim calcmode="lin" valueType="num">
                                      <p:cBhvr>
                                        <p:cTn id="45" dur="500" fill="hold"/>
                                        <p:tgtEl>
                                          <p:spTgt spid="56"/>
                                        </p:tgtEl>
                                        <p:attrNameLst>
                                          <p:attrName>style.rotation</p:attrName>
                                        </p:attrNameLst>
                                      </p:cBhvr>
                                      <p:tavLst>
                                        <p:tav tm="0">
                                          <p:val>
                                            <p:fltVal val="360"/>
                                          </p:val>
                                        </p:tav>
                                        <p:tav tm="100000">
                                          <p:val>
                                            <p:fltVal val="0"/>
                                          </p:val>
                                        </p:tav>
                                      </p:tavLst>
                                    </p:anim>
                                    <p:animEffect transition="in" filter="fade">
                                      <p:cBhvr>
                                        <p:cTn id="46" dur="500"/>
                                        <p:tgtEl>
                                          <p:spTgt spid="5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wipe(left)">
                                      <p:cBhvr>
                                        <p:cTn id="51" dur="1000"/>
                                        <p:tgtEl>
                                          <p:spTgt spid="57"/>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1" fill="hold" grpId="0" nodeType="clickEffect">
                                  <p:stCondLst>
                                    <p:cond delay="0"/>
                                  </p:stCondLst>
                                  <p:childTnLst>
                                    <p:set>
                                      <p:cBhvr>
                                        <p:cTn id="55" dur="1" fill="hold">
                                          <p:stCondLst>
                                            <p:cond delay="0"/>
                                          </p:stCondLst>
                                        </p:cTn>
                                        <p:tgtEl>
                                          <p:spTgt spid="58"/>
                                        </p:tgtEl>
                                        <p:attrNameLst>
                                          <p:attrName>style.visibility</p:attrName>
                                        </p:attrNameLst>
                                      </p:cBhvr>
                                      <p:to>
                                        <p:strVal val="visible"/>
                                      </p:to>
                                    </p:set>
                                    <p:anim calcmode="lin" valueType="num">
                                      <p:cBhvr additive="base">
                                        <p:cTn id="56" dur="500"/>
                                        <p:tgtEl>
                                          <p:spTgt spid="58"/>
                                        </p:tgtEl>
                                        <p:attrNameLst>
                                          <p:attrName>ppt_y</p:attrName>
                                        </p:attrNameLst>
                                      </p:cBhvr>
                                      <p:tavLst>
                                        <p:tav tm="0">
                                          <p:val>
                                            <p:strVal val="#ppt_y-#ppt_h*1.125000"/>
                                          </p:val>
                                        </p:tav>
                                        <p:tav tm="100000">
                                          <p:val>
                                            <p:strVal val="#ppt_y"/>
                                          </p:val>
                                        </p:tav>
                                      </p:tavLst>
                                    </p:anim>
                                    <p:animEffect transition="in" filter="wipe(down)">
                                      <p:cBhvr>
                                        <p:cTn id="57" dur="500"/>
                                        <p:tgtEl>
                                          <p:spTgt spid="58"/>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1" fill="hold" grpId="0" nodeType="clickEffect">
                                  <p:stCondLst>
                                    <p:cond delay="0"/>
                                  </p:stCondLst>
                                  <p:childTnLst>
                                    <p:set>
                                      <p:cBhvr>
                                        <p:cTn id="61" dur="1" fill="hold">
                                          <p:stCondLst>
                                            <p:cond delay="0"/>
                                          </p:stCondLst>
                                        </p:cTn>
                                        <p:tgtEl>
                                          <p:spTgt spid="60"/>
                                        </p:tgtEl>
                                        <p:attrNameLst>
                                          <p:attrName>style.visibility</p:attrName>
                                        </p:attrNameLst>
                                      </p:cBhvr>
                                      <p:to>
                                        <p:strVal val="visible"/>
                                      </p:to>
                                    </p:set>
                                    <p:anim calcmode="lin" valueType="num">
                                      <p:cBhvr additive="base">
                                        <p:cTn id="62" dur="500"/>
                                        <p:tgtEl>
                                          <p:spTgt spid="60"/>
                                        </p:tgtEl>
                                        <p:attrNameLst>
                                          <p:attrName>ppt_y</p:attrName>
                                        </p:attrNameLst>
                                      </p:cBhvr>
                                      <p:tavLst>
                                        <p:tav tm="0">
                                          <p:val>
                                            <p:strVal val="#ppt_y-#ppt_h*1.125000"/>
                                          </p:val>
                                        </p:tav>
                                        <p:tav tm="100000">
                                          <p:val>
                                            <p:strVal val="#ppt_y"/>
                                          </p:val>
                                        </p:tav>
                                      </p:tavLst>
                                    </p:anim>
                                    <p:animEffect transition="in" filter="wipe(down)">
                                      <p:cBhvr>
                                        <p:cTn id="63" dur="500"/>
                                        <p:tgtEl>
                                          <p:spTgt spid="60"/>
                                        </p:tgtEl>
                                      </p:cBhvr>
                                    </p:animEffect>
                                  </p:childTnLst>
                                </p:cTn>
                              </p:par>
                            </p:childTnLst>
                          </p:cTn>
                        </p:par>
                      </p:childTnLst>
                    </p:cTn>
                  </p:par>
                  <p:par>
                    <p:cTn id="64" fill="hold">
                      <p:stCondLst>
                        <p:cond delay="indefinite"/>
                      </p:stCondLst>
                      <p:childTnLst>
                        <p:par>
                          <p:cTn id="65" fill="hold">
                            <p:stCondLst>
                              <p:cond delay="0"/>
                            </p:stCondLst>
                            <p:childTnLst>
                              <p:par>
                                <p:cTn id="66" presetID="12" presetClass="entr" presetSubtype="1" fill="hold" grpId="0" nodeType="clickEffect">
                                  <p:stCondLst>
                                    <p:cond delay="0"/>
                                  </p:stCondLst>
                                  <p:childTnLst>
                                    <p:set>
                                      <p:cBhvr>
                                        <p:cTn id="67" dur="1" fill="hold">
                                          <p:stCondLst>
                                            <p:cond delay="0"/>
                                          </p:stCondLst>
                                        </p:cTn>
                                        <p:tgtEl>
                                          <p:spTgt spid="61"/>
                                        </p:tgtEl>
                                        <p:attrNameLst>
                                          <p:attrName>style.visibility</p:attrName>
                                        </p:attrNameLst>
                                      </p:cBhvr>
                                      <p:to>
                                        <p:strVal val="visible"/>
                                      </p:to>
                                    </p:set>
                                    <p:anim calcmode="lin" valueType="num">
                                      <p:cBhvr additive="base">
                                        <p:cTn id="68" dur="500"/>
                                        <p:tgtEl>
                                          <p:spTgt spid="61"/>
                                        </p:tgtEl>
                                        <p:attrNameLst>
                                          <p:attrName>ppt_y</p:attrName>
                                        </p:attrNameLst>
                                      </p:cBhvr>
                                      <p:tavLst>
                                        <p:tav tm="0">
                                          <p:val>
                                            <p:strVal val="#ppt_y-#ppt_h*1.125000"/>
                                          </p:val>
                                        </p:tav>
                                        <p:tav tm="100000">
                                          <p:val>
                                            <p:strVal val="#ppt_y"/>
                                          </p:val>
                                        </p:tav>
                                      </p:tavLst>
                                    </p:anim>
                                    <p:animEffect transition="in" filter="wipe(down)">
                                      <p:cBhvr>
                                        <p:cTn id="69" dur="500"/>
                                        <p:tgtEl>
                                          <p:spTgt spid="61"/>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1" fill="hold" grpId="0" nodeType="clickEffect">
                                  <p:stCondLst>
                                    <p:cond delay="0"/>
                                  </p:stCondLst>
                                  <p:childTnLst>
                                    <p:set>
                                      <p:cBhvr>
                                        <p:cTn id="73" dur="1" fill="hold">
                                          <p:stCondLst>
                                            <p:cond delay="0"/>
                                          </p:stCondLst>
                                        </p:cTn>
                                        <p:tgtEl>
                                          <p:spTgt spid="62"/>
                                        </p:tgtEl>
                                        <p:attrNameLst>
                                          <p:attrName>style.visibility</p:attrName>
                                        </p:attrNameLst>
                                      </p:cBhvr>
                                      <p:to>
                                        <p:strVal val="visible"/>
                                      </p:to>
                                    </p:set>
                                    <p:anim calcmode="lin" valueType="num">
                                      <p:cBhvr additive="base">
                                        <p:cTn id="74" dur="500"/>
                                        <p:tgtEl>
                                          <p:spTgt spid="62"/>
                                        </p:tgtEl>
                                        <p:attrNameLst>
                                          <p:attrName>ppt_y</p:attrName>
                                        </p:attrNameLst>
                                      </p:cBhvr>
                                      <p:tavLst>
                                        <p:tav tm="0">
                                          <p:val>
                                            <p:strVal val="#ppt_y-#ppt_h*1.125000"/>
                                          </p:val>
                                        </p:tav>
                                        <p:tav tm="100000">
                                          <p:val>
                                            <p:strVal val="#ppt_y"/>
                                          </p:val>
                                        </p:tav>
                                      </p:tavLst>
                                    </p:anim>
                                    <p:animEffect transition="in" filter="wipe(down)">
                                      <p:cBhvr>
                                        <p:cTn id="75" dur="500"/>
                                        <p:tgtEl>
                                          <p:spTgt spid="62"/>
                                        </p:tgtEl>
                                      </p:cBhvr>
                                    </p:animEffect>
                                  </p:childTnLst>
                                </p:cTn>
                              </p:par>
                            </p:childTnLst>
                          </p:cTn>
                        </p:par>
                      </p:childTnLst>
                    </p:cTn>
                  </p:par>
                  <p:par>
                    <p:cTn id="76" fill="hold">
                      <p:stCondLst>
                        <p:cond delay="indefinite"/>
                      </p:stCondLst>
                      <p:childTnLst>
                        <p:par>
                          <p:cTn id="77" fill="hold">
                            <p:stCondLst>
                              <p:cond delay="0"/>
                            </p:stCondLst>
                            <p:childTnLst>
                              <p:par>
                                <p:cTn id="78" presetID="49" presetClass="entr" presetSubtype="0" decel="100000" fill="hold" grpId="0" nodeType="clickEffect">
                                  <p:stCondLst>
                                    <p:cond delay="0"/>
                                  </p:stCondLst>
                                  <p:childTnLst>
                                    <p:set>
                                      <p:cBhvr>
                                        <p:cTn id="79" dur="1" fill="hold">
                                          <p:stCondLst>
                                            <p:cond delay="0"/>
                                          </p:stCondLst>
                                        </p:cTn>
                                        <p:tgtEl>
                                          <p:spTgt spid="68"/>
                                        </p:tgtEl>
                                        <p:attrNameLst>
                                          <p:attrName>style.visibility</p:attrName>
                                        </p:attrNameLst>
                                      </p:cBhvr>
                                      <p:to>
                                        <p:strVal val="visible"/>
                                      </p:to>
                                    </p:set>
                                    <p:anim calcmode="lin" valueType="num">
                                      <p:cBhvr>
                                        <p:cTn id="80" dur="500" fill="hold"/>
                                        <p:tgtEl>
                                          <p:spTgt spid="68"/>
                                        </p:tgtEl>
                                        <p:attrNameLst>
                                          <p:attrName>ppt_w</p:attrName>
                                        </p:attrNameLst>
                                      </p:cBhvr>
                                      <p:tavLst>
                                        <p:tav tm="0">
                                          <p:val>
                                            <p:fltVal val="0"/>
                                          </p:val>
                                        </p:tav>
                                        <p:tav tm="100000">
                                          <p:val>
                                            <p:strVal val="#ppt_w"/>
                                          </p:val>
                                        </p:tav>
                                      </p:tavLst>
                                    </p:anim>
                                    <p:anim calcmode="lin" valueType="num">
                                      <p:cBhvr>
                                        <p:cTn id="81" dur="500" fill="hold"/>
                                        <p:tgtEl>
                                          <p:spTgt spid="68"/>
                                        </p:tgtEl>
                                        <p:attrNameLst>
                                          <p:attrName>ppt_h</p:attrName>
                                        </p:attrNameLst>
                                      </p:cBhvr>
                                      <p:tavLst>
                                        <p:tav tm="0">
                                          <p:val>
                                            <p:fltVal val="0"/>
                                          </p:val>
                                        </p:tav>
                                        <p:tav tm="100000">
                                          <p:val>
                                            <p:strVal val="#ppt_h"/>
                                          </p:val>
                                        </p:tav>
                                      </p:tavLst>
                                    </p:anim>
                                    <p:anim calcmode="lin" valueType="num">
                                      <p:cBhvr>
                                        <p:cTn id="82" dur="500" fill="hold"/>
                                        <p:tgtEl>
                                          <p:spTgt spid="68"/>
                                        </p:tgtEl>
                                        <p:attrNameLst>
                                          <p:attrName>style.rotation</p:attrName>
                                        </p:attrNameLst>
                                      </p:cBhvr>
                                      <p:tavLst>
                                        <p:tav tm="0">
                                          <p:val>
                                            <p:fltVal val="360"/>
                                          </p:val>
                                        </p:tav>
                                        <p:tav tm="100000">
                                          <p:val>
                                            <p:fltVal val="0"/>
                                          </p:val>
                                        </p:tav>
                                      </p:tavLst>
                                    </p:anim>
                                    <p:animEffect transition="in" filter="fade">
                                      <p:cBhvr>
                                        <p:cTn id="83" dur="500"/>
                                        <p:tgtEl>
                                          <p:spTgt spid="68"/>
                                        </p:tgtEl>
                                      </p:cBhvr>
                                    </p:animEffect>
                                  </p:childTnLst>
                                </p:cTn>
                              </p:par>
                            </p:childTnLst>
                          </p:cTn>
                        </p:par>
                        <p:par>
                          <p:cTn id="84" fill="hold">
                            <p:stCondLst>
                              <p:cond delay="500"/>
                            </p:stCondLst>
                            <p:childTnLst>
                              <p:par>
                                <p:cTn id="85" presetID="1" presetClass="entr" presetSubtype="0" fill="hold" grpId="0" nodeType="afterEffect">
                                  <p:stCondLst>
                                    <p:cond delay="0"/>
                                  </p:stCondLst>
                                  <p:iterate type="lt">
                                    <p:tmAbs val="100"/>
                                  </p:iterate>
                                  <p:childTnLst>
                                    <p:set>
                                      <p:cBhvr>
                                        <p:cTn id="8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24" grpId="0" animBg="1"/>
      <p:bldP spid="25" grpId="0" animBg="1"/>
      <p:bldP spid="54" grpId="0"/>
      <p:bldP spid="55" grpId="0"/>
      <p:bldP spid="56" grpId="0"/>
      <p:bldP spid="57" grpId="0"/>
      <p:bldP spid="58" grpId="0"/>
      <p:bldP spid="60" grpId="0"/>
      <p:bldP spid="61" grpId="0"/>
      <p:bldP spid="62" grpId="0"/>
      <p:bldP spid="68" grpId="0" animBg="1"/>
      <p:bldP spid="71"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CF28486-7D08-B1A0-B38A-DF533D347CB1}"/>
              </a:ext>
            </a:extLst>
          </p:cNvPr>
          <p:cNvSpPr/>
          <p:nvPr/>
        </p:nvSpPr>
        <p:spPr>
          <a:xfrm>
            <a:off x="7181677" y="2279087"/>
            <a:ext cx="883919" cy="52198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A0F2D2F-BCC3-F066-2549-99DFB8DE83F8}"/>
              </a:ext>
            </a:extLst>
          </p:cNvPr>
          <p:cNvSpPr/>
          <p:nvPr/>
        </p:nvSpPr>
        <p:spPr>
          <a:xfrm>
            <a:off x="5212081" y="2263886"/>
            <a:ext cx="883919" cy="52198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超时重传时间的选择</a:t>
              </a:r>
            </a:p>
          </p:txBody>
        </p:sp>
      </p:grpSp>
      <p:sp>
        <p:nvSpPr>
          <p:cNvPr id="9" name="矩形 8">
            <a:extLst>
              <a:ext uri="{FF2B5EF4-FFF2-40B4-BE49-F238E27FC236}">
                <a16:creationId xmlns:a16="http://schemas.microsoft.com/office/drawing/2014/main" id="{B03D383E-041D-F893-6A5E-03FA434722E5}"/>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íşlïḍè">
            <a:extLst>
              <a:ext uri="{FF2B5EF4-FFF2-40B4-BE49-F238E27FC236}">
                <a16:creationId xmlns:a16="http://schemas.microsoft.com/office/drawing/2014/main" id="{4C479859-3450-8853-BEAF-DADC503E1D90}"/>
              </a:ext>
            </a:extLst>
          </p:cNvPr>
          <p:cNvSpPr txBox="1"/>
          <p:nvPr/>
        </p:nvSpPr>
        <p:spPr>
          <a:xfrm>
            <a:off x="1293757" y="1216580"/>
            <a:ext cx="10593443" cy="400110"/>
          </a:xfrm>
          <a:prstGeom prst="rect">
            <a:avLst/>
          </a:prstGeom>
          <a:noFill/>
        </p:spPr>
        <p:txBody>
          <a:bodyPr wrap="square" lIns="91440" tIns="45720" rIns="91440" bIns="45720" anchor="ctr">
            <a:noAutofit/>
          </a:bodyPr>
          <a:lstStyle/>
          <a:p>
            <a:r>
              <a:rPr lang="zh-CN" altLang="en-US" b="1" dirty="0"/>
              <a:t>显然，</a:t>
            </a:r>
            <a:r>
              <a:rPr lang="zh-CN" altLang="en-US" b="1" dirty="0">
                <a:solidFill>
                  <a:schemeClr val="accent1">
                    <a:lumMod val="75000"/>
                  </a:schemeClr>
                </a:solidFill>
              </a:rPr>
              <a:t>超时重传时间</a:t>
            </a:r>
            <a:r>
              <a:rPr lang="en-US" altLang="zh-CN" b="1" dirty="0">
                <a:solidFill>
                  <a:schemeClr val="accent1">
                    <a:lumMod val="75000"/>
                  </a:schemeClr>
                </a:solidFill>
              </a:rPr>
              <a:t>RTO</a:t>
            </a:r>
            <a:r>
              <a:rPr lang="zh-CN" altLang="en-US" b="1" dirty="0">
                <a:solidFill>
                  <a:schemeClr val="accent1">
                    <a:lumMod val="75000"/>
                  </a:schemeClr>
                </a:solidFill>
              </a:rPr>
              <a:t>的值应略大于加权平均往返时间</a:t>
            </a:r>
            <a:r>
              <a:rPr lang="en-US" altLang="zh-CN" b="1" dirty="0">
                <a:solidFill>
                  <a:schemeClr val="accent1">
                    <a:lumMod val="75000"/>
                  </a:schemeClr>
                </a:solidFill>
              </a:rPr>
              <a:t>RTTs</a:t>
            </a:r>
            <a:r>
              <a:rPr lang="zh-CN" altLang="en-US" b="1" dirty="0">
                <a:solidFill>
                  <a:schemeClr val="accent1">
                    <a:lumMod val="75000"/>
                  </a:schemeClr>
                </a:solidFill>
              </a:rPr>
              <a:t>的值</a:t>
            </a:r>
            <a:r>
              <a:rPr lang="zh-CN" altLang="en-US" b="1" dirty="0"/>
              <a:t>（而不是某个</a:t>
            </a:r>
            <a:r>
              <a:rPr lang="en-US" altLang="zh-CN" b="1" dirty="0"/>
              <a:t>RTT</a:t>
            </a:r>
            <a:r>
              <a:rPr lang="zh-CN" altLang="en-US" b="1" dirty="0"/>
              <a:t>样本的值）。</a:t>
            </a:r>
            <a:endParaRPr lang="en-US" altLang="zh-CN" b="1" dirty="0"/>
          </a:p>
        </p:txBody>
      </p:sp>
      <p:sp>
        <p:nvSpPr>
          <p:cNvPr id="5" name="文本框 4">
            <a:extLst>
              <a:ext uri="{FF2B5EF4-FFF2-40B4-BE49-F238E27FC236}">
                <a16:creationId xmlns:a16="http://schemas.microsoft.com/office/drawing/2014/main" id="{D9672735-297C-41C7-262C-4C0BEC7D0BC7}"/>
              </a:ext>
            </a:extLst>
          </p:cNvPr>
          <p:cNvSpPr txBox="1"/>
          <p:nvPr/>
        </p:nvSpPr>
        <p:spPr>
          <a:xfrm>
            <a:off x="4084586" y="2201091"/>
            <a:ext cx="4022827" cy="584775"/>
          </a:xfrm>
          <a:prstGeom prst="rect">
            <a:avLst/>
          </a:prstGeom>
          <a:noFill/>
        </p:spPr>
        <p:txBody>
          <a:bodyPr wrap="square" rtlCol="0">
            <a:spAutoFit/>
          </a:bodyPr>
          <a:lstStyle/>
          <a:p>
            <a:pPr algn="ctr"/>
            <a:r>
              <a:rPr lang="en-US" altLang="zh-CN" sz="3200" b="1" dirty="0"/>
              <a:t>RTO = RTT</a:t>
            </a:r>
            <a:r>
              <a:rPr lang="en-US" altLang="zh-CN" sz="3200" b="1" baseline="-25000" dirty="0"/>
              <a:t>S</a:t>
            </a:r>
            <a:r>
              <a:rPr lang="zh-CN" altLang="en-US" sz="3200" b="1" dirty="0"/>
              <a:t>  </a:t>
            </a:r>
            <a:r>
              <a:rPr lang="en-US" altLang="zh-CN" sz="3200" b="1" dirty="0"/>
              <a:t>+ 4 × RTT</a:t>
            </a:r>
            <a:r>
              <a:rPr lang="en-US" altLang="zh-CN" sz="3200" b="1" baseline="-25000" dirty="0"/>
              <a:t>D</a:t>
            </a:r>
            <a:r>
              <a:rPr lang="en-US" altLang="zh-CN" sz="3200" b="1" dirty="0"/>
              <a:t>  </a:t>
            </a:r>
            <a:endParaRPr lang="zh-CN" altLang="en-US" sz="3200" b="1" baseline="-25000" dirty="0"/>
          </a:p>
        </p:txBody>
      </p:sp>
      <p:sp>
        <p:nvSpPr>
          <p:cNvPr id="6" name="矩形 5">
            <a:extLst>
              <a:ext uri="{FF2B5EF4-FFF2-40B4-BE49-F238E27FC236}">
                <a16:creationId xmlns:a16="http://schemas.microsoft.com/office/drawing/2014/main" id="{1774B984-4292-45C4-B051-EB477C908D83}"/>
              </a:ext>
            </a:extLst>
          </p:cNvPr>
          <p:cNvSpPr/>
          <p:nvPr/>
        </p:nvSpPr>
        <p:spPr>
          <a:xfrm>
            <a:off x="1016000" y="1821295"/>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íşlïḍè">
            <a:extLst>
              <a:ext uri="{FF2B5EF4-FFF2-40B4-BE49-F238E27FC236}">
                <a16:creationId xmlns:a16="http://schemas.microsoft.com/office/drawing/2014/main" id="{0C20ED4F-EFCC-D596-C94D-987CAA6931AF}"/>
              </a:ext>
            </a:extLst>
          </p:cNvPr>
          <p:cNvSpPr txBox="1"/>
          <p:nvPr/>
        </p:nvSpPr>
        <p:spPr>
          <a:xfrm>
            <a:off x="1293757" y="1740233"/>
            <a:ext cx="10593443" cy="400110"/>
          </a:xfrm>
          <a:prstGeom prst="rect">
            <a:avLst/>
          </a:prstGeom>
          <a:noFill/>
        </p:spPr>
        <p:txBody>
          <a:bodyPr wrap="square" lIns="91440" tIns="45720" rIns="91440" bIns="45720" anchor="ctr">
            <a:noAutofit/>
          </a:bodyPr>
          <a:lstStyle/>
          <a:p>
            <a:r>
              <a:rPr lang="en-US" altLang="zh-CN" b="1" dirty="0"/>
              <a:t>[RFC 6298]</a:t>
            </a:r>
            <a:r>
              <a:rPr lang="zh-CN" altLang="en-US" b="1" dirty="0"/>
              <a:t>建议使用下式来计算超时重传时间</a:t>
            </a:r>
            <a:r>
              <a:rPr lang="en-US" altLang="zh-CN" b="1" dirty="0"/>
              <a:t>RTO</a:t>
            </a:r>
            <a:r>
              <a:rPr lang="zh-CN" altLang="en-US" b="1" dirty="0"/>
              <a:t>：</a:t>
            </a:r>
            <a:endParaRPr lang="en-US" altLang="zh-CN" b="1" dirty="0"/>
          </a:p>
        </p:txBody>
      </p:sp>
      <p:grpSp>
        <p:nvGrpSpPr>
          <p:cNvPr id="19" name="组合 18">
            <a:extLst>
              <a:ext uri="{FF2B5EF4-FFF2-40B4-BE49-F238E27FC236}">
                <a16:creationId xmlns:a16="http://schemas.microsoft.com/office/drawing/2014/main" id="{35CC4D3E-FE45-FA2C-6E36-A6AF087BD0BE}"/>
              </a:ext>
            </a:extLst>
          </p:cNvPr>
          <p:cNvGrpSpPr/>
          <p:nvPr/>
        </p:nvGrpSpPr>
        <p:grpSpPr>
          <a:xfrm>
            <a:off x="2170428" y="3088277"/>
            <a:ext cx="7851141" cy="1579671"/>
            <a:chOff x="1909086" y="3088277"/>
            <a:chExt cx="7851141" cy="1579671"/>
          </a:xfrm>
        </p:grpSpPr>
        <p:sp>
          <p:nvSpPr>
            <p:cNvPr id="10" name="矩形 9">
              <a:extLst>
                <a:ext uri="{FF2B5EF4-FFF2-40B4-BE49-F238E27FC236}">
                  <a16:creationId xmlns:a16="http://schemas.microsoft.com/office/drawing/2014/main" id="{75278D13-8EFA-6FD5-2F8C-8A3ADABA61F5}"/>
                </a:ext>
              </a:extLst>
            </p:cNvPr>
            <p:cNvSpPr/>
            <p:nvPr/>
          </p:nvSpPr>
          <p:spPr>
            <a:xfrm>
              <a:off x="1909088" y="3088277"/>
              <a:ext cx="7804756" cy="4001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加权平均往返时间</a:t>
              </a:r>
              <a:r>
                <a:rPr lang="en-US" altLang="zh-CN" sz="2400" b="1" dirty="0"/>
                <a:t>RTT</a:t>
              </a:r>
              <a:r>
                <a:rPr lang="en-US" altLang="zh-CN" sz="2400" b="1" baseline="-25000" dirty="0"/>
                <a:t>S</a:t>
              </a:r>
              <a:endParaRPr lang="zh-CN" altLang="en-US" b="1" baseline="-25000" dirty="0"/>
            </a:p>
          </p:txBody>
        </p:sp>
        <p:sp>
          <p:nvSpPr>
            <p:cNvPr id="11" name="矩形 10">
              <a:extLst>
                <a:ext uri="{FF2B5EF4-FFF2-40B4-BE49-F238E27FC236}">
                  <a16:creationId xmlns:a16="http://schemas.microsoft.com/office/drawing/2014/main" id="{5DB8BCDC-5D7D-6936-2995-68F6475BC129}"/>
                </a:ext>
              </a:extLst>
            </p:cNvPr>
            <p:cNvSpPr/>
            <p:nvPr/>
          </p:nvSpPr>
          <p:spPr>
            <a:xfrm>
              <a:off x="1909088" y="3488386"/>
              <a:ext cx="7804756" cy="1179562"/>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1" dirty="0"/>
            </a:p>
          </p:txBody>
        </p:sp>
        <p:sp>
          <p:nvSpPr>
            <p:cNvPr id="15" name="文本框 14">
              <a:extLst>
                <a:ext uri="{FF2B5EF4-FFF2-40B4-BE49-F238E27FC236}">
                  <a16:creationId xmlns:a16="http://schemas.microsoft.com/office/drawing/2014/main" id="{A71ABCE5-BACB-D5D5-FFE4-4E81B27421F4}"/>
                </a:ext>
              </a:extLst>
            </p:cNvPr>
            <p:cNvSpPr txBox="1"/>
            <p:nvPr/>
          </p:nvSpPr>
          <p:spPr>
            <a:xfrm>
              <a:off x="1909086" y="3468370"/>
              <a:ext cx="1455975" cy="369332"/>
            </a:xfrm>
            <a:prstGeom prst="rect">
              <a:avLst/>
            </a:prstGeom>
            <a:noFill/>
          </p:spPr>
          <p:txBody>
            <a:bodyPr wrap="square" rtlCol="0">
              <a:spAutoFit/>
            </a:bodyPr>
            <a:lstStyle/>
            <a:p>
              <a:r>
                <a:rPr lang="en-US" altLang="zh-CN" b="1" dirty="0"/>
                <a:t>RTT</a:t>
              </a:r>
              <a:r>
                <a:rPr lang="en-US" altLang="zh-CN" b="1" baseline="-25000" dirty="0"/>
                <a:t>S1</a:t>
              </a:r>
              <a:r>
                <a:rPr lang="en-US" altLang="zh-CN" b="1" dirty="0"/>
                <a:t> = RTT</a:t>
              </a:r>
              <a:r>
                <a:rPr lang="en-US" altLang="zh-CN" b="1" baseline="-25000" dirty="0"/>
                <a:t>1</a:t>
              </a:r>
              <a:endParaRPr lang="zh-CN" altLang="en-US" b="1" baseline="-25000" dirty="0"/>
            </a:p>
          </p:txBody>
        </p:sp>
        <p:sp>
          <p:nvSpPr>
            <p:cNvPr id="16" name="文本框 15">
              <a:extLst>
                <a:ext uri="{FF2B5EF4-FFF2-40B4-BE49-F238E27FC236}">
                  <a16:creationId xmlns:a16="http://schemas.microsoft.com/office/drawing/2014/main" id="{15D800A6-A338-0993-A72C-E947A850718C}"/>
                </a:ext>
              </a:extLst>
            </p:cNvPr>
            <p:cNvSpPr txBox="1"/>
            <p:nvPr/>
          </p:nvSpPr>
          <p:spPr>
            <a:xfrm>
              <a:off x="1909086" y="3868104"/>
              <a:ext cx="5453209" cy="369332"/>
            </a:xfrm>
            <a:prstGeom prst="rect">
              <a:avLst/>
            </a:prstGeom>
            <a:noFill/>
          </p:spPr>
          <p:txBody>
            <a:bodyPr wrap="square" rtlCol="0">
              <a:spAutoFit/>
            </a:bodyPr>
            <a:lstStyle/>
            <a:p>
              <a:r>
                <a:rPr lang="zh-CN" altLang="en-US" b="1" dirty="0"/>
                <a:t>新的</a:t>
              </a:r>
              <a:r>
                <a:rPr lang="en-US" altLang="zh-CN" b="1" dirty="0"/>
                <a:t>RTT</a:t>
              </a:r>
              <a:r>
                <a:rPr lang="en-US" altLang="zh-CN" b="1" baseline="-25000" dirty="0"/>
                <a:t>S</a:t>
              </a:r>
              <a:r>
                <a:rPr lang="en-US" altLang="zh-CN" b="1" dirty="0"/>
                <a:t> = (1 </a:t>
              </a:r>
              <a:r>
                <a:rPr lang="zh-CN" altLang="en-US" b="1" dirty="0"/>
                <a:t>－</a:t>
              </a:r>
              <a:r>
                <a:rPr lang="el-GR" altLang="zh-CN" b="1" dirty="0"/>
                <a:t>α</a:t>
              </a:r>
              <a:r>
                <a:rPr lang="en-US" altLang="zh-CN" b="1" dirty="0"/>
                <a:t>) × </a:t>
              </a:r>
              <a:r>
                <a:rPr lang="zh-CN" altLang="en-US" b="1" dirty="0"/>
                <a:t>旧的</a:t>
              </a:r>
              <a:r>
                <a:rPr lang="en-US" altLang="zh-CN" b="1" dirty="0"/>
                <a:t>RTT</a:t>
              </a:r>
              <a:r>
                <a:rPr lang="en-US" altLang="zh-CN" b="1" baseline="-25000" dirty="0"/>
                <a:t>S</a:t>
              </a:r>
              <a:r>
                <a:rPr lang="zh-CN" altLang="en-US" b="1" dirty="0"/>
                <a:t>    </a:t>
              </a:r>
              <a:r>
                <a:rPr lang="en-US" altLang="zh-CN" b="1" dirty="0"/>
                <a:t>+   </a:t>
              </a:r>
              <a:r>
                <a:rPr lang="el-GR" altLang="zh-CN" b="1" dirty="0"/>
                <a:t>α</a:t>
              </a:r>
              <a:r>
                <a:rPr lang="en-US" altLang="zh-CN" b="1" dirty="0"/>
                <a:t> × </a:t>
              </a:r>
              <a:r>
                <a:rPr lang="zh-CN" altLang="en-US" b="1" dirty="0"/>
                <a:t>新的</a:t>
              </a:r>
              <a:r>
                <a:rPr lang="en-US" altLang="zh-CN" b="1" dirty="0"/>
                <a:t>RTT</a:t>
              </a:r>
              <a:r>
                <a:rPr lang="zh-CN" altLang="en-US" b="1" dirty="0"/>
                <a:t>样本</a:t>
              </a:r>
              <a:endParaRPr lang="zh-CN" altLang="en-US" b="1" baseline="-25000" dirty="0"/>
            </a:p>
          </p:txBody>
        </p:sp>
        <p:sp>
          <p:nvSpPr>
            <p:cNvPr id="17" name="íşlïḍè">
              <a:extLst>
                <a:ext uri="{FF2B5EF4-FFF2-40B4-BE49-F238E27FC236}">
                  <a16:creationId xmlns:a16="http://schemas.microsoft.com/office/drawing/2014/main" id="{3A427A6B-AAA0-7696-AF91-C856D040C7FE}"/>
                </a:ext>
              </a:extLst>
            </p:cNvPr>
            <p:cNvSpPr txBox="1"/>
            <p:nvPr/>
          </p:nvSpPr>
          <p:spPr>
            <a:xfrm>
              <a:off x="1909087" y="4267838"/>
              <a:ext cx="7851140" cy="400110"/>
            </a:xfrm>
            <a:prstGeom prst="rect">
              <a:avLst/>
            </a:prstGeom>
            <a:noFill/>
          </p:spPr>
          <p:txBody>
            <a:bodyPr wrap="square" lIns="91440" tIns="45720" rIns="91440" bIns="45720" anchor="ctr">
              <a:noAutofit/>
            </a:bodyPr>
            <a:lstStyle/>
            <a:p>
              <a:r>
                <a:rPr lang="zh-CN" altLang="en-US" b="1" dirty="0"/>
                <a:t>在上式中，</a:t>
              </a:r>
              <a:r>
                <a:rPr lang="en-US" altLang="zh-CN" b="1" dirty="0"/>
                <a:t>0 ≤ </a:t>
              </a:r>
              <a:r>
                <a:rPr lang="el-GR" altLang="zh-CN" b="1" dirty="0"/>
                <a:t>α</a:t>
              </a:r>
              <a:r>
                <a:rPr lang="zh-CN" altLang="en-US" b="1" dirty="0"/>
                <a:t>＜</a:t>
              </a:r>
              <a:r>
                <a:rPr lang="en-US" altLang="zh-CN" b="1" dirty="0"/>
                <a:t>1</a:t>
              </a:r>
              <a:r>
                <a:rPr lang="zh-CN" altLang="en-US" b="1" dirty="0"/>
                <a:t>，</a:t>
              </a:r>
              <a:r>
                <a:rPr lang="zh-CN" altLang="en-US" sz="1800" b="1" dirty="0">
                  <a:solidFill>
                    <a:srgbClr val="231F20"/>
                  </a:solidFill>
                  <a:effectLst/>
                </a:rPr>
                <a:t>已成为建议标准的</a:t>
              </a:r>
              <a:r>
                <a:rPr lang="en-US" altLang="zh-CN" sz="1800" b="1" dirty="0">
                  <a:solidFill>
                    <a:srgbClr val="231F20"/>
                  </a:solidFill>
                  <a:effectLst/>
                </a:rPr>
                <a:t>[RFC 6298]</a:t>
              </a:r>
              <a:r>
                <a:rPr lang="zh-CN" altLang="en-US" sz="1800" b="1" dirty="0">
                  <a:solidFill>
                    <a:srgbClr val="231F20"/>
                  </a:solidFill>
                  <a:effectLst/>
                </a:rPr>
                <a:t>推荐的</a:t>
              </a:r>
              <a:r>
                <a:rPr lang="en-US" altLang="zh-CN" sz="1800" b="1" i="1" dirty="0">
                  <a:solidFill>
                    <a:srgbClr val="231F20"/>
                  </a:solidFill>
                  <a:effectLst/>
                </a:rPr>
                <a:t>α</a:t>
              </a:r>
              <a:r>
                <a:rPr lang="zh-CN" altLang="en-US" sz="1800" b="1" dirty="0">
                  <a:solidFill>
                    <a:srgbClr val="231F20"/>
                  </a:solidFill>
                  <a:effectLst/>
                </a:rPr>
                <a:t>值为</a:t>
              </a:r>
              <a:r>
                <a:rPr lang="en-US" altLang="zh-CN" sz="1800" b="1" dirty="0">
                  <a:solidFill>
                    <a:srgbClr val="231F20"/>
                  </a:solidFill>
                  <a:effectLst/>
                </a:rPr>
                <a:t>1/8</a:t>
              </a:r>
              <a:r>
                <a:rPr lang="zh-CN" altLang="en-US" sz="1800" b="1" dirty="0">
                  <a:solidFill>
                    <a:srgbClr val="231F20"/>
                  </a:solidFill>
                  <a:effectLst/>
                </a:rPr>
                <a:t>，即 </a:t>
              </a:r>
              <a:r>
                <a:rPr lang="en-US" altLang="zh-CN" sz="1800" b="1" dirty="0">
                  <a:solidFill>
                    <a:srgbClr val="231F20"/>
                  </a:solidFill>
                  <a:effectLst/>
                </a:rPr>
                <a:t>0.125</a:t>
              </a:r>
              <a:r>
                <a:rPr lang="zh-CN" altLang="en-US" sz="1800" b="1" dirty="0">
                  <a:solidFill>
                    <a:srgbClr val="231F20"/>
                  </a:solidFill>
                  <a:effectLst/>
                </a:rPr>
                <a:t>。</a:t>
              </a:r>
              <a:endParaRPr lang="en-US" altLang="zh-CN" b="1" dirty="0"/>
            </a:p>
          </p:txBody>
        </p:sp>
      </p:grpSp>
      <p:sp>
        <p:nvSpPr>
          <p:cNvPr id="22" name="矩形 21">
            <a:extLst>
              <a:ext uri="{FF2B5EF4-FFF2-40B4-BE49-F238E27FC236}">
                <a16:creationId xmlns:a16="http://schemas.microsoft.com/office/drawing/2014/main" id="{EEB89008-B6D3-546E-B692-A52065EC672C}"/>
              </a:ext>
            </a:extLst>
          </p:cNvPr>
          <p:cNvSpPr/>
          <p:nvPr/>
        </p:nvSpPr>
        <p:spPr>
          <a:xfrm>
            <a:off x="2170431" y="4770271"/>
            <a:ext cx="7804756" cy="39545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b="1" dirty="0"/>
              <a:t>RTT</a:t>
            </a:r>
            <a:r>
              <a:rPr lang="zh-CN" altLang="en-US" b="1" dirty="0"/>
              <a:t>偏差的加权平均</a:t>
            </a:r>
            <a:r>
              <a:rPr lang="en-US" altLang="zh-CN" sz="2400" b="1" dirty="0"/>
              <a:t>RTT</a:t>
            </a:r>
            <a:r>
              <a:rPr lang="en-US" altLang="zh-CN" sz="2400" b="1" baseline="-25000" dirty="0"/>
              <a:t>D</a:t>
            </a:r>
            <a:endParaRPr lang="zh-CN" altLang="en-US" b="1" baseline="-25000" dirty="0"/>
          </a:p>
        </p:txBody>
      </p:sp>
      <p:sp>
        <p:nvSpPr>
          <p:cNvPr id="23" name="矩形 22">
            <a:extLst>
              <a:ext uri="{FF2B5EF4-FFF2-40B4-BE49-F238E27FC236}">
                <a16:creationId xmlns:a16="http://schemas.microsoft.com/office/drawing/2014/main" id="{B900B899-38D4-3A9A-12EF-D82986E423F8}"/>
              </a:ext>
            </a:extLst>
          </p:cNvPr>
          <p:cNvSpPr/>
          <p:nvPr/>
        </p:nvSpPr>
        <p:spPr>
          <a:xfrm>
            <a:off x="2170431" y="5165729"/>
            <a:ext cx="7804756" cy="118421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b="1" dirty="0"/>
          </a:p>
        </p:txBody>
      </p:sp>
      <p:sp>
        <p:nvSpPr>
          <p:cNvPr id="26" name="文本框 25">
            <a:extLst>
              <a:ext uri="{FF2B5EF4-FFF2-40B4-BE49-F238E27FC236}">
                <a16:creationId xmlns:a16="http://schemas.microsoft.com/office/drawing/2014/main" id="{A5E68B1D-D502-2026-DD27-DACA76EED1FA}"/>
              </a:ext>
            </a:extLst>
          </p:cNvPr>
          <p:cNvSpPr txBox="1"/>
          <p:nvPr/>
        </p:nvSpPr>
        <p:spPr>
          <a:xfrm>
            <a:off x="2170429" y="5150363"/>
            <a:ext cx="2003154" cy="369332"/>
          </a:xfrm>
          <a:prstGeom prst="rect">
            <a:avLst/>
          </a:prstGeom>
          <a:noFill/>
        </p:spPr>
        <p:txBody>
          <a:bodyPr wrap="square" rtlCol="0">
            <a:spAutoFit/>
          </a:bodyPr>
          <a:lstStyle/>
          <a:p>
            <a:r>
              <a:rPr lang="en-US" altLang="zh-CN" b="1" dirty="0"/>
              <a:t>RTT</a:t>
            </a:r>
            <a:r>
              <a:rPr lang="en-US" altLang="zh-CN" b="1" baseline="-25000" dirty="0"/>
              <a:t>D1</a:t>
            </a:r>
            <a:r>
              <a:rPr lang="en-US" altLang="zh-CN" b="1" dirty="0"/>
              <a:t> = RTT</a:t>
            </a:r>
            <a:r>
              <a:rPr lang="en-US" altLang="zh-CN" b="1" baseline="-25000" dirty="0"/>
              <a:t>1 </a:t>
            </a:r>
            <a:r>
              <a:rPr lang="en-US" altLang="zh-CN" b="1" dirty="0"/>
              <a:t>÷ 2</a:t>
            </a:r>
            <a:endParaRPr lang="zh-CN" altLang="en-US" b="1" dirty="0"/>
          </a:p>
        </p:txBody>
      </p:sp>
      <p:sp>
        <p:nvSpPr>
          <p:cNvPr id="27" name="文本框 26">
            <a:extLst>
              <a:ext uri="{FF2B5EF4-FFF2-40B4-BE49-F238E27FC236}">
                <a16:creationId xmlns:a16="http://schemas.microsoft.com/office/drawing/2014/main" id="{B6467396-B6E7-CEFE-D183-12FC8D708440}"/>
              </a:ext>
            </a:extLst>
          </p:cNvPr>
          <p:cNvSpPr txBox="1"/>
          <p:nvPr/>
        </p:nvSpPr>
        <p:spPr>
          <a:xfrm>
            <a:off x="2170429" y="5550097"/>
            <a:ext cx="6503308" cy="369332"/>
          </a:xfrm>
          <a:prstGeom prst="rect">
            <a:avLst/>
          </a:prstGeom>
          <a:noFill/>
        </p:spPr>
        <p:txBody>
          <a:bodyPr wrap="square" rtlCol="0">
            <a:spAutoFit/>
          </a:bodyPr>
          <a:lstStyle/>
          <a:p>
            <a:r>
              <a:rPr lang="zh-CN" altLang="en-US" b="1" dirty="0"/>
              <a:t>新的</a:t>
            </a:r>
            <a:r>
              <a:rPr lang="en-US" altLang="zh-CN" b="1" dirty="0"/>
              <a:t>RTT</a:t>
            </a:r>
            <a:r>
              <a:rPr lang="en-US" altLang="zh-CN" b="1" baseline="-25000" dirty="0"/>
              <a:t>D</a:t>
            </a:r>
            <a:r>
              <a:rPr lang="en-US" altLang="zh-CN" b="1" dirty="0"/>
              <a:t> = (1 </a:t>
            </a:r>
            <a:r>
              <a:rPr lang="zh-CN" altLang="en-US" b="1" dirty="0"/>
              <a:t>－</a:t>
            </a:r>
            <a:r>
              <a:rPr lang="el-GR" altLang="zh-CN" b="1" dirty="0"/>
              <a:t>β</a:t>
            </a:r>
            <a:r>
              <a:rPr lang="en-US" altLang="zh-CN" b="1" dirty="0"/>
              <a:t>) × </a:t>
            </a:r>
            <a:r>
              <a:rPr lang="zh-CN" altLang="en-US" b="1" dirty="0"/>
              <a:t>旧的</a:t>
            </a:r>
            <a:r>
              <a:rPr lang="en-US" altLang="zh-CN" b="1" dirty="0"/>
              <a:t>RTT</a:t>
            </a:r>
            <a:r>
              <a:rPr lang="en-US" altLang="zh-CN" b="1" baseline="-25000" dirty="0"/>
              <a:t>D</a:t>
            </a:r>
            <a:r>
              <a:rPr lang="zh-CN" altLang="en-US" b="1" dirty="0"/>
              <a:t>    </a:t>
            </a:r>
            <a:r>
              <a:rPr lang="en-US" altLang="zh-CN" b="1" dirty="0"/>
              <a:t>+   </a:t>
            </a:r>
            <a:r>
              <a:rPr lang="el-GR" altLang="zh-CN" b="1" dirty="0"/>
              <a:t>β</a:t>
            </a:r>
            <a:r>
              <a:rPr lang="en-US" altLang="zh-CN" b="1" dirty="0"/>
              <a:t> × ▏ RTT</a:t>
            </a:r>
            <a:r>
              <a:rPr lang="en-US" altLang="zh-CN" b="1" baseline="-25000" dirty="0"/>
              <a:t>S</a:t>
            </a:r>
            <a:r>
              <a:rPr lang="zh-CN" altLang="en-US" b="1" dirty="0"/>
              <a:t>－新的</a:t>
            </a:r>
            <a:r>
              <a:rPr lang="en-US" altLang="zh-CN" b="1" dirty="0"/>
              <a:t>RTT</a:t>
            </a:r>
            <a:r>
              <a:rPr lang="zh-CN" altLang="en-US" b="1" dirty="0"/>
              <a:t>样本 ▏</a:t>
            </a:r>
            <a:endParaRPr lang="zh-CN" altLang="en-US" b="1" baseline="-25000" dirty="0"/>
          </a:p>
        </p:txBody>
      </p:sp>
      <p:sp>
        <p:nvSpPr>
          <p:cNvPr id="28" name="íşlïḍè">
            <a:extLst>
              <a:ext uri="{FF2B5EF4-FFF2-40B4-BE49-F238E27FC236}">
                <a16:creationId xmlns:a16="http://schemas.microsoft.com/office/drawing/2014/main" id="{98F01C47-A45B-8836-8322-8C1E1955960E}"/>
              </a:ext>
            </a:extLst>
          </p:cNvPr>
          <p:cNvSpPr txBox="1"/>
          <p:nvPr/>
        </p:nvSpPr>
        <p:spPr>
          <a:xfrm>
            <a:off x="2170430" y="5949831"/>
            <a:ext cx="7851140" cy="400110"/>
          </a:xfrm>
          <a:prstGeom prst="rect">
            <a:avLst/>
          </a:prstGeom>
          <a:noFill/>
        </p:spPr>
        <p:txBody>
          <a:bodyPr wrap="square" lIns="91440" tIns="45720" rIns="91440" bIns="45720" anchor="ctr">
            <a:noAutofit/>
          </a:bodyPr>
          <a:lstStyle/>
          <a:p>
            <a:r>
              <a:rPr lang="zh-CN" altLang="en-US" b="1" dirty="0"/>
              <a:t>在上式中，</a:t>
            </a:r>
            <a:r>
              <a:rPr lang="en-US" altLang="zh-CN" b="1" dirty="0"/>
              <a:t>0 ≤ </a:t>
            </a:r>
            <a:r>
              <a:rPr lang="el-GR" altLang="zh-CN" b="1" dirty="0"/>
              <a:t>β</a:t>
            </a:r>
            <a:r>
              <a:rPr lang="zh-CN" altLang="en-US" b="1" dirty="0"/>
              <a:t>＜</a:t>
            </a:r>
            <a:r>
              <a:rPr lang="en-US" altLang="zh-CN" b="1" dirty="0"/>
              <a:t>1</a:t>
            </a:r>
            <a:r>
              <a:rPr lang="zh-CN" altLang="en-US" b="1" dirty="0"/>
              <a:t>，</a:t>
            </a:r>
            <a:r>
              <a:rPr lang="zh-CN" altLang="en-US" sz="1800" b="1" dirty="0">
                <a:solidFill>
                  <a:srgbClr val="231F20"/>
                </a:solidFill>
                <a:effectLst/>
              </a:rPr>
              <a:t>已成为建议标准的</a:t>
            </a:r>
            <a:r>
              <a:rPr lang="en-US" altLang="zh-CN" sz="1800" b="1" dirty="0">
                <a:solidFill>
                  <a:srgbClr val="231F20"/>
                </a:solidFill>
                <a:effectLst/>
              </a:rPr>
              <a:t>[RFC 6298]</a:t>
            </a:r>
            <a:r>
              <a:rPr lang="zh-CN" altLang="en-US" sz="1800" b="1" dirty="0">
                <a:solidFill>
                  <a:srgbClr val="231F20"/>
                </a:solidFill>
                <a:effectLst/>
              </a:rPr>
              <a:t>推荐的</a:t>
            </a:r>
            <a:r>
              <a:rPr lang="el-GR" altLang="zh-CN" b="1" dirty="0"/>
              <a:t>β</a:t>
            </a:r>
            <a:r>
              <a:rPr lang="zh-CN" altLang="en-US" sz="1800" b="1" dirty="0">
                <a:solidFill>
                  <a:srgbClr val="231F20"/>
                </a:solidFill>
                <a:effectLst/>
              </a:rPr>
              <a:t>值为</a:t>
            </a:r>
            <a:r>
              <a:rPr lang="en-US" altLang="zh-CN" sz="1800" b="1" dirty="0">
                <a:solidFill>
                  <a:srgbClr val="231F20"/>
                </a:solidFill>
                <a:effectLst/>
              </a:rPr>
              <a:t>1/4</a:t>
            </a:r>
            <a:r>
              <a:rPr lang="zh-CN" altLang="en-US" sz="1800" b="1" dirty="0">
                <a:solidFill>
                  <a:srgbClr val="231F20"/>
                </a:solidFill>
                <a:effectLst/>
              </a:rPr>
              <a:t>，即 </a:t>
            </a:r>
            <a:r>
              <a:rPr lang="en-US" altLang="zh-CN" sz="1800" b="1" dirty="0">
                <a:solidFill>
                  <a:srgbClr val="231F20"/>
                </a:solidFill>
                <a:effectLst/>
              </a:rPr>
              <a:t>0.25</a:t>
            </a:r>
            <a:r>
              <a:rPr lang="zh-CN" altLang="en-US" sz="1800" b="1" dirty="0">
                <a:solidFill>
                  <a:srgbClr val="231F20"/>
                </a:solidFill>
                <a:effectLst/>
              </a:rPr>
              <a:t>。</a:t>
            </a:r>
            <a:endParaRPr lang="en-US" altLang="zh-CN" b="1" dirty="0"/>
          </a:p>
        </p:txBody>
      </p:sp>
      <p:sp>
        <p:nvSpPr>
          <p:cNvPr id="29" name="矩形 28">
            <a:extLst>
              <a:ext uri="{FF2B5EF4-FFF2-40B4-BE49-F238E27FC236}">
                <a16:creationId xmlns:a16="http://schemas.microsoft.com/office/drawing/2014/main" id="{0209DEDE-6B16-DC3C-ED4E-B216BC6F7D5D}"/>
              </a:ext>
            </a:extLst>
          </p:cNvPr>
          <p:cNvSpPr/>
          <p:nvPr/>
        </p:nvSpPr>
        <p:spPr>
          <a:xfrm>
            <a:off x="6489346" y="3881166"/>
            <a:ext cx="853563" cy="315837"/>
          </a:xfrm>
          <a:prstGeom prst="rect">
            <a:avLst/>
          </a:prstGeom>
          <a:solidFill>
            <a:schemeClr val="accent1">
              <a:lumMod val="7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35954C88-F8DC-4885-A2DD-E3F786D36361}"/>
              </a:ext>
            </a:extLst>
          </p:cNvPr>
          <p:cNvSpPr/>
          <p:nvPr/>
        </p:nvSpPr>
        <p:spPr>
          <a:xfrm>
            <a:off x="7384473" y="5576844"/>
            <a:ext cx="853563" cy="315837"/>
          </a:xfrm>
          <a:prstGeom prst="rect">
            <a:avLst/>
          </a:prstGeom>
          <a:solidFill>
            <a:schemeClr val="accent1">
              <a:lumMod val="7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2BECE85A-4560-DACC-6A9E-D366012BB810}"/>
              </a:ext>
            </a:extLst>
          </p:cNvPr>
          <p:cNvSpPr/>
          <p:nvPr/>
        </p:nvSpPr>
        <p:spPr>
          <a:xfrm>
            <a:off x="2944094" y="5194949"/>
            <a:ext cx="547254" cy="315837"/>
          </a:xfrm>
          <a:prstGeom prst="rect">
            <a:avLst/>
          </a:prstGeom>
          <a:solidFill>
            <a:schemeClr val="accent1">
              <a:lumMod val="7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EB3DDE7D-A58F-9878-954F-F40EEAB16953}"/>
              </a:ext>
            </a:extLst>
          </p:cNvPr>
          <p:cNvSpPr/>
          <p:nvPr/>
        </p:nvSpPr>
        <p:spPr>
          <a:xfrm>
            <a:off x="2944094" y="3510131"/>
            <a:ext cx="547254" cy="315837"/>
          </a:xfrm>
          <a:prstGeom prst="rect">
            <a:avLst/>
          </a:prstGeom>
          <a:solidFill>
            <a:schemeClr val="accent1">
              <a:lumMod val="7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95583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49" presetClass="entr" presetSubtype="0" decel="10000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 calcmode="lin" valueType="num">
                                      <p:cBhvr>
                                        <p:cTn id="18" dur="500" fill="hold"/>
                                        <p:tgtEl>
                                          <p:spTgt spid="6"/>
                                        </p:tgtEl>
                                        <p:attrNameLst>
                                          <p:attrName>style.rotation</p:attrName>
                                        </p:attrNameLst>
                                      </p:cBhvr>
                                      <p:tavLst>
                                        <p:tav tm="0">
                                          <p:val>
                                            <p:fltVal val="360"/>
                                          </p:val>
                                        </p:tav>
                                        <p:tav tm="100000">
                                          <p:val>
                                            <p:fltVal val="0"/>
                                          </p:val>
                                        </p:tav>
                                      </p:tavLst>
                                    </p:anim>
                                    <p:animEffect transition="in" filter="fade">
                                      <p:cBhvr>
                                        <p:cTn id="19" dur="500"/>
                                        <p:tgtEl>
                                          <p:spTgt spid="6"/>
                                        </p:tgtEl>
                                      </p:cBhvr>
                                    </p:animEffect>
                                  </p:childTnLst>
                                </p:cTn>
                              </p:par>
                            </p:childTnLst>
                          </p:cTn>
                        </p:par>
                        <p:par>
                          <p:cTn id="20" fill="hold">
                            <p:stCondLst>
                              <p:cond delay="1000"/>
                            </p:stCondLst>
                            <p:childTnLst>
                              <p:par>
                                <p:cTn id="21" presetID="1" presetClass="entr" presetSubtype="0" fill="hold" grpId="0" nodeType="afterEffect">
                                  <p:stCondLst>
                                    <p:cond delay="0"/>
                                  </p:stCondLst>
                                  <p:iterate type="lt">
                                    <p:tmAbs val="100"/>
                                  </p:iterate>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p:tgtEl>
                                          <p:spTgt spid="5"/>
                                        </p:tgtEl>
                                        <p:attrNameLst>
                                          <p:attrName>ppt_y</p:attrName>
                                        </p:attrNameLst>
                                      </p:cBhvr>
                                      <p:tavLst>
                                        <p:tav tm="0">
                                          <p:val>
                                            <p:strVal val="#ppt_y-#ppt_h*1.125000"/>
                                          </p:val>
                                        </p:tav>
                                        <p:tav tm="100000">
                                          <p:val>
                                            <p:strVal val="#ppt_y"/>
                                          </p:val>
                                        </p:tav>
                                      </p:tavLst>
                                    </p:anim>
                                    <p:animEffect transition="in" filter="wipe(down)">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49" presetClass="entr" presetSubtype="0" decel="10000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 calcmode="lin" valueType="num">
                                      <p:cBhvr>
                                        <p:cTn id="35" dur="500" fill="hold"/>
                                        <p:tgtEl>
                                          <p:spTgt spid="8"/>
                                        </p:tgtEl>
                                        <p:attrNameLst>
                                          <p:attrName>style.rotation</p:attrName>
                                        </p:attrNameLst>
                                      </p:cBhvr>
                                      <p:tavLst>
                                        <p:tav tm="0">
                                          <p:val>
                                            <p:fltVal val="360"/>
                                          </p:val>
                                        </p:tav>
                                        <p:tav tm="100000">
                                          <p:val>
                                            <p:fltVal val="0"/>
                                          </p:val>
                                        </p:tav>
                                      </p:tavLst>
                                    </p:anim>
                                    <p:animEffect transition="in" filter="fade">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9" presetClass="entr" presetSubtype="0" decel="10000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 calcmode="lin" valueType="num">
                                      <p:cBhvr>
                                        <p:cTn id="49" dur="500" fill="hold"/>
                                        <p:tgtEl>
                                          <p:spTgt spid="20"/>
                                        </p:tgtEl>
                                        <p:attrNameLst>
                                          <p:attrName>style.rotation</p:attrName>
                                        </p:attrNameLst>
                                      </p:cBhvr>
                                      <p:tavLst>
                                        <p:tav tm="0">
                                          <p:val>
                                            <p:fltVal val="360"/>
                                          </p:val>
                                        </p:tav>
                                        <p:tav tm="100000">
                                          <p:val>
                                            <p:fltVal val="0"/>
                                          </p:val>
                                        </p:tav>
                                      </p:tavLst>
                                    </p:anim>
                                    <p:animEffect transition="in" filter="fade">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wipe(up)">
                                      <p:cBhvr>
                                        <p:cTn id="61" dur="500"/>
                                        <p:tgtEl>
                                          <p:spTgt spid="2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left)">
                                      <p:cBhvr>
                                        <p:cTn id="66" dur="10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wipe(left)">
                                      <p:cBhvr>
                                        <p:cTn id="71" dur="1000"/>
                                        <p:tgtEl>
                                          <p:spTgt spid="27"/>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wipe(left)">
                                      <p:cBhvr>
                                        <p:cTn id="76" dur="1000"/>
                                        <p:tgtEl>
                                          <p:spTgt spid="28"/>
                                        </p:tgtEl>
                                      </p:cBhvr>
                                    </p:animEffect>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800" decel="100000"/>
                                        <p:tgtEl>
                                          <p:spTgt spid="32"/>
                                        </p:tgtEl>
                                      </p:cBhvr>
                                    </p:animEffect>
                                    <p:anim calcmode="lin" valueType="num">
                                      <p:cBhvr>
                                        <p:cTn id="82" dur="800" decel="100000" fill="hold"/>
                                        <p:tgtEl>
                                          <p:spTgt spid="32"/>
                                        </p:tgtEl>
                                        <p:attrNameLst>
                                          <p:attrName>style.rotation</p:attrName>
                                        </p:attrNameLst>
                                      </p:cBhvr>
                                      <p:tavLst>
                                        <p:tav tm="0">
                                          <p:val>
                                            <p:fltVal val="-90"/>
                                          </p:val>
                                        </p:tav>
                                        <p:tav tm="100000">
                                          <p:val>
                                            <p:fltVal val="0"/>
                                          </p:val>
                                        </p:tav>
                                      </p:tavLst>
                                    </p:anim>
                                    <p:anim calcmode="lin" valueType="num">
                                      <p:cBhvr>
                                        <p:cTn id="83" dur="800" decel="100000" fill="hold"/>
                                        <p:tgtEl>
                                          <p:spTgt spid="32"/>
                                        </p:tgtEl>
                                        <p:attrNameLst>
                                          <p:attrName>ppt_x</p:attrName>
                                        </p:attrNameLst>
                                      </p:cBhvr>
                                      <p:tavLst>
                                        <p:tav tm="0">
                                          <p:val>
                                            <p:strVal val="#ppt_x+0.4"/>
                                          </p:val>
                                        </p:tav>
                                        <p:tav tm="100000">
                                          <p:val>
                                            <p:strVal val="#ppt_x-0.05"/>
                                          </p:val>
                                        </p:tav>
                                      </p:tavLst>
                                    </p:anim>
                                    <p:anim calcmode="lin" valueType="num">
                                      <p:cBhvr>
                                        <p:cTn id="84" dur="800" decel="100000" fill="hold"/>
                                        <p:tgtEl>
                                          <p:spTgt spid="32"/>
                                        </p:tgtEl>
                                        <p:attrNameLst>
                                          <p:attrName>ppt_y</p:attrName>
                                        </p:attrNameLst>
                                      </p:cBhvr>
                                      <p:tavLst>
                                        <p:tav tm="0">
                                          <p:val>
                                            <p:strVal val="#ppt_y-0.4"/>
                                          </p:val>
                                        </p:tav>
                                        <p:tav tm="100000">
                                          <p:val>
                                            <p:strVal val="#ppt_y+0.1"/>
                                          </p:val>
                                        </p:tav>
                                      </p:tavLst>
                                    </p:anim>
                                    <p:anim calcmode="lin" valueType="num">
                                      <p:cBhvr>
                                        <p:cTn id="85" dur="200" accel="100000" fill="hold">
                                          <p:stCondLst>
                                            <p:cond delay="800"/>
                                          </p:stCondLst>
                                        </p:cTn>
                                        <p:tgtEl>
                                          <p:spTgt spid="32"/>
                                        </p:tgtEl>
                                        <p:attrNameLst>
                                          <p:attrName>ppt_x</p:attrName>
                                        </p:attrNameLst>
                                      </p:cBhvr>
                                      <p:tavLst>
                                        <p:tav tm="0">
                                          <p:val>
                                            <p:strVal val="#ppt_x-0.05"/>
                                          </p:val>
                                        </p:tav>
                                        <p:tav tm="100000">
                                          <p:val>
                                            <p:strVal val="#ppt_x"/>
                                          </p:val>
                                        </p:tav>
                                      </p:tavLst>
                                    </p:anim>
                                    <p:anim calcmode="lin" valueType="num">
                                      <p:cBhvr>
                                        <p:cTn id="86" dur="200" accel="100000" fill="hold">
                                          <p:stCondLst>
                                            <p:cond delay="800"/>
                                          </p:stCondLst>
                                        </p:cTn>
                                        <p:tgtEl>
                                          <p:spTgt spid="32"/>
                                        </p:tgtEl>
                                        <p:attrNameLst>
                                          <p:attrName>ppt_y</p:attrName>
                                        </p:attrNameLst>
                                      </p:cBhvr>
                                      <p:tavLst>
                                        <p:tav tm="0">
                                          <p:val>
                                            <p:strVal val="#ppt_y+0.1"/>
                                          </p:val>
                                        </p:tav>
                                        <p:tav tm="100000">
                                          <p:val>
                                            <p:strVal val="#ppt_y"/>
                                          </p:val>
                                        </p:tav>
                                      </p:tavLst>
                                    </p:anim>
                                  </p:childTnLst>
                                </p:cTn>
                              </p:par>
                              <p:par>
                                <p:cTn id="87" presetID="30" presetClass="entr" presetSubtype="0"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fade">
                                      <p:cBhvr>
                                        <p:cTn id="89" dur="800" decel="100000"/>
                                        <p:tgtEl>
                                          <p:spTgt spid="29"/>
                                        </p:tgtEl>
                                      </p:cBhvr>
                                    </p:animEffect>
                                    <p:anim calcmode="lin" valueType="num">
                                      <p:cBhvr>
                                        <p:cTn id="90" dur="800" decel="100000" fill="hold"/>
                                        <p:tgtEl>
                                          <p:spTgt spid="29"/>
                                        </p:tgtEl>
                                        <p:attrNameLst>
                                          <p:attrName>style.rotation</p:attrName>
                                        </p:attrNameLst>
                                      </p:cBhvr>
                                      <p:tavLst>
                                        <p:tav tm="0">
                                          <p:val>
                                            <p:fltVal val="-90"/>
                                          </p:val>
                                        </p:tav>
                                        <p:tav tm="100000">
                                          <p:val>
                                            <p:fltVal val="0"/>
                                          </p:val>
                                        </p:tav>
                                      </p:tavLst>
                                    </p:anim>
                                    <p:anim calcmode="lin" valueType="num">
                                      <p:cBhvr>
                                        <p:cTn id="91" dur="800" decel="100000" fill="hold"/>
                                        <p:tgtEl>
                                          <p:spTgt spid="29"/>
                                        </p:tgtEl>
                                        <p:attrNameLst>
                                          <p:attrName>ppt_x</p:attrName>
                                        </p:attrNameLst>
                                      </p:cBhvr>
                                      <p:tavLst>
                                        <p:tav tm="0">
                                          <p:val>
                                            <p:strVal val="#ppt_x+0.4"/>
                                          </p:val>
                                        </p:tav>
                                        <p:tav tm="100000">
                                          <p:val>
                                            <p:strVal val="#ppt_x-0.05"/>
                                          </p:val>
                                        </p:tav>
                                      </p:tavLst>
                                    </p:anim>
                                    <p:anim calcmode="lin" valueType="num">
                                      <p:cBhvr>
                                        <p:cTn id="92" dur="800" decel="100000" fill="hold"/>
                                        <p:tgtEl>
                                          <p:spTgt spid="29"/>
                                        </p:tgtEl>
                                        <p:attrNameLst>
                                          <p:attrName>ppt_y</p:attrName>
                                        </p:attrNameLst>
                                      </p:cBhvr>
                                      <p:tavLst>
                                        <p:tav tm="0">
                                          <p:val>
                                            <p:strVal val="#ppt_y-0.4"/>
                                          </p:val>
                                        </p:tav>
                                        <p:tav tm="100000">
                                          <p:val>
                                            <p:strVal val="#ppt_y+0.1"/>
                                          </p:val>
                                        </p:tav>
                                      </p:tavLst>
                                    </p:anim>
                                    <p:anim calcmode="lin" valueType="num">
                                      <p:cBhvr>
                                        <p:cTn id="93" dur="200" accel="100000" fill="hold">
                                          <p:stCondLst>
                                            <p:cond delay="800"/>
                                          </p:stCondLst>
                                        </p:cTn>
                                        <p:tgtEl>
                                          <p:spTgt spid="29"/>
                                        </p:tgtEl>
                                        <p:attrNameLst>
                                          <p:attrName>ppt_x</p:attrName>
                                        </p:attrNameLst>
                                      </p:cBhvr>
                                      <p:tavLst>
                                        <p:tav tm="0">
                                          <p:val>
                                            <p:strVal val="#ppt_x-0.05"/>
                                          </p:val>
                                        </p:tav>
                                        <p:tav tm="100000">
                                          <p:val>
                                            <p:strVal val="#ppt_x"/>
                                          </p:val>
                                        </p:tav>
                                      </p:tavLst>
                                    </p:anim>
                                    <p:anim calcmode="lin" valueType="num">
                                      <p:cBhvr>
                                        <p:cTn id="94" dur="200" accel="100000" fill="hold">
                                          <p:stCondLst>
                                            <p:cond delay="800"/>
                                          </p:stCondLst>
                                        </p:cTn>
                                        <p:tgtEl>
                                          <p:spTgt spid="29"/>
                                        </p:tgtEl>
                                        <p:attrNameLst>
                                          <p:attrName>ppt_y</p:attrName>
                                        </p:attrNameLst>
                                      </p:cBhvr>
                                      <p:tavLst>
                                        <p:tav tm="0">
                                          <p:val>
                                            <p:strVal val="#ppt_y+0.1"/>
                                          </p:val>
                                        </p:tav>
                                        <p:tav tm="100000">
                                          <p:val>
                                            <p:strVal val="#ppt_y"/>
                                          </p:val>
                                        </p:tav>
                                      </p:tavLst>
                                    </p:anim>
                                  </p:childTnLst>
                                </p:cTn>
                              </p:par>
                              <p:par>
                                <p:cTn id="95" presetID="30"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800" decel="100000"/>
                                        <p:tgtEl>
                                          <p:spTgt spid="31"/>
                                        </p:tgtEl>
                                      </p:cBhvr>
                                    </p:animEffect>
                                    <p:anim calcmode="lin" valueType="num">
                                      <p:cBhvr>
                                        <p:cTn id="98" dur="800" decel="100000" fill="hold"/>
                                        <p:tgtEl>
                                          <p:spTgt spid="31"/>
                                        </p:tgtEl>
                                        <p:attrNameLst>
                                          <p:attrName>style.rotation</p:attrName>
                                        </p:attrNameLst>
                                      </p:cBhvr>
                                      <p:tavLst>
                                        <p:tav tm="0">
                                          <p:val>
                                            <p:fltVal val="-90"/>
                                          </p:val>
                                        </p:tav>
                                        <p:tav tm="100000">
                                          <p:val>
                                            <p:fltVal val="0"/>
                                          </p:val>
                                        </p:tav>
                                      </p:tavLst>
                                    </p:anim>
                                    <p:anim calcmode="lin" valueType="num">
                                      <p:cBhvr>
                                        <p:cTn id="99" dur="800" decel="100000" fill="hold"/>
                                        <p:tgtEl>
                                          <p:spTgt spid="31"/>
                                        </p:tgtEl>
                                        <p:attrNameLst>
                                          <p:attrName>ppt_x</p:attrName>
                                        </p:attrNameLst>
                                      </p:cBhvr>
                                      <p:tavLst>
                                        <p:tav tm="0">
                                          <p:val>
                                            <p:strVal val="#ppt_x+0.4"/>
                                          </p:val>
                                        </p:tav>
                                        <p:tav tm="100000">
                                          <p:val>
                                            <p:strVal val="#ppt_x-0.05"/>
                                          </p:val>
                                        </p:tav>
                                      </p:tavLst>
                                    </p:anim>
                                    <p:anim calcmode="lin" valueType="num">
                                      <p:cBhvr>
                                        <p:cTn id="100" dur="800" decel="100000" fill="hold"/>
                                        <p:tgtEl>
                                          <p:spTgt spid="31"/>
                                        </p:tgtEl>
                                        <p:attrNameLst>
                                          <p:attrName>ppt_y</p:attrName>
                                        </p:attrNameLst>
                                      </p:cBhvr>
                                      <p:tavLst>
                                        <p:tav tm="0">
                                          <p:val>
                                            <p:strVal val="#ppt_y-0.4"/>
                                          </p:val>
                                        </p:tav>
                                        <p:tav tm="100000">
                                          <p:val>
                                            <p:strVal val="#ppt_y+0.1"/>
                                          </p:val>
                                        </p:tav>
                                      </p:tavLst>
                                    </p:anim>
                                    <p:anim calcmode="lin" valueType="num">
                                      <p:cBhvr>
                                        <p:cTn id="101" dur="200" accel="100000" fill="hold">
                                          <p:stCondLst>
                                            <p:cond delay="800"/>
                                          </p:stCondLst>
                                        </p:cTn>
                                        <p:tgtEl>
                                          <p:spTgt spid="31"/>
                                        </p:tgtEl>
                                        <p:attrNameLst>
                                          <p:attrName>ppt_x</p:attrName>
                                        </p:attrNameLst>
                                      </p:cBhvr>
                                      <p:tavLst>
                                        <p:tav tm="0">
                                          <p:val>
                                            <p:strVal val="#ppt_x-0.05"/>
                                          </p:val>
                                        </p:tav>
                                        <p:tav tm="100000">
                                          <p:val>
                                            <p:strVal val="#ppt_x"/>
                                          </p:val>
                                        </p:tav>
                                      </p:tavLst>
                                    </p:anim>
                                    <p:anim calcmode="lin" valueType="num">
                                      <p:cBhvr>
                                        <p:cTn id="102" dur="200" accel="100000" fill="hold">
                                          <p:stCondLst>
                                            <p:cond delay="800"/>
                                          </p:stCondLst>
                                        </p:cTn>
                                        <p:tgtEl>
                                          <p:spTgt spid="31"/>
                                        </p:tgtEl>
                                        <p:attrNameLst>
                                          <p:attrName>ppt_y</p:attrName>
                                        </p:attrNameLst>
                                      </p:cBhvr>
                                      <p:tavLst>
                                        <p:tav tm="0">
                                          <p:val>
                                            <p:strVal val="#ppt_y+0.1"/>
                                          </p:val>
                                        </p:tav>
                                        <p:tav tm="100000">
                                          <p:val>
                                            <p:strVal val="#ppt_y"/>
                                          </p:val>
                                        </p:tav>
                                      </p:tavLst>
                                    </p:anim>
                                  </p:childTnLst>
                                </p:cTn>
                              </p:par>
                              <p:par>
                                <p:cTn id="103" presetID="30" presetClass="entr" presetSubtype="0" fill="hold" grpId="0" nodeType="withEffect">
                                  <p:stCondLst>
                                    <p:cond delay="0"/>
                                  </p:stCondLst>
                                  <p:childTnLst>
                                    <p:set>
                                      <p:cBhvr>
                                        <p:cTn id="104" dur="1" fill="hold">
                                          <p:stCondLst>
                                            <p:cond delay="0"/>
                                          </p:stCondLst>
                                        </p:cTn>
                                        <p:tgtEl>
                                          <p:spTgt spid="30"/>
                                        </p:tgtEl>
                                        <p:attrNameLst>
                                          <p:attrName>style.visibility</p:attrName>
                                        </p:attrNameLst>
                                      </p:cBhvr>
                                      <p:to>
                                        <p:strVal val="visible"/>
                                      </p:to>
                                    </p:set>
                                    <p:animEffect transition="in" filter="fade">
                                      <p:cBhvr>
                                        <p:cTn id="105" dur="800" decel="100000"/>
                                        <p:tgtEl>
                                          <p:spTgt spid="30"/>
                                        </p:tgtEl>
                                      </p:cBhvr>
                                    </p:animEffect>
                                    <p:anim calcmode="lin" valueType="num">
                                      <p:cBhvr>
                                        <p:cTn id="106" dur="800" decel="100000" fill="hold"/>
                                        <p:tgtEl>
                                          <p:spTgt spid="30"/>
                                        </p:tgtEl>
                                        <p:attrNameLst>
                                          <p:attrName>style.rotation</p:attrName>
                                        </p:attrNameLst>
                                      </p:cBhvr>
                                      <p:tavLst>
                                        <p:tav tm="0">
                                          <p:val>
                                            <p:fltVal val="-90"/>
                                          </p:val>
                                        </p:tav>
                                        <p:tav tm="100000">
                                          <p:val>
                                            <p:fltVal val="0"/>
                                          </p:val>
                                        </p:tav>
                                      </p:tavLst>
                                    </p:anim>
                                    <p:anim calcmode="lin" valueType="num">
                                      <p:cBhvr>
                                        <p:cTn id="107" dur="800" decel="100000" fill="hold"/>
                                        <p:tgtEl>
                                          <p:spTgt spid="30"/>
                                        </p:tgtEl>
                                        <p:attrNameLst>
                                          <p:attrName>ppt_x</p:attrName>
                                        </p:attrNameLst>
                                      </p:cBhvr>
                                      <p:tavLst>
                                        <p:tav tm="0">
                                          <p:val>
                                            <p:strVal val="#ppt_x+0.4"/>
                                          </p:val>
                                        </p:tav>
                                        <p:tav tm="100000">
                                          <p:val>
                                            <p:strVal val="#ppt_x-0.05"/>
                                          </p:val>
                                        </p:tav>
                                      </p:tavLst>
                                    </p:anim>
                                    <p:anim calcmode="lin" valueType="num">
                                      <p:cBhvr>
                                        <p:cTn id="108" dur="800" decel="100000" fill="hold"/>
                                        <p:tgtEl>
                                          <p:spTgt spid="30"/>
                                        </p:tgtEl>
                                        <p:attrNameLst>
                                          <p:attrName>ppt_y</p:attrName>
                                        </p:attrNameLst>
                                      </p:cBhvr>
                                      <p:tavLst>
                                        <p:tav tm="0">
                                          <p:val>
                                            <p:strVal val="#ppt_y-0.4"/>
                                          </p:val>
                                        </p:tav>
                                        <p:tav tm="100000">
                                          <p:val>
                                            <p:strVal val="#ppt_y+0.1"/>
                                          </p:val>
                                        </p:tav>
                                      </p:tavLst>
                                    </p:anim>
                                    <p:anim calcmode="lin" valueType="num">
                                      <p:cBhvr>
                                        <p:cTn id="109" dur="200" accel="100000" fill="hold">
                                          <p:stCondLst>
                                            <p:cond delay="800"/>
                                          </p:stCondLst>
                                        </p:cTn>
                                        <p:tgtEl>
                                          <p:spTgt spid="30"/>
                                        </p:tgtEl>
                                        <p:attrNameLst>
                                          <p:attrName>ppt_x</p:attrName>
                                        </p:attrNameLst>
                                      </p:cBhvr>
                                      <p:tavLst>
                                        <p:tav tm="0">
                                          <p:val>
                                            <p:strVal val="#ppt_x-0.05"/>
                                          </p:val>
                                        </p:tav>
                                        <p:tav tm="100000">
                                          <p:val>
                                            <p:strVal val="#ppt_x"/>
                                          </p:val>
                                        </p:tav>
                                      </p:tavLst>
                                    </p:anim>
                                    <p:anim calcmode="lin" valueType="num">
                                      <p:cBhvr>
                                        <p:cTn id="110" dur="200" accel="100000" fill="hold">
                                          <p:stCondLst>
                                            <p:cond delay="800"/>
                                          </p:stCondLst>
                                        </p:cTn>
                                        <p:tgtEl>
                                          <p:spTgt spid="3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8" grpId="0" animBg="1"/>
      <p:bldP spid="9" grpId="0" animBg="1"/>
      <p:bldP spid="13" grpId="0"/>
      <p:bldP spid="5" grpId="0"/>
      <p:bldP spid="6" grpId="0" animBg="1"/>
      <p:bldP spid="7" grpId="0"/>
      <p:bldP spid="22" grpId="0" animBg="1"/>
      <p:bldP spid="23" grpId="0" animBg="1"/>
      <p:bldP spid="26" grpId="0"/>
      <p:bldP spid="27" grpId="0"/>
      <p:bldP spid="28" grpId="0"/>
      <p:bldP spid="29" grpId="0" animBg="1"/>
      <p:bldP spid="30" grpId="0" animBg="1"/>
      <p:bldP spid="31" grpId="0" animBg="1"/>
      <p:bldP spid="32"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F86F49C1-149C-0532-D0C0-FD58D1AC4CDF}"/>
              </a:ext>
            </a:extLst>
          </p:cNvPr>
          <p:cNvSpPr/>
          <p:nvPr/>
        </p:nvSpPr>
        <p:spPr>
          <a:xfrm>
            <a:off x="8294915" y="3088277"/>
            <a:ext cx="3592285" cy="3261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a:solidFill>
                  <a:schemeClr val="bg1"/>
                </a:solidFill>
                <a:effectLst/>
              </a:rPr>
              <a:t>        如果所测量到的</a:t>
            </a:r>
            <a:r>
              <a:rPr lang="en-US" altLang="zh-CN" sz="2000" b="1" dirty="0">
                <a:solidFill>
                  <a:schemeClr val="bg1"/>
                </a:solidFill>
                <a:effectLst/>
              </a:rPr>
              <a:t>RTT</a:t>
            </a:r>
            <a:r>
              <a:rPr lang="zh-CN" altLang="en-US" sz="2000" b="1" dirty="0">
                <a:solidFill>
                  <a:schemeClr val="bg1"/>
                </a:solidFill>
                <a:effectLst/>
              </a:rPr>
              <a:t>样本不正确，那么所计算出的</a:t>
            </a:r>
            <a:r>
              <a:rPr lang="en-US" altLang="zh-CN" sz="2000" b="1" dirty="0">
                <a:solidFill>
                  <a:schemeClr val="bg1"/>
                </a:solidFill>
                <a:effectLst/>
              </a:rPr>
              <a:t>RTT</a:t>
            </a:r>
            <a:r>
              <a:rPr lang="en-US" altLang="zh-CN" sz="2000" b="1" baseline="-25000" dirty="0">
                <a:solidFill>
                  <a:schemeClr val="bg1"/>
                </a:solidFill>
                <a:effectLst/>
              </a:rPr>
              <a:t>S</a:t>
            </a:r>
            <a:r>
              <a:rPr lang="zh-CN" altLang="en-US" sz="2000" b="1" dirty="0">
                <a:solidFill>
                  <a:schemeClr val="bg1"/>
                </a:solidFill>
                <a:effectLst/>
              </a:rPr>
              <a:t>和</a:t>
            </a:r>
            <a:r>
              <a:rPr lang="en-US" altLang="zh-CN" sz="2000" b="1" dirty="0">
                <a:solidFill>
                  <a:schemeClr val="bg1"/>
                </a:solidFill>
                <a:effectLst/>
              </a:rPr>
              <a:t>RTT</a:t>
            </a:r>
            <a:r>
              <a:rPr lang="en-US" altLang="zh-CN" sz="2000" b="1" baseline="-25000" dirty="0">
                <a:solidFill>
                  <a:schemeClr val="bg1"/>
                </a:solidFill>
                <a:effectLst/>
              </a:rPr>
              <a:t>D</a:t>
            </a:r>
            <a:r>
              <a:rPr lang="zh-CN" altLang="en-US" sz="2000" b="1" dirty="0">
                <a:solidFill>
                  <a:schemeClr val="bg1"/>
                </a:solidFill>
                <a:effectLst/>
              </a:rPr>
              <a:t>自然就不正确，进而所计算出的</a:t>
            </a:r>
            <a:r>
              <a:rPr lang="en-US" altLang="zh-CN" sz="2000" b="1" dirty="0">
                <a:solidFill>
                  <a:schemeClr val="bg1"/>
                </a:solidFill>
                <a:effectLst/>
              </a:rPr>
              <a:t>RTO</a:t>
            </a:r>
            <a:r>
              <a:rPr lang="zh-CN" altLang="en-US" sz="2000" b="1" dirty="0">
                <a:solidFill>
                  <a:schemeClr val="bg1"/>
                </a:solidFill>
                <a:effectLst/>
              </a:rPr>
              <a:t>也就不正确。</a:t>
            </a:r>
            <a:endParaRPr lang="en-US" altLang="zh-CN" sz="2000" b="1" dirty="0">
              <a:solidFill>
                <a:schemeClr val="bg1"/>
              </a:solidFill>
              <a:effectLst/>
            </a:endParaRPr>
          </a:p>
          <a:p>
            <a:pPr>
              <a:lnSpc>
                <a:spcPct val="150000"/>
              </a:lnSpc>
            </a:pPr>
            <a:r>
              <a:rPr lang="en-US" altLang="zh-CN" sz="2000" b="1" dirty="0">
                <a:solidFill>
                  <a:schemeClr val="bg1"/>
                </a:solidFill>
              </a:rPr>
              <a:t>        </a:t>
            </a:r>
            <a:r>
              <a:rPr lang="zh-CN" altLang="en-US" sz="2000" b="1" dirty="0">
                <a:solidFill>
                  <a:schemeClr val="bg1"/>
                </a:solidFill>
                <a:effectLst/>
              </a:rPr>
              <a:t>然而，</a:t>
            </a:r>
            <a:r>
              <a:rPr lang="en-US" altLang="zh-CN" sz="2000" b="1" dirty="0">
                <a:solidFill>
                  <a:schemeClr val="bg1"/>
                </a:solidFill>
                <a:effectLst/>
              </a:rPr>
              <a:t>RTT</a:t>
            </a:r>
            <a:r>
              <a:rPr lang="zh-CN" altLang="en-US" sz="2000" b="1" dirty="0">
                <a:solidFill>
                  <a:schemeClr val="bg1"/>
                </a:solidFill>
                <a:effectLst/>
              </a:rPr>
              <a:t>的测量确实是比较复杂的</a:t>
            </a:r>
            <a:r>
              <a:rPr lang="zh-CN" altLang="en-US" sz="2000" b="1" dirty="0">
                <a:solidFill>
                  <a:schemeClr val="bg1"/>
                </a:solidFill>
              </a:rPr>
              <a:t>。</a:t>
            </a:r>
          </a:p>
        </p:txBody>
      </p:sp>
      <p:sp>
        <p:nvSpPr>
          <p:cNvPr id="20" name="矩形 19">
            <a:extLst>
              <a:ext uri="{FF2B5EF4-FFF2-40B4-BE49-F238E27FC236}">
                <a16:creationId xmlns:a16="http://schemas.microsoft.com/office/drawing/2014/main" id="{ACF28486-7D08-B1A0-B38A-DF533D347CB1}"/>
              </a:ext>
            </a:extLst>
          </p:cNvPr>
          <p:cNvSpPr/>
          <p:nvPr/>
        </p:nvSpPr>
        <p:spPr>
          <a:xfrm>
            <a:off x="7181677" y="2279087"/>
            <a:ext cx="883919" cy="52198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A0F2D2F-BCC3-F066-2549-99DFB8DE83F8}"/>
              </a:ext>
            </a:extLst>
          </p:cNvPr>
          <p:cNvSpPr/>
          <p:nvPr/>
        </p:nvSpPr>
        <p:spPr>
          <a:xfrm>
            <a:off x="5212081" y="2263886"/>
            <a:ext cx="883919" cy="52198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超时重传时间的选择</a:t>
              </a:r>
            </a:p>
          </p:txBody>
        </p:sp>
      </p:grpSp>
      <p:sp>
        <p:nvSpPr>
          <p:cNvPr id="9" name="矩形 8">
            <a:extLst>
              <a:ext uri="{FF2B5EF4-FFF2-40B4-BE49-F238E27FC236}">
                <a16:creationId xmlns:a16="http://schemas.microsoft.com/office/drawing/2014/main" id="{B03D383E-041D-F893-6A5E-03FA434722E5}"/>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íşlïḍè">
            <a:extLst>
              <a:ext uri="{FF2B5EF4-FFF2-40B4-BE49-F238E27FC236}">
                <a16:creationId xmlns:a16="http://schemas.microsoft.com/office/drawing/2014/main" id="{4C479859-3450-8853-BEAF-DADC503E1D90}"/>
              </a:ext>
            </a:extLst>
          </p:cNvPr>
          <p:cNvSpPr txBox="1"/>
          <p:nvPr/>
        </p:nvSpPr>
        <p:spPr>
          <a:xfrm>
            <a:off x="1293757" y="1216580"/>
            <a:ext cx="10593443" cy="400110"/>
          </a:xfrm>
          <a:prstGeom prst="rect">
            <a:avLst/>
          </a:prstGeom>
          <a:noFill/>
        </p:spPr>
        <p:txBody>
          <a:bodyPr wrap="square" lIns="91440" tIns="45720" rIns="91440" bIns="45720" anchor="ctr">
            <a:noAutofit/>
          </a:bodyPr>
          <a:lstStyle/>
          <a:p>
            <a:r>
              <a:rPr lang="zh-CN" altLang="en-US" b="1" dirty="0"/>
              <a:t>显然，</a:t>
            </a:r>
            <a:r>
              <a:rPr lang="zh-CN" altLang="en-US" b="1" dirty="0">
                <a:solidFill>
                  <a:schemeClr val="accent1">
                    <a:lumMod val="75000"/>
                  </a:schemeClr>
                </a:solidFill>
              </a:rPr>
              <a:t>超时重传时间</a:t>
            </a:r>
            <a:r>
              <a:rPr lang="en-US" altLang="zh-CN" b="1" dirty="0">
                <a:solidFill>
                  <a:schemeClr val="accent1">
                    <a:lumMod val="75000"/>
                  </a:schemeClr>
                </a:solidFill>
              </a:rPr>
              <a:t>RTO</a:t>
            </a:r>
            <a:r>
              <a:rPr lang="zh-CN" altLang="en-US" b="1" dirty="0">
                <a:solidFill>
                  <a:schemeClr val="accent1">
                    <a:lumMod val="75000"/>
                  </a:schemeClr>
                </a:solidFill>
              </a:rPr>
              <a:t>的值应略大于加权平均往返时间</a:t>
            </a:r>
            <a:r>
              <a:rPr lang="en-US" altLang="zh-CN" b="1" dirty="0">
                <a:solidFill>
                  <a:schemeClr val="accent1">
                    <a:lumMod val="75000"/>
                  </a:schemeClr>
                </a:solidFill>
              </a:rPr>
              <a:t>RTTs</a:t>
            </a:r>
            <a:r>
              <a:rPr lang="zh-CN" altLang="en-US" b="1" dirty="0">
                <a:solidFill>
                  <a:schemeClr val="accent1">
                    <a:lumMod val="75000"/>
                  </a:schemeClr>
                </a:solidFill>
              </a:rPr>
              <a:t>的值</a:t>
            </a:r>
            <a:r>
              <a:rPr lang="zh-CN" altLang="en-US" b="1" dirty="0"/>
              <a:t>（而不是某个</a:t>
            </a:r>
            <a:r>
              <a:rPr lang="en-US" altLang="zh-CN" b="1" dirty="0"/>
              <a:t>RTT</a:t>
            </a:r>
            <a:r>
              <a:rPr lang="zh-CN" altLang="en-US" b="1" dirty="0"/>
              <a:t>样本的值）。</a:t>
            </a:r>
            <a:endParaRPr lang="en-US" altLang="zh-CN" b="1" dirty="0"/>
          </a:p>
        </p:txBody>
      </p:sp>
      <p:sp>
        <p:nvSpPr>
          <p:cNvPr id="5" name="文本框 4">
            <a:extLst>
              <a:ext uri="{FF2B5EF4-FFF2-40B4-BE49-F238E27FC236}">
                <a16:creationId xmlns:a16="http://schemas.microsoft.com/office/drawing/2014/main" id="{D9672735-297C-41C7-262C-4C0BEC7D0BC7}"/>
              </a:ext>
            </a:extLst>
          </p:cNvPr>
          <p:cNvSpPr txBox="1"/>
          <p:nvPr/>
        </p:nvSpPr>
        <p:spPr>
          <a:xfrm>
            <a:off x="4084586" y="2201091"/>
            <a:ext cx="4022827" cy="584775"/>
          </a:xfrm>
          <a:prstGeom prst="rect">
            <a:avLst/>
          </a:prstGeom>
          <a:noFill/>
        </p:spPr>
        <p:txBody>
          <a:bodyPr wrap="square" rtlCol="0">
            <a:spAutoFit/>
          </a:bodyPr>
          <a:lstStyle/>
          <a:p>
            <a:pPr algn="ctr"/>
            <a:r>
              <a:rPr lang="en-US" altLang="zh-CN" sz="3200" b="1" dirty="0"/>
              <a:t>RTO = RTT</a:t>
            </a:r>
            <a:r>
              <a:rPr lang="en-US" altLang="zh-CN" sz="3200" b="1" baseline="-25000" dirty="0"/>
              <a:t>S</a:t>
            </a:r>
            <a:r>
              <a:rPr lang="zh-CN" altLang="en-US" sz="3200" b="1" dirty="0"/>
              <a:t>  </a:t>
            </a:r>
            <a:r>
              <a:rPr lang="en-US" altLang="zh-CN" sz="3200" b="1" dirty="0"/>
              <a:t>+ 4 × RTT</a:t>
            </a:r>
            <a:r>
              <a:rPr lang="en-US" altLang="zh-CN" sz="3200" b="1" baseline="-25000" dirty="0"/>
              <a:t>D</a:t>
            </a:r>
            <a:r>
              <a:rPr lang="en-US" altLang="zh-CN" sz="3200" b="1" dirty="0"/>
              <a:t>  </a:t>
            </a:r>
            <a:endParaRPr lang="zh-CN" altLang="en-US" sz="3200" b="1" baseline="-25000" dirty="0"/>
          </a:p>
        </p:txBody>
      </p:sp>
      <p:sp>
        <p:nvSpPr>
          <p:cNvPr id="6" name="矩形 5">
            <a:extLst>
              <a:ext uri="{FF2B5EF4-FFF2-40B4-BE49-F238E27FC236}">
                <a16:creationId xmlns:a16="http://schemas.microsoft.com/office/drawing/2014/main" id="{1774B984-4292-45C4-B051-EB477C908D83}"/>
              </a:ext>
            </a:extLst>
          </p:cNvPr>
          <p:cNvSpPr/>
          <p:nvPr/>
        </p:nvSpPr>
        <p:spPr>
          <a:xfrm>
            <a:off x="1016000" y="1821295"/>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íşlïḍè">
            <a:extLst>
              <a:ext uri="{FF2B5EF4-FFF2-40B4-BE49-F238E27FC236}">
                <a16:creationId xmlns:a16="http://schemas.microsoft.com/office/drawing/2014/main" id="{0C20ED4F-EFCC-D596-C94D-987CAA6931AF}"/>
              </a:ext>
            </a:extLst>
          </p:cNvPr>
          <p:cNvSpPr txBox="1"/>
          <p:nvPr/>
        </p:nvSpPr>
        <p:spPr>
          <a:xfrm>
            <a:off x="1293757" y="1740233"/>
            <a:ext cx="10593443" cy="400110"/>
          </a:xfrm>
          <a:prstGeom prst="rect">
            <a:avLst/>
          </a:prstGeom>
          <a:noFill/>
        </p:spPr>
        <p:txBody>
          <a:bodyPr wrap="square" lIns="91440" tIns="45720" rIns="91440" bIns="45720" anchor="ctr">
            <a:noAutofit/>
          </a:bodyPr>
          <a:lstStyle/>
          <a:p>
            <a:r>
              <a:rPr lang="en-US" altLang="zh-CN" b="1" dirty="0"/>
              <a:t>[RFC 6298]</a:t>
            </a:r>
            <a:r>
              <a:rPr lang="zh-CN" altLang="en-US" b="1" dirty="0"/>
              <a:t>建议使用下式来计算超时重传时间</a:t>
            </a:r>
            <a:r>
              <a:rPr lang="en-US" altLang="zh-CN" b="1" dirty="0"/>
              <a:t>RTO</a:t>
            </a:r>
            <a:r>
              <a:rPr lang="zh-CN" altLang="en-US" b="1" dirty="0"/>
              <a:t>：</a:t>
            </a:r>
            <a:endParaRPr lang="en-US" altLang="zh-CN" b="1" dirty="0"/>
          </a:p>
        </p:txBody>
      </p:sp>
      <p:grpSp>
        <p:nvGrpSpPr>
          <p:cNvPr id="12" name="组合 11">
            <a:extLst>
              <a:ext uri="{FF2B5EF4-FFF2-40B4-BE49-F238E27FC236}">
                <a16:creationId xmlns:a16="http://schemas.microsoft.com/office/drawing/2014/main" id="{B3BDA1F8-58FB-7638-B2CF-8CCDEFA87272}"/>
              </a:ext>
            </a:extLst>
          </p:cNvPr>
          <p:cNvGrpSpPr/>
          <p:nvPr/>
        </p:nvGrpSpPr>
        <p:grpSpPr>
          <a:xfrm>
            <a:off x="367763" y="3088277"/>
            <a:ext cx="7851142" cy="3261664"/>
            <a:chOff x="2170428" y="3088277"/>
            <a:chExt cx="7851142" cy="3261664"/>
          </a:xfrm>
        </p:grpSpPr>
        <p:grpSp>
          <p:nvGrpSpPr>
            <p:cNvPr id="19" name="组合 18">
              <a:extLst>
                <a:ext uri="{FF2B5EF4-FFF2-40B4-BE49-F238E27FC236}">
                  <a16:creationId xmlns:a16="http://schemas.microsoft.com/office/drawing/2014/main" id="{35CC4D3E-FE45-FA2C-6E36-A6AF087BD0BE}"/>
                </a:ext>
              </a:extLst>
            </p:cNvPr>
            <p:cNvGrpSpPr/>
            <p:nvPr/>
          </p:nvGrpSpPr>
          <p:grpSpPr>
            <a:xfrm>
              <a:off x="2170428" y="3088277"/>
              <a:ext cx="7851141" cy="1579671"/>
              <a:chOff x="1909086" y="3088277"/>
              <a:chExt cx="7851141" cy="1579671"/>
            </a:xfrm>
          </p:grpSpPr>
          <p:sp>
            <p:nvSpPr>
              <p:cNvPr id="10" name="矩形 9">
                <a:extLst>
                  <a:ext uri="{FF2B5EF4-FFF2-40B4-BE49-F238E27FC236}">
                    <a16:creationId xmlns:a16="http://schemas.microsoft.com/office/drawing/2014/main" id="{75278D13-8EFA-6FD5-2F8C-8A3ADABA61F5}"/>
                  </a:ext>
                </a:extLst>
              </p:cNvPr>
              <p:cNvSpPr/>
              <p:nvPr/>
            </p:nvSpPr>
            <p:spPr>
              <a:xfrm>
                <a:off x="1909088" y="3088277"/>
                <a:ext cx="7804756" cy="4001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加权平均往返时间</a:t>
                </a:r>
                <a:r>
                  <a:rPr lang="en-US" altLang="zh-CN" sz="2400" b="1" dirty="0"/>
                  <a:t>RTT</a:t>
                </a:r>
                <a:r>
                  <a:rPr lang="en-US" altLang="zh-CN" sz="2400" b="1" baseline="-25000" dirty="0"/>
                  <a:t>S</a:t>
                </a:r>
                <a:endParaRPr lang="zh-CN" altLang="en-US" b="1" baseline="-25000" dirty="0"/>
              </a:p>
            </p:txBody>
          </p:sp>
          <p:sp>
            <p:nvSpPr>
              <p:cNvPr id="11" name="矩形 10">
                <a:extLst>
                  <a:ext uri="{FF2B5EF4-FFF2-40B4-BE49-F238E27FC236}">
                    <a16:creationId xmlns:a16="http://schemas.microsoft.com/office/drawing/2014/main" id="{5DB8BCDC-5D7D-6936-2995-68F6475BC129}"/>
                  </a:ext>
                </a:extLst>
              </p:cNvPr>
              <p:cNvSpPr/>
              <p:nvPr/>
            </p:nvSpPr>
            <p:spPr>
              <a:xfrm>
                <a:off x="1909088" y="3488386"/>
                <a:ext cx="7804756" cy="1179562"/>
              </a:xfrm>
              <a:prstGeom prst="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1" dirty="0"/>
              </a:p>
            </p:txBody>
          </p:sp>
          <p:sp>
            <p:nvSpPr>
              <p:cNvPr id="15" name="文本框 14">
                <a:extLst>
                  <a:ext uri="{FF2B5EF4-FFF2-40B4-BE49-F238E27FC236}">
                    <a16:creationId xmlns:a16="http://schemas.microsoft.com/office/drawing/2014/main" id="{A71ABCE5-BACB-D5D5-FFE4-4E81B27421F4}"/>
                  </a:ext>
                </a:extLst>
              </p:cNvPr>
              <p:cNvSpPr txBox="1"/>
              <p:nvPr/>
            </p:nvSpPr>
            <p:spPr>
              <a:xfrm>
                <a:off x="1909086" y="3468370"/>
                <a:ext cx="1455975" cy="369332"/>
              </a:xfrm>
              <a:prstGeom prst="rect">
                <a:avLst/>
              </a:prstGeom>
              <a:noFill/>
            </p:spPr>
            <p:txBody>
              <a:bodyPr wrap="square" rtlCol="0">
                <a:spAutoFit/>
              </a:bodyPr>
              <a:lstStyle/>
              <a:p>
                <a:r>
                  <a:rPr lang="en-US" altLang="zh-CN" b="1" dirty="0"/>
                  <a:t>RTT</a:t>
                </a:r>
                <a:r>
                  <a:rPr lang="en-US" altLang="zh-CN" b="1" baseline="-25000" dirty="0"/>
                  <a:t>S1</a:t>
                </a:r>
                <a:r>
                  <a:rPr lang="en-US" altLang="zh-CN" b="1" dirty="0"/>
                  <a:t> = RTT</a:t>
                </a:r>
                <a:r>
                  <a:rPr lang="en-US" altLang="zh-CN" b="1" baseline="-25000" dirty="0"/>
                  <a:t>1</a:t>
                </a:r>
                <a:endParaRPr lang="zh-CN" altLang="en-US" b="1" baseline="-25000" dirty="0"/>
              </a:p>
            </p:txBody>
          </p:sp>
          <p:sp>
            <p:nvSpPr>
              <p:cNvPr id="16" name="文本框 15">
                <a:extLst>
                  <a:ext uri="{FF2B5EF4-FFF2-40B4-BE49-F238E27FC236}">
                    <a16:creationId xmlns:a16="http://schemas.microsoft.com/office/drawing/2014/main" id="{15D800A6-A338-0993-A72C-E947A850718C}"/>
                  </a:ext>
                </a:extLst>
              </p:cNvPr>
              <p:cNvSpPr txBox="1"/>
              <p:nvPr/>
            </p:nvSpPr>
            <p:spPr>
              <a:xfrm>
                <a:off x="1909086" y="3868104"/>
                <a:ext cx="5453209" cy="369332"/>
              </a:xfrm>
              <a:prstGeom prst="rect">
                <a:avLst/>
              </a:prstGeom>
              <a:noFill/>
            </p:spPr>
            <p:txBody>
              <a:bodyPr wrap="square" rtlCol="0">
                <a:spAutoFit/>
              </a:bodyPr>
              <a:lstStyle/>
              <a:p>
                <a:r>
                  <a:rPr lang="zh-CN" altLang="en-US" b="1" dirty="0"/>
                  <a:t>新的</a:t>
                </a:r>
                <a:r>
                  <a:rPr lang="en-US" altLang="zh-CN" b="1" dirty="0"/>
                  <a:t>RTT</a:t>
                </a:r>
                <a:r>
                  <a:rPr lang="en-US" altLang="zh-CN" b="1" baseline="-25000" dirty="0"/>
                  <a:t>S</a:t>
                </a:r>
                <a:r>
                  <a:rPr lang="en-US" altLang="zh-CN" b="1" dirty="0"/>
                  <a:t> = (1 </a:t>
                </a:r>
                <a:r>
                  <a:rPr lang="zh-CN" altLang="en-US" b="1" dirty="0"/>
                  <a:t>－</a:t>
                </a:r>
                <a:r>
                  <a:rPr lang="el-GR" altLang="zh-CN" b="1" dirty="0"/>
                  <a:t>α</a:t>
                </a:r>
                <a:r>
                  <a:rPr lang="en-US" altLang="zh-CN" b="1" dirty="0"/>
                  <a:t>) × </a:t>
                </a:r>
                <a:r>
                  <a:rPr lang="zh-CN" altLang="en-US" b="1" dirty="0"/>
                  <a:t>旧的</a:t>
                </a:r>
                <a:r>
                  <a:rPr lang="en-US" altLang="zh-CN" b="1" dirty="0"/>
                  <a:t>RTT</a:t>
                </a:r>
                <a:r>
                  <a:rPr lang="en-US" altLang="zh-CN" b="1" baseline="-25000" dirty="0"/>
                  <a:t>S</a:t>
                </a:r>
                <a:r>
                  <a:rPr lang="zh-CN" altLang="en-US" b="1" dirty="0"/>
                  <a:t>    </a:t>
                </a:r>
                <a:r>
                  <a:rPr lang="en-US" altLang="zh-CN" b="1" dirty="0"/>
                  <a:t>+   </a:t>
                </a:r>
                <a:r>
                  <a:rPr lang="el-GR" altLang="zh-CN" b="1" dirty="0"/>
                  <a:t>α</a:t>
                </a:r>
                <a:r>
                  <a:rPr lang="en-US" altLang="zh-CN" b="1" dirty="0"/>
                  <a:t> × </a:t>
                </a:r>
                <a:r>
                  <a:rPr lang="zh-CN" altLang="en-US" b="1" dirty="0"/>
                  <a:t>新的</a:t>
                </a:r>
                <a:r>
                  <a:rPr lang="en-US" altLang="zh-CN" b="1" dirty="0"/>
                  <a:t>RTT</a:t>
                </a:r>
                <a:r>
                  <a:rPr lang="zh-CN" altLang="en-US" b="1" dirty="0"/>
                  <a:t>样本</a:t>
                </a:r>
                <a:endParaRPr lang="zh-CN" altLang="en-US" b="1" baseline="-25000" dirty="0"/>
              </a:p>
            </p:txBody>
          </p:sp>
          <p:sp>
            <p:nvSpPr>
              <p:cNvPr id="17" name="íşlïḍè">
                <a:extLst>
                  <a:ext uri="{FF2B5EF4-FFF2-40B4-BE49-F238E27FC236}">
                    <a16:creationId xmlns:a16="http://schemas.microsoft.com/office/drawing/2014/main" id="{3A427A6B-AAA0-7696-AF91-C856D040C7FE}"/>
                  </a:ext>
                </a:extLst>
              </p:cNvPr>
              <p:cNvSpPr txBox="1"/>
              <p:nvPr/>
            </p:nvSpPr>
            <p:spPr>
              <a:xfrm>
                <a:off x="1909087" y="4267838"/>
                <a:ext cx="7851140" cy="400110"/>
              </a:xfrm>
              <a:prstGeom prst="rect">
                <a:avLst/>
              </a:prstGeom>
              <a:noFill/>
            </p:spPr>
            <p:txBody>
              <a:bodyPr wrap="square" lIns="91440" tIns="45720" rIns="91440" bIns="45720" anchor="ctr">
                <a:noAutofit/>
              </a:bodyPr>
              <a:lstStyle/>
              <a:p>
                <a:r>
                  <a:rPr lang="zh-CN" altLang="en-US" b="1" dirty="0"/>
                  <a:t>在上式中，</a:t>
                </a:r>
                <a:r>
                  <a:rPr lang="en-US" altLang="zh-CN" b="1" dirty="0"/>
                  <a:t>0 ≤ </a:t>
                </a:r>
                <a:r>
                  <a:rPr lang="el-GR" altLang="zh-CN" b="1" dirty="0"/>
                  <a:t>α</a:t>
                </a:r>
                <a:r>
                  <a:rPr lang="zh-CN" altLang="en-US" b="1" dirty="0"/>
                  <a:t>＜</a:t>
                </a:r>
                <a:r>
                  <a:rPr lang="en-US" altLang="zh-CN" b="1" dirty="0"/>
                  <a:t>1</a:t>
                </a:r>
                <a:r>
                  <a:rPr lang="zh-CN" altLang="en-US" b="1" dirty="0"/>
                  <a:t>，</a:t>
                </a:r>
                <a:r>
                  <a:rPr lang="zh-CN" altLang="en-US" sz="1800" b="1" dirty="0">
                    <a:solidFill>
                      <a:srgbClr val="231F20"/>
                    </a:solidFill>
                    <a:effectLst/>
                  </a:rPr>
                  <a:t>已成为建议标准的</a:t>
                </a:r>
                <a:r>
                  <a:rPr lang="en-US" altLang="zh-CN" sz="1800" b="1" dirty="0">
                    <a:solidFill>
                      <a:srgbClr val="231F20"/>
                    </a:solidFill>
                    <a:effectLst/>
                  </a:rPr>
                  <a:t>[RFC 6298]</a:t>
                </a:r>
                <a:r>
                  <a:rPr lang="zh-CN" altLang="en-US" sz="1800" b="1" dirty="0">
                    <a:solidFill>
                      <a:srgbClr val="231F20"/>
                    </a:solidFill>
                    <a:effectLst/>
                  </a:rPr>
                  <a:t>推荐的</a:t>
                </a:r>
                <a:r>
                  <a:rPr lang="en-US" altLang="zh-CN" sz="1800" b="1" i="1" dirty="0">
                    <a:solidFill>
                      <a:srgbClr val="231F20"/>
                    </a:solidFill>
                    <a:effectLst/>
                  </a:rPr>
                  <a:t>α</a:t>
                </a:r>
                <a:r>
                  <a:rPr lang="zh-CN" altLang="en-US" sz="1800" b="1" dirty="0">
                    <a:solidFill>
                      <a:srgbClr val="231F20"/>
                    </a:solidFill>
                    <a:effectLst/>
                  </a:rPr>
                  <a:t>值为</a:t>
                </a:r>
                <a:r>
                  <a:rPr lang="en-US" altLang="zh-CN" sz="1800" b="1" dirty="0">
                    <a:solidFill>
                      <a:srgbClr val="231F20"/>
                    </a:solidFill>
                    <a:effectLst/>
                  </a:rPr>
                  <a:t>1/8</a:t>
                </a:r>
                <a:r>
                  <a:rPr lang="zh-CN" altLang="en-US" sz="1800" b="1" dirty="0">
                    <a:solidFill>
                      <a:srgbClr val="231F20"/>
                    </a:solidFill>
                    <a:effectLst/>
                  </a:rPr>
                  <a:t>，即 </a:t>
                </a:r>
                <a:r>
                  <a:rPr lang="en-US" altLang="zh-CN" sz="1800" b="1" dirty="0">
                    <a:solidFill>
                      <a:srgbClr val="231F20"/>
                    </a:solidFill>
                    <a:effectLst/>
                  </a:rPr>
                  <a:t>0.125</a:t>
                </a:r>
                <a:r>
                  <a:rPr lang="zh-CN" altLang="en-US" sz="1800" b="1" dirty="0">
                    <a:solidFill>
                      <a:srgbClr val="231F20"/>
                    </a:solidFill>
                    <a:effectLst/>
                  </a:rPr>
                  <a:t>。</a:t>
                </a:r>
                <a:endParaRPr lang="en-US" altLang="zh-CN" b="1" dirty="0"/>
              </a:p>
            </p:txBody>
          </p:sp>
        </p:grpSp>
        <p:sp>
          <p:nvSpPr>
            <p:cNvPr id="22" name="矩形 21">
              <a:extLst>
                <a:ext uri="{FF2B5EF4-FFF2-40B4-BE49-F238E27FC236}">
                  <a16:creationId xmlns:a16="http://schemas.microsoft.com/office/drawing/2014/main" id="{EEB89008-B6D3-546E-B692-A52065EC672C}"/>
                </a:ext>
              </a:extLst>
            </p:cNvPr>
            <p:cNvSpPr/>
            <p:nvPr/>
          </p:nvSpPr>
          <p:spPr>
            <a:xfrm>
              <a:off x="2170431" y="4770271"/>
              <a:ext cx="7804756" cy="39545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b="1" dirty="0"/>
                <a:t>RTT</a:t>
              </a:r>
              <a:r>
                <a:rPr lang="zh-CN" altLang="en-US" b="1" dirty="0"/>
                <a:t>偏差的加权平均</a:t>
              </a:r>
              <a:r>
                <a:rPr lang="en-US" altLang="zh-CN" sz="2400" b="1" dirty="0"/>
                <a:t>RTT</a:t>
              </a:r>
              <a:r>
                <a:rPr lang="en-US" altLang="zh-CN" sz="2400" b="1" baseline="-25000" dirty="0"/>
                <a:t>D</a:t>
              </a:r>
              <a:endParaRPr lang="zh-CN" altLang="en-US" b="1" baseline="-25000" dirty="0"/>
            </a:p>
          </p:txBody>
        </p:sp>
        <p:sp>
          <p:nvSpPr>
            <p:cNvPr id="23" name="矩形 22">
              <a:extLst>
                <a:ext uri="{FF2B5EF4-FFF2-40B4-BE49-F238E27FC236}">
                  <a16:creationId xmlns:a16="http://schemas.microsoft.com/office/drawing/2014/main" id="{B900B899-38D4-3A9A-12EF-D82986E423F8}"/>
                </a:ext>
              </a:extLst>
            </p:cNvPr>
            <p:cNvSpPr/>
            <p:nvPr/>
          </p:nvSpPr>
          <p:spPr>
            <a:xfrm>
              <a:off x="2170431" y="5165729"/>
              <a:ext cx="7804756" cy="1184212"/>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b="1" dirty="0"/>
            </a:p>
          </p:txBody>
        </p:sp>
        <p:sp>
          <p:nvSpPr>
            <p:cNvPr id="26" name="文本框 25">
              <a:extLst>
                <a:ext uri="{FF2B5EF4-FFF2-40B4-BE49-F238E27FC236}">
                  <a16:creationId xmlns:a16="http://schemas.microsoft.com/office/drawing/2014/main" id="{A5E68B1D-D502-2026-DD27-DACA76EED1FA}"/>
                </a:ext>
              </a:extLst>
            </p:cNvPr>
            <p:cNvSpPr txBox="1"/>
            <p:nvPr/>
          </p:nvSpPr>
          <p:spPr>
            <a:xfrm>
              <a:off x="2170429" y="5150363"/>
              <a:ext cx="2003154" cy="369332"/>
            </a:xfrm>
            <a:prstGeom prst="rect">
              <a:avLst/>
            </a:prstGeom>
            <a:noFill/>
          </p:spPr>
          <p:txBody>
            <a:bodyPr wrap="square" rtlCol="0">
              <a:spAutoFit/>
            </a:bodyPr>
            <a:lstStyle/>
            <a:p>
              <a:r>
                <a:rPr lang="en-US" altLang="zh-CN" b="1" dirty="0"/>
                <a:t>RTT</a:t>
              </a:r>
              <a:r>
                <a:rPr lang="en-US" altLang="zh-CN" b="1" baseline="-25000" dirty="0"/>
                <a:t>D1</a:t>
              </a:r>
              <a:r>
                <a:rPr lang="en-US" altLang="zh-CN" b="1" dirty="0"/>
                <a:t> = RTT</a:t>
              </a:r>
              <a:r>
                <a:rPr lang="en-US" altLang="zh-CN" b="1" baseline="-25000" dirty="0"/>
                <a:t>1 </a:t>
              </a:r>
              <a:r>
                <a:rPr lang="en-US" altLang="zh-CN" b="1" dirty="0"/>
                <a:t>÷ 2</a:t>
              </a:r>
              <a:endParaRPr lang="zh-CN" altLang="en-US" b="1" dirty="0"/>
            </a:p>
          </p:txBody>
        </p:sp>
        <p:sp>
          <p:nvSpPr>
            <p:cNvPr id="27" name="文本框 26">
              <a:extLst>
                <a:ext uri="{FF2B5EF4-FFF2-40B4-BE49-F238E27FC236}">
                  <a16:creationId xmlns:a16="http://schemas.microsoft.com/office/drawing/2014/main" id="{B6467396-B6E7-CEFE-D183-12FC8D708440}"/>
                </a:ext>
              </a:extLst>
            </p:cNvPr>
            <p:cNvSpPr txBox="1"/>
            <p:nvPr/>
          </p:nvSpPr>
          <p:spPr>
            <a:xfrm>
              <a:off x="2170429" y="5550097"/>
              <a:ext cx="6503308" cy="369332"/>
            </a:xfrm>
            <a:prstGeom prst="rect">
              <a:avLst/>
            </a:prstGeom>
            <a:noFill/>
          </p:spPr>
          <p:txBody>
            <a:bodyPr wrap="square" rtlCol="0">
              <a:spAutoFit/>
            </a:bodyPr>
            <a:lstStyle/>
            <a:p>
              <a:r>
                <a:rPr lang="zh-CN" altLang="en-US" b="1" dirty="0"/>
                <a:t>新的</a:t>
              </a:r>
              <a:r>
                <a:rPr lang="en-US" altLang="zh-CN" b="1" dirty="0"/>
                <a:t>RTT</a:t>
              </a:r>
              <a:r>
                <a:rPr lang="en-US" altLang="zh-CN" b="1" baseline="-25000" dirty="0"/>
                <a:t>D</a:t>
              </a:r>
              <a:r>
                <a:rPr lang="en-US" altLang="zh-CN" b="1" dirty="0"/>
                <a:t> = (1 </a:t>
              </a:r>
              <a:r>
                <a:rPr lang="zh-CN" altLang="en-US" b="1" dirty="0"/>
                <a:t>－</a:t>
              </a:r>
              <a:r>
                <a:rPr lang="el-GR" altLang="zh-CN" b="1" dirty="0"/>
                <a:t>β</a:t>
              </a:r>
              <a:r>
                <a:rPr lang="en-US" altLang="zh-CN" b="1" dirty="0"/>
                <a:t>) × </a:t>
              </a:r>
              <a:r>
                <a:rPr lang="zh-CN" altLang="en-US" b="1" dirty="0"/>
                <a:t>旧的</a:t>
              </a:r>
              <a:r>
                <a:rPr lang="en-US" altLang="zh-CN" b="1" dirty="0"/>
                <a:t>RTT</a:t>
              </a:r>
              <a:r>
                <a:rPr lang="en-US" altLang="zh-CN" b="1" baseline="-25000" dirty="0"/>
                <a:t>D</a:t>
              </a:r>
              <a:r>
                <a:rPr lang="zh-CN" altLang="en-US" b="1" dirty="0"/>
                <a:t>    </a:t>
              </a:r>
              <a:r>
                <a:rPr lang="en-US" altLang="zh-CN" b="1" dirty="0"/>
                <a:t>+   </a:t>
              </a:r>
              <a:r>
                <a:rPr lang="el-GR" altLang="zh-CN" b="1" dirty="0"/>
                <a:t>β</a:t>
              </a:r>
              <a:r>
                <a:rPr lang="en-US" altLang="zh-CN" b="1" dirty="0"/>
                <a:t> × ▏ RTT</a:t>
              </a:r>
              <a:r>
                <a:rPr lang="en-US" altLang="zh-CN" b="1" baseline="-25000" dirty="0"/>
                <a:t>S</a:t>
              </a:r>
              <a:r>
                <a:rPr lang="zh-CN" altLang="en-US" b="1" dirty="0"/>
                <a:t>－新的</a:t>
              </a:r>
              <a:r>
                <a:rPr lang="en-US" altLang="zh-CN" b="1" dirty="0"/>
                <a:t>RTT</a:t>
              </a:r>
              <a:r>
                <a:rPr lang="zh-CN" altLang="en-US" b="1" dirty="0"/>
                <a:t>样本 ▏</a:t>
              </a:r>
              <a:endParaRPr lang="zh-CN" altLang="en-US" b="1" baseline="-25000" dirty="0"/>
            </a:p>
          </p:txBody>
        </p:sp>
        <p:sp>
          <p:nvSpPr>
            <p:cNvPr id="28" name="íşlïḍè">
              <a:extLst>
                <a:ext uri="{FF2B5EF4-FFF2-40B4-BE49-F238E27FC236}">
                  <a16:creationId xmlns:a16="http://schemas.microsoft.com/office/drawing/2014/main" id="{98F01C47-A45B-8836-8322-8C1E1955960E}"/>
                </a:ext>
              </a:extLst>
            </p:cNvPr>
            <p:cNvSpPr txBox="1"/>
            <p:nvPr/>
          </p:nvSpPr>
          <p:spPr>
            <a:xfrm>
              <a:off x="2170430" y="5949831"/>
              <a:ext cx="7851140" cy="400110"/>
            </a:xfrm>
            <a:prstGeom prst="rect">
              <a:avLst/>
            </a:prstGeom>
            <a:noFill/>
          </p:spPr>
          <p:txBody>
            <a:bodyPr wrap="square" lIns="91440" tIns="45720" rIns="91440" bIns="45720" anchor="ctr">
              <a:noAutofit/>
            </a:bodyPr>
            <a:lstStyle/>
            <a:p>
              <a:r>
                <a:rPr lang="zh-CN" altLang="en-US" b="1" dirty="0"/>
                <a:t>在上式中，</a:t>
              </a:r>
              <a:r>
                <a:rPr lang="en-US" altLang="zh-CN" b="1" dirty="0"/>
                <a:t>0 ≤ </a:t>
              </a:r>
              <a:r>
                <a:rPr lang="el-GR" altLang="zh-CN" b="1" dirty="0"/>
                <a:t>β</a:t>
              </a:r>
              <a:r>
                <a:rPr lang="zh-CN" altLang="en-US" b="1" dirty="0"/>
                <a:t>＜</a:t>
              </a:r>
              <a:r>
                <a:rPr lang="en-US" altLang="zh-CN" b="1" dirty="0"/>
                <a:t>1</a:t>
              </a:r>
              <a:r>
                <a:rPr lang="zh-CN" altLang="en-US" b="1" dirty="0"/>
                <a:t>，</a:t>
              </a:r>
              <a:r>
                <a:rPr lang="zh-CN" altLang="en-US" sz="1800" b="1" dirty="0">
                  <a:solidFill>
                    <a:srgbClr val="231F20"/>
                  </a:solidFill>
                  <a:effectLst/>
                </a:rPr>
                <a:t>已成为建议标准的</a:t>
              </a:r>
              <a:r>
                <a:rPr lang="en-US" altLang="zh-CN" sz="1800" b="1" dirty="0">
                  <a:solidFill>
                    <a:srgbClr val="231F20"/>
                  </a:solidFill>
                  <a:effectLst/>
                </a:rPr>
                <a:t>[RFC 6298]</a:t>
              </a:r>
              <a:r>
                <a:rPr lang="zh-CN" altLang="en-US" sz="1800" b="1" dirty="0">
                  <a:solidFill>
                    <a:srgbClr val="231F20"/>
                  </a:solidFill>
                  <a:effectLst/>
                </a:rPr>
                <a:t>推荐的</a:t>
              </a:r>
              <a:r>
                <a:rPr lang="el-GR" altLang="zh-CN" b="1" dirty="0"/>
                <a:t>β</a:t>
              </a:r>
              <a:r>
                <a:rPr lang="zh-CN" altLang="en-US" sz="1800" b="1" dirty="0">
                  <a:solidFill>
                    <a:srgbClr val="231F20"/>
                  </a:solidFill>
                  <a:effectLst/>
                </a:rPr>
                <a:t>值为</a:t>
              </a:r>
              <a:r>
                <a:rPr lang="en-US" altLang="zh-CN" sz="1800" b="1" dirty="0">
                  <a:solidFill>
                    <a:srgbClr val="231F20"/>
                  </a:solidFill>
                  <a:effectLst/>
                </a:rPr>
                <a:t>1/4</a:t>
              </a:r>
              <a:r>
                <a:rPr lang="zh-CN" altLang="en-US" sz="1800" b="1" dirty="0">
                  <a:solidFill>
                    <a:srgbClr val="231F20"/>
                  </a:solidFill>
                  <a:effectLst/>
                </a:rPr>
                <a:t>，即 </a:t>
              </a:r>
              <a:r>
                <a:rPr lang="en-US" altLang="zh-CN" sz="1800" b="1" dirty="0">
                  <a:solidFill>
                    <a:srgbClr val="231F20"/>
                  </a:solidFill>
                  <a:effectLst/>
                </a:rPr>
                <a:t>0.25</a:t>
              </a:r>
              <a:r>
                <a:rPr lang="zh-CN" altLang="en-US" sz="1800" b="1" dirty="0">
                  <a:solidFill>
                    <a:srgbClr val="231F20"/>
                  </a:solidFill>
                  <a:effectLst/>
                </a:rPr>
                <a:t>。</a:t>
              </a:r>
              <a:endParaRPr lang="en-US" altLang="zh-CN" b="1" dirty="0"/>
            </a:p>
          </p:txBody>
        </p:sp>
        <p:sp>
          <p:nvSpPr>
            <p:cNvPr id="29" name="矩形 28">
              <a:extLst>
                <a:ext uri="{FF2B5EF4-FFF2-40B4-BE49-F238E27FC236}">
                  <a16:creationId xmlns:a16="http://schemas.microsoft.com/office/drawing/2014/main" id="{0209DEDE-6B16-DC3C-ED4E-B216BC6F7D5D}"/>
                </a:ext>
              </a:extLst>
            </p:cNvPr>
            <p:cNvSpPr/>
            <p:nvPr/>
          </p:nvSpPr>
          <p:spPr>
            <a:xfrm>
              <a:off x="6489346" y="3881166"/>
              <a:ext cx="853563" cy="315837"/>
            </a:xfrm>
            <a:prstGeom prst="rect">
              <a:avLst/>
            </a:prstGeom>
            <a:solidFill>
              <a:schemeClr val="accent1">
                <a:lumMod val="7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35954C88-F8DC-4885-A2DD-E3F786D36361}"/>
                </a:ext>
              </a:extLst>
            </p:cNvPr>
            <p:cNvSpPr/>
            <p:nvPr/>
          </p:nvSpPr>
          <p:spPr>
            <a:xfrm>
              <a:off x="7384473" y="5576844"/>
              <a:ext cx="853563" cy="315837"/>
            </a:xfrm>
            <a:prstGeom prst="rect">
              <a:avLst/>
            </a:prstGeom>
            <a:solidFill>
              <a:schemeClr val="accent1">
                <a:lumMod val="7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2BECE85A-4560-DACC-6A9E-D366012BB810}"/>
                </a:ext>
              </a:extLst>
            </p:cNvPr>
            <p:cNvSpPr/>
            <p:nvPr/>
          </p:nvSpPr>
          <p:spPr>
            <a:xfrm>
              <a:off x="2944094" y="5194949"/>
              <a:ext cx="547254" cy="315837"/>
            </a:xfrm>
            <a:prstGeom prst="rect">
              <a:avLst/>
            </a:prstGeom>
            <a:solidFill>
              <a:schemeClr val="accent1">
                <a:lumMod val="7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EB3DDE7D-A58F-9878-954F-F40EEAB16953}"/>
                </a:ext>
              </a:extLst>
            </p:cNvPr>
            <p:cNvSpPr/>
            <p:nvPr/>
          </p:nvSpPr>
          <p:spPr>
            <a:xfrm>
              <a:off x="2944094" y="3510131"/>
              <a:ext cx="547254" cy="315837"/>
            </a:xfrm>
            <a:prstGeom prst="rect">
              <a:avLst/>
            </a:prstGeom>
            <a:solidFill>
              <a:schemeClr val="accent1">
                <a:lumMod val="7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63038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p:tgtEl>
                                          <p:spTgt spid="14"/>
                                        </p:tgtEl>
                                        <p:attrNameLst>
                                          <p:attrName>ppt_x</p:attrName>
                                        </p:attrNameLst>
                                      </p:cBhvr>
                                      <p:tavLst>
                                        <p:tav tm="0">
                                          <p:val>
                                            <p:strVal val="#ppt_x-#ppt_w*1.125000"/>
                                          </p:val>
                                        </p:tav>
                                        <p:tav tm="100000">
                                          <p:val>
                                            <p:strVal val="#ppt_x"/>
                                          </p:val>
                                        </p:tav>
                                      </p:tavLst>
                                    </p:anim>
                                    <p:animEffect transition="in" filter="wipe(right)">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超时重传时间的选择</a:t>
              </a:r>
            </a:p>
          </p:txBody>
        </p:sp>
      </p:grpSp>
      <p:sp>
        <p:nvSpPr>
          <p:cNvPr id="5" name="矩形 4">
            <a:extLst>
              <a:ext uri="{FF2B5EF4-FFF2-40B4-BE49-F238E27FC236}">
                <a16:creationId xmlns:a16="http://schemas.microsoft.com/office/drawing/2014/main" id="{64256643-7639-8468-9532-AC086589E400}"/>
              </a:ext>
            </a:extLst>
          </p:cNvPr>
          <p:cNvSpPr/>
          <p:nvPr/>
        </p:nvSpPr>
        <p:spPr>
          <a:xfrm>
            <a:off x="2866417" y="1256207"/>
            <a:ext cx="6459166" cy="4604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b="1" dirty="0"/>
              <a:t>往返时间</a:t>
            </a:r>
            <a:r>
              <a:rPr lang="en-US" altLang="zh-CN" sz="2000" b="1" dirty="0"/>
              <a:t>RTT</a:t>
            </a:r>
            <a:r>
              <a:rPr lang="zh-CN" altLang="en-US" sz="2000" b="1" dirty="0"/>
              <a:t>的测量是比较复杂的</a:t>
            </a:r>
          </a:p>
        </p:txBody>
      </p:sp>
      <p:grpSp>
        <p:nvGrpSpPr>
          <p:cNvPr id="33" name="组合 32">
            <a:extLst>
              <a:ext uri="{FF2B5EF4-FFF2-40B4-BE49-F238E27FC236}">
                <a16:creationId xmlns:a16="http://schemas.microsoft.com/office/drawing/2014/main" id="{888D0A98-DF3E-7F8F-7DCE-C68B78FFB924}"/>
              </a:ext>
            </a:extLst>
          </p:cNvPr>
          <p:cNvGrpSpPr/>
          <p:nvPr/>
        </p:nvGrpSpPr>
        <p:grpSpPr>
          <a:xfrm>
            <a:off x="1506606" y="1789164"/>
            <a:ext cx="4169187" cy="3944293"/>
            <a:chOff x="1506606" y="1919784"/>
            <a:chExt cx="4169187" cy="3944293"/>
          </a:xfrm>
        </p:grpSpPr>
        <p:grpSp>
          <p:nvGrpSpPr>
            <p:cNvPr id="9" name="组合 8">
              <a:extLst>
                <a:ext uri="{FF2B5EF4-FFF2-40B4-BE49-F238E27FC236}">
                  <a16:creationId xmlns:a16="http://schemas.microsoft.com/office/drawing/2014/main" id="{70601FAD-A6D2-9752-B376-936D04745117}"/>
                </a:ext>
              </a:extLst>
            </p:cNvPr>
            <p:cNvGrpSpPr/>
            <p:nvPr/>
          </p:nvGrpSpPr>
          <p:grpSpPr>
            <a:xfrm>
              <a:off x="1506606" y="2133063"/>
              <a:ext cx="800371" cy="754029"/>
              <a:chOff x="1464844" y="354022"/>
              <a:chExt cx="800371" cy="754029"/>
            </a:xfrm>
          </p:grpSpPr>
          <p:pic>
            <p:nvPicPr>
              <p:cNvPr id="10" name="图形 9">
                <a:extLst>
                  <a:ext uri="{FF2B5EF4-FFF2-40B4-BE49-F238E27FC236}">
                    <a16:creationId xmlns:a16="http://schemas.microsoft.com/office/drawing/2014/main" id="{9E93D72E-33B7-B1B1-2A57-5187E42F5B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4844" y="354022"/>
                <a:ext cx="779589" cy="754029"/>
              </a:xfrm>
              <a:prstGeom prst="rect">
                <a:avLst/>
              </a:prstGeom>
            </p:spPr>
          </p:pic>
          <p:sp>
            <p:nvSpPr>
              <p:cNvPr id="11" name="文本框 10">
                <a:extLst>
                  <a:ext uri="{FF2B5EF4-FFF2-40B4-BE49-F238E27FC236}">
                    <a16:creationId xmlns:a16="http://schemas.microsoft.com/office/drawing/2014/main" id="{C62F10BE-BA38-CF3F-1A71-FF0245AAD683}"/>
                  </a:ext>
                </a:extLst>
              </p:cNvPr>
              <p:cNvSpPr txBox="1"/>
              <p:nvPr/>
            </p:nvSpPr>
            <p:spPr>
              <a:xfrm>
                <a:off x="1755922" y="388683"/>
                <a:ext cx="509293" cy="461665"/>
              </a:xfrm>
              <a:prstGeom prst="rect">
                <a:avLst/>
              </a:prstGeom>
              <a:noFill/>
            </p:spPr>
            <p:txBody>
              <a:bodyPr wrap="square" rtlCol="0">
                <a:spAutoFit/>
              </a:bodyPr>
              <a:lstStyle/>
              <a:p>
                <a:pPr algn="ctr"/>
                <a:r>
                  <a:rPr lang="en-US" altLang="zh-CN" sz="2400" b="1" dirty="0">
                    <a:solidFill>
                      <a:schemeClr val="bg1"/>
                    </a:solidFill>
                    <a:latin typeface="Arial Narrow" panose="020B0606020202030204" pitchFamily="34" charset="0"/>
                    <a:ea typeface="宋体" panose="02010600030101010101" pitchFamily="2" charset="-122"/>
                  </a:rPr>
                  <a:t>A</a:t>
                </a:r>
                <a:endParaRPr lang="zh-CN" altLang="en-US" sz="2400" b="1" dirty="0">
                  <a:solidFill>
                    <a:schemeClr val="bg1"/>
                  </a:solidFill>
                  <a:latin typeface="Arial Narrow" panose="020B0606020202030204" pitchFamily="34" charset="0"/>
                  <a:ea typeface="宋体" panose="02010600030101010101" pitchFamily="2" charset="-122"/>
                </a:endParaRPr>
              </a:p>
            </p:txBody>
          </p:sp>
        </p:grpSp>
        <p:sp>
          <p:nvSpPr>
            <p:cNvPr id="12" name="图形 73">
              <a:extLst>
                <a:ext uri="{FF2B5EF4-FFF2-40B4-BE49-F238E27FC236}">
                  <a16:creationId xmlns:a16="http://schemas.microsoft.com/office/drawing/2014/main" id="{74AC1B68-ED54-CB14-6257-B6054F5ED6F1}"/>
                </a:ext>
              </a:extLst>
            </p:cNvPr>
            <p:cNvSpPr/>
            <p:nvPr/>
          </p:nvSpPr>
          <p:spPr>
            <a:xfrm>
              <a:off x="3003304" y="1919784"/>
              <a:ext cx="1345105" cy="75112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2">
                <a:lumMod val="90000"/>
              </a:schemeClr>
            </a:solidFill>
            <a:ln w="30732" cap="flat">
              <a:solidFill>
                <a:srgbClr val="323232"/>
              </a:solidFill>
              <a:prstDash val="solid"/>
              <a:miter/>
            </a:ln>
          </p:spPr>
          <p:txBody>
            <a:bodyPr rtlCol="0" anchor="ctr"/>
            <a:lstStyle/>
            <a:p>
              <a:pPr algn="ctr"/>
              <a:r>
                <a:rPr lang="zh-CN" altLang="en-US" sz="2000" b="1" dirty="0">
                  <a:latin typeface="+mn-ea"/>
                </a:rPr>
                <a:t>因特网</a:t>
              </a:r>
            </a:p>
          </p:txBody>
        </p:sp>
        <p:grpSp>
          <p:nvGrpSpPr>
            <p:cNvPr id="13" name="组合 12">
              <a:extLst>
                <a:ext uri="{FF2B5EF4-FFF2-40B4-BE49-F238E27FC236}">
                  <a16:creationId xmlns:a16="http://schemas.microsoft.com/office/drawing/2014/main" id="{F30EB4B3-DE14-97FE-4B9B-1490AC5C21D1}"/>
                </a:ext>
              </a:extLst>
            </p:cNvPr>
            <p:cNvGrpSpPr/>
            <p:nvPr/>
          </p:nvGrpSpPr>
          <p:grpSpPr>
            <a:xfrm>
              <a:off x="4875422" y="2133063"/>
              <a:ext cx="800371" cy="754029"/>
              <a:chOff x="1464844" y="354022"/>
              <a:chExt cx="800371" cy="754029"/>
            </a:xfrm>
          </p:grpSpPr>
          <p:pic>
            <p:nvPicPr>
              <p:cNvPr id="14" name="图形 13">
                <a:extLst>
                  <a:ext uri="{FF2B5EF4-FFF2-40B4-BE49-F238E27FC236}">
                    <a16:creationId xmlns:a16="http://schemas.microsoft.com/office/drawing/2014/main" id="{4D591A30-63EE-2DAC-ABE9-A9C9467451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4844" y="354022"/>
                <a:ext cx="779589" cy="754029"/>
              </a:xfrm>
              <a:prstGeom prst="rect">
                <a:avLst/>
              </a:prstGeom>
            </p:spPr>
          </p:pic>
          <p:sp>
            <p:nvSpPr>
              <p:cNvPr id="20" name="文本框 19">
                <a:extLst>
                  <a:ext uri="{FF2B5EF4-FFF2-40B4-BE49-F238E27FC236}">
                    <a16:creationId xmlns:a16="http://schemas.microsoft.com/office/drawing/2014/main" id="{11FA7BE8-D582-7E7E-1D9F-897171770669}"/>
                  </a:ext>
                </a:extLst>
              </p:cNvPr>
              <p:cNvSpPr txBox="1"/>
              <p:nvPr/>
            </p:nvSpPr>
            <p:spPr>
              <a:xfrm>
                <a:off x="1755922" y="388683"/>
                <a:ext cx="509293" cy="461665"/>
              </a:xfrm>
              <a:prstGeom prst="rect">
                <a:avLst/>
              </a:prstGeom>
              <a:noFill/>
            </p:spPr>
            <p:txBody>
              <a:bodyPr wrap="square" rtlCol="0">
                <a:spAutoFit/>
              </a:bodyPr>
              <a:lstStyle/>
              <a:p>
                <a:pPr algn="ctr"/>
                <a:r>
                  <a:rPr lang="en-US" altLang="zh-CN" sz="2400" b="1" dirty="0">
                    <a:solidFill>
                      <a:schemeClr val="bg1"/>
                    </a:solidFill>
                    <a:latin typeface="Arial Narrow" panose="020B0606020202030204" pitchFamily="34" charset="0"/>
                    <a:ea typeface="宋体" panose="02010600030101010101" pitchFamily="2" charset="-122"/>
                  </a:rPr>
                  <a:t>B</a:t>
                </a:r>
                <a:endParaRPr lang="zh-CN" altLang="en-US" sz="2400" b="1" dirty="0">
                  <a:solidFill>
                    <a:schemeClr val="bg1"/>
                  </a:solidFill>
                  <a:latin typeface="Arial Narrow" panose="020B0606020202030204" pitchFamily="34" charset="0"/>
                  <a:ea typeface="宋体" panose="02010600030101010101" pitchFamily="2" charset="-122"/>
                </a:endParaRPr>
              </a:p>
            </p:txBody>
          </p:sp>
        </p:grpSp>
        <p:grpSp>
          <p:nvGrpSpPr>
            <p:cNvPr id="22" name="组合 21">
              <a:extLst>
                <a:ext uri="{FF2B5EF4-FFF2-40B4-BE49-F238E27FC236}">
                  <a16:creationId xmlns:a16="http://schemas.microsoft.com/office/drawing/2014/main" id="{FE348915-7119-C287-82B9-75F13C6DEFB4}"/>
                </a:ext>
              </a:extLst>
            </p:cNvPr>
            <p:cNvGrpSpPr/>
            <p:nvPr/>
          </p:nvGrpSpPr>
          <p:grpSpPr>
            <a:xfrm>
              <a:off x="2230088" y="2457625"/>
              <a:ext cx="2722223" cy="464127"/>
              <a:chOff x="7965828" y="3903123"/>
              <a:chExt cx="4384234" cy="464127"/>
            </a:xfrm>
          </p:grpSpPr>
          <p:sp>
            <p:nvSpPr>
              <p:cNvPr id="24" name="圆柱体 23">
                <a:extLst>
                  <a:ext uri="{FF2B5EF4-FFF2-40B4-BE49-F238E27FC236}">
                    <a16:creationId xmlns:a16="http://schemas.microsoft.com/office/drawing/2014/main" id="{AA8B12F0-1BD1-6CC2-C921-99B8CA54A046}"/>
                  </a:ext>
                </a:extLst>
              </p:cNvPr>
              <p:cNvSpPr/>
              <p:nvPr/>
            </p:nvSpPr>
            <p:spPr>
              <a:xfrm rot="16200000">
                <a:off x="9925881" y="1943070"/>
                <a:ext cx="464127" cy="4384234"/>
              </a:xfrm>
              <a:prstGeom prst="can">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1868FE40-6234-B8F9-F15B-8D61094F9ACD}"/>
                  </a:ext>
                </a:extLst>
              </p:cNvPr>
              <p:cNvSpPr txBox="1"/>
              <p:nvPr/>
            </p:nvSpPr>
            <p:spPr>
              <a:xfrm>
                <a:off x="8525932" y="3947706"/>
                <a:ext cx="3264025" cy="369332"/>
              </a:xfrm>
              <a:prstGeom prst="rect">
                <a:avLst/>
              </a:prstGeom>
              <a:noFill/>
            </p:spPr>
            <p:txBody>
              <a:bodyPr wrap="square">
                <a:spAutoFit/>
              </a:bodyPr>
              <a:lstStyle/>
              <a:p>
                <a:pPr algn="ctr"/>
                <a:r>
                  <a:rPr lang="zh-CN" altLang="en-US" b="1" dirty="0">
                    <a:solidFill>
                      <a:schemeClr val="bg1"/>
                    </a:solidFill>
                    <a:latin typeface="+mn-ea"/>
                  </a:rPr>
                  <a:t>已建立的</a:t>
                </a:r>
                <a:r>
                  <a:rPr lang="en-US" altLang="zh-CN" b="1" dirty="0">
                    <a:solidFill>
                      <a:schemeClr val="bg1"/>
                    </a:solidFill>
                    <a:latin typeface="+mn-ea"/>
                  </a:rPr>
                  <a:t>TCP</a:t>
                </a:r>
                <a:r>
                  <a:rPr lang="zh-CN" altLang="en-US" b="1" dirty="0">
                    <a:solidFill>
                      <a:schemeClr val="bg1"/>
                    </a:solidFill>
                    <a:latin typeface="+mn-ea"/>
                  </a:rPr>
                  <a:t>连接</a:t>
                </a:r>
                <a:endParaRPr lang="en-US" altLang="zh-CN" b="1" dirty="0">
                  <a:solidFill>
                    <a:schemeClr val="bg1"/>
                  </a:solidFill>
                  <a:latin typeface="+mn-ea"/>
                </a:endParaRPr>
              </a:p>
            </p:txBody>
          </p:sp>
        </p:grpSp>
        <p:cxnSp>
          <p:nvCxnSpPr>
            <p:cNvPr id="26" name="直接箭头连接符 25">
              <a:extLst>
                <a:ext uri="{FF2B5EF4-FFF2-40B4-BE49-F238E27FC236}">
                  <a16:creationId xmlns:a16="http://schemas.microsoft.com/office/drawing/2014/main" id="{14C88932-AA94-B82F-6532-8785946481E6}"/>
                </a:ext>
              </a:extLst>
            </p:cNvPr>
            <p:cNvCxnSpPr>
              <a:cxnSpLocks/>
            </p:cNvCxnSpPr>
            <p:nvPr/>
          </p:nvCxnSpPr>
          <p:spPr>
            <a:xfrm>
              <a:off x="1921788" y="2871540"/>
              <a:ext cx="0" cy="292836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DFFA08C4-E09D-616C-FD9F-392E72E55735}"/>
                </a:ext>
              </a:extLst>
            </p:cNvPr>
            <p:cNvSpPr txBox="1"/>
            <p:nvPr/>
          </p:nvSpPr>
          <p:spPr>
            <a:xfrm>
              <a:off x="1557352" y="5494745"/>
              <a:ext cx="364436" cy="369332"/>
            </a:xfrm>
            <a:prstGeom prst="rect">
              <a:avLst/>
            </a:prstGeom>
            <a:noFill/>
          </p:spPr>
          <p:txBody>
            <a:bodyPr wrap="square">
              <a:spAutoFit/>
            </a:bodyPr>
            <a:lstStyle/>
            <a:p>
              <a:pPr algn="ctr"/>
              <a:r>
                <a:rPr lang="en-US" altLang="zh-CN" b="1" dirty="0">
                  <a:latin typeface="Arial Narrow" panose="020B0606020202030204" pitchFamily="34" charset="0"/>
                  <a:ea typeface="宋体" panose="02010600030101010101" pitchFamily="2" charset="-122"/>
                </a:rPr>
                <a:t>t</a:t>
              </a:r>
            </a:p>
          </p:txBody>
        </p:sp>
        <p:cxnSp>
          <p:nvCxnSpPr>
            <p:cNvPr id="31" name="直接箭头连接符 30">
              <a:extLst>
                <a:ext uri="{FF2B5EF4-FFF2-40B4-BE49-F238E27FC236}">
                  <a16:creationId xmlns:a16="http://schemas.microsoft.com/office/drawing/2014/main" id="{A3C5C589-C079-27AA-560B-FE3F2E9E3866}"/>
                </a:ext>
              </a:extLst>
            </p:cNvPr>
            <p:cNvCxnSpPr>
              <a:cxnSpLocks/>
            </p:cNvCxnSpPr>
            <p:nvPr/>
          </p:nvCxnSpPr>
          <p:spPr>
            <a:xfrm>
              <a:off x="5265216" y="2871540"/>
              <a:ext cx="0" cy="292836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B4D07F17-7F0E-90C0-CBC9-B91EF83EA68C}"/>
                </a:ext>
              </a:extLst>
            </p:cNvPr>
            <p:cNvSpPr txBox="1"/>
            <p:nvPr/>
          </p:nvSpPr>
          <p:spPr>
            <a:xfrm>
              <a:off x="5238928" y="5494745"/>
              <a:ext cx="364436" cy="369332"/>
            </a:xfrm>
            <a:prstGeom prst="rect">
              <a:avLst/>
            </a:prstGeom>
            <a:noFill/>
          </p:spPr>
          <p:txBody>
            <a:bodyPr wrap="square">
              <a:spAutoFit/>
            </a:bodyPr>
            <a:lstStyle/>
            <a:p>
              <a:pPr algn="ctr"/>
              <a:r>
                <a:rPr lang="en-US" altLang="zh-CN" b="1" dirty="0">
                  <a:latin typeface="Arial Narrow" panose="020B0606020202030204" pitchFamily="34" charset="0"/>
                  <a:ea typeface="宋体" panose="02010600030101010101" pitchFamily="2" charset="-122"/>
                </a:rPr>
                <a:t>t</a:t>
              </a:r>
            </a:p>
          </p:txBody>
        </p:sp>
      </p:grpSp>
      <p:grpSp>
        <p:nvGrpSpPr>
          <p:cNvPr id="52" name="组合 51">
            <a:extLst>
              <a:ext uri="{FF2B5EF4-FFF2-40B4-BE49-F238E27FC236}">
                <a16:creationId xmlns:a16="http://schemas.microsoft.com/office/drawing/2014/main" id="{0EC83D27-1680-4BDD-77F9-68B0F5BA872A}"/>
              </a:ext>
            </a:extLst>
          </p:cNvPr>
          <p:cNvGrpSpPr/>
          <p:nvPr/>
        </p:nvGrpSpPr>
        <p:grpSpPr>
          <a:xfrm>
            <a:off x="1921788" y="2985449"/>
            <a:ext cx="2338485" cy="599386"/>
            <a:chOff x="1921788" y="3116069"/>
            <a:chExt cx="2338485" cy="599386"/>
          </a:xfrm>
        </p:grpSpPr>
        <p:cxnSp>
          <p:nvCxnSpPr>
            <p:cNvPr id="35" name="直接箭头连接符 34">
              <a:extLst>
                <a:ext uri="{FF2B5EF4-FFF2-40B4-BE49-F238E27FC236}">
                  <a16:creationId xmlns:a16="http://schemas.microsoft.com/office/drawing/2014/main" id="{F3B501B3-B558-320F-50F9-BDB1965AF91C}"/>
                </a:ext>
              </a:extLst>
            </p:cNvPr>
            <p:cNvCxnSpPr>
              <a:cxnSpLocks/>
            </p:cNvCxnSpPr>
            <p:nvPr/>
          </p:nvCxnSpPr>
          <p:spPr>
            <a:xfrm>
              <a:off x="1921788" y="3305805"/>
              <a:ext cx="2338485" cy="40965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EA5EC274-AB6A-405A-16DF-5239D773C90D}"/>
                </a:ext>
              </a:extLst>
            </p:cNvPr>
            <p:cNvSpPr txBox="1"/>
            <p:nvPr/>
          </p:nvSpPr>
          <p:spPr>
            <a:xfrm rot="630371">
              <a:off x="2035438" y="3116069"/>
              <a:ext cx="1593272" cy="369332"/>
            </a:xfrm>
            <a:prstGeom prst="rect">
              <a:avLst/>
            </a:prstGeom>
            <a:noFill/>
          </p:spPr>
          <p:txBody>
            <a:bodyPr wrap="square" rtlCol="0">
              <a:spAutoFit/>
            </a:bodyPr>
            <a:lstStyle/>
            <a:p>
              <a:r>
                <a:rPr lang="zh-CN" altLang="en-US" b="1" dirty="0"/>
                <a:t>数据报文段</a:t>
              </a:r>
            </a:p>
          </p:txBody>
        </p:sp>
      </p:grpSp>
      <p:grpSp>
        <p:nvGrpSpPr>
          <p:cNvPr id="50" name="组合 49">
            <a:extLst>
              <a:ext uri="{FF2B5EF4-FFF2-40B4-BE49-F238E27FC236}">
                <a16:creationId xmlns:a16="http://schemas.microsoft.com/office/drawing/2014/main" id="{338204E7-FF45-D99F-43AF-2074E97CF7E7}"/>
              </a:ext>
            </a:extLst>
          </p:cNvPr>
          <p:cNvGrpSpPr/>
          <p:nvPr/>
        </p:nvGrpSpPr>
        <p:grpSpPr>
          <a:xfrm>
            <a:off x="4286561" y="3210101"/>
            <a:ext cx="872098" cy="749468"/>
            <a:chOff x="6490736" y="3913910"/>
            <a:chExt cx="872098" cy="749468"/>
          </a:xfrm>
        </p:grpSpPr>
        <p:sp>
          <p:nvSpPr>
            <p:cNvPr id="46" name="爆炸形: 8 pt  45">
              <a:extLst>
                <a:ext uri="{FF2B5EF4-FFF2-40B4-BE49-F238E27FC236}">
                  <a16:creationId xmlns:a16="http://schemas.microsoft.com/office/drawing/2014/main" id="{0D0FE0B1-31AC-B948-D252-49633052E497}"/>
                </a:ext>
              </a:extLst>
            </p:cNvPr>
            <p:cNvSpPr/>
            <p:nvPr/>
          </p:nvSpPr>
          <p:spPr>
            <a:xfrm>
              <a:off x="6490736" y="3913910"/>
              <a:ext cx="872098" cy="749468"/>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76C1E08F-0712-4B9C-E390-EB8FB9B27658}"/>
                </a:ext>
              </a:extLst>
            </p:cNvPr>
            <p:cNvSpPr txBox="1"/>
            <p:nvPr/>
          </p:nvSpPr>
          <p:spPr>
            <a:xfrm>
              <a:off x="6591549" y="4103978"/>
              <a:ext cx="670472" cy="369332"/>
            </a:xfrm>
            <a:prstGeom prst="rect">
              <a:avLst/>
            </a:prstGeom>
            <a:noFill/>
          </p:spPr>
          <p:txBody>
            <a:bodyPr wrap="square" rtlCol="0">
              <a:spAutoFit/>
            </a:bodyPr>
            <a:lstStyle/>
            <a:p>
              <a:pPr algn="ctr"/>
              <a:r>
                <a:rPr lang="zh-CN" altLang="en-US" b="1" dirty="0">
                  <a:solidFill>
                    <a:schemeClr val="bg1"/>
                  </a:solidFill>
                </a:rPr>
                <a:t>丢失</a:t>
              </a:r>
            </a:p>
          </p:txBody>
        </p:sp>
      </p:grpSp>
      <p:grpSp>
        <p:nvGrpSpPr>
          <p:cNvPr id="53" name="组合 52">
            <a:extLst>
              <a:ext uri="{FF2B5EF4-FFF2-40B4-BE49-F238E27FC236}">
                <a16:creationId xmlns:a16="http://schemas.microsoft.com/office/drawing/2014/main" id="{6C649A9D-772A-F737-D4AF-9D1FECCFE466}"/>
              </a:ext>
            </a:extLst>
          </p:cNvPr>
          <p:cNvGrpSpPr/>
          <p:nvPr/>
        </p:nvGrpSpPr>
        <p:grpSpPr>
          <a:xfrm>
            <a:off x="1934932" y="3698430"/>
            <a:ext cx="3330284" cy="723807"/>
            <a:chOff x="1921788" y="3145305"/>
            <a:chExt cx="3330284" cy="723807"/>
          </a:xfrm>
        </p:grpSpPr>
        <p:cxnSp>
          <p:nvCxnSpPr>
            <p:cNvPr id="54" name="直接箭头连接符 53">
              <a:extLst>
                <a:ext uri="{FF2B5EF4-FFF2-40B4-BE49-F238E27FC236}">
                  <a16:creationId xmlns:a16="http://schemas.microsoft.com/office/drawing/2014/main" id="{8AEF580E-5ADC-AF7A-D85D-DDEB68005B4B}"/>
                </a:ext>
              </a:extLst>
            </p:cNvPr>
            <p:cNvCxnSpPr>
              <a:cxnSpLocks/>
            </p:cNvCxnSpPr>
            <p:nvPr/>
          </p:nvCxnSpPr>
          <p:spPr>
            <a:xfrm>
              <a:off x="1921788" y="3305805"/>
              <a:ext cx="3330284" cy="563307"/>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4445DD85-72ED-4404-01CF-75E4F5030D12}"/>
                </a:ext>
              </a:extLst>
            </p:cNvPr>
            <p:cNvSpPr txBox="1"/>
            <p:nvPr/>
          </p:nvSpPr>
          <p:spPr>
            <a:xfrm rot="630371">
              <a:off x="2032750" y="3145305"/>
              <a:ext cx="1913942" cy="369332"/>
            </a:xfrm>
            <a:prstGeom prst="rect">
              <a:avLst/>
            </a:prstGeom>
            <a:noFill/>
          </p:spPr>
          <p:txBody>
            <a:bodyPr wrap="square" rtlCol="0">
              <a:spAutoFit/>
            </a:bodyPr>
            <a:lstStyle/>
            <a:p>
              <a:r>
                <a:rPr lang="zh-CN" altLang="en-US" b="1" dirty="0"/>
                <a:t>重传数据报文段</a:t>
              </a:r>
            </a:p>
          </p:txBody>
        </p:sp>
      </p:grpSp>
      <p:grpSp>
        <p:nvGrpSpPr>
          <p:cNvPr id="62" name="组合 61">
            <a:extLst>
              <a:ext uri="{FF2B5EF4-FFF2-40B4-BE49-F238E27FC236}">
                <a16:creationId xmlns:a16="http://schemas.microsoft.com/office/drawing/2014/main" id="{D0776B96-7CF0-7125-DC1C-998455651A3C}"/>
              </a:ext>
            </a:extLst>
          </p:cNvPr>
          <p:cNvGrpSpPr/>
          <p:nvPr/>
        </p:nvGrpSpPr>
        <p:grpSpPr>
          <a:xfrm>
            <a:off x="1896400" y="4421858"/>
            <a:ext cx="3342528" cy="878099"/>
            <a:chOff x="1896400" y="4552478"/>
            <a:chExt cx="3342528" cy="878099"/>
          </a:xfrm>
        </p:grpSpPr>
        <p:cxnSp>
          <p:nvCxnSpPr>
            <p:cNvPr id="57" name="直接箭头连接符 56">
              <a:extLst>
                <a:ext uri="{FF2B5EF4-FFF2-40B4-BE49-F238E27FC236}">
                  <a16:creationId xmlns:a16="http://schemas.microsoft.com/office/drawing/2014/main" id="{6413C7C5-FA7A-C293-53CF-0EE94CA1A927}"/>
                </a:ext>
              </a:extLst>
            </p:cNvPr>
            <p:cNvCxnSpPr>
              <a:cxnSpLocks/>
            </p:cNvCxnSpPr>
            <p:nvPr/>
          </p:nvCxnSpPr>
          <p:spPr>
            <a:xfrm flipH="1">
              <a:off x="1896400" y="4569454"/>
              <a:ext cx="3342528" cy="86112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3E9163FA-AC8E-EF49-F93C-0ABFC750A4D4}"/>
                </a:ext>
              </a:extLst>
            </p:cNvPr>
            <p:cNvSpPr txBox="1"/>
            <p:nvPr/>
          </p:nvSpPr>
          <p:spPr>
            <a:xfrm rot="20719232">
              <a:off x="3323794" y="4552478"/>
              <a:ext cx="1367411" cy="369332"/>
            </a:xfrm>
            <a:prstGeom prst="rect">
              <a:avLst/>
            </a:prstGeom>
            <a:noFill/>
          </p:spPr>
          <p:txBody>
            <a:bodyPr wrap="square" rtlCol="0">
              <a:spAutoFit/>
            </a:bodyPr>
            <a:lstStyle/>
            <a:p>
              <a:r>
                <a:rPr lang="zh-CN" altLang="en-US" b="1" dirty="0"/>
                <a:t>确认报文段</a:t>
              </a:r>
            </a:p>
          </p:txBody>
        </p:sp>
      </p:grpSp>
      <p:grpSp>
        <p:nvGrpSpPr>
          <p:cNvPr id="99" name="组合 98">
            <a:extLst>
              <a:ext uri="{FF2B5EF4-FFF2-40B4-BE49-F238E27FC236}">
                <a16:creationId xmlns:a16="http://schemas.microsoft.com/office/drawing/2014/main" id="{78D91C7C-D9C3-988F-FE06-054912CA645B}"/>
              </a:ext>
            </a:extLst>
          </p:cNvPr>
          <p:cNvGrpSpPr/>
          <p:nvPr/>
        </p:nvGrpSpPr>
        <p:grpSpPr>
          <a:xfrm>
            <a:off x="304800" y="3170115"/>
            <a:ext cx="1630132" cy="2129842"/>
            <a:chOff x="304800" y="3300735"/>
            <a:chExt cx="1630132" cy="2129842"/>
          </a:xfrm>
        </p:grpSpPr>
        <p:cxnSp>
          <p:nvCxnSpPr>
            <p:cNvPr id="86" name="直接连接符 85">
              <a:extLst>
                <a:ext uri="{FF2B5EF4-FFF2-40B4-BE49-F238E27FC236}">
                  <a16:creationId xmlns:a16="http://schemas.microsoft.com/office/drawing/2014/main" id="{525B216A-0F8D-DDC7-B00F-BCDA39063A2C}"/>
                </a:ext>
              </a:extLst>
            </p:cNvPr>
            <p:cNvCxnSpPr>
              <a:cxnSpLocks/>
            </p:cNvCxnSpPr>
            <p:nvPr/>
          </p:nvCxnSpPr>
          <p:spPr>
            <a:xfrm flipH="1">
              <a:off x="304800" y="3300735"/>
              <a:ext cx="163013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0107F06E-A61E-8E45-971E-32B2911F4689}"/>
                </a:ext>
              </a:extLst>
            </p:cNvPr>
            <p:cNvCxnSpPr>
              <a:cxnSpLocks/>
            </p:cNvCxnSpPr>
            <p:nvPr/>
          </p:nvCxnSpPr>
          <p:spPr>
            <a:xfrm flipH="1">
              <a:off x="304800" y="5430577"/>
              <a:ext cx="163013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64538F12-9F57-1A5A-1026-C2CDB42395C9}"/>
                </a:ext>
              </a:extLst>
            </p:cNvPr>
            <p:cNvCxnSpPr>
              <a:cxnSpLocks/>
            </p:cNvCxnSpPr>
            <p:nvPr/>
          </p:nvCxnSpPr>
          <p:spPr>
            <a:xfrm>
              <a:off x="784071" y="3305626"/>
              <a:ext cx="0" cy="212495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12C57814-022F-5B13-905A-61D45433CC04}"/>
                </a:ext>
              </a:extLst>
            </p:cNvPr>
            <p:cNvSpPr txBox="1"/>
            <p:nvPr/>
          </p:nvSpPr>
          <p:spPr>
            <a:xfrm>
              <a:off x="495980" y="3910841"/>
              <a:ext cx="581891" cy="923330"/>
            </a:xfrm>
            <a:prstGeom prst="rect">
              <a:avLst/>
            </a:prstGeom>
            <a:solidFill>
              <a:schemeClr val="bg1"/>
            </a:solidFill>
          </p:spPr>
          <p:txBody>
            <a:bodyPr wrap="square" rtlCol="0">
              <a:spAutoFit/>
            </a:bodyPr>
            <a:lstStyle/>
            <a:p>
              <a:pPr algn="ctr"/>
              <a:r>
                <a:rPr lang="en-US" altLang="zh-CN" b="1" dirty="0"/>
                <a:t>RTT</a:t>
              </a:r>
            </a:p>
            <a:p>
              <a:pPr algn="ctr"/>
              <a:r>
                <a:rPr lang="zh-CN" altLang="en-US" b="1" dirty="0"/>
                <a:t>样</a:t>
              </a:r>
              <a:endParaRPr lang="en-US" altLang="zh-CN" b="1" dirty="0"/>
            </a:p>
            <a:p>
              <a:pPr algn="ctr"/>
              <a:r>
                <a:rPr lang="zh-CN" altLang="en-US" b="1" dirty="0"/>
                <a:t>本</a:t>
              </a:r>
            </a:p>
          </p:txBody>
        </p:sp>
      </p:grpSp>
      <p:grpSp>
        <p:nvGrpSpPr>
          <p:cNvPr id="98" name="组合 97">
            <a:extLst>
              <a:ext uri="{FF2B5EF4-FFF2-40B4-BE49-F238E27FC236}">
                <a16:creationId xmlns:a16="http://schemas.microsoft.com/office/drawing/2014/main" id="{31C59DEE-FD57-85EA-5DF6-086C779A850E}"/>
              </a:ext>
            </a:extLst>
          </p:cNvPr>
          <p:cNvGrpSpPr/>
          <p:nvPr/>
        </p:nvGrpSpPr>
        <p:grpSpPr>
          <a:xfrm>
            <a:off x="1163931" y="3858930"/>
            <a:ext cx="732469" cy="1441027"/>
            <a:chOff x="1163931" y="3989550"/>
            <a:chExt cx="732469" cy="1441027"/>
          </a:xfrm>
        </p:grpSpPr>
        <p:cxnSp>
          <p:nvCxnSpPr>
            <p:cNvPr id="71" name="直接连接符 70">
              <a:extLst>
                <a:ext uri="{FF2B5EF4-FFF2-40B4-BE49-F238E27FC236}">
                  <a16:creationId xmlns:a16="http://schemas.microsoft.com/office/drawing/2014/main" id="{2AB9A67A-5C68-A781-67D9-FD6C189D9811}"/>
                </a:ext>
              </a:extLst>
            </p:cNvPr>
            <p:cNvCxnSpPr>
              <a:cxnSpLocks/>
            </p:cNvCxnSpPr>
            <p:nvPr/>
          </p:nvCxnSpPr>
          <p:spPr>
            <a:xfrm flipH="1">
              <a:off x="1309255" y="3989550"/>
              <a:ext cx="58714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BE2DA7AE-5ED2-A8CE-E869-EB2FEE5DA01F}"/>
                </a:ext>
              </a:extLst>
            </p:cNvPr>
            <p:cNvCxnSpPr/>
            <p:nvPr/>
          </p:nvCxnSpPr>
          <p:spPr>
            <a:xfrm>
              <a:off x="1452022" y="3989550"/>
              <a:ext cx="0" cy="1441027"/>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文本框 82">
              <a:extLst>
                <a:ext uri="{FF2B5EF4-FFF2-40B4-BE49-F238E27FC236}">
                  <a16:creationId xmlns:a16="http://schemas.microsoft.com/office/drawing/2014/main" id="{FDAF28D7-0D71-7E20-8702-A01D58D336C6}"/>
                </a:ext>
              </a:extLst>
            </p:cNvPr>
            <p:cNvSpPr txBox="1"/>
            <p:nvPr/>
          </p:nvSpPr>
          <p:spPr>
            <a:xfrm>
              <a:off x="1163931" y="4234545"/>
              <a:ext cx="581891" cy="923330"/>
            </a:xfrm>
            <a:prstGeom prst="rect">
              <a:avLst/>
            </a:prstGeom>
            <a:solidFill>
              <a:schemeClr val="bg1"/>
            </a:solidFill>
          </p:spPr>
          <p:txBody>
            <a:bodyPr wrap="square" rtlCol="0">
              <a:spAutoFit/>
            </a:bodyPr>
            <a:lstStyle/>
            <a:p>
              <a:pPr algn="ctr"/>
              <a:r>
                <a:rPr lang="en-US" altLang="zh-CN" b="1" dirty="0"/>
                <a:t>RTT</a:t>
              </a:r>
            </a:p>
            <a:p>
              <a:pPr algn="ctr"/>
              <a:r>
                <a:rPr lang="zh-CN" altLang="en-US" b="1" dirty="0"/>
                <a:t>样</a:t>
              </a:r>
              <a:endParaRPr lang="en-US" altLang="zh-CN" b="1" dirty="0"/>
            </a:p>
            <a:p>
              <a:pPr algn="ctr"/>
              <a:r>
                <a:rPr lang="zh-CN" altLang="en-US" b="1" dirty="0"/>
                <a:t>本</a:t>
              </a:r>
            </a:p>
          </p:txBody>
        </p:sp>
        <p:cxnSp>
          <p:nvCxnSpPr>
            <p:cNvPr id="97" name="直接连接符 96">
              <a:extLst>
                <a:ext uri="{FF2B5EF4-FFF2-40B4-BE49-F238E27FC236}">
                  <a16:creationId xmlns:a16="http://schemas.microsoft.com/office/drawing/2014/main" id="{A427D769-3A2F-5350-E9FF-391B6DC46C7A}"/>
                </a:ext>
              </a:extLst>
            </p:cNvPr>
            <p:cNvCxnSpPr>
              <a:cxnSpLocks/>
            </p:cNvCxnSpPr>
            <p:nvPr/>
          </p:nvCxnSpPr>
          <p:spPr>
            <a:xfrm flipH="1">
              <a:off x="1309255" y="5430577"/>
              <a:ext cx="58714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0" name="check_97186">
            <a:extLst>
              <a:ext uri="{FF2B5EF4-FFF2-40B4-BE49-F238E27FC236}">
                <a16:creationId xmlns:a16="http://schemas.microsoft.com/office/drawing/2014/main" id="{72C88BDD-EA3B-2614-A288-7A4E0A6B322C}"/>
              </a:ext>
            </a:extLst>
          </p:cNvPr>
          <p:cNvSpPr/>
          <p:nvPr/>
        </p:nvSpPr>
        <p:spPr>
          <a:xfrm>
            <a:off x="1583641" y="4540772"/>
            <a:ext cx="275533" cy="218644"/>
          </a:xfrm>
          <a:custGeom>
            <a:avLst/>
            <a:gdLst>
              <a:gd name="T0" fmla="*/ 2641 w 3160"/>
              <a:gd name="T1" fmla="*/ 0 h 2511"/>
              <a:gd name="T2" fmla="*/ 1167 w 3160"/>
              <a:gd name="T3" fmla="*/ 1474 h 2511"/>
              <a:gd name="T4" fmla="*/ 519 w 3160"/>
              <a:gd name="T5" fmla="*/ 826 h 2511"/>
              <a:gd name="T6" fmla="*/ 0 w 3160"/>
              <a:gd name="T7" fmla="*/ 1344 h 2511"/>
              <a:gd name="T8" fmla="*/ 1167 w 3160"/>
              <a:gd name="T9" fmla="*/ 2511 h 2511"/>
              <a:gd name="T10" fmla="*/ 3160 w 3160"/>
              <a:gd name="T11" fmla="*/ 519 h 2511"/>
              <a:gd name="T12" fmla="*/ 2641 w 3160"/>
              <a:gd name="T13" fmla="*/ 0 h 2511"/>
            </a:gdLst>
            <a:ahLst/>
            <a:cxnLst>
              <a:cxn ang="0">
                <a:pos x="T0" y="T1"/>
              </a:cxn>
              <a:cxn ang="0">
                <a:pos x="T2" y="T3"/>
              </a:cxn>
              <a:cxn ang="0">
                <a:pos x="T4" y="T5"/>
              </a:cxn>
              <a:cxn ang="0">
                <a:pos x="T6" y="T7"/>
              </a:cxn>
              <a:cxn ang="0">
                <a:pos x="T8" y="T9"/>
              </a:cxn>
              <a:cxn ang="0">
                <a:pos x="T10" y="T11"/>
              </a:cxn>
              <a:cxn ang="0">
                <a:pos x="T12" y="T13"/>
              </a:cxn>
            </a:cxnLst>
            <a:rect l="0" t="0" r="r" b="b"/>
            <a:pathLst>
              <a:path w="3160" h="2511">
                <a:moveTo>
                  <a:pt x="2641" y="0"/>
                </a:moveTo>
                <a:lnTo>
                  <a:pt x="1167" y="1474"/>
                </a:lnTo>
                <a:lnTo>
                  <a:pt x="519" y="826"/>
                </a:lnTo>
                <a:lnTo>
                  <a:pt x="0" y="1344"/>
                </a:lnTo>
                <a:lnTo>
                  <a:pt x="1167" y="2511"/>
                </a:lnTo>
                <a:lnTo>
                  <a:pt x="3160" y="519"/>
                </a:lnTo>
                <a:lnTo>
                  <a:pt x="2641" y="0"/>
                </a:ln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cancel-mark_17124">
            <a:extLst>
              <a:ext uri="{FF2B5EF4-FFF2-40B4-BE49-F238E27FC236}">
                <a16:creationId xmlns:a16="http://schemas.microsoft.com/office/drawing/2014/main" id="{1353B68D-B597-0222-8BEF-213B949CB5F3}"/>
              </a:ext>
            </a:extLst>
          </p:cNvPr>
          <p:cNvSpPr/>
          <p:nvPr/>
        </p:nvSpPr>
        <p:spPr>
          <a:xfrm>
            <a:off x="345837" y="4117065"/>
            <a:ext cx="275533" cy="275123"/>
          </a:xfrm>
          <a:custGeom>
            <a:avLst/>
            <a:gdLst>
              <a:gd name="T0" fmla="*/ 127 w 3392"/>
              <a:gd name="T1" fmla="*/ 2898 h 3392"/>
              <a:gd name="T2" fmla="*/ 473 w 3392"/>
              <a:gd name="T3" fmla="*/ 3248 h 3392"/>
              <a:gd name="T4" fmla="*/ 936 w 3392"/>
              <a:gd name="T5" fmla="*/ 3251 h 3392"/>
              <a:gd name="T6" fmla="*/ 1691 w 3392"/>
              <a:gd name="T7" fmla="*/ 2508 h 3392"/>
              <a:gd name="T8" fmla="*/ 2434 w 3392"/>
              <a:gd name="T9" fmla="*/ 3262 h 3392"/>
              <a:gd name="T10" fmla="*/ 2898 w 3392"/>
              <a:gd name="T11" fmla="*/ 3265 h 3392"/>
              <a:gd name="T12" fmla="*/ 3248 w 3392"/>
              <a:gd name="T13" fmla="*/ 2920 h 3392"/>
              <a:gd name="T14" fmla="*/ 3251 w 3392"/>
              <a:gd name="T15" fmla="*/ 2456 h 3392"/>
              <a:gd name="T16" fmla="*/ 2508 w 3392"/>
              <a:gd name="T17" fmla="*/ 1702 h 3392"/>
              <a:gd name="T18" fmla="*/ 3262 w 3392"/>
              <a:gd name="T19" fmla="*/ 959 h 3392"/>
              <a:gd name="T20" fmla="*/ 3265 w 3392"/>
              <a:gd name="T21" fmla="*/ 495 h 3392"/>
              <a:gd name="T22" fmla="*/ 2920 w 3392"/>
              <a:gd name="T23" fmla="*/ 145 h 3392"/>
              <a:gd name="T24" fmla="*/ 2456 w 3392"/>
              <a:gd name="T25" fmla="*/ 141 h 3392"/>
              <a:gd name="T26" fmla="*/ 1702 w 3392"/>
              <a:gd name="T27" fmla="*/ 885 h 3392"/>
              <a:gd name="T28" fmla="*/ 959 w 3392"/>
              <a:gd name="T29" fmla="*/ 131 h 3392"/>
              <a:gd name="T30" fmla="*/ 495 w 3392"/>
              <a:gd name="T31" fmla="*/ 127 h 3392"/>
              <a:gd name="T32" fmla="*/ 145 w 3392"/>
              <a:gd name="T33" fmla="*/ 473 h 3392"/>
              <a:gd name="T34" fmla="*/ 141 w 3392"/>
              <a:gd name="T35" fmla="*/ 936 h 3392"/>
              <a:gd name="T36" fmla="*/ 885 w 3392"/>
              <a:gd name="T37" fmla="*/ 1690 h 3392"/>
              <a:gd name="T38" fmla="*/ 131 w 3392"/>
              <a:gd name="T39" fmla="*/ 2434 h 3392"/>
              <a:gd name="T40" fmla="*/ 127 w 3392"/>
              <a:gd name="T41" fmla="*/ 2898 h 3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92" h="3392">
                <a:moveTo>
                  <a:pt x="127" y="2898"/>
                </a:moveTo>
                <a:lnTo>
                  <a:pt x="473" y="3248"/>
                </a:lnTo>
                <a:cubicBezTo>
                  <a:pt x="600" y="3377"/>
                  <a:pt x="808" y="3378"/>
                  <a:pt x="936" y="3251"/>
                </a:cubicBezTo>
                <a:lnTo>
                  <a:pt x="1691" y="2508"/>
                </a:lnTo>
                <a:lnTo>
                  <a:pt x="2434" y="3262"/>
                </a:lnTo>
                <a:cubicBezTo>
                  <a:pt x="2561" y="3391"/>
                  <a:pt x="2769" y="3392"/>
                  <a:pt x="2898" y="3265"/>
                </a:cubicBezTo>
                <a:lnTo>
                  <a:pt x="3248" y="2920"/>
                </a:lnTo>
                <a:cubicBezTo>
                  <a:pt x="3377" y="2793"/>
                  <a:pt x="3378" y="2585"/>
                  <a:pt x="3251" y="2456"/>
                </a:cubicBezTo>
                <a:lnTo>
                  <a:pt x="2508" y="1702"/>
                </a:lnTo>
                <a:lnTo>
                  <a:pt x="3262" y="959"/>
                </a:lnTo>
                <a:cubicBezTo>
                  <a:pt x="3391" y="832"/>
                  <a:pt x="3392" y="624"/>
                  <a:pt x="3265" y="495"/>
                </a:cubicBezTo>
                <a:lnTo>
                  <a:pt x="2920" y="145"/>
                </a:lnTo>
                <a:cubicBezTo>
                  <a:pt x="2793" y="16"/>
                  <a:pt x="2585" y="14"/>
                  <a:pt x="2456" y="141"/>
                </a:cubicBezTo>
                <a:lnTo>
                  <a:pt x="1702" y="885"/>
                </a:lnTo>
                <a:lnTo>
                  <a:pt x="959" y="131"/>
                </a:lnTo>
                <a:cubicBezTo>
                  <a:pt x="832" y="2"/>
                  <a:pt x="624" y="0"/>
                  <a:pt x="495" y="127"/>
                </a:cubicBezTo>
                <a:lnTo>
                  <a:pt x="145" y="473"/>
                </a:lnTo>
                <a:cubicBezTo>
                  <a:pt x="16" y="600"/>
                  <a:pt x="14" y="807"/>
                  <a:pt x="141" y="936"/>
                </a:cubicBezTo>
                <a:lnTo>
                  <a:pt x="885" y="1690"/>
                </a:lnTo>
                <a:lnTo>
                  <a:pt x="131" y="2434"/>
                </a:lnTo>
                <a:cubicBezTo>
                  <a:pt x="2" y="2561"/>
                  <a:pt x="0" y="2769"/>
                  <a:pt x="127" y="289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矩形 101">
            <a:extLst>
              <a:ext uri="{FF2B5EF4-FFF2-40B4-BE49-F238E27FC236}">
                <a16:creationId xmlns:a16="http://schemas.microsoft.com/office/drawing/2014/main" id="{6EB14AA1-9816-FD88-721F-06CAC060B7E8}"/>
              </a:ext>
            </a:extLst>
          </p:cNvPr>
          <p:cNvSpPr/>
          <p:nvPr/>
        </p:nvSpPr>
        <p:spPr>
          <a:xfrm>
            <a:off x="495980" y="5687738"/>
            <a:ext cx="5514702" cy="70544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sz="1600" b="1" dirty="0">
                <a:solidFill>
                  <a:schemeClr val="bg1"/>
                </a:solidFill>
                <a:effectLst/>
              </a:rPr>
              <a:t>如果主机</a:t>
            </a:r>
            <a:r>
              <a:rPr lang="en-US" altLang="zh-CN" sz="1600" b="1" dirty="0">
                <a:solidFill>
                  <a:schemeClr val="bg1"/>
                </a:solidFill>
                <a:effectLst/>
              </a:rPr>
              <a:t>A</a:t>
            </a:r>
            <a:r>
              <a:rPr lang="zh-CN" altLang="en-US" sz="1600" b="1" dirty="0">
                <a:solidFill>
                  <a:schemeClr val="bg1"/>
                </a:solidFill>
                <a:effectLst/>
              </a:rPr>
              <a:t>误将该确认报文段当作对原数据报文段的确认，则所计算出的</a:t>
            </a:r>
            <a:r>
              <a:rPr lang="en-US" altLang="zh-CN" sz="1600" b="1" dirty="0">
                <a:solidFill>
                  <a:schemeClr val="bg1"/>
                </a:solidFill>
                <a:effectLst/>
              </a:rPr>
              <a:t>RTTs</a:t>
            </a:r>
            <a:r>
              <a:rPr lang="zh-CN" altLang="en-US" sz="1600" b="1" dirty="0">
                <a:solidFill>
                  <a:schemeClr val="bg1"/>
                </a:solidFill>
                <a:effectLst/>
              </a:rPr>
              <a:t>和</a:t>
            </a:r>
            <a:r>
              <a:rPr lang="en-US" altLang="zh-CN" sz="1600" b="1" dirty="0">
                <a:solidFill>
                  <a:schemeClr val="bg1"/>
                </a:solidFill>
                <a:effectLst/>
              </a:rPr>
              <a:t>RTO</a:t>
            </a:r>
            <a:r>
              <a:rPr lang="zh-CN" altLang="en-US" sz="1600" b="1" dirty="0">
                <a:solidFill>
                  <a:schemeClr val="bg1"/>
                </a:solidFill>
                <a:effectLst/>
              </a:rPr>
              <a:t>就会偏大，降低了传输效率。</a:t>
            </a:r>
            <a:endParaRPr lang="zh-CN" altLang="en-US" sz="1600" b="1" dirty="0">
              <a:solidFill>
                <a:schemeClr val="bg1"/>
              </a:solidFill>
            </a:endParaRPr>
          </a:p>
        </p:txBody>
      </p:sp>
    </p:spTree>
    <p:custDataLst>
      <p:tags r:id="rId1"/>
    </p:custDataLst>
    <p:extLst>
      <p:ext uri="{BB962C8B-B14F-4D97-AF65-F5344CB8AC3E}">
        <p14:creationId xmlns:p14="http://schemas.microsoft.com/office/powerpoint/2010/main" val="41851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additive="base">
                                        <p:cTn id="14" dur="500" fill="hold"/>
                                        <p:tgtEl>
                                          <p:spTgt spid="33"/>
                                        </p:tgtEl>
                                        <p:attrNameLst>
                                          <p:attrName>ppt_x</p:attrName>
                                        </p:attrNameLst>
                                      </p:cBhvr>
                                      <p:tavLst>
                                        <p:tav tm="0">
                                          <p:val>
                                            <p:strVal val="#ppt_x"/>
                                          </p:val>
                                        </p:tav>
                                        <p:tav tm="100000">
                                          <p:val>
                                            <p:strVal val="#ppt_x"/>
                                          </p:val>
                                        </p:tav>
                                      </p:tavLst>
                                    </p:anim>
                                    <p:anim calcmode="lin" valueType="num">
                                      <p:cBhvr additive="base">
                                        <p:cTn id="1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wipe(left)">
                                      <p:cBhvr>
                                        <p:cTn id="20" dur="1000"/>
                                        <p:tgtEl>
                                          <p:spTgt spid="52"/>
                                        </p:tgtEl>
                                      </p:cBhvr>
                                    </p:animEffect>
                                  </p:childTnLst>
                                </p:cTn>
                              </p:par>
                            </p:childTnLst>
                          </p:cTn>
                        </p:par>
                      </p:childTnLst>
                    </p:cTn>
                  </p:par>
                  <p:par>
                    <p:cTn id="21" fill="hold">
                      <p:stCondLst>
                        <p:cond delay="indefinite"/>
                      </p:stCondLst>
                      <p:childTnLst>
                        <p:par>
                          <p:cTn id="22" fill="hold">
                            <p:stCondLst>
                              <p:cond delay="0"/>
                            </p:stCondLst>
                            <p:childTnLst>
                              <p:par>
                                <p:cTn id="23" presetID="49" presetClass="entr" presetSubtype="0" decel="100000" fill="hold" nodeType="clickEffect">
                                  <p:stCondLst>
                                    <p:cond delay="0"/>
                                  </p:stCondLst>
                                  <p:childTnLst>
                                    <p:set>
                                      <p:cBhvr>
                                        <p:cTn id="24" dur="1" fill="hold">
                                          <p:stCondLst>
                                            <p:cond delay="0"/>
                                          </p:stCondLst>
                                        </p:cTn>
                                        <p:tgtEl>
                                          <p:spTgt spid="50"/>
                                        </p:tgtEl>
                                        <p:attrNameLst>
                                          <p:attrName>style.visibility</p:attrName>
                                        </p:attrNameLst>
                                      </p:cBhvr>
                                      <p:to>
                                        <p:strVal val="visible"/>
                                      </p:to>
                                    </p:set>
                                    <p:anim calcmode="lin" valueType="num">
                                      <p:cBhvr>
                                        <p:cTn id="25" dur="500" fill="hold"/>
                                        <p:tgtEl>
                                          <p:spTgt spid="50"/>
                                        </p:tgtEl>
                                        <p:attrNameLst>
                                          <p:attrName>ppt_w</p:attrName>
                                        </p:attrNameLst>
                                      </p:cBhvr>
                                      <p:tavLst>
                                        <p:tav tm="0">
                                          <p:val>
                                            <p:fltVal val="0"/>
                                          </p:val>
                                        </p:tav>
                                        <p:tav tm="100000">
                                          <p:val>
                                            <p:strVal val="#ppt_w"/>
                                          </p:val>
                                        </p:tav>
                                      </p:tavLst>
                                    </p:anim>
                                    <p:anim calcmode="lin" valueType="num">
                                      <p:cBhvr>
                                        <p:cTn id="26" dur="500" fill="hold"/>
                                        <p:tgtEl>
                                          <p:spTgt spid="50"/>
                                        </p:tgtEl>
                                        <p:attrNameLst>
                                          <p:attrName>ppt_h</p:attrName>
                                        </p:attrNameLst>
                                      </p:cBhvr>
                                      <p:tavLst>
                                        <p:tav tm="0">
                                          <p:val>
                                            <p:fltVal val="0"/>
                                          </p:val>
                                        </p:tav>
                                        <p:tav tm="100000">
                                          <p:val>
                                            <p:strVal val="#ppt_h"/>
                                          </p:val>
                                        </p:tav>
                                      </p:tavLst>
                                    </p:anim>
                                    <p:anim calcmode="lin" valueType="num">
                                      <p:cBhvr>
                                        <p:cTn id="27" dur="500" fill="hold"/>
                                        <p:tgtEl>
                                          <p:spTgt spid="50"/>
                                        </p:tgtEl>
                                        <p:attrNameLst>
                                          <p:attrName>style.rotation</p:attrName>
                                        </p:attrNameLst>
                                      </p:cBhvr>
                                      <p:tavLst>
                                        <p:tav tm="0">
                                          <p:val>
                                            <p:fltVal val="360"/>
                                          </p:val>
                                        </p:tav>
                                        <p:tav tm="100000">
                                          <p:val>
                                            <p:fltVal val="0"/>
                                          </p:val>
                                        </p:tav>
                                      </p:tavLst>
                                    </p:anim>
                                    <p:animEffect transition="in" filter="fade">
                                      <p:cBhvr>
                                        <p:cTn id="28" dur="500"/>
                                        <p:tgtEl>
                                          <p:spTgt spid="5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wipe(left)">
                                      <p:cBhvr>
                                        <p:cTn id="33" dur="1000"/>
                                        <p:tgtEl>
                                          <p:spTgt spid="5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wipe(right)">
                                      <p:cBhvr>
                                        <p:cTn id="38" dur="10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nodeType="clickEffect">
                                  <p:stCondLst>
                                    <p:cond delay="0"/>
                                  </p:stCondLst>
                                  <p:childTnLst>
                                    <p:set>
                                      <p:cBhvr>
                                        <p:cTn id="42" dur="1" fill="hold">
                                          <p:stCondLst>
                                            <p:cond delay="0"/>
                                          </p:stCondLst>
                                        </p:cTn>
                                        <p:tgtEl>
                                          <p:spTgt spid="98"/>
                                        </p:tgtEl>
                                        <p:attrNameLst>
                                          <p:attrName>style.visibility</p:attrName>
                                        </p:attrNameLst>
                                      </p:cBhvr>
                                      <p:to>
                                        <p:strVal val="visible"/>
                                      </p:to>
                                    </p:set>
                                    <p:anim calcmode="lin" valueType="num">
                                      <p:cBhvr additive="base">
                                        <p:cTn id="43" dur="500"/>
                                        <p:tgtEl>
                                          <p:spTgt spid="98"/>
                                        </p:tgtEl>
                                        <p:attrNameLst>
                                          <p:attrName>ppt_x</p:attrName>
                                        </p:attrNameLst>
                                      </p:cBhvr>
                                      <p:tavLst>
                                        <p:tav tm="0">
                                          <p:val>
                                            <p:strVal val="#ppt_x-#ppt_w*1.125000"/>
                                          </p:val>
                                        </p:tav>
                                        <p:tav tm="100000">
                                          <p:val>
                                            <p:strVal val="#ppt_x"/>
                                          </p:val>
                                        </p:tav>
                                      </p:tavLst>
                                    </p:anim>
                                    <p:animEffect transition="in" filter="wipe(right)">
                                      <p:cBhvr>
                                        <p:cTn id="44" dur="500"/>
                                        <p:tgtEl>
                                          <p:spTgt spid="98"/>
                                        </p:tgtEl>
                                      </p:cBhvr>
                                    </p:animEffect>
                                  </p:childTnLst>
                                </p:cTn>
                              </p:par>
                            </p:childTnLst>
                          </p:cTn>
                        </p:par>
                        <p:par>
                          <p:cTn id="45" fill="hold">
                            <p:stCondLst>
                              <p:cond delay="500"/>
                            </p:stCondLst>
                            <p:childTnLst>
                              <p:par>
                                <p:cTn id="46" presetID="12" presetClass="entr" presetSubtype="8" fill="hold" grpId="0" nodeType="afterEffect">
                                  <p:stCondLst>
                                    <p:cond delay="0"/>
                                  </p:stCondLst>
                                  <p:childTnLst>
                                    <p:set>
                                      <p:cBhvr>
                                        <p:cTn id="47" dur="1" fill="hold">
                                          <p:stCondLst>
                                            <p:cond delay="0"/>
                                          </p:stCondLst>
                                        </p:cTn>
                                        <p:tgtEl>
                                          <p:spTgt spid="100"/>
                                        </p:tgtEl>
                                        <p:attrNameLst>
                                          <p:attrName>style.visibility</p:attrName>
                                        </p:attrNameLst>
                                      </p:cBhvr>
                                      <p:to>
                                        <p:strVal val="visible"/>
                                      </p:to>
                                    </p:set>
                                    <p:anim calcmode="lin" valueType="num">
                                      <p:cBhvr additive="base">
                                        <p:cTn id="48" dur="500"/>
                                        <p:tgtEl>
                                          <p:spTgt spid="100"/>
                                        </p:tgtEl>
                                        <p:attrNameLst>
                                          <p:attrName>ppt_x</p:attrName>
                                        </p:attrNameLst>
                                      </p:cBhvr>
                                      <p:tavLst>
                                        <p:tav tm="0">
                                          <p:val>
                                            <p:strVal val="#ppt_x-#ppt_w*1.125000"/>
                                          </p:val>
                                        </p:tav>
                                        <p:tav tm="100000">
                                          <p:val>
                                            <p:strVal val="#ppt_x"/>
                                          </p:val>
                                        </p:tav>
                                      </p:tavLst>
                                    </p:anim>
                                    <p:animEffect transition="in" filter="wipe(right)">
                                      <p:cBhvr>
                                        <p:cTn id="49" dur="500"/>
                                        <p:tgtEl>
                                          <p:spTgt spid="100"/>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8" fill="hold" nodeType="clickEffect">
                                  <p:stCondLst>
                                    <p:cond delay="0"/>
                                  </p:stCondLst>
                                  <p:childTnLst>
                                    <p:set>
                                      <p:cBhvr>
                                        <p:cTn id="53" dur="1" fill="hold">
                                          <p:stCondLst>
                                            <p:cond delay="0"/>
                                          </p:stCondLst>
                                        </p:cTn>
                                        <p:tgtEl>
                                          <p:spTgt spid="99"/>
                                        </p:tgtEl>
                                        <p:attrNameLst>
                                          <p:attrName>style.visibility</p:attrName>
                                        </p:attrNameLst>
                                      </p:cBhvr>
                                      <p:to>
                                        <p:strVal val="visible"/>
                                      </p:to>
                                    </p:set>
                                    <p:anim calcmode="lin" valueType="num">
                                      <p:cBhvr additive="base">
                                        <p:cTn id="54" dur="500"/>
                                        <p:tgtEl>
                                          <p:spTgt spid="99"/>
                                        </p:tgtEl>
                                        <p:attrNameLst>
                                          <p:attrName>ppt_x</p:attrName>
                                        </p:attrNameLst>
                                      </p:cBhvr>
                                      <p:tavLst>
                                        <p:tav tm="0">
                                          <p:val>
                                            <p:strVal val="#ppt_x-#ppt_w*1.125000"/>
                                          </p:val>
                                        </p:tav>
                                        <p:tav tm="100000">
                                          <p:val>
                                            <p:strVal val="#ppt_x"/>
                                          </p:val>
                                        </p:tav>
                                      </p:tavLst>
                                    </p:anim>
                                    <p:animEffect transition="in" filter="wipe(right)">
                                      <p:cBhvr>
                                        <p:cTn id="55" dur="500"/>
                                        <p:tgtEl>
                                          <p:spTgt spid="99"/>
                                        </p:tgtEl>
                                      </p:cBhvr>
                                    </p:animEffect>
                                  </p:childTnLst>
                                </p:cTn>
                              </p:par>
                            </p:childTnLst>
                          </p:cTn>
                        </p:par>
                        <p:par>
                          <p:cTn id="56" fill="hold">
                            <p:stCondLst>
                              <p:cond delay="500"/>
                            </p:stCondLst>
                            <p:childTnLst>
                              <p:par>
                                <p:cTn id="57" presetID="12" presetClass="entr" presetSubtype="2" fill="hold" grpId="0" nodeType="afterEffect">
                                  <p:stCondLst>
                                    <p:cond delay="0"/>
                                  </p:stCondLst>
                                  <p:childTnLst>
                                    <p:set>
                                      <p:cBhvr>
                                        <p:cTn id="58" dur="1" fill="hold">
                                          <p:stCondLst>
                                            <p:cond delay="0"/>
                                          </p:stCondLst>
                                        </p:cTn>
                                        <p:tgtEl>
                                          <p:spTgt spid="101"/>
                                        </p:tgtEl>
                                        <p:attrNameLst>
                                          <p:attrName>style.visibility</p:attrName>
                                        </p:attrNameLst>
                                      </p:cBhvr>
                                      <p:to>
                                        <p:strVal val="visible"/>
                                      </p:to>
                                    </p:set>
                                    <p:anim calcmode="lin" valueType="num">
                                      <p:cBhvr additive="base">
                                        <p:cTn id="59" dur="500"/>
                                        <p:tgtEl>
                                          <p:spTgt spid="101"/>
                                        </p:tgtEl>
                                        <p:attrNameLst>
                                          <p:attrName>ppt_x</p:attrName>
                                        </p:attrNameLst>
                                      </p:cBhvr>
                                      <p:tavLst>
                                        <p:tav tm="0">
                                          <p:val>
                                            <p:strVal val="#ppt_x+#ppt_w*1.125000"/>
                                          </p:val>
                                        </p:tav>
                                        <p:tav tm="100000">
                                          <p:val>
                                            <p:strVal val="#ppt_x"/>
                                          </p:val>
                                        </p:tav>
                                      </p:tavLst>
                                    </p:anim>
                                    <p:animEffect transition="in" filter="wipe(left)">
                                      <p:cBhvr>
                                        <p:cTn id="60" dur="500"/>
                                        <p:tgtEl>
                                          <p:spTgt spid="101"/>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1" fill="hold" grpId="0" nodeType="clickEffect">
                                  <p:stCondLst>
                                    <p:cond delay="0"/>
                                  </p:stCondLst>
                                  <p:childTnLst>
                                    <p:set>
                                      <p:cBhvr>
                                        <p:cTn id="64" dur="1" fill="hold">
                                          <p:stCondLst>
                                            <p:cond delay="0"/>
                                          </p:stCondLst>
                                        </p:cTn>
                                        <p:tgtEl>
                                          <p:spTgt spid="102"/>
                                        </p:tgtEl>
                                        <p:attrNameLst>
                                          <p:attrName>style.visibility</p:attrName>
                                        </p:attrNameLst>
                                      </p:cBhvr>
                                      <p:to>
                                        <p:strVal val="visible"/>
                                      </p:to>
                                    </p:set>
                                    <p:anim calcmode="lin" valueType="num">
                                      <p:cBhvr additive="base">
                                        <p:cTn id="65" dur="500"/>
                                        <p:tgtEl>
                                          <p:spTgt spid="102"/>
                                        </p:tgtEl>
                                        <p:attrNameLst>
                                          <p:attrName>ppt_y</p:attrName>
                                        </p:attrNameLst>
                                      </p:cBhvr>
                                      <p:tavLst>
                                        <p:tav tm="0">
                                          <p:val>
                                            <p:strVal val="#ppt_y-#ppt_h*1.125000"/>
                                          </p:val>
                                        </p:tav>
                                        <p:tav tm="100000">
                                          <p:val>
                                            <p:strVal val="#ppt_y"/>
                                          </p:val>
                                        </p:tav>
                                      </p:tavLst>
                                    </p:anim>
                                    <p:animEffect transition="in" filter="wipe(down)">
                                      <p:cBhvr>
                                        <p:cTn id="66"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0" grpId="0" animBg="1"/>
      <p:bldP spid="101" grpId="0" animBg="1"/>
      <p:bldP spid="102"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超时重传时间的选择</a:t>
              </a:r>
            </a:p>
          </p:txBody>
        </p:sp>
      </p:grpSp>
      <p:sp>
        <p:nvSpPr>
          <p:cNvPr id="5" name="矩形 4">
            <a:extLst>
              <a:ext uri="{FF2B5EF4-FFF2-40B4-BE49-F238E27FC236}">
                <a16:creationId xmlns:a16="http://schemas.microsoft.com/office/drawing/2014/main" id="{64256643-7639-8468-9532-AC086589E400}"/>
              </a:ext>
            </a:extLst>
          </p:cNvPr>
          <p:cNvSpPr/>
          <p:nvPr/>
        </p:nvSpPr>
        <p:spPr>
          <a:xfrm>
            <a:off x="2866417" y="1256207"/>
            <a:ext cx="6459166" cy="4604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b="1" dirty="0"/>
              <a:t>往返时间</a:t>
            </a:r>
            <a:r>
              <a:rPr lang="en-US" altLang="zh-CN" sz="2000" b="1" dirty="0"/>
              <a:t>RTT</a:t>
            </a:r>
            <a:r>
              <a:rPr lang="zh-CN" altLang="en-US" sz="2000" b="1" dirty="0"/>
              <a:t>的测量是比较复杂的</a:t>
            </a:r>
          </a:p>
        </p:txBody>
      </p:sp>
      <p:grpSp>
        <p:nvGrpSpPr>
          <p:cNvPr id="33" name="组合 32">
            <a:extLst>
              <a:ext uri="{FF2B5EF4-FFF2-40B4-BE49-F238E27FC236}">
                <a16:creationId xmlns:a16="http://schemas.microsoft.com/office/drawing/2014/main" id="{888D0A98-DF3E-7F8F-7DCE-C68B78FFB924}"/>
              </a:ext>
            </a:extLst>
          </p:cNvPr>
          <p:cNvGrpSpPr/>
          <p:nvPr/>
        </p:nvGrpSpPr>
        <p:grpSpPr>
          <a:xfrm>
            <a:off x="1506606" y="1789164"/>
            <a:ext cx="4169187" cy="3944293"/>
            <a:chOff x="1506606" y="1919784"/>
            <a:chExt cx="4169187" cy="3944293"/>
          </a:xfrm>
        </p:grpSpPr>
        <p:grpSp>
          <p:nvGrpSpPr>
            <p:cNvPr id="9" name="组合 8">
              <a:extLst>
                <a:ext uri="{FF2B5EF4-FFF2-40B4-BE49-F238E27FC236}">
                  <a16:creationId xmlns:a16="http://schemas.microsoft.com/office/drawing/2014/main" id="{70601FAD-A6D2-9752-B376-936D04745117}"/>
                </a:ext>
              </a:extLst>
            </p:cNvPr>
            <p:cNvGrpSpPr/>
            <p:nvPr/>
          </p:nvGrpSpPr>
          <p:grpSpPr>
            <a:xfrm>
              <a:off x="1506606" y="2133063"/>
              <a:ext cx="800371" cy="754029"/>
              <a:chOff x="1464844" y="354022"/>
              <a:chExt cx="800371" cy="754029"/>
            </a:xfrm>
          </p:grpSpPr>
          <p:pic>
            <p:nvPicPr>
              <p:cNvPr id="10" name="图形 9">
                <a:extLst>
                  <a:ext uri="{FF2B5EF4-FFF2-40B4-BE49-F238E27FC236}">
                    <a16:creationId xmlns:a16="http://schemas.microsoft.com/office/drawing/2014/main" id="{9E93D72E-33B7-B1B1-2A57-5187E42F5B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4844" y="354022"/>
                <a:ext cx="779589" cy="754029"/>
              </a:xfrm>
              <a:prstGeom prst="rect">
                <a:avLst/>
              </a:prstGeom>
            </p:spPr>
          </p:pic>
          <p:sp>
            <p:nvSpPr>
              <p:cNvPr id="11" name="文本框 10">
                <a:extLst>
                  <a:ext uri="{FF2B5EF4-FFF2-40B4-BE49-F238E27FC236}">
                    <a16:creationId xmlns:a16="http://schemas.microsoft.com/office/drawing/2014/main" id="{C62F10BE-BA38-CF3F-1A71-FF0245AAD683}"/>
                  </a:ext>
                </a:extLst>
              </p:cNvPr>
              <p:cNvSpPr txBox="1"/>
              <p:nvPr/>
            </p:nvSpPr>
            <p:spPr>
              <a:xfrm>
                <a:off x="1755922" y="388683"/>
                <a:ext cx="509293" cy="461665"/>
              </a:xfrm>
              <a:prstGeom prst="rect">
                <a:avLst/>
              </a:prstGeom>
              <a:noFill/>
            </p:spPr>
            <p:txBody>
              <a:bodyPr wrap="square" rtlCol="0">
                <a:spAutoFit/>
              </a:bodyPr>
              <a:lstStyle/>
              <a:p>
                <a:pPr algn="ctr"/>
                <a:r>
                  <a:rPr lang="en-US" altLang="zh-CN" sz="2400" b="1" dirty="0">
                    <a:solidFill>
                      <a:schemeClr val="bg1"/>
                    </a:solidFill>
                    <a:latin typeface="Arial Narrow" panose="020B0606020202030204" pitchFamily="34" charset="0"/>
                    <a:ea typeface="宋体" panose="02010600030101010101" pitchFamily="2" charset="-122"/>
                  </a:rPr>
                  <a:t>A</a:t>
                </a:r>
                <a:endParaRPr lang="zh-CN" altLang="en-US" sz="2400" b="1" dirty="0">
                  <a:solidFill>
                    <a:schemeClr val="bg1"/>
                  </a:solidFill>
                  <a:latin typeface="Arial Narrow" panose="020B0606020202030204" pitchFamily="34" charset="0"/>
                  <a:ea typeface="宋体" panose="02010600030101010101" pitchFamily="2" charset="-122"/>
                </a:endParaRPr>
              </a:p>
            </p:txBody>
          </p:sp>
        </p:grpSp>
        <p:sp>
          <p:nvSpPr>
            <p:cNvPr id="12" name="图形 73">
              <a:extLst>
                <a:ext uri="{FF2B5EF4-FFF2-40B4-BE49-F238E27FC236}">
                  <a16:creationId xmlns:a16="http://schemas.microsoft.com/office/drawing/2014/main" id="{74AC1B68-ED54-CB14-6257-B6054F5ED6F1}"/>
                </a:ext>
              </a:extLst>
            </p:cNvPr>
            <p:cNvSpPr/>
            <p:nvPr/>
          </p:nvSpPr>
          <p:spPr>
            <a:xfrm>
              <a:off x="3003304" y="1919784"/>
              <a:ext cx="1345105" cy="75112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2">
                <a:lumMod val="90000"/>
              </a:schemeClr>
            </a:solidFill>
            <a:ln w="30732" cap="flat">
              <a:solidFill>
                <a:srgbClr val="323232"/>
              </a:solidFill>
              <a:prstDash val="solid"/>
              <a:miter/>
            </a:ln>
          </p:spPr>
          <p:txBody>
            <a:bodyPr rtlCol="0" anchor="ctr"/>
            <a:lstStyle/>
            <a:p>
              <a:pPr algn="ctr"/>
              <a:r>
                <a:rPr lang="zh-CN" altLang="en-US" sz="2000" b="1" dirty="0">
                  <a:latin typeface="+mn-ea"/>
                </a:rPr>
                <a:t>因特网</a:t>
              </a:r>
            </a:p>
          </p:txBody>
        </p:sp>
        <p:grpSp>
          <p:nvGrpSpPr>
            <p:cNvPr id="13" name="组合 12">
              <a:extLst>
                <a:ext uri="{FF2B5EF4-FFF2-40B4-BE49-F238E27FC236}">
                  <a16:creationId xmlns:a16="http://schemas.microsoft.com/office/drawing/2014/main" id="{F30EB4B3-DE14-97FE-4B9B-1490AC5C21D1}"/>
                </a:ext>
              </a:extLst>
            </p:cNvPr>
            <p:cNvGrpSpPr/>
            <p:nvPr/>
          </p:nvGrpSpPr>
          <p:grpSpPr>
            <a:xfrm>
              <a:off x="4875422" y="2133063"/>
              <a:ext cx="800371" cy="754029"/>
              <a:chOff x="1464844" y="354022"/>
              <a:chExt cx="800371" cy="754029"/>
            </a:xfrm>
          </p:grpSpPr>
          <p:pic>
            <p:nvPicPr>
              <p:cNvPr id="14" name="图形 13">
                <a:extLst>
                  <a:ext uri="{FF2B5EF4-FFF2-40B4-BE49-F238E27FC236}">
                    <a16:creationId xmlns:a16="http://schemas.microsoft.com/office/drawing/2014/main" id="{4D591A30-63EE-2DAC-ABE9-A9C9467451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4844" y="354022"/>
                <a:ext cx="779589" cy="754029"/>
              </a:xfrm>
              <a:prstGeom prst="rect">
                <a:avLst/>
              </a:prstGeom>
            </p:spPr>
          </p:pic>
          <p:sp>
            <p:nvSpPr>
              <p:cNvPr id="20" name="文本框 19">
                <a:extLst>
                  <a:ext uri="{FF2B5EF4-FFF2-40B4-BE49-F238E27FC236}">
                    <a16:creationId xmlns:a16="http://schemas.microsoft.com/office/drawing/2014/main" id="{11FA7BE8-D582-7E7E-1D9F-897171770669}"/>
                  </a:ext>
                </a:extLst>
              </p:cNvPr>
              <p:cNvSpPr txBox="1"/>
              <p:nvPr/>
            </p:nvSpPr>
            <p:spPr>
              <a:xfrm>
                <a:off x="1755922" y="388683"/>
                <a:ext cx="509293" cy="461665"/>
              </a:xfrm>
              <a:prstGeom prst="rect">
                <a:avLst/>
              </a:prstGeom>
              <a:noFill/>
            </p:spPr>
            <p:txBody>
              <a:bodyPr wrap="square" rtlCol="0">
                <a:spAutoFit/>
              </a:bodyPr>
              <a:lstStyle/>
              <a:p>
                <a:pPr algn="ctr"/>
                <a:r>
                  <a:rPr lang="en-US" altLang="zh-CN" sz="2400" b="1" dirty="0">
                    <a:solidFill>
                      <a:schemeClr val="bg1"/>
                    </a:solidFill>
                    <a:latin typeface="Arial Narrow" panose="020B0606020202030204" pitchFamily="34" charset="0"/>
                    <a:ea typeface="宋体" panose="02010600030101010101" pitchFamily="2" charset="-122"/>
                  </a:rPr>
                  <a:t>B</a:t>
                </a:r>
                <a:endParaRPr lang="zh-CN" altLang="en-US" sz="2400" b="1" dirty="0">
                  <a:solidFill>
                    <a:schemeClr val="bg1"/>
                  </a:solidFill>
                  <a:latin typeface="Arial Narrow" panose="020B0606020202030204" pitchFamily="34" charset="0"/>
                  <a:ea typeface="宋体" panose="02010600030101010101" pitchFamily="2" charset="-122"/>
                </a:endParaRPr>
              </a:p>
            </p:txBody>
          </p:sp>
        </p:grpSp>
        <p:grpSp>
          <p:nvGrpSpPr>
            <p:cNvPr id="22" name="组合 21">
              <a:extLst>
                <a:ext uri="{FF2B5EF4-FFF2-40B4-BE49-F238E27FC236}">
                  <a16:creationId xmlns:a16="http://schemas.microsoft.com/office/drawing/2014/main" id="{FE348915-7119-C287-82B9-75F13C6DEFB4}"/>
                </a:ext>
              </a:extLst>
            </p:cNvPr>
            <p:cNvGrpSpPr/>
            <p:nvPr/>
          </p:nvGrpSpPr>
          <p:grpSpPr>
            <a:xfrm>
              <a:off x="2230088" y="2457625"/>
              <a:ext cx="2722223" cy="464127"/>
              <a:chOff x="7965828" y="3903123"/>
              <a:chExt cx="4384234" cy="464127"/>
            </a:xfrm>
          </p:grpSpPr>
          <p:sp>
            <p:nvSpPr>
              <p:cNvPr id="24" name="圆柱体 23">
                <a:extLst>
                  <a:ext uri="{FF2B5EF4-FFF2-40B4-BE49-F238E27FC236}">
                    <a16:creationId xmlns:a16="http://schemas.microsoft.com/office/drawing/2014/main" id="{AA8B12F0-1BD1-6CC2-C921-99B8CA54A046}"/>
                  </a:ext>
                </a:extLst>
              </p:cNvPr>
              <p:cNvSpPr/>
              <p:nvPr/>
            </p:nvSpPr>
            <p:spPr>
              <a:xfrm rot="16200000">
                <a:off x="9925881" y="1943070"/>
                <a:ext cx="464127" cy="4384234"/>
              </a:xfrm>
              <a:prstGeom prst="can">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1868FE40-6234-B8F9-F15B-8D61094F9ACD}"/>
                  </a:ext>
                </a:extLst>
              </p:cNvPr>
              <p:cNvSpPr txBox="1"/>
              <p:nvPr/>
            </p:nvSpPr>
            <p:spPr>
              <a:xfrm>
                <a:off x="8525932" y="3947706"/>
                <a:ext cx="3264025" cy="369332"/>
              </a:xfrm>
              <a:prstGeom prst="rect">
                <a:avLst/>
              </a:prstGeom>
              <a:noFill/>
            </p:spPr>
            <p:txBody>
              <a:bodyPr wrap="square">
                <a:spAutoFit/>
              </a:bodyPr>
              <a:lstStyle/>
              <a:p>
                <a:pPr algn="ctr"/>
                <a:r>
                  <a:rPr lang="zh-CN" altLang="en-US" b="1" dirty="0">
                    <a:solidFill>
                      <a:schemeClr val="bg1"/>
                    </a:solidFill>
                    <a:latin typeface="+mn-ea"/>
                  </a:rPr>
                  <a:t>已建立的</a:t>
                </a:r>
                <a:r>
                  <a:rPr lang="en-US" altLang="zh-CN" b="1" dirty="0">
                    <a:solidFill>
                      <a:schemeClr val="bg1"/>
                    </a:solidFill>
                    <a:latin typeface="+mn-ea"/>
                  </a:rPr>
                  <a:t>TCP</a:t>
                </a:r>
                <a:r>
                  <a:rPr lang="zh-CN" altLang="en-US" b="1" dirty="0">
                    <a:solidFill>
                      <a:schemeClr val="bg1"/>
                    </a:solidFill>
                    <a:latin typeface="+mn-ea"/>
                  </a:rPr>
                  <a:t>连接</a:t>
                </a:r>
                <a:endParaRPr lang="en-US" altLang="zh-CN" b="1" dirty="0">
                  <a:solidFill>
                    <a:schemeClr val="bg1"/>
                  </a:solidFill>
                  <a:latin typeface="+mn-ea"/>
                </a:endParaRPr>
              </a:p>
            </p:txBody>
          </p:sp>
        </p:grpSp>
        <p:cxnSp>
          <p:nvCxnSpPr>
            <p:cNvPr id="26" name="直接箭头连接符 25">
              <a:extLst>
                <a:ext uri="{FF2B5EF4-FFF2-40B4-BE49-F238E27FC236}">
                  <a16:creationId xmlns:a16="http://schemas.microsoft.com/office/drawing/2014/main" id="{14C88932-AA94-B82F-6532-8785946481E6}"/>
                </a:ext>
              </a:extLst>
            </p:cNvPr>
            <p:cNvCxnSpPr>
              <a:cxnSpLocks/>
            </p:cNvCxnSpPr>
            <p:nvPr/>
          </p:nvCxnSpPr>
          <p:spPr>
            <a:xfrm>
              <a:off x="1921788" y="2871540"/>
              <a:ext cx="0" cy="292836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DFFA08C4-E09D-616C-FD9F-392E72E55735}"/>
                </a:ext>
              </a:extLst>
            </p:cNvPr>
            <p:cNvSpPr txBox="1"/>
            <p:nvPr/>
          </p:nvSpPr>
          <p:spPr>
            <a:xfrm>
              <a:off x="1557352" y="5494745"/>
              <a:ext cx="364436" cy="369332"/>
            </a:xfrm>
            <a:prstGeom prst="rect">
              <a:avLst/>
            </a:prstGeom>
            <a:noFill/>
          </p:spPr>
          <p:txBody>
            <a:bodyPr wrap="square">
              <a:spAutoFit/>
            </a:bodyPr>
            <a:lstStyle/>
            <a:p>
              <a:pPr algn="ctr"/>
              <a:r>
                <a:rPr lang="en-US" altLang="zh-CN" b="1" dirty="0">
                  <a:latin typeface="Arial Narrow" panose="020B0606020202030204" pitchFamily="34" charset="0"/>
                  <a:ea typeface="宋体" panose="02010600030101010101" pitchFamily="2" charset="-122"/>
                </a:rPr>
                <a:t>t</a:t>
              </a:r>
            </a:p>
          </p:txBody>
        </p:sp>
        <p:cxnSp>
          <p:nvCxnSpPr>
            <p:cNvPr id="31" name="直接箭头连接符 30">
              <a:extLst>
                <a:ext uri="{FF2B5EF4-FFF2-40B4-BE49-F238E27FC236}">
                  <a16:creationId xmlns:a16="http://schemas.microsoft.com/office/drawing/2014/main" id="{A3C5C589-C079-27AA-560B-FE3F2E9E3866}"/>
                </a:ext>
              </a:extLst>
            </p:cNvPr>
            <p:cNvCxnSpPr>
              <a:cxnSpLocks/>
            </p:cNvCxnSpPr>
            <p:nvPr/>
          </p:nvCxnSpPr>
          <p:spPr>
            <a:xfrm>
              <a:off x="5265216" y="2871540"/>
              <a:ext cx="0" cy="292836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B4D07F17-7F0E-90C0-CBC9-B91EF83EA68C}"/>
                </a:ext>
              </a:extLst>
            </p:cNvPr>
            <p:cNvSpPr txBox="1"/>
            <p:nvPr/>
          </p:nvSpPr>
          <p:spPr>
            <a:xfrm>
              <a:off x="5238928" y="5494745"/>
              <a:ext cx="364436" cy="369332"/>
            </a:xfrm>
            <a:prstGeom prst="rect">
              <a:avLst/>
            </a:prstGeom>
            <a:noFill/>
          </p:spPr>
          <p:txBody>
            <a:bodyPr wrap="square">
              <a:spAutoFit/>
            </a:bodyPr>
            <a:lstStyle/>
            <a:p>
              <a:pPr algn="ctr"/>
              <a:r>
                <a:rPr lang="en-US" altLang="zh-CN" b="1" dirty="0">
                  <a:latin typeface="Arial Narrow" panose="020B0606020202030204" pitchFamily="34" charset="0"/>
                  <a:ea typeface="宋体" panose="02010600030101010101" pitchFamily="2" charset="-122"/>
                </a:rPr>
                <a:t>t</a:t>
              </a:r>
            </a:p>
          </p:txBody>
        </p:sp>
      </p:grpSp>
      <p:grpSp>
        <p:nvGrpSpPr>
          <p:cNvPr id="52" name="组合 51">
            <a:extLst>
              <a:ext uri="{FF2B5EF4-FFF2-40B4-BE49-F238E27FC236}">
                <a16:creationId xmlns:a16="http://schemas.microsoft.com/office/drawing/2014/main" id="{0EC83D27-1680-4BDD-77F9-68B0F5BA872A}"/>
              </a:ext>
            </a:extLst>
          </p:cNvPr>
          <p:cNvGrpSpPr/>
          <p:nvPr/>
        </p:nvGrpSpPr>
        <p:grpSpPr>
          <a:xfrm>
            <a:off x="1921788" y="2985449"/>
            <a:ext cx="2338485" cy="599386"/>
            <a:chOff x="1921788" y="3116069"/>
            <a:chExt cx="2338485" cy="599386"/>
          </a:xfrm>
        </p:grpSpPr>
        <p:cxnSp>
          <p:nvCxnSpPr>
            <p:cNvPr id="35" name="直接箭头连接符 34">
              <a:extLst>
                <a:ext uri="{FF2B5EF4-FFF2-40B4-BE49-F238E27FC236}">
                  <a16:creationId xmlns:a16="http://schemas.microsoft.com/office/drawing/2014/main" id="{F3B501B3-B558-320F-50F9-BDB1965AF91C}"/>
                </a:ext>
              </a:extLst>
            </p:cNvPr>
            <p:cNvCxnSpPr>
              <a:cxnSpLocks/>
            </p:cNvCxnSpPr>
            <p:nvPr/>
          </p:nvCxnSpPr>
          <p:spPr>
            <a:xfrm>
              <a:off x="1921788" y="3305805"/>
              <a:ext cx="2338485" cy="40965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EA5EC274-AB6A-405A-16DF-5239D773C90D}"/>
                </a:ext>
              </a:extLst>
            </p:cNvPr>
            <p:cNvSpPr txBox="1"/>
            <p:nvPr/>
          </p:nvSpPr>
          <p:spPr>
            <a:xfrm rot="630371">
              <a:off x="2035438" y="3116069"/>
              <a:ext cx="1593272" cy="369332"/>
            </a:xfrm>
            <a:prstGeom prst="rect">
              <a:avLst/>
            </a:prstGeom>
            <a:noFill/>
          </p:spPr>
          <p:txBody>
            <a:bodyPr wrap="square" rtlCol="0">
              <a:spAutoFit/>
            </a:bodyPr>
            <a:lstStyle/>
            <a:p>
              <a:r>
                <a:rPr lang="zh-CN" altLang="en-US" b="1" dirty="0"/>
                <a:t>数据报文段</a:t>
              </a:r>
            </a:p>
          </p:txBody>
        </p:sp>
      </p:grpSp>
      <p:grpSp>
        <p:nvGrpSpPr>
          <p:cNvPr id="50" name="组合 49">
            <a:extLst>
              <a:ext uri="{FF2B5EF4-FFF2-40B4-BE49-F238E27FC236}">
                <a16:creationId xmlns:a16="http://schemas.microsoft.com/office/drawing/2014/main" id="{338204E7-FF45-D99F-43AF-2074E97CF7E7}"/>
              </a:ext>
            </a:extLst>
          </p:cNvPr>
          <p:cNvGrpSpPr/>
          <p:nvPr/>
        </p:nvGrpSpPr>
        <p:grpSpPr>
          <a:xfrm>
            <a:off x="4286561" y="3210101"/>
            <a:ext cx="872098" cy="749468"/>
            <a:chOff x="6490736" y="3913910"/>
            <a:chExt cx="872098" cy="749468"/>
          </a:xfrm>
        </p:grpSpPr>
        <p:sp>
          <p:nvSpPr>
            <p:cNvPr id="46" name="爆炸形: 8 pt  45">
              <a:extLst>
                <a:ext uri="{FF2B5EF4-FFF2-40B4-BE49-F238E27FC236}">
                  <a16:creationId xmlns:a16="http://schemas.microsoft.com/office/drawing/2014/main" id="{0D0FE0B1-31AC-B948-D252-49633052E497}"/>
                </a:ext>
              </a:extLst>
            </p:cNvPr>
            <p:cNvSpPr/>
            <p:nvPr/>
          </p:nvSpPr>
          <p:spPr>
            <a:xfrm>
              <a:off x="6490736" y="3913910"/>
              <a:ext cx="872098" cy="749468"/>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76C1E08F-0712-4B9C-E390-EB8FB9B27658}"/>
                </a:ext>
              </a:extLst>
            </p:cNvPr>
            <p:cNvSpPr txBox="1"/>
            <p:nvPr/>
          </p:nvSpPr>
          <p:spPr>
            <a:xfrm>
              <a:off x="6591549" y="4103978"/>
              <a:ext cx="670472" cy="369332"/>
            </a:xfrm>
            <a:prstGeom prst="rect">
              <a:avLst/>
            </a:prstGeom>
            <a:noFill/>
          </p:spPr>
          <p:txBody>
            <a:bodyPr wrap="square" rtlCol="0">
              <a:spAutoFit/>
            </a:bodyPr>
            <a:lstStyle/>
            <a:p>
              <a:pPr algn="ctr"/>
              <a:r>
                <a:rPr lang="zh-CN" altLang="en-US" b="1" dirty="0">
                  <a:solidFill>
                    <a:schemeClr val="bg1"/>
                  </a:solidFill>
                </a:rPr>
                <a:t>丢失</a:t>
              </a:r>
            </a:p>
          </p:txBody>
        </p:sp>
      </p:grpSp>
      <p:grpSp>
        <p:nvGrpSpPr>
          <p:cNvPr id="53" name="组合 52">
            <a:extLst>
              <a:ext uri="{FF2B5EF4-FFF2-40B4-BE49-F238E27FC236}">
                <a16:creationId xmlns:a16="http://schemas.microsoft.com/office/drawing/2014/main" id="{6C649A9D-772A-F737-D4AF-9D1FECCFE466}"/>
              </a:ext>
            </a:extLst>
          </p:cNvPr>
          <p:cNvGrpSpPr/>
          <p:nvPr/>
        </p:nvGrpSpPr>
        <p:grpSpPr>
          <a:xfrm>
            <a:off x="1934932" y="3698430"/>
            <a:ext cx="3330284" cy="723807"/>
            <a:chOff x="1921788" y="3145305"/>
            <a:chExt cx="3330284" cy="723807"/>
          </a:xfrm>
        </p:grpSpPr>
        <p:cxnSp>
          <p:nvCxnSpPr>
            <p:cNvPr id="54" name="直接箭头连接符 53">
              <a:extLst>
                <a:ext uri="{FF2B5EF4-FFF2-40B4-BE49-F238E27FC236}">
                  <a16:creationId xmlns:a16="http://schemas.microsoft.com/office/drawing/2014/main" id="{8AEF580E-5ADC-AF7A-D85D-DDEB68005B4B}"/>
                </a:ext>
              </a:extLst>
            </p:cNvPr>
            <p:cNvCxnSpPr>
              <a:cxnSpLocks/>
            </p:cNvCxnSpPr>
            <p:nvPr/>
          </p:nvCxnSpPr>
          <p:spPr>
            <a:xfrm>
              <a:off x="1921788" y="3305805"/>
              <a:ext cx="3330284" cy="563307"/>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4445DD85-72ED-4404-01CF-75E4F5030D12}"/>
                </a:ext>
              </a:extLst>
            </p:cNvPr>
            <p:cNvSpPr txBox="1"/>
            <p:nvPr/>
          </p:nvSpPr>
          <p:spPr>
            <a:xfrm rot="630371">
              <a:off x="2032750" y="3145305"/>
              <a:ext cx="1913942" cy="369332"/>
            </a:xfrm>
            <a:prstGeom prst="rect">
              <a:avLst/>
            </a:prstGeom>
            <a:noFill/>
          </p:spPr>
          <p:txBody>
            <a:bodyPr wrap="square" rtlCol="0">
              <a:spAutoFit/>
            </a:bodyPr>
            <a:lstStyle/>
            <a:p>
              <a:r>
                <a:rPr lang="zh-CN" altLang="en-US" b="1" dirty="0"/>
                <a:t>重传数据报文段</a:t>
              </a:r>
            </a:p>
          </p:txBody>
        </p:sp>
      </p:grpSp>
      <p:grpSp>
        <p:nvGrpSpPr>
          <p:cNvPr id="62" name="组合 61">
            <a:extLst>
              <a:ext uri="{FF2B5EF4-FFF2-40B4-BE49-F238E27FC236}">
                <a16:creationId xmlns:a16="http://schemas.microsoft.com/office/drawing/2014/main" id="{D0776B96-7CF0-7125-DC1C-998455651A3C}"/>
              </a:ext>
            </a:extLst>
          </p:cNvPr>
          <p:cNvGrpSpPr/>
          <p:nvPr/>
        </p:nvGrpSpPr>
        <p:grpSpPr>
          <a:xfrm>
            <a:off x="1896400" y="4421858"/>
            <a:ext cx="3342528" cy="878099"/>
            <a:chOff x="1896400" y="4552478"/>
            <a:chExt cx="3342528" cy="878099"/>
          </a:xfrm>
        </p:grpSpPr>
        <p:cxnSp>
          <p:nvCxnSpPr>
            <p:cNvPr id="57" name="直接箭头连接符 56">
              <a:extLst>
                <a:ext uri="{FF2B5EF4-FFF2-40B4-BE49-F238E27FC236}">
                  <a16:creationId xmlns:a16="http://schemas.microsoft.com/office/drawing/2014/main" id="{6413C7C5-FA7A-C293-53CF-0EE94CA1A927}"/>
                </a:ext>
              </a:extLst>
            </p:cNvPr>
            <p:cNvCxnSpPr>
              <a:cxnSpLocks/>
            </p:cNvCxnSpPr>
            <p:nvPr/>
          </p:nvCxnSpPr>
          <p:spPr>
            <a:xfrm flipH="1">
              <a:off x="1896400" y="4569454"/>
              <a:ext cx="3342528" cy="86112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3E9163FA-AC8E-EF49-F93C-0ABFC750A4D4}"/>
                </a:ext>
              </a:extLst>
            </p:cNvPr>
            <p:cNvSpPr txBox="1"/>
            <p:nvPr/>
          </p:nvSpPr>
          <p:spPr>
            <a:xfrm rot="20719232">
              <a:off x="3323794" y="4552478"/>
              <a:ext cx="1367411" cy="369332"/>
            </a:xfrm>
            <a:prstGeom prst="rect">
              <a:avLst/>
            </a:prstGeom>
            <a:noFill/>
          </p:spPr>
          <p:txBody>
            <a:bodyPr wrap="square" rtlCol="0">
              <a:spAutoFit/>
            </a:bodyPr>
            <a:lstStyle/>
            <a:p>
              <a:r>
                <a:rPr lang="zh-CN" altLang="en-US" b="1" dirty="0"/>
                <a:t>确认报文段</a:t>
              </a:r>
            </a:p>
          </p:txBody>
        </p:sp>
      </p:grpSp>
      <p:grpSp>
        <p:nvGrpSpPr>
          <p:cNvPr id="99" name="组合 98">
            <a:extLst>
              <a:ext uri="{FF2B5EF4-FFF2-40B4-BE49-F238E27FC236}">
                <a16:creationId xmlns:a16="http://schemas.microsoft.com/office/drawing/2014/main" id="{78D91C7C-D9C3-988F-FE06-054912CA645B}"/>
              </a:ext>
            </a:extLst>
          </p:cNvPr>
          <p:cNvGrpSpPr/>
          <p:nvPr/>
        </p:nvGrpSpPr>
        <p:grpSpPr>
          <a:xfrm>
            <a:off x="304800" y="3170115"/>
            <a:ext cx="1630132" cy="2129842"/>
            <a:chOff x="304800" y="3300735"/>
            <a:chExt cx="1630132" cy="2129842"/>
          </a:xfrm>
        </p:grpSpPr>
        <p:cxnSp>
          <p:nvCxnSpPr>
            <p:cNvPr id="86" name="直接连接符 85">
              <a:extLst>
                <a:ext uri="{FF2B5EF4-FFF2-40B4-BE49-F238E27FC236}">
                  <a16:creationId xmlns:a16="http://schemas.microsoft.com/office/drawing/2014/main" id="{525B216A-0F8D-DDC7-B00F-BCDA39063A2C}"/>
                </a:ext>
              </a:extLst>
            </p:cNvPr>
            <p:cNvCxnSpPr>
              <a:cxnSpLocks/>
            </p:cNvCxnSpPr>
            <p:nvPr/>
          </p:nvCxnSpPr>
          <p:spPr>
            <a:xfrm flipH="1">
              <a:off x="304800" y="3300735"/>
              <a:ext cx="163013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0107F06E-A61E-8E45-971E-32B2911F4689}"/>
                </a:ext>
              </a:extLst>
            </p:cNvPr>
            <p:cNvCxnSpPr>
              <a:cxnSpLocks/>
            </p:cNvCxnSpPr>
            <p:nvPr/>
          </p:nvCxnSpPr>
          <p:spPr>
            <a:xfrm flipH="1">
              <a:off x="304800" y="5430577"/>
              <a:ext cx="163013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64538F12-9F57-1A5A-1026-C2CDB42395C9}"/>
                </a:ext>
              </a:extLst>
            </p:cNvPr>
            <p:cNvCxnSpPr>
              <a:cxnSpLocks/>
            </p:cNvCxnSpPr>
            <p:nvPr/>
          </p:nvCxnSpPr>
          <p:spPr>
            <a:xfrm>
              <a:off x="784071" y="3305626"/>
              <a:ext cx="0" cy="212495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12C57814-022F-5B13-905A-61D45433CC04}"/>
                </a:ext>
              </a:extLst>
            </p:cNvPr>
            <p:cNvSpPr txBox="1"/>
            <p:nvPr/>
          </p:nvSpPr>
          <p:spPr>
            <a:xfrm>
              <a:off x="495980" y="3910841"/>
              <a:ext cx="581891" cy="923330"/>
            </a:xfrm>
            <a:prstGeom prst="rect">
              <a:avLst/>
            </a:prstGeom>
            <a:solidFill>
              <a:schemeClr val="bg1"/>
            </a:solidFill>
          </p:spPr>
          <p:txBody>
            <a:bodyPr wrap="square" rtlCol="0">
              <a:spAutoFit/>
            </a:bodyPr>
            <a:lstStyle/>
            <a:p>
              <a:pPr algn="ctr"/>
              <a:r>
                <a:rPr lang="en-US" altLang="zh-CN" b="1" dirty="0"/>
                <a:t>RTT</a:t>
              </a:r>
            </a:p>
            <a:p>
              <a:pPr algn="ctr"/>
              <a:r>
                <a:rPr lang="zh-CN" altLang="en-US" b="1" dirty="0"/>
                <a:t>样</a:t>
              </a:r>
              <a:endParaRPr lang="en-US" altLang="zh-CN" b="1" dirty="0"/>
            </a:p>
            <a:p>
              <a:pPr algn="ctr"/>
              <a:r>
                <a:rPr lang="zh-CN" altLang="en-US" b="1" dirty="0"/>
                <a:t>本</a:t>
              </a:r>
            </a:p>
          </p:txBody>
        </p:sp>
      </p:grpSp>
      <p:grpSp>
        <p:nvGrpSpPr>
          <p:cNvPr id="98" name="组合 97">
            <a:extLst>
              <a:ext uri="{FF2B5EF4-FFF2-40B4-BE49-F238E27FC236}">
                <a16:creationId xmlns:a16="http://schemas.microsoft.com/office/drawing/2014/main" id="{31C59DEE-FD57-85EA-5DF6-086C779A850E}"/>
              </a:ext>
            </a:extLst>
          </p:cNvPr>
          <p:cNvGrpSpPr/>
          <p:nvPr/>
        </p:nvGrpSpPr>
        <p:grpSpPr>
          <a:xfrm>
            <a:off x="1163931" y="3858930"/>
            <a:ext cx="732469" cy="1441027"/>
            <a:chOff x="1163931" y="3989550"/>
            <a:chExt cx="732469" cy="1441027"/>
          </a:xfrm>
        </p:grpSpPr>
        <p:cxnSp>
          <p:nvCxnSpPr>
            <p:cNvPr id="71" name="直接连接符 70">
              <a:extLst>
                <a:ext uri="{FF2B5EF4-FFF2-40B4-BE49-F238E27FC236}">
                  <a16:creationId xmlns:a16="http://schemas.microsoft.com/office/drawing/2014/main" id="{2AB9A67A-5C68-A781-67D9-FD6C189D9811}"/>
                </a:ext>
              </a:extLst>
            </p:cNvPr>
            <p:cNvCxnSpPr>
              <a:cxnSpLocks/>
            </p:cNvCxnSpPr>
            <p:nvPr/>
          </p:nvCxnSpPr>
          <p:spPr>
            <a:xfrm flipH="1">
              <a:off x="1309255" y="3989550"/>
              <a:ext cx="58714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BE2DA7AE-5ED2-A8CE-E869-EB2FEE5DA01F}"/>
                </a:ext>
              </a:extLst>
            </p:cNvPr>
            <p:cNvCxnSpPr/>
            <p:nvPr/>
          </p:nvCxnSpPr>
          <p:spPr>
            <a:xfrm>
              <a:off x="1452022" y="3989550"/>
              <a:ext cx="0" cy="1441027"/>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文本框 82">
              <a:extLst>
                <a:ext uri="{FF2B5EF4-FFF2-40B4-BE49-F238E27FC236}">
                  <a16:creationId xmlns:a16="http://schemas.microsoft.com/office/drawing/2014/main" id="{FDAF28D7-0D71-7E20-8702-A01D58D336C6}"/>
                </a:ext>
              </a:extLst>
            </p:cNvPr>
            <p:cNvSpPr txBox="1"/>
            <p:nvPr/>
          </p:nvSpPr>
          <p:spPr>
            <a:xfrm>
              <a:off x="1163931" y="4234545"/>
              <a:ext cx="581891" cy="923330"/>
            </a:xfrm>
            <a:prstGeom prst="rect">
              <a:avLst/>
            </a:prstGeom>
            <a:solidFill>
              <a:schemeClr val="bg1"/>
            </a:solidFill>
          </p:spPr>
          <p:txBody>
            <a:bodyPr wrap="square" rtlCol="0">
              <a:spAutoFit/>
            </a:bodyPr>
            <a:lstStyle/>
            <a:p>
              <a:pPr algn="ctr"/>
              <a:r>
                <a:rPr lang="en-US" altLang="zh-CN" b="1" dirty="0"/>
                <a:t>RTT</a:t>
              </a:r>
            </a:p>
            <a:p>
              <a:pPr algn="ctr"/>
              <a:r>
                <a:rPr lang="zh-CN" altLang="en-US" b="1" dirty="0"/>
                <a:t>样</a:t>
              </a:r>
              <a:endParaRPr lang="en-US" altLang="zh-CN" b="1" dirty="0"/>
            </a:p>
            <a:p>
              <a:pPr algn="ctr"/>
              <a:r>
                <a:rPr lang="zh-CN" altLang="en-US" b="1" dirty="0"/>
                <a:t>本</a:t>
              </a:r>
            </a:p>
          </p:txBody>
        </p:sp>
        <p:cxnSp>
          <p:nvCxnSpPr>
            <p:cNvPr id="97" name="直接连接符 96">
              <a:extLst>
                <a:ext uri="{FF2B5EF4-FFF2-40B4-BE49-F238E27FC236}">
                  <a16:creationId xmlns:a16="http://schemas.microsoft.com/office/drawing/2014/main" id="{A427D769-3A2F-5350-E9FF-391B6DC46C7A}"/>
                </a:ext>
              </a:extLst>
            </p:cNvPr>
            <p:cNvCxnSpPr>
              <a:cxnSpLocks/>
            </p:cNvCxnSpPr>
            <p:nvPr/>
          </p:nvCxnSpPr>
          <p:spPr>
            <a:xfrm flipH="1">
              <a:off x="1309255" y="5430577"/>
              <a:ext cx="58714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0" name="check_97186">
            <a:extLst>
              <a:ext uri="{FF2B5EF4-FFF2-40B4-BE49-F238E27FC236}">
                <a16:creationId xmlns:a16="http://schemas.microsoft.com/office/drawing/2014/main" id="{72C88BDD-EA3B-2614-A288-7A4E0A6B322C}"/>
              </a:ext>
            </a:extLst>
          </p:cNvPr>
          <p:cNvSpPr/>
          <p:nvPr/>
        </p:nvSpPr>
        <p:spPr>
          <a:xfrm>
            <a:off x="1583641" y="4540772"/>
            <a:ext cx="275533" cy="218644"/>
          </a:xfrm>
          <a:custGeom>
            <a:avLst/>
            <a:gdLst>
              <a:gd name="T0" fmla="*/ 2641 w 3160"/>
              <a:gd name="T1" fmla="*/ 0 h 2511"/>
              <a:gd name="T2" fmla="*/ 1167 w 3160"/>
              <a:gd name="T3" fmla="*/ 1474 h 2511"/>
              <a:gd name="T4" fmla="*/ 519 w 3160"/>
              <a:gd name="T5" fmla="*/ 826 h 2511"/>
              <a:gd name="T6" fmla="*/ 0 w 3160"/>
              <a:gd name="T7" fmla="*/ 1344 h 2511"/>
              <a:gd name="T8" fmla="*/ 1167 w 3160"/>
              <a:gd name="T9" fmla="*/ 2511 h 2511"/>
              <a:gd name="T10" fmla="*/ 3160 w 3160"/>
              <a:gd name="T11" fmla="*/ 519 h 2511"/>
              <a:gd name="T12" fmla="*/ 2641 w 3160"/>
              <a:gd name="T13" fmla="*/ 0 h 2511"/>
            </a:gdLst>
            <a:ahLst/>
            <a:cxnLst>
              <a:cxn ang="0">
                <a:pos x="T0" y="T1"/>
              </a:cxn>
              <a:cxn ang="0">
                <a:pos x="T2" y="T3"/>
              </a:cxn>
              <a:cxn ang="0">
                <a:pos x="T4" y="T5"/>
              </a:cxn>
              <a:cxn ang="0">
                <a:pos x="T6" y="T7"/>
              </a:cxn>
              <a:cxn ang="0">
                <a:pos x="T8" y="T9"/>
              </a:cxn>
              <a:cxn ang="0">
                <a:pos x="T10" y="T11"/>
              </a:cxn>
              <a:cxn ang="0">
                <a:pos x="T12" y="T13"/>
              </a:cxn>
            </a:cxnLst>
            <a:rect l="0" t="0" r="r" b="b"/>
            <a:pathLst>
              <a:path w="3160" h="2511">
                <a:moveTo>
                  <a:pt x="2641" y="0"/>
                </a:moveTo>
                <a:lnTo>
                  <a:pt x="1167" y="1474"/>
                </a:lnTo>
                <a:lnTo>
                  <a:pt x="519" y="826"/>
                </a:lnTo>
                <a:lnTo>
                  <a:pt x="0" y="1344"/>
                </a:lnTo>
                <a:lnTo>
                  <a:pt x="1167" y="2511"/>
                </a:lnTo>
                <a:lnTo>
                  <a:pt x="3160" y="519"/>
                </a:lnTo>
                <a:lnTo>
                  <a:pt x="2641" y="0"/>
                </a:ln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cancel-mark_17124">
            <a:extLst>
              <a:ext uri="{FF2B5EF4-FFF2-40B4-BE49-F238E27FC236}">
                <a16:creationId xmlns:a16="http://schemas.microsoft.com/office/drawing/2014/main" id="{1353B68D-B597-0222-8BEF-213B949CB5F3}"/>
              </a:ext>
            </a:extLst>
          </p:cNvPr>
          <p:cNvSpPr/>
          <p:nvPr/>
        </p:nvSpPr>
        <p:spPr>
          <a:xfrm>
            <a:off x="345837" y="4117065"/>
            <a:ext cx="275533" cy="275123"/>
          </a:xfrm>
          <a:custGeom>
            <a:avLst/>
            <a:gdLst>
              <a:gd name="T0" fmla="*/ 127 w 3392"/>
              <a:gd name="T1" fmla="*/ 2898 h 3392"/>
              <a:gd name="T2" fmla="*/ 473 w 3392"/>
              <a:gd name="T3" fmla="*/ 3248 h 3392"/>
              <a:gd name="T4" fmla="*/ 936 w 3392"/>
              <a:gd name="T5" fmla="*/ 3251 h 3392"/>
              <a:gd name="T6" fmla="*/ 1691 w 3392"/>
              <a:gd name="T7" fmla="*/ 2508 h 3392"/>
              <a:gd name="T8" fmla="*/ 2434 w 3392"/>
              <a:gd name="T9" fmla="*/ 3262 h 3392"/>
              <a:gd name="T10" fmla="*/ 2898 w 3392"/>
              <a:gd name="T11" fmla="*/ 3265 h 3392"/>
              <a:gd name="T12" fmla="*/ 3248 w 3392"/>
              <a:gd name="T13" fmla="*/ 2920 h 3392"/>
              <a:gd name="T14" fmla="*/ 3251 w 3392"/>
              <a:gd name="T15" fmla="*/ 2456 h 3392"/>
              <a:gd name="T16" fmla="*/ 2508 w 3392"/>
              <a:gd name="T17" fmla="*/ 1702 h 3392"/>
              <a:gd name="T18" fmla="*/ 3262 w 3392"/>
              <a:gd name="T19" fmla="*/ 959 h 3392"/>
              <a:gd name="T20" fmla="*/ 3265 w 3392"/>
              <a:gd name="T21" fmla="*/ 495 h 3392"/>
              <a:gd name="T22" fmla="*/ 2920 w 3392"/>
              <a:gd name="T23" fmla="*/ 145 h 3392"/>
              <a:gd name="T24" fmla="*/ 2456 w 3392"/>
              <a:gd name="T25" fmla="*/ 141 h 3392"/>
              <a:gd name="T26" fmla="*/ 1702 w 3392"/>
              <a:gd name="T27" fmla="*/ 885 h 3392"/>
              <a:gd name="T28" fmla="*/ 959 w 3392"/>
              <a:gd name="T29" fmla="*/ 131 h 3392"/>
              <a:gd name="T30" fmla="*/ 495 w 3392"/>
              <a:gd name="T31" fmla="*/ 127 h 3392"/>
              <a:gd name="T32" fmla="*/ 145 w 3392"/>
              <a:gd name="T33" fmla="*/ 473 h 3392"/>
              <a:gd name="T34" fmla="*/ 141 w 3392"/>
              <a:gd name="T35" fmla="*/ 936 h 3392"/>
              <a:gd name="T36" fmla="*/ 885 w 3392"/>
              <a:gd name="T37" fmla="*/ 1690 h 3392"/>
              <a:gd name="T38" fmla="*/ 131 w 3392"/>
              <a:gd name="T39" fmla="*/ 2434 h 3392"/>
              <a:gd name="T40" fmla="*/ 127 w 3392"/>
              <a:gd name="T41" fmla="*/ 2898 h 3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92" h="3392">
                <a:moveTo>
                  <a:pt x="127" y="2898"/>
                </a:moveTo>
                <a:lnTo>
                  <a:pt x="473" y="3248"/>
                </a:lnTo>
                <a:cubicBezTo>
                  <a:pt x="600" y="3377"/>
                  <a:pt x="808" y="3378"/>
                  <a:pt x="936" y="3251"/>
                </a:cubicBezTo>
                <a:lnTo>
                  <a:pt x="1691" y="2508"/>
                </a:lnTo>
                <a:lnTo>
                  <a:pt x="2434" y="3262"/>
                </a:lnTo>
                <a:cubicBezTo>
                  <a:pt x="2561" y="3391"/>
                  <a:pt x="2769" y="3392"/>
                  <a:pt x="2898" y="3265"/>
                </a:cubicBezTo>
                <a:lnTo>
                  <a:pt x="3248" y="2920"/>
                </a:lnTo>
                <a:cubicBezTo>
                  <a:pt x="3377" y="2793"/>
                  <a:pt x="3378" y="2585"/>
                  <a:pt x="3251" y="2456"/>
                </a:cubicBezTo>
                <a:lnTo>
                  <a:pt x="2508" y="1702"/>
                </a:lnTo>
                <a:lnTo>
                  <a:pt x="3262" y="959"/>
                </a:lnTo>
                <a:cubicBezTo>
                  <a:pt x="3391" y="832"/>
                  <a:pt x="3392" y="624"/>
                  <a:pt x="3265" y="495"/>
                </a:cubicBezTo>
                <a:lnTo>
                  <a:pt x="2920" y="145"/>
                </a:lnTo>
                <a:cubicBezTo>
                  <a:pt x="2793" y="16"/>
                  <a:pt x="2585" y="14"/>
                  <a:pt x="2456" y="141"/>
                </a:cubicBezTo>
                <a:lnTo>
                  <a:pt x="1702" y="885"/>
                </a:lnTo>
                <a:lnTo>
                  <a:pt x="959" y="131"/>
                </a:lnTo>
                <a:cubicBezTo>
                  <a:pt x="832" y="2"/>
                  <a:pt x="624" y="0"/>
                  <a:pt x="495" y="127"/>
                </a:cubicBezTo>
                <a:lnTo>
                  <a:pt x="145" y="473"/>
                </a:lnTo>
                <a:cubicBezTo>
                  <a:pt x="16" y="600"/>
                  <a:pt x="14" y="807"/>
                  <a:pt x="141" y="936"/>
                </a:cubicBezTo>
                <a:lnTo>
                  <a:pt x="885" y="1690"/>
                </a:lnTo>
                <a:lnTo>
                  <a:pt x="131" y="2434"/>
                </a:lnTo>
                <a:cubicBezTo>
                  <a:pt x="2" y="2561"/>
                  <a:pt x="0" y="2769"/>
                  <a:pt x="127" y="289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组合 5">
            <a:extLst>
              <a:ext uri="{FF2B5EF4-FFF2-40B4-BE49-F238E27FC236}">
                <a16:creationId xmlns:a16="http://schemas.microsoft.com/office/drawing/2014/main" id="{3EE5039F-F2FC-90B8-D17E-2149B28551EC}"/>
              </a:ext>
            </a:extLst>
          </p:cNvPr>
          <p:cNvGrpSpPr/>
          <p:nvPr/>
        </p:nvGrpSpPr>
        <p:grpSpPr>
          <a:xfrm>
            <a:off x="7644390" y="1789164"/>
            <a:ext cx="4169187" cy="3944293"/>
            <a:chOff x="1506606" y="1919784"/>
            <a:chExt cx="4169187" cy="3944293"/>
          </a:xfrm>
        </p:grpSpPr>
        <p:grpSp>
          <p:nvGrpSpPr>
            <p:cNvPr id="7" name="组合 6">
              <a:extLst>
                <a:ext uri="{FF2B5EF4-FFF2-40B4-BE49-F238E27FC236}">
                  <a16:creationId xmlns:a16="http://schemas.microsoft.com/office/drawing/2014/main" id="{D6B71F01-2767-3116-632B-C812A289C9FB}"/>
                </a:ext>
              </a:extLst>
            </p:cNvPr>
            <p:cNvGrpSpPr/>
            <p:nvPr/>
          </p:nvGrpSpPr>
          <p:grpSpPr>
            <a:xfrm>
              <a:off x="1506606" y="2133063"/>
              <a:ext cx="800371" cy="754029"/>
              <a:chOff x="1464844" y="354022"/>
              <a:chExt cx="800371" cy="754029"/>
            </a:xfrm>
          </p:grpSpPr>
          <p:pic>
            <p:nvPicPr>
              <p:cNvPr id="34" name="图形 33">
                <a:extLst>
                  <a:ext uri="{FF2B5EF4-FFF2-40B4-BE49-F238E27FC236}">
                    <a16:creationId xmlns:a16="http://schemas.microsoft.com/office/drawing/2014/main" id="{1B0124CE-DD39-8864-B2BB-EB6EA24317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4844" y="354022"/>
                <a:ext cx="779589" cy="754029"/>
              </a:xfrm>
              <a:prstGeom prst="rect">
                <a:avLst/>
              </a:prstGeom>
            </p:spPr>
          </p:pic>
          <p:sp>
            <p:nvSpPr>
              <p:cNvPr id="36" name="文本框 35">
                <a:extLst>
                  <a:ext uri="{FF2B5EF4-FFF2-40B4-BE49-F238E27FC236}">
                    <a16:creationId xmlns:a16="http://schemas.microsoft.com/office/drawing/2014/main" id="{2AE4826E-E893-8C7E-C675-AD9F63215CCA}"/>
                  </a:ext>
                </a:extLst>
              </p:cNvPr>
              <p:cNvSpPr txBox="1"/>
              <p:nvPr/>
            </p:nvSpPr>
            <p:spPr>
              <a:xfrm>
                <a:off x="1755922" y="388683"/>
                <a:ext cx="509293" cy="461665"/>
              </a:xfrm>
              <a:prstGeom prst="rect">
                <a:avLst/>
              </a:prstGeom>
              <a:noFill/>
            </p:spPr>
            <p:txBody>
              <a:bodyPr wrap="square" rtlCol="0">
                <a:spAutoFit/>
              </a:bodyPr>
              <a:lstStyle/>
              <a:p>
                <a:pPr algn="ctr"/>
                <a:r>
                  <a:rPr lang="en-US" altLang="zh-CN" sz="2400" b="1" dirty="0">
                    <a:solidFill>
                      <a:schemeClr val="bg1"/>
                    </a:solidFill>
                    <a:latin typeface="Arial Narrow" panose="020B0606020202030204" pitchFamily="34" charset="0"/>
                    <a:ea typeface="宋体" panose="02010600030101010101" pitchFamily="2" charset="-122"/>
                  </a:rPr>
                  <a:t>A</a:t>
                </a:r>
                <a:endParaRPr lang="zh-CN" altLang="en-US" sz="2400" b="1" dirty="0">
                  <a:solidFill>
                    <a:schemeClr val="bg1"/>
                  </a:solidFill>
                  <a:latin typeface="Arial Narrow" panose="020B0606020202030204" pitchFamily="34" charset="0"/>
                  <a:ea typeface="宋体" panose="02010600030101010101" pitchFamily="2" charset="-122"/>
                </a:endParaRPr>
              </a:p>
            </p:txBody>
          </p:sp>
        </p:grpSp>
        <p:sp>
          <p:nvSpPr>
            <p:cNvPr id="8" name="图形 73">
              <a:extLst>
                <a:ext uri="{FF2B5EF4-FFF2-40B4-BE49-F238E27FC236}">
                  <a16:creationId xmlns:a16="http://schemas.microsoft.com/office/drawing/2014/main" id="{31B9A1BD-1C9C-C794-EB9B-F2C7F34C1D1D}"/>
                </a:ext>
              </a:extLst>
            </p:cNvPr>
            <p:cNvSpPr/>
            <p:nvPr/>
          </p:nvSpPr>
          <p:spPr>
            <a:xfrm>
              <a:off x="3003304" y="1919784"/>
              <a:ext cx="1345105" cy="75112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2">
                <a:lumMod val="90000"/>
              </a:schemeClr>
            </a:solidFill>
            <a:ln w="30732" cap="flat">
              <a:solidFill>
                <a:srgbClr val="323232"/>
              </a:solidFill>
              <a:prstDash val="solid"/>
              <a:miter/>
            </a:ln>
          </p:spPr>
          <p:txBody>
            <a:bodyPr rtlCol="0" anchor="ctr"/>
            <a:lstStyle/>
            <a:p>
              <a:pPr algn="ctr"/>
              <a:r>
                <a:rPr lang="zh-CN" altLang="en-US" sz="2000" b="1" dirty="0">
                  <a:latin typeface="+mn-ea"/>
                </a:rPr>
                <a:t>因特网</a:t>
              </a:r>
            </a:p>
          </p:txBody>
        </p:sp>
        <p:grpSp>
          <p:nvGrpSpPr>
            <p:cNvPr id="15" name="组合 14">
              <a:extLst>
                <a:ext uri="{FF2B5EF4-FFF2-40B4-BE49-F238E27FC236}">
                  <a16:creationId xmlns:a16="http://schemas.microsoft.com/office/drawing/2014/main" id="{9FA1E595-9CC8-A672-B197-E952D45550B4}"/>
                </a:ext>
              </a:extLst>
            </p:cNvPr>
            <p:cNvGrpSpPr/>
            <p:nvPr/>
          </p:nvGrpSpPr>
          <p:grpSpPr>
            <a:xfrm>
              <a:off x="4875422" y="2133063"/>
              <a:ext cx="800371" cy="754029"/>
              <a:chOff x="1464844" y="354022"/>
              <a:chExt cx="800371" cy="754029"/>
            </a:xfrm>
          </p:grpSpPr>
          <p:pic>
            <p:nvPicPr>
              <p:cNvPr id="29" name="图形 28">
                <a:extLst>
                  <a:ext uri="{FF2B5EF4-FFF2-40B4-BE49-F238E27FC236}">
                    <a16:creationId xmlns:a16="http://schemas.microsoft.com/office/drawing/2014/main" id="{622D4A59-01E1-8DB1-41B2-BB1E598C8A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4844" y="354022"/>
                <a:ext cx="779589" cy="754029"/>
              </a:xfrm>
              <a:prstGeom prst="rect">
                <a:avLst/>
              </a:prstGeom>
            </p:spPr>
          </p:pic>
          <p:sp>
            <p:nvSpPr>
              <p:cNvPr id="30" name="文本框 29">
                <a:extLst>
                  <a:ext uri="{FF2B5EF4-FFF2-40B4-BE49-F238E27FC236}">
                    <a16:creationId xmlns:a16="http://schemas.microsoft.com/office/drawing/2014/main" id="{4C184D95-1378-C487-2753-8AEA08F1836E}"/>
                  </a:ext>
                </a:extLst>
              </p:cNvPr>
              <p:cNvSpPr txBox="1"/>
              <p:nvPr/>
            </p:nvSpPr>
            <p:spPr>
              <a:xfrm>
                <a:off x="1755922" y="388683"/>
                <a:ext cx="509293" cy="461665"/>
              </a:xfrm>
              <a:prstGeom prst="rect">
                <a:avLst/>
              </a:prstGeom>
              <a:noFill/>
            </p:spPr>
            <p:txBody>
              <a:bodyPr wrap="square" rtlCol="0">
                <a:spAutoFit/>
              </a:bodyPr>
              <a:lstStyle/>
              <a:p>
                <a:pPr algn="ctr"/>
                <a:r>
                  <a:rPr lang="en-US" altLang="zh-CN" sz="2400" b="1" dirty="0">
                    <a:solidFill>
                      <a:schemeClr val="bg1"/>
                    </a:solidFill>
                    <a:latin typeface="Arial Narrow" panose="020B0606020202030204" pitchFamily="34" charset="0"/>
                    <a:ea typeface="宋体" panose="02010600030101010101" pitchFamily="2" charset="-122"/>
                  </a:rPr>
                  <a:t>B</a:t>
                </a:r>
                <a:endParaRPr lang="zh-CN" altLang="en-US" sz="2400" b="1" dirty="0">
                  <a:solidFill>
                    <a:schemeClr val="bg1"/>
                  </a:solidFill>
                  <a:latin typeface="Arial Narrow" panose="020B0606020202030204" pitchFamily="34" charset="0"/>
                  <a:ea typeface="宋体" panose="02010600030101010101" pitchFamily="2" charset="-122"/>
                </a:endParaRPr>
              </a:p>
            </p:txBody>
          </p:sp>
        </p:grpSp>
        <p:grpSp>
          <p:nvGrpSpPr>
            <p:cNvPr id="16" name="组合 15">
              <a:extLst>
                <a:ext uri="{FF2B5EF4-FFF2-40B4-BE49-F238E27FC236}">
                  <a16:creationId xmlns:a16="http://schemas.microsoft.com/office/drawing/2014/main" id="{4900045B-57D7-C23C-B342-13E4B0D7FFAF}"/>
                </a:ext>
              </a:extLst>
            </p:cNvPr>
            <p:cNvGrpSpPr/>
            <p:nvPr/>
          </p:nvGrpSpPr>
          <p:grpSpPr>
            <a:xfrm>
              <a:off x="2230088" y="2457625"/>
              <a:ext cx="2722223" cy="464127"/>
              <a:chOff x="7965828" y="3903123"/>
              <a:chExt cx="4384234" cy="464127"/>
            </a:xfrm>
          </p:grpSpPr>
          <p:sp>
            <p:nvSpPr>
              <p:cNvPr id="23" name="圆柱体 22">
                <a:extLst>
                  <a:ext uri="{FF2B5EF4-FFF2-40B4-BE49-F238E27FC236}">
                    <a16:creationId xmlns:a16="http://schemas.microsoft.com/office/drawing/2014/main" id="{6C2FB4F3-DF9B-A5FF-4528-8A2C143E0289}"/>
                  </a:ext>
                </a:extLst>
              </p:cNvPr>
              <p:cNvSpPr/>
              <p:nvPr/>
            </p:nvSpPr>
            <p:spPr>
              <a:xfrm rot="16200000">
                <a:off x="9925881" y="1943070"/>
                <a:ext cx="464127" cy="4384234"/>
              </a:xfrm>
              <a:prstGeom prst="can">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079795B1-4BAA-F6E9-458C-7257DD1B7CD8}"/>
                  </a:ext>
                </a:extLst>
              </p:cNvPr>
              <p:cNvSpPr txBox="1"/>
              <p:nvPr/>
            </p:nvSpPr>
            <p:spPr>
              <a:xfrm>
                <a:off x="8525932" y="3947706"/>
                <a:ext cx="3264025" cy="369332"/>
              </a:xfrm>
              <a:prstGeom prst="rect">
                <a:avLst/>
              </a:prstGeom>
              <a:noFill/>
            </p:spPr>
            <p:txBody>
              <a:bodyPr wrap="square">
                <a:spAutoFit/>
              </a:bodyPr>
              <a:lstStyle/>
              <a:p>
                <a:pPr algn="ctr"/>
                <a:r>
                  <a:rPr lang="zh-CN" altLang="en-US" b="1" dirty="0">
                    <a:solidFill>
                      <a:schemeClr val="bg1"/>
                    </a:solidFill>
                    <a:latin typeface="+mn-ea"/>
                  </a:rPr>
                  <a:t>已建立的</a:t>
                </a:r>
                <a:r>
                  <a:rPr lang="en-US" altLang="zh-CN" b="1" dirty="0">
                    <a:solidFill>
                      <a:schemeClr val="bg1"/>
                    </a:solidFill>
                    <a:latin typeface="+mn-ea"/>
                  </a:rPr>
                  <a:t>TCP</a:t>
                </a:r>
                <a:r>
                  <a:rPr lang="zh-CN" altLang="en-US" b="1" dirty="0">
                    <a:solidFill>
                      <a:schemeClr val="bg1"/>
                    </a:solidFill>
                    <a:latin typeface="+mn-ea"/>
                  </a:rPr>
                  <a:t>连接</a:t>
                </a:r>
                <a:endParaRPr lang="en-US" altLang="zh-CN" b="1" dirty="0">
                  <a:solidFill>
                    <a:schemeClr val="bg1"/>
                  </a:solidFill>
                  <a:latin typeface="+mn-ea"/>
                </a:endParaRPr>
              </a:p>
            </p:txBody>
          </p:sp>
        </p:grpSp>
        <p:cxnSp>
          <p:nvCxnSpPr>
            <p:cNvPr id="17" name="直接箭头连接符 16">
              <a:extLst>
                <a:ext uri="{FF2B5EF4-FFF2-40B4-BE49-F238E27FC236}">
                  <a16:creationId xmlns:a16="http://schemas.microsoft.com/office/drawing/2014/main" id="{C4A5496C-0D72-106B-3D3A-86DCE99FA8C2}"/>
                </a:ext>
              </a:extLst>
            </p:cNvPr>
            <p:cNvCxnSpPr>
              <a:cxnSpLocks/>
            </p:cNvCxnSpPr>
            <p:nvPr/>
          </p:nvCxnSpPr>
          <p:spPr>
            <a:xfrm>
              <a:off x="1921788" y="2871540"/>
              <a:ext cx="0" cy="292836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C32A250B-78FF-7066-47EA-80467841D130}"/>
                </a:ext>
              </a:extLst>
            </p:cNvPr>
            <p:cNvSpPr txBox="1"/>
            <p:nvPr/>
          </p:nvSpPr>
          <p:spPr>
            <a:xfrm>
              <a:off x="1557352" y="5494745"/>
              <a:ext cx="364436" cy="369332"/>
            </a:xfrm>
            <a:prstGeom prst="rect">
              <a:avLst/>
            </a:prstGeom>
            <a:noFill/>
          </p:spPr>
          <p:txBody>
            <a:bodyPr wrap="square">
              <a:spAutoFit/>
            </a:bodyPr>
            <a:lstStyle/>
            <a:p>
              <a:pPr algn="ctr"/>
              <a:r>
                <a:rPr lang="en-US" altLang="zh-CN" b="1" dirty="0">
                  <a:latin typeface="Arial Narrow" panose="020B0606020202030204" pitchFamily="34" charset="0"/>
                  <a:ea typeface="宋体" panose="02010600030101010101" pitchFamily="2" charset="-122"/>
                </a:rPr>
                <a:t>t</a:t>
              </a:r>
            </a:p>
          </p:txBody>
        </p:sp>
        <p:cxnSp>
          <p:nvCxnSpPr>
            <p:cNvPr id="19" name="直接箭头连接符 18">
              <a:extLst>
                <a:ext uri="{FF2B5EF4-FFF2-40B4-BE49-F238E27FC236}">
                  <a16:creationId xmlns:a16="http://schemas.microsoft.com/office/drawing/2014/main" id="{03492FD8-5114-1EEF-1E1C-EF1BB992E00B}"/>
                </a:ext>
              </a:extLst>
            </p:cNvPr>
            <p:cNvCxnSpPr>
              <a:cxnSpLocks/>
            </p:cNvCxnSpPr>
            <p:nvPr/>
          </p:nvCxnSpPr>
          <p:spPr>
            <a:xfrm>
              <a:off x="5265216" y="2871540"/>
              <a:ext cx="0" cy="292836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749DC326-73D4-052B-0B67-16386009A1D2}"/>
                </a:ext>
              </a:extLst>
            </p:cNvPr>
            <p:cNvSpPr txBox="1"/>
            <p:nvPr/>
          </p:nvSpPr>
          <p:spPr>
            <a:xfrm>
              <a:off x="5238928" y="5494745"/>
              <a:ext cx="364436" cy="369332"/>
            </a:xfrm>
            <a:prstGeom prst="rect">
              <a:avLst/>
            </a:prstGeom>
            <a:noFill/>
          </p:spPr>
          <p:txBody>
            <a:bodyPr wrap="square">
              <a:spAutoFit/>
            </a:bodyPr>
            <a:lstStyle/>
            <a:p>
              <a:pPr algn="ctr"/>
              <a:r>
                <a:rPr lang="en-US" altLang="zh-CN" b="1" dirty="0">
                  <a:latin typeface="Arial Narrow" panose="020B0606020202030204" pitchFamily="34" charset="0"/>
                  <a:ea typeface="宋体" panose="02010600030101010101" pitchFamily="2" charset="-122"/>
                </a:rPr>
                <a:t>t</a:t>
              </a:r>
            </a:p>
          </p:txBody>
        </p:sp>
      </p:grpSp>
      <p:grpSp>
        <p:nvGrpSpPr>
          <p:cNvPr id="40" name="组合 39">
            <a:extLst>
              <a:ext uri="{FF2B5EF4-FFF2-40B4-BE49-F238E27FC236}">
                <a16:creationId xmlns:a16="http://schemas.microsoft.com/office/drawing/2014/main" id="{BC9C5705-C2B1-8445-ABE1-F7066BC799EC}"/>
              </a:ext>
            </a:extLst>
          </p:cNvPr>
          <p:cNvGrpSpPr/>
          <p:nvPr/>
        </p:nvGrpSpPr>
        <p:grpSpPr>
          <a:xfrm>
            <a:off x="8062629" y="2985449"/>
            <a:ext cx="3330284" cy="723807"/>
            <a:chOff x="1921788" y="3145305"/>
            <a:chExt cx="3330284" cy="723807"/>
          </a:xfrm>
        </p:grpSpPr>
        <p:cxnSp>
          <p:nvCxnSpPr>
            <p:cNvPr id="41" name="直接箭头连接符 40">
              <a:extLst>
                <a:ext uri="{FF2B5EF4-FFF2-40B4-BE49-F238E27FC236}">
                  <a16:creationId xmlns:a16="http://schemas.microsoft.com/office/drawing/2014/main" id="{65775736-D09A-64F7-55BA-C6984F8951E9}"/>
                </a:ext>
              </a:extLst>
            </p:cNvPr>
            <p:cNvCxnSpPr>
              <a:cxnSpLocks/>
            </p:cNvCxnSpPr>
            <p:nvPr/>
          </p:nvCxnSpPr>
          <p:spPr>
            <a:xfrm>
              <a:off x="1921788" y="3305805"/>
              <a:ext cx="3330284" cy="563307"/>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9D6B2CFD-B8D6-5091-3538-DEBC6799EC2A}"/>
                </a:ext>
              </a:extLst>
            </p:cNvPr>
            <p:cNvSpPr txBox="1"/>
            <p:nvPr/>
          </p:nvSpPr>
          <p:spPr>
            <a:xfrm rot="630371">
              <a:off x="2032750" y="3145305"/>
              <a:ext cx="1913942" cy="369332"/>
            </a:xfrm>
            <a:prstGeom prst="rect">
              <a:avLst/>
            </a:prstGeom>
            <a:noFill/>
          </p:spPr>
          <p:txBody>
            <a:bodyPr wrap="square" rtlCol="0">
              <a:spAutoFit/>
            </a:bodyPr>
            <a:lstStyle/>
            <a:p>
              <a:r>
                <a:rPr lang="zh-CN" altLang="en-US" b="1" dirty="0"/>
                <a:t>数据报文段</a:t>
              </a:r>
            </a:p>
          </p:txBody>
        </p:sp>
      </p:grpSp>
      <p:grpSp>
        <p:nvGrpSpPr>
          <p:cNvPr id="43" name="组合 42">
            <a:extLst>
              <a:ext uri="{FF2B5EF4-FFF2-40B4-BE49-F238E27FC236}">
                <a16:creationId xmlns:a16="http://schemas.microsoft.com/office/drawing/2014/main" id="{235464DF-84ED-9D6B-537B-35642A9B79B3}"/>
              </a:ext>
            </a:extLst>
          </p:cNvPr>
          <p:cNvGrpSpPr/>
          <p:nvPr/>
        </p:nvGrpSpPr>
        <p:grpSpPr>
          <a:xfrm>
            <a:off x="8015684" y="3749651"/>
            <a:ext cx="3377675" cy="1649135"/>
            <a:chOff x="1861253" y="4569454"/>
            <a:chExt cx="3377675" cy="1649135"/>
          </a:xfrm>
        </p:grpSpPr>
        <p:cxnSp>
          <p:nvCxnSpPr>
            <p:cNvPr id="45" name="直接箭头连接符 44">
              <a:extLst>
                <a:ext uri="{FF2B5EF4-FFF2-40B4-BE49-F238E27FC236}">
                  <a16:creationId xmlns:a16="http://schemas.microsoft.com/office/drawing/2014/main" id="{2BFBCAE9-888D-87AB-5429-A8BC3C0B631C}"/>
                </a:ext>
              </a:extLst>
            </p:cNvPr>
            <p:cNvCxnSpPr>
              <a:cxnSpLocks/>
            </p:cNvCxnSpPr>
            <p:nvPr/>
          </p:nvCxnSpPr>
          <p:spPr>
            <a:xfrm flipH="1">
              <a:off x="1879753" y="4569454"/>
              <a:ext cx="3359175" cy="1649135"/>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CC46D335-28C9-7CCC-0CC9-ED74FE96FDF2}"/>
                </a:ext>
              </a:extLst>
            </p:cNvPr>
            <p:cNvSpPr txBox="1"/>
            <p:nvPr/>
          </p:nvSpPr>
          <p:spPr>
            <a:xfrm rot="20018455">
              <a:off x="1861253" y="5506665"/>
              <a:ext cx="1367411" cy="369332"/>
            </a:xfrm>
            <a:prstGeom prst="rect">
              <a:avLst/>
            </a:prstGeom>
            <a:noFill/>
          </p:spPr>
          <p:txBody>
            <a:bodyPr wrap="square" rtlCol="0">
              <a:spAutoFit/>
            </a:bodyPr>
            <a:lstStyle/>
            <a:p>
              <a:r>
                <a:rPr lang="zh-CN" altLang="en-US" b="1" dirty="0"/>
                <a:t>确认报文段</a:t>
              </a:r>
            </a:p>
          </p:txBody>
        </p:sp>
      </p:grpSp>
      <p:grpSp>
        <p:nvGrpSpPr>
          <p:cNvPr id="51" name="组合 50">
            <a:extLst>
              <a:ext uri="{FF2B5EF4-FFF2-40B4-BE49-F238E27FC236}">
                <a16:creationId xmlns:a16="http://schemas.microsoft.com/office/drawing/2014/main" id="{B18BE418-C018-751F-1B68-7B9E22E92262}"/>
              </a:ext>
            </a:extLst>
          </p:cNvPr>
          <p:cNvGrpSpPr/>
          <p:nvPr/>
        </p:nvGrpSpPr>
        <p:grpSpPr>
          <a:xfrm>
            <a:off x="8054221" y="3858081"/>
            <a:ext cx="3330284" cy="723807"/>
            <a:chOff x="1921788" y="3145305"/>
            <a:chExt cx="3330284" cy="723807"/>
          </a:xfrm>
        </p:grpSpPr>
        <p:cxnSp>
          <p:nvCxnSpPr>
            <p:cNvPr id="56" name="直接箭头连接符 55">
              <a:extLst>
                <a:ext uri="{FF2B5EF4-FFF2-40B4-BE49-F238E27FC236}">
                  <a16:creationId xmlns:a16="http://schemas.microsoft.com/office/drawing/2014/main" id="{AA1E2CD0-9BA2-B51D-E811-EF9AA0C9697B}"/>
                </a:ext>
              </a:extLst>
            </p:cNvPr>
            <p:cNvCxnSpPr>
              <a:cxnSpLocks/>
            </p:cNvCxnSpPr>
            <p:nvPr/>
          </p:nvCxnSpPr>
          <p:spPr>
            <a:xfrm>
              <a:off x="1921788" y="3305805"/>
              <a:ext cx="3330284" cy="563307"/>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6076A6D6-285E-ABA4-DA6B-8932951DC49A}"/>
                </a:ext>
              </a:extLst>
            </p:cNvPr>
            <p:cNvSpPr txBox="1"/>
            <p:nvPr/>
          </p:nvSpPr>
          <p:spPr>
            <a:xfrm rot="630371">
              <a:off x="2032750" y="3145305"/>
              <a:ext cx="1913942" cy="369332"/>
            </a:xfrm>
            <a:prstGeom prst="rect">
              <a:avLst/>
            </a:prstGeom>
            <a:noFill/>
          </p:spPr>
          <p:txBody>
            <a:bodyPr wrap="square" rtlCol="0">
              <a:spAutoFit/>
            </a:bodyPr>
            <a:lstStyle/>
            <a:p>
              <a:r>
                <a:rPr lang="zh-CN" altLang="en-US" b="1" dirty="0"/>
                <a:t>重传数据报文段</a:t>
              </a:r>
            </a:p>
          </p:txBody>
        </p:sp>
      </p:grpSp>
      <p:grpSp>
        <p:nvGrpSpPr>
          <p:cNvPr id="59" name="组合 58">
            <a:extLst>
              <a:ext uri="{FF2B5EF4-FFF2-40B4-BE49-F238E27FC236}">
                <a16:creationId xmlns:a16="http://schemas.microsoft.com/office/drawing/2014/main" id="{64C766DD-9538-1461-D975-1847C6685433}"/>
              </a:ext>
            </a:extLst>
          </p:cNvPr>
          <p:cNvGrpSpPr/>
          <p:nvPr/>
        </p:nvGrpSpPr>
        <p:grpSpPr>
          <a:xfrm>
            <a:off x="7308878" y="4018840"/>
            <a:ext cx="735324" cy="1364463"/>
            <a:chOff x="1161076" y="3989550"/>
            <a:chExt cx="735324" cy="1364463"/>
          </a:xfrm>
        </p:grpSpPr>
        <p:cxnSp>
          <p:nvCxnSpPr>
            <p:cNvPr id="60" name="直接连接符 59">
              <a:extLst>
                <a:ext uri="{FF2B5EF4-FFF2-40B4-BE49-F238E27FC236}">
                  <a16:creationId xmlns:a16="http://schemas.microsoft.com/office/drawing/2014/main" id="{7B850A05-AF97-4EC8-A98F-505E8B79D7A6}"/>
                </a:ext>
              </a:extLst>
            </p:cNvPr>
            <p:cNvCxnSpPr>
              <a:cxnSpLocks/>
            </p:cNvCxnSpPr>
            <p:nvPr/>
          </p:nvCxnSpPr>
          <p:spPr>
            <a:xfrm flipH="1">
              <a:off x="1309255" y="3989550"/>
              <a:ext cx="58714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13D4EA66-001F-33CE-FA5A-F57558C31232}"/>
                </a:ext>
              </a:extLst>
            </p:cNvPr>
            <p:cNvCxnSpPr>
              <a:cxnSpLocks/>
            </p:cNvCxnSpPr>
            <p:nvPr/>
          </p:nvCxnSpPr>
          <p:spPr>
            <a:xfrm>
              <a:off x="1452022" y="3989550"/>
              <a:ext cx="0" cy="136446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B01EFD46-AB2A-BF3C-4F7D-FA8FDEC78FAA}"/>
                </a:ext>
              </a:extLst>
            </p:cNvPr>
            <p:cNvSpPr txBox="1"/>
            <p:nvPr/>
          </p:nvSpPr>
          <p:spPr>
            <a:xfrm>
              <a:off x="1161076" y="4178471"/>
              <a:ext cx="581891" cy="923330"/>
            </a:xfrm>
            <a:prstGeom prst="rect">
              <a:avLst/>
            </a:prstGeom>
            <a:solidFill>
              <a:schemeClr val="bg1"/>
            </a:solidFill>
          </p:spPr>
          <p:txBody>
            <a:bodyPr wrap="square" rtlCol="0">
              <a:spAutoFit/>
            </a:bodyPr>
            <a:lstStyle/>
            <a:p>
              <a:pPr algn="ctr"/>
              <a:r>
                <a:rPr lang="en-US" altLang="zh-CN" b="1" dirty="0"/>
                <a:t>RTT</a:t>
              </a:r>
            </a:p>
            <a:p>
              <a:pPr algn="ctr"/>
              <a:r>
                <a:rPr lang="zh-CN" altLang="en-US" b="1" dirty="0"/>
                <a:t>样</a:t>
              </a:r>
              <a:endParaRPr lang="en-US" altLang="zh-CN" b="1" dirty="0"/>
            </a:p>
            <a:p>
              <a:pPr algn="ctr"/>
              <a:r>
                <a:rPr lang="zh-CN" altLang="en-US" b="1" dirty="0"/>
                <a:t>本</a:t>
              </a:r>
            </a:p>
          </p:txBody>
        </p:sp>
        <p:cxnSp>
          <p:nvCxnSpPr>
            <p:cNvPr id="65" name="直接连接符 64">
              <a:extLst>
                <a:ext uri="{FF2B5EF4-FFF2-40B4-BE49-F238E27FC236}">
                  <a16:creationId xmlns:a16="http://schemas.microsoft.com/office/drawing/2014/main" id="{14FA797A-2097-3FE1-95FD-5BAF58233C17}"/>
                </a:ext>
              </a:extLst>
            </p:cNvPr>
            <p:cNvCxnSpPr>
              <a:cxnSpLocks/>
            </p:cNvCxnSpPr>
            <p:nvPr/>
          </p:nvCxnSpPr>
          <p:spPr>
            <a:xfrm flipH="1">
              <a:off x="1309255" y="5354013"/>
              <a:ext cx="58714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7" name="组合 66">
            <a:extLst>
              <a:ext uri="{FF2B5EF4-FFF2-40B4-BE49-F238E27FC236}">
                <a16:creationId xmlns:a16="http://schemas.microsoft.com/office/drawing/2014/main" id="{A8291DD7-B285-FF2B-51D9-987632331F83}"/>
              </a:ext>
            </a:extLst>
          </p:cNvPr>
          <p:cNvGrpSpPr/>
          <p:nvPr/>
        </p:nvGrpSpPr>
        <p:grpSpPr>
          <a:xfrm>
            <a:off x="6421012" y="3152600"/>
            <a:ext cx="1644311" cy="2231981"/>
            <a:chOff x="304800" y="3198596"/>
            <a:chExt cx="1644311" cy="2231981"/>
          </a:xfrm>
        </p:grpSpPr>
        <p:cxnSp>
          <p:nvCxnSpPr>
            <p:cNvPr id="68" name="直接连接符 67">
              <a:extLst>
                <a:ext uri="{FF2B5EF4-FFF2-40B4-BE49-F238E27FC236}">
                  <a16:creationId xmlns:a16="http://schemas.microsoft.com/office/drawing/2014/main" id="{9EA16693-093C-CD63-93F3-6A8EEEE13D1F}"/>
                </a:ext>
              </a:extLst>
            </p:cNvPr>
            <p:cNvCxnSpPr>
              <a:cxnSpLocks/>
            </p:cNvCxnSpPr>
            <p:nvPr/>
          </p:nvCxnSpPr>
          <p:spPr>
            <a:xfrm flipH="1">
              <a:off x="318979" y="3198596"/>
              <a:ext cx="163013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D9A1DE6C-775B-9C6F-44BB-45329DEAC607}"/>
                </a:ext>
              </a:extLst>
            </p:cNvPr>
            <p:cNvCxnSpPr>
              <a:cxnSpLocks/>
            </p:cNvCxnSpPr>
            <p:nvPr/>
          </p:nvCxnSpPr>
          <p:spPr>
            <a:xfrm flipH="1">
              <a:off x="304800" y="5430577"/>
              <a:ext cx="163013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FA108935-6993-A770-FBF1-675F1E3C5A4D}"/>
                </a:ext>
              </a:extLst>
            </p:cNvPr>
            <p:cNvCxnSpPr>
              <a:cxnSpLocks/>
            </p:cNvCxnSpPr>
            <p:nvPr/>
          </p:nvCxnSpPr>
          <p:spPr>
            <a:xfrm>
              <a:off x="784071" y="3198596"/>
              <a:ext cx="0" cy="223198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B0DA5479-1FC4-93F9-1F6C-5A146122AF23}"/>
                </a:ext>
              </a:extLst>
            </p:cNvPr>
            <p:cNvSpPr txBox="1"/>
            <p:nvPr/>
          </p:nvSpPr>
          <p:spPr>
            <a:xfrm>
              <a:off x="483704" y="3802042"/>
              <a:ext cx="581891" cy="923330"/>
            </a:xfrm>
            <a:prstGeom prst="rect">
              <a:avLst/>
            </a:prstGeom>
            <a:solidFill>
              <a:schemeClr val="bg1"/>
            </a:solidFill>
          </p:spPr>
          <p:txBody>
            <a:bodyPr wrap="square" rtlCol="0">
              <a:spAutoFit/>
            </a:bodyPr>
            <a:lstStyle/>
            <a:p>
              <a:pPr algn="ctr"/>
              <a:r>
                <a:rPr lang="en-US" altLang="zh-CN" b="1" dirty="0"/>
                <a:t>RTT</a:t>
              </a:r>
            </a:p>
            <a:p>
              <a:pPr algn="ctr"/>
              <a:r>
                <a:rPr lang="zh-CN" altLang="en-US" b="1" dirty="0"/>
                <a:t>样</a:t>
              </a:r>
              <a:endParaRPr lang="en-US" altLang="zh-CN" b="1" dirty="0"/>
            </a:p>
            <a:p>
              <a:pPr algn="ctr"/>
              <a:r>
                <a:rPr lang="zh-CN" altLang="en-US" b="1" dirty="0"/>
                <a:t>本</a:t>
              </a:r>
            </a:p>
          </p:txBody>
        </p:sp>
      </p:grpSp>
      <p:sp>
        <p:nvSpPr>
          <p:cNvPr id="74" name="cancel-mark_17124">
            <a:extLst>
              <a:ext uri="{FF2B5EF4-FFF2-40B4-BE49-F238E27FC236}">
                <a16:creationId xmlns:a16="http://schemas.microsoft.com/office/drawing/2014/main" id="{7806A09F-022A-7D19-5D84-78D948173C98}"/>
              </a:ext>
            </a:extLst>
          </p:cNvPr>
          <p:cNvSpPr/>
          <p:nvPr/>
        </p:nvSpPr>
        <p:spPr>
          <a:xfrm>
            <a:off x="7734912" y="4534692"/>
            <a:ext cx="275533" cy="275123"/>
          </a:xfrm>
          <a:custGeom>
            <a:avLst/>
            <a:gdLst>
              <a:gd name="T0" fmla="*/ 127 w 3392"/>
              <a:gd name="T1" fmla="*/ 2898 h 3392"/>
              <a:gd name="T2" fmla="*/ 473 w 3392"/>
              <a:gd name="T3" fmla="*/ 3248 h 3392"/>
              <a:gd name="T4" fmla="*/ 936 w 3392"/>
              <a:gd name="T5" fmla="*/ 3251 h 3392"/>
              <a:gd name="T6" fmla="*/ 1691 w 3392"/>
              <a:gd name="T7" fmla="*/ 2508 h 3392"/>
              <a:gd name="T8" fmla="*/ 2434 w 3392"/>
              <a:gd name="T9" fmla="*/ 3262 h 3392"/>
              <a:gd name="T10" fmla="*/ 2898 w 3392"/>
              <a:gd name="T11" fmla="*/ 3265 h 3392"/>
              <a:gd name="T12" fmla="*/ 3248 w 3392"/>
              <a:gd name="T13" fmla="*/ 2920 h 3392"/>
              <a:gd name="T14" fmla="*/ 3251 w 3392"/>
              <a:gd name="T15" fmla="*/ 2456 h 3392"/>
              <a:gd name="T16" fmla="*/ 2508 w 3392"/>
              <a:gd name="T17" fmla="*/ 1702 h 3392"/>
              <a:gd name="T18" fmla="*/ 3262 w 3392"/>
              <a:gd name="T19" fmla="*/ 959 h 3392"/>
              <a:gd name="T20" fmla="*/ 3265 w 3392"/>
              <a:gd name="T21" fmla="*/ 495 h 3392"/>
              <a:gd name="T22" fmla="*/ 2920 w 3392"/>
              <a:gd name="T23" fmla="*/ 145 h 3392"/>
              <a:gd name="T24" fmla="*/ 2456 w 3392"/>
              <a:gd name="T25" fmla="*/ 141 h 3392"/>
              <a:gd name="T26" fmla="*/ 1702 w 3392"/>
              <a:gd name="T27" fmla="*/ 885 h 3392"/>
              <a:gd name="T28" fmla="*/ 959 w 3392"/>
              <a:gd name="T29" fmla="*/ 131 h 3392"/>
              <a:gd name="T30" fmla="*/ 495 w 3392"/>
              <a:gd name="T31" fmla="*/ 127 h 3392"/>
              <a:gd name="T32" fmla="*/ 145 w 3392"/>
              <a:gd name="T33" fmla="*/ 473 h 3392"/>
              <a:gd name="T34" fmla="*/ 141 w 3392"/>
              <a:gd name="T35" fmla="*/ 936 h 3392"/>
              <a:gd name="T36" fmla="*/ 885 w 3392"/>
              <a:gd name="T37" fmla="*/ 1690 h 3392"/>
              <a:gd name="T38" fmla="*/ 131 w 3392"/>
              <a:gd name="T39" fmla="*/ 2434 h 3392"/>
              <a:gd name="T40" fmla="*/ 127 w 3392"/>
              <a:gd name="T41" fmla="*/ 2898 h 3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92" h="3392">
                <a:moveTo>
                  <a:pt x="127" y="2898"/>
                </a:moveTo>
                <a:lnTo>
                  <a:pt x="473" y="3248"/>
                </a:lnTo>
                <a:cubicBezTo>
                  <a:pt x="600" y="3377"/>
                  <a:pt x="808" y="3378"/>
                  <a:pt x="936" y="3251"/>
                </a:cubicBezTo>
                <a:lnTo>
                  <a:pt x="1691" y="2508"/>
                </a:lnTo>
                <a:lnTo>
                  <a:pt x="2434" y="3262"/>
                </a:lnTo>
                <a:cubicBezTo>
                  <a:pt x="2561" y="3391"/>
                  <a:pt x="2769" y="3392"/>
                  <a:pt x="2898" y="3265"/>
                </a:cubicBezTo>
                <a:lnTo>
                  <a:pt x="3248" y="2920"/>
                </a:lnTo>
                <a:cubicBezTo>
                  <a:pt x="3377" y="2793"/>
                  <a:pt x="3378" y="2585"/>
                  <a:pt x="3251" y="2456"/>
                </a:cubicBezTo>
                <a:lnTo>
                  <a:pt x="2508" y="1702"/>
                </a:lnTo>
                <a:lnTo>
                  <a:pt x="3262" y="959"/>
                </a:lnTo>
                <a:cubicBezTo>
                  <a:pt x="3391" y="832"/>
                  <a:pt x="3392" y="624"/>
                  <a:pt x="3265" y="495"/>
                </a:cubicBezTo>
                <a:lnTo>
                  <a:pt x="2920" y="145"/>
                </a:lnTo>
                <a:cubicBezTo>
                  <a:pt x="2793" y="16"/>
                  <a:pt x="2585" y="14"/>
                  <a:pt x="2456" y="141"/>
                </a:cubicBezTo>
                <a:lnTo>
                  <a:pt x="1702" y="885"/>
                </a:lnTo>
                <a:lnTo>
                  <a:pt x="959" y="131"/>
                </a:lnTo>
                <a:cubicBezTo>
                  <a:pt x="832" y="2"/>
                  <a:pt x="624" y="0"/>
                  <a:pt x="495" y="127"/>
                </a:cubicBezTo>
                <a:lnTo>
                  <a:pt x="145" y="473"/>
                </a:lnTo>
                <a:cubicBezTo>
                  <a:pt x="16" y="600"/>
                  <a:pt x="14" y="807"/>
                  <a:pt x="141" y="936"/>
                </a:cubicBezTo>
                <a:lnTo>
                  <a:pt x="885" y="1690"/>
                </a:lnTo>
                <a:lnTo>
                  <a:pt x="131" y="2434"/>
                </a:lnTo>
                <a:cubicBezTo>
                  <a:pt x="2" y="2561"/>
                  <a:pt x="0" y="2769"/>
                  <a:pt x="127" y="289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check_97186">
            <a:extLst>
              <a:ext uri="{FF2B5EF4-FFF2-40B4-BE49-F238E27FC236}">
                <a16:creationId xmlns:a16="http://schemas.microsoft.com/office/drawing/2014/main" id="{31F3317A-539A-8E28-2E1D-B9E10F58DF10}"/>
              </a:ext>
            </a:extLst>
          </p:cNvPr>
          <p:cNvSpPr/>
          <p:nvPr/>
        </p:nvSpPr>
        <p:spPr>
          <a:xfrm>
            <a:off x="6464829" y="4221720"/>
            <a:ext cx="275533" cy="218644"/>
          </a:xfrm>
          <a:custGeom>
            <a:avLst/>
            <a:gdLst>
              <a:gd name="T0" fmla="*/ 2641 w 3160"/>
              <a:gd name="T1" fmla="*/ 0 h 2511"/>
              <a:gd name="T2" fmla="*/ 1167 w 3160"/>
              <a:gd name="T3" fmla="*/ 1474 h 2511"/>
              <a:gd name="T4" fmla="*/ 519 w 3160"/>
              <a:gd name="T5" fmla="*/ 826 h 2511"/>
              <a:gd name="T6" fmla="*/ 0 w 3160"/>
              <a:gd name="T7" fmla="*/ 1344 h 2511"/>
              <a:gd name="T8" fmla="*/ 1167 w 3160"/>
              <a:gd name="T9" fmla="*/ 2511 h 2511"/>
              <a:gd name="T10" fmla="*/ 3160 w 3160"/>
              <a:gd name="T11" fmla="*/ 519 h 2511"/>
              <a:gd name="T12" fmla="*/ 2641 w 3160"/>
              <a:gd name="T13" fmla="*/ 0 h 2511"/>
            </a:gdLst>
            <a:ahLst/>
            <a:cxnLst>
              <a:cxn ang="0">
                <a:pos x="T0" y="T1"/>
              </a:cxn>
              <a:cxn ang="0">
                <a:pos x="T2" y="T3"/>
              </a:cxn>
              <a:cxn ang="0">
                <a:pos x="T4" y="T5"/>
              </a:cxn>
              <a:cxn ang="0">
                <a:pos x="T6" y="T7"/>
              </a:cxn>
              <a:cxn ang="0">
                <a:pos x="T8" y="T9"/>
              </a:cxn>
              <a:cxn ang="0">
                <a:pos x="T10" y="T11"/>
              </a:cxn>
              <a:cxn ang="0">
                <a:pos x="T12" y="T13"/>
              </a:cxn>
            </a:cxnLst>
            <a:rect l="0" t="0" r="r" b="b"/>
            <a:pathLst>
              <a:path w="3160" h="2511">
                <a:moveTo>
                  <a:pt x="2641" y="0"/>
                </a:moveTo>
                <a:lnTo>
                  <a:pt x="1167" y="1474"/>
                </a:lnTo>
                <a:lnTo>
                  <a:pt x="519" y="826"/>
                </a:lnTo>
                <a:lnTo>
                  <a:pt x="0" y="1344"/>
                </a:lnTo>
                <a:lnTo>
                  <a:pt x="1167" y="2511"/>
                </a:lnTo>
                <a:lnTo>
                  <a:pt x="3160" y="519"/>
                </a:lnTo>
                <a:lnTo>
                  <a:pt x="2641" y="0"/>
                </a:ln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矩形 76">
            <a:extLst>
              <a:ext uri="{FF2B5EF4-FFF2-40B4-BE49-F238E27FC236}">
                <a16:creationId xmlns:a16="http://schemas.microsoft.com/office/drawing/2014/main" id="{2D243C9D-3992-887C-BC3A-416B6EB2B4B9}"/>
              </a:ext>
            </a:extLst>
          </p:cNvPr>
          <p:cNvSpPr/>
          <p:nvPr/>
        </p:nvSpPr>
        <p:spPr>
          <a:xfrm>
            <a:off x="6181320" y="5687738"/>
            <a:ext cx="5694585" cy="72365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sz="1600" b="1" dirty="0"/>
              <a:t>如果主机</a:t>
            </a:r>
            <a:r>
              <a:rPr lang="en-US" altLang="zh-CN" sz="1600" b="1" dirty="0"/>
              <a:t>A</a:t>
            </a:r>
            <a:r>
              <a:rPr lang="zh-CN" altLang="en-US" sz="1600" b="1" dirty="0"/>
              <a:t>误将该确认报文段当作对重传报文段的确认，则所计算出的</a:t>
            </a:r>
            <a:r>
              <a:rPr lang="en-US" altLang="zh-CN" sz="1600" b="1" dirty="0"/>
              <a:t>RTTs</a:t>
            </a:r>
            <a:r>
              <a:rPr lang="zh-CN" altLang="en-US" sz="1600" b="1" dirty="0"/>
              <a:t>和</a:t>
            </a:r>
            <a:r>
              <a:rPr lang="en-US" altLang="zh-CN" sz="1600" b="1" dirty="0"/>
              <a:t>RTO</a:t>
            </a:r>
            <a:r>
              <a:rPr lang="zh-CN" altLang="en-US" sz="1600" b="1" dirty="0"/>
              <a:t>就会偏小，这会导致后续报文段发生没有必要的重传，增大网络负荷。</a:t>
            </a:r>
            <a:endParaRPr lang="zh-CN" altLang="en-US" sz="1600" b="1" dirty="0">
              <a:solidFill>
                <a:schemeClr val="bg1"/>
              </a:solidFill>
            </a:endParaRPr>
          </a:p>
        </p:txBody>
      </p:sp>
      <p:sp>
        <p:nvSpPr>
          <p:cNvPr id="79" name="矩形 78">
            <a:extLst>
              <a:ext uri="{FF2B5EF4-FFF2-40B4-BE49-F238E27FC236}">
                <a16:creationId xmlns:a16="http://schemas.microsoft.com/office/drawing/2014/main" id="{E6BAB6FF-DB72-874F-2E2C-0EA99E986B07}"/>
              </a:ext>
            </a:extLst>
          </p:cNvPr>
          <p:cNvSpPr/>
          <p:nvPr/>
        </p:nvSpPr>
        <p:spPr>
          <a:xfrm>
            <a:off x="495980" y="5687738"/>
            <a:ext cx="5514702" cy="70544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sz="1600" b="1" dirty="0">
                <a:solidFill>
                  <a:schemeClr val="bg1"/>
                </a:solidFill>
                <a:effectLst/>
              </a:rPr>
              <a:t>如果主机</a:t>
            </a:r>
            <a:r>
              <a:rPr lang="en-US" altLang="zh-CN" sz="1600" b="1" dirty="0">
                <a:solidFill>
                  <a:schemeClr val="bg1"/>
                </a:solidFill>
                <a:effectLst/>
              </a:rPr>
              <a:t>A</a:t>
            </a:r>
            <a:r>
              <a:rPr lang="zh-CN" altLang="en-US" sz="1600" b="1" dirty="0">
                <a:solidFill>
                  <a:schemeClr val="bg1"/>
                </a:solidFill>
                <a:effectLst/>
              </a:rPr>
              <a:t>误将该确认报文段当作对原数据报文段的确认，则所计算出的</a:t>
            </a:r>
            <a:r>
              <a:rPr lang="en-US" altLang="zh-CN" sz="1600" b="1" dirty="0">
                <a:solidFill>
                  <a:schemeClr val="bg1"/>
                </a:solidFill>
                <a:effectLst/>
              </a:rPr>
              <a:t>RTTs</a:t>
            </a:r>
            <a:r>
              <a:rPr lang="zh-CN" altLang="en-US" sz="1600" b="1" dirty="0">
                <a:solidFill>
                  <a:schemeClr val="bg1"/>
                </a:solidFill>
                <a:effectLst/>
              </a:rPr>
              <a:t>和</a:t>
            </a:r>
            <a:r>
              <a:rPr lang="en-US" altLang="zh-CN" sz="1600" b="1" dirty="0">
                <a:solidFill>
                  <a:schemeClr val="bg1"/>
                </a:solidFill>
                <a:effectLst/>
              </a:rPr>
              <a:t>RTO</a:t>
            </a:r>
            <a:r>
              <a:rPr lang="zh-CN" altLang="en-US" sz="1600" b="1" dirty="0">
                <a:solidFill>
                  <a:schemeClr val="bg1"/>
                </a:solidFill>
                <a:effectLst/>
              </a:rPr>
              <a:t>就会偏大，降低了传输效率。</a:t>
            </a:r>
            <a:endParaRPr lang="zh-CN" altLang="en-US" sz="1600" b="1" dirty="0">
              <a:solidFill>
                <a:schemeClr val="bg1"/>
              </a:solidFill>
            </a:endParaRPr>
          </a:p>
        </p:txBody>
      </p:sp>
    </p:spTree>
    <p:custDataLst>
      <p:tags r:id="rId1"/>
    </p:custDataLst>
    <p:extLst>
      <p:ext uri="{BB962C8B-B14F-4D97-AF65-F5344CB8AC3E}">
        <p14:creationId xmlns:p14="http://schemas.microsoft.com/office/powerpoint/2010/main" val="292628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left)">
                                      <p:cBhvr>
                                        <p:cTn id="13" dur="10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right)">
                                      <p:cBhvr>
                                        <p:cTn id="18" dur="10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wipe(left)">
                                      <p:cBhvr>
                                        <p:cTn id="23" dur="10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nodeType="clickEffect">
                                  <p:stCondLst>
                                    <p:cond delay="0"/>
                                  </p:stCondLst>
                                  <p:childTnLst>
                                    <p:set>
                                      <p:cBhvr>
                                        <p:cTn id="27" dur="1" fill="hold">
                                          <p:stCondLst>
                                            <p:cond delay="0"/>
                                          </p:stCondLst>
                                        </p:cTn>
                                        <p:tgtEl>
                                          <p:spTgt spid="67"/>
                                        </p:tgtEl>
                                        <p:attrNameLst>
                                          <p:attrName>style.visibility</p:attrName>
                                        </p:attrNameLst>
                                      </p:cBhvr>
                                      <p:to>
                                        <p:strVal val="visible"/>
                                      </p:to>
                                    </p:set>
                                    <p:anim calcmode="lin" valueType="num">
                                      <p:cBhvr additive="base">
                                        <p:cTn id="28" dur="500"/>
                                        <p:tgtEl>
                                          <p:spTgt spid="67"/>
                                        </p:tgtEl>
                                        <p:attrNameLst>
                                          <p:attrName>ppt_x</p:attrName>
                                        </p:attrNameLst>
                                      </p:cBhvr>
                                      <p:tavLst>
                                        <p:tav tm="0">
                                          <p:val>
                                            <p:strVal val="#ppt_x-#ppt_w*1.125000"/>
                                          </p:val>
                                        </p:tav>
                                        <p:tav tm="100000">
                                          <p:val>
                                            <p:strVal val="#ppt_x"/>
                                          </p:val>
                                        </p:tav>
                                      </p:tavLst>
                                    </p:anim>
                                    <p:animEffect transition="in" filter="wipe(right)">
                                      <p:cBhvr>
                                        <p:cTn id="29" dur="500"/>
                                        <p:tgtEl>
                                          <p:spTgt spid="67"/>
                                        </p:tgtEl>
                                      </p:cBhvr>
                                    </p:animEffect>
                                  </p:childTnLst>
                                </p:cTn>
                              </p:par>
                            </p:childTnLst>
                          </p:cTn>
                        </p:par>
                        <p:par>
                          <p:cTn id="30" fill="hold">
                            <p:stCondLst>
                              <p:cond delay="500"/>
                            </p:stCondLst>
                            <p:childTnLst>
                              <p:par>
                                <p:cTn id="31" presetID="12" presetClass="entr" presetSubtype="2" fill="hold" grpId="0" nodeType="afterEffect">
                                  <p:stCondLst>
                                    <p:cond delay="0"/>
                                  </p:stCondLst>
                                  <p:childTnLst>
                                    <p:set>
                                      <p:cBhvr>
                                        <p:cTn id="32" dur="1" fill="hold">
                                          <p:stCondLst>
                                            <p:cond delay="0"/>
                                          </p:stCondLst>
                                        </p:cTn>
                                        <p:tgtEl>
                                          <p:spTgt spid="75"/>
                                        </p:tgtEl>
                                        <p:attrNameLst>
                                          <p:attrName>style.visibility</p:attrName>
                                        </p:attrNameLst>
                                      </p:cBhvr>
                                      <p:to>
                                        <p:strVal val="visible"/>
                                      </p:to>
                                    </p:set>
                                    <p:anim calcmode="lin" valueType="num">
                                      <p:cBhvr additive="base">
                                        <p:cTn id="33" dur="500"/>
                                        <p:tgtEl>
                                          <p:spTgt spid="75"/>
                                        </p:tgtEl>
                                        <p:attrNameLst>
                                          <p:attrName>ppt_x</p:attrName>
                                        </p:attrNameLst>
                                      </p:cBhvr>
                                      <p:tavLst>
                                        <p:tav tm="0">
                                          <p:val>
                                            <p:strVal val="#ppt_x+#ppt_w*1.125000"/>
                                          </p:val>
                                        </p:tav>
                                        <p:tav tm="100000">
                                          <p:val>
                                            <p:strVal val="#ppt_x"/>
                                          </p:val>
                                        </p:tav>
                                      </p:tavLst>
                                    </p:anim>
                                    <p:animEffect transition="in" filter="wipe(left)">
                                      <p:cBhvr>
                                        <p:cTn id="34" dur="500"/>
                                        <p:tgtEl>
                                          <p:spTgt spid="75"/>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nodeType="clickEffect">
                                  <p:stCondLst>
                                    <p:cond delay="0"/>
                                  </p:stCondLst>
                                  <p:childTnLst>
                                    <p:set>
                                      <p:cBhvr>
                                        <p:cTn id="38" dur="1" fill="hold">
                                          <p:stCondLst>
                                            <p:cond delay="0"/>
                                          </p:stCondLst>
                                        </p:cTn>
                                        <p:tgtEl>
                                          <p:spTgt spid="59"/>
                                        </p:tgtEl>
                                        <p:attrNameLst>
                                          <p:attrName>style.visibility</p:attrName>
                                        </p:attrNameLst>
                                      </p:cBhvr>
                                      <p:to>
                                        <p:strVal val="visible"/>
                                      </p:to>
                                    </p:set>
                                    <p:anim calcmode="lin" valueType="num">
                                      <p:cBhvr additive="base">
                                        <p:cTn id="39" dur="500"/>
                                        <p:tgtEl>
                                          <p:spTgt spid="59"/>
                                        </p:tgtEl>
                                        <p:attrNameLst>
                                          <p:attrName>ppt_x</p:attrName>
                                        </p:attrNameLst>
                                      </p:cBhvr>
                                      <p:tavLst>
                                        <p:tav tm="0">
                                          <p:val>
                                            <p:strVal val="#ppt_x-#ppt_w*1.125000"/>
                                          </p:val>
                                        </p:tav>
                                        <p:tav tm="100000">
                                          <p:val>
                                            <p:strVal val="#ppt_x"/>
                                          </p:val>
                                        </p:tav>
                                      </p:tavLst>
                                    </p:anim>
                                    <p:animEffect transition="in" filter="wipe(right)">
                                      <p:cBhvr>
                                        <p:cTn id="40" dur="500"/>
                                        <p:tgtEl>
                                          <p:spTgt spid="59"/>
                                        </p:tgtEl>
                                      </p:cBhvr>
                                    </p:animEffect>
                                  </p:childTnLst>
                                </p:cTn>
                              </p:par>
                            </p:childTnLst>
                          </p:cTn>
                        </p:par>
                        <p:par>
                          <p:cTn id="41" fill="hold">
                            <p:stCondLst>
                              <p:cond delay="1000"/>
                            </p:stCondLst>
                            <p:childTnLst>
                              <p:par>
                                <p:cTn id="42" presetID="12" presetClass="entr" presetSubtype="8" fill="hold" grpId="0" nodeType="afterEffect">
                                  <p:stCondLst>
                                    <p:cond delay="0"/>
                                  </p:stCondLst>
                                  <p:childTnLst>
                                    <p:set>
                                      <p:cBhvr>
                                        <p:cTn id="43" dur="1" fill="hold">
                                          <p:stCondLst>
                                            <p:cond delay="0"/>
                                          </p:stCondLst>
                                        </p:cTn>
                                        <p:tgtEl>
                                          <p:spTgt spid="74"/>
                                        </p:tgtEl>
                                        <p:attrNameLst>
                                          <p:attrName>style.visibility</p:attrName>
                                        </p:attrNameLst>
                                      </p:cBhvr>
                                      <p:to>
                                        <p:strVal val="visible"/>
                                      </p:to>
                                    </p:set>
                                    <p:anim calcmode="lin" valueType="num">
                                      <p:cBhvr additive="base">
                                        <p:cTn id="44" dur="500"/>
                                        <p:tgtEl>
                                          <p:spTgt spid="74"/>
                                        </p:tgtEl>
                                        <p:attrNameLst>
                                          <p:attrName>ppt_x</p:attrName>
                                        </p:attrNameLst>
                                      </p:cBhvr>
                                      <p:tavLst>
                                        <p:tav tm="0">
                                          <p:val>
                                            <p:strVal val="#ppt_x-#ppt_w*1.125000"/>
                                          </p:val>
                                        </p:tav>
                                        <p:tav tm="100000">
                                          <p:val>
                                            <p:strVal val="#ppt_x"/>
                                          </p:val>
                                        </p:tav>
                                      </p:tavLst>
                                    </p:anim>
                                    <p:animEffect transition="in" filter="wipe(right)">
                                      <p:cBhvr>
                                        <p:cTn id="45" dur="500"/>
                                        <p:tgtEl>
                                          <p:spTgt spid="74"/>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1" fill="hold" grpId="0" nodeType="clickEffect">
                                  <p:stCondLst>
                                    <p:cond delay="0"/>
                                  </p:stCondLst>
                                  <p:childTnLst>
                                    <p:set>
                                      <p:cBhvr>
                                        <p:cTn id="49" dur="1" fill="hold">
                                          <p:stCondLst>
                                            <p:cond delay="0"/>
                                          </p:stCondLst>
                                        </p:cTn>
                                        <p:tgtEl>
                                          <p:spTgt spid="77"/>
                                        </p:tgtEl>
                                        <p:attrNameLst>
                                          <p:attrName>style.visibility</p:attrName>
                                        </p:attrNameLst>
                                      </p:cBhvr>
                                      <p:to>
                                        <p:strVal val="visible"/>
                                      </p:to>
                                    </p:set>
                                    <p:anim calcmode="lin" valueType="num">
                                      <p:cBhvr additive="base">
                                        <p:cTn id="50" dur="500"/>
                                        <p:tgtEl>
                                          <p:spTgt spid="77"/>
                                        </p:tgtEl>
                                        <p:attrNameLst>
                                          <p:attrName>ppt_y</p:attrName>
                                        </p:attrNameLst>
                                      </p:cBhvr>
                                      <p:tavLst>
                                        <p:tav tm="0">
                                          <p:val>
                                            <p:strVal val="#ppt_y-#ppt_h*1.125000"/>
                                          </p:val>
                                        </p:tav>
                                        <p:tav tm="100000">
                                          <p:val>
                                            <p:strVal val="#ppt_y"/>
                                          </p:val>
                                        </p:tav>
                                      </p:tavLst>
                                    </p:anim>
                                    <p:animEffect transition="in" filter="wipe(down)">
                                      <p:cBhvr>
                                        <p:cTn id="51"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7"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703BF2F8-B3DF-60BF-011B-0B685100AE96}"/>
              </a:ext>
            </a:extLst>
          </p:cNvPr>
          <p:cNvSpPr/>
          <p:nvPr/>
        </p:nvSpPr>
        <p:spPr>
          <a:xfrm>
            <a:off x="2024743" y="5322879"/>
            <a:ext cx="8276041" cy="1045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00" b="1" dirty="0">
                <a:solidFill>
                  <a:schemeClr val="bg1"/>
                </a:solidFill>
                <a:effectLst/>
                <a:latin typeface="+mn-ea"/>
              </a:rPr>
              <a:t>       通过上述两个例子可以看出：当发送方出现超时重传后，收到确认报文段时是无法判断出该确认到底是对原</a:t>
            </a:r>
            <a:r>
              <a:rPr lang="zh-CN" altLang="en-US" b="1" dirty="0">
                <a:solidFill>
                  <a:schemeClr val="bg1"/>
                </a:solidFill>
                <a:latin typeface="+mn-ea"/>
              </a:rPr>
              <a:t>数据</a:t>
            </a:r>
            <a:r>
              <a:rPr lang="zh-CN" altLang="en-US" sz="1800" b="1" dirty="0">
                <a:solidFill>
                  <a:schemeClr val="bg1"/>
                </a:solidFill>
                <a:effectLst/>
                <a:latin typeface="+mn-ea"/>
              </a:rPr>
              <a:t>报文段的确认还是对重传数据报文段的确认，也就是无法准确测量出</a:t>
            </a:r>
            <a:r>
              <a:rPr lang="en-US" altLang="zh-CN" sz="1800" b="1" dirty="0">
                <a:solidFill>
                  <a:schemeClr val="bg1"/>
                </a:solidFill>
                <a:effectLst/>
                <a:latin typeface="+mn-ea"/>
              </a:rPr>
              <a:t>RTT</a:t>
            </a:r>
            <a:r>
              <a:rPr lang="zh-CN" altLang="en-US" sz="1800" b="1" dirty="0">
                <a:solidFill>
                  <a:schemeClr val="bg1"/>
                </a:solidFill>
                <a:effectLst/>
                <a:latin typeface="+mn-ea"/>
              </a:rPr>
              <a:t>，进而无法正确计算</a:t>
            </a:r>
            <a:r>
              <a:rPr lang="en-US" altLang="zh-CN" sz="1800" b="1" dirty="0">
                <a:solidFill>
                  <a:schemeClr val="bg1"/>
                </a:solidFill>
                <a:effectLst/>
                <a:latin typeface="+mn-ea"/>
              </a:rPr>
              <a:t>RTO</a:t>
            </a:r>
            <a:r>
              <a:rPr lang="zh-CN" altLang="en-US" sz="1800" b="1" dirty="0">
                <a:solidFill>
                  <a:schemeClr val="bg1"/>
                </a:solidFill>
                <a:effectLst/>
                <a:latin typeface="+mn-ea"/>
              </a:rPr>
              <a:t>。</a:t>
            </a:r>
            <a:endParaRPr lang="zh-CN" altLang="en-US" b="1" dirty="0">
              <a:solidFill>
                <a:schemeClr val="bg1"/>
              </a:solidFill>
              <a:latin typeface="+mn-ea"/>
            </a:endParaRP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超时重传时间的选择</a:t>
              </a:r>
            </a:p>
          </p:txBody>
        </p:sp>
      </p:grpSp>
      <p:sp>
        <p:nvSpPr>
          <p:cNvPr id="5" name="矩形 4">
            <a:extLst>
              <a:ext uri="{FF2B5EF4-FFF2-40B4-BE49-F238E27FC236}">
                <a16:creationId xmlns:a16="http://schemas.microsoft.com/office/drawing/2014/main" id="{64256643-7639-8468-9532-AC086589E400}"/>
              </a:ext>
            </a:extLst>
          </p:cNvPr>
          <p:cNvSpPr/>
          <p:nvPr/>
        </p:nvSpPr>
        <p:spPr>
          <a:xfrm>
            <a:off x="2866417" y="1256207"/>
            <a:ext cx="6459166" cy="4604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b="1" dirty="0"/>
              <a:t>往返时间</a:t>
            </a:r>
            <a:r>
              <a:rPr lang="en-US" altLang="zh-CN" sz="2000" b="1" dirty="0"/>
              <a:t>RTT</a:t>
            </a:r>
            <a:r>
              <a:rPr lang="zh-CN" altLang="en-US" sz="2000" b="1" dirty="0"/>
              <a:t>的测量是比较复杂的</a:t>
            </a:r>
          </a:p>
        </p:txBody>
      </p:sp>
      <p:pic>
        <p:nvPicPr>
          <p:cNvPr id="38" name="图片 37" descr="图片包含 图形用户界面&#10;&#10;描述已自动生成">
            <a:extLst>
              <a:ext uri="{FF2B5EF4-FFF2-40B4-BE49-F238E27FC236}">
                <a16:creationId xmlns:a16="http://schemas.microsoft.com/office/drawing/2014/main" id="{E15059FB-E5E7-795E-C6C8-D936D792C5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1216" y="1865321"/>
            <a:ext cx="8409568" cy="3457558"/>
          </a:xfrm>
          <a:prstGeom prst="rect">
            <a:avLst/>
          </a:prstGeom>
        </p:spPr>
      </p:pic>
    </p:spTree>
    <p:custDataLst>
      <p:tags r:id="rId1"/>
    </p:custDataLst>
    <p:extLst>
      <p:ext uri="{BB962C8B-B14F-4D97-AF65-F5344CB8AC3E}">
        <p14:creationId xmlns:p14="http://schemas.microsoft.com/office/powerpoint/2010/main" val="2640176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p:tgtEl>
                                          <p:spTgt spid="38"/>
                                        </p:tgtEl>
                                        <p:attrNameLst>
                                          <p:attrName>ppt_y</p:attrName>
                                        </p:attrNameLst>
                                      </p:cBhvr>
                                      <p:tavLst>
                                        <p:tav tm="0">
                                          <p:val>
                                            <p:strVal val="#ppt_y+#ppt_h*1.125000"/>
                                          </p:val>
                                        </p:tav>
                                        <p:tav tm="100000">
                                          <p:val>
                                            <p:strVal val="#ppt_y"/>
                                          </p:val>
                                        </p:tav>
                                      </p:tavLst>
                                    </p:anim>
                                    <p:animEffect transition="in" filter="wipe(up)">
                                      <p:cBhvr>
                                        <p:cTn id="8" dur="500"/>
                                        <p:tgtEl>
                                          <p:spTgt spid="38"/>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p:tgtEl>
                                          <p:spTgt spid="39"/>
                                        </p:tgtEl>
                                        <p:attrNameLst>
                                          <p:attrName>ppt_y</p:attrName>
                                        </p:attrNameLst>
                                      </p:cBhvr>
                                      <p:tavLst>
                                        <p:tav tm="0">
                                          <p:val>
                                            <p:strVal val="#ppt_y-#ppt_h*1.125000"/>
                                          </p:val>
                                        </p:tav>
                                        <p:tav tm="100000">
                                          <p:val>
                                            <p:strVal val="#ppt_y"/>
                                          </p:val>
                                        </p:tav>
                                      </p:tavLst>
                                    </p:anim>
                                    <p:animEffect transition="in" filter="wipe(down)">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2742CFE-C2A3-3810-A1DC-9BFDBCC3FCC4}"/>
              </a:ext>
            </a:extLst>
          </p:cNvPr>
          <p:cNvSpPr/>
          <p:nvPr/>
        </p:nvSpPr>
        <p:spPr>
          <a:xfrm>
            <a:off x="6795657" y="1993488"/>
            <a:ext cx="5084618" cy="164396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zh-CN" altLang="en-US" sz="2800" b="1" dirty="0"/>
              <a:t>         报文段每重传一次，就把</a:t>
            </a:r>
            <a:r>
              <a:rPr lang="en-US" altLang="zh-CN" sz="2800" b="1" dirty="0"/>
              <a:t>RTO</a:t>
            </a:r>
            <a:r>
              <a:rPr lang="zh-CN" altLang="en-US" sz="2800" b="1" dirty="0"/>
              <a:t>增大一些。典型的做法是将新</a:t>
            </a:r>
            <a:r>
              <a:rPr lang="en-US" altLang="zh-CN" sz="2800" b="1" dirty="0"/>
              <a:t>RTO</a:t>
            </a:r>
            <a:r>
              <a:rPr lang="zh-CN" altLang="en-US" sz="2800" b="1" dirty="0"/>
              <a:t>的值取为旧</a:t>
            </a:r>
            <a:r>
              <a:rPr lang="en-US" altLang="zh-CN" sz="2800" b="1" dirty="0"/>
              <a:t>RTO</a:t>
            </a:r>
            <a:r>
              <a:rPr lang="zh-CN" altLang="en-US" sz="2800" b="1" dirty="0"/>
              <a:t>的</a:t>
            </a:r>
            <a:r>
              <a:rPr lang="en-US" altLang="zh-CN" sz="2800" b="1" dirty="0"/>
              <a:t>2</a:t>
            </a:r>
            <a:r>
              <a:rPr lang="zh-CN" altLang="en-US" sz="2800" b="1" dirty="0"/>
              <a:t>倍</a:t>
            </a:r>
            <a:r>
              <a:rPr lang="zh-CN" altLang="en-US" sz="2800" b="1" dirty="0">
                <a:solidFill>
                  <a:schemeClr val="bg1"/>
                </a:solidFill>
              </a:rPr>
              <a:t>。 </a:t>
            </a:r>
            <a:endParaRPr lang="zh-CN" altLang="en-US" sz="2800" b="1" dirty="0">
              <a:solidFill>
                <a:schemeClr val="bg1"/>
              </a:solidFill>
              <a:latin typeface="+mn-ea"/>
            </a:endParaRPr>
          </a:p>
        </p:txBody>
      </p:sp>
      <p:sp>
        <p:nvSpPr>
          <p:cNvPr id="10" name="矩形 9">
            <a:extLst>
              <a:ext uri="{FF2B5EF4-FFF2-40B4-BE49-F238E27FC236}">
                <a16:creationId xmlns:a16="http://schemas.microsoft.com/office/drawing/2014/main" id="{AEDD6ED4-375E-75D3-DFAE-0546179C3BC6}"/>
              </a:ext>
            </a:extLst>
          </p:cNvPr>
          <p:cNvSpPr/>
          <p:nvPr/>
        </p:nvSpPr>
        <p:spPr>
          <a:xfrm>
            <a:off x="6795657" y="4794931"/>
            <a:ext cx="5084618" cy="1643969"/>
          </a:xfrm>
          <a:prstGeom prst="rect">
            <a:avLst/>
          </a:prstGeom>
          <a:solidFill>
            <a:schemeClr val="tx2"/>
          </a:solidFill>
          <a:ln>
            <a:solidFill>
              <a:schemeClr val="tx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sz="1600" b="1" dirty="0"/>
              <a:t>         设想出现这样的情况：报文段的时延突然增大很多，并且之后很长一段时间都会保持这种时延（这可能是因为网络拓扑发生了变化）。因此在原来得出的</a:t>
            </a:r>
            <a:r>
              <a:rPr lang="en-US" altLang="zh-CN" sz="1600" b="1" dirty="0"/>
              <a:t>RTO</a:t>
            </a:r>
            <a:r>
              <a:rPr lang="zh-CN" altLang="en-US" sz="1600" b="1" dirty="0"/>
              <a:t>内，不会收到确认报文段，于是就重传报文段。但根据</a:t>
            </a:r>
            <a:r>
              <a:rPr lang="en-US" altLang="zh-CN" sz="1600" b="1" dirty="0"/>
              <a:t>Karn</a:t>
            </a:r>
            <a:r>
              <a:rPr lang="zh-CN" altLang="en-US" sz="1600" b="1" dirty="0"/>
              <a:t>算法，不考虑重传的报文段的</a:t>
            </a:r>
            <a:r>
              <a:rPr lang="en-US" altLang="zh-CN" sz="1600" b="1" dirty="0"/>
              <a:t>RTT</a:t>
            </a:r>
            <a:r>
              <a:rPr lang="zh-CN" altLang="en-US" sz="1600" b="1" dirty="0"/>
              <a:t>样本，因此</a:t>
            </a:r>
            <a:r>
              <a:rPr lang="en-US" altLang="zh-CN" sz="1600" b="1" dirty="0"/>
              <a:t>RTO</a:t>
            </a:r>
            <a:r>
              <a:rPr lang="zh-CN" altLang="en-US" sz="1600" b="1" dirty="0"/>
              <a:t>就无法更新，这会导致报文段反复被重传。</a:t>
            </a:r>
            <a:endParaRPr lang="zh-CN" altLang="en-US" sz="1600" b="1" dirty="0">
              <a:solidFill>
                <a:schemeClr val="bg1"/>
              </a:solidFill>
              <a:latin typeface="+mn-ea"/>
            </a:endParaRPr>
          </a:p>
        </p:txBody>
      </p:sp>
      <p:sp>
        <p:nvSpPr>
          <p:cNvPr id="9" name="矩形 8">
            <a:extLst>
              <a:ext uri="{FF2B5EF4-FFF2-40B4-BE49-F238E27FC236}">
                <a16:creationId xmlns:a16="http://schemas.microsoft.com/office/drawing/2014/main" id="{8187EECF-0521-7CC8-4043-BA3FA89E9C14}"/>
              </a:ext>
            </a:extLst>
          </p:cNvPr>
          <p:cNvSpPr/>
          <p:nvPr/>
        </p:nvSpPr>
        <p:spPr>
          <a:xfrm>
            <a:off x="304800" y="4794931"/>
            <a:ext cx="5084618" cy="164396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nSpc>
                <a:spcPct val="150000"/>
              </a:lnSpc>
            </a:pPr>
            <a:r>
              <a:rPr lang="zh-CN" altLang="en-US" sz="1600" b="1" dirty="0">
                <a:solidFill>
                  <a:schemeClr val="bg1"/>
                </a:solidFill>
              </a:rPr>
              <a:t>         在计算加权平均</a:t>
            </a:r>
            <a:r>
              <a:rPr lang="en-US" altLang="zh-CN" sz="1600" b="1" dirty="0">
                <a:solidFill>
                  <a:schemeClr val="bg1"/>
                </a:solidFill>
              </a:rPr>
              <a:t>RTTs</a:t>
            </a:r>
            <a:r>
              <a:rPr lang="zh-CN" altLang="en-US" sz="1600" b="1" dirty="0">
                <a:solidFill>
                  <a:schemeClr val="bg1"/>
                </a:solidFill>
              </a:rPr>
              <a:t>时，只要报文段重传了，就不采用其</a:t>
            </a:r>
            <a:r>
              <a:rPr lang="en-US" altLang="zh-CN" sz="1600" b="1" dirty="0">
                <a:solidFill>
                  <a:schemeClr val="bg1"/>
                </a:solidFill>
              </a:rPr>
              <a:t>RTT</a:t>
            </a:r>
            <a:r>
              <a:rPr lang="zh-CN" altLang="en-US" sz="1600" b="1" dirty="0">
                <a:solidFill>
                  <a:schemeClr val="bg1"/>
                </a:solidFill>
              </a:rPr>
              <a:t>样本。换句话说，出现重传时，不重新计算</a:t>
            </a:r>
            <a:r>
              <a:rPr lang="en-US" altLang="zh-CN" sz="1600" b="1" dirty="0">
                <a:solidFill>
                  <a:schemeClr val="bg1"/>
                </a:solidFill>
              </a:rPr>
              <a:t>RTTs </a:t>
            </a:r>
            <a:r>
              <a:rPr lang="zh-CN" altLang="en-US" sz="1600" b="1" dirty="0">
                <a:solidFill>
                  <a:schemeClr val="bg1"/>
                </a:solidFill>
              </a:rPr>
              <a:t>，进而</a:t>
            </a:r>
            <a:r>
              <a:rPr lang="en-US" altLang="zh-CN" sz="1600" b="1" dirty="0">
                <a:solidFill>
                  <a:schemeClr val="bg1"/>
                </a:solidFill>
              </a:rPr>
              <a:t>RTO</a:t>
            </a:r>
            <a:r>
              <a:rPr lang="zh-CN" altLang="en-US" sz="1600" b="1" dirty="0">
                <a:solidFill>
                  <a:schemeClr val="bg1"/>
                </a:solidFill>
              </a:rPr>
              <a:t>也不会重新计算。</a:t>
            </a:r>
            <a:endParaRPr lang="zh-CN" altLang="en-US" sz="1600" b="1" dirty="0">
              <a:solidFill>
                <a:schemeClr val="bg1"/>
              </a:solidFill>
              <a:latin typeface="+mn-ea"/>
            </a:endParaRP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超时重传时间的选择</a:t>
              </a:r>
            </a:p>
          </p:txBody>
        </p:sp>
      </p:grpSp>
      <p:sp>
        <p:nvSpPr>
          <p:cNvPr id="5" name="矩形 4">
            <a:extLst>
              <a:ext uri="{FF2B5EF4-FFF2-40B4-BE49-F238E27FC236}">
                <a16:creationId xmlns:a16="http://schemas.microsoft.com/office/drawing/2014/main" id="{64256643-7639-8468-9532-AC086589E400}"/>
              </a:ext>
            </a:extLst>
          </p:cNvPr>
          <p:cNvSpPr/>
          <p:nvPr/>
        </p:nvSpPr>
        <p:spPr>
          <a:xfrm>
            <a:off x="2866417" y="1256207"/>
            <a:ext cx="6459166" cy="4604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b="1" dirty="0"/>
              <a:t>往返时间</a:t>
            </a:r>
            <a:r>
              <a:rPr lang="en-US" altLang="zh-CN" sz="2000" b="1" dirty="0"/>
              <a:t>RTT</a:t>
            </a:r>
            <a:r>
              <a:rPr lang="zh-CN" altLang="en-US" sz="2000" b="1" dirty="0"/>
              <a:t>的测量是比较复杂的</a:t>
            </a:r>
          </a:p>
        </p:txBody>
      </p:sp>
      <p:sp>
        <p:nvSpPr>
          <p:cNvPr id="6" name="矩形 5">
            <a:extLst>
              <a:ext uri="{FF2B5EF4-FFF2-40B4-BE49-F238E27FC236}">
                <a16:creationId xmlns:a16="http://schemas.microsoft.com/office/drawing/2014/main" id="{15E21025-56F1-DAED-1247-ACAA1A39DD04}"/>
              </a:ext>
            </a:extLst>
          </p:cNvPr>
          <p:cNvSpPr/>
          <p:nvPr/>
        </p:nvSpPr>
        <p:spPr>
          <a:xfrm>
            <a:off x="304800" y="1993489"/>
            <a:ext cx="5084618" cy="164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b="1" dirty="0">
                <a:solidFill>
                  <a:schemeClr val="bg1"/>
                </a:solidFill>
                <a:effectLst/>
                <a:latin typeface="+mn-ea"/>
              </a:rPr>
              <a:t>       通过上述两个例子可以看出：当发送方出现超时重传后，收到确认报文段时是无法判断出该确认到底是对原</a:t>
            </a:r>
            <a:r>
              <a:rPr lang="zh-CN" altLang="en-US" sz="1600" b="1" dirty="0">
                <a:solidFill>
                  <a:schemeClr val="bg1"/>
                </a:solidFill>
                <a:latin typeface="+mn-ea"/>
              </a:rPr>
              <a:t>数据</a:t>
            </a:r>
            <a:r>
              <a:rPr lang="zh-CN" altLang="en-US" sz="1600" b="1" dirty="0">
                <a:solidFill>
                  <a:schemeClr val="bg1"/>
                </a:solidFill>
                <a:effectLst/>
                <a:latin typeface="+mn-ea"/>
              </a:rPr>
              <a:t>报文段的确认还是对重传数据报文段的确认，也就是无法准确测量出</a:t>
            </a:r>
            <a:r>
              <a:rPr lang="en-US" altLang="zh-CN" sz="1600" b="1" dirty="0">
                <a:solidFill>
                  <a:schemeClr val="bg1"/>
                </a:solidFill>
                <a:effectLst/>
                <a:latin typeface="+mn-ea"/>
              </a:rPr>
              <a:t>RTT</a:t>
            </a:r>
            <a:r>
              <a:rPr lang="zh-CN" altLang="en-US" sz="1600" b="1" dirty="0">
                <a:solidFill>
                  <a:schemeClr val="bg1"/>
                </a:solidFill>
                <a:effectLst/>
                <a:latin typeface="+mn-ea"/>
              </a:rPr>
              <a:t>，进而无法正确计算</a:t>
            </a:r>
            <a:r>
              <a:rPr lang="en-US" altLang="zh-CN" sz="1600" b="1" dirty="0">
                <a:solidFill>
                  <a:schemeClr val="bg1"/>
                </a:solidFill>
                <a:effectLst/>
                <a:latin typeface="+mn-ea"/>
              </a:rPr>
              <a:t>RTO</a:t>
            </a:r>
            <a:r>
              <a:rPr lang="zh-CN" altLang="en-US" sz="1600" b="1" dirty="0">
                <a:solidFill>
                  <a:schemeClr val="bg1"/>
                </a:solidFill>
                <a:effectLst/>
                <a:latin typeface="+mn-ea"/>
              </a:rPr>
              <a:t>。</a:t>
            </a:r>
            <a:endParaRPr lang="zh-CN" altLang="en-US" sz="1600" b="1" dirty="0">
              <a:solidFill>
                <a:schemeClr val="bg1"/>
              </a:solidFill>
              <a:latin typeface="+mn-ea"/>
            </a:endParaRPr>
          </a:p>
        </p:txBody>
      </p:sp>
      <p:sp>
        <p:nvSpPr>
          <p:cNvPr id="16" name="箭头: 下 15">
            <a:extLst>
              <a:ext uri="{FF2B5EF4-FFF2-40B4-BE49-F238E27FC236}">
                <a16:creationId xmlns:a16="http://schemas.microsoft.com/office/drawing/2014/main" id="{501434B3-DBC9-E6B1-4F1B-47F0453F7D5E}"/>
              </a:ext>
            </a:extLst>
          </p:cNvPr>
          <p:cNvSpPr/>
          <p:nvPr/>
        </p:nvSpPr>
        <p:spPr>
          <a:xfrm>
            <a:off x="2378142" y="3683608"/>
            <a:ext cx="1127058" cy="1065172"/>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Karn</a:t>
            </a:r>
          </a:p>
          <a:p>
            <a:pPr algn="ctr"/>
            <a:r>
              <a:rPr lang="zh-CN" altLang="en-US" b="1" dirty="0">
                <a:solidFill>
                  <a:schemeClr val="tx1"/>
                </a:solidFill>
              </a:rPr>
              <a:t>算法</a:t>
            </a:r>
          </a:p>
        </p:txBody>
      </p:sp>
      <p:sp>
        <p:nvSpPr>
          <p:cNvPr id="17" name="箭头: 右 16">
            <a:extLst>
              <a:ext uri="{FF2B5EF4-FFF2-40B4-BE49-F238E27FC236}">
                <a16:creationId xmlns:a16="http://schemas.microsoft.com/office/drawing/2014/main" id="{9EC12C54-DD14-45A7-AB83-9918FB7EC8AA}"/>
              </a:ext>
            </a:extLst>
          </p:cNvPr>
          <p:cNvSpPr/>
          <p:nvPr/>
        </p:nvSpPr>
        <p:spPr>
          <a:xfrm>
            <a:off x="5430985" y="5141352"/>
            <a:ext cx="1343891" cy="95596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b="1" dirty="0">
                <a:solidFill>
                  <a:schemeClr val="tx1"/>
                </a:solidFill>
              </a:rPr>
              <a:t>新问题</a:t>
            </a:r>
          </a:p>
        </p:txBody>
      </p:sp>
      <p:sp>
        <p:nvSpPr>
          <p:cNvPr id="18" name="箭头: 上 17">
            <a:extLst>
              <a:ext uri="{FF2B5EF4-FFF2-40B4-BE49-F238E27FC236}">
                <a16:creationId xmlns:a16="http://schemas.microsoft.com/office/drawing/2014/main" id="{C9D92B75-EE4A-5A3A-F1F8-3064C72E8874}"/>
              </a:ext>
            </a:extLst>
          </p:cNvPr>
          <p:cNvSpPr/>
          <p:nvPr/>
        </p:nvSpPr>
        <p:spPr>
          <a:xfrm>
            <a:off x="8589818" y="3637457"/>
            <a:ext cx="1323109" cy="1111323"/>
          </a:xfrm>
          <a:prstGeom prst="up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b="1" dirty="0">
                <a:solidFill>
                  <a:schemeClr val="tx1"/>
                </a:solidFill>
              </a:rPr>
              <a:t>修正</a:t>
            </a:r>
            <a:endParaRPr lang="en-US" altLang="zh-CN" b="1" dirty="0">
              <a:solidFill>
                <a:schemeClr val="tx1"/>
              </a:solidFill>
            </a:endParaRPr>
          </a:p>
          <a:p>
            <a:pPr algn="ctr"/>
            <a:r>
              <a:rPr lang="en-US" altLang="zh-CN" b="1" dirty="0">
                <a:solidFill>
                  <a:schemeClr val="tx1"/>
                </a:solidFill>
              </a:rPr>
              <a:t>Karn</a:t>
            </a:r>
          </a:p>
          <a:p>
            <a:pPr algn="ctr"/>
            <a:r>
              <a:rPr lang="zh-CN" altLang="en-US" b="1" dirty="0">
                <a:solidFill>
                  <a:schemeClr val="tx1"/>
                </a:solidFill>
              </a:rPr>
              <a:t>算法</a:t>
            </a:r>
          </a:p>
        </p:txBody>
      </p:sp>
    </p:spTree>
    <p:custDataLst>
      <p:tags r:id="rId1"/>
    </p:custDataLst>
    <p:extLst>
      <p:ext uri="{BB962C8B-B14F-4D97-AF65-F5344CB8AC3E}">
        <p14:creationId xmlns:p14="http://schemas.microsoft.com/office/powerpoint/2010/main" val="288974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up)">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1"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p:tgtEl>
                                          <p:spTgt spid="9"/>
                                        </p:tgtEl>
                                        <p:attrNameLst>
                                          <p:attrName>ppt_y</p:attrName>
                                        </p:attrNameLst>
                                      </p:cBhvr>
                                      <p:tavLst>
                                        <p:tav tm="0">
                                          <p:val>
                                            <p:strVal val="#ppt_y-#ppt_h*1.125000"/>
                                          </p:val>
                                        </p:tav>
                                        <p:tav tm="100000">
                                          <p:val>
                                            <p:strVal val="#ppt_y"/>
                                          </p:val>
                                        </p:tav>
                                      </p:tavLst>
                                    </p:anim>
                                    <p:animEffect transition="in" filter="wipe(down)">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ppt_x</p:attrName>
                                        </p:attrNameLst>
                                      </p:cBhvr>
                                      <p:tavLst>
                                        <p:tav tm="0">
                                          <p:val>
                                            <p:strVal val="#ppt_x-#ppt_w*1.125000"/>
                                          </p:val>
                                        </p:tav>
                                        <p:tav tm="100000">
                                          <p:val>
                                            <p:strVal val="#ppt_x"/>
                                          </p:val>
                                        </p:tav>
                                      </p:tavLst>
                                    </p:anim>
                                    <p:animEffect transition="in" filter="wipe(righ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down)">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p:tgtEl>
                                          <p:spTgt spid="11"/>
                                        </p:tgtEl>
                                        <p:attrNameLst>
                                          <p:attrName>ppt_y</p:attrName>
                                        </p:attrNameLst>
                                      </p:cBhvr>
                                      <p:tavLst>
                                        <p:tav tm="0">
                                          <p:val>
                                            <p:strVal val="#ppt_y+#ppt_h*1.125000"/>
                                          </p:val>
                                        </p:tav>
                                        <p:tav tm="100000">
                                          <p:val>
                                            <p:strVal val="#ppt_y"/>
                                          </p:val>
                                        </p:tav>
                                      </p:tavLst>
                                    </p:anim>
                                    <p:animEffect transition="in" filter="wipe(up)">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9" grpId="0" animBg="1"/>
      <p:bldP spid="6" grpId="0" animBg="1"/>
      <p:bldP spid="16" grpId="0" animBg="1"/>
      <p:bldP spid="17" grpId="0" animBg="1"/>
      <p:bldP spid="18"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超时重传时间的选择</a:t>
              </a:r>
            </a:p>
          </p:txBody>
        </p:sp>
      </p:grpSp>
      <p:sp>
        <p:nvSpPr>
          <p:cNvPr id="7" name="文本框 6">
            <a:extLst>
              <a:ext uri="{FF2B5EF4-FFF2-40B4-BE49-F238E27FC236}">
                <a16:creationId xmlns:a16="http://schemas.microsoft.com/office/drawing/2014/main" id="{E9CA2E8F-B3D2-9764-08EE-8CDC6A5C4417}"/>
              </a:ext>
            </a:extLst>
          </p:cNvPr>
          <p:cNvSpPr txBox="1"/>
          <p:nvPr/>
        </p:nvSpPr>
        <p:spPr>
          <a:xfrm>
            <a:off x="849086" y="1149410"/>
            <a:ext cx="11038114" cy="646331"/>
          </a:xfrm>
          <a:prstGeom prst="rect">
            <a:avLst/>
          </a:prstGeom>
          <a:noFill/>
        </p:spPr>
        <p:txBody>
          <a:bodyPr wrap="square" rtlCol="0">
            <a:spAutoFit/>
          </a:bodyPr>
          <a:lstStyle/>
          <a:p>
            <a:r>
              <a:rPr lang="en-US" altLang="zh-CN" b="1" dirty="0"/>
              <a:t>【</a:t>
            </a:r>
            <a:r>
              <a:rPr lang="zh-CN" altLang="en-US" b="1" dirty="0"/>
              <a:t>练习</a:t>
            </a:r>
            <a:r>
              <a:rPr lang="en-US" altLang="zh-CN" b="1" dirty="0"/>
              <a:t>】</a:t>
            </a:r>
            <a:r>
              <a:rPr lang="zh-CN" altLang="en-US" b="1" dirty="0"/>
              <a:t>假设要进行五次</a:t>
            </a:r>
            <a:r>
              <a:rPr lang="en-US" altLang="zh-CN" b="1" dirty="0"/>
              <a:t>TCP</a:t>
            </a:r>
            <a:r>
              <a:rPr lang="zh-CN" altLang="en-US" b="1" dirty="0"/>
              <a:t>往返时间</a:t>
            </a:r>
            <a:r>
              <a:rPr lang="en-US" altLang="zh-CN" b="1" dirty="0"/>
              <a:t>RTT</a:t>
            </a:r>
            <a:r>
              <a:rPr lang="zh-CN" altLang="en-US" b="1" dirty="0"/>
              <a:t>的测量，从第一次开始，依次测得</a:t>
            </a:r>
            <a:r>
              <a:rPr lang="en-US" altLang="zh-CN" b="1" dirty="0"/>
              <a:t>RTT</a:t>
            </a:r>
            <a:r>
              <a:rPr lang="zh-CN" altLang="en-US" b="1" dirty="0"/>
              <a:t>为</a:t>
            </a:r>
            <a:r>
              <a:rPr lang="en-US" altLang="zh-CN" b="1" dirty="0"/>
              <a:t>30ms</a:t>
            </a:r>
            <a:r>
              <a:rPr lang="zh-CN" altLang="en-US" b="1" dirty="0"/>
              <a:t>，</a:t>
            </a:r>
            <a:r>
              <a:rPr lang="en-US" altLang="zh-CN" b="1" dirty="0"/>
              <a:t>26ms</a:t>
            </a:r>
            <a:r>
              <a:rPr lang="zh-CN" altLang="en-US" b="1" dirty="0"/>
              <a:t>，</a:t>
            </a:r>
            <a:r>
              <a:rPr lang="en-US" altLang="zh-CN" b="1" dirty="0"/>
              <a:t>32ms</a:t>
            </a:r>
            <a:r>
              <a:rPr lang="zh-CN" altLang="en-US" b="1" dirty="0"/>
              <a:t>，</a:t>
            </a:r>
            <a:r>
              <a:rPr lang="en-US" altLang="zh-CN" b="1" dirty="0"/>
              <a:t>24ms</a:t>
            </a:r>
            <a:r>
              <a:rPr lang="zh-CN" altLang="en-US" b="1" dirty="0"/>
              <a:t>，</a:t>
            </a:r>
            <a:endParaRPr lang="en-US" altLang="zh-CN" b="1" dirty="0"/>
          </a:p>
          <a:p>
            <a:r>
              <a:rPr lang="en-US" altLang="zh-CN" b="1" dirty="0"/>
              <a:t>                 </a:t>
            </a:r>
            <a:r>
              <a:rPr lang="zh-CN" altLang="en-US" b="1" dirty="0"/>
              <a:t>而第五次测量</a:t>
            </a:r>
            <a:r>
              <a:rPr lang="en-US" altLang="zh-CN" b="1" dirty="0"/>
              <a:t>RTT</a:t>
            </a:r>
            <a:r>
              <a:rPr lang="zh-CN" altLang="en-US" b="1" dirty="0"/>
              <a:t>时出现了超时重传。设</a:t>
            </a:r>
            <a:r>
              <a:rPr lang="el-GR" altLang="zh-CN" b="1" dirty="0"/>
              <a:t>α</a:t>
            </a:r>
            <a:r>
              <a:rPr lang="en-US" altLang="zh-CN" b="1" dirty="0"/>
              <a:t> = </a:t>
            </a:r>
            <a:r>
              <a:rPr lang="el-GR" altLang="zh-CN" b="1" dirty="0"/>
              <a:t>β</a:t>
            </a:r>
            <a:r>
              <a:rPr lang="en-US" altLang="zh-CN" b="1" dirty="0"/>
              <a:t> = 0.1</a:t>
            </a:r>
            <a:r>
              <a:rPr lang="zh-CN" altLang="en-US" b="1" dirty="0"/>
              <a:t>，请计算每次测量后所计算出的超时重传时间</a:t>
            </a:r>
            <a:r>
              <a:rPr lang="en-US" altLang="zh-CN" b="1" dirty="0"/>
              <a:t>RTO</a:t>
            </a:r>
            <a:r>
              <a:rPr lang="zh-CN" altLang="en-US" b="1" dirty="0"/>
              <a:t>。</a:t>
            </a:r>
          </a:p>
        </p:txBody>
      </p:sp>
      <p:sp>
        <p:nvSpPr>
          <p:cNvPr id="8" name="文本框 7">
            <a:extLst>
              <a:ext uri="{FF2B5EF4-FFF2-40B4-BE49-F238E27FC236}">
                <a16:creationId xmlns:a16="http://schemas.microsoft.com/office/drawing/2014/main" id="{86AF48AF-C8B5-7B93-9D06-ACEA880C4700}"/>
              </a:ext>
            </a:extLst>
          </p:cNvPr>
          <p:cNvSpPr txBox="1"/>
          <p:nvPr/>
        </p:nvSpPr>
        <p:spPr>
          <a:xfrm>
            <a:off x="978087" y="1745947"/>
            <a:ext cx="883370" cy="369332"/>
          </a:xfrm>
          <a:prstGeom prst="rect">
            <a:avLst/>
          </a:prstGeom>
          <a:noFill/>
        </p:spPr>
        <p:txBody>
          <a:bodyPr wrap="square" rtlCol="0">
            <a:spAutoFit/>
          </a:bodyPr>
          <a:lstStyle/>
          <a:p>
            <a:r>
              <a:rPr lang="zh-CN" altLang="en-US" b="1" dirty="0"/>
              <a:t>解析</a:t>
            </a:r>
          </a:p>
        </p:txBody>
      </p:sp>
      <p:grpSp>
        <p:nvGrpSpPr>
          <p:cNvPr id="34" name="组合 33">
            <a:extLst>
              <a:ext uri="{FF2B5EF4-FFF2-40B4-BE49-F238E27FC236}">
                <a16:creationId xmlns:a16="http://schemas.microsoft.com/office/drawing/2014/main" id="{31C264FB-21B2-D374-2153-FAAB2EE2D112}"/>
              </a:ext>
            </a:extLst>
          </p:cNvPr>
          <p:cNvGrpSpPr/>
          <p:nvPr/>
        </p:nvGrpSpPr>
        <p:grpSpPr>
          <a:xfrm>
            <a:off x="1042849" y="2195851"/>
            <a:ext cx="10708161" cy="4148850"/>
            <a:chOff x="1042849" y="2195851"/>
            <a:chExt cx="10708161" cy="4148850"/>
          </a:xfrm>
        </p:grpSpPr>
        <p:sp>
          <p:nvSpPr>
            <p:cNvPr id="12" name="矩形 11">
              <a:extLst>
                <a:ext uri="{FF2B5EF4-FFF2-40B4-BE49-F238E27FC236}">
                  <a16:creationId xmlns:a16="http://schemas.microsoft.com/office/drawing/2014/main" id="{2434E8D3-29F5-7E82-90F6-100DA2AEEC0C}"/>
                </a:ext>
              </a:extLst>
            </p:cNvPr>
            <p:cNvSpPr/>
            <p:nvPr/>
          </p:nvSpPr>
          <p:spPr>
            <a:xfrm>
              <a:off x="6054098" y="2273847"/>
              <a:ext cx="883919" cy="52198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BAEE7CA5-DD9B-EA6C-F16A-D2ADF41DA26E}"/>
                </a:ext>
              </a:extLst>
            </p:cNvPr>
            <p:cNvSpPr/>
            <p:nvPr/>
          </p:nvSpPr>
          <p:spPr>
            <a:xfrm>
              <a:off x="4084502" y="2258646"/>
              <a:ext cx="883919" cy="52198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FCB4D508-0973-7538-BD97-4F8BF0EB8BE5}"/>
                </a:ext>
              </a:extLst>
            </p:cNvPr>
            <p:cNvSpPr txBox="1"/>
            <p:nvPr/>
          </p:nvSpPr>
          <p:spPr>
            <a:xfrm>
              <a:off x="2957007" y="2195851"/>
              <a:ext cx="4022827" cy="584775"/>
            </a:xfrm>
            <a:prstGeom prst="rect">
              <a:avLst/>
            </a:prstGeom>
            <a:noFill/>
          </p:spPr>
          <p:txBody>
            <a:bodyPr wrap="square" rtlCol="0">
              <a:spAutoFit/>
            </a:bodyPr>
            <a:lstStyle/>
            <a:p>
              <a:pPr algn="ctr"/>
              <a:r>
                <a:rPr lang="en-US" altLang="zh-CN" sz="3200" b="1" dirty="0"/>
                <a:t>RTO = RTT</a:t>
              </a:r>
              <a:r>
                <a:rPr lang="en-US" altLang="zh-CN" sz="3200" b="1" baseline="-25000" dirty="0"/>
                <a:t>S</a:t>
              </a:r>
              <a:r>
                <a:rPr lang="zh-CN" altLang="en-US" sz="3200" b="1" dirty="0"/>
                <a:t>  </a:t>
              </a:r>
              <a:r>
                <a:rPr lang="en-US" altLang="zh-CN" sz="3200" b="1" dirty="0"/>
                <a:t>+ 4 × RTT</a:t>
              </a:r>
              <a:r>
                <a:rPr lang="en-US" altLang="zh-CN" sz="3200" b="1" baseline="-25000" dirty="0"/>
                <a:t>D</a:t>
              </a:r>
              <a:r>
                <a:rPr lang="en-US" altLang="zh-CN" sz="3200" b="1" dirty="0"/>
                <a:t>  </a:t>
              </a:r>
              <a:endParaRPr lang="zh-CN" altLang="en-US" sz="3200" b="1" baseline="-25000" dirty="0"/>
            </a:p>
          </p:txBody>
        </p:sp>
        <p:grpSp>
          <p:nvGrpSpPr>
            <p:cNvPr id="15" name="组合 14">
              <a:extLst>
                <a:ext uri="{FF2B5EF4-FFF2-40B4-BE49-F238E27FC236}">
                  <a16:creationId xmlns:a16="http://schemas.microsoft.com/office/drawing/2014/main" id="{AF2E99DF-39FF-D811-1B5A-AF6041288122}"/>
                </a:ext>
              </a:extLst>
            </p:cNvPr>
            <p:cNvGrpSpPr/>
            <p:nvPr/>
          </p:nvGrpSpPr>
          <p:grpSpPr>
            <a:xfrm>
              <a:off x="1042849" y="3083037"/>
              <a:ext cx="7851141" cy="1579671"/>
              <a:chOff x="1909086" y="3088277"/>
              <a:chExt cx="7851141" cy="1579671"/>
            </a:xfrm>
          </p:grpSpPr>
          <p:sp>
            <p:nvSpPr>
              <p:cNvPr id="19" name="矩形 18">
                <a:extLst>
                  <a:ext uri="{FF2B5EF4-FFF2-40B4-BE49-F238E27FC236}">
                    <a16:creationId xmlns:a16="http://schemas.microsoft.com/office/drawing/2014/main" id="{D413470F-6ED0-C6A3-D540-8B8C7DC05C9F}"/>
                  </a:ext>
                </a:extLst>
              </p:cNvPr>
              <p:cNvSpPr/>
              <p:nvPr/>
            </p:nvSpPr>
            <p:spPr>
              <a:xfrm>
                <a:off x="1909088" y="3088277"/>
                <a:ext cx="7804756" cy="4001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加权平均往返时间</a:t>
                </a:r>
                <a:r>
                  <a:rPr lang="en-US" altLang="zh-CN" sz="2400" b="1" dirty="0"/>
                  <a:t>RTT</a:t>
                </a:r>
                <a:r>
                  <a:rPr lang="en-US" altLang="zh-CN" sz="2400" b="1" baseline="-25000" dirty="0"/>
                  <a:t>S</a:t>
                </a:r>
                <a:endParaRPr lang="zh-CN" altLang="en-US" b="1" baseline="-25000" dirty="0"/>
              </a:p>
            </p:txBody>
          </p:sp>
          <p:sp>
            <p:nvSpPr>
              <p:cNvPr id="20" name="矩形 19">
                <a:extLst>
                  <a:ext uri="{FF2B5EF4-FFF2-40B4-BE49-F238E27FC236}">
                    <a16:creationId xmlns:a16="http://schemas.microsoft.com/office/drawing/2014/main" id="{DE882790-4897-FA6C-14A9-87399B192834}"/>
                  </a:ext>
                </a:extLst>
              </p:cNvPr>
              <p:cNvSpPr/>
              <p:nvPr/>
            </p:nvSpPr>
            <p:spPr>
              <a:xfrm>
                <a:off x="1909088" y="3488386"/>
                <a:ext cx="7804756" cy="1179562"/>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1" dirty="0"/>
              </a:p>
            </p:txBody>
          </p:sp>
          <p:sp>
            <p:nvSpPr>
              <p:cNvPr id="21" name="文本框 20">
                <a:extLst>
                  <a:ext uri="{FF2B5EF4-FFF2-40B4-BE49-F238E27FC236}">
                    <a16:creationId xmlns:a16="http://schemas.microsoft.com/office/drawing/2014/main" id="{0123C2F3-0CB2-98BB-F76B-51591D87AF57}"/>
                  </a:ext>
                </a:extLst>
              </p:cNvPr>
              <p:cNvSpPr txBox="1"/>
              <p:nvPr/>
            </p:nvSpPr>
            <p:spPr>
              <a:xfrm>
                <a:off x="1909086" y="3468370"/>
                <a:ext cx="1455975" cy="369332"/>
              </a:xfrm>
              <a:prstGeom prst="rect">
                <a:avLst/>
              </a:prstGeom>
              <a:noFill/>
            </p:spPr>
            <p:txBody>
              <a:bodyPr wrap="square" rtlCol="0">
                <a:spAutoFit/>
              </a:bodyPr>
              <a:lstStyle/>
              <a:p>
                <a:r>
                  <a:rPr lang="en-US" altLang="zh-CN" b="1" dirty="0"/>
                  <a:t>RTT</a:t>
                </a:r>
                <a:r>
                  <a:rPr lang="en-US" altLang="zh-CN" b="1" baseline="-25000" dirty="0"/>
                  <a:t>S1</a:t>
                </a:r>
                <a:r>
                  <a:rPr lang="en-US" altLang="zh-CN" b="1" dirty="0"/>
                  <a:t> = RTT</a:t>
                </a:r>
                <a:r>
                  <a:rPr lang="en-US" altLang="zh-CN" b="1" baseline="-25000" dirty="0"/>
                  <a:t>1</a:t>
                </a:r>
                <a:endParaRPr lang="zh-CN" altLang="en-US" b="1" baseline="-25000" dirty="0"/>
              </a:p>
            </p:txBody>
          </p:sp>
          <p:sp>
            <p:nvSpPr>
              <p:cNvPr id="22" name="文本框 21">
                <a:extLst>
                  <a:ext uri="{FF2B5EF4-FFF2-40B4-BE49-F238E27FC236}">
                    <a16:creationId xmlns:a16="http://schemas.microsoft.com/office/drawing/2014/main" id="{1AE6C904-012A-25C3-F564-A61F3D613C44}"/>
                  </a:ext>
                </a:extLst>
              </p:cNvPr>
              <p:cNvSpPr txBox="1"/>
              <p:nvPr/>
            </p:nvSpPr>
            <p:spPr>
              <a:xfrm>
                <a:off x="1909086" y="3868104"/>
                <a:ext cx="5453209" cy="369332"/>
              </a:xfrm>
              <a:prstGeom prst="rect">
                <a:avLst/>
              </a:prstGeom>
              <a:noFill/>
            </p:spPr>
            <p:txBody>
              <a:bodyPr wrap="square" rtlCol="0">
                <a:spAutoFit/>
              </a:bodyPr>
              <a:lstStyle/>
              <a:p>
                <a:r>
                  <a:rPr lang="zh-CN" altLang="en-US" b="1" dirty="0"/>
                  <a:t>新的</a:t>
                </a:r>
                <a:r>
                  <a:rPr lang="en-US" altLang="zh-CN" b="1" dirty="0"/>
                  <a:t>RTT</a:t>
                </a:r>
                <a:r>
                  <a:rPr lang="en-US" altLang="zh-CN" b="1" baseline="-25000" dirty="0"/>
                  <a:t>S</a:t>
                </a:r>
                <a:r>
                  <a:rPr lang="en-US" altLang="zh-CN" b="1" dirty="0"/>
                  <a:t> = (1 </a:t>
                </a:r>
                <a:r>
                  <a:rPr lang="zh-CN" altLang="en-US" b="1" dirty="0"/>
                  <a:t>－</a:t>
                </a:r>
                <a:r>
                  <a:rPr lang="el-GR" altLang="zh-CN" b="1" dirty="0"/>
                  <a:t>α</a:t>
                </a:r>
                <a:r>
                  <a:rPr lang="en-US" altLang="zh-CN" b="1" dirty="0"/>
                  <a:t>) × </a:t>
                </a:r>
                <a:r>
                  <a:rPr lang="zh-CN" altLang="en-US" b="1" dirty="0"/>
                  <a:t>旧的</a:t>
                </a:r>
                <a:r>
                  <a:rPr lang="en-US" altLang="zh-CN" b="1" dirty="0"/>
                  <a:t>RTT</a:t>
                </a:r>
                <a:r>
                  <a:rPr lang="en-US" altLang="zh-CN" b="1" baseline="-25000" dirty="0"/>
                  <a:t>S</a:t>
                </a:r>
                <a:r>
                  <a:rPr lang="zh-CN" altLang="en-US" b="1" dirty="0"/>
                  <a:t>    </a:t>
                </a:r>
                <a:r>
                  <a:rPr lang="en-US" altLang="zh-CN" b="1" dirty="0"/>
                  <a:t>+   </a:t>
                </a:r>
                <a:r>
                  <a:rPr lang="el-GR" altLang="zh-CN" b="1" dirty="0"/>
                  <a:t>α</a:t>
                </a:r>
                <a:r>
                  <a:rPr lang="en-US" altLang="zh-CN" b="1" dirty="0"/>
                  <a:t> × </a:t>
                </a:r>
                <a:r>
                  <a:rPr lang="zh-CN" altLang="en-US" b="1" dirty="0"/>
                  <a:t>新的</a:t>
                </a:r>
                <a:r>
                  <a:rPr lang="en-US" altLang="zh-CN" b="1" dirty="0"/>
                  <a:t>RTT</a:t>
                </a:r>
                <a:r>
                  <a:rPr lang="zh-CN" altLang="en-US" b="1" dirty="0"/>
                  <a:t>样本</a:t>
                </a:r>
                <a:endParaRPr lang="zh-CN" altLang="en-US" b="1" baseline="-25000" dirty="0"/>
              </a:p>
            </p:txBody>
          </p:sp>
          <p:sp>
            <p:nvSpPr>
              <p:cNvPr id="23" name="íşlïḍè">
                <a:extLst>
                  <a:ext uri="{FF2B5EF4-FFF2-40B4-BE49-F238E27FC236}">
                    <a16:creationId xmlns:a16="http://schemas.microsoft.com/office/drawing/2014/main" id="{AC187140-CEBF-D129-7DC3-311A98C13569}"/>
                  </a:ext>
                </a:extLst>
              </p:cNvPr>
              <p:cNvSpPr txBox="1"/>
              <p:nvPr/>
            </p:nvSpPr>
            <p:spPr>
              <a:xfrm>
                <a:off x="1909087" y="4267838"/>
                <a:ext cx="7851140" cy="400110"/>
              </a:xfrm>
              <a:prstGeom prst="rect">
                <a:avLst/>
              </a:prstGeom>
              <a:noFill/>
            </p:spPr>
            <p:txBody>
              <a:bodyPr wrap="square" lIns="91440" tIns="45720" rIns="91440" bIns="45720" anchor="ctr">
                <a:noAutofit/>
              </a:bodyPr>
              <a:lstStyle/>
              <a:p>
                <a:r>
                  <a:rPr lang="zh-CN" altLang="en-US" b="1" dirty="0"/>
                  <a:t>在上式中，</a:t>
                </a:r>
                <a:r>
                  <a:rPr lang="en-US" altLang="zh-CN" b="1" dirty="0"/>
                  <a:t>0 ≤ </a:t>
                </a:r>
                <a:r>
                  <a:rPr lang="el-GR" altLang="zh-CN" b="1" dirty="0"/>
                  <a:t>α</a:t>
                </a:r>
                <a:r>
                  <a:rPr lang="zh-CN" altLang="en-US" b="1" dirty="0"/>
                  <a:t>＜</a:t>
                </a:r>
                <a:r>
                  <a:rPr lang="en-US" altLang="zh-CN" b="1" dirty="0"/>
                  <a:t>1</a:t>
                </a:r>
                <a:r>
                  <a:rPr lang="zh-CN" altLang="en-US" b="1" dirty="0"/>
                  <a:t>，</a:t>
                </a:r>
                <a:r>
                  <a:rPr lang="zh-CN" altLang="en-US" sz="1800" b="1" dirty="0">
                    <a:solidFill>
                      <a:srgbClr val="231F20"/>
                    </a:solidFill>
                    <a:effectLst/>
                  </a:rPr>
                  <a:t>已成为建议标准的</a:t>
                </a:r>
                <a:r>
                  <a:rPr lang="en-US" altLang="zh-CN" sz="1800" b="1" dirty="0">
                    <a:solidFill>
                      <a:srgbClr val="231F20"/>
                    </a:solidFill>
                    <a:effectLst/>
                  </a:rPr>
                  <a:t>[RFC 6298]</a:t>
                </a:r>
                <a:r>
                  <a:rPr lang="zh-CN" altLang="en-US" sz="1800" b="1" dirty="0">
                    <a:solidFill>
                      <a:srgbClr val="231F20"/>
                    </a:solidFill>
                    <a:effectLst/>
                  </a:rPr>
                  <a:t>推荐的</a:t>
                </a:r>
                <a:r>
                  <a:rPr lang="en-US" altLang="zh-CN" sz="1800" b="1" i="1" dirty="0">
                    <a:solidFill>
                      <a:srgbClr val="231F20"/>
                    </a:solidFill>
                    <a:effectLst/>
                  </a:rPr>
                  <a:t>α</a:t>
                </a:r>
                <a:r>
                  <a:rPr lang="zh-CN" altLang="en-US" sz="1800" b="1" dirty="0">
                    <a:solidFill>
                      <a:srgbClr val="231F20"/>
                    </a:solidFill>
                    <a:effectLst/>
                  </a:rPr>
                  <a:t>值为</a:t>
                </a:r>
                <a:r>
                  <a:rPr lang="en-US" altLang="zh-CN" sz="1800" b="1" dirty="0">
                    <a:solidFill>
                      <a:srgbClr val="231F20"/>
                    </a:solidFill>
                    <a:effectLst/>
                  </a:rPr>
                  <a:t>1/8</a:t>
                </a:r>
                <a:r>
                  <a:rPr lang="zh-CN" altLang="en-US" sz="1800" b="1" dirty="0">
                    <a:solidFill>
                      <a:srgbClr val="231F20"/>
                    </a:solidFill>
                    <a:effectLst/>
                  </a:rPr>
                  <a:t>，即 </a:t>
                </a:r>
                <a:r>
                  <a:rPr lang="en-US" altLang="zh-CN" sz="1800" b="1" dirty="0">
                    <a:solidFill>
                      <a:srgbClr val="231F20"/>
                    </a:solidFill>
                    <a:effectLst/>
                  </a:rPr>
                  <a:t>0.125</a:t>
                </a:r>
                <a:r>
                  <a:rPr lang="zh-CN" altLang="en-US" sz="1800" b="1" dirty="0">
                    <a:solidFill>
                      <a:srgbClr val="231F20"/>
                    </a:solidFill>
                    <a:effectLst/>
                  </a:rPr>
                  <a:t>。</a:t>
                </a:r>
                <a:endParaRPr lang="en-US" altLang="zh-CN" b="1" dirty="0"/>
              </a:p>
            </p:txBody>
          </p:sp>
        </p:grpSp>
        <p:sp>
          <p:nvSpPr>
            <p:cNvPr id="24" name="矩形 23">
              <a:extLst>
                <a:ext uri="{FF2B5EF4-FFF2-40B4-BE49-F238E27FC236}">
                  <a16:creationId xmlns:a16="http://schemas.microsoft.com/office/drawing/2014/main" id="{34F3F987-52AD-D98C-61E1-B64E2E09FC4F}"/>
                </a:ext>
              </a:extLst>
            </p:cNvPr>
            <p:cNvSpPr/>
            <p:nvPr/>
          </p:nvSpPr>
          <p:spPr>
            <a:xfrm>
              <a:off x="1042852" y="4765031"/>
              <a:ext cx="7804756" cy="39545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b="1" dirty="0"/>
                <a:t>RTT</a:t>
              </a:r>
              <a:r>
                <a:rPr lang="zh-CN" altLang="en-US" b="1" dirty="0"/>
                <a:t>偏差的加权平均</a:t>
              </a:r>
              <a:r>
                <a:rPr lang="en-US" altLang="zh-CN" sz="2400" b="1" dirty="0"/>
                <a:t>RTT</a:t>
              </a:r>
              <a:r>
                <a:rPr lang="en-US" altLang="zh-CN" sz="2400" b="1" baseline="-25000" dirty="0"/>
                <a:t>D</a:t>
              </a:r>
              <a:endParaRPr lang="zh-CN" altLang="en-US" b="1" baseline="-25000" dirty="0"/>
            </a:p>
          </p:txBody>
        </p:sp>
        <p:sp>
          <p:nvSpPr>
            <p:cNvPr id="25" name="矩形 24">
              <a:extLst>
                <a:ext uri="{FF2B5EF4-FFF2-40B4-BE49-F238E27FC236}">
                  <a16:creationId xmlns:a16="http://schemas.microsoft.com/office/drawing/2014/main" id="{A4463C12-5D19-2A31-90AA-7DD445B81D13}"/>
                </a:ext>
              </a:extLst>
            </p:cNvPr>
            <p:cNvSpPr/>
            <p:nvPr/>
          </p:nvSpPr>
          <p:spPr>
            <a:xfrm>
              <a:off x="1042852" y="5160489"/>
              <a:ext cx="7804756" cy="118421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b="1" dirty="0"/>
            </a:p>
          </p:txBody>
        </p:sp>
        <p:sp>
          <p:nvSpPr>
            <p:cNvPr id="26" name="文本框 25">
              <a:extLst>
                <a:ext uri="{FF2B5EF4-FFF2-40B4-BE49-F238E27FC236}">
                  <a16:creationId xmlns:a16="http://schemas.microsoft.com/office/drawing/2014/main" id="{663F2AEB-C277-062F-8EAC-FFDE03C43161}"/>
                </a:ext>
              </a:extLst>
            </p:cNvPr>
            <p:cNvSpPr txBox="1"/>
            <p:nvPr/>
          </p:nvSpPr>
          <p:spPr>
            <a:xfrm>
              <a:off x="1042850" y="5145123"/>
              <a:ext cx="2003154" cy="369332"/>
            </a:xfrm>
            <a:prstGeom prst="rect">
              <a:avLst/>
            </a:prstGeom>
            <a:noFill/>
          </p:spPr>
          <p:txBody>
            <a:bodyPr wrap="square" rtlCol="0">
              <a:spAutoFit/>
            </a:bodyPr>
            <a:lstStyle/>
            <a:p>
              <a:r>
                <a:rPr lang="en-US" altLang="zh-CN" b="1" dirty="0"/>
                <a:t>RTT</a:t>
              </a:r>
              <a:r>
                <a:rPr lang="en-US" altLang="zh-CN" b="1" baseline="-25000" dirty="0"/>
                <a:t>D1</a:t>
              </a:r>
              <a:r>
                <a:rPr lang="en-US" altLang="zh-CN" b="1" dirty="0"/>
                <a:t> = RTT</a:t>
              </a:r>
              <a:r>
                <a:rPr lang="en-US" altLang="zh-CN" b="1" baseline="-25000" dirty="0"/>
                <a:t>1 </a:t>
              </a:r>
              <a:r>
                <a:rPr lang="en-US" altLang="zh-CN" b="1" dirty="0"/>
                <a:t>÷ 2</a:t>
              </a:r>
              <a:endParaRPr lang="zh-CN" altLang="en-US" b="1" dirty="0"/>
            </a:p>
          </p:txBody>
        </p:sp>
        <p:sp>
          <p:nvSpPr>
            <p:cNvPr id="27" name="文本框 26">
              <a:extLst>
                <a:ext uri="{FF2B5EF4-FFF2-40B4-BE49-F238E27FC236}">
                  <a16:creationId xmlns:a16="http://schemas.microsoft.com/office/drawing/2014/main" id="{CD9DD6C8-AFD0-20D8-5C40-0194B1B39A03}"/>
                </a:ext>
              </a:extLst>
            </p:cNvPr>
            <p:cNvSpPr txBox="1"/>
            <p:nvPr/>
          </p:nvSpPr>
          <p:spPr>
            <a:xfrm>
              <a:off x="1042850" y="5544857"/>
              <a:ext cx="6503308" cy="369332"/>
            </a:xfrm>
            <a:prstGeom prst="rect">
              <a:avLst/>
            </a:prstGeom>
            <a:noFill/>
          </p:spPr>
          <p:txBody>
            <a:bodyPr wrap="square" rtlCol="0">
              <a:spAutoFit/>
            </a:bodyPr>
            <a:lstStyle/>
            <a:p>
              <a:r>
                <a:rPr lang="zh-CN" altLang="en-US" b="1" dirty="0"/>
                <a:t>新的</a:t>
              </a:r>
              <a:r>
                <a:rPr lang="en-US" altLang="zh-CN" b="1" dirty="0"/>
                <a:t>RTT</a:t>
              </a:r>
              <a:r>
                <a:rPr lang="en-US" altLang="zh-CN" b="1" baseline="-25000" dirty="0"/>
                <a:t>D</a:t>
              </a:r>
              <a:r>
                <a:rPr lang="en-US" altLang="zh-CN" b="1" dirty="0"/>
                <a:t> = (1 </a:t>
              </a:r>
              <a:r>
                <a:rPr lang="zh-CN" altLang="en-US" b="1" dirty="0"/>
                <a:t>－</a:t>
              </a:r>
              <a:r>
                <a:rPr lang="el-GR" altLang="zh-CN" b="1" dirty="0"/>
                <a:t>β</a:t>
              </a:r>
              <a:r>
                <a:rPr lang="en-US" altLang="zh-CN" b="1" dirty="0"/>
                <a:t>) × </a:t>
              </a:r>
              <a:r>
                <a:rPr lang="zh-CN" altLang="en-US" b="1" dirty="0"/>
                <a:t>旧的</a:t>
              </a:r>
              <a:r>
                <a:rPr lang="en-US" altLang="zh-CN" b="1" dirty="0"/>
                <a:t>RTT</a:t>
              </a:r>
              <a:r>
                <a:rPr lang="en-US" altLang="zh-CN" b="1" baseline="-25000" dirty="0"/>
                <a:t>D</a:t>
              </a:r>
              <a:r>
                <a:rPr lang="zh-CN" altLang="en-US" b="1" dirty="0"/>
                <a:t>    </a:t>
              </a:r>
              <a:r>
                <a:rPr lang="en-US" altLang="zh-CN" b="1" dirty="0"/>
                <a:t>+   </a:t>
              </a:r>
              <a:r>
                <a:rPr lang="el-GR" altLang="zh-CN" b="1" dirty="0"/>
                <a:t>β</a:t>
              </a:r>
              <a:r>
                <a:rPr lang="en-US" altLang="zh-CN" b="1" dirty="0"/>
                <a:t> × ▏ RTT</a:t>
              </a:r>
              <a:r>
                <a:rPr lang="en-US" altLang="zh-CN" b="1" baseline="-25000" dirty="0"/>
                <a:t>S</a:t>
              </a:r>
              <a:r>
                <a:rPr lang="zh-CN" altLang="en-US" b="1" dirty="0"/>
                <a:t>－新的</a:t>
              </a:r>
              <a:r>
                <a:rPr lang="en-US" altLang="zh-CN" b="1" dirty="0"/>
                <a:t>RTT</a:t>
              </a:r>
              <a:r>
                <a:rPr lang="zh-CN" altLang="en-US" b="1" dirty="0"/>
                <a:t>样本 ▏</a:t>
              </a:r>
              <a:endParaRPr lang="zh-CN" altLang="en-US" b="1" baseline="-25000" dirty="0"/>
            </a:p>
          </p:txBody>
        </p:sp>
        <p:sp>
          <p:nvSpPr>
            <p:cNvPr id="28" name="íşlïḍè">
              <a:extLst>
                <a:ext uri="{FF2B5EF4-FFF2-40B4-BE49-F238E27FC236}">
                  <a16:creationId xmlns:a16="http://schemas.microsoft.com/office/drawing/2014/main" id="{A9FA96EA-7DA1-9168-25CA-1946E1F76DE8}"/>
                </a:ext>
              </a:extLst>
            </p:cNvPr>
            <p:cNvSpPr txBox="1"/>
            <p:nvPr/>
          </p:nvSpPr>
          <p:spPr>
            <a:xfrm>
              <a:off x="1042851" y="5944591"/>
              <a:ext cx="7851140" cy="400110"/>
            </a:xfrm>
            <a:prstGeom prst="rect">
              <a:avLst/>
            </a:prstGeom>
            <a:noFill/>
          </p:spPr>
          <p:txBody>
            <a:bodyPr wrap="square" lIns="91440" tIns="45720" rIns="91440" bIns="45720" anchor="ctr">
              <a:noAutofit/>
            </a:bodyPr>
            <a:lstStyle/>
            <a:p>
              <a:r>
                <a:rPr lang="zh-CN" altLang="en-US" b="1" dirty="0"/>
                <a:t>在上式中，</a:t>
              </a:r>
              <a:r>
                <a:rPr lang="en-US" altLang="zh-CN" b="1" dirty="0"/>
                <a:t>0 ≤ </a:t>
              </a:r>
              <a:r>
                <a:rPr lang="el-GR" altLang="zh-CN" b="1" dirty="0"/>
                <a:t>β</a:t>
              </a:r>
              <a:r>
                <a:rPr lang="zh-CN" altLang="en-US" b="1" dirty="0"/>
                <a:t>＜</a:t>
              </a:r>
              <a:r>
                <a:rPr lang="en-US" altLang="zh-CN" b="1" dirty="0"/>
                <a:t>1</a:t>
              </a:r>
              <a:r>
                <a:rPr lang="zh-CN" altLang="en-US" b="1" dirty="0"/>
                <a:t>，</a:t>
              </a:r>
              <a:r>
                <a:rPr lang="zh-CN" altLang="en-US" sz="1800" b="1" dirty="0">
                  <a:solidFill>
                    <a:srgbClr val="231F20"/>
                  </a:solidFill>
                  <a:effectLst/>
                </a:rPr>
                <a:t>已成为建议标准的</a:t>
              </a:r>
              <a:r>
                <a:rPr lang="en-US" altLang="zh-CN" sz="1800" b="1" dirty="0">
                  <a:solidFill>
                    <a:srgbClr val="231F20"/>
                  </a:solidFill>
                  <a:effectLst/>
                </a:rPr>
                <a:t>[RFC 6298]</a:t>
              </a:r>
              <a:r>
                <a:rPr lang="zh-CN" altLang="en-US" sz="1800" b="1" dirty="0">
                  <a:solidFill>
                    <a:srgbClr val="231F20"/>
                  </a:solidFill>
                  <a:effectLst/>
                </a:rPr>
                <a:t>推荐的</a:t>
              </a:r>
              <a:r>
                <a:rPr lang="el-GR" altLang="zh-CN" b="1" dirty="0"/>
                <a:t>β</a:t>
              </a:r>
              <a:r>
                <a:rPr lang="zh-CN" altLang="en-US" sz="1800" b="1" dirty="0">
                  <a:solidFill>
                    <a:srgbClr val="231F20"/>
                  </a:solidFill>
                  <a:effectLst/>
                </a:rPr>
                <a:t>值为</a:t>
              </a:r>
              <a:r>
                <a:rPr lang="en-US" altLang="zh-CN" sz="1800" b="1" dirty="0">
                  <a:solidFill>
                    <a:srgbClr val="231F20"/>
                  </a:solidFill>
                  <a:effectLst/>
                </a:rPr>
                <a:t>1/4</a:t>
              </a:r>
              <a:r>
                <a:rPr lang="zh-CN" altLang="en-US" sz="1800" b="1" dirty="0">
                  <a:solidFill>
                    <a:srgbClr val="231F20"/>
                  </a:solidFill>
                  <a:effectLst/>
                </a:rPr>
                <a:t>，即 </a:t>
              </a:r>
              <a:r>
                <a:rPr lang="en-US" altLang="zh-CN" sz="1800" b="1" dirty="0">
                  <a:solidFill>
                    <a:srgbClr val="231F20"/>
                  </a:solidFill>
                  <a:effectLst/>
                </a:rPr>
                <a:t>0.25</a:t>
              </a:r>
              <a:r>
                <a:rPr lang="zh-CN" altLang="en-US" sz="1800" b="1" dirty="0">
                  <a:solidFill>
                    <a:srgbClr val="231F20"/>
                  </a:solidFill>
                  <a:effectLst/>
                </a:rPr>
                <a:t>。</a:t>
              </a:r>
              <a:endParaRPr lang="en-US" altLang="zh-CN" b="1" dirty="0"/>
            </a:p>
          </p:txBody>
        </p:sp>
        <p:sp>
          <p:nvSpPr>
            <p:cNvPr id="33" name="矩形 32">
              <a:extLst>
                <a:ext uri="{FF2B5EF4-FFF2-40B4-BE49-F238E27FC236}">
                  <a16:creationId xmlns:a16="http://schemas.microsoft.com/office/drawing/2014/main" id="{0FDF59E0-D574-D6BD-BD23-6D03EF454F7D}"/>
                </a:ext>
              </a:extLst>
            </p:cNvPr>
            <p:cNvSpPr/>
            <p:nvPr/>
          </p:nvSpPr>
          <p:spPr>
            <a:xfrm>
              <a:off x="8988065" y="3451511"/>
              <a:ext cx="2762945" cy="2723661"/>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nSpc>
                  <a:spcPct val="150000"/>
                </a:lnSpc>
              </a:pPr>
              <a:r>
                <a:rPr lang="zh-CN" altLang="en-US" b="1" dirty="0"/>
                <a:t>         报文段发生重传，就不采用</a:t>
              </a:r>
              <a:r>
                <a:rPr lang="en-US" altLang="zh-CN" b="1" dirty="0"/>
                <a:t>RTT</a:t>
              </a:r>
              <a:r>
                <a:rPr lang="zh-CN" altLang="en-US" b="1" dirty="0"/>
                <a:t>样本计算</a:t>
              </a:r>
              <a:r>
                <a:rPr lang="en-US" altLang="zh-CN" b="1" dirty="0"/>
                <a:t>RTO</a:t>
              </a:r>
              <a:r>
                <a:rPr lang="zh-CN" altLang="en-US" b="1" dirty="0"/>
                <a:t>，而是把</a:t>
              </a:r>
              <a:r>
                <a:rPr lang="en-US" altLang="zh-CN" b="1" dirty="0"/>
                <a:t>RTO</a:t>
              </a:r>
              <a:r>
                <a:rPr lang="zh-CN" altLang="en-US" b="1" dirty="0"/>
                <a:t>增大一些。典型的做法是将新</a:t>
              </a:r>
              <a:r>
                <a:rPr lang="en-US" altLang="zh-CN" b="1" dirty="0"/>
                <a:t>RTO</a:t>
              </a:r>
              <a:r>
                <a:rPr lang="zh-CN" altLang="en-US" b="1" dirty="0"/>
                <a:t>的值取为旧</a:t>
              </a:r>
              <a:r>
                <a:rPr lang="en-US" altLang="zh-CN" b="1" dirty="0"/>
                <a:t>RTO</a:t>
              </a:r>
              <a:r>
                <a:rPr lang="zh-CN" altLang="en-US" b="1" dirty="0"/>
                <a:t>的</a:t>
              </a:r>
              <a:r>
                <a:rPr lang="en-US" altLang="zh-CN" b="1" dirty="0"/>
                <a:t>2</a:t>
              </a:r>
              <a:r>
                <a:rPr lang="zh-CN" altLang="en-US" b="1" dirty="0"/>
                <a:t>倍</a:t>
              </a:r>
              <a:r>
                <a:rPr lang="zh-CN" altLang="en-US" b="1" dirty="0">
                  <a:solidFill>
                    <a:schemeClr val="bg1"/>
                  </a:solidFill>
                </a:rPr>
                <a:t>。 </a:t>
              </a:r>
              <a:endParaRPr lang="zh-CN" altLang="en-US" b="1" dirty="0">
                <a:solidFill>
                  <a:schemeClr val="bg1"/>
                </a:solidFill>
                <a:latin typeface="+mn-ea"/>
              </a:endParaRPr>
            </a:p>
          </p:txBody>
        </p:sp>
      </p:grpSp>
    </p:spTree>
    <p:custDataLst>
      <p:tags r:id="rId1"/>
    </p:custDataLst>
    <p:extLst>
      <p:ext uri="{BB962C8B-B14F-4D97-AF65-F5344CB8AC3E}">
        <p14:creationId xmlns:p14="http://schemas.microsoft.com/office/powerpoint/2010/main" val="141307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30" presetClass="entr" presetSubtype="0" fill="hold"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800" decel="100000"/>
                                        <p:tgtEl>
                                          <p:spTgt spid="34"/>
                                        </p:tgtEl>
                                      </p:cBhvr>
                                    </p:animEffect>
                                    <p:anim calcmode="lin" valueType="num">
                                      <p:cBhvr>
                                        <p:cTn id="25" dur="800" decel="100000" fill="hold"/>
                                        <p:tgtEl>
                                          <p:spTgt spid="34"/>
                                        </p:tgtEl>
                                        <p:attrNameLst>
                                          <p:attrName>style.rotation</p:attrName>
                                        </p:attrNameLst>
                                      </p:cBhvr>
                                      <p:tavLst>
                                        <p:tav tm="0">
                                          <p:val>
                                            <p:fltVal val="-90"/>
                                          </p:val>
                                        </p:tav>
                                        <p:tav tm="100000">
                                          <p:val>
                                            <p:fltVal val="0"/>
                                          </p:val>
                                        </p:tav>
                                      </p:tavLst>
                                    </p:anim>
                                    <p:anim calcmode="lin" valueType="num">
                                      <p:cBhvr>
                                        <p:cTn id="26" dur="800" decel="100000" fill="hold"/>
                                        <p:tgtEl>
                                          <p:spTgt spid="34"/>
                                        </p:tgtEl>
                                        <p:attrNameLst>
                                          <p:attrName>ppt_x</p:attrName>
                                        </p:attrNameLst>
                                      </p:cBhvr>
                                      <p:tavLst>
                                        <p:tav tm="0">
                                          <p:val>
                                            <p:strVal val="#ppt_x+0.4"/>
                                          </p:val>
                                        </p:tav>
                                        <p:tav tm="100000">
                                          <p:val>
                                            <p:strVal val="#ppt_x-0.05"/>
                                          </p:val>
                                        </p:tav>
                                      </p:tavLst>
                                    </p:anim>
                                    <p:anim calcmode="lin" valueType="num">
                                      <p:cBhvr>
                                        <p:cTn id="27" dur="800" decel="100000" fill="hold"/>
                                        <p:tgtEl>
                                          <p:spTgt spid="34"/>
                                        </p:tgtEl>
                                        <p:attrNameLst>
                                          <p:attrName>ppt_y</p:attrName>
                                        </p:attrNameLst>
                                      </p:cBhvr>
                                      <p:tavLst>
                                        <p:tav tm="0">
                                          <p:val>
                                            <p:strVal val="#ppt_y-0.4"/>
                                          </p:val>
                                        </p:tav>
                                        <p:tav tm="100000">
                                          <p:val>
                                            <p:strVal val="#ppt_y+0.1"/>
                                          </p:val>
                                        </p:tav>
                                      </p:tavLst>
                                    </p:anim>
                                    <p:anim calcmode="lin" valueType="num">
                                      <p:cBhvr>
                                        <p:cTn id="28" dur="200" accel="100000" fill="hold">
                                          <p:stCondLst>
                                            <p:cond delay="800"/>
                                          </p:stCondLst>
                                        </p:cTn>
                                        <p:tgtEl>
                                          <p:spTgt spid="34"/>
                                        </p:tgtEl>
                                        <p:attrNameLst>
                                          <p:attrName>ppt_x</p:attrName>
                                        </p:attrNameLst>
                                      </p:cBhvr>
                                      <p:tavLst>
                                        <p:tav tm="0">
                                          <p:val>
                                            <p:strVal val="#ppt_x-0.05"/>
                                          </p:val>
                                        </p:tav>
                                        <p:tav tm="100000">
                                          <p:val>
                                            <p:strVal val="#ppt_x"/>
                                          </p:val>
                                        </p:tav>
                                      </p:tavLst>
                                    </p:anim>
                                    <p:anim calcmode="lin" valueType="num">
                                      <p:cBhvr>
                                        <p:cTn id="29" dur="200" accel="100000" fill="hold">
                                          <p:stCondLst>
                                            <p:cond delay="800"/>
                                          </p:stCondLst>
                                        </p:cTn>
                                        <p:tgtEl>
                                          <p:spTgt spid="3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超时重传时间的选择</a:t>
              </a:r>
            </a:p>
          </p:txBody>
        </p:sp>
      </p:grpSp>
      <p:sp>
        <p:nvSpPr>
          <p:cNvPr id="7" name="文本框 6">
            <a:extLst>
              <a:ext uri="{FF2B5EF4-FFF2-40B4-BE49-F238E27FC236}">
                <a16:creationId xmlns:a16="http://schemas.microsoft.com/office/drawing/2014/main" id="{E9CA2E8F-B3D2-9764-08EE-8CDC6A5C4417}"/>
              </a:ext>
            </a:extLst>
          </p:cNvPr>
          <p:cNvSpPr txBox="1"/>
          <p:nvPr/>
        </p:nvSpPr>
        <p:spPr>
          <a:xfrm>
            <a:off x="849086" y="1149410"/>
            <a:ext cx="11038114" cy="646331"/>
          </a:xfrm>
          <a:prstGeom prst="rect">
            <a:avLst/>
          </a:prstGeom>
          <a:noFill/>
        </p:spPr>
        <p:txBody>
          <a:bodyPr wrap="square" rtlCol="0">
            <a:spAutoFit/>
          </a:bodyPr>
          <a:lstStyle/>
          <a:p>
            <a:r>
              <a:rPr lang="en-US" altLang="zh-CN" b="1" dirty="0"/>
              <a:t>【</a:t>
            </a:r>
            <a:r>
              <a:rPr lang="zh-CN" altLang="en-US" b="1" dirty="0"/>
              <a:t>练习</a:t>
            </a:r>
            <a:r>
              <a:rPr lang="en-US" altLang="zh-CN" b="1" dirty="0"/>
              <a:t>】</a:t>
            </a:r>
            <a:r>
              <a:rPr lang="zh-CN" altLang="en-US" b="1" dirty="0"/>
              <a:t>假设要进行五次</a:t>
            </a:r>
            <a:r>
              <a:rPr lang="en-US" altLang="zh-CN" b="1" dirty="0"/>
              <a:t>TCP</a:t>
            </a:r>
            <a:r>
              <a:rPr lang="zh-CN" altLang="en-US" b="1" dirty="0"/>
              <a:t>往返时间</a:t>
            </a:r>
            <a:r>
              <a:rPr lang="en-US" altLang="zh-CN" b="1" dirty="0"/>
              <a:t>RTT</a:t>
            </a:r>
            <a:r>
              <a:rPr lang="zh-CN" altLang="en-US" b="1" dirty="0"/>
              <a:t>的测量，从第一次开始，依次测得</a:t>
            </a:r>
            <a:r>
              <a:rPr lang="en-US" altLang="zh-CN" b="1" dirty="0"/>
              <a:t>RTT</a:t>
            </a:r>
            <a:r>
              <a:rPr lang="zh-CN" altLang="en-US" b="1" dirty="0"/>
              <a:t>为</a:t>
            </a:r>
            <a:r>
              <a:rPr lang="en-US" altLang="zh-CN" b="1" dirty="0"/>
              <a:t>30ms</a:t>
            </a:r>
            <a:r>
              <a:rPr lang="zh-CN" altLang="en-US" b="1" dirty="0"/>
              <a:t>，</a:t>
            </a:r>
            <a:r>
              <a:rPr lang="en-US" altLang="zh-CN" b="1" dirty="0"/>
              <a:t>26ms</a:t>
            </a:r>
            <a:r>
              <a:rPr lang="zh-CN" altLang="en-US" b="1" dirty="0"/>
              <a:t>，</a:t>
            </a:r>
            <a:r>
              <a:rPr lang="en-US" altLang="zh-CN" b="1" dirty="0"/>
              <a:t>32ms</a:t>
            </a:r>
            <a:r>
              <a:rPr lang="zh-CN" altLang="en-US" b="1" dirty="0"/>
              <a:t>，</a:t>
            </a:r>
            <a:r>
              <a:rPr lang="en-US" altLang="zh-CN" b="1" dirty="0"/>
              <a:t>24ms</a:t>
            </a:r>
            <a:r>
              <a:rPr lang="zh-CN" altLang="en-US" b="1" dirty="0"/>
              <a:t>，</a:t>
            </a:r>
            <a:endParaRPr lang="en-US" altLang="zh-CN" b="1" dirty="0"/>
          </a:p>
          <a:p>
            <a:r>
              <a:rPr lang="en-US" altLang="zh-CN" b="1" dirty="0"/>
              <a:t>                 </a:t>
            </a:r>
            <a:r>
              <a:rPr lang="zh-CN" altLang="en-US" b="1" dirty="0"/>
              <a:t>而第五次测量</a:t>
            </a:r>
            <a:r>
              <a:rPr lang="en-US" altLang="zh-CN" b="1" dirty="0"/>
              <a:t>RTT</a:t>
            </a:r>
            <a:r>
              <a:rPr lang="zh-CN" altLang="en-US" b="1" dirty="0"/>
              <a:t>时出现了超时重传。设</a:t>
            </a:r>
            <a:r>
              <a:rPr lang="el-GR" altLang="zh-CN" b="1" dirty="0"/>
              <a:t>α</a:t>
            </a:r>
            <a:r>
              <a:rPr lang="en-US" altLang="zh-CN" b="1" dirty="0"/>
              <a:t> = </a:t>
            </a:r>
            <a:r>
              <a:rPr lang="el-GR" altLang="zh-CN" b="1" dirty="0"/>
              <a:t>β</a:t>
            </a:r>
            <a:r>
              <a:rPr lang="en-US" altLang="zh-CN" b="1" dirty="0"/>
              <a:t> = 0.1</a:t>
            </a:r>
            <a:r>
              <a:rPr lang="zh-CN" altLang="en-US" b="1" dirty="0"/>
              <a:t>，请计算每次测量后所计算出的超时重传时间</a:t>
            </a:r>
            <a:r>
              <a:rPr lang="en-US" altLang="zh-CN" b="1" dirty="0"/>
              <a:t>RTO</a:t>
            </a:r>
            <a:r>
              <a:rPr lang="zh-CN" altLang="en-US" b="1" dirty="0"/>
              <a:t>。</a:t>
            </a:r>
          </a:p>
        </p:txBody>
      </p:sp>
      <p:sp>
        <p:nvSpPr>
          <p:cNvPr id="8" name="文本框 7">
            <a:extLst>
              <a:ext uri="{FF2B5EF4-FFF2-40B4-BE49-F238E27FC236}">
                <a16:creationId xmlns:a16="http://schemas.microsoft.com/office/drawing/2014/main" id="{86AF48AF-C8B5-7B93-9D06-ACEA880C4700}"/>
              </a:ext>
            </a:extLst>
          </p:cNvPr>
          <p:cNvSpPr txBox="1"/>
          <p:nvPr/>
        </p:nvSpPr>
        <p:spPr>
          <a:xfrm>
            <a:off x="978087" y="1745947"/>
            <a:ext cx="883370" cy="369332"/>
          </a:xfrm>
          <a:prstGeom prst="rect">
            <a:avLst/>
          </a:prstGeom>
          <a:noFill/>
        </p:spPr>
        <p:txBody>
          <a:bodyPr wrap="square" rtlCol="0">
            <a:spAutoFit/>
          </a:bodyPr>
          <a:lstStyle/>
          <a:p>
            <a:r>
              <a:rPr lang="zh-CN" altLang="en-US" b="1" dirty="0"/>
              <a:t>解析</a:t>
            </a:r>
          </a:p>
        </p:txBody>
      </p:sp>
      <p:sp>
        <p:nvSpPr>
          <p:cNvPr id="5" name="文本框 4">
            <a:extLst>
              <a:ext uri="{FF2B5EF4-FFF2-40B4-BE49-F238E27FC236}">
                <a16:creationId xmlns:a16="http://schemas.microsoft.com/office/drawing/2014/main" id="{C3D96669-D11D-51F5-51F3-88E9A492D4B5}"/>
              </a:ext>
            </a:extLst>
          </p:cNvPr>
          <p:cNvSpPr txBox="1"/>
          <p:nvPr/>
        </p:nvSpPr>
        <p:spPr>
          <a:xfrm>
            <a:off x="1737908" y="1930613"/>
            <a:ext cx="10149291" cy="369332"/>
          </a:xfrm>
          <a:prstGeom prst="rect">
            <a:avLst/>
          </a:prstGeom>
          <a:noFill/>
        </p:spPr>
        <p:txBody>
          <a:bodyPr wrap="square" rtlCol="0">
            <a:spAutoFit/>
          </a:bodyPr>
          <a:lstStyle/>
          <a:p>
            <a:r>
              <a:rPr lang="zh-CN" altLang="en-US" b="1" dirty="0"/>
              <a:t>根据题意可知，</a:t>
            </a:r>
            <a:r>
              <a:rPr lang="en-US" altLang="zh-CN" b="1" dirty="0"/>
              <a:t>RTT</a:t>
            </a:r>
            <a:r>
              <a:rPr lang="en-US" altLang="zh-CN" b="1" baseline="-25000" dirty="0"/>
              <a:t>1</a:t>
            </a:r>
            <a:r>
              <a:rPr lang="en-US" altLang="zh-CN" b="1" dirty="0"/>
              <a:t>=30ms</a:t>
            </a:r>
            <a:r>
              <a:rPr lang="zh-CN" altLang="en-US" b="1" dirty="0"/>
              <a:t>，</a:t>
            </a:r>
            <a:r>
              <a:rPr lang="en-US" altLang="zh-CN" b="1" dirty="0"/>
              <a:t> RTT</a:t>
            </a:r>
            <a:r>
              <a:rPr lang="en-US" altLang="zh-CN" b="1" baseline="-25000" dirty="0"/>
              <a:t>2</a:t>
            </a:r>
            <a:r>
              <a:rPr lang="en-US" altLang="zh-CN" b="1" dirty="0"/>
              <a:t>=26ms</a:t>
            </a:r>
            <a:r>
              <a:rPr lang="zh-CN" altLang="en-US" b="1" dirty="0"/>
              <a:t>，</a:t>
            </a:r>
            <a:r>
              <a:rPr lang="en-US" altLang="zh-CN" b="1" dirty="0"/>
              <a:t> RTT</a:t>
            </a:r>
            <a:r>
              <a:rPr lang="en-US" altLang="zh-CN" b="1" baseline="-25000" dirty="0"/>
              <a:t>3</a:t>
            </a:r>
            <a:r>
              <a:rPr lang="en-US" altLang="zh-CN" b="1" dirty="0"/>
              <a:t>=32ms</a:t>
            </a:r>
            <a:r>
              <a:rPr lang="zh-CN" altLang="en-US" b="1" dirty="0"/>
              <a:t>，</a:t>
            </a:r>
            <a:r>
              <a:rPr lang="en-US" altLang="zh-CN" b="1" dirty="0"/>
              <a:t> RTT</a:t>
            </a:r>
            <a:r>
              <a:rPr lang="en-US" altLang="zh-CN" b="1" baseline="-25000" dirty="0"/>
              <a:t>4</a:t>
            </a:r>
            <a:r>
              <a:rPr lang="en-US" altLang="zh-CN" b="1" dirty="0"/>
              <a:t>=24ms</a:t>
            </a:r>
            <a:r>
              <a:rPr lang="zh-CN" altLang="en-US" b="1" dirty="0"/>
              <a:t>，测量</a:t>
            </a:r>
            <a:r>
              <a:rPr lang="en-US" altLang="zh-CN" b="1" dirty="0"/>
              <a:t>RTT</a:t>
            </a:r>
            <a:r>
              <a:rPr lang="en-US" altLang="zh-CN" b="1" baseline="-25000" dirty="0"/>
              <a:t>5</a:t>
            </a:r>
            <a:r>
              <a:rPr lang="zh-CN" altLang="en-US" b="1" dirty="0"/>
              <a:t>时出现超时重传。</a:t>
            </a:r>
          </a:p>
        </p:txBody>
      </p:sp>
      <p:sp>
        <p:nvSpPr>
          <p:cNvPr id="6" name="文本框 5">
            <a:extLst>
              <a:ext uri="{FF2B5EF4-FFF2-40B4-BE49-F238E27FC236}">
                <a16:creationId xmlns:a16="http://schemas.microsoft.com/office/drawing/2014/main" id="{71759BAD-4260-D347-94D2-51C3ACF97B42}"/>
              </a:ext>
            </a:extLst>
          </p:cNvPr>
          <p:cNvSpPr txBox="1"/>
          <p:nvPr/>
        </p:nvSpPr>
        <p:spPr>
          <a:xfrm>
            <a:off x="1254582" y="2392278"/>
            <a:ext cx="2683869" cy="369332"/>
          </a:xfrm>
          <a:prstGeom prst="rect">
            <a:avLst/>
          </a:prstGeom>
          <a:noFill/>
        </p:spPr>
        <p:txBody>
          <a:bodyPr wrap="square" rtlCol="0">
            <a:spAutoFit/>
          </a:bodyPr>
          <a:lstStyle/>
          <a:p>
            <a:r>
              <a:rPr lang="en-US" altLang="zh-CN" b="1" dirty="0"/>
              <a:t>RTT</a:t>
            </a:r>
            <a:r>
              <a:rPr lang="en-US" altLang="zh-CN" b="1" baseline="-25000" dirty="0"/>
              <a:t>S1</a:t>
            </a:r>
            <a:r>
              <a:rPr lang="en-US" altLang="zh-CN" b="1" dirty="0"/>
              <a:t> = RTT</a:t>
            </a:r>
            <a:r>
              <a:rPr lang="en-US" altLang="zh-CN" b="1" baseline="-25000" dirty="0"/>
              <a:t>1</a:t>
            </a:r>
            <a:r>
              <a:rPr lang="en-US" altLang="zh-CN" b="1" dirty="0"/>
              <a:t>=30ms</a:t>
            </a:r>
            <a:endParaRPr lang="zh-CN" altLang="en-US" b="1" dirty="0"/>
          </a:p>
        </p:txBody>
      </p:sp>
      <p:grpSp>
        <p:nvGrpSpPr>
          <p:cNvPr id="41" name="组合 40">
            <a:extLst>
              <a:ext uri="{FF2B5EF4-FFF2-40B4-BE49-F238E27FC236}">
                <a16:creationId xmlns:a16="http://schemas.microsoft.com/office/drawing/2014/main" id="{FC9FAA67-01A4-EA16-9600-052D99F64105}"/>
              </a:ext>
            </a:extLst>
          </p:cNvPr>
          <p:cNvGrpSpPr/>
          <p:nvPr/>
        </p:nvGrpSpPr>
        <p:grpSpPr>
          <a:xfrm>
            <a:off x="1254582" y="2960929"/>
            <a:ext cx="4353736" cy="1116378"/>
            <a:chOff x="438155" y="2804988"/>
            <a:chExt cx="4353736" cy="1116378"/>
          </a:xfrm>
        </p:grpSpPr>
        <p:sp>
          <p:nvSpPr>
            <p:cNvPr id="9" name="文本框 8">
              <a:extLst>
                <a:ext uri="{FF2B5EF4-FFF2-40B4-BE49-F238E27FC236}">
                  <a16:creationId xmlns:a16="http://schemas.microsoft.com/office/drawing/2014/main" id="{5528C87B-2C97-CBE8-8590-5ADF0F3016EE}"/>
                </a:ext>
              </a:extLst>
            </p:cNvPr>
            <p:cNvSpPr txBox="1"/>
            <p:nvPr/>
          </p:nvSpPr>
          <p:spPr>
            <a:xfrm>
              <a:off x="438155" y="2804988"/>
              <a:ext cx="3787680" cy="369332"/>
            </a:xfrm>
            <a:prstGeom prst="rect">
              <a:avLst/>
            </a:prstGeom>
            <a:noFill/>
          </p:spPr>
          <p:txBody>
            <a:bodyPr wrap="square" rtlCol="0">
              <a:spAutoFit/>
            </a:bodyPr>
            <a:lstStyle/>
            <a:p>
              <a:r>
                <a:rPr lang="en-US" altLang="zh-CN" b="1" dirty="0"/>
                <a:t>RTT</a:t>
              </a:r>
              <a:r>
                <a:rPr lang="en-US" altLang="zh-CN" b="1" baseline="-25000" dirty="0"/>
                <a:t>S2</a:t>
              </a:r>
              <a:r>
                <a:rPr lang="en-US" altLang="zh-CN" b="1" dirty="0"/>
                <a:t> = (1 </a:t>
              </a:r>
              <a:r>
                <a:rPr lang="zh-CN" altLang="en-US" b="1" dirty="0"/>
                <a:t>－</a:t>
              </a:r>
              <a:r>
                <a:rPr lang="el-GR" altLang="zh-CN" b="1" dirty="0"/>
                <a:t>α</a:t>
              </a:r>
              <a:r>
                <a:rPr lang="en-US" altLang="zh-CN" b="1" dirty="0"/>
                <a:t>) × RTT</a:t>
              </a:r>
              <a:r>
                <a:rPr lang="en-US" altLang="zh-CN" b="1" baseline="-25000" dirty="0"/>
                <a:t>S1</a:t>
              </a:r>
              <a:r>
                <a:rPr lang="zh-CN" altLang="en-US" b="1" dirty="0"/>
                <a:t> </a:t>
              </a:r>
              <a:r>
                <a:rPr lang="en-US" altLang="zh-CN" b="1" dirty="0"/>
                <a:t>+ </a:t>
              </a:r>
              <a:r>
                <a:rPr lang="el-GR" altLang="zh-CN" b="1" dirty="0"/>
                <a:t>α</a:t>
              </a:r>
              <a:r>
                <a:rPr lang="en-US" altLang="zh-CN" b="1" dirty="0"/>
                <a:t>× RTT</a:t>
              </a:r>
              <a:r>
                <a:rPr lang="en-US" altLang="zh-CN" b="1" baseline="-25000" dirty="0"/>
                <a:t>2</a:t>
              </a:r>
              <a:endParaRPr lang="zh-CN" altLang="en-US" b="1" baseline="-25000" dirty="0"/>
            </a:p>
          </p:txBody>
        </p:sp>
        <p:sp>
          <p:nvSpPr>
            <p:cNvPr id="10" name="文本框 9">
              <a:extLst>
                <a:ext uri="{FF2B5EF4-FFF2-40B4-BE49-F238E27FC236}">
                  <a16:creationId xmlns:a16="http://schemas.microsoft.com/office/drawing/2014/main" id="{0156C9A7-81D0-A4BF-03FF-B949CD118C09}"/>
                </a:ext>
              </a:extLst>
            </p:cNvPr>
            <p:cNvSpPr txBox="1"/>
            <p:nvPr/>
          </p:nvSpPr>
          <p:spPr>
            <a:xfrm>
              <a:off x="1004211" y="3552034"/>
              <a:ext cx="3787680" cy="369332"/>
            </a:xfrm>
            <a:prstGeom prst="rect">
              <a:avLst/>
            </a:prstGeom>
            <a:noFill/>
          </p:spPr>
          <p:txBody>
            <a:bodyPr wrap="square" rtlCol="0">
              <a:spAutoFit/>
            </a:bodyPr>
            <a:lstStyle/>
            <a:p>
              <a:r>
                <a:rPr lang="en-US" altLang="zh-CN" b="1" dirty="0"/>
                <a:t>= 0.9 × 30ms</a:t>
              </a:r>
              <a:r>
                <a:rPr lang="zh-CN" altLang="en-US" b="1" dirty="0"/>
                <a:t> </a:t>
              </a:r>
              <a:r>
                <a:rPr lang="en-US" altLang="zh-CN" b="1" dirty="0"/>
                <a:t>+ 0.1 × 26ms = 29.6ms</a:t>
              </a:r>
              <a:endParaRPr lang="zh-CN" altLang="en-US" b="1" baseline="-25000" dirty="0"/>
            </a:p>
          </p:txBody>
        </p:sp>
        <p:sp>
          <p:nvSpPr>
            <p:cNvPr id="17" name="文本框 16">
              <a:extLst>
                <a:ext uri="{FF2B5EF4-FFF2-40B4-BE49-F238E27FC236}">
                  <a16:creationId xmlns:a16="http://schemas.microsoft.com/office/drawing/2014/main" id="{1734E8A5-7E3A-89A7-B02E-D63A597FB22E}"/>
                </a:ext>
              </a:extLst>
            </p:cNvPr>
            <p:cNvSpPr txBox="1"/>
            <p:nvPr/>
          </p:nvSpPr>
          <p:spPr>
            <a:xfrm>
              <a:off x="1004211" y="3178511"/>
              <a:ext cx="3787680" cy="369332"/>
            </a:xfrm>
            <a:prstGeom prst="rect">
              <a:avLst/>
            </a:prstGeom>
            <a:noFill/>
          </p:spPr>
          <p:txBody>
            <a:bodyPr wrap="square" rtlCol="0">
              <a:spAutoFit/>
            </a:bodyPr>
            <a:lstStyle/>
            <a:p>
              <a:r>
                <a:rPr lang="en-US" altLang="zh-CN" b="1" dirty="0"/>
                <a:t>= (1 </a:t>
              </a:r>
              <a:r>
                <a:rPr lang="zh-CN" altLang="en-US" b="1" dirty="0"/>
                <a:t>－</a:t>
              </a:r>
              <a:r>
                <a:rPr lang="en-US" altLang="zh-CN" b="1" dirty="0"/>
                <a:t>0.1) × RTT</a:t>
              </a:r>
              <a:r>
                <a:rPr lang="en-US" altLang="zh-CN" b="1" baseline="-25000" dirty="0"/>
                <a:t>S1</a:t>
              </a:r>
              <a:r>
                <a:rPr lang="zh-CN" altLang="en-US" b="1" dirty="0"/>
                <a:t> </a:t>
              </a:r>
              <a:r>
                <a:rPr lang="en-US" altLang="zh-CN" b="1" dirty="0"/>
                <a:t>+ 0.1 × RTT</a:t>
              </a:r>
              <a:r>
                <a:rPr lang="en-US" altLang="zh-CN" b="1" baseline="-25000" dirty="0"/>
                <a:t>2</a:t>
              </a:r>
              <a:endParaRPr lang="zh-CN" altLang="en-US" b="1" baseline="-25000" dirty="0"/>
            </a:p>
          </p:txBody>
        </p:sp>
      </p:grpSp>
      <p:grpSp>
        <p:nvGrpSpPr>
          <p:cNvPr id="40" name="组合 39">
            <a:extLst>
              <a:ext uri="{FF2B5EF4-FFF2-40B4-BE49-F238E27FC236}">
                <a16:creationId xmlns:a16="http://schemas.microsoft.com/office/drawing/2014/main" id="{2A0C9459-8BAE-F02F-8CDE-0D76F8B7BC72}"/>
              </a:ext>
            </a:extLst>
          </p:cNvPr>
          <p:cNvGrpSpPr/>
          <p:nvPr/>
        </p:nvGrpSpPr>
        <p:grpSpPr>
          <a:xfrm>
            <a:off x="1254582" y="4276626"/>
            <a:ext cx="4353736" cy="677518"/>
            <a:chOff x="438155" y="3921366"/>
            <a:chExt cx="4353736" cy="677518"/>
          </a:xfrm>
        </p:grpSpPr>
        <p:sp>
          <p:nvSpPr>
            <p:cNvPr id="30" name="文本框 29">
              <a:extLst>
                <a:ext uri="{FF2B5EF4-FFF2-40B4-BE49-F238E27FC236}">
                  <a16:creationId xmlns:a16="http://schemas.microsoft.com/office/drawing/2014/main" id="{A33678AF-223B-3157-1B7C-FE519CAD181D}"/>
                </a:ext>
              </a:extLst>
            </p:cNvPr>
            <p:cNvSpPr txBox="1"/>
            <p:nvPr/>
          </p:nvSpPr>
          <p:spPr>
            <a:xfrm>
              <a:off x="438155" y="3921366"/>
              <a:ext cx="3787680" cy="369332"/>
            </a:xfrm>
            <a:prstGeom prst="rect">
              <a:avLst/>
            </a:prstGeom>
            <a:noFill/>
          </p:spPr>
          <p:txBody>
            <a:bodyPr wrap="square" rtlCol="0">
              <a:spAutoFit/>
            </a:bodyPr>
            <a:lstStyle/>
            <a:p>
              <a:r>
                <a:rPr lang="en-US" altLang="zh-CN" b="1" dirty="0"/>
                <a:t>RTT</a:t>
              </a:r>
              <a:r>
                <a:rPr lang="en-US" altLang="zh-CN" b="1" baseline="-25000" dirty="0"/>
                <a:t>S3</a:t>
              </a:r>
              <a:r>
                <a:rPr lang="en-US" altLang="zh-CN" b="1" dirty="0"/>
                <a:t> = (1 </a:t>
              </a:r>
              <a:r>
                <a:rPr lang="zh-CN" altLang="en-US" b="1" dirty="0"/>
                <a:t>－</a:t>
              </a:r>
              <a:r>
                <a:rPr lang="en-US" altLang="zh-CN" b="1" dirty="0"/>
                <a:t>0.1) × RTT</a:t>
              </a:r>
              <a:r>
                <a:rPr lang="en-US" altLang="zh-CN" b="1" baseline="-25000" dirty="0"/>
                <a:t>S2</a:t>
              </a:r>
              <a:r>
                <a:rPr lang="zh-CN" altLang="en-US" b="1" dirty="0"/>
                <a:t> </a:t>
              </a:r>
              <a:r>
                <a:rPr lang="en-US" altLang="zh-CN" b="1" dirty="0"/>
                <a:t>+ 0.1 × RTT</a:t>
              </a:r>
              <a:r>
                <a:rPr lang="en-US" altLang="zh-CN" b="1" baseline="-25000" dirty="0"/>
                <a:t>3</a:t>
              </a:r>
              <a:endParaRPr lang="zh-CN" altLang="en-US" b="1" baseline="-25000" dirty="0"/>
            </a:p>
          </p:txBody>
        </p:sp>
        <p:sp>
          <p:nvSpPr>
            <p:cNvPr id="31" name="文本框 30">
              <a:extLst>
                <a:ext uri="{FF2B5EF4-FFF2-40B4-BE49-F238E27FC236}">
                  <a16:creationId xmlns:a16="http://schemas.microsoft.com/office/drawing/2014/main" id="{D73C330F-1119-A45F-9E83-F5E3870F83E6}"/>
                </a:ext>
              </a:extLst>
            </p:cNvPr>
            <p:cNvSpPr txBox="1"/>
            <p:nvPr/>
          </p:nvSpPr>
          <p:spPr>
            <a:xfrm>
              <a:off x="1004211" y="4229552"/>
              <a:ext cx="3787680" cy="369332"/>
            </a:xfrm>
            <a:prstGeom prst="rect">
              <a:avLst/>
            </a:prstGeom>
            <a:noFill/>
          </p:spPr>
          <p:txBody>
            <a:bodyPr wrap="square" rtlCol="0">
              <a:spAutoFit/>
            </a:bodyPr>
            <a:lstStyle/>
            <a:p>
              <a:r>
                <a:rPr lang="en-US" altLang="zh-CN" b="1" dirty="0"/>
                <a:t>= 0.9 × 29.6ms</a:t>
              </a:r>
              <a:r>
                <a:rPr lang="zh-CN" altLang="en-US" b="1" dirty="0"/>
                <a:t> </a:t>
              </a:r>
              <a:r>
                <a:rPr lang="en-US" altLang="zh-CN" b="1" dirty="0"/>
                <a:t>+ 0.1 × 32ms = 29.84ms</a:t>
              </a:r>
              <a:endParaRPr lang="zh-CN" altLang="en-US" b="1" baseline="-25000" dirty="0"/>
            </a:p>
          </p:txBody>
        </p:sp>
      </p:grpSp>
      <p:grpSp>
        <p:nvGrpSpPr>
          <p:cNvPr id="39" name="组合 38">
            <a:extLst>
              <a:ext uri="{FF2B5EF4-FFF2-40B4-BE49-F238E27FC236}">
                <a16:creationId xmlns:a16="http://schemas.microsoft.com/office/drawing/2014/main" id="{AEEDE402-044A-5F78-B7FC-7CBDE81E4E6E}"/>
              </a:ext>
            </a:extLst>
          </p:cNvPr>
          <p:cNvGrpSpPr/>
          <p:nvPr/>
        </p:nvGrpSpPr>
        <p:grpSpPr>
          <a:xfrm>
            <a:off x="1254582" y="5153462"/>
            <a:ext cx="4587768" cy="737200"/>
            <a:chOff x="446325" y="5024977"/>
            <a:chExt cx="4587768" cy="737200"/>
          </a:xfrm>
        </p:grpSpPr>
        <p:sp>
          <p:nvSpPr>
            <p:cNvPr id="36" name="文本框 35">
              <a:extLst>
                <a:ext uri="{FF2B5EF4-FFF2-40B4-BE49-F238E27FC236}">
                  <a16:creationId xmlns:a16="http://schemas.microsoft.com/office/drawing/2014/main" id="{1824EE8E-10BD-6D27-1A96-F10B57FD6A85}"/>
                </a:ext>
              </a:extLst>
            </p:cNvPr>
            <p:cNvSpPr txBox="1"/>
            <p:nvPr/>
          </p:nvSpPr>
          <p:spPr>
            <a:xfrm>
              <a:off x="446325" y="5024977"/>
              <a:ext cx="3787680" cy="369332"/>
            </a:xfrm>
            <a:prstGeom prst="rect">
              <a:avLst/>
            </a:prstGeom>
            <a:noFill/>
          </p:spPr>
          <p:txBody>
            <a:bodyPr wrap="square" rtlCol="0">
              <a:spAutoFit/>
            </a:bodyPr>
            <a:lstStyle/>
            <a:p>
              <a:r>
                <a:rPr lang="en-US" altLang="zh-CN" b="1" dirty="0"/>
                <a:t>RTT</a:t>
              </a:r>
              <a:r>
                <a:rPr lang="en-US" altLang="zh-CN" b="1" baseline="-25000" dirty="0"/>
                <a:t>S4</a:t>
              </a:r>
              <a:r>
                <a:rPr lang="en-US" altLang="zh-CN" b="1" dirty="0"/>
                <a:t> = (1 </a:t>
              </a:r>
              <a:r>
                <a:rPr lang="zh-CN" altLang="en-US" b="1" dirty="0"/>
                <a:t>－</a:t>
              </a:r>
              <a:r>
                <a:rPr lang="en-US" altLang="zh-CN" b="1" dirty="0"/>
                <a:t>0.1) × RTT</a:t>
              </a:r>
              <a:r>
                <a:rPr lang="en-US" altLang="zh-CN" b="1" baseline="-25000" dirty="0"/>
                <a:t>S3</a:t>
              </a:r>
              <a:r>
                <a:rPr lang="zh-CN" altLang="en-US" b="1" dirty="0"/>
                <a:t> </a:t>
              </a:r>
              <a:r>
                <a:rPr lang="en-US" altLang="zh-CN" b="1" dirty="0"/>
                <a:t>+ 0.1 × RTT</a:t>
              </a:r>
              <a:r>
                <a:rPr lang="en-US" altLang="zh-CN" b="1" baseline="-25000" dirty="0"/>
                <a:t>4</a:t>
              </a:r>
              <a:endParaRPr lang="zh-CN" altLang="en-US" b="1" baseline="-25000" dirty="0"/>
            </a:p>
          </p:txBody>
        </p:sp>
        <p:sp>
          <p:nvSpPr>
            <p:cNvPr id="37" name="文本框 36">
              <a:extLst>
                <a:ext uri="{FF2B5EF4-FFF2-40B4-BE49-F238E27FC236}">
                  <a16:creationId xmlns:a16="http://schemas.microsoft.com/office/drawing/2014/main" id="{466D9075-5F39-7D6F-16F2-898638C46E39}"/>
                </a:ext>
              </a:extLst>
            </p:cNvPr>
            <p:cNvSpPr txBox="1"/>
            <p:nvPr/>
          </p:nvSpPr>
          <p:spPr>
            <a:xfrm>
              <a:off x="1004211" y="5392845"/>
              <a:ext cx="4029882" cy="369332"/>
            </a:xfrm>
            <a:prstGeom prst="rect">
              <a:avLst/>
            </a:prstGeom>
            <a:noFill/>
          </p:spPr>
          <p:txBody>
            <a:bodyPr wrap="square" rtlCol="0">
              <a:spAutoFit/>
            </a:bodyPr>
            <a:lstStyle/>
            <a:p>
              <a:r>
                <a:rPr lang="en-US" altLang="zh-CN" b="1" dirty="0"/>
                <a:t>= 0.9 × 29.84ms</a:t>
              </a:r>
              <a:r>
                <a:rPr lang="zh-CN" altLang="en-US" b="1" dirty="0"/>
                <a:t> </a:t>
              </a:r>
              <a:r>
                <a:rPr lang="en-US" altLang="zh-CN" b="1" dirty="0"/>
                <a:t>+ 0.1 × 24ms = 29.256ms</a:t>
              </a:r>
              <a:endParaRPr lang="zh-CN" altLang="en-US" b="1" baseline="-25000" dirty="0"/>
            </a:p>
          </p:txBody>
        </p:sp>
      </p:grpSp>
      <p:sp>
        <p:nvSpPr>
          <p:cNvPr id="42" name="文本框 41">
            <a:extLst>
              <a:ext uri="{FF2B5EF4-FFF2-40B4-BE49-F238E27FC236}">
                <a16:creationId xmlns:a16="http://schemas.microsoft.com/office/drawing/2014/main" id="{339A3527-1285-BE64-F728-8B132D8466FA}"/>
              </a:ext>
            </a:extLst>
          </p:cNvPr>
          <p:cNvSpPr txBox="1"/>
          <p:nvPr/>
        </p:nvSpPr>
        <p:spPr>
          <a:xfrm>
            <a:off x="449852" y="5982995"/>
            <a:ext cx="5397140" cy="369332"/>
          </a:xfrm>
          <a:prstGeom prst="rect">
            <a:avLst/>
          </a:prstGeom>
          <a:noFill/>
        </p:spPr>
        <p:txBody>
          <a:bodyPr wrap="square" rtlCol="0">
            <a:spAutoFit/>
          </a:bodyPr>
          <a:lstStyle/>
          <a:p>
            <a:r>
              <a:rPr lang="zh-CN" altLang="en-US" b="1" dirty="0"/>
              <a:t>由于测量</a:t>
            </a:r>
            <a:r>
              <a:rPr lang="en-US" altLang="zh-CN" b="1" dirty="0"/>
              <a:t>RTT</a:t>
            </a:r>
            <a:r>
              <a:rPr lang="en-US" altLang="zh-CN" b="1" baseline="-25000" dirty="0"/>
              <a:t>5</a:t>
            </a:r>
            <a:r>
              <a:rPr lang="zh-CN" altLang="en-US" b="1" dirty="0"/>
              <a:t>时出现超时重传，因此不用计算</a:t>
            </a:r>
            <a:r>
              <a:rPr lang="en-US" altLang="zh-CN" b="1" dirty="0"/>
              <a:t>RTT</a:t>
            </a:r>
            <a:r>
              <a:rPr lang="en-US" altLang="zh-CN" b="1" baseline="-25000" dirty="0"/>
              <a:t>S5 </a:t>
            </a:r>
            <a:r>
              <a:rPr lang="zh-CN" altLang="en-US" b="1" dirty="0"/>
              <a:t>。</a:t>
            </a:r>
          </a:p>
        </p:txBody>
      </p:sp>
      <p:sp>
        <p:nvSpPr>
          <p:cNvPr id="43" name="文本框 42">
            <a:extLst>
              <a:ext uri="{FF2B5EF4-FFF2-40B4-BE49-F238E27FC236}">
                <a16:creationId xmlns:a16="http://schemas.microsoft.com/office/drawing/2014/main" id="{F8841C8E-4D5B-7F90-3E1E-E6E6F6F4C017}"/>
              </a:ext>
            </a:extLst>
          </p:cNvPr>
          <p:cNvSpPr txBox="1"/>
          <p:nvPr/>
        </p:nvSpPr>
        <p:spPr>
          <a:xfrm>
            <a:off x="6032045" y="2392278"/>
            <a:ext cx="2683869" cy="369332"/>
          </a:xfrm>
          <a:prstGeom prst="rect">
            <a:avLst/>
          </a:prstGeom>
          <a:noFill/>
        </p:spPr>
        <p:txBody>
          <a:bodyPr wrap="square" rtlCol="0">
            <a:spAutoFit/>
          </a:bodyPr>
          <a:lstStyle/>
          <a:p>
            <a:r>
              <a:rPr lang="en-US" altLang="zh-CN" b="1" dirty="0"/>
              <a:t>RTT</a:t>
            </a:r>
            <a:r>
              <a:rPr lang="en-US" altLang="zh-CN" b="1" baseline="-25000" dirty="0"/>
              <a:t>D1</a:t>
            </a:r>
            <a:r>
              <a:rPr lang="en-US" altLang="zh-CN" b="1" dirty="0"/>
              <a:t> = RTT</a:t>
            </a:r>
            <a:r>
              <a:rPr lang="en-US" altLang="zh-CN" b="1" baseline="-25000" dirty="0"/>
              <a:t>1</a:t>
            </a:r>
            <a:r>
              <a:rPr lang="en-US" altLang="zh-CN" b="1" dirty="0"/>
              <a:t>÷2=15ms</a:t>
            </a:r>
            <a:endParaRPr lang="zh-CN" altLang="en-US" b="1" dirty="0"/>
          </a:p>
        </p:txBody>
      </p:sp>
      <p:grpSp>
        <p:nvGrpSpPr>
          <p:cNvPr id="53" name="组合 52">
            <a:extLst>
              <a:ext uri="{FF2B5EF4-FFF2-40B4-BE49-F238E27FC236}">
                <a16:creationId xmlns:a16="http://schemas.microsoft.com/office/drawing/2014/main" id="{FCF079F9-48FF-DFB8-DBAD-88DF4A50CFF6}"/>
              </a:ext>
            </a:extLst>
          </p:cNvPr>
          <p:cNvGrpSpPr/>
          <p:nvPr/>
        </p:nvGrpSpPr>
        <p:grpSpPr>
          <a:xfrm>
            <a:off x="6032044" y="2960929"/>
            <a:ext cx="5559058" cy="1112187"/>
            <a:chOff x="6032044" y="2960929"/>
            <a:chExt cx="5559058" cy="1112187"/>
          </a:xfrm>
        </p:grpSpPr>
        <p:sp>
          <p:nvSpPr>
            <p:cNvPr id="44" name="文本框 43">
              <a:extLst>
                <a:ext uri="{FF2B5EF4-FFF2-40B4-BE49-F238E27FC236}">
                  <a16:creationId xmlns:a16="http://schemas.microsoft.com/office/drawing/2014/main" id="{159F56D4-7C49-D39A-AF05-2E336B4EF87F}"/>
                </a:ext>
              </a:extLst>
            </p:cNvPr>
            <p:cNvSpPr txBox="1"/>
            <p:nvPr/>
          </p:nvSpPr>
          <p:spPr>
            <a:xfrm>
              <a:off x="6032044" y="2960929"/>
              <a:ext cx="4973409" cy="369332"/>
            </a:xfrm>
            <a:prstGeom prst="rect">
              <a:avLst/>
            </a:prstGeom>
            <a:noFill/>
          </p:spPr>
          <p:txBody>
            <a:bodyPr wrap="square" rtlCol="0">
              <a:spAutoFit/>
            </a:bodyPr>
            <a:lstStyle/>
            <a:p>
              <a:r>
                <a:rPr lang="en-US" altLang="zh-CN" b="1" dirty="0"/>
                <a:t>RTT</a:t>
              </a:r>
              <a:r>
                <a:rPr lang="en-US" altLang="zh-CN" b="1" baseline="-25000" dirty="0"/>
                <a:t>D2</a:t>
              </a:r>
              <a:r>
                <a:rPr lang="en-US" altLang="zh-CN" b="1" dirty="0"/>
                <a:t> = (1 </a:t>
              </a:r>
              <a:r>
                <a:rPr lang="zh-CN" altLang="en-US" b="1" dirty="0"/>
                <a:t>－</a:t>
              </a:r>
              <a:r>
                <a:rPr lang="el-GR" altLang="zh-CN" b="1" dirty="0"/>
                <a:t> β</a:t>
              </a:r>
              <a:r>
                <a:rPr lang="en-US" altLang="zh-CN" b="1" dirty="0"/>
                <a:t>) × RTT</a:t>
              </a:r>
              <a:r>
                <a:rPr lang="en-US" altLang="zh-CN" b="1" baseline="-25000" dirty="0"/>
                <a:t>D1</a:t>
              </a:r>
              <a:r>
                <a:rPr lang="zh-CN" altLang="en-US" b="1" dirty="0"/>
                <a:t> </a:t>
              </a:r>
              <a:r>
                <a:rPr lang="en-US" altLang="zh-CN" b="1" dirty="0"/>
                <a:t>+ </a:t>
              </a:r>
              <a:r>
                <a:rPr lang="el-GR" altLang="zh-CN" b="1" dirty="0"/>
                <a:t>β </a:t>
              </a:r>
              <a:r>
                <a:rPr lang="en-US" altLang="zh-CN" b="1" dirty="0"/>
                <a:t>× ▏ RTT</a:t>
              </a:r>
              <a:r>
                <a:rPr lang="en-US" altLang="zh-CN" b="1" baseline="-25000" dirty="0"/>
                <a:t>S2 </a:t>
              </a:r>
              <a:r>
                <a:rPr lang="zh-CN" altLang="en-US" b="1" dirty="0"/>
                <a:t>－</a:t>
              </a:r>
              <a:r>
                <a:rPr lang="en-US" altLang="zh-CN" b="1" dirty="0"/>
                <a:t>RTT</a:t>
              </a:r>
              <a:r>
                <a:rPr lang="en-US" altLang="zh-CN" b="1" baseline="-25000" dirty="0"/>
                <a:t>2</a:t>
              </a:r>
              <a:r>
                <a:rPr lang="zh-CN" altLang="en-US" b="1" dirty="0"/>
                <a:t> ▏</a:t>
              </a:r>
              <a:r>
                <a:rPr lang="en-US" altLang="zh-CN" b="1" baseline="-25000" dirty="0"/>
                <a:t> </a:t>
              </a:r>
              <a:endParaRPr lang="zh-CN" altLang="en-US" b="1" dirty="0"/>
            </a:p>
          </p:txBody>
        </p:sp>
        <p:sp>
          <p:nvSpPr>
            <p:cNvPr id="45" name="文本框 44">
              <a:extLst>
                <a:ext uri="{FF2B5EF4-FFF2-40B4-BE49-F238E27FC236}">
                  <a16:creationId xmlns:a16="http://schemas.microsoft.com/office/drawing/2014/main" id="{11EB9536-84B8-10FD-0D94-782BFC61D556}"/>
                </a:ext>
              </a:extLst>
            </p:cNvPr>
            <p:cNvSpPr txBox="1"/>
            <p:nvPr/>
          </p:nvSpPr>
          <p:spPr>
            <a:xfrm>
              <a:off x="6617693" y="3703784"/>
              <a:ext cx="4973409" cy="369332"/>
            </a:xfrm>
            <a:prstGeom prst="rect">
              <a:avLst/>
            </a:prstGeom>
            <a:noFill/>
          </p:spPr>
          <p:txBody>
            <a:bodyPr wrap="square" rtlCol="0">
              <a:spAutoFit/>
            </a:bodyPr>
            <a:lstStyle/>
            <a:p>
              <a:r>
                <a:rPr lang="en-US" altLang="zh-CN" b="1" dirty="0"/>
                <a:t>= 0.9× 15ms</a:t>
              </a:r>
              <a:r>
                <a:rPr lang="zh-CN" altLang="en-US" b="1" dirty="0"/>
                <a:t> </a:t>
              </a:r>
              <a:r>
                <a:rPr lang="en-US" altLang="zh-CN" b="1" dirty="0"/>
                <a:t>+ 0.1</a:t>
              </a:r>
              <a:r>
                <a:rPr lang="el-GR" altLang="zh-CN" b="1" dirty="0"/>
                <a:t> </a:t>
              </a:r>
              <a:r>
                <a:rPr lang="en-US" altLang="zh-CN" b="1" dirty="0"/>
                <a:t>× ▏ 29.6ms</a:t>
              </a:r>
              <a:r>
                <a:rPr lang="en-US" altLang="zh-CN" b="1" baseline="-25000" dirty="0"/>
                <a:t> </a:t>
              </a:r>
              <a:r>
                <a:rPr lang="zh-CN" altLang="en-US" b="1" dirty="0"/>
                <a:t>－</a:t>
              </a:r>
              <a:r>
                <a:rPr lang="en-US" altLang="zh-CN" b="1" dirty="0"/>
                <a:t>26ms</a:t>
              </a:r>
              <a:r>
                <a:rPr lang="zh-CN" altLang="en-US" b="1" dirty="0"/>
                <a:t> ▏</a:t>
              </a:r>
              <a:r>
                <a:rPr lang="en-US" altLang="zh-CN" b="1" dirty="0"/>
                <a:t>= 13.86</a:t>
              </a:r>
              <a:r>
                <a:rPr lang="en-US" altLang="zh-CN" b="1" baseline="-25000" dirty="0"/>
                <a:t> </a:t>
              </a:r>
              <a:r>
                <a:rPr lang="en-US" altLang="zh-CN" b="1" dirty="0"/>
                <a:t>ms</a:t>
              </a:r>
              <a:endParaRPr lang="zh-CN" altLang="en-US" b="1" dirty="0"/>
            </a:p>
          </p:txBody>
        </p:sp>
        <p:sp>
          <p:nvSpPr>
            <p:cNvPr id="46" name="文本框 45">
              <a:extLst>
                <a:ext uri="{FF2B5EF4-FFF2-40B4-BE49-F238E27FC236}">
                  <a16:creationId xmlns:a16="http://schemas.microsoft.com/office/drawing/2014/main" id="{BB76BF09-D921-C427-29BC-201EECBCEBC2}"/>
                </a:ext>
              </a:extLst>
            </p:cNvPr>
            <p:cNvSpPr txBox="1"/>
            <p:nvPr/>
          </p:nvSpPr>
          <p:spPr>
            <a:xfrm>
              <a:off x="6617693" y="3335612"/>
              <a:ext cx="4973409" cy="369332"/>
            </a:xfrm>
            <a:prstGeom prst="rect">
              <a:avLst/>
            </a:prstGeom>
            <a:noFill/>
          </p:spPr>
          <p:txBody>
            <a:bodyPr wrap="square" rtlCol="0">
              <a:spAutoFit/>
            </a:bodyPr>
            <a:lstStyle/>
            <a:p>
              <a:r>
                <a:rPr lang="en-US" altLang="zh-CN" b="1" dirty="0"/>
                <a:t>= (1 </a:t>
              </a:r>
              <a:r>
                <a:rPr lang="zh-CN" altLang="en-US" b="1" dirty="0"/>
                <a:t>－</a:t>
              </a:r>
              <a:r>
                <a:rPr lang="el-GR" altLang="zh-CN" b="1" dirty="0"/>
                <a:t> </a:t>
              </a:r>
              <a:r>
                <a:rPr lang="en-US" altLang="zh-CN" b="1" dirty="0"/>
                <a:t>0.1) × RTT</a:t>
              </a:r>
              <a:r>
                <a:rPr lang="en-US" altLang="zh-CN" b="1" baseline="-25000" dirty="0"/>
                <a:t>D1</a:t>
              </a:r>
              <a:r>
                <a:rPr lang="zh-CN" altLang="en-US" b="1" dirty="0"/>
                <a:t> </a:t>
              </a:r>
              <a:r>
                <a:rPr lang="en-US" altLang="zh-CN" b="1" dirty="0"/>
                <a:t>+ 0.1</a:t>
              </a:r>
              <a:r>
                <a:rPr lang="el-GR" altLang="zh-CN" b="1" dirty="0"/>
                <a:t> </a:t>
              </a:r>
              <a:r>
                <a:rPr lang="en-US" altLang="zh-CN" b="1" dirty="0"/>
                <a:t>× ▏ RTT</a:t>
              </a:r>
              <a:r>
                <a:rPr lang="en-US" altLang="zh-CN" b="1" baseline="-25000" dirty="0"/>
                <a:t>S2 </a:t>
              </a:r>
              <a:r>
                <a:rPr lang="zh-CN" altLang="en-US" b="1" dirty="0"/>
                <a:t>－</a:t>
              </a:r>
              <a:r>
                <a:rPr lang="en-US" altLang="zh-CN" b="1" dirty="0"/>
                <a:t>RTT</a:t>
              </a:r>
              <a:r>
                <a:rPr lang="en-US" altLang="zh-CN" b="1" baseline="-25000" dirty="0"/>
                <a:t>2</a:t>
              </a:r>
              <a:r>
                <a:rPr lang="zh-CN" altLang="en-US" b="1" dirty="0"/>
                <a:t> ▏</a:t>
              </a:r>
              <a:r>
                <a:rPr lang="en-US" altLang="zh-CN" b="1" baseline="-25000" dirty="0"/>
                <a:t> </a:t>
              </a:r>
              <a:endParaRPr lang="zh-CN" altLang="en-US" b="1" dirty="0"/>
            </a:p>
          </p:txBody>
        </p:sp>
      </p:grpSp>
      <p:grpSp>
        <p:nvGrpSpPr>
          <p:cNvPr id="54" name="组合 53">
            <a:extLst>
              <a:ext uri="{FF2B5EF4-FFF2-40B4-BE49-F238E27FC236}">
                <a16:creationId xmlns:a16="http://schemas.microsoft.com/office/drawing/2014/main" id="{0353F645-3E51-6B9D-3702-FE573A030A44}"/>
              </a:ext>
            </a:extLst>
          </p:cNvPr>
          <p:cNvGrpSpPr/>
          <p:nvPr/>
        </p:nvGrpSpPr>
        <p:grpSpPr>
          <a:xfrm>
            <a:off x="6096000" y="4276626"/>
            <a:ext cx="5791200" cy="677518"/>
            <a:chOff x="6096000" y="4276626"/>
            <a:chExt cx="5791200" cy="677518"/>
          </a:xfrm>
        </p:grpSpPr>
        <p:sp>
          <p:nvSpPr>
            <p:cNvPr id="47" name="文本框 46">
              <a:extLst>
                <a:ext uri="{FF2B5EF4-FFF2-40B4-BE49-F238E27FC236}">
                  <a16:creationId xmlns:a16="http://schemas.microsoft.com/office/drawing/2014/main" id="{8B846D3C-60C8-EB7C-AC74-E1E8A0AC2D29}"/>
                </a:ext>
              </a:extLst>
            </p:cNvPr>
            <p:cNvSpPr txBox="1"/>
            <p:nvPr/>
          </p:nvSpPr>
          <p:spPr>
            <a:xfrm>
              <a:off x="6096000" y="4276626"/>
              <a:ext cx="5463261" cy="369332"/>
            </a:xfrm>
            <a:prstGeom prst="rect">
              <a:avLst/>
            </a:prstGeom>
            <a:noFill/>
          </p:spPr>
          <p:txBody>
            <a:bodyPr wrap="square" rtlCol="0">
              <a:spAutoFit/>
            </a:bodyPr>
            <a:lstStyle/>
            <a:p>
              <a:r>
                <a:rPr lang="en-US" altLang="zh-CN" b="1" dirty="0"/>
                <a:t>RTT</a:t>
              </a:r>
              <a:r>
                <a:rPr lang="en-US" altLang="zh-CN" b="1" baseline="-25000" dirty="0"/>
                <a:t>D3</a:t>
              </a:r>
              <a:r>
                <a:rPr lang="en-US" altLang="zh-CN" b="1" dirty="0"/>
                <a:t> = (1 </a:t>
              </a:r>
              <a:r>
                <a:rPr lang="zh-CN" altLang="en-US" b="1" dirty="0"/>
                <a:t>－</a:t>
              </a:r>
              <a:r>
                <a:rPr lang="el-GR" altLang="zh-CN" b="1" dirty="0"/>
                <a:t> </a:t>
              </a:r>
              <a:r>
                <a:rPr lang="en-US" altLang="zh-CN" b="1" dirty="0"/>
                <a:t>0.1) × RTT</a:t>
              </a:r>
              <a:r>
                <a:rPr lang="en-US" altLang="zh-CN" b="1" baseline="-25000" dirty="0"/>
                <a:t>D2</a:t>
              </a:r>
              <a:r>
                <a:rPr lang="zh-CN" altLang="en-US" b="1" dirty="0"/>
                <a:t> </a:t>
              </a:r>
              <a:r>
                <a:rPr lang="en-US" altLang="zh-CN" b="1" dirty="0"/>
                <a:t>+ 0.1</a:t>
              </a:r>
              <a:r>
                <a:rPr lang="el-GR" altLang="zh-CN" b="1" dirty="0"/>
                <a:t> </a:t>
              </a:r>
              <a:r>
                <a:rPr lang="en-US" altLang="zh-CN" b="1" dirty="0"/>
                <a:t>× ▏ RTT</a:t>
              </a:r>
              <a:r>
                <a:rPr lang="en-US" altLang="zh-CN" b="1" baseline="-25000" dirty="0"/>
                <a:t>S3 </a:t>
              </a:r>
              <a:r>
                <a:rPr lang="zh-CN" altLang="en-US" b="1" dirty="0"/>
                <a:t>－</a:t>
              </a:r>
              <a:r>
                <a:rPr lang="en-US" altLang="zh-CN" b="1" dirty="0"/>
                <a:t>RTT</a:t>
              </a:r>
              <a:r>
                <a:rPr lang="en-US" altLang="zh-CN" b="1" baseline="-25000" dirty="0"/>
                <a:t>3</a:t>
              </a:r>
              <a:r>
                <a:rPr lang="zh-CN" altLang="en-US" b="1" dirty="0"/>
                <a:t> ▏</a:t>
              </a:r>
            </a:p>
          </p:txBody>
        </p:sp>
        <p:sp>
          <p:nvSpPr>
            <p:cNvPr id="48" name="文本框 47">
              <a:extLst>
                <a:ext uri="{FF2B5EF4-FFF2-40B4-BE49-F238E27FC236}">
                  <a16:creationId xmlns:a16="http://schemas.microsoft.com/office/drawing/2014/main" id="{1A36F137-F8AB-0F38-D541-D03D579B9E5A}"/>
                </a:ext>
              </a:extLst>
            </p:cNvPr>
            <p:cNvSpPr txBox="1"/>
            <p:nvPr/>
          </p:nvSpPr>
          <p:spPr>
            <a:xfrm>
              <a:off x="6662056" y="4584812"/>
              <a:ext cx="5225144" cy="369332"/>
            </a:xfrm>
            <a:prstGeom prst="rect">
              <a:avLst/>
            </a:prstGeom>
            <a:noFill/>
          </p:spPr>
          <p:txBody>
            <a:bodyPr wrap="square" rtlCol="0">
              <a:spAutoFit/>
            </a:bodyPr>
            <a:lstStyle/>
            <a:p>
              <a:r>
                <a:rPr lang="en-US" altLang="zh-CN" b="1" dirty="0"/>
                <a:t>= 0.9× 13.86ms</a:t>
              </a:r>
              <a:r>
                <a:rPr lang="zh-CN" altLang="en-US" b="1" dirty="0"/>
                <a:t> </a:t>
              </a:r>
              <a:r>
                <a:rPr lang="en-US" altLang="zh-CN" b="1" dirty="0"/>
                <a:t>+ 0.1</a:t>
              </a:r>
              <a:r>
                <a:rPr lang="el-GR" altLang="zh-CN" b="1" dirty="0"/>
                <a:t> </a:t>
              </a:r>
              <a:r>
                <a:rPr lang="en-US" altLang="zh-CN" b="1" dirty="0"/>
                <a:t>× ▏ 29.84ms</a:t>
              </a:r>
              <a:r>
                <a:rPr lang="en-US" altLang="zh-CN" b="1" baseline="-25000" dirty="0"/>
                <a:t> </a:t>
              </a:r>
              <a:r>
                <a:rPr lang="zh-CN" altLang="en-US" b="1" dirty="0"/>
                <a:t>－</a:t>
              </a:r>
              <a:r>
                <a:rPr lang="en-US" altLang="zh-CN" b="1" dirty="0"/>
                <a:t>32ms</a:t>
              </a:r>
              <a:r>
                <a:rPr lang="zh-CN" altLang="en-US" b="1" dirty="0"/>
                <a:t> ▏</a:t>
              </a:r>
              <a:r>
                <a:rPr lang="en-US" altLang="zh-CN" b="1" dirty="0"/>
                <a:t>= 12.69ms</a:t>
              </a:r>
              <a:endParaRPr lang="zh-CN" altLang="en-US" b="1" dirty="0"/>
            </a:p>
          </p:txBody>
        </p:sp>
      </p:grpSp>
      <p:grpSp>
        <p:nvGrpSpPr>
          <p:cNvPr id="55" name="组合 54">
            <a:extLst>
              <a:ext uri="{FF2B5EF4-FFF2-40B4-BE49-F238E27FC236}">
                <a16:creationId xmlns:a16="http://schemas.microsoft.com/office/drawing/2014/main" id="{2B9D44C3-2892-71AA-B992-8CA0809446D3}"/>
              </a:ext>
            </a:extLst>
          </p:cNvPr>
          <p:cNvGrpSpPr/>
          <p:nvPr/>
        </p:nvGrpSpPr>
        <p:grpSpPr>
          <a:xfrm>
            <a:off x="6096000" y="5157654"/>
            <a:ext cx="6096000" cy="677518"/>
            <a:chOff x="6096000" y="5157654"/>
            <a:chExt cx="6096000" cy="677518"/>
          </a:xfrm>
        </p:grpSpPr>
        <p:sp>
          <p:nvSpPr>
            <p:cNvPr id="50" name="文本框 49">
              <a:extLst>
                <a:ext uri="{FF2B5EF4-FFF2-40B4-BE49-F238E27FC236}">
                  <a16:creationId xmlns:a16="http://schemas.microsoft.com/office/drawing/2014/main" id="{021D8912-7647-A58B-353D-9B3D8E6F8BFA}"/>
                </a:ext>
              </a:extLst>
            </p:cNvPr>
            <p:cNvSpPr txBox="1"/>
            <p:nvPr/>
          </p:nvSpPr>
          <p:spPr>
            <a:xfrm>
              <a:off x="6096000" y="5157654"/>
              <a:ext cx="5463261" cy="369332"/>
            </a:xfrm>
            <a:prstGeom prst="rect">
              <a:avLst/>
            </a:prstGeom>
            <a:noFill/>
          </p:spPr>
          <p:txBody>
            <a:bodyPr wrap="square" rtlCol="0">
              <a:spAutoFit/>
            </a:bodyPr>
            <a:lstStyle/>
            <a:p>
              <a:r>
                <a:rPr lang="en-US" altLang="zh-CN" b="1" dirty="0"/>
                <a:t>RTT</a:t>
              </a:r>
              <a:r>
                <a:rPr lang="en-US" altLang="zh-CN" b="1" baseline="-25000" dirty="0"/>
                <a:t>D4</a:t>
              </a:r>
              <a:r>
                <a:rPr lang="en-US" altLang="zh-CN" b="1" dirty="0"/>
                <a:t> = (1 </a:t>
              </a:r>
              <a:r>
                <a:rPr lang="zh-CN" altLang="en-US" b="1" dirty="0"/>
                <a:t>－</a:t>
              </a:r>
              <a:r>
                <a:rPr lang="el-GR" altLang="zh-CN" b="1" dirty="0"/>
                <a:t> </a:t>
              </a:r>
              <a:r>
                <a:rPr lang="en-US" altLang="zh-CN" b="1" dirty="0"/>
                <a:t>0.1) × RTT</a:t>
              </a:r>
              <a:r>
                <a:rPr lang="en-US" altLang="zh-CN" b="1" baseline="-25000" dirty="0"/>
                <a:t>D3</a:t>
              </a:r>
              <a:r>
                <a:rPr lang="zh-CN" altLang="en-US" b="1" dirty="0"/>
                <a:t> </a:t>
              </a:r>
              <a:r>
                <a:rPr lang="en-US" altLang="zh-CN" b="1" dirty="0"/>
                <a:t>+ 0.1</a:t>
              </a:r>
              <a:r>
                <a:rPr lang="el-GR" altLang="zh-CN" b="1" dirty="0"/>
                <a:t> </a:t>
              </a:r>
              <a:r>
                <a:rPr lang="en-US" altLang="zh-CN" b="1" dirty="0"/>
                <a:t>× ▏ RTT</a:t>
              </a:r>
              <a:r>
                <a:rPr lang="en-US" altLang="zh-CN" b="1" baseline="-25000" dirty="0"/>
                <a:t>S4 </a:t>
              </a:r>
              <a:r>
                <a:rPr lang="zh-CN" altLang="en-US" b="1" dirty="0"/>
                <a:t>－</a:t>
              </a:r>
              <a:r>
                <a:rPr lang="en-US" altLang="zh-CN" b="1" dirty="0"/>
                <a:t>RTT</a:t>
              </a:r>
              <a:r>
                <a:rPr lang="en-US" altLang="zh-CN" b="1" baseline="-25000" dirty="0"/>
                <a:t>4</a:t>
              </a:r>
              <a:r>
                <a:rPr lang="zh-CN" altLang="en-US" b="1" dirty="0"/>
                <a:t> ▏</a:t>
              </a:r>
            </a:p>
          </p:txBody>
        </p:sp>
        <p:sp>
          <p:nvSpPr>
            <p:cNvPr id="51" name="文本框 50">
              <a:extLst>
                <a:ext uri="{FF2B5EF4-FFF2-40B4-BE49-F238E27FC236}">
                  <a16:creationId xmlns:a16="http://schemas.microsoft.com/office/drawing/2014/main" id="{99407FBC-D1DA-CC30-55CD-053FD86E28B9}"/>
                </a:ext>
              </a:extLst>
            </p:cNvPr>
            <p:cNvSpPr txBox="1"/>
            <p:nvPr/>
          </p:nvSpPr>
          <p:spPr>
            <a:xfrm>
              <a:off x="6662056" y="5465840"/>
              <a:ext cx="5529944" cy="369332"/>
            </a:xfrm>
            <a:prstGeom prst="rect">
              <a:avLst/>
            </a:prstGeom>
            <a:noFill/>
          </p:spPr>
          <p:txBody>
            <a:bodyPr wrap="square" rtlCol="0">
              <a:spAutoFit/>
            </a:bodyPr>
            <a:lstStyle/>
            <a:p>
              <a:r>
                <a:rPr lang="en-US" altLang="zh-CN" b="1" dirty="0"/>
                <a:t>= 0.9× 12.69ms</a:t>
              </a:r>
              <a:r>
                <a:rPr lang="zh-CN" altLang="en-US" b="1" dirty="0"/>
                <a:t> </a:t>
              </a:r>
              <a:r>
                <a:rPr lang="en-US" altLang="zh-CN" b="1" dirty="0"/>
                <a:t>+ 0.1</a:t>
              </a:r>
              <a:r>
                <a:rPr lang="el-GR" altLang="zh-CN" b="1" dirty="0"/>
                <a:t> </a:t>
              </a:r>
              <a:r>
                <a:rPr lang="en-US" altLang="zh-CN" b="1" dirty="0"/>
                <a:t>× ▏ 29.256ms</a:t>
              </a:r>
              <a:r>
                <a:rPr lang="en-US" altLang="zh-CN" b="1" baseline="-25000" dirty="0"/>
                <a:t> </a:t>
              </a:r>
              <a:r>
                <a:rPr lang="zh-CN" altLang="en-US" b="1" dirty="0"/>
                <a:t>－</a:t>
              </a:r>
              <a:r>
                <a:rPr lang="en-US" altLang="zh-CN" b="1" dirty="0"/>
                <a:t>24ms</a:t>
              </a:r>
              <a:r>
                <a:rPr lang="zh-CN" altLang="en-US" b="1" dirty="0"/>
                <a:t> ▏</a:t>
              </a:r>
              <a:r>
                <a:rPr lang="en-US" altLang="zh-CN" b="1" dirty="0"/>
                <a:t>= 11.9466ms</a:t>
              </a:r>
              <a:endParaRPr lang="zh-CN" altLang="en-US" b="1" dirty="0"/>
            </a:p>
          </p:txBody>
        </p:sp>
      </p:grpSp>
      <p:sp>
        <p:nvSpPr>
          <p:cNvPr id="52" name="文本框 51">
            <a:extLst>
              <a:ext uri="{FF2B5EF4-FFF2-40B4-BE49-F238E27FC236}">
                <a16:creationId xmlns:a16="http://schemas.microsoft.com/office/drawing/2014/main" id="{1DEF0D85-D8BB-1132-5750-668F4F12C805}"/>
              </a:ext>
            </a:extLst>
          </p:cNvPr>
          <p:cNvSpPr txBox="1"/>
          <p:nvPr/>
        </p:nvSpPr>
        <p:spPr>
          <a:xfrm>
            <a:off x="6193962" y="5985379"/>
            <a:ext cx="5397140" cy="369332"/>
          </a:xfrm>
          <a:prstGeom prst="rect">
            <a:avLst/>
          </a:prstGeom>
          <a:noFill/>
        </p:spPr>
        <p:txBody>
          <a:bodyPr wrap="square" rtlCol="0">
            <a:spAutoFit/>
          </a:bodyPr>
          <a:lstStyle/>
          <a:p>
            <a:r>
              <a:rPr lang="zh-CN" altLang="en-US" b="1" dirty="0"/>
              <a:t>由于测量</a:t>
            </a:r>
            <a:r>
              <a:rPr lang="en-US" altLang="zh-CN" b="1" dirty="0"/>
              <a:t>RTT</a:t>
            </a:r>
            <a:r>
              <a:rPr lang="en-US" altLang="zh-CN" b="1" baseline="-25000" dirty="0"/>
              <a:t>5</a:t>
            </a:r>
            <a:r>
              <a:rPr lang="zh-CN" altLang="en-US" b="1" dirty="0"/>
              <a:t>时出现超时重传，因此不用计算</a:t>
            </a:r>
            <a:r>
              <a:rPr lang="en-US" altLang="zh-CN" b="1" dirty="0"/>
              <a:t>RTT</a:t>
            </a:r>
            <a:r>
              <a:rPr lang="en-US" altLang="zh-CN" b="1" baseline="-25000" dirty="0"/>
              <a:t>D5 </a:t>
            </a:r>
            <a:r>
              <a:rPr lang="zh-CN" altLang="en-US" b="1" dirty="0"/>
              <a:t>。</a:t>
            </a:r>
          </a:p>
        </p:txBody>
      </p:sp>
    </p:spTree>
    <p:custDataLst>
      <p:tags r:id="rId1"/>
    </p:custDataLst>
    <p:extLst>
      <p:ext uri="{BB962C8B-B14F-4D97-AF65-F5344CB8AC3E}">
        <p14:creationId xmlns:p14="http://schemas.microsoft.com/office/powerpoint/2010/main" val="202237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down)">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p:tgtEl>
                                          <p:spTgt spid="43"/>
                                        </p:tgtEl>
                                        <p:attrNameLst>
                                          <p:attrName>ppt_y</p:attrName>
                                        </p:attrNameLst>
                                      </p:cBhvr>
                                      <p:tavLst>
                                        <p:tav tm="0">
                                          <p:val>
                                            <p:strVal val="#ppt_y-#ppt_h*1.125000"/>
                                          </p:val>
                                        </p:tav>
                                        <p:tav tm="100000">
                                          <p:val>
                                            <p:strVal val="#ppt_y"/>
                                          </p:val>
                                        </p:tav>
                                      </p:tavLst>
                                    </p:anim>
                                    <p:animEffect transition="in" filter="wipe(down)">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p:tgtEl>
                                          <p:spTgt spid="41"/>
                                        </p:tgtEl>
                                        <p:attrNameLst>
                                          <p:attrName>ppt_y</p:attrName>
                                        </p:attrNameLst>
                                      </p:cBhvr>
                                      <p:tavLst>
                                        <p:tav tm="0">
                                          <p:val>
                                            <p:strVal val="#ppt_y-#ppt_h*1.125000"/>
                                          </p:val>
                                        </p:tav>
                                        <p:tav tm="100000">
                                          <p:val>
                                            <p:strVal val="#ppt_y"/>
                                          </p:val>
                                        </p:tav>
                                      </p:tavLst>
                                    </p:anim>
                                    <p:animEffect transition="in" filter="wipe(down)">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additive="base">
                                        <p:cTn id="31" dur="500"/>
                                        <p:tgtEl>
                                          <p:spTgt spid="53"/>
                                        </p:tgtEl>
                                        <p:attrNameLst>
                                          <p:attrName>ppt_y</p:attrName>
                                        </p:attrNameLst>
                                      </p:cBhvr>
                                      <p:tavLst>
                                        <p:tav tm="0">
                                          <p:val>
                                            <p:strVal val="#ppt_y-#ppt_h*1.125000"/>
                                          </p:val>
                                        </p:tav>
                                        <p:tav tm="100000">
                                          <p:val>
                                            <p:strVal val="#ppt_y"/>
                                          </p:val>
                                        </p:tav>
                                      </p:tavLst>
                                    </p:anim>
                                    <p:animEffect transition="in" filter="wipe(down)">
                                      <p:cBhvr>
                                        <p:cTn id="32" dur="500"/>
                                        <p:tgtEl>
                                          <p:spTgt spid="53"/>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additive="base">
                                        <p:cTn id="37" dur="500"/>
                                        <p:tgtEl>
                                          <p:spTgt spid="40"/>
                                        </p:tgtEl>
                                        <p:attrNameLst>
                                          <p:attrName>ppt_y</p:attrName>
                                        </p:attrNameLst>
                                      </p:cBhvr>
                                      <p:tavLst>
                                        <p:tav tm="0">
                                          <p:val>
                                            <p:strVal val="#ppt_y-#ppt_h*1.125000"/>
                                          </p:val>
                                        </p:tav>
                                        <p:tav tm="100000">
                                          <p:val>
                                            <p:strVal val="#ppt_y"/>
                                          </p:val>
                                        </p:tav>
                                      </p:tavLst>
                                    </p:anim>
                                    <p:animEffect transition="in" filter="wipe(down)">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1" fill="hold" nodeType="clickEffect">
                                  <p:stCondLst>
                                    <p:cond delay="0"/>
                                  </p:stCondLst>
                                  <p:childTnLst>
                                    <p:set>
                                      <p:cBhvr>
                                        <p:cTn id="42" dur="1" fill="hold">
                                          <p:stCondLst>
                                            <p:cond delay="0"/>
                                          </p:stCondLst>
                                        </p:cTn>
                                        <p:tgtEl>
                                          <p:spTgt spid="54"/>
                                        </p:tgtEl>
                                        <p:attrNameLst>
                                          <p:attrName>style.visibility</p:attrName>
                                        </p:attrNameLst>
                                      </p:cBhvr>
                                      <p:to>
                                        <p:strVal val="visible"/>
                                      </p:to>
                                    </p:set>
                                    <p:anim calcmode="lin" valueType="num">
                                      <p:cBhvr additive="base">
                                        <p:cTn id="43" dur="500"/>
                                        <p:tgtEl>
                                          <p:spTgt spid="54"/>
                                        </p:tgtEl>
                                        <p:attrNameLst>
                                          <p:attrName>ppt_y</p:attrName>
                                        </p:attrNameLst>
                                      </p:cBhvr>
                                      <p:tavLst>
                                        <p:tav tm="0">
                                          <p:val>
                                            <p:strVal val="#ppt_y-#ppt_h*1.125000"/>
                                          </p:val>
                                        </p:tav>
                                        <p:tav tm="100000">
                                          <p:val>
                                            <p:strVal val="#ppt_y"/>
                                          </p:val>
                                        </p:tav>
                                      </p:tavLst>
                                    </p:anim>
                                    <p:animEffect transition="in" filter="wipe(down)">
                                      <p:cBhvr>
                                        <p:cTn id="44" dur="500"/>
                                        <p:tgtEl>
                                          <p:spTgt spid="54"/>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additive="base">
                                        <p:cTn id="49" dur="500"/>
                                        <p:tgtEl>
                                          <p:spTgt spid="39"/>
                                        </p:tgtEl>
                                        <p:attrNameLst>
                                          <p:attrName>ppt_y</p:attrName>
                                        </p:attrNameLst>
                                      </p:cBhvr>
                                      <p:tavLst>
                                        <p:tav tm="0">
                                          <p:val>
                                            <p:strVal val="#ppt_y-#ppt_h*1.125000"/>
                                          </p:val>
                                        </p:tav>
                                        <p:tav tm="100000">
                                          <p:val>
                                            <p:strVal val="#ppt_y"/>
                                          </p:val>
                                        </p:tav>
                                      </p:tavLst>
                                    </p:anim>
                                    <p:animEffect transition="in" filter="wipe(down)">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1" fill="hold" nodeType="click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additive="base">
                                        <p:cTn id="55" dur="500"/>
                                        <p:tgtEl>
                                          <p:spTgt spid="55"/>
                                        </p:tgtEl>
                                        <p:attrNameLst>
                                          <p:attrName>ppt_y</p:attrName>
                                        </p:attrNameLst>
                                      </p:cBhvr>
                                      <p:tavLst>
                                        <p:tav tm="0">
                                          <p:val>
                                            <p:strVal val="#ppt_y-#ppt_h*1.125000"/>
                                          </p:val>
                                        </p:tav>
                                        <p:tav tm="100000">
                                          <p:val>
                                            <p:strVal val="#ppt_y"/>
                                          </p:val>
                                        </p:tav>
                                      </p:tavLst>
                                    </p:anim>
                                    <p:animEffect transition="in" filter="wipe(down)">
                                      <p:cBhvr>
                                        <p:cTn id="56" dur="500"/>
                                        <p:tgtEl>
                                          <p:spTgt spid="55"/>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1" fill="hold" grpId="0" nodeType="click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additive="base">
                                        <p:cTn id="61" dur="500"/>
                                        <p:tgtEl>
                                          <p:spTgt spid="42"/>
                                        </p:tgtEl>
                                        <p:attrNameLst>
                                          <p:attrName>ppt_y</p:attrName>
                                        </p:attrNameLst>
                                      </p:cBhvr>
                                      <p:tavLst>
                                        <p:tav tm="0">
                                          <p:val>
                                            <p:strVal val="#ppt_y-#ppt_h*1.125000"/>
                                          </p:val>
                                        </p:tav>
                                        <p:tav tm="100000">
                                          <p:val>
                                            <p:strVal val="#ppt_y"/>
                                          </p:val>
                                        </p:tav>
                                      </p:tavLst>
                                    </p:anim>
                                    <p:animEffect transition="in" filter="wipe(down)">
                                      <p:cBhvr>
                                        <p:cTn id="62" dur="500"/>
                                        <p:tgtEl>
                                          <p:spTgt spid="42"/>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1" fill="hold" grpId="0" nodeType="clickEffect">
                                  <p:stCondLst>
                                    <p:cond delay="0"/>
                                  </p:stCondLst>
                                  <p:childTnLst>
                                    <p:set>
                                      <p:cBhvr>
                                        <p:cTn id="66" dur="1" fill="hold">
                                          <p:stCondLst>
                                            <p:cond delay="0"/>
                                          </p:stCondLst>
                                        </p:cTn>
                                        <p:tgtEl>
                                          <p:spTgt spid="52"/>
                                        </p:tgtEl>
                                        <p:attrNameLst>
                                          <p:attrName>style.visibility</p:attrName>
                                        </p:attrNameLst>
                                      </p:cBhvr>
                                      <p:to>
                                        <p:strVal val="visible"/>
                                      </p:to>
                                    </p:set>
                                    <p:anim calcmode="lin" valueType="num">
                                      <p:cBhvr additive="base">
                                        <p:cTn id="67" dur="500"/>
                                        <p:tgtEl>
                                          <p:spTgt spid="52"/>
                                        </p:tgtEl>
                                        <p:attrNameLst>
                                          <p:attrName>ppt_y</p:attrName>
                                        </p:attrNameLst>
                                      </p:cBhvr>
                                      <p:tavLst>
                                        <p:tav tm="0">
                                          <p:val>
                                            <p:strVal val="#ppt_y-#ppt_h*1.125000"/>
                                          </p:val>
                                        </p:tav>
                                        <p:tav tm="100000">
                                          <p:val>
                                            <p:strVal val="#ppt_y"/>
                                          </p:val>
                                        </p:tav>
                                      </p:tavLst>
                                    </p:anim>
                                    <p:animEffect transition="in" filter="wipe(down)">
                                      <p:cBhvr>
                                        <p:cTn id="6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2" grpId="0"/>
      <p:bldP spid="43" grpId="0"/>
      <p:bldP spid="52"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超时重传时间的选择</a:t>
              </a:r>
            </a:p>
          </p:txBody>
        </p:sp>
      </p:grpSp>
      <p:sp>
        <p:nvSpPr>
          <p:cNvPr id="7" name="文本框 6">
            <a:extLst>
              <a:ext uri="{FF2B5EF4-FFF2-40B4-BE49-F238E27FC236}">
                <a16:creationId xmlns:a16="http://schemas.microsoft.com/office/drawing/2014/main" id="{E9CA2E8F-B3D2-9764-08EE-8CDC6A5C4417}"/>
              </a:ext>
            </a:extLst>
          </p:cNvPr>
          <p:cNvSpPr txBox="1"/>
          <p:nvPr/>
        </p:nvSpPr>
        <p:spPr>
          <a:xfrm>
            <a:off x="849086" y="1149410"/>
            <a:ext cx="11038114" cy="646331"/>
          </a:xfrm>
          <a:prstGeom prst="rect">
            <a:avLst/>
          </a:prstGeom>
          <a:noFill/>
        </p:spPr>
        <p:txBody>
          <a:bodyPr wrap="square" rtlCol="0">
            <a:spAutoFit/>
          </a:bodyPr>
          <a:lstStyle/>
          <a:p>
            <a:r>
              <a:rPr lang="en-US" altLang="zh-CN" b="1" dirty="0"/>
              <a:t>【</a:t>
            </a:r>
            <a:r>
              <a:rPr lang="zh-CN" altLang="en-US" b="1" dirty="0"/>
              <a:t>练习</a:t>
            </a:r>
            <a:r>
              <a:rPr lang="en-US" altLang="zh-CN" b="1" dirty="0"/>
              <a:t>】</a:t>
            </a:r>
            <a:r>
              <a:rPr lang="zh-CN" altLang="en-US" b="1" dirty="0"/>
              <a:t>假设要进行五次</a:t>
            </a:r>
            <a:r>
              <a:rPr lang="en-US" altLang="zh-CN" b="1" dirty="0"/>
              <a:t>TCP</a:t>
            </a:r>
            <a:r>
              <a:rPr lang="zh-CN" altLang="en-US" b="1" dirty="0"/>
              <a:t>往返时间</a:t>
            </a:r>
            <a:r>
              <a:rPr lang="en-US" altLang="zh-CN" b="1" dirty="0"/>
              <a:t>RTT</a:t>
            </a:r>
            <a:r>
              <a:rPr lang="zh-CN" altLang="en-US" b="1" dirty="0"/>
              <a:t>的测量，从第一次开始，依次测得</a:t>
            </a:r>
            <a:r>
              <a:rPr lang="en-US" altLang="zh-CN" b="1" dirty="0"/>
              <a:t>RTT</a:t>
            </a:r>
            <a:r>
              <a:rPr lang="zh-CN" altLang="en-US" b="1" dirty="0"/>
              <a:t>为</a:t>
            </a:r>
            <a:r>
              <a:rPr lang="en-US" altLang="zh-CN" b="1" dirty="0"/>
              <a:t>30ms</a:t>
            </a:r>
            <a:r>
              <a:rPr lang="zh-CN" altLang="en-US" b="1" dirty="0"/>
              <a:t>，</a:t>
            </a:r>
            <a:r>
              <a:rPr lang="en-US" altLang="zh-CN" b="1" dirty="0"/>
              <a:t>26ms</a:t>
            </a:r>
            <a:r>
              <a:rPr lang="zh-CN" altLang="en-US" b="1" dirty="0"/>
              <a:t>，</a:t>
            </a:r>
            <a:r>
              <a:rPr lang="en-US" altLang="zh-CN" b="1" dirty="0"/>
              <a:t>32ms</a:t>
            </a:r>
            <a:r>
              <a:rPr lang="zh-CN" altLang="en-US" b="1" dirty="0"/>
              <a:t>，</a:t>
            </a:r>
            <a:r>
              <a:rPr lang="en-US" altLang="zh-CN" b="1" dirty="0"/>
              <a:t>24ms</a:t>
            </a:r>
            <a:r>
              <a:rPr lang="zh-CN" altLang="en-US" b="1" dirty="0"/>
              <a:t>，</a:t>
            </a:r>
            <a:endParaRPr lang="en-US" altLang="zh-CN" b="1" dirty="0"/>
          </a:p>
          <a:p>
            <a:r>
              <a:rPr lang="en-US" altLang="zh-CN" b="1" dirty="0"/>
              <a:t>                 </a:t>
            </a:r>
            <a:r>
              <a:rPr lang="zh-CN" altLang="en-US" b="1" dirty="0"/>
              <a:t>而第五次测量</a:t>
            </a:r>
            <a:r>
              <a:rPr lang="en-US" altLang="zh-CN" b="1" dirty="0"/>
              <a:t>RTT</a:t>
            </a:r>
            <a:r>
              <a:rPr lang="zh-CN" altLang="en-US" b="1" dirty="0"/>
              <a:t>时出现了超时重传。设</a:t>
            </a:r>
            <a:r>
              <a:rPr lang="el-GR" altLang="zh-CN" b="1" dirty="0"/>
              <a:t>α</a:t>
            </a:r>
            <a:r>
              <a:rPr lang="en-US" altLang="zh-CN" b="1" dirty="0"/>
              <a:t> = </a:t>
            </a:r>
            <a:r>
              <a:rPr lang="el-GR" altLang="zh-CN" b="1" dirty="0"/>
              <a:t>β</a:t>
            </a:r>
            <a:r>
              <a:rPr lang="en-US" altLang="zh-CN" b="1" dirty="0"/>
              <a:t> = 0.1</a:t>
            </a:r>
            <a:r>
              <a:rPr lang="zh-CN" altLang="en-US" b="1" dirty="0"/>
              <a:t>，请计算每次测量后所计算出的超时重传时间</a:t>
            </a:r>
            <a:r>
              <a:rPr lang="en-US" altLang="zh-CN" b="1" dirty="0"/>
              <a:t>RTO</a:t>
            </a:r>
            <a:r>
              <a:rPr lang="zh-CN" altLang="en-US" b="1" dirty="0"/>
              <a:t>。</a:t>
            </a:r>
          </a:p>
        </p:txBody>
      </p:sp>
      <p:sp>
        <p:nvSpPr>
          <p:cNvPr id="8" name="文本框 7">
            <a:extLst>
              <a:ext uri="{FF2B5EF4-FFF2-40B4-BE49-F238E27FC236}">
                <a16:creationId xmlns:a16="http://schemas.microsoft.com/office/drawing/2014/main" id="{86AF48AF-C8B5-7B93-9D06-ACEA880C4700}"/>
              </a:ext>
            </a:extLst>
          </p:cNvPr>
          <p:cNvSpPr txBox="1"/>
          <p:nvPr/>
        </p:nvSpPr>
        <p:spPr>
          <a:xfrm>
            <a:off x="978087" y="1745947"/>
            <a:ext cx="883370" cy="369332"/>
          </a:xfrm>
          <a:prstGeom prst="rect">
            <a:avLst/>
          </a:prstGeom>
          <a:noFill/>
        </p:spPr>
        <p:txBody>
          <a:bodyPr wrap="square" rtlCol="0">
            <a:spAutoFit/>
          </a:bodyPr>
          <a:lstStyle/>
          <a:p>
            <a:r>
              <a:rPr lang="zh-CN" altLang="en-US" b="1" dirty="0"/>
              <a:t>解析</a:t>
            </a:r>
          </a:p>
        </p:txBody>
      </p:sp>
      <p:sp>
        <p:nvSpPr>
          <p:cNvPr id="5" name="文本框 4">
            <a:extLst>
              <a:ext uri="{FF2B5EF4-FFF2-40B4-BE49-F238E27FC236}">
                <a16:creationId xmlns:a16="http://schemas.microsoft.com/office/drawing/2014/main" id="{C3D96669-D11D-51F5-51F3-88E9A492D4B5}"/>
              </a:ext>
            </a:extLst>
          </p:cNvPr>
          <p:cNvSpPr txBox="1"/>
          <p:nvPr/>
        </p:nvSpPr>
        <p:spPr>
          <a:xfrm>
            <a:off x="1737908" y="1930613"/>
            <a:ext cx="10149291" cy="369332"/>
          </a:xfrm>
          <a:prstGeom prst="rect">
            <a:avLst/>
          </a:prstGeom>
          <a:noFill/>
        </p:spPr>
        <p:txBody>
          <a:bodyPr wrap="square" rtlCol="0">
            <a:spAutoFit/>
          </a:bodyPr>
          <a:lstStyle/>
          <a:p>
            <a:r>
              <a:rPr lang="zh-CN" altLang="en-US" b="1" dirty="0"/>
              <a:t>根据题意可知，</a:t>
            </a:r>
            <a:r>
              <a:rPr lang="en-US" altLang="zh-CN" b="1" dirty="0"/>
              <a:t>RTT</a:t>
            </a:r>
            <a:r>
              <a:rPr lang="en-US" altLang="zh-CN" b="1" baseline="-25000" dirty="0"/>
              <a:t>1</a:t>
            </a:r>
            <a:r>
              <a:rPr lang="en-US" altLang="zh-CN" b="1" dirty="0"/>
              <a:t>=30ms</a:t>
            </a:r>
            <a:r>
              <a:rPr lang="zh-CN" altLang="en-US" b="1" dirty="0"/>
              <a:t>，</a:t>
            </a:r>
            <a:r>
              <a:rPr lang="en-US" altLang="zh-CN" b="1" dirty="0"/>
              <a:t> RTT</a:t>
            </a:r>
            <a:r>
              <a:rPr lang="en-US" altLang="zh-CN" b="1" baseline="-25000" dirty="0"/>
              <a:t>2</a:t>
            </a:r>
            <a:r>
              <a:rPr lang="en-US" altLang="zh-CN" b="1" dirty="0"/>
              <a:t>=26ms</a:t>
            </a:r>
            <a:r>
              <a:rPr lang="zh-CN" altLang="en-US" b="1" dirty="0"/>
              <a:t>，</a:t>
            </a:r>
            <a:r>
              <a:rPr lang="en-US" altLang="zh-CN" b="1" dirty="0"/>
              <a:t> RTT</a:t>
            </a:r>
            <a:r>
              <a:rPr lang="en-US" altLang="zh-CN" b="1" baseline="-25000" dirty="0"/>
              <a:t>3</a:t>
            </a:r>
            <a:r>
              <a:rPr lang="en-US" altLang="zh-CN" b="1" dirty="0"/>
              <a:t>=32ms</a:t>
            </a:r>
            <a:r>
              <a:rPr lang="zh-CN" altLang="en-US" b="1" dirty="0"/>
              <a:t>，</a:t>
            </a:r>
            <a:r>
              <a:rPr lang="en-US" altLang="zh-CN" b="1" dirty="0"/>
              <a:t> RTT</a:t>
            </a:r>
            <a:r>
              <a:rPr lang="en-US" altLang="zh-CN" b="1" baseline="-25000" dirty="0"/>
              <a:t>4</a:t>
            </a:r>
            <a:r>
              <a:rPr lang="en-US" altLang="zh-CN" b="1" dirty="0"/>
              <a:t>=24ms</a:t>
            </a:r>
            <a:r>
              <a:rPr lang="zh-CN" altLang="en-US" b="1" dirty="0"/>
              <a:t>，测量</a:t>
            </a:r>
            <a:r>
              <a:rPr lang="en-US" altLang="zh-CN" b="1" dirty="0"/>
              <a:t>RTT</a:t>
            </a:r>
            <a:r>
              <a:rPr lang="en-US" altLang="zh-CN" b="1" baseline="-25000" dirty="0"/>
              <a:t>5</a:t>
            </a:r>
            <a:r>
              <a:rPr lang="zh-CN" altLang="en-US" b="1" dirty="0"/>
              <a:t>时出现超时重传。</a:t>
            </a:r>
          </a:p>
        </p:txBody>
      </p:sp>
      <p:grpSp>
        <p:nvGrpSpPr>
          <p:cNvPr id="28" name="组合 27">
            <a:extLst>
              <a:ext uri="{FF2B5EF4-FFF2-40B4-BE49-F238E27FC236}">
                <a16:creationId xmlns:a16="http://schemas.microsoft.com/office/drawing/2014/main" id="{61D837FD-7EA2-9ADF-FF82-6B7F1C7AE51C}"/>
              </a:ext>
            </a:extLst>
          </p:cNvPr>
          <p:cNvGrpSpPr/>
          <p:nvPr/>
        </p:nvGrpSpPr>
        <p:grpSpPr>
          <a:xfrm>
            <a:off x="846918" y="2941084"/>
            <a:ext cx="4646019" cy="3090671"/>
            <a:chOff x="846918" y="2941084"/>
            <a:chExt cx="4646019" cy="3090671"/>
          </a:xfrm>
        </p:grpSpPr>
        <p:sp>
          <p:nvSpPr>
            <p:cNvPr id="6" name="文本框 5">
              <a:extLst>
                <a:ext uri="{FF2B5EF4-FFF2-40B4-BE49-F238E27FC236}">
                  <a16:creationId xmlns:a16="http://schemas.microsoft.com/office/drawing/2014/main" id="{71759BAD-4260-D347-94D2-51C3ACF97B42}"/>
                </a:ext>
              </a:extLst>
            </p:cNvPr>
            <p:cNvSpPr txBox="1"/>
            <p:nvPr/>
          </p:nvSpPr>
          <p:spPr>
            <a:xfrm>
              <a:off x="846918" y="2941084"/>
              <a:ext cx="2167887" cy="369332"/>
            </a:xfrm>
            <a:prstGeom prst="rect">
              <a:avLst/>
            </a:prstGeom>
            <a:noFill/>
          </p:spPr>
          <p:txBody>
            <a:bodyPr wrap="square" rtlCol="0">
              <a:spAutoFit/>
            </a:bodyPr>
            <a:lstStyle/>
            <a:p>
              <a:r>
                <a:rPr lang="en-US" altLang="zh-CN" b="1" dirty="0"/>
                <a:t>RTT</a:t>
              </a:r>
              <a:r>
                <a:rPr lang="en-US" altLang="zh-CN" b="1" baseline="-25000" dirty="0"/>
                <a:t>S1</a:t>
              </a:r>
              <a:r>
                <a:rPr lang="en-US" altLang="zh-CN" b="1" dirty="0"/>
                <a:t> = RTT</a:t>
              </a:r>
              <a:r>
                <a:rPr lang="en-US" altLang="zh-CN" b="1" baseline="-25000" dirty="0"/>
                <a:t>1</a:t>
              </a:r>
              <a:r>
                <a:rPr lang="en-US" altLang="zh-CN" b="1" dirty="0"/>
                <a:t>=30ms</a:t>
              </a:r>
              <a:endParaRPr lang="zh-CN" altLang="en-US" b="1" dirty="0"/>
            </a:p>
          </p:txBody>
        </p:sp>
        <p:sp>
          <p:nvSpPr>
            <p:cNvPr id="9" name="文本框 8">
              <a:extLst>
                <a:ext uri="{FF2B5EF4-FFF2-40B4-BE49-F238E27FC236}">
                  <a16:creationId xmlns:a16="http://schemas.microsoft.com/office/drawing/2014/main" id="{5528C87B-2C97-CBE8-8590-5ADF0F3016EE}"/>
                </a:ext>
              </a:extLst>
            </p:cNvPr>
            <p:cNvSpPr txBox="1"/>
            <p:nvPr/>
          </p:nvSpPr>
          <p:spPr>
            <a:xfrm>
              <a:off x="846918" y="3565430"/>
              <a:ext cx="1704155" cy="369332"/>
            </a:xfrm>
            <a:prstGeom prst="rect">
              <a:avLst/>
            </a:prstGeom>
            <a:noFill/>
          </p:spPr>
          <p:txBody>
            <a:bodyPr wrap="square" rtlCol="0">
              <a:spAutoFit/>
            </a:bodyPr>
            <a:lstStyle/>
            <a:p>
              <a:r>
                <a:rPr lang="en-US" altLang="zh-CN" b="1" dirty="0"/>
                <a:t>RTT</a:t>
              </a:r>
              <a:r>
                <a:rPr lang="en-US" altLang="zh-CN" b="1" baseline="-25000" dirty="0"/>
                <a:t>S2</a:t>
              </a:r>
              <a:r>
                <a:rPr lang="en-US" altLang="zh-CN" b="1" dirty="0"/>
                <a:t> = 29.6ms</a:t>
              </a:r>
              <a:endParaRPr lang="zh-CN" altLang="en-US" b="1" baseline="-25000" dirty="0"/>
            </a:p>
          </p:txBody>
        </p:sp>
        <p:sp>
          <p:nvSpPr>
            <p:cNvPr id="30" name="文本框 29">
              <a:extLst>
                <a:ext uri="{FF2B5EF4-FFF2-40B4-BE49-F238E27FC236}">
                  <a16:creationId xmlns:a16="http://schemas.microsoft.com/office/drawing/2014/main" id="{A33678AF-223B-3157-1B7C-FE519CAD181D}"/>
                </a:ext>
              </a:extLst>
            </p:cNvPr>
            <p:cNvSpPr txBox="1"/>
            <p:nvPr/>
          </p:nvSpPr>
          <p:spPr>
            <a:xfrm>
              <a:off x="846918" y="4189776"/>
              <a:ext cx="1900098" cy="369332"/>
            </a:xfrm>
            <a:prstGeom prst="rect">
              <a:avLst/>
            </a:prstGeom>
            <a:noFill/>
          </p:spPr>
          <p:txBody>
            <a:bodyPr wrap="square" rtlCol="0">
              <a:spAutoFit/>
            </a:bodyPr>
            <a:lstStyle/>
            <a:p>
              <a:r>
                <a:rPr lang="en-US" altLang="zh-CN" b="1" dirty="0"/>
                <a:t>RTT</a:t>
              </a:r>
              <a:r>
                <a:rPr lang="en-US" altLang="zh-CN" b="1" baseline="-25000" dirty="0"/>
                <a:t>S3</a:t>
              </a:r>
              <a:r>
                <a:rPr lang="en-US" altLang="zh-CN" b="1" dirty="0"/>
                <a:t> = 29.84ms</a:t>
              </a:r>
              <a:endParaRPr lang="zh-CN" altLang="en-US" b="1" baseline="-25000" dirty="0"/>
            </a:p>
          </p:txBody>
        </p:sp>
        <p:sp>
          <p:nvSpPr>
            <p:cNvPr id="36" name="文本框 35">
              <a:extLst>
                <a:ext uri="{FF2B5EF4-FFF2-40B4-BE49-F238E27FC236}">
                  <a16:creationId xmlns:a16="http://schemas.microsoft.com/office/drawing/2014/main" id="{1824EE8E-10BD-6D27-1A96-F10B57FD6A85}"/>
                </a:ext>
              </a:extLst>
            </p:cNvPr>
            <p:cNvSpPr txBox="1"/>
            <p:nvPr/>
          </p:nvSpPr>
          <p:spPr>
            <a:xfrm>
              <a:off x="846918" y="4814122"/>
              <a:ext cx="2017664" cy="369332"/>
            </a:xfrm>
            <a:prstGeom prst="rect">
              <a:avLst/>
            </a:prstGeom>
            <a:noFill/>
          </p:spPr>
          <p:txBody>
            <a:bodyPr wrap="square" rtlCol="0">
              <a:spAutoFit/>
            </a:bodyPr>
            <a:lstStyle/>
            <a:p>
              <a:r>
                <a:rPr lang="en-US" altLang="zh-CN" b="1" dirty="0"/>
                <a:t>RTT</a:t>
              </a:r>
              <a:r>
                <a:rPr lang="en-US" altLang="zh-CN" b="1" baseline="-25000" dirty="0"/>
                <a:t>S4</a:t>
              </a:r>
              <a:r>
                <a:rPr lang="en-US" altLang="zh-CN" b="1" dirty="0"/>
                <a:t> = 29.256ms</a:t>
              </a:r>
              <a:endParaRPr lang="zh-CN" altLang="en-US" b="1" baseline="-25000" dirty="0"/>
            </a:p>
          </p:txBody>
        </p:sp>
        <p:sp>
          <p:nvSpPr>
            <p:cNvPr id="42" name="文本框 41">
              <a:extLst>
                <a:ext uri="{FF2B5EF4-FFF2-40B4-BE49-F238E27FC236}">
                  <a16:creationId xmlns:a16="http://schemas.microsoft.com/office/drawing/2014/main" id="{339A3527-1285-BE64-F728-8B132D8466FA}"/>
                </a:ext>
              </a:extLst>
            </p:cNvPr>
            <p:cNvSpPr txBox="1"/>
            <p:nvPr/>
          </p:nvSpPr>
          <p:spPr>
            <a:xfrm>
              <a:off x="846918" y="5385424"/>
              <a:ext cx="3365218" cy="646331"/>
            </a:xfrm>
            <a:prstGeom prst="rect">
              <a:avLst/>
            </a:prstGeom>
            <a:noFill/>
          </p:spPr>
          <p:txBody>
            <a:bodyPr wrap="square" rtlCol="0">
              <a:spAutoFit/>
            </a:bodyPr>
            <a:lstStyle/>
            <a:p>
              <a:r>
                <a:rPr lang="zh-CN" altLang="en-US" b="1" dirty="0"/>
                <a:t>由于测量</a:t>
              </a:r>
              <a:r>
                <a:rPr lang="en-US" altLang="zh-CN" b="1" dirty="0"/>
                <a:t>RTT</a:t>
              </a:r>
              <a:r>
                <a:rPr lang="en-US" altLang="zh-CN" b="1" baseline="-25000" dirty="0"/>
                <a:t>5</a:t>
              </a:r>
              <a:r>
                <a:rPr lang="zh-CN" altLang="en-US" b="1" dirty="0"/>
                <a:t>时出现超时重传，</a:t>
              </a:r>
              <a:endParaRPr lang="en-US" altLang="zh-CN" b="1" dirty="0"/>
            </a:p>
            <a:p>
              <a:r>
                <a:rPr lang="zh-CN" altLang="en-US" b="1" dirty="0"/>
                <a:t>因此不用计算</a:t>
              </a:r>
              <a:r>
                <a:rPr lang="en-US" altLang="zh-CN" b="1" dirty="0"/>
                <a:t>RTT</a:t>
              </a:r>
              <a:r>
                <a:rPr lang="en-US" altLang="zh-CN" b="1" baseline="-25000" dirty="0"/>
                <a:t>S5 </a:t>
              </a:r>
              <a:r>
                <a:rPr lang="zh-CN" altLang="en-US" b="1" dirty="0"/>
                <a:t>和</a:t>
              </a:r>
              <a:r>
                <a:rPr lang="en-US" altLang="zh-CN" b="1" dirty="0"/>
                <a:t>RTT</a:t>
              </a:r>
              <a:r>
                <a:rPr lang="en-US" altLang="zh-CN" b="1" baseline="-25000" dirty="0"/>
                <a:t>D5 </a:t>
              </a:r>
              <a:r>
                <a:rPr lang="zh-CN" altLang="en-US" b="1" dirty="0"/>
                <a:t>。</a:t>
              </a:r>
            </a:p>
          </p:txBody>
        </p:sp>
        <p:sp>
          <p:nvSpPr>
            <p:cNvPr id="43" name="文本框 42">
              <a:extLst>
                <a:ext uri="{FF2B5EF4-FFF2-40B4-BE49-F238E27FC236}">
                  <a16:creationId xmlns:a16="http://schemas.microsoft.com/office/drawing/2014/main" id="{F8841C8E-4D5B-7F90-3E1E-E6E6F6F4C017}"/>
                </a:ext>
              </a:extLst>
            </p:cNvPr>
            <p:cNvSpPr txBox="1"/>
            <p:nvPr/>
          </p:nvSpPr>
          <p:spPr>
            <a:xfrm>
              <a:off x="3112505" y="2941084"/>
              <a:ext cx="2380432" cy="369332"/>
            </a:xfrm>
            <a:prstGeom prst="rect">
              <a:avLst/>
            </a:prstGeom>
            <a:noFill/>
          </p:spPr>
          <p:txBody>
            <a:bodyPr wrap="square" rtlCol="0">
              <a:spAutoFit/>
            </a:bodyPr>
            <a:lstStyle/>
            <a:p>
              <a:r>
                <a:rPr lang="en-US" altLang="zh-CN" b="1" dirty="0"/>
                <a:t>RTT</a:t>
              </a:r>
              <a:r>
                <a:rPr lang="en-US" altLang="zh-CN" b="1" baseline="-25000" dirty="0"/>
                <a:t>D1</a:t>
              </a:r>
              <a:r>
                <a:rPr lang="en-US" altLang="zh-CN" b="1" dirty="0"/>
                <a:t> = RTT</a:t>
              </a:r>
              <a:r>
                <a:rPr lang="en-US" altLang="zh-CN" b="1" baseline="-25000" dirty="0"/>
                <a:t>1</a:t>
              </a:r>
              <a:r>
                <a:rPr lang="en-US" altLang="zh-CN" b="1" dirty="0"/>
                <a:t>÷2=15ms</a:t>
              </a:r>
              <a:endParaRPr lang="zh-CN" altLang="en-US" b="1" dirty="0"/>
            </a:p>
          </p:txBody>
        </p:sp>
        <p:sp>
          <p:nvSpPr>
            <p:cNvPr id="44" name="文本框 43">
              <a:extLst>
                <a:ext uri="{FF2B5EF4-FFF2-40B4-BE49-F238E27FC236}">
                  <a16:creationId xmlns:a16="http://schemas.microsoft.com/office/drawing/2014/main" id="{159F56D4-7C49-D39A-AF05-2E336B4EF87F}"/>
                </a:ext>
              </a:extLst>
            </p:cNvPr>
            <p:cNvSpPr txBox="1"/>
            <p:nvPr/>
          </p:nvSpPr>
          <p:spPr>
            <a:xfrm>
              <a:off x="3112505" y="3565430"/>
              <a:ext cx="1944997" cy="369332"/>
            </a:xfrm>
            <a:prstGeom prst="rect">
              <a:avLst/>
            </a:prstGeom>
            <a:noFill/>
          </p:spPr>
          <p:txBody>
            <a:bodyPr wrap="square" rtlCol="0">
              <a:spAutoFit/>
            </a:bodyPr>
            <a:lstStyle/>
            <a:p>
              <a:r>
                <a:rPr lang="en-US" altLang="zh-CN" b="1" dirty="0"/>
                <a:t>RTT</a:t>
              </a:r>
              <a:r>
                <a:rPr lang="en-US" altLang="zh-CN" b="1" baseline="-25000" dirty="0"/>
                <a:t>D2</a:t>
              </a:r>
              <a:r>
                <a:rPr lang="en-US" altLang="zh-CN" b="1" dirty="0"/>
                <a:t> = 13.86</a:t>
              </a:r>
              <a:r>
                <a:rPr lang="en-US" altLang="zh-CN" b="1" baseline="-25000" dirty="0"/>
                <a:t> </a:t>
              </a:r>
              <a:r>
                <a:rPr lang="en-US" altLang="zh-CN" b="1" dirty="0"/>
                <a:t>ms</a:t>
              </a:r>
              <a:endParaRPr lang="zh-CN" altLang="en-US" b="1" dirty="0"/>
            </a:p>
          </p:txBody>
        </p:sp>
        <p:sp>
          <p:nvSpPr>
            <p:cNvPr id="47" name="文本框 46">
              <a:extLst>
                <a:ext uri="{FF2B5EF4-FFF2-40B4-BE49-F238E27FC236}">
                  <a16:creationId xmlns:a16="http://schemas.microsoft.com/office/drawing/2014/main" id="{8B846D3C-60C8-EB7C-AC74-E1E8A0AC2D29}"/>
                </a:ext>
              </a:extLst>
            </p:cNvPr>
            <p:cNvSpPr txBox="1"/>
            <p:nvPr/>
          </p:nvSpPr>
          <p:spPr>
            <a:xfrm>
              <a:off x="3112505" y="4189776"/>
              <a:ext cx="1944997" cy="369332"/>
            </a:xfrm>
            <a:prstGeom prst="rect">
              <a:avLst/>
            </a:prstGeom>
            <a:noFill/>
          </p:spPr>
          <p:txBody>
            <a:bodyPr wrap="square" rtlCol="0">
              <a:spAutoFit/>
            </a:bodyPr>
            <a:lstStyle/>
            <a:p>
              <a:r>
                <a:rPr lang="en-US" altLang="zh-CN" b="1" dirty="0"/>
                <a:t>RTT</a:t>
              </a:r>
              <a:r>
                <a:rPr lang="en-US" altLang="zh-CN" b="1" baseline="-25000" dirty="0"/>
                <a:t>D3</a:t>
              </a:r>
              <a:r>
                <a:rPr lang="en-US" altLang="zh-CN" b="1" dirty="0"/>
                <a:t> = 12.69ms</a:t>
              </a:r>
              <a:endParaRPr lang="zh-CN" altLang="en-US" b="1" dirty="0"/>
            </a:p>
          </p:txBody>
        </p:sp>
        <p:sp>
          <p:nvSpPr>
            <p:cNvPr id="50" name="文本框 49">
              <a:extLst>
                <a:ext uri="{FF2B5EF4-FFF2-40B4-BE49-F238E27FC236}">
                  <a16:creationId xmlns:a16="http://schemas.microsoft.com/office/drawing/2014/main" id="{021D8912-7647-A58B-353D-9B3D8E6F8BFA}"/>
                </a:ext>
              </a:extLst>
            </p:cNvPr>
            <p:cNvSpPr txBox="1"/>
            <p:nvPr/>
          </p:nvSpPr>
          <p:spPr>
            <a:xfrm>
              <a:off x="3112505" y="4814122"/>
              <a:ext cx="2172789" cy="369332"/>
            </a:xfrm>
            <a:prstGeom prst="rect">
              <a:avLst/>
            </a:prstGeom>
            <a:noFill/>
          </p:spPr>
          <p:txBody>
            <a:bodyPr wrap="square" rtlCol="0">
              <a:spAutoFit/>
            </a:bodyPr>
            <a:lstStyle/>
            <a:p>
              <a:r>
                <a:rPr lang="en-US" altLang="zh-CN" b="1" dirty="0"/>
                <a:t>RTT</a:t>
              </a:r>
              <a:r>
                <a:rPr lang="en-US" altLang="zh-CN" b="1" baseline="-25000" dirty="0"/>
                <a:t>D4</a:t>
              </a:r>
              <a:r>
                <a:rPr lang="en-US" altLang="zh-CN" b="1" dirty="0"/>
                <a:t> = 11.9466ms</a:t>
              </a:r>
              <a:endParaRPr lang="zh-CN" altLang="en-US" b="1" dirty="0"/>
            </a:p>
          </p:txBody>
        </p:sp>
      </p:grpSp>
      <p:sp>
        <p:nvSpPr>
          <p:cNvPr id="11" name="文本框 10">
            <a:extLst>
              <a:ext uri="{FF2B5EF4-FFF2-40B4-BE49-F238E27FC236}">
                <a16:creationId xmlns:a16="http://schemas.microsoft.com/office/drawing/2014/main" id="{54339CA1-4F63-3FD4-306A-3F0CFBCF650D}"/>
              </a:ext>
            </a:extLst>
          </p:cNvPr>
          <p:cNvSpPr txBox="1"/>
          <p:nvPr/>
        </p:nvSpPr>
        <p:spPr>
          <a:xfrm>
            <a:off x="5649417" y="2447132"/>
            <a:ext cx="2477142" cy="369332"/>
          </a:xfrm>
          <a:prstGeom prst="rect">
            <a:avLst/>
          </a:prstGeom>
          <a:noFill/>
        </p:spPr>
        <p:txBody>
          <a:bodyPr wrap="square" rtlCol="0">
            <a:spAutoFit/>
          </a:bodyPr>
          <a:lstStyle/>
          <a:p>
            <a:r>
              <a:rPr lang="en-US" altLang="zh-CN" b="1" dirty="0"/>
              <a:t>RTO = RTT</a:t>
            </a:r>
            <a:r>
              <a:rPr lang="en-US" altLang="zh-CN" b="1" baseline="-25000" dirty="0"/>
              <a:t>S</a:t>
            </a:r>
            <a:r>
              <a:rPr lang="zh-CN" altLang="en-US" b="1" dirty="0"/>
              <a:t>  </a:t>
            </a:r>
            <a:r>
              <a:rPr lang="en-US" altLang="zh-CN" b="1" dirty="0"/>
              <a:t>+ 4 × RTT</a:t>
            </a:r>
            <a:r>
              <a:rPr lang="en-US" altLang="zh-CN" b="1" baseline="-25000" dirty="0"/>
              <a:t>D</a:t>
            </a:r>
            <a:r>
              <a:rPr lang="en-US" altLang="zh-CN" b="1" dirty="0"/>
              <a:t>  </a:t>
            </a:r>
            <a:endParaRPr lang="zh-CN" altLang="en-US" b="1" baseline="-25000" dirty="0"/>
          </a:p>
        </p:txBody>
      </p:sp>
      <p:grpSp>
        <p:nvGrpSpPr>
          <p:cNvPr id="14" name="组合 13">
            <a:extLst>
              <a:ext uri="{FF2B5EF4-FFF2-40B4-BE49-F238E27FC236}">
                <a16:creationId xmlns:a16="http://schemas.microsoft.com/office/drawing/2014/main" id="{D2ACFB88-D29A-52C3-A010-DCADC5D7E5E9}"/>
              </a:ext>
            </a:extLst>
          </p:cNvPr>
          <p:cNvGrpSpPr/>
          <p:nvPr/>
        </p:nvGrpSpPr>
        <p:grpSpPr>
          <a:xfrm>
            <a:off x="5649417" y="2941084"/>
            <a:ext cx="5393381" cy="369332"/>
            <a:chOff x="5041995" y="2941084"/>
            <a:chExt cx="5393381" cy="369332"/>
          </a:xfrm>
        </p:grpSpPr>
        <p:sp>
          <p:nvSpPr>
            <p:cNvPr id="12" name="文本框 11">
              <a:extLst>
                <a:ext uri="{FF2B5EF4-FFF2-40B4-BE49-F238E27FC236}">
                  <a16:creationId xmlns:a16="http://schemas.microsoft.com/office/drawing/2014/main" id="{6700C232-36A3-5591-CFA6-94D3C8ABE8FA}"/>
                </a:ext>
              </a:extLst>
            </p:cNvPr>
            <p:cNvSpPr txBox="1"/>
            <p:nvPr/>
          </p:nvSpPr>
          <p:spPr>
            <a:xfrm>
              <a:off x="5041995" y="2941084"/>
              <a:ext cx="3015663" cy="369332"/>
            </a:xfrm>
            <a:prstGeom prst="rect">
              <a:avLst/>
            </a:prstGeom>
            <a:noFill/>
          </p:spPr>
          <p:txBody>
            <a:bodyPr wrap="square" rtlCol="0">
              <a:spAutoFit/>
            </a:bodyPr>
            <a:lstStyle/>
            <a:p>
              <a:r>
                <a:rPr lang="en-US" altLang="zh-CN" b="1" dirty="0"/>
                <a:t>RTO</a:t>
              </a:r>
              <a:r>
                <a:rPr lang="en-US" altLang="zh-CN" b="1" baseline="-25000" dirty="0"/>
                <a:t>1</a:t>
              </a:r>
              <a:r>
                <a:rPr lang="en-US" altLang="zh-CN" b="1" dirty="0"/>
                <a:t> = RTT</a:t>
              </a:r>
              <a:r>
                <a:rPr lang="en-US" altLang="zh-CN" b="1" baseline="-25000" dirty="0"/>
                <a:t>S1</a:t>
              </a:r>
              <a:r>
                <a:rPr lang="zh-CN" altLang="en-US" b="1" dirty="0"/>
                <a:t>  </a:t>
              </a:r>
              <a:r>
                <a:rPr lang="en-US" altLang="zh-CN" b="1" dirty="0"/>
                <a:t>+ 4× RTT</a:t>
              </a:r>
              <a:r>
                <a:rPr lang="en-US" altLang="zh-CN" b="1" baseline="-25000" dirty="0"/>
                <a:t>D1</a:t>
              </a:r>
              <a:r>
                <a:rPr lang="en-US" altLang="zh-CN" b="1" dirty="0"/>
                <a:t>  </a:t>
              </a:r>
              <a:endParaRPr lang="zh-CN" altLang="en-US" b="1" baseline="-25000" dirty="0"/>
            </a:p>
          </p:txBody>
        </p:sp>
        <p:sp>
          <p:nvSpPr>
            <p:cNvPr id="13" name="文本框 12">
              <a:extLst>
                <a:ext uri="{FF2B5EF4-FFF2-40B4-BE49-F238E27FC236}">
                  <a16:creationId xmlns:a16="http://schemas.microsoft.com/office/drawing/2014/main" id="{AA12AC24-9AF6-B939-CBB7-E3278BD31346}"/>
                </a:ext>
              </a:extLst>
            </p:cNvPr>
            <p:cNvSpPr txBox="1"/>
            <p:nvPr/>
          </p:nvSpPr>
          <p:spPr>
            <a:xfrm>
              <a:off x="7419713" y="2941084"/>
              <a:ext cx="3015663" cy="369332"/>
            </a:xfrm>
            <a:prstGeom prst="rect">
              <a:avLst/>
            </a:prstGeom>
            <a:noFill/>
          </p:spPr>
          <p:txBody>
            <a:bodyPr wrap="square" rtlCol="0">
              <a:spAutoFit/>
            </a:bodyPr>
            <a:lstStyle/>
            <a:p>
              <a:r>
                <a:rPr lang="en-US" altLang="zh-CN" b="1" dirty="0"/>
                <a:t>= 30ms + 4 × 15ms = 90ms</a:t>
              </a:r>
              <a:endParaRPr lang="zh-CN" altLang="en-US" b="1" dirty="0"/>
            </a:p>
          </p:txBody>
        </p:sp>
      </p:grpSp>
      <p:grpSp>
        <p:nvGrpSpPr>
          <p:cNvPr id="15" name="组合 14">
            <a:extLst>
              <a:ext uri="{FF2B5EF4-FFF2-40B4-BE49-F238E27FC236}">
                <a16:creationId xmlns:a16="http://schemas.microsoft.com/office/drawing/2014/main" id="{B956D63F-B983-D8A2-68DA-61048C51D288}"/>
              </a:ext>
            </a:extLst>
          </p:cNvPr>
          <p:cNvGrpSpPr/>
          <p:nvPr/>
        </p:nvGrpSpPr>
        <p:grpSpPr>
          <a:xfrm>
            <a:off x="5652653" y="3565430"/>
            <a:ext cx="5881849" cy="369332"/>
            <a:chOff x="5041995" y="2941084"/>
            <a:chExt cx="5881849" cy="369332"/>
          </a:xfrm>
        </p:grpSpPr>
        <p:sp>
          <p:nvSpPr>
            <p:cNvPr id="16" name="文本框 15">
              <a:extLst>
                <a:ext uri="{FF2B5EF4-FFF2-40B4-BE49-F238E27FC236}">
                  <a16:creationId xmlns:a16="http://schemas.microsoft.com/office/drawing/2014/main" id="{79CF3B96-A9F2-3993-6E63-070F30E6F7CB}"/>
                </a:ext>
              </a:extLst>
            </p:cNvPr>
            <p:cNvSpPr txBox="1"/>
            <p:nvPr/>
          </p:nvSpPr>
          <p:spPr>
            <a:xfrm>
              <a:off x="5041995" y="2941084"/>
              <a:ext cx="3015663" cy="369332"/>
            </a:xfrm>
            <a:prstGeom prst="rect">
              <a:avLst/>
            </a:prstGeom>
            <a:noFill/>
          </p:spPr>
          <p:txBody>
            <a:bodyPr wrap="square" rtlCol="0">
              <a:spAutoFit/>
            </a:bodyPr>
            <a:lstStyle/>
            <a:p>
              <a:r>
                <a:rPr lang="en-US" altLang="zh-CN" b="1" dirty="0"/>
                <a:t>RTO</a:t>
              </a:r>
              <a:r>
                <a:rPr lang="en-US" altLang="zh-CN" b="1" baseline="-25000" dirty="0"/>
                <a:t>2</a:t>
              </a:r>
              <a:r>
                <a:rPr lang="en-US" altLang="zh-CN" b="1" dirty="0"/>
                <a:t> = RTT</a:t>
              </a:r>
              <a:r>
                <a:rPr lang="en-US" altLang="zh-CN" b="1" baseline="-25000" dirty="0"/>
                <a:t>S2</a:t>
              </a:r>
              <a:r>
                <a:rPr lang="zh-CN" altLang="en-US" b="1" dirty="0"/>
                <a:t>  </a:t>
              </a:r>
              <a:r>
                <a:rPr lang="en-US" altLang="zh-CN" b="1" dirty="0"/>
                <a:t>+ 4× RTT</a:t>
              </a:r>
              <a:r>
                <a:rPr lang="en-US" altLang="zh-CN" b="1" baseline="-25000" dirty="0"/>
                <a:t>D2</a:t>
              </a:r>
              <a:r>
                <a:rPr lang="en-US" altLang="zh-CN" b="1" dirty="0"/>
                <a:t>  </a:t>
              </a:r>
              <a:endParaRPr lang="zh-CN" altLang="en-US" b="1" baseline="-25000" dirty="0"/>
            </a:p>
          </p:txBody>
        </p:sp>
        <p:sp>
          <p:nvSpPr>
            <p:cNvPr id="18" name="文本框 17">
              <a:extLst>
                <a:ext uri="{FF2B5EF4-FFF2-40B4-BE49-F238E27FC236}">
                  <a16:creationId xmlns:a16="http://schemas.microsoft.com/office/drawing/2014/main" id="{49BBFE5B-20DA-6C50-1DFD-1282C916F0B7}"/>
                </a:ext>
              </a:extLst>
            </p:cNvPr>
            <p:cNvSpPr txBox="1"/>
            <p:nvPr/>
          </p:nvSpPr>
          <p:spPr>
            <a:xfrm>
              <a:off x="7419713" y="2941084"/>
              <a:ext cx="3504131" cy="369332"/>
            </a:xfrm>
            <a:prstGeom prst="rect">
              <a:avLst/>
            </a:prstGeom>
            <a:noFill/>
          </p:spPr>
          <p:txBody>
            <a:bodyPr wrap="square" rtlCol="0">
              <a:spAutoFit/>
            </a:bodyPr>
            <a:lstStyle/>
            <a:p>
              <a:r>
                <a:rPr lang="en-US" altLang="zh-CN" b="1" dirty="0"/>
                <a:t>= 29.6ms + 4 × 13.86ms = 85.04ms</a:t>
              </a:r>
              <a:endParaRPr lang="zh-CN" altLang="en-US" b="1" dirty="0"/>
            </a:p>
          </p:txBody>
        </p:sp>
      </p:grpSp>
      <p:grpSp>
        <p:nvGrpSpPr>
          <p:cNvPr id="19" name="组合 18">
            <a:extLst>
              <a:ext uri="{FF2B5EF4-FFF2-40B4-BE49-F238E27FC236}">
                <a16:creationId xmlns:a16="http://schemas.microsoft.com/office/drawing/2014/main" id="{3C21ECD1-9334-CAD7-6899-4BD20CFEF417}"/>
              </a:ext>
            </a:extLst>
          </p:cNvPr>
          <p:cNvGrpSpPr/>
          <p:nvPr/>
        </p:nvGrpSpPr>
        <p:grpSpPr>
          <a:xfrm>
            <a:off x="5652653" y="4189776"/>
            <a:ext cx="5881849" cy="369332"/>
            <a:chOff x="5041995" y="2941084"/>
            <a:chExt cx="5881849" cy="369332"/>
          </a:xfrm>
        </p:grpSpPr>
        <p:sp>
          <p:nvSpPr>
            <p:cNvPr id="20" name="文本框 19">
              <a:extLst>
                <a:ext uri="{FF2B5EF4-FFF2-40B4-BE49-F238E27FC236}">
                  <a16:creationId xmlns:a16="http://schemas.microsoft.com/office/drawing/2014/main" id="{A804A217-2A17-DDE1-AD94-03177F75A9A1}"/>
                </a:ext>
              </a:extLst>
            </p:cNvPr>
            <p:cNvSpPr txBox="1"/>
            <p:nvPr/>
          </p:nvSpPr>
          <p:spPr>
            <a:xfrm>
              <a:off x="5041995" y="2941084"/>
              <a:ext cx="3015663" cy="369332"/>
            </a:xfrm>
            <a:prstGeom prst="rect">
              <a:avLst/>
            </a:prstGeom>
            <a:noFill/>
          </p:spPr>
          <p:txBody>
            <a:bodyPr wrap="square" rtlCol="0">
              <a:spAutoFit/>
            </a:bodyPr>
            <a:lstStyle/>
            <a:p>
              <a:r>
                <a:rPr lang="en-US" altLang="zh-CN" b="1" dirty="0"/>
                <a:t>RTO</a:t>
              </a:r>
              <a:r>
                <a:rPr lang="en-US" altLang="zh-CN" b="1" baseline="-25000" dirty="0"/>
                <a:t>3</a:t>
              </a:r>
              <a:r>
                <a:rPr lang="en-US" altLang="zh-CN" b="1" dirty="0"/>
                <a:t> = RTT</a:t>
              </a:r>
              <a:r>
                <a:rPr lang="en-US" altLang="zh-CN" b="1" baseline="-25000" dirty="0"/>
                <a:t>S3</a:t>
              </a:r>
              <a:r>
                <a:rPr lang="zh-CN" altLang="en-US" b="1" dirty="0"/>
                <a:t>  </a:t>
              </a:r>
              <a:r>
                <a:rPr lang="en-US" altLang="zh-CN" b="1" dirty="0"/>
                <a:t>+ 4× RTT</a:t>
              </a:r>
              <a:r>
                <a:rPr lang="en-US" altLang="zh-CN" b="1" baseline="-25000" dirty="0"/>
                <a:t>D3</a:t>
              </a:r>
              <a:r>
                <a:rPr lang="en-US" altLang="zh-CN" b="1" dirty="0"/>
                <a:t>  </a:t>
              </a:r>
              <a:endParaRPr lang="zh-CN" altLang="en-US" b="1" baseline="-25000" dirty="0"/>
            </a:p>
          </p:txBody>
        </p:sp>
        <p:sp>
          <p:nvSpPr>
            <p:cNvPr id="21" name="文本框 20">
              <a:extLst>
                <a:ext uri="{FF2B5EF4-FFF2-40B4-BE49-F238E27FC236}">
                  <a16:creationId xmlns:a16="http://schemas.microsoft.com/office/drawing/2014/main" id="{EEB62494-33FE-F059-580C-9F2FBC26A447}"/>
                </a:ext>
              </a:extLst>
            </p:cNvPr>
            <p:cNvSpPr txBox="1"/>
            <p:nvPr/>
          </p:nvSpPr>
          <p:spPr>
            <a:xfrm>
              <a:off x="7419713" y="2941084"/>
              <a:ext cx="3504131" cy="369332"/>
            </a:xfrm>
            <a:prstGeom prst="rect">
              <a:avLst/>
            </a:prstGeom>
            <a:noFill/>
          </p:spPr>
          <p:txBody>
            <a:bodyPr wrap="square" rtlCol="0">
              <a:spAutoFit/>
            </a:bodyPr>
            <a:lstStyle/>
            <a:p>
              <a:r>
                <a:rPr lang="en-US" altLang="zh-CN" b="1" dirty="0"/>
                <a:t>= 29.84ms + 4 × 12.69ms = 80.6ms</a:t>
              </a:r>
              <a:endParaRPr lang="zh-CN" altLang="en-US" b="1" dirty="0"/>
            </a:p>
          </p:txBody>
        </p:sp>
      </p:grpSp>
      <p:grpSp>
        <p:nvGrpSpPr>
          <p:cNvPr id="22" name="组合 21">
            <a:extLst>
              <a:ext uri="{FF2B5EF4-FFF2-40B4-BE49-F238E27FC236}">
                <a16:creationId xmlns:a16="http://schemas.microsoft.com/office/drawing/2014/main" id="{6E853893-FBB0-4343-F499-030C3074624A}"/>
              </a:ext>
            </a:extLst>
          </p:cNvPr>
          <p:cNvGrpSpPr/>
          <p:nvPr/>
        </p:nvGrpSpPr>
        <p:grpSpPr>
          <a:xfrm>
            <a:off x="5652653" y="4814122"/>
            <a:ext cx="6373695" cy="369332"/>
            <a:chOff x="5041995" y="2941084"/>
            <a:chExt cx="6373695" cy="369332"/>
          </a:xfrm>
        </p:grpSpPr>
        <p:sp>
          <p:nvSpPr>
            <p:cNvPr id="23" name="文本框 22">
              <a:extLst>
                <a:ext uri="{FF2B5EF4-FFF2-40B4-BE49-F238E27FC236}">
                  <a16:creationId xmlns:a16="http://schemas.microsoft.com/office/drawing/2014/main" id="{B282C179-EF79-C2BC-EA78-708734F93C8C}"/>
                </a:ext>
              </a:extLst>
            </p:cNvPr>
            <p:cNvSpPr txBox="1"/>
            <p:nvPr/>
          </p:nvSpPr>
          <p:spPr>
            <a:xfrm>
              <a:off x="5041995" y="2941084"/>
              <a:ext cx="3015663" cy="369332"/>
            </a:xfrm>
            <a:prstGeom prst="rect">
              <a:avLst/>
            </a:prstGeom>
            <a:noFill/>
          </p:spPr>
          <p:txBody>
            <a:bodyPr wrap="square" rtlCol="0">
              <a:spAutoFit/>
            </a:bodyPr>
            <a:lstStyle/>
            <a:p>
              <a:r>
                <a:rPr lang="en-US" altLang="zh-CN" b="1" dirty="0"/>
                <a:t>RTO</a:t>
              </a:r>
              <a:r>
                <a:rPr lang="en-US" altLang="zh-CN" b="1" baseline="-25000" dirty="0"/>
                <a:t>4</a:t>
              </a:r>
              <a:r>
                <a:rPr lang="en-US" altLang="zh-CN" b="1" dirty="0"/>
                <a:t> = RTT</a:t>
              </a:r>
              <a:r>
                <a:rPr lang="en-US" altLang="zh-CN" b="1" baseline="-25000" dirty="0"/>
                <a:t>S4</a:t>
              </a:r>
              <a:r>
                <a:rPr lang="zh-CN" altLang="en-US" b="1" dirty="0"/>
                <a:t>  </a:t>
              </a:r>
              <a:r>
                <a:rPr lang="en-US" altLang="zh-CN" b="1" dirty="0"/>
                <a:t>+ 4× RTT</a:t>
              </a:r>
              <a:r>
                <a:rPr lang="en-US" altLang="zh-CN" b="1" baseline="-25000" dirty="0"/>
                <a:t>D4</a:t>
              </a:r>
              <a:r>
                <a:rPr lang="en-US" altLang="zh-CN" b="1" dirty="0"/>
                <a:t>  </a:t>
              </a:r>
              <a:endParaRPr lang="zh-CN" altLang="en-US" b="1" baseline="-25000" dirty="0"/>
            </a:p>
          </p:txBody>
        </p:sp>
        <p:sp>
          <p:nvSpPr>
            <p:cNvPr id="24" name="文本框 23">
              <a:extLst>
                <a:ext uri="{FF2B5EF4-FFF2-40B4-BE49-F238E27FC236}">
                  <a16:creationId xmlns:a16="http://schemas.microsoft.com/office/drawing/2014/main" id="{18C61CD8-485E-B6AC-0AD4-ABEFB5031E39}"/>
                </a:ext>
              </a:extLst>
            </p:cNvPr>
            <p:cNvSpPr txBox="1"/>
            <p:nvPr/>
          </p:nvSpPr>
          <p:spPr>
            <a:xfrm>
              <a:off x="7419713" y="2941084"/>
              <a:ext cx="3995977" cy="369332"/>
            </a:xfrm>
            <a:prstGeom prst="rect">
              <a:avLst/>
            </a:prstGeom>
            <a:noFill/>
          </p:spPr>
          <p:txBody>
            <a:bodyPr wrap="square" rtlCol="0">
              <a:spAutoFit/>
            </a:bodyPr>
            <a:lstStyle/>
            <a:p>
              <a:r>
                <a:rPr lang="en-US" altLang="zh-CN" b="1" dirty="0"/>
                <a:t>= 29.256ms + 4 × 11.9466ms = 77.0424ms</a:t>
              </a:r>
              <a:endParaRPr lang="zh-CN" altLang="en-US" b="1" dirty="0"/>
            </a:p>
          </p:txBody>
        </p:sp>
      </p:grpSp>
      <p:grpSp>
        <p:nvGrpSpPr>
          <p:cNvPr id="25" name="组合 24">
            <a:extLst>
              <a:ext uri="{FF2B5EF4-FFF2-40B4-BE49-F238E27FC236}">
                <a16:creationId xmlns:a16="http://schemas.microsoft.com/office/drawing/2014/main" id="{A4B89A68-EAF6-6D6B-1115-4B11EAC5A27F}"/>
              </a:ext>
            </a:extLst>
          </p:cNvPr>
          <p:cNvGrpSpPr/>
          <p:nvPr/>
        </p:nvGrpSpPr>
        <p:grpSpPr>
          <a:xfrm>
            <a:off x="5649418" y="5385424"/>
            <a:ext cx="5885084" cy="369332"/>
            <a:chOff x="5041996" y="2941084"/>
            <a:chExt cx="5810005" cy="369332"/>
          </a:xfrm>
        </p:grpSpPr>
        <p:sp>
          <p:nvSpPr>
            <p:cNvPr id="26" name="文本框 25">
              <a:extLst>
                <a:ext uri="{FF2B5EF4-FFF2-40B4-BE49-F238E27FC236}">
                  <a16:creationId xmlns:a16="http://schemas.microsoft.com/office/drawing/2014/main" id="{F4607B37-232C-5F7E-F795-67F28F2CB03F}"/>
                </a:ext>
              </a:extLst>
            </p:cNvPr>
            <p:cNvSpPr txBox="1"/>
            <p:nvPr/>
          </p:nvSpPr>
          <p:spPr>
            <a:xfrm>
              <a:off x="5041996" y="2941084"/>
              <a:ext cx="1685376" cy="369332"/>
            </a:xfrm>
            <a:prstGeom prst="rect">
              <a:avLst/>
            </a:prstGeom>
            <a:noFill/>
          </p:spPr>
          <p:txBody>
            <a:bodyPr wrap="square" rtlCol="0">
              <a:spAutoFit/>
            </a:bodyPr>
            <a:lstStyle/>
            <a:p>
              <a:r>
                <a:rPr lang="en-US" altLang="zh-CN" b="1" dirty="0"/>
                <a:t>RTO</a:t>
              </a:r>
              <a:r>
                <a:rPr lang="en-US" altLang="zh-CN" b="1" baseline="-25000" dirty="0"/>
                <a:t>5</a:t>
              </a:r>
              <a:r>
                <a:rPr lang="en-US" altLang="zh-CN" b="1" dirty="0"/>
                <a:t> = 2× RTO</a:t>
              </a:r>
              <a:r>
                <a:rPr lang="en-US" altLang="zh-CN" b="1" baseline="-25000" dirty="0"/>
                <a:t>5</a:t>
              </a:r>
              <a:r>
                <a:rPr lang="en-US" altLang="zh-CN" b="1" dirty="0"/>
                <a:t>  </a:t>
              </a:r>
              <a:endParaRPr lang="zh-CN" altLang="en-US" b="1" baseline="-25000" dirty="0"/>
            </a:p>
          </p:txBody>
        </p:sp>
        <p:sp>
          <p:nvSpPr>
            <p:cNvPr id="27" name="文本框 26">
              <a:extLst>
                <a:ext uri="{FF2B5EF4-FFF2-40B4-BE49-F238E27FC236}">
                  <a16:creationId xmlns:a16="http://schemas.microsoft.com/office/drawing/2014/main" id="{310EC60F-33FF-C530-5BD3-7D40A2F1C57B}"/>
                </a:ext>
              </a:extLst>
            </p:cNvPr>
            <p:cNvSpPr txBox="1"/>
            <p:nvPr/>
          </p:nvSpPr>
          <p:spPr>
            <a:xfrm>
              <a:off x="6577161" y="2941084"/>
              <a:ext cx="4274840" cy="369332"/>
            </a:xfrm>
            <a:prstGeom prst="rect">
              <a:avLst/>
            </a:prstGeom>
            <a:noFill/>
          </p:spPr>
          <p:txBody>
            <a:bodyPr wrap="square" rtlCol="0">
              <a:spAutoFit/>
            </a:bodyPr>
            <a:lstStyle/>
            <a:p>
              <a:r>
                <a:rPr lang="en-US" altLang="zh-CN" b="1" dirty="0"/>
                <a:t>= 2 × 77.0424ms = 154.0848ms</a:t>
              </a:r>
              <a:endParaRPr lang="zh-CN" altLang="en-US" b="1" dirty="0"/>
            </a:p>
          </p:txBody>
        </p:sp>
      </p:grpSp>
    </p:spTree>
    <p:custDataLst>
      <p:tags r:id="rId1"/>
    </p:custDataLst>
    <p:extLst>
      <p:ext uri="{BB962C8B-B14F-4D97-AF65-F5344CB8AC3E}">
        <p14:creationId xmlns:p14="http://schemas.microsoft.com/office/powerpoint/2010/main" val="377238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p:tgtEl>
                                          <p:spTgt spid="28"/>
                                        </p:tgtEl>
                                        <p:attrNameLst>
                                          <p:attrName>ppt_y</p:attrName>
                                        </p:attrNameLst>
                                      </p:cBhvr>
                                      <p:tavLst>
                                        <p:tav tm="0">
                                          <p:val>
                                            <p:strVal val="#ppt_y+#ppt_h*1.125000"/>
                                          </p:val>
                                        </p:tav>
                                        <p:tav tm="100000">
                                          <p:val>
                                            <p:strVal val="#ppt_y"/>
                                          </p:val>
                                        </p:tav>
                                      </p:tavLst>
                                    </p:anim>
                                    <p:animEffect transition="in" filter="wipe(up)">
                                      <p:cBhvr>
                                        <p:cTn id="8" dur="500"/>
                                        <p:tgtEl>
                                          <p:spTgt spid="28"/>
                                        </p:tgtEl>
                                      </p:cBhvr>
                                    </p:animEffec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800" decel="100000"/>
                                        <p:tgtEl>
                                          <p:spTgt spid="11"/>
                                        </p:tgtEl>
                                      </p:cBhvr>
                                    </p:animEffect>
                                    <p:anim calcmode="lin" valueType="num">
                                      <p:cBhvr>
                                        <p:cTn id="14" dur="800" decel="100000" fill="hold"/>
                                        <p:tgtEl>
                                          <p:spTgt spid="11"/>
                                        </p:tgtEl>
                                        <p:attrNameLst>
                                          <p:attrName>style.rotation</p:attrName>
                                        </p:attrNameLst>
                                      </p:cBhvr>
                                      <p:tavLst>
                                        <p:tav tm="0">
                                          <p:val>
                                            <p:fltVal val="-90"/>
                                          </p:val>
                                        </p:tav>
                                        <p:tav tm="100000">
                                          <p:val>
                                            <p:fltVal val="0"/>
                                          </p:val>
                                        </p:tav>
                                      </p:tavLst>
                                    </p:anim>
                                    <p:anim calcmode="lin" valueType="num">
                                      <p:cBhvr>
                                        <p:cTn id="15" dur="800" decel="100000" fill="hold"/>
                                        <p:tgtEl>
                                          <p:spTgt spid="11"/>
                                        </p:tgtEl>
                                        <p:attrNameLst>
                                          <p:attrName>ppt_x</p:attrName>
                                        </p:attrNameLst>
                                      </p:cBhvr>
                                      <p:tavLst>
                                        <p:tav tm="0">
                                          <p:val>
                                            <p:strVal val="#ppt_x+0.4"/>
                                          </p:val>
                                        </p:tav>
                                        <p:tav tm="100000">
                                          <p:val>
                                            <p:strVal val="#ppt_x-0.05"/>
                                          </p:val>
                                        </p:tav>
                                      </p:tavLst>
                                    </p:anim>
                                    <p:anim calcmode="lin" valueType="num">
                                      <p:cBhvr>
                                        <p:cTn id="16" dur="800" decel="100000" fill="hold"/>
                                        <p:tgtEl>
                                          <p:spTgt spid="11"/>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1"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p:tgtEl>
                                          <p:spTgt spid="14"/>
                                        </p:tgtEl>
                                        <p:attrNameLst>
                                          <p:attrName>ppt_y</p:attrName>
                                        </p:attrNameLst>
                                      </p:cBhvr>
                                      <p:tavLst>
                                        <p:tav tm="0">
                                          <p:val>
                                            <p:strVal val="#ppt_y-#ppt_h*1.125000"/>
                                          </p:val>
                                        </p:tav>
                                        <p:tav tm="100000">
                                          <p:val>
                                            <p:strVal val="#ppt_y"/>
                                          </p:val>
                                        </p:tav>
                                      </p:tavLst>
                                    </p:anim>
                                    <p:animEffect transition="in" filter="wipe(down)">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p:tgtEl>
                                          <p:spTgt spid="15"/>
                                        </p:tgtEl>
                                        <p:attrNameLst>
                                          <p:attrName>ppt_y</p:attrName>
                                        </p:attrNameLst>
                                      </p:cBhvr>
                                      <p:tavLst>
                                        <p:tav tm="0">
                                          <p:val>
                                            <p:strVal val="#ppt_y-#ppt_h*1.125000"/>
                                          </p:val>
                                        </p:tav>
                                        <p:tav tm="100000">
                                          <p:val>
                                            <p:strVal val="#ppt_y"/>
                                          </p:val>
                                        </p:tav>
                                      </p:tavLst>
                                    </p:anim>
                                    <p:animEffect transition="in" filter="wipe(down)">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1"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p:tgtEl>
                                          <p:spTgt spid="19"/>
                                        </p:tgtEl>
                                        <p:attrNameLst>
                                          <p:attrName>ppt_y</p:attrName>
                                        </p:attrNameLst>
                                      </p:cBhvr>
                                      <p:tavLst>
                                        <p:tav tm="0">
                                          <p:val>
                                            <p:strVal val="#ppt_y-#ppt_h*1.125000"/>
                                          </p:val>
                                        </p:tav>
                                        <p:tav tm="100000">
                                          <p:val>
                                            <p:strVal val="#ppt_y"/>
                                          </p:val>
                                        </p:tav>
                                      </p:tavLst>
                                    </p:anim>
                                    <p:animEffect transition="in" filter="wipe(down)">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1"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p:tgtEl>
                                          <p:spTgt spid="22"/>
                                        </p:tgtEl>
                                        <p:attrNameLst>
                                          <p:attrName>ppt_y</p:attrName>
                                        </p:attrNameLst>
                                      </p:cBhvr>
                                      <p:tavLst>
                                        <p:tav tm="0">
                                          <p:val>
                                            <p:strVal val="#ppt_y-#ppt_h*1.125000"/>
                                          </p:val>
                                        </p:tav>
                                        <p:tav tm="100000">
                                          <p:val>
                                            <p:strVal val="#ppt_y"/>
                                          </p:val>
                                        </p:tav>
                                      </p:tavLst>
                                    </p:anim>
                                    <p:animEffect transition="in" filter="wipe(down)">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1"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p:tgtEl>
                                          <p:spTgt spid="25"/>
                                        </p:tgtEl>
                                        <p:attrNameLst>
                                          <p:attrName>ppt_y</p:attrName>
                                        </p:attrNameLst>
                                      </p:cBhvr>
                                      <p:tavLst>
                                        <p:tav tm="0">
                                          <p:val>
                                            <p:strVal val="#ppt_y-#ppt_h*1.125000"/>
                                          </p:val>
                                        </p:tav>
                                        <p:tav tm="100000">
                                          <p:val>
                                            <p:strVal val="#ppt_y"/>
                                          </p:val>
                                        </p:tav>
                                      </p:tavLst>
                                    </p:anim>
                                    <p:animEffect transition="in" filter="wipe(down)">
                                      <p:cBhvr>
                                        <p:cTn id="4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8D333E2-099D-6D80-3AF7-F9B764B62FDA}"/>
              </a:ext>
            </a:extLst>
          </p:cNvPr>
          <p:cNvPicPr>
            <a:picLocks noChangeAspect="1"/>
          </p:cNvPicPr>
          <p:nvPr/>
        </p:nvPicPr>
        <p:blipFill>
          <a:blip r:embed="rId3"/>
          <a:stretch>
            <a:fillRect/>
          </a:stretch>
        </p:blipFill>
        <p:spPr>
          <a:xfrm>
            <a:off x="1338949" y="3625818"/>
            <a:ext cx="3643852" cy="2803855"/>
          </a:xfrm>
          <a:prstGeom prst="rect">
            <a:avLst/>
          </a:prstGeom>
        </p:spPr>
      </p:pic>
      <p:sp>
        <p:nvSpPr>
          <p:cNvPr id="109" name="文本框 108">
            <a:extLst>
              <a:ext uri="{FF2B5EF4-FFF2-40B4-BE49-F238E27FC236}">
                <a16:creationId xmlns:a16="http://schemas.microsoft.com/office/drawing/2014/main" id="{C3441686-2E25-FC0D-D3EA-11FA42ABABAC}"/>
              </a:ext>
            </a:extLst>
          </p:cNvPr>
          <p:cNvSpPr txBox="1"/>
          <p:nvPr/>
        </p:nvSpPr>
        <p:spPr>
          <a:xfrm>
            <a:off x="1496924" y="2228588"/>
            <a:ext cx="3170461" cy="369332"/>
          </a:xfrm>
          <a:prstGeom prst="rect">
            <a:avLst/>
          </a:prstGeom>
          <a:noFill/>
        </p:spPr>
        <p:txBody>
          <a:bodyPr wrap="square" rtlCol="0">
            <a:spAutoFit/>
          </a:bodyPr>
          <a:lstStyle/>
          <a:p>
            <a:pPr algn="ctr"/>
            <a:r>
              <a:rPr lang="en-US" altLang="zh-CN" b="1" dirty="0"/>
              <a:t>192.168.0.3 ↔ www.porttest.net</a:t>
            </a:r>
            <a:endParaRPr lang="zh-CN" altLang="en-US" b="1" dirty="0"/>
          </a:p>
        </p:txBody>
      </p:sp>
      <p:grpSp>
        <p:nvGrpSpPr>
          <p:cNvPr id="15" name="组合 14">
            <a:extLst>
              <a:ext uri="{FF2B5EF4-FFF2-40B4-BE49-F238E27FC236}">
                <a16:creationId xmlns:a16="http://schemas.microsoft.com/office/drawing/2014/main" id="{96AA0463-360A-6EA1-6F50-2E1FFF640334}"/>
              </a:ext>
            </a:extLst>
          </p:cNvPr>
          <p:cNvGrpSpPr/>
          <p:nvPr/>
        </p:nvGrpSpPr>
        <p:grpSpPr>
          <a:xfrm>
            <a:off x="4078674" y="1259822"/>
            <a:ext cx="4037173" cy="5223988"/>
            <a:chOff x="4078674" y="1076948"/>
            <a:chExt cx="4037173" cy="5223988"/>
          </a:xfrm>
        </p:grpSpPr>
        <p:sp>
          <p:nvSpPr>
            <p:cNvPr id="98" name="文本框 97">
              <a:extLst>
                <a:ext uri="{FF2B5EF4-FFF2-40B4-BE49-F238E27FC236}">
                  <a16:creationId xmlns:a16="http://schemas.microsoft.com/office/drawing/2014/main" id="{0D381539-7F20-1C86-B0C6-F566DC352BED}"/>
                </a:ext>
              </a:extLst>
            </p:cNvPr>
            <p:cNvSpPr txBox="1"/>
            <p:nvPr/>
          </p:nvSpPr>
          <p:spPr>
            <a:xfrm>
              <a:off x="5161324" y="5654605"/>
              <a:ext cx="1743891" cy="646331"/>
            </a:xfrm>
            <a:prstGeom prst="rect">
              <a:avLst/>
            </a:prstGeom>
            <a:noFill/>
          </p:spPr>
          <p:txBody>
            <a:bodyPr wrap="square" rtlCol="0">
              <a:spAutoFit/>
            </a:bodyPr>
            <a:lstStyle/>
            <a:p>
              <a:pPr algn="ctr"/>
              <a:r>
                <a:rPr lang="zh-CN" altLang="en-US" b="1" dirty="0"/>
                <a:t>用户</a:t>
              </a:r>
              <a:r>
                <a:rPr lang="en-US" altLang="zh-CN" b="1" dirty="0"/>
                <a:t>PC</a:t>
              </a:r>
            </a:p>
            <a:p>
              <a:pPr algn="ctr"/>
              <a:r>
                <a:rPr lang="en-US" altLang="zh-CN" b="1" dirty="0"/>
                <a:t>192.168.0.1</a:t>
              </a:r>
              <a:endParaRPr lang="zh-CN" altLang="en-US" b="1" dirty="0"/>
            </a:p>
          </p:txBody>
        </p:sp>
        <p:sp>
          <p:nvSpPr>
            <p:cNvPr id="99" name="文本框 98">
              <a:extLst>
                <a:ext uri="{FF2B5EF4-FFF2-40B4-BE49-F238E27FC236}">
                  <a16:creationId xmlns:a16="http://schemas.microsoft.com/office/drawing/2014/main" id="{466ACEBE-8AB3-3B6A-65BA-9FAAEB312F69}"/>
                </a:ext>
              </a:extLst>
            </p:cNvPr>
            <p:cNvSpPr txBox="1"/>
            <p:nvPr/>
          </p:nvSpPr>
          <p:spPr>
            <a:xfrm>
              <a:off x="4876120" y="3409434"/>
              <a:ext cx="1041356" cy="369332"/>
            </a:xfrm>
            <a:prstGeom prst="rect">
              <a:avLst/>
            </a:prstGeom>
            <a:noFill/>
          </p:spPr>
          <p:txBody>
            <a:bodyPr wrap="square" rtlCol="0">
              <a:spAutoFit/>
            </a:bodyPr>
            <a:lstStyle/>
            <a:p>
              <a:pPr algn="ctr"/>
              <a:r>
                <a:rPr lang="zh-CN" altLang="en-US" b="1" dirty="0"/>
                <a:t>交换机</a:t>
              </a:r>
            </a:p>
          </p:txBody>
        </p:sp>
        <p:cxnSp>
          <p:nvCxnSpPr>
            <p:cNvPr id="10" name="直接连接符 9">
              <a:extLst>
                <a:ext uri="{FF2B5EF4-FFF2-40B4-BE49-F238E27FC236}">
                  <a16:creationId xmlns:a16="http://schemas.microsoft.com/office/drawing/2014/main" id="{31F52B88-4EA9-D177-22D2-C31B2FB14BBD}"/>
                </a:ext>
              </a:extLst>
            </p:cNvPr>
            <p:cNvCxnSpPr/>
            <p:nvPr/>
          </p:nvCxnSpPr>
          <p:spPr>
            <a:xfrm flipH="1" flipV="1">
              <a:off x="4950619" y="2129246"/>
              <a:ext cx="1145381" cy="1464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D34BB6B-1A40-BBF2-4E2A-B72022706299}"/>
                </a:ext>
              </a:extLst>
            </p:cNvPr>
            <p:cNvCxnSpPr>
              <a:cxnSpLocks/>
            </p:cNvCxnSpPr>
            <p:nvPr/>
          </p:nvCxnSpPr>
          <p:spPr>
            <a:xfrm flipV="1">
              <a:off x="6094251" y="2031938"/>
              <a:ext cx="1141111" cy="1562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8785C98-E6DB-5305-9111-84DC4FDE5160}"/>
                </a:ext>
              </a:extLst>
            </p:cNvPr>
            <p:cNvCxnSpPr/>
            <p:nvPr/>
          </p:nvCxnSpPr>
          <p:spPr>
            <a:xfrm>
              <a:off x="6096000" y="3690257"/>
              <a:ext cx="0" cy="16720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0" name="图形 89">
              <a:extLst>
                <a:ext uri="{FF2B5EF4-FFF2-40B4-BE49-F238E27FC236}">
                  <a16:creationId xmlns:a16="http://schemas.microsoft.com/office/drawing/2014/main" id="{F54E475D-6DEB-D1CA-C3DE-43B893B25A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15286" y="3312126"/>
              <a:ext cx="563948" cy="563948"/>
            </a:xfrm>
            <a:prstGeom prst="rect">
              <a:avLst/>
            </a:prstGeom>
          </p:spPr>
        </p:pic>
        <p:pic>
          <p:nvPicPr>
            <p:cNvPr id="92" name="图形 91">
              <a:extLst>
                <a:ext uri="{FF2B5EF4-FFF2-40B4-BE49-F238E27FC236}">
                  <a16:creationId xmlns:a16="http://schemas.microsoft.com/office/drawing/2014/main" id="{8D958ECF-D10F-8815-55AF-75CF95B972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73853" y="4959339"/>
              <a:ext cx="718834" cy="695266"/>
            </a:xfrm>
            <a:prstGeom prst="rect">
              <a:avLst/>
            </a:prstGeom>
          </p:spPr>
        </p:pic>
        <p:grpSp>
          <p:nvGrpSpPr>
            <p:cNvPr id="8" name="组合 7">
              <a:extLst>
                <a:ext uri="{FF2B5EF4-FFF2-40B4-BE49-F238E27FC236}">
                  <a16:creationId xmlns:a16="http://schemas.microsoft.com/office/drawing/2014/main" id="{AE8F5488-4613-A2E4-955E-DB8A18EF990D}"/>
                </a:ext>
              </a:extLst>
            </p:cNvPr>
            <p:cNvGrpSpPr/>
            <p:nvPr/>
          </p:nvGrpSpPr>
          <p:grpSpPr>
            <a:xfrm>
              <a:off x="4078674" y="1076948"/>
              <a:ext cx="1743891" cy="1318284"/>
              <a:chOff x="3530459" y="1102890"/>
              <a:chExt cx="1743891" cy="1318284"/>
            </a:xfrm>
          </p:grpSpPr>
          <p:pic>
            <p:nvPicPr>
              <p:cNvPr id="91" name="图形 90">
                <a:extLst>
                  <a:ext uri="{FF2B5EF4-FFF2-40B4-BE49-F238E27FC236}">
                    <a16:creationId xmlns:a16="http://schemas.microsoft.com/office/drawing/2014/main" id="{A53D0167-3BB9-7D8E-4EBB-4AA4191122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20431" y="1680992"/>
                <a:ext cx="563948" cy="740182"/>
              </a:xfrm>
              <a:prstGeom prst="rect">
                <a:avLst/>
              </a:prstGeom>
            </p:spPr>
          </p:pic>
          <p:sp>
            <p:nvSpPr>
              <p:cNvPr id="5" name="文本框 4">
                <a:extLst>
                  <a:ext uri="{FF2B5EF4-FFF2-40B4-BE49-F238E27FC236}">
                    <a16:creationId xmlns:a16="http://schemas.microsoft.com/office/drawing/2014/main" id="{E45628C3-7E11-4CA5-DFDD-1FF8B7C5C171}"/>
                  </a:ext>
                </a:extLst>
              </p:cNvPr>
              <p:cNvSpPr txBox="1"/>
              <p:nvPr/>
            </p:nvSpPr>
            <p:spPr>
              <a:xfrm>
                <a:off x="3530459" y="1102890"/>
                <a:ext cx="1743891" cy="646331"/>
              </a:xfrm>
              <a:prstGeom prst="rect">
                <a:avLst/>
              </a:prstGeom>
              <a:noFill/>
            </p:spPr>
            <p:txBody>
              <a:bodyPr wrap="square" rtlCol="0">
                <a:spAutoFit/>
              </a:bodyPr>
              <a:lstStyle/>
              <a:p>
                <a:pPr algn="ctr"/>
                <a:r>
                  <a:rPr lang="en-US" altLang="zh-CN" b="1" dirty="0"/>
                  <a:t>DNS</a:t>
                </a:r>
                <a:r>
                  <a:rPr lang="zh-CN" altLang="en-US" b="1" dirty="0"/>
                  <a:t>服务器</a:t>
                </a:r>
                <a:endParaRPr lang="en-US" altLang="zh-CN" b="1" dirty="0"/>
              </a:p>
              <a:p>
                <a:pPr algn="ctr"/>
                <a:r>
                  <a:rPr lang="en-US" altLang="zh-CN" b="1" dirty="0"/>
                  <a:t>192.168.0.2</a:t>
                </a:r>
                <a:endParaRPr lang="zh-CN" altLang="en-US" b="1" dirty="0"/>
              </a:p>
            </p:txBody>
          </p:sp>
        </p:grpSp>
        <p:grpSp>
          <p:nvGrpSpPr>
            <p:cNvPr id="7" name="组合 6">
              <a:extLst>
                <a:ext uri="{FF2B5EF4-FFF2-40B4-BE49-F238E27FC236}">
                  <a16:creationId xmlns:a16="http://schemas.microsoft.com/office/drawing/2014/main" id="{BBE919E6-893B-3866-F6F2-A40F9FDEB4EB}"/>
                </a:ext>
              </a:extLst>
            </p:cNvPr>
            <p:cNvGrpSpPr/>
            <p:nvPr/>
          </p:nvGrpSpPr>
          <p:grpSpPr>
            <a:xfrm>
              <a:off x="6371956" y="1076948"/>
              <a:ext cx="1743891" cy="1318284"/>
              <a:chOff x="6917652" y="1102890"/>
              <a:chExt cx="1743891" cy="1318284"/>
            </a:xfrm>
          </p:grpSpPr>
          <p:pic>
            <p:nvPicPr>
              <p:cNvPr id="89" name="图形 88">
                <a:extLst>
                  <a:ext uri="{FF2B5EF4-FFF2-40B4-BE49-F238E27FC236}">
                    <a16:creationId xmlns:a16="http://schemas.microsoft.com/office/drawing/2014/main" id="{812FF7A7-BA2E-4E36-1FA0-2D4AD1235C6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07623" y="1680992"/>
                <a:ext cx="563948" cy="740182"/>
              </a:xfrm>
              <a:prstGeom prst="rect">
                <a:avLst/>
              </a:prstGeom>
            </p:spPr>
          </p:pic>
          <p:sp>
            <p:nvSpPr>
              <p:cNvPr id="94" name="文本框 93">
                <a:extLst>
                  <a:ext uri="{FF2B5EF4-FFF2-40B4-BE49-F238E27FC236}">
                    <a16:creationId xmlns:a16="http://schemas.microsoft.com/office/drawing/2014/main" id="{1EFF128A-7D23-DD03-8ABB-E10CFB662A14}"/>
                  </a:ext>
                </a:extLst>
              </p:cNvPr>
              <p:cNvSpPr txBox="1"/>
              <p:nvPr/>
            </p:nvSpPr>
            <p:spPr>
              <a:xfrm>
                <a:off x="6917652" y="1102890"/>
                <a:ext cx="1743891" cy="646331"/>
              </a:xfrm>
              <a:prstGeom prst="rect">
                <a:avLst/>
              </a:prstGeom>
              <a:noFill/>
            </p:spPr>
            <p:txBody>
              <a:bodyPr wrap="square" rtlCol="0">
                <a:spAutoFit/>
              </a:bodyPr>
              <a:lstStyle/>
              <a:p>
                <a:pPr algn="ctr"/>
                <a:r>
                  <a:rPr lang="en-US" altLang="zh-CN" b="1" dirty="0"/>
                  <a:t>Web</a:t>
                </a:r>
                <a:r>
                  <a:rPr lang="zh-CN" altLang="en-US" b="1" dirty="0"/>
                  <a:t>服务器</a:t>
                </a:r>
                <a:endParaRPr lang="en-US" altLang="zh-CN" b="1" dirty="0"/>
              </a:p>
              <a:p>
                <a:pPr algn="ctr"/>
                <a:r>
                  <a:rPr lang="en-US" altLang="zh-CN" b="1" dirty="0"/>
                  <a:t>192.168.0.3</a:t>
                </a:r>
                <a:endParaRPr lang="zh-CN" altLang="en-US" b="1" dirty="0"/>
              </a:p>
            </p:txBody>
          </p:sp>
        </p:grpSp>
      </p:grpSp>
      <p:sp>
        <p:nvSpPr>
          <p:cNvPr id="16" name="文本框 15">
            <a:extLst>
              <a:ext uri="{FF2B5EF4-FFF2-40B4-BE49-F238E27FC236}">
                <a16:creationId xmlns:a16="http://schemas.microsoft.com/office/drawing/2014/main" id="{69C10757-B9CA-0344-E8DE-D33C10A0196A}"/>
              </a:ext>
            </a:extLst>
          </p:cNvPr>
          <p:cNvSpPr txBox="1"/>
          <p:nvPr/>
        </p:nvSpPr>
        <p:spPr>
          <a:xfrm>
            <a:off x="8053252" y="1499951"/>
            <a:ext cx="2005148" cy="369332"/>
          </a:xfrm>
          <a:prstGeom prst="rect">
            <a:avLst/>
          </a:prstGeom>
          <a:noFill/>
        </p:spPr>
        <p:txBody>
          <a:bodyPr wrap="square" rtlCol="0">
            <a:spAutoFit/>
          </a:bodyPr>
          <a:lstStyle/>
          <a:p>
            <a:r>
              <a:rPr lang="en-US" altLang="zh-CN" b="1" dirty="0"/>
              <a:t>www.porttest.net</a:t>
            </a:r>
            <a:endParaRPr lang="zh-CN" altLang="en-US" b="1" dirty="0"/>
          </a:p>
        </p:txBody>
      </p:sp>
      <p:sp>
        <p:nvSpPr>
          <p:cNvPr id="33" name="文本框 32">
            <a:extLst>
              <a:ext uri="{FF2B5EF4-FFF2-40B4-BE49-F238E27FC236}">
                <a16:creationId xmlns:a16="http://schemas.microsoft.com/office/drawing/2014/main" id="{BEC44D89-F0BC-0461-AD27-3213FB8EFBEA}"/>
              </a:ext>
            </a:extLst>
          </p:cNvPr>
          <p:cNvSpPr txBox="1"/>
          <p:nvPr/>
        </p:nvSpPr>
        <p:spPr>
          <a:xfrm>
            <a:off x="2132175" y="3722815"/>
            <a:ext cx="2005148" cy="276999"/>
          </a:xfrm>
          <a:prstGeom prst="rect">
            <a:avLst/>
          </a:prstGeom>
          <a:noFill/>
        </p:spPr>
        <p:txBody>
          <a:bodyPr wrap="square" rtlCol="0">
            <a:spAutoFit/>
          </a:bodyPr>
          <a:lstStyle/>
          <a:p>
            <a:r>
              <a:rPr lang="en-US" altLang="zh-CN" sz="1200" b="1" dirty="0"/>
              <a:t>www.porttest.net</a:t>
            </a:r>
            <a:endParaRPr lang="zh-CN" altLang="en-US" sz="1200" b="1" dirty="0"/>
          </a:p>
        </p:txBody>
      </p:sp>
      <p:sp>
        <p:nvSpPr>
          <p:cNvPr id="31" name="矩形 30">
            <a:extLst>
              <a:ext uri="{FF2B5EF4-FFF2-40B4-BE49-F238E27FC236}">
                <a16:creationId xmlns:a16="http://schemas.microsoft.com/office/drawing/2014/main" id="{F85C68C0-4433-4F25-B137-A513277C21C3}"/>
              </a:ext>
            </a:extLst>
          </p:cNvPr>
          <p:cNvSpPr/>
          <p:nvPr/>
        </p:nvSpPr>
        <p:spPr>
          <a:xfrm>
            <a:off x="7086293" y="5588300"/>
            <a:ext cx="2581761"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域名</a:t>
            </a:r>
            <a:r>
              <a:rPr lang="en-US" altLang="zh-CN" b="1" dirty="0">
                <a:solidFill>
                  <a:schemeClr val="tx1"/>
                </a:solidFill>
              </a:rPr>
              <a:t>www.porttest.net</a:t>
            </a:r>
          </a:p>
          <a:p>
            <a:r>
              <a:rPr lang="zh-CN" altLang="en-US" b="1" dirty="0">
                <a:solidFill>
                  <a:schemeClr val="tx1"/>
                </a:solidFill>
              </a:rPr>
              <a:t>对应的</a:t>
            </a:r>
            <a:r>
              <a:rPr lang="en-US" altLang="zh-CN" b="1" dirty="0">
                <a:solidFill>
                  <a:schemeClr val="tx1"/>
                </a:solidFill>
              </a:rPr>
              <a:t>IP</a:t>
            </a:r>
            <a:r>
              <a:rPr lang="zh-CN" altLang="en-US" b="1" dirty="0">
                <a:solidFill>
                  <a:schemeClr val="tx1"/>
                </a:solidFill>
              </a:rPr>
              <a:t>地址</a:t>
            </a:r>
            <a:r>
              <a:rPr lang="en-US" altLang="zh-CN" b="1" dirty="0">
                <a:solidFill>
                  <a:schemeClr val="tx1"/>
                </a:solidFill>
              </a:rPr>
              <a:t>192.168.0.3</a:t>
            </a:r>
            <a:endParaRPr lang="zh-CN" altLang="en-US" b="1" dirty="0">
              <a:solidFill>
                <a:schemeClr val="tx1"/>
              </a:solidFill>
            </a:endParaRPr>
          </a:p>
        </p:txBody>
      </p:sp>
      <p:sp>
        <p:nvSpPr>
          <p:cNvPr id="34" name="矩形 33">
            <a:extLst>
              <a:ext uri="{FF2B5EF4-FFF2-40B4-BE49-F238E27FC236}">
                <a16:creationId xmlns:a16="http://schemas.microsoft.com/office/drawing/2014/main" id="{5A1F6409-8324-179A-B488-8769C71983E6}"/>
              </a:ext>
            </a:extLst>
          </p:cNvPr>
          <p:cNvSpPr/>
          <p:nvPr/>
        </p:nvSpPr>
        <p:spPr>
          <a:xfrm>
            <a:off x="7083738" y="5257935"/>
            <a:ext cx="2584316" cy="33420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DNS</a:t>
            </a:r>
            <a:r>
              <a:rPr lang="zh-CN" altLang="en-US" b="1" dirty="0"/>
              <a:t>响应报文</a:t>
            </a:r>
          </a:p>
        </p:txBody>
      </p:sp>
      <p:grpSp>
        <p:nvGrpSpPr>
          <p:cNvPr id="6" name="组合 5">
            <a:extLst>
              <a:ext uri="{FF2B5EF4-FFF2-40B4-BE49-F238E27FC236}">
                <a16:creationId xmlns:a16="http://schemas.microsoft.com/office/drawing/2014/main" id="{EDD62D92-26F2-9750-13DC-E8EC5628457D}"/>
              </a:ext>
            </a:extLst>
          </p:cNvPr>
          <p:cNvGrpSpPr/>
          <p:nvPr/>
        </p:nvGrpSpPr>
        <p:grpSpPr>
          <a:xfrm>
            <a:off x="9668054" y="5256699"/>
            <a:ext cx="1847114" cy="976695"/>
            <a:chOff x="2705237" y="2618002"/>
            <a:chExt cx="1847114" cy="976695"/>
          </a:xfrm>
        </p:grpSpPr>
        <p:sp>
          <p:nvSpPr>
            <p:cNvPr id="40" name="矩形 39">
              <a:extLst>
                <a:ext uri="{FF2B5EF4-FFF2-40B4-BE49-F238E27FC236}">
                  <a16:creationId xmlns:a16="http://schemas.microsoft.com/office/drawing/2014/main" id="{8FECDB0E-1EA2-8031-98F5-FB57B81B933E}"/>
                </a:ext>
              </a:extLst>
            </p:cNvPr>
            <p:cNvSpPr/>
            <p:nvPr/>
          </p:nvSpPr>
          <p:spPr>
            <a:xfrm>
              <a:off x="2705237" y="2618002"/>
              <a:ext cx="1847114" cy="33420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UDP</a:t>
              </a:r>
              <a:r>
                <a:rPr lang="zh-CN" altLang="en-US" b="1" dirty="0"/>
                <a:t>首部</a:t>
              </a:r>
            </a:p>
          </p:txBody>
        </p:sp>
        <p:sp>
          <p:nvSpPr>
            <p:cNvPr id="41" name="矩形 40">
              <a:extLst>
                <a:ext uri="{FF2B5EF4-FFF2-40B4-BE49-F238E27FC236}">
                  <a16:creationId xmlns:a16="http://schemas.microsoft.com/office/drawing/2014/main" id="{9278CA51-486A-FFFB-B512-88F0DBA325C3}"/>
                </a:ext>
              </a:extLst>
            </p:cNvPr>
            <p:cNvSpPr/>
            <p:nvPr/>
          </p:nvSpPr>
          <p:spPr>
            <a:xfrm>
              <a:off x="2705237" y="2948367"/>
              <a:ext cx="1847114"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源  端  口：</a:t>
              </a:r>
              <a:endParaRPr lang="en-US" altLang="zh-CN" b="1" dirty="0">
                <a:solidFill>
                  <a:schemeClr val="tx1"/>
                </a:solidFill>
              </a:endParaRPr>
            </a:p>
            <a:p>
              <a:r>
                <a:rPr lang="zh-CN" altLang="en-US" b="1" dirty="0">
                  <a:solidFill>
                    <a:schemeClr val="tx1"/>
                  </a:solidFill>
                </a:rPr>
                <a:t>目的端口：</a:t>
              </a:r>
            </a:p>
          </p:txBody>
        </p:sp>
      </p:grpSp>
      <p:sp>
        <p:nvSpPr>
          <p:cNvPr id="42" name="文本框 41">
            <a:extLst>
              <a:ext uri="{FF2B5EF4-FFF2-40B4-BE49-F238E27FC236}">
                <a16:creationId xmlns:a16="http://schemas.microsoft.com/office/drawing/2014/main" id="{002AFCDE-29F9-E823-2073-6E4C5BE52C5B}"/>
              </a:ext>
            </a:extLst>
          </p:cNvPr>
          <p:cNvSpPr txBox="1"/>
          <p:nvPr/>
        </p:nvSpPr>
        <p:spPr>
          <a:xfrm>
            <a:off x="10749906" y="5875101"/>
            <a:ext cx="765262" cy="369332"/>
          </a:xfrm>
          <a:prstGeom prst="rect">
            <a:avLst/>
          </a:prstGeom>
          <a:noFill/>
        </p:spPr>
        <p:txBody>
          <a:bodyPr wrap="square" rtlCol="0">
            <a:spAutoFit/>
          </a:bodyPr>
          <a:lstStyle/>
          <a:p>
            <a:r>
              <a:rPr lang="en-US" altLang="zh-CN" b="1" dirty="0"/>
              <a:t>49152</a:t>
            </a:r>
            <a:endParaRPr lang="zh-CN" altLang="en-US" b="1" dirty="0"/>
          </a:p>
        </p:txBody>
      </p:sp>
      <p:sp>
        <p:nvSpPr>
          <p:cNvPr id="43" name="文本框 42">
            <a:extLst>
              <a:ext uri="{FF2B5EF4-FFF2-40B4-BE49-F238E27FC236}">
                <a16:creationId xmlns:a16="http://schemas.microsoft.com/office/drawing/2014/main" id="{ED9411A9-906D-9AFE-44D1-45029EAD6564}"/>
              </a:ext>
            </a:extLst>
          </p:cNvPr>
          <p:cNvSpPr txBox="1"/>
          <p:nvPr/>
        </p:nvSpPr>
        <p:spPr>
          <a:xfrm>
            <a:off x="10749907" y="5598103"/>
            <a:ext cx="591044" cy="369332"/>
          </a:xfrm>
          <a:prstGeom prst="rect">
            <a:avLst/>
          </a:prstGeom>
          <a:noFill/>
        </p:spPr>
        <p:txBody>
          <a:bodyPr wrap="square" rtlCol="0">
            <a:spAutoFit/>
          </a:bodyPr>
          <a:lstStyle/>
          <a:p>
            <a:r>
              <a:rPr lang="en-US" altLang="zh-CN" b="1" dirty="0">
                <a:solidFill>
                  <a:schemeClr val="accent1"/>
                </a:solidFill>
              </a:rPr>
              <a:t>53</a:t>
            </a:r>
            <a:endParaRPr lang="zh-CN" altLang="en-US" b="1" dirty="0">
              <a:solidFill>
                <a:schemeClr val="accent1"/>
              </a:solidFill>
            </a:endParaRPr>
          </a:p>
        </p:txBody>
      </p:sp>
      <p:sp>
        <p:nvSpPr>
          <p:cNvPr id="12" name="对话气泡: 矩形 11">
            <a:extLst>
              <a:ext uri="{FF2B5EF4-FFF2-40B4-BE49-F238E27FC236}">
                <a16:creationId xmlns:a16="http://schemas.microsoft.com/office/drawing/2014/main" id="{6A429B3E-CF58-6789-14FF-B6C68CDCFBBF}"/>
              </a:ext>
            </a:extLst>
          </p:cNvPr>
          <p:cNvSpPr/>
          <p:nvPr/>
        </p:nvSpPr>
        <p:spPr>
          <a:xfrm>
            <a:off x="8638949" y="4193177"/>
            <a:ext cx="3189468" cy="496124"/>
          </a:xfrm>
          <a:prstGeom prst="wedgeRectCallout">
            <a:avLst>
              <a:gd name="adj1" fmla="val 32323"/>
              <a:gd name="adj2" fmla="val 28971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系统收回该临时端口号</a:t>
            </a:r>
          </a:p>
        </p:txBody>
      </p:sp>
      <p:grpSp>
        <p:nvGrpSpPr>
          <p:cNvPr id="11" name="组合 10">
            <a:extLst>
              <a:ext uri="{FF2B5EF4-FFF2-40B4-BE49-F238E27FC236}">
                <a16:creationId xmlns:a16="http://schemas.microsoft.com/office/drawing/2014/main" id="{CEE51F1D-6B8D-7B34-F3CA-B09A6237C0EF}"/>
              </a:ext>
            </a:extLst>
          </p:cNvPr>
          <p:cNvGrpSpPr/>
          <p:nvPr/>
        </p:nvGrpSpPr>
        <p:grpSpPr>
          <a:xfrm>
            <a:off x="304800" y="749300"/>
            <a:ext cx="6192344" cy="400110"/>
            <a:chOff x="424117" y="898245"/>
            <a:chExt cx="6192344" cy="400110"/>
          </a:xfrm>
        </p:grpSpPr>
        <p:sp>
          <p:nvSpPr>
            <p:cNvPr id="13" name="平行四边形 12">
              <a:extLst>
                <a:ext uri="{FF2B5EF4-FFF2-40B4-BE49-F238E27FC236}">
                  <a16:creationId xmlns:a16="http://schemas.microsoft.com/office/drawing/2014/main" id="{4EDD4C12-CB25-C43C-353B-345BECD3E9DD}"/>
                </a:ext>
              </a:extLst>
            </p:cNvPr>
            <p:cNvSpPr/>
            <p:nvPr/>
          </p:nvSpPr>
          <p:spPr>
            <a:xfrm>
              <a:off x="424117" y="898245"/>
              <a:ext cx="67491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
          <p:nvSpPr>
            <p:cNvPr id="17" name="文本框 16">
              <a:extLst>
                <a:ext uri="{FF2B5EF4-FFF2-40B4-BE49-F238E27FC236}">
                  <a16:creationId xmlns:a16="http://schemas.microsoft.com/office/drawing/2014/main" id="{DF0EAF0E-64EF-0930-093E-978F2C2B6206}"/>
                </a:ext>
              </a:extLst>
            </p:cNvPr>
            <p:cNvSpPr txBox="1"/>
            <p:nvPr/>
          </p:nvSpPr>
          <p:spPr>
            <a:xfrm>
              <a:off x="1099031" y="898245"/>
              <a:ext cx="5517430" cy="400110"/>
            </a:xfrm>
            <a:prstGeom prst="rect">
              <a:avLst/>
            </a:prstGeom>
            <a:noFill/>
          </p:spPr>
          <p:txBody>
            <a:bodyPr wrap="square" rtlCol="0">
              <a:spAutoFit/>
            </a:bodyPr>
            <a:lstStyle/>
            <a:p>
              <a:r>
                <a:rPr lang="zh-CN" altLang="en-US" sz="2000" b="1" dirty="0"/>
                <a:t>运输层端口号应用举例</a:t>
              </a:r>
            </a:p>
          </p:txBody>
        </p:sp>
      </p:grpSp>
    </p:spTree>
    <p:custDataLst>
      <p:tags r:id="rId1"/>
    </p:custDataLst>
    <p:extLst>
      <p:ext uri="{BB962C8B-B14F-4D97-AF65-F5344CB8AC3E}">
        <p14:creationId xmlns:p14="http://schemas.microsoft.com/office/powerpoint/2010/main" val="260057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500" fill="hold"/>
                                        <p:tgtEl>
                                          <p:spTgt spid="42"/>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3000" fill="hold" nodeType="clickEffect">
                                  <p:stCondLst>
                                    <p:cond delay="0"/>
                                  </p:stCondLst>
                                  <p:childTnLst>
                                    <p:anim calcmode="discrete" valueType="str">
                                      <p:cBhvr>
                                        <p:cTn id="10" dur="500" fill="hold"/>
                                        <p:tgtEl>
                                          <p:spTgt spid="31">
                                            <p:txEl>
                                              <p:pRg st="0" end="0"/>
                                            </p:txEl>
                                          </p:spTgt>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nodeType="withEffect">
                                  <p:stCondLst>
                                    <p:cond delay="0"/>
                                  </p:stCondLst>
                                  <p:childTnLst>
                                    <p:anim calcmode="discrete" valueType="str">
                                      <p:cBhvr>
                                        <p:cTn id="12" dur="500" fill="hold"/>
                                        <p:tgtEl>
                                          <p:spTgt spid="31">
                                            <p:txEl>
                                              <p:pRg st="1" end="1"/>
                                            </p:txEl>
                                          </p:spTgt>
                                        </p:tgtEl>
                                        <p:attrNameLst>
                                          <p:attrName>style.visibility</p:attrName>
                                        </p:attrNameLst>
                                      </p:cBhvr>
                                      <p:tavLst>
                                        <p:tav tm="0">
                                          <p:val>
                                            <p:strVal val="hidden"/>
                                          </p:val>
                                        </p:tav>
                                        <p:tav tm="50000">
                                          <p:val>
                                            <p:strVal val="visible"/>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2"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099BF95-8F30-5920-2393-19CFBFFEC2F0}"/>
              </a:ext>
            </a:extLst>
          </p:cNvPr>
          <p:cNvGrpSpPr/>
          <p:nvPr/>
        </p:nvGrpSpPr>
        <p:grpSpPr>
          <a:xfrm>
            <a:off x="3303305" y="1082608"/>
            <a:ext cx="5608577" cy="1459697"/>
            <a:chOff x="3303305" y="1082608"/>
            <a:chExt cx="5608577" cy="1459697"/>
          </a:xfrm>
        </p:grpSpPr>
        <p:sp>
          <p:nvSpPr>
            <p:cNvPr id="12" name="íşlïḍè"/>
            <p:cNvSpPr txBox="1"/>
            <p:nvPr/>
          </p:nvSpPr>
          <p:spPr>
            <a:xfrm>
              <a:off x="3965618" y="1082608"/>
              <a:ext cx="4287076" cy="419100"/>
            </a:xfrm>
            <a:prstGeom prst="rect">
              <a:avLst/>
            </a:prstGeom>
            <a:noFill/>
          </p:spPr>
          <p:txBody>
            <a:bodyPr wrap="square" lIns="91440" tIns="45720" rIns="91440" bIns="45720" anchor="ctr">
              <a:noAutofit/>
            </a:bodyPr>
            <a:lstStyle/>
            <a:p>
              <a:pPr algn="ctr"/>
              <a:r>
                <a:rPr lang="en-US" altLang="zh-CN" sz="2400" b="1" dirty="0"/>
                <a:t>5.3.8 TCP</a:t>
              </a:r>
              <a:r>
                <a:rPr lang="zh-CN" altLang="en-US" sz="2400" b="1" dirty="0"/>
                <a:t>的选择确认</a:t>
              </a:r>
              <a:endParaRPr lang="en-US" altLang="zh-CN" sz="2400" b="1" dirty="0"/>
            </a:p>
          </p:txBody>
        </p:sp>
        <p:grpSp>
          <p:nvGrpSpPr>
            <p:cNvPr id="6" name="组合 5"/>
            <p:cNvGrpSpPr/>
            <p:nvPr/>
          </p:nvGrpSpPr>
          <p:grpSpPr>
            <a:xfrm>
              <a:off x="3303305" y="1946751"/>
              <a:ext cx="5608577" cy="595554"/>
              <a:chOff x="1183243" y="2200834"/>
              <a:chExt cx="5608577"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4933141"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b="1" dirty="0">
                    <a:solidFill>
                      <a:schemeClr val="tx1"/>
                    </a:solidFill>
                  </a:rPr>
                  <a:t>TCP</a:t>
                </a:r>
                <a:r>
                  <a:rPr lang="zh-CN" altLang="en-US" sz="2200" b="1" dirty="0">
                    <a:solidFill>
                      <a:schemeClr val="tx1"/>
                    </a:solidFill>
                  </a:rPr>
                  <a:t>的选择确认</a:t>
                </a:r>
              </a:p>
            </p:txBody>
          </p:sp>
        </p:grpSp>
      </p:grpSp>
    </p:spTree>
    <p:extLst>
      <p:ext uri="{BB962C8B-B14F-4D97-AF65-F5344CB8AC3E}">
        <p14:creationId xmlns:p14="http://schemas.microsoft.com/office/powerpoint/2010/main" val="209294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的选择确认</a:t>
              </a:r>
            </a:p>
          </p:txBody>
        </p:sp>
      </p:grpSp>
      <p:sp>
        <p:nvSpPr>
          <p:cNvPr id="23" name="矩形 22">
            <a:extLst>
              <a:ext uri="{FF2B5EF4-FFF2-40B4-BE49-F238E27FC236}">
                <a16:creationId xmlns:a16="http://schemas.microsoft.com/office/drawing/2014/main" id="{F82BBC70-F30E-AB68-9D93-E4081A0F0B85}"/>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íşlïḍè">
            <a:extLst>
              <a:ext uri="{FF2B5EF4-FFF2-40B4-BE49-F238E27FC236}">
                <a16:creationId xmlns:a16="http://schemas.microsoft.com/office/drawing/2014/main" id="{78C33ADD-3652-066A-EAD3-15D042768D40}"/>
              </a:ext>
            </a:extLst>
          </p:cNvPr>
          <p:cNvSpPr txBox="1"/>
          <p:nvPr/>
        </p:nvSpPr>
        <p:spPr>
          <a:xfrm>
            <a:off x="1293757" y="1216579"/>
            <a:ext cx="10593443" cy="664847"/>
          </a:xfrm>
          <a:prstGeom prst="rect">
            <a:avLst/>
          </a:prstGeom>
          <a:solidFill>
            <a:schemeClr val="bg1"/>
          </a:solidFill>
        </p:spPr>
        <p:txBody>
          <a:bodyPr wrap="square" lIns="91440" tIns="45720" rIns="91440" bIns="45720" anchor="ctr">
            <a:noAutofit/>
          </a:bodyPr>
          <a:lstStyle/>
          <a:p>
            <a:r>
              <a:rPr lang="zh-CN" altLang="en-US" b="1" dirty="0"/>
              <a:t>在之前介绍</a:t>
            </a:r>
            <a:r>
              <a:rPr lang="en-US" altLang="zh-CN" b="1" dirty="0"/>
              <a:t>TCP</a:t>
            </a:r>
            <a:r>
              <a:rPr lang="zh-CN" altLang="en-US" b="1" dirty="0"/>
              <a:t>的快重传和可靠传输时，</a:t>
            </a:r>
            <a:r>
              <a:rPr lang="en-US" altLang="zh-CN" b="1" dirty="0"/>
              <a:t>TCP</a:t>
            </a:r>
            <a:r>
              <a:rPr lang="zh-CN" altLang="en-US" b="1" dirty="0"/>
              <a:t>接收方</a:t>
            </a:r>
            <a:r>
              <a:rPr lang="zh-CN" altLang="en-US" b="1" dirty="0">
                <a:solidFill>
                  <a:srgbClr val="FF0000"/>
                </a:solidFill>
              </a:rPr>
              <a:t>只能对按序收到的数据中的最高序号给出确认</a:t>
            </a:r>
            <a:r>
              <a:rPr lang="zh-CN" altLang="en-US" b="1" dirty="0"/>
              <a:t>。当发送方</a:t>
            </a:r>
            <a:r>
              <a:rPr lang="zh-CN" altLang="en-US" b="1" dirty="0">
                <a:solidFill>
                  <a:srgbClr val="FF0000"/>
                </a:solidFill>
              </a:rPr>
              <a:t>超时重传</a:t>
            </a:r>
            <a:r>
              <a:rPr lang="zh-CN" altLang="en-US" b="1" dirty="0"/>
              <a:t>时，接收方之前</a:t>
            </a:r>
            <a:r>
              <a:rPr lang="zh-CN" altLang="en-US" b="1" dirty="0">
                <a:solidFill>
                  <a:srgbClr val="FF0000"/>
                </a:solidFill>
              </a:rPr>
              <a:t>已收到的未按序到达的数据也会被重传</a:t>
            </a:r>
            <a:r>
              <a:rPr lang="zh-CN" altLang="en-US" b="1" dirty="0"/>
              <a:t>。</a:t>
            </a:r>
            <a:endParaRPr lang="en-US" altLang="zh-CN" b="1" dirty="0"/>
          </a:p>
        </p:txBody>
      </p:sp>
      <p:grpSp>
        <p:nvGrpSpPr>
          <p:cNvPr id="25" name="组合 24">
            <a:extLst>
              <a:ext uri="{FF2B5EF4-FFF2-40B4-BE49-F238E27FC236}">
                <a16:creationId xmlns:a16="http://schemas.microsoft.com/office/drawing/2014/main" id="{CA31A988-5374-EB6B-5EE7-509989E653E2}"/>
              </a:ext>
            </a:extLst>
          </p:cNvPr>
          <p:cNvGrpSpPr/>
          <p:nvPr/>
        </p:nvGrpSpPr>
        <p:grpSpPr>
          <a:xfrm>
            <a:off x="500689" y="3069771"/>
            <a:ext cx="4057581" cy="3263535"/>
            <a:chOff x="3207781" y="1105990"/>
            <a:chExt cx="5776438" cy="4646020"/>
          </a:xfrm>
        </p:grpSpPr>
        <p:sp>
          <p:nvSpPr>
            <p:cNvPr id="26" name="任意多边形 4">
              <a:extLst>
                <a:ext uri="{FF2B5EF4-FFF2-40B4-BE49-F238E27FC236}">
                  <a16:creationId xmlns:a16="http://schemas.microsoft.com/office/drawing/2014/main" id="{D3C60242-28F8-6CA2-25E6-9BB25363AE93}"/>
                </a:ext>
              </a:extLst>
            </p:cNvPr>
            <p:cNvSpPr/>
            <p:nvPr/>
          </p:nvSpPr>
          <p:spPr>
            <a:xfrm>
              <a:off x="3598883" y="5220505"/>
              <a:ext cx="5385336" cy="531505"/>
            </a:xfrm>
            <a:custGeom>
              <a:avLst/>
              <a:gdLst>
                <a:gd name="connsiteX0" fmla="*/ -514 w 4756429"/>
                <a:gd name="connsiteY0" fmla="*/ 234476 h 469435"/>
                <a:gd name="connsiteX1" fmla="*/ 2377732 w 4756429"/>
                <a:gd name="connsiteY1" fmla="*/ -210 h 469435"/>
                <a:gd name="connsiteX2" fmla="*/ 4755915 w 4756429"/>
                <a:gd name="connsiteY2" fmla="*/ 234476 h 469435"/>
                <a:gd name="connsiteX3" fmla="*/ 2377732 w 4756429"/>
                <a:gd name="connsiteY3" fmla="*/ 469226 h 469435"/>
                <a:gd name="connsiteX4" fmla="*/ -514 w 4756429"/>
                <a:gd name="connsiteY4" fmla="*/ 234476 h 46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429" h="469435">
                  <a:moveTo>
                    <a:pt x="-514" y="234476"/>
                  </a:moveTo>
                  <a:cubicBezTo>
                    <a:pt x="-514" y="104871"/>
                    <a:pt x="1064277" y="-210"/>
                    <a:pt x="2377732" y="-210"/>
                  </a:cubicBezTo>
                  <a:cubicBezTo>
                    <a:pt x="3691187" y="-210"/>
                    <a:pt x="4755915" y="104871"/>
                    <a:pt x="4755915" y="234476"/>
                  </a:cubicBezTo>
                  <a:cubicBezTo>
                    <a:pt x="4755915" y="364081"/>
                    <a:pt x="3691187" y="469226"/>
                    <a:pt x="2377732" y="469226"/>
                  </a:cubicBezTo>
                  <a:cubicBezTo>
                    <a:pt x="1064277" y="469226"/>
                    <a:pt x="-514" y="364144"/>
                    <a:pt x="-514" y="234476"/>
                  </a:cubicBezTo>
                  <a:close/>
                </a:path>
              </a:pathLst>
            </a:custGeom>
            <a:solidFill>
              <a:srgbClr val="E8E8E8"/>
            </a:solidFill>
            <a:ln w="6346" cap="flat">
              <a:noFill/>
              <a:prstDash val="solid"/>
              <a:miter/>
            </a:ln>
          </p:spPr>
          <p:txBody>
            <a:bodyPr rtlCol="0" anchor="ctr"/>
            <a:lstStyle/>
            <a:p>
              <a:endParaRPr lang="zh-CN" altLang="en-US"/>
            </a:p>
          </p:txBody>
        </p:sp>
        <p:sp>
          <p:nvSpPr>
            <p:cNvPr id="27" name="任意多边形 5">
              <a:extLst>
                <a:ext uri="{FF2B5EF4-FFF2-40B4-BE49-F238E27FC236}">
                  <a16:creationId xmlns:a16="http://schemas.microsoft.com/office/drawing/2014/main" id="{EA469279-40D7-FFC3-F5D1-70068A84E63E}"/>
                </a:ext>
              </a:extLst>
            </p:cNvPr>
            <p:cNvSpPr/>
            <p:nvPr/>
          </p:nvSpPr>
          <p:spPr>
            <a:xfrm>
              <a:off x="4313321" y="3382454"/>
              <a:ext cx="883608" cy="1118025"/>
            </a:xfrm>
            <a:custGeom>
              <a:avLst/>
              <a:gdLst>
                <a:gd name="connsiteX0" fmla="*/ 304303 w 780419"/>
                <a:gd name="connsiteY0" fmla="*/ 118570 h 987461"/>
                <a:gd name="connsiteX1" fmla="*/ 254240 w 780419"/>
                <a:gd name="connsiteY1" fmla="*/ 127782 h 987461"/>
                <a:gd name="connsiteX2" fmla="*/ 200428 w 780419"/>
                <a:gd name="connsiteY2" fmla="*/ 182038 h 987461"/>
                <a:gd name="connsiteX3" fmla="*/ 189374 w 780419"/>
                <a:gd name="connsiteY3" fmla="*/ 260437 h 987461"/>
                <a:gd name="connsiteX4" fmla="*/ 195727 w 780419"/>
                <a:gd name="connsiteY4" fmla="*/ 517740 h 987461"/>
                <a:gd name="connsiteX5" fmla="*/ 71395 w 780419"/>
                <a:gd name="connsiteY5" fmla="*/ 592835 h 987461"/>
                <a:gd name="connsiteX6" fmla="*/ 24001 w 780419"/>
                <a:gd name="connsiteY6" fmla="*/ 840164 h 987461"/>
                <a:gd name="connsiteX7" fmla="*/ 249411 w 780419"/>
                <a:gd name="connsiteY7" fmla="*/ 982284 h 987461"/>
                <a:gd name="connsiteX8" fmla="*/ 522597 w 780419"/>
                <a:gd name="connsiteY8" fmla="*/ 959286 h 987461"/>
                <a:gd name="connsiteX9" fmla="*/ 699597 w 780419"/>
                <a:gd name="connsiteY9" fmla="*/ 889401 h 987461"/>
                <a:gd name="connsiteX10" fmla="*/ 708555 w 780419"/>
                <a:gd name="connsiteY10" fmla="*/ 575617 h 987461"/>
                <a:gd name="connsiteX11" fmla="*/ 764082 w 780419"/>
                <a:gd name="connsiteY11" fmla="*/ 389088 h 987461"/>
                <a:gd name="connsiteX12" fmla="*/ 606968 w 780419"/>
                <a:gd name="connsiteY12" fmla="*/ 27466 h 987461"/>
                <a:gd name="connsiteX13" fmla="*/ 304303 w 780419"/>
                <a:gd name="connsiteY13" fmla="*/ 118761 h 9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0419" h="987461">
                  <a:moveTo>
                    <a:pt x="304303" y="118570"/>
                  </a:moveTo>
                  <a:cubicBezTo>
                    <a:pt x="307860" y="110184"/>
                    <a:pt x="258432" y="125940"/>
                    <a:pt x="254240" y="127782"/>
                  </a:cubicBezTo>
                  <a:cubicBezTo>
                    <a:pt x="230002" y="138284"/>
                    <a:pt x="210733" y="157712"/>
                    <a:pt x="200428" y="182038"/>
                  </a:cubicBezTo>
                  <a:cubicBezTo>
                    <a:pt x="191299" y="207108"/>
                    <a:pt x="187531" y="233817"/>
                    <a:pt x="189374" y="260437"/>
                  </a:cubicBezTo>
                  <a:cubicBezTo>
                    <a:pt x="191216" y="342393"/>
                    <a:pt x="253985" y="444679"/>
                    <a:pt x="195727" y="517740"/>
                  </a:cubicBezTo>
                  <a:cubicBezTo>
                    <a:pt x="165486" y="555478"/>
                    <a:pt x="111484" y="565706"/>
                    <a:pt x="71395" y="592835"/>
                  </a:cubicBezTo>
                  <a:cubicBezTo>
                    <a:pt x="-4843" y="644295"/>
                    <a:pt x="-20154" y="759351"/>
                    <a:pt x="24001" y="840164"/>
                  </a:cubicBezTo>
                  <a:cubicBezTo>
                    <a:pt x="68155" y="920976"/>
                    <a:pt x="158306" y="968752"/>
                    <a:pt x="249411" y="982284"/>
                  </a:cubicBezTo>
                  <a:cubicBezTo>
                    <a:pt x="340516" y="995816"/>
                    <a:pt x="433081" y="979552"/>
                    <a:pt x="522597" y="959286"/>
                  </a:cubicBezTo>
                  <a:cubicBezTo>
                    <a:pt x="584986" y="945182"/>
                    <a:pt x="648835" y="928092"/>
                    <a:pt x="699597" y="889401"/>
                  </a:cubicBezTo>
                  <a:cubicBezTo>
                    <a:pt x="819354" y="797724"/>
                    <a:pt x="763510" y="682986"/>
                    <a:pt x="708555" y="575617"/>
                  </a:cubicBezTo>
                  <a:cubicBezTo>
                    <a:pt x="673358" y="506876"/>
                    <a:pt x="736509" y="474475"/>
                    <a:pt x="764082" y="389088"/>
                  </a:cubicBezTo>
                  <a:cubicBezTo>
                    <a:pt x="813700" y="235469"/>
                    <a:pt x="742608" y="86360"/>
                    <a:pt x="606968" y="27466"/>
                  </a:cubicBezTo>
                  <a:cubicBezTo>
                    <a:pt x="384225" y="-69039"/>
                    <a:pt x="304747" y="117744"/>
                    <a:pt x="304303" y="118761"/>
                  </a:cubicBezTo>
                  <a:close/>
                </a:path>
              </a:pathLst>
            </a:custGeom>
            <a:solidFill>
              <a:srgbClr val="971D05"/>
            </a:solidFill>
            <a:ln w="6346" cap="flat">
              <a:noFill/>
              <a:prstDash val="solid"/>
              <a:miter/>
            </a:ln>
          </p:spPr>
          <p:txBody>
            <a:bodyPr rtlCol="0" anchor="ctr"/>
            <a:lstStyle/>
            <a:p>
              <a:endParaRPr lang="zh-CN" altLang="en-US"/>
            </a:p>
          </p:txBody>
        </p:sp>
        <p:sp>
          <p:nvSpPr>
            <p:cNvPr id="28" name="任意多边形 6">
              <a:extLst>
                <a:ext uri="{FF2B5EF4-FFF2-40B4-BE49-F238E27FC236}">
                  <a16:creationId xmlns:a16="http://schemas.microsoft.com/office/drawing/2014/main" id="{D7A3FF8F-7C3D-7E93-EAB8-5A2D625390C5}"/>
                </a:ext>
              </a:extLst>
            </p:cNvPr>
            <p:cNvSpPr/>
            <p:nvPr/>
          </p:nvSpPr>
          <p:spPr>
            <a:xfrm>
              <a:off x="4743753" y="3967018"/>
              <a:ext cx="251762" cy="311178"/>
            </a:xfrm>
            <a:custGeom>
              <a:avLst/>
              <a:gdLst>
                <a:gd name="connsiteX0" fmla="*/ 110730 w 222361"/>
                <a:gd name="connsiteY0" fmla="*/ 274628 h 274838"/>
                <a:gd name="connsiteX1" fmla="*/ 110730 w 222361"/>
                <a:gd name="connsiteY1" fmla="*/ 274628 h 274838"/>
                <a:gd name="connsiteX2" fmla="*/ -514 w 222361"/>
                <a:gd name="connsiteY2" fmla="*/ 126853 h 274838"/>
                <a:gd name="connsiteX3" fmla="*/ -514 w 222361"/>
                <a:gd name="connsiteY3" fmla="*/ -210 h 274838"/>
                <a:gd name="connsiteX4" fmla="*/ 221847 w 222361"/>
                <a:gd name="connsiteY4" fmla="*/ -210 h 274838"/>
                <a:gd name="connsiteX5" fmla="*/ 221847 w 222361"/>
                <a:gd name="connsiteY5" fmla="*/ 126853 h 274838"/>
                <a:gd name="connsiteX6" fmla="*/ 111937 w 222361"/>
                <a:gd name="connsiteY6" fmla="*/ 274628 h 27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1" h="274838">
                  <a:moveTo>
                    <a:pt x="110730" y="274628"/>
                  </a:moveTo>
                  <a:lnTo>
                    <a:pt x="110730" y="274628"/>
                  </a:lnTo>
                  <a:cubicBezTo>
                    <a:pt x="49358" y="274628"/>
                    <a:pt x="-451" y="163639"/>
                    <a:pt x="-514" y="126853"/>
                  </a:cubicBezTo>
                  <a:lnTo>
                    <a:pt x="-514" y="-210"/>
                  </a:lnTo>
                  <a:lnTo>
                    <a:pt x="221847" y="-210"/>
                  </a:lnTo>
                  <a:lnTo>
                    <a:pt x="221847" y="126853"/>
                  </a:lnTo>
                  <a:cubicBezTo>
                    <a:pt x="221847" y="163448"/>
                    <a:pt x="172991" y="274438"/>
                    <a:pt x="111937" y="274628"/>
                  </a:cubicBezTo>
                  <a:close/>
                </a:path>
              </a:pathLst>
            </a:custGeom>
            <a:solidFill>
              <a:srgbClr val="FF93B1"/>
            </a:solidFill>
            <a:ln w="6346" cap="flat">
              <a:noFill/>
              <a:prstDash val="solid"/>
              <a:miter/>
            </a:ln>
          </p:spPr>
          <p:txBody>
            <a:bodyPr rtlCol="0" anchor="ctr"/>
            <a:lstStyle/>
            <a:p>
              <a:endParaRPr lang="zh-CN" altLang="en-US"/>
            </a:p>
          </p:txBody>
        </p:sp>
        <p:sp>
          <p:nvSpPr>
            <p:cNvPr id="29" name="任意多边形 7">
              <a:extLst>
                <a:ext uri="{FF2B5EF4-FFF2-40B4-BE49-F238E27FC236}">
                  <a16:creationId xmlns:a16="http://schemas.microsoft.com/office/drawing/2014/main" id="{E89BA75F-337F-6509-EB77-6B4F32F56477}"/>
                </a:ext>
              </a:extLst>
            </p:cNvPr>
            <p:cNvSpPr/>
            <p:nvPr/>
          </p:nvSpPr>
          <p:spPr>
            <a:xfrm>
              <a:off x="4572555" y="3764605"/>
              <a:ext cx="121406" cy="141542"/>
            </a:xfrm>
            <a:custGeom>
              <a:avLst/>
              <a:gdLst>
                <a:gd name="connsiteX0" fmla="*/ 77312 w 107228"/>
                <a:gd name="connsiteY0" fmla="*/ 27741 h 125013"/>
                <a:gd name="connsiteX1" fmla="*/ -514 w 107228"/>
                <a:gd name="connsiteY1" fmla="*/ 46801 h 125013"/>
                <a:gd name="connsiteX2" fmla="*/ 94783 w 107228"/>
                <a:gd name="connsiteY2" fmla="*/ 110332 h 125013"/>
                <a:gd name="connsiteX3" fmla="*/ 77312 w 107228"/>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28" h="125013">
                  <a:moveTo>
                    <a:pt x="77312" y="27741"/>
                  </a:moveTo>
                  <a:cubicBezTo>
                    <a:pt x="41226" y="-26515"/>
                    <a:pt x="-514" y="8364"/>
                    <a:pt x="-514" y="46801"/>
                  </a:cubicBezTo>
                  <a:cubicBezTo>
                    <a:pt x="-514" y="102073"/>
                    <a:pt x="60031" y="149722"/>
                    <a:pt x="94783" y="110332"/>
                  </a:cubicBezTo>
                  <a:cubicBezTo>
                    <a:pt x="129535" y="70943"/>
                    <a:pt x="77312" y="27741"/>
                    <a:pt x="77312" y="27741"/>
                  </a:cubicBezTo>
                  <a:close/>
                </a:path>
              </a:pathLst>
            </a:custGeom>
            <a:solidFill>
              <a:srgbClr val="FED0D6"/>
            </a:solidFill>
            <a:ln w="6346" cap="flat">
              <a:noFill/>
              <a:prstDash val="solid"/>
              <a:miter/>
            </a:ln>
          </p:spPr>
          <p:txBody>
            <a:bodyPr rtlCol="0" anchor="ctr"/>
            <a:lstStyle/>
            <a:p>
              <a:endParaRPr lang="zh-CN" altLang="en-US"/>
            </a:p>
          </p:txBody>
        </p:sp>
        <p:sp>
          <p:nvSpPr>
            <p:cNvPr id="30" name="任意多边形 8">
              <a:extLst>
                <a:ext uri="{FF2B5EF4-FFF2-40B4-BE49-F238E27FC236}">
                  <a16:creationId xmlns:a16="http://schemas.microsoft.com/office/drawing/2014/main" id="{7666A023-0CE7-A9D3-5222-0D5A0B1C2664}"/>
                </a:ext>
              </a:extLst>
            </p:cNvPr>
            <p:cNvSpPr/>
            <p:nvPr/>
          </p:nvSpPr>
          <p:spPr>
            <a:xfrm>
              <a:off x="5034066" y="3764605"/>
              <a:ext cx="121425" cy="141542"/>
            </a:xfrm>
            <a:custGeom>
              <a:avLst/>
              <a:gdLst>
                <a:gd name="connsiteX0" fmla="*/ 28968 w 107245"/>
                <a:gd name="connsiteY0" fmla="*/ 27741 h 125013"/>
                <a:gd name="connsiteX1" fmla="*/ 106731 w 107245"/>
                <a:gd name="connsiteY1" fmla="*/ 46801 h 125013"/>
                <a:gd name="connsiteX2" fmla="*/ 11433 w 107245"/>
                <a:gd name="connsiteY2" fmla="*/ 110332 h 125013"/>
                <a:gd name="connsiteX3" fmla="*/ 28968 w 107245"/>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45" h="125013">
                  <a:moveTo>
                    <a:pt x="28968" y="27741"/>
                  </a:moveTo>
                  <a:cubicBezTo>
                    <a:pt x="64927" y="-26515"/>
                    <a:pt x="106731" y="8364"/>
                    <a:pt x="106731" y="46801"/>
                  </a:cubicBezTo>
                  <a:cubicBezTo>
                    <a:pt x="106731" y="102073"/>
                    <a:pt x="46249" y="149722"/>
                    <a:pt x="11433" y="110332"/>
                  </a:cubicBezTo>
                  <a:cubicBezTo>
                    <a:pt x="-23382" y="70943"/>
                    <a:pt x="28968" y="27741"/>
                    <a:pt x="28968" y="27741"/>
                  </a:cubicBezTo>
                  <a:close/>
                </a:path>
              </a:pathLst>
            </a:custGeom>
            <a:solidFill>
              <a:srgbClr val="FED0D6"/>
            </a:solidFill>
            <a:ln w="6346" cap="flat">
              <a:noFill/>
              <a:prstDash val="solid"/>
              <a:miter/>
            </a:ln>
          </p:spPr>
          <p:txBody>
            <a:bodyPr rtlCol="0" anchor="ctr"/>
            <a:lstStyle/>
            <a:p>
              <a:endParaRPr lang="zh-CN" altLang="en-US"/>
            </a:p>
          </p:txBody>
        </p:sp>
        <p:sp>
          <p:nvSpPr>
            <p:cNvPr id="31" name="任意多边形 9">
              <a:extLst>
                <a:ext uri="{FF2B5EF4-FFF2-40B4-BE49-F238E27FC236}">
                  <a16:creationId xmlns:a16="http://schemas.microsoft.com/office/drawing/2014/main" id="{DC0DBC55-B32F-2FAB-9037-A62154ED11B4}"/>
                </a:ext>
              </a:extLst>
            </p:cNvPr>
            <p:cNvSpPr/>
            <p:nvPr/>
          </p:nvSpPr>
          <p:spPr>
            <a:xfrm>
              <a:off x="4636485" y="3571274"/>
              <a:ext cx="453974" cy="467243"/>
            </a:xfrm>
            <a:custGeom>
              <a:avLst/>
              <a:gdLst>
                <a:gd name="connsiteX0" fmla="*/ 199817 w 400958"/>
                <a:gd name="connsiteY0" fmla="*/ 412468 h 412678"/>
                <a:gd name="connsiteX1" fmla="*/ 6744 w 400958"/>
                <a:gd name="connsiteY1" fmla="*/ 98113 h 412678"/>
                <a:gd name="connsiteX2" fmla="*/ 393207 w 400958"/>
                <a:gd name="connsiteY2" fmla="*/ 98113 h 412678"/>
                <a:gd name="connsiteX3" fmla="*/ 199817 w 400958"/>
                <a:gd name="connsiteY3" fmla="*/ 412468 h 412678"/>
              </a:gdLst>
              <a:ahLst/>
              <a:cxnLst>
                <a:cxn ang="0">
                  <a:pos x="connsiteX0" y="connsiteY0"/>
                </a:cxn>
                <a:cxn ang="0">
                  <a:pos x="connsiteX1" y="connsiteY1"/>
                </a:cxn>
                <a:cxn ang="0">
                  <a:pos x="connsiteX2" y="connsiteY2"/>
                </a:cxn>
                <a:cxn ang="0">
                  <a:pos x="connsiteX3" y="connsiteY3"/>
                </a:cxn>
              </a:cxnLst>
              <a:rect l="l" t="t" r="r" b="b"/>
              <a:pathLst>
                <a:path w="400958" h="412678">
                  <a:moveTo>
                    <a:pt x="199817" y="412468"/>
                  </a:moveTo>
                  <a:cubicBezTo>
                    <a:pt x="57569" y="412468"/>
                    <a:pt x="-26547" y="257387"/>
                    <a:pt x="6744" y="98113"/>
                  </a:cubicBezTo>
                  <a:cubicBezTo>
                    <a:pt x="34063" y="-33016"/>
                    <a:pt x="365762" y="-32953"/>
                    <a:pt x="393207" y="98113"/>
                  </a:cubicBezTo>
                  <a:cubicBezTo>
                    <a:pt x="426434" y="257387"/>
                    <a:pt x="342382" y="412595"/>
                    <a:pt x="199817" y="412468"/>
                  </a:cubicBezTo>
                  <a:close/>
                </a:path>
              </a:pathLst>
            </a:custGeom>
            <a:solidFill>
              <a:srgbClr val="FED0D6"/>
            </a:solidFill>
            <a:ln w="6346" cap="flat">
              <a:noFill/>
              <a:prstDash val="solid"/>
              <a:miter/>
            </a:ln>
          </p:spPr>
          <p:txBody>
            <a:bodyPr rtlCol="0" anchor="ctr"/>
            <a:lstStyle/>
            <a:p>
              <a:endParaRPr lang="zh-CN" altLang="en-US"/>
            </a:p>
          </p:txBody>
        </p:sp>
        <p:sp>
          <p:nvSpPr>
            <p:cNvPr id="32" name="任意多边形 10">
              <a:extLst>
                <a:ext uri="{FF2B5EF4-FFF2-40B4-BE49-F238E27FC236}">
                  <a16:creationId xmlns:a16="http://schemas.microsoft.com/office/drawing/2014/main" id="{BDD19282-C8C7-BD8C-3CEC-FAE2F2F89E78}"/>
                </a:ext>
              </a:extLst>
            </p:cNvPr>
            <p:cNvSpPr/>
            <p:nvPr/>
          </p:nvSpPr>
          <p:spPr>
            <a:xfrm>
              <a:off x="4757636" y="3487392"/>
              <a:ext cx="367502" cy="234313"/>
            </a:xfrm>
            <a:custGeom>
              <a:avLst/>
              <a:gdLst>
                <a:gd name="connsiteX0" fmla="*/ -514 w 324585"/>
                <a:gd name="connsiteY0" fmla="*/ 31541 h 206950"/>
                <a:gd name="connsiteX1" fmla="*/ 303231 w 324585"/>
                <a:gd name="connsiteY1" fmla="*/ 198693 h 206950"/>
                <a:gd name="connsiteX2" fmla="*/ 184045 w 324585"/>
                <a:gd name="connsiteY2" fmla="*/ 21757 h 206950"/>
                <a:gd name="connsiteX3" fmla="*/ -514 w 324585"/>
                <a:gd name="connsiteY3" fmla="*/ 31541 h 206950"/>
              </a:gdLst>
              <a:ahLst/>
              <a:cxnLst>
                <a:cxn ang="0">
                  <a:pos x="connsiteX0" y="connsiteY0"/>
                </a:cxn>
                <a:cxn ang="0">
                  <a:pos x="connsiteX1" y="connsiteY1"/>
                </a:cxn>
                <a:cxn ang="0">
                  <a:pos x="connsiteX2" y="connsiteY2"/>
                </a:cxn>
                <a:cxn ang="0">
                  <a:pos x="connsiteX3" y="connsiteY3"/>
                </a:cxn>
              </a:cxnLst>
              <a:rect l="l" t="t" r="r" b="b"/>
              <a:pathLst>
                <a:path w="324585" h="206950">
                  <a:moveTo>
                    <a:pt x="-514" y="31541"/>
                  </a:moveTo>
                  <a:cubicBezTo>
                    <a:pt x="-514" y="165911"/>
                    <a:pt x="253612" y="230650"/>
                    <a:pt x="303231" y="198693"/>
                  </a:cubicBezTo>
                  <a:cubicBezTo>
                    <a:pt x="352849" y="166737"/>
                    <a:pt x="314158" y="52951"/>
                    <a:pt x="184045" y="21757"/>
                  </a:cubicBezTo>
                  <a:cubicBezTo>
                    <a:pt x="53932" y="-9437"/>
                    <a:pt x="-197" y="-8484"/>
                    <a:pt x="-514" y="31541"/>
                  </a:cubicBezTo>
                  <a:close/>
                </a:path>
              </a:pathLst>
            </a:custGeom>
            <a:solidFill>
              <a:srgbClr val="971D05"/>
            </a:solidFill>
            <a:ln w="6346" cap="flat">
              <a:noFill/>
              <a:prstDash val="solid"/>
              <a:miter/>
            </a:ln>
          </p:spPr>
          <p:txBody>
            <a:bodyPr rtlCol="0" anchor="ctr"/>
            <a:lstStyle/>
            <a:p>
              <a:endParaRPr lang="zh-CN" altLang="en-US"/>
            </a:p>
          </p:txBody>
        </p:sp>
        <p:sp>
          <p:nvSpPr>
            <p:cNvPr id="33" name="任意多边形 11">
              <a:extLst>
                <a:ext uri="{FF2B5EF4-FFF2-40B4-BE49-F238E27FC236}">
                  <a16:creationId xmlns:a16="http://schemas.microsoft.com/office/drawing/2014/main" id="{726F8DF0-C105-A004-3C8B-8C4608E4618D}"/>
                </a:ext>
              </a:extLst>
            </p:cNvPr>
            <p:cNvSpPr/>
            <p:nvPr/>
          </p:nvSpPr>
          <p:spPr>
            <a:xfrm>
              <a:off x="4592900" y="3508707"/>
              <a:ext cx="173053" cy="238281"/>
            </a:xfrm>
            <a:custGeom>
              <a:avLst/>
              <a:gdLst>
                <a:gd name="connsiteX0" fmla="*/ 145428 w 152844"/>
                <a:gd name="connsiteY0" fmla="*/ 11762 h 210454"/>
                <a:gd name="connsiteX1" fmla="*/ 38759 w 152844"/>
                <a:gd name="connsiteY1" fmla="*/ 209790 h 210454"/>
                <a:gd name="connsiteX2" fmla="*/ 27704 w 152844"/>
                <a:gd name="connsiteY2" fmla="*/ 78089 h 210454"/>
                <a:gd name="connsiteX3" fmla="*/ 145428 w 152844"/>
                <a:gd name="connsiteY3" fmla="*/ 11762 h 210454"/>
              </a:gdLst>
              <a:ahLst/>
              <a:cxnLst>
                <a:cxn ang="0">
                  <a:pos x="connsiteX0" y="connsiteY0"/>
                </a:cxn>
                <a:cxn ang="0">
                  <a:pos x="connsiteX1" y="connsiteY1"/>
                </a:cxn>
                <a:cxn ang="0">
                  <a:pos x="connsiteX2" y="connsiteY2"/>
                </a:cxn>
                <a:cxn ang="0">
                  <a:pos x="connsiteX3" y="connsiteY3"/>
                </a:cxn>
              </a:cxnLst>
              <a:rect l="l" t="t" r="r" b="b"/>
              <a:pathLst>
                <a:path w="152844" h="210454">
                  <a:moveTo>
                    <a:pt x="145428" y="11762"/>
                  </a:moveTo>
                  <a:cubicBezTo>
                    <a:pt x="177703" y="76501"/>
                    <a:pt x="89076" y="219320"/>
                    <a:pt x="38759" y="209790"/>
                  </a:cubicBezTo>
                  <a:cubicBezTo>
                    <a:pt x="-11559" y="200261"/>
                    <a:pt x="-11622" y="144416"/>
                    <a:pt x="27704" y="78089"/>
                  </a:cubicBezTo>
                  <a:cubicBezTo>
                    <a:pt x="67030" y="11762"/>
                    <a:pt x="130117" y="-18987"/>
                    <a:pt x="145428" y="11762"/>
                  </a:cubicBezTo>
                  <a:close/>
                </a:path>
              </a:pathLst>
            </a:custGeom>
            <a:solidFill>
              <a:srgbClr val="971D05"/>
            </a:solidFill>
            <a:ln w="6346" cap="flat">
              <a:noFill/>
              <a:prstDash val="solid"/>
              <a:miter/>
            </a:ln>
          </p:spPr>
          <p:txBody>
            <a:bodyPr rtlCol="0" anchor="ctr"/>
            <a:lstStyle/>
            <a:p>
              <a:endParaRPr lang="zh-CN" altLang="en-US"/>
            </a:p>
          </p:txBody>
        </p:sp>
        <p:sp>
          <p:nvSpPr>
            <p:cNvPr id="34" name="任意多边形 12">
              <a:extLst>
                <a:ext uri="{FF2B5EF4-FFF2-40B4-BE49-F238E27FC236}">
                  <a16:creationId xmlns:a16="http://schemas.microsoft.com/office/drawing/2014/main" id="{A154942B-B9D0-5DE0-C561-B025A1F21E0B}"/>
                </a:ext>
              </a:extLst>
            </p:cNvPr>
            <p:cNvSpPr/>
            <p:nvPr/>
          </p:nvSpPr>
          <p:spPr>
            <a:xfrm>
              <a:off x="3612370" y="4281731"/>
              <a:ext cx="915035" cy="627652"/>
            </a:xfrm>
            <a:custGeom>
              <a:avLst/>
              <a:gdLst>
                <a:gd name="connsiteX0" fmla="*/ 797158 w 808176"/>
                <a:gd name="connsiteY0" fmla="*/ 72207 h 554354"/>
                <a:gd name="connsiteX1" fmla="*/ 561011 w 808176"/>
                <a:gd name="connsiteY1" fmla="*/ 325698 h 554354"/>
                <a:gd name="connsiteX2" fmla="*/ 47611 w 808176"/>
                <a:gd name="connsiteY2" fmla="*/ 553523 h 554354"/>
                <a:gd name="connsiteX3" fmla="*/ 47611 w 808176"/>
                <a:gd name="connsiteY3" fmla="*/ 451110 h 554354"/>
                <a:gd name="connsiteX4" fmla="*/ 496844 w 808176"/>
                <a:gd name="connsiteY4" fmla="*/ 243743 h 554354"/>
                <a:gd name="connsiteX5" fmla="*/ 650844 w 808176"/>
                <a:gd name="connsiteY5" fmla="*/ 90123 h 554354"/>
                <a:gd name="connsiteX6" fmla="*/ 699637 w 808176"/>
                <a:gd name="connsiteY6" fmla="*/ 36375 h 554354"/>
                <a:gd name="connsiteX7" fmla="*/ 709866 w 808176"/>
                <a:gd name="connsiteY7" fmla="*/ 18459 h 554354"/>
                <a:gd name="connsiteX8" fmla="*/ 709866 w 808176"/>
                <a:gd name="connsiteY8" fmla="*/ 21000 h 554354"/>
                <a:gd name="connsiteX9" fmla="*/ 797158 w 808176"/>
                <a:gd name="connsiteY9" fmla="*/ 72207 h 5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176" h="554354">
                  <a:moveTo>
                    <a:pt x="797158" y="72207"/>
                  </a:moveTo>
                  <a:cubicBezTo>
                    <a:pt x="727280" y="164525"/>
                    <a:pt x="648151" y="249460"/>
                    <a:pt x="561011" y="325698"/>
                  </a:cubicBezTo>
                  <a:cubicBezTo>
                    <a:pt x="422385" y="446027"/>
                    <a:pt x="242717" y="563752"/>
                    <a:pt x="47611" y="553523"/>
                  </a:cubicBezTo>
                  <a:cubicBezTo>
                    <a:pt x="-16556" y="548377"/>
                    <a:pt x="-16556" y="446027"/>
                    <a:pt x="47611" y="451110"/>
                  </a:cubicBezTo>
                  <a:cubicBezTo>
                    <a:pt x="219591" y="461339"/>
                    <a:pt x="376197" y="351302"/>
                    <a:pt x="496844" y="243743"/>
                  </a:cubicBezTo>
                  <a:cubicBezTo>
                    <a:pt x="553323" y="197682"/>
                    <a:pt x="602052" y="143871"/>
                    <a:pt x="650844" y="90123"/>
                  </a:cubicBezTo>
                  <a:cubicBezTo>
                    <a:pt x="668824" y="72207"/>
                    <a:pt x="684199" y="54291"/>
                    <a:pt x="699637" y="36375"/>
                  </a:cubicBezTo>
                  <a:cubicBezTo>
                    <a:pt x="703589" y="30727"/>
                    <a:pt x="707013" y="24730"/>
                    <a:pt x="709866" y="18459"/>
                  </a:cubicBezTo>
                  <a:cubicBezTo>
                    <a:pt x="717553" y="10772"/>
                    <a:pt x="702178" y="31165"/>
                    <a:pt x="709866" y="21000"/>
                  </a:cubicBezTo>
                  <a:cubicBezTo>
                    <a:pt x="748366" y="-30206"/>
                    <a:pt x="838199" y="21000"/>
                    <a:pt x="797158" y="72207"/>
                  </a:cubicBezTo>
                  <a:close/>
                </a:path>
              </a:pathLst>
            </a:custGeom>
            <a:solidFill>
              <a:srgbClr val="FED0D6"/>
            </a:solidFill>
            <a:ln w="6346" cap="flat">
              <a:noFill/>
              <a:prstDash val="solid"/>
              <a:miter/>
            </a:ln>
          </p:spPr>
          <p:txBody>
            <a:bodyPr rtlCol="0" anchor="ctr"/>
            <a:lstStyle/>
            <a:p>
              <a:endParaRPr lang="zh-CN" altLang="en-US"/>
            </a:p>
          </p:txBody>
        </p:sp>
        <p:sp>
          <p:nvSpPr>
            <p:cNvPr id="35" name="任意多边形 13">
              <a:extLst>
                <a:ext uri="{FF2B5EF4-FFF2-40B4-BE49-F238E27FC236}">
                  <a16:creationId xmlns:a16="http://schemas.microsoft.com/office/drawing/2014/main" id="{C28FBD0D-FE9D-3CFC-FC6F-3A5DF8338DCD}"/>
                </a:ext>
              </a:extLst>
            </p:cNvPr>
            <p:cNvSpPr/>
            <p:nvPr/>
          </p:nvSpPr>
          <p:spPr>
            <a:xfrm>
              <a:off x="5248839" y="3957542"/>
              <a:ext cx="415701" cy="712692"/>
            </a:xfrm>
            <a:custGeom>
              <a:avLst/>
              <a:gdLst>
                <a:gd name="connsiteX0" fmla="*/ 90290 w 367155"/>
                <a:gd name="connsiteY0" fmla="*/ 275691 h 629463"/>
                <a:gd name="connsiteX1" fmla="*/ 229361 w 367155"/>
                <a:gd name="connsiteY1" fmla="*/ 451738 h 629463"/>
                <a:gd name="connsiteX2" fmla="*/ 246959 w 367155"/>
                <a:gd name="connsiteY2" fmla="*/ 471877 h 629463"/>
                <a:gd name="connsiteX3" fmla="*/ 201979 w 367155"/>
                <a:gd name="connsiteY3" fmla="*/ 211016 h 629463"/>
                <a:gd name="connsiteX4" fmla="*/ 194292 w 367155"/>
                <a:gd name="connsiteY4" fmla="*/ 113241 h 629463"/>
                <a:gd name="connsiteX5" fmla="*/ 298420 w 367155"/>
                <a:gd name="connsiteY5" fmla="*/ 6952 h 629463"/>
                <a:gd name="connsiteX6" fmla="*/ 340732 w 367155"/>
                <a:gd name="connsiteY6" fmla="*/ 100280 h 629463"/>
                <a:gd name="connsiteX7" fmla="*/ 314748 w 367155"/>
                <a:gd name="connsiteY7" fmla="*/ 117624 h 629463"/>
                <a:gd name="connsiteX8" fmla="*/ 294544 w 367155"/>
                <a:gd name="connsiteY8" fmla="*/ 135286 h 629463"/>
                <a:gd name="connsiteX9" fmla="*/ 296006 w 367155"/>
                <a:gd name="connsiteY9" fmla="*/ 157077 h 629463"/>
                <a:gd name="connsiteX10" fmla="*/ 320402 w 367155"/>
                <a:gd name="connsiteY10" fmla="*/ 297927 h 629463"/>
                <a:gd name="connsiteX11" fmla="*/ 354518 w 367155"/>
                <a:gd name="connsiteY11" fmla="*/ 572194 h 629463"/>
                <a:gd name="connsiteX12" fmla="*/ 268560 w 367155"/>
                <a:gd name="connsiteY12" fmla="*/ 625243 h 629463"/>
                <a:gd name="connsiteX13" fmla="*/ 170785 w 367155"/>
                <a:gd name="connsiteY13" fmla="*/ 540237 h 629463"/>
                <a:gd name="connsiteX14" fmla="*/ 9668 w 367155"/>
                <a:gd name="connsiteY14" fmla="*/ 340176 h 629463"/>
                <a:gd name="connsiteX15" fmla="*/ 90290 w 367155"/>
                <a:gd name="connsiteY15" fmla="*/ 275437 h 62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155" h="629463">
                  <a:moveTo>
                    <a:pt x="90290" y="275691"/>
                  </a:moveTo>
                  <a:cubicBezTo>
                    <a:pt x="134762" y="336999"/>
                    <a:pt x="181013" y="394877"/>
                    <a:pt x="229361" y="451738"/>
                  </a:cubicBezTo>
                  <a:cubicBezTo>
                    <a:pt x="235714" y="459997"/>
                    <a:pt x="241432" y="465969"/>
                    <a:pt x="246959" y="471877"/>
                  </a:cubicBezTo>
                  <a:cubicBezTo>
                    <a:pt x="235460" y="384267"/>
                    <a:pt x="213478" y="298626"/>
                    <a:pt x="201979" y="211016"/>
                  </a:cubicBezTo>
                  <a:cubicBezTo>
                    <a:pt x="196325" y="179822"/>
                    <a:pt x="189273" y="146277"/>
                    <a:pt x="194292" y="113241"/>
                  </a:cubicBezTo>
                  <a:cubicBezTo>
                    <a:pt x="199692" y="62923"/>
                    <a:pt x="258395" y="30649"/>
                    <a:pt x="298420" y="6952"/>
                  </a:cubicBezTo>
                  <a:cubicBezTo>
                    <a:pt x="353692" y="-26593"/>
                    <a:pt x="396068" y="66735"/>
                    <a:pt x="340732" y="100280"/>
                  </a:cubicBezTo>
                  <a:cubicBezTo>
                    <a:pt x="351342" y="92593"/>
                    <a:pt x="319449" y="115528"/>
                    <a:pt x="314748" y="117624"/>
                  </a:cubicBezTo>
                  <a:cubicBezTo>
                    <a:pt x="304138" y="125311"/>
                    <a:pt x="296705" y="139924"/>
                    <a:pt x="294544" y="135286"/>
                  </a:cubicBezTo>
                  <a:cubicBezTo>
                    <a:pt x="294544" y="141004"/>
                    <a:pt x="296451" y="145642"/>
                    <a:pt x="296006" y="157077"/>
                  </a:cubicBezTo>
                  <a:cubicBezTo>
                    <a:pt x="303375" y="204409"/>
                    <a:pt x="310682" y="251740"/>
                    <a:pt x="320402" y="297927"/>
                  </a:cubicBezTo>
                  <a:cubicBezTo>
                    <a:pt x="335523" y="381090"/>
                    <a:pt x="369321" y="486744"/>
                    <a:pt x="354518" y="572194"/>
                  </a:cubicBezTo>
                  <a:cubicBezTo>
                    <a:pt x="348165" y="614442"/>
                    <a:pt x="311698" y="639474"/>
                    <a:pt x="268560" y="625243"/>
                  </a:cubicBezTo>
                  <a:cubicBezTo>
                    <a:pt x="230124" y="608915"/>
                    <a:pt x="198358" y="569906"/>
                    <a:pt x="170785" y="540237"/>
                  </a:cubicBezTo>
                  <a:cubicBezTo>
                    <a:pt x="113695" y="476343"/>
                    <a:pt x="59922" y="409571"/>
                    <a:pt x="9668" y="340176"/>
                  </a:cubicBezTo>
                  <a:cubicBezTo>
                    <a:pt x="-28451" y="287127"/>
                    <a:pt x="49821" y="223468"/>
                    <a:pt x="90290" y="275437"/>
                  </a:cubicBezTo>
                  <a:close/>
                </a:path>
              </a:pathLst>
            </a:custGeom>
            <a:solidFill>
              <a:srgbClr val="FED0D6"/>
            </a:solidFill>
            <a:ln w="6346" cap="flat">
              <a:noFill/>
              <a:prstDash val="solid"/>
              <a:miter/>
            </a:ln>
          </p:spPr>
          <p:txBody>
            <a:bodyPr rtlCol="0" anchor="ctr"/>
            <a:lstStyle/>
            <a:p>
              <a:endParaRPr lang="zh-CN" altLang="en-US"/>
            </a:p>
          </p:txBody>
        </p:sp>
        <p:sp>
          <p:nvSpPr>
            <p:cNvPr id="36" name="任意多边形 14">
              <a:extLst>
                <a:ext uri="{FF2B5EF4-FFF2-40B4-BE49-F238E27FC236}">
                  <a16:creationId xmlns:a16="http://schemas.microsoft.com/office/drawing/2014/main" id="{88B4652C-9050-E43F-B7E9-055B60F83D77}"/>
                </a:ext>
              </a:extLst>
            </p:cNvPr>
            <p:cNvSpPr/>
            <p:nvPr/>
          </p:nvSpPr>
          <p:spPr>
            <a:xfrm>
              <a:off x="4494869" y="4089375"/>
              <a:ext cx="731188" cy="915335"/>
            </a:xfrm>
            <a:custGeom>
              <a:avLst/>
              <a:gdLst>
                <a:gd name="connsiteX0" fmla="*/ -514 w 645799"/>
                <a:gd name="connsiteY0" fmla="*/ 61416 h 808441"/>
                <a:gd name="connsiteX1" fmla="*/ 219877 w 645799"/>
                <a:gd name="connsiteY1" fmla="*/ -210 h 808441"/>
                <a:gd name="connsiteX2" fmla="*/ 333662 w 645799"/>
                <a:gd name="connsiteY2" fmla="*/ 71263 h 808441"/>
                <a:gd name="connsiteX3" fmla="*/ 441666 w 645799"/>
                <a:gd name="connsiteY3" fmla="*/ -210 h 808441"/>
                <a:gd name="connsiteX4" fmla="*/ 481564 w 645799"/>
                <a:gd name="connsiteY4" fmla="*/ 3475 h 808441"/>
                <a:gd name="connsiteX5" fmla="*/ 625527 w 645799"/>
                <a:gd name="connsiteY5" fmla="*/ 23360 h 808441"/>
                <a:gd name="connsiteX6" fmla="*/ 637598 w 645799"/>
                <a:gd name="connsiteY6" fmla="*/ 333459 h 808441"/>
                <a:gd name="connsiteX7" fmla="*/ 645285 w 645799"/>
                <a:gd name="connsiteY7" fmla="*/ 792920 h 808441"/>
                <a:gd name="connsiteX8" fmla="*/ 384488 w 645799"/>
                <a:gd name="connsiteY8" fmla="*/ 808231 h 808441"/>
                <a:gd name="connsiteX9" fmla="*/ 20006 w 645799"/>
                <a:gd name="connsiteY9" fmla="*/ 792920 h 808441"/>
                <a:gd name="connsiteX10" fmla="*/ 27694 w 645799"/>
                <a:gd name="connsiteY10" fmla="*/ 333459 h 808441"/>
                <a:gd name="connsiteX11" fmla="*/ -514 w 645799"/>
                <a:gd name="connsiteY11" fmla="*/ 61416 h 80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799" h="808441">
                  <a:moveTo>
                    <a:pt x="-514" y="61416"/>
                  </a:moveTo>
                  <a:lnTo>
                    <a:pt x="219877" y="-210"/>
                  </a:lnTo>
                  <a:cubicBezTo>
                    <a:pt x="235252" y="69103"/>
                    <a:pt x="308250" y="71263"/>
                    <a:pt x="333662" y="71263"/>
                  </a:cubicBezTo>
                  <a:cubicBezTo>
                    <a:pt x="365428" y="71263"/>
                    <a:pt x="426292" y="69103"/>
                    <a:pt x="441666" y="-210"/>
                  </a:cubicBezTo>
                  <a:lnTo>
                    <a:pt x="481564" y="3475"/>
                  </a:lnTo>
                  <a:cubicBezTo>
                    <a:pt x="594142" y="14085"/>
                    <a:pt x="625527" y="23360"/>
                    <a:pt x="625527" y="23360"/>
                  </a:cubicBezTo>
                  <a:cubicBezTo>
                    <a:pt x="597382" y="336508"/>
                    <a:pt x="658436" y="258428"/>
                    <a:pt x="637598" y="333459"/>
                  </a:cubicBezTo>
                  <a:cubicBezTo>
                    <a:pt x="581436" y="535045"/>
                    <a:pt x="645285" y="792920"/>
                    <a:pt x="645285" y="792920"/>
                  </a:cubicBezTo>
                  <a:cubicBezTo>
                    <a:pt x="543317" y="808231"/>
                    <a:pt x="455770" y="808231"/>
                    <a:pt x="384488" y="808231"/>
                  </a:cubicBezTo>
                  <a:cubicBezTo>
                    <a:pt x="17401" y="808231"/>
                    <a:pt x="20006" y="792920"/>
                    <a:pt x="20006" y="792920"/>
                  </a:cubicBezTo>
                  <a:cubicBezTo>
                    <a:pt x="20006" y="792920"/>
                    <a:pt x="85889" y="477866"/>
                    <a:pt x="27694" y="333459"/>
                  </a:cubicBezTo>
                  <a:cubicBezTo>
                    <a:pt x="2281" y="269927"/>
                    <a:pt x="-514" y="61416"/>
                    <a:pt x="-514" y="61416"/>
                  </a:cubicBezTo>
                  <a:close/>
                </a:path>
              </a:pathLst>
            </a:custGeom>
            <a:solidFill>
              <a:srgbClr val="BE5ED3"/>
            </a:solidFill>
            <a:ln w="6346" cap="flat">
              <a:noFill/>
              <a:prstDash val="solid"/>
              <a:miter/>
            </a:ln>
          </p:spPr>
          <p:txBody>
            <a:bodyPr rtlCol="0" anchor="ctr"/>
            <a:lstStyle/>
            <a:p>
              <a:endParaRPr lang="zh-CN" altLang="en-US"/>
            </a:p>
          </p:txBody>
        </p:sp>
        <p:sp>
          <p:nvSpPr>
            <p:cNvPr id="37" name="任意多边形 15">
              <a:extLst>
                <a:ext uri="{FF2B5EF4-FFF2-40B4-BE49-F238E27FC236}">
                  <a16:creationId xmlns:a16="http://schemas.microsoft.com/office/drawing/2014/main" id="{AD332F9C-FDDF-E42B-0A21-A6020CC9CDC7}"/>
                </a:ext>
              </a:extLst>
            </p:cNvPr>
            <p:cNvSpPr/>
            <p:nvPr/>
          </p:nvSpPr>
          <p:spPr>
            <a:xfrm>
              <a:off x="4736560" y="4414867"/>
              <a:ext cx="302114" cy="302114"/>
            </a:xfrm>
            <a:custGeom>
              <a:avLst/>
              <a:gdLst>
                <a:gd name="connsiteX0" fmla="*/ 266833 w 266833"/>
                <a:gd name="connsiteY0" fmla="*/ 133417 h 266833"/>
                <a:gd name="connsiteX1" fmla="*/ 133417 w 266833"/>
                <a:gd name="connsiteY1" fmla="*/ 266833 h 266833"/>
                <a:gd name="connsiteX2" fmla="*/ 0 w 266833"/>
                <a:gd name="connsiteY2" fmla="*/ 133417 h 266833"/>
                <a:gd name="connsiteX3" fmla="*/ 133417 w 266833"/>
                <a:gd name="connsiteY3" fmla="*/ 0 h 266833"/>
                <a:gd name="connsiteX4" fmla="*/ 266833 w 266833"/>
                <a:gd name="connsiteY4" fmla="*/ 133417 h 2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3" h="266833">
                  <a:moveTo>
                    <a:pt x="266833" y="133417"/>
                  </a:moveTo>
                  <a:cubicBezTo>
                    <a:pt x="266833" y="207101"/>
                    <a:pt x="207101" y="266833"/>
                    <a:pt x="133417" y="266833"/>
                  </a:cubicBezTo>
                  <a:cubicBezTo>
                    <a:pt x="59733" y="266833"/>
                    <a:pt x="0" y="207101"/>
                    <a:pt x="0" y="133417"/>
                  </a:cubicBezTo>
                  <a:cubicBezTo>
                    <a:pt x="0" y="59733"/>
                    <a:pt x="59733" y="0"/>
                    <a:pt x="133417" y="0"/>
                  </a:cubicBezTo>
                  <a:cubicBezTo>
                    <a:pt x="207101" y="0"/>
                    <a:pt x="266833" y="59733"/>
                    <a:pt x="266833" y="133417"/>
                  </a:cubicBezTo>
                  <a:close/>
                </a:path>
              </a:pathLst>
            </a:custGeom>
            <a:solidFill>
              <a:srgbClr val="FFC545"/>
            </a:solidFill>
            <a:ln w="6346" cap="flat">
              <a:noFill/>
              <a:prstDash val="solid"/>
              <a:miter/>
            </a:ln>
          </p:spPr>
          <p:txBody>
            <a:bodyPr rtlCol="0" anchor="ctr"/>
            <a:lstStyle/>
            <a:p>
              <a:endParaRPr lang="zh-CN" altLang="en-US"/>
            </a:p>
          </p:txBody>
        </p:sp>
        <p:sp>
          <p:nvSpPr>
            <p:cNvPr id="38" name="任意多边形 16">
              <a:extLst>
                <a:ext uri="{FF2B5EF4-FFF2-40B4-BE49-F238E27FC236}">
                  <a16:creationId xmlns:a16="http://schemas.microsoft.com/office/drawing/2014/main" id="{36F52FE3-9767-9F5B-8D50-117A5C852145}"/>
                </a:ext>
              </a:extLst>
            </p:cNvPr>
            <p:cNvSpPr/>
            <p:nvPr/>
          </p:nvSpPr>
          <p:spPr>
            <a:xfrm>
              <a:off x="4808492"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39" name="任意多边形 17">
              <a:extLst>
                <a:ext uri="{FF2B5EF4-FFF2-40B4-BE49-F238E27FC236}">
                  <a16:creationId xmlns:a16="http://schemas.microsoft.com/office/drawing/2014/main" id="{0E16B997-DDAB-1828-70C0-D2D145381732}"/>
                </a:ext>
              </a:extLst>
            </p:cNvPr>
            <p:cNvSpPr/>
            <p:nvPr/>
          </p:nvSpPr>
          <p:spPr>
            <a:xfrm>
              <a:off x="4937970"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40" name="任意多边形 18">
              <a:extLst>
                <a:ext uri="{FF2B5EF4-FFF2-40B4-BE49-F238E27FC236}">
                  <a16:creationId xmlns:a16="http://schemas.microsoft.com/office/drawing/2014/main" id="{F9EB7307-0863-5B63-926C-7887C27586F0}"/>
                </a:ext>
              </a:extLst>
            </p:cNvPr>
            <p:cNvSpPr/>
            <p:nvPr/>
          </p:nvSpPr>
          <p:spPr>
            <a:xfrm>
              <a:off x="4809355" y="4601890"/>
              <a:ext cx="156524" cy="64640"/>
            </a:xfrm>
            <a:custGeom>
              <a:avLst/>
              <a:gdLst>
                <a:gd name="connsiteX0" fmla="*/ -514 w 138245"/>
                <a:gd name="connsiteY0" fmla="*/ -210 h 57091"/>
                <a:gd name="connsiteX1" fmla="*/ 81924 w 138245"/>
                <a:gd name="connsiteY1" fmla="*/ 55596 h 57091"/>
                <a:gd name="connsiteX2" fmla="*/ 137731 w 138245"/>
                <a:gd name="connsiteY2" fmla="*/ -210 h 57091"/>
              </a:gdLst>
              <a:ahLst/>
              <a:cxnLst>
                <a:cxn ang="0">
                  <a:pos x="connsiteX0" y="connsiteY0"/>
                </a:cxn>
                <a:cxn ang="0">
                  <a:pos x="connsiteX1" y="connsiteY1"/>
                </a:cxn>
                <a:cxn ang="0">
                  <a:pos x="connsiteX2" y="connsiteY2"/>
                </a:cxn>
              </a:cxnLst>
              <a:rect l="l" t="t" r="r" b="b"/>
              <a:pathLst>
                <a:path w="138245" h="57091">
                  <a:moveTo>
                    <a:pt x="-514" y="-210"/>
                  </a:moveTo>
                  <a:cubicBezTo>
                    <a:pt x="6836" y="37966"/>
                    <a:pt x="43748" y="62953"/>
                    <a:pt x="81924" y="55596"/>
                  </a:cubicBezTo>
                  <a:cubicBezTo>
                    <a:pt x="110183" y="50152"/>
                    <a:pt x="132286" y="28055"/>
                    <a:pt x="137731" y="-210"/>
                  </a:cubicBezTo>
                  <a:close/>
                </a:path>
              </a:pathLst>
            </a:custGeom>
            <a:solidFill>
              <a:srgbClr val="E27AA5"/>
            </a:solidFill>
            <a:ln w="6346" cap="flat">
              <a:noFill/>
              <a:prstDash val="solid"/>
              <a:miter/>
            </a:ln>
          </p:spPr>
          <p:txBody>
            <a:bodyPr rtlCol="0" anchor="ctr"/>
            <a:lstStyle/>
            <a:p>
              <a:endParaRPr lang="zh-CN" altLang="en-US"/>
            </a:p>
          </p:txBody>
        </p:sp>
        <p:sp>
          <p:nvSpPr>
            <p:cNvPr id="41" name="任意多边形 19">
              <a:extLst>
                <a:ext uri="{FF2B5EF4-FFF2-40B4-BE49-F238E27FC236}">
                  <a16:creationId xmlns:a16="http://schemas.microsoft.com/office/drawing/2014/main" id="{9E05302F-7A9C-0B15-40D7-FC01E890E7A4}"/>
                </a:ext>
              </a:extLst>
            </p:cNvPr>
            <p:cNvSpPr/>
            <p:nvPr/>
          </p:nvSpPr>
          <p:spPr>
            <a:xfrm>
              <a:off x="4509837" y="4987374"/>
              <a:ext cx="724245" cy="307437"/>
            </a:xfrm>
            <a:custGeom>
              <a:avLst/>
              <a:gdLst>
                <a:gd name="connsiteX0" fmla="*/ 6214 w 639667"/>
                <a:gd name="connsiteY0" fmla="*/ -210 h 271534"/>
                <a:gd name="connsiteX1" fmla="*/ 632637 w 639667"/>
                <a:gd name="connsiteY1" fmla="*/ -210 h 271534"/>
                <a:gd name="connsiteX2" fmla="*/ 537657 w 639667"/>
                <a:gd name="connsiteY2" fmla="*/ 271325 h 271534"/>
                <a:gd name="connsiteX3" fmla="*/ 101194 w 639667"/>
                <a:gd name="connsiteY3" fmla="*/ 271325 h 271534"/>
                <a:gd name="connsiteX4" fmla="*/ 5897 w 639667"/>
                <a:gd name="connsiteY4" fmla="*/ -210 h 27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667" h="271534">
                  <a:moveTo>
                    <a:pt x="6214" y="-210"/>
                  </a:moveTo>
                  <a:cubicBezTo>
                    <a:pt x="295029" y="15101"/>
                    <a:pt x="632637" y="-210"/>
                    <a:pt x="632637" y="-210"/>
                  </a:cubicBezTo>
                  <a:cubicBezTo>
                    <a:pt x="632637" y="-210"/>
                    <a:pt x="676283" y="271325"/>
                    <a:pt x="537657" y="271325"/>
                  </a:cubicBezTo>
                  <a:lnTo>
                    <a:pt x="101194" y="271325"/>
                  </a:lnTo>
                  <a:cubicBezTo>
                    <a:pt x="-37432" y="271325"/>
                    <a:pt x="5897" y="-210"/>
                    <a:pt x="5897" y="-210"/>
                  </a:cubicBezTo>
                  <a:close/>
                </a:path>
              </a:pathLst>
            </a:custGeom>
            <a:solidFill>
              <a:srgbClr val="00002B"/>
            </a:solidFill>
            <a:ln w="6346" cap="flat">
              <a:noFill/>
              <a:prstDash val="solid"/>
              <a:miter/>
            </a:ln>
          </p:spPr>
          <p:txBody>
            <a:bodyPr rtlCol="0" anchor="ctr"/>
            <a:lstStyle/>
            <a:p>
              <a:endParaRPr lang="zh-CN" altLang="en-US"/>
            </a:p>
          </p:txBody>
        </p:sp>
        <p:sp>
          <p:nvSpPr>
            <p:cNvPr id="42" name="任意多边形 20">
              <a:extLst>
                <a:ext uri="{FF2B5EF4-FFF2-40B4-BE49-F238E27FC236}">
                  <a16:creationId xmlns:a16="http://schemas.microsoft.com/office/drawing/2014/main" id="{75C6C75E-6B79-4677-5FC3-419DD4CBB72B}"/>
                </a:ext>
              </a:extLst>
            </p:cNvPr>
            <p:cNvSpPr/>
            <p:nvPr/>
          </p:nvSpPr>
          <p:spPr>
            <a:xfrm>
              <a:off x="5524719" y="5246473"/>
              <a:ext cx="230304" cy="183920"/>
            </a:xfrm>
            <a:custGeom>
              <a:avLst/>
              <a:gdLst>
                <a:gd name="connsiteX0" fmla="*/ 27630 w 203409"/>
                <a:gd name="connsiteY0" fmla="*/ -210 h 162442"/>
                <a:gd name="connsiteX1" fmla="*/ 202787 w 203409"/>
                <a:gd name="connsiteY1" fmla="*/ 97057 h 162442"/>
                <a:gd name="connsiteX2" fmla="*/ -514 w 203409"/>
                <a:gd name="connsiteY2" fmla="*/ 161034 h 162442"/>
                <a:gd name="connsiteX3" fmla="*/ 27630 w 203409"/>
                <a:gd name="connsiteY3" fmla="*/ -210 h 162442"/>
              </a:gdLst>
              <a:ahLst/>
              <a:cxnLst>
                <a:cxn ang="0">
                  <a:pos x="connsiteX0" y="connsiteY0"/>
                </a:cxn>
                <a:cxn ang="0">
                  <a:pos x="connsiteX1" y="connsiteY1"/>
                </a:cxn>
                <a:cxn ang="0">
                  <a:pos x="connsiteX2" y="connsiteY2"/>
                </a:cxn>
                <a:cxn ang="0">
                  <a:pos x="connsiteX3" y="connsiteY3"/>
                </a:cxn>
              </a:cxnLst>
              <a:rect l="l" t="t" r="r" b="b"/>
              <a:pathLst>
                <a:path w="203409" h="162442">
                  <a:moveTo>
                    <a:pt x="27630" y="-210"/>
                  </a:moveTo>
                  <a:cubicBezTo>
                    <a:pt x="27630" y="-210"/>
                    <a:pt x="207933" y="20247"/>
                    <a:pt x="202787" y="97057"/>
                  </a:cubicBezTo>
                  <a:cubicBezTo>
                    <a:pt x="200246" y="176408"/>
                    <a:pt x="-514" y="161034"/>
                    <a:pt x="-514" y="161034"/>
                  </a:cubicBezTo>
                  <a:lnTo>
                    <a:pt x="27630" y="-210"/>
                  </a:lnTo>
                  <a:close/>
                </a:path>
              </a:pathLst>
            </a:custGeom>
            <a:solidFill>
              <a:srgbClr val="00002B"/>
            </a:solidFill>
            <a:ln w="6346" cap="flat">
              <a:noFill/>
              <a:prstDash val="solid"/>
              <a:miter/>
            </a:ln>
          </p:spPr>
          <p:txBody>
            <a:bodyPr rtlCol="0" anchor="ctr"/>
            <a:lstStyle/>
            <a:p>
              <a:endParaRPr lang="zh-CN" altLang="en-US"/>
            </a:p>
          </p:txBody>
        </p:sp>
        <p:sp>
          <p:nvSpPr>
            <p:cNvPr id="43" name="任意多边形 21">
              <a:extLst>
                <a:ext uri="{FF2B5EF4-FFF2-40B4-BE49-F238E27FC236}">
                  <a16:creationId xmlns:a16="http://schemas.microsoft.com/office/drawing/2014/main" id="{546DB468-1543-2E9F-4AE2-6EDFC120199A}"/>
                </a:ext>
              </a:extLst>
            </p:cNvPr>
            <p:cNvSpPr/>
            <p:nvPr/>
          </p:nvSpPr>
          <p:spPr>
            <a:xfrm>
              <a:off x="4100646" y="5006258"/>
              <a:ext cx="1488236" cy="437236"/>
            </a:xfrm>
            <a:custGeom>
              <a:avLst/>
              <a:gdLst>
                <a:gd name="connsiteX0" fmla="*/ 1313924 w 1314438"/>
                <a:gd name="connsiteY0" fmla="*/ 208966 h 386175"/>
                <a:gd name="connsiteX1" fmla="*/ 2820 w 1314438"/>
                <a:gd name="connsiteY1" fmla="*/ 90797 h 386175"/>
                <a:gd name="connsiteX2" fmla="*/ 1293403 w 1314438"/>
                <a:gd name="connsiteY2" fmla="*/ 385966 h 386175"/>
                <a:gd name="connsiteX3" fmla="*/ 1313924 w 1314438"/>
                <a:gd name="connsiteY3" fmla="*/ 208712 h 386175"/>
              </a:gdLst>
              <a:ahLst/>
              <a:cxnLst>
                <a:cxn ang="0">
                  <a:pos x="connsiteX0" y="connsiteY0"/>
                </a:cxn>
                <a:cxn ang="0">
                  <a:pos x="connsiteX1" y="connsiteY1"/>
                </a:cxn>
                <a:cxn ang="0">
                  <a:pos x="connsiteX2" y="connsiteY2"/>
                </a:cxn>
                <a:cxn ang="0">
                  <a:pos x="connsiteX3" y="connsiteY3"/>
                </a:cxn>
              </a:cxnLst>
              <a:rect l="l" t="t" r="r" b="b"/>
              <a:pathLst>
                <a:path w="1314438" h="386175">
                  <a:moveTo>
                    <a:pt x="1313924" y="208966"/>
                  </a:moveTo>
                  <a:cubicBezTo>
                    <a:pt x="1313924" y="208966"/>
                    <a:pt x="82361" y="-168603"/>
                    <a:pt x="2820" y="90797"/>
                  </a:cubicBezTo>
                  <a:cubicBezTo>
                    <a:pt x="-76722" y="347847"/>
                    <a:pt x="1293403" y="385966"/>
                    <a:pt x="1293403" y="385966"/>
                  </a:cubicBezTo>
                  <a:lnTo>
                    <a:pt x="1313924" y="208712"/>
                  </a:lnTo>
                  <a:close/>
                </a:path>
              </a:pathLst>
            </a:custGeom>
            <a:solidFill>
              <a:srgbClr val="1E2160"/>
            </a:solidFill>
            <a:ln w="6346" cap="flat">
              <a:noFill/>
              <a:prstDash val="solid"/>
              <a:miter/>
            </a:ln>
          </p:spPr>
          <p:txBody>
            <a:bodyPr rtlCol="0" anchor="ctr"/>
            <a:lstStyle/>
            <a:p>
              <a:endParaRPr lang="zh-CN" altLang="en-US"/>
            </a:p>
          </p:txBody>
        </p:sp>
        <p:sp>
          <p:nvSpPr>
            <p:cNvPr id="44" name="任意多边形 22">
              <a:extLst>
                <a:ext uri="{FF2B5EF4-FFF2-40B4-BE49-F238E27FC236}">
                  <a16:creationId xmlns:a16="http://schemas.microsoft.com/office/drawing/2014/main" id="{E4906B75-E5A2-1608-4065-0E1607E40001}"/>
                </a:ext>
              </a:extLst>
            </p:cNvPr>
            <p:cNvSpPr/>
            <p:nvPr/>
          </p:nvSpPr>
          <p:spPr>
            <a:xfrm>
              <a:off x="4002665" y="5286755"/>
              <a:ext cx="235837" cy="184637"/>
            </a:xfrm>
            <a:custGeom>
              <a:avLst/>
              <a:gdLst>
                <a:gd name="connsiteX0" fmla="*/ 169282 w 208296"/>
                <a:gd name="connsiteY0" fmla="*/ -210 h 163075"/>
                <a:gd name="connsiteX1" fmla="*/ -94 w 208296"/>
                <a:gd name="connsiteY1" fmla="*/ 109382 h 163075"/>
                <a:gd name="connsiteX2" fmla="*/ 207782 w 208296"/>
                <a:gd name="connsiteY2" fmla="*/ 157857 h 163075"/>
                <a:gd name="connsiteX3" fmla="*/ 169282 w 208296"/>
                <a:gd name="connsiteY3" fmla="*/ -210 h 163075"/>
              </a:gdLst>
              <a:ahLst/>
              <a:cxnLst>
                <a:cxn ang="0">
                  <a:pos x="connsiteX0" y="connsiteY0"/>
                </a:cxn>
                <a:cxn ang="0">
                  <a:pos x="connsiteX1" y="connsiteY1"/>
                </a:cxn>
                <a:cxn ang="0">
                  <a:pos x="connsiteX2" y="connsiteY2"/>
                </a:cxn>
                <a:cxn ang="0">
                  <a:pos x="connsiteX3" y="connsiteY3"/>
                </a:cxn>
              </a:cxnLst>
              <a:rect l="l" t="t" r="r" b="b"/>
              <a:pathLst>
                <a:path w="208296" h="163075">
                  <a:moveTo>
                    <a:pt x="169282" y="-210"/>
                  </a:moveTo>
                  <a:cubicBezTo>
                    <a:pt x="169282" y="-210"/>
                    <a:pt x="-10322" y="32890"/>
                    <a:pt x="-94" y="109382"/>
                  </a:cubicBezTo>
                  <a:cubicBezTo>
                    <a:pt x="10135" y="185874"/>
                    <a:pt x="207782" y="157857"/>
                    <a:pt x="207782" y="157857"/>
                  </a:cubicBezTo>
                  <a:lnTo>
                    <a:pt x="169282" y="-210"/>
                  </a:lnTo>
                  <a:close/>
                </a:path>
              </a:pathLst>
            </a:custGeom>
            <a:solidFill>
              <a:srgbClr val="00002B"/>
            </a:solidFill>
            <a:ln w="6346" cap="flat">
              <a:noFill/>
              <a:prstDash val="solid"/>
              <a:miter/>
            </a:ln>
          </p:spPr>
          <p:txBody>
            <a:bodyPr rtlCol="0" anchor="ctr"/>
            <a:lstStyle/>
            <a:p>
              <a:endParaRPr lang="zh-CN" altLang="en-US"/>
            </a:p>
          </p:txBody>
        </p:sp>
        <p:sp>
          <p:nvSpPr>
            <p:cNvPr id="45" name="任意多边形 23">
              <a:extLst>
                <a:ext uri="{FF2B5EF4-FFF2-40B4-BE49-F238E27FC236}">
                  <a16:creationId xmlns:a16="http://schemas.microsoft.com/office/drawing/2014/main" id="{8CE3637E-7AB9-380F-EB03-86FA68F2342C}"/>
                </a:ext>
              </a:extLst>
            </p:cNvPr>
            <p:cNvSpPr/>
            <p:nvPr/>
          </p:nvSpPr>
          <p:spPr>
            <a:xfrm>
              <a:off x="4163334" y="4959760"/>
              <a:ext cx="1475212" cy="524448"/>
            </a:xfrm>
            <a:custGeom>
              <a:avLst/>
              <a:gdLst>
                <a:gd name="connsiteX0" fmla="*/ -514 w 1302935"/>
                <a:gd name="connsiteY0" fmla="*/ 288407 h 463202"/>
                <a:gd name="connsiteX1" fmla="*/ 1297439 w 1302935"/>
                <a:gd name="connsiteY1" fmla="*/ 75449 h 463202"/>
                <a:gd name="connsiteX2" fmla="*/ 30298 w 1302935"/>
                <a:gd name="connsiteY2" fmla="*/ 462992 h 463202"/>
                <a:gd name="connsiteX3" fmla="*/ -514 w 1302935"/>
                <a:gd name="connsiteY3" fmla="*/ 288535 h 463202"/>
              </a:gdLst>
              <a:ahLst/>
              <a:cxnLst>
                <a:cxn ang="0">
                  <a:pos x="connsiteX0" y="connsiteY0"/>
                </a:cxn>
                <a:cxn ang="0">
                  <a:pos x="connsiteX1" y="connsiteY1"/>
                </a:cxn>
                <a:cxn ang="0">
                  <a:pos x="connsiteX2" y="connsiteY2"/>
                </a:cxn>
                <a:cxn ang="0">
                  <a:pos x="connsiteX3" y="connsiteY3"/>
                </a:cxn>
              </a:cxnLst>
              <a:rect l="l" t="t" r="r" b="b"/>
              <a:pathLst>
                <a:path w="1302935" h="463202">
                  <a:moveTo>
                    <a:pt x="-514" y="288407"/>
                  </a:moveTo>
                  <a:cubicBezTo>
                    <a:pt x="-514" y="288407"/>
                    <a:pt x="1197376" y="-178551"/>
                    <a:pt x="1297439" y="75449"/>
                  </a:cubicBezTo>
                  <a:cubicBezTo>
                    <a:pt x="1394896" y="326908"/>
                    <a:pt x="30298" y="462992"/>
                    <a:pt x="30298" y="462992"/>
                  </a:cubicBezTo>
                  <a:lnTo>
                    <a:pt x="-514" y="288535"/>
                  </a:lnTo>
                  <a:close/>
                </a:path>
              </a:pathLst>
            </a:custGeom>
            <a:solidFill>
              <a:srgbClr val="2A3072"/>
            </a:solidFill>
            <a:ln w="6346" cap="flat">
              <a:noFill/>
              <a:prstDash val="solid"/>
              <a:miter/>
            </a:ln>
          </p:spPr>
          <p:txBody>
            <a:bodyPr rtlCol="0" anchor="ctr"/>
            <a:lstStyle/>
            <a:p>
              <a:endParaRPr lang="zh-CN" altLang="en-US"/>
            </a:p>
          </p:txBody>
        </p:sp>
        <p:sp>
          <p:nvSpPr>
            <p:cNvPr id="46" name="任意多边形 24">
              <a:extLst>
                <a:ext uri="{FF2B5EF4-FFF2-40B4-BE49-F238E27FC236}">
                  <a16:creationId xmlns:a16="http://schemas.microsoft.com/office/drawing/2014/main" id="{AF47749D-4A7D-B881-99BE-9D4E8AF17C0B}"/>
                </a:ext>
              </a:extLst>
            </p:cNvPr>
            <p:cNvSpPr/>
            <p:nvPr/>
          </p:nvSpPr>
          <p:spPr>
            <a:xfrm>
              <a:off x="4197069" y="4159220"/>
              <a:ext cx="334881" cy="457055"/>
            </a:xfrm>
            <a:custGeom>
              <a:avLst/>
              <a:gdLst>
                <a:gd name="connsiteX0" fmla="*/ 262507 w 295773"/>
                <a:gd name="connsiteY0" fmla="*/ -210 h 403680"/>
                <a:gd name="connsiteX1" fmla="*/ -514 w 295773"/>
                <a:gd name="connsiteY1" fmla="*/ 206522 h 403680"/>
                <a:gd name="connsiteX2" fmla="*/ 151962 w 295773"/>
                <a:gd name="connsiteY2" fmla="*/ 403470 h 403680"/>
                <a:gd name="connsiteX3" fmla="*/ 290969 w 295773"/>
                <a:gd name="connsiteY3" fmla="*/ 272468 h 403680"/>
                <a:gd name="connsiteX4" fmla="*/ 262507 w 295773"/>
                <a:gd name="connsiteY4" fmla="*/ -210 h 40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73" h="403680">
                  <a:moveTo>
                    <a:pt x="262507" y="-210"/>
                  </a:moveTo>
                  <a:cubicBezTo>
                    <a:pt x="262507" y="-210"/>
                    <a:pt x="113843" y="47693"/>
                    <a:pt x="-514" y="206522"/>
                  </a:cubicBezTo>
                  <a:lnTo>
                    <a:pt x="151962" y="403470"/>
                  </a:lnTo>
                  <a:cubicBezTo>
                    <a:pt x="151962" y="403470"/>
                    <a:pt x="278326" y="317766"/>
                    <a:pt x="290969" y="272468"/>
                  </a:cubicBezTo>
                  <a:cubicBezTo>
                    <a:pt x="309393" y="206395"/>
                    <a:pt x="262507" y="-210"/>
                    <a:pt x="262507" y="-210"/>
                  </a:cubicBezTo>
                  <a:close/>
                </a:path>
              </a:pathLst>
            </a:custGeom>
            <a:solidFill>
              <a:srgbClr val="BE5ED3"/>
            </a:solidFill>
            <a:ln w="6346" cap="flat">
              <a:noFill/>
              <a:prstDash val="solid"/>
              <a:miter/>
            </a:ln>
          </p:spPr>
          <p:txBody>
            <a:bodyPr rtlCol="0" anchor="ctr"/>
            <a:lstStyle/>
            <a:p>
              <a:endParaRPr lang="zh-CN" altLang="en-US"/>
            </a:p>
          </p:txBody>
        </p:sp>
        <p:sp>
          <p:nvSpPr>
            <p:cNvPr id="47" name="任意多边形 25">
              <a:extLst>
                <a:ext uri="{FF2B5EF4-FFF2-40B4-BE49-F238E27FC236}">
                  <a16:creationId xmlns:a16="http://schemas.microsoft.com/office/drawing/2014/main" id="{56620539-5639-082B-0829-AC7D226576D5}"/>
                </a:ext>
              </a:extLst>
            </p:cNvPr>
            <p:cNvSpPr/>
            <p:nvPr/>
          </p:nvSpPr>
          <p:spPr>
            <a:xfrm>
              <a:off x="5168201" y="4116061"/>
              <a:ext cx="316452" cy="449862"/>
            </a:xfrm>
            <a:custGeom>
              <a:avLst/>
              <a:gdLst>
                <a:gd name="connsiteX0" fmla="*/ 30827 w 279496"/>
                <a:gd name="connsiteY0" fmla="*/ -210 h 397327"/>
                <a:gd name="connsiteX1" fmla="*/ 278982 w 279496"/>
                <a:gd name="connsiteY1" fmla="*/ 203092 h 397327"/>
                <a:gd name="connsiteX2" fmla="*/ 134892 w 279496"/>
                <a:gd name="connsiteY2" fmla="*/ 397117 h 397327"/>
                <a:gd name="connsiteX3" fmla="*/ 3508 w 279496"/>
                <a:gd name="connsiteY3" fmla="*/ 268148 h 397327"/>
                <a:gd name="connsiteX4" fmla="*/ 30827 w 279496"/>
                <a:gd name="connsiteY4" fmla="*/ -210 h 3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96" h="397327">
                  <a:moveTo>
                    <a:pt x="30827" y="-210"/>
                  </a:moveTo>
                  <a:cubicBezTo>
                    <a:pt x="30827" y="-210"/>
                    <a:pt x="161575" y="21899"/>
                    <a:pt x="278982" y="203092"/>
                  </a:cubicBezTo>
                  <a:lnTo>
                    <a:pt x="134892" y="397117"/>
                  </a:lnTo>
                  <a:cubicBezTo>
                    <a:pt x="134892" y="397117"/>
                    <a:pt x="15452" y="312747"/>
                    <a:pt x="3508" y="268148"/>
                  </a:cubicBezTo>
                  <a:cubicBezTo>
                    <a:pt x="-13899" y="203155"/>
                    <a:pt x="30827" y="-210"/>
                    <a:pt x="30827" y="-210"/>
                  </a:cubicBezTo>
                  <a:close/>
                </a:path>
              </a:pathLst>
            </a:custGeom>
            <a:solidFill>
              <a:srgbClr val="BE5ED3"/>
            </a:solidFill>
            <a:ln w="6346" cap="flat">
              <a:noFill/>
              <a:prstDash val="solid"/>
              <a:miter/>
            </a:ln>
          </p:spPr>
          <p:txBody>
            <a:bodyPr rtlCol="0" anchor="ctr"/>
            <a:lstStyle/>
            <a:p>
              <a:endParaRPr lang="zh-CN" altLang="en-US"/>
            </a:p>
          </p:txBody>
        </p:sp>
        <p:sp>
          <p:nvSpPr>
            <p:cNvPr id="48" name="任意多边形 26">
              <a:extLst>
                <a:ext uri="{FF2B5EF4-FFF2-40B4-BE49-F238E27FC236}">
                  <a16:creationId xmlns:a16="http://schemas.microsoft.com/office/drawing/2014/main" id="{0FF39608-10C1-7E89-0E23-5B262CAC7734}"/>
                </a:ext>
              </a:extLst>
            </p:cNvPr>
            <p:cNvSpPr/>
            <p:nvPr/>
          </p:nvSpPr>
          <p:spPr>
            <a:xfrm>
              <a:off x="3207781" y="3560975"/>
              <a:ext cx="1486066" cy="1759003"/>
            </a:xfrm>
            <a:custGeom>
              <a:avLst/>
              <a:gdLst>
                <a:gd name="connsiteX0" fmla="*/ 933471 w 1312521"/>
                <a:gd name="connsiteY0" fmla="*/ 872704 h 1553585"/>
                <a:gd name="connsiteX1" fmla="*/ 1030738 w 1312521"/>
                <a:gd name="connsiteY1" fmla="*/ 1006121 h 1553585"/>
                <a:gd name="connsiteX2" fmla="*/ 1002848 w 1312521"/>
                <a:gd name="connsiteY2" fmla="*/ 1177656 h 1553585"/>
                <a:gd name="connsiteX3" fmla="*/ 831211 w 1312521"/>
                <a:gd name="connsiteY3" fmla="*/ 1152962 h 1553585"/>
                <a:gd name="connsiteX4" fmla="*/ 830677 w 1312521"/>
                <a:gd name="connsiteY4" fmla="*/ 1152244 h 1553585"/>
                <a:gd name="connsiteX5" fmla="*/ 674897 w 1312521"/>
                <a:gd name="connsiteY5" fmla="*/ 940874 h 1553585"/>
                <a:gd name="connsiteX6" fmla="*/ 674008 w 1312521"/>
                <a:gd name="connsiteY6" fmla="*/ 935220 h 1553585"/>
                <a:gd name="connsiteX7" fmla="*/ 669942 w 1312521"/>
                <a:gd name="connsiteY7" fmla="*/ 931217 h 1553585"/>
                <a:gd name="connsiteX8" fmla="*/ 695354 w 1312521"/>
                <a:gd name="connsiteY8" fmla="*/ 758792 h 1553585"/>
                <a:gd name="connsiteX9" fmla="*/ 761046 w 1312521"/>
                <a:gd name="connsiteY9" fmla="*/ 359495 h 1553585"/>
                <a:gd name="connsiteX10" fmla="*/ 364075 w 1312521"/>
                <a:gd name="connsiteY10" fmla="*/ 301001 h 1553585"/>
                <a:gd name="connsiteX11" fmla="*/ 362321 w 1312521"/>
                <a:gd name="connsiteY11" fmla="*/ 302316 h 1553585"/>
                <a:gd name="connsiteX12" fmla="*/ 248727 w 1312521"/>
                <a:gd name="connsiteY12" fmla="*/ 557015 h 1553585"/>
                <a:gd name="connsiteX13" fmla="*/ 137946 w 1312521"/>
                <a:gd name="connsiteY13" fmla="*/ 696670 h 1553585"/>
                <a:gd name="connsiteX14" fmla="*/ 136910 w 1312521"/>
                <a:gd name="connsiteY14" fmla="*/ 696785 h 1553585"/>
                <a:gd name="connsiteX15" fmla="*/ 2668 w 1312521"/>
                <a:gd name="connsiteY15" fmla="*/ 586557 h 1553585"/>
                <a:gd name="connsiteX16" fmla="*/ 216389 w 1312521"/>
                <a:gd name="connsiteY16" fmla="*/ 102509 h 1553585"/>
                <a:gd name="connsiteX17" fmla="*/ 960282 w 1312521"/>
                <a:gd name="connsiteY17" fmla="*/ 215786 h 1553585"/>
                <a:gd name="connsiteX18" fmla="*/ 933471 w 1312521"/>
                <a:gd name="connsiteY18" fmla="*/ 872704 h 1553585"/>
                <a:gd name="connsiteX19" fmla="*/ 1259071 w 1312521"/>
                <a:gd name="connsiteY19" fmla="*/ 1318824 h 1553585"/>
                <a:gd name="connsiteX20" fmla="*/ 1287153 w 1312521"/>
                <a:gd name="connsiteY20" fmla="*/ 1357388 h 1553585"/>
                <a:gd name="connsiteX21" fmla="*/ 1259199 w 1312521"/>
                <a:gd name="connsiteY21" fmla="*/ 1528923 h 1553585"/>
                <a:gd name="connsiteX22" fmla="*/ 1087644 w 1312521"/>
                <a:gd name="connsiteY22" fmla="*/ 1504260 h 1553585"/>
                <a:gd name="connsiteX23" fmla="*/ 1087091 w 1312521"/>
                <a:gd name="connsiteY23" fmla="*/ 1503511 h 1553585"/>
                <a:gd name="connsiteX24" fmla="*/ 1061678 w 1312521"/>
                <a:gd name="connsiteY24" fmla="*/ 1465391 h 1553585"/>
                <a:gd name="connsiteX25" fmla="*/ 1087091 w 1312521"/>
                <a:gd name="connsiteY25" fmla="*/ 1292967 h 1553585"/>
                <a:gd name="connsiteX26" fmla="*/ 1259199 w 1312521"/>
                <a:gd name="connsiteY26" fmla="*/ 1318379 h 155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2521" h="1553585">
                  <a:moveTo>
                    <a:pt x="933471" y="872704"/>
                  </a:moveTo>
                  <a:lnTo>
                    <a:pt x="1030738" y="1006121"/>
                  </a:lnTo>
                  <a:cubicBezTo>
                    <a:pt x="1071971" y="1062410"/>
                    <a:pt x="1061551" y="1137187"/>
                    <a:pt x="1002848" y="1177656"/>
                  </a:cubicBezTo>
                  <a:cubicBezTo>
                    <a:pt x="948630" y="1218234"/>
                    <a:pt x="871788" y="1207179"/>
                    <a:pt x="831211" y="1152962"/>
                  </a:cubicBezTo>
                  <a:cubicBezTo>
                    <a:pt x="831033" y="1152720"/>
                    <a:pt x="830855" y="1152485"/>
                    <a:pt x="830677" y="1152244"/>
                  </a:cubicBezTo>
                  <a:lnTo>
                    <a:pt x="674897" y="940874"/>
                  </a:lnTo>
                  <a:cubicBezTo>
                    <a:pt x="673246" y="937633"/>
                    <a:pt x="676486" y="935982"/>
                    <a:pt x="674008" y="935220"/>
                  </a:cubicBezTo>
                  <a:cubicBezTo>
                    <a:pt x="671530" y="934457"/>
                    <a:pt x="671594" y="934457"/>
                    <a:pt x="669942" y="931217"/>
                  </a:cubicBezTo>
                  <a:cubicBezTo>
                    <a:pt x="630362" y="878168"/>
                    <a:pt x="642369" y="798499"/>
                    <a:pt x="695354" y="758792"/>
                  </a:cubicBezTo>
                  <a:cubicBezTo>
                    <a:pt x="824769" y="665400"/>
                    <a:pt x="855010" y="486495"/>
                    <a:pt x="761046" y="359495"/>
                  </a:cubicBezTo>
                  <a:cubicBezTo>
                    <a:pt x="667578" y="233721"/>
                    <a:pt x="489849" y="207534"/>
                    <a:pt x="364075" y="301001"/>
                  </a:cubicBezTo>
                  <a:cubicBezTo>
                    <a:pt x="363490" y="301439"/>
                    <a:pt x="362906" y="301878"/>
                    <a:pt x="362321" y="302316"/>
                  </a:cubicBezTo>
                  <a:cubicBezTo>
                    <a:pt x="281636" y="360797"/>
                    <a:pt x="238326" y="457912"/>
                    <a:pt x="248727" y="557015"/>
                  </a:cubicBezTo>
                  <a:cubicBezTo>
                    <a:pt x="256700" y="626169"/>
                    <a:pt x="207101" y="688697"/>
                    <a:pt x="137946" y="696670"/>
                  </a:cubicBezTo>
                  <a:cubicBezTo>
                    <a:pt x="137603" y="696708"/>
                    <a:pt x="137254" y="696747"/>
                    <a:pt x="136910" y="696785"/>
                  </a:cubicBezTo>
                  <a:cubicBezTo>
                    <a:pt x="68106" y="701741"/>
                    <a:pt x="9847" y="656252"/>
                    <a:pt x="2668" y="586557"/>
                  </a:cubicBezTo>
                  <a:cubicBezTo>
                    <a:pt x="-18056" y="398554"/>
                    <a:pt x="63493" y="213855"/>
                    <a:pt x="216389" y="102509"/>
                  </a:cubicBezTo>
                  <a:cubicBezTo>
                    <a:pt x="453375" y="-70456"/>
                    <a:pt x="785519" y="-19878"/>
                    <a:pt x="960282" y="215786"/>
                  </a:cubicBezTo>
                  <a:cubicBezTo>
                    <a:pt x="1106405" y="415975"/>
                    <a:pt x="1089251" y="688017"/>
                    <a:pt x="933471" y="872704"/>
                  </a:cubicBezTo>
                  <a:close/>
                  <a:moveTo>
                    <a:pt x="1259071" y="1318824"/>
                  </a:moveTo>
                  <a:lnTo>
                    <a:pt x="1287153" y="1357388"/>
                  </a:lnTo>
                  <a:cubicBezTo>
                    <a:pt x="1328321" y="1413677"/>
                    <a:pt x="1317902" y="1488454"/>
                    <a:pt x="1259199" y="1528923"/>
                  </a:cubicBezTo>
                  <a:cubicBezTo>
                    <a:pt x="1205012" y="1569488"/>
                    <a:pt x="1128209" y="1558440"/>
                    <a:pt x="1087644" y="1504260"/>
                  </a:cubicBezTo>
                  <a:cubicBezTo>
                    <a:pt x="1087460" y="1504013"/>
                    <a:pt x="1087275" y="1503758"/>
                    <a:pt x="1087091" y="1503511"/>
                  </a:cubicBezTo>
                  <a:lnTo>
                    <a:pt x="1061678" y="1465391"/>
                  </a:lnTo>
                  <a:cubicBezTo>
                    <a:pt x="1019684" y="1411517"/>
                    <a:pt x="1034106" y="1332610"/>
                    <a:pt x="1087091" y="1292967"/>
                  </a:cubicBezTo>
                  <a:cubicBezTo>
                    <a:pt x="1141671" y="1252592"/>
                    <a:pt x="1218621" y="1263958"/>
                    <a:pt x="1259199" y="1318379"/>
                  </a:cubicBezTo>
                  <a:close/>
                </a:path>
              </a:pathLst>
            </a:custGeom>
            <a:solidFill>
              <a:srgbClr val="FFC545"/>
            </a:solidFill>
            <a:ln w="6346" cap="flat">
              <a:noFill/>
              <a:prstDash val="solid"/>
              <a:miter/>
            </a:ln>
          </p:spPr>
          <p:txBody>
            <a:bodyPr rtlCol="0" anchor="ctr"/>
            <a:lstStyle/>
            <a:p>
              <a:endParaRPr lang="zh-CN" altLang="en-US"/>
            </a:p>
          </p:txBody>
        </p:sp>
        <p:sp>
          <p:nvSpPr>
            <p:cNvPr id="49" name="任意多边形 27">
              <a:extLst>
                <a:ext uri="{FF2B5EF4-FFF2-40B4-BE49-F238E27FC236}">
                  <a16:creationId xmlns:a16="http://schemas.microsoft.com/office/drawing/2014/main" id="{02B0CEA0-2763-5472-FA6D-81BEE69E8E71}"/>
                </a:ext>
              </a:extLst>
            </p:cNvPr>
            <p:cNvSpPr/>
            <p:nvPr/>
          </p:nvSpPr>
          <p:spPr>
            <a:xfrm>
              <a:off x="6164723" y="1962102"/>
              <a:ext cx="703194" cy="564027"/>
            </a:xfrm>
            <a:custGeom>
              <a:avLst/>
              <a:gdLst>
                <a:gd name="connsiteX0" fmla="*/ 577794 w 621074"/>
                <a:gd name="connsiteY0" fmla="*/ 416455 h 498159"/>
                <a:gd name="connsiteX1" fmla="*/ 538976 w 621074"/>
                <a:gd name="connsiteY1" fmla="*/ 192061 h 498159"/>
                <a:gd name="connsiteX2" fmla="*/ 398317 w 621074"/>
                <a:gd name="connsiteY2" fmla="*/ 31135 h 498159"/>
                <a:gd name="connsiteX3" fmla="*/ 10265 w 621074"/>
                <a:gd name="connsiteY3" fmla="*/ 121159 h 498159"/>
                <a:gd name="connsiteX4" fmla="*/ 38156 w 621074"/>
                <a:gd name="connsiteY4" fmla="*/ 265504 h 498159"/>
                <a:gd name="connsiteX5" fmla="*/ 65983 w 621074"/>
                <a:gd name="connsiteY5" fmla="*/ 440152 h 498159"/>
                <a:gd name="connsiteX6" fmla="*/ 577794 w 621074"/>
                <a:gd name="connsiteY6" fmla="*/ 416455 h 4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074" h="498159">
                  <a:moveTo>
                    <a:pt x="577794" y="416455"/>
                  </a:moveTo>
                  <a:cubicBezTo>
                    <a:pt x="667819" y="254576"/>
                    <a:pt x="596536" y="161629"/>
                    <a:pt x="538976" y="192061"/>
                  </a:cubicBezTo>
                  <a:cubicBezTo>
                    <a:pt x="538976" y="192061"/>
                    <a:pt x="530399" y="91617"/>
                    <a:pt x="398317" y="31135"/>
                  </a:cubicBezTo>
                  <a:cubicBezTo>
                    <a:pt x="245841" y="-38750"/>
                    <a:pt x="48893" y="15633"/>
                    <a:pt x="10265" y="121159"/>
                  </a:cubicBezTo>
                  <a:cubicBezTo>
                    <a:pt x="-25186" y="218554"/>
                    <a:pt x="38156" y="265504"/>
                    <a:pt x="38156" y="265504"/>
                  </a:cubicBezTo>
                  <a:cubicBezTo>
                    <a:pt x="38156" y="265504"/>
                    <a:pt x="-1043" y="335388"/>
                    <a:pt x="65983" y="440152"/>
                  </a:cubicBezTo>
                  <a:cubicBezTo>
                    <a:pt x="133009" y="544916"/>
                    <a:pt x="537515" y="488945"/>
                    <a:pt x="577794" y="416455"/>
                  </a:cubicBezTo>
                  <a:close/>
                </a:path>
              </a:pathLst>
            </a:custGeom>
            <a:solidFill>
              <a:srgbClr val="981D04"/>
            </a:solidFill>
            <a:ln w="6346" cap="flat">
              <a:noFill/>
              <a:prstDash val="solid"/>
              <a:miter/>
            </a:ln>
          </p:spPr>
          <p:txBody>
            <a:bodyPr rtlCol="0" anchor="ctr"/>
            <a:lstStyle/>
            <a:p>
              <a:endParaRPr lang="zh-CN" altLang="en-US"/>
            </a:p>
          </p:txBody>
        </p:sp>
        <p:sp>
          <p:nvSpPr>
            <p:cNvPr id="50" name="任意多边形 28">
              <a:extLst>
                <a:ext uri="{FF2B5EF4-FFF2-40B4-BE49-F238E27FC236}">
                  <a16:creationId xmlns:a16="http://schemas.microsoft.com/office/drawing/2014/main" id="{C5DE922B-5C83-535F-BFE8-FEF86AE2198A}"/>
                </a:ext>
              </a:extLst>
            </p:cNvPr>
            <p:cNvSpPr/>
            <p:nvPr/>
          </p:nvSpPr>
          <p:spPr>
            <a:xfrm>
              <a:off x="6390997" y="2695691"/>
              <a:ext cx="273341" cy="276362"/>
            </a:xfrm>
            <a:custGeom>
              <a:avLst/>
              <a:gdLst>
                <a:gd name="connsiteX0" fmla="*/ 120196 w 241420"/>
                <a:gd name="connsiteY0" fmla="*/ 243879 h 244088"/>
                <a:gd name="connsiteX1" fmla="*/ 120196 w 241420"/>
                <a:gd name="connsiteY1" fmla="*/ 243879 h 244088"/>
                <a:gd name="connsiteX2" fmla="*/ -514 w 241420"/>
                <a:gd name="connsiteY2" fmla="*/ 160017 h 244088"/>
                <a:gd name="connsiteX3" fmla="*/ -514 w 241420"/>
                <a:gd name="connsiteY3" fmla="*/ -210 h 244088"/>
                <a:gd name="connsiteX4" fmla="*/ 240906 w 241420"/>
                <a:gd name="connsiteY4" fmla="*/ -210 h 244088"/>
                <a:gd name="connsiteX5" fmla="*/ 240906 w 241420"/>
                <a:gd name="connsiteY5" fmla="*/ 160335 h 244088"/>
                <a:gd name="connsiteX6" fmla="*/ 120958 w 241420"/>
                <a:gd name="connsiteY6" fmla="*/ 243752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20" h="244088">
                  <a:moveTo>
                    <a:pt x="120196" y="243879"/>
                  </a:moveTo>
                  <a:lnTo>
                    <a:pt x="120196" y="243879"/>
                  </a:lnTo>
                  <a:cubicBezTo>
                    <a:pt x="53551" y="243879"/>
                    <a:pt x="-514" y="206332"/>
                    <a:pt x="-514" y="160017"/>
                  </a:cubicBezTo>
                  <a:lnTo>
                    <a:pt x="-514" y="-210"/>
                  </a:lnTo>
                  <a:lnTo>
                    <a:pt x="240906" y="-210"/>
                  </a:lnTo>
                  <a:lnTo>
                    <a:pt x="240906" y="160335"/>
                  </a:lnTo>
                  <a:cubicBezTo>
                    <a:pt x="240906" y="206395"/>
                    <a:pt x="187222" y="243752"/>
                    <a:pt x="120958" y="243752"/>
                  </a:cubicBezTo>
                  <a:close/>
                </a:path>
              </a:pathLst>
            </a:custGeom>
            <a:solidFill>
              <a:srgbClr val="FF93B1"/>
            </a:solidFill>
            <a:ln w="6346" cap="flat">
              <a:noFill/>
              <a:prstDash val="solid"/>
              <a:miter/>
            </a:ln>
          </p:spPr>
          <p:txBody>
            <a:bodyPr rtlCol="0" anchor="ctr"/>
            <a:lstStyle/>
            <a:p>
              <a:endParaRPr lang="zh-CN" altLang="en-US"/>
            </a:p>
          </p:txBody>
        </p:sp>
        <p:sp>
          <p:nvSpPr>
            <p:cNvPr id="51" name="任意多边形 29">
              <a:extLst>
                <a:ext uri="{FF2B5EF4-FFF2-40B4-BE49-F238E27FC236}">
                  <a16:creationId xmlns:a16="http://schemas.microsoft.com/office/drawing/2014/main" id="{D8CEC914-303E-1750-4D36-2DDD8E3DEE58}"/>
                </a:ext>
              </a:extLst>
            </p:cNvPr>
            <p:cNvSpPr/>
            <p:nvPr/>
          </p:nvSpPr>
          <p:spPr>
            <a:xfrm>
              <a:off x="6190954" y="2434905"/>
              <a:ext cx="140645" cy="163868"/>
            </a:xfrm>
            <a:custGeom>
              <a:avLst/>
              <a:gdLst>
                <a:gd name="connsiteX0" fmla="*/ 89827 w 124220"/>
                <a:gd name="connsiteY0" fmla="*/ 32284 h 144731"/>
                <a:gd name="connsiteX1" fmla="*/ -514 w 124220"/>
                <a:gd name="connsiteY1" fmla="*/ 54139 h 144731"/>
                <a:gd name="connsiteX2" fmla="*/ 109904 w 124220"/>
                <a:gd name="connsiteY2" fmla="*/ 127518 h 144731"/>
                <a:gd name="connsiteX3" fmla="*/ 89827 w 124220"/>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220" h="144731">
                  <a:moveTo>
                    <a:pt x="89827" y="32284"/>
                  </a:moveTo>
                  <a:cubicBezTo>
                    <a:pt x="47960" y="-30739"/>
                    <a:pt x="-514" y="9730"/>
                    <a:pt x="-514" y="54139"/>
                  </a:cubicBezTo>
                  <a:cubicBezTo>
                    <a:pt x="-514" y="118306"/>
                    <a:pt x="69752" y="173579"/>
                    <a:pt x="109904" y="127518"/>
                  </a:cubicBezTo>
                  <a:cubicBezTo>
                    <a:pt x="150056" y="81458"/>
                    <a:pt x="89827" y="32221"/>
                    <a:pt x="89827" y="32221"/>
                  </a:cubicBezTo>
                  <a:close/>
                </a:path>
              </a:pathLst>
            </a:custGeom>
            <a:solidFill>
              <a:srgbClr val="FED0D6"/>
            </a:solidFill>
            <a:ln w="6346" cap="flat">
              <a:noFill/>
              <a:prstDash val="solid"/>
              <a:miter/>
            </a:ln>
          </p:spPr>
          <p:txBody>
            <a:bodyPr rtlCol="0" anchor="ctr"/>
            <a:lstStyle/>
            <a:p>
              <a:endParaRPr lang="zh-CN" altLang="en-US"/>
            </a:p>
          </p:txBody>
        </p:sp>
        <p:sp>
          <p:nvSpPr>
            <p:cNvPr id="52" name="任意多边形 30">
              <a:extLst>
                <a:ext uri="{FF2B5EF4-FFF2-40B4-BE49-F238E27FC236}">
                  <a16:creationId xmlns:a16="http://schemas.microsoft.com/office/drawing/2014/main" id="{386B9FBC-E4B1-89FF-3395-3A72A4F0BC26}"/>
                </a:ext>
              </a:extLst>
            </p:cNvPr>
            <p:cNvSpPr/>
            <p:nvPr/>
          </p:nvSpPr>
          <p:spPr>
            <a:xfrm>
              <a:off x="6727091" y="2434905"/>
              <a:ext cx="140816" cy="163868"/>
            </a:xfrm>
            <a:custGeom>
              <a:avLst/>
              <a:gdLst>
                <a:gd name="connsiteX0" fmla="*/ 33579 w 124371"/>
                <a:gd name="connsiteY0" fmla="*/ 32284 h 144731"/>
                <a:gd name="connsiteX1" fmla="*/ 123857 w 124371"/>
                <a:gd name="connsiteY1" fmla="*/ 54139 h 144731"/>
                <a:gd name="connsiteX2" fmla="*/ 13439 w 124371"/>
                <a:gd name="connsiteY2" fmla="*/ 127518 h 144731"/>
                <a:gd name="connsiteX3" fmla="*/ 33579 w 124371"/>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371" h="144731">
                  <a:moveTo>
                    <a:pt x="33579" y="32284"/>
                  </a:moveTo>
                  <a:cubicBezTo>
                    <a:pt x="75319" y="-30739"/>
                    <a:pt x="123857" y="9730"/>
                    <a:pt x="123857" y="54139"/>
                  </a:cubicBezTo>
                  <a:cubicBezTo>
                    <a:pt x="123857" y="118306"/>
                    <a:pt x="53972" y="173579"/>
                    <a:pt x="13439" y="127518"/>
                  </a:cubicBezTo>
                  <a:cubicBezTo>
                    <a:pt x="-27095" y="81458"/>
                    <a:pt x="33579" y="32221"/>
                    <a:pt x="33579" y="32221"/>
                  </a:cubicBezTo>
                  <a:close/>
                </a:path>
              </a:pathLst>
            </a:custGeom>
            <a:solidFill>
              <a:srgbClr val="FED0D6"/>
            </a:solidFill>
            <a:ln w="6346" cap="flat">
              <a:noFill/>
              <a:prstDash val="solid"/>
              <a:miter/>
            </a:ln>
          </p:spPr>
          <p:txBody>
            <a:bodyPr rtlCol="0" anchor="ctr"/>
            <a:lstStyle/>
            <a:p>
              <a:endParaRPr lang="zh-CN" altLang="en-US"/>
            </a:p>
          </p:txBody>
        </p:sp>
        <p:sp>
          <p:nvSpPr>
            <p:cNvPr id="53" name="任意多边形 31">
              <a:extLst>
                <a:ext uri="{FF2B5EF4-FFF2-40B4-BE49-F238E27FC236}">
                  <a16:creationId xmlns:a16="http://schemas.microsoft.com/office/drawing/2014/main" id="{6F104DAF-4E3D-B215-852A-43AFFFAD0B5D}"/>
                </a:ext>
              </a:extLst>
            </p:cNvPr>
            <p:cNvSpPr/>
            <p:nvPr/>
          </p:nvSpPr>
          <p:spPr>
            <a:xfrm>
              <a:off x="6265196" y="2209296"/>
              <a:ext cx="527030" cy="543940"/>
            </a:xfrm>
            <a:custGeom>
              <a:avLst/>
              <a:gdLst>
                <a:gd name="connsiteX0" fmla="*/ 232068 w 465483"/>
                <a:gd name="connsiteY0" fmla="*/ 480209 h 480418"/>
                <a:gd name="connsiteX1" fmla="*/ 7928 w 465483"/>
                <a:gd name="connsiteY1" fmla="*/ 114266 h 480418"/>
                <a:gd name="connsiteX2" fmla="*/ 456589 w 465483"/>
                <a:gd name="connsiteY2" fmla="*/ 114266 h 480418"/>
                <a:gd name="connsiteX3" fmla="*/ 232068 w 465483"/>
                <a:gd name="connsiteY3" fmla="*/ 480209 h 480418"/>
              </a:gdLst>
              <a:ahLst/>
              <a:cxnLst>
                <a:cxn ang="0">
                  <a:pos x="connsiteX0" y="connsiteY0"/>
                </a:cxn>
                <a:cxn ang="0">
                  <a:pos x="connsiteX1" y="connsiteY1"/>
                </a:cxn>
                <a:cxn ang="0">
                  <a:pos x="connsiteX2" y="connsiteY2"/>
                </a:cxn>
                <a:cxn ang="0">
                  <a:pos x="connsiteX3" y="connsiteY3"/>
                </a:cxn>
              </a:cxnLst>
              <a:rect l="l" t="t" r="r" b="b"/>
              <a:pathLst>
                <a:path w="465483" h="480418">
                  <a:moveTo>
                    <a:pt x="232068" y="480209"/>
                  </a:moveTo>
                  <a:cubicBezTo>
                    <a:pt x="66886" y="480209"/>
                    <a:pt x="-30763" y="299588"/>
                    <a:pt x="7928" y="114266"/>
                  </a:cubicBezTo>
                  <a:cubicBezTo>
                    <a:pt x="39694" y="-38527"/>
                    <a:pt x="424696" y="-38210"/>
                    <a:pt x="456589" y="114266"/>
                  </a:cubicBezTo>
                  <a:cubicBezTo>
                    <a:pt x="495153" y="299588"/>
                    <a:pt x="397251" y="480209"/>
                    <a:pt x="232068" y="480209"/>
                  </a:cubicBezTo>
                  <a:close/>
                </a:path>
              </a:pathLst>
            </a:custGeom>
            <a:solidFill>
              <a:srgbClr val="FED0D6"/>
            </a:solidFill>
            <a:ln w="6346" cap="flat">
              <a:noFill/>
              <a:prstDash val="solid"/>
              <a:miter/>
            </a:ln>
          </p:spPr>
          <p:txBody>
            <a:bodyPr rtlCol="0" anchor="ctr"/>
            <a:lstStyle/>
            <a:p>
              <a:endParaRPr lang="zh-CN" altLang="en-US"/>
            </a:p>
          </p:txBody>
        </p:sp>
        <p:sp>
          <p:nvSpPr>
            <p:cNvPr id="54" name="任意多边形 32">
              <a:extLst>
                <a:ext uri="{FF2B5EF4-FFF2-40B4-BE49-F238E27FC236}">
                  <a16:creationId xmlns:a16="http://schemas.microsoft.com/office/drawing/2014/main" id="{5E7C355B-A648-AE35-2DF0-18E815645E17}"/>
                </a:ext>
              </a:extLst>
            </p:cNvPr>
            <p:cNvSpPr/>
            <p:nvPr/>
          </p:nvSpPr>
          <p:spPr>
            <a:xfrm>
              <a:off x="6255890" y="2082565"/>
              <a:ext cx="448236" cy="230262"/>
            </a:xfrm>
            <a:custGeom>
              <a:avLst/>
              <a:gdLst>
                <a:gd name="connsiteX0" fmla="*/ 386663 w 395890"/>
                <a:gd name="connsiteY0" fmla="*/ 112221 h 203372"/>
                <a:gd name="connsiteX1" fmla="*/ 250388 w 395890"/>
                <a:gd name="connsiteY1" fmla="*/ 153708 h 203372"/>
                <a:gd name="connsiteX2" fmla="*/ 94799 w 395890"/>
                <a:gd name="connsiteY2" fmla="*/ 202246 h 203372"/>
                <a:gd name="connsiteX3" fmla="*/ 66146 w 395890"/>
                <a:gd name="connsiteY3" fmla="*/ 31028 h 203372"/>
                <a:gd name="connsiteX4" fmla="*/ 386663 w 395890"/>
                <a:gd name="connsiteY4" fmla="*/ 112221 h 20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90" h="203372">
                  <a:moveTo>
                    <a:pt x="386663" y="112221"/>
                  </a:moveTo>
                  <a:cubicBezTo>
                    <a:pt x="344034" y="208472"/>
                    <a:pt x="250388" y="153708"/>
                    <a:pt x="250388" y="153708"/>
                  </a:cubicBezTo>
                  <a:cubicBezTo>
                    <a:pt x="207091" y="190022"/>
                    <a:pt x="151062" y="207500"/>
                    <a:pt x="94799" y="202246"/>
                  </a:cubicBezTo>
                  <a:cubicBezTo>
                    <a:pt x="581" y="192970"/>
                    <a:pt x="-48592" y="79439"/>
                    <a:pt x="66146" y="31028"/>
                  </a:cubicBezTo>
                  <a:cubicBezTo>
                    <a:pt x="180884" y="-17383"/>
                    <a:pt x="446701" y="-22784"/>
                    <a:pt x="386663" y="112221"/>
                  </a:cubicBezTo>
                  <a:close/>
                </a:path>
              </a:pathLst>
            </a:custGeom>
            <a:solidFill>
              <a:srgbClr val="981D04"/>
            </a:solidFill>
            <a:ln w="6346" cap="flat">
              <a:noFill/>
              <a:prstDash val="solid"/>
              <a:miter/>
            </a:ln>
          </p:spPr>
          <p:txBody>
            <a:bodyPr rtlCol="0" anchor="ctr"/>
            <a:lstStyle/>
            <a:p>
              <a:endParaRPr lang="zh-CN" altLang="en-US"/>
            </a:p>
          </p:txBody>
        </p:sp>
        <p:sp>
          <p:nvSpPr>
            <p:cNvPr id="55" name="任意多边形 33">
              <a:extLst>
                <a:ext uri="{FF2B5EF4-FFF2-40B4-BE49-F238E27FC236}">
                  <a16:creationId xmlns:a16="http://schemas.microsoft.com/office/drawing/2014/main" id="{D31462DE-5353-B791-433A-476A1231620A}"/>
                </a:ext>
              </a:extLst>
            </p:cNvPr>
            <p:cNvSpPr/>
            <p:nvPr/>
          </p:nvSpPr>
          <p:spPr>
            <a:xfrm>
              <a:off x="5999615" y="5296537"/>
              <a:ext cx="484830" cy="136671"/>
            </a:xfrm>
            <a:custGeom>
              <a:avLst/>
              <a:gdLst>
                <a:gd name="connsiteX0" fmla="*/ 415046 w 428211"/>
                <a:gd name="connsiteY0" fmla="*/ -210 h 120710"/>
                <a:gd name="connsiteX1" fmla="*/ 150755 w 428211"/>
                <a:gd name="connsiteY1" fmla="*/ -210 h 120710"/>
                <a:gd name="connsiteX2" fmla="*/ -514 w 428211"/>
                <a:gd name="connsiteY2" fmla="*/ 107794 h 120710"/>
                <a:gd name="connsiteX3" fmla="*/ -514 w 428211"/>
                <a:gd name="connsiteY3" fmla="*/ 120500 h 120710"/>
                <a:gd name="connsiteX4" fmla="*/ 425148 w 428211"/>
                <a:gd name="connsiteY4" fmla="*/ 120500 h 120710"/>
                <a:gd name="connsiteX5" fmla="*/ 414856 w 428211"/>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11" h="120710">
                  <a:moveTo>
                    <a:pt x="415046" y="-210"/>
                  </a:moveTo>
                  <a:lnTo>
                    <a:pt x="150755" y="-210"/>
                  </a:lnTo>
                  <a:cubicBezTo>
                    <a:pt x="150755" y="-210"/>
                    <a:pt x="14924" y="76981"/>
                    <a:pt x="-514" y="107794"/>
                  </a:cubicBezTo>
                  <a:lnTo>
                    <a:pt x="-514" y="120500"/>
                  </a:lnTo>
                  <a:lnTo>
                    <a:pt x="425148" y="120500"/>
                  </a:lnTo>
                  <a:cubicBezTo>
                    <a:pt x="425148" y="120500"/>
                    <a:pt x="435377" y="30412"/>
                    <a:pt x="414856" y="-210"/>
                  </a:cubicBezTo>
                  <a:close/>
                </a:path>
              </a:pathLst>
            </a:custGeom>
            <a:solidFill>
              <a:srgbClr val="00065B"/>
            </a:solidFill>
            <a:ln w="6346" cap="flat">
              <a:noFill/>
              <a:prstDash val="solid"/>
              <a:miter/>
            </a:ln>
          </p:spPr>
          <p:txBody>
            <a:bodyPr rtlCol="0" anchor="ctr"/>
            <a:lstStyle/>
            <a:p>
              <a:endParaRPr lang="zh-CN" altLang="en-US"/>
            </a:p>
          </p:txBody>
        </p:sp>
        <p:sp>
          <p:nvSpPr>
            <p:cNvPr id="56" name="任意多边形 34">
              <a:extLst>
                <a:ext uri="{FF2B5EF4-FFF2-40B4-BE49-F238E27FC236}">
                  <a16:creationId xmlns:a16="http://schemas.microsoft.com/office/drawing/2014/main" id="{1985B432-3C87-1FAC-19B5-976F2BF996D2}"/>
                </a:ext>
              </a:extLst>
            </p:cNvPr>
            <p:cNvSpPr/>
            <p:nvPr/>
          </p:nvSpPr>
          <p:spPr>
            <a:xfrm>
              <a:off x="5999255" y="5433496"/>
              <a:ext cx="483023" cy="22802"/>
            </a:xfrm>
            <a:custGeom>
              <a:avLst/>
              <a:gdLst>
                <a:gd name="connsiteX0" fmla="*/ 426615 w 426615"/>
                <a:gd name="connsiteY0" fmla="*/ 0 h 20139"/>
                <a:gd name="connsiteX1" fmla="*/ 0 w 426615"/>
                <a:gd name="connsiteY1" fmla="*/ 0 h 20139"/>
                <a:gd name="connsiteX2" fmla="*/ 0 w 426615"/>
                <a:gd name="connsiteY2" fmla="*/ 20140 h 20139"/>
                <a:gd name="connsiteX3" fmla="*/ 426615 w 426615"/>
                <a:gd name="connsiteY3" fmla="*/ 20140 h 20139"/>
                <a:gd name="connsiteX4" fmla="*/ 426615 w 426615"/>
                <a:gd name="connsiteY4" fmla="*/ 0 h 20139"/>
                <a:gd name="connsiteX5" fmla="*/ 426615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426615" y="0"/>
                  </a:moveTo>
                  <a:lnTo>
                    <a:pt x="0" y="0"/>
                  </a:lnTo>
                  <a:lnTo>
                    <a:pt x="0" y="20140"/>
                  </a:lnTo>
                  <a:lnTo>
                    <a:pt x="426615" y="20140"/>
                  </a:lnTo>
                  <a:lnTo>
                    <a:pt x="426615" y="0"/>
                  </a:lnTo>
                  <a:lnTo>
                    <a:pt x="426615" y="0"/>
                  </a:lnTo>
                  <a:close/>
                </a:path>
              </a:pathLst>
            </a:custGeom>
            <a:solidFill>
              <a:srgbClr val="434CC0"/>
            </a:solidFill>
            <a:ln w="6346" cap="flat">
              <a:noFill/>
              <a:prstDash val="solid"/>
              <a:miter/>
            </a:ln>
          </p:spPr>
          <p:txBody>
            <a:bodyPr rtlCol="0" anchor="ctr"/>
            <a:lstStyle/>
            <a:p>
              <a:endParaRPr lang="zh-CN" altLang="en-US"/>
            </a:p>
          </p:txBody>
        </p:sp>
        <p:sp>
          <p:nvSpPr>
            <p:cNvPr id="57" name="任意多边形 35">
              <a:extLst>
                <a:ext uri="{FF2B5EF4-FFF2-40B4-BE49-F238E27FC236}">
                  <a16:creationId xmlns:a16="http://schemas.microsoft.com/office/drawing/2014/main" id="{086981D9-48BD-4EA1-4545-DFDDC4D28CEF}"/>
                </a:ext>
              </a:extLst>
            </p:cNvPr>
            <p:cNvSpPr/>
            <p:nvPr/>
          </p:nvSpPr>
          <p:spPr>
            <a:xfrm>
              <a:off x="6140242" y="3782441"/>
              <a:ext cx="395626" cy="1526181"/>
            </a:xfrm>
            <a:custGeom>
              <a:avLst/>
              <a:gdLst>
                <a:gd name="connsiteX0" fmla="*/ 348910 w 349424"/>
                <a:gd name="connsiteY0" fmla="*/ -210 h 1347952"/>
                <a:gd name="connsiteX1" fmla="*/ 17656 w 349424"/>
                <a:gd name="connsiteY1" fmla="*/ -210 h 1347952"/>
                <a:gd name="connsiteX2" fmla="*/ -514 w 349424"/>
                <a:gd name="connsiteY2" fmla="*/ 1347742 h 1347952"/>
                <a:gd name="connsiteX3" fmla="*/ 305200 w 349424"/>
                <a:gd name="connsiteY3" fmla="*/ 1347742 h 1347952"/>
                <a:gd name="connsiteX4" fmla="*/ 346369 w 349424"/>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24" h="1347952">
                  <a:moveTo>
                    <a:pt x="348910" y="-210"/>
                  </a:moveTo>
                  <a:lnTo>
                    <a:pt x="17656" y="-210"/>
                  </a:lnTo>
                  <a:lnTo>
                    <a:pt x="-514" y="1347742"/>
                  </a:lnTo>
                  <a:lnTo>
                    <a:pt x="305200" y="1347742"/>
                  </a:lnTo>
                  <a:cubicBezTo>
                    <a:pt x="305200" y="1347742"/>
                    <a:pt x="303548" y="602833"/>
                    <a:pt x="346369" y="202583"/>
                  </a:cubicBezTo>
                  <a:close/>
                </a:path>
              </a:pathLst>
            </a:custGeom>
            <a:solidFill>
              <a:srgbClr val="981D04"/>
            </a:solidFill>
            <a:ln w="6346" cap="flat">
              <a:noFill/>
              <a:prstDash val="solid"/>
              <a:miter/>
            </a:ln>
          </p:spPr>
          <p:txBody>
            <a:bodyPr rtlCol="0" anchor="ctr"/>
            <a:lstStyle/>
            <a:p>
              <a:endParaRPr lang="zh-CN" altLang="en-US"/>
            </a:p>
          </p:txBody>
        </p:sp>
        <p:sp>
          <p:nvSpPr>
            <p:cNvPr id="58" name="任意多边形 36">
              <a:extLst>
                <a:ext uri="{FF2B5EF4-FFF2-40B4-BE49-F238E27FC236}">
                  <a16:creationId xmlns:a16="http://schemas.microsoft.com/office/drawing/2014/main" id="{E3498875-91F4-EFE2-801F-0F85D8431618}"/>
                </a:ext>
              </a:extLst>
            </p:cNvPr>
            <p:cNvSpPr/>
            <p:nvPr/>
          </p:nvSpPr>
          <p:spPr>
            <a:xfrm>
              <a:off x="6583298" y="5296537"/>
              <a:ext cx="484866" cy="136671"/>
            </a:xfrm>
            <a:custGeom>
              <a:avLst/>
              <a:gdLst>
                <a:gd name="connsiteX0" fmla="*/ 12168 w 428243"/>
                <a:gd name="connsiteY0" fmla="*/ -210 h 120710"/>
                <a:gd name="connsiteX1" fmla="*/ 276460 w 428243"/>
                <a:gd name="connsiteY1" fmla="*/ -210 h 120710"/>
                <a:gd name="connsiteX2" fmla="*/ 427729 w 428243"/>
                <a:gd name="connsiteY2" fmla="*/ 107794 h 120710"/>
                <a:gd name="connsiteX3" fmla="*/ 427729 w 428243"/>
                <a:gd name="connsiteY3" fmla="*/ 120500 h 120710"/>
                <a:gd name="connsiteX4" fmla="*/ 2067 w 428243"/>
                <a:gd name="connsiteY4" fmla="*/ 120500 h 120710"/>
                <a:gd name="connsiteX5" fmla="*/ 12295 w 428243"/>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3" h="120710">
                  <a:moveTo>
                    <a:pt x="12168" y="-210"/>
                  </a:moveTo>
                  <a:lnTo>
                    <a:pt x="276460" y="-210"/>
                  </a:lnTo>
                  <a:cubicBezTo>
                    <a:pt x="276460" y="-210"/>
                    <a:pt x="412354" y="76981"/>
                    <a:pt x="427729" y="107794"/>
                  </a:cubicBezTo>
                  <a:lnTo>
                    <a:pt x="427729" y="120500"/>
                  </a:lnTo>
                  <a:lnTo>
                    <a:pt x="2067" y="120500"/>
                  </a:lnTo>
                  <a:cubicBezTo>
                    <a:pt x="2067" y="120500"/>
                    <a:pt x="-8226" y="30412"/>
                    <a:pt x="12295" y="-210"/>
                  </a:cubicBezTo>
                  <a:close/>
                </a:path>
              </a:pathLst>
            </a:custGeom>
            <a:solidFill>
              <a:srgbClr val="00065B"/>
            </a:solidFill>
            <a:ln w="6346" cap="flat">
              <a:noFill/>
              <a:prstDash val="solid"/>
              <a:miter/>
            </a:ln>
          </p:spPr>
          <p:txBody>
            <a:bodyPr rtlCol="0" anchor="ctr"/>
            <a:lstStyle/>
            <a:p>
              <a:endParaRPr lang="zh-CN" altLang="en-US"/>
            </a:p>
          </p:txBody>
        </p:sp>
        <p:sp>
          <p:nvSpPr>
            <p:cNvPr id="59" name="任意多边形 37">
              <a:extLst>
                <a:ext uri="{FF2B5EF4-FFF2-40B4-BE49-F238E27FC236}">
                  <a16:creationId xmlns:a16="http://schemas.microsoft.com/office/drawing/2014/main" id="{2B9B64FE-2826-DBA5-E1DE-C12115A8C862}"/>
                </a:ext>
              </a:extLst>
            </p:cNvPr>
            <p:cNvSpPr/>
            <p:nvPr/>
          </p:nvSpPr>
          <p:spPr>
            <a:xfrm>
              <a:off x="6585142" y="5433496"/>
              <a:ext cx="483023" cy="22802"/>
            </a:xfrm>
            <a:custGeom>
              <a:avLst/>
              <a:gdLst>
                <a:gd name="connsiteX0" fmla="*/ 0 w 426615"/>
                <a:gd name="connsiteY0" fmla="*/ 0 h 20139"/>
                <a:gd name="connsiteX1" fmla="*/ 426615 w 426615"/>
                <a:gd name="connsiteY1" fmla="*/ 0 h 20139"/>
                <a:gd name="connsiteX2" fmla="*/ 426615 w 426615"/>
                <a:gd name="connsiteY2" fmla="*/ 20140 h 20139"/>
                <a:gd name="connsiteX3" fmla="*/ 0 w 426615"/>
                <a:gd name="connsiteY3" fmla="*/ 20140 h 20139"/>
                <a:gd name="connsiteX4" fmla="*/ 0 w 426615"/>
                <a:gd name="connsiteY4" fmla="*/ 0 h 20139"/>
                <a:gd name="connsiteX5" fmla="*/ 0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0" y="0"/>
                  </a:moveTo>
                  <a:lnTo>
                    <a:pt x="426615" y="0"/>
                  </a:lnTo>
                  <a:lnTo>
                    <a:pt x="426615" y="20140"/>
                  </a:lnTo>
                  <a:lnTo>
                    <a:pt x="0" y="20140"/>
                  </a:lnTo>
                  <a:lnTo>
                    <a:pt x="0" y="0"/>
                  </a:lnTo>
                  <a:lnTo>
                    <a:pt x="0" y="0"/>
                  </a:lnTo>
                  <a:close/>
                </a:path>
              </a:pathLst>
            </a:custGeom>
            <a:solidFill>
              <a:srgbClr val="434CC0"/>
            </a:solidFill>
            <a:ln w="6346" cap="flat">
              <a:noFill/>
              <a:prstDash val="solid"/>
              <a:miter/>
            </a:ln>
          </p:spPr>
          <p:txBody>
            <a:bodyPr rtlCol="0" anchor="ctr"/>
            <a:lstStyle/>
            <a:p>
              <a:endParaRPr lang="zh-CN" altLang="en-US"/>
            </a:p>
          </p:txBody>
        </p:sp>
        <p:sp>
          <p:nvSpPr>
            <p:cNvPr id="60" name="任意多边形 38">
              <a:extLst>
                <a:ext uri="{FF2B5EF4-FFF2-40B4-BE49-F238E27FC236}">
                  <a16:creationId xmlns:a16="http://schemas.microsoft.com/office/drawing/2014/main" id="{A2F40949-14C9-07E5-9C58-85E4AF804356}"/>
                </a:ext>
              </a:extLst>
            </p:cNvPr>
            <p:cNvSpPr/>
            <p:nvPr/>
          </p:nvSpPr>
          <p:spPr>
            <a:xfrm>
              <a:off x="6531551" y="3782441"/>
              <a:ext cx="395698" cy="1526181"/>
            </a:xfrm>
            <a:custGeom>
              <a:avLst/>
              <a:gdLst>
                <a:gd name="connsiteX0" fmla="*/ -514 w 349488"/>
                <a:gd name="connsiteY0" fmla="*/ -210 h 1347952"/>
                <a:gd name="connsiteX1" fmla="*/ 330803 w 349488"/>
                <a:gd name="connsiteY1" fmla="*/ -210 h 1347952"/>
                <a:gd name="connsiteX2" fmla="*/ 348974 w 349488"/>
                <a:gd name="connsiteY2" fmla="*/ 1347742 h 1347952"/>
                <a:gd name="connsiteX3" fmla="*/ 43259 w 349488"/>
                <a:gd name="connsiteY3" fmla="*/ 1347742 h 1347952"/>
                <a:gd name="connsiteX4" fmla="*/ 2408 w 349488"/>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8" h="1347952">
                  <a:moveTo>
                    <a:pt x="-514" y="-210"/>
                  </a:moveTo>
                  <a:lnTo>
                    <a:pt x="330803" y="-210"/>
                  </a:lnTo>
                  <a:lnTo>
                    <a:pt x="348974" y="1347742"/>
                  </a:lnTo>
                  <a:lnTo>
                    <a:pt x="43259" y="1347742"/>
                  </a:lnTo>
                  <a:cubicBezTo>
                    <a:pt x="43259" y="1347742"/>
                    <a:pt x="44911" y="602833"/>
                    <a:pt x="2408" y="202583"/>
                  </a:cubicBezTo>
                  <a:close/>
                </a:path>
              </a:pathLst>
            </a:custGeom>
            <a:solidFill>
              <a:srgbClr val="981D04"/>
            </a:solidFill>
            <a:ln w="6346" cap="flat">
              <a:noFill/>
              <a:prstDash val="solid"/>
              <a:miter/>
            </a:ln>
          </p:spPr>
          <p:txBody>
            <a:bodyPr rtlCol="0" anchor="ctr"/>
            <a:lstStyle/>
            <a:p>
              <a:endParaRPr lang="zh-CN" altLang="en-US"/>
            </a:p>
          </p:txBody>
        </p:sp>
        <p:sp>
          <p:nvSpPr>
            <p:cNvPr id="61" name="任意多边形 39">
              <a:extLst>
                <a:ext uri="{FF2B5EF4-FFF2-40B4-BE49-F238E27FC236}">
                  <a16:creationId xmlns:a16="http://schemas.microsoft.com/office/drawing/2014/main" id="{784A0ADE-01CE-9A77-A1FE-B2FD5A38A0BC}"/>
                </a:ext>
              </a:extLst>
            </p:cNvPr>
            <p:cNvSpPr/>
            <p:nvPr/>
          </p:nvSpPr>
          <p:spPr>
            <a:xfrm>
              <a:off x="6096076" y="2836102"/>
              <a:ext cx="877570" cy="1154292"/>
            </a:xfrm>
            <a:custGeom>
              <a:avLst/>
              <a:gdLst>
                <a:gd name="connsiteX0" fmla="*/ 259966 w 775086"/>
                <a:gd name="connsiteY0" fmla="*/ -210 h 1019493"/>
                <a:gd name="connsiteX1" fmla="*/ 380676 w 775086"/>
                <a:gd name="connsiteY1" fmla="*/ 81873 h 1019493"/>
                <a:gd name="connsiteX2" fmla="*/ 383217 w 775086"/>
                <a:gd name="connsiteY2" fmla="*/ 81873 h 1019493"/>
                <a:gd name="connsiteX3" fmla="*/ 501132 w 775086"/>
                <a:gd name="connsiteY3" fmla="*/ -210 h 1019493"/>
                <a:gd name="connsiteX4" fmla="*/ 703735 w 775086"/>
                <a:gd name="connsiteY4" fmla="*/ 40832 h 1019493"/>
                <a:gd name="connsiteX5" fmla="*/ 774573 w 775086"/>
                <a:gd name="connsiteY5" fmla="*/ 943109 h 1019493"/>
                <a:gd name="connsiteX6" fmla="*/ -514 w 775086"/>
                <a:gd name="connsiteY6" fmla="*/ 924050 h 1019493"/>
                <a:gd name="connsiteX7" fmla="*/ 66893 w 775086"/>
                <a:gd name="connsiteY7" fmla="*/ 30603 h 1019493"/>
                <a:gd name="connsiteX8" fmla="*/ 260029 w 775086"/>
                <a:gd name="connsiteY8" fmla="*/ -210 h 101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086" h="1019493">
                  <a:moveTo>
                    <a:pt x="259966" y="-210"/>
                  </a:moveTo>
                  <a:cubicBezTo>
                    <a:pt x="277882" y="79268"/>
                    <a:pt x="372734" y="81873"/>
                    <a:pt x="380676" y="81873"/>
                  </a:cubicBezTo>
                  <a:lnTo>
                    <a:pt x="383217" y="81873"/>
                  </a:lnTo>
                  <a:cubicBezTo>
                    <a:pt x="390904" y="81873"/>
                    <a:pt x="480611" y="79268"/>
                    <a:pt x="501132" y="-210"/>
                  </a:cubicBezTo>
                  <a:lnTo>
                    <a:pt x="703735" y="40832"/>
                  </a:lnTo>
                  <a:lnTo>
                    <a:pt x="774573" y="943109"/>
                  </a:lnTo>
                  <a:cubicBezTo>
                    <a:pt x="615743" y="1025700"/>
                    <a:pt x="132394" y="1069347"/>
                    <a:pt x="-514" y="924050"/>
                  </a:cubicBezTo>
                  <a:lnTo>
                    <a:pt x="66893" y="30603"/>
                  </a:lnTo>
                  <a:lnTo>
                    <a:pt x="260029" y="-210"/>
                  </a:lnTo>
                  <a:close/>
                </a:path>
              </a:pathLst>
            </a:custGeom>
            <a:solidFill>
              <a:srgbClr val="00065B"/>
            </a:solidFill>
            <a:ln w="6346" cap="flat">
              <a:noFill/>
              <a:prstDash val="solid"/>
              <a:miter/>
            </a:ln>
          </p:spPr>
          <p:txBody>
            <a:bodyPr rtlCol="0" anchor="ctr"/>
            <a:lstStyle/>
            <a:p>
              <a:endParaRPr lang="zh-CN" altLang="en-US"/>
            </a:p>
          </p:txBody>
        </p:sp>
        <p:sp>
          <p:nvSpPr>
            <p:cNvPr id="62" name="任意多边形 40">
              <a:extLst>
                <a:ext uri="{FF2B5EF4-FFF2-40B4-BE49-F238E27FC236}">
                  <a16:creationId xmlns:a16="http://schemas.microsoft.com/office/drawing/2014/main" id="{D6ADC166-A197-CD40-1818-A21D529B6C11}"/>
                </a:ext>
              </a:extLst>
            </p:cNvPr>
            <p:cNvSpPr/>
            <p:nvPr/>
          </p:nvSpPr>
          <p:spPr>
            <a:xfrm>
              <a:off x="5368249" y="3005839"/>
              <a:ext cx="792980" cy="422613"/>
            </a:xfrm>
            <a:custGeom>
              <a:avLst/>
              <a:gdLst>
                <a:gd name="connsiteX0" fmla="*/ 698477 w 700375"/>
                <a:gd name="connsiteY0" fmla="*/ 67344 h 373260"/>
                <a:gd name="connsiteX1" fmla="*/ 582976 w 700375"/>
                <a:gd name="connsiteY1" fmla="*/ 238880 h 373260"/>
                <a:gd name="connsiteX2" fmla="*/ 51470 w 700375"/>
                <a:gd name="connsiteY2" fmla="*/ 369755 h 373260"/>
                <a:gd name="connsiteX3" fmla="*/ 51470 w 700375"/>
                <a:gd name="connsiteY3" fmla="*/ 261751 h 373260"/>
                <a:gd name="connsiteX4" fmla="*/ 505786 w 700375"/>
                <a:gd name="connsiteY4" fmla="*/ 161816 h 373260"/>
                <a:gd name="connsiteX5" fmla="*/ 580181 w 700375"/>
                <a:gd name="connsiteY5" fmla="*/ 74714 h 373260"/>
                <a:gd name="connsiteX6" fmla="*/ 587932 w 700375"/>
                <a:gd name="connsiteY6" fmla="*/ 56798 h 373260"/>
                <a:gd name="connsiteX7" fmla="*/ 587932 w 700375"/>
                <a:gd name="connsiteY7" fmla="*/ 59339 h 373260"/>
                <a:gd name="connsiteX8" fmla="*/ 590474 w 700375"/>
                <a:gd name="connsiteY8" fmla="*/ 51652 h 373260"/>
                <a:gd name="connsiteX9" fmla="*/ 593015 w 700375"/>
                <a:gd name="connsiteY9" fmla="*/ 38945 h 373260"/>
                <a:gd name="connsiteX10" fmla="*/ 698287 w 700375"/>
                <a:gd name="connsiteY10" fmla="*/ 67154 h 37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375" h="373260">
                  <a:moveTo>
                    <a:pt x="698477" y="67344"/>
                  </a:moveTo>
                  <a:cubicBezTo>
                    <a:pt x="683039" y="133989"/>
                    <a:pt x="634310" y="195488"/>
                    <a:pt x="582976" y="238880"/>
                  </a:cubicBezTo>
                  <a:cubicBezTo>
                    <a:pt x="439014" y="362068"/>
                    <a:pt x="233933" y="382525"/>
                    <a:pt x="51470" y="369755"/>
                  </a:cubicBezTo>
                  <a:cubicBezTo>
                    <a:pt x="-17843" y="364609"/>
                    <a:pt x="-17843" y="256986"/>
                    <a:pt x="51470" y="261751"/>
                  </a:cubicBezTo>
                  <a:cubicBezTo>
                    <a:pt x="202930" y="274457"/>
                    <a:pt x="385139" y="264356"/>
                    <a:pt x="505786" y="161816"/>
                  </a:cubicBezTo>
                  <a:cubicBezTo>
                    <a:pt x="541681" y="131066"/>
                    <a:pt x="559660" y="110609"/>
                    <a:pt x="580181" y="74714"/>
                  </a:cubicBezTo>
                  <a:cubicBezTo>
                    <a:pt x="582284" y="68545"/>
                    <a:pt x="584876" y="62554"/>
                    <a:pt x="587932" y="56798"/>
                  </a:cubicBezTo>
                  <a:cubicBezTo>
                    <a:pt x="593015" y="46506"/>
                    <a:pt x="582786" y="69504"/>
                    <a:pt x="587932" y="59339"/>
                  </a:cubicBezTo>
                  <a:cubicBezTo>
                    <a:pt x="587932" y="56798"/>
                    <a:pt x="590474" y="54193"/>
                    <a:pt x="590474" y="51652"/>
                  </a:cubicBezTo>
                  <a:cubicBezTo>
                    <a:pt x="591077" y="47370"/>
                    <a:pt x="591928" y="43132"/>
                    <a:pt x="593015" y="38945"/>
                  </a:cubicBezTo>
                  <a:cubicBezTo>
                    <a:pt x="610994" y="-30241"/>
                    <a:pt x="713725" y="509"/>
                    <a:pt x="698287" y="67154"/>
                  </a:cubicBezTo>
                  <a:close/>
                </a:path>
              </a:pathLst>
            </a:custGeom>
            <a:solidFill>
              <a:srgbClr val="FED0D6"/>
            </a:solidFill>
            <a:ln w="6346" cap="flat">
              <a:noFill/>
              <a:prstDash val="solid"/>
              <a:miter/>
            </a:ln>
          </p:spPr>
          <p:txBody>
            <a:bodyPr rtlCol="0" anchor="ctr"/>
            <a:lstStyle/>
            <a:p>
              <a:endParaRPr lang="zh-CN" altLang="en-US"/>
            </a:p>
          </p:txBody>
        </p:sp>
        <p:sp>
          <p:nvSpPr>
            <p:cNvPr id="63" name="任意多边形 41">
              <a:extLst>
                <a:ext uri="{FF2B5EF4-FFF2-40B4-BE49-F238E27FC236}">
                  <a16:creationId xmlns:a16="http://schemas.microsoft.com/office/drawing/2014/main" id="{D7C9683B-2ADE-2F46-D228-78CD7E460756}"/>
                </a:ext>
              </a:extLst>
            </p:cNvPr>
            <p:cNvSpPr/>
            <p:nvPr/>
          </p:nvSpPr>
          <p:spPr>
            <a:xfrm>
              <a:off x="5555003" y="2870989"/>
              <a:ext cx="617392" cy="613005"/>
            </a:xfrm>
            <a:custGeom>
              <a:avLst/>
              <a:gdLst>
                <a:gd name="connsiteX0" fmla="*/ 14860 w 545292"/>
                <a:gd name="connsiteY0" fmla="*/ 541208 h 541418"/>
                <a:gd name="connsiteX1" fmla="*/ 534550 w 545292"/>
                <a:gd name="connsiteY1" fmla="*/ 283332 h 541418"/>
                <a:gd name="connsiteX2" fmla="*/ 544778 w 545292"/>
                <a:gd name="connsiteY2" fmla="*/ -210 h 541418"/>
                <a:gd name="connsiteX3" fmla="*/ 544778 w 545292"/>
                <a:gd name="connsiteY3" fmla="*/ -210 h 541418"/>
                <a:gd name="connsiteX4" fmla="*/ 356661 w 545292"/>
                <a:gd name="connsiteY4" fmla="*/ 143562 h 541418"/>
                <a:gd name="connsiteX5" fmla="*/ -514 w 545292"/>
                <a:gd name="connsiteY5" fmla="*/ 353662 h 54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292" h="541418">
                  <a:moveTo>
                    <a:pt x="14860" y="541208"/>
                  </a:moveTo>
                  <a:cubicBezTo>
                    <a:pt x="14860" y="541208"/>
                    <a:pt x="369367" y="543812"/>
                    <a:pt x="534550" y="283332"/>
                  </a:cubicBezTo>
                  <a:lnTo>
                    <a:pt x="544778" y="-210"/>
                  </a:lnTo>
                  <a:lnTo>
                    <a:pt x="544778" y="-210"/>
                  </a:lnTo>
                  <a:cubicBezTo>
                    <a:pt x="544778" y="-210"/>
                    <a:pt x="471018" y="3793"/>
                    <a:pt x="356661" y="143562"/>
                  </a:cubicBezTo>
                  <a:cubicBezTo>
                    <a:pt x="285251" y="230855"/>
                    <a:pt x="140653" y="363890"/>
                    <a:pt x="-514" y="353662"/>
                  </a:cubicBezTo>
                  <a:close/>
                </a:path>
              </a:pathLst>
            </a:custGeom>
            <a:solidFill>
              <a:srgbClr val="434CC0"/>
            </a:solidFill>
            <a:ln w="6346" cap="flat">
              <a:noFill/>
              <a:prstDash val="solid"/>
              <a:miter/>
            </a:ln>
          </p:spPr>
          <p:txBody>
            <a:bodyPr rtlCol="0" anchor="ctr"/>
            <a:lstStyle/>
            <a:p>
              <a:endParaRPr lang="zh-CN" altLang="en-US"/>
            </a:p>
          </p:txBody>
        </p:sp>
        <p:sp>
          <p:nvSpPr>
            <p:cNvPr id="64" name="任意多边形 42">
              <a:extLst>
                <a:ext uri="{FF2B5EF4-FFF2-40B4-BE49-F238E27FC236}">
                  <a16:creationId xmlns:a16="http://schemas.microsoft.com/office/drawing/2014/main" id="{8B059BF5-4FAA-BC3D-BE85-592C272D44EF}"/>
                </a:ext>
              </a:extLst>
            </p:cNvPr>
            <p:cNvSpPr/>
            <p:nvPr/>
          </p:nvSpPr>
          <p:spPr>
            <a:xfrm>
              <a:off x="4621893" y="1105990"/>
              <a:ext cx="1140920" cy="1998720"/>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FFC545"/>
            </a:solidFill>
            <a:ln w="6346" cap="flat">
              <a:noFill/>
              <a:prstDash val="solid"/>
              <a:miter/>
            </a:ln>
          </p:spPr>
          <p:txBody>
            <a:bodyPr rtlCol="0" anchor="ctr"/>
            <a:lstStyle/>
            <a:p>
              <a:endParaRPr lang="zh-CN" altLang="en-US"/>
            </a:p>
          </p:txBody>
        </p:sp>
        <p:sp>
          <p:nvSpPr>
            <p:cNvPr id="65" name="任意多边形 43">
              <a:extLst>
                <a:ext uri="{FF2B5EF4-FFF2-40B4-BE49-F238E27FC236}">
                  <a16:creationId xmlns:a16="http://schemas.microsoft.com/office/drawing/2014/main" id="{75A67A5C-C16C-C482-68BF-66882707CD03}"/>
                </a:ext>
              </a:extLst>
            </p:cNvPr>
            <p:cNvSpPr/>
            <p:nvPr/>
          </p:nvSpPr>
          <p:spPr>
            <a:xfrm>
              <a:off x="6447837" y="2687348"/>
              <a:ext cx="549892" cy="723736"/>
            </a:xfrm>
            <a:custGeom>
              <a:avLst/>
              <a:gdLst>
                <a:gd name="connsiteX0" fmla="*/ 104936 w 485675"/>
                <a:gd name="connsiteY0" fmla="*/ 49599 h 639217"/>
                <a:gd name="connsiteX1" fmla="*/ 228188 w 485675"/>
                <a:gd name="connsiteY1" fmla="*/ 397943 h 639217"/>
                <a:gd name="connsiteX2" fmla="*/ 282126 w 485675"/>
                <a:gd name="connsiteY2" fmla="*/ 492733 h 639217"/>
                <a:gd name="connsiteX3" fmla="*/ 305252 w 485675"/>
                <a:gd name="connsiteY3" fmla="*/ 523482 h 639217"/>
                <a:gd name="connsiteX4" fmla="*/ 315544 w 485675"/>
                <a:gd name="connsiteY4" fmla="*/ 533711 h 639217"/>
                <a:gd name="connsiteX5" fmla="*/ 294959 w 485675"/>
                <a:gd name="connsiteY5" fmla="*/ 533711 h 639217"/>
                <a:gd name="connsiteX6" fmla="*/ 310398 w 485675"/>
                <a:gd name="connsiteY6" fmla="*/ 513253 h 639217"/>
                <a:gd name="connsiteX7" fmla="*/ 341210 w 485675"/>
                <a:gd name="connsiteY7" fmla="*/ 456837 h 639217"/>
                <a:gd name="connsiteX8" fmla="*/ 379711 w 485675"/>
                <a:gd name="connsiteY8" fmla="*/ 308300 h 639217"/>
                <a:gd name="connsiteX9" fmla="*/ 484982 w 485675"/>
                <a:gd name="connsiteY9" fmla="*/ 308300 h 639217"/>
                <a:gd name="connsiteX10" fmla="*/ 364272 w 485675"/>
                <a:gd name="connsiteY10" fmla="*/ 613252 h 639217"/>
                <a:gd name="connsiteX11" fmla="*/ 179395 w 485675"/>
                <a:gd name="connsiteY11" fmla="*/ 528692 h 639217"/>
                <a:gd name="connsiteX12" fmla="*/ 53602 w 485675"/>
                <a:gd name="connsiteY12" fmla="*/ 267449 h 639217"/>
                <a:gd name="connsiteX13" fmla="*/ -336 w 485675"/>
                <a:gd name="connsiteY13" fmla="*/ 49726 h 639217"/>
                <a:gd name="connsiteX14" fmla="*/ 104936 w 485675"/>
                <a:gd name="connsiteY14" fmla="*/ 49726 h 63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675" h="639217">
                  <a:moveTo>
                    <a:pt x="104936" y="49599"/>
                  </a:moveTo>
                  <a:cubicBezTo>
                    <a:pt x="115228" y="172533"/>
                    <a:pt x="174312" y="290384"/>
                    <a:pt x="228188" y="397943"/>
                  </a:cubicBezTo>
                  <a:cubicBezTo>
                    <a:pt x="246167" y="431234"/>
                    <a:pt x="261605" y="461983"/>
                    <a:pt x="282126" y="492733"/>
                  </a:cubicBezTo>
                  <a:lnTo>
                    <a:pt x="305252" y="523482"/>
                  </a:lnTo>
                  <a:cubicBezTo>
                    <a:pt x="307793" y="528565"/>
                    <a:pt x="320626" y="536188"/>
                    <a:pt x="315544" y="533711"/>
                  </a:cubicBezTo>
                  <a:cubicBezTo>
                    <a:pt x="297564" y="541398"/>
                    <a:pt x="290131" y="541398"/>
                    <a:pt x="294959" y="533711"/>
                  </a:cubicBezTo>
                  <a:cubicBezTo>
                    <a:pt x="302647" y="528565"/>
                    <a:pt x="305252" y="521004"/>
                    <a:pt x="310398" y="513253"/>
                  </a:cubicBezTo>
                  <a:cubicBezTo>
                    <a:pt x="322596" y="495566"/>
                    <a:pt x="332951" y="476659"/>
                    <a:pt x="341210" y="456837"/>
                  </a:cubicBezTo>
                  <a:cubicBezTo>
                    <a:pt x="364145" y="410497"/>
                    <a:pt x="377233" y="359932"/>
                    <a:pt x="379711" y="308300"/>
                  </a:cubicBezTo>
                  <a:cubicBezTo>
                    <a:pt x="382252" y="241719"/>
                    <a:pt x="490129" y="241719"/>
                    <a:pt x="484982" y="308300"/>
                  </a:cubicBezTo>
                  <a:cubicBezTo>
                    <a:pt x="479837" y="410777"/>
                    <a:pt x="441336" y="541398"/>
                    <a:pt x="364272" y="613252"/>
                  </a:cubicBezTo>
                  <a:cubicBezTo>
                    <a:pt x="287208" y="685107"/>
                    <a:pt x="218149" y="590190"/>
                    <a:pt x="179395" y="528692"/>
                  </a:cubicBezTo>
                  <a:cubicBezTo>
                    <a:pt x="128061" y="446736"/>
                    <a:pt x="92102" y="357156"/>
                    <a:pt x="53602" y="267449"/>
                  </a:cubicBezTo>
                  <a:cubicBezTo>
                    <a:pt x="25185" y="197869"/>
                    <a:pt x="7014" y="124528"/>
                    <a:pt x="-336" y="49726"/>
                  </a:cubicBezTo>
                  <a:cubicBezTo>
                    <a:pt x="-5419" y="-16855"/>
                    <a:pt x="99853" y="-16855"/>
                    <a:pt x="104936" y="49726"/>
                  </a:cubicBezTo>
                  <a:close/>
                </a:path>
              </a:pathLst>
            </a:custGeom>
            <a:solidFill>
              <a:srgbClr val="FED0D6"/>
            </a:solidFill>
            <a:ln w="6346" cap="flat">
              <a:noFill/>
              <a:prstDash val="solid"/>
              <a:miter/>
            </a:ln>
          </p:spPr>
          <p:txBody>
            <a:bodyPr rtlCol="0" anchor="ctr"/>
            <a:lstStyle/>
            <a:p>
              <a:endParaRPr lang="zh-CN" altLang="en-US"/>
            </a:p>
          </p:txBody>
        </p:sp>
        <p:sp>
          <p:nvSpPr>
            <p:cNvPr id="66" name="任意多边形 44">
              <a:extLst>
                <a:ext uri="{FF2B5EF4-FFF2-40B4-BE49-F238E27FC236}">
                  <a16:creationId xmlns:a16="http://schemas.microsoft.com/office/drawing/2014/main" id="{B131C577-7D85-8D6E-679A-5EC47E429658}"/>
                </a:ext>
              </a:extLst>
            </p:cNvPr>
            <p:cNvSpPr/>
            <p:nvPr/>
          </p:nvSpPr>
          <p:spPr>
            <a:xfrm>
              <a:off x="6450484" y="2821356"/>
              <a:ext cx="595677" cy="626971"/>
            </a:xfrm>
            <a:custGeom>
              <a:avLst/>
              <a:gdLst>
                <a:gd name="connsiteX0" fmla="*/ 391667 w 526113"/>
                <a:gd name="connsiteY0" fmla="*/ 53983 h 553753"/>
                <a:gd name="connsiteX1" fmla="*/ 525083 w 526113"/>
                <a:gd name="connsiteY1" fmla="*/ 215734 h 553753"/>
                <a:gd name="connsiteX2" fmla="*/ 273815 w 526113"/>
                <a:gd name="connsiteY2" fmla="*/ 552135 h 553753"/>
                <a:gd name="connsiteX3" fmla="*/ -514 w 526113"/>
                <a:gd name="connsiteY3" fmla="*/ 53983 h 553753"/>
                <a:gd name="connsiteX4" fmla="*/ 137540 w 526113"/>
                <a:gd name="connsiteY4" fmla="*/ -210 h 553753"/>
                <a:gd name="connsiteX5" fmla="*/ 299037 w 526113"/>
                <a:gd name="connsiteY5" fmla="*/ 364398 h 553753"/>
                <a:gd name="connsiteX6" fmla="*/ 391667 w 526113"/>
                <a:gd name="connsiteY6" fmla="*/ 53983 h 5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13" h="553753">
                  <a:moveTo>
                    <a:pt x="391667" y="53983"/>
                  </a:moveTo>
                  <a:cubicBezTo>
                    <a:pt x="391667" y="53983"/>
                    <a:pt x="535248" y="69357"/>
                    <a:pt x="525083" y="215734"/>
                  </a:cubicBezTo>
                  <a:cubicBezTo>
                    <a:pt x="514791" y="364653"/>
                    <a:pt x="391667" y="572656"/>
                    <a:pt x="273815" y="552135"/>
                  </a:cubicBezTo>
                  <a:cubicBezTo>
                    <a:pt x="155837" y="529009"/>
                    <a:pt x="27630" y="187463"/>
                    <a:pt x="-514" y="53983"/>
                  </a:cubicBezTo>
                  <a:lnTo>
                    <a:pt x="137540" y="-210"/>
                  </a:lnTo>
                  <a:cubicBezTo>
                    <a:pt x="137540" y="-210"/>
                    <a:pt x="275975" y="356711"/>
                    <a:pt x="299037" y="364398"/>
                  </a:cubicBezTo>
                  <a:lnTo>
                    <a:pt x="391667" y="53983"/>
                  </a:lnTo>
                  <a:close/>
                </a:path>
              </a:pathLst>
            </a:custGeom>
            <a:solidFill>
              <a:srgbClr val="434CC0"/>
            </a:solidFill>
            <a:ln w="6346" cap="flat">
              <a:noFill/>
              <a:prstDash val="solid"/>
              <a:miter/>
            </a:ln>
          </p:spPr>
          <p:txBody>
            <a:bodyPr rtlCol="0" anchor="ctr"/>
            <a:lstStyle/>
            <a:p>
              <a:endParaRPr lang="zh-CN" altLang="en-US"/>
            </a:p>
          </p:txBody>
        </p:sp>
        <p:sp>
          <p:nvSpPr>
            <p:cNvPr id="67" name="任意多边形 45">
              <a:extLst>
                <a:ext uri="{FF2B5EF4-FFF2-40B4-BE49-F238E27FC236}">
                  <a16:creationId xmlns:a16="http://schemas.microsoft.com/office/drawing/2014/main" id="{0239F80E-9D33-AA7C-9011-A081804F3598}"/>
                </a:ext>
              </a:extLst>
            </p:cNvPr>
            <p:cNvSpPr/>
            <p:nvPr/>
          </p:nvSpPr>
          <p:spPr>
            <a:xfrm>
              <a:off x="8263601" y="2004798"/>
              <a:ext cx="273214" cy="237195"/>
            </a:xfrm>
            <a:custGeom>
              <a:avLst/>
              <a:gdLst>
                <a:gd name="connsiteX0" fmla="*/ -513 w 241308"/>
                <a:gd name="connsiteY0" fmla="*/ 130082 h 209495"/>
                <a:gd name="connsiteX1" fmla="*/ 215813 w 241308"/>
                <a:gd name="connsiteY1" fmla="*/ 56513 h 209495"/>
                <a:gd name="connsiteX2" fmla="*/ 122294 w 241308"/>
                <a:gd name="connsiteY2" fmla="*/ 208608 h 209495"/>
                <a:gd name="connsiteX3" fmla="*/ 21470 w 241308"/>
                <a:gd name="connsiteY3" fmla="*/ 130972 h 209495"/>
              </a:gdLst>
              <a:ahLst/>
              <a:cxnLst>
                <a:cxn ang="0">
                  <a:pos x="connsiteX0" y="connsiteY0"/>
                </a:cxn>
                <a:cxn ang="0">
                  <a:pos x="connsiteX1" y="connsiteY1"/>
                </a:cxn>
                <a:cxn ang="0">
                  <a:pos x="connsiteX2" y="connsiteY2"/>
                </a:cxn>
                <a:cxn ang="0">
                  <a:pos x="connsiteX3" y="connsiteY3"/>
                </a:cxn>
              </a:cxnLst>
              <a:rect l="l" t="t" r="r" b="b"/>
              <a:pathLst>
                <a:path w="241308" h="209495">
                  <a:moveTo>
                    <a:pt x="-513" y="130082"/>
                  </a:moveTo>
                  <a:cubicBezTo>
                    <a:pt x="-1084" y="1177"/>
                    <a:pt x="150439" y="-48188"/>
                    <a:pt x="215813" y="56513"/>
                  </a:cubicBezTo>
                  <a:cubicBezTo>
                    <a:pt x="281187" y="161213"/>
                    <a:pt x="207046" y="216104"/>
                    <a:pt x="122294" y="208608"/>
                  </a:cubicBezTo>
                  <a:cubicBezTo>
                    <a:pt x="37543" y="201111"/>
                    <a:pt x="21470" y="130972"/>
                    <a:pt x="21470" y="130972"/>
                  </a:cubicBezTo>
                  <a:close/>
                </a:path>
              </a:pathLst>
            </a:custGeom>
            <a:solidFill>
              <a:srgbClr val="981D04"/>
            </a:solidFill>
            <a:ln w="6346" cap="flat">
              <a:noFill/>
              <a:prstDash val="solid"/>
              <a:miter/>
            </a:ln>
          </p:spPr>
          <p:txBody>
            <a:bodyPr rtlCol="0" anchor="ctr"/>
            <a:lstStyle/>
            <a:p>
              <a:endParaRPr lang="zh-CN" altLang="en-US"/>
            </a:p>
          </p:txBody>
        </p:sp>
        <p:sp>
          <p:nvSpPr>
            <p:cNvPr id="68" name="任意多边形 46">
              <a:extLst>
                <a:ext uri="{FF2B5EF4-FFF2-40B4-BE49-F238E27FC236}">
                  <a16:creationId xmlns:a16="http://schemas.microsoft.com/office/drawing/2014/main" id="{B82830E3-8C2B-0E05-3969-B005E1288043}"/>
                </a:ext>
              </a:extLst>
            </p:cNvPr>
            <p:cNvSpPr/>
            <p:nvPr/>
          </p:nvSpPr>
          <p:spPr>
            <a:xfrm>
              <a:off x="8197929" y="2105151"/>
              <a:ext cx="197911" cy="239513"/>
            </a:xfrm>
            <a:custGeom>
              <a:avLst/>
              <a:gdLst>
                <a:gd name="connsiteX0" fmla="*/ -514 w 174799"/>
                <a:gd name="connsiteY0" fmla="*/ 24739 h 211542"/>
                <a:gd name="connsiteX1" fmla="*/ 166701 w 174799"/>
                <a:gd name="connsiteY1" fmla="*/ 92020 h 211542"/>
                <a:gd name="connsiteX2" fmla="*/ 160348 w 174799"/>
                <a:gd name="connsiteY2" fmla="*/ 211332 h 211542"/>
              </a:gdLst>
              <a:ahLst/>
              <a:cxnLst>
                <a:cxn ang="0">
                  <a:pos x="connsiteX0" y="connsiteY0"/>
                </a:cxn>
                <a:cxn ang="0">
                  <a:pos x="connsiteX1" y="connsiteY1"/>
                </a:cxn>
                <a:cxn ang="0">
                  <a:pos x="connsiteX2" y="connsiteY2"/>
                </a:cxn>
              </a:cxnLst>
              <a:rect l="l" t="t" r="r" b="b"/>
              <a:pathLst>
                <a:path w="174799" h="211542">
                  <a:moveTo>
                    <a:pt x="-514" y="24739"/>
                  </a:moveTo>
                  <a:cubicBezTo>
                    <a:pt x="35890" y="-41461"/>
                    <a:pt x="146498" y="39161"/>
                    <a:pt x="166701" y="92020"/>
                  </a:cubicBezTo>
                  <a:cubicBezTo>
                    <a:pt x="186904" y="144878"/>
                    <a:pt x="160348" y="211332"/>
                    <a:pt x="160348" y="211332"/>
                  </a:cubicBezTo>
                  <a:close/>
                </a:path>
              </a:pathLst>
            </a:custGeom>
            <a:solidFill>
              <a:srgbClr val="F93F57"/>
            </a:solidFill>
            <a:ln w="6346" cap="flat">
              <a:noFill/>
              <a:prstDash val="solid"/>
              <a:miter/>
            </a:ln>
          </p:spPr>
          <p:txBody>
            <a:bodyPr rtlCol="0" anchor="ctr"/>
            <a:lstStyle/>
            <a:p>
              <a:endParaRPr lang="zh-CN" altLang="en-US"/>
            </a:p>
          </p:txBody>
        </p:sp>
        <p:sp>
          <p:nvSpPr>
            <p:cNvPr id="69" name="任意多边形 47">
              <a:extLst>
                <a:ext uri="{FF2B5EF4-FFF2-40B4-BE49-F238E27FC236}">
                  <a16:creationId xmlns:a16="http://schemas.microsoft.com/office/drawing/2014/main" id="{7BD544E7-8DA4-285A-B1E9-539A4BF504C6}"/>
                </a:ext>
              </a:extLst>
            </p:cNvPr>
            <p:cNvSpPr/>
            <p:nvPr/>
          </p:nvSpPr>
          <p:spPr>
            <a:xfrm>
              <a:off x="7774250" y="2086348"/>
              <a:ext cx="652587" cy="579300"/>
            </a:xfrm>
            <a:custGeom>
              <a:avLst/>
              <a:gdLst>
                <a:gd name="connsiteX0" fmla="*/ -514 w 576377"/>
                <a:gd name="connsiteY0" fmla="*/ 291788 h 511649"/>
                <a:gd name="connsiteX1" fmla="*/ 355898 w 576377"/>
                <a:gd name="connsiteY1" fmla="*/ 7992 h 511649"/>
                <a:gd name="connsiteX2" fmla="*/ 556976 w 576377"/>
                <a:gd name="connsiteY2" fmla="*/ 175842 h 511649"/>
                <a:gd name="connsiteX3" fmla="*/ 473114 w 576377"/>
                <a:gd name="connsiteY3" fmla="*/ 482701 h 511649"/>
                <a:gd name="connsiteX4" fmla="*/ -514 w 576377"/>
                <a:gd name="connsiteY4" fmla="*/ 291661 h 51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77" h="511649">
                  <a:moveTo>
                    <a:pt x="-514" y="291788"/>
                  </a:moveTo>
                  <a:cubicBezTo>
                    <a:pt x="10667" y="33341"/>
                    <a:pt x="203739" y="-24473"/>
                    <a:pt x="355898" y="7992"/>
                  </a:cubicBezTo>
                  <a:cubicBezTo>
                    <a:pt x="508056" y="40456"/>
                    <a:pt x="556976" y="175842"/>
                    <a:pt x="556976" y="175842"/>
                  </a:cubicBezTo>
                  <a:cubicBezTo>
                    <a:pt x="556976" y="175842"/>
                    <a:pt x="635247" y="359195"/>
                    <a:pt x="473114" y="482701"/>
                  </a:cubicBezTo>
                  <a:cubicBezTo>
                    <a:pt x="310981" y="606206"/>
                    <a:pt x="-514" y="291661"/>
                    <a:pt x="-514" y="291661"/>
                  </a:cubicBezTo>
                  <a:close/>
                </a:path>
              </a:pathLst>
            </a:custGeom>
            <a:solidFill>
              <a:srgbClr val="981D04"/>
            </a:solidFill>
            <a:ln w="6346" cap="flat">
              <a:noFill/>
              <a:prstDash val="solid"/>
              <a:miter/>
            </a:ln>
          </p:spPr>
          <p:txBody>
            <a:bodyPr rtlCol="0" anchor="ctr"/>
            <a:lstStyle/>
            <a:p>
              <a:endParaRPr lang="zh-CN" altLang="en-US"/>
            </a:p>
          </p:txBody>
        </p:sp>
        <p:sp>
          <p:nvSpPr>
            <p:cNvPr id="70" name="任意多边形 48">
              <a:extLst>
                <a:ext uri="{FF2B5EF4-FFF2-40B4-BE49-F238E27FC236}">
                  <a16:creationId xmlns:a16="http://schemas.microsoft.com/office/drawing/2014/main" id="{3E915D09-2237-FFCB-783F-8B8BC195C41F}"/>
                </a:ext>
              </a:extLst>
            </p:cNvPr>
            <p:cNvSpPr/>
            <p:nvPr/>
          </p:nvSpPr>
          <p:spPr>
            <a:xfrm>
              <a:off x="7926027" y="2682959"/>
              <a:ext cx="248884" cy="276290"/>
            </a:xfrm>
            <a:custGeom>
              <a:avLst/>
              <a:gdLst>
                <a:gd name="connsiteX0" fmla="*/ 109395 w 219819"/>
                <a:gd name="connsiteY0" fmla="*/ 243815 h 244025"/>
                <a:gd name="connsiteX1" fmla="*/ 109395 w 219819"/>
                <a:gd name="connsiteY1" fmla="*/ 243815 h 244025"/>
                <a:gd name="connsiteX2" fmla="*/ -514 w 219819"/>
                <a:gd name="connsiteY2" fmla="*/ 160906 h 244025"/>
                <a:gd name="connsiteX3" fmla="*/ -514 w 219819"/>
                <a:gd name="connsiteY3" fmla="*/ -210 h 244025"/>
                <a:gd name="connsiteX4" fmla="*/ 219305 w 219819"/>
                <a:gd name="connsiteY4" fmla="*/ -210 h 244025"/>
                <a:gd name="connsiteX5" fmla="*/ 219305 w 219819"/>
                <a:gd name="connsiteY5" fmla="*/ 160017 h 244025"/>
                <a:gd name="connsiteX6" fmla="*/ 110602 w 219819"/>
                <a:gd name="connsiteY6" fmla="*/ 243815 h 24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19" h="244025">
                  <a:moveTo>
                    <a:pt x="109395" y="243815"/>
                  </a:moveTo>
                  <a:lnTo>
                    <a:pt x="109395" y="243815"/>
                  </a:lnTo>
                  <a:cubicBezTo>
                    <a:pt x="48976" y="243815"/>
                    <a:pt x="-197" y="206967"/>
                    <a:pt x="-514" y="160906"/>
                  </a:cubicBezTo>
                  <a:lnTo>
                    <a:pt x="-514" y="-210"/>
                  </a:lnTo>
                  <a:lnTo>
                    <a:pt x="219305" y="-210"/>
                  </a:lnTo>
                  <a:lnTo>
                    <a:pt x="219305" y="160017"/>
                  </a:lnTo>
                  <a:cubicBezTo>
                    <a:pt x="219305" y="206014"/>
                    <a:pt x="170958" y="243498"/>
                    <a:pt x="110602" y="243815"/>
                  </a:cubicBezTo>
                  <a:close/>
                </a:path>
              </a:pathLst>
            </a:custGeom>
            <a:solidFill>
              <a:srgbClr val="FF93B1"/>
            </a:solidFill>
            <a:ln w="6346" cap="flat">
              <a:noFill/>
              <a:prstDash val="solid"/>
              <a:miter/>
            </a:ln>
          </p:spPr>
          <p:txBody>
            <a:bodyPr rtlCol="0" anchor="ctr"/>
            <a:lstStyle/>
            <a:p>
              <a:endParaRPr lang="zh-CN" altLang="en-US"/>
            </a:p>
          </p:txBody>
        </p:sp>
        <p:sp>
          <p:nvSpPr>
            <p:cNvPr id="71" name="任意多边形 49">
              <a:extLst>
                <a:ext uri="{FF2B5EF4-FFF2-40B4-BE49-F238E27FC236}">
                  <a16:creationId xmlns:a16="http://schemas.microsoft.com/office/drawing/2014/main" id="{1FA8B1FB-3EE5-D1BE-0DAC-E5DC04DD0828}"/>
                </a:ext>
              </a:extLst>
            </p:cNvPr>
            <p:cNvSpPr/>
            <p:nvPr/>
          </p:nvSpPr>
          <p:spPr>
            <a:xfrm>
              <a:off x="7730087" y="2415564"/>
              <a:ext cx="132524" cy="169000"/>
            </a:xfrm>
            <a:custGeom>
              <a:avLst/>
              <a:gdLst>
                <a:gd name="connsiteX0" fmla="*/ 93764 w 117048"/>
                <a:gd name="connsiteY0" fmla="*/ 41043 h 149264"/>
                <a:gd name="connsiteX1" fmla="*/ 1072 w 117048"/>
                <a:gd name="connsiteY1" fmla="*/ 45490 h 149264"/>
                <a:gd name="connsiteX2" fmla="*/ 95670 w 117048"/>
                <a:gd name="connsiteY2" fmla="*/ 138183 h 149264"/>
                <a:gd name="connsiteX3" fmla="*/ 93764 w 117048"/>
                <a:gd name="connsiteY3" fmla="*/ 41043 h 149264"/>
              </a:gdLst>
              <a:ahLst/>
              <a:cxnLst>
                <a:cxn ang="0">
                  <a:pos x="connsiteX0" y="connsiteY0"/>
                </a:cxn>
                <a:cxn ang="0">
                  <a:pos x="connsiteX1" y="connsiteY1"/>
                </a:cxn>
                <a:cxn ang="0">
                  <a:pos x="connsiteX2" y="connsiteY2"/>
                </a:cxn>
                <a:cxn ang="0">
                  <a:pos x="connsiteX3" y="connsiteY3"/>
                </a:cxn>
              </a:cxnLst>
              <a:rect l="l" t="t" r="r" b="b"/>
              <a:pathLst>
                <a:path w="117048" h="149264">
                  <a:moveTo>
                    <a:pt x="93764" y="41043"/>
                  </a:moveTo>
                  <a:cubicBezTo>
                    <a:pt x="64540" y="-28842"/>
                    <a:pt x="9394" y="2098"/>
                    <a:pt x="1072" y="45490"/>
                  </a:cubicBezTo>
                  <a:cubicBezTo>
                    <a:pt x="-10936" y="108450"/>
                    <a:pt x="47640" y="175857"/>
                    <a:pt x="95670" y="138183"/>
                  </a:cubicBezTo>
                  <a:cubicBezTo>
                    <a:pt x="143700" y="100509"/>
                    <a:pt x="93764" y="41043"/>
                    <a:pt x="93764" y="41043"/>
                  </a:cubicBezTo>
                  <a:close/>
                </a:path>
              </a:pathLst>
            </a:custGeom>
            <a:solidFill>
              <a:srgbClr val="FED0D6"/>
            </a:solidFill>
            <a:ln w="6346" cap="flat">
              <a:noFill/>
              <a:prstDash val="solid"/>
              <a:miter/>
            </a:ln>
          </p:spPr>
          <p:txBody>
            <a:bodyPr rtlCol="0" anchor="ctr"/>
            <a:lstStyle/>
            <a:p>
              <a:endParaRPr lang="zh-CN" altLang="en-US"/>
            </a:p>
          </p:txBody>
        </p:sp>
        <p:sp>
          <p:nvSpPr>
            <p:cNvPr id="72" name="任意多边形 50">
              <a:extLst>
                <a:ext uri="{FF2B5EF4-FFF2-40B4-BE49-F238E27FC236}">
                  <a16:creationId xmlns:a16="http://schemas.microsoft.com/office/drawing/2014/main" id="{F2F1EEC7-A415-9630-1ABC-A3C271089D7F}"/>
                </a:ext>
              </a:extLst>
            </p:cNvPr>
            <p:cNvSpPr/>
            <p:nvPr/>
          </p:nvSpPr>
          <p:spPr>
            <a:xfrm>
              <a:off x="8248927" y="2523567"/>
              <a:ext cx="148402" cy="155616"/>
            </a:xfrm>
            <a:custGeom>
              <a:avLst/>
              <a:gdLst>
                <a:gd name="connsiteX0" fmla="*/ 44850 w 131071"/>
                <a:gd name="connsiteY0" fmla="*/ 23606 h 137443"/>
                <a:gd name="connsiteX1" fmla="*/ 129474 w 131071"/>
                <a:gd name="connsiteY1" fmla="*/ 61725 h 137443"/>
                <a:gd name="connsiteX2" fmla="*/ 7430 w 131071"/>
                <a:gd name="connsiteY2" fmla="*/ 113122 h 137443"/>
                <a:gd name="connsiteX3" fmla="*/ 44850 w 131071"/>
                <a:gd name="connsiteY3" fmla="*/ 23479 h 137443"/>
              </a:gdLst>
              <a:ahLst/>
              <a:cxnLst>
                <a:cxn ang="0">
                  <a:pos x="connsiteX0" y="connsiteY0"/>
                </a:cxn>
                <a:cxn ang="0">
                  <a:pos x="connsiteX1" y="connsiteY1"/>
                </a:cxn>
                <a:cxn ang="0">
                  <a:pos x="connsiteX2" y="connsiteY2"/>
                </a:cxn>
                <a:cxn ang="0">
                  <a:pos x="connsiteX3" y="connsiteY3"/>
                </a:cxn>
              </a:cxnLst>
              <a:rect l="l" t="t" r="r" b="b"/>
              <a:pathLst>
                <a:path w="131071" h="137443">
                  <a:moveTo>
                    <a:pt x="44850" y="23606"/>
                  </a:moveTo>
                  <a:cubicBezTo>
                    <a:pt x="97708" y="-30396"/>
                    <a:pt x="137734" y="18397"/>
                    <a:pt x="129474" y="61725"/>
                  </a:cubicBezTo>
                  <a:cubicBezTo>
                    <a:pt x="117466" y="124685"/>
                    <a:pt x="38115" y="165790"/>
                    <a:pt x="7430" y="113122"/>
                  </a:cubicBezTo>
                  <a:cubicBezTo>
                    <a:pt x="-23256" y="60455"/>
                    <a:pt x="44850" y="23479"/>
                    <a:pt x="44850" y="23479"/>
                  </a:cubicBezTo>
                  <a:close/>
                </a:path>
              </a:pathLst>
            </a:custGeom>
            <a:solidFill>
              <a:srgbClr val="FED0D6"/>
            </a:solidFill>
            <a:ln w="6346" cap="flat">
              <a:noFill/>
              <a:prstDash val="solid"/>
              <a:miter/>
            </a:ln>
          </p:spPr>
          <p:txBody>
            <a:bodyPr rtlCol="0" anchor="ctr"/>
            <a:lstStyle/>
            <a:p>
              <a:endParaRPr lang="zh-CN" altLang="en-US"/>
            </a:p>
          </p:txBody>
        </p:sp>
        <p:sp>
          <p:nvSpPr>
            <p:cNvPr id="73" name="任意多边形 51">
              <a:extLst>
                <a:ext uri="{FF2B5EF4-FFF2-40B4-BE49-F238E27FC236}">
                  <a16:creationId xmlns:a16="http://schemas.microsoft.com/office/drawing/2014/main" id="{C70C4A12-29D8-A13C-99C1-5EDDB6D46E5E}"/>
                </a:ext>
              </a:extLst>
            </p:cNvPr>
            <p:cNvSpPr/>
            <p:nvPr/>
          </p:nvSpPr>
          <p:spPr>
            <a:xfrm>
              <a:off x="7809723" y="2240589"/>
              <a:ext cx="532212" cy="546181"/>
            </a:xfrm>
            <a:custGeom>
              <a:avLst/>
              <a:gdLst>
                <a:gd name="connsiteX0" fmla="*/ 180923 w 470060"/>
                <a:gd name="connsiteY0" fmla="*/ 478301 h 482397"/>
                <a:gd name="connsiteX1" fmla="*/ 29463 w 470060"/>
                <a:gd name="connsiteY1" fmla="*/ 77479 h 482397"/>
                <a:gd name="connsiteX2" fmla="*/ 469484 w 470060"/>
                <a:gd name="connsiteY2" fmla="*/ 161341 h 482397"/>
                <a:gd name="connsiteX3" fmla="*/ 180923 w 470060"/>
                <a:gd name="connsiteY3" fmla="*/ 478301 h 482397"/>
              </a:gdLst>
              <a:ahLst/>
              <a:cxnLst>
                <a:cxn ang="0">
                  <a:pos x="connsiteX0" y="connsiteY0"/>
                </a:cxn>
                <a:cxn ang="0">
                  <a:pos x="connsiteX1" y="connsiteY1"/>
                </a:cxn>
                <a:cxn ang="0">
                  <a:pos x="connsiteX2" y="connsiteY2"/>
                </a:cxn>
                <a:cxn ang="0">
                  <a:pos x="connsiteX3" y="connsiteY3"/>
                </a:cxn>
              </a:cxnLst>
              <a:rect l="l" t="t" r="r" b="b"/>
              <a:pathLst>
                <a:path w="470060" h="482397">
                  <a:moveTo>
                    <a:pt x="180923" y="478301"/>
                  </a:moveTo>
                  <a:cubicBezTo>
                    <a:pt x="19045" y="447488"/>
                    <a:pt x="-42962" y="252065"/>
                    <a:pt x="29463" y="77479"/>
                  </a:cubicBezTo>
                  <a:cubicBezTo>
                    <a:pt x="89247" y="-66293"/>
                    <a:pt x="466880" y="5688"/>
                    <a:pt x="469484" y="161341"/>
                  </a:cubicBezTo>
                  <a:cubicBezTo>
                    <a:pt x="472788" y="350348"/>
                    <a:pt x="342929" y="509304"/>
                    <a:pt x="180923" y="478301"/>
                  </a:cubicBezTo>
                  <a:close/>
                </a:path>
              </a:pathLst>
            </a:custGeom>
            <a:solidFill>
              <a:srgbClr val="FED0D6"/>
            </a:solidFill>
            <a:ln w="6346" cap="flat">
              <a:noFill/>
              <a:prstDash val="solid"/>
              <a:miter/>
            </a:ln>
          </p:spPr>
          <p:txBody>
            <a:bodyPr rtlCol="0" anchor="ctr"/>
            <a:lstStyle/>
            <a:p>
              <a:endParaRPr lang="zh-CN" altLang="en-US"/>
            </a:p>
          </p:txBody>
        </p:sp>
        <p:sp>
          <p:nvSpPr>
            <p:cNvPr id="74" name="任意多边形 52">
              <a:extLst>
                <a:ext uri="{FF2B5EF4-FFF2-40B4-BE49-F238E27FC236}">
                  <a16:creationId xmlns:a16="http://schemas.microsoft.com/office/drawing/2014/main" id="{57644210-3C73-793C-558C-C02DE847DB9B}"/>
                </a:ext>
              </a:extLst>
            </p:cNvPr>
            <p:cNvSpPr/>
            <p:nvPr/>
          </p:nvSpPr>
          <p:spPr>
            <a:xfrm>
              <a:off x="7789201" y="2165401"/>
              <a:ext cx="375782" cy="560573"/>
            </a:xfrm>
            <a:custGeom>
              <a:avLst/>
              <a:gdLst>
                <a:gd name="connsiteX0" fmla="*/ 331384 w 331898"/>
                <a:gd name="connsiteY0" fmla="*/ 36709 h 495109"/>
                <a:gd name="connsiteX1" fmla="*/ 61184 w 331898"/>
                <a:gd name="connsiteY1" fmla="*/ 494899 h 495109"/>
                <a:gd name="connsiteX2" fmla="*/ 61184 w 331898"/>
                <a:gd name="connsiteY2" fmla="*/ 494899 h 495109"/>
                <a:gd name="connsiteX3" fmla="*/ 42633 w 331898"/>
                <a:gd name="connsiteY3" fmla="*/ 73430 h 495109"/>
                <a:gd name="connsiteX4" fmla="*/ 331384 w 331898"/>
                <a:gd name="connsiteY4" fmla="*/ 36709 h 49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8" h="495109">
                  <a:moveTo>
                    <a:pt x="331384" y="36709"/>
                  </a:moveTo>
                  <a:cubicBezTo>
                    <a:pt x="45491" y="74002"/>
                    <a:pt x="40409" y="335308"/>
                    <a:pt x="61184" y="494899"/>
                  </a:cubicBezTo>
                  <a:lnTo>
                    <a:pt x="61184" y="494899"/>
                  </a:lnTo>
                  <a:cubicBezTo>
                    <a:pt x="61184" y="494899"/>
                    <a:pt x="-64292" y="213962"/>
                    <a:pt x="42633" y="73430"/>
                  </a:cubicBezTo>
                  <a:cubicBezTo>
                    <a:pt x="149556" y="-67102"/>
                    <a:pt x="331384" y="36709"/>
                    <a:pt x="331384" y="36709"/>
                  </a:cubicBezTo>
                  <a:close/>
                </a:path>
              </a:pathLst>
            </a:custGeom>
            <a:solidFill>
              <a:srgbClr val="981D04"/>
            </a:solidFill>
            <a:ln w="6346" cap="flat">
              <a:noFill/>
              <a:prstDash val="solid"/>
              <a:miter/>
            </a:ln>
          </p:spPr>
          <p:txBody>
            <a:bodyPr rtlCol="0" anchor="ctr"/>
            <a:lstStyle/>
            <a:p>
              <a:endParaRPr lang="zh-CN" altLang="en-US"/>
            </a:p>
          </p:txBody>
        </p:sp>
        <p:sp>
          <p:nvSpPr>
            <p:cNvPr id="75" name="任意多边形 53">
              <a:extLst>
                <a:ext uri="{FF2B5EF4-FFF2-40B4-BE49-F238E27FC236}">
                  <a16:creationId xmlns:a16="http://schemas.microsoft.com/office/drawing/2014/main" id="{054DACFA-8CF4-B39F-33BD-3BBBADA563EB}"/>
                </a:ext>
              </a:extLst>
            </p:cNvPr>
            <p:cNvSpPr/>
            <p:nvPr/>
          </p:nvSpPr>
          <p:spPr>
            <a:xfrm>
              <a:off x="7703109" y="2838260"/>
              <a:ext cx="683282" cy="765140"/>
            </a:xfrm>
            <a:custGeom>
              <a:avLst/>
              <a:gdLst>
                <a:gd name="connsiteX0" fmla="*/ 602973 w 603487"/>
                <a:gd name="connsiteY0" fmla="*/ 61225 h 675786"/>
                <a:gd name="connsiteX1" fmla="*/ 415491 w 603487"/>
                <a:gd name="connsiteY1" fmla="*/ -210 h 675786"/>
                <a:gd name="connsiteX2" fmla="*/ 302532 w 603487"/>
                <a:gd name="connsiteY2" fmla="*/ 86828 h 675786"/>
                <a:gd name="connsiteX3" fmla="*/ 299927 w 603487"/>
                <a:gd name="connsiteY3" fmla="*/ 86828 h 675786"/>
                <a:gd name="connsiteX4" fmla="*/ 197260 w 603487"/>
                <a:gd name="connsiteY4" fmla="*/ -210 h 675786"/>
                <a:gd name="connsiteX5" fmla="*/ -514 w 603487"/>
                <a:gd name="connsiteY5" fmla="*/ 61225 h 675786"/>
                <a:gd name="connsiteX6" fmla="*/ 24898 w 603487"/>
                <a:gd name="connsiteY6" fmla="*/ 268529 h 675786"/>
                <a:gd name="connsiteX7" fmla="*/ 50311 w 603487"/>
                <a:gd name="connsiteY7" fmla="*/ 406774 h 675786"/>
                <a:gd name="connsiteX8" fmla="*/ 88811 w 603487"/>
                <a:gd name="connsiteY8" fmla="*/ 675577 h 675786"/>
                <a:gd name="connsiteX9" fmla="*/ 512504 w 603487"/>
                <a:gd name="connsiteY9" fmla="*/ 675577 h 675786"/>
                <a:gd name="connsiteX10" fmla="*/ 553609 w 603487"/>
                <a:gd name="connsiteY10" fmla="*/ 406774 h 675786"/>
                <a:gd name="connsiteX11" fmla="*/ 576735 w 603487"/>
                <a:gd name="connsiteY11" fmla="*/ 268529 h 675786"/>
                <a:gd name="connsiteX12" fmla="*/ 602147 w 603487"/>
                <a:gd name="connsiteY12" fmla="*/ 61225 h 67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487" h="675786">
                  <a:moveTo>
                    <a:pt x="602973" y="61225"/>
                  </a:moveTo>
                  <a:lnTo>
                    <a:pt x="415491" y="-210"/>
                  </a:lnTo>
                  <a:cubicBezTo>
                    <a:pt x="400116" y="66308"/>
                    <a:pt x="315365" y="86828"/>
                    <a:pt x="302532" y="86828"/>
                  </a:cubicBezTo>
                  <a:lnTo>
                    <a:pt x="299927" y="86828"/>
                  </a:lnTo>
                  <a:cubicBezTo>
                    <a:pt x="287220" y="86828"/>
                    <a:pt x="212634" y="66308"/>
                    <a:pt x="197260" y="-210"/>
                  </a:cubicBezTo>
                  <a:lnTo>
                    <a:pt x="-514" y="61225"/>
                  </a:lnTo>
                  <a:lnTo>
                    <a:pt x="24898" y="268529"/>
                  </a:lnTo>
                  <a:cubicBezTo>
                    <a:pt x="24898" y="268529"/>
                    <a:pt x="9460" y="347880"/>
                    <a:pt x="50311" y="406774"/>
                  </a:cubicBezTo>
                  <a:cubicBezTo>
                    <a:pt x="88811" y="463063"/>
                    <a:pt x="88811" y="675577"/>
                    <a:pt x="88811" y="675577"/>
                  </a:cubicBezTo>
                  <a:lnTo>
                    <a:pt x="512504" y="675577"/>
                  </a:lnTo>
                  <a:cubicBezTo>
                    <a:pt x="512504" y="675577"/>
                    <a:pt x="512504" y="463063"/>
                    <a:pt x="553609" y="406774"/>
                  </a:cubicBezTo>
                  <a:cubicBezTo>
                    <a:pt x="592109" y="347880"/>
                    <a:pt x="576735" y="268529"/>
                    <a:pt x="576735" y="268529"/>
                  </a:cubicBezTo>
                  <a:lnTo>
                    <a:pt x="602147" y="61225"/>
                  </a:lnTo>
                  <a:close/>
                </a:path>
              </a:pathLst>
            </a:custGeom>
            <a:solidFill>
              <a:srgbClr val="F93F57"/>
            </a:solidFill>
            <a:ln w="6346" cap="flat">
              <a:noFill/>
              <a:prstDash val="solid"/>
              <a:miter/>
            </a:ln>
          </p:spPr>
          <p:txBody>
            <a:bodyPr rtlCol="0" anchor="ctr"/>
            <a:lstStyle/>
            <a:p>
              <a:endParaRPr lang="zh-CN" altLang="en-US"/>
            </a:p>
          </p:txBody>
        </p:sp>
        <p:sp>
          <p:nvSpPr>
            <p:cNvPr id="76" name="任意多边形 54">
              <a:extLst>
                <a:ext uri="{FF2B5EF4-FFF2-40B4-BE49-F238E27FC236}">
                  <a16:creationId xmlns:a16="http://schemas.microsoft.com/office/drawing/2014/main" id="{176986C7-4B96-2F9C-3F25-40603BCDC940}"/>
                </a:ext>
              </a:extLst>
            </p:cNvPr>
            <p:cNvSpPr/>
            <p:nvPr/>
          </p:nvSpPr>
          <p:spPr>
            <a:xfrm>
              <a:off x="7668222" y="2246131"/>
              <a:ext cx="203061" cy="147805"/>
            </a:xfrm>
            <a:custGeom>
              <a:avLst/>
              <a:gdLst>
                <a:gd name="connsiteX0" fmla="*/ -514 w 179347"/>
                <a:gd name="connsiteY0" fmla="*/ 71186 h 130544"/>
                <a:gd name="connsiteX1" fmla="*/ 171784 w 179347"/>
                <a:gd name="connsiteY1" fmla="*/ 4287 h 130544"/>
                <a:gd name="connsiteX2" fmla="*/ 43195 w 179347"/>
                <a:gd name="connsiteY2" fmla="*/ 130334 h 130544"/>
                <a:gd name="connsiteX3" fmla="*/ -514 w 179347"/>
                <a:gd name="connsiteY3" fmla="*/ 71186 h 130544"/>
              </a:gdLst>
              <a:ahLst/>
              <a:cxnLst>
                <a:cxn ang="0">
                  <a:pos x="connsiteX0" y="connsiteY0"/>
                </a:cxn>
                <a:cxn ang="0">
                  <a:pos x="connsiteX1" y="connsiteY1"/>
                </a:cxn>
                <a:cxn ang="0">
                  <a:pos x="connsiteX2" y="connsiteY2"/>
                </a:cxn>
                <a:cxn ang="0">
                  <a:pos x="connsiteX3" y="connsiteY3"/>
                </a:cxn>
              </a:cxnLst>
              <a:rect l="l" t="t" r="r" b="b"/>
              <a:pathLst>
                <a:path w="179347" h="130544">
                  <a:moveTo>
                    <a:pt x="-514" y="71186"/>
                  </a:moveTo>
                  <a:cubicBezTo>
                    <a:pt x="-514" y="71186"/>
                    <a:pt x="146053" y="-21379"/>
                    <a:pt x="171784" y="4287"/>
                  </a:cubicBezTo>
                  <a:cubicBezTo>
                    <a:pt x="197196" y="27477"/>
                    <a:pt x="153804" y="73728"/>
                    <a:pt x="43195" y="130334"/>
                  </a:cubicBezTo>
                  <a:lnTo>
                    <a:pt x="-514" y="71186"/>
                  </a:lnTo>
                  <a:close/>
                </a:path>
              </a:pathLst>
            </a:custGeom>
            <a:solidFill>
              <a:srgbClr val="FED0D6"/>
            </a:solidFill>
            <a:ln w="6346" cap="flat">
              <a:noFill/>
              <a:prstDash val="solid"/>
              <a:miter/>
            </a:ln>
          </p:spPr>
          <p:txBody>
            <a:bodyPr rtlCol="0" anchor="ctr"/>
            <a:lstStyle/>
            <a:p>
              <a:endParaRPr lang="zh-CN" altLang="en-US"/>
            </a:p>
          </p:txBody>
        </p:sp>
        <p:sp>
          <p:nvSpPr>
            <p:cNvPr id="77" name="任意多边形 55">
              <a:extLst>
                <a:ext uri="{FF2B5EF4-FFF2-40B4-BE49-F238E27FC236}">
                  <a16:creationId xmlns:a16="http://schemas.microsoft.com/office/drawing/2014/main" id="{2D7684E8-CE5D-C51A-E272-9CC51F3DE48E}"/>
                </a:ext>
              </a:extLst>
            </p:cNvPr>
            <p:cNvSpPr/>
            <p:nvPr/>
          </p:nvSpPr>
          <p:spPr>
            <a:xfrm>
              <a:off x="7253337" y="2273163"/>
              <a:ext cx="519616" cy="812040"/>
            </a:xfrm>
            <a:custGeom>
              <a:avLst/>
              <a:gdLst>
                <a:gd name="connsiteX0" fmla="*/ 396859 w 458935"/>
                <a:gd name="connsiteY0" fmla="*/ 560775 h 717209"/>
                <a:gd name="connsiteX1" fmla="*/ 147942 w 458935"/>
                <a:gd name="connsiteY1" fmla="*/ 358426 h 717209"/>
                <a:gd name="connsiteX2" fmla="*/ 458421 w 458935"/>
                <a:gd name="connsiteY2" fmla="*/ 107349 h 717209"/>
                <a:gd name="connsiteX3" fmla="*/ 409628 w 458935"/>
                <a:gd name="connsiteY3" fmla="*/ -210 h 717209"/>
                <a:gd name="connsiteX4" fmla="*/ 4297 w 458935"/>
                <a:gd name="connsiteY4" fmla="*/ 348134 h 717209"/>
                <a:gd name="connsiteX5" fmla="*/ 417253 w 458935"/>
                <a:gd name="connsiteY5" fmla="*/ 716999 h 717209"/>
                <a:gd name="connsiteX6" fmla="*/ 396732 w 458935"/>
                <a:gd name="connsiteY6" fmla="*/ 560775 h 71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935" h="717209">
                  <a:moveTo>
                    <a:pt x="396859" y="560775"/>
                  </a:moveTo>
                  <a:cubicBezTo>
                    <a:pt x="396859" y="560775"/>
                    <a:pt x="158234" y="399404"/>
                    <a:pt x="147942" y="358426"/>
                  </a:cubicBezTo>
                  <a:cubicBezTo>
                    <a:pt x="137713" y="320307"/>
                    <a:pt x="458421" y="107349"/>
                    <a:pt x="458421" y="107349"/>
                  </a:cubicBezTo>
                  <a:lnTo>
                    <a:pt x="409628" y="-210"/>
                  </a:lnTo>
                  <a:cubicBezTo>
                    <a:pt x="409628" y="-210"/>
                    <a:pt x="47879" y="230346"/>
                    <a:pt x="4297" y="348134"/>
                  </a:cubicBezTo>
                  <a:cubicBezTo>
                    <a:pt x="-41891" y="465986"/>
                    <a:pt x="255691" y="696542"/>
                    <a:pt x="417253" y="716999"/>
                  </a:cubicBezTo>
                  <a:lnTo>
                    <a:pt x="396732" y="560775"/>
                  </a:lnTo>
                  <a:close/>
                </a:path>
              </a:pathLst>
            </a:custGeom>
            <a:solidFill>
              <a:srgbClr val="F93F57"/>
            </a:solidFill>
            <a:ln w="6346" cap="flat">
              <a:noFill/>
              <a:prstDash val="solid"/>
              <a:miter/>
            </a:ln>
          </p:spPr>
          <p:txBody>
            <a:bodyPr rtlCol="0" anchor="ctr"/>
            <a:lstStyle/>
            <a:p>
              <a:endParaRPr lang="zh-CN" altLang="en-US"/>
            </a:p>
          </p:txBody>
        </p:sp>
        <p:sp>
          <p:nvSpPr>
            <p:cNvPr id="78" name="任意多边形 56">
              <a:extLst>
                <a:ext uri="{FF2B5EF4-FFF2-40B4-BE49-F238E27FC236}">
                  <a16:creationId xmlns:a16="http://schemas.microsoft.com/office/drawing/2014/main" id="{EEFCFB62-75ED-73C0-1DA6-81087DC3490A}"/>
                </a:ext>
              </a:extLst>
            </p:cNvPr>
            <p:cNvSpPr/>
            <p:nvPr/>
          </p:nvSpPr>
          <p:spPr>
            <a:xfrm>
              <a:off x="7861504" y="4281217"/>
              <a:ext cx="152998" cy="1017478"/>
            </a:xfrm>
            <a:custGeom>
              <a:avLst/>
              <a:gdLst>
                <a:gd name="connsiteX0" fmla="*/ 126555 w 135131"/>
                <a:gd name="connsiteY0" fmla="*/ 898656 h 898656"/>
                <a:gd name="connsiteX1" fmla="*/ 0 w 135131"/>
                <a:gd name="connsiteY1" fmla="*/ 898656 h 898656"/>
                <a:gd name="connsiteX2" fmla="*/ 0 w 135131"/>
                <a:gd name="connsiteY2" fmla="*/ 0 h 898656"/>
                <a:gd name="connsiteX3" fmla="*/ 135132 w 135131"/>
                <a:gd name="connsiteY3" fmla="*/ 0 h 898656"/>
                <a:gd name="connsiteX4" fmla="*/ 126555 w 135131"/>
                <a:gd name="connsiteY4" fmla="*/ 898656 h 898656"/>
                <a:gd name="connsiteX5" fmla="*/ 126555 w 135131"/>
                <a:gd name="connsiteY5" fmla="*/ 898656 h 898656"/>
                <a:gd name="connsiteX6" fmla="*/ 126555 w 135131"/>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31" h="898656">
                  <a:moveTo>
                    <a:pt x="126555" y="898656"/>
                  </a:moveTo>
                  <a:lnTo>
                    <a:pt x="0" y="898656"/>
                  </a:lnTo>
                  <a:lnTo>
                    <a:pt x="0" y="0"/>
                  </a:lnTo>
                  <a:lnTo>
                    <a:pt x="135132" y="0"/>
                  </a:lnTo>
                  <a:lnTo>
                    <a:pt x="126555" y="898656"/>
                  </a:lnTo>
                  <a:lnTo>
                    <a:pt x="126555" y="898656"/>
                  </a:lnTo>
                  <a:lnTo>
                    <a:pt x="126555" y="898656"/>
                  </a:lnTo>
                  <a:close/>
                </a:path>
              </a:pathLst>
            </a:custGeom>
            <a:solidFill>
              <a:srgbClr val="FED0D6"/>
            </a:solidFill>
            <a:ln w="6346" cap="flat">
              <a:noFill/>
              <a:prstDash val="solid"/>
              <a:miter/>
            </a:ln>
          </p:spPr>
          <p:txBody>
            <a:bodyPr rtlCol="0" anchor="ctr"/>
            <a:lstStyle/>
            <a:p>
              <a:endParaRPr lang="zh-CN" altLang="en-US"/>
            </a:p>
          </p:txBody>
        </p:sp>
        <p:sp>
          <p:nvSpPr>
            <p:cNvPr id="79" name="任意多边形 57">
              <a:extLst>
                <a:ext uri="{FF2B5EF4-FFF2-40B4-BE49-F238E27FC236}">
                  <a16:creationId xmlns:a16="http://schemas.microsoft.com/office/drawing/2014/main" id="{C96A210D-1801-415C-7811-A3CB3C346EFA}"/>
                </a:ext>
              </a:extLst>
            </p:cNvPr>
            <p:cNvSpPr/>
            <p:nvPr/>
          </p:nvSpPr>
          <p:spPr>
            <a:xfrm>
              <a:off x="7703109" y="5287978"/>
              <a:ext cx="316405" cy="123506"/>
            </a:xfrm>
            <a:custGeom>
              <a:avLst/>
              <a:gdLst>
                <a:gd name="connsiteX0" fmla="*/ 264603 w 279455"/>
                <a:gd name="connsiteY0" fmla="*/ -210 h 109083"/>
                <a:gd name="connsiteX1" fmla="*/ 138493 w 279455"/>
                <a:gd name="connsiteY1" fmla="*/ -210 h 109083"/>
                <a:gd name="connsiteX2" fmla="*/ -514 w 279455"/>
                <a:gd name="connsiteY2" fmla="*/ 96168 h 109083"/>
                <a:gd name="connsiteX3" fmla="*/ -514 w 279455"/>
                <a:gd name="connsiteY3" fmla="*/ 108874 h 109083"/>
                <a:gd name="connsiteX4" fmla="*/ 277500 w 279455"/>
                <a:gd name="connsiteY4" fmla="*/ 108874 h 109083"/>
                <a:gd name="connsiteX5" fmla="*/ 264794 w 279455"/>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55" h="109083">
                  <a:moveTo>
                    <a:pt x="264603" y="-210"/>
                  </a:moveTo>
                  <a:lnTo>
                    <a:pt x="138493" y="-210"/>
                  </a:lnTo>
                  <a:cubicBezTo>
                    <a:pt x="138493" y="-210"/>
                    <a:pt x="12382" y="68277"/>
                    <a:pt x="-514" y="96168"/>
                  </a:cubicBezTo>
                  <a:lnTo>
                    <a:pt x="-514" y="108874"/>
                  </a:lnTo>
                  <a:lnTo>
                    <a:pt x="277500" y="108874"/>
                  </a:lnTo>
                  <a:cubicBezTo>
                    <a:pt x="277500" y="108874"/>
                    <a:pt x="285251" y="27681"/>
                    <a:pt x="264794" y="-210"/>
                  </a:cubicBezTo>
                  <a:close/>
                </a:path>
              </a:pathLst>
            </a:custGeom>
            <a:solidFill>
              <a:srgbClr val="F93F57"/>
            </a:solidFill>
            <a:ln w="6346" cap="flat">
              <a:noFill/>
              <a:prstDash val="solid"/>
              <a:miter/>
            </a:ln>
          </p:spPr>
          <p:txBody>
            <a:bodyPr rtlCol="0" anchor="ctr"/>
            <a:lstStyle/>
            <a:p>
              <a:endParaRPr lang="zh-CN" altLang="en-US"/>
            </a:p>
          </p:txBody>
        </p:sp>
        <p:sp>
          <p:nvSpPr>
            <p:cNvPr id="80" name="任意多边形 58">
              <a:extLst>
                <a:ext uri="{FF2B5EF4-FFF2-40B4-BE49-F238E27FC236}">
                  <a16:creationId xmlns:a16="http://schemas.microsoft.com/office/drawing/2014/main" id="{7DAA8D2A-0C51-647B-74D6-45A80778F24D}"/>
                </a:ext>
              </a:extLst>
            </p:cNvPr>
            <p:cNvSpPr/>
            <p:nvPr/>
          </p:nvSpPr>
          <p:spPr>
            <a:xfrm>
              <a:off x="7703109" y="5411484"/>
              <a:ext cx="314126" cy="18773"/>
            </a:xfrm>
            <a:custGeom>
              <a:avLst/>
              <a:gdLst>
                <a:gd name="connsiteX0" fmla="*/ 0 w 277442"/>
                <a:gd name="connsiteY0" fmla="*/ 0 h 16581"/>
                <a:gd name="connsiteX1" fmla="*/ 277443 w 277442"/>
                <a:gd name="connsiteY1" fmla="*/ 0 h 16581"/>
                <a:gd name="connsiteX2" fmla="*/ 277443 w 277442"/>
                <a:gd name="connsiteY2" fmla="*/ 16582 h 16581"/>
                <a:gd name="connsiteX3" fmla="*/ 0 w 277442"/>
                <a:gd name="connsiteY3" fmla="*/ 16582 h 16581"/>
                <a:gd name="connsiteX4" fmla="*/ 0 w 277442"/>
                <a:gd name="connsiteY4" fmla="*/ 0 h 16581"/>
                <a:gd name="connsiteX5" fmla="*/ 0 w 277442"/>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42" h="16581">
                  <a:moveTo>
                    <a:pt x="0" y="0"/>
                  </a:moveTo>
                  <a:lnTo>
                    <a:pt x="277443" y="0"/>
                  </a:lnTo>
                  <a:lnTo>
                    <a:pt x="277443"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81" name="任意多边形 59">
              <a:extLst>
                <a:ext uri="{FF2B5EF4-FFF2-40B4-BE49-F238E27FC236}">
                  <a16:creationId xmlns:a16="http://schemas.microsoft.com/office/drawing/2014/main" id="{58594F28-E5C7-D4A8-DF19-93F33E287941}"/>
                </a:ext>
              </a:extLst>
            </p:cNvPr>
            <p:cNvSpPr/>
            <p:nvPr/>
          </p:nvSpPr>
          <p:spPr>
            <a:xfrm>
              <a:off x="8074926" y="4281217"/>
              <a:ext cx="154366" cy="1017478"/>
            </a:xfrm>
            <a:custGeom>
              <a:avLst/>
              <a:gdLst>
                <a:gd name="connsiteX0" fmla="*/ 8704 w 136339"/>
                <a:gd name="connsiteY0" fmla="*/ 898656 h 898656"/>
                <a:gd name="connsiteX1" fmla="*/ 136339 w 136339"/>
                <a:gd name="connsiteY1" fmla="*/ 898656 h 898656"/>
                <a:gd name="connsiteX2" fmla="*/ 136339 w 136339"/>
                <a:gd name="connsiteY2" fmla="*/ 0 h 898656"/>
                <a:gd name="connsiteX3" fmla="*/ 0 w 136339"/>
                <a:gd name="connsiteY3" fmla="*/ 0 h 898656"/>
                <a:gd name="connsiteX4" fmla="*/ 8704 w 136339"/>
                <a:gd name="connsiteY4" fmla="*/ 898656 h 898656"/>
                <a:gd name="connsiteX5" fmla="*/ 8704 w 136339"/>
                <a:gd name="connsiteY5" fmla="*/ 898656 h 898656"/>
                <a:gd name="connsiteX6" fmla="*/ 8704 w 136339"/>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9" h="898656">
                  <a:moveTo>
                    <a:pt x="8704" y="898656"/>
                  </a:moveTo>
                  <a:lnTo>
                    <a:pt x="136339" y="898656"/>
                  </a:lnTo>
                  <a:lnTo>
                    <a:pt x="136339" y="0"/>
                  </a:lnTo>
                  <a:lnTo>
                    <a:pt x="0" y="0"/>
                  </a:lnTo>
                  <a:lnTo>
                    <a:pt x="8704" y="898656"/>
                  </a:lnTo>
                  <a:lnTo>
                    <a:pt x="8704" y="898656"/>
                  </a:lnTo>
                  <a:lnTo>
                    <a:pt x="8704" y="898656"/>
                  </a:lnTo>
                  <a:close/>
                </a:path>
              </a:pathLst>
            </a:custGeom>
            <a:solidFill>
              <a:srgbClr val="FED0D6"/>
            </a:solidFill>
            <a:ln w="6346" cap="flat">
              <a:noFill/>
              <a:prstDash val="solid"/>
              <a:miter/>
            </a:ln>
          </p:spPr>
          <p:txBody>
            <a:bodyPr rtlCol="0" anchor="ctr"/>
            <a:lstStyle/>
            <a:p>
              <a:endParaRPr lang="zh-CN" altLang="en-US"/>
            </a:p>
          </p:txBody>
        </p:sp>
        <p:sp>
          <p:nvSpPr>
            <p:cNvPr id="82" name="任意多边形 60">
              <a:extLst>
                <a:ext uri="{FF2B5EF4-FFF2-40B4-BE49-F238E27FC236}">
                  <a16:creationId xmlns:a16="http://schemas.microsoft.com/office/drawing/2014/main" id="{F134C1AA-7387-52F3-342C-6A4F77904DB4}"/>
                </a:ext>
              </a:extLst>
            </p:cNvPr>
            <p:cNvSpPr/>
            <p:nvPr/>
          </p:nvSpPr>
          <p:spPr>
            <a:xfrm>
              <a:off x="8073764" y="5287978"/>
              <a:ext cx="312627" cy="123506"/>
            </a:xfrm>
            <a:custGeom>
              <a:avLst/>
              <a:gdLst>
                <a:gd name="connsiteX0" fmla="*/ 11376 w 276118"/>
                <a:gd name="connsiteY0" fmla="*/ -210 h 109083"/>
                <a:gd name="connsiteX1" fmla="*/ 139646 w 276118"/>
                <a:gd name="connsiteY1" fmla="*/ -210 h 109083"/>
                <a:gd name="connsiteX2" fmla="*/ 275604 w 276118"/>
                <a:gd name="connsiteY2" fmla="*/ 96168 h 109083"/>
                <a:gd name="connsiteX3" fmla="*/ 275604 w 276118"/>
                <a:gd name="connsiteY3" fmla="*/ 108874 h 109083"/>
                <a:gd name="connsiteX4" fmla="*/ 1147 w 276118"/>
                <a:gd name="connsiteY4" fmla="*/ 108874 h 109083"/>
                <a:gd name="connsiteX5" fmla="*/ 11376 w 276118"/>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18" h="109083">
                  <a:moveTo>
                    <a:pt x="11376" y="-210"/>
                  </a:moveTo>
                  <a:lnTo>
                    <a:pt x="139646" y="-210"/>
                  </a:lnTo>
                  <a:cubicBezTo>
                    <a:pt x="139646" y="-210"/>
                    <a:pt x="262771" y="68277"/>
                    <a:pt x="275604" y="96168"/>
                  </a:cubicBezTo>
                  <a:lnTo>
                    <a:pt x="275604" y="108874"/>
                  </a:lnTo>
                  <a:lnTo>
                    <a:pt x="1147" y="108874"/>
                  </a:lnTo>
                  <a:cubicBezTo>
                    <a:pt x="1147" y="108874"/>
                    <a:pt x="-6604" y="27681"/>
                    <a:pt x="11376" y="-210"/>
                  </a:cubicBezTo>
                  <a:close/>
                </a:path>
              </a:pathLst>
            </a:custGeom>
            <a:solidFill>
              <a:srgbClr val="F93F57"/>
            </a:solidFill>
            <a:ln w="6346" cap="flat">
              <a:noFill/>
              <a:prstDash val="solid"/>
              <a:miter/>
            </a:ln>
          </p:spPr>
          <p:txBody>
            <a:bodyPr rtlCol="0" anchor="ctr"/>
            <a:lstStyle/>
            <a:p>
              <a:endParaRPr lang="zh-CN" altLang="en-US"/>
            </a:p>
          </p:txBody>
        </p:sp>
        <p:sp>
          <p:nvSpPr>
            <p:cNvPr id="83" name="任意多边形 61">
              <a:extLst>
                <a:ext uri="{FF2B5EF4-FFF2-40B4-BE49-F238E27FC236}">
                  <a16:creationId xmlns:a16="http://schemas.microsoft.com/office/drawing/2014/main" id="{B0CBB238-DC37-ADC0-6AA0-2E3A3AE2981F}"/>
                </a:ext>
              </a:extLst>
            </p:cNvPr>
            <p:cNvSpPr/>
            <p:nvPr/>
          </p:nvSpPr>
          <p:spPr>
            <a:xfrm>
              <a:off x="8074926" y="5411484"/>
              <a:ext cx="311393" cy="18773"/>
            </a:xfrm>
            <a:custGeom>
              <a:avLst/>
              <a:gdLst>
                <a:gd name="connsiteX0" fmla="*/ 0 w 275028"/>
                <a:gd name="connsiteY0" fmla="*/ 0 h 16581"/>
                <a:gd name="connsiteX1" fmla="*/ 275029 w 275028"/>
                <a:gd name="connsiteY1" fmla="*/ 0 h 16581"/>
                <a:gd name="connsiteX2" fmla="*/ 275029 w 275028"/>
                <a:gd name="connsiteY2" fmla="*/ 16582 h 16581"/>
                <a:gd name="connsiteX3" fmla="*/ 0 w 275028"/>
                <a:gd name="connsiteY3" fmla="*/ 16582 h 16581"/>
                <a:gd name="connsiteX4" fmla="*/ 0 w 275028"/>
                <a:gd name="connsiteY4" fmla="*/ 0 h 16581"/>
                <a:gd name="connsiteX5" fmla="*/ 0 w 275028"/>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028" h="16581">
                  <a:moveTo>
                    <a:pt x="0" y="0"/>
                  </a:moveTo>
                  <a:lnTo>
                    <a:pt x="275029" y="0"/>
                  </a:lnTo>
                  <a:lnTo>
                    <a:pt x="275029"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84" name="任意多边形 62">
              <a:extLst>
                <a:ext uri="{FF2B5EF4-FFF2-40B4-BE49-F238E27FC236}">
                  <a16:creationId xmlns:a16="http://schemas.microsoft.com/office/drawing/2014/main" id="{F2E3AF00-8768-8D44-6CF1-EDDB3B52FA77}"/>
                </a:ext>
              </a:extLst>
            </p:cNvPr>
            <p:cNvSpPr/>
            <p:nvPr/>
          </p:nvSpPr>
          <p:spPr>
            <a:xfrm>
              <a:off x="7564855" y="3584555"/>
              <a:ext cx="961084" cy="1110846"/>
            </a:xfrm>
            <a:custGeom>
              <a:avLst/>
              <a:gdLst>
                <a:gd name="connsiteX0" fmla="*/ 635502 w 848847"/>
                <a:gd name="connsiteY0" fmla="*/ -210 h 981120"/>
                <a:gd name="connsiteX1" fmla="*/ 212380 w 848847"/>
                <a:gd name="connsiteY1" fmla="*/ -210 h 981120"/>
                <a:gd name="connsiteX2" fmla="*/ -514 w 848847"/>
                <a:gd name="connsiteY2" fmla="*/ 980910 h 981120"/>
                <a:gd name="connsiteX3" fmla="*/ 848334 w 848847"/>
                <a:gd name="connsiteY3" fmla="*/ 980910 h 981120"/>
                <a:gd name="connsiteX4" fmla="*/ 635502 w 848847"/>
                <a:gd name="connsiteY4" fmla="*/ -210 h 9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47" h="981120">
                  <a:moveTo>
                    <a:pt x="635502" y="-210"/>
                  </a:moveTo>
                  <a:lnTo>
                    <a:pt x="212380" y="-210"/>
                  </a:lnTo>
                  <a:cubicBezTo>
                    <a:pt x="12319" y="253281"/>
                    <a:pt x="-514" y="980910"/>
                    <a:pt x="-514" y="980910"/>
                  </a:cubicBezTo>
                  <a:lnTo>
                    <a:pt x="848334" y="980910"/>
                  </a:lnTo>
                  <a:cubicBezTo>
                    <a:pt x="848334" y="980910"/>
                    <a:pt x="838104" y="253281"/>
                    <a:pt x="635502" y="-210"/>
                  </a:cubicBezTo>
                  <a:close/>
                </a:path>
              </a:pathLst>
            </a:custGeom>
            <a:solidFill>
              <a:srgbClr val="434CC0"/>
            </a:solidFill>
            <a:ln w="6346" cap="flat">
              <a:noFill/>
              <a:prstDash val="solid"/>
              <a:miter/>
            </a:ln>
          </p:spPr>
          <p:txBody>
            <a:bodyPr rtlCol="0" anchor="ctr"/>
            <a:lstStyle/>
            <a:p>
              <a:endParaRPr lang="zh-CN" altLang="en-US"/>
            </a:p>
          </p:txBody>
        </p:sp>
        <p:sp>
          <p:nvSpPr>
            <p:cNvPr id="85" name="任意多边形 63">
              <a:extLst>
                <a:ext uri="{FF2B5EF4-FFF2-40B4-BE49-F238E27FC236}">
                  <a16:creationId xmlns:a16="http://schemas.microsoft.com/office/drawing/2014/main" id="{E9546D8A-E4E4-1442-DC12-63AF15D4A16D}"/>
                </a:ext>
              </a:extLst>
            </p:cNvPr>
            <p:cNvSpPr/>
            <p:nvPr/>
          </p:nvSpPr>
          <p:spPr>
            <a:xfrm>
              <a:off x="6993099" y="2948350"/>
              <a:ext cx="1467130" cy="1769867"/>
            </a:xfrm>
            <a:custGeom>
              <a:avLst/>
              <a:gdLst>
                <a:gd name="connsiteX0" fmla="*/ 927593 w 1295797"/>
                <a:gd name="connsiteY0" fmla="*/ 878849 h 1563180"/>
                <a:gd name="connsiteX1" fmla="*/ 1022891 w 1295797"/>
                <a:gd name="connsiteY1" fmla="*/ 1014617 h 1563180"/>
                <a:gd name="connsiteX2" fmla="*/ 992077 w 1295797"/>
                <a:gd name="connsiteY2" fmla="*/ 1186152 h 1563180"/>
                <a:gd name="connsiteX3" fmla="*/ 821876 w 1295797"/>
                <a:gd name="connsiteY3" fmla="*/ 1157900 h 1563180"/>
                <a:gd name="connsiteX4" fmla="*/ 820161 w 1295797"/>
                <a:gd name="connsiteY4" fmla="*/ 1155403 h 1563180"/>
                <a:gd name="connsiteX5" fmla="*/ 668447 w 1295797"/>
                <a:gd name="connsiteY5" fmla="*/ 940348 h 1563180"/>
                <a:gd name="connsiteX6" fmla="*/ 668447 w 1295797"/>
                <a:gd name="connsiteY6" fmla="*/ 935202 h 1563180"/>
                <a:gd name="connsiteX7" fmla="*/ 663300 w 1295797"/>
                <a:gd name="connsiteY7" fmla="*/ 932661 h 1563180"/>
                <a:gd name="connsiteX8" fmla="*/ 694114 w 1295797"/>
                <a:gd name="connsiteY8" fmla="*/ 761125 h 1563180"/>
                <a:gd name="connsiteX9" fmla="*/ 765968 w 1295797"/>
                <a:gd name="connsiteY9" fmla="*/ 364243 h 1563180"/>
                <a:gd name="connsiteX10" fmla="*/ 368196 w 1295797"/>
                <a:gd name="connsiteY10" fmla="*/ 297661 h 1563180"/>
                <a:gd name="connsiteX11" fmla="*/ 250154 w 1295797"/>
                <a:gd name="connsiteY11" fmla="*/ 551153 h 1563180"/>
                <a:gd name="connsiteX12" fmla="*/ 134780 w 1295797"/>
                <a:gd name="connsiteY12" fmla="*/ 686793 h 1563180"/>
                <a:gd name="connsiteX13" fmla="*/ 1364 w 1295797"/>
                <a:gd name="connsiteY13" fmla="*/ 574152 h 1563180"/>
                <a:gd name="connsiteX14" fmla="*/ 224614 w 1295797"/>
                <a:gd name="connsiteY14" fmla="*/ 95313 h 1563180"/>
                <a:gd name="connsiteX15" fmla="*/ 966156 w 1295797"/>
                <a:gd name="connsiteY15" fmla="*/ 223329 h 1563180"/>
                <a:gd name="connsiteX16" fmla="*/ 927657 w 1295797"/>
                <a:gd name="connsiteY16" fmla="*/ 878849 h 1563180"/>
                <a:gd name="connsiteX17" fmla="*/ 1245823 w 1295797"/>
                <a:gd name="connsiteY17" fmla="*/ 1332149 h 1563180"/>
                <a:gd name="connsiteX18" fmla="*/ 1271236 w 1295797"/>
                <a:gd name="connsiteY18" fmla="*/ 1367980 h 1563180"/>
                <a:gd name="connsiteX19" fmla="*/ 1242965 w 1295797"/>
                <a:gd name="connsiteY19" fmla="*/ 1542121 h 1563180"/>
                <a:gd name="connsiteX20" fmla="*/ 1068506 w 1295797"/>
                <a:gd name="connsiteY20" fmla="*/ 1511371 h 1563180"/>
                <a:gd name="connsiteX21" fmla="*/ 1043093 w 1295797"/>
                <a:gd name="connsiteY21" fmla="*/ 1473252 h 1563180"/>
                <a:gd name="connsiteX22" fmla="*/ 1073906 w 1295797"/>
                <a:gd name="connsiteY22" fmla="*/ 1301717 h 1563180"/>
                <a:gd name="connsiteX23" fmla="*/ 1242583 w 1295797"/>
                <a:gd name="connsiteY23" fmla="*/ 1327847 h 1563180"/>
                <a:gd name="connsiteX24" fmla="*/ 1245823 w 1295797"/>
                <a:gd name="connsiteY24" fmla="*/ 1332466 h 15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797" h="1563180">
                  <a:moveTo>
                    <a:pt x="927593" y="878849"/>
                  </a:moveTo>
                  <a:lnTo>
                    <a:pt x="1022891" y="1014617"/>
                  </a:lnTo>
                  <a:cubicBezTo>
                    <a:pt x="1063932" y="1070906"/>
                    <a:pt x="1051098" y="1145174"/>
                    <a:pt x="992077" y="1186152"/>
                  </a:cubicBezTo>
                  <a:cubicBezTo>
                    <a:pt x="937313" y="1225345"/>
                    <a:pt x="861075" y="1212696"/>
                    <a:pt x="821876" y="1157900"/>
                  </a:cubicBezTo>
                  <a:cubicBezTo>
                    <a:pt x="821305" y="1157074"/>
                    <a:pt x="820732" y="1156242"/>
                    <a:pt x="820161" y="1155403"/>
                  </a:cubicBezTo>
                  <a:lnTo>
                    <a:pt x="668447" y="940348"/>
                  </a:lnTo>
                  <a:lnTo>
                    <a:pt x="668447" y="935202"/>
                  </a:lnTo>
                  <a:cubicBezTo>
                    <a:pt x="663300" y="935202"/>
                    <a:pt x="663300" y="935202"/>
                    <a:pt x="663300" y="932661"/>
                  </a:cubicBezTo>
                  <a:cubicBezTo>
                    <a:pt x="624801" y="878849"/>
                    <a:pt x="640239" y="799244"/>
                    <a:pt x="694114" y="761125"/>
                  </a:cubicBezTo>
                  <a:cubicBezTo>
                    <a:pt x="822384" y="668941"/>
                    <a:pt x="855738" y="492259"/>
                    <a:pt x="765968" y="364243"/>
                  </a:cubicBezTo>
                  <a:cubicBezTo>
                    <a:pt x="673593" y="233621"/>
                    <a:pt x="499135" y="208018"/>
                    <a:pt x="368196" y="297661"/>
                  </a:cubicBezTo>
                  <a:cubicBezTo>
                    <a:pt x="283572" y="359096"/>
                    <a:pt x="239926" y="456491"/>
                    <a:pt x="250154" y="551153"/>
                  </a:cubicBezTo>
                  <a:cubicBezTo>
                    <a:pt x="255618" y="620421"/>
                    <a:pt x="204030" y="681056"/>
                    <a:pt x="134780" y="686793"/>
                  </a:cubicBezTo>
                  <a:cubicBezTo>
                    <a:pt x="65467" y="691939"/>
                    <a:pt x="9051" y="643274"/>
                    <a:pt x="1364" y="574152"/>
                  </a:cubicBezTo>
                  <a:cubicBezTo>
                    <a:pt x="-14456" y="386231"/>
                    <a:pt x="70486" y="204003"/>
                    <a:pt x="224614" y="95313"/>
                  </a:cubicBezTo>
                  <a:cubicBezTo>
                    <a:pt x="466035" y="-71140"/>
                    <a:pt x="799386" y="-14788"/>
                    <a:pt x="966156" y="223329"/>
                  </a:cubicBezTo>
                  <a:cubicBezTo>
                    <a:pt x="1107832" y="424058"/>
                    <a:pt x="1091822" y="696081"/>
                    <a:pt x="927657" y="878849"/>
                  </a:cubicBezTo>
                  <a:close/>
                  <a:moveTo>
                    <a:pt x="1245823" y="1332149"/>
                  </a:moveTo>
                  <a:lnTo>
                    <a:pt x="1271236" y="1367980"/>
                  </a:lnTo>
                  <a:cubicBezTo>
                    <a:pt x="1312277" y="1426874"/>
                    <a:pt x="1299444" y="1501397"/>
                    <a:pt x="1242965" y="1542121"/>
                  </a:cubicBezTo>
                  <a:cubicBezTo>
                    <a:pt x="1189089" y="1577953"/>
                    <a:pt x="1109548" y="1567533"/>
                    <a:pt x="1068506" y="1511371"/>
                  </a:cubicBezTo>
                  <a:lnTo>
                    <a:pt x="1043093" y="1473252"/>
                  </a:lnTo>
                  <a:cubicBezTo>
                    <a:pt x="1004593" y="1419505"/>
                    <a:pt x="1019968" y="1339836"/>
                    <a:pt x="1073906" y="1301717"/>
                  </a:cubicBezTo>
                  <a:cubicBezTo>
                    <a:pt x="1127718" y="1262346"/>
                    <a:pt x="1203257" y="1274049"/>
                    <a:pt x="1242583" y="1327847"/>
                  </a:cubicBezTo>
                  <a:cubicBezTo>
                    <a:pt x="1243727" y="1329359"/>
                    <a:pt x="1244806" y="1330903"/>
                    <a:pt x="1245823" y="1332466"/>
                  </a:cubicBezTo>
                  <a:close/>
                </a:path>
              </a:pathLst>
            </a:custGeom>
            <a:solidFill>
              <a:srgbClr val="FFC545"/>
            </a:solidFill>
            <a:ln w="6346" cap="flat">
              <a:noFill/>
              <a:prstDash val="solid"/>
              <a:miter/>
            </a:ln>
          </p:spPr>
          <p:txBody>
            <a:bodyPr rtlCol="0" anchor="ctr"/>
            <a:lstStyle/>
            <a:p>
              <a:endParaRPr lang="zh-CN" altLang="en-US"/>
            </a:p>
          </p:txBody>
        </p:sp>
        <p:sp>
          <p:nvSpPr>
            <p:cNvPr id="86" name="任意多边形 64">
              <a:extLst>
                <a:ext uri="{FF2B5EF4-FFF2-40B4-BE49-F238E27FC236}">
                  <a16:creationId xmlns:a16="http://schemas.microsoft.com/office/drawing/2014/main" id="{105C51A8-E6B5-F396-DEA5-B08D743BFAB5}"/>
                </a:ext>
              </a:extLst>
            </p:cNvPr>
            <p:cNvSpPr/>
            <p:nvPr/>
          </p:nvSpPr>
          <p:spPr>
            <a:xfrm>
              <a:off x="8074926" y="2908035"/>
              <a:ext cx="512041" cy="826857"/>
            </a:xfrm>
            <a:custGeom>
              <a:avLst/>
              <a:gdLst>
                <a:gd name="connsiteX0" fmla="*/ 274260 w 452244"/>
                <a:gd name="connsiteY0" fmla="*/ -210 h 730296"/>
                <a:gd name="connsiteX1" fmla="*/ 451387 w 452244"/>
                <a:gd name="connsiteY1" fmla="*/ 381616 h 730296"/>
                <a:gd name="connsiteX2" fmla="*/ 43132 w 452244"/>
                <a:gd name="connsiteY2" fmla="*/ 730087 h 730296"/>
                <a:gd name="connsiteX3" fmla="*/ -514 w 452244"/>
                <a:gd name="connsiteY3" fmla="*/ 558551 h 730296"/>
                <a:gd name="connsiteX4" fmla="*/ 315302 w 452244"/>
                <a:gd name="connsiteY4" fmla="*/ 366368 h 730296"/>
                <a:gd name="connsiteX5" fmla="*/ 248594 w 452244"/>
                <a:gd name="connsiteY5" fmla="*/ 207539 h 730296"/>
                <a:gd name="connsiteX6" fmla="*/ 274007 w 452244"/>
                <a:gd name="connsiteY6" fmla="*/ -19 h 7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44" h="730296">
                  <a:moveTo>
                    <a:pt x="274260" y="-210"/>
                  </a:moveTo>
                  <a:cubicBezTo>
                    <a:pt x="274260" y="-210"/>
                    <a:pt x="438553" y="292036"/>
                    <a:pt x="451387" y="381616"/>
                  </a:cubicBezTo>
                  <a:cubicBezTo>
                    <a:pt x="464093" y="473864"/>
                    <a:pt x="120196" y="717317"/>
                    <a:pt x="43132" y="730087"/>
                  </a:cubicBezTo>
                  <a:lnTo>
                    <a:pt x="-514" y="558551"/>
                  </a:lnTo>
                  <a:cubicBezTo>
                    <a:pt x="-514" y="558551"/>
                    <a:pt x="284489" y="425135"/>
                    <a:pt x="315302" y="366368"/>
                  </a:cubicBezTo>
                  <a:lnTo>
                    <a:pt x="248594" y="207539"/>
                  </a:lnTo>
                  <a:lnTo>
                    <a:pt x="274007" y="-19"/>
                  </a:lnTo>
                  <a:close/>
                </a:path>
              </a:pathLst>
            </a:custGeom>
            <a:solidFill>
              <a:srgbClr val="F93F57"/>
            </a:solidFill>
            <a:ln w="6346" cap="flat">
              <a:noFill/>
              <a:prstDash val="solid"/>
              <a:miter/>
            </a:ln>
          </p:spPr>
          <p:txBody>
            <a:bodyPr rtlCol="0" anchor="ctr"/>
            <a:lstStyle/>
            <a:p>
              <a:endParaRPr lang="zh-CN" altLang="en-US"/>
            </a:p>
          </p:txBody>
        </p:sp>
        <p:sp>
          <p:nvSpPr>
            <p:cNvPr id="87" name="任意多边形 65">
              <a:extLst>
                <a:ext uri="{FF2B5EF4-FFF2-40B4-BE49-F238E27FC236}">
                  <a16:creationId xmlns:a16="http://schemas.microsoft.com/office/drawing/2014/main" id="{2A25F136-EB99-613F-AC47-DCEFC90D2720}"/>
                </a:ext>
              </a:extLst>
            </p:cNvPr>
            <p:cNvSpPr/>
            <p:nvPr/>
          </p:nvSpPr>
          <p:spPr>
            <a:xfrm>
              <a:off x="8008236" y="3573622"/>
              <a:ext cx="101648" cy="117572"/>
            </a:xfrm>
            <a:custGeom>
              <a:avLst/>
              <a:gdLst>
                <a:gd name="connsiteX0" fmla="*/ 66265 w 89777"/>
                <a:gd name="connsiteY0" fmla="*/ 362 h 103842"/>
                <a:gd name="connsiteX1" fmla="*/ 5147 w 89777"/>
                <a:gd name="connsiteY1" fmla="*/ 15800 h 103842"/>
                <a:gd name="connsiteX2" fmla="*/ 89263 w 89777"/>
                <a:gd name="connsiteY2" fmla="*/ 95596 h 103842"/>
                <a:gd name="connsiteX3" fmla="*/ 66265 w 89777"/>
                <a:gd name="connsiteY3" fmla="*/ 298 h 103842"/>
              </a:gdLst>
              <a:ahLst/>
              <a:cxnLst>
                <a:cxn ang="0">
                  <a:pos x="connsiteX0" y="connsiteY0"/>
                </a:cxn>
                <a:cxn ang="0">
                  <a:pos x="connsiteX1" y="connsiteY1"/>
                </a:cxn>
                <a:cxn ang="0">
                  <a:pos x="connsiteX2" y="connsiteY2"/>
                </a:cxn>
                <a:cxn ang="0">
                  <a:pos x="connsiteX3" y="connsiteY3"/>
                </a:cxn>
              </a:cxnLst>
              <a:rect l="l" t="t" r="r" b="b"/>
              <a:pathLst>
                <a:path w="89777" h="103842">
                  <a:moveTo>
                    <a:pt x="66265" y="362"/>
                  </a:moveTo>
                  <a:cubicBezTo>
                    <a:pt x="66265" y="362"/>
                    <a:pt x="15439" y="-4784"/>
                    <a:pt x="5147" y="15800"/>
                  </a:cubicBezTo>
                  <a:cubicBezTo>
                    <a:pt x="-5145" y="36384"/>
                    <a:pt x="-12705" y="131555"/>
                    <a:pt x="89263" y="95596"/>
                  </a:cubicBezTo>
                  <a:lnTo>
                    <a:pt x="66265" y="298"/>
                  </a:lnTo>
                  <a:close/>
                </a:path>
              </a:pathLst>
            </a:custGeom>
            <a:solidFill>
              <a:srgbClr val="FF93B1"/>
            </a:solidFill>
            <a:ln w="6346" cap="flat">
              <a:noFill/>
              <a:prstDash val="solid"/>
              <a:miter/>
            </a:ln>
          </p:spPr>
          <p:txBody>
            <a:bodyPr rtlCol="0" anchor="ctr"/>
            <a:lstStyle/>
            <a:p>
              <a:endParaRPr lang="zh-CN" altLang="en-US"/>
            </a:p>
          </p:txBody>
        </p:sp>
        <p:sp>
          <p:nvSpPr>
            <p:cNvPr id="88" name="任意多边形 67">
              <a:extLst>
                <a:ext uri="{FF2B5EF4-FFF2-40B4-BE49-F238E27FC236}">
                  <a16:creationId xmlns:a16="http://schemas.microsoft.com/office/drawing/2014/main" id="{E8C05E4A-7C11-C550-9F63-7F27FE5D4FDF}"/>
                </a:ext>
              </a:extLst>
            </p:cNvPr>
            <p:cNvSpPr/>
            <p:nvPr/>
          </p:nvSpPr>
          <p:spPr>
            <a:xfrm rot="19901924">
              <a:off x="4001212" y="2597109"/>
              <a:ext cx="340051" cy="595716"/>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D0D4DA"/>
            </a:solidFill>
            <a:ln w="6346" cap="flat">
              <a:noFill/>
              <a:prstDash val="solid"/>
              <a:miter/>
            </a:ln>
          </p:spPr>
          <p:txBody>
            <a:bodyPr rtlCol="0" anchor="ctr"/>
            <a:lstStyle/>
            <a:p>
              <a:endParaRPr lang="zh-CN" altLang="en-US"/>
            </a:p>
          </p:txBody>
        </p:sp>
      </p:grpSp>
      <p:sp>
        <p:nvSpPr>
          <p:cNvPr id="5" name="对话气泡: 椭圆形 4">
            <a:extLst>
              <a:ext uri="{FF2B5EF4-FFF2-40B4-BE49-F238E27FC236}">
                <a16:creationId xmlns:a16="http://schemas.microsoft.com/office/drawing/2014/main" id="{24BDAFCC-8198-5DE0-1333-8E964DF57A74}"/>
              </a:ext>
            </a:extLst>
          </p:cNvPr>
          <p:cNvSpPr/>
          <p:nvPr/>
        </p:nvSpPr>
        <p:spPr>
          <a:xfrm>
            <a:off x="4946745" y="2093493"/>
            <a:ext cx="4667501" cy="2426256"/>
          </a:xfrm>
          <a:prstGeom prst="wedgeEllipseCallout">
            <a:avLst>
              <a:gd name="adj1" fmla="val -57431"/>
              <a:gd name="adj2" fmla="val 3342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150000"/>
              </a:lnSpc>
            </a:pPr>
            <a:r>
              <a:rPr lang="zh-CN" altLang="en-US" sz="2000" b="1" dirty="0">
                <a:solidFill>
                  <a:schemeClr val="bg1"/>
                </a:solidFill>
              </a:rPr>
              <a:t>         能否设法只传送缺少的数据而不重传已经正确到达、只是未按序到达的数据呢？</a:t>
            </a:r>
          </a:p>
        </p:txBody>
      </p:sp>
      <p:sp>
        <p:nvSpPr>
          <p:cNvPr id="7" name="文本框 6">
            <a:extLst>
              <a:ext uri="{FF2B5EF4-FFF2-40B4-BE49-F238E27FC236}">
                <a16:creationId xmlns:a16="http://schemas.microsoft.com/office/drawing/2014/main" id="{8F664097-3FBD-75BC-181A-88B1502FEEC6}"/>
              </a:ext>
            </a:extLst>
          </p:cNvPr>
          <p:cNvSpPr txBox="1"/>
          <p:nvPr/>
        </p:nvSpPr>
        <p:spPr>
          <a:xfrm>
            <a:off x="4946745" y="4793763"/>
            <a:ext cx="6332193" cy="1052789"/>
          </a:xfrm>
          <a:prstGeom prst="rect">
            <a:avLst/>
          </a:prstGeom>
          <a:noFill/>
        </p:spPr>
        <p:txBody>
          <a:bodyPr wrap="square" rtlCol="0">
            <a:spAutoFit/>
          </a:bodyPr>
          <a:lstStyle/>
          <a:p>
            <a:pPr algn="ctr">
              <a:lnSpc>
                <a:spcPct val="150000"/>
              </a:lnSpc>
            </a:pPr>
            <a:r>
              <a:rPr lang="en-US" altLang="zh-CN" sz="2400" b="1" dirty="0"/>
              <a:t>TCP</a:t>
            </a:r>
            <a:r>
              <a:rPr lang="zh-CN" altLang="en-US" sz="2400" b="1" dirty="0"/>
              <a:t>可以使用</a:t>
            </a:r>
            <a:r>
              <a:rPr lang="zh-CN" altLang="en-US" sz="2400" b="1" dirty="0">
                <a:solidFill>
                  <a:schemeClr val="accent1">
                    <a:lumMod val="75000"/>
                  </a:schemeClr>
                </a:solidFill>
              </a:rPr>
              <a:t>选择确认</a:t>
            </a:r>
            <a:r>
              <a:rPr lang="zh-CN" altLang="en-US" sz="2400" b="1" dirty="0"/>
              <a:t>（</a:t>
            </a:r>
            <a:r>
              <a:rPr lang="en-US" altLang="zh-CN" sz="2400" b="1" dirty="0">
                <a:solidFill>
                  <a:schemeClr val="accent1">
                    <a:lumMod val="75000"/>
                  </a:schemeClr>
                </a:solidFill>
              </a:rPr>
              <a:t>S</a:t>
            </a:r>
            <a:r>
              <a:rPr lang="en-US" altLang="zh-CN" sz="2400" b="1" dirty="0"/>
              <a:t>elective </a:t>
            </a:r>
            <a:r>
              <a:rPr lang="en-US" altLang="zh-CN" sz="2400" b="1" dirty="0">
                <a:solidFill>
                  <a:schemeClr val="accent1">
                    <a:lumMod val="75000"/>
                  </a:schemeClr>
                </a:solidFill>
              </a:rPr>
              <a:t>ACK</a:t>
            </a:r>
            <a:r>
              <a:rPr lang="zh-CN" altLang="en-US" sz="2400" b="1" dirty="0"/>
              <a:t>，</a:t>
            </a:r>
            <a:r>
              <a:rPr lang="en-US" altLang="zh-CN" sz="2400" b="1" dirty="0">
                <a:solidFill>
                  <a:schemeClr val="accent1">
                    <a:lumMod val="75000"/>
                  </a:schemeClr>
                </a:solidFill>
              </a:rPr>
              <a:t>SACK</a:t>
            </a:r>
            <a:r>
              <a:rPr lang="zh-CN" altLang="en-US" sz="2400" b="1" dirty="0"/>
              <a:t>）</a:t>
            </a:r>
            <a:endParaRPr lang="en-US" altLang="zh-CN" sz="2400" b="1" dirty="0"/>
          </a:p>
          <a:p>
            <a:pPr algn="ctr">
              <a:lnSpc>
                <a:spcPct val="150000"/>
              </a:lnSpc>
            </a:pPr>
            <a:r>
              <a:rPr lang="en-US" altLang="zh-CN" sz="2000" b="1" dirty="0"/>
              <a:t>[RFC 2018]</a:t>
            </a:r>
            <a:r>
              <a:rPr lang="zh-CN" altLang="en-US" sz="2000" b="1" dirty="0"/>
              <a:t>（建议标准）</a:t>
            </a:r>
          </a:p>
        </p:txBody>
      </p:sp>
    </p:spTree>
    <p:custDataLst>
      <p:tags r:id="rId1"/>
    </p:custDataLst>
    <p:extLst>
      <p:ext uri="{BB962C8B-B14F-4D97-AF65-F5344CB8AC3E}">
        <p14:creationId xmlns:p14="http://schemas.microsoft.com/office/powerpoint/2010/main" val="72404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30"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800" decel="100000"/>
                                        <p:tgtEl>
                                          <p:spTgt spid="25"/>
                                        </p:tgtEl>
                                      </p:cBhvr>
                                    </p:animEffect>
                                    <p:anim calcmode="lin" valueType="num">
                                      <p:cBhvr>
                                        <p:cTn id="25" dur="800" decel="100000" fill="hold"/>
                                        <p:tgtEl>
                                          <p:spTgt spid="25"/>
                                        </p:tgtEl>
                                        <p:attrNameLst>
                                          <p:attrName>style.rotation</p:attrName>
                                        </p:attrNameLst>
                                      </p:cBhvr>
                                      <p:tavLst>
                                        <p:tav tm="0">
                                          <p:val>
                                            <p:fltVal val="-90"/>
                                          </p:val>
                                        </p:tav>
                                        <p:tav tm="100000">
                                          <p:val>
                                            <p:fltVal val="0"/>
                                          </p:val>
                                        </p:tav>
                                      </p:tavLst>
                                    </p:anim>
                                    <p:anim calcmode="lin" valueType="num">
                                      <p:cBhvr>
                                        <p:cTn id="26" dur="800" decel="100000" fill="hold"/>
                                        <p:tgtEl>
                                          <p:spTgt spid="25"/>
                                        </p:tgtEl>
                                        <p:attrNameLst>
                                          <p:attrName>ppt_x</p:attrName>
                                        </p:attrNameLst>
                                      </p:cBhvr>
                                      <p:tavLst>
                                        <p:tav tm="0">
                                          <p:val>
                                            <p:strVal val="#ppt_x+0.4"/>
                                          </p:val>
                                        </p:tav>
                                        <p:tav tm="100000">
                                          <p:val>
                                            <p:strVal val="#ppt_x-0.05"/>
                                          </p:val>
                                        </p:tav>
                                      </p:tavLst>
                                    </p:anim>
                                    <p:anim calcmode="lin" valueType="num">
                                      <p:cBhvr>
                                        <p:cTn id="27" dur="800" decel="100000" fill="hold"/>
                                        <p:tgtEl>
                                          <p:spTgt spid="25"/>
                                        </p:tgtEl>
                                        <p:attrNameLst>
                                          <p:attrName>ppt_y</p:attrName>
                                        </p:attrNameLst>
                                      </p:cBhvr>
                                      <p:tavLst>
                                        <p:tav tm="0">
                                          <p:val>
                                            <p:strVal val="#ppt_y-0.4"/>
                                          </p:val>
                                        </p:tav>
                                        <p:tav tm="100000">
                                          <p:val>
                                            <p:strVal val="#ppt_y+0.1"/>
                                          </p:val>
                                        </p:tav>
                                      </p:tavLst>
                                    </p:anim>
                                    <p:anim calcmode="lin" valueType="num">
                                      <p:cBhvr>
                                        <p:cTn id="28" dur="200" accel="100000" fill="hold">
                                          <p:stCondLst>
                                            <p:cond delay="800"/>
                                          </p:stCondLst>
                                        </p:cTn>
                                        <p:tgtEl>
                                          <p:spTgt spid="25"/>
                                        </p:tgtEl>
                                        <p:attrNameLst>
                                          <p:attrName>ppt_x</p:attrName>
                                        </p:attrNameLst>
                                      </p:cBhvr>
                                      <p:tavLst>
                                        <p:tav tm="0">
                                          <p:val>
                                            <p:strVal val="#ppt_x-0.05"/>
                                          </p:val>
                                        </p:tav>
                                        <p:tav tm="100000">
                                          <p:val>
                                            <p:strVal val="#ppt_x"/>
                                          </p:val>
                                        </p:tav>
                                      </p:tavLst>
                                    </p:anim>
                                    <p:anim calcmode="lin" valueType="num">
                                      <p:cBhvr>
                                        <p:cTn id="29" dur="200" accel="100000" fill="hold">
                                          <p:stCondLst>
                                            <p:cond delay="800"/>
                                          </p:stCondLst>
                                        </p:cTn>
                                        <p:tgtEl>
                                          <p:spTgt spid="25"/>
                                        </p:tgtEl>
                                        <p:attrNameLst>
                                          <p:attrName>ppt_y</p:attrName>
                                        </p:attrNameLst>
                                      </p:cBhvr>
                                      <p:tavLst>
                                        <p:tav tm="0">
                                          <p:val>
                                            <p:strVal val="#ppt_y+0.1"/>
                                          </p:val>
                                        </p:tav>
                                        <p:tav tm="100000">
                                          <p:val>
                                            <p:strVal val="#ppt_y"/>
                                          </p:val>
                                        </p:tav>
                                      </p:tavLst>
                                    </p:anim>
                                  </p:childTnLst>
                                </p:cTn>
                              </p:par>
                            </p:childTnLst>
                          </p:cTn>
                        </p:par>
                        <p:par>
                          <p:cTn id="30" fill="hold">
                            <p:stCondLst>
                              <p:cond delay="1000"/>
                            </p:stCondLst>
                            <p:childTnLst>
                              <p:par>
                                <p:cTn id="31" presetID="1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p:tgtEl>
                                          <p:spTgt spid="5"/>
                                        </p:tgtEl>
                                        <p:attrNameLst>
                                          <p:attrName>ppt_x</p:attrName>
                                        </p:attrNameLst>
                                      </p:cBhvr>
                                      <p:tavLst>
                                        <p:tav tm="0">
                                          <p:val>
                                            <p:strVal val="#ppt_x-#ppt_w*1.125000"/>
                                          </p:val>
                                        </p:tav>
                                        <p:tav tm="100000">
                                          <p:val>
                                            <p:strVal val="#ppt_x"/>
                                          </p:val>
                                        </p:tav>
                                      </p:tavLst>
                                    </p:anim>
                                    <p:animEffect transition="in" filter="wipe(right)">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000"/>
                                        <p:tgtEl>
                                          <p:spTgt spid="7"/>
                                        </p:tgtEl>
                                      </p:cBhvr>
                                    </p:animEffect>
                                    <p:anim calcmode="lin" valueType="num">
                                      <p:cBhvr>
                                        <p:cTn id="40" dur="1000" fill="hold"/>
                                        <p:tgtEl>
                                          <p:spTgt spid="7"/>
                                        </p:tgtEl>
                                        <p:attrNameLst>
                                          <p:attrName>ppt_x</p:attrName>
                                        </p:attrNameLst>
                                      </p:cBhvr>
                                      <p:tavLst>
                                        <p:tav tm="0">
                                          <p:val>
                                            <p:strVal val="#ppt_x"/>
                                          </p:val>
                                        </p:tav>
                                        <p:tav tm="100000">
                                          <p:val>
                                            <p:strVal val="#ppt_x"/>
                                          </p:val>
                                        </p:tav>
                                      </p:tavLst>
                                    </p:anim>
                                    <p:anim calcmode="lin" valueType="num">
                                      <p:cBhvr>
                                        <p:cTn id="4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5" grpId="0" animBg="1"/>
      <p:bldP spid="7"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64E70222-805C-B016-7807-432BF19F41B6}"/>
              </a:ext>
            </a:extLst>
          </p:cNvPr>
          <p:cNvGrpSpPr/>
          <p:nvPr/>
        </p:nvGrpSpPr>
        <p:grpSpPr>
          <a:xfrm>
            <a:off x="4395354" y="2601104"/>
            <a:ext cx="6951519" cy="675409"/>
            <a:chOff x="4395354" y="3946569"/>
            <a:chExt cx="6951519" cy="675409"/>
          </a:xfrm>
        </p:grpSpPr>
        <p:cxnSp>
          <p:nvCxnSpPr>
            <p:cNvPr id="116" name="直接连接符 115">
              <a:extLst>
                <a:ext uri="{FF2B5EF4-FFF2-40B4-BE49-F238E27FC236}">
                  <a16:creationId xmlns:a16="http://schemas.microsoft.com/office/drawing/2014/main" id="{D59661FB-7E62-174C-F5B7-1C9B70336137}"/>
                </a:ext>
              </a:extLst>
            </p:cNvPr>
            <p:cNvCxnSpPr>
              <a:cxnSpLocks/>
            </p:cNvCxnSpPr>
            <p:nvPr/>
          </p:nvCxnSpPr>
          <p:spPr>
            <a:xfrm flipV="1">
              <a:off x="4395354" y="3946569"/>
              <a:ext cx="0" cy="6754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206F717-D4EC-6967-456B-096E8604F303}"/>
                </a:ext>
              </a:extLst>
            </p:cNvPr>
            <p:cNvCxnSpPr>
              <a:cxnSpLocks/>
            </p:cNvCxnSpPr>
            <p:nvPr/>
          </p:nvCxnSpPr>
          <p:spPr>
            <a:xfrm flipV="1">
              <a:off x="11346873" y="3946569"/>
              <a:ext cx="0" cy="6754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24838CF-7672-CA0F-64EF-20EDB53144E4}"/>
                </a:ext>
              </a:extLst>
            </p:cNvPr>
            <p:cNvCxnSpPr/>
            <p:nvPr/>
          </p:nvCxnSpPr>
          <p:spPr>
            <a:xfrm>
              <a:off x="4395354" y="4356460"/>
              <a:ext cx="6951519"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8" name="文本框 117">
              <a:extLst>
                <a:ext uri="{FF2B5EF4-FFF2-40B4-BE49-F238E27FC236}">
                  <a16:creationId xmlns:a16="http://schemas.microsoft.com/office/drawing/2014/main" id="{A1A0B702-4DD8-7843-D785-4C594D1DE39C}"/>
                </a:ext>
              </a:extLst>
            </p:cNvPr>
            <p:cNvSpPr txBox="1"/>
            <p:nvPr/>
          </p:nvSpPr>
          <p:spPr>
            <a:xfrm>
              <a:off x="5314093" y="4171794"/>
              <a:ext cx="5262979" cy="369332"/>
            </a:xfrm>
            <a:prstGeom prst="rect">
              <a:avLst/>
            </a:prstGeom>
            <a:solidFill>
              <a:schemeClr val="bg1"/>
            </a:solidFill>
          </p:spPr>
          <p:txBody>
            <a:bodyPr wrap="none" rtlCol="0">
              <a:spAutoFit/>
            </a:bodyPr>
            <a:lstStyle/>
            <a:p>
              <a:pPr algn="ctr"/>
              <a:r>
                <a:rPr lang="zh-CN" altLang="en-US" b="1" dirty="0"/>
                <a:t>接收方收到了和前面的字节流不连续的两个字节块</a:t>
              </a:r>
            </a:p>
          </p:txBody>
        </p:sp>
      </p:grpSp>
      <p:grpSp>
        <p:nvGrpSpPr>
          <p:cNvPr id="10" name="组合 9">
            <a:extLst>
              <a:ext uri="{FF2B5EF4-FFF2-40B4-BE49-F238E27FC236}">
                <a16:creationId xmlns:a16="http://schemas.microsoft.com/office/drawing/2014/main" id="{A761F3E0-D82D-F0A4-875B-8FB7CA05FEF7}"/>
              </a:ext>
            </a:extLst>
          </p:cNvPr>
          <p:cNvGrpSpPr/>
          <p:nvPr/>
        </p:nvGrpSpPr>
        <p:grpSpPr>
          <a:xfrm>
            <a:off x="3224645" y="1495111"/>
            <a:ext cx="1170709" cy="675409"/>
            <a:chOff x="3224645" y="2383372"/>
            <a:chExt cx="1170709" cy="675409"/>
          </a:xfrm>
        </p:grpSpPr>
        <p:cxnSp>
          <p:nvCxnSpPr>
            <p:cNvPr id="104" name="直接连接符 103">
              <a:extLst>
                <a:ext uri="{FF2B5EF4-FFF2-40B4-BE49-F238E27FC236}">
                  <a16:creationId xmlns:a16="http://schemas.microsoft.com/office/drawing/2014/main" id="{B93AE1A1-BBC6-BB25-4191-3ED658C214AB}"/>
                </a:ext>
              </a:extLst>
            </p:cNvPr>
            <p:cNvCxnSpPr>
              <a:cxnSpLocks/>
            </p:cNvCxnSpPr>
            <p:nvPr/>
          </p:nvCxnSpPr>
          <p:spPr>
            <a:xfrm flipV="1">
              <a:off x="3224645" y="2383372"/>
              <a:ext cx="0" cy="6754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789D89E0-3052-4A69-E5D1-CADCB3A880EA}"/>
                </a:ext>
              </a:extLst>
            </p:cNvPr>
            <p:cNvCxnSpPr>
              <a:cxnSpLocks/>
            </p:cNvCxnSpPr>
            <p:nvPr/>
          </p:nvCxnSpPr>
          <p:spPr>
            <a:xfrm flipV="1">
              <a:off x="4395354" y="2383372"/>
              <a:ext cx="0" cy="6754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文本框 107">
              <a:extLst>
                <a:ext uri="{FF2B5EF4-FFF2-40B4-BE49-F238E27FC236}">
                  <a16:creationId xmlns:a16="http://schemas.microsoft.com/office/drawing/2014/main" id="{D477BC07-81C7-6564-B351-C62E33580FE1}"/>
                </a:ext>
              </a:extLst>
            </p:cNvPr>
            <p:cNvSpPr txBox="1"/>
            <p:nvPr/>
          </p:nvSpPr>
          <p:spPr>
            <a:xfrm>
              <a:off x="3371405" y="2383372"/>
              <a:ext cx="880634" cy="646331"/>
            </a:xfrm>
            <a:prstGeom prst="rect">
              <a:avLst/>
            </a:prstGeom>
            <a:noFill/>
          </p:spPr>
          <p:txBody>
            <a:bodyPr wrap="square" rtlCol="0">
              <a:spAutoFit/>
            </a:bodyPr>
            <a:lstStyle/>
            <a:p>
              <a:pPr algn="ctr"/>
              <a:r>
                <a:rPr lang="zh-CN" altLang="en-US" b="1" dirty="0">
                  <a:solidFill>
                    <a:srgbClr val="FF0000"/>
                  </a:solidFill>
                </a:rPr>
                <a:t>缺失</a:t>
              </a:r>
              <a:endParaRPr lang="en-US" altLang="zh-CN" b="1" dirty="0">
                <a:solidFill>
                  <a:srgbClr val="FF0000"/>
                </a:solidFill>
              </a:endParaRPr>
            </a:p>
            <a:p>
              <a:pPr algn="ctr"/>
              <a:r>
                <a:rPr lang="zh-CN" altLang="en-US" b="1" dirty="0">
                  <a:solidFill>
                    <a:srgbClr val="FF0000"/>
                  </a:solidFill>
                </a:rPr>
                <a:t>字节流</a:t>
              </a:r>
            </a:p>
          </p:txBody>
        </p:sp>
      </p:grpSp>
      <p:sp>
        <p:nvSpPr>
          <p:cNvPr id="101" name="文本框 100">
            <a:extLst>
              <a:ext uri="{FF2B5EF4-FFF2-40B4-BE49-F238E27FC236}">
                <a16:creationId xmlns:a16="http://schemas.microsoft.com/office/drawing/2014/main" id="{15B56856-9F69-3C0F-7D3B-C91CA1222FDF}"/>
              </a:ext>
            </a:extLst>
          </p:cNvPr>
          <p:cNvSpPr txBox="1"/>
          <p:nvPr/>
        </p:nvSpPr>
        <p:spPr>
          <a:xfrm>
            <a:off x="1217463" y="1746863"/>
            <a:ext cx="1598464" cy="369332"/>
          </a:xfrm>
          <a:prstGeom prst="rect">
            <a:avLst/>
          </a:prstGeom>
          <a:noFill/>
        </p:spPr>
        <p:txBody>
          <a:bodyPr wrap="square" rtlCol="0">
            <a:spAutoFit/>
          </a:bodyPr>
          <a:lstStyle/>
          <a:p>
            <a:pPr algn="ctr"/>
            <a:r>
              <a:rPr lang="zh-CN" altLang="en-US" b="1" dirty="0">
                <a:solidFill>
                  <a:schemeClr val="accent3"/>
                </a:solidFill>
              </a:rPr>
              <a:t>连续的字节流</a:t>
            </a:r>
          </a:p>
        </p:txBody>
      </p:sp>
      <p:sp>
        <p:nvSpPr>
          <p:cNvPr id="102" name="文本框 101">
            <a:extLst>
              <a:ext uri="{FF2B5EF4-FFF2-40B4-BE49-F238E27FC236}">
                <a16:creationId xmlns:a16="http://schemas.microsoft.com/office/drawing/2014/main" id="{A1093251-2595-28E8-CE4B-DB755A4A57B5}"/>
              </a:ext>
            </a:extLst>
          </p:cNvPr>
          <p:cNvSpPr txBox="1"/>
          <p:nvPr/>
        </p:nvSpPr>
        <p:spPr>
          <a:xfrm>
            <a:off x="5296766" y="1746863"/>
            <a:ext cx="1598464" cy="369332"/>
          </a:xfrm>
          <a:prstGeom prst="rect">
            <a:avLst/>
          </a:prstGeom>
          <a:noFill/>
        </p:spPr>
        <p:txBody>
          <a:bodyPr wrap="square" rtlCol="0">
            <a:spAutoFit/>
          </a:bodyPr>
          <a:lstStyle/>
          <a:p>
            <a:pPr algn="ctr"/>
            <a:r>
              <a:rPr lang="zh-CN" altLang="en-US" b="1" dirty="0">
                <a:solidFill>
                  <a:schemeClr val="accent3"/>
                </a:solidFill>
              </a:rPr>
              <a:t>第一个字节块</a:t>
            </a:r>
          </a:p>
        </p:txBody>
      </p:sp>
      <p:sp>
        <p:nvSpPr>
          <p:cNvPr id="103" name="文本框 102">
            <a:extLst>
              <a:ext uri="{FF2B5EF4-FFF2-40B4-BE49-F238E27FC236}">
                <a16:creationId xmlns:a16="http://schemas.microsoft.com/office/drawing/2014/main" id="{4ED4206F-114C-95F5-47C4-87D0E1FC4770}"/>
              </a:ext>
            </a:extLst>
          </p:cNvPr>
          <p:cNvSpPr txBox="1"/>
          <p:nvPr/>
        </p:nvSpPr>
        <p:spPr>
          <a:xfrm>
            <a:off x="9328436" y="1746863"/>
            <a:ext cx="1598464" cy="369332"/>
          </a:xfrm>
          <a:prstGeom prst="rect">
            <a:avLst/>
          </a:prstGeom>
          <a:noFill/>
        </p:spPr>
        <p:txBody>
          <a:bodyPr wrap="square" rtlCol="0">
            <a:spAutoFit/>
          </a:bodyPr>
          <a:lstStyle/>
          <a:p>
            <a:pPr algn="ctr"/>
            <a:r>
              <a:rPr lang="zh-CN" altLang="en-US" b="1" dirty="0">
                <a:solidFill>
                  <a:schemeClr val="accent3"/>
                </a:solidFill>
              </a:rPr>
              <a:t>第二个字节块</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的选择确认</a:t>
              </a:r>
            </a:p>
          </p:txBody>
        </p:sp>
      </p:grpSp>
      <p:grpSp>
        <p:nvGrpSpPr>
          <p:cNvPr id="11" name="组合 10">
            <a:extLst>
              <a:ext uri="{FF2B5EF4-FFF2-40B4-BE49-F238E27FC236}">
                <a16:creationId xmlns:a16="http://schemas.microsoft.com/office/drawing/2014/main" id="{B73AA629-2F17-9E79-9076-C23F13C601D3}"/>
              </a:ext>
            </a:extLst>
          </p:cNvPr>
          <p:cNvGrpSpPr/>
          <p:nvPr/>
        </p:nvGrpSpPr>
        <p:grpSpPr>
          <a:xfrm>
            <a:off x="7793181" y="1440786"/>
            <a:ext cx="1149927" cy="700656"/>
            <a:chOff x="7793181" y="2329047"/>
            <a:chExt cx="1149927" cy="700656"/>
          </a:xfrm>
        </p:grpSpPr>
        <p:cxnSp>
          <p:nvCxnSpPr>
            <p:cNvPr id="106" name="直接连接符 105">
              <a:extLst>
                <a:ext uri="{FF2B5EF4-FFF2-40B4-BE49-F238E27FC236}">
                  <a16:creationId xmlns:a16="http://schemas.microsoft.com/office/drawing/2014/main" id="{656092F7-1B15-20BC-CE54-9959345ACEC7}"/>
                </a:ext>
              </a:extLst>
            </p:cNvPr>
            <p:cNvCxnSpPr>
              <a:cxnSpLocks/>
            </p:cNvCxnSpPr>
            <p:nvPr/>
          </p:nvCxnSpPr>
          <p:spPr>
            <a:xfrm flipV="1">
              <a:off x="7793181" y="2329047"/>
              <a:ext cx="0" cy="6754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7793305F-8DE0-D28D-87AF-19278AC996F6}"/>
                </a:ext>
              </a:extLst>
            </p:cNvPr>
            <p:cNvCxnSpPr>
              <a:cxnSpLocks/>
            </p:cNvCxnSpPr>
            <p:nvPr/>
          </p:nvCxnSpPr>
          <p:spPr>
            <a:xfrm flipV="1">
              <a:off x="8943108" y="2329047"/>
              <a:ext cx="0" cy="6754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文本框 108">
              <a:extLst>
                <a:ext uri="{FF2B5EF4-FFF2-40B4-BE49-F238E27FC236}">
                  <a16:creationId xmlns:a16="http://schemas.microsoft.com/office/drawing/2014/main" id="{7453545E-00DC-9C98-37CD-645A67670851}"/>
                </a:ext>
              </a:extLst>
            </p:cNvPr>
            <p:cNvSpPr txBox="1"/>
            <p:nvPr/>
          </p:nvSpPr>
          <p:spPr>
            <a:xfrm>
              <a:off x="7919158" y="2383372"/>
              <a:ext cx="880634" cy="646331"/>
            </a:xfrm>
            <a:prstGeom prst="rect">
              <a:avLst/>
            </a:prstGeom>
            <a:noFill/>
          </p:spPr>
          <p:txBody>
            <a:bodyPr wrap="square" rtlCol="0">
              <a:spAutoFit/>
            </a:bodyPr>
            <a:lstStyle/>
            <a:p>
              <a:pPr algn="ctr"/>
              <a:r>
                <a:rPr lang="zh-CN" altLang="en-US" b="1" dirty="0">
                  <a:solidFill>
                    <a:srgbClr val="FF0000"/>
                  </a:solidFill>
                </a:rPr>
                <a:t>缺失</a:t>
              </a:r>
              <a:endParaRPr lang="en-US" altLang="zh-CN" b="1" dirty="0">
                <a:solidFill>
                  <a:srgbClr val="FF0000"/>
                </a:solidFill>
              </a:endParaRPr>
            </a:p>
            <a:p>
              <a:pPr algn="ctr"/>
              <a:r>
                <a:rPr lang="zh-CN" altLang="en-US" b="1" dirty="0">
                  <a:solidFill>
                    <a:srgbClr val="FF0000"/>
                  </a:solidFill>
                </a:rPr>
                <a:t>字节流</a:t>
              </a:r>
            </a:p>
          </p:txBody>
        </p:sp>
      </p:grpSp>
      <p:grpSp>
        <p:nvGrpSpPr>
          <p:cNvPr id="9" name="组合 8">
            <a:extLst>
              <a:ext uri="{FF2B5EF4-FFF2-40B4-BE49-F238E27FC236}">
                <a16:creationId xmlns:a16="http://schemas.microsoft.com/office/drawing/2014/main" id="{81A938B9-8305-006C-8AA6-1BC94B5E115C}"/>
              </a:ext>
            </a:extLst>
          </p:cNvPr>
          <p:cNvGrpSpPr/>
          <p:nvPr/>
        </p:nvGrpSpPr>
        <p:grpSpPr>
          <a:xfrm>
            <a:off x="761999" y="2112731"/>
            <a:ext cx="10668001" cy="491838"/>
            <a:chOff x="761999" y="3000992"/>
            <a:chExt cx="10668001" cy="491838"/>
          </a:xfrm>
        </p:grpSpPr>
        <p:sp>
          <p:nvSpPr>
            <p:cNvPr id="90" name="矩形 89">
              <a:extLst>
                <a:ext uri="{FF2B5EF4-FFF2-40B4-BE49-F238E27FC236}">
                  <a16:creationId xmlns:a16="http://schemas.microsoft.com/office/drawing/2014/main" id="{0BE6D60E-12C8-E891-CB1A-5C5D71CB70C7}"/>
                </a:ext>
              </a:extLst>
            </p:cNvPr>
            <p:cNvSpPr/>
            <p:nvPr/>
          </p:nvSpPr>
          <p:spPr>
            <a:xfrm>
              <a:off x="813954" y="3004457"/>
              <a:ext cx="2410691" cy="48837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b="1" dirty="0">
                <a:solidFill>
                  <a:schemeClr val="bg1"/>
                </a:solidFill>
              </a:endParaRPr>
            </a:p>
          </p:txBody>
        </p:sp>
        <p:sp>
          <p:nvSpPr>
            <p:cNvPr id="91" name="文本框 90">
              <a:extLst>
                <a:ext uri="{FF2B5EF4-FFF2-40B4-BE49-F238E27FC236}">
                  <a16:creationId xmlns:a16="http://schemas.microsoft.com/office/drawing/2014/main" id="{F4A4A804-330C-C23D-19E3-2C1B03CA3B70}"/>
                </a:ext>
              </a:extLst>
            </p:cNvPr>
            <p:cNvSpPr txBox="1"/>
            <p:nvPr/>
          </p:nvSpPr>
          <p:spPr>
            <a:xfrm>
              <a:off x="761999" y="3063977"/>
              <a:ext cx="394855" cy="369332"/>
            </a:xfrm>
            <a:prstGeom prst="rect">
              <a:avLst/>
            </a:prstGeom>
            <a:noFill/>
          </p:spPr>
          <p:txBody>
            <a:bodyPr wrap="square" rtlCol="0">
              <a:spAutoFit/>
            </a:bodyPr>
            <a:lstStyle/>
            <a:p>
              <a:r>
                <a:rPr lang="en-US" altLang="zh-CN" b="1" dirty="0">
                  <a:solidFill>
                    <a:schemeClr val="bg1"/>
                  </a:solidFill>
                </a:rPr>
                <a:t>1</a:t>
              </a:r>
              <a:endParaRPr lang="zh-CN" altLang="en-US" b="1" dirty="0">
                <a:solidFill>
                  <a:schemeClr val="bg1"/>
                </a:solidFill>
              </a:endParaRPr>
            </a:p>
          </p:txBody>
        </p:sp>
        <p:sp>
          <p:nvSpPr>
            <p:cNvPr id="92" name="文本框 91">
              <a:extLst>
                <a:ext uri="{FF2B5EF4-FFF2-40B4-BE49-F238E27FC236}">
                  <a16:creationId xmlns:a16="http://schemas.microsoft.com/office/drawing/2014/main" id="{1F48B7F6-94A4-490E-41DF-945B330C7AEC}"/>
                </a:ext>
              </a:extLst>
            </p:cNvPr>
            <p:cNvSpPr txBox="1"/>
            <p:nvPr/>
          </p:nvSpPr>
          <p:spPr>
            <a:xfrm>
              <a:off x="2663535" y="3063977"/>
              <a:ext cx="644237" cy="369332"/>
            </a:xfrm>
            <a:prstGeom prst="rect">
              <a:avLst/>
            </a:prstGeom>
            <a:noFill/>
          </p:spPr>
          <p:txBody>
            <a:bodyPr wrap="square" rtlCol="0">
              <a:spAutoFit/>
            </a:bodyPr>
            <a:lstStyle/>
            <a:p>
              <a:pPr algn="r"/>
              <a:r>
                <a:rPr lang="en-US" altLang="zh-CN" b="1" dirty="0">
                  <a:solidFill>
                    <a:schemeClr val="bg1"/>
                  </a:solidFill>
                </a:rPr>
                <a:t>1000</a:t>
              </a:r>
              <a:endParaRPr lang="zh-CN" altLang="en-US" b="1" dirty="0">
                <a:solidFill>
                  <a:schemeClr val="bg1"/>
                </a:solidFill>
              </a:endParaRPr>
            </a:p>
          </p:txBody>
        </p:sp>
        <p:sp>
          <p:nvSpPr>
            <p:cNvPr id="93" name="文本框 92">
              <a:extLst>
                <a:ext uri="{FF2B5EF4-FFF2-40B4-BE49-F238E27FC236}">
                  <a16:creationId xmlns:a16="http://schemas.microsoft.com/office/drawing/2014/main" id="{F42E1095-5B62-80C9-0D6B-12F3A596F70B}"/>
                </a:ext>
              </a:extLst>
            </p:cNvPr>
            <p:cNvSpPr txBox="1"/>
            <p:nvPr/>
          </p:nvSpPr>
          <p:spPr>
            <a:xfrm>
              <a:off x="1666008" y="3063977"/>
              <a:ext cx="488373" cy="369332"/>
            </a:xfrm>
            <a:prstGeom prst="rect">
              <a:avLst/>
            </a:prstGeom>
            <a:noFill/>
          </p:spPr>
          <p:txBody>
            <a:bodyPr wrap="square" rtlCol="0">
              <a:spAutoFit/>
            </a:bodyPr>
            <a:lstStyle/>
            <a:p>
              <a:pPr algn="ctr"/>
              <a:r>
                <a:rPr lang="en-US" altLang="zh-CN" b="1" dirty="0">
                  <a:solidFill>
                    <a:schemeClr val="bg1"/>
                  </a:solidFill>
                </a:rPr>
                <a:t>…</a:t>
              </a:r>
              <a:endParaRPr lang="zh-CN" altLang="en-US" b="1" dirty="0">
                <a:solidFill>
                  <a:schemeClr val="bg1"/>
                </a:solidFill>
              </a:endParaRPr>
            </a:p>
          </p:txBody>
        </p:sp>
        <p:sp>
          <p:nvSpPr>
            <p:cNvPr id="95" name="矩形 94">
              <a:extLst>
                <a:ext uri="{FF2B5EF4-FFF2-40B4-BE49-F238E27FC236}">
                  <a16:creationId xmlns:a16="http://schemas.microsoft.com/office/drawing/2014/main" id="{14A2E143-DD3D-538C-5FA1-BF3F47DC499D}"/>
                </a:ext>
              </a:extLst>
            </p:cNvPr>
            <p:cNvSpPr/>
            <p:nvPr/>
          </p:nvSpPr>
          <p:spPr>
            <a:xfrm>
              <a:off x="4395354" y="3004457"/>
              <a:ext cx="3401291" cy="48837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b="1" dirty="0">
                <a:solidFill>
                  <a:schemeClr val="bg1"/>
                </a:solidFill>
              </a:endParaRPr>
            </a:p>
          </p:txBody>
        </p:sp>
        <p:sp>
          <p:nvSpPr>
            <p:cNvPr id="96" name="文本框 95">
              <a:extLst>
                <a:ext uri="{FF2B5EF4-FFF2-40B4-BE49-F238E27FC236}">
                  <a16:creationId xmlns:a16="http://schemas.microsoft.com/office/drawing/2014/main" id="{CB1C67DC-9611-3796-EE8D-C40C91EEB3E6}"/>
                </a:ext>
              </a:extLst>
            </p:cNvPr>
            <p:cNvSpPr txBox="1"/>
            <p:nvPr/>
          </p:nvSpPr>
          <p:spPr>
            <a:xfrm>
              <a:off x="4343399" y="3063977"/>
              <a:ext cx="644237" cy="369332"/>
            </a:xfrm>
            <a:prstGeom prst="rect">
              <a:avLst/>
            </a:prstGeom>
            <a:noFill/>
          </p:spPr>
          <p:txBody>
            <a:bodyPr wrap="square" rtlCol="0">
              <a:spAutoFit/>
            </a:bodyPr>
            <a:lstStyle/>
            <a:p>
              <a:r>
                <a:rPr lang="en-US" altLang="zh-CN" b="1" dirty="0">
                  <a:solidFill>
                    <a:schemeClr val="bg1"/>
                  </a:solidFill>
                </a:rPr>
                <a:t>1501</a:t>
              </a:r>
              <a:endParaRPr lang="zh-CN" altLang="en-US" b="1" dirty="0">
                <a:solidFill>
                  <a:schemeClr val="bg1"/>
                </a:solidFill>
              </a:endParaRPr>
            </a:p>
          </p:txBody>
        </p:sp>
        <p:sp>
          <p:nvSpPr>
            <p:cNvPr id="97" name="文本框 96">
              <a:extLst>
                <a:ext uri="{FF2B5EF4-FFF2-40B4-BE49-F238E27FC236}">
                  <a16:creationId xmlns:a16="http://schemas.microsoft.com/office/drawing/2014/main" id="{428E3708-3916-8C56-A1A7-F3487D439520}"/>
                </a:ext>
              </a:extLst>
            </p:cNvPr>
            <p:cNvSpPr txBox="1"/>
            <p:nvPr/>
          </p:nvSpPr>
          <p:spPr>
            <a:xfrm>
              <a:off x="7221681" y="3063977"/>
              <a:ext cx="644237" cy="369332"/>
            </a:xfrm>
            <a:prstGeom prst="rect">
              <a:avLst/>
            </a:prstGeom>
            <a:noFill/>
          </p:spPr>
          <p:txBody>
            <a:bodyPr wrap="square" rtlCol="0">
              <a:spAutoFit/>
            </a:bodyPr>
            <a:lstStyle/>
            <a:p>
              <a:pPr algn="r"/>
              <a:r>
                <a:rPr lang="en-US" altLang="zh-CN" b="1" dirty="0">
                  <a:solidFill>
                    <a:schemeClr val="bg1"/>
                  </a:solidFill>
                </a:rPr>
                <a:t>3000</a:t>
              </a:r>
              <a:endParaRPr lang="zh-CN" altLang="en-US" b="1" dirty="0">
                <a:solidFill>
                  <a:schemeClr val="bg1"/>
                </a:solidFill>
              </a:endParaRPr>
            </a:p>
          </p:txBody>
        </p:sp>
        <p:sp>
          <p:nvSpPr>
            <p:cNvPr id="98" name="文本框 97">
              <a:extLst>
                <a:ext uri="{FF2B5EF4-FFF2-40B4-BE49-F238E27FC236}">
                  <a16:creationId xmlns:a16="http://schemas.microsoft.com/office/drawing/2014/main" id="{7BC09884-6AC2-0F09-32BD-1EA1E1BF92F5}"/>
                </a:ext>
              </a:extLst>
            </p:cNvPr>
            <p:cNvSpPr txBox="1"/>
            <p:nvPr/>
          </p:nvSpPr>
          <p:spPr>
            <a:xfrm>
              <a:off x="5851812" y="3063977"/>
              <a:ext cx="488373" cy="369332"/>
            </a:xfrm>
            <a:prstGeom prst="rect">
              <a:avLst/>
            </a:prstGeom>
            <a:noFill/>
          </p:spPr>
          <p:txBody>
            <a:bodyPr wrap="square" rtlCol="0">
              <a:spAutoFit/>
            </a:bodyPr>
            <a:lstStyle/>
            <a:p>
              <a:pPr algn="ctr"/>
              <a:r>
                <a:rPr lang="en-US" altLang="zh-CN" b="1" dirty="0">
                  <a:solidFill>
                    <a:schemeClr val="bg1"/>
                  </a:solidFill>
                </a:rPr>
                <a:t>…</a:t>
              </a:r>
              <a:endParaRPr lang="zh-CN" altLang="en-US" b="1" dirty="0">
                <a:solidFill>
                  <a:schemeClr val="bg1"/>
                </a:solidFill>
              </a:endParaRPr>
            </a:p>
          </p:txBody>
        </p:sp>
        <p:sp>
          <p:nvSpPr>
            <p:cNvPr id="99" name="文本框 98">
              <a:extLst>
                <a:ext uri="{FF2B5EF4-FFF2-40B4-BE49-F238E27FC236}">
                  <a16:creationId xmlns:a16="http://schemas.microsoft.com/office/drawing/2014/main" id="{A6B11C0E-8C7D-1D6E-858C-69567D1F1DE5}"/>
                </a:ext>
              </a:extLst>
            </p:cNvPr>
            <p:cNvSpPr txBox="1"/>
            <p:nvPr/>
          </p:nvSpPr>
          <p:spPr>
            <a:xfrm>
              <a:off x="3564081" y="3063977"/>
              <a:ext cx="488373" cy="369332"/>
            </a:xfrm>
            <a:prstGeom prst="rect">
              <a:avLst/>
            </a:prstGeom>
            <a:noFill/>
          </p:spPr>
          <p:txBody>
            <a:bodyPr wrap="square" rtlCol="0">
              <a:spAutoFit/>
            </a:bodyPr>
            <a:lstStyle/>
            <a:p>
              <a:pPr algn="ctr"/>
              <a:r>
                <a:rPr lang="en-US" altLang="zh-CN" b="1" dirty="0"/>
                <a:t>…</a:t>
              </a:r>
              <a:endParaRPr lang="zh-CN" altLang="en-US" b="1" dirty="0"/>
            </a:p>
          </p:txBody>
        </p:sp>
        <p:sp>
          <p:nvSpPr>
            <p:cNvPr id="100" name="文本框 99">
              <a:extLst>
                <a:ext uri="{FF2B5EF4-FFF2-40B4-BE49-F238E27FC236}">
                  <a16:creationId xmlns:a16="http://schemas.microsoft.com/office/drawing/2014/main" id="{74573D95-9D8F-53E3-4E86-AA178E269C8A}"/>
                </a:ext>
              </a:extLst>
            </p:cNvPr>
            <p:cNvSpPr txBox="1"/>
            <p:nvPr/>
          </p:nvSpPr>
          <p:spPr>
            <a:xfrm>
              <a:off x="8134345" y="3060513"/>
              <a:ext cx="488373" cy="369332"/>
            </a:xfrm>
            <a:prstGeom prst="rect">
              <a:avLst/>
            </a:prstGeom>
            <a:noFill/>
          </p:spPr>
          <p:txBody>
            <a:bodyPr wrap="square" rtlCol="0">
              <a:spAutoFit/>
            </a:bodyPr>
            <a:lstStyle/>
            <a:p>
              <a:pPr algn="ctr"/>
              <a:r>
                <a:rPr lang="en-US" altLang="zh-CN" b="1" dirty="0"/>
                <a:t>…</a:t>
              </a:r>
              <a:endParaRPr lang="zh-CN" altLang="en-US" b="1" dirty="0"/>
            </a:p>
          </p:txBody>
        </p:sp>
        <p:sp>
          <p:nvSpPr>
            <p:cNvPr id="111" name="矩形 110">
              <a:extLst>
                <a:ext uri="{FF2B5EF4-FFF2-40B4-BE49-F238E27FC236}">
                  <a16:creationId xmlns:a16="http://schemas.microsoft.com/office/drawing/2014/main" id="{6F475989-7F96-6A08-4DFE-DBC19FDF2E26}"/>
                </a:ext>
              </a:extLst>
            </p:cNvPr>
            <p:cNvSpPr/>
            <p:nvPr/>
          </p:nvSpPr>
          <p:spPr>
            <a:xfrm>
              <a:off x="8936182" y="3000992"/>
              <a:ext cx="2410691" cy="48837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b="1" dirty="0">
                <a:solidFill>
                  <a:schemeClr val="bg1"/>
                </a:solidFill>
              </a:endParaRPr>
            </a:p>
          </p:txBody>
        </p:sp>
        <p:sp>
          <p:nvSpPr>
            <p:cNvPr id="112" name="文本框 111">
              <a:extLst>
                <a:ext uri="{FF2B5EF4-FFF2-40B4-BE49-F238E27FC236}">
                  <a16:creationId xmlns:a16="http://schemas.microsoft.com/office/drawing/2014/main" id="{43333B0A-5075-08FC-6166-208D2DEEB414}"/>
                </a:ext>
              </a:extLst>
            </p:cNvPr>
            <p:cNvSpPr txBox="1"/>
            <p:nvPr/>
          </p:nvSpPr>
          <p:spPr>
            <a:xfrm>
              <a:off x="8884226" y="3060512"/>
              <a:ext cx="720437" cy="369332"/>
            </a:xfrm>
            <a:prstGeom prst="rect">
              <a:avLst/>
            </a:prstGeom>
            <a:noFill/>
          </p:spPr>
          <p:txBody>
            <a:bodyPr wrap="square" rtlCol="0">
              <a:spAutoFit/>
            </a:bodyPr>
            <a:lstStyle/>
            <a:p>
              <a:r>
                <a:rPr lang="en-US" altLang="zh-CN" b="1" dirty="0">
                  <a:solidFill>
                    <a:schemeClr val="bg1"/>
                  </a:solidFill>
                </a:rPr>
                <a:t>3501</a:t>
              </a:r>
              <a:endParaRPr lang="zh-CN" altLang="en-US" b="1" dirty="0">
                <a:solidFill>
                  <a:schemeClr val="bg1"/>
                </a:solidFill>
              </a:endParaRPr>
            </a:p>
          </p:txBody>
        </p:sp>
        <p:sp>
          <p:nvSpPr>
            <p:cNvPr id="113" name="文本框 112">
              <a:extLst>
                <a:ext uri="{FF2B5EF4-FFF2-40B4-BE49-F238E27FC236}">
                  <a16:creationId xmlns:a16="http://schemas.microsoft.com/office/drawing/2014/main" id="{250C3FC0-5A0F-CD0B-085F-389131B09A37}"/>
                </a:ext>
              </a:extLst>
            </p:cNvPr>
            <p:cNvSpPr txBox="1"/>
            <p:nvPr/>
          </p:nvSpPr>
          <p:spPr>
            <a:xfrm>
              <a:off x="10785763" y="3060512"/>
              <a:ext cx="644237" cy="369332"/>
            </a:xfrm>
            <a:prstGeom prst="rect">
              <a:avLst/>
            </a:prstGeom>
            <a:noFill/>
          </p:spPr>
          <p:txBody>
            <a:bodyPr wrap="square" rtlCol="0">
              <a:spAutoFit/>
            </a:bodyPr>
            <a:lstStyle/>
            <a:p>
              <a:pPr algn="r"/>
              <a:r>
                <a:rPr lang="en-US" altLang="zh-CN" b="1" dirty="0">
                  <a:solidFill>
                    <a:schemeClr val="bg1"/>
                  </a:solidFill>
                </a:rPr>
                <a:t>4500</a:t>
              </a:r>
              <a:endParaRPr lang="zh-CN" altLang="en-US" b="1" dirty="0">
                <a:solidFill>
                  <a:schemeClr val="bg1"/>
                </a:solidFill>
              </a:endParaRPr>
            </a:p>
          </p:txBody>
        </p:sp>
        <p:sp>
          <p:nvSpPr>
            <p:cNvPr id="114" name="文本框 113">
              <a:extLst>
                <a:ext uri="{FF2B5EF4-FFF2-40B4-BE49-F238E27FC236}">
                  <a16:creationId xmlns:a16="http://schemas.microsoft.com/office/drawing/2014/main" id="{FE22AE2D-03BD-BF03-8DB3-31E9D00BF270}"/>
                </a:ext>
              </a:extLst>
            </p:cNvPr>
            <p:cNvSpPr txBox="1"/>
            <p:nvPr/>
          </p:nvSpPr>
          <p:spPr>
            <a:xfrm>
              <a:off x="9788236" y="3060512"/>
              <a:ext cx="488373" cy="369332"/>
            </a:xfrm>
            <a:prstGeom prst="rect">
              <a:avLst/>
            </a:prstGeom>
            <a:noFill/>
          </p:spPr>
          <p:txBody>
            <a:bodyPr wrap="square" rtlCol="0">
              <a:spAutoFit/>
            </a:bodyPr>
            <a:lstStyle/>
            <a:p>
              <a:pPr algn="ctr"/>
              <a:r>
                <a:rPr lang="en-US" altLang="zh-CN" b="1" dirty="0">
                  <a:solidFill>
                    <a:schemeClr val="bg1"/>
                  </a:solidFill>
                </a:rPr>
                <a:t>…</a:t>
              </a:r>
              <a:endParaRPr lang="zh-CN" altLang="en-US" b="1" dirty="0">
                <a:solidFill>
                  <a:schemeClr val="bg1"/>
                </a:solidFill>
              </a:endParaRPr>
            </a:p>
          </p:txBody>
        </p:sp>
      </p:grpSp>
      <p:sp>
        <p:nvSpPr>
          <p:cNvPr id="8" name="文本框 7">
            <a:extLst>
              <a:ext uri="{FF2B5EF4-FFF2-40B4-BE49-F238E27FC236}">
                <a16:creationId xmlns:a16="http://schemas.microsoft.com/office/drawing/2014/main" id="{A9F188A7-472E-D2B9-7C93-C5AEC26B4A77}"/>
              </a:ext>
            </a:extLst>
          </p:cNvPr>
          <p:cNvSpPr txBox="1"/>
          <p:nvPr/>
        </p:nvSpPr>
        <p:spPr>
          <a:xfrm>
            <a:off x="3275354" y="1059386"/>
            <a:ext cx="5641288" cy="369332"/>
          </a:xfrm>
          <a:prstGeom prst="rect">
            <a:avLst/>
          </a:prstGeom>
          <a:noFill/>
        </p:spPr>
        <p:txBody>
          <a:bodyPr wrap="none" rtlCol="0">
            <a:spAutoFit/>
          </a:bodyPr>
          <a:lstStyle/>
          <a:p>
            <a:r>
              <a:rPr lang="en-US" altLang="zh-CN" b="1" dirty="0"/>
              <a:t>TCP</a:t>
            </a:r>
            <a:r>
              <a:rPr lang="zh-CN" altLang="en-US" b="1" dirty="0"/>
              <a:t>接收方收到的对方发送过来的序号不连续的字节流</a:t>
            </a:r>
          </a:p>
        </p:txBody>
      </p:sp>
      <p:sp>
        <p:nvSpPr>
          <p:cNvPr id="115" name="矩形 114">
            <a:extLst>
              <a:ext uri="{FF2B5EF4-FFF2-40B4-BE49-F238E27FC236}">
                <a16:creationId xmlns:a16="http://schemas.microsoft.com/office/drawing/2014/main" id="{0655BFF5-6F9A-E072-DAEA-0ED1A4E4A257}"/>
              </a:ext>
            </a:extLst>
          </p:cNvPr>
          <p:cNvSpPr/>
          <p:nvPr/>
        </p:nvSpPr>
        <p:spPr>
          <a:xfrm>
            <a:off x="4395355" y="3417421"/>
            <a:ext cx="6904016" cy="12656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150000"/>
              </a:lnSpc>
            </a:pPr>
            <a:r>
              <a:rPr lang="zh-CN" altLang="en-US" b="1" dirty="0"/>
              <a:t>         假设这些字节的序号都在接收窗口内，那么接收方就先收下这些数据，但要把这些信息准确地告诉发送方，使发送方不再重复发送这些数据。</a:t>
            </a:r>
          </a:p>
        </p:txBody>
      </p:sp>
    </p:spTree>
    <p:custDataLst>
      <p:tags r:id="rId1"/>
    </p:custDataLst>
    <p:extLst>
      <p:ext uri="{BB962C8B-B14F-4D97-AF65-F5344CB8AC3E}">
        <p14:creationId xmlns:p14="http://schemas.microsoft.com/office/powerpoint/2010/main" val="284879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500"/>
                                        <p:tgtEl>
                                          <p:spTgt spid="101"/>
                                        </p:tgtEl>
                                        <p:attrNameLst>
                                          <p:attrName>ppt_y</p:attrName>
                                        </p:attrNameLst>
                                      </p:cBhvr>
                                      <p:tavLst>
                                        <p:tav tm="0">
                                          <p:val>
                                            <p:strVal val="#ppt_y+#ppt_h*1.125000"/>
                                          </p:val>
                                        </p:tav>
                                        <p:tav tm="100000">
                                          <p:val>
                                            <p:strVal val="#ppt_y"/>
                                          </p:val>
                                        </p:tav>
                                      </p:tavLst>
                                    </p:anim>
                                    <p:animEffect transition="in" filter="wipe(up)">
                                      <p:cBhvr>
                                        <p:cTn id="18" dur="500"/>
                                        <p:tgtEl>
                                          <p:spTgt spid="101"/>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ppt_y</p:attrName>
                                        </p:attrNameLst>
                                      </p:cBhvr>
                                      <p:tavLst>
                                        <p:tav tm="0">
                                          <p:val>
                                            <p:strVal val="#ppt_y+#ppt_h*1.125000"/>
                                          </p:val>
                                        </p:tav>
                                        <p:tav tm="100000">
                                          <p:val>
                                            <p:strVal val="#ppt_y"/>
                                          </p:val>
                                        </p:tav>
                                      </p:tavLst>
                                    </p:anim>
                                    <p:animEffect transition="in" filter="wipe(up)">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102"/>
                                        </p:tgtEl>
                                        <p:attrNameLst>
                                          <p:attrName>style.visibility</p:attrName>
                                        </p:attrNameLst>
                                      </p:cBhvr>
                                      <p:to>
                                        <p:strVal val="visible"/>
                                      </p:to>
                                    </p:set>
                                    <p:anim calcmode="lin" valueType="num">
                                      <p:cBhvr additive="base">
                                        <p:cTn id="29" dur="500"/>
                                        <p:tgtEl>
                                          <p:spTgt spid="102"/>
                                        </p:tgtEl>
                                        <p:attrNameLst>
                                          <p:attrName>ppt_y</p:attrName>
                                        </p:attrNameLst>
                                      </p:cBhvr>
                                      <p:tavLst>
                                        <p:tav tm="0">
                                          <p:val>
                                            <p:strVal val="#ppt_y+#ppt_h*1.125000"/>
                                          </p:val>
                                        </p:tav>
                                        <p:tav tm="100000">
                                          <p:val>
                                            <p:strVal val="#ppt_y"/>
                                          </p:val>
                                        </p:tav>
                                      </p:tavLst>
                                    </p:anim>
                                    <p:animEffect transition="in" filter="wipe(up)">
                                      <p:cBhvr>
                                        <p:cTn id="30" dur="500"/>
                                        <p:tgtEl>
                                          <p:spTgt spid="102"/>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p:tgtEl>
                                          <p:spTgt spid="11"/>
                                        </p:tgtEl>
                                        <p:attrNameLst>
                                          <p:attrName>ppt_y</p:attrName>
                                        </p:attrNameLst>
                                      </p:cBhvr>
                                      <p:tavLst>
                                        <p:tav tm="0">
                                          <p:val>
                                            <p:strVal val="#ppt_y+#ppt_h*1.125000"/>
                                          </p:val>
                                        </p:tav>
                                        <p:tav tm="100000">
                                          <p:val>
                                            <p:strVal val="#ppt_y"/>
                                          </p:val>
                                        </p:tav>
                                      </p:tavLst>
                                    </p:anim>
                                    <p:animEffect transition="in" filter="wipe(up)">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103"/>
                                        </p:tgtEl>
                                        <p:attrNameLst>
                                          <p:attrName>style.visibility</p:attrName>
                                        </p:attrNameLst>
                                      </p:cBhvr>
                                      <p:to>
                                        <p:strVal val="visible"/>
                                      </p:to>
                                    </p:set>
                                    <p:anim calcmode="lin" valueType="num">
                                      <p:cBhvr additive="base">
                                        <p:cTn id="41" dur="500"/>
                                        <p:tgtEl>
                                          <p:spTgt spid="103"/>
                                        </p:tgtEl>
                                        <p:attrNameLst>
                                          <p:attrName>ppt_y</p:attrName>
                                        </p:attrNameLst>
                                      </p:cBhvr>
                                      <p:tavLst>
                                        <p:tav tm="0">
                                          <p:val>
                                            <p:strVal val="#ppt_y+#ppt_h*1.125000"/>
                                          </p:val>
                                        </p:tav>
                                        <p:tav tm="100000">
                                          <p:val>
                                            <p:strVal val="#ppt_y"/>
                                          </p:val>
                                        </p:tav>
                                      </p:tavLst>
                                    </p:anim>
                                    <p:animEffect transition="in" filter="wipe(up)">
                                      <p:cBhvr>
                                        <p:cTn id="42" dur="500"/>
                                        <p:tgtEl>
                                          <p:spTgt spid="103"/>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1"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p:tgtEl>
                                          <p:spTgt spid="14"/>
                                        </p:tgtEl>
                                        <p:attrNameLst>
                                          <p:attrName>ppt_y</p:attrName>
                                        </p:attrNameLst>
                                      </p:cBhvr>
                                      <p:tavLst>
                                        <p:tav tm="0">
                                          <p:val>
                                            <p:strVal val="#ppt_y-#ppt_h*1.125000"/>
                                          </p:val>
                                        </p:tav>
                                        <p:tav tm="100000">
                                          <p:val>
                                            <p:strVal val="#ppt_y"/>
                                          </p:val>
                                        </p:tav>
                                      </p:tavLst>
                                    </p:anim>
                                    <p:animEffect transition="in" filter="wipe(down)">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1" fill="hold" grpId="0" nodeType="clickEffect">
                                  <p:stCondLst>
                                    <p:cond delay="0"/>
                                  </p:stCondLst>
                                  <p:childTnLst>
                                    <p:set>
                                      <p:cBhvr>
                                        <p:cTn id="52" dur="1" fill="hold">
                                          <p:stCondLst>
                                            <p:cond delay="0"/>
                                          </p:stCondLst>
                                        </p:cTn>
                                        <p:tgtEl>
                                          <p:spTgt spid="115"/>
                                        </p:tgtEl>
                                        <p:attrNameLst>
                                          <p:attrName>style.visibility</p:attrName>
                                        </p:attrNameLst>
                                      </p:cBhvr>
                                      <p:to>
                                        <p:strVal val="visible"/>
                                      </p:to>
                                    </p:set>
                                    <p:anim calcmode="lin" valueType="num">
                                      <p:cBhvr additive="base">
                                        <p:cTn id="53" dur="500"/>
                                        <p:tgtEl>
                                          <p:spTgt spid="115"/>
                                        </p:tgtEl>
                                        <p:attrNameLst>
                                          <p:attrName>ppt_y</p:attrName>
                                        </p:attrNameLst>
                                      </p:cBhvr>
                                      <p:tavLst>
                                        <p:tav tm="0">
                                          <p:val>
                                            <p:strVal val="#ppt_y-#ppt_h*1.125000"/>
                                          </p:val>
                                        </p:tav>
                                        <p:tav tm="100000">
                                          <p:val>
                                            <p:strVal val="#ppt_y"/>
                                          </p:val>
                                        </p:tav>
                                      </p:tavLst>
                                    </p:anim>
                                    <p:animEffect transition="in" filter="wipe(down)">
                                      <p:cBhvr>
                                        <p:cTn id="54"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2" grpId="0"/>
      <p:bldP spid="103" grpId="0"/>
      <p:bldP spid="8" grpId="0"/>
      <p:bldP spid="115"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A761F3E0-D82D-F0A4-875B-8FB7CA05FEF7}"/>
              </a:ext>
            </a:extLst>
          </p:cNvPr>
          <p:cNvGrpSpPr/>
          <p:nvPr/>
        </p:nvGrpSpPr>
        <p:grpSpPr>
          <a:xfrm>
            <a:off x="3224645" y="1495111"/>
            <a:ext cx="1170709" cy="675409"/>
            <a:chOff x="3224645" y="2383372"/>
            <a:chExt cx="1170709" cy="675409"/>
          </a:xfrm>
        </p:grpSpPr>
        <p:cxnSp>
          <p:nvCxnSpPr>
            <p:cNvPr id="104" name="直接连接符 103">
              <a:extLst>
                <a:ext uri="{FF2B5EF4-FFF2-40B4-BE49-F238E27FC236}">
                  <a16:creationId xmlns:a16="http://schemas.microsoft.com/office/drawing/2014/main" id="{B93AE1A1-BBC6-BB25-4191-3ED658C214AB}"/>
                </a:ext>
              </a:extLst>
            </p:cNvPr>
            <p:cNvCxnSpPr>
              <a:cxnSpLocks/>
            </p:cNvCxnSpPr>
            <p:nvPr/>
          </p:nvCxnSpPr>
          <p:spPr>
            <a:xfrm flipV="1">
              <a:off x="3224645" y="2383372"/>
              <a:ext cx="0" cy="6754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789D89E0-3052-4A69-E5D1-CADCB3A880EA}"/>
                </a:ext>
              </a:extLst>
            </p:cNvPr>
            <p:cNvCxnSpPr>
              <a:cxnSpLocks/>
            </p:cNvCxnSpPr>
            <p:nvPr/>
          </p:nvCxnSpPr>
          <p:spPr>
            <a:xfrm flipV="1">
              <a:off x="4395354" y="2383372"/>
              <a:ext cx="0" cy="6754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文本框 107">
              <a:extLst>
                <a:ext uri="{FF2B5EF4-FFF2-40B4-BE49-F238E27FC236}">
                  <a16:creationId xmlns:a16="http://schemas.microsoft.com/office/drawing/2014/main" id="{D477BC07-81C7-6564-B351-C62E33580FE1}"/>
                </a:ext>
              </a:extLst>
            </p:cNvPr>
            <p:cNvSpPr txBox="1"/>
            <p:nvPr/>
          </p:nvSpPr>
          <p:spPr>
            <a:xfrm>
              <a:off x="3371405" y="2383372"/>
              <a:ext cx="880634" cy="646331"/>
            </a:xfrm>
            <a:prstGeom prst="rect">
              <a:avLst/>
            </a:prstGeom>
            <a:noFill/>
          </p:spPr>
          <p:txBody>
            <a:bodyPr wrap="square" rtlCol="0">
              <a:spAutoFit/>
            </a:bodyPr>
            <a:lstStyle/>
            <a:p>
              <a:pPr algn="ctr"/>
              <a:r>
                <a:rPr lang="zh-CN" altLang="en-US" b="1" dirty="0">
                  <a:solidFill>
                    <a:srgbClr val="FF0000"/>
                  </a:solidFill>
                </a:rPr>
                <a:t>缺失</a:t>
              </a:r>
              <a:endParaRPr lang="en-US" altLang="zh-CN" b="1" dirty="0">
                <a:solidFill>
                  <a:srgbClr val="FF0000"/>
                </a:solidFill>
              </a:endParaRPr>
            </a:p>
            <a:p>
              <a:pPr algn="ctr"/>
              <a:r>
                <a:rPr lang="zh-CN" altLang="en-US" b="1" dirty="0">
                  <a:solidFill>
                    <a:srgbClr val="FF0000"/>
                  </a:solidFill>
                </a:rPr>
                <a:t>字节流</a:t>
              </a:r>
            </a:p>
          </p:txBody>
        </p:sp>
      </p:grpSp>
      <p:sp>
        <p:nvSpPr>
          <p:cNvPr id="101" name="文本框 100">
            <a:extLst>
              <a:ext uri="{FF2B5EF4-FFF2-40B4-BE49-F238E27FC236}">
                <a16:creationId xmlns:a16="http://schemas.microsoft.com/office/drawing/2014/main" id="{15B56856-9F69-3C0F-7D3B-C91CA1222FDF}"/>
              </a:ext>
            </a:extLst>
          </p:cNvPr>
          <p:cNvSpPr txBox="1"/>
          <p:nvPr/>
        </p:nvSpPr>
        <p:spPr>
          <a:xfrm>
            <a:off x="1217463" y="1746863"/>
            <a:ext cx="1598464" cy="369332"/>
          </a:xfrm>
          <a:prstGeom prst="rect">
            <a:avLst/>
          </a:prstGeom>
          <a:noFill/>
        </p:spPr>
        <p:txBody>
          <a:bodyPr wrap="square" rtlCol="0">
            <a:spAutoFit/>
          </a:bodyPr>
          <a:lstStyle/>
          <a:p>
            <a:pPr algn="ctr"/>
            <a:r>
              <a:rPr lang="zh-CN" altLang="en-US" b="1" dirty="0">
                <a:solidFill>
                  <a:schemeClr val="accent3"/>
                </a:solidFill>
              </a:rPr>
              <a:t>连续的字节流</a:t>
            </a:r>
          </a:p>
        </p:txBody>
      </p:sp>
      <p:sp>
        <p:nvSpPr>
          <p:cNvPr id="102" name="文本框 101">
            <a:extLst>
              <a:ext uri="{FF2B5EF4-FFF2-40B4-BE49-F238E27FC236}">
                <a16:creationId xmlns:a16="http://schemas.microsoft.com/office/drawing/2014/main" id="{A1093251-2595-28E8-CE4B-DB755A4A57B5}"/>
              </a:ext>
            </a:extLst>
          </p:cNvPr>
          <p:cNvSpPr txBox="1"/>
          <p:nvPr/>
        </p:nvSpPr>
        <p:spPr>
          <a:xfrm>
            <a:off x="5296766" y="1746863"/>
            <a:ext cx="1598464" cy="369332"/>
          </a:xfrm>
          <a:prstGeom prst="rect">
            <a:avLst/>
          </a:prstGeom>
          <a:noFill/>
        </p:spPr>
        <p:txBody>
          <a:bodyPr wrap="square" rtlCol="0">
            <a:spAutoFit/>
          </a:bodyPr>
          <a:lstStyle/>
          <a:p>
            <a:pPr algn="ctr"/>
            <a:r>
              <a:rPr lang="zh-CN" altLang="en-US" b="1" dirty="0">
                <a:solidFill>
                  <a:schemeClr val="accent3"/>
                </a:solidFill>
              </a:rPr>
              <a:t>第一个字节块</a:t>
            </a:r>
          </a:p>
        </p:txBody>
      </p:sp>
      <p:sp>
        <p:nvSpPr>
          <p:cNvPr id="103" name="文本框 102">
            <a:extLst>
              <a:ext uri="{FF2B5EF4-FFF2-40B4-BE49-F238E27FC236}">
                <a16:creationId xmlns:a16="http://schemas.microsoft.com/office/drawing/2014/main" id="{4ED4206F-114C-95F5-47C4-87D0E1FC4770}"/>
              </a:ext>
            </a:extLst>
          </p:cNvPr>
          <p:cNvSpPr txBox="1"/>
          <p:nvPr/>
        </p:nvSpPr>
        <p:spPr>
          <a:xfrm>
            <a:off x="9328436" y="1746863"/>
            <a:ext cx="1598464" cy="369332"/>
          </a:xfrm>
          <a:prstGeom prst="rect">
            <a:avLst/>
          </a:prstGeom>
          <a:noFill/>
        </p:spPr>
        <p:txBody>
          <a:bodyPr wrap="square" rtlCol="0">
            <a:spAutoFit/>
          </a:bodyPr>
          <a:lstStyle/>
          <a:p>
            <a:pPr algn="ctr"/>
            <a:r>
              <a:rPr lang="zh-CN" altLang="en-US" b="1" dirty="0">
                <a:solidFill>
                  <a:schemeClr val="accent3"/>
                </a:solidFill>
              </a:rPr>
              <a:t>第二个字节块</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的选择确认</a:t>
              </a:r>
            </a:p>
          </p:txBody>
        </p:sp>
      </p:grpSp>
      <p:grpSp>
        <p:nvGrpSpPr>
          <p:cNvPr id="11" name="组合 10">
            <a:extLst>
              <a:ext uri="{FF2B5EF4-FFF2-40B4-BE49-F238E27FC236}">
                <a16:creationId xmlns:a16="http://schemas.microsoft.com/office/drawing/2014/main" id="{B73AA629-2F17-9E79-9076-C23F13C601D3}"/>
              </a:ext>
            </a:extLst>
          </p:cNvPr>
          <p:cNvGrpSpPr/>
          <p:nvPr/>
        </p:nvGrpSpPr>
        <p:grpSpPr>
          <a:xfrm>
            <a:off x="7793181" y="1440786"/>
            <a:ext cx="1149927" cy="700656"/>
            <a:chOff x="7793181" y="2329047"/>
            <a:chExt cx="1149927" cy="700656"/>
          </a:xfrm>
        </p:grpSpPr>
        <p:cxnSp>
          <p:nvCxnSpPr>
            <p:cNvPr id="106" name="直接连接符 105">
              <a:extLst>
                <a:ext uri="{FF2B5EF4-FFF2-40B4-BE49-F238E27FC236}">
                  <a16:creationId xmlns:a16="http://schemas.microsoft.com/office/drawing/2014/main" id="{656092F7-1B15-20BC-CE54-9959345ACEC7}"/>
                </a:ext>
              </a:extLst>
            </p:cNvPr>
            <p:cNvCxnSpPr>
              <a:cxnSpLocks/>
            </p:cNvCxnSpPr>
            <p:nvPr/>
          </p:nvCxnSpPr>
          <p:spPr>
            <a:xfrm flipV="1">
              <a:off x="7793181" y="2329047"/>
              <a:ext cx="0" cy="6754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7793305F-8DE0-D28D-87AF-19278AC996F6}"/>
                </a:ext>
              </a:extLst>
            </p:cNvPr>
            <p:cNvCxnSpPr>
              <a:cxnSpLocks/>
            </p:cNvCxnSpPr>
            <p:nvPr/>
          </p:nvCxnSpPr>
          <p:spPr>
            <a:xfrm flipV="1">
              <a:off x="8943108" y="2329047"/>
              <a:ext cx="0" cy="6754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文本框 108">
              <a:extLst>
                <a:ext uri="{FF2B5EF4-FFF2-40B4-BE49-F238E27FC236}">
                  <a16:creationId xmlns:a16="http://schemas.microsoft.com/office/drawing/2014/main" id="{7453545E-00DC-9C98-37CD-645A67670851}"/>
                </a:ext>
              </a:extLst>
            </p:cNvPr>
            <p:cNvSpPr txBox="1"/>
            <p:nvPr/>
          </p:nvSpPr>
          <p:spPr>
            <a:xfrm>
              <a:off x="7919158" y="2383372"/>
              <a:ext cx="880634" cy="646331"/>
            </a:xfrm>
            <a:prstGeom prst="rect">
              <a:avLst/>
            </a:prstGeom>
            <a:noFill/>
          </p:spPr>
          <p:txBody>
            <a:bodyPr wrap="square" rtlCol="0">
              <a:spAutoFit/>
            </a:bodyPr>
            <a:lstStyle/>
            <a:p>
              <a:pPr algn="ctr"/>
              <a:r>
                <a:rPr lang="zh-CN" altLang="en-US" b="1" dirty="0">
                  <a:solidFill>
                    <a:srgbClr val="FF0000"/>
                  </a:solidFill>
                </a:rPr>
                <a:t>缺失</a:t>
              </a:r>
              <a:endParaRPr lang="en-US" altLang="zh-CN" b="1" dirty="0">
                <a:solidFill>
                  <a:srgbClr val="FF0000"/>
                </a:solidFill>
              </a:endParaRPr>
            </a:p>
            <a:p>
              <a:pPr algn="ctr"/>
              <a:r>
                <a:rPr lang="zh-CN" altLang="en-US" b="1" dirty="0">
                  <a:solidFill>
                    <a:srgbClr val="FF0000"/>
                  </a:solidFill>
                </a:rPr>
                <a:t>字节流</a:t>
              </a:r>
            </a:p>
          </p:txBody>
        </p:sp>
      </p:grpSp>
      <p:grpSp>
        <p:nvGrpSpPr>
          <p:cNvPr id="9" name="组合 8">
            <a:extLst>
              <a:ext uri="{FF2B5EF4-FFF2-40B4-BE49-F238E27FC236}">
                <a16:creationId xmlns:a16="http://schemas.microsoft.com/office/drawing/2014/main" id="{81A938B9-8305-006C-8AA6-1BC94B5E115C}"/>
              </a:ext>
            </a:extLst>
          </p:cNvPr>
          <p:cNvGrpSpPr/>
          <p:nvPr/>
        </p:nvGrpSpPr>
        <p:grpSpPr>
          <a:xfrm>
            <a:off x="761999" y="2112731"/>
            <a:ext cx="10668001" cy="491838"/>
            <a:chOff x="761999" y="3000992"/>
            <a:chExt cx="10668001" cy="491838"/>
          </a:xfrm>
        </p:grpSpPr>
        <p:sp>
          <p:nvSpPr>
            <p:cNvPr id="90" name="矩形 89">
              <a:extLst>
                <a:ext uri="{FF2B5EF4-FFF2-40B4-BE49-F238E27FC236}">
                  <a16:creationId xmlns:a16="http://schemas.microsoft.com/office/drawing/2014/main" id="{0BE6D60E-12C8-E891-CB1A-5C5D71CB70C7}"/>
                </a:ext>
              </a:extLst>
            </p:cNvPr>
            <p:cNvSpPr/>
            <p:nvPr/>
          </p:nvSpPr>
          <p:spPr>
            <a:xfrm>
              <a:off x="813954" y="3004457"/>
              <a:ext cx="2410691" cy="48837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b="1" dirty="0">
                <a:solidFill>
                  <a:schemeClr val="bg1"/>
                </a:solidFill>
              </a:endParaRPr>
            </a:p>
          </p:txBody>
        </p:sp>
        <p:sp>
          <p:nvSpPr>
            <p:cNvPr id="91" name="文本框 90">
              <a:extLst>
                <a:ext uri="{FF2B5EF4-FFF2-40B4-BE49-F238E27FC236}">
                  <a16:creationId xmlns:a16="http://schemas.microsoft.com/office/drawing/2014/main" id="{F4A4A804-330C-C23D-19E3-2C1B03CA3B70}"/>
                </a:ext>
              </a:extLst>
            </p:cNvPr>
            <p:cNvSpPr txBox="1"/>
            <p:nvPr/>
          </p:nvSpPr>
          <p:spPr>
            <a:xfrm>
              <a:off x="761999" y="3063977"/>
              <a:ext cx="394855" cy="369332"/>
            </a:xfrm>
            <a:prstGeom prst="rect">
              <a:avLst/>
            </a:prstGeom>
            <a:noFill/>
          </p:spPr>
          <p:txBody>
            <a:bodyPr wrap="square" rtlCol="0">
              <a:spAutoFit/>
            </a:bodyPr>
            <a:lstStyle/>
            <a:p>
              <a:r>
                <a:rPr lang="en-US" altLang="zh-CN" b="1" dirty="0">
                  <a:solidFill>
                    <a:schemeClr val="bg1"/>
                  </a:solidFill>
                </a:rPr>
                <a:t>1</a:t>
              </a:r>
              <a:endParaRPr lang="zh-CN" altLang="en-US" b="1" dirty="0">
                <a:solidFill>
                  <a:schemeClr val="bg1"/>
                </a:solidFill>
              </a:endParaRPr>
            </a:p>
          </p:txBody>
        </p:sp>
        <p:sp>
          <p:nvSpPr>
            <p:cNvPr id="92" name="文本框 91">
              <a:extLst>
                <a:ext uri="{FF2B5EF4-FFF2-40B4-BE49-F238E27FC236}">
                  <a16:creationId xmlns:a16="http://schemas.microsoft.com/office/drawing/2014/main" id="{1F48B7F6-94A4-490E-41DF-945B330C7AEC}"/>
                </a:ext>
              </a:extLst>
            </p:cNvPr>
            <p:cNvSpPr txBox="1"/>
            <p:nvPr/>
          </p:nvSpPr>
          <p:spPr>
            <a:xfrm>
              <a:off x="2663535" y="3063977"/>
              <a:ext cx="644237" cy="369332"/>
            </a:xfrm>
            <a:prstGeom prst="rect">
              <a:avLst/>
            </a:prstGeom>
            <a:noFill/>
          </p:spPr>
          <p:txBody>
            <a:bodyPr wrap="square" rtlCol="0">
              <a:spAutoFit/>
            </a:bodyPr>
            <a:lstStyle/>
            <a:p>
              <a:pPr algn="r"/>
              <a:r>
                <a:rPr lang="en-US" altLang="zh-CN" b="1" dirty="0">
                  <a:solidFill>
                    <a:schemeClr val="bg1"/>
                  </a:solidFill>
                </a:rPr>
                <a:t>1000</a:t>
              </a:r>
              <a:endParaRPr lang="zh-CN" altLang="en-US" b="1" dirty="0">
                <a:solidFill>
                  <a:schemeClr val="bg1"/>
                </a:solidFill>
              </a:endParaRPr>
            </a:p>
          </p:txBody>
        </p:sp>
        <p:sp>
          <p:nvSpPr>
            <p:cNvPr id="93" name="文本框 92">
              <a:extLst>
                <a:ext uri="{FF2B5EF4-FFF2-40B4-BE49-F238E27FC236}">
                  <a16:creationId xmlns:a16="http://schemas.microsoft.com/office/drawing/2014/main" id="{F42E1095-5B62-80C9-0D6B-12F3A596F70B}"/>
                </a:ext>
              </a:extLst>
            </p:cNvPr>
            <p:cNvSpPr txBox="1"/>
            <p:nvPr/>
          </p:nvSpPr>
          <p:spPr>
            <a:xfrm>
              <a:off x="1666008" y="3063977"/>
              <a:ext cx="488373" cy="369332"/>
            </a:xfrm>
            <a:prstGeom prst="rect">
              <a:avLst/>
            </a:prstGeom>
            <a:noFill/>
          </p:spPr>
          <p:txBody>
            <a:bodyPr wrap="square" rtlCol="0">
              <a:spAutoFit/>
            </a:bodyPr>
            <a:lstStyle/>
            <a:p>
              <a:pPr algn="ctr"/>
              <a:r>
                <a:rPr lang="en-US" altLang="zh-CN" b="1" dirty="0">
                  <a:solidFill>
                    <a:schemeClr val="bg1"/>
                  </a:solidFill>
                </a:rPr>
                <a:t>…</a:t>
              </a:r>
              <a:endParaRPr lang="zh-CN" altLang="en-US" b="1" dirty="0">
                <a:solidFill>
                  <a:schemeClr val="bg1"/>
                </a:solidFill>
              </a:endParaRPr>
            </a:p>
          </p:txBody>
        </p:sp>
        <p:sp>
          <p:nvSpPr>
            <p:cNvPr id="95" name="矩形 94">
              <a:extLst>
                <a:ext uri="{FF2B5EF4-FFF2-40B4-BE49-F238E27FC236}">
                  <a16:creationId xmlns:a16="http://schemas.microsoft.com/office/drawing/2014/main" id="{14A2E143-DD3D-538C-5FA1-BF3F47DC499D}"/>
                </a:ext>
              </a:extLst>
            </p:cNvPr>
            <p:cNvSpPr/>
            <p:nvPr/>
          </p:nvSpPr>
          <p:spPr>
            <a:xfrm>
              <a:off x="4395354" y="3004457"/>
              <a:ext cx="3401291" cy="48837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b="1" dirty="0">
                <a:solidFill>
                  <a:schemeClr val="bg1"/>
                </a:solidFill>
              </a:endParaRPr>
            </a:p>
          </p:txBody>
        </p:sp>
        <p:sp>
          <p:nvSpPr>
            <p:cNvPr id="96" name="文本框 95">
              <a:extLst>
                <a:ext uri="{FF2B5EF4-FFF2-40B4-BE49-F238E27FC236}">
                  <a16:creationId xmlns:a16="http://schemas.microsoft.com/office/drawing/2014/main" id="{CB1C67DC-9611-3796-EE8D-C40C91EEB3E6}"/>
                </a:ext>
              </a:extLst>
            </p:cNvPr>
            <p:cNvSpPr txBox="1"/>
            <p:nvPr/>
          </p:nvSpPr>
          <p:spPr>
            <a:xfrm>
              <a:off x="4343399" y="3063977"/>
              <a:ext cx="644237" cy="369332"/>
            </a:xfrm>
            <a:prstGeom prst="rect">
              <a:avLst/>
            </a:prstGeom>
            <a:noFill/>
          </p:spPr>
          <p:txBody>
            <a:bodyPr wrap="square" rtlCol="0">
              <a:spAutoFit/>
            </a:bodyPr>
            <a:lstStyle/>
            <a:p>
              <a:r>
                <a:rPr lang="en-US" altLang="zh-CN" b="1" dirty="0">
                  <a:solidFill>
                    <a:schemeClr val="bg1"/>
                  </a:solidFill>
                </a:rPr>
                <a:t>1501</a:t>
              </a:r>
              <a:endParaRPr lang="zh-CN" altLang="en-US" b="1" dirty="0">
                <a:solidFill>
                  <a:schemeClr val="bg1"/>
                </a:solidFill>
              </a:endParaRPr>
            </a:p>
          </p:txBody>
        </p:sp>
        <p:sp>
          <p:nvSpPr>
            <p:cNvPr id="97" name="文本框 96">
              <a:extLst>
                <a:ext uri="{FF2B5EF4-FFF2-40B4-BE49-F238E27FC236}">
                  <a16:creationId xmlns:a16="http://schemas.microsoft.com/office/drawing/2014/main" id="{428E3708-3916-8C56-A1A7-F3487D439520}"/>
                </a:ext>
              </a:extLst>
            </p:cNvPr>
            <p:cNvSpPr txBox="1"/>
            <p:nvPr/>
          </p:nvSpPr>
          <p:spPr>
            <a:xfrm>
              <a:off x="7221681" y="3063977"/>
              <a:ext cx="644237" cy="369332"/>
            </a:xfrm>
            <a:prstGeom prst="rect">
              <a:avLst/>
            </a:prstGeom>
            <a:noFill/>
          </p:spPr>
          <p:txBody>
            <a:bodyPr wrap="square" rtlCol="0">
              <a:spAutoFit/>
            </a:bodyPr>
            <a:lstStyle/>
            <a:p>
              <a:pPr algn="r"/>
              <a:r>
                <a:rPr lang="en-US" altLang="zh-CN" b="1" dirty="0">
                  <a:solidFill>
                    <a:schemeClr val="bg1"/>
                  </a:solidFill>
                </a:rPr>
                <a:t>3000</a:t>
              </a:r>
              <a:endParaRPr lang="zh-CN" altLang="en-US" b="1" dirty="0">
                <a:solidFill>
                  <a:schemeClr val="bg1"/>
                </a:solidFill>
              </a:endParaRPr>
            </a:p>
          </p:txBody>
        </p:sp>
        <p:sp>
          <p:nvSpPr>
            <p:cNvPr id="98" name="文本框 97">
              <a:extLst>
                <a:ext uri="{FF2B5EF4-FFF2-40B4-BE49-F238E27FC236}">
                  <a16:creationId xmlns:a16="http://schemas.microsoft.com/office/drawing/2014/main" id="{7BC09884-6AC2-0F09-32BD-1EA1E1BF92F5}"/>
                </a:ext>
              </a:extLst>
            </p:cNvPr>
            <p:cNvSpPr txBox="1"/>
            <p:nvPr/>
          </p:nvSpPr>
          <p:spPr>
            <a:xfrm>
              <a:off x="5851812" y="3063977"/>
              <a:ext cx="488373" cy="369332"/>
            </a:xfrm>
            <a:prstGeom prst="rect">
              <a:avLst/>
            </a:prstGeom>
            <a:noFill/>
          </p:spPr>
          <p:txBody>
            <a:bodyPr wrap="square" rtlCol="0">
              <a:spAutoFit/>
            </a:bodyPr>
            <a:lstStyle/>
            <a:p>
              <a:pPr algn="ctr"/>
              <a:r>
                <a:rPr lang="en-US" altLang="zh-CN" b="1" dirty="0">
                  <a:solidFill>
                    <a:schemeClr val="bg1"/>
                  </a:solidFill>
                </a:rPr>
                <a:t>…</a:t>
              </a:r>
              <a:endParaRPr lang="zh-CN" altLang="en-US" b="1" dirty="0">
                <a:solidFill>
                  <a:schemeClr val="bg1"/>
                </a:solidFill>
              </a:endParaRPr>
            </a:p>
          </p:txBody>
        </p:sp>
        <p:sp>
          <p:nvSpPr>
            <p:cNvPr id="99" name="文本框 98">
              <a:extLst>
                <a:ext uri="{FF2B5EF4-FFF2-40B4-BE49-F238E27FC236}">
                  <a16:creationId xmlns:a16="http://schemas.microsoft.com/office/drawing/2014/main" id="{A6B11C0E-8C7D-1D6E-858C-69567D1F1DE5}"/>
                </a:ext>
              </a:extLst>
            </p:cNvPr>
            <p:cNvSpPr txBox="1"/>
            <p:nvPr/>
          </p:nvSpPr>
          <p:spPr>
            <a:xfrm>
              <a:off x="3564081" y="3063977"/>
              <a:ext cx="488373" cy="369332"/>
            </a:xfrm>
            <a:prstGeom prst="rect">
              <a:avLst/>
            </a:prstGeom>
            <a:noFill/>
          </p:spPr>
          <p:txBody>
            <a:bodyPr wrap="square" rtlCol="0">
              <a:spAutoFit/>
            </a:bodyPr>
            <a:lstStyle/>
            <a:p>
              <a:pPr algn="ctr"/>
              <a:r>
                <a:rPr lang="en-US" altLang="zh-CN" b="1" dirty="0"/>
                <a:t>…</a:t>
              </a:r>
              <a:endParaRPr lang="zh-CN" altLang="en-US" b="1" dirty="0"/>
            </a:p>
          </p:txBody>
        </p:sp>
        <p:sp>
          <p:nvSpPr>
            <p:cNvPr id="100" name="文本框 99">
              <a:extLst>
                <a:ext uri="{FF2B5EF4-FFF2-40B4-BE49-F238E27FC236}">
                  <a16:creationId xmlns:a16="http://schemas.microsoft.com/office/drawing/2014/main" id="{74573D95-9D8F-53E3-4E86-AA178E269C8A}"/>
                </a:ext>
              </a:extLst>
            </p:cNvPr>
            <p:cNvSpPr txBox="1"/>
            <p:nvPr/>
          </p:nvSpPr>
          <p:spPr>
            <a:xfrm>
              <a:off x="8134345" y="3060513"/>
              <a:ext cx="488373" cy="369332"/>
            </a:xfrm>
            <a:prstGeom prst="rect">
              <a:avLst/>
            </a:prstGeom>
            <a:noFill/>
          </p:spPr>
          <p:txBody>
            <a:bodyPr wrap="square" rtlCol="0">
              <a:spAutoFit/>
            </a:bodyPr>
            <a:lstStyle/>
            <a:p>
              <a:pPr algn="ctr"/>
              <a:r>
                <a:rPr lang="en-US" altLang="zh-CN" b="1" dirty="0"/>
                <a:t>…</a:t>
              </a:r>
              <a:endParaRPr lang="zh-CN" altLang="en-US" b="1" dirty="0"/>
            </a:p>
          </p:txBody>
        </p:sp>
        <p:sp>
          <p:nvSpPr>
            <p:cNvPr id="111" name="矩形 110">
              <a:extLst>
                <a:ext uri="{FF2B5EF4-FFF2-40B4-BE49-F238E27FC236}">
                  <a16:creationId xmlns:a16="http://schemas.microsoft.com/office/drawing/2014/main" id="{6F475989-7F96-6A08-4DFE-DBC19FDF2E26}"/>
                </a:ext>
              </a:extLst>
            </p:cNvPr>
            <p:cNvSpPr/>
            <p:nvPr/>
          </p:nvSpPr>
          <p:spPr>
            <a:xfrm>
              <a:off x="8936182" y="3000992"/>
              <a:ext cx="2410691" cy="48837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b="1" dirty="0">
                <a:solidFill>
                  <a:schemeClr val="bg1"/>
                </a:solidFill>
              </a:endParaRPr>
            </a:p>
          </p:txBody>
        </p:sp>
        <p:sp>
          <p:nvSpPr>
            <p:cNvPr id="112" name="文本框 111">
              <a:extLst>
                <a:ext uri="{FF2B5EF4-FFF2-40B4-BE49-F238E27FC236}">
                  <a16:creationId xmlns:a16="http://schemas.microsoft.com/office/drawing/2014/main" id="{43333B0A-5075-08FC-6166-208D2DEEB414}"/>
                </a:ext>
              </a:extLst>
            </p:cNvPr>
            <p:cNvSpPr txBox="1"/>
            <p:nvPr/>
          </p:nvSpPr>
          <p:spPr>
            <a:xfrm>
              <a:off x="8884226" y="3060512"/>
              <a:ext cx="720437" cy="369332"/>
            </a:xfrm>
            <a:prstGeom prst="rect">
              <a:avLst/>
            </a:prstGeom>
            <a:noFill/>
          </p:spPr>
          <p:txBody>
            <a:bodyPr wrap="square" rtlCol="0">
              <a:spAutoFit/>
            </a:bodyPr>
            <a:lstStyle/>
            <a:p>
              <a:r>
                <a:rPr lang="en-US" altLang="zh-CN" b="1" dirty="0">
                  <a:solidFill>
                    <a:schemeClr val="bg1"/>
                  </a:solidFill>
                </a:rPr>
                <a:t>3501</a:t>
              </a:r>
              <a:endParaRPr lang="zh-CN" altLang="en-US" b="1" dirty="0">
                <a:solidFill>
                  <a:schemeClr val="bg1"/>
                </a:solidFill>
              </a:endParaRPr>
            </a:p>
          </p:txBody>
        </p:sp>
        <p:sp>
          <p:nvSpPr>
            <p:cNvPr id="113" name="文本框 112">
              <a:extLst>
                <a:ext uri="{FF2B5EF4-FFF2-40B4-BE49-F238E27FC236}">
                  <a16:creationId xmlns:a16="http://schemas.microsoft.com/office/drawing/2014/main" id="{250C3FC0-5A0F-CD0B-085F-389131B09A37}"/>
                </a:ext>
              </a:extLst>
            </p:cNvPr>
            <p:cNvSpPr txBox="1"/>
            <p:nvPr/>
          </p:nvSpPr>
          <p:spPr>
            <a:xfrm>
              <a:off x="10785763" y="3060512"/>
              <a:ext cx="644237" cy="369332"/>
            </a:xfrm>
            <a:prstGeom prst="rect">
              <a:avLst/>
            </a:prstGeom>
            <a:noFill/>
          </p:spPr>
          <p:txBody>
            <a:bodyPr wrap="square" rtlCol="0">
              <a:spAutoFit/>
            </a:bodyPr>
            <a:lstStyle/>
            <a:p>
              <a:pPr algn="r"/>
              <a:r>
                <a:rPr lang="en-US" altLang="zh-CN" b="1" dirty="0">
                  <a:solidFill>
                    <a:schemeClr val="bg1"/>
                  </a:solidFill>
                </a:rPr>
                <a:t>4500</a:t>
              </a:r>
              <a:endParaRPr lang="zh-CN" altLang="en-US" b="1" dirty="0">
                <a:solidFill>
                  <a:schemeClr val="bg1"/>
                </a:solidFill>
              </a:endParaRPr>
            </a:p>
          </p:txBody>
        </p:sp>
        <p:sp>
          <p:nvSpPr>
            <p:cNvPr id="114" name="文本框 113">
              <a:extLst>
                <a:ext uri="{FF2B5EF4-FFF2-40B4-BE49-F238E27FC236}">
                  <a16:creationId xmlns:a16="http://schemas.microsoft.com/office/drawing/2014/main" id="{FE22AE2D-03BD-BF03-8DB3-31E9D00BF270}"/>
                </a:ext>
              </a:extLst>
            </p:cNvPr>
            <p:cNvSpPr txBox="1"/>
            <p:nvPr/>
          </p:nvSpPr>
          <p:spPr>
            <a:xfrm>
              <a:off x="9788236" y="3060512"/>
              <a:ext cx="488373" cy="369332"/>
            </a:xfrm>
            <a:prstGeom prst="rect">
              <a:avLst/>
            </a:prstGeom>
            <a:noFill/>
          </p:spPr>
          <p:txBody>
            <a:bodyPr wrap="square" rtlCol="0">
              <a:spAutoFit/>
            </a:bodyPr>
            <a:lstStyle/>
            <a:p>
              <a:pPr algn="ctr"/>
              <a:r>
                <a:rPr lang="en-US" altLang="zh-CN" b="1" dirty="0">
                  <a:solidFill>
                    <a:schemeClr val="bg1"/>
                  </a:solidFill>
                </a:rPr>
                <a:t>…</a:t>
              </a:r>
              <a:endParaRPr lang="zh-CN" altLang="en-US" b="1" dirty="0">
                <a:solidFill>
                  <a:schemeClr val="bg1"/>
                </a:solidFill>
              </a:endParaRPr>
            </a:p>
          </p:txBody>
        </p:sp>
      </p:grpSp>
      <p:sp>
        <p:nvSpPr>
          <p:cNvPr id="8" name="文本框 7">
            <a:extLst>
              <a:ext uri="{FF2B5EF4-FFF2-40B4-BE49-F238E27FC236}">
                <a16:creationId xmlns:a16="http://schemas.microsoft.com/office/drawing/2014/main" id="{A9F188A7-472E-D2B9-7C93-C5AEC26B4A77}"/>
              </a:ext>
            </a:extLst>
          </p:cNvPr>
          <p:cNvSpPr txBox="1"/>
          <p:nvPr/>
        </p:nvSpPr>
        <p:spPr>
          <a:xfrm>
            <a:off x="3275354" y="1059386"/>
            <a:ext cx="5641288" cy="369332"/>
          </a:xfrm>
          <a:prstGeom prst="rect">
            <a:avLst/>
          </a:prstGeom>
          <a:noFill/>
        </p:spPr>
        <p:txBody>
          <a:bodyPr wrap="none" rtlCol="0">
            <a:spAutoFit/>
          </a:bodyPr>
          <a:lstStyle/>
          <a:p>
            <a:r>
              <a:rPr lang="en-US" altLang="zh-CN" b="1" dirty="0"/>
              <a:t>TCP</a:t>
            </a:r>
            <a:r>
              <a:rPr lang="zh-CN" altLang="en-US" b="1" dirty="0"/>
              <a:t>接收方收到的对方发送过来的序号不连续的字节流</a:t>
            </a:r>
          </a:p>
        </p:txBody>
      </p:sp>
      <p:grpSp>
        <p:nvGrpSpPr>
          <p:cNvPr id="38" name="组合 37">
            <a:extLst>
              <a:ext uri="{FF2B5EF4-FFF2-40B4-BE49-F238E27FC236}">
                <a16:creationId xmlns:a16="http://schemas.microsoft.com/office/drawing/2014/main" id="{6E4B2E15-F852-C215-545B-2FFEC7CDC7BD}"/>
              </a:ext>
            </a:extLst>
          </p:cNvPr>
          <p:cNvGrpSpPr/>
          <p:nvPr/>
        </p:nvGrpSpPr>
        <p:grpSpPr>
          <a:xfrm>
            <a:off x="4052454" y="2655028"/>
            <a:ext cx="1024205" cy="658237"/>
            <a:chOff x="4052454" y="3275511"/>
            <a:chExt cx="1024205" cy="658237"/>
          </a:xfrm>
        </p:grpSpPr>
        <p:sp>
          <p:nvSpPr>
            <p:cNvPr id="39" name="文本框 38">
              <a:extLst>
                <a:ext uri="{FF2B5EF4-FFF2-40B4-BE49-F238E27FC236}">
                  <a16:creationId xmlns:a16="http://schemas.microsoft.com/office/drawing/2014/main" id="{06A82A3E-6B2B-9D76-36C2-C83499D51EB9}"/>
                </a:ext>
              </a:extLst>
            </p:cNvPr>
            <p:cNvSpPr txBox="1"/>
            <p:nvPr/>
          </p:nvSpPr>
          <p:spPr>
            <a:xfrm>
              <a:off x="4052454" y="3564416"/>
              <a:ext cx="1024205" cy="369332"/>
            </a:xfrm>
            <a:prstGeom prst="rect">
              <a:avLst/>
            </a:prstGeom>
            <a:noFill/>
          </p:spPr>
          <p:txBody>
            <a:bodyPr wrap="square" rtlCol="0">
              <a:spAutoFit/>
            </a:bodyPr>
            <a:lstStyle/>
            <a:p>
              <a:r>
                <a:rPr lang="en-US" altLang="zh-CN" b="1" dirty="0"/>
                <a:t>L1=1501</a:t>
              </a:r>
              <a:endParaRPr lang="zh-CN" altLang="en-US" b="1" dirty="0"/>
            </a:p>
          </p:txBody>
        </p:sp>
        <p:cxnSp>
          <p:nvCxnSpPr>
            <p:cNvPr id="40" name="直接箭头连接符 39">
              <a:extLst>
                <a:ext uri="{FF2B5EF4-FFF2-40B4-BE49-F238E27FC236}">
                  <a16:creationId xmlns:a16="http://schemas.microsoft.com/office/drawing/2014/main" id="{1070ADF5-F70B-27D1-6521-DF8769A115CC}"/>
                </a:ext>
              </a:extLst>
            </p:cNvPr>
            <p:cNvCxnSpPr>
              <a:cxnSpLocks/>
            </p:cNvCxnSpPr>
            <p:nvPr/>
          </p:nvCxnSpPr>
          <p:spPr>
            <a:xfrm flipV="1">
              <a:off x="4584150" y="3275511"/>
              <a:ext cx="0" cy="30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D37CFCB3-F0F7-9470-0BD1-82CE87641E2D}"/>
              </a:ext>
            </a:extLst>
          </p:cNvPr>
          <p:cNvGrpSpPr/>
          <p:nvPr/>
        </p:nvGrpSpPr>
        <p:grpSpPr>
          <a:xfrm>
            <a:off x="7447060" y="2655028"/>
            <a:ext cx="1024204" cy="658237"/>
            <a:chOff x="7447060" y="3275511"/>
            <a:chExt cx="1024204" cy="658237"/>
          </a:xfrm>
        </p:grpSpPr>
        <p:sp>
          <p:nvSpPr>
            <p:cNvPr id="42" name="文本框 41">
              <a:extLst>
                <a:ext uri="{FF2B5EF4-FFF2-40B4-BE49-F238E27FC236}">
                  <a16:creationId xmlns:a16="http://schemas.microsoft.com/office/drawing/2014/main" id="{E4A52E49-5445-0DAA-E7DA-E0F1219E68C1}"/>
                </a:ext>
              </a:extLst>
            </p:cNvPr>
            <p:cNvSpPr txBox="1"/>
            <p:nvPr/>
          </p:nvSpPr>
          <p:spPr>
            <a:xfrm>
              <a:off x="7447060" y="3564416"/>
              <a:ext cx="1024204" cy="369332"/>
            </a:xfrm>
            <a:prstGeom prst="rect">
              <a:avLst/>
            </a:prstGeom>
            <a:noFill/>
          </p:spPr>
          <p:txBody>
            <a:bodyPr wrap="square" rtlCol="0">
              <a:spAutoFit/>
            </a:bodyPr>
            <a:lstStyle/>
            <a:p>
              <a:r>
                <a:rPr lang="en-US" altLang="zh-CN" b="1" dirty="0"/>
                <a:t>R1=3001</a:t>
              </a:r>
              <a:endParaRPr lang="zh-CN" altLang="en-US" b="1" dirty="0"/>
            </a:p>
          </p:txBody>
        </p:sp>
        <p:cxnSp>
          <p:nvCxnSpPr>
            <p:cNvPr id="43" name="直接箭头连接符 42">
              <a:extLst>
                <a:ext uri="{FF2B5EF4-FFF2-40B4-BE49-F238E27FC236}">
                  <a16:creationId xmlns:a16="http://schemas.microsoft.com/office/drawing/2014/main" id="{5ED1825E-53A4-A756-9B55-E4AA6D11BDC5}"/>
                </a:ext>
              </a:extLst>
            </p:cNvPr>
            <p:cNvCxnSpPr>
              <a:cxnSpLocks/>
            </p:cNvCxnSpPr>
            <p:nvPr/>
          </p:nvCxnSpPr>
          <p:spPr>
            <a:xfrm flipV="1">
              <a:off x="7865918" y="3275511"/>
              <a:ext cx="0" cy="30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7F5DD9D8-33C5-9A7A-2408-86B79A1C7837}"/>
              </a:ext>
            </a:extLst>
          </p:cNvPr>
          <p:cNvGrpSpPr/>
          <p:nvPr/>
        </p:nvGrpSpPr>
        <p:grpSpPr>
          <a:xfrm>
            <a:off x="8551957" y="2655028"/>
            <a:ext cx="1024205" cy="658237"/>
            <a:chOff x="8551957" y="3275511"/>
            <a:chExt cx="1024205" cy="658237"/>
          </a:xfrm>
        </p:grpSpPr>
        <p:sp>
          <p:nvSpPr>
            <p:cNvPr id="45" name="文本框 44">
              <a:extLst>
                <a:ext uri="{FF2B5EF4-FFF2-40B4-BE49-F238E27FC236}">
                  <a16:creationId xmlns:a16="http://schemas.microsoft.com/office/drawing/2014/main" id="{FA833AD4-0520-1D20-82AD-0154EE2731B8}"/>
                </a:ext>
              </a:extLst>
            </p:cNvPr>
            <p:cNvSpPr txBox="1"/>
            <p:nvPr/>
          </p:nvSpPr>
          <p:spPr>
            <a:xfrm>
              <a:off x="8551957" y="3564416"/>
              <a:ext cx="1024205" cy="369332"/>
            </a:xfrm>
            <a:prstGeom prst="rect">
              <a:avLst/>
            </a:prstGeom>
            <a:noFill/>
          </p:spPr>
          <p:txBody>
            <a:bodyPr wrap="square" rtlCol="0">
              <a:spAutoFit/>
            </a:bodyPr>
            <a:lstStyle/>
            <a:p>
              <a:r>
                <a:rPr lang="en-US" altLang="zh-CN" b="1" dirty="0"/>
                <a:t>L2=3501</a:t>
              </a:r>
              <a:endParaRPr lang="zh-CN" altLang="en-US" b="1" dirty="0"/>
            </a:p>
          </p:txBody>
        </p:sp>
        <p:cxnSp>
          <p:nvCxnSpPr>
            <p:cNvPr id="46" name="直接箭头连接符 45">
              <a:extLst>
                <a:ext uri="{FF2B5EF4-FFF2-40B4-BE49-F238E27FC236}">
                  <a16:creationId xmlns:a16="http://schemas.microsoft.com/office/drawing/2014/main" id="{FE2768ED-23C1-F6B6-15C6-A05351507EF3}"/>
                </a:ext>
              </a:extLst>
            </p:cNvPr>
            <p:cNvCxnSpPr>
              <a:cxnSpLocks/>
            </p:cNvCxnSpPr>
            <p:nvPr/>
          </p:nvCxnSpPr>
          <p:spPr>
            <a:xfrm flipV="1">
              <a:off x="9125670" y="3275511"/>
              <a:ext cx="0" cy="30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组合 46">
            <a:extLst>
              <a:ext uri="{FF2B5EF4-FFF2-40B4-BE49-F238E27FC236}">
                <a16:creationId xmlns:a16="http://schemas.microsoft.com/office/drawing/2014/main" id="{DDEBB692-40E6-C0FF-D55A-55DCA1E0EB90}"/>
              </a:ext>
            </a:extLst>
          </p:cNvPr>
          <p:cNvGrpSpPr/>
          <p:nvPr/>
        </p:nvGrpSpPr>
        <p:grpSpPr>
          <a:xfrm>
            <a:off x="10963102" y="2655028"/>
            <a:ext cx="1024205" cy="658237"/>
            <a:chOff x="10963102" y="3275511"/>
            <a:chExt cx="1024205" cy="658237"/>
          </a:xfrm>
        </p:grpSpPr>
        <p:sp>
          <p:nvSpPr>
            <p:cNvPr id="48" name="文本框 47">
              <a:extLst>
                <a:ext uri="{FF2B5EF4-FFF2-40B4-BE49-F238E27FC236}">
                  <a16:creationId xmlns:a16="http://schemas.microsoft.com/office/drawing/2014/main" id="{E4AF3CA6-61BE-36AF-ACA9-360746DC84B6}"/>
                </a:ext>
              </a:extLst>
            </p:cNvPr>
            <p:cNvSpPr txBox="1"/>
            <p:nvPr/>
          </p:nvSpPr>
          <p:spPr>
            <a:xfrm>
              <a:off x="10963102" y="3564416"/>
              <a:ext cx="1024205" cy="369332"/>
            </a:xfrm>
            <a:prstGeom prst="rect">
              <a:avLst/>
            </a:prstGeom>
            <a:noFill/>
          </p:spPr>
          <p:txBody>
            <a:bodyPr wrap="square" rtlCol="0">
              <a:spAutoFit/>
            </a:bodyPr>
            <a:lstStyle/>
            <a:p>
              <a:r>
                <a:rPr lang="en-US" altLang="zh-CN" b="1" dirty="0"/>
                <a:t>R2=4501</a:t>
              </a:r>
              <a:endParaRPr lang="zh-CN" altLang="en-US" b="1" dirty="0"/>
            </a:p>
          </p:txBody>
        </p:sp>
        <p:cxnSp>
          <p:nvCxnSpPr>
            <p:cNvPr id="49" name="直接箭头连接符 48">
              <a:extLst>
                <a:ext uri="{FF2B5EF4-FFF2-40B4-BE49-F238E27FC236}">
                  <a16:creationId xmlns:a16="http://schemas.microsoft.com/office/drawing/2014/main" id="{D986E480-30A0-9881-4E2F-D123DA2C4123}"/>
                </a:ext>
              </a:extLst>
            </p:cNvPr>
            <p:cNvCxnSpPr>
              <a:cxnSpLocks/>
            </p:cNvCxnSpPr>
            <p:nvPr/>
          </p:nvCxnSpPr>
          <p:spPr>
            <a:xfrm flipV="1">
              <a:off x="11430000" y="3275511"/>
              <a:ext cx="0" cy="30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图片 5" descr="形状&#10;&#10;低可信度描述已自动生成">
            <a:extLst>
              <a:ext uri="{FF2B5EF4-FFF2-40B4-BE49-F238E27FC236}">
                <a16:creationId xmlns:a16="http://schemas.microsoft.com/office/drawing/2014/main" id="{10D79A57-9AB6-A764-7175-047E0B4210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03" y="3569796"/>
            <a:ext cx="6948555" cy="2869104"/>
          </a:xfrm>
          <a:prstGeom prst="rect">
            <a:avLst/>
          </a:prstGeom>
        </p:spPr>
      </p:pic>
      <p:grpSp>
        <p:nvGrpSpPr>
          <p:cNvPr id="15" name="组合 14">
            <a:extLst>
              <a:ext uri="{FF2B5EF4-FFF2-40B4-BE49-F238E27FC236}">
                <a16:creationId xmlns:a16="http://schemas.microsoft.com/office/drawing/2014/main" id="{8C23EFEE-69C0-87B7-BE88-D5DFCF68B664}"/>
              </a:ext>
            </a:extLst>
          </p:cNvPr>
          <p:cNvGrpSpPr/>
          <p:nvPr/>
        </p:nvGrpSpPr>
        <p:grpSpPr>
          <a:xfrm>
            <a:off x="7027023" y="4188315"/>
            <a:ext cx="4905749" cy="2153702"/>
            <a:chOff x="7027023" y="4188315"/>
            <a:chExt cx="4905749" cy="2153702"/>
          </a:xfrm>
        </p:grpSpPr>
        <p:sp>
          <p:nvSpPr>
            <p:cNvPr id="12" name="对话气泡: 圆角矩形 11">
              <a:extLst>
                <a:ext uri="{FF2B5EF4-FFF2-40B4-BE49-F238E27FC236}">
                  <a16:creationId xmlns:a16="http://schemas.microsoft.com/office/drawing/2014/main" id="{ED23B8F3-C32B-692F-5E95-3995DF956EFE}"/>
                </a:ext>
              </a:extLst>
            </p:cNvPr>
            <p:cNvSpPr/>
            <p:nvPr/>
          </p:nvSpPr>
          <p:spPr>
            <a:xfrm>
              <a:off x="7027023" y="4188315"/>
              <a:ext cx="4801393" cy="2153702"/>
            </a:xfrm>
            <a:prstGeom prst="wedgeRoundRectCallout">
              <a:avLst>
                <a:gd name="adj1" fmla="val -96739"/>
                <a:gd name="adj2" fmla="val 33479"/>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2FE5665-99EF-0292-8ABD-51BFBDA6AAE0}"/>
                </a:ext>
              </a:extLst>
            </p:cNvPr>
            <p:cNvSpPr txBox="1"/>
            <p:nvPr/>
          </p:nvSpPr>
          <p:spPr>
            <a:xfrm>
              <a:off x="7221681" y="4292554"/>
              <a:ext cx="3206931" cy="369332"/>
            </a:xfrm>
            <a:prstGeom prst="rect">
              <a:avLst/>
            </a:prstGeom>
            <a:noFill/>
          </p:spPr>
          <p:txBody>
            <a:bodyPr wrap="square" rtlCol="0">
              <a:spAutoFit/>
            </a:bodyPr>
            <a:lstStyle/>
            <a:p>
              <a:r>
                <a:rPr lang="zh-CN" altLang="en-US" b="1" dirty="0">
                  <a:solidFill>
                    <a:schemeClr val="bg1"/>
                  </a:solidFill>
                </a:rPr>
                <a:t>允许</a:t>
              </a:r>
              <a:r>
                <a:rPr lang="en-US" altLang="zh-CN" b="1" dirty="0">
                  <a:solidFill>
                    <a:schemeClr val="bg1"/>
                  </a:solidFill>
                </a:rPr>
                <a:t>SACK</a:t>
              </a:r>
              <a:r>
                <a:rPr lang="zh-CN" altLang="en-US" b="1" dirty="0">
                  <a:solidFill>
                    <a:schemeClr val="bg1"/>
                  </a:solidFill>
                </a:rPr>
                <a:t>选项（</a:t>
              </a:r>
              <a:r>
                <a:rPr lang="en-US" altLang="zh-CN" b="1" dirty="0">
                  <a:solidFill>
                    <a:schemeClr val="bg1"/>
                  </a:solidFill>
                </a:rPr>
                <a:t>1</a:t>
              </a:r>
              <a:r>
                <a:rPr lang="zh-CN" altLang="en-US" b="1" dirty="0">
                  <a:solidFill>
                    <a:schemeClr val="bg1"/>
                  </a:solidFill>
                </a:rPr>
                <a:t>字节）</a:t>
              </a:r>
            </a:p>
          </p:txBody>
        </p:sp>
        <p:sp>
          <p:nvSpPr>
            <p:cNvPr id="54" name="文本框 53">
              <a:extLst>
                <a:ext uri="{FF2B5EF4-FFF2-40B4-BE49-F238E27FC236}">
                  <a16:creationId xmlns:a16="http://schemas.microsoft.com/office/drawing/2014/main" id="{84503860-6A35-D588-6494-FAF45387609E}"/>
                </a:ext>
              </a:extLst>
            </p:cNvPr>
            <p:cNvSpPr txBox="1"/>
            <p:nvPr/>
          </p:nvSpPr>
          <p:spPr>
            <a:xfrm>
              <a:off x="7221681" y="4682072"/>
              <a:ext cx="3206931" cy="369332"/>
            </a:xfrm>
            <a:prstGeom prst="rect">
              <a:avLst/>
            </a:prstGeom>
            <a:noFill/>
          </p:spPr>
          <p:txBody>
            <a:bodyPr wrap="square" rtlCol="0">
              <a:spAutoFit/>
            </a:bodyPr>
            <a:lstStyle/>
            <a:p>
              <a:r>
                <a:rPr lang="en-US" altLang="zh-CN" b="1" dirty="0">
                  <a:solidFill>
                    <a:schemeClr val="bg1"/>
                  </a:solidFill>
                </a:rPr>
                <a:t>SACK</a:t>
              </a:r>
              <a:r>
                <a:rPr lang="zh-CN" altLang="en-US" b="1" dirty="0">
                  <a:solidFill>
                    <a:schemeClr val="bg1"/>
                  </a:solidFill>
                </a:rPr>
                <a:t>选项长度（</a:t>
              </a:r>
              <a:r>
                <a:rPr lang="en-US" altLang="zh-CN" b="1" dirty="0">
                  <a:solidFill>
                    <a:schemeClr val="bg1"/>
                  </a:solidFill>
                </a:rPr>
                <a:t>1</a:t>
              </a:r>
              <a:r>
                <a:rPr lang="zh-CN" altLang="en-US" b="1" dirty="0">
                  <a:solidFill>
                    <a:schemeClr val="bg1"/>
                  </a:solidFill>
                </a:rPr>
                <a:t>字节）</a:t>
              </a:r>
            </a:p>
          </p:txBody>
        </p:sp>
        <p:sp>
          <p:nvSpPr>
            <p:cNvPr id="55" name="文本框 54">
              <a:extLst>
                <a:ext uri="{FF2B5EF4-FFF2-40B4-BE49-F238E27FC236}">
                  <a16:creationId xmlns:a16="http://schemas.microsoft.com/office/drawing/2014/main" id="{8AE80367-DEE3-BDCF-A660-7A85276B95AB}"/>
                </a:ext>
              </a:extLst>
            </p:cNvPr>
            <p:cNvSpPr txBox="1"/>
            <p:nvPr/>
          </p:nvSpPr>
          <p:spPr>
            <a:xfrm>
              <a:off x="7221681" y="5071590"/>
              <a:ext cx="4711091" cy="369332"/>
            </a:xfrm>
            <a:prstGeom prst="rect">
              <a:avLst/>
            </a:prstGeom>
            <a:noFill/>
          </p:spPr>
          <p:txBody>
            <a:bodyPr wrap="square" rtlCol="0">
              <a:spAutoFit/>
            </a:bodyPr>
            <a:lstStyle/>
            <a:p>
              <a:r>
                <a:rPr lang="zh-CN" altLang="en-US" b="1" dirty="0">
                  <a:solidFill>
                    <a:schemeClr val="bg1"/>
                  </a:solidFill>
                </a:rPr>
                <a:t>指明一个边界需要</a:t>
              </a:r>
              <a:r>
                <a:rPr lang="en-US" altLang="zh-CN" b="1" dirty="0">
                  <a:solidFill>
                    <a:schemeClr val="bg1"/>
                  </a:solidFill>
                </a:rPr>
                <a:t>4</a:t>
              </a:r>
              <a:r>
                <a:rPr lang="zh-CN" altLang="en-US" b="1" dirty="0">
                  <a:solidFill>
                    <a:schemeClr val="bg1"/>
                  </a:solidFill>
                </a:rPr>
                <a:t>字节（因为序号为</a:t>
              </a:r>
              <a:r>
                <a:rPr lang="en-US" altLang="zh-CN" b="1" dirty="0">
                  <a:solidFill>
                    <a:schemeClr val="bg1"/>
                  </a:solidFill>
                </a:rPr>
                <a:t>4</a:t>
              </a:r>
              <a:r>
                <a:rPr lang="zh-CN" altLang="en-US" b="1" dirty="0">
                  <a:solidFill>
                    <a:schemeClr val="bg1"/>
                  </a:solidFill>
                </a:rPr>
                <a:t>字节）</a:t>
              </a:r>
            </a:p>
          </p:txBody>
        </p:sp>
        <p:sp>
          <p:nvSpPr>
            <p:cNvPr id="56" name="文本框 55">
              <a:extLst>
                <a:ext uri="{FF2B5EF4-FFF2-40B4-BE49-F238E27FC236}">
                  <a16:creationId xmlns:a16="http://schemas.microsoft.com/office/drawing/2014/main" id="{AB251E35-CDC7-2FF2-1710-C5341372826A}"/>
                </a:ext>
              </a:extLst>
            </p:cNvPr>
            <p:cNvSpPr txBox="1"/>
            <p:nvPr/>
          </p:nvSpPr>
          <p:spPr>
            <a:xfrm>
              <a:off x="7220616" y="5429282"/>
              <a:ext cx="4711091" cy="369332"/>
            </a:xfrm>
            <a:prstGeom prst="rect">
              <a:avLst/>
            </a:prstGeom>
            <a:noFill/>
          </p:spPr>
          <p:txBody>
            <a:bodyPr wrap="square" rtlCol="0">
              <a:spAutoFit/>
            </a:bodyPr>
            <a:lstStyle/>
            <a:p>
              <a:r>
                <a:rPr lang="zh-CN" altLang="en-US" b="1" dirty="0">
                  <a:solidFill>
                    <a:schemeClr val="bg1"/>
                  </a:solidFill>
                </a:rPr>
                <a:t>一个字节块需要两个边界，即</a:t>
              </a:r>
              <a:r>
                <a:rPr lang="en-US" altLang="zh-CN" b="1" dirty="0">
                  <a:solidFill>
                    <a:schemeClr val="bg1"/>
                  </a:solidFill>
                </a:rPr>
                <a:t>8</a:t>
              </a:r>
              <a:r>
                <a:rPr lang="zh-CN" altLang="en-US" b="1" dirty="0">
                  <a:solidFill>
                    <a:schemeClr val="bg1"/>
                  </a:solidFill>
                </a:rPr>
                <a:t>字节。</a:t>
              </a:r>
            </a:p>
          </p:txBody>
        </p:sp>
        <p:sp>
          <p:nvSpPr>
            <p:cNvPr id="57" name="文本框 56">
              <a:extLst>
                <a:ext uri="{FF2B5EF4-FFF2-40B4-BE49-F238E27FC236}">
                  <a16:creationId xmlns:a16="http://schemas.microsoft.com/office/drawing/2014/main" id="{DD1C30B3-74D7-3264-CB8F-97A4329E0A96}"/>
                </a:ext>
              </a:extLst>
            </p:cNvPr>
            <p:cNvSpPr txBox="1"/>
            <p:nvPr/>
          </p:nvSpPr>
          <p:spPr>
            <a:xfrm>
              <a:off x="7220615" y="5818851"/>
              <a:ext cx="4711091" cy="369332"/>
            </a:xfrm>
            <a:prstGeom prst="rect">
              <a:avLst/>
            </a:prstGeom>
            <a:noFill/>
          </p:spPr>
          <p:txBody>
            <a:bodyPr wrap="square" rtlCol="0">
              <a:spAutoFit/>
            </a:bodyPr>
            <a:lstStyle/>
            <a:p>
              <a:r>
                <a:rPr lang="zh-CN" altLang="en-US" b="1" dirty="0">
                  <a:solidFill>
                    <a:schemeClr val="bg1"/>
                  </a:solidFill>
                </a:rPr>
                <a:t>因此，最多指明</a:t>
              </a:r>
              <a:r>
                <a:rPr lang="en-US" altLang="zh-CN" b="1" dirty="0">
                  <a:solidFill>
                    <a:schemeClr val="bg1"/>
                  </a:solidFill>
                </a:rPr>
                <a:t>4</a:t>
              </a:r>
              <a:r>
                <a:rPr lang="zh-CN" altLang="en-US" b="1" dirty="0">
                  <a:solidFill>
                    <a:schemeClr val="bg1"/>
                  </a:solidFill>
                </a:rPr>
                <a:t>个字节块的信息。</a:t>
              </a:r>
            </a:p>
          </p:txBody>
        </p:sp>
      </p:grpSp>
    </p:spTree>
    <p:custDataLst>
      <p:tags r:id="rId1"/>
    </p:custDataLst>
    <p:extLst>
      <p:ext uri="{BB962C8B-B14F-4D97-AF65-F5344CB8AC3E}">
        <p14:creationId xmlns:p14="http://schemas.microsoft.com/office/powerpoint/2010/main" val="46837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p:tgtEl>
                                          <p:spTgt spid="38"/>
                                        </p:tgtEl>
                                        <p:attrNameLst>
                                          <p:attrName>ppt_y</p:attrName>
                                        </p:attrNameLst>
                                      </p:cBhvr>
                                      <p:tavLst>
                                        <p:tav tm="0">
                                          <p:val>
                                            <p:strVal val="#ppt_y+#ppt_h*1.125000"/>
                                          </p:val>
                                        </p:tav>
                                        <p:tav tm="100000">
                                          <p:val>
                                            <p:strVal val="#ppt_y"/>
                                          </p:val>
                                        </p:tav>
                                      </p:tavLst>
                                    </p:anim>
                                    <p:animEffect transition="in" filter="wipe(up)">
                                      <p:cBhvr>
                                        <p:cTn id="8" dur="500"/>
                                        <p:tgtEl>
                                          <p:spTgt spid="38"/>
                                        </p:tgtEl>
                                      </p:cBhvr>
                                    </p:animEffect>
                                  </p:childTnLst>
                                </p:cTn>
                              </p:par>
                              <p:par>
                                <p:cTn id="9" presetID="12" presetClass="entr" presetSubtype="4"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p:tgtEl>
                                          <p:spTgt spid="41"/>
                                        </p:tgtEl>
                                        <p:attrNameLst>
                                          <p:attrName>ppt_y</p:attrName>
                                        </p:attrNameLst>
                                      </p:cBhvr>
                                      <p:tavLst>
                                        <p:tav tm="0">
                                          <p:val>
                                            <p:strVal val="#ppt_y+#ppt_h*1.125000"/>
                                          </p:val>
                                        </p:tav>
                                        <p:tav tm="100000">
                                          <p:val>
                                            <p:strVal val="#ppt_y"/>
                                          </p:val>
                                        </p:tav>
                                      </p:tavLst>
                                    </p:anim>
                                    <p:animEffect transition="in" filter="wipe(up)">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additive="base">
                                        <p:cTn id="17" dur="500"/>
                                        <p:tgtEl>
                                          <p:spTgt spid="44"/>
                                        </p:tgtEl>
                                        <p:attrNameLst>
                                          <p:attrName>ppt_y</p:attrName>
                                        </p:attrNameLst>
                                      </p:cBhvr>
                                      <p:tavLst>
                                        <p:tav tm="0">
                                          <p:val>
                                            <p:strVal val="#ppt_y+#ppt_h*1.125000"/>
                                          </p:val>
                                        </p:tav>
                                        <p:tav tm="100000">
                                          <p:val>
                                            <p:strVal val="#ppt_y"/>
                                          </p:val>
                                        </p:tav>
                                      </p:tavLst>
                                    </p:anim>
                                    <p:animEffect transition="in" filter="wipe(up)">
                                      <p:cBhvr>
                                        <p:cTn id="18" dur="500"/>
                                        <p:tgtEl>
                                          <p:spTgt spid="44"/>
                                        </p:tgtEl>
                                      </p:cBhvr>
                                    </p:animEffect>
                                  </p:childTnLst>
                                </p:cTn>
                              </p:par>
                              <p:par>
                                <p:cTn id="19" presetID="12" presetClass="entr" presetSubtype="4"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500"/>
                                        <p:tgtEl>
                                          <p:spTgt spid="47"/>
                                        </p:tgtEl>
                                        <p:attrNameLst>
                                          <p:attrName>ppt_y</p:attrName>
                                        </p:attrNameLst>
                                      </p:cBhvr>
                                      <p:tavLst>
                                        <p:tav tm="0">
                                          <p:val>
                                            <p:strVal val="#ppt_y+#ppt_h*1.125000"/>
                                          </p:val>
                                        </p:tav>
                                        <p:tav tm="100000">
                                          <p:val>
                                            <p:strVal val="#ppt_y"/>
                                          </p:val>
                                        </p:tav>
                                      </p:tavLst>
                                    </p:anim>
                                    <p:animEffect transition="in" filter="wipe(up)">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3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800" decel="100000"/>
                                        <p:tgtEl>
                                          <p:spTgt spid="6"/>
                                        </p:tgtEl>
                                      </p:cBhvr>
                                    </p:animEffect>
                                    <p:anim calcmode="lin" valueType="num">
                                      <p:cBhvr>
                                        <p:cTn id="28" dur="800" decel="100000" fill="hold"/>
                                        <p:tgtEl>
                                          <p:spTgt spid="6"/>
                                        </p:tgtEl>
                                        <p:attrNameLst>
                                          <p:attrName>style.rotation</p:attrName>
                                        </p:attrNameLst>
                                      </p:cBhvr>
                                      <p:tavLst>
                                        <p:tav tm="0">
                                          <p:val>
                                            <p:fltVal val="-90"/>
                                          </p:val>
                                        </p:tav>
                                        <p:tav tm="100000">
                                          <p:val>
                                            <p:fltVal val="0"/>
                                          </p:val>
                                        </p:tav>
                                      </p:tavLst>
                                    </p:anim>
                                    <p:anim calcmode="lin" valueType="num">
                                      <p:cBhvr>
                                        <p:cTn id="29" dur="800" decel="100000" fill="hold"/>
                                        <p:tgtEl>
                                          <p:spTgt spid="6"/>
                                        </p:tgtEl>
                                        <p:attrNameLst>
                                          <p:attrName>ppt_x</p:attrName>
                                        </p:attrNameLst>
                                      </p:cBhvr>
                                      <p:tavLst>
                                        <p:tav tm="0">
                                          <p:val>
                                            <p:strVal val="#ppt_x+0.4"/>
                                          </p:val>
                                        </p:tav>
                                        <p:tav tm="100000">
                                          <p:val>
                                            <p:strVal val="#ppt_x-0.05"/>
                                          </p:val>
                                        </p:tav>
                                      </p:tavLst>
                                    </p:anim>
                                    <p:anim calcmode="lin" valueType="num">
                                      <p:cBhvr>
                                        <p:cTn id="30" dur="800" decel="100000" fill="hold"/>
                                        <p:tgtEl>
                                          <p:spTgt spid="6"/>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1+#ppt_w/2"/>
                                          </p:val>
                                        </p:tav>
                                        <p:tav tm="100000">
                                          <p:val>
                                            <p:strVal val="#ppt_x"/>
                                          </p:val>
                                        </p:tav>
                                      </p:tavLst>
                                    </p:anim>
                                    <p:anim calcmode="lin" valueType="num">
                                      <p:cBhvr additive="base">
                                        <p:cTn id="3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A761F3E0-D82D-F0A4-875B-8FB7CA05FEF7}"/>
              </a:ext>
            </a:extLst>
          </p:cNvPr>
          <p:cNvGrpSpPr/>
          <p:nvPr/>
        </p:nvGrpSpPr>
        <p:grpSpPr>
          <a:xfrm>
            <a:off x="3224645" y="1495111"/>
            <a:ext cx="1170709" cy="675409"/>
            <a:chOff x="3224645" y="2383372"/>
            <a:chExt cx="1170709" cy="675409"/>
          </a:xfrm>
        </p:grpSpPr>
        <p:cxnSp>
          <p:nvCxnSpPr>
            <p:cNvPr id="104" name="直接连接符 103">
              <a:extLst>
                <a:ext uri="{FF2B5EF4-FFF2-40B4-BE49-F238E27FC236}">
                  <a16:creationId xmlns:a16="http://schemas.microsoft.com/office/drawing/2014/main" id="{B93AE1A1-BBC6-BB25-4191-3ED658C214AB}"/>
                </a:ext>
              </a:extLst>
            </p:cNvPr>
            <p:cNvCxnSpPr>
              <a:cxnSpLocks/>
            </p:cNvCxnSpPr>
            <p:nvPr/>
          </p:nvCxnSpPr>
          <p:spPr>
            <a:xfrm flipV="1">
              <a:off x="3224645" y="2383372"/>
              <a:ext cx="0" cy="6754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789D89E0-3052-4A69-E5D1-CADCB3A880EA}"/>
                </a:ext>
              </a:extLst>
            </p:cNvPr>
            <p:cNvCxnSpPr>
              <a:cxnSpLocks/>
            </p:cNvCxnSpPr>
            <p:nvPr/>
          </p:nvCxnSpPr>
          <p:spPr>
            <a:xfrm flipV="1">
              <a:off x="4395354" y="2383372"/>
              <a:ext cx="0" cy="6754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文本框 107">
              <a:extLst>
                <a:ext uri="{FF2B5EF4-FFF2-40B4-BE49-F238E27FC236}">
                  <a16:creationId xmlns:a16="http://schemas.microsoft.com/office/drawing/2014/main" id="{D477BC07-81C7-6564-B351-C62E33580FE1}"/>
                </a:ext>
              </a:extLst>
            </p:cNvPr>
            <p:cNvSpPr txBox="1"/>
            <p:nvPr/>
          </p:nvSpPr>
          <p:spPr>
            <a:xfrm>
              <a:off x="3371405" y="2383372"/>
              <a:ext cx="880634" cy="646331"/>
            </a:xfrm>
            <a:prstGeom prst="rect">
              <a:avLst/>
            </a:prstGeom>
            <a:noFill/>
          </p:spPr>
          <p:txBody>
            <a:bodyPr wrap="square" rtlCol="0">
              <a:spAutoFit/>
            </a:bodyPr>
            <a:lstStyle/>
            <a:p>
              <a:pPr algn="ctr"/>
              <a:r>
                <a:rPr lang="zh-CN" altLang="en-US" b="1" dirty="0">
                  <a:solidFill>
                    <a:srgbClr val="FF0000"/>
                  </a:solidFill>
                </a:rPr>
                <a:t>缺失</a:t>
              </a:r>
              <a:endParaRPr lang="en-US" altLang="zh-CN" b="1" dirty="0">
                <a:solidFill>
                  <a:srgbClr val="FF0000"/>
                </a:solidFill>
              </a:endParaRPr>
            </a:p>
            <a:p>
              <a:pPr algn="ctr"/>
              <a:r>
                <a:rPr lang="zh-CN" altLang="en-US" b="1" dirty="0">
                  <a:solidFill>
                    <a:srgbClr val="FF0000"/>
                  </a:solidFill>
                </a:rPr>
                <a:t>字节流</a:t>
              </a:r>
            </a:p>
          </p:txBody>
        </p:sp>
      </p:grpSp>
      <p:sp>
        <p:nvSpPr>
          <p:cNvPr id="101" name="文本框 100">
            <a:extLst>
              <a:ext uri="{FF2B5EF4-FFF2-40B4-BE49-F238E27FC236}">
                <a16:creationId xmlns:a16="http://schemas.microsoft.com/office/drawing/2014/main" id="{15B56856-9F69-3C0F-7D3B-C91CA1222FDF}"/>
              </a:ext>
            </a:extLst>
          </p:cNvPr>
          <p:cNvSpPr txBox="1"/>
          <p:nvPr/>
        </p:nvSpPr>
        <p:spPr>
          <a:xfrm>
            <a:off x="1217463" y="1746863"/>
            <a:ext cx="1598464" cy="369332"/>
          </a:xfrm>
          <a:prstGeom prst="rect">
            <a:avLst/>
          </a:prstGeom>
          <a:noFill/>
        </p:spPr>
        <p:txBody>
          <a:bodyPr wrap="square" rtlCol="0">
            <a:spAutoFit/>
          </a:bodyPr>
          <a:lstStyle/>
          <a:p>
            <a:pPr algn="ctr"/>
            <a:r>
              <a:rPr lang="zh-CN" altLang="en-US" b="1" dirty="0">
                <a:solidFill>
                  <a:schemeClr val="accent3"/>
                </a:solidFill>
              </a:rPr>
              <a:t>连续的字节流</a:t>
            </a:r>
          </a:p>
        </p:txBody>
      </p:sp>
      <p:sp>
        <p:nvSpPr>
          <p:cNvPr id="102" name="文本框 101">
            <a:extLst>
              <a:ext uri="{FF2B5EF4-FFF2-40B4-BE49-F238E27FC236}">
                <a16:creationId xmlns:a16="http://schemas.microsoft.com/office/drawing/2014/main" id="{A1093251-2595-28E8-CE4B-DB755A4A57B5}"/>
              </a:ext>
            </a:extLst>
          </p:cNvPr>
          <p:cNvSpPr txBox="1"/>
          <p:nvPr/>
        </p:nvSpPr>
        <p:spPr>
          <a:xfrm>
            <a:off x="5296766" y="1746863"/>
            <a:ext cx="1598464" cy="369332"/>
          </a:xfrm>
          <a:prstGeom prst="rect">
            <a:avLst/>
          </a:prstGeom>
          <a:noFill/>
        </p:spPr>
        <p:txBody>
          <a:bodyPr wrap="square" rtlCol="0">
            <a:spAutoFit/>
          </a:bodyPr>
          <a:lstStyle/>
          <a:p>
            <a:pPr algn="ctr"/>
            <a:r>
              <a:rPr lang="zh-CN" altLang="en-US" b="1" dirty="0">
                <a:solidFill>
                  <a:schemeClr val="accent3"/>
                </a:solidFill>
              </a:rPr>
              <a:t>第一个字节块</a:t>
            </a:r>
          </a:p>
        </p:txBody>
      </p:sp>
      <p:sp>
        <p:nvSpPr>
          <p:cNvPr id="103" name="文本框 102">
            <a:extLst>
              <a:ext uri="{FF2B5EF4-FFF2-40B4-BE49-F238E27FC236}">
                <a16:creationId xmlns:a16="http://schemas.microsoft.com/office/drawing/2014/main" id="{4ED4206F-114C-95F5-47C4-87D0E1FC4770}"/>
              </a:ext>
            </a:extLst>
          </p:cNvPr>
          <p:cNvSpPr txBox="1"/>
          <p:nvPr/>
        </p:nvSpPr>
        <p:spPr>
          <a:xfrm>
            <a:off x="9328436" y="1746863"/>
            <a:ext cx="1598464" cy="369332"/>
          </a:xfrm>
          <a:prstGeom prst="rect">
            <a:avLst/>
          </a:prstGeom>
          <a:noFill/>
        </p:spPr>
        <p:txBody>
          <a:bodyPr wrap="square" rtlCol="0">
            <a:spAutoFit/>
          </a:bodyPr>
          <a:lstStyle/>
          <a:p>
            <a:pPr algn="ctr"/>
            <a:r>
              <a:rPr lang="zh-CN" altLang="en-US" b="1" dirty="0">
                <a:solidFill>
                  <a:schemeClr val="accent3"/>
                </a:solidFill>
              </a:rPr>
              <a:t>第二个字节块</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的选择确认</a:t>
              </a:r>
            </a:p>
          </p:txBody>
        </p:sp>
      </p:grpSp>
      <p:grpSp>
        <p:nvGrpSpPr>
          <p:cNvPr id="11" name="组合 10">
            <a:extLst>
              <a:ext uri="{FF2B5EF4-FFF2-40B4-BE49-F238E27FC236}">
                <a16:creationId xmlns:a16="http://schemas.microsoft.com/office/drawing/2014/main" id="{B73AA629-2F17-9E79-9076-C23F13C601D3}"/>
              </a:ext>
            </a:extLst>
          </p:cNvPr>
          <p:cNvGrpSpPr/>
          <p:nvPr/>
        </p:nvGrpSpPr>
        <p:grpSpPr>
          <a:xfrm>
            <a:off x="7793181" y="1440786"/>
            <a:ext cx="1149927" cy="700656"/>
            <a:chOff x="7793181" y="2329047"/>
            <a:chExt cx="1149927" cy="700656"/>
          </a:xfrm>
        </p:grpSpPr>
        <p:cxnSp>
          <p:nvCxnSpPr>
            <p:cNvPr id="106" name="直接连接符 105">
              <a:extLst>
                <a:ext uri="{FF2B5EF4-FFF2-40B4-BE49-F238E27FC236}">
                  <a16:creationId xmlns:a16="http://schemas.microsoft.com/office/drawing/2014/main" id="{656092F7-1B15-20BC-CE54-9959345ACEC7}"/>
                </a:ext>
              </a:extLst>
            </p:cNvPr>
            <p:cNvCxnSpPr>
              <a:cxnSpLocks/>
            </p:cNvCxnSpPr>
            <p:nvPr/>
          </p:nvCxnSpPr>
          <p:spPr>
            <a:xfrm flipV="1">
              <a:off x="7793181" y="2329047"/>
              <a:ext cx="0" cy="6754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7793305F-8DE0-D28D-87AF-19278AC996F6}"/>
                </a:ext>
              </a:extLst>
            </p:cNvPr>
            <p:cNvCxnSpPr>
              <a:cxnSpLocks/>
            </p:cNvCxnSpPr>
            <p:nvPr/>
          </p:nvCxnSpPr>
          <p:spPr>
            <a:xfrm flipV="1">
              <a:off x="8943108" y="2329047"/>
              <a:ext cx="0" cy="6754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文本框 108">
              <a:extLst>
                <a:ext uri="{FF2B5EF4-FFF2-40B4-BE49-F238E27FC236}">
                  <a16:creationId xmlns:a16="http://schemas.microsoft.com/office/drawing/2014/main" id="{7453545E-00DC-9C98-37CD-645A67670851}"/>
                </a:ext>
              </a:extLst>
            </p:cNvPr>
            <p:cNvSpPr txBox="1"/>
            <p:nvPr/>
          </p:nvSpPr>
          <p:spPr>
            <a:xfrm>
              <a:off x="7919158" y="2383372"/>
              <a:ext cx="880634" cy="646331"/>
            </a:xfrm>
            <a:prstGeom prst="rect">
              <a:avLst/>
            </a:prstGeom>
            <a:noFill/>
          </p:spPr>
          <p:txBody>
            <a:bodyPr wrap="square" rtlCol="0">
              <a:spAutoFit/>
            </a:bodyPr>
            <a:lstStyle/>
            <a:p>
              <a:pPr algn="ctr"/>
              <a:r>
                <a:rPr lang="zh-CN" altLang="en-US" b="1" dirty="0">
                  <a:solidFill>
                    <a:srgbClr val="FF0000"/>
                  </a:solidFill>
                </a:rPr>
                <a:t>缺失</a:t>
              </a:r>
              <a:endParaRPr lang="en-US" altLang="zh-CN" b="1" dirty="0">
                <a:solidFill>
                  <a:srgbClr val="FF0000"/>
                </a:solidFill>
              </a:endParaRPr>
            </a:p>
            <a:p>
              <a:pPr algn="ctr"/>
              <a:r>
                <a:rPr lang="zh-CN" altLang="en-US" b="1" dirty="0">
                  <a:solidFill>
                    <a:srgbClr val="FF0000"/>
                  </a:solidFill>
                </a:rPr>
                <a:t>字节流</a:t>
              </a:r>
            </a:p>
          </p:txBody>
        </p:sp>
      </p:grpSp>
      <p:grpSp>
        <p:nvGrpSpPr>
          <p:cNvPr id="9" name="组合 8">
            <a:extLst>
              <a:ext uri="{FF2B5EF4-FFF2-40B4-BE49-F238E27FC236}">
                <a16:creationId xmlns:a16="http://schemas.microsoft.com/office/drawing/2014/main" id="{81A938B9-8305-006C-8AA6-1BC94B5E115C}"/>
              </a:ext>
            </a:extLst>
          </p:cNvPr>
          <p:cNvGrpSpPr/>
          <p:nvPr/>
        </p:nvGrpSpPr>
        <p:grpSpPr>
          <a:xfrm>
            <a:off x="761999" y="2112731"/>
            <a:ext cx="10648406" cy="491838"/>
            <a:chOff x="761999" y="3000992"/>
            <a:chExt cx="10648406" cy="491838"/>
          </a:xfrm>
        </p:grpSpPr>
        <p:sp>
          <p:nvSpPr>
            <p:cNvPr id="90" name="矩形 89">
              <a:extLst>
                <a:ext uri="{FF2B5EF4-FFF2-40B4-BE49-F238E27FC236}">
                  <a16:creationId xmlns:a16="http://schemas.microsoft.com/office/drawing/2014/main" id="{0BE6D60E-12C8-E891-CB1A-5C5D71CB70C7}"/>
                </a:ext>
              </a:extLst>
            </p:cNvPr>
            <p:cNvSpPr/>
            <p:nvPr/>
          </p:nvSpPr>
          <p:spPr>
            <a:xfrm>
              <a:off x="813954" y="3004457"/>
              <a:ext cx="2410691" cy="48837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b="1" dirty="0">
                <a:solidFill>
                  <a:schemeClr val="bg1"/>
                </a:solidFill>
              </a:endParaRPr>
            </a:p>
          </p:txBody>
        </p:sp>
        <p:sp>
          <p:nvSpPr>
            <p:cNvPr id="91" name="文本框 90">
              <a:extLst>
                <a:ext uri="{FF2B5EF4-FFF2-40B4-BE49-F238E27FC236}">
                  <a16:creationId xmlns:a16="http://schemas.microsoft.com/office/drawing/2014/main" id="{F4A4A804-330C-C23D-19E3-2C1B03CA3B70}"/>
                </a:ext>
              </a:extLst>
            </p:cNvPr>
            <p:cNvSpPr txBox="1"/>
            <p:nvPr/>
          </p:nvSpPr>
          <p:spPr>
            <a:xfrm>
              <a:off x="761999" y="3063977"/>
              <a:ext cx="394855" cy="369332"/>
            </a:xfrm>
            <a:prstGeom prst="rect">
              <a:avLst/>
            </a:prstGeom>
            <a:noFill/>
          </p:spPr>
          <p:txBody>
            <a:bodyPr wrap="square" rtlCol="0">
              <a:spAutoFit/>
            </a:bodyPr>
            <a:lstStyle/>
            <a:p>
              <a:r>
                <a:rPr lang="en-US" altLang="zh-CN" b="1" dirty="0">
                  <a:solidFill>
                    <a:schemeClr val="bg1"/>
                  </a:solidFill>
                </a:rPr>
                <a:t>1</a:t>
              </a:r>
              <a:endParaRPr lang="zh-CN" altLang="en-US" b="1" dirty="0">
                <a:solidFill>
                  <a:schemeClr val="bg1"/>
                </a:solidFill>
              </a:endParaRPr>
            </a:p>
          </p:txBody>
        </p:sp>
        <p:sp>
          <p:nvSpPr>
            <p:cNvPr id="92" name="文本框 91">
              <a:extLst>
                <a:ext uri="{FF2B5EF4-FFF2-40B4-BE49-F238E27FC236}">
                  <a16:creationId xmlns:a16="http://schemas.microsoft.com/office/drawing/2014/main" id="{1F48B7F6-94A4-490E-41DF-945B330C7AEC}"/>
                </a:ext>
              </a:extLst>
            </p:cNvPr>
            <p:cNvSpPr txBox="1"/>
            <p:nvPr/>
          </p:nvSpPr>
          <p:spPr>
            <a:xfrm>
              <a:off x="2389218" y="3063977"/>
              <a:ext cx="898810" cy="369332"/>
            </a:xfrm>
            <a:prstGeom prst="rect">
              <a:avLst/>
            </a:prstGeom>
            <a:noFill/>
          </p:spPr>
          <p:txBody>
            <a:bodyPr wrap="square" rtlCol="0">
              <a:spAutoFit/>
            </a:bodyPr>
            <a:lstStyle/>
            <a:p>
              <a:pPr algn="r"/>
              <a:r>
                <a:rPr lang="en-US" altLang="zh-CN" b="1" dirty="0">
                  <a:solidFill>
                    <a:schemeClr val="bg1"/>
                  </a:solidFill>
                </a:rPr>
                <a:t>1000</a:t>
              </a:r>
              <a:endParaRPr lang="zh-CN" altLang="en-US" b="1" dirty="0">
                <a:solidFill>
                  <a:schemeClr val="bg1"/>
                </a:solidFill>
              </a:endParaRPr>
            </a:p>
          </p:txBody>
        </p:sp>
        <p:sp>
          <p:nvSpPr>
            <p:cNvPr id="93" name="文本框 92">
              <a:extLst>
                <a:ext uri="{FF2B5EF4-FFF2-40B4-BE49-F238E27FC236}">
                  <a16:creationId xmlns:a16="http://schemas.microsoft.com/office/drawing/2014/main" id="{F42E1095-5B62-80C9-0D6B-12F3A596F70B}"/>
                </a:ext>
              </a:extLst>
            </p:cNvPr>
            <p:cNvSpPr txBox="1"/>
            <p:nvPr/>
          </p:nvSpPr>
          <p:spPr>
            <a:xfrm>
              <a:off x="1666008" y="3063977"/>
              <a:ext cx="488373" cy="369332"/>
            </a:xfrm>
            <a:prstGeom prst="rect">
              <a:avLst/>
            </a:prstGeom>
            <a:noFill/>
          </p:spPr>
          <p:txBody>
            <a:bodyPr wrap="square" rtlCol="0">
              <a:spAutoFit/>
            </a:bodyPr>
            <a:lstStyle/>
            <a:p>
              <a:pPr algn="ctr"/>
              <a:r>
                <a:rPr lang="en-US" altLang="zh-CN" b="1" dirty="0">
                  <a:solidFill>
                    <a:schemeClr val="bg1"/>
                  </a:solidFill>
                </a:rPr>
                <a:t>…</a:t>
              </a:r>
              <a:endParaRPr lang="zh-CN" altLang="en-US" b="1" dirty="0">
                <a:solidFill>
                  <a:schemeClr val="bg1"/>
                </a:solidFill>
              </a:endParaRPr>
            </a:p>
          </p:txBody>
        </p:sp>
        <p:sp>
          <p:nvSpPr>
            <p:cNvPr id="95" name="矩形 94">
              <a:extLst>
                <a:ext uri="{FF2B5EF4-FFF2-40B4-BE49-F238E27FC236}">
                  <a16:creationId xmlns:a16="http://schemas.microsoft.com/office/drawing/2014/main" id="{14A2E143-DD3D-538C-5FA1-BF3F47DC499D}"/>
                </a:ext>
              </a:extLst>
            </p:cNvPr>
            <p:cNvSpPr/>
            <p:nvPr/>
          </p:nvSpPr>
          <p:spPr>
            <a:xfrm>
              <a:off x="4395354" y="3004457"/>
              <a:ext cx="3401291" cy="48837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b="1" dirty="0">
                <a:solidFill>
                  <a:schemeClr val="bg1"/>
                </a:solidFill>
              </a:endParaRPr>
            </a:p>
          </p:txBody>
        </p:sp>
        <p:sp>
          <p:nvSpPr>
            <p:cNvPr id="96" name="文本框 95">
              <a:extLst>
                <a:ext uri="{FF2B5EF4-FFF2-40B4-BE49-F238E27FC236}">
                  <a16:creationId xmlns:a16="http://schemas.microsoft.com/office/drawing/2014/main" id="{CB1C67DC-9611-3796-EE8D-C40C91EEB3E6}"/>
                </a:ext>
              </a:extLst>
            </p:cNvPr>
            <p:cNvSpPr txBox="1"/>
            <p:nvPr/>
          </p:nvSpPr>
          <p:spPr>
            <a:xfrm>
              <a:off x="4343399" y="3063977"/>
              <a:ext cx="1084217" cy="369332"/>
            </a:xfrm>
            <a:prstGeom prst="rect">
              <a:avLst/>
            </a:prstGeom>
            <a:noFill/>
          </p:spPr>
          <p:txBody>
            <a:bodyPr wrap="square" rtlCol="0">
              <a:spAutoFit/>
            </a:bodyPr>
            <a:lstStyle/>
            <a:p>
              <a:r>
                <a:rPr lang="en-US" altLang="zh-CN" b="1" dirty="0">
                  <a:solidFill>
                    <a:schemeClr val="bg1"/>
                  </a:solidFill>
                </a:rPr>
                <a:t>1501</a:t>
              </a:r>
              <a:endParaRPr lang="zh-CN" altLang="en-US" b="1" dirty="0">
                <a:solidFill>
                  <a:schemeClr val="bg1"/>
                </a:solidFill>
              </a:endParaRPr>
            </a:p>
          </p:txBody>
        </p:sp>
        <p:sp>
          <p:nvSpPr>
            <p:cNvPr id="97" name="文本框 96">
              <a:extLst>
                <a:ext uri="{FF2B5EF4-FFF2-40B4-BE49-F238E27FC236}">
                  <a16:creationId xmlns:a16="http://schemas.microsoft.com/office/drawing/2014/main" id="{428E3708-3916-8C56-A1A7-F3487D439520}"/>
                </a:ext>
              </a:extLst>
            </p:cNvPr>
            <p:cNvSpPr txBox="1"/>
            <p:nvPr/>
          </p:nvSpPr>
          <p:spPr>
            <a:xfrm>
              <a:off x="6862456" y="3063977"/>
              <a:ext cx="1014450" cy="369332"/>
            </a:xfrm>
            <a:prstGeom prst="rect">
              <a:avLst/>
            </a:prstGeom>
            <a:noFill/>
          </p:spPr>
          <p:txBody>
            <a:bodyPr wrap="square" rtlCol="0">
              <a:spAutoFit/>
            </a:bodyPr>
            <a:lstStyle/>
            <a:p>
              <a:pPr algn="r"/>
              <a:r>
                <a:rPr lang="en-US" altLang="zh-CN" b="1" dirty="0">
                  <a:solidFill>
                    <a:schemeClr val="bg1"/>
                  </a:solidFill>
                </a:rPr>
                <a:t>3000</a:t>
              </a:r>
              <a:endParaRPr lang="zh-CN" altLang="en-US" b="1" dirty="0">
                <a:solidFill>
                  <a:schemeClr val="bg1"/>
                </a:solidFill>
              </a:endParaRPr>
            </a:p>
          </p:txBody>
        </p:sp>
        <p:sp>
          <p:nvSpPr>
            <p:cNvPr id="98" name="文本框 97">
              <a:extLst>
                <a:ext uri="{FF2B5EF4-FFF2-40B4-BE49-F238E27FC236}">
                  <a16:creationId xmlns:a16="http://schemas.microsoft.com/office/drawing/2014/main" id="{7BC09884-6AC2-0F09-32BD-1EA1E1BF92F5}"/>
                </a:ext>
              </a:extLst>
            </p:cNvPr>
            <p:cNvSpPr txBox="1"/>
            <p:nvPr/>
          </p:nvSpPr>
          <p:spPr>
            <a:xfrm>
              <a:off x="5851812" y="3063977"/>
              <a:ext cx="488373" cy="369332"/>
            </a:xfrm>
            <a:prstGeom prst="rect">
              <a:avLst/>
            </a:prstGeom>
            <a:noFill/>
          </p:spPr>
          <p:txBody>
            <a:bodyPr wrap="square" rtlCol="0">
              <a:spAutoFit/>
            </a:bodyPr>
            <a:lstStyle/>
            <a:p>
              <a:pPr algn="ctr"/>
              <a:r>
                <a:rPr lang="en-US" altLang="zh-CN" b="1" dirty="0">
                  <a:solidFill>
                    <a:schemeClr val="bg1"/>
                  </a:solidFill>
                </a:rPr>
                <a:t>…</a:t>
              </a:r>
              <a:endParaRPr lang="zh-CN" altLang="en-US" b="1" dirty="0">
                <a:solidFill>
                  <a:schemeClr val="bg1"/>
                </a:solidFill>
              </a:endParaRPr>
            </a:p>
          </p:txBody>
        </p:sp>
        <p:sp>
          <p:nvSpPr>
            <p:cNvPr id="99" name="文本框 98">
              <a:extLst>
                <a:ext uri="{FF2B5EF4-FFF2-40B4-BE49-F238E27FC236}">
                  <a16:creationId xmlns:a16="http://schemas.microsoft.com/office/drawing/2014/main" id="{A6B11C0E-8C7D-1D6E-858C-69567D1F1DE5}"/>
                </a:ext>
              </a:extLst>
            </p:cNvPr>
            <p:cNvSpPr txBox="1"/>
            <p:nvPr/>
          </p:nvSpPr>
          <p:spPr>
            <a:xfrm>
              <a:off x="3564081" y="3063977"/>
              <a:ext cx="488373" cy="369332"/>
            </a:xfrm>
            <a:prstGeom prst="rect">
              <a:avLst/>
            </a:prstGeom>
            <a:noFill/>
          </p:spPr>
          <p:txBody>
            <a:bodyPr wrap="square" rtlCol="0">
              <a:spAutoFit/>
            </a:bodyPr>
            <a:lstStyle/>
            <a:p>
              <a:pPr algn="ctr"/>
              <a:r>
                <a:rPr lang="en-US" altLang="zh-CN" b="1" dirty="0"/>
                <a:t>…</a:t>
              </a:r>
              <a:endParaRPr lang="zh-CN" altLang="en-US" b="1" dirty="0"/>
            </a:p>
          </p:txBody>
        </p:sp>
        <p:sp>
          <p:nvSpPr>
            <p:cNvPr id="100" name="文本框 99">
              <a:extLst>
                <a:ext uri="{FF2B5EF4-FFF2-40B4-BE49-F238E27FC236}">
                  <a16:creationId xmlns:a16="http://schemas.microsoft.com/office/drawing/2014/main" id="{74573D95-9D8F-53E3-4E86-AA178E269C8A}"/>
                </a:ext>
              </a:extLst>
            </p:cNvPr>
            <p:cNvSpPr txBox="1"/>
            <p:nvPr/>
          </p:nvSpPr>
          <p:spPr>
            <a:xfrm>
              <a:off x="8134345" y="3060513"/>
              <a:ext cx="488373" cy="369332"/>
            </a:xfrm>
            <a:prstGeom prst="rect">
              <a:avLst/>
            </a:prstGeom>
            <a:noFill/>
          </p:spPr>
          <p:txBody>
            <a:bodyPr wrap="square" rtlCol="0">
              <a:spAutoFit/>
            </a:bodyPr>
            <a:lstStyle/>
            <a:p>
              <a:pPr algn="ctr"/>
              <a:r>
                <a:rPr lang="en-US" altLang="zh-CN" b="1" dirty="0"/>
                <a:t>…</a:t>
              </a:r>
              <a:endParaRPr lang="zh-CN" altLang="en-US" b="1" dirty="0"/>
            </a:p>
          </p:txBody>
        </p:sp>
        <p:sp>
          <p:nvSpPr>
            <p:cNvPr id="111" name="矩形 110">
              <a:extLst>
                <a:ext uri="{FF2B5EF4-FFF2-40B4-BE49-F238E27FC236}">
                  <a16:creationId xmlns:a16="http://schemas.microsoft.com/office/drawing/2014/main" id="{6F475989-7F96-6A08-4DFE-DBC19FDF2E26}"/>
                </a:ext>
              </a:extLst>
            </p:cNvPr>
            <p:cNvSpPr/>
            <p:nvPr/>
          </p:nvSpPr>
          <p:spPr>
            <a:xfrm>
              <a:off x="8936182" y="3000992"/>
              <a:ext cx="2410691" cy="48837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b="1" dirty="0">
                <a:solidFill>
                  <a:schemeClr val="bg1"/>
                </a:solidFill>
              </a:endParaRPr>
            </a:p>
          </p:txBody>
        </p:sp>
        <p:sp>
          <p:nvSpPr>
            <p:cNvPr id="112" name="文本框 111">
              <a:extLst>
                <a:ext uri="{FF2B5EF4-FFF2-40B4-BE49-F238E27FC236}">
                  <a16:creationId xmlns:a16="http://schemas.microsoft.com/office/drawing/2014/main" id="{43333B0A-5075-08FC-6166-208D2DEEB414}"/>
                </a:ext>
              </a:extLst>
            </p:cNvPr>
            <p:cNvSpPr txBox="1"/>
            <p:nvPr/>
          </p:nvSpPr>
          <p:spPr>
            <a:xfrm>
              <a:off x="8884226" y="3060512"/>
              <a:ext cx="720437" cy="369332"/>
            </a:xfrm>
            <a:prstGeom prst="rect">
              <a:avLst/>
            </a:prstGeom>
            <a:noFill/>
          </p:spPr>
          <p:txBody>
            <a:bodyPr wrap="square" rtlCol="0">
              <a:spAutoFit/>
            </a:bodyPr>
            <a:lstStyle/>
            <a:p>
              <a:r>
                <a:rPr lang="en-US" altLang="zh-CN" b="1" dirty="0">
                  <a:solidFill>
                    <a:schemeClr val="bg1"/>
                  </a:solidFill>
                </a:rPr>
                <a:t>3501</a:t>
              </a:r>
              <a:endParaRPr lang="zh-CN" altLang="en-US" b="1" dirty="0">
                <a:solidFill>
                  <a:schemeClr val="bg1"/>
                </a:solidFill>
              </a:endParaRPr>
            </a:p>
          </p:txBody>
        </p:sp>
        <p:sp>
          <p:nvSpPr>
            <p:cNvPr id="113" name="文本框 112">
              <a:extLst>
                <a:ext uri="{FF2B5EF4-FFF2-40B4-BE49-F238E27FC236}">
                  <a16:creationId xmlns:a16="http://schemas.microsoft.com/office/drawing/2014/main" id="{250C3FC0-5A0F-CD0B-085F-389131B09A37}"/>
                </a:ext>
              </a:extLst>
            </p:cNvPr>
            <p:cNvSpPr txBox="1"/>
            <p:nvPr/>
          </p:nvSpPr>
          <p:spPr>
            <a:xfrm>
              <a:off x="10609415" y="3060512"/>
              <a:ext cx="800990" cy="369332"/>
            </a:xfrm>
            <a:prstGeom prst="rect">
              <a:avLst/>
            </a:prstGeom>
            <a:noFill/>
          </p:spPr>
          <p:txBody>
            <a:bodyPr wrap="square" rtlCol="0">
              <a:spAutoFit/>
            </a:bodyPr>
            <a:lstStyle/>
            <a:p>
              <a:pPr algn="r"/>
              <a:r>
                <a:rPr lang="en-US" altLang="zh-CN" b="1" dirty="0">
                  <a:solidFill>
                    <a:schemeClr val="bg1"/>
                  </a:solidFill>
                </a:rPr>
                <a:t>4500</a:t>
              </a:r>
              <a:endParaRPr lang="zh-CN" altLang="en-US" b="1" dirty="0">
                <a:solidFill>
                  <a:schemeClr val="bg1"/>
                </a:solidFill>
              </a:endParaRPr>
            </a:p>
          </p:txBody>
        </p:sp>
        <p:sp>
          <p:nvSpPr>
            <p:cNvPr id="114" name="文本框 113">
              <a:extLst>
                <a:ext uri="{FF2B5EF4-FFF2-40B4-BE49-F238E27FC236}">
                  <a16:creationId xmlns:a16="http://schemas.microsoft.com/office/drawing/2014/main" id="{FE22AE2D-03BD-BF03-8DB3-31E9D00BF270}"/>
                </a:ext>
              </a:extLst>
            </p:cNvPr>
            <p:cNvSpPr txBox="1"/>
            <p:nvPr/>
          </p:nvSpPr>
          <p:spPr>
            <a:xfrm>
              <a:off x="9788236" y="3060512"/>
              <a:ext cx="488373" cy="369332"/>
            </a:xfrm>
            <a:prstGeom prst="rect">
              <a:avLst/>
            </a:prstGeom>
            <a:noFill/>
          </p:spPr>
          <p:txBody>
            <a:bodyPr wrap="square" rtlCol="0">
              <a:spAutoFit/>
            </a:bodyPr>
            <a:lstStyle/>
            <a:p>
              <a:pPr algn="ctr"/>
              <a:r>
                <a:rPr lang="en-US" altLang="zh-CN" b="1" dirty="0">
                  <a:solidFill>
                    <a:schemeClr val="bg1"/>
                  </a:solidFill>
                </a:rPr>
                <a:t>…</a:t>
              </a:r>
              <a:endParaRPr lang="zh-CN" altLang="en-US" b="1" dirty="0">
                <a:solidFill>
                  <a:schemeClr val="bg1"/>
                </a:solidFill>
              </a:endParaRPr>
            </a:p>
          </p:txBody>
        </p:sp>
      </p:grpSp>
      <p:sp>
        <p:nvSpPr>
          <p:cNvPr id="8" name="文本框 7">
            <a:extLst>
              <a:ext uri="{FF2B5EF4-FFF2-40B4-BE49-F238E27FC236}">
                <a16:creationId xmlns:a16="http://schemas.microsoft.com/office/drawing/2014/main" id="{A9F188A7-472E-D2B9-7C93-C5AEC26B4A77}"/>
              </a:ext>
            </a:extLst>
          </p:cNvPr>
          <p:cNvSpPr txBox="1"/>
          <p:nvPr/>
        </p:nvSpPr>
        <p:spPr>
          <a:xfrm>
            <a:off x="3275354" y="1059386"/>
            <a:ext cx="5641288" cy="369332"/>
          </a:xfrm>
          <a:prstGeom prst="rect">
            <a:avLst/>
          </a:prstGeom>
          <a:noFill/>
        </p:spPr>
        <p:txBody>
          <a:bodyPr wrap="none" rtlCol="0">
            <a:spAutoFit/>
          </a:bodyPr>
          <a:lstStyle/>
          <a:p>
            <a:r>
              <a:rPr lang="en-US" altLang="zh-CN" b="1" dirty="0"/>
              <a:t>TCP</a:t>
            </a:r>
            <a:r>
              <a:rPr lang="zh-CN" altLang="en-US" b="1" dirty="0"/>
              <a:t>接收方收到的对方发送过来的序号不连续的字节流</a:t>
            </a:r>
          </a:p>
        </p:txBody>
      </p:sp>
      <p:grpSp>
        <p:nvGrpSpPr>
          <p:cNvPr id="38" name="组合 37">
            <a:extLst>
              <a:ext uri="{FF2B5EF4-FFF2-40B4-BE49-F238E27FC236}">
                <a16:creationId xmlns:a16="http://schemas.microsoft.com/office/drawing/2014/main" id="{6E4B2E15-F852-C215-545B-2FFEC7CDC7BD}"/>
              </a:ext>
            </a:extLst>
          </p:cNvPr>
          <p:cNvGrpSpPr/>
          <p:nvPr/>
        </p:nvGrpSpPr>
        <p:grpSpPr>
          <a:xfrm>
            <a:off x="4052454" y="2655028"/>
            <a:ext cx="1146563" cy="658237"/>
            <a:chOff x="4052454" y="3275511"/>
            <a:chExt cx="1146563" cy="658237"/>
          </a:xfrm>
        </p:grpSpPr>
        <p:sp>
          <p:nvSpPr>
            <p:cNvPr id="39" name="文本框 38">
              <a:extLst>
                <a:ext uri="{FF2B5EF4-FFF2-40B4-BE49-F238E27FC236}">
                  <a16:creationId xmlns:a16="http://schemas.microsoft.com/office/drawing/2014/main" id="{06A82A3E-6B2B-9D76-36C2-C83499D51EB9}"/>
                </a:ext>
              </a:extLst>
            </p:cNvPr>
            <p:cNvSpPr txBox="1"/>
            <p:nvPr/>
          </p:nvSpPr>
          <p:spPr>
            <a:xfrm>
              <a:off x="4052454" y="3564416"/>
              <a:ext cx="1146563" cy="369332"/>
            </a:xfrm>
            <a:prstGeom prst="rect">
              <a:avLst/>
            </a:prstGeom>
            <a:noFill/>
          </p:spPr>
          <p:txBody>
            <a:bodyPr wrap="square" rtlCol="0">
              <a:spAutoFit/>
            </a:bodyPr>
            <a:lstStyle/>
            <a:p>
              <a:r>
                <a:rPr lang="en-US" altLang="zh-CN" b="1" dirty="0"/>
                <a:t>L1=1501</a:t>
              </a:r>
              <a:endParaRPr lang="zh-CN" altLang="en-US" b="1" dirty="0"/>
            </a:p>
          </p:txBody>
        </p:sp>
        <p:cxnSp>
          <p:nvCxnSpPr>
            <p:cNvPr id="40" name="直接箭头连接符 39">
              <a:extLst>
                <a:ext uri="{FF2B5EF4-FFF2-40B4-BE49-F238E27FC236}">
                  <a16:creationId xmlns:a16="http://schemas.microsoft.com/office/drawing/2014/main" id="{1070ADF5-F70B-27D1-6521-DF8769A115CC}"/>
                </a:ext>
              </a:extLst>
            </p:cNvPr>
            <p:cNvCxnSpPr>
              <a:cxnSpLocks/>
            </p:cNvCxnSpPr>
            <p:nvPr/>
          </p:nvCxnSpPr>
          <p:spPr>
            <a:xfrm flipV="1">
              <a:off x="4584150" y="3275511"/>
              <a:ext cx="0" cy="30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D37CFCB3-F0F7-9470-0BD1-82CE87641E2D}"/>
              </a:ext>
            </a:extLst>
          </p:cNvPr>
          <p:cNvGrpSpPr/>
          <p:nvPr/>
        </p:nvGrpSpPr>
        <p:grpSpPr>
          <a:xfrm>
            <a:off x="7447060" y="2655028"/>
            <a:ext cx="1175658" cy="658237"/>
            <a:chOff x="7447060" y="3275511"/>
            <a:chExt cx="1175658" cy="658237"/>
          </a:xfrm>
        </p:grpSpPr>
        <p:sp>
          <p:nvSpPr>
            <p:cNvPr id="42" name="文本框 41">
              <a:extLst>
                <a:ext uri="{FF2B5EF4-FFF2-40B4-BE49-F238E27FC236}">
                  <a16:creationId xmlns:a16="http://schemas.microsoft.com/office/drawing/2014/main" id="{E4A52E49-5445-0DAA-E7DA-E0F1219E68C1}"/>
                </a:ext>
              </a:extLst>
            </p:cNvPr>
            <p:cNvSpPr txBox="1"/>
            <p:nvPr/>
          </p:nvSpPr>
          <p:spPr>
            <a:xfrm>
              <a:off x="7447060" y="3564416"/>
              <a:ext cx="1175658" cy="369332"/>
            </a:xfrm>
            <a:prstGeom prst="rect">
              <a:avLst/>
            </a:prstGeom>
            <a:noFill/>
          </p:spPr>
          <p:txBody>
            <a:bodyPr wrap="square" rtlCol="0">
              <a:spAutoFit/>
            </a:bodyPr>
            <a:lstStyle/>
            <a:p>
              <a:r>
                <a:rPr lang="en-US" altLang="zh-CN" b="1" dirty="0"/>
                <a:t>R1=3001</a:t>
              </a:r>
              <a:endParaRPr lang="zh-CN" altLang="en-US" b="1" dirty="0"/>
            </a:p>
          </p:txBody>
        </p:sp>
        <p:cxnSp>
          <p:nvCxnSpPr>
            <p:cNvPr id="43" name="直接箭头连接符 42">
              <a:extLst>
                <a:ext uri="{FF2B5EF4-FFF2-40B4-BE49-F238E27FC236}">
                  <a16:creationId xmlns:a16="http://schemas.microsoft.com/office/drawing/2014/main" id="{5ED1825E-53A4-A756-9B55-E4AA6D11BDC5}"/>
                </a:ext>
              </a:extLst>
            </p:cNvPr>
            <p:cNvCxnSpPr>
              <a:cxnSpLocks/>
            </p:cNvCxnSpPr>
            <p:nvPr/>
          </p:nvCxnSpPr>
          <p:spPr>
            <a:xfrm flipV="1">
              <a:off x="7865918" y="3275511"/>
              <a:ext cx="0" cy="30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7F5DD9D8-33C5-9A7A-2408-86B79A1C7837}"/>
              </a:ext>
            </a:extLst>
          </p:cNvPr>
          <p:cNvGrpSpPr/>
          <p:nvPr/>
        </p:nvGrpSpPr>
        <p:grpSpPr>
          <a:xfrm>
            <a:off x="8551957" y="2655028"/>
            <a:ext cx="1175658" cy="658237"/>
            <a:chOff x="8551957" y="3275511"/>
            <a:chExt cx="1175658" cy="658237"/>
          </a:xfrm>
        </p:grpSpPr>
        <p:sp>
          <p:nvSpPr>
            <p:cNvPr id="45" name="文本框 44">
              <a:extLst>
                <a:ext uri="{FF2B5EF4-FFF2-40B4-BE49-F238E27FC236}">
                  <a16:creationId xmlns:a16="http://schemas.microsoft.com/office/drawing/2014/main" id="{FA833AD4-0520-1D20-82AD-0154EE2731B8}"/>
                </a:ext>
              </a:extLst>
            </p:cNvPr>
            <p:cNvSpPr txBox="1"/>
            <p:nvPr/>
          </p:nvSpPr>
          <p:spPr>
            <a:xfrm>
              <a:off x="8551957" y="3564416"/>
              <a:ext cx="1175658" cy="369332"/>
            </a:xfrm>
            <a:prstGeom prst="rect">
              <a:avLst/>
            </a:prstGeom>
            <a:noFill/>
          </p:spPr>
          <p:txBody>
            <a:bodyPr wrap="square" rtlCol="0">
              <a:spAutoFit/>
            </a:bodyPr>
            <a:lstStyle/>
            <a:p>
              <a:r>
                <a:rPr lang="en-US" altLang="zh-CN" b="1" dirty="0"/>
                <a:t>L2=3501</a:t>
              </a:r>
              <a:endParaRPr lang="zh-CN" altLang="en-US" b="1" dirty="0"/>
            </a:p>
          </p:txBody>
        </p:sp>
        <p:cxnSp>
          <p:nvCxnSpPr>
            <p:cNvPr id="46" name="直接箭头连接符 45">
              <a:extLst>
                <a:ext uri="{FF2B5EF4-FFF2-40B4-BE49-F238E27FC236}">
                  <a16:creationId xmlns:a16="http://schemas.microsoft.com/office/drawing/2014/main" id="{FE2768ED-23C1-F6B6-15C6-A05351507EF3}"/>
                </a:ext>
              </a:extLst>
            </p:cNvPr>
            <p:cNvCxnSpPr>
              <a:cxnSpLocks/>
            </p:cNvCxnSpPr>
            <p:nvPr/>
          </p:nvCxnSpPr>
          <p:spPr>
            <a:xfrm flipV="1">
              <a:off x="9125670" y="3275511"/>
              <a:ext cx="0" cy="30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组合 46">
            <a:extLst>
              <a:ext uri="{FF2B5EF4-FFF2-40B4-BE49-F238E27FC236}">
                <a16:creationId xmlns:a16="http://schemas.microsoft.com/office/drawing/2014/main" id="{DDEBB692-40E6-C0FF-D55A-55DCA1E0EB90}"/>
              </a:ext>
            </a:extLst>
          </p:cNvPr>
          <p:cNvGrpSpPr/>
          <p:nvPr/>
        </p:nvGrpSpPr>
        <p:grpSpPr>
          <a:xfrm>
            <a:off x="10963102" y="2655028"/>
            <a:ext cx="1175658" cy="658237"/>
            <a:chOff x="10963102" y="3275511"/>
            <a:chExt cx="1175658" cy="658237"/>
          </a:xfrm>
        </p:grpSpPr>
        <p:sp>
          <p:nvSpPr>
            <p:cNvPr id="48" name="文本框 47">
              <a:extLst>
                <a:ext uri="{FF2B5EF4-FFF2-40B4-BE49-F238E27FC236}">
                  <a16:creationId xmlns:a16="http://schemas.microsoft.com/office/drawing/2014/main" id="{E4AF3CA6-61BE-36AF-ACA9-360746DC84B6}"/>
                </a:ext>
              </a:extLst>
            </p:cNvPr>
            <p:cNvSpPr txBox="1"/>
            <p:nvPr/>
          </p:nvSpPr>
          <p:spPr>
            <a:xfrm>
              <a:off x="10963102" y="3564416"/>
              <a:ext cx="1175658" cy="369332"/>
            </a:xfrm>
            <a:prstGeom prst="rect">
              <a:avLst/>
            </a:prstGeom>
            <a:noFill/>
          </p:spPr>
          <p:txBody>
            <a:bodyPr wrap="square" rtlCol="0">
              <a:spAutoFit/>
            </a:bodyPr>
            <a:lstStyle/>
            <a:p>
              <a:r>
                <a:rPr lang="en-US" altLang="zh-CN" b="1" dirty="0"/>
                <a:t>R2=4501</a:t>
              </a:r>
              <a:endParaRPr lang="zh-CN" altLang="en-US" b="1" dirty="0"/>
            </a:p>
          </p:txBody>
        </p:sp>
        <p:cxnSp>
          <p:nvCxnSpPr>
            <p:cNvPr id="49" name="直接箭头连接符 48">
              <a:extLst>
                <a:ext uri="{FF2B5EF4-FFF2-40B4-BE49-F238E27FC236}">
                  <a16:creationId xmlns:a16="http://schemas.microsoft.com/office/drawing/2014/main" id="{D986E480-30A0-9881-4E2F-D123DA2C4123}"/>
                </a:ext>
              </a:extLst>
            </p:cNvPr>
            <p:cNvCxnSpPr>
              <a:cxnSpLocks/>
            </p:cNvCxnSpPr>
            <p:nvPr/>
          </p:nvCxnSpPr>
          <p:spPr>
            <a:xfrm flipV="1">
              <a:off x="11430000" y="3275511"/>
              <a:ext cx="0" cy="30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图片 5" descr="形状&#10;&#10;低可信度描述已自动生成">
            <a:extLst>
              <a:ext uri="{FF2B5EF4-FFF2-40B4-BE49-F238E27FC236}">
                <a16:creationId xmlns:a16="http://schemas.microsoft.com/office/drawing/2014/main" id="{10D79A57-9AB6-A764-7175-047E0B4210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03" y="3569796"/>
            <a:ext cx="6948555" cy="2869104"/>
          </a:xfrm>
          <a:prstGeom prst="rect">
            <a:avLst/>
          </a:prstGeom>
        </p:spPr>
      </p:pic>
      <p:sp>
        <p:nvSpPr>
          <p:cNvPr id="12" name="对话气泡: 圆角矩形 11">
            <a:extLst>
              <a:ext uri="{FF2B5EF4-FFF2-40B4-BE49-F238E27FC236}">
                <a16:creationId xmlns:a16="http://schemas.microsoft.com/office/drawing/2014/main" id="{ED23B8F3-C32B-692F-5E95-3995DF956EFE}"/>
              </a:ext>
            </a:extLst>
          </p:cNvPr>
          <p:cNvSpPr/>
          <p:nvPr/>
        </p:nvSpPr>
        <p:spPr>
          <a:xfrm>
            <a:off x="7027023" y="4188315"/>
            <a:ext cx="4801393" cy="2153702"/>
          </a:xfrm>
          <a:prstGeom prst="wedgeRoundRectCallout">
            <a:avLst>
              <a:gd name="adj1" fmla="val -96739"/>
              <a:gd name="adj2" fmla="val 33479"/>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2FE5665-99EF-0292-8ABD-51BFBDA6AAE0}"/>
              </a:ext>
            </a:extLst>
          </p:cNvPr>
          <p:cNvSpPr txBox="1"/>
          <p:nvPr/>
        </p:nvSpPr>
        <p:spPr>
          <a:xfrm>
            <a:off x="7221681" y="4292554"/>
            <a:ext cx="3206931" cy="369332"/>
          </a:xfrm>
          <a:prstGeom prst="rect">
            <a:avLst/>
          </a:prstGeom>
          <a:noFill/>
        </p:spPr>
        <p:txBody>
          <a:bodyPr wrap="square" rtlCol="0">
            <a:spAutoFit/>
          </a:bodyPr>
          <a:lstStyle/>
          <a:p>
            <a:r>
              <a:rPr lang="zh-CN" altLang="en-US" b="1" dirty="0">
                <a:solidFill>
                  <a:schemeClr val="bg1"/>
                </a:solidFill>
              </a:rPr>
              <a:t>允许</a:t>
            </a:r>
            <a:r>
              <a:rPr lang="en-US" altLang="zh-CN" b="1" dirty="0">
                <a:solidFill>
                  <a:schemeClr val="bg1"/>
                </a:solidFill>
              </a:rPr>
              <a:t>SACK</a:t>
            </a:r>
            <a:r>
              <a:rPr lang="zh-CN" altLang="en-US" b="1" dirty="0">
                <a:solidFill>
                  <a:schemeClr val="bg1"/>
                </a:solidFill>
              </a:rPr>
              <a:t>选项（</a:t>
            </a:r>
            <a:r>
              <a:rPr lang="en-US" altLang="zh-CN" b="1" dirty="0">
                <a:solidFill>
                  <a:schemeClr val="bg1"/>
                </a:solidFill>
              </a:rPr>
              <a:t>1</a:t>
            </a:r>
            <a:r>
              <a:rPr lang="zh-CN" altLang="en-US" b="1" dirty="0">
                <a:solidFill>
                  <a:schemeClr val="bg1"/>
                </a:solidFill>
              </a:rPr>
              <a:t>字节）</a:t>
            </a:r>
          </a:p>
        </p:txBody>
      </p:sp>
      <p:sp>
        <p:nvSpPr>
          <p:cNvPr id="54" name="文本框 53">
            <a:extLst>
              <a:ext uri="{FF2B5EF4-FFF2-40B4-BE49-F238E27FC236}">
                <a16:creationId xmlns:a16="http://schemas.microsoft.com/office/drawing/2014/main" id="{84503860-6A35-D588-6494-FAF45387609E}"/>
              </a:ext>
            </a:extLst>
          </p:cNvPr>
          <p:cNvSpPr txBox="1"/>
          <p:nvPr/>
        </p:nvSpPr>
        <p:spPr>
          <a:xfrm>
            <a:off x="7221681" y="4682072"/>
            <a:ext cx="3206931" cy="369332"/>
          </a:xfrm>
          <a:prstGeom prst="rect">
            <a:avLst/>
          </a:prstGeom>
          <a:noFill/>
        </p:spPr>
        <p:txBody>
          <a:bodyPr wrap="square" rtlCol="0">
            <a:spAutoFit/>
          </a:bodyPr>
          <a:lstStyle/>
          <a:p>
            <a:r>
              <a:rPr lang="en-US" altLang="zh-CN" b="1" dirty="0">
                <a:solidFill>
                  <a:schemeClr val="bg1"/>
                </a:solidFill>
              </a:rPr>
              <a:t>SACK</a:t>
            </a:r>
            <a:r>
              <a:rPr lang="zh-CN" altLang="en-US" b="1" dirty="0">
                <a:solidFill>
                  <a:schemeClr val="bg1"/>
                </a:solidFill>
              </a:rPr>
              <a:t>选项长度（</a:t>
            </a:r>
            <a:r>
              <a:rPr lang="en-US" altLang="zh-CN" b="1" dirty="0">
                <a:solidFill>
                  <a:schemeClr val="bg1"/>
                </a:solidFill>
              </a:rPr>
              <a:t>1</a:t>
            </a:r>
            <a:r>
              <a:rPr lang="zh-CN" altLang="en-US" b="1" dirty="0">
                <a:solidFill>
                  <a:schemeClr val="bg1"/>
                </a:solidFill>
              </a:rPr>
              <a:t>字节）</a:t>
            </a:r>
          </a:p>
        </p:txBody>
      </p:sp>
      <p:sp>
        <p:nvSpPr>
          <p:cNvPr id="55" name="文本框 54">
            <a:extLst>
              <a:ext uri="{FF2B5EF4-FFF2-40B4-BE49-F238E27FC236}">
                <a16:creationId xmlns:a16="http://schemas.microsoft.com/office/drawing/2014/main" id="{8AE80367-DEE3-BDCF-A660-7A85276B95AB}"/>
              </a:ext>
            </a:extLst>
          </p:cNvPr>
          <p:cNvSpPr txBox="1"/>
          <p:nvPr/>
        </p:nvSpPr>
        <p:spPr>
          <a:xfrm>
            <a:off x="7221681" y="5071590"/>
            <a:ext cx="4711091" cy="369332"/>
          </a:xfrm>
          <a:prstGeom prst="rect">
            <a:avLst/>
          </a:prstGeom>
          <a:noFill/>
        </p:spPr>
        <p:txBody>
          <a:bodyPr wrap="square" rtlCol="0">
            <a:spAutoFit/>
          </a:bodyPr>
          <a:lstStyle/>
          <a:p>
            <a:r>
              <a:rPr lang="zh-CN" altLang="en-US" b="1" dirty="0">
                <a:solidFill>
                  <a:schemeClr val="bg1"/>
                </a:solidFill>
              </a:rPr>
              <a:t>指明一个边界需要</a:t>
            </a:r>
            <a:r>
              <a:rPr lang="en-US" altLang="zh-CN" b="1" dirty="0">
                <a:solidFill>
                  <a:schemeClr val="bg1"/>
                </a:solidFill>
              </a:rPr>
              <a:t>4</a:t>
            </a:r>
            <a:r>
              <a:rPr lang="zh-CN" altLang="en-US" b="1" dirty="0">
                <a:solidFill>
                  <a:schemeClr val="bg1"/>
                </a:solidFill>
              </a:rPr>
              <a:t>字节（因为序号为</a:t>
            </a:r>
            <a:r>
              <a:rPr lang="en-US" altLang="zh-CN" b="1" dirty="0">
                <a:solidFill>
                  <a:schemeClr val="bg1"/>
                </a:solidFill>
              </a:rPr>
              <a:t>4</a:t>
            </a:r>
            <a:r>
              <a:rPr lang="zh-CN" altLang="en-US" b="1" dirty="0">
                <a:solidFill>
                  <a:schemeClr val="bg1"/>
                </a:solidFill>
              </a:rPr>
              <a:t>字节）</a:t>
            </a:r>
          </a:p>
        </p:txBody>
      </p:sp>
      <p:sp>
        <p:nvSpPr>
          <p:cNvPr id="56" name="文本框 55">
            <a:extLst>
              <a:ext uri="{FF2B5EF4-FFF2-40B4-BE49-F238E27FC236}">
                <a16:creationId xmlns:a16="http://schemas.microsoft.com/office/drawing/2014/main" id="{AB251E35-CDC7-2FF2-1710-C5341372826A}"/>
              </a:ext>
            </a:extLst>
          </p:cNvPr>
          <p:cNvSpPr txBox="1"/>
          <p:nvPr/>
        </p:nvSpPr>
        <p:spPr>
          <a:xfrm>
            <a:off x="7220616" y="5429282"/>
            <a:ext cx="4711091" cy="369332"/>
          </a:xfrm>
          <a:prstGeom prst="rect">
            <a:avLst/>
          </a:prstGeom>
          <a:noFill/>
        </p:spPr>
        <p:txBody>
          <a:bodyPr wrap="square" rtlCol="0">
            <a:spAutoFit/>
          </a:bodyPr>
          <a:lstStyle/>
          <a:p>
            <a:r>
              <a:rPr lang="zh-CN" altLang="en-US" b="1" dirty="0">
                <a:solidFill>
                  <a:schemeClr val="bg1"/>
                </a:solidFill>
              </a:rPr>
              <a:t>一个字节块需要两个边界，即</a:t>
            </a:r>
            <a:r>
              <a:rPr lang="en-US" altLang="zh-CN" b="1" dirty="0">
                <a:solidFill>
                  <a:schemeClr val="bg1"/>
                </a:solidFill>
              </a:rPr>
              <a:t>8</a:t>
            </a:r>
            <a:r>
              <a:rPr lang="zh-CN" altLang="en-US" b="1" dirty="0">
                <a:solidFill>
                  <a:schemeClr val="bg1"/>
                </a:solidFill>
              </a:rPr>
              <a:t>字节。</a:t>
            </a:r>
          </a:p>
        </p:txBody>
      </p:sp>
      <p:sp>
        <p:nvSpPr>
          <p:cNvPr id="57" name="文本框 56">
            <a:extLst>
              <a:ext uri="{FF2B5EF4-FFF2-40B4-BE49-F238E27FC236}">
                <a16:creationId xmlns:a16="http://schemas.microsoft.com/office/drawing/2014/main" id="{DD1C30B3-74D7-3264-CB8F-97A4329E0A96}"/>
              </a:ext>
            </a:extLst>
          </p:cNvPr>
          <p:cNvSpPr txBox="1"/>
          <p:nvPr/>
        </p:nvSpPr>
        <p:spPr>
          <a:xfrm>
            <a:off x="7220615" y="5818851"/>
            <a:ext cx="4711091" cy="369332"/>
          </a:xfrm>
          <a:prstGeom prst="rect">
            <a:avLst/>
          </a:prstGeom>
          <a:noFill/>
        </p:spPr>
        <p:txBody>
          <a:bodyPr wrap="square" rtlCol="0">
            <a:spAutoFit/>
          </a:bodyPr>
          <a:lstStyle/>
          <a:p>
            <a:r>
              <a:rPr lang="zh-CN" altLang="en-US" b="1" dirty="0">
                <a:solidFill>
                  <a:schemeClr val="bg1"/>
                </a:solidFill>
              </a:rPr>
              <a:t>因此，最多指明</a:t>
            </a:r>
            <a:r>
              <a:rPr lang="en-US" altLang="zh-CN" b="1" dirty="0">
                <a:solidFill>
                  <a:schemeClr val="bg1"/>
                </a:solidFill>
              </a:rPr>
              <a:t>4</a:t>
            </a:r>
            <a:r>
              <a:rPr lang="zh-CN" altLang="en-US" b="1" dirty="0">
                <a:solidFill>
                  <a:schemeClr val="bg1"/>
                </a:solidFill>
              </a:rPr>
              <a:t>个字节块的信息。</a:t>
            </a:r>
          </a:p>
        </p:txBody>
      </p:sp>
    </p:spTree>
    <p:custDataLst>
      <p:tags r:id="rId1"/>
    </p:custDataLst>
    <p:extLst>
      <p:ext uri="{BB962C8B-B14F-4D97-AF65-F5344CB8AC3E}">
        <p14:creationId xmlns:p14="http://schemas.microsoft.com/office/powerpoint/2010/main" val="424132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7"/>
                                        </p:tgtEl>
                                        <p:attrNameLst>
                                          <p:attrName>ppt_x</p:attrName>
                                          <p:attrName>ppt_y</p:attrName>
                                        </p:attrNameLst>
                                      </p:cBhvr>
                                    </p:animMotion>
                                    <p:animRot by="1500000">
                                      <p:cBhvr>
                                        <p:cTn id="7" dur="125" fill="hold">
                                          <p:stCondLst>
                                            <p:cond delay="0"/>
                                          </p:stCondLst>
                                        </p:cTn>
                                        <p:tgtEl>
                                          <p:spTgt spid="7"/>
                                        </p:tgtEl>
                                        <p:attrNameLst>
                                          <p:attrName>r</p:attrName>
                                        </p:attrNameLst>
                                      </p:cBhvr>
                                    </p:animRot>
                                    <p:animRot by="-1500000">
                                      <p:cBhvr>
                                        <p:cTn id="8" dur="125" fill="hold">
                                          <p:stCondLst>
                                            <p:cond delay="125"/>
                                          </p:stCondLst>
                                        </p:cTn>
                                        <p:tgtEl>
                                          <p:spTgt spid="7"/>
                                        </p:tgtEl>
                                        <p:attrNameLst>
                                          <p:attrName>r</p:attrName>
                                        </p:attrNameLst>
                                      </p:cBhvr>
                                    </p:animRot>
                                    <p:animRot by="-1500000">
                                      <p:cBhvr>
                                        <p:cTn id="9" dur="125" fill="hold">
                                          <p:stCondLst>
                                            <p:cond delay="250"/>
                                          </p:stCondLst>
                                        </p:cTn>
                                        <p:tgtEl>
                                          <p:spTgt spid="7"/>
                                        </p:tgtEl>
                                        <p:attrNameLst>
                                          <p:attrName>r</p:attrName>
                                        </p:attrNameLst>
                                      </p:cBhvr>
                                    </p:animRot>
                                    <p:animRot by="1500000">
                                      <p:cBhvr>
                                        <p:cTn id="10" dur="125" fill="hold">
                                          <p:stCondLst>
                                            <p:cond delay="375"/>
                                          </p:stCondLst>
                                        </p:cTn>
                                        <p:tgtEl>
                                          <p:spTgt spid="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4" presetClass="emph" presetSubtype="0" fill="hold" grpId="0" nodeType="clickEffect">
                                  <p:stCondLst>
                                    <p:cond delay="0"/>
                                  </p:stCondLst>
                                  <p:iterate type="lt">
                                    <p:tmPct val="10000"/>
                                  </p:iterate>
                                  <p:childTnLst>
                                    <p:animMotion origin="layout" path="M 0.0 0.0 L 0.0 -0.07213" pathEditMode="relative" ptsTypes="">
                                      <p:cBhvr>
                                        <p:cTn id="14" dur="250" accel="50000" decel="50000" autoRev="1" fill="hold">
                                          <p:stCondLst>
                                            <p:cond delay="0"/>
                                          </p:stCondLst>
                                        </p:cTn>
                                        <p:tgtEl>
                                          <p:spTgt spid="54"/>
                                        </p:tgtEl>
                                        <p:attrNameLst>
                                          <p:attrName>ppt_x</p:attrName>
                                          <p:attrName>ppt_y</p:attrName>
                                        </p:attrNameLst>
                                      </p:cBhvr>
                                    </p:animMotion>
                                    <p:animRot by="1500000">
                                      <p:cBhvr>
                                        <p:cTn id="15" dur="125" fill="hold">
                                          <p:stCondLst>
                                            <p:cond delay="0"/>
                                          </p:stCondLst>
                                        </p:cTn>
                                        <p:tgtEl>
                                          <p:spTgt spid="54"/>
                                        </p:tgtEl>
                                        <p:attrNameLst>
                                          <p:attrName>r</p:attrName>
                                        </p:attrNameLst>
                                      </p:cBhvr>
                                    </p:animRot>
                                    <p:animRot by="-1500000">
                                      <p:cBhvr>
                                        <p:cTn id="16" dur="125" fill="hold">
                                          <p:stCondLst>
                                            <p:cond delay="125"/>
                                          </p:stCondLst>
                                        </p:cTn>
                                        <p:tgtEl>
                                          <p:spTgt spid="54"/>
                                        </p:tgtEl>
                                        <p:attrNameLst>
                                          <p:attrName>r</p:attrName>
                                        </p:attrNameLst>
                                      </p:cBhvr>
                                    </p:animRot>
                                    <p:animRot by="-1500000">
                                      <p:cBhvr>
                                        <p:cTn id="17" dur="125" fill="hold">
                                          <p:stCondLst>
                                            <p:cond delay="250"/>
                                          </p:stCondLst>
                                        </p:cTn>
                                        <p:tgtEl>
                                          <p:spTgt spid="54"/>
                                        </p:tgtEl>
                                        <p:attrNameLst>
                                          <p:attrName>r</p:attrName>
                                        </p:attrNameLst>
                                      </p:cBhvr>
                                    </p:animRot>
                                    <p:animRot by="1500000">
                                      <p:cBhvr>
                                        <p:cTn id="18" dur="125" fill="hold">
                                          <p:stCondLst>
                                            <p:cond delay="375"/>
                                          </p:stCondLst>
                                        </p:cTn>
                                        <p:tgtEl>
                                          <p:spTgt spid="54"/>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4" presetClass="emph" presetSubtype="0" fill="hold" grpId="0" nodeType="clickEffect">
                                  <p:stCondLst>
                                    <p:cond delay="0"/>
                                  </p:stCondLst>
                                  <p:iterate type="lt">
                                    <p:tmPct val="10000"/>
                                  </p:iterate>
                                  <p:childTnLst>
                                    <p:animMotion origin="layout" path="M 0.0 0.0 L 0.0 -0.07213" pathEditMode="relative" ptsTypes="">
                                      <p:cBhvr>
                                        <p:cTn id="22" dur="250" accel="50000" decel="50000" autoRev="1" fill="hold">
                                          <p:stCondLst>
                                            <p:cond delay="0"/>
                                          </p:stCondLst>
                                        </p:cTn>
                                        <p:tgtEl>
                                          <p:spTgt spid="55"/>
                                        </p:tgtEl>
                                        <p:attrNameLst>
                                          <p:attrName>ppt_x</p:attrName>
                                          <p:attrName>ppt_y</p:attrName>
                                        </p:attrNameLst>
                                      </p:cBhvr>
                                    </p:animMotion>
                                    <p:animRot by="1500000">
                                      <p:cBhvr>
                                        <p:cTn id="23" dur="125" fill="hold">
                                          <p:stCondLst>
                                            <p:cond delay="0"/>
                                          </p:stCondLst>
                                        </p:cTn>
                                        <p:tgtEl>
                                          <p:spTgt spid="55"/>
                                        </p:tgtEl>
                                        <p:attrNameLst>
                                          <p:attrName>r</p:attrName>
                                        </p:attrNameLst>
                                      </p:cBhvr>
                                    </p:animRot>
                                    <p:animRot by="-1500000">
                                      <p:cBhvr>
                                        <p:cTn id="24" dur="125" fill="hold">
                                          <p:stCondLst>
                                            <p:cond delay="125"/>
                                          </p:stCondLst>
                                        </p:cTn>
                                        <p:tgtEl>
                                          <p:spTgt spid="55"/>
                                        </p:tgtEl>
                                        <p:attrNameLst>
                                          <p:attrName>r</p:attrName>
                                        </p:attrNameLst>
                                      </p:cBhvr>
                                    </p:animRot>
                                    <p:animRot by="-1500000">
                                      <p:cBhvr>
                                        <p:cTn id="25" dur="125" fill="hold">
                                          <p:stCondLst>
                                            <p:cond delay="250"/>
                                          </p:stCondLst>
                                        </p:cTn>
                                        <p:tgtEl>
                                          <p:spTgt spid="55"/>
                                        </p:tgtEl>
                                        <p:attrNameLst>
                                          <p:attrName>r</p:attrName>
                                        </p:attrNameLst>
                                      </p:cBhvr>
                                    </p:animRot>
                                    <p:animRot by="1500000">
                                      <p:cBhvr>
                                        <p:cTn id="26" dur="125" fill="hold">
                                          <p:stCondLst>
                                            <p:cond delay="375"/>
                                          </p:stCondLst>
                                        </p:cTn>
                                        <p:tgtEl>
                                          <p:spTgt spid="55"/>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34" presetClass="emph" presetSubtype="0" fill="hold" grpId="0" nodeType="clickEffect">
                                  <p:stCondLst>
                                    <p:cond delay="0"/>
                                  </p:stCondLst>
                                  <p:iterate type="lt">
                                    <p:tmPct val="10000"/>
                                  </p:iterate>
                                  <p:childTnLst>
                                    <p:animMotion origin="layout" path="M 0.0 0.0 L 0.0 -0.07213" pathEditMode="relative" ptsTypes="">
                                      <p:cBhvr>
                                        <p:cTn id="30" dur="250" accel="50000" decel="50000" autoRev="1" fill="hold">
                                          <p:stCondLst>
                                            <p:cond delay="0"/>
                                          </p:stCondLst>
                                        </p:cTn>
                                        <p:tgtEl>
                                          <p:spTgt spid="56"/>
                                        </p:tgtEl>
                                        <p:attrNameLst>
                                          <p:attrName>ppt_x</p:attrName>
                                          <p:attrName>ppt_y</p:attrName>
                                        </p:attrNameLst>
                                      </p:cBhvr>
                                    </p:animMotion>
                                    <p:animRot by="1500000">
                                      <p:cBhvr>
                                        <p:cTn id="31" dur="125" fill="hold">
                                          <p:stCondLst>
                                            <p:cond delay="0"/>
                                          </p:stCondLst>
                                        </p:cTn>
                                        <p:tgtEl>
                                          <p:spTgt spid="56"/>
                                        </p:tgtEl>
                                        <p:attrNameLst>
                                          <p:attrName>r</p:attrName>
                                        </p:attrNameLst>
                                      </p:cBhvr>
                                    </p:animRot>
                                    <p:animRot by="-1500000">
                                      <p:cBhvr>
                                        <p:cTn id="32" dur="125" fill="hold">
                                          <p:stCondLst>
                                            <p:cond delay="125"/>
                                          </p:stCondLst>
                                        </p:cTn>
                                        <p:tgtEl>
                                          <p:spTgt spid="56"/>
                                        </p:tgtEl>
                                        <p:attrNameLst>
                                          <p:attrName>r</p:attrName>
                                        </p:attrNameLst>
                                      </p:cBhvr>
                                    </p:animRot>
                                    <p:animRot by="-1500000">
                                      <p:cBhvr>
                                        <p:cTn id="33" dur="125" fill="hold">
                                          <p:stCondLst>
                                            <p:cond delay="250"/>
                                          </p:stCondLst>
                                        </p:cTn>
                                        <p:tgtEl>
                                          <p:spTgt spid="56"/>
                                        </p:tgtEl>
                                        <p:attrNameLst>
                                          <p:attrName>r</p:attrName>
                                        </p:attrNameLst>
                                      </p:cBhvr>
                                    </p:animRot>
                                    <p:animRot by="1500000">
                                      <p:cBhvr>
                                        <p:cTn id="34" dur="125" fill="hold">
                                          <p:stCondLst>
                                            <p:cond delay="375"/>
                                          </p:stCondLst>
                                        </p:cTn>
                                        <p:tgtEl>
                                          <p:spTgt spid="56"/>
                                        </p:tgtEl>
                                        <p:attrNameLst>
                                          <p:attrName>r</p:attrName>
                                        </p:attrNameLst>
                                      </p:cBhvr>
                                    </p:animRot>
                                  </p:childTnLst>
                                </p:cTn>
                              </p:par>
                            </p:childTnLst>
                          </p:cTn>
                        </p:par>
                      </p:childTnLst>
                    </p:cTn>
                  </p:par>
                  <p:par>
                    <p:cTn id="35" fill="hold">
                      <p:stCondLst>
                        <p:cond delay="indefinite"/>
                      </p:stCondLst>
                      <p:childTnLst>
                        <p:par>
                          <p:cTn id="36" fill="hold">
                            <p:stCondLst>
                              <p:cond delay="0"/>
                            </p:stCondLst>
                            <p:childTnLst>
                              <p:par>
                                <p:cTn id="37" presetID="34" presetClass="emph" presetSubtype="0" fill="hold" grpId="0" nodeType="clickEffect">
                                  <p:stCondLst>
                                    <p:cond delay="0"/>
                                  </p:stCondLst>
                                  <p:iterate type="lt">
                                    <p:tmPct val="10000"/>
                                  </p:iterate>
                                  <p:childTnLst>
                                    <p:animMotion origin="layout" path="M 0.0 0.0 L 0.0 -0.07213" pathEditMode="relative" ptsTypes="">
                                      <p:cBhvr>
                                        <p:cTn id="38" dur="250" accel="50000" decel="50000" autoRev="1" fill="hold">
                                          <p:stCondLst>
                                            <p:cond delay="0"/>
                                          </p:stCondLst>
                                        </p:cTn>
                                        <p:tgtEl>
                                          <p:spTgt spid="57"/>
                                        </p:tgtEl>
                                        <p:attrNameLst>
                                          <p:attrName>ppt_x</p:attrName>
                                          <p:attrName>ppt_y</p:attrName>
                                        </p:attrNameLst>
                                      </p:cBhvr>
                                    </p:animMotion>
                                    <p:animRot by="1500000">
                                      <p:cBhvr>
                                        <p:cTn id="39" dur="125" fill="hold">
                                          <p:stCondLst>
                                            <p:cond delay="0"/>
                                          </p:stCondLst>
                                        </p:cTn>
                                        <p:tgtEl>
                                          <p:spTgt spid="57"/>
                                        </p:tgtEl>
                                        <p:attrNameLst>
                                          <p:attrName>r</p:attrName>
                                        </p:attrNameLst>
                                      </p:cBhvr>
                                    </p:animRot>
                                    <p:animRot by="-1500000">
                                      <p:cBhvr>
                                        <p:cTn id="40" dur="125" fill="hold">
                                          <p:stCondLst>
                                            <p:cond delay="125"/>
                                          </p:stCondLst>
                                        </p:cTn>
                                        <p:tgtEl>
                                          <p:spTgt spid="57"/>
                                        </p:tgtEl>
                                        <p:attrNameLst>
                                          <p:attrName>r</p:attrName>
                                        </p:attrNameLst>
                                      </p:cBhvr>
                                    </p:animRot>
                                    <p:animRot by="-1500000">
                                      <p:cBhvr>
                                        <p:cTn id="41" dur="125" fill="hold">
                                          <p:stCondLst>
                                            <p:cond delay="250"/>
                                          </p:stCondLst>
                                        </p:cTn>
                                        <p:tgtEl>
                                          <p:spTgt spid="57"/>
                                        </p:tgtEl>
                                        <p:attrNameLst>
                                          <p:attrName>r</p:attrName>
                                        </p:attrNameLst>
                                      </p:cBhvr>
                                    </p:animRot>
                                    <p:animRot by="1500000">
                                      <p:cBhvr>
                                        <p:cTn id="42" dur="125" fill="hold">
                                          <p:stCondLst>
                                            <p:cond delay="375"/>
                                          </p:stCondLst>
                                        </p:cTn>
                                        <p:tgtEl>
                                          <p:spTgt spid="5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4" grpId="0"/>
      <p:bldP spid="55" grpId="0"/>
      <p:bldP spid="56" grpId="0"/>
      <p:bldP spid="57" grpId="0"/>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的选择确认</a:t>
              </a:r>
            </a:p>
          </p:txBody>
        </p:sp>
      </p:grpSp>
      <p:pic>
        <p:nvPicPr>
          <p:cNvPr id="19" name="图片 18" descr="图形用户界面, 文本, 应用程序, 聊天或短信&#10;&#10;描述已自动生成">
            <a:extLst>
              <a:ext uri="{FF2B5EF4-FFF2-40B4-BE49-F238E27FC236}">
                <a16:creationId xmlns:a16="http://schemas.microsoft.com/office/drawing/2014/main" id="{89A35BEE-9C0C-796E-A930-9A42F09777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4228" y="1136390"/>
            <a:ext cx="8583544" cy="3850654"/>
          </a:xfrm>
          <a:prstGeom prst="rect">
            <a:avLst/>
          </a:prstGeom>
        </p:spPr>
      </p:pic>
      <p:sp>
        <p:nvSpPr>
          <p:cNvPr id="20" name="矩形 19">
            <a:extLst>
              <a:ext uri="{FF2B5EF4-FFF2-40B4-BE49-F238E27FC236}">
                <a16:creationId xmlns:a16="http://schemas.microsoft.com/office/drawing/2014/main" id="{D98336B2-B3CE-7BA7-D9F0-A63BC170B880}"/>
              </a:ext>
            </a:extLst>
          </p:cNvPr>
          <p:cNvSpPr/>
          <p:nvPr/>
        </p:nvSpPr>
        <p:spPr>
          <a:xfrm>
            <a:off x="2011680" y="5205549"/>
            <a:ext cx="8138160" cy="986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000" b="1" dirty="0"/>
              <a:t>         SACK</a:t>
            </a:r>
            <a:r>
              <a:rPr lang="zh-CN" altLang="en-US" sz="2000" b="1" dirty="0"/>
              <a:t>相关文档并没有指明发送方应当怎样响应</a:t>
            </a:r>
            <a:r>
              <a:rPr lang="en-US" altLang="zh-CN" sz="2000" b="1" dirty="0"/>
              <a:t>SACK</a:t>
            </a:r>
            <a:r>
              <a:rPr lang="zh-CN" altLang="en-US" sz="2000" b="1" dirty="0"/>
              <a:t>。因此大多数的</a:t>
            </a:r>
            <a:r>
              <a:rPr lang="en-US" altLang="zh-CN" sz="2000" b="1" dirty="0"/>
              <a:t>TCP</a:t>
            </a:r>
            <a:r>
              <a:rPr lang="zh-CN" altLang="en-US" sz="2000" b="1" dirty="0"/>
              <a:t>实现还是重传所有未被确认的数据块。</a:t>
            </a:r>
          </a:p>
        </p:txBody>
      </p:sp>
    </p:spTree>
    <p:custDataLst>
      <p:tags r:id="rId1"/>
    </p:custDataLst>
    <p:extLst>
      <p:ext uri="{BB962C8B-B14F-4D97-AF65-F5344CB8AC3E}">
        <p14:creationId xmlns:p14="http://schemas.microsoft.com/office/powerpoint/2010/main" val="41841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up)">
                                      <p:cBhvr>
                                        <p:cTn id="8" dur="500"/>
                                        <p:tgtEl>
                                          <p:spTgt spid="19"/>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p:tgtEl>
                                          <p:spTgt spid="20"/>
                                        </p:tgtEl>
                                        <p:attrNameLst>
                                          <p:attrName>ppt_y</p:attrName>
                                        </p:attrNameLst>
                                      </p:cBhvr>
                                      <p:tavLst>
                                        <p:tav tm="0">
                                          <p:val>
                                            <p:strVal val="#ppt_y-#ppt_h*1.125000"/>
                                          </p:val>
                                        </p:tav>
                                        <p:tav tm="100000">
                                          <p:val>
                                            <p:strVal val="#ppt_y"/>
                                          </p:val>
                                        </p:tav>
                                      </p:tavLst>
                                    </p:anim>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8D333E2-099D-6D80-3AF7-F9B764B62FDA}"/>
              </a:ext>
            </a:extLst>
          </p:cNvPr>
          <p:cNvPicPr>
            <a:picLocks noChangeAspect="1"/>
          </p:cNvPicPr>
          <p:nvPr/>
        </p:nvPicPr>
        <p:blipFill>
          <a:blip r:embed="rId3"/>
          <a:stretch>
            <a:fillRect/>
          </a:stretch>
        </p:blipFill>
        <p:spPr>
          <a:xfrm>
            <a:off x="1338949" y="3625818"/>
            <a:ext cx="3643852" cy="2803855"/>
          </a:xfrm>
          <a:prstGeom prst="rect">
            <a:avLst/>
          </a:prstGeom>
        </p:spPr>
      </p:pic>
      <p:sp>
        <p:nvSpPr>
          <p:cNvPr id="109" name="文本框 108">
            <a:extLst>
              <a:ext uri="{FF2B5EF4-FFF2-40B4-BE49-F238E27FC236}">
                <a16:creationId xmlns:a16="http://schemas.microsoft.com/office/drawing/2014/main" id="{C3441686-2E25-FC0D-D3EA-11FA42ABABAC}"/>
              </a:ext>
            </a:extLst>
          </p:cNvPr>
          <p:cNvSpPr txBox="1"/>
          <p:nvPr/>
        </p:nvSpPr>
        <p:spPr>
          <a:xfrm>
            <a:off x="1496924" y="2228588"/>
            <a:ext cx="3170461" cy="369332"/>
          </a:xfrm>
          <a:prstGeom prst="rect">
            <a:avLst/>
          </a:prstGeom>
          <a:noFill/>
        </p:spPr>
        <p:txBody>
          <a:bodyPr wrap="square" rtlCol="0">
            <a:spAutoFit/>
          </a:bodyPr>
          <a:lstStyle/>
          <a:p>
            <a:pPr algn="ctr"/>
            <a:r>
              <a:rPr lang="en-US" altLang="zh-CN" b="1" dirty="0"/>
              <a:t>192.168.0.3 ↔ www.porttest.net</a:t>
            </a:r>
            <a:endParaRPr lang="zh-CN" altLang="en-US" b="1" dirty="0"/>
          </a:p>
        </p:txBody>
      </p:sp>
      <p:grpSp>
        <p:nvGrpSpPr>
          <p:cNvPr id="15" name="组合 14">
            <a:extLst>
              <a:ext uri="{FF2B5EF4-FFF2-40B4-BE49-F238E27FC236}">
                <a16:creationId xmlns:a16="http://schemas.microsoft.com/office/drawing/2014/main" id="{96AA0463-360A-6EA1-6F50-2E1FFF640334}"/>
              </a:ext>
            </a:extLst>
          </p:cNvPr>
          <p:cNvGrpSpPr/>
          <p:nvPr/>
        </p:nvGrpSpPr>
        <p:grpSpPr>
          <a:xfrm>
            <a:off x="4078674" y="1259822"/>
            <a:ext cx="4037173" cy="5223988"/>
            <a:chOff x="4078674" y="1076948"/>
            <a:chExt cx="4037173" cy="5223988"/>
          </a:xfrm>
        </p:grpSpPr>
        <p:sp>
          <p:nvSpPr>
            <p:cNvPr id="98" name="文本框 97">
              <a:extLst>
                <a:ext uri="{FF2B5EF4-FFF2-40B4-BE49-F238E27FC236}">
                  <a16:creationId xmlns:a16="http://schemas.microsoft.com/office/drawing/2014/main" id="{0D381539-7F20-1C86-B0C6-F566DC352BED}"/>
                </a:ext>
              </a:extLst>
            </p:cNvPr>
            <p:cNvSpPr txBox="1"/>
            <p:nvPr/>
          </p:nvSpPr>
          <p:spPr>
            <a:xfrm>
              <a:off x="5161324" y="5654605"/>
              <a:ext cx="1743891" cy="646331"/>
            </a:xfrm>
            <a:prstGeom prst="rect">
              <a:avLst/>
            </a:prstGeom>
            <a:noFill/>
          </p:spPr>
          <p:txBody>
            <a:bodyPr wrap="square" rtlCol="0">
              <a:spAutoFit/>
            </a:bodyPr>
            <a:lstStyle/>
            <a:p>
              <a:pPr algn="ctr"/>
              <a:r>
                <a:rPr lang="zh-CN" altLang="en-US" b="1" dirty="0"/>
                <a:t>用户</a:t>
              </a:r>
              <a:r>
                <a:rPr lang="en-US" altLang="zh-CN" b="1" dirty="0"/>
                <a:t>PC</a:t>
              </a:r>
            </a:p>
            <a:p>
              <a:pPr algn="ctr"/>
              <a:r>
                <a:rPr lang="en-US" altLang="zh-CN" b="1" dirty="0"/>
                <a:t>192.168.0.1</a:t>
              </a:r>
              <a:endParaRPr lang="zh-CN" altLang="en-US" b="1" dirty="0"/>
            </a:p>
          </p:txBody>
        </p:sp>
        <p:sp>
          <p:nvSpPr>
            <p:cNvPr id="99" name="文本框 98">
              <a:extLst>
                <a:ext uri="{FF2B5EF4-FFF2-40B4-BE49-F238E27FC236}">
                  <a16:creationId xmlns:a16="http://schemas.microsoft.com/office/drawing/2014/main" id="{466ACEBE-8AB3-3B6A-65BA-9FAAEB312F69}"/>
                </a:ext>
              </a:extLst>
            </p:cNvPr>
            <p:cNvSpPr txBox="1"/>
            <p:nvPr/>
          </p:nvSpPr>
          <p:spPr>
            <a:xfrm>
              <a:off x="4876120" y="3409434"/>
              <a:ext cx="1041356" cy="369332"/>
            </a:xfrm>
            <a:prstGeom prst="rect">
              <a:avLst/>
            </a:prstGeom>
            <a:noFill/>
          </p:spPr>
          <p:txBody>
            <a:bodyPr wrap="square" rtlCol="0">
              <a:spAutoFit/>
            </a:bodyPr>
            <a:lstStyle/>
            <a:p>
              <a:pPr algn="ctr"/>
              <a:r>
                <a:rPr lang="zh-CN" altLang="en-US" b="1" dirty="0"/>
                <a:t>交换机</a:t>
              </a:r>
            </a:p>
          </p:txBody>
        </p:sp>
        <p:cxnSp>
          <p:nvCxnSpPr>
            <p:cNvPr id="10" name="直接连接符 9">
              <a:extLst>
                <a:ext uri="{FF2B5EF4-FFF2-40B4-BE49-F238E27FC236}">
                  <a16:creationId xmlns:a16="http://schemas.microsoft.com/office/drawing/2014/main" id="{31F52B88-4EA9-D177-22D2-C31B2FB14BBD}"/>
                </a:ext>
              </a:extLst>
            </p:cNvPr>
            <p:cNvCxnSpPr/>
            <p:nvPr/>
          </p:nvCxnSpPr>
          <p:spPr>
            <a:xfrm flipH="1" flipV="1">
              <a:off x="4950619" y="2129246"/>
              <a:ext cx="1145381" cy="1464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D34BB6B-1A40-BBF2-4E2A-B72022706299}"/>
                </a:ext>
              </a:extLst>
            </p:cNvPr>
            <p:cNvCxnSpPr>
              <a:cxnSpLocks/>
            </p:cNvCxnSpPr>
            <p:nvPr/>
          </p:nvCxnSpPr>
          <p:spPr>
            <a:xfrm flipV="1">
              <a:off x="6094251" y="2031938"/>
              <a:ext cx="1141111" cy="1562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8785C98-E6DB-5305-9111-84DC4FDE5160}"/>
                </a:ext>
              </a:extLst>
            </p:cNvPr>
            <p:cNvCxnSpPr/>
            <p:nvPr/>
          </p:nvCxnSpPr>
          <p:spPr>
            <a:xfrm>
              <a:off x="6096000" y="3690257"/>
              <a:ext cx="0" cy="16720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0" name="图形 89">
              <a:extLst>
                <a:ext uri="{FF2B5EF4-FFF2-40B4-BE49-F238E27FC236}">
                  <a16:creationId xmlns:a16="http://schemas.microsoft.com/office/drawing/2014/main" id="{F54E475D-6DEB-D1CA-C3DE-43B893B25A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15286" y="3312126"/>
              <a:ext cx="563948" cy="563948"/>
            </a:xfrm>
            <a:prstGeom prst="rect">
              <a:avLst/>
            </a:prstGeom>
          </p:spPr>
        </p:pic>
        <p:pic>
          <p:nvPicPr>
            <p:cNvPr id="92" name="图形 91">
              <a:extLst>
                <a:ext uri="{FF2B5EF4-FFF2-40B4-BE49-F238E27FC236}">
                  <a16:creationId xmlns:a16="http://schemas.microsoft.com/office/drawing/2014/main" id="{8D958ECF-D10F-8815-55AF-75CF95B972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73853" y="4959339"/>
              <a:ext cx="718834" cy="695266"/>
            </a:xfrm>
            <a:prstGeom prst="rect">
              <a:avLst/>
            </a:prstGeom>
          </p:spPr>
        </p:pic>
        <p:grpSp>
          <p:nvGrpSpPr>
            <p:cNvPr id="8" name="组合 7">
              <a:extLst>
                <a:ext uri="{FF2B5EF4-FFF2-40B4-BE49-F238E27FC236}">
                  <a16:creationId xmlns:a16="http://schemas.microsoft.com/office/drawing/2014/main" id="{AE8F5488-4613-A2E4-955E-DB8A18EF990D}"/>
                </a:ext>
              </a:extLst>
            </p:cNvPr>
            <p:cNvGrpSpPr/>
            <p:nvPr/>
          </p:nvGrpSpPr>
          <p:grpSpPr>
            <a:xfrm>
              <a:off x="4078674" y="1076948"/>
              <a:ext cx="1743891" cy="1318284"/>
              <a:chOff x="3530459" y="1102890"/>
              <a:chExt cx="1743891" cy="1318284"/>
            </a:xfrm>
          </p:grpSpPr>
          <p:pic>
            <p:nvPicPr>
              <p:cNvPr id="91" name="图形 90">
                <a:extLst>
                  <a:ext uri="{FF2B5EF4-FFF2-40B4-BE49-F238E27FC236}">
                    <a16:creationId xmlns:a16="http://schemas.microsoft.com/office/drawing/2014/main" id="{A53D0167-3BB9-7D8E-4EBB-4AA4191122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20431" y="1680992"/>
                <a:ext cx="563948" cy="740182"/>
              </a:xfrm>
              <a:prstGeom prst="rect">
                <a:avLst/>
              </a:prstGeom>
            </p:spPr>
          </p:pic>
          <p:sp>
            <p:nvSpPr>
              <p:cNvPr id="5" name="文本框 4">
                <a:extLst>
                  <a:ext uri="{FF2B5EF4-FFF2-40B4-BE49-F238E27FC236}">
                    <a16:creationId xmlns:a16="http://schemas.microsoft.com/office/drawing/2014/main" id="{E45628C3-7E11-4CA5-DFDD-1FF8B7C5C171}"/>
                  </a:ext>
                </a:extLst>
              </p:cNvPr>
              <p:cNvSpPr txBox="1"/>
              <p:nvPr/>
            </p:nvSpPr>
            <p:spPr>
              <a:xfrm>
                <a:off x="3530459" y="1102890"/>
                <a:ext cx="1743891" cy="646331"/>
              </a:xfrm>
              <a:prstGeom prst="rect">
                <a:avLst/>
              </a:prstGeom>
              <a:noFill/>
            </p:spPr>
            <p:txBody>
              <a:bodyPr wrap="square" rtlCol="0">
                <a:spAutoFit/>
              </a:bodyPr>
              <a:lstStyle/>
              <a:p>
                <a:pPr algn="ctr"/>
                <a:r>
                  <a:rPr lang="en-US" altLang="zh-CN" b="1" dirty="0"/>
                  <a:t>DNS</a:t>
                </a:r>
                <a:r>
                  <a:rPr lang="zh-CN" altLang="en-US" b="1" dirty="0"/>
                  <a:t>服务器</a:t>
                </a:r>
                <a:endParaRPr lang="en-US" altLang="zh-CN" b="1" dirty="0"/>
              </a:p>
              <a:p>
                <a:pPr algn="ctr"/>
                <a:r>
                  <a:rPr lang="en-US" altLang="zh-CN" b="1" dirty="0"/>
                  <a:t>192.168.0.2</a:t>
                </a:r>
                <a:endParaRPr lang="zh-CN" altLang="en-US" b="1" dirty="0"/>
              </a:p>
            </p:txBody>
          </p:sp>
        </p:grpSp>
        <p:grpSp>
          <p:nvGrpSpPr>
            <p:cNvPr id="7" name="组合 6">
              <a:extLst>
                <a:ext uri="{FF2B5EF4-FFF2-40B4-BE49-F238E27FC236}">
                  <a16:creationId xmlns:a16="http://schemas.microsoft.com/office/drawing/2014/main" id="{BBE919E6-893B-3866-F6F2-A40F9FDEB4EB}"/>
                </a:ext>
              </a:extLst>
            </p:cNvPr>
            <p:cNvGrpSpPr/>
            <p:nvPr/>
          </p:nvGrpSpPr>
          <p:grpSpPr>
            <a:xfrm>
              <a:off x="6371956" y="1076948"/>
              <a:ext cx="1743891" cy="1318284"/>
              <a:chOff x="6917652" y="1102890"/>
              <a:chExt cx="1743891" cy="1318284"/>
            </a:xfrm>
          </p:grpSpPr>
          <p:pic>
            <p:nvPicPr>
              <p:cNvPr id="89" name="图形 88">
                <a:extLst>
                  <a:ext uri="{FF2B5EF4-FFF2-40B4-BE49-F238E27FC236}">
                    <a16:creationId xmlns:a16="http://schemas.microsoft.com/office/drawing/2014/main" id="{812FF7A7-BA2E-4E36-1FA0-2D4AD1235C6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07623" y="1680992"/>
                <a:ext cx="563948" cy="740182"/>
              </a:xfrm>
              <a:prstGeom prst="rect">
                <a:avLst/>
              </a:prstGeom>
            </p:spPr>
          </p:pic>
          <p:sp>
            <p:nvSpPr>
              <p:cNvPr id="94" name="文本框 93">
                <a:extLst>
                  <a:ext uri="{FF2B5EF4-FFF2-40B4-BE49-F238E27FC236}">
                    <a16:creationId xmlns:a16="http://schemas.microsoft.com/office/drawing/2014/main" id="{1EFF128A-7D23-DD03-8ABB-E10CFB662A14}"/>
                  </a:ext>
                </a:extLst>
              </p:cNvPr>
              <p:cNvSpPr txBox="1"/>
              <p:nvPr/>
            </p:nvSpPr>
            <p:spPr>
              <a:xfrm>
                <a:off x="6917652" y="1102890"/>
                <a:ext cx="1743891" cy="646331"/>
              </a:xfrm>
              <a:prstGeom prst="rect">
                <a:avLst/>
              </a:prstGeom>
              <a:noFill/>
            </p:spPr>
            <p:txBody>
              <a:bodyPr wrap="square" rtlCol="0">
                <a:spAutoFit/>
              </a:bodyPr>
              <a:lstStyle/>
              <a:p>
                <a:pPr algn="ctr"/>
                <a:r>
                  <a:rPr lang="en-US" altLang="zh-CN" b="1" dirty="0"/>
                  <a:t>Web</a:t>
                </a:r>
                <a:r>
                  <a:rPr lang="zh-CN" altLang="en-US" b="1" dirty="0"/>
                  <a:t>服务器</a:t>
                </a:r>
                <a:endParaRPr lang="en-US" altLang="zh-CN" b="1" dirty="0"/>
              </a:p>
              <a:p>
                <a:pPr algn="ctr"/>
                <a:r>
                  <a:rPr lang="en-US" altLang="zh-CN" b="1" dirty="0"/>
                  <a:t>192.168.0.3</a:t>
                </a:r>
                <a:endParaRPr lang="zh-CN" altLang="en-US" b="1" dirty="0"/>
              </a:p>
            </p:txBody>
          </p:sp>
        </p:grpSp>
      </p:grpSp>
      <p:sp>
        <p:nvSpPr>
          <p:cNvPr id="16" name="文本框 15">
            <a:extLst>
              <a:ext uri="{FF2B5EF4-FFF2-40B4-BE49-F238E27FC236}">
                <a16:creationId xmlns:a16="http://schemas.microsoft.com/office/drawing/2014/main" id="{69C10757-B9CA-0344-E8DE-D33C10A0196A}"/>
              </a:ext>
            </a:extLst>
          </p:cNvPr>
          <p:cNvSpPr txBox="1"/>
          <p:nvPr/>
        </p:nvSpPr>
        <p:spPr>
          <a:xfrm>
            <a:off x="8053252" y="1499951"/>
            <a:ext cx="2005148" cy="369332"/>
          </a:xfrm>
          <a:prstGeom prst="rect">
            <a:avLst/>
          </a:prstGeom>
          <a:noFill/>
        </p:spPr>
        <p:txBody>
          <a:bodyPr wrap="square" rtlCol="0">
            <a:spAutoFit/>
          </a:bodyPr>
          <a:lstStyle/>
          <a:p>
            <a:r>
              <a:rPr lang="en-US" altLang="zh-CN" b="1" dirty="0"/>
              <a:t>www.porttest.net</a:t>
            </a:r>
            <a:endParaRPr lang="zh-CN" altLang="en-US" b="1" dirty="0"/>
          </a:p>
        </p:txBody>
      </p:sp>
      <p:sp>
        <p:nvSpPr>
          <p:cNvPr id="33" name="文本框 32">
            <a:extLst>
              <a:ext uri="{FF2B5EF4-FFF2-40B4-BE49-F238E27FC236}">
                <a16:creationId xmlns:a16="http://schemas.microsoft.com/office/drawing/2014/main" id="{BEC44D89-F0BC-0461-AD27-3213FB8EFBEA}"/>
              </a:ext>
            </a:extLst>
          </p:cNvPr>
          <p:cNvSpPr txBox="1"/>
          <p:nvPr/>
        </p:nvSpPr>
        <p:spPr>
          <a:xfrm>
            <a:off x="2132175" y="3722815"/>
            <a:ext cx="2005148" cy="276999"/>
          </a:xfrm>
          <a:prstGeom prst="rect">
            <a:avLst/>
          </a:prstGeom>
          <a:noFill/>
        </p:spPr>
        <p:txBody>
          <a:bodyPr wrap="square" rtlCol="0">
            <a:spAutoFit/>
          </a:bodyPr>
          <a:lstStyle/>
          <a:p>
            <a:r>
              <a:rPr lang="en-US" altLang="zh-CN" sz="1200" b="1" dirty="0"/>
              <a:t>www.porttest.net</a:t>
            </a:r>
            <a:endParaRPr lang="zh-CN" altLang="en-US" sz="1200" b="1" dirty="0"/>
          </a:p>
        </p:txBody>
      </p:sp>
      <p:sp>
        <p:nvSpPr>
          <p:cNvPr id="35" name="矩形 34">
            <a:extLst>
              <a:ext uri="{FF2B5EF4-FFF2-40B4-BE49-F238E27FC236}">
                <a16:creationId xmlns:a16="http://schemas.microsoft.com/office/drawing/2014/main" id="{8B75D6D5-96A2-8113-7F93-3E68C9F1E924}"/>
              </a:ext>
            </a:extLst>
          </p:cNvPr>
          <p:cNvSpPr/>
          <p:nvPr/>
        </p:nvSpPr>
        <p:spPr>
          <a:xfrm>
            <a:off x="9329438" y="5602672"/>
            <a:ext cx="2407542"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首页内容是什么？</a:t>
            </a:r>
          </a:p>
        </p:txBody>
      </p:sp>
      <p:grpSp>
        <p:nvGrpSpPr>
          <p:cNvPr id="18" name="组合 17">
            <a:extLst>
              <a:ext uri="{FF2B5EF4-FFF2-40B4-BE49-F238E27FC236}">
                <a16:creationId xmlns:a16="http://schemas.microsoft.com/office/drawing/2014/main" id="{80AA2B4D-8E15-EA60-25B9-2EF3005B15C8}"/>
              </a:ext>
            </a:extLst>
          </p:cNvPr>
          <p:cNvGrpSpPr/>
          <p:nvPr/>
        </p:nvGrpSpPr>
        <p:grpSpPr>
          <a:xfrm>
            <a:off x="7479768" y="5272307"/>
            <a:ext cx="1847114" cy="976695"/>
            <a:chOff x="7479768" y="5272307"/>
            <a:chExt cx="1847114" cy="976695"/>
          </a:xfrm>
        </p:grpSpPr>
        <p:sp>
          <p:nvSpPr>
            <p:cNvPr id="36" name="矩形 35">
              <a:extLst>
                <a:ext uri="{FF2B5EF4-FFF2-40B4-BE49-F238E27FC236}">
                  <a16:creationId xmlns:a16="http://schemas.microsoft.com/office/drawing/2014/main" id="{503A6D1C-EF59-F58E-2FB2-63E707BE6F31}"/>
                </a:ext>
              </a:extLst>
            </p:cNvPr>
            <p:cNvSpPr/>
            <p:nvPr/>
          </p:nvSpPr>
          <p:spPr>
            <a:xfrm>
              <a:off x="7479768" y="5272307"/>
              <a:ext cx="1847114" cy="33420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TCP</a:t>
              </a:r>
              <a:r>
                <a:rPr lang="zh-CN" altLang="en-US" b="1" dirty="0"/>
                <a:t>首部</a:t>
              </a:r>
            </a:p>
          </p:txBody>
        </p:sp>
        <p:sp>
          <p:nvSpPr>
            <p:cNvPr id="37" name="矩形 36">
              <a:extLst>
                <a:ext uri="{FF2B5EF4-FFF2-40B4-BE49-F238E27FC236}">
                  <a16:creationId xmlns:a16="http://schemas.microsoft.com/office/drawing/2014/main" id="{F452208E-CAA1-F400-CC72-00C6AB31C743}"/>
                </a:ext>
              </a:extLst>
            </p:cNvPr>
            <p:cNvSpPr/>
            <p:nvPr/>
          </p:nvSpPr>
          <p:spPr>
            <a:xfrm>
              <a:off x="7479768" y="5602672"/>
              <a:ext cx="1847114"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源  端  口：</a:t>
              </a:r>
              <a:endParaRPr lang="en-US" altLang="zh-CN" b="1" dirty="0">
                <a:solidFill>
                  <a:schemeClr val="tx1"/>
                </a:solidFill>
              </a:endParaRPr>
            </a:p>
            <a:p>
              <a:r>
                <a:rPr lang="zh-CN" altLang="en-US" b="1" dirty="0">
                  <a:solidFill>
                    <a:schemeClr val="tx1"/>
                  </a:solidFill>
                </a:rPr>
                <a:t>目的端口：</a:t>
              </a:r>
            </a:p>
          </p:txBody>
        </p:sp>
      </p:grpSp>
      <p:sp>
        <p:nvSpPr>
          <p:cNvPr id="13" name="文本框 12">
            <a:extLst>
              <a:ext uri="{FF2B5EF4-FFF2-40B4-BE49-F238E27FC236}">
                <a16:creationId xmlns:a16="http://schemas.microsoft.com/office/drawing/2014/main" id="{879BD70F-0B80-EB66-47A8-BBB2666F04C1}"/>
              </a:ext>
            </a:extLst>
          </p:cNvPr>
          <p:cNvSpPr txBox="1"/>
          <p:nvPr/>
        </p:nvSpPr>
        <p:spPr>
          <a:xfrm>
            <a:off x="8561620" y="5890709"/>
            <a:ext cx="424545" cy="369332"/>
          </a:xfrm>
          <a:prstGeom prst="rect">
            <a:avLst/>
          </a:prstGeom>
          <a:noFill/>
        </p:spPr>
        <p:txBody>
          <a:bodyPr wrap="square" rtlCol="0">
            <a:spAutoFit/>
          </a:bodyPr>
          <a:lstStyle/>
          <a:p>
            <a:r>
              <a:rPr lang="en-US" altLang="zh-CN" b="1" dirty="0">
                <a:solidFill>
                  <a:schemeClr val="accent1"/>
                </a:solidFill>
              </a:rPr>
              <a:t>80</a:t>
            </a:r>
            <a:endParaRPr lang="zh-CN" altLang="en-US" b="1" dirty="0">
              <a:solidFill>
                <a:schemeClr val="accent1"/>
              </a:solidFill>
            </a:endParaRPr>
          </a:p>
        </p:txBody>
      </p:sp>
      <p:sp>
        <p:nvSpPr>
          <p:cNvPr id="39" name="文本框 38">
            <a:extLst>
              <a:ext uri="{FF2B5EF4-FFF2-40B4-BE49-F238E27FC236}">
                <a16:creationId xmlns:a16="http://schemas.microsoft.com/office/drawing/2014/main" id="{7943B4C9-B2F7-A241-56CF-70E17D0E3551}"/>
              </a:ext>
            </a:extLst>
          </p:cNvPr>
          <p:cNvSpPr txBox="1"/>
          <p:nvPr/>
        </p:nvSpPr>
        <p:spPr>
          <a:xfrm>
            <a:off x="8561620" y="5613711"/>
            <a:ext cx="817513" cy="369332"/>
          </a:xfrm>
          <a:prstGeom prst="rect">
            <a:avLst/>
          </a:prstGeom>
          <a:noFill/>
        </p:spPr>
        <p:txBody>
          <a:bodyPr wrap="square" rtlCol="0">
            <a:spAutoFit/>
          </a:bodyPr>
          <a:lstStyle/>
          <a:p>
            <a:r>
              <a:rPr lang="en-US" altLang="zh-CN" b="1" dirty="0"/>
              <a:t>49152</a:t>
            </a:r>
            <a:endParaRPr lang="zh-CN" altLang="en-US" b="1" dirty="0"/>
          </a:p>
        </p:txBody>
      </p:sp>
      <p:sp>
        <p:nvSpPr>
          <p:cNvPr id="12" name="矩形 11">
            <a:extLst>
              <a:ext uri="{FF2B5EF4-FFF2-40B4-BE49-F238E27FC236}">
                <a16:creationId xmlns:a16="http://schemas.microsoft.com/office/drawing/2014/main" id="{4C55B3D4-CAAB-CC43-5D66-54844FE64D06}"/>
              </a:ext>
            </a:extLst>
          </p:cNvPr>
          <p:cNvSpPr/>
          <p:nvPr/>
        </p:nvSpPr>
        <p:spPr>
          <a:xfrm>
            <a:off x="9326882" y="5272307"/>
            <a:ext cx="2410098" cy="33420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HTTP</a:t>
            </a:r>
            <a:r>
              <a:rPr lang="zh-CN" altLang="en-US" b="1" dirty="0"/>
              <a:t>请求报文</a:t>
            </a:r>
          </a:p>
        </p:txBody>
      </p:sp>
      <p:grpSp>
        <p:nvGrpSpPr>
          <p:cNvPr id="6" name="组合 5">
            <a:extLst>
              <a:ext uri="{FF2B5EF4-FFF2-40B4-BE49-F238E27FC236}">
                <a16:creationId xmlns:a16="http://schemas.microsoft.com/office/drawing/2014/main" id="{8B0F2B3C-B8B6-2ADF-9268-7C780F2BB228}"/>
              </a:ext>
            </a:extLst>
          </p:cNvPr>
          <p:cNvGrpSpPr/>
          <p:nvPr/>
        </p:nvGrpSpPr>
        <p:grpSpPr>
          <a:xfrm>
            <a:off x="304800" y="749300"/>
            <a:ext cx="6192344" cy="400110"/>
            <a:chOff x="424117" y="898245"/>
            <a:chExt cx="6192344" cy="400110"/>
          </a:xfrm>
        </p:grpSpPr>
        <p:sp>
          <p:nvSpPr>
            <p:cNvPr id="11" name="平行四边形 10">
              <a:extLst>
                <a:ext uri="{FF2B5EF4-FFF2-40B4-BE49-F238E27FC236}">
                  <a16:creationId xmlns:a16="http://schemas.microsoft.com/office/drawing/2014/main" id="{EC6573AD-1C83-8638-4E80-55411D14976D}"/>
                </a:ext>
              </a:extLst>
            </p:cNvPr>
            <p:cNvSpPr/>
            <p:nvPr/>
          </p:nvSpPr>
          <p:spPr>
            <a:xfrm>
              <a:off x="424117" y="898245"/>
              <a:ext cx="67491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
          <p:nvSpPr>
            <p:cNvPr id="17" name="文本框 16">
              <a:extLst>
                <a:ext uri="{FF2B5EF4-FFF2-40B4-BE49-F238E27FC236}">
                  <a16:creationId xmlns:a16="http://schemas.microsoft.com/office/drawing/2014/main" id="{8A6AE2A4-CAED-1286-D07A-AB3018A84930}"/>
                </a:ext>
              </a:extLst>
            </p:cNvPr>
            <p:cNvSpPr txBox="1"/>
            <p:nvPr/>
          </p:nvSpPr>
          <p:spPr>
            <a:xfrm>
              <a:off x="1099031" y="898245"/>
              <a:ext cx="5517430" cy="400110"/>
            </a:xfrm>
            <a:prstGeom prst="rect">
              <a:avLst/>
            </a:prstGeom>
            <a:noFill/>
          </p:spPr>
          <p:txBody>
            <a:bodyPr wrap="square" rtlCol="0">
              <a:spAutoFit/>
            </a:bodyPr>
            <a:lstStyle/>
            <a:p>
              <a:r>
                <a:rPr lang="zh-CN" altLang="en-US" sz="2000" b="1" dirty="0"/>
                <a:t>运输层端口号应用举例</a:t>
              </a:r>
            </a:p>
          </p:txBody>
        </p:sp>
      </p:grpSp>
    </p:spTree>
    <p:custDataLst>
      <p:tags r:id="rId1"/>
    </p:custDataLst>
    <p:extLst>
      <p:ext uri="{BB962C8B-B14F-4D97-AF65-F5344CB8AC3E}">
        <p14:creationId xmlns:p14="http://schemas.microsoft.com/office/powerpoint/2010/main" val="299787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right)">
                                      <p:cBhvr>
                                        <p:cTn id="8" dur="500"/>
                                        <p:tgtEl>
                                          <p:spTgt spid="1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p:tgtEl>
                                          <p:spTgt spid="35"/>
                                        </p:tgtEl>
                                        <p:attrNameLst>
                                          <p:attrName>ppt_y</p:attrName>
                                        </p:attrNameLst>
                                      </p:cBhvr>
                                      <p:tavLst>
                                        <p:tav tm="0">
                                          <p:val>
                                            <p:strVal val="#ppt_y-#ppt_h*1.125000"/>
                                          </p:val>
                                        </p:tav>
                                        <p:tav tm="100000">
                                          <p:val>
                                            <p:strVal val="#ppt_y"/>
                                          </p:val>
                                        </p:tav>
                                      </p:tavLst>
                                    </p:anim>
                                    <p:animEffect transition="in" filter="wipe(down)">
                                      <p:cBhvr>
                                        <p:cTn id="14" dur="500"/>
                                        <p:tgtEl>
                                          <p:spTgt spid="3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p:tgtEl>
                                          <p:spTgt spid="18"/>
                                        </p:tgtEl>
                                        <p:attrNameLst>
                                          <p:attrName>ppt_x</p:attrName>
                                        </p:attrNameLst>
                                      </p:cBhvr>
                                      <p:tavLst>
                                        <p:tav tm="0">
                                          <p:val>
                                            <p:strVal val="#ppt_x-#ppt_w*1.125000"/>
                                          </p:val>
                                        </p:tav>
                                        <p:tav tm="100000">
                                          <p:val>
                                            <p:strVal val="#ppt_x"/>
                                          </p:val>
                                        </p:tav>
                                      </p:tavLst>
                                    </p:anim>
                                    <p:animEffect transition="in" filter="wipe(righ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49" presetClass="entr" presetSubtype="0" decel="10000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p:cTn id="25" dur="500" fill="hold"/>
                                        <p:tgtEl>
                                          <p:spTgt spid="39"/>
                                        </p:tgtEl>
                                        <p:attrNameLst>
                                          <p:attrName>ppt_w</p:attrName>
                                        </p:attrNameLst>
                                      </p:cBhvr>
                                      <p:tavLst>
                                        <p:tav tm="0">
                                          <p:val>
                                            <p:fltVal val="0"/>
                                          </p:val>
                                        </p:tav>
                                        <p:tav tm="100000">
                                          <p:val>
                                            <p:strVal val="#ppt_w"/>
                                          </p:val>
                                        </p:tav>
                                      </p:tavLst>
                                    </p:anim>
                                    <p:anim calcmode="lin" valueType="num">
                                      <p:cBhvr>
                                        <p:cTn id="26" dur="500" fill="hold"/>
                                        <p:tgtEl>
                                          <p:spTgt spid="39"/>
                                        </p:tgtEl>
                                        <p:attrNameLst>
                                          <p:attrName>ppt_h</p:attrName>
                                        </p:attrNameLst>
                                      </p:cBhvr>
                                      <p:tavLst>
                                        <p:tav tm="0">
                                          <p:val>
                                            <p:fltVal val="0"/>
                                          </p:val>
                                        </p:tav>
                                        <p:tav tm="100000">
                                          <p:val>
                                            <p:strVal val="#ppt_h"/>
                                          </p:val>
                                        </p:tav>
                                      </p:tavLst>
                                    </p:anim>
                                    <p:anim calcmode="lin" valueType="num">
                                      <p:cBhvr>
                                        <p:cTn id="27" dur="500" fill="hold"/>
                                        <p:tgtEl>
                                          <p:spTgt spid="39"/>
                                        </p:tgtEl>
                                        <p:attrNameLst>
                                          <p:attrName>style.rotation</p:attrName>
                                        </p:attrNameLst>
                                      </p:cBhvr>
                                      <p:tavLst>
                                        <p:tav tm="0">
                                          <p:val>
                                            <p:fltVal val="360"/>
                                          </p:val>
                                        </p:tav>
                                        <p:tav tm="100000">
                                          <p:val>
                                            <p:fltVal val="0"/>
                                          </p:val>
                                        </p:tav>
                                      </p:tavLst>
                                    </p:anim>
                                    <p:animEffect transition="in" filter="fade">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49" presetClass="entr" presetSubtype="0" decel="10000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fltVal val="0"/>
                                          </p:val>
                                        </p:tav>
                                        <p:tav tm="100000">
                                          <p:val>
                                            <p:strVal val="#ppt_h"/>
                                          </p:val>
                                        </p:tav>
                                      </p:tavLst>
                                    </p:anim>
                                    <p:anim calcmode="lin" valueType="num">
                                      <p:cBhvr>
                                        <p:cTn id="35" dur="500" fill="hold"/>
                                        <p:tgtEl>
                                          <p:spTgt spid="13"/>
                                        </p:tgtEl>
                                        <p:attrNameLst>
                                          <p:attrName>style.rotation</p:attrName>
                                        </p:attrNameLst>
                                      </p:cBhvr>
                                      <p:tavLst>
                                        <p:tav tm="0">
                                          <p:val>
                                            <p:fltVal val="360"/>
                                          </p:val>
                                        </p:tav>
                                        <p:tav tm="100000">
                                          <p:val>
                                            <p:fltVal val="0"/>
                                          </p:val>
                                        </p:tav>
                                      </p:tavLst>
                                    </p:anim>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3" grpId="0"/>
      <p:bldP spid="39" grpId="0"/>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8D333E2-099D-6D80-3AF7-F9B764B62FDA}"/>
              </a:ext>
            </a:extLst>
          </p:cNvPr>
          <p:cNvPicPr>
            <a:picLocks noChangeAspect="1"/>
          </p:cNvPicPr>
          <p:nvPr/>
        </p:nvPicPr>
        <p:blipFill>
          <a:blip r:embed="rId3"/>
          <a:stretch>
            <a:fillRect/>
          </a:stretch>
        </p:blipFill>
        <p:spPr>
          <a:xfrm>
            <a:off x="1338949" y="3625818"/>
            <a:ext cx="3643852" cy="2803855"/>
          </a:xfrm>
          <a:prstGeom prst="rect">
            <a:avLst/>
          </a:prstGeom>
        </p:spPr>
      </p:pic>
      <p:sp>
        <p:nvSpPr>
          <p:cNvPr id="109" name="文本框 108">
            <a:extLst>
              <a:ext uri="{FF2B5EF4-FFF2-40B4-BE49-F238E27FC236}">
                <a16:creationId xmlns:a16="http://schemas.microsoft.com/office/drawing/2014/main" id="{C3441686-2E25-FC0D-D3EA-11FA42ABABAC}"/>
              </a:ext>
            </a:extLst>
          </p:cNvPr>
          <p:cNvSpPr txBox="1"/>
          <p:nvPr/>
        </p:nvSpPr>
        <p:spPr>
          <a:xfrm>
            <a:off x="1496924" y="2228588"/>
            <a:ext cx="3170461" cy="369332"/>
          </a:xfrm>
          <a:prstGeom prst="rect">
            <a:avLst/>
          </a:prstGeom>
          <a:noFill/>
        </p:spPr>
        <p:txBody>
          <a:bodyPr wrap="square" rtlCol="0">
            <a:spAutoFit/>
          </a:bodyPr>
          <a:lstStyle/>
          <a:p>
            <a:pPr algn="ctr"/>
            <a:r>
              <a:rPr lang="en-US" altLang="zh-CN" b="1" dirty="0"/>
              <a:t>192.168.0.3 ↔ www.porttest.net</a:t>
            </a:r>
            <a:endParaRPr lang="zh-CN" altLang="en-US" b="1" dirty="0"/>
          </a:p>
        </p:txBody>
      </p:sp>
      <p:grpSp>
        <p:nvGrpSpPr>
          <p:cNvPr id="15" name="组合 14">
            <a:extLst>
              <a:ext uri="{FF2B5EF4-FFF2-40B4-BE49-F238E27FC236}">
                <a16:creationId xmlns:a16="http://schemas.microsoft.com/office/drawing/2014/main" id="{96AA0463-360A-6EA1-6F50-2E1FFF640334}"/>
              </a:ext>
            </a:extLst>
          </p:cNvPr>
          <p:cNvGrpSpPr/>
          <p:nvPr/>
        </p:nvGrpSpPr>
        <p:grpSpPr>
          <a:xfrm>
            <a:off x="4078674" y="1259822"/>
            <a:ext cx="4037173" cy="5223988"/>
            <a:chOff x="4078674" y="1076948"/>
            <a:chExt cx="4037173" cy="5223988"/>
          </a:xfrm>
        </p:grpSpPr>
        <p:sp>
          <p:nvSpPr>
            <p:cNvPr id="98" name="文本框 97">
              <a:extLst>
                <a:ext uri="{FF2B5EF4-FFF2-40B4-BE49-F238E27FC236}">
                  <a16:creationId xmlns:a16="http://schemas.microsoft.com/office/drawing/2014/main" id="{0D381539-7F20-1C86-B0C6-F566DC352BED}"/>
                </a:ext>
              </a:extLst>
            </p:cNvPr>
            <p:cNvSpPr txBox="1"/>
            <p:nvPr/>
          </p:nvSpPr>
          <p:spPr>
            <a:xfrm>
              <a:off x="5161324" y="5654605"/>
              <a:ext cx="1743891" cy="646331"/>
            </a:xfrm>
            <a:prstGeom prst="rect">
              <a:avLst/>
            </a:prstGeom>
            <a:noFill/>
          </p:spPr>
          <p:txBody>
            <a:bodyPr wrap="square" rtlCol="0">
              <a:spAutoFit/>
            </a:bodyPr>
            <a:lstStyle/>
            <a:p>
              <a:pPr algn="ctr"/>
              <a:r>
                <a:rPr lang="zh-CN" altLang="en-US" b="1" dirty="0"/>
                <a:t>用户</a:t>
              </a:r>
              <a:r>
                <a:rPr lang="en-US" altLang="zh-CN" b="1" dirty="0"/>
                <a:t>PC</a:t>
              </a:r>
            </a:p>
            <a:p>
              <a:pPr algn="ctr"/>
              <a:r>
                <a:rPr lang="en-US" altLang="zh-CN" b="1" dirty="0"/>
                <a:t>192.168.0.1</a:t>
              </a:r>
              <a:endParaRPr lang="zh-CN" altLang="en-US" b="1" dirty="0"/>
            </a:p>
          </p:txBody>
        </p:sp>
        <p:sp>
          <p:nvSpPr>
            <p:cNvPr id="99" name="文本框 98">
              <a:extLst>
                <a:ext uri="{FF2B5EF4-FFF2-40B4-BE49-F238E27FC236}">
                  <a16:creationId xmlns:a16="http://schemas.microsoft.com/office/drawing/2014/main" id="{466ACEBE-8AB3-3B6A-65BA-9FAAEB312F69}"/>
                </a:ext>
              </a:extLst>
            </p:cNvPr>
            <p:cNvSpPr txBox="1"/>
            <p:nvPr/>
          </p:nvSpPr>
          <p:spPr>
            <a:xfrm>
              <a:off x="4876120" y="3409434"/>
              <a:ext cx="1041356" cy="369332"/>
            </a:xfrm>
            <a:prstGeom prst="rect">
              <a:avLst/>
            </a:prstGeom>
            <a:noFill/>
          </p:spPr>
          <p:txBody>
            <a:bodyPr wrap="square" rtlCol="0">
              <a:spAutoFit/>
            </a:bodyPr>
            <a:lstStyle/>
            <a:p>
              <a:pPr algn="ctr"/>
              <a:r>
                <a:rPr lang="zh-CN" altLang="en-US" b="1" dirty="0"/>
                <a:t>交换机</a:t>
              </a:r>
            </a:p>
          </p:txBody>
        </p:sp>
        <p:cxnSp>
          <p:nvCxnSpPr>
            <p:cNvPr id="10" name="直接连接符 9">
              <a:extLst>
                <a:ext uri="{FF2B5EF4-FFF2-40B4-BE49-F238E27FC236}">
                  <a16:creationId xmlns:a16="http://schemas.microsoft.com/office/drawing/2014/main" id="{31F52B88-4EA9-D177-22D2-C31B2FB14BBD}"/>
                </a:ext>
              </a:extLst>
            </p:cNvPr>
            <p:cNvCxnSpPr/>
            <p:nvPr/>
          </p:nvCxnSpPr>
          <p:spPr>
            <a:xfrm flipH="1" flipV="1">
              <a:off x="4950619" y="2129246"/>
              <a:ext cx="1145381" cy="1464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D34BB6B-1A40-BBF2-4E2A-B72022706299}"/>
                </a:ext>
              </a:extLst>
            </p:cNvPr>
            <p:cNvCxnSpPr>
              <a:cxnSpLocks/>
            </p:cNvCxnSpPr>
            <p:nvPr/>
          </p:nvCxnSpPr>
          <p:spPr>
            <a:xfrm flipV="1">
              <a:off x="6094251" y="2031938"/>
              <a:ext cx="1141111" cy="1562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8785C98-E6DB-5305-9111-84DC4FDE5160}"/>
                </a:ext>
              </a:extLst>
            </p:cNvPr>
            <p:cNvCxnSpPr/>
            <p:nvPr/>
          </p:nvCxnSpPr>
          <p:spPr>
            <a:xfrm>
              <a:off x="6096000" y="3690257"/>
              <a:ext cx="0" cy="16720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0" name="图形 89">
              <a:extLst>
                <a:ext uri="{FF2B5EF4-FFF2-40B4-BE49-F238E27FC236}">
                  <a16:creationId xmlns:a16="http://schemas.microsoft.com/office/drawing/2014/main" id="{F54E475D-6DEB-D1CA-C3DE-43B893B25A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15286" y="3312126"/>
              <a:ext cx="563948" cy="563948"/>
            </a:xfrm>
            <a:prstGeom prst="rect">
              <a:avLst/>
            </a:prstGeom>
          </p:spPr>
        </p:pic>
        <p:pic>
          <p:nvPicPr>
            <p:cNvPr id="92" name="图形 91">
              <a:extLst>
                <a:ext uri="{FF2B5EF4-FFF2-40B4-BE49-F238E27FC236}">
                  <a16:creationId xmlns:a16="http://schemas.microsoft.com/office/drawing/2014/main" id="{8D958ECF-D10F-8815-55AF-75CF95B972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73853" y="4959339"/>
              <a:ext cx="718834" cy="695266"/>
            </a:xfrm>
            <a:prstGeom prst="rect">
              <a:avLst/>
            </a:prstGeom>
          </p:spPr>
        </p:pic>
        <p:grpSp>
          <p:nvGrpSpPr>
            <p:cNvPr id="8" name="组合 7">
              <a:extLst>
                <a:ext uri="{FF2B5EF4-FFF2-40B4-BE49-F238E27FC236}">
                  <a16:creationId xmlns:a16="http://schemas.microsoft.com/office/drawing/2014/main" id="{AE8F5488-4613-A2E4-955E-DB8A18EF990D}"/>
                </a:ext>
              </a:extLst>
            </p:cNvPr>
            <p:cNvGrpSpPr/>
            <p:nvPr/>
          </p:nvGrpSpPr>
          <p:grpSpPr>
            <a:xfrm>
              <a:off x="4078674" y="1076948"/>
              <a:ext cx="1743891" cy="1318284"/>
              <a:chOff x="3530459" y="1102890"/>
              <a:chExt cx="1743891" cy="1318284"/>
            </a:xfrm>
          </p:grpSpPr>
          <p:pic>
            <p:nvPicPr>
              <p:cNvPr id="91" name="图形 90">
                <a:extLst>
                  <a:ext uri="{FF2B5EF4-FFF2-40B4-BE49-F238E27FC236}">
                    <a16:creationId xmlns:a16="http://schemas.microsoft.com/office/drawing/2014/main" id="{A53D0167-3BB9-7D8E-4EBB-4AA4191122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20431" y="1680992"/>
                <a:ext cx="563948" cy="740182"/>
              </a:xfrm>
              <a:prstGeom prst="rect">
                <a:avLst/>
              </a:prstGeom>
            </p:spPr>
          </p:pic>
          <p:sp>
            <p:nvSpPr>
              <p:cNvPr id="5" name="文本框 4">
                <a:extLst>
                  <a:ext uri="{FF2B5EF4-FFF2-40B4-BE49-F238E27FC236}">
                    <a16:creationId xmlns:a16="http://schemas.microsoft.com/office/drawing/2014/main" id="{E45628C3-7E11-4CA5-DFDD-1FF8B7C5C171}"/>
                  </a:ext>
                </a:extLst>
              </p:cNvPr>
              <p:cNvSpPr txBox="1"/>
              <p:nvPr/>
            </p:nvSpPr>
            <p:spPr>
              <a:xfrm>
                <a:off x="3530459" y="1102890"/>
                <a:ext cx="1743891" cy="646331"/>
              </a:xfrm>
              <a:prstGeom prst="rect">
                <a:avLst/>
              </a:prstGeom>
              <a:noFill/>
            </p:spPr>
            <p:txBody>
              <a:bodyPr wrap="square" rtlCol="0">
                <a:spAutoFit/>
              </a:bodyPr>
              <a:lstStyle/>
              <a:p>
                <a:pPr algn="ctr"/>
                <a:r>
                  <a:rPr lang="en-US" altLang="zh-CN" b="1" dirty="0"/>
                  <a:t>DNS</a:t>
                </a:r>
                <a:r>
                  <a:rPr lang="zh-CN" altLang="en-US" b="1" dirty="0"/>
                  <a:t>服务器</a:t>
                </a:r>
                <a:endParaRPr lang="en-US" altLang="zh-CN" b="1" dirty="0"/>
              </a:p>
              <a:p>
                <a:pPr algn="ctr"/>
                <a:r>
                  <a:rPr lang="en-US" altLang="zh-CN" b="1" dirty="0"/>
                  <a:t>192.168.0.2</a:t>
                </a:r>
                <a:endParaRPr lang="zh-CN" altLang="en-US" b="1" dirty="0"/>
              </a:p>
            </p:txBody>
          </p:sp>
        </p:grpSp>
        <p:grpSp>
          <p:nvGrpSpPr>
            <p:cNvPr id="7" name="组合 6">
              <a:extLst>
                <a:ext uri="{FF2B5EF4-FFF2-40B4-BE49-F238E27FC236}">
                  <a16:creationId xmlns:a16="http://schemas.microsoft.com/office/drawing/2014/main" id="{BBE919E6-893B-3866-F6F2-A40F9FDEB4EB}"/>
                </a:ext>
              </a:extLst>
            </p:cNvPr>
            <p:cNvGrpSpPr/>
            <p:nvPr/>
          </p:nvGrpSpPr>
          <p:grpSpPr>
            <a:xfrm>
              <a:off x="6371956" y="1076948"/>
              <a:ext cx="1743891" cy="1318284"/>
              <a:chOff x="6917652" y="1102890"/>
              <a:chExt cx="1743891" cy="1318284"/>
            </a:xfrm>
          </p:grpSpPr>
          <p:pic>
            <p:nvPicPr>
              <p:cNvPr id="89" name="图形 88">
                <a:extLst>
                  <a:ext uri="{FF2B5EF4-FFF2-40B4-BE49-F238E27FC236}">
                    <a16:creationId xmlns:a16="http://schemas.microsoft.com/office/drawing/2014/main" id="{812FF7A7-BA2E-4E36-1FA0-2D4AD1235C6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07623" y="1680992"/>
                <a:ext cx="563948" cy="740182"/>
              </a:xfrm>
              <a:prstGeom prst="rect">
                <a:avLst/>
              </a:prstGeom>
            </p:spPr>
          </p:pic>
          <p:sp>
            <p:nvSpPr>
              <p:cNvPr id="94" name="文本框 93">
                <a:extLst>
                  <a:ext uri="{FF2B5EF4-FFF2-40B4-BE49-F238E27FC236}">
                    <a16:creationId xmlns:a16="http://schemas.microsoft.com/office/drawing/2014/main" id="{1EFF128A-7D23-DD03-8ABB-E10CFB662A14}"/>
                  </a:ext>
                </a:extLst>
              </p:cNvPr>
              <p:cNvSpPr txBox="1"/>
              <p:nvPr/>
            </p:nvSpPr>
            <p:spPr>
              <a:xfrm>
                <a:off x="6917652" y="1102890"/>
                <a:ext cx="1743891" cy="646331"/>
              </a:xfrm>
              <a:prstGeom prst="rect">
                <a:avLst/>
              </a:prstGeom>
              <a:noFill/>
            </p:spPr>
            <p:txBody>
              <a:bodyPr wrap="square" rtlCol="0">
                <a:spAutoFit/>
              </a:bodyPr>
              <a:lstStyle/>
              <a:p>
                <a:pPr algn="ctr"/>
                <a:r>
                  <a:rPr lang="en-US" altLang="zh-CN" b="1" dirty="0"/>
                  <a:t>Web</a:t>
                </a:r>
                <a:r>
                  <a:rPr lang="zh-CN" altLang="en-US" b="1" dirty="0"/>
                  <a:t>服务器</a:t>
                </a:r>
                <a:endParaRPr lang="en-US" altLang="zh-CN" b="1" dirty="0"/>
              </a:p>
              <a:p>
                <a:pPr algn="ctr"/>
                <a:r>
                  <a:rPr lang="en-US" altLang="zh-CN" b="1" dirty="0"/>
                  <a:t>192.168.0.3</a:t>
                </a:r>
                <a:endParaRPr lang="zh-CN" altLang="en-US" b="1" dirty="0"/>
              </a:p>
            </p:txBody>
          </p:sp>
        </p:grpSp>
      </p:grpSp>
      <p:sp>
        <p:nvSpPr>
          <p:cNvPr id="16" name="文本框 15">
            <a:extLst>
              <a:ext uri="{FF2B5EF4-FFF2-40B4-BE49-F238E27FC236}">
                <a16:creationId xmlns:a16="http://schemas.microsoft.com/office/drawing/2014/main" id="{69C10757-B9CA-0344-E8DE-D33C10A0196A}"/>
              </a:ext>
            </a:extLst>
          </p:cNvPr>
          <p:cNvSpPr txBox="1"/>
          <p:nvPr/>
        </p:nvSpPr>
        <p:spPr>
          <a:xfrm>
            <a:off x="8053252" y="1499951"/>
            <a:ext cx="2005148" cy="369332"/>
          </a:xfrm>
          <a:prstGeom prst="rect">
            <a:avLst/>
          </a:prstGeom>
          <a:noFill/>
        </p:spPr>
        <p:txBody>
          <a:bodyPr wrap="square" rtlCol="0">
            <a:spAutoFit/>
          </a:bodyPr>
          <a:lstStyle/>
          <a:p>
            <a:r>
              <a:rPr lang="en-US" altLang="zh-CN" b="1" dirty="0"/>
              <a:t>www.porttest.net</a:t>
            </a:r>
            <a:endParaRPr lang="zh-CN" altLang="en-US" b="1" dirty="0"/>
          </a:p>
        </p:txBody>
      </p:sp>
      <p:sp>
        <p:nvSpPr>
          <p:cNvPr id="33" name="文本框 32">
            <a:extLst>
              <a:ext uri="{FF2B5EF4-FFF2-40B4-BE49-F238E27FC236}">
                <a16:creationId xmlns:a16="http://schemas.microsoft.com/office/drawing/2014/main" id="{BEC44D89-F0BC-0461-AD27-3213FB8EFBEA}"/>
              </a:ext>
            </a:extLst>
          </p:cNvPr>
          <p:cNvSpPr txBox="1"/>
          <p:nvPr/>
        </p:nvSpPr>
        <p:spPr>
          <a:xfrm>
            <a:off x="2132175" y="3722815"/>
            <a:ext cx="2005148" cy="276999"/>
          </a:xfrm>
          <a:prstGeom prst="rect">
            <a:avLst/>
          </a:prstGeom>
          <a:noFill/>
        </p:spPr>
        <p:txBody>
          <a:bodyPr wrap="square" rtlCol="0">
            <a:spAutoFit/>
          </a:bodyPr>
          <a:lstStyle/>
          <a:p>
            <a:r>
              <a:rPr lang="en-US" altLang="zh-CN" sz="1200" b="1" dirty="0"/>
              <a:t>www.porttest.net</a:t>
            </a:r>
            <a:endParaRPr lang="zh-CN" altLang="en-US" sz="1200" b="1" dirty="0"/>
          </a:p>
        </p:txBody>
      </p:sp>
      <p:grpSp>
        <p:nvGrpSpPr>
          <p:cNvPr id="6" name="组合 5">
            <a:extLst>
              <a:ext uri="{FF2B5EF4-FFF2-40B4-BE49-F238E27FC236}">
                <a16:creationId xmlns:a16="http://schemas.microsoft.com/office/drawing/2014/main" id="{85928C79-910D-ECF1-F3BA-AA829636968F}"/>
              </a:ext>
            </a:extLst>
          </p:cNvPr>
          <p:cNvGrpSpPr/>
          <p:nvPr/>
        </p:nvGrpSpPr>
        <p:grpSpPr>
          <a:xfrm>
            <a:off x="7479768" y="5272307"/>
            <a:ext cx="4257212" cy="987734"/>
            <a:chOff x="7479768" y="5272307"/>
            <a:chExt cx="4257212" cy="987734"/>
          </a:xfrm>
        </p:grpSpPr>
        <p:sp>
          <p:nvSpPr>
            <p:cNvPr id="35" name="矩形 34">
              <a:extLst>
                <a:ext uri="{FF2B5EF4-FFF2-40B4-BE49-F238E27FC236}">
                  <a16:creationId xmlns:a16="http://schemas.microsoft.com/office/drawing/2014/main" id="{8B75D6D5-96A2-8113-7F93-3E68C9F1E924}"/>
                </a:ext>
              </a:extLst>
            </p:cNvPr>
            <p:cNvSpPr/>
            <p:nvPr/>
          </p:nvSpPr>
          <p:spPr>
            <a:xfrm>
              <a:off x="9329438" y="5602672"/>
              <a:ext cx="2407542"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首页内容是什么？</a:t>
              </a:r>
            </a:p>
          </p:txBody>
        </p:sp>
        <p:grpSp>
          <p:nvGrpSpPr>
            <p:cNvPr id="18" name="组合 17">
              <a:extLst>
                <a:ext uri="{FF2B5EF4-FFF2-40B4-BE49-F238E27FC236}">
                  <a16:creationId xmlns:a16="http://schemas.microsoft.com/office/drawing/2014/main" id="{80AA2B4D-8E15-EA60-25B9-2EF3005B15C8}"/>
                </a:ext>
              </a:extLst>
            </p:cNvPr>
            <p:cNvGrpSpPr/>
            <p:nvPr/>
          </p:nvGrpSpPr>
          <p:grpSpPr>
            <a:xfrm>
              <a:off x="7479768" y="5272307"/>
              <a:ext cx="1847114" cy="976695"/>
              <a:chOff x="7479768" y="5272307"/>
              <a:chExt cx="1847114" cy="976695"/>
            </a:xfrm>
          </p:grpSpPr>
          <p:sp>
            <p:nvSpPr>
              <p:cNvPr id="36" name="矩形 35">
                <a:extLst>
                  <a:ext uri="{FF2B5EF4-FFF2-40B4-BE49-F238E27FC236}">
                    <a16:creationId xmlns:a16="http://schemas.microsoft.com/office/drawing/2014/main" id="{503A6D1C-EF59-F58E-2FB2-63E707BE6F31}"/>
                  </a:ext>
                </a:extLst>
              </p:cNvPr>
              <p:cNvSpPr/>
              <p:nvPr/>
            </p:nvSpPr>
            <p:spPr>
              <a:xfrm>
                <a:off x="7479768" y="5272307"/>
                <a:ext cx="1847114" cy="33420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TCP</a:t>
                </a:r>
                <a:r>
                  <a:rPr lang="zh-CN" altLang="en-US" b="1" dirty="0"/>
                  <a:t>首部</a:t>
                </a:r>
              </a:p>
            </p:txBody>
          </p:sp>
          <p:sp>
            <p:nvSpPr>
              <p:cNvPr id="37" name="矩形 36">
                <a:extLst>
                  <a:ext uri="{FF2B5EF4-FFF2-40B4-BE49-F238E27FC236}">
                    <a16:creationId xmlns:a16="http://schemas.microsoft.com/office/drawing/2014/main" id="{F452208E-CAA1-F400-CC72-00C6AB31C743}"/>
                  </a:ext>
                </a:extLst>
              </p:cNvPr>
              <p:cNvSpPr/>
              <p:nvPr/>
            </p:nvSpPr>
            <p:spPr>
              <a:xfrm>
                <a:off x="7479768" y="5602672"/>
                <a:ext cx="1847114"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源  端  口：</a:t>
                </a:r>
                <a:endParaRPr lang="en-US" altLang="zh-CN" b="1" dirty="0">
                  <a:solidFill>
                    <a:schemeClr val="tx1"/>
                  </a:solidFill>
                </a:endParaRPr>
              </a:p>
              <a:p>
                <a:r>
                  <a:rPr lang="zh-CN" altLang="en-US" b="1" dirty="0">
                    <a:solidFill>
                      <a:schemeClr val="tx1"/>
                    </a:solidFill>
                  </a:rPr>
                  <a:t>目的端口：</a:t>
                </a:r>
              </a:p>
            </p:txBody>
          </p:sp>
        </p:grpSp>
        <p:sp>
          <p:nvSpPr>
            <p:cNvPr id="13" name="文本框 12">
              <a:extLst>
                <a:ext uri="{FF2B5EF4-FFF2-40B4-BE49-F238E27FC236}">
                  <a16:creationId xmlns:a16="http://schemas.microsoft.com/office/drawing/2014/main" id="{879BD70F-0B80-EB66-47A8-BBB2666F04C1}"/>
                </a:ext>
              </a:extLst>
            </p:cNvPr>
            <p:cNvSpPr txBox="1"/>
            <p:nvPr/>
          </p:nvSpPr>
          <p:spPr>
            <a:xfrm>
              <a:off x="8561620" y="5890709"/>
              <a:ext cx="424545" cy="369332"/>
            </a:xfrm>
            <a:prstGeom prst="rect">
              <a:avLst/>
            </a:prstGeom>
            <a:noFill/>
          </p:spPr>
          <p:txBody>
            <a:bodyPr wrap="square" rtlCol="0">
              <a:spAutoFit/>
            </a:bodyPr>
            <a:lstStyle/>
            <a:p>
              <a:r>
                <a:rPr lang="en-US" altLang="zh-CN" b="1" dirty="0">
                  <a:solidFill>
                    <a:schemeClr val="accent1"/>
                  </a:solidFill>
                </a:rPr>
                <a:t>80</a:t>
              </a:r>
              <a:endParaRPr lang="zh-CN" altLang="en-US" b="1" dirty="0">
                <a:solidFill>
                  <a:schemeClr val="accent1"/>
                </a:solidFill>
              </a:endParaRPr>
            </a:p>
          </p:txBody>
        </p:sp>
        <p:sp>
          <p:nvSpPr>
            <p:cNvPr id="39" name="文本框 38">
              <a:extLst>
                <a:ext uri="{FF2B5EF4-FFF2-40B4-BE49-F238E27FC236}">
                  <a16:creationId xmlns:a16="http://schemas.microsoft.com/office/drawing/2014/main" id="{7943B4C9-B2F7-A241-56CF-70E17D0E3551}"/>
                </a:ext>
              </a:extLst>
            </p:cNvPr>
            <p:cNvSpPr txBox="1"/>
            <p:nvPr/>
          </p:nvSpPr>
          <p:spPr>
            <a:xfrm>
              <a:off x="8561620" y="5613711"/>
              <a:ext cx="817513" cy="369332"/>
            </a:xfrm>
            <a:prstGeom prst="rect">
              <a:avLst/>
            </a:prstGeom>
            <a:noFill/>
          </p:spPr>
          <p:txBody>
            <a:bodyPr wrap="square" rtlCol="0">
              <a:spAutoFit/>
            </a:bodyPr>
            <a:lstStyle/>
            <a:p>
              <a:r>
                <a:rPr lang="en-US" altLang="zh-CN" b="1" dirty="0"/>
                <a:t>49152</a:t>
              </a:r>
              <a:endParaRPr lang="zh-CN" altLang="en-US" b="1" dirty="0"/>
            </a:p>
          </p:txBody>
        </p:sp>
        <p:sp>
          <p:nvSpPr>
            <p:cNvPr id="12" name="矩形 11">
              <a:extLst>
                <a:ext uri="{FF2B5EF4-FFF2-40B4-BE49-F238E27FC236}">
                  <a16:creationId xmlns:a16="http://schemas.microsoft.com/office/drawing/2014/main" id="{4C55B3D4-CAAB-CC43-5D66-54844FE64D06}"/>
                </a:ext>
              </a:extLst>
            </p:cNvPr>
            <p:cNvSpPr/>
            <p:nvPr/>
          </p:nvSpPr>
          <p:spPr>
            <a:xfrm>
              <a:off x="9326882" y="5272307"/>
              <a:ext cx="2410098" cy="33420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HTTP</a:t>
              </a:r>
              <a:r>
                <a:rPr lang="zh-CN" altLang="en-US" b="1" dirty="0"/>
                <a:t>请求报文</a:t>
              </a:r>
            </a:p>
          </p:txBody>
        </p:sp>
      </p:grpSp>
      <p:sp>
        <p:nvSpPr>
          <p:cNvPr id="31" name="email_159050">
            <a:extLst>
              <a:ext uri="{FF2B5EF4-FFF2-40B4-BE49-F238E27FC236}">
                <a16:creationId xmlns:a16="http://schemas.microsoft.com/office/drawing/2014/main" id="{E675A825-0A56-FEDD-04C3-7DB559E9C2FF}"/>
              </a:ext>
            </a:extLst>
          </p:cNvPr>
          <p:cNvSpPr/>
          <p:nvPr/>
        </p:nvSpPr>
        <p:spPr>
          <a:xfrm>
            <a:off x="5953099" y="5239521"/>
            <a:ext cx="293911" cy="223712"/>
          </a:xfrm>
          <a:custGeom>
            <a:avLst/>
            <a:gdLst>
              <a:gd name="T0" fmla="*/ 5711 w 6523"/>
              <a:gd name="T1" fmla="*/ 4973 h 4973"/>
              <a:gd name="T2" fmla="*/ 6523 w 6523"/>
              <a:gd name="T3" fmla="*/ 4161 h 4973"/>
              <a:gd name="T4" fmla="*/ 6523 w 6523"/>
              <a:gd name="T5" fmla="*/ 812 h 4973"/>
              <a:gd name="T6" fmla="*/ 5711 w 6523"/>
              <a:gd name="T7" fmla="*/ 0 h 4973"/>
              <a:gd name="T8" fmla="*/ 812 w 6523"/>
              <a:gd name="T9" fmla="*/ 0 h 4973"/>
              <a:gd name="T10" fmla="*/ 0 w 6523"/>
              <a:gd name="T11" fmla="*/ 812 h 4973"/>
              <a:gd name="T12" fmla="*/ 0 w 6523"/>
              <a:gd name="T13" fmla="*/ 4160 h 4973"/>
              <a:gd name="T14" fmla="*/ 812 w 6523"/>
              <a:gd name="T15" fmla="*/ 4972 h 4973"/>
              <a:gd name="T16" fmla="*/ 5711 w 6523"/>
              <a:gd name="T17" fmla="*/ 4972 h 4973"/>
              <a:gd name="T18" fmla="*/ 5711 w 6523"/>
              <a:gd name="T19" fmla="*/ 4973 h 4973"/>
              <a:gd name="T20" fmla="*/ 831 w 6523"/>
              <a:gd name="T21" fmla="*/ 1130 h 4973"/>
              <a:gd name="T22" fmla="*/ 808 w 6523"/>
              <a:gd name="T23" fmla="*/ 849 h 4973"/>
              <a:gd name="T24" fmla="*/ 1089 w 6523"/>
              <a:gd name="T25" fmla="*/ 826 h 4973"/>
              <a:gd name="T26" fmla="*/ 3261 w 6523"/>
              <a:gd name="T27" fmla="*/ 2669 h 4973"/>
              <a:gd name="T28" fmla="*/ 5435 w 6523"/>
              <a:gd name="T29" fmla="*/ 825 h 4973"/>
              <a:gd name="T30" fmla="*/ 5716 w 6523"/>
              <a:gd name="T31" fmla="*/ 848 h 4973"/>
              <a:gd name="T32" fmla="*/ 5693 w 6523"/>
              <a:gd name="T33" fmla="*/ 1129 h 4973"/>
              <a:gd name="T34" fmla="*/ 4143 w 6523"/>
              <a:gd name="T35" fmla="*/ 2446 h 4973"/>
              <a:gd name="T36" fmla="*/ 5701 w 6523"/>
              <a:gd name="T37" fmla="*/ 3913 h 4973"/>
              <a:gd name="T38" fmla="*/ 5709 w 6523"/>
              <a:gd name="T39" fmla="*/ 4196 h 4973"/>
              <a:gd name="T40" fmla="*/ 5564 w 6523"/>
              <a:gd name="T41" fmla="*/ 4258 h 4973"/>
              <a:gd name="T42" fmla="*/ 5427 w 6523"/>
              <a:gd name="T43" fmla="*/ 4204 h 4973"/>
              <a:gd name="T44" fmla="*/ 3836 w 6523"/>
              <a:gd name="T45" fmla="*/ 2708 h 4973"/>
              <a:gd name="T46" fmla="*/ 3392 w 6523"/>
              <a:gd name="T47" fmla="*/ 3085 h 4973"/>
              <a:gd name="T48" fmla="*/ 3263 w 6523"/>
              <a:gd name="T49" fmla="*/ 3133 h 4973"/>
              <a:gd name="T50" fmla="*/ 3133 w 6523"/>
              <a:gd name="T51" fmla="*/ 3085 h 4973"/>
              <a:gd name="T52" fmla="*/ 2688 w 6523"/>
              <a:gd name="T53" fmla="*/ 2708 h 4973"/>
              <a:gd name="T54" fmla="*/ 1097 w 6523"/>
              <a:gd name="T55" fmla="*/ 4205 h 4973"/>
              <a:gd name="T56" fmla="*/ 960 w 6523"/>
              <a:gd name="T57" fmla="*/ 4260 h 4973"/>
              <a:gd name="T58" fmla="*/ 815 w 6523"/>
              <a:gd name="T59" fmla="*/ 4197 h 4973"/>
              <a:gd name="T60" fmla="*/ 823 w 6523"/>
              <a:gd name="T61" fmla="*/ 3914 h 4973"/>
              <a:gd name="T62" fmla="*/ 2381 w 6523"/>
              <a:gd name="T63" fmla="*/ 2446 h 4973"/>
              <a:gd name="T64" fmla="*/ 831 w 6523"/>
              <a:gd name="T65" fmla="*/ 1130 h 4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3" h="4973">
                <a:moveTo>
                  <a:pt x="5711" y="4973"/>
                </a:moveTo>
                <a:cubicBezTo>
                  <a:pt x="6159" y="4973"/>
                  <a:pt x="6523" y="4609"/>
                  <a:pt x="6523" y="4161"/>
                </a:cubicBezTo>
                <a:lnTo>
                  <a:pt x="6523" y="812"/>
                </a:lnTo>
                <a:cubicBezTo>
                  <a:pt x="6523" y="364"/>
                  <a:pt x="6159" y="0"/>
                  <a:pt x="5711" y="0"/>
                </a:cubicBezTo>
                <a:lnTo>
                  <a:pt x="812" y="0"/>
                </a:lnTo>
                <a:cubicBezTo>
                  <a:pt x="364" y="0"/>
                  <a:pt x="0" y="364"/>
                  <a:pt x="0" y="812"/>
                </a:cubicBezTo>
                <a:lnTo>
                  <a:pt x="0" y="4160"/>
                </a:lnTo>
                <a:cubicBezTo>
                  <a:pt x="0" y="4608"/>
                  <a:pt x="364" y="4972"/>
                  <a:pt x="812" y="4972"/>
                </a:cubicBezTo>
                <a:lnTo>
                  <a:pt x="5711" y="4972"/>
                </a:lnTo>
                <a:lnTo>
                  <a:pt x="5711" y="4973"/>
                </a:lnTo>
                <a:close/>
                <a:moveTo>
                  <a:pt x="831" y="1130"/>
                </a:moveTo>
                <a:cubicBezTo>
                  <a:pt x="747" y="1058"/>
                  <a:pt x="736" y="933"/>
                  <a:pt x="808" y="849"/>
                </a:cubicBezTo>
                <a:cubicBezTo>
                  <a:pt x="880" y="765"/>
                  <a:pt x="1005" y="754"/>
                  <a:pt x="1089" y="826"/>
                </a:cubicBezTo>
                <a:lnTo>
                  <a:pt x="3261" y="2669"/>
                </a:lnTo>
                <a:lnTo>
                  <a:pt x="5435" y="825"/>
                </a:lnTo>
                <a:cubicBezTo>
                  <a:pt x="5519" y="753"/>
                  <a:pt x="5645" y="764"/>
                  <a:pt x="5716" y="848"/>
                </a:cubicBezTo>
                <a:cubicBezTo>
                  <a:pt x="5788" y="932"/>
                  <a:pt x="5777" y="1058"/>
                  <a:pt x="5693" y="1129"/>
                </a:cubicBezTo>
                <a:lnTo>
                  <a:pt x="4143" y="2446"/>
                </a:lnTo>
                <a:lnTo>
                  <a:pt x="5701" y="3913"/>
                </a:lnTo>
                <a:cubicBezTo>
                  <a:pt x="5781" y="3989"/>
                  <a:pt x="5785" y="4116"/>
                  <a:pt x="5709" y="4196"/>
                </a:cubicBezTo>
                <a:cubicBezTo>
                  <a:pt x="5669" y="4237"/>
                  <a:pt x="5617" y="4258"/>
                  <a:pt x="5564" y="4258"/>
                </a:cubicBezTo>
                <a:cubicBezTo>
                  <a:pt x="5515" y="4258"/>
                  <a:pt x="5465" y="4240"/>
                  <a:pt x="5427" y="4204"/>
                </a:cubicBezTo>
                <a:lnTo>
                  <a:pt x="3836" y="2708"/>
                </a:lnTo>
                <a:lnTo>
                  <a:pt x="3392" y="3085"/>
                </a:lnTo>
                <a:cubicBezTo>
                  <a:pt x="3355" y="3117"/>
                  <a:pt x="3308" y="3133"/>
                  <a:pt x="3263" y="3133"/>
                </a:cubicBezTo>
                <a:cubicBezTo>
                  <a:pt x="3216" y="3133"/>
                  <a:pt x="3171" y="3117"/>
                  <a:pt x="3133" y="3085"/>
                </a:cubicBezTo>
                <a:lnTo>
                  <a:pt x="2688" y="2708"/>
                </a:lnTo>
                <a:lnTo>
                  <a:pt x="1097" y="4205"/>
                </a:lnTo>
                <a:cubicBezTo>
                  <a:pt x="1059" y="4241"/>
                  <a:pt x="1009" y="4260"/>
                  <a:pt x="960" y="4260"/>
                </a:cubicBezTo>
                <a:cubicBezTo>
                  <a:pt x="907" y="4260"/>
                  <a:pt x="853" y="4238"/>
                  <a:pt x="815" y="4197"/>
                </a:cubicBezTo>
                <a:cubicBezTo>
                  <a:pt x="739" y="4117"/>
                  <a:pt x="743" y="3990"/>
                  <a:pt x="823" y="3914"/>
                </a:cubicBezTo>
                <a:lnTo>
                  <a:pt x="2381" y="2446"/>
                </a:lnTo>
                <a:lnTo>
                  <a:pt x="831" y="1130"/>
                </a:lnTo>
                <a:close/>
              </a:path>
            </a:pathLst>
          </a:cu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组合 10">
            <a:extLst>
              <a:ext uri="{FF2B5EF4-FFF2-40B4-BE49-F238E27FC236}">
                <a16:creationId xmlns:a16="http://schemas.microsoft.com/office/drawing/2014/main" id="{CC015E35-75AA-BDD5-6D37-62CB9EB53F5F}"/>
              </a:ext>
            </a:extLst>
          </p:cNvPr>
          <p:cNvGrpSpPr/>
          <p:nvPr/>
        </p:nvGrpSpPr>
        <p:grpSpPr>
          <a:xfrm>
            <a:off x="304800" y="749300"/>
            <a:ext cx="6192344" cy="400110"/>
            <a:chOff x="424117" y="898245"/>
            <a:chExt cx="6192344" cy="400110"/>
          </a:xfrm>
        </p:grpSpPr>
        <p:sp>
          <p:nvSpPr>
            <p:cNvPr id="17" name="平行四边形 16">
              <a:extLst>
                <a:ext uri="{FF2B5EF4-FFF2-40B4-BE49-F238E27FC236}">
                  <a16:creationId xmlns:a16="http://schemas.microsoft.com/office/drawing/2014/main" id="{E2101C5D-1C7A-31FD-8450-69C9D76AE1CF}"/>
                </a:ext>
              </a:extLst>
            </p:cNvPr>
            <p:cNvSpPr/>
            <p:nvPr/>
          </p:nvSpPr>
          <p:spPr>
            <a:xfrm>
              <a:off x="424117" y="898245"/>
              <a:ext cx="67491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
          <p:nvSpPr>
            <p:cNvPr id="19" name="文本框 18">
              <a:extLst>
                <a:ext uri="{FF2B5EF4-FFF2-40B4-BE49-F238E27FC236}">
                  <a16:creationId xmlns:a16="http://schemas.microsoft.com/office/drawing/2014/main" id="{37A57ABD-F1BF-714E-50F7-262D865F205C}"/>
                </a:ext>
              </a:extLst>
            </p:cNvPr>
            <p:cNvSpPr txBox="1"/>
            <p:nvPr/>
          </p:nvSpPr>
          <p:spPr>
            <a:xfrm>
              <a:off x="1099031" y="898245"/>
              <a:ext cx="5517430" cy="400110"/>
            </a:xfrm>
            <a:prstGeom prst="rect">
              <a:avLst/>
            </a:prstGeom>
            <a:noFill/>
          </p:spPr>
          <p:txBody>
            <a:bodyPr wrap="square" rtlCol="0">
              <a:spAutoFit/>
            </a:bodyPr>
            <a:lstStyle/>
            <a:p>
              <a:r>
                <a:rPr lang="zh-CN" altLang="en-US" sz="2000" b="1" dirty="0"/>
                <a:t>运输层端口号应用举例</a:t>
              </a:r>
            </a:p>
          </p:txBody>
        </p:sp>
      </p:grpSp>
    </p:spTree>
    <p:custDataLst>
      <p:tags r:id="rId1"/>
    </p:custDataLst>
    <p:extLst>
      <p:ext uri="{BB962C8B-B14F-4D97-AF65-F5344CB8AC3E}">
        <p14:creationId xmlns:p14="http://schemas.microsoft.com/office/powerpoint/2010/main" val="240369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8" fill="hold" nodeType="with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ppt_w*1.125000"/>
                                          </p:val>
                                        </p:tav>
                                      </p:tavLst>
                                    </p:anim>
                                    <p:animEffect transition="out" filter="wipe(left)">
                                      <p:cBhvr>
                                        <p:cTn id="7" dur="500"/>
                                        <p:tgtEl>
                                          <p:spTgt spid="6"/>
                                        </p:tgtEl>
                                      </p:cBhvr>
                                    </p:animEffect>
                                    <p:set>
                                      <p:cBhvr>
                                        <p:cTn id="8" dur="1" fill="hold">
                                          <p:stCondLst>
                                            <p:cond delay="499"/>
                                          </p:stCondLst>
                                        </p:cTn>
                                        <p:tgtEl>
                                          <p:spTgt spid="6"/>
                                        </p:tgtEl>
                                        <p:attrNameLst>
                                          <p:attrName>style.visibility</p:attrName>
                                        </p:attrNameLst>
                                      </p:cBhvr>
                                      <p:to>
                                        <p:strVal val="hidden"/>
                                      </p:to>
                                    </p:set>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childTnLst>
                          </p:cTn>
                        </p:par>
                        <p:par>
                          <p:cTn id="15" fill="hold">
                            <p:stCondLst>
                              <p:cond delay="1000"/>
                            </p:stCondLst>
                            <p:childTnLst>
                              <p:par>
                                <p:cTn id="16" presetID="0" presetClass="path" presetSubtype="0" accel="50000" decel="50000" fill="hold" grpId="1" nodeType="afterEffect">
                                  <p:stCondLst>
                                    <p:cond delay="0"/>
                                  </p:stCondLst>
                                  <p:childTnLst>
                                    <p:animMotion origin="layout" path="M -0.00156 0.00278 L -0.00156 -0.22685 L 0.08737 -0.44398 " pathEditMode="relative" ptsTypes="AAA">
                                      <p:cBhvr>
                                        <p:cTn id="17" dur="2000" fill="hold"/>
                                        <p:tgtEl>
                                          <p:spTgt spid="3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503536F8-C25E-9E91-ACF6-F97ABCD95D24}"/>
              </a:ext>
            </a:extLst>
          </p:cNvPr>
          <p:cNvGrpSpPr/>
          <p:nvPr/>
        </p:nvGrpSpPr>
        <p:grpSpPr>
          <a:xfrm>
            <a:off x="3157684" y="744982"/>
            <a:ext cx="5900079" cy="4615551"/>
            <a:chOff x="3157684" y="744982"/>
            <a:chExt cx="5900079" cy="4615551"/>
          </a:xfrm>
        </p:grpSpPr>
        <p:sp>
          <p:nvSpPr>
            <p:cNvPr id="12" name="íşlïḍè"/>
            <p:cNvSpPr txBox="1"/>
            <p:nvPr/>
          </p:nvSpPr>
          <p:spPr>
            <a:xfrm>
              <a:off x="3965618" y="744982"/>
              <a:ext cx="4287076" cy="419100"/>
            </a:xfrm>
            <a:prstGeom prst="rect">
              <a:avLst/>
            </a:prstGeom>
            <a:noFill/>
          </p:spPr>
          <p:txBody>
            <a:bodyPr wrap="square" lIns="91440" tIns="45720" rIns="91440" bIns="45720" anchor="ctr">
              <a:noAutofit/>
            </a:bodyPr>
            <a:lstStyle/>
            <a:p>
              <a:pPr algn="ctr"/>
              <a:r>
                <a:rPr lang="en-US" altLang="zh-CN" sz="2400" b="1" dirty="0"/>
                <a:t>5.1 </a:t>
              </a:r>
              <a:r>
                <a:rPr lang="zh-CN" altLang="en-US" sz="2400" b="1" dirty="0"/>
                <a:t>运输层概述</a:t>
              </a:r>
              <a:endParaRPr lang="en-US" altLang="zh-CN" sz="2400" b="1" dirty="0"/>
            </a:p>
          </p:txBody>
        </p:sp>
        <p:grpSp>
          <p:nvGrpSpPr>
            <p:cNvPr id="6" name="组合 5"/>
            <p:cNvGrpSpPr/>
            <p:nvPr/>
          </p:nvGrpSpPr>
          <p:grpSpPr>
            <a:xfrm>
              <a:off x="3157684" y="1285569"/>
              <a:ext cx="5900079" cy="595554"/>
              <a:chOff x="1183243" y="2200834"/>
              <a:chExt cx="5900079"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进程间基于网络的通信</a:t>
                </a:r>
              </a:p>
            </p:txBody>
          </p:sp>
        </p:grpSp>
        <p:grpSp>
          <p:nvGrpSpPr>
            <p:cNvPr id="2" name="组合 1">
              <a:extLst>
                <a:ext uri="{FF2B5EF4-FFF2-40B4-BE49-F238E27FC236}">
                  <a16:creationId xmlns:a16="http://schemas.microsoft.com/office/drawing/2014/main" id="{860A960F-8203-B5AC-44C0-9C9DE9C204D5}"/>
                </a:ext>
              </a:extLst>
            </p:cNvPr>
            <p:cNvGrpSpPr/>
            <p:nvPr/>
          </p:nvGrpSpPr>
          <p:grpSpPr>
            <a:xfrm>
              <a:off x="3157684" y="2155422"/>
              <a:ext cx="5900079" cy="595554"/>
              <a:chOff x="1183243" y="2200834"/>
              <a:chExt cx="5900079" cy="595554"/>
            </a:xfrm>
          </p:grpSpPr>
          <p:sp>
            <p:nvSpPr>
              <p:cNvPr id="4" name="平行四边形 3">
                <a:extLst>
                  <a:ext uri="{FF2B5EF4-FFF2-40B4-BE49-F238E27FC236}">
                    <a16:creationId xmlns:a16="http://schemas.microsoft.com/office/drawing/2014/main" id="{E62CDA3F-D6D7-9742-ABBE-19B85332F5CE}"/>
                  </a:ext>
                </a:extLst>
              </p:cNvPr>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7" name="平行四边形 6">
                <a:extLst>
                  <a:ext uri="{FF2B5EF4-FFF2-40B4-BE49-F238E27FC236}">
                    <a16:creationId xmlns:a16="http://schemas.microsoft.com/office/drawing/2014/main" id="{4818C388-6723-6A93-8D1F-D2246134088F}"/>
                  </a:ext>
                </a:extLst>
              </p:cNvPr>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b="1" dirty="0">
                    <a:solidFill>
                      <a:schemeClr val="tx1"/>
                    </a:solidFill>
                  </a:rPr>
                  <a:t>TCP/IP</a:t>
                </a:r>
                <a:r>
                  <a:rPr lang="zh-CN" altLang="en-US" sz="2200" b="1" dirty="0">
                    <a:solidFill>
                      <a:schemeClr val="tx1"/>
                    </a:solidFill>
                  </a:rPr>
                  <a:t>运输层中的两个重要</a:t>
                </a:r>
                <a:r>
                  <a:rPr lang="zh-CN" altLang="en-US" sz="2200" b="1" dirty="0">
                    <a:solidFill>
                      <a:schemeClr val="tx1"/>
                    </a:solidFill>
                    <a:latin typeface="Impact" panose="020B0806030902050204" pitchFamily="34" charset="0"/>
                  </a:rPr>
                  <a:t>协议</a:t>
                </a:r>
              </a:p>
            </p:txBody>
          </p:sp>
        </p:grpSp>
        <p:grpSp>
          <p:nvGrpSpPr>
            <p:cNvPr id="8" name="组合 7">
              <a:extLst>
                <a:ext uri="{FF2B5EF4-FFF2-40B4-BE49-F238E27FC236}">
                  <a16:creationId xmlns:a16="http://schemas.microsoft.com/office/drawing/2014/main" id="{720D7690-B3C2-3504-3FEF-F1B38AFD8FD6}"/>
                </a:ext>
              </a:extLst>
            </p:cNvPr>
            <p:cNvGrpSpPr/>
            <p:nvPr/>
          </p:nvGrpSpPr>
          <p:grpSpPr>
            <a:xfrm>
              <a:off x="3157684" y="3025275"/>
              <a:ext cx="5900079" cy="595554"/>
              <a:chOff x="1183243" y="2200834"/>
              <a:chExt cx="5900079" cy="595554"/>
            </a:xfrm>
          </p:grpSpPr>
          <p:sp>
            <p:nvSpPr>
              <p:cNvPr id="9" name="平行四边形 8">
                <a:extLst>
                  <a:ext uri="{FF2B5EF4-FFF2-40B4-BE49-F238E27FC236}">
                    <a16:creationId xmlns:a16="http://schemas.microsoft.com/office/drawing/2014/main" id="{284AE30C-7BE6-AF27-8F43-5694950F9291}"/>
                  </a:ext>
                </a:extLst>
              </p:cNvPr>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10" name="平行四边形 9">
                <a:extLst>
                  <a:ext uri="{FF2B5EF4-FFF2-40B4-BE49-F238E27FC236}">
                    <a16:creationId xmlns:a16="http://schemas.microsoft.com/office/drawing/2014/main" id="{2618002A-3B52-3707-6A9E-259074C84DCE}"/>
                  </a:ext>
                </a:extLst>
              </p:cNvPr>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运输层端口号</a:t>
                </a:r>
              </a:p>
            </p:txBody>
          </p:sp>
        </p:grpSp>
        <p:grpSp>
          <p:nvGrpSpPr>
            <p:cNvPr id="11" name="组合 10">
              <a:extLst>
                <a:ext uri="{FF2B5EF4-FFF2-40B4-BE49-F238E27FC236}">
                  <a16:creationId xmlns:a16="http://schemas.microsoft.com/office/drawing/2014/main" id="{5CD10518-898D-99BD-4935-47B47F848AD2}"/>
                </a:ext>
              </a:extLst>
            </p:cNvPr>
            <p:cNvGrpSpPr/>
            <p:nvPr/>
          </p:nvGrpSpPr>
          <p:grpSpPr>
            <a:xfrm>
              <a:off x="3157684" y="3895128"/>
              <a:ext cx="5900079" cy="595554"/>
              <a:chOff x="1183243" y="2200834"/>
              <a:chExt cx="5900079" cy="595554"/>
            </a:xfrm>
          </p:grpSpPr>
          <p:sp>
            <p:nvSpPr>
              <p:cNvPr id="13" name="平行四边形 12">
                <a:extLst>
                  <a:ext uri="{FF2B5EF4-FFF2-40B4-BE49-F238E27FC236}">
                    <a16:creationId xmlns:a16="http://schemas.microsoft.com/office/drawing/2014/main" id="{499E91AE-7831-0ABE-80DB-5964E45830AB}"/>
                  </a:ext>
                </a:extLst>
              </p:cNvPr>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04</a:t>
                </a:r>
                <a:endParaRPr lang="zh-CN" altLang="en-US" sz="2800" dirty="0">
                  <a:latin typeface="Impact" panose="020B0806030902050204" pitchFamily="34" charset="0"/>
                </a:endParaRPr>
              </a:p>
            </p:txBody>
          </p:sp>
          <p:sp>
            <p:nvSpPr>
              <p:cNvPr id="14" name="平行四边形 13">
                <a:extLst>
                  <a:ext uri="{FF2B5EF4-FFF2-40B4-BE49-F238E27FC236}">
                    <a16:creationId xmlns:a16="http://schemas.microsoft.com/office/drawing/2014/main" id="{D0D4C282-558E-C946-DC0E-B791DD29882F}"/>
                  </a:ext>
                </a:extLst>
              </p:cNvPr>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发送方的复用和接收方的分用</a:t>
                </a:r>
              </a:p>
            </p:txBody>
          </p:sp>
        </p:grpSp>
        <p:grpSp>
          <p:nvGrpSpPr>
            <p:cNvPr id="15" name="组合 14">
              <a:extLst>
                <a:ext uri="{FF2B5EF4-FFF2-40B4-BE49-F238E27FC236}">
                  <a16:creationId xmlns:a16="http://schemas.microsoft.com/office/drawing/2014/main" id="{EAE17BA7-1A5D-D178-F24C-E16625B44FDC}"/>
                </a:ext>
              </a:extLst>
            </p:cNvPr>
            <p:cNvGrpSpPr/>
            <p:nvPr/>
          </p:nvGrpSpPr>
          <p:grpSpPr>
            <a:xfrm>
              <a:off x="3157684" y="4764979"/>
              <a:ext cx="5900079" cy="595554"/>
              <a:chOff x="1183243" y="2200834"/>
              <a:chExt cx="5900079" cy="595554"/>
            </a:xfrm>
          </p:grpSpPr>
          <p:sp>
            <p:nvSpPr>
              <p:cNvPr id="16" name="平行四边形 15">
                <a:extLst>
                  <a:ext uri="{FF2B5EF4-FFF2-40B4-BE49-F238E27FC236}">
                    <a16:creationId xmlns:a16="http://schemas.microsoft.com/office/drawing/2014/main" id="{84ACADF8-666B-0FD8-87E2-5A29920D480A}"/>
                  </a:ext>
                </a:extLst>
              </p:cNvPr>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05</a:t>
                </a:r>
                <a:endParaRPr lang="zh-CN" altLang="en-US" sz="2800" dirty="0">
                  <a:latin typeface="Impact" panose="020B0806030902050204" pitchFamily="34" charset="0"/>
                </a:endParaRPr>
              </a:p>
            </p:txBody>
          </p:sp>
          <p:sp>
            <p:nvSpPr>
              <p:cNvPr id="17" name="平行四边形 16">
                <a:extLst>
                  <a:ext uri="{FF2B5EF4-FFF2-40B4-BE49-F238E27FC236}">
                    <a16:creationId xmlns:a16="http://schemas.microsoft.com/office/drawing/2014/main" id="{17A8EBDC-A6FA-5BA4-C82F-B080A582756D}"/>
                  </a:ext>
                </a:extLst>
              </p:cNvPr>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运输层端口号应用举例</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8D333E2-099D-6D80-3AF7-F9B764B62FDA}"/>
              </a:ext>
            </a:extLst>
          </p:cNvPr>
          <p:cNvPicPr>
            <a:picLocks noChangeAspect="1"/>
          </p:cNvPicPr>
          <p:nvPr/>
        </p:nvPicPr>
        <p:blipFill>
          <a:blip r:embed="rId3"/>
          <a:stretch>
            <a:fillRect/>
          </a:stretch>
        </p:blipFill>
        <p:spPr>
          <a:xfrm>
            <a:off x="1338949" y="3625818"/>
            <a:ext cx="3643852" cy="2803855"/>
          </a:xfrm>
          <a:prstGeom prst="rect">
            <a:avLst/>
          </a:prstGeom>
        </p:spPr>
      </p:pic>
      <p:sp>
        <p:nvSpPr>
          <p:cNvPr id="109" name="文本框 108">
            <a:extLst>
              <a:ext uri="{FF2B5EF4-FFF2-40B4-BE49-F238E27FC236}">
                <a16:creationId xmlns:a16="http://schemas.microsoft.com/office/drawing/2014/main" id="{C3441686-2E25-FC0D-D3EA-11FA42ABABAC}"/>
              </a:ext>
            </a:extLst>
          </p:cNvPr>
          <p:cNvSpPr txBox="1"/>
          <p:nvPr/>
        </p:nvSpPr>
        <p:spPr>
          <a:xfrm>
            <a:off x="1496924" y="2228588"/>
            <a:ext cx="3170461" cy="369332"/>
          </a:xfrm>
          <a:prstGeom prst="rect">
            <a:avLst/>
          </a:prstGeom>
          <a:noFill/>
        </p:spPr>
        <p:txBody>
          <a:bodyPr wrap="square" rtlCol="0">
            <a:spAutoFit/>
          </a:bodyPr>
          <a:lstStyle/>
          <a:p>
            <a:pPr algn="ctr"/>
            <a:r>
              <a:rPr lang="en-US" altLang="zh-CN" b="1" dirty="0"/>
              <a:t>192.168.0.3 ↔ www.porttest.net</a:t>
            </a:r>
            <a:endParaRPr lang="zh-CN" altLang="en-US" b="1" dirty="0"/>
          </a:p>
        </p:txBody>
      </p:sp>
      <p:grpSp>
        <p:nvGrpSpPr>
          <p:cNvPr id="15" name="组合 14">
            <a:extLst>
              <a:ext uri="{FF2B5EF4-FFF2-40B4-BE49-F238E27FC236}">
                <a16:creationId xmlns:a16="http://schemas.microsoft.com/office/drawing/2014/main" id="{96AA0463-360A-6EA1-6F50-2E1FFF640334}"/>
              </a:ext>
            </a:extLst>
          </p:cNvPr>
          <p:cNvGrpSpPr/>
          <p:nvPr/>
        </p:nvGrpSpPr>
        <p:grpSpPr>
          <a:xfrm>
            <a:off x="4078674" y="1259822"/>
            <a:ext cx="4037173" cy="5223988"/>
            <a:chOff x="4078674" y="1076948"/>
            <a:chExt cx="4037173" cy="5223988"/>
          </a:xfrm>
        </p:grpSpPr>
        <p:sp>
          <p:nvSpPr>
            <p:cNvPr id="98" name="文本框 97">
              <a:extLst>
                <a:ext uri="{FF2B5EF4-FFF2-40B4-BE49-F238E27FC236}">
                  <a16:creationId xmlns:a16="http://schemas.microsoft.com/office/drawing/2014/main" id="{0D381539-7F20-1C86-B0C6-F566DC352BED}"/>
                </a:ext>
              </a:extLst>
            </p:cNvPr>
            <p:cNvSpPr txBox="1"/>
            <p:nvPr/>
          </p:nvSpPr>
          <p:spPr>
            <a:xfrm>
              <a:off x="5161324" y="5654605"/>
              <a:ext cx="1743891" cy="646331"/>
            </a:xfrm>
            <a:prstGeom prst="rect">
              <a:avLst/>
            </a:prstGeom>
            <a:noFill/>
          </p:spPr>
          <p:txBody>
            <a:bodyPr wrap="square" rtlCol="0">
              <a:spAutoFit/>
            </a:bodyPr>
            <a:lstStyle/>
            <a:p>
              <a:pPr algn="ctr"/>
              <a:r>
                <a:rPr lang="zh-CN" altLang="en-US" b="1" dirty="0"/>
                <a:t>用户</a:t>
              </a:r>
              <a:r>
                <a:rPr lang="en-US" altLang="zh-CN" b="1" dirty="0"/>
                <a:t>PC</a:t>
              </a:r>
            </a:p>
            <a:p>
              <a:pPr algn="ctr"/>
              <a:r>
                <a:rPr lang="en-US" altLang="zh-CN" b="1" dirty="0"/>
                <a:t>192.168.0.1</a:t>
              </a:r>
              <a:endParaRPr lang="zh-CN" altLang="en-US" b="1" dirty="0"/>
            </a:p>
          </p:txBody>
        </p:sp>
        <p:sp>
          <p:nvSpPr>
            <p:cNvPr id="99" name="文本框 98">
              <a:extLst>
                <a:ext uri="{FF2B5EF4-FFF2-40B4-BE49-F238E27FC236}">
                  <a16:creationId xmlns:a16="http://schemas.microsoft.com/office/drawing/2014/main" id="{466ACEBE-8AB3-3B6A-65BA-9FAAEB312F69}"/>
                </a:ext>
              </a:extLst>
            </p:cNvPr>
            <p:cNvSpPr txBox="1"/>
            <p:nvPr/>
          </p:nvSpPr>
          <p:spPr>
            <a:xfrm>
              <a:off x="4876120" y="3409434"/>
              <a:ext cx="1041356" cy="369332"/>
            </a:xfrm>
            <a:prstGeom prst="rect">
              <a:avLst/>
            </a:prstGeom>
            <a:noFill/>
          </p:spPr>
          <p:txBody>
            <a:bodyPr wrap="square" rtlCol="0">
              <a:spAutoFit/>
            </a:bodyPr>
            <a:lstStyle/>
            <a:p>
              <a:pPr algn="ctr"/>
              <a:r>
                <a:rPr lang="zh-CN" altLang="en-US" b="1" dirty="0"/>
                <a:t>交换机</a:t>
              </a:r>
            </a:p>
          </p:txBody>
        </p:sp>
        <p:cxnSp>
          <p:nvCxnSpPr>
            <p:cNvPr id="10" name="直接连接符 9">
              <a:extLst>
                <a:ext uri="{FF2B5EF4-FFF2-40B4-BE49-F238E27FC236}">
                  <a16:creationId xmlns:a16="http://schemas.microsoft.com/office/drawing/2014/main" id="{31F52B88-4EA9-D177-22D2-C31B2FB14BBD}"/>
                </a:ext>
              </a:extLst>
            </p:cNvPr>
            <p:cNvCxnSpPr/>
            <p:nvPr/>
          </p:nvCxnSpPr>
          <p:spPr>
            <a:xfrm flipH="1" flipV="1">
              <a:off x="4950619" y="2129246"/>
              <a:ext cx="1145381" cy="1464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D34BB6B-1A40-BBF2-4E2A-B72022706299}"/>
                </a:ext>
              </a:extLst>
            </p:cNvPr>
            <p:cNvCxnSpPr>
              <a:cxnSpLocks/>
            </p:cNvCxnSpPr>
            <p:nvPr/>
          </p:nvCxnSpPr>
          <p:spPr>
            <a:xfrm flipV="1">
              <a:off x="6094251" y="2031938"/>
              <a:ext cx="1141111" cy="1562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8785C98-E6DB-5305-9111-84DC4FDE5160}"/>
                </a:ext>
              </a:extLst>
            </p:cNvPr>
            <p:cNvCxnSpPr/>
            <p:nvPr/>
          </p:nvCxnSpPr>
          <p:spPr>
            <a:xfrm>
              <a:off x="6096000" y="3690257"/>
              <a:ext cx="0" cy="16720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0" name="图形 89">
              <a:extLst>
                <a:ext uri="{FF2B5EF4-FFF2-40B4-BE49-F238E27FC236}">
                  <a16:creationId xmlns:a16="http://schemas.microsoft.com/office/drawing/2014/main" id="{F54E475D-6DEB-D1CA-C3DE-43B893B25A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15286" y="3312126"/>
              <a:ext cx="563948" cy="563948"/>
            </a:xfrm>
            <a:prstGeom prst="rect">
              <a:avLst/>
            </a:prstGeom>
          </p:spPr>
        </p:pic>
        <p:pic>
          <p:nvPicPr>
            <p:cNvPr id="92" name="图形 91">
              <a:extLst>
                <a:ext uri="{FF2B5EF4-FFF2-40B4-BE49-F238E27FC236}">
                  <a16:creationId xmlns:a16="http://schemas.microsoft.com/office/drawing/2014/main" id="{8D958ECF-D10F-8815-55AF-75CF95B972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73853" y="4959339"/>
              <a:ext cx="718834" cy="695266"/>
            </a:xfrm>
            <a:prstGeom prst="rect">
              <a:avLst/>
            </a:prstGeom>
          </p:spPr>
        </p:pic>
        <p:grpSp>
          <p:nvGrpSpPr>
            <p:cNvPr id="8" name="组合 7">
              <a:extLst>
                <a:ext uri="{FF2B5EF4-FFF2-40B4-BE49-F238E27FC236}">
                  <a16:creationId xmlns:a16="http://schemas.microsoft.com/office/drawing/2014/main" id="{AE8F5488-4613-A2E4-955E-DB8A18EF990D}"/>
                </a:ext>
              </a:extLst>
            </p:cNvPr>
            <p:cNvGrpSpPr/>
            <p:nvPr/>
          </p:nvGrpSpPr>
          <p:grpSpPr>
            <a:xfrm>
              <a:off x="4078674" y="1076948"/>
              <a:ext cx="1743891" cy="1318284"/>
              <a:chOff x="3530459" y="1102890"/>
              <a:chExt cx="1743891" cy="1318284"/>
            </a:xfrm>
          </p:grpSpPr>
          <p:pic>
            <p:nvPicPr>
              <p:cNvPr id="91" name="图形 90">
                <a:extLst>
                  <a:ext uri="{FF2B5EF4-FFF2-40B4-BE49-F238E27FC236}">
                    <a16:creationId xmlns:a16="http://schemas.microsoft.com/office/drawing/2014/main" id="{A53D0167-3BB9-7D8E-4EBB-4AA4191122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20431" y="1680992"/>
                <a:ext cx="563948" cy="740182"/>
              </a:xfrm>
              <a:prstGeom prst="rect">
                <a:avLst/>
              </a:prstGeom>
            </p:spPr>
          </p:pic>
          <p:sp>
            <p:nvSpPr>
              <p:cNvPr id="5" name="文本框 4">
                <a:extLst>
                  <a:ext uri="{FF2B5EF4-FFF2-40B4-BE49-F238E27FC236}">
                    <a16:creationId xmlns:a16="http://schemas.microsoft.com/office/drawing/2014/main" id="{E45628C3-7E11-4CA5-DFDD-1FF8B7C5C171}"/>
                  </a:ext>
                </a:extLst>
              </p:cNvPr>
              <p:cNvSpPr txBox="1"/>
              <p:nvPr/>
            </p:nvSpPr>
            <p:spPr>
              <a:xfrm>
                <a:off x="3530459" y="1102890"/>
                <a:ext cx="1743891" cy="646331"/>
              </a:xfrm>
              <a:prstGeom prst="rect">
                <a:avLst/>
              </a:prstGeom>
              <a:noFill/>
            </p:spPr>
            <p:txBody>
              <a:bodyPr wrap="square" rtlCol="0">
                <a:spAutoFit/>
              </a:bodyPr>
              <a:lstStyle/>
              <a:p>
                <a:pPr algn="ctr"/>
                <a:r>
                  <a:rPr lang="en-US" altLang="zh-CN" b="1" dirty="0"/>
                  <a:t>DNS</a:t>
                </a:r>
                <a:r>
                  <a:rPr lang="zh-CN" altLang="en-US" b="1" dirty="0"/>
                  <a:t>服务器</a:t>
                </a:r>
                <a:endParaRPr lang="en-US" altLang="zh-CN" b="1" dirty="0"/>
              </a:p>
              <a:p>
                <a:pPr algn="ctr"/>
                <a:r>
                  <a:rPr lang="en-US" altLang="zh-CN" b="1" dirty="0"/>
                  <a:t>192.168.0.2</a:t>
                </a:r>
                <a:endParaRPr lang="zh-CN" altLang="en-US" b="1" dirty="0"/>
              </a:p>
            </p:txBody>
          </p:sp>
        </p:grpSp>
        <p:grpSp>
          <p:nvGrpSpPr>
            <p:cNvPr id="7" name="组合 6">
              <a:extLst>
                <a:ext uri="{FF2B5EF4-FFF2-40B4-BE49-F238E27FC236}">
                  <a16:creationId xmlns:a16="http://schemas.microsoft.com/office/drawing/2014/main" id="{BBE919E6-893B-3866-F6F2-A40F9FDEB4EB}"/>
                </a:ext>
              </a:extLst>
            </p:cNvPr>
            <p:cNvGrpSpPr/>
            <p:nvPr/>
          </p:nvGrpSpPr>
          <p:grpSpPr>
            <a:xfrm>
              <a:off x="6371956" y="1076948"/>
              <a:ext cx="1743891" cy="1318284"/>
              <a:chOff x="6917652" y="1102890"/>
              <a:chExt cx="1743891" cy="1318284"/>
            </a:xfrm>
          </p:grpSpPr>
          <p:pic>
            <p:nvPicPr>
              <p:cNvPr id="89" name="图形 88">
                <a:extLst>
                  <a:ext uri="{FF2B5EF4-FFF2-40B4-BE49-F238E27FC236}">
                    <a16:creationId xmlns:a16="http://schemas.microsoft.com/office/drawing/2014/main" id="{812FF7A7-BA2E-4E36-1FA0-2D4AD1235C6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07623" y="1680992"/>
                <a:ext cx="563948" cy="740182"/>
              </a:xfrm>
              <a:prstGeom prst="rect">
                <a:avLst/>
              </a:prstGeom>
            </p:spPr>
          </p:pic>
          <p:sp>
            <p:nvSpPr>
              <p:cNvPr id="94" name="文本框 93">
                <a:extLst>
                  <a:ext uri="{FF2B5EF4-FFF2-40B4-BE49-F238E27FC236}">
                    <a16:creationId xmlns:a16="http://schemas.microsoft.com/office/drawing/2014/main" id="{1EFF128A-7D23-DD03-8ABB-E10CFB662A14}"/>
                  </a:ext>
                </a:extLst>
              </p:cNvPr>
              <p:cNvSpPr txBox="1"/>
              <p:nvPr/>
            </p:nvSpPr>
            <p:spPr>
              <a:xfrm>
                <a:off x="6917652" y="1102890"/>
                <a:ext cx="1743891" cy="646331"/>
              </a:xfrm>
              <a:prstGeom prst="rect">
                <a:avLst/>
              </a:prstGeom>
              <a:noFill/>
            </p:spPr>
            <p:txBody>
              <a:bodyPr wrap="square" rtlCol="0">
                <a:spAutoFit/>
              </a:bodyPr>
              <a:lstStyle/>
              <a:p>
                <a:pPr algn="ctr"/>
                <a:r>
                  <a:rPr lang="en-US" altLang="zh-CN" b="1" dirty="0"/>
                  <a:t>Web</a:t>
                </a:r>
                <a:r>
                  <a:rPr lang="zh-CN" altLang="en-US" b="1" dirty="0"/>
                  <a:t>服务器</a:t>
                </a:r>
                <a:endParaRPr lang="en-US" altLang="zh-CN" b="1" dirty="0"/>
              </a:p>
              <a:p>
                <a:pPr algn="ctr"/>
                <a:r>
                  <a:rPr lang="en-US" altLang="zh-CN" b="1" dirty="0"/>
                  <a:t>192.168.0.3</a:t>
                </a:r>
                <a:endParaRPr lang="zh-CN" altLang="en-US" b="1" dirty="0"/>
              </a:p>
            </p:txBody>
          </p:sp>
        </p:grpSp>
      </p:grpSp>
      <p:sp>
        <p:nvSpPr>
          <p:cNvPr id="16" name="文本框 15">
            <a:extLst>
              <a:ext uri="{FF2B5EF4-FFF2-40B4-BE49-F238E27FC236}">
                <a16:creationId xmlns:a16="http://schemas.microsoft.com/office/drawing/2014/main" id="{69C10757-B9CA-0344-E8DE-D33C10A0196A}"/>
              </a:ext>
            </a:extLst>
          </p:cNvPr>
          <p:cNvSpPr txBox="1"/>
          <p:nvPr/>
        </p:nvSpPr>
        <p:spPr>
          <a:xfrm>
            <a:off x="8053252" y="1499951"/>
            <a:ext cx="2005148" cy="369332"/>
          </a:xfrm>
          <a:prstGeom prst="rect">
            <a:avLst/>
          </a:prstGeom>
          <a:noFill/>
        </p:spPr>
        <p:txBody>
          <a:bodyPr wrap="square" rtlCol="0">
            <a:spAutoFit/>
          </a:bodyPr>
          <a:lstStyle/>
          <a:p>
            <a:r>
              <a:rPr lang="en-US" altLang="zh-CN" b="1" dirty="0"/>
              <a:t>www.porttest.net</a:t>
            </a:r>
            <a:endParaRPr lang="zh-CN" altLang="en-US" b="1" dirty="0"/>
          </a:p>
        </p:txBody>
      </p:sp>
      <p:sp>
        <p:nvSpPr>
          <p:cNvPr id="33" name="文本框 32">
            <a:extLst>
              <a:ext uri="{FF2B5EF4-FFF2-40B4-BE49-F238E27FC236}">
                <a16:creationId xmlns:a16="http://schemas.microsoft.com/office/drawing/2014/main" id="{BEC44D89-F0BC-0461-AD27-3213FB8EFBEA}"/>
              </a:ext>
            </a:extLst>
          </p:cNvPr>
          <p:cNvSpPr txBox="1"/>
          <p:nvPr/>
        </p:nvSpPr>
        <p:spPr>
          <a:xfrm>
            <a:off x="2132175" y="3722815"/>
            <a:ext cx="2005148" cy="276999"/>
          </a:xfrm>
          <a:prstGeom prst="rect">
            <a:avLst/>
          </a:prstGeom>
          <a:noFill/>
        </p:spPr>
        <p:txBody>
          <a:bodyPr wrap="square" rtlCol="0">
            <a:spAutoFit/>
          </a:bodyPr>
          <a:lstStyle/>
          <a:p>
            <a:r>
              <a:rPr lang="en-US" altLang="zh-CN" sz="1200" b="1" dirty="0"/>
              <a:t>www.porttest.net</a:t>
            </a:r>
            <a:endParaRPr lang="zh-CN" altLang="en-US" sz="1200" b="1" dirty="0"/>
          </a:p>
        </p:txBody>
      </p:sp>
      <p:grpSp>
        <p:nvGrpSpPr>
          <p:cNvPr id="11" name="组合 10">
            <a:extLst>
              <a:ext uri="{FF2B5EF4-FFF2-40B4-BE49-F238E27FC236}">
                <a16:creationId xmlns:a16="http://schemas.microsoft.com/office/drawing/2014/main" id="{E086636B-CAC2-B877-9267-2E4CC247AE2E}"/>
              </a:ext>
            </a:extLst>
          </p:cNvPr>
          <p:cNvGrpSpPr/>
          <p:nvPr/>
        </p:nvGrpSpPr>
        <p:grpSpPr>
          <a:xfrm>
            <a:off x="7851160" y="949355"/>
            <a:ext cx="4308185" cy="987734"/>
            <a:chOff x="7649580" y="1884447"/>
            <a:chExt cx="4308185" cy="987734"/>
          </a:xfrm>
        </p:grpSpPr>
        <p:sp>
          <p:nvSpPr>
            <p:cNvPr id="35" name="矩形 34">
              <a:extLst>
                <a:ext uri="{FF2B5EF4-FFF2-40B4-BE49-F238E27FC236}">
                  <a16:creationId xmlns:a16="http://schemas.microsoft.com/office/drawing/2014/main" id="{8B75D6D5-96A2-8113-7F93-3E68C9F1E924}"/>
                </a:ext>
              </a:extLst>
            </p:cNvPr>
            <p:cNvSpPr/>
            <p:nvPr/>
          </p:nvSpPr>
          <p:spPr>
            <a:xfrm>
              <a:off x="7650858" y="2214812"/>
              <a:ext cx="2407542"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首页内容是什么？</a:t>
              </a:r>
            </a:p>
          </p:txBody>
        </p:sp>
        <p:grpSp>
          <p:nvGrpSpPr>
            <p:cNvPr id="18" name="组合 17">
              <a:extLst>
                <a:ext uri="{FF2B5EF4-FFF2-40B4-BE49-F238E27FC236}">
                  <a16:creationId xmlns:a16="http://schemas.microsoft.com/office/drawing/2014/main" id="{80AA2B4D-8E15-EA60-25B9-2EF3005B15C8}"/>
                </a:ext>
              </a:extLst>
            </p:cNvPr>
            <p:cNvGrpSpPr/>
            <p:nvPr/>
          </p:nvGrpSpPr>
          <p:grpSpPr>
            <a:xfrm>
              <a:off x="10058400" y="1884447"/>
              <a:ext cx="1847114" cy="976695"/>
              <a:chOff x="7479768" y="5272307"/>
              <a:chExt cx="1847114" cy="976695"/>
            </a:xfrm>
          </p:grpSpPr>
          <p:sp>
            <p:nvSpPr>
              <p:cNvPr id="36" name="矩形 35">
                <a:extLst>
                  <a:ext uri="{FF2B5EF4-FFF2-40B4-BE49-F238E27FC236}">
                    <a16:creationId xmlns:a16="http://schemas.microsoft.com/office/drawing/2014/main" id="{503A6D1C-EF59-F58E-2FB2-63E707BE6F31}"/>
                  </a:ext>
                </a:extLst>
              </p:cNvPr>
              <p:cNvSpPr/>
              <p:nvPr/>
            </p:nvSpPr>
            <p:spPr>
              <a:xfrm>
                <a:off x="7479768" y="5272307"/>
                <a:ext cx="1847114" cy="33420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TCP</a:t>
                </a:r>
                <a:r>
                  <a:rPr lang="zh-CN" altLang="en-US" b="1" dirty="0"/>
                  <a:t>首部</a:t>
                </a:r>
              </a:p>
            </p:txBody>
          </p:sp>
          <p:sp>
            <p:nvSpPr>
              <p:cNvPr id="37" name="矩形 36">
                <a:extLst>
                  <a:ext uri="{FF2B5EF4-FFF2-40B4-BE49-F238E27FC236}">
                    <a16:creationId xmlns:a16="http://schemas.microsoft.com/office/drawing/2014/main" id="{F452208E-CAA1-F400-CC72-00C6AB31C743}"/>
                  </a:ext>
                </a:extLst>
              </p:cNvPr>
              <p:cNvSpPr/>
              <p:nvPr/>
            </p:nvSpPr>
            <p:spPr>
              <a:xfrm>
                <a:off x="7479768" y="5602672"/>
                <a:ext cx="1847114"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源  端  口：</a:t>
                </a:r>
                <a:endParaRPr lang="en-US" altLang="zh-CN" b="1" dirty="0">
                  <a:solidFill>
                    <a:schemeClr val="tx1"/>
                  </a:solidFill>
                </a:endParaRPr>
              </a:p>
              <a:p>
                <a:r>
                  <a:rPr lang="zh-CN" altLang="en-US" b="1" dirty="0">
                    <a:solidFill>
                      <a:schemeClr val="tx1"/>
                    </a:solidFill>
                  </a:rPr>
                  <a:t>目的端口：</a:t>
                </a:r>
              </a:p>
            </p:txBody>
          </p:sp>
        </p:grpSp>
        <p:sp>
          <p:nvSpPr>
            <p:cNvPr id="13" name="文本框 12">
              <a:extLst>
                <a:ext uri="{FF2B5EF4-FFF2-40B4-BE49-F238E27FC236}">
                  <a16:creationId xmlns:a16="http://schemas.microsoft.com/office/drawing/2014/main" id="{879BD70F-0B80-EB66-47A8-BBB2666F04C1}"/>
                </a:ext>
              </a:extLst>
            </p:cNvPr>
            <p:cNvSpPr txBox="1"/>
            <p:nvPr/>
          </p:nvSpPr>
          <p:spPr>
            <a:xfrm>
              <a:off x="11140252" y="2502849"/>
              <a:ext cx="424545" cy="369332"/>
            </a:xfrm>
            <a:prstGeom prst="rect">
              <a:avLst/>
            </a:prstGeom>
            <a:noFill/>
          </p:spPr>
          <p:txBody>
            <a:bodyPr wrap="square" rtlCol="0">
              <a:spAutoFit/>
            </a:bodyPr>
            <a:lstStyle/>
            <a:p>
              <a:r>
                <a:rPr lang="en-US" altLang="zh-CN" b="1" dirty="0">
                  <a:solidFill>
                    <a:schemeClr val="accent1"/>
                  </a:solidFill>
                </a:rPr>
                <a:t>80</a:t>
              </a:r>
              <a:endParaRPr lang="zh-CN" altLang="en-US" b="1" dirty="0">
                <a:solidFill>
                  <a:schemeClr val="accent1"/>
                </a:solidFill>
              </a:endParaRPr>
            </a:p>
          </p:txBody>
        </p:sp>
        <p:sp>
          <p:nvSpPr>
            <p:cNvPr id="39" name="文本框 38">
              <a:extLst>
                <a:ext uri="{FF2B5EF4-FFF2-40B4-BE49-F238E27FC236}">
                  <a16:creationId xmlns:a16="http://schemas.microsoft.com/office/drawing/2014/main" id="{7943B4C9-B2F7-A241-56CF-70E17D0E3551}"/>
                </a:ext>
              </a:extLst>
            </p:cNvPr>
            <p:cNvSpPr txBox="1"/>
            <p:nvPr/>
          </p:nvSpPr>
          <p:spPr>
            <a:xfrm>
              <a:off x="11140252" y="2225851"/>
              <a:ext cx="817513" cy="369332"/>
            </a:xfrm>
            <a:prstGeom prst="rect">
              <a:avLst/>
            </a:prstGeom>
            <a:noFill/>
          </p:spPr>
          <p:txBody>
            <a:bodyPr wrap="square" rtlCol="0">
              <a:spAutoFit/>
            </a:bodyPr>
            <a:lstStyle/>
            <a:p>
              <a:r>
                <a:rPr lang="en-US" altLang="zh-CN" b="1" dirty="0"/>
                <a:t>49152</a:t>
              </a:r>
              <a:endParaRPr lang="zh-CN" altLang="en-US" b="1" dirty="0"/>
            </a:p>
          </p:txBody>
        </p:sp>
        <p:sp>
          <p:nvSpPr>
            <p:cNvPr id="12" name="矩形 11">
              <a:extLst>
                <a:ext uri="{FF2B5EF4-FFF2-40B4-BE49-F238E27FC236}">
                  <a16:creationId xmlns:a16="http://schemas.microsoft.com/office/drawing/2014/main" id="{4C55B3D4-CAAB-CC43-5D66-54844FE64D06}"/>
                </a:ext>
              </a:extLst>
            </p:cNvPr>
            <p:cNvSpPr/>
            <p:nvPr/>
          </p:nvSpPr>
          <p:spPr>
            <a:xfrm>
              <a:off x="7649580" y="1884447"/>
              <a:ext cx="2410098" cy="33420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HTTP</a:t>
              </a:r>
              <a:r>
                <a:rPr lang="zh-CN" altLang="en-US" b="1" dirty="0"/>
                <a:t>请求报文</a:t>
              </a:r>
            </a:p>
          </p:txBody>
        </p:sp>
      </p:grpSp>
      <p:grpSp>
        <p:nvGrpSpPr>
          <p:cNvPr id="6" name="组合 5">
            <a:extLst>
              <a:ext uri="{FF2B5EF4-FFF2-40B4-BE49-F238E27FC236}">
                <a16:creationId xmlns:a16="http://schemas.microsoft.com/office/drawing/2014/main" id="{3F49C423-7068-E17C-5949-369E361D5DEA}"/>
              </a:ext>
            </a:extLst>
          </p:cNvPr>
          <p:cNvGrpSpPr/>
          <p:nvPr/>
        </p:nvGrpSpPr>
        <p:grpSpPr>
          <a:xfrm>
            <a:off x="304800" y="749300"/>
            <a:ext cx="6192344" cy="400110"/>
            <a:chOff x="424117" y="898245"/>
            <a:chExt cx="6192344" cy="400110"/>
          </a:xfrm>
        </p:grpSpPr>
        <p:sp>
          <p:nvSpPr>
            <p:cNvPr id="17" name="平行四边形 16">
              <a:extLst>
                <a:ext uri="{FF2B5EF4-FFF2-40B4-BE49-F238E27FC236}">
                  <a16:creationId xmlns:a16="http://schemas.microsoft.com/office/drawing/2014/main" id="{931569B7-1466-C3C9-27BA-674911244E41}"/>
                </a:ext>
              </a:extLst>
            </p:cNvPr>
            <p:cNvSpPr/>
            <p:nvPr/>
          </p:nvSpPr>
          <p:spPr>
            <a:xfrm>
              <a:off x="424117" y="898245"/>
              <a:ext cx="67491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
          <p:nvSpPr>
            <p:cNvPr id="19" name="文本框 18">
              <a:extLst>
                <a:ext uri="{FF2B5EF4-FFF2-40B4-BE49-F238E27FC236}">
                  <a16:creationId xmlns:a16="http://schemas.microsoft.com/office/drawing/2014/main" id="{EA71352F-1694-4EBF-B659-E50F144C642A}"/>
                </a:ext>
              </a:extLst>
            </p:cNvPr>
            <p:cNvSpPr txBox="1"/>
            <p:nvPr/>
          </p:nvSpPr>
          <p:spPr>
            <a:xfrm>
              <a:off x="1099031" y="898245"/>
              <a:ext cx="5517430" cy="400110"/>
            </a:xfrm>
            <a:prstGeom prst="rect">
              <a:avLst/>
            </a:prstGeom>
            <a:noFill/>
          </p:spPr>
          <p:txBody>
            <a:bodyPr wrap="square" rtlCol="0">
              <a:spAutoFit/>
            </a:bodyPr>
            <a:lstStyle/>
            <a:p>
              <a:r>
                <a:rPr lang="zh-CN" altLang="en-US" sz="2000" b="1" dirty="0"/>
                <a:t>运输层端口号应用举例</a:t>
              </a:r>
            </a:p>
          </p:txBody>
        </p:sp>
      </p:grpSp>
    </p:spTree>
    <p:custDataLst>
      <p:tags r:id="rId1"/>
    </p:custDataLst>
    <p:extLst>
      <p:ext uri="{BB962C8B-B14F-4D97-AF65-F5344CB8AC3E}">
        <p14:creationId xmlns:p14="http://schemas.microsoft.com/office/powerpoint/2010/main" val="410865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8D333E2-099D-6D80-3AF7-F9B764B62FDA}"/>
              </a:ext>
            </a:extLst>
          </p:cNvPr>
          <p:cNvPicPr>
            <a:picLocks noChangeAspect="1"/>
          </p:cNvPicPr>
          <p:nvPr/>
        </p:nvPicPr>
        <p:blipFill>
          <a:blip r:embed="rId3"/>
          <a:stretch>
            <a:fillRect/>
          </a:stretch>
        </p:blipFill>
        <p:spPr>
          <a:xfrm>
            <a:off x="1338949" y="3625818"/>
            <a:ext cx="3643852" cy="2803855"/>
          </a:xfrm>
          <a:prstGeom prst="rect">
            <a:avLst/>
          </a:prstGeom>
        </p:spPr>
      </p:pic>
      <p:sp>
        <p:nvSpPr>
          <p:cNvPr id="109" name="文本框 108">
            <a:extLst>
              <a:ext uri="{FF2B5EF4-FFF2-40B4-BE49-F238E27FC236}">
                <a16:creationId xmlns:a16="http://schemas.microsoft.com/office/drawing/2014/main" id="{C3441686-2E25-FC0D-D3EA-11FA42ABABAC}"/>
              </a:ext>
            </a:extLst>
          </p:cNvPr>
          <p:cNvSpPr txBox="1"/>
          <p:nvPr/>
        </p:nvSpPr>
        <p:spPr>
          <a:xfrm>
            <a:off x="1496924" y="2228588"/>
            <a:ext cx="3170461" cy="369332"/>
          </a:xfrm>
          <a:prstGeom prst="rect">
            <a:avLst/>
          </a:prstGeom>
          <a:noFill/>
        </p:spPr>
        <p:txBody>
          <a:bodyPr wrap="square" rtlCol="0">
            <a:spAutoFit/>
          </a:bodyPr>
          <a:lstStyle/>
          <a:p>
            <a:pPr algn="ctr"/>
            <a:r>
              <a:rPr lang="en-US" altLang="zh-CN" b="1" dirty="0"/>
              <a:t>192.168.0.3 ↔ www.porttest.net</a:t>
            </a:r>
            <a:endParaRPr lang="zh-CN" altLang="en-US" b="1" dirty="0"/>
          </a:p>
        </p:txBody>
      </p:sp>
      <p:grpSp>
        <p:nvGrpSpPr>
          <p:cNvPr id="15" name="组合 14">
            <a:extLst>
              <a:ext uri="{FF2B5EF4-FFF2-40B4-BE49-F238E27FC236}">
                <a16:creationId xmlns:a16="http://schemas.microsoft.com/office/drawing/2014/main" id="{96AA0463-360A-6EA1-6F50-2E1FFF640334}"/>
              </a:ext>
            </a:extLst>
          </p:cNvPr>
          <p:cNvGrpSpPr/>
          <p:nvPr/>
        </p:nvGrpSpPr>
        <p:grpSpPr>
          <a:xfrm>
            <a:off x="4078674" y="1259822"/>
            <a:ext cx="4037173" cy="5223988"/>
            <a:chOff x="4078674" y="1076948"/>
            <a:chExt cx="4037173" cy="5223988"/>
          </a:xfrm>
        </p:grpSpPr>
        <p:sp>
          <p:nvSpPr>
            <p:cNvPr id="98" name="文本框 97">
              <a:extLst>
                <a:ext uri="{FF2B5EF4-FFF2-40B4-BE49-F238E27FC236}">
                  <a16:creationId xmlns:a16="http://schemas.microsoft.com/office/drawing/2014/main" id="{0D381539-7F20-1C86-B0C6-F566DC352BED}"/>
                </a:ext>
              </a:extLst>
            </p:cNvPr>
            <p:cNvSpPr txBox="1"/>
            <p:nvPr/>
          </p:nvSpPr>
          <p:spPr>
            <a:xfrm>
              <a:off x="5161324" y="5654605"/>
              <a:ext cx="1743891" cy="646331"/>
            </a:xfrm>
            <a:prstGeom prst="rect">
              <a:avLst/>
            </a:prstGeom>
            <a:noFill/>
          </p:spPr>
          <p:txBody>
            <a:bodyPr wrap="square" rtlCol="0">
              <a:spAutoFit/>
            </a:bodyPr>
            <a:lstStyle/>
            <a:p>
              <a:pPr algn="ctr"/>
              <a:r>
                <a:rPr lang="zh-CN" altLang="en-US" b="1" dirty="0"/>
                <a:t>用户</a:t>
              </a:r>
              <a:r>
                <a:rPr lang="en-US" altLang="zh-CN" b="1" dirty="0"/>
                <a:t>PC</a:t>
              </a:r>
            </a:p>
            <a:p>
              <a:pPr algn="ctr"/>
              <a:r>
                <a:rPr lang="en-US" altLang="zh-CN" b="1" dirty="0"/>
                <a:t>192.168.0.1</a:t>
              </a:r>
              <a:endParaRPr lang="zh-CN" altLang="en-US" b="1" dirty="0"/>
            </a:p>
          </p:txBody>
        </p:sp>
        <p:sp>
          <p:nvSpPr>
            <p:cNvPr id="99" name="文本框 98">
              <a:extLst>
                <a:ext uri="{FF2B5EF4-FFF2-40B4-BE49-F238E27FC236}">
                  <a16:creationId xmlns:a16="http://schemas.microsoft.com/office/drawing/2014/main" id="{466ACEBE-8AB3-3B6A-65BA-9FAAEB312F69}"/>
                </a:ext>
              </a:extLst>
            </p:cNvPr>
            <p:cNvSpPr txBox="1"/>
            <p:nvPr/>
          </p:nvSpPr>
          <p:spPr>
            <a:xfrm>
              <a:off x="4876120" y="3409434"/>
              <a:ext cx="1041356" cy="369332"/>
            </a:xfrm>
            <a:prstGeom prst="rect">
              <a:avLst/>
            </a:prstGeom>
            <a:noFill/>
          </p:spPr>
          <p:txBody>
            <a:bodyPr wrap="square" rtlCol="0">
              <a:spAutoFit/>
            </a:bodyPr>
            <a:lstStyle/>
            <a:p>
              <a:pPr algn="ctr"/>
              <a:r>
                <a:rPr lang="zh-CN" altLang="en-US" b="1" dirty="0"/>
                <a:t>交换机</a:t>
              </a:r>
            </a:p>
          </p:txBody>
        </p:sp>
        <p:cxnSp>
          <p:nvCxnSpPr>
            <p:cNvPr id="10" name="直接连接符 9">
              <a:extLst>
                <a:ext uri="{FF2B5EF4-FFF2-40B4-BE49-F238E27FC236}">
                  <a16:creationId xmlns:a16="http://schemas.microsoft.com/office/drawing/2014/main" id="{31F52B88-4EA9-D177-22D2-C31B2FB14BBD}"/>
                </a:ext>
              </a:extLst>
            </p:cNvPr>
            <p:cNvCxnSpPr/>
            <p:nvPr/>
          </p:nvCxnSpPr>
          <p:spPr>
            <a:xfrm flipH="1" flipV="1">
              <a:off x="4950619" y="2129246"/>
              <a:ext cx="1145381" cy="1464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D34BB6B-1A40-BBF2-4E2A-B72022706299}"/>
                </a:ext>
              </a:extLst>
            </p:cNvPr>
            <p:cNvCxnSpPr>
              <a:cxnSpLocks/>
            </p:cNvCxnSpPr>
            <p:nvPr/>
          </p:nvCxnSpPr>
          <p:spPr>
            <a:xfrm flipV="1">
              <a:off x="6094251" y="2031938"/>
              <a:ext cx="1141111" cy="1562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8785C98-E6DB-5305-9111-84DC4FDE5160}"/>
                </a:ext>
              </a:extLst>
            </p:cNvPr>
            <p:cNvCxnSpPr/>
            <p:nvPr/>
          </p:nvCxnSpPr>
          <p:spPr>
            <a:xfrm>
              <a:off x="6096000" y="3690257"/>
              <a:ext cx="0" cy="16720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0" name="图形 89">
              <a:extLst>
                <a:ext uri="{FF2B5EF4-FFF2-40B4-BE49-F238E27FC236}">
                  <a16:creationId xmlns:a16="http://schemas.microsoft.com/office/drawing/2014/main" id="{F54E475D-6DEB-D1CA-C3DE-43B893B25A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15286" y="3312126"/>
              <a:ext cx="563948" cy="563948"/>
            </a:xfrm>
            <a:prstGeom prst="rect">
              <a:avLst/>
            </a:prstGeom>
          </p:spPr>
        </p:pic>
        <p:pic>
          <p:nvPicPr>
            <p:cNvPr id="92" name="图形 91">
              <a:extLst>
                <a:ext uri="{FF2B5EF4-FFF2-40B4-BE49-F238E27FC236}">
                  <a16:creationId xmlns:a16="http://schemas.microsoft.com/office/drawing/2014/main" id="{8D958ECF-D10F-8815-55AF-75CF95B972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73853" y="4959339"/>
              <a:ext cx="718834" cy="695266"/>
            </a:xfrm>
            <a:prstGeom prst="rect">
              <a:avLst/>
            </a:prstGeom>
          </p:spPr>
        </p:pic>
        <p:grpSp>
          <p:nvGrpSpPr>
            <p:cNvPr id="8" name="组合 7">
              <a:extLst>
                <a:ext uri="{FF2B5EF4-FFF2-40B4-BE49-F238E27FC236}">
                  <a16:creationId xmlns:a16="http://schemas.microsoft.com/office/drawing/2014/main" id="{AE8F5488-4613-A2E4-955E-DB8A18EF990D}"/>
                </a:ext>
              </a:extLst>
            </p:cNvPr>
            <p:cNvGrpSpPr/>
            <p:nvPr/>
          </p:nvGrpSpPr>
          <p:grpSpPr>
            <a:xfrm>
              <a:off x="4078674" y="1076948"/>
              <a:ext cx="1743891" cy="1318284"/>
              <a:chOff x="3530459" y="1102890"/>
              <a:chExt cx="1743891" cy="1318284"/>
            </a:xfrm>
          </p:grpSpPr>
          <p:pic>
            <p:nvPicPr>
              <p:cNvPr id="91" name="图形 90">
                <a:extLst>
                  <a:ext uri="{FF2B5EF4-FFF2-40B4-BE49-F238E27FC236}">
                    <a16:creationId xmlns:a16="http://schemas.microsoft.com/office/drawing/2014/main" id="{A53D0167-3BB9-7D8E-4EBB-4AA4191122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20431" y="1680992"/>
                <a:ext cx="563948" cy="740182"/>
              </a:xfrm>
              <a:prstGeom prst="rect">
                <a:avLst/>
              </a:prstGeom>
            </p:spPr>
          </p:pic>
          <p:sp>
            <p:nvSpPr>
              <p:cNvPr id="5" name="文本框 4">
                <a:extLst>
                  <a:ext uri="{FF2B5EF4-FFF2-40B4-BE49-F238E27FC236}">
                    <a16:creationId xmlns:a16="http://schemas.microsoft.com/office/drawing/2014/main" id="{E45628C3-7E11-4CA5-DFDD-1FF8B7C5C171}"/>
                  </a:ext>
                </a:extLst>
              </p:cNvPr>
              <p:cNvSpPr txBox="1"/>
              <p:nvPr/>
            </p:nvSpPr>
            <p:spPr>
              <a:xfrm>
                <a:off x="3530459" y="1102890"/>
                <a:ext cx="1743891" cy="646331"/>
              </a:xfrm>
              <a:prstGeom prst="rect">
                <a:avLst/>
              </a:prstGeom>
              <a:noFill/>
            </p:spPr>
            <p:txBody>
              <a:bodyPr wrap="square" rtlCol="0">
                <a:spAutoFit/>
              </a:bodyPr>
              <a:lstStyle/>
              <a:p>
                <a:pPr algn="ctr"/>
                <a:r>
                  <a:rPr lang="en-US" altLang="zh-CN" b="1" dirty="0"/>
                  <a:t>DNS</a:t>
                </a:r>
                <a:r>
                  <a:rPr lang="zh-CN" altLang="en-US" b="1" dirty="0"/>
                  <a:t>服务器</a:t>
                </a:r>
                <a:endParaRPr lang="en-US" altLang="zh-CN" b="1" dirty="0"/>
              </a:p>
              <a:p>
                <a:pPr algn="ctr"/>
                <a:r>
                  <a:rPr lang="en-US" altLang="zh-CN" b="1" dirty="0"/>
                  <a:t>192.168.0.2</a:t>
                </a:r>
                <a:endParaRPr lang="zh-CN" altLang="en-US" b="1" dirty="0"/>
              </a:p>
            </p:txBody>
          </p:sp>
        </p:grpSp>
        <p:grpSp>
          <p:nvGrpSpPr>
            <p:cNvPr id="7" name="组合 6">
              <a:extLst>
                <a:ext uri="{FF2B5EF4-FFF2-40B4-BE49-F238E27FC236}">
                  <a16:creationId xmlns:a16="http://schemas.microsoft.com/office/drawing/2014/main" id="{BBE919E6-893B-3866-F6F2-A40F9FDEB4EB}"/>
                </a:ext>
              </a:extLst>
            </p:cNvPr>
            <p:cNvGrpSpPr/>
            <p:nvPr/>
          </p:nvGrpSpPr>
          <p:grpSpPr>
            <a:xfrm>
              <a:off x="6371956" y="1076948"/>
              <a:ext cx="1743891" cy="1318284"/>
              <a:chOff x="6917652" y="1102890"/>
              <a:chExt cx="1743891" cy="1318284"/>
            </a:xfrm>
          </p:grpSpPr>
          <p:pic>
            <p:nvPicPr>
              <p:cNvPr id="89" name="图形 88">
                <a:extLst>
                  <a:ext uri="{FF2B5EF4-FFF2-40B4-BE49-F238E27FC236}">
                    <a16:creationId xmlns:a16="http://schemas.microsoft.com/office/drawing/2014/main" id="{812FF7A7-BA2E-4E36-1FA0-2D4AD1235C6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07623" y="1680992"/>
                <a:ext cx="563948" cy="740182"/>
              </a:xfrm>
              <a:prstGeom prst="rect">
                <a:avLst/>
              </a:prstGeom>
            </p:spPr>
          </p:pic>
          <p:sp>
            <p:nvSpPr>
              <p:cNvPr id="94" name="文本框 93">
                <a:extLst>
                  <a:ext uri="{FF2B5EF4-FFF2-40B4-BE49-F238E27FC236}">
                    <a16:creationId xmlns:a16="http://schemas.microsoft.com/office/drawing/2014/main" id="{1EFF128A-7D23-DD03-8ABB-E10CFB662A14}"/>
                  </a:ext>
                </a:extLst>
              </p:cNvPr>
              <p:cNvSpPr txBox="1"/>
              <p:nvPr/>
            </p:nvSpPr>
            <p:spPr>
              <a:xfrm>
                <a:off x="6917652" y="1102890"/>
                <a:ext cx="1743891" cy="646331"/>
              </a:xfrm>
              <a:prstGeom prst="rect">
                <a:avLst/>
              </a:prstGeom>
              <a:noFill/>
            </p:spPr>
            <p:txBody>
              <a:bodyPr wrap="square" rtlCol="0">
                <a:spAutoFit/>
              </a:bodyPr>
              <a:lstStyle/>
              <a:p>
                <a:pPr algn="ctr"/>
                <a:r>
                  <a:rPr lang="en-US" altLang="zh-CN" b="1" dirty="0"/>
                  <a:t>Web</a:t>
                </a:r>
                <a:r>
                  <a:rPr lang="zh-CN" altLang="en-US" b="1" dirty="0"/>
                  <a:t>服务器</a:t>
                </a:r>
                <a:endParaRPr lang="en-US" altLang="zh-CN" b="1" dirty="0"/>
              </a:p>
              <a:p>
                <a:pPr algn="ctr"/>
                <a:r>
                  <a:rPr lang="en-US" altLang="zh-CN" b="1" dirty="0"/>
                  <a:t>192.168.0.3</a:t>
                </a:r>
                <a:endParaRPr lang="zh-CN" altLang="en-US" b="1" dirty="0"/>
              </a:p>
            </p:txBody>
          </p:sp>
        </p:grpSp>
      </p:grpSp>
      <p:sp>
        <p:nvSpPr>
          <p:cNvPr id="16" name="文本框 15">
            <a:extLst>
              <a:ext uri="{FF2B5EF4-FFF2-40B4-BE49-F238E27FC236}">
                <a16:creationId xmlns:a16="http://schemas.microsoft.com/office/drawing/2014/main" id="{69C10757-B9CA-0344-E8DE-D33C10A0196A}"/>
              </a:ext>
            </a:extLst>
          </p:cNvPr>
          <p:cNvSpPr txBox="1"/>
          <p:nvPr/>
        </p:nvSpPr>
        <p:spPr>
          <a:xfrm>
            <a:off x="8053252" y="1499951"/>
            <a:ext cx="2005148" cy="369332"/>
          </a:xfrm>
          <a:prstGeom prst="rect">
            <a:avLst/>
          </a:prstGeom>
          <a:noFill/>
        </p:spPr>
        <p:txBody>
          <a:bodyPr wrap="square" rtlCol="0">
            <a:spAutoFit/>
          </a:bodyPr>
          <a:lstStyle/>
          <a:p>
            <a:r>
              <a:rPr lang="en-US" altLang="zh-CN" b="1" dirty="0"/>
              <a:t>www.porttest.net</a:t>
            </a:r>
            <a:endParaRPr lang="zh-CN" altLang="en-US" b="1" dirty="0"/>
          </a:p>
        </p:txBody>
      </p:sp>
      <p:sp>
        <p:nvSpPr>
          <p:cNvPr id="33" name="文本框 32">
            <a:extLst>
              <a:ext uri="{FF2B5EF4-FFF2-40B4-BE49-F238E27FC236}">
                <a16:creationId xmlns:a16="http://schemas.microsoft.com/office/drawing/2014/main" id="{BEC44D89-F0BC-0461-AD27-3213FB8EFBEA}"/>
              </a:ext>
            </a:extLst>
          </p:cNvPr>
          <p:cNvSpPr txBox="1"/>
          <p:nvPr/>
        </p:nvSpPr>
        <p:spPr>
          <a:xfrm>
            <a:off x="2132175" y="3722815"/>
            <a:ext cx="2005148" cy="276999"/>
          </a:xfrm>
          <a:prstGeom prst="rect">
            <a:avLst/>
          </a:prstGeom>
          <a:noFill/>
        </p:spPr>
        <p:txBody>
          <a:bodyPr wrap="square" rtlCol="0">
            <a:spAutoFit/>
          </a:bodyPr>
          <a:lstStyle/>
          <a:p>
            <a:r>
              <a:rPr lang="en-US" altLang="zh-CN" sz="1200" b="1" dirty="0"/>
              <a:t>www.porttest.net</a:t>
            </a:r>
            <a:endParaRPr lang="zh-CN" altLang="en-US" sz="1200" b="1" dirty="0"/>
          </a:p>
        </p:txBody>
      </p:sp>
      <p:sp>
        <p:nvSpPr>
          <p:cNvPr id="35" name="矩形 34">
            <a:extLst>
              <a:ext uri="{FF2B5EF4-FFF2-40B4-BE49-F238E27FC236}">
                <a16:creationId xmlns:a16="http://schemas.microsoft.com/office/drawing/2014/main" id="{8B75D6D5-96A2-8113-7F93-3E68C9F1E924}"/>
              </a:ext>
            </a:extLst>
          </p:cNvPr>
          <p:cNvSpPr/>
          <p:nvPr/>
        </p:nvSpPr>
        <p:spPr>
          <a:xfrm>
            <a:off x="7852438" y="1279720"/>
            <a:ext cx="2407542"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首页内容是什么？</a:t>
            </a:r>
          </a:p>
        </p:txBody>
      </p:sp>
      <p:grpSp>
        <p:nvGrpSpPr>
          <p:cNvPr id="18" name="组合 17">
            <a:extLst>
              <a:ext uri="{FF2B5EF4-FFF2-40B4-BE49-F238E27FC236}">
                <a16:creationId xmlns:a16="http://schemas.microsoft.com/office/drawing/2014/main" id="{80AA2B4D-8E15-EA60-25B9-2EF3005B15C8}"/>
              </a:ext>
            </a:extLst>
          </p:cNvPr>
          <p:cNvGrpSpPr/>
          <p:nvPr/>
        </p:nvGrpSpPr>
        <p:grpSpPr>
          <a:xfrm>
            <a:off x="10259980" y="949355"/>
            <a:ext cx="1847114" cy="976695"/>
            <a:chOff x="7479768" y="5272307"/>
            <a:chExt cx="1847114" cy="976695"/>
          </a:xfrm>
        </p:grpSpPr>
        <p:sp>
          <p:nvSpPr>
            <p:cNvPr id="36" name="矩形 35">
              <a:extLst>
                <a:ext uri="{FF2B5EF4-FFF2-40B4-BE49-F238E27FC236}">
                  <a16:creationId xmlns:a16="http://schemas.microsoft.com/office/drawing/2014/main" id="{503A6D1C-EF59-F58E-2FB2-63E707BE6F31}"/>
                </a:ext>
              </a:extLst>
            </p:cNvPr>
            <p:cNvSpPr/>
            <p:nvPr/>
          </p:nvSpPr>
          <p:spPr>
            <a:xfrm>
              <a:off x="7479768" y="5272307"/>
              <a:ext cx="1847114" cy="33420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TCP</a:t>
              </a:r>
              <a:r>
                <a:rPr lang="zh-CN" altLang="en-US" b="1" dirty="0"/>
                <a:t>首部</a:t>
              </a:r>
            </a:p>
          </p:txBody>
        </p:sp>
        <p:sp>
          <p:nvSpPr>
            <p:cNvPr id="37" name="矩形 36">
              <a:extLst>
                <a:ext uri="{FF2B5EF4-FFF2-40B4-BE49-F238E27FC236}">
                  <a16:creationId xmlns:a16="http://schemas.microsoft.com/office/drawing/2014/main" id="{F452208E-CAA1-F400-CC72-00C6AB31C743}"/>
                </a:ext>
              </a:extLst>
            </p:cNvPr>
            <p:cNvSpPr/>
            <p:nvPr/>
          </p:nvSpPr>
          <p:spPr>
            <a:xfrm>
              <a:off x="7479768" y="5602672"/>
              <a:ext cx="1847114"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源  端  口：</a:t>
              </a:r>
              <a:endParaRPr lang="en-US" altLang="zh-CN" b="1" dirty="0">
                <a:solidFill>
                  <a:schemeClr val="tx1"/>
                </a:solidFill>
              </a:endParaRPr>
            </a:p>
            <a:p>
              <a:r>
                <a:rPr lang="zh-CN" altLang="en-US" b="1" dirty="0">
                  <a:solidFill>
                    <a:schemeClr val="tx1"/>
                  </a:solidFill>
                </a:rPr>
                <a:t>目的端口：</a:t>
              </a:r>
            </a:p>
          </p:txBody>
        </p:sp>
      </p:grpSp>
      <p:sp>
        <p:nvSpPr>
          <p:cNvPr id="13" name="文本框 12">
            <a:extLst>
              <a:ext uri="{FF2B5EF4-FFF2-40B4-BE49-F238E27FC236}">
                <a16:creationId xmlns:a16="http://schemas.microsoft.com/office/drawing/2014/main" id="{879BD70F-0B80-EB66-47A8-BBB2666F04C1}"/>
              </a:ext>
            </a:extLst>
          </p:cNvPr>
          <p:cNvSpPr txBox="1"/>
          <p:nvPr/>
        </p:nvSpPr>
        <p:spPr>
          <a:xfrm>
            <a:off x="11341832" y="1567757"/>
            <a:ext cx="424545" cy="369332"/>
          </a:xfrm>
          <a:prstGeom prst="rect">
            <a:avLst/>
          </a:prstGeom>
          <a:noFill/>
        </p:spPr>
        <p:txBody>
          <a:bodyPr wrap="square" rtlCol="0">
            <a:spAutoFit/>
          </a:bodyPr>
          <a:lstStyle/>
          <a:p>
            <a:r>
              <a:rPr lang="en-US" altLang="zh-CN" b="1" dirty="0">
                <a:solidFill>
                  <a:schemeClr val="accent1"/>
                </a:solidFill>
              </a:rPr>
              <a:t>80</a:t>
            </a:r>
            <a:endParaRPr lang="zh-CN" altLang="en-US" b="1" dirty="0">
              <a:solidFill>
                <a:schemeClr val="accent1"/>
              </a:solidFill>
            </a:endParaRPr>
          </a:p>
        </p:txBody>
      </p:sp>
      <p:sp>
        <p:nvSpPr>
          <p:cNvPr id="39" name="文本框 38">
            <a:extLst>
              <a:ext uri="{FF2B5EF4-FFF2-40B4-BE49-F238E27FC236}">
                <a16:creationId xmlns:a16="http://schemas.microsoft.com/office/drawing/2014/main" id="{7943B4C9-B2F7-A241-56CF-70E17D0E3551}"/>
              </a:ext>
            </a:extLst>
          </p:cNvPr>
          <p:cNvSpPr txBox="1"/>
          <p:nvPr/>
        </p:nvSpPr>
        <p:spPr>
          <a:xfrm>
            <a:off x="11341832" y="1290759"/>
            <a:ext cx="817513" cy="369332"/>
          </a:xfrm>
          <a:prstGeom prst="rect">
            <a:avLst/>
          </a:prstGeom>
          <a:noFill/>
        </p:spPr>
        <p:txBody>
          <a:bodyPr wrap="square" rtlCol="0">
            <a:spAutoFit/>
          </a:bodyPr>
          <a:lstStyle/>
          <a:p>
            <a:r>
              <a:rPr lang="en-US" altLang="zh-CN" b="1" dirty="0"/>
              <a:t>49152</a:t>
            </a:r>
            <a:endParaRPr lang="zh-CN" altLang="en-US" b="1" dirty="0"/>
          </a:p>
        </p:txBody>
      </p:sp>
      <p:sp>
        <p:nvSpPr>
          <p:cNvPr id="12" name="矩形 11">
            <a:extLst>
              <a:ext uri="{FF2B5EF4-FFF2-40B4-BE49-F238E27FC236}">
                <a16:creationId xmlns:a16="http://schemas.microsoft.com/office/drawing/2014/main" id="{4C55B3D4-CAAB-CC43-5D66-54844FE64D06}"/>
              </a:ext>
            </a:extLst>
          </p:cNvPr>
          <p:cNvSpPr/>
          <p:nvPr/>
        </p:nvSpPr>
        <p:spPr>
          <a:xfrm>
            <a:off x="7851160" y="949355"/>
            <a:ext cx="2410098" cy="33420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HTTP</a:t>
            </a:r>
            <a:r>
              <a:rPr lang="zh-CN" altLang="en-US" b="1" dirty="0"/>
              <a:t>请求报文</a:t>
            </a:r>
          </a:p>
        </p:txBody>
      </p:sp>
      <p:sp>
        <p:nvSpPr>
          <p:cNvPr id="31" name="zoom-tool_72585">
            <a:extLst>
              <a:ext uri="{FF2B5EF4-FFF2-40B4-BE49-F238E27FC236}">
                <a16:creationId xmlns:a16="http://schemas.microsoft.com/office/drawing/2014/main" id="{E621EB94-38F0-AD3A-04BF-B5A6792574A4}"/>
              </a:ext>
            </a:extLst>
          </p:cNvPr>
          <p:cNvSpPr/>
          <p:nvPr/>
        </p:nvSpPr>
        <p:spPr>
          <a:xfrm>
            <a:off x="7135754" y="2040882"/>
            <a:ext cx="327298" cy="315964"/>
          </a:xfrm>
          <a:custGeom>
            <a:avLst/>
            <a:gdLst>
              <a:gd name="T0" fmla="*/ 8270 w 8441"/>
              <a:gd name="T1" fmla="*/ 6791 h 8160"/>
              <a:gd name="T2" fmla="*/ 5734 w 8441"/>
              <a:gd name="T3" fmla="*/ 4255 h 8160"/>
              <a:gd name="T4" fmla="*/ 5225 w 8441"/>
              <a:gd name="T5" fmla="*/ 848 h 8160"/>
              <a:gd name="T6" fmla="*/ 3177 w 8441"/>
              <a:gd name="T7" fmla="*/ 0 h 8160"/>
              <a:gd name="T8" fmla="*/ 1130 w 8441"/>
              <a:gd name="T9" fmla="*/ 848 h 8160"/>
              <a:gd name="T10" fmla="*/ 1130 w 8441"/>
              <a:gd name="T11" fmla="*/ 4944 h 8160"/>
              <a:gd name="T12" fmla="*/ 3177 w 8441"/>
              <a:gd name="T13" fmla="*/ 5792 h 8160"/>
              <a:gd name="T14" fmla="*/ 4538 w 8441"/>
              <a:gd name="T15" fmla="*/ 5454 h 8160"/>
              <a:gd name="T16" fmla="*/ 7072 w 8441"/>
              <a:gd name="T17" fmla="*/ 7988 h 8160"/>
              <a:gd name="T18" fmla="*/ 7486 w 8441"/>
              <a:gd name="T19" fmla="*/ 8160 h 8160"/>
              <a:gd name="T20" fmla="*/ 7901 w 8441"/>
              <a:gd name="T21" fmla="*/ 7988 h 8160"/>
              <a:gd name="T22" fmla="*/ 8270 w 8441"/>
              <a:gd name="T23" fmla="*/ 7620 h 8160"/>
              <a:gd name="T24" fmla="*/ 8441 w 8441"/>
              <a:gd name="T25" fmla="*/ 7205 h 8160"/>
              <a:gd name="T26" fmla="*/ 8270 w 8441"/>
              <a:gd name="T27" fmla="*/ 6791 h 8160"/>
              <a:gd name="T28" fmla="*/ 1793 w 8441"/>
              <a:gd name="T29" fmla="*/ 4281 h 8160"/>
              <a:gd name="T30" fmla="*/ 1793 w 8441"/>
              <a:gd name="T31" fmla="*/ 1511 h 8160"/>
              <a:gd name="T32" fmla="*/ 3177 w 8441"/>
              <a:gd name="T33" fmla="*/ 938 h 8160"/>
              <a:gd name="T34" fmla="*/ 4562 w 8441"/>
              <a:gd name="T35" fmla="*/ 1511 h 8160"/>
              <a:gd name="T36" fmla="*/ 4562 w 8441"/>
              <a:gd name="T37" fmla="*/ 4281 h 8160"/>
              <a:gd name="T38" fmla="*/ 3177 w 8441"/>
              <a:gd name="T39" fmla="*/ 4854 h 8160"/>
              <a:gd name="T40" fmla="*/ 1793 w 8441"/>
              <a:gd name="T41" fmla="*/ 428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41" h="8160">
                <a:moveTo>
                  <a:pt x="8270" y="6791"/>
                </a:moveTo>
                <a:lnTo>
                  <a:pt x="5734" y="4255"/>
                </a:lnTo>
                <a:cubicBezTo>
                  <a:pt x="6316" y="3161"/>
                  <a:pt x="6146" y="1769"/>
                  <a:pt x="5225" y="848"/>
                </a:cubicBezTo>
                <a:cubicBezTo>
                  <a:pt x="4678" y="301"/>
                  <a:pt x="3951" y="0"/>
                  <a:pt x="3177" y="0"/>
                </a:cubicBezTo>
                <a:cubicBezTo>
                  <a:pt x="2404" y="0"/>
                  <a:pt x="1676" y="301"/>
                  <a:pt x="1130" y="848"/>
                </a:cubicBezTo>
                <a:cubicBezTo>
                  <a:pt x="0" y="1977"/>
                  <a:pt x="0" y="3815"/>
                  <a:pt x="1130" y="4944"/>
                </a:cubicBezTo>
                <a:cubicBezTo>
                  <a:pt x="1677" y="5491"/>
                  <a:pt x="2404" y="5792"/>
                  <a:pt x="3177" y="5792"/>
                </a:cubicBezTo>
                <a:cubicBezTo>
                  <a:pt x="3660" y="5792"/>
                  <a:pt x="4124" y="5675"/>
                  <a:pt x="4538" y="5454"/>
                </a:cubicBezTo>
                <a:lnTo>
                  <a:pt x="7072" y="7988"/>
                </a:lnTo>
                <a:cubicBezTo>
                  <a:pt x="7183" y="8099"/>
                  <a:pt x="7330" y="8160"/>
                  <a:pt x="7486" y="8160"/>
                </a:cubicBezTo>
                <a:cubicBezTo>
                  <a:pt x="7643" y="8160"/>
                  <a:pt x="7790" y="8099"/>
                  <a:pt x="7901" y="7988"/>
                </a:cubicBezTo>
                <a:lnTo>
                  <a:pt x="8270" y="7620"/>
                </a:lnTo>
                <a:cubicBezTo>
                  <a:pt x="8380" y="7509"/>
                  <a:pt x="8441" y="7362"/>
                  <a:pt x="8441" y="7205"/>
                </a:cubicBezTo>
                <a:cubicBezTo>
                  <a:pt x="8441" y="7049"/>
                  <a:pt x="8380" y="6901"/>
                  <a:pt x="8270" y="6791"/>
                </a:cubicBezTo>
                <a:close/>
                <a:moveTo>
                  <a:pt x="1793" y="4281"/>
                </a:moveTo>
                <a:cubicBezTo>
                  <a:pt x="1029" y="3517"/>
                  <a:pt x="1029" y="2275"/>
                  <a:pt x="1793" y="1511"/>
                </a:cubicBezTo>
                <a:cubicBezTo>
                  <a:pt x="2163" y="1142"/>
                  <a:pt x="2654" y="938"/>
                  <a:pt x="3177" y="938"/>
                </a:cubicBezTo>
                <a:cubicBezTo>
                  <a:pt x="3700" y="938"/>
                  <a:pt x="4192" y="1142"/>
                  <a:pt x="4562" y="1511"/>
                </a:cubicBezTo>
                <a:cubicBezTo>
                  <a:pt x="5325" y="2275"/>
                  <a:pt x="5325" y="3517"/>
                  <a:pt x="4562" y="4281"/>
                </a:cubicBezTo>
                <a:cubicBezTo>
                  <a:pt x="4192" y="4650"/>
                  <a:pt x="3700" y="4854"/>
                  <a:pt x="3177" y="4854"/>
                </a:cubicBezTo>
                <a:cubicBezTo>
                  <a:pt x="2654" y="4854"/>
                  <a:pt x="2163" y="4650"/>
                  <a:pt x="1793" y="4281"/>
                </a:cubicBezTo>
                <a:close/>
              </a:path>
            </a:pathLst>
          </a:cu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组合 5">
            <a:extLst>
              <a:ext uri="{FF2B5EF4-FFF2-40B4-BE49-F238E27FC236}">
                <a16:creationId xmlns:a16="http://schemas.microsoft.com/office/drawing/2014/main" id="{8A8F5155-15DF-3377-166C-0989E31B5C6C}"/>
              </a:ext>
            </a:extLst>
          </p:cNvPr>
          <p:cNvGrpSpPr/>
          <p:nvPr/>
        </p:nvGrpSpPr>
        <p:grpSpPr>
          <a:xfrm>
            <a:off x="304800" y="749300"/>
            <a:ext cx="6192344" cy="400110"/>
            <a:chOff x="424117" y="898245"/>
            <a:chExt cx="6192344" cy="400110"/>
          </a:xfrm>
        </p:grpSpPr>
        <p:sp>
          <p:nvSpPr>
            <p:cNvPr id="11" name="平行四边形 10">
              <a:extLst>
                <a:ext uri="{FF2B5EF4-FFF2-40B4-BE49-F238E27FC236}">
                  <a16:creationId xmlns:a16="http://schemas.microsoft.com/office/drawing/2014/main" id="{0B62A170-1AB6-5F76-75CB-44B28151361C}"/>
                </a:ext>
              </a:extLst>
            </p:cNvPr>
            <p:cNvSpPr/>
            <p:nvPr/>
          </p:nvSpPr>
          <p:spPr>
            <a:xfrm>
              <a:off x="424117" y="898245"/>
              <a:ext cx="67491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
          <p:nvSpPr>
            <p:cNvPr id="17" name="文本框 16">
              <a:extLst>
                <a:ext uri="{FF2B5EF4-FFF2-40B4-BE49-F238E27FC236}">
                  <a16:creationId xmlns:a16="http://schemas.microsoft.com/office/drawing/2014/main" id="{3A2B10C5-0AA2-9E43-9C4A-C44E46FB47AC}"/>
                </a:ext>
              </a:extLst>
            </p:cNvPr>
            <p:cNvSpPr txBox="1"/>
            <p:nvPr/>
          </p:nvSpPr>
          <p:spPr>
            <a:xfrm>
              <a:off x="1099031" y="898245"/>
              <a:ext cx="5517430" cy="400110"/>
            </a:xfrm>
            <a:prstGeom prst="rect">
              <a:avLst/>
            </a:prstGeom>
            <a:noFill/>
          </p:spPr>
          <p:txBody>
            <a:bodyPr wrap="square" rtlCol="0">
              <a:spAutoFit/>
            </a:bodyPr>
            <a:lstStyle/>
            <a:p>
              <a:r>
                <a:rPr lang="zh-CN" altLang="en-US" sz="2000" b="1" dirty="0"/>
                <a:t>运输层端口号应用举例</a:t>
              </a:r>
            </a:p>
          </p:txBody>
        </p:sp>
      </p:grpSp>
    </p:spTree>
    <p:custDataLst>
      <p:tags r:id="rId1"/>
    </p:custDataLst>
    <p:extLst>
      <p:ext uri="{BB962C8B-B14F-4D97-AF65-F5344CB8AC3E}">
        <p14:creationId xmlns:p14="http://schemas.microsoft.com/office/powerpoint/2010/main" val="177697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5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3000" fill="hold" nodeType="clickEffect">
                                  <p:stCondLst>
                                    <p:cond delay="0"/>
                                  </p:stCondLst>
                                  <p:childTnLst>
                                    <p:anim calcmode="discrete" valueType="str">
                                      <p:cBhvr>
                                        <p:cTn id="10" dur="500" fill="hold"/>
                                        <p:tgtEl>
                                          <p:spTgt spid="35">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 calcmode="lin" valueType="num">
                                      <p:cBhvr>
                                        <p:cTn id="17" dur="500" fill="hold"/>
                                        <p:tgtEl>
                                          <p:spTgt spid="31"/>
                                        </p:tgtEl>
                                        <p:attrNameLst>
                                          <p:attrName>style.rotation</p:attrName>
                                        </p:attrNameLst>
                                      </p:cBhvr>
                                      <p:tavLst>
                                        <p:tav tm="0">
                                          <p:val>
                                            <p:fltVal val="360"/>
                                          </p:val>
                                        </p:tav>
                                        <p:tav tm="100000">
                                          <p:val>
                                            <p:fltVal val="0"/>
                                          </p:val>
                                        </p:tav>
                                      </p:tavLst>
                                    </p:anim>
                                    <p:animEffect transition="in" filter="fade">
                                      <p:cBhvr>
                                        <p:cTn id="1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E9C63F2D-F803-D9A1-B535-52CE4811EB7E}"/>
              </a:ext>
            </a:extLst>
          </p:cNvPr>
          <p:cNvSpPr/>
          <p:nvPr/>
        </p:nvSpPr>
        <p:spPr>
          <a:xfrm>
            <a:off x="9698274" y="2391851"/>
            <a:ext cx="2407542"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首页内容是</a:t>
            </a:r>
            <a:r>
              <a:rPr lang="en-US" altLang="zh-CN" b="1" dirty="0">
                <a:solidFill>
                  <a:schemeClr val="tx1"/>
                </a:solidFill>
              </a:rPr>
              <a:t>……</a:t>
            </a:r>
            <a:endParaRPr lang="zh-CN" altLang="en-US" b="1" dirty="0">
              <a:solidFill>
                <a:schemeClr val="tx1"/>
              </a:solidFill>
            </a:endParaRPr>
          </a:p>
        </p:txBody>
      </p:sp>
      <p:pic>
        <p:nvPicPr>
          <p:cNvPr id="9" name="图片 8">
            <a:extLst>
              <a:ext uri="{FF2B5EF4-FFF2-40B4-BE49-F238E27FC236}">
                <a16:creationId xmlns:a16="http://schemas.microsoft.com/office/drawing/2014/main" id="{98D333E2-099D-6D80-3AF7-F9B764B62FDA}"/>
              </a:ext>
            </a:extLst>
          </p:cNvPr>
          <p:cNvPicPr>
            <a:picLocks noChangeAspect="1"/>
          </p:cNvPicPr>
          <p:nvPr/>
        </p:nvPicPr>
        <p:blipFill>
          <a:blip r:embed="rId3"/>
          <a:stretch>
            <a:fillRect/>
          </a:stretch>
        </p:blipFill>
        <p:spPr>
          <a:xfrm>
            <a:off x="1338949" y="3625818"/>
            <a:ext cx="3643852" cy="2803855"/>
          </a:xfrm>
          <a:prstGeom prst="rect">
            <a:avLst/>
          </a:prstGeom>
        </p:spPr>
      </p:pic>
      <p:sp>
        <p:nvSpPr>
          <p:cNvPr id="109" name="文本框 108">
            <a:extLst>
              <a:ext uri="{FF2B5EF4-FFF2-40B4-BE49-F238E27FC236}">
                <a16:creationId xmlns:a16="http://schemas.microsoft.com/office/drawing/2014/main" id="{C3441686-2E25-FC0D-D3EA-11FA42ABABAC}"/>
              </a:ext>
            </a:extLst>
          </p:cNvPr>
          <p:cNvSpPr txBox="1"/>
          <p:nvPr/>
        </p:nvSpPr>
        <p:spPr>
          <a:xfrm>
            <a:off x="1496924" y="2228588"/>
            <a:ext cx="3170461" cy="369332"/>
          </a:xfrm>
          <a:prstGeom prst="rect">
            <a:avLst/>
          </a:prstGeom>
          <a:noFill/>
        </p:spPr>
        <p:txBody>
          <a:bodyPr wrap="square" rtlCol="0">
            <a:spAutoFit/>
          </a:bodyPr>
          <a:lstStyle/>
          <a:p>
            <a:pPr algn="ctr"/>
            <a:r>
              <a:rPr lang="en-US" altLang="zh-CN" b="1" dirty="0"/>
              <a:t>192.168.0.3 ↔ www.porttest.net</a:t>
            </a:r>
            <a:endParaRPr lang="zh-CN" altLang="en-US" b="1" dirty="0"/>
          </a:p>
        </p:txBody>
      </p:sp>
      <p:grpSp>
        <p:nvGrpSpPr>
          <p:cNvPr id="15" name="组合 14">
            <a:extLst>
              <a:ext uri="{FF2B5EF4-FFF2-40B4-BE49-F238E27FC236}">
                <a16:creationId xmlns:a16="http://schemas.microsoft.com/office/drawing/2014/main" id="{96AA0463-360A-6EA1-6F50-2E1FFF640334}"/>
              </a:ext>
            </a:extLst>
          </p:cNvPr>
          <p:cNvGrpSpPr/>
          <p:nvPr/>
        </p:nvGrpSpPr>
        <p:grpSpPr>
          <a:xfrm>
            <a:off x="4078674" y="1259822"/>
            <a:ext cx="4037173" cy="5223988"/>
            <a:chOff x="4078674" y="1076948"/>
            <a:chExt cx="4037173" cy="5223988"/>
          </a:xfrm>
        </p:grpSpPr>
        <p:sp>
          <p:nvSpPr>
            <p:cNvPr id="98" name="文本框 97">
              <a:extLst>
                <a:ext uri="{FF2B5EF4-FFF2-40B4-BE49-F238E27FC236}">
                  <a16:creationId xmlns:a16="http://schemas.microsoft.com/office/drawing/2014/main" id="{0D381539-7F20-1C86-B0C6-F566DC352BED}"/>
                </a:ext>
              </a:extLst>
            </p:cNvPr>
            <p:cNvSpPr txBox="1"/>
            <p:nvPr/>
          </p:nvSpPr>
          <p:spPr>
            <a:xfrm>
              <a:off x="5161324" y="5654605"/>
              <a:ext cx="1743891" cy="646331"/>
            </a:xfrm>
            <a:prstGeom prst="rect">
              <a:avLst/>
            </a:prstGeom>
            <a:noFill/>
          </p:spPr>
          <p:txBody>
            <a:bodyPr wrap="square" rtlCol="0">
              <a:spAutoFit/>
            </a:bodyPr>
            <a:lstStyle/>
            <a:p>
              <a:pPr algn="ctr"/>
              <a:r>
                <a:rPr lang="zh-CN" altLang="en-US" b="1" dirty="0"/>
                <a:t>用户</a:t>
              </a:r>
              <a:r>
                <a:rPr lang="en-US" altLang="zh-CN" b="1" dirty="0"/>
                <a:t>PC</a:t>
              </a:r>
            </a:p>
            <a:p>
              <a:pPr algn="ctr"/>
              <a:r>
                <a:rPr lang="en-US" altLang="zh-CN" b="1" dirty="0"/>
                <a:t>192.168.0.1</a:t>
              </a:r>
              <a:endParaRPr lang="zh-CN" altLang="en-US" b="1" dirty="0"/>
            </a:p>
          </p:txBody>
        </p:sp>
        <p:sp>
          <p:nvSpPr>
            <p:cNvPr id="99" name="文本框 98">
              <a:extLst>
                <a:ext uri="{FF2B5EF4-FFF2-40B4-BE49-F238E27FC236}">
                  <a16:creationId xmlns:a16="http://schemas.microsoft.com/office/drawing/2014/main" id="{466ACEBE-8AB3-3B6A-65BA-9FAAEB312F69}"/>
                </a:ext>
              </a:extLst>
            </p:cNvPr>
            <p:cNvSpPr txBox="1"/>
            <p:nvPr/>
          </p:nvSpPr>
          <p:spPr>
            <a:xfrm>
              <a:off x="4876120" y="3409434"/>
              <a:ext cx="1041356" cy="369332"/>
            </a:xfrm>
            <a:prstGeom prst="rect">
              <a:avLst/>
            </a:prstGeom>
            <a:noFill/>
          </p:spPr>
          <p:txBody>
            <a:bodyPr wrap="square" rtlCol="0">
              <a:spAutoFit/>
            </a:bodyPr>
            <a:lstStyle/>
            <a:p>
              <a:pPr algn="ctr"/>
              <a:r>
                <a:rPr lang="zh-CN" altLang="en-US" b="1" dirty="0"/>
                <a:t>交换机</a:t>
              </a:r>
            </a:p>
          </p:txBody>
        </p:sp>
        <p:cxnSp>
          <p:nvCxnSpPr>
            <p:cNvPr id="10" name="直接连接符 9">
              <a:extLst>
                <a:ext uri="{FF2B5EF4-FFF2-40B4-BE49-F238E27FC236}">
                  <a16:creationId xmlns:a16="http://schemas.microsoft.com/office/drawing/2014/main" id="{31F52B88-4EA9-D177-22D2-C31B2FB14BBD}"/>
                </a:ext>
              </a:extLst>
            </p:cNvPr>
            <p:cNvCxnSpPr/>
            <p:nvPr/>
          </p:nvCxnSpPr>
          <p:spPr>
            <a:xfrm flipH="1" flipV="1">
              <a:off x="4950619" y="2129246"/>
              <a:ext cx="1145381" cy="1464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D34BB6B-1A40-BBF2-4E2A-B72022706299}"/>
                </a:ext>
              </a:extLst>
            </p:cNvPr>
            <p:cNvCxnSpPr>
              <a:cxnSpLocks/>
            </p:cNvCxnSpPr>
            <p:nvPr/>
          </p:nvCxnSpPr>
          <p:spPr>
            <a:xfrm flipV="1">
              <a:off x="6094251" y="2031938"/>
              <a:ext cx="1141111" cy="1562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8785C98-E6DB-5305-9111-84DC4FDE5160}"/>
                </a:ext>
              </a:extLst>
            </p:cNvPr>
            <p:cNvCxnSpPr/>
            <p:nvPr/>
          </p:nvCxnSpPr>
          <p:spPr>
            <a:xfrm>
              <a:off x="6096000" y="3690257"/>
              <a:ext cx="0" cy="16720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0" name="图形 89">
              <a:extLst>
                <a:ext uri="{FF2B5EF4-FFF2-40B4-BE49-F238E27FC236}">
                  <a16:creationId xmlns:a16="http://schemas.microsoft.com/office/drawing/2014/main" id="{F54E475D-6DEB-D1CA-C3DE-43B893B25A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15286" y="3312126"/>
              <a:ext cx="563948" cy="563948"/>
            </a:xfrm>
            <a:prstGeom prst="rect">
              <a:avLst/>
            </a:prstGeom>
          </p:spPr>
        </p:pic>
        <p:pic>
          <p:nvPicPr>
            <p:cNvPr id="92" name="图形 91">
              <a:extLst>
                <a:ext uri="{FF2B5EF4-FFF2-40B4-BE49-F238E27FC236}">
                  <a16:creationId xmlns:a16="http://schemas.microsoft.com/office/drawing/2014/main" id="{8D958ECF-D10F-8815-55AF-75CF95B972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73853" y="4959339"/>
              <a:ext cx="718834" cy="695266"/>
            </a:xfrm>
            <a:prstGeom prst="rect">
              <a:avLst/>
            </a:prstGeom>
          </p:spPr>
        </p:pic>
        <p:grpSp>
          <p:nvGrpSpPr>
            <p:cNvPr id="8" name="组合 7">
              <a:extLst>
                <a:ext uri="{FF2B5EF4-FFF2-40B4-BE49-F238E27FC236}">
                  <a16:creationId xmlns:a16="http://schemas.microsoft.com/office/drawing/2014/main" id="{AE8F5488-4613-A2E4-955E-DB8A18EF990D}"/>
                </a:ext>
              </a:extLst>
            </p:cNvPr>
            <p:cNvGrpSpPr/>
            <p:nvPr/>
          </p:nvGrpSpPr>
          <p:grpSpPr>
            <a:xfrm>
              <a:off x="4078674" y="1076948"/>
              <a:ext cx="1743891" cy="1318284"/>
              <a:chOff x="3530459" y="1102890"/>
              <a:chExt cx="1743891" cy="1318284"/>
            </a:xfrm>
          </p:grpSpPr>
          <p:pic>
            <p:nvPicPr>
              <p:cNvPr id="91" name="图形 90">
                <a:extLst>
                  <a:ext uri="{FF2B5EF4-FFF2-40B4-BE49-F238E27FC236}">
                    <a16:creationId xmlns:a16="http://schemas.microsoft.com/office/drawing/2014/main" id="{A53D0167-3BB9-7D8E-4EBB-4AA4191122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20431" y="1680992"/>
                <a:ext cx="563948" cy="740182"/>
              </a:xfrm>
              <a:prstGeom prst="rect">
                <a:avLst/>
              </a:prstGeom>
            </p:spPr>
          </p:pic>
          <p:sp>
            <p:nvSpPr>
              <p:cNvPr id="5" name="文本框 4">
                <a:extLst>
                  <a:ext uri="{FF2B5EF4-FFF2-40B4-BE49-F238E27FC236}">
                    <a16:creationId xmlns:a16="http://schemas.microsoft.com/office/drawing/2014/main" id="{E45628C3-7E11-4CA5-DFDD-1FF8B7C5C171}"/>
                  </a:ext>
                </a:extLst>
              </p:cNvPr>
              <p:cNvSpPr txBox="1"/>
              <p:nvPr/>
            </p:nvSpPr>
            <p:spPr>
              <a:xfrm>
                <a:off x="3530459" y="1102890"/>
                <a:ext cx="1743891" cy="646331"/>
              </a:xfrm>
              <a:prstGeom prst="rect">
                <a:avLst/>
              </a:prstGeom>
              <a:noFill/>
            </p:spPr>
            <p:txBody>
              <a:bodyPr wrap="square" rtlCol="0">
                <a:spAutoFit/>
              </a:bodyPr>
              <a:lstStyle/>
              <a:p>
                <a:pPr algn="ctr"/>
                <a:r>
                  <a:rPr lang="en-US" altLang="zh-CN" b="1" dirty="0"/>
                  <a:t>DNS</a:t>
                </a:r>
                <a:r>
                  <a:rPr lang="zh-CN" altLang="en-US" b="1" dirty="0"/>
                  <a:t>服务器</a:t>
                </a:r>
                <a:endParaRPr lang="en-US" altLang="zh-CN" b="1" dirty="0"/>
              </a:p>
              <a:p>
                <a:pPr algn="ctr"/>
                <a:r>
                  <a:rPr lang="en-US" altLang="zh-CN" b="1" dirty="0"/>
                  <a:t>192.168.0.2</a:t>
                </a:r>
                <a:endParaRPr lang="zh-CN" altLang="en-US" b="1" dirty="0"/>
              </a:p>
            </p:txBody>
          </p:sp>
        </p:grpSp>
        <p:grpSp>
          <p:nvGrpSpPr>
            <p:cNvPr id="7" name="组合 6">
              <a:extLst>
                <a:ext uri="{FF2B5EF4-FFF2-40B4-BE49-F238E27FC236}">
                  <a16:creationId xmlns:a16="http://schemas.microsoft.com/office/drawing/2014/main" id="{BBE919E6-893B-3866-F6F2-A40F9FDEB4EB}"/>
                </a:ext>
              </a:extLst>
            </p:cNvPr>
            <p:cNvGrpSpPr/>
            <p:nvPr/>
          </p:nvGrpSpPr>
          <p:grpSpPr>
            <a:xfrm>
              <a:off x="6371956" y="1076948"/>
              <a:ext cx="1743891" cy="1318284"/>
              <a:chOff x="6917652" y="1102890"/>
              <a:chExt cx="1743891" cy="1318284"/>
            </a:xfrm>
          </p:grpSpPr>
          <p:pic>
            <p:nvPicPr>
              <p:cNvPr id="89" name="图形 88">
                <a:extLst>
                  <a:ext uri="{FF2B5EF4-FFF2-40B4-BE49-F238E27FC236}">
                    <a16:creationId xmlns:a16="http://schemas.microsoft.com/office/drawing/2014/main" id="{812FF7A7-BA2E-4E36-1FA0-2D4AD1235C6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07623" y="1680992"/>
                <a:ext cx="563948" cy="740182"/>
              </a:xfrm>
              <a:prstGeom prst="rect">
                <a:avLst/>
              </a:prstGeom>
            </p:spPr>
          </p:pic>
          <p:sp>
            <p:nvSpPr>
              <p:cNvPr id="94" name="文本框 93">
                <a:extLst>
                  <a:ext uri="{FF2B5EF4-FFF2-40B4-BE49-F238E27FC236}">
                    <a16:creationId xmlns:a16="http://schemas.microsoft.com/office/drawing/2014/main" id="{1EFF128A-7D23-DD03-8ABB-E10CFB662A14}"/>
                  </a:ext>
                </a:extLst>
              </p:cNvPr>
              <p:cNvSpPr txBox="1"/>
              <p:nvPr/>
            </p:nvSpPr>
            <p:spPr>
              <a:xfrm>
                <a:off x="6917652" y="1102890"/>
                <a:ext cx="1743891" cy="646331"/>
              </a:xfrm>
              <a:prstGeom prst="rect">
                <a:avLst/>
              </a:prstGeom>
              <a:noFill/>
            </p:spPr>
            <p:txBody>
              <a:bodyPr wrap="square" rtlCol="0">
                <a:spAutoFit/>
              </a:bodyPr>
              <a:lstStyle/>
              <a:p>
                <a:pPr algn="ctr"/>
                <a:r>
                  <a:rPr lang="en-US" altLang="zh-CN" b="1" dirty="0"/>
                  <a:t>Web</a:t>
                </a:r>
                <a:r>
                  <a:rPr lang="zh-CN" altLang="en-US" b="1" dirty="0"/>
                  <a:t>服务器</a:t>
                </a:r>
                <a:endParaRPr lang="en-US" altLang="zh-CN" b="1" dirty="0"/>
              </a:p>
              <a:p>
                <a:pPr algn="ctr"/>
                <a:r>
                  <a:rPr lang="en-US" altLang="zh-CN" b="1" dirty="0"/>
                  <a:t>192.168.0.3</a:t>
                </a:r>
                <a:endParaRPr lang="zh-CN" altLang="en-US" b="1" dirty="0"/>
              </a:p>
            </p:txBody>
          </p:sp>
        </p:grpSp>
      </p:grpSp>
      <p:sp>
        <p:nvSpPr>
          <p:cNvPr id="16" name="文本框 15">
            <a:extLst>
              <a:ext uri="{FF2B5EF4-FFF2-40B4-BE49-F238E27FC236}">
                <a16:creationId xmlns:a16="http://schemas.microsoft.com/office/drawing/2014/main" id="{69C10757-B9CA-0344-E8DE-D33C10A0196A}"/>
              </a:ext>
            </a:extLst>
          </p:cNvPr>
          <p:cNvSpPr txBox="1"/>
          <p:nvPr/>
        </p:nvSpPr>
        <p:spPr>
          <a:xfrm>
            <a:off x="8053252" y="1499951"/>
            <a:ext cx="2005148" cy="369332"/>
          </a:xfrm>
          <a:prstGeom prst="rect">
            <a:avLst/>
          </a:prstGeom>
          <a:noFill/>
        </p:spPr>
        <p:txBody>
          <a:bodyPr wrap="square" rtlCol="0">
            <a:spAutoFit/>
          </a:bodyPr>
          <a:lstStyle/>
          <a:p>
            <a:r>
              <a:rPr lang="en-US" altLang="zh-CN" b="1" dirty="0"/>
              <a:t>www.porttest.net</a:t>
            </a:r>
            <a:endParaRPr lang="zh-CN" altLang="en-US" b="1" dirty="0"/>
          </a:p>
        </p:txBody>
      </p:sp>
      <p:sp>
        <p:nvSpPr>
          <p:cNvPr id="33" name="文本框 32">
            <a:extLst>
              <a:ext uri="{FF2B5EF4-FFF2-40B4-BE49-F238E27FC236}">
                <a16:creationId xmlns:a16="http://schemas.microsoft.com/office/drawing/2014/main" id="{BEC44D89-F0BC-0461-AD27-3213FB8EFBEA}"/>
              </a:ext>
            </a:extLst>
          </p:cNvPr>
          <p:cNvSpPr txBox="1"/>
          <p:nvPr/>
        </p:nvSpPr>
        <p:spPr>
          <a:xfrm>
            <a:off x="2132175" y="3722815"/>
            <a:ext cx="2005148" cy="276999"/>
          </a:xfrm>
          <a:prstGeom prst="rect">
            <a:avLst/>
          </a:prstGeom>
          <a:noFill/>
        </p:spPr>
        <p:txBody>
          <a:bodyPr wrap="square" rtlCol="0">
            <a:spAutoFit/>
          </a:bodyPr>
          <a:lstStyle/>
          <a:p>
            <a:r>
              <a:rPr lang="en-US" altLang="zh-CN" sz="1200" b="1" dirty="0"/>
              <a:t>www.porttest.net</a:t>
            </a:r>
            <a:endParaRPr lang="zh-CN" altLang="en-US" sz="1200" b="1" dirty="0"/>
          </a:p>
        </p:txBody>
      </p:sp>
      <p:sp>
        <p:nvSpPr>
          <p:cNvPr id="35" name="矩形 34">
            <a:extLst>
              <a:ext uri="{FF2B5EF4-FFF2-40B4-BE49-F238E27FC236}">
                <a16:creationId xmlns:a16="http://schemas.microsoft.com/office/drawing/2014/main" id="{8B75D6D5-96A2-8113-7F93-3E68C9F1E924}"/>
              </a:ext>
            </a:extLst>
          </p:cNvPr>
          <p:cNvSpPr/>
          <p:nvPr/>
        </p:nvSpPr>
        <p:spPr>
          <a:xfrm>
            <a:off x="7852438" y="1279720"/>
            <a:ext cx="2407542"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首页内容是什么？</a:t>
            </a:r>
          </a:p>
        </p:txBody>
      </p:sp>
      <p:grpSp>
        <p:nvGrpSpPr>
          <p:cNvPr id="18" name="组合 17">
            <a:extLst>
              <a:ext uri="{FF2B5EF4-FFF2-40B4-BE49-F238E27FC236}">
                <a16:creationId xmlns:a16="http://schemas.microsoft.com/office/drawing/2014/main" id="{80AA2B4D-8E15-EA60-25B9-2EF3005B15C8}"/>
              </a:ext>
            </a:extLst>
          </p:cNvPr>
          <p:cNvGrpSpPr/>
          <p:nvPr/>
        </p:nvGrpSpPr>
        <p:grpSpPr>
          <a:xfrm>
            <a:off x="10259980" y="949355"/>
            <a:ext cx="1847114" cy="976695"/>
            <a:chOff x="7479768" y="5272307"/>
            <a:chExt cx="1847114" cy="976695"/>
          </a:xfrm>
        </p:grpSpPr>
        <p:sp>
          <p:nvSpPr>
            <p:cNvPr id="36" name="矩形 35">
              <a:extLst>
                <a:ext uri="{FF2B5EF4-FFF2-40B4-BE49-F238E27FC236}">
                  <a16:creationId xmlns:a16="http://schemas.microsoft.com/office/drawing/2014/main" id="{503A6D1C-EF59-F58E-2FB2-63E707BE6F31}"/>
                </a:ext>
              </a:extLst>
            </p:cNvPr>
            <p:cNvSpPr/>
            <p:nvPr/>
          </p:nvSpPr>
          <p:spPr>
            <a:xfrm>
              <a:off x="7479768" y="5272307"/>
              <a:ext cx="1847114" cy="33420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TCP</a:t>
              </a:r>
              <a:r>
                <a:rPr lang="zh-CN" altLang="en-US" b="1" dirty="0"/>
                <a:t>首部</a:t>
              </a:r>
            </a:p>
          </p:txBody>
        </p:sp>
        <p:sp>
          <p:nvSpPr>
            <p:cNvPr id="37" name="矩形 36">
              <a:extLst>
                <a:ext uri="{FF2B5EF4-FFF2-40B4-BE49-F238E27FC236}">
                  <a16:creationId xmlns:a16="http://schemas.microsoft.com/office/drawing/2014/main" id="{F452208E-CAA1-F400-CC72-00C6AB31C743}"/>
                </a:ext>
              </a:extLst>
            </p:cNvPr>
            <p:cNvSpPr/>
            <p:nvPr/>
          </p:nvSpPr>
          <p:spPr>
            <a:xfrm>
              <a:off x="7479768" y="5602672"/>
              <a:ext cx="1847114"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源  端  口：</a:t>
              </a:r>
              <a:endParaRPr lang="en-US" altLang="zh-CN" b="1" dirty="0">
                <a:solidFill>
                  <a:schemeClr val="tx1"/>
                </a:solidFill>
              </a:endParaRPr>
            </a:p>
            <a:p>
              <a:r>
                <a:rPr lang="zh-CN" altLang="en-US" b="1" dirty="0">
                  <a:solidFill>
                    <a:schemeClr val="tx1"/>
                  </a:solidFill>
                </a:rPr>
                <a:t>目的端口：</a:t>
              </a:r>
            </a:p>
          </p:txBody>
        </p:sp>
      </p:grpSp>
      <p:sp>
        <p:nvSpPr>
          <p:cNvPr id="13" name="文本框 12">
            <a:extLst>
              <a:ext uri="{FF2B5EF4-FFF2-40B4-BE49-F238E27FC236}">
                <a16:creationId xmlns:a16="http://schemas.microsoft.com/office/drawing/2014/main" id="{879BD70F-0B80-EB66-47A8-BBB2666F04C1}"/>
              </a:ext>
            </a:extLst>
          </p:cNvPr>
          <p:cNvSpPr txBox="1"/>
          <p:nvPr/>
        </p:nvSpPr>
        <p:spPr>
          <a:xfrm>
            <a:off x="11341832" y="1567757"/>
            <a:ext cx="424545" cy="369332"/>
          </a:xfrm>
          <a:prstGeom prst="rect">
            <a:avLst/>
          </a:prstGeom>
          <a:noFill/>
        </p:spPr>
        <p:txBody>
          <a:bodyPr wrap="square" rtlCol="0">
            <a:spAutoFit/>
          </a:bodyPr>
          <a:lstStyle/>
          <a:p>
            <a:r>
              <a:rPr lang="en-US" altLang="zh-CN" b="1" dirty="0">
                <a:solidFill>
                  <a:schemeClr val="accent1"/>
                </a:solidFill>
              </a:rPr>
              <a:t>80</a:t>
            </a:r>
            <a:endParaRPr lang="zh-CN" altLang="en-US" b="1" dirty="0">
              <a:solidFill>
                <a:schemeClr val="accent1"/>
              </a:solidFill>
            </a:endParaRPr>
          </a:p>
        </p:txBody>
      </p:sp>
      <p:sp>
        <p:nvSpPr>
          <p:cNvPr id="39" name="文本框 38">
            <a:extLst>
              <a:ext uri="{FF2B5EF4-FFF2-40B4-BE49-F238E27FC236}">
                <a16:creationId xmlns:a16="http://schemas.microsoft.com/office/drawing/2014/main" id="{7943B4C9-B2F7-A241-56CF-70E17D0E3551}"/>
              </a:ext>
            </a:extLst>
          </p:cNvPr>
          <p:cNvSpPr txBox="1"/>
          <p:nvPr/>
        </p:nvSpPr>
        <p:spPr>
          <a:xfrm>
            <a:off x="11341832" y="1290759"/>
            <a:ext cx="817513" cy="369332"/>
          </a:xfrm>
          <a:prstGeom prst="rect">
            <a:avLst/>
          </a:prstGeom>
          <a:noFill/>
        </p:spPr>
        <p:txBody>
          <a:bodyPr wrap="square" rtlCol="0">
            <a:spAutoFit/>
          </a:bodyPr>
          <a:lstStyle/>
          <a:p>
            <a:r>
              <a:rPr lang="en-US" altLang="zh-CN" b="1" dirty="0"/>
              <a:t>49152</a:t>
            </a:r>
            <a:endParaRPr lang="zh-CN" altLang="en-US" b="1" dirty="0"/>
          </a:p>
        </p:txBody>
      </p:sp>
      <p:sp>
        <p:nvSpPr>
          <p:cNvPr id="12" name="矩形 11">
            <a:extLst>
              <a:ext uri="{FF2B5EF4-FFF2-40B4-BE49-F238E27FC236}">
                <a16:creationId xmlns:a16="http://schemas.microsoft.com/office/drawing/2014/main" id="{4C55B3D4-CAAB-CC43-5D66-54844FE64D06}"/>
              </a:ext>
            </a:extLst>
          </p:cNvPr>
          <p:cNvSpPr/>
          <p:nvPr/>
        </p:nvSpPr>
        <p:spPr>
          <a:xfrm>
            <a:off x="7851160" y="949355"/>
            <a:ext cx="2410098" cy="33420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HTTP</a:t>
            </a:r>
            <a:r>
              <a:rPr lang="zh-CN" altLang="en-US" b="1" dirty="0"/>
              <a:t>请求报文</a:t>
            </a:r>
          </a:p>
        </p:txBody>
      </p:sp>
      <p:grpSp>
        <p:nvGrpSpPr>
          <p:cNvPr id="6" name="组合 5">
            <a:extLst>
              <a:ext uri="{FF2B5EF4-FFF2-40B4-BE49-F238E27FC236}">
                <a16:creationId xmlns:a16="http://schemas.microsoft.com/office/drawing/2014/main" id="{507005D6-C913-3EA1-6CDE-5F642B4DFC92}"/>
              </a:ext>
            </a:extLst>
          </p:cNvPr>
          <p:cNvGrpSpPr/>
          <p:nvPr/>
        </p:nvGrpSpPr>
        <p:grpSpPr>
          <a:xfrm>
            <a:off x="7851160" y="2061486"/>
            <a:ext cx="1847114" cy="976695"/>
            <a:chOff x="7851160" y="2061486"/>
            <a:chExt cx="1847114" cy="976695"/>
          </a:xfrm>
        </p:grpSpPr>
        <p:sp>
          <p:nvSpPr>
            <p:cNvPr id="40" name="矩形 39">
              <a:extLst>
                <a:ext uri="{FF2B5EF4-FFF2-40B4-BE49-F238E27FC236}">
                  <a16:creationId xmlns:a16="http://schemas.microsoft.com/office/drawing/2014/main" id="{26C27ED8-8368-A713-1B71-4AA1F99F4FB7}"/>
                </a:ext>
              </a:extLst>
            </p:cNvPr>
            <p:cNvSpPr/>
            <p:nvPr/>
          </p:nvSpPr>
          <p:spPr>
            <a:xfrm>
              <a:off x="7851160" y="2061486"/>
              <a:ext cx="1847114" cy="33420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TCP</a:t>
              </a:r>
              <a:r>
                <a:rPr lang="zh-CN" altLang="en-US" b="1" dirty="0"/>
                <a:t>首部</a:t>
              </a:r>
            </a:p>
          </p:txBody>
        </p:sp>
        <p:sp>
          <p:nvSpPr>
            <p:cNvPr id="41" name="矩形 40">
              <a:extLst>
                <a:ext uri="{FF2B5EF4-FFF2-40B4-BE49-F238E27FC236}">
                  <a16:creationId xmlns:a16="http://schemas.microsoft.com/office/drawing/2014/main" id="{922D0606-7B00-6CC3-8808-A6BF922BF4D5}"/>
                </a:ext>
              </a:extLst>
            </p:cNvPr>
            <p:cNvSpPr/>
            <p:nvPr/>
          </p:nvSpPr>
          <p:spPr>
            <a:xfrm>
              <a:off x="7851160" y="2391851"/>
              <a:ext cx="1847114"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源  端  口：</a:t>
              </a:r>
              <a:endParaRPr lang="en-US" altLang="zh-CN" b="1" dirty="0">
                <a:solidFill>
                  <a:schemeClr val="tx1"/>
                </a:solidFill>
              </a:endParaRPr>
            </a:p>
            <a:p>
              <a:r>
                <a:rPr lang="zh-CN" altLang="en-US" b="1" dirty="0">
                  <a:solidFill>
                    <a:schemeClr val="tx1"/>
                  </a:solidFill>
                </a:rPr>
                <a:t>目的端口：</a:t>
              </a:r>
            </a:p>
          </p:txBody>
        </p:sp>
      </p:grpSp>
      <p:sp>
        <p:nvSpPr>
          <p:cNvPr id="42" name="文本框 41">
            <a:extLst>
              <a:ext uri="{FF2B5EF4-FFF2-40B4-BE49-F238E27FC236}">
                <a16:creationId xmlns:a16="http://schemas.microsoft.com/office/drawing/2014/main" id="{D31D2B6C-6F8C-ACB2-81A0-1D49BCEF5364}"/>
              </a:ext>
            </a:extLst>
          </p:cNvPr>
          <p:cNvSpPr txBox="1"/>
          <p:nvPr/>
        </p:nvSpPr>
        <p:spPr>
          <a:xfrm>
            <a:off x="8933012" y="2679888"/>
            <a:ext cx="714571" cy="369332"/>
          </a:xfrm>
          <a:prstGeom prst="rect">
            <a:avLst/>
          </a:prstGeom>
          <a:noFill/>
        </p:spPr>
        <p:txBody>
          <a:bodyPr wrap="square" rtlCol="0">
            <a:spAutoFit/>
          </a:bodyPr>
          <a:lstStyle/>
          <a:p>
            <a:r>
              <a:rPr lang="en-US" altLang="zh-CN" b="1" dirty="0"/>
              <a:t>49152</a:t>
            </a:r>
            <a:endParaRPr lang="zh-CN" altLang="en-US" b="1" dirty="0"/>
          </a:p>
        </p:txBody>
      </p:sp>
      <p:sp>
        <p:nvSpPr>
          <p:cNvPr id="43" name="文本框 42">
            <a:extLst>
              <a:ext uri="{FF2B5EF4-FFF2-40B4-BE49-F238E27FC236}">
                <a16:creationId xmlns:a16="http://schemas.microsoft.com/office/drawing/2014/main" id="{2E0D2FA6-B341-0EDE-6483-4F8FBDEDA2C4}"/>
              </a:ext>
            </a:extLst>
          </p:cNvPr>
          <p:cNvSpPr txBox="1"/>
          <p:nvPr/>
        </p:nvSpPr>
        <p:spPr>
          <a:xfrm>
            <a:off x="8933012" y="2402890"/>
            <a:ext cx="439977" cy="369332"/>
          </a:xfrm>
          <a:prstGeom prst="rect">
            <a:avLst/>
          </a:prstGeom>
          <a:noFill/>
        </p:spPr>
        <p:txBody>
          <a:bodyPr wrap="square" rtlCol="0">
            <a:spAutoFit/>
          </a:bodyPr>
          <a:lstStyle/>
          <a:p>
            <a:r>
              <a:rPr lang="en-US" altLang="zh-CN" b="1" dirty="0">
                <a:solidFill>
                  <a:schemeClr val="accent1"/>
                </a:solidFill>
              </a:rPr>
              <a:t>80</a:t>
            </a:r>
            <a:endParaRPr lang="zh-CN" altLang="en-US" b="1" dirty="0">
              <a:solidFill>
                <a:schemeClr val="accent1"/>
              </a:solidFill>
            </a:endParaRPr>
          </a:p>
        </p:txBody>
      </p:sp>
      <p:sp>
        <p:nvSpPr>
          <p:cNvPr id="44" name="矩形 43">
            <a:extLst>
              <a:ext uri="{FF2B5EF4-FFF2-40B4-BE49-F238E27FC236}">
                <a16:creationId xmlns:a16="http://schemas.microsoft.com/office/drawing/2014/main" id="{996631F3-7E1C-3F6F-952D-95FF160249EE}"/>
              </a:ext>
            </a:extLst>
          </p:cNvPr>
          <p:cNvSpPr/>
          <p:nvPr/>
        </p:nvSpPr>
        <p:spPr>
          <a:xfrm>
            <a:off x="9696996" y="2061486"/>
            <a:ext cx="2410098" cy="33420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HTTP</a:t>
            </a:r>
            <a:r>
              <a:rPr lang="zh-CN" altLang="en-US" b="1" dirty="0"/>
              <a:t>响应报文</a:t>
            </a:r>
          </a:p>
        </p:txBody>
      </p:sp>
      <p:grpSp>
        <p:nvGrpSpPr>
          <p:cNvPr id="11" name="组合 10">
            <a:extLst>
              <a:ext uri="{FF2B5EF4-FFF2-40B4-BE49-F238E27FC236}">
                <a16:creationId xmlns:a16="http://schemas.microsoft.com/office/drawing/2014/main" id="{6ADB613D-80E6-159F-8876-7FD1AB41A342}"/>
              </a:ext>
            </a:extLst>
          </p:cNvPr>
          <p:cNvGrpSpPr/>
          <p:nvPr/>
        </p:nvGrpSpPr>
        <p:grpSpPr>
          <a:xfrm>
            <a:off x="304800" y="749300"/>
            <a:ext cx="6192344" cy="400110"/>
            <a:chOff x="424117" y="898245"/>
            <a:chExt cx="6192344" cy="400110"/>
          </a:xfrm>
        </p:grpSpPr>
        <p:sp>
          <p:nvSpPr>
            <p:cNvPr id="17" name="平行四边形 16">
              <a:extLst>
                <a:ext uri="{FF2B5EF4-FFF2-40B4-BE49-F238E27FC236}">
                  <a16:creationId xmlns:a16="http://schemas.microsoft.com/office/drawing/2014/main" id="{39F7ECB3-2821-5C69-469B-E16C4B16D9C9}"/>
                </a:ext>
              </a:extLst>
            </p:cNvPr>
            <p:cNvSpPr/>
            <p:nvPr/>
          </p:nvSpPr>
          <p:spPr>
            <a:xfrm>
              <a:off x="424117" y="898245"/>
              <a:ext cx="67491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
          <p:nvSpPr>
            <p:cNvPr id="19" name="文本框 18">
              <a:extLst>
                <a:ext uri="{FF2B5EF4-FFF2-40B4-BE49-F238E27FC236}">
                  <a16:creationId xmlns:a16="http://schemas.microsoft.com/office/drawing/2014/main" id="{CCD57B28-93F3-BE79-37B8-632536F18BD6}"/>
                </a:ext>
              </a:extLst>
            </p:cNvPr>
            <p:cNvSpPr txBox="1"/>
            <p:nvPr/>
          </p:nvSpPr>
          <p:spPr>
            <a:xfrm>
              <a:off x="1099031" y="898245"/>
              <a:ext cx="5517430" cy="400110"/>
            </a:xfrm>
            <a:prstGeom prst="rect">
              <a:avLst/>
            </a:prstGeom>
            <a:noFill/>
          </p:spPr>
          <p:txBody>
            <a:bodyPr wrap="square" rtlCol="0">
              <a:spAutoFit/>
            </a:bodyPr>
            <a:lstStyle/>
            <a:p>
              <a:r>
                <a:rPr lang="zh-CN" altLang="en-US" sz="2000" b="1" dirty="0"/>
                <a:t>运输层端口号应用举例</a:t>
              </a:r>
            </a:p>
          </p:txBody>
        </p:sp>
      </p:grpSp>
    </p:spTree>
    <p:custDataLst>
      <p:tags r:id="rId1"/>
    </p:custDataLst>
    <p:extLst>
      <p:ext uri="{BB962C8B-B14F-4D97-AF65-F5344CB8AC3E}">
        <p14:creationId xmlns:p14="http://schemas.microsoft.com/office/powerpoint/2010/main" val="257278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p:tgtEl>
                                          <p:spTgt spid="44"/>
                                        </p:tgtEl>
                                        <p:attrNameLst>
                                          <p:attrName>ppt_x</p:attrName>
                                        </p:attrNameLst>
                                      </p:cBhvr>
                                      <p:tavLst>
                                        <p:tav tm="0">
                                          <p:val>
                                            <p:strVal val="#ppt_x-#ppt_w*1.125000"/>
                                          </p:val>
                                        </p:tav>
                                        <p:tav tm="100000">
                                          <p:val>
                                            <p:strVal val="#ppt_x"/>
                                          </p:val>
                                        </p:tav>
                                      </p:tavLst>
                                    </p:anim>
                                    <p:animEffect transition="in" filter="wipe(right)">
                                      <p:cBhvr>
                                        <p:cTn id="8" dur="500"/>
                                        <p:tgtEl>
                                          <p:spTgt spid="4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p:tgtEl>
                                          <p:spTgt spid="34"/>
                                        </p:tgtEl>
                                        <p:attrNameLst>
                                          <p:attrName>ppt_y</p:attrName>
                                        </p:attrNameLst>
                                      </p:cBhvr>
                                      <p:tavLst>
                                        <p:tav tm="0">
                                          <p:val>
                                            <p:strVal val="#ppt_y-#ppt_h*1.125000"/>
                                          </p:val>
                                        </p:tav>
                                        <p:tav tm="100000">
                                          <p:val>
                                            <p:strVal val="#ppt_y"/>
                                          </p:val>
                                        </p:tav>
                                      </p:tavLst>
                                    </p:anim>
                                    <p:animEffect transition="in" filter="wipe(down)">
                                      <p:cBhvr>
                                        <p:cTn id="14" dur="500"/>
                                        <p:tgtEl>
                                          <p:spTgt spid="34"/>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9" presetClass="entr" presetSubtype="0" decel="10000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p:cTn id="25" dur="500" fill="hold"/>
                                        <p:tgtEl>
                                          <p:spTgt spid="43"/>
                                        </p:tgtEl>
                                        <p:attrNameLst>
                                          <p:attrName>ppt_w</p:attrName>
                                        </p:attrNameLst>
                                      </p:cBhvr>
                                      <p:tavLst>
                                        <p:tav tm="0">
                                          <p:val>
                                            <p:fltVal val="0"/>
                                          </p:val>
                                        </p:tav>
                                        <p:tav tm="100000">
                                          <p:val>
                                            <p:strVal val="#ppt_w"/>
                                          </p:val>
                                        </p:tav>
                                      </p:tavLst>
                                    </p:anim>
                                    <p:anim calcmode="lin" valueType="num">
                                      <p:cBhvr>
                                        <p:cTn id="26" dur="500" fill="hold"/>
                                        <p:tgtEl>
                                          <p:spTgt spid="43"/>
                                        </p:tgtEl>
                                        <p:attrNameLst>
                                          <p:attrName>ppt_h</p:attrName>
                                        </p:attrNameLst>
                                      </p:cBhvr>
                                      <p:tavLst>
                                        <p:tav tm="0">
                                          <p:val>
                                            <p:fltVal val="0"/>
                                          </p:val>
                                        </p:tav>
                                        <p:tav tm="100000">
                                          <p:val>
                                            <p:strVal val="#ppt_h"/>
                                          </p:val>
                                        </p:tav>
                                      </p:tavLst>
                                    </p:anim>
                                    <p:anim calcmode="lin" valueType="num">
                                      <p:cBhvr>
                                        <p:cTn id="27" dur="500" fill="hold"/>
                                        <p:tgtEl>
                                          <p:spTgt spid="43"/>
                                        </p:tgtEl>
                                        <p:attrNameLst>
                                          <p:attrName>style.rotation</p:attrName>
                                        </p:attrNameLst>
                                      </p:cBhvr>
                                      <p:tavLst>
                                        <p:tav tm="0">
                                          <p:val>
                                            <p:fltVal val="360"/>
                                          </p:val>
                                        </p:tav>
                                        <p:tav tm="100000">
                                          <p:val>
                                            <p:fltVal val="0"/>
                                          </p:val>
                                        </p:tav>
                                      </p:tavLst>
                                    </p:anim>
                                    <p:animEffect transition="in" filter="fade">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49" presetClass="entr" presetSubtype="0" decel="10000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anim calcmode="lin" valueType="num">
                                      <p:cBhvr>
                                        <p:cTn id="33" dur="500" fill="hold"/>
                                        <p:tgtEl>
                                          <p:spTgt spid="42"/>
                                        </p:tgtEl>
                                        <p:attrNameLst>
                                          <p:attrName>ppt_w</p:attrName>
                                        </p:attrNameLst>
                                      </p:cBhvr>
                                      <p:tavLst>
                                        <p:tav tm="0">
                                          <p:val>
                                            <p:fltVal val="0"/>
                                          </p:val>
                                        </p:tav>
                                        <p:tav tm="100000">
                                          <p:val>
                                            <p:strVal val="#ppt_w"/>
                                          </p:val>
                                        </p:tav>
                                      </p:tavLst>
                                    </p:anim>
                                    <p:anim calcmode="lin" valueType="num">
                                      <p:cBhvr>
                                        <p:cTn id="34" dur="500" fill="hold"/>
                                        <p:tgtEl>
                                          <p:spTgt spid="42"/>
                                        </p:tgtEl>
                                        <p:attrNameLst>
                                          <p:attrName>ppt_h</p:attrName>
                                        </p:attrNameLst>
                                      </p:cBhvr>
                                      <p:tavLst>
                                        <p:tav tm="0">
                                          <p:val>
                                            <p:fltVal val="0"/>
                                          </p:val>
                                        </p:tav>
                                        <p:tav tm="100000">
                                          <p:val>
                                            <p:strVal val="#ppt_h"/>
                                          </p:val>
                                        </p:tav>
                                      </p:tavLst>
                                    </p:anim>
                                    <p:anim calcmode="lin" valueType="num">
                                      <p:cBhvr>
                                        <p:cTn id="35" dur="500" fill="hold"/>
                                        <p:tgtEl>
                                          <p:spTgt spid="42"/>
                                        </p:tgtEl>
                                        <p:attrNameLst>
                                          <p:attrName>style.rotation</p:attrName>
                                        </p:attrNameLst>
                                      </p:cBhvr>
                                      <p:tavLst>
                                        <p:tav tm="0">
                                          <p:val>
                                            <p:fltVal val="360"/>
                                          </p:val>
                                        </p:tav>
                                        <p:tav tm="100000">
                                          <p:val>
                                            <p:fltVal val="0"/>
                                          </p:val>
                                        </p:tav>
                                      </p:tavLst>
                                    </p:anim>
                                    <p:animEffect transition="in" filter="fade">
                                      <p:cBhvr>
                                        <p:cTn id="36" dur="500"/>
                                        <p:tgtEl>
                                          <p:spTgt spid="42"/>
                                        </p:tgtEl>
                                      </p:cBhvr>
                                    </p:animEffect>
                                  </p:childTnLst>
                                </p:cTn>
                              </p:par>
                            </p:childTnLst>
                          </p:cTn>
                        </p:par>
                      </p:childTnLst>
                    </p:cTn>
                  </p:par>
                  <p:par>
                    <p:cTn id="37" fill="hold">
                      <p:stCondLst>
                        <p:cond delay="indefinite"/>
                      </p:stCondLst>
                      <p:childTnLst>
                        <p:par>
                          <p:cTn id="38" fill="hold">
                            <p:stCondLst>
                              <p:cond delay="0"/>
                            </p:stCondLst>
                            <p:childTnLst>
                              <p:par>
                                <p:cTn id="39" presetID="35" presetClass="emph" presetSubtype="0" repeatCount="3000" fill="hold" grpId="0" nodeType="clickEffect">
                                  <p:stCondLst>
                                    <p:cond delay="0"/>
                                  </p:stCondLst>
                                  <p:childTnLst>
                                    <p:anim calcmode="discrete" valueType="str">
                                      <p:cBhvr>
                                        <p:cTn id="40" dur="5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p:bldP spid="42" grpId="0"/>
      <p:bldP spid="43" grpId="0"/>
      <p:bldP spid="4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A69353E5-90A8-1FA5-9263-A1F58930E586}"/>
              </a:ext>
            </a:extLst>
          </p:cNvPr>
          <p:cNvGrpSpPr/>
          <p:nvPr/>
        </p:nvGrpSpPr>
        <p:grpSpPr>
          <a:xfrm>
            <a:off x="7851160" y="2061486"/>
            <a:ext cx="4255934" cy="987734"/>
            <a:chOff x="7851160" y="2061486"/>
            <a:chExt cx="4255934" cy="987734"/>
          </a:xfrm>
        </p:grpSpPr>
        <p:sp>
          <p:nvSpPr>
            <p:cNvPr id="34" name="矩形 33">
              <a:extLst>
                <a:ext uri="{FF2B5EF4-FFF2-40B4-BE49-F238E27FC236}">
                  <a16:creationId xmlns:a16="http://schemas.microsoft.com/office/drawing/2014/main" id="{E9C63F2D-F803-D9A1-B535-52CE4811EB7E}"/>
                </a:ext>
              </a:extLst>
            </p:cNvPr>
            <p:cNvSpPr/>
            <p:nvPr/>
          </p:nvSpPr>
          <p:spPr>
            <a:xfrm>
              <a:off x="9698274" y="2391851"/>
              <a:ext cx="2407542"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首页内容是</a:t>
              </a:r>
              <a:r>
                <a:rPr lang="en-US" altLang="zh-CN" b="1" dirty="0">
                  <a:solidFill>
                    <a:schemeClr val="tx1"/>
                  </a:solidFill>
                </a:rPr>
                <a:t>……</a:t>
              </a:r>
              <a:endParaRPr lang="zh-CN" altLang="en-US" b="1" dirty="0">
                <a:solidFill>
                  <a:schemeClr val="tx1"/>
                </a:solidFill>
              </a:endParaRPr>
            </a:p>
          </p:txBody>
        </p:sp>
        <p:grpSp>
          <p:nvGrpSpPr>
            <p:cNvPr id="6" name="组合 5">
              <a:extLst>
                <a:ext uri="{FF2B5EF4-FFF2-40B4-BE49-F238E27FC236}">
                  <a16:creationId xmlns:a16="http://schemas.microsoft.com/office/drawing/2014/main" id="{507005D6-C913-3EA1-6CDE-5F642B4DFC92}"/>
                </a:ext>
              </a:extLst>
            </p:cNvPr>
            <p:cNvGrpSpPr/>
            <p:nvPr/>
          </p:nvGrpSpPr>
          <p:grpSpPr>
            <a:xfrm>
              <a:off x="7851160" y="2061486"/>
              <a:ext cx="1847114" cy="976695"/>
              <a:chOff x="7851160" y="2061486"/>
              <a:chExt cx="1847114" cy="976695"/>
            </a:xfrm>
          </p:grpSpPr>
          <p:sp>
            <p:nvSpPr>
              <p:cNvPr id="40" name="矩形 39">
                <a:extLst>
                  <a:ext uri="{FF2B5EF4-FFF2-40B4-BE49-F238E27FC236}">
                    <a16:creationId xmlns:a16="http://schemas.microsoft.com/office/drawing/2014/main" id="{26C27ED8-8368-A713-1B71-4AA1F99F4FB7}"/>
                  </a:ext>
                </a:extLst>
              </p:cNvPr>
              <p:cNvSpPr/>
              <p:nvPr/>
            </p:nvSpPr>
            <p:spPr>
              <a:xfrm>
                <a:off x="7851160" y="2061486"/>
                <a:ext cx="1847114" cy="33420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TCP</a:t>
                </a:r>
                <a:r>
                  <a:rPr lang="zh-CN" altLang="en-US" b="1" dirty="0"/>
                  <a:t>首部</a:t>
                </a:r>
              </a:p>
            </p:txBody>
          </p:sp>
          <p:sp>
            <p:nvSpPr>
              <p:cNvPr id="41" name="矩形 40">
                <a:extLst>
                  <a:ext uri="{FF2B5EF4-FFF2-40B4-BE49-F238E27FC236}">
                    <a16:creationId xmlns:a16="http://schemas.microsoft.com/office/drawing/2014/main" id="{922D0606-7B00-6CC3-8808-A6BF922BF4D5}"/>
                  </a:ext>
                </a:extLst>
              </p:cNvPr>
              <p:cNvSpPr/>
              <p:nvPr/>
            </p:nvSpPr>
            <p:spPr>
              <a:xfrm>
                <a:off x="7851160" y="2391851"/>
                <a:ext cx="1847114"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源  端  口：</a:t>
                </a:r>
                <a:endParaRPr lang="en-US" altLang="zh-CN" b="1" dirty="0">
                  <a:solidFill>
                    <a:schemeClr val="tx1"/>
                  </a:solidFill>
                </a:endParaRPr>
              </a:p>
              <a:p>
                <a:r>
                  <a:rPr lang="zh-CN" altLang="en-US" b="1" dirty="0">
                    <a:solidFill>
                      <a:schemeClr val="tx1"/>
                    </a:solidFill>
                  </a:rPr>
                  <a:t>目的端口：</a:t>
                </a:r>
              </a:p>
            </p:txBody>
          </p:sp>
        </p:grpSp>
        <p:sp>
          <p:nvSpPr>
            <p:cNvPr id="42" name="文本框 41">
              <a:extLst>
                <a:ext uri="{FF2B5EF4-FFF2-40B4-BE49-F238E27FC236}">
                  <a16:creationId xmlns:a16="http://schemas.microsoft.com/office/drawing/2014/main" id="{D31D2B6C-6F8C-ACB2-81A0-1D49BCEF5364}"/>
                </a:ext>
              </a:extLst>
            </p:cNvPr>
            <p:cNvSpPr txBox="1"/>
            <p:nvPr/>
          </p:nvSpPr>
          <p:spPr>
            <a:xfrm>
              <a:off x="8933012" y="2679888"/>
              <a:ext cx="714571" cy="369332"/>
            </a:xfrm>
            <a:prstGeom prst="rect">
              <a:avLst/>
            </a:prstGeom>
            <a:noFill/>
          </p:spPr>
          <p:txBody>
            <a:bodyPr wrap="square" rtlCol="0">
              <a:spAutoFit/>
            </a:bodyPr>
            <a:lstStyle/>
            <a:p>
              <a:r>
                <a:rPr lang="en-US" altLang="zh-CN" b="1" dirty="0"/>
                <a:t>49152</a:t>
              </a:r>
              <a:endParaRPr lang="zh-CN" altLang="en-US" b="1" dirty="0"/>
            </a:p>
          </p:txBody>
        </p:sp>
        <p:sp>
          <p:nvSpPr>
            <p:cNvPr id="43" name="文本框 42">
              <a:extLst>
                <a:ext uri="{FF2B5EF4-FFF2-40B4-BE49-F238E27FC236}">
                  <a16:creationId xmlns:a16="http://schemas.microsoft.com/office/drawing/2014/main" id="{2E0D2FA6-B341-0EDE-6483-4F8FBDEDA2C4}"/>
                </a:ext>
              </a:extLst>
            </p:cNvPr>
            <p:cNvSpPr txBox="1"/>
            <p:nvPr/>
          </p:nvSpPr>
          <p:spPr>
            <a:xfrm>
              <a:off x="8933012" y="2402890"/>
              <a:ext cx="439977" cy="369332"/>
            </a:xfrm>
            <a:prstGeom prst="rect">
              <a:avLst/>
            </a:prstGeom>
            <a:noFill/>
          </p:spPr>
          <p:txBody>
            <a:bodyPr wrap="square" rtlCol="0">
              <a:spAutoFit/>
            </a:bodyPr>
            <a:lstStyle/>
            <a:p>
              <a:r>
                <a:rPr lang="en-US" altLang="zh-CN" b="1" dirty="0">
                  <a:solidFill>
                    <a:schemeClr val="accent1"/>
                  </a:solidFill>
                </a:rPr>
                <a:t>80</a:t>
              </a:r>
              <a:endParaRPr lang="zh-CN" altLang="en-US" b="1" dirty="0">
                <a:solidFill>
                  <a:schemeClr val="accent1"/>
                </a:solidFill>
              </a:endParaRPr>
            </a:p>
          </p:txBody>
        </p:sp>
        <p:sp>
          <p:nvSpPr>
            <p:cNvPr id="44" name="矩形 43">
              <a:extLst>
                <a:ext uri="{FF2B5EF4-FFF2-40B4-BE49-F238E27FC236}">
                  <a16:creationId xmlns:a16="http://schemas.microsoft.com/office/drawing/2014/main" id="{996631F3-7E1C-3F6F-952D-95FF160249EE}"/>
                </a:ext>
              </a:extLst>
            </p:cNvPr>
            <p:cNvSpPr/>
            <p:nvPr/>
          </p:nvSpPr>
          <p:spPr>
            <a:xfrm>
              <a:off x="9696996" y="2061486"/>
              <a:ext cx="2410098" cy="33420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HTTP</a:t>
              </a:r>
              <a:r>
                <a:rPr lang="zh-CN" altLang="en-US" b="1" dirty="0"/>
                <a:t>响应报文</a:t>
              </a:r>
            </a:p>
          </p:txBody>
        </p:sp>
      </p:grpSp>
      <p:pic>
        <p:nvPicPr>
          <p:cNvPr id="9" name="图片 8">
            <a:extLst>
              <a:ext uri="{FF2B5EF4-FFF2-40B4-BE49-F238E27FC236}">
                <a16:creationId xmlns:a16="http://schemas.microsoft.com/office/drawing/2014/main" id="{98D333E2-099D-6D80-3AF7-F9B764B62FDA}"/>
              </a:ext>
            </a:extLst>
          </p:cNvPr>
          <p:cNvPicPr>
            <a:picLocks noChangeAspect="1"/>
          </p:cNvPicPr>
          <p:nvPr/>
        </p:nvPicPr>
        <p:blipFill>
          <a:blip r:embed="rId3"/>
          <a:stretch>
            <a:fillRect/>
          </a:stretch>
        </p:blipFill>
        <p:spPr>
          <a:xfrm>
            <a:off x="1338949" y="3625818"/>
            <a:ext cx="3643852" cy="2803855"/>
          </a:xfrm>
          <a:prstGeom prst="rect">
            <a:avLst/>
          </a:prstGeom>
        </p:spPr>
      </p:pic>
      <p:sp>
        <p:nvSpPr>
          <p:cNvPr id="109" name="文本框 108">
            <a:extLst>
              <a:ext uri="{FF2B5EF4-FFF2-40B4-BE49-F238E27FC236}">
                <a16:creationId xmlns:a16="http://schemas.microsoft.com/office/drawing/2014/main" id="{C3441686-2E25-FC0D-D3EA-11FA42ABABAC}"/>
              </a:ext>
            </a:extLst>
          </p:cNvPr>
          <p:cNvSpPr txBox="1"/>
          <p:nvPr/>
        </p:nvSpPr>
        <p:spPr>
          <a:xfrm>
            <a:off x="1496924" y="2228588"/>
            <a:ext cx="3170461" cy="369332"/>
          </a:xfrm>
          <a:prstGeom prst="rect">
            <a:avLst/>
          </a:prstGeom>
          <a:noFill/>
        </p:spPr>
        <p:txBody>
          <a:bodyPr wrap="square" rtlCol="0">
            <a:spAutoFit/>
          </a:bodyPr>
          <a:lstStyle/>
          <a:p>
            <a:pPr algn="ctr"/>
            <a:r>
              <a:rPr lang="en-US" altLang="zh-CN" b="1" dirty="0"/>
              <a:t>192.168.0.3 ↔ www.porttest.net</a:t>
            </a:r>
            <a:endParaRPr lang="zh-CN" altLang="en-US" b="1" dirty="0"/>
          </a:p>
        </p:txBody>
      </p:sp>
      <p:grpSp>
        <p:nvGrpSpPr>
          <p:cNvPr id="15" name="组合 14">
            <a:extLst>
              <a:ext uri="{FF2B5EF4-FFF2-40B4-BE49-F238E27FC236}">
                <a16:creationId xmlns:a16="http://schemas.microsoft.com/office/drawing/2014/main" id="{96AA0463-360A-6EA1-6F50-2E1FFF640334}"/>
              </a:ext>
            </a:extLst>
          </p:cNvPr>
          <p:cNvGrpSpPr/>
          <p:nvPr/>
        </p:nvGrpSpPr>
        <p:grpSpPr>
          <a:xfrm>
            <a:off x="4078674" y="1259822"/>
            <a:ext cx="4037173" cy="5223988"/>
            <a:chOff x="4078674" y="1076948"/>
            <a:chExt cx="4037173" cy="5223988"/>
          </a:xfrm>
        </p:grpSpPr>
        <p:sp>
          <p:nvSpPr>
            <p:cNvPr id="98" name="文本框 97">
              <a:extLst>
                <a:ext uri="{FF2B5EF4-FFF2-40B4-BE49-F238E27FC236}">
                  <a16:creationId xmlns:a16="http://schemas.microsoft.com/office/drawing/2014/main" id="{0D381539-7F20-1C86-B0C6-F566DC352BED}"/>
                </a:ext>
              </a:extLst>
            </p:cNvPr>
            <p:cNvSpPr txBox="1"/>
            <p:nvPr/>
          </p:nvSpPr>
          <p:spPr>
            <a:xfrm>
              <a:off x="5161324" y="5654605"/>
              <a:ext cx="1743891" cy="646331"/>
            </a:xfrm>
            <a:prstGeom prst="rect">
              <a:avLst/>
            </a:prstGeom>
            <a:noFill/>
          </p:spPr>
          <p:txBody>
            <a:bodyPr wrap="square" rtlCol="0">
              <a:spAutoFit/>
            </a:bodyPr>
            <a:lstStyle/>
            <a:p>
              <a:pPr algn="ctr"/>
              <a:r>
                <a:rPr lang="zh-CN" altLang="en-US" b="1" dirty="0"/>
                <a:t>用户</a:t>
              </a:r>
              <a:r>
                <a:rPr lang="en-US" altLang="zh-CN" b="1" dirty="0"/>
                <a:t>PC</a:t>
              </a:r>
            </a:p>
            <a:p>
              <a:pPr algn="ctr"/>
              <a:r>
                <a:rPr lang="en-US" altLang="zh-CN" b="1" dirty="0"/>
                <a:t>192.168.0.1</a:t>
              </a:r>
              <a:endParaRPr lang="zh-CN" altLang="en-US" b="1" dirty="0"/>
            </a:p>
          </p:txBody>
        </p:sp>
        <p:sp>
          <p:nvSpPr>
            <p:cNvPr id="99" name="文本框 98">
              <a:extLst>
                <a:ext uri="{FF2B5EF4-FFF2-40B4-BE49-F238E27FC236}">
                  <a16:creationId xmlns:a16="http://schemas.microsoft.com/office/drawing/2014/main" id="{466ACEBE-8AB3-3B6A-65BA-9FAAEB312F69}"/>
                </a:ext>
              </a:extLst>
            </p:cNvPr>
            <p:cNvSpPr txBox="1"/>
            <p:nvPr/>
          </p:nvSpPr>
          <p:spPr>
            <a:xfrm>
              <a:off x="4876120" y="3409434"/>
              <a:ext cx="1041356" cy="369332"/>
            </a:xfrm>
            <a:prstGeom prst="rect">
              <a:avLst/>
            </a:prstGeom>
            <a:noFill/>
          </p:spPr>
          <p:txBody>
            <a:bodyPr wrap="square" rtlCol="0">
              <a:spAutoFit/>
            </a:bodyPr>
            <a:lstStyle/>
            <a:p>
              <a:pPr algn="ctr"/>
              <a:r>
                <a:rPr lang="zh-CN" altLang="en-US" b="1" dirty="0"/>
                <a:t>交换机</a:t>
              </a:r>
            </a:p>
          </p:txBody>
        </p:sp>
        <p:cxnSp>
          <p:nvCxnSpPr>
            <p:cNvPr id="10" name="直接连接符 9">
              <a:extLst>
                <a:ext uri="{FF2B5EF4-FFF2-40B4-BE49-F238E27FC236}">
                  <a16:creationId xmlns:a16="http://schemas.microsoft.com/office/drawing/2014/main" id="{31F52B88-4EA9-D177-22D2-C31B2FB14BBD}"/>
                </a:ext>
              </a:extLst>
            </p:cNvPr>
            <p:cNvCxnSpPr/>
            <p:nvPr/>
          </p:nvCxnSpPr>
          <p:spPr>
            <a:xfrm flipH="1" flipV="1">
              <a:off x="4950619" y="2129246"/>
              <a:ext cx="1145381" cy="1464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D34BB6B-1A40-BBF2-4E2A-B72022706299}"/>
                </a:ext>
              </a:extLst>
            </p:cNvPr>
            <p:cNvCxnSpPr>
              <a:cxnSpLocks/>
            </p:cNvCxnSpPr>
            <p:nvPr/>
          </p:nvCxnSpPr>
          <p:spPr>
            <a:xfrm flipV="1">
              <a:off x="6094251" y="2031938"/>
              <a:ext cx="1141111" cy="1562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8785C98-E6DB-5305-9111-84DC4FDE5160}"/>
                </a:ext>
              </a:extLst>
            </p:cNvPr>
            <p:cNvCxnSpPr/>
            <p:nvPr/>
          </p:nvCxnSpPr>
          <p:spPr>
            <a:xfrm>
              <a:off x="6096000" y="3690257"/>
              <a:ext cx="0" cy="16720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0" name="图形 89">
              <a:extLst>
                <a:ext uri="{FF2B5EF4-FFF2-40B4-BE49-F238E27FC236}">
                  <a16:creationId xmlns:a16="http://schemas.microsoft.com/office/drawing/2014/main" id="{F54E475D-6DEB-D1CA-C3DE-43B893B25A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15286" y="3312126"/>
              <a:ext cx="563948" cy="563948"/>
            </a:xfrm>
            <a:prstGeom prst="rect">
              <a:avLst/>
            </a:prstGeom>
          </p:spPr>
        </p:pic>
        <p:pic>
          <p:nvPicPr>
            <p:cNvPr id="92" name="图形 91">
              <a:extLst>
                <a:ext uri="{FF2B5EF4-FFF2-40B4-BE49-F238E27FC236}">
                  <a16:creationId xmlns:a16="http://schemas.microsoft.com/office/drawing/2014/main" id="{8D958ECF-D10F-8815-55AF-75CF95B972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73853" y="4959339"/>
              <a:ext cx="718834" cy="695266"/>
            </a:xfrm>
            <a:prstGeom prst="rect">
              <a:avLst/>
            </a:prstGeom>
          </p:spPr>
        </p:pic>
        <p:grpSp>
          <p:nvGrpSpPr>
            <p:cNvPr id="8" name="组合 7">
              <a:extLst>
                <a:ext uri="{FF2B5EF4-FFF2-40B4-BE49-F238E27FC236}">
                  <a16:creationId xmlns:a16="http://schemas.microsoft.com/office/drawing/2014/main" id="{AE8F5488-4613-A2E4-955E-DB8A18EF990D}"/>
                </a:ext>
              </a:extLst>
            </p:cNvPr>
            <p:cNvGrpSpPr/>
            <p:nvPr/>
          </p:nvGrpSpPr>
          <p:grpSpPr>
            <a:xfrm>
              <a:off x="4078674" y="1076948"/>
              <a:ext cx="1743891" cy="1318284"/>
              <a:chOff x="3530459" y="1102890"/>
              <a:chExt cx="1743891" cy="1318284"/>
            </a:xfrm>
          </p:grpSpPr>
          <p:pic>
            <p:nvPicPr>
              <p:cNvPr id="91" name="图形 90">
                <a:extLst>
                  <a:ext uri="{FF2B5EF4-FFF2-40B4-BE49-F238E27FC236}">
                    <a16:creationId xmlns:a16="http://schemas.microsoft.com/office/drawing/2014/main" id="{A53D0167-3BB9-7D8E-4EBB-4AA4191122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20431" y="1680992"/>
                <a:ext cx="563948" cy="740182"/>
              </a:xfrm>
              <a:prstGeom prst="rect">
                <a:avLst/>
              </a:prstGeom>
            </p:spPr>
          </p:pic>
          <p:sp>
            <p:nvSpPr>
              <p:cNvPr id="5" name="文本框 4">
                <a:extLst>
                  <a:ext uri="{FF2B5EF4-FFF2-40B4-BE49-F238E27FC236}">
                    <a16:creationId xmlns:a16="http://schemas.microsoft.com/office/drawing/2014/main" id="{E45628C3-7E11-4CA5-DFDD-1FF8B7C5C171}"/>
                  </a:ext>
                </a:extLst>
              </p:cNvPr>
              <p:cNvSpPr txBox="1"/>
              <p:nvPr/>
            </p:nvSpPr>
            <p:spPr>
              <a:xfrm>
                <a:off x="3530459" y="1102890"/>
                <a:ext cx="1743891" cy="646331"/>
              </a:xfrm>
              <a:prstGeom prst="rect">
                <a:avLst/>
              </a:prstGeom>
              <a:noFill/>
            </p:spPr>
            <p:txBody>
              <a:bodyPr wrap="square" rtlCol="0">
                <a:spAutoFit/>
              </a:bodyPr>
              <a:lstStyle/>
              <a:p>
                <a:pPr algn="ctr"/>
                <a:r>
                  <a:rPr lang="en-US" altLang="zh-CN" b="1" dirty="0"/>
                  <a:t>DNS</a:t>
                </a:r>
                <a:r>
                  <a:rPr lang="zh-CN" altLang="en-US" b="1" dirty="0"/>
                  <a:t>服务器</a:t>
                </a:r>
                <a:endParaRPr lang="en-US" altLang="zh-CN" b="1" dirty="0"/>
              </a:p>
              <a:p>
                <a:pPr algn="ctr"/>
                <a:r>
                  <a:rPr lang="en-US" altLang="zh-CN" b="1" dirty="0"/>
                  <a:t>192.168.0.2</a:t>
                </a:r>
                <a:endParaRPr lang="zh-CN" altLang="en-US" b="1" dirty="0"/>
              </a:p>
            </p:txBody>
          </p:sp>
        </p:grpSp>
        <p:grpSp>
          <p:nvGrpSpPr>
            <p:cNvPr id="7" name="组合 6">
              <a:extLst>
                <a:ext uri="{FF2B5EF4-FFF2-40B4-BE49-F238E27FC236}">
                  <a16:creationId xmlns:a16="http://schemas.microsoft.com/office/drawing/2014/main" id="{BBE919E6-893B-3866-F6F2-A40F9FDEB4EB}"/>
                </a:ext>
              </a:extLst>
            </p:cNvPr>
            <p:cNvGrpSpPr/>
            <p:nvPr/>
          </p:nvGrpSpPr>
          <p:grpSpPr>
            <a:xfrm>
              <a:off x="6371956" y="1076948"/>
              <a:ext cx="1743891" cy="1318284"/>
              <a:chOff x="6917652" y="1102890"/>
              <a:chExt cx="1743891" cy="1318284"/>
            </a:xfrm>
          </p:grpSpPr>
          <p:pic>
            <p:nvPicPr>
              <p:cNvPr id="89" name="图形 88">
                <a:extLst>
                  <a:ext uri="{FF2B5EF4-FFF2-40B4-BE49-F238E27FC236}">
                    <a16:creationId xmlns:a16="http://schemas.microsoft.com/office/drawing/2014/main" id="{812FF7A7-BA2E-4E36-1FA0-2D4AD1235C6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07623" y="1680992"/>
                <a:ext cx="563948" cy="740182"/>
              </a:xfrm>
              <a:prstGeom prst="rect">
                <a:avLst/>
              </a:prstGeom>
            </p:spPr>
          </p:pic>
          <p:sp>
            <p:nvSpPr>
              <p:cNvPr id="94" name="文本框 93">
                <a:extLst>
                  <a:ext uri="{FF2B5EF4-FFF2-40B4-BE49-F238E27FC236}">
                    <a16:creationId xmlns:a16="http://schemas.microsoft.com/office/drawing/2014/main" id="{1EFF128A-7D23-DD03-8ABB-E10CFB662A14}"/>
                  </a:ext>
                </a:extLst>
              </p:cNvPr>
              <p:cNvSpPr txBox="1"/>
              <p:nvPr/>
            </p:nvSpPr>
            <p:spPr>
              <a:xfrm>
                <a:off x="6917652" y="1102890"/>
                <a:ext cx="1743891" cy="646331"/>
              </a:xfrm>
              <a:prstGeom prst="rect">
                <a:avLst/>
              </a:prstGeom>
              <a:noFill/>
            </p:spPr>
            <p:txBody>
              <a:bodyPr wrap="square" rtlCol="0">
                <a:spAutoFit/>
              </a:bodyPr>
              <a:lstStyle/>
              <a:p>
                <a:pPr algn="ctr"/>
                <a:r>
                  <a:rPr lang="en-US" altLang="zh-CN" b="1" dirty="0"/>
                  <a:t>Web</a:t>
                </a:r>
                <a:r>
                  <a:rPr lang="zh-CN" altLang="en-US" b="1" dirty="0"/>
                  <a:t>服务器</a:t>
                </a:r>
                <a:endParaRPr lang="en-US" altLang="zh-CN" b="1" dirty="0"/>
              </a:p>
              <a:p>
                <a:pPr algn="ctr"/>
                <a:r>
                  <a:rPr lang="en-US" altLang="zh-CN" b="1" dirty="0"/>
                  <a:t>192.168.0.3</a:t>
                </a:r>
                <a:endParaRPr lang="zh-CN" altLang="en-US" b="1" dirty="0"/>
              </a:p>
            </p:txBody>
          </p:sp>
        </p:grpSp>
      </p:grpSp>
      <p:sp>
        <p:nvSpPr>
          <p:cNvPr id="16" name="文本框 15">
            <a:extLst>
              <a:ext uri="{FF2B5EF4-FFF2-40B4-BE49-F238E27FC236}">
                <a16:creationId xmlns:a16="http://schemas.microsoft.com/office/drawing/2014/main" id="{69C10757-B9CA-0344-E8DE-D33C10A0196A}"/>
              </a:ext>
            </a:extLst>
          </p:cNvPr>
          <p:cNvSpPr txBox="1"/>
          <p:nvPr/>
        </p:nvSpPr>
        <p:spPr>
          <a:xfrm>
            <a:off x="8053252" y="1499951"/>
            <a:ext cx="2005148" cy="369332"/>
          </a:xfrm>
          <a:prstGeom prst="rect">
            <a:avLst/>
          </a:prstGeom>
          <a:noFill/>
        </p:spPr>
        <p:txBody>
          <a:bodyPr wrap="square" rtlCol="0">
            <a:spAutoFit/>
          </a:bodyPr>
          <a:lstStyle/>
          <a:p>
            <a:r>
              <a:rPr lang="en-US" altLang="zh-CN" b="1" dirty="0"/>
              <a:t>www.porttest.net</a:t>
            </a:r>
            <a:endParaRPr lang="zh-CN" altLang="en-US" b="1" dirty="0"/>
          </a:p>
        </p:txBody>
      </p:sp>
      <p:sp>
        <p:nvSpPr>
          <p:cNvPr id="33" name="文本框 32">
            <a:extLst>
              <a:ext uri="{FF2B5EF4-FFF2-40B4-BE49-F238E27FC236}">
                <a16:creationId xmlns:a16="http://schemas.microsoft.com/office/drawing/2014/main" id="{BEC44D89-F0BC-0461-AD27-3213FB8EFBEA}"/>
              </a:ext>
            </a:extLst>
          </p:cNvPr>
          <p:cNvSpPr txBox="1"/>
          <p:nvPr/>
        </p:nvSpPr>
        <p:spPr>
          <a:xfrm>
            <a:off x="2132175" y="3722815"/>
            <a:ext cx="2005148" cy="276999"/>
          </a:xfrm>
          <a:prstGeom prst="rect">
            <a:avLst/>
          </a:prstGeom>
          <a:noFill/>
        </p:spPr>
        <p:txBody>
          <a:bodyPr wrap="square" rtlCol="0">
            <a:spAutoFit/>
          </a:bodyPr>
          <a:lstStyle/>
          <a:p>
            <a:r>
              <a:rPr lang="en-US" altLang="zh-CN" sz="1200" b="1" dirty="0"/>
              <a:t>www.porttest.net</a:t>
            </a:r>
            <a:endParaRPr lang="zh-CN" altLang="en-US" sz="1200" b="1" dirty="0"/>
          </a:p>
        </p:txBody>
      </p:sp>
      <p:sp>
        <p:nvSpPr>
          <p:cNvPr id="38" name="email_159050">
            <a:extLst>
              <a:ext uri="{FF2B5EF4-FFF2-40B4-BE49-F238E27FC236}">
                <a16:creationId xmlns:a16="http://schemas.microsoft.com/office/drawing/2014/main" id="{458D7D9A-F97C-CFA6-045A-5C991479F941}"/>
              </a:ext>
            </a:extLst>
          </p:cNvPr>
          <p:cNvSpPr/>
          <p:nvPr/>
        </p:nvSpPr>
        <p:spPr>
          <a:xfrm>
            <a:off x="7005859" y="2116732"/>
            <a:ext cx="293911" cy="223712"/>
          </a:xfrm>
          <a:custGeom>
            <a:avLst/>
            <a:gdLst>
              <a:gd name="T0" fmla="*/ 5711 w 6523"/>
              <a:gd name="T1" fmla="*/ 4973 h 4973"/>
              <a:gd name="T2" fmla="*/ 6523 w 6523"/>
              <a:gd name="T3" fmla="*/ 4161 h 4973"/>
              <a:gd name="T4" fmla="*/ 6523 w 6523"/>
              <a:gd name="T5" fmla="*/ 812 h 4973"/>
              <a:gd name="T6" fmla="*/ 5711 w 6523"/>
              <a:gd name="T7" fmla="*/ 0 h 4973"/>
              <a:gd name="T8" fmla="*/ 812 w 6523"/>
              <a:gd name="T9" fmla="*/ 0 h 4973"/>
              <a:gd name="T10" fmla="*/ 0 w 6523"/>
              <a:gd name="T11" fmla="*/ 812 h 4973"/>
              <a:gd name="T12" fmla="*/ 0 w 6523"/>
              <a:gd name="T13" fmla="*/ 4160 h 4973"/>
              <a:gd name="T14" fmla="*/ 812 w 6523"/>
              <a:gd name="T15" fmla="*/ 4972 h 4973"/>
              <a:gd name="T16" fmla="*/ 5711 w 6523"/>
              <a:gd name="T17" fmla="*/ 4972 h 4973"/>
              <a:gd name="T18" fmla="*/ 5711 w 6523"/>
              <a:gd name="T19" fmla="*/ 4973 h 4973"/>
              <a:gd name="T20" fmla="*/ 831 w 6523"/>
              <a:gd name="T21" fmla="*/ 1130 h 4973"/>
              <a:gd name="T22" fmla="*/ 808 w 6523"/>
              <a:gd name="T23" fmla="*/ 849 h 4973"/>
              <a:gd name="T24" fmla="*/ 1089 w 6523"/>
              <a:gd name="T25" fmla="*/ 826 h 4973"/>
              <a:gd name="T26" fmla="*/ 3261 w 6523"/>
              <a:gd name="T27" fmla="*/ 2669 h 4973"/>
              <a:gd name="T28" fmla="*/ 5435 w 6523"/>
              <a:gd name="T29" fmla="*/ 825 h 4973"/>
              <a:gd name="T30" fmla="*/ 5716 w 6523"/>
              <a:gd name="T31" fmla="*/ 848 h 4973"/>
              <a:gd name="T32" fmla="*/ 5693 w 6523"/>
              <a:gd name="T33" fmla="*/ 1129 h 4973"/>
              <a:gd name="T34" fmla="*/ 4143 w 6523"/>
              <a:gd name="T35" fmla="*/ 2446 h 4973"/>
              <a:gd name="T36" fmla="*/ 5701 w 6523"/>
              <a:gd name="T37" fmla="*/ 3913 h 4973"/>
              <a:gd name="T38" fmla="*/ 5709 w 6523"/>
              <a:gd name="T39" fmla="*/ 4196 h 4973"/>
              <a:gd name="T40" fmla="*/ 5564 w 6523"/>
              <a:gd name="T41" fmla="*/ 4258 h 4973"/>
              <a:gd name="T42" fmla="*/ 5427 w 6523"/>
              <a:gd name="T43" fmla="*/ 4204 h 4973"/>
              <a:gd name="T44" fmla="*/ 3836 w 6523"/>
              <a:gd name="T45" fmla="*/ 2708 h 4973"/>
              <a:gd name="T46" fmla="*/ 3392 w 6523"/>
              <a:gd name="T47" fmla="*/ 3085 h 4973"/>
              <a:gd name="T48" fmla="*/ 3263 w 6523"/>
              <a:gd name="T49" fmla="*/ 3133 h 4973"/>
              <a:gd name="T50" fmla="*/ 3133 w 6523"/>
              <a:gd name="T51" fmla="*/ 3085 h 4973"/>
              <a:gd name="T52" fmla="*/ 2688 w 6523"/>
              <a:gd name="T53" fmla="*/ 2708 h 4973"/>
              <a:gd name="T54" fmla="*/ 1097 w 6523"/>
              <a:gd name="T55" fmla="*/ 4205 h 4973"/>
              <a:gd name="T56" fmla="*/ 960 w 6523"/>
              <a:gd name="T57" fmla="*/ 4260 h 4973"/>
              <a:gd name="T58" fmla="*/ 815 w 6523"/>
              <a:gd name="T59" fmla="*/ 4197 h 4973"/>
              <a:gd name="T60" fmla="*/ 823 w 6523"/>
              <a:gd name="T61" fmla="*/ 3914 h 4973"/>
              <a:gd name="T62" fmla="*/ 2381 w 6523"/>
              <a:gd name="T63" fmla="*/ 2446 h 4973"/>
              <a:gd name="T64" fmla="*/ 831 w 6523"/>
              <a:gd name="T65" fmla="*/ 1130 h 4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3" h="4973">
                <a:moveTo>
                  <a:pt x="5711" y="4973"/>
                </a:moveTo>
                <a:cubicBezTo>
                  <a:pt x="6159" y="4973"/>
                  <a:pt x="6523" y="4609"/>
                  <a:pt x="6523" y="4161"/>
                </a:cubicBezTo>
                <a:lnTo>
                  <a:pt x="6523" y="812"/>
                </a:lnTo>
                <a:cubicBezTo>
                  <a:pt x="6523" y="364"/>
                  <a:pt x="6159" y="0"/>
                  <a:pt x="5711" y="0"/>
                </a:cubicBezTo>
                <a:lnTo>
                  <a:pt x="812" y="0"/>
                </a:lnTo>
                <a:cubicBezTo>
                  <a:pt x="364" y="0"/>
                  <a:pt x="0" y="364"/>
                  <a:pt x="0" y="812"/>
                </a:cubicBezTo>
                <a:lnTo>
                  <a:pt x="0" y="4160"/>
                </a:lnTo>
                <a:cubicBezTo>
                  <a:pt x="0" y="4608"/>
                  <a:pt x="364" y="4972"/>
                  <a:pt x="812" y="4972"/>
                </a:cubicBezTo>
                <a:lnTo>
                  <a:pt x="5711" y="4972"/>
                </a:lnTo>
                <a:lnTo>
                  <a:pt x="5711" y="4973"/>
                </a:lnTo>
                <a:close/>
                <a:moveTo>
                  <a:pt x="831" y="1130"/>
                </a:moveTo>
                <a:cubicBezTo>
                  <a:pt x="747" y="1058"/>
                  <a:pt x="736" y="933"/>
                  <a:pt x="808" y="849"/>
                </a:cubicBezTo>
                <a:cubicBezTo>
                  <a:pt x="880" y="765"/>
                  <a:pt x="1005" y="754"/>
                  <a:pt x="1089" y="826"/>
                </a:cubicBezTo>
                <a:lnTo>
                  <a:pt x="3261" y="2669"/>
                </a:lnTo>
                <a:lnTo>
                  <a:pt x="5435" y="825"/>
                </a:lnTo>
                <a:cubicBezTo>
                  <a:pt x="5519" y="753"/>
                  <a:pt x="5645" y="764"/>
                  <a:pt x="5716" y="848"/>
                </a:cubicBezTo>
                <a:cubicBezTo>
                  <a:pt x="5788" y="932"/>
                  <a:pt x="5777" y="1058"/>
                  <a:pt x="5693" y="1129"/>
                </a:cubicBezTo>
                <a:lnTo>
                  <a:pt x="4143" y="2446"/>
                </a:lnTo>
                <a:lnTo>
                  <a:pt x="5701" y="3913"/>
                </a:lnTo>
                <a:cubicBezTo>
                  <a:pt x="5781" y="3989"/>
                  <a:pt x="5785" y="4116"/>
                  <a:pt x="5709" y="4196"/>
                </a:cubicBezTo>
                <a:cubicBezTo>
                  <a:pt x="5669" y="4237"/>
                  <a:pt x="5617" y="4258"/>
                  <a:pt x="5564" y="4258"/>
                </a:cubicBezTo>
                <a:cubicBezTo>
                  <a:pt x="5515" y="4258"/>
                  <a:pt x="5465" y="4240"/>
                  <a:pt x="5427" y="4204"/>
                </a:cubicBezTo>
                <a:lnTo>
                  <a:pt x="3836" y="2708"/>
                </a:lnTo>
                <a:lnTo>
                  <a:pt x="3392" y="3085"/>
                </a:lnTo>
                <a:cubicBezTo>
                  <a:pt x="3355" y="3117"/>
                  <a:pt x="3308" y="3133"/>
                  <a:pt x="3263" y="3133"/>
                </a:cubicBezTo>
                <a:cubicBezTo>
                  <a:pt x="3216" y="3133"/>
                  <a:pt x="3171" y="3117"/>
                  <a:pt x="3133" y="3085"/>
                </a:cubicBezTo>
                <a:lnTo>
                  <a:pt x="2688" y="2708"/>
                </a:lnTo>
                <a:lnTo>
                  <a:pt x="1097" y="4205"/>
                </a:lnTo>
                <a:cubicBezTo>
                  <a:pt x="1059" y="4241"/>
                  <a:pt x="1009" y="4260"/>
                  <a:pt x="960" y="4260"/>
                </a:cubicBezTo>
                <a:cubicBezTo>
                  <a:pt x="907" y="4260"/>
                  <a:pt x="853" y="4238"/>
                  <a:pt x="815" y="4197"/>
                </a:cubicBezTo>
                <a:cubicBezTo>
                  <a:pt x="739" y="4117"/>
                  <a:pt x="743" y="3990"/>
                  <a:pt x="823" y="3914"/>
                </a:cubicBezTo>
                <a:lnTo>
                  <a:pt x="2381" y="2446"/>
                </a:lnTo>
                <a:lnTo>
                  <a:pt x="831" y="1130"/>
                </a:lnTo>
                <a:close/>
              </a:path>
            </a:pathLst>
          </a:cu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组合 11">
            <a:extLst>
              <a:ext uri="{FF2B5EF4-FFF2-40B4-BE49-F238E27FC236}">
                <a16:creationId xmlns:a16="http://schemas.microsoft.com/office/drawing/2014/main" id="{F74F3525-D8F2-3CCF-3D25-D640EF59C3A5}"/>
              </a:ext>
            </a:extLst>
          </p:cNvPr>
          <p:cNvGrpSpPr/>
          <p:nvPr/>
        </p:nvGrpSpPr>
        <p:grpSpPr>
          <a:xfrm>
            <a:off x="304800" y="749300"/>
            <a:ext cx="6192344" cy="400110"/>
            <a:chOff x="424117" y="898245"/>
            <a:chExt cx="6192344" cy="400110"/>
          </a:xfrm>
        </p:grpSpPr>
        <p:sp>
          <p:nvSpPr>
            <p:cNvPr id="13" name="平行四边形 12">
              <a:extLst>
                <a:ext uri="{FF2B5EF4-FFF2-40B4-BE49-F238E27FC236}">
                  <a16:creationId xmlns:a16="http://schemas.microsoft.com/office/drawing/2014/main" id="{4624A261-241E-0C71-4836-A09E38866D9C}"/>
                </a:ext>
              </a:extLst>
            </p:cNvPr>
            <p:cNvSpPr/>
            <p:nvPr/>
          </p:nvSpPr>
          <p:spPr>
            <a:xfrm>
              <a:off x="424117" y="898245"/>
              <a:ext cx="67491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
          <p:nvSpPr>
            <p:cNvPr id="17" name="文本框 16">
              <a:extLst>
                <a:ext uri="{FF2B5EF4-FFF2-40B4-BE49-F238E27FC236}">
                  <a16:creationId xmlns:a16="http://schemas.microsoft.com/office/drawing/2014/main" id="{23BF0A87-12FA-799A-135D-183465B47DAB}"/>
                </a:ext>
              </a:extLst>
            </p:cNvPr>
            <p:cNvSpPr txBox="1"/>
            <p:nvPr/>
          </p:nvSpPr>
          <p:spPr>
            <a:xfrm>
              <a:off x="1099031" y="898245"/>
              <a:ext cx="5517430" cy="400110"/>
            </a:xfrm>
            <a:prstGeom prst="rect">
              <a:avLst/>
            </a:prstGeom>
            <a:noFill/>
          </p:spPr>
          <p:txBody>
            <a:bodyPr wrap="square" rtlCol="0">
              <a:spAutoFit/>
            </a:bodyPr>
            <a:lstStyle/>
            <a:p>
              <a:r>
                <a:rPr lang="zh-CN" altLang="en-US" sz="2000" b="1" dirty="0"/>
                <a:t>运输层端口号应用举例</a:t>
              </a:r>
            </a:p>
          </p:txBody>
        </p:sp>
      </p:grpSp>
    </p:spTree>
    <p:custDataLst>
      <p:tags r:id="rId1"/>
    </p:custDataLst>
    <p:extLst>
      <p:ext uri="{BB962C8B-B14F-4D97-AF65-F5344CB8AC3E}">
        <p14:creationId xmlns:p14="http://schemas.microsoft.com/office/powerpoint/2010/main" val="260769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8" fill="hold" nodeType="withEffect">
                                  <p:stCondLst>
                                    <p:cond delay="0"/>
                                  </p:stCondLst>
                                  <p:childTnLst>
                                    <p:anim calcmode="lin" valueType="num">
                                      <p:cBhvr additive="base">
                                        <p:cTn id="6" dur="500"/>
                                        <p:tgtEl>
                                          <p:spTgt spid="11"/>
                                        </p:tgtEl>
                                        <p:attrNameLst>
                                          <p:attrName>ppt_x</p:attrName>
                                        </p:attrNameLst>
                                      </p:cBhvr>
                                      <p:tavLst>
                                        <p:tav tm="0">
                                          <p:val>
                                            <p:strVal val="#ppt_x"/>
                                          </p:val>
                                        </p:tav>
                                        <p:tav tm="100000">
                                          <p:val>
                                            <p:strVal val="#ppt_x-#ppt_w*1.125000"/>
                                          </p:val>
                                        </p:tav>
                                      </p:tavLst>
                                    </p:anim>
                                    <p:animEffect transition="out" filter="wipe(left)">
                                      <p:cBhvr>
                                        <p:cTn id="7" dur="500"/>
                                        <p:tgtEl>
                                          <p:spTgt spid="11"/>
                                        </p:tgtEl>
                                      </p:cBhvr>
                                    </p:animEffect>
                                    <p:set>
                                      <p:cBhvr>
                                        <p:cTn id="8" dur="1" fill="hold">
                                          <p:stCondLst>
                                            <p:cond delay="499"/>
                                          </p:stCondLst>
                                        </p:cTn>
                                        <p:tgtEl>
                                          <p:spTgt spid="11"/>
                                        </p:tgtEl>
                                        <p:attrNameLst>
                                          <p:attrName>style.visibility</p:attrName>
                                        </p:attrNameLst>
                                      </p:cBhvr>
                                      <p:to>
                                        <p:strVal val="hidden"/>
                                      </p:to>
                                    </p:set>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childTnLst>
                          </p:cTn>
                        </p:par>
                        <p:par>
                          <p:cTn id="15" fill="hold">
                            <p:stCondLst>
                              <p:cond delay="1000"/>
                            </p:stCondLst>
                            <p:childTnLst>
                              <p:par>
                                <p:cTn id="16" presetID="0" presetClass="path" presetSubtype="0" accel="50000" decel="50000" fill="hold" grpId="1" nodeType="afterEffect">
                                  <p:stCondLst>
                                    <p:cond delay="0"/>
                                  </p:stCondLst>
                                  <p:childTnLst>
                                    <p:animMotion origin="layout" path="M 0.00221 0.00278 L -0.08789 0.23426 L -0.08633 0.45532 " pathEditMode="relative" ptsTypes="AAA">
                                      <p:cBhvr>
                                        <p:cTn id="17" dur="2000" fill="hold"/>
                                        <p:tgtEl>
                                          <p:spTgt spid="3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794D5B35-DE38-448A-745D-884B0D1A2670}"/>
              </a:ext>
            </a:extLst>
          </p:cNvPr>
          <p:cNvGrpSpPr/>
          <p:nvPr/>
        </p:nvGrpSpPr>
        <p:grpSpPr>
          <a:xfrm>
            <a:off x="7185929" y="5263974"/>
            <a:ext cx="4255934" cy="987734"/>
            <a:chOff x="7185929" y="5263974"/>
            <a:chExt cx="4255934" cy="987734"/>
          </a:xfrm>
        </p:grpSpPr>
        <p:sp>
          <p:nvSpPr>
            <p:cNvPr id="34" name="矩形 33">
              <a:extLst>
                <a:ext uri="{FF2B5EF4-FFF2-40B4-BE49-F238E27FC236}">
                  <a16:creationId xmlns:a16="http://schemas.microsoft.com/office/drawing/2014/main" id="{E9C63F2D-F803-D9A1-B535-52CE4811EB7E}"/>
                </a:ext>
              </a:extLst>
            </p:cNvPr>
            <p:cNvSpPr/>
            <p:nvPr/>
          </p:nvSpPr>
          <p:spPr>
            <a:xfrm>
              <a:off x="7187207" y="5594339"/>
              <a:ext cx="2407542"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首页内容是</a:t>
              </a:r>
              <a:r>
                <a:rPr lang="en-US" altLang="zh-CN" b="1" dirty="0">
                  <a:solidFill>
                    <a:schemeClr val="tx1"/>
                  </a:solidFill>
                </a:rPr>
                <a:t>……</a:t>
              </a:r>
              <a:endParaRPr lang="zh-CN" altLang="en-US" b="1" dirty="0">
                <a:solidFill>
                  <a:schemeClr val="tx1"/>
                </a:solidFill>
              </a:endParaRPr>
            </a:p>
          </p:txBody>
        </p:sp>
        <p:grpSp>
          <p:nvGrpSpPr>
            <p:cNvPr id="6" name="组合 5">
              <a:extLst>
                <a:ext uri="{FF2B5EF4-FFF2-40B4-BE49-F238E27FC236}">
                  <a16:creationId xmlns:a16="http://schemas.microsoft.com/office/drawing/2014/main" id="{507005D6-C913-3EA1-6CDE-5F642B4DFC92}"/>
                </a:ext>
              </a:extLst>
            </p:cNvPr>
            <p:cNvGrpSpPr/>
            <p:nvPr/>
          </p:nvGrpSpPr>
          <p:grpSpPr>
            <a:xfrm>
              <a:off x="9594749" y="5263974"/>
              <a:ext cx="1847114" cy="976695"/>
              <a:chOff x="7851160" y="2061486"/>
              <a:chExt cx="1847114" cy="976695"/>
            </a:xfrm>
          </p:grpSpPr>
          <p:sp>
            <p:nvSpPr>
              <p:cNvPr id="40" name="矩形 39">
                <a:extLst>
                  <a:ext uri="{FF2B5EF4-FFF2-40B4-BE49-F238E27FC236}">
                    <a16:creationId xmlns:a16="http://schemas.microsoft.com/office/drawing/2014/main" id="{26C27ED8-8368-A713-1B71-4AA1F99F4FB7}"/>
                  </a:ext>
                </a:extLst>
              </p:cNvPr>
              <p:cNvSpPr/>
              <p:nvPr/>
            </p:nvSpPr>
            <p:spPr>
              <a:xfrm>
                <a:off x="7851160" y="2061486"/>
                <a:ext cx="1847114" cy="33420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TCP</a:t>
                </a:r>
                <a:r>
                  <a:rPr lang="zh-CN" altLang="en-US" b="1" dirty="0"/>
                  <a:t>首部</a:t>
                </a:r>
              </a:p>
            </p:txBody>
          </p:sp>
          <p:sp>
            <p:nvSpPr>
              <p:cNvPr id="41" name="矩形 40">
                <a:extLst>
                  <a:ext uri="{FF2B5EF4-FFF2-40B4-BE49-F238E27FC236}">
                    <a16:creationId xmlns:a16="http://schemas.microsoft.com/office/drawing/2014/main" id="{922D0606-7B00-6CC3-8808-A6BF922BF4D5}"/>
                  </a:ext>
                </a:extLst>
              </p:cNvPr>
              <p:cNvSpPr/>
              <p:nvPr/>
            </p:nvSpPr>
            <p:spPr>
              <a:xfrm>
                <a:off x="7851160" y="2391851"/>
                <a:ext cx="1847114"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源  端  口：</a:t>
                </a:r>
                <a:endParaRPr lang="en-US" altLang="zh-CN" b="1" dirty="0">
                  <a:solidFill>
                    <a:schemeClr val="tx1"/>
                  </a:solidFill>
                </a:endParaRPr>
              </a:p>
              <a:p>
                <a:r>
                  <a:rPr lang="zh-CN" altLang="en-US" b="1" dirty="0">
                    <a:solidFill>
                      <a:schemeClr val="tx1"/>
                    </a:solidFill>
                  </a:rPr>
                  <a:t>目的端口：</a:t>
                </a:r>
              </a:p>
            </p:txBody>
          </p:sp>
        </p:grpSp>
        <p:sp>
          <p:nvSpPr>
            <p:cNvPr id="42" name="文本框 41">
              <a:extLst>
                <a:ext uri="{FF2B5EF4-FFF2-40B4-BE49-F238E27FC236}">
                  <a16:creationId xmlns:a16="http://schemas.microsoft.com/office/drawing/2014/main" id="{D31D2B6C-6F8C-ACB2-81A0-1D49BCEF5364}"/>
                </a:ext>
              </a:extLst>
            </p:cNvPr>
            <p:cNvSpPr txBox="1"/>
            <p:nvPr/>
          </p:nvSpPr>
          <p:spPr>
            <a:xfrm>
              <a:off x="10676601" y="5882376"/>
              <a:ext cx="714571" cy="369332"/>
            </a:xfrm>
            <a:prstGeom prst="rect">
              <a:avLst/>
            </a:prstGeom>
            <a:noFill/>
          </p:spPr>
          <p:txBody>
            <a:bodyPr wrap="square" rtlCol="0">
              <a:spAutoFit/>
            </a:bodyPr>
            <a:lstStyle/>
            <a:p>
              <a:r>
                <a:rPr lang="en-US" altLang="zh-CN" b="1" dirty="0"/>
                <a:t>49152</a:t>
              </a:r>
              <a:endParaRPr lang="zh-CN" altLang="en-US" b="1" dirty="0"/>
            </a:p>
          </p:txBody>
        </p:sp>
        <p:sp>
          <p:nvSpPr>
            <p:cNvPr id="43" name="文本框 42">
              <a:extLst>
                <a:ext uri="{FF2B5EF4-FFF2-40B4-BE49-F238E27FC236}">
                  <a16:creationId xmlns:a16="http://schemas.microsoft.com/office/drawing/2014/main" id="{2E0D2FA6-B341-0EDE-6483-4F8FBDEDA2C4}"/>
                </a:ext>
              </a:extLst>
            </p:cNvPr>
            <p:cNvSpPr txBox="1"/>
            <p:nvPr/>
          </p:nvSpPr>
          <p:spPr>
            <a:xfrm>
              <a:off x="10676601" y="5605378"/>
              <a:ext cx="439977" cy="369332"/>
            </a:xfrm>
            <a:prstGeom prst="rect">
              <a:avLst/>
            </a:prstGeom>
            <a:noFill/>
          </p:spPr>
          <p:txBody>
            <a:bodyPr wrap="square" rtlCol="0">
              <a:spAutoFit/>
            </a:bodyPr>
            <a:lstStyle/>
            <a:p>
              <a:r>
                <a:rPr lang="en-US" altLang="zh-CN" b="1" dirty="0">
                  <a:solidFill>
                    <a:schemeClr val="accent1"/>
                  </a:solidFill>
                </a:rPr>
                <a:t>80</a:t>
              </a:r>
              <a:endParaRPr lang="zh-CN" altLang="en-US" b="1" dirty="0">
                <a:solidFill>
                  <a:schemeClr val="accent1"/>
                </a:solidFill>
              </a:endParaRPr>
            </a:p>
          </p:txBody>
        </p:sp>
        <p:sp>
          <p:nvSpPr>
            <p:cNvPr id="44" name="矩形 43">
              <a:extLst>
                <a:ext uri="{FF2B5EF4-FFF2-40B4-BE49-F238E27FC236}">
                  <a16:creationId xmlns:a16="http://schemas.microsoft.com/office/drawing/2014/main" id="{996631F3-7E1C-3F6F-952D-95FF160249EE}"/>
                </a:ext>
              </a:extLst>
            </p:cNvPr>
            <p:cNvSpPr/>
            <p:nvPr/>
          </p:nvSpPr>
          <p:spPr>
            <a:xfrm>
              <a:off x="7185929" y="5263974"/>
              <a:ext cx="2410098" cy="33420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HTTP</a:t>
              </a:r>
              <a:r>
                <a:rPr lang="zh-CN" altLang="en-US" b="1" dirty="0"/>
                <a:t>响应报文</a:t>
              </a:r>
            </a:p>
          </p:txBody>
        </p:sp>
      </p:grpSp>
      <p:pic>
        <p:nvPicPr>
          <p:cNvPr id="9" name="图片 8">
            <a:extLst>
              <a:ext uri="{FF2B5EF4-FFF2-40B4-BE49-F238E27FC236}">
                <a16:creationId xmlns:a16="http://schemas.microsoft.com/office/drawing/2014/main" id="{98D333E2-099D-6D80-3AF7-F9B764B62FDA}"/>
              </a:ext>
            </a:extLst>
          </p:cNvPr>
          <p:cNvPicPr>
            <a:picLocks noChangeAspect="1"/>
          </p:cNvPicPr>
          <p:nvPr/>
        </p:nvPicPr>
        <p:blipFill>
          <a:blip r:embed="rId3"/>
          <a:stretch>
            <a:fillRect/>
          </a:stretch>
        </p:blipFill>
        <p:spPr>
          <a:xfrm>
            <a:off x="1338949" y="3625818"/>
            <a:ext cx="3643852" cy="2803855"/>
          </a:xfrm>
          <a:prstGeom prst="rect">
            <a:avLst/>
          </a:prstGeom>
        </p:spPr>
      </p:pic>
      <p:sp>
        <p:nvSpPr>
          <p:cNvPr id="109" name="文本框 108">
            <a:extLst>
              <a:ext uri="{FF2B5EF4-FFF2-40B4-BE49-F238E27FC236}">
                <a16:creationId xmlns:a16="http://schemas.microsoft.com/office/drawing/2014/main" id="{C3441686-2E25-FC0D-D3EA-11FA42ABABAC}"/>
              </a:ext>
            </a:extLst>
          </p:cNvPr>
          <p:cNvSpPr txBox="1"/>
          <p:nvPr/>
        </p:nvSpPr>
        <p:spPr>
          <a:xfrm>
            <a:off x="1496924" y="2228588"/>
            <a:ext cx="3170461" cy="369332"/>
          </a:xfrm>
          <a:prstGeom prst="rect">
            <a:avLst/>
          </a:prstGeom>
          <a:noFill/>
        </p:spPr>
        <p:txBody>
          <a:bodyPr wrap="square" rtlCol="0">
            <a:spAutoFit/>
          </a:bodyPr>
          <a:lstStyle/>
          <a:p>
            <a:pPr algn="ctr"/>
            <a:r>
              <a:rPr lang="en-US" altLang="zh-CN" b="1" dirty="0"/>
              <a:t>192.168.0.3 ↔ www.porttest.net</a:t>
            </a:r>
            <a:endParaRPr lang="zh-CN" altLang="en-US" b="1" dirty="0"/>
          </a:p>
        </p:txBody>
      </p:sp>
      <p:grpSp>
        <p:nvGrpSpPr>
          <p:cNvPr id="15" name="组合 14">
            <a:extLst>
              <a:ext uri="{FF2B5EF4-FFF2-40B4-BE49-F238E27FC236}">
                <a16:creationId xmlns:a16="http://schemas.microsoft.com/office/drawing/2014/main" id="{96AA0463-360A-6EA1-6F50-2E1FFF640334}"/>
              </a:ext>
            </a:extLst>
          </p:cNvPr>
          <p:cNvGrpSpPr/>
          <p:nvPr/>
        </p:nvGrpSpPr>
        <p:grpSpPr>
          <a:xfrm>
            <a:off x="4078674" y="1259822"/>
            <a:ext cx="4037173" cy="5223988"/>
            <a:chOff x="4078674" y="1076948"/>
            <a:chExt cx="4037173" cy="5223988"/>
          </a:xfrm>
        </p:grpSpPr>
        <p:sp>
          <p:nvSpPr>
            <p:cNvPr id="98" name="文本框 97">
              <a:extLst>
                <a:ext uri="{FF2B5EF4-FFF2-40B4-BE49-F238E27FC236}">
                  <a16:creationId xmlns:a16="http://schemas.microsoft.com/office/drawing/2014/main" id="{0D381539-7F20-1C86-B0C6-F566DC352BED}"/>
                </a:ext>
              </a:extLst>
            </p:cNvPr>
            <p:cNvSpPr txBox="1"/>
            <p:nvPr/>
          </p:nvSpPr>
          <p:spPr>
            <a:xfrm>
              <a:off x="5161324" y="5654605"/>
              <a:ext cx="1743891" cy="646331"/>
            </a:xfrm>
            <a:prstGeom prst="rect">
              <a:avLst/>
            </a:prstGeom>
            <a:noFill/>
          </p:spPr>
          <p:txBody>
            <a:bodyPr wrap="square" rtlCol="0">
              <a:spAutoFit/>
            </a:bodyPr>
            <a:lstStyle/>
            <a:p>
              <a:pPr algn="ctr"/>
              <a:r>
                <a:rPr lang="zh-CN" altLang="en-US" b="1" dirty="0"/>
                <a:t>用户</a:t>
              </a:r>
              <a:r>
                <a:rPr lang="en-US" altLang="zh-CN" b="1" dirty="0"/>
                <a:t>PC</a:t>
              </a:r>
            </a:p>
            <a:p>
              <a:pPr algn="ctr"/>
              <a:r>
                <a:rPr lang="en-US" altLang="zh-CN" b="1" dirty="0"/>
                <a:t>192.168.0.1</a:t>
              </a:r>
              <a:endParaRPr lang="zh-CN" altLang="en-US" b="1" dirty="0"/>
            </a:p>
          </p:txBody>
        </p:sp>
        <p:sp>
          <p:nvSpPr>
            <p:cNvPr id="99" name="文本框 98">
              <a:extLst>
                <a:ext uri="{FF2B5EF4-FFF2-40B4-BE49-F238E27FC236}">
                  <a16:creationId xmlns:a16="http://schemas.microsoft.com/office/drawing/2014/main" id="{466ACEBE-8AB3-3B6A-65BA-9FAAEB312F69}"/>
                </a:ext>
              </a:extLst>
            </p:cNvPr>
            <p:cNvSpPr txBox="1"/>
            <p:nvPr/>
          </p:nvSpPr>
          <p:spPr>
            <a:xfrm>
              <a:off x="4876120" y="3409434"/>
              <a:ext cx="1041356" cy="369332"/>
            </a:xfrm>
            <a:prstGeom prst="rect">
              <a:avLst/>
            </a:prstGeom>
            <a:noFill/>
          </p:spPr>
          <p:txBody>
            <a:bodyPr wrap="square" rtlCol="0">
              <a:spAutoFit/>
            </a:bodyPr>
            <a:lstStyle/>
            <a:p>
              <a:pPr algn="ctr"/>
              <a:r>
                <a:rPr lang="zh-CN" altLang="en-US" b="1" dirty="0"/>
                <a:t>交换机</a:t>
              </a:r>
            </a:p>
          </p:txBody>
        </p:sp>
        <p:cxnSp>
          <p:nvCxnSpPr>
            <p:cNvPr id="10" name="直接连接符 9">
              <a:extLst>
                <a:ext uri="{FF2B5EF4-FFF2-40B4-BE49-F238E27FC236}">
                  <a16:creationId xmlns:a16="http://schemas.microsoft.com/office/drawing/2014/main" id="{31F52B88-4EA9-D177-22D2-C31B2FB14BBD}"/>
                </a:ext>
              </a:extLst>
            </p:cNvPr>
            <p:cNvCxnSpPr/>
            <p:nvPr/>
          </p:nvCxnSpPr>
          <p:spPr>
            <a:xfrm flipH="1" flipV="1">
              <a:off x="4950619" y="2129246"/>
              <a:ext cx="1145381" cy="1464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D34BB6B-1A40-BBF2-4E2A-B72022706299}"/>
                </a:ext>
              </a:extLst>
            </p:cNvPr>
            <p:cNvCxnSpPr>
              <a:cxnSpLocks/>
            </p:cNvCxnSpPr>
            <p:nvPr/>
          </p:nvCxnSpPr>
          <p:spPr>
            <a:xfrm flipV="1">
              <a:off x="6094251" y="2031938"/>
              <a:ext cx="1141111" cy="1562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8785C98-E6DB-5305-9111-84DC4FDE5160}"/>
                </a:ext>
              </a:extLst>
            </p:cNvPr>
            <p:cNvCxnSpPr/>
            <p:nvPr/>
          </p:nvCxnSpPr>
          <p:spPr>
            <a:xfrm>
              <a:off x="6096000" y="3690257"/>
              <a:ext cx="0" cy="16720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0" name="图形 89">
              <a:extLst>
                <a:ext uri="{FF2B5EF4-FFF2-40B4-BE49-F238E27FC236}">
                  <a16:creationId xmlns:a16="http://schemas.microsoft.com/office/drawing/2014/main" id="{F54E475D-6DEB-D1CA-C3DE-43B893B25A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15286" y="3312126"/>
              <a:ext cx="563948" cy="563948"/>
            </a:xfrm>
            <a:prstGeom prst="rect">
              <a:avLst/>
            </a:prstGeom>
          </p:spPr>
        </p:pic>
        <p:pic>
          <p:nvPicPr>
            <p:cNvPr id="92" name="图形 91">
              <a:extLst>
                <a:ext uri="{FF2B5EF4-FFF2-40B4-BE49-F238E27FC236}">
                  <a16:creationId xmlns:a16="http://schemas.microsoft.com/office/drawing/2014/main" id="{8D958ECF-D10F-8815-55AF-75CF95B972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73853" y="4959339"/>
              <a:ext cx="718834" cy="695266"/>
            </a:xfrm>
            <a:prstGeom prst="rect">
              <a:avLst/>
            </a:prstGeom>
          </p:spPr>
        </p:pic>
        <p:grpSp>
          <p:nvGrpSpPr>
            <p:cNvPr id="8" name="组合 7">
              <a:extLst>
                <a:ext uri="{FF2B5EF4-FFF2-40B4-BE49-F238E27FC236}">
                  <a16:creationId xmlns:a16="http://schemas.microsoft.com/office/drawing/2014/main" id="{AE8F5488-4613-A2E4-955E-DB8A18EF990D}"/>
                </a:ext>
              </a:extLst>
            </p:cNvPr>
            <p:cNvGrpSpPr/>
            <p:nvPr/>
          </p:nvGrpSpPr>
          <p:grpSpPr>
            <a:xfrm>
              <a:off x="4078674" y="1076948"/>
              <a:ext cx="1743891" cy="1318284"/>
              <a:chOff x="3530459" y="1102890"/>
              <a:chExt cx="1743891" cy="1318284"/>
            </a:xfrm>
          </p:grpSpPr>
          <p:pic>
            <p:nvPicPr>
              <p:cNvPr id="91" name="图形 90">
                <a:extLst>
                  <a:ext uri="{FF2B5EF4-FFF2-40B4-BE49-F238E27FC236}">
                    <a16:creationId xmlns:a16="http://schemas.microsoft.com/office/drawing/2014/main" id="{A53D0167-3BB9-7D8E-4EBB-4AA4191122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20431" y="1680992"/>
                <a:ext cx="563948" cy="740182"/>
              </a:xfrm>
              <a:prstGeom prst="rect">
                <a:avLst/>
              </a:prstGeom>
            </p:spPr>
          </p:pic>
          <p:sp>
            <p:nvSpPr>
              <p:cNvPr id="5" name="文本框 4">
                <a:extLst>
                  <a:ext uri="{FF2B5EF4-FFF2-40B4-BE49-F238E27FC236}">
                    <a16:creationId xmlns:a16="http://schemas.microsoft.com/office/drawing/2014/main" id="{E45628C3-7E11-4CA5-DFDD-1FF8B7C5C171}"/>
                  </a:ext>
                </a:extLst>
              </p:cNvPr>
              <p:cNvSpPr txBox="1"/>
              <p:nvPr/>
            </p:nvSpPr>
            <p:spPr>
              <a:xfrm>
                <a:off x="3530459" y="1102890"/>
                <a:ext cx="1743891" cy="646331"/>
              </a:xfrm>
              <a:prstGeom prst="rect">
                <a:avLst/>
              </a:prstGeom>
              <a:noFill/>
            </p:spPr>
            <p:txBody>
              <a:bodyPr wrap="square" rtlCol="0">
                <a:spAutoFit/>
              </a:bodyPr>
              <a:lstStyle/>
              <a:p>
                <a:pPr algn="ctr"/>
                <a:r>
                  <a:rPr lang="en-US" altLang="zh-CN" b="1" dirty="0"/>
                  <a:t>DNS</a:t>
                </a:r>
                <a:r>
                  <a:rPr lang="zh-CN" altLang="en-US" b="1" dirty="0"/>
                  <a:t>服务器</a:t>
                </a:r>
                <a:endParaRPr lang="en-US" altLang="zh-CN" b="1" dirty="0"/>
              </a:p>
              <a:p>
                <a:pPr algn="ctr"/>
                <a:r>
                  <a:rPr lang="en-US" altLang="zh-CN" b="1" dirty="0"/>
                  <a:t>192.168.0.2</a:t>
                </a:r>
                <a:endParaRPr lang="zh-CN" altLang="en-US" b="1" dirty="0"/>
              </a:p>
            </p:txBody>
          </p:sp>
        </p:grpSp>
        <p:grpSp>
          <p:nvGrpSpPr>
            <p:cNvPr id="7" name="组合 6">
              <a:extLst>
                <a:ext uri="{FF2B5EF4-FFF2-40B4-BE49-F238E27FC236}">
                  <a16:creationId xmlns:a16="http://schemas.microsoft.com/office/drawing/2014/main" id="{BBE919E6-893B-3866-F6F2-A40F9FDEB4EB}"/>
                </a:ext>
              </a:extLst>
            </p:cNvPr>
            <p:cNvGrpSpPr/>
            <p:nvPr/>
          </p:nvGrpSpPr>
          <p:grpSpPr>
            <a:xfrm>
              <a:off x="6371956" y="1076948"/>
              <a:ext cx="1743891" cy="1318284"/>
              <a:chOff x="6917652" y="1102890"/>
              <a:chExt cx="1743891" cy="1318284"/>
            </a:xfrm>
          </p:grpSpPr>
          <p:pic>
            <p:nvPicPr>
              <p:cNvPr id="89" name="图形 88">
                <a:extLst>
                  <a:ext uri="{FF2B5EF4-FFF2-40B4-BE49-F238E27FC236}">
                    <a16:creationId xmlns:a16="http://schemas.microsoft.com/office/drawing/2014/main" id="{812FF7A7-BA2E-4E36-1FA0-2D4AD1235C6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07623" y="1680992"/>
                <a:ext cx="563948" cy="740182"/>
              </a:xfrm>
              <a:prstGeom prst="rect">
                <a:avLst/>
              </a:prstGeom>
            </p:spPr>
          </p:pic>
          <p:sp>
            <p:nvSpPr>
              <p:cNvPr id="94" name="文本框 93">
                <a:extLst>
                  <a:ext uri="{FF2B5EF4-FFF2-40B4-BE49-F238E27FC236}">
                    <a16:creationId xmlns:a16="http://schemas.microsoft.com/office/drawing/2014/main" id="{1EFF128A-7D23-DD03-8ABB-E10CFB662A14}"/>
                  </a:ext>
                </a:extLst>
              </p:cNvPr>
              <p:cNvSpPr txBox="1"/>
              <p:nvPr/>
            </p:nvSpPr>
            <p:spPr>
              <a:xfrm>
                <a:off x="6917652" y="1102890"/>
                <a:ext cx="1743891" cy="646331"/>
              </a:xfrm>
              <a:prstGeom prst="rect">
                <a:avLst/>
              </a:prstGeom>
              <a:noFill/>
            </p:spPr>
            <p:txBody>
              <a:bodyPr wrap="square" rtlCol="0">
                <a:spAutoFit/>
              </a:bodyPr>
              <a:lstStyle/>
              <a:p>
                <a:pPr algn="ctr"/>
                <a:r>
                  <a:rPr lang="en-US" altLang="zh-CN" b="1" dirty="0"/>
                  <a:t>Web</a:t>
                </a:r>
                <a:r>
                  <a:rPr lang="zh-CN" altLang="en-US" b="1" dirty="0"/>
                  <a:t>服务器</a:t>
                </a:r>
                <a:endParaRPr lang="en-US" altLang="zh-CN" b="1" dirty="0"/>
              </a:p>
              <a:p>
                <a:pPr algn="ctr"/>
                <a:r>
                  <a:rPr lang="en-US" altLang="zh-CN" b="1" dirty="0"/>
                  <a:t>192.168.0.3</a:t>
                </a:r>
                <a:endParaRPr lang="zh-CN" altLang="en-US" b="1" dirty="0"/>
              </a:p>
            </p:txBody>
          </p:sp>
        </p:grpSp>
      </p:grpSp>
      <p:sp>
        <p:nvSpPr>
          <p:cNvPr id="16" name="文本框 15">
            <a:extLst>
              <a:ext uri="{FF2B5EF4-FFF2-40B4-BE49-F238E27FC236}">
                <a16:creationId xmlns:a16="http://schemas.microsoft.com/office/drawing/2014/main" id="{69C10757-B9CA-0344-E8DE-D33C10A0196A}"/>
              </a:ext>
            </a:extLst>
          </p:cNvPr>
          <p:cNvSpPr txBox="1"/>
          <p:nvPr/>
        </p:nvSpPr>
        <p:spPr>
          <a:xfrm>
            <a:off x="8053252" y="1499951"/>
            <a:ext cx="2005148" cy="369332"/>
          </a:xfrm>
          <a:prstGeom prst="rect">
            <a:avLst/>
          </a:prstGeom>
          <a:noFill/>
        </p:spPr>
        <p:txBody>
          <a:bodyPr wrap="square" rtlCol="0">
            <a:spAutoFit/>
          </a:bodyPr>
          <a:lstStyle/>
          <a:p>
            <a:r>
              <a:rPr lang="en-US" altLang="zh-CN" b="1" dirty="0"/>
              <a:t>www.porttest.net</a:t>
            </a:r>
            <a:endParaRPr lang="zh-CN" altLang="en-US" b="1" dirty="0"/>
          </a:p>
        </p:txBody>
      </p:sp>
      <p:sp>
        <p:nvSpPr>
          <p:cNvPr id="33" name="文本框 32">
            <a:extLst>
              <a:ext uri="{FF2B5EF4-FFF2-40B4-BE49-F238E27FC236}">
                <a16:creationId xmlns:a16="http://schemas.microsoft.com/office/drawing/2014/main" id="{BEC44D89-F0BC-0461-AD27-3213FB8EFBEA}"/>
              </a:ext>
            </a:extLst>
          </p:cNvPr>
          <p:cNvSpPr txBox="1"/>
          <p:nvPr/>
        </p:nvSpPr>
        <p:spPr>
          <a:xfrm>
            <a:off x="2132175" y="3722815"/>
            <a:ext cx="2005148" cy="276999"/>
          </a:xfrm>
          <a:prstGeom prst="rect">
            <a:avLst/>
          </a:prstGeom>
          <a:noFill/>
        </p:spPr>
        <p:txBody>
          <a:bodyPr wrap="square" rtlCol="0">
            <a:spAutoFit/>
          </a:bodyPr>
          <a:lstStyle/>
          <a:p>
            <a:r>
              <a:rPr lang="en-US" altLang="zh-CN" sz="1200" b="1" dirty="0"/>
              <a:t>www.porttest.net</a:t>
            </a:r>
            <a:endParaRPr lang="zh-CN" altLang="en-US" sz="1200" b="1" dirty="0"/>
          </a:p>
        </p:txBody>
      </p:sp>
      <p:grpSp>
        <p:nvGrpSpPr>
          <p:cNvPr id="11" name="组合 10">
            <a:extLst>
              <a:ext uri="{FF2B5EF4-FFF2-40B4-BE49-F238E27FC236}">
                <a16:creationId xmlns:a16="http://schemas.microsoft.com/office/drawing/2014/main" id="{9FA94F04-559B-CAD5-7EAC-7B3C43149EB9}"/>
              </a:ext>
            </a:extLst>
          </p:cNvPr>
          <p:cNvGrpSpPr/>
          <p:nvPr/>
        </p:nvGrpSpPr>
        <p:grpSpPr>
          <a:xfrm>
            <a:off x="304800" y="749300"/>
            <a:ext cx="6192344" cy="400110"/>
            <a:chOff x="424117" y="898245"/>
            <a:chExt cx="6192344" cy="400110"/>
          </a:xfrm>
        </p:grpSpPr>
        <p:sp>
          <p:nvSpPr>
            <p:cNvPr id="13" name="平行四边形 12">
              <a:extLst>
                <a:ext uri="{FF2B5EF4-FFF2-40B4-BE49-F238E27FC236}">
                  <a16:creationId xmlns:a16="http://schemas.microsoft.com/office/drawing/2014/main" id="{217C9C55-5087-C6D8-E7A4-9C26DFBC59AB}"/>
                </a:ext>
              </a:extLst>
            </p:cNvPr>
            <p:cNvSpPr/>
            <p:nvPr/>
          </p:nvSpPr>
          <p:spPr>
            <a:xfrm>
              <a:off x="424117" y="898245"/>
              <a:ext cx="67491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
          <p:nvSpPr>
            <p:cNvPr id="17" name="文本框 16">
              <a:extLst>
                <a:ext uri="{FF2B5EF4-FFF2-40B4-BE49-F238E27FC236}">
                  <a16:creationId xmlns:a16="http://schemas.microsoft.com/office/drawing/2014/main" id="{A28E477A-ABC2-0743-A61E-4622DCF3314C}"/>
                </a:ext>
              </a:extLst>
            </p:cNvPr>
            <p:cNvSpPr txBox="1"/>
            <p:nvPr/>
          </p:nvSpPr>
          <p:spPr>
            <a:xfrm>
              <a:off x="1099031" y="898245"/>
              <a:ext cx="5517430" cy="400110"/>
            </a:xfrm>
            <a:prstGeom prst="rect">
              <a:avLst/>
            </a:prstGeom>
            <a:noFill/>
          </p:spPr>
          <p:txBody>
            <a:bodyPr wrap="square" rtlCol="0">
              <a:spAutoFit/>
            </a:bodyPr>
            <a:lstStyle/>
            <a:p>
              <a:r>
                <a:rPr lang="zh-CN" altLang="en-US" sz="2000" b="1" dirty="0"/>
                <a:t>运输层端口号应用举例</a:t>
              </a:r>
            </a:p>
          </p:txBody>
        </p:sp>
      </p:grpSp>
    </p:spTree>
    <p:custDataLst>
      <p:tags r:id="rId1"/>
    </p:custDataLst>
    <p:extLst>
      <p:ext uri="{BB962C8B-B14F-4D97-AF65-F5344CB8AC3E}">
        <p14:creationId xmlns:p14="http://schemas.microsoft.com/office/powerpoint/2010/main" val="74652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right)">
                                      <p:cBhvr>
                                        <p:cTn id="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E9C63F2D-F803-D9A1-B535-52CE4811EB7E}"/>
              </a:ext>
            </a:extLst>
          </p:cNvPr>
          <p:cNvSpPr/>
          <p:nvPr/>
        </p:nvSpPr>
        <p:spPr>
          <a:xfrm>
            <a:off x="7187207" y="5594339"/>
            <a:ext cx="2407542"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首页内容是</a:t>
            </a:r>
            <a:r>
              <a:rPr lang="en-US" altLang="zh-CN" b="1" dirty="0">
                <a:solidFill>
                  <a:schemeClr val="tx1"/>
                </a:solidFill>
              </a:rPr>
              <a:t>……</a:t>
            </a:r>
            <a:endParaRPr lang="zh-CN" altLang="en-US" b="1" dirty="0">
              <a:solidFill>
                <a:schemeClr val="tx1"/>
              </a:solidFill>
            </a:endParaRPr>
          </a:p>
        </p:txBody>
      </p:sp>
      <p:grpSp>
        <p:nvGrpSpPr>
          <p:cNvPr id="6" name="组合 5">
            <a:extLst>
              <a:ext uri="{FF2B5EF4-FFF2-40B4-BE49-F238E27FC236}">
                <a16:creationId xmlns:a16="http://schemas.microsoft.com/office/drawing/2014/main" id="{507005D6-C913-3EA1-6CDE-5F642B4DFC92}"/>
              </a:ext>
            </a:extLst>
          </p:cNvPr>
          <p:cNvGrpSpPr/>
          <p:nvPr/>
        </p:nvGrpSpPr>
        <p:grpSpPr>
          <a:xfrm>
            <a:off x="9594749" y="5263974"/>
            <a:ext cx="1847114" cy="976695"/>
            <a:chOff x="7851160" y="2061486"/>
            <a:chExt cx="1847114" cy="976695"/>
          </a:xfrm>
        </p:grpSpPr>
        <p:sp>
          <p:nvSpPr>
            <p:cNvPr id="40" name="矩形 39">
              <a:extLst>
                <a:ext uri="{FF2B5EF4-FFF2-40B4-BE49-F238E27FC236}">
                  <a16:creationId xmlns:a16="http://schemas.microsoft.com/office/drawing/2014/main" id="{26C27ED8-8368-A713-1B71-4AA1F99F4FB7}"/>
                </a:ext>
              </a:extLst>
            </p:cNvPr>
            <p:cNvSpPr/>
            <p:nvPr/>
          </p:nvSpPr>
          <p:spPr>
            <a:xfrm>
              <a:off x="7851160" y="2061486"/>
              <a:ext cx="1847114" cy="33420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TCP</a:t>
              </a:r>
              <a:r>
                <a:rPr lang="zh-CN" altLang="en-US" b="1" dirty="0"/>
                <a:t>首部</a:t>
              </a:r>
            </a:p>
          </p:txBody>
        </p:sp>
        <p:sp>
          <p:nvSpPr>
            <p:cNvPr id="41" name="矩形 40">
              <a:extLst>
                <a:ext uri="{FF2B5EF4-FFF2-40B4-BE49-F238E27FC236}">
                  <a16:creationId xmlns:a16="http://schemas.microsoft.com/office/drawing/2014/main" id="{922D0606-7B00-6CC3-8808-A6BF922BF4D5}"/>
                </a:ext>
              </a:extLst>
            </p:cNvPr>
            <p:cNvSpPr/>
            <p:nvPr/>
          </p:nvSpPr>
          <p:spPr>
            <a:xfrm>
              <a:off x="7851160" y="2391851"/>
              <a:ext cx="1847114" cy="646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源  端  口：</a:t>
              </a:r>
              <a:endParaRPr lang="en-US" altLang="zh-CN" b="1" dirty="0">
                <a:solidFill>
                  <a:schemeClr val="tx1"/>
                </a:solidFill>
              </a:endParaRPr>
            </a:p>
            <a:p>
              <a:r>
                <a:rPr lang="zh-CN" altLang="en-US" b="1" dirty="0">
                  <a:solidFill>
                    <a:schemeClr val="tx1"/>
                  </a:solidFill>
                </a:rPr>
                <a:t>目的端口：</a:t>
              </a:r>
            </a:p>
          </p:txBody>
        </p:sp>
      </p:grpSp>
      <p:sp>
        <p:nvSpPr>
          <p:cNvPr id="42" name="文本框 41">
            <a:extLst>
              <a:ext uri="{FF2B5EF4-FFF2-40B4-BE49-F238E27FC236}">
                <a16:creationId xmlns:a16="http://schemas.microsoft.com/office/drawing/2014/main" id="{D31D2B6C-6F8C-ACB2-81A0-1D49BCEF5364}"/>
              </a:ext>
            </a:extLst>
          </p:cNvPr>
          <p:cNvSpPr txBox="1"/>
          <p:nvPr/>
        </p:nvSpPr>
        <p:spPr>
          <a:xfrm>
            <a:off x="10676601" y="5882376"/>
            <a:ext cx="714571" cy="369332"/>
          </a:xfrm>
          <a:prstGeom prst="rect">
            <a:avLst/>
          </a:prstGeom>
          <a:noFill/>
        </p:spPr>
        <p:txBody>
          <a:bodyPr wrap="square" rtlCol="0">
            <a:spAutoFit/>
          </a:bodyPr>
          <a:lstStyle/>
          <a:p>
            <a:r>
              <a:rPr lang="en-US" altLang="zh-CN" b="1" dirty="0"/>
              <a:t>49152</a:t>
            </a:r>
            <a:endParaRPr lang="zh-CN" altLang="en-US" b="1" dirty="0"/>
          </a:p>
        </p:txBody>
      </p:sp>
      <p:sp>
        <p:nvSpPr>
          <p:cNvPr id="43" name="文本框 42">
            <a:extLst>
              <a:ext uri="{FF2B5EF4-FFF2-40B4-BE49-F238E27FC236}">
                <a16:creationId xmlns:a16="http://schemas.microsoft.com/office/drawing/2014/main" id="{2E0D2FA6-B341-0EDE-6483-4F8FBDEDA2C4}"/>
              </a:ext>
            </a:extLst>
          </p:cNvPr>
          <p:cNvSpPr txBox="1"/>
          <p:nvPr/>
        </p:nvSpPr>
        <p:spPr>
          <a:xfrm>
            <a:off x="10676601" y="5605378"/>
            <a:ext cx="439977" cy="369332"/>
          </a:xfrm>
          <a:prstGeom prst="rect">
            <a:avLst/>
          </a:prstGeom>
          <a:noFill/>
        </p:spPr>
        <p:txBody>
          <a:bodyPr wrap="square" rtlCol="0">
            <a:spAutoFit/>
          </a:bodyPr>
          <a:lstStyle/>
          <a:p>
            <a:r>
              <a:rPr lang="en-US" altLang="zh-CN" b="1" dirty="0">
                <a:solidFill>
                  <a:schemeClr val="accent1"/>
                </a:solidFill>
              </a:rPr>
              <a:t>80</a:t>
            </a:r>
            <a:endParaRPr lang="zh-CN" altLang="en-US" b="1" dirty="0">
              <a:solidFill>
                <a:schemeClr val="accent1"/>
              </a:solidFill>
            </a:endParaRPr>
          </a:p>
        </p:txBody>
      </p:sp>
      <p:sp>
        <p:nvSpPr>
          <p:cNvPr id="44" name="矩形 43">
            <a:extLst>
              <a:ext uri="{FF2B5EF4-FFF2-40B4-BE49-F238E27FC236}">
                <a16:creationId xmlns:a16="http://schemas.microsoft.com/office/drawing/2014/main" id="{996631F3-7E1C-3F6F-952D-95FF160249EE}"/>
              </a:ext>
            </a:extLst>
          </p:cNvPr>
          <p:cNvSpPr/>
          <p:nvPr/>
        </p:nvSpPr>
        <p:spPr>
          <a:xfrm>
            <a:off x="7185929" y="5263974"/>
            <a:ext cx="2410098" cy="33420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HTTP</a:t>
            </a:r>
            <a:r>
              <a:rPr lang="zh-CN" altLang="en-US" b="1" dirty="0"/>
              <a:t>响应报文</a:t>
            </a:r>
          </a:p>
        </p:txBody>
      </p:sp>
      <p:pic>
        <p:nvPicPr>
          <p:cNvPr id="9" name="图片 8">
            <a:extLst>
              <a:ext uri="{FF2B5EF4-FFF2-40B4-BE49-F238E27FC236}">
                <a16:creationId xmlns:a16="http://schemas.microsoft.com/office/drawing/2014/main" id="{98D333E2-099D-6D80-3AF7-F9B764B62FDA}"/>
              </a:ext>
            </a:extLst>
          </p:cNvPr>
          <p:cNvPicPr>
            <a:picLocks noChangeAspect="1"/>
          </p:cNvPicPr>
          <p:nvPr/>
        </p:nvPicPr>
        <p:blipFill>
          <a:blip r:embed="rId3"/>
          <a:stretch>
            <a:fillRect/>
          </a:stretch>
        </p:blipFill>
        <p:spPr>
          <a:xfrm>
            <a:off x="1338949" y="3625818"/>
            <a:ext cx="3643852" cy="2803855"/>
          </a:xfrm>
          <a:prstGeom prst="rect">
            <a:avLst/>
          </a:prstGeom>
        </p:spPr>
      </p:pic>
      <p:sp>
        <p:nvSpPr>
          <p:cNvPr id="109" name="文本框 108">
            <a:extLst>
              <a:ext uri="{FF2B5EF4-FFF2-40B4-BE49-F238E27FC236}">
                <a16:creationId xmlns:a16="http://schemas.microsoft.com/office/drawing/2014/main" id="{C3441686-2E25-FC0D-D3EA-11FA42ABABAC}"/>
              </a:ext>
            </a:extLst>
          </p:cNvPr>
          <p:cNvSpPr txBox="1"/>
          <p:nvPr/>
        </p:nvSpPr>
        <p:spPr>
          <a:xfrm>
            <a:off x="1496924" y="2228588"/>
            <a:ext cx="3170461" cy="369332"/>
          </a:xfrm>
          <a:prstGeom prst="rect">
            <a:avLst/>
          </a:prstGeom>
          <a:noFill/>
        </p:spPr>
        <p:txBody>
          <a:bodyPr wrap="square" rtlCol="0">
            <a:spAutoFit/>
          </a:bodyPr>
          <a:lstStyle/>
          <a:p>
            <a:pPr algn="ctr"/>
            <a:r>
              <a:rPr lang="en-US" altLang="zh-CN" b="1" dirty="0"/>
              <a:t>192.168.0.3 ↔ www.porttest.net</a:t>
            </a:r>
            <a:endParaRPr lang="zh-CN" altLang="en-US" b="1" dirty="0"/>
          </a:p>
        </p:txBody>
      </p:sp>
      <p:grpSp>
        <p:nvGrpSpPr>
          <p:cNvPr id="15" name="组合 14">
            <a:extLst>
              <a:ext uri="{FF2B5EF4-FFF2-40B4-BE49-F238E27FC236}">
                <a16:creationId xmlns:a16="http://schemas.microsoft.com/office/drawing/2014/main" id="{96AA0463-360A-6EA1-6F50-2E1FFF640334}"/>
              </a:ext>
            </a:extLst>
          </p:cNvPr>
          <p:cNvGrpSpPr/>
          <p:nvPr/>
        </p:nvGrpSpPr>
        <p:grpSpPr>
          <a:xfrm>
            <a:off x="4078674" y="1259822"/>
            <a:ext cx="4037173" cy="5223988"/>
            <a:chOff x="4078674" y="1076948"/>
            <a:chExt cx="4037173" cy="5223988"/>
          </a:xfrm>
        </p:grpSpPr>
        <p:sp>
          <p:nvSpPr>
            <p:cNvPr id="98" name="文本框 97">
              <a:extLst>
                <a:ext uri="{FF2B5EF4-FFF2-40B4-BE49-F238E27FC236}">
                  <a16:creationId xmlns:a16="http://schemas.microsoft.com/office/drawing/2014/main" id="{0D381539-7F20-1C86-B0C6-F566DC352BED}"/>
                </a:ext>
              </a:extLst>
            </p:cNvPr>
            <p:cNvSpPr txBox="1"/>
            <p:nvPr/>
          </p:nvSpPr>
          <p:spPr>
            <a:xfrm>
              <a:off x="5161324" y="5654605"/>
              <a:ext cx="1743891" cy="646331"/>
            </a:xfrm>
            <a:prstGeom prst="rect">
              <a:avLst/>
            </a:prstGeom>
            <a:noFill/>
          </p:spPr>
          <p:txBody>
            <a:bodyPr wrap="square" rtlCol="0">
              <a:spAutoFit/>
            </a:bodyPr>
            <a:lstStyle/>
            <a:p>
              <a:pPr algn="ctr"/>
              <a:r>
                <a:rPr lang="zh-CN" altLang="en-US" b="1" dirty="0"/>
                <a:t>用户</a:t>
              </a:r>
              <a:r>
                <a:rPr lang="en-US" altLang="zh-CN" b="1" dirty="0"/>
                <a:t>PC</a:t>
              </a:r>
            </a:p>
            <a:p>
              <a:pPr algn="ctr"/>
              <a:r>
                <a:rPr lang="en-US" altLang="zh-CN" b="1" dirty="0"/>
                <a:t>192.168.0.1</a:t>
              </a:r>
              <a:endParaRPr lang="zh-CN" altLang="en-US" b="1" dirty="0"/>
            </a:p>
          </p:txBody>
        </p:sp>
        <p:sp>
          <p:nvSpPr>
            <p:cNvPr id="99" name="文本框 98">
              <a:extLst>
                <a:ext uri="{FF2B5EF4-FFF2-40B4-BE49-F238E27FC236}">
                  <a16:creationId xmlns:a16="http://schemas.microsoft.com/office/drawing/2014/main" id="{466ACEBE-8AB3-3B6A-65BA-9FAAEB312F69}"/>
                </a:ext>
              </a:extLst>
            </p:cNvPr>
            <p:cNvSpPr txBox="1"/>
            <p:nvPr/>
          </p:nvSpPr>
          <p:spPr>
            <a:xfrm>
              <a:off x="4876120" y="3409434"/>
              <a:ext cx="1041356" cy="369332"/>
            </a:xfrm>
            <a:prstGeom prst="rect">
              <a:avLst/>
            </a:prstGeom>
            <a:noFill/>
          </p:spPr>
          <p:txBody>
            <a:bodyPr wrap="square" rtlCol="0">
              <a:spAutoFit/>
            </a:bodyPr>
            <a:lstStyle/>
            <a:p>
              <a:pPr algn="ctr"/>
              <a:r>
                <a:rPr lang="zh-CN" altLang="en-US" b="1" dirty="0"/>
                <a:t>交换机</a:t>
              </a:r>
            </a:p>
          </p:txBody>
        </p:sp>
        <p:cxnSp>
          <p:nvCxnSpPr>
            <p:cNvPr id="10" name="直接连接符 9">
              <a:extLst>
                <a:ext uri="{FF2B5EF4-FFF2-40B4-BE49-F238E27FC236}">
                  <a16:creationId xmlns:a16="http://schemas.microsoft.com/office/drawing/2014/main" id="{31F52B88-4EA9-D177-22D2-C31B2FB14BBD}"/>
                </a:ext>
              </a:extLst>
            </p:cNvPr>
            <p:cNvCxnSpPr/>
            <p:nvPr/>
          </p:nvCxnSpPr>
          <p:spPr>
            <a:xfrm flipH="1" flipV="1">
              <a:off x="4950619" y="2129246"/>
              <a:ext cx="1145381" cy="1464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D34BB6B-1A40-BBF2-4E2A-B72022706299}"/>
                </a:ext>
              </a:extLst>
            </p:cNvPr>
            <p:cNvCxnSpPr>
              <a:cxnSpLocks/>
            </p:cNvCxnSpPr>
            <p:nvPr/>
          </p:nvCxnSpPr>
          <p:spPr>
            <a:xfrm flipV="1">
              <a:off x="6094251" y="2031938"/>
              <a:ext cx="1141111" cy="1562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8785C98-E6DB-5305-9111-84DC4FDE5160}"/>
                </a:ext>
              </a:extLst>
            </p:cNvPr>
            <p:cNvCxnSpPr/>
            <p:nvPr/>
          </p:nvCxnSpPr>
          <p:spPr>
            <a:xfrm>
              <a:off x="6096000" y="3690257"/>
              <a:ext cx="0" cy="16720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0" name="图形 89">
              <a:extLst>
                <a:ext uri="{FF2B5EF4-FFF2-40B4-BE49-F238E27FC236}">
                  <a16:creationId xmlns:a16="http://schemas.microsoft.com/office/drawing/2014/main" id="{F54E475D-6DEB-D1CA-C3DE-43B893B25A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15286" y="3312126"/>
              <a:ext cx="563948" cy="563948"/>
            </a:xfrm>
            <a:prstGeom prst="rect">
              <a:avLst/>
            </a:prstGeom>
          </p:spPr>
        </p:pic>
        <p:pic>
          <p:nvPicPr>
            <p:cNvPr id="92" name="图形 91">
              <a:extLst>
                <a:ext uri="{FF2B5EF4-FFF2-40B4-BE49-F238E27FC236}">
                  <a16:creationId xmlns:a16="http://schemas.microsoft.com/office/drawing/2014/main" id="{8D958ECF-D10F-8815-55AF-75CF95B972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73853" y="4959339"/>
              <a:ext cx="718834" cy="695266"/>
            </a:xfrm>
            <a:prstGeom prst="rect">
              <a:avLst/>
            </a:prstGeom>
          </p:spPr>
        </p:pic>
        <p:grpSp>
          <p:nvGrpSpPr>
            <p:cNvPr id="8" name="组合 7">
              <a:extLst>
                <a:ext uri="{FF2B5EF4-FFF2-40B4-BE49-F238E27FC236}">
                  <a16:creationId xmlns:a16="http://schemas.microsoft.com/office/drawing/2014/main" id="{AE8F5488-4613-A2E4-955E-DB8A18EF990D}"/>
                </a:ext>
              </a:extLst>
            </p:cNvPr>
            <p:cNvGrpSpPr/>
            <p:nvPr/>
          </p:nvGrpSpPr>
          <p:grpSpPr>
            <a:xfrm>
              <a:off x="4078674" y="1076948"/>
              <a:ext cx="1743891" cy="1318284"/>
              <a:chOff x="3530459" y="1102890"/>
              <a:chExt cx="1743891" cy="1318284"/>
            </a:xfrm>
          </p:grpSpPr>
          <p:pic>
            <p:nvPicPr>
              <p:cNvPr id="91" name="图形 90">
                <a:extLst>
                  <a:ext uri="{FF2B5EF4-FFF2-40B4-BE49-F238E27FC236}">
                    <a16:creationId xmlns:a16="http://schemas.microsoft.com/office/drawing/2014/main" id="{A53D0167-3BB9-7D8E-4EBB-4AA4191122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20431" y="1680992"/>
                <a:ext cx="563948" cy="740182"/>
              </a:xfrm>
              <a:prstGeom prst="rect">
                <a:avLst/>
              </a:prstGeom>
            </p:spPr>
          </p:pic>
          <p:sp>
            <p:nvSpPr>
              <p:cNvPr id="5" name="文本框 4">
                <a:extLst>
                  <a:ext uri="{FF2B5EF4-FFF2-40B4-BE49-F238E27FC236}">
                    <a16:creationId xmlns:a16="http://schemas.microsoft.com/office/drawing/2014/main" id="{E45628C3-7E11-4CA5-DFDD-1FF8B7C5C171}"/>
                  </a:ext>
                </a:extLst>
              </p:cNvPr>
              <p:cNvSpPr txBox="1"/>
              <p:nvPr/>
            </p:nvSpPr>
            <p:spPr>
              <a:xfrm>
                <a:off x="3530459" y="1102890"/>
                <a:ext cx="1743891" cy="646331"/>
              </a:xfrm>
              <a:prstGeom prst="rect">
                <a:avLst/>
              </a:prstGeom>
              <a:noFill/>
            </p:spPr>
            <p:txBody>
              <a:bodyPr wrap="square" rtlCol="0">
                <a:spAutoFit/>
              </a:bodyPr>
              <a:lstStyle/>
              <a:p>
                <a:pPr algn="ctr"/>
                <a:r>
                  <a:rPr lang="en-US" altLang="zh-CN" b="1" dirty="0"/>
                  <a:t>DNS</a:t>
                </a:r>
                <a:r>
                  <a:rPr lang="zh-CN" altLang="en-US" b="1" dirty="0"/>
                  <a:t>服务器</a:t>
                </a:r>
                <a:endParaRPr lang="en-US" altLang="zh-CN" b="1" dirty="0"/>
              </a:p>
              <a:p>
                <a:pPr algn="ctr"/>
                <a:r>
                  <a:rPr lang="en-US" altLang="zh-CN" b="1" dirty="0"/>
                  <a:t>192.168.0.2</a:t>
                </a:r>
                <a:endParaRPr lang="zh-CN" altLang="en-US" b="1" dirty="0"/>
              </a:p>
            </p:txBody>
          </p:sp>
        </p:grpSp>
        <p:grpSp>
          <p:nvGrpSpPr>
            <p:cNvPr id="7" name="组合 6">
              <a:extLst>
                <a:ext uri="{FF2B5EF4-FFF2-40B4-BE49-F238E27FC236}">
                  <a16:creationId xmlns:a16="http://schemas.microsoft.com/office/drawing/2014/main" id="{BBE919E6-893B-3866-F6F2-A40F9FDEB4EB}"/>
                </a:ext>
              </a:extLst>
            </p:cNvPr>
            <p:cNvGrpSpPr/>
            <p:nvPr/>
          </p:nvGrpSpPr>
          <p:grpSpPr>
            <a:xfrm>
              <a:off x="6371956" y="1076948"/>
              <a:ext cx="1743891" cy="1318284"/>
              <a:chOff x="6917652" y="1102890"/>
              <a:chExt cx="1743891" cy="1318284"/>
            </a:xfrm>
          </p:grpSpPr>
          <p:pic>
            <p:nvPicPr>
              <p:cNvPr id="89" name="图形 88">
                <a:extLst>
                  <a:ext uri="{FF2B5EF4-FFF2-40B4-BE49-F238E27FC236}">
                    <a16:creationId xmlns:a16="http://schemas.microsoft.com/office/drawing/2014/main" id="{812FF7A7-BA2E-4E36-1FA0-2D4AD1235C6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07623" y="1680992"/>
                <a:ext cx="563948" cy="740182"/>
              </a:xfrm>
              <a:prstGeom prst="rect">
                <a:avLst/>
              </a:prstGeom>
            </p:spPr>
          </p:pic>
          <p:sp>
            <p:nvSpPr>
              <p:cNvPr id="94" name="文本框 93">
                <a:extLst>
                  <a:ext uri="{FF2B5EF4-FFF2-40B4-BE49-F238E27FC236}">
                    <a16:creationId xmlns:a16="http://schemas.microsoft.com/office/drawing/2014/main" id="{1EFF128A-7D23-DD03-8ABB-E10CFB662A14}"/>
                  </a:ext>
                </a:extLst>
              </p:cNvPr>
              <p:cNvSpPr txBox="1"/>
              <p:nvPr/>
            </p:nvSpPr>
            <p:spPr>
              <a:xfrm>
                <a:off x="6917652" y="1102890"/>
                <a:ext cx="1743891" cy="646331"/>
              </a:xfrm>
              <a:prstGeom prst="rect">
                <a:avLst/>
              </a:prstGeom>
              <a:noFill/>
            </p:spPr>
            <p:txBody>
              <a:bodyPr wrap="square" rtlCol="0">
                <a:spAutoFit/>
              </a:bodyPr>
              <a:lstStyle/>
              <a:p>
                <a:pPr algn="ctr"/>
                <a:r>
                  <a:rPr lang="en-US" altLang="zh-CN" b="1" dirty="0"/>
                  <a:t>Web</a:t>
                </a:r>
                <a:r>
                  <a:rPr lang="zh-CN" altLang="en-US" b="1" dirty="0"/>
                  <a:t>服务器</a:t>
                </a:r>
                <a:endParaRPr lang="en-US" altLang="zh-CN" b="1" dirty="0"/>
              </a:p>
              <a:p>
                <a:pPr algn="ctr"/>
                <a:r>
                  <a:rPr lang="en-US" altLang="zh-CN" b="1" dirty="0"/>
                  <a:t>192.168.0.3</a:t>
                </a:r>
                <a:endParaRPr lang="zh-CN" altLang="en-US" b="1" dirty="0"/>
              </a:p>
            </p:txBody>
          </p:sp>
        </p:grpSp>
      </p:grpSp>
      <p:sp>
        <p:nvSpPr>
          <p:cNvPr id="16" name="文本框 15">
            <a:extLst>
              <a:ext uri="{FF2B5EF4-FFF2-40B4-BE49-F238E27FC236}">
                <a16:creationId xmlns:a16="http://schemas.microsoft.com/office/drawing/2014/main" id="{69C10757-B9CA-0344-E8DE-D33C10A0196A}"/>
              </a:ext>
            </a:extLst>
          </p:cNvPr>
          <p:cNvSpPr txBox="1"/>
          <p:nvPr/>
        </p:nvSpPr>
        <p:spPr>
          <a:xfrm>
            <a:off x="8053252" y="1499951"/>
            <a:ext cx="2005148" cy="369332"/>
          </a:xfrm>
          <a:prstGeom prst="rect">
            <a:avLst/>
          </a:prstGeom>
          <a:noFill/>
        </p:spPr>
        <p:txBody>
          <a:bodyPr wrap="square" rtlCol="0">
            <a:spAutoFit/>
          </a:bodyPr>
          <a:lstStyle/>
          <a:p>
            <a:r>
              <a:rPr lang="en-US" altLang="zh-CN" b="1" dirty="0"/>
              <a:t>www.porttest.net</a:t>
            </a:r>
            <a:endParaRPr lang="zh-CN" altLang="en-US" b="1" dirty="0"/>
          </a:p>
        </p:txBody>
      </p:sp>
      <p:sp>
        <p:nvSpPr>
          <p:cNvPr id="33" name="文本框 32">
            <a:extLst>
              <a:ext uri="{FF2B5EF4-FFF2-40B4-BE49-F238E27FC236}">
                <a16:creationId xmlns:a16="http://schemas.microsoft.com/office/drawing/2014/main" id="{BEC44D89-F0BC-0461-AD27-3213FB8EFBEA}"/>
              </a:ext>
            </a:extLst>
          </p:cNvPr>
          <p:cNvSpPr txBox="1"/>
          <p:nvPr/>
        </p:nvSpPr>
        <p:spPr>
          <a:xfrm>
            <a:off x="2132175" y="3722815"/>
            <a:ext cx="2005148" cy="276999"/>
          </a:xfrm>
          <a:prstGeom prst="rect">
            <a:avLst/>
          </a:prstGeom>
          <a:noFill/>
        </p:spPr>
        <p:txBody>
          <a:bodyPr wrap="square" rtlCol="0">
            <a:spAutoFit/>
          </a:bodyPr>
          <a:lstStyle/>
          <a:p>
            <a:r>
              <a:rPr lang="en-US" altLang="zh-CN" sz="1200" b="1" dirty="0"/>
              <a:t>www.porttest.net</a:t>
            </a:r>
            <a:endParaRPr lang="zh-CN" altLang="en-US" sz="1200" b="1" dirty="0"/>
          </a:p>
        </p:txBody>
      </p:sp>
      <p:pic>
        <p:nvPicPr>
          <p:cNvPr id="13" name="图片 12" descr="图形用户界面&#10;&#10;描述已自动生成">
            <a:extLst>
              <a:ext uri="{FF2B5EF4-FFF2-40B4-BE49-F238E27FC236}">
                <a16:creationId xmlns:a16="http://schemas.microsoft.com/office/drawing/2014/main" id="{13FB37E8-D092-AA35-9443-4CB4A3CA2A9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391632" y="4495857"/>
            <a:ext cx="3538486" cy="1334585"/>
          </a:xfrm>
          <a:prstGeom prst="rect">
            <a:avLst/>
          </a:prstGeom>
        </p:spPr>
      </p:pic>
      <p:grpSp>
        <p:nvGrpSpPr>
          <p:cNvPr id="11" name="组合 10">
            <a:extLst>
              <a:ext uri="{FF2B5EF4-FFF2-40B4-BE49-F238E27FC236}">
                <a16:creationId xmlns:a16="http://schemas.microsoft.com/office/drawing/2014/main" id="{971DF17C-69D1-C257-E5C0-5A72F93657BB}"/>
              </a:ext>
            </a:extLst>
          </p:cNvPr>
          <p:cNvGrpSpPr/>
          <p:nvPr/>
        </p:nvGrpSpPr>
        <p:grpSpPr>
          <a:xfrm>
            <a:off x="304800" y="749300"/>
            <a:ext cx="6192344" cy="400110"/>
            <a:chOff x="424117" y="898245"/>
            <a:chExt cx="6192344" cy="400110"/>
          </a:xfrm>
        </p:grpSpPr>
        <p:sp>
          <p:nvSpPr>
            <p:cNvPr id="12" name="平行四边形 11">
              <a:extLst>
                <a:ext uri="{FF2B5EF4-FFF2-40B4-BE49-F238E27FC236}">
                  <a16:creationId xmlns:a16="http://schemas.microsoft.com/office/drawing/2014/main" id="{F1753106-9715-8CBB-D060-8B2E43364697}"/>
                </a:ext>
              </a:extLst>
            </p:cNvPr>
            <p:cNvSpPr/>
            <p:nvPr/>
          </p:nvSpPr>
          <p:spPr>
            <a:xfrm>
              <a:off x="424117" y="898245"/>
              <a:ext cx="67491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
          <p:nvSpPr>
            <p:cNvPr id="17" name="文本框 16">
              <a:extLst>
                <a:ext uri="{FF2B5EF4-FFF2-40B4-BE49-F238E27FC236}">
                  <a16:creationId xmlns:a16="http://schemas.microsoft.com/office/drawing/2014/main" id="{AC0BD35D-3844-614F-5CB3-0278AC4174BF}"/>
                </a:ext>
              </a:extLst>
            </p:cNvPr>
            <p:cNvSpPr txBox="1"/>
            <p:nvPr/>
          </p:nvSpPr>
          <p:spPr>
            <a:xfrm>
              <a:off x="1099031" y="898245"/>
              <a:ext cx="5517430" cy="400110"/>
            </a:xfrm>
            <a:prstGeom prst="rect">
              <a:avLst/>
            </a:prstGeom>
            <a:noFill/>
          </p:spPr>
          <p:txBody>
            <a:bodyPr wrap="square" rtlCol="0">
              <a:spAutoFit/>
            </a:bodyPr>
            <a:lstStyle/>
            <a:p>
              <a:r>
                <a:rPr lang="zh-CN" altLang="en-US" sz="2000" b="1" dirty="0"/>
                <a:t>运输层端口号应用举例</a:t>
              </a:r>
            </a:p>
          </p:txBody>
        </p:sp>
      </p:grpSp>
    </p:spTree>
    <p:custDataLst>
      <p:tags r:id="rId1"/>
    </p:custDataLst>
    <p:extLst>
      <p:ext uri="{BB962C8B-B14F-4D97-AF65-F5344CB8AC3E}">
        <p14:creationId xmlns:p14="http://schemas.microsoft.com/office/powerpoint/2010/main" val="2581233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500" fill="hold"/>
                                        <p:tgtEl>
                                          <p:spTgt spid="42"/>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3000" fill="hold" nodeType="clickEffect">
                                  <p:stCondLst>
                                    <p:cond delay="0"/>
                                  </p:stCondLst>
                                  <p:childTnLst>
                                    <p:anim calcmode="discrete" valueType="str">
                                      <p:cBhvr>
                                        <p:cTn id="10" dur="500" fill="hold"/>
                                        <p:tgtEl>
                                          <p:spTgt spid="34">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25A299F-5AD9-7738-0C2C-91F2DC4FAB4F}"/>
              </a:ext>
            </a:extLst>
          </p:cNvPr>
          <p:cNvGrpSpPr/>
          <p:nvPr/>
        </p:nvGrpSpPr>
        <p:grpSpPr>
          <a:xfrm>
            <a:off x="2496501" y="744982"/>
            <a:ext cx="7231307" cy="4615551"/>
            <a:chOff x="2496501" y="744982"/>
            <a:chExt cx="7231307" cy="4615551"/>
          </a:xfrm>
        </p:grpSpPr>
        <p:sp>
          <p:nvSpPr>
            <p:cNvPr id="12" name="íşlïḍè"/>
            <p:cNvSpPr txBox="1"/>
            <p:nvPr/>
          </p:nvSpPr>
          <p:spPr>
            <a:xfrm>
              <a:off x="3965618" y="744982"/>
              <a:ext cx="4287076" cy="419100"/>
            </a:xfrm>
            <a:prstGeom prst="rect">
              <a:avLst/>
            </a:prstGeom>
            <a:noFill/>
          </p:spPr>
          <p:txBody>
            <a:bodyPr wrap="square" lIns="91440" tIns="45720" rIns="91440" bIns="45720" anchor="ctr">
              <a:noAutofit/>
            </a:bodyPr>
            <a:lstStyle/>
            <a:p>
              <a:pPr algn="ctr"/>
              <a:r>
                <a:rPr lang="en-US" altLang="zh-CN" sz="2400" b="1" dirty="0"/>
                <a:t>5.2 UDP</a:t>
              </a:r>
              <a:r>
                <a:rPr lang="zh-CN" altLang="en-US" sz="2400" b="1" dirty="0"/>
                <a:t>和</a:t>
              </a:r>
              <a:r>
                <a:rPr lang="en-US" altLang="zh-CN" sz="2400" b="1" dirty="0"/>
                <a:t>TCP</a:t>
              </a:r>
              <a:r>
                <a:rPr lang="zh-CN" altLang="en-US" sz="2400" b="1" dirty="0"/>
                <a:t>的对比</a:t>
              </a:r>
              <a:endParaRPr lang="en-US" altLang="zh-CN" sz="2400" b="1" dirty="0"/>
            </a:p>
          </p:txBody>
        </p:sp>
        <p:grpSp>
          <p:nvGrpSpPr>
            <p:cNvPr id="6" name="组合 5"/>
            <p:cNvGrpSpPr/>
            <p:nvPr/>
          </p:nvGrpSpPr>
          <p:grpSpPr>
            <a:xfrm>
              <a:off x="2496501" y="1285569"/>
              <a:ext cx="7231305" cy="595554"/>
              <a:chOff x="1183243" y="2200834"/>
              <a:chExt cx="7231305"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6555869"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rPr>
                  <a:t>无连接的</a:t>
                </a:r>
                <a:r>
                  <a:rPr lang="en-US" altLang="zh-CN" sz="2200" b="1" dirty="0">
                    <a:solidFill>
                      <a:schemeClr val="tx1"/>
                    </a:solidFill>
                  </a:rPr>
                  <a:t>UDP</a:t>
                </a:r>
                <a:r>
                  <a:rPr lang="zh-CN" altLang="en-US" sz="2200" b="1" dirty="0">
                    <a:solidFill>
                      <a:schemeClr val="tx1"/>
                    </a:solidFill>
                  </a:rPr>
                  <a:t>和面向连接的</a:t>
                </a:r>
                <a:r>
                  <a:rPr lang="en-US" altLang="zh-CN" sz="2200" b="1" dirty="0">
                    <a:solidFill>
                      <a:schemeClr val="tx1"/>
                    </a:solidFill>
                  </a:rPr>
                  <a:t>TCP</a:t>
                </a:r>
                <a:endParaRPr lang="zh-CN" altLang="en-US" sz="2200" b="1" dirty="0">
                  <a:solidFill>
                    <a:schemeClr val="tx1"/>
                  </a:solidFill>
                </a:endParaRPr>
              </a:p>
            </p:txBody>
          </p:sp>
        </p:grpSp>
        <p:grpSp>
          <p:nvGrpSpPr>
            <p:cNvPr id="2" name="组合 1">
              <a:extLst>
                <a:ext uri="{FF2B5EF4-FFF2-40B4-BE49-F238E27FC236}">
                  <a16:creationId xmlns:a16="http://schemas.microsoft.com/office/drawing/2014/main" id="{860A960F-8203-B5AC-44C0-9C9DE9C204D5}"/>
                </a:ext>
              </a:extLst>
            </p:cNvPr>
            <p:cNvGrpSpPr/>
            <p:nvPr/>
          </p:nvGrpSpPr>
          <p:grpSpPr>
            <a:xfrm>
              <a:off x="2496501" y="2155422"/>
              <a:ext cx="7231307" cy="595554"/>
              <a:chOff x="1183243" y="2200834"/>
              <a:chExt cx="7231307" cy="595554"/>
            </a:xfrm>
          </p:grpSpPr>
          <p:sp>
            <p:nvSpPr>
              <p:cNvPr id="4" name="平行四边形 3">
                <a:extLst>
                  <a:ext uri="{FF2B5EF4-FFF2-40B4-BE49-F238E27FC236}">
                    <a16:creationId xmlns:a16="http://schemas.microsoft.com/office/drawing/2014/main" id="{E62CDA3F-D6D7-9742-ABBE-19B85332F5CE}"/>
                  </a:ext>
                </a:extLst>
              </p:cNvPr>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7" name="平行四边形 6">
                <a:extLst>
                  <a:ext uri="{FF2B5EF4-FFF2-40B4-BE49-F238E27FC236}">
                    <a16:creationId xmlns:a16="http://schemas.microsoft.com/office/drawing/2014/main" id="{4818C388-6723-6A93-8D1F-D2246134088F}"/>
                  </a:ext>
                </a:extLst>
              </p:cNvPr>
              <p:cNvSpPr/>
              <p:nvPr/>
            </p:nvSpPr>
            <p:spPr>
              <a:xfrm>
                <a:off x="1858680" y="2200834"/>
                <a:ext cx="6555870"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b="1" dirty="0">
                    <a:solidFill>
                      <a:schemeClr val="tx1"/>
                    </a:solidFill>
                  </a:rPr>
                  <a:t>UDP</a:t>
                </a:r>
                <a:r>
                  <a:rPr lang="zh-CN" altLang="en-US" sz="2200" b="1" dirty="0">
                    <a:solidFill>
                      <a:schemeClr val="tx1"/>
                    </a:solidFill>
                  </a:rPr>
                  <a:t>和</a:t>
                </a:r>
                <a:r>
                  <a:rPr lang="en-US" altLang="zh-CN" sz="2200" b="1" dirty="0">
                    <a:solidFill>
                      <a:schemeClr val="tx1"/>
                    </a:solidFill>
                  </a:rPr>
                  <a:t>TCP</a:t>
                </a:r>
                <a:r>
                  <a:rPr lang="zh-CN" altLang="en-US" sz="2200" b="1" dirty="0">
                    <a:solidFill>
                      <a:schemeClr val="tx1"/>
                    </a:solidFill>
                  </a:rPr>
                  <a:t>对单播、多播和广播的支持情况</a:t>
                </a:r>
                <a:endParaRPr lang="zh-CN" altLang="en-US" sz="2200" b="1" dirty="0">
                  <a:solidFill>
                    <a:schemeClr val="tx1"/>
                  </a:solidFill>
                  <a:latin typeface="Impact" panose="020B0806030902050204" pitchFamily="34" charset="0"/>
                </a:endParaRPr>
              </a:p>
            </p:txBody>
          </p:sp>
        </p:grpSp>
        <p:grpSp>
          <p:nvGrpSpPr>
            <p:cNvPr id="8" name="组合 7">
              <a:extLst>
                <a:ext uri="{FF2B5EF4-FFF2-40B4-BE49-F238E27FC236}">
                  <a16:creationId xmlns:a16="http://schemas.microsoft.com/office/drawing/2014/main" id="{720D7690-B3C2-3504-3FEF-F1B38AFD8FD6}"/>
                </a:ext>
              </a:extLst>
            </p:cNvPr>
            <p:cNvGrpSpPr/>
            <p:nvPr/>
          </p:nvGrpSpPr>
          <p:grpSpPr>
            <a:xfrm>
              <a:off x="2496501" y="3025275"/>
              <a:ext cx="7231305" cy="595554"/>
              <a:chOff x="1183243" y="2200834"/>
              <a:chExt cx="7231305" cy="595554"/>
            </a:xfrm>
          </p:grpSpPr>
          <p:sp>
            <p:nvSpPr>
              <p:cNvPr id="9" name="平行四边形 8">
                <a:extLst>
                  <a:ext uri="{FF2B5EF4-FFF2-40B4-BE49-F238E27FC236}">
                    <a16:creationId xmlns:a16="http://schemas.microsoft.com/office/drawing/2014/main" id="{284AE30C-7BE6-AF27-8F43-5694950F9291}"/>
                  </a:ext>
                </a:extLst>
              </p:cNvPr>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10" name="平行四边形 9">
                <a:extLst>
                  <a:ext uri="{FF2B5EF4-FFF2-40B4-BE49-F238E27FC236}">
                    <a16:creationId xmlns:a16="http://schemas.microsoft.com/office/drawing/2014/main" id="{2618002A-3B52-3707-6A9E-259074C84DCE}"/>
                  </a:ext>
                </a:extLst>
              </p:cNvPr>
              <p:cNvSpPr/>
              <p:nvPr/>
            </p:nvSpPr>
            <p:spPr>
              <a:xfrm>
                <a:off x="1858680" y="2200834"/>
                <a:ext cx="6555868"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b="1" dirty="0">
                    <a:solidFill>
                      <a:schemeClr val="tx1"/>
                    </a:solidFill>
                  </a:rPr>
                  <a:t>UDP</a:t>
                </a:r>
                <a:r>
                  <a:rPr lang="zh-CN" altLang="en-US" sz="2200" b="1" dirty="0">
                    <a:solidFill>
                      <a:schemeClr val="tx1"/>
                    </a:solidFill>
                  </a:rPr>
                  <a:t>和</a:t>
                </a:r>
                <a:r>
                  <a:rPr lang="en-US" altLang="zh-CN" sz="2200" b="1" dirty="0">
                    <a:solidFill>
                      <a:schemeClr val="tx1"/>
                    </a:solidFill>
                  </a:rPr>
                  <a:t>TCP</a:t>
                </a:r>
                <a:r>
                  <a:rPr lang="zh-CN" altLang="en-US" sz="2200" b="1" dirty="0">
                    <a:solidFill>
                      <a:schemeClr val="tx1"/>
                    </a:solidFill>
                  </a:rPr>
                  <a:t>对应用层报文的处理</a:t>
                </a:r>
              </a:p>
            </p:txBody>
          </p:sp>
        </p:grpSp>
        <p:grpSp>
          <p:nvGrpSpPr>
            <p:cNvPr id="11" name="组合 10">
              <a:extLst>
                <a:ext uri="{FF2B5EF4-FFF2-40B4-BE49-F238E27FC236}">
                  <a16:creationId xmlns:a16="http://schemas.microsoft.com/office/drawing/2014/main" id="{5CD10518-898D-99BD-4935-47B47F848AD2}"/>
                </a:ext>
              </a:extLst>
            </p:cNvPr>
            <p:cNvGrpSpPr/>
            <p:nvPr/>
          </p:nvGrpSpPr>
          <p:grpSpPr>
            <a:xfrm>
              <a:off x="2496501" y="3895128"/>
              <a:ext cx="7231303" cy="595554"/>
              <a:chOff x="1183243" y="2200834"/>
              <a:chExt cx="7231303" cy="595554"/>
            </a:xfrm>
          </p:grpSpPr>
          <p:sp>
            <p:nvSpPr>
              <p:cNvPr id="13" name="平行四边形 12">
                <a:extLst>
                  <a:ext uri="{FF2B5EF4-FFF2-40B4-BE49-F238E27FC236}">
                    <a16:creationId xmlns:a16="http://schemas.microsoft.com/office/drawing/2014/main" id="{499E91AE-7831-0ABE-80DB-5964E45830AB}"/>
                  </a:ext>
                </a:extLst>
              </p:cNvPr>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04</a:t>
                </a:r>
                <a:endParaRPr lang="zh-CN" altLang="en-US" sz="2800" dirty="0">
                  <a:latin typeface="Impact" panose="020B0806030902050204" pitchFamily="34" charset="0"/>
                </a:endParaRPr>
              </a:p>
            </p:txBody>
          </p:sp>
          <p:sp>
            <p:nvSpPr>
              <p:cNvPr id="14" name="平行四边形 13">
                <a:extLst>
                  <a:ext uri="{FF2B5EF4-FFF2-40B4-BE49-F238E27FC236}">
                    <a16:creationId xmlns:a16="http://schemas.microsoft.com/office/drawing/2014/main" id="{D0D4C282-558E-C946-DC0E-B791DD29882F}"/>
                  </a:ext>
                </a:extLst>
              </p:cNvPr>
              <p:cNvSpPr/>
              <p:nvPr/>
            </p:nvSpPr>
            <p:spPr>
              <a:xfrm>
                <a:off x="1858679" y="2200834"/>
                <a:ext cx="6555867"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b="1" dirty="0">
                    <a:solidFill>
                      <a:schemeClr val="tx1"/>
                    </a:solidFill>
                  </a:rPr>
                  <a:t>UDP</a:t>
                </a:r>
                <a:r>
                  <a:rPr lang="zh-CN" altLang="en-US" sz="2200" b="1" dirty="0">
                    <a:solidFill>
                      <a:schemeClr val="tx1"/>
                    </a:solidFill>
                  </a:rPr>
                  <a:t>和</a:t>
                </a:r>
                <a:r>
                  <a:rPr lang="en-US" altLang="zh-CN" sz="2200" b="1" dirty="0">
                    <a:solidFill>
                      <a:schemeClr val="tx1"/>
                    </a:solidFill>
                  </a:rPr>
                  <a:t>TCP</a:t>
                </a:r>
                <a:r>
                  <a:rPr lang="zh-CN" altLang="en-US" sz="2200" b="1" dirty="0">
                    <a:solidFill>
                      <a:schemeClr val="tx1"/>
                    </a:solidFill>
                  </a:rPr>
                  <a:t>对数据传输可靠性的支持情况</a:t>
                </a:r>
              </a:p>
            </p:txBody>
          </p:sp>
        </p:grpSp>
        <p:grpSp>
          <p:nvGrpSpPr>
            <p:cNvPr id="15" name="组合 14">
              <a:extLst>
                <a:ext uri="{FF2B5EF4-FFF2-40B4-BE49-F238E27FC236}">
                  <a16:creationId xmlns:a16="http://schemas.microsoft.com/office/drawing/2014/main" id="{EAE17BA7-1A5D-D178-F24C-E16625B44FDC}"/>
                </a:ext>
              </a:extLst>
            </p:cNvPr>
            <p:cNvGrpSpPr/>
            <p:nvPr/>
          </p:nvGrpSpPr>
          <p:grpSpPr>
            <a:xfrm>
              <a:off x="2496501" y="4764979"/>
              <a:ext cx="7231303" cy="595554"/>
              <a:chOff x="1183243" y="2200834"/>
              <a:chExt cx="7231303" cy="595554"/>
            </a:xfrm>
          </p:grpSpPr>
          <p:sp>
            <p:nvSpPr>
              <p:cNvPr id="16" name="平行四边形 15">
                <a:extLst>
                  <a:ext uri="{FF2B5EF4-FFF2-40B4-BE49-F238E27FC236}">
                    <a16:creationId xmlns:a16="http://schemas.microsoft.com/office/drawing/2014/main" id="{84ACADF8-666B-0FD8-87E2-5A29920D480A}"/>
                  </a:ext>
                </a:extLst>
              </p:cNvPr>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05</a:t>
                </a:r>
                <a:endParaRPr lang="zh-CN" altLang="en-US" sz="2800" dirty="0">
                  <a:latin typeface="Impact" panose="020B0806030902050204" pitchFamily="34" charset="0"/>
                </a:endParaRPr>
              </a:p>
            </p:txBody>
          </p:sp>
          <p:sp>
            <p:nvSpPr>
              <p:cNvPr id="17" name="平行四边形 16">
                <a:extLst>
                  <a:ext uri="{FF2B5EF4-FFF2-40B4-BE49-F238E27FC236}">
                    <a16:creationId xmlns:a16="http://schemas.microsoft.com/office/drawing/2014/main" id="{17A8EBDC-A6FA-5BA4-C82F-B080A582756D}"/>
                  </a:ext>
                </a:extLst>
              </p:cNvPr>
              <p:cNvSpPr/>
              <p:nvPr/>
            </p:nvSpPr>
            <p:spPr>
              <a:xfrm>
                <a:off x="1858680" y="2200834"/>
                <a:ext cx="655586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b="1" dirty="0">
                    <a:solidFill>
                      <a:schemeClr val="tx1"/>
                    </a:solidFill>
                  </a:rPr>
                  <a:t>UDP</a:t>
                </a:r>
                <a:r>
                  <a:rPr lang="zh-CN" altLang="en-US" sz="2200" b="1" dirty="0">
                    <a:solidFill>
                      <a:schemeClr val="tx1"/>
                    </a:solidFill>
                  </a:rPr>
                  <a:t>首部和</a:t>
                </a:r>
                <a:r>
                  <a:rPr lang="en-US" altLang="zh-CN" sz="2200" b="1" dirty="0">
                    <a:solidFill>
                      <a:schemeClr val="tx1"/>
                    </a:solidFill>
                  </a:rPr>
                  <a:t>TCP</a:t>
                </a:r>
                <a:r>
                  <a:rPr lang="zh-CN" altLang="en-US" sz="2200" b="1" dirty="0">
                    <a:solidFill>
                      <a:schemeClr val="tx1"/>
                    </a:solidFill>
                  </a:rPr>
                  <a:t>首部的对比</a:t>
                </a:r>
              </a:p>
            </p:txBody>
          </p:sp>
        </p:grpSp>
      </p:grpSp>
    </p:spTree>
    <p:extLst>
      <p:ext uri="{BB962C8B-B14F-4D97-AF65-F5344CB8AC3E}">
        <p14:creationId xmlns:p14="http://schemas.microsoft.com/office/powerpoint/2010/main" val="269695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 name="组合 167">
            <a:extLst>
              <a:ext uri="{FF2B5EF4-FFF2-40B4-BE49-F238E27FC236}">
                <a16:creationId xmlns:a16="http://schemas.microsoft.com/office/drawing/2014/main" id="{7F79EE45-951A-CDEB-E8B0-7C51AF2EFA19}"/>
              </a:ext>
            </a:extLst>
          </p:cNvPr>
          <p:cNvGrpSpPr/>
          <p:nvPr/>
        </p:nvGrpSpPr>
        <p:grpSpPr>
          <a:xfrm>
            <a:off x="1938844" y="1265227"/>
            <a:ext cx="8315831" cy="4645335"/>
            <a:chOff x="466727" y="1680270"/>
            <a:chExt cx="8315831" cy="4645335"/>
          </a:xfrm>
        </p:grpSpPr>
        <p:grpSp>
          <p:nvGrpSpPr>
            <p:cNvPr id="128" name="组合 127">
              <a:extLst>
                <a:ext uri="{FF2B5EF4-FFF2-40B4-BE49-F238E27FC236}">
                  <a16:creationId xmlns:a16="http://schemas.microsoft.com/office/drawing/2014/main" id="{48E948B3-6CD8-E11D-7153-48E2EBE0A22B}"/>
                </a:ext>
              </a:extLst>
            </p:cNvPr>
            <p:cNvGrpSpPr/>
            <p:nvPr/>
          </p:nvGrpSpPr>
          <p:grpSpPr>
            <a:xfrm>
              <a:off x="2737204" y="1935232"/>
              <a:ext cx="6045354" cy="417661"/>
              <a:chOff x="4144983" y="1968305"/>
              <a:chExt cx="6045354" cy="417661"/>
            </a:xfrm>
          </p:grpSpPr>
          <p:sp>
            <p:nvSpPr>
              <p:cNvPr id="129" name="矩形 128">
                <a:extLst>
                  <a:ext uri="{FF2B5EF4-FFF2-40B4-BE49-F238E27FC236}">
                    <a16:creationId xmlns:a16="http://schemas.microsoft.com/office/drawing/2014/main" id="{50294050-DAC4-5FDE-D415-B56A3FAC377E}"/>
                  </a:ext>
                </a:extLst>
              </p:cNvPr>
              <p:cNvSpPr/>
              <p:nvPr/>
            </p:nvSpPr>
            <p:spPr>
              <a:xfrm>
                <a:off x="4144983" y="2065069"/>
                <a:ext cx="863622" cy="32089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HTTP</a:t>
                </a:r>
                <a:endParaRPr lang="zh-CN" altLang="en-US" sz="2000" b="1" dirty="0">
                  <a:ea typeface="微软雅黑" panose="020B0503020204020204" pitchFamily="34" charset="-122"/>
                </a:endParaRPr>
              </a:p>
            </p:txBody>
          </p:sp>
          <p:sp>
            <p:nvSpPr>
              <p:cNvPr id="130" name="矩形 129">
                <a:extLst>
                  <a:ext uri="{FF2B5EF4-FFF2-40B4-BE49-F238E27FC236}">
                    <a16:creationId xmlns:a16="http://schemas.microsoft.com/office/drawing/2014/main" id="{62602FCE-9FEF-0CB4-8EB5-A4BA5B04A41F}"/>
                  </a:ext>
                </a:extLst>
              </p:cNvPr>
              <p:cNvSpPr/>
              <p:nvPr/>
            </p:nvSpPr>
            <p:spPr>
              <a:xfrm>
                <a:off x="5872227" y="2065069"/>
                <a:ext cx="863622" cy="32089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SMTP</a:t>
                </a:r>
                <a:endParaRPr lang="zh-CN" altLang="en-US" sz="2000" b="1" dirty="0">
                  <a:ea typeface="微软雅黑" panose="020B0503020204020204" pitchFamily="34" charset="-122"/>
                </a:endParaRPr>
              </a:p>
            </p:txBody>
          </p:sp>
          <p:sp>
            <p:nvSpPr>
              <p:cNvPr id="131" name="矩形 130">
                <a:extLst>
                  <a:ext uri="{FF2B5EF4-FFF2-40B4-BE49-F238E27FC236}">
                    <a16:creationId xmlns:a16="http://schemas.microsoft.com/office/drawing/2014/main" id="{E5DD8396-7352-2B57-3804-E52EF218F03B}"/>
                  </a:ext>
                </a:extLst>
              </p:cNvPr>
              <p:cNvSpPr/>
              <p:nvPr/>
            </p:nvSpPr>
            <p:spPr>
              <a:xfrm>
                <a:off x="7599471" y="2065069"/>
                <a:ext cx="863622" cy="32089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DNS</a:t>
                </a:r>
                <a:endParaRPr lang="zh-CN" altLang="en-US" sz="2000" b="1" dirty="0">
                  <a:ea typeface="微软雅黑" panose="020B0503020204020204" pitchFamily="34" charset="-122"/>
                </a:endParaRPr>
              </a:p>
            </p:txBody>
          </p:sp>
          <p:sp>
            <p:nvSpPr>
              <p:cNvPr id="132" name="矩形 131">
                <a:extLst>
                  <a:ext uri="{FF2B5EF4-FFF2-40B4-BE49-F238E27FC236}">
                    <a16:creationId xmlns:a16="http://schemas.microsoft.com/office/drawing/2014/main" id="{6F4087A4-B9AD-0D90-98CE-E8A38DA084EB}"/>
                  </a:ext>
                </a:extLst>
              </p:cNvPr>
              <p:cNvSpPr/>
              <p:nvPr/>
            </p:nvSpPr>
            <p:spPr>
              <a:xfrm>
                <a:off x="9326715" y="2065069"/>
                <a:ext cx="863622" cy="32089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RTP</a:t>
                </a:r>
                <a:endParaRPr lang="zh-CN" altLang="en-US" sz="2000" b="1" dirty="0">
                  <a:ea typeface="微软雅黑" panose="020B0503020204020204" pitchFamily="34" charset="-122"/>
                </a:endParaRPr>
              </a:p>
            </p:txBody>
          </p:sp>
          <p:sp>
            <p:nvSpPr>
              <p:cNvPr id="133" name="文本框 132">
                <a:extLst>
                  <a:ext uri="{FF2B5EF4-FFF2-40B4-BE49-F238E27FC236}">
                    <a16:creationId xmlns:a16="http://schemas.microsoft.com/office/drawing/2014/main" id="{8E77E488-316B-00FC-8DAE-194922E363EC}"/>
                  </a:ext>
                </a:extLst>
              </p:cNvPr>
              <p:cNvSpPr txBox="1"/>
              <p:nvPr/>
            </p:nvSpPr>
            <p:spPr>
              <a:xfrm>
                <a:off x="4792699" y="1968305"/>
                <a:ext cx="1320800" cy="369332"/>
              </a:xfrm>
              <a:prstGeom prst="rect">
                <a:avLst/>
              </a:prstGeom>
              <a:noFill/>
            </p:spPr>
            <p:txBody>
              <a:bodyPr wrap="square" rtlCol="0">
                <a:spAutoFit/>
              </a:bodyPr>
              <a:lstStyle/>
              <a:p>
                <a:pPr algn="ctr"/>
                <a:r>
                  <a:rPr lang="en-US" altLang="zh-CN" b="1" dirty="0"/>
                  <a:t>…</a:t>
                </a:r>
                <a:endParaRPr lang="zh-CN" altLang="en-US" b="1" dirty="0"/>
              </a:p>
            </p:txBody>
          </p:sp>
          <p:sp>
            <p:nvSpPr>
              <p:cNvPr id="134" name="文本框 133">
                <a:extLst>
                  <a:ext uri="{FF2B5EF4-FFF2-40B4-BE49-F238E27FC236}">
                    <a16:creationId xmlns:a16="http://schemas.microsoft.com/office/drawing/2014/main" id="{4B07EDA4-C31C-B08D-9BF2-9DFF844E45EB}"/>
                  </a:ext>
                </a:extLst>
              </p:cNvPr>
              <p:cNvSpPr txBox="1"/>
              <p:nvPr/>
            </p:nvSpPr>
            <p:spPr>
              <a:xfrm>
                <a:off x="8236559" y="1968305"/>
                <a:ext cx="1320800" cy="369332"/>
              </a:xfrm>
              <a:prstGeom prst="rect">
                <a:avLst/>
              </a:prstGeom>
              <a:noFill/>
            </p:spPr>
            <p:txBody>
              <a:bodyPr wrap="square" rtlCol="0">
                <a:spAutoFit/>
              </a:bodyPr>
              <a:lstStyle/>
              <a:p>
                <a:pPr algn="ctr"/>
                <a:r>
                  <a:rPr lang="en-US" altLang="zh-CN" b="1" dirty="0"/>
                  <a:t>…</a:t>
                </a:r>
                <a:endParaRPr lang="zh-CN" altLang="en-US" b="1" dirty="0"/>
              </a:p>
            </p:txBody>
          </p:sp>
        </p:grpSp>
        <p:sp>
          <p:nvSpPr>
            <p:cNvPr id="135" name="矩形 134">
              <a:extLst>
                <a:ext uri="{FF2B5EF4-FFF2-40B4-BE49-F238E27FC236}">
                  <a16:creationId xmlns:a16="http://schemas.microsoft.com/office/drawing/2014/main" id="{21DB80C7-153C-B2DF-4790-B103C8BA90F1}"/>
                </a:ext>
              </a:extLst>
            </p:cNvPr>
            <p:cNvSpPr/>
            <p:nvPr/>
          </p:nvSpPr>
          <p:spPr>
            <a:xfrm>
              <a:off x="2737204" y="3827544"/>
              <a:ext cx="941798" cy="32089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ea typeface="微软雅黑" panose="020B0503020204020204" pitchFamily="34" charset="-122"/>
                </a:rPr>
                <a:t>ICMP</a:t>
              </a:r>
              <a:endParaRPr lang="zh-CN" altLang="en-US" sz="2000" b="1" dirty="0">
                <a:solidFill>
                  <a:schemeClr val="tx1"/>
                </a:solidFill>
                <a:ea typeface="微软雅黑" panose="020B0503020204020204" pitchFamily="34" charset="-122"/>
              </a:endParaRPr>
            </a:p>
          </p:txBody>
        </p:sp>
        <p:sp>
          <p:nvSpPr>
            <p:cNvPr id="136" name="矩形 135">
              <a:extLst>
                <a:ext uri="{FF2B5EF4-FFF2-40B4-BE49-F238E27FC236}">
                  <a16:creationId xmlns:a16="http://schemas.microsoft.com/office/drawing/2014/main" id="{AD9D62A5-CA81-FAD9-6EEC-93C108971027}"/>
                </a:ext>
              </a:extLst>
            </p:cNvPr>
            <p:cNvSpPr/>
            <p:nvPr/>
          </p:nvSpPr>
          <p:spPr>
            <a:xfrm>
              <a:off x="3752604" y="3826856"/>
              <a:ext cx="941798" cy="32089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ea typeface="微软雅黑" panose="020B0503020204020204" pitchFamily="34" charset="-122"/>
                </a:rPr>
                <a:t>IGMP</a:t>
              </a:r>
              <a:endParaRPr lang="zh-CN" altLang="en-US" sz="2000" b="1" dirty="0">
                <a:solidFill>
                  <a:schemeClr val="tx1"/>
                </a:solidFill>
                <a:ea typeface="微软雅黑" panose="020B0503020204020204" pitchFamily="34" charset="-122"/>
              </a:endParaRPr>
            </a:p>
          </p:txBody>
        </p:sp>
        <p:sp>
          <p:nvSpPr>
            <p:cNvPr id="137" name="矩形 136">
              <a:extLst>
                <a:ext uri="{FF2B5EF4-FFF2-40B4-BE49-F238E27FC236}">
                  <a16:creationId xmlns:a16="http://schemas.microsoft.com/office/drawing/2014/main" id="{3F09D078-E046-0779-C78B-92887A1B0F22}"/>
                </a:ext>
              </a:extLst>
            </p:cNvPr>
            <p:cNvSpPr/>
            <p:nvPr/>
          </p:nvSpPr>
          <p:spPr>
            <a:xfrm>
              <a:off x="6825360" y="4386880"/>
              <a:ext cx="941798" cy="32089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ea typeface="微软雅黑" panose="020B0503020204020204" pitchFamily="34" charset="-122"/>
                </a:rPr>
                <a:t>RARP</a:t>
              </a:r>
              <a:endParaRPr lang="zh-CN" altLang="en-US" sz="2000" b="1" dirty="0">
                <a:solidFill>
                  <a:schemeClr val="tx1"/>
                </a:solidFill>
                <a:ea typeface="微软雅黑" panose="020B0503020204020204" pitchFamily="34" charset="-122"/>
              </a:endParaRPr>
            </a:p>
          </p:txBody>
        </p:sp>
        <p:sp>
          <p:nvSpPr>
            <p:cNvPr id="138" name="矩形 137">
              <a:extLst>
                <a:ext uri="{FF2B5EF4-FFF2-40B4-BE49-F238E27FC236}">
                  <a16:creationId xmlns:a16="http://schemas.microsoft.com/office/drawing/2014/main" id="{D23A1300-B931-0EB7-FEA7-E9F9C1BCE2CE}"/>
                </a:ext>
              </a:extLst>
            </p:cNvPr>
            <p:cNvSpPr/>
            <p:nvPr/>
          </p:nvSpPr>
          <p:spPr>
            <a:xfrm>
              <a:off x="7840760" y="4386192"/>
              <a:ext cx="941798" cy="32089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ea typeface="微软雅黑" panose="020B0503020204020204" pitchFamily="34" charset="-122"/>
                </a:rPr>
                <a:t>ARP</a:t>
              </a:r>
              <a:endParaRPr lang="zh-CN" altLang="en-US" sz="2000" b="1" dirty="0">
                <a:solidFill>
                  <a:schemeClr val="tx1"/>
                </a:solidFill>
                <a:ea typeface="微软雅黑" panose="020B0503020204020204" pitchFamily="34" charset="-122"/>
              </a:endParaRPr>
            </a:p>
          </p:txBody>
        </p:sp>
        <p:sp>
          <p:nvSpPr>
            <p:cNvPr id="139" name="矩形 138">
              <a:extLst>
                <a:ext uri="{FF2B5EF4-FFF2-40B4-BE49-F238E27FC236}">
                  <a16:creationId xmlns:a16="http://schemas.microsoft.com/office/drawing/2014/main" id="{523EA3E7-8DCE-2968-5C68-516C8F0EF7ED}"/>
                </a:ext>
              </a:extLst>
            </p:cNvPr>
            <p:cNvSpPr/>
            <p:nvPr/>
          </p:nvSpPr>
          <p:spPr>
            <a:xfrm>
              <a:off x="5265380" y="4137152"/>
              <a:ext cx="941798" cy="32089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ea typeface="微软雅黑" panose="020B0503020204020204" pitchFamily="34" charset="-122"/>
                </a:rPr>
                <a:t>IP</a:t>
              </a:r>
              <a:endParaRPr lang="zh-CN" altLang="en-US" sz="2000" b="1" dirty="0">
                <a:solidFill>
                  <a:schemeClr val="tx1"/>
                </a:solidFill>
                <a:ea typeface="微软雅黑" panose="020B0503020204020204" pitchFamily="34" charset="-122"/>
              </a:endParaRPr>
            </a:p>
          </p:txBody>
        </p:sp>
        <p:grpSp>
          <p:nvGrpSpPr>
            <p:cNvPr id="140" name="组合 139">
              <a:extLst>
                <a:ext uri="{FF2B5EF4-FFF2-40B4-BE49-F238E27FC236}">
                  <a16:creationId xmlns:a16="http://schemas.microsoft.com/office/drawing/2014/main" id="{93F7417D-E7FD-7D59-1397-50AF79EEF1FA}"/>
                </a:ext>
              </a:extLst>
            </p:cNvPr>
            <p:cNvGrpSpPr/>
            <p:nvPr/>
          </p:nvGrpSpPr>
          <p:grpSpPr>
            <a:xfrm>
              <a:off x="2724887" y="5189731"/>
              <a:ext cx="6034068" cy="320897"/>
              <a:chOff x="4132666" y="5222804"/>
              <a:chExt cx="6034068" cy="320897"/>
            </a:xfrm>
          </p:grpSpPr>
          <p:sp>
            <p:nvSpPr>
              <p:cNvPr id="141" name="矩形 140">
                <a:extLst>
                  <a:ext uri="{FF2B5EF4-FFF2-40B4-BE49-F238E27FC236}">
                    <a16:creationId xmlns:a16="http://schemas.microsoft.com/office/drawing/2014/main" id="{34E3977F-AC7F-4758-14E3-213F3A7BDF92}"/>
                  </a:ext>
                </a:extLst>
              </p:cNvPr>
              <p:cNvSpPr/>
              <p:nvPr/>
            </p:nvSpPr>
            <p:spPr>
              <a:xfrm>
                <a:off x="4132666" y="5222804"/>
                <a:ext cx="941798" cy="32089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以太网</a:t>
                </a:r>
              </a:p>
            </p:txBody>
          </p:sp>
          <p:sp>
            <p:nvSpPr>
              <p:cNvPr id="142" name="矩形 141">
                <a:extLst>
                  <a:ext uri="{FF2B5EF4-FFF2-40B4-BE49-F238E27FC236}">
                    <a16:creationId xmlns:a16="http://schemas.microsoft.com/office/drawing/2014/main" id="{35A72D8B-27D1-2C83-7199-260DBC7BDB21}"/>
                  </a:ext>
                </a:extLst>
              </p:cNvPr>
              <p:cNvSpPr/>
              <p:nvPr/>
            </p:nvSpPr>
            <p:spPr>
              <a:xfrm>
                <a:off x="6673159" y="5222804"/>
                <a:ext cx="941798" cy="32089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Wi-Fi</a:t>
                </a:r>
                <a:endParaRPr lang="zh-CN" altLang="en-US" sz="2000" b="1" dirty="0"/>
              </a:p>
            </p:txBody>
          </p:sp>
          <p:sp>
            <p:nvSpPr>
              <p:cNvPr id="143" name="矩形 142">
                <a:extLst>
                  <a:ext uri="{FF2B5EF4-FFF2-40B4-BE49-F238E27FC236}">
                    <a16:creationId xmlns:a16="http://schemas.microsoft.com/office/drawing/2014/main" id="{AD5AB499-CD8F-CDF9-5A10-D095C34D0295}"/>
                  </a:ext>
                </a:extLst>
              </p:cNvPr>
              <p:cNvSpPr/>
              <p:nvPr/>
            </p:nvSpPr>
            <p:spPr>
              <a:xfrm>
                <a:off x="9224936" y="5222804"/>
                <a:ext cx="941798" cy="32089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接口</a:t>
                </a:r>
                <a:r>
                  <a:rPr lang="en-US" altLang="zh-CN" b="1" dirty="0"/>
                  <a:t>n</a:t>
                </a:r>
                <a:endParaRPr lang="zh-CN" altLang="en-US" b="1" dirty="0"/>
              </a:p>
            </p:txBody>
          </p:sp>
        </p:grpSp>
        <p:sp>
          <p:nvSpPr>
            <p:cNvPr id="144" name="文本框 143">
              <a:extLst>
                <a:ext uri="{FF2B5EF4-FFF2-40B4-BE49-F238E27FC236}">
                  <a16:creationId xmlns:a16="http://schemas.microsoft.com/office/drawing/2014/main" id="{8BFBD5B3-8677-BEDA-1E0E-F51777B6F27B}"/>
                </a:ext>
              </a:extLst>
            </p:cNvPr>
            <p:cNvSpPr txBox="1"/>
            <p:nvPr/>
          </p:nvSpPr>
          <p:spPr>
            <a:xfrm>
              <a:off x="6371312" y="5137913"/>
              <a:ext cx="1320800" cy="369332"/>
            </a:xfrm>
            <a:prstGeom prst="rect">
              <a:avLst/>
            </a:prstGeom>
            <a:noFill/>
          </p:spPr>
          <p:txBody>
            <a:bodyPr wrap="square" rtlCol="0">
              <a:spAutoFit/>
            </a:bodyPr>
            <a:lstStyle/>
            <a:p>
              <a:pPr algn="ctr"/>
              <a:r>
                <a:rPr lang="en-US" altLang="zh-CN" b="1" dirty="0"/>
                <a:t>…</a:t>
              </a:r>
              <a:endParaRPr lang="zh-CN" altLang="en-US" b="1" dirty="0"/>
            </a:p>
          </p:txBody>
        </p:sp>
        <p:sp>
          <p:nvSpPr>
            <p:cNvPr id="145" name="矩形 144">
              <a:extLst>
                <a:ext uri="{FF2B5EF4-FFF2-40B4-BE49-F238E27FC236}">
                  <a16:creationId xmlns:a16="http://schemas.microsoft.com/office/drawing/2014/main" id="{24C33689-2311-B16D-38F8-2CDF5B3C28ED}"/>
                </a:ext>
              </a:extLst>
            </p:cNvPr>
            <p:cNvSpPr/>
            <p:nvPr/>
          </p:nvSpPr>
          <p:spPr>
            <a:xfrm>
              <a:off x="3600826" y="3084574"/>
              <a:ext cx="863622" cy="320897"/>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TCP</a:t>
              </a:r>
              <a:endParaRPr lang="zh-CN" altLang="en-US" sz="2000" b="1" dirty="0">
                <a:ea typeface="微软雅黑" panose="020B0503020204020204" pitchFamily="34" charset="-122"/>
              </a:endParaRPr>
            </a:p>
          </p:txBody>
        </p:sp>
        <p:sp>
          <p:nvSpPr>
            <p:cNvPr id="146" name="矩形 145">
              <a:extLst>
                <a:ext uri="{FF2B5EF4-FFF2-40B4-BE49-F238E27FC236}">
                  <a16:creationId xmlns:a16="http://schemas.microsoft.com/office/drawing/2014/main" id="{D5A5CAF2-C642-FFD7-03CF-BCCED2EA0E3E}"/>
                </a:ext>
              </a:extLst>
            </p:cNvPr>
            <p:cNvSpPr/>
            <p:nvPr/>
          </p:nvSpPr>
          <p:spPr>
            <a:xfrm>
              <a:off x="7031712" y="3108103"/>
              <a:ext cx="863622" cy="320897"/>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UDP</a:t>
              </a:r>
              <a:endParaRPr lang="zh-CN" altLang="en-US" sz="2000" b="1" dirty="0">
                <a:ea typeface="微软雅黑" panose="020B0503020204020204" pitchFamily="34" charset="-122"/>
              </a:endParaRPr>
            </a:p>
          </p:txBody>
        </p:sp>
        <p:grpSp>
          <p:nvGrpSpPr>
            <p:cNvPr id="147" name="组合 146">
              <a:extLst>
                <a:ext uri="{FF2B5EF4-FFF2-40B4-BE49-F238E27FC236}">
                  <a16:creationId xmlns:a16="http://schemas.microsoft.com/office/drawing/2014/main" id="{A859759E-F81C-D894-8160-2DE32D739BF7}"/>
                </a:ext>
              </a:extLst>
            </p:cNvPr>
            <p:cNvGrpSpPr/>
            <p:nvPr/>
          </p:nvGrpSpPr>
          <p:grpSpPr>
            <a:xfrm>
              <a:off x="3169015" y="2352893"/>
              <a:ext cx="1727244" cy="730993"/>
              <a:chOff x="2855350" y="2602871"/>
              <a:chExt cx="1727244" cy="730993"/>
            </a:xfrm>
          </p:grpSpPr>
          <p:cxnSp>
            <p:nvCxnSpPr>
              <p:cNvPr id="148" name="直接箭头连接符 147">
                <a:extLst>
                  <a:ext uri="{FF2B5EF4-FFF2-40B4-BE49-F238E27FC236}">
                    <a16:creationId xmlns:a16="http://schemas.microsoft.com/office/drawing/2014/main" id="{AFC18CF3-86B5-5A3E-9574-FDD385C8EFC1}"/>
                  </a:ext>
                </a:extLst>
              </p:cNvPr>
              <p:cNvCxnSpPr>
                <a:cxnSpLocks/>
                <a:endCxn id="129" idx="2"/>
              </p:cNvCxnSpPr>
              <p:nvPr/>
            </p:nvCxnSpPr>
            <p:spPr>
              <a:xfrm flipH="1" flipV="1">
                <a:off x="2855350" y="2602871"/>
                <a:ext cx="431811" cy="730993"/>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49" name="直接箭头连接符 148">
                <a:extLst>
                  <a:ext uri="{FF2B5EF4-FFF2-40B4-BE49-F238E27FC236}">
                    <a16:creationId xmlns:a16="http://schemas.microsoft.com/office/drawing/2014/main" id="{590E129E-DC5B-5677-D44F-8D6618907FE5}"/>
                  </a:ext>
                </a:extLst>
              </p:cNvPr>
              <p:cNvCxnSpPr>
                <a:cxnSpLocks/>
                <a:endCxn id="130" idx="2"/>
              </p:cNvCxnSpPr>
              <p:nvPr/>
            </p:nvCxnSpPr>
            <p:spPr>
              <a:xfrm flipV="1">
                <a:off x="4150783" y="2602871"/>
                <a:ext cx="431811" cy="730993"/>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50" name="组合 149">
              <a:extLst>
                <a:ext uri="{FF2B5EF4-FFF2-40B4-BE49-F238E27FC236}">
                  <a16:creationId xmlns:a16="http://schemas.microsoft.com/office/drawing/2014/main" id="{9C18DE65-086C-0A96-7BC4-CCC1AA4D90BD}"/>
                </a:ext>
              </a:extLst>
            </p:cNvPr>
            <p:cNvGrpSpPr/>
            <p:nvPr/>
          </p:nvGrpSpPr>
          <p:grpSpPr>
            <a:xfrm>
              <a:off x="6623503" y="2352893"/>
              <a:ext cx="1727244" cy="755210"/>
              <a:chOff x="6309838" y="2602871"/>
              <a:chExt cx="1727244" cy="755210"/>
            </a:xfrm>
          </p:grpSpPr>
          <p:cxnSp>
            <p:nvCxnSpPr>
              <p:cNvPr id="151" name="直接箭头连接符 150">
                <a:extLst>
                  <a:ext uri="{FF2B5EF4-FFF2-40B4-BE49-F238E27FC236}">
                    <a16:creationId xmlns:a16="http://schemas.microsoft.com/office/drawing/2014/main" id="{57BBE7AA-C24A-0AF9-81E7-786404C70BE1}"/>
                  </a:ext>
                </a:extLst>
              </p:cNvPr>
              <p:cNvCxnSpPr>
                <a:cxnSpLocks/>
                <a:endCxn id="131" idx="2"/>
              </p:cNvCxnSpPr>
              <p:nvPr/>
            </p:nvCxnSpPr>
            <p:spPr>
              <a:xfrm flipH="1" flipV="1">
                <a:off x="6309838" y="2602871"/>
                <a:ext cx="408209" cy="75521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52" name="直接箭头连接符 151">
                <a:extLst>
                  <a:ext uri="{FF2B5EF4-FFF2-40B4-BE49-F238E27FC236}">
                    <a16:creationId xmlns:a16="http://schemas.microsoft.com/office/drawing/2014/main" id="{F4137EBB-70F0-85DA-EAFD-086D22165978}"/>
                  </a:ext>
                </a:extLst>
              </p:cNvPr>
              <p:cNvCxnSpPr>
                <a:cxnSpLocks/>
                <a:endCxn id="132" idx="2"/>
              </p:cNvCxnSpPr>
              <p:nvPr/>
            </p:nvCxnSpPr>
            <p:spPr>
              <a:xfrm flipV="1">
                <a:off x="7581669" y="2602871"/>
                <a:ext cx="455413" cy="75521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53" name="组合 152">
              <a:extLst>
                <a:ext uri="{FF2B5EF4-FFF2-40B4-BE49-F238E27FC236}">
                  <a16:creationId xmlns:a16="http://schemas.microsoft.com/office/drawing/2014/main" id="{CF07350D-03D1-FD9A-6B11-24A6512BEB8D}"/>
                </a:ext>
              </a:extLst>
            </p:cNvPr>
            <p:cNvGrpSpPr/>
            <p:nvPr/>
          </p:nvGrpSpPr>
          <p:grpSpPr>
            <a:xfrm>
              <a:off x="4464448" y="3405471"/>
              <a:ext cx="2590866" cy="731682"/>
              <a:chOff x="5872227" y="3438544"/>
              <a:chExt cx="2590866" cy="731682"/>
            </a:xfrm>
          </p:grpSpPr>
          <p:cxnSp>
            <p:nvCxnSpPr>
              <p:cNvPr id="154" name="直接箭头连接符 153">
                <a:extLst>
                  <a:ext uri="{FF2B5EF4-FFF2-40B4-BE49-F238E27FC236}">
                    <a16:creationId xmlns:a16="http://schemas.microsoft.com/office/drawing/2014/main" id="{5C0D88D7-BDC5-78E7-D878-5AC430E05FF9}"/>
                  </a:ext>
                </a:extLst>
              </p:cNvPr>
              <p:cNvCxnSpPr>
                <a:cxnSpLocks/>
              </p:cNvCxnSpPr>
              <p:nvPr/>
            </p:nvCxnSpPr>
            <p:spPr>
              <a:xfrm flipH="1" flipV="1">
                <a:off x="5872227" y="3438544"/>
                <a:ext cx="800932" cy="731682"/>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55" name="直接箭头连接符 154">
                <a:extLst>
                  <a:ext uri="{FF2B5EF4-FFF2-40B4-BE49-F238E27FC236}">
                    <a16:creationId xmlns:a16="http://schemas.microsoft.com/office/drawing/2014/main" id="{4F6173AE-2069-60F7-BAD3-54706339A5EE}"/>
                  </a:ext>
                </a:extLst>
              </p:cNvPr>
              <p:cNvCxnSpPr>
                <a:cxnSpLocks/>
              </p:cNvCxnSpPr>
              <p:nvPr/>
            </p:nvCxnSpPr>
            <p:spPr>
              <a:xfrm flipV="1">
                <a:off x="7614957" y="3462073"/>
                <a:ext cx="848136" cy="708152"/>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56" name="组合 155">
              <a:extLst>
                <a:ext uri="{FF2B5EF4-FFF2-40B4-BE49-F238E27FC236}">
                  <a16:creationId xmlns:a16="http://schemas.microsoft.com/office/drawing/2014/main" id="{072CE9B7-D376-A668-2EA8-E76726316F9B}"/>
                </a:ext>
              </a:extLst>
            </p:cNvPr>
            <p:cNvGrpSpPr/>
            <p:nvPr/>
          </p:nvGrpSpPr>
          <p:grpSpPr>
            <a:xfrm>
              <a:off x="3666685" y="4458049"/>
              <a:ext cx="4150472" cy="731682"/>
              <a:chOff x="5074464" y="4491122"/>
              <a:chExt cx="4150472" cy="731682"/>
            </a:xfrm>
          </p:grpSpPr>
          <p:cxnSp>
            <p:nvCxnSpPr>
              <p:cNvPr id="157" name="直接箭头连接符 156">
                <a:extLst>
                  <a:ext uri="{FF2B5EF4-FFF2-40B4-BE49-F238E27FC236}">
                    <a16:creationId xmlns:a16="http://schemas.microsoft.com/office/drawing/2014/main" id="{C2503253-7174-4D25-1654-009D632BD034}"/>
                  </a:ext>
                </a:extLst>
              </p:cNvPr>
              <p:cNvCxnSpPr>
                <a:cxnSpLocks/>
              </p:cNvCxnSpPr>
              <p:nvPr/>
            </p:nvCxnSpPr>
            <p:spPr>
              <a:xfrm flipH="1" flipV="1">
                <a:off x="7614957" y="4491122"/>
                <a:ext cx="1609979" cy="731682"/>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BD628032-ABFA-10A5-BD60-08A77160F8F3}"/>
                  </a:ext>
                </a:extLst>
              </p:cNvPr>
              <p:cNvCxnSpPr>
                <a:cxnSpLocks/>
              </p:cNvCxnSpPr>
              <p:nvPr/>
            </p:nvCxnSpPr>
            <p:spPr>
              <a:xfrm flipV="1">
                <a:off x="7144058" y="4491122"/>
                <a:ext cx="0" cy="731682"/>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59" name="直接箭头连接符 158">
                <a:extLst>
                  <a:ext uri="{FF2B5EF4-FFF2-40B4-BE49-F238E27FC236}">
                    <a16:creationId xmlns:a16="http://schemas.microsoft.com/office/drawing/2014/main" id="{6380CC4F-427F-400C-C682-74BD9EFD8C1C}"/>
                  </a:ext>
                </a:extLst>
              </p:cNvPr>
              <p:cNvCxnSpPr>
                <a:cxnSpLocks/>
              </p:cNvCxnSpPr>
              <p:nvPr/>
            </p:nvCxnSpPr>
            <p:spPr>
              <a:xfrm flipV="1">
                <a:off x="5074464" y="4491122"/>
                <a:ext cx="1609979" cy="731682"/>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60" name="组合 159">
              <a:extLst>
                <a:ext uri="{FF2B5EF4-FFF2-40B4-BE49-F238E27FC236}">
                  <a16:creationId xmlns:a16="http://schemas.microsoft.com/office/drawing/2014/main" id="{7D331B13-913E-9FC8-0893-6A95636ADF1A}"/>
                </a:ext>
              </a:extLst>
            </p:cNvPr>
            <p:cNvGrpSpPr/>
            <p:nvPr/>
          </p:nvGrpSpPr>
          <p:grpSpPr>
            <a:xfrm>
              <a:off x="466727" y="1680270"/>
              <a:ext cx="1902744" cy="4645335"/>
              <a:chOff x="1069842" y="1463365"/>
              <a:chExt cx="1902744" cy="4645335"/>
            </a:xfrm>
          </p:grpSpPr>
          <p:sp>
            <p:nvSpPr>
              <p:cNvPr id="161" name="矩形 160">
                <a:extLst>
                  <a:ext uri="{FF2B5EF4-FFF2-40B4-BE49-F238E27FC236}">
                    <a16:creationId xmlns:a16="http://schemas.microsoft.com/office/drawing/2014/main" id="{E88A6315-75FB-B1A4-58AA-E5D0E94D3F49}"/>
                  </a:ext>
                </a:extLst>
              </p:cNvPr>
              <p:cNvSpPr/>
              <p:nvPr/>
            </p:nvSpPr>
            <p:spPr>
              <a:xfrm>
                <a:off x="1069842" y="4607675"/>
                <a:ext cx="1899920" cy="105120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162" name="矩形 161">
                <a:extLst>
                  <a:ext uri="{FF2B5EF4-FFF2-40B4-BE49-F238E27FC236}">
                    <a16:creationId xmlns:a16="http://schemas.microsoft.com/office/drawing/2014/main" id="{646C0911-0A8A-77F4-C3F0-5E7DCA05F918}"/>
                  </a:ext>
                </a:extLst>
              </p:cNvPr>
              <p:cNvSpPr/>
              <p:nvPr/>
            </p:nvSpPr>
            <p:spPr>
              <a:xfrm>
                <a:off x="1069842" y="2510377"/>
                <a:ext cx="1899920" cy="10512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163" name="矩形 162">
                <a:extLst>
                  <a:ext uri="{FF2B5EF4-FFF2-40B4-BE49-F238E27FC236}">
                    <a16:creationId xmlns:a16="http://schemas.microsoft.com/office/drawing/2014/main" id="{871DEB89-66D5-9AFC-9E81-2011160911F8}"/>
                  </a:ext>
                </a:extLst>
              </p:cNvPr>
              <p:cNvSpPr/>
              <p:nvPr/>
            </p:nvSpPr>
            <p:spPr>
              <a:xfrm>
                <a:off x="1069842" y="3559891"/>
                <a:ext cx="1899920" cy="105120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网际层</a:t>
                </a:r>
              </a:p>
            </p:txBody>
          </p:sp>
          <p:sp>
            <p:nvSpPr>
              <p:cNvPr id="164" name="矩形 163">
                <a:extLst>
                  <a:ext uri="{FF2B5EF4-FFF2-40B4-BE49-F238E27FC236}">
                    <a16:creationId xmlns:a16="http://schemas.microsoft.com/office/drawing/2014/main" id="{09C69639-B8E0-9B89-499A-CB99BBD6779B}"/>
                  </a:ext>
                </a:extLst>
              </p:cNvPr>
              <p:cNvSpPr/>
              <p:nvPr/>
            </p:nvSpPr>
            <p:spPr>
              <a:xfrm>
                <a:off x="1069842" y="1463365"/>
                <a:ext cx="1899920" cy="10512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165" name="文本框 164">
                <a:extLst>
                  <a:ext uri="{FF2B5EF4-FFF2-40B4-BE49-F238E27FC236}">
                    <a16:creationId xmlns:a16="http://schemas.microsoft.com/office/drawing/2014/main" id="{40167CFE-CE7C-CD07-FB48-D27492143FFE}"/>
                  </a:ext>
                </a:extLst>
              </p:cNvPr>
              <p:cNvSpPr txBox="1"/>
              <p:nvPr/>
            </p:nvSpPr>
            <p:spPr>
              <a:xfrm>
                <a:off x="1072666" y="5739368"/>
                <a:ext cx="1899920" cy="369332"/>
              </a:xfrm>
              <a:prstGeom prst="rect">
                <a:avLst/>
              </a:prstGeom>
              <a:noFill/>
            </p:spPr>
            <p:txBody>
              <a:bodyPr wrap="square" rtlCol="0">
                <a:spAutoFit/>
              </a:bodyPr>
              <a:lstStyle/>
              <a:p>
                <a:pPr algn="ctr"/>
                <a:r>
                  <a:rPr lang="en-US" altLang="zh-CN" b="1" dirty="0"/>
                  <a:t>TCP/IP</a:t>
                </a:r>
                <a:r>
                  <a:rPr lang="zh-CN" altLang="en-US" b="1" dirty="0"/>
                  <a:t>体系结构</a:t>
                </a:r>
              </a:p>
            </p:txBody>
          </p:sp>
        </p:grpSp>
      </p:grpSp>
    </p:spTree>
    <p:custDataLst>
      <p:tags r:id="rId1"/>
    </p:custDataLst>
    <p:extLst>
      <p:ext uri="{BB962C8B-B14F-4D97-AF65-F5344CB8AC3E}">
        <p14:creationId xmlns:p14="http://schemas.microsoft.com/office/powerpoint/2010/main" val="390420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800" decel="100000"/>
                                        <p:tgtEl>
                                          <p:spTgt spid="168"/>
                                        </p:tgtEl>
                                      </p:cBhvr>
                                    </p:animEffect>
                                    <p:anim calcmode="lin" valueType="num">
                                      <p:cBhvr>
                                        <p:cTn id="8" dur="800" decel="100000" fill="hold"/>
                                        <p:tgtEl>
                                          <p:spTgt spid="168"/>
                                        </p:tgtEl>
                                        <p:attrNameLst>
                                          <p:attrName>style.rotation</p:attrName>
                                        </p:attrNameLst>
                                      </p:cBhvr>
                                      <p:tavLst>
                                        <p:tav tm="0">
                                          <p:val>
                                            <p:fltVal val="-90"/>
                                          </p:val>
                                        </p:tav>
                                        <p:tav tm="100000">
                                          <p:val>
                                            <p:fltVal val="0"/>
                                          </p:val>
                                        </p:tav>
                                      </p:tavLst>
                                    </p:anim>
                                    <p:anim calcmode="lin" valueType="num">
                                      <p:cBhvr>
                                        <p:cTn id="9" dur="800" decel="100000" fill="hold"/>
                                        <p:tgtEl>
                                          <p:spTgt spid="168"/>
                                        </p:tgtEl>
                                        <p:attrNameLst>
                                          <p:attrName>ppt_x</p:attrName>
                                        </p:attrNameLst>
                                      </p:cBhvr>
                                      <p:tavLst>
                                        <p:tav tm="0">
                                          <p:val>
                                            <p:strVal val="#ppt_x+0.4"/>
                                          </p:val>
                                        </p:tav>
                                        <p:tav tm="100000">
                                          <p:val>
                                            <p:strVal val="#ppt_x-0.05"/>
                                          </p:val>
                                        </p:tav>
                                      </p:tavLst>
                                    </p:anim>
                                    <p:anim calcmode="lin" valueType="num">
                                      <p:cBhvr>
                                        <p:cTn id="10" dur="800" decel="100000" fill="hold"/>
                                        <p:tgtEl>
                                          <p:spTgt spid="16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6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6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C4B8E671-072A-85DF-294B-404763D283D6}"/>
              </a:ext>
            </a:extLst>
          </p:cNvPr>
          <p:cNvSpPr txBox="1"/>
          <p:nvPr/>
        </p:nvSpPr>
        <p:spPr>
          <a:xfrm>
            <a:off x="9381607" y="2668417"/>
            <a:ext cx="844971" cy="369332"/>
          </a:xfrm>
          <a:prstGeom prst="rect">
            <a:avLst/>
          </a:prstGeom>
          <a:noFill/>
        </p:spPr>
        <p:txBody>
          <a:bodyPr wrap="square" rtlCol="0">
            <a:spAutoFit/>
          </a:bodyPr>
          <a:lstStyle/>
          <a:p>
            <a:r>
              <a:rPr lang="zh-CN" altLang="en-US" b="1" dirty="0">
                <a:solidFill>
                  <a:schemeClr val="accent3"/>
                </a:solidFill>
              </a:rPr>
              <a:t>简单</a:t>
            </a:r>
          </a:p>
        </p:txBody>
      </p:sp>
      <p:sp>
        <p:nvSpPr>
          <p:cNvPr id="45" name="文本框 44">
            <a:extLst>
              <a:ext uri="{FF2B5EF4-FFF2-40B4-BE49-F238E27FC236}">
                <a16:creationId xmlns:a16="http://schemas.microsoft.com/office/drawing/2014/main" id="{72CB7E75-139D-F94D-5387-29B134DDEE4E}"/>
              </a:ext>
            </a:extLst>
          </p:cNvPr>
          <p:cNvSpPr txBox="1"/>
          <p:nvPr/>
        </p:nvSpPr>
        <p:spPr>
          <a:xfrm>
            <a:off x="4238066" y="2644625"/>
            <a:ext cx="844971" cy="369332"/>
          </a:xfrm>
          <a:prstGeom prst="rect">
            <a:avLst/>
          </a:prstGeom>
          <a:noFill/>
        </p:spPr>
        <p:txBody>
          <a:bodyPr wrap="square" rtlCol="0">
            <a:spAutoFit/>
          </a:bodyPr>
          <a:lstStyle/>
          <a:p>
            <a:pPr algn="r"/>
            <a:r>
              <a:rPr lang="zh-CN" altLang="en-US" b="1" dirty="0">
                <a:solidFill>
                  <a:schemeClr val="accent3"/>
                </a:solidFill>
              </a:rPr>
              <a:t>复杂</a:t>
            </a:r>
          </a:p>
        </p:txBody>
      </p:sp>
      <p:sp>
        <p:nvSpPr>
          <p:cNvPr id="42" name="文本框 41">
            <a:extLst>
              <a:ext uri="{FF2B5EF4-FFF2-40B4-BE49-F238E27FC236}">
                <a16:creationId xmlns:a16="http://schemas.microsoft.com/office/drawing/2014/main" id="{B52AE761-B910-5491-FA76-B7DDB74B20F7}"/>
              </a:ext>
            </a:extLst>
          </p:cNvPr>
          <p:cNvSpPr txBox="1"/>
          <p:nvPr/>
        </p:nvSpPr>
        <p:spPr>
          <a:xfrm>
            <a:off x="4917125" y="2047581"/>
            <a:ext cx="1143982" cy="646331"/>
          </a:xfrm>
          <a:prstGeom prst="rect">
            <a:avLst/>
          </a:prstGeom>
          <a:noFill/>
        </p:spPr>
        <p:txBody>
          <a:bodyPr wrap="square" rtlCol="0">
            <a:spAutoFit/>
          </a:bodyPr>
          <a:lstStyle/>
          <a:p>
            <a:pPr algn="ctr"/>
            <a:r>
              <a:rPr lang="zh-CN" altLang="en-US" b="1" dirty="0">
                <a:solidFill>
                  <a:schemeClr val="accent4"/>
                </a:solidFill>
              </a:rPr>
              <a:t>面向连接</a:t>
            </a:r>
            <a:endParaRPr lang="en-US" altLang="zh-CN" b="1" dirty="0">
              <a:solidFill>
                <a:schemeClr val="accent4"/>
              </a:solidFill>
            </a:endParaRPr>
          </a:p>
          <a:p>
            <a:pPr algn="ctr"/>
            <a:r>
              <a:rPr lang="zh-CN" altLang="en-US" b="1" dirty="0">
                <a:solidFill>
                  <a:schemeClr val="accent4"/>
                </a:solidFill>
              </a:rPr>
              <a:t>可靠</a:t>
            </a:r>
          </a:p>
        </p:txBody>
      </p:sp>
      <p:sp>
        <p:nvSpPr>
          <p:cNvPr id="43" name="文本框 42">
            <a:extLst>
              <a:ext uri="{FF2B5EF4-FFF2-40B4-BE49-F238E27FC236}">
                <a16:creationId xmlns:a16="http://schemas.microsoft.com/office/drawing/2014/main" id="{309A1A12-D413-594A-55C3-0C86ACC2A07D}"/>
              </a:ext>
            </a:extLst>
          </p:cNvPr>
          <p:cNvSpPr txBox="1"/>
          <p:nvPr/>
        </p:nvSpPr>
        <p:spPr>
          <a:xfrm>
            <a:off x="8386803" y="2047581"/>
            <a:ext cx="1148987" cy="646331"/>
          </a:xfrm>
          <a:prstGeom prst="rect">
            <a:avLst/>
          </a:prstGeom>
          <a:noFill/>
        </p:spPr>
        <p:txBody>
          <a:bodyPr wrap="square" rtlCol="0">
            <a:spAutoFit/>
          </a:bodyPr>
          <a:lstStyle/>
          <a:p>
            <a:pPr algn="ctr"/>
            <a:r>
              <a:rPr lang="zh-CN" altLang="en-US" b="1" dirty="0">
                <a:solidFill>
                  <a:schemeClr val="accent5"/>
                </a:solidFill>
              </a:rPr>
              <a:t>无连接</a:t>
            </a:r>
            <a:endParaRPr lang="en-US" altLang="zh-CN" b="1" dirty="0">
              <a:solidFill>
                <a:schemeClr val="accent5"/>
              </a:solidFill>
            </a:endParaRPr>
          </a:p>
          <a:p>
            <a:pPr algn="ctr"/>
            <a:r>
              <a:rPr lang="zh-CN" altLang="en-US" b="1" dirty="0">
                <a:solidFill>
                  <a:schemeClr val="accent5"/>
                </a:solidFill>
              </a:rPr>
              <a:t>不可靠</a:t>
            </a:r>
          </a:p>
        </p:txBody>
      </p:sp>
      <p:grpSp>
        <p:nvGrpSpPr>
          <p:cNvPr id="128" name="组合 127">
            <a:extLst>
              <a:ext uri="{FF2B5EF4-FFF2-40B4-BE49-F238E27FC236}">
                <a16:creationId xmlns:a16="http://schemas.microsoft.com/office/drawing/2014/main" id="{48E948B3-6CD8-E11D-7153-48E2EBE0A22B}"/>
              </a:ext>
            </a:extLst>
          </p:cNvPr>
          <p:cNvGrpSpPr/>
          <p:nvPr/>
        </p:nvGrpSpPr>
        <p:grpSpPr>
          <a:xfrm>
            <a:off x="4209321" y="1520189"/>
            <a:ext cx="6045354" cy="417661"/>
            <a:chOff x="4144983" y="1968305"/>
            <a:chExt cx="6045354" cy="417661"/>
          </a:xfrm>
        </p:grpSpPr>
        <p:sp>
          <p:nvSpPr>
            <p:cNvPr id="129" name="矩形 128">
              <a:extLst>
                <a:ext uri="{FF2B5EF4-FFF2-40B4-BE49-F238E27FC236}">
                  <a16:creationId xmlns:a16="http://schemas.microsoft.com/office/drawing/2014/main" id="{50294050-DAC4-5FDE-D415-B56A3FAC377E}"/>
                </a:ext>
              </a:extLst>
            </p:cNvPr>
            <p:cNvSpPr/>
            <p:nvPr/>
          </p:nvSpPr>
          <p:spPr>
            <a:xfrm>
              <a:off x="4144983" y="2065069"/>
              <a:ext cx="863622" cy="32089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HTTP</a:t>
              </a:r>
              <a:endParaRPr lang="zh-CN" altLang="en-US" sz="2000" b="1" dirty="0">
                <a:ea typeface="微软雅黑" panose="020B0503020204020204" pitchFamily="34" charset="-122"/>
              </a:endParaRPr>
            </a:p>
          </p:txBody>
        </p:sp>
        <p:sp>
          <p:nvSpPr>
            <p:cNvPr id="130" name="矩形 129">
              <a:extLst>
                <a:ext uri="{FF2B5EF4-FFF2-40B4-BE49-F238E27FC236}">
                  <a16:creationId xmlns:a16="http://schemas.microsoft.com/office/drawing/2014/main" id="{62602FCE-9FEF-0CB4-8EB5-A4BA5B04A41F}"/>
                </a:ext>
              </a:extLst>
            </p:cNvPr>
            <p:cNvSpPr/>
            <p:nvPr/>
          </p:nvSpPr>
          <p:spPr>
            <a:xfrm>
              <a:off x="5872227" y="2065069"/>
              <a:ext cx="863622" cy="32089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SMTP</a:t>
              </a:r>
              <a:endParaRPr lang="zh-CN" altLang="en-US" sz="2000" b="1" dirty="0">
                <a:ea typeface="微软雅黑" panose="020B0503020204020204" pitchFamily="34" charset="-122"/>
              </a:endParaRPr>
            </a:p>
          </p:txBody>
        </p:sp>
        <p:sp>
          <p:nvSpPr>
            <p:cNvPr id="131" name="矩形 130">
              <a:extLst>
                <a:ext uri="{FF2B5EF4-FFF2-40B4-BE49-F238E27FC236}">
                  <a16:creationId xmlns:a16="http://schemas.microsoft.com/office/drawing/2014/main" id="{E5DD8396-7352-2B57-3804-E52EF218F03B}"/>
                </a:ext>
              </a:extLst>
            </p:cNvPr>
            <p:cNvSpPr/>
            <p:nvPr/>
          </p:nvSpPr>
          <p:spPr>
            <a:xfrm>
              <a:off x="7599471" y="2065069"/>
              <a:ext cx="863622" cy="32089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DNS</a:t>
              </a:r>
              <a:endParaRPr lang="zh-CN" altLang="en-US" sz="2000" b="1" dirty="0">
                <a:ea typeface="微软雅黑" panose="020B0503020204020204" pitchFamily="34" charset="-122"/>
              </a:endParaRPr>
            </a:p>
          </p:txBody>
        </p:sp>
        <p:sp>
          <p:nvSpPr>
            <p:cNvPr id="132" name="矩形 131">
              <a:extLst>
                <a:ext uri="{FF2B5EF4-FFF2-40B4-BE49-F238E27FC236}">
                  <a16:creationId xmlns:a16="http://schemas.microsoft.com/office/drawing/2014/main" id="{6F4087A4-B9AD-0D90-98CE-E8A38DA084EB}"/>
                </a:ext>
              </a:extLst>
            </p:cNvPr>
            <p:cNvSpPr/>
            <p:nvPr/>
          </p:nvSpPr>
          <p:spPr>
            <a:xfrm>
              <a:off x="9326715" y="2065069"/>
              <a:ext cx="863622" cy="32089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RTP</a:t>
              </a:r>
              <a:endParaRPr lang="zh-CN" altLang="en-US" sz="2000" b="1" dirty="0">
                <a:ea typeface="微软雅黑" panose="020B0503020204020204" pitchFamily="34" charset="-122"/>
              </a:endParaRPr>
            </a:p>
          </p:txBody>
        </p:sp>
        <p:sp>
          <p:nvSpPr>
            <p:cNvPr id="133" name="文本框 132">
              <a:extLst>
                <a:ext uri="{FF2B5EF4-FFF2-40B4-BE49-F238E27FC236}">
                  <a16:creationId xmlns:a16="http://schemas.microsoft.com/office/drawing/2014/main" id="{8E77E488-316B-00FC-8DAE-194922E363EC}"/>
                </a:ext>
              </a:extLst>
            </p:cNvPr>
            <p:cNvSpPr txBox="1"/>
            <p:nvPr/>
          </p:nvSpPr>
          <p:spPr>
            <a:xfrm>
              <a:off x="4792699" y="1968305"/>
              <a:ext cx="1320800" cy="369332"/>
            </a:xfrm>
            <a:prstGeom prst="rect">
              <a:avLst/>
            </a:prstGeom>
            <a:noFill/>
          </p:spPr>
          <p:txBody>
            <a:bodyPr wrap="square" rtlCol="0">
              <a:spAutoFit/>
            </a:bodyPr>
            <a:lstStyle/>
            <a:p>
              <a:pPr algn="ctr"/>
              <a:r>
                <a:rPr lang="en-US" altLang="zh-CN" b="1" dirty="0"/>
                <a:t>…</a:t>
              </a:r>
              <a:endParaRPr lang="zh-CN" altLang="en-US" b="1" dirty="0"/>
            </a:p>
          </p:txBody>
        </p:sp>
        <p:sp>
          <p:nvSpPr>
            <p:cNvPr id="134" name="文本框 133">
              <a:extLst>
                <a:ext uri="{FF2B5EF4-FFF2-40B4-BE49-F238E27FC236}">
                  <a16:creationId xmlns:a16="http://schemas.microsoft.com/office/drawing/2014/main" id="{4B07EDA4-C31C-B08D-9BF2-9DFF844E45EB}"/>
                </a:ext>
              </a:extLst>
            </p:cNvPr>
            <p:cNvSpPr txBox="1"/>
            <p:nvPr/>
          </p:nvSpPr>
          <p:spPr>
            <a:xfrm>
              <a:off x="8236559" y="1968305"/>
              <a:ext cx="1320800" cy="369332"/>
            </a:xfrm>
            <a:prstGeom prst="rect">
              <a:avLst/>
            </a:prstGeom>
            <a:noFill/>
          </p:spPr>
          <p:txBody>
            <a:bodyPr wrap="square" rtlCol="0">
              <a:spAutoFit/>
            </a:bodyPr>
            <a:lstStyle/>
            <a:p>
              <a:pPr algn="ctr"/>
              <a:r>
                <a:rPr lang="en-US" altLang="zh-CN" b="1" dirty="0"/>
                <a:t>…</a:t>
              </a:r>
              <a:endParaRPr lang="zh-CN" altLang="en-US" b="1" dirty="0"/>
            </a:p>
          </p:txBody>
        </p:sp>
      </p:grpSp>
      <p:sp>
        <p:nvSpPr>
          <p:cNvPr id="135" name="矩形 134">
            <a:extLst>
              <a:ext uri="{FF2B5EF4-FFF2-40B4-BE49-F238E27FC236}">
                <a16:creationId xmlns:a16="http://schemas.microsoft.com/office/drawing/2014/main" id="{21DB80C7-153C-B2DF-4790-B103C8BA90F1}"/>
              </a:ext>
            </a:extLst>
          </p:cNvPr>
          <p:cNvSpPr/>
          <p:nvPr/>
        </p:nvSpPr>
        <p:spPr>
          <a:xfrm>
            <a:off x="4209321" y="3412501"/>
            <a:ext cx="941798" cy="32089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ea typeface="微软雅黑" panose="020B0503020204020204" pitchFamily="34" charset="-122"/>
              </a:rPr>
              <a:t>ICMP</a:t>
            </a:r>
            <a:endParaRPr lang="zh-CN" altLang="en-US" sz="2000" b="1" dirty="0">
              <a:solidFill>
                <a:schemeClr val="tx1"/>
              </a:solidFill>
              <a:ea typeface="微软雅黑" panose="020B0503020204020204" pitchFamily="34" charset="-122"/>
            </a:endParaRPr>
          </a:p>
        </p:txBody>
      </p:sp>
      <p:sp>
        <p:nvSpPr>
          <p:cNvPr id="136" name="矩形 135">
            <a:extLst>
              <a:ext uri="{FF2B5EF4-FFF2-40B4-BE49-F238E27FC236}">
                <a16:creationId xmlns:a16="http://schemas.microsoft.com/office/drawing/2014/main" id="{AD9D62A5-CA81-FAD9-6EEC-93C108971027}"/>
              </a:ext>
            </a:extLst>
          </p:cNvPr>
          <p:cNvSpPr/>
          <p:nvPr/>
        </p:nvSpPr>
        <p:spPr>
          <a:xfrm>
            <a:off x="5224721" y="3411813"/>
            <a:ext cx="941798" cy="32089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ea typeface="微软雅黑" panose="020B0503020204020204" pitchFamily="34" charset="-122"/>
              </a:rPr>
              <a:t>IGMP</a:t>
            </a:r>
            <a:endParaRPr lang="zh-CN" altLang="en-US" sz="2000" b="1" dirty="0">
              <a:solidFill>
                <a:schemeClr val="tx1"/>
              </a:solidFill>
              <a:ea typeface="微软雅黑" panose="020B0503020204020204" pitchFamily="34" charset="-122"/>
            </a:endParaRPr>
          </a:p>
        </p:txBody>
      </p:sp>
      <p:sp>
        <p:nvSpPr>
          <p:cNvPr id="137" name="矩形 136">
            <a:extLst>
              <a:ext uri="{FF2B5EF4-FFF2-40B4-BE49-F238E27FC236}">
                <a16:creationId xmlns:a16="http://schemas.microsoft.com/office/drawing/2014/main" id="{3F09D078-E046-0779-C78B-92887A1B0F22}"/>
              </a:ext>
            </a:extLst>
          </p:cNvPr>
          <p:cNvSpPr/>
          <p:nvPr/>
        </p:nvSpPr>
        <p:spPr>
          <a:xfrm>
            <a:off x="8297477" y="3971837"/>
            <a:ext cx="941798" cy="32089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ea typeface="微软雅黑" panose="020B0503020204020204" pitchFamily="34" charset="-122"/>
              </a:rPr>
              <a:t>RARP</a:t>
            </a:r>
            <a:endParaRPr lang="zh-CN" altLang="en-US" sz="2000" b="1" dirty="0">
              <a:solidFill>
                <a:schemeClr val="tx1"/>
              </a:solidFill>
              <a:ea typeface="微软雅黑" panose="020B0503020204020204" pitchFamily="34" charset="-122"/>
            </a:endParaRPr>
          </a:p>
        </p:txBody>
      </p:sp>
      <p:sp>
        <p:nvSpPr>
          <p:cNvPr id="138" name="矩形 137">
            <a:extLst>
              <a:ext uri="{FF2B5EF4-FFF2-40B4-BE49-F238E27FC236}">
                <a16:creationId xmlns:a16="http://schemas.microsoft.com/office/drawing/2014/main" id="{D23A1300-B931-0EB7-FEA7-E9F9C1BCE2CE}"/>
              </a:ext>
            </a:extLst>
          </p:cNvPr>
          <p:cNvSpPr/>
          <p:nvPr/>
        </p:nvSpPr>
        <p:spPr>
          <a:xfrm>
            <a:off x="9312877" y="3971149"/>
            <a:ext cx="941798" cy="32089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ea typeface="微软雅黑" panose="020B0503020204020204" pitchFamily="34" charset="-122"/>
              </a:rPr>
              <a:t>ARP</a:t>
            </a:r>
            <a:endParaRPr lang="zh-CN" altLang="en-US" sz="2000" b="1" dirty="0">
              <a:solidFill>
                <a:schemeClr val="tx1"/>
              </a:solidFill>
              <a:ea typeface="微软雅黑" panose="020B0503020204020204" pitchFamily="34" charset="-122"/>
            </a:endParaRPr>
          </a:p>
        </p:txBody>
      </p:sp>
      <p:sp>
        <p:nvSpPr>
          <p:cNvPr id="139" name="矩形 138">
            <a:extLst>
              <a:ext uri="{FF2B5EF4-FFF2-40B4-BE49-F238E27FC236}">
                <a16:creationId xmlns:a16="http://schemas.microsoft.com/office/drawing/2014/main" id="{523EA3E7-8DCE-2968-5C68-516C8F0EF7ED}"/>
              </a:ext>
            </a:extLst>
          </p:cNvPr>
          <p:cNvSpPr/>
          <p:nvPr/>
        </p:nvSpPr>
        <p:spPr>
          <a:xfrm>
            <a:off x="6737497" y="3722109"/>
            <a:ext cx="941798" cy="32089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ea typeface="微软雅黑" panose="020B0503020204020204" pitchFamily="34" charset="-122"/>
              </a:rPr>
              <a:t>IP</a:t>
            </a:r>
            <a:endParaRPr lang="zh-CN" altLang="en-US" sz="2000" b="1" dirty="0">
              <a:solidFill>
                <a:schemeClr val="tx1"/>
              </a:solidFill>
              <a:ea typeface="微软雅黑" panose="020B0503020204020204" pitchFamily="34" charset="-122"/>
            </a:endParaRPr>
          </a:p>
        </p:txBody>
      </p:sp>
      <p:grpSp>
        <p:nvGrpSpPr>
          <p:cNvPr id="140" name="组合 139">
            <a:extLst>
              <a:ext uri="{FF2B5EF4-FFF2-40B4-BE49-F238E27FC236}">
                <a16:creationId xmlns:a16="http://schemas.microsoft.com/office/drawing/2014/main" id="{93F7417D-E7FD-7D59-1397-50AF79EEF1FA}"/>
              </a:ext>
            </a:extLst>
          </p:cNvPr>
          <p:cNvGrpSpPr/>
          <p:nvPr/>
        </p:nvGrpSpPr>
        <p:grpSpPr>
          <a:xfrm>
            <a:off x="4197004" y="4774688"/>
            <a:ext cx="6034068" cy="320897"/>
            <a:chOff x="4132666" y="5222804"/>
            <a:chExt cx="6034068" cy="320897"/>
          </a:xfrm>
        </p:grpSpPr>
        <p:sp>
          <p:nvSpPr>
            <p:cNvPr id="141" name="矩形 140">
              <a:extLst>
                <a:ext uri="{FF2B5EF4-FFF2-40B4-BE49-F238E27FC236}">
                  <a16:creationId xmlns:a16="http://schemas.microsoft.com/office/drawing/2014/main" id="{34E3977F-AC7F-4758-14E3-213F3A7BDF92}"/>
                </a:ext>
              </a:extLst>
            </p:cNvPr>
            <p:cNvSpPr/>
            <p:nvPr/>
          </p:nvSpPr>
          <p:spPr>
            <a:xfrm>
              <a:off x="4132666" y="5222804"/>
              <a:ext cx="941798" cy="32089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以太网</a:t>
              </a:r>
            </a:p>
          </p:txBody>
        </p:sp>
        <p:sp>
          <p:nvSpPr>
            <p:cNvPr id="142" name="矩形 141">
              <a:extLst>
                <a:ext uri="{FF2B5EF4-FFF2-40B4-BE49-F238E27FC236}">
                  <a16:creationId xmlns:a16="http://schemas.microsoft.com/office/drawing/2014/main" id="{35A72D8B-27D1-2C83-7199-260DBC7BDB21}"/>
                </a:ext>
              </a:extLst>
            </p:cNvPr>
            <p:cNvSpPr/>
            <p:nvPr/>
          </p:nvSpPr>
          <p:spPr>
            <a:xfrm>
              <a:off x="6673159" y="5222804"/>
              <a:ext cx="941798" cy="32089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Wi-Fi</a:t>
              </a:r>
              <a:endParaRPr lang="zh-CN" altLang="en-US" sz="2000" b="1" dirty="0"/>
            </a:p>
          </p:txBody>
        </p:sp>
        <p:sp>
          <p:nvSpPr>
            <p:cNvPr id="143" name="矩形 142">
              <a:extLst>
                <a:ext uri="{FF2B5EF4-FFF2-40B4-BE49-F238E27FC236}">
                  <a16:creationId xmlns:a16="http://schemas.microsoft.com/office/drawing/2014/main" id="{AD5AB499-CD8F-CDF9-5A10-D095C34D0295}"/>
                </a:ext>
              </a:extLst>
            </p:cNvPr>
            <p:cNvSpPr/>
            <p:nvPr/>
          </p:nvSpPr>
          <p:spPr>
            <a:xfrm>
              <a:off x="9224936" y="5222804"/>
              <a:ext cx="941798" cy="32089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接口</a:t>
              </a:r>
              <a:r>
                <a:rPr lang="en-US" altLang="zh-CN" b="1" dirty="0"/>
                <a:t>n</a:t>
              </a:r>
              <a:endParaRPr lang="zh-CN" altLang="en-US" b="1" dirty="0"/>
            </a:p>
          </p:txBody>
        </p:sp>
      </p:grpSp>
      <p:sp>
        <p:nvSpPr>
          <p:cNvPr id="144" name="文本框 143">
            <a:extLst>
              <a:ext uri="{FF2B5EF4-FFF2-40B4-BE49-F238E27FC236}">
                <a16:creationId xmlns:a16="http://schemas.microsoft.com/office/drawing/2014/main" id="{8BFBD5B3-8677-BEDA-1E0E-F51777B6F27B}"/>
              </a:ext>
            </a:extLst>
          </p:cNvPr>
          <p:cNvSpPr txBox="1"/>
          <p:nvPr/>
        </p:nvSpPr>
        <p:spPr>
          <a:xfrm>
            <a:off x="7843429" y="4722870"/>
            <a:ext cx="1320800" cy="369332"/>
          </a:xfrm>
          <a:prstGeom prst="rect">
            <a:avLst/>
          </a:prstGeom>
          <a:noFill/>
        </p:spPr>
        <p:txBody>
          <a:bodyPr wrap="square" rtlCol="0">
            <a:spAutoFit/>
          </a:bodyPr>
          <a:lstStyle/>
          <a:p>
            <a:pPr algn="ctr"/>
            <a:r>
              <a:rPr lang="en-US" altLang="zh-CN" b="1" dirty="0"/>
              <a:t>…</a:t>
            </a:r>
            <a:endParaRPr lang="zh-CN" altLang="en-US" b="1" dirty="0"/>
          </a:p>
        </p:txBody>
      </p:sp>
      <p:sp>
        <p:nvSpPr>
          <p:cNvPr id="145" name="矩形 144">
            <a:extLst>
              <a:ext uri="{FF2B5EF4-FFF2-40B4-BE49-F238E27FC236}">
                <a16:creationId xmlns:a16="http://schemas.microsoft.com/office/drawing/2014/main" id="{24C33689-2311-B16D-38F8-2CDF5B3C28ED}"/>
              </a:ext>
            </a:extLst>
          </p:cNvPr>
          <p:cNvSpPr/>
          <p:nvPr/>
        </p:nvSpPr>
        <p:spPr>
          <a:xfrm>
            <a:off x="5072943" y="2669531"/>
            <a:ext cx="863622" cy="320897"/>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TCP</a:t>
            </a:r>
            <a:endParaRPr lang="zh-CN" altLang="en-US" sz="2000" b="1" dirty="0">
              <a:ea typeface="微软雅黑" panose="020B0503020204020204" pitchFamily="34" charset="-122"/>
            </a:endParaRPr>
          </a:p>
        </p:txBody>
      </p:sp>
      <p:sp>
        <p:nvSpPr>
          <p:cNvPr id="146" name="矩形 145">
            <a:extLst>
              <a:ext uri="{FF2B5EF4-FFF2-40B4-BE49-F238E27FC236}">
                <a16:creationId xmlns:a16="http://schemas.microsoft.com/office/drawing/2014/main" id="{D5A5CAF2-C642-FFD7-03CF-BCCED2EA0E3E}"/>
              </a:ext>
            </a:extLst>
          </p:cNvPr>
          <p:cNvSpPr/>
          <p:nvPr/>
        </p:nvSpPr>
        <p:spPr>
          <a:xfrm>
            <a:off x="8503829" y="2693060"/>
            <a:ext cx="863622" cy="320897"/>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UDP</a:t>
            </a:r>
            <a:endParaRPr lang="zh-CN" altLang="en-US" sz="2000" b="1" dirty="0">
              <a:ea typeface="微软雅黑" panose="020B0503020204020204" pitchFamily="34" charset="-122"/>
            </a:endParaRPr>
          </a:p>
        </p:txBody>
      </p:sp>
      <p:grpSp>
        <p:nvGrpSpPr>
          <p:cNvPr id="147" name="组合 146">
            <a:extLst>
              <a:ext uri="{FF2B5EF4-FFF2-40B4-BE49-F238E27FC236}">
                <a16:creationId xmlns:a16="http://schemas.microsoft.com/office/drawing/2014/main" id="{A859759E-F81C-D894-8160-2DE32D739BF7}"/>
              </a:ext>
            </a:extLst>
          </p:cNvPr>
          <p:cNvGrpSpPr/>
          <p:nvPr/>
        </p:nvGrpSpPr>
        <p:grpSpPr>
          <a:xfrm>
            <a:off x="4641132" y="1937850"/>
            <a:ext cx="1727244" cy="730993"/>
            <a:chOff x="2855350" y="2602871"/>
            <a:chExt cx="1727244" cy="730993"/>
          </a:xfrm>
        </p:grpSpPr>
        <p:cxnSp>
          <p:nvCxnSpPr>
            <p:cNvPr id="148" name="直接箭头连接符 147">
              <a:extLst>
                <a:ext uri="{FF2B5EF4-FFF2-40B4-BE49-F238E27FC236}">
                  <a16:creationId xmlns:a16="http://schemas.microsoft.com/office/drawing/2014/main" id="{AFC18CF3-86B5-5A3E-9574-FDD385C8EFC1}"/>
                </a:ext>
              </a:extLst>
            </p:cNvPr>
            <p:cNvCxnSpPr>
              <a:cxnSpLocks/>
              <a:endCxn id="129" idx="2"/>
            </p:cNvCxnSpPr>
            <p:nvPr/>
          </p:nvCxnSpPr>
          <p:spPr>
            <a:xfrm flipH="1" flipV="1">
              <a:off x="2855350" y="2602871"/>
              <a:ext cx="431811" cy="730993"/>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49" name="直接箭头连接符 148">
              <a:extLst>
                <a:ext uri="{FF2B5EF4-FFF2-40B4-BE49-F238E27FC236}">
                  <a16:creationId xmlns:a16="http://schemas.microsoft.com/office/drawing/2014/main" id="{590E129E-DC5B-5677-D44F-8D6618907FE5}"/>
                </a:ext>
              </a:extLst>
            </p:cNvPr>
            <p:cNvCxnSpPr>
              <a:cxnSpLocks/>
              <a:endCxn id="130" idx="2"/>
            </p:cNvCxnSpPr>
            <p:nvPr/>
          </p:nvCxnSpPr>
          <p:spPr>
            <a:xfrm flipV="1">
              <a:off x="4150783" y="2602871"/>
              <a:ext cx="431811" cy="730993"/>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50" name="组合 149">
            <a:extLst>
              <a:ext uri="{FF2B5EF4-FFF2-40B4-BE49-F238E27FC236}">
                <a16:creationId xmlns:a16="http://schemas.microsoft.com/office/drawing/2014/main" id="{9C18DE65-086C-0A96-7BC4-CCC1AA4D90BD}"/>
              </a:ext>
            </a:extLst>
          </p:cNvPr>
          <p:cNvGrpSpPr/>
          <p:nvPr/>
        </p:nvGrpSpPr>
        <p:grpSpPr>
          <a:xfrm>
            <a:off x="8095620" y="1937850"/>
            <a:ext cx="1727244" cy="755210"/>
            <a:chOff x="6309838" y="2602871"/>
            <a:chExt cx="1727244" cy="755210"/>
          </a:xfrm>
        </p:grpSpPr>
        <p:cxnSp>
          <p:nvCxnSpPr>
            <p:cNvPr id="151" name="直接箭头连接符 150">
              <a:extLst>
                <a:ext uri="{FF2B5EF4-FFF2-40B4-BE49-F238E27FC236}">
                  <a16:creationId xmlns:a16="http://schemas.microsoft.com/office/drawing/2014/main" id="{57BBE7AA-C24A-0AF9-81E7-786404C70BE1}"/>
                </a:ext>
              </a:extLst>
            </p:cNvPr>
            <p:cNvCxnSpPr>
              <a:cxnSpLocks/>
              <a:endCxn id="131" idx="2"/>
            </p:cNvCxnSpPr>
            <p:nvPr/>
          </p:nvCxnSpPr>
          <p:spPr>
            <a:xfrm flipH="1" flipV="1">
              <a:off x="6309838" y="2602871"/>
              <a:ext cx="408209" cy="75521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52" name="直接箭头连接符 151">
              <a:extLst>
                <a:ext uri="{FF2B5EF4-FFF2-40B4-BE49-F238E27FC236}">
                  <a16:creationId xmlns:a16="http://schemas.microsoft.com/office/drawing/2014/main" id="{F4137EBB-70F0-85DA-EAFD-086D22165978}"/>
                </a:ext>
              </a:extLst>
            </p:cNvPr>
            <p:cNvCxnSpPr>
              <a:cxnSpLocks/>
              <a:endCxn id="132" idx="2"/>
            </p:cNvCxnSpPr>
            <p:nvPr/>
          </p:nvCxnSpPr>
          <p:spPr>
            <a:xfrm flipV="1">
              <a:off x="7581669" y="2602871"/>
              <a:ext cx="455413" cy="75521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53" name="组合 152">
            <a:extLst>
              <a:ext uri="{FF2B5EF4-FFF2-40B4-BE49-F238E27FC236}">
                <a16:creationId xmlns:a16="http://schemas.microsoft.com/office/drawing/2014/main" id="{CF07350D-03D1-FD9A-6B11-24A6512BEB8D}"/>
              </a:ext>
            </a:extLst>
          </p:cNvPr>
          <p:cNvGrpSpPr/>
          <p:nvPr/>
        </p:nvGrpSpPr>
        <p:grpSpPr>
          <a:xfrm>
            <a:off x="5936565" y="2990428"/>
            <a:ext cx="2590866" cy="731682"/>
            <a:chOff x="5872227" y="3438544"/>
            <a:chExt cx="2590866" cy="731682"/>
          </a:xfrm>
        </p:grpSpPr>
        <p:cxnSp>
          <p:nvCxnSpPr>
            <p:cNvPr id="154" name="直接箭头连接符 153">
              <a:extLst>
                <a:ext uri="{FF2B5EF4-FFF2-40B4-BE49-F238E27FC236}">
                  <a16:creationId xmlns:a16="http://schemas.microsoft.com/office/drawing/2014/main" id="{5C0D88D7-BDC5-78E7-D878-5AC430E05FF9}"/>
                </a:ext>
              </a:extLst>
            </p:cNvPr>
            <p:cNvCxnSpPr>
              <a:cxnSpLocks/>
            </p:cNvCxnSpPr>
            <p:nvPr/>
          </p:nvCxnSpPr>
          <p:spPr>
            <a:xfrm flipH="1" flipV="1">
              <a:off x="5872227" y="3438544"/>
              <a:ext cx="800932" cy="731682"/>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55" name="直接箭头连接符 154">
              <a:extLst>
                <a:ext uri="{FF2B5EF4-FFF2-40B4-BE49-F238E27FC236}">
                  <a16:creationId xmlns:a16="http://schemas.microsoft.com/office/drawing/2014/main" id="{4F6173AE-2069-60F7-BAD3-54706339A5EE}"/>
                </a:ext>
              </a:extLst>
            </p:cNvPr>
            <p:cNvCxnSpPr>
              <a:cxnSpLocks/>
            </p:cNvCxnSpPr>
            <p:nvPr/>
          </p:nvCxnSpPr>
          <p:spPr>
            <a:xfrm flipV="1">
              <a:off x="7614957" y="3462073"/>
              <a:ext cx="848136" cy="708152"/>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56" name="组合 155">
            <a:extLst>
              <a:ext uri="{FF2B5EF4-FFF2-40B4-BE49-F238E27FC236}">
                <a16:creationId xmlns:a16="http://schemas.microsoft.com/office/drawing/2014/main" id="{072CE9B7-D376-A668-2EA8-E76726316F9B}"/>
              </a:ext>
            </a:extLst>
          </p:cNvPr>
          <p:cNvGrpSpPr/>
          <p:nvPr/>
        </p:nvGrpSpPr>
        <p:grpSpPr>
          <a:xfrm>
            <a:off x="5138802" y="4043006"/>
            <a:ext cx="4150472" cy="731682"/>
            <a:chOff x="5074464" y="4491122"/>
            <a:chExt cx="4150472" cy="731682"/>
          </a:xfrm>
        </p:grpSpPr>
        <p:cxnSp>
          <p:nvCxnSpPr>
            <p:cNvPr id="157" name="直接箭头连接符 156">
              <a:extLst>
                <a:ext uri="{FF2B5EF4-FFF2-40B4-BE49-F238E27FC236}">
                  <a16:creationId xmlns:a16="http://schemas.microsoft.com/office/drawing/2014/main" id="{C2503253-7174-4D25-1654-009D632BD034}"/>
                </a:ext>
              </a:extLst>
            </p:cNvPr>
            <p:cNvCxnSpPr>
              <a:cxnSpLocks/>
            </p:cNvCxnSpPr>
            <p:nvPr/>
          </p:nvCxnSpPr>
          <p:spPr>
            <a:xfrm flipH="1" flipV="1">
              <a:off x="7614957" y="4491122"/>
              <a:ext cx="1609979" cy="731682"/>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BD628032-ABFA-10A5-BD60-08A77160F8F3}"/>
                </a:ext>
              </a:extLst>
            </p:cNvPr>
            <p:cNvCxnSpPr>
              <a:cxnSpLocks/>
            </p:cNvCxnSpPr>
            <p:nvPr/>
          </p:nvCxnSpPr>
          <p:spPr>
            <a:xfrm flipV="1">
              <a:off x="7144058" y="4491122"/>
              <a:ext cx="0" cy="731682"/>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59" name="直接箭头连接符 158">
              <a:extLst>
                <a:ext uri="{FF2B5EF4-FFF2-40B4-BE49-F238E27FC236}">
                  <a16:creationId xmlns:a16="http://schemas.microsoft.com/office/drawing/2014/main" id="{6380CC4F-427F-400C-C682-74BD9EFD8C1C}"/>
                </a:ext>
              </a:extLst>
            </p:cNvPr>
            <p:cNvCxnSpPr>
              <a:cxnSpLocks/>
            </p:cNvCxnSpPr>
            <p:nvPr/>
          </p:nvCxnSpPr>
          <p:spPr>
            <a:xfrm flipV="1">
              <a:off x="5074464" y="4491122"/>
              <a:ext cx="1609979" cy="731682"/>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sp>
        <p:nvSpPr>
          <p:cNvPr id="161" name="矩形 160">
            <a:extLst>
              <a:ext uri="{FF2B5EF4-FFF2-40B4-BE49-F238E27FC236}">
                <a16:creationId xmlns:a16="http://schemas.microsoft.com/office/drawing/2014/main" id="{E88A6315-75FB-B1A4-58AA-E5D0E94D3F49}"/>
              </a:ext>
            </a:extLst>
          </p:cNvPr>
          <p:cNvSpPr/>
          <p:nvPr/>
        </p:nvSpPr>
        <p:spPr>
          <a:xfrm>
            <a:off x="1938844" y="4409537"/>
            <a:ext cx="1899920" cy="105120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162" name="矩形 161">
            <a:extLst>
              <a:ext uri="{FF2B5EF4-FFF2-40B4-BE49-F238E27FC236}">
                <a16:creationId xmlns:a16="http://schemas.microsoft.com/office/drawing/2014/main" id="{646C0911-0A8A-77F4-C3F0-5E7DCA05F918}"/>
              </a:ext>
            </a:extLst>
          </p:cNvPr>
          <p:cNvSpPr/>
          <p:nvPr/>
        </p:nvSpPr>
        <p:spPr>
          <a:xfrm>
            <a:off x="1938844" y="2312239"/>
            <a:ext cx="1899920" cy="10512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163" name="矩形 162">
            <a:extLst>
              <a:ext uri="{FF2B5EF4-FFF2-40B4-BE49-F238E27FC236}">
                <a16:creationId xmlns:a16="http://schemas.microsoft.com/office/drawing/2014/main" id="{871DEB89-66D5-9AFC-9E81-2011160911F8}"/>
              </a:ext>
            </a:extLst>
          </p:cNvPr>
          <p:cNvSpPr/>
          <p:nvPr/>
        </p:nvSpPr>
        <p:spPr>
          <a:xfrm>
            <a:off x="1938844" y="3361753"/>
            <a:ext cx="1899920" cy="105120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网际层</a:t>
            </a:r>
          </a:p>
        </p:txBody>
      </p:sp>
      <p:sp>
        <p:nvSpPr>
          <p:cNvPr id="164" name="矩形 163">
            <a:extLst>
              <a:ext uri="{FF2B5EF4-FFF2-40B4-BE49-F238E27FC236}">
                <a16:creationId xmlns:a16="http://schemas.microsoft.com/office/drawing/2014/main" id="{09C69639-B8E0-9B89-499A-CB99BBD6779B}"/>
              </a:ext>
            </a:extLst>
          </p:cNvPr>
          <p:cNvSpPr/>
          <p:nvPr/>
        </p:nvSpPr>
        <p:spPr>
          <a:xfrm>
            <a:off x="1938844" y="1265227"/>
            <a:ext cx="1899920" cy="10512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165" name="文本框 164">
            <a:extLst>
              <a:ext uri="{FF2B5EF4-FFF2-40B4-BE49-F238E27FC236}">
                <a16:creationId xmlns:a16="http://schemas.microsoft.com/office/drawing/2014/main" id="{40167CFE-CE7C-CD07-FB48-D27492143FFE}"/>
              </a:ext>
            </a:extLst>
          </p:cNvPr>
          <p:cNvSpPr txBox="1"/>
          <p:nvPr/>
        </p:nvSpPr>
        <p:spPr>
          <a:xfrm>
            <a:off x="1941668" y="5541230"/>
            <a:ext cx="1899920" cy="369332"/>
          </a:xfrm>
          <a:prstGeom prst="rect">
            <a:avLst/>
          </a:prstGeom>
          <a:noFill/>
        </p:spPr>
        <p:txBody>
          <a:bodyPr wrap="square" rtlCol="0">
            <a:spAutoFit/>
          </a:bodyPr>
          <a:lstStyle/>
          <a:p>
            <a:pPr algn="ctr"/>
            <a:r>
              <a:rPr lang="en-US" altLang="zh-CN" b="1" dirty="0"/>
              <a:t>TCP/IP</a:t>
            </a:r>
            <a:r>
              <a:rPr lang="zh-CN" altLang="en-US" b="1" dirty="0"/>
              <a:t>体系结构</a:t>
            </a:r>
          </a:p>
        </p:txBody>
      </p:sp>
      <p:sp>
        <p:nvSpPr>
          <p:cNvPr id="2" name="文本框 1">
            <a:extLst>
              <a:ext uri="{FF2B5EF4-FFF2-40B4-BE49-F238E27FC236}">
                <a16:creationId xmlns:a16="http://schemas.microsoft.com/office/drawing/2014/main" id="{B28840DE-7DEF-3090-CC43-D404D74AF2D4}"/>
              </a:ext>
            </a:extLst>
          </p:cNvPr>
          <p:cNvSpPr txBox="1"/>
          <p:nvPr/>
        </p:nvSpPr>
        <p:spPr>
          <a:xfrm>
            <a:off x="6127431" y="2653587"/>
            <a:ext cx="2130958" cy="369332"/>
          </a:xfrm>
          <a:prstGeom prst="rect">
            <a:avLst/>
          </a:prstGeom>
          <a:noFill/>
        </p:spPr>
        <p:txBody>
          <a:bodyPr wrap="square" rtlCol="0">
            <a:spAutoFit/>
          </a:bodyPr>
          <a:lstStyle/>
          <a:p>
            <a:pPr algn="ctr"/>
            <a:r>
              <a:rPr lang="zh-CN" altLang="en-US" b="1" dirty="0">
                <a:solidFill>
                  <a:schemeClr val="accent3"/>
                </a:solidFill>
              </a:rPr>
              <a:t>使用频率仅次于</a:t>
            </a:r>
            <a:r>
              <a:rPr lang="en-US" altLang="zh-CN" b="1" dirty="0">
                <a:solidFill>
                  <a:schemeClr val="accent3"/>
                </a:solidFill>
              </a:rPr>
              <a:t>IP</a:t>
            </a:r>
            <a:endParaRPr lang="zh-CN" altLang="en-US" b="1" dirty="0">
              <a:solidFill>
                <a:schemeClr val="accent3"/>
              </a:solidFill>
            </a:endParaRPr>
          </a:p>
        </p:txBody>
      </p:sp>
    </p:spTree>
    <p:custDataLst>
      <p:tags r:id="rId1"/>
    </p:custDataLst>
    <p:extLst>
      <p:ext uri="{BB962C8B-B14F-4D97-AF65-F5344CB8AC3E}">
        <p14:creationId xmlns:p14="http://schemas.microsoft.com/office/powerpoint/2010/main" val="217776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500" fill="hold"/>
                                        <p:tgtEl>
                                          <p:spTgt spid="162"/>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grpId="0" nodeType="clickEffect">
                                  <p:stCondLst>
                                    <p:cond delay="0"/>
                                  </p:stCondLst>
                                  <p:childTnLst>
                                    <p:animRot by="21600000">
                                      <p:cBhvr>
                                        <p:cTn id="10" dur="1000" fill="hold"/>
                                        <p:tgtEl>
                                          <p:spTgt spid="146"/>
                                        </p:tgtEl>
                                        <p:attrNameLst>
                                          <p:attrName>r</p:attrName>
                                        </p:attrNameLst>
                                      </p:cBhvr>
                                    </p:animRot>
                                  </p:childTnLst>
                                </p:cTn>
                              </p:par>
                              <p:par>
                                <p:cTn id="11" presetID="8" presetClass="emph" presetSubtype="0" fill="hold" grpId="0" nodeType="withEffect">
                                  <p:stCondLst>
                                    <p:cond delay="0"/>
                                  </p:stCondLst>
                                  <p:childTnLst>
                                    <p:animRot by="21600000">
                                      <p:cBhvr>
                                        <p:cTn id="12" dur="1000" fill="hold"/>
                                        <p:tgtEl>
                                          <p:spTgt spid="145"/>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par>
                                <p:cTn id="20" presetID="8" presetClass="emph" presetSubtype="0" fill="hold" grpId="0" nodeType="withEffect">
                                  <p:stCondLst>
                                    <p:cond delay="0"/>
                                  </p:stCondLst>
                                  <p:childTnLst>
                                    <p:animRot by="21600000">
                                      <p:cBhvr>
                                        <p:cTn id="21" dur="1000" fill="hold"/>
                                        <p:tgtEl>
                                          <p:spTgt spid="139"/>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additive="base">
                                        <p:cTn id="26" dur="500"/>
                                        <p:tgtEl>
                                          <p:spTgt spid="43"/>
                                        </p:tgtEl>
                                        <p:attrNameLst>
                                          <p:attrName>ppt_y</p:attrName>
                                        </p:attrNameLst>
                                      </p:cBhvr>
                                      <p:tavLst>
                                        <p:tav tm="0">
                                          <p:val>
                                            <p:strVal val="#ppt_y+#ppt_h*1.125000"/>
                                          </p:val>
                                        </p:tav>
                                        <p:tav tm="100000">
                                          <p:val>
                                            <p:strVal val="#ppt_y"/>
                                          </p:val>
                                        </p:tav>
                                      </p:tavLst>
                                    </p:anim>
                                    <p:animEffect transition="in" filter="wipe(up)">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500"/>
                                        <p:tgtEl>
                                          <p:spTgt spid="42"/>
                                        </p:tgtEl>
                                        <p:attrNameLst>
                                          <p:attrName>ppt_y</p:attrName>
                                        </p:attrNameLst>
                                      </p:cBhvr>
                                      <p:tavLst>
                                        <p:tav tm="0">
                                          <p:val>
                                            <p:strVal val="#ppt_y+#ppt_h*1.125000"/>
                                          </p:val>
                                        </p:tav>
                                        <p:tav tm="100000">
                                          <p:val>
                                            <p:strVal val="#ppt_y"/>
                                          </p:val>
                                        </p:tav>
                                      </p:tavLst>
                                    </p:anim>
                                    <p:animEffect transition="in" filter="wipe(up)">
                                      <p:cBhvr>
                                        <p:cTn id="33" dur="50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grpId="0" nodeType="click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500"/>
                                        <p:tgtEl>
                                          <p:spTgt spid="44"/>
                                        </p:tgtEl>
                                        <p:attrNameLst>
                                          <p:attrName>ppt_x</p:attrName>
                                        </p:attrNameLst>
                                      </p:cBhvr>
                                      <p:tavLst>
                                        <p:tav tm="0">
                                          <p:val>
                                            <p:strVal val="#ppt_x-#ppt_w*1.125000"/>
                                          </p:val>
                                        </p:tav>
                                        <p:tav tm="100000">
                                          <p:val>
                                            <p:strVal val="#ppt_x"/>
                                          </p:val>
                                        </p:tav>
                                      </p:tavLst>
                                    </p:anim>
                                    <p:animEffect transition="in" filter="wipe(right)">
                                      <p:cBhvr>
                                        <p:cTn id="39" dur="500"/>
                                        <p:tgtEl>
                                          <p:spTgt spid="44"/>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2" fill="hold" grpId="0" nodeType="clickEffect">
                                  <p:stCondLst>
                                    <p:cond delay="0"/>
                                  </p:stCondLst>
                                  <p:childTnLst>
                                    <p:set>
                                      <p:cBhvr>
                                        <p:cTn id="43" dur="1" fill="hold">
                                          <p:stCondLst>
                                            <p:cond delay="0"/>
                                          </p:stCondLst>
                                        </p:cTn>
                                        <p:tgtEl>
                                          <p:spTgt spid="45"/>
                                        </p:tgtEl>
                                        <p:attrNameLst>
                                          <p:attrName>style.visibility</p:attrName>
                                        </p:attrNameLst>
                                      </p:cBhvr>
                                      <p:to>
                                        <p:strVal val="visible"/>
                                      </p:to>
                                    </p:set>
                                    <p:anim calcmode="lin" valueType="num">
                                      <p:cBhvr additive="base">
                                        <p:cTn id="44" dur="500"/>
                                        <p:tgtEl>
                                          <p:spTgt spid="45"/>
                                        </p:tgtEl>
                                        <p:attrNameLst>
                                          <p:attrName>ppt_x</p:attrName>
                                        </p:attrNameLst>
                                      </p:cBhvr>
                                      <p:tavLst>
                                        <p:tav tm="0">
                                          <p:val>
                                            <p:strVal val="#ppt_x+#ppt_w*1.125000"/>
                                          </p:val>
                                        </p:tav>
                                        <p:tav tm="100000">
                                          <p:val>
                                            <p:strVal val="#ppt_x"/>
                                          </p:val>
                                        </p:tav>
                                      </p:tavLst>
                                    </p:anim>
                                    <p:animEffect transition="in" filter="wipe(left)">
                                      <p:cBhvr>
                                        <p:cTn id="4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2" grpId="0"/>
      <p:bldP spid="43" grpId="0"/>
      <p:bldP spid="139" grpId="0" animBg="1"/>
      <p:bldP spid="145" grpId="0" animBg="1"/>
      <p:bldP spid="146" grpId="0" animBg="1"/>
      <p:bldP spid="162" grpId="0" animBg="1"/>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8B2C20D8-A9E0-2187-04E4-90E8A394C7B6}"/>
              </a:ext>
            </a:extLst>
          </p:cNvPr>
          <p:cNvGrpSpPr/>
          <p:nvPr/>
        </p:nvGrpSpPr>
        <p:grpSpPr>
          <a:xfrm>
            <a:off x="304800" y="749300"/>
            <a:ext cx="6192344" cy="400110"/>
            <a:chOff x="424117" y="898245"/>
            <a:chExt cx="6192344" cy="400110"/>
          </a:xfrm>
        </p:grpSpPr>
        <p:sp>
          <p:nvSpPr>
            <p:cNvPr id="47" name="平行四边形 46">
              <a:extLst>
                <a:ext uri="{FF2B5EF4-FFF2-40B4-BE49-F238E27FC236}">
                  <a16:creationId xmlns:a16="http://schemas.microsoft.com/office/drawing/2014/main" id="{7E37A4D2-45B7-7751-FECC-0328C96ADAAE}"/>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48" name="文本框 47">
              <a:extLst>
                <a:ext uri="{FF2B5EF4-FFF2-40B4-BE49-F238E27FC236}">
                  <a16:creationId xmlns:a16="http://schemas.microsoft.com/office/drawing/2014/main" id="{B7B8812E-7D0A-DD9C-A9DE-0A934438EB6A}"/>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无连接的</a:t>
              </a:r>
              <a:r>
                <a:rPr lang="en-US" altLang="zh-CN" sz="2000" b="1" dirty="0"/>
                <a:t>UDP</a:t>
              </a:r>
              <a:r>
                <a:rPr lang="zh-CN" altLang="en-US" sz="2000" b="1" dirty="0"/>
                <a:t>和面向连接的</a:t>
              </a:r>
              <a:r>
                <a:rPr lang="en-US" altLang="zh-CN" sz="2000" b="1" dirty="0"/>
                <a:t>TCP</a:t>
              </a:r>
              <a:endParaRPr lang="zh-CN" altLang="en-US" sz="2000" b="1" dirty="0"/>
            </a:p>
          </p:txBody>
        </p:sp>
      </p:grpSp>
      <p:sp>
        <p:nvSpPr>
          <p:cNvPr id="3" name="矩形 2">
            <a:extLst>
              <a:ext uri="{FF2B5EF4-FFF2-40B4-BE49-F238E27FC236}">
                <a16:creationId xmlns:a16="http://schemas.microsoft.com/office/drawing/2014/main" id="{5FAEBC5D-CA4D-52E8-390A-45F4447348A3}"/>
              </a:ext>
            </a:extLst>
          </p:cNvPr>
          <p:cNvSpPr/>
          <p:nvPr/>
        </p:nvSpPr>
        <p:spPr>
          <a:xfrm>
            <a:off x="30480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用户数据报协议</a:t>
            </a:r>
            <a:r>
              <a:rPr lang="en-US" altLang="zh-CN" b="1" dirty="0"/>
              <a:t>UDP</a:t>
            </a:r>
          </a:p>
          <a:p>
            <a:pPr algn="ctr"/>
            <a:r>
              <a:rPr lang="zh-CN" altLang="en-US" b="1" dirty="0"/>
              <a:t>（</a:t>
            </a:r>
            <a:r>
              <a:rPr lang="en-US" altLang="zh-CN" b="1" dirty="0"/>
              <a:t>User Datagram Protocol</a:t>
            </a:r>
            <a:r>
              <a:rPr lang="zh-CN" altLang="en-US" b="1" dirty="0"/>
              <a:t>）</a:t>
            </a:r>
          </a:p>
        </p:txBody>
      </p:sp>
      <p:sp>
        <p:nvSpPr>
          <p:cNvPr id="49" name="矩形 48">
            <a:extLst>
              <a:ext uri="{FF2B5EF4-FFF2-40B4-BE49-F238E27FC236}">
                <a16:creationId xmlns:a16="http://schemas.microsoft.com/office/drawing/2014/main" id="{6C8A0C8B-C38D-7FD2-9A75-F278A4E78686}"/>
              </a:ext>
            </a:extLst>
          </p:cNvPr>
          <p:cNvSpPr/>
          <p:nvPr/>
        </p:nvSpPr>
        <p:spPr>
          <a:xfrm>
            <a:off x="647862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传输控制协议</a:t>
            </a:r>
            <a:r>
              <a:rPr lang="en-US" altLang="zh-CN" b="1" dirty="0"/>
              <a:t>TCP</a:t>
            </a:r>
          </a:p>
          <a:p>
            <a:pPr algn="ctr"/>
            <a:r>
              <a:rPr lang="zh-CN" altLang="en-US" b="1" dirty="0"/>
              <a:t>（</a:t>
            </a:r>
            <a:r>
              <a:rPr lang="en-US" altLang="zh-CN" b="1" dirty="0"/>
              <a:t>Transmission Control Protocol</a:t>
            </a:r>
            <a:r>
              <a:rPr lang="zh-CN" altLang="en-US" b="1" dirty="0"/>
              <a:t>）</a:t>
            </a:r>
          </a:p>
        </p:txBody>
      </p:sp>
      <p:grpSp>
        <p:nvGrpSpPr>
          <p:cNvPr id="9" name="组合 8">
            <a:extLst>
              <a:ext uri="{FF2B5EF4-FFF2-40B4-BE49-F238E27FC236}">
                <a16:creationId xmlns:a16="http://schemas.microsoft.com/office/drawing/2014/main" id="{C0E6A84B-6586-6F14-1688-BD5705ABC593}"/>
              </a:ext>
            </a:extLst>
          </p:cNvPr>
          <p:cNvGrpSpPr/>
          <p:nvPr/>
        </p:nvGrpSpPr>
        <p:grpSpPr>
          <a:xfrm>
            <a:off x="304800" y="2158045"/>
            <a:ext cx="5408580" cy="1009233"/>
            <a:chOff x="304800" y="2158045"/>
            <a:chExt cx="5408580" cy="1009233"/>
          </a:xfrm>
        </p:grpSpPr>
        <p:cxnSp>
          <p:nvCxnSpPr>
            <p:cNvPr id="8" name="直接连接符 7">
              <a:extLst>
                <a:ext uri="{FF2B5EF4-FFF2-40B4-BE49-F238E27FC236}">
                  <a16:creationId xmlns:a16="http://schemas.microsoft.com/office/drawing/2014/main" id="{838FBAE2-E8E6-9F51-7AF1-6B7E14DFA699}"/>
                </a:ext>
              </a:extLst>
            </p:cNvPr>
            <p:cNvCxnSpPr/>
            <p:nvPr/>
          </p:nvCxnSpPr>
          <p:spPr>
            <a:xfrm>
              <a:off x="1212715" y="2808051"/>
              <a:ext cx="36122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01213D10-BE73-904A-489D-879D46395E22}"/>
                </a:ext>
              </a:extLst>
            </p:cNvPr>
            <p:cNvGrpSpPr/>
            <p:nvPr/>
          </p:nvGrpSpPr>
          <p:grpSpPr>
            <a:xfrm>
              <a:off x="304800" y="2158045"/>
              <a:ext cx="1041079" cy="944220"/>
              <a:chOff x="651533" y="2106164"/>
              <a:chExt cx="1041079" cy="944220"/>
            </a:xfrm>
          </p:grpSpPr>
          <p:pic>
            <p:nvPicPr>
              <p:cNvPr id="50" name="图形 49">
                <a:extLst>
                  <a:ext uri="{FF2B5EF4-FFF2-40B4-BE49-F238E27FC236}">
                    <a16:creationId xmlns:a16="http://schemas.microsoft.com/office/drawing/2014/main" id="{352F3729-F531-DDB9-D3B8-D8DF5506B5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533" y="2106164"/>
                <a:ext cx="976228" cy="944220"/>
              </a:xfrm>
              <a:prstGeom prst="rect">
                <a:avLst/>
              </a:prstGeom>
            </p:spPr>
          </p:pic>
          <p:sp>
            <p:nvSpPr>
              <p:cNvPr id="4" name="文本框 3">
                <a:extLst>
                  <a:ext uri="{FF2B5EF4-FFF2-40B4-BE49-F238E27FC236}">
                    <a16:creationId xmlns:a16="http://schemas.microsoft.com/office/drawing/2014/main" id="{E425F6C4-2DCA-9D18-8CDB-44F99115D376}"/>
                  </a:ext>
                </a:extLst>
              </p:cNvPr>
              <p:cNvSpPr txBox="1"/>
              <p:nvPr/>
            </p:nvSpPr>
            <p:spPr>
              <a:xfrm>
                <a:off x="979251" y="2259193"/>
                <a:ext cx="713361" cy="400110"/>
              </a:xfrm>
              <a:prstGeom prst="rect">
                <a:avLst/>
              </a:prstGeom>
              <a:noFill/>
            </p:spPr>
            <p:txBody>
              <a:bodyPr wrap="square" rtlCol="0">
                <a:spAutoFit/>
              </a:bodyPr>
              <a:lstStyle/>
              <a:p>
                <a:pPr algn="ctr"/>
                <a:r>
                  <a:rPr lang="en-US" altLang="zh-CN" sz="2000" b="1" dirty="0"/>
                  <a:t>UDP</a:t>
                </a:r>
                <a:endParaRPr lang="zh-CN" altLang="en-US" sz="2000" b="1" dirty="0"/>
              </a:p>
            </p:txBody>
          </p:sp>
        </p:grpSp>
        <p:grpSp>
          <p:nvGrpSpPr>
            <p:cNvPr id="52" name="组合 51">
              <a:extLst>
                <a:ext uri="{FF2B5EF4-FFF2-40B4-BE49-F238E27FC236}">
                  <a16:creationId xmlns:a16="http://schemas.microsoft.com/office/drawing/2014/main" id="{5750298D-206A-7248-8746-7B4A238D6065}"/>
                </a:ext>
              </a:extLst>
            </p:cNvPr>
            <p:cNvGrpSpPr/>
            <p:nvPr/>
          </p:nvGrpSpPr>
          <p:grpSpPr>
            <a:xfrm>
              <a:off x="4672301" y="2158045"/>
              <a:ext cx="1041079" cy="944220"/>
              <a:chOff x="651533" y="2106164"/>
              <a:chExt cx="1041079" cy="944220"/>
            </a:xfrm>
          </p:grpSpPr>
          <p:pic>
            <p:nvPicPr>
              <p:cNvPr id="53" name="图形 52">
                <a:extLst>
                  <a:ext uri="{FF2B5EF4-FFF2-40B4-BE49-F238E27FC236}">
                    <a16:creationId xmlns:a16="http://schemas.microsoft.com/office/drawing/2014/main" id="{104AF602-9BD2-76F8-D139-F1209D04D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533" y="2106164"/>
                <a:ext cx="976228" cy="944220"/>
              </a:xfrm>
              <a:prstGeom prst="rect">
                <a:avLst/>
              </a:prstGeom>
            </p:spPr>
          </p:pic>
          <p:sp>
            <p:nvSpPr>
              <p:cNvPr id="54" name="文本框 53">
                <a:extLst>
                  <a:ext uri="{FF2B5EF4-FFF2-40B4-BE49-F238E27FC236}">
                    <a16:creationId xmlns:a16="http://schemas.microsoft.com/office/drawing/2014/main" id="{077A8950-CC5E-F79C-923D-047D2F420DE3}"/>
                  </a:ext>
                </a:extLst>
              </p:cNvPr>
              <p:cNvSpPr txBox="1"/>
              <p:nvPr/>
            </p:nvSpPr>
            <p:spPr>
              <a:xfrm>
                <a:off x="979251" y="2259193"/>
                <a:ext cx="713361" cy="400110"/>
              </a:xfrm>
              <a:prstGeom prst="rect">
                <a:avLst/>
              </a:prstGeom>
              <a:noFill/>
            </p:spPr>
            <p:txBody>
              <a:bodyPr wrap="square" rtlCol="0">
                <a:spAutoFit/>
              </a:bodyPr>
              <a:lstStyle/>
              <a:p>
                <a:pPr algn="ctr"/>
                <a:r>
                  <a:rPr lang="en-US" altLang="zh-CN" sz="2000" b="1" dirty="0"/>
                  <a:t>UDP</a:t>
                </a:r>
                <a:endParaRPr lang="zh-CN" altLang="en-US" sz="2000" b="1" dirty="0"/>
              </a:p>
            </p:txBody>
          </p:sp>
        </p:grpSp>
        <p:sp>
          <p:nvSpPr>
            <p:cNvPr id="6" name="云形 5">
              <a:extLst>
                <a:ext uri="{FF2B5EF4-FFF2-40B4-BE49-F238E27FC236}">
                  <a16:creationId xmlns:a16="http://schemas.microsoft.com/office/drawing/2014/main" id="{9DE22898-B1D0-343B-5F66-5AE8E2693E3F}"/>
                </a:ext>
              </a:extLst>
            </p:cNvPr>
            <p:cNvSpPr/>
            <p:nvPr/>
          </p:nvSpPr>
          <p:spPr>
            <a:xfrm>
              <a:off x="2412460" y="2448824"/>
              <a:ext cx="1128409" cy="718454"/>
            </a:xfrm>
            <a:prstGeom prst="cloud">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网络</a:t>
              </a:r>
            </a:p>
          </p:txBody>
        </p:sp>
      </p:grpSp>
      <p:grpSp>
        <p:nvGrpSpPr>
          <p:cNvPr id="15" name="组合 14">
            <a:extLst>
              <a:ext uri="{FF2B5EF4-FFF2-40B4-BE49-F238E27FC236}">
                <a16:creationId xmlns:a16="http://schemas.microsoft.com/office/drawing/2014/main" id="{16843067-1F6B-2415-2095-C8169DA8D9F6}"/>
              </a:ext>
            </a:extLst>
          </p:cNvPr>
          <p:cNvGrpSpPr/>
          <p:nvPr/>
        </p:nvGrpSpPr>
        <p:grpSpPr>
          <a:xfrm>
            <a:off x="514450" y="3147685"/>
            <a:ext cx="4877820" cy="3281724"/>
            <a:chOff x="514450" y="3147685"/>
            <a:chExt cx="4877820" cy="3281724"/>
          </a:xfrm>
        </p:grpSpPr>
        <p:cxnSp>
          <p:nvCxnSpPr>
            <p:cNvPr id="11" name="直接箭头连接符 10">
              <a:extLst>
                <a:ext uri="{FF2B5EF4-FFF2-40B4-BE49-F238E27FC236}">
                  <a16:creationId xmlns:a16="http://schemas.microsoft.com/office/drawing/2014/main" id="{AB586BAD-E34D-1CB1-F5C4-DE97161A5752}"/>
                </a:ext>
              </a:extLst>
            </p:cNvPr>
            <p:cNvCxnSpPr>
              <a:cxnSpLocks/>
            </p:cNvCxnSpPr>
            <p:nvPr/>
          </p:nvCxnSpPr>
          <p:spPr>
            <a:xfrm>
              <a:off x="805976" y="3147685"/>
              <a:ext cx="0" cy="32139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FDC212D7-3A55-628C-DD52-19291DB7D627}"/>
                </a:ext>
              </a:extLst>
            </p:cNvPr>
            <p:cNvCxnSpPr>
              <a:cxnSpLocks/>
            </p:cNvCxnSpPr>
            <p:nvPr/>
          </p:nvCxnSpPr>
          <p:spPr>
            <a:xfrm>
              <a:off x="5171734" y="3147685"/>
              <a:ext cx="0" cy="32139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C21B3A89-874F-B7C0-3BA6-ADBF206BCB30}"/>
                </a:ext>
              </a:extLst>
            </p:cNvPr>
            <p:cNvSpPr txBox="1"/>
            <p:nvPr/>
          </p:nvSpPr>
          <p:spPr>
            <a:xfrm>
              <a:off x="514450" y="6060077"/>
              <a:ext cx="209006" cy="369332"/>
            </a:xfrm>
            <a:prstGeom prst="rect">
              <a:avLst/>
            </a:prstGeom>
            <a:noFill/>
          </p:spPr>
          <p:txBody>
            <a:bodyPr wrap="square" rtlCol="0">
              <a:spAutoFit/>
            </a:bodyPr>
            <a:lstStyle/>
            <a:p>
              <a:r>
                <a:rPr lang="en-US" altLang="zh-CN" b="1" dirty="0"/>
                <a:t>t</a:t>
              </a:r>
              <a:endParaRPr lang="zh-CN" altLang="en-US" b="1" dirty="0"/>
            </a:p>
          </p:txBody>
        </p:sp>
        <p:sp>
          <p:nvSpPr>
            <p:cNvPr id="64" name="文本框 63">
              <a:extLst>
                <a:ext uri="{FF2B5EF4-FFF2-40B4-BE49-F238E27FC236}">
                  <a16:creationId xmlns:a16="http://schemas.microsoft.com/office/drawing/2014/main" id="{531FBED7-CD9C-F12E-2F10-8CB315D485FF}"/>
                </a:ext>
              </a:extLst>
            </p:cNvPr>
            <p:cNvSpPr txBox="1"/>
            <p:nvPr/>
          </p:nvSpPr>
          <p:spPr>
            <a:xfrm>
              <a:off x="5183264" y="6060077"/>
              <a:ext cx="209006" cy="369332"/>
            </a:xfrm>
            <a:prstGeom prst="rect">
              <a:avLst/>
            </a:prstGeom>
            <a:noFill/>
          </p:spPr>
          <p:txBody>
            <a:bodyPr wrap="square" rtlCol="0">
              <a:spAutoFit/>
            </a:bodyPr>
            <a:lstStyle/>
            <a:p>
              <a:r>
                <a:rPr lang="en-US" altLang="zh-CN" b="1" dirty="0"/>
                <a:t>t</a:t>
              </a:r>
              <a:endParaRPr lang="zh-CN" altLang="en-US" b="1" dirty="0"/>
            </a:p>
          </p:txBody>
        </p:sp>
      </p:grpSp>
      <p:sp>
        <p:nvSpPr>
          <p:cNvPr id="14" name="矩形 13">
            <a:extLst>
              <a:ext uri="{FF2B5EF4-FFF2-40B4-BE49-F238E27FC236}">
                <a16:creationId xmlns:a16="http://schemas.microsoft.com/office/drawing/2014/main" id="{DA6E3610-903E-43E4-5EFD-9E822817FF32}"/>
              </a:ext>
            </a:extLst>
          </p:cNvPr>
          <p:cNvSpPr/>
          <p:nvPr/>
        </p:nvSpPr>
        <p:spPr>
          <a:xfrm>
            <a:off x="805976" y="3227446"/>
            <a:ext cx="4365758" cy="2938222"/>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数据传输</a:t>
            </a:r>
          </a:p>
        </p:txBody>
      </p:sp>
      <p:grpSp>
        <p:nvGrpSpPr>
          <p:cNvPr id="17" name="组合 16">
            <a:extLst>
              <a:ext uri="{FF2B5EF4-FFF2-40B4-BE49-F238E27FC236}">
                <a16:creationId xmlns:a16="http://schemas.microsoft.com/office/drawing/2014/main" id="{726C667D-1F50-E8AE-7565-5B00B98B2553}"/>
              </a:ext>
            </a:extLst>
          </p:cNvPr>
          <p:cNvGrpSpPr/>
          <p:nvPr/>
        </p:nvGrpSpPr>
        <p:grpSpPr>
          <a:xfrm>
            <a:off x="6477689" y="2158045"/>
            <a:ext cx="5408580" cy="4271364"/>
            <a:chOff x="6477689" y="2158045"/>
            <a:chExt cx="5408580" cy="4271364"/>
          </a:xfrm>
        </p:grpSpPr>
        <p:grpSp>
          <p:nvGrpSpPr>
            <p:cNvPr id="67" name="组合 66">
              <a:extLst>
                <a:ext uri="{FF2B5EF4-FFF2-40B4-BE49-F238E27FC236}">
                  <a16:creationId xmlns:a16="http://schemas.microsoft.com/office/drawing/2014/main" id="{238B868D-5CD8-6688-CBA2-6BBF7C5C61BB}"/>
                </a:ext>
              </a:extLst>
            </p:cNvPr>
            <p:cNvGrpSpPr/>
            <p:nvPr/>
          </p:nvGrpSpPr>
          <p:grpSpPr>
            <a:xfrm>
              <a:off x="6477689" y="2158045"/>
              <a:ext cx="5408580" cy="1009233"/>
              <a:chOff x="304800" y="2158045"/>
              <a:chExt cx="5408580" cy="1009233"/>
            </a:xfrm>
          </p:grpSpPr>
          <p:cxnSp>
            <p:nvCxnSpPr>
              <p:cNvPr id="68" name="直接连接符 67">
                <a:extLst>
                  <a:ext uri="{FF2B5EF4-FFF2-40B4-BE49-F238E27FC236}">
                    <a16:creationId xmlns:a16="http://schemas.microsoft.com/office/drawing/2014/main" id="{72BCB46C-8256-BF69-90B3-D2EB01C84836}"/>
                  </a:ext>
                </a:extLst>
              </p:cNvPr>
              <p:cNvCxnSpPr/>
              <p:nvPr/>
            </p:nvCxnSpPr>
            <p:spPr>
              <a:xfrm>
                <a:off x="1212715" y="2808051"/>
                <a:ext cx="36122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组合 68">
                <a:extLst>
                  <a:ext uri="{FF2B5EF4-FFF2-40B4-BE49-F238E27FC236}">
                    <a16:creationId xmlns:a16="http://schemas.microsoft.com/office/drawing/2014/main" id="{4CFBCE34-EA63-61A2-E17C-7A586650A18A}"/>
                  </a:ext>
                </a:extLst>
              </p:cNvPr>
              <p:cNvGrpSpPr/>
              <p:nvPr/>
            </p:nvGrpSpPr>
            <p:grpSpPr>
              <a:xfrm>
                <a:off x="304800" y="2158045"/>
                <a:ext cx="1041079" cy="944220"/>
                <a:chOff x="651533" y="2106164"/>
                <a:chExt cx="1041079" cy="944220"/>
              </a:xfrm>
            </p:grpSpPr>
            <p:pic>
              <p:nvPicPr>
                <p:cNvPr id="74" name="图形 73">
                  <a:extLst>
                    <a:ext uri="{FF2B5EF4-FFF2-40B4-BE49-F238E27FC236}">
                      <a16:creationId xmlns:a16="http://schemas.microsoft.com/office/drawing/2014/main" id="{8E3D7219-C711-FD20-215A-33B5079F4A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533" y="2106164"/>
                  <a:ext cx="976228" cy="944220"/>
                </a:xfrm>
                <a:prstGeom prst="rect">
                  <a:avLst/>
                </a:prstGeom>
              </p:spPr>
            </p:pic>
            <p:sp>
              <p:nvSpPr>
                <p:cNvPr id="75" name="文本框 74">
                  <a:extLst>
                    <a:ext uri="{FF2B5EF4-FFF2-40B4-BE49-F238E27FC236}">
                      <a16:creationId xmlns:a16="http://schemas.microsoft.com/office/drawing/2014/main" id="{4FD816F3-13ED-F042-778C-3251EE2603FF}"/>
                    </a:ext>
                  </a:extLst>
                </p:cNvPr>
                <p:cNvSpPr txBox="1"/>
                <p:nvPr/>
              </p:nvSpPr>
              <p:spPr>
                <a:xfrm>
                  <a:off x="979251" y="2259193"/>
                  <a:ext cx="713361" cy="400110"/>
                </a:xfrm>
                <a:prstGeom prst="rect">
                  <a:avLst/>
                </a:prstGeom>
                <a:noFill/>
              </p:spPr>
              <p:txBody>
                <a:bodyPr wrap="square" rtlCol="0">
                  <a:spAutoFit/>
                </a:bodyPr>
                <a:lstStyle/>
                <a:p>
                  <a:pPr algn="ctr"/>
                  <a:r>
                    <a:rPr lang="en-US" altLang="zh-CN" sz="2000" b="1" dirty="0"/>
                    <a:t>TCP</a:t>
                  </a:r>
                  <a:endParaRPr lang="zh-CN" altLang="en-US" sz="2000" b="1" dirty="0"/>
                </a:p>
              </p:txBody>
            </p:sp>
          </p:grpSp>
          <p:grpSp>
            <p:nvGrpSpPr>
              <p:cNvPr id="70" name="组合 69">
                <a:extLst>
                  <a:ext uri="{FF2B5EF4-FFF2-40B4-BE49-F238E27FC236}">
                    <a16:creationId xmlns:a16="http://schemas.microsoft.com/office/drawing/2014/main" id="{31068FD6-7E75-CBA8-FAF5-17153ED6A80D}"/>
                  </a:ext>
                </a:extLst>
              </p:cNvPr>
              <p:cNvGrpSpPr/>
              <p:nvPr/>
            </p:nvGrpSpPr>
            <p:grpSpPr>
              <a:xfrm>
                <a:off x="4672301" y="2158045"/>
                <a:ext cx="1041079" cy="944220"/>
                <a:chOff x="651533" y="2106164"/>
                <a:chExt cx="1041079" cy="944220"/>
              </a:xfrm>
            </p:grpSpPr>
            <p:pic>
              <p:nvPicPr>
                <p:cNvPr id="72" name="图形 71">
                  <a:extLst>
                    <a:ext uri="{FF2B5EF4-FFF2-40B4-BE49-F238E27FC236}">
                      <a16:creationId xmlns:a16="http://schemas.microsoft.com/office/drawing/2014/main" id="{FBC92470-D044-5F4A-77E1-1BE0EE07E1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533" y="2106164"/>
                  <a:ext cx="976228" cy="944220"/>
                </a:xfrm>
                <a:prstGeom prst="rect">
                  <a:avLst/>
                </a:prstGeom>
              </p:spPr>
            </p:pic>
            <p:sp>
              <p:nvSpPr>
                <p:cNvPr id="73" name="文本框 72">
                  <a:extLst>
                    <a:ext uri="{FF2B5EF4-FFF2-40B4-BE49-F238E27FC236}">
                      <a16:creationId xmlns:a16="http://schemas.microsoft.com/office/drawing/2014/main" id="{4B5B7AB3-3DC3-FC93-5C81-08A4CB2C5364}"/>
                    </a:ext>
                  </a:extLst>
                </p:cNvPr>
                <p:cNvSpPr txBox="1"/>
                <p:nvPr/>
              </p:nvSpPr>
              <p:spPr>
                <a:xfrm>
                  <a:off x="979251" y="2259193"/>
                  <a:ext cx="713361" cy="400110"/>
                </a:xfrm>
                <a:prstGeom prst="rect">
                  <a:avLst/>
                </a:prstGeom>
                <a:noFill/>
              </p:spPr>
              <p:txBody>
                <a:bodyPr wrap="square" rtlCol="0">
                  <a:spAutoFit/>
                </a:bodyPr>
                <a:lstStyle/>
                <a:p>
                  <a:pPr algn="ctr"/>
                  <a:r>
                    <a:rPr lang="en-US" altLang="zh-CN" sz="2000" b="1" dirty="0"/>
                    <a:t>TCP</a:t>
                  </a:r>
                  <a:endParaRPr lang="zh-CN" altLang="en-US" sz="2000" b="1" dirty="0"/>
                </a:p>
              </p:txBody>
            </p:sp>
          </p:grpSp>
          <p:sp>
            <p:nvSpPr>
              <p:cNvPr id="71" name="云形 70">
                <a:extLst>
                  <a:ext uri="{FF2B5EF4-FFF2-40B4-BE49-F238E27FC236}">
                    <a16:creationId xmlns:a16="http://schemas.microsoft.com/office/drawing/2014/main" id="{04D02A78-1DC8-7E99-702B-97CC9CC28399}"/>
                  </a:ext>
                </a:extLst>
              </p:cNvPr>
              <p:cNvSpPr/>
              <p:nvPr/>
            </p:nvSpPr>
            <p:spPr>
              <a:xfrm>
                <a:off x="2412460" y="2448824"/>
                <a:ext cx="1128409" cy="718454"/>
              </a:xfrm>
              <a:prstGeom prst="cloud">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网络</a:t>
                </a:r>
              </a:p>
            </p:txBody>
          </p:sp>
        </p:grpSp>
        <p:grpSp>
          <p:nvGrpSpPr>
            <p:cNvPr id="76" name="组合 75">
              <a:extLst>
                <a:ext uri="{FF2B5EF4-FFF2-40B4-BE49-F238E27FC236}">
                  <a16:creationId xmlns:a16="http://schemas.microsoft.com/office/drawing/2014/main" id="{34BEDCE2-1234-92BC-DB3D-FEE25FF6117A}"/>
                </a:ext>
              </a:extLst>
            </p:cNvPr>
            <p:cNvGrpSpPr/>
            <p:nvPr/>
          </p:nvGrpSpPr>
          <p:grpSpPr>
            <a:xfrm>
              <a:off x="6687339" y="3147685"/>
              <a:ext cx="4877820" cy="3281724"/>
              <a:chOff x="514450" y="3147685"/>
              <a:chExt cx="4877820" cy="3281724"/>
            </a:xfrm>
          </p:grpSpPr>
          <p:cxnSp>
            <p:nvCxnSpPr>
              <p:cNvPr id="77" name="直接箭头连接符 76">
                <a:extLst>
                  <a:ext uri="{FF2B5EF4-FFF2-40B4-BE49-F238E27FC236}">
                    <a16:creationId xmlns:a16="http://schemas.microsoft.com/office/drawing/2014/main" id="{4E963557-0D8E-DF41-EAB3-D6A5A2D86A15}"/>
                  </a:ext>
                </a:extLst>
              </p:cNvPr>
              <p:cNvCxnSpPr>
                <a:cxnSpLocks/>
              </p:cNvCxnSpPr>
              <p:nvPr/>
            </p:nvCxnSpPr>
            <p:spPr>
              <a:xfrm>
                <a:off x="805976" y="3147685"/>
                <a:ext cx="0" cy="32139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5E070B84-51E3-4F65-618C-199062024628}"/>
                  </a:ext>
                </a:extLst>
              </p:cNvPr>
              <p:cNvCxnSpPr>
                <a:cxnSpLocks/>
              </p:cNvCxnSpPr>
              <p:nvPr/>
            </p:nvCxnSpPr>
            <p:spPr>
              <a:xfrm>
                <a:off x="5171734" y="3147685"/>
                <a:ext cx="0" cy="32139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7E565EA6-A532-855F-8A56-A96790F2A13E}"/>
                  </a:ext>
                </a:extLst>
              </p:cNvPr>
              <p:cNvSpPr txBox="1"/>
              <p:nvPr/>
            </p:nvSpPr>
            <p:spPr>
              <a:xfrm>
                <a:off x="514450" y="6060077"/>
                <a:ext cx="209006" cy="369332"/>
              </a:xfrm>
              <a:prstGeom prst="rect">
                <a:avLst/>
              </a:prstGeom>
              <a:noFill/>
            </p:spPr>
            <p:txBody>
              <a:bodyPr wrap="square" rtlCol="0">
                <a:spAutoFit/>
              </a:bodyPr>
              <a:lstStyle/>
              <a:p>
                <a:r>
                  <a:rPr lang="en-US" altLang="zh-CN" b="1" dirty="0"/>
                  <a:t>t</a:t>
                </a:r>
                <a:endParaRPr lang="zh-CN" altLang="en-US" b="1" dirty="0"/>
              </a:p>
            </p:txBody>
          </p:sp>
          <p:sp>
            <p:nvSpPr>
              <p:cNvPr id="80" name="文本框 79">
                <a:extLst>
                  <a:ext uri="{FF2B5EF4-FFF2-40B4-BE49-F238E27FC236}">
                    <a16:creationId xmlns:a16="http://schemas.microsoft.com/office/drawing/2014/main" id="{FCD02EC5-3147-C69C-13F2-588886BFF5E2}"/>
                  </a:ext>
                </a:extLst>
              </p:cNvPr>
              <p:cNvSpPr txBox="1"/>
              <p:nvPr/>
            </p:nvSpPr>
            <p:spPr>
              <a:xfrm>
                <a:off x="5183264" y="6060077"/>
                <a:ext cx="209006" cy="369332"/>
              </a:xfrm>
              <a:prstGeom prst="rect">
                <a:avLst/>
              </a:prstGeom>
              <a:noFill/>
            </p:spPr>
            <p:txBody>
              <a:bodyPr wrap="square" rtlCol="0">
                <a:spAutoFit/>
              </a:bodyPr>
              <a:lstStyle/>
              <a:p>
                <a:r>
                  <a:rPr lang="en-US" altLang="zh-CN" b="1" dirty="0"/>
                  <a:t>t</a:t>
                </a:r>
                <a:endParaRPr lang="zh-CN" altLang="en-US" b="1" dirty="0"/>
              </a:p>
            </p:txBody>
          </p:sp>
        </p:grpSp>
      </p:grpSp>
      <p:sp>
        <p:nvSpPr>
          <p:cNvPr id="81" name="矩形 80">
            <a:extLst>
              <a:ext uri="{FF2B5EF4-FFF2-40B4-BE49-F238E27FC236}">
                <a16:creationId xmlns:a16="http://schemas.microsoft.com/office/drawing/2014/main" id="{D567FD2D-AE35-378F-6842-519CBD97B616}"/>
              </a:ext>
            </a:extLst>
          </p:cNvPr>
          <p:cNvSpPr/>
          <p:nvPr/>
        </p:nvSpPr>
        <p:spPr>
          <a:xfrm>
            <a:off x="6977425" y="3227446"/>
            <a:ext cx="4365758" cy="524822"/>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t>“三报文握手”建立</a:t>
            </a:r>
            <a:r>
              <a:rPr lang="en-US" altLang="zh-CN" b="1" dirty="0"/>
              <a:t>TCP</a:t>
            </a:r>
            <a:r>
              <a:rPr lang="zh-CN" altLang="en-US" b="1" dirty="0"/>
              <a:t>连接</a:t>
            </a:r>
          </a:p>
        </p:txBody>
      </p:sp>
      <p:sp>
        <p:nvSpPr>
          <p:cNvPr id="83" name="矩形 82">
            <a:extLst>
              <a:ext uri="{FF2B5EF4-FFF2-40B4-BE49-F238E27FC236}">
                <a16:creationId xmlns:a16="http://schemas.microsoft.com/office/drawing/2014/main" id="{19C20457-7B23-6F7A-9ADF-790DFAE47419}"/>
              </a:ext>
            </a:extLst>
          </p:cNvPr>
          <p:cNvSpPr/>
          <p:nvPr/>
        </p:nvSpPr>
        <p:spPr>
          <a:xfrm>
            <a:off x="6977425" y="3752268"/>
            <a:ext cx="4365758" cy="188857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基于</a:t>
            </a:r>
            <a:r>
              <a:rPr lang="en-US" altLang="zh-CN" b="1" dirty="0"/>
              <a:t>TCP</a:t>
            </a:r>
            <a:r>
              <a:rPr lang="zh-CN" altLang="en-US" b="1" dirty="0"/>
              <a:t>连接进行数据传输</a:t>
            </a:r>
          </a:p>
        </p:txBody>
      </p:sp>
      <p:sp>
        <p:nvSpPr>
          <p:cNvPr id="84" name="矩形 83">
            <a:extLst>
              <a:ext uri="{FF2B5EF4-FFF2-40B4-BE49-F238E27FC236}">
                <a16:creationId xmlns:a16="http://schemas.microsoft.com/office/drawing/2014/main" id="{C5180DE6-77EE-37A3-6C33-18AC637905FE}"/>
              </a:ext>
            </a:extLst>
          </p:cNvPr>
          <p:cNvSpPr/>
          <p:nvPr/>
        </p:nvSpPr>
        <p:spPr>
          <a:xfrm>
            <a:off x="6977425" y="5640846"/>
            <a:ext cx="4365758" cy="52482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“四报文挥手”释放</a:t>
            </a:r>
            <a:r>
              <a:rPr lang="en-US" altLang="zh-CN" b="1" dirty="0"/>
              <a:t>TCP</a:t>
            </a:r>
            <a:r>
              <a:rPr lang="zh-CN" altLang="en-US" b="1" dirty="0"/>
              <a:t>连接</a:t>
            </a:r>
          </a:p>
        </p:txBody>
      </p:sp>
      <p:sp>
        <p:nvSpPr>
          <p:cNvPr id="20" name="文本框 19">
            <a:extLst>
              <a:ext uri="{FF2B5EF4-FFF2-40B4-BE49-F238E27FC236}">
                <a16:creationId xmlns:a16="http://schemas.microsoft.com/office/drawing/2014/main" id="{745FEB49-3DF9-A8D3-1439-0CE1A88D0CEB}"/>
              </a:ext>
            </a:extLst>
          </p:cNvPr>
          <p:cNvSpPr txBox="1"/>
          <p:nvPr/>
        </p:nvSpPr>
        <p:spPr>
          <a:xfrm>
            <a:off x="4513634" y="775025"/>
            <a:ext cx="5616102" cy="369332"/>
          </a:xfrm>
          <a:prstGeom prst="rect">
            <a:avLst/>
          </a:prstGeom>
          <a:noFill/>
        </p:spPr>
        <p:txBody>
          <a:bodyPr wrap="square" rtlCol="0">
            <a:spAutoFit/>
          </a:bodyPr>
          <a:lstStyle/>
          <a:p>
            <a:r>
              <a:rPr lang="en-US" altLang="zh-CN" b="1" dirty="0">
                <a:solidFill>
                  <a:schemeClr val="accent1">
                    <a:lumMod val="75000"/>
                  </a:schemeClr>
                </a:solidFill>
              </a:rPr>
              <a:t>——</a:t>
            </a:r>
            <a:r>
              <a:rPr lang="zh-CN" altLang="en-US" b="1" dirty="0">
                <a:solidFill>
                  <a:schemeClr val="accent1">
                    <a:lumMod val="75000"/>
                  </a:schemeClr>
                </a:solidFill>
              </a:rPr>
              <a:t>“连接”指逻辑连接关系，而不是物理连接。</a:t>
            </a:r>
          </a:p>
        </p:txBody>
      </p:sp>
    </p:spTree>
    <p:custDataLst>
      <p:tags r:id="rId1"/>
    </p:custDataLst>
    <p:extLst>
      <p:ext uri="{BB962C8B-B14F-4D97-AF65-F5344CB8AC3E}">
        <p14:creationId xmlns:p14="http://schemas.microsoft.com/office/powerpoint/2010/main" val="176627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9"/>
                                        </p:tgtEl>
                                        <p:attrNameLst>
                                          <p:attrName>style.visibility</p:attrName>
                                        </p:attrNameLst>
                                      </p:cBhvr>
                                      <p:to>
                                        <p:strVal val="visible"/>
                                      </p:to>
                                    </p:set>
                                    <p:anim calcmode="lin" valueType="num">
                                      <p:cBhvr>
                                        <p:cTn id="14" dur="500" fill="hold"/>
                                        <p:tgtEl>
                                          <p:spTgt spid="49"/>
                                        </p:tgtEl>
                                        <p:attrNameLst>
                                          <p:attrName>ppt_w</p:attrName>
                                        </p:attrNameLst>
                                      </p:cBhvr>
                                      <p:tavLst>
                                        <p:tav tm="0">
                                          <p:val>
                                            <p:fltVal val="0"/>
                                          </p:val>
                                        </p:tav>
                                        <p:tav tm="100000">
                                          <p:val>
                                            <p:strVal val="#ppt_w"/>
                                          </p:val>
                                        </p:tav>
                                      </p:tavLst>
                                    </p:anim>
                                    <p:anim calcmode="lin" valueType="num">
                                      <p:cBhvr>
                                        <p:cTn id="15" dur="500" fill="hold"/>
                                        <p:tgtEl>
                                          <p:spTgt spid="49"/>
                                        </p:tgtEl>
                                        <p:attrNameLst>
                                          <p:attrName>ppt_h</p:attrName>
                                        </p:attrNameLst>
                                      </p:cBhvr>
                                      <p:tavLst>
                                        <p:tav tm="0">
                                          <p:val>
                                            <p:fltVal val="0"/>
                                          </p:val>
                                        </p:tav>
                                        <p:tav tm="100000">
                                          <p:val>
                                            <p:strVal val="#ppt_h"/>
                                          </p:val>
                                        </p:tav>
                                      </p:tavLst>
                                    </p:anim>
                                    <p:animEffect transition="in" filter="fade">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additive="base">
                                        <p:cTn id="21" dur="1000"/>
                                        <p:tgtEl>
                                          <p:spTgt spid="46"/>
                                        </p:tgtEl>
                                        <p:attrNameLst>
                                          <p:attrName>ppt_y</p:attrName>
                                        </p:attrNameLst>
                                      </p:cBhvr>
                                      <p:tavLst>
                                        <p:tav tm="0">
                                          <p:val>
                                            <p:strVal val="#ppt_y-#ppt_h*1.125000"/>
                                          </p:val>
                                        </p:tav>
                                        <p:tav tm="100000">
                                          <p:val>
                                            <p:strVal val="#ppt_y"/>
                                          </p:val>
                                        </p:tav>
                                      </p:tavLst>
                                    </p:anim>
                                    <p:animEffect transition="in" filter="wipe(down)">
                                      <p:cBhvr>
                                        <p:cTn id="22" dur="10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up)">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10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wipe(up)">
                                      <p:cBhvr>
                                        <p:cTn id="49" dur="500"/>
                                        <p:tgtEl>
                                          <p:spTgt spid="8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83"/>
                                        </p:tgtEl>
                                        <p:attrNameLst>
                                          <p:attrName>style.visibility</p:attrName>
                                        </p:attrNameLst>
                                      </p:cBhvr>
                                      <p:to>
                                        <p:strVal val="visible"/>
                                      </p:to>
                                    </p:set>
                                    <p:animEffect transition="in" filter="wipe(up)">
                                      <p:cBhvr>
                                        <p:cTn id="54" dur="1000"/>
                                        <p:tgtEl>
                                          <p:spTgt spid="8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84"/>
                                        </p:tgtEl>
                                        <p:attrNameLst>
                                          <p:attrName>style.visibility</p:attrName>
                                        </p:attrNameLst>
                                      </p:cBhvr>
                                      <p:to>
                                        <p:strVal val="visible"/>
                                      </p:to>
                                    </p:set>
                                    <p:animEffect transition="in" filter="wipe(up)">
                                      <p:cBhvr>
                                        <p:cTn id="59" dur="500"/>
                                        <p:tgtEl>
                                          <p:spTgt spid="84"/>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2" fill="hold" grpId="0" nodeType="clickEffect">
                                  <p:stCondLst>
                                    <p:cond delay="0"/>
                                  </p:stCondLst>
                                  <p:childTnLst>
                                    <p:set>
                                      <p:cBhvr>
                                        <p:cTn id="63" dur="1" fill="hold">
                                          <p:stCondLst>
                                            <p:cond delay="0"/>
                                          </p:stCondLst>
                                        </p:cTn>
                                        <p:tgtEl>
                                          <p:spTgt spid="20"/>
                                        </p:tgtEl>
                                        <p:attrNameLst>
                                          <p:attrName>style.visibility</p:attrName>
                                        </p:attrNameLst>
                                      </p:cBhvr>
                                      <p:to>
                                        <p:strVal val="visible"/>
                                      </p:to>
                                    </p:set>
                                    <p:anim calcmode="lin" valueType="num">
                                      <p:cBhvr additive="base">
                                        <p:cTn id="64" dur="500" fill="hold"/>
                                        <p:tgtEl>
                                          <p:spTgt spid="20"/>
                                        </p:tgtEl>
                                        <p:attrNameLst>
                                          <p:attrName>ppt_x</p:attrName>
                                        </p:attrNameLst>
                                      </p:cBhvr>
                                      <p:tavLst>
                                        <p:tav tm="0">
                                          <p:val>
                                            <p:strVal val="1+#ppt_w/2"/>
                                          </p:val>
                                        </p:tav>
                                        <p:tav tm="100000">
                                          <p:val>
                                            <p:strVal val="#ppt_x"/>
                                          </p:val>
                                        </p:tav>
                                      </p:tavLst>
                                    </p:anim>
                                    <p:anim calcmode="lin" valueType="num">
                                      <p:cBhvr additive="base">
                                        <p:cTn id="65"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9" grpId="0" animBg="1"/>
      <p:bldP spid="14" grpId="0" animBg="1"/>
      <p:bldP spid="81" grpId="0" animBg="1"/>
      <p:bldP spid="83" grpId="0" animBg="1"/>
      <p:bldP spid="84" grpId="0" animBg="1"/>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0BBADDBF-66FF-154D-10B8-0B9AAFCEFADB}"/>
              </a:ext>
            </a:extLst>
          </p:cNvPr>
          <p:cNvGrpSpPr/>
          <p:nvPr/>
        </p:nvGrpSpPr>
        <p:grpSpPr>
          <a:xfrm>
            <a:off x="312808" y="3405701"/>
            <a:ext cx="11572729" cy="1413368"/>
            <a:chOff x="312808" y="3241241"/>
            <a:chExt cx="11572729" cy="1413368"/>
          </a:xfrm>
        </p:grpSpPr>
        <p:sp>
          <p:nvSpPr>
            <p:cNvPr id="46" name="矩形 45">
              <a:extLst>
                <a:ext uri="{FF2B5EF4-FFF2-40B4-BE49-F238E27FC236}">
                  <a16:creationId xmlns:a16="http://schemas.microsoft.com/office/drawing/2014/main" id="{BE98A3A6-18EB-E3E6-0091-598B590B9ED5}"/>
                </a:ext>
              </a:extLst>
            </p:cNvPr>
            <p:cNvSpPr/>
            <p:nvPr/>
          </p:nvSpPr>
          <p:spPr>
            <a:xfrm>
              <a:off x="10379274" y="3638611"/>
              <a:ext cx="1506263" cy="101599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7" name="矩形 46">
              <a:extLst>
                <a:ext uri="{FF2B5EF4-FFF2-40B4-BE49-F238E27FC236}">
                  <a16:creationId xmlns:a16="http://schemas.microsoft.com/office/drawing/2014/main" id="{5EDF864B-77CD-B8C8-C7C3-B38ABA843103}"/>
                </a:ext>
              </a:extLst>
            </p:cNvPr>
            <p:cNvSpPr/>
            <p:nvPr/>
          </p:nvSpPr>
          <p:spPr>
            <a:xfrm>
              <a:off x="312808" y="3638611"/>
              <a:ext cx="1506263" cy="101599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48" name="直接连接符 47">
              <a:extLst>
                <a:ext uri="{FF2B5EF4-FFF2-40B4-BE49-F238E27FC236}">
                  <a16:creationId xmlns:a16="http://schemas.microsoft.com/office/drawing/2014/main" id="{6D52845E-48BA-DF17-0074-9360A0B42D19}"/>
                </a:ext>
              </a:extLst>
            </p:cNvPr>
            <p:cNvCxnSpPr>
              <a:cxnSpLocks/>
              <a:stCxn id="47" idx="3"/>
              <a:endCxn id="46" idx="1"/>
            </p:cNvCxnSpPr>
            <p:nvPr/>
          </p:nvCxnSpPr>
          <p:spPr>
            <a:xfrm>
              <a:off x="1819071" y="4146610"/>
              <a:ext cx="85602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49" name="图形 48">
              <a:extLst>
                <a:ext uri="{FF2B5EF4-FFF2-40B4-BE49-F238E27FC236}">
                  <a16:creationId xmlns:a16="http://schemas.microsoft.com/office/drawing/2014/main" id="{8F91CEDB-0497-AD66-F294-065F25152B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4229" y="3901634"/>
              <a:ext cx="638116" cy="516570"/>
            </a:xfrm>
            <a:prstGeom prst="rect">
              <a:avLst/>
            </a:prstGeom>
          </p:spPr>
        </p:pic>
        <p:sp>
          <p:nvSpPr>
            <p:cNvPr id="50" name="图形 73">
              <a:extLst>
                <a:ext uri="{FF2B5EF4-FFF2-40B4-BE49-F238E27FC236}">
                  <a16:creationId xmlns:a16="http://schemas.microsoft.com/office/drawing/2014/main" id="{2C0CACA8-D928-2CE0-44E9-7AA5A45B0B9C}"/>
                </a:ext>
              </a:extLst>
            </p:cNvPr>
            <p:cNvSpPr/>
            <p:nvPr/>
          </p:nvSpPr>
          <p:spPr>
            <a:xfrm>
              <a:off x="2643947" y="3833900"/>
              <a:ext cx="903635" cy="65654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en-US" altLang="zh-CN" b="1" dirty="0"/>
                <a:t>LAN1</a:t>
              </a:r>
              <a:endParaRPr lang="zh-CN" altLang="en-US" b="1" dirty="0"/>
            </a:p>
          </p:txBody>
        </p:sp>
        <p:sp>
          <p:nvSpPr>
            <p:cNvPr id="51" name="图形 73">
              <a:extLst>
                <a:ext uri="{FF2B5EF4-FFF2-40B4-BE49-F238E27FC236}">
                  <a16:creationId xmlns:a16="http://schemas.microsoft.com/office/drawing/2014/main" id="{5FD70364-4B1A-2AFD-DD54-7419EAFCE010}"/>
                </a:ext>
              </a:extLst>
            </p:cNvPr>
            <p:cNvSpPr/>
            <p:nvPr/>
          </p:nvSpPr>
          <p:spPr>
            <a:xfrm>
              <a:off x="8656466" y="3833900"/>
              <a:ext cx="903635" cy="65654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en-US" altLang="zh-CN" b="1" dirty="0"/>
                <a:t>LAN2</a:t>
              </a:r>
              <a:endParaRPr lang="zh-CN" altLang="en-US" b="1" dirty="0"/>
            </a:p>
          </p:txBody>
        </p:sp>
        <p:pic>
          <p:nvPicPr>
            <p:cNvPr id="52" name="图形 51">
              <a:extLst>
                <a:ext uri="{FF2B5EF4-FFF2-40B4-BE49-F238E27FC236}">
                  <a16:creationId xmlns:a16="http://schemas.microsoft.com/office/drawing/2014/main" id="{9F9B63EC-F7BC-FD08-91A0-C6173B649B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01704" y="3901634"/>
              <a:ext cx="638116" cy="516570"/>
            </a:xfrm>
            <a:prstGeom prst="rect">
              <a:avLst/>
            </a:prstGeom>
          </p:spPr>
        </p:pic>
        <p:sp>
          <p:nvSpPr>
            <p:cNvPr id="53" name="图形 73">
              <a:extLst>
                <a:ext uri="{FF2B5EF4-FFF2-40B4-BE49-F238E27FC236}">
                  <a16:creationId xmlns:a16="http://schemas.microsoft.com/office/drawing/2014/main" id="{3BBADD3A-3DAB-285B-E329-2C809F0E1DE5}"/>
                </a:ext>
              </a:extLst>
            </p:cNvPr>
            <p:cNvSpPr/>
            <p:nvPr/>
          </p:nvSpPr>
          <p:spPr>
            <a:xfrm>
              <a:off x="5618992" y="3792574"/>
              <a:ext cx="966066" cy="734690"/>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en-US" altLang="zh-CN" b="1" dirty="0"/>
                <a:t>WAN</a:t>
              </a:r>
              <a:endParaRPr lang="zh-CN" altLang="en-US" b="1" dirty="0"/>
            </a:p>
          </p:txBody>
        </p:sp>
        <p:sp>
          <p:nvSpPr>
            <p:cNvPr id="68" name="文本框 67">
              <a:extLst>
                <a:ext uri="{FF2B5EF4-FFF2-40B4-BE49-F238E27FC236}">
                  <a16:creationId xmlns:a16="http://schemas.microsoft.com/office/drawing/2014/main" id="{C049793C-AEC8-DA34-6F7D-BC1331377CDE}"/>
                </a:ext>
              </a:extLst>
            </p:cNvPr>
            <p:cNvSpPr txBox="1"/>
            <p:nvPr/>
          </p:nvSpPr>
          <p:spPr>
            <a:xfrm>
              <a:off x="4001622" y="3543535"/>
              <a:ext cx="1224092" cy="369332"/>
            </a:xfrm>
            <a:prstGeom prst="rect">
              <a:avLst/>
            </a:prstGeom>
            <a:noFill/>
          </p:spPr>
          <p:txBody>
            <a:bodyPr wrap="square">
              <a:spAutoFit/>
            </a:bodyPr>
            <a:lstStyle/>
            <a:p>
              <a:pPr algn="ctr"/>
              <a:r>
                <a:rPr lang="zh-CN" altLang="en-US" b="1" dirty="0"/>
                <a:t>路由器</a:t>
              </a:r>
              <a:r>
                <a:rPr lang="en-US" altLang="zh-CN" b="1" dirty="0"/>
                <a:t>R1</a:t>
              </a:r>
              <a:endParaRPr lang="zh-CN" altLang="en-US" b="1" dirty="0"/>
            </a:p>
          </p:txBody>
        </p:sp>
        <p:sp>
          <p:nvSpPr>
            <p:cNvPr id="69" name="文本框 68">
              <a:extLst>
                <a:ext uri="{FF2B5EF4-FFF2-40B4-BE49-F238E27FC236}">
                  <a16:creationId xmlns:a16="http://schemas.microsoft.com/office/drawing/2014/main" id="{2C253734-5741-F30E-C936-E19F8FA29007}"/>
                </a:ext>
              </a:extLst>
            </p:cNvPr>
            <p:cNvSpPr txBox="1"/>
            <p:nvPr/>
          </p:nvSpPr>
          <p:spPr>
            <a:xfrm>
              <a:off x="589653" y="3241241"/>
              <a:ext cx="952571" cy="369332"/>
            </a:xfrm>
            <a:prstGeom prst="rect">
              <a:avLst/>
            </a:prstGeom>
            <a:noFill/>
          </p:spPr>
          <p:txBody>
            <a:bodyPr wrap="square">
              <a:spAutoFit/>
            </a:bodyPr>
            <a:lstStyle/>
            <a:p>
              <a:pPr algn="ctr"/>
              <a:r>
                <a:rPr lang="zh-CN" altLang="en-US" b="1" dirty="0"/>
                <a:t>主机</a:t>
              </a:r>
              <a:r>
                <a:rPr lang="en-US" altLang="zh-CN" b="1" dirty="0"/>
                <a:t>A</a:t>
              </a:r>
              <a:endParaRPr lang="zh-CN" altLang="en-US" b="1" dirty="0"/>
            </a:p>
          </p:txBody>
        </p:sp>
        <p:sp>
          <p:nvSpPr>
            <p:cNvPr id="70" name="文本框 69">
              <a:extLst>
                <a:ext uri="{FF2B5EF4-FFF2-40B4-BE49-F238E27FC236}">
                  <a16:creationId xmlns:a16="http://schemas.microsoft.com/office/drawing/2014/main" id="{E14DAD28-B32B-57BA-0E76-82818447B948}"/>
                </a:ext>
              </a:extLst>
            </p:cNvPr>
            <p:cNvSpPr txBox="1"/>
            <p:nvPr/>
          </p:nvSpPr>
          <p:spPr>
            <a:xfrm>
              <a:off x="10661633" y="3241241"/>
              <a:ext cx="952571" cy="369332"/>
            </a:xfrm>
            <a:prstGeom prst="rect">
              <a:avLst/>
            </a:prstGeom>
            <a:noFill/>
          </p:spPr>
          <p:txBody>
            <a:bodyPr wrap="square">
              <a:spAutoFit/>
            </a:bodyPr>
            <a:lstStyle/>
            <a:p>
              <a:pPr algn="ctr"/>
              <a:r>
                <a:rPr lang="zh-CN" altLang="en-US" b="1" dirty="0"/>
                <a:t>主机</a:t>
              </a:r>
              <a:r>
                <a:rPr lang="en-US" altLang="zh-CN" b="1" dirty="0"/>
                <a:t>B</a:t>
              </a:r>
              <a:endParaRPr lang="zh-CN" altLang="en-US" b="1" dirty="0"/>
            </a:p>
          </p:txBody>
        </p:sp>
        <p:sp>
          <p:nvSpPr>
            <p:cNvPr id="71" name="文本框 70">
              <a:extLst>
                <a:ext uri="{FF2B5EF4-FFF2-40B4-BE49-F238E27FC236}">
                  <a16:creationId xmlns:a16="http://schemas.microsoft.com/office/drawing/2014/main" id="{E01127EC-8D13-63E4-8953-EA223E1B59BC}"/>
                </a:ext>
              </a:extLst>
            </p:cNvPr>
            <p:cNvSpPr txBox="1"/>
            <p:nvPr/>
          </p:nvSpPr>
          <p:spPr>
            <a:xfrm>
              <a:off x="6976870" y="3543535"/>
              <a:ext cx="1224092" cy="369332"/>
            </a:xfrm>
            <a:prstGeom prst="rect">
              <a:avLst/>
            </a:prstGeom>
            <a:noFill/>
          </p:spPr>
          <p:txBody>
            <a:bodyPr wrap="square">
              <a:spAutoFit/>
            </a:bodyPr>
            <a:lstStyle/>
            <a:p>
              <a:pPr algn="ctr"/>
              <a:r>
                <a:rPr lang="zh-CN" altLang="en-US" b="1" dirty="0"/>
                <a:t>路由器</a:t>
              </a:r>
              <a:r>
                <a:rPr lang="en-US" altLang="zh-CN" b="1" dirty="0"/>
                <a:t>R2</a:t>
              </a:r>
              <a:endParaRPr lang="zh-CN" altLang="en-US"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进程间基于网络的通信</a:t>
              </a:r>
            </a:p>
          </p:txBody>
        </p:sp>
      </p:grpSp>
      <p:sp>
        <p:nvSpPr>
          <p:cNvPr id="100" name="矩形 99">
            <a:extLst>
              <a:ext uri="{FF2B5EF4-FFF2-40B4-BE49-F238E27FC236}">
                <a16:creationId xmlns:a16="http://schemas.microsoft.com/office/drawing/2014/main" id="{929AFB1C-B38E-4620-AB11-DECA5E36A8D9}"/>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íşlïḍè">
            <a:extLst>
              <a:ext uri="{FF2B5EF4-FFF2-40B4-BE49-F238E27FC236}">
                <a16:creationId xmlns:a16="http://schemas.microsoft.com/office/drawing/2014/main" id="{6F9F4FCC-A428-43EA-8E60-7478245E61B4}"/>
              </a:ext>
            </a:extLst>
          </p:cNvPr>
          <p:cNvSpPr txBox="1"/>
          <p:nvPr/>
        </p:nvSpPr>
        <p:spPr>
          <a:xfrm>
            <a:off x="1293757" y="1216579"/>
            <a:ext cx="10593443" cy="664847"/>
          </a:xfrm>
          <a:prstGeom prst="rect">
            <a:avLst/>
          </a:prstGeom>
          <a:solidFill>
            <a:schemeClr val="bg1"/>
          </a:solidFill>
        </p:spPr>
        <p:txBody>
          <a:bodyPr wrap="square" lIns="91440" tIns="45720" rIns="91440" bIns="45720" anchor="ctr">
            <a:noAutofit/>
          </a:bodyPr>
          <a:lstStyle/>
          <a:p>
            <a:r>
              <a:rPr lang="zh-CN" altLang="en-US" b="1" dirty="0"/>
              <a:t>第</a:t>
            </a:r>
            <a:r>
              <a:rPr lang="en-US" altLang="zh-CN" b="1" dirty="0"/>
              <a:t>2~4</a:t>
            </a:r>
            <a:r>
              <a:rPr lang="zh-CN" altLang="en-US" b="1" dirty="0"/>
              <a:t>章依次介绍了计算机网络体系结构中的</a:t>
            </a:r>
            <a:r>
              <a:rPr lang="zh-CN" altLang="en-US" b="1" dirty="0">
                <a:solidFill>
                  <a:schemeClr val="tx2"/>
                </a:solidFill>
              </a:rPr>
              <a:t>物理层</a:t>
            </a:r>
            <a:r>
              <a:rPr lang="zh-CN" altLang="en-US" b="1" dirty="0"/>
              <a:t>、</a:t>
            </a:r>
            <a:r>
              <a:rPr lang="zh-CN" altLang="en-US" b="1" dirty="0">
                <a:solidFill>
                  <a:schemeClr val="accent4"/>
                </a:solidFill>
              </a:rPr>
              <a:t>数据链路层</a:t>
            </a:r>
            <a:r>
              <a:rPr lang="zh-CN" altLang="en-US" b="1" dirty="0"/>
              <a:t>和</a:t>
            </a:r>
            <a:r>
              <a:rPr lang="zh-CN" altLang="en-US" b="1" dirty="0">
                <a:solidFill>
                  <a:schemeClr val="accent6"/>
                </a:solidFill>
              </a:rPr>
              <a:t>网络层</a:t>
            </a:r>
            <a:r>
              <a:rPr lang="zh-CN" altLang="en-US" b="1" dirty="0"/>
              <a:t>，它们共同解决了将主机通过异构网络互联起来所面临的问题，实现了</a:t>
            </a:r>
            <a:r>
              <a:rPr lang="zh-CN" altLang="en-US" b="1" dirty="0">
                <a:solidFill>
                  <a:schemeClr val="accent1">
                    <a:lumMod val="75000"/>
                  </a:schemeClr>
                </a:solidFill>
              </a:rPr>
              <a:t>主机到主机的通信</a:t>
            </a:r>
            <a:r>
              <a:rPr lang="zh-CN" altLang="en-US" b="1" dirty="0"/>
              <a:t>。</a:t>
            </a:r>
            <a:endParaRPr lang="en-US" altLang="zh-CN" b="1" dirty="0"/>
          </a:p>
        </p:txBody>
      </p:sp>
      <p:grpSp>
        <p:nvGrpSpPr>
          <p:cNvPr id="28" name="组合 27">
            <a:extLst>
              <a:ext uri="{FF2B5EF4-FFF2-40B4-BE49-F238E27FC236}">
                <a16:creationId xmlns:a16="http://schemas.microsoft.com/office/drawing/2014/main" id="{58A33E28-6391-007E-895E-14F821FAFF57}"/>
              </a:ext>
            </a:extLst>
          </p:cNvPr>
          <p:cNvGrpSpPr/>
          <p:nvPr/>
        </p:nvGrpSpPr>
        <p:grpSpPr>
          <a:xfrm>
            <a:off x="695140" y="3903304"/>
            <a:ext cx="610411" cy="835563"/>
            <a:chOff x="695140" y="3738844"/>
            <a:chExt cx="610411" cy="835563"/>
          </a:xfrm>
        </p:grpSpPr>
        <p:sp>
          <p:nvSpPr>
            <p:cNvPr id="54" name="椭圆 53">
              <a:extLst>
                <a:ext uri="{FF2B5EF4-FFF2-40B4-BE49-F238E27FC236}">
                  <a16:creationId xmlns:a16="http://schemas.microsoft.com/office/drawing/2014/main" id="{7A3EF3A2-2F2B-11ED-AE06-F151890644B5}"/>
                </a:ext>
              </a:extLst>
            </p:cNvPr>
            <p:cNvSpPr/>
            <p:nvPr/>
          </p:nvSpPr>
          <p:spPr>
            <a:xfrm>
              <a:off x="695140" y="3738844"/>
              <a:ext cx="600635" cy="369332"/>
            </a:xfrm>
            <a:prstGeom prst="ellipse">
              <a:avLst/>
            </a:prstGeom>
            <a:solidFill>
              <a:srgbClr val="F381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56" name="椭圆 55">
              <a:extLst>
                <a:ext uri="{FF2B5EF4-FFF2-40B4-BE49-F238E27FC236}">
                  <a16:creationId xmlns:a16="http://schemas.microsoft.com/office/drawing/2014/main" id="{ABD81760-C866-CB89-F0D0-8289683D8D76}"/>
                </a:ext>
              </a:extLst>
            </p:cNvPr>
            <p:cNvSpPr/>
            <p:nvPr/>
          </p:nvSpPr>
          <p:spPr>
            <a:xfrm>
              <a:off x="695140" y="4205075"/>
              <a:ext cx="600635" cy="369332"/>
            </a:xfrm>
            <a:prstGeom prst="ellipse">
              <a:avLst/>
            </a:prstGeom>
            <a:solidFill>
              <a:srgbClr val="F381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55" name="文本框 54">
              <a:extLst>
                <a:ext uri="{FF2B5EF4-FFF2-40B4-BE49-F238E27FC236}">
                  <a16:creationId xmlns:a16="http://schemas.microsoft.com/office/drawing/2014/main" id="{707C4E59-3ACD-A680-AEAF-10081B3452D7}"/>
                </a:ext>
              </a:extLst>
            </p:cNvPr>
            <p:cNvSpPr txBox="1"/>
            <p:nvPr/>
          </p:nvSpPr>
          <p:spPr>
            <a:xfrm>
              <a:off x="704916" y="3738844"/>
              <a:ext cx="600635" cy="369332"/>
            </a:xfrm>
            <a:prstGeom prst="rect">
              <a:avLst/>
            </a:prstGeom>
            <a:noFill/>
          </p:spPr>
          <p:txBody>
            <a:bodyPr wrap="square" rtlCol="0">
              <a:spAutoFit/>
            </a:bodyPr>
            <a:lstStyle/>
            <a:p>
              <a:pPr algn="ctr"/>
              <a:r>
                <a:rPr lang="en-US" altLang="zh-CN" b="1" dirty="0"/>
                <a:t>AP1</a:t>
              </a:r>
              <a:endParaRPr lang="zh-CN" altLang="en-US" b="1" dirty="0"/>
            </a:p>
          </p:txBody>
        </p:sp>
        <p:sp>
          <p:nvSpPr>
            <p:cNvPr id="57" name="文本框 56">
              <a:extLst>
                <a:ext uri="{FF2B5EF4-FFF2-40B4-BE49-F238E27FC236}">
                  <a16:creationId xmlns:a16="http://schemas.microsoft.com/office/drawing/2014/main" id="{39C697F7-1175-FAB3-5E98-7D8FC1C0B698}"/>
                </a:ext>
              </a:extLst>
            </p:cNvPr>
            <p:cNvSpPr txBox="1"/>
            <p:nvPr/>
          </p:nvSpPr>
          <p:spPr>
            <a:xfrm>
              <a:off x="704916" y="4205075"/>
              <a:ext cx="600635" cy="369332"/>
            </a:xfrm>
            <a:prstGeom prst="rect">
              <a:avLst/>
            </a:prstGeom>
            <a:noFill/>
          </p:spPr>
          <p:txBody>
            <a:bodyPr wrap="square" rtlCol="0">
              <a:spAutoFit/>
            </a:bodyPr>
            <a:lstStyle/>
            <a:p>
              <a:pPr algn="ctr"/>
              <a:r>
                <a:rPr lang="en-US" altLang="zh-CN" b="1" dirty="0"/>
                <a:t>AP2</a:t>
              </a:r>
              <a:endParaRPr lang="zh-CN" altLang="en-US" b="1" dirty="0"/>
            </a:p>
          </p:txBody>
        </p:sp>
      </p:grpSp>
      <p:grpSp>
        <p:nvGrpSpPr>
          <p:cNvPr id="30" name="组合 29">
            <a:extLst>
              <a:ext uri="{FF2B5EF4-FFF2-40B4-BE49-F238E27FC236}">
                <a16:creationId xmlns:a16="http://schemas.microsoft.com/office/drawing/2014/main" id="{F56E3494-183F-FD17-86A2-6166C2E2C3E9}"/>
              </a:ext>
            </a:extLst>
          </p:cNvPr>
          <p:cNvGrpSpPr/>
          <p:nvPr/>
        </p:nvGrpSpPr>
        <p:grpSpPr>
          <a:xfrm>
            <a:off x="1279934" y="4104056"/>
            <a:ext cx="460863" cy="432274"/>
            <a:chOff x="1279934" y="3939596"/>
            <a:chExt cx="460863" cy="432274"/>
          </a:xfrm>
        </p:grpSpPr>
        <p:cxnSp>
          <p:nvCxnSpPr>
            <p:cNvPr id="59" name="直接连接符 58">
              <a:extLst>
                <a:ext uri="{FF2B5EF4-FFF2-40B4-BE49-F238E27FC236}">
                  <a16:creationId xmlns:a16="http://schemas.microsoft.com/office/drawing/2014/main" id="{64CCE219-D0EA-5641-3403-0611ED8333F4}"/>
                </a:ext>
              </a:extLst>
            </p:cNvPr>
            <p:cNvCxnSpPr>
              <a:cxnSpLocks/>
            </p:cNvCxnSpPr>
            <p:nvPr/>
          </p:nvCxnSpPr>
          <p:spPr>
            <a:xfrm flipH="1" flipV="1">
              <a:off x="1303705" y="3939596"/>
              <a:ext cx="437092" cy="1466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3CE82912-B5E3-D0F6-A0D6-DEA3D192039A}"/>
                </a:ext>
              </a:extLst>
            </p:cNvPr>
            <p:cNvCxnSpPr>
              <a:cxnSpLocks/>
            </p:cNvCxnSpPr>
            <p:nvPr/>
          </p:nvCxnSpPr>
          <p:spPr>
            <a:xfrm flipH="1">
              <a:off x="1279934" y="4205227"/>
              <a:ext cx="437092" cy="1666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826B37E1-E36B-A705-AE66-FD4CA440FBF6}"/>
              </a:ext>
            </a:extLst>
          </p:cNvPr>
          <p:cNvGrpSpPr/>
          <p:nvPr/>
        </p:nvGrpSpPr>
        <p:grpSpPr>
          <a:xfrm>
            <a:off x="10451511" y="4113306"/>
            <a:ext cx="525201" cy="401415"/>
            <a:chOff x="10451511" y="3948846"/>
            <a:chExt cx="525201" cy="401415"/>
          </a:xfrm>
        </p:grpSpPr>
        <p:cxnSp>
          <p:nvCxnSpPr>
            <p:cNvPr id="65" name="直接连接符 64">
              <a:extLst>
                <a:ext uri="{FF2B5EF4-FFF2-40B4-BE49-F238E27FC236}">
                  <a16:creationId xmlns:a16="http://schemas.microsoft.com/office/drawing/2014/main" id="{7DF6913A-5894-E4FC-81DE-68498EABE3D6}"/>
                </a:ext>
              </a:extLst>
            </p:cNvPr>
            <p:cNvCxnSpPr>
              <a:cxnSpLocks/>
            </p:cNvCxnSpPr>
            <p:nvPr/>
          </p:nvCxnSpPr>
          <p:spPr>
            <a:xfrm flipH="1">
              <a:off x="10451628" y="3948846"/>
              <a:ext cx="448714" cy="1466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889F255F-625D-9E34-D6A9-295B3300854D}"/>
                </a:ext>
              </a:extLst>
            </p:cNvPr>
            <p:cNvCxnSpPr>
              <a:cxnSpLocks/>
            </p:cNvCxnSpPr>
            <p:nvPr/>
          </p:nvCxnSpPr>
          <p:spPr>
            <a:xfrm flipH="1" flipV="1">
              <a:off x="10451511" y="4215300"/>
              <a:ext cx="525201" cy="1349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2C553098-A58A-516F-4BB7-6981AC57360D}"/>
              </a:ext>
            </a:extLst>
          </p:cNvPr>
          <p:cNvGrpSpPr/>
          <p:nvPr/>
        </p:nvGrpSpPr>
        <p:grpSpPr>
          <a:xfrm>
            <a:off x="1710961" y="4202901"/>
            <a:ext cx="8782125" cy="1364100"/>
            <a:chOff x="1710961" y="4038441"/>
            <a:chExt cx="8782125" cy="1364100"/>
          </a:xfrm>
        </p:grpSpPr>
        <p:cxnSp>
          <p:nvCxnSpPr>
            <p:cNvPr id="45" name="直接连接符 44">
              <a:extLst>
                <a:ext uri="{FF2B5EF4-FFF2-40B4-BE49-F238E27FC236}">
                  <a16:creationId xmlns:a16="http://schemas.microsoft.com/office/drawing/2014/main" id="{259FDD55-7D54-9396-E670-A5B7E875E2DB}"/>
                </a:ext>
              </a:extLst>
            </p:cNvPr>
            <p:cNvCxnSpPr>
              <a:cxnSpLocks/>
            </p:cNvCxnSpPr>
            <p:nvPr/>
          </p:nvCxnSpPr>
          <p:spPr>
            <a:xfrm>
              <a:off x="1821056" y="4322260"/>
              <a:ext cx="0" cy="95955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8" name="椭圆 57">
              <a:extLst>
                <a:ext uri="{FF2B5EF4-FFF2-40B4-BE49-F238E27FC236}">
                  <a16:creationId xmlns:a16="http://schemas.microsoft.com/office/drawing/2014/main" id="{1BA4EC0C-727D-EEBA-8216-ADDAF3A54913}"/>
                </a:ext>
              </a:extLst>
            </p:cNvPr>
            <p:cNvSpPr/>
            <p:nvPr/>
          </p:nvSpPr>
          <p:spPr>
            <a:xfrm>
              <a:off x="1710961" y="4038441"/>
              <a:ext cx="216339" cy="216339"/>
            </a:xfrm>
            <a:prstGeom prst="ellipse">
              <a:avLst/>
            </a:prstGeom>
            <a:solidFill>
              <a:schemeClr val="bg1"/>
            </a:solidFill>
            <a:ln w="25400">
              <a:solidFill>
                <a:srgbClr val="F3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6" name="椭圆 65">
              <a:extLst>
                <a:ext uri="{FF2B5EF4-FFF2-40B4-BE49-F238E27FC236}">
                  <a16:creationId xmlns:a16="http://schemas.microsoft.com/office/drawing/2014/main" id="{EC95417A-4C2B-BD87-6236-9950A30E7DB4}"/>
                </a:ext>
              </a:extLst>
            </p:cNvPr>
            <p:cNvSpPr/>
            <p:nvPr/>
          </p:nvSpPr>
          <p:spPr>
            <a:xfrm>
              <a:off x="10276747" y="4038441"/>
              <a:ext cx="216339" cy="216339"/>
            </a:xfrm>
            <a:prstGeom prst="ellipse">
              <a:avLst/>
            </a:prstGeom>
            <a:solidFill>
              <a:schemeClr val="bg1"/>
            </a:solidFill>
            <a:ln w="25400">
              <a:solidFill>
                <a:srgbClr val="F3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72" name="直接连接符 71">
              <a:extLst>
                <a:ext uri="{FF2B5EF4-FFF2-40B4-BE49-F238E27FC236}">
                  <a16:creationId xmlns:a16="http://schemas.microsoft.com/office/drawing/2014/main" id="{E9430469-7BE3-126B-71CB-5132D9B8516D}"/>
                </a:ext>
              </a:extLst>
            </p:cNvPr>
            <p:cNvCxnSpPr>
              <a:cxnSpLocks/>
            </p:cNvCxnSpPr>
            <p:nvPr/>
          </p:nvCxnSpPr>
          <p:spPr>
            <a:xfrm>
              <a:off x="10381425" y="4322260"/>
              <a:ext cx="0" cy="95955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374D48A8-B947-19C7-64B6-2537A3FF9322}"/>
                </a:ext>
              </a:extLst>
            </p:cNvPr>
            <p:cNvCxnSpPr>
              <a:cxnSpLocks/>
            </p:cNvCxnSpPr>
            <p:nvPr/>
          </p:nvCxnSpPr>
          <p:spPr>
            <a:xfrm>
              <a:off x="1819071" y="5086658"/>
              <a:ext cx="856020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D23C02E0-269B-629B-0B2B-472BFE3E5939}"/>
                </a:ext>
              </a:extLst>
            </p:cNvPr>
            <p:cNvSpPr txBox="1"/>
            <p:nvPr/>
          </p:nvSpPr>
          <p:spPr>
            <a:xfrm>
              <a:off x="4392882" y="4756210"/>
              <a:ext cx="3319571" cy="646331"/>
            </a:xfrm>
            <a:prstGeom prst="rect">
              <a:avLst/>
            </a:prstGeom>
            <a:solidFill>
              <a:schemeClr val="bg1"/>
            </a:solidFill>
          </p:spPr>
          <p:txBody>
            <a:bodyPr wrap="square">
              <a:spAutoFit/>
            </a:bodyPr>
            <a:lstStyle/>
            <a:p>
              <a:pPr algn="ctr"/>
              <a:r>
                <a:rPr lang="zh-CN" altLang="en-US" b="1" dirty="0"/>
                <a:t>网络层作用范围</a:t>
              </a:r>
              <a:endParaRPr lang="en-US" altLang="zh-CN" b="1" dirty="0"/>
            </a:p>
            <a:p>
              <a:pPr algn="ctr"/>
              <a:r>
                <a:rPr lang="zh-CN" altLang="en-US" b="1" dirty="0"/>
                <a:t>（提供主机之间的逻辑通信）</a:t>
              </a:r>
            </a:p>
          </p:txBody>
        </p:sp>
      </p:grpSp>
      <p:grpSp>
        <p:nvGrpSpPr>
          <p:cNvPr id="32" name="组合 31">
            <a:extLst>
              <a:ext uri="{FF2B5EF4-FFF2-40B4-BE49-F238E27FC236}">
                <a16:creationId xmlns:a16="http://schemas.microsoft.com/office/drawing/2014/main" id="{26F77D6C-D1C3-5313-F733-CF5CA392C489}"/>
              </a:ext>
            </a:extLst>
          </p:cNvPr>
          <p:cNvGrpSpPr/>
          <p:nvPr/>
        </p:nvGrpSpPr>
        <p:grpSpPr>
          <a:xfrm>
            <a:off x="981704" y="4830357"/>
            <a:ext cx="10228731" cy="1610286"/>
            <a:chOff x="981704" y="4830357"/>
            <a:chExt cx="10228731" cy="1610286"/>
          </a:xfrm>
        </p:grpSpPr>
        <p:cxnSp>
          <p:nvCxnSpPr>
            <p:cNvPr id="75" name="直接连接符 74">
              <a:extLst>
                <a:ext uri="{FF2B5EF4-FFF2-40B4-BE49-F238E27FC236}">
                  <a16:creationId xmlns:a16="http://schemas.microsoft.com/office/drawing/2014/main" id="{79ACA98B-3C64-F1F1-B5C6-FDBDEEB54E3F}"/>
                </a:ext>
              </a:extLst>
            </p:cNvPr>
            <p:cNvCxnSpPr>
              <a:cxnSpLocks/>
            </p:cNvCxnSpPr>
            <p:nvPr/>
          </p:nvCxnSpPr>
          <p:spPr>
            <a:xfrm>
              <a:off x="981704" y="4830357"/>
              <a:ext cx="0" cy="153835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CA04A076-28D9-A546-4405-90704334BF70}"/>
                </a:ext>
              </a:extLst>
            </p:cNvPr>
            <p:cNvCxnSpPr>
              <a:cxnSpLocks/>
            </p:cNvCxnSpPr>
            <p:nvPr/>
          </p:nvCxnSpPr>
          <p:spPr>
            <a:xfrm>
              <a:off x="11199461" y="4830357"/>
              <a:ext cx="0" cy="153835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6A456136-5B25-4CC4-F163-54A8EF09CB13}"/>
                </a:ext>
              </a:extLst>
            </p:cNvPr>
            <p:cNvCxnSpPr>
              <a:cxnSpLocks/>
            </p:cNvCxnSpPr>
            <p:nvPr/>
          </p:nvCxnSpPr>
          <p:spPr>
            <a:xfrm>
              <a:off x="981704" y="6114718"/>
              <a:ext cx="1022873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78" name="文本框 77">
              <a:extLst>
                <a:ext uri="{FF2B5EF4-FFF2-40B4-BE49-F238E27FC236}">
                  <a16:creationId xmlns:a16="http://schemas.microsoft.com/office/drawing/2014/main" id="{1F59C813-F023-0C6C-EF33-082E414023AA}"/>
                </a:ext>
              </a:extLst>
            </p:cNvPr>
            <p:cNvSpPr txBox="1"/>
            <p:nvPr/>
          </p:nvSpPr>
          <p:spPr>
            <a:xfrm>
              <a:off x="4386337" y="5794312"/>
              <a:ext cx="3319571" cy="646331"/>
            </a:xfrm>
            <a:prstGeom prst="rect">
              <a:avLst/>
            </a:prstGeom>
            <a:solidFill>
              <a:schemeClr val="bg1"/>
            </a:solidFill>
          </p:spPr>
          <p:txBody>
            <a:bodyPr wrap="square">
              <a:spAutoFit/>
            </a:bodyPr>
            <a:lstStyle/>
            <a:p>
              <a:pPr algn="ctr"/>
              <a:r>
                <a:rPr lang="zh-CN" altLang="en-US" b="1" dirty="0"/>
                <a:t>运输层作用范围</a:t>
              </a:r>
              <a:endParaRPr lang="en-US" altLang="zh-CN" b="1" dirty="0"/>
            </a:p>
            <a:p>
              <a:pPr algn="ctr"/>
              <a:r>
                <a:rPr lang="zh-CN" altLang="en-US" b="1" dirty="0"/>
                <a:t>（提供进程之间的逻辑通信）</a:t>
              </a:r>
            </a:p>
          </p:txBody>
        </p:sp>
      </p:grpSp>
      <p:sp>
        <p:nvSpPr>
          <p:cNvPr id="89" name="矩形 88">
            <a:extLst>
              <a:ext uri="{FF2B5EF4-FFF2-40B4-BE49-F238E27FC236}">
                <a16:creationId xmlns:a16="http://schemas.microsoft.com/office/drawing/2014/main" id="{32FE9047-DFDC-FA39-0B17-9404EB38BA8D}"/>
              </a:ext>
            </a:extLst>
          </p:cNvPr>
          <p:cNvSpPr/>
          <p:nvPr/>
        </p:nvSpPr>
        <p:spPr>
          <a:xfrm>
            <a:off x="1016000" y="208002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íşlïḍè">
            <a:extLst>
              <a:ext uri="{FF2B5EF4-FFF2-40B4-BE49-F238E27FC236}">
                <a16:creationId xmlns:a16="http://schemas.microsoft.com/office/drawing/2014/main" id="{86F7C6BD-9EEE-8460-60D0-EA704D520F89}"/>
              </a:ext>
            </a:extLst>
          </p:cNvPr>
          <p:cNvSpPr txBox="1"/>
          <p:nvPr/>
        </p:nvSpPr>
        <p:spPr>
          <a:xfrm>
            <a:off x="1293757" y="1998960"/>
            <a:ext cx="10593443" cy="425660"/>
          </a:xfrm>
          <a:prstGeom prst="rect">
            <a:avLst/>
          </a:prstGeom>
          <a:solidFill>
            <a:schemeClr val="bg1"/>
          </a:solidFill>
        </p:spPr>
        <p:txBody>
          <a:bodyPr wrap="square" lIns="91440" tIns="45720" rIns="91440" bIns="45720" anchor="ctr">
            <a:noAutofit/>
          </a:bodyPr>
          <a:lstStyle/>
          <a:p>
            <a:r>
              <a:rPr lang="zh-CN" altLang="en-US" b="1" dirty="0"/>
              <a:t>然而在计算机网络中实际进行</a:t>
            </a:r>
            <a:r>
              <a:rPr lang="zh-CN" altLang="en-US" b="1" dirty="0">
                <a:solidFill>
                  <a:schemeClr val="accent1">
                    <a:lumMod val="75000"/>
                  </a:schemeClr>
                </a:solidFill>
              </a:rPr>
              <a:t>通信的真正实体</a:t>
            </a:r>
            <a:r>
              <a:rPr lang="zh-CN" altLang="en-US" b="1" dirty="0"/>
              <a:t>，</a:t>
            </a:r>
            <a:r>
              <a:rPr lang="zh-CN" altLang="en-US" b="1" dirty="0">
                <a:solidFill>
                  <a:schemeClr val="accent1">
                    <a:lumMod val="75000"/>
                  </a:schemeClr>
                </a:solidFill>
              </a:rPr>
              <a:t>是位于通信两端主机中的进程</a:t>
            </a:r>
            <a:r>
              <a:rPr lang="zh-CN" altLang="en-US" b="1" dirty="0"/>
              <a:t>。</a:t>
            </a:r>
            <a:endParaRPr lang="en-US" altLang="zh-CN" b="1" dirty="0"/>
          </a:p>
        </p:txBody>
      </p:sp>
      <p:grpSp>
        <p:nvGrpSpPr>
          <p:cNvPr id="29" name="组合 28">
            <a:extLst>
              <a:ext uri="{FF2B5EF4-FFF2-40B4-BE49-F238E27FC236}">
                <a16:creationId xmlns:a16="http://schemas.microsoft.com/office/drawing/2014/main" id="{6C611AC7-8E1A-A1A6-3A77-E28AF9FBB3D8}"/>
              </a:ext>
            </a:extLst>
          </p:cNvPr>
          <p:cNvGrpSpPr/>
          <p:nvPr/>
        </p:nvGrpSpPr>
        <p:grpSpPr>
          <a:xfrm>
            <a:off x="10900342" y="3903304"/>
            <a:ext cx="610411" cy="835563"/>
            <a:chOff x="10900342" y="3738844"/>
            <a:chExt cx="610411" cy="835563"/>
          </a:xfrm>
        </p:grpSpPr>
        <p:sp>
          <p:nvSpPr>
            <p:cNvPr id="61" name="椭圆 60">
              <a:extLst>
                <a:ext uri="{FF2B5EF4-FFF2-40B4-BE49-F238E27FC236}">
                  <a16:creationId xmlns:a16="http://schemas.microsoft.com/office/drawing/2014/main" id="{3E116ACC-D39A-E8E1-F136-506590FF5F79}"/>
                </a:ext>
              </a:extLst>
            </p:cNvPr>
            <p:cNvSpPr/>
            <p:nvPr/>
          </p:nvSpPr>
          <p:spPr>
            <a:xfrm>
              <a:off x="10900342" y="3738844"/>
              <a:ext cx="600635" cy="369332"/>
            </a:xfrm>
            <a:prstGeom prst="ellipse">
              <a:avLst/>
            </a:prstGeom>
            <a:solidFill>
              <a:srgbClr val="F381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63" name="椭圆 62">
              <a:extLst>
                <a:ext uri="{FF2B5EF4-FFF2-40B4-BE49-F238E27FC236}">
                  <a16:creationId xmlns:a16="http://schemas.microsoft.com/office/drawing/2014/main" id="{AB815FD3-8380-F497-B079-3FCFAFD3B934}"/>
                </a:ext>
              </a:extLst>
            </p:cNvPr>
            <p:cNvSpPr/>
            <p:nvPr/>
          </p:nvSpPr>
          <p:spPr>
            <a:xfrm>
              <a:off x="10900342" y="4205075"/>
              <a:ext cx="600635" cy="369332"/>
            </a:xfrm>
            <a:prstGeom prst="ellipse">
              <a:avLst/>
            </a:prstGeom>
            <a:solidFill>
              <a:srgbClr val="F381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25" name="组合 24">
              <a:extLst>
                <a:ext uri="{FF2B5EF4-FFF2-40B4-BE49-F238E27FC236}">
                  <a16:creationId xmlns:a16="http://schemas.microsoft.com/office/drawing/2014/main" id="{75D5910D-D7D9-15F8-F7C7-D5329281EFF7}"/>
                </a:ext>
              </a:extLst>
            </p:cNvPr>
            <p:cNvGrpSpPr/>
            <p:nvPr/>
          </p:nvGrpSpPr>
          <p:grpSpPr>
            <a:xfrm>
              <a:off x="10910118" y="3738844"/>
              <a:ext cx="600635" cy="835563"/>
              <a:chOff x="10910118" y="3738844"/>
              <a:chExt cx="600635" cy="835563"/>
            </a:xfrm>
          </p:grpSpPr>
          <p:sp>
            <p:nvSpPr>
              <p:cNvPr id="62" name="文本框 61">
                <a:extLst>
                  <a:ext uri="{FF2B5EF4-FFF2-40B4-BE49-F238E27FC236}">
                    <a16:creationId xmlns:a16="http://schemas.microsoft.com/office/drawing/2014/main" id="{BC6C8BF7-8E3D-93DC-0B27-D76BE451524A}"/>
                  </a:ext>
                </a:extLst>
              </p:cNvPr>
              <p:cNvSpPr txBox="1"/>
              <p:nvPr/>
            </p:nvSpPr>
            <p:spPr>
              <a:xfrm>
                <a:off x="10910118" y="3738844"/>
                <a:ext cx="600635" cy="369332"/>
              </a:xfrm>
              <a:prstGeom prst="rect">
                <a:avLst/>
              </a:prstGeom>
              <a:noFill/>
            </p:spPr>
            <p:txBody>
              <a:bodyPr wrap="square" rtlCol="0">
                <a:spAutoFit/>
              </a:bodyPr>
              <a:lstStyle/>
              <a:p>
                <a:pPr algn="ctr"/>
                <a:r>
                  <a:rPr lang="en-US" altLang="zh-CN" b="1" dirty="0"/>
                  <a:t>AP3</a:t>
                </a:r>
                <a:endParaRPr lang="zh-CN" altLang="en-US" b="1" dirty="0"/>
              </a:p>
            </p:txBody>
          </p:sp>
          <p:sp>
            <p:nvSpPr>
              <p:cNvPr id="64" name="文本框 63">
                <a:extLst>
                  <a:ext uri="{FF2B5EF4-FFF2-40B4-BE49-F238E27FC236}">
                    <a16:creationId xmlns:a16="http://schemas.microsoft.com/office/drawing/2014/main" id="{C368A2E4-99A5-EBBB-B78E-21C900AE4517}"/>
                  </a:ext>
                </a:extLst>
              </p:cNvPr>
              <p:cNvSpPr txBox="1"/>
              <p:nvPr/>
            </p:nvSpPr>
            <p:spPr>
              <a:xfrm>
                <a:off x="10910118" y="4205075"/>
                <a:ext cx="600635" cy="369332"/>
              </a:xfrm>
              <a:prstGeom prst="rect">
                <a:avLst/>
              </a:prstGeom>
              <a:noFill/>
            </p:spPr>
            <p:txBody>
              <a:bodyPr wrap="square" rtlCol="0">
                <a:spAutoFit/>
              </a:bodyPr>
              <a:lstStyle/>
              <a:p>
                <a:pPr algn="ctr"/>
                <a:r>
                  <a:rPr lang="en-US" altLang="zh-CN" b="1" dirty="0"/>
                  <a:t>AP4</a:t>
                </a:r>
                <a:endParaRPr lang="zh-CN" altLang="en-US" b="1" dirty="0"/>
              </a:p>
            </p:txBody>
          </p:sp>
        </p:grpSp>
      </p:grpSp>
      <p:sp>
        <p:nvSpPr>
          <p:cNvPr id="97" name="矩形 96">
            <a:extLst>
              <a:ext uri="{FF2B5EF4-FFF2-40B4-BE49-F238E27FC236}">
                <a16:creationId xmlns:a16="http://schemas.microsoft.com/office/drawing/2014/main" id="{F96A6701-D11A-F3A3-241F-B257E55DE859}"/>
              </a:ext>
            </a:extLst>
          </p:cNvPr>
          <p:cNvSpPr/>
          <p:nvPr/>
        </p:nvSpPr>
        <p:spPr>
          <a:xfrm>
            <a:off x="1010579" y="2621169"/>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íşlïḍè">
            <a:extLst>
              <a:ext uri="{FF2B5EF4-FFF2-40B4-BE49-F238E27FC236}">
                <a16:creationId xmlns:a16="http://schemas.microsoft.com/office/drawing/2014/main" id="{AAD000CB-AF5F-ED98-EC0A-B27396037947}"/>
              </a:ext>
            </a:extLst>
          </p:cNvPr>
          <p:cNvSpPr txBox="1"/>
          <p:nvPr/>
        </p:nvSpPr>
        <p:spPr>
          <a:xfrm>
            <a:off x="1288336" y="2540106"/>
            <a:ext cx="10593443" cy="670437"/>
          </a:xfrm>
          <a:prstGeom prst="rect">
            <a:avLst/>
          </a:prstGeom>
          <a:solidFill>
            <a:schemeClr val="bg1"/>
          </a:solidFill>
        </p:spPr>
        <p:txBody>
          <a:bodyPr wrap="square" lIns="91440" tIns="45720" rIns="91440" bIns="45720" anchor="ctr">
            <a:noAutofit/>
          </a:bodyPr>
          <a:lstStyle/>
          <a:p>
            <a:r>
              <a:rPr lang="zh-CN" altLang="en-US" b="1" dirty="0"/>
              <a:t>如何</a:t>
            </a:r>
            <a:r>
              <a:rPr lang="zh-CN" altLang="en-US" b="1" dirty="0">
                <a:solidFill>
                  <a:schemeClr val="accent1">
                    <a:lumMod val="75000"/>
                  </a:schemeClr>
                </a:solidFill>
              </a:rPr>
              <a:t>为运行在不同主机上的应用进程提供直接的逻辑通信服务</a:t>
            </a:r>
            <a:r>
              <a:rPr lang="zh-CN" altLang="en-US" b="1" dirty="0"/>
              <a:t>，就是</a:t>
            </a:r>
            <a:r>
              <a:rPr lang="zh-CN" altLang="en-US" b="1" dirty="0">
                <a:solidFill>
                  <a:schemeClr val="accent1">
                    <a:lumMod val="75000"/>
                  </a:schemeClr>
                </a:solidFill>
              </a:rPr>
              <a:t>运输层的主要任务</a:t>
            </a:r>
            <a:r>
              <a:rPr lang="zh-CN" altLang="en-US" b="1" dirty="0"/>
              <a:t>。运输层协议又称为端到端协议。</a:t>
            </a:r>
            <a:endParaRPr lang="en-US" altLang="zh-CN" b="1" dirty="0"/>
          </a:p>
        </p:txBody>
      </p:sp>
    </p:spTree>
    <p:custDataLst>
      <p:tags r:id="rId1"/>
    </p:custDataLst>
    <p:extLst>
      <p:ext uri="{BB962C8B-B14F-4D97-AF65-F5344CB8AC3E}">
        <p14:creationId xmlns:p14="http://schemas.microsoft.com/office/powerpoint/2010/main" val="392267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anim calcmode="lin" valueType="num">
                                      <p:cBhvr>
                                        <p:cTn id="13" dur="500" fill="hold"/>
                                        <p:tgtEl>
                                          <p:spTgt spid="100"/>
                                        </p:tgtEl>
                                        <p:attrNameLst>
                                          <p:attrName>ppt_w</p:attrName>
                                        </p:attrNameLst>
                                      </p:cBhvr>
                                      <p:tavLst>
                                        <p:tav tm="0">
                                          <p:val>
                                            <p:fltVal val="0"/>
                                          </p:val>
                                        </p:tav>
                                        <p:tav tm="100000">
                                          <p:val>
                                            <p:strVal val="#ppt_w"/>
                                          </p:val>
                                        </p:tav>
                                      </p:tavLst>
                                    </p:anim>
                                    <p:anim calcmode="lin" valueType="num">
                                      <p:cBhvr>
                                        <p:cTn id="14" dur="500" fill="hold"/>
                                        <p:tgtEl>
                                          <p:spTgt spid="100"/>
                                        </p:tgtEl>
                                        <p:attrNameLst>
                                          <p:attrName>ppt_h</p:attrName>
                                        </p:attrNameLst>
                                      </p:cBhvr>
                                      <p:tavLst>
                                        <p:tav tm="0">
                                          <p:val>
                                            <p:fltVal val="0"/>
                                          </p:val>
                                        </p:tav>
                                        <p:tav tm="100000">
                                          <p:val>
                                            <p:strVal val="#ppt_h"/>
                                          </p:val>
                                        </p:tav>
                                      </p:tavLst>
                                    </p:anim>
                                    <p:anim calcmode="lin" valueType="num">
                                      <p:cBhvr>
                                        <p:cTn id="15" dur="500" fill="hold"/>
                                        <p:tgtEl>
                                          <p:spTgt spid="100"/>
                                        </p:tgtEl>
                                        <p:attrNameLst>
                                          <p:attrName>style.rotation</p:attrName>
                                        </p:attrNameLst>
                                      </p:cBhvr>
                                      <p:tavLst>
                                        <p:tav tm="0">
                                          <p:val>
                                            <p:fltVal val="360"/>
                                          </p:val>
                                        </p:tav>
                                        <p:tav tm="100000">
                                          <p:val>
                                            <p:fltVal val="0"/>
                                          </p:val>
                                        </p:tav>
                                      </p:tavLst>
                                    </p:anim>
                                    <p:animEffect transition="in" filter="fade">
                                      <p:cBhvr>
                                        <p:cTn id="16" dur="500"/>
                                        <p:tgtEl>
                                          <p:spTgt spid="100"/>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10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30"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800" decel="100000"/>
                                        <p:tgtEl>
                                          <p:spTgt spid="15"/>
                                        </p:tgtEl>
                                      </p:cBhvr>
                                    </p:animEffect>
                                    <p:anim calcmode="lin" valueType="num">
                                      <p:cBhvr>
                                        <p:cTn id="25" dur="800" decel="100000" fill="hold"/>
                                        <p:tgtEl>
                                          <p:spTgt spid="15"/>
                                        </p:tgtEl>
                                        <p:attrNameLst>
                                          <p:attrName>style.rotation</p:attrName>
                                        </p:attrNameLst>
                                      </p:cBhvr>
                                      <p:tavLst>
                                        <p:tav tm="0">
                                          <p:val>
                                            <p:fltVal val="-90"/>
                                          </p:val>
                                        </p:tav>
                                        <p:tav tm="100000">
                                          <p:val>
                                            <p:fltVal val="0"/>
                                          </p:val>
                                        </p:tav>
                                      </p:tavLst>
                                    </p:anim>
                                    <p:anim calcmode="lin" valueType="num">
                                      <p:cBhvr>
                                        <p:cTn id="26" dur="800" decel="100000" fill="hold"/>
                                        <p:tgtEl>
                                          <p:spTgt spid="15"/>
                                        </p:tgtEl>
                                        <p:attrNameLst>
                                          <p:attrName>ppt_x</p:attrName>
                                        </p:attrNameLst>
                                      </p:cBhvr>
                                      <p:tavLst>
                                        <p:tav tm="0">
                                          <p:val>
                                            <p:strVal val="#ppt_x+0.4"/>
                                          </p:val>
                                        </p:tav>
                                        <p:tav tm="100000">
                                          <p:val>
                                            <p:strVal val="#ppt_x-0.05"/>
                                          </p:val>
                                        </p:tav>
                                      </p:tavLst>
                                    </p:anim>
                                    <p:anim calcmode="lin" valueType="num">
                                      <p:cBhvr>
                                        <p:cTn id="27" dur="800" decel="100000" fill="hold"/>
                                        <p:tgtEl>
                                          <p:spTgt spid="15"/>
                                        </p:tgtEl>
                                        <p:attrNameLst>
                                          <p:attrName>ppt_y</p:attrName>
                                        </p:attrNameLst>
                                      </p:cBhvr>
                                      <p:tavLst>
                                        <p:tav tm="0">
                                          <p:val>
                                            <p:strVal val="#ppt_y-0.4"/>
                                          </p:val>
                                        </p:tav>
                                        <p:tav tm="100000">
                                          <p:val>
                                            <p:strVal val="#ppt_y+0.1"/>
                                          </p:val>
                                        </p:tav>
                                      </p:tavLst>
                                    </p:anim>
                                    <p:anim calcmode="lin" valueType="num">
                                      <p:cBhvr>
                                        <p:cTn id="28"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29"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9" presetClass="entr" presetSubtype="0" decel="100000" fill="hold" grpId="0" nodeType="clickEffect">
                                  <p:stCondLst>
                                    <p:cond delay="0"/>
                                  </p:stCondLst>
                                  <p:childTnLst>
                                    <p:set>
                                      <p:cBhvr>
                                        <p:cTn id="40" dur="1" fill="hold">
                                          <p:stCondLst>
                                            <p:cond delay="0"/>
                                          </p:stCondLst>
                                        </p:cTn>
                                        <p:tgtEl>
                                          <p:spTgt spid="89"/>
                                        </p:tgtEl>
                                        <p:attrNameLst>
                                          <p:attrName>style.visibility</p:attrName>
                                        </p:attrNameLst>
                                      </p:cBhvr>
                                      <p:to>
                                        <p:strVal val="visible"/>
                                      </p:to>
                                    </p:set>
                                    <p:anim calcmode="lin" valueType="num">
                                      <p:cBhvr>
                                        <p:cTn id="41" dur="500" fill="hold"/>
                                        <p:tgtEl>
                                          <p:spTgt spid="89"/>
                                        </p:tgtEl>
                                        <p:attrNameLst>
                                          <p:attrName>ppt_w</p:attrName>
                                        </p:attrNameLst>
                                      </p:cBhvr>
                                      <p:tavLst>
                                        <p:tav tm="0">
                                          <p:val>
                                            <p:fltVal val="0"/>
                                          </p:val>
                                        </p:tav>
                                        <p:tav tm="100000">
                                          <p:val>
                                            <p:strVal val="#ppt_w"/>
                                          </p:val>
                                        </p:tav>
                                      </p:tavLst>
                                    </p:anim>
                                    <p:anim calcmode="lin" valueType="num">
                                      <p:cBhvr>
                                        <p:cTn id="42" dur="500" fill="hold"/>
                                        <p:tgtEl>
                                          <p:spTgt spid="89"/>
                                        </p:tgtEl>
                                        <p:attrNameLst>
                                          <p:attrName>ppt_h</p:attrName>
                                        </p:attrNameLst>
                                      </p:cBhvr>
                                      <p:tavLst>
                                        <p:tav tm="0">
                                          <p:val>
                                            <p:fltVal val="0"/>
                                          </p:val>
                                        </p:tav>
                                        <p:tav tm="100000">
                                          <p:val>
                                            <p:strVal val="#ppt_h"/>
                                          </p:val>
                                        </p:tav>
                                      </p:tavLst>
                                    </p:anim>
                                    <p:anim calcmode="lin" valueType="num">
                                      <p:cBhvr>
                                        <p:cTn id="43" dur="500" fill="hold"/>
                                        <p:tgtEl>
                                          <p:spTgt spid="89"/>
                                        </p:tgtEl>
                                        <p:attrNameLst>
                                          <p:attrName>style.rotation</p:attrName>
                                        </p:attrNameLst>
                                      </p:cBhvr>
                                      <p:tavLst>
                                        <p:tav tm="0">
                                          <p:val>
                                            <p:fltVal val="360"/>
                                          </p:val>
                                        </p:tav>
                                        <p:tav tm="100000">
                                          <p:val>
                                            <p:fltVal val="0"/>
                                          </p:val>
                                        </p:tav>
                                      </p:tavLst>
                                    </p:anim>
                                    <p:animEffect transition="in" filter="fade">
                                      <p:cBhvr>
                                        <p:cTn id="44" dur="500"/>
                                        <p:tgtEl>
                                          <p:spTgt spid="89"/>
                                        </p:tgtEl>
                                      </p:cBhvr>
                                    </p:animEffect>
                                  </p:childTnLst>
                                </p:cTn>
                              </p:par>
                            </p:childTnLst>
                          </p:cTn>
                        </p:par>
                        <p:par>
                          <p:cTn id="45" fill="hold">
                            <p:stCondLst>
                              <p:cond delay="500"/>
                            </p:stCondLst>
                            <p:childTnLst>
                              <p:par>
                                <p:cTn id="46" presetID="1" presetClass="entr" presetSubtype="0" fill="hold" grpId="0" nodeType="afterEffect">
                                  <p:stCondLst>
                                    <p:cond delay="0"/>
                                  </p:stCondLst>
                                  <p:iterate type="lt">
                                    <p:tmAbs val="100"/>
                                  </p:iterate>
                                  <p:childTnLst>
                                    <p:set>
                                      <p:cBhvr>
                                        <p:cTn id="47" dur="1" fill="hold">
                                          <p:stCondLst>
                                            <p:cond delay="0"/>
                                          </p:stCondLst>
                                        </p:cTn>
                                        <p:tgtEl>
                                          <p:spTgt spid="9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28"/>
                                        </p:tgtEl>
                                        <p:attrNameLst>
                                          <p:attrName>style.visibility</p:attrName>
                                        </p:attrNameLst>
                                      </p:cBhvr>
                                      <p:to>
                                        <p:strVal val="visible"/>
                                      </p:to>
                                    </p:set>
                                    <p:anim calcmode="lin" valueType="num">
                                      <p:cBhvr>
                                        <p:cTn id="52" dur="500" fill="hold"/>
                                        <p:tgtEl>
                                          <p:spTgt spid="28"/>
                                        </p:tgtEl>
                                        <p:attrNameLst>
                                          <p:attrName>ppt_w</p:attrName>
                                        </p:attrNameLst>
                                      </p:cBhvr>
                                      <p:tavLst>
                                        <p:tav tm="0">
                                          <p:val>
                                            <p:fltVal val="0"/>
                                          </p:val>
                                        </p:tav>
                                        <p:tav tm="100000">
                                          <p:val>
                                            <p:strVal val="#ppt_w"/>
                                          </p:val>
                                        </p:tav>
                                      </p:tavLst>
                                    </p:anim>
                                    <p:anim calcmode="lin" valueType="num">
                                      <p:cBhvr>
                                        <p:cTn id="53" dur="500" fill="hold"/>
                                        <p:tgtEl>
                                          <p:spTgt spid="28"/>
                                        </p:tgtEl>
                                        <p:attrNameLst>
                                          <p:attrName>ppt_h</p:attrName>
                                        </p:attrNameLst>
                                      </p:cBhvr>
                                      <p:tavLst>
                                        <p:tav tm="0">
                                          <p:val>
                                            <p:fltVal val="0"/>
                                          </p:val>
                                        </p:tav>
                                        <p:tav tm="100000">
                                          <p:val>
                                            <p:strVal val="#ppt_h"/>
                                          </p:val>
                                        </p:tav>
                                      </p:tavLst>
                                    </p:anim>
                                    <p:animEffect transition="in" filter="fade">
                                      <p:cBhvr>
                                        <p:cTn id="54" dur="500"/>
                                        <p:tgtEl>
                                          <p:spTgt spid="28"/>
                                        </p:tgtEl>
                                      </p:cBhvr>
                                    </p:animEffect>
                                  </p:childTnLst>
                                </p:cTn>
                              </p:par>
                            </p:childTnLst>
                          </p:cTn>
                        </p:par>
                        <p:par>
                          <p:cTn id="55" fill="hold">
                            <p:stCondLst>
                              <p:cond delay="500"/>
                            </p:stCondLst>
                            <p:childTnLst>
                              <p:par>
                                <p:cTn id="56" presetID="22" presetClass="entr" presetSubtype="8" fill="hold" nodeType="after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wipe(left)">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Effect transition="in" filter="fade">
                                      <p:cBhvr>
                                        <p:cTn id="65" dur="500"/>
                                        <p:tgtEl>
                                          <p:spTgt spid="29"/>
                                        </p:tgtEl>
                                      </p:cBhvr>
                                    </p:animEffect>
                                  </p:childTnLst>
                                </p:cTn>
                              </p:par>
                            </p:childTnLst>
                          </p:cTn>
                        </p:par>
                        <p:par>
                          <p:cTn id="66" fill="hold">
                            <p:stCondLst>
                              <p:cond delay="500"/>
                            </p:stCondLst>
                            <p:childTnLst>
                              <p:par>
                                <p:cTn id="67" presetID="22" presetClass="entr" presetSubtype="2" fill="hold" nodeType="after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wipe(right)">
                                      <p:cBhvr>
                                        <p:cTn id="69" dur="500"/>
                                        <p:tgtEl>
                                          <p:spTgt spid="31"/>
                                        </p:tgtEl>
                                      </p:cBhvr>
                                    </p:animEffect>
                                  </p:childTnLst>
                                </p:cTn>
                              </p:par>
                            </p:childTnLst>
                          </p:cTn>
                        </p:par>
                      </p:childTnLst>
                    </p:cTn>
                  </p:par>
                  <p:par>
                    <p:cTn id="70" fill="hold">
                      <p:stCondLst>
                        <p:cond delay="indefinite"/>
                      </p:stCondLst>
                      <p:childTnLst>
                        <p:par>
                          <p:cTn id="71" fill="hold">
                            <p:stCondLst>
                              <p:cond delay="0"/>
                            </p:stCondLst>
                            <p:childTnLst>
                              <p:par>
                                <p:cTn id="72" presetID="49" presetClass="entr" presetSubtype="0" decel="100000" fill="hold" grpId="0" nodeType="clickEffect">
                                  <p:stCondLst>
                                    <p:cond delay="0"/>
                                  </p:stCondLst>
                                  <p:childTnLst>
                                    <p:set>
                                      <p:cBhvr>
                                        <p:cTn id="73" dur="1" fill="hold">
                                          <p:stCondLst>
                                            <p:cond delay="0"/>
                                          </p:stCondLst>
                                        </p:cTn>
                                        <p:tgtEl>
                                          <p:spTgt spid="97"/>
                                        </p:tgtEl>
                                        <p:attrNameLst>
                                          <p:attrName>style.visibility</p:attrName>
                                        </p:attrNameLst>
                                      </p:cBhvr>
                                      <p:to>
                                        <p:strVal val="visible"/>
                                      </p:to>
                                    </p:set>
                                    <p:anim calcmode="lin" valueType="num">
                                      <p:cBhvr>
                                        <p:cTn id="74" dur="500" fill="hold"/>
                                        <p:tgtEl>
                                          <p:spTgt spid="97"/>
                                        </p:tgtEl>
                                        <p:attrNameLst>
                                          <p:attrName>ppt_w</p:attrName>
                                        </p:attrNameLst>
                                      </p:cBhvr>
                                      <p:tavLst>
                                        <p:tav tm="0">
                                          <p:val>
                                            <p:fltVal val="0"/>
                                          </p:val>
                                        </p:tav>
                                        <p:tav tm="100000">
                                          <p:val>
                                            <p:strVal val="#ppt_w"/>
                                          </p:val>
                                        </p:tav>
                                      </p:tavLst>
                                    </p:anim>
                                    <p:anim calcmode="lin" valueType="num">
                                      <p:cBhvr>
                                        <p:cTn id="75" dur="500" fill="hold"/>
                                        <p:tgtEl>
                                          <p:spTgt spid="97"/>
                                        </p:tgtEl>
                                        <p:attrNameLst>
                                          <p:attrName>ppt_h</p:attrName>
                                        </p:attrNameLst>
                                      </p:cBhvr>
                                      <p:tavLst>
                                        <p:tav tm="0">
                                          <p:val>
                                            <p:fltVal val="0"/>
                                          </p:val>
                                        </p:tav>
                                        <p:tav tm="100000">
                                          <p:val>
                                            <p:strVal val="#ppt_h"/>
                                          </p:val>
                                        </p:tav>
                                      </p:tavLst>
                                    </p:anim>
                                    <p:anim calcmode="lin" valueType="num">
                                      <p:cBhvr>
                                        <p:cTn id="76" dur="500" fill="hold"/>
                                        <p:tgtEl>
                                          <p:spTgt spid="97"/>
                                        </p:tgtEl>
                                        <p:attrNameLst>
                                          <p:attrName>style.rotation</p:attrName>
                                        </p:attrNameLst>
                                      </p:cBhvr>
                                      <p:tavLst>
                                        <p:tav tm="0">
                                          <p:val>
                                            <p:fltVal val="360"/>
                                          </p:val>
                                        </p:tav>
                                        <p:tav tm="100000">
                                          <p:val>
                                            <p:fltVal val="0"/>
                                          </p:val>
                                        </p:tav>
                                      </p:tavLst>
                                    </p:anim>
                                    <p:animEffect transition="in" filter="fade">
                                      <p:cBhvr>
                                        <p:cTn id="77" dur="500"/>
                                        <p:tgtEl>
                                          <p:spTgt spid="97"/>
                                        </p:tgtEl>
                                      </p:cBhvr>
                                    </p:animEffect>
                                  </p:childTnLst>
                                </p:cTn>
                              </p:par>
                            </p:childTnLst>
                          </p:cTn>
                        </p:par>
                        <p:par>
                          <p:cTn id="78" fill="hold">
                            <p:stCondLst>
                              <p:cond delay="500"/>
                            </p:stCondLst>
                            <p:childTnLst>
                              <p:par>
                                <p:cTn id="79" presetID="1" presetClass="entr" presetSubtype="0" fill="hold" grpId="0" nodeType="afterEffect">
                                  <p:stCondLst>
                                    <p:cond delay="0"/>
                                  </p:stCondLst>
                                  <p:iterate type="lt">
                                    <p:tmAbs val="100"/>
                                  </p:iterate>
                                  <p:childTnLst>
                                    <p:set>
                                      <p:cBhvr>
                                        <p:cTn id="80" dur="1" fill="hold">
                                          <p:stCondLst>
                                            <p:cond delay="0"/>
                                          </p:stCondLst>
                                        </p:cTn>
                                        <p:tgtEl>
                                          <p:spTgt spid="9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1000"/>
                                        <p:tgtEl>
                                          <p:spTgt spid="32"/>
                                        </p:tgtEl>
                                      </p:cBhvr>
                                    </p:animEffect>
                                    <p:anim calcmode="lin" valueType="num">
                                      <p:cBhvr>
                                        <p:cTn id="86" dur="1000" fill="hold"/>
                                        <p:tgtEl>
                                          <p:spTgt spid="32"/>
                                        </p:tgtEl>
                                        <p:attrNameLst>
                                          <p:attrName>ppt_x</p:attrName>
                                        </p:attrNameLst>
                                      </p:cBhvr>
                                      <p:tavLst>
                                        <p:tav tm="0">
                                          <p:val>
                                            <p:strVal val="#ppt_x"/>
                                          </p:val>
                                        </p:tav>
                                        <p:tav tm="100000">
                                          <p:val>
                                            <p:strVal val="#ppt_x"/>
                                          </p:val>
                                        </p:tav>
                                      </p:tavLst>
                                    </p:anim>
                                    <p:anim calcmode="lin" valueType="num">
                                      <p:cBhvr>
                                        <p:cTn id="87"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1" grpId="0" animBg="1"/>
      <p:bldP spid="89" grpId="0" animBg="1"/>
      <p:bldP spid="90" grpId="0" animBg="1"/>
      <p:bldP spid="97" grpId="0" animBg="1"/>
      <p:bldP spid="9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8B2C20D8-A9E0-2187-04E4-90E8A394C7B6}"/>
              </a:ext>
            </a:extLst>
          </p:cNvPr>
          <p:cNvGrpSpPr/>
          <p:nvPr/>
        </p:nvGrpSpPr>
        <p:grpSpPr>
          <a:xfrm>
            <a:off x="304799" y="749300"/>
            <a:ext cx="6192345" cy="400110"/>
            <a:chOff x="424116" y="898245"/>
            <a:chExt cx="6192345" cy="400110"/>
          </a:xfrm>
        </p:grpSpPr>
        <p:sp>
          <p:nvSpPr>
            <p:cNvPr id="47" name="平行四边形 46">
              <a:extLst>
                <a:ext uri="{FF2B5EF4-FFF2-40B4-BE49-F238E27FC236}">
                  <a16:creationId xmlns:a16="http://schemas.microsoft.com/office/drawing/2014/main" id="{7E37A4D2-45B7-7751-FECC-0328C96ADAAE}"/>
                </a:ext>
              </a:extLst>
            </p:cNvPr>
            <p:cNvSpPr/>
            <p:nvPr/>
          </p:nvSpPr>
          <p:spPr>
            <a:xfrm>
              <a:off x="424116" y="898245"/>
              <a:ext cx="68742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8" name="文本框 47">
              <a:extLst>
                <a:ext uri="{FF2B5EF4-FFF2-40B4-BE49-F238E27FC236}">
                  <a16:creationId xmlns:a16="http://schemas.microsoft.com/office/drawing/2014/main" id="{B7B8812E-7D0A-DD9C-A9DE-0A934438EB6A}"/>
                </a:ext>
              </a:extLst>
            </p:cNvPr>
            <p:cNvSpPr txBox="1"/>
            <p:nvPr/>
          </p:nvSpPr>
          <p:spPr>
            <a:xfrm>
              <a:off x="1111537" y="898245"/>
              <a:ext cx="5504924" cy="400110"/>
            </a:xfrm>
            <a:prstGeom prst="rect">
              <a:avLst/>
            </a:prstGeom>
            <a:noFill/>
          </p:spPr>
          <p:txBody>
            <a:bodyPr wrap="square" rtlCol="0">
              <a:spAutoFit/>
            </a:bodyPr>
            <a:lstStyle/>
            <a:p>
              <a:r>
                <a:rPr lang="en-US" altLang="zh-CN" sz="2000" b="1" dirty="0"/>
                <a:t>UDP</a:t>
              </a:r>
              <a:r>
                <a:rPr lang="zh-CN" altLang="en-US" sz="2000" b="1" dirty="0"/>
                <a:t>和</a:t>
              </a:r>
              <a:r>
                <a:rPr lang="en-US" altLang="zh-CN" sz="2000" b="1" dirty="0"/>
                <a:t>TCP</a:t>
              </a:r>
              <a:r>
                <a:rPr lang="zh-CN" altLang="en-US" sz="2000" b="1" dirty="0"/>
                <a:t>对单播、多播和广播的支持情况</a:t>
              </a:r>
            </a:p>
          </p:txBody>
        </p:sp>
      </p:grpSp>
      <p:sp>
        <p:nvSpPr>
          <p:cNvPr id="3" name="矩形 2">
            <a:extLst>
              <a:ext uri="{FF2B5EF4-FFF2-40B4-BE49-F238E27FC236}">
                <a16:creationId xmlns:a16="http://schemas.microsoft.com/office/drawing/2014/main" id="{5FAEBC5D-CA4D-52E8-390A-45F4447348A3}"/>
              </a:ext>
            </a:extLst>
          </p:cNvPr>
          <p:cNvSpPr/>
          <p:nvPr/>
        </p:nvSpPr>
        <p:spPr>
          <a:xfrm>
            <a:off x="30480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用户数据报协议</a:t>
            </a:r>
            <a:r>
              <a:rPr lang="en-US" altLang="zh-CN" b="1" dirty="0"/>
              <a:t>UDP</a:t>
            </a:r>
          </a:p>
          <a:p>
            <a:pPr algn="ctr"/>
            <a:r>
              <a:rPr lang="zh-CN" altLang="en-US" b="1" dirty="0"/>
              <a:t>（</a:t>
            </a:r>
            <a:r>
              <a:rPr lang="en-US" altLang="zh-CN" b="1" dirty="0"/>
              <a:t>User Datagram Protocol</a:t>
            </a:r>
            <a:r>
              <a:rPr lang="zh-CN" altLang="en-US" b="1" dirty="0"/>
              <a:t>）</a:t>
            </a:r>
          </a:p>
        </p:txBody>
      </p:sp>
      <p:sp>
        <p:nvSpPr>
          <p:cNvPr id="49" name="矩形 48">
            <a:extLst>
              <a:ext uri="{FF2B5EF4-FFF2-40B4-BE49-F238E27FC236}">
                <a16:creationId xmlns:a16="http://schemas.microsoft.com/office/drawing/2014/main" id="{6C8A0C8B-C38D-7FD2-9A75-F278A4E78686}"/>
              </a:ext>
            </a:extLst>
          </p:cNvPr>
          <p:cNvSpPr/>
          <p:nvPr/>
        </p:nvSpPr>
        <p:spPr>
          <a:xfrm>
            <a:off x="647862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传输控制协议</a:t>
            </a:r>
            <a:r>
              <a:rPr lang="en-US" altLang="zh-CN" b="1" dirty="0"/>
              <a:t>TCP</a:t>
            </a:r>
          </a:p>
          <a:p>
            <a:pPr algn="ctr"/>
            <a:r>
              <a:rPr lang="zh-CN" altLang="en-US" b="1" dirty="0"/>
              <a:t>（</a:t>
            </a:r>
            <a:r>
              <a:rPr lang="en-US" altLang="zh-CN" b="1" dirty="0"/>
              <a:t>Transmission Control Protocol</a:t>
            </a:r>
            <a:r>
              <a:rPr lang="zh-CN" altLang="en-US" b="1" dirty="0"/>
              <a:t>）</a:t>
            </a:r>
          </a:p>
        </p:txBody>
      </p:sp>
      <p:grpSp>
        <p:nvGrpSpPr>
          <p:cNvPr id="24" name="组合 23">
            <a:extLst>
              <a:ext uri="{FF2B5EF4-FFF2-40B4-BE49-F238E27FC236}">
                <a16:creationId xmlns:a16="http://schemas.microsoft.com/office/drawing/2014/main" id="{B27E8EFE-DEDD-8E11-01BA-754D85B0E004}"/>
              </a:ext>
            </a:extLst>
          </p:cNvPr>
          <p:cNvGrpSpPr/>
          <p:nvPr/>
        </p:nvGrpSpPr>
        <p:grpSpPr>
          <a:xfrm>
            <a:off x="830449" y="2343403"/>
            <a:ext cx="4564003" cy="3062618"/>
            <a:chOff x="830449" y="2343403"/>
            <a:chExt cx="4564003" cy="3062618"/>
          </a:xfrm>
        </p:grpSpPr>
        <p:cxnSp>
          <p:nvCxnSpPr>
            <p:cNvPr id="10" name="直接连接符 9">
              <a:extLst>
                <a:ext uri="{FF2B5EF4-FFF2-40B4-BE49-F238E27FC236}">
                  <a16:creationId xmlns:a16="http://schemas.microsoft.com/office/drawing/2014/main" id="{D91B83E5-7A01-E98D-02E4-079BCD3211F4}"/>
                </a:ext>
              </a:extLst>
            </p:cNvPr>
            <p:cNvCxnSpPr/>
            <p:nvPr/>
          </p:nvCxnSpPr>
          <p:spPr>
            <a:xfrm>
              <a:off x="1441093" y="2944238"/>
              <a:ext cx="3309686" cy="20935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08195C7-9854-E440-8C55-1634441B4EBB}"/>
                </a:ext>
              </a:extLst>
            </p:cNvPr>
            <p:cNvCxnSpPr>
              <a:cxnSpLocks/>
              <a:stCxn id="57" idx="2"/>
            </p:cNvCxnSpPr>
            <p:nvPr/>
          </p:nvCxnSpPr>
          <p:spPr>
            <a:xfrm flipV="1">
              <a:off x="1441094" y="2934792"/>
              <a:ext cx="3383825" cy="21029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82A99C75-39C4-7176-31EC-8D44D653F9E6}"/>
                </a:ext>
              </a:extLst>
            </p:cNvPr>
            <p:cNvGrpSpPr/>
            <p:nvPr/>
          </p:nvGrpSpPr>
          <p:grpSpPr>
            <a:xfrm>
              <a:off x="830449" y="2343403"/>
              <a:ext cx="932481" cy="851728"/>
              <a:chOff x="395591" y="2158045"/>
              <a:chExt cx="932481" cy="851728"/>
            </a:xfrm>
          </p:grpSpPr>
          <p:pic>
            <p:nvPicPr>
              <p:cNvPr id="41" name="图形 40">
                <a:extLst>
                  <a:ext uri="{FF2B5EF4-FFF2-40B4-BE49-F238E27FC236}">
                    <a16:creationId xmlns:a16="http://schemas.microsoft.com/office/drawing/2014/main" id="{903D2FF4-541E-73B4-09DB-506C9B5406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42" name="文本框 41">
                <a:extLst>
                  <a:ext uri="{FF2B5EF4-FFF2-40B4-BE49-F238E27FC236}">
                    <a16:creationId xmlns:a16="http://schemas.microsoft.com/office/drawing/2014/main" id="{DACC82B0-0528-CB67-DE4F-A15BA1DC9B79}"/>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UDP</a:t>
                </a:r>
                <a:endParaRPr lang="zh-CN" altLang="en-US" b="1" dirty="0"/>
              </a:p>
            </p:txBody>
          </p:sp>
        </p:grpSp>
        <p:grpSp>
          <p:nvGrpSpPr>
            <p:cNvPr id="44" name="组合 43">
              <a:extLst>
                <a:ext uri="{FF2B5EF4-FFF2-40B4-BE49-F238E27FC236}">
                  <a16:creationId xmlns:a16="http://schemas.microsoft.com/office/drawing/2014/main" id="{DFC45CBC-DAA6-AF5A-E350-A494FBEAD1F3}"/>
                </a:ext>
              </a:extLst>
            </p:cNvPr>
            <p:cNvGrpSpPr/>
            <p:nvPr/>
          </p:nvGrpSpPr>
          <p:grpSpPr>
            <a:xfrm>
              <a:off x="4461971" y="2343403"/>
              <a:ext cx="932481" cy="851728"/>
              <a:chOff x="395591" y="2158045"/>
              <a:chExt cx="932481" cy="851728"/>
            </a:xfrm>
          </p:grpSpPr>
          <p:pic>
            <p:nvPicPr>
              <p:cNvPr id="45" name="图形 44">
                <a:extLst>
                  <a:ext uri="{FF2B5EF4-FFF2-40B4-BE49-F238E27FC236}">
                    <a16:creationId xmlns:a16="http://schemas.microsoft.com/office/drawing/2014/main" id="{03D92B0D-44FF-57F8-759A-61858C8F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51" name="文本框 50">
                <a:extLst>
                  <a:ext uri="{FF2B5EF4-FFF2-40B4-BE49-F238E27FC236}">
                    <a16:creationId xmlns:a16="http://schemas.microsoft.com/office/drawing/2014/main" id="{E41392FE-58CC-DD8D-C461-A04D9CC30B94}"/>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UDP</a:t>
                </a:r>
                <a:endParaRPr lang="zh-CN" altLang="en-US" b="1" dirty="0"/>
              </a:p>
            </p:txBody>
          </p:sp>
        </p:grpSp>
        <p:grpSp>
          <p:nvGrpSpPr>
            <p:cNvPr id="55" name="组合 54">
              <a:extLst>
                <a:ext uri="{FF2B5EF4-FFF2-40B4-BE49-F238E27FC236}">
                  <a16:creationId xmlns:a16="http://schemas.microsoft.com/office/drawing/2014/main" id="{B9E87A0A-C336-6ECA-314D-4C3B4AFD0165}"/>
                </a:ext>
              </a:extLst>
            </p:cNvPr>
            <p:cNvGrpSpPr/>
            <p:nvPr/>
          </p:nvGrpSpPr>
          <p:grpSpPr>
            <a:xfrm>
              <a:off x="830449" y="4554293"/>
              <a:ext cx="932481" cy="851728"/>
              <a:chOff x="395591" y="2158045"/>
              <a:chExt cx="932481" cy="851728"/>
            </a:xfrm>
          </p:grpSpPr>
          <p:pic>
            <p:nvPicPr>
              <p:cNvPr id="56" name="图形 55">
                <a:extLst>
                  <a:ext uri="{FF2B5EF4-FFF2-40B4-BE49-F238E27FC236}">
                    <a16:creationId xmlns:a16="http://schemas.microsoft.com/office/drawing/2014/main" id="{B0FE0D41-3FF9-07F9-CC53-4AFAE065E6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57" name="文本框 56">
                <a:extLst>
                  <a:ext uri="{FF2B5EF4-FFF2-40B4-BE49-F238E27FC236}">
                    <a16:creationId xmlns:a16="http://schemas.microsoft.com/office/drawing/2014/main" id="{137078EB-5C9C-29F0-FEE0-D3EDF3AAF313}"/>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UDP</a:t>
                </a:r>
                <a:endParaRPr lang="zh-CN" altLang="en-US" b="1" dirty="0"/>
              </a:p>
            </p:txBody>
          </p:sp>
        </p:grpSp>
        <p:grpSp>
          <p:nvGrpSpPr>
            <p:cNvPr id="58" name="组合 57">
              <a:extLst>
                <a:ext uri="{FF2B5EF4-FFF2-40B4-BE49-F238E27FC236}">
                  <a16:creationId xmlns:a16="http://schemas.microsoft.com/office/drawing/2014/main" id="{D9288E49-9B58-00A5-A428-EC49DEDCF141}"/>
                </a:ext>
              </a:extLst>
            </p:cNvPr>
            <p:cNvGrpSpPr/>
            <p:nvPr/>
          </p:nvGrpSpPr>
          <p:grpSpPr>
            <a:xfrm>
              <a:off x="4461971" y="4554293"/>
              <a:ext cx="932481" cy="851728"/>
              <a:chOff x="395591" y="2158045"/>
              <a:chExt cx="932481" cy="851728"/>
            </a:xfrm>
          </p:grpSpPr>
          <p:pic>
            <p:nvPicPr>
              <p:cNvPr id="59" name="图形 58">
                <a:extLst>
                  <a:ext uri="{FF2B5EF4-FFF2-40B4-BE49-F238E27FC236}">
                    <a16:creationId xmlns:a16="http://schemas.microsoft.com/office/drawing/2014/main" id="{285BFC88-D703-43B1-7ED2-C09A6C2972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60" name="文本框 59">
                <a:extLst>
                  <a:ext uri="{FF2B5EF4-FFF2-40B4-BE49-F238E27FC236}">
                    <a16:creationId xmlns:a16="http://schemas.microsoft.com/office/drawing/2014/main" id="{E40397AB-ABFB-3283-3E9C-212292F8BCD7}"/>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UDP</a:t>
                </a:r>
                <a:endParaRPr lang="zh-CN" altLang="en-US" b="1" dirty="0"/>
              </a:p>
            </p:txBody>
          </p:sp>
        </p:grpSp>
        <p:sp>
          <p:nvSpPr>
            <p:cNvPr id="61" name="云形 60">
              <a:extLst>
                <a:ext uri="{FF2B5EF4-FFF2-40B4-BE49-F238E27FC236}">
                  <a16:creationId xmlns:a16="http://schemas.microsoft.com/office/drawing/2014/main" id="{4EA15AE0-6C2E-1829-60A9-6B2C4B919CC6}"/>
                </a:ext>
              </a:extLst>
            </p:cNvPr>
            <p:cNvSpPr/>
            <p:nvPr/>
          </p:nvSpPr>
          <p:spPr>
            <a:xfrm>
              <a:off x="2305456" y="3471052"/>
              <a:ext cx="1407268" cy="851728"/>
            </a:xfrm>
            <a:prstGeom prst="cloud">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局域网</a:t>
              </a:r>
            </a:p>
          </p:txBody>
        </p:sp>
      </p:grpSp>
      <p:sp>
        <p:nvSpPr>
          <p:cNvPr id="22" name="标注: 右箭头 21">
            <a:extLst>
              <a:ext uri="{FF2B5EF4-FFF2-40B4-BE49-F238E27FC236}">
                <a16:creationId xmlns:a16="http://schemas.microsoft.com/office/drawing/2014/main" id="{213636E2-4D68-167A-A4D6-263FC16677A8}"/>
              </a:ext>
            </a:extLst>
          </p:cNvPr>
          <p:cNvSpPr/>
          <p:nvPr/>
        </p:nvSpPr>
        <p:spPr>
          <a:xfrm rot="19743833">
            <a:off x="1643176" y="4303978"/>
            <a:ext cx="817124" cy="272374"/>
          </a:xfrm>
          <a:prstGeom prst="rightArrowCallout">
            <a:avLst>
              <a:gd name="adj1" fmla="val 25000"/>
              <a:gd name="adj2" fmla="val 25000"/>
              <a:gd name="adj3" fmla="val 25000"/>
              <a:gd name="adj4" fmla="val 8451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单播</a:t>
            </a:r>
          </a:p>
        </p:txBody>
      </p:sp>
      <p:sp>
        <p:nvSpPr>
          <p:cNvPr id="23" name="标注: 左箭头 22">
            <a:extLst>
              <a:ext uri="{FF2B5EF4-FFF2-40B4-BE49-F238E27FC236}">
                <a16:creationId xmlns:a16="http://schemas.microsoft.com/office/drawing/2014/main" id="{024416A4-7233-2450-4CB4-A01F6A83672F}"/>
              </a:ext>
            </a:extLst>
          </p:cNvPr>
          <p:cNvSpPr/>
          <p:nvPr/>
        </p:nvSpPr>
        <p:spPr>
          <a:xfrm rot="1901874">
            <a:off x="1797199" y="3082807"/>
            <a:ext cx="833475" cy="272374"/>
          </a:xfrm>
          <a:prstGeom prst="leftArrowCallout">
            <a:avLst>
              <a:gd name="adj1" fmla="val 25000"/>
              <a:gd name="adj2" fmla="val 25000"/>
              <a:gd name="adj3" fmla="val 25000"/>
              <a:gd name="adj4" fmla="val 8365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单播</a:t>
            </a:r>
          </a:p>
        </p:txBody>
      </p:sp>
    </p:spTree>
    <p:custDataLst>
      <p:tags r:id="rId1"/>
    </p:custDataLst>
    <p:extLst>
      <p:ext uri="{BB962C8B-B14F-4D97-AF65-F5344CB8AC3E}">
        <p14:creationId xmlns:p14="http://schemas.microsoft.com/office/powerpoint/2010/main" val="248829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1000"/>
                                        <p:tgtEl>
                                          <p:spTgt spid="46"/>
                                        </p:tgtEl>
                                        <p:attrNameLst>
                                          <p:attrName>ppt_y</p:attrName>
                                        </p:attrNameLst>
                                      </p:cBhvr>
                                      <p:tavLst>
                                        <p:tav tm="0">
                                          <p:val>
                                            <p:strVal val="#ppt_y-#ppt_h*1.125000"/>
                                          </p:val>
                                        </p:tav>
                                        <p:tav tm="100000">
                                          <p:val>
                                            <p:strVal val="#ppt_y"/>
                                          </p:val>
                                        </p:tav>
                                      </p:tavLst>
                                    </p:anim>
                                    <p:animEffect transition="in" filter="wipe(down)">
                                      <p:cBhvr>
                                        <p:cTn id="8" dur="1000"/>
                                        <p:tgtEl>
                                          <p:spTgt spid="46"/>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par>
                          <p:cTn id="20" fill="hold">
                            <p:stCondLst>
                              <p:cond delay="500"/>
                            </p:stCondLst>
                            <p:childTnLst>
                              <p:par>
                                <p:cTn id="21" presetID="22" presetClass="entr" presetSubtype="2"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right)">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8B2C20D8-A9E0-2187-04E4-90E8A394C7B6}"/>
              </a:ext>
            </a:extLst>
          </p:cNvPr>
          <p:cNvGrpSpPr/>
          <p:nvPr/>
        </p:nvGrpSpPr>
        <p:grpSpPr>
          <a:xfrm>
            <a:off x="304799" y="749300"/>
            <a:ext cx="6192345" cy="400110"/>
            <a:chOff x="424116" y="898245"/>
            <a:chExt cx="6192345" cy="400110"/>
          </a:xfrm>
        </p:grpSpPr>
        <p:sp>
          <p:nvSpPr>
            <p:cNvPr id="47" name="平行四边形 46">
              <a:extLst>
                <a:ext uri="{FF2B5EF4-FFF2-40B4-BE49-F238E27FC236}">
                  <a16:creationId xmlns:a16="http://schemas.microsoft.com/office/drawing/2014/main" id="{7E37A4D2-45B7-7751-FECC-0328C96ADAAE}"/>
                </a:ext>
              </a:extLst>
            </p:cNvPr>
            <p:cNvSpPr/>
            <p:nvPr/>
          </p:nvSpPr>
          <p:spPr>
            <a:xfrm>
              <a:off x="424116" y="898245"/>
              <a:ext cx="68742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8" name="文本框 47">
              <a:extLst>
                <a:ext uri="{FF2B5EF4-FFF2-40B4-BE49-F238E27FC236}">
                  <a16:creationId xmlns:a16="http://schemas.microsoft.com/office/drawing/2014/main" id="{B7B8812E-7D0A-DD9C-A9DE-0A934438EB6A}"/>
                </a:ext>
              </a:extLst>
            </p:cNvPr>
            <p:cNvSpPr txBox="1"/>
            <p:nvPr/>
          </p:nvSpPr>
          <p:spPr>
            <a:xfrm>
              <a:off x="1111537" y="898245"/>
              <a:ext cx="5504924" cy="400110"/>
            </a:xfrm>
            <a:prstGeom prst="rect">
              <a:avLst/>
            </a:prstGeom>
            <a:noFill/>
          </p:spPr>
          <p:txBody>
            <a:bodyPr wrap="square" rtlCol="0">
              <a:spAutoFit/>
            </a:bodyPr>
            <a:lstStyle/>
            <a:p>
              <a:r>
                <a:rPr lang="en-US" altLang="zh-CN" sz="2000" b="1" dirty="0"/>
                <a:t>UDP</a:t>
              </a:r>
              <a:r>
                <a:rPr lang="zh-CN" altLang="en-US" sz="2000" b="1" dirty="0"/>
                <a:t>和</a:t>
              </a:r>
              <a:r>
                <a:rPr lang="en-US" altLang="zh-CN" sz="2000" b="1" dirty="0"/>
                <a:t>TCP</a:t>
              </a:r>
              <a:r>
                <a:rPr lang="zh-CN" altLang="en-US" sz="2000" b="1" dirty="0"/>
                <a:t>对单播、多播和广播的支持情况</a:t>
              </a:r>
            </a:p>
          </p:txBody>
        </p:sp>
      </p:grpSp>
      <p:sp>
        <p:nvSpPr>
          <p:cNvPr id="3" name="矩形 2">
            <a:extLst>
              <a:ext uri="{FF2B5EF4-FFF2-40B4-BE49-F238E27FC236}">
                <a16:creationId xmlns:a16="http://schemas.microsoft.com/office/drawing/2014/main" id="{5FAEBC5D-CA4D-52E8-390A-45F4447348A3}"/>
              </a:ext>
            </a:extLst>
          </p:cNvPr>
          <p:cNvSpPr/>
          <p:nvPr/>
        </p:nvSpPr>
        <p:spPr>
          <a:xfrm>
            <a:off x="30480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用户数据报协议</a:t>
            </a:r>
            <a:r>
              <a:rPr lang="en-US" altLang="zh-CN" b="1" dirty="0"/>
              <a:t>UDP</a:t>
            </a:r>
          </a:p>
          <a:p>
            <a:pPr algn="ctr"/>
            <a:r>
              <a:rPr lang="zh-CN" altLang="en-US" b="1" dirty="0"/>
              <a:t>（</a:t>
            </a:r>
            <a:r>
              <a:rPr lang="en-US" altLang="zh-CN" b="1" dirty="0"/>
              <a:t>User Datagram Protocol</a:t>
            </a:r>
            <a:r>
              <a:rPr lang="zh-CN" altLang="en-US" b="1" dirty="0"/>
              <a:t>）</a:t>
            </a:r>
          </a:p>
        </p:txBody>
      </p:sp>
      <p:sp>
        <p:nvSpPr>
          <p:cNvPr id="49" name="矩形 48">
            <a:extLst>
              <a:ext uri="{FF2B5EF4-FFF2-40B4-BE49-F238E27FC236}">
                <a16:creationId xmlns:a16="http://schemas.microsoft.com/office/drawing/2014/main" id="{6C8A0C8B-C38D-7FD2-9A75-F278A4E78686}"/>
              </a:ext>
            </a:extLst>
          </p:cNvPr>
          <p:cNvSpPr/>
          <p:nvPr/>
        </p:nvSpPr>
        <p:spPr>
          <a:xfrm>
            <a:off x="647862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传输控制协议</a:t>
            </a:r>
            <a:r>
              <a:rPr lang="en-US" altLang="zh-CN" b="1" dirty="0"/>
              <a:t>TCP</a:t>
            </a:r>
          </a:p>
          <a:p>
            <a:pPr algn="ctr"/>
            <a:r>
              <a:rPr lang="zh-CN" altLang="en-US" b="1" dirty="0"/>
              <a:t>（</a:t>
            </a:r>
            <a:r>
              <a:rPr lang="en-US" altLang="zh-CN" b="1" dirty="0"/>
              <a:t>Transmission Control Protocol</a:t>
            </a:r>
            <a:r>
              <a:rPr lang="zh-CN" altLang="en-US" b="1" dirty="0"/>
              <a:t>）</a:t>
            </a:r>
          </a:p>
        </p:txBody>
      </p:sp>
      <p:grpSp>
        <p:nvGrpSpPr>
          <p:cNvPr id="24" name="组合 23">
            <a:extLst>
              <a:ext uri="{FF2B5EF4-FFF2-40B4-BE49-F238E27FC236}">
                <a16:creationId xmlns:a16="http://schemas.microsoft.com/office/drawing/2014/main" id="{B27E8EFE-DEDD-8E11-01BA-754D85B0E004}"/>
              </a:ext>
            </a:extLst>
          </p:cNvPr>
          <p:cNvGrpSpPr/>
          <p:nvPr/>
        </p:nvGrpSpPr>
        <p:grpSpPr>
          <a:xfrm>
            <a:off x="830449" y="2343403"/>
            <a:ext cx="4564003" cy="3062618"/>
            <a:chOff x="830449" y="2343403"/>
            <a:chExt cx="4564003" cy="3062618"/>
          </a:xfrm>
        </p:grpSpPr>
        <p:cxnSp>
          <p:nvCxnSpPr>
            <p:cNvPr id="10" name="直接连接符 9">
              <a:extLst>
                <a:ext uri="{FF2B5EF4-FFF2-40B4-BE49-F238E27FC236}">
                  <a16:creationId xmlns:a16="http://schemas.microsoft.com/office/drawing/2014/main" id="{D91B83E5-7A01-E98D-02E4-079BCD3211F4}"/>
                </a:ext>
              </a:extLst>
            </p:cNvPr>
            <p:cNvCxnSpPr/>
            <p:nvPr/>
          </p:nvCxnSpPr>
          <p:spPr>
            <a:xfrm>
              <a:off x="1441093" y="2944238"/>
              <a:ext cx="3309686" cy="20935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08195C7-9854-E440-8C55-1634441B4EBB}"/>
                </a:ext>
              </a:extLst>
            </p:cNvPr>
            <p:cNvCxnSpPr>
              <a:cxnSpLocks/>
              <a:stCxn id="57" idx="2"/>
            </p:cNvCxnSpPr>
            <p:nvPr/>
          </p:nvCxnSpPr>
          <p:spPr>
            <a:xfrm flipV="1">
              <a:off x="1441094" y="2934792"/>
              <a:ext cx="3383825" cy="21029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82A99C75-39C4-7176-31EC-8D44D653F9E6}"/>
                </a:ext>
              </a:extLst>
            </p:cNvPr>
            <p:cNvGrpSpPr/>
            <p:nvPr/>
          </p:nvGrpSpPr>
          <p:grpSpPr>
            <a:xfrm>
              <a:off x="830449" y="2343403"/>
              <a:ext cx="932481" cy="851728"/>
              <a:chOff x="395591" y="2158045"/>
              <a:chExt cx="932481" cy="851728"/>
            </a:xfrm>
          </p:grpSpPr>
          <p:pic>
            <p:nvPicPr>
              <p:cNvPr id="41" name="图形 40">
                <a:extLst>
                  <a:ext uri="{FF2B5EF4-FFF2-40B4-BE49-F238E27FC236}">
                    <a16:creationId xmlns:a16="http://schemas.microsoft.com/office/drawing/2014/main" id="{903D2FF4-541E-73B4-09DB-506C9B5406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42" name="文本框 41">
                <a:extLst>
                  <a:ext uri="{FF2B5EF4-FFF2-40B4-BE49-F238E27FC236}">
                    <a16:creationId xmlns:a16="http://schemas.microsoft.com/office/drawing/2014/main" id="{DACC82B0-0528-CB67-DE4F-A15BA1DC9B79}"/>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UDP</a:t>
                </a:r>
                <a:endParaRPr lang="zh-CN" altLang="en-US" b="1" dirty="0"/>
              </a:p>
            </p:txBody>
          </p:sp>
        </p:grpSp>
        <p:grpSp>
          <p:nvGrpSpPr>
            <p:cNvPr id="44" name="组合 43">
              <a:extLst>
                <a:ext uri="{FF2B5EF4-FFF2-40B4-BE49-F238E27FC236}">
                  <a16:creationId xmlns:a16="http://schemas.microsoft.com/office/drawing/2014/main" id="{DFC45CBC-DAA6-AF5A-E350-A494FBEAD1F3}"/>
                </a:ext>
              </a:extLst>
            </p:cNvPr>
            <p:cNvGrpSpPr/>
            <p:nvPr/>
          </p:nvGrpSpPr>
          <p:grpSpPr>
            <a:xfrm>
              <a:off x="4461971" y="2343403"/>
              <a:ext cx="932481" cy="851728"/>
              <a:chOff x="395591" y="2158045"/>
              <a:chExt cx="932481" cy="851728"/>
            </a:xfrm>
          </p:grpSpPr>
          <p:pic>
            <p:nvPicPr>
              <p:cNvPr id="45" name="图形 44">
                <a:extLst>
                  <a:ext uri="{FF2B5EF4-FFF2-40B4-BE49-F238E27FC236}">
                    <a16:creationId xmlns:a16="http://schemas.microsoft.com/office/drawing/2014/main" id="{03D92B0D-44FF-57F8-759A-61858C8F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51" name="文本框 50">
                <a:extLst>
                  <a:ext uri="{FF2B5EF4-FFF2-40B4-BE49-F238E27FC236}">
                    <a16:creationId xmlns:a16="http://schemas.microsoft.com/office/drawing/2014/main" id="{E41392FE-58CC-DD8D-C461-A04D9CC30B94}"/>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UDP</a:t>
                </a:r>
                <a:endParaRPr lang="zh-CN" altLang="en-US" b="1" dirty="0"/>
              </a:p>
            </p:txBody>
          </p:sp>
        </p:grpSp>
        <p:grpSp>
          <p:nvGrpSpPr>
            <p:cNvPr id="55" name="组合 54">
              <a:extLst>
                <a:ext uri="{FF2B5EF4-FFF2-40B4-BE49-F238E27FC236}">
                  <a16:creationId xmlns:a16="http://schemas.microsoft.com/office/drawing/2014/main" id="{B9E87A0A-C336-6ECA-314D-4C3B4AFD0165}"/>
                </a:ext>
              </a:extLst>
            </p:cNvPr>
            <p:cNvGrpSpPr/>
            <p:nvPr/>
          </p:nvGrpSpPr>
          <p:grpSpPr>
            <a:xfrm>
              <a:off x="830449" y="4554293"/>
              <a:ext cx="932481" cy="851728"/>
              <a:chOff x="395591" y="2158045"/>
              <a:chExt cx="932481" cy="851728"/>
            </a:xfrm>
          </p:grpSpPr>
          <p:pic>
            <p:nvPicPr>
              <p:cNvPr id="56" name="图形 55">
                <a:extLst>
                  <a:ext uri="{FF2B5EF4-FFF2-40B4-BE49-F238E27FC236}">
                    <a16:creationId xmlns:a16="http://schemas.microsoft.com/office/drawing/2014/main" id="{B0FE0D41-3FF9-07F9-CC53-4AFAE065E6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57" name="文本框 56">
                <a:extLst>
                  <a:ext uri="{FF2B5EF4-FFF2-40B4-BE49-F238E27FC236}">
                    <a16:creationId xmlns:a16="http://schemas.microsoft.com/office/drawing/2014/main" id="{137078EB-5C9C-29F0-FEE0-D3EDF3AAF313}"/>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UDP</a:t>
                </a:r>
                <a:endParaRPr lang="zh-CN" altLang="en-US" b="1" dirty="0"/>
              </a:p>
            </p:txBody>
          </p:sp>
        </p:grpSp>
        <p:grpSp>
          <p:nvGrpSpPr>
            <p:cNvPr id="58" name="组合 57">
              <a:extLst>
                <a:ext uri="{FF2B5EF4-FFF2-40B4-BE49-F238E27FC236}">
                  <a16:creationId xmlns:a16="http://schemas.microsoft.com/office/drawing/2014/main" id="{D9288E49-9B58-00A5-A428-EC49DEDCF141}"/>
                </a:ext>
              </a:extLst>
            </p:cNvPr>
            <p:cNvGrpSpPr/>
            <p:nvPr/>
          </p:nvGrpSpPr>
          <p:grpSpPr>
            <a:xfrm>
              <a:off x="4461971" y="4554293"/>
              <a:ext cx="932481" cy="851728"/>
              <a:chOff x="395591" y="2158045"/>
              <a:chExt cx="932481" cy="851728"/>
            </a:xfrm>
          </p:grpSpPr>
          <p:pic>
            <p:nvPicPr>
              <p:cNvPr id="59" name="图形 58">
                <a:extLst>
                  <a:ext uri="{FF2B5EF4-FFF2-40B4-BE49-F238E27FC236}">
                    <a16:creationId xmlns:a16="http://schemas.microsoft.com/office/drawing/2014/main" id="{285BFC88-D703-43B1-7ED2-C09A6C2972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60" name="文本框 59">
                <a:extLst>
                  <a:ext uri="{FF2B5EF4-FFF2-40B4-BE49-F238E27FC236}">
                    <a16:creationId xmlns:a16="http://schemas.microsoft.com/office/drawing/2014/main" id="{E40397AB-ABFB-3283-3E9C-212292F8BCD7}"/>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UDP</a:t>
                </a:r>
                <a:endParaRPr lang="zh-CN" altLang="en-US" b="1" dirty="0"/>
              </a:p>
            </p:txBody>
          </p:sp>
        </p:grpSp>
        <p:sp>
          <p:nvSpPr>
            <p:cNvPr id="61" name="云形 60">
              <a:extLst>
                <a:ext uri="{FF2B5EF4-FFF2-40B4-BE49-F238E27FC236}">
                  <a16:creationId xmlns:a16="http://schemas.microsoft.com/office/drawing/2014/main" id="{4EA15AE0-6C2E-1829-60A9-6B2C4B919CC6}"/>
                </a:ext>
              </a:extLst>
            </p:cNvPr>
            <p:cNvSpPr/>
            <p:nvPr/>
          </p:nvSpPr>
          <p:spPr>
            <a:xfrm>
              <a:off x="2305456" y="3471052"/>
              <a:ext cx="1407268" cy="851728"/>
            </a:xfrm>
            <a:prstGeom prst="cloud">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局域网</a:t>
              </a:r>
            </a:p>
          </p:txBody>
        </p:sp>
      </p:grpSp>
      <p:sp>
        <p:nvSpPr>
          <p:cNvPr id="22" name="标注: 右箭头 21">
            <a:extLst>
              <a:ext uri="{FF2B5EF4-FFF2-40B4-BE49-F238E27FC236}">
                <a16:creationId xmlns:a16="http://schemas.microsoft.com/office/drawing/2014/main" id="{213636E2-4D68-167A-A4D6-263FC16677A8}"/>
              </a:ext>
            </a:extLst>
          </p:cNvPr>
          <p:cNvSpPr/>
          <p:nvPr/>
        </p:nvSpPr>
        <p:spPr>
          <a:xfrm rot="19743833">
            <a:off x="1643176" y="4303978"/>
            <a:ext cx="817124" cy="272374"/>
          </a:xfrm>
          <a:prstGeom prst="rightArrowCallout">
            <a:avLst>
              <a:gd name="adj1" fmla="val 25000"/>
              <a:gd name="adj2" fmla="val 25000"/>
              <a:gd name="adj3" fmla="val 25000"/>
              <a:gd name="adj4" fmla="val 8451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广播</a:t>
            </a:r>
          </a:p>
        </p:txBody>
      </p:sp>
      <p:sp>
        <p:nvSpPr>
          <p:cNvPr id="23" name="标注: 左箭头 22">
            <a:extLst>
              <a:ext uri="{FF2B5EF4-FFF2-40B4-BE49-F238E27FC236}">
                <a16:creationId xmlns:a16="http://schemas.microsoft.com/office/drawing/2014/main" id="{024416A4-7233-2450-4CB4-A01F6A83672F}"/>
              </a:ext>
            </a:extLst>
          </p:cNvPr>
          <p:cNvSpPr/>
          <p:nvPr/>
        </p:nvSpPr>
        <p:spPr>
          <a:xfrm rot="1901874">
            <a:off x="1797199" y="3082807"/>
            <a:ext cx="833475" cy="272374"/>
          </a:xfrm>
          <a:prstGeom prst="leftArrowCallout">
            <a:avLst>
              <a:gd name="adj1" fmla="val 25000"/>
              <a:gd name="adj2" fmla="val 25000"/>
              <a:gd name="adj3" fmla="val 25000"/>
              <a:gd name="adj4" fmla="val 8365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广播</a:t>
            </a:r>
          </a:p>
        </p:txBody>
      </p:sp>
      <p:sp>
        <p:nvSpPr>
          <p:cNvPr id="25" name="标注: 右箭头 24">
            <a:extLst>
              <a:ext uri="{FF2B5EF4-FFF2-40B4-BE49-F238E27FC236}">
                <a16:creationId xmlns:a16="http://schemas.microsoft.com/office/drawing/2014/main" id="{14EA7268-61F6-AD4D-AE5B-DCD88393A4D0}"/>
              </a:ext>
            </a:extLst>
          </p:cNvPr>
          <p:cNvSpPr/>
          <p:nvPr/>
        </p:nvSpPr>
        <p:spPr>
          <a:xfrm rot="19743833">
            <a:off x="3632957" y="3071458"/>
            <a:ext cx="817124" cy="272374"/>
          </a:xfrm>
          <a:prstGeom prst="rightArrowCallout">
            <a:avLst>
              <a:gd name="adj1" fmla="val 25000"/>
              <a:gd name="adj2" fmla="val 25000"/>
              <a:gd name="adj3" fmla="val 25000"/>
              <a:gd name="adj4" fmla="val 8451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广播</a:t>
            </a:r>
          </a:p>
        </p:txBody>
      </p:sp>
      <p:sp>
        <p:nvSpPr>
          <p:cNvPr id="26" name="标注: 右箭头 25">
            <a:extLst>
              <a:ext uri="{FF2B5EF4-FFF2-40B4-BE49-F238E27FC236}">
                <a16:creationId xmlns:a16="http://schemas.microsoft.com/office/drawing/2014/main" id="{0E1F79FE-4B9F-6A6A-9328-A17F26A3FC34}"/>
              </a:ext>
            </a:extLst>
          </p:cNvPr>
          <p:cNvSpPr/>
          <p:nvPr/>
        </p:nvSpPr>
        <p:spPr>
          <a:xfrm rot="1989234">
            <a:off x="3720692" y="4293372"/>
            <a:ext cx="817124" cy="272374"/>
          </a:xfrm>
          <a:prstGeom prst="rightArrowCallout">
            <a:avLst>
              <a:gd name="adj1" fmla="val 25000"/>
              <a:gd name="adj2" fmla="val 25000"/>
              <a:gd name="adj3" fmla="val 25000"/>
              <a:gd name="adj4" fmla="val 8451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广播</a:t>
            </a:r>
          </a:p>
        </p:txBody>
      </p:sp>
    </p:spTree>
    <p:custDataLst>
      <p:tags r:id="rId1"/>
    </p:custDataLst>
    <p:extLst>
      <p:ext uri="{BB962C8B-B14F-4D97-AF65-F5344CB8AC3E}">
        <p14:creationId xmlns:p14="http://schemas.microsoft.com/office/powerpoint/2010/main" val="399626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right)">
                                      <p:cBhvr>
                                        <p:cTn id="11" dur="500"/>
                                        <p:tgtEl>
                                          <p:spTgt spid="2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animBg="1"/>
      <p:bldP spid="2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2E7475E-8326-902F-EB94-6D854AB20E0C}"/>
              </a:ext>
            </a:extLst>
          </p:cNvPr>
          <p:cNvGrpSpPr/>
          <p:nvPr/>
        </p:nvGrpSpPr>
        <p:grpSpPr>
          <a:xfrm>
            <a:off x="4426809" y="2220765"/>
            <a:ext cx="1017595" cy="3327243"/>
            <a:chOff x="4426809" y="2220765"/>
            <a:chExt cx="1017595" cy="3327243"/>
          </a:xfrm>
        </p:grpSpPr>
        <p:sp>
          <p:nvSpPr>
            <p:cNvPr id="4" name="矩形: 圆角 3">
              <a:extLst>
                <a:ext uri="{FF2B5EF4-FFF2-40B4-BE49-F238E27FC236}">
                  <a16:creationId xmlns:a16="http://schemas.microsoft.com/office/drawing/2014/main" id="{34A81FAA-3F47-6A34-1BD6-959DF56A2CD9}"/>
                </a:ext>
              </a:extLst>
            </p:cNvPr>
            <p:cNvSpPr/>
            <p:nvPr/>
          </p:nvSpPr>
          <p:spPr>
            <a:xfrm>
              <a:off x="4426809" y="2220765"/>
              <a:ext cx="1017595" cy="332724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B67F87F-FE26-CAE2-F81B-62BE625FA6CC}"/>
                </a:ext>
              </a:extLst>
            </p:cNvPr>
            <p:cNvSpPr txBox="1"/>
            <p:nvPr/>
          </p:nvSpPr>
          <p:spPr>
            <a:xfrm>
              <a:off x="4733495" y="3453445"/>
              <a:ext cx="479898" cy="923330"/>
            </a:xfrm>
            <a:prstGeom prst="rect">
              <a:avLst/>
            </a:prstGeom>
            <a:noFill/>
          </p:spPr>
          <p:txBody>
            <a:bodyPr wrap="square" rtlCol="0">
              <a:spAutoFit/>
            </a:bodyPr>
            <a:lstStyle/>
            <a:p>
              <a:pPr algn="ctr"/>
              <a:r>
                <a:rPr lang="zh-CN" altLang="en-US" b="1" dirty="0">
                  <a:solidFill>
                    <a:schemeClr val="bg1"/>
                  </a:solidFill>
                </a:rPr>
                <a:t>多</a:t>
              </a:r>
              <a:endParaRPr lang="en-US" altLang="zh-CN" b="1" dirty="0">
                <a:solidFill>
                  <a:schemeClr val="bg1"/>
                </a:solidFill>
              </a:endParaRPr>
            </a:p>
            <a:p>
              <a:pPr algn="ctr"/>
              <a:r>
                <a:rPr lang="zh-CN" altLang="en-US" b="1" dirty="0">
                  <a:solidFill>
                    <a:schemeClr val="bg1"/>
                  </a:solidFill>
                </a:rPr>
                <a:t>播</a:t>
              </a:r>
              <a:endParaRPr lang="en-US" altLang="zh-CN" b="1" dirty="0">
                <a:solidFill>
                  <a:schemeClr val="bg1"/>
                </a:solidFill>
              </a:endParaRPr>
            </a:p>
            <a:p>
              <a:pPr algn="ctr"/>
              <a:r>
                <a:rPr lang="zh-CN" altLang="en-US" b="1" dirty="0">
                  <a:solidFill>
                    <a:schemeClr val="bg1"/>
                  </a:solidFill>
                </a:rPr>
                <a:t>组</a:t>
              </a:r>
            </a:p>
          </p:txBody>
        </p:sp>
      </p:grpSp>
      <p:grpSp>
        <p:nvGrpSpPr>
          <p:cNvPr id="46" name="组合 45">
            <a:extLst>
              <a:ext uri="{FF2B5EF4-FFF2-40B4-BE49-F238E27FC236}">
                <a16:creationId xmlns:a16="http://schemas.microsoft.com/office/drawing/2014/main" id="{8B2C20D8-A9E0-2187-04E4-90E8A394C7B6}"/>
              </a:ext>
            </a:extLst>
          </p:cNvPr>
          <p:cNvGrpSpPr/>
          <p:nvPr/>
        </p:nvGrpSpPr>
        <p:grpSpPr>
          <a:xfrm>
            <a:off x="304799" y="749300"/>
            <a:ext cx="6192345" cy="400110"/>
            <a:chOff x="424116" y="898245"/>
            <a:chExt cx="6192345" cy="400110"/>
          </a:xfrm>
        </p:grpSpPr>
        <p:sp>
          <p:nvSpPr>
            <p:cNvPr id="47" name="平行四边形 46">
              <a:extLst>
                <a:ext uri="{FF2B5EF4-FFF2-40B4-BE49-F238E27FC236}">
                  <a16:creationId xmlns:a16="http://schemas.microsoft.com/office/drawing/2014/main" id="{7E37A4D2-45B7-7751-FECC-0328C96ADAAE}"/>
                </a:ext>
              </a:extLst>
            </p:cNvPr>
            <p:cNvSpPr/>
            <p:nvPr/>
          </p:nvSpPr>
          <p:spPr>
            <a:xfrm>
              <a:off x="424116" y="898245"/>
              <a:ext cx="68742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8" name="文本框 47">
              <a:extLst>
                <a:ext uri="{FF2B5EF4-FFF2-40B4-BE49-F238E27FC236}">
                  <a16:creationId xmlns:a16="http://schemas.microsoft.com/office/drawing/2014/main" id="{B7B8812E-7D0A-DD9C-A9DE-0A934438EB6A}"/>
                </a:ext>
              </a:extLst>
            </p:cNvPr>
            <p:cNvSpPr txBox="1"/>
            <p:nvPr/>
          </p:nvSpPr>
          <p:spPr>
            <a:xfrm>
              <a:off x="1111537" y="898245"/>
              <a:ext cx="5504924" cy="400110"/>
            </a:xfrm>
            <a:prstGeom prst="rect">
              <a:avLst/>
            </a:prstGeom>
            <a:noFill/>
          </p:spPr>
          <p:txBody>
            <a:bodyPr wrap="square" rtlCol="0">
              <a:spAutoFit/>
            </a:bodyPr>
            <a:lstStyle/>
            <a:p>
              <a:r>
                <a:rPr lang="en-US" altLang="zh-CN" sz="2000" b="1" dirty="0"/>
                <a:t>UDP</a:t>
              </a:r>
              <a:r>
                <a:rPr lang="zh-CN" altLang="en-US" sz="2000" b="1" dirty="0"/>
                <a:t>和</a:t>
              </a:r>
              <a:r>
                <a:rPr lang="en-US" altLang="zh-CN" sz="2000" b="1" dirty="0"/>
                <a:t>TCP</a:t>
              </a:r>
              <a:r>
                <a:rPr lang="zh-CN" altLang="en-US" sz="2000" b="1" dirty="0"/>
                <a:t>对单播、多播和广播的支持情况</a:t>
              </a:r>
            </a:p>
          </p:txBody>
        </p:sp>
      </p:grpSp>
      <p:sp>
        <p:nvSpPr>
          <p:cNvPr id="3" name="矩形 2">
            <a:extLst>
              <a:ext uri="{FF2B5EF4-FFF2-40B4-BE49-F238E27FC236}">
                <a16:creationId xmlns:a16="http://schemas.microsoft.com/office/drawing/2014/main" id="{5FAEBC5D-CA4D-52E8-390A-45F4447348A3}"/>
              </a:ext>
            </a:extLst>
          </p:cNvPr>
          <p:cNvSpPr/>
          <p:nvPr/>
        </p:nvSpPr>
        <p:spPr>
          <a:xfrm>
            <a:off x="30480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用户数据报协议</a:t>
            </a:r>
            <a:r>
              <a:rPr lang="en-US" altLang="zh-CN" b="1" dirty="0"/>
              <a:t>UDP</a:t>
            </a:r>
          </a:p>
          <a:p>
            <a:pPr algn="ctr"/>
            <a:r>
              <a:rPr lang="zh-CN" altLang="en-US" b="1" dirty="0"/>
              <a:t>（</a:t>
            </a:r>
            <a:r>
              <a:rPr lang="en-US" altLang="zh-CN" b="1" dirty="0"/>
              <a:t>User Datagram Protocol</a:t>
            </a:r>
            <a:r>
              <a:rPr lang="zh-CN" altLang="en-US" b="1" dirty="0"/>
              <a:t>）</a:t>
            </a:r>
          </a:p>
        </p:txBody>
      </p:sp>
      <p:sp>
        <p:nvSpPr>
          <p:cNvPr id="49" name="矩形 48">
            <a:extLst>
              <a:ext uri="{FF2B5EF4-FFF2-40B4-BE49-F238E27FC236}">
                <a16:creationId xmlns:a16="http://schemas.microsoft.com/office/drawing/2014/main" id="{6C8A0C8B-C38D-7FD2-9A75-F278A4E78686}"/>
              </a:ext>
            </a:extLst>
          </p:cNvPr>
          <p:cNvSpPr/>
          <p:nvPr/>
        </p:nvSpPr>
        <p:spPr>
          <a:xfrm>
            <a:off x="647862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传输控制协议</a:t>
            </a:r>
            <a:r>
              <a:rPr lang="en-US" altLang="zh-CN" b="1" dirty="0"/>
              <a:t>TCP</a:t>
            </a:r>
          </a:p>
          <a:p>
            <a:pPr algn="ctr"/>
            <a:r>
              <a:rPr lang="zh-CN" altLang="en-US" b="1" dirty="0"/>
              <a:t>（</a:t>
            </a:r>
            <a:r>
              <a:rPr lang="en-US" altLang="zh-CN" b="1" dirty="0"/>
              <a:t>Transmission Control Protocol</a:t>
            </a:r>
            <a:r>
              <a:rPr lang="zh-CN" altLang="en-US" b="1" dirty="0"/>
              <a:t>）</a:t>
            </a:r>
          </a:p>
        </p:txBody>
      </p:sp>
      <p:grpSp>
        <p:nvGrpSpPr>
          <p:cNvPr id="24" name="组合 23">
            <a:extLst>
              <a:ext uri="{FF2B5EF4-FFF2-40B4-BE49-F238E27FC236}">
                <a16:creationId xmlns:a16="http://schemas.microsoft.com/office/drawing/2014/main" id="{B27E8EFE-DEDD-8E11-01BA-754D85B0E004}"/>
              </a:ext>
            </a:extLst>
          </p:cNvPr>
          <p:cNvGrpSpPr/>
          <p:nvPr/>
        </p:nvGrpSpPr>
        <p:grpSpPr>
          <a:xfrm>
            <a:off x="830449" y="2343403"/>
            <a:ext cx="4564003" cy="3062618"/>
            <a:chOff x="830449" y="2343403"/>
            <a:chExt cx="4564003" cy="3062618"/>
          </a:xfrm>
        </p:grpSpPr>
        <p:cxnSp>
          <p:nvCxnSpPr>
            <p:cNvPr id="10" name="直接连接符 9">
              <a:extLst>
                <a:ext uri="{FF2B5EF4-FFF2-40B4-BE49-F238E27FC236}">
                  <a16:creationId xmlns:a16="http://schemas.microsoft.com/office/drawing/2014/main" id="{D91B83E5-7A01-E98D-02E4-079BCD3211F4}"/>
                </a:ext>
              </a:extLst>
            </p:cNvPr>
            <p:cNvCxnSpPr/>
            <p:nvPr/>
          </p:nvCxnSpPr>
          <p:spPr>
            <a:xfrm>
              <a:off x="1441093" y="2944238"/>
              <a:ext cx="3309686" cy="20935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08195C7-9854-E440-8C55-1634441B4EBB}"/>
                </a:ext>
              </a:extLst>
            </p:cNvPr>
            <p:cNvCxnSpPr>
              <a:cxnSpLocks/>
              <a:stCxn id="57" idx="2"/>
            </p:cNvCxnSpPr>
            <p:nvPr/>
          </p:nvCxnSpPr>
          <p:spPr>
            <a:xfrm flipV="1">
              <a:off x="1441094" y="2934792"/>
              <a:ext cx="3383825" cy="21029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82A99C75-39C4-7176-31EC-8D44D653F9E6}"/>
                </a:ext>
              </a:extLst>
            </p:cNvPr>
            <p:cNvGrpSpPr/>
            <p:nvPr/>
          </p:nvGrpSpPr>
          <p:grpSpPr>
            <a:xfrm>
              <a:off x="830449" y="2343403"/>
              <a:ext cx="932481" cy="851728"/>
              <a:chOff x="395591" y="2158045"/>
              <a:chExt cx="932481" cy="851728"/>
            </a:xfrm>
          </p:grpSpPr>
          <p:pic>
            <p:nvPicPr>
              <p:cNvPr id="41" name="图形 40">
                <a:extLst>
                  <a:ext uri="{FF2B5EF4-FFF2-40B4-BE49-F238E27FC236}">
                    <a16:creationId xmlns:a16="http://schemas.microsoft.com/office/drawing/2014/main" id="{903D2FF4-541E-73B4-09DB-506C9B5406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42" name="文本框 41">
                <a:extLst>
                  <a:ext uri="{FF2B5EF4-FFF2-40B4-BE49-F238E27FC236}">
                    <a16:creationId xmlns:a16="http://schemas.microsoft.com/office/drawing/2014/main" id="{DACC82B0-0528-CB67-DE4F-A15BA1DC9B79}"/>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UDP</a:t>
                </a:r>
                <a:endParaRPr lang="zh-CN" altLang="en-US" b="1" dirty="0"/>
              </a:p>
            </p:txBody>
          </p:sp>
        </p:grpSp>
        <p:grpSp>
          <p:nvGrpSpPr>
            <p:cNvPr id="44" name="组合 43">
              <a:extLst>
                <a:ext uri="{FF2B5EF4-FFF2-40B4-BE49-F238E27FC236}">
                  <a16:creationId xmlns:a16="http://schemas.microsoft.com/office/drawing/2014/main" id="{DFC45CBC-DAA6-AF5A-E350-A494FBEAD1F3}"/>
                </a:ext>
              </a:extLst>
            </p:cNvPr>
            <p:cNvGrpSpPr/>
            <p:nvPr/>
          </p:nvGrpSpPr>
          <p:grpSpPr>
            <a:xfrm>
              <a:off x="4461971" y="2343403"/>
              <a:ext cx="932481" cy="851728"/>
              <a:chOff x="395591" y="2158045"/>
              <a:chExt cx="932481" cy="851728"/>
            </a:xfrm>
          </p:grpSpPr>
          <p:pic>
            <p:nvPicPr>
              <p:cNvPr id="45" name="图形 44">
                <a:extLst>
                  <a:ext uri="{FF2B5EF4-FFF2-40B4-BE49-F238E27FC236}">
                    <a16:creationId xmlns:a16="http://schemas.microsoft.com/office/drawing/2014/main" id="{03D92B0D-44FF-57F8-759A-61858C8F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51" name="文本框 50">
                <a:extLst>
                  <a:ext uri="{FF2B5EF4-FFF2-40B4-BE49-F238E27FC236}">
                    <a16:creationId xmlns:a16="http://schemas.microsoft.com/office/drawing/2014/main" id="{E41392FE-58CC-DD8D-C461-A04D9CC30B94}"/>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UDP</a:t>
                </a:r>
                <a:endParaRPr lang="zh-CN" altLang="en-US" b="1" dirty="0"/>
              </a:p>
            </p:txBody>
          </p:sp>
        </p:grpSp>
        <p:grpSp>
          <p:nvGrpSpPr>
            <p:cNvPr id="55" name="组合 54">
              <a:extLst>
                <a:ext uri="{FF2B5EF4-FFF2-40B4-BE49-F238E27FC236}">
                  <a16:creationId xmlns:a16="http://schemas.microsoft.com/office/drawing/2014/main" id="{B9E87A0A-C336-6ECA-314D-4C3B4AFD0165}"/>
                </a:ext>
              </a:extLst>
            </p:cNvPr>
            <p:cNvGrpSpPr/>
            <p:nvPr/>
          </p:nvGrpSpPr>
          <p:grpSpPr>
            <a:xfrm>
              <a:off x="830449" y="4554293"/>
              <a:ext cx="932481" cy="851728"/>
              <a:chOff x="395591" y="2158045"/>
              <a:chExt cx="932481" cy="851728"/>
            </a:xfrm>
          </p:grpSpPr>
          <p:pic>
            <p:nvPicPr>
              <p:cNvPr id="56" name="图形 55">
                <a:extLst>
                  <a:ext uri="{FF2B5EF4-FFF2-40B4-BE49-F238E27FC236}">
                    <a16:creationId xmlns:a16="http://schemas.microsoft.com/office/drawing/2014/main" id="{B0FE0D41-3FF9-07F9-CC53-4AFAE065E6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57" name="文本框 56">
                <a:extLst>
                  <a:ext uri="{FF2B5EF4-FFF2-40B4-BE49-F238E27FC236}">
                    <a16:creationId xmlns:a16="http://schemas.microsoft.com/office/drawing/2014/main" id="{137078EB-5C9C-29F0-FEE0-D3EDF3AAF313}"/>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UDP</a:t>
                </a:r>
                <a:endParaRPr lang="zh-CN" altLang="en-US" b="1" dirty="0"/>
              </a:p>
            </p:txBody>
          </p:sp>
        </p:grpSp>
        <p:grpSp>
          <p:nvGrpSpPr>
            <p:cNvPr id="58" name="组合 57">
              <a:extLst>
                <a:ext uri="{FF2B5EF4-FFF2-40B4-BE49-F238E27FC236}">
                  <a16:creationId xmlns:a16="http://schemas.microsoft.com/office/drawing/2014/main" id="{D9288E49-9B58-00A5-A428-EC49DEDCF141}"/>
                </a:ext>
              </a:extLst>
            </p:cNvPr>
            <p:cNvGrpSpPr/>
            <p:nvPr/>
          </p:nvGrpSpPr>
          <p:grpSpPr>
            <a:xfrm>
              <a:off x="4461971" y="4554293"/>
              <a:ext cx="932481" cy="851728"/>
              <a:chOff x="395591" y="2158045"/>
              <a:chExt cx="932481" cy="851728"/>
            </a:xfrm>
          </p:grpSpPr>
          <p:pic>
            <p:nvPicPr>
              <p:cNvPr id="59" name="图形 58">
                <a:extLst>
                  <a:ext uri="{FF2B5EF4-FFF2-40B4-BE49-F238E27FC236}">
                    <a16:creationId xmlns:a16="http://schemas.microsoft.com/office/drawing/2014/main" id="{285BFC88-D703-43B1-7ED2-C09A6C2972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60" name="文本框 59">
                <a:extLst>
                  <a:ext uri="{FF2B5EF4-FFF2-40B4-BE49-F238E27FC236}">
                    <a16:creationId xmlns:a16="http://schemas.microsoft.com/office/drawing/2014/main" id="{E40397AB-ABFB-3283-3E9C-212292F8BCD7}"/>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UDP</a:t>
                </a:r>
                <a:endParaRPr lang="zh-CN" altLang="en-US" b="1" dirty="0"/>
              </a:p>
            </p:txBody>
          </p:sp>
        </p:grpSp>
        <p:sp>
          <p:nvSpPr>
            <p:cNvPr id="61" name="云形 60">
              <a:extLst>
                <a:ext uri="{FF2B5EF4-FFF2-40B4-BE49-F238E27FC236}">
                  <a16:creationId xmlns:a16="http://schemas.microsoft.com/office/drawing/2014/main" id="{4EA15AE0-6C2E-1829-60A9-6B2C4B919CC6}"/>
                </a:ext>
              </a:extLst>
            </p:cNvPr>
            <p:cNvSpPr/>
            <p:nvPr/>
          </p:nvSpPr>
          <p:spPr>
            <a:xfrm>
              <a:off x="2305456" y="3471052"/>
              <a:ext cx="1407268" cy="851728"/>
            </a:xfrm>
            <a:prstGeom prst="cloud">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局域网</a:t>
              </a:r>
            </a:p>
          </p:txBody>
        </p:sp>
      </p:grpSp>
      <p:sp>
        <p:nvSpPr>
          <p:cNvPr id="22" name="标注: 右箭头 21">
            <a:extLst>
              <a:ext uri="{FF2B5EF4-FFF2-40B4-BE49-F238E27FC236}">
                <a16:creationId xmlns:a16="http://schemas.microsoft.com/office/drawing/2014/main" id="{213636E2-4D68-167A-A4D6-263FC16677A8}"/>
              </a:ext>
            </a:extLst>
          </p:cNvPr>
          <p:cNvSpPr/>
          <p:nvPr/>
        </p:nvSpPr>
        <p:spPr>
          <a:xfrm rot="19743833">
            <a:off x="1643176" y="4303978"/>
            <a:ext cx="817124" cy="272374"/>
          </a:xfrm>
          <a:prstGeom prst="rightArrowCallout">
            <a:avLst>
              <a:gd name="adj1" fmla="val 25000"/>
              <a:gd name="adj2" fmla="val 25000"/>
              <a:gd name="adj3" fmla="val 25000"/>
              <a:gd name="adj4" fmla="val 845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solidFill>
                  <a:schemeClr val="bg1"/>
                </a:solidFill>
              </a:rPr>
              <a:t>多播</a:t>
            </a:r>
          </a:p>
        </p:txBody>
      </p:sp>
      <p:sp>
        <p:nvSpPr>
          <p:cNvPr id="25" name="标注: 右箭头 24">
            <a:extLst>
              <a:ext uri="{FF2B5EF4-FFF2-40B4-BE49-F238E27FC236}">
                <a16:creationId xmlns:a16="http://schemas.microsoft.com/office/drawing/2014/main" id="{14EA7268-61F6-AD4D-AE5B-DCD88393A4D0}"/>
              </a:ext>
            </a:extLst>
          </p:cNvPr>
          <p:cNvSpPr/>
          <p:nvPr/>
        </p:nvSpPr>
        <p:spPr>
          <a:xfrm rot="19743833">
            <a:off x="3554854" y="3125453"/>
            <a:ext cx="817124" cy="272374"/>
          </a:xfrm>
          <a:prstGeom prst="rightArrowCallout">
            <a:avLst>
              <a:gd name="adj1" fmla="val 25000"/>
              <a:gd name="adj2" fmla="val 25000"/>
              <a:gd name="adj3" fmla="val 25000"/>
              <a:gd name="adj4" fmla="val 845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solidFill>
                  <a:schemeClr val="bg1"/>
                </a:solidFill>
              </a:rPr>
              <a:t>多播</a:t>
            </a:r>
          </a:p>
        </p:txBody>
      </p:sp>
      <p:sp>
        <p:nvSpPr>
          <p:cNvPr id="26" name="标注: 右箭头 25">
            <a:extLst>
              <a:ext uri="{FF2B5EF4-FFF2-40B4-BE49-F238E27FC236}">
                <a16:creationId xmlns:a16="http://schemas.microsoft.com/office/drawing/2014/main" id="{0E1F79FE-4B9F-6A6A-9328-A17F26A3FC34}"/>
              </a:ext>
            </a:extLst>
          </p:cNvPr>
          <p:cNvSpPr/>
          <p:nvPr/>
        </p:nvSpPr>
        <p:spPr>
          <a:xfrm rot="1989234">
            <a:off x="3628637" y="4240588"/>
            <a:ext cx="817124" cy="272374"/>
          </a:xfrm>
          <a:prstGeom prst="rightArrowCallout">
            <a:avLst>
              <a:gd name="adj1" fmla="val 25000"/>
              <a:gd name="adj2" fmla="val 25000"/>
              <a:gd name="adj3" fmla="val 25000"/>
              <a:gd name="adj4" fmla="val 845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solidFill>
                  <a:schemeClr val="bg1"/>
                </a:solidFill>
              </a:rPr>
              <a:t>多播</a:t>
            </a:r>
          </a:p>
        </p:txBody>
      </p:sp>
    </p:spTree>
    <p:custDataLst>
      <p:tags r:id="rId1"/>
    </p:custDataLst>
    <p:extLst>
      <p:ext uri="{BB962C8B-B14F-4D97-AF65-F5344CB8AC3E}">
        <p14:creationId xmlns:p14="http://schemas.microsoft.com/office/powerpoint/2010/main" val="331520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2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2E7475E-8326-902F-EB94-6D854AB20E0C}"/>
              </a:ext>
            </a:extLst>
          </p:cNvPr>
          <p:cNvGrpSpPr/>
          <p:nvPr/>
        </p:nvGrpSpPr>
        <p:grpSpPr>
          <a:xfrm>
            <a:off x="4426809" y="2220765"/>
            <a:ext cx="1017595" cy="3327243"/>
            <a:chOff x="4426809" y="2220765"/>
            <a:chExt cx="1017595" cy="3327243"/>
          </a:xfrm>
        </p:grpSpPr>
        <p:sp>
          <p:nvSpPr>
            <p:cNvPr id="4" name="矩形: 圆角 3">
              <a:extLst>
                <a:ext uri="{FF2B5EF4-FFF2-40B4-BE49-F238E27FC236}">
                  <a16:creationId xmlns:a16="http://schemas.microsoft.com/office/drawing/2014/main" id="{34A81FAA-3F47-6A34-1BD6-959DF56A2CD9}"/>
                </a:ext>
              </a:extLst>
            </p:cNvPr>
            <p:cNvSpPr/>
            <p:nvPr/>
          </p:nvSpPr>
          <p:spPr>
            <a:xfrm>
              <a:off x="4426809" y="2220765"/>
              <a:ext cx="1017595" cy="332724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B67F87F-FE26-CAE2-F81B-62BE625FA6CC}"/>
                </a:ext>
              </a:extLst>
            </p:cNvPr>
            <p:cNvSpPr txBox="1"/>
            <p:nvPr/>
          </p:nvSpPr>
          <p:spPr>
            <a:xfrm>
              <a:off x="4733495" y="3453445"/>
              <a:ext cx="479898" cy="923330"/>
            </a:xfrm>
            <a:prstGeom prst="rect">
              <a:avLst/>
            </a:prstGeom>
            <a:noFill/>
          </p:spPr>
          <p:txBody>
            <a:bodyPr wrap="square" rtlCol="0">
              <a:spAutoFit/>
            </a:bodyPr>
            <a:lstStyle/>
            <a:p>
              <a:pPr algn="ctr"/>
              <a:r>
                <a:rPr lang="zh-CN" altLang="en-US" b="1" dirty="0">
                  <a:solidFill>
                    <a:schemeClr val="bg1"/>
                  </a:solidFill>
                </a:rPr>
                <a:t>多</a:t>
              </a:r>
              <a:endParaRPr lang="en-US" altLang="zh-CN" b="1" dirty="0">
                <a:solidFill>
                  <a:schemeClr val="bg1"/>
                </a:solidFill>
              </a:endParaRPr>
            </a:p>
            <a:p>
              <a:pPr algn="ctr"/>
              <a:r>
                <a:rPr lang="zh-CN" altLang="en-US" b="1" dirty="0">
                  <a:solidFill>
                    <a:schemeClr val="bg1"/>
                  </a:solidFill>
                </a:rPr>
                <a:t>播</a:t>
              </a:r>
              <a:endParaRPr lang="en-US" altLang="zh-CN" b="1" dirty="0">
                <a:solidFill>
                  <a:schemeClr val="bg1"/>
                </a:solidFill>
              </a:endParaRPr>
            </a:p>
            <a:p>
              <a:pPr algn="ctr"/>
              <a:r>
                <a:rPr lang="zh-CN" altLang="en-US" b="1" dirty="0">
                  <a:solidFill>
                    <a:schemeClr val="bg1"/>
                  </a:solidFill>
                </a:rPr>
                <a:t>组</a:t>
              </a:r>
            </a:p>
          </p:txBody>
        </p:sp>
      </p:grpSp>
      <p:grpSp>
        <p:nvGrpSpPr>
          <p:cNvPr id="46" name="组合 45">
            <a:extLst>
              <a:ext uri="{FF2B5EF4-FFF2-40B4-BE49-F238E27FC236}">
                <a16:creationId xmlns:a16="http://schemas.microsoft.com/office/drawing/2014/main" id="{8B2C20D8-A9E0-2187-04E4-90E8A394C7B6}"/>
              </a:ext>
            </a:extLst>
          </p:cNvPr>
          <p:cNvGrpSpPr/>
          <p:nvPr/>
        </p:nvGrpSpPr>
        <p:grpSpPr>
          <a:xfrm>
            <a:off x="304799" y="749300"/>
            <a:ext cx="6192345" cy="400110"/>
            <a:chOff x="424116" y="898245"/>
            <a:chExt cx="6192345" cy="400110"/>
          </a:xfrm>
        </p:grpSpPr>
        <p:sp>
          <p:nvSpPr>
            <p:cNvPr id="47" name="平行四边形 46">
              <a:extLst>
                <a:ext uri="{FF2B5EF4-FFF2-40B4-BE49-F238E27FC236}">
                  <a16:creationId xmlns:a16="http://schemas.microsoft.com/office/drawing/2014/main" id="{7E37A4D2-45B7-7751-FECC-0328C96ADAAE}"/>
                </a:ext>
              </a:extLst>
            </p:cNvPr>
            <p:cNvSpPr/>
            <p:nvPr/>
          </p:nvSpPr>
          <p:spPr>
            <a:xfrm>
              <a:off x="424116" y="898245"/>
              <a:ext cx="68742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8" name="文本框 47">
              <a:extLst>
                <a:ext uri="{FF2B5EF4-FFF2-40B4-BE49-F238E27FC236}">
                  <a16:creationId xmlns:a16="http://schemas.microsoft.com/office/drawing/2014/main" id="{B7B8812E-7D0A-DD9C-A9DE-0A934438EB6A}"/>
                </a:ext>
              </a:extLst>
            </p:cNvPr>
            <p:cNvSpPr txBox="1"/>
            <p:nvPr/>
          </p:nvSpPr>
          <p:spPr>
            <a:xfrm>
              <a:off x="1111537" y="898245"/>
              <a:ext cx="5504924" cy="400110"/>
            </a:xfrm>
            <a:prstGeom prst="rect">
              <a:avLst/>
            </a:prstGeom>
            <a:noFill/>
          </p:spPr>
          <p:txBody>
            <a:bodyPr wrap="square" rtlCol="0">
              <a:spAutoFit/>
            </a:bodyPr>
            <a:lstStyle/>
            <a:p>
              <a:r>
                <a:rPr lang="en-US" altLang="zh-CN" sz="2000" b="1" dirty="0"/>
                <a:t>UDP</a:t>
              </a:r>
              <a:r>
                <a:rPr lang="zh-CN" altLang="en-US" sz="2000" b="1" dirty="0"/>
                <a:t>和</a:t>
              </a:r>
              <a:r>
                <a:rPr lang="en-US" altLang="zh-CN" sz="2000" b="1" dirty="0"/>
                <a:t>TCP</a:t>
              </a:r>
              <a:r>
                <a:rPr lang="zh-CN" altLang="en-US" sz="2000" b="1" dirty="0"/>
                <a:t>对单播、多播和广播的支持情况</a:t>
              </a:r>
            </a:p>
          </p:txBody>
        </p:sp>
      </p:grpSp>
      <p:sp>
        <p:nvSpPr>
          <p:cNvPr id="3" name="矩形 2">
            <a:extLst>
              <a:ext uri="{FF2B5EF4-FFF2-40B4-BE49-F238E27FC236}">
                <a16:creationId xmlns:a16="http://schemas.microsoft.com/office/drawing/2014/main" id="{5FAEBC5D-CA4D-52E8-390A-45F4447348A3}"/>
              </a:ext>
            </a:extLst>
          </p:cNvPr>
          <p:cNvSpPr/>
          <p:nvPr/>
        </p:nvSpPr>
        <p:spPr>
          <a:xfrm>
            <a:off x="30480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用户数据报协议</a:t>
            </a:r>
            <a:r>
              <a:rPr lang="en-US" altLang="zh-CN" b="1" dirty="0"/>
              <a:t>UDP</a:t>
            </a:r>
          </a:p>
          <a:p>
            <a:pPr algn="ctr"/>
            <a:r>
              <a:rPr lang="zh-CN" altLang="en-US" b="1" dirty="0"/>
              <a:t>（</a:t>
            </a:r>
            <a:r>
              <a:rPr lang="en-US" altLang="zh-CN" b="1" dirty="0"/>
              <a:t>User Datagram Protocol</a:t>
            </a:r>
            <a:r>
              <a:rPr lang="zh-CN" altLang="en-US" b="1" dirty="0"/>
              <a:t>）</a:t>
            </a:r>
          </a:p>
        </p:txBody>
      </p:sp>
      <p:sp>
        <p:nvSpPr>
          <p:cNvPr id="49" name="矩形 48">
            <a:extLst>
              <a:ext uri="{FF2B5EF4-FFF2-40B4-BE49-F238E27FC236}">
                <a16:creationId xmlns:a16="http://schemas.microsoft.com/office/drawing/2014/main" id="{6C8A0C8B-C38D-7FD2-9A75-F278A4E78686}"/>
              </a:ext>
            </a:extLst>
          </p:cNvPr>
          <p:cNvSpPr/>
          <p:nvPr/>
        </p:nvSpPr>
        <p:spPr>
          <a:xfrm>
            <a:off x="647862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传输控制协议</a:t>
            </a:r>
            <a:r>
              <a:rPr lang="en-US" altLang="zh-CN" b="1" dirty="0"/>
              <a:t>TCP</a:t>
            </a:r>
          </a:p>
          <a:p>
            <a:pPr algn="ctr"/>
            <a:r>
              <a:rPr lang="zh-CN" altLang="en-US" b="1" dirty="0"/>
              <a:t>（</a:t>
            </a:r>
            <a:r>
              <a:rPr lang="en-US" altLang="zh-CN" b="1" dirty="0"/>
              <a:t>Transmission Control Protocol</a:t>
            </a:r>
            <a:r>
              <a:rPr lang="zh-CN" altLang="en-US" b="1" dirty="0"/>
              <a:t>）</a:t>
            </a:r>
          </a:p>
        </p:txBody>
      </p:sp>
      <p:grpSp>
        <p:nvGrpSpPr>
          <p:cNvPr id="24" name="组合 23">
            <a:extLst>
              <a:ext uri="{FF2B5EF4-FFF2-40B4-BE49-F238E27FC236}">
                <a16:creationId xmlns:a16="http://schemas.microsoft.com/office/drawing/2014/main" id="{B27E8EFE-DEDD-8E11-01BA-754D85B0E004}"/>
              </a:ext>
            </a:extLst>
          </p:cNvPr>
          <p:cNvGrpSpPr/>
          <p:nvPr/>
        </p:nvGrpSpPr>
        <p:grpSpPr>
          <a:xfrm>
            <a:off x="830449" y="2343403"/>
            <a:ext cx="4564003" cy="3062618"/>
            <a:chOff x="830449" y="2343403"/>
            <a:chExt cx="4564003" cy="3062618"/>
          </a:xfrm>
        </p:grpSpPr>
        <p:cxnSp>
          <p:nvCxnSpPr>
            <p:cNvPr id="10" name="直接连接符 9">
              <a:extLst>
                <a:ext uri="{FF2B5EF4-FFF2-40B4-BE49-F238E27FC236}">
                  <a16:creationId xmlns:a16="http://schemas.microsoft.com/office/drawing/2014/main" id="{D91B83E5-7A01-E98D-02E4-079BCD3211F4}"/>
                </a:ext>
              </a:extLst>
            </p:cNvPr>
            <p:cNvCxnSpPr/>
            <p:nvPr/>
          </p:nvCxnSpPr>
          <p:spPr>
            <a:xfrm>
              <a:off x="1441093" y="2944238"/>
              <a:ext cx="3309686" cy="20935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08195C7-9854-E440-8C55-1634441B4EBB}"/>
                </a:ext>
              </a:extLst>
            </p:cNvPr>
            <p:cNvCxnSpPr>
              <a:cxnSpLocks/>
              <a:stCxn id="57" idx="2"/>
            </p:cNvCxnSpPr>
            <p:nvPr/>
          </p:nvCxnSpPr>
          <p:spPr>
            <a:xfrm flipV="1">
              <a:off x="1441094" y="2934792"/>
              <a:ext cx="3383825" cy="21029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82A99C75-39C4-7176-31EC-8D44D653F9E6}"/>
                </a:ext>
              </a:extLst>
            </p:cNvPr>
            <p:cNvGrpSpPr/>
            <p:nvPr/>
          </p:nvGrpSpPr>
          <p:grpSpPr>
            <a:xfrm>
              <a:off x="830449" y="2343403"/>
              <a:ext cx="932481" cy="851728"/>
              <a:chOff x="395591" y="2158045"/>
              <a:chExt cx="932481" cy="851728"/>
            </a:xfrm>
          </p:grpSpPr>
          <p:pic>
            <p:nvPicPr>
              <p:cNvPr id="41" name="图形 40">
                <a:extLst>
                  <a:ext uri="{FF2B5EF4-FFF2-40B4-BE49-F238E27FC236}">
                    <a16:creationId xmlns:a16="http://schemas.microsoft.com/office/drawing/2014/main" id="{903D2FF4-541E-73B4-09DB-506C9B5406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42" name="文本框 41">
                <a:extLst>
                  <a:ext uri="{FF2B5EF4-FFF2-40B4-BE49-F238E27FC236}">
                    <a16:creationId xmlns:a16="http://schemas.microsoft.com/office/drawing/2014/main" id="{DACC82B0-0528-CB67-DE4F-A15BA1DC9B79}"/>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UDP</a:t>
                </a:r>
                <a:endParaRPr lang="zh-CN" altLang="en-US" b="1" dirty="0"/>
              </a:p>
            </p:txBody>
          </p:sp>
        </p:grpSp>
        <p:grpSp>
          <p:nvGrpSpPr>
            <p:cNvPr id="44" name="组合 43">
              <a:extLst>
                <a:ext uri="{FF2B5EF4-FFF2-40B4-BE49-F238E27FC236}">
                  <a16:creationId xmlns:a16="http://schemas.microsoft.com/office/drawing/2014/main" id="{DFC45CBC-DAA6-AF5A-E350-A494FBEAD1F3}"/>
                </a:ext>
              </a:extLst>
            </p:cNvPr>
            <p:cNvGrpSpPr/>
            <p:nvPr/>
          </p:nvGrpSpPr>
          <p:grpSpPr>
            <a:xfrm>
              <a:off x="4461971" y="2343403"/>
              <a:ext cx="932481" cy="851728"/>
              <a:chOff x="395591" y="2158045"/>
              <a:chExt cx="932481" cy="851728"/>
            </a:xfrm>
          </p:grpSpPr>
          <p:pic>
            <p:nvPicPr>
              <p:cNvPr id="45" name="图形 44">
                <a:extLst>
                  <a:ext uri="{FF2B5EF4-FFF2-40B4-BE49-F238E27FC236}">
                    <a16:creationId xmlns:a16="http://schemas.microsoft.com/office/drawing/2014/main" id="{03D92B0D-44FF-57F8-759A-61858C8F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51" name="文本框 50">
                <a:extLst>
                  <a:ext uri="{FF2B5EF4-FFF2-40B4-BE49-F238E27FC236}">
                    <a16:creationId xmlns:a16="http://schemas.microsoft.com/office/drawing/2014/main" id="{E41392FE-58CC-DD8D-C461-A04D9CC30B94}"/>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UDP</a:t>
                </a:r>
                <a:endParaRPr lang="zh-CN" altLang="en-US" b="1" dirty="0"/>
              </a:p>
            </p:txBody>
          </p:sp>
        </p:grpSp>
        <p:grpSp>
          <p:nvGrpSpPr>
            <p:cNvPr id="55" name="组合 54">
              <a:extLst>
                <a:ext uri="{FF2B5EF4-FFF2-40B4-BE49-F238E27FC236}">
                  <a16:creationId xmlns:a16="http://schemas.microsoft.com/office/drawing/2014/main" id="{B9E87A0A-C336-6ECA-314D-4C3B4AFD0165}"/>
                </a:ext>
              </a:extLst>
            </p:cNvPr>
            <p:cNvGrpSpPr/>
            <p:nvPr/>
          </p:nvGrpSpPr>
          <p:grpSpPr>
            <a:xfrm>
              <a:off x="830449" y="4554293"/>
              <a:ext cx="932481" cy="851728"/>
              <a:chOff x="395591" y="2158045"/>
              <a:chExt cx="932481" cy="851728"/>
            </a:xfrm>
          </p:grpSpPr>
          <p:pic>
            <p:nvPicPr>
              <p:cNvPr id="56" name="图形 55">
                <a:extLst>
                  <a:ext uri="{FF2B5EF4-FFF2-40B4-BE49-F238E27FC236}">
                    <a16:creationId xmlns:a16="http://schemas.microsoft.com/office/drawing/2014/main" id="{B0FE0D41-3FF9-07F9-CC53-4AFAE065E6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57" name="文本框 56">
                <a:extLst>
                  <a:ext uri="{FF2B5EF4-FFF2-40B4-BE49-F238E27FC236}">
                    <a16:creationId xmlns:a16="http://schemas.microsoft.com/office/drawing/2014/main" id="{137078EB-5C9C-29F0-FEE0-D3EDF3AAF313}"/>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UDP</a:t>
                </a:r>
                <a:endParaRPr lang="zh-CN" altLang="en-US" b="1" dirty="0"/>
              </a:p>
            </p:txBody>
          </p:sp>
        </p:grpSp>
        <p:grpSp>
          <p:nvGrpSpPr>
            <p:cNvPr id="58" name="组合 57">
              <a:extLst>
                <a:ext uri="{FF2B5EF4-FFF2-40B4-BE49-F238E27FC236}">
                  <a16:creationId xmlns:a16="http://schemas.microsoft.com/office/drawing/2014/main" id="{D9288E49-9B58-00A5-A428-EC49DEDCF141}"/>
                </a:ext>
              </a:extLst>
            </p:cNvPr>
            <p:cNvGrpSpPr/>
            <p:nvPr/>
          </p:nvGrpSpPr>
          <p:grpSpPr>
            <a:xfrm>
              <a:off x="4461971" y="4554293"/>
              <a:ext cx="932481" cy="851728"/>
              <a:chOff x="395591" y="2158045"/>
              <a:chExt cx="932481" cy="851728"/>
            </a:xfrm>
          </p:grpSpPr>
          <p:pic>
            <p:nvPicPr>
              <p:cNvPr id="59" name="图形 58">
                <a:extLst>
                  <a:ext uri="{FF2B5EF4-FFF2-40B4-BE49-F238E27FC236}">
                    <a16:creationId xmlns:a16="http://schemas.microsoft.com/office/drawing/2014/main" id="{285BFC88-D703-43B1-7ED2-C09A6C2972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60" name="文本框 59">
                <a:extLst>
                  <a:ext uri="{FF2B5EF4-FFF2-40B4-BE49-F238E27FC236}">
                    <a16:creationId xmlns:a16="http://schemas.microsoft.com/office/drawing/2014/main" id="{E40397AB-ABFB-3283-3E9C-212292F8BCD7}"/>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UDP</a:t>
                </a:r>
                <a:endParaRPr lang="zh-CN" altLang="en-US" b="1" dirty="0"/>
              </a:p>
            </p:txBody>
          </p:sp>
        </p:grpSp>
        <p:sp>
          <p:nvSpPr>
            <p:cNvPr id="61" name="云形 60">
              <a:extLst>
                <a:ext uri="{FF2B5EF4-FFF2-40B4-BE49-F238E27FC236}">
                  <a16:creationId xmlns:a16="http://schemas.microsoft.com/office/drawing/2014/main" id="{4EA15AE0-6C2E-1829-60A9-6B2C4B919CC6}"/>
                </a:ext>
              </a:extLst>
            </p:cNvPr>
            <p:cNvSpPr/>
            <p:nvPr/>
          </p:nvSpPr>
          <p:spPr>
            <a:xfrm>
              <a:off x="2305456" y="3471052"/>
              <a:ext cx="1407268" cy="851728"/>
            </a:xfrm>
            <a:prstGeom prst="cloud">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局域网</a:t>
              </a:r>
            </a:p>
          </p:txBody>
        </p:sp>
      </p:grpSp>
      <p:grpSp>
        <p:nvGrpSpPr>
          <p:cNvPr id="11" name="组合 10">
            <a:extLst>
              <a:ext uri="{FF2B5EF4-FFF2-40B4-BE49-F238E27FC236}">
                <a16:creationId xmlns:a16="http://schemas.microsoft.com/office/drawing/2014/main" id="{45D1197C-FB9D-E13A-9F5E-97D20B346779}"/>
              </a:ext>
            </a:extLst>
          </p:cNvPr>
          <p:cNvGrpSpPr/>
          <p:nvPr/>
        </p:nvGrpSpPr>
        <p:grpSpPr>
          <a:xfrm>
            <a:off x="1779281" y="4901556"/>
            <a:ext cx="817124" cy="888384"/>
            <a:chOff x="1779281" y="4901556"/>
            <a:chExt cx="817124" cy="888384"/>
          </a:xfrm>
        </p:grpSpPr>
        <p:sp>
          <p:nvSpPr>
            <p:cNvPr id="22" name="标注: 右箭头 21">
              <a:extLst>
                <a:ext uri="{FF2B5EF4-FFF2-40B4-BE49-F238E27FC236}">
                  <a16:creationId xmlns:a16="http://schemas.microsoft.com/office/drawing/2014/main" id="{213636E2-4D68-167A-A4D6-263FC16677A8}"/>
                </a:ext>
              </a:extLst>
            </p:cNvPr>
            <p:cNvSpPr/>
            <p:nvPr/>
          </p:nvSpPr>
          <p:spPr>
            <a:xfrm>
              <a:off x="1779281" y="5517566"/>
              <a:ext cx="817124" cy="272374"/>
            </a:xfrm>
            <a:prstGeom prst="rightArrowCallout">
              <a:avLst>
                <a:gd name="adj1" fmla="val 25000"/>
                <a:gd name="adj2" fmla="val 25000"/>
                <a:gd name="adj3" fmla="val 25000"/>
                <a:gd name="adj4" fmla="val 845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solidFill>
                    <a:schemeClr val="bg1"/>
                  </a:solidFill>
                </a:rPr>
                <a:t>多播</a:t>
              </a:r>
            </a:p>
          </p:txBody>
        </p:sp>
        <p:sp>
          <p:nvSpPr>
            <p:cNvPr id="29" name="标注: 右箭头 28">
              <a:extLst>
                <a:ext uri="{FF2B5EF4-FFF2-40B4-BE49-F238E27FC236}">
                  <a16:creationId xmlns:a16="http://schemas.microsoft.com/office/drawing/2014/main" id="{F17A0FE8-445C-AA37-2BDF-324DC9853F8F}"/>
                </a:ext>
              </a:extLst>
            </p:cNvPr>
            <p:cNvSpPr/>
            <p:nvPr/>
          </p:nvSpPr>
          <p:spPr>
            <a:xfrm>
              <a:off x="1779281" y="5209561"/>
              <a:ext cx="817124" cy="272374"/>
            </a:xfrm>
            <a:prstGeom prst="rightArrowCallout">
              <a:avLst>
                <a:gd name="adj1" fmla="val 25000"/>
                <a:gd name="adj2" fmla="val 25000"/>
                <a:gd name="adj3" fmla="val 25000"/>
                <a:gd name="adj4" fmla="val 8451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广播</a:t>
              </a:r>
            </a:p>
          </p:txBody>
        </p:sp>
        <p:sp>
          <p:nvSpPr>
            <p:cNvPr id="30" name="标注: 右箭头 29">
              <a:extLst>
                <a:ext uri="{FF2B5EF4-FFF2-40B4-BE49-F238E27FC236}">
                  <a16:creationId xmlns:a16="http://schemas.microsoft.com/office/drawing/2014/main" id="{C27F26E7-CEAB-3DF2-9B7A-49BF60CE309E}"/>
                </a:ext>
              </a:extLst>
            </p:cNvPr>
            <p:cNvSpPr/>
            <p:nvPr/>
          </p:nvSpPr>
          <p:spPr>
            <a:xfrm>
              <a:off x="1779281" y="4901556"/>
              <a:ext cx="817124" cy="272374"/>
            </a:xfrm>
            <a:prstGeom prst="rightArrowCallout">
              <a:avLst>
                <a:gd name="adj1" fmla="val 25000"/>
                <a:gd name="adj2" fmla="val 25000"/>
                <a:gd name="adj3" fmla="val 25000"/>
                <a:gd name="adj4" fmla="val 8451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单播</a:t>
              </a:r>
            </a:p>
          </p:txBody>
        </p:sp>
      </p:grpSp>
      <p:grpSp>
        <p:nvGrpSpPr>
          <p:cNvPr id="7" name="组合 6">
            <a:extLst>
              <a:ext uri="{FF2B5EF4-FFF2-40B4-BE49-F238E27FC236}">
                <a16:creationId xmlns:a16="http://schemas.microsoft.com/office/drawing/2014/main" id="{01F60B5B-3F64-C6E1-9109-EA55A2A9AD4D}"/>
              </a:ext>
            </a:extLst>
          </p:cNvPr>
          <p:cNvGrpSpPr/>
          <p:nvPr/>
        </p:nvGrpSpPr>
        <p:grpSpPr>
          <a:xfrm>
            <a:off x="1762930" y="2478014"/>
            <a:ext cx="833475" cy="592965"/>
            <a:chOff x="1762930" y="2478014"/>
            <a:chExt cx="833475" cy="592965"/>
          </a:xfrm>
        </p:grpSpPr>
        <p:sp>
          <p:nvSpPr>
            <p:cNvPr id="31" name="标注: 左箭头 30">
              <a:extLst>
                <a:ext uri="{FF2B5EF4-FFF2-40B4-BE49-F238E27FC236}">
                  <a16:creationId xmlns:a16="http://schemas.microsoft.com/office/drawing/2014/main" id="{9348BE6D-43D8-5180-657A-C001EA0CE73D}"/>
                </a:ext>
              </a:extLst>
            </p:cNvPr>
            <p:cNvSpPr/>
            <p:nvPr/>
          </p:nvSpPr>
          <p:spPr>
            <a:xfrm>
              <a:off x="1762930" y="2478014"/>
              <a:ext cx="833475" cy="272374"/>
            </a:xfrm>
            <a:prstGeom prst="leftArrowCallout">
              <a:avLst>
                <a:gd name="adj1" fmla="val 25000"/>
                <a:gd name="adj2" fmla="val 25000"/>
                <a:gd name="adj3" fmla="val 25000"/>
                <a:gd name="adj4" fmla="val 8365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单播</a:t>
              </a:r>
            </a:p>
          </p:txBody>
        </p:sp>
        <p:sp>
          <p:nvSpPr>
            <p:cNvPr id="32" name="标注: 左箭头 31">
              <a:extLst>
                <a:ext uri="{FF2B5EF4-FFF2-40B4-BE49-F238E27FC236}">
                  <a16:creationId xmlns:a16="http://schemas.microsoft.com/office/drawing/2014/main" id="{293814BF-8740-5CE1-6AB3-5EC34B028319}"/>
                </a:ext>
              </a:extLst>
            </p:cNvPr>
            <p:cNvSpPr/>
            <p:nvPr/>
          </p:nvSpPr>
          <p:spPr>
            <a:xfrm>
              <a:off x="1762930" y="2798605"/>
              <a:ext cx="833475" cy="272374"/>
            </a:xfrm>
            <a:prstGeom prst="leftArrowCallout">
              <a:avLst>
                <a:gd name="adj1" fmla="val 25000"/>
                <a:gd name="adj2" fmla="val 25000"/>
                <a:gd name="adj3" fmla="val 25000"/>
                <a:gd name="adj4" fmla="val 8365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广播</a:t>
              </a:r>
            </a:p>
          </p:txBody>
        </p:sp>
      </p:grpSp>
      <p:grpSp>
        <p:nvGrpSpPr>
          <p:cNvPr id="8" name="组合 7">
            <a:extLst>
              <a:ext uri="{FF2B5EF4-FFF2-40B4-BE49-F238E27FC236}">
                <a16:creationId xmlns:a16="http://schemas.microsoft.com/office/drawing/2014/main" id="{F8B99D1E-BEA0-160A-CF69-B64DAF2F08D3}"/>
              </a:ext>
            </a:extLst>
          </p:cNvPr>
          <p:cNvGrpSpPr/>
          <p:nvPr/>
        </p:nvGrpSpPr>
        <p:grpSpPr>
          <a:xfrm>
            <a:off x="3570707" y="2478014"/>
            <a:ext cx="820940" cy="592965"/>
            <a:chOff x="3570707" y="2478014"/>
            <a:chExt cx="820940" cy="592965"/>
          </a:xfrm>
        </p:grpSpPr>
        <p:sp>
          <p:nvSpPr>
            <p:cNvPr id="33" name="标注: 右箭头 32">
              <a:extLst>
                <a:ext uri="{FF2B5EF4-FFF2-40B4-BE49-F238E27FC236}">
                  <a16:creationId xmlns:a16="http://schemas.microsoft.com/office/drawing/2014/main" id="{83277BB7-3671-ACB7-2063-F5C7DEF1395C}"/>
                </a:ext>
              </a:extLst>
            </p:cNvPr>
            <p:cNvSpPr/>
            <p:nvPr/>
          </p:nvSpPr>
          <p:spPr>
            <a:xfrm>
              <a:off x="3574523" y="2478014"/>
              <a:ext cx="817124" cy="272374"/>
            </a:xfrm>
            <a:prstGeom prst="rightArrowCallout">
              <a:avLst>
                <a:gd name="adj1" fmla="val 25000"/>
                <a:gd name="adj2" fmla="val 25000"/>
                <a:gd name="adj3" fmla="val 25000"/>
                <a:gd name="adj4" fmla="val 845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solidFill>
                    <a:schemeClr val="bg1"/>
                  </a:solidFill>
                </a:rPr>
                <a:t>多播</a:t>
              </a:r>
            </a:p>
          </p:txBody>
        </p:sp>
        <p:sp>
          <p:nvSpPr>
            <p:cNvPr id="34" name="标注: 右箭头 33">
              <a:extLst>
                <a:ext uri="{FF2B5EF4-FFF2-40B4-BE49-F238E27FC236}">
                  <a16:creationId xmlns:a16="http://schemas.microsoft.com/office/drawing/2014/main" id="{770058AA-C93C-8D4F-B513-C1D241F1A28F}"/>
                </a:ext>
              </a:extLst>
            </p:cNvPr>
            <p:cNvSpPr/>
            <p:nvPr/>
          </p:nvSpPr>
          <p:spPr>
            <a:xfrm>
              <a:off x="3570707" y="2798605"/>
              <a:ext cx="817124" cy="272374"/>
            </a:xfrm>
            <a:prstGeom prst="rightArrowCallout">
              <a:avLst>
                <a:gd name="adj1" fmla="val 25000"/>
                <a:gd name="adj2" fmla="val 25000"/>
                <a:gd name="adj3" fmla="val 25000"/>
                <a:gd name="adj4" fmla="val 8451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广播</a:t>
              </a:r>
            </a:p>
          </p:txBody>
        </p:sp>
      </p:grpSp>
      <p:grpSp>
        <p:nvGrpSpPr>
          <p:cNvPr id="9" name="组合 8">
            <a:extLst>
              <a:ext uri="{FF2B5EF4-FFF2-40B4-BE49-F238E27FC236}">
                <a16:creationId xmlns:a16="http://schemas.microsoft.com/office/drawing/2014/main" id="{1B35FB60-EBD8-E817-0037-1C28D7682182}"/>
              </a:ext>
            </a:extLst>
          </p:cNvPr>
          <p:cNvGrpSpPr/>
          <p:nvPr/>
        </p:nvGrpSpPr>
        <p:grpSpPr>
          <a:xfrm>
            <a:off x="3570707" y="4901556"/>
            <a:ext cx="817124" cy="580379"/>
            <a:chOff x="3570707" y="4901556"/>
            <a:chExt cx="817124" cy="580379"/>
          </a:xfrm>
        </p:grpSpPr>
        <p:sp>
          <p:nvSpPr>
            <p:cNvPr id="35" name="标注: 右箭头 34">
              <a:extLst>
                <a:ext uri="{FF2B5EF4-FFF2-40B4-BE49-F238E27FC236}">
                  <a16:creationId xmlns:a16="http://schemas.microsoft.com/office/drawing/2014/main" id="{29FFECAF-0FDE-F339-C95B-121056DC8B0C}"/>
                </a:ext>
              </a:extLst>
            </p:cNvPr>
            <p:cNvSpPr/>
            <p:nvPr/>
          </p:nvSpPr>
          <p:spPr>
            <a:xfrm>
              <a:off x="3570707" y="5209561"/>
              <a:ext cx="817124" cy="272374"/>
            </a:xfrm>
            <a:prstGeom prst="rightArrowCallout">
              <a:avLst>
                <a:gd name="adj1" fmla="val 25000"/>
                <a:gd name="adj2" fmla="val 25000"/>
                <a:gd name="adj3" fmla="val 25000"/>
                <a:gd name="adj4" fmla="val 845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solidFill>
                    <a:schemeClr val="bg1"/>
                  </a:solidFill>
                </a:rPr>
                <a:t>多播</a:t>
              </a:r>
            </a:p>
          </p:txBody>
        </p:sp>
        <p:sp>
          <p:nvSpPr>
            <p:cNvPr id="36" name="标注: 右箭头 35">
              <a:extLst>
                <a:ext uri="{FF2B5EF4-FFF2-40B4-BE49-F238E27FC236}">
                  <a16:creationId xmlns:a16="http://schemas.microsoft.com/office/drawing/2014/main" id="{0C7503BD-3FE6-5B75-05F6-0E624769EB31}"/>
                </a:ext>
              </a:extLst>
            </p:cNvPr>
            <p:cNvSpPr/>
            <p:nvPr/>
          </p:nvSpPr>
          <p:spPr>
            <a:xfrm>
              <a:off x="3570707" y="4901556"/>
              <a:ext cx="817124" cy="272374"/>
            </a:xfrm>
            <a:prstGeom prst="rightArrowCallout">
              <a:avLst>
                <a:gd name="adj1" fmla="val 25000"/>
                <a:gd name="adj2" fmla="val 25000"/>
                <a:gd name="adj3" fmla="val 25000"/>
                <a:gd name="adj4" fmla="val 8451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广播</a:t>
              </a:r>
            </a:p>
          </p:txBody>
        </p:sp>
      </p:grpSp>
      <p:sp>
        <p:nvSpPr>
          <p:cNvPr id="12" name="文本框 11">
            <a:extLst>
              <a:ext uri="{FF2B5EF4-FFF2-40B4-BE49-F238E27FC236}">
                <a16:creationId xmlns:a16="http://schemas.microsoft.com/office/drawing/2014/main" id="{ADE4E32D-6A90-847B-A959-14F0AD8927E3}"/>
              </a:ext>
            </a:extLst>
          </p:cNvPr>
          <p:cNvSpPr txBox="1"/>
          <p:nvPr/>
        </p:nvSpPr>
        <p:spPr>
          <a:xfrm>
            <a:off x="304800" y="5954731"/>
            <a:ext cx="5408580" cy="369332"/>
          </a:xfrm>
          <a:prstGeom prst="rect">
            <a:avLst/>
          </a:prstGeom>
          <a:noFill/>
        </p:spPr>
        <p:txBody>
          <a:bodyPr wrap="square" rtlCol="0">
            <a:spAutoFit/>
          </a:bodyPr>
          <a:lstStyle/>
          <a:p>
            <a:pPr algn="ctr"/>
            <a:r>
              <a:rPr lang="en-US" altLang="zh-CN" b="1" dirty="0">
                <a:solidFill>
                  <a:schemeClr val="accent3"/>
                </a:solidFill>
              </a:rPr>
              <a:t>UDP</a:t>
            </a:r>
            <a:r>
              <a:rPr lang="zh-CN" altLang="en-US" b="1" dirty="0">
                <a:solidFill>
                  <a:schemeClr val="accent3"/>
                </a:solidFill>
              </a:rPr>
              <a:t>支持单播、多播和广播</a:t>
            </a:r>
          </a:p>
        </p:txBody>
      </p:sp>
    </p:spTree>
    <p:custDataLst>
      <p:tags r:id="rId1"/>
    </p:custDataLst>
    <p:extLst>
      <p:ext uri="{BB962C8B-B14F-4D97-AF65-F5344CB8AC3E}">
        <p14:creationId xmlns:p14="http://schemas.microsoft.com/office/powerpoint/2010/main" val="377186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par>
                                <p:cTn id="12" presetID="22" presetClass="entr" presetSubtype="8"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22" presetClass="entr" presetSubtype="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2E7475E-8326-902F-EB94-6D854AB20E0C}"/>
              </a:ext>
            </a:extLst>
          </p:cNvPr>
          <p:cNvGrpSpPr/>
          <p:nvPr/>
        </p:nvGrpSpPr>
        <p:grpSpPr>
          <a:xfrm>
            <a:off x="4426809" y="2220765"/>
            <a:ext cx="1017595" cy="3327243"/>
            <a:chOff x="4426809" y="2220765"/>
            <a:chExt cx="1017595" cy="3327243"/>
          </a:xfrm>
        </p:grpSpPr>
        <p:sp>
          <p:nvSpPr>
            <p:cNvPr id="4" name="矩形: 圆角 3">
              <a:extLst>
                <a:ext uri="{FF2B5EF4-FFF2-40B4-BE49-F238E27FC236}">
                  <a16:creationId xmlns:a16="http://schemas.microsoft.com/office/drawing/2014/main" id="{34A81FAA-3F47-6A34-1BD6-959DF56A2CD9}"/>
                </a:ext>
              </a:extLst>
            </p:cNvPr>
            <p:cNvSpPr/>
            <p:nvPr/>
          </p:nvSpPr>
          <p:spPr>
            <a:xfrm>
              <a:off x="4426809" y="2220765"/>
              <a:ext cx="1017595" cy="332724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B67F87F-FE26-CAE2-F81B-62BE625FA6CC}"/>
                </a:ext>
              </a:extLst>
            </p:cNvPr>
            <p:cNvSpPr txBox="1"/>
            <p:nvPr/>
          </p:nvSpPr>
          <p:spPr>
            <a:xfrm>
              <a:off x="4733495" y="3453445"/>
              <a:ext cx="479898" cy="923330"/>
            </a:xfrm>
            <a:prstGeom prst="rect">
              <a:avLst/>
            </a:prstGeom>
            <a:noFill/>
          </p:spPr>
          <p:txBody>
            <a:bodyPr wrap="square" rtlCol="0">
              <a:spAutoFit/>
            </a:bodyPr>
            <a:lstStyle/>
            <a:p>
              <a:pPr algn="ctr"/>
              <a:r>
                <a:rPr lang="zh-CN" altLang="en-US" b="1" dirty="0">
                  <a:solidFill>
                    <a:schemeClr val="bg1"/>
                  </a:solidFill>
                </a:rPr>
                <a:t>多</a:t>
              </a:r>
              <a:endParaRPr lang="en-US" altLang="zh-CN" b="1" dirty="0">
                <a:solidFill>
                  <a:schemeClr val="bg1"/>
                </a:solidFill>
              </a:endParaRPr>
            </a:p>
            <a:p>
              <a:pPr algn="ctr"/>
              <a:r>
                <a:rPr lang="zh-CN" altLang="en-US" b="1" dirty="0">
                  <a:solidFill>
                    <a:schemeClr val="bg1"/>
                  </a:solidFill>
                </a:rPr>
                <a:t>播</a:t>
              </a:r>
              <a:endParaRPr lang="en-US" altLang="zh-CN" b="1" dirty="0">
                <a:solidFill>
                  <a:schemeClr val="bg1"/>
                </a:solidFill>
              </a:endParaRPr>
            </a:p>
            <a:p>
              <a:pPr algn="ctr"/>
              <a:r>
                <a:rPr lang="zh-CN" altLang="en-US" b="1" dirty="0">
                  <a:solidFill>
                    <a:schemeClr val="bg1"/>
                  </a:solidFill>
                </a:rPr>
                <a:t>组</a:t>
              </a:r>
            </a:p>
          </p:txBody>
        </p:sp>
      </p:grpSp>
      <p:grpSp>
        <p:nvGrpSpPr>
          <p:cNvPr id="46" name="组合 45">
            <a:extLst>
              <a:ext uri="{FF2B5EF4-FFF2-40B4-BE49-F238E27FC236}">
                <a16:creationId xmlns:a16="http://schemas.microsoft.com/office/drawing/2014/main" id="{8B2C20D8-A9E0-2187-04E4-90E8A394C7B6}"/>
              </a:ext>
            </a:extLst>
          </p:cNvPr>
          <p:cNvGrpSpPr/>
          <p:nvPr/>
        </p:nvGrpSpPr>
        <p:grpSpPr>
          <a:xfrm>
            <a:off x="304799" y="749300"/>
            <a:ext cx="6192345" cy="400110"/>
            <a:chOff x="424116" y="898245"/>
            <a:chExt cx="6192345" cy="400110"/>
          </a:xfrm>
        </p:grpSpPr>
        <p:sp>
          <p:nvSpPr>
            <p:cNvPr id="47" name="平行四边形 46">
              <a:extLst>
                <a:ext uri="{FF2B5EF4-FFF2-40B4-BE49-F238E27FC236}">
                  <a16:creationId xmlns:a16="http://schemas.microsoft.com/office/drawing/2014/main" id="{7E37A4D2-45B7-7751-FECC-0328C96ADAAE}"/>
                </a:ext>
              </a:extLst>
            </p:cNvPr>
            <p:cNvSpPr/>
            <p:nvPr/>
          </p:nvSpPr>
          <p:spPr>
            <a:xfrm>
              <a:off x="424116" y="898245"/>
              <a:ext cx="68742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8" name="文本框 47">
              <a:extLst>
                <a:ext uri="{FF2B5EF4-FFF2-40B4-BE49-F238E27FC236}">
                  <a16:creationId xmlns:a16="http://schemas.microsoft.com/office/drawing/2014/main" id="{B7B8812E-7D0A-DD9C-A9DE-0A934438EB6A}"/>
                </a:ext>
              </a:extLst>
            </p:cNvPr>
            <p:cNvSpPr txBox="1"/>
            <p:nvPr/>
          </p:nvSpPr>
          <p:spPr>
            <a:xfrm>
              <a:off x="1111537" y="898245"/>
              <a:ext cx="5504924" cy="400110"/>
            </a:xfrm>
            <a:prstGeom prst="rect">
              <a:avLst/>
            </a:prstGeom>
            <a:noFill/>
          </p:spPr>
          <p:txBody>
            <a:bodyPr wrap="square" rtlCol="0">
              <a:spAutoFit/>
            </a:bodyPr>
            <a:lstStyle/>
            <a:p>
              <a:r>
                <a:rPr lang="en-US" altLang="zh-CN" sz="2000" b="1" dirty="0"/>
                <a:t>UDP</a:t>
              </a:r>
              <a:r>
                <a:rPr lang="zh-CN" altLang="en-US" sz="2000" b="1" dirty="0"/>
                <a:t>和</a:t>
              </a:r>
              <a:r>
                <a:rPr lang="en-US" altLang="zh-CN" sz="2000" b="1" dirty="0"/>
                <a:t>TCP</a:t>
              </a:r>
              <a:r>
                <a:rPr lang="zh-CN" altLang="en-US" sz="2000" b="1" dirty="0"/>
                <a:t>对单播、多播和广播的支持情况</a:t>
              </a:r>
            </a:p>
          </p:txBody>
        </p:sp>
      </p:grpSp>
      <p:sp>
        <p:nvSpPr>
          <p:cNvPr id="3" name="矩形 2">
            <a:extLst>
              <a:ext uri="{FF2B5EF4-FFF2-40B4-BE49-F238E27FC236}">
                <a16:creationId xmlns:a16="http://schemas.microsoft.com/office/drawing/2014/main" id="{5FAEBC5D-CA4D-52E8-390A-45F4447348A3}"/>
              </a:ext>
            </a:extLst>
          </p:cNvPr>
          <p:cNvSpPr/>
          <p:nvPr/>
        </p:nvSpPr>
        <p:spPr>
          <a:xfrm>
            <a:off x="30480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用户数据报协议</a:t>
            </a:r>
            <a:r>
              <a:rPr lang="en-US" altLang="zh-CN" b="1" dirty="0"/>
              <a:t>UDP</a:t>
            </a:r>
          </a:p>
          <a:p>
            <a:pPr algn="ctr"/>
            <a:r>
              <a:rPr lang="zh-CN" altLang="en-US" b="1" dirty="0"/>
              <a:t>（</a:t>
            </a:r>
            <a:r>
              <a:rPr lang="en-US" altLang="zh-CN" b="1" dirty="0"/>
              <a:t>User Datagram Protocol</a:t>
            </a:r>
            <a:r>
              <a:rPr lang="zh-CN" altLang="en-US" b="1" dirty="0"/>
              <a:t>）</a:t>
            </a:r>
          </a:p>
        </p:txBody>
      </p:sp>
      <p:sp>
        <p:nvSpPr>
          <p:cNvPr id="49" name="矩形 48">
            <a:extLst>
              <a:ext uri="{FF2B5EF4-FFF2-40B4-BE49-F238E27FC236}">
                <a16:creationId xmlns:a16="http://schemas.microsoft.com/office/drawing/2014/main" id="{6C8A0C8B-C38D-7FD2-9A75-F278A4E78686}"/>
              </a:ext>
            </a:extLst>
          </p:cNvPr>
          <p:cNvSpPr/>
          <p:nvPr/>
        </p:nvSpPr>
        <p:spPr>
          <a:xfrm>
            <a:off x="647862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传输控制协议</a:t>
            </a:r>
            <a:r>
              <a:rPr lang="en-US" altLang="zh-CN" b="1" dirty="0"/>
              <a:t>TCP</a:t>
            </a:r>
          </a:p>
          <a:p>
            <a:pPr algn="ctr"/>
            <a:r>
              <a:rPr lang="zh-CN" altLang="en-US" b="1" dirty="0"/>
              <a:t>（</a:t>
            </a:r>
            <a:r>
              <a:rPr lang="en-US" altLang="zh-CN" b="1" dirty="0"/>
              <a:t>Transmission Control Protocol</a:t>
            </a:r>
            <a:r>
              <a:rPr lang="zh-CN" altLang="en-US" b="1" dirty="0"/>
              <a:t>）</a:t>
            </a:r>
          </a:p>
        </p:txBody>
      </p:sp>
      <p:grpSp>
        <p:nvGrpSpPr>
          <p:cNvPr id="24" name="组合 23">
            <a:extLst>
              <a:ext uri="{FF2B5EF4-FFF2-40B4-BE49-F238E27FC236}">
                <a16:creationId xmlns:a16="http://schemas.microsoft.com/office/drawing/2014/main" id="{B27E8EFE-DEDD-8E11-01BA-754D85B0E004}"/>
              </a:ext>
            </a:extLst>
          </p:cNvPr>
          <p:cNvGrpSpPr/>
          <p:nvPr/>
        </p:nvGrpSpPr>
        <p:grpSpPr>
          <a:xfrm>
            <a:off x="830449" y="2343403"/>
            <a:ext cx="4564003" cy="3062618"/>
            <a:chOff x="830449" y="2343403"/>
            <a:chExt cx="4564003" cy="3062618"/>
          </a:xfrm>
        </p:grpSpPr>
        <p:cxnSp>
          <p:nvCxnSpPr>
            <p:cNvPr id="10" name="直接连接符 9">
              <a:extLst>
                <a:ext uri="{FF2B5EF4-FFF2-40B4-BE49-F238E27FC236}">
                  <a16:creationId xmlns:a16="http://schemas.microsoft.com/office/drawing/2014/main" id="{D91B83E5-7A01-E98D-02E4-079BCD3211F4}"/>
                </a:ext>
              </a:extLst>
            </p:cNvPr>
            <p:cNvCxnSpPr/>
            <p:nvPr/>
          </p:nvCxnSpPr>
          <p:spPr>
            <a:xfrm>
              <a:off x="1441093" y="2944238"/>
              <a:ext cx="3309686" cy="20935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08195C7-9854-E440-8C55-1634441B4EBB}"/>
                </a:ext>
              </a:extLst>
            </p:cNvPr>
            <p:cNvCxnSpPr>
              <a:cxnSpLocks/>
              <a:stCxn id="57" idx="2"/>
            </p:cNvCxnSpPr>
            <p:nvPr/>
          </p:nvCxnSpPr>
          <p:spPr>
            <a:xfrm flipV="1">
              <a:off x="1441094" y="2934792"/>
              <a:ext cx="3383825" cy="21029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82A99C75-39C4-7176-31EC-8D44D653F9E6}"/>
                </a:ext>
              </a:extLst>
            </p:cNvPr>
            <p:cNvGrpSpPr/>
            <p:nvPr/>
          </p:nvGrpSpPr>
          <p:grpSpPr>
            <a:xfrm>
              <a:off x="830449" y="2343403"/>
              <a:ext cx="932481" cy="851728"/>
              <a:chOff x="395591" y="2158045"/>
              <a:chExt cx="932481" cy="851728"/>
            </a:xfrm>
          </p:grpSpPr>
          <p:pic>
            <p:nvPicPr>
              <p:cNvPr id="41" name="图形 40">
                <a:extLst>
                  <a:ext uri="{FF2B5EF4-FFF2-40B4-BE49-F238E27FC236}">
                    <a16:creationId xmlns:a16="http://schemas.microsoft.com/office/drawing/2014/main" id="{903D2FF4-541E-73B4-09DB-506C9B5406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42" name="文本框 41">
                <a:extLst>
                  <a:ext uri="{FF2B5EF4-FFF2-40B4-BE49-F238E27FC236}">
                    <a16:creationId xmlns:a16="http://schemas.microsoft.com/office/drawing/2014/main" id="{DACC82B0-0528-CB67-DE4F-A15BA1DC9B79}"/>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UDP</a:t>
                </a:r>
                <a:endParaRPr lang="zh-CN" altLang="en-US" b="1" dirty="0"/>
              </a:p>
            </p:txBody>
          </p:sp>
        </p:grpSp>
        <p:grpSp>
          <p:nvGrpSpPr>
            <p:cNvPr id="44" name="组合 43">
              <a:extLst>
                <a:ext uri="{FF2B5EF4-FFF2-40B4-BE49-F238E27FC236}">
                  <a16:creationId xmlns:a16="http://schemas.microsoft.com/office/drawing/2014/main" id="{DFC45CBC-DAA6-AF5A-E350-A494FBEAD1F3}"/>
                </a:ext>
              </a:extLst>
            </p:cNvPr>
            <p:cNvGrpSpPr/>
            <p:nvPr/>
          </p:nvGrpSpPr>
          <p:grpSpPr>
            <a:xfrm>
              <a:off x="4461971" y="2343403"/>
              <a:ext cx="932481" cy="851728"/>
              <a:chOff x="395591" y="2158045"/>
              <a:chExt cx="932481" cy="851728"/>
            </a:xfrm>
          </p:grpSpPr>
          <p:pic>
            <p:nvPicPr>
              <p:cNvPr id="45" name="图形 44">
                <a:extLst>
                  <a:ext uri="{FF2B5EF4-FFF2-40B4-BE49-F238E27FC236}">
                    <a16:creationId xmlns:a16="http://schemas.microsoft.com/office/drawing/2014/main" id="{03D92B0D-44FF-57F8-759A-61858C8F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51" name="文本框 50">
                <a:extLst>
                  <a:ext uri="{FF2B5EF4-FFF2-40B4-BE49-F238E27FC236}">
                    <a16:creationId xmlns:a16="http://schemas.microsoft.com/office/drawing/2014/main" id="{E41392FE-58CC-DD8D-C461-A04D9CC30B94}"/>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UDP</a:t>
                </a:r>
                <a:endParaRPr lang="zh-CN" altLang="en-US" b="1" dirty="0"/>
              </a:p>
            </p:txBody>
          </p:sp>
        </p:grpSp>
        <p:grpSp>
          <p:nvGrpSpPr>
            <p:cNvPr id="55" name="组合 54">
              <a:extLst>
                <a:ext uri="{FF2B5EF4-FFF2-40B4-BE49-F238E27FC236}">
                  <a16:creationId xmlns:a16="http://schemas.microsoft.com/office/drawing/2014/main" id="{B9E87A0A-C336-6ECA-314D-4C3B4AFD0165}"/>
                </a:ext>
              </a:extLst>
            </p:cNvPr>
            <p:cNvGrpSpPr/>
            <p:nvPr/>
          </p:nvGrpSpPr>
          <p:grpSpPr>
            <a:xfrm>
              <a:off x="830449" y="4554293"/>
              <a:ext cx="932481" cy="851728"/>
              <a:chOff x="395591" y="2158045"/>
              <a:chExt cx="932481" cy="851728"/>
            </a:xfrm>
          </p:grpSpPr>
          <p:pic>
            <p:nvPicPr>
              <p:cNvPr id="56" name="图形 55">
                <a:extLst>
                  <a:ext uri="{FF2B5EF4-FFF2-40B4-BE49-F238E27FC236}">
                    <a16:creationId xmlns:a16="http://schemas.microsoft.com/office/drawing/2014/main" id="{B0FE0D41-3FF9-07F9-CC53-4AFAE065E6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57" name="文本框 56">
                <a:extLst>
                  <a:ext uri="{FF2B5EF4-FFF2-40B4-BE49-F238E27FC236}">
                    <a16:creationId xmlns:a16="http://schemas.microsoft.com/office/drawing/2014/main" id="{137078EB-5C9C-29F0-FEE0-D3EDF3AAF313}"/>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UDP</a:t>
                </a:r>
                <a:endParaRPr lang="zh-CN" altLang="en-US" b="1" dirty="0"/>
              </a:p>
            </p:txBody>
          </p:sp>
        </p:grpSp>
        <p:grpSp>
          <p:nvGrpSpPr>
            <p:cNvPr id="58" name="组合 57">
              <a:extLst>
                <a:ext uri="{FF2B5EF4-FFF2-40B4-BE49-F238E27FC236}">
                  <a16:creationId xmlns:a16="http://schemas.microsoft.com/office/drawing/2014/main" id="{D9288E49-9B58-00A5-A428-EC49DEDCF141}"/>
                </a:ext>
              </a:extLst>
            </p:cNvPr>
            <p:cNvGrpSpPr/>
            <p:nvPr/>
          </p:nvGrpSpPr>
          <p:grpSpPr>
            <a:xfrm>
              <a:off x="4461971" y="4554293"/>
              <a:ext cx="932481" cy="851728"/>
              <a:chOff x="395591" y="2158045"/>
              <a:chExt cx="932481" cy="851728"/>
            </a:xfrm>
          </p:grpSpPr>
          <p:pic>
            <p:nvPicPr>
              <p:cNvPr id="59" name="图形 58">
                <a:extLst>
                  <a:ext uri="{FF2B5EF4-FFF2-40B4-BE49-F238E27FC236}">
                    <a16:creationId xmlns:a16="http://schemas.microsoft.com/office/drawing/2014/main" id="{285BFC88-D703-43B1-7ED2-C09A6C2972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60" name="文本框 59">
                <a:extLst>
                  <a:ext uri="{FF2B5EF4-FFF2-40B4-BE49-F238E27FC236}">
                    <a16:creationId xmlns:a16="http://schemas.microsoft.com/office/drawing/2014/main" id="{E40397AB-ABFB-3283-3E9C-212292F8BCD7}"/>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UDP</a:t>
                </a:r>
                <a:endParaRPr lang="zh-CN" altLang="en-US" b="1" dirty="0"/>
              </a:p>
            </p:txBody>
          </p:sp>
        </p:grpSp>
        <p:sp>
          <p:nvSpPr>
            <p:cNvPr id="61" name="云形 60">
              <a:extLst>
                <a:ext uri="{FF2B5EF4-FFF2-40B4-BE49-F238E27FC236}">
                  <a16:creationId xmlns:a16="http://schemas.microsoft.com/office/drawing/2014/main" id="{4EA15AE0-6C2E-1829-60A9-6B2C4B919CC6}"/>
                </a:ext>
              </a:extLst>
            </p:cNvPr>
            <p:cNvSpPr/>
            <p:nvPr/>
          </p:nvSpPr>
          <p:spPr>
            <a:xfrm>
              <a:off x="2305456" y="3471052"/>
              <a:ext cx="1407268" cy="851728"/>
            </a:xfrm>
            <a:prstGeom prst="cloud">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局域网</a:t>
              </a:r>
            </a:p>
          </p:txBody>
        </p:sp>
      </p:grpSp>
      <p:grpSp>
        <p:nvGrpSpPr>
          <p:cNvPr id="11" name="组合 10">
            <a:extLst>
              <a:ext uri="{FF2B5EF4-FFF2-40B4-BE49-F238E27FC236}">
                <a16:creationId xmlns:a16="http://schemas.microsoft.com/office/drawing/2014/main" id="{45D1197C-FB9D-E13A-9F5E-97D20B346779}"/>
              </a:ext>
            </a:extLst>
          </p:cNvPr>
          <p:cNvGrpSpPr/>
          <p:nvPr/>
        </p:nvGrpSpPr>
        <p:grpSpPr>
          <a:xfrm>
            <a:off x="1779281" y="4901556"/>
            <a:ext cx="817124" cy="888384"/>
            <a:chOff x="1779281" y="4901556"/>
            <a:chExt cx="817124" cy="888384"/>
          </a:xfrm>
        </p:grpSpPr>
        <p:sp>
          <p:nvSpPr>
            <p:cNvPr id="22" name="标注: 右箭头 21">
              <a:extLst>
                <a:ext uri="{FF2B5EF4-FFF2-40B4-BE49-F238E27FC236}">
                  <a16:creationId xmlns:a16="http://schemas.microsoft.com/office/drawing/2014/main" id="{213636E2-4D68-167A-A4D6-263FC16677A8}"/>
                </a:ext>
              </a:extLst>
            </p:cNvPr>
            <p:cNvSpPr/>
            <p:nvPr/>
          </p:nvSpPr>
          <p:spPr>
            <a:xfrm>
              <a:off x="1779281" y="5517566"/>
              <a:ext cx="817124" cy="272374"/>
            </a:xfrm>
            <a:prstGeom prst="rightArrowCallout">
              <a:avLst>
                <a:gd name="adj1" fmla="val 25000"/>
                <a:gd name="adj2" fmla="val 25000"/>
                <a:gd name="adj3" fmla="val 25000"/>
                <a:gd name="adj4" fmla="val 845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solidFill>
                    <a:schemeClr val="bg1"/>
                  </a:solidFill>
                </a:rPr>
                <a:t>多播</a:t>
              </a:r>
            </a:p>
          </p:txBody>
        </p:sp>
        <p:sp>
          <p:nvSpPr>
            <p:cNvPr id="29" name="标注: 右箭头 28">
              <a:extLst>
                <a:ext uri="{FF2B5EF4-FFF2-40B4-BE49-F238E27FC236}">
                  <a16:creationId xmlns:a16="http://schemas.microsoft.com/office/drawing/2014/main" id="{F17A0FE8-445C-AA37-2BDF-324DC9853F8F}"/>
                </a:ext>
              </a:extLst>
            </p:cNvPr>
            <p:cNvSpPr/>
            <p:nvPr/>
          </p:nvSpPr>
          <p:spPr>
            <a:xfrm>
              <a:off x="1779281" y="5209561"/>
              <a:ext cx="817124" cy="272374"/>
            </a:xfrm>
            <a:prstGeom prst="rightArrowCallout">
              <a:avLst>
                <a:gd name="adj1" fmla="val 25000"/>
                <a:gd name="adj2" fmla="val 25000"/>
                <a:gd name="adj3" fmla="val 25000"/>
                <a:gd name="adj4" fmla="val 8451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广播</a:t>
              </a:r>
            </a:p>
          </p:txBody>
        </p:sp>
        <p:sp>
          <p:nvSpPr>
            <p:cNvPr id="30" name="标注: 右箭头 29">
              <a:extLst>
                <a:ext uri="{FF2B5EF4-FFF2-40B4-BE49-F238E27FC236}">
                  <a16:creationId xmlns:a16="http://schemas.microsoft.com/office/drawing/2014/main" id="{C27F26E7-CEAB-3DF2-9B7A-49BF60CE309E}"/>
                </a:ext>
              </a:extLst>
            </p:cNvPr>
            <p:cNvSpPr/>
            <p:nvPr/>
          </p:nvSpPr>
          <p:spPr>
            <a:xfrm>
              <a:off x="1779281" y="4901556"/>
              <a:ext cx="817124" cy="272374"/>
            </a:xfrm>
            <a:prstGeom prst="rightArrowCallout">
              <a:avLst>
                <a:gd name="adj1" fmla="val 25000"/>
                <a:gd name="adj2" fmla="val 25000"/>
                <a:gd name="adj3" fmla="val 25000"/>
                <a:gd name="adj4" fmla="val 8451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单播</a:t>
              </a:r>
            </a:p>
          </p:txBody>
        </p:sp>
      </p:grpSp>
      <p:grpSp>
        <p:nvGrpSpPr>
          <p:cNvPr id="7" name="组合 6">
            <a:extLst>
              <a:ext uri="{FF2B5EF4-FFF2-40B4-BE49-F238E27FC236}">
                <a16:creationId xmlns:a16="http://schemas.microsoft.com/office/drawing/2014/main" id="{01F60B5B-3F64-C6E1-9109-EA55A2A9AD4D}"/>
              </a:ext>
            </a:extLst>
          </p:cNvPr>
          <p:cNvGrpSpPr/>
          <p:nvPr/>
        </p:nvGrpSpPr>
        <p:grpSpPr>
          <a:xfrm>
            <a:off x="1762930" y="2478014"/>
            <a:ext cx="833475" cy="592965"/>
            <a:chOff x="1762930" y="2478014"/>
            <a:chExt cx="833475" cy="592965"/>
          </a:xfrm>
        </p:grpSpPr>
        <p:sp>
          <p:nvSpPr>
            <p:cNvPr id="31" name="标注: 左箭头 30">
              <a:extLst>
                <a:ext uri="{FF2B5EF4-FFF2-40B4-BE49-F238E27FC236}">
                  <a16:creationId xmlns:a16="http://schemas.microsoft.com/office/drawing/2014/main" id="{9348BE6D-43D8-5180-657A-C001EA0CE73D}"/>
                </a:ext>
              </a:extLst>
            </p:cNvPr>
            <p:cNvSpPr/>
            <p:nvPr/>
          </p:nvSpPr>
          <p:spPr>
            <a:xfrm>
              <a:off x="1762930" y="2478014"/>
              <a:ext cx="833475" cy="272374"/>
            </a:xfrm>
            <a:prstGeom prst="leftArrowCallout">
              <a:avLst>
                <a:gd name="adj1" fmla="val 25000"/>
                <a:gd name="adj2" fmla="val 25000"/>
                <a:gd name="adj3" fmla="val 25000"/>
                <a:gd name="adj4" fmla="val 8365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单播</a:t>
              </a:r>
            </a:p>
          </p:txBody>
        </p:sp>
        <p:sp>
          <p:nvSpPr>
            <p:cNvPr id="32" name="标注: 左箭头 31">
              <a:extLst>
                <a:ext uri="{FF2B5EF4-FFF2-40B4-BE49-F238E27FC236}">
                  <a16:creationId xmlns:a16="http://schemas.microsoft.com/office/drawing/2014/main" id="{293814BF-8740-5CE1-6AB3-5EC34B028319}"/>
                </a:ext>
              </a:extLst>
            </p:cNvPr>
            <p:cNvSpPr/>
            <p:nvPr/>
          </p:nvSpPr>
          <p:spPr>
            <a:xfrm>
              <a:off x="1762930" y="2798605"/>
              <a:ext cx="833475" cy="272374"/>
            </a:xfrm>
            <a:prstGeom prst="leftArrowCallout">
              <a:avLst>
                <a:gd name="adj1" fmla="val 25000"/>
                <a:gd name="adj2" fmla="val 25000"/>
                <a:gd name="adj3" fmla="val 25000"/>
                <a:gd name="adj4" fmla="val 8365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广播</a:t>
              </a:r>
            </a:p>
          </p:txBody>
        </p:sp>
      </p:grpSp>
      <p:grpSp>
        <p:nvGrpSpPr>
          <p:cNvPr id="8" name="组合 7">
            <a:extLst>
              <a:ext uri="{FF2B5EF4-FFF2-40B4-BE49-F238E27FC236}">
                <a16:creationId xmlns:a16="http://schemas.microsoft.com/office/drawing/2014/main" id="{F8B99D1E-BEA0-160A-CF69-B64DAF2F08D3}"/>
              </a:ext>
            </a:extLst>
          </p:cNvPr>
          <p:cNvGrpSpPr/>
          <p:nvPr/>
        </p:nvGrpSpPr>
        <p:grpSpPr>
          <a:xfrm>
            <a:off x="3570707" y="2478014"/>
            <a:ext cx="820940" cy="592965"/>
            <a:chOff x="3570707" y="2478014"/>
            <a:chExt cx="820940" cy="592965"/>
          </a:xfrm>
        </p:grpSpPr>
        <p:sp>
          <p:nvSpPr>
            <p:cNvPr id="33" name="标注: 右箭头 32">
              <a:extLst>
                <a:ext uri="{FF2B5EF4-FFF2-40B4-BE49-F238E27FC236}">
                  <a16:creationId xmlns:a16="http://schemas.microsoft.com/office/drawing/2014/main" id="{83277BB7-3671-ACB7-2063-F5C7DEF1395C}"/>
                </a:ext>
              </a:extLst>
            </p:cNvPr>
            <p:cNvSpPr/>
            <p:nvPr/>
          </p:nvSpPr>
          <p:spPr>
            <a:xfrm>
              <a:off x="3574523" y="2478014"/>
              <a:ext cx="817124" cy="272374"/>
            </a:xfrm>
            <a:prstGeom prst="rightArrowCallout">
              <a:avLst>
                <a:gd name="adj1" fmla="val 25000"/>
                <a:gd name="adj2" fmla="val 25000"/>
                <a:gd name="adj3" fmla="val 25000"/>
                <a:gd name="adj4" fmla="val 845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solidFill>
                    <a:schemeClr val="bg1"/>
                  </a:solidFill>
                </a:rPr>
                <a:t>多播</a:t>
              </a:r>
            </a:p>
          </p:txBody>
        </p:sp>
        <p:sp>
          <p:nvSpPr>
            <p:cNvPr id="34" name="标注: 右箭头 33">
              <a:extLst>
                <a:ext uri="{FF2B5EF4-FFF2-40B4-BE49-F238E27FC236}">
                  <a16:creationId xmlns:a16="http://schemas.microsoft.com/office/drawing/2014/main" id="{770058AA-C93C-8D4F-B513-C1D241F1A28F}"/>
                </a:ext>
              </a:extLst>
            </p:cNvPr>
            <p:cNvSpPr/>
            <p:nvPr/>
          </p:nvSpPr>
          <p:spPr>
            <a:xfrm>
              <a:off x="3570707" y="2798605"/>
              <a:ext cx="817124" cy="272374"/>
            </a:xfrm>
            <a:prstGeom prst="rightArrowCallout">
              <a:avLst>
                <a:gd name="adj1" fmla="val 25000"/>
                <a:gd name="adj2" fmla="val 25000"/>
                <a:gd name="adj3" fmla="val 25000"/>
                <a:gd name="adj4" fmla="val 8451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广播</a:t>
              </a:r>
            </a:p>
          </p:txBody>
        </p:sp>
      </p:grpSp>
      <p:grpSp>
        <p:nvGrpSpPr>
          <p:cNvPr id="9" name="组合 8">
            <a:extLst>
              <a:ext uri="{FF2B5EF4-FFF2-40B4-BE49-F238E27FC236}">
                <a16:creationId xmlns:a16="http://schemas.microsoft.com/office/drawing/2014/main" id="{1B35FB60-EBD8-E817-0037-1C28D7682182}"/>
              </a:ext>
            </a:extLst>
          </p:cNvPr>
          <p:cNvGrpSpPr/>
          <p:nvPr/>
        </p:nvGrpSpPr>
        <p:grpSpPr>
          <a:xfrm>
            <a:off x="3570707" y="4901556"/>
            <a:ext cx="817124" cy="580379"/>
            <a:chOff x="3570707" y="4901556"/>
            <a:chExt cx="817124" cy="580379"/>
          </a:xfrm>
        </p:grpSpPr>
        <p:sp>
          <p:nvSpPr>
            <p:cNvPr id="35" name="标注: 右箭头 34">
              <a:extLst>
                <a:ext uri="{FF2B5EF4-FFF2-40B4-BE49-F238E27FC236}">
                  <a16:creationId xmlns:a16="http://schemas.microsoft.com/office/drawing/2014/main" id="{29FFECAF-0FDE-F339-C95B-121056DC8B0C}"/>
                </a:ext>
              </a:extLst>
            </p:cNvPr>
            <p:cNvSpPr/>
            <p:nvPr/>
          </p:nvSpPr>
          <p:spPr>
            <a:xfrm>
              <a:off x="3570707" y="5209561"/>
              <a:ext cx="817124" cy="272374"/>
            </a:xfrm>
            <a:prstGeom prst="rightArrowCallout">
              <a:avLst>
                <a:gd name="adj1" fmla="val 25000"/>
                <a:gd name="adj2" fmla="val 25000"/>
                <a:gd name="adj3" fmla="val 25000"/>
                <a:gd name="adj4" fmla="val 845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solidFill>
                    <a:schemeClr val="bg1"/>
                  </a:solidFill>
                </a:rPr>
                <a:t>多播</a:t>
              </a:r>
            </a:p>
          </p:txBody>
        </p:sp>
        <p:sp>
          <p:nvSpPr>
            <p:cNvPr id="36" name="标注: 右箭头 35">
              <a:extLst>
                <a:ext uri="{FF2B5EF4-FFF2-40B4-BE49-F238E27FC236}">
                  <a16:creationId xmlns:a16="http://schemas.microsoft.com/office/drawing/2014/main" id="{0C7503BD-3FE6-5B75-05F6-0E624769EB31}"/>
                </a:ext>
              </a:extLst>
            </p:cNvPr>
            <p:cNvSpPr/>
            <p:nvPr/>
          </p:nvSpPr>
          <p:spPr>
            <a:xfrm>
              <a:off x="3570707" y="4901556"/>
              <a:ext cx="817124" cy="272374"/>
            </a:xfrm>
            <a:prstGeom prst="rightArrowCallout">
              <a:avLst>
                <a:gd name="adj1" fmla="val 25000"/>
                <a:gd name="adj2" fmla="val 25000"/>
                <a:gd name="adj3" fmla="val 25000"/>
                <a:gd name="adj4" fmla="val 8451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广播</a:t>
              </a:r>
            </a:p>
          </p:txBody>
        </p:sp>
      </p:grpSp>
      <p:sp>
        <p:nvSpPr>
          <p:cNvPr id="12" name="文本框 11">
            <a:extLst>
              <a:ext uri="{FF2B5EF4-FFF2-40B4-BE49-F238E27FC236}">
                <a16:creationId xmlns:a16="http://schemas.microsoft.com/office/drawing/2014/main" id="{ADE4E32D-6A90-847B-A959-14F0AD8927E3}"/>
              </a:ext>
            </a:extLst>
          </p:cNvPr>
          <p:cNvSpPr txBox="1"/>
          <p:nvPr/>
        </p:nvSpPr>
        <p:spPr>
          <a:xfrm>
            <a:off x="304800" y="5954731"/>
            <a:ext cx="5408580" cy="369332"/>
          </a:xfrm>
          <a:prstGeom prst="rect">
            <a:avLst/>
          </a:prstGeom>
          <a:noFill/>
        </p:spPr>
        <p:txBody>
          <a:bodyPr wrap="square" rtlCol="0">
            <a:spAutoFit/>
          </a:bodyPr>
          <a:lstStyle/>
          <a:p>
            <a:pPr algn="ctr"/>
            <a:r>
              <a:rPr lang="en-US" altLang="zh-CN" b="1" dirty="0">
                <a:solidFill>
                  <a:schemeClr val="accent3"/>
                </a:solidFill>
              </a:rPr>
              <a:t>UDP</a:t>
            </a:r>
            <a:r>
              <a:rPr lang="zh-CN" altLang="en-US" b="1" dirty="0">
                <a:solidFill>
                  <a:schemeClr val="accent3"/>
                </a:solidFill>
              </a:rPr>
              <a:t>支持单播、多播和广播</a:t>
            </a:r>
          </a:p>
        </p:txBody>
      </p:sp>
      <p:grpSp>
        <p:nvGrpSpPr>
          <p:cNvPr id="40" name="组合 39">
            <a:extLst>
              <a:ext uri="{FF2B5EF4-FFF2-40B4-BE49-F238E27FC236}">
                <a16:creationId xmlns:a16="http://schemas.microsoft.com/office/drawing/2014/main" id="{52F62C45-8549-AFA9-F0D1-3E411FBDA1B4}"/>
              </a:ext>
            </a:extLst>
          </p:cNvPr>
          <p:cNvGrpSpPr/>
          <p:nvPr/>
        </p:nvGrpSpPr>
        <p:grpSpPr>
          <a:xfrm>
            <a:off x="6900908" y="2343403"/>
            <a:ext cx="4564003" cy="3062618"/>
            <a:chOff x="830449" y="2343403"/>
            <a:chExt cx="4564003" cy="3062618"/>
          </a:xfrm>
        </p:grpSpPr>
        <p:cxnSp>
          <p:nvCxnSpPr>
            <p:cNvPr id="43" name="直接连接符 42">
              <a:extLst>
                <a:ext uri="{FF2B5EF4-FFF2-40B4-BE49-F238E27FC236}">
                  <a16:creationId xmlns:a16="http://schemas.microsoft.com/office/drawing/2014/main" id="{E57F585A-55A9-8C1E-FF97-378AB5E483B0}"/>
                </a:ext>
              </a:extLst>
            </p:cNvPr>
            <p:cNvCxnSpPr/>
            <p:nvPr/>
          </p:nvCxnSpPr>
          <p:spPr>
            <a:xfrm>
              <a:off x="1441093" y="2944238"/>
              <a:ext cx="3309686" cy="20935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672BFE59-C1F0-CB7B-FC7D-ED8C647B6214}"/>
                </a:ext>
              </a:extLst>
            </p:cNvPr>
            <p:cNvCxnSpPr>
              <a:cxnSpLocks/>
              <a:stCxn id="68" idx="2"/>
            </p:cNvCxnSpPr>
            <p:nvPr/>
          </p:nvCxnSpPr>
          <p:spPr>
            <a:xfrm flipV="1">
              <a:off x="1441094" y="2934792"/>
              <a:ext cx="3383825" cy="21029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组合 51">
              <a:extLst>
                <a:ext uri="{FF2B5EF4-FFF2-40B4-BE49-F238E27FC236}">
                  <a16:creationId xmlns:a16="http://schemas.microsoft.com/office/drawing/2014/main" id="{7FD9AF05-F7A5-8D7F-FA7E-19497C91BC4D}"/>
                </a:ext>
              </a:extLst>
            </p:cNvPr>
            <p:cNvGrpSpPr/>
            <p:nvPr/>
          </p:nvGrpSpPr>
          <p:grpSpPr>
            <a:xfrm>
              <a:off x="830449" y="2343403"/>
              <a:ext cx="932481" cy="851728"/>
              <a:chOff x="395591" y="2158045"/>
              <a:chExt cx="932481" cy="851728"/>
            </a:xfrm>
          </p:grpSpPr>
          <p:pic>
            <p:nvPicPr>
              <p:cNvPr id="71" name="图形 70">
                <a:extLst>
                  <a:ext uri="{FF2B5EF4-FFF2-40B4-BE49-F238E27FC236}">
                    <a16:creationId xmlns:a16="http://schemas.microsoft.com/office/drawing/2014/main" id="{E3231F04-0631-EF19-B975-F7EAA3C58F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72" name="文本框 71">
                <a:extLst>
                  <a:ext uri="{FF2B5EF4-FFF2-40B4-BE49-F238E27FC236}">
                    <a16:creationId xmlns:a16="http://schemas.microsoft.com/office/drawing/2014/main" id="{74296C02-E940-1F33-789E-299B1A0944B7}"/>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TCP</a:t>
                </a:r>
                <a:endParaRPr lang="zh-CN" altLang="en-US" b="1" dirty="0"/>
              </a:p>
            </p:txBody>
          </p:sp>
        </p:grpSp>
        <p:grpSp>
          <p:nvGrpSpPr>
            <p:cNvPr id="53" name="组合 52">
              <a:extLst>
                <a:ext uri="{FF2B5EF4-FFF2-40B4-BE49-F238E27FC236}">
                  <a16:creationId xmlns:a16="http://schemas.microsoft.com/office/drawing/2014/main" id="{DCAD2E61-A296-BACA-CEDA-E34E9E39FA19}"/>
                </a:ext>
              </a:extLst>
            </p:cNvPr>
            <p:cNvGrpSpPr/>
            <p:nvPr/>
          </p:nvGrpSpPr>
          <p:grpSpPr>
            <a:xfrm>
              <a:off x="4461971" y="2343403"/>
              <a:ext cx="932481" cy="851728"/>
              <a:chOff x="395591" y="2158045"/>
              <a:chExt cx="932481" cy="851728"/>
            </a:xfrm>
          </p:grpSpPr>
          <p:pic>
            <p:nvPicPr>
              <p:cNvPr id="69" name="图形 68">
                <a:extLst>
                  <a:ext uri="{FF2B5EF4-FFF2-40B4-BE49-F238E27FC236}">
                    <a16:creationId xmlns:a16="http://schemas.microsoft.com/office/drawing/2014/main" id="{BC7C06C5-9341-14CF-97B4-98A220F5B1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70" name="文本框 69">
                <a:extLst>
                  <a:ext uri="{FF2B5EF4-FFF2-40B4-BE49-F238E27FC236}">
                    <a16:creationId xmlns:a16="http://schemas.microsoft.com/office/drawing/2014/main" id="{97CEBDDC-F2FD-5C5B-61E5-BC29D92000AC}"/>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TCP</a:t>
                </a:r>
                <a:endParaRPr lang="zh-CN" altLang="en-US" b="1" dirty="0"/>
              </a:p>
            </p:txBody>
          </p:sp>
        </p:grpSp>
        <p:grpSp>
          <p:nvGrpSpPr>
            <p:cNvPr id="54" name="组合 53">
              <a:extLst>
                <a:ext uri="{FF2B5EF4-FFF2-40B4-BE49-F238E27FC236}">
                  <a16:creationId xmlns:a16="http://schemas.microsoft.com/office/drawing/2014/main" id="{EFFE05ED-5A86-19E7-7B30-D8985C8F9A44}"/>
                </a:ext>
              </a:extLst>
            </p:cNvPr>
            <p:cNvGrpSpPr/>
            <p:nvPr/>
          </p:nvGrpSpPr>
          <p:grpSpPr>
            <a:xfrm>
              <a:off x="830449" y="4554293"/>
              <a:ext cx="932481" cy="851728"/>
              <a:chOff x="395591" y="2158045"/>
              <a:chExt cx="932481" cy="851728"/>
            </a:xfrm>
          </p:grpSpPr>
          <p:pic>
            <p:nvPicPr>
              <p:cNvPr id="67" name="图形 66">
                <a:extLst>
                  <a:ext uri="{FF2B5EF4-FFF2-40B4-BE49-F238E27FC236}">
                    <a16:creationId xmlns:a16="http://schemas.microsoft.com/office/drawing/2014/main" id="{43F1918E-B190-2511-4C4E-F3B9FD5241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68" name="文本框 67">
                <a:extLst>
                  <a:ext uri="{FF2B5EF4-FFF2-40B4-BE49-F238E27FC236}">
                    <a16:creationId xmlns:a16="http://schemas.microsoft.com/office/drawing/2014/main" id="{136CFBC2-F780-FAD1-1EE4-475A9036EC67}"/>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TCP</a:t>
                </a:r>
                <a:endParaRPr lang="zh-CN" altLang="en-US" b="1" dirty="0"/>
              </a:p>
            </p:txBody>
          </p:sp>
        </p:grpSp>
        <p:grpSp>
          <p:nvGrpSpPr>
            <p:cNvPr id="62" name="组合 61">
              <a:extLst>
                <a:ext uri="{FF2B5EF4-FFF2-40B4-BE49-F238E27FC236}">
                  <a16:creationId xmlns:a16="http://schemas.microsoft.com/office/drawing/2014/main" id="{6076C5EE-6FF3-F20D-849F-1446D221D214}"/>
                </a:ext>
              </a:extLst>
            </p:cNvPr>
            <p:cNvGrpSpPr/>
            <p:nvPr/>
          </p:nvGrpSpPr>
          <p:grpSpPr>
            <a:xfrm>
              <a:off x="4461971" y="4554293"/>
              <a:ext cx="932481" cy="851728"/>
              <a:chOff x="395591" y="2158045"/>
              <a:chExt cx="932481" cy="851728"/>
            </a:xfrm>
          </p:grpSpPr>
          <p:pic>
            <p:nvPicPr>
              <p:cNvPr id="65" name="图形 64">
                <a:extLst>
                  <a:ext uri="{FF2B5EF4-FFF2-40B4-BE49-F238E27FC236}">
                    <a16:creationId xmlns:a16="http://schemas.microsoft.com/office/drawing/2014/main" id="{D9F0CCD3-CE97-1138-9239-8ECAA1D1B5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66" name="文本框 65">
                <a:extLst>
                  <a:ext uri="{FF2B5EF4-FFF2-40B4-BE49-F238E27FC236}">
                    <a16:creationId xmlns:a16="http://schemas.microsoft.com/office/drawing/2014/main" id="{CC6E5B0C-7920-F969-750A-78F289B18B0F}"/>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TCP</a:t>
                </a:r>
                <a:endParaRPr lang="zh-CN" altLang="en-US" b="1" dirty="0"/>
              </a:p>
            </p:txBody>
          </p:sp>
        </p:grpSp>
        <p:sp>
          <p:nvSpPr>
            <p:cNvPr id="64" name="云形 63">
              <a:extLst>
                <a:ext uri="{FF2B5EF4-FFF2-40B4-BE49-F238E27FC236}">
                  <a16:creationId xmlns:a16="http://schemas.microsoft.com/office/drawing/2014/main" id="{596D919B-7BF9-4AE0-FDC8-9E1E6EF70D8A}"/>
                </a:ext>
              </a:extLst>
            </p:cNvPr>
            <p:cNvSpPr/>
            <p:nvPr/>
          </p:nvSpPr>
          <p:spPr>
            <a:xfrm>
              <a:off x="2305456" y="3471052"/>
              <a:ext cx="1407268" cy="851728"/>
            </a:xfrm>
            <a:prstGeom prst="cloud">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局域网</a:t>
              </a:r>
            </a:p>
          </p:txBody>
        </p:sp>
      </p:grpSp>
      <p:sp>
        <p:nvSpPr>
          <p:cNvPr id="13" name="箭头: 左右 12">
            <a:extLst>
              <a:ext uri="{FF2B5EF4-FFF2-40B4-BE49-F238E27FC236}">
                <a16:creationId xmlns:a16="http://schemas.microsoft.com/office/drawing/2014/main" id="{17F631F4-BC92-D200-FC80-69437D986C3A}"/>
              </a:ext>
            </a:extLst>
          </p:cNvPr>
          <p:cNvSpPr/>
          <p:nvPr/>
        </p:nvSpPr>
        <p:spPr>
          <a:xfrm>
            <a:off x="7708951" y="2384258"/>
            <a:ext cx="3149357" cy="685401"/>
          </a:xfrm>
          <a:prstGeom prst="lef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“三报文握手”建立连接</a:t>
            </a:r>
          </a:p>
        </p:txBody>
      </p:sp>
    </p:spTree>
    <p:custDataLst>
      <p:tags r:id="rId1"/>
    </p:custDataLst>
    <p:extLst>
      <p:ext uri="{BB962C8B-B14F-4D97-AF65-F5344CB8AC3E}">
        <p14:creationId xmlns:p14="http://schemas.microsoft.com/office/powerpoint/2010/main" val="176750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6D1E5F2D-BBA2-E90B-20D4-834E35AA1542}"/>
              </a:ext>
            </a:extLst>
          </p:cNvPr>
          <p:cNvSpPr txBox="1"/>
          <p:nvPr/>
        </p:nvSpPr>
        <p:spPr>
          <a:xfrm>
            <a:off x="7833389" y="2800433"/>
            <a:ext cx="2814536" cy="369332"/>
          </a:xfrm>
          <a:prstGeom prst="rect">
            <a:avLst/>
          </a:prstGeom>
          <a:noFill/>
        </p:spPr>
        <p:txBody>
          <a:bodyPr wrap="square" rtlCol="0">
            <a:spAutoFit/>
          </a:bodyPr>
          <a:lstStyle/>
          <a:p>
            <a:pPr algn="ctr"/>
            <a:r>
              <a:rPr lang="zh-CN" altLang="en-US" b="1" dirty="0">
                <a:solidFill>
                  <a:schemeClr val="accent4"/>
                </a:solidFill>
              </a:rPr>
              <a:t>基于</a:t>
            </a:r>
            <a:r>
              <a:rPr lang="en-US" altLang="zh-CN" b="1" dirty="0">
                <a:solidFill>
                  <a:schemeClr val="accent4"/>
                </a:solidFill>
              </a:rPr>
              <a:t>TCP</a:t>
            </a:r>
            <a:r>
              <a:rPr lang="zh-CN" altLang="en-US" b="1" dirty="0">
                <a:solidFill>
                  <a:schemeClr val="accent4"/>
                </a:solidFill>
              </a:rPr>
              <a:t>连接的可靠信道</a:t>
            </a:r>
          </a:p>
        </p:txBody>
      </p:sp>
      <p:grpSp>
        <p:nvGrpSpPr>
          <p:cNvPr id="6" name="组合 5">
            <a:extLst>
              <a:ext uri="{FF2B5EF4-FFF2-40B4-BE49-F238E27FC236}">
                <a16:creationId xmlns:a16="http://schemas.microsoft.com/office/drawing/2014/main" id="{A2E7475E-8326-902F-EB94-6D854AB20E0C}"/>
              </a:ext>
            </a:extLst>
          </p:cNvPr>
          <p:cNvGrpSpPr/>
          <p:nvPr/>
        </p:nvGrpSpPr>
        <p:grpSpPr>
          <a:xfrm>
            <a:off x="4426809" y="2220765"/>
            <a:ext cx="1017595" cy="3327243"/>
            <a:chOff x="4426809" y="2220765"/>
            <a:chExt cx="1017595" cy="3327243"/>
          </a:xfrm>
        </p:grpSpPr>
        <p:sp>
          <p:nvSpPr>
            <p:cNvPr id="4" name="矩形: 圆角 3">
              <a:extLst>
                <a:ext uri="{FF2B5EF4-FFF2-40B4-BE49-F238E27FC236}">
                  <a16:creationId xmlns:a16="http://schemas.microsoft.com/office/drawing/2014/main" id="{34A81FAA-3F47-6A34-1BD6-959DF56A2CD9}"/>
                </a:ext>
              </a:extLst>
            </p:cNvPr>
            <p:cNvSpPr/>
            <p:nvPr/>
          </p:nvSpPr>
          <p:spPr>
            <a:xfrm>
              <a:off x="4426809" y="2220765"/>
              <a:ext cx="1017595" cy="332724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B67F87F-FE26-CAE2-F81B-62BE625FA6CC}"/>
                </a:ext>
              </a:extLst>
            </p:cNvPr>
            <p:cNvSpPr txBox="1"/>
            <p:nvPr/>
          </p:nvSpPr>
          <p:spPr>
            <a:xfrm>
              <a:off x="4733495" y="3453445"/>
              <a:ext cx="479898" cy="923330"/>
            </a:xfrm>
            <a:prstGeom prst="rect">
              <a:avLst/>
            </a:prstGeom>
            <a:noFill/>
          </p:spPr>
          <p:txBody>
            <a:bodyPr wrap="square" rtlCol="0">
              <a:spAutoFit/>
            </a:bodyPr>
            <a:lstStyle/>
            <a:p>
              <a:pPr algn="ctr"/>
              <a:r>
                <a:rPr lang="zh-CN" altLang="en-US" b="1" dirty="0">
                  <a:solidFill>
                    <a:schemeClr val="bg1"/>
                  </a:solidFill>
                </a:rPr>
                <a:t>多</a:t>
              </a:r>
              <a:endParaRPr lang="en-US" altLang="zh-CN" b="1" dirty="0">
                <a:solidFill>
                  <a:schemeClr val="bg1"/>
                </a:solidFill>
              </a:endParaRPr>
            </a:p>
            <a:p>
              <a:pPr algn="ctr"/>
              <a:r>
                <a:rPr lang="zh-CN" altLang="en-US" b="1" dirty="0">
                  <a:solidFill>
                    <a:schemeClr val="bg1"/>
                  </a:solidFill>
                </a:rPr>
                <a:t>播</a:t>
              </a:r>
              <a:endParaRPr lang="en-US" altLang="zh-CN" b="1" dirty="0">
                <a:solidFill>
                  <a:schemeClr val="bg1"/>
                </a:solidFill>
              </a:endParaRPr>
            </a:p>
            <a:p>
              <a:pPr algn="ctr"/>
              <a:r>
                <a:rPr lang="zh-CN" altLang="en-US" b="1" dirty="0">
                  <a:solidFill>
                    <a:schemeClr val="bg1"/>
                  </a:solidFill>
                </a:rPr>
                <a:t>组</a:t>
              </a:r>
            </a:p>
          </p:txBody>
        </p:sp>
      </p:grpSp>
      <p:grpSp>
        <p:nvGrpSpPr>
          <p:cNvPr id="46" name="组合 45">
            <a:extLst>
              <a:ext uri="{FF2B5EF4-FFF2-40B4-BE49-F238E27FC236}">
                <a16:creationId xmlns:a16="http://schemas.microsoft.com/office/drawing/2014/main" id="{8B2C20D8-A9E0-2187-04E4-90E8A394C7B6}"/>
              </a:ext>
            </a:extLst>
          </p:cNvPr>
          <p:cNvGrpSpPr/>
          <p:nvPr/>
        </p:nvGrpSpPr>
        <p:grpSpPr>
          <a:xfrm>
            <a:off x="304799" y="749300"/>
            <a:ext cx="6192345" cy="400110"/>
            <a:chOff x="424116" y="898245"/>
            <a:chExt cx="6192345" cy="400110"/>
          </a:xfrm>
        </p:grpSpPr>
        <p:sp>
          <p:nvSpPr>
            <p:cNvPr id="47" name="平行四边形 46">
              <a:extLst>
                <a:ext uri="{FF2B5EF4-FFF2-40B4-BE49-F238E27FC236}">
                  <a16:creationId xmlns:a16="http://schemas.microsoft.com/office/drawing/2014/main" id="{7E37A4D2-45B7-7751-FECC-0328C96ADAAE}"/>
                </a:ext>
              </a:extLst>
            </p:cNvPr>
            <p:cNvSpPr/>
            <p:nvPr/>
          </p:nvSpPr>
          <p:spPr>
            <a:xfrm>
              <a:off x="424116" y="898245"/>
              <a:ext cx="68742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8" name="文本框 47">
              <a:extLst>
                <a:ext uri="{FF2B5EF4-FFF2-40B4-BE49-F238E27FC236}">
                  <a16:creationId xmlns:a16="http://schemas.microsoft.com/office/drawing/2014/main" id="{B7B8812E-7D0A-DD9C-A9DE-0A934438EB6A}"/>
                </a:ext>
              </a:extLst>
            </p:cNvPr>
            <p:cNvSpPr txBox="1"/>
            <p:nvPr/>
          </p:nvSpPr>
          <p:spPr>
            <a:xfrm>
              <a:off x="1111537" y="898245"/>
              <a:ext cx="5504924" cy="400110"/>
            </a:xfrm>
            <a:prstGeom prst="rect">
              <a:avLst/>
            </a:prstGeom>
            <a:noFill/>
          </p:spPr>
          <p:txBody>
            <a:bodyPr wrap="square" rtlCol="0">
              <a:spAutoFit/>
            </a:bodyPr>
            <a:lstStyle/>
            <a:p>
              <a:r>
                <a:rPr lang="en-US" altLang="zh-CN" sz="2000" b="1" dirty="0"/>
                <a:t>UDP</a:t>
              </a:r>
              <a:r>
                <a:rPr lang="zh-CN" altLang="en-US" sz="2000" b="1" dirty="0"/>
                <a:t>和</a:t>
              </a:r>
              <a:r>
                <a:rPr lang="en-US" altLang="zh-CN" sz="2000" b="1" dirty="0"/>
                <a:t>TCP</a:t>
              </a:r>
              <a:r>
                <a:rPr lang="zh-CN" altLang="en-US" sz="2000" b="1" dirty="0"/>
                <a:t>对单播、多播和广播的支持情况</a:t>
              </a:r>
            </a:p>
          </p:txBody>
        </p:sp>
      </p:grpSp>
      <p:sp>
        <p:nvSpPr>
          <p:cNvPr id="3" name="矩形 2">
            <a:extLst>
              <a:ext uri="{FF2B5EF4-FFF2-40B4-BE49-F238E27FC236}">
                <a16:creationId xmlns:a16="http://schemas.microsoft.com/office/drawing/2014/main" id="{5FAEBC5D-CA4D-52E8-390A-45F4447348A3}"/>
              </a:ext>
            </a:extLst>
          </p:cNvPr>
          <p:cNvSpPr/>
          <p:nvPr/>
        </p:nvSpPr>
        <p:spPr>
          <a:xfrm>
            <a:off x="30480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用户数据报协议</a:t>
            </a:r>
            <a:r>
              <a:rPr lang="en-US" altLang="zh-CN" b="1" dirty="0"/>
              <a:t>UDP</a:t>
            </a:r>
          </a:p>
          <a:p>
            <a:pPr algn="ctr"/>
            <a:r>
              <a:rPr lang="zh-CN" altLang="en-US" b="1" dirty="0"/>
              <a:t>（</a:t>
            </a:r>
            <a:r>
              <a:rPr lang="en-US" altLang="zh-CN" b="1" dirty="0"/>
              <a:t>User Datagram Protocol</a:t>
            </a:r>
            <a:r>
              <a:rPr lang="zh-CN" altLang="en-US" b="1" dirty="0"/>
              <a:t>）</a:t>
            </a:r>
          </a:p>
        </p:txBody>
      </p:sp>
      <p:sp>
        <p:nvSpPr>
          <p:cNvPr id="49" name="矩形 48">
            <a:extLst>
              <a:ext uri="{FF2B5EF4-FFF2-40B4-BE49-F238E27FC236}">
                <a16:creationId xmlns:a16="http://schemas.microsoft.com/office/drawing/2014/main" id="{6C8A0C8B-C38D-7FD2-9A75-F278A4E78686}"/>
              </a:ext>
            </a:extLst>
          </p:cNvPr>
          <p:cNvSpPr/>
          <p:nvPr/>
        </p:nvSpPr>
        <p:spPr>
          <a:xfrm>
            <a:off x="647862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传输控制协议</a:t>
            </a:r>
            <a:r>
              <a:rPr lang="en-US" altLang="zh-CN" b="1" dirty="0"/>
              <a:t>TCP</a:t>
            </a:r>
          </a:p>
          <a:p>
            <a:pPr algn="ctr"/>
            <a:r>
              <a:rPr lang="zh-CN" altLang="en-US" b="1" dirty="0"/>
              <a:t>（</a:t>
            </a:r>
            <a:r>
              <a:rPr lang="en-US" altLang="zh-CN" b="1" dirty="0"/>
              <a:t>Transmission Control Protocol</a:t>
            </a:r>
            <a:r>
              <a:rPr lang="zh-CN" altLang="en-US" b="1" dirty="0"/>
              <a:t>）</a:t>
            </a:r>
          </a:p>
        </p:txBody>
      </p:sp>
      <p:grpSp>
        <p:nvGrpSpPr>
          <p:cNvPr id="24" name="组合 23">
            <a:extLst>
              <a:ext uri="{FF2B5EF4-FFF2-40B4-BE49-F238E27FC236}">
                <a16:creationId xmlns:a16="http://schemas.microsoft.com/office/drawing/2014/main" id="{B27E8EFE-DEDD-8E11-01BA-754D85B0E004}"/>
              </a:ext>
            </a:extLst>
          </p:cNvPr>
          <p:cNvGrpSpPr/>
          <p:nvPr/>
        </p:nvGrpSpPr>
        <p:grpSpPr>
          <a:xfrm>
            <a:off x="830449" y="2343403"/>
            <a:ext cx="4564003" cy="3062618"/>
            <a:chOff x="830449" y="2343403"/>
            <a:chExt cx="4564003" cy="3062618"/>
          </a:xfrm>
        </p:grpSpPr>
        <p:cxnSp>
          <p:nvCxnSpPr>
            <p:cNvPr id="10" name="直接连接符 9">
              <a:extLst>
                <a:ext uri="{FF2B5EF4-FFF2-40B4-BE49-F238E27FC236}">
                  <a16:creationId xmlns:a16="http://schemas.microsoft.com/office/drawing/2014/main" id="{D91B83E5-7A01-E98D-02E4-079BCD3211F4}"/>
                </a:ext>
              </a:extLst>
            </p:cNvPr>
            <p:cNvCxnSpPr/>
            <p:nvPr/>
          </p:nvCxnSpPr>
          <p:spPr>
            <a:xfrm>
              <a:off x="1441093" y="2944238"/>
              <a:ext cx="3309686" cy="20935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08195C7-9854-E440-8C55-1634441B4EBB}"/>
                </a:ext>
              </a:extLst>
            </p:cNvPr>
            <p:cNvCxnSpPr>
              <a:cxnSpLocks/>
              <a:stCxn id="57" idx="2"/>
            </p:cNvCxnSpPr>
            <p:nvPr/>
          </p:nvCxnSpPr>
          <p:spPr>
            <a:xfrm flipV="1">
              <a:off x="1441094" y="2934792"/>
              <a:ext cx="3383825" cy="21029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82A99C75-39C4-7176-31EC-8D44D653F9E6}"/>
                </a:ext>
              </a:extLst>
            </p:cNvPr>
            <p:cNvGrpSpPr/>
            <p:nvPr/>
          </p:nvGrpSpPr>
          <p:grpSpPr>
            <a:xfrm>
              <a:off x="830449" y="2343403"/>
              <a:ext cx="932481" cy="851728"/>
              <a:chOff x="395591" y="2158045"/>
              <a:chExt cx="932481" cy="851728"/>
            </a:xfrm>
          </p:grpSpPr>
          <p:pic>
            <p:nvPicPr>
              <p:cNvPr id="41" name="图形 40">
                <a:extLst>
                  <a:ext uri="{FF2B5EF4-FFF2-40B4-BE49-F238E27FC236}">
                    <a16:creationId xmlns:a16="http://schemas.microsoft.com/office/drawing/2014/main" id="{903D2FF4-541E-73B4-09DB-506C9B5406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42" name="文本框 41">
                <a:extLst>
                  <a:ext uri="{FF2B5EF4-FFF2-40B4-BE49-F238E27FC236}">
                    <a16:creationId xmlns:a16="http://schemas.microsoft.com/office/drawing/2014/main" id="{DACC82B0-0528-CB67-DE4F-A15BA1DC9B79}"/>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UDP</a:t>
                </a:r>
                <a:endParaRPr lang="zh-CN" altLang="en-US" b="1" dirty="0"/>
              </a:p>
            </p:txBody>
          </p:sp>
        </p:grpSp>
        <p:grpSp>
          <p:nvGrpSpPr>
            <p:cNvPr id="44" name="组合 43">
              <a:extLst>
                <a:ext uri="{FF2B5EF4-FFF2-40B4-BE49-F238E27FC236}">
                  <a16:creationId xmlns:a16="http://schemas.microsoft.com/office/drawing/2014/main" id="{DFC45CBC-DAA6-AF5A-E350-A494FBEAD1F3}"/>
                </a:ext>
              </a:extLst>
            </p:cNvPr>
            <p:cNvGrpSpPr/>
            <p:nvPr/>
          </p:nvGrpSpPr>
          <p:grpSpPr>
            <a:xfrm>
              <a:off x="4461971" y="2343403"/>
              <a:ext cx="932481" cy="851728"/>
              <a:chOff x="395591" y="2158045"/>
              <a:chExt cx="932481" cy="851728"/>
            </a:xfrm>
          </p:grpSpPr>
          <p:pic>
            <p:nvPicPr>
              <p:cNvPr id="45" name="图形 44">
                <a:extLst>
                  <a:ext uri="{FF2B5EF4-FFF2-40B4-BE49-F238E27FC236}">
                    <a16:creationId xmlns:a16="http://schemas.microsoft.com/office/drawing/2014/main" id="{03D92B0D-44FF-57F8-759A-61858C8F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51" name="文本框 50">
                <a:extLst>
                  <a:ext uri="{FF2B5EF4-FFF2-40B4-BE49-F238E27FC236}">
                    <a16:creationId xmlns:a16="http://schemas.microsoft.com/office/drawing/2014/main" id="{E41392FE-58CC-DD8D-C461-A04D9CC30B94}"/>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UDP</a:t>
                </a:r>
                <a:endParaRPr lang="zh-CN" altLang="en-US" b="1" dirty="0"/>
              </a:p>
            </p:txBody>
          </p:sp>
        </p:grpSp>
        <p:grpSp>
          <p:nvGrpSpPr>
            <p:cNvPr id="55" name="组合 54">
              <a:extLst>
                <a:ext uri="{FF2B5EF4-FFF2-40B4-BE49-F238E27FC236}">
                  <a16:creationId xmlns:a16="http://schemas.microsoft.com/office/drawing/2014/main" id="{B9E87A0A-C336-6ECA-314D-4C3B4AFD0165}"/>
                </a:ext>
              </a:extLst>
            </p:cNvPr>
            <p:cNvGrpSpPr/>
            <p:nvPr/>
          </p:nvGrpSpPr>
          <p:grpSpPr>
            <a:xfrm>
              <a:off x="830449" y="4554293"/>
              <a:ext cx="932481" cy="851728"/>
              <a:chOff x="395591" y="2158045"/>
              <a:chExt cx="932481" cy="851728"/>
            </a:xfrm>
          </p:grpSpPr>
          <p:pic>
            <p:nvPicPr>
              <p:cNvPr id="56" name="图形 55">
                <a:extLst>
                  <a:ext uri="{FF2B5EF4-FFF2-40B4-BE49-F238E27FC236}">
                    <a16:creationId xmlns:a16="http://schemas.microsoft.com/office/drawing/2014/main" id="{B0FE0D41-3FF9-07F9-CC53-4AFAE065E6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57" name="文本框 56">
                <a:extLst>
                  <a:ext uri="{FF2B5EF4-FFF2-40B4-BE49-F238E27FC236}">
                    <a16:creationId xmlns:a16="http://schemas.microsoft.com/office/drawing/2014/main" id="{137078EB-5C9C-29F0-FEE0-D3EDF3AAF313}"/>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UDP</a:t>
                </a:r>
                <a:endParaRPr lang="zh-CN" altLang="en-US" b="1" dirty="0"/>
              </a:p>
            </p:txBody>
          </p:sp>
        </p:grpSp>
        <p:grpSp>
          <p:nvGrpSpPr>
            <p:cNvPr id="58" name="组合 57">
              <a:extLst>
                <a:ext uri="{FF2B5EF4-FFF2-40B4-BE49-F238E27FC236}">
                  <a16:creationId xmlns:a16="http://schemas.microsoft.com/office/drawing/2014/main" id="{D9288E49-9B58-00A5-A428-EC49DEDCF141}"/>
                </a:ext>
              </a:extLst>
            </p:cNvPr>
            <p:cNvGrpSpPr/>
            <p:nvPr/>
          </p:nvGrpSpPr>
          <p:grpSpPr>
            <a:xfrm>
              <a:off x="4461971" y="4554293"/>
              <a:ext cx="932481" cy="851728"/>
              <a:chOff x="395591" y="2158045"/>
              <a:chExt cx="932481" cy="851728"/>
            </a:xfrm>
          </p:grpSpPr>
          <p:pic>
            <p:nvPicPr>
              <p:cNvPr id="59" name="图形 58">
                <a:extLst>
                  <a:ext uri="{FF2B5EF4-FFF2-40B4-BE49-F238E27FC236}">
                    <a16:creationId xmlns:a16="http://schemas.microsoft.com/office/drawing/2014/main" id="{285BFC88-D703-43B1-7ED2-C09A6C2972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60" name="文本框 59">
                <a:extLst>
                  <a:ext uri="{FF2B5EF4-FFF2-40B4-BE49-F238E27FC236}">
                    <a16:creationId xmlns:a16="http://schemas.microsoft.com/office/drawing/2014/main" id="{E40397AB-ABFB-3283-3E9C-212292F8BCD7}"/>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UDP</a:t>
                </a:r>
                <a:endParaRPr lang="zh-CN" altLang="en-US" b="1" dirty="0"/>
              </a:p>
            </p:txBody>
          </p:sp>
        </p:grpSp>
        <p:sp>
          <p:nvSpPr>
            <p:cNvPr id="61" name="云形 60">
              <a:extLst>
                <a:ext uri="{FF2B5EF4-FFF2-40B4-BE49-F238E27FC236}">
                  <a16:creationId xmlns:a16="http://schemas.microsoft.com/office/drawing/2014/main" id="{4EA15AE0-6C2E-1829-60A9-6B2C4B919CC6}"/>
                </a:ext>
              </a:extLst>
            </p:cNvPr>
            <p:cNvSpPr/>
            <p:nvPr/>
          </p:nvSpPr>
          <p:spPr>
            <a:xfrm>
              <a:off x="2305456" y="3471052"/>
              <a:ext cx="1407268" cy="851728"/>
            </a:xfrm>
            <a:prstGeom prst="cloud">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局域网</a:t>
              </a:r>
            </a:p>
          </p:txBody>
        </p:sp>
      </p:grpSp>
      <p:grpSp>
        <p:nvGrpSpPr>
          <p:cNvPr id="11" name="组合 10">
            <a:extLst>
              <a:ext uri="{FF2B5EF4-FFF2-40B4-BE49-F238E27FC236}">
                <a16:creationId xmlns:a16="http://schemas.microsoft.com/office/drawing/2014/main" id="{45D1197C-FB9D-E13A-9F5E-97D20B346779}"/>
              </a:ext>
            </a:extLst>
          </p:cNvPr>
          <p:cNvGrpSpPr/>
          <p:nvPr/>
        </p:nvGrpSpPr>
        <p:grpSpPr>
          <a:xfrm>
            <a:off x="1779281" y="4901556"/>
            <a:ext cx="817124" cy="888384"/>
            <a:chOff x="1779281" y="4901556"/>
            <a:chExt cx="817124" cy="888384"/>
          </a:xfrm>
        </p:grpSpPr>
        <p:sp>
          <p:nvSpPr>
            <p:cNvPr id="22" name="标注: 右箭头 21">
              <a:extLst>
                <a:ext uri="{FF2B5EF4-FFF2-40B4-BE49-F238E27FC236}">
                  <a16:creationId xmlns:a16="http://schemas.microsoft.com/office/drawing/2014/main" id="{213636E2-4D68-167A-A4D6-263FC16677A8}"/>
                </a:ext>
              </a:extLst>
            </p:cNvPr>
            <p:cNvSpPr/>
            <p:nvPr/>
          </p:nvSpPr>
          <p:spPr>
            <a:xfrm>
              <a:off x="1779281" y="5517566"/>
              <a:ext cx="817124" cy="272374"/>
            </a:xfrm>
            <a:prstGeom prst="rightArrowCallout">
              <a:avLst>
                <a:gd name="adj1" fmla="val 25000"/>
                <a:gd name="adj2" fmla="val 25000"/>
                <a:gd name="adj3" fmla="val 25000"/>
                <a:gd name="adj4" fmla="val 845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solidFill>
                    <a:schemeClr val="bg1"/>
                  </a:solidFill>
                </a:rPr>
                <a:t>多播</a:t>
              </a:r>
            </a:p>
          </p:txBody>
        </p:sp>
        <p:sp>
          <p:nvSpPr>
            <p:cNvPr id="29" name="标注: 右箭头 28">
              <a:extLst>
                <a:ext uri="{FF2B5EF4-FFF2-40B4-BE49-F238E27FC236}">
                  <a16:creationId xmlns:a16="http://schemas.microsoft.com/office/drawing/2014/main" id="{F17A0FE8-445C-AA37-2BDF-324DC9853F8F}"/>
                </a:ext>
              </a:extLst>
            </p:cNvPr>
            <p:cNvSpPr/>
            <p:nvPr/>
          </p:nvSpPr>
          <p:spPr>
            <a:xfrm>
              <a:off x="1779281" y="5209561"/>
              <a:ext cx="817124" cy="272374"/>
            </a:xfrm>
            <a:prstGeom prst="rightArrowCallout">
              <a:avLst>
                <a:gd name="adj1" fmla="val 25000"/>
                <a:gd name="adj2" fmla="val 25000"/>
                <a:gd name="adj3" fmla="val 25000"/>
                <a:gd name="adj4" fmla="val 8451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广播</a:t>
              </a:r>
            </a:p>
          </p:txBody>
        </p:sp>
        <p:sp>
          <p:nvSpPr>
            <p:cNvPr id="30" name="标注: 右箭头 29">
              <a:extLst>
                <a:ext uri="{FF2B5EF4-FFF2-40B4-BE49-F238E27FC236}">
                  <a16:creationId xmlns:a16="http://schemas.microsoft.com/office/drawing/2014/main" id="{C27F26E7-CEAB-3DF2-9B7A-49BF60CE309E}"/>
                </a:ext>
              </a:extLst>
            </p:cNvPr>
            <p:cNvSpPr/>
            <p:nvPr/>
          </p:nvSpPr>
          <p:spPr>
            <a:xfrm>
              <a:off x="1779281" y="4901556"/>
              <a:ext cx="817124" cy="272374"/>
            </a:xfrm>
            <a:prstGeom prst="rightArrowCallout">
              <a:avLst>
                <a:gd name="adj1" fmla="val 25000"/>
                <a:gd name="adj2" fmla="val 25000"/>
                <a:gd name="adj3" fmla="val 25000"/>
                <a:gd name="adj4" fmla="val 8451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单播</a:t>
              </a:r>
            </a:p>
          </p:txBody>
        </p:sp>
      </p:grpSp>
      <p:grpSp>
        <p:nvGrpSpPr>
          <p:cNvPr id="7" name="组合 6">
            <a:extLst>
              <a:ext uri="{FF2B5EF4-FFF2-40B4-BE49-F238E27FC236}">
                <a16:creationId xmlns:a16="http://schemas.microsoft.com/office/drawing/2014/main" id="{01F60B5B-3F64-C6E1-9109-EA55A2A9AD4D}"/>
              </a:ext>
            </a:extLst>
          </p:cNvPr>
          <p:cNvGrpSpPr/>
          <p:nvPr/>
        </p:nvGrpSpPr>
        <p:grpSpPr>
          <a:xfrm>
            <a:off x="1762930" y="2478014"/>
            <a:ext cx="833475" cy="592965"/>
            <a:chOff x="1762930" y="2478014"/>
            <a:chExt cx="833475" cy="592965"/>
          </a:xfrm>
        </p:grpSpPr>
        <p:sp>
          <p:nvSpPr>
            <p:cNvPr id="31" name="标注: 左箭头 30">
              <a:extLst>
                <a:ext uri="{FF2B5EF4-FFF2-40B4-BE49-F238E27FC236}">
                  <a16:creationId xmlns:a16="http://schemas.microsoft.com/office/drawing/2014/main" id="{9348BE6D-43D8-5180-657A-C001EA0CE73D}"/>
                </a:ext>
              </a:extLst>
            </p:cNvPr>
            <p:cNvSpPr/>
            <p:nvPr/>
          </p:nvSpPr>
          <p:spPr>
            <a:xfrm>
              <a:off x="1762930" y="2478014"/>
              <a:ext cx="833475" cy="272374"/>
            </a:xfrm>
            <a:prstGeom prst="leftArrowCallout">
              <a:avLst>
                <a:gd name="adj1" fmla="val 25000"/>
                <a:gd name="adj2" fmla="val 25000"/>
                <a:gd name="adj3" fmla="val 25000"/>
                <a:gd name="adj4" fmla="val 8365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单播</a:t>
              </a:r>
            </a:p>
          </p:txBody>
        </p:sp>
        <p:sp>
          <p:nvSpPr>
            <p:cNvPr id="32" name="标注: 左箭头 31">
              <a:extLst>
                <a:ext uri="{FF2B5EF4-FFF2-40B4-BE49-F238E27FC236}">
                  <a16:creationId xmlns:a16="http://schemas.microsoft.com/office/drawing/2014/main" id="{293814BF-8740-5CE1-6AB3-5EC34B028319}"/>
                </a:ext>
              </a:extLst>
            </p:cNvPr>
            <p:cNvSpPr/>
            <p:nvPr/>
          </p:nvSpPr>
          <p:spPr>
            <a:xfrm>
              <a:off x="1762930" y="2798605"/>
              <a:ext cx="833475" cy="272374"/>
            </a:xfrm>
            <a:prstGeom prst="leftArrowCallout">
              <a:avLst>
                <a:gd name="adj1" fmla="val 25000"/>
                <a:gd name="adj2" fmla="val 25000"/>
                <a:gd name="adj3" fmla="val 25000"/>
                <a:gd name="adj4" fmla="val 8365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广播</a:t>
              </a:r>
            </a:p>
          </p:txBody>
        </p:sp>
      </p:grpSp>
      <p:grpSp>
        <p:nvGrpSpPr>
          <p:cNvPr id="8" name="组合 7">
            <a:extLst>
              <a:ext uri="{FF2B5EF4-FFF2-40B4-BE49-F238E27FC236}">
                <a16:creationId xmlns:a16="http://schemas.microsoft.com/office/drawing/2014/main" id="{F8B99D1E-BEA0-160A-CF69-B64DAF2F08D3}"/>
              </a:ext>
            </a:extLst>
          </p:cNvPr>
          <p:cNvGrpSpPr/>
          <p:nvPr/>
        </p:nvGrpSpPr>
        <p:grpSpPr>
          <a:xfrm>
            <a:off x="3570707" y="2478014"/>
            <a:ext cx="820940" cy="592965"/>
            <a:chOff x="3570707" y="2478014"/>
            <a:chExt cx="820940" cy="592965"/>
          </a:xfrm>
        </p:grpSpPr>
        <p:sp>
          <p:nvSpPr>
            <p:cNvPr id="33" name="标注: 右箭头 32">
              <a:extLst>
                <a:ext uri="{FF2B5EF4-FFF2-40B4-BE49-F238E27FC236}">
                  <a16:creationId xmlns:a16="http://schemas.microsoft.com/office/drawing/2014/main" id="{83277BB7-3671-ACB7-2063-F5C7DEF1395C}"/>
                </a:ext>
              </a:extLst>
            </p:cNvPr>
            <p:cNvSpPr/>
            <p:nvPr/>
          </p:nvSpPr>
          <p:spPr>
            <a:xfrm>
              <a:off x="3574523" y="2478014"/>
              <a:ext cx="817124" cy="272374"/>
            </a:xfrm>
            <a:prstGeom prst="rightArrowCallout">
              <a:avLst>
                <a:gd name="adj1" fmla="val 25000"/>
                <a:gd name="adj2" fmla="val 25000"/>
                <a:gd name="adj3" fmla="val 25000"/>
                <a:gd name="adj4" fmla="val 845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solidFill>
                    <a:schemeClr val="bg1"/>
                  </a:solidFill>
                </a:rPr>
                <a:t>多播</a:t>
              </a:r>
            </a:p>
          </p:txBody>
        </p:sp>
        <p:sp>
          <p:nvSpPr>
            <p:cNvPr id="34" name="标注: 右箭头 33">
              <a:extLst>
                <a:ext uri="{FF2B5EF4-FFF2-40B4-BE49-F238E27FC236}">
                  <a16:creationId xmlns:a16="http://schemas.microsoft.com/office/drawing/2014/main" id="{770058AA-C93C-8D4F-B513-C1D241F1A28F}"/>
                </a:ext>
              </a:extLst>
            </p:cNvPr>
            <p:cNvSpPr/>
            <p:nvPr/>
          </p:nvSpPr>
          <p:spPr>
            <a:xfrm>
              <a:off x="3570707" y="2798605"/>
              <a:ext cx="817124" cy="272374"/>
            </a:xfrm>
            <a:prstGeom prst="rightArrowCallout">
              <a:avLst>
                <a:gd name="adj1" fmla="val 25000"/>
                <a:gd name="adj2" fmla="val 25000"/>
                <a:gd name="adj3" fmla="val 25000"/>
                <a:gd name="adj4" fmla="val 8451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广播</a:t>
              </a:r>
            </a:p>
          </p:txBody>
        </p:sp>
      </p:grpSp>
      <p:grpSp>
        <p:nvGrpSpPr>
          <p:cNvPr id="9" name="组合 8">
            <a:extLst>
              <a:ext uri="{FF2B5EF4-FFF2-40B4-BE49-F238E27FC236}">
                <a16:creationId xmlns:a16="http://schemas.microsoft.com/office/drawing/2014/main" id="{1B35FB60-EBD8-E817-0037-1C28D7682182}"/>
              </a:ext>
            </a:extLst>
          </p:cNvPr>
          <p:cNvGrpSpPr/>
          <p:nvPr/>
        </p:nvGrpSpPr>
        <p:grpSpPr>
          <a:xfrm>
            <a:off x="3570707" y="4901556"/>
            <a:ext cx="817124" cy="580379"/>
            <a:chOff x="3570707" y="4901556"/>
            <a:chExt cx="817124" cy="580379"/>
          </a:xfrm>
        </p:grpSpPr>
        <p:sp>
          <p:nvSpPr>
            <p:cNvPr id="35" name="标注: 右箭头 34">
              <a:extLst>
                <a:ext uri="{FF2B5EF4-FFF2-40B4-BE49-F238E27FC236}">
                  <a16:creationId xmlns:a16="http://schemas.microsoft.com/office/drawing/2014/main" id="{29FFECAF-0FDE-F339-C95B-121056DC8B0C}"/>
                </a:ext>
              </a:extLst>
            </p:cNvPr>
            <p:cNvSpPr/>
            <p:nvPr/>
          </p:nvSpPr>
          <p:spPr>
            <a:xfrm>
              <a:off x="3570707" y="5209561"/>
              <a:ext cx="817124" cy="272374"/>
            </a:xfrm>
            <a:prstGeom prst="rightArrowCallout">
              <a:avLst>
                <a:gd name="adj1" fmla="val 25000"/>
                <a:gd name="adj2" fmla="val 25000"/>
                <a:gd name="adj3" fmla="val 25000"/>
                <a:gd name="adj4" fmla="val 845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solidFill>
                    <a:schemeClr val="bg1"/>
                  </a:solidFill>
                </a:rPr>
                <a:t>多播</a:t>
              </a:r>
            </a:p>
          </p:txBody>
        </p:sp>
        <p:sp>
          <p:nvSpPr>
            <p:cNvPr id="36" name="标注: 右箭头 35">
              <a:extLst>
                <a:ext uri="{FF2B5EF4-FFF2-40B4-BE49-F238E27FC236}">
                  <a16:creationId xmlns:a16="http://schemas.microsoft.com/office/drawing/2014/main" id="{0C7503BD-3FE6-5B75-05F6-0E624769EB31}"/>
                </a:ext>
              </a:extLst>
            </p:cNvPr>
            <p:cNvSpPr/>
            <p:nvPr/>
          </p:nvSpPr>
          <p:spPr>
            <a:xfrm>
              <a:off x="3570707" y="4901556"/>
              <a:ext cx="817124" cy="272374"/>
            </a:xfrm>
            <a:prstGeom prst="rightArrowCallout">
              <a:avLst>
                <a:gd name="adj1" fmla="val 25000"/>
                <a:gd name="adj2" fmla="val 25000"/>
                <a:gd name="adj3" fmla="val 25000"/>
                <a:gd name="adj4" fmla="val 8451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广播</a:t>
              </a:r>
            </a:p>
          </p:txBody>
        </p:sp>
      </p:grpSp>
      <p:sp>
        <p:nvSpPr>
          <p:cNvPr id="12" name="文本框 11">
            <a:extLst>
              <a:ext uri="{FF2B5EF4-FFF2-40B4-BE49-F238E27FC236}">
                <a16:creationId xmlns:a16="http://schemas.microsoft.com/office/drawing/2014/main" id="{ADE4E32D-6A90-847B-A959-14F0AD8927E3}"/>
              </a:ext>
            </a:extLst>
          </p:cNvPr>
          <p:cNvSpPr txBox="1"/>
          <p:nvPr/>
        </p:nvSpPr>
        <p:spPr>
          <a:xfrm>
            <a:off x="304800" y="5954731"/>
            <a:ext cx="5408580" cy="369332"/>
          </a:xfrm>
          <a:prstGeom prst="rect">
            <a:avLst/>
          </a:prstGeom>
          <a:noFill/>
        </p:spPr>
        <p:txBody>
          <a:bodyPr wrap="square" rtlCol="0">
            <a:spAutoFit/>
          </a:bodyPr>
          <a:lstStyle/>
          <a:p>
            <a:pPr algn="ctr"/>
            <a:r>
              <a:rPr lang="en-US" altLang="zh-CN" b="1" dirty="0">
                <a:solidFill>
                  <a:schemeClr val="accent3"/>
                </a:solidFill>
              </a:rPr>
              <a:t>UDP</a:t>
            </a:r>
            <a:r>
              <a:rPr lang="zh-CN" altLang="en-US" b="1" dirty="0">
                <a:solidFill>
                  <a:schemeClr val="accent3"/>
                </a:solidFill>
              </a:rPr>
              <a:t>支持单播、多播和广播</a:t>
            </a:r>
          </a:p>
        </p:txBody>
      </p:sp>
      <p:grpSp>
        <p:nvGrpSpPr>
          <p:cNvPr id="40" name="组合 39">
            <a:extLst>
              <a:ext uri="{FF2B5EF4-FFF2-40B4-BE49-F238E27FC236}">
                <a16:creationId xmlns:a16="http://schemas.microsoft.com/office/drawing/2014/main" id="{52F62C45-8549-AFA9-F0D1-3E411FBDA1B4}"/>
              </a:ext>
            </a:extLst>
          </p:cNvPr>
          <p:cNvGrpSpPr/>
          <p:nvPr/>
        </p:nvGrpSpPr>
        <p:grpSpPr>
          <a:xfrm>
            <a:off x="6900908" y="2343403"/>
            <a:ext cx="4564003" cy="3062618"/>
            <a:chOff x="830449" y="2343403"/>
            <a:chExt cx="4564003" cy="3062618"/>
          </a:xfrm>
        </p:grpSpPr>
        <p:cxnSp>
          <p:nvCxnSpPr>
            <p:cNvPr id="43" name="直接连接符 42">
              <a:extLst>
                <a:ext uri="{FF2B5EF4-FFF2-40B4-BE49-F238E27FC236}">
                  <a16:creationId xmlns:a16="http://schemas.microsoft.com/office/drawing/2014/main" id="{E57F585A-55A9-8C1E-FF97-378AB5E483B0}"/>
                </a:ext>
              </a:extLst>
            </p:cNvPr>
            <p:cNvCxnSpPr/>
            <p:nvPr/>
          </p:nvCxnSpPr>
          <p:spPr>
            <a:xfrm>
              <a:off x="1441093" y="2944238"/>
              <a:ext cx="3309686" cy="20935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672BFE59-C1F0-CB7B-FC7D-ED8C647B6214}"/>
                </a:ext>
              </a:extLst>
            </p:cNvPr>
            <p:cNvCxnSpPr>
              <a:cxnSpLocks/>
              <a:stCxn id="68" idx="2"/>
            </p:cNvCxnSpPr>
            <p:nvPr/>
          </p:nvCxnSpPr>
          <p:spPr>
            <a:xfrm flipV="1">
              <a:off x="1441094" y="2934792"/>
              <a:ext cx="3383825" cy="21029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组合 51">
              <a:extLst>
                <a:ext uri="{FF2B5EF4-FFF2-40B4-BE49-F238E27FC236}">
                  <a16:creationId xmlns:a16="http://schemas.microsoft.com/office/drawing/2014/main" id="{7FD9AF05-F7A5-8D7F-FA7E-19497C91BC4D}"/>
                </a:ext>
              </a:extLst>
            </p:cNvPr>
            <p:cNvGrpSpPr/>
            <p:nvPr/>
          </p:nvGrpSpPr>
          <p:grpSpPr>
            <a:xfrm>
              <a:off x="830449" y="2343403"/>
              <a:ext cx="932481" cy="851728"/>
              <a:chOff x="395591" y="2158045"/>
              <a:chExt cx="932481" cy="851728"/>
            </a:xfrm>
          </p:grpSpPr>
          <p:pic>
            <p:nvPicPr>
              <p:cNvPr id="71" name="图形 70">
                <a:extLst>
                  <a:ext uri="{FF2B5EF4-FFF2-40B4-BE49-F238E27FC236}">
                    <a16:creationId xmlns:a16="http://schemas.microsoft.com/office/drawing/2014/main" id="{E3231F04-0631-EF19-B975-F7EAA3C58F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72" name="文本框 71">
                <a:extLst>
                  <a:ext uri="{FF2B5EF4-FFF2-40B4-BE49-F238E27FC236}">
                    <a16:creationId xmlns:a16="http://schemas.microsoft.com/office/drawing/2014/main" id="{74296C02-E940-1F33-789E-299B1A0944B7}"/>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TCP</a:t>
                </a:r>
                <a:endParaRPr lang="zh-CN" altLang="en-US" b="1" dirty="0"/>
              </a:p>
            </p:txBody>
          </p:sp>
        </p:grpSp>
        <p:grpSp>
          <p:nvGrpSpPr>
            <p:cNvPr id="53" name="组合 52">
              <a:extLst>
                <a:ext uri="{FF2B5EF4-FFF2-40B4-BE49-F238E27FC236}">
                  <a16:creationId xmlns:a16="http://schemas.microsoft.com/office/drawing/2014/main" id="{DCAD2E61-A296-BACA-CEDA-E34E9E39FA19}"/>
                </a:ext>
              </a:extLst>
            </p:cNvPr>
            <p:cNvGrpSpPr/>
            <p:nvPr/>
          </p:nvGrpSpPr>
          <p:grpSpPr>
            <a:xfrm>
              <a:off x="4461971" y="2343403"/>
              <a:ext cx="932481" cy="851728"/>
              <a:chOff x="395591" y="2158045"/>
              <a:chExt cx="932481" cy="851728"/>
            </a:xfrm>
          </p:grpSpPr>
          <p:pic>
            <p:nvPicPr>
              <p:cNvPr id="69" name="图形 68">
                <a:extLst>
                  <a:ext uri="{FF2B5EF4-FFF2-40B4-BE49-F238E27FC236}">
                    <a16:creationId xmlns:a16="http://schemas.microsoft.com/office/drawing/2014/main" id="{BC7C06C5-9341-14CF-97B4-98A220F5B1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70" name="文本框 69">
                <a:extLst>
                  <a:ext uri="{FF2B5EF4-FFF2-40B4-BE49-F238E27FC236}">
                    <a16:creationId xmlns:a16="http://schemas.microsoft.com/office/drawing/2014/main" id="{97CEBDDC-F2FD-5C5B-61E5-BC29D92000AC}"/>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TCP</a:t>
                </a:r>
                <a:endParaRPr lang="zh-CN" altLang="en-US" b="1" dirty="0"/>
              </a:p>
            </p:txBody>
          </p:sp>
        </p:grpSp>
        <p:grpSp>
          <p:nvGrpSpPr>
            <p:cNvPr id="54" name="组合 53">
              <a:extLst>
                <a:ext uri="{FF2B5EF4-FFF2-40B4-BE49-F238E27FC236}">
                  <a16:creationId xmlns:a16="http://schemas.microsoft.com/office/drawing/2014/main" id="{EFFE05ED-5A86-19E7-7B30-D8985C8F9A44}"/>
                </a:ext>
              </a:extLst>
            </p:cNvPr>
            <p:cNvGrpSpPr/>
            <p:nvPr/>
          </p:nvGrpSpPr>
          <p:grpSpPr>
            <a:xfrm>
              <a:off x="830449" y="4554293"/>
              <a:ext cx="932481" cy="851728"/>
              <a:chOff x="395591" y="2158045"/>
              <a:chExt cx="932481" cy="851728"/>
            </a:xfrm>
          </p:grpSpPr>
          <p:pic>
            <p:nvPicPr>
              <p:cNvPr id="67" name="图形 66">
                <a:extLst>
                  <a:ext uri="{FF2B5EF4-FFF2-40B4-BE49-F238E27FC236}">
                    <a16:creationId xmlns:a16="http://schemas.microsoft.com/office/drawing/2014/main" id="{43F1918E-B190-2511-4C4E-F3B9FD5241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68" name="文本框 67">
                <a:extLst>
                  <a:ext uri="{FF2B5EF4-FFF2-40B4-BE49-F238E27FC236}">
                    <a16:creationId xmlns:a16="http://schemas.microsoft.com/office/drawing/2014/main" id="{136CFBC2-F780-FAD1-1EE4-475A9036EC67}"/>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TCP</a:t>
                </a:r>
                <a:endParaRPr lang="zh-CN" altLang="en-US" b="1" dirty="0"/>
              </a:p>
            </p:txBody>
          </p:sp>
        </p:grpSp>
        <p:grpSp>
          <p:nvGrpSpPr>
            <p:cNvPr id="62" name="组合 61">
              <a:extLst>
                <a:ext uri="{FF2B5EF4-FFF2-40B4-BE49-F238E27FC236}">
                  <a16:creationId xmlns:a16="http://schemas.microsoft.com/office/drawing/2014/main" id="{6076C5EE-6FF3-F20D-849F-1446D221D214}"/>
                </a:ext>
              </a:extLst>
            </p:cNvPr>
            <p:cNvGrpSpPr/>
            <p:nvPr/>
          </p:nvGrpSpPr>
          <p:grpSpPr>
            <a:xfrm>
              <a:off x="4461971" y="4554293"/>
              <a:ext cx="932481" cy="851728"/>
              <a:chOff x="395591" y="2158045"/>
              <a:chExt cx="932481" cy="851728"/>
            </a:xfrm>
          </p:grpSpPr>
          <p:pic>
            <p:nvPicPr>
              <p:cNvPr id="65" name="图形 64">
                <a:extLst>
                  <a:ext uri="{FF2B5EF4-FFF2-40B4-BE49-F238E27FC236}">
                    <a16:creationId xmlns:a16="http://schemas.microsoft.com/office/drawing/2014/main" id="{D9F0CCD3-CE97-1138-9239-8ECAA1D1B5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66" name="文本框 65">
                <a:extLst>
                  <a:ext uri="{FF2B5EF4-FFF2-40B4-BE49-F238E27FC236}">
                    <a16:creationId xmlns:a16="http://schemas.microsoft.com/office/drawing/2014/main" id="{CC6E5B0C-7920-F969-750A-78F289B18B0F}"/>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TCP</a:t>
                </a:r>
                <a:endParaRPr lang="zh-CN" altLang="en-US" b="1" dirty="0"/>
              </a:p>
            </p:txBody>
          </p:sp>
        </p:grpSp>
        <p:sp>
          <p:nvSpPr>
            <p:cNvPr id="64" name="云形 63">
              <a:extLst>
                <a:ext uri="{FF2B5EF4-FFF2-40B4-BE49-F238E27FC236}">
                  <a16:creationId xmlns:a16="http://schemas.microsoft.com/office/drawing/2014/main" id="{596D919B-7BF9-4AE0-FDC8-9E1E6EF70D8A}"/>
                </a:ext>
              </a:extLst>
            </p:cNvPr>
            <p:cNvSpPr/>
            <p:nvPr/>
          </p:nvSpPr>
          <p:spPr>
            <a:xfrm>
              <a:off x="2305456" y="3471052"/>
              <a:ext cx="1407268" cy="851728"/>
            </a:xfrm>
            <a:prstGeom prst="cloud">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局域网</a:t>
              </a:r>
            </a:p>
          </p:txBody>
        </p:sp>
      </p:grpSp>
      <p:sp>
        <p:nvSpPr>
          <p:cNvPr id="14" name="圆柱体 13">
            <a:extLst>
              <a:ext uri="{FF2B5EF4-FFF2-40B4-BE49-F238E27FC236}">
                <a16:creationId xmlns:a16="http://schemas.microsoft.com/office/drawing/2014/main" id="{C6CF451A-E99F-8A16-2915-97F652B32981}"/>
              </a:ext>
            </a:extLst>
          </p:cNvPr>
          <p:cNvSpPr/>
          <p:nvPr/>
        </p:nvSpPr>
        <p:spPr>
          <a:xfrm rot="16200000">
            <a:off x="9116709" y="1112695"/>
            <a:ext cx="369331" cy="3039732"/>
          </a:xfrm>
          <a:prstGeom prst="can">
            <a:avLst>
              <a:gd name="adj" fmla="val 3729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73" name="email_159050">
            <a:extLst>
              <a:ext uri="{FF2B5EF4-FFF2-40B4-BE49-F238E27FC236}">
                <a16:creationId xmlns:a16="http://schemas.microsoft.com/office/drawing/2014/main" id="{E19BC708-7018-8B58-E481-7DA0FCCC2396}"/>
              </a:ext>
            </a:extLst>
          </p:cNvPr>
          <p:cNvSpPr/>
          <p:nvPr/>
        </p:nvSpPr>
        <p:spPr>
          <a:xfrm>
            <a:off x="7364596" y="2525043"/>
            <a:ext cx="293911" cy="223712"/>
          </a:xfrm>
          <a:custGeom>
            <a:avLst/>
            <a:gdLst>
              <a:gd name="T0" fmla="*/ 5711 w 6523"/>
              <a:gd name="T1" fmla="*/ 4973 h 4973"/>
              <a:gd name="T2" fmla="*/ 6523 w 6523"/>
              <a:gd name="T3" fmla="*/ 4161 h 4973"/>
              <a:gd name="T4" fmla="*/ 6523 w 6523"/>
              <a:gd name="T5" fmla="*/ 812 h 4973"/>
              <a:gd name="T6" fmla="*/ 5711 w 6523"/>
              <a:gd name="T7" fmla="*/ 0 h 4973"/>
              <a:gd name="T8" fmla="*/ 812 w 6523"/>
              <a:gd name="T9" fmla="*/ 0 h 4973"/>
              <a:gd name="T10" fmla="*/ 0 w 6523"/>
              <a:gd name="T11" fmla="*/ 812 h 4973"/>
              <a:gd name="T12" fmla="*/ 0 w 6523"/>
              <a:gd name="T13" fmla="*/ 4160 h 4973"/>
              <a:gd name="T14" fmla="*/ 812 w 6523"/>
              <a:gd name="T15" fmla="*/ 4972 h 4973"/>
              <a:gd name="T16" fmla="*/ 5711 w 6523"/>
              <a:gd name="T17" fmla="*/ 4972 h 4973"/>
              <a:gd name="T18" fmla="*/ 5711 w 6523"/>
              <a:gd name="T19" fmla="*/ 4973 h 4973"/>
              <a:gd name="T20" fmla="*/ 831 w 6523"/>
              <a:gd name="T21" fmla="*/ 1130 h 4973"/>
              <a:gd name="T22" fmla="*/ 808 w 6523"/>
              <a:gd name="T23" fmla="*/ 849 h 4973"/>
              <a:gd name="T24" fmla="*/ 1089 w 6523"/>
              <a:gd name="T25" fmla="*/ 826 h 4973"/>
              <a:gd name="T26" fmla="*/ 3261 w 6523"/>
              <a:gd name="T27" fmla="*/ 2669 h 4973"/>
              <a:gd name="T28" fmla="*/ 5435 w 6523"/>
              <a:gd name="T29" fmla="*/ 825 h 4973"/>
              <a:gd name="T30" fmla="*/ 5716 w 6523"/>
              <a:gd name="T31" fmla="*/ 848 h 4973"/>
              <a:gd name="T32" fmla="*/ 5693 w 6523"/>
              <a:gd name="T33" fmla="*/ 1129 h 4973"/>
              <a:gd name="T34" fmla="*/ 4143 w 6523"/>
              <a:gd name="T35" fmla="*/ 2446 h 4973"/>
              <a:gd name="T36" fmla="*/ 5701 w 6523"/>
              <a:gd name="T37" fmla="*/ 3913 h 4973"/>
              <a:gd name="T38" fmla="*/ 5709 w 6523"/>
              <a:gd name="T39" fmla="*/ 4196 h 4973"/>
              <a:gd name="T40" fmla="*/ 5564 w 6523"/>
              <a:gd name="T41" fmla="*/ 4258 h 4973"/>
              <a:gd name="T42" fmla="*/ 5427 w 6523"/>
              <a:gd name="T43" fmla="*/ 4204 h 4973"/>
              <a:gd name="T44" fmla="*/ 3836 w 6523"/>
              <a:gd name="T45" fmla="*/ 2708 h 4973"/>
              <a:gd name="T46" fmla="*/ 3392 w 6523"/>
              <a:gd name="T47" fmla="*/ 3085 h 4973"/>
              <a:gd name="T48" fmla="*/ 3263 w 6523"/>
              <a:gd name="T49" fmla="*/ 3133 h 4973"/>
              <a:gd name="T50" fmla="*/ 3133 w 6523"/>
              <a:gd name="T51" fmla="*/ 3085 h 4973"/>
              <a:gd name="T52" fmla="*/ 2688 w 6523"/>
              <a:gd name="T53" fmla="*/ 2708 h 4973"/>
              <a:gd name="T54" fmla="*/ 1097 w 6523"/>
              <a:gd name="T55" fmla="*/ 4205 h 4973"/>
              <a:gd name="T56" fmla="*/ 960 w 6523"/>
              <a:gd name="T57" fmla="*/ 4260 h 4973"/>
              <a:gd name="T58" fmla="*/ 815 w 6523"/>
              <a:gd name="T59" fmla="*/ 4197 h 4973"/>
              <a:gd name="T60" fmla="*/ 823 w 6523"/>
              <a:gd name="T61" fmla="*/ 3914 h 4973"/>
              <a:gd name="T62" fmla="*/ 2381 w 6523"/>
              <a:gd name="T63" fmla="*/ 2446 h 4973"/>
              <a:gd name="T64" fmla="*/ 831 w 6523"/>
              <a:gd name="T65" fmla="*/ 1130 h 4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3" h="4973">
                <a:moveTo>
                  <a:pt x="5711" y="4973"/>
                </a:moveTo>
                <a:cubicBezTo>
                  <a:pt x="6159" y="4973"/>
                  <a:pt x="6523" y="4609"/>
                  <a:pt x="6523" y="4161"/>
                </a:cubicBezTo>
                <a:lnTo>
                  <a:pt x="6523" y="812"/>
                </a:lnTo>
                <a:cubicBezTo>
                  <a:pt x="6523" y="364"/>
                  <a:pt x="6159" y="0"/>
                  <a:pt x="5711" y="0"/>
                </a:cubicBezTo>
                <a:lnTo>
                  <a:pt x="812" y="0"/>
                </a:lnTo>
                <a:cubicBezTo>
                  <a:pt x="364" y="0"/>
                  <a:pt x="0" y="364"/>
                  <a:pt x="0" y="812"/>
                </a:cubicBezTo>
                <a:lnTo>
                  <a:pt x="0" y="4160"/>
                </a:lnTo>
                <a:cubicBezTo>
                  <a:pt x="0" y="4608"/>
                  <a:pt x="364" y="4972"/>
                  <a:pt x="812" y="4972"/>
                </a:cubicBezTo>
                <a:lnTo>
                  <a:pt x="5711" y="4972"/>
                </a:lnTo>
                <a:lnTo>
                  <a:pt x="5711" y="4973"/>
                </a:lnTo>
                <a:close/>
                <a:moveTo>
                  <a:pt x="831" y="1130"/>
                </a:moveTo>
                <a:cubicBezTo>
                  <a:pt x="747" y="1058"/>
                  <a:pt x="736" y="933"/>
                  <a:pt x="808" y="849"/>
                </a:cubicBezTo>
                <a:cubicBezTo>
                  <a:pt x="880" y="765"/>
                  <a:pt x="1005" y="754"/>
                  <a:pt x="1089" y="826"/>
                </a:cubicBezTo>
                <a:lnTo>
                  <a:pt x="3261" y="2669"/>
                </a:lnTo>
                <a:lnTo>
                  <a:pt x="5435" y="825"/>
                </a:lnTo>
                <a:cubicBezTo>
                  <a:pt x="5519" y="753"/>
                  <a:pt x="5645" y="764"/>
                  <a:pt x="5716" y="848"/>
                </a:cubicBezTo>
                <a:cubicBezTo>
                  <a:pt x="5788" y="932"/>
                  <a:pt x="5777" y="1058"/>
                  <a:pt x="5693" y="1129"/>
                </a:cubicBezTo>
                <a:lnTo>
                  <a:pt x="4143" y="2446"/>
                </a:lnTo>
                <a:lnTo>
                  <a:pt x="5701" y="3913"/>
                </a:lnTo>
                <a:cubicBezTo>
                  <a:pt x="5781" y="3989"/>
                  <a:pt x="5785" y="4116"/>
                  <a:pt x="5709" y="4196"/>
                </a:cubicBezTo>
                <a:cubicBezTo>
                  <a:pt x="5669" y="4237"/>
                  <a:pt x="5617" y="4258"/>
                  <a:pt x="5564" y="4258"/>
                </a:cubicBezTo>
                <a:cubicBezTo>
                  <a:pt x="5515" y="4258"/>
                  <a:pt x="5465" y="4240"/>
                  <a:pt x="5427" y="4204"/>
                </a:cubicBezTo>
                <a:lnTo>
                  <a:pt x="3836" y="2708"/>
                </a:lnTo>
                <a:lnTo>
                  <a:pt x="3392" y="3085"/>
                </a:lnTo>
                <a:cubicBezTo>
                  <a:pt x="3355" y="3117"/>
                  <a:pt x="3308" y="3133"/>
                  <a:pt x="3263" y="3133"/>
                </a:cubicBezTo>
                <a:cubicBezTo>
                  <a:pt x="3216" y="3133"/>
                  <a:pt x="3171" y="3117"/>
                  <a:pt x="3133" y="3085"/>
                </a:cubicBezTo>
                <a:lnTo>
                  <a:pt x="2688" y="2708"/>
                </a:lnTo>
                <a:lnTo>
                  <a:pt x="1097" y="4205"/>
                </a:lnTo>
                <a:cubicBezTo>
                  <a:pt x="1059" y="4241"/>
                  <a:pt x="1009" y="4260"/>
                  <a:pt x="960" y="4260"/>
                </a:cubicBezTo>
                <a:cubicBezTo>
                  <a:pt x="907" y="4260"/>
                  <a:pt x="853" y="4238"/>
                  <a:pt x="815" y="4197"/>
                </a:cubicBezTo>
                <a:cubicBezTo>
                  <a:pt x="739" y="4117"/>
                  <a:pt x="743" y="3990"/>
                  <a:pt x="823" y="3914"/>
                </a:cubicBezTo>
                <a:lnTo>
                  <a:pt x="2381" y="2446"/>
                </a:lnTo>
                <a:lnTo>
                  <a:pt x="831" y="1130"/>
                </a:lnTo>
                <a:close/>
              </a:path>
            </a:pathLst>
          </a:cu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0376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12" presetClass="entr" presetSubtype="1"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p:tgtEl>
                                          <p:spTgt spid="15"/>
                                        </p:tgtEl>
                                        <p:attrNameLst>
                                          <p:attrName>ppt_y</p:attrName>
                                        </p:attrNameLst>
                                      </p:cBhvr>
                                      <p:tavLst>
                                        <p:tav tm="0">
                                          <p:val>
                                            <p:strVal val="#ppt_y-#ppt_h*1.125000"/>
                                          </p:val>
                                        </p:tav>
                                        <p:tav tm="100000">
                                          <p:val>
                                            <p:strVal val="#ppt_y"/>
                                          </p:val>
                                        </p:tav>
                                      </p:tavLst>
                                    </p:anim>
                                    <p:animEffect transition="in" filter="wipe(down)">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p:cTn id="19" dur="500" fill="hold"/>
                                        <p:tgtEl>
                                          <p:spTgt spid="73"/>
                                        </p:tgtEl>
                                        <p:attrNameLst>
                                          <p:attrName>ppt_w</p:attrName>
                                        </p:attrNameLst>
                                      </p:cBhvr>
                                      <p:tavLst>
                                        <p:tav tm="0">
                                          <p:val>
                                            <p:fltVal val="0"/>
                                          </p:val>
                                        </p:tav>
                                        <p:tav tm="100000">
                                          <p:val>
                                            <p:strVal val="#ppt_w"/>
                                          </p:val>
                                        </p:tav>
                                      </p:tavLst>
                                    </p:anim>
                                    <p:anim calcmode="lin" valueType="num">
                                      <p:cBhvr>
                                        <p:cTn id="20" dur="500" fill="hold"/>
                                        <p:tgtEl>
                                          <p:spTgt spid="73"/>
                                        </p:tgtEl>
                                        <p:attrNameLst>
                                          <p:attrName>ppt_h</p:attrName>
                                        </p:attrNameLst>
                                      </p:cBhvr>
                                      <p:tavLst>
                                        <p:tav tm="0">
                                          <p:val>
                                            <p:fltVal val="0"/>
                                          </p:val>
                                        </p:tav>
                                        <p:tav tm="100000">
                                          <p:val>
                                            <p:strVal val="#ppt_h"/>
                                          </p:val>
                                        </p:tav>
                                      </p:tavLst>
                                    </p:anim>
                                    <p:animEffect transition="in" filter="fade">
                                      <p:cBhvr>
                                        <p:cTn id="21" dur="500"/>
                                        <p:tgtEl>
                                          <p:spTgt spid="73"/>
                                        </p:tgtEl>
                                      </p:cBhvr>
                                    </p:animEffect>
                                  </p:childTnLst>
                                </p:cTn>
                              </p:par>
                            </p:childTnLst>
                          </p:cTn>
                        </p:par>
                        <p:par>
                          <p:cTn id="22" fill="hold">
                            <p:stCondLst>
                              <p:cond delay="500"/>
                            </p:stCondLst>
                            <p:childTnLst>
                              <p:par>
                                <p:cTn id="23" presetID="42" presetClass="path" presetSubtype="0" accel="50000" decel="50000" fill="hold" grpId="1" nodeType="afterEffect">
                                  <p:stCondLst>
                                    <p:cond delay="0"/>
                                  </p:stCondLst>
                                  <p:childTnLst>
                                    <p:animMotion origin="layout" path="M 4.375E-6 -7.40741E-7 L 0.28398 -0.00162 " pathEditMode="relative" rAng="0" ptsTypes="AA">
                                      <p:cBhvr>
                                        <p:cTn id="24" dur="2000" fill="hold"/>
                                        <p:tgtEl>
                                          <p:spTgt spid="73"/>
                                        </p:tgtEl>
                                        <p:attrNameLst>
                                          <p:attrName>ppt_x</p:attrName>
                                          <p:attrName>ppt_y</p:attrName>
                                        </p:attrNameLst>
                                      </p:cBhvr>
                                      <p:rCtr x="14193"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animBg="1"/>
      <p:bldP spid="73" grpId="0" animBg="1"/>
      <p:bldP spid="73"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6D1E5F2D-BBA2-E90B-20D4-834E35AA1542}"/>
              </a:ext>
            </a:extLst>
          </p:cNvPr>
          <p:cNvSpPr txBox="1"/>
          <p:nvPr/>
        </p:nvSpPr>
        <p:spPr>
          <a:xfrm>
            <a:off x="7833389" y="2800433"/>
            <a:ext cx="2814536" cy="369332"/>
          </a:xfrm>
          <a:prstGeom prst="rect">
            <a:avLst/>
          </a:prstGeom>
          <a:noFill/>
        </p:spPr>
        <p:txBody>
          <a:bodyPr wrap="square" rtlCol="0">
            <a:spAutoFit/>
          </a:bodyPr>
          <a:lstStyle/>
          <a:p>
            <a:pPr algn="ctr"/>
            <a:r>
              <a:rPr lang="zh-CN" altLang="en-US" b="1" dirty="0">
                <a:solidFill>
                  <a:schemeClr val="accent4"/>
                </a:solidFill>
              </a:rPr>
              <a:t>基于</a:t>
            </a:r>
            <a:r>
              <a:rPr lang="en-US" altLang="zh-CN" b="1" dirty="0">
                <a:solidFill>
                  <a:schemeClr val="accent4"/>
                </a:solidFill>
              </a:rPr>
              <a:t>TCP</a:t>
            </a:r>
            <a:r>
              <a:rPr lang="zh-CN" altLang="en-US" b="1" dirty="0">
                <a:solidFill>
                  <a:schemeClr val="accent4"/>
                </a:solidFill>
              </a:rPr>
              <a:t>连接的可靠信道</a:t>
            </a:r>
          </a:p>
        </p:txBody>
      </p:sp>
      <p:grpSp>
        <p:nvGrpSpPr>
          <p:cNvPr id="6" name="组合 5">
            <a:extLst>
              <a:ext uri="{FF2B5EF4-FFF2-40B4-BE49-F238E27FC236}">
                <a16:creationId xmlns:a16="http://schemas.microsoft.com/office/drawing/2014/main" id="{A2E7475E-8326-902F-EB94-6D854AB20E0C}"/>
              </a:ext>
            </a:extLst>
          </p:cNvPr>
          <p:cNvGrpSpPr/>
          <p:nvPr/>
        </p:nvGrpSpPr>
        <p:grpSpPr>
          <a:xfrm>
            <a:off x="4426809" y="2220765"/>
            <a:ext cx="1017595" cy="3327243"/>
            <a:chOff x="4426809" y="2220765"/>
            <a:chExt cx="1017595" cy="3327243"/>
          </a:xfrm>
        </p:grpSpPr>
        <p:sp>
          <p:nvSpPr>
            <p:cNvPr id="4" name="矩形: 圆角 3">
              <a:extLst>
                <a:ext uri="{FF2B5EF4-FFF2-40B4-BE49-F238E27FC236}">
                  <a16:creationId xmlns:a16="http://schemas.microsoft.com/office/drawing/2014/main" id="{34A81FAA-3F47-6A34-1BD6-959DF56A2CD9}"/>
                </a:ext>
              </a:extLst>
            </p:cNvPr>
            <p:cNvSpPr/>
            <p:nvPr/>
          </p:nvSpPr>
          <p:spPr>
            <a:xfrm>
              <a:off x="4426809" y="2220765"/>
              <a:ext cx="1017595" cy="332724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B67F87F-FE26-CAE2-F81B-62BE625FA6CC}"/>
                </a:ext>
              </a:extLst>
            </p:cNvPr>
            <p:cNvSpPr txBox="1"/>
            <p:nvPr/>
          </p:nvSpPr>
          <p:spPr>
            <a:xfrm>
              <a:off x="4733495" y="3453445"/>
              <a:ext cx="479898" cy="923330"/>
            </a:xfrm>
            <a:prstGeom prst="rect">
              <a:avLst/>
            </a:prstGeom>
            <a:noFill/>
          </p:spPr>
          <p:txBody>
            <a:bodyPr wrap="square" rtlCol="0">
              <a:spAutoFit/>
            </a:bodyPr>
            <a:lstStyle/>
            <a:p>
              <a:pPr algn="ctr"/>
              <a:r>
                <a:rPr lang="zh-CN" altLang="en-US" b="1" dirty="0">
                  <a:solidFill>
                    <a:schemeClr val="bg1"/>
                  </a:solidFill>
                </a:rPr>
                <a:t>多</a:t>
              </a:r>
              <a:endParaRPr lang="en-US" altLang="zh-CN" b="1" dirty="0">
                <a:solidFill>
                  <a:schemeClr val="bg1"/>
                </a:solidFill>
              </a:endParaRPr>
            </a:p>
            <a:p>
              <a:pPr algn="ctr"/>
              <a:r>
                <a:rPr lang="zh-CN" altLang="en-US" b="1" dirty="0">
                  <a:solidFill>
                    <a:schemeClr val="bg1"/>
                  </a:solidFill>
                </a:rPr>
                <a:t>播</a:t>
              </a:r>
              <a:endParaRPr lang="en-US" altLang="zh-CN" b="1" dirty="0">
                <a:solidFill>
                  <a:schemeClr val="bg1"/>
                </a:solidFill>
              </a:endParaRPr>
            </a:p>
            <a:p>
              <a:pPr algn="ctr"/>
              <a:r>
                <a:rPr lang="zh-CN" altLang="en-US" b="1" dirty="0">
                  <a:solidFill>
                    <a:schemeClr val="bg1"/>
                  </a:solidFill>
                </a:rPr>
                <a:t>组</a:t>
              </a:r>
            </a:p>
          </p:txBody>
        </p:sp>
      </p:grpSp>
      <p:grpSp>
        <p:nvGrpSpPr>
          <p:cNvPr id="46" name="组合 45">
            <a:extLst>
              <a:ext uri="{FF2B5EF4-FFF2-40B4-BE49-F238E27FC236}">
                <a16:creationId xmlns:a16="http://schemas.microsoft.com/office/drawing/2014/main" id="{8B2C20D8-A9E0-2187-04E4-90E8A394C7B6}"/>
              </a:ext>
            </a:extLst>
          </p:cNvPr>
          <p:cNvGrpSpPr/>
          <p:nvPr/>
        </p:nvGrpSpPr>
        <p:grpSpPr>
          <a:xfrm>
            <a:off x="304799" y="749300"/>
            <a:ext cx="6192345" cy="400110"/>
            <a:chOff x="424116" y="898245"/>
            <a:chExt cx="6192345" cy="400110"/>
          </a:xfrm>
        </p:grpSpPr>
        <p:sp>
          <p:nvSpPr>
            <p:cNvPr id="47" name="平行四边形 46">
              <a:extLst>
                <a:ext uri="{FF2B5EF4-FFF2-40B4-BE49-F238E27FC236}">
                  <a16:creationId xmlns:a16="http://schemas.microsoft.com/office/drawing/2014/main" id="{7E37A4D2-45B7-7751-FECC-0328C96ADAAE}"/>
                </a:ext>
              </a:extLst>
            </p:cNvPr>
            <p:cNvSpPr/>
            <p:nvPr/>
          </p:nvSpPr>
          <p:spPr>
            <a:xfrm>
              <a:off x="424116" y="898245"/>
              <a:ext cx="68742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8" name="文本框 47">
              <a:extLst>
                <a:ext uri="{FF2B5EF4-FFF2-40B4-BE49-F238E27FC236}">
                  <a16:creationId xmlns:a16="http://schemas.microsoft.com/office/drawing/2014/main" id="{B7B8812E-7D0A-DD9C-A9DE-0A934438EB6A}"/>
                </a:ext>
              </a:extLst>
            </p:cNvPr>
            <p:cNvSpPr txBox="1"/>
            <p:nvPr/>
          </p:nvSpPr>
          <p:spPr>
            <a:xfrm>
              <a:off x="1111537" y="898245"/>
              <a:ext cx="5504924" cy="400110"/>
            </a:xfrm>
            <a:prstGeom prst="rect">
              <a:avLst/>
            </a:prstGeom>
            <a:noFill/>
          </p:spPr>
          <p:txBody>
            <a:bodyPr wrap="square" rtlCol="0">
              <a:spAutoFit/>
            </a:bodyPr>
            <a:lstStyle/>
            <a:p>
              <a:r>
                <a:rPr lang="en-US" altLang="zh-CN" sz="2000" b="1" dirty="0"/>
                <a:t>UDP</a:t>
              </a:r>
              <a:r>
                <a:rPr lang="zh-CN" altLang="en-US" sz="2000" b="1" dirty="0"/>
                <a:t>和</a:t>
              </a:r>
              <a:r>
                <a:rPr lang="en-US" altLang="zh-CN" sz="2000" b="1" dirty="0"/>
                <a:t>TCP</a:t>
              </a:r>
              <a:r>
                <a:rPr lang="zh-CN" altLang="en-US" sz="2000" b="1" dirty="0"/>
                <a:t>对单播、多播和广播的支持情况</a:t>
              </a:r>
            </a:p>
          </p:txBody>
        </p:sp>
      </p:grpSp>
      <p:sp>
        <p:nvSpPr>
          <p:cNvPr id="3" name="矩形 2">
            <a:extLst>
              <a:ext uri="{FF2B5EF4-FFF2-40B4-BE49-F238E27FC236}">
                <a16:creationId xmlns:a16="http://schemas.microsoft.com/office/drawing/2014/main" id="{5FAEBC5D-CA4D-52E8-390A-45F4447348A3}"/>
              </a:ext>
            </a:extLst>
          </p:cNvPr>
          <p:cNvSpPr/>
          <p:nvPr/>
        </p:nvSpPr>
        <p:spPr>
          <a:xfrm>
            <a:off x="30480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用户数据报协议</a:t>
            </a:r>
            <a:r>
              <a:rPr lang="en-US" altLang="zh-CN" b="1" dirty="0"/>
              <a:t>UDP</a:t>
            </a:r>
          </a:p>
          <a:p>
            <a:pPr algn="ctr"/>
            <a:r>
              <a:rPr lang="zh-CN" altLang="en-US" b="1" dirty="0"/>
              <a:t>（</a:t>
            </a:r>
            <a:r>
              <a:rPr lang="en-US" altLang="zh-CN" b="1" dirty="0"/>
              <a:t>User Datagram Protocol</a:t>
            </a:r>
            <a:r>
              <a:rPr lang="zh-CN" altLang="en-US" b="1" dirty="0"/>
              <a:t>）</a:t>
            </a:r>
          </a:p>
        </p:txBody>
      </p:sp>
      <p:sp>
        <p:nvSpPr>
          <p:cNvPr id="49" name="矩形 48">
            <a:extLst>
              <a:ext uri="{FF2B5EF4-FFF2-40B4-BE49-F238E27FC236}">
                <a16:creationId xmlns:a16="http://schemas.microsoft.com/office/drawing/2014/main" id="{6C8A0C8B-C38D-7FD2-9A75-F278A4E78686}"/>
              </a:ext>
            </a:extLst>
          </p:cNvPr>
          <p:cNvSpPr/>
          <p:nvPr/>
        </p:nvSpPr>
        <p:spPr>
          <a:xfrm>
            <a:off x="647862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传输控制协议</a:t>
            </a:r>
            <a:r>
              <a:rPr lang="en-US" altLang="zh-CN" b="1" dirty="0"/>
              <a:t>TCP</a:t>
            </a:r>
          </a:p>
          <a:p>
            <a:pPr algn="ctr"/>
            <a:r>
              <a:rPr lang="zh-CN" altLang="en-US" b="1" dirty="0"/>
              <a:t>（</a:t>
            </a:r>
            <a:r>
              <a:rPr lang="en-US" altLang="zh-CN" b="1" dirty="0"/>
              <a:t>Transmission Control Protocol</a:t>
            </a:r>
            <a:r>
              <a:rPr lang="zh-CN" altLang="en-US" b="1" dirty="0"/>
              <a:t>）</a:t>
            </a:r>
          </a:p>
        </p:txBody>
      </p:sp>
      <p:grpSp>
        <p:nvGrpSpPr>
          <p:cNvPr id="24" name="组合 23">
            <a:extLst>
              <a:ext uri="{FF2B5EF4-FFF2-40B4-BE49-F238E27FC236}">
                <a16:creationId xmlns:a16="http://schemas.microsoft.com/office/drawing/2014/main" id="{B27E8EFE-DEDD-8E11-01BA-754D85B0E004}"/>
              </a:ext>
            </a:extLst>
          </p:cNvPr>
          <p:cNvGrpSpPr/>
          <p:nvPr/>
        </p:nvGrpSpPr>
        <p:grpSpPr>
          <a:xfrm>
            <a:off x="830449" y="2343403"/>
            <a:ext cx="4564003" cy="3062618"/>
            <a:chOff x="830449" y="2343403"/>
            <a:chExt cx="4564003" cy="3062618"/>
          </a:xfrm>
        </p:grpSpPr>
        <p:cxnSp>
          <p:nvCxnSpPr>
            <p:cNvPr id="10" name="直接连接符 9">
              <a:extLst>
                <a:ext uri="{FF2B5EF4-FFF2-40B4-BE49-F238E27FC236}">
                  <a16:creationId xmlns:a16="http://schemas.microsoft.com/office/drawing/2014/main" id="{D91B83E5-7A01-E98D-02E4-079BCD3211F4}"/>
                </a:ext>
              </a:extLst>
            </p:cNvPr>
            <p:cNvCxnSpPr/>
            <p:nvPr/>
          </p:nvCxnSpPr>
          <p:spPr>
            <a:xfrm>
              <a:off x="1441093" y="2944238"/>
              <a:ext cx="3309686" cy="20935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08195C7-9854-E440-8C55-1634441B4EBB}"/>
                </a:ext>
              </a:extLst>
            </p:cNvPr>
            <p:cNvCxnSpPr>
              <a:cxnSpLocks/>
              <a:stCxn id="57" idx="2"/>
            </p:cNvCxnSpPr>
            <p:nvPr/>
          </p:nvCxnSpPr>
          <p:spPr>
            <a:xfrm flipV="1">
              <a:off x="1441094" y="2934792"/>
              <a:ext cx="3383825" cy="21029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82A99C75-39C4-7176-31EC-8D44D653F9E6}"/>
                </a:ext>
              </a:extLst>
            </p:cNvPr>
            <p:cNvGrpSpPr/>
            <p:nvPr/>
          </p:nvGrpSpPr>
          <p:grpSpPr>
            <a:xfrm>
              <a:off x="830449" y="2343403"/>
              <a:ext cx="932481" cy="851728"/>
              <a:chOff x="395591" y="2158045"/>
              <a:chExt cx="932481" cy="851728"/>
            </a:xfrm>
          </p:grpSpPr>
          <p:pic>
            <p:nvPicPr>
              <p:cNvPr id="41" name="图形 40">
                <a:extLst>
                  <a:ext uri="{FF2B5EF4-FFF2-40B4-BE49-F238E27FC236}">
                    <a16:creationId xmlns:a16="http://schemas.microsoft.com/office/drawing/2014/main" id="{903D2FF4-541E-73B4-09DB-506C9B5406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42" name="文本框 41">
                <a:extLst>
                  <a:ext uri="{FF2B5EF4-FFF2-40B4-BE49-F238E27FC236}">
                    <a16:creationId xmlns:a16="http://schemas.microsoft.com/office/drawing/2014/main" id="{DACC82B0-0528-CB67-DE4F-A15BA1DC9B79}"/>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UDP</a:t>
                </a:r>
                <a:endParaRPr lang="zh-CN" altLang="en-US" b="1" dirty="0"/>
              </a:p>
            </p:txBody>
          </p:sp>
        </p:grpSp>
        <p:grpSp>
          <p:nvGrpSpPr>
            <p:cNvPr id="44" name="组合 43">
              <a:extLst>
                <a:ext uri="{FF2B5EF4-FFF2-40B4-BE49-F238E27FC236}">
                  <a16:creationId xmlns:a16="http://schemas.microsoft.com/office/drawing/2014/main" id="{DFC45CBC-DAA6-AF5A-E350-A494FBEAD1F3}"/>
                </a:ext>
              </a:extLst>
            </p:cNvPr>
            <p:cNvGrpSpPr/>
            <p:nvPr/>
          </p:nvGrpSpPr>
          <p:grpSpPr>
            <a:xfrm>
              <a:off x="4461971" y="2343403"/>
              <a:ext cx="932481" cy="851728"/>
              <a:chOff x="395591" y="2158045"/>
              <a:chExt cx="932481" cy="851728"/>
            </a:xfrm>
          </p:grpSpPr>
          <p:pic>
            <p:nvPicPr>
              <p:cNvPr id="45" name="图形 44">
                <a:extLst>
                  <a:ext uri="{FF2B5EF4-FFF2-40B4-BE49-F238E27FC236}">
                    <a16:creationId xmlns:a16="http://schemas.microsoft.com/office/drawing/2014/main" id="{03D92B0D-44FF-57F8-759A-61858C8F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51" name="文本框 50">
                <a:extLst>
                  <a:ext uri="{FF2B5EF4-FFF2-40B4-BE49-F238E27FC236}">
                    <a16:creationId xmlns:a16="http://schemas.microsoft.com/office/drawing/2014/main" id="{E41392FE-58CC-DD8D-C461-A04D9CC30B94}"/>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UDP</a:t>
                </a:r>
                <a:endParaRPr lang="zh-CN" altLang="en-US" b="1" dirty="0"/>
              </a:p>
            </p:txBody>
          </p:sp>
        </p:grpSp>
        <p:grpSp>
          <p:nvGrpSpPr>
            <p:cNvPr id="55" name="组合 54">
              <a:extLst>
                <a:ext uri="{FF2B5EF4-FFF2-40B4-BE49-F238E27FC236}">
                  <a16:creationId xmlns:a16="http://schemas.microsoft.com/office/drawing/2014/main" id="{B9E87A0A-C336-6ECA-314D-4C3B4AFD0165}"/>
                </a:ext>
              </a:extLst>
            </p:cNvPr>
            <p:cNvGrpSpPr/>
            <p:nvPr/>
          </p:nvGrpSpPr>
          <p:grpSpPr>
            <a:xfrm>
              <a:off x="830449" y="4554293"/>
              <a:ext cx="932481" cy="851728"/>
              <a:chOff x="395591" y="2158045"/>
              <a:chExt cx="932481" cy="851728"/>
            </a:xfrm>
          </p:grpSpPr>
          <p:pic>
            <p:nvPicPr>
              <p:cNvPr id="56" name="图形 55">
                <a:extLst>
                  <a:ext uri="{FF2B5EF4-FFF2-40B4-BE49-F238E27FC236}">
                    <a16:creationId xmlns:a16="http://schemas.microsoft.com/office/drawing/2014/main" id="{B0FE0D41-3FF9-07F9-CC53-4AFAE065E6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57" name="文本框 56">
                <a:extLst>
                  <a:ext uri="{FF2B5EF4-FFF2-40B4-BE49-F238E27FC236}">
                    <a16:creationId xmlns:a16="http://schemas.microsoft.com/office/drawing/2014/main" id="{137078EB-5C9C-29F0-FEE0-D3EDF3AAF313}"/>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UDP</a:t>
                </a:r>
                <a:endParaRPr lang="zh-CN" altLang="en-US" b="1" dirty="0"/>
              </a:p>
            </p:txBody>
          </p:sp>
        </p:grpSp>
        <p:grpSp>
          <p:nvGrpSpPr>
            <p:cNvPr id="58" name="组合 57">
              <a:extLst>
                <a:ext uri="{FF2B5EF4-FFF2-40B4-BE49-F238E27FC236}">
                  <a16:creationId xmlns:a16="http://schemas.microsoft.com/office/drawing/2014/main" id="{D9288E49-9B58-00A5-A428-EC49DEDCF141}"/>
                </a:ext>
              </a:extLst>
            </p:cNvPr>
            <p:cNvGrpSpPr/>
            <p:nvPr/>
          </p:nvGrpSpPr>
          <p:grpSpPr>
            <a:xfrm>
              <a:off x="4461971" y="4554293"/>
              <a:ext cx="932481" cy="851728"/>
              <a:chOff x="395591" y="2158045"/>
              <a:chExt cx="932481" cy="851728"/>
            </a:xfrm>
          </p:grpSpPr>
          <p:pic>
            <p:nvPicPr>
              <p:cNvPr id="59" name="图形 58">
                <a:extLst>
                  <a:ext uri="{FF2B5EF4-FFF2-40B4-BE49-F238E27FC236}">
                    <a16:creationId xmlns:a16="http://schemas.microsoft.com/office/drawing/2014/main" id="{285BFC88-D703-43B1-7ED2-C09A6C2972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60" name="文本框 59">
                <a:extLst>
                  <a:ext uri="{FF2B5EF4-FFF2-40B4-BE49-F238E27FC236}">
                    <a16:creationId xmlns:a16="http://schemas.microsoft.com/office/drawing/2014/main" id="{E40397AB-ABFB-3283-3E9C-212292F8BCD7}"/>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UDP</a:t>
                </a:r>
                <a:endParaRPr lang="zh-CN" altLang="en-US" b="1" dirty="0"/>
              </a:p>
            </p:txBody>
          </p:sp>
        </p:grpSp>
        <p:sp>
          <p:nvSpPr>
            <p:cNvPr id="61" name="云形 60">
              <a:extLst>
                <a:ext uri="{FF2B5EF4-FFF2-40B4-BE49-F238E27FC236}">
                  <a16:creationId xmlns:a16="http://schemas.microsoft.com/office/drawing/2014/main" id="{4EA15AE0-6C2E-1829-60A9-6B2C4B919CC6}"/>
                </a:ext>
              </a:extLst>
            </p:cNvPr>
            <p:cNvSpPr/>
            <p:nvPr/>
          </p:nvSpPr>
          <p:spPr>
            <a:xfrm>
              <a:off x="2305456" y="3471052"/>
              <a:ext cx="1407268" cy="851728"/>
            </a:xfrm>
            <a:prstGeom prst="cloud">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局域网</a:t>
              </a:r>
            </a:p>
          </p:txBody>
        </p:sp>
      </p:grpSp>
      <p:grpSp>
        <p:nvGrpSpPr>
          <p:cNvPr id="11" name="组合 10">
            <a:extLst>
              <a:ext uri="{FF2B5EF4-FFF2-40B4-BE49-F238E27FC236}">
                <a16:creationId xmlns:a16="http://schemas.microsoft.com/office/drawing/2014/main" id="{45D1197C-FB9D-E13A-9F5E-97D20B346779}"/>
              </a:ext>
            </a:extLst>
          </p:cNvPr>
          <p:cNvGrpSpPr/>
          <p:nvPr/>
        </p:nvGrpSpPr>
        <p:grpSpPr>
          <a:xfrm>
            <a:off x="1779281" y="4901556"/>
            <a:ext cx="817124" cy="888384"/>
            <a:chOff x="1779281" y="4901556"/>
            <a:chExt cx="817124" cy="888384"/>
          </a:xfrm>
        </p:grpSpPr>
        <p:sp>
          <p:nvSpPr>
            <p:cNvPr id="22" name="标注: 右箭头 21">
              <a:extLst>
                <a:ext uri="{FF2B5EF4-FFF2-40B4-BE49-F238E27FC236}">
                  <a16:creationId xmlns:a16="http://schemas.microsoft.com/office/drawing/2014/main" id="{213636E2-4D68-167A-A4D6-263FC16677A8}"/>
                </a:ext>
              </a:extLst>
            </p:cNvPr>
            <p:cNvSpPr/>
            <p:nvPr/>
          </p:nvSpPr>
          <p:spPr>
            <a:xfrm>
              <a:off x="1779281" y="5517566"/>
              <a:ext cx="817124" cy="272374"/>
            </a:xfrm>
            <a:prstGeom prst="rightArrowCallout">
              <a:avLst>
                <a:gd name="adj1" fmla="val 25000"/>
                <a:gd name="adj2" fmla="val 25000"/>
                <a:gd name="adj3" fmla="val 25000"/>
                <a:gd name="adj4" fmla="val 845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solidFill>
                    <a:schemeClr val="bg1"/>
                  </a:solidFill>
                </a:rPr>
                <a:t>多播</a:t>
              </a:r>
            </a:p>
          </p:txBody>
        </p:sp>
        <p:sp>
          <p:nvSpPr>
            <p:cNvPr id="29" name="标注: 右箭头 28">
              <a:extLst>
                <a:ext uri="{FF2B5EF4-FFF2-40B4-BE49-F238E27FC236}">
                  <a16:creationId xmlns:a16="http://schemas.microsoft.com/office/drawing/2014/main" id="{F17A0FE8-445C-AA37-2BDF-324DC9853F8F}"/>
                </a:ext>
              </a:extLst>
            </p:cNvPr>
            <p:cNvSpPr/>
            <p:nvPr/>
          </p:nvSpPr>
          <p:spPr>
            <a:xfrm>
              <a:off x="1779281" y="5209561"/>
              <a:ext cx="817124" cy="272374"/>
            </a:xfrm>
            <a:prstGeom prst="rightArrowCallout">
              <a:avLst>
                <a:gd name="adj1" fmla="val 25000"/>
                <a:gd name="adj2" fmla="val 25000"/>
                <a:gd name="adj3" fmla="val 25000"/>
                <a:gd name="adj4" fmla="val 8451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广播</a:t>
              </a:r>
            </a:p>
          </p:txBody>
        </p:sp>
        <p:sp>
          <p:nvSpPr>
            <p:cNvPr id="30" name="标注: 右箭头 29">
              <a:extLst>
                <a:ext uri="{FF2B5EF4-FFF2-40B4-BE49-F238E27FC236}">
                  <a16:creationId xmlns:a16="http://schemas.microsoft.com/office/drawing/2014/main" id="{C27F26E7-CEAB-3DF2-9B7A-49BF60CE309E}"/>
                </a:ext>
              </a:extLst>
            </p:cNvPr>
            <p:cNvSpPr/>
            <p:nvPr/>
          </p:nvSpPr>
          <p:spPr>
            <a:xfrm>
              <a:off x="1779281" y="4901556"/>
              <a:ext cx="817124" cy="272374"/>
            </a:xfrm>
            <a:prstGeom prst="rightArrowCallout">
              <a:avLst>
                <a:gd name="adj1" fmla="val 25000"/>
                <a:gd name="adj2" fmla="val 25000"/>
                <a:gd name="adj3" fmla="val 25000"/>
                <a:gd name="adj4" fmla="val 8451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单播</a:t>
              </a:r>
            </a:p>
          </p:txBody>
        </p:sp>
      </p:grpSp>
      <p:grpSp>
        <p:nvGrpSpPr>
          <p:cNvPr id="7" name="组合 6">
            <a:extLst>
              <a:ext uri="{FF2B5EF4-FFF2-40B4-BE49-F238E27FC236}">
                <a16:creationId xmlns:a16="http://schemas.microsoft.com/office/drawing/2014/main" id="{01F60B5B-3F64-C6E1-9109-EA55A2A9AD4D}"/>
              </a:ext>
            </a:extLst>
          </p:cNvPr>
          <p:cNvGrpSpPr/>
          <p:nvPr/>
        </p:nvGrpSpPr>
        <p:grpSpPr>
          <a:xfrm>
            <a:off x="1762930" y="2478014"/>
            <a:ext cx="833475" cy="592965"/>
            <a:chOff x="1762930" y="2478014"/>
            <a:chExt cx="833475" cy="592965"/>
          </a:xfrm>
        </p:grpSpPr>
        <p:sp>
          <p:nvSpPr>
            <p:cNvPr id="31" name="标注: 左箭头 30">
              <a:extLst>
                <a:ext uri="{FF2B5EF4-FFF2-40B4-BE49-F238E27FC236}">
                  <a16:creationId xmlns:a16="http://schemas.microsoft.com/office/drawing/2014/main" id="{9348BE6D-43D8-5180-657A-C001EA0CE73D}"/>
                </a:ext>
              </a:extLst>
            </p:cNvPr>
            <p:cNvSpPr/>
            <p:nvPr/>
          </p:nvSpPr>
          <p:spPr>
            <a:xfrm>
              <a:off x="1762930" y="2478014"/>
              <a:ext cx="833475" cy="272374"/>
            </a:xfrm>
            <a:prstGeom prst="leftArrowCallout">
              <a:avLst>
                <a:gd name="adj1" fmla="val 25000"/>
                <a:gd name="adj2" fmla="val 25000"/>
                <a:gd name="adj3" fmla="val 25000"/>
                <a:gd name="adj4" fmla="val 8365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单播</a:t>
              </a:r>
            </a:p>
          </p:txBody>
        </p:sp>
        <p:sp>
          <p:nvSpPr>
            <p:cNvPr id="32" name="标注: 左箭头 31">
              <a:extLst>
                <a:ext uri="{FF2B5EF4-FFF2-40B4-BE49-F238E27FC236}">
                  <a16:creationId xmlns:a16="http://schemas.microsoft.com/office/drawing/2014/main" id="{293814BF-8740-5CE1-6AB3-5EC34B028319}"/>
                </a:ext>
              </a:extLst>
            </p:cNvPr>
            <p:cNvSpPr/>
            <p:nvPr/>
          </p:nvSpPr>
          <p:spPr>
            <a:xfrm>
              <a:off x="1762930" y="2798605"/>
              <a:ext cx="833475" cy="272374"/>
            </a:xfrm>
            <a:prstGeom prst="leftArrowCallout">
              <a:avLst>
                <a:gd name="adj1" fmla="val 25000"/>
                <a:gd name="adj2" fmla="val 25000"/>
                <a:gd name="adj3" fmla="val 25000"/>
                <a:gd name="adj4" fmla="val 8365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广播</a:t>
              </a:r>
            </a:p>
          </p:txBody>
        </p:sp>
      </p:grpSp>
      <p:grpSp>
        <p:nvGrpSpPr>
          <p:cNvPr id="8" name="组合 7">
            <a:extLst>
              <a:ext uri="{FF2B5EF4-FFF2-40B4-BE49-F238E27FC236}">
                <a16:creationId xmlns:a16="http://schemas.microsoft.com/office/drawing/2014/main" id="{F8B99D1E-BEA0-160A-CF69-B64DAF2F08D3}"/>
              </a:ext>
            </a:extLst>
          </p:cNvPr>
          <p:cNvGrpSpPr/>
          <p:nvPr/>
        </p:nvGrpSpPr>
        <p:grpSpPr>
          <a:xfrm>
            <a:off x="3570707" y="2478014"/>
            <a:ext cx="820940" cy="592965"/>
            <a:chOff x="3570707" y="2478014"/>
            <a:chExt cx="820940" cy="592965"/>
          </a:xfrm>
        </p:grpSpPr>
        <p:sp>
          <p:nvSpPr>
            <p:cNvPr id="33" name="标注: 右箭头 32">
              <a:extLst>
                <a:ext uri="{FF2B5EF4-FFF2-40B4-BE49-F238E27FC236}">
                  <a16:creationId xmlns:a16="http://schemas.microsoft.com/office/drawing/2014/main" id="{83277BB7-3671-ACB7-2063-F5C7DEF1395C}"/>
                </a:ext>
              </a:extLst>
            </p:cNvPr>
            <p:cNvSpPr/>
            <p:nvPr/>
          </p:nvSpPr>
          <p:spPr>
            <a:xfrm>
              <a:off x="3574523" y="2478014"/>
              <a:ext cx="817124" cy="272374"/>
            </a:xfrm>
            <a:prstGeom prst="rightArrowCallout">
              <a:avLst>
                <a:gd name="adj1" fmla="val 25000"/>
                <a:gd name="adj2" fmla="val 25000"/>
                <a:gd name="adj3" fmla="val 25000"/>
                <a:gd name="adj4" fmla="val 845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solidFill>
                    <a:schemeClr val="bg1"/>
                  </a:solidFill>
                </a:rPr>
                <a:t>多播</a:t>
              </a:r>
            </a:p>
          </p:txBody>
        </p:sp>
        <p:sp>
          <p:nvSpPr>
            <p:cNvPr id="34" name="标注: 右箭头 33">
              <a:extLst>
                <a:ext uri="{FF2B5EF4-FFF2-40B4-BE49-F238E27FC236}">
                  <a16:creationId xmlns:a16="http://schemas.microsoft.com/office/drawing/2014/main" id="{770058AA-C93C-8D4F-B513-C1D241F1A28F}"/>
                </a:ext>
              </a:extLst>
            </p:cNvPr>
            <p:cNvSpPr/>
            <p:nvPr/>
          </p:nvSpPr>
          <p:spPr>
            <a:xfrm>
              <a:off x="3570707" y="2798605"/>
              <a:ext cx="817124" cy="272374"/>
            </a:xfrm>
            <a:prstGeom prst="rightArrowCallout">
              <a:avLst>
                <a:gd name="adj1" fmla="val 25000"/>
                <a:gd name="adj2" fmla="val 25000"/>
                <a:gd name="adj3" fmla="val 25000"/>
                <a:gd name="adj4" fmla="val 8451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广播</a:t>
              </a:r>
            </a:p>
          </p:txBody>
        </p:sp>
      </p:grpSp>
      <p:grpSp>
        <p:nvGrpSpPr>
          <p:cNvPr id="9" name="组合 8">
            <a:extLst>
              <a:ext uri="{FF2B5EF4-FFF2-40B4-BE49-F238E27FC236}">
                <a16:creationId xmlns:a16="http://schemas.microsoft.com/office/drawing/2014/main" id="{1B35FB60-EBD8-E817-0037-1C28D7682182}"/>
              </a:ext>
            </a:extLst>
          </p:cNvPr>
          <p:cNvGrpSpPr/>
          <p:nvPr/>
        </p:nvGrpSpPr>
        <p:grpSpPr>
          <a:xfrm>
            <a:off x="3570707" y="4901556"/>
            <a:ext cx="817124" cy="580379"/>
            <a:chOff x="3570707" y="4901556"/>
            <a:chExt cx="817124" cy="580379"/>
          </a:xfrm>
        </p:grpSpPr>
        <p:sp>
          <p:nvSpPr>
            <p:cNvPr id="35" name="标注: 右箭头 34">
              <a:extLst>
                <a:ext uri="{FF2B5EF4-FFF2-40B4-BE49-F238E27FC236}">
                  <a16:creationId xmlns:a16="http://schemas.microsoft.com/office/drawing/2014/main" id="{29FFECAF-0FDE-F339-C95B-121056DC8B0C}"/>
                </a:ext>
              </a:extLst>
            </p:cNvPr>
            <p:cNvSpPr/>
            <p:nvPr/>
          </p:nvSpPr>
          <p:spPr>
            <a:xfrm>
              <a:off x="3570707" y="5209561"/>
              <a:ext cx="817124" cy="272374"/>
            </a:xfrm>
            <a:prstGeom prst="rightArrowCallout">
              <a:avLst>
                <a:gd name="adj1" fmla="val 25000"/>
                <a:gd name="adj2" fmla="val 25000"/>
                <a:gd name="adj3" fmla="val 25000"/>
                <a:gd name="adj4" fmla="val 845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solidFill>
                    <a:schemeClr val="bg1"/>
                  </a:solidFill>
                </a:rPr>
                <a:t>多播</a:t>
              </a:r>
            </a:p>
          </p:txBody>
        </p:sp>
        <p:sp>
          <p:nvSpPr>
            <p:cNvPr id="36" name="标注: 右箭头 35">
              <a:extLst>
                <a:ext uri="{FF2B5EF4-FFF2-40B4-BE49-F238E27FC236}">
                  <a16:creationId xmlns:a16="http://schemas.microsoft.com/office/drawing/2014/main" id="{0C7503BD-3FE6-5B75-05F6-0E624769EB31}"/>
                </a:ext>
              </a:extLst>
            </p:cNvPr>
            <p:cNvSpPr/>
            <p:nvPr/>
          </p:nvSpPr>
          <p:spPr>
            <a:xfrm>
              <a:off x="3570707" y="4901556"/>
              <a:ext cx="817124" cy="272374"/>
            </a:xfrm>
            <a:prstGeom prst="rightArrowCallout">
              <a:avLst>
                <a:gd name="adj1" fmla="val 25000"/>
                <a:gd name="adj2" fmla="val 25000"/>
                <a:gd name="adj3" fmla="val 25000"/>
                <a:gd name="adj4" fmla="val 8451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广播</a:t>
              </a:r>
            </a:p>
          </p:txBody>
        </p:sp>
      </p:grpSp>
      <p:sp>
        <p:nvSpPr>
          <p:cNvPr id="12" name="文本框 11">
            <a:extLst>
              <a:ext uri="{FF2B5EF4-FFF2-40B4-BE49-F238E27FC236}">
                <a16:creationId xmlns:a16="http://schemas.microsoft.com/office/drawing/2014/main" id="{ADE4E32D-6A90-847B-A959-14F0AD8927E3}"/>
              </a:ext>
            </a:extLst>
          </p:cNvPr>
          <p:cNvSpPr txBox="1"/>
          <p:nvPr/>
        </p:nvSpPr>
        <p:spPr>
          <a:xfrm>
            <a:off x="304800" y="5954731"/>
            <a:ext cx="5408580" cy="369332"/>
          </a:xfrm>
          <a:prstGeom prst="rect">
            <a:avLst/>
          </a:prstGeom>
          <a:noFill/>
        </p:spPr>
        <p:txBody>
          <a:bodyPr wrap="square" rtlCol="0">
            <a:spAutoFit/>
          </a:bodyPr>
          <a:lstStyle/>
          <a:p>
            <a:pPr algn="ctr"/>
            <a:r>
              <a:rPr lang="en-US" altLang="zh-CN" b="1" dirty="0">
                <a:solidFill>
                  <a:schemeClr val="accent3"/>
                </a:solidFill>
              </a:rPr>
              <a:t>UDP</a:t>
            </a:r>
            <a:r>
              <a:rPr lang="zh-CN" altLang="en-US" b="1" dirty="0">
                <a:solidFill>
                  <a:schemeClr val="accent3"/>
                </a:solidFill>
              </a:rPr>
              <a:t>支持单播、多播和广播</a:t>
            </a:r>
          </a:p>
        </p:txBody>
      </p:sp>
      <p:grpSp>
        <p:nvGrpSpPr>
          <p:cNvPr id="40" name="组合 39">
            <a:extLst>
              <a:ext uri="{FF2B5EF4-FFF2-40B4-BE49-F238E27FC236}">
                <a16:creationId xmlns:a16="http://schemas.microsoft.com/office/drawing/2014/main" id="{52F62C45-8549-AFA9-F0D1-3E411FBDA1B4}"/>
              </a:ext>
            </a:extLst>
          </p:cNvPr>
          <p:cNvGrpSpPr/>
          <p:nvPr/>
        </p:nvGrpSpPr>
        <p:grpSpPr>
          <a:xfrm>
            <a:off x="6900908" y="2343403"/>
            <a:ext cx="4564003" cy="3062618"/>
            <a:chOff x="830449" y="2343403"/>
            <a:chExt cx="4564003" cy="3062618"/>
          </a:xfrm>
        </p:grpSpPr>
        <p:cxnSp>
          <p:nvCxnSpPr>
            <p:cNvPr id="43" name="直接连接符 42">
              <a:extLst>
                <a:ext uri="{FF2B5EF4-FFF2-40B4-BE49-F238E27FC236}">
                  <a16:creationId xmlns:a16="http://schemas.microsoft.com/office/drawing/2014/main" id="{E57F585A-55A9-8C1E-FF97-378AB5E483B0}"/>
                </a:ext>
              </a:extLst>
            </p:cNvPr>
            <p:cNvCxnSpPr/>
            <p:nvPr/>
          </p:nvCxnSpPr>
          <p:spPr>
            <a:xfrm>
              <a:off x="1441093" y="2944238"/>
              <a:ext cx="3309686" cy="20935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672BFE59-C1F0-CB7B-FC7D-ED8C647B6214}"/>
                </a:ext>
              </a:extLst>
            </p:cNvPr>
            <p:cNvCxnSpPr>
              <a:cxnSpLocks/>
              <a:stCxn id="68" idx="2"/>
            </p:cNvCxnSpPr>
            <p:nvPr/>
          </p:nvCxnSpPr>
          <p:spPr>
            <a:xfrm flipV="1">
              <a:off x="1441094" y="2934792"/>
              <a:ext cx="3383825" cy="21029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组合 51">
              <a:extLst>
                <a:ext uri="{FF2B5EF4-FFF2-40B4-BE49-F238E27FC236}">
                  <a16:creationId xmlns:a16="http://schemas.microsoft.com/office/drawing/2014/main" id="{7FD9AF05-F7A5-8D7F-FA7E-19497C91BC4D}"/>
                </a:ext>
              </a:extLst>
            </p:cNvPr>
            <p:cNvGrpSpPr/>
            <p:nvPr/>
          </p:nvGrpSpPr>
          <p:grpSpPr>
            <a:xfrm>
              <a:off x="830449" y="2343403"/>
              <a:ext cx="932481" cy="851728"/>
              <a:chOff x="395591" y="2158045"/>
              <a:chExt cx="932481" cy="851728"/>
            </a:xfrm>
          </p:grpSpPr>
          <p:pic>
            <p:nvPicPr>
              <p:cNvPr id="71" name="图形 70">
                <a:extLst>
                  <a:ext uri="{FF2B5EF4-FFF2-40B4-BE49-F238E27FC236}">
                    <a16:creationId xmlns:a16="http://schemas.microsoft.com/office/drawing/2014/main" id="{E3231F04-0631-EF19-B975-F7EAA3C58F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72" name="文本框 71">
                <a:extLst>
                  <a:ext uri="{FF2B5EF4-FFF2-40B4-BE49-F238E27FC236}">
                    <a16:creationId xmlns:a16="http://schemas.microsoft.com/office/drawing/2014/main" id="{74296C02-E940-1F33-789E-299B1A0944B7}"/>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TCP</a:t>
                </a:r>
                <a:endParaRPr lang="zh-CN" altLang="en-US" b="1" dirty="0"/>
              </a:p>
            </p:txBody>
          </p:sp>
        </p:grpSp>
        <p:grpSp>
          <p:nvGrpSpPr>
            <p:cNvPr id="53" name="组合 52">
              <a:extLst>
                <a:ext uri="{FF2B5EF4-FFF2-40B4-BE49-F238E27FC236}">
                  <a16:creationId xmlns:a16="http://schemas.microsoft.com/office/drawing/2014/main" id="{DCAD2E61-A296-BACA-CEDA-E34E9E39FA19}"/>
                </a:ext>
              </a:extLst>
            </p:cNvPr>
            <p:cNvGrpSpPr/>
            <p:nvPr/>
          </p:nvGrpSpPr>
          <p:grpSpPr>
            <a:xfrm>
              <a:off x="4461971" y="2343403"/>
              <a:ext cx="932481" cy="851728"/>
              <a:chOff x="395591" y="2158045"/>
              <a:chExt cx="932481" cy="851728"/>
            </a:xfrm>
          </p:grpSpPr>
          <p:pic>
            <p:nvPicPr>
              <p:cNvPr id="69" name="图形 68">
                <a:extLst>
                  <a:ext uri="{FF2B5EF4-FFF2-40B4-BE49-F238E27FC236}">
                    <a16:creationId xmlns:a16="http://schemas.microsoft.com/office/drawing/2014/main" id="{BC7C06C5-9341-14CF-97B4-98A220F5B1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70" name="文本框 69">
                <a:extLst>
                  <a:ext uri="{FF2B5EF4-FFF2-40B4-BE49-F238E27FC236}">
                    <a16:creationId xmlns:a16="http://schemas.microsoft.com/office/drawing/2014/main" id="{97CEBDDC-F2FD-5C5B-61E5-BC29D92000AC}"/>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TCP</a:t>
                </a:r>
                <a:endParaRPr lang="zh-CN" altLang="en-US" b="1" dirty="0"/>
              </a:p>
            </p:txBody>
          </p:sp>
        </p:grpSp>
        <p:grpSp>
          <p:nvGrpSpPr>
            <p:cNvPr id="54" name="组合 53">
              <a:extLst>
                <a:ext uri="{FF2B5EF4-FFF2-40B4-BE49-F238E27FC236}">
                  <a16:creationId xmlns:a16="http://schemas.microsoft.com/office/drawing/2014/main" id="{EFFE05ED-5A86-19E7-7B30-D8985C8F9A44}"/>
                </a:ext>
              </a:extLst>
            </p:cNvPr>
            <p:cNvGrpSpPr/>
            <p:nvPr/>
          </p:nvGrpSpPr>
          <p:grpSpPr>
            <a:xfrm>
              <a:off x="830449" y="4554293"/>
              <a:ext cx="932481" cy="851728"/>
              <a:chOff x="395591" y="2158045"/>
              <a:chExt cx="932481" cy="851728"/>
            </a:xfrm>
          </p:grpSpPr>
          <p:pic>
            <p:nvPicPr>
              <p:cNvPr id="67" name="图形 66">
                <a:extLst>
                  <a:ext uri="{FF2B5EF4-FFF2-40B4-BE49-F238E27FC236}">
                    <a16:creationId xmlns:a16="http://schemas.microsoft.com/office/drawing/2014/main" id="{43F1918E-B190-2511-4C4E-F3B9FD5241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68" name="文本框 67">
                <a:extLst>
                  <a:ext uri="{FF2B5EF4-FFF2-40B4-BE49-F238E27FC236}">
                    <a16:creationId xmlns:a16="http://schemas.microsoft.com/office/drawing/2014/main" id="{136CFBC2-F780-FAD1-1EE4-475A9036EC67}"/>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TCP</a:t>
                </a:r>
                <a:endParaRPr lang="zh-CN" altLang="en-US" b="1" dirty="0"/>
              </a:p>
            </p:txBody>
          </p:sp>
        </p:grpSp>
        <p:grpSp>
          <p:nvGrpSpPr>
            <p:cNvPr id="62" name="组合 61">
              <a:extLst>
                <a:ext uri="{FF2B5EF4-FFF2-40B4-BE49-F238E27FC236}">
                  <a16:creationId xmlns:a16="http://schemas.microsoft.com/office/drawing/2014/main" id="{6076C5EE-6FF3-F20D-849F-1446D221D214}"/>
                </a:ext>
              </a:extLst>
            </p:cNvPr>
            <p:cNvGrpSpPr/>
            <p:nvPr/>
          </p:nvGrpSpPr>
          <p:grpSpPr>
            <a:xfrm>
              <a:off x="4461971" y="4554293"/>
              <a:ext cx="932481" cy="851728"/>
              <a:chOff x="395591" y="2158045"/>
              <a:chExt cx="932481" cy="851728"/>
            </a:xfrm>
          </p:grpSpPr>
          <p:pic>
            <p:nvPicPr>
              <p:cNvPr id="65" name="图形 64">
                <a:extLst>
                  <a:ext uri="{FF2B5EF4-FFF2-40B4-BE49-F238E27FC236}">
                    <a16:creationId xmlns:a16="http://schemas.microsoft.com/office/drawing/2014/main" id="{D9F0CCD3-CE97-1138-9239-8ECAA1D1B5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 y="2158045"/>
                <a:ext cx="880600" cy="851728"/>
              </a:xfrm>
              <a:prstGeom prst="rect">
                <a:avLst/>
              </a:prstGeom>
            </p:spPr>
          </p:pic>
          <p:sp>
            <p:nvSpPr>
              <p:cNvPr id="66" name="文本框 65">
                <a:extLst>
                  <a:ext uri="{FF2B5EF4-FFF2-40B4-BE49-F238E27FC236}">
                    <a16:creationId xmlns:a16="http://schemas.microsoft.com/office/drawing/2014/main" id="{CC6E5B0C-7920-F969-750A-78F289B18B0F}"/>
                  </a:ext>
                </a:extLst>
              </p:cNvPr>
              <p:cNvSpPr txBox="1"/>
              <p:nvPr/>
            </p:nvSpPr>
            <p:spPr>
              <a:xfrm>
                <a:off x="684399" y="2272163"/>
                <a:ext cx="643673" cy="369332"/>
              </a:xfrm>
              <a:prstGeom prst="rect">
                <a:avLst/>
              </a:prstGeom>
              <a:noFill/>
            </p:spPr>
            <p:txBody>
              <a:bodyPr wrap="square" rtlCol="0">
                <a:spAutoFit/>
              </a:bodyPr>
              <a:lstStyle/>
              <a:p>
                <a:pPr algn="ctr"/>
                <a:r>
                  <a:rPr lang="en-US" altLang="zh-CN" b="1" dirty="0"/>
                  <a:t>TCP</a:t>
                </a:r>
                <a:endParaRPr lang="zh-CN" altLang="en-US" b="1" dirty="0"/>
              </a:p>
            </p:txBody>
          </p:sp>
        </p:grpSp>
        <p:sp>
          <p:nvSpPr>
            <p:cNvPr id="64" name="云形 63">
              <a:extLst>
                <a:ext uri="{FF2B5EF4-FFF2-40B4-BE49-F238E27FC236}">
                  <a16:creationId xmlns:a16="http://schemas.microsoft.com/office/drawing/2014/main" id="{596D919B-7BF9-4AE0-FDC8-9E1E6EF70D8A}"/>
                </a:ext>
              </a:extLst>
            </p:cNvPr>
            <p:cNvSpPr/>
            <p:nvPr/>
          </p:nvSpPr>
          <p:spPr>
            <a:xfrm>
              <a:off x="2305456" y="3471052"/>
              <a:ext cx="1407268" cy="851728"/>
            </a:xfrm>
            <a:prstGeom prst="cloud">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局域网</a:t>
              </a:r>
            </a:p>
          </p:txBody>
        </p:sp>
      </p:grpSp>
      <p:sp>
        <p:nvSpPr>
          <p:cNvPr id="14" name="圆柱体 13">
            <a:extLst>
              <a:ext uri="{FF2B5EF4-FFF2-40B4-BE49-F238E27FC236}">
                <a16:creationId xmlns:a16="http://schemas.microsoft.com/office/drawing/2014/main" id="{C6CF451A-E99F-8A16-2915-97F652B32981}"/>
              </a:ext>
            </a:extLst>
          </p:cNvPr>
          <p:cNvSpPr/>
          <p:nvPr/>
        </p:nvSpPr>
        <p:spPr>
          <a:xfrm rot="16200000">
            <a:off x="9116709" y="1112695"/>
            <a:ext cx="369331" cy="3039732"/>
          </a:xfrm>
          <a:prstGeom prst="can">
            <a:avLst>
              <a:gd name="adj" fmla="val 3729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73" name="email_159050">
            <a:extLst>
              <a:ext uri="{FF2B5EF4-FFF2-40B4-BE49-F238E27FC236}">
                <a16:creationId xmlns:a16="http://schemas.microsoft.com/office/drawing/2014/main" id="{E19BC708-7018-8B58-E481-7DA0FCCC2396}"/>
              </a:ext>
            </a:extLst>
          </p:cNvPr>
          <p:cNvSpPr/>
          <p:nvPr/>
        </p:nvSpPr>
        <p:spPr>
          <a:xfrm>
            <a:off x="10963093" y="2502345"/>
            <a:ext cx="293911" cy="223712"/>
          </a:xfrm>
          <a:custGeom>
            <a:avLst/>
            <a:gdLst>
              <a:gd name="T0" fmla="*/ 5711 w 6523"/>
              <a:gd name="T1" fmla="*/ 4973 h 4973"/>
              <a:gd name="T2" fmla="*/ 6523 w 6523"/>
              <a:gd name="T3" fmla="*/ 4161 h 4973"/>
              <a:gd name="T4" fmla="*/ 6523 w 6523"/>
              <a:gd name="T5" fmla="*/ 812 h 4973"/>
              <a:gd name="T6" fmla="*/ 5711 w 6523"/>
              <a:gd name="T7" fmla="*/ 0 h 4973"/>
              <a:gd name="T8" fmla="*/ 812 w 6523"/>
              <a:gd name="T9" fmla="*/ 0 h 4973"/>
              <a:gd name="T10" fmla="*/ 0 w 6523"/>
              <a:gd name="T11" fmla="*/ 812 h 4973"/>
              <a:gd name="T12" fmla="*/ 0 w 6523"/>
              <a:gd name="T13" fmla="*/ 4160 h 4973"/>
              <a:gd name="T14" fmla="*/ 812 w 6523"/>
              <a:gd name="T15" fmla="*/ 4972 h 4973"/>
              <a:gd name="T16" fmla="*/ 5711 w 6523"/>
              <a:gd name="T17" fmla="*/ 4972 h 4973"/>
              <a:gd name="T18" fmla="*/ 5711 w 6523"/>
              <a:gd name="T19" fmla="*/ 4973 h 4973"/>
              <a:gd name="T20" fmla="*/ 831 w 6523"/>
              <a:gd name="T21" fmla="*/ 1130 h 4973"/>
              <a:gd name="T22" fmla="*/ 808 w 6523"/>
              <a:gd name="T23" fmla="*/ 849 h 4973"/>
              <a:gd name="T24" fmla="*/ 1089 w 6523"/>
              <a:gd name="T25" fmla="*/ 826 h 4973"/>
              <a:gd name="T26" fmla="*/ 3261 w 6523"/>
              <a:gd name="T27" fmla="*/ 2669 h 4973"/>
              <a:gd name="T28" fmla="*/ 5435 w 6523"/>
              <a:gd name="T29" fmla="*/ 825 h 4973"/>
              <a:gd name="T30" fmla="*/ 5716 w 6523"/>
              <a:gd name="T31" fmla="*/ 848 h 4973"/>
              <a:gd name="T32" fmla="*/ 5693 w 6523"/>
              <a:gd name="T33" fmla="*/ 1129 h 4973"/>
              <a:gd name="T34" fmla="*/ 4143 w 6523"/>
              <a:gd name="T35" fmla="*/ 2446 h 4973"/>
              <a:gd name="T36" fmla="*/ 5701 w 6523"/>
              <a:gd name="T37" fmla="*/ 3913 h 4973"/>
              <a:gd name="T38" fmla="*/ 5709 w 6523"/>
              <a:gd name="T39" fmla="*/ 4196 h 4973"/>
              <a:gd name="T40" fmla="*/ 5564 w 6523"/>
              <a:gd name="T41" fmla="*/ 4258 h 4973"/>
              <a:gd name="T42" fmla="*/ 5427 w 6523"/>
              <a:gd name="T43" fmla="*/ 4204 h 4973"/>
              <a:gd name="T44" fmla="*/ 3836 w 6523"/>
              <a:gd name="T45" fmla="*/ 2708 h 4973"/>
              <a:gd name="T46" fmla="*/ 3392 w 6523"/>
              <a:gd name="T47" fmla="*/ 3085 h 4973"/>
              <a:gd name="T48" fmla="*/ 3263 w 6523"/>
              <a:gd name="T49" fmla="*/ 3133 h 4973"/>
              <a:gd name="T50" fmla="*/ 3133 w 6523"/>
              <a:gd name="T51" fmla="*/ 3085 h 4973"/>
              <a:gd name="T52" fmla="*/ 2688 w 6523"/>
              <a:gd name="T53" fmla="*/ 2708 h 4973"/>
              <a:gd name="T54" fmla="*/ 1097 w 6523"/>
              <a:gd name="T55" fmla="*/ 4205 h 4973"/>
              <a:gd name="T56" fmla="*/ 960 w 6523"/>
              <a:gd name="T57" fmla="*/ 4260 h 4973"/>
              <a:gd name="T58" fmla="*/ 815 w 6523"/>
              <a:gd name="T59" fmla="*/ 4197 h 4973"/>
              <a:gd name="T60" fmla="*/ 823 w 6523"/>
              <a:gd name="T61" fmla="*/ 3914 h 4973"/>
              <a:gd name="T62" fmla="*/ 2381 w 6523"/>
              <a:gd name="T63" fmla="*/ 2446 h 4973"/>
              <a:gd name="T64" fmla="*/ 831 w 6523"/>
              <a:gd name="T65" fmla="*/ 1130 h 4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3" h="4973">
                <a:moveTo>
                  <a:pt x="5711" y="4973"/>
                </a:moveTo>
                <a:cubicBezTo>
                  <a:pt x="6159" y="4973"/>
                  <a:pt x="6523" y="4609"/>
                  <a:pt x="6523" y="4161"/>
                </a:cubicBezTo>
                <a:lnTo>
                  <a:pt x="6523" y="812"/>
                </a:lnTo>
                <a:cubicBezTo>
                  <a:pt x="6523" y="364"/>
                  <a:pt x="6159" y="0"/>
                  <a:pt x="5711" y="0"/>
                </a:cubicBezTo>
                <a:lnTo>
                  <a:pt x="812" y="0"/>
                </a:lnTo>
                <a:cubicBezTo>
                  <a:pt x="364" y="0"/>
                  <a:pt x="0" y="364"/>
                  <a:pt x="0" y="812"/>
                </a:cubicBezTo>
                <a:lnTo>
                  <a:pt x="0" y="4160"/>
                </a:lnTo>
                <a:cubicBezTo>
                  <a:pt x="0" y="4608"/>
                  <a:pt x="364" y="4972"/>
                  <a:pt x="812" y="4972"/>
                </a:cubicBezTo>
                <a:lnTo>
                  <a:pt x="5711" y="4972"/>
                </a:lnTo>
                <a:lnTo>
                  <a:pt x="5711" y="4973"/>
                </a:lnTo>
                <a:close/>
                <a:moveTo>
                  <a:pt x="831" y="1130"/>
                </a:moveTo>
                <a:cubicBezTo>
                  <a:pt x="747" y="1058"/>
                  <a:pt x="736" y="933"/>
                  <a:pt x="808" y="849"/>
                </a:cubicBezTo>
                <a:cubicBezTo>
                  <a:pt x="880" y="765"/>
                  <a:pt x="1005" y="754"/>
                  <a:pt x="1089" y="826"/>
                </a:cubicBezTo>
                <a:lnTo>
                  <a:pt x="3261" y="2669"/>
                </a:lnTo>
                <a:lnTo>
                  <a:pt x="5435" y="825"/>
                </a:lnTo>
                <a:cubicBezTo>
                  <a:pt x="5519" y="753"/>
                  <a:pt x="5645" y="764"/>
                  <a:pt x="5716" y="848"/>
                </a:cubicBezTo>
                <a:cubicBezTo>
                  <a:pt x="5788" y="932"/>
                  <a:pt x="5777" y="1058"/>
                  <a:pt x="5693" y="1129"/>
                </a:cubicBezTo>
                <a:lnTo>
                  <a:pt x="4143" y="2446"/>
                </a:lnTo>
                <a:lnTo>
                  <a:pt x="5701" y="3913"/>
                </a:lnTo>
                <a:cubicBezTo>
                  <a:pt x="5781" y="3989"/>
                  <a:pt x="5785" y="4116"/>
                  <a:pt x="5709" y="4196"/>
                </a:cubicBezTo>
                <a:cubicBezTo>
                  <a:pt x="5669" y="4237"/>
                  <a:pt x="5617" y="4258"/>
                  <a:pt x="5564" y="4258"/>
                </a:cubicBezTo>
                <a:cubicBezTo>
                  <a:pt x="5515" y="4258"/>
                  <a:pt x="5465" y="4240"/>
                  <a:pt x="5427" y="4204"/>
                </a:cubicBezTo>
                <a:lnTo>
                  <a:pt x="3836" y="2708"/>
                </a:lnTo>
                <a:lnTo>
                  <a:pt x="3392" y="3085"/>
                </a:lnTo>
                <a:cubicBezTo>
                  <a:pt x="3355" y="3117"/>
                  <a:pt x="3308" y="3133"/>
                  <a:pt x="3263" y="3133"/>
                </a:cubicBezTo>
                <a:cubicBezTo>
                  <a:pt x="3216" y="3133"/>
                  <a:pt x="3171" y="3117"/>
                  <a:pt x="3133" y="3085"/>
                </a:cubicBezTo>
                <a:lnTo>
                  <a:pt x="2688" y="2708"/>
                </a:lnTo>
                <a:lnTo>
                  <a:pt x="1097" y="4205"/>
                </a:lnTo>
                <a:cubicBezTo>
                  <a:pt x="1059" y="4241"/>
                  <a:pt x="1009" y="4260"/>
                  <a:pt x="960" y="4260"/>
                </a:cubicBezTo>
                <a:cubicBezTo>
                  <a:pt x="907" y="4260"/>
                  <a:pt x="853" y="4238"/>
                  <a:pt x="815" y="4197"/>
                </a:cubicBezTo>
                <a:cubicBezTo>
                  <a:pt x="739" y="4117"/>
                  <a:pt x="743" y="3990"/>
                  <a:pt x="823" y="3914"/>
                </a:cubicBezTo>
                <a:lnTo>
                  <a:pt x="2381" y="2446"/>
                </a:lnTo>
                <a:lnTo>
                  <a:pt x="831" y="1130"/>
                </a:lnTo>
                <a:close/>
              </a:path>
            </a:pathLst>
          </a:cu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文本框 73">
            <a:extLst>
              <a:ext uri="{FF2B5EF4-FFF2-40B4-BE49-F238E27FC236}">
                <a16:creationId xmlns:a16="http://schemas.microsoft.com/office/drawing/2014/main" id="{DD6393EF-6790-D5D4-3D6B-6ED706645A20}"/>
              </a:ext>
            </a:extLst>
          </p:cNvPr>
          <p:cNvSpPr txBox="1"/>
          <p:nvPr/>
        </p:nvSpPr>
        <p:spPr>
          <a:xfrm>
            <a:off x="6375259" y="5954731"/>
            <a:ext cx="5408580" cy="369332"/>
          </a:xfrm>
          <a:prstGeom prst="rect">
            <a:avLst/>
          </a:prstGeom>
          <a:noFill/>
        </p:spPr>
        <p:txBody>
          <a:bodyPr wrap="square" rtlCol="0">
            <a:spAutoFit/>
          </a:bodyPr>
          <a:lstStyle/>
          <a:p>
            <a:pPr algn="ctr"/>
            <a:r>
              <a:rPr lang="en-US" altLang="zh-CN" b="1" dirty="0">
                <a:solidFill>
                  <a:schemeClr val="accent3"/>
                </a:solidFill>
              </a:rPr>
              <a:t>TCP</a:t>
            </a:r>
            <a:r>
              <a:rPr lang="zh-CN" altLang="en-US" b="1" dirty="0">
                <a:solidFill>
                  <a:schemeClr val="accent3"/>
                </a:solidFill>
              </a:rPr>
              <a:t>仅支持单播</a:t>
            </a:r>
          </a:p>
        </p:txBody>
      </p:sp>
    </p:spTree>
    <p:custDataLst>
      <p:tags r:id="rId1"/>
    </p:custDataLst>
    <p:extLst>
      <p:ext uri="{BB962C8B-B14F-4D97-AF65-F5344CB8AC3E}">
        <p14:creationId xmlns:p14="http://schemas.microsoft.com/office/powerpoint/2010/main" val="237147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p:cTn id="7" dur="500" fill="hold"/>
                                        <p:tgtEl>
                                          <p:spTgt spid="73"/>
                                        </p:tgtEl>
                                        <p:attrNameLst>
                                          <p:attrName>ppt_w</p:attrName>
                                        </p:attrNameLst>
                                      </p:cBhvr>
                                      <p:tavLst>
                                        <p:tav tm="0">
                                          <p:val>
                                            <p:fltVal val="0"/>
                                          </p:val>
                                        </p:tav>
                                        <p:tav tm="100000">
                                          <p:val>
                                            <p:strVal val="#ppt_w"/>
                                          </p:val>
                                        </p:tav>
                                      </p:tavLst>
                                    </p:anim>
                                    <p:anim calcmode="lin" valueType="num">
                                      <p:cBhvr>
                                        <p:cTn id="8" dur="500" fill="hold"/>
                                        <p:tgtEl>
                                          <p:spTgt spid="73"/>
                                        </p:tgtEl>
                                        <p:attrNameLst>
                                          <p:attrName>ppt_h</p:attrName>
                                        </p:attrNameLst>
                                      </p:cBhvr>
                                      <p:tavLst>
                                        <p:tav tm="0">
                                          <p:val>
                                            <p:fltVal val="0"/>
                                          </p:val>
                                        </p:tav>
                                        <p:tav tm="100000">
                                          <p:val>
                                            <p:strVal val="#ppt_h"/>
                                          </p:val>
                                        </p:tav>
                                      </p:tavLst>
                                    </p:anim>
                                    <p:animEffect transition="in" filter="fade">
                                      <p:cBhvr>
                                        <p:cTn id="9" dur="500"/>
                                        <p:tgtEl>
                                          <p:spTgt spid="73"/>
                                        </p:tgtEl>
                                      </p:cBhvr>
                                    </p:animEffect>
                                  </p:childTnLst>
                                </p:cTn>
                              </p:par>
                            </p:childTnLst>
                          </p:cTn>
                        </p:par>
                        <p:par>
                          <p:cTn id="10" fill="hold">
                            <p:stCondLst>
                              <p:cond delay="500"/>
                            </p:stCondLst>
                            <p:childTnLst>
                              <p:par>
                                <p:cTn id="11" presetID="42" presetClass="path" presetSubtype="0" accel="50000" decel="50000" fill="hold" grpId="1" nodeType="afterEffect">
                                  <p:stCondLst>
                                    <p:cond delay="0"/>
                                  </p:stCondLst>
                                  <p:childTnLst>
                                    <p:animMotion origin="layout" path="M 2.08333E-6 1.48148E-6 L -0.29505 0.00185 " pathEditMode="relative" rAng="0" ptsTypes="AA">
                                      <p:cBhvr>
                                        <p:cTn id="12" dur="2000" fill="hold"/>
                                        <p:tgtEl>
                                          <p:spTgt spid="73"/>
                                        </p:tgtEl>
                                        <p:attrNameLst>
                                          <p:attrName>ppt_x</p:attrName>
                                          <p:attrName>ppt_y</p:attrName>
                                        </p:attrNameLst>
                                      </p:cBhvr>
                                      <p:rCtr x="-14753" y="93"/>
                                    </p:animMotion>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1000"/>
                                        <p:tgtEl>
                                          <p:spTgt spid="74"/>
                                        </p:tgtEl>
                                      </p:cBhvr>
                                    </p:animEffect>
                                    <p:anim calcmode="lin" valueType="num">
                                      <p:cBhvr>
                                        <p:cTn id="18" dur="1000" fill="hold"/>
                                        <p:tgtEl>
                                          <p:spTgt spid="74"/>
                                        </p:tgtEl>
                                        <p:attrNameLst>
                                          <p:attrName>ppt_x</p:attrName>
                                        </p:attrNameLst>
                                      </p:cBhvr>
                                      <p:tavLst>
                                        <p:tav tm="0">
                                          <p:val>
                                            <p:strVal val="#ppt_x"/>
                                          </p:val>
                                        </p:tav>
                                        <p:tav tm="100000">
                                          <p:val>
                                            <p:strVal val="#ppt_x"/>
                                          </p:val>
                                        </p:tav>
                                      </p:tavLst>
                                    </p:anim>
                                    <p:anim calcmode="lin" valueType="num">
                                      <p:cBhvr>
                                        <p:cTn id="19"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a:extLst>
              <a:ext uri="{FF2B5EF4-FFF2-40B4-BE49-F238E27FC236}">
                <a16:creationId xmlns:a16="http://schemas.microsoft.com/office/drawing/2014/main" id="{1E0F28BC-F149-5CA2-B0AB-39EB7BE3D119}"/>
              </a:ext>
            </a:extLst>
          </p:cNvPr>
          <p:cNvSpPr/>
          <p:nvPr/>
        </p:nvSpPr>
        <p:spPr>
          <a:xfrm>
            <a:off x="1031211" y="3052429"/>
            <a:ext cx="1063113"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应用报文</a:t>
            </a:r>
          </a:p>
        </p:txBody>
      </p:sp>
      <p:grpSp>
        <p:nvGrpSpPr>
          <p:cNvPr id="46" name="组合 45">
            <a:extLst>
              <a:ext uri="{FF2B5EF4-FFF2-40B4-BE49-F238E27FC236}">
                <a16:creationId xmlns:a16="http://schemas.microsoft.com/office/drawing/2014/main" id="{8B2C20D8-A9E0-2187-04E4-90E8A394C7B6}"/>
              </a:ext>
            </a:extLst>
          </p:cNvPr>
          <p:cNvGrpSpPr/>
          <p:nvPr/>
        </p:nvGrpSpPr>
        <p:grpSpPr>
          <a:xfrm>
            <a:off x="304799" y="749300"/>
            <a:ext cx="6192345" cy="400110"/>
            <a:chOff x="424116" y="898245"/>
            <a:chExt cx="6192345" cy="400110"/>
          </a:xfrm>
        </p:grpSpPr>
        <p:sp>
          <p:nvSpPr>
            <p:cNvPr id="47" name="平行四边形 46">
              <a:extLst>
                <a:ext uri="{FF2B5EF4-FFF2-40B4-BE49-F238E27FC236}">
                  <a16:creationId xmlns:a16="http://schemas.microsoft.com/office/drawing/2014/main" id="{7E37A4D2-45B7-7751-FECC-0328C96ADAAE}"/>
                </a:ext>
              </a:extLst>
            </p:cNvPr>
            <p:cNvSpPr/>
            <p:nvPr/>
          </p:nvSpPr>
          <p:spPr>
            <a:xfrm>
              <a:off x="424116" y="898245"/>
              <a:ext cx="68742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8" name="文本框 47">
              <a:extLst>
                <a:ext uri="{FF2B5EF4-FFF2-40B4-BE49-F238E27FC236}">
                  <a16:creationId xmlns:a16="http://schemas.microsoft.com/office/drawing/2014/main" id="{B7B8812E-7D0A-DD9C-A9DE-0A934438EB6A}"/>
                </a:ext>
              </a:extLst>
            </p:cNvPr>
            <p:cNvSpPr txBox="1"/>
            <p:nvPr/>
          </p:nvSpPr>
          <p:spPr>
            <a:xfrm>
              <a:off x="1111537" y="898245"/>
              <a:ext cx="5504924" cy="400110"/>
            </a:xfrm>
            <a:prstGeom prst="rect">
              <a:avLst/>
            </a:prstGeom>
            <a:noFill/>
          </p:spPr>
          <p:txBody>
            <a:bodyPr wrap="square" rtlCol="0">
              <a:spAutoFit/>
            </a:bodyPr>
            <a:lstStyle/>
            <a:p>
              <a:r>
                <a:rPr lang="en-US" altLang="zh-CN" sz="2000" b="1" dirty="0"/>
                <a:t>UDP</a:t>
              </a:r>
              <a:r>
                <a:rPr lang="zh-CN" altLang="en-US" sz="2000" b="1" dirty="0"/>
                <a:t>和</a:t>
              </a:r>
              <a:r>
                <a:rPr lang="en-US" altLang="zh-CN" sz="2000" b="1" dirty="0"/>
                <a:t>TCP</a:t>
              </a:r>
              <a:r>
                <a:rPr lang="zh-CN" altLang="en-US" sz="2000" b="1" dirty="0"/>
                <a:t>应用层报文的处理</a:t>
              </a:r>
            </a:p>
          </p:txBody>
        </p:sp>
      </p:grpSp>
      <p:sp>
        <p:nvSpPr>
          <p:cNvPr id="3" name="矩形 2">
            <a:extLst>
              <a:ext uri="{FF2B5EF4-FFF2-40B4-BE49-F238E27FC236}">
                <a16:creationId xmlns:a16="http://schemas.microsoft.com/office/drawing/2014/main" id="{5FAEBC5D-CA4D-52E8-390A-45F4447348A3}"/>
              </a:ext>
            </a:extLst>
          </p:cNvPr>
          <p:cNvSpPr/>
          <p:nvPr/>
        </p:nvSpPr>
        <p:spPr>
          <a:xfrm>
            <a:off x="30480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用户数据报协议</a:t>
            </a:r>
            <a:r>
              <a:rPr lang="en-US" altLang="zh-CN" b="1" dirty="0"/>
              <a:t>UDP</a:t>
            </a:r>
          </a:p>
          <a:p>
            <a:pPr algn="ctr"/>
            <a:r>
              <a:rPr lang="zh-CN" altLang="en-US" b="1" dirty="0"/>
              <a:t>（</a:t>
            </a:r>
            <a:r>
              <a:rPr lang="en-US" altLang="zh-CN" b="1" dirty="0"/>
              <a:t>User Datagram Protocol</a:t>
            </a:r>
            <a:r>
              <a:rPr lang="zh-CN" altLang="en-US" b="1" dirty="0"/>
              <a:t>）</a:t>
            </a:r>
          </a:p>
        </p:txBody>
      </p:sp>
      <p:sp>
        <p:nvSpPr>
          <p:cNvPr id="49" name="矩形 48">
            <a:extLst>
              <a:ext uri="{FF2B5EF4-FFF2-40B4-BE49-F238E27FC236}">
                <a16:creationId xmlns:a16="http://schemas.microsoft.com/office/drawing/2014/main" id="{6C8A0C8B-C38D-7FD2-9A75-F278A4E78686}"/>
              </a:ext>
            </a:extLst>
          </p:cNvPr>
          <p:cNvSpPr/>
          <p:nvPr/>
        </p:nvSpPr>
        <p:spPr>
          <a:xfrm>
            <a:off x="647862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传输控制协议</a:t>
            </a:r>
            <a:r>
              <a:rPr lang="en-US" altLang="zh-CN" b="1" dirty="0"/>
              <a:t>TCP</a:t>
            </a:r>
          </a:p>
          <a:p>
            <a:pPr algn="ctr"/>
            <a:r>
              <a:rPr lang="zh-CN" altLang="en-US" b="1" dirty="0"/>
              <a:t>（</a:t>
            </a:r>
            <a:r>
              <a:rPr lang="en-US" altLang="zh-CN" b="1" dirty="0"/>
              <a:t>Transmission Control Protocol</a:t>
            </a:r>
            <a:r>
              <a:rPr lang="zh-CN" altLang="en-US" b="1" dirty="0"/>
              <a:t>）</a:t>
            </a:r>
          </a:p>
        </p:txBody>
      </p:sp>
      <p:grpSp>
        <p:nvGrpSpPr>
          <p:cNvPr id="36" name="组合 35">
            <a:extLst>
              <a:ext uri="{FF2B5EF4-FFF2-40B4-BE49-F238E27FC236}">
                <a16:creationId xmlns:a16="http://schemas.microsoft.com/office/drawing/2014/main" id="{CBD3B94E-09ED-322D-2BEB-6EAF8433D334}"/>
              </a:ext>
            </a:extLst>
          </p:cNvPr>
          <p:cNvGrpSpPr/>
          <p:nvPr/>
        </p:nvGrpSpPr>
        <p:grpSpPr>
          <a:xfrm>
            <a:off x="304427" y="2017187"/>
            <a:ext cx="5409277" cy="3717413"/>
            <a:chOff x="304427" y="2017187"/>
            <a:chExt cx="5409277" cy="3717413"/>
          </a:xfrm>
        </p:grpSpPr>
        <p:sp>
          <p:nvSpPr>
            <p:cNvPr id="5" name="流程图: 文档 4">
              <a:extLst>
                <a:ext uri="{FF2B5EF4-FFF2-40B4-BE49-F238E27FC236}">
                  <a16:creationId xmlns:a16="http://schemas.microsoft.com/office/drawing/2014/main" id="{246078AE-D760-9164-0694-8FB2E00C9BF1}"/>
                </a:ext>
              </a:extLst>
            </p:cNvPr>
            <p:cNvSpPr/>
            <p:nvPr/>
          </p:nvSpPr>
          <p:spPr>
            <a:xfrm>
              <a:off x="304800" y="2373549"/>
              <a:ext cx="1154349" cy="713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应用进程</a:t>
              </a:r>
            </a:p>
          </p:txBody>
        </p:sp>
        <p:sp>
          <p:nvSpPr>
            <p:cNvPr id="6" name="文本框 5">
              <a:extLst>
                <a:ext uri="{FF2B5EF4-FFF2-40B4-BE49-F238E27FC236}">
                  <a16:creationId xmlns:a16="http://schemas.microsoft.com/office/drawing/2014/main" id="{6D421851-C533-96C4-AF4D-FE00F8805D5E}"/>
                </a:ext>
              </a:extLst>
            </p:cNvPr>
            <p:cNvSpPr txBox="1"/>
            <p:nvPr/>
          </p:nvSpPr>
          <p:spPr>
            <a:xfrm>
              <a:off x="304799" y="2017187"/>
              <a:ext cx="1154349" cy="369332"/>
            </a:xfrm>
            <a:prstGeom prst="rect">
              <a:avLst/>
            </a:prstGeom>
            <a:noFill/>
          </p:spPr>
          <p:txBody>
            <a:bodyPr wrap="square" rtlCol="0">
              <a:spAutoFit/>
            </a:bodyPr>
            <a:lstStyle/>
            <a:p>
              <a:pPr algn="ctr"/>
              <a:r>
                <a:rPr lang="zh-CN" altLang="en-US" b="1" dirty="0"/>
                <a:t>发送方</a:t>
              </a:r>
            </a:p>
          </p:txBody>
        </p:sp>
        <p:sp>
          <p:nvSpPr>
            <p:cNvPr id="28" name="流程图: 文档 27">
              <a:extLst>
                <a:ext uri="{FF2B5EF4-FFF2-40B4-BE49-F238E27FC236}">
                  <a16:creationId xmlns:a16="http://schemas.microsoft.com/office/drawing/2014/main" id="{5B3937E6-071E-5112-5C50-6D0C2C188C17}"/>
                </a:ext>
              </a:extLst>
            </p:cNvPr>
            <p:cNvSpPr/>
            <p:nvPr/>
          </p:nvSpPr>
          <p:spPr>
            <a:xfrm>
              <a:off x="4559031" y="2373549"/>
              <a:ext cx="1154349" cy="713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应用进程</a:t>
              </a:r>
            </a:p>
          </p:txBody>
        </p:sp>
        <p:sp>
          <p:nvSpPr>
            <p:cNvPr id="29" name="文本框 28">
              <a:extLst>
                <a:ext uri="{FF2B5EF4-FFF2-40B4-BE49-F238E27FC236}">
                  <a16:creationId xmlns:a16="http://schemas.microsoft.com/office/drawing/2014/main" id="{12DFED6B-B3E1-9CEE-189F-2D94F6682935}"/>
                </a:ext>
              </a:extLst>
            </p:cNvPr>
            <p:cNvSpPr txBox="1"/>
            <p:nvPr/>
          </p:nvSpPr>
          <p:spPr>
            <a:xfrm>
              <a:off x="4559030" y="2017187"/>
              <a:ext cx="1154349" cy="369332"/>
            </a:xfrm>
            <a:prstGeom prst="rect">
              <a:avLst/>
            </a:prstGeom>
            <a:noFill/>
          </p:spPr>
          <p:txBody>
            <a:bodyPr wrap="square" rtlCol="0">
              <a:spAutoFit/>
            </a:bodyPr>
            <a:lstStyle/>
            <a:p>
              <a:pPr algn="ctr"/>
              <a:r>
                <a:rPr lang="zh-CN" altLang="en-US" b="1" dirty="0"/>
                <a:t>发送方</a:t>
              </a:r>
            </a:p>
          </p:txBody>
        </p:sp>
        <p:sp>
          <p:nvSpPr>
            <p:cNvPr id="7" name="矩形 6">
              <a:extLst>
                <a:ext uri="{FF2B5EF4-FFF2-40B4-BE49-F238E27FC236}">
                  <a16:creationId xmlns:a16="http://schemas.microsoft.com/office/drawing/2014/main" id="{E1E14EEC-D418-C37C-9DF0-1EA59F6323FC}"/>
                </a:ext>
              </a:extLst>
            </p:cNvPr>
            <p:cNvSpPr/>
            <p:nvPr/>
          </p:nvSpPr>
          <p:spPr>
            <a:xfrm>
              <a:off x="304797" y="4447301"/>
              <a:ext cx="2412461" cy="781453"/>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A85233CB-F1D4-A450-F57D-5B3339F67B01}"/>
                </a:ext>
              </a:extLst>
            </p:cNvPr>
            <p:cNvSpPr/>
            <p:nvPr/>
          </p:nvSpPr>
          <p:spPr>
            <a:xfrm>
              <a:off x="3300917" y="4447301"/>
              <a:ext cx="2412461" cy="781453"/>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cxnSp>
          <p:nvCxnSpPr>
            <p:cNvPr id="14" name="直接箭头连接符 13">
              <a:extLst>
                <a:ext uri="{FF2B5EF4-FFF2-40B4-BE49-F238E27FC236}">
                  <a16:creationId xmlns:a16="http://schemas.microsoft.com/office/drawing/2014/main" id="{F5E2BBBA-B4CE-A274-7E71-FA12552322FC}"/>
                </a:ext>
              </a:extLst>
            </p:cNvPr>
            <p:cNvCxnSpPr>
              <a:cxnSpLocks/>
            </p:cNvCxnSpPr>
            <p:nvPr/>
          </p:nvCxnSpPr>
          <p:spPr>
            <a:xfrm>
              <a:off x="992220" y="3009089"/>
              <a:ext cx="0" cy="1438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169C2B87-C68E-EFF9-1EA8-307CF40AB052}"/>
                </a:ext>
              </a:extLst>
            </p:cNvPr>
            <p:cNvCxnSpPr>
              <a:cxnSpLocks/>
            </p:cNvCxnSpPr>
            <p:nvPr/>
          </p:nvCxnSpPr>
          <p:spPr>
            <a:xfrm>
              <a:off x="5210782" y="3009089"/>
              <a:ext cx="0" cy="1438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F7E48E4-3563-113F-7910-6EC24B78C759}"/>
                </a:ext>
              </a:extLst>
            </p:cNvPr>
            <p:cNvCxnSpPr>
              <a:cxnSpLocks/>
            </p:cNvCxnSpPr>
            <p:nvPr/>
          </p:nvCxnSpPr>
          <p:spPr>
            <a:xfrm>
              <a:off x="992220" y="5228754"/>
              <a:ext cx="0" cy="505846"/>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BADC3BA7-5C3C-D91C-0FCB-EA33AE8761BA}"/>
                </a:ext>
              </a:extLst>
            </p:cNvPr>
            <p:cNvCxnSpPr>
              <a:cxnSpLocks/>
            </p:cNvCxnSpPr>
            <p:nvPr/>
          </p:nvCxnSpPr>
          <p:spPr>
            <a:xfrm>
              <a:off x="5210782" y="5228754"/>
              <a:ext cx="0" cy="505846"/>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E5E4379-AF09-E281-F170-90265CDAD9EF}"/>
                </a:ext>
              </a:extLst>
            </p:cNvPr>
            <p:cNvCxnSpPr/>
            <p:nvPr/>
          </p:nvCxnSpPr>
          <p:spPr>
            <a:xfrm>
              <a:off x="992220" y="5734600"/>
              <a:ext cx="4218562"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9F32C278-D2C6-D696-3EBB-2463A95BE788}"/>
                </a:ext>
              </a:extLst>
            </p:cNvPr>
            <p:cNvSpPr txBox="1"/>
            <p:nvPr/>
          </p:nvSpPr>
          <p:spPr>
            <a:xfrm>
              <a:off x="304427" y="4433636"/>
              <a:ext cx="587828" cy="369332"/>
            </a:xfrm>
            <a:prstGeom prst="rect">
              <a:avLst/>
            </a:prstGeom>
            <a:noFill/>
          </p:spPr>
          <p:txBody>
            <a:bodyPr wrap="square" rtlCol="0">
              <a:spAutoFit/>
            </a:bodyPr>
            <a:lstStyle/>
            <a:p>
              <a:pPr algn="r"/>
              <a:r>
                <a:rPr lang="en-US" altLang="zh-CN" b="1" dirty="0">
                  <a:solidFill>
                    <a:schemeClr val="bg1"/>
                  </a:solidFill>
                </a:rPr>
                <a:t>UDP</a:t>
              </a:r>
              <a:endParaRPr lang="zh-CN" altLang="en-US" b="1" dirty="0">
                <a:solidFill>
                  <a:schemeClr val="bg1"/>
                </a:solidFill>
              </a:endParaRPr>
            </a:p>
          </p:txBody>
        </p:sp>
        <p:sp>
          <p:nvSpPr>
            <p:cNvPr id="62" name="文本框 61">
              <a:extLst>
                <a:ext uri="{FF2B5EF4-FFF2-40B4-BE49-F238E27FC236}">
                  <a16:creationId xmlns:a16="http://schemas.microsoft.com/office/drawing/2014/main" id="{7AE1CCBF-52DE-5D8F-031E-799EF0BEE7ED}"/>
                </a:ext>
              </a:extLst>
            </p:cNvPr>
            <p:cNvSpPr txBox="1"/>
            <p:nvPr/>
          </p:nvSpPr>
          <p:spPr>
            <a:xfrm>
              <a:off x="5125876" y="4433636"/>
              <a:ext cx="587828" cy="369332"/>
            </a:xfrm>
            <a:prstGeom prst="rect">
              <a:avLst/>
            </a:prstGeom>
            <a:noFill/>
          </p:spPr>
          <p:txBody>
            <a:bodyPr wrap="square" rtlCol="0">
              <a:spAutoFit/>
            </a:bodyPr>
            <a:lstStyle/>
            <a:p>
              <a:pPr algn="r"/>
              <a:r>
                <a:rPr lang="en-US" altLang="zh-CN" b="1" dirty="0">
                  <a:solidFill>
                    <a:schemeClr val="bg1"/>
                  </a:solidFill>
                </a:rPr>
                <a:t>UDP</a:t>
              </a:r>
              <a:endParaRPr lang="zh-CN" altLang="en-US" b="1" dirty="0">
                <a:solidFill>
                  <a:schemeClr val="bg1"/>
                </a:solidFill>
              </a:endParaRPr>
            </a:p>
          </p:txBody>
        </p:sp>
      </p:grpSp>
    </p:spTree>
    <p:custDataLst>
      <p:tags r:id="rId1"/>
    </p:custDataLst>
    <p:extLst>
      <p:ext uri="{BB962C8B-B14F-4D97-AF65-F5344CB8AC3E}">
        <p14:creationId xmlns:p14="http://schemas.microsoft.com/office/powerpoint/2010/main" val="337372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1000"/>
                                        <p:tgtEl>
                                          <p:spTgt spid="46"/>
                                        </p:tgtEl>
                                        <p:attrNameLst>
                                          <p:attrName>ppt_y</p:attrName>
                                        </p:attrNameLst>
                                      </p:cBhvr>
                                      <p:tavLst>
                                        <p:tav tm="0">
                                          <p:val>
                                            <p:strVal val="#ppt_y-#ppt_h*1.125000"/>
                                          </p:val>
                                        </p:tav>
                                        <p:tav tm="100000">
                                          <p:val>
                                            <p:strVal val="#ppt_y"/>
                                          </p:val>
                                        </p:tav>
                                      </p:tavLst>
                                    </p:anim>
                                    <p:animEffect transition="in" filter="wipe(down)">
                                      <p:cBhvr>
                                        <p:cTn id="8" dur="1000"/>
                                        <p:tgtEl>
                                          <p:spTgt spid="46"/>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1000"/>
                                        <p:tgtEl>
                                          <p:spTgt spid="65"/>
                                        </p:tgtEl>
                                      </p:cBhvr>
                                    </p:animEffect>
                                    <p:anim calcmode="lin" valueType="num">
                                      <p:cBhvr>
                                        <p:cTn id="20" dur="1000" fill="hold"/>
                                        <p:tgtEl>
                                          <p:spTgt spid="65"/>
                                        </p:tgtEl>
                                        <p:attrNameLst>
                                          <p:attrName>ppt_x</p:attrName>
                                        </p:attrNameLst>
                                      </p:cBhvr>
                                      <p:tavLst>
                                        <p:tav tm="0">
                                          <p:val>
                                            <p:strVal val="#ppt_x"/>
                                          </p:val>
                                        </p:tav>
                                        <p:tav tm="100000">
                                          <p:val>
                                            <p:strVal val="#ppt_x"/>
                                          </p:val>
                                        </p:tav>
                                      </p:tavLst>
                                    </p:anim>
                                    <p:anim calcmode="lin" valueType="num">
                                      <p:cBhvr>
                                        <p:cTn id="21"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8B2C20D8-A9E0-2187-04E4-90E8A394C7B6}"/>
              </a:ext>
            </a:extLst>
          </p:cNvPr>
          <p:cNvGrpSpPr/>
          <p:nvPr/>
        </p:nvGrpSpPr>
        <p:grpSpPr>
          <a:xfrm>
            <a:off x="304799" y="749300"/>
            <a:ext cx="6192345" cy="400110"/>
            <a:chOff x="424116" y="898245"/>
            <a:chExt cx="6192345" cy="400110"/>
          </a:xfrm>
        </p:grpSpPr>
        <p:sp>
          <p:nvSpPr>
            <p:cNvPr id="47" name="平行四边形 46">
              <a:extLst>
                <a:ext uri="{FF2B5EF4-FFF2-40B4-BE49-F238E27FC236}">
                  <a16:creationId xmlns:a16="http://schemas.microsoft.com/office/drawing/2014/main" id="{7E37A4D2-45B7-7751-FECC-0328C96ADAAE}"/>
                </a:ext>
              </a:extLst>
            </p:cNvPr>
            <p:cNvSpPr/>
            <p:nvPr/>
          </p:nvSpPr>
          <p:spPr>
            <a:xfrm>
              <a:off x="424116" y="898245"/>
              <a:ext cx="68742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8" name="文本框 47">
              <a:extLst>
                <a:ext uri="{FF2B5EF4-FFF2-40B4-BE49-F238E27FC236}">
                  <a16:creationId xmlns:a16="http://schemas.microsoft.com/office/drawing/2014/main" id="{B7B8812E-7D0A-DD9C-A9DE-0A934438EB6A}"/>
                </a:ext>
              </a:extLst>
            </p:cNvPr>
            <p:cNvSpPr txBox="1"/>
            <p:nvPr/>
          </p:nvSpPr>
          <p:spPr>
            <a:xfrm>
              <a:off x="1111537" y="898245"/>
              <a:ext cx="5504924" cy="400110"/>
            </a:xfrm>
            <a:prstGeom prst="rect">
              <a:avLst/>
            </a:prstGeom>
            <a:noFill/>
          </p:spPr>
          <p:txBody>
            <a:bodyPr wrap="square" rtlCol="0">
              <a:spAutoFit/>
            </a:bodyPr>
            <a:lstStyle/>
            <a:p>
              <a:r>
                <a:rPr lang="en-US" altLang="zh-CN" sz="2000" b="1" dirty="0"/>
                <a:t>UDP</a:t>
              </a:r>
              <a:r>
                <a:rPr lang="zh-CN" altLang="en-US" sz="2000" b="1" dirty="0"/>
                <a:t>和</a:t>
              </a:r>
              <a:r>
                <a:rPr lang="en-US" altLang="zh-CN" sz="2000" b="1" dirty="0"/>
                <a:t>TCP</a:t>
              </a:r>
              <a:r>
                <a:rPr lang="zh-CN" altLang="en-US" sz="2000" b="1" dirty="0"/>
                <a:t>应用层报文的处理</a:t>
              </a:r>
            </a:p>
          </p:txBody>
        </p:sp>
      </p:grpSp>
      <p:sp>
        <p:nvSpPr>
          <p:cNvPr id="3" name="矩形 2">
            <a:extLst>
              <a:ext uri="{FF2B5EF4-FFF2-40B4-BE49-F238E27FC236}">
                <a16:creationId xmlns:a16="http://schemas.microsoft.com/office/drawing/2014/main" id="{5FAEBC5D-CA4D-52E8-390A-45F4447348A3}"/>
              </a:ext>
            </a:extLst>
          </p:cNvPr>
          <p:cNvSpPr/>
          <p:nvPr/>
        </p:nvSpPr>
        <p:spPr>
          <a:xfrm>
            <a:off x="30480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用户数据报协议</a:t>
            </a:r>
            <a:r>
              <a:rPr lang="en-US" altLang="zh-CN" b="1" dirty="0"/>
              <a:t>UDP</a:t>
            </a:r>
          </a:p>
          <a:p>
            <a:pPr algn="ctr"/>
            <a:r>
              <a:rPr lang="zh-CN" altLang="en-US" b="1" dirty="0"/>
              <a:t>（</a:t>
            </a:r>
            <a:r>
              <a:rPr lang="en-US" altLang="zh-CN" b="1" dirty="0"/>
              <a:t>User Datagram Protocol</a:t>
            </a:r>
            <a:r>
              <a:rPr lang="zh-CN" altLang="en-US" b="1" dirty="0"/>
              <a:t>）</a:t>
            </a:r>
          </a:p>
        </p:txBody>
      </p:sp>
      <p:sp>
        <p:nvSpPr>
          <p:cNvPr id="49" name="矩形 48">
            <a:extLst>
              <a:ext uri="{FF2B5EF4-FFF2-40B4-BE49-F238E27FC236}">
                <a16:creationId xmlns:a16="http://schemas.microsoft.com/office/drawing/2014/main" id="{6C8A0C8B-C38D-7FD2-9A75-F278A4E78686}"/>
              </a:ext>
            </a:extLst>
          </p:cNvPr>
          <p:cNvSpPr/>
          <p:nvPr/>
        </p:nvSpPr>
        <p:spPr>
          <a:xfrm>
            <a:off x="647862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传输控制协议</a:t>
            </a:r>
            <a:r>
              <a:rPr lang="en-US" altLang="zh-CN" b="1" dirty="0"/>
              <a:t>TCP</a:t>
            </a:r>
          </a:p>
          <a:p>
            <a:pPr algn="ctr"/>
            <a:r>
              <a:rPr lang="zh-CN" altLang="en-US" b="1" dirty="0"/>
              <a:t>（</a:t>
            </a:r>
            <a:r>
              <a:rPr lang="en-US" altLang="zh-CN" b="1" dirty="0"/>
              <a:t>Transmission Control Protocol</a:t>
            </a:r>
            <a:r>
              <a:rPr lang="zh-CN" altLang="en-US" b="1" dirty="0"/>
              <a:t>）</a:t>
            </a:r>
          </a:p>
        </p:txBody>
      </p:sp>
      <p:grpSp>
        <p:nvGrpSpPr>
          <p:cNvPr id="36" name="组合 35">
            <a:extLst>
              <a:ext uri="{FF2B5EF4-FFF2-40B4-BE49-F238E27FC236}">
                <a16:creationId xmlns:a16="http://schemas.microsoft.com/office/drawing/2014/main" id="{CBD3B94E-09ED-322D-2BEB-6EAF8433D334}"/>
              </a:ext>
            </a:extLst>
          </p:cNvPr>
          <p:cNvGrpSpPr/>
          <p:nvPr/>
        </p:nvGrpSpPr>
        <p:grpSpPr>
          <a:xfrm>
            <a:off x="304427" y="2017187"/>
            <a:ext cx="5409277" cy="3717413"/>
            <a:chOff x="304427" y="2017187"/>
            <a:chExt cx="5409277" cy="3717413"/>
          </a:xfrm>
        </p:grpSpPr>
        <p:sp>
          <p:nvSpPr>
            <p:cNvPr id="5" name="流程图: 文档 4">
              <a:extLst>
                <a:ext uri="{FF2B5EF4-FFF2-40B4-BE49-F238E27FC236}">
                  <a16:creationId xmlns:a16="http://schemas.microsoft.com/office/drawing/2014/main" id="{246078AE-D760-9164-0694-8FB2E00C9BF1}"/>
                </a:ext>
              </a:extLst>
            </p:cNvPr>
            <p:cNvSpPr/>
            <p:nvPr/>
          </p:nvSpPr>
          <p:spPr>
            <a:xfrm>
              <a:off x="304800" y="2373549"/>
              <a:ext cx="1154349" cy="713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应用进程</a:t>
              </a:r>
            </a:p>
          </p:txBody>
        </p:sp>
        <p:sp>
          <p:nvSpPr>
            <p:cNvPr id="6" name="文本框 5">
              <a:extLst>
                <a:ext uri="{FF2B5EF4-FFF2-40B4-BE49-F238E27FC236}">
                  <a16:creationId xmlns:a16="http://schemas.microsoft.com/office/drawing/2014/main" id="{6D421851-C533-96C4-AF4D-FE00F8805D5E}"/>
                </a:ext>
              </a:extLst>
            </p:cNvPr>
            <p:cNvSpPr txBox="1"/>
            <p:nvPr/>
          </p:nvSpPr>
          <p:spPr>
            <a:xfrm>
              <a:off x="304799" y="2017187"/>
              <a:ext cx="1154349" cy="369332"/>
            </a:xfrm>
            <a:prstGeom prst="rect">
              <a:avLst/>
            </a:prstGeom>
            <a:noFill/>
          </p:spPr>
          <p:txBody>
            <a:bodyPr wrap="square" rtlCol="0">
              <a:spAutoFit/>
            </a:bodyPr>
            <a:lstStyle/>
            <a:p>
              <a:pPr algn="ctr"/>
              <a:r>
                <a:rPr lang="zh-CN" altLang="en-US" b="1" dirty="0"/>
                <a:t>发送方</a:t>
              </a:r>
            </a:p>
          </p:txBody>
        </p:sp>
        <p:sp>
          <p:nvSpPr>
            <p:cNvPr id="28" name="流程图: 文档 27">
              <a:extLst>
                <a:ext uri="{FF2B5EF4-FFF2-40B4-BE49-F238E27FC236}">
                  <a16:creationId xmlns:a16="http://schemas.microsoft.com/office/drawing/2014/main" id="{5B3937E6-071E-5112-5C50-6D0C2C188C17}"/>
                </a:ext>
              </a:extLst>
            </p:cNvPr>
            <p:cNvSpPr/>
            <p:nvPr/>
          </p:nvSpPr>
          <p:spPr>
            <a:xfrm>
              <a:off x="4559031" y="2373549"/>
              <a:ext cx="1154349" cy="713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应用进程</a:t>
              </a:r>
            </a:p>
          </p:txBody>
        </p:sp>
        <p:sp>
          <p:nvSpPr>
            <p:cNvPr id="29" name="文本框 28">
              <a:extLst>
                <a:ext uri="{FF2B5EF4-FFF2-40B4-BE49-F238E27FC236}">
                  <a16:creationId xmlns:a16="http://schemas.microsoft.com/office/drawing/2014/main" id="{12DFED6B-B3E1-9CEE-189F-2D94F6682935}"/>
                </a:ext>
              </a:extLst>
            </p:cNvPr>
            <p:cNvSpPr txBox="1"/>
            <p:nvPr/>
          </p:nvSpPr>
          <p:spPr>
            <a:xfrm>
              <a:off x="4559030" y="2017187"/>
              <a:ext cx="1154349" cy="369332"/>
            </a:xfrm>
            <a:prstGeom prst="rect">
              <a:avLst/>
            </a:prstGeom>
            <a:noFill/>
          </p:spPr>
          <p:txBody>
            <a:bodyPr wrap="square" rtlCol="0">
              <a:spAutoFit/>
            </a:bodyPr>
            <a:lstStyle/>
            <a:p>
              <a:pPr algn="ctr"/>
              <a:r>
                <a:rPr lang="zh-CN" altLang="en-US" b="1" dirty="0"/>
                <a:t>发送方</a:t>
              </a:r>
            </a:p>
          </p:txBody>
        </p:sp>
        <p:sp>
          <p:nvSpPr>
            <p:cNvPr id="7" name="矩形 6">
              <a:extLst>
                <a:ext uri="{FF2B5EF4-FFF2-40B4-BE49-F238E27FC236}">
                  <a16:creationId xmlns:a16="http://schemas.microsoft.com/office/drawing/2014/main" id="{E1E14EEC-D418-C37C-9DF0-1EA59F6323FC}"/>
                </a:ext>
              </a:extLst>
            </p:cNvPr>
            <p:cNvSpPr/>
            <p:nvPr/>
          </p:nvSpPr>
          <p:spPr>
            <a:xfrm>
              <a:off x="304797" y="4447301"/>
              <a:ext cx="2412461" cy="781453"/>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A85233CB-F1D4-A450-F57D-5B3339F67B01}"/>
                </a:ext>
              </a:extLst>
            </p:cNvPr>
            <p:cNvSpPr/>
            <p:nvPr/>
          </p:nvSpPr>
          <p:spPr>
            <a:xfrm>
              <a:off x="3300917" y="4447301"/>
              <a:ext cx="2412461" cy="781453"/>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cxnSp>
          <p:nvCxnSpPr>
            <p:cNvPr id="14" name="直接箭头连接符 13">
              <a:extLst>
                <a:ext uri="{FF2B5EF4-FFF2-40B4-BE49-F238E27FC236}">
                  <a16:creationId xmlns:a16="http://schemas.microsoft.com/office/drawing/2014/main" id="{F5E2BBBA-B4CE-A274-7E71-FA12552322FC}"/>
                </a:ext>
              </a:extLst>
            </p:cNvPr>
            <p:cNvCxnSpPr>
              <a:cxnSpLocks/>
            </p:cNvCxnSpPr>
            <p:nvPr/>
          </p:nvCxnSpPr>
          <p:spPr>
            <a:xfrm>
              <a:off x="992220" y="3009089"/>
              <a:ext cx="0" cy="1438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169C2B87-C68E-EFF9-1EA8-307CF40AB052}"/>
                </a:ext>
              </a:extLst>
            </p:cNvPr>
            <p:cNvCxnSpPr>
              <a:cxnSpLocks/>
            </p:cNvCxnSpPr>
            <p:nvPr/>
          </p:nvCxnSpPr>
          <p:spPr>
            <a:xfrm>
              <a:off x="5210782" y="3009089"/>
              <a:ext cx="0" cy="1438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F7E48E4-3563-113F-7910-6EC24B78C759}"/>
                </a:ext>
              </a:extLst>
            </p:cNvPr>
            <p:cNvCxnSpPr>
              <a:cxnSpLocks/>
            </p:cNvCxnSpPr>
            <p:nvPr/>
          </p:nvCxnSpPr>
          <p:spPr>
            <a:xfrm>
              <a:off x="992220" y="5228754"/>
              <a:ext cx="0" cy="505846"/>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BADC3BA7-5C3C-D91C-0FCB-EA33AE8761BA}"/>
                </a:ext>
              </a:extLst>
            </p:cNvPr>
            <p:cNvCxnSpPr>
              <a:cxnSpLocks/>
            </p:cNvCxnSpPr>
            <p:nvPr/>
          </p:nvCxnSpPr>
          <p:spPr>
            <a:xfrm>
              <a:off x="5210782" y="5228754"/>
              <a:ext cx="0" cy="505846"/>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E5E4379-AF09-E281-F170-90265CDAD9EF}"/>
                </a:ext>
              </a:extLst>
            </p:cNvPr>
            <p:cNvCxnSpPr/>
            <p:nvPr/>
          </p:nvCxnSpPr>
          <p:spPr>
            <a:xfrm>
              <a:off x="992220" y="5734600"/>
              <a:ext cx="4218562"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9F32C278-D2C6-D696-3EBB-2463A95BE788}"/>
                </a:ext>
              </a:extLst>
            </p:cNvPr>
            <p:cNvSpPr txBox="1"/>
            <p:nvPr/>
          </p:nvSpPr>
          <p:spPr>
            <a:xfrm>
              <a:off x="304427" y="4433636"/>
              <a:ext cx="587828" cy="369332"/>
            </a:xfrm>
            <a:prstGeom prst="rect">
              <a:avLst/>
            </a:prstGeom>
            <a:noFill/>
          </p:spPr>
          <p:txBody>
            <a:bodyPr wrap="square" rtlCol="0">
              <a:spAutoFit/>
            </a:bodyPr>
            <a:lstStyle/>
            <a:p>
              <a:pPr algn="r"/>
              <a:r>
                <a:rPr lang="en-US" altLang="zh-CN" b="1" dirty="0">
                  <a:solidFill>
                    <a:schemeClr val="bg1"/>
                  </a:solidFill>
                </a:rPr>
                <a:t>UDP</a:t>
              </a:r>
              <a:endParaRPr lang="zh-CN" altLang="en-US" b="1" dirty="0">
                <a:solidFill>
                  <a:schemeClr val="bg1"/>
                </a:solidFill>
              </a:endParaRPr>
            </a:p>
          </p:txBody>
        </p:sp>
        <p:sp>
          <p:nvSpPr>
            <p:cNvPr id="62" name="文本框 61">
              <a:extLst>
                <a:ext uri="{FF2B5EF4-FFF2-40B4-BE49-F238E27FC236}">
                  <a16:creationId xmlns:a16="http://schemas.microsoft.com/office/drawing/2014/main" id="{7AE1CCBF-52DE-5D8F-031E-799EF0BEE7ED}"/>
                </a:ext>
              </a:extLst>
            </p:cNvPr>
            <p:cNvSpPr txBox="1"/>
            <p:nvPr/>
          </p:nvSpPr>
          <p:spPr>
            <a:xfrm>
              <a:off x="5125876" y="4433636"/>
              <a:ext cx="587828" cy="369332"/>
            </a:xfrm>
            <a:prstGeom prst="rect">
              <a:avLst/>
            </a:prstGeom>
            <a:noFill/>
          </p:spPr>
          <p:txBody>
            <a:bodyPr wrap="square" rtlCol="0">
              <a:spAutoFit/>
            </a:bodyPr>
            <a:lstStyle/>
            <a:p>
              <a:pPr algn="r"/>
              <a:r>
                <a:rPr lang="en-US" altLang="zh-CN" b="1" dirty="0">
                  <a:solidFill>
                    <a:schemeClr val="bg1"/>
                  </a:solidFill>
                </a:rPr>
                <a:t>UDP</a:t>
              </a:r>
              <a:endParaRPr lang="zh-CN" altLang="en-US" b="1" dirty="0">
                <a:solidFill>
                  <a:schemeClr val="bg1"/>
                </a:solidFill>
              </a:endParaRPr>
            </a:p>
          </p:txBody>
        </p:sp>
      </p:grpSp>
      <p:sp>
        <p:nvSpPr>
          <p:cNvPr id="64" name="矩形 63">
            <a:extLst>
              <a:ext uri="{FF2B5EF4-FFF2-40B4-BE49-F238E27FC236}">
                <a16:creationId xmlns:a16="http://schemas.microsoft.com/office/drawing/2014/main" id="{EAF34ADD-9B21-75FC-C223-B7016782470A}"/>
              </a:ext>
            </a:extLst>
          </p:cNvPr>
          <p:cNvSpPr/>
          <p:nvPr/>
        </p:nvSpPr>
        <p:spPr>
          <a:xfrm>
            <a:off x="2092703" y="4653361"/>
            <a:ext cx="586902" cy="369332"/>
          </a:xfrm>
          <a:prstGeom prst="rect">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chemeClr val="tx1"/>
                </a:solidFill>
              </a:rPr>
              <a:t>UDP</a:t>
            </a:r>
            <a:endParaRPr lang="zh-CN" altLang="en-US" sz="1600" b="1" dirty="0">
              <a:solidFill>
                <a:schemeClr val="tx1"/>
              </a:solidFill>
            </a:endParaRPr>
          </a:p>
        </p:txBody>
      </p:sp>
      <p:sp>
        <p:nvSpPr>
          <p:cNvPr id="37" name="矩形 36">
            <a:extLst>
              <a:ext uri="{FF2B5EF4-FFF2-40B4-BE49-F238E27FC236}">
                <a16:creationId xmlns:a16="http://schemas.microsoft.com/office/drawing/2014/main" id="{5CCF914D-BEF7-C3BB-A835-627CA70E4910}"/>
              </a:ext>
            </a:extLst>
          </p:cNvPr>
          <p:cNvSpPr/>
          <p:nvPr/>
        </p:nvSpPr>
        <p:spPr>
          <a:xfrm>
            <a:off x="1031211" y="4653361"/>
            <a:ext cx="1063113"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应用报文</a:t>
            </a:r>
          </a:p>
        </p:txBody>
      </p:sp>
    </p:spTree>
    <p:custDataLst>
      <p:tags r:id="rId1"/>
    </p:custDataLst>
    <p:extLst>
      <p:ext uri="{BB962C8B-B14F-4D97-AF65-F5344CB8AC3E}">
        <p14:creationId xmlns:p14="http://schemas.microsoft.com/office/powerpoint/2010/main" val="336025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8" fill="hold" grpId="0" nodeType="clickEffect">
                                  <p:stCondLst>
                                    <p:cond delay="0"/>
                                  </p:stCondLst>
                                  <p:childTnLst>
                                    <p:set>
                                      <p:cBhvr>
                                        <p:cTn id="13" dur="1" fill="hold">
                                          <p:stCondLst>
                                            <p:cond delay="0"/>
                                          </p:stCondLst>
                                        </p:cTn>
                                        <p:tgtEl>
                                          <p:spTgt spid="64"/>
                                        </p:tgtEl>
                                        <p:attrNameLst>
                                          <p:attrName>style.visibility</p:attrName>
                                        </p:attrNameLst>
                                      </p:cBhvr>
                                      <p:to>
                                        <p:strVal val="visible"/>
                                      </p:to>
                                    </p:set>
                                    <p:anim calcmode="lin" valueType="num">
                                      <p:cBhvr additive="base">
                                        <p:cTn id="14" dur="500"/>
                                        <p:tgtEl>
                                          <p:spTgt spid="64"/>
                                        </p:tgtEl>
                                        <p:attrNameLst>
                                          <p:attrName>ppt_x</p:attrName>
                                        </p:attrNameLst>
                                      </p:cBhvr>
                                      <p:tavLst>
                                        <p:tav tm="0">
                                          <p:val>
                                            <p:strVal val="#ppt_x-#ppt_w*1.125000"/>
                                          </p:val>
                                        </p:tav>
                                        <p:tav tm="100000">
                                          <p:val>
                                            <p:strVal val="#ppt_x"/>
                                          </p:val>
                                        </p:tav>
                                      </p:tavLst>
                                    </p:anim>
                                    <p:animEffect transition="in" filter="wipe(right)">
                                      <p:cBhvr>
                                        <p:cTn id="1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8B2C20D8-A9E0-2187-04E4-90E8A394C7B6}"/>
              </a:ext>
            </a:extLst>
          </p:cNvPr>
          <p:cNvGrpSpPr/>
          <p:nvPr/>
        </p:nvGrpSpPr>
        <p:grpSpPr>
          <a:xfrm>
            <a:off x="304799" y="749300"/>
            <a:ext cx="6192345" cy="400110"/>
            <a:chOff x="424116" y="898245"/>
            <a:chExt cx="6192345" cy="400110"/>
          </a:xfrm>
        </p:grpSpPr>
        <p:sp>
          <p:nvSpPr>
            <p:cNvPr id="47" name="平行四边形 46">
              <a:extLst>
                <a:ext uri="{FF2B5EF4-FFF2-40B4-BE49-F238E27FC236}">
                  <a16:creationId xmlns:a16="http://schemas.microsoft.com/office/drawing/2014/main" id="{7E37A4D2-45B7-7751-FECC-0328C96ADAAE}"/>
                </a:ext>
              </a:extLst>
            </p:cNvPr>
            <p:cNvSpPr/>
            <p:nvPr/>
          </p:nvSpPr>
          <p:spPr>
            <a:xfrm>
              <a:off x="424116" y="898245"/>
              <a:ext cx="68742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8" name="文本框 47">
              <a:extLst>
                <a:ext uri="{FF2B5EF4-FFF2-40B4-BE49-F238E27FC236}">
                  <a16:creationId xmlns:a16="http://schemas.microsoft.com/office/drawing/2014/main" id="{B7B8812E-7D0A-DD9C-A9DE-0A934438EB6A}"/>
                </a:ext>
              </a:extLst>
            </p:cNvPr>
            <p:cNvSpPr txBox="1"/>
            <p:nvPr/>
          </p:nvSpPr>
          <p:spPr>
            <a:xfrm>
              <a:off x="1111537" y="898245"/>
              <a:ext cx="5504924" cy="400110"/>
            </a:xfrm>
            <a:prstGeom prst="rect">
              <a:avLst/>
            </a:prstGeom>
            <a:noFill/>
          </p:spPr>
          <p:txBody>
            <a:bodyPr wrap="square" rtlCol="0">
              <a:spAutoFit/>
            </a:bodyPr>
            <a:lstStyle/>
            <a:p>
              <a:r>
                <a:rPr lang="en-US" altLang="zh-CN" sz="2000" b="1" dirty="0"/>
                <a:t>UDP</a:t>
              </a:r>
              <a:r>
                <a:rPr lang="zh-CN" altLang="en-US" sz="2000" b="1" dirty="0"/>
                <a:t>和</a:t>
              </a:r>
              <a:r>
                <a:rPr lang="en-US" altLang="zh-CN" sz="2000" b="1" dirty="0"/>
                <a:t>TCP</a:t>
              </a:r>
              <a:r>
                <a:rPr lang="zh-CN" altLang="en-US" sz="2000" b="1" dirty="0"/>
                <a:t>应用层报文的处理</a:t>
              </a:r>
            </a:p>
          </p:txBody>
        </p:sp>
      </p:grpSp>
      <p:sp>
        <p:nvSpPr>
          <p:cNvPr id="3" name="矩形 2">
            <a:extLst>
              <a:ext uri="{FF2B5EF4-FFF2-40B4-BE49-F238E27FC236}">
                <a16:creationId xmlns:a16="http://schemas.microsoft.com/office/drawing/2014/main" id="{5FAEBC5D-CA4D-52E8-390A-45F4447348A3}"/>
              </a:ext>
            </a:extLst>
          </p:cNvPr>
          <p:cNvSpPr/>
          <p:nvPr/>
        </p:nvSpPr>
        <p:spPr>
          <a:xfrm>
            <a:off x="30480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用户数据报协议</a:t>
            </a:r>
            <a:r>
              <a:rPr lang="en-US" altLang="zh-CN" b="1" dirty="0"/>
              <a:t>UDP</a:t>
            </a:r>
          </a:p>
          <a:p>
            <a:pPr algn="ctr"/>
            <a:r>
              <a:rPr lang="zh-CN" altLang="en-US" b="1" dirty="0"/>
              <a:t>（</a:t>
            </a:r>
            <a:r>
              <a:rPr lang="en-US" altLang="zh-CN" b="1" dirty="0"/>
              <a:t>User Datagram Protocol</a:t>
            </a:r>
            <a:r>
              <a:rPr lang="zh-CN" altLang="en-US" b="1" dirty="0"/>
              <a:t>）</a:t>
            </a:r>
          </a:p>
        </p:txBody>
      </p:sp>
      <p:sp>
        <p:nvSpPr>
          <p:cNvPr id="49" name="矩形 48">
            <a:extLst>
              <a:ext uri="{FF2B5EF4-FFF2-40B4-BE49-F238E27FC236}">
                <a16:creationId xmlns:a16="http://schemas.microsoft.com/office/drawing/2014/main" id="{6C8A0C8B-C38D-7FD2-9A75-F278A4E78686}"/>
              </a:ext>
            </a:extLst>
          </p:cNvPr>
          <p:cNvSpPr/>
          <p:nvPr/>
        </p:nvSpPr>
        <p:spPr>
          <a:xfrm>
            <a:off x="647862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传输控制协议</a:t>
            </a:r>
            <a:r>
              <a:rPr lang="en-US" altLang="zh-CN" b="1" dirty="0"/>
              <a:t>TCP</a:t>
            </a:r>
          </a:p>
          <a:p>
            <a:pPr algn="ctr"/>
            <a:r>
              <a:rPr lang="zh-CN" altLang="en-US" b="1" dirty="0"/>
              <a:t>（</a:t>
            </a:r>
            <a:r>
              <a:rPr lang="en-US" altLang="zh-CN" b="1" dirty="0"/>
              <a:t>Transmission Control Protocol</a:t>
            </a:r>
            <a:r>
              <a:rPr lang="zh-CN" altLang="en-US" b="1" dirty="0"/>
              <a:t>）</a:t>
            </a:r>
          </a:p>
        </p:txBody>
      </p:sp>
      <p:grpSp>
        <p:nvGrpSpPr>
          <p:cNvPr id="36" name="组合 35">
            <a:extLst>
              <a:ext uri="{FF2B5EF4-FFF2-40B4-BE49-F238E27FC236}">
                <a16:creationId xmlns:a16="http://schemas.microsoft.com/office/drawing/2014/main" id="{CBD3B94E-09ED-322D-2BEB-6EAF8433D334}"/>
              </a:ext>
            </a:extLst>
          </p:cNvPr>
          <p:cNvGrpSpPr/>
          <p:nvPr/>
        </p:nvGrpSpPr>
        <p:grpSpPr>
          <a:xfrm>
            <a:off x="304427" y="2017187"/>
            <a:ext cx="5409277" cy="3717413"/>
            <a:chOff x="304427" y="2017187"/>
            <a:chExt cx="5409277" cy="3717413"/>
          </a:xfrm>
        </p:grpSpPr>
        <p:sp>
          <p:nvSpPr>
            <p:cNvPr id="5" name="流程图: 文档 4">
              <a:extLst>
                <a:ext uri="{FF2B5EF4-FFF2-40B4-BE49-F238E27FC236}">
                  <a16:creationId xmlns:a16="http://schemas.microsoft.com/office/drawing/2014/main" id="{246078AE-D760-9164-0694-8FB2E00C9BF1}"/>
                </a:ext>
              </a:extLst>
            </p:cNvPr>
            <p:cNvSpPr/>
            <p:nvPr/>
          </p:nvSpPr>
          <p:spPr>
            <a:xfrm>
              <a:off x="304800" y="2373549"/>
              <a:ext cx="1154349" cy="713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应用进程</a:t>
              </a:r>
            </a:p>
          </p:txBody>
        </p:sp>
        <p:sp>
          <p:nvSpPr>
            <p:cNvPr id="6" name="文本框 5">
              <a:extLst>
                <a:ext uri="{FF2B5EF4-FFF2-40B4-BE49-F238E27FC236}">
                  <a16:creationId xmlns:a16="http://schemas.microsoft.com/office/drawing/2014/main" id="{6D421851-C533-96C4-AF4D-FE00F8805D5E}"/>
                </a:ext>
              </a:extLst>
            </p:cNvPr>
            <p:cNvSpPr txBox="1"/>
            <p:nvPr/>
          </p:nvSpPr>
          <p:spPr>
            <a:xfrm>
              <a:off x="304799" y="2017187"/>
              <a:ext cx="1154349" cy="369332"/>
            </a:xfrm>
            <a:prstGeom prst="rect">
              <a:avLst/>
            </a:prstGeom>
            <a:noFill/>
          </p:spPr>
          <p:txBody>
            <a:bodyPr wrap="square" rtlCol="0">
              <a:spAutoFit/>
            </a:bodyPr>
            <a:lstStyle/>
            <a:p>
              <a:pPr algn="ctr"/>
              <a:r>
                <a:rPr lang="zh-CN" altLang="en-US" b="1" dirty="0"/>
                <a:t>发送方</a:t>
              </a:r>
            </a:p>
          </p:txBody>
        </p:sp>
        <p:sp>
          <p:nvSpPr>
            <p:cNvPr id="28" name="流程图: 文档 27">
              <a:extLst>
                <a:ext uri="{FF2B5EF4-FFF2-40B4-BE49-F238E27FC236}">
                  <a16:creationId xmlns:a16="http://schemas.microsoft.com/office/drawing/2014/main" id="{5B3937E6-071E-5112-5C50-6D0C2C188C17}"/>
                </a:ext>
              </a:extLst>
            </p:cNvPr>
            <p:cNvSpPr/>
            <p:nvPr/>
          </p:nvSpPr>
          <p:spPr>
            <a:xfrm>
              <a:off x="4559031" y="2373549"/>
              <a:ext cx="1154349" cy="713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应用进程</a:t>
              </a:r>
            </a:p>
          </p:txBody>
        </p:sp>
        <p:sp>
          <p:nvSpPr>
            <p:cNvPr id="29" name="文本框 28">
              <a:extLst>
                <a:ext uri="{FF2B5EF4-FFF2-40B4-BE49-F238E27FC236}">
                  <a16:creationId xmlns:a16="http://schemas.microsoft.com/office/drawing/2014/main" id="{12DFED6B-B3E1-9CEE-189F-2D94F6682935}"/>
                </a:ext>
              </a:extLst>
            </p:cNvPr>
            <p:cNvSpPr txBox="1"/>
            <p:nvPr/>
          </p:nvSpPr>
          <p:spPr>
            <a:xfrm>
              <a:off x="4559030" y="2017187"/>
              <a:ext cx="1154349" cy="369332"/>
            </a:xfrm>
            <a:prstGeom prst="rect">
              <a:avLst/>
            </a:prstGeom>
            <a:noFill/>
          </p:spPr>
          <p:txBody>
            <a:bodyPr wrap="square" rtlCol="0">
              <a:spAutoFit/>
            </a:bodyPr>
            <a:lstStyle/>
            <a:p>
              <a:pPr algn="ctr"/>
              <a:r>
                <a:rPr lang="zh-CN" altLang="en-US" b="1" dirty="0"/>
                <a:t>发送方</a:t>
              </a:r>
            </a:p>
          </p:txBody>
        </p:sp>
        <p:sp>
          <p:nvSpPr>
            <p:cNvPr id="7" name="矩形 6">
              <a:extLst>
                <a:ext uri="{FF2B5EF4-FFF2-40B4-BE49-F238E27FC236}">
                  <a16:creationId xmlns:a16="http://schemas.microsoft.com/office/drawing/2014/main" id="{E1E14EEC-D418-C37C-9DF0-1EA59F6323FC}"/>
                </a:ext>
              </a:extLst>
            </p:cNvPr>
            <p:cNvSpPr/>
            <p:nvPr/>
          </p:nvSpPr>
          <p:spPr>
            <a:xfrm>
              <a:off x="304797" y="4447301"/>
              <a:ext cx="2412461" cy="781453"/>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A85233CB-F1D4-A450-F57D-5B3339F67B01}"/>
                </a:ext>
              </a:extLst>
            </p:cNvPr>
            <p:cNvSpPr/>
            <p:nvPr/>
          </p:nvSpPr>
          <p:spPr>
            <a:xfrm>
              <a:off x="3300917" y="4447301"/>
              <a:ext cx="2412461" cy="781453"/>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cxnSp>
          <p:nvCxnSpPr>
            <p:cNvPr id="14" name="直接箭头连接符 13">
              <a:extLst>
                <a:ext uri="{FF2B5EF4-FFF2-40B4-BE49-F238E27FC236}">
                  <a16:creationId xmlns:a16="http://schemas.microsoft.com/office/drawing/2014/main" id="{F5E2BBBA-B4CE-A274-7E71-FA12552322FC}"/>
                </a:ext>
              </a:extLst>
            </p:cNvPr>
            <p:cNvCxnSpPr>
              <a:cxnSpLocks/>
            </p:cNvCxnSpPr>
            <p:nvPr/>
          </p:nvCxnSpPr>
          <p:spPr>
            <a:xfrm>
              <a:off x="992220" y="3009089"/>
              <a:ext cx="0" cy="1438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169C2B87-C68E-EFF9-1EA8-307CF40AB052}"/>
                </a:ext>
              </a:extLst>
            </p:cNvPr>
            <p:cNvCxnSpPr>
              <a:cxnSpLocks/>
            </p:cNvCxnSpPr>
            <p:nvPr/>
          </p:nvCxnSpPr>
          <p:spPr>
            <a:xfrm>
              <a:off x="5210782" y="3009089"/>
              <a:ext cx="0" cy="1438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F7E48E4-3563-113F-7910-6EC24B78C759}"/>
                </a:ext>
              </a:extLst>
            </p:cNvPr>
            <p:cNvCxnSpPr>
              <a:cxnSpLocks/>
            </p:cNvCxnSpPr>
            <p:nvPr/>
          </p:nvCxnSpPr>
          <p:spPr>
            <a:xfrm>
              <a:off x="992220" y="5228754"/>
              <a:ext cx="0" cy="505846"/>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BADC3BA7-5C3C-D91C-0FCB-EA33AE8761BA}"/>
                </a:ext>
              </a:extLst>
            </p:cNvPr>
            <p:cNvCxnSpPr>
              <a:cxnSpLocks/>
            </p:cNvCxnSpPr>
            <p:nvPr/>
          </p:nvCxnSpPr>
          <p:spPr>
            <a:xfrm>
              <a:off x="5210782" y="5228754"/>
              <a:ext cx="0" cy="505846"/>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E5E4379-AF09-E281-F170-90265CDAD9EF}"/>
                </a:ext>
              </a:extLst>
            </p:cNvPr>
            <p:cNvCxnSpPr/>
            <p:nvPr/>
          </p:nvCxnSpPr>
          <p:spPr>
            <a:xfrm>
              <a:off x="992220" y="5734600"/>
              <a:ext cx="4218562"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9F32C278-D2C6-D696-3EBB-2463A95BE788}"/>
                </a:ext>
              </a:extLst>
            </p:cNvPr>
            <p:cNvSpPr txBox="1"/>
            <p:nvPr/>
          </p:nvSpPr>
          <p:spPr>
            <a:xfrm>
              <a:off x="304427" y="4433636"/>
              <a:ext cx="587828" cy="369332"/>
            </a:xfrm>
            <a:prstGeom prst="rect">
              <a:avLst/>
            </a:prstGeom>
            <a:noFill/>
          </p:spPr>
          <p:txBody>
            <a:bodyPr wrap="square" rtlCol="0">
              <a:spAutoFit/>
            </a:bodyPr>
            <a:lstStyle/>
            <a:p>
              <a:pPr algn="r"/>
              <a:r>
                <a:rPr lang="en-US" altLang="zh-CN" b="1" dirty="0">
                  <a:solidFill>
                    <a:schemeClr val="bg1"/>
                  </a:solidFill>
                </a:rPr>
                <a:t>UDP</a:t>
              </a:r>
              <a:endParaRPr lang="zh-CN" altLang="en-US" b="1" dirty="0">
                <a:solidFill>
                  <a:schemeClr val="bg1"/>
                </a:solidFill>
              </a:endParaRPr>
            </a:p>
          </p:txBody>
        </p:sp>
        <p:sp>
          <p:nvSpPr>
            <p:cNvPr id="62" name="文本框 61">
              <a:extLst>
                <a:ext uri="{FF2B5EF4-FFF2-40B4-BE49-F238E27FC236}">
                  <a16:creationId xmlns:a16="http://schemas.microsoft.com/office/drawing/2014/main" id="{7AE1CCBF-52DE-5D8F-031E-799EF0BEE7ED}"/>
                </a:ext>
              </a:extLst>
            </p:cNvPr>
            <p:cNvSpPr txBox="1"/>
            <p:nvPr/>
          </p:nvSpPr>
          <p:spPr>
            <a:xfrm>
              <a:off x="5125876" y="4433636"/>
              <a:ext cx="587828" cy="369332"/>
            </a:xfrm>
            <a:prstGeom prst="rect">
              <a:avLst/>
            </a:prstGeom>
            <a:noFill/>
          </p:spPr>
          <p:txBody>
            <a:bodyPr wrap="square" rtlCol="0">
              <a:spAutoFit/>
            </a:bodyPr>
            <a:lstStyle/>
            <a:p>
              <a:pPr algn="r"/>
              <a:r>
                <a:rPr lang="en-US" altLang="zh-CN" b="1" dirty="0">
                  <a:solidFill>
                    <a:schemeClr val="bg1"/>
                  </a:solidFill>
                </a:rPr>
                <a:t>UDP</a:t>
              </a:r>
              <a:endParaRPr lang="zh-CN" altLang="en-US" b="1" dirty="0">
                <a:solidFill>
                  <a:schemeClr val="bg1"/>
                </a:solidFill>
              </a:endParaRPr>
            </a:p>
          </p:txBody>
        </p:sp>
      </p:grpSp>
      <p:grpSp>
        <p:nvGrpSpPr>
          <p:cNvPr id="2" name="组合 1">
            <a:extLst>
              <a:ext uri="{FF2B5EF4-FFF2-40B4-BE49-F238E27FC236}">
                <a16:creationId xmlns:a16="http://schemas.microsoft.com/office/drawing/2014/main" id="{CD191495-65EB-2760-66FB-90F22C47BF18}"/>
              </a:ext>
            </a:extLst>
          </p:cNvPr>
          <p:cNvGrpSpPr/>
          <p:nvPr/>
        </p:nvGrpSpPr>
        <p:grpSpPr>
          <a:xfrm>
            <a:off x="1031211" y="5314841"/>
            <a:ext cx="1648394" cy="369332"/>
            <a:chOff x="1031211" y="4653361"/>
            <a:chExt cx="1648394" cy="369332"/>
          </a:xfrm>
        </p:grpSpPr>
        <p:sp>
          <p:nvSpPr>
            <p:cNvPr id="64" name="矩形 63">
              <a:extLst>
                <a:ext uri="{FF2B5EF4-FFF2-40B4-BE49-F238E27FC236}">
                  <a16:creationId xmlns:a16="http://schemas.microsoft.com/office/drawing/2014/main" id="{EAF34ADD-9B21-75FC-C223-B7016782470A}"/>
                </a:ext>
              </a:extLst>
            </p:cNvPr>
            <p:cNvSpPr/>
            <p:nvPr/>
          </p:nvSpPr>
          <p:spPr>
            <a:xfrm>
              <a:off x="2092703" y="4653361"/>
              <a:ext cx="586902" cy="369332"/>
            </a:xfrm>
            <a:prstGeom prst="rect">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chemeClr val="tx1"/>
                  </a:solidFill>
                </a:rPr>
                <a:t>UDP</a:t>
              </a:r>
              <a:endParaRPr lang="zh-CN" altLang="en-US" sz="1600" b="1" dirty="0">
                <a:solidFill>
                  <a:schemeClr val="tx1"/>
                </a:solidFill>
              </a:endParaRPr>
            </a:p>
          </p:txBody>
        </p:sp>
        <p:sp>
          <p:nvSpPr>
            <p:cNvPr id="37" name="矩形 36">
              <a:extLst>
                <a:ext uri="{FF2B5EF4-FFF2-40B4-BE49-F238E27FC236}">
                  <a16:creationId xmlns:a16="http://schemas.microsoft.com/office/drawing/2014/main" id="{5CCF914D-BEF7-C3BB-A835-627CA70E4910}"/>
                </a:ext>
              </a:extLst>
            </p:cNvPr>
            <p:cNvSpPr/>
            <p:nvPr/>
          </p:nvSpPr>
          <p:spPr>
            <a:xfrm>
              <a:off x="1031211" y="4653361"/>
              <a:ext cx="1063113"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应用报文</a:t>
              </a:r>
            </a:p>
          </p:txBody>
        </p:sp>
      </p:grpSp>
    </p:spTree>
    <p:custDataLst>
      <p:tags r:id="rId1"/>
    </p:custDataLst>
    <p:extLst>
      <p:ext uri="{BB962C8B-B14F-4D97-AF65-F5344CB8AC3E}">
        <p14:creationId xmlns:p14="http://schemas.microsoft.com/office/powerpoint/2010/main" val="18480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5D1D40CD-8C3B-F607-35D3-CBD639C39BC4}"/>
              </a:ext>
            </a:extLst>
          </p:cNvPr>
          <p:cNvGrpSpPr/>
          <p:nvPr/>
        </p:nvGrpSpPr>
        <p:grpSpPr>
          <a:xfrm>
            <a:off x="312808" y="1327541"/>
            <a:ext cx="11573003" cy="3253387"/>
            <a:chOff x="312808" y="1327541"/>
            <a:chExt cx="11573003" cy="3253387"/>
          </a:xfrm>
        </p:grpSpPr>
        <p:sp>
          <p:nvSpPr>
            <p:cNvPr id="6" name="矩形 5">
              <a:extLst>
                <a:ext uri="{FF2B5EF4-FFF2-40B4-BE49-F238E27FC236}">
                  <a16:creationId xmlns:a16="http://schemas.microsoft.com/office/drawing/2014/main" id="{A6AE1759-4CAD-D548-C41B-6B87B555A423}"/>
                </a:ext>
              </a:extLst>
            </p:cNvPr>
            <p:cNvSpPr/>
            <p:nvPr/>
          </p:nvSpPr>
          <p:spPr>
            <a:xfrm>
              <a:off x="312808" y="3957385"/>
              <a:ext cx="1765972" cy="62354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物理层</a:t>
              </a:r>
            </a:p>
          </p:txBody>
        </p:sp>
        <p:sp>
          <p:nvSpPr>
            <p:cNvPr id="123" name="矩形 122">
              <a:extLst>
                <a:ext uri="{FF2B5EF4-FFF2-40B4-BE49-F238E27FC236}">
                  <a16:creationId xmlns:a16="http://schemas.microsoft.com/office/drawing/2014/main" id="{7621F132-4A09-019A-87C6-7F4C58D8BB06}"/>
                </a:ext>
              </a:extLst>
            </p:cNvPr>
            <p:cNvSpPr/>
            <p:nvPr/>
          </p:nvSpPr>
          <p:spPr>
            <a:xfrm>
              <a:off x="312808" y="3333253"/>
              <a:ext cx="1765972" cy="623543"/>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zh-CN" altLang="en-US" b="1" dirty="0"/>
                <a:t>链路层</a:t>
              </a:r>
            </a:p>
          </p:txBody>
        </p:sp>
        <p:sp>
          <p:nvSpPr>
            <p:cNvPr id="124" name="矩形 123">
              <a:extLst>
                <a:ext uri="{FF2B5EF4-FFF2-40B4-BE49-F238E27FC236}">
                  <a16:creationId xmlns:a16="http://schemas.microsoft.com/office/drawing/2014/main" id="{C26AD557-2764-5006-509C-C4E73C758C8E}"/>
                </a:ext>
              </a:extLst>
            </p:cNvPr>
            <p:cNvSpPr/>
            <p:nvPr/>
          </p:nvSpPr>
          <p:spPr>
            <a:xfrm>
              <a:off x="312808" y="2713257"/>
              <a:ext cx="1765972" cy="623543"/>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b="1" dirty="0"/>
                <a:t>网络层</a:t>
              </a:r>
            </a:p>
          </p:txBody>
        </p:sp>
        <p:sp>
          <p:nvSpPr>
            <p:cNvPr id="125" name="矩形 124">
              <a:extLst>
                <a:ext uri="{FF2B5EF4-FFF2-40B4-BE49-F238E27FC236}">
                  <a16:creationId xmlns:a16="http://schemas.microsoft.com/office/drawing/2014/main" id="{F1089FAD-7E68-427A-7DA1-F65A39FA8A69}"/>
                </a:ext>
              </a:extLst>
            </p:cNvPr>
            <p:cNvSpPr/>
            <p:nvPr/>
          </p:nvSpPr>
          <p:spPr>
            <a:xfrm>
              <a:off x="312808" y="2093261"/>
              <a:ext cx="1765972" cy="623543"/>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b="1" dirty="0"/>
                <a:t>运输层</a:t>
              </a:r>
            </a:p>
          </p:txBody>
        </p:sp>
        <p:sp>
          <p:nvSpPr>
            <p:cNvPr id="126" name="矩形 125">
              <a:extLst>
                <a:ext uri="{FF2B5EF4-FFF2-40B4-BE49-F238E27FC236}">
                  <a16:creationId xmlns:a16="http://schemas.microsoft.com/office/drawing/2014/main" id="{EF2E9F83-324B-B431-AA1A-F45DCF6356F7}"/>
                </a:ext>
              </a:extLst>
            </p:cNvPr>
            <p:cNvSpPr/>
            <p:nvPr/>
          </p:nvSpPr>
          <p:spPr>
            <a:xfrm>
              <a:off x="312808" y="1327541"/>
              <a:ext cx="1765972" cy="77243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应用层</a:t>
              </a:r>
            </a:p>
          </p:txBody>
        </p:sp>
        <p:grpSp>
          <p:nvGrpSpPr>
            <p:cNvPr id="22" name="组合 21">
              <a:extLst>
                <a:ext uri="{FF2B5EF4-FFF2-40B4-BE49-F238E27FC236}">
                  <a16:creationId xmlns:a16="http://schemas.microsoft.com/office/drawing/2014/main" id="{57AB1675-348F-5ECB-3F1A-85A34D8E661D}"/>
                </a:ext>
              </a:extLst>
            </p:cNvPr>
            <p:cNvGrpSpPr/>
            <p:nvPr/>
          </p:nvGrpSpPr>
          <p:grpSpPr>
            <a:xfrm>
              <a:off x="3523162" y="2713257"/>
              <a:ext cx="2181011" cy="1867671"/>
              <a:chOff x="3686389" y="2963622"/>
              <a:chExt cx="2181011" cy="1867671"/>
            </a:xfrm>
          </p:grpSpPr>
          <p:sp>
            <p:nvSpPr>
              <p:cNvPr id="135" name="矩形 134">
                <a:extLst>
                  <a:ext uri="{FF2B5EF4-FFF2-40B4-BE49-F238E27FC236}">
                    <a16:creationId xmlns:a16="http://schemas.microsoft.com/office/drawing/2014/main" id="{E179E21D-081E-ED82-2D67-CBE2F744EEA7}"/>
                  </a:ext>
                </a:extLst>
              </p:cNvPr>
              <p:cNvSpPr/>
              <p:nvPr/>
            </p:nvSpPr>
            <p:spPr>
              <a:xfrm>
                <a:off x="3686389" y="4203265"/>
                <a:ext cx="1058793" cy="62354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物理层</a:t>
                </a:r>
              </a:p>
            </p:txBody>
          </p:sp>
          <p:sp>
            <p:nvSpPr>
              <p:cNvPr id="136" name="矩形 135">
                <a:extLst>
                  <a:ext uri="{FF2B5EF4-FFF2-40B4-BE49-F238E27FC236}">
                    <a16:creationId xmlns:a16="http://schemas.microsoft.com/office/drawing/2014/main" id="{9C0DC7F9-8247-97F6-7D41-14E576818B17}"/>
                  </a:ext>
                </a:extLst>
              </p:cNvPr>
              <p:cNvSpPr/>
              <p:nvPr/>
            </p:nvSpPr>
            <p:spPr>
              <a:xfrm>
                <a:off x="3686389" y="3583618"/>
                <a:ext cx="1058793" cy="623543"/>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zh-CN" altLang="en-US" b="1" dirty="0"/>
                  <a:t>链路层</a:t>
                </a:r>
              </a:p>
            </p:txBody>
          </p:sp>
          <p:sp>
            <p:nvSpPr>
              <p:cNvPr id="137" name="矩形 136">
                <a:extLst>
                  <a:ext uri="{FF2B5EF4-FFF2-40B4-BE49-F238E27FC236}">
                    <a16:creationId xmlns:a16="http://schemas.microsoft.com/office/drawing/2014/main" id="{C835D153-8B3E-5785-A203-863A4332163D}"/>
                  </a:ext>
                </a:extLst>
              </p:cNvPr>
              <p:cNvSpPr/>
              <p:nvPr/>
            </p:nvSpPr>
            <p:spPr>
              <a:xfrm>
                <a:off x="3686389" y="2963622"/>
                <a:ext cx="2181011" cy="623543"/>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t>网络层</a:t>
                </a:r>
                <a:endParaRPr lang="en-US" altLang="zh-CN" b="1" dirty="0"/>
              </a:p>
              <a:p>
                <a:pPr algn="ctr"/>
                <a:endParaRPr lang="zh-CN" altLang="en-US" b="1" dirty="0"/>
              </a:p>
            </p:txBody>
          </p:sp>
          <p:sp>
            <p:nvSpPr>
              <p:cNvPr id="138" name="矩形 137">
                <a:extLst>
                  <a:ext uri="{FF2B5EF4-FFF2-40B4-BE49-F238E27FC236}">
                    <a16:creationId xmlns:a16="http://schemas.microsoft.com/office/drawing/2014/main" id="{D7CE0B02-3EB5-5C61-6E31-0282C0808EF6}"/>
                  </a:ext>
                </a:extLst>
              </p:cNvPr>
              <p:cNvSpPr/>
              <p:nvPr/>
            </p:nvSpPr>
            <p:spPr>
              <a:xfrm>
                <a:off x="4808607" y="4207750"/>
                <a:ext cx="1058793" cy="62354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b="1" dirty="0"/>
                  <a:t>物理层</a:t>
                </a:r>
              </a:p>
            </p:txBody>
          </p:sp>
          <p:sp>
            <p:nvSpPr>
              <p:cNvPr id="139" name="矩形 138">
                <a:extLst>
                  <a:ext uri="{FF2B5EF4-FFF2-40B4-BE49-F238E27FC236}">
                    <a16:creationId xmlns:a16="http://schemas.microsoft.com/office/drawing/2014/main" id="{6DD2A770-B1FE-1692-C54F-05A4610625B9}"/>
                  </a:ext>
                </a:extLst>
              </p:cNvPr>
              <p:cNvSpPr/>
              <p:nvPr/>
            </p:nvSpPr>
            <p:spPr>
              <a:xfrm>
                <a:off x="4808607" y="3588103"/>
                <a:ext cx="1058793" cy="623543"/>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zh-CN" altLang="en-US" b="1" dirty="0"/>
                  <a:t>链路层</a:t>
                </a:r>
              </a:p>
            </p:txBody>
          </p:sp>
        </p:grpSp>
        <p:sp>
          <p:nvSpPr>
            <p:cNvPr id="140" name="矩形 139">
              <a:extLst>
                <a:ext uri="{FF2B5EF4-FFF2-40B4-BE49-F238E27FC236}">
                  <a16:creationId xmlns:a16="http://schemas.microsoft.com/office/drawing/2014/main" id="{8D480379-8600-D3E8-0637-C24B3F69E2C2}"/>
                </a:ext>
              </a:extLst>
            </p:cNvPr>
            <p:cNvSpPr/>
            <p:nvPr/>
          </p:nvSpPr>
          <p:spPr>
            <a:xfrm>
              <a:off x="10119839" y="3957385"/>
              <a:ext cx="1765972" cy="62354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b="1" dirty="0"/>
                <a:t>物理层</a:t>
              </a:r>
            </a:p>
          </p:txBody>
        </p:sp>
        <p:sp>
          <p:nvSpPr>
            <p:cNvPr id="141" name="矩形 140">
              <a:extLst>
                <a:ext uri="{FF2B5EF4-FFF2-40B4-BE49-F238E27FC236}">
                  <a16:creationId xmlns:a16="http://schemas.microsoft.com/office/drawing/2014/main" id="{69B163DF-66A6-5962-32C5-EF1B95FC88E9}"/>
                </a:ext>
              </a:extLst>
            </p:cNvPr>
            <p:cNvSpPr/>
            <p:nvPr/>
          </p:nvSpPr>
          <p:spPr>
            <a:xfrm>
              <a:off x="10119839" y="3333253"/>
              <a:ext cx="1765972" cy="623543"/>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zh-CN" altLang="en-US" b="1" dirty="0"/>
                <a:t>链路层</a:t>
              </a:r>
            </a:p>
          </p:txBody>
        </p:sp>
        <p:sp>
          <p:nvSpPr>
            <p:cNvPr id="142" name="矩形 141">
              <a:extLst>
                <a:ext uri="{FF2B5EF4-FFF2-40B4-BE49-F238E27FC236}">
                  <a16:creationId xmlns:a16="http://schemas.microsoft.com/office/drawing/2014/main" id="{93EAB250-6E9B-A8B5-7F1B-C41022AF7738}"/>
                </a:ext>
              </a:extLst>
            </p:cNvPr>
            <p:cNvSpPr/>
            <p:nvPr/>
          </p:nvSpPr>
          <p:spPr>
            <a:xfrm>
              <a:off x="10119839" y="2713257"/>
              <a:ext cx="1765972" cy="623543"/>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r"/>
              <a:r>
                <a:rPr lang="zh-CN" altLang="en-US" b="1" dirty="0"/>
                <a:t>网络层</a:t>
              </a:r>
            </a:p>
          </p:txBody>
        </p:sp>
        <p:sp>
          <p:nvSpPr>
            <p:cNvPr id="143" name="矩形 142">
              <a:extLst>
                <a:ext uri="{FF2B5EF4-FFF2-40B4-BE49-F238E27FC236}">
                  <a16:creationId xmlns:a16="http://schemas.microsoft.com/office/drawing/2014/main" id="{553A7128-DA1A-66CF-78C1-35206FB6A728}"/>
                </a:ext>
              </a:extLst>
            </p:cNvPr>
            <p:cNvSpPr/>
            <p:nvPr/>
          </p:nvSpPr>
          <p:spPr>
            <a:xfrm>
              <a:off x="10119839" y="2093261"/>
              <a:ext cx="1765972" cy="623543"/>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zh-CN" altLang="en-US" b="1" dirty="0"/>
                <a:t>运输层</a:t>
              </a:r>
            </a:p>
          </p:txBody>
        </p:sp>
        <p:sp>
          <p:nvSpPr>
            <p:cNvPr id="144" name="矩形 143">
              <a:extLst>
                <a:ext uri="{FF2B5EF4-FFF2-40B4-BE49-F238E27FC236}">
                  <a16:creationId xmlns:a16="http://schemas.microsoft.com/office/drawing/2014/main" id="{C918BAA6-6234-6134-5341-771C22A7AA2A}"/>
                </a:ext>
              </a:extLst>
            </p:cNvPr>
            <p:cNvSpPr/>
            <p:nvPr/>
          </p:nvSpPr>
          <p:spPr>
            <a:xfrm>
              <a:off x="10119839" y="1327541"/>
              <a:ext cx="1765972" cy="77243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b="1" dirty="0"/>
                <a:t>应用层</a:t>
              </a:r>
            </a:p>
          </p:txBody>
        </p:sp>
        <p:grpSp>
          <p:nvGrpSpPr>
            <p:cNvPr id="158" name="组合 157">
              <a:extLst>
                <a:ext uri="{FF2B5EF4-FFF2-40B4-BE49-F238E27FC236}">
                  <a16:creationId xmlns:a16="http://schemas.microsoft.com/office/drawing/2014/main" id="{EB872E19-C265-84F2-DB2B-7C3AA835AE5B}"/>
                </a:ext>
              </a:extLst>
            </p:cNvPr>
            <p:cNvGrpSpPr/>
            <p:nvPr/>
          </p:nvGrpSpPr>
          <p:grpSpPr>
            <a:xfrm>
              <a:off x="6526158" y="2713257"/>
              <a:ext cx="2181011" cy="1867671"/>
              <a:chOff x="3686389" y="2963622"/>
              <a:chExt cx="2181011" cy="1867671"/>
            </a:xfrm>
          </p:grpSpPr>
          <p:sp>
            <p:nvSpPr>
              <p:cNvPr id="159" name="矩形 158">
                <a:extLst>
                  <a:ext uri="{FF2B5EF4-FFF2-40B4-BE49-F238E27FC236}">
                    <a16:creationId xmlns:a16="http://schemas.microsoft.com/office/drawing/2014/main" id="{9346710E-7DF0-EFAC-C2CA-07B04B188028}"/>
                  </a:ext>
                </a:extLst>
              </p:cNvPr>
              <p:cNvSpPr/>
              <p:nvPr/>
            </p:nvSpPr>
            <p:spPr>
              <a:xfrm>
                <a:off x="3686389" y="4203265"/>
                <a:ext cx="1058793" cy="62354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物理层</a:t>
                </a:r>
              </a:p>
            </p:txBody>
          </p:sp>
          <p:sp>
            <p:nvSpPr>
              <p:cNvPr id="160" name="矩形 159">
                <a:extLst>
                  <a:ext uri="{FF2B5EF4-FFF2-40B4-BE49-F238E27FC236}">
                    <a16:creationId xmlns:a16="http://schemas.microsoft.com/office/drawing/2014/main" id="{1E63EDB7-FA77-63B3-DE31-F4D012CF300C}"/>
                  </a:ext>
                </a:extLst>
              </p:cNvPr>
              <p:cNvSpPr/>
              <p:nvPr/>
            </p:nvSpPr>
            <p:spPr>
              <a:xfrm>
                <a:off x="3686389" y="3583618"/>
                <a:ext cx="1058793" cy="623543"/>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zh-CN" altLang="en-US" b="1" dirty="0"/>
                  <a:t>链路层</a:t>
                </a:r>
              </a:p>
            </p:txBody>
          </p:sp>
          <p:sp>
            <p:nvSpPr>
              <p:cNvPr id="161" name="矩形 160">
                <a:extLst>
                  <a:ext uri="{FF2B5EF4-FFF2-40B4-BE49-F238E27FC236}">
                    <a16:creationId xmlns:a16="http://schemas.microsoft.com/office/drawing/2014/main" id="{4A3B3184-DF70-43E6-D1EF-6E9C209C21F0}"/>
                  </a:ext>
                </a:extLst>
              </p:cNvPr>
              <p:cNvSpPr/>
              <p:nvPr/>
            </p:nvSpPr>
            <p:spPr>
              <a:xfrm>
                <a:off x="3686389" y="2963622"/>
                <a:ext cx="2181011" cy="623543"/>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t>网络层</a:t>
                </a:r>
                <a:endParaRPr lang="en-US" altLang="zh-CN" b="1" dirty="0"/>
              </a:p>
              <a:p>
                <a:pPr algn="ctr"/>
                <a:endParaRPr lang="zh-CN" altLang="en-US" b="1" dirty="0"/>
              </a:p>
            </p:txBody>
          </p:sp>
          <p:sp>
            <p:nvSpPr>
              <p:cNvPr id="162" name="矩形 161">
                <a:extLst>
                  <a:ext uri="{FF2B5EF4-FFF2-40B4-BE49-F238E27FC236}">
                    <a16:creationId xmlns:a16="http://schemas.microsoft.com/office/drawing/2014/main" id="{FB432CC1-4F34-A58C-D266-065F70EA6AB9}"/>
                  </a:ext>
                </a:extLst>
              </p:cNvPr>
              <p:cNvSpPr/>
              <p:nvPr/>
            </p:nvSpPr>
            <p:spPr>
              <a:xfrm>
                <a:off x="4808607" y="4207750"/>
                <a:ext cx="1058793" cy="62354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b="1" dirty="0"/>
                  <a:t>物理层</a:t>
                </a:r>
              </a:p>
            </p:txBody>
          </p:sp>
          <p:sp>
            <p:nvSpPr>
              <p:cNvPr id="163" name="矩形 162">
                <a:extLst>
                  <a:ext uri="{FF2B5EF4-FFF2-40B4-BE49-F238E27FC236}">
                    <a16:creationId xmlns:a16="http://schemas.microsoft.com/office/drawing/2014/main" id="{B6E39393-895F-AEBC-B45A-4D7F1A367576}"/>
                  </a:ext>
                </a:extLst>
              </p:cNvPr>
              <p:cNvSpPr/>
              <p:nvPr/>
            </p:nvSpPr>
            <p:spPr>
              <a:xfrm>
                <a:off x="4808607" y="3588103"/>
                <a:ext cx="1058793" cy="623543"/>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zh-CN" altLang="en-US" b="1" dirty="0"/>
                  <a:t>链路层</a:t>
                </a:r>
              </a:p>
            </p:txBody>
          </p:sp>
        </p:gr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进程间基于网络的通信</a:t>
              </a:r>
            </a:p>
          </p:txBody>
        </p:sp>
      </p:grpSp>
      <p:grpSp>
        <p:nvGrpSpPr>
          <p:cNvPr id="5" name="组合 4">
            <a:extLst>
              <a:ext uri="{FF2B5EF4-FFF2-40B4-BE49-F238E27FC236}">
                <a16:creationId xmlns:a16="http://schemas.microsoft.com/office/drawing/2014/main" id="{C562DE41-9277-4BBB-0954-0B029B17C6BD}"/>
              </a:ext>
            </a:extLst>
          </p:cNvPr>
          <p:cNvGrpSpPr/>
          <p:nvPr/>
        </p:nvGrpSpPr>
        <p:grpSpPr>
          <a:xfrm>
            <a:off x="312808" y="5017408"/>
            <a:ext cx="11572729" cy="1413368"/>
            <a:chOff x="312808" y="3405701"/>
            <a:chExt cx="11572729" cy="1413368"/>
          </a:xfrm>
        </p:grpSpPr>
        <p:grpSp>
          <p:nvGrpSpPr>
            <p:cNvPr id="15" name="组合 14">
              <a:extLst>
                <a:ext uri="{FF2B5EF4-FFF2-40B4-BE49-F238E27FC236}">
                  <a16:creationId xmlns:a16="http://schemas.microsoft.com/office/drawing/2014/main" id="{0BBADDBF-66FF-154D-10B8-0B9AAFCEFADB}"/>
                </a:ext>
              </a:extLst>
            </p:cNvPr>
            <p:cNvGrpSpPr/>
            <p:nvPr/>
          </p:nvGrpSpPr>
          <p:grpSpPr>
            <a:xfrm>
              <a:off x="312808" y="3405701"/>
              <a:ext cx="11572729" cy="1413368"/>
              <a:chOff x="312808" y="3241241"/>
              <a:chExt cx="11572729" cy="1413368"/>
            </a:xfrm>
          </p:grpSpPr>
          <p:sp>
            <p:nvSpPr>
              <p:cNvPr id="46" name="矩形 45">
                <a:extLst>
                  <a:ext uri="{FF2B5EF4-FFF2-40B4-BE49-F238E27FC236}">
                    <a16:creationId xmlns:a16="http://schemas.microsoft.com/office/drawing/2014/main" id="{BE98A3A6-18EB-E3E6-0091-598B590B9ED5}"/>
                  </a:ext>
                </a:extLst>
              </p:cNvPr>
              <p:cNvSpPr/>
              <p:nvPr/>
            </p:nvSpPr>
            <p:spPr>
              <a:xfrm>
                <a:off x="10379274" y="3638611"/>
                <a:ext cx="1506263" cy="101599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7" name="矩形 46">
                <a:extLst>
                  <a:ext uri="{FF2B5EF4-FFF2-40B4-BE49-F238E27FC236}">
                    <a16:creationId xmlns:a16="http://schemas.microsoft.com/office/drawing/2014/main" id="{5EDF864B-77CD-B8C8-C7C3-B38ABA843103}"/>
                  </a:ext>
                </a:extLst>
              </p:cNvPr>
              <p:cNvSpPr/>
              <p:nvPr/>
            </p:nvSpPr>
            <p:spPr>
              <a:xfrm>
                <a:off x="312808" y="3638611"/>
                <a:ext cx="1506263" cy="101599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48" name="直接连接符 47">
                <a:extLst>
                  <a:ext uri="{FF2B5EF4-FFF2-40B4-BE49-F238E27FC236}">
                    <a16:creationId xmlns:a16="http://schemas.microsoft.com/office/drawing/2014/main" id="{6D52845E-48BA-DF17-0074-9360A0B42D19}"/>
                  </a:ext>
                </a:extLst>
              </p:cNvPr>
              <p:cNvCxnSpPr>
                <a:cxnSpLocks/>
                <a:stCxn id="47" idx="3"/>
                <a:endCxn id="46" idx="1"/>
              </p:cNvCxnSpPr>
              <p:nvPr/>
            </p:nvCxnSpPr>
            <p:spPr>
              <a:xfrm>
                <a:off x="1819071" y="4146610"/>
                <a:ext cx="85602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49" name="图形 48">
                <a:extLst>
                  <a:ext uri="{FF2B5EF4-FFF2-40B4-BE49-F238E27FC236}">
                    <a16:creationId xmlns:a16="http://schemas.microsoft.com/office/drawing/2014/main" id="{8F91CEDB-0497-AD66-F294-065F25152B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4229" y="3901634"/>
                <a:ext cx="638116" cy="516570"/>
              </a:xfrm>
              <a:prstGeom prst="rect">
                <a:avLst/>
              </a:prstGeom>
            </p:spPr>
          </p:pic>
          <p:sp>
            <p:nvSpPr>
              <p:cNvPr id="50" name="图形 73">
                <a:extLst>
                  <a:ext uri="{FF2B5EF4-FFF2-40B4-BE49-F238E27FC236}">
                    <a16:creationId xmlns:a16="http://schemas.microsoft.com/office/drawing/2014/main" id="{2C0CACA8-D928-2CE0-44E9-7AA5A45B0B9C}"/>
                  </a:ext>
                </a:extLst>
              </p:cNvPr>
              <p:cNvSpPr/>
              <p:nvPr/>
            </p:nvSpPr>
            <p:spPr>
              <a:xfrm>
                <a:off x="2643947" y="3833900"/>
                <a:ext cx="903635" cy="65654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en-US" altLang="zh-CN" b="1" dirty="0"/>
                  <a:t>LAN1</a:t>
                </a:r>
                <a:endParaRPr lang="zh-CN" altLang="en-US" b="1" dirty="0"/>
              </a:p>
            </p:txBody>
          </p:sp>
          <p:sp>
            <p:nvSpPr>
              <p:cNvPr id="51" name="图形 73">
                <a:extLst>
                  <a:ext uri="{FF2B5EF4-FFF2-40B4-BE49-F238E27FC236}">
                    <a16:creationId xmlns:a16="http://schemas.microsoft.com/office/drawing/2014/main" id="{5FD70364-4B1A-2AFD-DD54-7419EAFCE010}"/>
                  </a:ext>
                </a:extLst>
              </p:cNvPr>
              <p:cNvSpPr/>
              <p:nvPr/>
            </p:nvSpPr>
            <p:spPr>
              <a:xfrm>
                <a:off x="8656466" y="3833900"/>
                <a:ext cx="903635" cy="65654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en-US" altLang="zh-CN" b="1" dirty="0"/>
                  <a:t>LAN2</a:t>
                </a:r>
                <a:endParaRPr lang="zh-CN" altLang="en-US" b="1" dirty="0"/>
              </a:p>
            </p:txBody>
          </p:sp>
          <p:pic>
            <p:nvPicPr>
              <p:cNvPr id="52" name="图形 51">
                <a:extLst>
                  <a:ext uri="{FF2B5EF4-FFF2-40B4-BE49-F238E27FC236}">
                    <a16:creationId xmlns:a16="http://schemas.microsoft.com/office/drawing/2014/main" id="{9F9B63EC-F7BC-FD08-91A0-C6173B649B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01704" y="3901634"/>
                <a:ext cx="638116" cy="516570"/>
              </a:xfrm>
              <a:prstGeom prst="rect">
                <a:avLst/>
              </a:prstGeom>
            </p:spPr>
          </p:pic>
          <p:sp>
            <p:nvSpPr>
              <p:cNvPr id="53" name="图形 73">
                <a:extLst>
                  <a:ext uri="{FF2B5EF4-FFF2-40B4-BE49-F238E27FC236}">
                    <a16:creationId xmlns:a16="http://schemas.microsoft.com/office/drawing/2014/main" id="{3BBADD3A-3DAB-285B-E329-2C809F0E1DE5}"/>
                  </a:ext>
                </a:extLst>
              </p:cNvPr>
              <p:cNvSpPr/>
              <p:nvPr/>
            </p:nvSpPr>
            <p:spPr>
              <a:xfrm>
                <a:off x="5618992" y="3792574"/>
                <a:ext cx="966066" cy="734690"/>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en-US" altLang="zh-CN" b="1" dirty="0"/>
                  <a:t>WAN</a:t>
                </a:r>
                <a:endParaRPr lang="zh-CN" altLang="en-US" b="1" dirty="0"/>
              </a:p>
            </p:txBody>
          </p:sp>
          <p:sp>
            <p:nvSpPr>
              <p:cNvPr id="68" name="文本框 67">
                <a:extLst>
                  <a:ext uri="{FF2B5EF4-FFF2-40B4-BE49-F238E27FC236}">
                    <a16:creationId xmlns:a16="http://schemas.microsoft.com/office/drawing/2014/main" id="{C049793C-AEC8-DA34-6F7D-BC1331377CDE}"/>
                  </a:ext>
                </a:extLst>
              </p:cNvPr>
              <p:cNvSpPr txBox="1"/>
              <p:nvPr/>
            </p:nvSpPr>
            <p:spPr>
              <a:xfrm>
                <a:off x="4001622" y="3543535"/>
                <a:ext cx="1224092" cy="369332"/>
              </a:xfrm>
              <a:prstGeom prst="rect">
                <a:avLst/>
              </a:prstGeom>
              <a:noFill/>
            </p:spPr>
            <p:txBody>
              <a:bodyPr wrap="square">
                <a:spAutoFit/>
              </a:bodyPr>
              <a:lstStyle/>
              <a:p>
                <a:pPr algn="ctr"/>
                <a:r>
                  <a:rPr lang="zh-CN" altLang="en-US" b="1" dirty="0"/>
                  <a:t>路由器</a:t>
                </a:r>
                <a:r>
                  <a:rPr lang="en-US" altLang="zh-CN" b="1" dirty="0"/>
                  <a:t>R1</a:t>
                </a:r>
                <a:endParaRPr lang="zh-CN" altLang="en-US" b="1" dirty="0"/>
              </a:p>
            </p:txBody>
          </p:sp>
          <p:sp>
            <p:nvSpPr>
              <p:cNvPr id="69" name="文本框 68">
                <a:extLst>
                  <a:ext uri="{FF2B5EF4-FFF2-40B4-BE49-F238E27FC236}">
                    <a16:creationId xmlns:a16="http://schemas.microsoft.com/office/drawing/2014/main" id="{2C253734-5741-F30E-C936-E19F8FA29007}"/>
                  </a:ext>
                </a:extLst>
              </p:cNvPr>
              <p:cNvSpPr txBox="1"/>
              <p:nvPr/>
            </p:nvSpPr>
            <p:spPr>
              <a:xfrm>
                <a:off x="589653" y="3241241"/>
                <a:ext cx="952571" cy="369332"/>
              </a:xfrm>
              <a:prstGeom prst="rect">
                <a:avLst/>
              </a:prstGeom>
              <a:noFill/>
            </p:spPr>
            <p:txBody>
              <a:bodyPr wrap="square">
                <a:spAutoFit/>
              </a:bodyPr>
              <a:lstStyle/>
              <a:p>
                <a:pPr algn="ctr"/>
                <a:r>
                  <a:rPr lang="zh-CN" altLang="en-US" b="1" dirty="0"/>
                  <a:t>主机</a:t>
                </a:r>
                <a:r>
                  <a:rPr lang="en-US" altLang="zh-CN" b="1" dirty="0"/>
                  <a:t>A</a:t>
                </a:r>
                <a:endParaRPr lang="zh-CN" altLang="en-US" b="1" dirty="0"/>
              </a:p>
            </p:txBody>
          </p:sp>
          <p:sp>
            <p:nvSpPr>
              <p:cNvPr id="70" name="文本框 69">
                <a:extLst>
                  <a:ext uri="{FF2B5EF4-FFF2-40B4-BE49-F238E27FC236}">
                    <a16:creationId xmlns:a16="http://schemas.microsoft.com/office/drawing/2014/main" id="{E14DAD28-B32B-57BA-0E76-82818447B948}"/>
                  </a:ext>
                </a:extLst>
              </p:cNvPr>
              <p:cNvSpPr txBox="1"/>
              <p:nvPr/>
            </p:nvSpPr>
            <p:spPr>
              <a:xfrm>
                <a:off x="10661633" y="3241241"/>
                <a:ext cx="952571" cy="369332"/>
              </a:xfrm>
              <a:prstGeom prst="rect">
                <a:avLst/>
              </a:prstGeom>
              <a:noFill/>
            </p:spPr>
            <p:txBody>
              <a:bodyPr wrap="square">
                <a:spAutoFit/>
              </a:bodyPr>
              <a:lstStyle/>
              <a:p>
                <a:pPr algn="ctr"/>
                <a:r>
                  <a:rPr lang="zh-CN" altLang="en-US" b="1" dirty="0"/>
                  <a:t>主机</a:t>
                </a:r>
                <a:r>
                  <a:rPr lang="en-US" altLang="zh-CN" b="1" dirty="0"/>
                  <a:t>B</a:t>
                </a:r>
                <a:endParaRPr lang="zh-CN" altLang="en-US" b="1" dirty="0"/>
              </a:p>
            </p:txBody>
          </p:sp>
          <p:sp>
            <p:nvSpPr>
              <p:cNvPr id="71" name="文本框 70">
                <a:extLst>
                  <a:ext uri="{FF2B5EF4-FFF2-40B4-BE49-F238E27FC236}">
                    <a16:creationId xmlns:a16="http://schemas.microsoft.com/office/drawing/2014/main" id="{E01127EC-8D13-63E4-8953-EA223E1B59BC}"/>
                  </a:ext>
                </a:extLst>
              </p:cNvPr>
              <p:cNvSpPr txBox="1"/>
              <p:nvPr/>
            </p:nvSpPr>
            <p:spPr>
              <a:xfrm>
                <a:off x="6976870" y="3543535"/>
                <a:ext cx="1224092" cy="369332"/>
              </a:xfrm>
              <a:prstGeom prst="rect">
                <a:avLst/>
              </a:prstGeom>
              <a:noFill/>
            </p:spPr>
            <p:txBody>
              <a:bodyPr wrap="square">
                <a:spAutoFit/>
              </a:bodyPr>
              <a:lstStyle/>
              <a:p>
                <a:pPr algn="ctr"/>
                <a:r>
                  <a:rPr lang="zh-CN" altLang="en-US" b="1" dirty="0"/>
                  <a:t>路由器</a:t>
                </a:r>
                <a:r>
                  <a:rPr lang="en-US" altLang="zh-CN" b="1" dirty="0"/>
                  <a:t>R2</a:t>
                </a:r>
                <a:endParaRPr lang="zh-CN" altLang="en-US" b="1" dirty="0"/>
              </a:p>
            </p:txBody>
          </p:sp>
        </p:grpSp>
        <p:grpSp>
          <p:nvGrpSpPr>
            <p:cNvPr id="28" name="组合 27">
              <a:extLst>
                <a:ext uri="{FF2B5EF4-FFF2-40B4-BE49-F238E27FC236}">
                  <a16:creationId xmlns:a16="http://schemas.microsoft.com/office/drawing/2014/main" id="{58A33E28-6391-007E-895E-14F821FAFF57}"/>
                </a:ext>
              </a:extLst>
            </p:cNvPr>
            <p:cNvGrpSpPr/>
            <p:nvPr/>
          </p:nvGrpSpPr>
          <p:grpSpPr>
            <a:xfrm>
              <a:off x="695140" y="3903304"/>
              <a:ext cx="610411" cy="835563"/>
              <a:chOff x="695140" y="3738844"/>
              <a:chExt cx="610411" cy="835563"/>
            </a:xfrm>
          </p:grpSpPr>
          <p:sp>
            <p:nvSpPr>
              <p:cNvPr id="54" name="椭圆 53">
                <a:extLst>
                  <a:ext uri="{FF2B5EF4-FFF2-40B4-BE49-F238E27FC236}">
                    <a16:creationId xmlns:a16="http://schemas.microsoft.com/office/drawing/2014/main" id="{7A3EF3A2-2F2B-11ED-AE06-F151890644B5}"/>
                  </a:ext>
                </a:extLst>
              </p:cNvPr>
              <p:cNvSpPr/>
              <p:nvPr/>
            </p:nvSpPr>
            <p:spPr>
              <a:xfrm>
                <a:off x="695140" y="3738844"/>
                <a:ext cx="600635" cy="369332"/>
              </a:xfrm>
              <a:prstGeom prst="ellipse">
                <a:avLst/>
              </a:prstGeom>
              <a:solidFill>
                <a:srgbClr val="F381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56" name="椭圆 55">
                <a:extLst>
                  <a:ext uri="{FF2B5EF4-FFF2-40B4-BE49-F238E27FC236}">
                    <a16:creationId xmlns:a16="http://schemas.microsoft.com/office/drawing/2014/main" id="{ABD81760-C866-CB89-F0D0-8289683D8D76}"/>
                  </a:ext>
                </a:extLst>
              </p:cNvPr>
              <p:cNvSpPr/>
              <p:nvPr/>
            </p:nvSpPr>
            <p:spPr>
              <a:xfrm>
                <a:off x="695140" y="4205075"/>
                <a:ext cx="600635" cy="369332"/>
              </a:xfrm>
              <a:prstGeom prst="ellipse">
                <a:avLst/>
              </a:prstGeom>
              <a:solidFill>
                <a:srgbClr val="F381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55" name="文本框 54">
                <a:extLst>
                  <a:ext uri="{FF2B5EF4-FFF2-40B4-BE49-F238E27FC236}">
                    <a16:creationId xmlns:a16="http://schemas.microsoft.com/office/drawing/2014/main" id="{707C4E59-3ACD-A680-AEAF-10081B3452D7}"/>
                  </a:ext>
                </a:extLst>
              </p:cNvPr>
              <p:cNvSpPr txBox="1"/>
              <p:nvPr/>
            </p:nvSpPr>
            <p:spPr>
              <a:xfrm>
                <a:off x="704916" y="3738844"/>
                <a:ext cx="600635" cy="369332"/>
              </a:xfrm>
              <a:prstGeom prst="rect">
                <a:avLst/>
              </a:prstGeom>
              <a:noFill/>
            </p:spPr>
            <p:txBody>
              <a:bodyPr wrap="square" rtlCol="0">
                <a:spAutoFit/>
              </a:bodyPr>
              <a:lstStyle/>
              <a:p>
                <a:pPr algn="ctr"/>
                <a:r>
                  <a:rPr lang="en-US" altLang="zh-CN" b="1" dirty="0"/>
                  <a:t>AP1</a:t>
                </a:r>
                <a:endParaRPr lang="zh-CN" altLang="en-US" b="1" dirty="0"/>
              </a:p>
            </p:txBody>
          </p:sp>
          <p:sp>
            <p:nvSpPr>
              <p:cNvPr id="57" name="文本框 56">
                <a:extLst>
                  <a:ext uri="{FF2B5EF4-FFF2-40B4-BE49-F238E27FC236}">
                    <a16:creationId xmlns:a16="http://schemas.microsoft.com/office/drawing/2014/main" id="{39C697F7-1175-FAB3-5E98-7D8FC1C0B698}"/>
                  </a:ext>
                </a:extLst>
              </p:cNvPr>
              <p:cNvSpPr txBox="1"/>
              <p:nvPr/>
            </p:nvSpPr>
            <p:spPr>
              <a:xfrm>
                <a:off x="704916" y="4205075"/>
                <a:ext cx="600635" cy="369332"/>
              </a:xfrm>
              <a:prstGeom prst="rect">
                <a:avLst/>
              </a:prstGeom>
              <a:noFill/>
            </p:spPr>
            <p:txBody>
              <a:bodyPr wrap="square" rtlCol="0">
                <a:spAutoFit/>
              </a:bodyPr>
              <a:lstStyle/>
              <a:p>
                <a:pPr algn="ctr"/>
                <a:r>
                  <a:rPr lang="en-US" altLang="zh-CN" b="1" dirty="0"/>
                  <a:t>AP2</a:t>
                </a:r>
                <a:endParaRPr lang="zh-CN" altLang="en-US" b="1" dirty="0"/>
              </a:p>
            </p:txBody>
          </p:sp>
        </p:grpSp>
        <p:grpSp>
          <p:nvGrpSpPr>
            <p:cNvPr id="30" name="组合 29">
              <a:extLst>
                <a:ext uri="{FF2B5EF4-FFF2-40B4-BE49-F238E27FC236}">
                  <a16:creationId xmlns:a16="http://schemas.microsoft.com/office/drawing/2014/main" id="{F56E3494-183F-FD17-86A2-6166C2E2C3E9}"/>
                </a:ext>
              </a:extLst>
            </p:cNvPr>
            <p:cNvGrpSpPr/>
            <p:nvPr/>
          </p:nvGrpSpPr>
          <p:grpSpPr>
            <a:xfrm>
              <a:off x="1279934" y="4104056"/>
              <a:ext cx="460863" cy="432274"/>
              <a:chOff x="1279934" y="3939596"/>
              <a:chExt cx="460863" cy="432274"/>
            </a:xfrm>
          </p:grpSpPr>
          <p:cxnSp>
            <p:nvCxnSpPr>
              <p:cNvPr id="59" name="直接连接符 58">
                <a:extLst>
                  <a:ext uri="{FF2B5EF4-FFF2-40B4-BE49-F238E27FC236}">
                    <a16:creationId xmlns:a16="http://schemas.microsoft.com/office/drawing/2014/main" id="{64CCE219-D0EA-5641-3403-0611ED8333F4}"/>
                  </a:ext>
                </a:extLst>
              </p:cNvPr>
              <p:cNvCxnSpPr>
                <a:cxnSpLocks/>
              </p:cNvCxnSpPr>
              <p:nvPr/>
            </p:nvCxnSpPr>
            <p:spPr>
              <a:xfrm flipH="1" flipV="1">
                <a:off x="1303705" y="3939596"/>
                <a:ext cx="437092" cy="1466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3CE82912-B5E3-D0F6-A0D6-DEA3D192039A}"/>
                  </a:ext>
                </a:extLst>
              </p:cNvPr>
              <p:cNvCxnSpPr>
                <a:cxnSpLocks/>
              </p:cNvCxnSpPr>
              <p:nvPr/>
            </p:nvCxnSpPr>
            <p:spPr>
              <a:xfrm flipH="1">
                <a:off x="1279934" y="4205227"/>
                <a:ext cx="437092" cy="1666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826B37E1-E36B-A705-AE66-FD4CA440FBF6}"/>
                </a:ext>
              </a:extLst>
            </p:cNvPr>
            <p:cNvGrpSpPr/>
            <p:nvPr/>
          </p:nvGrpSpPr>
          <p:grpSpPr>
            <a:xfrm>
              <a:off x="10451511" y="4113306"/>
              <a:ext cx="525201" cy="401415"/>
              <a:chOff x="10451511" y="3948846"/>
              <a:chExt cx="525201" cy="401415"/>
            </a:xfrm>
          </p:grpSpPr>
          <p:cxnSp>
            <p:nvCxnSpPr>
              <p:cNvPr id="65" name="直接连接符 64">
                <a:extLst>
                  <a:ext uri="{FF2B5EF4-FFF2-40B4-BE49-F238E27FC236}">
                    <a16:creationId xmlns:a16="http://schemas.microsoft.com/office/drawing/2014/main" id="{7DF6913A-5894-E4FC-81DE-68498EABE3D6}"/>
                  </a:ext>
                </a:extLst>
              </p:cNvPr>
              <p:cNvCxnSpPr>
                <a:cxnSpLocks/>
              </p:cNvCxnSpPr>
              <p:nvPr/>
            </p:nvCxnSpPr>
            <p:spPr>
              <a:xfrm flipH="1">
                <a:off x="10451628" y="3948846"/>
                <a:ext cx="448714" cy="1466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889F255F-625D-9E34-D6A9-295B3300854D}"/>
                  </a:ext>
                </a:extLst>
              </p:cNvPr>
              <p:cNvCxnSpPr>
                <a:cxnSpLocks/>
              </p:cNvCxnSpPr>
              <p:nvPr/>
            </p:nvCxnSpPr>
            <p:spPr>
              <a:xfrm flipH="1" flipV="1">
                <a:off x="10451511" y="4215300"/>
                <a:ext cx="525201" cy="1349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2C553098-A58A-516F-4BB7-6981AC57360D}"/>
                </a:ext>
              </a:extLst>
            </p:cNvPr>
            <p:cNvGrpSpPr/>
            <p:nvPr/>
          </p:nvGrpSpPr>
          <p:grpSpPr>
            <a:xfrm>
              <a:off x="1710961" y="4202901"/>
              <a:ext cx="8782125" cy="216339"/>
              <a:chOff x="1710961" y="4038441"/>
              <a:chExt cx="8782125" cy="216339"/>
            </a:xfrm>
          </p:grpSpPr>
          <p:sp>
            <p:nvSpPr>
              <p:cNvPr id="58" name="椭圆 57">
                <a:extLst>
                  <a:ext uri="{FF2B5EF4-FFF2-40B4-BE49-F238E27FC236}">
                    <a16:creationId xmlns:a16="http://schemas.microsoft.com/office/drawing/2014/main" id="{1BA4EC0C-727D-EEBA-8216-ADDAF3A54913}"/>
                  </a:ext>
                </a:extLst>
              </p:cNvPr>
              <p:cNvSpPr/>
              <p:nvPr/>
            </p:nvSpPr>
            <p:spPr>
              <a:xfrm>
                <a:off x="1710961" y="4038441"/>
                <a:ext cx="216339" cy="216339"/>
              </a:xfrm>
              <a:prstGeom prst="ellipse">
                <a:avLst/>
              </a:prstGeom>
              <a:solidFill>
                <a:schemeClr val="bg1"/>
              </a:solidFill>
              <a:ln w="25400">
                <a:solidFill>
                  <a:srgbClr val="F3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6" name="椭圆 65">
                <a:extLst>
                  <a:ext uri="{FF2B5EF4-FFF2-40B4-BE49-F238E27FC236}">
                    <a16:creationId xmlns:a16="http://schemas.microsoft.com/office/drawing/2014/main" id="{EC95417A-4C2B-BD87-6236-9950A30E7DB4}"/>
                  </a:ext>
                </a:extLst>
              </p:cNvPr>
              <p:cNvSpPr/>
              <p:nvPr/>
            </p:nvSpPr>
            <p:spPr>
              <a:xfrm>
                <a:off x="10276747" y="4038441"/>
                <a:ext cx="216339" cy="216339"/>
              </a:xfrm>
              <a:prstGeom prst="ellipse">
                <a:avLst/>
              </a:prstGeom>
              <a:solidFill>
                <a:schemeClr val="bg1"/>
              </a:solidFill>
              <a:ln w="25400">
                <a:solidFill>
                  <a:srgbClr val="F3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29" name="组合 28">
              <a:extLst>
                <a:ext uri="{FF2B5EF4-FFF2-40B4-BE49-F238E27FC236}">
                  <a16:creationId xmlns:a16="http://schemas.microsoft.com/office/drawing/2014/main" id="{6C611AC7-8E1A-A1A6-3A77-E28AF9FBB3D8}"/>
                </a:ext>
              </a:extLst>
            </p:cNvPr>
            <p:cNvGrpSpPr/>
            <p:nvPr/>
          </p:nvGrpSpPr>
          <p:grpSpPr>
            <a:xfrm>
              <a:off x="10900342" y="3903304"/>
              <a:ext cx="610411" cy="835563"/>
              <a:chOff x="10900342" y="3738844"/>
              <a:chExt cx="610411" cy="835563"/>
            </a:xfrm>
          </p:grpSpPr>
          <p:sp>
            <p:nvSpPr>
              <p:cNvPr id="61" name="椭圆 60">
                <a:extLst>
                  <a:ext uri="{FF2B5EF4-FFF2-40B4-BE49-F238E27FC236}">
                    <a16:creationId xmlns:a16="http://schemas.microsoft.com/office/drawing/2014/main" id="{3E116ACC-D39A-E8E1-F136-506590FF5F79}"/>
                  </a:ext>
                </a:extLst>
              </p:cNvPr>
              <p:cNvSpPr/>
              <p:nvPr/>
            </p:nvSpPr>
            <p:spPr>
              <a:xfrm>
                <a:off x="10900342" y="3738844"/>
                <a:ext cx="600635" cy="369332"/>
              </a:xfrm>
              <a:prstGeom prst="ellipse">
                <a:avLst/>
              </a:prstGeom>
              <a:solidFill>
                <a:srgbClr val="F381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63" name="椭圆 62">
                <a:extLst>
                  <a:ext uri="{FF2B5EF4-FFF2-40B4-BE49-F238E27FC236}">
                    <a16:creationId xmlns:a16="http://schemas.microsoft.com/office/drawing/2014/main" id="{AB815FD3-8380-F497-B079-3FCFAFD3B934}"/>
                  </a:ext>
                </a:extLst>
              </p:cNvPr>
              <p:cNvSpPr/>
              <p:nvPr/>
            </p:nvSpPr>
            <p:spPr>
              <a:xfrm>
                <a:off x="10900342" y="4205075"/>
                <a:ext cx="600635" cy="369332"/>
              </a:xfrm>
              <a:prstGeom prst="ellipse">
                <a:avLst/>
              </a:prstGeom>
              <a:solidFill>
                <a:srgbClr val="F381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25" name="组合 24">
                <a:extLst>
                  <a:ext uri="{FF2B5EF4-FFF2-40B4-BE49-F238E27FC236}">
                    <a16:creationId xmlns:a16="http://schemas.microsoft.com/office/drawing/2014/main" id="{75D5910D-D7D9-15F8-F7C7-D5329281EFF7}"/>
                  </a:ext>
                </a:extLst>
              </p:cNvPr>
              <p:cNvGrpSpPr/>
              <p:nvPr/>
            </p:nvGrpSpPr>
            <p:grpSpPr>
              <a:xfrm>
                <a:off x="10910118" y="3738844"/>
                <a:ext cx="600635" cy="835563"/>
                <a:chOff x="10910118" y="3738844"/>
                <a:chExt cx="600635" cy="835563"/>
              </a:xfrm>
            </p:grpSpPr>
            <p:sp>
              <p:nvSpPr>
                <p:cNvPr id="62" name="文本框 61">
                  <a:extLst>
                    <a:ext uri="{FF2B5EF4-FFF2-40B4-BE49-F238E27FC236}">
                      <a16:creationId xmlns:a16="http://schemas.microsoft.com/office/drawing/2014/main" id="{BC6C8BF7-8E3D-93DC-0B27-D76BE451524A}"/>
                    </a:ext>
                  </a:extLst>
                </p:cNvPr>
                <p:cNvSpPr txBox="1"/>
                <p:nvPr/>
              </p:nvSpPr>
              <p:spPr>
                <a:xfrm>
                  <a:off x="10910118" y="3738844"/>
                  <a:ext cx="600635" cy="369332"/>
                </a:xfrm>
                <a:prstGeom prst="rect">
                  <a:avLst/>
                </a:prstGeom>
                <a:noFill/>
              </p:spPr>
              <p:txBody>
                <a:bodyPr wrap="square" rtlCol="0">
                  <a:spAutoFit/>
                </a:bodyPr>
                <a:lstStyle/>
                <a:p>
                  <a:pPr algn="ctr"/>
                  <a:r>
                    <a:rPr lang="en-US" altLang="zh-CN" b="1" dirty="0"/>
                    <a:t>AP3</a:t>
                  </a:r>
                  <a:endParaRPr lang="zh-CN" altLang="en-US" b="1" dirty="0"/>
                </a:p>
              </p:txBody>
            </p:sp>
            <p:sp>
              <p:nvSpPr>
                <p:cNvPr id="64" name="文本框 63">
                  <a:extLst>
                    <a:ext uri="{FF2B5EF4-FFF2-40B4-BE49-F238E27FC236}">
                      <a16:creationId xmlns:a16="http://schemas.microsoft.com/office/drawing/2014/main" id="{C368A2E4-99A5-EBBB-B78E-21C900AE4517}"/>
                    </a:ext>
                  </a:extLst>
                </p:cNvPr>
                <p:cNvSpPr txBox="1"/>
                <p:nvPr/>
              </p:nvSpPr>
              <p:spPr>
                <a:xfrm>
                  <a:off x="10910118" y="4205075"/>
                  <a:ext cx="600635" cy="369332"/>
                </a:xfrm>
                <a:prstGeom prst="rect">
                  <a:avLst/>
                </a:prstGeom>
                <a:noFill/>
              </p:spPr>
              <p:txBody>
                <a:bodyPr wrap="square" rtlCol="0">
                  <a:spAutoFit/>
                </a:bodyPr>
                <a:lstStyle/>
                <a:p>
                  <a:pPr algn="ctr"/>
                  <a:r>
                    <a:rPr lang="en-US" altLang="zh-CN" b="1" dirty="0"/>
                    <a:t>AP4</a:t>
                  </a:r>
                  <a:endParaRPr lang="zh-CN" altLang="en-US" b="1" dirty="0"/>
                </a:p>
              </p:txBody>
            </p:sp>
          </p:grpSp>
        </p:grpSp>
      </p:grpSp>
      <p:grpSp>
        <p:nvGrpSpPr>
          <p:cNvPr id="212" name="组合 211">
            <a:extLst>
              <a:ext uri="{FF2B5EF4-FFF2-40B4-BE49-F238E27FC236}">
                <a16:creationId xmlns:a16="http://schemas.microsoft.com/office/drawing/2014/main" id="{5592A16B-B126-3B3C-3BA0-C3C7A7EE006D}"/>
              </a:ext>
            </a:extLst>
          </p:cNvPr>
          <p:cNvGrpSpPr/>
          <p:nvPr/>
        </p:nvGrpSpPr>
        <p:grpSpPr>
          <a:xfrm>
            <a:off x="1410644" y="2183321"/>
            <a:ext cx="369593" cy="604471"/>
            <a:chOff x="1410644" y="2183321"/>
            <a:chExt cx="369593" cy="604471"/>
          </a:xfrm>
        </p:grpSpPr>
        <p:sp>
          <p:nvSpPr>
            <p:cNvPr id="10" name="椭圆 9">
              <a:extLst>
                <a:ext uri="{FF2B5EF4-FFF2-40B4-BE49-F238E27FC236}">
                  <a16:creationId xmlns:a16="http://schemas.microsoft.com/office/drawing/2014/main" id="{2CFD094F-F361-7754-74FD-34D8D4FE86AE}"/>
                </a:ext>
              </a:extLst>
            </p:cNvPr>
            <p:cNvSpPr/>
            <p:nvPr/>
          </p:nvSpPr>
          <p:spPr>
            <a:xfrm>
              <a:off x="1497515" y="2629910"/>
              <a:ext cx="157882" cy="1578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连接符: 曲线 17">
              <a:extLst>
                <a:ext uri="{FF2B5EF4-FFF2-40B4-BE49-F238E27FC236}">
                  <a16:creationId xmlns:a16="http://schemas.microsoft.com/office/drawing/2014/main" id="{D05B19F2-2D55-158A-AD31-A7B65F166795}"/>
                </a:ext>
              </a:extLst>
            </p:cNvPr>
            <p:cNvCxnSpPr>
              <a:stCxn id="9" idx="2"/>
              <a:endCxn id="10" idx="2"/>
            </p:cNvCxnSpPr>
            <p:nvPr/>
          </p:nvCxnSpPr>
          <p:spPr>
            <a:xfrm rot="16200000" flipH="1">
              <a:off x="1191315" y="2402650"/>
              <a:ext cx="525529" cy="86872"/>
            </a:xfrm>
            <a:prstGeom prst="curved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连接符: 曲线 133">
              <a:extLst>
                <a:ext uri="{FF2B5EF4-FFF2-40B4-BE49-F238E27FC236}">
                  <a16:creationId xmlns:a16="http://schemas.microsoft.com/office/drawing/2014/main" id="{CE8316F6-1773-CD47-6A63-177466F5E1AF}"/>
                </a:ext>
              </a:extLst>
            </p:cNvPr>
            <p:cNvCxnSpPr>
              <a:cxnSpLocks/>
              <a:stCxn id="132" idx="2"/>
              <a:endCxn id="10" idx="6"/>
            </p:cNvCxnSpPr>
            <p:nvPr/>
          </p:nvCxnSpPr>
          <p:spPr>
            <a:xfrm rot="5400000">
              <a:off x="1455053" y="2383667"/>
              <a:ext cx="525529" cy="124839"/>
            </a:xfrm>
            <a:prstGeom prst="curved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9" name="直接箭头连接符 38">
            <a:extLst>
              <a:ext uri="{FF2B5EF4-FFF2-40B4-BE49-F238E27FC236}">
                <a16:creationId xmlns:a16="http://schemas.microsoft.com/office/drawing/2014/main" id="{D0B34262-3336-1A2D-F696-5B45B5AE06A3}"/>
              </a:ext>
            </a:extLst>
          </p:cNvPr>
          <p:cNvCxnSpPr>
            <a:stCxn id="128" idx="3"/>
            <a:endCxn id="155" idx="1"/>
          </p:cNvCxnSpPr>
          <p:nvPr/>
        </p:nvCxnSpPr>
        <p:spPr>
          <a:xfrm>
            <a:off x="1710961" y="1502598"/>
            <a:ext cx="8789117" cy="0"/>
          </a:xfrm>
          <a:prstGeom prst="straightConnector1">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4" name="直接箭头连接符 163">
            <a:extLst>
              <a:ext uri="{FF2B5EF4-FFF2-40B4-BE49-F238E27FC236}">
                <a16:creationId xmlns:a16="http://schemas.microsoft.com/office/drawing/2014/main" id="{8C69D706-8FDB-288E-CF94-6CC0A565C433}"/>
              </a:ext>
            </a:extLst>
          </p:cNvPr>
          <p:cNvCxnSpPr>
            <a:cxnSpLocks/>
            <a:stCxn id="131" idx="3"/>
            <a:endCxn id="151" idx="1"/>
          </p:cNvCxnSpPr>
          <p:nvPr/>
        </p:nvCxnSpPr>
        <p:spPr>
          <a:xfrm>
            <a:off x="2097245" y="1752590"/>
            <a:ext cx="8016549" cy="0"/>
          </a:xfrm>
          <a:prstGeom prst="straightConnector1">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79503E76-324B-9D7C-7348-D9837D593E17}"/>
              </a:ext>
            </a:extLst>
          </p:cNvPr>
          <p:cNvSpPr txBox="1"/>
          <p:nvPr/>
        </p:nvSpPr>
        <p:spPr>
          <a:xfrm>
            <a:off x="4359749" y="1107928"/>
            <a:ext cx="3486232" cy="369332"/>
          </a:xfrm>
          <a:prstGeom prst="rect">
            <a:avLst/>
          </a:prstGeom>
          <a:noFill/>
        </p:spPr>
        <p:txBody>
          <a:bodyPr wrap="square" rtlCol="0">
            <a:spAutoFit/>
          </a:bodyPr>
          <a:lstStyle/>
          <a:p>
            <a:pPr algn="ctr"/>
            <a:r>
              <a:rPr lang="zh-CN" altLang="en-US" b="1" dirty="0">
                <a:solidFill>
                  <a:schemeClr val="accent1"/>
                </a:solidFill>
              </a:rPr>
              <a:t>应用进程间基于网络的通信</a:t>
            </a:r>
          </a:p>
        </p:txBody>
      </p:sp>
      <p:grpSp>
        <p:nvGrpSpPr>
          <p:cNvPr id="44" name="组合 43">
            <a:extLst>
              <a:ext uri="{FF2B5EF4-FFF2-40B4-BE49-F238E27FC236}">
                <a16:creationId xmlns:a16="http://schemas.microsoft.com/office/drawing/2014/main" id="{014E664C-1170-64CC-81E8-8FDE7E09FA57}"/>
              </a:ext>
            </a:extLst>
          </p:cNvPr>
          <p:cNvGrpSpPr/>
          <p:nvPr/>
        </p:nvGrpSpPr>
        <p:grpSpPr>
          <a:xfrm>
            <a:off x="1247572" y="1563326"/>
            <a:ext cx="693059" cy="853547"/>
            <a:chOff x="1247572" y="1563326"/>
            <a:chExt cx="693059" cy="853547"/>
          </a:xfrm>
        </p:grpSpPr>
        <p:sp>
          <p:nvSpPr>
            <p:cNvPr id="9" name="矩形 8">
              <a:extLst>
                <a:ext uri="{FF2B5EF4-FFF2-40B4-BE49-F238E27FC236}">
                  <a16:creationId xmlns:a16="http://schemas.microsoft.com/office/drawing/2014/main" id="{29EE0CCD-3D91-33FF-CD3C-6243E9E2C60B}"/>
                </a:ext>
              </a:extLst>
            </p:cNvPr>
            <p:cNvSpPr/>
            <p:nvPr/>
          </p:nvSpPr>
          <p:spPr>
            <a:xfrm>
              <a:off x="1333472" y="2028980"/>
              <a:ext cx="154342" cy="1543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B803F961-450F-072F-FF44-3E6F5EA73327}"/>
                </a:ext>
              </a:extLst>
            </p:cNvPr>
            <p:cNvSpPr/>
            <p:nvPr/>
          </p:nvSpPr>
          <p:spPr>
            <a:xfrm>
              <a:off x="1703065" y="2028980"/>
              <a:ext cx="154342" cy="1543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7FAFE2D6-F71E-D51D-3B84-68562E30E4B7}"/>
                </a:ext>
              </a:extLst>
            </p:cNvPr>
            <p:cNvCxnSpPr>
              <a:cxnSpLocks/>
              <a:endCxn id="9" idx="0"/>
            </p:cNvCxnSpPr>
            <p:nvPr/>
          </p:nvCxnSpPr>
          <p:spPr>
            <a:xfrm>
              <a:off x="1410643" y="1563326"/>
              <a:ext cx="0" cy="465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66646883-4BBF-D44B-2711-D18A3850240C}"/>
                </a:ext>
              </a:extLst>
            </p:cNvPr>
            <p:cNvCxnSpPr>
              <a:cxnSpLocks/>
            </p:cNvCxnSpPr>
            <p:nvPr/>
          </p:nvCxnSpPr>
          <p:spPr>
            <a:xfrm>
              <a:off x="1777715" y="1796153"/>
              <a:ext cx="0" cy="2328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9A94B855-247C-343A-CB54-93D0188228C6}"/>
                </a:ext>
              </a:extLst>
            </p:cNvPr>
            <p:cNvSpPr txBox="1"/>
            <p:nvPr/>
          </p:nvSpPr>
          <p:spPr>
            <a:xfrm>
              <a:off x="1247572" y="2139874"/>
              <a:ext cx="693059" cy="276999"/>
            </a:xfrm>
            <a:prstGeom prst="rect">
              <a:avLst/>
            </a:prstGeom>
            <a:noFill/>
          </p:spPr>
          <p:txBody>
            <a:bodyPr wrap="square" rtlCol="0">
              <a:spAutoFit/>
            </a:bodyPr>
            <a:lstStyle/>
            <a:p>
              <a:pPr algn="ctr"/>
              <a:r>
                <a:rPr lang="zh-CN" altLang="en-US" sz="1200" b="1" dirty="0">
                  <a:solidFill>
                    <a:schemeClr val="bg1"/>
                  </a:solidFill>
                </a:rPr>
                <a:t>端口</a:t>
              </a:r>
            </a:p>
          </p:txBody>
        </p:sp>
      </p:grpSp>
      <p:grpSp>
        <p:nvGrpSpPr>
          <p:cNvPr id="36" name="组合 35">
            <a:extLst>
              <a:ext uri="{FF2B5EF4-FFF2-40B4-BE49-F238E27FC236}">
                <a16:creationId xmlns:a16="http://schemas.microsoft.com/office/drawing/2014/main" id="{7AF4D274-A4BD-FD18-0432-0C8A2F6D98E7}"/>
              </a:ext>
            </a:extLst>
          </p:cNvPr>
          <p:cNvGrpSpPr/>
          <p:nvPr/>
        </p:nvGrpSpPr>
        <p:grpSpPr>
          <a:xfrm>
            <a:off x="1110326" y="1317932"/>
            <a:ext cx="986919" cy="619324"/>
            <a:chOff x="1110326" y="1317932"/>
            <a:chExt cx="986919" cy="619324"/>
          </a:xfrm>
        </p:grpSpPr>
        <p:grpSp>
          <p:nvGrpSpPr>
            <p:cNvPr id="8" name="组合 7">
              <a:extLst>
                <a:ext uri="{FF2B5EF4-FFF2-40B4-BE49-F238E27FC236}">
                  <a16:creationId xmlns:a16="http://schemas.microsoft.com/office/drawing/2014/main" id="{2EF1D26C-F57E-D034-3BF7-CDB46E05908E}"/>
                </a:ext>
              </a:extLst>
            </p:cNvPr>
            <p:cNvGrpSpPr/>
            <p:nvPr/>
          </p:nvGrpSpPr>
          <p:grpSpPr>
            <a:xfrm>
              <a:off x="1110326" y="1317932"/>
              <a:ext cx="600635" cy="369332"/>
              <a:chOff x="2964200" y="1845407"/>
              <a:chExt cx="600635" cy="369332"/>
            </a:xfrm>
          </p:grpSpPr>
          <p:sp>
            <p:nvSpPr>
              <p:cNvPr id="7" name="椭圆 6">
                <a:extLst>
                  <a:ext uri="{FF2B5EF4-FFF2-40B4-BE49-F238E27FC236}">
                    <a16:creationId xmlns:a16="http://schemas.microsoft.com/office/drawing/2014/main" id="{BF8A38BD-EB87-AC12-1613-C722EF8756CA}"/>
                  </a:ext>
                </a:extLst>
              </p:cNvPr>
              <p:cNvSpPr/>
              <p:nvPr/>
            </p:nvSpPr>
            <p:spPr>
              <a:xfrm>
                <a:off x="3030192" y="1889268"/>
                <a:ext cx="468652" cy="2816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文本框 127">
                <a:extLst>
                  <a:ext uri="{FF2B5EF4-FFF2-40B4-BE49-F238E27FC236}">
                    <a16:creationId xmlns:a16="http://schemas.microsoft.com/office/drawing/2014/main" id="{5129B33E-A2AF-5B35-CE3E-7AD3CAEC614D}"/>
                  </a:ext>
                </a:extLst>
              </p:cNvPr>
              <p:cNvSpPr txBox="1"/>
              <p:nvPr/>
            </p:nvSpPr>
            <p:spPr>
              <a:xfrm>
                <a:off x="2964200" y="1845407"/>
                <a:ext cx="600635" cy="369332"/>
              </a:xfrm>
              <a:prstGeom prst="rect">
                <a:avLst/>
              </a:prstGeom>
              <a:noFill/>
            </p:spPr>
            <p:txBody>
              <a:bodyPr wrap="square" rtlCol="0">
                <a:spAutoFit/>
              </a:bodyPr>
              <a:lstStyle/>
              <a:p>
                <a:pPr algn="ctr"/>
                <a:r>
                  <a:rPr lang="en-US" altLang="zh-CN" b="1" dirty="0"/>
                  <a:t>AP1</a:t>
                </a:r>
                <a:endParaRPr lang="zh-CN" altLang="en-US" b="1" dirty="0"/>
              </a:p>
            </p:txBody>
          </p:sp>
        </p:grpSp>
        <p:grpSp>
          <p:nvGrpSpPr>
            <p:cNvPr id="129" name="组合 128">
              <a:extLst>
                <a:ext uri="{FF2B5EF4-FFF2-40B4-BE49-F238E27FC236}">
                  <a16:creationId xmlns:a16="http://schemas.microsoft.com/office/drawing/2014/main" id="{025B6705-6F76-6FCD-6A09-23355962A8FC}"/>
                </a:ext>
              </a:extLst>
            </p:cNvPr>
            <p:cNvGrpSpPr/>
            <p:nvPr/>
          </p:nvGrpSpPr>
          <p:grpSpPr>
            <a:xfrm>
              <a:off x="1496610" y="1567924"/>
              <a:ext cx="600635" cy="369332"/>
              <a:chOff x="2964200" y="1845407"/>
              <a:chExt cx="600635" cy="369332"/>
            </a:xfrm>
          </p:grpSpPr>
          <p:sp>
            <p:nvSpPr>
              <p:cNvPr id="130" name="椭圆 129">
                <a:extLst>
                  <a:ext uri="{FF2B5EF4-FFF2-40B4-BE49-F238E27FC236}">
                    <a16:creationId xmlns:a16="http://schemas.microsoft.com/office/drawing/2014/main" id="{EF129D17-DB7D-C596-33E2-3CC98D474A06}"/>
                  </a:ext>
                </a:extLst>
              </p:cNvPr>
              <p:cNvSpPr/>
              <p:nvPr/>
            </p:nvSpPr>
            <p:spPr>
              <a:xfrm>
                <a:off x="3030192" y="1889268"/>
                <a:ext cx="468652" cy="2816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a:extLst>
                  <a:ext uri="{FF2B5EF4-FFF2-40B4-BE49-F238E27FC236}">
                    <a16:creationId xmlns:a16="http://schemas.microsoft.com/office/drawing/2014/main" id="{D3A67818-8D14-1294-B656-07658C18C746}"/>
                  </a:ext>
                </a:extLst>
              </p:cNvPr>
              <p:cNvSpPr txBox="1"/>
              <p:nvPr/>
            </p:nvSpPr>
            <p:spPr>
              <a:xfrm>
                <a:off x="2964200" y="1845407"/>
                <a:ext cx="600635" cy="369332"/>
              </a:xfrm>
              <a:prstGeom prst="rect">
                <a:avLst/>
              </a:prstGeom>
              <a:noFill/>
            </p:spPr>
            <p:txBody>
              <a:bodyPr wrap="square" rtlCol="0">
                <a:spAutoFit/>
              </a:bodyPr>
              <a:lstStyle/>
              <a:p>
                <a:pPr algn="ctr"/>
                <a:r>
                  <a:rPr lang="en-US" altLang="zh-CN" b="1" dirty="0"/>
                  <a:t>AP2</a:t>
                </a:r>
                <a:endParaRPr lang="zh-CN" altLang="en-US" b="1" dirty="0"/>
              </a:p>
            </p:txBody>
          </p:sp>
        </p:grpSp>
      </p:grpSp>
      <p:cxnSp>
        <p:nvCxnSpPr>
          <p:cNvPr id="166" name="直接连接符 165">
            <a:extLst>
              <a:ext uri="{FF2B5EF4-FFF2-40B4-BE49-F238E27FC236}">
                <a16:creationId xmlns:a16="http://schemas.microsoft.com/office/drawing/2014/main" id="{A5C03E71-E7BA-7E6A-3507-B3622EA5B31C}"/>
              </a:ext>
            </a:extLst>
          </p:cNvPr>
          <p:cNvCxnSpPr>
            <a:cxnSpLocks/>
          </p:cNvCxnSpPr>
          <p:nvPr/>
        </p:nvCxnSpPr>
        <p:spPr>
          <a:xfrm>
            <a:off x="1569180" y="2787792"/>
            <a:ext cx="0" cy="190197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2DA8AA85-2C35-6DCA-C49B-405F11B3B677}"/>
              </a:ext>
            </a:extLst>
          </p:cNvPr>
          <p:cNvCxnSpPr>
            <a:cxnSpLocks/>
          </p:cNvCxnSpPr>
          <p:nvPr/>
        </p:nvCxnSpPr>
        <p:spPr>
          <a:xfrm>
            <a:off x="4356440" y="3207327"/>
            <a:ext cx="0" cy="14824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13" name="组合 212">
            <a:extLst>
              <a:ext uri="{FF2B5EF4-FFF2-40B4-BE49-F238E27FC236}">
                <a16:creationId xmlns:a16="http://schemas.microsoft.com/office/drawing/2014/main" id="{09558947-40A3-4DAD-3FBE-1CAEC83A24DF}"/>
              </a:ext>
            </a:extLst>
          </p:cNvPr>
          <p:cNvGrpSpPr/>
          <p:nvPr/>
        </p:nvGrpSpPr>
        <p:grpSpPr>
          <a:xfrm>
            <a:off x="1594147" y="4712407"/>
            <a:ext cx="2762293" cy="88192"/>
            <a:chOff x="1594147" y="4712407"/>
            <a:chExt cx="2762293" cy="88192"/>
          </a:xfrm>
        </p:grpSpPr>
        <p:cxnSp>
          <p:nvCxnSpPr>
            <p:cNvPr id="171" name="直接连接符 170">
              <a:extLst>
                <a:ext uri="{FF2B5EF4-FFF2-40B4-BE49-F238E27FC236}">
                  <a16:creationId xmlns:a16="http://schemas.microsoft.com/office/drawing/2014/main" id="{67792866-5744-B506-684E-472C4CF46D99}"/>
                </a:ext>
              </a:extLst>
            </p:cNvPr>
            <p:cNvCxnSpPr>
              <a:cxnSpLocks/>
            </p:cNvCxnSpPr>
            <p:nvPr/>
          </p:nvCxnSpPr>
          <p:spPr>
            <a:xfrm>
              <a:off x="1740797" y="4800599"/>
              <a:ext cx="2486514"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D425361C-5418-02E4-6796-9826B83127EE}"/>
                </a:ext>
              </a:extLst>
            </p:cNvPr>
            <p:cNvCxnSpPr/>
            <p:nvPr/>
          </p:nvCxnSpPr>
          <p:spPr>
            <a:xfrm>
              <a:off x="1594147" y="4712407"/>
              <a:ext cx="103954" cy="692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C5170347-4558-BAAB-18FC-F56366EED26B}"/>
                </a:ext>
              </a:extLst>
            </p:cNvPr>
            <p:cNvCxnSpPr>
              <a:cxnSpLocks/>
            </p:cNvCxnSpPr>
            <p:nvPr/>
          </p:nvCxnSpPr>
          <p:spPr>
            <a:xfrm flipV="1">
              <a:off x="4212252" y="4724830"/>
              <a:ext cx="144188" cy="691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3" name="直接连接符 182">
            <a:extLst>
              <a:ext uri="{FF2B5EF4-FFF2-40B4-BE49-F238E27FC236}">
                <a16:creationId xmlns:a16="http://schemas.microsoft.com/office/drawing/2014/main" id="{DE9548A8-B9BD-0601-D702-A3D3004498B7}"/>
              </a:ext>
            </a:extLst>
          </p:cNvPr>
          <p:cNvCxnSpPr>
            <a:cxnSpLocks/>
          </p:cNvCxnSpPr>
          <p:nvPr/>
        </p:nvCxnSpPr>
        <p:spPr>
          <a:xfrm>
            <a:off x="4875982" y="3200400"/>
            <a:ext cx="0" cy="14824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14" name="组合 213">
            <a:extLst>
              <a:ext uri="{FF2B5EF4-FFF2-40B4-BE49-F238E27FC236}">
                <a16:creationId xmlns:a16="http://schemas.microsoft.com/office/drawing/2014/main" id="{6F168C95-A253-A737-01DE-3544587EF12D}"/>
              </a:ext>
            </a:extLst>
          </p:cNvPr>
          <p:cNvGrpSpPr/>
          <p:nvPr/>
        </p:nvGrpSpPr>
        <p:grpSpPr>
          <a:xfrm>
            <a:off x="4370294" y="3130675"/>
            <a:ext cx="492135" cy="58847"/>
            <a:chOff x="4370294" y="3130675"/>
            <a:chExt cx="492135" cy="58847"/>
          </a:xfrm>
        </p:grpSpPr>
        <p:cxnSp>
          <p:nvCxnSpPr>
            <p:cNvPr id="184" name="直接连接符 183">
              <a:extLst>
                <a:ext uri="{FF2B5EF4-FFF2-40B4-BE49-F238E27FC236}">
                  <a16:creationId xmlns:a16="http://schemas.microsoft.com/office/drawing/2014/main" id="{12777603-0111-DCEB-6BD9-7ADBA477DF31}"/>
                </a:ext>
              </a:extLst>
            </p:cNvPr>
            <p:cNvCxnSpPr>
              <a:cxnSpLocks/>
            </p:cNvCxnSpPr>
            <p:nvPr/>
          </p:nvCxnSpPr>
          <p:spPr>
            <a:xfrm flipV="1">
              <a:off x="4370294" y="3130675"/>
              <a:ext cx="66091" cy="55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1602489D-28A7-F0BB-B04A-C743DE789A29}"/>
                </a:ext>
              </a:extLst>
            </p:cNvPr>
            <p:cNvCxnSpPr>
              <a:cxnSpLocks/>
            </p:cNvCxnSpPr>
            <p:nvPr/>
          </p:nvCxnSpPr>
          <p:spPr>
            <a:xfrm>
              <a:off x="4461275" y="3130675"/>
              <a:ext cx="313002"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CDB2CFC5-F158-8CAA-6495-6BE8997B9B22}"/>
                </a:ext>
              </a:extLst>
            </p:cNvPr>
            <p:cNvCxnSpPr>
              <a:cxnSpLocks/>
            </p:cNvCxnSpPr>
            <p:nvPr/>
          </p:nvCxnSpPr>
          <p:spPr>
            <a:xfrm>
              <a:off x="4774277" y="3139966"/>
              <a:ext cx="88152" cy="49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9" name="直接连接符 198">
            <a:extLst>
              <a:ext uri="{FF2B5EF4-FFF2-40B4-BE49-F238E27FC236}">
                <a16:creationId xmlns:a16="http://schemas.microsoft.com/office/drawing/2014/main" id="{7E977664-1F46-95BA-3FED-E4F18D57F615}"/>
              </a:ext>
            </a:extLst>
          </p:cNvPr>
          <p:cNvCxnSpPr>
            <a:cxnSpLocks/>
          </p:cNvCxnSpPr>
          <p:nvPr/>
        </p:nvCxnSpPr>
        <p:spPr>
          <a:xfrm>
            <a:off x="7351703" y="3214126"/>
            <a:ext cx="0" cy="14824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5DB6D9FF-09FC-3551-57F9-8C024985393C}"/>
              </a:ext>
            </a:extLst>
          </p:cNvPr>
          <p:cNvCxnSpPr>
            <a:cxnSpLocks/>
          </p:cNvCxnSpPr>
          <p:nvPr/>
        </p:nvCxnSpPr>
        <p:spPr>
          <a:xfrm>
            <a:off x="7871245" y="3207199"/>
            <a:ext cx="0" cy="14824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17" name="组合 216">
            <a:extLst>
              <a:ext uri="{FF2B5EF4-FFF2-40B4-BE49-F238E27FC236}">
                <a16:creationId xmlns:a16="http://schemas.microsoft.com/office/drawing/2014/main" id="{6730BC10-B72F-9E40-9354-E32CBB6629EF}"/>
              </a:ext>
            </a:extLst>
          </p:cNvPr>
          <p:cNvGrpSpPr/>
          <p:nvPr/>
        </p:nvGrpSpPr>
        <p:grpSpPr>
          <a:xfrm>
            <a:off x="7365557" y="3137474"/>
            <a:ext cx="492135" cy="58847"/>
            <a:chOff x="7365557" y="3137474"/>
            <a:chExt cx="492135" cy="58847"/>
          </a:xfrm>
        </p:grpSpPr>
        <p:cxnSp>
          <p:nvCxnSpPr>
            <p:cNvPr id="201" name="直接连接符 200">
              <a:extLst>
                <a:ext uri="{FF2B5EF4-FFF2-40B4-BE49-F238E27FC236}">
                  <a16:creationId xmlns:a16="http://schemas.microsoft.com/office/drawing/2014/main" id="{3D516697-AF9F-A344-AB54-A59BD2CE364B}"/>
                </a:ext>
              </a:extLst>
            </p:cNvPr>
            <p:cNvCxnSpPr>
              <a:cxnSpLocks/>
            </p:cNvCxnSpPr>
            <p:nvPr/>
          </p:nvCxnSpPr>
          <p:spPr>
            <a:xfrm flipV="1">
              <a:off x="7365557" y="3137474"/>
              <a:ext cx="66091" cy="55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A7FE2F48-E08B-C135-7551-B2F36F93DCDB}"/>
                </a:ext>
              </a:extLst>
            </p:cNvPr>
            <p:cNvCxnSpPr>
              <a:cxnSpLocks/>
            </p:cNvCxnSpPr>
            <p:nvPr/>
          </p:nvCxnSpPr>
          <p:spPr>
            <a:xfrm>
              <a:off x="7456538" y="3137474"/>
              <a:ext cx="313002"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DFBF5373-86BB-2B26-C082-6F314CC02A07}"/>
                </a:ext>
              </a:extLst>
            </p:cNvPr>
            <p:cNvCxnSpPr>
              <a:cxnSpLocks/>
            </p:cNvCxnSpPr>
            <p:nvPr/>
          </p:nvCxnSpPr>
          <p:spPr>
            <a:xfrm>
              <a:off x="7769540" y="3146765"/>
              <a:ext cx="88152" cy="49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 name="组合 214">
            <a:extLst>
              <a:ext uri="{FF2B5EF4-FFF2-40B4-BE49-F238E27FC236}">
                <a16:creationId xmlns:a16="http://schemas.microsoft.com/office/drawing/2014/main" id="{3C3B4A30-B205-A61F-CCD6-E54610AD707B}"/>
              </a:ext>
            </a:extLst>
          </p:cNvPr>
          <p:cNvGrpSpPr/>
          <p:nvPr/>
        </p:nvGrpSpPr>
        <p:grpSpPr>
          <a:xfrm>
            <a:off x="4922400" y="4712407"/>
            <a:ext cx="2408217" cy="97293"/>
            <a:chOff x="4922400" y="4712407"/>
            <a:chExt cx="2408217" cy="97293"/>
          </a:xfrm>
        </p:grpSpPr>
        <p:cxnSp>
          <p:nvCxnSpPr>
            <p:cNvPr id="197" name="直接连接符 196">
              <a:extLst>
                <a:ext uri="{FF2B5EF4-FFF2-40B4-BE49-F238E27FC236}">
                  <a16:creationId xmlns:a16="http://schemas.microsoft.com/office/drawing/2014/main" id="{C9C99D2F-8F87-0FC8-A146-FAE668B6ED84}"/>
                </a:ext>
              </a:extLst>
            </p:cNvPr>
            <p:cNvCxnSpPr>
              <a:cxnSpLocks/>
            </p:cNvCxnSpPr>
            <p:nvPr/>
          </p:nvCxnSpPr>
          <p:spPr>
            <a:xfrm>
              <a:off x="5069050" y="4800599"/>
              <a:ext cx="2079895"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B3911974-EB7C-8F19-8617-90085477271D}"/>
                </a:ext>
              </a:extLst>
            </p:cNvPr>
            <p:cNvCxnSpPr/>
            <p:nvPr/>
          </p:nvCxnSpPr>
          <p:spPr>
            <a:xfrm>
              <a:off x="4922400" y="4712407"/>
              <a:ext cx="103954" cy="692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553267B1-BFB5-583F-5D58-6F01A3FCCFC3}"/>
                </a:ext>
              </a:extLst>
            </p:cNvPr>
            <p:cNvCxnSpPr>
              <a:cxnSpLocks/>
            </p:cNvCxnSpPr>
            <p:nvPr/>
          </p:nvCxnSpPr>
          <p:spPr>
            <a:xfrm flipV="1">
              <a:off x="7186429" y="4740546"/>
              <a:ext cx="144188" cy="691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9" name="组合 218">
            <a:extLst>
              <a:ext uri="{FF2B5EF4-FFF2-40B4-BE49-F238E27FC236}">
                <a16:creationId xmlns:a16="http://schemas.microsoft.com/office/drawing/2014/main" id="{92CB9651-815B-3CCC-38F3-A41448167960}"/>
              </a:ext>
            </a:extLst>
          </p:cNvPr>
          <p:cNvGrpSpPr/>
          <p:nvPr/>
        </p:nvGrpSpPr>
        <p:grpSpPr>
          <a:xfrm>
            <a:off x="10500983" y="2629910"/>
            <a:ext cx="157882" cy="2066653"/>
            <a:chOff x="10500983" y="2629910"/>
            <a:chExt cx="157882" cy="2066653"/>
          </a:xfrm>
        </p:grpSpPr>
        <p:sp>
          <p:nvSpPr>
            <p:cNvPr id="147" name="椭圆 146">
              <a:extLst>
                <a:ext uri="{FF2B5EF4-FFF2-40B4-BE49-F238E27FC236}">
                  <a16:creationId xmlns:a16="http://schemas.microsoft.com/office/drawing/2014/main" id="{BAF2C48B-8F0B-2D2E-71EC-6234C601BE65}"/>
                </a:ext>
              </a:extLst>
            </p:cNvPr>
            <p:cNvSpPr/>
            <p:nvPr/>
          </p:nvSpPr>
          <p:spPr>
            <a:xfrm>
              <a:off x="10500983" y="2629910"/>
              <a:ext cx="157882" cy="1578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8" name="直接连接符 207">
              <a:extLst>
                <a:ext uri="{FF2B5EF4-FFF2-40B4-BE49-F238E27FC236}">
                  <a16:creationId xmlns:a16="http://schemas.microsoft.com/office/drawing/2014/main" id="{34E6CC4D-CB6B-8D44-D18E-EE584FE5D420}"/>
                </a:ext>
              </a:extLst>
            </p:cNvPr>
            <p:cNvCxnSpPr>
              <a:cxnSpLocks/>
            </p:cNvCxnSpPr>
            <p:nvPr/>
          </p:nvCxnSpPr>
          <p:spPr>
            <a:xfrm>
              <a:off x="10589710" y="2794591"/>
              <a:ext cx="0" cy="190197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218" name="组合 217">
            <a:extLst>
              <a:ext uri="{FF2B5EF4-FFF2-40B4-BE49-F238E27FC236}">
                <a16:creationId xmlns:a16="http://schemas.microsoft.com/office/drawing/2014/main" id="{0722F909-7480-6916-CB16-94BC127BA28E}"/>
              </a:ext>
            </a:extLst>
          </p:cNvPr>
          <p:cNvGrpSpPr/>
          <p:nvPr/>
        </p:nvGrpSpPr>
        <p:grpSpPr>
          <a:xfrm>
            <a:off x="7893294" y="4726067"/>
            <a:ext cx="2665005" cy="88192"/>
            <a:chOff x="7893294" y="4726067"/>
            <a:chExt cx="2665005" cy="88192"/>
          </a:xfrm>
        </p:grpSpPr>
        <p:cxnSp>
          <p:nvCxnSpPr>
            <p:cNvPr id="206" name="直接连接符 205">
              <a:extLst>
                <a:ext uri="{FF2B5EF4-FFF2-40B4-BE49-F238E27FC236}">
                  <a16:creationId xmlns:a16="http://schemas.microsoft.com/office/drawing/2014/main" id="{AEE97F1A-378D-98F4-3624-AF798BF5BE95}"/>
                </a:ext>
              </a:extLst>
            </p:cNvPr>
            <p:cNvCxnSpPr>
              <a:cxnSpLocks/>
            </p:cNvCxnSpPr>
            <p:nvPr/>
          </p:nvCxnSpPr>
          <p:spPr>
            <a:xfrm>
              <a:off x="8060725" y="4814259"/>
              <a:ext cx="2296996"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EE2161F8-41D3-C6E8-9228-4DB4BD5DF20E}"/>
                </a:ext>
              </a:extLst>
            </p:cNvPr>
            <p:cNvCxnSpPr/>
            <p:nvPr/>
          </p:nvCxnSpPr>
          <p:spPr>
            <a:xfrm>
              <a:off x="7893294" y="4726067"/>
              <a:ext cx="103954" cy="692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16C2B987-D8E1-860E-879A-0F8D154EC824}"/>
                </a:ext>
              </a:extLst>
            </p:cNvPr>
            <p:cNvCxnSpPr>
              <a:cxnSpLocks/>
            </p:cNvCxnSpPr>
            <p:nvPr/>
          </p:nvCxnSpPr>
          <p:spPr>
            <a:xfrm flipV="1">
              <a:off x="10414111" y="4731445"/>
              <a:ext cx="144188" cy="691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5" name="组合 224">
            <a:extLst>
              <a:ext uri="{FF2B5EF4-FFF2-40B4-BE49-F238E27FC236}">
                <a16:creationId xmlns:a16="http://schemas.microsoft.com/office/drawing/2014/main" id="{ED1F7012-CE33-8264-8533-C7E810B53A2E}"/>
              </a:ext>
            </a:extLst>
          </p:cNvPr>
          <p:cNvGrpSpPr/>
          <p:nvPr/>
        </p:nvGrpSpPr>
        <p:grpSpPr>
          <a:xfrm>
            <a:off x="10243180" y="1502598"/>
            <a:ext cx="693059" cy="1206253"/>
            <a:chOff x="10243180" y="1502598"/>
            <a:chExt cx="693059" cy="1206253"/>
          </a:xfrm>
        </p:grpSpPr>
        <p:sp>
          <p:nvSpPr>
            <p:cNvPr id="145" name="矩形 144">
              <a:extLst>
                <a:ext uri="{FF2B5EF4-FFF2-40B4-BE49-F238E27FC236}">
                  <a16:creationId xmlns:a16="http://schemas.microsoft.com/office/drawing/2014/main" id="{00E29B97-925A-01BF-95AF-D3CDAEC513C2}"/>
                </a:ext>
              </a:extLst>
            </p:cNvPr>
            <p:cNvSpPr/>
            <p:nvPr/>
          </p:nvSpPr>
          <p:spPr>
            <a:xfrm>
              <a:off x="10336940" y="2028980"/>
              <a:ext cx="154342" cy="1543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a:extLst>
                <a:ext uri="{FF2B5EF4-FFF2-40B4-BE49-F238E27FC236}">
                  <a16:creationId xmlns:a16="http://schemas.microsoft.com/office/drawing/2014/main" id="{0D2CF91F-F0CF-F5D7-5337-E07936BFC30F}"/>
                </a:ext>
              </a:extLst>
            </p:cNvPr>
            <p:cNvSpPr/>
            <p:nvPr/>
          </p:nvSpPr>
          <p:spPr>
            <a:xfrm>
              <a:off x="10706533" y="2028980"/>
              <a:ext cx="154342" cy="1543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8" name="直接连接符 147">
              <a:extLst>
                <a:ext uri="{FF2B5EF4-FFF2-40B4-BE49-F238E27FC236}">
                  <a16:creationId xmlns:a16="http://schemas.microsoft.com/office/drawing/2014/main" id="{A8D13FB5-2A56-6371-B1A6-5B104F4E92C6}"/>
                </a:ext>
              </a:extLst>
            </p:cNvPr>
            <p:cNvCxnSpPr>
              <a:cxnSpLocks/>
              <a:endCxn id="145" idx="0"/>
            </p:cNvCxnSpPr>
            <p:nvPr/>
          </p:nvCxnSpPr>
          <p:spPr>
            <a:xfrm>
              <a:off x="10414111" y="1752590"/>
              <a:ext cx="0" cy="2763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C58FC5CB-9793-2829-4180-BE7B85057A4A}"/>
                </a:ext>
              </a:extLst>
            </p:cNvPr>
            <p:cNvCxnSpPr>
              <a:cxnSpLocks/>
            </p:cNvCxnSpPr>
            <p:nvPr/>
          </p:nvCxnSpPr>
          <p:spPr>
            <a:xfrm>
              <a:off x="10781183" y="1502598"/>
              <a:ext cx="0" cy="5263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连接符: 曲线 155">
              <a:extLst>
                <a:ext uri="{FF2B5EF4-FFF2-40B4-BE49-F238E27FC236}">
                  <a16:creationId xmlns:a16="http://schemas.microsoft.com/office/drawing/2014/main" id="{CC699438-A600-0AE1-A8AD-935D32F5169D}"/>
                </a:ext>
              </a:extLst>
            </p:cNvPr>
            <p:cNvCxnSpPr>
              <a:stCxn id="145" idx="2"/>
              <a:endCxn id="147" idx="2"/>
            </p:cNvCxnSpPr>
            <p:nvPr/>
          </p:nvCxnSpPr>
          <p:spPr>
            <a:xfrm rot="16200000" flipH="1">
              <a:off x="10194783" y="2402650"/>
              <a:ext cx="525529" cy="86872"/>
            </a:xfrm>
            <a:prstGeom prst="curved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连接符: 曲线 156">
              <a:extLst>
                <a:ext uri="{FF2B5EF4-FFF2-40B4-BE49-F238E27FC236}">
                  <a16:creationId xmlns:a16="http://schemas.microsoft.com/office/drawing/2014/main" id="{8B3E8353-B71D-1D06-4264-989B3020720D}"/>
                </a:ext>
              </a:extLst>
            </p:cNvPr>
            <p:cNvCxnSpPr>
              <a:cxnSpLocks/>
              <a:stCxn id="146" idx="2"/>
              <a:endCxn id="147" idx="6"/>
            </p:cNvCxnSpPr>
            <p:nvPr/>
          </p:nvCxnSpPr>
          <p:spPr>
            <a:xfrm rot="5400000">
              <a:off x="10458521" y="2383667"/>
              <a:ext cx="525529" cy="124839"/>
            </a:xfrm>
            <a:prstGeom prst="curved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文本框 219">
              <a:extLst>
                <a:ext uri="{FF2B5EF4-FFF2-40B4-BE49-F238E27FC236}">
                  <a16:creationId xmlns:a16="http://schemas.microsoft.com/office/drawing/2014/main" id="{97BD4193-57BC-8AD7-F6B7-54E933B2204D}"/>
                </a:ext>
              </a:extLst>
            </p:cNvPr>
            <p:cNvSpPr txBox="1"/>
            <p:nvPr/>
          </p:nvSpPr>
          <p:spPr>
            <a:xfrm>
              <a:off x="10243180" y="2139874"/>
              <a:ext cx="693059" cy="276999"/>
            </a:xfrm>
            <a:prstGeom prst="rect">
              <a:avLst/>
            </a:prstGeom>
            <a:noFill/>
          </p:spPr>
          <p:txBody>
            <a:bodyPr wrap="square" rtlCol="0">
              <a:spAutoFit/>
            </a:bodyPr>
            <a:lstStyle/>
            <a:p>
              <a:pPr algn="ctr"/>
              <a:r>
                <a:rPr lang="zh-CN" altLang="en-US" sz="1200" b="1" dirty="0">
                  <a:solidFill>
                    <a:schemeClr val="bg1"/>
                  </a:solidFill>
                </a:rPr>
                <a:t>端口</a:t>
              </a:r>
            </a:p>
          </p:txBody>
        </p:sp>
      </p:grpSp>
      <p:grpSp>
        <p:nvGrpSpPr>
          <p:cNvPr id="37" name="组合 36">
            <a:extLst>
              <a:ext uri="{FF2B5EF4-FFF2-40B4-BE49-F238E27FC236}">
                <a16:creationId xmlns:a16="http://schemas.microsoft.com/office/drawing/2014/main" id="{F62DB4C4-BEC4-0321-3D41-EE5994F92513}"/>
              </a:ext>
            </a:extLst>
          </p:cNvPr>
          <p:cNvGrpSpPr/>
          <p:nvPr/>
        </p:nvGrpSpPr>
        <p:grpSpPr>
          <a:xfrm>
            <a:off x="10113794" y="1317932"/>
            <a:ext cx="986919" cy="619324"/>
            <a:chOff x="10113794" y="1317932"/>
            <a:chExt cx="986919" cy="619324"/>
          </a:xfrm>
        </p:grpSpPr>
        <p:sp>
          <p:nvSpPr>
            <p:cNvPr id="150" name="椭圆 149">
              <a:extLst>
                <a:ext uri="{FF2B5EF4-FFF2-40B4-BE49-F238E27FC236}">
                  <a16:creationId xmlns:a16="http://schemas.microsoft.com/office/drawing/2014/main" id="{1325CBA9-0DE4-7BD1-C10F-28777F863775}"/>
                </a:ext>
              </a:extLst>
            </p:cNvPr>
            <p:cNvSpPr/>
            <p:nvPr/>
          </p:nvSpPr>
          <p:spPr>
            <a:xfrm>
              <a:off x="10179786" y="1618101"/>
              <a:ext cx="468652" cy="2816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文本框 150">
              <a:extLst>
                <a:ext uri="{FF2B5EF4-FFF2-40B4-BE49-F238E27FC236}">
                  <a16:creationId xmlns:a16="http://schemas.microsoft.com/office/drawing/2014/main" id="{083C942F-8C2A-34DA-F9F3-8FDE31707482}"/>
                </a:ext>
              </a:extLst>
            </p:cNvPr>
            <p:cNvSpPr txBox="1"/>
            <p:nvPr/>
          </p:nvSpPr>
          <p:spPr>
            <a:xfrm>
              <a:off x="10113794" y="1567924"/>
              <a:ext cx="600635" cy="369332"/>
            </a:xfrm>
            <a:prstGeom prst="rect">
              <a:avLst/>
            </a:prstGeom>
            <a:noFill/>
          </p:spPr>
          <p:txBody>
            <a:bodyPr wrap="square" rtlCol="0">
              <a:spAutoFit/>
            </a:bodyPr>
            <a:lstStyle/>
            <a:p>
              <a:pPr algn="ctr"/>
              <a:r>
                <a:rPr lang="en-US" altLang="zh-CN" b="1" dirty="0"/>
                <a:t>AP3</a:t>
              </a:r>
              <a:endParaRPr lang="zh-CN" altLang="en-US" b="1" dirty="0"/>
            </a:p>
          </p:txBody>
        </p:sp>
        <p:grpSp>
          <p:nvGrpSpPr>
            <p:cNvPr id="153" name="组合 152">
              <a:extLst>
                <a:ext uri="{FF2B5EF4-FFF2-40B4-BE49-F238E27FC236}">
                  <a16:creationId xmlns:a16="http://schemas.microsoft.com/office/drawing/2014/main" id="{F3A44BDE-C38F-1AA4-3262-F1C534FDE223}"/>
                </a:ext>
              </a:extLst>
            </p:cNvPr>
            <p:cNvGrpSpPr/>
            <p:nvPr/>
          </p:nvGrpSpPr>
          <p:grpSpPr>
            <a:xfrm>
              <a:off x="10500078" y="1317932"/>
              <a:ext cx="600635" cy="369332"/>
              <a:chOff x="2964200" y="1845407"/>
              <a:chExt cx="600635" cy="369332"/>
            </a:xfrm>
          </p:grpSpPr>
          <p:sp>
            <p:nvSpPr>
              <p:cNvPr id="154" name="椭圆 153">
                <a:extLst>
                  <a:ext uri="{FF2B5EF4-FFF2-40B4-BE49-F238E27FC236}">
                    <a16:creationId xmlns:a16="http://schemas.microsoft.com/office/drawing/2014/main" id="{65719C0A-DA1E-CA06-DFAD-56D67C010AF4}"/>
                  </a:ext>
                </a:extLst>
              </p:cNvPr>
              <p:cNvSpPr/>
              <p:nvPr/>
            </p:nvSpPr>
            <p:spPr>
              <a:xfrm>
                <a:off x="3030192" y="1889268"/>
                <a:ext cx="468652" cy="2816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文本框 154">
                <a:extLst>
                  <a:ext uri="{FF2B5EF4-FFF2-40B4-BE49-F238E27FC236}">
                    <a16:creationId xmlns:a16="http://schemas.microsoft.com/office/drawing/2014/main" id="{5F28CE49-7B70-442A-43C2-6C6E4B1C211F}"/>
                  </a:ext>
                </a:extLst>
              </p:cNvPr>
              <p:cNvSpPr txBox="1"/>
              <p:nvPr/>
            </p:nvSpPr>
            <p:spPr>
              <a:xfrm>
                <a:off x="2964200" y="1845407"/>
                <a:ext cx="600635" cy="369332"/>
              </a:xfrm>
              <a:prstGeom prst="rect">
                <a:avLst/>
              </a:prstGeom>
              <a:noFill/>
            </p:spPr>
            <p:txBody>
              <a:bodyPr wrap="square" rtlCol="0">
                <a:spAutoFit/>
              </a:bodyPr>
              <a:lstStyle/>
              <a:p>
                <a:pPr algn="ctr"/>
                <a:r>
                  <a:rPr lang="en-US" altLang="zh-CN" b="1" dirty="0"/>
                  <a:t>AP4</a:t>
                </a:r>
                <a:endParaRPr lang="zh-CN" altLang="en-US" b="1" dirty="0"/>
              </a:p>
            </p:txBody>
          </p:sp>
        </p:grpSp>
      </p:grpSp>
      <p:sp>
        <p:nvSpPr>
          <p:cNvPr id="226" name="矩形 225">
            <a:extLst>
              <a:ext uri="{FF2B5EF4-FFF2-40B4-BE49-F238E27FC236}">
                <a16:creationId xmlns:a16="http://schemas.microsoft.com/office/drawing/2014/main" id="{DD4DBD9F-A509-6C06-FF95-149BD7EB3EE4}"/>
              </a:ext>
            </a:extLst>
          </p:cNvPr>
          <p:cNvSpPr/>
          <p:nvPr/>
        </p:nvSpPr>
        <p:spPr>
          <a:xfrm>
            <a:off x="3205219" y="1861995"/>
            <a:ext cx="5797749" cy="75360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b="1" dirty="0"/>
              <a:t>注意：这里的“端口”并不是看得见、摸得着的物理端口，而是用来区分不同应用进程的标识符。</a:t>
            </a:r>
          </a:p>
        </p:txBody>
      </p:sp>
    </p:spTree>
    <p:custDataLst>
      <p:tags r:id="rId1"/>
    </p:custDataLst>
    <p:extLst>
      <p:ext uri="{BB962C8B-B14F-4D97-AF65-F5344CB8AC3E}">
        <p14:creationId xmlns:p14="http://schemas.microsoft.com/office/powerpoint/2010/main" val="397064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4" fill="hold" nodeType="after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p:tgtEl>
                                          <p:spTgt spid="35"/>
                                        </p:tgtEl>
                                        <p:attrNameLst>
                                          <p:attrName>ppt_y</p:attrName>
                                        </p:attrNameLst>
                                      </p:cBhvr>
                                      <p:tavLst>
                                        <p:tav tm="0">
                                          <p:val>
                                            <p:strVal val="#ppt_y+#ppt_h*1.125000"/>
                                          </p:val>
                                        </p:tav>
                                        <p:tav tm="100000">
                                          <p:val>
                                            <p:strVal val="#ppt_y"/>
                                          </p:val>
                                        </p:tav>
                                      </p:tavLst>
                                    </p:anim>
                                    <p:animEffect transition="in" filter="wipe(up)">
                                      <p:cBhvr>
                                        <p:cTn id="14" dur="500"/>
                                        <p:tgtEl>
                                          <p:spTgt spid="3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p:cTn id="19" dur="500" fill="hold"/>
                                        <p:tgtEl>
                                          <p:spTgt spid="37"/>
                                        </p:tgtEl>
                                        <p:attrNameLst>
                                          <p:attrName>ppt_w</p:attrName>
                                        </p:attrNameLst>
                                      </p:cBhvr>
                                      <p:tavLst>
                                        <p:tav tm="0">
                                          <p:val>
                                            <p:fltVal val="0"/>
                                          </p:val>
                                        </p:tav>
                                        <p:tav tm="100000">
                                          <p:val>
                                            <p:strVal val="#ppt_w"/>
                                          </p:val>
                                        </p:tav>
                                      </p:tavLst>
                                    </p:anim>
                                    <p:anim calcmode="lin" valueType="num">
                                      <p:cBhvr>
                                        <p:cTn id="20" dur="500" fill="hold"/>
                                        <p:tgtEl>
                                          <p:spTgt spid="37"/>
                                        </p:tgtEl>
                                        <p:attrNameLst>
                                          <p:attrName>ppt_h</p:attrName>
                                        </p:attrNameLst>
                                      </p:cBhvr>
                                      <p:tavLst>
                                        <p:tav tm="0">
                                          <p:val>
                                            <p:fltVal val="0"/>
                                          </p:val>
                                        </p:tav>
                                        <p:tav tm="100000">
                                          <p:val>
                                            <p:strVal val="#ppt_h"/>
                                          </p:val>
                                        </p:tav>
                                      </p:tavLst>
                                    </p:anim>
                                    <p:animEffect transition="in" filter="fade">
                                      <p:cBhvr>
                                        <p:cTn id="21" dur="500"/>
                                        <p:tgtEl>
                                          <p:spTgt spid="37"/>
                                        </p:tgtEl>
                                      </p:cBhvr>
                                    </p:animEffect>
                                  </p:childTnLst>
                                </p:cTn>
                              </p:par>
                              <p:par>
                                <p:cTn id="22" presetID="53" presetClass="entr" presetSubtype="16"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p:cTn id="24" dur="500" fill="hold"/>
                                        <p:tgtEl>
                                          <p:spTgt spid="36"/>
                                        </p:tgtEl>
                                        <p:attrNameLst>
                                          <p:attrName>ppt_w</p:attrName>
                                        </p:attrNameLst>
                                      </p:cBhvr>
                                      <p:tavLst>
                                        <p:tav tm="0">
                                          <p:val>
                                            <p:fltVal val="0"/>
                                          </p:val>
                                        </p:tav>
                                        <p:tav tm="100000">
                                          <p:val>
                                            <p:strVal val="#ppt_w"/>
                                          </p:val>
                                        </p:tav>
                                      </p:tavLst>
                                    </p:anim>
                                    <p:anim calcmode="lin" valueType="num">
                                      <p:cBhvr>
                                        <p:cTn id="25" dur="500" fill="hold"/>
                                        <p:tgtEl>
                                          <p:spTgt spid="36"/>
                                        </p:tgtEl>
                                        <p:attrNameLst>
                                          <p:attrName>ppt_h</p:attrName>
                                        </p:attrNameLst>
                                      </p:cBhvr>
                                      <p:tavLst>
                                        <p:tav tm="0">
                                          <p:val>
                                            <p:fltVal val="0"/>
                                          </p:val>
                                        </p:tav>
                                        <p:tav tm="100000">
                                          <p:val>
                                            <p:strVal val="#ppt_h"/>
                                          </p:val>
                                        </p:tav>
                                      </p:tavLst>
                                    </p:anim>
                                    <p:animEffect transition="in" filter="fad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p:cTn id="31" dur="500" fill="hold"/>
                                        <p:tgtEl>
                                          <p:spTgt spid="39"/>
                                        </p:tgtEl>
                                        <p:attrNameLst>
                                          <p:attrName>ppt_w</p:attrName>
                                        </p:attrNameLst>
                                      </p:cBhvr>
                                      <p:tavLst>
                                        <p:tav tm="0">
                                          <p:val>
                                            <p:fltVal val="0"/>
                                          </p:val>
                                        </p:tav>
                                        <p:tav tm="100000">
                                          <p:val>
                                            <p:strVal val="#ppt_w"/>
                                          </p:val>
                                        </p:tav>
                                      </p:tavLst>
                                    </p:anim>
                                    <p:anim calcmode="lin" valueType="num">
                                      <p:cBhvr>
                                        <p:cTn id="32" dur="500" fill="hold"/>
                                        <p:tgtEl>
                                          <p:spTgt spid="39"/>
                                        </p:tgtEl>
                                        <p:attrNameLst>
                                          <p:attrName>ppt_h</p:attrName>
                                        </p:attrNameLst>
                                      </p:cBhvr>
                                      <p:tavLst>
                                        <p:tav tm="0">
                                          <p:val>
                                            <p:fltVal val="0"/>
                                          </p:val>
                                        </p:tav>
                                        <p:tav tm="100000">
                                          <p:val>
                                            <p:strVal val="#ppt_h"/>
                                          </p:val>
                                        </p:tav>
                                      </p:tavLst>
                                    </p:anim>
                                    <p:animEffect transition="in" filter="fade">
                                      <p:cBhvr>
                                        <p:cTn id="33" dur="500"/>
                                        <p:tgtEl>
                                          <p:spTgt spid="39"/>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164"/>
                                        </p:tgtEl>
                                        <p:attrNameLst>
                                          <p:attrName>style.visibility</p:attrName>
                                        </p:attrNameLst>
                                      </p:cBhvr>
                                      <p:to>
                                        <p:strVal val="visible"/>
                                      </p:to>
                                    </p:set>
                                    <p:anim calcmode="lin" valueType="num">
                                      <p:cBhvr>
                                        <p:cTn id="38" dur="500" fill="hold"/>
                                        <p:tgtEl>
                                          <p:spTgt spid="164"/>
                                        </p:tgtEl>
                                        <p:attrNameLst>
                                          <p:attrName>ppt_w</p:attrName>
                                        </p:attrNameLst>
                                      </p:cBhvr>
                                      <p:tavLst>
                                        <p:tav tm="0">
                                          <p:val>
                                            <p:fltVal val="0"/>
                                          </p:val>
                                        </p:tav>
                                        <p:tav tm="100000">
                                          <p:val>
                                            <p:strVal val="#ppt_w"/>
                                          </p:val>
                                        </p:tav>
                                      </p:tavLst>
                                    </p:anim>
                                    <p:anim calcmode="lin" valueType="num">
                                      <p:cBhvr>
                                        <p:cTn id="39" dur="500" fill="hold"/>
                                        <p:tgtEl>
                                          <p:spTgt spid="164"/>
                                        </p:tgtEl>
                                        <p:attrNameLst>
                                          <p:attrName>ppt_h</p:attrName>
                                        </p:attrNameLst>
                                      </p:cBhvr>
                                      <p:tavLst>
                                        <p:tav tm="0">
                                          <p:val>
                                            <p:fltVal val="0"/>
                                          </p:val>
                                        </p:tav>
                                        <p:tav tm="100000">
                                          <p:val>
                                            <p:strVal val="#ppt_h"/>
                                          </p:val>
                                        </p:tav>
                                      </p:tavLst>
                                    </p:anim>
                                    <p:animEffect transition="in" filter="fade">
                                      <p:cBhvr>
                                        <p:cTn id="40" dur="500"/>
                                        <p:tgtEl>
                                          <p:spTgt spid="164"/>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anim calcmode="lin" valueType="num">
                                      <p:cBhvr additive="base">
                                        <p:cTn id="45" dur="500"/>
                                        <p:tgtEl>
                                          <p:spTgt spid="42"/>
                                        </p:tgtEl>
                                        <p:attrNameLst>
                                          <p:attrName>ppt_y</p:attrName>
                                        </p:attrNameLst>
                                      </p:cBhvr>
                                      <p:tavLst>
                                        <p:tav tm="0">
                                          <p:val>
                                            <p:strVal val="#ppt_y+#ppt_h*1.125000"/>
                                          </p:val>
                                        </p:tav>
                                        <p:tav tm="100000">
                                          <p:val>
                                            <p:strVal val="#ppt_y"/>
                                          </p:val>
                                        </p:tav>
                                      </p:tavLst>
                                    </p:anim>
                                    <p:animEffect transition="in" filter="wipe(up)">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up)">
                                      <p:cBhvr>
                                        <p:cTn id="51" dur="500"/>
                                        <p:tgtEl>
                                          <p:spTgt spid="4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212"/>
                                        </p:tgtEl>
                                        <p:attrNameLst>
                                          <p:attrName>style.visibility</p:attrName>
                                        </p:attrNameLst>
                                      </p:cBhvr>
                                      <p:to>
                                        <p:strVal val="visible"/>
                                      </p:to>
                                    </p:set>
                                    <p:animEffect transition="in" filter="wipe(up)">
                                      <p:cBhvr>
                                        <p:cTn id="56" dur="500"/>
                                        <p:tgtEl>
                                          <p:spTgt spid="212"/>
                                        </p:tgtEl>
                                      </p:cBhvr>
                                    </p:animEffect>
                                  </p:childTnLst>
                                </p:cTn>
                              </p:par>
                            </p:childTnLst>
                          </p:cTn>
                        </p:par>
                        <p:par>
                          <p:cTn id="57" fill="hold">
                            <p:stCondLst>
                              <p:cond delay="500"/>
                            </p:stCondLst>
                            <p:childTnLst>
                              <p:par>
                                <p:cTn id="58" presetID="22" presetClass="entr" presetSubtype="1" fill="hold" nodeType="afterEffect">
                                  <p:stCondLst>
                                    <p:cond delay="0"/>
                                  </p:stCondLst>
                                  <p:childTnLst>
                                    <p:set>
                                      <p:cBhvr>
                                        <p:cTn id="59" dur="1" fill="hold">
                                          <p:stCondLst>
                                            <p:cond delay="0"/>
                                          </p:stCondLst>
                                        </p:cTn>
                                        <p:tgtEl>
                                          <p:spTgt spid="166"/>
                                        </p:tgtEl>
                                        <p:attrNameLst>
                                          <p:attrName>style.visibility</p:attrName>
                                        </p:attrNameLst>
                                      </p:cBhvr>
                                      <p:to>
                                        <p:strVal val="visible"/>
                                      </p:to>
                                    </p:set>
                                    <p:animEffect transition="in" filter="wipe(up)">
                                      <p:cBhvr>
                                        <p:cTn id="60" dur="500"/>
                                        <p:tgtEl>
                                          <p:spTgt spid="166"/>
                                        </p:tgtEl>
                                      </p:cBhvr>
                                    </p:animEffect>
                                  </p:childTnLst>
                                </p:cTn>
                              </p:par>
                            </p:childTnLst>
                          </p:cTn>
                        </p:par>
                        <p:par>
                          <p:cTn id="61" fill="hold">
                            <p:stCondLst>
                              <p:cond delay="1000"/>
                            </p:stCondLst>
                            <p:childTnLst>
                              <p:par>
                                <p:cTn id="62" presetID="22" presetClass="entr" presetSubtype="8" fill="hold" nodeType="afterEffect">
                                  <p:stCondLst>
                                    <p:cond delay="0"/>
                                  </p:stCondLst>
                                  <p:childTnLst>
                                    <p:set>
                                      <p:cBhvr>
                                        <p:cTn id="63" dur="1" fill="hold">
                                          <p:stCondLst>
                                            <p:cond delay="0"/>
                                          </p:stCondLst>
                                        </p:cTn>
                                        <p:tgtEl>
                                          <p:spTgt spid="213"/>
                                        </p:tgtEl>
                                        <p:attrNameLst>
                                          <p:attrName>style.visibility</p:attrName>
                                        </p:attrNameLst>
                                      </p:cBhvr>
                                      <p:to>
                                        <p:strVal val="visible"/>
                                      </p:to>
                                    </p:set>
                                    <p:animEffect transition="in" filter="wipe(left)">
                                      <p:cBhvr>
                                        <p:cTn id="64" dur="500"/>
                                        <p:tgtEl>
                                          <p:spTgt spid="213"/>
                                        </p:tgtEl>
                                      </p:cBhvr>
                                    </p:animEffect>
                                  </p:childTnLst>
                                </p:cTn>
                              </p:par>
                            </p:childTnLst>
                          </p:cTn>
                        </p:par>
                        <p:par>
                          <p:cTn id="65" fill="hold">
                            <p:stCondLst>
                              <p:cond delay="1500"/>
                            </p:stCondLst>
                            <p:childTnLst>
                              <p:par>
                                <p:cTn id="66" presetID="22" presetClass="entr" presetSubtype="4" fill="hold" nodeType="afterEffect">
                                  <p:stCondLst>
                                    <p:cond delay="0"/>
                                  </p:stCondLst>
                                  <p:childTnLst>
                                    <p:set>
                                      <p:cBhvr>
                                        <p:cTn id="67" dur="1" fill="hold">
                                          <p:stCondLst>
                                            <p:cond delay="0"/>
                                          </p:stCondLst>
                                        </p:cTn>
                                        <p:tgtEl>
                                          <p:spTgt spid="174"/>
                                        </p:tgtEl>
                                        <p:attrNameLst>
                                          <p:attrName>style.visibility</p:attrName>
                                        </p:attrNameLst>
                                      </p:cBhvr>
                                      <p:to>
                                        <p:strVal val="visible"/>
                                      </p:to>
                                    </p:set>
                                    <p:animEffect transition="in" filter="wipe(down)">
                                      <p:cBhvr>
                                        <p:cTn id="68" dur="500"/>
                                        <p:tgtEl>
                                          <p:spTgt spid="174"/>
                                        </p:tgtEl>
                                      </p:cBhvr>
                                    </p:animEffect>
                                  </p:childTnLst>
                                </p:cTn>
                              </p:par>
                            </p:childTnLst>
                          </p:cTn>
                        </p:par>
                        <p:par>
                          <p:cTn id="69" fill="hold">
                            <p:stCondLst>
                              <p:cond delay="2000"/>
                            </p:stCondLst>
                            <p:childTnLst>
                              <p:par>
                                <p:cTn id="70" presetID="22" presetClass="entr" presetSubtype="8" fill="hold" nodeType="afterEffect">
                                  <p:stCondLst>
                                    <p:cond delay="0"/>
                                  </p:stCondLst>
                                  <p:childTnLst>
                                    <p:set>
                                      <p:cBhvr>
                                        <p:cTn id="71" dur="1" fill="hold">
                                          <p:stCondLst>
                                            <p:cond delay="0"/>
                                          </p:stCondLst>
                                        </p:cTn>
                                        <p:tgtEl>
                                          <p:spTgt spid="214"/>
                                        </p:tgtEl>
                                        <p:attrNameLst>
                                          <p:attrName>style.visibility</p:attrName>
                                        </p:attrNameLst>
                                      </p:cBhvr>
                                      <p:to>
                                        <p:strVal val="visible"/>
                                      </p:to>
                                    </p:set>
                                    <p:animEffect transition="in" filter="wipe(left)">
                                      <p:cBhvr>
                                        <p:cTn id="72" dur="500"/>
                                        <p:tgtEl>
                                          <p:spTgt spid="214"/>
                                        </p:tgtEl>
                                      </p:cBhvr>
                                    </p:animEffect>
                                  </p:childTnLst>
                                </p:cTn>
                              </p:par>
                            </p:childTnLst>
                          </p:cTn>
                        </p:par>
                        <p:par>
                          <p:cTn id="73" fill="hold">
                            <p:stCondLst>
                              <p:cond delay="2500"/>
                            </p:stCondLst>
                            <p:childTnLst>
                              <p:par>
                                <p:cTn id="74" presetID="22" presetClass="entr" presetSubtype="1" fill="hold" nodeType="afterEffect">
                                  <p:stCondLst>
                                    <p:cond delay="0"/>
                                  </p:stCondLst>
                                  <p:childTnLst>
                                    <p:set>
                                      <p:cBhvr>
                                        <p:cTn id="75" dur="1" fill="hold">
                                          <p:stCondLst>
                                            <p:cond delay="0"/>
                                          </p:stCondLst>
                                        </p:cTn>
                                        <p:tgtEl>
                                          <p:spTgt spid="183"/>
                                        </p:tgtEl>
                                        <p:attrNameLst>
                                          <p:attrName>style.visibility</p:attrName>
                                        </p:attrNameLst>
                                      </p:cBhvr>
                                      <p:to>
                                        <p:strVal val="visible"/>
                                      </p:to>
                                    </p:set>
                                    <p:animEffect transition="in" filter="wipe(up)">
                                      <p:cBhvr>
                                        <p:cTn id="76" dur="500"/>
                                        <p:tgtEl>
                                          <p:spTgt spid="183"/>
                                        </p:tgtEl>
                                      </p:cBhvr>
                                    </p:animEffect>
                                  </p:childTnLst>
                                </p:cTn>
                              </p:par>
                            </p:childTnLst>
                          </p:cTn>
                        </p:par>
                        <p:par>
                          <p:cTn id="77" fill="hold">
                            <p:stCondLst>
                              <p:cond delay="3000"/>
                            </p:stCondLst>
                            <p:childTnLst>
                              <p:par>
                                <p:cTn id="78" presetID="22" presetClass="entr" presetSubtype="8" fill="hold" nodeType="afterEffect">
                                  <p:stCondLst>
                                    <p:cond delay="0"/>
                                  </p:stCondLst>
                                  <p:childTnLst>
                                    <p:set>
                                      <p:cBhvr>
                                        <p:cTn id="79" dur="1" fill="hold">
                                          <p:stCondLst>
                                            <p:cond delay="0"/>
                                          </p:stCondLst>
                                        </p:cTn>
                                        <p:tgtEl>
                                          <p:spTgt spid="215"/>
                                        </p:tgtEl>
                                        <p:attrNameLst>
                                          <p:attrName>style.visibility</p:attrName>
                                        </p:attrNameLst>
                                      </p:cBhvr>
                                      <p:to>
                                        <p:strVal val="visible"/>
                                      </p:to>
                                    </p:set>
                                    <p:animEffect transition="in" filter="wipe(left)">
                                      <p:cBhvr>
                                        <p:cTn id="80" dur="500"/>
                                        <p:tgtEl>
                                          <p:spTgt spid="215"/>
                                        </p:tgtEl>
                                      </p:cBhvr>
                                    </p:animEffect>
                                  </p:childTnLst>
                                </p:cTn>
                              </p:par>
                            </p:childTnLst>
                          </p:cTn>
                        </p:par>
                        <p:par>
                          <p:cTn id="81" fill="hold">
                            <p:stCondLst>
                              <p:cond delay="3500"/>
                            </p:stCondLst>
                            <p:childTnLst>
                              <p:par>
                                <p:cTn id="82" presetID="22" presetClass="entr" presetSubtype="4" fill="hold" nodeType="afterEffect">
                                  <p:stCondLst>
                                    <p:cond delay="0"/>
                                  </p:stCondLst>
                                  <p:childTnLst>
                                    <p:set>
                                      <p:cBhvr>
                                        <p:cTn id="83" dur="1" fill="hold">
                                          <p:stCondLst>
                                            <p:cond delay="0"/>
                                          </p:stCondLst>
                                        </p:cTn>
                                        <p:tgtEl>
                                          <p:spTgt spid="199"/>
                                        </p:tgtEl>
                                        <p:attrNameLst>
                                          <p:attrName>style.visibility</p:attrName>
                                        </p:attrNameLst>
                                      </p:cBhvr>
                                      <p:to>
                                        <p:strVal val="visible"/>
                                      </p:to>
                                    </p:set>
                                    <p:animEffect transition="in" filter="wipe(down)">
                                      <p:cBhvr>
                                        <p:cTn id="84" dur="500"/>
                                        <p:tgtEl>
                                          <p:spTgt spid="199"/>
                                        </p:tgtEl>
                                      </p:cBhvr>
                                    </p:animEffect>
                                  </p:childTnLst>
                                </p:cTn>
                              </p:par>
                            </p:childTnLst>
                          </p:cTn>
                        </p:par>
                        <p:par>
                          <p:cTn id="85" fill="hold">
                            <p:stCondLst>
                              <p:cond delay="4000"/>
                            </p:stCondLst>
                            <p:childTnLst>
                              <p:par>
                                <p:cTn id="86" presetID="22" presetClass="entr" presetSubtype="8" fill="hold" nodeType="afterEffect">
                                  <p:stCondLst>
                                    <p:cond delay="0"/>
                                  </p:stCondLst>
                                  <p:childTnLst>
                                    <p:set>
                                      <p:cBhvr>
                                        <p:cTn id="87" dur="1" fill="hold">
                                          <p:stCondLst>
                                            <p:cond delay="0"/>
                                          </p:stCondLst>
                                        </p:cTn>
                                        <p:tgtEl>
                                          <p:spTgt spid="217"/>
                                        </p:tgtEl>
                                        <p:attrNameLst>
                                          <p:attrName>style.visibility</p:attrName>
                                        </p:attrNameLst>
                                      </p:cBhvr>
                                      <p:to>
                                        <p:strVal val="visible"/>
                                      </p:to>
                                    </p:set>
                                    <p:animEffect transition="in" filter="wipe(left)">
                                      <p:cBhvr>
                                        <p:cTn id="88" dur="500"/>
                                        <p:tgtEl>
                                          <p:spTgt spid="217"/>
                                        </p:tgtEl>
                                      </p:cBhvr>
                                    </p:animEffect>
                                  </p:childTnLst>
                                </p:cTn>
                              </p:par>
                            </p:childTnLst>
                          </p:cTn>
                        </p:par>
                        <p:par>
                          <p:cTn id="89" fill="hold">
                            <p:stCondLst>
                              <p:cond delay="4500"/>
                            </p:stCondLst>
                            <p:childTnLst>
                              <p:par>
                                <p:cTn id="90" presetID="22" presetClass="entr" presetSubtype="1" fill="hold" nodeType="afterEffect">
                                  <p:stCondLst>
                                    <p:cond delay="0"/>
                                  </p:stCondLst>
                                  <p:childTnLst>
                                    <p:set>
                                      <p:cBhvr>
                                        <p:cTn id="91" dur="1" fill="hold">
                                          <p:stCondLst>
                                            <p:cond delay="0"/>
                                          </p:stCondLst>
                                        </p:cTn>
                                        <p:tgtEl>
                                          <p:spTgt spid="200"/>
                                        </p:tgtEl>
                                        <p:attrNameLst>
                                          <p:attrName>style.visibility</p:attrName>
                                        </p:attrNameLst>
                                      </p:cBhvr>
                                      <p:to>
                                        <p:strVal val="visible"/>
                                      </p:to>
                                    </p:set>
                                    <p:animEffect transition="in" filter="wipe(up)">
                                      <p:cBhvr>
                                        <p:cTn id="92" dur="500"/>
                                        <p:tgtEl>
                                          <p:spTgt spid="200"/>
                                        </p:tgtEl>
                                      </p:cBhvr>
                                    </p:animEffect>
                                  </p:childTnLst>
                                </p:cTn>
                              </p:par>
                            </p:childTnLst>
                          </p:cTn>
                        </p:par>
                        <p:par>
                          <p:cTn id="93" fill="hold">
                            <p:stCondLst>
                              <p:cond delay="5000"/>
                            </p:stCondLst>
                            <p:childTnLst>
                              <p:par>
                                <p:cTn id="94" presetID="22" presetClass="entr" presetSubtype="8" fill="hold" nodeType="afterEffect">
                                  <p:stCondLst>
                                    <p:cond delay="0"/>
                                  </p:stCondLst>
                                  <p:childTnLst>
                                    <p:set>
                                      <p:cBhvr>
                                        <p:cTn id="95" dur="1" fill="hold">
                                          <p:stCondLst>
                                            <p:cond delay="0"/>
                                          </p:stCondLst>
                                        </p:cTn>
                                        <p:tgtEl>
                                          <p:spTgt spid="218"/>
                                        </p:tgtEl>
                                        <p:attrNameLst>
                                          <p:attrName>style.visibility</p:attrName>
                                        </p:attrNameLst>
                                      </p:cBhvr>
                                      <p:to>
                                        <p:strVal val="visible"/>
                                      </p:to>
                                    </p:set>
                                    <p:animEffect transition="in" filter="wipe(left)">
                                      <p:cBhvr>
                                        <p:cTn id="96" dur="500"/>
                                        <p:tgtEl>
                                          <p:spTgt spid="218"/>
                                        </p:tgtEl>
                                      </p:cBhvr>
                                    </p:animEffect>
                                  </p:childTnLst>
                                </p:cTn>
                              </p:par>
                            </p:childTnLst>
                          </p:cTn>
                        </p:par>
                        <p:par>
                          <p:cTn id="97" fill="hold">
                            <p:stCondLst>
                              <p:cond delay="5500"/>
                            </p:stCondLst>
                            <p:childTnLst>
                              <p:par>
                                <p:cTn id="98" presetID="22" presetClass="entr" presetSubtype="4" fill="hold" nodeType="afterEffect">
                                  <p:stCondLst>
                                    <p:cond delay="0"/>
                                  </p:stCondLst>
                                  <p:childTnLst>
                                    <p:set>
                                      <p:cBhvr>
                                        <p:cTn id="99" dur="1" fill="hold">
                                          <p:stCondLst>
                                            <p:cond delay="0"/>
                                          </p:stCondLst>
                                        </p:cTn>
                                        <p:tgtEl>
                                          <p:spTgt spid="219"/>
                                        </p:tgtEl>
                                        <p:attrNameLst>
                                          <p:attrName>style.visibility</p:attrName>
                                        </p:attrNameLst>
                                      </p:cBhvr>
                                      <p:to>
                                        <p:strVal val="visible"/>
                                      </p:to>
                                    </p:set>
                                    <p:animEffect transition="in" filter="wipe(down)">
                                      <p:cBhvr>
                                        <p:cTn id="100" dur="500"/>
                                        <p:tgtEl>
                                          <p:spTgt spid="219"/>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nodeType="clickEffect">
                                  <p:stCondLst>
                                    <p:cond delay="0"/>
                                  </p:stCondLst>
                                  <p:childTnLst>
                                    <p:set>
                                      <p:cBhvr>
                                        <p:cTn id="104" dur="1" fill="hold">
                                          <p:stCondLst>
                                            <p:cond delay="0"/>
                                          </p:stCondLst>
                                        </p:cTn>
                                        <p:tgtEl>
                                          <p:spTgt spid="225"/>
                                        </p:tgtEl>
                                        <p:attrNameLst>
                                          <p:attrName>style.visibility</p:attrName>
                                        </p:attrNameLst>
                                      </p:cBhvr>
                                      <p:to>
                                        <p:strVal val="visible"/>
                                      </p:to>
                                    </p:set>
                                    <p:animEffect transition="in" filter="wipe(down)">
                                      <p:cBhvr>
                                        <p:cTn id="105" dur="500"/>
                                        <p:tgtEl>
                                          <p:spTgt spid="225"/>
                                        </p:tgtEl>
                                      </p:cBhvr>
                                    </p:animEffect>
                                  </p:childTnLst>
                                </p:cTn>
                              </p:par>
                            </p:childTnLst>
                          </p:cTn>
                        </p:par>
                      </p:childTnLst>
                    </p:cTn>
                  </p:par>
                  <p:par>
                    <p:cTn id="106" fill="hold">
                      <p:stCondLst>
                        <p:cond delay="indefinite"/>
                      </p:stCondLst>
                      <p:childTnLst>
                        <p:par>
                          <p:cTn id="107" fill="hold">
                            <p:stCondLst>
                              <p:cond delay="0"/>
                            </p:stCondLst>
                            <p:childTnLst>
                              <p:par>
                                <p:cTn id="108" presetID="30" presetClass="entr" presetSubtype="0" fill="hold" grpId="0" nodeType="clickEffect">
                                  <p:stCondLst>
                                    <p:cond delay="0"/>
                                  </p:stCondLst>
                                  <p:childTnLst>
                                    <p:set>
                                      <p:cBhvr>
                                        <p:cTn id="109" dur="1" fill="hold">
                                          <p:stCondLst>
                                            <p:cond delay="0"/>
                                          </p:stCondLst>
                                        </p:cTn>
                                        <p:tgtEl>
                                          <p:spTgt spid="226"/>
                                        </p:tgtEl>
                                        <p:attrNameLst>
                                          <p:attrName>style.visibility</p:attrName>
                                        </p:attrNameLst>
                                      </p:cBhvr>
                                      <p:to>
                                        <p:strVal val="visible"/>
                                      </p:to>
                                    </p:set>
                                    <p:animEffect transition="in" filter="fade">
                                      <p:cBhvr>
                                        <p:cTn id="110" dur="800" decel="100000"/>
                                        <p:tgtEl>
                                          <p:spTgt spid="226"/>
                                        </p:tgtEl>
                                      </p:cBhvr>
                                    </p:animEffect>
                                    <p:anim calcmode="lin" valueType="num">
                                      <p:cBhvr>
                                        <p:cTn id="111" dur="800" decel="100000" fill="hold"/>
                                        <p:tgtEl>
                                          <p:spTgt spid="226"/>
                                        </p:tgtEl>
                                        <p:attrNameLst>
                                          <p:attrName>style.rotation</p:attrName>
                                        </p:attrNameLst>
                                      </p:cBhvr>
                                      <p:tavLst>
                                        <p:tav tm="0">
                                          <p:val>
                                            <p:fltVal val="-90"/>
                                          </p:val>
                                        </p:tav>
                                        <p:tav tm="100000">
                                          <p:val>
                                            <p:fltVal val="0"/>
                                          </p:val>
                                        </p:tav>
                                      </p:tavLst>
                                    </p:anim>
                                    <p:anim calcmode="lin" valueType="num">
                                      <p:cBhvr>
                                        <p:cTn id="112" dur="800" decel="100000" fill="hold"/>
                                        <p:tgtEl>
                                          <p:spTgt spid="226"/>
                                        </p:tgtEl>
                                        <p:attrNameLst>
                                          <p:attrName>ppt_x</p:attrName>
                                        </p:attrNameLst>
                                      </p:cBhvr>
                                      <p:tavLst>
                                        <p:tav tm="0">
                                          <p:val>
                                            <p:strVal val="#ppt_x+0.4"/>
                                          </p:val>
                                        </p:tav>
                                        <p:tav tm="100000">
                                          <p:val>
                                            <p:strVal val="#ppt_x-0.05"/>
                                          </p:val>
                                        </p:tav>
                                      </p:tavLst>
                                    </p:anim>
                                    <p:anim calcmode="lin" valueType="num">
                                      <p:cBhvr>
                                        <p:cTn id="113" dur="800" decel="100000" fill="hold"/>
                                        <p:tgtEl>
                                          <p:spTgt spid="226"/>
                                        </p:tgtEl>
                                        <p:attrNameLst>
                                          <p:attrName>ppt_y</p:attrName>
                                        </p:attrNameLst>
                                      </p:cBhvr>
                                      <p:tavLst>
                                        <p:tav tm="0">
                                          <p:val>
                                            <p:strVal val="#ppt_y-0.4"/>
                                          </p:val>
                                        </p:tav>
                                        <p:tav tm="100000">
                                          <p:val>
                                            <p:strVal val="#ppt_y+0.1"/>
                                          </p:val>
                                        </p:tav>
                                      </p:tavLst>
                                    </p:anim>
                                    <p:anim calcmode="lin" valueType="num">
                                      <p:cBhvr>
                                        <p:cTn id="114" dur="200" accel="100000" fill="hold">
                                          <p:stCondLst>
                                            <p:cond delay="800"/>
                                          </p:stCondLst>
                                        </p:cTn>
                                        <p:tgtEl>
                                          <p:spTgt spid="226"/>
                                        </p:tgtEl>
                                        <p:attrNameLst>
                                          <p:attrName>ppt_x</p:attrName>
                                        </p:attrNameLst>
                                      </p:cBhvr>
                                      <p:tavLst>
                                        <p:tav tm="0">
                                          <p:val>
                                            <p:strVal val="#ppt_x-0.05"/>
                                          </p:val>
                                        </p:tav>
                                        <p:tav tm="100000">
                                          <p:val>
                                            <p:strVal val="#ppt_x"/>
                                          </p:val>
                                        </p:tav>
                                      </p:tavLst>
                                    </p:anim>
                                    <p:anim calcmode="lin" valueType="num">
                                      <p:cBhvr>
                                        <p:cTn id="115" dur="200" accel="100000" fill="hold">
                                          <p:stCondLst>
                                            <p:cond delay="800"/>
                                          </p:stCondLst>
                                        </p:cTn>
                                        <p:tgtEl>
                                          <p:spTgt spid="22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22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8B2C20D8-A9E0-2187-04E4-90E8A394C7B6}"/>
              </a:ext>
            </a:extLst>
          </p:cNvPr>
          <p:cNvGrpSpPr/>
          <p:nvPr/>
        </p:nvGrpSpPr>
        <p:grpSpPr>
          <a:xfrm>
            <a:off x="304799" y="749300"/>
            <a:ext cx="6192345" cy="400110"/>
            <a:chOff x="424116" y="898245"/>
            <a:chExt cx="6192345" cy="400110"/>
          </a:xfrm>
        </p:grpSpPr>
        <p:sp>
          <p:nvSpPr>
            <p:cNvPr id="47" name="平行四边形 46">
              <a:extLst>
                <a:ext uri="{FF2B5EF4-FFF2-40B4-BE49-F238E27FC236}">
                  <a16:creationId xmlns:a16="http://schemas.microsoft.com/office/drawing/2014/main" id="{7E37A4D2-45B7-7751-FECC-0328C96ADAAE}"/>
                </a:ext>
              </a:extLst>
            </p:cNvPr>
            <p:cNvSpPr/>
            <p:nvPr/>
          </p:nvSpPr>
          <p:spPr>
            <a:xfrm>
              <a:off x="424116" y="898245"/>
              <a:ext cx="68742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8" name="文本框 47">
              <a:extLst>
                <a:ext uri="{FF2B5EF4-FFF2-40B4-BE49-F238E27FC236}">
                  <a16:creationId xmlns:a16="http://schemas.microsoft.com/office/drawing/2014/main" id="{B7B8812E-7D0A-DD9C-A9DE-0A934438EB6A}"/>
                </a:ext>
              </a:extLst>
            </p:cNvPr>
            <p:cNvSpPr txBox="1"/>
            <p:nvPr/>
          </p:nvSpPr>
          <p:spPr>
            <a:xfrm>
              <a:off x="1111537" y="898245"/>
              <a:ext cx="5504924" cy="400110"/>
            </a:xfrm>
            <a:prstGeom prst="rect">
              <a:avLst/>
            </a:prstGeom>
            <a:noFill/>
          </p:spPr>
          <p:txBody>
            <a:bodyPr wrap="square" rtlCol="0">
              <a:spAutoFit/>
            </a:bodyPr>
            <a:lstStyle/>
            <a:p>
              <a:r>
                <a:rPr lang="en-US" altLang="zh-CN" sz="2000" b="1" dirty="0"/>
                <a:t>UDP</a:t>
              </a:r>
              <a:r>
                <a:rPr lang="zh-CN" altLang="en-US" sz="2000" b="1" dirty="0"/>
                <a:t>和</a:t>
              </a:r>
              <a:r>
                <a:rPr lang="en-US" altLang="zh-CN" sz="2000" b="1" dirty="0"/>
                <a:t>TCP</a:t>
              </a:r>
              <a:r>
                <a:rPr lang="zh-CN" altLang="en-US" sz="2000" b="1" dirty="0"/>
                <a:t>应用层报文的处理</a:t>
              </a:r>
            </a:p>
          </p:txBody>
        </p:sp>
      </p:grpSp>
      <p:sp>
        <p:nvSpPr>
          <p:cNvPr id="3" name="矩形 2">
            <a:extLst>
              <a:ext uri="{FF2B5EF4-FFF2-40B4-BE49-F238E27FC236}">
                <a16:creationId xmlns:a16="http://schemas.microsoft.com/office/drawing/2014/main" id="{5FAEBC5D-CA4D-52E8-390A-45F4447348A3}"/>
              </a:ext>
            </a:extLst>
          </p:cNvPr>
          <p:cNvSpPr/>
          <p:nvPr/>
        </p:nvSpPr>
        <p:spPr>
          <a:xfrm>
            <a:off x="30480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用户数据报协议</a:t>
            </a:r>
            <a:r>
              <a:rPr lang="en-US" altLang="zh-CN" b="1" dirty="0"/>
              <a:t>UDP</a:t>
            </a:r>
          </a:p>
          <a:p>
            <a:pPr algn="ctr"/>
            <a:r>
              <a:rPr lang="zh-CN" altLang="en-US" b="1" dirty="0"/>
              <a:t>（</a:t>
            </a:r>
            <a:r>
              <a:rPr lang="en-US" altLang="zh-CN" b="1" dirty="0"/>
              <a:t>User Datagram Protocol</a:t>
            </a:r>
            <a:r>
              <a:rPr lang="zh-CN" altLang="en-US" b="1" dirty="0"/>
              <a:t>）</a:t>
            </a:r>
          </a:p>
        </p:txBody>
      </p:sp>
      <p:sp>
        <p:nvSpPr>
          <p:cNvPr id="49" name="矩形 48">
            <a:extLst>
              <a:ext uri="{FF2B5EF4-FFF2-40B4-BE49-F238E27FC236}">
                <a16:creationId xmlns:a16="http://schemas.microsoft.com/office/drawing/2014/main" id="{6C8A0C8B-C38D-7FD2-9A75-F278A4E78686}"/>
              </a:ext>
            </a:extLst>
          </p:cNvPr>
          <p:cNvSpPr/>
          <p:nvPr/>
        </p:nvSpPr>
        <p:spPr>
          <a:xfrm>
            <a:off x="647862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传输控制协议</a:t>
            </a:r>
            <a:r>
              <a:rPr lang="en-US" altLang="zh-CN" b="1" dirty="0"/>
              <a:t>TCP</a:t>
            </a:r>
          </a:p>
          <a:p>
            <a:pPr algn="ctr"/>
            <a:r>
              <a:rPr lang="zh-CN" altLang="en-US" b="1" dirty="0"/>
              <a:t>（</a:t>
            </a:r>
            <a:r>
              <a:rPr lang="en-US" altLang="zh-CN" b="1" dirty="0"/>
              <a:t>Transmission Control Protocol</a:t>
            </a:r>
            <a:r>
              <a:rPr lang="zh-CN" altLang="en-US" b="1" dirty="0"/>
              <a:t>）</a:t>
            </a:r>
          </a:p>
        </p:txBody>
      </p:sp>
      <p:grpSp>
        <p:nvGrpSpPr>
          <p:cNvPr id="36" name="组合 35">
            <a:extLst>
              <a:ext uri="{FF2B5EF4-FFF2-40B4-BE49-F238E27FC236}">
                <a16:creationId xmlns:a16="http://schemas.microsoft.com/office/drawing/2014/main" id="{CBD3B94E-09ED-322D-2BEB-6EAF8433D334}"/>
              </a:ext>
            </a:extLst>
          </p:cNvPr>
          <p:cNvGrpSpPr/>
          <p:nvPr/>
        </p:nvGrpSpPr>
        <p:grpSpPr>
          <a:xfrm>
            <a:off x="304427" y="2017187"/>
            <a:ext cx="5409277" cy="3717413"/>
            <a:chOff x="304427" y="2017187"/>
            <a:chExt cx="5409277" cy="3717413"/>
          </a:xfrm>
        </p:grpSpPr>
        <p:sp>
          <p:nvSpPr>
            <p:cNvPr id="5" name="流程图: 文档 4">
              <a:extLst>
                <a:ext uri="{FF2B5EF4-FFF2-40B4-BE49-F238E27FC236}">
                  <a16:creationId xmlns:a16="http://schemas.microsoft.com/office/drawing/2014/main" id="{246078AE-D760-9164-0694-8FB2E00C9BF1}"/>
                </a:ext>
              </a:extLst>
            </p:cNvPr>
            <p:cNvSpPr/>
            <p:nvPr/>
          </p:nvSpPr>
          <p:spPr>
            <a:xfrm>
              <a:off x="304800" y="2373549"/>
              <a:ext cx="1154349" cy="713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应用进程</a:t>
              </a:r>
            </a:p>
          </p:txBody>
        </p:sp>
        <p:sp>
          <p:nvSpPr>
            <p:cNvPr id="6" name="文本框 5">
              <a:extLst>
                <a:ext uri="{FF2B5EF4-FFF2-40B4-BE49-F238E27FC236}">
                  <a16:creationId xmlns:a16="http://schemas.microsoft.com/office/drawing/2014/main" id="{6D421851-C533-96C4-AF4D-FE00F8805D5E}"/>
                </a:ext>
              </a:extLst>
            </p:cNvPr>
            <p:cNvSpPr txBox="1"/>
            <p:nvPr/>
          </p:nvSpPr>
          <p:spPr>
            <a:xfrm>
              <a:off x="304799" y="2017187"/>
              <a:ext cx="1154349" cy="369332"/>
            </a:xfrm>
            <a:prstGeom prst="rect">
              <a:avLst/>
            </a:prstGeom>
            <a:noFill/>
          </p:spPr>
          <p:txBody>
            <a:bodyPr wrap="square" rtlCol="0">
              <a:spAutoFit/>
            </a:bodyPr>
            <a:lstStyle/>
            <a:p>
              <a:pPr algn="ctr"/>
              <a:r>
                <a:rPr lang="zh-CN" altLang="en-US" b="1" dirty="0"/>
                <a:t>发送方</a:t>
              </a:r>
            </a:p>
          </p:txBody>
        </p:sp>
        <p:sp>
          <p:nvSpPr>
            <p:cNvPr id="28" name="流程图: 文档 27">
              <a:extLst>
                <a:ext uri="{FF2B5EF4-FFF2-40B4-BE49-F238E27FC236}">
                  <a16:creationId xmlns:a16="http://schemas.microsoft.com/office/drawing/2014/main" id="{5B3937E6-071E-5112-5C50-6D0C2C188C17}"/>
                </a:ext>
              </a:extLst>
            </p:cNvPr>
            <p:cNvSpPr/>
            <p:nvPr/>
          </p:nvSpPr>
          <p:spPr>
            <a:xfrm>
              <a:off x="4559031" y="2373549"/>
              <a:ext cx="1154349" cy="713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应用进程</a:t>
              </a:r>
            </a:p>
          </p:txBody>
        </p:sp>
        <p:sp>
          <p:nvSpPr>
            <p:cNvPr id="29" name="文本框 28">
              <a:extLst>
                <a:ext uri="{FF2B5EF4-FFF2-40B4-BE49-F238E27FC236}">
                  <a16:creationId xmlns:a16="http://schemas.microsoft.com/office/drawing/2014/main" id="{12DFED6B-B3E1-9CEE-189F-2D94F6682935}"/>
                </a:ext>
              </a:extLst>
            </p:cNvPr>
            <p:cNvSpPr txBox="1"/>
            <p:nvPr/>
          </p:nvSpPr>
          <p:spPr>
            <a:xfrm>
              <a:off x="4559030" y="2017187"/>
              <a:ext cx="1154349" cy="369332"/>
            </a:xfrm>
            <a:prstGeom prst="rect">
              <a:avLst/>
            </a:prstGeom>
            <a:noFill/>
          </p:spPr>
          <p:txBody>
            <a:bodyPr wrap="square" rtlCol="0">
              <a:spAutoFit/>
            </a:bodyPr>
            <a:lstStyle/>
            <a:p>
              <a:pPr algn="ctr"/>
              <a:r>
                <a:rPr lang="zh-CN" altLang="en-US" b="1" dirty="0"/>
                <a:t>发送方</a:t>
              </a:r>
            </a:p>
          </p:txBody>
        </p:sp>
        <p:sp>
          <p:nvSpPr>
            <p:cNvPr id="7" name="矩形 6">
              <a:extLst>
                <a:ext uri="{FF2B5EF4-FFF2-40B4-BE49-F238E27FC236}">
                  <a16:creationId xmlns:a16="http://schemas.microsoft.com/office/drawing/2014/main" id="{E1E14EEC-D418-C37C-9DF0-1EA59F6323FC}"/>
                </a:ext>
              </a:extLst>
            </p:cNvPr>
            <p:cNvSpPr/>
            <p:nvPr/>
          </p:nvSpPr>
          <p:spPr>
            <a:xfrm>
              <a:off x="304797" y="4447301"/>
              <a:ext cx="2412461" cy="781453"/>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A85233CB-F1D4-A450-F57D-5B3339F67B01}"/>
                </a:ext>
              </a:extLst>
            </p:cNvPr>
            <p:cNvSpPr/>
            <p:nvPr/>
          </p:nvSpPr>
          <p:spPr>
            <a:xfrm>
              <a:off x="3300917" y="4447301"/>
              <a:ext cx="2412461" cy="781453"/>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cxnSp>
          <p:nvCxnSpPr>
            <p:cNvPr id="14" name="直接箭头连接符 13">
              <a:extLst>
                <a:ext uri="{FF2B5EF4-FFF2-40B4-BE49-F238E27FC236}">
                  <a16:creationId xmlns:a16="http://schemas.microsoft.com/office/drawing/2014/main" id="{F5E2BBBA-B4CE-A274-7E71-FA12552322FC}"/>
                </a:ext>
              </a:extLst>
            </p:cNvPr>
            <p:cNvCxnSpPr>
              <a:cxnSpLocks/>
            </p:cNvCxnSpPr>
            <p:nvPr/>
          </p:nvCxnSpPr>
          <p:spPr>
            <a:xfrm>
              <a:off x="992220" y="3009089"/>
              <a:ext cx="0" cy="1438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169C2B87-C68E-EFF9-1EA8-307CF40AB052}"/>
                </a:ext>
              </a:extLst>
            </p:cNvPr>
            <p:cNvCxnSpPr>
              <a:cxnSpLocks/>
            </p:cNvCxnSpPr>
            <p:nvPr/>
          </p:nvCxnSpPr>
          <p:spPr>
            <a:xfrm>
              <a:off x="5210782" y="3009089"/>
              <a:ext cx="0" cy="1438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F7E48E4-3563-113F-7910-6EC24B78C759}"/>
                </a:ext>
              </a:extLst>
            </p:cNvPr>
            <p:cNvCxnSpPr>
              <a:cxnSpLocks/>
            </p:cNvCxnSpPr>
            <p:nvPr/>
          </p:nvCxnSpPr>
          <p:spPr>
            <a:xfrm>
              <a:off x="992220" y="5228754"/>
              <a:ext cx="0" cy="505846"/>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BADC3BA7-5C3C-D91C-0FCB-EA33AE8761BA}"/>
                </a:ext>
              </a:extLst>
            </p:cNvPr>
            <p:cNvCxnSpPr>
              <a:cxnSpLocks/>
            </p:cNvCxnSpPr>
            <p:nvPr/>
          </p:nvCxnSpPr>
          <p:spPr>
            <a:xfrm>
              <a:off x="5210782" y="5228754"/>
              <a:ext cx="0" cy="505846"/>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E5E4379-AF09-E281-F170-90265CDAD9EF}"/>
                </a:ext>
              </a:extLst>
            </p:cNvPr>
            <p:cNvCxnSpPr/>
            <p:nvPr/>
          </p:nvCxnSpPr>
          <p:spPr>
            <a:xfrm>
              <a:off x="992220" y="5734600"/>
              <a:ext cx="4218562"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9F32C278-D2C6-D696-3EBB-2463A95BE788}"/>
                </a:ext>
              </a:extLst>
            </p:cNvPr>
            <p:cNvSpPr txBox="1"/>
            <p:nvPr/>
          </p:nvSpPr>
          <p:spPr>
            <a:xfrm>
              <a:off x="304427" y="4433636"/>
              <a:ext cx="587828" cy="369332"/>
            </a:xfrm>
            <a:prstGeom prst="rect">
              <a:avLst/>
            </a:prstGeom>
            <a:noFill/>
          </p:spPr>
          <p:txBody>
            <a:bodyPr wrap="square" rtlCol="0">
              <a:spAutoFit/>
            </a:bodyPr>
            <a:lstStyle/>
            <a:p>
              <a:pPr algn="r"/>
              <a:r>
                <a:rPr lang="en-US" altLang="zh-CN" b="1" dirty="0">
                  <a:solidFill>
                    <a:schemeClr val="bg1"/>
                  </a:solidFill>
                </a:rPr>
                <a:t>UDP</a:t>
              </a:r>
              <a:endParaRPr lang="zh-CN" altLang="en-US" b="1" dirty="0">
                <a:solidFill>
                  <a:schemeClr val="bg1"/>
                </a:solidFill>
              </a:endParaRPr>
            </a:p>
          </p:txBody>
        </p:sp>
        <p:sp>
          <p:nvSpPr>
            <p:cNvPr id="62" name="文本框 61">
              <a:extLst>
                <a:ext uri="{FF2B5EF4-FFF2-40B4-BE49-F238E27FC236}">
                  <a16:creationId xmlns:a16="http://schemas.microsoft.com/office/drawing/2014/main" id="{7AE1CCBF-52DE-5D8F-031E-799EF0BEE7ED}"/>
                </a:ext>
              </a:extLst>
            </p:cNvPr>
            <p:cNvSpPr txBox="1"/>
            <p:nvPr/>
          </p:nvSpPr>
          <p:spPr>
            <a:xfrm>
              <a:off x="5125876" y="4433636"/>
              <a:ext cx="587828" cy="369332"/>
            </a:xfrm>
            <a:prstGeom prst="rect">
              <a:avLst/>
            </a:prstGeom>
            <a:noFill/>
          </p:spPr>
          <p:txBody>
            <a:bodyPr wrap="square" rtlCol="0">
              <a:spAutoFit/>
            </a:bodyPr>
            <a:lstStyle/>
            <a:p>
              <a:pPr algn="r"/>
              <a:r>
                <a:rPr lang="en-US" altLang="zh-CN" b="1" dirty="0">
                  <a:solidFill>
                    <a:schemeClr val="bg1"/>
                  </a:solidFill>
                </a:rPr>
                <a:t>UDP</a:t>
              </a:r>
              <a:endParaRPr lang="zh-CN" altLang="en-US" b="1" dirty="0">
                <a:solidFill>
                  <a:schemeClr val="bg1"/>
                </a:solidFill>
              </a:endParaRPr>
            </a:p>
          </p:txBody>
        </p:sp>
      </p:grpSp>
      <p:grpSp>
        <p:nvGrpSpPr>
          <p:cNvPr id="2" name="组合 1">
            <a:extLst>
              <a:ext uri="{FF2B5EF4-FFF2-40B4-BE49-F238E27FC236}">
                <a16:creationId xmlns:a16="http://schemas.microsoft.com/office/drawing/2014/main" id="{CD191495-65EB-2760-66FB-90F22C47BF18}"/>
              </a:ext>
            </a:extLst>
          </p:cNvPr>
          <p:cNvGrpSpPr/>
          <p:nvPr/>
        </p:nvGrpSpPr>
        <p:grpSpPr>
          <a:xfrm>
            <a:off x="3495552" y="5314841"/>
            <a:ext cx="1648394" cy="369332"/>
            <a:chOff x="1031211" y="4653361"/>
            <a:chExt cx="1648394" cy="369332"/>
          </a:xfrm>
        </p:grpSpPr>
        <p:sp>
          <p:nvSpPr>
            <p:cNvPr id="64" name="矩形 63">
              <a:extLst>
                <a:ext uri="{FF2B5EF4-FFF2-40B4-BE49-F238E27FC236}">
                  <a16:creationId xmlns:a16="http://schemas.microsoft.com/office/drawing/2014/main" id="{EAF34ADD-9B21-75FC-C223-B7016782470A}"/>
                </a:ext>
              </a:extLst>
            </p:cNvPr>
            <p:cNvSpPr/>
            <p:nvPr/>
          </p:nvSpPr>
          <p:spPr>
            <a:xfrm>
              <a:off x="2092703" y="4653361"/>
              <a:ext cx="586902" cy="369332"/>
            </a:xfrm>
            <a:prstGeom prst="rect">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chemeClr val="tx1"/>
                  </a:solidFill>
                </a:rPr>
                <a:t>UDP</a:t>
              </a:r>
              <a:endParaRPr lang="zh-CN" altLang="en-US" sz="1600" b="1" dirty="0">
                <a:solidFill>
                  <a:schemeClr val="tx1"/>
                </a:solidFill>
              </a:endParaRPr>
            </a:p>
          </p:txBody>
        </p:sp>
        <p:sp>
          <p:nvSpPr>
            <p:cNvPr id="37" name="矩形 36">
              <a:extLst>
                <a:ext uri="{FF2B5EF4-FFF2-40B4-BE49-F238E27FC236}">
                  <a16:creationId xmlns:a16="http://schemas.microsoft.com/office/drawing/2014/main" id="{5CCF914D-BEF7-C3BB-A835-627CA70E4910}"/>
                </a:ext>
              </a:extLst>
            </p:cNvPr>
            <p:cNvSpPr/>
            <p:nvPr/>
          </p:nvSpPr>
          <p:spPr>
            <a:xfrm>
              <a:off x="1031211" y="4653361"/>
              <a:ext cx="1063113"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应用报文</a:t>
              </a:r>
            </a:p>
          </p:txBody>
        </p:sp>
      </p:grpSp>
    </p:spTree>
    <p:custDataLst>
      <p:tags r:id="rId1"/>
    </p:custDataLst>
    <p:extLst>
      <p:ext uri="{BB962C8B-B14F-4D97-AF65-F5344CB8AC3E}">
        <p14:creationId xmlns:p14="http://schemas.microsoft.com/office/powerpoint/2010/main" val="396617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8B2C20D8-A9E0-2187-04E4-90E8A394C7B6}"/>
              </a:ext>
            </a:extLst>
          </p:cNvPr>
          <p:cNvGrpSpPr/>
          <p:nvPr/>
        </p:nvGrpSpPr>
        <p:grpSpPr>
          <a:xfrm>
            <a:off x="304799" y="749300"/>
            <a:ext cx="6192345" cy="400110"/>
            <a:chOff x="424116" y="898245"/>
            <a:chExt cx="6192345" cy="400110"/>
          </a:xfrm>
        </p:grpSpPr>
        <p:sp>
          <p:nvSpPr>
            <p:cNvPr id="47" name="平行四边形 46">
              <a:extLst>
                <a:ext uri="{FF2B5EF4-FFF2-40B4-BE49-F238E27FC236}">
                  <a16:creationId xmlns:a16="http://schemas.microsoft.com/office/drawing/2014/main" id="{7E37A4D2-45B7-7751-FECC-0328C96ADAAE}"/>
                </a:ext>
              </a:extLst>
            </p:cNvPr>
            <p:cNvSpPr/>
            <p:nvPr/>
          </p:nvSpPr>
          <p:spPr>
            <a:xfrm>
              <a:off x="424116" y="898245"/>
              <a:ext cx="68742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8" name="文本框 47">
              <a:extLst>
                <a:ext uri="{FF2B5EF4-FFF2-40B4-BE49-F238E27FC236}">
                  <a16:creationId xmlns:a16="http://schemas.microsoft.com/office/drawing/2014/main" id="{B7B8812E-7D0A-DD9C-A9DE-0A934438EB6A}"/>
                </a:ext>
              </a:extLst>
            </p:cNvPr>
            <p:cNvSpPr txBox="1"/>
            <p:nvPr/>
          </p:nvSpPr>
          <p:spPr>
            <a:xfrm>
              <a:off x="1111537" y="898245"/>
              <a:ext cx="5504924" cy="400110"/>
            </a:xfrm>
            <a:prstGeom prst="rect">
              <a:avLst/>
            </a:prstGeom>
            <a:noFill/>
          </p:spPr>
          <p:txBody>
            <a:bodyPr wrap="square" rtlCol="0">
              <a:spAutoFit/>
            </a:bodyPr>
            <a:lstStyle/>
            <a:p>
              <a:r>
                <a:rPr lang="en-US" altLang="zh-CN" sz="2000" b="1" dirty="0"/>
                <a:t>UDP</a:t>
              </a:r>
              <a:r>
                <a:rPr lang="zh-CN" altLang="en-US" sz="2000" b="1" dirty="0"/>
                <a:t>和</a:t>
              </a:r>
              <a:r>
                <a:rPr lang="en-US" altLang="zh-CN" sz="2000" b="1" dirty="0"/>
                <a:t>TCP</a:t>
              </a:r>
              <a:r>
                <a:rPr lang="zh-CN" altLang="en-US" sz="2000" b="1" dirty="0"/>
                <a:t>应用层报文的处理</a:t>
              </a:r>
            </a:p>
          </p:txBody>
        </p:sp>
      </p:grpSp>
      <p:sp>
        <p:nvSpPr>
          <p:cNvPr id="3" name="矩形 2">
            <a:extLst>
              <a:ext uri="{FF2B5EF4-FFF2-40B4-BE49-F238E27FC236}">
                <a16:creationId xmlns:a16="http://schemas.microsoft.com/office/drawing/2014/main" id="{5FAEBC5D-CA4D-52E8-390A-45F4447348A3}"/>
              </a:ext>
            </a:extLst>
          </p:cNvPr>
          <p:cNvSpPr/>
          <p:nvPr/>
        </p:nvSpPr>
        <p:spPr>
          <a:xfrm>
            <a:off x="30480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用户数据报协议</a:t>
            </a:r>
            <a:r>
              <a:rPr lang="en-US" altLang="zh-CN" b="1" dirty="0"/>
              <a:t>UDP</a:t>
            </a:r>
          </a:p>
          <a:p>
            <a:pPr algn="ctr"/>
            <a:r>
              <a:rPr lang="zh-CN" altLang="en-US" b="1" dirty="0"/>
              <a:t>（</a:t>
            </a:r>
            <a:r>
              <a:rPr lang="en-US" altLang="zh-CN" b="1" dirty="0"/>
              <a:t>User Datagram Protocol</a:t>
            </a:r>
            <a:r>
              <a:rPr lang="zh-CN" altLang="en-US" b="1" dirty="0"/>
              <a:t>）</a:t>
            </a:r>
          </a:p>
        </p:txBody>
      </p:sp>
      <p:sp>
        <p:nvSpPr>
          <p:cNvPr id="49" name="矩形 48">
            <a:extLst>
              <a:ext uri="{FF2B5EF4-FFF2-40B4-BE49-F238E27FC236}">
                <a16:creationId xmlns:a16="http://schemas.microsoft.com/office/drawing/2014/main" id="{6C8A0C8B-C38D-7FD2-9A75-F278A4E78686}"/>
              </a:ext>
            </a:extLst>
          </p:cNvPr>
          <p:cNvSpPr/>
          <p:nvPr/>
        </p:nvSpPr>
        <p:spPr>
          <a:xfrm>
            <a:off x="647862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传输控制协议</a:t>
            </a:r>
            <a:r>
              <a:rPr lang="en-US" altLang="zh-CN" b="1" dirty="0"/>
              <a:t>TCP</a:t>
            </a:r>
          </a:p>
          <a:p>
            <a:pPr algn="ctr"/>
            <a:r>
              <a:rPr lang="zh-CN" altLang="en-US" b="1" dirty="0"/>
              <a:t>（</a:t>
            </a:r>
            <a:r>
              <a:rPr lang="en-US" altLang="zh-CN" b="1" dirty="0"/>
              <a:t>Transmission Control Protocol</a:t>
            </a:r>
            <a:r>
              <a:rPr lang="zh-CN" altLang="en-US" b="1" dirty="0"/>
              <a:t>）</a:t>
            </a:r>
          </a:p>
        </p:txBody>
      </p:sp>
      <p:grpSp>
        <p:nvGrpSpPr>
          <p:cNvPr id="36" name="组合 35">
            <a:extLst>
              <a:ext uri="{FF2B5EF4-FFF2-40B4-BE49-F238E27FC236}">
                <a16:creationId xmlns:a16="http://schemas.microsoft.com/office/drawing/2014/main" id="{CBD3B94E-09ED-322D-2BEB-6EAF8433D334}"/>
              </a:ext>
            </a:extLst>
          </p:cNvPr>
          <p:cNvGrpSpPr/>
          <p:nvPr/>
        </p:nvGrpSpPr>
        <p:grpSpPr>
          <a:xfrm>
            <a:off x="304427" y="2017187"/>
            <a:ext cx="5409277" cy="3717413"/>
            <a:chOff x="304427" y="2017187"/>
            <a:chExt cx="5409277" cy="3717413"/>
          </a:xfrm>
        </p:grpSpPr>
        <p:sp>
          <p:nvSpPr>
            <p:cNvPr id="5" name="流程图: 文档 4">
              <a:extLst>
                <a:ext uri="{FF2B5EF4-FFF2-40B4-BE49-F238E27FC236}">
                  <a16:creationId xmlns:a16="http://schemas.microsoft.com/office/drawing/2014/main" id="{246078AE-D760-9164-0694-8FB2E00C9BF1}"/>
                </a:ext>
              </a:extLst>
            </p:cNvPr>
            <p:cNvSpPr/>
            <p:nvPr/>
          </p:nvSpPr>
          <p:spPr>
            <a:xfrm>
              <a:off x="304800" y="2373549"/>
              <a:ext cx="1154349" cy="713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应用进程</a:t>
              </a:r>
            </a:p>
          </p:txBody>
        </p:sp>
        <p:sp>
          <p:nvSpPr>
            <p:cNvPr id="6" name="文本框 5">
              <a:extLst>
                <a:ext uri="{FF2B5EF4-FFF2-40B4-BE49-F238E27FC236}">
                  <a16:creationId xmlns:a16="http://schemas.microsoft.com/office/drawing/2014/main" id="{6D421851-C533-96C4-AF4D-FE00F8805D5E}"/>
                </a:ext>
              </a:extLst>
            </p:cNvPr>
            <p:cNvSpPr txBox="1"/>
            <p:nvPr/>
          </p:nvSpPr>
          <p:spPr>
            <a:xfrm>
              <a:off x="304799" y="2017187"/>
              <a:ext cx="1154349" cy="369332"/>
            </a:xfrm>
            <a:prstGeom prst="rect">
              <a:avLst/>
            </a:prstGeom>
            <a:noFill/>
          </p:spPr>
          <p:txBody>
            <a:bodyPr wrap="square" rtlCol="0">
              <a:spAutoFit/>
            </a:bodyPr>
            <a:lstStyle/>
            <a:p>
              <a:pPr algn="ctr"/>
              <a:r>
                <a:rPr lang="zh-CN" altLang="en-US" b="1" dirty="0"/>
                <a:t>发送方</a:t>
              </a:r>
            </a:p>
          </p:txBody>
        </p:sp>
        <p:sp>
          <p:nvSpPr>
            <p:cNvPr id="28" name="流程图: 文档 27">
              <a:extLst>
                <a:ext uri="{FF2B5EF4-FFF2-40B4-BE49-F238E27FC236}">
                  <a16:creationId xmlns:a16="http://schemas.microsoft.com/office/drawing/2014/main" id="{5B3937E6-071E-5112-5C50-6D0C2C188C17}"/>
                </a:ext>
              </a:extLst>
            </p:cNvPr>
            <p:cNvSpPr/>
            <p:nvPr/>
          </p:nvSpPr>
          <p:spPr>
            <a:xfrm>
              <a:off x="4559031" y="2373549"/>
              <a:ext cx="1154349" cy="713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应用进程</a:t>
              </a:r>
            </a:p>
          </p:txBody>
        </p:sp>
        <p:sp>
          <p:nvSpPr>
            <p:cNvPr id="29" name="文本框 28">
              <a:extLst>
                <a:ext uri="{FF2B5EF4-FFF2-40B4-BE49-F238E27FC236}">
                  <a16:creationId xmlns:a16="http://schemas.microsoft.com/office/drawing/2014/main" id="{12DFED6B-B3E1-9CEE-189F-2D94F6682935}"/>
                </a:ext>
              </a:extLst>
            </p:cNvPr>
            <p:cNvSpPr txBox="1"/>
            <p:nvPr/>
          </p:nvSpPr>
          <p:spPr>
            <a:xfrm>
              <a:off x="4559030" y="2017187"/>
              <a:ext cx="1154349" cy="369332"/>
            </a:xfrm>
            <a:prstGeom prst="rect">
              <a:avLst/>
            </a:prstGeom>
            <a:noFill/>
          </p:spPr>
          <p:txBody>
            <a:bodyPr wrap="square" rtlCol="0">
              <a:spAutoFit/>
            </a:bodyPr>
            <a:lstStyle/>
            <a:p>
              <a:pPr algn="ctr"/>
              <a:r>
                <a:rPr lang="zh-CN" altLang="en-US" b="1" dirty="0"/>
                <a:t>发送方</a:t>
              </a:r>
            </a:p>
          </p:txBody>
        </p:sp>
        <p:sp>
          <p:nvSpPr>
            <p:cNvPr id="7" name="矩形 6">
              <a:extLst>
                <a:ext uri="{FF2B5EF4-FFF2-40B4-BE49-F238E27FC236}">
                  <a16:creationId xmlns:a16="http://schemas.microsoft.com/office/drawing/2014/main" id="{E1E14EEC-D418-C37C-9DF0-1EA59F6323FC}"/>
                </a:ext>
              </a:extLst>
            </p:cNvPr>
            <p:cNvSpPr/>
            <p:nvPr/>
          </p:nvSpPr>
          <p:spPr>
            <a:xfrm>
              <a:off x="304797" y="4447301"/>
              <a:ext cx="2412461" cy="781453"/>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A85233CB-F1D4-A450-F57D-5B3339F67B01}"/>
                </a:ext>
              </a:extLst>
            </p:cNvPr>
            <p:cNvSpPr/>
            <p:nvPr/>
          </p:nvSpPr>
          <p:spPr>
            <a:xfrm>
              <a:off x="3300917" y="4447301"/>
              <a:ext cx="2412461" cy="781453"/>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cxnSp>
          <p:nvCxnSpPr>
            <p:cNvPr id="14" name="直接箭头连接符 13">
              <a:extLst>
                <a:ext uri="{FF2B5EF4-FFF2-40B4-BE49-F238E27FC236}">
                  <a16:creationId xmlns:a16="http://schemas.microsoft.com/office/drawing/2014/main" id="{F5E2BBBA-B4CE-A274-7E71-FA12552322FC}"/>
                </a:ext>
              </a:extLst>
            </p:cNvPr>
            <p:cNvCxnSpPr>
              <a:cxnSpLocks/>
            </p:cNvCxnSpPr>
            <p:nvPr/>
          </p:nvCxnSpPr>
          <p:spPr>
            <a:xfrm>
              <a:off x="992220" y="3009089"/>
              <a:ext cx="0" cy="1438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169C2B87-C68E-EFF9-1EA8-307CF40AB052}"/>
                </a:ext>
              </a:extLst>
            </p:cNvPr>
            <p:cNvCxnSpPr>
              <a:cxnSpLocks/>
            </p:cNvCxnSpPr>
            <p:nvPr/>
          </p:nvCxnSpPr>
          <p:spPr>
            <a:xfrm>
              <a:off x="5210782" y="3009089"/>
              <a:ext cx="0" cy="1438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F7E48E4-3563-113F-7910-6EC24B78C759}"/>
                </a:ext>
              </a:extLst>
            </p:cNvPr>
            <p:cNvCxnSpPr>
              <a:cxnSpLocks/>
            </p:cNvCxnSpPr>
            <p:nvPr/>
          </p:nvCxnSpPr>
          <p:spPr>
            <a:xfrm>
              <a:off x="992220" y="5228754"/>
              <a:ext cx="0" cy="505846"/>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BADC3BA7-5C3C-D91C-0FCB-EA33AE8761BA}"/>
                </a:ext>
              </a:extLst>
            </p:cNvPr>
            <p:cNvCxnSpPr>
              <a:cxnSpLocks/>
            </p:cNvCxnSpPr>
            <p:nvPr/>
          </p:nvCxnSpPr>
          <p:spPr>
            <a:xfrm>
              <a:off x="5210782" y="5228754"/>
              <a:ext cx="0" cy="505846"/>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E5E4379-AF09-E281-F170-90265CDAD9EF}"/>
                </a:ext>
              </a:extLst>
            </p:cNvPr>
            <p:cNvCxnSpPr/>
            <p:nvPr/>
          </p:nvCxnSpPr>
          <p:spPr>
            <a:xfrm>
              <a:off x="992220" y="5734600"/>
              <a:ext cx="4218562"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9F32C278-D2C6-D696-3EBB-2463A95BE788}"/>
                </a:ext>
              </a:extLst>
            </p:cNvPr>
            <p:cNvSpPr txBox="1"/>
            <p:nvPr/>
          </p:nvSpPr>
          <p:spPr>
            <a:xfrm>
              <a:off x="304427" y="4433636"/>
              <a:ext cx="587828" cy="369332"/>
            </a:xfrm>
            <a:prstGeom prst="rect">
              <a:avLst/>
            </a:prstGeom>
            <a:noFill/>
          </p:spPr>
          <p:txBody>
            <a:bodyPr wrap="square" rtlCol="0">
              <a:spAutoFit/>
            </a:bodyPr>
            <a:lstStyle/>
            <a:p>
              <a:pPr algn="r"/>
              <a:r>
                <a:rPr lang="en-US" altLang="zh-CN" b="1" dirty="0">
                  <a:solidFill>
                    <a:schemeClr val="bg1"/>
                  </a:solidFill>
                </a:rPr>
                <a:t>UDP</a:t>
              </a:r>
              <a:endParaRPr lang="zh-CN" altLang="en-US" b="1" dirty="0">
                <a:solidFill>
                  <a:schemeClr val="bg1"/>
                </a:solidFill>
              </a:endParaRPr>
            </a:p>
          </p:txBody>
        </p:sp>
        <p:sp>
          <p:nvSpPr>
            <p:cNvPr id="62" name="文本框 61">
              <a:extLst>
                <a:ext uri="{FF2B5EF4-FFF2-40B4-BE49-F238E27FC236}">
                  <a16:creationId xmlns:a16="http://schemas.microsoft.com/office/drawing/2014/main" id="{7AE1CCBF-52DE-5D8F-031E-799EF0BEE7ED}"/>
                </a:ext>
              </a:extLst>
            </p:cNvPr>
            <p:cNvSpPr txBox="1"/>
            <p:nvPr/>
          </p:nvSpPr>
          <p:spPr>
            <a:xfrm>
              <a:off x="5125876" y="4433636"/>
              <a:ext cx="587828" cy="369332"/>
            </a:xfrm>
            <a:prstGeom prst="rect">
              <a:avLst/>
            </a:prstGeom>
            <a:noFill/>
          </p:spPr>
          <p:txBody>
            <a:bodyPr wrap="square" rtlCol="0">
              <a:spAutoFit/>
            </a:bodyPr>
            <a:lstStyle/>
            <a:p>
              <a:pPr algn="r"/>
              <a:r>
                <a:rPr lang="en-US" altLang="zh-CN" b="1" dirty="0">
                  <a:solidFill>
                    <a:schemeClr val="bg1"/>
                  </a:solidFill>
                </a:rPr>
                <a:t>UDP</a:t>
              </a:r>
              <a:endParaRPr lang="zh-CN" altLang="en-US" b="1" dirty="0">
                <a:solidFill>
                  <a:schemeClr val="bg1"/>
                </a:solidFill>
              </a:endParaRPr>
            </a:p>
          </p:txBody>
        </p:sp>
      </p:grpSp>
      <p:grpSp>
        <p:nvGrpSpPr>
          <p:cNvPr id="2" name="组合 1">
            <a:extLst>
              <a:ext uri="{FF2B5EF4-FFF2-40B4-BE49-F238E27FC236}">
                <a16:creationId xmlns:a16="http://schemas.microsoft.com/office/drawing/2014/main" id="{CD191495-65EB-2760-66FB-90F22C47BF18}"/>
              </a:ext>
            </a:extLst>
          </p:cNvPr>
          <p:cNvGrpSpPr/>
          <p:nvPr/>
        </p:nvGrpSpPr>
        <p:grpSpPr>
          <a:xfrm>
            <a:off x="3495552" y="4659845"/>
            <a:ext cx="1648394" cy="369332"/>
            <a:chOff x="1031211" y="4653361"/>
            <a:chExt cx="1648394" cy="369332"/>
          </a:xfrm>
        </p:grpSpPr>
        <p:sp>
          <p:nvSpPr>
            <p:cNvPr id="64" name="矩形 63">
              <a:extLst>
                <a:ext uri="{FF2B5EF4-FFF2-40B4-BE49-F238E27FC236}">
                  <a16:creationId xmlns:a16="http://schemas.microsoft.com/office/drawing/2014/main" id="{EAF34ADD-9B21-75FC-C223-B7016782470A}"/>
                </a:ext>
              </a:extLst>
            </p:cNvPr>
            <p:cNvSpPr/>
            <p:nvPr/>
          </p:nvSpPr>
          <p:spPr>
            <a:xfrm>
              <a:off x="2092703" y="4653361"/>
              <a:ext cx="586902" cy="369332"/>
            </a:xfrm>
            <a:prstGeom prst="rect">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chemeClr val="tx1"/>
                  </a:solidFill>
                </a:rPr>
                <a:t>UDP</a:t>
              </a:r>
              <a:endParaRPr lang="zh-CN" altLang="en-US" sz="1600" b="1" dirty="0">
                <a:solidFill>
                  <a:schemeClr val="tx1"/>
                </a:solidFill>
              </a:endParaRPr>
            </a:p>
          </p:txBody>
        </p:sp>
        <p:sp>
          <p:nvSpPr>
            <p:cNvPr id="37" name="矩形 36">
              <a:extLst>
                <a:ext uri="{FF2B5EF4-FFF2-40B4-BE49-F238E27FC236}">
                  <a16:creationId xmlns:a16="http://schemas.microsoft.com/office/drawing/2014/main" id="{5CCF914D-BEF7-C3BB-A835-627CA70E4910}"/>
                </a:ext>
              </a:extLst>
            </p:cNvPr>
            <p:cNvSpPr/>
            <p:nvPr/>
          </p:nvSpPr>
          <p:spPr>
            <a:xfrm>
              <a:off x="1031211" y="4653361"/>
              <a:ext cx="1063113"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应用报文</a:t>
              </a:r>
            </a:p>
          </p:txBody>
        </p:sp>
      </p:grpSp>
    </p:spTree>
    <p:custDataLst>
      <p:tags r:id="rId1"/>
    </p:custDataLst>
    <p:extLst>
      <p:ext uri="{BB962C8B-B14F-4D97-AF65-F5344CB8AC3E}">
        <p14:creationId xmlns:p14="http://schemas.microsoft.com/office/powerpoint/2010/main" val="194778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8B2C20D8-A9E0-2187-04E4-90E8A394C7B6}"/>
              </a:ext>
            </a:extLst>
          </p:cNvPr>
          <p:cNvGrpSpPr/>
          <p:nvPr/>
        </p:nvGrpSpPr>
        <p:grpSpPr>
          <a:xfrm>
            <a:off x="304799" y="749300"/>
            <a:ext cx="6192345" cy="400110"/>
            <a:chOff x="424116" y="898245"/>
            <a:chExt cx="6192345" cy="400110"/>
          </a:xfrm>
        </p:grpSpPr>
        <p:sp>
          <p:nvSpPr>
            <p:cNvPr id="47" name="平行四边形 46">
              <a:extLst>
                <a:ext uri="{FF2B5EF4-FFF2-40B4-BE49-F238E27FC236}">
                  <a16:creationId xmlns:a16="http://schemas.microsoft.com/office/drawing/2014/main" id="{7E37A4D2-45B7-7751-FECC-0328C96ADAAE}"/>
                </a:ext>
              </a:extLst>
            </p:cNvPr>
            <p:cNvSpPr/>
            <p:nvPr/>
          </p:nvSpPr>
          <p:spPr>
            <a:xfrm>
              <a:off x="424116" y="898245"/>
              <a:ext cx="68742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8" name="文本框 47">
              <a:extLst>
                <a:ext uri="{FF2B5EF4-FFF2-40B4-BE49-F238E27FC236}">
                  <a16:creationId xmlns:a16="http://schemas.microsoft.com/office/drawing/2014/main" id="{B7B8812E-7D0A-DD9C-A9DE-0A934438EB6A}"/>
                </a:ext>
              </a:extLst>
            </p:cNvPr>
            <p:cNvSpPr txBox="1"/>
            <p:nvPr/>
          </p:nvSpPr>
          <p:spPr>
            <a:xfrm>
              <a:off x="1111537" y="898245"/>
              <a:ext cx="5504924" cy="400110"/>
            </a:xfrm>
            <a:prstGeom prst="rect">
              <a:avLst/>
            </a:prstGeom>
            <a:noFill/>
          </p:spPr>
          <p:txBody>
            <a:bodyPr wrap="square" rtlCol="0">
              <a:spAutoFit/>
            </a:bodyPr>
            <a:lstStyle/>
            <a:p>
              <a:r>
                <a:rPr lang="en-US" altLang="zh-CN" sz="2000" b="1" dirty="0"/>
                <a:t>UDP</a:t>
              </a:r>
              <a:r>
                <a:rPr lang="zh-CN" altLang="en-US" sz="2000" b="1" dirty="0"/>
                <a:t>和</a:t>
              </a:r>
              <a:r>
                <a:rPr lang="en-US" altLang="zh-CN" sz="2000" b="1" dirty="0"/>
                <a:t>TCP</a:t>
              </a:r>
              <a:r>
                <a:rPr lang="zh-CN" altLang="en-US" sz="2000" b="1" dirty="0"/>
                <a:t>应用层报文的处理</a:t>
              </a:r>
            </a:p>
          </p:txBody>
        </p:sp>
      </p:grpSp>
      <p:sp>
        <p:nvSpPr>
          <p:cNvPr id="3" name="矩形 2">
            <a:extLst>
              <a:ext uri="{FF2B5EF4-FFF2-40B4-BE49-F238E27FC236}">
                <a16:creationId xmlns:a16="http://schemas.microsoft.com/office/drawing/2014/main" id="{5FAEBC5D-CA4D-52E8-390A-45F4447348A3}"/>
              </a:ext>
            </a:extLst>
          </p:cNvPr>
          <p:cNvSpPr/>
          <p:nvPr/>
        </p:nvSpPr>
        <p:spPr>
          <a:xfrm>
            <a:off x="30480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用户数据报协议</a:t>
            </a:r>
            <a:r>
              <a:rPr lang="en-US" altLang="zh-CN" b="1" dirty="0"/>
              <a:t>UDP</a:t>
            </a:r>
          </a:p>
          <a:p>
            <a:pPr algn="ctr"/>
            <a:r>
              <a:rPr lang="zh-CN" altLang="en-US" b="1" dirty="0"/>
              <a:t>（</a:t>
            </a:r>
            <a:r>
              <a:rPr lang="en-US" altLang="zh-CN" b="1" dirty="0"/>
              <a:t>User Datagram Protocol</a:t>
            </a:r>
            <a:r>
              <a:rPr lang="zh-CN" altLang="en-US" b="1" dirty="0"/>
              <a:t>）</a:t>
            </a:r>
          </a:p>
        </p:txBody>
      </p:sp>
      <p:sp>
        <p:nvSpPr>
          <p:cNvPr id="49" name="矩形 48">
            <a:extLst>
              <a:ext uri="{FF2B5EF4-FFF2-40B4-BE49-F238E27FC236}">
                <a16:creationId xmlns:a16="http://schemas.microsoft.com/office/drawing/2014/main" id="{6C8A0C8B-C38D-7FD2-9A75-F278A4E78686}"/>
              </a:ext>
            </a:extLst>
          </p:cNvPr>
          <p:cNvSpPr/>
          <p:nvPr/>
        </p:nvSpPr>
        <p:spPr>
          <a:xfrm>
            <a:off x="647862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传输控制协议</a:t>
            </a:r>
            <a:r>
              <a:rPr lang="en-US" altLang="zh-CN" b="1" dirty="0"/>
              <a:t>TCP</a:t>
            </a:r>
          </a:p>
          <a:p>
            <a:pPr algn="ctr"/>
            <a:r>
              <a:rPr lang="zh-CN" altLang="en-US" b="1" dirty="0"/>
              <a:t>（</a:t>
            </a:r>
            <a:r>
              <a:rPr lang="en-US" altLang="zh-CN" b="1" dirty="0"/>
              <a:t>Transmission Control Protocol</a:t>
            </a:r>
            <a:r>
              <a:rPr lang="zh-CN" altLang="en-US" b="1" dirty="0"/>
              <a:t>）</a:t>
            </a:r>
          </a:p>
        </p:txBody>
      </p:sp>
      <p:grpSp>
        <p:nvGrpSpPr>
          <p:cNvPr id="36" name="组合 35">
            <a:extLst>
              <a:ext uri="{FF2B5EF4-FFF2-40B4-BE49-F238E27FC236}">
                <a16:creationId xmlns:a16="http://schemas.microsoft.com/office/drawing/2014/main" id="{CBD3B94E-09ED-322D-2BEB-6EAF8433D334}"/>
              </a:ext>
            </a:extLst>
          </p:cNvPr>
          <p:cNvGrpSpPr/>
          <p:nvPr/>
        </p:nvGrpSpPr>
        <p:grpSpPr>
          <a:xfrm>
            <a:off x="304427" y="2017187"/>
            <a:ext cx="5409277" cy="3717413"/>
            <a:chOff x="304427" y="2017187"/>
            <a:chExt cx="5409277" cy="3717413"/>
          </a:xfrm>
        </p:grpSpPr>
        <p:sp>
          <p:nvSpPr>
            <p:cNvPr id="5" name="流程图: 文档 4">
              <a:extLst>
                <a:ext uri="{FF2B5EF4-FFF2-40B4-BE49-F238E27FC236}">
                  <a16:creationId xmlns:a16="http://schemas.microsoft.com/office/drawing/2014/main" id="{246078AE-D760-9164-0694-8FB2E00C9BF1}"/>
                </a:ext>
              </a:extLst>
            </p:cNvPr>
            <p:cNvSpPr/>
            <p:nvPr/>
          </p:nvSpPr>
          <p:spPr>
            <a:xfrm>
              <a:off x="304800" y="2373549"/>
              <a:ext cx="1154349" cy="713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应用进程</a:t>
              </a:r>
            </a:p>
          </p:txBody>
        </p:sp>
        <p:sp>
          <p:nvSpPr>
            <p:cNvPr id="6" name="文本框 5">
              <a:extLst>
                <a:ext uri="{FF2B5EF4-FFF2-40B4-BE49-F238E27FC236}">
                  <a16:creationId xmlns:a16="http://schemas.microsoft.com/office/drawing/2014/main" id="{6D421851-C533-96C4-AF4D-FE00F8805D5E}"/>
                </a:ext>
              </a:extLst>
            </p:cNvPr>
            <p:cNvSpPr txBox="1"/>
            <p:nvPr/>
          </p:nvSpPr>
          <p:spPr>
            <a:xfrm>
              <a:off x="304799" y="2017187"/>
              <a:ext cx="1154349" cy="369332"/>
            </a:xfrm>
            <a:prstGeom prst="rect">
              <a:avLst/>
            </a:prstGeom>
            <a:noFill/>
          </p:spPr>
          <p:txBody>
            <a:bodyPr wrap="square" rtlCol="0">
              <a:spAutoFit/>
            </a:bodyPr>
            <a:lstStyle/>
            <a:p>
              <a:pPr algn="ctr"/>
              <a:r>
                <a:rPr lang="zh-CN" altLang="en-US" b="1" dirty="0"/>
                <a:t>发送方</a:t>
              </a:r>
            </a:p>
          </p:txBody>
        </p:sp>
        <p:sp>
          <p:nvSpPr>
            <p:cNvPr id="28" name="流程图: 文档 27">
              <a:extLst>
                <a:ext uri="{FF2B5EF4-FFF2-40B4-BE49-F238E27FC236}">
                  <a16:creationId xmlns:a16="http://schemas.microsoft.com/office/drawing/2014/main" id="{5B3937E6-071E-5112-5C50-6D0C2C188C17}"/>
                </a:ext>
              </a:extLst>
            </p:cNvPr>
            <p:cNvSpPr/>
            <p:nvPr/>
          </p:nvSpPr>
          <p:spPr>
            <a:xfrm>
              <a:off x="4559031" y="2373549"/>
              <a:ext cx="1154349" cy="713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应用进程</a:t>
              </a:r>
            </a:p>
          </p:txBody>
        </p:sp>
        <p:sp>
          <p:nvSpPr>
            <p:cNvPr id="29" name="文本框 28">
              <a:extLst>
                <a:ext uri="{FF2B5EF4-FFF2-40B4-BE49-F238E27FC236}">
                  <a16:creationId xmlns:a16="http://schemas.microsoft.com/office/drawing/2014/main" id="{12DFED6B-B3E1-9CEE-189F-2D94F6682935}"/>
                </a:ext>
              </a:extLst>
            </p:cNvPr>
            <p:cNvSpPr txBox="1"/>
            <p:nvPr/>
          </p:nvSpPr>
          <p:spPr>
            <a:xfrm>
              <a:off x="4559030" y="2017187"/>
              <a:ext cx="1154349" cy="369332"/>
            </a:xfrm>
            <a:prstGeom prst="rect">
              <a:avLst/>
            </a:prstGeom>
            <a:noFill/>
          </p:spPr>
          <p:txBody>
            <a:bodyPr wrap="square" rtlCol="0">
              <a:spAutoFit/>
            </a:bodyPr>
            <a:lstStyle/>
            <a:p>
              <a:pPr algn="ctr"/>
              <a:r>
                <a:rPr lang="zh-CN" altLang="en-US" b="1" dirty="0"/>
                <a:t>发送方</a:t>
              </a:r>
            </a:p>
          </p:txBody>
        </p:sp>
        <p:sp>
          <p:nvSpPr>
            <p:cNvPr id="7" name="矩形 6">
              <a:extLst>
                <a:ext uri="{FF2B5EF4-FFF2-40B4-BE49-F238E27FC236}">
                  <a16:creationId xmlns:a16="http://schemas.microsoft.com/office/drawing/2014/main" id="{E1E14EEC-D418-C37C-9DF0-1EA59F6323FC}"/>
                </a:ext>
              </a:extLst>
            </p:cNvPr>
            <p:cNvSpPr/>
            <p:nvPr/>
          </p:nvSpPr>
          <p:spPr>
            <a:xfrm>
              <a:off x="304797" y="4447301"/>
              <a:ext cx="2412461" cy="781453"/>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A85233CB-F1D4-A450-F57D-5B3339F67B01}"/>
                </a:ext>
              </a:extLst>
            </p:cNvPr>
            <p:cNvSpPr/>
            <p:nvPr/>
          </p:nvSpPr>
          <p:spPr>
            <a:xfrm>
              <a:off x="3300917" y="4447301"/>
              <a:ext cx="2412461" cy="781453"/>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cxnSp>
          <p:nvCxnSpPr>
            <p:cNvPr id="14" name="直接箭头连接符 13">
              <a:extLst>
                <a:ext uri="{FF2B5EF4-FFF2-40B4-BE49-F238E27FC236}">
                  <a16:creationId xmlns:a16="http://schemas.microsoft.com/office/drawing/2014/main" id="{F5E2BBBA-B4CE-A274-7E71-FA12552322FC}"/>
                </a:ext>
              </a:extLst>
            </p:cNvPr>
            <p:cNvCxnSpPr>
              <a:cxnSpLocks/>
            </p:cNvCxnSpPr>
            <p:nvPr/>
          </p:nvCxnSpPr>
          <p:spPr>
            <a:xfrm>
              <a:off x="992220" y="3009089"/>
              <a:ext cx="0" cy="1438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169C2B87-C68E-EFF9-1EA8-307CF40AB052}"/>
                </a:ext>
              </a:extLst>
            </p:cNvPr>
            <p:cNvCxnSpPr>
              <a:cxnSpLocks/>
            </p:cNvCxnSpPr>
            <p:nvPr/>
          </p:nvCxnSpPr>
          <p:spPr>
            <a:xfrm>
              <a:off x="5210782" y="3009089"/>
              <a:ext cx="0" cy="1438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F7E48E4-3563-113F-7910-6EC24B78C759}"/>
                </a:ext>
              </a:extLst>
            </p:cNvPr>
            <p:cNvCxnSpPr>
              <a:cxnSpLocks/>
            </p:cNvCxnSpPr>
            <p:nvPr/>
          </p:nvCxnSpPr>
          <p:spPr>
            <a:xfrm>
              <a:off x="992220" y="5228754"/>
              <a:ext cx="0" cy="505846"/>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BADC3BA7-5C3C-D91C-0FCB-EA33AE8761BA}"/>
                </a:ext>
              </a:extLst>
            </p:cNvPr>
            <p:cNvCxnSpPr>
              <a:cxnSpLocks/>
            </p:cNvCxnSpPr>
            <p:nvPr/>
          </p:nvCxnSpPr>
          <p:spPr>
            <a:xfrm>
              <a:off x="5210782" y="5228754"/>
              <a:ext cx="0" cy="505846"/>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E5E4379-AF09-E281-F170-90265CDAD9EF}"/>
                </a:ext>
              </a:extLst>
            </p:cNvPr>
            <p:cNvCxnSpPr/>
            <p:nvPr/>
          </p:nvCxnSpPr>
          <p:spPr>
            <a:xfrm>
              <a:off x="992220" y="5734600"/>
              <a:ext cx="4218562"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9F32C278-D2C6-D696-3EBB-2463A95BE788}"/>
                </a:ext>
              </a:extLst>
            </p:cNvPr>
            <p:cNvSpPr txBox="1"/>
            <p:nvPr/>
          </p:nvSpPr>
          <p:spPr>
            <a:xfrm>
              <a:off x="304427" y="4433636"/>
              <a:ext cx="587828" cy="369332"/>
            </a:xfrm>
            <a:prstGeom prst="rect">
              <a:avLst/>
            </a:prstGeom>
            <a:noFill/>
          </p:spPr>
          <p:txBody>
            <a:bodyPr wrap="square" rtlCol="0">
              <a:spAutoFit/>
            </a:bodyPr>
            <a:lstStyle/>
            <a:p>
              <a:pPr algn="r"/>
              <a:r>
                <a:rPr lang="en-US" altLang="zh-CN" b="1" dirty="0">
                  <a:solidFill>
                    <a:schemeClr val="bg1"/>
                  </a:solidFill>
                </a:rPr>
                <a:t>UDP</a:t>
              </a:r>
              <a:endParaRPr lang="zh-CN" altLang="en-US" b="1" dirty="0">
                <a:solidFill>
                  <a:schemeClr val="bg1"/>
                </a:solidFill>
              </a:endParaRPr>
            </a:p>
          </p:txBody>
        </p:sp>
        <p:sp>
          <p:nvSpPr>
            <p:cNvPr id="62" name="文本框 61">
              <a:extLst>
                <a:ext uri="{FF2B5EF4-FFF2-40B4-BE49-F238E27FC236}">
                  <a16:creationId xmlns:a16="http://schemas.microsoft.com/office/drawing/2014/main" id="{7AE1CCBF-52DE-5D8F-031E-799EF0BEE7ED}"/>
                </a:ext>
              </a:extLst>
            </p:cNvPr>
            <p:cNvSpPr txBox="1"/>
            <p:nvPr/>
          </p:nvSpPr>
          <p:spPr>
            <a:xfrm>
              <a:off x="5125876" y="4433636"/>
              <a:ext cx="587828" cy="369332"/>
            </a:xfrm>
            <a:prstGeom prst="rect">
              <a:avLst/>
            </a:prstGeom>
            <a:noFill/>
          </p:spPr>
          <p:txBody>
            <a:bodyPr wrap="square" rtlCol="0">
              <a:spAutoFit/>
            </a:bodyPr>
            <a:lstStyle/>
            <a:p>
              <a:pPr algn="r"/>
              <a:r>
                <a:rPr lang="en-US" altLang="zh-CN" b="1" dirty="0">
                  <a:solidFill>
                    <a:schemeClr val="bg1"/>
                  </a:solidFill>
                </a:rPr>
                <a:t>UDP</a:t>
              </a:r>
              <a:endParaRPr lang="zh-CN" altLang="en-US" b="1" dirty="0">
                <a:solidFill>
                  <a:schemeClr val="bg1"/>
                </a:solidFill>
              </a:endParaRPr>
            </a:p>
          </p:txBody>
        </p:sp>
      </p:grpSp>
      <p:sp>
        <p:nvSpPr>
          <p:cNvPr id="64" name="矩形 63">
            <a:extLst>
              <a:ext uri="{FF2B5EF4-FFF2-40B4-BE49-F238E27FC236}">
                <a16:creationId xmlns:a16="http://schemas.microsoft.com/office/drawing/2014/main" id="{EAF34ADD-9B21-75FC-C223-B7016782470A}"/>
              </a:ext>
            </a:extLst>
          </p:cNvPr>
          <p:cNvSpPr/>
          <p:nvPr/>
        </p:nvSpPr>
        <p:spPr>
          <a:xfrm>
            <a:off x="4557044" y="4659845"/>
            <a:ext cx="586902" cy="369332"/>
          </a:xfrm>
          <a:prstGeom prst="rect">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chemeClr val="tx1"/>
                </a:solidFill>
              </a:rPr>
              <a:t>UDP</a:t>
            </a:r>
            <a:endParaRPr lang="zh-CN" altLang="en-US" sz="1600" b="1" dirty="0">
              <a:solidFill>
                <a:schemeClr val="tx1"/>
              </a:solidFill>
            </a:endParaRPr>
          </a:p>
        </p:txBody>
      </p:sp>
      <p:sp>
        <p:nvSpPr>
          <p:cNvPr id="37" name="矩形 36">
            <a:extLst>
              <a:ext uri="{FF2B5EF4-FFF2-40B4-BE49-F238E27FC236}">
                <a16:creationId xmlns:a16="http://schemas.microsoft.com/office/drawing/2014/main" id="{5CCF914D-BEF7-C3BB-A835-627CA70E4910}"/>
              </a:ext>
            </a:extLst>
          </p:cNvPr>
          <p:cNvSpPr/>
          <p:nvPr/>
        </p:nvSpPr>
        <p:spPr>
          <a:xfrm>
            <a:off x="3495552" y="4659845"/>
            <a:ext cx="1063113"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应用报文</a:t>
            </a:r>
          </a:p>
        </p:txBody>
      </p:sp>
    </p:spTree>
    <p:custDataLst>
      <p:tags r:id="rId1"/>
    </p:custDataLst>
    <p:extLst>
      <p:ext uri="{BB962C8B-B14F-4D97-AF65-F5344CB8AC3E}">
        <p14:creationId xmlns:p14="http://schemas.microsoft.com/office/powerpoint/2010/main" val="4852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2" fill="hold" grpId="0" nodeType="withEffect">
                                  <p:stCondLst>
                                    <p:cond delay="0"/>
                                  </p:stCondLst>
                                  <p:childTnLst>
                                    <p:anim calcmode="lin" valueType="num">
                                      <p:cBhvr additive="base">
                                        <p:cTn id="6" dur="500"/>
                                        <p:tgtEl>
                                          <p:spTgt spid="64"/>
                                        </p:tgtEl>
                                        <p:attrNameLst>
                                          <p:attrName>ppt_x</p:attrName>
                                        </p:attrNameLst>
                                      </p:cBhvr>
                                      <p:tavLst>
                                        <p:tav tm="0">
                                          <p:val>
                                            <p:strVal val="#ppt_x"/>
                                          </p:val>
                                        </p:tav>
                                        <p:tav tm="100000">
                                          <p:val>
                                            <p:strVal val="#ppt_x+#ppt_w*1.125000"/>
                                          </p:val>
                                        </p:tav>
                                      </p:tavLst>
                                    </p:anim>
                                    <p:animEffect transition="out" filter="wipe(right)">
                                      <p:cBhvr>
                                        <p:cTn id="7" dur="500"/>
                                        <p:tgtEl>
                                          <p:spTgt spid="64"/>
                                        </p:tgtEl>
                                      </p:cBhvr>
                                    </p:animEffect>
                                    <p:set>
                                      <p:cBhvr>
                                        <p:cTn id="8" dur="1" fill="hold">
                                          <p:stCondLst>
                                            <p:cond delay="499"/>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8B2C20D8-A9E0-2187-04E4-90E8A394C7B6}"/>
              </a:ext>
            </a:extLst>
          </p:cNvPr>
          <p:cNvGrpSpPr/>
          <p:nvPr/>
        </p:nvGrpSpPr>
        <p:grpSpPr>
          <a:xfrm>
            <a:off x="304799" y="749300"/>
            <a:ext cx="6192345" cy="400110"/>
            <a:chOff x="424116" y="898245"/>
            <a:chExt cx="6192345" cy="400110"/>
          </a:xfrm>
        </p:grpSpPr>
        <p:sp>
          <p:nvSpPr>
            <p:cNvPr id="47" name="平行四边形 46">
              <a:extLst>
                <a:ext uri="{FF2B5EF4-FFF2-40B4-BE49-F238E27FC236}">
                  <a16:creationId xmlns:a16="http://schemas.microsoft.com/office/drawing/2014/main" id="{7E37A4D2-45B7-7751-FECC-0328C96ADAAE}"/>
                </a:ext>
              </a:extLst>
            </p:cNvPr>
            <p:cNvSpPr/>
            <p:nvPr/>
          </p:nvSpPr>
          <p:spPr>
            <a:xfrm>
              <a:off x="424116" y="898245"/>
              <a:ext cx="68742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8" name="文本框 47">
              <a:extLst>
                <a:ext uri="{FF2B5EF4-FFF2-40B4-BE49-F238E27FC236}">
                  <a16:creationId xmlns:a16="http://schemas.microsoft.com/office/drawing/2014/main" id="{B7B8812E-7D0A-DD9C-A9DE-0A934438EB6A}"/>
                </a:ext>
              </a:extLst>
            </p:cNvPr>
            <p:cNvSpPr txBox="1"/>
            <p:nvPr/>
          </p:nvSpPr>
          <p:spPr>
            <a:xfrm>
              <a:off x="1111537" y="898245"/>
              <a:ext cx="5504924" cy="400110"/>
            </a:xfrm>
            <a:prstGeom prst="rect">
              <a:avLst/>
            </a:prstGeom>
            <a:noFill/>
          </p:spPr>
          <p:txBody>
            <a:bodyPr wrap="square" rtlCol="0">
              <a:spAutoFit/>
            </a:bodyPr>
            <a:lstStyle/>
            <a:p>
              <a:r>
                <a:rPr lang="en-US" altLang="zh-CN" sz="2000" b="1" dirty="0"/>
                <a:t>UDP</a:t>
              </a:r>
              <a:r>
                <a:rPr lang="zh-CN" altLang="en-US" sz="2000" b="1" dirty="0"/>
                <a:t>和</a:t>
              </a:r>
              <a:r>
                <a:rPr lang="en-US" altLang="zh-CN" sz="2000" b="1" dirty="0"/>
                <a:t>TCP</a:t>
              </a:r>
              <a:r>
                <a:rPr lang="zh-CN" altLang="en-US" sz="2000" b="1" dirty="0"/>
                <a:t>应用层报文的处理</a:t>
              </a:r>
            </a:p>
          </p:txBody>
        </p:sp>
      </p:grpSp>
      <p:sp>
        <p:nvSpPr>
          <p:cNvPr id="3" name="矩形 2">
            <a:extLst>
              <a:ext uri="{FF2B5EF4-FFF2-40B4-BE49-F238E27FC236}">
                <a16:creationId xmlns:a16="http://schemas.microsoft.com/office/drawing/2014/main" id="{5FAEBC5D-CA4D-52E8-390A-45F4447348A3}"/>
              </a:ext>
            </a:extLst>
          </p:cNvPr>
          <p:cNvSpPr/>
          <p:nvPr/>
        </p:nvSpPr>
        <p:spPr>
          <a:xfrm>
            <a:off x="30480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用户数据报协议</a:t>
            </a:r>
            <a:r>
              <a:rPr lang="en-US" altLang="zh-CN" b="1" dirty="0"/>
              <a:t>UDP</a:t>
            </a:r>
          </a:p>
          <a:p>
            <a:pPr algn="ctr"/>
            <a:r>
              <a:rPr lang="zh-CN" altLang="en-US" b="1" dirty="0"/>
              <a:t>（</a:t>
            </a:r>
            <a:r>
              <a:rPr lang="en-US" altLang="zh-CN" b="1" dirty="0"/>
              <a:t>User Datagram Protocol</a:t>
            </a:r>
            <a:r>
              <a:rPr lang="zh-CN" altLang="en-US" b="1" dirty="0"/>
              <a:t>）</a:t>
            </a:r>
          </a:p>
        </p:txBody>
      </p:sp>
      <p:sp>
        <p:nvSpPr>
          <p:cNvPr id="49" name="矩形 48">
            <a:extLst>
              <a:ext uri="{FF2B5EF4-FFF2-40B4-BE49-F238E27FC236}">
                <a16:creationId xmlns:a16="http://schemas.microsoft.com/office/drawing/2014/main" id="{6C8A0C8B-C38D-7FD2-9A75-F278A4E78686}"/>
              </a:ext>
            </a:extLst>
          </p:cNvPr>
          <p:cNvSpPr/>
          <p:nvPr/>
        </p:nvSpPr>
        <p:spPr>
          <a:xfrm>
            <a:off x="647862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传输控制协议</a:t>
            </a:r>
            <a:r>
              <a:rPr lang="en-US" altLang="zh-CN" b="1" dirty="0"/>
              <a:t>TCP</a:t>
            </a:r>
          </a:p>
          <a:p>
            <a:pPr algn="ctr"/>
            <a:r>
              <a:rPr lang="zh-CN" altLang="en-US" b="1" dirty="0"/>
              <a:t>（</a:t>
            </a:r>
            <a:r>
              <a:rPr lang="en-US" altLang="zh-CN" b="1" dirty="0"/>
              <a:t>Transmission Control Protocol</a:t>
            </a:r>
            <a:r>
              <a:rPr lang="zh-CN" altLang="en-US" b="1" dirty="0"/>
              <a:t>）</a:t>
            </a:r>
          </a:p>
        </p:txBody>
      </p:sp>
      <p:grpSp>
        <p:nvGrpSpPr>
          <p:cNvPr id="36" name="组合 35">
            <a:extLst>
              <a:ext uri="{FF2B5EF4-FFF2-40B4-BE49-F238E27FC236}">
                <a16:creationId xmlns:a16="http://schemas.microsoft.com/office/drawing/2014/main" id="{CBD3B94E-09ED-322D-2BEB-6EAF8433D334}"/>
              </a:ext>
            </a:extLst>
          </p:cNvPr>
          <p:cNvGrpSpPr/>
          <p:nvPr/>
        </p:nvGrpSpPr>
        <p:grpSpPr>
          <a:xfrm>
            <a:off x="304427" y="2017187"/>
            <a:ext cx="5409277" cy="3717413"/>
            <a:chOff x="304427" y="2017187"/>
            <a:chExt cx="5409277" cy="3717413"/>
          </a:xfrm>
        </p:grpSpPr>
        <p:sp>
          <p:nvSpPr>
            <p:cNvPr id="5" name="流程图: 文档 4">
              <a:extLst>
                <a:ext uri="{FF2B5EF4-FFF2-40B4-BE49-F238E27FC236}">
                  <a16:creationId xmlns:a16="http://schemas.microsoft.com/office/drawing/2014/main" id="{246078AE-D760-9164-0694-8FB2E00C9BF1}"/>
                </a:ext>
              </a:extLst>
            </p:cNvPr>
            <p:cNvSpPr/>
            <p:nvPr/>
          </p:nvSpPr>
          <p:spPr>
            <a:xfrm>
              <a:off x="304800" y="2373549"/>
              <a:ext cx="1154349" cy="713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应用进程</a:t>
              </a:r>
            </a:p>
          </p:txBody>
        </p:sp>
        <p:sp>
          <p:nvSpPr>
            <p:cNvPr id="6" name="文本框 5">
              <a:extLst>
                <a:ext uri="{FF2B5EF4-FFF2-40B4-BE49-F238E27FC236}">
                  <a16:creationId xmlns:a16="http://schemas.microsoft.com/office/drawing/2014/main" id="{6D421851-C533-96C4-AF4D-FE00F8805D5E}"/>
                </a:ext>
              </a:extLst>
            </p:cNvPr>
            <p:cNvSpPr txBox="1"/>
            <p:nvPr/>
          </p:nvSpPr>
          <p:spPr>
            <a:xfrm>
              <a:off x="304799" y="2017187"/>
              <a:ext cx="1154349" cy="369332"/>
            </a:xfrm>
            <a:prstGeom prst="rect">
              <a:avLst/>
            </a:prstGeom>
            <a:noFill/>
          </p:spPr>
          <p:txBody>
            <a:bodyPr wrap="square" rtlCol="0">
              <a:spAutoFit/>
            </a:bodyPr>
            <a:lstStyle/>
            <a:p>
              <a:pPr algn="ctr"/>
              <a:r>
                <a:rPr lang="zh-CN" altLang="en-US" b="1" dirty="0"/>
                <a:t>发送方</a:t>
              </a:r>
            </a:p>
          </p:txBody>
        </p:sp>
        <p:sp>
          <p:nvSpPr>
            <p:cNvPr id="28" name="流程图: 文档 27">
              <a:extLst>
                <a:ext uri="{FF2B5EF4-FFF2-40B4-BE49-F238E27FC236}">
                  <a16:creationId xmlns:a16="http://schemas.microsoft.com/office/drawing/2014/main" id="{5B3937E6-071E-5112-5C50-6D0C2C188C17}"/>
                </a:ext>
              </a:extLst>
            </p:cNvPr>
            <p:cNvSpPr/>
            <p:nvPr/>
          </p:nvSpPr>
          <p:spPr>
            <a:xfrm>
              <a:off x="4559031" y="2373549"/>
              <a:ext cx="1154349" cy="713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应用进程</a:t>
              </a:r>
            </a:p>
          </p:txBody>
        </p:sp>
        <p:sp>
          <p:nvSpPr>
            <p:cNvPr id="29" name="文本框 28">
              <a:extLst>
                <a:ext uri="{FF2B5EF4-FFF2-40B4-BE49-F238E27FC236}">
                  <a16:creationId xmlns:a16="http://schemas.microsoft.com/office/drawing/2014/main" id="{12DFED6B-B3E1-9CEE-189F-2D94F6682935}"/>
                </a:ext>
              </a:extLst>
            </p:cNvPr>
            <p:cNvSpPr txBox="1"/>
            <p:nvPr/>
          </p:nvSpPr>
          <p:spPr>
            <a:xfrm>
              <a:off x="4559030" y="2017187"/>
              <a:ext cx="1154349" cy="369332"/>
            </a:xfrm>
            <a:prstGeom prst="rect">
              <a:avLst/>
            </a:prstGeom>
            <a:noFill/>
          </p:spPr>
          <p:txBody>
            <a:bodyPr wrap="square" rtlCol="0">
              <a:spAutoFit/>
            </a:bodyPr>
            <a:lstStyle/>
            <a:p>
              <a:pPr algn="ctr"/>
              <a:r>
                <a:rPr lang="zh-CN" altLang="en-US" b="1" dirty="0"/>
                <a:t>发送方</a:t>
              </a:r>
            </a:p>
          </p:txBody>
        </p:sp>
        <p:sp>
          <p:nvSpPr>
            <p:cNvPr id="7" name="矩形 6">
              <a:extLst>
                <a:ext uri="{FF2B5EF4-FFF2-40B4-BE49-F238E27FC236}">
                  <a16:creationId xmlns:a16="http://schemas.microsoft.com/office/drawing/2014/main" id="{E1E14EEC-D418-C37C-9DF0-1EA59F6323FC}"/>
                </a:ext>
              </a:extLst>
            </p:cNvPr>
            <p:cNvSpPr/>
            <p:nvPr/>
          </p:nvSpPr>
          <p:spPr>
            <a:xfrm>
              <a:off x="304797" y="4447301"/>
              <a:ext cx="2412461" cy="781453"/>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A85233CB-F1D4-A450-F57D-5B3339F67B01}"/>
                </a:ext>
              </a:extLst>
            </p:cNvPr>
            <p:cNvSpPr/>
            <p:nvPr/>
          </p:nvSpPr>
          <p:spPr>
            <a:xfrm>
              <a:off x="3300917" y="4447301"/>
              <a:ext cx="2412461" cy="781453"/>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cxnSp>
          <p:nvCxnSpPr>
            <p:cNvPr id="14" name="直接箭头连接符 13">
              <a:extLst>
                <a:ext uri="{FF2B5EF4-FFF2-40B4-BE49-F238E27FC236}">
                  <a16:creationId xmlns:a16="http://schemas.microsoft.com/office/drawing/2014/main" id="{F5E2BBBA-B4CE-A274-7E71-FA12552322FC}"/>
                </a:ext>
              </a:extLst>
            </p:cNvPr>
            <p:cNvCxnSpPr>
              <a:cxnSpLocks/>
            </p:cNvCxnSpPr>
            <p:nvPr/>
          </p:nvCxnSpPr>
          <p:spPr>
            <a:xfrm>
              <a:off x="992220" y="3009089"/>
              <a:ext cx="0" cy="1438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169C2B87-C68E-EFF9-1EA8-307CF40AB052}"/>
                </a:ext>
              </a:extLst>
            </p:cNvPr>
            <p:cNvCxnSpPr>
              <a:cxnSpLocks/>
            </p:cNvCxnSpPr>
            <p:nvPr/>
          </p:nvCxnSpPr>
          <p:spPr>
            <a:xfrm>
              <a:off x="5210782" y="3009089"/>
              <a:ext cx="0" cy="1438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F7E48E4-3563-113F-7910-6EC24B78C759}"/>
                </a:ext>
              </a:extLst>
            </p:cNvPr>
            <p:cNvCxnSpPr>
              <a:cxnSpLocks/>
            </p:cNvCxnSpPr>
            <p:nvPr/>
          </p:nvCxnSpPr>
          <p:spPr>
            <a:xfrm>
              <a:off x="992220" y="5228754"/>
              <a:ext cx="0" cy="505846"/>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BADC3BA7-5C3C-D91C-0FCB-EA33AE8761BA}"/>
                </a:ext>
              </a:extLst>
            </p:cNvPr>
            <p:cNvCxnSpPr>
              <a:cxnSpLocks/>
            </p:cNvCxnSpPr>
            <p:nvPr/>
          </p:nvCxnSpPr>
          <p:spPr>
            <a:xfrm>
              <a:off x="5210782" y="5228754"/>
              <a:ext cx="0" cy="505846"/>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E5E4379-AF09-E281-F170-90265CDAD9EF}"/>
                </a:ext>
              </a:extLst>
            </p:cNvPr>
            <p:cNvCxnSpPr/>
            <p:nvPr/>
          </p:nvCxnSpPr>
          <p:spPr>
            <a:xfrm>
              <a:off x="992220" y="5734600"/>
              <a:ext cx="4218562"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9F32C278-D2C6-D696-3EBB-2463A95BE788}"/>
                </a:ext>
              </a:extLst>
            </p:cNvPr>
            <p:cNvSpPr txBox="1"/>
            <p:nvPr/>
          </p:nvSpPr>
          <p:spPr>
            <a:xfrm>
              <a:off x="304427" y="4433636"/>
              <a:ext cx="587828" cy="369332"/>
            </a:xfrm>
            <a:prstGeom prst="rect">
              <a:avLst/>
            </a:prstGeom>
            <a:noFill/>
          </p:spPr>
          <p:txBody>
            <a:bodyPr wrap="square" rtlCol="0">
              <a:spAutoFit/>
            </a:bodyPr>
            <a:lstStyle/>
            <a:p>
              <a:pPr algn="r"/>
              <a:r>
                <a:rPr lang="en-US" altLang="zh-CN" b="1" dirty="0">
                  <a:solidFill>
                    <a:schemeClr val="bg1"/>
                  </a:solidFill>
                </a:rPr>
                <a:t>UDP</a:t>
              </a:r>
              <a:endParaRPr lang="zh-CN" altLang="en-US" b="1" dirty="0">
                <a:solidFill>
                  <a:schemeClr val="bg1"/>
                </a:solidFill>
              </a:endParaRPr>
            </a:p>
          </p:txBody>
        </p:sp>
        <p:sp>
          <p:nvSpPr>
            <p:cNvPr id="62" name="文本框 61">
              <a:extLst>
                <a:ext uri="{FF2B5EF4-FFF2-40B4-BE49-F238E27FC236}">
                  <a16:creationId xmlns:a16="http://schemas.microsoft.com/office/drawing/2014/main" id="{7AE1CCBF-52DE-5D8F-031E-799EF0BEE7ED}"/>
                </a:ext>
              </a:extLst>
            </p:cNvPr>
            <p:cNvSpPr txBox="1"/>
            <p:nvPr/>
          </p:nvSpPr>
          <p:spPr>
            <a:xfrm>
              <a:off x="5125876" y="4433636"/>
              <a:ext cx="587828" cy="369332"/>
            </a:xfrm>
            <a:prstGeom prst="rect">
              <a:avLst/>
            </a:prstGeom>
            <a:noFill/>
          </p:spPr>
          <p:txBody>
            <a:bodyPr wrap="square" rtlCol="0">
              <a:spAutoFit/>
            </a:bodyPr>
            <a:lstStyle/>
            <a:p>
              <a:pPr algn="r"/>
              <a:r>
                <a:rPr lang="en-US" altLang="zh-CN" b="1" dirty="0">
                  <a:solidFill>
                    <a:schemeClr val="bg1"/>
                  </a:solidFill>
                </a:rPr>
                <a:t>UDP</a:t>
              </a:r>
              <a:endParaRPr lang="zh-CN" altLang="en-US" b="1" dirty="0">
                <a:solidFill>
                  <a:schemeClr val="bg1"/>
                </a:solidFill>
              </a:endParaRPr>
            </a:p>
          </p:txBody>
        </p:sp>
      </p:grpSp>
      <p:sp>
        <p:nvSpPr>
          <p:cNvPr id="37" name="矩形 36">
            <a:extLst>
              <a:ext uri="{FF2B5EF4-FFF2-40B4-BE49-F238E27FC236}">
                <a16:creationId xmlns:a16="http://schemas.microsoft.com/office/drawing/2014/main" id="{5CCF914D-BEF7-C3BB-A835-627CA70E4910}"/>
              </a:ext>
            </a:extLst>
          </p:cNvPr>
          <p:cNvSpPr/>
          <p:nvPr/>
        </p:nvSpPr>
        <p:spPr>
          <a:xfrm>
            <a:off x="4085696" y="4659845"/>
            <a:ext cx="1063113"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应用报文</a:t>
            </a:r>
          </a:p>
        </p:txBody>
      </p:sp>
    </p:spTree>
    <p:custDataLst>
      <p:tags r:id="rId1"/>
    </p:custDataLst>
    <p:extLst>
      <p:ext uri="{BB962C8B-B14F-4D97-AF65-F5344CB8AC3E}">
        <p14:creationId xmlns:p14="http://schemas.microsoft.com/office/powerpoint/2010/main" val="41615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p:tgtEl>
                                          <p:spTgt spid="37"/>
                                        </p:tgtEl>
                                        <p:attrNameLst>
                                          <p:attrName>ppt_x</p:attrName>
                                        </p:attrNameLst>
                                      </p:cBhvr>
                                      <p:tavLst>
                                        <p:tav tm="0">
                                          <p:val>
                                            <p:strVal val="#ppt_x-#ppt_w*1.125000"/>
                                          </p:val>
                                        </p:tav>
                                        <p:tav tm="100000">
                                          <p:val>
                                            <p:strVal val="#ppt_x"/>
                                          </p:val>
                                        </p:tav>
                                      </p:tavLst>
                                    </p:anim>
                                    <p:animEffect transition="in" filter="wipe(right)">
                                      <p:cBhvr>
                                        <p:cTn id="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8B2C20D8-A9E0-2187-04E4-90E8A394C7B6}"/>
              </a:ext>
            </a:extLst>
          </p:cNvPr>
          <p:cNvGrpSpPr/>
          <p:nvPr/>
        </p:nvGrpSpPr>
        <p:grpSpPr>
          <a:xfrm>
            <a:off x="304799" y="749300"/>
            <a:ext cx="6192345" cy="400110"/>
            <a:chOff x="424116" y="898245"/>
            <a:chExt cx="6192345" cy="400110"/>
          </a:xfrm>
        </p:grpSpPr>
        <p:sp>
          <p:nvSpPr>
            <p:cNvPr id="47" name="平行四边形 46">
              <a:extLst>
                <a:ext uri="{FF2B5EF4-FFF2-40B4-BE49-F238E27FC236}">
                  <a16:creationId xmlns:a16="http://schemas.microsoft.com/office/drawing/2014/main" id="{7E37A4D2-45B7-7751-FECC-0328C96ADAAE}"/>
                </a:ext>
              </a:extLst>
            </p:cNvPr>
            <p:cNvSpPr/>
            <p:nvPr/>
          </p:nvSpPr>
          <p:spPr>
            <a:xfrm>
              <a:off x="424116" y="898245"/>
              <a:ext cx="68742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8" name="文本框 47">
              <a:extLst>
                <a:ext uri="{FF2B5EF4-FFF2-40B4-BE49-F238E27FC236}">
                  <a16:creationId xmlns:a16="http://schemas.microsoft.com/office/drawing/2014/main" id="{B7B8812E-7D0A-DD9C-A9DE-0A934438EB6A}"/>
                </a:ext>
              </a:extLst>
            </p:cNvPr>
            <p:cNvSpPr txBox="1"/>
            <p:nvPr/>
          </p:nvSpPr>
          <p:spPr>
            <a:xfrm>
              <a:off x="1111537" y="898245"/>
              <a:ext cx="5504924" cy="400110"/>
            </a:xfrm>
            <a:prstGeom prst="rect">
              <a:avLst/>
            </a:prstGeom>
            <a:noFill/>
          </p:spPr>
          <p:txBody>
            <a:bodyPr wrap="square" rtlCol="0">
              <a:spAutoFit/>
            </a:bodyPr>
            <a:lstStyle/>
            <a:p>
              <a:r>
                <a:rPr lang="en-US" altLang="zh-CN" sz="2000" b="1" dirty="0"/>
                <a:t>UDP</a:t>
              </a:r>
              <a:r>
                <a:rPr lang="zh-CN" altLang="en-US" sz="2000" b="1" dirty="0"/>
                <a:t>和</a:t>
              </a:r>
              <a:r>
                <a:rPr lang="en-US" altLang="zh-CN" sz="2000" b="1" dirty="0"/>
                <a:t>TCP</a:t>
              </a:r>
              <a:r>
                <a:rPr lang="zh-CN" altLang="en-US" sz="2000" b="1" dirty="0"/>
                <a:t>应用层报文的处理</a:t>
              </a:r>
            </a:p>
          </p:txBody>
        </p:sp>
      </p:grpSp>
      <p:sp>
        <p:nvSpPr>
          <p:cNvPr id="3" name="矩形 2">
            <a:extLst>
              <a:ext uri="{FF2B5EF4-FFF2-40B4-BE49-F238E27FC236}">
                <a16:creationId xmlns:a16="http://schemas.microsoft.com/office/drawing/2014/main" id="{5FAEBC5D-CA4D-52E8-390A-45F4447348A3}"/>
              </a:ext>
            </a:extLst>
          </p:cNvPr>
          <p:cNvSpPr/>
          <p:nvPr/>
        </p:nvSpPr>
        <p:spPr>
          <a:xfrm>
            <a:off x="30480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用户数据报协议</a:t>
            </a:r>
            <a:r>
              <a:rPr lang="en-US" altLang="zh-CN" b="1" dirty="0"/>
              <a:t>UDP</a:t>
            </a:r>
          </a:p>
          <a:p>
            <a:pPr algn="ctr"/>
            <a:r>
              <a:rPr lang="zh-CN" altLang="en-US" b="1" dirty="0"/>
              <a:t>（</a:t>
            </a:r>
            <a:r>
              <a:rPr lang="en-US" altLang="zh-CN" b="1" dirty="0"/>
              <a:t>User Datagram Protocol</a:t>
            </a:r>
            <a:r>
              <a:rPr lang="zh-CN" altLang="en-US" b="1" dirty="0"/>
              <a:t>）</a:t>
            </a:r>
          </a:p>
        </p:txBody>
      </p:sp>
      <p:sp>
        <p:nvSpPr>
          <p:cNvPr id="49" name="矩形 48">
            <a:extLst>
              <a:ext uri="{FF2B5EF4-FFF2-40B4-BE49-F238E27FC236}">
                <a16:creationId xmlns:a16="http://schemas.microsoft.com/office/drawing/2014/main" id="{6C8A0C8B-C38D-7FD2-9A75-F278A4E78686}"/>
              </a:ext>
            </a:extLst>
          </p:cNvPr>
          <p:cNvSpPr/>
          <p:nvPr/>
        </p:nvSpPr>
        <p:spPr>
          <a:xfrm>
            <a:off x="647862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传输控制协议</a:t>
            </a:r>
            <a:r>
              <a:rPr lang="en-US" altLang="zh-CN" b="1" dirty="0"/>
              <a:t>TCP</a:t>
            </a:r>
          </a:p>
          <a:p>
            <a:pPr algn="ctr"/>
            <a:r>
              <a:rPr lang="zh-CN" altLang="en-US" b="1" dirty="0"/>
              <a:t>（</a:t>
            </a:r>
            <a:r>
              <a:rPr lang="en-US" altLang="zh-CN" b="1" dirty="0"/>
              <a:t>Transmission Control Protocol</a:t>
            </a:r>
            <a:r>
              <a:rPr lang="zh-CN" altLang="en-US" b="1" dirty="0"/>
              <a:t>）</a:t>
            </a:r>
          </a:p>
        </p:txBody>
      </p:sp>
      <p:grpSp>
        <p:nvGrpSpPr>
          <p:cNvPr id="36" name="组合 35">
            <a:extLst>
              <a:ext uri="{FF2B5EF4-FFF2-40B4-BE49-F238E27FC236}">
                <a16:creationId xmlns:a16="http://schemas.microsoft.com/office/drawing/2014/main" id="{CBD3B94E-09ED-322D-2BEB-6EAF8433D334}"/>
              </a:ext>
            </a:extLst>
          </p:cNvPr>
          <p:cNvGrpSpPr/>
          <p:nvPr/>
        </p:nvGrpSpPr>
        <p:grpSpPr>
          <a:xfrm>
            <a:off x="304427" y="2017187"/>
            <a:ext cx="5409277" cy="3717413"/>
            <a:chOff x="304427" y="2017187"/>
            <a:chExt cx="5409277" cy="3717413"/>
          </a:xfrm>
        </p:grpSpPr>
        <p:sp>
          <p:nvSpPr>
            <p:cNvPr id="5" name="流程图: 文档 4">
              <a:extLst>
                <a:ext uri="{FF2B5EF4-FFF2-40B4-BE49-F238E27FC236}">
                  <a16:creationId xmlns:a16="http://schemas.microsoft.com/office/drawing/2014/main" id="{246078AE-D760-9164-0694-8FB2E00C9BF1}"/>
                </a:ext>
              </a:extLst>
            </p:cNvPr>
            <p:cNvSpPr/>
            <p:nvPr/>
          </p:nvSpPr>
          <p:spPr>
            <a:xfrm>
              <a:off x="304800" y="2373549"/>
              <a:ext cx="1154349" cy="713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应用进程</a:t>
              </a:r>
            </a:p>
          </p:txBody>
        </p:sp>
        <p:sp>
          <p:nvSpPr>
            <p:cNvPr id="6" name="文本框 5">
              <a:extLst>
                <a:ext uri="{FF2B5EF4-FFF2-40B4-BE49-F238E27FC236}">
                  <a16:creationId xmlns:a16="http://schemas.microsoft.com/office/drawing/2014/main" id="{6D421851-C533-96C4-AF4D-FE00F8805D5E}"/>
                </a:ext>
              </a:extLst>
            </p:cNvPr>
            <p:cNvSpPr txBox="1"/>
            <p:nvPr/>
          </p:nvSpPr>
          <p:spPr>
            <a:xfrm>
              <a:off x="304799" y="2017187"/>
              <a:ext cx="1154349" cy="369332"/>
            </a:xfrm>
            <a:prstGeom prst="rect">
              <a:avLst/>
            </a:prstGeom>
            <a:noFill/>
          </p:spPr>
          <p:txBody>
            <a:bodyPr wrap="square" rtlCol="0">
              <a:spAutoFit/>
            </a:bodyPr>
            <a:lstStyle/>
            <a:p>
              <a:pPr algn="ctr"/>
              <a:r>
                <a:rPr lang="zh-CN" altLang="en-US" b="1" dirty="0"/>
                <a:t>发送方</a:t>
              </a:r>
            </a:p>
          </p:txBody>
        </p:sp>
        <p:sp>
          <p:nvSpPr>
            <p:cNvPr id="28" name="流程图: 文档 27">
              <a:extLst>
                <a:ext uri="{FF2B5EF4-FFF2-40B4-BE49-F238E27FC236}">
                  <a16:creationId xmlns:a16="http://schemas.microsoft.com/office/drawing/2014/main" id="{5B3937E6-071E-5112-5C50-6D0C2C188C17}"/>
                </a:ext>
              </a:extLst>
            </p:cNvPr>
            <p:cNvSpPr/>
            <p:nvPr/>
          </p:nvSpPr>
          <p:spPr>
            <a:xfrm>
              <a:off x="4559031" y="2373549"/>
              <a:ext cx="1154349" cy="713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应用进程</a:t>
              </a:r>
            </a:p>
          </p:txBody>
        </p:sp>
        <p:sp>
          <p:nvSpPr>
            <p:cNvPr id="29" name="文本框 28">
              <a:extLst>
                <a:ext uri="{FF2B5EF4-FFF2-40B4-BE49-F238E27FC236}">
                  <a16:creationId xmlns:a16="http://schemas.microsoft.com/office/drawing/2014/main" id="{12DFED6B-B3E1-9CEE-189F-2D94F6682935}"/>
                </a:ext>
              </a:extLst>
            </p:cNvPr>
            <p:cNvSpPr txBox="1"/>
            <p:nvPr/>
          </p:nvSpPr>
          <p:spPr>
            <a:xfrm>
              <a:off x="4559030" y="2017187"/>
              <a:ext cx="1154349" cy="369332"/>
            </a:xfrm>
            <a:prstGeom prst="rect">
              <a:avLst/>
            </a:prstGeom>
            <a:noFill/>
          </p:spPr>
          <p:txBody>
            <a:bodyPr wrap="square" rtlCol="0">
              <a:spAutoFit/>
            </a:bodyPr>
            <a:lstStyle/>
            <a:p>
              <a:pPr algn="ctr"/>
              <a:r>
                <a:rPr lang="zh-CN" altLang="en-US" b="1" dirty="0"/>
                <a:t>发送方</a:t>
              </a:r>
            </a:p>
          </p:txBody>
        </p:sp>
        <p:sp>
          <p:nvSpPr>
            <p:cNvPr id="7" name="矩形 6">
              <a:extLst>
                <a:ext uri="{FF2B5EF4-FFF2-40B4-BE49-F238E27FC236}">
                  <a16:creationId xmlns:a16="http://schemas.microsoft.com/office/drawing/2014/main" id="{E1E14EEC-D418-C37C-9DF0-1EA59F6323FC}"/>
                </a:ext>
              </a:extLst>
            </p:cNvPr>
            <p:cNvSpPr/>
            <p:nvPr/>
          </p:nvSpPr>
          <p:spPr>
            <a:xfrm>
              <a:off x="304797" y="4447301"/>
              <a:ext cx="2412461" cy="781453"/>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A85233CB-F1D4-A450-F57D-5B3339F67B01}"/>
                </a:ext>
              </a:extLst>
            </p:cNvPr>
            <p:cNvSpPr/>
            <p:nvPr/>
          </p:nvSpPr>
          <p:spPr>
            <a:xfrm>
              <a:off x="3300917" y="4447301"/>
              <a:ext cx="2412461" cy="781453"/>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cxnSp>
          <p:nvCxnSpPr>
            <p:cNvPr id="14" name="直接箭头连接符 13">
              <a:extLst>
                <a:ext uri="{FF2B5EF4-FFF2-40B4-BE49-F238E27FC236}">
                  <a16:creationId xmlns:a16="http://schemas.microsoft.com/office/drawing/2014/main" id="{F5E2BBBA-B4CE-A274-7E71-FA12552322FC}"/>
                </a:ext>
              </a:extLst>
            </p:cNvPr>
            <p:cNvCxnSpPr>
              <a:cxnSpLocks/>
            </p:cNvCxnSpPr>
            <p:nvPr/>
          </p:nvCxnSpPr>
          <p:spPr>
            <a:xfrm>
              <a:off x="992220" y="3009089"/>
              <a:ext cx="0" cy="1438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169C2B87-C68E-EFF9-1EA8-307CF40AB052}"/>
                </a:ext>
              </a:extLst>
            </p:cNvPr>
            <p:cNvCxnSpPr>
              <a:cxnSpLocks/>
            </p:cNvCxnSpPr>
            <p:nvPr/>
          </p:nvCxnSpPr>
          <p:spPr>
            <a:xfrm>
              <a:off x="5210782" y="3009089"/>
              <a:ext cx="0" cy="1438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F7E48E4-3563-113F-7910-6EC24B78C759}"/>
                </a:ext>
              </a:extLst>
            </p:cNvPr>
            <p:cNvCxnSpPr>
              <a:cxnSpLocks/>
            </p:cNvCxnSpPr>
            <p:nvPr/>
          </p:nvCxnSpPr>
          <p:spPr>
            <a:xfrm>
              <a:off x="992220" y="5228754"/>
              <a:ext cx="0" cy="505846"/>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BADC3BA7-5C3C-D91C-0FCB-EA33AE8761BA}"/>
                </a:ext>
              </a:extLst>
            </p:cNvPr>
            <p:cNvCxnSpPr>
              <a:cxnSpLocks/>
            </p:cNvCxnSpPr>
            <p:nvPr/>
          </p:nvCxnSpPr>
          <p:spPr>
            <a:xfrm>
              <a:off x="5210782" y="5228754"/>
              <a:ext cx="0" cy="505846"/>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E5E4379-AF09-E281-F170-90265CDAD9EF}"/>
                </a:ext>
              </a:extLst>
            </p:cNvPr>
            <p:cNvCxnSpPr/>
            <p:nvPr/>
          </p:nvCxnSpPr>
          <p:spPr>
            <a:xfrm>
              <a:off x="992220" y="5734600"/>
              <a:ext cx="4218562"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9F32C278-D2C6-D696-3EBB-2463A95BE788}"/>
                </a:ext>
              </a:extLst>
            </p:cNvPr>
            <p:cNvSpPr txBox="1"/>
            <p:nvPr/>
          </p:nvSpPr>
          <p:spPr>
            <a:xfrm>
              <a:off x="304427" y="4433636"/>
              <a:ext cx="587828" cy="369332"/>
            </a:xfrm>
            <a:prstGeom prst="rect">
              <a:avLst/>
            </a:prstGeom>
            <a:noFill/>
          </p:spPr>
          <p:txBody>
            <a:bodyPr wrap="square" rtlCol="0">
              <a:spAutoFit/>
            </a:bodyPr>
            <a:lstStyle/>
            <a:p>
              <a:pPr algn="r"/>
              <a:r>
                <a:rPr lang="en-US" altLang="zh-CN" b="1" dirty="0">
                  <a:solidFill>
                    <a:schemeClr val="bg1"/>
                  </a:solidFill>
                </a:rPr>
                <a:t>UDP</a:t>
              </a:r>
              <a:endParaRPr lang="zh-CN" altLang="en-US" b="1" dirty="0">
                <a:solidFill>
                  <a:schemeClr val="bg1"/>
                </a:solidFill>
              </a:endParaRPr>
            </a:p>
          </p:txBody>
        </p:sp>
        <p:sp>
          <p:nvSpPr>
            <p:cNvPr id="62" name="文本框 61">
              <a:extLst>
                <a:ext uri="{FF2B5EF4-FFF2-40B4-BE49-F238E27FC236}">
                  <a16:creationId xmlns:a16="http://schemas.microsoft.com/office/drawing/2014/main" id="{7AE1CCBF-52DE-5D8F-031E-799EF0BEE7ED}"/>
                </a:ext>
              </a:extLst>
            </p:cNvPr>
            <p:cNvSpPr txBox="1"/>
            <p:nvPr/>
          </p:nvSpPr>
          <p:spPr>
            <a:xfrm>
              <a:off x="5125876" y="4433636"/>
              <a:ext cx="587828" cy="369332"/>
            </a:xfrm>
            <a:prstGeom prst="rect">
              <a:avLst/>
            </a:prstGeom>
            <a:noFill/>
          </p:spPr>
          <p:txBody>
            <a:bodyPr wrap="square" rtlCol="0">
              <a:spAutoFit/>
            </a:bodyPr>
            <a:lstStyle/>
            <a:p>
              <a:pPr algn="r"/>
              <a:r>
                <a:rPr lang="en-US" altLang="zh-CN" b="1" dirty="0">
                  <a:solidFill>
                    <a:schemeClr val="bg1"/>
                  </a:solidFill>
                </a:rPr>
                <a:t>UDP</a:t>
              </a:r>
              <a:endParaRPr lang="zh-CN" altLang="en-US" b="1" dirty="0">
                <a:solidFill>
                  <a:schemeClr val="bg1"/>
                </a:solidFill>
              </a:endParaRPr>
            </a:p>
          </p:txBody>
        </p:sp>
      </p:grpSp>
      <p:sp>
        <p:nvSpPr>
          <p:cNvPr id="37" name="矩形 36">
            <a:extLst>
              <a:ext uri="{FF2B5EF4-FFF2-40B4-BE49-F238E27FC236}">
                <a16:creationId xmlns:a16="http://schemas.microsoft.com/office/drawing/2014/main" id="{5CCF914D-BEF7-C3BB-A835-627CA70E4910}"/>
              </a:ext>
            </a:extLst>
          </p:cNvPr>
          <p:cNvSpPr/>
          <p:nvPr/>
        </p:nvSpPr>
        <p:spPr>
          <a:xfrm>
            <a:off x="4085696" y="3181241"/>
            <a:ext cx="1063113"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应用报文</a:t>
            </a:r>
          </a:p>
        </p:txBody>
      </p:sp>
    </p:spTree>
    <p:custDataLst>
      <p:tags r:id="rId1"/>
    </p:custDataLst>
    <p:extLst>
      <p:ext uri="{BB962C8B-B14F-4D97-AF65-F5344CB8AC3E}">
        <p14:creationId xmlns:p14="http://schemas.microsoft.com/office/powerpoint/2010/main" val="99496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8B2C20D8-A9E0-2187-04E4-90E8A394C7B6}"/>
              </a:ext>
            </a:extLst>
          </p:cNvPr>
          <p:cNvGrpSpPr/>
          <p:nvPr/>
        </p:nvGrpSpPr>
        <p:grpSpPr>
          <a:xfrm>
            <a:off x="304799" y="749300"/>
            <a:ext cx="6192345" cy="400110"/>
            <a:chOff x="424116" y="898245"/>
            <a:chExt cx="6192345" cy="400110"/>
          </a:xfrm>
        </p:grpSpPr>
        <p:sp>
          <p:nvSpPr>
            <p:cNvPr id="47" name="平行四边形 46">
              <a:extLst>
                <a:ext uri="{FF2B5EF4-FFF2-40B4-BE49-F238E27FC236}">
                  <a16:creationId xmlns:a16="http://schemas.microsoft.com/office/drawing/2014/main" id="{7E37A4D2-45B7-7751-FECC-0328C96ADAAE}"/>
                </a:ext>
              </a:extLst>
            </p:cNvPr>
            <p:cNvSpPr/>
            <p:nvPr/>
          </p:nvSpPr>
          <p:spPr>
            <a:xfrm>
              <a:off x="424116" y="898245"/>
              <a:ext cx="68742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8" name="文本框 47">
              <a:extLst>
                <a:ext uri="{FF2B5EF4-FFF2-40B4-BE49-F238E27FC236}">
                  <a16:creationId xmlns:a16="http://schemas.microsoft.com/office/drawing/2014/main" id="{B7B8812E-7D0A-DD9C-A9DE-0A934438EB6A}"/>
                </a:ext>
              </a:extLst>
            </p:cNvPr>
            <p:cNvSpPr txBox="1"/>
            <p:nvPr/>
          </p:nvSpPr>
          <p:spPr>
            <a:xfrm>
              <a:off x="1111537" y="898245"/>
              <a:ext cx="5504924" cy="400110"/>
            </a:xfrm>
            <a:prstGeom prst="rect">
              <a:avLst/>
            </a:prstGeom>
            <a:noFill/>
          </p:spPr>
          <p:txBody>
            <a:bodyPr wrap="square" rtlCol="0">
              <a:spAutoFit/>
            </a:bodyPr>
            <a:lstStyle/>
            <a:p>
              <a:r>
                <a:rPr lang="en-US" altLang="zh-CN" sz="2000" b="1" dirty="0"/>
                <a:t>UDP</a:t>
              </a:r>
              <a:r>
                <a:rPr lang="zh-CN" altLang="en-US" sz="2000" b="1" dirty="0"/>
                <a:t>和</a:t>
              </a:r>
              <a:r>
                <a:rPr lang="en-US" altLang="zh-CN" sz="2000" b="1" dirty="0"/>
                <a:t>TCP</a:t>
              </a:r>
              <a:r>
                <a:rPr lang="zh-CN" altLang="en-US" sz="2000" b="1" dirty="0"/>
                <a:t>应用层报文的处理</a:t>
              </a:r>
            </a:p>
          </p:txBody>
        </p:sp>
      </p:grpSp>
      <p:sp>
        <p:nvSpPr>
          <p:cNvPr id="3" name="矩形 2">
            <a:extLst>
              <a:ext uri="{FF2B5EF4-FFF2-40B4-BE49-F238E27FC236}">
                <a16:creationId xmlns:a16="http://schemas.microsoft.com/office/drawing/2014/main" id="{5FAEBC5D-CA4D-52E8-390A-45F4447348A3}"/>
              </a:ext>
            </a:extLst>
          </p:cNvPr>
          <p:cNvSpPr/>
          <p:nvPr/>
        </p:nvSpPr>
        <p:spPr>
          <a:xfrm>
            <a:off x="30480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用户数据报协议</a:t>
            </a:r>
            <a:r>
              <a:rPr lang="en-US" altLang="zh-CN" b="1" dirty="0"/>
              <a:t>UDP</a:t>
            </a:r>
          </a:p>
          <a:p>
            <a:pPr algn="ctr"/>
            <a:r>
              <a:rPr lang="zh-CN" altLang="en-US" b="1" dirty="0"/>
              <a:t>（</a:t>
            </a:r>
            <a:r>
              <a:rPr lang="en-US" altLang="zh-CN" b="1" dirty="0"/>
              <a:t>User Datagram Protocol</a:t>
            </a:r>
            <a:r>
              <a:rPr lang="zh-CN" altLang="en-US" b="1" dirty="0"/>
              <a:t>）</a:t>
            </a:r>
          </a:p>
        </p:txBody>
      </p:sp>
      <p:sp>
        <p:nvSpPr>
          <p:cNvPr id="49" name="矩形 48">
            <a:extLst>
              <a:ext uri="{FF2B5EF4-FFF2-40B4-BE49-F238E27FC236}">
                <a16:creationId xmlns:a16="http://schemas.microsoft.com/office/drawing/2014/main" id="{6C8A0C8B-C38D-7FD2-9A75-F278A4E78686}"/>
              </a:ext>
            </a:extLst>
          </p:cNvPr>
          <p:cNvSpPr/>
          <p:nvPr/>
        </p:nvSpPr>
        <p:spPr>
          <a:xfrm>
            <a:off x="647862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传输控制协议</a:t>
            </a:r>
            <a:r>
              <a:rPr lang="en-US" altLang="zh-CN" b="1" dirty="0"/>
              <a:t>TCP</a:t>
            </a:r>
          </a:p>
          <a:p>
            <a:pPr algn="ctr"/>
            <a:r>
              <a:rPr lang="zh-CN" altLang="en-US" b="1" dirty="0"/>
              <a:t>（</a:t>
            </a:r>
            <a:r>
              <a:rPr lang="en-US" altLang="zh-CN" b="1" dirty="0"/>
              <a:t>Transmission Control Protocol</a:t>
            </a:r>
            <a:r>
              <a:rPr lang="zh-CN" altLang="en-US" b="1" dirty="0"/>
              <a:t>）</a:t>
            </a:r>
          </a:p>
        </p:txBody>
      </p:sp>
      <p:grpSp>
        <p:nvGrpSpPr>
          <p:cNvPr id="36" name="组合 35">
            <a:extLst>
              <a:ext uri="{FF2B5EF4-FFF2-40B4-BE49-F238E27FC236}">
                <a16:creationId xmlns:a16="http://schemas.microsoft.com/office/drawing/2014/main" id="{CBD3B94E-09ED-322D-2BEB-6EAF8433D334}"/>
              </a:ext>
            </a:extLst>
          </p:cNvPr>
          <p:cNvGrpSpPr/>
          <p:nvPr/>
        </p:nvGrpSpPr>
        <p:grpSpPr>
          <a:xfrm>
            <a:off x="304427" y="2017187"/>
            <a:ext cx="5409277" cy="3717413"/>
            <a:chOff x="304427" y="2017187"/>
            <a:chExt cx="5409277" cy="3717413"/>
          </a:xfrm>
        </p:grpSpPr>
        <p:sp>
          <p:nvSpPr>
            <p:cNvPr id="5" name="流程图: 文档 4">
              <a:extLst>
                <a:ext uri="{FF2B5EF4-FFF2-40B4-BE49-F238E27FC236}">
                  <a16:creationId xmlns:a16="http://schemas.microsoft.com/office/drawing/2014/main" id="{246078AE-D760-9164-0694-8FB2E00C9BF1}"/>
                </a:ext>
              </a:extLst>
            </p:cNvPr>
            <p:cNvSpPr/>
            <p:nvPr/>
          </p:nvSpPr>
          <p:spPr>
            <a:xfrm>
              <a:off x="304800" y="2373549"/>
              <a:ext cx="1154349" cy="713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应用进程</a:t>
              </a:r>
            </a:p>
          </p:txBody>
        </p:sp>
        <p:sp>
          <p:nvSpPr>
            <p:cNvPr id="6" name="文本框 5">
              <a:extLst>
                <a:ext uri="{FF2B5EF4-FFF2-40B4-BE49-F238E27FC236}">
                  <a16:creationId xmlns:a16="http://schemas.microsoft.com/office/drawing/2014/main" id="{6D421851-C533-96C4-AF4D-FE00F8805D5E}"/>
                </a:ext>
              </a:extLst>
            </p:cNvPr>
            <p:cNvSpPr txBox="1"/>
            <p:nvPr/>
          </p:nvSpPr>
          <p:spPr>
            <a:xfrm>
              <a:off x="304799" y="2017187"/>
              <a:ext cx="1154349" cy="369332"/>
            </a:xfrm>
            <a:prstGeom prst="rect">
              <a:avLst/>
            </a:prstGeom>
            <a:noFill/>
          </p:spPr>
          <p:txBody>
            <a:bodyPr wrap="square" rtlCol="0">
              <a:spAutoFit/>
            </a:bodyPr>
            <a:lstStyle/>
            <a:p>
              <a:pPr algn="ctr"/>
              <a:r>
                <a:rPr lang="zh-CN" altLang="en-US" b="1" dirty="0"/>
                <a:t>发送方</a:t>
              </a:r>
            </a:p>
          </p:txBody>
        </p:sp>
        <p:sp>
          <p:nvSpPr>
            <p:cNvPr id="28" name="流程图: 文档 27">
              <a:extLst>
                <a:ext uri="{FF2B5EF4-FFF2-40B4-BE49-F238E27FC236}">
                  <a16:creationId xmlns:a16="http://schemas.microsoft.com/office/drawing/2014/main" id="{5B3937E6-071E-5112-5C50-6D0C2C188C17}"/>
                </a:ext>
              </a:extLst>
            </p:cNvPr>
            <p:cNvSpPr/>
            <p:nvPr/>
          </p:nvSpPr>
          <p:spPr>
            <a:xfrm>
              <a:off x="4559031" y="2373549"/>
              <a:ext cx="1154349" cy="713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应用进程</a:t>
              </a:r>
            </a:p>
          </p:txBody>
        </p:sp>
        <p:sp>
          <p:nvSpPr>
            <p:cNvPr id="29" name="文本框 28">
              <a:extLst>
                <a:ext uri="{FF2B5EF4-FFF2-40B4-BE49-F238E27FC236}">
                  <a16:creationId xmlns:a16="http://schemas.microsoft.com/office/drawing/2014/main" id="{12DFED6B-B3E1-9CEE-189F-2D94F6682935}"/>
                </a:ext>
              </a:extLst>
            </p:cNvPr>
            <p:cNvSpPr txBox="1"/>
            <p:nvPr/>
          </p:nvSpPr>
          <p:spPr>
            <a:xfrm>
              <a:off x="4559030" y="2017187"/>
              <a:ext cx="1154349" cy="369332"/>
            </a:xfrm>
            <a:prstGeom prst="rect">
              <a:avLst/>
            </a:prstGeom>
            <a:noFill/>
          </p:spPr>
          <p:txBody>
            <a:bodyPr wrap="square" rtlCol="0">
              <a:spAutoFit/>
            </a:bodyPr>
            <a:lstStyle/>
            <a:p>
              <a:pPr algn="ctr"/>
              <a:r>
                <a:rPr lang="zh-CN" altLang="en-US" b="1" dirty="0"/>
                <a:t>发送方</a:t>
              </a:r>
            </a:p>
          </p:txBody>
        </p:sp>
        <p:sp>
          <p:nvSpPr>
            <p:cNvPr id="7" name="矩形 6">
              <a:extLst>
                <a:ext uri="{FF2B5EF4-FFF2-40B4-BE49-F238E27FC236}">
                  <a16:creationId xmlns:a16="http://schemas.microsoft.com/office/drawing/2014/main" id="{E1E14EEC-D418-C37C-9DF0-1EA59F6323FC}"/>
                </a:ext>
              </a:extLst>
            </p:cNvPr>
            <p:cNvSpPr/>
            <p:nvPr/>
          </p:nvSpPr>
          <p:spPr>
            <a:xfrm>
              <a:off x="304797" y="4447301"/>
              <a:ext cx="2412461" cy="781453"/>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A85233CB-F1D4-A450-F57D-5B3339F67B01}"/>
                </a:ext>
              </a:extLst>
            </p:cNvPr>
            <p:cNvSpPr/>
            <p:nvPr/>
          </p:nvSpPr>
          <p:spPr>
            <a:xfrm>
              <a:off x="3300917" y="4447301"/>
              <a:ext cx="2412461" cy="781453"/>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cxnSp>
          <p:nvCxnSpPr>
            <p:cNvPr id="14" name="直接箭头连接符 13">
              <a:extLst>
                <a:ext uri="{FF2B5EF4-FFF2-40B4-BE49-F238E27FC236}">
                  <a16:creationId xmlns:a16="http://schemas.microsoft.com/office/drawing/2014/main" id="{F5E2BBBA-B4CE-A274-7E71-FA12552322FC}"/>
                </a:ext>
              </a:extLst>
            </p:cNvPr>
            <p:cNvCxnSpPr>
              <a:cxnSpLocks/>
            </p:cNvCxnSpPr>
            <p:nvPr/>
          </p:nvCxnSpPr>
          <p:spPr>
            <a:xfrm>
              <a:off x="992220" y="3009089"/>
              <a:ext cx="0" cy="1438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169C2B87-C68E-EFF9-1EA8-307CF40AB052}"/>
                </a:ext>
              </a:extLst>
            </p:cNvPr>
            <p:cNvCxnSpPr>
              <a:cxnSpLocks/>
            </p:cNvCxnSpPr>
            <p:nvPr/>
          </p:nvCxnSpPr>
          <p:spPr>
            <a:xfrm>
              <a:off x="5210782" y="3009089"/>
              <a:ext cx="0" cy="1438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F7E48E4-3563-113F-7910-6EC24B78C759}"/>
                </a:ext>
              </a:extLst>
            </p:cNvPr>
            <p:cNvCxnSpPr>
              <a:cxnSpLocks/>
            </p:cNvCxnSpPr>
            <p:nvPr/>
          </p:nvCxnSpPr>
          <p:spPr>
            <a:xfrm>
              <a:off x="992220" y="5228754"/>
              <a:ext cx="0" cy="505846"/>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BADC3BA7-5C3C-D91C-0FCB-EA33AE8761BA}"/>
                </a:ext>
              </a:extLst>
            </p:cNvPr>
            <p:cNvCxnSpPr>
              <a:cxnSpLocks/>
            </p:cNvCxnSpPr>
            <p:nvPr/>
          </p:nvCxnSpPr>
          <p:spPr>
            <a:xfrm>
              <a:off x="5210782" y="5228754"/>
              <a:ext cx="0" cy="505846"/>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E5E4379-AF09-E281-F170-90265CDAD9EF}"/>
                </a:ext>
              </a:extLst>
            </p:cNvPr>
            <p:cNvCxnSpPr/>
            <p:nvPr/>
          </p:nvCxnSpPr>
          <p:spPr>
            <a:xfrm>
              <a:off x="992220" y="5734600"/>
              <a:ext cx="4218562"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9F32C278-D2C6-D696-3EBB-2463A95BE788}"/>
                </a:ext>
              </a:extLst>
            </p:cNvPr>
            <p:cNvSpPr txBox="1"/>
            <p:nvPr/>
          </p:nvSpPr>
          <p:spPr>
            <a:xfrm>
              <a:off x="304427" y="4433636"/>
              <a:ext cx="587828" cy="369332"/>
            </a:xfrm>
            <a:prstGeom prst="rect">
              <a:avLst/>
            </a:prstGeom>
            <a:noFill/>
          </p:spPr>
          <p:txBody>
            <a:bodyPr wrap="square" rtlCol="0">
              <a:spAutoFit/>
            </a:bodyPr>
            <a:lstStyle/>
            <a:p>
              <a:pPr algn="r"/>
              <a:r>
                <a:rPr lang="en-US" altLang="zh-CN" b="1" dirty="0">
                  <a:solidFill>
                    <a:schemeClr val="bg1"/>
                  </a:solidFill>
                </a:rPr>
                <a:t>UDP</a:t>
              </a:r>
              <a:endParaRPr lang="zh-CN" altLang="en-US" b="1" dirty="0">
                <a:solidFill>
                  <a:schemeClr val="bg1"/>
                </a:solidFill>
              </a:endParaRPr>
            </a:p>
          </p:txBody>
        </p:sp>
        <p:sp>
          <p:nvSpPr>
            <p:cNvPr id="62" name="文本框 61">
              <a:extLst>
                <a:ext uri="{FF2B5EF4-FFF2-40B4-BE49-F238E27FC236}">
                  <a16:creationId xmlns:a16="http://schemas.microsoft.com/office/drawing/2014/main" id="{7AE1CCBF-52DE-5D8F-031E-799EF0BEE7ED}"/>
                </a:ext>
              </a:extLst>
            </p:cNvPr>
            <p:cNvSpPr txBox="1"/>
            <p:nvPr/>
          </p:nvSpPr>
          <p:spPr>
            <a:xfrm>
              <a:off x="5125876" y="4433636"/>
              <a:ext cx="587828" cy="369332"/>
            </a:xfrm>
            <a:prstGeom prst="rect">
              <a:avLst/>
            </a:prstGeom>
            <a:noFill/>
          </p:spPr>
          <p:txBody>
            <a:bodyPr wrap="square" rtlCol="0">
              <a:spAutoFit/>
            </a:bodyPr>
            <a:lstStyle/>
            <a:p>
              <a:pPr algn="r"/>
              <a:r>
                <a:rPr lang="en-US" altLang="zh-CN" b="1" dirty="0">
                  <a:solidFill>
                    <a:schemeClr val="bg1"/>
                  </a:solidFill>
                </a:rPr>
                <a:t>UDP</a:t>
              </a:r>
              <a:endParaRPr lang="zh-CN" altLang="en-US" b="1" dirty="0">
                <a:solidFill>
                  <a:schemeClr val="bg1"/>
                </a:solidFill>
              </a:endParaRPr>
            </a:p>
          </p:txBody>
        </p:sp>
      </p:grpSp>
      <p:grpSp>
        <p:nvGrpSpPr>
          <p:cNvPr id="11" name="组合 10">
            <a:extLst>
              <a:ext uri="{FF2B5EF4-FFF2-40B4-BE49-F238E27FC236}">
                <a16:creationId xmlns:a16="http://schemas.microsoft.com/office/drawing/2014/main" id="{099845CF-E5D6-BB58-78F8-272CF7A30ACA}"/>
              </a:ext>
            </a:extLst>
          </p:cNvPr>
          <p:cNvGrpSpPr/>
          <p:nvPr/>
        </p:nvGrpSpPr>
        <p:grpSpPr>
          <a:xfrm>
            <a:off x="1031211" y="3158839"/>
            <a:ext cx="1648394" cy="2508035"/>
            <a:chOff x="1031211" y="3158839"/>
            <a:chExt cx="1648394" cy="2508035"/>
          </a:xfrm>
        </p:grpSpPr>
        <p:sp>
          <p:nvSpPr>
            <p:cNvPr id="22" name="矩形 21">
              <a:extLst>
                <a:ext uri="{FF2B5EF4-FFF2-40B4-BE49-F238E27FC236}">
                  <a16:creationId xmlns:a16="http://schemas.microsoft.com/office/drawing/2014/main" id="{E7C53932-FA90-4496-9B76-DF01C695D13D}"/>
                </a:ext>
              </a:extLst>
            </p:cNvPr>
            <p:cNvSpPr/>
            <p:nvPr/>
          </p:nvSpPr>
          <p:spPr>
            <a:xfrm>
              <a:off x="1031211" y="3158839"/>
              <a:ext cx="1063113"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应用报文</a:t>
              </a:r>
            </a:p>
          </p:txBody>
        </p:sp>
        <p:sp>
          <p:nvSpPr>
            <p:cNvPr id="23" name="矩形 22">
              <a:extLst>
                <a:ext uri="{FF2B5EF4-FFF2-40B4-BE49-F238E27FC236}">
                  <a16:creationId xmlns:a16="http://schemas.microsoft.com/office/drawing/2014/main" id="{C9A58075-01A1-D371-B343-DA3CB4E71CBC}"/>
                </a:ext>
              </a:extLst>
            </p:cNvPr>
            <p:cNvSpPr/>
            <p:nvPr/>
          </p:nvSpPr>
          <p:spPr>
            <a:xfrm>
              <a:off x="1031211" y="3886471"/>
              <a:ext cx="1063113"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应用报文</a:t>
              </a:r>
            </a:p>
          </p:txBody>
        </p:sp>
        <p:grpSp>
          <p:nvGrpSpPr>
            <p:cNvPr id="4" name="组合 3">
              <a:extLst>
                <a:ext uri="{FF2B5EF4-FFF2-40B4-BE49-F238E27FC236}">
                  <a16:creationId xmlns:a16="http://schemas.microsoft.com/office/drawing/2014/main" id="{8660A08F-E61C-B76F-60AD-FDD8CCDDC6ED}"/>
                </a:ext>
              </a:extLst>
            </p:cNvPr>
            <p:cNvGrpSpPr/>
            <p:nvPr/>
          </p:nvGrpSpPr>
          <p:grpSpPr>
            <a:xfrm>
              <a:off x="1031211" y="4653361"/>
              <a:ext cx="1648394" cy="369332"/>
              <a:chOff x="1031211" y="4653361"/>
              <a:chExt cx="1648394" cy="369332"/>
            </a:xfrm>
          </p:grpSpPr>
          <p:sp>
            <p:nvSpPr>
              <p:cNvPr id="24" name="矩形 23">
                <a:extLst>
                  <a:ext uri="{FF2B5EF4-FFF2-40B4-BE49-F238E27FC236}">
                    <a16:creationId xmlns:a16="http://schemas.microsoft.com/office/drawing/2014/main" id="{91958272-A7A7-8BF1-5BC2-74BF300261F5}"/>
                  </a:ext>
                </a:extLst>
              </p:cNvPr>
              <p:cNvSpPr/>
              <p:nvPr/>
            </p:nvSpPr>
            <p:spPr>
              <a:xfrm>
                <a:off x="2092703" y="4653361"/>
                <a:ext cx="586902" cy="369332"/>
              </a:xfrm>
              <a:prstGeom prst="rect">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chemeClr val="tx1"/>
                    </a:solidFill>
                  </a:rPr>
                  <a:t>UDP</a:t>
                </a:r>
                <a:endParaRPr lang="zh-CN" altLang="en-US" sz="1600" b="1" dirty="0">
                  <a:solidFill>
                    <a:schemeClr val="tx1"/>
                  </a:solidFill>
                </a:endParaRPr>
              </a:p>
            </p:txBody>
          </p:sp>
          <p:sp>
            <p:nvSpPr>
              <p:cNvPr id="25" name="矩形 24">
                <a:extLst>
                  <a:ext uri="{FF2B5EF4-FFF2-40B4-BE49-F238E27FC236}">
                    <a16:creationId xmlns:a16="http://schemas.microsoft.com/office/drawing/2014/main" id="{95B6E3D1-C361-D24D-4040-1AFCF0FF5177}"/>
                  </a:ext>
                </a:extLst>
              </p:cNvPr>
              <p:cNvSpPr/>
              <p:nvPr/>
            </p:nvSpPr>
            <p:spPr>
              <a:xfrm>
                <a:off x="1031211" y="4653361"/>
                <a:ext cx="1063113"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应用报文</a:t>
                </a:r>
              </a:p>
            </p:txBody>
          </p:sp>
        </p:grpSp>
        <p:grpSp>
          <p:nvGrpSpPr>
            <p:cNvPr id="2" name="组合 1">
              <a:extLst>
                <a:ext uri="{FF2B5EF4-FFF2-40B4-BE49-F238E27FC236}">
                  <a16:creationId xmlns:a16="http://schemas.microsoft.com/office/drawing/2014/main" id="{3F919825-0520-F55A-09BC-154483EE4A4A}"/>
                </a:ext>
              </a:extLst>
            </p:cNvPr>
            <p:cNvGrpSpPr/>
            <p:nvPr/>
          </p:nvGrpSpPr>
          <p:grpSpPr>
            <a:xfrm>
              <a:off x="1031211" y="5297542"/>
              <a:ext cx="1648394" cy="369332"/>
              <a:chOff x="1183611" y="4805761"/>
              <a:chExt cx="1648394" cy="369332"/>
            </a:xfrm>
          </p:grpSpPr>
          <p:sp>
            <p:nvSpPr>
              <p:cNvPr id="27" name="矩形 26">
                <a:extLst>
                  <a:ext uri="{FF2B5EF4-FFF2-40B4-BE49-F238E27FC236}">
                    <a16:creationId xmlns:a16="http://schemas.microsoft.com/office/drawing/2014/main" id="{50DA39E8-C98C-E826-B1C7-E5F7E3592A47}"/>
                  </a:ext>
                </a:extLst>
              </p:cNvPr>
              <p:cNvSpPr/>
              <p:nvPr/>
            </p:nvSpPr>
            <p:spPr>
              <a:xfrm>
                <a:off x="2245103" y="4805761"/>
                <a:ext cx="586902" cy="369332"/>
              </a:xfrm>
              <a:prstGeom prst="rect">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chemeClr val="tx1"/>
                    </a:solidFill>
                  </a:rPr>
                  <a:t>UDP</a:t>
                </a:r>
                <a:endParaRPr lang="zh-CN" altLang="en-US" sz="1600" b="1" dirty="0">
                  <a:solidFill>
                    <a:schemeClr val="tx1"/>
                  </a:solidFill>
                </a:endParaRPr>
              </a:p>
            </p:txBody>
          </p:sp>
          <p:sp>
            <p:nvSpPr>
              <p:cNvPr id="30" name="矩形 29">
                <a:extLst>
                  <a:ext uri="{FF2B5EF4-FFF2-40B4-BE49-F238E27FC236}">
                    <a16:creationId xmlns:a16="http://schemas.microsoft.com/office/drawing/2014/main" id="{054F86F5-7246-6B1C-8797-A12CEDD1251B}"/>
                  </a:ext>
                </a:extLst>
              </p:cNvPr>
              <p:cNvSpPr/>
              <p:nvPr/>
            </p:nvSpPr>
            <p:spPr>
              <a:xfrm>
                <a:off x="1183611" y="4805761"/>
                <a:ext cx="1063113"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应用报文</a:t>
                </a:r>
              </a:p>
            </p:txBody>
          </p:sp>
        </p:grpSp>
        <p:sp>
          <p:nvSpPr>
            <p:cNvPr id="9" name="文本框 8">
              <a:extLst>
                <a:ext uri="{FF2B5EF4-FFF2-40B4-BE49-F238E27FC236}">
                  <a16:creationId xmlns:a16="http://schemas.microsoft.com/office/drawing/2014/main" id="{06D66E70-E793-DA17-6511-AFFBC490C85C}"/>
                </a:ext>
              </a:extLst>
            </p:cNvPr>
            <p:cNvSpPr txBox="1"/>
            <p:nvPr/>
          </p:nvSpPr>
          <p:spPr>
            <a:xfrm>
              <a:off x="1331934" y="3549475"/>
              <a:ext cx="461665" cy="435261"/>
            </a:xfrm>
            <a:prstGeom prst="rect">
              <a:avLst/>
            </a:prstGeom>
            <a:noFill/>
          </p:spPr>
          <p:txBody>
            <a:bodyPr vert="eaVert" wrap="square" rtlCol="0">
              <a:spAutoFit/>
            </a:bodyPr>
            <a:lstStyle/>
            <a:p>
              <a:r>
                <a:rPr lang="en-US" altLang="zh-CN" b="1" dirty="0">
                  <a:latin typeface="新宋体" panose="02010609030101010101" pitchFamily="49" charset="-122"/>
                  <a:ea typeface="新宋体" panose="02010609030101010101" pitchFamily="49" charset="-122"/>
                </a:rPr>
                <a:t>…</a:t>
              </a:r>
              <a:endParaRPr lang="zh-CN" altLang="en-US" b="1" dirty="0">
                <a:latin typeface="新宋体" panose="02010609030101010101" pitchFamily="49" charset="-122"/>
                <a:ea typeface="新宋体" panose="02010609030101010101" pitchFamily="49" charset="-122"/>
              </a:endParaRPr>
            </a:p>
          </p:txBody>
        </p:sp>
      </p:grpSp>
      <p:grpSp>
        <p:nvGrpSpPr>
          <p:cNvPr id="12" name="组合 11">
            <a:extLst>
              <a:ext uri="{FF2B5EF4-FFF2-40B4-BE49-F238E27FC236}">
                <a16:creationId xmlns:a16="http://schemas.microsoft.com/office/drawing/2014/main" id="{303EEB7C-CC04-9B37-D4D9-FEE508784577}"/>
              </a:ext>
            </a:extLst>
          </p:cNvPr>
          <p:cNvGrpSpPr/>
          <p:nvPr/>
        </p:nvGrpSpPr>
        <p:grpSpPr>
          <a:xfrm>
            <a:off x="3439829" y="3158839"/>
            <a:ext cx="1708980" cy="2508035"/>
            <a:chOff x="3439829" y="3158839"/>
            <a:chExt cx="1708980" cy="2508035"/>
          </a:xfrm>
        </p:grpSpPr>
        <p:sp>
          <p:nvSpPr>
            <p:cNvPr id="37" name="矩形 36">
              <a:extLst>
                <a:ext uri="{FF2B5EF4-FFF2-40B4-BE49-F238E27FC236}">
                  <a16:creationId xmlns:a16="http://schemas.microsoft.com/office/drawing/2014/main" id="{5CCF914D-BEF7-C3BB-A835-627CA70E4910}"/>
                </a:ext>
              </a:extLst>
            </p:cNvPr>
            <p:cNvSpPr/>
            <p:nvPr/>
          </p:nvSpPr>
          <p:spPr>
            <a:xfrm>
              <a:off x="4085696" y="3158839"/>
              <a:ext cx="1063113"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应用报文</a:t>
              </a:r>
            </a:p>
          </p:txBody>
        </p:sp>
        <p:grpSp>
          <p:nvGrpSpPr>
            <p:cNvPr id="32" name="组合 31">
              <a:extLst>
                <a:ext uri="{FF2B5EF4-FFF2-40B4-BE49-F238E27FC236}">
                  <a16:creationId xmlns:a16="http://schemas.microsoft.com/office/drawing/2014/main" id="{81C90C83-CAA9-8295-AF23-063A34E432A1}"/>
                </a:ext>
              </a:extLst>
            </p:cNvPr>
            <p:cNvGrpSpPr/>
            <p:nvPr/>
          </p:nvGrpSpPr>
          <p:grpSpPr>
            <a:xfrm>
              <a:off x="3439829" y="4653361"/>
              <a:ext cx="1648394" cy="369332"/>
              <a:chOff x="1031211" y="4653361"/>
              <a:chExt cx="1648394" cy="369332"/>
            </a:xfrm>
          </p:grpSpPr>
          <p:sp>
            <p:nvSpPr>
              <p:cNvPr id="33" name="矩形 32">
                <a:extLst>
                  <a:ext uri="{FF2B5EF4-FFF2-40B4-BE49-F238E27FC236}">
                    <a16:creationId xmlns:a16="http://schemas.microsoft.com/office/drawing/2014/main" id="{8079B846-769D-B7B2-C4D4-A8BA0BF3E217}"/>
                  </a:ext>
                </a:extLst>
              </p:cNvPr>
              <p:cNvSpPr/>
              <p:nvPr/>
            </p:nvSpPr>
            <p:spPr>
              <a:xfrm>
                <a:off x="2092703" y="4653361"/>
                <a:ext cx="586902" cy="369332"/>
              </a:xfrm>
              <a:prstGeom prst="rect">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chemeClr val="tx1"/>
                    </a:solidFill>
                  </a:rPr>
                  <a:t>UDP</a:t>
                </a:r>
                <a:endParaRPr lang="zh-CN" altLang="en-US" sz="1600" b="1" dirty="0">
                  <a:solidFill>
                    <a:schemeClr val="tx1"/>
                  </a:solidFill>
                </a:endParaRPr>
              </a:p>
            </p:txBody>
          </p:sp>
          <p:sp>
            <p:nvSpPr>
              <p:cNvPr id="38" name="矩形 37">
                <a:extLst>
                  <a:ext uri="{FF2B5EF4-FFF2-40B4-BE49-F238E27FC236}">
                    <a16:creationId xmlns:a16="http://schemas.microsoft.com/office/drawing/2014/main" id="{EFC59717-CC4F-BCEE-083C-403A532EC8C9}"/>
                  </a:ext>
                </a:extLst>
              </p:cNvPr>
              <p:cNvSpPr/>
              <p:nvPr/>
            </p:nvSpPr>
            <p:spPr>
              <a:xfrm>
                <a:off x="1031211" y="4653361"/>
                <a:ext cx="1063113"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应用报文</a:t>
                </a:r>
              </a:p>
            </p:txBody>
          </p:sp>
        </p:grpSp>
        <p:grpSp>
          <p:nvGrpSpPr>
            <p:cNvPr id="40" name="组合 39">
              <a:extLst>
                <a:ext uri="{FF2B5EF4-FFF2-40B4-BE49-F238E27FC236}">
                  <a16:creationId xmlns:a16="http://schemas.microsoft.com/office/drawing/2014/main" id="{1621FEC1-3AD9-7F19-2D4E-F462C716239B}"/>
                </a:ext>
              </a:extLst>
            </p:cNvPr>
            <p:cNvGrpSpPr/>
            <p:nvPr/>
          </p:nvGrpSpPr>
          <p:grpSpPr>
            <a:xfrm>
              <a:off x="3439829" y="5297542"/>
              <a:ext cx="1648394" cy="369332"/>
              <a:chOff x="1183611" y="4805761"/>
              <a:chExt cx="1648394" cy="369332"/>
            </a:xfrm>
          </p:grpSpPr>
          <p:sp>
            <p:nvSpPr>
              <p:cNvPr id="41" name="矩形 40">
                <a:extLst>
                  <a:ext uri="{FF2B5EF4-FFF2-40B4-BE49-F238E27FC236}">
                    <a16:creationId xmlns:a16="http://schemas.microsoft.com/office/drawing/2014/main" id="{F5BA9D81-67AD-B5E3-CBA1-EFC13E554F60}"/>
                  </a:ext>
                </a:extLst>
              </p:cNvPr>
              <p:cNvSpPr/>
              <p:nvPr/>
            </p:nvSpPr>
            <p:spPr>
              <a:xfrm>
                <a:off x="2245103" y="4805761"/>
                <a:ext cx="586902" cy="369332"/>
              </a:xfrm>
              <a:prstGeom prst="rect">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chemeClr val="tx1"/>
                    </a:solidFill>
                  </a:rPr>
                  <a:t>UDP</a:t>
                </a:r>
                <a:endParaRPr lang="zh-CN" altLang="en-US" sz="1600" b="1" dirty="0">
                  <a:solidFill>
                    <a:schemeClr val="tx1"/>
                  </a:solidFill>
                </a:endParaRPr>
              </a:p>
            </p:txBody>
          </p:sp>
          <p:sp>
            <p:nvSpPr>
              <p:cNvPr id="42" name="矩形 41">
                <a:extLst>
                  <a:ext uri="{FF2B5EF4-FFF2-40B4-BE49-F238E27FC236}">
                    <a16:creationId xmlns:a16="http://schemas.microsoft.com/office/drawing/2014/main" id="{06E5A9EC-D534-ABA9-751C-86E3224FE46E}"/>
                  </a:ext>
                </a:extLst>
              </p:cNvPr>
              <p:cNvSpPr/>
              <p:nvPr/>
            </p:nvSpPr>
            <p:spPr>
              <a:xfrm>
                <a:off x="1183611" y="4805761"/>
                <a:ext cx="1063113"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应用报文</a:t>
                </a:r>
              </a:p>
            </p:txBody>
          </p:sp>
        </p:grpSp>
        <p:sp>
          <p:nvSpPr>
            <p:cNvPr id="43" name="矩形 42">
              <a:extLst>
                <a:ext uri="{FF2B5EF4-FFF2-40B4-BE49-F238E27FC236}">
                  <a16:creationId xmlns:a16="http://schemas.microsoft.com/office/drawing/2014/main" id="{64AFF07F-094B-2EA8-E421-C752D956528E}"/>
                </a:ext>
              </a:extLst>
            </p:cNvPr>
            <p:cNvSpPr/>
            <p:nvPr/>
          </p:nvSpPr>
          <p:spPr>
            <a:xfrm>
              <a:off x="4085696" y="3886471"/>
              <a:ext cx="1063113"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应用报文</a:t>
              </a:r>
            </a:p>
          </p:txBody>
        </p:sp>
        <p:sp>
          <p:nvSpPr>
            <p:cNvPr id="44" name="文本框 43">
              <a:extLst>
                <a:ext uri="{FF2B5EF4-FFF2-40B4-BE49-F238E27FC236}">
                  <a16:creationId xmlns:a16="http://schemas.microsoft.com/office/drawing/2014/main" id="{4511D041-2E6C-DC72-A4D0-545574D234FB}"/>
                </a:ext>
              </a:extLst>
            </p:cNvPr>
            <p:cNvSpPr txBox="1"/>
            <p:nvPr/>
          </p:nvSpPr>
          <p:spPr>
            <a:xfrm>
              <a:off x="4386419" y="3549475"/>
              <a:ext cx="461665" cy="435261"/>
            </a:xfrm>
            <a:prstGeom prst="rect">
              <a:avLst/>
            </a:prstGeom>
            <a:noFill/>
          </p:spPr>
          <p:txBody>
            <a:bodyPr vert="eaVert" wrap="square" rtlCol="0">
              <a:spAutoFit/>
            </a:bodyPr>
            <a:lstStyle/>
            <a:p>
              <a:r>
                <a:rPr lang="en-US" altLang="zh-CN" b="1" dirty="0">
                  <a:latin typeface="新宋体" panose="02010609030101010101" pitchFamily="49" charset="-122"/>
                  <a:ea typeface="新宋体" panose="02010609030101010101" pitchFamily="49" charset="-122"/>
                </a:rPr>
                <a:t>…</a:t>
              </a:r>
              <a:endParaRPr lang="zh-CN" altLang="en-US" b="1" dirty="0">
                <a:latin typeface="新宋体" panose="02010609030101010101" pitchFamily="49" charset="-122"/>
                <a:ea typeface="新宋体" panose="02010609030101010101" pitchFamily="49" charset="-122"/>
              </a:endParaRPr>
            </a:p>
          </p:txBody>
        </p:sp>
      </p:grpSp>
      <p:sp>
        <p:nvSpPr>
          <p:cNvPr id="10" name="文本框 9">
            <a:extLst>
              <a:ext uri="{FF2B5EF4-FFF2-40B4-BE49-F238E27FC236}">
                <a16:creationId xmlns:a16="http://schemas.microsoft.com/office/drawing/2014/main" id="{EEA5B096-6D2E-88C8-C2B5-E94A92A734C9}"/>
              </a:ext>
            </a:extLst>
          </p:cNvPr>
          <p:cNvSpPr txBox="1"/>
          <p:nvPr/>
        </p:nvSpPr>
        <p:spPr>
          <a:xfrm>
            <a:off x="2802164" y="5297542"/>
            <a:ext cx="486383" cy="369332"/>
          </a:xfrm>
          <a:prstGeom prst="rect">
            <a:avLst/>
          </a:prstGeom>
          <a:noFill/>
        </p:spPr>
        <p:txBody>
          <a:bodyPr wrap="square" rtlCol="0">
            <a:spAutoFit/>
          </a:bodyPr>
          <a:lstStyle/>
          <a:p>
            <a:pPr algn="ctr"/>
            <a:r>
              <a:rPr lang="en-US" altLang="zh-CN" b="1" dirty="0">
                <a:latin typeface="新宋体" panose="02010609030101010101" pitchFamily="49" charset="-122"/>
                <a:ea typeface="新宋体" panose="02010609030101010101" pitchFamily="49" charset="-122"/>
              </a:rPr>
              <a:t>…</a:t>
            </a:r>
            <a:endParaRPr lang="zh-CN" altLang="en-US" b="1" dirty="0">
              <a:latin typeface="新宋体" panose="02010609030101010101" pitchFamily="49" charset="-122"/>
              <a:ea typeface="新宋体" panose="02010609030101010101" pitchFamily="49" charset="-122"/>
            </a:endParaRPr>
          </a:p>
        </p:txBody>
      </p:sp>
      <p:sp>
        <p:nvSpPr>
          <p:cNvPr id="45" name="文本框 44">
            <a:extLst>
              <a:ext uri="{FF2B5EF4-FFF2-40B4-BE49-F238E27FC236}">
                <a16:creationId xmlns:a16="http://schemas.microsoft.com/office/drawing/2014/main" id="{50740724-D783-9BFB-F9A5-CA587EA0E3E1}"/>
              </a:ext>
            </a:extLst>
          </p:cNvPr>
          <p:cNvSpPr txBox="1"/>
          <p:nvPr/>
        </p:nvSpPr>
        <p:spPr>
          <a:xfrm>
            <a:off x="304800" y="5954731"/>
            <a:ext cx="5408580" cy="369332"/>
          </a:xfrm>
          <a:prstGeom prst="rect">
            <a:avLst/>
          </a:prstGeom>
          <a:noFill/>
        </p:spPr>
        <p:txBody>
          <a:bodyPr wrap="square" rtlCol="0">
            <a:spAutoFit/>
          </a:bodyPr>
          <a:lstStyle/>
          <a:p>
            <a:pPr algn="ctr"/>
            <a:r>
              <a:rPr lang="en-US" altLang="zh-CN" b="1" dirty="0">
                <a:solidFill>
                  <a:schemeClr val="accent3"/>
                </a:solidFill>
              </a:rPr>
              <a:t>UDP</a:t>
            </a:r>
            <a:r>
              <a:rPr lang="zh-CN" altLang="en-US" b="1" dirty="0">
                <a:solidFill>
                  <a:schemeClr val="accent3"/>
                </a:solidFill>
              </a:rPr>
              <a:t>是面向</a:t>
            </a:r>
            <a:r>
              <a:rPr lang="zh-CN" altLang="en-US" b="1" dirty="0">
                <a:solidFill>
                  <a:schemeClr val="accent1"/>
                </a:solidFill>
              </a:rPr>
              <a:t>应用报文</a:t>
            </a:r>
            <a:r>
              <a:rPr lang="zh-CN" altLang="en-US" b="1" dirty="0">
                <a:solidFill>
                  <a:schemeClr val="accent3"/>
                </a:solidFill>
              </a:rPr>
              <a:t>的</a:t>
            </a:r>
          </a:p>
        </p:txBody>
      </p:sp>
    </p:spTree>
    <p:custDataLst>
      <p:tags r:id="rId1"/>
    </p:custDataLst>
    <p:extLst>
      <p:ext uri="{BB962C8B-B14F-4D97-AF65-F5344CB8AC3E}">
        <p14:creationId xmlns:p14="http://schemas.microsoft.com/office/powerpoint/2010/main" val="118226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1000"/>
                                        <p:tgtEl>
                                          <p:spTgt spid="11"/>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矩形 88">
            <a:extLst>
              <a:ext uri="{FF2B5EF4-FFF2-40B4-BE49-F238E27FC236}">
                <a16:creationId xmlns:a16="http://schemas.microsoft.com/office/drawing/2014/main" id="{8FC3D909-EBE6-F0C1-6D53-B9859EF3F426}"/>
              </a:ext>
            </a:extLst>
          </p:cNvPr>
          <p:cNvSpPr/>
          <p:nvPr/>
        </p:nvSpPr>
        <p:spPr>
          <a:xfrm>
            <a:off x="8001594" y="5371569"/>
            <a:ext cx="362597" cy="2723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solidFill>
                  <a:schemeClr val="accent4"/>
                </a:solidFill>
              </a:rPr>
              <a:t>TCP</a:t>
            </a:r>
            <a:endParaRPr lang="zh-CN" altLang="en-US" sz="1600" b="1" dirty="0">
              <a:solidFill>
                <a:schemeClr val="accent4"/>
              </a:solidFill>
            </a:endParaRPr>
          </a:p>
        </p:txBody>
      </p:sp>
      <p:grpSp>
        <p:nvGrpSpPr>
          <p:cNvPr id="109" name="组合 108">
            <a:extLst>
              <a:ext uri="{FF2B5EF4-FFF2-40B4-BE49-F238E27FC236}">
                <a16:creationId xmlns:a16="http://schemas.microsoft.com/office/drawing/2014/main" id="{F9741D76-3091-0F13-3885-CBD20E47DE04}"/>
              </a:ext>
            </a:extLst>
          </p:cNvPr>
          <p:cNvGrpSpPr/>
          <p:nvPr/>
        </p:nvGrpSpPr>
        <p:grpSpPr>
          <a:xfrm>
            <a:off x="7218090" y="5371569"/>
            <a:ext cx="783504" cy="272374"/>
            <a:chOff x="7218090" y="5371569"/>
            <a:chExt cx="783504" cy="272374"/>
          </a:xfrm>
        </p:grpSpPr>
        <p:sp>
          <p:nvSpPr>
            <p:cNvPr id="86" name="矩形 85">
              <a:extLst>
                <a:ext uri="{FF2B5EF4-FFF2-40B4-BE49-F238E27FC236}">
                  <a16:creationId xmlns:a16="http://schemas.microsoft.com/office/drawing/2014/main" id="{E635E97B-2999-5A40-1FF8-A63F1FEDA4D3}"/>
                </a:ext>
              </a:extLst>
            </p:cNvPr>
            <p:cNvSpPr/>
            <p:nvPr/>
          </p:nvSpPr>
          <p:spPr>
            <a:xfrm>
              <a:off x="7218090" y="537156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13</a:t>
              </a:r>
              <a:endParaRPr lang="zh-CN" altLang="en-US" sz="1600" b="1" dirty="0"/>
            </a:p>
          </p:txBody>
        </p:sp>
        <p:sp>
          <p:nvSpPr>
            <p:cNvPr id="87" name="矩形 86">
              <a:extLst>
                <a:ext uri="{FF2B5EF4-FFF2-40B4-BE49-F238E27FC236}">
                  <a16:creationId xmlns:a16="http://schemas.microsoft.com/office/drawing/2014/main" id="{753C1A80-761D-64E3-5224-7C261AF56582}"/>
                </a:ext>
              </a:extLst>
            </p:cNvPr>
            <p:cNvSpPr/>
            <p:nvPr/>
          </p:nvSpPr>
          <p:spPr>
            <a:xfrm>
              <a:off x="7469010" y="537156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12</a:t>
              </a:r>
              <a:endParaRPr lang="zh-CN" altLang="en-US" sz="1600" b="1" dirty="0"/>
            </a:p>
          </p:txBody>
        </p:sp>
        <p:sp>
          <p:nvSpPr>
            <p:cNvPr id="88" name="矩形 87">
              <a:extLst>
                <a:ext uri="{FF2B5EF4-FFF2-40B4-BE49-F238E27FC236}">
                  <a16:creationId xmlns:a16="http://schemas.microsoft.com/office/drawing/2014/main" id="{58BDC406-AD2A-25CE-9028-926AB4AC0EB4}"/>
                </a:ext>
              </a:extLst>
            </p:cNvPr>
            <p:cNvSpPr/>
            <p:nvPr/>
          </p:nvSpPr>
          <p:spPr>
            <a:xfrm>
              <a:off x="7735302" y="537156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11</a:t>
              </a:r>
              <a:endParaRPr lang="zh-CN" altLang="en-US" sz="1600" b="1" dirty="0"/>
            </a:p>
          </p:txBody>
        </p:sp>
      </p:grpSp>
      <p:grpSp>
        <p:nvGrpSpPr>
          <p:cNvPr id="107" name="组合 106">
            <a:extLst>
              <a:ext uri="{FF2B5EF4-FFF2-40B4-BE49-F238E27FC236}">
                <a16:creationId xmlns:a16="http://schemas.microsoft.com/office/drawing/2014/main" id="{D6B30F8F-84C3-CF86-C826-11B5F4A2F6B7}"/>
              </a:ext>
            </a:extLst>
          </p:cNvPr>
          <p:cNvGrpSpPr/>
          <p:nvPr/>
        </p:nvGrpSpPr>
        <p:grpSpPr>
          <a:xfrm>
            <a:off x="7218090" y="3137315"/>
            <a:ext cx="1238913" cy="817122"/>
            <a:chOff x="7218090" y="3137315"/>
            <a:chExt cx="1238913" cy="817122"/>
          </a:xfrm>
        </p:grpSpPr>
        <p:sp>
          <p:nvSpPr>
            <p:cNvPr id="78" name="矩形 77">
              <a:extLst>
                <a:ext uri="{FF2B5EF4-FFF2-40B4-BE49-F238E27FC236}">
                  <a16:creationId xmlns:a16="http://schemas.microsoft.com/office/drawing/2014/main" id="{2D424B07-7445-05E0-E310-EFFB78A749CC}"/>
                </a:ext>
              </a:extLst>
            </p:cNvPr>
            <p:cNvSpPr/>
            <p:nvPr/>
          </p:nvSpPr>
          <p:spPr>
            <a:xfrm>
              <a:off x="7218090" y="313731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21</a:t>
              </a:r>
              <a:endParaRPr lang="zh-CN" altLang="en-US" sz="1600" b="1" dirty="0"/>
            </a:p>
          </p:txBody>
        </p:sp>
        <p:sp>
          <p:nvSpPr>
            <p:cNvPr id="79" name="矩形 78">
              <a:extLst>
                <a:ext uri="{FF2B5EF4-FFF2-40B4-BE49-F238E27FC236}">
                  <a16:creationId xmlns:a16="http://schemas.microsoft.com/office/drawing/2014/main" id="{5C1A2B20-4B7C-BE82-1AAA-D88F68550136}"/>
                </a:ext>
              </a:extLst>
            </p:cNvPr>
            <p:cNvSpPr/>
            <p:nvPr/>
          </p:nvSpPr>
          <p:spPr>
            <a:xfrm>
              <a:off x="7218090" y="340968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20</a:t>
              </a:r>
              <a:endParaRPr lang="zh-CN" altLang="en-US" sz="1600" b="1" dirty="0"/>
            </a:p>
          </p:txBody>
        </p:sp>
        <p:sp>
          <p:nvSpPr>
            <p:cNvPr id="80" name="矩形 79">
              <a:extLst>
                <a:ext uri="{FF2B5EF4-FFF2-40B4-BE49-F238E27FC236}">
                  <a16:creationId xmlns:a16="http://schemas.microsoft.com/office/drawing/2014/main" id="{AE2F7403-E380-4146-8C05-C6E9E2366635}"/>
                </a:ext>
              </a:extLst>
            </p:cNvPr>
            <p:cNvSpPr/>
            <p:nvPr/>
          </p:nvSpPr>
          <p:spPr>
            <a:xfrm>
              <a:off x="7218090" y="3682063"/>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19</a:t>
              </a:r>
              <a:endParaRPr lang="zh-CN" altLang="en-US" sz="1600" b="1" dirty="0"/>
            </a:p>
          </p:txBody>
        </p:sp>
        <p:cxnSp>
          <p:nvCxnSpPr>
            <p:cNvPr id="20" name="直接箭头连接符 19">
              <a:extLst>
                <a:ext uri="{FF2B5EF4-FFF2-40B4-BE49-F238E27FC236}">
                  <a16:creationId xmlns:a16="http://schemas.microsoft.com/office/drawing/2014/main" id="{FFB00F73-4AE8-BAB0-9C43-57C4E033E6B5}"/>
                </a:ext>
              </a:extLst>
            </p:cNvPr>
            <p:cNvCxnSpPr/>
            <p:nvPr/>
          </p:nvCxnSpPr>
          <p:spPr>
            <a:xfrm>
              <a:off x="7590275" y="3209387"/>
              <a:ext cx="0" cy="6822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2B8EBCF5-B691-6B3E-1A46-397A6179327E}"/>
                </a:ext>
              </a:extLst>
            </p:cNvPr>
            <p:cNvSpPr txBox="1"/>
            <p:nvPr/>
          </p:nvSpPr>
          <p:spPr>
            <a:xfrm>
              <a:off x="7555575" y="3358863"/>
              <a:ext cx="901428" cy="369332"/>
            </a:xfrm>
            <a:prstGeom prst="rect">
              <a:avLst/>
            </a:prstGeom>
            <a:noFill/>
          </p:spPr>
          <p:txBody>
            <a:bodyPr wrap="square" rtlCol="0">
              <a:spAutoFit/>
            </a:bodyPr>
            <a:lstStyle/>
            <a:p>
              <a:r>
                <a:rPr lang="zh-CN" altLang="en-US" b="1" dirty="0">
                  <a:solidFill>
                    <a:schemeClr val="accent1"/>
                  </a:solidFill>
                </a:rPr>
                <a:t>字节流</a:t>
              </a:r>
            </a:p>
          </p:txBody>
        </p:sp>
      </p:grpSp>
      <p:grpSp>
        <p:nvGrpSpPr>
          <p:cNvPr id="46" name="组合 45">
            <a:extLst>
              <a:ext uri="{FF2B5EF4-FFF2-40B4-BE49-F238E27FC236}">
                <a16:creationId xmlns:a16="http://schemas.microsoft.com/office/drawing/2014/main" id="{8B2C20D8-A9E0-2187-04E4-90E8A394C7B6}"/>
              </a:ext>
            </a:extLst>
          </p:cNvPr>
          <p:cNvGrpSpPr/>
          <p:nvPr/>
        </p:nvGrpSpPr>
        <p:grpSpPr>
          <a:xfrm>
            <a:off x="304799" y="749300"/>
            <a:ext cx="6192345" cy="400110"/>
            <a:chOff x="424116" y="898245"/>
            <a:chExt cx="6192345" cy="400110"/>
          </a:xfrm>
        </p:grpSpPr>
        <p:sp>
          <p:nvSpPr>
            <p:cNvPr id="47" name="平行四边形 46">
              <a:extLst>
                <a:ext uri="{FF2B5EF4-FFF2-40B4-BE49-F238E27FC236}">
                  <a16:creationId xmlns:a16="http://schemas.microsoft.com/office/drawing/2014/main" id="{7E37A4D2-45B7-7751-FECC-0328C96ADAAE}"/>
                </a:ext>
              </a:extLst>
            </p:cNvPr>
            <p:cNvSpPr/>
            <p:nvPr/>
          </p:nvSpPr>
          <p:spPr>
            <a:xfrm>
              <a:off x="424116" y="898245"/>
              <a:ext cx="68742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8" name="文本框 47">
              <a:extLst>
                <a:ext uri="{FF2B5EF4-FFF2-40B4-BE49-F238E27FC236}">
                  <a16:creationId xmlns:a16="http://schemas.microsoft.com/office/drawing/2014/main" id="{B7B8812E-7D0A-DD9C-A9DE-0A934438EB6A}"/>
                </a:ext>
              </a:extLst>
            </p:cNvPr>
            <p:cNvSpPr txBox="1"/>
            <p:nvPr/>
          </p:nvSpPr>
          <p:spPr>
            <a:xfrm>
              <a:off x="1111537" y="898245"/>
              <a:ext cx="5504924" cy="400110"/>
            </a:xfrm>
            <a:prstGeom prst="rect">
              <a:avLst/>
            </a:prstGeom>
            <a:noFill/>
          </p:spPr>
          <p:txBody>
            <a:bodyPr wrap="square" rtlCol="0">
              <a:spAutoFit/>
            </a:bodyPr>
            <a:lstStyle/>
            <a:p>
              <a:r>
                <a:rPr lang="en-US" altLang="zh-CN" sz="2000" b="1" dirty="0"/>
                <a:t>UDP</a:t>
              </a:r>
              <a:r>
                <a:rPr lang="zh-CN" altLang="en-US" sz="2000" b="1" dirty="0"/>
                <a:t>和</a:t>
              </a:r>
              <a:r>
                <a:rPr lang="en-US" altLang="zh-CN" sz="2000" b="1" dirty="0"/>
                <a:t>TCP</a:t>
              </a:r>
              <a:r>
                <a:rPr lang="zh-CN" altLang="en-US" sz="2000" b="1" dirty="0"/>
                <a:t>应用层报文的处理</a:t>
              </a:r>
            </a:p>
          </p:txBody>
        </p:sp>
      </p:grpSp>
      <p:sp>
        <p:nvSpPr>
          <p:cNvPr id="3" name="矩形 2">
            <a:extLst>
              <a:ext uri="{FF2B5EF4-FFF2-40B4-BE49-F238E27FC236}">
                <a16:creationId xmlns:a16="http://schemas.microsoft.com/office/drawing/2014/main" id="{5FAEBC5D-CA4D-52E8-390A-45F4447348A3}"/>
              </a:ext>
            </a:extLst>
          </p:cNvPr>
          <p:cNvSpPr/>
          <p:nvPr/>
        </p:nvSpPr>
        <p:spPr>
          <a:xfrm>
            <a:off x="30480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用户数据报协议</a:t>
            </a:r>
            <a:r>
              <a:rPr lang="en-US" altLang="zh-CN" b="1" dirty="0"/>
              <a:t>UDP</a:t>
            </a:r>
          </a:p>
          <a:p>
            <a:pPr algn="ctr"/>
            <a:r>
              <a:rPr lang="zh-CN" altLang="en-US" b="1" dirty="0"/>
              <a:t>（</a:t>
            </a:r>
            <a:r>
              <a:rPr lang="en-US" altLang="zh-CN" b="1" dirty="0"/>
              <a:t>User Datagram Protocol</a:t>
            </a:r>
            <a:r>
              <a:rPr lang="zh-CN" altLang="en-US" b="1" dirty="0"/>
              <a:t>）</a:t>
            </a:r>
          </a:p>
        </p:txBody>
      </p:sp>
      <p:sp>
        <p:nvSpPr>
          <p:cNvPr id="49" name="矩形 48">
            <a:extLst>
              <a:ext uri="{FF2B5EF4-FFF2-40B4-BE49-F238E27FC236}">
                <a16:creationId xmlns:a16="http://schemas.microsoft.com/office/drawing/2014/main" id="{6C8A0C8B-C38D-7FD2-9A75-F278A4E78686}"/>
              </a:ext>
            </a:extLst>
          </p:cNvPr>
          <p:cNvSpPr/>
          <p:nvPr/>
        </p:nvSpPr>
        <p:spPr>
          <a:xfrm>
            <a:off x="647862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传输控制协议</a:t>
            </a:r>
            <a:r>
              <a:rPr lang="en-US" altLang="zh-CN" b="1" dirty="0"/>
              <a:t>TCP</a:t>
            </a:r>
          </a:p>
          <a:p>
            <a:pPr algn="ctr"/>
            <a:r>
              <a:rPr lang="zh-CN" altLang="en-US" b="1" dirty="0"/>
              <a:t>（</a:t>
            </a:r>
            <a:r>
              <a:rPr lang="en-US" altLang="zh-CN" b="1" dirty="0"/>
              <a:t>Transmission Control Protocol</a:t>
            </a:r>
            <a:r>
              <a:rPr lang="zh-CN" altLang="en-US" b="1" dirty="0"/>
              <a:t>）</a:t>
            </a:r>
          </a:p>
        </p:txBody>
      </p:sp>
      <p:grpSp>
        <p:nvGrpSpPr>
          <p:cNvPr id="36" name="组合 35">
            <a:extLst>
              <a:ext uri="{FF2B5EF4-FFF2-40B4-BE49-F238E27FC236}">
                <a16:creationId xmlns:a16="http://schemas.microsoft.com/office/drawing/2014/main" id="{CBD3B94E-09ED-322D-2BEB-6EAF8433D334}"/>
              </a:ext>
            </a:extLst>
          </p:cNvPr>
          <p:cNvGrpSpPr/>
          <p:nvPr/>
        </p:nvGrpSpPr>
        <p:grpSpPr>
          <a:xfrm>
            <a:off x="304427" y="2017187"/>
            <a:ext cx="5409277" cy="3717413"/>
            <a:chOff x="304427" y="2017187"/>
            <a:chExt cx="5409277" cy="3717413"/>
          </a:xfrm>
        </p:grpSpPr>
        <p:sp>
          <p:nvSpPr>
            <p:cNvPr id="5" name="流程图: 文档 4">
              <a:extLst>
                <a:ext uri="{FF2B5EF4-FFF2-40B4-BE49-F238E27FC236}">
                  <a16:creationId xmlns:a16="http://schemas.microsoft.com/office/drawing/2014/main" id="{246078AE-D760-9164-0694-8FB2E00C9BF1}"/>
                </a:ext>
              </a:extLst>
            </p:cNvPr>
            <p:cNvSpPr/>
            <p:nvPr/>
          </p:nvSpPr>
          <p:spPr>
            <a:xfrm>
              <a:off x="304800" y="2373549"/>
              <a:ext cx="1154349" cy="713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应用进程</a:t>
              </a:r>
            </a:p>
          </p:txBody>
        </p:sp>
        <p:sp>
          <p:nvSpPr>
            <p:cNvPr id="6" name="文本框 5">
              <a:extLst>
                <a:ext uri="{FF2B5EF4-FFF2-40B4-BE49-F238E27FC236}">
                  <a16:creationId xmlns:a16="http://schemas.microsoft.com/office/drawing/2014/main" id="{6D421851-C533-96C4-AF4D-FE00F8805D5E}"/>
                </a:ext>
              </a:extLst>
            </p:cNvPr>
            <p:cNvSpPr txBox="1"/>
            <p:nvPr/>
          </p:nvSpPr>
          <p:spPr>
            <a:xfrm>
              <a:off x="304799" y="2017187"/>
              <a:ext cx="1154349" cy="369332"/>
            </a:xfrm>
            <a:prstGeom prst="rect">
              <a:avLst/>
            </a:prstGeom>
            <a:noFill/>
          </p:spPr>
          <p:txBody>
            <a:bodyPr wrap="square" rtlCol="0">
              <a:spAutoFit/>
            </a:bodyPr>
            <a:lstStyle/>
            <a:p>
              <a:pPr algn="ctr"/>
              <a:r>
                <a:rPr lang="zh-CN" altLang="en-US" b="1" dirty="0"/>
                <a:t>发送方</a:t>
              </a:r>
            </a:p>
          </p:txBody>
        </p:sp>
        <p:sp>
          <p:nvSpPr>
            <p:cNvPr id="28" name="流程图: 文档 27">
              <a:extLst>
                <a:ext uri="{FF2B5EF4-FFF2-40B4-BE49-F238E27FC236}">
                  <a16:creationId xmlns:a16="http://schemas.microsoft.com/office/drawing/2014/main" id="{5B3937E6-071E-5112-5C50-6D0C2C188C17}"/>
                </a:ext>
              </a:extLst>
            </p:cNvPr>
            <p:cNvSpPr/>
            <p:nvPr/>
          </p:nvSpPr>
          <p:spPr>
            <a:xfrm>
              <a:off x="4559031" y="2373549"/>
              <a:ext cx="1154349" cy="713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应用进程</a:t>
              </a:r>
            </a:p>
          </p:txBody>
        </p:sp>
        <p:sp>
          <p:nvSpPr>
            <p:cNvPr id="29" name="文本框 28">
              <a:extLst>
                <a:ext uri="{FF2B5EF4-FFF2-40B4-BE49-F238E27FC236}">
                  <a16:creationId xmlns:a16="http://schemas.microsoft.com/office/drawing/2014/main" id="{12DFED6B-B3E1-9CEE-189F-2D94F6682935}"/>
                </a:ext>
              </a:extLst>
            </p:cNvPr>
            <p:cNvSpPr txBox="1"/>
            <p:nvPr/>
          </p:nvSpPr>
          <p:spPr>
            <a:xfrm>
              <a:off x="4559030" y="2017187"/>
              <a:ext cx="1154349" cy="369332"/>
            </a:xfrm>
            <a:prstGeom prst="rect">
              <a:avLst/>
            </a:prstGeom>
            <a:noFill/>
          </p:spPr>
          <p:txBody>
            <a:bodyPr wrap="square" rtlCol="0">
              <a:spAutoFit/>
            </a:bodyPr>
            <a:lstStyle/>
            <a:p>
              <a:pPr algn="ctr"/>
              <a:r>
                <a:rPr lang="zh-CN" altLang="en-US" b="1" dirty="0"/>
                <a:t>发送方</a:t>
              </a:r>
            </a:p>
          </p:txBody>
        </p:sp>
        <p:sp>
          <p:nvSpPr>
            <p:cNvPr id="7" name="矩形 6">
              <a:extLst>
                <a:ext uri="{FF2B5EF4-FFF2-40B4-BE49-F238E27FC236}">
                  <a16:creationId xmlns:a16="http://schemas.microsoft.com/office/drawing/2014/main" id="{E1E14EEC-D418-C37C-9DF0-1EA59F6323FC}"/>
                </a:ext>
              </a:extLst>
            </p:cNvPr>
            <p:cNvSpPr/>
            <p:nvPr/>
          </p:nvSpPr>
          <p:spPr>
            <a:xfrm>
              <a:off x="304797" y="4447301"/>
              <a:ext cx="2412461" cy="781453"/>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A85233CB-F1D4-A450-F57D-5B3339F67B01}"/>
                </a:ext>
              </a:extLst>
            </p:cNvPr>
            <p:cNvSpPr/>
            <p:nvPr/>
          </p:nvSpPr>
          <p:spPr>
            <a:xfrm>
              <a:off x="3300917" y="4447301"/>
              <a:ext cx="2412461" cy="781453"/>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cxnSp>
          <p:nvCxnSpPr>
            <p:cNvPr id="14" name="直接箭头连接符 13">
              <a:extLst>
                <a:ext uri="{FF2B5EF4-FFF2-40B4-BE49-F238E27FC236}">
                  <a16:creationId xmlns:a16="http://schemas.microsoft.com/office/drawing/2014/main" id="{F5E2BBBA-B4CE-A274-7E71-FA12552322FC}"/>
                </a:ext>
              </a:extLst>
            </p:cNvPr>
            <p:cNvCxnSpPr>
              <a:cxnSpLocks/>
            </p:cNvCxnSpPr>
            <p:nvPr/>
          </p:nvCxnSpPr>
          <p:spPr>
            <a:xfrm>
              <a:off x="992220" y="3009089"/>
              <a:ext cx="0" cy="1438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169C2B87-C68E-EFF9-1EA8-307CF40AB052}"/>
                </a:ext>
              </a:extLst>
            </p:cNvPr>
            <p:cNvCxnSpPr>
              <a:cxnSpLocks/>
            </p:cNvCxnSpPr>
            <p:nvPr/>
          </p:nvCxnSpPr>
          <p:spPr>
            <a:xfrm>
              <a:off x="5210782" y="3009089"/>
              <a:ext cx="0" cy="1438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F7E48E4-3563-113F-7910-6EC24B78C759}"/>
                </a:ext>
              </a:extLst>
            </p:cNvPr>
            <p:cNvCxnSpPr>
              <a:cxnSpLocks/>
            </p:cNvCxnSpPr>
            <p:nvPr/>
          </p:nvCxnSpPr>
          <p:spPr>
            <a:xfrm>
              <a:off x="992220" y="5228754"/>
              <a:ext cx="0" cy="505846"/>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BADC3BA7-5C3C-D91C-0FCB-EA33AE8761BA}"/>
                </a:ext>
              </a:extLst>
            </p:cNvPr>
            <p:cNvCxnSpPr>
              <a:cxnSpLocks/>
            </p:cNvCxnSpPr>
            <p:nvPr/>
          </p:nvCxnSpPr>
          <p:spPr>
            <a:xfrm>
              <a:off x="5210782" y="5228754"/>
              <a:ext cx="0" cy="505846"/>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E5E4379-AF09-E281-F170-90265CDAD9EF}"/>
                </a:ext>
              </a:extLst>
            </p:cNvPr>
            <p:cNvCxnSpPr/>
            <p:nvPr/>
          </p:nvCxnSpPr>
          <p:spPr>
            <a:xfrm>
              <a:off x="992220" y="5734600"/>
              <a:ext cx="4218562"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9F32C278-D2C6-D696-3EBB-2463A95BE788}"/>
                </a:ext>
              </a:extLst>
            </p:cNvPr>
            <p:cNvSpPr txBox="1"/>
            <p:nvPr/>
          </p:nvSpPr>
          <p:spPr>
            <a:xfrm>
              <a:off x="304427" y="4433636"/>
              <a:ext cx="587828" cy="369332"/>
            </a:xfrm>
            <a:prstGeom prst="rect">
              <a:avLst/>
            </a:prstGeom>
            <a:noFill/>
          </p:spPr>
          <p:txBody>
            <a:bodyPr wrap="square" rtlCol="0">
              <a:spAutoFit/>
            </a:bodyPr>
            <a:lstStyle/>
            <a:p>
              <a:pPr algn="r"/>
              <a:r>
                <a:rPr lang="en-US" altLang="zh-CN" b="1" dirty="0">
                  <a:solidFill>
                    <a:schemeClr val="bg1"/>
                  </a:solidFill>
                </a:rPr>
                <a:t>UDP</a:t>
              </a:r>
              <a:endParaRPr lang="zh-CN" altLang="en-US" b="1" dirty="0">
                <a:solidFill>
                  <a:schemeClr val="bg1"/>
                </a:solidFill>
              </a:endParaRPr>
            </a:p>
          </p:txBody>
        </p:sp>
        <p:sp>
          <p:nvSpPr>
            <p:cNvPr id="62" name="文本框 61">
              <a:extLst>
                <a:ext uri="{FF2B5EF4-FFF2-40B4-BE49-F238E27FC236}">
                  <a16:creationId xmlns:a16="http://schemas.microsoft.com/office/drawing/2014/main" id="{7AE1CCBF-52DE-5D8F-031E-799EF0BEE7ED}"/>
                </a:ext>
              </a:extLst>
            </p:cNvPr>
            <p:cNvSpPr txBox="1"/>
            <p:nvPr/>
          </p:nvSpPr>
          <p:spPr>
            <a:xfrm>
              <a:off x="5125876" y="4433636"/>
              <a:ext cx="587828" cy="369332"/>
            </a:xfrm>
            <a:prstGeom prst="rect">
              <a:avLst/>
            </a:prstGeom>
            <a:noFill/>
          </p:spPr>
          <p:txBody>
            <a:bodyPr wrap="square" rtlCol="0">
              <a:spAutoFit/>
            </a:bodyPr>
            <a:lstStyle/>
            <a:p>
              <a:pPr algn="r"/>
              <a:r>
                <a:rPr lang="en-US" altLang="zh-CN" b="1" dirty="0">
                  <a:solidFill>
                    <a:schemeClr val="bg1"/>
                  </a:solidFill>
                </a:rPr>
                <a:t>UDP</a:t>
              </a:r>
              <a:endParaRPr lang="zh-CN" altLang="en-US" b="1" dirty="0">
                <a:solidFill>
                  <a:schemeClr val="bg1"/>
                </a:solidFill>
              </a:endParaRPr>
            </a:p>
          </p:txBody>
        </p:sp>
      </p:grpSp>
      <p:grpSp>
        <p:nvGrpSpPr>
          <p:cNvPr id="11" name="组合 10">
            <a:extLst>
              <a:ext uri="{FF2B5EF4-FFF2-40B4-BE49-F238E27FC236}">
                <a16:creationId xmlns:a16="http://schemas.microsoft.com/office/drawing/2014/main" id="{099845CF-E5D6-BB58-78F8-272CF7A30ACA}"/>
              </a:ext>
            </a:extLst>
          </p:cNvPr>
          <p:cNvGrpSpPr/>
          <p:nvPr/>
        </p:nvGrpSpPr>
        <p:grpSpPr>
          <a:xfrm>
            <a:off x="1031211" y="3158839"/>
            <a:ext cx="1648394" cy="2508035"/>
            <a:chOff x="1031211" y="3158839"/>
            <a:chExt cx="1648394" cy="2508035"/>
          </a:xfrm>
        </p:grpSpPr>
        <p:sp>
          <p:nvSpPr>
            <p:cNvPr id="22" name="矩形 21">
              <a:extLst>
                <a:ext uri="{FF2B5EF4-FFF2-40B4-BE49-F238E27FC236}">
                  <a16:creationId xmlns:a16="http://schemas.microsoft.com/office/drawing/2014/main" id="{E7C53932-FA90-4496-9B76-DF01C695D13D}"/>
                </a:ext>
              </a:extLst>
            </p:cNvPr>
            <p:cNvSpPr/>
            <p:nvPr/>
          </p:nvSpPr>
          <p:spPr>
            <a:xfrm>
              <a:off x="1031211" y="3158839"/>
              <a:ext cx="1063113"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应用报文</a:t>
              </a:r>
            </a:p>
          </p:txBody>
        </p:sp>
        <p:sp>
          <p:nvSpPr>
            <p:cNvPr id="23" name="矩形 22">
              <a:extLst>
                <a:ext uri="{FF2B5EF4-FFF2-40B4-BE49-F238E27FC236}">
                  <a16:creationId xmlns:a16="http://schemas.microsoft.com/office/drawing/2014/main" id="{C9A58075-01A1-D371-B343-DA3CB4E71CBC}"/>
                </a:ext>
              </a:extLst>
            </p:cNvPr>
            <p:cNvSpPr/>
            <p:nvPr/>
          </p:nvSpPr>
          <p:spPr>
            <a:xfrm>
              <a:off x="1031211" y="3886471"/>
              <a:ext cx="1063113"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应用报文</a:t>
              </a:r>
            </a:p>
          </p:txBody>
        </p:sp>
        <p:grpSp>
          <p:nvGrpSpPr>
            <p:cNvPr id="4" name="组合 3">
              <a:extLst>
                <a:ext uri="{FF2B5EF4-FFF2-40B4-BE49-F238E27FC236}">
                  <a16:creationId xmlns:a16="http://schemas.microsoft.com/office/drawing/2014/main" id="{8660A08F-E61C-B76F-60AD-FDD8CCDDC6ED}"/>
                </a:ext>
              </a:extLst>
            </p:cNvPr>
            <p:cNvGrpSpPr/>
            <p:nvPr/>
          </p:nvGrpSpPr>
          <p:grpSpPr>
            <a:xfrm>
              <a:off x="1031211" y="4653361"/>
              <a:ext cx="1648394" cy="369332"/>
              <a:chOff x="1031211" y="4653361"/>
              <a:chExt cx="1648394" cy="369332"/>
            </a:xfrm>
          </p:grpSpPr>
          <p:sp>
            <p:nvSpPr>
              <p:cNvPr id="24" name="矩形 23">
                <a:extLst>
                  <a:ext uri="{FF2B5EF4-FFF2-40B4-BE49-F238E27FC236}">
                    <a16:creationId xmlns:a16="http://schemas.microsoft.com/office/drawing/2014/main" id="{91958272-A7A7-8BF1-5BC2-74BF300261F5}"/>
                  </a:ext>
                </a:extLst>
              </p:cNvPr>
              <p:cNvSpPr/>
              <p:nvPr/>
            </p:nvSpPr>
            <p:spPr>
              <a:xfrm>
                <a:off x="2092703" y="4653361"/>
                <a:ext cx="586902" cy="369332"/>
              </a:xfrm>
              <a:prstGeom prst="rect">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chemeClr val="tx1"/>
                    </a:solidFill>
                  </a:rPr>
                  <a:t>UDP</a:t>
                </a:r>
                <a:endParaRPr lang="zh-CN" altLang="en-US" sz="1600" b="1" dirty="0">
                  <a:solidFill>
                    <a:schemeClr val="tx1"/>
                  </a:solidFill>
                </a:endParaRPr>
              </a:p>
            </p:txBody>
          </p:sp>
          <p:sp>
            <p:nvSpPr>
              <p:cNvPr id="25" name="矩形 24">
                <a:extLst>
                  <a:ext uri="{FF2B5EF4-FFF2-40B4-BE49-F238E27FC236}">
                    <a16:creationId xmlns:a16="http://schemas.microsoft.com/office/drawing/2014/main" id="{95B6E3D1-C361-D24D-4040-1AFCF0FF5177}"/>
                  </a:ext>
                </a:extLst>
              </p:cNvPr>
              <p:cNvSpPr/>
              <p:nvPr/>
            </p:nvSpPr>
            <p:spPr>
              <a:xfrm>
                <a:off x="1031211" y="4653361"/>
                <a:ext cx="1063113"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应用报文</a:t>
                </a:r>
              </a:p>
            </p:txBody>
          </p:sp>
        </p:grpSp>
        <p:grpSp>
          <p:nvGrpSpPr>
            <p:cNvPr id="2" name="组合 1">
              <a:extLst>
                <a:ext uri="{FF2B5EF4-FFF2-40B4-BE49-F238E27FC236}">
                  <a16:creationId xmlns:a16="http://schemas.microsoft.com/office/drawing/2014/main" id="{3F919825-0520-F55A-09BC-154483EE4A4A}"/>
                </a:ext>
              </a:extLst>
            </p:cNvPr>
            <p:cNvGrpSpPr/>
            <p:nvPr/>
          </p:nvGrpSpPr>
          <p:grpSpPr>
            <a:xfrm>
              <a:off x="1031211" y="5297542"/>
              <a:ext cx="1648394" cy="369332"/>
              <a:chOff x="1183611" y="4805761"/>
              <a:chExt cx="1648394" cy="369332"/>
            </a:xfrm>
          </p:grpSpPr>
          <p:sp>
            <p:nvSpPr>
              <p:cNvPr id="27" name="矩形 26">
                <a:extLst>
                  <a:ext uri="{FF2B5EF4-FFF2-40B4-BE49-F238E27FC236}">
                    <a16:creationId xmlns:a16="http://schemas.microsoft.com/office/drawing/2014/main" id="{50DA39E8-C98C-E826-B1C7-E5F7E3592A47}"/>
                  </a:ext>
                </a:extLst>
              </p:cNvPr>
              <p:cNvSpPr/>
              <p:nvPr/>
            </p:nvSpPr>
            <p:spPr>
              <a:xfrm>
                <a:off x="2245103" y="4805761"/>
                <a:ext cx="586902" cy="369332"/>
              </a:xfrm>
              <a:prstGeom prst="rect">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chemeClr val="tx1"/>
                    </a:solidFill>
                  </a:rPr>
                  <a:t>UDP</a:t>
                </a:r>
                <a:endParaRPr lang="zh-CN" altLang="en-US" sz="1600" b="1" dirty="0">
                  <a:solidFill>
                    <a:schemeClr val="tx1"/>
                  </a:solidFill>
                </a:endParaRPr>
              </a:p>
            </p:txBody>
          </p:sp>
          <p:sp>
            <p:nvSpPr>
              <p:cNvPr id="30" name="矩形 29">
                <a:extLst>
                  <a:ext uri="{FF2B5EF4-FFF2-40B4-BE49-F238E27FC236}">
                    <a16:creationId xmlns:a16="http://schemas.microsoft.com/office/drawing/2014/main" id="{054F86F5-7246-6B1C-8797-A12CEDD1251B}"/>
                  </a:ext>
                </a:extLst>
              </p:cNvPr>
              <p:cNvSpPr/>
              <p:nvPr/>
            </p:nvSpPr>
            <p:spPr>
              <a:xfrm>
                <a:off x="1183611" y="4805761"/>
                <a:ext cx="1063113"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应用报文</a:t>
                </a:r>
              </a:p>
            </p:txBody>
          </p:sp>
        </p:grpSp>
        <p:sp>
          <p:nvSpPr>
            <p:cNvPr id="9" name="文本框 8">
              <a:extLst>
                <a:ext uri="{FF2B5EF4-FFF2-40B4-BE49-F238E27FC236}">
                  <a16:creationId xmlns:a16="http://schemas.microsoft.com/office/drawing/2014/main" id="{06D66E70-E793-DA17-6511-AFFBC490C85C}"/>
                </a:ext>
              </a:extLst>
            </p:cNvPr>
            <p:cNvSpPr txBox="1"/>
            <p:nvPr/>
          </p:nvSpPr>
          <p:spPr>
            <a:xfrm>
              <a:off x="1331934" y="3549475"/>
              <a:ext cx="461665" cy="435261"/>
            </a:xfrm>
            <a:prstGeom prst="rect">
              <a:avLst/>
            </a:prstGeom>
            <a:noFill/>
          </p:spPr>
          <p:txBody>
            <a:bodyPr vert="eaVert" wrap="square" rtlCol="0">
              <a:spAutoFit/>
            </a:bodyPr>
            <a:lstStyle/>
            <a:p>
              <a:r>
                <a:rPr lang="en-US" altLang="zh-CN" b="1" dirty="0">
                  <a:latin typeface="新宋体" panose="02010609030101010101" pitchFamily="49" charset="-122"/>
                  <a:ea typeface="新宋体" panose="02010609030101010101" pitchFamily="49" charset="-122"/>
                </a:rPr>
                <a:t>…</a:t>
              </a:r>
              <a:endParaRPr lang="zh-CN" altLang="en-US" b="1" dirty="0">
                <a:latin typeface="新宋体" panose="02010609030101010101" pitchFamily="49" charset="-122"/>
                <a:ea typeface="新宋体" panose="02010609030101010101" pitchFamily="49" charset="-122"/>
              </a:endParaRPr>
            </a:p>
          </p:txBody>
        </p:sp>
      </p:grpSp>
      <p:grpSp>
        <p:nvGrpSpPr>
          <p:cNvPr id="12" name="组合 11">
            <a:extLst>
              <a:ext uri="{FF2B5EF4-FFF2-40B4-BE49-F238E27FC236}">
                <a16:creationId xmlns:a16="http://schemas.microsoft.com/office/drawing/2014/main" id="{303EEB7C-CC04-9B37-D4D9-FEE508784577}"/>
              </a:ext>
            </a:extLst>
          </p:cNvPr>
          <p:cNvGrpSpPr/>
          <p:nvPr/>
        </p:nvGrpSpPr>
        <p:grpSpPr>
          <a:xfrm>
            <a:off x="3439829" y="3158839"/>
            <a:ext cx="1708980" cy="2508035"/>
            <a:chOff x="3439829" y="3158839"/>
            <a:chExt cx="1708980" cy="2508035"/>
          </a:xfrm>
        </p:grpSpPr>
        <p:sp>
          <p:nvSpPr>
            <p:cNvPr id="37" name="矩形 36">
              <a:extLst>
                <a:ext uri="{FF2B5EF4-FFF2-40B4-BE49-F238E27FC236}">
                  <a16:creationId xmlns:a16="http://schemas.microsoft.com/office/drawing/2014/main" id="{5CCF914D-BEF7-C3BB-A835-627CA70E4910}"/>
                </a:ext>
              </a:extLst>
            </p:cNvPr>
            <p:cNvSpPr/>
            <p:nvPr/>
          </p:nvSpPr>
          <p:spPr>
            <a:xfrm>
              <a:off x="4085696" y="3158839"/>
              <a:ext cx="1063113"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应用报文</a:t>
              </a:r>
            </a:p>
          </p:txBody>
        </p:sp>
        <p:grpSp>
          <p:nvGrpSpPr>
            <p:cNvPr id="32" name="组合 31">
              <a:extLst>
                <a:ext uri="{FF2B5EF4-FFF2-40B4-BE49-F238E27FC236}">
                  <a16:creationId xmlns:a16="http://schemas.microsoft.com/office/drawing/2014/main" id="{81C90C83-CAA9-8295-AF23-063A34E432A1}"/>
                </a:ext>
              </a:extLst>
            </p:cNvPr>
            <p:cNvGrpSpPr/>
            <p:nvPr/>
          </p:nvGrpSpPr>
          <p:grpSpPr>
            <a:xfrm>
              <a:off x="3439829" y="4653361"/>
              <a:ext cx="1648394" cy="369332"/>
              <a:chOff x="1031211" y="4653361"/>
              <a:chExt cx="1648394" cy="369332"/>
            </a:xfrm>
          </p:grpSpPr>
          <p:sp>
            <p:nvSpPr>
              <p:cNvPr id="33" name="矩形 32">
                <a:extLst>
                  <a:ext uri="{FF2B5EF4-FFF2-40B4-BE49-F238E27FC236}">
                    <a16:creationId xmlns:a16="http://schemas.microsoft.com/office/drawing/2014/main" id="{8079B846-769D-B7B2-C4D4-A8BA0BF3E217}"/>
                  </a:ext>
                </a:extLst>
              </p:cNvPr>
              <p:cNvSpPr/>
              <p:nvPr/>
            </p:nvSpPr>
            <p:spPr>
              <a:xfrm>
                <a:off x="2092703" y="4653361"/>
                <a:ext cx="586902" cy="369332"/>
              </a:xfrm>
              <a:prstGeom prst="rect">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chemeClr val="tx1"/>
                    </a:solidFill>
                  </a:rPr>
                  <a:t>UDP</a:t>
                </a:r>
                <a:endParaRPr lang="zh-CN" altLang="en-US" sz="1600" b="1" dirty="0">
                  <a:solidFill>
                    <a:schemeClr val="tx1"/>
                  </a:solidFill>
                </a:endParaRPr>
              </a:p>
            </p:txBody>
          </p:sp>
          <p:sp>
            <p:nvSpPr>
              <p:cNvPr id="38" name="矩形 37">
                <a:extLst>
                  <a:ext uri="{FF2B5EF4-FFF2-40B4-BE49-F238E27FC236}">
                    <a16:creationId xmlns:a16="http://schemas.microsoft.com/office/drawing/2014/main" id="{EFC59717-CC4F-BCEE-083C-403A532EC8C9}"/>
                  </a:ext>
                </a:extLst>
              </p:cNvPr>
              <p:cNvSpPr/>
              <p:nvPr/>
            </p:nvSpPr>
            <p:spPr>
              <a:xfrm>
                <a:off x="1031211" y="4653361"/>
                <a:ext cx="1063113"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应用报文</a:t>
                </a:r>
              </a:p>
            </p:txBody>
          </p:sp>
        </p:grpSp>
        <p:grpSp>
          <p:nvGrpSpPr>
            <p:cNvPr id="40" name="组合 39">
              <a:extLst>
                <a:ext uri="{FF2B5EF4-FFF2-40B4-BE49-F238E27FC236}">
                  <a16:creationId xmlns:a16="http://schemas.microsoft.com/office/drawing/2014/main" id="{1621FEC1-3AD9-7F19-2D4E-F462C716239B}"/>
                </a:ext>
              </a:extLst>
            </p:cNvPr>
            <p:cNvGrpSpPr/>
            <p:nvPr/>
          </p:nvGrpSpPr>
          <p:grpSpPr>
            <a:xfrm>
              <a:off x="3439829" y="5297542"/>
              <a:ext cx="1648394" cy="369332"/>
              <a:chOff x="1183611" y="4805761"/>
              <a:chExt cx="1648394" cy="369332"/>
            </a:xfrm>
          </p:grpSpPr>
          <p:sp>
            <p:nvSpPr>
              <p:cNvPr id="41" name="矩形 40">
                <a:extLst>
                  <a:ext uri="{FF2B5EF4-FFF2-40B4-BE49-F238E27FC236}">
                    <a16:creationId xmlns:a16="http://schemas.microsoft.com/office/drawing/2014/main" id="{F5BA9D81-67AD-B5E3-CBA1-EFC13E554F60}"/>
                  </a:ext>
                </a:extLst>
              </p:cNvPr>
              <p:cNvSpPr/>
              <p:nvPr/>
            </p:nvSpPr>
            <p:spPr>
              <a:xfrm>
                <a:off x="2245103" y="4805761"/>
                <a:ext cx="586902" cy="369332"/>
              </a:xfrm>
              <a:prstGeom prst="rect">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chemeClr val="tx1"/>
                    </a:solidFill>
                  </a:rPr>
                  <a:t>UDP</a:t>
                </a:r>
                <a:endParaRPr lang="zh-CN" altLang="en-US" sz="1600" b="1" dirty="0">
                  <a:solidFill>
                    <a:schemeClr val="tx1"/>
                  </a:solidFill>
                </a:endParaRPr>
              </a:p>
            </p:txBody>
          </p:sp>
          <p:sp>
            <p:nvSpPr>
              <p:cNvPr id="42" name="矩形 41">
                <a:extLst>
                  <a:ext uri="{FF2B5EF4-FFF2-40B4-BE49-F238E27FC236}">
                    <a16:creationId xmlns:a16="http://schemas.microsoft.com/office/drawing/2014/main" id="{06E5A9EC-D534-ABA9-751C-86E3224FE46E}"/>
                  </a:ext>
                </a:extLst>
              </p:cNvPr>
              <p:cNvSpPr/>
              <p:nvPr/>
            </p:nvSpPr>
            <p:spPr>
              <a:xfrm>
                <a:off x="1183611" y="4805761"/>
                <a:ext cx="1063113"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应用报文</a:t>
                </a:r>
              </a:p>
            </p:txBody>
          </p:sp>
        </p:grpSp>
        <p:sp>
          <p:nvSpPr>
            <p:cNvPr id="43" name="矩形 42">
              <a:extLst>
                <a:ext uri="{FF2B5EF4-FFF2-40B4-BE49-F238E27FC236}">
                  <a16:creationId xmlns:a16="http://schemas.microsoft.com/office/drawing/2014/main" id="{64AFF07F-094B-2EA8-E421-C752D956528E}"/>
                </a:ext>
              </a:extLst>
            </p:cNvPr>
            <p:cNvSpPr/>
            <p:nvPr/>
          </p:nvSpPr>
          <p:spPr>
            <a:xfrm>
              <a:off x="4085696" y="3886471"/>
              <a:ext cx="1063113"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应用报文</a:t>
              </a:r>
            </a:p>
          </p:txBody>
        </p:sp>
        <p:sp>
          <p:nvSpPr>
            <p:cNvPr id="44" name="文本框 43">
              <a:extLst>
                <a:ext uri="{FF2B5EF4-FFF2-40B4-BE49-F238E27FC236}">
                  <a16:creationId xmlns:a16="http://schemas.microsoft.com/office/drawing/2014/main" id="{4511D041-2E6C-DC72-A4D0-545574D234FB}"/>
                </a:ext>
              </a:extLst>
            </p:cNvPr>
            <p:cNvSpPr txBox="1"/>
            <p:nvPr/>
          </p:nvSpPr>
          <p:spPr>
            <a:xfrm>
              <a:off x="4386419" y="3549475"/>
              <a:ext cx="461665" cy="435261"/>
            </a:xfrm>
            <a:prstGeom prst="rect">
              <a:avLst/>
            </a:prstGeom>
            <a:noFill/>
          </p:spPr>
          <p:txBody>
            <a:bodyPr vert="eaVert" wrap="square" rtlCol="0">
              <a:spAutoFit/>
            </a:bodyPr>
            <a:lstStyle/>
            <a:p>
              <a:r>
                <a:rPr lang="en-US" altLang="zh-CN" b="1" dirty="0">
                  <a:latin typeface="新宋体" panose="02010609030101010101" pitchFamily="49" charset="-122"/>
                  <a:ea typeface="新宋体" panose="02010609030101010101" pitchFamily="49" charset="-122"/>
                </a:rPr>
                <a:t>…</a:t>
              </a:r>
              <a:endParaRPr lang="zh-CN" altLang="en-US" b="1" dirty="0">
                <a:latin typeface="新宋体" panose="02010609030101010101" pitchFamily="49" charset="-122"/>
                <a:ea typeface="新宋体" panose="02010609030101010101" pitchFamily="49" charset="-122"/>
              </a:endParaRPr>
            </a:p>
          </p:txBody>
        </p:sp>
      </p:grpSp>
      <p:sp>
        <p:nvSpPr>
          <p:cNvPr id="10" name="文本框 9">
            <a:extLst>
              <a:ext uri="{FF2B5EF4-FFF2-40B4-BE49-F238E27FC236}">
                <a16:creationId xmlns:a16="http://schemas.microsoft.com/office/drawing/2014/main" id="{EEA5B096-6D2E-88C8-C2B5-E94A92A734C9}"/>
              </a:ext>
            </a:extLst>
          </p:cNvPr>
          <p:cNvSpPr txBox="1"/>
          <p:nvPr/>
        </p:nvSpPr>
        <p:spPr>
          <a:xfrm>
            <a:off x="2802164" y="5297542"/>
            <a:ext cx="486383" cy="369332"/>
          </a:xfrm>
          <a:prstGeom prst="rect">
            <a:avLst/>
          </a:prstGeom>
          <a:noFill/>
        </p:spPr>
        <p:txBody>
          <a:bodyPr wrap="square" rtlCol="0">
            <a:spAutoFit/>
          </a:bodyPr>
          <a:lstStyle/>
          <a:p>
            <a:pPr algn="ctr"/>
            <a:r>
              <a:rPr lang="en-US" altLang="zh-CN" b="1" dirty="0">
                <a:latin typeface="新宋体" panose="02010609030101010101" pitchFamily="49" charset="-122"/>
                <a:ea typeface="新宋体" panose="02010609030101010101" pitchFamily="49" charset="-122"/>
              </a:rPr>
              <a:t>…</a:t>
            </a:r>
            <a:endParaRPr lang="zh-CN" altLang="en-US" b="1" dirty="0">
              <a:latin typeface="新宋体" panose="02010609030101010101" pitchFamily="49" charset="-122"/>
              <a:ea typeface="新宋体" panose="02010609030101010101" pitchFamily="49" charset="-122"/>
            </a:endParaRPr>
          </a:p>
        </p:txBody>
      </p:sp>
      <p:sp>
        <p:nvSpPr>
          <p:cNvPr id="45" name="文本框 44">
            <a:extLst>
              <a:ext uri="{FF2B5EF4-FFF2-40B4-BE49-F238E27FC236}">
                <a16:creationId xmlns:a16="http://schemas.microsoft.com/office/drawing/2014/main" id="{50740724-D783-9BFB-F9A5-CA587EA0E3E1}"/>
              </a:ext>
            </a:extLst>
          </p:cNvPr>
          <p:cNvSpPr txBox="1"/>
          <p:nvPr/>
        </p:nvSpPr>
        <p:spPr>
          <a:xfrm>
            <a:off x="304800" y="5954731"/>
            <a:ext cx="5408580" cy="369332"/>
          </a:xfrm>
          <a:prstGeom prst="rect">
            <a:avLst/>
          </a:prstGeom>
          <a:noFill/>
        </p:spPr>
        <p:txBody>
          <a:bodyPr wrap="square" rtlCol="0">
            <a:spAutoFit/>
          </a:bodyPr>
          <a:lstStyle/>
          <a:p>
            <a:pPr algn="ctr"/>
            <a:r>
              <a:rPr lang="en-US" altLang="zh-CN" b="1" dirty="0">
                <a:solidFill>
                  <a:schemeClr val="accent3"/>
                </a:solidFill>
              </a:rPr>
              <a:t>UDP</a:t>
            </a:r>
            <a:r>
              <a:rPr lang="zh-CN" altLang="en-US" b="1" dirty="0">
                <a:solidFill>
                  <a:schemeClr val="accent3"/>
                </a:solidFill>
              </a:rPr>
              <a:t>是面向</a:t>
            </a:r>
            <a:r>
              <a:rPr lang="zh-CN" altLang="en-US" b="1" dirty="0">
                <a:solidFill>
                  <a:schemeClr val="accent1"/>
                </a:solidFill>
              </a:rPr>
              <a:t>应用报文</a:t>
            </a:r>
            <a:r>
              <a:rPr lang="zh-CN" altLang="en-US" b="1" dirty="0">
                <a:solidFill>
                  <a:schemeClr val="accent3"/>
                </a:solidFill>
              </a:rPr>
              <a:t>的</a:t>
            </a:r>
          </a:p>
        </p:txBody>
      </p:sp>
      <p:grpSp>
        <p:nvGrpSpPr>
          <p:cNvPr id="50" name="组合 49">
            <a:extLst>
              <a:ext uri="{FF2B5EF4-FFF2-40B4-BE49-F238E27FC236}">
                <a16:creationId xmlns:a16="http://schemas.microsoft.com/office/drawing/2014/main" id="{13588842-6CF5-BA20-5370-7F07C2744B5B}"/>
              </a:ext>
            </a:extLst>
          </p:cNvPr>
          <p:cNvGrpSpPr/>
          <p:nvPr/>
        </p:nvGrpSpPr>
        <p:grpSpPr>
          <a:xfrm>
            <a:off x="6481343" y="2017187"/>
            <a:ext cx="5409277" cy="3717413"/>
            <a:chOff x="304427" y="2017187"/>
            <a:chExt cx="5409277" cy="3717413"/>
          </a:xfrm>
        </p:grpSpPr>
        <p:sp>
          <p:nvSpPr>
            <p:cNvPr id="51" name="流程图: 文档 50">
              <a:extLst>
                <a:ext uri="{FF2B5EF4-FFF2-40B4-BE49-F238E27FC236}">
                  <a16:creationId xmlns:a16="http://schemas.microsoft.com/office/drawing/2014/main" id="{0CF4C611-298B-8D09-0D46-44E3A22066FF}"/>
                </a:ext>
              </a:extLst>
            </p:cNvPr>
            <p:cNvSpPr/>
            <p:nvPr/>
          </p:nvSpPr>
          <p:spPr>
            <a:xfrm>
              <a:off x="304800" y="2373549"/>
              <a:ext cx="1154349" cy="713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应用进程</a:t>
              </a:r>
            </a:p>
          </p:txBody>
        </p:sp>
        <p:sp>
          <p:nvSpPr>
            <p:cNvPr id="53" name="文本框 52">
              <a:extLst>
                <a:ext uri="{FF2B5EF4-FFF2-40B4-BE49-F238E27FC236}">
                  <a16:creationId xmlns:a16="http://schemas.microsoft.com/office/drawing/2014/main" id="{0ECF8681-268A-47ED-6110-EE22AC4CDF12}"/>
                </a:ext>
              </a:extLst>
            </p:cNvPr>
            <p:cNvSpPr txBox="1"/>
            <p:nvPr/>
          </p:nvSpPr>
          <p:spPr>
            <a:xfrm>
              <a:off x="304799" y="2017187"/>
              <a:ext cx="1154349" cy="369332"/>
            </a:xfrm>
            <a:prstGeom prst="rect">
              <a:avLst/>
            </a:prstGeom>
            <a:noFill/>
          </p:spPr>
          <p:txBody>
            <a:bodyPr wrap="square" rtlCol="0">
              <a:spAutoFit/>
            </a:bodyPr>
            <a:lstStyle/>
            <a:p>
              <a:pPr algn="ctr"/>
              <a:r>
                <a:rPr lang="zh-CN" altLang="en-US" b="1" dirty="0"/>
                <a:t>发送方</a:t>
              </a:r>
            </a:p>
          </p:txBody>
        </p:sp>
        <p:sp>
          <p:nvSpPr>
            <p:cNvPr id="54" name="流程图: 文档 53">
              <a:extLst>
                <a:ext uri="{FF2B5EF4-FFF2-40B4-BE49-F238E27FC236}">
                  <a16:creationId xmlns:a16="http://schemas.microsoft.com/office/drawing/2014/main" id="{6DCDDA69-F089-187D-2E4E-687AC982FE69}"/>
                </a:ext>
              </a:extLst>
            </p:cNvPr>
            <p:cNvSpPr/>
            <p:nvPr/>
          </p:nvSpPr>
          <p:spPr>
            <a:xfrm>
              <a:off x="4559031" y="2373549"/>
              <a:ext cx="1154349" cy="713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应用进程</a:t>
              </a:r>
            </a:p>
          </p:txBody>
        </p:sp>
        <p:sp>
          <p:nvSpPr>
            <p:cNvPr id="55" name="文本框 54">
              <a:extLst>
                <a:ext uri="{FF2B5EF4-FFF2-40B4-BE49-F238E27FC236}">
                  <a16:creationId xmlns:a16="http://schemas.microsoft.com/office/drawing/2014/main" id="{0723BA57-F184-085E-16A2-54145C3EE90F}"/>
                </a:ext>
              </a:extLst>
            </p:cNvPr>
            <p:cNvSpPr txBox="1"/>
            <p:nvPr/>
          </p:nvSpPr>
          <p:spPr>
            <a:xfrm>
              <a:off x="4559030" y="2017187"/>
              <a:ext cx="1154349" cy="369332"/>
            </a:xfrm>
            <a:prstGeom prst="rect">
              <a:avLst/>
            </a:prstGeom>
            <a:noFill/>
          </p:spPr>
          <p:txBody>
            <a:bodyPr wrap="square" rtlCol="0">
              <a:spAutoFit/>
            </a:bodyPr>
            <a:lstStyle/>
            <a:p>
              <a:pPr algn="ctr"/>
              <a:r>
                <a:rPr lang="zh-CN" altLang="en-US" b="1" dirty="0"/>
                <a:t>发送方</a:t>
              </a:r>
            </a:p>
          </p:txBody>
        </p:sp>
        <p:sp>
          <p:nvSpPr>
            <p:cNvPr id="56" name="矩形 55">
              <a:extLst>
                <a:ext uri="{FF2B5EF4-FFF2-40B4-BE49-F238E27FC236}">
                  <a16:creationId xmlns:a16="http://schemas.microsoft.com/office/drawing/2014/main" id="{1E159FD9-2579-BD76-0635-C94CF3AEBD9D}"/>
                </a:ext>
              </a:extLst>
            </p:cNvPr>
            <p:cNvSpPr/>
            <p:nvPr/>
          </p:nvSpPr>
          <p:spPr>
            <a:xfrm>
              <a:off x="304797" y="4447301"/>
              <a:ext cx="2412461" cy="781453"/>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id="{144E2C1B-0B4C-CFDC-0F99-6972D724C387}"/>
                </a:ext>
              </a:extLst>
            </p:cNvPr>
            <p:cNvSpPr/>
            <p:nvPr/>
          </p:nvSpPr>
          <p:spPr>
            <a:xfrm>
              <a:off x="3300917" y="4447301"/>
              <a:ext cx="2412461" cy="781453"/>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cxnSp>
          <p:nvCxnSpPr>
            <p:cNvPr id="58" name="直接箭头连接符 57">
              <a:extLst>
                <a:ext uri="{FF2B5EF4-FFF2-40B4-BE49-F238E27FC236}">
                  <a16:creationId xmlns:a16="http://schemas.microsoft.com/office/drawing/2014/main" id="{2BC01AA6-8B5F-BF2C-2CC8-4B1DFEA4A89B}"/>
                </a:ext>
              </a:extLst>
            </p:cNvPr>
            <p:cNvCxnSpPr>
              <a:cxnSpLocks/>
            </p:cNvCxnSpPr>
            <p:nvPr/>
          </p:nvCxnSpPr>
          <p:spPr>
            <a:xfrm>
              <a:off x="992220" y="3009089"/>
              <a:ext cx="0" cy="1438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998F8484-D976-D761-AF6F-3CE1F0DEA238}"/>
                </a:ext>
              </a:extLst>
            </p:cNvPr>
            <p:cNvCxnSpPr>
              <a:cxnSpLocks/>
            </p:cNvCxnSpPr>
            <p:nvPr/>
          </p:nvCxnSpPr>
          <p:spPr>
            <a:xfrm>
              <a:off x="5210782" y="3009089"/>
              <a:ext cx="0" cy="1438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DAB0575E-32E1-F5A1-037C-A00EE1975AAE}"/>
                </a:ext>
              </a:extLst>
            </p:cNvPr>
            <p:cNvCxnSpPr>
              <a:cxnSpLocks/>
            </p:cNvCxnSpPr>
            <p:nvPr/>
          </p:nvCxnSpPr>
          <p:spPr>
            <a:xfrm>
              <a:off x="992220" y="5228754"/>
              <a:ext cx="0" cy="505846"/>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260D4F7-3B61-DC4D-9D9F-3BD78399D544}"/>
                </a:ext>
              </a:extLst>
            </p:cNvPr>
            <p:cNvCxnSpPr>
              <a:cxnSpLocks/>
            </p:cNvCxnSpPr>
            <p:nvPr/>
          </p:nvCxnSpPr>
          <p:spPr>
            <a:xfrm>
              <a:off x="5210782" y="5228754"/>
              <a:ext cx="0" cy="505846"/>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A9970C19-F754-8E79-6E02-8CD1DCE1F48C}"/>
                </a:ext>
              </a:extLst>
            </p:cNvPr>
            <p:cNvCxnSpPr/>
            <p:nvPr/>
          </p:nvCxnSpPr>
          <p:spPr>
            <a:xfrm>
              <a:off x="992220" y="5734600"/>
              <a:ext cx="4218562"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FB88A287-870C-28F6-CE77-C18D46D03686}"/>
                </a:ext>
              </a:extLst>
            </p:cNvPr>
            <p:cNvSpPr txBox="1"/>
            <p:nvPr/>
          </p:nvSpPr>
          <p:spPr>
            <a:xfrm>
              <a:off x="304427" y="4433636"/>
              <a:ext cx="587828" cy="369332"/>
            </a:xfrm>
            <a:prstGeom prst="rect">
              <a:avLst/>
            </a:prstGeom>
            <a:noFill/>
          </p:spPr>
          <p:txBody>
            <a:bodyPr wrap="square" rtlCol="0">
              <a:spAutoFit/>
            </a:bodyPr>
            <a:lstStyle/>
            <a:p>
              <a:pPr algn="r"/>
              <a:r>
                <a:rPr lang="en-US" altLang="zh-CN" b="1" dirty="0">
                  <a:solidFill>
                    <a:schemeClr val="bg1"/>
                  </a:solidFill>
                </a:rPr>
                <a:t>TCP</a:t>
              </a:r>
              <a:endParaRPr lang="zh-CN" altLang="en-US" b="1" dirty="0">
                <a:solidFill>
                  <a:schemeClr val="bg1"/>
                </a:solidFill>
              </a:endParaRPr>
            </a:p>
          </p:txBody>
        </p:sp>
        <p:sp>
          <p:nvSpPr>
            <p:cNvPr id="65" name="文本框 64">
              <a:extLst>
                <a:ext uri="{FF2B5EF4-FFF2-40B4-BE49-F238E27FC236}">
                  <a16:creationId xmlns:a16="http://schemas.microsoft.com/office/drawing/2014/main" id="{1993C1A7-C569-7CAD-83D0-EEF1239CDDFB}"/>
                </a:ext>
              </a:extLst>
            </p:cNvPr>
            <p:cNvSpPr txBox="1"/>
            <p:nvPr/>
          </p:nvSpPr>
          <p:spPr>
            <a:xfrm>
              <a:off x="5125876" y="4433636"/>
              <a:ext cx="587828" cy="369332"/>
            </a:xfrm>
            <a:prstGeom prst="rect">
              <a:avLst/>
            </a:prstGeom>
            <a:noFill/>
          </p:spPr>
          <p:txBody>
            <a:bodyPr wrap="square" rtlCol="0">
              <a:spAutoFit/>
            </a:bodyPr>
            <a:lstStyle/>
            <a:p>
              <a:pPr algn="r"/>
              <a:r>
                <a:rPr lang="en-US" altLang="zh-CN" b="1" dirty="0">
                  <a:solidFill>
                    <a:schemeClr val="bg1"/>
                  </a:solidFill>
                </a:rPr>
                <a:t>TCP</a:t>
              </a:r>
              <a:endParaRPr lang="zh-CN" altLang="en-US" b="1" dirty="0">
                <a:solidFill>
                  <a:schemeClr val="bg1"/>
                </a:solidFill>
              </a:endParaRPr>
            </a:p>
          </p:txBody>
        </p:sp>
      </p:grpSp>
      <p:grpSp>
        <p:nvGrpSpPr>
          <p:cNvPr id="108" name="组合 107">
            <a:extLst>
              <a:ext uri="{FF2B5EF4-FFF2-40B4-BE49-F238E27FC236}">
                <a16:creationId xmlns:a16="http://schemas.microsoft.com/office/drawing/2014/main" id="{74A8CB6F-6893-2C8F-D341-E03EA581F8AB}"/>
              </a:ext>
            </a:extLst>
          </p:cNvPr>
          <p:cNvGrpSpPr/>
          <p:nvPr/>
        </p:nvGrpSpPr>
        <p:grpSpPr>
          <a:xfrm>
            <a:off x="7218090" y="4719675"/>
            <a:ext cx="1316088" cy="272374"/>
            <a:chOff x="7218090" y="4719675"/>
            <a:chExt cx="1316088" cy="272374"/>
          </a:xfrm>
        </p:grpSpPr>
        <p:sp>
          <p:nvSpPr>
            <p:cNvPr id="81" name="矩形 80">
              <a:extLst>
                <a:ext uri="{FF2B5EF4-FFF2-40B4-BE49-F238E27FC236}">
                  <a16:creationId xmlns:a16="http://schemas.microsoft.com/office/drawing/2014/main" id="{5DEC726D-2820-A799-828B-72D2A15C57BA}"/>
                </a:ext>
              </a:extLst>
            </p:cNvPr>
            <p:cNvSpPr/>
            <p:nvPr/>
          </p:nvSpPr>
          <p:spPr>
            <a:xfrm>
              <a:off x="7218090" y="471967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18</a:t>
              </a:r>
              <a:endParaRPr lang="zh-CN" altLang="en-US" sz="1600" b="1" dirty="0"/>
            </a:p>
          </p:txBody>
        </p:sp>
        <p:sp>
          <p:nvSpPr>
            <p:cNvPr id="82" name="矩形 81">
              <a:extLst>
                <a:ext uri="{FF2B5EF4-FFF2-40B4-BE49-F238E27FC236}">
                  <a16:creationId xmlns:a16="http://schemas.microsoft.com/office/drawing/2014/main" id="{C8377F06-053D-F922-D087-A4EB60BBD7D0}"/>
                </a:ext>
              </a:extLst>
            </p:cNvPr>
            <p:cNvSpPr/>
            <p:nvPr/>
          </p:nvSpPr>
          <p:spPr>
            <a:xfrm>
              <a:off x="7484382" y="471967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17</a:t>
              </a:r>
              <a:endParaRPr lang="zh-CN" altLang="en-US" sz="1600" b="1" dirty="0"/>
            </a:p>
          </p:txBody>
        </p:sp>
        <p:sp>
          <p:nvSpPr>
            <p:cNvPr id="83" name="矩形 82">
              <a:extLst>
                <a:ext uri="{FF2B5EF4-FFF2-40B4-BE49-F238E27FC236}">
                  <a16:creationId xmlns:a16="http://schemas.microsoft.com/office/drawing/2014/main" id="{AD7725EA-D79C-0B14-4780-736E22A7370B}"/>
                </a:ext>
              </a:extLst>
            </p:cNvPr>
            <p:cNvSpPr/>
            <p:nvPr/>
          </p:nvSpPr>
          <p:spPr>
            <a:xfrm>
              <a:off x="7750674" y="471967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16</a:t>
              </a:r>
              <a:endParaRPr lang="zh-CN" altLang="en-US" sz="1600" b="1" dirty="0"/>
            </a:p>
          </p:txBody>
        </p:sp>
        <p:sp>
          <p:nvSpPr>
            <p:cNvPr id="84" name="矩形 83">
              <a:extLst>
                <a:ext uri="{FF2B5EF4-FFF2-40B4-BE49-F238E27FC236}">
                  <a16:creationId xmlns:a16="http://schemas.microsoft.com/office/drawing/2014/main" id="{9AE429FA-FB57-213D-30DE-C34ABD11128B}"/>
                </a:ext>
              </a:extLst>
            </p:cNvPr>
            <p:cNvSpPr/>
            <p:nvPr/>
          </p:nvSpPr>
          <p:spPr>
            <a:xfrm>
              <a:off x="8001594" y="471967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15</a:t>
              </a:r>
              <a:endParaRPr lang="zh-CN" altLang="en-US" sz="1600" b="1" dirty="0"/>
            </a:p>
          </p:txBody>
        </p:sp>
        <p:sp>
          <p:nvSpPr>
            <p:cNvPr id="85" name="矩形 84">
              <a:extLst>
                <a:ext uri="{FF2B5EF4-FFF2-40B4-BE49-F238E27FC236}">
                  <a16:creationId xmlns:a16="http://schemas.microsoft.com/office/drawing/2014/main" id="{28E93564-6BA9-AB61-B68D-68D25B067823}"/>
                </a:ext>
              </a:extLst>
            </p:cNvPr>
            <p:cNvSpPr/>
            <p:nvPr/>
          </p:nvSpPr>
          <p:spPr>
            <a:xfrm>
              <a:off x="8267886" y="471967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14</a:t>
              </a:r>
              <a:endParaRPr lang="zh-CN" altLang="en-US" sz="1600" b="1" dirty="0"/>
            </a:p>
          </p:txBody>
        </p:sp>
      </p:grpSp>
      <p:grpSp>
        <p:nvGrpSpPr>
          <p:cNvPr id="110" name="组合 109">
            <a:extLst>
              <a:ext uri="{FF2B5EF4-FFF2-40B4-BE49-F238E27FC236}">
                <a16:creationId xmlns:a16="http://schemas.microsoft.com/office/drawing/2014/main" id="{C649B405-D758-8255-42C7-541C2DCA4C92}"/>
              </a:ext>
            </a:extLst>
          </p:cNvPr>
          <p:cNvGrpSpPr/>
          <p:nvPr/>
        </p:nvGrpSpPr>
        <p:grpSpPr>
          <a:xfrm>
            <a:off x="8828209" y="5371569"/>
            <a:ext cx="2505301" cy="272374"/>
            <a:chOff x="8828209" y="5371569"/>
            <a:chExt cx="2505301" cy="272374"/>
          </a:xfrm>
        </p:grpSpPr>
        <p:sp>
          <p:nvSpPr>
            <p:cNvPr id="90" name="矩形 89">
              <a:extLst>
                <a:ext uri="{FF2B5EF4-FFF2-40B4-BE49-F238E27FC236}">
                  <a16:creationId xmlns:a16="http://schemas.microsoft.com/office/drawing/2014/main" id="{7C4AA213-AF42-7C4C-F4A2-576272A057EA}"/>
                </a:ext>
              </a:extLst>
            </p:cNvPr>
            <p:cNvSpPr/>
            <p:nvPr/>
          </p:nvSpPr>
          <p:spPr>
            <a:xfrm>
              <a:off x="10187409" y="537156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8</a:t>
              </a:r>
              <a:endParaRPr lang="zh-CN" altLang="en-US" sz="1600" b="1" dirty="0"/>
            </a:p>
          </p:txBody>
        </p:sp>
        <p:sp>
          <p:nvSpPr>
            <p:cNvPr id="91" name="矩形 90">
              <a:extLst>
                <a:ext uri="{FF2B5EF4-FFF2-40B4-BE49-F238E27FC236}">
                  <a16:creationId xmlns:a16="http://schemas.microsoft.com/office/drawing/2014/main" id="{91CB09AD-B5F7-CC45-73A5-91D2D6BC8BB6}"/>
                </a:ext>
              </a:extLst>
            </p:cNvPr>
            <p:cNvSpPr/>
            <p:nvPr/>
          </p:nvSpPr>
          <p:spPr>
            <a:xfrm>
              <a:off x="10438329" y="537156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7</a:t>
              </a:r>
              <a:endParaRPr lang="zh-CN" altLang="en-US" sz="1600" b="1" dirty="0"/>
            </a:p>
          </p:txBody>
        </p:sp>
        <p:sp>
          <p:nvSpPr>
            <p:cNvPr id="92" name="矩形 91">
              <a:extLst>
                <a:ext uri="{FF2B5EF4-FFF2-40B4-BE49-F238E27FC236}">
                  <a16:creationId xmlns:a16="http://schemas.microsoft.com/office/drawing/2014/main" id="{476EA709-70C6-E09A-D1D9-68CEE817367F}"/>
                </a:ext>
              </a:extLst>
            </p:cNvPr>
            <p:cNvSpPr/>
            <p:nvPr/>
          </p:nvSpPr>
          <p:spPr>
            <a:xfrm>
              <a:off x="10704621" y="537156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6</a:t>
              </a:r>
              <a:endParaRPr lang="zh-CN" altLang="en-US" sz="1600" b="1" dirty="0"/>
            </a:p>
          </p:txBody>
        </p:sp>
        <p:sp>
          <p:nvSpPr>
            <p:cNvPr id="93" name="矩形 92">
              <a:extLst>
                <a:ext uri="{FF2B5EF4-FFF2-40B4-BE49-F238E27FC236}">
                  <a16:creationId xmlns:a16="http://schemas.microsoft.com/office/drawing/2014/main" id="{3772DB6B-6249-82D2-E003-A5AFFA391897}"/>
                </a:ext>
              </a:extLst>
            </p:cNvPr>
            <p:cNvSpPr/>
            <p:nvPr/>
          </p:nvSpPr>
          <p:spPr>
            <a:xfrm>
              <a:off x="10970913" y="5371569"/>
              <a:ext cx="362597" cy="2723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solidFill>
                    <a:schemeClr val="accent4"/>
                  </a:solidFill>
                </a:rPr>
                <a:t>TCP</a:t>
              </a:r>
              <a:endParaRPr lang="zh-CN" altLang="en-US" sz="1600" b="1" dirty="0">
                <a:solidFill>
                  <a:schemeClr val="accent4"/>
                </a:solidFill>
              </a:endParaRPr>
            </a:p>
          </p:txBody>
        </p:sp>
        <p:sp>
          <p:nvSpPr>
            <p:cNvPr id="95" name="矩形 94">
              <a:extLst>
                <a:ext uri="{FF2B5EF4-FFF2-40B4-BE49-F238E27FC236}">
                  <a16:creationId xmlns:a16="http://schemas.microsoft.com/office/drawing/2014/main" id="{73B83330-6177-E7DE-D320-B02849052E3B}"/>
                </a:ext>
              </a:extLst>
            </p:cNvPr>
            <p:cNvSpPr/>
            <p:nvPr/>
          </p:nvSpPr>
          <p:spPr>
            <a:xfrm>
              <a:off x="8828209" y="537156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10</a:t>
              </a:r>
              <a:endParaRPr lang="zh-CN" altLang="en-US" sz="1600" b="1" dirty="0"/>
            </a:p>
          </p:txBody>
        </p:sp>
        <p:sp>
          <p:nvSpPr>
            <p:cNvPr id="96" name="矩形 95">
              <a:extLst>
                <a:ext uri="{FF2B5EF4-FFF2-40B4-BE49-F238E27FC236}">
                  <a16:creationId xmlns:a16="http://schemas.microsoft.com/office/drawing/2014/main" id="{DA1ACF43-7A7A-41A3-9526-C654A37C0A88}"/>
                </a:ext>
              </a:extLst>
            </p:cNvPr>
            <p:cNvSpPr/>
            <p:nvPr/>
          </p:nvSpPr>
          <p:spPr>
            <a:xfrm>
              <a:off x="9094501" y="537156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9</a:t>
              </a:r>
              <a:endParaRPr lang="zh-CN" altLang="en-US" sz="1600" b="1" dirty="0"/>
            </a:p>
          </p:txBody>
        </p:sp>
        <p:sp>
          <p:nvSpPr>
            <p:cNvPr id="97" name="矩形 96">
              <a:extLst>
                <a:ext uri="{FF2B5EF4-FFF2-40B4-BE49-F238E27FC236}">
                  <a16:creationId xmlns:a16="http://schemas.microsoft.com/office/drawing/2014/main" id="{5FCB4B72-3E4A-B001-8194-6AB9BE37BAFC}"/>
                </a:ext>
              </a:extLst>
            </p:cNvPr>
            <p:cNvSpPr/>
            <p:nvPr/>
          </p:nvSpPr>
          <p:spPr>
            <a:xfrm>
              <a:off x="9360793" y="5371569"/>
              <a:ext cx="362597" cy="2723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solidFill>
                    <a:schemeClr val="accent4"/>
                  </a:solidFill>
                </a:rPr>
                <a:t>TCP</a:t>
              </a:r>
              <a:endParaRPr lang="zh-CN" altLang="en-US" sz="1600" b="1" dirty="0">
                <a:solidFill>
                  <a:schemeClr val="accent4"/>
                </a:solidFill>
              </a:endParaRPr>
            </a:p>
          </p:txBody>
        </p:sp>
      </p:grpSp>
      <p:grpSp>
        <p:nvGrpSpPr>
          <p:cNvPr id="17" name="组合 16">
            <a:extLst>
              <a:ext uri="{FF2B5EF4-FFF2-40B4-BE49-F238E27FC236}">
                <a16:creationId xmlns:a16="http://schemas.microsoft.com/office/drawing/2014/main" id="{4460FCE0-E212-CD81-F5F9-6EF9CBBE5BA6}"/>
              </a:ext>
            </a:extLst>
          </p:cNvPr>
          <p:cNvGrpSpPr/>
          <p:nvPr/>
        </p:nvGrpSpPr>
        <p:grpSpPr>
          <a:xfrm>
            <a:off x="10438329" y="4719675"/>
            <a:ext cx="532584" cy="272374"/>
            <a:chOff x="8153994" y="4872075"/>
            <a:chExt cx="532584" cy="272374"/>
          </a:xfrm>
        </p:grpSpPr>
        <p:sp>
          <p:nvSpPr>
            <p:cNvPr id="98" name="矩形 97">
              <a:extLst>
                <a:ext uri="{FF2B5EF4-FFF2-40B4-BE49-F238E27FC236}">
                  <a16:creationId xmlns:a16="http://schemas.microsoft.com/office/drawing/2014/main" id="{743373D3-2AE6-9F1E-1A21-E9B42562BDAA}"/>
                </a:ext>
              </a:extLst>
            </p:cNvPr>
            <p:cNvSpPr/>
            <p:nvPr/>
          </p:nvSpPr>
          <p:spPr>
            <a:xfrm>
              <a:off x="8153994" y="487207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5</a:t>
              </a:r>
              <a:endParaRPr lang="zh-CN" altLang="en-US" sz="1600" b="1" dirty="0"/>
            </a:p>
          </p:txBody>
        </p:sp>
        <p:sp>
          <p:nvSpPr>
            <p:cNvPr id="99" name="矩形 98">
              <a:extLst>
                <a:ext uri="{FF2B5EF4-FFF2-40B4-BE49-F238E27FC236}">
                  <a16:creationId xmlns:a16="http://schemas.microsoft.com/office/drawing/2014/main" id="{2BF3849A-8434-3012-76B0-D148B7D68E10}"/>
                </a:ext>
              </a:extLst>
            </p:cNvPr>
            <p:cNvSpPr/>
            <p:nvPr/>
          </p:nvSpPr>
          <p:spPr>
            <a:xfrm>
              <a:off x="8420286" y="487207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4</a:t>
              </a:r>
              <a:endParaRPr lang="zh-CN" altLang="en-US" sz="1600" b="1" dirty="0"/>
            </a:p>
          </p:txBody>
        </p:sp>
      </p:grpSp>
      <p:grpSp>
        <p:nvGrpSpPr>
          <p:cNvPr id="111" name="组合 110">
            <a:extLst>
              <a:ext uri="{FF2B5EF4-FFF2-40B4-BE49-F238E27FC236}">
                <a16:creationId xmlns:a16="http://schemas.microsoft.com/office/drawing/2014/main" id="{EADBBF6C-E326-6978-6D54-C606227943A7}"/>
              </a:ext>
            </a:extLst>
          </p:cNvPr>
          <p:cNvGrpSpPr/>
          <p:nvPr/>
        </p:nvGrpSpPr>
        <p:grpSpPr>
          <a:xfrm>
            <a:off x="10120761" y="3137315"/>
            <a:ext cx="1202873" cy="1089496"/>
            <a:chOff x="10120761" y="3137315"/>
            <a:chExt cx="1202873" cy="1089496"/>
          </a:xfrm>
        </p:grpSpPr>
        <p:sp>
          <p:nvSpPr>
            <p:cNvPr id="100" name="矩形 99">
              <a:extLst>
                <a:ext uri="{FF2B5EF4-FFF2-40B4-BE49-F238E27FC236}">
                  <a16:creationId xmlns:a16="http://schemas.microsoft.com/office/drawing/2014/main" id="{E1AEB764-26EF-CC71-E7A8-E4FD5FA18912}"/>
                </a:ext>
              </a:extLst>
            </p:cNvPr>
            <p:cNvSpPr/>
            <p:nvPr/>
          </p:nvSpPr>
          <p:spPr>
            <a:xfrm>
              <a:off x="11057342" y="313731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0</a:t>
              </a:r>
              <a:endParaRPr lang="zh-CN" altLang="en-US" sz="1600" b="1" dirty="0"/>
            </a:p>
          </p:txBody>
        </p:sp>
        <p:sp>
          <p:nvSpPr>
            <p:cNvPr id="101" name="矩形 100">
              <a:extLst>
                <a:ext uri="{FF2B5EF4-FFF2-40B4-BE49-F238E27FC236}">
                  <a16:creationId xmlns:a16="http://schemas.microsoft.com/office/drawing/2014/main" id="{21F5A5C9-1A12-1BA7-AAE3-6748C90E8150}"/>
                </a:ext>
              </a:extLst>
            </p:cNvPr>
            <p:cNvSpPr/>
            <p:nvPr/>
          </p:nvSpPr>
          <p:spPr>
            <a:xfrm>
              <a:off x="11057342" y="340968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a:t>
              </a:r>
              <a:endParaRPr lang="zh-CN" altLang="en-US" sz="1600" b="1" dirty="0"/>
            </a:p>
          </p:txBody>
        </p:sp>
        <p:sp>
          <p:nvSpPr>
            <p:cNvPr id="102" name="矩形 101">
              <a:extLst>
                <a:ext uri="{FF2B5EF4-FFF2-40B4-BE49-F238E27FC236}">
                  <a16:creationId xmlns:a16="http://schemas.microsoft.com/office/drawing/2014/main" id="{8A38F7FB-85B5-1F5F-127D-2B4491D03A5F}"/>
                </a:ext>
              </a:extLst>
            </p:cNvPr>
            <p:cNvSpPr/>
            <p:nvPr/>
          </p:nvSpPr>
          <p:spPr>
            <a:xfrm>
              <a:off x="11057342" y="3682063"/>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2</a:t>
              </a:r>
              <a:endParaRPr lang="zh-CN" altLang="en-US" sz="1600" b="1" dirty="0"/>
            </a:p>
          </p:txBody>
        </p:sp>
        <p:sp>
          <p:nvSpPr>
            <p:cNvPr id="103" name="矩形 102">
              <a:extLst>
                <a:ext uri="{FF2B5EF4-FFF2-40B4-BE49-F238E27FC236}">
                  <a16:creationId xmlns:a16="http://schemas.microsoft.com/office/drawing/2014/main" id="{70DC12DB-3915-60B5-11A9-668ED239C6EA}"/>
                </a:ext>
              </a:extLst>
            </p:cNvPr>
            <p:cNvSpPr/>
            <p:nvPr/>
          </p:nvSpPr>
          <p:spPr>
            <a:xfrm>
              <a:off x="11057342" y="3954437"/>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3</a:t>
              </a:r>
              <a:endParaRPr lang="zh-CN" altLang="en-US" sz="1600" b="1" dirty="0"/>
            </a:p>
          </p:txBody>
        </p:sp>
        <p:cxnSp>
          <p:nvCxnSpPr>
            <p:cNvPr id="105" name="直接箭头连接符 104">
              <a:extLst>
                <a:ext uri="{FF2B5EF4-FFF2-40B4-BE49-F238E27FC236}">
                  <a16:creationId xmlns:a16="http://schemas.microsoft.com/office/drawing/2014/main" id="{06A4846A-115B-50E6-CBCE-2700533E9989}"/>
                </a:ext>
              </a:extLst>
            </p:cNvPr>
            <p:cNvCxnSpPr/>
            <p:nvPr/>
          </p:nvCxnSpPr>
          <p:spPr>
            <a:xfrm flipV="1">
              <a:off x="10970913" y="3232244"/>
              <a:ext cx="0" cy="9589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文本框 105">
              <a:extLst>
                <a:ext uri="{FF2B5EF4-FFF2-40B4-BE49-F238E27FC236}">
                  <a16:creationId xmlns:a16="http://schemas.microsoft.com/office/drawing/2014/main" id="{604E8915-01AB-82B2-10A0-6278402D2F87}"/>
                </a:ext>
              </a:extLst>
            </p:cNvPr>
            <p:cNvSpPr txBox="1"/>
            <p:nvPr/>
          </p:nvSpPr>
          <p:spPr>
            <a:xfrm>
              <a:off x="10120761" y="3358863"/>
              <a:ext cx="901428" cy="369332"/>
            </a:xfrm>
            <a:prstGeom prst="rect">
              <a:avLst/>
            </a:prstGeom>
            <a:noFill/>
          </p:spPr>
          <p:txBody>
            <a:bodyPr wrap="square" rtlCol="0">
              <a:spAutoFit/>
            </a:bodyPr>
            <a:lstStyle/>
            <a:p>
              <a:r>
                <a:rPr lang="zh-CN" altLang="en-US" b="1" dirty="0">
                  <a:solidFill>
                    <a:schemeClr val="accent1"/>
                  </a:solidFill>
                </a:rPr>
                <a:t>字节流</a:t>
              </a:r>
            </a:p>
          </p:txBody>
        </p:sp>
      </p:grpSp>
      <p:sp>
        <p:nvSpPr>
          <p:cNvPr id="112" name="文本框 111">
            <a:extLst>
              <a:ext uri="{FF2B5EF4-FFF2-40B4-BE49-F238E27FC236}">
                <a16:creationId xmlns:a16="http://schemas.microsoft.com/office/drawing/2014/main" id="{1EEC8A4F-2E2E-1BA1-A278-A9255DF997CE}"/>
              </a:ext>
            </a:extLst>
          </p:cNvPr>
          <p:cNvSpPr txBox="1"/>
          <p:nvPr/>
        </p:nvSpPr>
        <p:spPr>
          <a:xfrm>
            <a:off x="6656503" y="5954731"/>
            <a:ext cx="5408580" cy="369332"/>
          </a:xfrm>
          <a:prstGeom prst="rect">
            <a:avLst/>
          </a:prstGeom>
          <a:noFill/>
        </p:spPr>
        <p:txBody>
          <a:bodyPr wrap="square" rtlCol="0">
            <a:spAutoFit/>
          </a:bodyPr>
          <a:lstStyle/>
          <a:p>
            <a:pPr algn="ctr"/>
            <a:r>
              <a:rPr lang="en-US" altLang="zh-CN" b="1" dirty="0">
                <a:solidFill>
                  <a:schemeClr val="accent3"/>
                </a:solidFill>
              </a:rPr>
              <a:t>TCP</a:t>
            </a:r>
            <a:r>
              <a:rPr lang="zh-CN" altLang="en-US" b="1" dirty="0">
                <a:solidFill>
                  <a:schemeClr val="accent3"/>
                </a:solidFill>
              </a:rPr>
              <a:t>是面向</a:t>
            </a:r>
            <a:r>
              <a:rPr lang="zh-CN" altLang="en-US" b="1" dirty="0">
                <a:solidFill>
                  <a:schemeClr val="accent1"/>
                </a:solidFill>
              </a:rPr>
              <a:t>字节流</a:t>
            </a:r>
            <a:r>
              <a:rPr lang="zh-CN" altLang="en-US" b="1" dirty="0">
                <a:solidFill>
                  <a:schemeClr val="accent3"/>
                </a:solidFill>
              </a:rPr>
              <a:t>的</a:t>
            </a:r>
          </a:p>
        </p:txBody>
      </p:sp>
    </p:spTree>
    <p:custDataLst>
      <p:tags r:id="rId1"/>
    </p:custDataLst>
    <p:extLst>
      <p:ext uri="{BB962C8B-B14F-4D97-AF65-F5344CB8AC3E}">
        <p14:creationId xmlns:p14="http://schemas.microsoft.com/office/powerpoint/2010/main" val="264786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107"/>
                                        </p:tgtEl>
                                        <p:attrNameLst>
                                          <p:attrName>style.visibility</p:attrName>
                                        </p:attrNameLst>
                                      </p:cBhvr>
                                      <p:to>
                                        <p:strVal val="visible"/>
                                      </p:to>
                                    </p:set>
                                    <p:animEffect transition="in" filter="fade">
                                      <p:cBhvr>
                                        <p:cTn id="13" dur="1000"/>
                                        <p:tgtEl>
                                          <p:spTgt spid="107"/>
                                        </p:tgtEl>
                                      </p:cBhvr>
                                    </p:animEffect>
                                    <p:anim calcmode="lin" valueType="num">
                                      <p:cBhvr>
                                        <p:cTn id="14" dur="1000" fill="hold"/>
                                        <p:tgtEl>
                                          <p:spTgt spid="107"/>
                                        </p:tgtEl>
                                        <p:attrNameLst>
                                          <p:attrName>ppt_x</p:attrName>
                                        </p:attrNameLst>
                                      </p:cBhvr>
                                      <p:tavLst>
                                        <p:tav tm="0">
                                          <p:val>
                                            <p:strVal val="#ppt_x"/>
                                          </p:val>
                                        </p:tav>
                                        <p:tav tm="100000">
                                          <p:val>
                                            <p:strVal val="#ppt_x"/>
                                          </p:val>
                                        </p:tav>
                                      </p:tavLst>
                                    </p:anim>
                                    <p:anim calcmode="lin" valueType="num">
                                      <p:cBhvr>
                                        <p:cTn id="15"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108"/>
                                        </p:tgtEl>
                                        <p:attrNameLst>
                                          <p:attrName>style.visibility</p:attrName>
                                        </p:attrNameLst>
                                      </p:cBhvr>
                                      <p:to>
                                        <p:strVal val="visible"/>
                                      </p:to>
                                    </p:set>
                                    <p:anim calcmode="lin" valueType="num">
                                      <p:cBhvr>
                                        <p:cTn id="20" dur="500" fill="hold"/>
                                        <p:tgtEl>
                                          <p:spTgt spid="108"/>
                                        </p:tgtEl>
                                        <p:attrNameLst>
                                          <p:attrName>ppt_w</p:attrName>
                                        </p:attrNameLst>
                                      </p:cBhvr>
                                      <p:tavLst>
                                        <p:tav tm="0">
                                          <p:val>
                                            <p:fltVal val="0"/>
                                          </p:val>
                                        </p:tav>
                                        <p:tav tm="100000">
                                          <p:val>
                                            <p:strVal val="#ppt_w"/>
                                          </p:val>
                                        </p:tav>
                                      </p:tavLst>
                                    </p:anim>
                                    <p:anim calcmode="lin" valueType="num">
                                      <p:cBhvr>
                                        <p:cTn id="21" dur="500" fill="hold"/>
                                        <p:tgtEl>
                                          <p:spTgt spid="108"/>
                                        </p:tgtEl>
                                        <p:attrNameLst>
                                          <p:attrName>ppt_h</p:attrName>
                                        </p:attrNameLst>
                                      </p:cBhvr>
                                      <p:tavLst>
                                        <p:tav tm="0">
                                          <p:val>
                                            <p:fltVal val="0"/>
                                          </p:val>
                                        </p:tav>
                                        <p:tav tm="100000">
                                          <p:val>
                                            <p:strVal val="#ppt_h"/>
                                          </p:val>
                                        </p:tav>
                                      </p:tavLst>
                                    </p:anim>
                                    <p:animEffect transition="in" filter="fade">
                                      <p:cBhvr>
                                        <p:cTn id="22" dur="500"/>
                                        <p:tgtEl>
                                          <p:spTgt spid="108"/>
                                        </p:tgtEl>
                                      </p:cBhvr>
                                    </p:animEffect>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nodeType="clickEffect">
                                  <p:stCondLst>
                                    <p:cond delay="0"/>
                                  </p:stCondLst>
                                  <p:childTnLst>
                                    <p:set>
                                      <p:cBhvr>
                                        <p:cTn id="26" dur="1" fill="hold">
                                          <p:stCondLst>
                                            <p:cond delay="0"/>
                                          </p:stCondLst>
                                        </p:cTn>
                                        <p:tgtEl>
                                          <p:spTgt spid="109"/>
                                        </p:tgtEl>
                                        <p:attrNameLst>
                                          <p:attrName>style.visibility</p:attrName>
                                        </p:attrNameLst>
                                      </p:cBhvr>
                                      <p:to>
                                        <p:strVal val="visible"/>
                                      </p:to>
                                    </p:set>
                                    <p:animEffect transition="in" filter="fade">
                                      <p:cBhvr>
                                        <p:cTn id="27" dur="1000"/>
                                        <p:tgtEl>
                                          <p:spTgt spid="109"/>
                                        </p:tgtEl>
                                      </p:cBhvr>
                                    </p:animEffect>
                                    <p:anim calcmode="lin" valueType="num">
                                      <p:cBhvr>
                                        <p:cTn id="28" dur="1000" fill="hold"/>
                                        <p:tgtEl>
                                          <p:spTgt spid="109"/>
                                        </p:tgtEl>
                                        <p:attrNameLst>
                                          <p:attrName>ppt_x</p:attrName>
                                        </p:attrNameLst>
                                      </p:cBhvr>
                                      <p:tavLst>
                                        <p:tav tm="0">
                                          <p:val>
                                            <p:strVal val="#ppt_x"/>
                                          </p:val>
                                        </p:tav>
                                        <p:tav tm="100000">
                                          <p:val>
                                            <p:strVal val="#ppt_x"/>
                                          </p:val>
                                        </p:tav>
                                      </p:tavLst>
                                    </p:anim>
                                    <p:anim calcmode="lin" valueType="num">
                                      <p:cBhvr>
                                        <p:cTn id="29"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2" presetClass="entr" presetSubtype="8" fill="hold" grpId="0" nodeType="clickEffect">
                                  <p:stCondLst>
                                    <p:cond delay="0"/>
                                  </p:stCondLst>
                                  <p:childTnLst>
                                    <p:set>
                                      <p:cBhvr>
                                        <p:cTn id="33" dur="1" fill="hold">
                                          <p:stCondLst>
                                            <p:cond delay="0"/>
                                          </p:stCondLst>
                                        </p:cTn>
                                        <p:tgtEl>
                                          <p:spTgt spid="89"/>
                                        </p:tgtEl>
                                        <p:attrNameLst>
                                          <p:attrName>style.visibility</p:attrName>
                                        </p:attrNameLst>
                                      </p:cBhvr>
                                      <p:to>
                                        <p:strVal val="visible"/>
                                      </p:to>
                                    </p:set>
                                    <p:anim calcmode="lin" valueType="num">
                                      <p:cBhvr additive="base">
                                        <p:cTn id="34" dur="500"/>
                                        <p:tgtEl>
                                          <p:spTgt spid="89"/>
                                        </p:tgtEl>
                                        <p:attrNameLst>
                                          <p:attrName>ppt_x</p:attrName>
                                        </p:attrNameLst>
                                      </p:cBhvr>
                                      <p:tavLst>
                                        <p:tav tm="0">
                                          <p:val>
                                            <p:strVal val="#ppt_x-#ppt_w*1.125000"/>
                                          </p:val>
                                        </p:tav>
                                        <p:tav tm="100000">
                                          <p:val>
                                            <p:strVal val="#ppt_x"/>
                                          </p:val>
                                        </p:tav>
                                      </p:tavLst>
                                    </p:anim>
                                    <p:animEffect transition="in" filter="wipe(right)">
                                      <p:cBhvr>
                                        <p:cTn id="35" dur="500"/>
                                        <p:tgtEl>
                                          <p:spTgt spid="8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10"/>
                                        </p:tgtEl>
                                        <p:attrNameLst>
                                          <p:attrName>style.visibility</p:attrName>
                                        </p:attrNameLst>
                                      </p:cBhvr>
                                      <p:to>
                                        <p:strVal val="visible"/>
                                      </p:to>
                                    </p:set>
                                    <p:animEffect transition="in" filter="wipe(left)">
                                      <p:cBhvr>
                                        <p:cTn id="40" dur="500"/>
                                        <p:tgtEl>
                                          <p:spTgt spid="110"/>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p:cTn id="45" dur="500" fill="hold"/>
                                        <p:tgtEl>
                                          <p:spTgt spid="17"/>
                                        </p:tgtEl>
                                        <p:attrNameLst>
                                          <p:attrName>ppt_w</p:attrName>
                                        </p:attrNameLst>
                                      </p:cBhvr>
                                      <p:tavLst>
                                        <p:tav tm="0">
                                          <p:val>
                                            <p:fltVal val="0"/>
                                          </p:val>
                                        </p:tav>
                                        <p:tav tm="100000">
                                          <p:val>
                                            <p:strVal val="#ppt_w"/>
                                          </p:val>
                                        </p:tav>
                                      </p:tavLst>
                                    </p:anim>
                                    <p:anim calcmode="lin" valueType="num">
                                      <p:cBhvr>
                                        <p:cTn id="46" dur="500" fill="hold"/>
                                        <p:tgtEl>
                                          <p:spTgt spid="17"/>
                                        </p:tgtEl>
                                        <p:attrNameLst>
                                          <p:attrName>ppt_h</p:attrName>
                                        </p:attrNameLst>
                                      </p:cBhvr>
                                      <p:tavLst>
                                        <p:tav tm="0">
                                          <p:val>
                                            <p:fltVal val="0"/>
                                          </p:val>
                                        </p:tav>
                                        <p:tav tm="100000">
                                          <p:val>
                                            <p:strVal val="#ppt_h"/>
                                          </p:val>
                                        </p:tav>
                                      </p:tavLst>
                                    </p:anim>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11"/>
                                        </p:tgtEl>
                                        <p:attrNameLst>
                                          <p:attrName>style.visibility</p:attrName>
                                        </p:attrNameLst>
                                      </p:cBhvr>
                                      <p:to>
                                        <p:strVal val="visible"/>
                                      </p:to>
                                    </p:set>
                                    <p:animEffect transition="in" filter="fade">
                                      <p:cBhvr>
                                        <p:cTn id="52" dur="1000"/>
                                        <p:tgtEl>
                                          <p:spTgt spid="111"/>
                                        </p:tgtEl>
                                      </p:cBhvr>
                                    </p:animEffect>
                                    <p:anim calcmode="lin" valueType="num">
                                      <p:cBhvr>
                                        <p:cTn id="53" dur="1000" fill="hold"/>
                                        <p:tgtEl>
                                          <p:spTgt spid="111"/>
                                        </p:tgtEl>
                                        <p:attrNameLst>
                                          <p:attrName>ppt_x</p:attrName>
                                        </p:attrNameLst>
                                      </p:cBhvr>
                                      <p:tavLst>
                                        <p:tav tm="0">
                                          <p:val>
                                            <p:strVal val="#ppt_x"/>
                                          </p:val>
                                        </p:tav>
                                        <p:tav tm="100000">
                                          <p:val>
                                            <p:strVal val="#ppt_x"/>
                                          </p:val>
                                        </p:tav>
                                      </p:tavLst>
                                    </p:anim>
                                    <p:anim calcmode="lin" valueType="num">
                                      <p:cBhvr>
                                        <p:cTn id="54"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7" presetClass="entr" presetSubtype="0" fill="hold" grpId="0" nodeType="clickEffect">
                                  <p:stCondLst>
                                    <p:cond delay="0"/>
                                  </p:stCondLst>
                                  <p:childTnLst>
                                    <p:set>
                                      <p:cBhvr>
                                        <p:cTn id="58" dur="1" fill="hold">
                                          <p:stCondLst>
                                            <p:cond delay="0"/>
                                          </p:stCondLst>
                                        </p:cTn>
                                        <p:tgtEl>
                                          <p:spTgt spid="112"/>
                                        </p:tgtEl>
                                        <p:attrNameLst>
                                          <p:attrName>style.visibility</p:attrName>
                                        </p:attrNameLst>
                                      </p:cBhvr>
                                      <p:to>
                                        <p:strVal val="visible"/>
                                      </p:to>
                                    </p:set>
                                    <p:animEffect transition="in" filter="fade">
                                      <p:cBhvr>
                                        <p:cTn id="59" dur="1000"/>
                                        <p:tgtEl>
                                          <p:spTgt spid="112"/>
                                        </p:tgtEl>
                                      </p:cBhvr>
                                    </p:animEffect>
                                    <p:anim calcmode="lin" valueType="num">
                                      <p:cBhvr>
                                        <p:cTn id="60" dur="1000" fill="hold"/>
                                        <p:tgtEl>
                                          <p:spTgt spid="112"/>
                                        </p:tgtEl>
                                        <p:attrNameLst>
                                          <p:attrName>ppt_x</p:attrName>
                                        </p:attrNameLst>
                                      </p:cBhvr>
                                      <p:tavLst>
                                        <p:tav tm="0">
                                          <p:val>
                                            <p:strVal val="#ppt_x"/>
                                          </p:val>
                                        </p:tav>
                                        <p:tav tm="100000">
                                          <p:val>
                                            <p:strVal val="#ppt_x"/>
                                          </p:val>
                                        </p:tav>
                                      </p:tavLst>
                                    </p:anim>
                                    <p:anim calcmode="lin" valueType="num">
                                      <p:cBhvr>
                                        <p:cTn id="61"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1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8B2C20D8-A9E0-2187-04E4-90E8A394C7B6}"/>
              </a:ext>
            </a:extLst>
          </p:cNvPr>
          <p:cNvGrpSpPr/>
          <p:nvPr/>
        </p:nvGrpSpPr>
        <p:grpSpPr>
          <a:xfrm>
            <a:off x="304799" y="749300"/>
            <a:ext cx="6192345" cy="400110"/>
            <a:chOff x="424116" y="898245"/>
            <a:chExt cx="6192345" cy="400110"/>
          </a:xfrm>
        </p:grpSpPr>
        <p:sp>
          <p:nvSpPr>
            <p:cNvPr id="47" name="平行四边形 46">
              <a:extLst>
                <a:ext uri="{FF2B5EF4-FFF2-40B4-BE49-F238E27FC236}">
                  <a16:creationId xmlns:a16="http://schemas.microsoft.com/office/drawing/2014/main" id="{7E37A4D2-45B7-7751-FECC-0328C96ADAAE}"/>
                </a:ext>
              </a:extLst>
            </p:cNvPr>
            <p:cNvSpPr/>
            <p:nvPr/>
          </p:nvSpPr>
          <p:spPr>
            <a:xfrm>
              <a:off x="424116" y="898245"/>
              <a:ext cx="68742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48" name="文本框 47">
              <a:extLst>
                <a:ext uri="{FF2B5EF4-FFF2-40B4-BE49-F238E27FC236}">
                  <a16:creationId xmlns:a16="http://schemas.microsoft.com/office/drawing/2014/main" id="{B7B8812E-7D0A-DD9C-A9DE-0A934438EB6A}"/>
                </a:ext>
              </a:extLst>
            </p:cNvPr>
            <p:cNvSpPr txBox="1"/>
            <p:nvPr/>
          </p:nvSpPr>
          <p:spPr>
            <a:xfrm>
              <a:off x="1111537" y="898245"/>
              <a:ext cx="5504924" cy="400110"/>
            </a:xfrm>
            <a:prstGeom prst="rect">
              <a:avLst/>
            </a:prstGeom>
            <a:noFill/>
          </p:spPr>
          <p:txBody>
            <a:bodyPr wrap="square" rtlCol="0">
              <a:spAutoFit/>
            </a:bodyPr>
            <a:lstStyle/>
            <a:p>
              <a:r>
                <a:rPr lang="en-US" altLang="zh-CN" sz="2000" b="1" dirty="0"/>
                <a:t>UDP</a:t>
              </a:r>
              <a:r>
                <a:rPr lang="zh-CN" altLang="en-US" sz="2000" b="1" dirty="0"/>
                <a:t>和</a:t>
              </a:r>
              <a:r>
                <a:rPr lang="en-US" altLang="zh-CN" sz="2000" b="1" dirty="0"/>
                <a:t>TCP</a:t>
              </a:r>
              <a:r>
                <a:rPr lang="zh-CN" altLang="en-US" sz="2000" b="1" dirty="0"/>
                <a:t>对数据传输可靠性的支持情况</a:t>
              </a:r>
            </a:p>
          </p:txBody>
        </p:sp>
      </p:grpSp>
      <p:sp>
        <p:nvSpPr>
          <p:cNvPr id="3" name="矩形 2">
            <a:extLst>
              <a:ext uri="{FF2B5EF4-FFF2-40B4-BE49-F238E27FC236}">
                <a16:creationId xmlns:a16="http://schemas.microsoft.com/office/drawing/2014/main" id="{5FAEBC5D-CA4D-52E8-390A-45F4447348A3}"/>
              </a:ext>
            </a:extLst>
          </p:cNvPr>
          <p:cNvSpPr/>
          <p:nvPr/>
        </p:nvSpPr>
        <p:spPr>
          <a:xfrm>
            <a:off x="30480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用户数据报协议</a:t>
            </a:r>
            <a:r>
              <a:rPr lang="en-US" altLang="zh-CN" b="1" dirty="0"/>
              <a:t>UDP</a:t>
            </a:r>
          </a:p>
          <a:p>
            <a:pPr algn="ctr"/>
            <a:r>
              <a:rPr lang="zh-CN" altLang="en-US" b="1" dirty="0"/>
              <a:t>（</a:t>
            </a:r>
            <a:r>
              <a:rPr lang="en-US" altLang="zh-CN" b="1" dirty="0"/>
              <a:t>User Datagram Protocol</a:t>
            </a:r>
            <a:r>
              <a:rPr lang="zh-CN" altLang="en-US" b="1" dirty="0"/>
              <a:t>）</a:t>
            </a:r>
          </a:p>
        </p:txBody>
      </p:sp>
      <p:sp>
        <p:nvSpPr>
          <p:cNvPr id="49" name="矩形 48">
            <a:extLst>
              <a:ext uri="{FF2B5EF4-FFF2-40B4-BE49-F238E27FC236}">
                <a16:creationId xmlns:a16="http://schemas.microsoft.com/office/drawing/2014/main" id="{6C8A0C8B-C38D-7FD2-9A75-F278A4E78686}"/>
              </a:ext>
            </a:extLst>
          </p:cNvPr>
          <p:cNvSpPr/>
          <p:nvPr/>
        </p:nvSpPr>
        <p:spPr>
          <a:xfrm>
            <a:off x="647862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传输控制协议</a:t>
            </a:r>
            <a:r>
              <a:rPr lang="en-US" altLang="zh-CN" b="1" dirty="0"/>
              <a:t>TCP</a:t>
            </a:r>
          </a:p>
          <a:p>
            <a:pPr algn="ctr"/>
            <a:r>
              <a:rPr lang="zh-CN" altLang="en-US" b="1" dirty="0"/>
              <a:t>（</a:t>
            </a:r>
            <a:r>
              <a:rPr lang="en-US" altLang="zh-CN" b="1" dirty="0"/>
              <a:t>Transmission Control Protocol</a:t>
            </a:r>
            <a:r>
              <a:rPr lang="zh-CN" altLang="en-US" b="1" dirty="0"/>
              <a:t>）</a:t>
            </a:r>
          </a:p>
        </p:txBody>
      </p:sp>
      <p:grpSp>
        <p:nvGrpSpPr>
          <p:cNvPr id="6" name="组合 5">
            <a:extLst>
              <a:ext uri="{FF2B5EF4-FFF2-40B4-BE49-F238E27FC236}">
                <a16:creationId xmlns:a16="http://schemas.microsoft.com/office/drawing/2014/main" id="{6FFE0967-537E-3AAD-2198-4245B29655D0}"/>
              </a:ext>
            </a:extLst>
          </p:cNvPr>
          <p:cNvGrpSpPr/>
          <p:nvPr/>
        </p:nvGrpSpPr>
        <p:grpSpPr>
          <a:xfrm>
            <a:off x="330740" y="1989752"/>
            <a:ext cx="5460898" cy="3544681"/>
            <a:chOff x="330740" y="1989752"/>
            <a:chExt cx="5460898" cy="3544681"/>
          </a:xfrm>
        </p:grpSpPr>
        <p:grpSp>
          <p:nvGrpSpPr>
            <p:cNvPr id="5" name="组合 4">
              <a:extLst>
                <a:ext uri="{FF2B5EF4-FFF2-40B4-BE49-F238E27FC236}">
                  <a16:creationId xmlns:a16="http://schemas.microsoft.com/office/drawing/2014/main" id="{B0D9B026-5A69-2F44-605F-7671294A65F4}"/>
                </a:ext>
              </a:extLst>
            </p:cNvPr>
            <p:cNvGrpSpPr/>
            <p:nvPr/>
          </p:nvGrpSpPr>
          <p:grpSpPr>
            <a:xfrm>
              <a:off x="330740" y="1989752"/>
              <a:ext cx="5460898" cy="1378565"/>
              <a:chOff x="304800" y="2145392"/>
              <a:chExt cx="5460898" cy="1378565"/>
            </a:xfrm>
          </p:grpSpPr>
          <p:grpSp>
            <p:nvGrpSpPr>
              <p:cNvPr id="25" name="组合 24">
                <a:extLst>
                  <a:ext uri="{FF2B5EF4-FFF2-40B4-BE49-F238E27FC236}">
                    <a16:creationId xmlns:a16="http://schemas.microsoft.com/office/drawing/2014/main" id="{F3666F1F-67EC-D68D-6040-DDE640ED55C9}"/>
                  </a:ext>
                </a:extLst>
              </p:cNvPr>
              <p:cNvGrpSpPr/>
              <p:nvPr/>
            </p:nvGrpSpPr>
            <p:grpSpPr>
              <a:xfrm>
                <a:off x="304800" y="2514724"/>
                <a:ext cx="5408580" cy="1009233"/>
                <a:chOff x="304800" y="2158045"/>
                <a:chExt cx="5408580" cy="1009233"/>
              </a:xfrm>
            </p:grpSpPr>
            <p:cxnSp>
              <p:nvCxnSpPr>
                <p:cNvPr id="26" name="直接连接符 25">
                  <a:extLst>
                    <a:ext uri="{FF2B5EF4-FFF2-40B4-BE49-F238E27FC236}">
                      <a16:creationId xmlns:a16="http://schemas.microsoft.com/office/drawing/2014/main" id="{C49CB6F7-1A57-0DD5-51BB-F984BB9C34D1}"/>
                    </a:ext>
                  </a:extLst>
                </p:cNvPr>
                <p:cNvCxnSpPr/>
                <p:nvPr/>
              </p:nvCxnSpPr>
              <p:spPr>
                <a:xfrm>
                  <a:off x="1212715" y="2808051"/>
                  <a:ext cx="36122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84A2F199-F6AF-0581-95A8-E2C4C911ACDB}"/>
                    </a:ext>
                  </a:extLst>
                </p:cNvPr>
                <p:cNvGrpSpPr/>
                <p:nvPr/>
              </p:nvGrpSpPr>
              <p:grpSpPr>
                <a:xfrm>
                  <a:off x="304800" y="2158045"/>
                  <a:ext cx="1041079" cy="944220"/>
                  <a:chOff x="651533" y="2106164"/>
                  <a:chExt cx="1041079" cy="944220"/>
                </a:xfrm>
              </p:grpSpPr>
              <p:pic>
                <p:nvPicPr>
                  <p:cNvPr id="32" name="图形 31">
                    <a:extLst>
                      <a:ext uri="{FF2B5EF4-FFF2-40B4-BE49-F238E27FC236}">
                        <a16:creationId xmlns:a16="http://schemas.microsoft.com/office/drawing/2014/main" id="{CB3F06D6-A4FB-4879-26F3-4068FC6CC6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533" y="2106164"/>
                    <a:ext cx="976228" cy="944220"/>
                  </a:xfrm>
                  <a:prstGeom prst="rect">
                    <a:avLst/>
                  </a:prstGeom>
                </p:spPr>
              </p:pic>
              <p:sp>
                <p:nvSpPr>
                  <p:cNvPr id="33" name="文本框 32">
                    <a:extLst>
                      <a:ext uri="{FF2B5EF4-FFF2-40B4-BE49-F238E27FC236}">
                        <a16:creationId xmlns:a16="http://schemas.microsoft.com/office/drawing/2014/main" id="{60AD668C-AB92-3D11-88DA-A15F40CD2253}"/>
                      </a:ext>
                    </a:extLst>
                  </p:cNvPr>
                  <p:cNvSpPr txBox="1"/>
                  <p:nvPr/>
                </p:nvSpPr>
                <p:spPr>
                  <a:xfrm>
                    <a:off x="979251" y="2259193"/>
                    <a:ext cx="713361" cy="400110"/>
                  </a:xfrm>
                  <a:prstGeom prst="rect">
                    <a:avLst/>
                  </a:prstGeom>
                  <a:noFill/>
                </p:spPr>
                <p:txBody>
                  <a:bodyPr wrap="square" rtlCol="0">
                    <a:spAutoFit/>
                  </a:bodyPr>
                  <a:lstStyle/>
                  <a:p>
                    <a:pPr algn="ctr"/>
                    <a:r>
                      <a:rPr lang="en-US" altLang="zh-CN" sz="2000" b="1" dirty="0"/>
                      <a:t>UDP</a:t>
                    </a:r>
                    <a:endParaRPr lang="zh-CN" altLang="en-US" sz="2000" b="1" dirty="0"/>
                  </a:p>
                </p:txBody>
              </p:sp>
            </p:grpSp>
            <p:grpSp>
              <p:nvGrpSpPr>
                <p:cNvPr id="28" name="组合 27">
                  <a:extLst>
                    <a:ext uri="{FF2B5EF4-FFF2-40B4-BE49-F238E27FC236}">
                      <a16:creationId xmlns:a16="http://schemas.microsoft.com/office/drawing/2014/main" id="{22C48406-4043-CB23-A10B-084034AAA56F}"/>
                    </a:ext>
                  </a:extLst>
                </p:cNvPr>
                <p:cNvGrpSpPr/>
                <p:nvPr/>
              </p:nvGrpSpPr>
              <p:grpSpPr>
                <a:xfrm>
                  <a:off x="4672301" y="2158045"/>
                  <a:ext cx="1041079" cy="944220"/>
                  <a:chOff x="651533" y="2106164"/>
                  <a:chExt cx="1041079" cy="944220"/>
                </a:xfrm>
              </p:grpSpPr>
              <p:pic>
                <p:nvPicPr>
                  <p:cNvPr id="30" name="图形 29">
                    <a:extLst>
                      <a:ext uri="{FF2B5EF4-FFF2-40B4-BE49-F238E27FC236}">
                        <a16:creationId xmlns:a16="http://schemas.microsoft.com/office/drawing/2014/main" id="{BEAC4CC4-AE1C-002F-E279-0BD0BBCBBD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533" y="2106164"/>
                    <a:ext cx="976228" cy="944220"/>
                  </a:xfrm>
                  <a:prstGeom prst="rect">
                    <a:avLst/>
                  </a:prstGeom>
                </p:spPr>
              </p:pic>
              <p:sp>
                <p:nvSpPr>
                  <p:cNvPr id="31" name="文本框 30">
                    <a:extLst>
                      <a:ext uri="{FF2B5EF4-FFF2-40B4-BE49-F238E27FC236}">
                        <a16:creationId xmlns:a16="http://schemas.microsoft.com/office/drawing/2014/main" id="{94980408-CA06-7ADF-20CA-0705691807A6}"/>
                      </a:ext>
                    </a:extLst>
                  </p:cNvPr>
                  <p:cNvSpPr txBox="1"/>
                  <p:nvPr/>
                </p:nvSpPr>
                <p:spPr>
                  <a:xfrm>
                    <a:off x="979251" y="2259193"/>
                    <a:ext cx="713361" cy="400110"/>
                  </a:xfrm>
                  <a:prstGeom prst="rect">
                    <a:avLst/>
                  </a:prstGeom>
                  <a:noFill/>
                </p:spPr>
                <p:txBody>
                  <a:bodyPr wrap="square" rtlCol="0">
                    <a:spAutoFit/>
                  </a:bodyPr>
                  <a:lstStyle/>
                  <a:p>
                    <a:pPr algn="ctr"/>
                    <a:r>
                      <a:rPr lang="en-US" altLang="zh-CN" sz="2000" b="1" dirty="0"/>
                      <a:t>UDP</a:t>
                    </a:r>
                    <a:endParaRPr lang="zh-CN" altLang="en-US" sz="2000" b="1" dirty="0"/>
                  </a:p>
                </p:txBody>
              </p:sp>
            </p:grpSp>
            <p:sp>
              <p:nvSpPr>
                <p:cNvPr id="29" name="云形 28">
                  <a:extLst>
                    <a:ext uri="{FF2B5EF4-FFF2-40B4-BE49-F238E27FC236}">
                      <a16:creationId xmlns:a16="http://schemas.microsoft.com/office/drawing/2014/main" id="{DDC5AB8B-A966-2CB1-B57A-558801A19A09}"/>
                    </a:ext>
                  </a:extLst>
                </p:cNvPr>
                <p:cNvSpPr/>
                <p:nvPr/>
              </p:nvSpPr>
              <p:spPr>
                <a:xfrm>
                  <a:off x="2237364" y="2448824"/>
                  <a:ext cx="1381327" cy="718454"/>
                </a:xfrm>
                <a:prstGeom prst="cloud">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因特网</a:t>
                  </a:r>
                </a:p>
              </p:txBody>
            </p:sp>
          </p:grpSp>
          <p:sp>
            <p:nvSpPr>
              <p:cNvPr id="4" name="文本框 3">
                <a:extLst>
                  <a:ext uri="{FF2B5EF4-FFF2-40B4-BE49-F238E27FC236}">
                    <a16:creationId xmlns:a16="http://schemas.microsoft.com/office/drawing/2014/main" id="{175AD6FA-C17E-8658-AC59-39229961DD42}"/>
                  </a:ext>
                </a:extLst>
              </p:cNvPr>
              <p:cNvSpPr txBox="1"/>
              <p:nvPr/>
            </p:nvSpPr>
            <p:spPr>
              <a:xfrm>
                <a:off x="424993" y="2145392"/>
                <a:ext cx="920886" cy="369332"/>
              </a:xfrm>
              <a:prstGeom prst="rect">
                <a:avLst/>
              </a:prstGeom>
              <a:noFill/>
            </p:spPr>
            <p:txBody>
              <a:bodyPr wrap="square" rtlCol="0">
                <a:spAutoFit/>
              </a:bodyPr>
              <a:lstStyle/>
              <a:p>
                <a:pPr algn="ctr"/>
                <a:r>
                  <a:rPr lang="zh-CN" altLang="en-US" b="1" dirty="0"/>
                  <a:t>发送方</a:t>
                </a:r>
              </a:p>
            </p:txBody>
          </p:sp>
          <p:sp>
            <p:nvSpPr>
              <p:cNvPr id="35" name="文本框 34">
                <a:extLst>
                  <a:ext uri="{FF2B5EF4-FFF2-40B4-BE49-F238E27FC236}">
                    <a16:creationId xmlns:a16="http://schemas.microsoft.com/office/drawing/2014/main" id="{BB35BEBF-4E05-A23B-307E-C4F205D9599D}"/>
                  </a:ext>
                </a:extLst>
              </p:cNvPr>
              <p:cNvSpPr txBox="1"/>
              <p:nvPr/>
            </p:nvSpPr>
            <p:spPr>
              <a:xfrm>
                <a:off x="4844812" y="2145392"/>
                <a:ext cx="920886" cy="369332"/>
              </a:xfrm>
              <a:prstGeom prst="rect">
                <a:avLst/>
              </a:prstGeom>
              <a:noFill/>
            </p:spPr>
            <p:txBody>
              <a:bodyPr wrap="square" rtlCol="0">
                <a:spAutoFit/>
              </a:bodyPr>
              <a:lstStyle/>
              <a:p>
                <a:pPr algn="ctr"/>
                <a:r>
                  <a:rPr lang="zh-CN" altLang="en-US" b="1" dirty="0"/>
                  <a:t>接收方</a:t>
                </a:r>
              </a:p>
            </p:txBody>
          </p:sp>
        </p:grpSp>
        <p:sp>
          <p:nvSpPr>
            <p:cNvPr id="37" name="矩形 36">
              <a:extLst>
                <a:ext uri="{FF2B5EF4-FFF2-40B4-BE49-F238E27FC236}">
                  <a16:creationId xmlns:a16="http://schemas.microsoft.com/office/drawing/2014/main" id="{2FD7C560-58C6-C5F0-93EA-0F9041B4CB60}"/>
                </a:ext>
              </a:extLst>
            </p:cNvPr>
            <p:cNvSpPr/>
            <p:nvPr/>
          </p:nvSpPr>
          <p:spPr>
            <a:xfrm>
              <a:off x="330740" y="5066901"/>
              <a:ext cx="1381327" cy="467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38" name="矩形 37">
              <a:extLst>
                <a:ext uri="{FF2B5EF4-FFF2-40B4-BE49-F238E27FC236}">
                  <a16:creationId xmlns:a16="http://schemas.microsoft.com/office/drawing/2014/main" id="{89318E28-1C1B-978F-4300-E55368DD6E95}"/>
                </a:ext>
              </a:extLst>
            </p:cNvPr>
            <p:cNvSpPr/>
            <p:nvPr/>
          </p:nvSpPr>
          <p:spPr>
            <a:xfrm>
              <a:off x="330740" y="4126629"/>
              <a:ext cx="1381327" cy="46753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39" name="矩形 38">
              <a:extLst>
                <a:ext uri="{FF2B5EF4-FFF2-40B4-BE49-F238E27FC236}">
                  <a16:creationId xmlns:a16="http://schemas.microsoft.com/office/drawing/2014/main" id="{29D8755D-FB29-50A4-D0B8-B92B67510773}"/>
                </a:ext>
              </a:extLst>
            </p:cNvPr>
            <p:cNvSpPr/>
            <p:nvPr/>
          </p:nvSpPr>
          <p:spPr>
            <a:xfrm>
              <a:off x="330740" y="4594161"/>
              <a:ext cx="1381327" cy="46753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网际层</a:t>
              </a:r>
            </a:p>
          </p:txBody>
        </p:sp>
        <p:sp>
          <p:nvSpPr>
            <p:cNvPr id="40" name="矩形 39">
              <a:extLst>
                <a:ext uri="{FF2B5EF4-FFF2-40B4-BE49-F238E27FC236}">
                  <a16:creationId xmlns:a16="http://schemas.microsoft.com/office/drawing/2014/main" id="{C930CFCB-0BF6-7818-9EBF-C836D8294018}"/>
                </a:ext>
              </a:extLst>
            </p:cNvPr>
            <p:cNvSpPr/>
            <p:nvPr/>
          </p:nvSpPr>
          <p:spPr>
            <a:xfrm>
              <a:off x="330740" y="3659097"/>
              <a:ext cx="1381327" cy="46753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43" name="矩形 42">
              <a:extLst>
                <a:ext uri="{FF2B5EF4-FFF2-40B4-BE49-F238E27FC236}">
                  <a16:creationId xmlns:a16="http://schemas.microsoft.com/office/drawing/2014/main" id="{CAF0ACBA-149A-1399-E83D-38B1180006BE}"/>
                </a:ext>
              </a:extLst>
            </p:cNvPr>
            <p:cNvSpPr/>
            <p:nvPr/>
          </p:nvSpPr>
          <p:spPr>
            <a:xfrm>
              <a:off x="4332053" y="5066901"/>
              <a:ext cx="1381327" cy="467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50" name="矩形 49">
              <a:extLst>
                <a:ext uri="{FF2B5EF4-FFF2-40B4-BE49-F238E27FC236}">
                  <a16:creationId xmlns:a16="http://schemas.microsoft.com/office/drawing/2014/main" id="{F29D35BF-6FFF-9B49-87D5-25DC1B455A0F}"/>
                </a:ext>
              </a:extLst>
            </p:cNvPr>
            <p:cNvSpPr/>
            <p:nvPr/>
          </p:nvSpPr>
          <p:spPr>
            <a:xfrm>
              <a:off x="4332053" y="4126629"/>
              <a:ext cx="1381327" cy="46753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2" name="矩形 51">
              <a:extLst>
                <a:ext uri="{FF2B5EF4-FFF2-40B4-BE49-F238E27FC236}">
                  <a16:creationId xmlns:a16="http://schemas.microsoft.com/office/drawing/2014/main" id="{BF2F2BBF-812A-231F-0D79-64AC696EA85E}"/>
                </a:ext>
              </a:extLst>
            </p:cNvPr>
            <p:cNvSpPr/>
            <p:nvPr/>
          </p:nvSpPr>
          <p:spPr>
            <a:xfrm>
              <a:off x="4332053" y="4594161"/>
              <a:ext cx="1381327" cy="46753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网际层</a:t>
              </a:r>
            </a:p>
          </p:txBody>
        </p:sp>
        <p:sp>
          <p:nvSpPr>
            <p:cNvPr id="53" name="矩形 52">
              <a:extLst>
                <a:ext uri="{FF2B5EF4-FFF2-40B4-BE49-F238E27FC236}">
                  <a16:creationId xmlns:a16="http://schemas.microsoft.com/office/drawing/2014/main" id="{BE5E1680-516E-E989-E307-0914DF4389ED}"/>
                </a:ext>
              </a:extLst>
            </p:cNvPr>
            <p:cNvSpPr/>
            <p:nvPr/>
          </p:nvSpPr>
          <p:spPr>
            <a:xfrm>
              <a:off x="4332053" y="3659097"/>
              <a:ext cx="1381327" cy="46753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sp>
        <p:nvSpPr>
          <p:cNvPr id="7" name="矩形 6">
            <a:extLst>
              <a:ext uri="{FF2B5EF4-FFF2-40B4-BE49-F238E27FC236}">
                <a16:creationId xmlns:a16="http://schemas.microsoft.com/office/drawing/2014/main" id="{B4C92182-CC9C-8BCD-DDB4-0D5E1875B7DF}"/>
              </a:ext>
            </a:extLst>
          </p:cNvPr>
          <p:cNvSpPr/>
          <p:nvPr/>
        </p:nvSpPr>
        <p:spPr>
          <a:xfrm>
            <a:off x="1712067" y="4594161"/>
            <a:ext cx="2619986" cy="46753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无连接不可靠传输服务</a:t>
            </a:r>
          </a:p>
        </p:txBody>
      </p:sp>
      <p:sp>
        <p:nvSpPr>
          <p:cNvPr id="54" name="矩形 53">
            <a:extLst>
              <a:ext uri="{FF2B5EF4-FFF2-40B4-BE49-F238E27FC236}">
                <a16:creationId xmlns:a16="http://schemas.microsoft.com/office/drawing/2014/main" id="{0D1575CC-CBF6-4C47-0DF0-7F7DDB209A81}"/>
              </a:ext>
            </a:extLst>
          </p:cNvPr>
          <p:cNvSpPr/>
          <p:nvPr/>
        </p:nvSpPr>
        <p:spPr>
          <a:xfrm>
            <a:off x="1712067" y="4124027"/>
            <a:ext cx="2619986" cy="46753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无连接不可靠传输服务</a:t>
            </a:r>
          </a:p>
        </p:txBody>
      </p:sp>
      <p:sp>
        <p:nvSpPr>
          <p:cNvPr id="62" name="email_159050">
            <a:extLst>
              <a:ext uri="{FF2B5EF4-FFF2-40B4-BE49-F238E27FC236}">
                <a16:creationId xmlns:a16="http://schemas.microsoft.com/office/drawing/2014/main" id="{0EFD6A7C-0891-77D9-6C34-8C4100BE33C8}"/>
              </a:ext>
            </a:extLst>
          </p:cNvPr>
          <p:cNvSpPr/>
          <p:nvPr/>
        </p:nvSpPr>
        <p:spPr>
          <a:xfrm>
            <a:off x="1136492" y="2884051"/>
            <a:ext cx="293911" cy="223712"/>
          </a:xfrm>
          <a:custGeom>
            <a:avLst/>
            <a:gdLst>
              <a:gd name="T0" fmla="*/ 5711 w 6523"/>
              <a:gd name="T1" fmla="*/ 4973 h 4973"/>
              <a:gd name="T2" fmla="*/ 6523 w 6523"/>
              <a:gd name="T3" fmla="*/ 4161 h 4973"/>
              <a:gd name="T4" fmla="*/ 6523 w 6523"/>
              <a:gd name="T5" fmla="*/ 812 h 4973"/>
              <a:gd name="T6" fmla="*/ 5711 w 6523"/>
              <a:gd name="T7" fmla="*/ 0 h 4973"/>
              <a:gd name="T8" fmla="*/ 812 w 6523"/>
              <a:gd name="T9" fmla="*/ 0 h 4973"/>
              <a:gd name="T10" fmla="*/ 0 w 6523"/>
              <a:gd name="T11" fmla="*/ 812 h 4973"/>
              <a:gd name="T12" fmla="*/ 0 w 6523"/>
              <a:gd name="T13" fmla="*/ 4160 h 4973"/>
              <a:gd name="T14" fmla="*/ 812 w 6523"/>
              <a:gd name="T15" fmla="*/ 4972 h 4973"/>
              <a:gd name="T16" fmla="*/ 5711 w 6523"/>
              <a:gd name="T17" fmla="*/ 4972 h 4973"/>
              <a:gd name="T18" fmla="*/ 5711 w 6523"/>
              <a:gd name="T19" fmla="*/ 4973 h 4973"/>
              <a:gd name="T20" fmla="*/ 831 w 6523"/>
              <a:gd name="T21" fmla="*/ 1130 h 4973"/>
              <a:gd name="T22" fmla="*/ 808 w 6523"/>
              <a:gd name="T23" fmla="*/ 849 h 4973"/>
              <a:gd name="T24" fmla="*/ 1089 w 6523"/>
              <a:gd name="T25" fmla="*/ 826 h 4973"/>
              <a:gd name="T26" fmla="*/ 3261 w 6523"/>
              <a:gd name="T27" fmla="*/ 2669 h 4973"/>
              <a:gd name="T28" fmla="*/ 5435 w 6523"/>
              <a:gd name="T29" fmla="*/ 825 h 4973"/>
              <a:gd name="T30" fmla="*/ 5716 w 6523"/>
              <a:gd name="T31" fmla="*/ 848 h 4973"/>
              <a:gd name="T32" fmla="*/ 5693 w 6523"/>
              <a:gd name="T33" fmla="*/ 1129 h 4973"/>
              <a:gd name="T34" fmla="*/ 4143 w 6523"/>
              <a:gd name="T35" fmla="*/ 2446 h 4973"/>
              <a:gd name="T36" fmla="*/ 5701 w 6523"/>
              <a:gd name="T37" fmla="*/ 3913 h 4973"/>
              <a:gd name="T38" fmla="*/ 5709 w 6523"/>
              <a:gd name="T39" fmla="*/ 4196 h 4973"/>
              <a:gd name="T40" fmla="*/ 5564 w 6523"/>
              <a:gd name="T41" fmla="*/ 4258 h 4973"/>
              <a:gd name="T42" fmla="*/ 5427 w 6523"/>
              <a:gd name="T43" fmla="*/ 4204 h 4973"/>
              <a:gd name="T44" fmla="*/ 3836 w 6523"/>
              <a:gd name="T45" fmla="*/ 2708 h 4973"/>
              <a:gd name="T46" fmla="*/ 3392 w 6523"/>
              <a:gd name="T47" fmla="*/ 3085 h 4973"/>
              <a:gd name="T48" fmla="*/ 3263 w 6523"/>
              <a:gd name="T49" fmla="*/ 3133 h 4973"/>
              <a:gd name="T50" fmla="*/ 3133 w 6523"/>
              <a:gd name="T51" fmla="*/ 3085 h 4973"/>
              <a:gd name="T52" fmla="*/ 2688 w 6523"/>
              <a:gd name="T53" fmla="*/ 2708 h 4973"/>
              <a:gd name="T54" fmla="*/ 1097 w 6523"/>
              <a:gd name="T55" fmla="*/ 4205 h 4973"/>
              <a:gd name="T56" fmla="*/ 960 w 6523"/>
              <a:gd name="T57" fmla="*/ 4260 h 4973"/>
              <a:gd name="T58" fmla="*/ 815 w 6523"/>
              <a:gd name="T59" fmla="*/ 4197 h 4973"/>
              <a:gd name="T60" fmla="*/ 823 w 6523"/>
              <a:gd name="T61" fmla="*/ 3914 h 4973"/>
              <a:gd name="T62" fmla="*/ 2381 w 6523"/>
              <a:gd name="T63" fmla="*/ 2446 h 4973"/>
              <a:gd name="T64" fmla="*/ 831 w 6523"/>
              <a:gd name="T65" fmla="*/ 1130 h 4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3" h="4973">
                <a:moveTo>
                  <a:pt x="5711" y="4973"/>
                </a:moveTo>
                <a:cubicBezTo>
                  <a:pt x="6159" y="4973"/>
                  <a:pt x="6523" y="4609"/>
                  <a:pt x="6523" y="4161"/>
                </a:cubicBezTo>
                <a:lnTo>
                  <a:pt x="6523" y="812"/>
                </a:lnTo>
                <a:cubicBezTo>
                  <a:pt x="6523" y="364"/>
                  <a:pt x="6159" y="0"/>
                  <a:pt x="5711" y="0"/>
                </a:cubicBezTo>
                <a:lnTo>
                  <a:pt x="812" y="0"/>
                </a:lnTo>
                <a:cubicBezTo>
                  <a:pt x="364" y="0"/>
                  <a:pt x="0" y="364"/>
                  <a:pt x="0" y="812"/>
                </a:cubicBezTo>
                <a:lnTo>
                  <a:pt x="0" y="4160"/>
                </a:lnTo>
                <a:cubicBezTo>
                  <a:pt x="0" y="4608"/>
                  <a:pt x="364" y="4972"/>
                  <a:pt x="812" y="4972"/>
                </a:cubicBezTo>
                <a:lnTo>
                  <a:pt x="5711" y="4972"/>
                </a:lnTo>
                <a:lnTo>
                  <a:pt x="5711" y="4973"/>
                </a:lnTo>
                <a:close/>
                <a:moveTo>
                  <a:pt x="831" y="1130"/>
                </a:moveTo>
                <a:cubicBezTo>
                  <a:pt x="747" y="1058"/>
                  <a:pt x="736" y="933"/>
                  <a:pt x="808" y="849"/>
                </a:cubicBezTo>
                <a:cubicBezTo>
                  <a:pt x="880" y="765"/>
                  <a:pt x="1005" y="754"/>
                  <a:pt x="1089" y="826"/>
                </a:cubicBezTo>
                <a:lnTo>
                  <a:pt x="3261" y="2669"/>
                </a:lnTo>
                <a:lnTo>
                  <a:pt x="5435" y="825"/>
                </a:lnTo>
                <a:cubicBezTo>
                  <a:pt x="5519" y="753"/>
                  <a:pt x="5645" y="764"/>
                  <a:pt x="5716" y="848"/>
                </a:cubicBezTo>
                <a:cubicBezTo>
                  <a:pt x="5788" y="932"/>
                  <a:pt x="5777" y="1058"/>
                  <a:pt x="5693" y="1129"/>
                </a:cubicBezTo>
                <a:lnTo>
                  <a:pt x="4143" y="2446"/>
                </a:lnTo>
                <a:lnTo>
                  <a:pt x="5701" y="3913"/>
                </a:lnTo>
                <a:cubicBezTo>
                  <a:pt x="5781" y="3989"/>
                  <a:pt x="5785" y="4116"/>
                  <a:pt x="5709" y="4196"/>
                </a:cubicBezTo>
                <a:cubicBezTo>
                  <a:pt x="5669" y="4237"/>
                  <a:pt x="5617" y="4258"/>
                  <a:pt x="5564" y="4258"/>
                </a:cubicBezTo>
                <a:cubicBezTo>
                  <a:pt x="5515" y="4258"/>
                  <a:pt x="5465" y="4240"/>
                  <a:pt x="5427" y="4204"/>
                </a:cubicBezTo>
                <a:lnTo>
                  <a:pt x="3836" y="2708"/>
                </a:lnTo>
                <a:lnTo>
                  <a:pt x="3392" y="3085"/>
                </a:lnTo>
                <a:cubicBezTo>
                  <a:pt x="3355" y="3117"/>
                  <a:pt x="3308" y="3133"/>
                  <a:pt x="3263" y="3133"/>
                </a:cubicBezTo>
                <a:cubicBezTo>
                  <a:pt x="3216" y="3133"/>
                  <a:pt x="3171" y="3117"/>
                  <a:pt x="3133" y="3085"/>
                </a:cubicBezTo>
                <a:lnTo>
                  <a:pt x="2688" y="2708"/>
                </a:lnTo>
                <a:lnTo>
                  <a:pt x="1097" y="4205"/>
                </a:lnTo>
                <a:cubicBezTo>
                  <a:pt x="1059" y="4241"/>
                  <a:pt x="1009" y="4260"/>
                  <a:pt x="960" y="4260"/>
                </a:cubicBezTo>
                <a:cubicBezTo>
                  <a:pt x="907" y="4260"/>
                  <a:pt x="853" y="4238"/>
                  <a:pt x="815" y="4197"/>
                </a:cubicBezTo>
                <a:cubicBezTo>
                  <a:pt x="739" y="4117"/>
                  <a:pt x="743" y="3990"/>
                  <a:pt x="823" y="3914"/>
                </a:cubicBezTo>
                <a:lnTo>
                  <a:pt x="2381" y="2446"/>
                </a:lnTo>
                <a:lnTo>
                  <a:pt x="831" y="1130"/>
                </a:lnTo>
                <a:close/>
              </a:path>
            </a:pathLst>
          </a:cu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544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1000"/>
                                        <p:tgtEl>
                                          <p:spTgt spid="46"/>
                                        </p:tgtEl>
                                        <p:attrNameLst>
                                          <p:attrName>ppt_y</p:attrName>
                                        </p:attrNameLst>
                                      </p:cBhvr>
                                      <p:tavLst>
                                        <p:tav tm="0">
                                          <p:val>
                                            <p:strVal val="#ppt_y-#ppt_h*1.125000"/>
                                          </p:val>
                                        </p:tav>
                                        <p:tav tm="100000">
                                          <p:val>
                                            <p:strVal val="#ppt_y"/>
                                          </p:val>
                                        </p:tav>
                                      </p:tavLst>
                                    </p:anim>
                                    <p:animEffect transition="in" filter="wipe(down)">
                                      <p:cBhvr>
                                        <p:cTn id="8" dur="1000"/>
                                        <p:tgtEl>
                                          <p:spTgt spid="46"/>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 calcmode="lin" valueType="num">
                                      <p:cBhvr>
                                        <p:cTn id="26" dur="500" fill="hold"/>
                                        <p:tgtEl>
                                          <p:spTgt spid="54"/>
                                        </p:tgtEl>
                                        <p:attrNameLst>
                                          <p:attrName>ppt_w</p:attrName>
                                        </p:attrNameLst>
                                      </p:cBhvr>
                                      <p:tavLst>
                                        <p:tav tm="0">
                                          <p:val>
                                            <p:fltVal val="0"/>
                                          </p:val>
                                        </p:tav>
                                        <p:tav tm="100000">
                                          <p:val>
                                            <p:strVal val="#ppt_w"/>
                                          </p:val>
                                        </p:tav>
                                      </p:tavLst>
                                    </p:anim>
                                    <p:anim calcmode="lin" valueType="num">
                                      <p:cBhvr>
                                        <p:cTn id="27" dur="500" fill="hold"/>
                                        <p:tgtEl>
                                          <p:spTgt spid="54"/>
                                        </p:tgtEl>
                                        <p:attrNameLst>
                                          <p:attrName>ppt_h</p:attrName>
                                        </p:attrNameLst>
                                      </p:cBhvr>
                                      <p:tavLst>
                                        <p:tav tm="0">
                                          <p:val>
                                            <p:fltVal val="0"/>
                                          </p:val>
                                        </p:tav>
                                        <p:tav tm="100000">
                                          <p:val>
                                            <p:strVal val="#ppt_h"/>
                                          </p:val>
                                        </p:tav>
                                      </p:tavLst>
                                    </p:anim>
                                    <p:animEffect transition="in" filter="fade">
                                      <p:cBhvr>
                                        <p:cTn id="28" dur="500"/>
                                        <p:tgtEl>
                                          <p:spTgt spid="54"/>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62"/>
                                        </p:tgtEl>
                                        <p:attrNameLst>
                                          <p:attrName>style.visibility</p:attrName>
                                        </p:attrNameLst>
                                      </p:cBhvr>
                                      <p:to>
                                        <p:strVal val="visible"/>
                                      </p:to>
                                    </p:set>
                                    <p:anim calcmode="lin" valueType="num">
                                      <p:cBhvr>
                                        <p:cTn id="33" dur="500" fill="hold"/>
                                        <p:tgtEl>
                                          <p:spTgt spid="62"/>
                                        </p:tgtEl>
                                        <p:attrNameLst>
                                          <p:attrName>ppt_w</p:attrName>
                                        </p:attrNameLst>
                                      </p:cBhvr>
                                      <p:tavLst>
                                        <p:tav tm="0">
                                          <p:val>
                                            <p:fltVal val="0"/>
                                          </p:val>
                                        </p:tav>
                                        <p:tav tm="100000">
                                          <p:val>
                                            <p:strVal val="#ppt_w"/>
                                          </p:val>
                                        </p:tav>
                                      </p:tavLst>
                                    </p:anim>
                                    <p:anim calcmode="lin" valueType="num">
                                      <p:cBhvr>
                                        <p:cTn id="34" dur="500" fill="hold"/>
                                        <p:tgtEl>
                                          <p:spTgt spid="62"/>
                                        </p:tgtEl>
                                        <p:attrNameLst>
                                          <p:attrName>ppt_h</p:attrName>
                                        </p:attrNameLst>
                                      </p:cBhvr>
                                      <p:tavLst>
                                        <p:tav tm="0">
                                          <p:val>
                                            <p:fltVal val="0"/>
                                          </p:val>
                                        </p:tav>
                                        <p:tav tm="100000">
                                          <p:val>
                                            <p:strVal val="#ppt_h"/>
                                          </p:val>
                                        </p:tav>
                                      </p:tavLst>
                                    </p:anim>
                                    <p:animEffect transition="in" filter="fade">
                                      <p:cBhvr>
                                        <p:cTn id="35" dur="500"/>
                                        <p:tgtEl>
                                          <p:spTgt spid="62"/>
                                        </p:tgtEl>
                                      </p:cBhvr>
                                    </p:animEffect>
                                  </p:childTnLst>
                                </p:cTn>
                              </p:par>
                            </p:childTnLst>
                          </p:cTn>
                        </p:par>
                        <p:par>
                          <p:cTn id="36" fill="hold">
                            <p:stCondLst>
                              <p:cond delay="500"/>
                            </p:stCondLst>
                            <p:childTnLst>
                              <p:par>
                                <p:cTn id="37" presetID="42" presetClass="path" presetSubtype="0" accel="50000" decel="50000" fill="hold" grpId="1" nodeType="afterEffect">
                                  <p:stCondLst>
                                    <p:cond delay="0"/>
                                  </p:stCondLst>
                                  <p:childTnLst>
                                    <p:animMotion origin="layout" path="M 1.66667E-6 4.44444E-6 L 0.27656 4.44444E-6 " pathEditMode="relative" rAng="0" ptsTypes="AA">
                                      <p:cBhvr>
                                        <p:cTn id="38" dur="2000" fill="hold"/>
                                        <p:tgtEl>
                                          <p:spTgt spid="62"/>
                                        </p:tgtEl>
                                        <p:attrNameLst>
                                          <p:attrName>ppt_x</p:attrName>
                                          <p:attrName>ppt_y</p:attrName>
                                        </p:attrNameLst>
                                      </p:cBhvr>
                                      <p:rCtr x="138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4" grpId="0" animBg="1"/>
      <p:bldP spid="62" grpId="0" animBg="1"/>
      <p:bldP spid="62"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E96AF74-AEB2-AD1A-B2E4-B64FC7DAA34D}"/>
              </a:ext>
            </a:extLst>
          </p:cNvPr>
          <p:cNvSpPr txBox="1"/>
          <p:nvPr/>
        </p:nvSpPr>
        <p:spPr>
          <a:xfrm>
            <a:off x="4332053" y="2544884"/>
            <a:ext cx="713361" cy="369332"/>
          </a:xfrm>
          <a:prstGeom prst="rect">
            <a:avLst/>
          </a:prstGeom>
          <a:noFill/>
        </p:spPr>
        <p:txBody>
          <a:bodyPr wrap="square" rtlCol="0">
            <a:spAutoFit/>
          </a:bodyPr>
          <a:lstStyle/>
          <a:p>
            <a:r>
              <a:rPr lang="zh-CN" altLang="en-US" b="1" dirty="0">
                <a:solidFill>
                  <a:schemeClr val="accent1"/>
                </a:solidFill>
              </a:rPr>
              <a:t>误码</a:t>
            </a:r>
          </a:p>
        </p:txBody>
      </p:sp>
      <p:grpSp>
        <p:nvGrpSpPr>
          <p:cNvPr id="46" name="组合 45">
            <a:extLst>
              <a:ext uri="{FF2B5EF4-FFF2-40B4-BE49-F238E27FC236}">
                <a16:creationId xmlns:a16="http://schemas.microsoft.com/office/drawing/2014/main" id="{8B2C20D8-A9E0-2187-04E4-90E8A394C7B6}"/>
              </a:ext>
            </a:extLst>
          </p:cNvPr>
          <p:cNvGrpSpPr/>
          <p:nvPr/>
        </p:nvGrpSpPr>
        <p:grpSpPr>
          <a:xfrm>
            <a:off x="304799" y="749300"/>
            <a:ext cx="6192345" cy="400110"/>
            <a:chOff x="424116" y="898245"/>
            <a:chExt cx="6192345" cy="400110"/>
          </a:xfrm>
        </p:grpSpPr>
        <p:sp>
          <p:nvSpPr>
            <p:cNvPr id="47" name="平行四边形 46">
              <a:extLst>
                <a:ext uri="{FF2B5EF4-FFF2-40B4-BE49-F238E27FC236}">
                  <a16:creationId xmlns:a16="http://schemas.microsoft.com/office/drawing/2014/main" id="{7E37A4D2-45B7-7751-FECC-0328C96ADAAE}"/>
                </a:ext>
              </a:extLst>
            </p:cNvPr>
            <p:cNvSpPr/>
            <p:nvPr/>
          </p:nvSpPr>
          <p:spPr>
            <a:xfrm>
              <a:off x="424116" y="898245"/>
              <a:ext cx="68742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48" name="文本框 47">
              <a:extLst>
                <a:ext uri="{FF2B5EF4-FFF2-40B4-BE49-F238E27FC236}">
                  <a16:creationId xmlns:a16="http://schemas.microsoft.com/office/drawing/2014/main" id="{B7B8812E-7D0A-DD9C-A9DE-0A934438EB6A}"/>
                </a:ext>
              </a:extLst>
            </p:cNvPr>
            <p:cNvSpPr txBox="1"/>
            <p:nvPr/>
          </p:nvSpPr>
          <p:spPr>
            <a:xfrm>
              <a:off x="1111537" y="898245"/>
              <a:ext cx="5504924" cy="400110"/>
            </a:xfrm>
            <a:prstGeom prst="rect">
              <a:avLst/>
            </a:prstGeom>
            <a:noFill/>
          </p:spPr>
          <p:txBody>
            <a:bodyPr wrap="square" rtlCol="0">
              <a:spAutoFit/>
            </a:bodyPr>
            <a:lstStyle/>
            <a:p>
              <a:r>
                <a:rPr lang="en-US" altLang="zh-CN" sz="2000" b="1" dirty="0"/>
                <a:t>UDP</a:t>
              </a:r>
              <a:r>
                <a:rPr lang="zh-CN" altLang="en-US" sz="2000" b="1" dirty="0"/>
                <a:t>和</a:t>
              </a:r>
              <a:r>
                <a:rPr lang="en-US" altLang="zh-CN" sz="2000" b="1" dirty="0"/>
                <a:t>TCP</a:t>
              </a:r>
              <a:r>
                <a:rPr lang="zh-CN" altLang="en-US" sz="2000" b="1" dirty="0"/>
                <a:t>对数据传输可靠性的支持情况</a:t>
              </a:r>
            </a:p>
          </p:txBody>
        </p:sp>
      </p:grpSp>
      <p:sp>
        <p:nvSpPr>
          <p:cNvPr id="3" name="矩形 2">
            <a:extLst>
              <a:ext uri="{FF2B5EF4-FFF2-40B4-BE49-F238E27FC236}">
                <a16:creationId xmlns:a16="http://schemas.microsoft.com/office/drawing/2014/main" id="{5FAEBC5D-CA4D-52E8-390A-45F4447348A3}"/>
              </a:ext>
            </a:extLst>
          </p:cNvPr>
          <p:cNvSpPr/>
          <p:nvPr/>
        </p:nvSpPr>
        <p:spPr>
          <a:xfrm>
            <a:off x="30480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用户数据报协议</a:t>
            </a:r>
            <a:r>
              <a:rPr lang="en-US" altLang="zh-CN" b="1" dirty="0"/>
              <a:t>UDP</a:t>
            </a:r>
          </a:p>
          <a:p>
            <a:pPr algn="ctr"/>
            <a:r>
              <a:rPr lang="zh-CN" altLang="en-US" b="1" dirty="0"/>
              <a:t>（</a:t>
            </a:r>
            <a:r>
              <a:rPr lang="en-US" altLang="zh-CN" b="1" dirty="0"/>
              <a:t>User Datagram Protocol</a:t>
            </a:r>
            <a:r>
              <a:rPr lang="zh-CN" altLang="en-US" b="1" dirty="0"/>
              <a:t>）</a:t>
            </a:r>
          </a:p>
        </p:txBody>
      </p:sp>
      <p:sp>
        <p:nvSpPr>
          <p:cNvPr id="49" name="矩形 48">
            <a:extLst>
              <a:ext uri="{FF2B5EF4-FFF2-40B4-BE49-F238E27FC236}">
                <a16:creationId xmlns:a16="http://schemas.microsoft.com/office/drawing/2014/main" id="{6C8A0C8B-C38D-7FD2-9A75-F278A4E78686}"/>
              </a:ext>
            </a:extLst>
          </p:cNvPr>
          <p:cNvSpPr/>
          <p:nvPr/>
        </p:nvSpPr>
        <p:spPr>
          <a:xfrm>
            <a:off x="647862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传输控制协议</a:t>
            </a:r>
            <a:r>
              <a:rPr lang="en-US" altLang="zh-CN" b="1" dirty="0"/>
              <a:t>TCP</a:t>
            </a:r>
          </a:p>
          <a:p>
            <a:pPr algn="ctr"/>
            <a:r>
              <a:rPr lang="zh-CN" altLang="en-US" b="1" dirty="0"/>
              <a:t>（</a:t>
            </a:r>
            <a:r>
              <a:rPr lang="en-US" altLang="zh-CN" b="1" dirty="0"/>
              <a:t>Transmission Control Protocol</a:t>
            </a:r>
            <a:r>
              <a:rPr lang="zh-CN" altLang="en-US" b="1" dirty="0"/>
              <a:t>）</a:t>
            </a:r>
          </a:p>
        </p:txBody>
      </p:sp>
      <p:grpSp>
        <p:nvGrpSpPr>
          <p:cNvPr id="6" name="组合 5">
            <a:extLst>
              <a:ext uri="{FF2B5EF4-FFF2-40B4-BE49-F238E27FC236}">
                <a16:creationId xmlns:a16="http://schemas.microsoft.com/office/drawing/2014/main" id="{6FFE0967-537E-3AAD-2198-4245B29655D0}"/>
              </a:ext>
            </a:extLst>
          </p:cNvPr>
          <p:cNvGrpSpPr/>
          <p:nvPr/>
        </p:nvGrpSpPr>
        <p:grpSpPr>
          <a:xfrm>
            <a:off x="330740" y="1989752"/>
            <a:ext cx="5460898" cy="3544681"/>
            <a:chOff x="330740" y="1989752"/>
            <a:chExt cx="5460898" cy="3544681"/>
          </a:xfrm>
        </p:grpSpPr>
        <p:grpSp>
          <p:nvGrpSpPr>
            <p:cNvPr id="5" name="组合 4">
              <a:extLst>
                <a:ext uri="{FF2B5EF4-FFF2-40B4-BE49-F238E27FC236}">
                  <a16:creationId xmlns:a16="http://schemas.microsoft.com/office/drawing/2014/main" id="{B0D9B026-5A69-2F44-605F-7671294A65F4}"/>
                </a:ext>
              </a:extLst>
            </p:cNvPr>
            <p:cNvGrpSpPr/>
            <p:nvPr/>
          </p:nvGrpSpPr>
          <p:grpSpPr>
            <a:xfrm>
              <a:off x="330740" y="1989752"/>
              <a:ext cx="5460898" cy="1378565"/>
              <a:chOff x="304800" y="2145392"/>
              <a:chExt cx="5460898" cy="1378565"/>
            </a:xfrm>
          </p:grpSpPr>
          <p:grpSp>
            <p:nvGrpSpPr>
              <p:cNvPr id="25" name="组合 24">
                <a:extLst>
                  <a:ext uri="{FF2B5EF4-FFF2-40B4-BE49-F238E27FC236}">
                    <a16:creationId xmlns:a16="http://schemas.microsoft.com/office/drawing/2014/main" id="{F3666F1F-67EC-D68D-6040-DDE640ED55C9}"/>
                  </a:ext>
                </a:extLst>
              </p:cNvPr>
              <p:cNvGrpSpPr/>
              <p:nvPr/>
            </p:nvGrpSpPr>
            <p:grpSpPr>
              <a:xfrm>
                <a:off x="304800" y="2514724"/>
                <a:ext cx="5408580" cy="1009233"/>
                <a:chOff x="304800" y="2158045"/>
                <a:chExt cx="5408580" cy="1009233"/>
              </a:xfrm>
            </p:grpSpPr>
            <p:cxnSp>
              <p:nvCxnSpPr>
                <p:cNvPr id="26" name="直接连接符 25">
                  <a:extLst>
                    <a:ext uri="{FF2B5EF4-FFF2-40B4-BE49-F238E27FC236}">
                      <a16:creationId xmlns:a16="http://schemas.microsoft.com/office/drawing/2014/main" id="{C49CB6F7-1A57-0DD5-51BB-F984BB9C34D1}"/>
                    </a:ext>
                  </a:extLst>
                </p:cNvPr>
                <p:cNvCxnSpPr/>
                <p:nvPr/>
              </p:nvCxnSpPr>
              <p:spPr>
                <a:xfrm>
                  <a:off x="1212715" y="2808051"/>
                  <a:ext cx="36122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84A2F199-F6AF-0581-95A8-E2C4C911ACDB}"/>
                    </a:ext>
                  </a:extLst>
                </p:cNvPr>
                <p:cNvGrpSpPr/>
                <p:nvPr/>
              </p:nvGrpSpPr>
              <p:grpSpPr>
                <a:xfrm>
                  <a:off x="304800" y="2158045"/>
                  <a:ext cx="1041079" cy="944220"/>
                  <a:chOff x="651533" y="2106164"/>
                  <a:chExt cx="1041079" cy="944220"/>
                </a:xfrm>
              </p:grpSpPr>
              <p:pic>
                <p:nvPicPr>
                  <p:cNvPr id="32" name="图形 31">
                    <a:extLst>
                      <a:ext uri="{FF2B5EF4-FFF2-40B4-BE49-F238E27FC236}">
                        <a16:creationId xmlns:a16="http://schemas.microsoft.com/office/drawing/2014/main" id="{CB3F06D6-A4FB-4879-26F3-4068FC6CC6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533" y="2106164"/>
                    <a:ext cx="976228" cy="944220"/>
                  </a:xfrm>
                  <a:prstGeom prst="rect">
                    <a:avLst/>
                  </a:prstGeom>
                </p:spPr>
              </p:pic>
              <p:sp>
                <p:nvSpPr>
                  <p:cNvPr id="33" name="文本框 32">
                    <a:extLst>
                      <a:ext uri="{FF2B5EF4-FFF2-40B4-BE49-F238E27FC236}">
                        <a16:creationId xmlns:a16="http://schemas.microsoft.com/office/drawing/2014/main" id="{60AD668C-AB92-3D11-88DA-A15F40CD2253}"/>
                      </a:ext>
                    </a:extLst>
                  </p:cNvPr>
                  <p:cNvSpPr txBox="1"/>
                  <p:nvPr/>
                </p:nvSpPr>
                <p:spPr>
                  <a:xfrm>
                    <a:off x="979251" y="2259193"/>
                    <a:ext cx="713361" cy="400110"/>
                  </a:xfrm>
                  <a:prstGeom prst="rect">
                    <a:avLst/>
                  </a:prstGeom>
                  <a:noFill/>
                </p:spPr>
                <p:txBody>
                  <a:bodyPr wrap="square" rtlCol="0">
                    <a:spAutoFit/>
                  </a:bodyPr>
                  <a:lstStyle/>
                  <a:p>
                    <a:pPr algn="ctr"/>
                    <a:r>
                      <a:rPr lang="en-US" altLang="zh-CN" sz="2000" b="1" dirty="0"/>
                      <a:t>UDP</a:t>
                    </a:r>
                    <a:endParaRPr lang="zh-CN" altLang="en-US" sz="2000" b="1" dirty="0"/>
                  </a:p>
                </p:txBody>
              </p:sp>
            </p:grpSp>
            <p:grpSp>
              <p:nvGrpSpPr>
                <p:cNvPr id="28" name="组合 27">
                  <a:extLst>
                    <a:ext uri="{FF2B5EF4-FFF2-40B4-BE49-F238E27FC236}">
                      <a16:creationId xmlns:a16="http://schemas.microsoft.com/office/drawing/2014/main" id="{22C48406-4043-CB23-A10B-084034AAA56F}"/>
                    </a:ext>
                  </a:extLst>
                </p:cNvPr>
                <p:cNvGrpSpPr/>
                <p:nvPr/>
              </p:nvGrpSpPr>
              <p:grpSpPr>
                <a:xfrm>
                  <a:off x="4672301" y="2158045"/>
                  <a:ext cx="1041079" cy="944220"/>
                  <a:chOff x="651533" y="2106164"/>
                  <a:chExt cx="1041079" cy="944220"/>
                </a:xfrm>
              </p:grpSpPr>
              <p:pic>
                <p:nvPicPr>
                  <p:cNvPr id="30" name="图形 29">
                    <a:extLst>
                      <a:ext uri="{FF2B5EF4-FFF2-40B4-BE49-F238E27FC236}">
                        <a16:creationId xmlns:a16="http://schemas.microsoft.com/office/drawing/2014/main" id="{BEAC4CC4-AE1C-002F-E279-0BD0BBCBBD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533" y="2106164"/>
                    <a:ext cx="976228" cy="944220"/>
                  </a:xfrm>
                  <a:prstGeom prst="rect">
                    <a:avLst/>
                  </a:prstGeom>
                </p:spPr>
              </p:pic>
              <p:sp>
                <p:nvSpPr>
                  <p:cNvPr id="31" name="文本框 30">
                    <a:extLst>
                      <a:ext uri="{FF2B5EF4-FFF2-40B4-BE49-F238E27FC236}">
                        <a16:creationId xmlns:a16="http://schemas.microsoft.com/office/drawing/2014/main" id="{94980408-CA06-7ADF-20CA-0705691807A6}"/>
                      </a:ext>
                    </a:extLst>
                  </p:cNvPr>
                  <p:cNvSpPr txBox="1"/>
                  <p:nvPr/>
                </p:nvSpPr>
                <p:spPr>
                  <a:xfrm>
                    <a:off x="979251" y="2259193"/>
                    <a:ext cx="713361" cy="400110"/>
                  </a:xfrm>
                  <a:prstGeom prst="rect">
                    <a:avLst/>
                  </a:prstGeom>
                  <a:noFill/>
                </p:spPr>
                <p:txBody>
                  <a:bodyPr wrap="square" rtlCol="0">
                    <a:spAutoFit/>
                  </a:bodyPr>
                  <a:lstStyle/>
                  <a:p>
                    <a:pPr algn="ctr"/>
                    <a:r>
                      <a:rPr lang="en-US" altLang="zh-CN" sz="2000" b="1" dirty="0"/>
                      <a:t>UDP</a:t>
                    </a:r>
                    <a:endParaRPr lang="zh-CN" altLang="en-US" sz="2000" b="1" dirty="0"/>
                  </a:p>
                </p:txBody>
              </p:sp>
            </p:grpSp>
            <p:sp>
              <p:nvSpPr>
                <p:cNvPr id="29" name="云形 28">
                  <a:extLst>
                    <a:ext uri="{FF2B5EF4-FFF2-40B4-BE49-F238E27FC236}">
                      <a16:creationId xmlns:a16="http://schemas.microsoft.com/office/drawing/2014/main" id="{DDC5AB8B-A966-2CB1-B57A-558801A19A09}"/>
                    </a:ext>
                  </a:extLst>
                </p:cNvPr>
                <p:cNvSpPr/>
                <p:nvPr/>
              </p:nvSpPr>
              <p:spPr>
                <a:xfrm>
                  <a:off x="2237364" y="2448824"/>
                  <a:ext cx="1381327" cy="718454"/>
                </a:xfrm>
                <a:prstGeom prst="cloud">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因特网</a:t>
                  </a:r>
                </a:p>
              </p:txBody>
            </p:sp>
          </p:grpSp>
          <p:sp>
            <p:nvSpPr>
              <p:cNvPr id="4" name="文本框 3">
                <a:extLst>
                  <a:ext uri="{FF2B5EF4-FFF2-40B4-BE49-F238E27FC236}">
                    <a16:creationId xmlns:a16="http://schemas.microsoft.com/office/drawing/2014/main" id="{175AD6FA-C17E-8658-AC59-39229961DD42}"/>
                  </a:ext>
                </a:extLst>
              </p:cNvPr>
              <p:cNvSpPr txBox="1"/>
              <p:nvPr/>
            </p:nvSpPr>
            <p:spPr>
              <a:xfrm>
                <a:off x="424993" y="2145392"/>
                <a:ext cx="920886" cy="369332"/>
              </a:xfrm>
              <a:prstGeom prst="rect">
                <a:avLst/>
              </a:prstGeom>
              <a:noFill/>
            </p:spPr>
            <p:txBody>
              <a:bodyPr wrap="square" rtlCol="0">
                <a:spAutoFit/>
              </a:bodyPr>
              <a:lstStyle/>
              <a:p>
                <a:pPr algn="ctr"/>
                <a:r>
                  <a:rPr lang="zh-CN" altLang="en-US" b="1" dirty="0"/>
                  <a:t>发送方</a:t>
                </a:r>
              </a:p>
            </p:txBody>
          </p:sp>
          <p:sp>
            <p:nvSpPr>
              <p:cNvPr id="35" name="文本框 34">
                <a:extLst>
                  <a:ext uri="{FF2B5EF4-FFF2-40B4-BE49-F238E27FC236}">
                    <a16:creationId xmlns:a16="http://schemas.microsoft.com/office/drawing/2014/main" id="{BB35BEBF-4E05-A23B-307E-C4F205D9599D}"/>
                  </a:ext>
                </a:extLst>
              </p:cNvPr>
              <p:cNvSpPr txBox="1"/>
              <p:nvPr/>
            </p:nvSpPr>
            <p:spPr>
              <a:xfrm>
                <a:off x="4844812" y="2145392"/>
                <a:ext cx="920886" cy="369332"/>
              </a:xfrm>
              <a:prstGeom prst="rect">
                <a:avLst/>
              </a:prstGeom>
              <a:noFill/>
            </p:spPr>
            <p:txBody>
              <a:bodyPr wrap="square" rtlCol="0">
                <a:spAutoFit/>
              </a:bodyPr>
              <a:lstStyle/>
              <a:p>
                <a:pPr algn="ctr"/>
                <a:r>
                  <a:rPr lang="zh-CN" altLang="en-US" b="1" dirty="0"/>
                  <a:t>接收方</a:t>
                </a:r>
              </a:p>
            </p:txBody>
          </p:sp>
        </p:grpSp>
        <p:sp>
          <p:nvSpPr>
            <p:cNvPr id="37" name="矩形 36">
              <a:extLst>
                <a:ext uri="{FF2B5EF4-FFF2-40B4-BE49-F238E27FC236}">
                  <a16:creationId xmlns:a16="http://schemas.microsoft.com/office/drawing/2014/main" id="{2FD7C560-58C6-C5F0-93EA-0F9041B4CB60}"/>
                </a:ext>
              </a:extLst>
            </p:cNvPr>
            <p:cNvSpPr/>
            <p:nvPr/>
          </p:nvSpPr>
          <p:spPr>
            <a:xfrm>
              <a:off x="330740" y="5066901"/>
              <a:ext cx="1381327" cy="467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38" name="矩形 37">
              <a:extLst>
                <a:ext uri="{FF2B5EF4-FFF2-40B4-BE49-F238E27FC236}">
                  <a16:creationId xmlns:a16="http://schemas.microsoft.com/office/drawing/2014/main" id="{89318E28-1C1B-978F-4300-E55368DD6E95}"/>
                </a:ext>
              </a:extLst>
            </p:cNvPr>
            <p:cNvSpPr/>
            <p:nvPr/>
          </p:nvSpPr>
          <p:spPr>
            <a:xfrm>
              <a:off x="330740" y="4126629"/>
              <a:ext cx="1381327" cy="46753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39" name="矩形 38">
              <a:extLst>
                <a:ext uri="{FF2B5EF4-FFF2-40B4-BE49-F238E27FC236}">
                  <a16:creationId xmlns:a16="http://schemas.microsoft.com/office/drawing/2014/main" id="{29D8755D-FB29-50A4-D0B8-B92B67510773}"/>
                </a:ext>
              </a:extLst>
            </p:cNvPr>
            <p:cNvSpPr/>
            <p:nvPr/>
          </p:nvSpPr>
          <p:spPr>
            <a:xfrm>
              <a:off x="330740" y="4594161"/>
              <a:ext cx="1381327" cy="46753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网际层</a:t>
              </a:r>
            </a:p>
          </p:txBody>
        </p:sp>
        <p:sp>
          <p:nvSpPr>
            <p:cNvPr id="40" name="矩形 39">
              <a:extLst>
                <a:ext uri="{FF2B5EF4-FFF2-40B4-BE49-F238E27FC236}">
                  <a16:creationId xmlns:a16="http://schemas.microsoft.com/office/drawing/2014/main" id="{C930CFCB-0BF6-7818-9EBF-C836D8294018}"/>
                </a:ext>
              </a:extLst>
            </p:cNvPr>
            <p:cNvSpPr/>
            <p:nvPr/>
          </p:nvSpPr>
          <p:spPr>
            <a:xfrm>
              <a:off x="330740" y="3659097"/>
              <a:ext cx="1381327" cy="46753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43" name="矩形 42">
              <a:extLst>
                <a:ext uri="{FF2B5EF4-FFF2-40B4-BE49-F238E27FC236}">
                  <a16:creationId xmlns:a16="http://schemas.microsoft.com/office/drawing/2014/main" id="{CAF0ACBA-149A-1399-E83D-38B1180006BE}"/>
                </a:ext>
              </a:extLst>
            </p:cNvPr>
            <p:cNvSpPr/>
            <p:nvPr/>
          </p:nvSpPr>
          <p:spPr>
            <a:xfrm>
              <a:off x="4332053" y="5066901"/>
              <a:ext cx="1381327" cy="467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50" name="矩形 49">
              <a:extLst>
                <a:ext uri="{FF2B5EF4-FFF2-40B4-BE49-F238E27FC236}">
                  <a16:creationId xmlns:a16="http://schemas.microsoft.com/office/drawing/2014/main" id="{F29D35BF-6FFF-9B49-87D5-25DC1B455A0F}"/>
                </a:ext>
              </a:extLst>
            </p:cNvPr>
            <p:cNvSpPr/>
            <p:nvPr/>
          </p:nvSpPr>
          <p:spPr>
            <a:xfrm>
              <a:off x="4332053" y="4126629"/>
              <a:ext cx="1381327" cy="46753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2" name="矩形 51">
              <a:extLst>
                <a:ext uri="{FF2B5EF4-FFF2-40B4-BE49-F238E27FC236}">
                  <a16:creationId xmlns:a16="http://schemas.microsoft.com/office/drawing/2014/main" id="{BF2F2BBF-812A-231F-0D79-64AC696EA85E}"/>
                </a:ext>
              </a:extLst>
            </p:cNvPr>
            <p:cNvSpPr/>
            <p:nvPr/>
          </p:nvSpPr>
          <p:spPr>
            <a:xfrm>
              <a:off x="4332053" y="4594161"/>
              <a:ext cx="1381327" cy="46753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网际层</a:t>
              </a:r>
            </a:p>
          </p:txBody>
        </p:sp>
        <p:sp>
          <p:nvSpPr>
            <p:cNvPr id="53" name="矩形 52">
              <a:extLst>
                <a:ext uri="{FF2B5EF4-FFF2-40B4-BE49-F238E27FC236}">
                  <a16:creationId xmlns:a16="http://schemas.microsoft.com/office/drawing/2014/main" id="{BE5E1680-516E-E989-E307-0914DF4389ED}"/>
                </a:ext>
              </a:extLst>
            </p:cNvPr>
            <p:cNvSpPr/>
            <p:nvPr/>
          </p:nvSpPr>
          <p:spPr>
            <a:xfrm>
              <a:off x="4332053" y="3659097"/>
              <a:ext cx="1381327" cy="46753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sp>
        <p:nvSpPr>
          <p:cNvPr id="7" name="矩形 6">
            <a:extLst>
              <a:ext uri="{FF2B5EF4-FFF2-40B4-BE49-F238E27FC236}">
                <a16:creationId xmlns:a16="http://schemas.microsoft.com/office/drawing/2014/main" id="{B4C92182-CC9C-8BCD-DDB4-0D5E1875B7DF}"/>
              </a:ext>
            </a:extLst>
          </p:cNvPr>
          <p:cNvSpPr/>
          <p:nvPr/>
        </p:nvSpPr>
        <p:spPr>
          <a:xfrm>
            <a:off x="1712067" y="4594161"/>
            <a:ext cx="2619986" cy="46753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无连接不可靠传输服务</a:t>
            </a:r>
          </a:p>
        </p:txBody>
      </p:sp>
      <p:sp>
        <p:nvSpPr>
          <p:cNvPr id="54" name="矩形 53">
            <a:extLst>
              <a:ext uri="{FF2B5EF4-FFF2-40B4-BE49-F238E27FC236}">
                <a16:creationId xmlns:a16="http://schemas.microsoft.com/office/drawing/2014/main" id="{0D1575CC-CBF6-4C47-0DF0-7F7DDB209A81}"/>
              </a:ext>
            </a:extLst>
          </p:cNvPr>
          <p:cNvSpPr/>
          <p:nvPr/>
        </p:nvSpPr>
        <p:spPr>
          <a:xfrm>
            <a:off x="1712067" y="4124027"/>
            <a:ext cx="2619986" cy="46753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无连接不可靠传输服务</a:t>
            </a:r>
          </a:p>
        </p:txBody>
      </p:sp>
      <p:sp>
        <p:nvSpPr>
          <p:cNvPr id="64" name="email_159050">
            <a:extLst>
              <a:ext uri="{FF2B5EF4-FFF2-40B4-BE49-F238E27FC236}">
                <a16:creationId xmlns:a16="http://schemas.microsoft.com/office/drawing/2014/main" id="{E6CB0426-E86F-95EF-9877-C09E3354556A}"/>
              </a:ext>
            </a:extLst>
          </p:cNvPr>
          <p:cNvSpPr/>
          <p:nvPr/>
        </p:nvSpPr>
        <p:spPr>
          <a:xfrm>
            <a:off x="4507370" y="2879311"/>
            <a:ext cx="293911" cy="223712"/>
          </a:xfrm>
          <a:custGeom>
            <a:avLst/>
            <a:gdLst>
              <a:gd name="T0" fmla="*/ 5711 w 6523"/>
              <a:gd name="T1" fmla="*/ 4973 h 4973"/>
              <a:gd name="T2" fmla="*/ 6523 w 6523"/>
              <a:gd name="T3" fmla="*/ 4161 h 4973"/>
              <a:gd name="T4" fmla="*/ 6523 w 6523"/>
              <a:gd name="T5" fmla="*/ 812 h 4973"/>
              <a:gd name="T6" fmla="*/ 5711 w 6523"/>
              <a:gd name="T7" fmla="*/ 0 h 4973"/>
              <a:gd name="T8" fmla="*/ 812 w 6523"/>
              <a:gd name="T9" fmla="*/ 0 h 4973"/>
              <a:gd name="T10" fmla="*/ 0 w 6523"/>
              <a:gd name="T11" fmla="*/ 812 h 4973"/>
              <a:gd name="T12" fmla="*/ 0 w 6523"/>
              <a:gd name="T13" fmla="*/ 4160 h 4973"/>
              <a:gd name="T14" fmla="*/ 812 w 6523"/>
              <a:gd name="T15" fmla="*/ 4972 h 4973"/>
              <a:gd name="T16" fmla="*/ 5711 w 6523"/>
              <a:gd name="T17" fmla="*/ 4972 h 4973"/>
              <a:gd name="T18" fmla="*/ 5711 w 6523"/>
              <a:gd name="T19" fmla="*/ 4973 h 4973"/>
              <a:gd name="T20" fmla="*/ 831 w 6523"/>
              <a:gd name="T21" fmla="*/ 1130 h 4973"/>
              <a:gd name="T22" fmla="*/ 808 w 6523"/>
              <a:gd name="T23" fmla="*/ 849 h 4973"/>
              <a:gd name="T24" fmla="*/ 1089 w 6523"/>
              <a:gd name="T25" fmla="*/ 826 h 4973"/>
              <a:gd name="T26" fmla="*/ 3261 w 6523"/>
              <a:gd name="T27" fmla="*/ 2669 h 4973"/>
              <a:gd name="T28" fmla="*/ 5435 w 6523"/>
              <a:gd name="T29" fmla="*/ 825 h 4973"/>
              <a:gd name="T30" fmla="*/ 5716 w 6523"/>
              <a:gd name="T31" fmla="*/ 848 h 4973"/>
              <a:gd name="T32" fmla="*/ 5693 w 6523"/>
              <a:gd name="T33" fmla="*/ 1129 h 4973"/>
              <a:gd name="T34" fmla="*/ 4143 w 6523"/>
              <a:gd name="T35" fmla="*/ 2446 h 4973"/>
              <a:gd name="T36" fmla="*/ 5701 w 6523"/>
              <a:gd name="T37" fmla="*/ 3913 h 4973"/>
              <a:gd name="T38" fmla="*/ 5709 w 6523"/>
              <a:gd name="T39" fmla="*/ 4196 h 4973"/>
              <a:gd name="T40" fmla="*/ 5564 w 6523"/>
              <a:gd name="T41" fmla="*/ 4258 h 4973"/>
              <a:gd name="T42" fmla="*/ 5427 w 6523"/>
              <a:gd name="T43" fmla="*/ 4204 h 4973"/>
              <a:gd name="T44" fmla="*/ 3836 w 6523"/>
              <a:gd name="T45" fmla="*/ 2708 h 4973"/>
              <a:gd name="T46" fmla="*/ 3392 w 6523"/>
              <a:gd name="T47" fmla="*/ 3085 h 4973"/>
              <a:gd name="T48" fmla="*/ 3263 w 6523"/>
              <a:gd name="T49" fmla="*/ 3133 h 4973"/>
              <a:gd name="T50" fmla="*/ 3133 w 6523"/>
              <a:gd name="T51" fmla="*/ 3085 h 4973"/>
              <a:gd name="T52" fmla="*/ 2688 w 6523"/>
              <a:gd name="T53" fmla="*/ 2708 h 4973"/>
              <a:gd name="T54" fmla="*/ 1097 w 6523"/>
              <a:gd name="T55" fmla="*/ 4205 h 4973"/>
              <a:gd name="T56" fmla="*/ 960 w 6523"/>
              <a:gd name="T57" fmla="*/ 4260 h 4973"/>
              <a:gd name="T58" fmla="*/ 815 w 6523"/>
              <a:gd name="T59" fmla="*/ 4197 h 4973"/>
              <a:gd name="T60" fmla="*/ 823 w 6523"/>
              <a:gd name="T61" fmla="*/ 3914 h 4973"/>
              <a:gd name="T62" fmla="*/ 2381 w 6523"/>
              <a:gd name="T63" fmla="*/ 2446 h 4973"/>
              <a:gd name="T64" fmla="*/ 831 w 6523"/>
              <a:gd name="T65" fmla="*/ 1130 h 4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3" h="4973">
                <a:moveTo>
                  <a:pt x="5711" y="4973"/>
                </a:moveTo>
                <a:cubicBezTo>
                  <a:pt x="6159" y="4973"/>
                  <a:pt x="6523" y="4609"/>
                  <a:pt x="6523" y="4161"/>
                </a:cubicBezTo>
                <a:lnTo>
                  <a:pt x="6523" y="812"/>
                </a:lnTo>
                <a:cubicBezTo>
                  <a:pt x="6523" y="364"/>
                  <a:pt x="6159" y="0"/>
                  <a:pt x="5711" y="0"/>
                </a:cubicBezTo>
                <a:lnTo>
                  <a:pt x="812" y="0"/>
                </a:lnTo>
                <a:cubicBezTo>
                  <a:pt x="364" y="0"/>
                  <a:pt x="0" y="364"/>
                  <a:pt x="0" y="812"/>
                </a:cubicBezTo>
                <a:lnTo>
                  <a:pt x="0" y="4160"/>
                </a:lnTo>
                <a:cubicBezTo>
                  <a:pt x="0" y="4608"/>
                  <a:pt x="364" y="4972"/>
                  <a:pt x="812" y="4972"/>
                </a:cubicBezTo>
                <a:lnTo>
                  <a:pt x="5711" y="4972"/>
                </a:lnTo>
                <a:lnTo>
                  <a:pt x="5711" y="4973"/>
                </a:lnTo>
                <a:close/>
                <a:moveTo>
                  <a:pt x="831" y="1130"/>
                </a:moveTo>
                <a:cubicBezTo>
                  <a:pt x="747" y="1058"/>
                  <a:pt x="736" y="933"/>
                  <a:pt x="808" y="849"/>
                </a:cubicBezTo>
                <a:cubicBezTo>
                  <a:pt x="880" y="765"/>
                  <a:pt x="1005" y="754"/>
                  <a:pt x="1089" y="826"/>
                </a:cubicBezTo>
                <a:lnTo>
                  <a:pt x="3261" y="2669"/>
                </a:lnTo>
                <a:lnTo>
                  <a:pt x="5435" y="825"/>
                </a:lnTo>
                <a:cubicBezTo>
                  <a:pt x="5519" y="753"/>
                  <a:pt x="5645" y="764"/>
                  <a:pt x="5716" y="848"/>
                </a:cubicBezTo>
                <a:cubicBezTo>
                  <a:pt x="5788" y="932"/>
                  <a:pt x="5777" y="1058"/>
                  <a:pt x="5693" y="1129"/>
                </a:cubicBezTo>
                <a:lnTo>
                  <a:pt x="4143" y="2446"/>
                </a:lnTo>
                <a:lnTo>
                  <a:pt x="5701" y="3913"/>
                </a:lnTo>
                <a:cubicBezTo>
                  <a:pt x="5781" y="3989"/>
                  <a:pt x="5785" y="4116"/>
                  <a:pt x="5709" y="4196"/>
                </a:cubicBezTo>
                <a:cubicBezTo>
                  <a:pt x="5669" y="4237"/>
                  <a:pt x="5617" y="4258"/>
                  <a:pt x="5564" y="4258"/>
                </a:cubicBezTo>
                <a:cubicBezTo>
                  <a:pt x="5515" y="4258"/>
                  <a:pt x="5465" y="4240"/>
                  <a:pt x="5427" y="4204"/>
                </a:cubicBezTo>
                <a:lnTo>
                  <a:pt x="3836" y="2708"/>
                </a:lnTo>
                <a:lnTo>
                  <a:pt x="3392" y="3085"/>
                </a:lnTo>
                <a:cubicBezTo>
                  <a:pt x="3355" y="3117"/>
                  <a:pt x="3308" y="3133"/>
                  <a:pt x="3263" y="3133"/>
                </a:cubicBezTo>
                <a:cubicBezTo>
                  <a:pt x="3216" y="3133"/>
                  <a:pt x="3171" y="3117"/>
                  <a:pt x="3133" y="3085"/>
                </a:cubicBezTo>
                <a:lnTo>
                  <a:pt x="2688" y="2708"/>
                </a:lnTo>
                <a:lnTo>
                  <a:pt x="1097" y="4205"/>
                </a:lnTo>
                <a:cubicBezTo>
                  <a:pt x="1059" y="4241"/>
                  <a:pt x="1009" y="4260"/>
                  <a:pt x="960" y="4260"/>
                </a:cubicBezTo>
                <a:cubicBezTo>
                  <a:pt x="907" y="4260"/>
                  <a:pt x="853" y="4238"/>
                  <a:pt x="815" y="4197"/>
                </a:cubicBezTo>
                <a:cubicBezTo>
                  <a:pt x="739" y="4117"/>
                  <a:pt x="743" y="3990"/>
                  <a:pt x="823" y="3914"/>
                </a:cubicBezTo>
                <a:lnTo>
                  <a:pt x="2381" y="2446"/>
                </a:lnTo>
                <a:lnTo>
                  <a:pt x="831" y="1130"/>
                </a:lnTo>
                <a:close/>
              </a:path>
            </a:pathLst>
          </a:cu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文本框 33">
            <a:extLst>
              <a:ext uri="{FF2B5EF4-FFF2-40B4-BE49-F238E27FC236}">
                <a16:creationId xmlns:a16="http://schemas.microsoft.com/office/drawing/2014/main" id="{928507C6-A397-FB75-7B8D-461CA41D6085}"/>
              </a:ext>
            </a:extLst>
          </p:cNvPr>
          <p:cNvSpPr txBox="1"/>
          <p:nvPr/>
        </p:nvSpPr>
        <p:spPr>
          <a:xfrm>
            <a:off x="3389150" y="3231449"/>
            <a:ext cx="2824262" cy="369332"/>
          </a:xfrm>
          <a:prstGeom prst="rect">
            <a:avLst/>
          </a:prstGeom>
          <a:noFill/>
        </p:spPr>
        <p:txBody>
          <a:bodyPr wrap="square" rtlCol="0">
            <a:spAutoFit/>
          </a:bodyPr>
          <a:lstStyle/>
          <a:p>
            <a:r>
              <a:rPr lang="zh-CN" altLang="en-US" b="1" dirty="0">
                <a:solidFill>
                  <a:schemeClr val="accent1"/>
                </a:solidFill>
              </a:rPr>
              <a:t>仅丢弃，其他什么也不做！</a:t>
            </a:r>
          </a:p>
        </p:txBody>
      </p:sp>
    </p:spTree>
    <p:custDataLst>
      <p:tags r:id="rId1"/>
    </p:custDataLst>
    <p:extLst>
      <p:ext uri="{BB962C8B-B14F-4D97-AF65-F5344CB8AC3E}">
        <p14:creationId xmlns:p14="http://schemas.microsoft.com/office/powerpoint/2010/main" val="183147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p:tgtEl>
                                          <p:spTgt spid="34"/>
                                        </p:tgtEl>
                                        <p:attrNameLst>
                                          <p:attrName>ppt_y</p:attrName>
                                        </p:attrNameLst>
                                      </p:cBhvr>
                                      <p:tavLst>
                                        <p:tav tm="0">
                                          <p:val>
                                            <p:strVal val="#ppt_y-#ppt_h*1.125000"/>
                                          </p:val>
                                        </p:tav>
                                        <p:tav tm="100000">
                                          <p:val>
                                            <p:strVal val="#ppt_y"/>
                                          </p:val>
                                        </p:tav>
                                      </p:tavLst>
                                    </p:anim>
                                    <p:animEffect transition="in" filter="wipe(down)">
                                      <p:cBhvr>
                                        <p:cTn id="1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E96AF74-AEB2-AD1A-B2E4-B64FC7DAA34D}"/>
              </a:ext>
            </a:extLst>
          </p:cNvPr>
          <p:cNvSpPr txBox="1"/>
          <p:nvPr/>
        </p:nvSpPr>
        <p:spPr>
          <a:xfrm>
            <a:off x="4332053" y="2544884"/>
            <a:ext cx="713361" cy="369332"/>
          </a:xfrm>
          <a:prstGeom prst="rect">
            <a:avLst/>
          </a:prstGeom>
          <a:noFill/>
        </p:spPr>
        <p:txBody>
          <a:bodyPr wrap="square" rtlCol="0">
            <a:spAutoFit/>
          </a:bodyPr>
          <a:lstStyle/>
          <a:p>
            <a:r>
              <a:rPr lang="zh-CN" altLang="en-US" b="1" dirty="0">
                <a:solidFill>
                  <a:schemeClr val="accent1"/>
                </a:solidFill>
              </a:rPr>
              <a:t>误码</a:t>
            </a:r>
          </a:p>
        </p:txBody>
      </p:sp>
      <p:grpSp>
        <p:nvGrpSpPr>
          <p:cNvPr id="46" name="组合 45">
            <a:extLst>
              <a:ext uri="{FF2B5EF4-FFF2-40B4-BE49-F238E27FC236}">
                <a16:creationId xmlns:a16="http://schemas.microsoft.com/office/drawing/2014/main" id="{8B2C20D8-A9E0-2187-04E4-90E8A394C7B6}"/>
              </a:ext>
            </a:extLst>
          </p:cNvPr>
          <p:cNvGrpSpPr/>
          <p:nvPr/>
        </p:nvGrpSpPr>
        <p:grpSpPr>
          <a:xfrm>
            <a:off x="304799" y="749300"/>
            <a:ext cx="6192345" cy="400110"/>
            <a:chOff x="424116" y="898245"/>
            <a:chExt cx="6192345" cy="400110"/>
          </a:xfrm>
        </p:grpSpPr>
        <p:sp>
          <p:nvSpPr>
            <p:cNvPr id="47" name="平行四边形 46">
              <a:extLst>
                <a:ext uri="{FF2B5EF4-FFF2-40B4-BE49-F238E27FC236}">
                  <a16:creationId xmlns:a16="http://schemas.microsoft.com/office/drawing/2014/main" id="{7E37A4D2-45B7-7751-FECC-0328C96ADAAE}"/>
                </a:ext>
              </a:extLst>
            </p:cNvPr>
            <p:cNvSpPr/>
            <p:nvPr/>
          </p:nvSpPr>
          <p:spPr>
            <a:xfrm>
              <a:off x="424116" y="898245"/>
              <a:ext cx="68742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48" name="文本框 47">
              <a:extLst>
                <a:ext uri="{FF2B5EF4-FFF2-40B4-BE49-F238E27FC236}">
                  <a16:creationId xmlns:a16="http://schemas.microsoft.com/office/drawing/2014/main" id="{B7B8812E-7D0A-DD9C-A9DE-0A934438EB6A}"/>
                </a:ext>
              </a:extLst>
            </p:cNvPr>
            <p:cNvSpPr txBox="1"/>
            <p:nvPr/>
          </p:nvSpPr>
          <p:spPr>
            <a:xfrm>
              <a:off x="1111537" y="898245"/>
              <a:ext cx="5504924" cy="400110"/>
            </a:xfrm>
            <a:prstGeom prst="rect">
              <a:avLst/>
            </a:prstGeom>
            <a:noFill/>
          </p:spPr>
          <p:txBody>
            <a:bodyPr wrap="square" rtlCol="0">
              <a:spAutoFit/>
            </a:bodyPr>
            <a:lstStyle/>
            <a:p>
              <a:r>
                <a:rPr lang="en-US" altLang="zh-CN" sz="2000" b="1" dirty="0"/>
                <a:t>UDP</a:t>
              </a:r>
              <a:r>
                <a:rPr lang="zh-CN" altLang="en-US" sz="2000" b="1" dirty="0"/>
                <a:t>和</a:t>
              </a:r>
              <a:r>
                <a:rPr lang="en-US" altLang="zh-CN" sz="2000" b="1" dirty="0"/>
                <a:t>TCP</a:t>
              </a:r>
              <a:r>
                <a:rPr lang="zh-CN" altLang="en-US" sz="2000" b="1" dirty="0"/>
                <a:t>对数据传输可靠性的支持情况</a:t>
              </a:r>
            </a:p>
          </p:txBody>
        </p:sp>
      </p:grpSp>
      <p:sp>
        <p:nvSpPr>
          <p:cNvPr id="3" name="矩形 2">
            <a:extLst>
              <a:ext uri="{FF2B5EF4-FFF2-40B4-BE49-F238E27FC236}">
                <a16:creationId xmlns:a16="http://schemas.microsoft.com/office/drawing/2014/main" id="{5FAEBC5D-CA4D-52E8-390A-45F4447348A3}"/>
              </a:ext>
            </a:extLst>
          </p:cNvPr>
          <p:cNvSpPr/>
          <p:nvPr/>
        </p:nvSpPr>
        <p:spPr>
          <a:xfrm>
            <a:off x="30480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用户数据报协议</a:t>
            </a:r>
            <a:r>
              <a:rPr lang="en-US" altLang="zh-CN" b="1" dirty="0"/>
              <a:t>UDP</a:t>
            </a:r>
          </a:p>
          <a:p>
            <a:pPr algn="ctr"/>
            <a:r>
              <a:rPr lang="zh-CN" altLang="en-US" b="1" dirty="0"/>
              <a:t>（</a:t>
            </a:r>
            <a:r>
              <a:rPr lang="en-US" altLang="zh-CN" b="1" dirty="0"/>
              <a:t>User Datagram Protocol</a:t>
            </a:r>
            <a:r>
              <a:rPr lang="zh-CN" altLang="en-US" b="1" dirty="0"/>
              <a:t>）</a:t>
            </a:r>
          </a:p>
        </p:txBody>
      </p:sp>
      <p:sp>
        <p:nvSpPr>
          <p:cNvPr id="49" name="矩形 48">
            <a:extLst>
              <a:ext uri="{FF2B5EF4-FFF2-40B4-BE49-F238E27FC236}">
                <a16:creationId xmlns:a16="http://schemas.microsoft.com/office/drawing/2014/main" id="{6C8A0C8B-C38D-7FD2-9A75-F278A4E78686}"/>
              </a:ext>
            </a:extLst>
          </p:cNvPr>
          <p:cNvSpPr/>
          <p:nvPr/>
        </p:nvSpPr>
        <p:spPr>
          <a:xfrm>
            <a:off x="647862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传输控制协议</a:t>
            </a:r>
            <a:r>
              <a:rPr lang="en-US" altLang="zh-CN" b="1" dirty="0"/>
              <a:t>TCP</a:t>
            </a:r>
          </a:p>
          <a:p>
            <a:pPr algn="ctr"/>
            <a:r>
              <a:rPr lang="zh-CN" altLang="en-US" b="1" dirty="0"/>
              <a:t>（</a:t>
            </a:r>
            <a:r>
              <a:rPr lang="en-US" altLang="zh-CN" b="1" dirty="0"/>
              <a:t>Transmission Control Protocol</a:t>
            </a:r>
            <a:r>
              <a:rPr lang="zh-CN" altLang="en-US" b="1" dirty="0"/>
              <a:t>）</a:t>
            </a:r>
          </a:p>
        </p:txBody>
      </p:sp>
      <p:grpSp>
        <p:nvGrpSpPr>
          <p:cNvPr id="6" name="组合 5">
            <a:extLst>
              <a:ext uri="{FF2B5EF4-FFF2-40B4-BE49-F238E27FC236}">
                <a16:creationId xmlns:a16="http://schemas.microsoft.com/office/drawing/2014/main" id="{6FFE0967-537E-3AAD-2198-4245B29655D0}"/>
              </a:ext>
            </a:extLst>
          </p:cNvPr>
          <p:cNvGrpSpPr/>
          <p:nvPr/>
        </p:nvGrpSpPr>
        <p:grpSpPr>
          <a:xfrm>
            <a:off x="330740" y="1989752"/>
            <a:ext cx="5460898" cy="3544681"/>
            <a:chOff x="330740" y="1989752"/>
            <a:chExt cx="5460898" cy="3544681"/>
          </a:xfrm>
        </p:grpSpPr>
        <p:grpSp>
          <p:nvGrpSpPr>
            <p:cNvPr id="5" name="组合 4">
              <a:extLst>
                <a:ext uri="{FF2B5EF4-FFF2-40B4-BE49-F238E27FC236}">
                  <a16:creationId xmlns:a16="http://schemas.microsoft.com/office/drawing/2014/main" id="{B0D9B026-5A69-2F44-605F-7671294A65F4}"/>
                </a:ext>
              </a:extLst>
            </p:cNvPr>
            <p:cNvGrpSpPr/>
            <p:nvPr/>
          </p:nvGrpSpPr>
          <p:grpSpPr>
            <a:xfrm>
              <a:off x="330740" y="1989752"/>
              <a:ext cx="5460898" cy="1378565"/>
              <a:chOff x="304800" y="2145392"/>
              <a:chExt cx="5460898" cy="1378565"/>
            </a:xfrm>
          </p:grpSpPr>
          <p:grpSp>
            <p:nvGrpSpPr>
              <p:cNvPr id="25" name="组合 24">
                <a:extLst>
                  <a:ext uri="{FF2B5EF4-FFF2-40B4-BE49-F238E27FC236}">
                    <a16:creationId xmlns:a16="http://schemas.microsoft.com/office/drawing/2014/main" id="{F3666F1F-67EC-D68D-6040-DDE640ED55C9}"/>
                  </a:ext>
                </a:extLst>
              </p:cNvPr>
              <p:cNvGrpSpPr/>
              <p:nvPr/>
            </p:nvGrpSpPr>
            <p:grpSpPr>
              <a:xfrm>
                <a:off x="304800" y="2514724"/>
                <a:ext cx="5408580" cy="1009233"/>
                <a:chOff x="304800" y="2158045"/>
                <a:chExt cx="5408580" cy="1009233"/>
              </a:xfrm>
            </p:grpSpPr>
            <p:cxnSp>
              <p:nvCxnSpPr>
                <p:cNvPr id="26" name="直接连接符 25">
                  <a:extLst>
                    <a:ext uri="{FF2B5EF4-FFF2-40B4-BE49-F238E27FC236}">
                      <a16:creationId xmlns:a16="http://schemas.microsoft.com/office/drawing/2014/main" id="{C49CB6F7-1A57-0DD5-51BB-F984BB9C34D1}"/>
                    </a:ext>
                  </a:extLst>
                </p:cNvPr>
                <p:cNvCxnSpPr/>
                <p:nvPr/>
              </p:nvCxnSpPr>
              <p:spPr>
                <a:xfrm>
                  <a:off x="1212715" y="2808051"/>
                  <a:ext cx="36122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84A2F199-F6AF-0581-95A8-E2C4C911ACDB}"/>
                    </a:ext>
                  </a:extLst>
                </p:cNvPr>
                <p:cNvGrpSpPr/>
                <p:nvPr/>
              </p:nvGrpSpPr>
              <p:grpSpPr>
                <a:xfrm>
                  <a:off x="304800" y="2158045"/>
                  <a:ext cx="1041079" cy="944220"/>
                  <a:chOff x="651533" y="2106164"/>
                  <a:chExt cx="1041079" cy="944220"/>
                </a:xfrm>
              </p:grpSpPr>
              <p:pic>
                <p:nvPicPr>
                  <p:cNvPr id="32" name="图形 31">
                    <a:extLst>
                      <a:ext uri="{FF2B5EF4-FFF2-40B4-BE49-F238E27FC236}">
                        <a16:creationId xmlns:a16="http://schemas.microsoft.com/office/drawing/2014/main" id="{CB3F06D6-A4FB-4879-26F3-4068FC6CC6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533" y="2106164"/>
                    <a:ext cx="976228" cy="944220"/>
                  </a:xfrm>
                  <a:prstGeom prst="rect">
                    <a:avLst/>
                  </a:prstGeom>
                </p:spPr>
              </p:pic>
              <p:sp>
                <p:nvSpPr>
                  <p:cNvPr id="33" name="文本框 32">
                    <a:extLst>
                      <a:ext uri="{FF2B5EF4-FFF2-40B4-BE49-F238E27FC236}">
                        <a16:creationId xmlns:a16="http://schemas.microsoft.com/office/drawing/2014/main" id="{60AD668C-AB92-3D11-88DA-A15F40CD2253}"/>
                      </a:ext>
                    </a:extLst>
                  </p:cNvPr>
                  <p:cNvSpPr txBox="1"/>
                  <p:nvPr/>
                </p:nvSpPr>
                <p:spPr>
                  <a:xfrm>
                    <a:off x="979251" y="2259193"/>
                    <a:ext cx="713361" cy="400110"/>
                  </a:xfrm>
                  <a:prstGeom prst="rect">
                    <a:avLst/>
                  </a:prstGeom>
                  <a:noFill/>
                </p:spPr>
                <p:txBody>
                  <a:bodyPr wrap="square" rtlCol="0">
                    <a:spAutoFit/>
                  </a:bodyPr>
                  <a:lstStyle/>
                  <a:p>
                    <a:pPr algn="ctr"/>
                    <a:r>
                      <a:rPr lang="en-US" altLang="zh-CN" sz="2000" b="1" dirty="0"/>
                      <a:t>UDP</a:t>
                    </a:r>
                    <a:endParaRPr lang="zh-CN" altLang="en-US" sz="2000" b="1" dirty="0"/>
                  </a:p>
                </p:txBody>
              </p:sp>
            </p:grpSp>
            <p:grpSp>
              <p:nvGrpSpPr>
                <p:cNvPr id="28" name="组合 27">
                  <a:extLst>
                    <a:ext uri="{FF2B5EF4-FFF2-40B4-BE49-F238E27FC236}">
                      <a16:creationId xmlns:a16="http://schemas.microsoft.com/office/drawing/2014/main" id="{22C48406-4043-CB23-A10B-084034AAA56F}"/>
                    </a:ext>
                  </a:extLst>
                </p:cNvPr>
                <p:cNvGrpSpPr/>
                <p:nvPr/>
              </p:nvGrpSpPr>
              <p:grpSpPr>
                <a:xfrm>
                  <a:off x="4672301" y="2158045"/>
                  <a:ext cx="1041079" cy="944220"/>
                  <a:chOff x="651533" y="2106164"/>
                  <a:chExt cx="1041079" cy="944220"/>
                </a:xfrm>
              </p:grpSpPr>
              <p:pic>
                <p:nvPicPr>
                  <p:cNvPr id="30" name="图形 29">
                    <a:extLst>
                      <a:ext uri="{FF2B5EF4-FFF2-40B4-BE49-F238E27FC236}">
                        <a16:creationId xmlns:a16="http://schemas.microsoft.com/office/drawing/2014/main" id="{BEAC4CC4-AE1C-002F-E279-0BD0BBCBBD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533" y="2106164"/>
                    <a:ext cx="976228" cy="944220"/>
                  </a:xfrm>
                  <a:prstGeom prst="rect">
                    <a:avLst/>
                  </a:prstGeom>
                </p:spPr>
              </p:pic>
              <p:sp>
                <p:nvSpPr>
                  <p:cNvPr id="31" name="文本框 30">
                    <a:extLst>
                      <a:ext uri="{FF2B5EF4-FFF2-40B4-BE49-F238E27FC236}">
                        <a16:creationId xmlns:a16="http://schemas.microsoft.com/office/drawing/2014/main" id="{94980408-CA06-7ADF-20CA-0705691807A6}"/>
                      </a:ext>
                    </a:extLst>
                  </p:cNvPr>
                  <p:cNvSpPr txBox="1"/>
                  <p:nvPr/>
                </p:nvSpPr>
                <p:spPr>
                  <a:xfrm>
                    <a:off x="979251" y="2259193"/>
                    <a:ext cx="713361" cy="400110"/>
                  </a:xfrm>
                  <a:prstGeom prst="rect">
                    <a:avLst/>
                  </a:prstGeom>
                  <a:noFill/>
                </p:spPr>
                <p:txBody>
                  <a:bodyPr wrap="square" rtlCol="0">
                    <a:spAutoFit/>
                  </a:bodyPr>
                  <a:lstStyle/>
                  <a:p>
                    <a:pPr algn="ctr"/>
                    <a:r>
                      <a:rPr lang="en-US" altLang="zh-CN" sz="2000" b="1" dirty="0"/>
                      <a:t>UDP</a:t>
                    </a:r>
                    <a:endParaRPr lang="zh-CN" altLang="en-US" sz="2000" b="1" dirty="0"/>
                  </a:p>
                </p:txBody>
              </p:sp>
            </p:grpSp>
            <p:sp>
              <p:nvSpPr>
                <p:cNvPr id="29" name="云形 28">
                  <a:extLst>
                    <a:ext uri="{FF2B5EF4-FFF2-40B4-BE49-F238E27FC236}">
                      <a16:creationId xmlns:a16="http://schemas.microsoft.com/office/drawing/2014/main" id="{DDC5AB8B-A966-2CB1-B57A-558801A19A09}"/>
                    </a:ext>
                  </a:extLst>
                </p:cNvPr>
                <p:cNvSpPr/>
                <p:nvPr/>
              </p:nvSpPr>
              <p:spPr>
                <a:xfrm>
                  <a:off x="2237364" y="2448824"/>
                  <a:ext cx="1381327" cy="718454"/>
                </a:xfrm>
                <a:prstGeom prst="cloud">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因特网</a:t>
                  </a:r>
                </a:p>
              </p:txBody>
            </p:sp>
          </p:grpSp>
          <p:sp>
            <p:nvSpPr>
              <p:cNvPr id="4" name="文本框 3">
                <a:extLst>
                  <a:ext uri="{FF2B5EF4-FFF2-40B4-BE49-F238E27FC236}">
                    <a16:creationId xmlns:a16="http://schemas.microsoft.com/office/drawing/2014/main" id="{175AD6FA-C17E-8658-AC59-39229961DD42}"/>
                  </a:ext>
                </a:extLst>
              </p:cNvPr>
              <p:cNvSpPr txBox="1"/>
              <p:nvPr/>
            </p:nvSpPr>
            <p:spPr>
              <a:xfrm>
                <a:off x="424993" y="2145392"/>
                <a:ext cx="920886" cy="369332"/>
              </a:xfrm>
              <a:prstGeom prst="rect">
                <a:avLst/>
              </a:prstGeom>
              <a:noFill/>
            </p:spPr>
            <p:txBody>
              <a:bodyPr wrap="square" rtlCol="0">
                <a:spAutoFit/>
              </a:bodyPr>
              <a:lstStyle/>
              <a:p>
                <a:pPr algn="ctr"/>
                <a:r>
                  <a:rPr lang="zh-CN" altLang="en-US" b="1" dirty="0"/>
                  <a:t>发送方</a:t>
                </a:r>
              </a:p>
            </p:txBody>
          </p:sp>
          <p:sp>
            <p:nvSpPr>
              <p:cNvPr id="35" name="文本框 34">
                <a:extLst>
                  <a:ext uri="{FF2B5EF4-FFF2-40B4-BE49-F238E27FC236}">
                    <a16:creationId xmlns:a16="http://schemas.microsoft.com/office/drawing/2014/main" id="{BB35BEBF-4E05-A23B-307E-C4F205D9599D}"/>
                  </a:ext>
                </a:extLst>
              </p:cNvPr>
              <p:cNvSpPr txBox="1"/>
              <p:nvPr/>
            </p:nvSpPr>
            <p:spPr>
              <a:xfrm>
                <a:off x="4844812" y="2145392"/>
                <a:ext cx="920886" cy="369332"/>
              </a:xfrm>
              <a:prstGeom prst="rect">
                <a:avLst/>
              </a:prstGeom>
              <a:noFill/>
            </p:spPr>
            <p:txBody>
              <a:bodyPr wrap="square" rtlCol="0">
                <a:spAutoFit/>
              </a:bodyPr>
              <a:lstStyle/>
              <a:p>
                <a:pPr algn="ctr"/>
                <a:r>
                  <a:rPr lang="zh-CN" altLang="en-US" b="1" dirty="0"/>
                  <a:t>接收方</a:t>
                </a:r>
              </a:p>
            </p:txBody>
          </p:sp>
        </p:grpSp>
        <p:sp>
          <p:nvSpPr>
            <p:cNvPr id="37" name="矩形 36">
              <a:extLst>
                <a:ext uri="{FF2B5EF4-FFF2-40B4-BE49-F238E27FC236}">
                  <a16:creationId xmlns:a16="http://schemas.microsoft.com/office/drawing/2014/main" id="{2FD7C560-58C6-C5F0-93EA-0F9041B4CB60}"/>
                </a:ext>
              </a:extLst>
            </p:cNvPr>
            <p:cNvSpPr/>
            <p:nvPr/>
          </p:nvSpPr>
          <p:spPr>
            <a:xfrm>
              <a:off x="330740" y="5066901"/>
              <a:ext cx="1381327" cy="467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38" name="矩形 37">
              <a:extLst>
                <a:ext uri="{FF2B5EF4-FFF2-40B4-BE49-F238E27FC236}">
                  <a16:creationId xmlns:a16="http://schemas.microsoft.com/office/drawing/2014/main" id="{89318E28-1C1B-978F-4300-E55368DD6E95}"/>
                </a:ext>
              </a:extLst>
            </p:cNvPr>
            <p:cNvSpPr/>
            <p:nvPr/>
          </p:nvSpPr>
          <p:spPr>
            <a:xfrm>
              <a:off x="330740" y="4126629"/>
              <a:ext cx="1381327" cy="46753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39" name="矩形 38">
              <a:extLst>
                <a:ext uri="{FF2B5EF4-FFF2-40B4-BE49-F238E27FC236}">
                  <a16:creationId xmlns:a16="http://schemas.microsoft.com/office/drawing/2014/main" id="{29D8755D-FB29-50A4-D0B8-B92B67510773}"/>
                </a:ext>
              </a:extLst>
            </p:cNvPr>
            <p:cNvSpPr/>
            <p:nvPr/>
          </p:nvSpPr>
          <p:spPr>
            <a:xfrm>
              <a:off x="330740" y="4594161"/>
              <a:ext cx="1381327" cy="46753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网际层</a:t>
              </a:r>
            </a:p>
          </p:txBody>
        </p:sp>
        <p:sp>
          <p:nvSpPr>
            <p:cNvPr id="40" name="矩形 39">
              <a:extLst>
                <a:ext uri="{FF2B5EF4-FFF2-40B4-BE49-F238E27FC236}">
                  <a16:creationId xmlns:a16="http://schemas.microsoft.com/office/drawing/2014/main" id="{C930CFCB-0BF6-7818-9EBF-C836D8294018}"/>
                </a:ext>
              </a:extLst>
            </p:cNvPr>
            <p:cNvSpPr/>
            <p:nvPr/>
          </p:nvSpPr>
          <p:spPr>
            <a:xfrm>
              <a:off x="330740" y="3659097"/>
              <a:ext cx="1381327" cy="46753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43" name="矩形 42">
              <a:extLst>
                <a:ext uri="{FF2B5EF4-FFF2-40B4-BE49-F238E27FC236}">
                  <a16:creationId xmlns:a16="http://schemas.microsoft.com/office/drawing/2014/main" id="{CAF0ACBA-149A-1399-E83D-38B1180006BE}"/>
                </a:ext>
              </a:extLst>
            </p:cNvPr>
            <p:cNvSpPr/>
            <p:nvPr/>
          </p:nvSpPr>
          <p:spPr>
            <a:xfrm>
              <a:off x="4332053" y="5066901"/>
              <a:ext cx="1381327" cy="467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50" name="矩形 49">
              <a:extLst>
                <a:ext uri="{FF2B5EF4-FFF2-40B4-BE49-F238E27FC236}">
                  <a16:creationId xmlns:a16="http://schemas.microsoft.com/office/drawing/2014/main" id="{F29D35BF-6FFF-9B49-87D5-25DC1B455A0F}"/>
                </a:ext>
              </a:extLst>
            </p:cNvPr>
            <p:cNvSpPr/>
            <p:nvPr/>
          </p:nvSpPr>
          <p:spPr>
            <a:xfrm>
              <a:off x="4332053" y="4126629"/>
              <a:ext cx="1381327" cy="46753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2" name="矩形 51">
              <a:extLst>
                <a:ext uri="{FF2B5EF4-FFF2-40B4-BE49-F238E27FC236}">
                  <a16:creationId xmlns:a16="http://schemas.microsoft.com/office/drawing/2014/main" id="{BF2F2BBF-812A-231F-0D79-64AC696EA85E}"/>
                </a:ext>
              </a:extLst>
            </p:cNvPr>
            <p:cNvSpPr/>
            <p:nvPr/>
          </p:nvSpPr>
          <p:spPr>
            <a:xfrm>
              <a:off x="4332053" y="4594161"/>
              <a:ext cx="1381327" cy="46753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网际层</a:t>
              </a:r>
            </a:p>
          </p:txBody>
        </p:sp>
        <p:sp>
          <p:nvSpPr>
            <p:cNvPr id="53" name="矩形 52">
              <a:extLst>
                <a:ext uri="{FF2B5EF4-FFF2-40B4-BE49-F238E27FC236}">
                  <a16:creationId xmlns:a16="http://schemas.microsoft.com/office/drawing/2014/main" id="{BE5E1680-516E-E989-E307-0914DF4389ED}"/>
                </a:ext>
              </a:extLst>
            </p:cNvPr>
            <p:cNvSpPr/>
            <p:nvPr/>
          </p:nvSpPr>
          <p:spPr>
            <a:xfrm>
              <a:off x="4332053" y="3659097"/>
              <a:ext cx="1381327" cy="46753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sp>
        <p:nvSpPr>
          <p:cNvPr id="7" name="矩形 6">
            <a:extLst>
              <a:ext uri="{FF2B5EF4-FFF2-40B4-BE49-F238E27FC236}">
                <a16:creationId xmlns:a16="http://schemas.microsoft.com/office/drawing/2014/main" id="{B4C92182-CC9C-8BCD-DDB4-0D5E1875B7DF}"/>
              </a:ext>
            </a:extLst>
          </p:cNvPr>
          <p:cNvSpPr/>
          <p:nvPr/>
        </p:nvSpPr>
        <p:spPr>
          <a:xfrm>
            <a:off x="1712067" y="4594161"/>
            <a:ext cx="2619986" cy="46753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无连接不可靠传输服务</a:t>
            </a:r>
          </a:p>
        </p:txBody>
      </p:sp>
      <p:sp>
        <p:nvSpPr>
          <p:cNvPr id="54" name="矩形 53">
            <a:extLst>
              <a:ext uri="{FF2B5EF4-FFF2-40B4-BE49-F238E27FC236}">
                <a16:creationId xmlns:a16="http://schemas.microsoft.com/office/drawing/2014/main" id="{0D1575CC-CBF6-4C47-0DF0-7F7DDB209A81}"/>
              </a:ext>
            </a:extLst>
          </p:cNvPr>
          <p:cNvSpPr/>
          <p:nvPr/>
        </p:nvSpPr>
        <p:spPr>
          <a:xfrm>
            <a:off x="1712067" y="4124027"/>
            <a:ext cx="2619986" cy="46753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无连接不可靠传输服务</a:t>
            </a:r>
          </a:p>
        </p:txBody>
      </p:sp>
      <p:sp>
        <p:nvSpPr>
          <p:cNvPr id="64" name="email_159050">
            <a:extLst>
              <a:ext uri="{FF2B5EF4-FFF2-40B4-BE49-F238E27FC236}">
                <a16:creationId xmlns:a16="http://schemas.microsoft.com/office/drawing/2014/main" id="{E6CB0426-E86F-95EF-9877-C09E3354556A}"/>
              </a:ext>
            </a:extLst>
          </p:cNvPr>
          <p:cNvSpPr/>
          <p:nvPr/>
        </p:nvSpPr>
        <p:spPr>
          <a:xfrm>
            <a:off x="4507370" y="2879311"/>
            <a:ext cx="293911" cy="223712"/>
          </a:xfrm>
          <a:custGeom>
            <a:avLst/>
            <a:gdLst>
              <a:gd name="T0" fmla="*/ 5711 w 6523"/>
              <a:gd name="T1" fmla="*/ 4973 h 4973"/>
              <a:gd name="T2" fmla="*/ 6523 w 6523"/>
              <a:gd name="T3" fmla="*/ 4161 h 4973"/>
              <a:gd name="T4" fmla="*/ 6523 w 6523"/>
              <a:gd name="T5" fmla="*/ 812 h 4973"/>
              <a:gd name="T6" fmla="*/ 5711 w 6523"/>
              <a:gd name="T7" fmla="*/ 0 h 4973"/>
              <a:gd name="T8" fmla="*/ 812 w 6523"/>
              <a:gd name="T9" fmla="*/ 0 h 4973"/>
              <a:gd name="T10" fmla="*/ 0 w 6523"/>
              <a:gd name="T11" fmla="*/ 812 h 4973"/>
              <a:gd name="T12" fmla="*/ 0 w 6523"/>
              <a:gd name="T13" fmla="*/ 4160 h 4973"/>
              <a:gd name="T14" fmla="*/ 812 w 6523"/>
              <a:gd name="T15" fmla="*/ 4972 h 4973"/>
              <a:gd name="T16" fmla="*/ 5711 w 6523"/>
              <a:gd name="T17" fmla="*/ 4972 h 4973"/>
              <a:gd name="T18" fmla="*/ 5711 w 6523"/>
              <a:gd name="T19" fmla="*/ 4973 h 4973"/>
              <a:gd name="T20" fmla="*/ 831 w 6523"/>
              <a:gd name="T21" fmla="*/ 1130 h 4973"/>
              <a:gd name="T22" fmla="*/ 808 w 6523"/>
              <a:gd name="T23" fmla="*/ 849 h 4973"/>
              <a:gd name="T24" fmla="*/ 1089 w 6523"/>
              <a:gd name="T25" fmla="*/ 826 h 4973"/>
              <a:gd name="T26" fmla="*/ 3261 w 6523"/>
              <a:gd name="T27" fmla="*/ 2669 h 4973"/>
              <a:gd name="T28" fmla="*/ 5435 w 6523"/>
              <a:gd name="T29" fmla="*/ 825 h 4973"/>
              <a:gd name="T30" fmla="*/ 5716 w 6523"/>
              <a:gd name="T31" fmla="*/ 848 h 4973"/>
              <a:gd name="T32" fmla="*/ 5693 w 6523"/>
              <a:gd name="T33" fmla="*/ 1129 h 4973"/>
              <a:gd name="T34" fmla="*/ 4143 w 6523"/>
              <a:gd name="T35" fmla="*/ 2446 h 4973"/>
              <a:gd name="T36" fmla="*/ 5701 w 6523"/>
              <a:gd name="T37" fmla="*/ 3913 h 4973"/>
              <a:gd name="T38" fmla="*/ 5709 w 6523"/>
              <a:gd name="T39" fmla="*/ 4196 h 4973"/>
              <a:gd name="T40" fmla="*/ 5564 w 6523"/>
              <a:gd name="T41" fmla="*/ 4258 h 4973"/>
              <a:gd name="T42" fmla="*/ 5427 w 6523"/>
              <a:gd name="T43" fmla="*/ 4204 h 4973"/>
              <a:gd name="T44" fmla="*/ 3836 w 6523"/>
              <a:gd name="T45" fmla="*/ 2708 h 4973"/>
              <a:gd name="T46" fmla="*/ 3392 w 6523"/>
              <a:gd name="T47" fmla="*/ 3085 h 4973"/>
              <a:gd name="T48" fmla="*/ 3263 w 6523"/>
              <a:gd name="T49" fmla="*/ 3133 h 4973"/>
              <a:gd name="T50" fmla="*/ 3133 w 6523"/>
              <a:gd name="T51" fmla="*/ 3085 h 4973"/>
              <a:gd name="T52" fmla="*/ 2688 w 6523"/>
              <a:gd name="T53" fmla="*/ 2708 h 4973"/>
              <a:gd name="T54" fmla="*/ 1097 w 6523"/>
              <a:gd name="T55" fmla="*/ 4205 h 4973"/>
              <a:gd name="T56" fmla="*/ 960 w 6523"/>
              <a:gd name="T57" fmla="*/ 4260 h 4973"/>
              <a:gd name="T58" fmla="*/ 815 w 6523"/>
              <a:gd name="T59" fmla="*/ 4197 h 4973"/>
              <a:gd name="T60" fmla="*/ 823 w 6523"/>
              <a:gd name="T61" fmla="*/ 3914 h 4973"/>
              <a:gd name="T62" fmla="*/ 2381 w 6523"/>
              <a:gd name="T63" fmla="*/ 2446 h 4973"/>
              <a:gd name="T64" fmla="*/ 831 w 6523"/>
              <a:gd name="T65" fmla="*/ 1130 h 4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3" h="4973">
                <a:moveTo>
                  <a:pt x="5711" y="4973"/>
                </a:moveTo>
                <a:cubicBezTo>
                  <a:pt x="6159" y="4973"/>
                  <a:pt x="6523" y="4609"/>
                  <a:pt x="6523" y="4161"/>
                </a:cubicBezTo>
                <a:lnTo>
                  <a:pt x="6523" y="812"/>
                </a:lnTo>
                <a:cubicBezTo>
                  <a:pt x="6523" y="364"/>
                  <a:pt x="6159" y="0"/>
                  <a:pt x="5711" y="0"/>
                </a:cubicBezTo>
                <a:lnTo>
                  <a:pt x="812" y="0"/>
                </a:lnTo>
                <a:cubicBezTo>
                  <a:pt x="364" y="0"/>
                  <a:pt x="0" y="364"/>
                  <a:pt x="0" y="812"/>
                </a:cubicBezTo>
                <a:lnTo>
                  <a:pt x="0" y="4160"/>
                </a:lnTo>
                <a:cubicBezTo>
                  <a:pt x="0" y="4608"/>
                  <a:pt x="364" y="4972"/>
                  <a:pt x="812" y="4972"/>
                </a:cubicBezTo>
                <a:lnTo>
                  <a:pt x="5711" y="4972"/>
                </a:lnTo>
                <a:lnTo>
                  <a:pt x="5711" y="4973"/>
                </a:lnTo>
                <a:close/>
                <a:moveTo>
                  <a:pt x="831" y="1130"/>
                </a:moveTo>
                <a:cubicBezTo>
                  <a:pt x="747" y="1058"/>
                  <a:pt x="736" y="933"/>
                  <a:pt x="808" y="849"/>
                </a:cubicBezTo>
                <a:cubicBezTo>
                  <a:pt x="880" y="765"/>
                  <a:pt x="1005" y="754"/>
                  <a:pt x="1089" y="826"/>
                </a:cubicBezTo>
                <a:lnTo>
                  <a:pt x="3261" y="2669"/>
                </a:lnTo>
                <a:lnTo>
                  <a:pt x="5435" y="825"/>
                </a:lnTo>
                <a:cubicBezTo>
                  <a:pt x="5519" y="753"/>
                  <a:pt x="5645" y="764"/>
                  <a:pt x="5716" y="848"/>
                </a:cubicBezTo>
                <a:cubicBezTo>
                  <a:pt x="5788" y="932"/>
                  <a:pt x="5777" y="1058"/>
                  <a:pt x="5693" y="1129"/>
                </a:cubicBezTo>
                <a:lnTo>
                  <a:pt x="4143" y="2446"/>
                </a:lnTo>
                <a:lnTo>
                  <a:pt x="5701" y="3913"/>
                </a:lnTo>
                <a:cubicBezTo>
                  <a:pt x="5781" y="3989"/>
                  <a:pt x="5785" y="4116"/>
                  <a:pt x="5709" y="4196"/>
                </a:cubicBezTo>
                <a:cubicBezTo>
                  <a:pt x="5669" y="4237"/>
                  <a:pt x="5617" y="4258"/>
                  <a:pt x="5564" y="4258"/>
                </a:cubicBezTo>
                <a:cubicBezTo>
                  <a:pt x="5515" y="4258"/>
                  <a:pt x="5465" y="4240"/>
                  <a:pt x="5427" y="4204"/>
                </a:cubicBezTo>
                <a:lnTo>
                  <a:pt x="3836" y="2708"/>
                </a:lnTo>
                <a:lnTo>
                  <a:pt x="3392" y="3085"/>
                </a:lnTo>
                <a:cubicBezTo>
                  <a:pt x="3355" y="3117"/>
                  <a:pt x="3308" y="3133"/>
                  <a:pt x="3263" y="3133"/>
                </a:cubicBezTo>
                <a:cubicBezTo>
                  <a:pt x="3216" y="3133"/>
                  <a:pt x="3171" y="3117"/>
                  <a:pt x="3133" y="3085"/>
                </a:cubicBezTo>
                <a:lnTo>
                  <a:pt x="2688" y="2708"/>
                </a:lnTo>
                <a:lnTo>
                  <a:pt x="1097" y="4205"/>
                </a:lnTo>
                <a:cubicBezTo>
                  <a:pt x="1059" y="4241"/>
                  <a:pt x="1009" y="4260"/>
                  <a:pt x="960" y="4260"/>
                </a:cubicBezTo>
                <a:cubicBezTo>
                  <a:pt x="907" y="4260"/>
                  <a:pt x="853" y="4238"/>
                  <a:pt x="815" y="4197"/>
                </a:cubicBezTo>
                <a:cubicBezTo>
                  <a:pt x="739" y="4117"/>
                  <a:pt x="743" y="3990"/>
                  <a:pt x="823" y="3914"/>
                </a:cubicBezTo>
                <a:lnTo>
                  <a:pt x="2381" y="2446"/>
                </a:lnTo>
                <a:lnTo>
                  <a:pt x="831" y="1130"/>
                </a:lnTo>
                <a:close/>
              </a:path>
            </a:pathLst>
          </a:cu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文本框 33">
            <a:extLst>
              <a:ext uri="{FF2B5EF4-FFF2-40B4-BE49-F238E27FC236}">
                <a16:creationId xmlns:a16="http://schemas.microsoft.com/office/drawing/2014/main" id="{928507C6-A397-FB75-7B8D-461CA41D6085}"/>
              </a:ext>
            </a:extLst>
          </p:cNvPr>
          <p:cNvSpPr txBox="1"/>
          <p:nvPr/>
        </p:nvSpPr>
        <p:spPr>
          <a:xfrm>
            <a:off x="3389150" y="3231449"/>
            <a:ext cx="2824262" cy="369332"/>
          </a:xfrm>
          <a:prstGeom prst="rect">
            <a:avLst/>
          </a:prstGeom>
          <a:noFill/>
        </p:spPr>
        <p:txBody>
          <a:bodyPr wrap="square" rtlCol="0">
            <a:spAutoFit/>
          </a:bodyPr>
          <a:lstStyle/>
          <a:p>
            <a:r>
              <a:rPr lang="zh-CN" altLang="en-US" b="1" dirty="0">
                <a:solidFill>
                  <a:schemeClr val="accent1"/>
                </a:solidFill>
              </a:rPr>
              <a:t>仅丢弃，其他什么也不做！</a:t>
            </a:r>
          </a:p>
        </p:txBody>
      </p:sp>
      <p:sp>
        <p:nvSpPr>
          <p:cNvPr id="36" name="email_159050">
            <a:extLst>
              <a:ext uri="{FF2B5EF4-FFF2-40B4-BE49-F238E27FC236}">
                <a16:creationId xmlns:a16="http://schemas.microsoft.com/office/drawing/2014/main" id="{7392DEB0-8F00-A0C2-B2F3-5925CB37083E}"/>
              </a:ext>
            </a:extLst>
          </p:cNvPr>
          <p:cNvSpPr/>
          <p:nvPr/>
        </p:nvSpPr>
        <p:spPr>
          <a:xfrm>
            <a:off x="1136492" y="2884051"/>
            <a:ext cx="293911" cy="223712"/>
          </a:xfrm>
          <a:custGeom>
            <a:avLst/>
            <a:gdLst>
              <a:gd name="T0" fmla="*/ 5711 w 6523"/>
              <a:gd name="T1" fmla="*/ 4973 h 4973"/>
              <a:gd name="T2" fmla="*/ 6523 w 6523"/>
              <a:gd name="T3" fmla="*/ 4161 h 4973"/>
              <a:gd name="T4" fmla="*/ 6523 w 6523"/>
              <a:gd name="T5" fmla="*/ 812 h 4973"/>
              <a:gd name="T6" fmla="*/ 5711 w 6523"/>
              <a:gd name="T7" fmla="*/ 0 h 4973"/>
              <a:gd name="T8" fmla="*/ 812 w 6523"/>
              <a:gd name="T9" fmla="*/ 0 h 4973"/>
              <a:gd name="T10" fmla="*/ 0 w 6523"/>
              <a:gd name="T11" fmla="*/ 812 h 4973"/>
              <a:gd name="T12" fmla="*/ 0 w 6523"/>
              <a:gd name="T13" fmla="*/ 4160 h 4973"/>
              <a:gd name="T14" fmla="*/ 812 w 6523"/>
              <a:gd name="T15" fmla="*/ 4972 h 4973"/>
              <a:gd name="T16" fmla="*/ 5711 w 6523"/>
              <a:gd name="T17" fmla="*/ 4972 h 4973"/>
              <a:gd name="T18" fmla="*/ 5711 w 6523"/>
              <a:gd name="T19" fmla="*/ 4973 h 4973"/>
              <a:gd name="T20" fmla="*/ 831 w 6523"/>
              <a:gd name="T21" fmla="*/ 1130 h 4973"/>
              <a:gd name="T22" fmla="*/ 808 w 6523"/>
              <a:gd name="T23" fmla="*/ 849 h 4973"/>
              <a:gd name="T24" fmla="*/ 1089 w 6523"/>
              <a:gd name="T25" fmla="*/ 826 h 4973"/>
              <a:gd name="T26" fmla="*/ 3261 w 6523"/>
              <a:gd name="T27" fmla="*/ 2669 h 4973"/>
              <a:gd name="T28" fmla="*/ 5435 w 6523"/>
              <a:gd name="T29" fmla="*/ 825 h 4973"/>
              <a:gd name="T30" fmla="*/ 5716 w 6523"/>
              <a:gd name="T31" fmla="*/ 848 h 4973"/>
              <a:gd name="T32" fmla="*/ 5693 w 6523"/>
              <a:gd name="T33" fmla="*/ 1129 h 4973"/>
              <a:gd name="T34" fmla="*/ 4143 w 6523"/>
              <a:gd name="T35" fmla="*/ 2446 h 4973"/>
              <a:gd name="T36" fmla="*/ 5701 w 6523"/>
              <a:gd name="T37" fmla="*/ 3913 h 4973"/>
              <a:gd name="T38" fmla="*/ 5709 w 6523"/>
              <a:gd name="T39" fmla="*/ 4196 h 4973"/>
              <a:gd name="T40" fmla="*/ 5564 w 6523"/>
              <a:gd name="T41" fmla="*/ 4258 h 4973"/>
              <a:gd name="T42" fmla="*/ 5427 w 6523"/>
              <a:gd name="T43" fmla="*/ 4204 h 4973"/>
              <a:gd name="T44" fmla="*/ 3836 w 6523"/>
              <a:gd name="T45" fmla="*/ 2708 h 4973"/>
              <a:gd name="T46" fmla="*/ 3392 w 6523"/>
              <a:gd name="T47" fmla="*/ 3085 h 4973"/>
              <a:gd name="T48" fmla="*/ 3263 w 6523"/>
              <a:gd name="T49" fmla="*/ 3133 h 4973"/>
              <a:gd name="T50" fmla="*/ 3133 w 6523"/>
              <a:gd name="T51" fmla="*/ 3085 h 4973"/>
              <a:gd name="T52" fmla="*/ 2688 w 6523"/>
              <a:gd name="T53" fmla="*/ 2708 h 4973"/>
              <a:gd name="T54" fmla="*/ 1097 w 6523"/>
              <a:gd name="T55" fmla="*/ 4205 h 4973"/>
              <a:gd name="T56" fmla="*/ 960 w 6523"/>
              <a:gd name="T57" fmla="*/ 4260 h 4973"/>
              <a:gd name="T58" fmla="*/ 815 w 6523"/>
              <a:gd name="T59" fmla="*/ 4197 h 4973"/>
              <a:gd name="T60" fmla="*/ 823 w 6523"/>
              <a:gd name="T61" fmla="*/ 3914 h 4973"/>
              <a:gd name="T62" fmla="*/ 2381 w 6523"/>
              <a:gd name="T63" fmla="*/ 2446 h 4973"/>
              <a:gd name="T64" fmla="*/ 831 w 6523"/>
              <a:gd name="T65" fmla="*/ 1130 h 4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3" h="4973">
                <a:moveTo>
                  <a:pt x="5711" y="4973"/>
                </a:moveTo>
                <a:cubicBezTo>
                  <a:pt x="6159" y="4973"/>
                  <a:pt x="6523" y="4609"/>
                  <a:pt x="6523" y="4161"/>
                </a:cubicBezTo>
                <a:lnTo>
                  <a:pt x="6523" y="812"/>
                </a:lnTo>
                <a:cubicBezTo>
                  <a:pt x="6523" y="364"/>
                  <a:pt x="6159" y="0"/>
                  <a:pt x="5711" y="0"/>
                </a:cubicBezTo>
                <a:lnTo>
                  <a:pt x="812" y="0"/>
                </a:lnTo>
                <a:cubicBezTo>
                  <a:pt x="364" y="0"/>
                  <a:pt x="0" y="364"/>
                  <a:pt x="0" y="812"/>
                </a:cubicBezTo>
                <a:lnTo>
                  <a:pt x="0" y="4160"/>
                </a:lnTo>
                <a:cubicBezTo>
                  <a:pt x="0" y="4608"/>
                  <a:pt x="364" y="4972"/>
                  <a:pt x="812" y="4972"/>
                </a:cubicBezTo>
                <a:lnTo>
                  <a:pt x="5711" y="4972"/>
                </a:lnTo>
                <a:lnTo>
                  <a:pt x="5711" y="4973"/>
                </a:lnTo>
                <a:close/>
                <a:moveTo>
                  <a:pt x="831" y="1130"/>
                </a:moveTo>
                <a:cubicBezTo>
                  <a:pt x="747" y="1058"/>
                  <a:pt x="736" y="933"/>
                  <a:pt x="808" y="849"/>
                </a:cubicBezTo>
                <a:cubicBezTo>
                  <a:pt x="880" y="765"/>
                  <a:pt x="1005" y="754"/>
                  <a:pt x="1089" y="826"/>
                </a:cubicBezTo>
                <a:lnTo>
                  <a:pt x="3261" y="2669"/>
                </a:lnTo>
                <a:lnTo>
                  <a:pt x="5435" y="825"/>
                </a:lnTo>
                <a:cubicBezTo>
                  <a:pt x="5519" y="753"/>
                  <a:pt x="5645" y="764"/>
                  <a:pt x="5716" y="848"/>
                </a:cubicBezTo>
                <a:cubicBezTo>
                  <a:pt x="5788" y="932"/>
                  <a:pt x="5777" y="1058"/>
                  <a:pt x="5693" y="1129"/>
                </a:cubicBezTo>
                <a:lnTo>
                  <a:pt x="4143" y="2446"/>
                </a:lnTo>
                <a:lnTo>
                  <a:pt x="5701" y="3913"/>
                </a:lnTo>
                <a:cubicBezTo>
                  <a:pt x="5781" y="3989"/>
                  <a:pt x="5785" y="4116"/>
                  <a:pt x="5709" y="4196"/>
                </a:cubicBezTo>
                <a:cubicBezTo>
                  <a:pt x="5669" y="4237"/>
                  <a:pt x="5617" y="4258"/>
                  <a:pt x="5564" y="4258"/>
                </a:cubicBezTo>
                <a:cubicBezTo>
                  <a:pt x="5515" y="4258"/>
                  <a:pt x="5465" y="4240"/>
                  <a:pt x="5427" y="4204"/>
                </a:cubicBezTo>
                <a:lnTo>
                  <a:pt x="3836" y="2708"/>
                </a:lnTo>
                <a:lnTo>
                  <a:pt x="3392" y="3085"/>
                </a:lnTo>
                <a:cubicBezTo>
                  <a:pt x="3355" y="3117"/>
                  <a:pt x="3308" y="3133"/>
                  <a:pt x="3263" y="3133"/>
                </a:cubicBezTo>
                <a:cubicBezTo>
                  <a:pt x="3216" y="3133"/>
                  <a:pt x="3171" y="3117"/>
                  <a:pt x="3133" y="3085"/>
                </a:cubicBezTo>
                <a:lnTo>
                  <a:pt x="2688" y="2708"/>
                </a:lnTo>
                <a:lnTo>
                  <a:pt x="1097" y="4205"/>
                </a:lnTo>
                <a:cubicBezTo>
                  <a:pt x="1059" y="4241"/>
                  <a:pt x="1009" y="4260"/>
                  <a:pt x="960" y="4260"/>
                </a:cubicBezTo>
                <a:cubicBezTo>
                  <a:pt x="907" y="4260"/>
                  <a:pt x="853" y="4238"/>
                  <a:pt x="815" y="4197"/>
                </a:cubicBezTo>
                <a:cubicBezTo>
                  <a:pt x="739" y="4117"/>
                  <a:pt x="743" y="3990"/>
                  <a:pt x="823" y="3914"/>
                </a:cubicBezTo>
                <a:lnTo>
                  <a:pt x="2381" y="2446"/>
                </a:lnTo>
                <a:lnTo>
                  <a:pt x="831" y="1130"/>
                </a:lnTo>
                <a:close/>
              </a:path>
            </a:pathLst>
          </a:cu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3202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42" presetClass="path" presetSubtype="0" accel="50000" decel="50000" fill="hold" grpId="1" nodeType="afterEffect">
                                  <p:stCondLst>
                                    <p:cond delay="0"/>
                                  </p:stCondLst>
                                  <p:childTnLst>
                                    <p:animMotion origin="layout" path="M 1.66667E-6 4.44444E-6 L 0.18737 4.44444E-6 " pathEditMode="relative" rAng="0" ptsTypes="AA">
                                      <p:cBhvr>
                                        <p:cTn id="12" dur="2000" fill="hold"/>
                                        <p:tgtEl>
                                          <p:spTgt spid="36"/>
                                        </p:tgtEl>
                                        <p:attrNameLst>
                                          <p:attrName>ppt_x</p:attrName>
                                          <p:attrName>ppt_y</p:attrName>
                                        </p:attrNameLst>
                                      </p:cBhvr>
                                      <p:rCtr x="936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5D1D40CD-8C3B-F607-35D3-CBD639C39BC4}"/>
              </a:ext>
            </a:extLst>
          </p:cNvPr>
          <p:cNvGrpSpPr/>
          <p:nvPr/>
        </p:nvGrpSpPr>
        <p:grpSpPr>
          <a:xfrm>
            <a:off x="312808" y="1327541"/>
            <a:ext cx="11573003" cy="3253387"/>
            <a:chOff x="312808" y="1327541"/>
            <a:chExt cx="11573003" cy="3253387"/>
          </a:xfrm>
        </p:grpSpPr>
        <p:sp>
          <p:nvSpPr>
            <p:cNvPr id="6" name="矩形 5">
              <a:extLst>
                <a:ext uri="{FF2B5EF4-FFF2-40B4-BE49-F238E27FC236}">
                  <a16:creationId xmlns:a16="http://schemas.microsoft.com/office/drawing/2014/main" id="{A6AE1759-4CAD-D548-C41B-6B87B555A423}"/>
                </a:ext>
              </a:extLst>
            </p:cNvPr>
            <p:cNvSpPr/>
            <p:nvPr/>
          </p:nvSpPr>
          <p:spPr>
            <a:xfrm>
              <a:off x="312808" y="3957385"/>
              <a:ext cx="1765972" cy="62354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物理层</a:t>
              </a:r>
            </a:p>
          </p:txBody>
        </p:sp>
        <p:sp>
          <p:nvSpPr>
            <p:cNvPr id="123" name="矩形 122">
              <a:extLst>
                <a:ext uri="{FF2B5EF4-FFF2-40B4-BE49-F238E27FC236}">
                  <a16:creationId xmlns:a16="http://schemas.microsoft.com/office/drawing/2014/main" id="{7621F132-4A09-019A-87C6-7F4C58D8BB06}"/>
                </a:ext>
              </a:extLst>
            </p:cNvPr>
            <p:cNvSpPr/>
            <p:nvPr/>
          </p:nvSpPr>
          <p:spPr>
            <a:xfrm>
              <a:off x="312808" y="3333253"/>
              <a:ext cx="1765972" cy="623543"/>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zh-CN" altLang="en-US" b="1" dirty="0"/>
                <a:t>链路层</a:t>
              </a:r>
            </a:p>
          </p:txBody>
        </p:sp>
        <p:sp>
          <p:nvSpPr>
            <p:cNvPr id="124" name="矩形 123">
              <a:extLst>
                <a:ext uri="{FF2B5EF4-FFF2-40B4-BE49-F238E27FC236}">
                  <a16:creationId xmlns:a16="http://schemas.microsoft.com/office/drawing/2014/main" id="{C26AD557-2764-5006-509C-C4E73C758C8E}"/>
                </a:ext>
              </a:extLst>
            </p:cNvPr>
            <p:cNvSpPr/>
            <p:nvPr/>
          </p:nvSpPr>
          <p:spPr>
            <a:xfrm>
              <a:off x="312808" y="2713257"/>
              <a:ext cx="1765972" cy="623543"/>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b="1" dirty="0"/>
                <a:t>网络层</a:t>
              </a:r>
            </a:p>
          </p:txBody>
        </p:sp>
        <p:sp>
          <p:nvSpPr>
            <p:cNvPr id="125" name="矩形 124">
              <a:extLst>
                <a:ext uri="{FF2B5EF4-FFF2-40B4-BE49-F238E27FC236}">
                  <a16:creationId xmlns:a16="http://schemas.microsoft.com/office/drawing/2014/main" id="{F1089FAD-7E68-427A-7DA1-F65A39FA8A69}"/>
                </a:ext>
              </a:extLst>
            </p:cNvPr>
            <p:cNvSpPr/>
            <p:nvPr/>
          </p:nvSpPr>
          <p:spPr>
            <a:xfrm>
              <a:off x="312808" y="2093261"/>
              <a:ext cx="1765972" cy="623543"/>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b="1" dirty="0"/>
                <a:t>运输层</a:t>
              </a:r>
            </a:p>
          </p:txBody>
        </p:sp>
        <p:sp>
          <p:nvSpPr>
            <p:cNvPr id="126" name="矩形 125">
              <a:extLst>
                <a:ext uri="{FF2B5EF4-FFF2-40B4-BE49-F238E27FC236}">
                  <a16:creationId xmlns:a16="http://schemas.microsoft.com/office/drawing/2014/main" id="{EF2E9F83-324B-B431-AA1A-F45DCF6356F7}"/>
                </a:ext>
              </a:extLst>
            </p:cNvPr>
            <p:cNvSpPr/>
            <p:nvPr/>
          </p:nvSpPr>
          <p:spPr>
            <a:xfrm>
              <a:off x="312808" y="1327541"/>
              <a:ext cx="1765972" cy="77243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应用层</a:t>
              </a:r>
            </a:p>
          </p:txBody>
        </p:sp>
        <p:grpSp>
          <p:nvGrpSpPr>
            <p:cNvPr id="22" name="组合 21">
              <a:extLst>
                <a:ext uri="{FF2B5EF4-FFF2-40B4-BE49-F238E27FC236}">
                  <a16:creationId xmlns:a16="http://schemas.microsoft.com/office/drawing/2014/main" id="{57AB1675-348F-5ECB-3F1A-85A34D8E661D}"/>
                </a:ext>
              </a:extLst>
            </p:cNvPr>
            <p:cNvGrpSpPr/>
            <p:nvPr/>
          </p:nvGrpSpPr>
          <p:grpSpPr>
            <a:xfrm>
              <a:off x="3523162" y="2713257"/>
              <a:ext cx="2181011" cy="1867671"/>
              <a:chOff x="3686389" y="2963622"/>
              <a:chExt cx="2181011" cy="1867671"/>
            </a:xfrm>
          </p:grpSpPr>
          <p:sp>
            <p:nvSpPr>
              <p:cNvPr id="135" name="矩形 134">
                <a:extLst>
                  <a:ext uri="{FF2B5EF4-FFF2-40B4-BE49-F238E27FC236}">
                    <a16:creationId xmlns:a16="http://schemas.microsoft.com/office/drawing/2014/main" id="{E179E21D-081E-ED82-2D67-CBE2F744EEA7}"/>
                  </a:ext>
                </a:extLst>
              </p:cNvPr>
              <p:cNvSpPr/>
              <p:nvPr/>
            </p:nvSpPr>
            <p:spPr>
              <a:xfrm>
                <a:off x="3686389" y="4203265"/>
                <a:ext cx="1058793" cy="62354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物理层</a:t>
                </a:r>
              </a:p>
            </p:txBody>
          </p:sp>
          <p:sp>
            <p:nvSpPr>
              <p:cNvPr id="136" name="矩形 135">
                <a:extLst>
                  <a:ext uri="{FF2B5EF4-FFF2-40B4-BE49-F238E27FC236}">
                    <a16:creationId xmlns:a16="http://schemas.microsoft.com/office/drawing/2014/main" id="{9C0DC7F9-8247-97F6-7D41-14E576818B17}"/>
                  </a:ext>
                </a:extLst>
              </p:cNvPr>
              <p:cNvSpPr/>
              <p:nvPr/>
            </p:nvSpPr>
            <p:spPr>
              <a:xfrm>
                <a:off x="3686389" y="3583618"/>
                <a:ext cx="1058793" cy="623543"/>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zh-CN" altLang="en-US" b="1" dirty="0"/>
                  <a:t>链路层</a:t>
                </a:r>
              </a:p>
            </p:txBody>
          </p:sp>
          <p:sp>
            <p:nvSpPr>
              <p:cNvPr id="137" name="矩形 136">
                <a:extLst>
                  <a:ext uri="{FF2B5EF4-FFF2-40B4-BE49-F238E27FC236}">
                    <a16:creationId xmlns:a16="http://schemas.microsoft.com/office/drawing/2014/main" id="{C835D153-8B3E-5785-A203-863A4332163D}"/>
                  </a:ext>
                </a:extLst>
              </p:cNvPr>
              <p:cNvSpPr/>
              <p:nvPr/>
            </p:nvSpPr>
            <p:spPr>
              <a:xfrm>
                <a:off x="3686389" y="2963622"/>
                <a:ext cx="2181011" cy="623543"/>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t>网络层</a:t>
                </a:r>
                <a:endParaRPr lang="en-US" altLang="zh-CN" b="1" dirty="0"/>
              </a:p>
              <a:p>
                <a:pPr algn="ctr"/>
                <a:endParaRPr lang="zh-CN" altLang="en-US" b="1" dirty="0"/>
              </a:p>
            </p:txBody>
          </p:sp>
          <p:sp>
            <p:nvSpPr>
              <p:cNvPr id="138" name="矩形 137">
                <a:extLst>
                  <a:ext uri="{FF2B5EF4-FFF2-40B4-BE49-F238E27FC236}">
                    <a16:creationId xmlns:a16="http://schemas.microsoft.com/office/drawing/2014/main" id="{D7CE0B02-3EB5-5C61-6E31-0282C0808EF6}"/>
                  </a:ext>
                </a:extLst>
              </p:cNvPr>
              <p:cNvSpPr/>
              <p:nvPr/>
            </p:nvSpPr>
            <p:spPr>
              <a:xfrm>
                <a:off x="4808607" y="4207750"/>
                <a:ext cx="1058793" cy="62354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b="1" dirty="0"/>
                  <a:t>物理层</a:t>
                </a:r>
              </a:p>
            </p:txBody>
          </p:sp>
          <p:sp>
            <p:nvSpPr>
              <p:cNvPr id="139" name="矩形 138">
                <a:extLst>
                  <a:ext uri="{FF2B5EF4-FFF2-40B4-BE49-F238E27FC236}">
                    <a16:creationId xmlns:a16="http://schemas.microsoft.com/office/drawing/2014/main" id="{6DD2A770-B1FE-1692-C54F-05A4610625B9}"/>
                  </a:ext>
                </a:extLst>
              </p:cNvPr>
              <p:cNvSpPr/>
              <p:nvPr/>
            </p:nvSpPr>
            <p:spPr>
              <a:xfrm>
                <a:off x="4808607" y="3588103"/>
                <a:ext cx="1058793" cy="623543"/>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zh-CN" altLang="en-US" b="1" dirty="0"/>
                  <a:t>链路层</a:t>
                </a:r>
              </a:p>
            </p:txBody>
          </p:sp>
        </p:grpSp>
        <p:sp>
          <p:nvSpPr>
            <p:cNvPr id="140" name="矩形 139">
              <a:extLst>
                <a:ext uri="{FF2B5EF4-FFF2-40B4-BE49-F238E27FC236}">
                  <a16:creationId xmlns:a16="http://schemas.microsoft.com/office/drawing/2014/main" id="{8D480379-8600-D3E8-0637-C24B3F69E2C2}"/>
                </a:ext>
              </a:extLst>
            </p:cNvPr>
            <p:cNvSpPr/>
            <p:nvPr/>
          </p:nvSpPr>
          <p:spPr>
            <a:xfrm>
              <a:off x="10119839" y="3957385"/>
              <a:ext cx="1765972" cy="62354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b="1" dirty="0"/>
                <a:t>物理层</a:t>
              </a:r>
            </a:p>
          </p:txBody>
        </p:sp>
        <p:sp>
          <p:nvSpPr>
            <p:cNvPr id="141" name="矩形 140">
              <a:extLst>
                <a:ext uri="{FF2B5EF4-FFF2-40B4-BE49-F238E27FC236}">
                  <a16:creationId xmlns:a16="http://schemas.microsoft.com/office/drawing/2014/main" id="{69B163DF-66A6-5962-32C5-EF1B95FC88E9}"/>
                </a:ext>
              </a:extLst>
            </p:cNvPr>
            <p:cNvSpPr/>
            <p:nvPr/>
          </p:nvSpPr>
          <p:spPr>
            <a:xfrm>
              <a:off x="10119839" y="3333253"/>
              <a:ext cx="1765972" cy="623543"/>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zh-CN" altLang="en-US" b="1" dirty="0"/>
                <a:t>链路层</a:t>
              </a:r>
            </a:p>
          </p:txBody>
        </p:sp>
        <p:sp>
          <p:nvSpPr>
            <p:cNvPr id="142" name="矩形 141">
              <a:extLst>
                <a:ext uri="{FF2B5EF4-FFF2-40B4-BE49-F238E27FC236}">
                  <a16:creationId xmlns:a16="http://schemas.microsoft.com/office/drawing/2014/main" id="{93EAB250-6E9B-A8B5-7F1B-C41022AF7738}"/>
                </a:ext>
              </a:extLst>
            </p:cNvPr>
            <p:cNvSpPr/>
            <p:nvPr/>
          </p:nvSpPr>
          <p:spPr>
            <a:xfrm>
              <a:off x="10119839" y="2713257"/>
              <a:ext cx="1765972" cy="623543"/>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r"/>
              <a:r>
                <a:rPr lang="zh-CN" altLang="en-US" b="1" dirty="0"/>
                <a:t>网络层</a:t>
              </a:r>
            </a:p>
          </p:txBody>
        </p:sp>
        <p:sp>
          <p:nvSpPr>
            <p:cNvPr id="143" name="矩形 142">
              <a:extLst>
                <a:ext uri="{FF2B5EF4-FFF2-40B4-BE49-F238E27FC236}">
                  <a16:creationId xmlns:a16="http://schemas.microsoft.com/office/drawing/2014/main" id="{553A7128-DA1A-66CF-78C1-35206FB6A728}"/>
                </a:ext>
              </a:extLst>
            </p:cNvPr>
            <p:cNvSpPr/>
            <p:nvPr/>
          </p:nvSpPr>
          <p:spPr>
            <a:xfrm>
              <a:off x="10119839" y="2093261"/>
              <a:ext cx="1765972" cy="623543"/>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zh-CN" altLang="en-US" b="1" dirty="0"/>
                <a:t>运输层</a:t>
              </a:r>
            </a:p>
          </p:txBody>
        </p:sp>
        <p:sp>
          <p:nvSpPr>
            <p:cNvPr id="144" name="矩形 143">
              <a:extLst>
                <a:ext uri="{FF2B5EF4-FFF2-40B4-BE49-F238E27FC236}">
                  <a16:creationId xmlns:a16="http://schemas.microsoft.com/office/drawing/2014/main" id="{C918BAA6-6234-6134-5341-771C22A7AA2A}"/>
                </a:ext>
              </a:extLst>
            </p:cNvPr>
            <p:cNvSpPr/>
            <p:nvPr/>
          </p:nvSpPr>
          <p:spPr>
            <a:xfrm>
              <a:off x="10119839" y="1327541"/>
              <a:ext cx="1765972" cy="77243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b="1" dirty="0"/>
                <a:t>应用层</a:t>
              </a:r>
            </a:p>
          </p:txBody>
        </p:sp>
        <p:grpSp>
          <p:nvGrpSpPr>
            <p:cNvPr id="158" name="组合 157">
              <a:extLst>
                <a:ext uri="{FF2B5EF4-FFF2-40B4-BE49-F238E27FC236}">
                  <a16:creationId xmlns:a16="http://schemas.microsoft.com/office/drawing/2014/main" id="{EB872E19-C265-84F2-DB2B-7C3AA835AE5B}"/>
                </a:ext>
              </a:extLst>
            </p:cNvPr>
            <p:cNvGrpSpPr/>
            <p:nvPr/>
          </p:nvGrpSpPr>
          <p:grpSpPr>
            <a:xfrm>
              <a:off x="6526158" y="2713257"/>
              <a:ext cx="2181011" cy="1867671"/>
              <a:chOff x="3686389" y="2963622"/>
              <a:chExt cx="2181011" cy="1867671"/>
            </a:xfrm>
          </p:grpSpPr>
          <p:sp>
            <p:nvSpPr>
              <p:cNvPr id="159" name="矩形 158">
                <a:extLst>
                  <a:ext uri="{FF2B5EF4-FFF2-40B4-BE49-F238E27FC236}">
                    <a16:creationId xmlns:a16="http://schemas.microsoft.com/office/drawing/2014/main" id="{9346710E-7DF0-EFAC-C2CA-07B04B188028}"/>
                  </a:ext>
                </a:extLst>
              </p:cNvPr>
              <p:cNvSpPr/>
              <p:nvPr/>
            </p:nvSpPr>
            <p:spPr>
              <a:xfrm>
                <a:off x="3686389" y="4203265"/>
                <a:ext cx="1058793" cy="62354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物理层</a:t>
                </a:r>
              </a:p>
            </p:txBody>
          </p:sp>
          <p:sp>
            <p:nvSpPr>
              <p:cNvPr id="160" name="矩形 159">
                <a:extLst>
                  <a:ext uri="{FF2B5EF4-FFF2-40B4-BE49-F238E27FC236}">
                    <a16:creationId xmlns:a16="http://schemas.microsoft.com/office/drawing/2014/main" id="{1E63EDB7-FA77-63B3-DE31-F4D012CF300C}"/>
                  </a:ext>
                </a:extLst>
              </p:cNvPr>
              <p:cNvSpPr/>
              <p:nvPr/>
            </p:nvSpPr>
            <p:spPr>
              <a:xfrm>
                <a:off x="3686389" y="3583618"/>
                <a:ext cx="1058793" cy="623543"/>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zh-CN" altLang="en-US" b="1" dirty="0"/>
                  <a:t>链路层</a:t>
                </a:r>
              </a:p>
            </p:txBody>
          </p:sp>
          <p:sp>
            <p:nvSpPr>
              <p:cNvPr id="161" name="矩形 160">
                <a:extLst>
                  <a:ext uri="{FF2B5EF4-FFF2-40B4-BE49-F238E27FC236}">
                    <a16:creationId xmlns:a16="http://schemas.microsoft.com/office/drawing/2014/main" id="{4A3B3184-DF70-43E6-D1EF-6E9C209C21F0}"/>
                  </a:ext>
                </a:extLst>
              </p:cNvPr>
              <p:cNvSpPr/>
              <p:nvPr/>
            </p:nvSpPr>
            <p:spPr>
              <a:xfrm>
                <a:off x="3686389" y="2963622"/>
                <a:ext cx="2181011" cy="623543"/>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t>网络层</a:t>
                </a:r>
                <a:endParaRPr lang="en-US" altLang="zh-CN" b="1" dirty="0"/>
              </a:p>
              <a:p>
                <a:pPr algn="ctr"/>
                <a:endParaRPr lang="zh-CN" altLang="en-US" b="1" dirty="0"/>
              </a:p>
            </p:txBody>
          </p:sp>
          <p:sp>
            <p:nvSpPr>
              <p:cNvPr id="162" name="矩形 161">
                <a:extLst>
                  <a:ext uri="{FF2B5EF4-FFF2-40B4-BE49-F238E27FC236}">
                    <a16:creationId xmlns:a16="http://schemas.microsoft.com/office/drawing/2014/main" id="{FB432CC1-4F34-A58C-D266-065F70EA6AB9}"/>
                  </a:ext>
                </a:extLst>
              </p:cNvPr>
              <p:cNvSpPr/>
              <p:nvPr/>
            </p:nvSpPr>
            <p:spPr>
              <a:xfrm>
                <a:off x="4808607" y="4207750"/>
                <a:ext cx="1058793" cy="62354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b="1" dirty="0"/>
                  <a:t>物理层</a:t>
                </a:r>
              </a:p>
            </p:txBody>
          </p:sp>
          <p:sp>
            <p:nvSpPr>
              <p:cNvPr id="163" name="矩形 162">
                <a:extLst>
                  <a:ext uri="{FF2B5EF4-FFF2-40B4-BE49-F238E27FC236}">
                    <a16:creationId xmlns:a16="http://schemas.microsoft.com/office/drawing/2014/main" id="{B6E39393-895F-AEBC-B45A-4D7F1A367576}"/>
                  </a:ext>
                </a:extLst>
              </p:cNvPr>
              <p:cNvSpPr/>
              <p:nvPr/>
            </p:nvSpPr>
            <p:spPr>
              <a:xfrm>
                <a:off x="4808607" y="3588103"/>
                <a:ext cx="1058793" cy="623543"/>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zh-CN" altLang="en-US" b="1" dirty="0"/>
                  <a:t>链路层</a:t>
                </a:r>
              </a:p>
            </p:txBody>
          </p:sp>
        </p:gr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进程间基于网络的通信</a:t>
              </a:r>
            </a:p>
          </p:txBody>
        </p:sp>
      </p:grpSp>
      <p:grpSp>
        <p:nvGrpSpPr>
          <p:cNvPr id="5" name="组合 4">
            <a:extLst>
              <a:ext uri="{FF2B5EF4-FFF2-40B4-BE49-F238E27FC236}">
                <a16:creationId xmlns:a16="http://schemas.microsoft.com/office/drawing/2014/main" id="{C562DE41-9277-4BBB-0954-0B029B17C6BD}"/>
              </a:ext>
            </a:extLst>
          </p:cNvPr>
          <p:cNvGrpSpPr/>
          <p:nvPr/>
        </p:nvGrpSpPr>
        <p:grpSpPr>
          <a:xfrm>
            <a:off x="312808" y="5017408"/>
            <a:ext cx="11572729" cy="1413368"/>
            <a:chOff x="312808" y="3405701"/>
            <a:chExt cx="11572729" cy="1413368"/>
          </a:xfrm>
        </p:grpSpPr>
        <p:grpSp>
          <p:nvGrpSpPr>
            <p:cNvPr id="15" name="组合 14">
              <a:extLst>
                <a:ext uri="{FF2B5EF4-FFF2-40B4-BE49-F238E27FC236}">
                  <a16:creationId xmlns:a16="http://schemas.microsoft.com/office/drawing/2014/main" id="{0BBADDBF-66FF-154D-10B8-0B9AAFCEFADB}"/>
                </a:ext>
              </a:extLst>
            </p:cNvPr>
            <p:cNvGrpSpPr/>
            <p:nvPr/>
          </p:nvGrpSpPr>
          <p:grpSpPr>
            <a:xfrm>
              <a:off x="312808" y="3405701"/>
              <a:ext cx="11572729" cy="1413368"/>
              <a:chOff x="312808" y="3241241"/>
              <a:chExt cx="11572729" cy="1413368"/>
            </a:xfrm>
          </p:grpSpPr>
          <p:sp>
            <p:nvSpPr>
              <p:cNvPr id="46" name="矩形 45">
                <a:extLst>
                  <a:ext uri="{FF2B5EF4-FFF2-40B4-BE49-F238E27FC236}">
                    <a16:creationId xmlns:a16="http://schemas.microsoft.com/office/drawing/2014/main" id="{BE98A3A6-18EB-E3E6-0091-598B590B9ED5}"/>
                  </a:ext>
                </a:extLst>
              </p:cNvPr>
              <p:cNvSpPr/>
              <p:nvPr/>
            </p:nvSpPr>
            <p:spPr>
              <a:xfrm>
                <a:off x="10379274" y="3638611"/>
                <a:ext cx="1506263" cy="101599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7" name="矩形 46">
                <a:extLst>
                  <a:ext uri="{FF2B5EF4-FFF2-40B4-BE49-F238E27FC236}">
                    <a16:creationId xmlns:a16="http://schemas.microsoft.com/office/drawing/2014/main" id="{5EDF864B-77CD-B8C8-C7C3-B38ABA843103}"/>
                  </a:ext>
                </a:extLst>
              </p:cNvPr>
              <p:cNvSpPr/>
              <p:nvPr/>
            </p:nvSpPr>
            <p:spPr>
              <a:xfrm>
                <a:off x="312808" y="3638611"/>
                <a:ext cx="1506263" cy="101599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48" name="直接连接符 47">
                <a:extLst>
                  <a:ext uri="{FF2B5EF4-FFF2-40B4-BE49-F238E27FC236}">
                    <a16:creationId xmlns:a16="http://schemas.microsoft.com/office/drawing/2014/main" id="{6D52845E-48BA-DF17-0074-9360A0B42D19}"/>
                  </a:ext>
                </a:extLst>
              </p:cNvPr>
              <p:cNvCxnSpPr>
                <a:cxnSpLocks/>
                <a:stCxn id="47" idx="3"/>
                <a:endCxn id="46" idx="1"/>
              </p:cNvCxnSpPr>
              <p:nvPr/>
            </p:nvCxnSpPr>
            <p:spPr>
              <a:xfrm>
                <a:off x="1819071" y="4146610"/>
                <a:ext cx="85602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49" name="图形 48">
                <a:extLst>
                  <a:ext uri="{FF2B5EF4-FFF2-40B4-BE49-F238E27FC236}">
                    <a16:creationId xmlns:a16="http://schemas.microsoft.com/office/drawing/2014/main" id="{8F91CEDB-0497-AD66-F294-065F25152B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4229" y="3901634"/>
                <a:ext cx="638116" cy="516570"/>
              </a:xfrm>
              <a:prstGeom prst="rect">
                <a:avLst/>
              </a:prstGeom>
            </p:spPr>
          </p:pic>
          <p:sp>
            <p:nvSpPr>
              <p:cNvPr id="50" name="图形 73">
                <a:extLst>
                  <a:ext uri="{FF2B5EF4-FFF2-40B4-BE49-F238E27FC236}">
                    <a16:creationId xmlns:a16="http://schemas.microsoft.com/office/drawing/2014/main" id="{2C0CACA8-D928-2CE0-44E9-7AA5A45B0B9C}"/>
                  </a:ext>
                </a:extLst>
              </p:cNvPr>
              <p:cNvSpPr/>
              <p:nvPr/>
            </p:nvSpPr>
            <p:spPr>
              <a:xfrm>
                <a:off x="2643947" y="3833900"/>
                <a:ext cx="903635" cy="65654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en-US" altLang="zh-CN" b="1" dirty="0"/>
                  <a:t>LAN1</a:t>
                </a:r>
                <a:endParaRPr lang="zh-CN" altLang="en-US" b="1" dirty="0"/>
              </a:p>
            </p:txBody>
          </p:sp>
          <p:sp>
            <p:nvSpPr>
              <p:cNvPr id="51" name="图形 73">
                <a:extLst>
                  <a:ext uri="{FF2B5EF4-FFF2-40B4-BE49-F238E27FC236}">
                    <a16:creationId xmlns:a16="http://schemas.microsoft.com/office/drawing/2014/main" id="{5FD70364-4B1A-2AFD-DD54-7419EAFCE010}"/>
                  </a:ext>
                </a:extLst>
              </p:cNvPr>
              <p:cNvSpPr/>
              <p:nvPr/>
            </p:nvSpPr>
            <p:spPr>
              <a:xfrm>
                <a:off x="8656466" y="3833900"/>
                <a:ext cx="903635" cy="65654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en-US" altLang="zh-CN" b="1" dirty="0"/>
                  <a:t>LAN2</a:t>
                </a:r>
                <a:endParaRPr lang="zh-CN" altLang="en-US" b="1" dirty="0"/>
              </a:p>
            </p:txBody>
          </p:sp>
          <p:pic>
            <p:nvPicPr>
              <p:cNvPr id="52" name="图形 51">
                <a:extLst>
                  <a:ext uri="{FF2B5EF4-FFF2-40B4-BE49-F238E27FC236}">
                    <a16:creationId xmlns:a16="http://schemas.microsoft.com/office/drawing/2014/main" id="{9F9B63EC-F7BC-FD08-91A0-C6173B649B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01704" y="3901634"/>
                <a:ext cx="638116" cy="516570"/>
              </a:xfrm>
              <a:prstGeom prst="rect">
                <a:avLst/>
              </a:prstGeom>
            </p:spPr>
          </p:pic>
          <p:sp>
            <p:nvSpPr>
              <p:cNvPr id="53" name="图形 73">
                <a:extLst>
                  <a:ext uri="{FF2B5EF4-FFF2-40B4-BE49-F238E27FC236}">
                    <a16:creationId xmlns:a16="http://schemas.microsoft.com/office/drawing/2014/main" id="{3BBADD3A-3DAB-285B-E329-2C809F0E1DE5}"/>
                  </a:ext>
                </a:extLst>
              </p:cNvPr>
              <p:cNvSpPr/>
              <p:nvPr/>
            </p:nvSpPr>
            <p:spPr>
              <a:xfrm>
                <a:off x="5618992" y="3792574"/>
                <a:ext cx="966066" cy="734690"/>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en-US" altLang="zh-CN" b="1" dirty="0"/>
                  <a:t>WAN</a:t>
                </a:r>
                <a:endParaRPr lang="zh-CN" altLang="en-US" b="1" dirty="0"/>
              </a:p>
            </p:txBody>
          </p:sp>
          <p:sp>
            <p:nvSpPr>
              <p:cNvPr id="68" name="文本框 67">
                <a:extLst>
                  <a:ext uri="{FF2B5EF4-FFF2-40B4-BE49-F238E27FC236}">
                    <a16:creationId xmlns:a16="http://schemas.microsoft.com/office/drawing/2014/main" id="{C049793C-AEC8-DA34-6F7D-BC1331377CDE}"/>
                  </a:ext>
                </a:extLst>
              </p:cNvPr>
              <p:cNvSpPr txBox="1"/>
              <p:nvPr/>
            </p:nvSpPr>
            <p:spPr>
              <a:xfrm>
                <a:off x="4001622" y="3543535"/>
                <a:ext cx="1224092" cy="369332"/>
              </a:xfrm>
              <a:prstGeom prst="rect">
                <a:avLst/>
              </a:prstGeom>
              <a:noFill/>
            </p:spPr>
            <p:txBody>
              <a:bodyPr wrap="square">
                <a:spAutoFit/>
              </a:bodyPr>
              <a:lstStyle/>
              <a:p>
                <a:pPr algn="ctr"/>
                <a:r>
                  <a:rPr lang="zh-CN" altLang="en-US" b="1" dirty="0"/>
                  <a:t>路由器</a:t>
                </a:r>
                <a:r>
                  <a:rPr lang="en-US" altLang="zh-CN" b="1" dirty="0"/>
                  <a:t>R1</a:t>
                </a:r>
                <a:endParaRPr lang="zh-CN" altLang="en-US" b="1" dirty="0"/>
              </a:p>
            </p:txBody>
          </p:sp>
          <p:sp>
            <p:nvSpPr>
              <p:cNvPr id="69" name="文本框 68">
                <a:extLst>
                  <a:ext uri="{FF2B5EF4-FFF2-40B4-BE49-F238E27FC236}">
                    <a16:creationId xmlns:a16="http://schemas.microsoft.com/office/drawing/2014/main" id="{2C253734-5741-F30E-C936-E19F8FA29007}"/>
                  </a:ext>
                </a:extLst>
              </p:cNvPr>
              <p:cNvSpPr txBox="1"/>
              <p:nvPr/>
            </p:nvSpPr>
            <p:spPr>
              <a:xfrm>
                <a:off x="589653" y="3241241"/>
                <a:ext cx="952571" cy="369332"/>
              </a:xfrm>
              <a:prstGeom prst="rect">
                <a:avLst/>
              </a:prstGeom>
              <a:noFill/>
            </p:spPr>
            <p:txBody>
              <a:bodyPr wrap="square">
                <a:spAutoFit/>
              </a:bodyPr>
              <a:lstStyle/>
              <a:p>
                <a:pPr algn="ctr"/>
                <a:r>
                  <a:rPr lang="zh-CN" altLang="en-US" b="1" dirty="0"/>
                  <a:t>主机</a:t>
                </a:r>
                <a:r>
                  <a:rPr lang="en-US" altLang="zh-CN" b="1" dirty="0"/>
                  <a:t>A</a:t>
                </a:r>
                <a:endParaRPr lang="zh-CN" altLang="en-US" b="1" dirty="0"/>
              </a:p>
            </p:txBody>
          </p:sp>
          <p:sp>
            <p:nvSpPr>
              <p:cNvPr id="70" name="文本框 69">
                <a:extLst>
                  <a:ext uri="{FF2B5EF4-FFF2-40B4-BE49-F238E27FC236}">
                    <a16:creationId xmlns:a16="http://schemas.microsoft.com/office/drawing/2014/main" id="{E14DAD28-B32B-57BA-0E76-82818447B948}"/>
                  </a:ext>
                </a:extLst>
              </p:cNvPr>
              <p:cNvSpPr txBox="1"/>
              <p:nvPr/>
            </p:nvSpPr>
            <p:spPr>
              <a:xfrm>
                <a:off x="10661633" y="3241241"/>
                <a:ext cx="952571" cy="369332"/>
              </a:xfrm>
              <a:prstGeom prst="rect">
                <a:avLst/>
              </a:prstGeom>
              <a:noFill/>
            </p:spPr>
            <p:txBody>
              <a:bodyPr wrap="square">
                <a:spAutoFit/>
              </a:bodyPr>
              <a:lstStyle/>
              <a:p>
                <a:pPr algn="ctr"/>
                <a:r>
                  <a:rPr lang="zh-CN" altLang="en-US" b="1" dirty="0"/>
                  <a:t>主机</a:t>
                </a:r>
                <a:r>
                  <a:rPr lang="en-US" altLang="zh-CN" b="1" dirty="0"/>
                  <a:t>B</a:t>
                </a:r>
                <a:endParaRPr lang="zh-CN" altLang="en-US" b="1" dirty="0"/>
              </a:p>
            </p:txBody>
          </p:sp>
          <p:sp>
            <p:nvSpPr>
              <p:cNvPr id="71" name="文本框 70">
                <a:extLst>
                  <a:ext uri="{FF2B5EF4-FFF2-40B4-BE49-F238E27FC236}">
                    <a16:creationId xmlns:a16="http://schemas.microsoft.com/office/drawing/2014/main" id="{E01127EC-8D13-63E4-8953-EA223E1B59BC}"/>
                  </a:ext>
                </a:extLst>
              </p:cNvPr>
              <p:cNvSpPr txBox="1"/>
              <p:nvPr/>
            </p:nvSpPr>
            <p:spPr>
              <a:xfrm>
                <a:off x="6976870" y="3543535"/>
                <a:ext cx="1224092" cy="369332"/>
              </a:xfrm>
              <a:prstGeom prst="rect">
                <a:avLst/>
              </a:prstGeom>
              <a:noFill/>
            </p:spPr>
            <p:txBody>
              <a:bodyPr wrap="square">
                <a:spAutoFit/>
              </a:bodyPr>
              <a:lstStyle/>
              <a:p>
                <a:pPr algn="ctr"/>
                <a:r>
                  <a:rPr lang="zh-CN" altLang="en-US" b="1" dirty="0"/>
                  <a:t>路由器</a:t>
                </a:r>
                <a:r>
                  <a:rPr lang="en-US" altLang="zh-CN" b="1" dirty="0"/>
                  <a:t>R2</a:t>
                </a:r>
                <a:endParaRPr lang="zh-CN" altLang="en-US" b="1" dirty="0"/>
              </a:p>
            </p:txBody>
          </p:sp>
        </p:grpSp>
        <p:grpSp>
          <p:nvGrpSpPr>
            <p:cNvPr id="28" name="组合 27">
              <a:extLst>
                <a:ext uri="{FF2B5EF4-FFF2-40B4-BE49-F238E27FC236}">
                  <a16:creationId xmlns:a16="http://schemas.microsoft.com/office/drawing/2014/main" id="{58A33E28-6391-007E-895E-14F821FAFF57}"/>
                </a:ext>
              </a:extLst>
            </p:cNvPr>
            <p:cNvGrpSpPr/>
            <p:nvPr/>
          </p:nvGrpSpPr>
          <p:grpSpPr>
            <a:xfrm>
              <a:off x="695140" y="3903304"/>
              <a:ext cx="610411" cy="835563"/>
              <a:chOff x="695140" y="3738844"/>
              <a:chExt cx="610411" cy="835563"/>
            </a:xfrm>
          </p:grpSpPr>
          <p:sp>
            <p:nvSpPr>
              <p:cNvPr id="54" name="椭圆 53">
                <a:extLst>
                  <a:ext uri="{FF2B5EF4-FFF2-40B4-BE49-F238E27FC236}">
                    <a16:creationId xmlns:a16="http://schemas.microsoft.com/office/drawing/2014/main" id="{7A3EF3A2-2F2B-11ED-AE06-F151890644B5}"/>
                  </a:ext>
                </a:extLst>
              </p:cNvPr>
              <p:cNvSpPr/>
              <p:nvPr/>
            </p:nvSpPr>
            <p:spPr>
              <a:xfrm>
                <a:off x="695140" y="3738844"/>
                <a:ext cx="600635" cy="369332"/>
              </a:xfrm>
              <a:prstGeom prst="ellipse">
                <a:avLst/>
              </a:prstGeom>
              <a:solidFill>
                <a:srgbClr val="F381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56" name="椭圆 55">
                <a:extLst>
                  <a:ext uri="{FF2B5EF4-FFF2-40B4-BE49-F238E27FC236}">
                    <a16:creationId xmlns:a16="http://schemas.microsoft.com/office/drawing/2014/main" id="{ABD81760-C866-CB89-F0D0-8289683D8D76}"/>
                  </a:ext>
                </a:extLst>
              </p:cNvPr>
              <p:cNvSpPr/>
              <p:nvPr/>
            </p:nvSpPr>
            <p:spPr>
              <a:xfrm>
                <a:off x="695140" y="4205075"/>
                <a:ext cx="600635" cy="369332"/>
              </a:xfrm>
              <a:prstGeom prst="ellipse">
                <a:avLst/>
              </a:prstGeom>
              <a:solidFill>
                <a:srgbClr val="F381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55" name="文本框 54">
                <a:extLst>
                  <a:ext uri="{FF2B5EF4-FFF2-40B4-BE49-F238E27FC236}">
                    <a16:creationId xmlns:a16="http://schemas.microsoft.com/office/drawing/2014/main" id="{707C4E59-3ACD-A680-AEAF-10081B3452D7}"/>
                  </a:ext>
                </a:extLst>
              </p:cNvPr>
              <p:cNvSpPr txBox="1"/>
              <p:nvPr/>
            </p:nvSpPr>
            <p:spPr>
              <a:xfrm>
                <a:off x="704916" y="3738844"/>
                <a:ext cx="600635" cy="369332"/>
              </a:xfrm>
              <a:prstGeom prst="rect">
                <a:avLst/>
              </a:prstGeom>
              <a:noFill/>
            </p:spPr>
            <p:txBody>
              <a:bodyPr wrap="square" rtlCol="0">
                <a:spAutoFit/>
              </a:bodyPr>
              <a:lstStyle/>
              <a:p>
                <a:pPr algn="ctr"/>
                <a:r>
                  <a:rPr lang="en-US" altLang="zh-CN" b="1" dirty="0"/>
                  <a:t>AP1</a:t>
                </a:r>
                <a:endParaRPr lang="zh-CN" altLang="en-US" b="1" dirty="0"/>
              </a:p>
            </p:txBody>
          </p:sp>
          <p:sp>
            <p:nvSpPr>
              <p:cNvPr id="57" name="文本框 56">
                <a:extLst>
                  <a:ext uri="{FF2B5EF4-FFF2-40B4-BE49-F238E27FC236}">
                    <a16:creationId xmlns:a16="http://schemas.microsoft.com/office/drawing/2014/main" id="{39C697F7-1175-FAB3-5E98-7D8FC1C0B698}"/>
                  </a:ext>
                </a:extLst>
              </p:cNvPr>
              <p:cNvSpPr txBox="1"/>
              <p:nvPr/>
            </p:nvSpPr>
            <p:spPr>
              <a:xfrm>
                <a:off x="704916" y="4205075"/>
                <a:ext cx="600635" cy="369332"/>
              </a:xfrm>
              <a:prstGeom prst="rect">
                <a:avLst/>
              </a:prstGeom>
              <a:noFill/>
            </p:spPr>
            <p:txBody>
              <a:bodyPr wrap="square" rtlCol="0">
                <a:spAutoFit/>
              </a:bodyPr>
              <a:lstStyle/>
              <a:p>
                <a:pPr algn="ctr"/>
                <a:r>
                  <a:rPr lang="en-US" altLang="zh-CN" b="1" dirty="0"/>
                  <a:t>AP2</a:t>
                </a:r>
                <a:endParaRPr lang="zh-CN" altLang="en-US" b="1" dirty="0"/>
              </a:p>
            </p:txBody>
          </p:sp>
        </p:grpSp>
        <p:grpSp>
          <p:nvGrpSpPr>
            <p:cNvPr id="30" name="组合 29">
              <a:extLst>
                <a:ext uri="{FF2B5EF4-FFF2-40B4-BE49-F238E27FC236}">
                  <a16:creationId xmlns:a16="http://schemas.microsoft.com/office/drawing/2014/main" id="{F56E3494-183F-FD17-86A2-6166C2E2C3E9}"/>
                </a:ext>
              </a:extLst>
            </p:cNvPr>
            <p:cNvGrpSpPr/>
            <p:nvPr/>
          </p:nvGrpSpPr>
          <p:grpSpPr>
            <a:xfrm>
              <a:off x="1279934" y="4104056"/>
              <a:ext cx="460863" cy="432274"/>
              <a:chOff x="1279934" y="3939596"/>
              <a:chExt cx="460863" cy="432274"/>
            </a:xfrm>
          </p:grpSpPr>
          <p:cxnSp>
            <p:nvCxnSpPr>
              <p:cNvPr id="59" name="直接连接符 58">
                <a:extLst>
                  <a:ext uri="{FF2B5EF4-FFF2-40B4-BE49-F238E27FC236}">
                    <a16:creationId xmlns:a16="http://schemas.microsoft.com/office/drawing/2014/main" id="{64CCE219-D0EA-5641-3403-0611ED8333F4}"/>
                  </a:ext>
                </a:extLst>
              </p:cNvPr>
              <p:cNvCxnSpPr>
                <a:cxnSpLocks/>
              </p:cNvCxnSpPr>
              <p:nvPr/>
            </p:nvCxnSpPr>
            <p:spPr>
              <a:xfrm flipH="1" flipV="1">
                <a:off x="1303705" y="3939596"/>
                <a:ext cx="437092" cy="1466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3CE82912-B5E3-D0F6-A0D6-DEA3D192039A}"/>
                  </a:ext>
                </a:extLst>
              </p:cNvPr>
              <p:cNvCxnSpPr>
                <a:cxnSpLocks/>
              </p:cNvCxnSpPr>
              <p:nvPr/>
            </p:nvCxnSpPr>
            <p:spPr>
              <a:xfrm flipH="1">
                <a:off x="1279934" y="4205227"/>
                <a:ext cx="437092" cy="1666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826B37E1-E36B-A705-AE66-FD4CA440FBF6}"/>
                </a:ext>
              </a:extLst>
            </p:cNvPr>
            <p:cNvGrpSpPr/>
            <p:nvPr/>
          </p:nvGrpSpPr>
          <p:grpSpPr>
            <a:xfrm>
              <a:off x="10451511" y="4113306"/>
              <a:ext cx="525201" cy="401415"/>
              <a:chOff x="10451511" y="3948846"/>
              <a:chExt cx="525201" cy="401415"/>
            </a:xfrm>
          </p:grpSpPr>
          <p:cxnSp>
            <p:nvCxnSpPr>
              <p:cNvPr id="65" name="直接连接符 64">
                <a:extLst>
                  <a:ext uri="{FF2B5EF4-FFF2-40B4-BE49-F238E27FC236}">
                    <a16:creationId xmlns:a16="http://schemas.microsoft.com/office/drawing/2014/main" id="{7DF6913A-5894-E4FC-81DE-68498EABE3D6}"/>
                  </a:ext>
                </a:extLst>
              </p:cNvPr>
              <p:cNvCxnSpPr>
                <a:cxnSpLocks/>
              </p:cNvCxnSpPr>
              <p:nvPr/>
            </p:nvCxnSpPr>
            <p:spPr>
              <a:xfrm flipH="1">
                <a:off x="10451628" y="3948846"/>
                <a:ext cx="448714" cy="1466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889F255F-625D-9E34-D6A9-295B3300854D}"/>
                  </a:ext>
                </a:extLst>
              </p:cNvPr>
              <p:cNvCxnSpPr>
                <a:cxnSpLocks/>
              </p:cNvCxnSpPr>
              <p:nvPr/>
            </p:nvCxnSpPr>
            <p:spPr>
              <a:xfrm flipH="1" flipV="1">
                <a:off x="10451511" y="4215300"/>
                <a:ext cx="525201" cy="1349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2C553098-A58A-516F-4BB7-6981AC57360D}"/>
                </a:ext>
              </a:extLst>
            </p:cNvPr>
            <p:cNvGrpSpPr/>
            <p:nvPr/>
          </p:nvGrpSpPr>
          <p:grpSpPr>
            <a:xfrm>
              <a:off x="1710961" y="4202901"/>
              <a:ext cx="8782125" cy="216339"/>
              <a:chOff x="1710961" y="4038441"/>
              <a:chExt cx="8782125" cy="216339"/>
            </a:xfrm>
          </p:grpSpPr>
          <p:sp>
            <p:nvSpPr>
              <p:cNvPr id="58" name="椭圆 57">
                <a:extLst>
                  <a:ext uri="{FF2B5EF4-FFF2-40B4-BE49-F238E27FC236}">
                    <a16:creationId xmlns:a16="http://schemas.microsoft.com/office/drawing/2014/main" id="{1BA4EC0C-727D-EEBA-8216-ADDAF3A54913}"/>
                  </a:ext>
                </a:extLst>
              </p:cNvPr>
              <p:cNvSpPr/>
              <p:nvPr/>
            </p:nvSpPr>
            <p:spPr>
              <a:xfrm>
                <a:off x="1710961" y="4038441"/>
                <a:ext cx="216339" cy="216339"/>
              </a:xfrm>
              <a:prstGeom prst="ellipse">
                <a:avLst/>
              </a:prstGeom>
              <a:solidFill>
                <a:schemeClr val="bg1"/>
              </a:solidFill>
              <a:ln w="25400">
                <a:solidFill>
                  <a:srgbClr val="F3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6" name="椭圆 65">
                <a:extLst>
                  <a:ext uri="{FF2B5EF4-FFF2-40B4-BE49-F238E27FC236}">
                    <a16:creationId xmlns:a16="http://schemas.microsoft.com/office/drawing/2014/main" id="{EC95417A-4C2B-BD87-6236-9950A30E7DB4}"/>
                  </a:ext>
                </a:extLst>
              </p:cNvPr>
              <p:cNvSpPr/>
              <p:nvPr/>
            </p:nvSpPr>
            <p:spPr>
              <a:xfrm>
                <a:off x="10276747" y="4038441"/>
                <a:ext cx="216339" cy="216339"/>
              </a:xfrm>
              <a:prstGeom prst="ellipse">
                <a:avLst/>
              </a:prstGeom>
              <a:solidFill>
                <a:schemeClr val="bg1"/>
              </a:solidFill>
              <a:ln w="25400">
                <a:solidFill>
                  <a:srgbClr val="F3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29" name="组合 28">
              <a:extLst>
                <a:ext uri="{FF2B5EF4-FFF2-40B4-BE49-F238E27FC236}">
                  <a16:creationId xmlns:a16="http://schemas.microsoft.com/office/drawing/2014/main" id="{6C611AC7-8E1A-A1A6-3A77-E28AF9FBB3D8}"/>
                </a:ext>
              </a:extLst>
            </p:cNvPr>
            <p:cNvGrpSpPr/>
            <p:nvPr/>
          </p:nvGrpSpPr>
          <p:grpSpPr>
            <a:xfrm>
              <a:off x="10900342" y="3903304"/>
              <a:ext cx="610411" cy="835563"/>
              <a:chOff x="10900342" y="3738844"/>
              <a:chExt cx="610411" cy="835563"/>
            </a:xfrm>
          </p:grpSpPr>
          <p:sp>
            <p:nvSpPr>
              <p:cNvPr id="61" name="椭圆 60">
                <a:extLst>
                  <a:ext uri="{FF2B5EF4-FFF2-40B4-BE49-F238E27FC236}">
                    <a16:creationId xmlns:a16="http://schemas.microsoft.com/office/drawing/2014/main" id="{3E116ACC-D39A-E8E1-F136-506590FF5F79}"/>
                  </a:ext>
                </a:extLst>
              </p:cNvPr>
              <p:cNvSpPr/>
              <p:nvPr/>
            </p:nvSpPr>
            <p:spPr>
              <a:xfrm>
                <a:off x="10900342" y="3738844"/>
                <a:ext cx="600635" cy="369332"/>
              </a:xfrm>
              <a:prstGeom prst="ellipse">
                <a:avLst/>
              </a:prstGeom>
              <a:solidFill>
                <a:srgbClr val="F381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63" name="椭圆 62">
                <a:extLst>
                  <a:ext uri="{FF2B5EF4-FFF2-40B4-BE49-F238E27FC236}">
                    <a16:creationId xmlns:a16="http://schemas.microsoft.com/office/drawing/2014/main" id="{AB815FD3-8380-F497-B079-3FCFAFD3B934}"/>
                  </a:ext>
                </a:extLst>
              </p:cNvPr>
              <p:cNvSpPr/>
              <p:nvPr/>
            </p:nvSpPr>
            <p:spPr>
              <a:xfrm>
                <a:off x="10900342" y="4205075"/>
                <a:ext cx="600635" cy="369332"/>
              </a:xfrm>
              <a:prstGeom prst="ellipse">
                <a:avLst/>
              </a:prstGeom>
              <a:solidFill>
                <a:srgbClr val="F381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25" name="组合 24">
                <a:extLst>
                  <a:ext uri="{FF2B5EF4-FFF2-40B4-BE49-F238E27FC236}">
                    <a16:creationId xmlns:a16="http://schemas.microsoft.com/office/drawing/2014/main" id="{75D5910D-D7D9-15F8-F7C7-D5329281EFF7}"/>
                  </a:ext>
                </a:extLst>
              </p:cNvPr>
              <p:cNvGrpSpPr/>
              <p:nvPr/>
            </p:nvGrpSpPr>
            <p:grpSpPr>
              <a:xfrm>
                <a:off x="10910118" y="3738844"/>
                <a:ext cx="600635" cy="835563"/>
                <a:chOff x="10910118" y="3738844"/>
                <a:chExt cx="600635" cy="835563"/>
              </a:xfrm>
            </p:grpSpPr>
            <p:sp>
              <p:nvSpPr>
                <p:cNvPr id="62" name="文本框 61">
                  <a:extLst>
                    <a:ext uri="{FF2B5EF4-FFF2-40B4-BE49-F238E27FC236}">
                      <a16:creationId xmlns:a16="http://schemas.microsoft.com/office/drawing/2014/main" id="{BC6C8BF7-8E3D-93DC-0B27-D76BE451524A}"/>
                    </a:ext>
                  </a:extLst>
                </p:cNvPr>
                <p:cNvSpPr txBox="1"/>
                <p:nvPr/>
              </p:nvSpPr>
              <p:spPr>
                <a:xfrm>
                  <a:off x="10910118" y="3738844"/>
                  <a:ext cx="600635" cy="369332"/>
                </a:xfrm>
                <a:prstGeom prst="rect">
                  <a:avLst/>
                </a:prstGeom>
                <a:noFill/>
              </p:spPr>
              <p:txBody>
                <a:bodyPr wrap="square" rtlCol="0">
                  <a:spAutoFit/>
                </a:bodyPr>
                <a:lstStyle/>
                <a:p>
                  <a:pPr algn="ctr"/>
                  <a:r>
                    <a:rPr lang="en-US" altLang="zh-CN" b="1" dirty="0"/>
                    <a:t>AP3</a:t>
                  </a:r>
                  <a:endParaRPr lang="zh-CN" altLang="en-US" b="1" dirty="0"/>
                </a:p>
              </p:txBody>
            </p:sp>
            <p:sp>
              <p:nvSpPr>
                <p:cNvPr id="64" name="文本框 63">
                  <a:extLst>
                    <a:ext uri="{FF2B5EF4-FFF2-40B4-BE49-F238E27FC236}">
                      <a16:creationId xmlns:a16="http://schemas.microsoft.com/office/drawing/2014/main" id="{C368A2E4-99A5-EBBB-B78E-21C900AE4517}"/>
                    </a:ext>
                  </a:extLst>
                </p:cNvPr>
                <p:cNvSpPr txBox="1"/>
                <p:nvPr/>
              </p:nvSpPr>
              <p:spPr>
                <a:xfrm>
                  <a:off x="10910118" y="4205075"/>
                  <a:ext cx="600635" cy="369332"/>
                </a:xfrm>
                <a:prstGeom prst="rect">
                  <a:avLst/>
                </a:prstGeom>
                <a:noFill/>
              </p:spPr>
              <p:txBody>
                <a:bodyPr wrap="square" rtlCol="0">
                  <a:spAutoFit/>
                </a:bodyPr>
                <a:lstStyle/>
                <a:p>
                  <a:pPr algn="ctr"/>
                  <a:r>
                    <a:rPr lang="en-US" altLang="zh-CN" b="1" dirty="0"/>
                    <a:t>AP4</a:t>
                  </a:r>
                  <a:endParaRPr lang="zh-CN" altLang="en-US" b="1" dirty="0"/>
                </a:p>
              </p:txBody>
            </p:sp>
          </p:grpSp>
        </p:grpSp>
      </p:grpSp>
      <p:grpSp>
        <p:nvGrpSpPr>
          <p:cNvPr id="212" name="组合 211">
            <a:extLst>
              <a:ext uri="{FF2B5EF4-FFF2-40B4-BE49-F238E27FC236}">
                <a16:creationId xmlns:a16="http://schemas.microsoft.com/office/drawing/2014/main" id="{5592A16B-B126-3B3C-3BA0-C3C7A7EE006D}"/>
              </a:ext>
            </a:extLst>
          </p:cNvPr>
          <p:cNvGrpSpPr/>
          <p:nvPr/>
        </p:nvGrpSpPr>
        <p:grpSpPr>
          <a:xfrm>
            <a:off x="1410644" y="2183321"/>
            <a:ext cx="369593" cy="604471"/>
            <a:chOff x="1410644" y="2183321"/>
            <a:chExt cx="369593" cy="604471"/>
          </a:xfrm>
        </p:grpSpPr>
        <p:sp>
          <p:nvSpPr>
            <p:cNvPr id="10" name="椭圆 9">
              <a:extLst>
                <a:ext uri="{FF2B5EF4-FFF2-40B4-BE49-F238E27FC236}">
                  <a16:creationId xmlns:a16="http://schemas.microsoft.com/office/drawing/2014/main" id="{2CFD094F-F361-7754-74FD-34D8D4FE86AE}"/>
                </a:ext>
              </a:extLst>
            </p:cNvPr>
            <p:cNvSpPr/>
            <p:nvPr/>
          </p:nvSpPr>
          <p:spPr>
            <a:xfrm>
              <a:off x="1497515" y="2629910"/>
              <a:ext cx="157882" cy="1578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连接符: 曲线 17">
              <a:extLst>
                <a:ext uri="{FF2B5EF4-FFF2-40B4-BE49-F238E27FC236}">
                  <a16:creationId xmlns:a16="http://schemas.microsoft.com/office/drawing/2014/main" id="{D05B19F2-2D55-158A-AD31-A7B65F166795}"/>
                </a:ext>
              </a:extLst>
            </p:cNvPr>
            <p:cNvCxnSpPr>
              <a:stCxn id="9" idx="2"/>
              <a:endCxn id="10" idx="2"/>
            </p:cNvCxnSpPr>
            <p:nvPr/>
          </p:nvCxnSpPr>
          <p:spPr>
            <a:xfrm rot="16200000" flipH="1">
              <a:off x="1191315" y="2402650"/>
              <a:ext cx="525529" cy="86872"/>
            </a:xfrm>
            <a:prstGeom prst="curved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连接符: 曲线 133">
              <a:extLst>
                <a:ext uri="{FF2B5EF4-FFF2-40B4-BE49-F238E27FC236}">
                  <a16:creationId xmlns:a16="http://schemas.microsoft.com/office/drawing/2014/main" id="{CE8316F6-1773-CD47-6A63-177466F5E1AF}"/>
                </a:ext>
              </a:extLst>
            </p:cNvPr>
            <p:cNvCxnSpPr>
              <a:cxnSpLocks/>
              <a:stCxn id="132" idx="2"/>
              <a:endCxn id="10" idx="6"/>
            </p:cNvCxnSpPr>
            <p:nvPr/>
          </p:nvCxnSpPr>
          <p:spPr>
            <a:xfrm rot="5400000">
              <a:off x="1455053" y="2383667"/>
              <a:ext cx="525529" cy="124839"/>
            </a:xfrm>
            <a:prstGeom prst="curved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9" name="直接箭头连接符 38">
            <a:extLst>
              <a:ext uri="{FF2B5EF4-FFF2-40B4-BE49-F238E27FC236}">
                <a16:creationId xmlns:a16="http://schemas.microsoft.com/office/drawing/2014/main" id="{D0B34262-3336-1A2D-F696-5B45B5AE06A3}"/>
              </a:ext>
            </a:extLst>
          </p:cNvPr>
          <p:cNvCxnSpPr>
            <a:stCxn id="128" idx="3"/>
            <a:endCxn id="155" idx="1"/>
          </p:cNvCxnSpPr>
          <p:nvPr/>
        </p:nvCxnSpPr>
        <p:spPr>
          <a:xfrm>
            <a:off x="1710961" y="1502598"/>
            <a:ext cx="8789117" cy="0"/>
          </a:xfrm>
          <a:prstGeom prst="straightConnector1">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4" name="直接箭头连接符 163">
            <a:extLst>
              <a:ext uri="{FF2B5EF4-FFF2-40B4-BE49-F238E27FC236}">
                <a16:creationId xmlns:a16="http://schemas.microsoft.com/office/drawing/2014/main" id="{8C69D706-8FDB-288E-CF94-6CC0A565C433}"/>
              </a:ext>
            </a:extLst>
          </p:cNvPr>
          <p:cNvCxnSpPr>
            <a:cxnSpLocks/>
            <a:stCxn id="131" idx="3"/>
            <a:endCxn id="151" idx="1"/>
          </p:cNvCxnSpPr>
          <p:nvPr/>
        </p:nvCxnSpPr>
        <p:spPr>
          <a:xfrm>
            <a:off x="2097245" y="1752590"/>
            <a:ext cx="8016549" cy="0"/>
          </a:xfrm>
          <a:prstGeom prst="straightConnector1">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79503E76-324B-9D7C-7348-D9837D593E17}"/>
              </a:ext>
            </a:extLst>
          </p:cNvPr>
          <p:cNvSpPr txBox="1"/>
          <p:nvPr/>
        </p:nvSpPr>
        <p:spPr>
          <a:xfrm>
            <a:off x="4359749" y="1107928"/>
            <a:ext cx="3486232" cy="369332"/>
          </a:xfrm>
          <a:prstGeom prst="rect">
            <a:avLst/>
          </a:prstGeom>
          <a:noFill/>
        </p:spPr>
        <p:txBody>
          <a:bodyPr wrap="square" rtlCol="0">
            <a:spAutoFit/>
          </a:bodyPr>
          <a:lstStyle/>
          <a:p>
            <a:pPr algn="ctr"/>
            <a:r>
              <a:rPr lang="zh-CN" altLang="en-US" b="1" dirty="0">
                <a:solidFill>
                  <a:schemeClr val="accent1"/>
                </a:solidFill>
              </a:rPr>
              <a:t>应用进程间基于网络的通信</a:t>
            </a:r>
          </a:p>
        </p:txBody>
      </p:sp>
      <p:grpSp>
        <p:nvGrpSpPr>
          <p:cNvPr id="44" name="组合 43">
            <a:extLst>
              <a:ext uri="{FF2B5EF4-FFF2-40B4-BE49-F238E27FC236}">
                <a16:creationId xmlns:a16="http://schemas.microsoft.com/office/drawing/2014/main" id="{014E664C-1170-64CC-81E8-8FDE7E09FA57}"/>
              </a:ext>
            </a:extLst>
          </p:cNvPr>
          <p:cNvGrpSpPr/>
          <p:nvPr/>
        </p:nvGrpSpPr>
        <p:grpSpPr>
          <a:xfrm>
            <a:off x="1247572" y="1563326"/>
            <a:ext cx="693059" cy="853547"/>
            <a:chOff x="1247572" y="1563326"/>
            <a:chExt cx="693059" cy="853547"/>
          </a:xfrm>
        </p:grpSpPr>
        <p:sp>
          <p:nvSpPr>
            <p:cNvPr id="9" name="矩形 8">
              <a:extLst>
                <a:ext uri="{FF2B5EF4-FFF2-40B4-BE49-F238E27FC236}">
                  <a16:creationId xmlns:a16="http://schemas.microsoft.com/office/drawing/2014/main" id="{29EE0CCD-3D91-33FF-CD3C-6243E9E2C60B}"/>
                </a:ext>
              </a:extLst>
            </p:cNvPr>
            <p:cNvSpPr/>
            <p:nvPr/>
          </p:nvSpPr>
          <p:spPr>
            <a:xfrm>
              <a:off x="1333472" y="2028980"/>
              <a:ext cx="154342" cy="1543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B803F961-450F-072F-FF44-3E6F5EA73327}"/>
                </a:ext>
              </a:extLst>
            </p:cNvPr>
            <p:cNvSpPr/>
            <p:nvPr/>
          </p:nvSpPr>
          <p:spPr>
            <a:xfrm>
              <a:off x="1703065" y="2028980"/>
              <a:ext cx="154342" cy="1543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7FAFE2D6-F71E-D51D-3B84-68562E30E4B7}"/>
                </a:ext>
              </a:extLst>
            </p:cNvPr>
            <p:cNvCxnSpPr>
              <a:cxnSpLocks/>
              <a:endCxn id="9" idx="0"/>
            </p:cNvCxnSpPr>
            <p:nvPr/>
          </p:nvCxnSpPr>
          <p:spPr>
            <a:xfrm>
              <a:off x="1410643" y="1563326"/>
              <a:ext cx="0" cy="465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66646883-4BBF-D44B-2711-D18A3850240C}"/>
                </a:ext>
              </a:extLst>
            </p:cNvPr>
            <p:cNvCxnSpPr>
              <a:cxnSpLocks/>
            </p:cNvCxnSpPr>
            <p:nvPr/>
          </p:nvCxnSpPr>
          <p:spPr>
            <a:xfrm>
              <a:off x="1777715" y="1796153"/>
              <a:ext cx="0" cy="2328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9A94B855-247C-343A-CB54-93D0188228C6}"/>
                </a:ext>
              </a:extLst>
            </p:cNvPr>
            <p:cNvSpPr txBox="1"/>
            <p:nvPr/>
          </p:nvSpPr>
          <p:spPr>
            <a:xfrm>
              <a:off x="1247572" y="2139874"/>
              <a:ext cx="693059" cy="276999"/>
            </a:xfrm>
            <a:prstGeom prst="rect">
              <a:avLst/>
            </a:prstGeom>
            <a:noFill/>
          </p:spPr>
          <p:txBody>
            <a:bodyPr wrap="square" rtlCol="0">
              <a:spAutoFit/>
            </a:bodyPr>
            <a:lstStyle/>
            <a:p>
              <a:pPr algn="ctr"/>
              <a:r>
                <a:rPr lang="zh-CN" altLang="en-US" sz="1200" b="1" dirty="0">
                  <a:solidFill>
                    <a:schemeClr val="bg1"/>
                  </a:solidFill>
                </a:rPr>
                <a:t>端口</a:t>
              </a:r>
            </a:p>
          </p:txBody>
        </p:sp>
      </p:grpSp>
      <p:grpSp>
        <p:nvGrpSpPr>
          <p:cNvPr id="36" name="组合 35">
            <a:extLst>
              <a:ext uri="{FF2B5EF4-FFF2-40B4-BE49-F238E27FC236}">
                <a16:creationId xmlns:a16="http://schemas.microsoft.com/office/drawing/2014/main" id="{7AF4D274-A4BD-FD18-0432-0C8A2F6D98E7}"/>
              </a:ext>
            </a:extLst>
          </p:cNvPr>
          <p:cNvGrpSpPr/>
          <p:nvPr/>
        </p:nvGrpSpPr>
        <p:grpSpPr>
          <a:xfrm>
            <a:off x="1110326" y="1317932"/>
            <a:ext cx="986919" cy="619324"/>
            <a:chOff x="1110326" y="1317932"/>
            <a:chExt cx="986919" cy="619324"/>
          </a:xfrm>
        </p:grpSpPr>
        <p:grpSp>
          <p:nvGrpSpPr>
            <p:cNvPr id="8" name="组合 7">
              <a:extLst>
                <a:ext uri="{FF2B5EF4-FFF2-40B4-BE49-F238E27FC236}">
                  <a16:creationId xmlns:a16="http://schemas.microsoft.com/office/drawing/2014/main" id="{2EF1D26C-F57E-D034-3BF7-CDB46E05908E}"/>
                </a:ext>
              </a:extLst>
            </p:cNvPr>
            <p:cNvGrpSpPr/>
            <p:nvPr/>
          </p:nvGrpSpPr>
          <p:grpSpPr>
            <a:xfrm>
              <a:off x="1110326" y="1317932"/>
              <a:ext cx="600635" cy="369332"/>
              <a:chOff x="2964200" y="1845407"/>
              <a:chExt cx="600635" cy="369332"/>
            </a:xfrm>
          </p:grpSpPr>
          <p:sp>
            <p:nvSpPr>
              <p:cNvPr id="7" name="椭圆 6">
                <a:extLst>
                  <a:ext uri="{FF2B5EF4-FFF2-40B4-BE49-F238E27FC236}">
                    <a16:creationId xmlns:a16="http://schemas.microsoft.com/office/drawing/2014/main" id="{BF8A38BD-EB87-AC12-1613-C722EF8756CA}"/>
                  </a:ext>
                </a:extLst>
              </p:cNvPr>
              <p:cNvSpPr/>
              <p:nvPr/>
            </p:nvSpPr>
            <p:spPr>
              <a:xfrm>
                <a:off x="3030192" y="1889268"/>
                <a:ext cx="468652" cy="2816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文本框 127">
                <a:extLst>
                  <a:ext uri="{FF2B5EF4-FFF2-40B4-BE49-F238E27FC236}">
                    <a16:creationId xmlns:a16="http://schemas.microsoft.com/office/drawing/2014/main" id="{5129B33E-A2AF-5B35-CE3E-7AD3CAEC614D}"/>
                  </a:ext>
                </a:extLst>
              </p:cNvPr>
              <p:cNvSpPr txBox="1"/>
              <p:nvPr/>
            </p:nvSpPr>
            <p:spPr>
              <a:xfrm>
                <a:off x="2964200" y="1845407"/>
                <a:ext cx="600635" cy="369332"/>
              </a:xfrm>
              <a:prstGeom prst="rect">
                <a:avLst/>
              </a:prstGeom>
              <a:noFill/>
            </p:spPr>
            <p:txBody>
              <a:bodyPr wrap="square" rtlCol="0">
                <a:spAutoFit/>
              </a:bodyPr>
              <a:lstStyle/>
              <a:p>
                <a:pPr algn="ctr"/>
                <a:r>
                  <a:rPr lang="en-US" altLang="zh-CN" b="1" dirty="0"/>
                  <a:t>AP1</a:t>
                </a:r>
                <a:endParaRPr lang="zh-CN" altLang="en-US" b="1" dirty="0"/>
              </a:p>
            </p:txBody>
          </p:sp>
        </p:grpSp>
        <p:grpSp>
          <p:nvGrpSpPr>
            <p:cNvPr id="129" name="组合 128">
              <a:extLst>
                <a:ext uri="{FF2B5EF4-FFF2-40B4-BE49-F238E27FC236}">
                  <a16:creationId xmlns:a16="http://schemas.microsoft.com/office/drawing/2014/main" id="{025B6705-6F76-6FCD-6A09-23355962A8FC}"/>
                </a:ext>
              </a:extLst>
            </p:cNvPr>
            <p:cNvGrpSpPr/>
            <p:nvPr/>
          </p:nvGrpSpPr>
          <p:grpSpPr>
            <a:xfrm>
              <a:off x="1496610" y="1567924"/>
              <a:ext cx="600635" cy="369332"/>
              <a:chOff x="2964200" y="1845407"/>
              <a:chExt cx="600635" cy="369332"/>
            </a:xfrm>
          </p:grpSpPr>
          <p:sp>
            <p:nvSpPr>
              <p:cNvPr id="130" name="椭圆 129">
                <a:extLst>
                  <a:ext uri="{FF2B5EF4-FFF2-40B4-BE49-F238E27FC236}">
                    <a16:creationId xmlns:a16="http://schemas.microsoft.com/office/drawing/2014/main" id="{EF129D17-DB7D-C596-33E2-3CC98D474A06}"/>
                  </a:ext>
                </a:extLst>
              </p:cNvPr>
              <p:cNvSpPr/>
              <p:nvPr/>
            </p:nvSpPr>
            <p:spPr>
              <a:xfrm>
                <a:off x="3030192" y="1889268"/>
                <a:ext cx="468652" cy="2816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a:extLst>
                  <a:ext uri="{FF2B5EF4-FFF2-40B4-BE49-F238E27FC236}">
                    <a16:creationId xmlns:a16="http://schemas.microsoft.com/office/drawing/2014/main" id="{D3A67818-8D14-1294-B656-07658C18C746}"/>
                  </a:ext>
                </a:extLst>
              </p:cNvPr>
              <p:cNvSpPr txBox="1"/>
              <p:nvPr/>
            </p:nvSpPr>
            <p:spPr>
              <a:xfrm>
                <a:off x="2964200" y="1845407"/>
                <a:ext cx="600635" cy="369332"/>
              </a:xfrm>
              <a:prstGeom prst="rect">
                <a:avLst/>
              </a:prstGeom>
              <a:noFill/>
            </p:spPr>
            <p:txBody>
              <a:bodyPr wrap="square" rtlCol="0">
                <a:spAutoFit/>
              </a:bodyPr>
              <a:lstStyle/>
              <a:p>
                <a:pPr algn="ctr"/>
                <a:r>
                  <a:rPr lang="en-US" altLang="zh-CN" b="1" dirty="0"/>
                  <a:t>AP2</a:t>
                </a:r>
                <a:endParaRPr lang="zh-CN" altLang="en-US" b="1" dirty="0"/>
              </a:p>
            </p:txBody>
          </p:sp>
        </p:grpSp>
      </p:grpSp>
      <p:cxnSp>
        <p:nvCxnSpPr>
          <p:cNvPr id="166" name="直接连接符 165">
            <a:extLst>
              <a:ext uri="{FF2B5EF4-FFF2-40B4-BE49-F238E27FC236}">
                <a16:creationId xmlns:a16="http://schemas.microsoft.com/office/drawing/2014/main" id="{A5C03E71-E7BA-7E6A-3507-B3622EA5B31C}"/>
              </a:ext>
            </a:extLst>
          </p:cNvPr>
          <p:cNvCxnSpPr>
            <a:cxnSpLocks/>
          </p:cNvCxnSpPr>
          <p:nvPr/>
        </p:nvCxnSpPr>
        <p:spPr>
          <a:xfrm>
            <a:off x="1569180" y="2787792"/>
            <a:ext cx="0" cy="190197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2DA8AA85-2C35-6DCA-C49B-405F11B3B677}"/>
              </a:ext>
            </a:extLst>
          </p:cNvPr>
          <p:cNvCxnSpPr>
            <a:cxnSpLocks/>
          </p:cNvCxnSpPr>
          <p:nvPr/>
        </p:nvCxnSpPr>
        <p:spPr>
          <a:xfrm>
            <a:off x="4356440" y="3207327"/>
            <a:ext cx="0" cy="14824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13" name="组合 212">
            <a:extLst>
              <a:ext uri="{FF2B5EF4-FFF2-40B4-BE49-F238E27FC236}">
                <a16:creationId xmlns:a16="http://schemas.microsoft.com/office/drawing/2014/main" id="{09558947-40A3-4DAD-3FBE-1CAEC83A24DF}"/>
              </a:ext>
            </a:extLst>
          </p:cNvPr>
          <p:cNvGrpSpPr/>
          <p:nvPr/>
        </p:nvGrpSpPr>
        <p:grpSpPr>
          <a:xfrm>
            <a:off x="1594147" y="4712407"/>
            <a:ext cx="2762293" cy="88192"/>
            <a:chOff x="1594147" y="4712407"/>
            <a:chExt cx="2762293" cy="88192"/>
          </a:xfrm>
        </p:grpSpPr>
        <p:cxnSp>
          <p:nvCxnSpPr>
            <p:cNvPr id="171" name="直接连接符 170">
              <a:extLst>
                <a:ext uri="{FF2B5EF4-FFF2-40B4-BE49-F238E27FC236}">
                  <a16:creationId xmlns:a16="http://schemas.microsoft.com/office/drawing/2014/main" id="{67792866-5744-B506-684E-472C4CF46D99}"/>
                </a:ext>
              </a:extLst>
            </p:cNvPr>
            <p:cNvCxnSpPr>
              <a:cxnSpLocks/>
            </p:cNvCxnSpPr>
            <p:nvPr/>
          </p:nvCxnSpPr>
          <p:spPr>
            <a:xfrm>
              <a:off x="1740797" y="4800599"/>
              <a:ext cx="2486514"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D425361C-5418-02E4-6796-9826B83127EE}"/>
                </a:ext>
              </a:extLst>
            </p:cNvPr>
            <p:cNvCxnSpPr/>
            <p:nvPr/>
          </p:nvCxnSpPr>
          <p:spPr>
            <a:xfrm>
              <a:off x="1594147" y="4712407"/>
              <a:ext cx="103954" cy="692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C5170347-4558-BAAB-18FC-F56366EED26B}"/>
                </a:ext>
              </a:extLst>
            </p:cNvPr>
            <p:cNvCxnSpPr>
              <a:cxnSpLocks/>
            </p:cNvCxnSpPr>
            <p:nvPr/>
          </p:nvCxnSpPr>
          <p:spPr>
            <a:xfrm flipV="1">
              <a:off x="4212252" y="4724830"/>
              <a:ext cx="144188" cy="691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3" name="直接连接符 182">
            <a:extLst>
              <a:ext uri="{FF2B5EF4-FFF2-40B4-BE49-F238E27FC236}">
                <a16:creationId xmlns:a16="http://schemas.microsoft.com/office/drawing/2014/main" id="{DE9548A8-B9BD-0601-D702-A3D3004498B7}"/>
              </a:ext>
            </a:extLst>
          </p:cNvPr>
          <p:cNvCxnSpPr>
            <a:cxnSpLocks/>
          </p:cNvCxnSpPr>
          <p:nvPr/>
        </p:nvCxnSpPr>
        <p:spPr>
          <a:xfrm>
            <a:off x="4875982" y="3200400"/>
            <a:ext cx="0" cy="14824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14" name="组合 213">
            <a:extLst>
              <a:ext uri="{FF2B5EF4-FFF2-40B4-BE49-F238E27FC236}">
                <a16:creationId xmlns:a16="http://schemas.microsoft.com/office/drawing/2014/main" id="{6F168C95-A253-A737-01DE-3544587EF12D}"/>
              </a:ext>
            </a:extLst>
          </p:cNvPr>
          <p:cNvGrpSpPr/>
          <p:nvPr/>
        </p:nvGrpSpPr>
        <p:grpSpPr>
          <a:xfrm>
            <a:off x="4370294" y="3130675"/>
            <a:ext cx="492135" cy="58847"/>
            <a:chOff x="4370294" y="3130675"/>
            <a:chExt cx="492135" cy="58847"/>
          </a:xfrm>
        </p:grpSpPr>
        <p:cxnSp>
          <p:nvCxnSpPr>
            <p:cNvPr id="184" name="直接连接符 183">
              <a:extLst>
                <a:ext uri="{FF2B5EF4-FFF2-40B4-BE49-F238E27FC236}">
                  <a16:creationId xmlns:a16="http://schemas.microsoft.com/office/drawing/2014/main" id="{12777603-0111-DCEB-6BD9-7ADBA477DF31}"/>
                </a:ext>
              </a:extLst>
            </p:cNvPr>
            <p:cNvCxnSpPr>
              <a:cxnSpLocks/>
            </p:cNvCxnSpPr>
            <p:nvPr/>
          </p:nvCxnSpPr>
          <p:spPr>
            <a:xfrm flipV="1">
              <a:off x="4370294" y="3130675"/>
              <a:ext cx="66091" cy="55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1602489D-28A7-F0BB-B04A-C743DE789A29}"/>
                </a:ext>
              </a:extLst>
            </p:cNvPr>
            <p:cNvCxnSpPr>
              <a:cxnSpLocks/>
            </p:cNvCxnSpPr>
            <p:nvPr/>
          </p:nvCxnSpPr>
          <p:spPr>
            <a:xfrm>
              <a:off x="4461275" y="3130675"/>
              <a:ext cx="313002"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CDB2CFC5-F158-8CAA-6495-6BE8997B9B22}"/>
                </a:ext>
              </a:extLst>
            </p:cNvPr>
            <p:cNvCxnSpPr>
              <a:cxnSpLocks/>
            </p:cNvCxnSpPr>
            <p:nvPr/>
          </p:nvCxnSpPr>
          <p:spPr>
            <a:xfrm>
              <a:off x="4774277" y="3139966"/>
              <a:ext cx="88152" cy="49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9" name="直接连接符 198">
            <a:extLst>
              <a:ext uri="{FF2B5EF4-FFF2-40B4-BE49-F238E27FC236}">
                <a16:creationId xmlns:a16="http://schemas.microsoft.com/office/drawing/2014/main" id="{7E977664-1F46-95BA-3FED-E4F18D57F615}"/>
              </a:ext>
            </a:extLst>
          </p:cNvPr>
          <p:cNvCxnSpPr>
            <a:cxnSpLocks/>
          </p:cNvCxnSpPr>
          <p:nvPr/>
        </p:nvCxnSpPr>
        <p:spPr>
          <a:xfrm>
            <a:off x="7351703" y="3214126"/>
            <a:ext cx="0" cy="14824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5DB6D9FF-09FC-3551-57F9-8C024985393C}"/>
              </a:ext>
            </a:extLst>
          </p:cNvPr>
          <p:cNvCxnSpPr>
            <a:cxnSpLocks/>
          </p:cNvCxnSpPr>
          <p:nvPr/>
        </p:nvCxnSpPr>
        <p:spPr>
          <a:xfrm>
            <a:off x="7871245" y="3207199"/>
            <a:ext cx="0" cy="14824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17" name="组合 216">
            <a:extLst>
              <a:ext uri="{FF2B5EF4-FFF2-40B4-BE49-F238E27FC236}">
                <a16:creationId xmlns:a16="http://schemas.microsoft.com/office/drawing/2014/main" id="{6730BC10-B72F-9E40-9354-E32CBB6629EF}"/>
              </a:ext>
            </a:extLst>
          </p:cNvPr>
          <p:cNvGrpSpPr/>
          <p:nvPr/>
        </p:nvGrpSpPr>
        <p:grpSpPr>
          <a:xfrm>
            <a:off x="7365557" y="3137474"/>
            <a:ext cx="492135" cy="58847"/>
            <a:chOff x="7365557" y="3137474"/>
            <a:chExt cx="492135" cy="58847"/>
          </a:xfrm>
        </p:grpSpPr>
        <p:cxnSp>
          <p:nvCxnSpPr>
            <p:cNvPr id="201" name="直接连接符 200">
              <a:extLst>
                <a:ext uri="{FF2B5EF4-FFF2-40B4-BE49-F238E27FC236}">
                  <a16:creationId xmlns:a16="http://schemas.microsoft.com/office/drawing/2014/main" id="{3D516697-AF9F-A344-AB54-A59BD2CE364B}"/>
                </a:ext>
              </a:extLst>
            </p:cNvPr>
            <p:cNvCxnSpPr>
              <a:cxnSpLocks/>
            </p:cNvCxnSpPr>
            <p:nvPr/>
          </p:nvCxnSpPr>
          <p:spPr>
            <a:xfrm flipV="1">
              <a:off x="7365557" y="3137474"/>
              <a:ext cx="66091" cy="55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A7FE2F48-E08B-C135-7551-B2F36F93DCDB}"/>
                </a:ext>
              </a:extLst>
            </p:cNvPr>
            <p:cNvCxnSpPr>
              <a:cxnSpLocks/>
            </p:cNvCxnSpPr>
            <p:nvPr/>
          </p:nvCxnSpPr>
          <p:spPr>
            <a:xfrm>
              <a:off x="7456538" y="3137474"/>
              <a:ext cx="313002"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DFBF5373-86BB-2B26-C082-6F314CC02A07}"/>
                </a:ext>
              </a:extLst>
            </p:cNvPr>
            <p:cNvCxnSpPr>
              <a:cxnSpLocks/>
            </p:cNvCxnSpPr>
            <p:nvPr/>
          </p:nvCxnSpPr>
          <p:spPr>
            <a:xfrm>
              <a:off x="7769540" y="3146765"/>
              <a:ext cx="88152" cy="49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 name="组合 214">
            <a:extLst>
              <a:ext uri="{FF2B5EF4-FFF2-40B4-BE49-F238E27FC236}">
                <a16:creationId xmlns:a16="http://schemas.microsoft.com/office/drawing/2014/main" id="{3C3B4A30-B205-A61F-CCD6-E54610AD707B}"/>
              </a:ext>
            </a:extLst>
          </p:cNvPr>
          <p:cNvGrpSpPr/>
          <p:nvPr/>
        </p:nvGrpSpPr>
        <p:grpSpPr>
          <a:xfrm>
            <a:off x="4922400" y="4712407"/>
            <a:ext cx="2408217" cy="97293"/>
            <a:chOff x="4922400" y="4712407"/>
            <a:chExt cx="2408217" cy="97293"/>
          </a:xfrm>
        </p:grpSpPr>
        <p:cxnSp>
          <p:nvCxnSpPr>
            <p:cNvPr id="197" name="直接连接符 196">
              <a:extLst>
                <a:ext uri="{FF2B5EF4-FFF2-40B4-BE49-F238E27FC236}">
                  <a16:creationId xmlns:a16="http://schemas.microsoft.com/office/drawing/2014/main" id="{C9C99D2F-8F87-0FC8-A146-FAE668B6ED84}"/>
                </a:ext>
              </a:extLst>
            </p:cNvPr>
            <p:cNvCxnSpPr>
              <a:cxnSpLocks/>
            </p:cNvCxnSpPr>
            <p:nvPr/>
          </p:nvCxnSpPr>
          <p:spPr>
            <a:xfrm>
              <a:off x="5069050" y="4800599"/>
              <a:ext cx="2079895"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B3911974-EB7C-8F19-8617-90085477271D}"/>
                </a:ext>
              </a:extLst>
            </p:cNvPr>
            <p:cNvCxnSpPr/>
            <p:nvPr/>
          </p:nvCxnSpPr>
          <p:spPr>
            <a:xfrm>
              <a:off x="4922400" y="4712407"/>
              <a:ext cx="103954" cy="692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553267B1-BFB5-583F-5D58-6F01A3FCCFC3}"/>
                </a:ext>
              </a:extLst>
            </p:cNvPr>
            <p:cNvCxnSpPr>
              <a:cxnSpLocks/>
            </p:cNvCxnSpPr>
            <p:nvPr/>
          </p:nvCxnSpPr>
          <p:spPr>
            <a:xfrm flipV="1">
              <a:off x="7186429" y="4740546"/>
              <a:ext cx="144188" cy="691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9" name="组合 218">
            <a:extLst>
              <a:ext uri="{FF2B5EF4-FFF2-40B4-BE49-F238E27FC236}">
                <a16:creationId xmlns:a16="http://schemas.microsoft.com/office/drawing/2014/main" id="{92CB9651-815B-3CCC-38F3-A41448167960}"/>
              </a:ext>
            </a:extLst>
          </p:cNvPr>
          <p:cNvGrpSpPr/>
          <p:nvPr/>
        </p:nvGrpSpPr>
        <p:grpSpPr>
          <a:xfrm>
            <a:off x="10500983" y="2629910"/>
            <a:ext cx="157882" cy="2066653"/>
            <a:chOff x="10500983" y="2629910"/>
            <a:chExt cx="157882" cy="2066653"/>
          </a:xfrm>
        </p:grpSpPr>
        <p:sp>
          <p:nvSpPr>
            <p:cNvPr id="147" name="椭圆 146">
              <a:extLst>
                <a:ext uri="{FF2B5EF4-FFF2-40B4-BE49-F238E27FC236}">
                  <a16:creationId xmlns:a16="http://schemas.microsoft.com/office/drawing/2014/main" id="{BAF2C48B-8F0B-2D2E-71EC-6234C601BE65}"/>
                </a:ext>
              </a:extLst>
            </p:cNvPr>
            <p:cNvSpPr/>
            <p:nvPr/>
          </p:nvSpPr>
          <p:spPr>
            <a:xfrm>
              <a:off x="10500983" y="2629910"/>
              <a:ext cx="157882" cy="1578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8" name="直接连接符 207">
              <a:extLst>
                <a:ext uri="{FF2B5EF4-FFF2-40B4-BE49-F238E27FC236}">
                  <a16:creationId xmlns:a16="http://schemas.microsoft.com/office/drawing/2014/main" id="{34E6CC4D-CB6B-8D44-D18E-EE584FE5D420}"/>
                </a:ext>
              </a:extLst>
            </p:cNvPr>
            <p:cNvCxnSpPr>
              <a:cxnSpLocks/>
            </p:cNvCxnSpPr>
            <p:nvPr/>
          </p:nvCxnSpPr>
          <p:spPr>
            <a:xfrm>
              <a:off x="10589710" y="2794591"/>
              <a:ext cx="0" cy="190197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218" name="组合 217">
            <a:extLst>
              <a:ext uri="{FF2B5EF4-FFF2-40B4-BE49-F238E27FC236}">
                <a16:creationId xmlns:a16="http://schemas.microsoft.com/office/drawing/2014/main" id="{0722F909-7480-6916-CB16-94BC127BA28E}"/>
              </a:ext>
            </a:extLst>
          </p:cNvPr>
          <p:cNvGrpSpPr/>
          <p:nvPr/>
        </p:nvGrpSpPr>
        <p:grpSpPr>
          <a:xfrm>
            <a:off x="7893294" y="4726067"/>
            <a:ext cx="2665005" cy="88192"/>
            <a:chOff x="7893294" y="4726067"/>
            <a:chExt cx="2665005" cy="88192"/>
          </a:xfrm>
        </p:grpSpPr>
        <p:cxnSp>
          <p:nvCxnSpPr>
            <p:cNvPr id="206" name="直接连接符 205">
              <a:extLst>
                <a:ext uri="{FF2B5EF4-FFF2-40B4-BE49-F238E27FC236}">
                  <a16:creationId xmlns:a16="http://schemas.microsoft.com/office/drawing/2014/main" id="{AEE97F1A-378D-98F4-3624-AF798BF5BE95}"/>
                </a:ext>
              </a:extLst>
            </p:cNvPr>
            <p:cNvCxnSpPr>
              <a:cxnSpLocks/>
            </p:cNvCxnSpPr>
            <p:nvPr/>
          </p:nvCxnSpPr>
          <p:spPr>
            <a:xfrm>
              <a:off x="8060725" y="4814259"/>
              <a:ext cx="2296996"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EE2161F8-41D3-C6E8-9228-4DB4BD5DF20E}"/>
                </a:ext>
              </a:extLst>
            </p:cNvPr>
            <p:cNvCxnSpPr/>
            <p:nvPr/>
          </p:nvCxnSpPr>
          <p:spPr>
            <a:xfrm>
              <a:off x="7893294" y="4726067"/>
              <a:ext cx="103954" cy="692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16C2B987-D8E1-860E-879A-0F8D154EC824}"/>
                </a:ext>
              </a:extLst>
            </p:cNvPr>
            <p:cNvCxnSpPr>
              <a:cxnSpLocks/>
            </p:cNvCxnSpPr>
            <p:nvPr/>
          </p:nvCxnSpPr>
          <p:spPr>
            <a:xfrm flipV="1">
              <a:off x="10414111" y="4731445"/>
              <a:ext cx="144188" cy="691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5" name="组合 224">
            <a:extLst>
              <a:ext uri="{FF2B5EF4-FFF2-40B4-BE49-F238E27FC236}">
                <a16:creationId xmlns:a16="http://schemas.microsoft.com/office/drawing/2014/main" id="{ED1F7012-CE33-8264-8533-C7E810B53A2E}"/>
              </a:ext>
            </a:extLst>
          </p:cNvPr>
          <p:cNvGrpSpPr/>
          <p:nvPr/>
        </p:nvGrpSpPr>
        <p:grpSpPr>
          <a:xfrm>
            <a:off x="10243180" y="1502598"/>
            <a:ext cx="693059" cy="1206253"/>
            <a:chOff x="10243180" y="1502598"/>
            <a:chExt cx="693059" cy="1206253"/>
          </a:xfrm>
        </p:grpSpPr>
        <p:sp>
          <p:nvSpPr>
            <p:cNvPr id="145" name="矩形 144">
              <a:extLst>
                <a:ext uri="{FF2B5EF4-FFF2-40B4-BE49-F238E27FC236}">
                  <a16:creationId xmlns:a16="http://schemas.microsoft.com/office/drawing/2014/main" id="{00E29B97-925A-01BF-95AF-D3CDAEC513C2}"/>
                </a:ext>
              </a:extLst>
            </p:cNvPr>
            <p:cNvSpPr/>
            <p:nvPr/>
          </p:nvSpPr>
          <p:spPr>
            <a:xfrm>
              <a:off x="10336940" y="2028980"/>
              <a:ext cx="154342" cy="1543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a:extLst>
                <a:ext uri="{FF2B5EF4-FFF2-40B4-BE49-F238E27FC236}">
                  <a16:creationId xmlns:a16="http://schemas.microsoft.com/office/drawing/2014/main" id="{0D2CF91F-F0CF-F5D7-5337-E07936BFC30F}"/>
                </a:ext>
              </a:extLst>
            </p:cNvPr>
            <p:cNvSpPr/>
            <p:nvPr/>
          </p:nvSpPr>
          <p:spPr>
            <a:xfrm>
              <a:off x="10706533" y="2028980"/>
              <a:ext cx="154342" cy="1543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8" name="直接连接符 147">
              <a:extLst>
                <a:ext uri="{FF2B5EF4-FFF2-40B4-BE49-F238E27FC236}">
                  <a16:creationId xmlns:a16="http://schemas.microsoft.com/office/drawing/2014/main" id="{A8D13FB5-2A56-6371-B1A6-5B104F4E92C6}"/>
                </a:ext>
              </a:extLst>
            </p:cNvPr>
            <p:cNvCxnSpPr>
              <a:cxnSpLocks/>
              <a:endCxn id="145" idx="0"/>
            </p:cNvCxnSpPr>
            <p:nvPr/>
          </p:nvCxnSpPr>
          <p:spPr>
            <a:xfrm>
              <a:off x="10414111" y="1752590"/>
              <a:ext cx="0" cy="2763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C58FC5CB-9793-2829-4180-BE7B85057A4A}"/>
                </a:ext>
              </a:extLst>
            </p:cNvPr>
            <p:cNvCxnSpPr>
              <a:cxnSpLocks/>
            </p:cNvCxnSpPr>
            <p:nvPr/>
          </p:nvCxnSpPr>
          <p:spPr>
            <a:xfrm>
              <a:off x="10781183" y="1502598"/>
              <a:ext cx="0" cy="5263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连接符: 曲线 155">
              <a:extLst>
                <a:ext uri="{FF2B5EF4-FFF2-40B4-BE49-F238E27FC236}">
                  <a16:creationId xmlns:a16="http://schemas.microsoft.com/office/drawing/2014/main" id="{CC699438-A600-0AE1-A8AD-935D32F5169D}"/>
                </a:ext>
              </a:extLst>
            </p:cNvPr>
            <p:cNvCxnSpPr>
              <a:stCxn id="145" idx="2"/>
              <a:endCxn id="147" idx="2"/>
            </p:cNvCxnSpPr>
            <p:nvPr/>
          </p:nvCxnSpPr>
          <p:spPr>
            <a:xfrm rot="16200000" flipH="1">
              <a:off x="10194783" y="2402650"/>
              <a:ext cx="525529" cy="86872"/>
            </a:xfrm>
            <a:prstGeom prst="curved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连接符: 曲线 156">
              <a:extLst>
                <a:ext uri="{FF2B5EF4-FFF2-40B4-BE49-F238E27FC236}">
                  <a16:creationId xmlns:a16="http://schemas.microsoft.com/office/drawing/2014/main" id="{8B3E8353-B71D-1D06-4264-989B3020720D}"/>
                </a:ext>
              </a:extLst>
            </p:cNvPr>
            <p:cNvCxnSpPr>
              <a:cxnSpLocks/>
              <a:stCxn id="146" idx="2"/>
              <a:endCxn id="147" idx="6"/>
            </p:cNvCxnSpPr>
            <p:nvPr/>
          </p:nvCxnSpPr>
          <p:spPr>
            <a:xfrm rot="5400000">
              <a:off x="10458521" y="2383667"/>
              <a:ext cx="525529" cy="124839"/>
            </a:xfrm>
            <a:prstGeom prst="curved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文本框 219">
              <a:extLst>
                <a:ext uri="{FF2B5EF4-FFF2-40B4-BE49-F238E27FC236}">
                  <a16:creationId xmlns:a16="http://schemas.microsoft.com/office/drawing/2014/main" id="{97BD4193-57BC-8AD7-F6B7-54E933B2204D}"/>
                </a:ext>
              </a:extLst>
            </p:cNvPr>
            <p:cNvSpPr txBox="1"/>
            <p:nvPr/>
          </p:nvSpPr>
          <p:spPr>
            <a:xfrm>
              <a:off x="10243180" y="2139874"/>
              <a:ext cx="693059" cy="276999"/>
            </a:xfrm>
            <a:prstGeom prst="rect">
              <a:avLst/>
            </a:prstGeom>
            <a:noFill/>
          </p:spPr>
          <p:txBody>
            <a:bodyPr wrap="square" rtlCol="0">
              <a:spAutoFit/>
            </a:bodyPr>
            <a:lstStyle/>
            <a:p>
              <a:pPr algn="ctr"/>
              <a:r>
                <a:rPr lang="zh-CN" altLang="en-US" sz="1200" b="1" dirty="0">
                  <a:solidFill>
                    <a:schemeClr val="bg1"/>
                  </a:solidFill>
                </a:rPr>
                <a:t>端口</a:t>
              </a:r>
            </a:p>
          </p:txBody>
        </p:sp>
      </p:grpSp>
      <p:grpSp>
        <p:nvGrpSpPr>
          <p:cNvPr id="37" name="组合 36">
            <a:extLst>
              <a:ext uri="{FF2B5EF4-FFF2-40B4-BE49-F238E27FC236}">
                <a16:creationId xmlns:a16="http://schemas.microsoft.com/office/drawing/2014/main" id="{F62DB4C4-BEC4-0321-3D41-EE5994F92513}"/>
              </a:ext>
            </a:extLst>
          </p:cNvPr>
          <p:cNvGrpSpPr/>
          <p:nvPr/>
        </p:nvGrpSpPr>
        <p:grpSpPr>
          <a:xfrm>
            <a:off x="10113794" y="1317932"/>
            <a:ext cx="986919" cy="619324"/>
            <a:chOff x="10113794" y="1317932"/>
            <a:chExt cx="986919" cy="619324"/>
          </a:xfrm>
        </p:grpSpPr>
        <p:sp>
          <p:nvSpPr>
            <p:cNvPr id="150" name="椭圆 149">
              <a:extLst>
                <a:ext uri="{FF2B5EF4-FFF2-40B4-BE49-F238E27FC236}">
                  <a16:creationId xmlns:a16="http://schemas.microsoft.com/office/drawing/2014/main" id="{1325CBA9-0DE4-7BD1-C10F-28777F863775}"/>
                </a:ext>
              </a:extLst>
            </p:cNvPr>
            <p:cNvSpPr/>
            <p:nvPr/>
          </p:nvSpPr>
          <p:spPr>
            <a:xfrm>
              <a:off x="10179786" y="1618101"/>
              <a:ext cx="468652" cy="2816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文本框 150">
              <a:extLst>
                <a:ext uri="{FF2B5EF4-FFF2-40B4-BE49-F238E27FC236}">
                  <a16:creationId xmlns:a16="http://schemas.microsoft.com/office/drawing/2014/main" id="{083C942F-8C2A-34DA-F9F3-8FDE31707482}"/>
                </a:ext>
              </a:extLst>
            </p:cNvPr>
            <p:cNvSpPr txBox="1"/>
            <p:nvPr/>
          </p:nvSpPr>
          <p:spPr>
            <a:xfrm>
              <a:off x="10113794" y="1567924"/>
              <a:ext cx="600635" cy="369332"/>
            </a:xfrm>
            <a:prstGeom prst="rect">
              <a:avLst/>
            </a:prstGeom>
            <a:noFill/>
          </p:spPr>
          <p:txBody>
            <a:bodyPr wrap="square" rtlCol="0">
              <a:spAutoFit/>
            </a:bodyPr>
            <a:lstStyle/>
            <a:p>
              <a:pPr algn="ctr"/>
              <a:r>
                <a:rPr lang="en-US" altLang="zh-CN" b="1" dirty="0"/>
                <a:t>AP3</a:t>
              </a:r>
              <a:endParaRPr lang="zh-CN" altLang="en-US" b="1" dirty="0"/>
            </a:p>
          </p:txBody>
        </p:sp>
        <p:grpSp>
          <p:nvGrpSpPr>
            <p:cNvPr id="153" name="组合 152">
              <a:extLst>
                <a:ext uri="{FF2B5EF4-FFF2-40B4-BE49-F238E27FC236}">
                  <a16:creationId xmlns:a16="http://schemas.microsoft.com/office/drawing/2014/main" id="{F3A44BDE-C38F-1AA4-3262-F1C534FDE223}"/>
                </a:ext>
              </a:extLst>
            </p:cNvPr>
            <p:cNvGrpSpPr/>
            <p:nvPr/>
          </p:nvGrpSpPr>
          <p:grpSpPr>
            <a:xfrm>
              <a:off x="10500078" y="1317932"/>
              <a:ext cx="600635" cy="369332"/>
              <a:chOff x="2964200" y="1845407"/>
              <a:chExt cx="600635" cy="369332"/>
            </a:xfrm>
          </p:grpSpPr>
          <p:sp>
            <p:nvSpPr>
              <p:cNvPr id="154" name="椭圆 153">
                <a:extLst>
                  <a:ext uri="{FF2B5EF4-FFF2-40B4-BE49-F238E27FC236}">
                    <a16:creationId xmlns:a16="http://schemas.microsoft.com/office/drawing/2014/main" id="{65719C0A-DA1E-CA06-DFAD-56D67C010AF4}"/>
                  </a:ext>
                </a:extLst>
              </p:cNvPr>
              <p:cNvSpPr/>
              <p:nvPr/>
            </p:nvSpPr>
            <p:spPr>
              <a:xfrm>
                <a:off x="3030192" y="1889268"/>
                <a:ext cx="468652" cy="2816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文本框 154">
                <a:extLst>
                  <a:ext uri="{FF2B5EF4-FFF2-40B4-BE49-F238E27FC236}">
                    <a16:creationId xmlns:a16="http://schemas.microsoft.com/office/drawing/2014/main" id="{5F28CE49-7B70-442A-43C2-6C6E4B1C211F}"/>
                  </a:ext>
                </a:extLst>
              </p:cNvPr>
              <p:cNvSpPr txBox="1"/>
              <p:nvPr/>
            </p:nvSpPr>
            <p:spPr>
              <a:xfrm>
                <a:off x="2964200" y="1845407"/>
                <a:ext cx="600635" cy="369332"/>
              </a:xfrm>
              <a:prstGeom prst="rect">
                <a:avLst/>
              </a:prstGeom>
              <a:noFill/>
            </p:spPr>
            <p:txBody>
              <a:bodyPr wrap="square" rtlCol="0">
                <a:spAutoFit/>
              </a:bodyPr>
              <a:lstStyle/>
              <a:p>
                <a:pPr algn="ctr"/>
                <a:r>
                  <a:rPr lang="en-US" altLang="zh-CN" b="1" dirty="0"/>
                  <a:t>AP4</a:t>
                </a:r>
                <a:endParaRPr lang="zh-CN" altLang="en-US" b="1" dirty="0"/>
              </a:p>
            </p:txBody>
          </p:sp>
        </p:grpSp>
      </p:grpSp>
      <p:sp>
        <p:nvSpPr>
          <p:cNvPr id="11" name="箭头: 左右 10">
            <a:extLst>
              <a:ext uri="{FF2B5EF4-FFF2-40B4-BE49-F238E27FC236}">
                <a16:creationId xmlns:a16="http://schemas.microsoft.com/office/drawing/2014/main" id="{A83A6CAB-B0ED-9ADD-9897-DA3C5B9ED3B1}"/>
              </a:ext>
            </a:extLst>
          </p:cNvPr>
          <p:cNvSpPr/>
          <p:nvPr/>
        </p:nvSpPr>
        <p:spPr>
          <a:xfrm>
            <a:off x="2087212" y="2083191"/>
            <a:ext cx="8016549" cy="649871"/>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运输层直接为应用进程间的逻辑通信提供服务</a:t>
            </a:r>
          </a:p>
        </p:txBody>
      </p:sp>
    </p:spTree>
    <p:custDataLst>
      <p:tags r:id="rId1"/>
    </p:custDataLst>
    <p:extLst>
      <p:ext uri="{BB962C8B-B14F-4D97-AF65-F5344CB8AC3E}">
        <p14:creationId xmlns:p14="http://schemas.microsoft.com/office/powerpoint/2010/main" val="14940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E96AF74-AEB2-AD1A-B2E4-B64FC7DAA34D}"/>
              </a:ext>
            </a:extLst>
          </p:cNvPr>
          <p:cNvSpPr txBox="1"/>
          <p:nvPr/>
        </p:nvSpPr>
        <p:spPr>
          <a:xfrm>
            <a:off x="4332053" y="2544884"/>
            <a:ext cx="713361" cy="369332"/>
          </a:xfrm>
          <a:prstGeom prst="rect">
            <a:avLst/>
          </a:prstGeom>
          <a:noFill/>
        </p:spPr>
        <p:txBody>
          <a:bodyPr wrap="square" rtlCol="0">
            <a:spAutoFit/>
          </a:bodyPr>
          <a:lstStyle/>
          <a:p>
            <a:r>
              <a:rPr lang="zh-CN" altLang="en-US" b="1" dirty="0">
                <a:solidFill>
                  <a:schemeClr val="accent1"/>
                </a:solidFill>
              </a:rPr>
              <a:t>误码</a:t>
            </a:r>
          </a:p>
        </p:txBody>
      </p:sp>
      <p:grpSp>
        <p:nvGrpSpPr>
          <p:cNvPr id="46" name="组合 45">
            <a:extLst>
              <a:ext uri="{FF2B5EF4-FFF2-40B4-BE49-F238E27FC236}">
                <a16:creationId xmlns:a16="http://schemas.microsoft.com/office/drawing/2014/main" id="{8B2C20D8-A9E0-2187-04E4-90E8A394C7B6}"/>
              </a:ext>
            </a:extLst>
          </p:cNvPr>
          <p:cNvGrpSpPr/>
          <p:nvPr/>
        </p:nvGrpSpPr>
        <p:grpSpPr>
          <a:xfrm>
            <a:off x="304799" y="749300"/>
            <a:ext cx="6192345" cy="400110"/>
            <a:chOff x="424116" y="898245"/>
            <a:chExt cx="6192345" cy="400110"/>
          </a:xfrm>
        </p:grpSpPr>
        <p:sp>
          <p:nvSpPr>
            <p:cNvPr id="47" name="平行四边形 46">
              <a:extLst>
                <a:ext uri="{FF2B5EF4-FFF2-40B4-BE49-F238E27FC236}">
                  <a16:creationId xmlns:a16="http://schemas.microsoft.com/office/drawing/2014/main" id="{7E37A4D2-45B7-7751-FECC-0328C96ADAAE}"/>
                </a:ext>
              </a:extLst>
            </p:cNvPr>
            <p:cNvSpPr/>
            <p:nvPr/>
          </p:nvSpPr>
          <p:spPr>
            <a:xfrm>
              <a:off x="424116" y="898245"/>
              <a:ext cx="68742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48" name="文本框 47">
              <a:extLst>
                <a:ext uri="{FF2B5EF4-FFF2-40B4-BE49-F238E27FC236}">
                  <a16:creationId xmlns:a16="http://schemas.microsoft.com/office/drawing/2014/main" id="{B7B8812E-7D0A-DD9C-A9DE-0A934438EB6A}"/>
                </a:ext>
              </a:extLst>
            </p:cNvPr>
            <p:cNvSpPr txBox="1"/>
            <p:nvPr/>
          </p:nvSpPr>
          <p:spPr>
            <a:xfrm>
              <a:off x="1111537" y="898245"/>
              <a:ext cx="5504924" cy="400110"/>
            </a:xfrm>
            <a:prstGeom prst="rect">
              <a:avLst/>
            </a:prstGeom>
            <a:noFill/>
          </p:spPr>
          <p:txBody>
            <a:bodyPr wrap="square" rtlCol="0">
              <a:spAutoFit/>
            </a:bodyPr>
            <a:lstStyle/>
            <a:p>
              <a:r>
                <a:rPr lang="en-US" altLang="zh-CN" sz="2000" b="1" dirty="0"/>
                <a:t>UDP</a:t>
              </a:r>
              <a:r>
                <a:rPr lang="zh-CN" altLang="en-US" sz="2000" b="1" dirty="0"/>
                <a:t>和</a:t>
              </a:r>
              <a:r>
                <a:rPr lang="en-US" altLang="zh-CN" sz="2000" b="1" dirty="0"/>
                <a:t>TCP</a:t>
              </a:r>
              <a:r>
                <a:rPr lang="zh-CN" altLang="en-US" sz="2000" b="1" dirty="0"/>
                <a:t>对数据传输可靠性的支持情况</a:t>
              </a:r>
            </a:p>
          </p:txBody>
        </p:sp>
      </p:grpSp>
      <p:sp>
        <p:nvSpPr>
          <p:cNvPr id="3" name="矩形 2">
            <a:extLst>
              <a:ext uri="{FF2B5EF4-FFF2-40B4-BE49-F238E27FC236}">
                <a16:creationId xmlns:a16="http://schemas.microsoft.com/office/drawing/2014/main" id="{5FAEBC5D-CA4D-52E8-390A-45F4447348A3}"/>
              </a:ext>
            </a:extLst>
          </p:cNvPr>
          <p:cNvSpPr/>
          <p:nvPr/>
        </p:nvSpPr>
        <p:spPr>
          <a:xfrm>
            <a:off x="30480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用户数据报协议</a:t>
            </a:r>
            <a:r>
              <a:rPr lang="en-US" altLang="zh-CN" b="1" dirty="0"/>
              <a:t>UDP</a:t>
            </a:r>
          </a:p>
          <a:p>
            <a:pPr algn="ctr"/>
            <a:r>
              <a:rPr lang="zh-CN" altLang="en-US" b="1" dirty="0"/>
              <a:t>（</a:t>
            </a:r>
            <a:r>
              <a:rPr lang="en-US" altLang="zh-CN" b="1" dirty="0"/>
              <a:t>User Datagram Protocol</a:t>
            </a:r>
            <a:r>
              <a:rPr lang="zh-CN" altLang="en-US" b="1" dirty="0"/>
              <a:t>）</a:t>
            </a:r>
          </a:p>
        </p:txBody>
      </p:sp>
      <p:sp>
        <p:nvSpPr>
          <p:cNvPr id="49" name="矩形 48">
            <a:extLst>
              <a:ext uri="{FF2B5EF4-FFF2-40B4-BE49-F238E27FC236}">
                <a16:creationId xmlns:a16="http://schemas.microsoft.com/office/drawing/2014/main" id="{6C8A0C8B-C38D-7FD2-9A75-F278A4E78686}"/>
              </a:ext>
            </a:extLst>
          </p:cNvPr>
          <p:cNvSpPr/>
          <p:nvPr/>
        </p:nvSpPr>
        <p:spPr>
          <a:xfrm>
            <a:off x="647862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传输控制协议</a:t>
            </a:r>
            <a:r>
              <a:rPr lang="en-US" altLang="zh-CN" b="1" dirty="0"/>
              <a:t>TCP</a:t>
            </a:r>
          </a:p>
          <a:p>
            <a:pPr algn="ctr"/>
            <a:r>
              <a:rPr lang="zh-CN" altLang="en-US" b="1" dirty="0"/>
              <a:t>（</a:t>
            </a:r>
            <a:r>
              <a:rPr lang="en-US" altLang="zh-CN" b="1" dirty="0"/>
              <a:t>Transmission Control Protocol</a:t>
            </a:r>
            <a:r>
              <a:rPr lang="zh-CN" altLang="en-US" b="1" dirty="0"/>
              <a:t>）</a:t>
            </a:r>
          </a:p>
        </p:txBody>
      </p:sp>
      <p:grpSp>
        <p:nvGrpSpPr>
          <p:cNvPr id="6" name="组合 5">
            <a:extLst>
              <a:ext uri="{FF2B5EF4-FFF2-40B4-BE49-F238E27FC236}">
                <a16:creationId xmlns:a16="http://schemas.microsoft.com/office/drawing/2014/main" id="{6FFE0967-537E-3AAD-2198-4245B29655D0}"/>
              </a:ext>
            </a:extLst>
          </p:cNvPr>
          <p:cNvGrpSpPr/>
          <p:nvPr/>
        </p:nvGrpSpPr>
        <p:grpSpPr>
          <a:xfrm>
            <a:off x="330740" y="1989752"/>
            <a:ext cx="5460898" cy="3544681"/>
            <a:chOff x="330740" y="1989752"/>
            <a:chExt cx="5460898" cy="3544681"/>
          </a:xfrm>
        </p:grpSpPr>
        <p:grpSp>
          <p:nvGrpSpPr>
            <p:cNvPr id="5" name="组合 4">
              <a:extLst>
                <a:ext uri="{FF2B5EF4-FFF2-40B4-BE49-F238E27FC236}">
                  <a16:creationId xmlns:a16="http://schemas.microsoft.com/office/drawing/2014/main" id="{B0D9B026-5A69-2F44-605F-7671294A65F4}"/>
                </a:ext>
              </a:extLst>
            </p:cNvPr>
            <p:cNvGrpSpPr/>
            <p:nvPr/>
          </p:nvGrpSpPr>
          <p:grpSpPr>
            <a:xfrm>
              <a:off x="330740" y="1989752"/>
              <a:ext cx="5460898" cy="1378565"/>
              <a:chOff x="304800" y="2145392"/>
              <a:chExt cx="5460898" cy="1378565"/>
            </a:xfrm>
          </p:grpSpPr>
          <p:grpSp>
            <p:nvGrpSpPr>
              <p:cNvPr id="25" name="组合 24">
                <a:extLst>
                  <a:ext uri="{FF2B5EF4-FFF2-40B4-BE49-F238E27FC236}">
                    <a16:creationId xmlns:a16="http://schemas.microsoft.com/office/drawing/2014/main" id="{F3666F1F-67EC-D68D-6040-DDE640ED55C9}"/>
                  </a:ext>
                </a:extLst>
              </p:cNvPr>
              <p:cNvGrpSpPr/>
              <p:nvPr/>
            </p:nvGrpSpPr>
            <p:grpSpPr>
              <a:xfrm>
                <a:off x="304800" y="2514724"/>
                <a:ext cx="5408580" cy="1009233"/>
                <a:chOff x="304800" y="2158045"/>
                <a:chExt cx="5408580" cy="1009233"/>
              </a:xfrm>
            </p:grpSpPr>
            <p:cxnSp>
              <p:nvCxnSpPr>
                <p:cNvPr id="26" name="直接连接符 25">
                  <a:extLst>
                    <a:ext uri="{FF2B5EF4-FFF2-40B4-BE49-F238E27FC236}">
                      <a16:creationId xmlns:a16="http://schemas.microsoft.com/office/drawing/2014/main" id="{C49CB6F7-1A57-0DD5-51BB-F984BB9C34D1}"/>
                    </a:ext>
                  </a:extLst>
                </p:cNvPr>
                <p:cNvCxnSpPr/>
                <p:nvPr/>
              </p:nvCxnSpPr>
              <p:spPr>
                <a:xfrm>
                  <a:off x="1212715" y="2808051"/>
                  <a:ext cx="36122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84A2F199-F6AF-0581-95A8-E2C4C911ACDB}"/>
                    </a:ext>
                  </a:extLst>
                </p:cNvPr>
                <p:cNvGrpSpPr/>
                <p:nvPr/>
              </p:nvGrpSpPr>
              <p:grpSpPr>
                <a:xfrm>
                  <a:off x="304800" y="2158045"/>
                  <a:ext cx="1041079" cy="944220"/>
                  <a:chOff x="651533" y="2106164"/>
                  <a:chExt cx="1041079" cy="944220"/>
                </a:xfrm>
              </p:grpSpPr>
              <p:pic>
                <p:nvPicPr>
                  <p:cNvPr id="32" name="图形 31">
                    <a:extLst>
                      <a:ext uri="{FF2B5EF4-FFF2-40B4-BE49-F238E27FC236}">
                        <a16:creationId xmlns:a16="http://schemas.microsoft.com/office/drawing/2014/main" id="{CB3F06D6-A4FB-4879-26F3-4068FC6CC6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533" y="2106164"/>
                    <a:ext cx="976228" cy="944220"/>
                  </a:xfrm>
                  <a:prstGeom prst="rect">
                    <a:avLst/>
                  </a:prstGeom>
                </p:spPr>
              </p:pic>
              <p:sp>
                <p:nvSpPr>
                  <p:cNvPr id="33" name="文本框 32">
                    <a:extLst>
                      <a:ext uri="{FF2B5EF4-FFF2-40B4-BE49-F238E27FC236}">
                        <a16:creationId xmlns:a16="http://schemas.microsoft.com/office/drawing/2014/main" id="{60AD668C-AB92-3D11-88DA-A15F40CD2253}"/>
                      </a:ext>
                    </a:extLst>
                  </p:cNvPr>
                  <p:cNvSpPr txBox="1"/>
                  <p:nvPr/>
                </p:nvSpPr>
                <p:spPr>
                  <a:xfrm>
                    <a:off x="979251" y="2259193"/>
                    <a:ext cx="713361" cy="400110"/>
                  </a:xfrm>
                  <a:prstGeom prst="rect">
                    <a:avLst/>
                  </a:prstGeom>
                  <a:noFill/>
                </p:spPr>
                <p:txBody>
                  <a:bodyPr wrap="square" rtlCol="0">
                    <a:spAutoFit/>
                  </a:bodyPr>
                  <a:lstStyle/>
                  <a:p>
                    <a:pPr algn="ctr"/>
                    <a:r>
                      <a:rPr lang="en-US" altLang="zh-CN" sz="2000" b="1" dirty="0"/>
                      <a:t>UDP</a:t>
                    </a:r>
                    <a:endParaRPr lang="zh-CN" altLang="en-US" sz="2000" b="1" dirty="0"/>
                  </a:p>
                </p:txBody>
              </p:sp>
            </p:grpSp>
            <p:grpSp>
              <p:nvGrpSpPr>
                <p:cNvPr id="28" name="组合 27">
                  <a:extLst>
                    <a:ext uri="{FF2B5EF4-FFF2-40B4-BE49-F238E27FC236}">
                      <a16:creationId xmlns:a16="http://schemas.microsoft.com/office/drawing/2014/main" id="{22C48406-4043-CB23-A10B-084034AAA56F}"/>
                    </a:ext>
                  </a:extLst>
                </p:cNvPr>
                <p:cNvGrpSpPr/>
                <p:nvPr/>
              </p:nvGrpSpPr>
              <p:grpSpPr>
                <a:xfrm>
                  <a:off x="4672301" y="2158045"/>
                  <a:ext cx="1041079" cy="944220"/>
                  <a:chOff x="651533" y="2106164"/>
                  <a:chExt cx="1041079" cy="944220"/>
                </a:xfrm>
              </p:grpSpPr>
              <p:pic>
                <p:nvPicPr>
                  <p:cNvPr id="30" name="图形 29">
                    <a:extLst>
                      <a:ext uri="{FF2B5EF4-FFF2-40B4-BE49-F238E27FC236}">
                        <a16:creationId xmlns:a16="http://schemas.microsoft.com/office/drawing/2014/main" id="{BEAC4CC4-AE1C-002F-E279-0BD0BBCBBD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533" y="2106164"/>
                    <a:ext cx="976228" cy="944220"/>
                  </a:xfrm>
                  <a:prstGeom prst="rect">
                    <a:avLst/>
                  </a:prstGeom>
                </p:spPr>
              </p:pic>
              <p:sp>
                <p:nvSpPr>
                  <p:cNvPr id="31" name="文本框 30">
                    <a:extLst>
                      <a:ext uri="{FF2B5EF4-FFF2-40B4-BE49-F238E27FC236}">
                        <a16:creationId xmlns:a16="http://schemas.microsoft.com/office/drawing/2014/main" id="{94980408-CA06-7ADF-20CA-0705691807A6}"/>
                      </a:ext>
                    </a:extLst>
                  </p:cNvPr>
                  <p:cNvSpPr txBox="1"/>
                  <p:nvPr/>
                </p:nvSpPr>
                <p:spPr>
                  <a:xfrm>
                    <a:off x="979251" y="2259193"/>
                    <a:ext cx="713361" cy="400110"/>
                  </a:xfrm>
                  <a:prstGeom prst="rect">
                    <a:avLst/>
                  </a:prstGeom>
                  <a:noFill/>
                </p:spPr>
                <p:txBody>
                  <a:bodyPr wrap="square" rtlCol="0">
                    <a:spAutoFit/>
                  </a:bodyPr>
                  <a:lstStyle/>
                  <a:p>
                    <a:pPr algn="ctr"/>
                    <a:r>
                      <a:rPr lang="en-US" altLang="zh-CN" sz="2000" b="1" dirty="0"/>
                      <a:t>UDP</a:t>
                    </a:r>
                    <a:endParaRPr lang="zh-CN" altLang="en-US" sz="2000" b="1" dirty="0"/>
                  </a:p>
                </p:txBody>
              </p:sp>
            </p:grpSp>
            <p:sp>
              <p:nvSpPr>
                <p:cNvPr id="29" name="云形 28">
                  <a:extLst>
                    <a:ext uri="{FF2B5EF4-FFF2-40B4-BE49-F238E27FC236}">
                      <a16:creationId xmlns:a16="http://schemas.microsoft.com/office/drawing/2014/main" id="{DDC5AB8B-A966-2CB1-B57A-558801A19A09}"/>
                    </a:ext>
                  </a:extLst>
                </p:cNvPr>
                <p:cNvSpPr/>
                <p:nvPr/>
              </p:nvSpPr>
              <p:spPr>
                <a:xfrm>
                  <a:off x="2237364" y="2448824"/>
                  <a:ext cx="1381327" cy="718454"/>
                </a:xfrm>
                <a:prstGeom prst="cloud">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因特网</a:t>
                  </a:r>
                </a:p>
              </p:txBody>
            </p:sp>
          </p:grpSp>
          <p:sp>
            <p:nvSpPr>
              <p:cNvPr id="4" name="文本框 3">
                <a:extLst>
                  <a:ext uri="{FF2B5EF4-FFF2-40B4-BE49-F238E27FC236}">
                    <a16:creationId xmlns:a16="http://schemas.microsoft.com/office/drawing/2014/main" id="{175AD6FA-C17E-8658-AC59-39229961DD42}"/>
                  </a:ext>
                </a:extLst>
              </p:cNvPr>
              <p:cNvSpPr txBox="1"/>
              <p:nvPr/>
            </p:nvSpPr>
            <p:spPr>
              <a:xfrm>
                <a:off x="424993" y="2145392"/>
                <a:ext cx="920886" cy="369332"/>
              </a:xfrm>
              <a:prstGeom prst="rect">
                <a:avLst/>
              </a:prstGeom>
              <a:noFill/>
            </p:spPr>
            <p:txBody>
              <a:bodyPr wrap="square" rtlCol="0">
                <a:spAutoFit/>
              </a:bodyPr>
              <a:lstStyle/>
              <a:p>
                <a:pPr algn="ctr"/>
                <a:r>
                  <a:rPr lang="zh-CN" altLang="en-US" b="1" dirty="0"/>
                  <a:t>发送方</a:t>
                </a:r>
              </a:p>
            </p:txBody>
          </p:sp>
          <p:sp>
            <p:nvSpPr>
              <p:cNvPr id="35" name="文本框 34">
                <a:extLst>
                  <a:ext uri="{FF2B5EF4-FFF2-40B4-BE49-F238E27FC236}">
                    <a16:creationId xmlns:a16="http://schemas.microsoft.com/office/drawing/2014/main" id="{BB35BEBF-4E05-A23B-307E-C4F205D9599D}"/>
                  </a:ext>
                </a:extLst>
              </p:cNvPr>
              <p:cNvSpPr txBox="1"/>
              <p:nvPr/>
            </p:nvSpPr>
            <p:spPr>
              <a:xfrm>
                <a:off x="4844812" y="2145392"/>
                <a:ext cx="920886" cy="369332"/>
              </a:xfrm>
              <a:prstGeom prst="rect">
                <a:avLst/>
              </a:prstGeom>
              <a:noFill/>
            </p:spPr>
            <p:txBody>
              <a:bodyPr wrap="square" rtlCol="0">
                <a:spAutoFit/>
              </a:bodyPr>
              <a:lstStyle/>
              <a:p>
                <a:pPr algn="ctr"/>
                <a:r>
                  <a:rPr lang="zh-CN" altLang="en-US" b="1" dirty="0"/>
                  <a:t>接收方</a:t>
                </a:r>
              </a:p>
            </p:txBody>
          </p:sp>
        </p:grpSp>
        <p:sp>
          <p:nvSpPr>
            <p:cNvPr id="37" name="矩形 36">
              <a:extLst>
                <a:ext uri="{FF2B5EF4-FFF2-40B4-BE49-F238E27FC236}">
                  <a16:creationId xmlns:a16="http://schemas.microsoft.com/office/drawing/2014/main" id="{2FD7C560-58C6-C5F0-93EA-0F9041B4CB60}"/>
                </a:ext>
              </a:extLst>
            </p:cNvPr>
            <p:cNvSpPr/>
            <p:nvPr/>
          </p:nvSpPr>
          <p:spPr>
            <a:xfrm>
              <a:off x="330740" y="5066901"/>
              <a:ext cx="1381327" cy="467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38" name="矩形 37">
              <a:extLst>
                <a:ext uri="{FF2B5EF4-FFF2-40B4-BE49-F238E27FC236}">
                  <a16:creationId xmlns:a16="http://schemas.microsoft.com/office/drawing/2014/main" id="{89318E28-1C1B-978F-4300-E55368DD6E95}"/>
                </a:ext>
              </a:extLst>
            </p:cNvPr>
            <p:cNvSpPr/>
            <p:nvPr/>
          </p:nvSpPr>
          <p:spPr>
            <a:xfrm>
              <a:off x="330740" y="4126629"/>
              <a:ext cx="1381327" cy="46753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39" name="矩形 38">
              <a:extLst>
                <a:ext uri="{FF2B5EF4-FFF2-40B4-BE49-F238E27FC236}">
                  <a16:creationId xmlns:a16="http://schemas.microsoft.com/office/drawing/2014/main" id="{29D8755D-FB29-50A4-D0B8-B92B67510773}"/>
                </a:ext>
              </a:extLst>
            </p:cNvPr>
            <p:cNvSpPr/>
            <p:nvPr/>
          </p:nvSpPr>
          <p:spPr>
            <a:xfrm>
              <a:off x="330740" y="4594161"/>
              <a:ext cx="1381327" cy="46753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网际层</a:t>
              </a:r>
            </a:p>
          </p:txBody>
        </p:sp>
        <p:sp>
          <p:nvSpPr>
            <p:cNvPr id="40" name="矩形 39">
              <a:extLst>
                <a:ext uri="{FF2B5EF4-FFF2-40B4-BE49-F238E27FC236}">
                  <a16:creationId xmlns:a16="http://schemas.microsoft.com/office/drawing/2014/main" id="{C930CFCB-0BF6-7818-9EBF-C836D8294018}"/>
                </a:ext>
              </a:extLst>
            </p:cNvPr>
            <p:cNvSpPr/>
            <p:nvPr/>
          </p:nvSpPr>
          <p:spPr>
            <a:xfrm>
              <a:off x="330740" y="3659097"/>
              <a:ext cx="1381327" cy="46753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43" name="矩形 42">
              <a:extLst>
                <a:ext uri="{FF2B5EF4-FFF2-40B4-BE49-F238E27FC236}">
                  <a16:creationId xmlns:a16="http://schemas.microsoft.com/office/drawing/2014/main" id="{CAF0ACBA-149A-1399-E83D-38B1180006BE}"/>
                </a:ext>
              </a:extLst>
            </p:cNvPr>
            <p:cNvSpPr/>
            <p:nvPr/>
          </p:nvSpPr>
          <p:spPr>
            <a:xfrm>
              <a:off x="4332053" y="5066901"/>
              <a:ext cx="1381327" cy="467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50" name="矩形 49">
              <a:extLst>
                <a:ext uri="{FF2B5EF4-FFF2-40B4-BE49-F238E27FC236}">
                  <a16:creationId xmlns:a16="http://schemas.microsoft.com/office/drawing/2014/main" id="{F29D35BF-6FFF-9B49-87D5-25DC1B455A0F}"/>
                </a:ext>
              </a:extLst>
            </p:cNvPr>
            <p:cNvSpPr/>
            <p:nvPr/>
          </p:nvSpPr>
          <p:spPr>
            <a:xfrm>
              <a:off x="4332053" y="4126629"/>
              <a:ext cx="1381327" cy="46753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2" name="矩形 51">
              <a:extLst>
                <a:ext uri="{FF2B5EF4-FFF2-40B4-BE49-F238E27FC236}">
                  <a16:creationId xmlns:a16="http://schemas.microsoft.com/office/drawing/2014/main" id="{BF2F2BBF-812A-231F-0D79-64AC696EA85E}"/>
                </a:ext>
              </a:extLst>
            </p:cNvPr>
            <p:cNvSpPr/>
            <p:nvPr/>
          </p:nvSpPr>
          <p:spPr>
            <a:xfrm>
              <a:off x="4332053" y="4594161"/>
              <a:ext cx="1381327" cy="46753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网际层</a:t>
              </a:r>
            </a:p>
          </p:txBody>
        </p:sp>
        <p:sp>
          <p:nvSpPr>
            <p:cNvPr id="53" name="矩形 52">
              <a:extLst>
                <a:ext uri="{FF2B5EF4-FFF2-40B4-BE49-F238E27FC236}">
                  <a16:creationId xmlns:a16="http://schemas.microsoft.com/office/drawing/2014/main" id="{BE5E1680-516E-E989-E307-0914DF4389ED}"/>
                </a:ext>
              </a:extLst>
            </p:cNvPr>
            <p:cNvSpPr/>
            <p:nvPr/>
          </p:nvSpPr>
          <p:spPr>
            <a:xfrm>
              <a:off x="4332053" y="3659097"/>
              <a:ext cx="1381327" cy="46753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sp>
        <p:nvSpPr>
          <p:cNvPr id="7" name="矩形 6">
            <a:extLst>
              <a:ext uri="{FF2B5EF4-FFF2-40B4-BE49-F238E27FC236}">
                <a16:creationId xmlns:a16="http://schemas.microsoft.com/office/drawing/2014/main" id="{B4C92182-CC9C-8BCD-DDB4-0D5E1875B7DF}"/>
              </a:ext>
            </a:extLst>
          </p:cNvPr>
          <p:cNvSpPr/>
          <p:nvPr/>
        </p:nvSpPr>
        <p:spPr>
          <a:xfrm>
            <a:off x="1712067" y="4594161"/>
            <a:ext cx="2619986" cy="46753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无连接不可靠传输服务</a:t>
            </a:r>
          </a:p>
        </p:txBody>
      </p:sp>
      <p:sp>
        <p:nvSpPr>
          <p:cNvPr id="54" name="矩形 53">
            <a:extLst>
              <a:ext uri="{FF2B5EF4-FFF2-40B4-BE49-F238E27FC236}">
                <a16:creationId xmlns:a16="http://schemas.microsoft.com/office/drawing/2014/main" id="{0D1575CC-CBF6-4C47-0DF0-7F7DDB209A81}"/>
              </a:ext>
            </a:extLst>
          </p:cNvPr>
          <p:cNvSpPr/>
          <p:nvPr/>
        </p:nvSpPr>
        <p:spPr>
          <a:xfrm>
            <a:off x="1712067" y="4124027"/>
            <a:ext cx="2619986" cy="46753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无连接不可靠传输服务</a:t>
            </a:r>
          </a:p>
        </p:txBody>
      </p:sp>
      <p:sp>
        <p:nvSpPr>
          <p:cNvPr id="64" name="email_159050">
            <a:extLst>
              <a:ext uri="{FF2B5EF4-FFF2-40B4-BE49-F238E27FC236}">
                <a16:creationId xmlns:a16="http://schemas.microsoft.com/office/drawing/2014/main" id="{E6CB0426-E86F-95EF-9877-C09E3354556A}"/>
              </a:ext>
            </a:extLst>
          </p:cNvPr>
          <p:cNvSpPr/>
          <p:nvPr/>
        </p:nvSpPr>
        <p:spPr>
          <a:xfrm>
            <a:off x="4507370" y="2879311"/>
            <a:ext cx="293911" cy="223712"/>
          </a:xfrm>
          <a:custGeom>
            <a:avLst/>
            <a:gdLst>
              <a:gd name="T0" fmla="*/ 5711 w 6523"/>
              <a:gd name="T1" fmla="*/ 4973 h 4973"/>
              <a:gd name="T2" fmla="*/ 6523 w 6523"/>
              <a:gd name="T3" fmla="*/ 4161 h 4973"/>
              <a:gd name="T4" fmla="*/ 6523 w 6523"/>
              <a:gd name="T5" fmla="*/ 812 h 4973"/>
              <a:gd name="T6" fmla="*/ 5711 w 6523"/>
              <a:gd name="T7" fmla="*/ 0 h 4973"/>
              <a:gd name="T8" fmla="*/ 812 w 6523"/>
              <a:gd name="T9" fmla="*/ 0 h 4973"/>
              <a:gd name="T10" fmla="*/ 0 w 6523"/>
              <a:gd name="T11" fmla="*/ 812 h 4973"/>
              <a:gd name="T12" fmla="*/ 0 w 6523"/>
              <a:gd name="T13" fmla="*/ 4160 h 4973"/>
              <a:gd name="T14" fmla="*/ 812 w 6523"/>
              <a:gd name="T15" fmla="*/ 4972 h 4973"/>
              <a:gd name="T16" fmla="*/ 5711 w 6523"/>
              <a:gd name="T17" fmla="*/ 4972 h 4973"/>
              <a:gd name="T18" fmla="*/ 5711 w 6523"/>
              <a:gd name="T19" fmla="*/ 4973 h 4973"/>
              <a:gd name="T20" fmla="*/ 831 w 6523"/>
              <a:gd name="T21" fmla="*/ 1130 h 4973"/>
              <a:gd name="T22" fmla="*/ 808 w 6523"/>
              <a:gd name="T23" fmla="*/ 849 h 4973"/>
              <a:gd name="T24" fmla="*/ 1089 w 6523"/>
              <a:gd name="T25" fmla="*/ 826 h 4973"/>
              <a:gd name="T26" fmla="*/ 3261 w 6523"/>
              <a:gd name="T27" fmla="*/ 2669 h 4973"/>
              <a:gd name="T28" fmla="*/ 5435 w 6523"/>
              <a:gd name="T29" fmla="*/ 825 h 4973"/>
              <a:gd name="T30" fmla="*/ 5716 w 6523"/>
              <a:gd name="T31" fmla="*/ 848 h 4973"/>
              <a:gd name="T32" fmla="*/ 5693 w 6523"/>
              <a:gd name="T33" fmla="*/ 1129 h 4973"/>
              <a:gd name="T34" fmla="*/ 4143 w 6523"/>
              <a:gd name="T35" fmla="*/ 2446 h 4973"/>
              <a:gd name="T36" fmla="*/ 5701 w 6523"/>
              <a:gd name="T37" fmla="*/ 3913 h 4973"/>
              <a:gd name="T38" fmla="*/ 5709 w 6523"/>
              <a:gd name="T39" fmla="*/ 4196 h 4973"/>
              <a:gd name="T40" fmla="*/ 5564 w 6523"/>
              <a:gd name="T41" fmla="*/ 4258 h 4973"/>
              <a:gd name="T42" fmla="*/ 5427 w 6523"/>
              <a:gd name="T43" fmla="*/ 4204 h 4973"/>
              <a:gd name="T44" fmla="*/ 3836 w 6523"/>
              <a:gd name="T45" fmla="*/ 2708 h 4973"/>
              <a:gd name="T46" fmla="*/ 3392 w 6523"/>
              <a:gd name="T47" fmla="*/ 3085 h 4973"/>
              <a:gd name="T48" fmla="*/ 3263 w 6523"/>
              <a:gd name="T49" fmla="*/ 3133 h 4973"/>
              <a:gd name="T50" fmla="*/ 3133 w 6523"/>
              <a:gd name="T51" fmla="*/ 3085 h 4973"/>
              <a:gd name="T52" fmla="*/ 2688 w 6523"/>
              <a:gd name="T53" fmla="*/ 2708 h 4973"/>
              <a:gd name="T54" fmla="*/ 1097 w 6523"/>
              <a:gd name="T55" fmla="*/ 4205 h 4973"/>
              <a:gd name="T56" fmla="*/ 960 w 6523"/>
              <a:gd name="T57" fmla="*/ 4260 h 4973"/>
              <a:gd name="T58" fmla="*/ 815 w 6523"/>
              <a:gd name="T59" fmla="*/ 4197 h 4973"/>
              <a:gd name="T60" fmla="*/ 823 w 6523"/>
              <a:gd name="T61" fmla="*/ 3914 h 4973"/>
              <a:gd name="T62" fmla="*/ 2381 w 6523"/>
              <a:gd name="T63" fmla="*/ 2446 h 4973"/>
              <a:gd name="T64" fmla="*/ 831 w 6523"/>
              <a:gd name="T65" fmla="*/ 1130 h 4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3" h="4973">
                <a:moveTo>
                  <a:pt x="5711" y="4973"/>
                </a:moveTo>
                <a:cubicBezTo>
                  <a:pt x="6159" y="4973"/>
                  <a:pt x="6523" y="4609"/>
                  <a:pt x="6523" y="4161"/>
                </a:cubicBezTo>
                <a:lnTo>
                  <a:pt x="6523" y="812"/>
                </a:lnTo>
                <a:cubicBezTo>
                  <a:pt x="6523" y="364"/>
                  <a:pt x="6159" y="0"/>
                  <a:pt x="5711" y="0"/>
                </a:cubicBezTo>
                <a:lnTo>
                  <a:pt x="812" y="0"/>
                </a:lnTo>
                <a:cubicBezTo>
                  <a:pt x="364" y="0"/>
                  <a:pt x="0" y="364"/>
                  <a:pt x="0" y="812"/>
                </a:cubicBezTo>
                <a:lnTo>
                  <a:pt x="0" y="4160"/>
                </a:lnTo>
                <a:cubicBezTo>
                  <a:pt x="0" y="4608"/>
                  <a:pt x="364" y="4972"/>
                  <a:pt x="812" y="4972"/>
                </a:cubicBezTo>
                <a:lnTo>
                  <a:pt x="5711" y="4972"/>
                </a:lnTo>
                <a:lnTo>
                  <a:pt x="5711" y="4973"/>
                </a:lnTo>
                <a:close/>
                <a:moveTo>
                  <a:pt x="831" y="1130"/>
                </a:moveTo>
                <a:cubicBezTo>
                  <a:pt x="747" y="1058"/>
                  <a:pt x="736" y="933"/>
                  <a:pt x="808" y="849"/>
                </a:cubicBezTo>
                <a:cubicBezTo>
                  <a:pt x="880" y="765"/>
                  <a:pt x="1005" y="754"/>
                  <a:pt x="1089" y="826"/>
                </a:cubicBezTo>
                <a:lnTo>
                  <a:pt x="3261" y="2669"/>
                </a:lnTo>
                <a:lnTo>
                  <a:pt x="5435" y="825"/>
                </a:lnTo>
                <a:cubicBezTo>
                  <a:pt x="5519" y="753"/>
                  <a:pt x="5645" y="764"/>
                  <a:pt x="5716" y="848"/>
                </a:cubicBezTo>
                <a:cubicBezTo>
                  <a:pt x="5788" y="932"/>
                  <a:pt x="5777" y="1058"/>
                  <a:pt x="5693" y="1129"/>
                </a:cubicBezTo>
                <a:lnTo>
                  <a:pt x="4143" y="2446"/>
                </a:lnTo>
                <a:lnTo>
                  <a:pt x="5701" y="3913"/>
                </a:lnTo>
                <a:cubicBezTo>
                  <a:pt x="5781" y="3989"/>
                  <a:pt x="5785" y="4116"/>
                  <a:pt x="5709" y="4196"/>
                </a:cubicBezTo>
                <a:cubicBezTo>
                  <a:pt x="5669" y="4237"/>
                  <a:pt x="5617" y="4258"/>
                  <a:pt x="5564" y="4258"/>
                </a:cubicBezTo>
                <a:cubicBezTo>
                  <a:pt x="5515" y="4258"/>
                  <a:pt x="5465" y="4240"/>
                  <a:pt x="5427" y="4204"/>
                </a:cubicBezTo>
                <a:lnTo>
                  <a:pt x="3836" y="2708"/>
                </a:lnTo>
                <a:lnTo>
                  <a:pt x="3392" y="3085"/>
                </a:lnTo>
                <a:cubicBezTo>
                  <a:pt x="3355" y="3117"/>
                  <a:pt x="3308" y="3133"/>
                  <a:pt x="3263" y="3133"/>
                </a:cubicBezTo>
                <a:cubicBezTo>
                  <a:pt x="3216" y="3133"/>
                  <a:pt x="3171" y="3117"/>
                  <a:pt x="3133" y="3085"/>
                </a:cubicBezTo>
                <a:lnTo>
                  <a:pt x="2688" y="2708"/>
                </a:lnTo>
                <a:lnTo>
                  <a:pt x="1097" y="4205"/>
                </a:lnTo>
                <a:cubicBezTo>
                  <a:pt x="1059" y="4241"/>
                  <a:pt x="1009" y="4260"/>
                  <a:pt x="960" y="4260"/>
                </a:cubicBezTo>
                <a:cubicBezTo>
                  <a:pt x="907" y="4260"/>
                  <a:pt x="853" y="4238"/>
                  <a:pt x="815" y="4197"/>
                </a:cubicBezTo>
                <a:cubicBezTo>
                  <a:pt x="739" y="4117"/>
                  <a:pt x="743" y="3990"/>
                  <a:pt x="823" y="3914"/>
                </a:cubicBezTo>
                <a:lnTo>
                  <a:pt x="2381" y="2446"/>
                </a:lnTo>
                <a:lnTo>
                  <a:pt x="831" y="1130"/>
                </a:lnTo>
                <a:close/>
              </a:path>
            </a:pathLst>
          </a:cu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文本框 33">
            <a:extLst>
              <a:ext uri="{FF2B5EF4-FFF2-40B4-BE49-F238E27FC236}">
                <a16:creationId xmlns:a16="http://schemas.microsoft.com/office/drawing/2014/main" id="{928507C6-A397-FB75-7B8D-461CA41D6085}"/>
              </a:ext>
            </a:extLst>
          </p:cNvPr>
          <p:cNvSpPr txBox="1"/>
          <p:nvPr/>
        </p:nvSpPr>
        <p:spPr>
          <a:xfrm>
            <a:off x="3389150" y="3231449"/>
            <a:ext cx="2824262" cy="369332"/>
          </a:xfrm>
          <a:prstGeom prst="rect">
            <a:avLst/>
          </a:prstGeom>
          <a:noFill/>
        </p:spPr>
        <p:txBody>
          <a:bodyPr wrap="square" rtlCol="0">
            <a:spAutoFit/>
          </a:bodyPr>
          <a:lstStyle/>
          <a:p>
            <a:r>
              <a:rPr lang="zh-CN" altLang="en-US" b="1" dirty="0">
                <a:solidFill>
                  <a:schemeClr val="accent1"/>
                </a:solidFill>
              </a:rPr>
              <a:t>仅丢弃，其他什么也不做！</a:t>
            </a:r>
          </a:p>
        </p:txBody>
      </p:sp>
      <p:sp>
        <p:nvSpPr>
          <p:cNvPr id="41" name="email_159050">
            <a:extLst>
              <a:ext uri="{FF2B5EF4-FFF2-40B4-BE49-F238E27FC236}">
                <a16:creationId xmlns:a16="http://schemas.microsoft.com/office/drawing/2014/main" id="{4FC2840E-9424-B995-7314-1977AE865233}"/>
              </a:ext>
            </a:extLst>
          </p:cNvPr>
          <p:cNvSpPr/>
          <p:nvPr/>
        </p:nvSpPr>
        <p:spPr>
          <a:xfrm>
            <a:off x="3415789" y="2885796"/>
            <a:ext cx="293911" cy="223712"/>
          </a:xfrm>
          <a:custGeom>
            <a:avLst/>
            <a:gdLst>
              <a:gd name="T0" fmla="*/ 5711 w 6523"/>
              <a:gd name="T1" fmla="*/ 4973 h 4973"/>
              <a:gd name="T2" fmla="*/ 6523 w 6523"/>
              <a:gd name="T3" fmla="*/ 4161 h 4973"/>
              <a:gd name="T4" fmla="*/ 6523 w 6523"/>
              <a:gd name="T5" fmla="*/ 812 h 4973"/>
              <a:gd name="T6" fmla="*/ 5711 w 6523"/>
              <a:gd name="T7" fmla="*/ 0 h 4973"/>
              <a:gd name="T8" fmla="*/ 812 w 6523"/>
              <a:gd name="T9" fmla="*/ 0 h 4973"/>
              <a:gd name="T10" fmla="*/ 0 w 6523"/>
              <a:gd name="T11" fmla="*/ 812 h 4973"/>
              <a:gd name="T12" fmla="*/ 0 w 6523"/>
              <a:gd name="T13" fmla="*/ 4160 h 4973"/>
              <a:gd name="T14" fmla="*/ 812 w 6523"/>
              <a:gd name="T15" fmla="*/ 4972 h 4973"/>
              <a:gd name="T16" fmla="*/ 5711 w 6523"/>
              <a:gd name="T17" fmla="*/ 4972 h 4973"/>
              <a:gd name="T18" fmla="*/ 5711 w 6523"/>
              <a:gd name="T19" fmla="*/ 4973 h 4973"/>
              <a:gd name="T20" fmla="*/ 831 w 6523"/>
              <a:gd name="T21" fmla="*/ 1130 h 4973"/>
              <a:gd name="T22" fmla="*/ 808 w 6523"/>
              <a:gd name="T23" fmla="*/ 849 h 4973"/>
              <a:gd name="T24" fmla="*/ 1089 w 6523"/>
              <a:gd name="T25" fmla="*/ 826 h 4973"/>
              <a:gd name="T26" fmla="*/ 3261 w 6523"/>
              <a:gd name="T27" fmla="*/ 2669 h 4973"/>
              <a:gd name="T28" fmla="*/ 5435 w 6523"/>
              <a:gd name="T29" fmla="*/ 825 h 4973"/>
              <a:gd name="T30" fmla="*/ 5716 w 6523"/>
              <a:gd name="T31" fmla="*/ 848 h 4973"/>
              <a:gd name="T32" fmla="*/ 5693 w 6523"/>
              <a:gd name="T33" fmla="*/ 1129 h 4973"/>
              <a:gd name="T34" fmla="*/ 4143 w 6523"/>
              <a:gd name="T35" fmla="*/ 2446 h 4973"/>
              <a:gd name="T36" fmla="*/ 5701 w 6523"/>
              <a:gd name="T37" fmla="*/ 3913 h 4973"/>
              <a:gd name="T38" fmla="*/ 5709 w 6523"/>
              <a:gd name="T39" fmla="*/ 4196 h 4973"/>
              <a:gd name="T40" fmla="*/ 5564 w 6523"/>
              <a:gd name="T41" fmla="*/ 4258 h 4973"/>
              <a:gd name="T42" fmla="*/ 5427 w 6523"/>
              <a:gd name="T43" fmla="*/ 4204 h 4973"/>
              <a:gd name="T44" fmla="*/ 3836 w 6523"/>
              <a:gd name="T45" fmla="*/ 2708 h 4973"/>
              <a:gd name="T46" fmla="*/ 3392 w 6523"/>
              <a:gd name="T47" fmla="*/ 3085 h 4973"/>
              <a:gd name="T48" fmla="*/ 3263 w 6523"/>
              <a:gd name="T49" fmla="*/ 3133 h 4973"/>
              <a:gd name="T50" fmla="*/ 3133 w 6523"/>
              <a:gd name="T51" fmla="*/ 3085 h 4973"/>
              <a:gd name="T52" fmla="*/ 2688 w 6523"/>
              <a:gd name="T53" fmla="*/ 2708 h 4973"/>
              <a:gd name="T54" fmla="*/ 1097 w 6523"/>
              <a:gd name="T55" fmla="*/ 4205 h 4973"/>
              <a:gd name="T56" fmla="*/ 960 w 6523"/>
              <a:gd name="T57" fmla="*/ 4260 h 4973"/>
              <a:gd name="T58" fmla="*/ 815 w 6523"/>
              <a:gd name="T59" fmla="*/ 4197 h 4973"/>
              <a:gd name="T60" fmla="*/ 823 w 6523"/>
              <a:gd name="T61" fmla="*/ 3914 h 4973"/>
              <a:gd name="T62" fmla="*/ 2381 w 6523"/>
              <a:gd name="T63" fmla="*/ 2446 h 4973"/>
              <a:gd name="T64" fmla="*/ 831 w 6523"/>
              <a:gd name="T65" fmla="*/ 1130 h 4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3" h="4973">
                <a:moveTo>
                  <a:pt x="5711" y="4973"/>
                </a:moveTo>
                <a:cubicBezTo>
                  <a:pt x="6159" y="4973"/>
                  <a:pt x="6523" y="4609"/>
                  <a:pt x="6523" y="4161"/>
                </a:cubicBezTo>
                <a:lnTo>
                  <a:pt x="6523" y="812"/>
                </a:lnTo>
                <a:cubicBezTo>
                  <a:pt x="6523" y="364"/>
                  <a:pt x="6159" y="0"/>
                  <a:pt x="5711" y="0"/>
                </a:cubicBezTo>
                <a:lnTo>
                  <a:pt x="812" y="0"/>
                </a:lnTo>
                <a:cubicBezTo>
                  <a:pt x="364" y="0"/>
                  <a:pt x="0" y="364"/>
                  <a:pt x="0" y="812"/>
                </a:cubicBezTo>
                <a:lnTo>
                  <a:pt x="0" y="4160"/>
                </a:lnTo>
                <a:cubicBezTo>
                  <a:pt x="0" y="4608"/>
                  <a:pt x="364" y="4972"/>
                  <a:pt x="812" y="4972"/>
                </a:cubicBezTo>
                <a:lnTo>
                  <a:pt x="5711" y="4972"/>
                </a:lnTo>
                <a:lnTo>
                  <a:pt x="5711" y="4973"/>
                </a:lnTo>
                <a:close/>
                <a:moveTo>
                  <a:pt x="831" y="1130"/>
                </a:moveTo>
                <a:cubicBezTo>
                  <a:pt x="747" y="1058"/>
                  <a:pt x="736" y="933"/>
                  <a:pt x="808" y="849"/>
                </a:cubicBezTo>
                <a:cubicBezTo>
                  <a:pt x="880" y="765"/>
                  <a:pt x="1005" y="754"/>
                  <a:pt x="1089" y="826"/>
                </a:cubicBezTo>
                <a:lnTo>
                  <a:pt x="3261" y="2669"/>
                </a:lnTo>
                <a:lnTo>
                  <a:pt x="5435" y="825"/>
                </a:lnTo>
                <a:cubicBezTo>
                  <a:pt x="5519" y="753"/>
                  <a:pt x="5645" y="764"/>
                  <a:pt x="5716" y="848"/>
                </a:cubicBezTo>
                <a:cubicBezTo>
                  <a:pt x="5788" y="932"/>
                  <a:pt x="5777" y="1058"/>
                  <a:pt x="5693" y="1129"/>
                </a:cubicBezTo>
                <a:lnTo>
                  <a:pt x="4143" y="2446"/>
                </a:lnTo>
                <a:lnTo>
                  <a:pt x="5701" y="3913"/>
                </a:lnTo>
                <a:cubicBezTo>
                  <a:pt x="5781" y="3989"/>
                  <a:pt x="5785" y="4116"/>
                  <a:pt x="5709" y="4196"/>
                </a:cubicBezTo>
                <a:cubicBezTo>
                  <a:pt x="5669" y="4237"/>
                  <a:pt x="5617" y="4258"/>
                  <a:pt x="5564" y="4258"/>
                </a:cubicBezTo>
                <a:cubicBezTo>
                  <a:pt x="5515" y="4258"/>
                  <a:pt x="5465" y="4240"/>
                  <a:pt x="5427" y="4204"/>
                </a:cubicBezTo>
                <a:lnTo>
                  <a:pt x="3836" y="2708"/>
                </a:lnTo>
                <a:lnTo>
                  <a:pt x="3392" y="3085"/>
                </a:lnTo>
                <a:cubicBezTo>
                  <a:pt x="3355" y="3117"/>
                  <a:pt x="3308" y="3133"/>
                  <a:pt x="3263" y="3133"/>
                </a:cubicBezTo>
                <a:cubicBezTo>
                  <a:pt x="3216" y="3133"/>
                  <a:pt x="3171" y="3117"/>
                  <a:pt x="3133" y="3085"/>
                </a:cubicBezTo>
                <a:lnTo>
                  <a:pt x="2688" y="2708"/>
                </a:lnTo>
                <a:lnTo>
                  <a:pt x="1097" y="4205"/>
                </a:lnTo>
                <a:cubicBezTo>
                  <a:pt x="1059" y="4241"/>
                  <a:pt x="1009" y="4260"/>
                  <a:pt x="960" y="4260"/>
                </a:cubicBezTo>
                <a:cubicBezTo>
                  <a:pt x="907" y="4260"/>
                  <a:pt x="853" y="4238"/>
                  <a:pt x="815" y="4197"/>
                </a:cubicBezTo>
                <a:cubicBezTo>
                  <a:pt x="739" y="4117"/>
                  <a:pt x="743" y="3990"/>
                  <a:pt x="823" y="3914"/>
                </a:cubicBezTo>
                <a:lnTo>
                  <a:pt x="2381" y="2446"/>
                </a:lnTo>
                <a:lnTo>
                  <a:pt x="831" y="1130"/>
                </a:lnTo>
                <a:close/>
              </a:path>
            </a:pathLst>
          </a:cu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文本框 41">
            <a:extLst>
              <a:ext uri="{FF2B5EF4-FFF2-40B4-BE49-F238E27FC236}">
                <a16:creationId xmlns:a16="http://schemas.microsoft.com/office/drawing/2014/main" id="{C6AB137C-D52C-7B3C-517D-AEA74C4DBEC0}"/>
              </a:ext>
            </a:extLst>
          </p:cNvPr>
          <p:cNvSpPr txBox="1"/>
          <p:nvPr/>
        </p:nvSpPr>
        <p:spPr>
          <a:xfrm>
            <a:off x="3245797" y="2562801"/>
            <a:ext cx="713361" cy="369332"/>
          </a:xfrm>
          <a:prstGeom prst="rect">
            <a:avLst/>
          </a:prstGeom>
          <a:noFill/>
        </p:spPr>
        <p:txBody>
          <a:bodyPr wrap="square" rtlCol="0">
            <a:spAutoFit/>
          </a:bodyPr>
          <a:lstStyle/>
          <a:p>
            <a:r>
              <a:rPr lang="zh-CN" altLang="en-US" b="1" dirty="0">
                <a:solidFill>
                  <a:schemeClr val="accent1"/>
                </a:solidFill>
              </a:rPr>
              <a:t>丢失</a:t>
            </a:r>
          </a:p>
        </p:txBody>
      </p:sp>
      <p:sp>
        <p:nvSpPr>
          <p:cNvPr id="8" name="文本框 7">
            <a:extLst>
              <a:ext uri="{FF2B5EF4-FFF2-40B4-BE49-F238E27FC236}">
                <a16:creationId xmlns:a16="http://schemas.microsoft.com/office/drawing/2014/main" id="{82C4B642-20E8-439E-09E7-FEFFE8477A59}"/>
              </a:ext>
            </a:extLst>
          </p:cNvPr>
          <p:cNvSpPr txBox="1"/>
          <p:nvPr/>
        </p:nvSpPr>
        <p:spPr>
          <a:xfrm>
            <a:off x="774971" y="5706493"/>
            <a:ext cx="4468238" cy="646331"/>
          </a:xfrm>
          <a:prstGeom prst="rect">
            <a:avLst/>
          </a:prstGeom>
          <a:noFill/>
        </p:spPr>
        <p:txBody>
          <a:bodyPr wrap="square" rtlCol="0">
            <a:spAutoFit/>
          </a:bodyPr>
          <a:lstStyle/>
          <a:p>
            <a:pPr algn="ctr"/>
            <a:r>
              <a:rPr lang="en-US" altLang="zh-CN" b="1" dirty="0">
                <a:solidFill>
                  <a:schemeClr val="accent3"/>
                </a:solidFill>
              </a:rPr>
              <a:t>UDP</a:t>
            </a:r>
            <a:r>
              <a:rPr lang="zh-CN" altLang="en-US" b="1" dirty="0">
                <a:solidFill>
                  <a:schemeClr val="accent3"/>
                </a:solidFill>
              </a:rPr>
              <a:t>向上层提供</a:t>
            </a:r>
            <a:r>
              <a:rPr lang="zh-CN" altLang="en-US" b="1" dirty="0">
                <a:solidFill>
                  <a:schemeClr val="accent1"/>
                </a:solidFill>
              </a:rPr>
              <a:t>无连接不可靠</a:t>
            </a:r>
            <a:r>
              <a:rPr lang="zh-CN" altLang="en-US" b="1" dirty="0">
                <a:solidFill>
                  <a:schemeClr val="accent3"/>
                </a:solidFill>
              </a:rPr>
              <a:t>传输服务</a:t>
            </a:r>
            <a:endParaRPr lang="en-US" altLang="zh-CN" b="1" dirty="0">
              <a:solidFill>
                <a:schemeClr val="accent3"/>
              </a:solidFill>
            </a:endParaRPr>
          </a:p>
          <a:p>
            <a:pPr algn="ctr"/>
            <a:r>
              <a:rPr lang="zh-CN" altLang="en-US" b="1" dirty="0">
                <a:solidFill>
                  <a:schemeClr val="accent3"/>
                </a:solidFill>
              </a:rPr>
              <a:t>（适用于</a:t>
            </a:r>
            <a:r>
              <a:rPr lang="en-US" altLang="zh-CN" b="1" dirty="0">
                <a:solidFill>
                  <a:schemeClr val="accent3"/>
                </a:solidFill>
              </a:rPr>
              <a:t>IP</a:t>
            </a:r>
            <a:r>
              <a:rPr lang="zh-CN" altLang="en-US" b="1" dirty="0">
                <a:solidFill>
                  <a:schemeClr val="accent3"/>
                </a:solidFill>
              </a:rPr>
              <a:t>电话、视频会议等</a:t>
            </a:r>
            <a:r>
              <a:rPr lang="zh-CN" altLang="en-US" b="1" dirty="0">
                <a:solidFill>
                  <a:schemeClr val="accent1"/>
                </a:solidFill>
              </a:rPr>
              <a:t>实时应用</a:t>
            </a:r>
            <a:r>
              <a:rPr lang="zh-CN" altLang="en-US" b="1" dirty="0">
                <a:solidFill>
                  <a:schemeClr val="accent3"/>
                </a:solidFill>
              </a:rPr>
              <a:t>）</a:t>
            </a:r>
          </a:p>
        </p:txBody>
      </p:sp>
    </p:spTree>
    <p:custDataLst>
      <p:tags r:id="rId1"/>
    </p:custDataLst>
    <p:extLst>
      <p:ext uri="{BB962C8B-B14F-4D97-AF65-F5344CB8AC3E}">
        <p14:creationId xmlns:p14="http://schemas.microsoft.com/office/powerpoint/2010/main" val="125002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p:tgtEl>
                                          <p:spTgt spid="42"/>
                                        </p:tgtEl>
                                        <p:attrNameLst>
                                          <p:attrName>ppt_y</p:attrName>
                                        </p:attrNameLst>
                                      </p:cBhvr>
                                      <p:tavLst>
                                        <p:tav tm="0">
                                          <p:val>
                                            <p:strVal val="#ppt_y+#ppt_h*1.125000"/>
                                          </p:val>
                                        </p:tav>
                                        <p:tav tm="100000">
                                          <p:val>
                                            <p:strVal val="#ppt_y"/>
                                          </p:val>
                                        </p:tav>
                                      </p:tavLst>
                                    </p:anim>
                                    <p:animEffect transition="in" filter="wipe(up)">
                                      <p:cBhvr>
                                        <p:cTn id="8" dur="500"/>
                                        <p:tgtEl>
                                          <p:spTgt spid="42"/>
                                        </p:tgtEl>
                                      </p:cBhvr>
                                    </p:animEffect>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E96AF74-AEB2-AD1A-B2E4-B64FC7DAA34D}"/>
              </a:ext>
            </a:extLst>
          </p:cNvPr>
          <p:cNvSpPr txBox="1"/>
          <p:nvPr/>
        </p:nvSpPr>
        <p:spPr>
          <a:xfrm>
            <a:off x="4332053" y="2544884"/>
            <a:ext cx="713361" cy="369332"/>
          </a:xfrm>
          <a:prstGeom prst="rect">
            <a:avLst/>
          </a:prstGeom>
          <a:noFill/>
        </p:spPr>
        <p:txBody>
          <a:bodyPr wrap="square" rtlCol="0">
            <a:spAutoFit/>
          </a:bodyPr>
          <a:lstStyle/>
          <a:p>
            <a:r>
              <a:rPr lang="zh-CN" altLang="en-US" b="1" dirty="0">
                <a:solidFill>
                  <a:schemeClr val="accent1"/>
                </a:solidFill>
              </a:rPr>
              <a:t>误码</a:t>
            </a:r>
          </a:p>
        </p:txBody>
      </p:sp>
      <p:grpSp>
        <p:nvGrpSpPr>
          <p:cNvPr id="46" name="组合 45">
            <a:extLst>
              <a:ext uri="{FF2B5EF4-FFF2-40B4-BE49-F238E27FC236}">
                <a16:creationId xmlns:a16="http://schemas.microsoft.com/office/drawing/2014/main" id="{8B2C20D8-A9E0-2187-04E4-90E8A394C7B6}"/>
              </a:ext>
            </a:extLst>
          </p:cNvPr>
          <p:cNvGrpSpPr/>
          <p:nvPr/>
        </p:nvGrpSpPr>
        <p:grpSpPr>
          <a:xfrm>
            <a:off x="304799" y="749300"/>
            <a:ext cx="6192345" cy="400110"/>
            <a:chOff x="424116" y="898245"/>
            <a:chExt cx="6192345" cy="400110"/>
          </a:xfrm>
        </p:grpSpPr>
        <p:sp>
          <p:nvSpPr>
            <p:cNvPr id="47" name="平行四边形 46">
              <a:extLst>
                <a:ext uri="{FF2B5EF4-FFF2-40B4-BE49-F238E27FC236}">
                  <a16:creationId xmlns:a16="http://schemas.microsoft.com/office/drawing/2014/main" id="{7E37A4D2-45B7-7751-FECC-0328C96ADAAE}"/>
                </a:ext>
              </a:extLst>
            </p:cNvPr>
            <p:cNvSpPr/>
            <p:nvPr/>
          </p:nvSpPr>
          <p:spPr>
            <a:xfrm>
              <a:off x="424116" y="898245"/>
              <a:ext cx="68742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48" name="文本框 47">
              <a:extLst>
                <a:ext uri="{FF2B5EF4-FFF2-40B4-BE49-F238E27FC236}">
                  <a16:creationId xmlns:a16="http://schemas.microsoft.com/office/drawing/2014/main" id="{B7B8812E-7D0A-DD9C-A9DE-0A934438EB6A}"/>
                </a:ext>
              </a:extLst>
            </p:cNvPr>
            <p:cNvSpPr txBox="1"/>
            <p:nvPr/>
          </p:nvSpPr>
          <p:spPr>
            <a:xfrm>
              <a:off x="1111537" y="898245"/>
              <a:ext cx="5504924" cy="400110"/>
            </a:xfrm>
            <a:prstGeom prst="rect">
              <a:avLst/>
            </a:prstGeom>
            <a:noFill/>
          </p:spPr>
          <p:txBody>
            <a:bodyPr wrap="square" rtlCol="0">
              <a:spAutoFit/>
            </a:bodyPr>
            <a:lstStyle/>
            <a:p>
              <a:r>
                <a:rPr lang="en-US" altLang="zh-CN" sz="2000" b="1" dirty="0"/>
                <a:t>UDP</a:t>
              </a:r>
              <a:r>
                <a:rPr lang="zh-CN" altLang="en-US" sz="2000" b="1" dirty="0"/>
                <a:t>和</a:t>
              </a:r>
              <a:r>
                <a:rPr lang="en-US" altLang="zh-CN" sz="2000" b="1" dirty="0"/>
                <a:t>TCP</a:t>
              </a:r>
              <a:r>
                <a:rPr lang="zh-CN" altLang="en-US" sz="2000" b="1" dirty="0"/>
                <a:t>对数据传输可靠性的支持情况</a:t>
              </a:r>
            </a:p>
          </p:txBody>
        </p:sp>
      </p:grpSp>
      <p:sp>
        <p:nvSpPr>
          <p:cNvPr id="3" name="矩形 2">
            <a:extLst>
              <a:ext uri="{FF2B5EF4-FFF2-40B4-BE49-F238E27FC236}">
                <a16:creationId xmlns:a16="http://schemas.microsoft.com/office/drawing/2014/main" id="{5FAEBC5D-CA4D-52E8-390A-45F4447348A3}"/>
              </a:ext>
            </a:extLst>
          </p:cNvPr>
          <p:cNvSpPr/>
          <p:nvPr/>
        </p:nvSpPr>
        <p:spPr>
          <a:xfrm>
            <a:off x="30480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用户数据报协议</a:t>
            </a:r>
            <a:r>
              <a:rPr lang="en-US" altLang="zh-CN" b="1" dirty="0"/>
              <a:t>UDP</a:t>
            </a:r>
          </a:p>
          <a:p>
            <a:pPr algn="ctr"/>
            <a:r>
              <a:rPr lang="zh-CN" altLang="en-US" b="1" dirty="0"/>
              <a:t>（</a:t>
            </a:r>
            <a:r>
              <a:rPr lang="en-US" altLang="zh-CN" b="1" dirty="0"/>
              <a:t>User Datagram Protocol</a:t>
            </a:r>
            <a:r>
              <a:rPr lang="zh-CN" altLang="en-US" b="1" dirty="0"/>
              <a:t>）</a:t>
            </a:r>
          </a:p>
        </p:txBody>
      </p:sp>
      <p:sp>
        <p:nvSpPr>
          <p:cNvPr id="49" name="矩形 48">
            <a:extLst>
              <a:ext uri="{FF2B5EF4-FFF2-40B4-BE49-F238E27FC236}">
                <a16:creationId xmlns:a16="http://schemas.microsoft.com/office/drawing/2014/main" id="{6C8A0C8B-C38D-7FD2-9A75-F278A4E78686}"/>
              </a:ext>
            </a:extLst>
          </p:cNvPr>
          <p:cNvSpPr/>
          <p:nvPr/>
        </p:nvSpPr>
        <p:spPr>
          <a:xfrm>
            <a:off x="647862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传输控制协议</a:t>
            </a:r>
            <a:r>
              <a:rPr lang="en-US" altLang="zh-CN" b="1" dirty="0"/>
              <a:t>TCP</a:t>
            </a:r>
          </a:p>
          <a:p>
            <a:pPr algn="ctr"/>
            <a:r>
              <a:rPr lang="zh-CN" altLang="en-US" b="1" dirty="0"/>
              <a:t>（</a:t>
            </a:r>
            <a:r>
              <a:rPr lang="en-US" altLang="zh-CN" b="1" dirty="0"/>
              <a:t>Transmission Control Protocol</a:t>
            </a:r>
            <a:r>
              <a:rPr lang="zh-CN" altLang="en-US" b="1" dirty="0"/>
              <a:t>）</a:t>
            </a:r>
          </a:p>
        </p:txBody>
      </p:sp>
      <p:grpSp>
        <p:nvGrpSpPr>
          <p:cNvPr id="6" name="组合 5">
            <a:extLst>
              <a:ext uri="{FF2B5EF4-FFF2-40B4-BE49-F238E27FC236}">
                <a16:creationId xmlns:a16="http://schemas.microsoft.com/office/drawing/2014/main" id="{6FFE0967-537E-3AAD-2198-4245B29655D0}"/>
              </a:ext>
            </a:extLst>
          </p:cNvPr>
          <p:cNvGrpSpPr/>
          <p:nvPr/>
        </p:nvGrpSpPr>
        <p:grpSpPr>
          <a:xfrm>
            <a:off x="330740" y="1989752"/>
            <a:ext cx="5460898" cy="3544681"/>
            <a:chOff x="330740" y="1989752"/>
            <a:chExt cx="5460898" cy="3544681"/>
          </a:xfrm>
        </p:grpSpPr>
        <p:grpSp>
          <p:nvGrpSpPr>
            <p:cNvPr id="5" name="组合 4">
              <a:extLst>
                <a:ext uri="{FF2B5EF4-FFF2-40B4-BE49-F238E27FC236}">
                  <a16:creationId xmlns:a16="http://schemas.microsoft.com/office/drawing/2014/main" id="{B0D9B026-5A69-2F44-605F-7671294A65F4}"/>
                </a:ext>
              </a:extLst>
            </p:cNvPr>
            <p:cNvGrpSpPr/>
            <p:nvPr/>
          </p:nvGrpSpPr>
          <p:grpSpPr>
            <a:xfrm>
              <a:off x="330740" y="1989752"/>
              <a:ext cx="5460898" cy="1378565"/>
              <a:chOff x="304800" y="2145392"/>
              <a:chExt cx="5460898" cy="1378565"/>
            </a:xfrm>
          </p:grpSpPr>
          <p:grpSp>
            <p:nvGrpSpPr>
              <p:cNvPr id="25" name="组合 24">
                <a:extLst>
                  <a:ext uri="{FF2B5EF4-FFF2-40B4-BE49-F238E27FC236}">
                    <a16:creationId xmlns:a16="http://schemas.microsoft.com/office/drawing/2014/main" id="{F3666F1F-67EC-D68D-6040-DDE640ED55C9}"/>
                  </a:ext>
                </a:extLst>
              </p:cNvPr>
              <p:cNvGrpSpPr/>
              <p:nvPr/>
            </p:nvGrpSpPr>
            <p:grpSpPr>
              <a:xfrm>
                <a:off x="304800" y="2514724"/>
                <a:ext cx="5408580" cy="1009233"/>
                <a:chOff x="304800" y="2158045"/>
                <a:chExt cx="5408580" cy="1009233"/>
              </a:xfrm>
            </p:grpSpPr>
            <p:cxnSp>
              <p:nvCxnSpPr>
                <p:cNvPr id="26" name="直接连接符 25">
                  <a:extLst>
                    <a:ext uri="{FF2B5EF4-FFF2-40B4-BE49-F238E27FC236}">
                      <a16:creationId xmlns:a16="http://schemas.microsoft.com/office/drawing/2014/main" id="{C49CB6F7-1A57-0DD5-51BB-F984BB9C34D1}"/>
                    </a:ext>
                  </a:extLst>
                </p:cNvPr>
                <p:cNvCxnSpPr/>
                <p:nvPr/>
              </p:nvCxnSpPr>
              <p:spPr>
                <a:xfrm>
                  <a:off x="1212715" y="2808051"/>
                  <a:ext cx="36122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84A2F199-F6AF-0581-95A8-E2C4C911ACDB}"/>
                    </a:ext>
                  </a:extLst>
                </p:cNvPr>
                <p:cNvGrpSpPr/>
                <p:nvPr/>
              </p:nvGrpSpPr>
              <p:grpSpPr>
                <a:xfrm>
                  <a:off x="304800" y="2158045"/>
                  <a:ext cx="1041079" cy="944220"/>
                  <a:chOff x="651533" y="2106164"/>
                  <a:chExt cx="1041079" cy="944220"/>
                </a:xfrm>
              </p:grpSpPr>
              <p:pic>
                <p:nvPicPr>
                  <p:cNvPr id="32" name="图形 31">
                    <a:extLst>
                      <a:ext uri="{FF2B5EF4-FFF2-40B4-BE49-F238E27FC236}">
                        <a16:creationId xmlns:a16="http://schemas.microsoft.com/office/drawing/2014/main" id="{CB3F06D6-A4FB-4879-26F3-4068FC6CC6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533" y="2106164"/>
                    <a:ext cx="976228" cy="944220"/>
                  </a:xfrm>
                  <a:prstGeom prst="rect">
                    <a:avLst/>
                  </a:prstGeom>
                </p:spPr>
              </p:pic>
              <p:sp>
                <p:nvSpPr>
                  <p:cNvPr id="33" name="文本框 32">
                    <a:extLst>
                      <a:ext uri="{FF2B5EF4-FFF2-40B4-BE49-F238E27FC236}">
                        <a16:creationId xmlns:a16="http://schemas.microsoft.com/office/drawing/2014/main" id="{60AD668C-AB92-3D11-88DA-A15F40CD2253}"/>
                      </a:ext>
                    </a:extLst>
                  </p:cNvPr>
                  <p:cNvSpPr txBox="1"/>
                  <p:nvPr/>
                </p:nvSpPr>
                <p:spPr>
                  <a:xfrm>
                    <a:off x="979251" y="2259193"/>
                    <a:ext cx="713361" cy="400110"/>
                  </a:xfrm>
                  <a:prstGeom prst="rect">
                    <a:avLst/>
                  </a:prstGeom>
                  <a:noFill/>
                </p:spPr>
                <p:txBody>
                  <a:bodyPr wrap="square" rtlCol="0">
                    <a:spAutoFit/>
                  </a:bodyPr>
                  <a:lstStyle/>
                  <a:p>
                    <a:pPr algn="ctr"/>
                    <a:r>
                      <a:rPr lang="en-US" altLang="zh-CN" sz="2000" b="1" dirty="0"/>
                      <a:t>UDP</a:t>
                    </a:r>
                    <a:endParaRPr lang="zh-CN" altLang="en-US" sz="2000" b="1" dirty="0"/>
                  </a:p>
                </p:txBody>
              </p:sp>
            </p:grpSp>
            <p:grpSp>
              <p:nvGrpSpPr>
                <p:cNvPr id="28" name="组合 27">
                  <a:extLst>
                    <a:ext uri="{FF2B5EF4-FFF2-40B4-BE49-F238E27FC236}">
                      <a16:creationId xmlns:a16="http://schemas.microsoft.com/office/drawing/2014/main" id="{22C48406-4043-CB23-A10B-084034AAA56F}"/>
                    </a:ext>
                  </a:extLst>
                </p:cNvPr>
                <p:cNvGrpSpPr/>
                <p:nvPr/>
              </p:nvGrpSpPr>
              <p:grpSpPr>
                <a:xfrm>
                  <a:off x="4672301" y="2158045"/>
                  <a:ext cx="1041079" cy="944220"/>
                  <a:chOff x="651533" y="2106164"/>
                  <a:chExt cx="1041079" cy="944220"/>
                </a:xfrm>
              </p:grpSpPr>
              <p:pic>
                <p:nvPicPr>
                  <p:cNvPr id="30" name="图形 29">
                    <a:extLst>
                      <a:ext uri="{FF2B5EF4-FFF2-40B4-BE49-F238E27FC236}">
                        <a16:creationId xmlns:a16="http://schemas.microsoft.com/office/drawing/2014/main" id="{BEAC4CC4-AE1C-002F-E279-0BD0BBCBBD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533" y="2106164"/>
                    <a:ext cx="976228" cy="944220"/>
                  </a:xfrm>
                  <a:prstGeom prst="rect">
                    <a:avLst/>
                  </a:prstGeom>
                </p:spPr>
              </p:pic>
              <p:sp>
                <p:nvSpPr>
                  <p:cNvPr id="31" name="文本框 30">
                    <a:extLst>
                      <a:ext uri="{FF2B5EF4-FFF2-40B4-BE49-F238E27FC236}">
                        <a16:creationId xmlns:a16="http://schemas.microsoft.com/office/drawing/2014/main" id="{94980408-CA06-7ADF-20CA-0705691807A6}"/>
                      </a:ext>
                    </a:extLst>
                  </p:cNvPr>
                  <p:cNvSpPr txBox="1"/>
                  <p:nvPr/>
                </p:nvSpPr>
                <p:spPr>
                  <a:xfrm>
                    <a:off x="979251" y="2259193"/>
                    <a:ext cx="713361" cy="400110"/>
                  </a:xfrm>
                  <a:prstGeom prst="rect">
                    <a:avLst/>
                  </a:prstGeom>
                  <a:noFill/>
                </p:spPr>
                <p:txBody>
                  <a:bodyPr wrap="square" rtlCol="0">
                    <a:spAutoFit/>
                  </a:bodyPr>
                  <a:lstStyle/>
                  <a:p>
                    <a:pPr algn="ctr"/>
                    <a:r>
                      <a:rPr lang="en-US" altLang="zh-CN" sz="2000" b="1" dirty="0"/>
                      <a:t>UDP</a:t>
                    </a:r>
                    <a:endParaRPr lang="zh-CN" altLang="en-US" sz="2000" b="1" dirty="0"/>
                  </a:p>
                </p:txBody>
              </p:sp>
            </p:grpSp>
            <p:sp>
              <p:nvSpPr>
                <p:cNvPr id="29" name="云形 28">
                  <a:extLst>
                    <a:ext uri="{FF2B5EF4-FFF2-40B4-BE49-F238E27FC236}">
                      <a16:creationId xmlns:a16="http://schemas.microsoft.com/office/drawing/2014/main" id="{DDC5AB8B-A966-2CB1-B57A-558801A19A09}"/>
                    </a:ext>
                  </a:extLst>
                </p:cNvPr>
                <p:cNvSpPr/>
                <p:nvPr/>
              </p:nvSpPr>
              <p:spPr>
                <a:xfrm>
                  <a:off x="2237364" y="2448824"/>
                  <a:ext cx="1381327" cy="718454"/>
                </a:xfrm>
                <a:prstGeom prst="cloud">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因特网</a:t>
                  </a:r>
                </a:p>
              </p:txBody>
            </p:sp>
          </p:grpSp>
          <p:sp>
            <p:nvSpPr>
              <p:cNvPr id="4" name="文本框 3">
                <a:extLst>
                  <a:ext uri="{FF2B5EF4-FFF2-40B4-BE49-F238E27FC236}">
                    <a16:creationId xmlns:a16="http://schemas.microsoft.com/office/drawing/2014/main" id="{175AD6FA-C17E-8658-AC59-39229961DD42}"/>
                  </a:ext>
                </a:extLst>
              </p:cNvPr>
              <p:cNvSpPr txBox="1"/>
              <p:nvPr/>
            </p:nvSpPr>
            <p:spPr>
              <a:xfrm>
                <a:off x="424993" y="2145392"/>
                <a:ext cx="920886" cy="369332"/>
              </a:xfrm>
              <a:prstGeom prst="rect">
                <a:avLst/>
              </a:prstGeom>
              <a:noFill/>
            </p:spPr>
            <p:txBody>
              <a:bodyPr wrap="square" rtlCol="0">
                <a:spAutoFit/>
              </a:bodyPr>
              <a:lstStyle/>
              <a:p>
                <a:pPr algn="ctr"/>
                <a:r>
                  <a:rPr lang="zh-CN" altLang="en-US" b="1" dirty="0"/>
                  <a:t>发送方</a:t>
                </a:r>
              </a:p>
            </p:txBody>
          </p:sp>
          <p:sp>
            <p:nvSpPr>
              <p:cNvPr id="35" name="文本框 34">
                <a:extLst>
                  <a:ext uri="{FF2B5EF4-FFF2-40B4-BE49-F238E27FC236}">
                    <a16:creationId xmlns:a16="http://schemas.microsoft.com/office/drawing/2014/main" id="{BB35BEBF-4E05-A23B-307E-C4F205D9599D}"/>
                  </a:ext>
                </a:extLst>
              </p:cNvPr>
              <p:cNvSpPr txBox="1"/>
              <p:nvPr/>
            </p:nvSpPr>
            <p:spPr>
              <a:xfrm>
                <a:off x="4844812" y="2145392"/>
                <a:ext cx="920886" cy="369332"/>
              </a:xfrm>
              <a:prstGeom prst="rect">
                <a:avLst/>
              </a:prstGeom>
              <a:noFill/>
            </p:spPr>
            <p:txBody>
              <a:bodyPr wrap="square" rtlCol="0">
                <a:spAutoFit/>
              </a:bodyPr>
              <a:lstStyle/>
              <a:p>
                <a:pPr algn="ctr"/>
                <a:r>
                  <a:rPr lang="zh-CN" altLang="en-US" b="1" dirty="0"/>
                  <a:t>接收方</a:t>
                </a:r>
              </a:p>
            </p:txBody>
          </p:sp>
        </p:grpSp>
        <p:sp>
          <p:nvSpPr>
            <p:cNvPr id="37" name="矩形 36">
              <a:extLst>
                <a:ext uri="{FF2B5EF4-FFF2-40B4-BE49-F238E27FC236}">
                  <a16:creationId xmlns:a16="http://schemas.microsoft.com/office/drawing/2014/main" id="{2FD7C560-58C6-C5F0-93EA-0F9041B4CB60}"/>
                </a:ext>
              </a:extLst>
            </p:cNvPr>
            <p:cNvSpPr/>
            <p:nvPr/>
          </p:nvSpPr>
          <p:spPr>
            <a:xfrm>
              <a:off x="330740" y="5066901"/>
              <a:ext cx="1381327" cy="467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38" name="矩形 37">
              <a:extLst>
                <a:ext uri="{FF2B5EF4-FFF2-40B4-BE49-F238E27FC236}">
                  <a16:creationId xmlns:a16="http://schemas.microsoft.com/office/drawing/2014/main" id="{89318E28-1C1B-978F-4300-E55368DD6E95}"/>
                </a:ext>
              </a:extLst>
            </p:cNvPr>
            <p:cNvSpPr/>
            <p:nvPr/>
          </p:nvSpPr>
          <p:spPr>
            <a:xfrm>
              <a:off x="330740" y="4126629"/>
              <a:ext cx="1381327" cy="46753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39" name="矩形 38">
              <a:extLst>
                <a:ext uri="{FF2B5EF4-FFF2-40B4-BE49-F238E27FC236}">
                  <a16:creationId xmlns:a16="http://schemas.microsoft.com/office/drawing/2014/main" id="{29D8755D-FB29-50A4-D0B8-B92B67510773}"/>
                </a:ext>
              </a:extLst>
            </p:cNvPr>
            <p:cNvSpPr/>
            <p:nvPr/>
          </p:nvSpPr>
          <p:spPr>
            <a:xfrm>
              <a:off x="330740" y="4594161"/>
              <a:ext cx="1381327" cy="46753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网际层</a:t>
              </a:r>
            </a:p>
          </p:txBody>
        </p:sp>
        <p:sp>
          <p:nvSpPr>
            <p:cNvPr id="40" name="矩形 39">
              <a:extLst>
                <a:ext uri="{FF2B5EF4-FFF2-40B4-BE49-F238E27FC236}">
                  <a16:creationId xmlns:a16="http://schemas.microsoft.com/office/drawing/2014/main" id="{C930CFCB-0BF6-7818-9EBF-C836D8294018}"/>
                </a:ext>
              </a:extLst>
            </p:cNvPr>
            <p:cNvSpPr/>
            <p:nvPr/>
          </p:nvSpPr>
          <p:spPr>
            <a:xfrm>
              <a:off x="330740" y="3659097"/>
              <a:ext cx="1381327" cy="46753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43" name="矩形 42">
              <a:extLst>
                <a:ext uri="{FF2B5EF4-FFF2-40B4-BE49-F238E27FC236}">
                  <a16:creationId xmlns:a16="http://schemas.microsoft.com/office/drawing/2014/main" id="{CAF0ACBA-149A-1399-E83D-38B1180006BE}"/>
                </a:ext>
              </a:extLst>
            </p:cNvPr>
            <p:cNvSpPr/>
            <p:nvPr/>
          </p:nvSpPr>
          <p:spPr>
            <a:xfrm>
              <a:off x="4332053" y="5066901"/>
              <a:ext cx="1381327" cy="467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50" name="矩形 49">
              <a:extLst>
                <a:ext uri="{FF2B5EF4-FFF2-40B4-BE49-F238E27FC236}">
                  <a16:creationId xmlns:a16="http://schemas.microsoft.com/office/drawing/2014/main" id="{F29D35BF-6FFF-9B49-87D5-25DC1B455A0F}"/>
                </a:ext>
              </a:extLst>
            </p:cNvPr>
            <p:cNvSpPr/>
            <p:nvPr/>
          </p:nvSpPr>
          <p:spPr>
            <a:xfrm>
              <a:off x="4332053" y="4126629"/>
              <a:ext cx="1381327" cy="46753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2" name="矩形 51">
              <a:extLst>
                <a:ext uri="{FF2B5EF4-FFF2-40B4-BE49-F238E27FC236}">
                  <a16:creationId xmlns:a16="http://schemas.microsoft.com/office/drawing/2014/main" id="{BF2F2BBF-812A-231F-0D79-64AC696EA85E}"/>
                </a:ext>
              </a:extLst>
            </p:cNvPr>
            <p:cNvSpPr/>
            <p:nvPr/>
          </p:nvSpPr>
          <p:spPr>
            <a:xfrm>
              <a:off x="4332053" y="4594161"/>
              <a:ext cx="1381327" cy="46753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网际层</a:t>
              </a:r>
            </a:p>
          </p:txBody>
        </p:sp>
        <p:sp>
          <p:nvSpPr>
            <p:cNvPr id="53" name="矩形 52">
              <a:extLst>
                <a:ext uri="{FF2B5EF4-FFF2-40B4-BE49-F238E27FC236}">
                  <a16:creationId xmlns:a16="http://schemas.microsoft.com/office/drawing/2014/main" id="{BE5E1680-516E-E989-E307-0914DF4389ED}"/>
                </a:ext>
              </a:extLst>
            </p:cNvPr>
            <p:cNvSpPr/>
            <p:nvPr/>
          </p:nvSpPr>
          <p:spPr>
            <a:xfrm>
              <a:off x="4332053" y="3659097"/>
              <a:ext cx="1381327" cy="46753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sp>
        <p:nvSpPr>
          <p:cNvPr id="7" name="矩形 6">
            <a:extLst>
              <a:ext uri="{FF2B5EF4-FFF2-40B4-BE49-F238E27FC236}">
                <a16:creationId xmlns:a16="http://schemas.microsoft.com/office/drawing/2014/main" id="{B4C92182-CC9C-8BCD-DDB4-0D5E1875B7DF}"/>
              </a:ext>
            </a:extLst>
          </p:cNvPr>
          <p:cNvSpPr/>
          <p:nvPr/>
        </p:nvSpPr>
        <p:spPr>
          <a:xfrm>
            <a:off x="1712067" y="4594161"/>
            <a:ext cx="2619986" cy="46753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无连接不可靠传输服务</a:t>
            </a:r>
          </a:p>
        </p:txBody>
      </p:sp>
      <p:sp>
        <p:nvSpPr>
          <p:cNvPr id="54" name="矩形 53">
            <a:extLst>
              <a:ext uri="{FF2B5EF4-FFF2-40B4-BE49-F238E27FC236}">
                <a16:creationId xmlns:a16="http://schemas.microsoft.com/office/drawing/2014/main" id="{0D1575CC-CBF6-4C47-0DF0-7F7DDB209A81}"/>
              </a:ext>
            </a:extLst>
          </p:cNvPr>
          <p:cNvSpPr/>
          <p:nvPr/>
        </p:nvSpPr>
        <p:spPr>
          <a:xfrm>
            <a:off x="1712067" y="4124027"/>
            <a:ext cx="2619986" cy="46753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无连接不可靠传输服务</a:t>
            </a:r>
          </a:p>
        </p:txBody>
      </p:sp>
      <p:sp>
        <p:nvSpPr>
          <p:cNvPr id="64" name="email_159050">
            <a:extLst>
              <a:ext uri="{FF2B5EF4-FFF2-40B4-BE49-F238E27FC236}">
                <a16:creationId xmlns:a16="http://schemas.microsoft.com/office/drawing/2014/main" id="{E6CB0426-E86F-95EF-9877-C09E3354556A}"/>
              </a:ext>
            </a:extLst>
          </p:cNvPr>
          <p:cNvSpPr/>
          <p:nvPr/>
        </p:nvSpPr>
        <p:spPr>
          <a:xfrm>
            <a:off x="4507370" y="2879311"/>
            <a:ext cx="293911" cy="223712"/>
          </a:xfrm>
          <a:custGeom>
            <a:avLst/>
            <a:gdLst>
              <a:gd name="T0" fmla="*/ 5711 w 6523"/>
              <a:gd name="T1" fmla="*/ 4973 h 4973"/>
              <a:gd name="T2" fmla="*/ 6523 w 6523"/>
              <a:gd name="T3" fmla="*/ 4161 h 4973"/>
              <a:gd name="T4" fmla="*/ 6523 w 6523"/>
              <a:gd name="T5" fmla="*/ 812 h 4973"/>
              <a:gd name="T6" fmla="*/ 5711 w 6523"/>
              <a:gd name="T7" fmla="*/ 0 h 4973"/>
              <a:gd name="T8" fmla="*/ 812 w 6523"/>
              <a:gd name="T9" fmla="*/ 0 h 4973"/>
              <a:gd name="T10" fmla="*/ 0 w 6523"/>
              <a:gd name="T11" fmla="*/ 812 h 4973"/>
              <a:gd name="T12" fmla="*/ 0 w 6523"/>
              <a:gd name="T13" fmla="*/ 4160 h 4973"/>
              <a:gd name="T14" fmla="*/ 812 w 6523"/>
              <a:gd name="T15" fmla="*/ 4972 h 4973"/>
              <a:gd name="T16" fmla="*/ 5711 w 6523"/>
              <a:gd name="T17" fmla="*/ 4972 h 4973"/>
              <a:gd name="T18" fmla="*/ 5711 w 6523"/>
              <a:gd name="T19" fmla="*/ 4973 h 4973"/>
              <a:gd name="T20" fmla="*/ 831 w 6523"/>
              <a:gd name="T21" fmla="*/ 1130 h 4973"/>
              <a:gd name="T22" fmla="*/ 808 w 6523"/>
              <a:gd name="T23" fmla="*/ 849 h 4973"/>
              <a:gd name="T24" fmla="*/ 1089 w 6523"/>
              <a:gd name="T25" fmla="*/ 826 h 4973"/>
              <a:gd name="T26" fmla="*/ 3261 w 6523"/>
              <a:gd name="T27" fmla="*/ 2669 h 4973"/>
              <a:gd name="T28" fmla="*/ 5435 w 6523"/>
              <a:gd name="T29" fmla="*/ 825 h 4973"/>
              <a:gd name="T30" fmla="*/ 5716 w 6523"/>
              <a:gd name="T31" fmla="*/ 848 h 4973"/>
              <a:gd name="T32" fmla="*/ 5693 w 6523"/>
              <a:gd name="T33" fmla="*/ 1129 h 4973"/>
              <a:gd name="T34" fmla="*/ 4143 w 6523"/>
              <a:gd name="T35" fmla="*/ 2446 h 4973"/>
              <a:gd name="T36" fmla="*/ 5701 w 6523"/>
              <a:gd name="T37" fmla="*/ 3913 h 4973"/>
              <a:gd name="T38" fmla="*/ 5709 w 6523"/>
              <a:gd name="T39" fmla="*/ 4196 h 4973"/>
              <a:gd name="T40" fmla="*/ 5564 w 6523"/>
              <a:gd name="T41" fmla="*/ 4258 h 4973"/>
              <a:gd name="T42" fmla="*/ 5427 w 6523"/>
              <a:gd name="T43" fmla="*/ 4204 h 4973"/>
              <a:gd name="T44" fmla="*/ 3836 w 6523"/>
              <a:gd name="T45" fmla="*/ 2708 h 4973"/>
              <a:gd name="T46" fmla="*/ 3392 w 6523"/>
              <a:gd name="T47" fmla="*/ 3085 h 4973"/>
              <a:gd name="T48" fmla="*/ 3263 w 6523"/>
              <a:gd name="T49" fmla="*/ 3133 h 4973"/>
              <a:gd name="T50" fmla="*/ 3133 w 6523"/>
              <a:gd name="T51" fmla="*/ 3085 h 4973"/>
              <a:gd name="T52" fmla="*/ 2688 w 6523"/>
              <a:gd name="T53" fmla="*/ 2708 h 4973"/>
              <a:gd name="T54" fmla="*/ 1097 w 6523"/>
              <a:gd name="T55" fmla="*/ 4205 h 4973"/>
              <a:gd name="T56" fmla="*/ 960 w 6523"/>
              <a:gd name="T57" fmla="*/ 4260 h 4973"/>
              <a:gd name="T58" fmla="*/ 815 w 6523"/>
              <a:gd name="T59" fmla="*/ 4197 h 4973"/>
              <a:gd name="T60" fmla="*/ 823 w 6523"/>
              <a:gd name="T61" fmla="*/ 3914 h 4973"/>
              <a:gd name="T62" fmla="*/ 2381 w 6523"/>
              <a:gd name="T63" fmla="*/ 2446 h 4973"/>
              <a:gd name="T64" fmla="*/ 831 w 6523"/>
              <a:gd name="T65" fmla="*/ 1130 h 4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3" h="4973">
                <a:moveTo>
                  <a:pt x="5711" y="4973"/>
                </a:moveTo>
                <a:cubicBezTo>
                  <a:pt x="6159" y="4973"/>
                  <a:pt x="6523" y="4609"/>
                  <a:pt x="6523" y="4161"/>
                </a:cubicBezTo>
                <a:lnTo>
                  <a:pt x="6523" y="812"/>
                </a:lnTo>
                <a:cubicBezTo>
                  <a:pt x="6523" y="364"/>
                  <a:pt x="6159" y="0"/>
                  <a:pt x="5711" y="0"/>
                </a:cubicBezTo>
                <a:lnTo>
                  <a:pt x="812" y="0"/>
                </a:lnTo>
                <a:cubicBezTo>
                  <a:pt x="364" y="0"/>
                  <a:pt x="0" y="364"/>
                  <a:pt x="0" y="812"/>
                </a:cubicBezTo>
                <a:lnTo>
                  <a:pt x="0" y="4160"/>
                </a:lnTo>
                <a:cubicBezTo>
                  <a:pt x="0" y="4608"/>
                  <a:pt x="364" y="4972"/>
                  <a:pt x="812" y="4972"/>
                </a:cubicBezTo>
                <a:lnTo>
                  <a:pt x="5711" y="4972"/>
                </a:lnTo>
                <a:lnTo>
                  <a:pt x="5711" y="4973"/>
                </a:lnTo>
                <a:close/>
                <a:moveTo>
                  <a:pt x="831" y="1130"/>
                </a:moveTo>
                <a:cubicBezTo>
                  <a:pt x="747" y="1058"/>
                  <a:pt x="736" y="933"/>
                  <a:pt x="808" y="849"/>
                </a:cubicBezTo>
                <a:cubicBezTo>
                  <a:pt x="880" y="765"/>
                  <a:pt x="1005" y="754"/>
                  <a:pt x="1089" y="826"/>
                </a:cubicBezTo>
                <a:lnTo>
                  <a:pt x="3261" y="2669"/>
                </a:lnTo>
                <a:lnTo>
                  <a:pt x="5435" y="825"/>
                </a:lnTo>
                <a:cubicBezTo>
                  <a:pt x="5519" y="753"/>
                  <a:pt x="5645" y="764"/>
                  <a:pt x="5716" y="848"/>
                </a:cubicBezTo>
                <a:cubicBezTo>
                  <a:pt x="5788" y="932"/>
                  <a:pt x="5777" y="1058"/>
                  <a:pt x="5693" y="1129"/>
                </a:cubicBezTo>
                <a:lnTo>
                  <a:pt x="4143" y="2446"/>
                </a:lnTo>
                <a:lnTo>
                  <a:pt x="5701" y="3913"/>
                </a:lnTo>
                <a:cubicBezTo>
                  <a:pt x="5781" y="3989"/>
                  <a:pt x="5785" y="4116"/>
                  <a:pt x="5709" y="4196"/>
                </a:cubicBezTo>
                <a:cubicBezTo>
                  <a:pt x="5669" y="4237"/>
                  <a:pt x="5617" y="4258"/>
                  <a:pt x="5564" y="4258"/>
                </a:cubicBezTo>
                <a:cubicBezTo>
                  <a:pt x="5515" y="4258"/>
                  <a:pt x="5465" y="4240"/>
                  <a:pt x="5427" y="4204"/>
                </a:cubicBezTo>
                <a:lnTo>
                  <a:pt x="3836" y="2708"/>
                </a:lnTo>
                <a:lnTo>
                  <a:pt x="3392" y="3085"/>
                </a:lnTo>
                <a:cubicBezTo>
                  <a:pt x="3355" y="3117"/>
                  <a:pt x="3308" y="3133"/>
                  <a:pt x="3263" y="3133"/>
                </a:cubicBezTo>
                <a:cubicBezTo>
                  <a:pt x="3216" y="3133"/>
                  <a:pt x="3171" y="3117"/>
                  <a:pt x="3133" y="3085"/>
                </a:cubicBezTo>
                <a:lnTo>
                  <a:pt x="2688" y="2708"/>
                </a:lnTo>
                <a:lnTo>
                  <a:pt x="1097" y="4205"/>
                </a:lnTo>
                <a:cubicBezTo>
                  <a:pt x="1059" y="4241"/>
                  <a:pt x="1009" y="4260"/>
                  <a:pt x="960" y="4260"/>
                </a:cubicBezTo>
                <a:cubicBezTo>
                  <a:pt x="907" y="4260"/>
                  <a:pt x="853" y="4238"/>
                  <a:pt x="815" y="4197"/>
                </a:cubicBezTo>
                <a:cubicBezTo>
                  <a:pt x="739" y="4117"/>
                  <a:pt x="743" y="3990"/>
                  <a:pt x="823" y="3914"/>
                </a:cubicBezTo>
                <a:lnTo>
                  <a:pt x="2381" y="2446"/>
                </a:lnTo>
                <a:lnTo>
                  <a:pt x="831" y="1130"/>
                </a:lnTo>
                <a:close/>
              </a:path>
            </a:pathLst>
          </a:cu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文本框 33">
            <a:extLst>
              <a:ext uri="{FF2B5EF4-FFF2-40B4-BE49-F238E27FC236}">
                <a16:creationId xmlns:a16="http://schemas.microsoft.com/office/drawing/2014/main" id="{928507C6-A397-FB75-7B8D-461CA41D6085}"/>
              </a:ext>
            </a:extLst>
          </p:cNvPr>
          <p:cNvSpPr txBox="1"/>
          <p:nvPr/>
        </p:nvSpPr>
        <p:spPr>
          <a:xfrm>
            <a:off x="3389150" y="3231449"/>
            <a:ext cx="2824262" cy="369332"/>
          </a:xfrm>
          <a:prstGeom prst="rect">
            <a:avLst/>
          </a:prstGeom>
          <a:noFill/>
        </p:spPr>
        <p:txBody>
          <a:bodyPr wrap="square" rtlCol="0">
            <a:spAutoFit/>
          </a:bodyPr>
          <a:lstStyle/>
          <a:p>
            <a:r>
              <a:rPr lang="zh-CN" altLang="en-US" b="1" dirty="0">
                <a:solidFill>
                  <a:schemeClr val="accent1"/>
                </a:solidFill>
              </a:rPr>
              <a:t>仅丢弃，其他什么也不做！</a:t>
            </a:r>
          </a:p>
        </p:txBody>
      </p:sp>
      <p:sp>
        <p:nvSpPr>
          <p:cNvPr id="41" name="email_159050">
            <a:extLst>
              <a:ext uri="{FF2B5EF4-FFF2-40B4-BE49-F238E27FC236}">
                <a16:creationId xmlns:a16="http://schemas.microsoft.com/office/drawing/2014/main" id="{4FC2840E-9424-B995-7314-1977AE865233}"/>
              </a:ext>
            </a:extLst>
          </p:cNvPr>
          <p:cNvSpPr/>
          <p:nvPr/>
        </p:nvSpPr>
        <p:spPr>
          <a:xfrm>
            <a:off x="3415789" y="2885796"/>
            <a:ext cx="293911" cy="223712"/>
          </a:xfrm>
          <a:custGeom>
            <a:avLst/>
            <a:gdLst>
              <a:gd name="T0" fmla="*/ 5711 w 6523"/>
              <a:gd name="T1" fmla="*/ 4973 h 4973"/>
              <a:gd name="T2" fmla="*/ 6523 w 6523"/>
              <a:gd name="T3" fmla="*/ 4161 h 4973"/>
              <a:gd name="T4" fmla="*/ 6523 w 6523"/>
              <a:gd name="T5" fmla="*/ 812 h 4973"/>
              <a:gd name="T6" fmla="*/ 5711 w 6523"/>
              <a:gd name="T7" fmla="*/ 0 h 4973"/>
              <a:gd name="T8" fmla="*/ 812 w 6523"/>
              <a:gd name="T9" fmla="*/ 0 h 4973"/>
              <a:gd name="T10" fmla="*/ 0 w 6523"/>
              <a:gd name="T11" fmla="*/ 812 h 4973"/>
              <a:gd name="T12" fmla="*/ 0 w 6523"/>
              <a:gd name="T13" fmla="*/ 4160 h 4973"/>
              <a:gd name="T14" fmla="*/ 812 w 6523"/>
              <a:gd name="T15" fmla="*/ 4972 h 4973"/>
              <a:gd name="T16" fmla="*/ 5711 w 6523"/>
              <a:gd name="T17" fmla="*/ 4972 h 4973"/>
              <a:gd name="T18" fmla="*/ 5711 w 6523"/>
              <a:gd name="T19" fmla="*/ 4973 h 4973"/>
              <a:gd name="T20" fmla="*/ 831 w 6523"/>
              <a:gd name="T21" fmla="*/ 1130 h 4973"/>
              <a:gd name="T22" fmla="*/ 808 w 6523"/>
              <a:gd name="T23" fmla="*/ 849 h 4973"/>
              <a:gd name="T24" fmla="*/ 1089 w 6523"/>
              <a:gd name="T25" fmla="*/ 826 h 4973"/>
              <a:gd name="T26" fmla="*/ 3261 w 6523"/>
              <a:gd name="T27" fmla="*/ 2669 h 4973"/>
              <a:gd name="T28" fmla="*/ 5435 w 6523"/>
              <a:gd name="T29" fmla="*/ 825 h 4973"/>
              <a:gd name="T30" fmla="*/ 5716 w 6523"/>
              <a:gd name="T31" fmla="*/ 848 h 4973"/>
              <a:gd name="T32" fmla="*/ 5693 w 6523"/>
              <a:gd name="T33" fmla="*/ 1129 h 4973"/>
              <a:gd name="T34" fmla="*/ 4143 w 6523"/>
              <a:gd name="T35" fmla="*/ 2446 h 4973"/>
              <a:gd name="T36" fmla="*/ 5701 w 6523"/>
              <a:gd name="T37" fmla="*/ 3913 h 4973"/>
              <a:gd name="T38" fmla="*/ 5709 w 6523"/>
              <a:gd name="T39" fmla="*/ 4196 h 4973"/>
              <a:gd name="T40" fmla="*/ 5564 w 6523"/>
              <a:gd name="T41" fmla="*/ 4258 h 4973"/>
              <a:gd name="T42" fmla="*/ 5427 w 6523"/>
              <a:gd name="T43" fmla="*/ 4204 h 4973"/>
              <a:gd name="T44" fmla="*/ 3836 w 6523"/>
              <a:gd name="T45" fmla="*/ 2708 h 4973"/>
              <a:gd name="T46" fmla="*/ 3392 w 6523"/>
              <a:gd name="T47" fmla="*/ 3085 h 4973"/>
              <a:gd name="T48" fmla="*/ 3263 w 6523"/>
              <a:gd name="T49" fmla="*/ 3133 h 4973"/>
              <a:gd name="T50" fmla="*/ 3133 w 6523"/>
              <a:gd name="T51" fmla="*/ 3085 h 4973"/>
              <a:gd name="T52" fmla="*/ 2688 w 6523"/>
              <a:gd name="T53" fmla="*/ 2708 h 4973"/>
              <a:gd name="T54" fmla="*/ 1097 w 6523"/>
              <a:gd name="T55" fmla="*/ 4205 h 4973"/>
              <a:gd name="T56" fmla="*/ 960 w 6523"/>
              <a:gd name="T57" fmla="*/ 4260 h 4973"/>
              <a:gd name="T58" fmla="*/ 815 w 6523"/>
              <a:gd name="T59" fmla="*/ 4197 h 4973"/>
              <a:gd name="T60" fmla="*/ 823 w 6523"/>
              <a:gd name="T61" fmla="*/ 3914 h 4973"/>
              <a:gd name="T62" fmla="*/ 2381 w 6523"/>
              <a:gd name="T63" fmla="*/ 2446 h 4973"/>
              <a:gd name="T64" fmla="*/ 831 w 6523"/>
              <a:gd name="T65" fmla="*/ 1130 h 4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3" h="4973">
                <a:moveTo>
                  <a:pt x="5711" y="4973"/>
                </a:moveTo>
                <a:cubicBezTo>
                  <a:pt x="6159" y="4973"/>
                  <a:pt x="6523" y="4609"/>
                  <a:pt x="6523" y="4161"/>
                </a:cubicBezTo>
                <a:lnTo>
                  <a:pt x="6523" y="812"/>
                </a:lnTo>
                <a:cubicBezTo>
                  <a:pt x="6523" y="364"/>
                  <a:pt x="6159" y="0"/>
                  <a:pt x="5711" y="0"/>
                </a:cubicBezTo>
                <a:lnTo>
                  <a:pt x="812" y="0"/>
                </a:lnTo>
                <a:cubicBezTo>
                  <a:pt x="364" y="0"/>
                  <a:pt x="0" y="364"/>
                  <a:pt x="0" y="812"/>
                </a:cubicBezTo>
                <a:lnTo>
                  <a:pt x="0" y="4160"/>
                </a:lnTo>
                <a:cubicBezTo>
                  <a:pt x="0" y="4608"/>
                  <a:pt x="364" y="4972"/>
                  <a:pt x="812" y="4972"/>
                </a:cubicBezTo>
                <a:lnTo>
                  <a:pt x="5711" y="4972"/>
                </a:lnTo>
                <a:lnTo>
                  <a:pt x="5711" y="4973"/>
                </a:lnTo>
                <a:close/>
                <a:moveTo>
                  <a:pt x="831" y="1130"/>
                </a:moveTo>
                <a:cubicBezTo>
                  <a:pt x="747" y="1058"/>
                  <a:pt x="736" y="933"/>
                  <a:pt x="808" y="849"/>
                </a:cubicBezTo>
                <a:cubicBezTo>
                  <a:pt x="880" y="765"/>
                  <a:pt x="1005" y="754"/>
                  <a:pt x="1089" y="826"/>
                </a:cubicBezTo>
                <a:lnTo>
                  <a:pt x="3261" y="2669"/>
                </a:lnTo>
                <a:lnTo>
                  <a:pt x="5435" y="825"/>
                </a:lnTo>
                <a:cubicBezTo>
                  <a:pt x="5519" y="753"/>
                  <a:pt x="5645" y="764"/>
                  <a:pt x="5716" y="848"/>
                </a:cubicBezTo>
                <a:cubicBezTo>
                  <a:pt x="5788" y="932"/>
                  <a:pt x="5777" y="1058"/>
                  <a:pt x="5693" y="1129"/>
                </a:cubicBezTo>
                <a:lnTo>
                  <a:pt x="4143" y="2446"/>
                </a:lnTo>
                <a:lnTo>
                  <a:pt x="5701" y="3913"/>
                </a:lnTo>
                <a:cubicBezTo>
                  <a:pt x="5781" y="3989"/>
                  <a:pt x="5785" y="4116"/>
                  <a:pt x="5709" y="4196"/>
                </a:cubicBezTo>
                <a:cubicBezTo>
                  <a:pt x="5669" y="4237"/>
                  <a:pt x="5617" y="4258"/>
                  <a:pt x="5564" y="4258"/>
                </a:cubicBezTo>
                <a:cubicBezTo>
                  <a:pt x="5515" y="4258"/>
                  <a:pt x="5465" y="4240"/>
                  <a:pt x="5427" y="4204"/>
                </a:cubicBezTo>
                <a:lnTo>
                  <a:pt x="3836" y="2708"/>
                </a:lnTo>
                <a:lnTo>
                  <a:pt x="3392" y="3085"/>
                </a:lnTo>
                <a:cubicBezTo>
                  <a:pt x="3355" y="3117"/>
                  <a:pt x="3308" y="3133"/>
                  <a:pt x="3263" y="3133"/>
                </a:cubicBezTo>
                <a:cubicBezTo>
                  <a:pt x="3216" y="3133"/>
                  <a:pt x="3171" y="3117"/>
                  <a:pt x="3133" y="3085"/>
                </a:cubicBezTo>
                <a:lnTo>
                  <a:pt x="2688" y="2708"/>
                </a:lnTo>
                <a:lnTo>
                  <a:pt x="1097" y="4205"/>
                </a:lnTo>
                <a:cubicBezTo>
                  <a:pt x="1059" y="4241"/>
                  <a:pt x="1009" y="4260"/>
                  <a:pt x="960" y="4260"/>
                </a:cubicBezTo>
                <a:cubicBezTo>
                  <a:pt x="907" y="4260"/>
                  <a:pt x="853" y="4238"/>
                  <a:pt x="815" y="4197"/>
                </a:cubicBezTo>
                <a:cubicBezTo>
                  <a:pt x="739" y="4117"/>
                  <a:pt x="743" y="3990"/>
                  <a:pt x="823" y="3914"/>
                </a:cubicBezTo>
                <a:lnTo>
                  <a:pt x="2381" y="2446"/>
                </a:lnTo>
                <a:lnTo>
                  <a:pt x="831" y="1130"/>
                </a:lnTo>
                <a:close/>
              </a:path>
            </a:pathLst>
          </a:cu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文本框 41">
            <a:extLst>
              <a:ext uri="{FF2B5EF4-FFF2-40B4-BE49-F238E27FC236}">
                <a16:creationId xmlns:a16="http://schemas.microsoft.com/office/drawing/2014/main" id="{C6AB137C-D52C-7B3C-517D-AEA74C4DBEC0}"/>
              </a:ext>
            </a:extLst>
          </p:cNvPr>
          <p:cNvSpPr txBox="1"/>
          <p:nvPr/>
        </p:nvSpPr>
        <p:spPr>
          <a:xfrm>
            <a:off x="3245797" y="2562801"/>
            <a:ext cx="713361" cy="369332"/>
          </a:xfrm>
          <a:prstGeom prst="rect">
            <a:avLst/>
          </a:prstGeom>
          <a:noFill/>
        </p:spPr>
        <p:txBody>
          <a:bodyPr wrap="square" rtlCol="0">
            <a:spAutoFit/>
          </a:bodyPr>
          <a:lstStyle/>
          <a:p>
            <a:r>
              <a:rPr lang="zh-CN" altLang="en-US" b="1" dirty="0">
                <a:solidFill>
                  <a:schemeClr val="accent1"/>
                </a:solidFill>
              </a:rPr>
              <a:t>丢失</a:t>
            </a:r>
          </a:p>
        </p:txBody>
      </p:sp>
      <p:sp>
        <p:nvSpPr>
          <p:cNvPr id="8" name="文本框 7">
            <a:extLst>
              <a:ext uri="{FF2B5EF4-FFF2-40B4-BE49-F238E27FC236}">
                <a16:creationId xmlns:a16="http://schemas.microsoft.com/office/drawing/2014/main" id="{82C4B642-20E8-439E-09E7-FEFFE8477A59}"/>
              </a:ext>
            </a:extLst>
          </p:cNvPr>
          <p:cNvSpPr txBox="1"/>
          <p:nvPr/>
        </p:nvSpPr>
        <p:spPr>
          <a:xfrm>
            <a:off x="774971" y="5706493"/>
            <a:ext cx="4468238" cy="646331"/>
          </a:xfrm>
          <a:prstGeom prst="rect">
            <a:avLst/>
          </a:prstGeom>
          <a:noFill/>
        </p:spPr>
        <p:txBody>
          <a:bodyPr wrap="square" rtlCol="0">
            <a:spAutoFit/>
          </a:bodyPr>
          <a:lstStyle/>
          <a:p>
            <a:pPr algn="ctr"/>
            <a:r>
              <a:rPr lang="en-US" altLang="zh-CN" b="1" dirty="0">
                <a:solidFill>
                  <a:schemeClr val="accent3"/>
                </a:solidFill>
              </a:rPr>
              <a:t>UDP</a:t>
            </a:r>
            <a:r>
              <a:rPr lang="zh-CN" altLang="en-US" b="1" dirty="0">
                <a:solidFill>
                  <a:schemeClr val="accent3"/>
                </a:solidFill>
              </a:rPr>
              <a:t>向上层提供</a:t>
            </a:r>
            <a:r>
              <a:rPr lang="zh-CN" altLang="en-US" b="1" dirty="0">
                <a:solidFill>
                  <a:schemeClr val="accent1"/>
                </a:solidFill>
              </a:rPr>
              <a:t>无连接不可靠</a:t>
            </a:r>
            <a:r>
              <a:rPr lang="zh-CN" altLang="en-US" b="1" dirty="0">
                <a:solidFill>
                  <a:schemeClr val="accent3"/>
                </a:solidFill>
              </a:rPr>
              <a:t>传输服务</a:t>
            </a:r>
            <a:endParaRPr lang="en-US" altLang="zh-CN" b="1" dirty="0">
              <a:solidFill>
                <a:schemeClr val="accent3"/>
              </a:solidFill>
            </a:endParaRPr>
          </a:p>
          <a:p>
            <a:pPr algn="ctr"/>
            <a:r>
              <a:rPr lang="zh-CN" altLang="en-US" b="1" dirty="0">
                <a:solidFill>
                  <a:schemeClr val="accent3"/>
                </a:solidFill>
              </a:rPr>
              <a:t>（适用于</a:t>
            </a:r>
            <a:r>
              <a:rPr lang="en-US" altLang="zh-CN" b="1" dirty="0">
                <a:solidFill>
                  <a:schemeClr val="accent3"/>
                </a:solidFill>
              </a:rPr>
              <a:t>IP</a:t>
            </a:r>
            <a:r>
              <a:rPr lang="zh-CN" altLang="en-US" b="1" dirty="0">
                <a:solidFill>
                  <a:schemeClr val="accent3"/>
                </a:solidFill>
              </a:rPr>
              <a:t>电话、视频会议等</a:t>
            </a:r>
            <a:r>
              <a:rPr lang="zh-CN" altLang="en-US" b="1" dirty="0">
                <a:solidFill>
                  <a:schemeClr val="accent1"/>
                </a:solidFill>
              </a:rPr>
              <a:t>实时应用</a:t>
            </a:r>
            <a:r>
              <a:rPr lang="zh-CN" altLang="en-US" b="1" dirty="0">
                <a:solidFill>
                  <a:schemeClr val="accent3"/>
                </a:solidFill>
              </a:rPr>
              <a:t>）</a:t>
            </a:r>
          </a:p>
        </p:txBody>
      </p:sp>
      <p:grpSp>
        <p:nvGrpSpPr>
          <p:cNvPr id="36" name="组合 35">
            <a:extLst>
              <a:ext uri="{FF2B5EF4-FFF2-40B4-BE49-F238E27FC236}">
                <a16:creationId xmlns:a16="http://schemas.microsoft.com/office/drawing/2014/main" id="{B92E34CC-82D8-85F1-6F0F-B033F930B92E}"/>
              </a:ext>
            </a:extLst>
          </p:cNvPr>
          <p:cNvGrpSpPr/>
          <p:nvPr/>
        </p:nvGrpSpPr>
        <p:grpSpPr>
          <a:xfrm>
            <a:off x="6494836" y="1989752"/>
            <a:ext cx="5460898" cy="3544681"/>
            <a:chOff x="330740" y="1989752"/>
            <a:chExt cx="5460898" cy="3544681"/>
          </a:xfrm>
        </p:grpSpPr>
        <p:grpSp>
          <p:nvGrpSpPr>
            <p:cNvPr id="44" name="组合 43">
              <a:extLst>
                <a:ext uri="{FF2B5EF4-FFF2-40B4-BE49-F238E27FC236}">
                  <a16:creationId xmlns:a16="http://schemas.microsoft.com/office/drawing/2014/main" id="{D5735860-E64C-386B-8A84-FB90A0A3BFD1}"/>
                </a:ext>
              </a:extLst>
            </p:cNvPr>
            <p:cNvGrpSpPr/>
            <p:nvPr/>
          </p:nvGrpSpPr>
          <p:grpSpPr>
            <a:xfrm>
              <a:off x="330740" y="1989752"/>
              <a:ext cx="5460898" cy="1378565"/>
              <a:chOff x="304800" y="2145392"/>
              <a:chExt cx="5460898" cy="1378565"/>
            </a:xfrm>
          </p:grpSpPr>
          <p:grpSp>
            <p:nvGrpSpPr>
              <p:cNvPr id="61" name="组合 60">
                <a:extLst>
                  <a:ext uri="{FF2B5EF4-FFF2-40B4-BE49-F238E27FC236}">
                    <a16:creationId xmlns:a16="http://schemas.microsoft.com/office/drawing/2014/main" id="{39AFA76B-1BBD-6CF4-D871-4E12EEF1A999}"/>
                  </a:ext>
                </a:extLst>
              </p:cNvPr>
              <p:cNvGrpSpPr/>
              <p:nvPr/>
            </p:nvGrpSpPr>
            <p:grpSpPr>
              <a:xfrm>
                <a:off x="304800" y="2514724"/>
                <a:ext cx="5408580" cy="1009233"/>
                <a:chOff x="304800" y="2158045"/>
                <a:chExt cx="5408580" cy="1009233"/>
              </a:xfrm>
            </p:grpSpPr>
            <p:cxnSp>
              <p:nvCxnSpPr>
                <p:cNvPr id="65" name="直接连接符 64">
                  <a:extLst>
                    <a:ext uri="{FF2B5EF4-FFF2-40B4-BE49-F238E27FC236}">
                      <a16:creationId xmlns:a16="http://schemas.microsoft.com/office/drawing/2014/main" id="{4FA6ECD7-1836-E4C1-5AAC-774584519AB8}"/>
                    </a:ext>
                  </a:extLst>
                </p:cNvPr>
                <p:cNvCxnSpPr/>
                <p:nvPr/>
              </p:nvCxnSpPr>
              <p:spPr>
                <a:xfrm>
                  <a:off x="1212715" y="2808051"/>
                  <a:ext cx="36122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6" name="组合 65">
                  <a:extLst>
                    <a:ext uri="{FF2B5EF4-FFF2-40B4-BE49-F238E27FC236}">
                      <a16:creationId xmlns:a16="http://schemas.microsoft.com/office/drawing/2014/main" id="{92027C4C-031C-12A1-CFFB-1ACEB605C3BC}"/>
                    </a:ext>
                  </a:extLst>
                </p:cNvPr>
                <p:cNvGrpSpPr/>
                <p:nvPr/>
              </p:nvGrpSpPr>
              <p:grpSpPr>
                <a:xfrm>
                  <a:off x="304800" y="2158045"/>
                  <a:ext cx="1041079" cy="944220"/>
                  <a:chOff x="651533" y="2106164"/>
                  <a:chExt cx="1041079" cy="944220"/>
                </a:xfrm>
              </p:grpSpPr>
              <p:pic>
                <p:nvPicPr>
                  <p:cNvPr id="71" name="图形 70">
                    <a:extLst>
                      <a:ext uri="{FF2B5EF4-FFF2-40B4-BE49-F238E27FC236}">
                        <a16:creationId xmlns:a16="http://schemas.microsoft.com/office/drawing/2014/main" id="{1296C778-FA87-E08F-14C7-EB745C6711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533" y="2106164"/>
                    <a:ext cx="976228" cy="944220"/>
                  </a:xfrm>
                  <a:prstGeom prst="rect">
                    <a:avLst/>
                  </a:prstGeom>
                </p:spPr>
              </p:pic>
              <p:sp>
                <p:nvSpPr>
                  <p:cNvPr id="72" name="文本框 71">
                    <a:extLst>
                      <a:ext uri="{FF2B5EF4-FFF2-40B4-BE49-F238E27FC236}">
                        <a16:creationId xmlns:a16="http://schemas.microsoft.com/office/drawing/2014/main" id="{8A1FF5D0-BCC6-00E0-6E7F-675B8C81518D}"/>
                      </a:ext>
                    </a:extLst>
                  </p:cNvPr>
                  <p:cNvSpPr txBox="1"/>
                  <p:nvPr/>
                </p:nvSpPr>
                <p:spPr>
                  <a:xfrm>
                    <a:off x="979251" y="2259193"/>
                    <a:ext cx="713361" cy="400110"/>
                  </a:xfrm>
                  <a:prstGeom prst="rect">
                    <a:avLst/>
                  </a:prstGeom>
                  <a:noFill/>
                </p:spPr>
                <p:txBody>
                  <a:bodyPr wrap="square" rtlCol="0">
                    <a:spAutoFit/>
                  </a:bodyPr>
                  <a:lstStyle/>
                  <a:p>
                    <a:pPr algn="ctr"/>
                    <a:r>
                      <a:rPr lang="en-US" altLang="zh-CN" sz="2000" b="1" dirty="0"/>
                      <a:t>TCP</a:t>
                    </a:r>
                    <a:endParaRPr lang="zh-CN" altLang="en-US" sz="2000" b="1" dirty="0"/>
                  </a:p>
                </p:txBody>
              </p:sp>
            </p:grpSp>
            <p:grpSp>
              <p:nvGrpSpPr>
                <p:cNvPr id="67" name="组合 66">
                  <a:extLst>
                    <a:ext uri="{FF2B5EF4-FFF2-40B4-BE49-F238E27FC236}">
                      <a16:creationId xmlns:a16="http://schemas.microsoft.com/office/drawing/2014/main" id="{9169E27B-39C5-4A98-B1E2-510FD256A44A}"/>
                    </a:ext>
                  </a:extLst>
                </p:cNvPr>
                <p:cNvGrpSpPr/>
                <p:nvPr/>
              </p:nvGrpSpPr>
              <p:grpSpPr>
                <a:xfrm>
                  <a:off x="4672301" y="2158045"/>
                  <a:ext cx="1041079" cy="944220"/>
                  <a:chOff x="651533" y="2106164"/>
                  <a:chExt cx="1041079" cy="944220"/>
                </a:xfrm>
              </p:grpSpPr>
              <p:pic>
                <p:nvPicPr>
                  <p:cNvPr id="69" name="图形 68">
                    <a:extLst>
                      <a:ext uri="{FF2B5EF4-FFF2-40B4-BE49-F238E27FC236}">
                        <a16:creationId xmlns:a16="http://schemas.microsoft.com/office/drawing/2014/main" id="{7285DA28-00B4-1991-5151-FBB8ACFD44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533" y="2106164"/>
                    <a:ext cx="976228" cy="944220"/>
                  </a:xfrm>
                  <a:prstGeom prst="rect">
                    <a:avLst/>
                  </a:prstGeom>
                </p:spPr>
              </p:pic>
              <p:sp>
                <p:nvSpPr>
                  <p:cNvPr id="70" name="文本框 69">
                    <a:extLst>
                      <a:ext uri="{FF2B5EF4-FFF2-40B4-BE49-F238E27FC236}">
                        <a16:creationId xmlns:a16="http://schemas.microsoft.com/office/drawing/2014/main" id="{D7E7278C-3EB6-5D5F-831E-93B0E7CB8BDC}"/>
                      </a:ext>
                    </a:extLst>
                  </p:cNvPr>
                  <p:cNvSpPr txBox="1"/>
                  <p:nvPr/>
                </p:nvSpPr>
                <p:spPr>
                  <a:xfrm>
                    <a:off x="979251" y="2259193"/>
                    <a:ext cx="713361" cy="400110"/>
                  </a:xfrm>
                  <a:prstGeom prst="rect">
                    <a:avLst/>
                  </a:prstGeom>
                  <a:noFill/>
                </p:spPr>
                <p:txBody>
                  <a:bodyPr wrap="square" rtlCol="0">
                    <a:spAutoFit/>
                  </a:bodyPr>
                  <a:lstStyle/>
                  <a:p>
                    <a:pPr algn="ctr"/>
                    <a:r>
                      <a:rPr lang="en-US" altLang="zh-CN" sz="2000" b="1" dirty="0"/>
                      <a:t>TCP</a:t>
                    </a:r>
                    <a:endParaRPr lang="zh-CN" altLang="en-US" sz="2000" b="1" dirty="0"/>
                  </a:p>
                </p:txBody>
              </p:sp>
            </p:grpSp>
            <p:sp>
              <p:nvSpPr>
                <p:cNvPr id="68" name="云形 67">
                  <a:extLst>
                    <a:ext uri="{FF2B5EF4-FFF2-40B4-BE49-F238E27FC236}">
                      <a16:creationId xmlns:a16="http://schemas.microsoft.com/office/drawing/2014/main" id="{B9E4645D-9116-3B6A-A64B-655D5F5E2BD3}"/>
                    </a:ext>
                  </a:extLst>
                </p:cNvPr>
                <p:cNvSpPr/>
                <p:nvPr/>
              </p:nvSpPr>
              <p:spPr>
                <a:xfrm>
                  <a:off x="2237364" y="2448824"/>
                  <a:ext cx="1381327" cy="718454"/>
                </a:xfrm>
                <a:prstGeom prst="cloud">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因特网</a:t>
                  </a:r>
                </a:p>
              </p:txBody>
            </p:sp>
          </p:grpSp>
          <p:sp>
            <p:nvSpPr>
              <p:cNvPr id="62" name="文本框 61">
                <a:extLst>
                  <a:ext uri="{FF2B5EF4-FFF2-40B4-BE49-F238E27FC236}">
                    <a16:creationId xmlns:a16="http://schemas.microsoft.com/office/drawing/2014/main" id="{32A19048-D02F-83DA-1896-C0D0CFF48BCD}"/>
                  </a:ext>
                </a:extLst>
              </p:cNvPr>
              <p:cNvSpPr txBox="1"/>
              <p:nvPr/>
            </p:nvSpPr>
            <p:spPr>
              <a:xfrm>
                <a:off x="424993" y="2145392"/>
                <a:ext cx="920886" cy="369332"/>
              </a:xfrm>
              <a:prstGeom prst="rect">
                <a:avLst/>
              </a:prstGeom>
              <a:noFill/>
            </p:spPr>
            <p:txBody>
              <a:bodyPr wrap="square" rtlCol="0">
                <a:spAutoFit/>
              </a:bodyPr>
              <a:lstStyle/>
              <a:p>
                <a:pPr algn="ctr"/>
                <a:r>
                  <a:rPr lang="zh-CN" altLang="en-US" b="1" dirty="0"/>
                  <a:t>发送方</a:t>
                </a:r>
              </a:p>
            </p:txBody>
          </p:sp>
          <p:sp>
            <p:nvSpPr>
              <p:cNvPr id="63" name="文本框 62">
                <a:extLst>
                  <a:ext uri="{FF2B5EF4-FFF2-40B4-BE49-F238E27FC236}">
                    <a16:creationId xmlns:a16="http://schemas.microsoft.com/office/drawing/2014/main" id="{7A9BF4E9-228F-1E5B-D187-AB9147DFDE8D}"/>
                  </a:ext>
                </a:extLst>
              </p:cNvPr>
              <p:cNvSpPr txBox="1"/>
              <p:nvPr/>
            </p:nvSpPr>
            <p:spPr>
              <a:xfrm>
                <a:off x="4844812" y="2145392"/>
                <a:ext cx="920886" cy="369332"/>
              </a:xfrm>
              <a:prstGeom prst="rect">
                <a:avLst/>
              </a:prstGeom>
              <a:noFill/>
            </p:spPr>
            <p:txBody>
              <a:bodyPr wrap="square" rtlCol="0">
                <a:spAutoFit/>
              </a:bodyPr>
              <a:lstStyle/>
              <a:p>
                <a:pPr algn="ctr"/>
                <a:r>
                  <a:rPr lang="zh-CN" altLang="en-US" b="1" dirty="0"/>
                  <a:t>接收方</a:t>
                </a:r>
              </a:p>
            </p:txBody>
          </p:sp>
        </p:grpSp>
        <p:sp>
          <p:nvSpPr>
            <p:cNvPr id="45" name="矩形 44">
              <a:extLst>
                <a:ext uri="{FF2B5EF4-FFF2-40B4-BE49-F238E27FC236}">
                  <a16:creationId xmlns:a16="http://schemas.microsoft.com/office/drawing/2014/main" id="{8165CB4C-F6E3-8824-9D51-15E6E88C2B6F}"/>
                </a:ext>
              </a:extLst>
            </p:cNvPr>
            <p:cNvSpPr/>
            <p:nvPr/>
          </p:nvSpPr>
          <p:spPr>
            <a:xfrm>
              <a:off x="330740" y="5066901"/>
              <a:ext cx="1381327" cy="467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51" name="矩形 50">
              <a:extLst>
                <a:ext uri="{FF2B5EF4-FFF2-40B4-BE49-F238E27FC236}">
                  <a16:creationId xmlns:a16="http://schemas.microsoft.com/office/drawing/2014/main" id="{72AC54A8-3BE0-FB7D-B6D8-49076A2958BE}"/>
                </a:ext>
              </a:extLst>
            </p:cNvPr>
            <p:cNvSpPr/>
            <p:nvPr/>
          </p:nvSpPr>
          <p:spPr>
            <a:xfrm>
              <a:off x="330740" y="4126629"/>
              <a:ext cx="1381327" cy="46753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5" name="矩形 54">
              <a:extLst>
                <a:ext uri="{FF2B5EF4-FFF2-40B4-BE49-F238E27FC236}">
                  <a16:creationId xmlns:a16="http://schemas.microsoft.com/office/drawing/2014/main" id="{4DF94128-CE9B-20B8-F40F-618A958B3BE1}"/>
                </a:ext>
              </a:extLst>
            </p:cNvPr>
            <p:cNvSpPr/>
            <p:nvPr/>
          </p:nvSpPr>
          <p:spPr>
            <a:xfrm>
              <a:off x="330740" y="4594161"/>
              <a:ext cx="1381327" cy="46753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网际层</a:t>
              </a:r>
            </a:p>
          </p:txBody>
        </p:sp>
        <p:sp>
          <p:nvSpPr>
            <p:cNvPr id="56" name="矩形 55">
              <a:extLst>
                <a:ext uri="{FF2B5EF4-FFF2-40B4-BE49-F238E27FC236}">
                  <a16:creationId xmlns:a16="http://schemas.microsoft.com/office/drawing/2014/main" id="{961A0B47-AF90-92F3-459E-14FB3BD1962A}"/>
                </a:ext>
              </a:extLst>
            </p:cNvPr>
            <p:cNvSpPr/>
            <p:nvPr/>
          </p:nvSpPr>
          <p:spPr>
            <a:xfrm>
              <a:off x="330740" y="3659097"/>
              <a:ext cx="1381327" cy="46753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57" name="矩形 56">
              <a:extLst>
                <a:ext uri="{FF2B5EF4-FFF2-40B4-BE49-F238E27FC236}">
                  <a16:creationId xmlns:a16="http://schemas.microsoft.com/office/drawing/2014/main" id="{58604859-19FB-495F-8B31-91B0FE1FEAAE}"/>
                </a:ext>
              </a:extLst>
            </p:cNvPr>
            <p:cNvSpPr/>
            <p:nvPr/>
          </p:nvSpPr>
          <p:spPr>
            <a:xfrm>
              <a:off x="4332053" y="5066901"/>
              <a:ext cx="1381327" cy="467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58" name="矩形 57">
              <a:extLst>
                <a:ext uri="{FF2B5EF4-FFF2-40B4-BE49-F238E27FC236}">
                  <a16:creationId xmlns:a16="http://schemas.microsoft.com/office/drawing/2014/main" id="{732F7707-E03A-7F1C-A476-0BF0E4272440}"/>
                </a:ext>
              </a:extLst>
            </p:cNvPr>
            <p:cNvSpPr/>
            <p:nvPr/>
          </p:nvSpPr>
          <p:spPr>
            <a:xfrm>
              <a:off x="4332053" y="4126629"/>
              <a:ext cx="1381327" cy="46753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9" name="矩形 58">
              <a:extLst>
                <a:ext uri="{FF2B5EF4-FFF2-40B4-BE49-F238E27FC236}">
                  <a16:creationId xmlns:a16="http://schemas.microsoft.com/office/drawing/2014/main" id="{B630031E-7500-83D0-3D4C-E3564E392D37}"/>
                </a:ext>
              </a:extLst>
            </p:cNvPr>
            <p:cNvSpPr/>
            <p:nvPr/>
          </p:nvSpPr>
          <p:spPr>
            <a:xfrm>
              <a:off x="4332053" y="4594161"/>
              <a:ext cx="1381327" cy="46753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网际层</a:t>
              </a:r>
            </a:p>
          </p:txBody>
        </p:sp>
        <p:sp>
          <p:nvSpPr>
            <p:cNvPr id="60" name="矩形 59">
              <a:extLst>
                <a:ext uri="{FF2B5EF4-FFF2-40B4-BE49-F238E27FC236}">
                  <a16:creationId xmlns:a16="http://schemas.microsoft.com/office/drawing/2014/main" id="{F1A17E30-9350-133B-5ED2-E0916EA3DCF1}"/>
                </a:ext>
              </a:extLst>
            </p:cNvPr>
            <p:cNvSpPr/>
            <p:nvPr/>
          </p:nvSpPr>
          <p:spPr>
            <a:xfrm>
              <a:off x="4332053" y="3659097"/>
              <a:ext cx="1381327" cy="46753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sp>
        <p:nvSpPr>
          <p:cNvPr id="73" name="矩形 72">
            <a:extLst>
              <a:ext uri="{FF2B5EF4-FFF2-40B4-BE49-F238E27FC236}">
                <a16:creationId xmlns:a16="http://schemas.microsoft.com/office/drawing/2014/main" id="{805261DF-CE88-79EC-6C9F-2EA0D85C5958}"/>
              </a:ext>
            </a:extLst>
          </p:cNvPr>
          <p:cNvSpPr/>
          <p:nvPr/>
        </p:nvSpPr>
        <p:spPr>
          <a:xfrm>
            <a:off x="7876163" y="4588953"/>
            <a:ext cx="2619986" cy="46753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无连接不可靠传输服务</a:t>
            </a:r>
          </a:p>
        </p:txBody>
      </p:sp>
      <p:grpSp>
        <p:nvGrpSpPr>
          <p:cNvPr id="9" name="组合 8">
            <a:extLst>
              <a:ext uri="{FF2B5EF4-FFF2-40B4-BE49-F238E27FC236}">
                <a16:creationId xmlns:a16="http://schemas.microsoft.com/office/drawing/2014/main" id="{1D635B0E-0EBD-E35B-D342-45A8CD119D8E}"/>
              </a:ext>
            </a:extLst>
          </p:cNvPr>
          <p:cNvGrpSpPr/>
          <p:nvPr/>
        </p:nvGrpSpPr>
        <p:grpSpPr>
          <a:xfrm>
            <a:off x="8458425" y="2291789"/>
            <a:ext cx="1251405" cy="558139"/>
            <a:chOff x="8132325" y="5553007"/>
            <a:chExt cx="1251405" cy="558139"/>
          </a:xfrm>
        </p:grpSpPr>
        <p:sp>
          <p:nvSpPr>
            <p:cNvPr id="75" name="文本框 74">
              <a:extLst>
                <a:ext uri="{FF2B5EF4-FFF2-40B4-BE49-F238E27FC236}">
                  <a16:creationId xmlns:a16="http://schemas.microsoft.com/office/drawing/2014/main" id="{C1735317-54E3-2F09-F65A-78E80AFDC065}"/>
                </a:ext>
              </a:extLst>
            </p:cNvPr>
            <p:cNvSpPr txBox="1"/>
            <p:nvPr/>
          </p:nvSpPr>
          <p:spPr>
            <a:xfrm>
              <a:off x="8670369" y="5553007"/>
              <a:ext cx="713361" cy="369332"/>
            </a:xfrm>
            <a:prstGeom prst="rect">
              <a:avLst/>
            </a:prstGeom>
            <a:noFill/>
          </p:spPr>
          <p:txBody>
            <a:bodyPr wrap="square" rtlCol="0">
              <a:spAutoFit/>
            </a:bodyPr>
            <a:lstStyle/>
            <a:p>
              <a:r>
                <a:rPr lang="zh-CN" altLang="en-US" b="1" dirty="0">
                  <a:solidFill>
                    <a:schemeClr val="accent1"/>
                  </a:solidFill>
                </a:rPr>
                <a:t>误码</a:t>
              </a:r>
            </a:p>
          </p:txBody>
        </p:sp>
        <p:sp>
          <p:nvSpPr>
            <p:cNvPr id="76" name="email_159050">
              <a:extLst>
                <a:ext uri="{FF2B5EF4-FFF2-40B4-BE49-F238E27FC236}">
                  <a16:creationId xmlns:a16="http://schemas.microsoft.com/office/drawing/2014/main" id="{50EA3D3A-FA5B-6DD3-2CB6-C4559CF1ED33}"/>
                </a:ext>
              </a:extLst>
            </p:cNvPr>
            <p:cNvSpPr/>
            <p:nvPr/>
          </p:nvSpPr>
          <p:spPr>
            <a:xfrm>
              <a:off x="8845686" y="5887434"/>
              <a:ext cx="293911" cy="223712"/>
            </a:xfrm>
            <a:custGeom>
              <a:avLst/>
              <a:gdLst>
                <a:gd name="T0" fmla="*/ 5711 w 6523"/>
                <a:gd name="T1" fmla="*/ 4973 h 4973"/>
                <a:gd name="T2" fmla="*/ 6523 w 6523"/>
                <a:gd name="T3" fmla="*/ 4161 h 4973"/>
                <a:gd name="T4" fmla="*/ 6523 w 6523"/>
                <a:gd name="T5" fmla="*/ 812 h 4973"/>
                <a:gd name="T6" fmla="*/ 5711 w 6523"/>
                <a:gd name="T7" fmla="*/ 0 h 4973"/>
                <a:gd name="T8" fmla="*/ 812 w 6523"/>
                <a:gd name="T9" fmla="*/ 0 h 4973"/>
                <a:gd name="T10" fmla="*/ 0 w 6523"/>
                <a:gd name="T11" fmla="*/ 812 h 4973"/>
                <a:gd name="T12" fmla="*/ 0 w 6523"/>
                <a:gd name="T13" fmla="*/ 4160 h 4973"/>
                <a:gd name="T14" fmla="*/ 812 w 6523"/>
                <a:gd name="T15" fmla="*/ 4972 h 4973"/>
                <a:gd name="T16" fmla="*/ 5711 w 6523"/>
                <a:gd name="T17" fmla="*/ 4972 h 4973"/>
                <a:gd name="T18" fmla="*/ 5711 w 6523"/>
                <a:gd name="T19" fmla="*/ 4973 h 4973"/>
                <a:gd name="T20" fmla="*/ 831 w 6523"/>
                <a:gd name="T21" fmla="*/ 1130 h 4973"/>
                <a:gd name="T22" fmla="*/ 808 w 6523"/>
                <a:gd name="T23" fmla="*/ 849 h 4973"/>
                <a:gd name="T24" fmla="*/ 1089 w 6523"/>
                <a:gd name="T25" fmla="*/ 826 h 4973"/>
                <a:gd name="T26" fmla="*/ 3261 w 6523"/>
                <a:gd name="T27" fmla="*/ 2669 h 4973"/>
                <a:gd name="T28" fmla="*/ 5435 w 6523"/>
                <a:gd name="T29" fmla="*/ 825 h 4973"/>
                <a:gd name="T30" fmla="*/ 5716 w 6523"/>
                <a:gd name="T31" fmla="*/ 848 h 4973"/>
                <a:gd name="T32" fmla="*/ 5693 w 6523"/>
                <a:gd name="T33" fmla="*/ 1129 h 4973"/>
                <a:gd name="T34" fmla="*/ 4143 w 6523"/>
                <a:gd name="T35" fmla="*/ 2446 h 4973"/>
                <a:gd name="T36" fmla="*/ 5701 w 6523"/>
                <a:gd name="T37" fmla="*/ 3913 h 4973"/>
                <a:gd name="T38" fmla="*/ 5709 w 6523"/>
                <a:gd name="T39" fmla="*/ 4196 h 4973"/>
                <a:gd name="T40" fmla="*/ 5564 w 6523"/>
                <a:gd name="T41" fmla="*/ 4258 h 4973"/>
                <a:gd name="T42" fmla="*/ 5427 w 6523"/>
                <a:gd name="T43" fmla="*/ 4204 h 4973"/>
                <a:gd name="T44" fmla="*/ 3836 w 6523"/>
                <a:gd name="T45" fmla="*/ 2708 h 4973"/>
                <a:gd name="T46" fmla="*/ 3392 w 6523"/>
                <a:gd name="T47" fmla="*/ 3085 h 4973"/>
                <a:gd name="T48" fmla="*/ 3263 w 6523"/>
                <a:gd name="T49" fmla="*/ 3133 h 4973"/>
                <a:gd name="T50" fmla="*/ 3133 w 6523"/>
                <a:gd name="T51" fmla="*/ 3085 h 4973"/>
                <a:gd name="T52" fmla="*/ 2688 w 6523"/>
                <a:gd name="T53" fmla="*/ 2708 h 4973"/>
                <a:gd name="T54" fmla="*/ 1097 w 6523"/>
                <a:gd name="T55" fmla="*/ 4205 h 4973"/>
                <a:gd name="T56" fmla="*/ 960 w 6523"/>
                <a:gd name="T57" fmla="*/ 4260 h 4973"/>
                <a:gd name="T58" fmla="*/ 815 w 6523"/>
                <a:gd name="T59" fmla="*/ 4197 h 4973"/>
                <a:gd name="T60" fmla="*/ 823 w 6523"/>
                <a:gd name="T61" fmla="*/ 3914 h 4973"/>
                <a:gd name="T62" fmla="*/ 2381 w 6523"/>
                <a:gd name="T63" fmla="*/ 2446 h 4973"/>
                <a:gd name="T64" fmla="*/ 831 w 6523"/>
                <a:gd name="T65" fmla="*/ 1130 h 4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3" h="4973">
                  <a:moveTo>
                    <a:pt x="5711" y="4973"/>
                  </a:moveTo>
                  <a:cubicBezTo>
                    <a:pt x="6159" y="4973"/>
                    <a:pt x="6523" y="4609"/>
                    <a:pt x="6523" y="4161"/>
                  </a:cubicBezTo>
                  <a:lnTo>
                    <a:pt x="6523" y="812"/>
                  </a:lnTo>
                  <a:cubicBezTo>
                    <a:pt x="6523" y="364"/>
                    <a:pt x="6159" y="0"/>
                    <a:pt x="5711" y="0"/>
                  </a:cubicBezTo>
                  <a:lnTo>
                    <a:pt x="812" y="0"/>
                  </a:lnTo>
                  <a:cubicBezTo>
                    <a:pt x="364" y="0"/>
                    <a:pt x="0" y="364"/>
                    <a:pt x="0" y="812"/>
                  </a:cubicBezTo>
                  <a:lnTo>
                    <a:pt x="0" y="4160"/>
                  </a:lnTo>
                  <a:cubicBezTo>
                    <a:pt x="0" y="4608"/>
                    <a:pt x="364" y="4972"/>
                    <a:pt x="812" y="4972"/>
                  </a:cubicBezTo>
                  <a:lnTo>
                    <a:pt x="5711" y="4972"/>
                  </a:lnTo>
                  <a:lnTo>
                    <a:pt x="5711" y="4973"/>
                  </a:lnTo>
                  <a:close/>
                  <a:moveTo>
                    <a:pt x="831" y="1130"/>
                  </a:moveTo>
                  <a:cubicBezTo>
                    <a:pt x="747" y="1058"/>
                    <a:pt x="736" y="933"/>
                    <a:pt x="808" y="849"/>
                  </a:cubicBezTo>
                  <a:cubicBezTo>
                    <a:pt x="880" y="765"/>
                    <a:pt x="1005" y="754"/>
                    <a:pt x="1089" y="826"/>
                  </a:cubicBezTo>
                  <a:lnTo>
                    <a:pt x="3261" y="2669"/>
                  </a:lnTo>
                  <a:lnTo>
                    <a:pt x="5435" y="825"/>
                  </a:lnTo>
                  <a:cubicBezTo>
                    <a:pt x="5519" y="753"/>
                    <a:pt x="5645" y="764"/>
                    <a:pt x="5716" y="848"/>
                  </a:cubicBezTo>
                  <a:cubicBezTo>
                    <a:pt x="5788" y="932"/>
                    <a:pt x="5777" y="1058"/>
                    <a:pt x="5693" y="1129"/>
                  </a:cubicBezTo>
                  <a:lnTo>
                    <a:pt x="4143" y="2446"/>
                  </a:lnTo>
                  <a:lnTo>
                    <a:pt x="5701" y="3913"/>
                  </a:lnTo>
                  <a:cubicBezTo>
                    <a:pt x="5781" y="3989"/>
                    <a:pt x="5785" y="4116"/>
                    <a:pt x="5709" y="4196"/>
                  </a:cubicBezTo>
                  <a:cubicBezTo>
                    <a:pt x="5669" y="4237"/>
                    <a:pt x="5617" y="4258"/>
                    <a:pt x="5564" y="4258"/>
                  </a:cubicBezTo>
                  <a:cubicBezTo>
                    <a:pt x="5515" y="4258"/>
                    <a:pt x="5465" y="4240"/>
                    <a:pt x="5427" y="4204"/>
                  </a:cubicBezTo>
                  <a:lnTo>
                    <a:pt x="3836" y="2708"/>
                  </a:lnTo>
                  <a:lnTo>
                    <a:pt x="3392" y="3085"/>
                  </a:lnTo>
                  <a:cubicBezTo>
                    <a:pt x="3355" y="3117"/>
                    <a:pt x="3308" y="3133"/>
                    <a:pt x="3263" y="3133"/>
                  </a:cubicBezTo>
                  <a:cubicBezTo>
                    <a:pt x="3216" y="3133"/>
                    <a:pt x="3171" y="3117"/>
                    <a:pt x="3133" y="3085"/>
                  </a:cubicBezTo>
                  <a:lnTo>
                    <a:pt x="2688" y="2708"/>
                  </a:lnTo>
                  <a:lnTo>
                    <a:pt x="1097" y="4205"/>
                  </a:lnTo>
                  <a:cubicBezTo>
                    <a:pt x="1059" y="4241"/>
                    <a:pt x="1009" y="4260"/>
                    <a:pt x="960" y="4260"/>
                  </a:cubicBezTo>
                  <a:cubicBezTo>
                    <a:pt x="907" y="4260"/>
                    <a:pt x="853" y="4238"/>
                    <a:pt x="815" y="4197"/>
                  </a:cubicBezTo>
                  <a:cubicBezTo>
                    <a:pt x="739" y="4117"/>
                    <a:pt x="743" y="3990"/>
                    <a:pt x="823" y="3914"/>
                  </a:cubicBezTo>
                  <a:lnTo>
                    <a:pt x="2381" y="2446"/>
                  </a:lnTo>
                  <a:lnTo>
                    <a:pt x="831" y="1130"/>
                  </a:lnTo>
                  <a:close/>
                </a:path>
              </a:pathLst>
            </a:cu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email_159050">
              <a:extLst>
                <a:ext uri="{FF2B5EF4-FFF2-40B4-BE49-F238E27FC236}">
                  <a16:creationId xmlns:a16="http://schemas.microsoft.com/office/drawing/2014/main" id="{A5910472-1989-F5C0-8E37-EBD7D7897E36}"/>
                </a:ext>
              </a:extLst>
            </p:cNvPr>
            <p:cNvSpPr/>
            <p:nvPr/>
          </p:nvSpPr>
          <p:spPr>
            <a:xfrm>
              <a:off x="8302317" y="5887434"/>
              <a:ext cx="293911" cy="223712"/>
            </a:xfrm>
            <a:custGeom>
              <a:avLst/>
              <a:gdLst>
                <a:gd name="T0" fmla="*/ 5711 w 6523"/>
                <a:gd name="T1" fmla="*/ 4973 h 4973"/>
                <a:gd name="T2" fmla="*/ 6523 w 6523"/>
                <a:gd name="T3" fmla="*/ 4161 h 4973"/>
                <a:gd name="T4" fmla="*/ 6523 w 6523"/>
                <a:gd name="T5" fmla="*/ 812 h 4973"/>
                <a:gd name="T6" fmla="*/ 5711 w 6523"/>
                <a:gd name="T7" fmla="*/ 0 h 4973"/>
                <a:gd name="T8" fmla="*/ 812 w 6523"/>
                <a:gd name="T9" fmla="*/ 0 h 4973"/>
                <a:gd name="T10" fmla="*/ 0 w 6523"/>
                <a:gd name="T11" fmla="*/ 812 h 4973"/>
                <a:gd name="T12" fmla="*/ 0 w 6523"/>
                <a:gd name="T13" fmla="*/ 4160 h 4973"/>
                <a:gd name="T14" fmla="*/ 812 w 6523"/>
                <a:gd name="T15" fmla="*/ 4972 h 4973"/>
                <a:gd name="T16" fmla="*/ 5711 w 6523"/>
                <a:gd name="T17" fmla="*/ 4972 h 4973"/>
                <a:gd name="T18" fmla="*/ 5711 w 6523"/>
                <a:gd name="T19" fmla="*/ 4973 h 4973"/>
                <a:gd name="T20" fmla="*/ 831 w 6523"/>
                <a:gd name="T21" fmla="*/ 1130 h 4973"/>
                <a:gd name="T22" fmla="*/ 808 w 6523"/>
                <a:gd name="T23" fmla="*/ 849 h 4973"/>
                <a:gd name="T24" fmla="*/ 1089 w 6523"/>
                <a:gd name="T25" fmla="*/ 826 h 4973"/>
                <a:gd name="T26" fmla="*/ 3261 w 6523"/>
                <a:gd name="T27" fmla="*/ 2669 h 4973"/>
                <a:gd name="T28" fmla="*/ 5435 w 6523"/>
                <a:gd name="T29" fmla="*/ 825 h 4973"/>
                <a:gd name="T30" fmla="*/ 5716 w 6523"/>
                <a:gd name="T31" fmla="*/ 848 h 4973"/>
                <a:gd name="T32" fmla="*/ 5693 w 6523"/>
                <a:gd name="T33" fmla="*/ 1129 h 4973"/>
                <a:gd name="T34" fmla="*/ 4143 w 6523"/>
                <a:gd name="T35" fmla="*/ 2446 h 4973"/>
                <a:gd name="T36" fmla="*/ 5701 w 6523"/>
                <a:gd name="T37" fmla="*/ 3913 h 4973"/>
                <a:gd name="T38" fmla="*/ 5709 w 6523"/>
                <a:gd name="T39" fmla="*/ 4196 h 4973"/>
                <a:gd name="T40" fmla="*/ 5564 w 6523"/>
                <a:gd name="T41" fmla="*/ 4258 h 4973"/>
                <a:gd name="T42" fmla="*/ 5427 w 6523"/>
                <a:gd name="T43" fmla="*/ 4204 h 4973"/>
                <a:gd name="T44" fmla="*/ 3836 w 6523"/>
                <a:gd name="T45" fmla="*/ 2708 h 4973"/>
                <a:gd name="T46" fmla="*/ 3392 w 6523"/>
                <a:gd name="T47" fmla="*/ 3085 h 4973"/>
                <a:gd name="T48" fmla="*/ 3263 w 6523"/>
                <a:gd name="T49" fmla="*/ 3133 h 4973"/>
                <a:gd name="T50" fmla="*/ 3133 w 6523"/>
                <a:gd name="T51" fmla="*/ 3085 h 4973"/>
                <a:gd name="T52" fmla="*/ 2688 w 6523"/>
                <a:gd name="T53" fmla="*/ 2708 h 4973"/>
                <a:gd name="T54" fmla="*/ 1097 w 6523"/>
                <a:gd name="T55" fmla="*/ 4205 h 4973"/>
                <a:gd name="T56" fmla="*/ 960 w 6523"/>
                <a:gd name="T57" fmla="*/ 4260 h 4973"/>
                <a:gd name="T58" fmla="*/ 815 w 6523"/>
                <a:gd name="T59" fmla="*/ 4197 h 4973"/>
                <a:gd name="T60" fmla="*/ 823 w 6523"/>
                <a:gd name="T61" fmla="*/ 3914 h 4973"/>
                <a:gd name="T62" fmla="*/ 2381 w 6523"/>
                <a:gd name="T63" fmla="*/ 2446 h 4973"/>
                <a:gd name="T64" fmla="*/ 831 w 6523"/>
                <a:gd name="T65" fmla="*/ 1130 h 4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3" h="4973">
                  <a:moveTo>
                    <a:pt x="5711" y="4973"/>
                  </a:moveTo>
                  <a:cubicBezTo>
                    <a:pt x="6159" y="4973"/>
                    <a:pt x="6523" y="4609"/>
                    <a:pt x="6523" y="4161"/>
                  </a:cubicBezTo>
                  <a:lnTo>
                    <a:pt x="6523" y="812"/>
                  </a:lnTo>
                  <a:cubicBezTo>
                    <a:pt x="6523" y="364"/>
                    <a:pt x="6159" y="0"/>
                    <a:pt x="5711" y="0"/>
                  </a:cubicBezTo>
                  <a:lnTo>
                    <a:pt x="812" y="0"/>
                  </a:lnTo>
                  <a:cubicBezTo>
                    <a:pt x="364" y="0"/>
                    <a:pt x="0" y="364"/>
                    <a:pt x="0" y="812"/>
                  </a:cubicBezTo>
                  <a:lnTo>
                    <a:pt x="0" y="4160"/>
                  </a:lnTo>
                  <a:cubicBezTo>
                    <a:pt x="0" y="4608"/>
                    <a:pt x="364" y="4972"/>
                    <a:pt x="812" y="4972"/>
                  </a:cubicBezTo>
                  <a:lnTo>
                    <a:pt x="5711" y="4972"/>
                  </a:lnTo>
                  <a:lnTo>
                    <a:pt x="5711" y="4973"/>
                  </a:lnTo>
                  <a:close/>
                  <a:moveTo>
                    <a:pt x="831" y="1130"/>
                  </a:moveTo>
                  <a:cubicBezTo>
                    <a:pt x="747" y="1058"/>
                    <a:pt x="736" y="933"/>
                    <a:pt x="808" y="849"/>
                  </a:cubicBezTo>
                  <a:cubicBezTo>
                    <a:pt x="880" y="765"/>
                    <a:pt x="1005" y="754"/>
                    <a:pt x="1089" y="826"/>
                  </a:cubicBezTo>
                  <a:lnTo>
                    <a:pt x="3261" y="2669"/>
                  </a:lnTo>
                  <a:lnTo>
                    <a:pt x="5435" y="825"/>
                  </a:lnTo>
                  <a:cubicBezTo>
                    <a:pt x="5519" y="753"/>
                    <a:pt x="5645" y="764"/>
                    <a:pt x="5716" y="848"/>
                  </a:cubicBezTo>
                  <a:cubicBezTo>
                    <a:pt x="5788" y="932"/>
                    <a:pt x="5777" y="1058"/>
                    <a:pt x="5693" y="1129"/>
                  </a:cubicBezTo>
                  <a:lnTo>
                    <a:pt x="4143" y="2446"/>
                  </a:lnTo>
                  <a:lnTo>
                    <a:pt x="5701" y="3913"/>
                  </a:lnTo>
                  <a:cubicBezTo>
                    <a:pt x="5781" y="3989"/>
                    <a:pt x="5785" y="4116"/>
                    <a:pt x="5709" y="4196"/>
                  </a:cubicBezTo>
                  <a:cubicBezTo>
                    <a:pt x="5669" y="4237"/>
                    <a:pt x="5617" y="4258"/>
                    <a:pt x="5564" y="4258"/>
                  </a:cubicBezTo>
                  <a:cubicBezTo>
                    <a:pt x="5515" y="4258"/>
                    <a:pt x="5465" y="4240"/>
                    <a:pt x="5427" y="4204"/>
                  </a:cubicBezTo>
                  <a:lnTo>
                    <a:pt x="3836" y="2708"/>
                  </a:lnTo>
                  <a:lnTo>
                    <a:pt x="3392" y="3085"/>
                  </a:lnTo>
                  <a:cubicBezTo>
                    <a:pt x="3355" y="3117"/>
                    <a:pt x="3308" y="3133"/>
                    <a:pt x="3263" y="3133"/>
                  </a:cubicBezTo>
                  <a:cubicBezTo>
                    <a:pt x="3216" y="3133"/>
                    <a:pt x="3171" y="3117"/>
                    <a:pt x="3133" y="3085"/>
                  </a:cubicBezTo>
                  <a:lnTo>
                    <a:pt x="2688" y="2708"/>
                  </a:lnTo>
                  <a:lnTo>
                    <a:pt x="1097" y="4205"/>
                  </a:lnTo>
                  <a:cubicBezTo>
                    <a:pt x="1059" y="4241"/>
                    <a:pt x="1009" y="4260"/>
                    <a:pt x="960" y="4260"/>
                  </a:cubicBezTo>
                  <a:cubicBezTo>
                    <a:pt x="907" y="4260"/>
                    <a:pt x="853" y="4238"/>
                    <a:pt x="815" y="4197"/>
                  </a:cubicBezTo>
                  <a:cubicBezTo>
                    <a:pt x="739" y="4117"/>
                    <a:pt x="743" y="3990"/>
                    <a:pt x="823" y="3914"/>
                  </a:cubicBezTo>
                  <a:lnTo>
                    <a:pt x="2381" y="2446"/>
                  </a:lnTo>
                  <a:lnTo>
                    <a:pt x="831" y="1130"/>
                  </a:lnTo>
                  <a:close/>
                </a:path>
              </a:pathLst>
            </a:cu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文本框 77">
              <a:extLst>
                <a:ext uri="{FF2B5EF4-FFF2-40B4-BE49-F238E27FC236}">
                  <a16:creationId xmlns:a16="http://schemas.microsoft.com/office/drawing/2014/main" id="{EA810851-F8A9-C02C-15E9-E3C5A2F04FAD}"/>
                </a:ext>
              </a:extLst>
            </p:cNvPr>
            <p:cNvSpPr txBox="1"/>
            <p:nvPr/>
          </p:nvSpPr>
          <p:spPr>
            <a:xfrm>
              <a:off x="8132325" y="5564439"/>
              <a:ext cx="713361" cy="369332"/>
            </a:xfrm>
            <a:prstGeom prst="rect">
              <a:avLst/>
            </a:prstGeom>
            <a:noFill/>
          </p:spPr>
          <p:txBody>
            <a:bodyPr wrap="square" rtlCol="0">
              <a:spAutoFit/>
            </a:bodyPr>
            <a:lstStyle/>
            <a:p>
              <a:r>
                <a:rPr lang="zh-CN" altLang="en-US" b="1" dirty="0">
                  <a:solidFill>
                    <a:schemeClr val="accent1"/>
                  </a:solidFill>
                </a:rPr>
                <a:t>丢失</a:t>
              </a:r>
            </a:p>
          </p:txBody>
        </p:sp>
      </p:grpSp>
    </p:spTree>
    <p:custDataLst>
      <p:tags r:id="rId1"/>
    </p:custDataLst>
    <p:extLst>
      <p:ext uri="{BB962C8B-B14F-4D97-AF65-F5344CB8AC3E}">
        <p14:creationId xmlns:p14="http://schemas.microsoft.com/office/powerpoint/2010/main" val="394753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73"/>
                                        </p:tgtEl>
                                        <p:attrNameLst>
                                          <p:attrName>style.visibility</p:attrName>
                                        </p:attrNameLst>
                                      </p:cBhvr>
                                      <p:to>
                                        <p:strVal val="visible"/>
                                      </p:to>
                                    </p:set>
                                    <p:anim calcmode="lin" valueType="num">
                                      <p:cBhvr>
                                        <p:cTn id="13" dur="500" fill="hold"/>
                                        <p:tgtEl>
                                          <p:spTgt spid="73"/>
                                        </p:tgtEl>
                                        <p:attrNameLst>
                                          <p:attrName>ppt_w</p:attrName>
                                        </p:attrNameLst>
                                      </p:cBhvr>
                                      <p:tavLst>
                                        <p:tav tm="0">
                                          <p:val>
                                            <p:fltVal val="0"/>
                                          </p:val>
                                        </p:tav>
                                        <p:tav tm="100000">
                                          <p:val>
                                            <p:strVal val="#ppt_w"/>
                                          </p:val>
                                        </p:tav>
                                      </p:tavLst>
                                    </p:anim>
                                    <p:anim calcmode="lin" valueType="num">
                                      <p:cBhvr>
                                        <p:cTn id="14" dur="500" fill="hold"/>
                                        <p:tgtEl>
                                          <p:spTgt spid="73"/>
                                        </p:tgtEl>
                                        <p:attrNameLst>
                                          <p:attrName>ppt_h</p:attrName>
                                        </p:attrNameLst>
                                      </p:cBhvr>
                                      <p:tavLst>
                                        <p:tav tm="0">
                                          <p:val>
                                            <p:fltVal val="0"/>
                                          </p:val>
                                        </p:tav>
                                        <p:tav tm="100000">
                                          <p:val>
                                            <p:strVal val="#ppt_h"/>
                                          </p:val>
                                        </p:tav>
                                      </p:tavLst>
                                    </p:anim>
                                    <p:animEffect transition="in" filter="fade">
                                      <p:cBhvr>
                                        <p:cTn id="15" dur="500"/>
                                        <p:tgtEl>
                                          <p:spTgt spid="73"/>
                                        </p:tgtEl>
                                      </p:cBhvr>
                                    </p:animEffect>
                                  </p:childTnLst>
                                </p:cTn>
                              </p:par>
                            </p:childTnLst>
                          </p:cTn>
                        </p:par>
                      </p:childTnLst>
                    </p:cTn>
                  </p:par>
                  <p:par>
                    <p:cTn id="16" fill="hold">
                      <p:stCondLst>
                        <p:cond delay="indefinite"/>
                      </p:stCondLst>
                      <p:childTnLst>
                        <p:par>
                          <p:cTn id="17" fill="hold">
                            <p:stCondLst>
                              <p:cond delay="0"/>
                            </p:stCondLst>
                            <p:childTnLst>
                              <p:par>
                                <p:cTn id="18" presetID="49" presetClass="entr" presetSubtype="0" decel="10000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 calcmode="lin" valueType="num">
                                      <p:cBhvr>
                                        <p:cTn id="22" dur="500" fill="hold"/>
                                        <p:tgtEl>
                                          <p:spTgt spid="9"/>
                                        </p:tgtEl>
                                        <p:attrNameLst>
                                          <p:attrName>style.rotation</p:attrName>
                                        </p:attrNameLst>
                                      </p:cBhvr>
                                      <p:tavLst>
                                        <p:tav tm="0">
                                          <p:val>
                                            <p:fltVal val="360"/>
                                          </p:val>
                                        </p:tav>
                                        <p:tav tm="100000">
                                          <p:val>
                                            <p:fltVal val="0"/>
                                          </p:val>
                                        </p:tav>
                                      </p:tavLst>
                                    </p:anim>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E96AF74-AEB2-AD1A-B2E4-B64FC7DAA34D}"/>
              </a:ext>
            </a:extLst>
          </p:cNvPr>
          <p:cNvSpPr txBox="1"/>
          <p:nvPr/>
        </p:nvSpPr>
        <p:spPr>
          <a:xfrm>
            <a:off x="4332053" y="2544884"/>
            <a:ext cx="713361" cy="369332"/>
          </a:xfrm>
          <a:prstGeom prst="rect">
            <a:avLst/>
          </a:prstGeom>
          <a:noFill/>
        </p:spPr>
        <p:txBody>
          <a:bodyPr wrap="square" rtlCol="0">
            <a:spAutoFit/>
          </a:bodyPr>
          <a:lstStyle/>
          <a:p>
            <a:r>
              <a:rPr lang="zh-CN" altLang="en-US" b="1" dirty="0">
                <a:solidFill>
                  <a:schemeClr val="accent1"/>
                </a:solidFill>
              </a:rPr>
              <a:t>误码</a:t>
            </a:r>
          </a:p>
        </p:txBody>
      </p:sp>
      <p:grpSp>
        <p:nvGrpSpPr>
          <p:cNvPr id="46" name="组合 45">
            <a:extLst>
              <a:ext uri="{FF2B5EF4-FFF2-40B4-BE49-F238E27FC236}">
                <a16:creationId xmlns:a16="http://schemas.microsoft.com/office/drawing/2014/main" id="{8B2C20D8-A9E0-2187-04E4-90E8A394C7B6}"/>
              </a:ext>
            </a:extLst>
          </p:cNvPr>
          <p:cNvGrpSpPr/>
          <p:nvPr/>
        </p:nvGrpSpPr>
        <p:grpSpPr>
          <a:xfrm>
            <a:off x="304799" y="749300"/>
            <a:ext cx="6192345" cy="400110"/>
            <a:chOff x="424116" y="898245"/>
            <a:chExt cx="6192345" cy="400110"/>
          </a:xfrm>
        </p:grpSpPr>
        <p:sp>
          <p:nvSpPr>
            <p:cNvPr id="47" name="平行四边形 46">
              <a:extLst>
                <a:ext uri="{FF2B5EF4-FFF2-40B4-BE49-F238E27FC236}">
                  <a16:creationId xmlns:a16="http://schemas.microsoft.com/office/drawing/2014/main" id="{7E37A4D2-45B7-7751-FECC-0328C96ADAAE}"/>
                </a:ext>
              </a:extLst>
            </p:cNvPr>
            <p:cNvSpPr/>
            <p:nvPr/>
          </p:nvSpPr>
          <p:spPr>
            <a:xfrm>
              <a:off x="424116" y="898245"/>
              <a:ext cx="68742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48" name="文本框 47">
              <a:extLst>
                <a:ext uri="{FF2B5EF4-FFF2-40B4-BE49-F238E27FC236}">
                  <a16:creationId xmlns:a16="http://schemas.microsoft.com/office/drawing/2014/main" id="{B7B8812E-7D0A-DD9C-A9DE-0A934438EB6A}"/>
                </a:ext>
              </a:extLst>
            </p:cNvPr>
            <p:cNvSpPr txBox="1"/>
            <p:nvPr/>
          </p:nvSpPr>
          <p:spPr>
            <a:xfrm>
              <a:off x="1111537" y="898245"/>
              <a:ext cx="5504924" cy="400110"/>
            </a:xfrm>
            <a:prstGeom prst="rect">
              <a:avLst/>
            </a:prstGeom>
            <a:noFill/>
          </p:spPr>
          <p:txBody>
            <a:bodyPr wrap="square" rtlCol="0">
              <a:spAutoFit/>
            </a:bodyPr>
            <a:lstStyle/>
            <a:p>
              <a:r>
                <a:rPr lang="en-US" altLang="zh-CN" sz="2000" b="1" dirty="0"/>
                <a:t>UDP</a:t>
              </a:r>
              <a:r>
                <a:rPr lang="zh-CN" altLang="en-US" sz="2000" b="1" dirty="0"/>
                <a:t>和</a:t>
              </a:r>
              <a:r>
                <a:rPr lang="en-US" altLang="zh-CN" sz="2000" b="1" dirty="0"/>
                <a:t>TCP</a:t>
              </a:r>
              <a:r>
                <a:rPr lang="zh-CN" altLang="en-US" sz="2000" b="1" dirty="0"/>
                <a:t>对数据传输可靠性的支持情况</a:t>
              </a:r>
            </a:p>
          </p:txBody>
        </p:sp>
      </p:grpSp>
      <p:sp>
        <p:nvSpPr>
          <p:cNvPr id="3" name="矩形 2">
            <a:extLst>
              <a:ext uri="{FF2B5EF4-FFF2-40B4-BE49-F238E27FC236}">
                <a16:creationId xmlns:a16="http://schemas.microsoft.com/office/drawing/2014/main" id="{5FAEBC5D-CA4D-52E8-390A-45F4447348A3}"/>
              </a:ext>
            </a:extLst>
          </p:cNvPr>
          <p:cNvSpPr/>
          <p:nvPr/>
        </p:nvSpPr>
        <p:spPr>
          <a:xfrm>
            <a:off x="30480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用户数据报协议</a:t>
            </a:r>
            <a:r>
              <a:rPr lang="en-US" altLang="zh-CN" b="1" dirty="0"/>
              <a:t>UDP</a:t>
            </a:r>
          </a:p>
          <a:p>
            <a:pPr algn="ctr"/>
            <a:r>
              <a:rPr lang="zh-CN" altLang="en-US" b="1" dirty="0"/>
              <a:t>（</a:t>
            </a:r>
            <a:r>
              <a:rPr lang="en-US" altLang="zh-CN" b="1" dirty="0"/>
              <a:t>User Datagram Protocol</a:t>
            </a:r>
            <a:r>
              <a:rPr lang="zh-CN" altLang="en-US" b="1" dirty="0"/>
              <a:t>）</a:t>
            </a:r>
          </a:p>
        </p:txBody>
      </p:sp>
      <p:sp>
        <p:nvSpPr>
          <p:cNvPr id="49" name="矩形 48">
            <a:extLst>
              <a:ext uri="{FF2B5EF4-FFF2-40B4-BE49-F238E27FC236}">
                <a16:creationId xmlns:a16="http://schemas.microsoft.com/office/drawing/2014/main" id="{6C8A0C8B-C38D-7FD2-9A75-F278A4E78686}"/>
              </a:ext>
            </a:extLst>
          </p:cNvPr>
          <p:cNvSpPr/>
          <p:nvPr/>
        </p:nvSpPr>
        <p:spPr>
          <a:xfrm>
            <a:off x="647862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传输控制协议</a:t>
            </a:r>
            <a:r>
              <a:rPr lang="en-US" altLang="zh-CN" b="1" dirty="0"/>
              <a:t>TCP</a:t>
            </a:r>
          </a:p>
          <a:p>
            <a:pPr algn="ctr"/>
            <a:r>
              <a:rPr lang="zh-CN" altLang="en-US" b="1" dirty="0"/>
              <a:t>（</a:t>
            </a:r>
            <a:r>
              <a:rPr lang="en-US" altLang="zh-CN" b="1" dirty="0"/>
              <a:t>Transmission Control Protocol</a:t>
            </a:r>
            <a:r>
              <a:rPr lang="zh-CN" altLang="en-US" b="1" dirty="0"/>
              <a:t>）</a:t>
            </a:r>
          </a:p>
        </p:txBody>
      </p:sp>
      <p:grpSp>
        <p:nvGrpSpPr>
          <p:cNvPr id="6" name="组合 5">
            <a:extLst>
              <a:ext uri="{FF2B5EF4-FFF2-40B4-BE49-F238E27FC236}">
                <a16:creationId xmlns:a16="http://schemas.microsoft.com/office/drawing/2014/main" id="{6FFE0967-537E-3AAD-2198-4245B29655D0}"/>
              </a:ext>
            </a:extLst>
          </p:cNvPr>
          <p:cNvGrpSpPr/>
          <p:nvPr/>
        </p:nvGrpSpPr>
        <p:grpSpPr>
          <a:xfrm>
            <a:off x="330740" y="1989752"/>
            <a:ext cx="5460898" cy="3544681"/>
            <a:chOff x="330740" y="1989752"/>
            <a:chExt cx="5460898" cy="3544681"/>
          </a:xfrm>
        </p:grpSpPr>
        <p:grpSp>
          <p:nvGrpSpPr>
            <p:cNvPr id="5" name="组合 4">
              <a:extLst>
                <a:ext uri="{FF2B5EF4-FFF2-40B4-BE49-F238E27FC236}">
                  <a16:creationId xmlns:a16="http://schemas.microsoft.com/office/drawing/2014/main" id="{B0D9B026-5A69-2F44-605F-7671294A65F4}"/>
                </a:ext>
              </a:extLst>
            </p:cNvPr>
            <p:cNvGrpSpPr/>
            <p:nvPr/>
          </p:nvGrpSpPr>
          <p:grpSpPr>
            <a:xfrm>
              <a:off x="330740" y="1989752"/>
              <a:ext cx="5460898" cy="1378565"/>
              <a:chOff x="304800" y="2145392"/>
              <a:chExt cx="5460898" cy="1378565"/>
            </a:xfrm>
          </p:grpSpPr>
          <p:grpSp>
            <p:nvGrpSpPr>
              <p:cNvPr id="25" name="组合 24">
                <a:extLst>
                  <a:ext uri="{FF2B5EF4-FFF2-40B4-BE49-F238E27FC236}">
                    <a16:creationId xmlns:a16="http://schemas.microsoft.com/office/drawing/2014/main" id="{F3666F1F-67EC-D68D-6040-DDE640ED55C9}"/>
                  </a:ext>
                </a:extLst>
              </p:cNvPr>
              <p:cNvGrpSpPr/>
              <p:nvPr/>
            </p:nvGrpSpPr>
            <p:grpSpPr>
              <a:xfrm>
                <a:off x="304800" y="2514724"/>
                <a:ext cx="5408580" cy="1009233"/>
                <a:chOff x="304800" y="2158045"/>
                <a:chExt cx="5408580" cy="1009233"/>
              </a:xfrm>
            </p:grpSpPr>
            <p:cxnSp>
              <p:nvCxnSpPr>
                <p:cNvPr id="26" name="直接连接符 25">
                  <a:extLst>
                    <a:ext uri="{FF2B5EF4-FFF2-40B4-BE49-F238E27FC236}">
                      <a16:creationId xmlns:a16="http://schemas.microsoft.com/office/drawing/2014/main" id="{C49CB6F7-1A57-0DD5-51BB-F984BB9C34D1}"/>
                    </a:ext>
                  </a:extLst>
                </p:cNvPr>
                <p:cNvCxnSpPr/>
                <p:nvPr/>
              </p:nvCxnSpPr>
              <p:spPr>
                <a:xfrm>
                  <a:off x="1212715" y="2808051"/>
                  <a:ext cx="36122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84A2F199-F6AF-0581-95A8-E2C4C911ACDB}"/>
                    </a:ext>
                  </a:extLst>
                </p:cNvPr>
                <p:cNvGrpSpPr/>
                <p:nvPr/>
              </p:nvGrpSpPr>
              <p:grpSpPr>
                <a:xfrm>
                  <a:off x="304800" y="2158045"/>
                  <a:ext cx="1041079" cy="944220"/>
                  <a:chOff x="651533" y="2106164"/>
                  <a:chExt cx="1041079" cy="944220"/>
                </a:xfrm>
              </p:grpSpPr>
              <p:pic>
                <p:nvPicPr>
                  <p:cNvPr id="32" name="图形 31">
                    <a:extLst>
                      <a:ext uri="{FF2B5EF4-FFF2-40B4-BE49-F238E27FC236}">
                        <a16:creationId xmlns:a16="http://schemas.microsoft.com/office/drawing/2014/main" id="{CB3F06D6-A4FB-4879-26F3-4068FC6CC6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533" y="2106164"/>
                    <a:ext cx="976228" cy="944220"/>
                  </a:xfrm>
                  <a:prstGeom prst="rect">
                    <a:avLst/>
                  </a:prstGeom>
                </p:spPr>
              </p:pic>
              <p:sp>
                <p:nvSpPr>
                  <p:cNvPr id="33" name="文本框 32">
                    <a:extLst>
                      <a:ext uri="{FF2B5EF4-FFF2-40B4-BE49-F238E27FC236}">
                        <a16:creationId xmlns:a16="http://schemas.microsoft.com/office/drawing/2014/main" id="{60AD668C-AB92-3D11-88DA-A15F40CD2253}"/>
                      </a:ext>
                    </a:extLst>
                  </p:cNvPr>
                  <p:cNvSpPr txBox="1"/>
                  <p:nvPr/>
                </p:nvSpPr>
                <p:spPr>
                  <a:xfrm>
                    <a:off x="979251" y="2259193"/>
                    <a:ext cx="713361" cy="400110"/>
                  </a:xfrm>
                  <a:prstGeom prst="rect">
                    <a:avLst/>
                  </a:prstGeom>
                  <a:noFill/>
                </p:spPr>
                <p:txBody>
                  <a:bodyPr wrap="square" rtlCol="0">
                    <a:spAutoFit/>
                  </a:bodyPr>
                  <a:lstStyle/>
                  <a:p>
                    <a:pPr algn="ctr"/>
                    <a:r>
                      <a:rPr lang="en-US" altLang="zh-CN" sz="2000" b="1" dirty="0"/>
                      <a:t>UDP</a:t>
                    </a:r>
                    <a:endParaRPr lang="zh-CN" altLang="en-US" sz="2000" b="1" dirty="0"/>
                  </a:p>
                </p:txBody>
              </p:sp>
            </p:grpSp>
            <p:grpSp>
              <p:nvGrpSpPr>
                <p:cNvPr id="28" name="组合 27">
                  <a:extLst>
                    <a:ext uri="{FF2B5EF4-FFF2-40B4-BE49-F238E27FC236}">
                      <a16:creationId xmlns:a16="http://schemas.microsoft.com/office/drawing/2014/main" id="{22C48406-4043-CB23-A10B-084034AAA56F}"/>
                    </a:ext>
                  </a:extLst>
                </p:cNvPr>
                <p:cNvGrpSpPr/>
                <p:nvPr/>
              </p:nvGrpSpPr>
              <p:grpSpPr>
                <a:xfrm>
                  <a:off x="4672301" y="2158045"/>
                  <a:ext cx="1041079" cy="944220"/>
                  <a:chOff x="651533" y="2106164"/>
                  <a:chExt cx="1041079" cy="944220"/>
                </a:xfrm>
              </p:grpSpPr>
              <p:pic>
                <p:nvPicPr>
                  <p:cNvPr id="30" name="图形 29">
                    <a:extLst>
                      <a:ext uri="{FF2B5EF4-FFF2-40B4-BE49-F238E27FC236}">
                        <a16:creationId xmlns:a16="http://schemas.microsoft.com/office/drawing/2014/main" id="{BEAC4CC4-AE1C-002F-E279-0BD0BBCBBD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533" y="2106164"/>
                    <a:ext cx="976228" cy="944220"/>
                  </a:xfrm>
                  <a:prstGeom prst="rect">
                    <a:avLst/>
                  </a:prstGeom>
                </p:spPr>
              </p:pic>
              <p:sp>
                <p:nvSpPr>
                  <p:cNvPr id="31" name="文本框 30">
                    <a:extLst>
                      <a:ext uri="{FF2B5EF4-FFF2-40B4-BE49-F238E27FC236}">
                        <a16:creationId xmlns:a16="http://schemas.microsoft.com/office/drawing/2014/main" id="{94980408-CA06-7ADF-20CA-0705691807A6}"/>
                      </a:ext>
                    </a:extLst>
                  </p:cNvPr>
                  <p:cNvSpPr txBox="1"/>
                  <p:nvPr/>
                </p:nvSpPr>
                <p:spPr>
                  <a:xfrm>
                    <a:off x="979251" y="2259193"/>
                    <a:ext cx="713361" cy="400110"/>
                  </a:xfrm>
                  <a:prstGeom prst="rect">
                    <a:avLst/>
                  </a:prstGeom>
                  <a:noFill/>
                </p:spPr>
                <p:txBody>
                  <a:bodyPr wrap="square" rtlCol="0">
                    <a:spAutoFit/>
                  </a:bodyPr>
                  <a:lstStyle/>
                  <a:p>
                    <a:pPr algn="ctr"/>
                    <a:r>
                      <a:rPr lang="en-US" altLang="zh-CN" sz="2000" b="1" dirty="0"/>
                      <a:t>UDP</a:t>
                    </a:r>
                    <a:endParaRPr lang="zh-CN" altLang="en-US" sz="2000" b="1" dirty="0"/>
                  </a:p>
                </p:txBody>
              </p:sp>
            </p:grpSp>
            <p:sp>
              <p:nvSpPr>
                <p:cNvPr id="29" name="云形 28">
                  <a:extLst>
                    <a:ext uri="{FF2B5EF4-FFF2-40B4-BE49-F238E27FC236}">
                      <a16:creationId xmlns:a16="http://schemas.microsoft.com/office/drawing/2014/main" id="{DDC5AB8B-A966-2CB1-B57A-558801A19A09}"/>
                    </a:ext>
                  </a:extLst>
                </p:cNvPr>
                <p:cNvSpPr/>
                <p:nvPr/>
              </p:nvSpPr>
              <p:spPr>
                <a:xfrm>
                  <a:off x="2237364" y="2448824"/>
                  <a:ext cx="1381327" cy="718454"/>
                </a:xfrm>
                <a:prstGeom prst="cloud">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因特网</a:t>
                  </a:r>
                </a:p>
              </p:txBody>
            </p:sp>
          </p:grpSp>
          <p:sp>
            <p:nvSpPr>
              <p:cNvPr id="4" name="文本框 3">
                <a:extLst>
                  <a:ext uri="{FF2B5EF4-FFF2-40B4-BE49-F238E27FC236}">
                    <a16:creationId xmlns:a16="http://schemas.microsoft.com/office/drawing/2014/main" id="{175AD6FA-C17E-8658-AC59-39229961DD42}"/>
                  </a:ext>
                </a:extLst>
              </p:cNvPr>
              <p:cNvSpPr txBox="1"/>
              <p:nvPr/>
            </p:nvSpPr>
            <p:spPr>
              <a:xfrm>
                <a:off x="424993" y="2145392"/>
                <a:ext cx="920886" cy="369332"/>
              </a:xfrm>
              <a:prstGeom prst="rect">
                <a:avLst/>
              </a:prstGeom>
              <a:noFill/>
            </p:spPr>
            <p:txBody>
              <a:bodyPr wrap="square" rtlCol="0">
                <a:spAutoFit/>
              </a:bodyPr>
              <a:lstStyle/>
              <a:p>
                <a:pPr algn="ctr"/>
                <a:r>
                  <a:rPr lang="zh-CN" altLang="en-US" b="1" dirty="0"/>
                  <a:t>发送方</a:t>
                </a:r>
              </a:p>
            </p:txBody>
          </p:sp>
          <p:sp>
            <p:nvSpPr>
              <p:cNvPr id="35" name="文本框 34">
                <a:extLst>
                  <a:ext uri="{FF2B5EF4-FFF2-40B4-BE49-F238E27FC236}">
                    <a16:creationId xmlns:a16="http://schemas.microsoft.com/office/drawing/2014/main" id="{BB35BEBF-4E05-A23B-307E-C4F205D9599D}"/>
                  </a:ext>
                </a:extLst>
              </p:cNvPr>
              <p:cNvSpPr txBox="1"/>
              <p:nvPr/>
            </p:nvSpPr>
            <p:spPr>
              <a:xfrm>
                <a:off x="4844812" y="2145392"/>
                <a:ext cx="920886" cy="369332"/>
              </a:xfrm>
              <a:prstGeom prst="rect">
                <a:avLst/>
              </a:prstGeom>
              <a:noFill/>
            </p:spPr>
            <p:txBody>
              <a:bodyPr wrap="square" rtlCol="0">
                <a:spAutoFit/>
              </a:bodyPr>
              <a:lstStyle/>
              <a:p>
                <a:pPr algn="ctr"/>
                <a:r>
                  <a:rPr lang="zh-CN" altLang="en-US" b="1" dirty="0"/>
                  <a:t>接收方</a:t>
                </a:r>
              </a:p>
            </p:txBody>
          </p:sp>
        </p:grpSp>
        <p:sp>
          <p:nvSpPr>
            <p:cNvPr id="37" name="矩形 36">
              <a:extLst>
                <a:ext uri="{FF2B5EF4-FFF2-40B4-BE49-F238E27FC236}">
                  <a16:creationId xmlns:a16="http://schemas.microsoft.com/office/drawing/2014/main" id="{2FD7C560-58C6-C5F0-93EA-0F9041B4CB60}"/>
                </a:ext>
              </a:extLst>
            </p:cNvPr>
            <p:cNvSpPr/>
            <p:nvPr/>
          </p:nvSpPr>
          <p:spPr>
            <a:xfrm>
              <a:off x="330740" y="5066901"/>
              <a:ext cx="1381327" cy="467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38" name="矩形 37">
              <a:extLst>
                <a:ext uri="{FF2B5EF4-FFF2-40B4-BE49-F238E27FC236}">
                  <a16:creationId xmlns:a16="http://schemas.microsoft.com/office/drawing/2014/main" id="{89318E28-1C1B-978F-4300-E55368DD6E95}"/>
                </a:ext>
              </a:extLst>
            </p:cNvPr>
            <p:cNvSpPr/>
            <p:nvPr/>
          </p:nvSpPr>
          <p:spPr>
            <a:xfrm>
              <a:off x="330740" y="4126629"/>
              <a:ext cx="1381327" cy="46753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39" name="矩形 38">
              <a:extLst>
                <a:ext uri="{FF2B5EF4-FFF2-40B4-BE49-F238E27FC236}">
                  <a16:creationId xmlns:a16="http://schemas.microsoft.com/office/drawing/2014/main" id="{29D8755D-FB29-50A4-D0B8-B92B67510773}"/>
                </a:ext>
              </a:extLst>
            </p:cNvPr>
            <p:cNvSpPr/>
            <p:nvPr/>
          </p:nvSpPr>
          <p:spPr>
            <a:xfrm>
              <a:off x="330740" y="4594161"/>
              <a:ext cx="1381327" cy="46753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网际层</a:t>
              </a:r>
            </a:p>
          </p:txBody>
        </p:sp>
        <p:sp>
          <p:nvSpPr>
            <p:cNvPr id="40" name="矩形 39">
              <a:extLst>
                <a:ext uri="{FF2B5EF4-FFF2-40B4-BE49-F238E27FC236}">
                  <a16:creationId xmlns:a16="http://schemas.microsoft.com/office/drawing/2014/main" id="{C930CFCB-0BF6-7818-9EBF-C836D8294018}"/>
                </a:ext>
              </a:extLst>
            </p:cNvPr>
            <p:cNvSpPr/>
            <p:nvPr/>
          </p:nvSpPr>
          <p:spPr>
            <a:xfrm>
              <a:off x="330740" y="3659097"/>
              <a:ext cx="1381327" cy="46753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43" name="矩形 42">
              <a:extLst>
                <a:ext uri="{FF2B5EF4-FFF2-40B4-BE49-F238E27FC236}">
                  <a16:creationId xmlns:a16="http://schemas.microsoft.com/office/drawing/2014/main" id="{CAF0ACBA-149A-1399-E83D-38B1180006BE}"/>
                </a:ext>
              </a:extLst>
            </p:cNvPr>
            <p:cNvSpPr/>
            <p:nvPr/>
          </p:nvSpPr>
          <p:spPr>
            <a:xfrm>
              <a:off x="4332053" y="5066901"/>
              <a:ext cx="1381327" cy="467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50" name="矩形 49">
              <a:extLst>
                <a:ext uri="{FF2B5EF4-FFF2-40B4-BE49-F238E27FC236}">
                  <a16:creationId xmlns:a16="http://schemas.microsoft.com/office/drawing/2014/main" id="{F29D35BF-6FFF-9B49-87D5-25DC1B455A0F}"/>
                </a:ext>
              </a:extLst>
            </p:cNvPr>
            <p:cNvSpPr/>
            <p:nvPr/>
          </p:nvSpPr>
          <p:spPr>
            <a:xfrm>
              <a:off x="4332053" y="4126629"/>
              <a:ext cx="1381327" cy="46753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2" name="矩形 51">
              <a:extLst>
                <a:ext uri="{FF2B5EF4-FFF2-40B4-BE49-F238E27FC236}">
                  <a16:creationId xmlns:a16="http://schemas.microsoft.com/office/drawing/2014/main" id="{BF2F2BBF-812A-231F-0D79-64AC696EA85E}"/>
                </a:ext>
              </a:extLst>
            </p:cNvPr>
            <p:cNvSpPr/>
            <p:nvPr/>
          </p:nvSpPr>
          <p:spPr>
            <a:xfrm>
              <a:off x="4332053" y="4594161"/>
              <a:ext cx="1381327" cy="46753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网际层</a:t>
              </a:r>
            </a:p>
          </p:txBody>
        </p:sp>
        <p:sp>
          <p:nvSpPr>
            <p:cNvPr id="53" name="矩形 52">
              <a:extLst>
                <a:ext uri="{FF2B5EF4-FFF2-40B4-BE49-F238E27FC236}">
                  <a16:creationId xmlns:a16="http://schemas.microsoft.com/office/drawing/2014/main" id="{BE5E1680-516E-E989-E307-0914DF4389ED}"/>
                </a:ext>
              </a:extLst>
            </p:cNvPr>
            <p:cNvSpPr/>
            <p:nvPr/>
          </p:nvSpPr>
          <p:spPr>
            <a:xfrm>
              <a:off x="4332053" y="3659097"/>
              <a:ext cx="1381327" cy="46753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sp>
        <p:nvSpPr>
          <p:cNvPr id="7" name="矩形 6">
            <a:extLst>
              <a:ext uri="{FF2B5EF4-FFF2-40B4-BE49-F238E27FC236}">
                <a16:creationId xmlns:a16="http://schemas.microsoft.com/office/drawing/2014/main" id="{B4C92182-CC9C-8BCD-DDB4-0D5E1875B7DF}"/>
              </a:ext>
            </a:extLst>
          </p:cNvPr>
          <p:cNvSpPr/>
          <p:nvPr/>
        </p:nvSpPr>
        <p:spPr>
          <a:xfrm>
            <a:off x="1712067" y="4594161"/>
            <a:ext cx="2619986" cy="46753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无连接不可靠传输服务</a:t>
            </a:r>
          </a:p>
        </p:txBody>
      </p:sp>
      <p:sp>
        <p:nvSpPr>
          <p:cNvPr id="54" name="矩形 53">
            <a:extLst>
              <a:ext uri="{FF2B5EF4-FFF2-40B4-BE49-F238E27FC236}">
                <a16:creationId xmlns:a16="http://schemas.microsoft.com/office/drawing/2014/main" id="{0D1575CC-CBF6-4C47-0DF0-7F7DDB209A81}"/>
              </a:ext>
            </a:extLst>
          </p:cNvPr>
          <p:cNvSpPr/>
          <p:nvPr/>
        </p:nvSpPr>
        <p:spPr>
          <a:xfrm>
            <a:off x="1712067" y="4124027"/>
            <a:ext cx="2619986" cy="46753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无连接不可靠传输服务</a:t>
            </a:r>
          </a:p>
        </p:txBody>
      </p:sp>
      <p:sp>
        <p:nvSpPr>
          <p:cNvPr id="64" name="email_159050">
            <a:extLst>
              <a:ext uri="{FF2B5EF4-FFF2-40B4-BE49-F238E27FC236}">
                <a16:creationId xmlns:a16="http://schemas.microsoft.com/office/drawing/2014/main" id="{E6CB0426-E86F-95EF-9877-C09E3354556A}"/>
              </a:ext>
            </a:extLst>
          </p:cNvPr>
          <p:cNvSpPr/>
          <p:nvPr/>
        </p:nvSpPr>
        <p:spPr>
          <a:xfrm>
            <a:off x="4507370" y="2879311"/>
            <a:ext cx="293911" cy="223712"/>
          </a:xfrm>
          <a:custGeom>
            <a:avLst/>
            <a:gdLst>
              <a:gd name="T0" fmla="*/ 5711 w 6523"/>
              <a:gd name="T1" fmla="*/ 4973 h 4973"/>
              <a:gd name="T2" fmla="*/ 6523 w 6523"/>
              <a:gd name="T3" fmla="*/ 4161 h 4973"/>
              <a:gd name="T4" fmla="*/ 6523 w 6523"/>
              <a:gd name="T5" fmla="*/ 812 h 4973"/>
              <a:gd name="T6" fmla="*/ 5711 w 6523"/>
              <a:gd name="T7" fmla="*/ 0 h 4973"/>
              <a:gd name="T8" fmla="*/ 812 w 6523"/>
              <a:gd name="T9" fmla="*/ 0 h 4973"/>
              <a:gd name="T10" fmla="*/ 0 w 6523"/>
              <a:gd name="T11" fmla="*/ 812 h 4973"/>
              <a:gd name="T12" fmla="*/ 0 w 6523"/>
              <a:gd name="T13" fmla="*/ 4160 h 4973"/>
              <a:gd name="T14" fmla="*/ 812 w 6523"/>
              <a:gd name="T15" fmla="*/ 4972 h 4973"/>
              <a:gd name="T16" fmla="*/ 5711 w 6523"/>
              <a:gd name="T17" fmla="*/ 4972 h 4973"/>
              <a:gd name="T18" fmla="*/ 5711 w 6523"/>
              <a:gd name="T19" fmla="*/ 4973 h 4973"/>
              <a:gd name="T20" fmla="*/ 831 w 6523"/>
              <a:gd name="T21" fmla="*/ 1130 h 4973"/>
              <a:gd name="T22" fmla="*/ 808 w 6523"/>
              <a:gd name="T23" fmla="*/ 849 h 4973"/>
              <a:gd name="T24" fmla="*/ 1089 w 6523"/>
              <a:gd name="T25" fmla="*/ 826 h 4973"/>
              <a:gd name="T26" fmla="*/ 3261 w 6523"/>
              <a:gd name="T27" fmla="*/ 2669 h 4973"/>
              <a:gd name="T28" fmla="*/ 5435 w 6523"/>
              <a:gd name="T29" fmla="*/ 825 h 4973"/>
              <a:gd name="T30" fmla="*/ 5716 w 6523"/>
              <a:gd name="T31" fmla="*/ 848 h 4973"/>
              <a:gd name="T32" fmla="*/ 5693 w 6523"/>
              <a:gd name="T33" fmla="*/ 1129 h 4973"/>
              <a:gd name="T34" fmla="*/ 4143 w 6523"/>
              <a:gd name="T35" fmla="*/ 2446 h 4973"/>
              <a:gd name="T36" fmla="*/ 5701 w 6523"/>
              <a:gd name="T37" fmla="*/ 3913 h 4973"/>
              <a:gd name="T38" fmla="*/ 5709 w 6523"/>
              <a:gd name="T39" fmla="*/ 4196 h 4973"/>
              <a:gd name="T40" fmla="*/ 5564 w 6523"/>
              <a:gd name="T41" fmla="*/ 4258 h 4973"/>
              <a:gd name="T42" fmla="*/ 5427 w 6523"/>
              <a:gd name="T43" fmla="*/ 4204 h 4973"/>
              <a:gd name="T44" fmla="*/ 3836 w 6523"/>
              <a:gd name="T45" fmla="*/ 2708 h 4973"/>
              <a:gd name="T46" fmla="*/ 3392 w 6523"/>
              <a:gd name="T47" fmla="*/ 3085 h 4973"/>
              <a:gd name="T48" fmla="*/ 3263 w 6523"/>
              <a:gd name="T49" fmla="*/ 3133 h 4973"/>
              <a:gd name="T50" fmla="*/ 3133 w 6523"/>
              <a:gd name="T51" fmla="*/ 3085 h 4973"/>
              <a:gd name="T52" fmla="*/ 2688 w 6523"/>
              <a:gd name="T53" fmla="*/ 2708 h 4973"/>
              <a:gd name="T54" fmla="*/ 1097 w 6523"/>
              <a:gd name="T55" fmla="*/ 4205 h 4973"/>
              <a:gd name="T56" fmla="*/ 960 w 6523"/>
              <a:gd name="T57" fmla="*/ 4260 h 4973"/>
              <a:gd name="T58" fmla="*/ 815 w 6523"/>
              <a:gd name="T59" fmla="*/ 4197 h 4973"/>
              <a:gd name="T60" fmla="*/ 823 w 6523"/>
              <a:gd name="T61" fmla="*/ 3914 h 4973"/>
              <a:gd name="T62" fmla="*/ 2381 w 6523"/>
              <a:gd name="T63" fmla="*/ 2446 h 4973"/>
              <a:gd name="T64" fmla="*/ 831 w 6523"/>
              <a:gd name="T65" fmla="*/ 1130 h 4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3" h="4973">
                <a:moveTo>
                  <a:pt x="5711" y="4973"/>
                </a:moveTo>
                <a:cubicBezTo>
                  <a:pt x="6159" y="4973"/>
                  <a:pt x="6523" y="4609"/>
                  <a:pt x="6523" y="4161"/>
                </a:cubicBezTo>
                <a:lnTo>
                  <a:pt x="6523" y="812"/>
                </a:lnTo>
                <a:cubicBezTo>
                  <a:pt x="6523" y="364"/>
                  <a:pt x="6159" y="0"/>
                  <a:pt x="5711" y="0"/>
                </a:cubicBezTo>
                <a:lnTo>
                  <a:pt x="812" y="0"/>
                </a:lnTo>
                <a:cubicBezTo>
                  <a:pt x="364" y="0"/>
                  <a:pt x="0" y="364"/>
                  <a:pt x="0" y="812"/>
                </a:cubicBezTo>
                <a:lnTo>
                  <a:pt x="0" y="4160"/>
                </a:lnTo>
                <a:cubicBezTo>
                  <a:pt x="0" y="4608"/>
                  <a:pt x="364" y="4972"/>
                  <a:pt x="812" y="4972"/>
                </a:cubicBezTo>
                <a:lnTo>
                  <a:pt x="5711" y="4972"/>
                </a:lnTo>
                <a:lnTo>
                  <a:pt x="5711" y="4973"/>
                </a:lnTo>
                <a:close/>
                <a:moveTo>
                  <a:pt x="831" y="1130"/>
                </a:moveTo>
                <a:cubicBezTo>
                  <a:pt x="747" y="1058"/>
                  <a:pt x="736" y="933"/>
                  <a:pt x="808" y="849"/>
                </a:cubicBezTo>
                <a:cubicBezTo>
                  <a:pt x="880" y="765"/>
                  <a:pt x="1005" y="754"/>
                  <a:pt x="1089" y="826"/>
                </a:cubicBezTo>
                <a:lnTo>
                  <a:pt x="3261" y="2669"/>
                </a:lnTo>
                <a:lnTo>
                  <a:pt x="5435" y="825"/>
                </a:lnTo>
                <a:cubicBezTo>
                  <a:pt x="5519" y="753"/>
                  <a:pt x="5645" y="764"/>
                  <a:pt x="5716" y="848"/>
                </a:cubicBezTo>
                <a:cubicBezTo>
                  <a:pt x="5788" y="932"/>
                  <a:pt x="5777" y="1058"/>
                  <a:pt x="5693" y="1129"/>
                </a:cubicBezTo>
                <a:lnTo>
                  <a:pt x="4143" y="2446"/>
                </a:lnTo>
                <a:lnTo>
                  <a:pt x="5701" y="3913"/>
                </a:lnTo>
                <a:cubicBezTo>
                  <a:pt x="5781" y="3989"/>
                  <a:pt x="5785" y="4116"/>
                  <a:pt x="5709" y="4196"/>
                </a:cubicBezTo>
                <a:cubicBezTo>
                  <a:pt x="5669" y="4237"/>
                  <a:pt x="5617" y="4258"/>
                  <a:pt x="5564" y="4258"/>
                </a:cubicBezTo>
                <a:cubicBezTo>
                  <a:pt x="5515" y="4258"/>
                  <a:pt x="5465" y="4240"/>
                  <a:pt x="5427" y="4204"/>
                </a:cubicBezTo>
                <a:lnTo>
                  <a:pt x="3836" y="2708"/>
                </a:lnTo>
                <a:lnTo>
                  <a:pt x="3392" y="3085"/>
                </a:lnTo>
                <a:cubicBezTo>
                  <a:pt x="3355" y="3117"/>
                  <a:pt x="3308" y="3133"/>
                  <a:pt x="3263" y="3133"/>
                </a:cubicBezTo>
                <a:cubicBezTo>
                  <a:pt x="3216" y="3133"/>
                  <a:pt x="3171" y="3117"/>
                  <a:pt x="3133" y="3085"/>
                </a:cubicBezTo>
                <a:lnTo>
                  <a:pt x="2688" y="2708"/>
                </a:lnTo>
                <a:lnTo>
                  <a:pt x="1097" y="4205"/>
                </a:lnTo>
                <a:cubicBezTo>
                  <a:pt x="1059" y="4241"/>
                  <a:pt x="1009" y="4260"/>
                  <a:pt x="960" y="4260"/>
                </a:cubicBezTo>
                <a:cubicBezTo>
                  <a:pt x="907" y="4260"/>
                  <a:pt x="853" y="4238"/>
                  <a:pt x="815" y="4197"/>
                </a:cubicBezTo>
                <a:cubicBezTo>
                  <a:pt x="739" y="4117"/>
                  <a:pt x="743" y="3990"/>
                  <a:pt x="823" y="3914"/>
                </a:cubicBezTo>
                <a:lnTo>
                  <a:pt x="2381" y="2446"/>
                </a:lnTo>
                <a:lnTo>
                  <a:pt x="831" y="1130"/>
                </a:lnTo>
                <a:close/>
              </a:path>
            </a:pathLst>
          </a:cu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文本框 33">
            <a:extLst>
              <a:ext uri="{FF2B5EF4-FFF2-40B4-BE49-F238E27FC236}">
                <a16:creationId xmlns:a16="http://schemas.microsoft.com/office/drawing/2014/main" id="{928507C6-A397-FB75-7B8D-461CA41D6085}"/>
              </a:ext>
            </a:extLst>
          </p:cNvPr>
          <p:cNvSpPr txBox="1"/>
          <p:nvPr/>
        </p:nvSpPr>
        <p:spPr>
          <a:xfrm>
            <a:off x="3389150" y="3231449"/>
            <a:ext cx="2824262" cy="369332"/>
          </a:xfrm>
          <a:prstGeom prst="rect">
            <a:avLst/>
          </a:prstGeom>
          <a:noFill/>
        </p:spPr>
        <p:txBody>
          <a:bodyPr wrap="square" rtlCol="0">
            <a:spAutoFit/>
          </a:bodyPr>
          <a:lstStyle/>
          <a:p>
            <a:r>
              <a:rPr lang="zh-CN" altLang="en-US" b="1" dirty="0">
                <a:solidFill>
                  <a:schemeClr val="accent1"/>
                </a:solidFill>
              </a:rPr>
              <a:t>仅丢弃，其他什么也不做！</a:t>
            </a:r>
          </a:p>
        </p:txBody>
      </p:sp>
      <p:sp>
        <p:nvSpPr>
          <p:cNvPr id="41" name="email_159050">
            <a:extLst>
              <a:ext uri="{FF2B5EF4-FFF2-40B4-BE49-F238E27FC236}">
                <a16:creationId xmlns:a16="http://schemas.microsoft.com/office/drawing/2014/main" id="{4FC2840E-9424-B995-7314-1977AE865233}"/>
              </a:ext>
            </a:extLst>
          </p:cNvPr>
          <p:cNvSpPr/>
          <p:nvPr/>
        </p:nvSpPr>
        <p:spPr>
          <a:xfrm>
            <a:off x="3415789" y="2885796"/>
            <a:ext cx="293911" cy="223712"/>
          </a:xfrm>
          <a:custGeom>
            <a:avLst/>
            <a:gdLst>
              <a:gd name="T0" fmla="*/ 5711 w 6523"/>
              <a:gd name="T1" fmla="*/ 4973 h 4973"/>
              <a:gd name="T2" fmla="*/ 6523 w 6523"/>
              <a:gd name="T3" fmla="*/ 4161 h 4973"/>
              <a:gd name="T4" fmla="*/ 6523 w 6523"/>
              <a:gd name="T5" fmla="*/ 812 h 4973"/>
              <a:gd name="T6" fmla="*/ 5711 w 6523"/>
              <a:gd name="T7" fmla="*/ 0 h 4973"/>
              <a:gd name="T8" fmla="*/ 812 w 6523"/>
              <a:gd name="T9" fmla="*/ 0 h 4973"/>
              <a:gd name="T10" fmla="*/ 0 w 6523"/>
              <a:gd name="T11" fmla="*/ 812 h 4973"/>
              <a:gd name="T12" fmla="*/ 0 w 6523"/>
              <a:gd name="T13" fmla="*/ 4160 h 4973"/>
              <a:gd name="T14" fmla="*/ 812 w 6523"/>
              <a:gd name="T15" fmla="*/ 4972 h 4973"/>
              <a:gd name="T16" fmla="*/ 5711 w 6523"/>
              <a:gd name="T17" fmla="*/ 4972 h 4973"/>
              <a:gd name="T18" fmla="*/ 5711 w 6523"/>
              <a:gd name="T19" fmla="*/ 4973 h 4973"/>
              <a:gd name="T20" fmla="*/ 831 w 6523"/>
              <a:gd name="T21" fmla="*/ 1130 h 4973"/>
              <a:gd name="T22" fmla="*/ 808 w 6523"/>
              <a:gd name="T23" fmla="*/ 849 h 4973"/>
              <a:gd name="T24" fmla="*/ 1089 w 6523"/>
              <a:gd name="T25" fmla="*/ 826 h 4973"/>
              <a:gd name="T26" fmla="*/ 3261 w 6523"/>
              <a:gd name="T27" fmla="*/ 2669 h 4973"/>
              <a:gd name="T28" fmla="*/ 5435 w 6523"/>
              <a:gd name="T29" fmla="*/ 825 h 4973"/>
              <a:gd name="T30" fmla="*/ 5716 w 6523"/>
              <a:gd name="T31" fmla="*/ 848 h 4973"/>
              <a:gd name="T32" fmla="*/ 5693 w 6523"/>
              <a:gd name="T33" fmla="*/ 1129 h 4973"/>
              <a:gd name="T34" fmla="*/ 4143 w 6523"/>
              <a:gd name="T35" fmla="*/ 2446 h 4973"/>
              <a:gd name="T36" fmla="*/ 5701 w 6523"/>
              <a:gd name="T37" fmla="*/ 3913 h 4973"/>
              <a:gd name="T38" fmla="*/ 5709 w 6523"/>
              <a:gd name="T39" fmla="*/ 4196 h 4973"/>
              <a:gd name="T40" fmla="*/ 5564 w 6523"/>
              <a:gd name="T41" fmla="*/ 4258 h 4973"/>
              <a:gd name="T42" fmla="*/ 5427 w 6523"/>
              <a:gd name="T43" fmla="*/ 4204 h 4973"/>
              <a:gd name="T44" fmla="*/ 3836 w 6523"/>
              <a:gd name="T45" fmla="*/ 2708 h 4973"/>
              <a:gd name="T46" fmla="*/ 3392 w 6523"/>
              <a:gd name="T47" fmla="*/ 3085 h 4973"/>
              <a:gd name="T48" fmla="*/ 3263 w 6523"/>
              <a:gd name="T49" fmla="*/ 3133 h 4973"/>
              <a:gd name="T50" fmla="*/ 3133 w 6523"/>
              <a:gd name="T51" fmla="*/ 3085 h 4973"/>
              <a:gd name="T52" fmla="*/ 2688 w 6523"/>
              <a:gd name="T53" fmla="*/ 2708 h 4973"/>
              <a:gd name="T54" fmla="*/ 1097 w 6523"/>
              <a:gd name="T55" fmla="*/ 4205 h 4973"/>
              <a:gd name="T56" fmla="*/ 960 w 6523"/>
              <a:gd name="T57" fmla="*/ 4260 h 4973"/>
              <a:gd name="T58" fmla="*/ 815 w 6523"/>
              <a:gd name="T59" fmla="*/ 4197 h 4973"/>
              <a:gd name="T60" fmla="*/ 823 w 6523"/>
              <a:gd name="T61" fmla="*/ 3914 h 4973"/>
              <a:gd name="T62" fmla="*/ 2381 w 6523"/>
              <a:gd name="T63" fmla="*/ 2446 h 4973"/>
              <a:gd name="T64" fmla="*/ 831 w 6523"/>
              <a:gd name="T65" fmla="*/ 1130 h 4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3" h="4973">
                <a:moveTo>
                  <a:pt x="5711" y="4973"/>
                </a:moveTo>
                <a:cubicBezTo>
                  <a:pt x="6159" y="4973"/>
                  <a:pt x="6523" y="4609"/>
                  <a:pt x="6523" y="4161"/>
                </a:cubicBezTo>
                <a:lnTo>
                  <a:pt x="6523" y="812"/>
                </a:lnTo>
                <a:cubicBezTo>
                  <a:pt x="6523" y="364"/>
                  <a:pt x="6159" y="0"/>
                  <a:pt x="5711" y="0"/>
                </a:cubicBezTo>
                <a:lnTo>
                  <a:pt x="812" y="0"/>
                </a:lnTo>
                <a:cubicBezTo>
                  <a:pt x="364" y="0"/>
                  <a:pt x="0" y="364"/>
                  <a:pt x="0" y="812"/>
                </a:cubicBezTo>
                <a:lnTo>
                  <a:pt x="0" y="4160"/>
                </a:lnTo>
                <a:cubicBezTo>
                  <a:pt x="0" y="4608"/>
                  <a:pt x="364" y="4972"/>
                  <a:pt x="812" y="4972"/>
                </a:cubicBezTo>
                <a:lnTo>
                  <a:pt x="5711" y="4972"/>
                </a:lnTo>
                <a:lnTo>
                  <a:pt x="5711" y="4973"/>
                </a:lnTo>
                <a:close/>
                <a:moveTo>
                  <a:pt x="831" y="1130"/>
                </a:moveTo>
                <a:cubicBezTo>
                  <a:pt x="747" y="1058"/>
                  <a:pt x="736" y="933"/>
                  <a:pt x="808" y="849"/>
                </a:cubicBezTo>
                <a:cubicBezTo>
                  <a:pt x="880" y="765"/>
                  <a:pt x="1005" y="754"/>
                  <a:pt x="1089" y="826"/>
                </a:cubicBezTo>
                <a:lnTo>
                  <a:pt x="3261" y="2669"/>
                </a:lnTo>
                <a:lnTo>
                  <a:pt x="5435" y="825"/>
                </a:lnTo>
                <a:cubicBezTo>
                  <a:pt x="5519" y="753"/>
                  <a:pt x="5645" y="764"/>
                  <a:pt x="5716" y="848"/>
                </a:cubicBezTo>
                <a:cubicBezTo>
                  <a:pt x="5788" y="932"/>
                  <a:pt x="5777" y="1058"/>
                  <a:pt x="5693" y="1129"/>
                </a:cubicBezTo>
                <a:lnTo>
                  <a:pt x="4143" y="2446"/>
                </a:lnTo>
                <a:lnTo>
                  <a:pt x="5701" y="3913"/>
                </a:lnTo>
                <a:cubicBezTo>
                  <a:pt x="5781" y="3989"/>
                  <a:pt x="5785" y="4116"/>
                  <a:pt x="5709" y="4196"/>
                </a:cubicBezTo>
                <a:cubicBezTo>
                  <a:pt x="5669" y="4237"/>
                  <a:pt x="5617" y="4258"/>
                  <a:pt x="5564" y="4258"/>
                </a:cubicBezTo>
                <a:cubicBezTo>
                  <a:pt x="5515" y="4258"/>
                  <a:pt x="5465" y="4240"/>
                  <a:pt x="5427" y="4204"/>
                </a:cubicBezTo>
                <a:lnTo>
                  <a:pt x="3836" y="2708"/>
                </a:lnTo>
                <a:lnTo>
                  <a:pt x="3392" y="3085"/>
                </a:lnTo>
                <a:cubicBezTo>
                  <a:pt x="3355" y="3117"/>
                  <a:pt x="3308" y="3133"/>
                  <a:pt x="3263" y="3133"/>
                </a:cubicBezTo>
                <a:cubicBezTo>
                  <a:pt x="3216" y="3133"/>
                  <a:pt x="3171" y="3117"/>
                  <a:pt x="3133" y="3085"/>
                </a:cubicBezTo>
                <a:lnTo>
                  <a:pt x="2688" y="2708"/>
                </a:lnTo>
                <a:lnTo>
                  <a:pt x="1097" y="4205"/>
                </a:lnTo>
                <a:cubicBezTo>
                  <a:pt x="1059" y="4241"/>
                  <a:pt x="1009" y="4260"/>
                  <a:pt x="960" y="4260"/>
                </a:cubicBezTo>
                <a:cubicBezTo>
                  <a:pt x="907" y="4260"/>
                  <a:pt x="853" y="4238"/>
                  <a:pt x="815" y="4197"/>
                </a:cubicBezTo>
                <a:cubicBezTo>
                  <a:pt x="739" y="4117"/>
                  <a:pt x="743" y="3990"/>
                  <a:pt x="823" y="3914"/>
                </a:cubicBezTo>
                <a:lnTo>
                  <a:pt x="2381" y="2446"/>
                </a:lnTo>
                <a:lnTo>
                  <a:pt x="831" y="1130"/>
                </a:lnTo>
                <a:close/>
              </a:path>
            </a:pathLst>
          </a:cu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文本框 41">
            <a:extLst>
              <a:ext uri="{FF2B5EF4-FFF2-40B4-BE49-F238E27FC236}">
                <a16:creationId xmlns:a16="http://schemas.microsoft.com/office/drawing/2014/main" id="{C6AB137C-D52C-7B3C-517D-AEA74C4DBEC0}"/>
              </a:ext>
            </a:extLst>
          </p:cNvPr>
          <p:cNvSpPr txBox="1"/>
          <p:nvPr/>
        </p:nvSpPr>
        <p:spPr>
          <a:xfrm>
            <a:off x="3245797" y="2562801"/>
            <a:ext cx="713361" cy="369332"/>
          </a:xfrm>
          <a:prstGeom prst="rect">
            <a:avLst/>
          </a:prstGeom>
          <a:noFill/>
        </p:spPr>
        <p:txBody>
          <a:bodyPr wrap="square" rtlCol="0">
            <a:spAutoFit/>
          </a:bodyPr>
          <a:lstStyle/>
          <a:p>
            <a:r>
              <a:rPr lang="zh-CN" altLang="en-US" b="1" dirty="0">
                <a:solidFill>
                  <a:schemeClr val="accent1"/>
                </a:solidFill>
              </a:rPr>
              <a:t>丢失</a:t>
            </a:r>
          </a:p>
        </p:txBody>
      </p:sp>
      <p:sp>
        <p:nvSpPr>
          <p:cNvPr id="8" name="文本框 7">
            <a:extLst>
              <a:ext uri="{FF2B5EF4-FFF2-40B4-BE49-F238E27FC236}">
                <a16:creationId xmlns:a16="http://schemas.microsoft.com/office/drawing/2014/main" id="{82C4B642-20E8-439E-09E7-FEFFE8477A59}"/>
              </a:ext>
            </a:extLst>
          </p:cNvPr>
          <p:cNvSpPr txBox="1"/>
          <p:nvPr/>
        </p:nvSpPr>
        <p:spPr>
          <a:xfrm>
            <a:off x="774971" y="5706493"/>
            <a:ext cx="4468238" cy="646331"/>
          </a:xfrm>
          <a:prstGeom prst="rect">
            <a:avLst/>
          </a:prstGeom>
          <a:noFill/>
        </p:spPr>
        <p:txBody>
          <a:bodyPr wrap="square" rtlCol="0">
            <a:spAutoFit/>
          </a:bodyPr>
          <a:lstStyle/>
          <a:p>
            <a:pPr algn="ctr"/>
            <a:r>
              <a:rPr lang="en-US" altLang="zh-CN" b="1" dirty="0">
                <a:solidFill>
                  <a:schemeClr val="accent3"/>
                </a:solidFill>
              </a:rPr>
              <a:t>UDP</a:t>
            </a:r>
            <a:r>
              <a:rPr lang="zh-CN" altLang="en-US" b="1" dirty="0">
                <a:solidFill>
                  <a:schemeClr val="accent3"/>
                </a:solidFill>
              </a:rPr>
              <a:t>向上层提供</a:t>
            </a:r>
            <a:r>
              <a:rPr lang="zh-CN" altLang="en-US" b="1" dirty="0">
                <a:solidFill>
                  <a:schemeClr val="accent1"/>
                </a:solidFill>
              </a:rPr>
              <a:t>无连接不可靠</a:t>
            </a:r>
            <a:r>
              <a:rPr lang="zh-CN" altLang="en-US" b="1" dirty="0">
                <a:solidFill>
                  <a:schemeClr val="accent3"/>
                </a:solidFill>
              </a:rPr>
              <a:t>传输服务</a:t>
            </a:r>
            <a:endParaRPr lang="en-US" altLang="zh-CN" b="1" dirty="0">
              <a:solidFill>
                <a:schemeClr val="accent3"/>
              </a:solidFill>
            </a:endParaRPr>
          </a:p>
          <a:p>
            <a:pPr algn="ctr"/>
            <a:r>
              <a:rPr lang="zh-CN" altLang="en-US" b="1" dirty="0">
                <a:solidFill>
                  <a:schemeClr val="accent3"/>
                </a:solidFill>
              </a:rPr>
              <a:t>（适用于</a:t>
            </a:r>
            <a:r>
              <a:rPr lang="en-US" altLang="zh-CN" b="1" dirty="0">
                <a:solidFill>
                  <a:schemeClr val="accent3"/>
                </a:solidFill>
              </a:rPr>
              <a:t>IP</a:t>
            </a:r>
            <a:r>
              <a:rPr lang="zh-CN" altLang="en-US" b="1" dirty="0">
                <a:solidFill>
                  <a:schemeClr val="accent3"/>
                </a:solidFill>
              </a:rPr>
              <a:t>电话、视频会议等</a:t>
            </a:r>
            <a:r>
              <a:rPr lang="zh-CN" altLang="en-US" b="1" dirty="0">
                <a:solidFill>
                  <a:schemeClr val="accent1"/>
                </a:solidFill>
              </a:rPr>
              <a:t>实时应用</a:t>
            </a:r>
            <a:r>
              <a:rPr lang="zh-CN" altLang="en-US" b="1" dirty="0">
                <a:solidFill>
                  <a:schemeClr val="accent3"/>
                </a:solidFill>
              </a:rPr>
              <a:t>）</a:t>
            </a:r>
          </a:p>
        </p:txBody>
      </p:sp>
      <p:grpSp>
        <p:nvGrpSpPr>
          <p:cNvPr id="36" name="组合 35">
            <a:extLst>
              <a:ext uri="{FF2B5EF4-FFF2-40B4-BE49-F238E27FC236}">
                <a16:creationId xmlns:a16="http://schemas.microsoft.com/office/drawing/2014/main" id="{B92E34CC-82D8-85F1-6F0F-B033F930B92E}"/>
              </a:ext>
            </a:extLst>
          </p:cNvPr>
          <p:cNvGrpSpPr/>
          <p:nvPr/>
        </p:nvGrpSpPr>
        <p:grpSpPr>
          <a:xfrm>
            <a:off x="6494836" y="1989752"/>
            <a:ext cx="5460898" cy="3544681"/>
            <a:chOff x="330740" y="1989752"/>
            <a:chExt cx="5460898" cy="3544681"/>
          </a:xfrm>
        </p:grpSpPr>
        <p:grpSp>
          <p:nvGrpSpPr>
            <p:cNvPr id="44" name="组合 43">
              <a:extLst>
                <a:ext uri="{FF2B5EF4-FFF2-40B4-BE49-F238E27FC236}">
                  <a16:creationId xmlns:a16="http://schemas.microsoft.com/office/drawing/2014/main" id="{D5735860-E64C-386B-8A84-FB90A0A3BFD1}"/>
                </a:ext>
              </a:extLst>
            </p:cNvPr>
            <p:cNvGrpSpPr/>
            <p:nvPr/>
          </p:nvGrpSpPr>
          <p:grpSpPr>
            <a:xfrm>
              <a:off x="330740" y="1989752"/>
              <a:ext cx="5460898" cy="1378565"/>
              <a:chOff x="304800" y="2145392"/>
              <a:chExt cx="5460898" cy="1378565"/>
            </a:xfrm>
          </p:grpSpPr>
          <p:grpSp>
            <p:nvGrpSpPr>
              <p:cNvPr id="61" name="组合 60">
                <a:extLst>
                  <a:ext uri="{FF2B5EF4-FFF2-40B4-BE49-F238E27FC236}">
                    <a16:creationId xmlns:a16="http://schemas.microsoft.com/office/drawing/2014/main" id="{39AFA76B-1BBD-6CF4-D871-4E12EEF1A999}"/>
                  </a:ext>
                </a:extLst>
              </p:cNvPr>
              <p:cNvGrpSpPr/>
              <p:nvPr/>
            </p:nvGrpSpPr>
            <p:grpSpPr>
              <a:xfrm>
                <a:off x="304800" y="2514724"/>
                <a:ext cx="5408580" cy="1009233"/>
                <a:chOff x="304800" y="2158045"/>
                <a:chExt cx="5408580" cy="1009233"/>
              </a:xfrm>
            </p:grpSpPr>
            <p:cxnSp>
              <p:nvCxnSpPr>
                <p:cNvPr id="65" name="直接连接符 64">
                  <a:extLst>
                    <a:ext uri="{FF2B5EF4-FFF2-40B4-BE49-F238E27FC236}">
                      <a16:creationId xmlns:a16="http://schemas.microsoft.com/office/drawing/2014/main" id="{4FA6ECD7-1836-E4C1-5AAC-774584519AB8}"/>
                    </a:ext>
                  </a:extLst>
                </p:cNvPr>
                <p:cNvCxnSpPr/>
                <p:nvPr/>
              </p:nvCxnSpPr>
              <p:spPr>
                <a:xfrm>
                  <a:off x="1212715" y="2808051"/>
                  <a:ext cx="36122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6" name="组合 65">
                  <a:extLst>
                    <a:ext uri="{FF2B5EF4-FFF2-40B4-BE49-F238E27FC236}">
                      <a16:creationId xmlns:a16="http://schemas.microsoft.com/office/drawing/2014/main" id="{92027C4C-031C-12A1-CFFB-1ACEB605C3BC}"/>
                    </a:ext>
                  </a:extLst>
                </p:cNvPr>
                <p:cNvGrpSpPr/>
                <p:nvPr/>
              </p:nvGrpSpPr>
              <p:grpSpPr>
                <a:xfrm>
                  <a:off x="304800" y="2158045"/>
                  <a:ext cx="1041079" cy="944220"/>
                  <a:chOff x="651533" y="2106164"/>
                  <a:chExt cx="1041079" cy="944220"/>
                </a:xfrm>
              </p:grpSpPr>
              <p:pic>
                <p:nvPicPr>
                  <p:cNvPr id="71" name="图形 70">
                    <a:extLst>
                      <a:ext uri="{FF2B5EF4-FFF2-40B4-BE49-F238E27FC236}">
                        <a16:creationId xmlns:a16="http://schemas.microsoft.com/office/drawing/2014/main" id="{1296C778-FA87-E08F-14C7-EB745C6711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533" y="2106164"/>
                    <a:ext cx="976228" cy="944220"/>
                  </a:xfrm>
                  <a:prstGeom prst="rect">
                    <a:avLst/>
                  </a:prstGeom>
                </p:spPr>
              </p:pic>
              <p:sp>
                <p:nvSpPr>
                  <p:cNvPr id="72" name="文本框 71">
                    <a:extLst>
                      <a:ext uri="{FF2B5EF4-FFF2-40B4-BE49-F238E27FC236}">
                        <a16:creationId xmlns:a16="http://schemas.microsoft.com/office/drawing/2014/main" id="{8A1FF5D0-BCC6-00E0-6E7F-675B8C81518D}"/>
                      </a:ext>
                    </a:extLst>
                  </p:cNvPr>
                  <p:cNvSpPr txBox="1"/>
                  <p:nvPr/>
                </p:nvSpPr>
                <p:spPr>
                  <a:xfrm>
                    <a:off x="979251" y="2259193"/>
                    <a:ext cx="713361" cy="400110"/>
                  </a:xfrm>
                  <a:prstGeom prst="rect">
                    <a:avLst/>
                  </a:prstGeom>
                  <a:noFill/>
                </p:spPr>
                <p:txBody>
                  <a:bodyPr wrap="square" rtlCol="0">
                    <a:spAutoFit/>
                  </a:bodyPr>
                  <a:lstStyle/>
                  <a:p>
                    <a:pPr algn="ctr"/>
                    <a:r>
                      <a:rPr lang="en-US" altLang="zh-CN" sz="2000" b="1" dirty="0"/>
                      <a:t>TCP</a:t>
                    </a:r>
                    <a:endParaRPr lang="zh-CN" altLang="en-US" sz="2000" b="1" dirty="0"/>
                  </a:p>
                </p:txBody>
              </p:sp>
            </p:grpSp>
            <p:grpSp>
              <p:nvGrpSpPr>
                <p:cNvPr id="67" name="组合 66">
                  <a:extLst>
                    <a:ext uri="{FF2B5EF4-FFF2-40B4-BE49-F238E27FC236}">
                      <a16:creationId xmlns:a16="http://schemas.microsoft.com/office/drawing/2014/main" id="{9169E27B-39C5-4A98-B1E2-510FD256A44A}"/>
                    </a:ext>
                  </a:extLst>
                </p:cNvPr>
                <p:cNvGrpSpPr/>
                <p:nvPr/>
              </p:nvGrpSpPr>
              <p:grpSpPr>
                <a:xfrm>
                  <a:off x="4672301" y="2158045"/>
                  <a:ext cx="1041079" cy="944220"/>
                  <a:chOff x="651533" y="2106164"/>
                  <a:chExt cx="1041079" cy="944220"/>
                </a:xfrm>
              </p:grpSpPr>
              <p:pic>
                <p:nvPicPr>
                  <p:cNvPr id="69" name="图形 68">
                    <a:extLst>
                      <a:ext uri="{FF2B5EF4-FFF2-40B4-BE49-F238E27FC236}">
                        <a16:creationId xmlns:a16="http://schemas.microsoft.com/office/drawing/2014/main" id="{7285DA28-00B4-1991-5151-FBB8ACFD44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533" y="2106164"/>
                    <a:ext cx="976228" cy="944220"/>
                  </a:xfrm>
                  <a:prstGeom prst="rect">
                    <a:avLst/>
                  </a:prstGeom>
                </p:spPr>
              </p:pic>
              <p:sp>
                <p:nvSpPr>
                  <p:cNvPr id="70" name="文本框 69">
                    <a:extLst>
                      <a:ext uri="{FF2B5EF4-FFF2-40B4-BE49-F238E27FC236}">
                        <a16:creationId xmlns:a16="http://schemas.microsoft.com/office/drawing/2014/main" id="{D7E7278C-3EB6-5D5F-831E-93B0E7CB8BDC}"/>
                      </a:ext>
                    </a:extLst>
                  </p:cNvPr>
                  <p:cNvSpPr txBox="1"/>
                  <p:nvPr/>
                </p:nvSpPr>
                <p:spPr>
                  <a:xfrm>
                    <a:off x="979251" y="2259193"/>
                    <a:ext cx="713361" cy="400110"/>
                  </a:xfrm>
                  <a:prstGeom prst="rect">
                    <a:avLst/>
                  </a:prstGeom>
                  <a:noFill/>
                </p:spPr>
                <p:txBody>
                  <a:bodyPr wrap="square" rtlCol="0">
                    <a:spAutoFit/>
                  </a:bodyPr>
                  <a:lstStyle/>
                  <a:p>
                    <a:pPr algn="ctr"/>
                    <a:r>
                      <a:rPr lang="en-US" altLang="zh-CN" sz="2000" b="1" dirty="0"/>
                      <a:t>TCP</a:t>
                    </a:r>
                    <a:endParaRPr lang="zh-CN" altLang="en-US" sz="2000" b="1" dirty="0"/>
                  </a:p>
                </p:txBody>
              </p:sp>
            </p:grpSp>
            <p:sp>
              <p:nvSpPr>
                <p:cNvPr id="68" name="云形 67">
                  <a:extLst>
                    <a:ext uri="{FF2B5EF4-FFF2-40B4-BE49-F238E27FC236}">
                      <a16:creationId xmlns:a16="http://schemas.microsoft.com/office/drawing/2014/main" id="{B9E4645D-9116-3B6A-A64B-655D5F5E2BD3}"/>
                    </a:ext>
                  </a:extLst>
                </p:cNvPr>
                <p:cNvSpPr/>
                <p:nvPr/>
              </p:nvSpPr>
              <p:spPr>
                <a:xfrm>
                  <a:off x="2237364" y="2448824"/>
                  <a:ext cx="1381327" cy="718454"/>
                </a:xfrm>
                <a:prstGeom prst="cloud">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因特网</a:t>
                  </a:r>
                </a:p>
              </p:txBody>
            </p:sp>
          </p:grpSp>
          <p:sp>
            <p:nvSpPr>
              <p:cNvPr id="62" name="文本框 61">
                <a:extLst>
                  <a:ext uri="{FF2B5EF4-FFF2-40B4-BE49-F238E27FC236}">
                    <a16:creationId xmlns:a16="http://schemas.microsoft.com/office/drawing/2014/main" id="{32A19048-D02F-83DA-1896-C0D0CFF48BCD}"/>
                  </a:ext>
                </a:extLst>
              </p:cNvPr>
              <p:cNvSpPr txBox="1"/>
              <p:nvPr/>
            </p:nvSpPr>
            <p:spPr>
              <a:xfrm>
                <a:off x="424993" y="2145392"/>
                <a:ext cx="920886" cy="369332"/>
              </a:xfrm>
              <a:prstGeom prst="rect">
                <a:avLst/>
              </a:prstGeom>
              <a:noFill/>
            </p:spPr>
            <p:txBody>
              <a:bodyPr wrap="square" rtlCol="0">
                <a:spAutoFit/>
              </a:bodyPr>
              <a:lstStyle/>
              <a:p>
                <a:pPr algn="ctr"/>
                <a:r>
                  <a:rPr lang="zh-CN" altLang="en-US" b="1" dirty="0"/>
                  <a:t>发送方</a:t>
                </a:r>
              </a:p>
            </p:txBody>
          </p:sp>
          <p:sp>
            <p:nvSpPr>
              <p:cNvPr id="63" name="文本框 62">
                <a:extLst>
                  <a:ext uri="{FF2B5EF4-FFF2-40B4-BE49-F238E27FC236}">
                    <a16:creationId xmlns:a16="http://schemas.microsoft.com/office/drawing/2014/main" id="{7A9BF4E9-228F-1E5B-D187-AB9147DFDE8D}"/>
                  </a:ext>
                </a:extLst>
              </p:cNvPr>
              <p:cNvSpPr txBox="1"/>
              <p:nvPr/>
            </p:nvSpPr>
            <p:spPr>
              <a:xfrm>
                <a:off x="4844812" y="2145392"/>
                <a:ext cx="920886" cy="369332"/>
              </a:xfrm>
              <a:prstGeom prst="rect">
                <a:avLst/>
              </a:prstGeom>
              <a:noFill/>
            </p:spPr>
            <p:txBody>
              <a:bodyPr wrap="square" rtlCol="0">
                <a:spAutoFit/>
              </a:bodyPr>
              <a:lstStyle/>
              <a:p>
                <a:pPr algn="ctr"/>
                <a:r>
                  <a:rPr lang="zh-CN" altLang="en-US" b="1" dirty="0"/>
                  <a:t>接收方</a:t>
                </a:r>
              </a:p>
            </p:txBody>
          </p:sp>
        </p:grpSp>
        <p:sp>
          <p:nvSpPr>
            <p:cNvPr id="45" name="矩形 44">
              <a:extLst>
                <a:ext uri="{FF2B5EF4-FFF2-40B4-BE49-F238E27FC236}">
                  <a16:creationId xmlns:a16="http://schemas.microsoft.com/office/drawing/2014/main" id="{8165CB4C-F6E3-8824-9D51-15E6E88C2B6F}"/>
                </a:ext>
              </a:extLst>
            </p:cNvPr>
            <p:cNvSpPr/>
            <p:nvPr/>
          </p:nvSpPr>
          <p:spPr>
            <a:xfrm>
              <a:off x="330740" y="5066901"/>
              <a:ext cx="1381327" cy="467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51" name="矩形 50">
              <a:extLst>
                <a:ext uri="{FF2B5EF4-FFF2-40B4-BE49-F238E27FC236}">
                  <a16:creationId xmlns:a16="http://schemas.microsoft.com/office/drawing/2014/main" id="{72AC54A8-3BE0-FB7D-B6D8-49076A2958BE}"/>
                </a:ext>
              </a:extLst>
            </p:cNvPr>
            <p:cNvSpPr/>
            <p:nvPr/>
          </p:nvSpPr>
          <p:spPr>
            <a:xfrm>
              <a:off x="330740" y="4126629"/>
              <a:ext cx="1381327" cy="46753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5" name="矩形 54">
              <a:extLst>
                <a:ext uri="{FF2B5EF4-FFF2-40B4-BE49-F238E27FC236}">
                  <a16:creationId xmlns:a16="http://schemas.microsoft.com/office/drawing/2014/main" id="{4DF94128-CE9B-20B8-F40F-618A958B3BE1}"/>
                </a:ext>
              </a:extLst>
            </p:cNvPr>
            <p:cNvSpPr/>
            <p:nvPr/>
          </p:nvSpPr>
          <p:spPr>
            <a:xfrm>
              <a:off x="330740" y="4594161"/>
              <a:ext cx="1381327" cy="46753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网际层</a:t>
              </a:r>
            </a:p>
          </p:txBody>
        </p:sp>
        <p:sp>
          <p:nvSpPr>
            <p:cNvPr id="56" name="矩形 55">
              <a:extLst>
                <a:ext uri="{FF2B5EF4-FFF2-40B4-BE49-F238E27FC236}">
                  <a16:creationId xmlns:a16="http://schemas.microsoft.com/office/drawing/2014/main" id="{961A0B47-AF90-92F3-459E-14FB3BD1962A}"/>
                </a:ext>
              </a:extLst>
            </p:cNvPr>
            <p:cNvSpPr/>
            <p:nvPr/>
          </p:nvSpPr>
          <p:spPr>
            <a:xfrm>
              <a:off x="330740" y="3659097"/>
              <a:ext cx="1381327" cy="46753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57" name="矩形 56">
              <a:extLst>
                <a:ext uri="{FF2B5EF4-FFF2-40B4-BE49-F238E27FC236}">
                  <a16:creationId xmlns:a16="http://schemas.microsoft.com/office/drawing/2014/main" id="{58604859-19FB-495F-8B31-91B0FE1FEAAE}"/>
                </a:ext>
              </a:extLst>
            </p:cNvPr>
            <p:cNvSpPr/>
            <p:nvPr/>
          </p:nvSpPr>
          <p:spPr>
            <a:xfrm>
              <a:off x="4332053" y="5066901"/>
              <a:ext cx="1381327" cy="467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58" name="矩形 57">
              <a:extLst>
                <a:ext uri="{FF2B5EF4-FFF2-40B4-BE49-F238E27FC236}">
                  <a16:creationId xmlns:a16="http://schemas.microsoft.com/office/drawing/2014/main" id="{732F7707-E03A-7F1C-A476-0BF0E4272440}"/>
                </a:ext>
              </a:extLst>
            </p:cNvPr>
            <p:cNvSpPr/>
            <p:nvPr/>
          </p:nvSpPr>
          <p:spPr>
            <a:xfrm>
              <a:off x="4332053" y="4126629"/>
              <a:ext cx="1381327" cy="46753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9" name="矩形 58">
              <a:extLst>
                <a:ext uri="{FF2B5EF4-FFF2-40B4-BE49-F238E27FC236}">
                  <a16:creationId xmlns:a16="http://schemas.microsoft.com/office/drawing/2014/main" id="{B630031E-7500-83D0-3D4C-E3564E392D37}"/>
                </a:ext>
              </a:extLst>
            </p:cNvPr>
            <p:cNvSpPr/>
            <p:nvPr/>
          </p:nvSpPr>
          <p:spPr>
            <a:xfrm>
              <a:off x="4332053" y="4594161"/>
              <a:ext cx="1381327" cy="46753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网际层</a:t>
              </a:r>
            </a:p>
          </p:txBody>
        </p:sp>
        <p:sp>
          <p:nvSpPr>
            <p:cNvPr id="60" name="矩形 59">
              <a:extLst>
                <a:ext uri="{FF2B5EF4-FFF2-40B4-BE49-F238E27FC236}">
                  <a16:creationId xmlns:a16="http://schemas.microsoft.com/office/drawing/2014/main" id="{F1A17E30-9350-133B-5ED2-E0916EA3DCF1}"/>
                </a:ext>
              </a:extLst>
            </p:cNvPr>
            <p:cNvSpPr/>
            <p:nvPr/>
          </p:nvSpPr>
          <p:spPr>
            <a:xfrm>
              <a:off x="4332053" y="3659097"/>
              <a:ext cx="1381327" cy="46753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sp>
        <p:nvSpPr>
          <p:cNvPr id="73" name="矩形 72">
            <a:extLst>
              <a:ext uri="{FF2B5EF4-FFF2-40B4-BE49-F238E27FC236}">
                <a16:creationId xmlns:a16="http://schemas.microsoft.com/office/drawing/2014/main" id="{805261DF-CE88-79EC-6C9F-2EA0D85C5958}"/>
              </a:ext>
            </a:extLst>
          </p:cNvPr>
          <p:cNvSpPr/>
          <p:nvPr/>
        </p:nvSpPr>
        <p:spPr>
          <a:xfrm>
            <a:off x="7876163" y="4588953"/>
            <a:ext cx="2619986" cy="46753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无连接不可靠传输服务</a:t>
            </a:r>
          </a:p>
        </p:txBody>
      </p:sp>
      <p:sp>
        <p:nvSpPr>
          <p:cNvPr id="74" name="矩形 73">
            <a:extLst>
              <a:ext uri="{FF2B5EF4-FFF2-40B4-BE49-F238E27FC236}">
                <a16:creationId xmlns:a16="http://schemas.microsoft.com/office/drawing/2014/main" id="{E3F20044-8C1E-CBB7-0F64-2A8A0B07CFA8}"/>
              </a:ext>
            </a:extLst>
          </p:cNvPr>
          <p:cNvSpPr/>
          <p:nvPr/>
        </p:nvSpPr>
        <p:spPr>
          <a:xfrm>
            <a:off x="7876163" y="4118819"/>
            <a:ext cx="2619986" cy="46753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面向连接可靠传输服务</a:t>
            </a:r>
          </a:p>
        </p:txBody>
      </p:sp>
      <p:sp>
        <p:nvSpPr>
          <p:cNvPr id="79" name="文本框 78">
            <a:extLst>
              <a:ext uri="{FF2B5EF4-FFF2-40B4-BE49-F238E27FC236}">
                <a16:creationId xmlns:a16="http://schemas.microsoft.com/office/drawing/2014/main" id="{130B3A2C-AE88-84FD-A17B-A1538262A909}"/>
              </a:ext>
            </a:extLst>
          </p:cNvPr>
          <p:cNvSpPr txBox="1"/>
          <p:nvPr/>
        </p:nvSpPr>
        <p:spPr>
          <a:xfrm>
            <a:off x="7801585" y="3299248"/>
            <a:ext cx="2814536" cy="369332"/>
          </a:xfrm>
          <a:prstGeom prst="rect">
            <a:avLst/>
          </a:prstGeom>
          <a:noFill/>
        </p:spPr>
        <p:txBody>
          <a:bodyPr wrap="square" rtlCol="0">
            <a:spAutoFit/>
          </a:bodyPr>
          <a:lstStyle/>
          <a:p>
            <a:pPr algn="ctr"/>
            <a:r>
              <a:rPr lang="zh-CN" altLang="en-US" b="1" dirty="0">
                <a:solidFill>
                  <a:schemeClr val="accent4"/>
                </a:solidFill>
              </a:rPr>
              <a:t>基于</a:t>
            </a:r>
            <a:r>
              <a:rPr lang="en-US" altLang="zh-CN" b="1" dirty="0">
                <a:solidFill>
                  <a:schemeClr val="accent4"/>
                </a:solidFill>
              </a:rPr>
              <a:t>TCP</a:t>
            </a:r>
            <a:r>
              <a:rPr lang="zh-CN" altLang="en-US" b="1" dirty="0">
                <a:solidFill>
                  <a:schemeClr val="accent4"/>
                </a:solidFill>
              </a:rPr>
              <a:t>连接的可靠信道</a:t>
            </a:r>
          </a:p>
        </p:txBody>
      </p:sp>
      <p:sp>
        <p:nvSpPr>
          <p:cNvPr id="80" name="圆柱体 79">
            <a:extLst>
              <a:ext uri="{FF2B5EF4-FFF2-40B4-BE49-F238E27FC236}">
                <a16:creationId xmlns:a16="http://schemas.microsoft.com/office/drawing/2014/main" id="{204DC581-4E03-F561-66BC-5AB744ACE112}"/>
              </a:ext>
            </a:extLst>
          </p:cNvPr>
          <p:cNvSpPr/>
          <p:nvPr/>
        </p:nvSpPr>
        <p:spPr>
          <a:xfrm rot="16200000">
            <a:off x="8902651" y="1149963"/>
            <a:ext cx="550796" cy="3550595"/>
          </a:xfrm>
          <a:prstGeom prst="can">
            <a:avLst>
              <a:gd name="adj" fmla="val 3729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3968812C-90C9-C113-B26B-1A191E808CBD}"/>
              </a:ext>
            </a:extLst>
          </p:cNvPr>
          <p:cNvSpPr txBox="1"/>
          <p:nvPr/>
        </p:nvSpPr>
        <p:spPr>
          <a:xfrm>
            <a:off x="7354117" y="2634252"/>
            <a:ext cx="3718769" cy="584775"/>
          </a:xfrm>
          <a:prstGeom prst="rect">
            <a:avLst/>
          </a:prstGeom>
          <a:noFill/>
        </p:spPr>
        <p:txBody>
          <a:bodyPr wrap="square" rtlCol="0">
            <a:spAutoFit/>
          </a:bodyPr>
          <a:lstStyle/>
          <a:p>
            <a:pPr algn="ctr"/>
            <a:r>
              <a:rPr lang="zh-CN" altLang="en-US" sz="1600" b="1" dirty="0">
                <a:solidFill>
                  <a:schemeClr val="bg1"/>
                </a:solidFill>
              </a:rPr>
              <a:t>无传输差错</a:t>
            </a:r>
            <a:endParaRPr lang="en-US" altLang="zh-CN" sz="1600" b="1" dirty="0">
              <a:solidFill>
                <a:schemeClr val="bg1"/>
              </a:solidFill>
            </a:endParaRPr>
          </a:p>
          <a:p>
            <a:pPr algn="ctr"/>
            <a:r>
              <a:rPr lang="zh-CN" altLang="en-US" sz="1600" b="1" dirty="0">
                <a:solidFill>
                  <a:schemeClr val="bg1"/>
                </a:solidFill>
              </a:rPr>
              <a:t>（误码、丢失、乱序和重复）</a:t>
            </a:r>
          </a:p>
        </p:txBody>
      </p:sp>
      <p:sp>
        <p:nvSpPr>
          <p:cNvPr id="81" name="文本框 80">
            <a:extLst>
              <a:ext uri="{FF2B5EF4-FFF2-40B4-BE49-F238E27FC236}">
                <a16:creationId xmlns:a16="http://schemas.microsoft.com/office/drawing/2014/main" id="{52ABB7CB-11C8-63A5-1F66-7A142B0CF2DD}"/>
              </a:ext>
            </a:extLst>
          </p:cNvPr>
          <p:cNvSpPr txBox="1"/>
          <p:nvPr/>
        </p:nvSpPr>
        <p:spPr>
          <a:xfrm>
            <a:off x="6794881" y="5706493"/>
            <a:ext cx="4827943" cy="646331"/>
          </a:xfrm>
          <a:prstGeom prst="rect">
            <a:avLst/>
          </a:prstGeom>
          <a:noFill/>
        </p:spPr>
        <p:txBody>
          <a:bodyPr wrap="square" rtlCol="0">
            <a:spAutoFit/>
          </a:bodyPr>
          <a:lstStyle/>
          <a:p>
            <a:pPr algn="ctr"/>
            <a:r>
              <a:rPr lang="en-US" altLang="zh-CN" b="1" dirty="0">
                <a:solidFill>
                  <a:schemeClr val="accent3"/>
                </a:solidFill>
              </a:rPr>
              <a:t>TCP</a:t>
            </a:r>
            <a:r>
              <a:rPr lang="zh-CN" altLang="en-US" b="1" dirty="0">
                <a:solidFill>
                  <a:schemeClr val="accent3"/>
                </a:solidFill>
              </a:rPr>
              <a:t>向上层提供</a:t>
            </a:r>
            <a:r>
              <a:rPr lang="zh-CN" altLang="en-US" b="1" dirty="0">
                <a:solidFill>
                  <a:schemeClr val="accent1"/>
                </a:solidFill>
              </a:rPr>
              <a:t>面向连接的可靠</a:t>
            </a:r>
            <a:r>
              <a:rPr lang="zh-CN" altLang="en-US" b="1" dirty="0">
                <a:solidFill>
                  <a:schemeClr val="accent3"/>
                </a:solidFill>
              </a:rPr>
              <a:t>传输服务</a:t>
            </a:r>
            <a:endParaRPr lang="en-US" altLang="zh-CN" b="1" dirty="0">
              <a:solidFill>
                <a:schemeClr val="accent3"/>
              </a:solidFill>
            </a:endParaRPr>
          </a:p>
          <a:p>
            <a:pPr algn="ctr"/>
            <a:r>
              <a:rPr lang="zh-CN" altLang="en-US" b="1" dirty="0">
                <a:solidFill>
                  <a:schemeClr val="accent3"/>
                </a:solidFill>
              </a:rPr>
              <a:t>（适用于</a:t>
            </a:r>
            <a:r>
              <a:rPr lang="zh-CN" altLang="en-US" b="1" dirty="0">
                <a:solidFill>
                  <a:schemeClr val="accent1"/>
                </a:solidFill>
              </a:rPr>
              <a:t>要求可靠传输的应用</a:t>
            </a:r>
            <a:r>
              <a:rPr lang="zh-CN" altLang="en-US" b="1" dirty="0">
                <a:solidFill>
                  <a:schemeClr val="accent3"/>
                </a:solidFill>
              </a:rPr>
              <a:t>，例如文件传输）</a:t>
            </a:r>
          </a:p>
        </p:txBody>
      </p:sp>
    </p:spTree>
    <p:custDataLst>
      <p:tags r:id="rId1"/>
    </p:custDataLst>
    <p:extLst>
      <p:ext uri="{BB962C8B-B14F-4D97-AF65-F5344CB8AC3E}">
        <p14:creationId xmlns:p14="http://schemas.microsoft.com/office/powerpoint/2010/main" val="1222330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0"/>
                                        </p:tgtEl>
                                        <p:attrNameLst>
                                          <p:attrName>style.visibility</p:attrName>
                                        </p:attrNameLst>
                                      </p:cBhvr>
                                      <p:to>
                                        <p:strVal val="visible"/>
                                      </p:to>
                                    </p:set>
                                    <p:anim calcmode="lin" valueType="num">
                                      <p:cBhvr>
                                        <p:cTn id="14" dur="500" fill="hold"/>
                                        <p:tgtEl>
                                          <p:spTgt spid="80"/>
                                        </p:tgtEl>
                                        <p:attrNameLst>
                                          <p:attrName>ppt_w</p:attrName>
                                        </p:attrNameLst>
                                      </p:cBhvr>
                                      <p:tavLst>
                                        <p:tav tm="0">
                                          <p:val>
                                            <p:fltVal val="0"/>
                                          </p:val>
                                        </p:tav>
                                        <p:tav tm="100000">
                                          <p:val>
                                            <p:strVal val="#ppt_w"/>
                                          </p:val>
                                        </p:tav>
                                      </p:tavLst>
                                    </p:anim>
                                    <p:anim calcmode="lin" valueType="num">
                                      <p:cBhvr>
                                        <p:cTn id="15" dur="500" fill="hold"/>
                                        <p:tgtEl>
                                          <p:spTgt spid="80"/>
                                        </p:tgtEl>
                                        <p:attrNameLst>
                                          <p:attrName>ppt_h</p:attrName>
                                        </p:attrNameLst>
                                      </p:cBhvr>
                                      <p:tavLst>
                                        <p:tav tm="0">
                                          <p:val>
                                            <p:fltVal val="0"/>
                                          </p:val>
                                        </p:tav>
                                        <p:tav tm="100000">
                                          <p:val>
                                            <p:strVal val="#ppt_h"/>
                                          </p:val>
                                        </p:tav>
                                      </p:tavLst>
                                    </p:anim>
                                    <p:animEffect transition="in" filter="fade">
                                      <p:cBhvr>
                                        <p:cTn id="16" dur="500"/>
                                        <p:tgtEl>
                                          <p:spTgt spid="80"/>
                                        </p:tgtEl>
                                      </p:cBhvr>
                                    </p:animEffect>
                                  </p:childTnLst>
                                </p:cTn>
                              </p:par>
                            </p:childTnLst>
                          </p:cTn>
                        </p:par>
                        <p:par>
                          <p:cTn id="17" fill="hold">
                            <p:stCondLst>
                              <p:cond delay="500"/>
                            </p:stCondLst>
                            <p:childTnLst>
                              <p:par>
                                <p:cTn id="18" presetID="12" presetClass="entr" presetSubtype="1" fill="hold" grpId="0" nodeType="afterEffect">
                                  <p:stCondLst>
                                    <p:cond delay="0"/>
                                  </p:stCondLst>
                                  <p:childTnLst>
                                    <p:set>
                                      <p:cBhvr>
                                        <p:cTn id="19" dur="1" fill="hold">
                                          <p:stCondLst>
                                            <p:cond delay="0"/>
                                          </p:stCondLst>
                                        </p:cTn>
                                        <p:tgtEl>
                                          <p:spTgt spid="79"/>
                                        </p:tgtEl>
                                        <p:attrNameLst>
                                          <p:attrName>style.visibility</p:attrName>
                                        </p:attrNameLst>
                                      </p:cBhvr>
                                      <p:to>
                                        <p:strVal val="visible"/>
                                      </p:to>
                                    </p:set>
                                    <p:anim calcmode="lin" valueType="num">
                                      <p:cBhvr additive="base">
                                        <p:cTn id="20" dur="500"/>
                                        <p:tgtEl>
                                          <p:spTgt spid="79"/>
                                        </p:tgtEl>
                                        <p:attrNameLst>
                                          <p:attrName>ppt_y</p:attrName>
                                        </p:attrNameLst>
                                      </p:cBhvr>
                                      <p:tavLst>
                                        <p:tav tm="0">
                                          <p:val>
                                            <p:strVal val="#ppt_y-#ppt_h*1.125000"/>
                                          </p:val>
                                        </p:tav>
                                        <p:tav tm="100000">
                                          <p:val>
                                            <p:strVal val="#ppt_y"/>
                                          </p:val>
                                        </p:tav>
                                      </p:tavLst>
                                    </p:anim>
                                    <p:animEffect transition="in" filter="wipe(down)">
                                      <p:cBhvr>
                                        <p:cTn id="21" dur="500"/>
                                        <p:tgtEl>
                                          <p:spTgt spid="79"/>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grpId="0" nodeType="click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fade">
                                      <p:cBhvr>
                                        <p:cTn id="33" dur="1000"/>
                                        <p:tgtEl>
                                          <p:spTgt spid="81"/>
                                        </p:tgtEl>
                                      </p:cBhvr>
                                    </p:animEffect>
                                    <p:anim calcmode="lin" valueType="num">
                                      <p:cBhvr>
                                        <p:cTn id="34" dur="1000" fill="hold"/>
                                        <p:tgtEl>
                                          <p:spTgt spid="81"/>
                                        </p:tgtEl>
                                        <p:attrNameLst>
                                          <p:attrName>ppt_x</p:attrName>
                                        </p:attrNameLst>
                                      </p:cBhvr>
                                      <p:tavLst>
                                        <p:tav tm="0">
                                          <p:val>
                                            <p:strVal val="#ppt_x"/>
                                          </p:val>
                                        </p:tav>
                                        <p:tav tm="100000">
                                          <p:val>
                                            <p:strVal val="#ppt_x"/>
                                          </p:val>
                                        </p:tav>
                                      </p:tavLst>
                                    </p:anim>
                                    <p:anim calcmode="lin" valueType="num">
                                      <p:cBhvr>
                                        <p:cTn id="35"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9" grpId="0"/>
      <p:bldP spid="80" grpId="0" animBg="1"/>
      <p:bldP spid="10" grpId="0"/>
      <p:bldP spid="8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588C72CB-5E2C-3D52-E60F-AD00254A4AE1}"/>
              </a:ext>
            </a:extLst>
          </p:cNvPr>
          <p:cNvGrpSpPr/>
          <p:nvPr/>
        </p:nvGrpSpPr>
        <p:grpSpPr>
          <a:xfrm>
            <a:off x="811056" y="4972503"/>
            <a:ext cx="4046707" cy="466927"/>
            <a:chOff x="811056" y="4557457"/>
            <a:chExt cx="4046707" cy="466927"/>
          </a:xfrm>
          <a:solidFill>
            <a:schemeClr val="bg1"/>
          </a:solidFill>
        </p:grpSpPr>
        <p:sp>
          <p:nvSpPr>
            <p:cNvPr id="27" name="矩形 26">
              <a:extLst>
                <a:ext uri="{FF2B5EF4-FFF2-40B4-BE49-F238E27FC236}">
                  <a16:creationId xmlns:a16="http://schemas.microsoft.com/office/drawing/2014/main" id="{9B17BD0E-2780-7B86-786F-EF6E15B60AEA}"/>
                </a:ext>
              </a:extLst>
            </p:cNvPr>
            <p:cNvSpPr/>
            <p:nvPr/>
          </p:nvSpPr>
          <p:spPr>
            <a:xfrm>
              <a:off x="811056" y="4557457"/>
              <a:ext cx="700393" cy="466927"/>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accent5"/>
                  </a:solidFill>
                </a:rPr>
                <a:t>首部</a:t>
              </a:r>
            </a:p>
          </p:txBody>
        </p:sp>
        <p:sp>
          <p:nvSpPr>
            <p:cNvPr id="28" name="矩形 27">
              <a:extLst>
                <a:ext uri="{FF2B5EF4-FFF2-40B4-BE49-F238E27FC236}">
                  <a16:creationId xmlns:a16="http://schemas.microsoft.com/office/drawing/2014/main" id="{BFA52727-F2A3-5DD1-623C-12A88951F09E}"/>
                </a:ext>
              </a:extLst>
            </p:cNvPr>
            <p:cNvSpPr/>
            <p:nvPr/>
          </p:nvSpPr>
          <p:spPr>
            <a:xfrm>
              <a:off x="1511449" y="4557457"/>
              <a:ext cx="3346314" cy="466927"/>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tx1"/>
                  </a:solidFill>
                </a:rPr>
                <a:t>数据载荷</a:t>
              </a:r>
            </a:p>
          </p:txBody>
        </p:sp>
      </p:grpSp>
      <p:grpSp>
        <p:nvGrpSpPr>
          <p:cNvPr id="46" name="组合 45">
            <a:extLst>
              <a:ext uri="{FF2B5EF4-FFF2-40B4-BE49-F238E27FC236}">
                <a16:creationId xmlns:a16="http://schemas.microsoft.com/office/drawing/2014/main" id="{8B2C20D8-A9E0-2187-04E4-90E8A394C7B6}"/>
              </a:ext>
            </a:extLst>
          </p:cNvPr>
          <p:cNvGrpSpPr/>
          <p:nvPr/>
        </p:nvGrpSpPr>
        <p:grpSpPr>
          <a:xfrm>
            <a:off x="304799" y="749300"/>
            <a:ext cx="6192345" cy="400110"/>
            <a:chOff x="424116" y="898245"/>
            <a:chExt cx="6192345" cy="400110"/>
          </a:xfrm>
        </p:grpSpPr>
        <p:sp>
          <p:nvSpPr>
            <p:cNvPr id="47" name="平行四边形 46">
              <a:extLst>
                <a:ext uri="{FF2B5EF4-FFF2-40B4-BE49-F238E27FC236}">
                  <a16:creationId xmlns:a16="http://schemas.microsoft.com/office/drawing/2014/main" id="{7E37A4D2-45B7-7751-FECC-0328C96ADAAE}"/>
                </a:ext>
              </a:extLst>
            </p:cNvPr>
            <p:cNvSpPr/>
            <p:nvPr/>
          </p:nvSpPr>
          <p:spPr>
            <a:xfrm>
              <a:off x="424116" y="898245"/>
              <a:ext cx="68742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
          <p:nvSpPr>
            <p:cNvPr id="48" name="文本框 47">
              <a:extLst>
                <a:ext uri="{FF2B5EF4-FFF2-40B4-BE49-F238E27FC236}">
                  <a16:creationId xmlns:a16="http://schemas.microsoft.com/office/drawing/2014/main" id="{B7B8812E-7D0A-DD9C-A9DE-0A934438EB6A}"/>
                </a:ext>
              </a:extLst>
            </p:cNvPr>
            <p:cNvSpPr txBox="1"/>
            <p:nvPr/>
          </p:nvSpPr>
          <p:spPr>
            <a:xfrm>
              <a:off x="1111537" y="898245"/>
              <a:ext cx="5504924" cy="400110"/>
            </a:xfrm>
            <a:prstGeom prst="rect">
              <a:avLst/>
            </a:prstGeom>
            <a:noFill/>
          </p:spPr>
          <p:txBody>
            <a:bodyPr wrap="square" rtlCol="0">
              <a:spAutoFit/>
            </a:bodyPr>
            <a:lstStyle/>
            <a:p>
              <a:r>
                <a:rPr lang="en-US" altLang="zh-CN" sz="2000" b="1" dirty="0"/>
                <a:t>UDP</a:t>
              </a:r>
              <a:r>
                <a:rPr lang="zh-CN" altLang="en-US" sz="2000" b="1" dirty="0"/>
                <a:t>首部和</a:t>
              </a:r>
              <a:r>
                <a:rPr lang="en-US" altLang="zh-CN" sz="2000" b="1" dirty="0"/>
                <a:t>TCP</a:t>
              </a:r>
              <a:r>
                <a:rPr lang="zh-CN" altLang="en-US" sz="2000" b="1" dirty="0"/>
                <a:t>首部的对比</a:t>
              </a:r>
            </a:p>
          </p:txBody>
        </p:sp>
      </p:grpSp>
      <p:sp>
        <p:nvSpPr>
          <p:cNvPr id="3" name="矩形 2">
            <a:extLst>
              <a:ext uri="{FF2B5EF4-FFF2-40B4-BE49-F238E27FC236}">
                <a16:creationId xmlns:a16="http://schemas.microsoft.com/office/drawing/2014/main" id="{5FAEBC5D-CA4D-52E8-390A-45F4447348A3}"/>
              </a:ext>
            </a:extLst>
          </p:cNvPr>
          <p:cNvSpPr/>
          <p:nvPr/>
        </p:nvSpPr>
        <p:spPr>
          <a:xfrm>
            <a:off x="30480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用户数据报协议</a:t>
            </a:r>
            <a:r>
              <a:rPr lang="en-US" altLang="zh-CN" b="1" dirty="0"/>
              <a:t>UDP</a:t>
            </a:r>
          </a:p>
          <a:p>
            <a:pPr algn="ctr"/>
            <a:r>
              <a:rPr lang="zh-CN" altLang="en-US" b="1" dirty="0"/>
              <a:t>（</a:t>
            </a:r>
            <a:r>
              <a:rPr lang="en-US" altLang="zh-CN" b="1" dirty="0"/>
              <a:t>User Datagram Protocol</a:t>
            </a:r>
            <a:r>
              <a:rPr lang="zh-CN" altLang="en-US" b="1" dirty="0"/>
              <a:t>）</a:t>
            </a:r>
          </a:p>
        </p:txBody>
      </p:sp>
      <p:sp>
        <p:nvSpPr>
          <p:cNvPr id="49" name="矩形 48">
            <a:extLst>
              <a:ext uri="{FF2B5EF4-FFF2-40B4-BE49-F238E27FC236}">
                <a16:creationId xmlns:a16="http://schemas.microsoft.com/office/drawing/2014/main" id="{6C8A0C8B-C38D-7FD2-9A75-F278A4E78686}"/>
              </a:ext>
            </a:extLst>
          </p:cNvPr>
          <p:cNvSpPr/>
          <p:nvPr/>
        </p:nvSpPr>
        <p:spPr>
          <a:xfrm>
            <a:off x="647862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传输控制协议</a:t>
            </a:r>
            <a:r>
              <a:rPr lang="en-US" altLang="zh-CN" b="1" dirty="0"/>
              <a:t>TCP</a:t>
            </a:r>
          </a:p>
          <a:p>
            <a:pPr algn="ctr"/>
            <a:r>
              <a:rPr lang="zh-CN" altLang="en-US" b="1" dirty="0"/>
              <a:t>（</a:t>
            </a:r>
            <a:r>
              <a:rPr lang="en-US" altLang="zh-CN" b="1" dirty="0"/>
              <a:t>Transmission Control Protocol</a:t>
            </a:r>
            <a:r>
              <a:rPr lang="zh-CN" altLang="en-US" b="1" dirty="0"/>
              <a:t>）</a:t>
            </a:r>
          </a:p>
        </p:txBody>
      </p:sp>
      <p:sp>
        <p:nvSpPr>
          <p:cNvPr id="4" name="矩形 3">
            <a:extLst>
              <a:ext uri="{FF2B5EF4-FFF2-40B4-BE49-F238E27FC236}">
                <a16:creationId xmlns:a16="http://schemas.microsoft.com/office/drawing/2014/main" id="{5C150E34-4ABE-9BA7-6C12-D0BB3B8EC102}"/>
              </a:ext>
            </a:extLst>
          </p:cNvPr>
          <p:cNvSpPr/>
          <p:nvPr/>
        </p:nvSpPr>
        <p:spPr>
          <a:xfrm>
            <a:off x="811056" y="5439430"/>
            <a:ext cx="4046707" cy="466927"/>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b="1" dirty="0"/>
              <a:t>UDP</a:t>
            </a:r>
            <a:r>
              <a:rPr lang="zh-CN" altLang="en-US" b="1" dirty="0"/>
              <a:t>用户数据报</a:t>
            </a:r>
          </a:p>
        </p:txBody>
      </p:sp>
      <p:grpSp>
        <p:nvGrpSpPr>
          <p:cNvPr id="15" name="组合 14">
            <a:extLst>
              <a:ext uri="{FF2B5EF4-FFF2-40B4-BE49-F238E27FC236}">
                <a16:creationId xmlns:a16="http://schemas.microsoft.com/office/drawing/2014/main" id="{4FBBF096-B4F6-D17F-F0B0-9698760A0E59}"/>
              </a:ext>
            </a:extLst>
          </p:cNvPr>
          <p:cNvGrpSpPr/>
          <p:nvPr/>
        </p:nvGrpSpPr>
        <p:grpSpPr>
          <a:xfrm>
            <a:off x="551232" y="2854433"/>
            <a:ext cx="5084323" cy="2118070"/>
            <a:chOff x="551232" y="2439387"/>
            <a:chExt cx="5084323" cy="2118070"/>
          </a:xfrm>
        </p:grpSpPr>
        <p:sp>
          <p:nvSpPr>
            <p:cNvPr id="30" name="矩形 29">
              <a:extLst>
                <a:ext uri="{FF2B5EF4-FFF2-40B4-BE49-F238E27FC236}">
                  <a16:creationId xmlns:a16="http://schemas.microsoft.com/office/drawing/2014/main" id="{801AE9F4-C1C7-5C08-E7ED-22A9AAD9172E}"/>
                </a:ext>
              </a:extLst>
            </p:cNvPr>
            <p:cNvSpPr/>
            <p:nvPr/>
          </p:nvSpPr>
          <p:spPr>
            <a:xfrm>
              <a:off x="1070043" y="2796704"/>
              <a:ext cx="1141378" cy="317769"/>
            </a:xfrm>
            <a:prstGeom prst="rect">
              <a:avLst/>
            </a:prstGeom>
            <a:solidFill>
              <a:schemeClr val="bg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tx1"/>
                  </a:solidFill>
                </a:rPr>
                <a:t>源端口</a:t>
              </a:r>
            </a:p>
          </p:txBody>
        </p:sp>
        <p:sp>
          <p:nvSpPr>
            <p:cNvPr id="31" name="矩形 30">
              <a:extLst>
                <a:ext uri="{FF2B5EF4-FFF2-40B4-BE49-F238E27FC236}">
                  <a16:creationId xmlns:a16="http://schemas.microsoft.com/office/drawing/2014/main" id="{D78CFF01-C545-4629-C006-4A2B28AE6982}"/>
                </a:ext>
              </a:extLst>
            </p:cNvPr>
            <p:cNvSpPr/>
            <p:nvPr/>
          </p:nvSpPr>
          <p:spPr>
            <a:xfrm>
              <a:off x="2211421" y="2796703"/>
              <a:ext cx="1141378" cy="317769"/>
            </a:xfrm>
            <a:prstGeom prst="rect">
              <a:avLst/>
            </a:prstGeom>
            <a:solidFill>
              <a:schemeClr val="bg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tx1"/>
                  </a:solidFill>
                </a:rPr>
                <a:t>目的端口</a:t>
              </a:r>
            </a:p>
          </p:txBody>
        </p:sp>
        <p:sp>
          <p:nvSpPr>
            <p:cNvPr id="32" name="矩形 31">
              <a:extLst>
                <a:ext uri="{FF2B5EF4-FFF2-40B4-BE49-F238E27FC236}">
                  <a16:creationId xmlns:a16="http://schemas.microsoft.com/office/drawing/2014/main" id="{3F551D4F-AD36-C2C0-BEDE-F858D7A3BA95}"/>
                </a:ext>
              </a:extLst>
            </p:cNvPr>
            <p:cNvSpPr/>
            <p:nvPr/>
          </p:nvSpPr>
          <p:spPr>
            <a:xfrm>
              <a:off x="3352799" y="2796702"/>
              <a:ext cx="1141378" cy="317769"/>
            </a:xfrm>
            <a:prstGeom prst="rect">
              <a:avLst/>
            </a:prstGeom>
            <a:solidFill>
              <a:schemeClr val="bg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tx1"/>
                  </a:solidFill>
                </a:rPr>
                <a:t>长度</a:t>
              </a:r>
            </a:p>
          </p:txBody>
        </p:sp>
        <p:sp>
          <p:nvSpPr>
            <p:cNvPr id="33" name="矩形 32">
              <a:extLst>
                <a:ext uri="{FF2B5EF4-FFF2-40B4-BE49-F238E27FC236}">
                  <a16:creationId xmlns:a16="http://schemas.microsoft.com/office/drawing/2014/main" id="{A5CD00E0-80E2-C71B-9652-03CE76971E39}"/>
                </a:ext>
              </a:extLst>
            </p:cNvPr>
            <p:cNvSpPr/>
            <p:nvPr/>
          </p:nvSpPr>
          <p:spPr>
            <a:xfrm>
              <a:off x="4494177" y="2796701"/>
              <a:ext cx="1141378" cy="317769"/>
            </a:xfrm>
            <a:prstGeom prst="rect">
              <a:avLst/>
            </a:prstGeom>
            <a:solidFill>
              <a:schemeClr val="bg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tx1"/>
                  </a:solidFill>
                </a:rPr>
                <a:t>检验和</a:t>
              </a:r>
            </a:p>
          </p:txBody>
        </p:sp>
        <p:sp>
          <p:nvSpPr>
            <p:cNvPr id="6" name="文本框 5">
              <a:extLst>
                <a:ext uri="{FF2B5EF4-FFF2-40B4-BE49-F238E27FC236}">
                  <a16:creationId xmlns:a16="http://schemas.microsoft.com/office/drawing/2014/main" id="{A1958467-6BA5-4662-FC91-CE09A7A03F02}"/>
                </a:ext>
              </a:extLst>
            </p:cNvPr>
            <p:cNvSpPr txBox="1"/>
            <p:nvPr/>
          </p:nvSpPr>
          <p:spPr>
            <a:xfrm>
              <a:off x="551232" y="2439387"/>
              <a:ext cx="667966" cy="369332"/>
            </a:xfrm>
            <a:prstGeom prst="rect">
              <a:avLst/>
            </a:prstGeom>
            <a:noFill/>
          </p:spPr>
          <p:txBody>
            <a:bodyPr wrap="square" rtlCol="0">
              <a:spAutoFit/>
            </a:bodyPr>
            <a:lstStyle/>
            <a:p>
              <a:r>
                <a:rPr lang="zh-CN" altLang="en-US" b="1" dirty="0"/>
                <a:t>字节</a:t>
              </a:r>
            </a:p>
          </p:txBody>
        </p:sp>
        <p:sp>
          <p:nvSpPr>
            <p:cNvPr id="35" name="文本框 34">
              <a:extLst>
                <a:ext uri="{FF2B5EF4-FFF2-40B4-BE49-F238E27FC236}">
                  <a16:creationId xmlns:a16="http://schemas.microsoft.com/office/drawing/2014/main" id="{B089AC5E-9D45-2F7A-8932-158E1285AB7C}"/>
                </a:ext>
              </a:extLst>
            </p:cNvPr>
            <p:cNvSpPr txBox="1"/>
            <p:nvPr/>
          </p:nvSpPr>
          <p:spPr>
            <a:xfrm>
              <a:off x="1070042" y="2439387"/>
              <a:ext cx="1141377" cy="369332"/>
            </a:xfrm>
            <a:prstGeom prst="rect">
              <a:avLst/>
            </a:prstGeom>
            <a:noFill/>
          </p:spPr>
          <p:txBody>
            <a:bodyPr wrap="square" rtlCol="0">
              <a:spAutoFit/>
            </a:bodyPr>
            <a:lstStyle/>
            <a:p>
              <a:pPr algn="ctr"/>
              <a:r>
                <a:rPr lang="en-US" altLang="zh-CN" b="1" dirty="0"/>
                <a:t>2</a:t>
              </a:r>
              <a:endParaRPr lang="zh-CN" altLang="en-US" b="1" dirty="0"/>
            </a:p>
          </p:txBody>
        </p:sp>
        <p:sp>
          <p:nvSpPr>
            <p:cNvPr id="36" name="文本框 35">
              <a:extLst>
                <a:ext uri="{FF2B5EF4-FFF2-40B4-BE49-F238E27FC236}">
                  <a16:creationId xmlns:a16="http://schemas.microsoft.com/office/drawing/2014/main" id="{9A719E03-983B-7CC9-B829-B4EE85522979}"/>
                </a:ext>
              </a:extLst>
            </p:cNvPr>
            <p:cNvSpPr txBox="1"/>
            <p:nvPr/>
          </p:nvSpPr>
          <p:spPr>
            <a:xfrm>
              <a:off x="2211420" y="2439387"/>
              <a:ext cx="1141377" cy="369332"/>
            </a:xfrm>
            <a:prstGeom prst="rect">
              <a:avLst/>
            </a:prstGeom>
            <a:noFill/>
          </p:spPr>
          <p:txBody>
            <a:bodyPr wrap="square" rtlCol="0">
              <a:spAutoFit/>
            </a:bodyPr>
            <a:lstStyle/>
            <a:p>
              <a:pPr algn="ctr"/>
              <a:r>
                <a:rPr lang="en-US" altLang="zh-CN" b="1" dirty="0"/>
                <a:t>2</a:t>
              </a:r>
              <a:endParaRPr lang="zh-CN" altLang="en-US" b="1" dirty="0"/>
            </a:p>
          </p:txBody>
        </p:sp>
        <p:sp>
          <p:nvSpPr>
            <p:cNvPr id="37" name="文本框 36">
              <a:extLst>
                <a:ext uri="{FF2B5EF4-FFF2-40B4-BE49-F238E27FC236}">
                  <a16:creationId xmlns:a16="http://schemas.microsoft.com/office/drawing/2014/main" id="{7082BB07-D1BC-7B29-ED15-22856D3C1680}"/>
                </a:ext>
              </a:extLst>
            </p:cNvPr>
            <p:cNvSpPr txBox="1"/>
            <p:nvPr/>
          </p:nvSpPr>
          <p:spPr>
            <a:xfrm>
              <a:off x="3352799" y="2439387"/>
              <a:ext cx="1141377" cy="369332"/>
            </a:xfrm>
            <a:prstGeom prst="rect">
              <a:avLst/>
            </a:prstGeom>
            <a:noFill/>
          </p:spPr>
          <p:txBody>
            <a:bodyPr wrap="square" rtlCol="0">
              <a:spAutoFit/>
            </a:bodyPr>
            <a:lstStyle/>
            <a:p>
              <a:pPr algn="ctr"/>
              <a:r>
                <a:rPr lang="en-US" altLang="zh-CN" b="1" dirty="0"/>
                <a:t>2</a:t>
              </a:r>
              <a:endParaRPr lang="zh-CN" altLang="en-US" b="1" dirty="0"/>
            </a:p>
          </p:txBody>
        </p:sp>
        <p:sp>
          <p:nvSpPr>
            <p:cNvPr id="38" name="文本框 37">
              <a:extLst>
                <a:ext uri="{FF2B5EF4-FFF2-40B4-BE49-F238E27FC236}">
                  <a16:creationId xmlns:a16="http://schemas.microsoft.com/office/drawing/2014/main" id="{003E4083-18FB-60D4-226C-F6E8A0C6C294}"/>
                </a:ext>
              </a:extLst>
            </p:cNvPr>
            <p:cNvSpPr txBox="1"/>
            <p:nvPr/>
          </p:nvSpPr>
          <p:spPr>
            <a:xfrm>
              <a:off x="4494177" y="2439387"/>
              <a:ext cx="1141377" cy="369332"/>
            </a:xfrm>
            <a:prstGeom prst="rect">
              <a:avLst/>
            </a:prstGeom>
            <a:noFill/>
          </p:spPr>
          <p:txBody>
            <a:bodyPr wrap="square" rtlCol="0">
              <a:spAutoFit/>
            </a:bodyPr>
            <a:lstStyle/>
            <a:p>
              <a:pPr algn="ctr"/>
              <a:r>
                <a:rPr lang="en-US" altLang="zh-CN" b="1" dirty="0"/>
                <a:t>2</a:t>
              </a:r>
              <a:endParaRPr lang="zh-CN" altLang="en-US" b="1" dirty="0"/>
            </a:p>
          </p:txBody>
        </p:sp>
        <p:cxnSp>
          <p:nvCxnSpPr>
            <p:cNvPr id="8" name="直接连接符 7">
              <a:extLst>
                <a:ext uri="{FF2B5EF4-FFF2-40B4-BE49-F238E27FC236}">
                  <a16:creationId xmlns:a16="http://schemas.microsoft.com/office/drawing/2014/main" id="{369D85F9-8F75-FF9E-92C3-BB5339F4D2CC}"/>
                </a:ext>
              </a:extLst>
            </p:cNvPr>
            <p:cNvCxnSpPr>
              <a:cxnSpLocks/>
            </p:cNvCxnSpPr>
            <p:nvPr/>
          </p:nvCxnSpPr>
          <p:spPr>
            <a:xfrm flipH="1">
              <a:off x="811055" y="3114470"/>
              <a:ext cx="258987" cy="14429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8E56ECD-4B6A-C025-C6FA-767675CA176B}"/>
                </a:ext>
              </a:extLst>
            </p:cNvPr>
            <p:cNvCxnSpPr>
              <a:cxnSpLocks/>
            </p:cNvCxnSpPr>
            <p:nvPr/>
          </p:nvCxnSpPr>
          <p:spPr>
            <a:xfrm flipH="1">
              <a:off x="1511449" y="3114470"/>
              <a:ext cx="4124105" cy="14429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50" name="文本框 49">
            <a:extLst>
              <a:ext uri="{FF2B5EF4-FFF2-40B4-BE49-F238E27FC236}">
                <a16:creationId xmlns:a16="http://schemas.microsoft.com/office/drawing/2014/main" id="{B0F175C0-2521-4B18-D9B7-58D07150F69A}"/>
              </a:ext>
            </a:extLst>
          </p:cNvPr>
          <p:cNvSpPr txBox="1"/>
          <p:nvPr/>
        </p:nvSpPr>
        <p:spPr>
          <a:xfrm>
            <a:off x="811056" y="6065475"/>
            <a:ext cx="4046707" cy="369332"/>
          </a:xfrm>
          <a:prstGeom prst="rect">
            <a:avLst/>
          </a:prstGeom>
          <a:noFill/>
        </p:spPr>
        <p:txBody>
          <a:bodyPr wrap="square" rtlCol="0">
            <a:spAutoFit/>
          </a:bodyPr>
          <a:lstStyle/>
          <a:p>
            <a:pPr algn="ctr"/>
            <a:r>
              <a:rPr lang="en-US" altLang="zh-CN" b="1" dirty="0">
                <a:solidFill>
                  <a:schemeClr val="accent3"/>
                </a:solidFill>
              </a:rPr>
              <a:t>UDP</a:t>
            </a:r>
            <a:r>
              <a:rPr lang="zh-CN" altLang="en-US" b="1" dirty="0">
                <a:solidFill>
                  <a:schemeClr val="accent3"/>
                </a:solidFill>
              </a:rPr>
              <a:t>用户数据报首部仅</a:t>
            </a:r>
            <a:r>
              <a:rPr lang="en-US" altLang="zh-CN" b="1" dirty="0">
                <a:solidFill>
                  <a:schemeClr val="accent3"/>
                </a:solidFill>
              </a:rPr>
              <a:t>8</a:t>
            </a:r>
            <a:r>
              <a:rPr lang="zh-CN" altLang="en-US" b="1" dirty="0">
                <a:solidFill>
                  <a:schemeClr val="accent3"/>
                </a:solidFill>
              </a:rPr>
              <a:t>字节</a:t>
            </a:r>
          </a:p>
        </p:txBody>
      </p:sp>
    </p:spTree>
    <p:custDataLst>
      <p:tags r:id="rId1"/>
    </p:custDataLst>
    <p:extLst>
      <p:ext uri="{BB962C8B-B14F-4D97-AF65-F5344CB8AC3E}">
        <p14:creationId xmlns:p14="http://schemas.microsoft.com/office/powerpoint/2010/main" val="4142109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1000"/>
                                        <p:tgtEl>
                                          <p:spTgt spid="46"/>
                                        </p:tgtEl>
                                        <p:attrNameLst>
                                          <p:attrName>ppt_y</p:attrName>
                                        </p:attrNameLst>
                                      </p:cBhvr>
                                      <p:tavLst>
                                        <p:tav tm="0">
                                          <p:val>
                                            <p:strVal val="#ppt_y-#ppt_h*1.125000"/>
                                          </p:val>
                                        </p:tav>
                                        <p:tav tm="100000">
                                          <p:val>
                                            <p:strVal val="#ppt_y"/>
                                          </p:val>
                                        </p:tav>
                                      </p:tavLst>
                                    </p:anim>
                                    <p:animEffect transition="in" filter="wipe(down)">
                                      <p:cBhvr>
                                        <p:cTn id="8" dur="1000"/>
                                        <p:tgtEl>
                                          <p:spTgt spid="46"/>
                                        </p:tgtEl>
                                      </p:cBhvr>
                                    </p:animEffec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p:tgtEl>
                                          <p:spTgt spid="14"/>
                                        </p:tgtEl>
                                        <p:attrNameLst>
                                          <p:attrName>ppt_y</p:attrName>
                                        </p:attrNameLst>
                                      </p:cBhvr>
                                      <p:tavLst>
                                        <p:tav tm="0">
                                          <p:val>
                                            <p:strVal val="#ppt_y+#ppt_h*1.125000"/>
                                          </p:val>
                                        </p:tav>
                                        <p:tav tm="100000">
                                          <p:val>
                                            <p:strVal val="#ppt_y"/>
                                          </p:val>
                                        </p:tav>
                                      </p:tavLst>
                                    </p:anim>
                                    <p:animEffect transition="in" filter="wipe(up)">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10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50">
                                            <p:txEl>
                                              <p:pRg st="0" end="0"/>
                                            </p:txEl>
                                          </p:spTgt>
                                        </p:tgtEl>
                                        <p:attrNameLst>
                                          <p:attrName>style.visibility</p:attrName>
                                        </p:attrNameLst>
                                      </p:cBhvr>
                                      <p:to>
                                        <p:strVal val="visible"/>
                                      </p:to>
                                    </p:set>
                                    <p:animEffect transition="in" filter="fade">
                                      <p:cBhvr>
                                        <p:cTn id="31" dur="1000"/>
                                        <p:tgtEl>
                                          <p:spTgt spid="50">
                                            <p:txEl>
                                              <p:pRg st="0" end="0"/>
                                            </p:txEl>
                                          </p:spTgt>
                                        </p:tgtEl>
                                      </p:cBhvr>
                                    </p:animEffect>
                                    <p:anim calcmode="lin" valueType="num">
                                      <p:cBhvr>
                                        <p:cTn id="32" dur="10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5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588C72CB-5E2C-3D52-E60F-AD00254A4AE1}"/>
              </a:ext>
            </a:extLst>
          </p:cNvPr>
          <p:cNvGrpSpPr/>
          <p:nvPr/>
        </p:nvGrpSpPr>
        <p:grpSpPr>
          <a:xfrm>
            <a:off x="811056" y="4972503"/>
            <a:ext cx="4046707" cy="466927"/>
            <a:chOff x="811056" y="4557457"/>
            <a:chExt cx="4046707" cy="466927"/>
          </a:xfrm>
          <a:solidFill>
            <a:schemeClr val="bg1"/>
          </a:solidFill>
        </p:grpSpPr>
        <p:sp>
          <p:nvSpPr>
            <p:cNvPr id="27" name="矩形 26">
              <a:extLst>
                <a:ext uri="{FF2B5EF4-FFF2-40B4-BE49-F238E27FC236}">
                  <a16:creationId xmlns:a16="http://schemas.microsoft.com/office/drawing/2014/main" id="{9B17BD0E-2780-7B86-786F-EF6E15B60AEA}"/>
                </a:ext>
              </a:extLst>
            </p:cNvPr>
            <p:cNvSpPr/>
            <p:nvPr/>
          </p:nvSpPr>
          <p:spPr>
            <a:xfrm>
              <a:off x="811056" y="4557457"/>
              <a:ext cx="700393" cy="466927"/>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accent5"/>
                  </a:solidFill>
                </a:rPr>
                <a:t>首部</a:t>
              </a:r>
            </a:p>
          </p:txBody>
        </p:sp>
        <p:sp>
          <p:nvSpPr>
            <p:cNvPr id="28" name="矩形 27">
              <a:extLst>
                <a:ext uri="{FF2B5EF4-FFF2-40B4-BE49-F238E27FC236}">
                  <a16:creationId xmlns:a16="http://schemas.microsoft.com/office/drawing/2014/main" id="{BFA52727-F2A3-5DD1-623C-12A88951F09E}"/>
                </a:ext>
              </a:extLst>
            </p:cNvPr>
            <p:cNvSpPr/>
            <p:nvPr/>
          </p:nvSpPr>
          <p:spPr>
            <a:xfrm>
              <a:off x="1511449" y="4557457"/>
              <a:ext cx="3346314" cy="466927"/>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tx1"/>
                  </a:solidFill>
                </a:rPr>
                <a:t>数据载荷</a:t>
              </a:r>
            </a:p>
          </p:txBody>
        </p:sp>
      </p:grpSp>
      <p:grpSp>
        <p:nvGrpSpPr>
          <p:cNvPr id="46" name="组合 45">
            <a:extLst>
              <a:ext uri="{FF2B5EF4-FFF2-40B4-BE49-F238E27FC236}">
                <a16:creationId xmlns:a16="http://schemas.microsoft.com/office/drawing/2014/main" id="{8B2C20D8-A9E0-2187-04E4-90E8A394C7B6}"/>
              </a:ext>
            </a:extLst>
          </p:cNvPr>
          <p:cNvGrpSpPr/>
          <p:nvPr/>
        </p:nvGrpSpPr>
        <p:grpSpPr>
          <a:xfrm>
            <a:off x="304799" y="749300"/>
            <a:ext cx="6192345" cy="400110"/>
            <a:chOff x="424116" y="898245"/>
            <a:chExt cx="6192345" cy="400110"/>
          </a:xfrm>
        </p:grpSpPr>
        <p:sp>
          <p:nvSpPr>
            <p:cNvPr id="47" name="平行四边形 46">
              <a:extLst>
                <a:ext uri="{FF2B5EF4-FFF2-40B4-BE49-F238E27FC236}">
                  <a16:creationId xmlns:a16="http://schemas.microsoft.com/office/drawing/2014/main" id="{7E37A4D2-45B7-7751-FECC-0328C96ADAAE}"/>
                </a:ext>
              </a:extLst>
            </p:cNvPr>
            <p:cNvSpPr/>
            <p:nvPr/>
          </p:nvSpPr>
          <p:spPr>
            <a:xfrm>
              <a:off x="424116" y="898245"/>
              <a:ext cx="68742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
          <p:nvSpPr>
            <p:cNvPr id="48" name="文本框 47">
              <a:extLst>
                <a:ext uri="{FF2B5EF4-FFF2-40B4-BE49-F238E27FC236}">
                  <a16:creationId xmlns:a16="http://schemas.microsoft.com/office/drawing/2014/main" id="{B7B8812E-7D0A-DD9C-A9DE-0A934438EB6A}"/>
                </a:ext>
              </a:extLst>
            </p:cNvPr>
            <p:cNvSpPr txBox="1"/>
            <p:nvPr/>
          </p:nvSpPr>
          <p:spPr>
            <a:xfrm>
              <a:off x="1111537" y="898245"/>
              <a:ext cx="5504924" cy="400110"/>
            </a:xfrm>
            <a:prstGeom prst="rect">
              <a:avLst/>
            </a:prstGeom>
            <a:noFill/>
          </p:spPr>
          <p:txBody>
            <a:bodyPr wrap="square" rtlCol="0">
              <a:spAutoFit/>
            </a:bodyPr>
            <a:lstStyle/>
            <a:p>
              <a:r>
                <a:rPr lang="en-US" altLang="zh-CN" sz="2000" b="1" dirty="0"/>
                <a:t>UDP</a:t>
              </a:r>
              <a:r>
                <a:rPr lang="zh-CN" altLang="en-US" sz="2000" b="1" dirty="0"/>
                <a:t>首部和</a:t>
              </a:r>
              <a:r>
                <a:rPr lang="en-US" altLang="zh-CN" sz="2000" b="1" dirty="0"/>
                <a:t>TCP</a:t>
              </a:r>
              <a:r>
                <a:rPr lang="zh-CN" altLang="en-US" sz="2000" b="1" dirty="0"/>
                <a:t>首部的对比</a:t>
              </a:r>
            </a:p>
          </p:txBody>
        </p:sp>
      </p:grpSp>
      <p:sp>
        <p:nvSpPr>
          <p:cNvPr id="3" name="矩形 2">
            <a:extLst>
              <a:ext uri="{FF2B5EF4-FFF2-40B4-BE49-F238E27FC236}">
                <a16:creationId xmlns:a16="http://schemas.microsoft.com/office/drawing/2014/main" id="{5FAEBC5D-CA4D-52E8-390A-45F4447348A3}"/>
              </a:ext>
            </a:extLst>
          </p:cNvPr>
          <p:cNvSpPr/>
          <p:nvPr/>
        </p:nvSpPr>
        <p:spPr>
          <a:xfrm>
            <a:off x="30480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用户数据报协议</a:t>
            </a:r>
            <a:r>
              <a:rPr lang="en-US" altLang="zh-CN" b="1" dirty="0"/>
              <a:t>UDP</a:t>
            </a:r>
          </a:p>
          <a:p>
            <a:pPr algn="ctr"/>
            <a:r>
              <a:rPr lang="zh-CN" altLang="en-US" b="1" dirty="0"/>
              <a:t>（</a:t>
            </a:r>
            <a:r>
              <a:rPr lang="en-US" altLang="zh-CN" b="1" dirty="0"/>
              <a:t>User Datagram Protocol</a:t>
            </a:r>
            <a:r>
              <a:rPr lang="zh-CN" altLang="en-US" b="1" dirty="0"/>
              <a:t>）</a:t>
            </a:r>
          </a:p>
        </p:txBody>
      </p:sp>
      <p:sp>
        <p:nvSpPr>
          <p:cNvPr id="49" name="矩形 48">
            <a:extLst>
              <a:ext uri="{FF2B5EF4-FFF2-40B4-BE49-F238E27FC236}">
                <a16:creationId xmlns:a16="http://schemas.microsoft.com/office/drawing/2014/main" id="{6C8A0C8B-C38D-7FD2-9A75-F278A4E78686}"/>
              </a:ext>
            </a:extLst>
          </p:cNvPr>
          <p:cNvSpPr/>
          <p:nvPr/>
        </p:nvSpPr>
        <p:spPr>
          <a:xfrm>
            <a:off x="647862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传输控制协议</a:t>
            </a:r>
            <a:r>
              <a:rPr lang="en-US" altLang="zh-CN" b="1" dirty="0"/>
              <a:t>TCP</a:t>
            </a:r>
          </a:p>
          <a:p>
            <a:pPr algn="ctr"/>
            <a:r>
              <a:rPr lang="zh-CN" altLang="en-US" b="1" dirty="0"/>
              <a:t>（</a:t>
            </a:r>
            <a:r>
              <a:rPr lang="en-US" altLang="zh-CN" b="1" dirty="0"/>
              <a:t>Transmission Control Protocol</a:t>
            </a:r>
            <a:r>
              <a:rPr lang="zh-CN" altLang="en-US" b="1" dirty="0"/>
              <a:t>）</a:t>
            </a:r>
          </a:p>
        </p:txBody>
      </p:sp>
      <p:sp>
        <p:nvSpPr>
          <p:cNvPr id="4" name="矩形 3">
            <a:extLst>
              <a:ext uri="{FF2B5EF4-FFF2-40B4-BE49-F238E27FC236}">
                <a16:creationId xmlns:a16="http://schemas.microsoft.com/office/drawing/2014/main" id="{5C150E34-4ABE-9BA7-6C12-D0BB3B8EC102}"/>
              </a:ext>
            </a:extLst>
          </p:cNvPr>
          <p:cNvSpPr/>
          <p:nvPr/>
        </p:nvSpPr>
        <p:spPr>
          <a:xfrm>
            <a:off x="811056" y="5439430"/>
            <a:ext cx="4046707" cy="466927"/>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b="1" dirty="0"/>
              <a:t>UDP</a:t>
            </a:r>
            <a:r>
              <a:rPr lang="zh-CN" altLang="en-US" b="1" dirty="0"/>
              <a:t>用户数据报</a:t>
            </a:r>
          </a:p>
        </p:txBody>
      </p:sp>
      <p:grpSp>
        <p:nvGrpSpPr>
          <p:cNvPr id="15" name="组合 14">
            <a:extLst>
              <a:ext uri="{FF2B5EF4-FFF2-40B4-BE49-F238E27FC236}">
                <a16:creationId xmlns:a16="http://schemas.microsoft.com/office/drawing/2014/main" id="{4FBBF096-B4F6-D17F-F0B0-9698760A0E59}"/>
              </a:ext>
            </a:extLst>
          </p:cNvPr>
          <p:cNvGrpSpPr/>
          <p:nvPr/>
        </p:nvGrpSpPr>
        <p:grpSpPr>
          <a:xfrm>
            <a:off x="551232" y="2854433"/>
            <a:ext cx="5084323" cy="2118070"/>
            <a:chOff x="551232" y="2439387"/>
            <a:chExt cx="5084323" cy="2118070"/>
          </a:xfrm>
        </p:grpSpPr>
        <p:sp>
          <p:nvSpPr>
            <p:cNvPr id="30" name="矩形 29">
              <a:extLst>
                <a:ext uri="{FF2B5EF4-FFF2-40B4-BE49-F238E27FC236}">
                  <a16:creationId xmlns:a16="http://schemas.microsoft.com/office/drawing/2014/main" id="{801AE9F4-C1C7-5C08-E7ED-22A9AAD9172E}"/>
                </a:ext>
              </a:extLst>
            </p:cNvPr>
            <p:cNvSpPr/>
            <p:nvPr/>
          </p:nvSpPr>
          <p:spPr>
            <a:xfrm>
              <a:off x="1070043" y="2796704"/>
              <a:ext cx="1141378" cy="317769"/>
            </a:xfrm>
            <a:prstGeom prst="rect">
              <a:avLst/>
            </a:prstGeom>
            <a:solidFill>
              <a:schemeClr val="bg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tx1"/>
                  </a:solidFill>
                </a:rPr>
                <a:t>源端口</a:t>
              </a:r>
            </a:p>
          </p:txBody>
        </p:sp>
        <p:sp>
          <p:nvSpPr>
            <p:cNvPr id="31" name="矩形 30">
              <a:extLst>
                <a:ext uri="{FF2B5EF4-FFF2-40B4-BE49-F238E27FC236}">
                  <a16:creationId xmlns:a16="http://schemas.microsoft.com/office/drawing/2014/main" id="{D78CFF01-C545-4629-C006-4A2B28AE6982}"/>
                </a:ext>
              </a:extLst>
            </p:cNvPr>
            <p:cNvSpPr/>
            <p:nvPr/>
          </p:nvSpPr>
          <p:spPr>
            <a:xfrm>
              <a:off x="2211421" y="2796703"/>
              <a:ext cx="1141378" cy="317769"/>
            </a:xfrm>
            <a:prstGeom prst="rect">
              <a:avLst/>
            </a:prstGeom>
            <a:solidFill>
              <a:schemeClr val="bg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tx1"/>
                  </a:solidFill>
                </a:rPr>
                <a:t>目的端口</a:t>
              </a:r>
            </a:p>
          </p:txBody>
        </p:sp>
        <p:sp>
          <p:nvSpPr>
            <p:cNvPr id="32" name="矩形 31">
              <a:extLst>
                <a:ext uri="{FF2B5EF4-FFF2-40B4-BE49-F238E27FC236}">
                  <a16:creationId xmlns:a16="http://schemas.microsoft.com/office/drawing/2014/main" id="{3F551D4F-AD36-C2C0-BEDE-F858D7A3BA95}"/>
                </a:ext>
              </a:extLst>
            </p:cNvPr>
            <p:cNvSpPr/>
            <p:nvPr/>
          </p:nvSpPr>
          <p:spPr>
            <a:xfrm>
              <a:off x="3352799" y="2796702"/>
              <a:ext cx="1141378" cy="317769"/>
            </a:xfrm>
            <a:prstGeom prst="rect">
              <a:avLst/>
            </a:prstGeom>
            <a:solidFill>
              <a:schemeClr val="bg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tx1"/>
                  </a:solidFill>
                </a:rPr>
                <a:t>长度</a:t>
              </a:r>
            </a:p>
          </p:txBody>
        </p:sp>
        <p:sp>
          <p:nvSpPr>
            <p:cNvPr id="33" name="矩形 32">
              <a:extLst>
                <a:ext uri="{FF2B5EF4-FFF2-40B4-BE49-F238E27FC236}">
                  <a16:creationId xmlns:a16="http://schemas.microsoft.com/office/drawing/2014/main" id="{A5CD00E0-80E2-C71B-9652-03CE76971E39}"/>
                </a:ext>
              </a:extLst>
            </p:cNvPr>
            <p:cNvSpPr/>
            <p:nvPr/>
          </p:nvSpPr>
          <p:spPr>
            <a:xfrm>
              <a:off x="4494177" y="2796701"/>
              <a:ext cx="1141378" cy="317769"/>
            </a:xfrm>
            <a:prstGeom prst="rect">
              <a:avLst/>
            </a:prstGeom>
            <a:solidFill>
              <a:schemeClr val="bg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tx1"/>
                  </a:solidFill>
                </a:rPr>
                <a:t>检验和</a:t>
              </a:r>
            </a:p>
          </p:txBody>
        </p:sp>
        <p:sp>
          <p:nvSpPr>
            <p:cNvPr id="6" name="文本框 5">
              <a:extLst>
                <a:ext uri="{FF2B5EF4-FFF2-40B4-BE49-F238E27FC236}">
                  <a16:creationId xmlns:a16="http://schemas.microsoft.com/office/drawing/2014/main" id="{A1958467-6BA5-4662-FC91-CE09A7A03F02}"/>
                </a:ext>
              </a:extLst>
            </p:cNvPr>
            <p:cNvSpPr txBox="1"/>
            <p:nvPr/>
          </p:nvSpPr>
          <p:spPr>
            <a:xfrm>
              <a:off x="551232" y="2439387"/>
              <a:ext cx="667966" cy="369332"/>
            </a:xfrm>
            <a:prstGeom prst="rect">
              <a:avLst/>
            </a:prstGeom>
            <a:noFill/>
          </p:spPr>
          <p:txBody>
            <a:bodyPr wrap="square" rtlCol="0">
              <a:spAutoFit/>
            </a:bodyPr>
            <a:lstStyle/>
            <a:p>
              <a:r>
                <a:rPr lang="zh-CN" altLang="en-US" b="1" dirty="0"/>
                <a:t>字节</a:t>
              </a:r>
            </a:p>
          </p:txBody>
        </p:sp>
        <p:sp>
          <p:nvSpPr>
            <p:cNvPr id="35" name="文本框 34">
              <a:extLst>
                <a:ext uri="{FF2B5EF4-FFF2-40B4-BE49-F238E27FC236}">
                  <a16:creationId xmlns:a16="http://schemas.microsoft.com/office/drawing/2014/main" id="{B089AC5E-9D45-2F7A-8932-158E1285AB7C}"/>
                </a:ext>
              </a:extLst>
            </p:cNvPr>
            <p:cNvSpPr txBox="1"/>
            <p:nvPr/>
          </p:nvSpPr>
          <p:spPr>
            <a:xfrm>
              <a:off x="1070042" y="2439387"/>
              <a:ext cx="1141377" cy="369332"/>
            </a:xfrm>
            <a:prstGeom prst="rect">
              <a:avLst/>
            </a:prstGeom>
            <a:noFill/>
          </p:spPr>
          <p:txBody>
            <a:bodyPr wrap="square" rtlCol="0">
              <a:spAutoFit/>
            </a:bodyPr>
            <a:lstStyle/>
            <a:p>
              <a:pPr algn="ctr"/>
              <a:r>
                <a:rPr lang="en-US" altLang="zh-CN" b="1" dirty="0"/>
                <a:t>2</a:t>
              </a:r>
              <a:endParaRPr lang="zh-CN" altLang="en-US" b="1" dirty="0"/>
            </a:p>
          </p:txBody>
        </p:sp>
        <p:sp>
          <p:nvSpPr>
            <p:cNvPr id="36" name="文本框 35">
              <a:extLst>
                <a:ext uri="{FF2B5EF4-FFF2-40B4-BE49-F238E27FC236}">
                  <a16:creationId xmlns:a16="http://schemas.microsoft.com/office/drawing/2014/main" id="{9A719E03-983B-7CC9-B829-B4EE85522979}"/>
                </a:ext>
              </a:extLst>
            </p:cNvPr>
            <p:cNvSpPr txBox="1"/>
            <p:nvPr/>
          </p:nvSpPr>
          <p:spPr>
            <a:xfrm>
              <a:off x="2211420" y="2439387"/>
              <a:ext cx="1141377" cy="369332"/>
            </a:xfrm>
            <a:prstGeom prst="rect">
              <a:avLst/>
            </a:prstGeom>
            <a:noFill/>
          </p:spPr>
          <p:txBody>
            <a:bodyPr wrap="square" rtlCol="0">
              <a:spAutoFit/>
            </a:bodyPr>
            <a:lstStyle/>
            <a:p>
              <a:pPr algn="ctr"/>
              <a:r>
                <a:rPr lang="en-US" altLang="zh-CN" b="1" dirty="0"/>
                <a:t>2</a:t>
              </a:r>
              <a:endParaRPr lang="zh-CN" altLang="en-US" b="1" dirty="0"/>
            </a:p>
          </p:txBody>
        </p:sp>
        <p:sp>
          <p:nvSpPr>
            <p:cNvPr id="37" name="文本框 36">
              <a:extLst>
                <a:ext uri="{FF2B5EF4-FFF2-40B4-BE49-F238E27FC236}">
                  <a16:creationId xmlns:a16="http://schemas.microsoft.com/office/drawing/2014/main" id="{7082BB07-D1BC-7B29-ED15-22856D3C1680}"/>
                </a:ext>
              </a:extLst>
            </p:cNvPr>
            <p:cNvSpPr txBox="1"/>
            <p:nvPr/>
          </p:nvSpPr>
          <p:spPr>
            <a:xfrm>
              <a:off x="3352799" y="2439387"/>
              <a:ext cx="1141377" cy="369332"/>
            </a:xfrm>
            <a:prstGeom prst="rect">
              <a:avLst/>
            </a:prstGeom>
            <a:noFill/>
          </p:spPr>
          <p:txBody>
            <a:bodyPr wrap="square" rtlCol="0">
              <a:spAutoFit/>
            </a:bodyPr>
            <a:lstStyle/>
            <a:p>
              <a:pPr algn="ctr"/>
              <a:r>
                <a:rPr lang="en-US" altLang="zh-CN" b="1" dirty="0"/>
                <a:t>2</a:t>
              </a:r>
              <a:endParaRPr lang="zh-CN" altLang="en-US" b="1" dirty="0"/>
            </a:p>
          </p:txBody>
        </p:sp>
        <p:sp>
          <p:nvSpPr>
            <p:cNvPr id="38" name="文本框 37">
              <a:extLst>
                <a:ext uri="{FF2B5EF4-FFF2-40B4-BE49-F238E27FC236}">
                  <a16:creationId xmlns:a16="http://schemas.microsoft.com/office/drawing/2014/main" id="{003E4083-18FB-60D4-226C-F6E8A0C6C294}"/>
                </a:ext>
              </a:extLst>
            </p:cNvPr>
            <p:cNvSpPr txBox="1"/>
            <p:nvPr/>
          </p:nvSpPr>
          <p:spPr>
            <a:xfrm>
              <a:off x="4494177" y="2439387"/>
              <a:ext cx="1141377" cy="369332"/>
            </a:xfrm>
            <a:prstGeom prst="rect">
              <a:avLst/>
            </a:prstGeom>
            <a:noFill/>
          </p:spPr>
          <p:txBody>
            <a:bodyPr wrap="square" rtlCol="0">
              <a:spAutoFit/>
            </a:bodyPr>
            <a:lstStyle/>
            <a:p>
              <a:pPr algn="ctr"/>
              <a:r>
                <a:rPr lang="en-US" altLang="zh-CN" b="1" dirty="0"/>
                <a:t>2</a:t>
              </a:r>
              <a:endParaRPr lang="zh-CN" altLang="en-US" b="1" dirty="0"/>
            </a:p>
          </p:txBody>
        </p:sp>
        <p:cxnSp>
          <p:nvCxnSpPr>
            <p:cNvPr id="8" name="直接连接符 7">
              <a:extLst>
                <a:ext uri="{FF2B5EF4-FFF2-40B4-BE49-F238E27FC236}">
                  <a16:creationId xmlns:a16="http://schemas.microsoft.com/office/drawing/2014/main" id="{369D85F9-8F75-FF9E-92C3-BB5339F4D2CC}"/>
                </a:ext>
              </a:extLst>
            </p:cNvPr>
            <p:cNvCxnSpPr>
              <a:cxnSpLocks/>
            </p:cNvCxnSpPr>
            <p:nvPr/>
          </p:nvCxnSpPr>
          <p:spPr>
            <a:xfrm flipH="1">
              <a:off x="811055" y="3114470"/>
              <a:ext cx="258987" cy="14429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8E56ECD-4B6A-C025-C6FA-767675CA176B}"/>
                </a:ext>
              </a:extLst>
            </p:cNvPr>
            <p:cNvCxnSpPr>
              <a:cxnSpLocks/>
            </p:cNvCxnSpPr>
            <p:nvPr/>
          </p:nvCxnSpPr>
          <p:spPr>
            <a:xfrm flipH="1">
              <a:off x="1511449" y="3114470"/>
              <a:ext cx="4124105" cy="14429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50" name="文本框 49">
            <a:extLst>
              <a:ext uri="{FF2B5EF4-FFF2-40B4-BE49-F238E27FC236}">
                <a16:creationId xmlns:a16="http://schemas.microsoft.com/office/drawing/2014/main" id="{B0F175C0-2521-4B18-D9B7-58D07150F69A}"/>
              </a:ext>
            </a:extLst>
          </p:cNvPr>
          <p:cNvSpPr txBox="1"/>
          <p:nvPr/>
        </p:nvSpPr>
        <p:spPr>
          <a:xfrm>
            <a:off x="811056" y="6065475"/>
            <a:ext cx="4046707" cy="369332"/>
          </a:xfrm>
          <a:prstGeom prst="rect">
            <a:avLst/>
          </a:prstGeom>
          <a:noFill/>
        </p:spPr>
        <p:txBody>
          <a:bodyPr wrap="square" rtlCol="0">
            <a:spAutoFit/>
          </a:bodyPr>
          <a:lstStyle/>
          <a:p>
            <a:pPr algn="ctr"/>
            <a:r>
              <a:rPr lang="en-US" altLang="zh-CN" b="1" dirty="0">
                <a:solidFill>
                  <a:schemeClr val="accent3"/>
                </a:solidFill>
              </a:rPr>
              <a:t>UDP</a:t>
            </a:r>
            <a:r>
              <a:rPr lang="zh-CN" altLang="en-US" b="1" dirty="0">
                <a:solidFill>
                  <a:schemeClr val="accent3"/>
                </a:solidFill>
              </a:rPr>
              <a:t>用户数据报首部仅</a:t>
            </a:r>
            <a:r>
              <a:rPr lang="en-US" altLang="zh-CN" b="1" dirty="0">
                <a:solidFill>
                  <a:schemeClr val="accent3"/>
                </a:solidFill>
              </a:rPr>
              <a:t>8</a:t>
            </a:r>
            <a:r>
              <a:rPr lang="zh-CN" altLang="en-US" b="1" dirty="0">
                <a:solidFill>
                  <a:schemeClr val="accent3"/>
                </a:solidFill>
              </a:rPr>
              <a:t>字节</a:t>
            </a:r>
          </a:p>
        </p:txBody>
      </p:sp>
      <p:grpSp>
        <p:nvGrpSpPr>
          <p:cNvPr id="24" name="组合 23">
            <a:extLst>
              <a:ext uri="{FF2B5EF4-FFF2-40B4-BE49-F238E27FC236}">
                <a16:creationId xmlns:a16="http://schemas.microsoft.com/office/drawing/2014/main" id="{569B8F74-55AD-3BBD-52BE-6C5772478087}"/>
              </a:ext>
            </a:extLst>
          </p:cNvPr>
          <p:cNvGrpSpPr/>
          <p:nvPr/>
        </p:nvGrpSpPr>
        <p:grpSpPr>
          <a:xfrm>
            <a:off x="7104852" y="4976596"/>
            <a:ext cx="4046707" cy="466927"/>
            <a:chOff x="811056" y="4557457"/>
            <a:chExt cx="4046707" cy="466927"/>
          </a:xfrm>
          <a:solidFill>
            <a:schemeClr val="bg1"/>
          </a:solidFill>
        </p:grpSpPr>
        <p:sp>
          <p:nvSpPr>
            <p:cNvPr id="25" name="矩形 24">
              <a:extLst>
                <a:ext uri="{FF2B5EF4-FFF2-40B4-BE49-F238E27FC236}">
                  <a16:creationId xmlns:a16="http://schemas.microsoft.com/office/drawing/2014/main" id="{1D78801E-825F-7D56-A6DE-92F0530E841F}"/>
                </a:ext>
              </a:extLst>
            </p:cNvPr>
            <p:cNvSpPr/>
            <p:nvPr/>
          </p:nvSpPr>
          <p:spPr>
            <a:xfrm>
              <a:off x="811056" y="4557457"/>
              <a:ext cx="700393" cy="466927"/>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accent4"/>
                  </a:solidFill>
                </a:rPr>
                <a:t>首部</a:t>
              </a:r>
            </a:p>
          </p:txBody>
        </p:sp>
        <p:sp>
          <p:nvSpPr>
            <p:cNvPr id="26" name="矩形 25">
              <a:extLst>
                <a:ext uri="{FF2B5EF4-FFF2-40B4-BE49-F238E27FC236}">
                  <a16:creationId xmlns:a16="http://schemas.microsoft.com/office/drawing/2014/main" id="{B42237F7-3637-E2ED-3BFC-E221D3BC1705}"/>
                </a:ext>
              </a:extLst>
            </p:cNvPr>
            <p:cNvSpPr/>
            <p:nvPr/>
          </p:nvSpPr>
          <p:spPr>
            <a:xfrm>
              <a:off x="1511449" y="4557457"/>
              <a:ext cx="3346314" cy="466927"/>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tx1"/>
                  </a:solidFill>
                </a:rPr>
                <a:t>数据载荷</a:t>
              </a:r>
            </a:p>
          </p:txBody>
        </p:sp>
      </p:grpSp>
      <p:sp>
        <p:nvSpPr>
          <p:cNvPr id="29" name="矩形 28">
            <a:extLst>
              <a:ext uri="{FF2B5EF4-FFF2-40B4-BE49-F238E27FC236}">
                <a16:creationId xmlns:a16="http://schemas.microsoft.com/office/drawing/2014/main" id="{BB29D5E6-D053-34FD-547E-45ACCE6703A9}"/>
              </a:ext>
            </a:extLst>
          </p:cNvPr>
          <p:cNvSpPr/>
          <p:nvPr/>
        </p:nvSpPr>
        <p:spPr>
          <a:xfrm>
            <a:off x="7104852" y="5443523"/>
            <a:ext cx="4046707" cy="466927"/>
          </a:xfrm>
          <a:prstGeom prst="rect">
            <a:avLst/>
          </a:prstGeom>
          <a:solidFill>
            <a:schemeClr val="accent4"/>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b="1" dirty="0"/>
              <a:t>TCP</a:t>
            </a:r>
            <a:r>
              <a:rPr lang="zh-CN" altLang="en-US" b="1" dirty="0"/>
              <a:t>报文段</a:t>
            </a:r>
          </a:p>
        </p:txBody>
      </p:sp>
      <p:sp>
        <p:nvSpPr>
          <p:cNvPr id="34" name="文本框 33">
            <a:extLst>
              <a:ext uri="{FF2B5EF4-FFF2-40B4-BE49-F238E27FC236}">
                <a16:creationId xmlns:a16="http://schemas.microsoft.com/office/drawing/2014/main" id="{6312F8BA-9055-F927-4A6B-9C53612B54F9}"/>
              </a:ext>
            </a:extLst>
          </p:cNvPr>
          <p:cNvSpPr txBox="1"/>
          <p:nvPr/>
        </p:nvSpPr>
        <p:spPr>
          <a:xfrm>
            <a:off x="6966415" y="6069568"/>
            <a:ext cx="4432989" cy="369332"/>
          </a:xfrm>
          <a:prstGeom prst="rect">
            <a:avLst/>
          </a:prstGeom>
          <a:noFill/>
        </p:spPr>
        <p:txBody>
          <a:bodyPr wrap="square" rtlCol="0">
            <a:spAutoFit/>
          </a:bodyPr>
          <a:lstStyle/>
          <a:p>
            <a:pPr algn="ctr"/>
            <a:r>
              <a:rPr lang="en-US" altLang="zh-CN" b="1" dirty="0">
                <a:solidFill>
                  <a:schemeClr val="accent3"/>
                </a:solidFill>
              </a:rPr>
              <a:t>TCP</a:t>
            </a:r>
            <a:r>
              <a:rPr lang="zh-CN" altLang="en-US" b="1" dirty="0">
                <a:solidFill>
                  <a:schemeClr val="accent3"/>
                </a:solidFill>
              </a:rPr>
              <a:t>报文段首部最小</a:t>
            </a:r>
            <a:r>
              <a:rPr lang="en-US" altLang="zh-CN" b="1" dirty="0">
                <a:solidFill>
                  <a:schemeClr val="accent3"/>
                </a:solidFill>
              </a:rPr>
              <a:t>20</a:t>
            </a:r>
            <a:r>
              <a:rPr lang="zh-CN" altLang="en-US" b="1" dirty="0">
                <a:solidFill>
                  <a:schemeClr val="accent3"/>
                </a:solidFill>
              </a:rPr>
              <a:t>字节，最大</a:t>
            </a:r>
            <a:r>
              <a:rPr lang="en-US" altLang="zh-CN" b="1" dirty="0">
                <a:solidFill>
                  <a:schemeClr val="accent3"/>
                </a:solidFill>
              </a:rPr>
              <a:t>60</a:t>
            </a:r>
            <a:r>
              <a:rPr lang="zh-CN" altLang="en-US" b="1" dirty="0">
                <a:solidFill>
                  <a:schemeClr val="accent3"/>
                </a:solidFill>
              </a:rPr>
              <a:t>字节</a:t>
            </a:r>
          </a:p>
        </p:txBody>
      </p:sp>
      <p:grpSp>
        <p:nvGrpSpPr>
          <p:cNvPr id="11" name="组合 10">
            <a:extLst>
              <a:ext uri="{FF2B5EF4-FFF2-40B4-BE49-F238E27FC236}">
                <a16:creationId xmlns:a16="http://schemas.microsoft.com/office/drawing/2014/main" id="{47D721F6-376C-5611-2046-A9E8B3437231}"/>
              </a:ext>
            </a:extLst>
          </p:cNvPr>
          <p:cNvGrpSpPr/>
          <p:nvPr/>
        </p:nvGrpSpPr>
        <p:grpSpPr>
          <a:xfrm>
            <a:off x="6076960" y="2001899"/>
            <a:ext cx="5957998" cy="2970604"/>
            <a:chOff x="6076960" y="2001899"/>
            <a:chExt cx="5957998" cy="2970604"/>
          </a:xfrm>
        </p:grpSpPr>
        <p:pic>
          <p:nvPicPr>
            <p:cNvPr id="5" name="图片 4" descr="形状&#10;&#10;低可信度描述已自动生成">
              <a:extLst>
                <a:ext uri="{FF2B5EF4-FFF2-40B4-BE49-F238E27FC236}">
                  <a16:creationId xmlns:a16="http://schemas.microsoft.com/office/drawing/2014/main" id="{DE12C3B0-03CD-8C75-9C43-4638524179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6960" y="2001899"/>
              <a:ext cx="5957998" cy="2451370"/>
            </a:xfrm>
            <a:prstGeom prst="rect">
              <a:avLst/>
            </a:prstGeom>
          </p:spPr>
        </p:pic>
        <p:cxnSp>
          <p:nvCxnSpPr>
            <p:cNvPr id="39" name="直接连接符 38">
              <a:extLst>
                <a:ext uri="{FF2B5EF4-FFF2-40B4-BE49-F238E27FC236}">
                  <a16:creationId xmlns:a16="http://schemas.microsoft.com/office/drawing/2014/main" id="{143861BB-CD6A-44DF-8E16-657042697C32}"/>
                </a:ext>
              </a:extLst>
            </p:cNvPr>
            <p:cNvCxnSpPr>
              <a:cxnSpLocks/>
            </p:cNvCxnSpPr>
            <p:nvPr/>
          </p:nvCxnSpPr>
          <p:spPr>
            <a:xfrm flipH="1">
              <a:off x="7104852" y="4453269"/>
              <a:ext cx="203858" cy="51923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61075ABA-C017-EEBC-08A1-D6345B50D2EA}"/>
                </a:ext>
              </a:extLst>
            </p:cNvPr>
            <p:cNvCxnSpPr>
              <a:cxnSpLocks/>
            </p:cNvCxnSpPr>
            <p:nvPr/>
          </p:nvCxnSpPr>
          <p:spPr>
            <a:xfrm flipH="1">
              <a:off x="7805245" y="4457362"/>
              <a:ext cx="4046707" cy="5151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53509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additive="base">
                                        <p:cTn id="14" dur="500"/>
                                        <p:tgtEl>
                                          <p:spTgt spid="24"/>
                                        </p:tgtEl>
                                        <p:attrNameLst>
                                          <p:attrName>ppt_y</p:attrName>
                                        </p:attrNameLst>
                                      </p:cBhvr>
                                      <p:tavLst>
                                        <p:tav tm="0">
                                          <p:val>
                                            <p:strVal val="#ppt_y+#ppt_h*1.125000"/>
                                          </p:val>
                                        </p:tav>
                                        <p:tav tm="100000">
                                          <p:val>
                                            <p:strVal val="#ppt_y"/>
                                          </p:val>
                                        </p:tav>
                                      </p:tavLst>
                                    </p:anim>
                                    <p:animEffect transition="in" filter="wipe(up)">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10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34">
                                            <p:txEl>
                                              <p:pRg st="0" end="0"/>
                                            </p:txEl>
                                          </p:spTgt>
                                        </p:tgtEl>
                                        <p:attrNameLst>
                                          <p:attrName>style.visibility</p:attrName>
                                        </p:attrNameLst>
                                      </p:cBhvr>
                                      <p:to>
                                        <p:strVal val="visible"/>
                                      </p:to>
                                    </p:set>
                                    <p:animEffect transition="in" filter="fade">
                                      <p:cBhvr>
                                        <p:cTn id="25" dur="1000"/>
                                        <p:tgtEl>
                                          <p:spTgt spid="34">
                                            <p:txEl>
                                              <p:pRg st="0" end="0"/>
                                            </p:txEl>
                                          </p:spTgt>
                                        </p:tgtEl>
                                      </p:cBhvr>
                                    </p:animEffect>
                                    <p:anim calcmode="lin" valueType="num">
                                      <p:cBhvr>
                                        <p:cTn id="26"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FAEBC5D-CA4D-52E8-390A-45F4447348A3}"/>
              </a:ext>
            </a:extLst>
          </p:cNvPr>
          <p:cNvSpPr/>
          <p:nvPr/>
        </p:nvSpPr>
        <p:spPr>
          <a:xfrm>
            <a:off x="30480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用户数据报协议</a:t>
            </a:r>
            <a:r>
              <a:rPr lang="en-US" altLang="zh-CN" b="1" dirty="0"/>
              <a:t>UDP</a:t>
            </a:r>
          </a:p>
          <a:p>
            <a:pPr algn="ctr"/>
            <a:r>
              <a:rPr lang="zh-CN" altLang="en-US" b="1" dirty="0"/>
              <a:t>（</a:t>
            </a:r>
            <a:r>
              <a:rPr lang="en-US" altLang="zh-CN" b="1" dirty="0"/>
              <a:t>User Datagram Protocol</a:t>
            </a:r>
            <a:r>
              <a:rPr lang="zh-CN" altLang="en-US" b="1" dirty="0"/>
              <a:t>）</a:t>
            </a:r>
          </a:p>
        </p:txBody>
      </p:sp>
      <p:sp>
        <p:nvSpPr>
          <p:cNvPr id="49" name="矩形 48">
            <a:extLst>
              <a:ext uri="{FF2B5EF4-FFF2-40B4-BE49-F238E27FC236}">
                <a16:creationId xmlns:a16="http://schemas.microsoft.com/office/drawing/2014/main" id="{6C8A0C8B-C38D-7FD2-9A75-F278A4E78686}"/>
              </a:ext>
            </a:extLst>
          </p:cNvPr>
          <p:cNvSpPr/>
          <p:nvPr/>
        </p:nvSpPr>
        <p:spPr>
          <a:xfrm>
            <a:off x="6478621" y="1309992"/>
            <a:ext cx="5408579" cy="62257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传输控制协议</a:t>
            </a:r>
            <a:r>
              <a:rPr lang="en-US" altLang="zh-CN" b="1" dirty="0"/>
              <a:t>TCP</a:t>
            </a:r>
          </a:p>
          <a:p>
            <a:pPr algn="ctr"/>
            <a:r>
              <a:rPr lang="zh-CN" altLang="en-US" b="1" dirty="0"/>
              <a:t>（</a:t>
            </a:r>
            <a:r>
              <a:rPr lang="en-US" altLang="zh-CN" b="1" dirty="0"/>
              <a:t>Transmission Control Protocol</a:t>
            </a:r>
            <a:r>
              <a:rPr lang="zh-CN" altLang="en-US" b="1" dirty="0"/>
              <a:t>）</a:t>
            </a:r>
          </a:p>
        </p:txBody>
      </p:sp>
      <p:grpSp>
        <p:nvGrpSpPr>
          <p:cNvPr id="16" name="组合 15">
            <a:extLst>
              <a:ext uri="{FF2B5EF4-FFF2-40B4-BE49-F238E27FC236}">
                <a16:creationId xmlns:a16="http://schemas.microsoft.com/office/drawing/2014/main" id="{B0FFD8A9-BFBA-4AD1-1BF5-053E0492D0E0}"/>
              </a:ext>
            </a:extLst>
          </p:cNvPr>
          <p:cNvGrpSpPr/>
          <p:nvPr/>
        </p:nvGrpSpPr>
        <p:grpSpPr>
          <a:xfrm>
            <a:off x="557720" y="2194591"/>
            <a:ext cx="11520792" cy="3248845"/>
            <a:chOff x="557720" y="2194591"/>
            <a:chExt cx="11520792" cy="3248845"/>
          </a:xfrm>
        </p:grpSpPr>
        <p:grpSp>
          <p:nvGrpSpPr>
            <p:cNvPr id="13" name="组合 12">
              <a:extLst>
                <a:ext uri="{FF2B5EF4-FFF2-40B4-BE49-F238E27FC236}">
                  <a16:creationId xmlns:a16="http://schemas.microsoft.com/office/drawing/2014/main" id="{91CECCD8-8483-3125-D700-0EA32411B10A}"/>
                </a:ext>
              </a:extLst>
            </p:cNvPr>
            <p:cNvGrpSpPr/>
            <p:nvPr/>
          </p:nvGrpSpPr>
          <p:grpSpPr>
            <a:xfrm>
              <a:off x="557720" y="2194591"/>
              <a:ext cx="5408580" cy="3248845"/>
              <a:chOff x="557720" y="2194591"/>
              <a:chExt cx="5408580" cy="3248845"/>
            </a:xfrm>
          </p:grpSpPr>
          <p:grpSp>
            <p:nvGrpSpPr>
              <p:cNvPr id="2" name="组合 1">
                <a:extLst>
                  <a:ext uri="{FF2B5EF4-FFF2-40B4-BE49-F238E27FC236}">
                    <a16:creationId xmlns:a16="http://schemas.microsoft.com/office/drawing/2014/main" id="{08ACDE78-FAF4-52D2-3554-63BB73BE9101}"/>
                  </a:ext>
                </a:extLst>
              </p:cNvPr>
              <p:cNvGrpSpPr/>
              <p:nvPr/>
            </p:nvGrpSpPr>
            <p:grpSpPr>
              <a:xfrm>
                <a:off x="557720" y="2194591"/>
                <a:ext cx="5408580" cy="424152"/>
                <a:chOff x="557720" y="2194591"/>
                <a:chExt cx="5408580" cy="424152"/>
              </a:xfrm>
            </p:grpSpPr>
            <p:sp>
              <p:nvSpPr>
                <p:cNvPr id="41" name="矩形 40">
                  <a:extLst>
                    <a:ext uri="{FF2B5EF4-FFF2-40B4-BE49-F238E27FC236}">
                      <a16:creationId xmlns:a16="http://schemas.microsoft.com/office/drawing/2014/main" id="{64C9C810-6FF5-9E00-207B-5048684763FA}"/>
                    </a:ext>
                  </a:extLst>
                </p:cNvPr>
                <p:cNvSpPr/>
                <p:nvPr/>
              </p:nvSpPr>
              <p:spPr>
                <a:xfrm>
                  <a:off x="557720" y="2275653"/>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íşlïḍè">
                  <a:extLst>
                    <a:ext uri="{FF2B5EF4-FFF2-40B4-BE49-F238E27FC236}">
                      <a16:creationId xmlns:a16="http://schemas.microsoft.com/office/drawing/2014/main" id="{4D5F8083-8808-A41D-5D58-6A989CEA2E5B}"/>
                    </a:ext>
                  </a:extLst>
                </p:cNvPr>
                <p:cNvSpPr txBox="1"/>
                <p:nvPr/>
              </p:nvSpPr>
              <p:spPr>
                <a:xfrm>
                  <a:off x="835478" y="2194591"/>
                  <a:ext cx="5130822" cy="424152"/>
                </a:xfrm>
                <a:prstGeom prst="rect">
                  <a:avLst/>
                </a:prstGeom>
                <a:solidFill>
                  <a:schemeClr val="bg1"/>
                </a:solidFill>
              </p:spPr>
              <p:txBody>
                <a:bodyPr wrap="square" lIns="91440" tIns="45720" rIns="91440" bIns="45720" anchor="ctr">
                  <a:noAutofit/>
                </a:bodyPr>
                <a:lstStyle/>
                <a:p>
                  <a:r>
                    <a:rPr lang="zh-CN" altLang="en-US" b="1" dirty="0"/>
                    <a:t>无连接</a:t>
                  </a:r>
                  <a:endParaRPr lang="en-US" altLang="zh-CN" b="1" dirty="0"/>
                </a:p>
              </p:txBody>
            </p:sp>
          </p:grpSp>
          <p:grpSp>
            <p:nvGrpSpPr>
              <p:cNvPr id="7" name="组合 6">
                <a:extLst>
                  <a:ext uri="{FF2B5EF4-FFF2-40B4-BE49-F238E27FC236}">
                    <a16:creationId xmlns:a16="http://schemas.microsoft.com/office/drawing/2014/main" id="{10FD4D59-050C-A655-18DB-A55536BF02D4}"/>
                  </a:ext>
                </a:extLst>
              </p:cNvPr>
              <p:cNvGrpSpPr/>
              <p:nvPr/>
            </p:nvGrpSpPr>
            <p:grpSpPr>
              <a:xfrm>
                <a:off x="557720" y="2770173"/>
                <a:ext cx="5408580" cy="689732"/>
                <a:chOff x="557720" y="2744513"/>
                <a:chExt cx="5408580" cy="689732"/>
              </a:xfrm>
            </p:grpSpPr>
            <p:sp>
              <p:nvSpPr>
                <p:cNvPr id="44" name="矩形 43">
                  <a:extLst>
                    <a:ext uri="{FF2B5EF4-FFF2-40B4-BE49-F238E27FC236}">
                      <a16:creationId xmlns:a16="http://schemas.microsoft.com/office/drawing/2014/main" id="{377C411E-32EA-FAE8-B6EE-A336225B61AA}"/>
                    </a:ext>
                  </a:extLst>
                </p:cNvPr>
                <p:cNvSpPr/>
                <p:nvPr/>
              </p:nvSpPr>
              <p:spPr>
                <a:xfrm>
                  <a:off x="557720" y="2825575"/>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íşlïḍè">
                  <a:extLst>
                    <a:ext uri="{FF2B5EF4-FFF2-40B4-BE49-F238E27FC236}">
                      <a16:creationId xmlns:a16="http://schemas.microsoft.com/office/drawing/2014/main" id="{DB5F1A41-4DB0-275B-C66F-D6AE35864911}"/>
                    </a:ext>
                  </a:extLst>
                </p:cNvPr>
                <p:cNvSpPr txBox="1"/>
                <p:nvPr/>
              </p:nvSpPr>
              <p:spPr>
                <a:xfrm>
                  <a:off x="835478" y="2744513"/>
                  <a:ext cx="5130822" cy="689732"/>
                </a:xfrm>
                <a:prstGeom prst="rect">
                  <a:avLst/>
                </a:prstGeom>
                <a:solidFill>
                  <a:schemeClr val="bg1"/>
                </a:solidFill>
              </p:spPr>
              <p:txBody>
                <a:bodyPr wrap="square" lIns="91440" tIns="45720" rIns="91440" bIns="45720" anchor="ctr">
                  <a:noAutofit/>
                </a:bodyPr>
                <a:lstStyle/>
                <a:p>
                  <a:r>
                    <a:rPr lang="zh-CN" altLang="en-US" b="1" dirty="0"/>
                    <a:t>支持“一对一”、“一对多”、“多对一”和“多对多”交互通信。</a:t>
                  </a:r>
                  <a:endParaRPr lang="en-US" altLang="zh-CN" b="1" dirty="0"/>
                </a:p>
              </p:txBody>
            </p:sp>
          </p:grpSp>
          <p:grpSp>
            <p:nvGrpSpPr>
              <p:cNvPr id="9" name="组合 8">
                <a:extLst>
                  <a:ext uri="{FF2B5EF4-FFF2-40B4-BE49-F238E27FC236}">
                    <a16:creationId xmlns:a16="http://schemas.microsoft.com/office/drawing/2014/main" id="{EBCEB444-748A-F750-7786-1A6CA1A97FD6}"/>
                  </a:ext>
                </a:extLst>
              </p:cNvPr>
              <p:cNvGrpSpPr/>
              <p:nvPr/>
            </p:nvGrpSpPr>
            <p:grpSpPr>
              <a:xfrm>
                <a:off x="557720" y="3611335"/>
                <a:ext cx="5408580" cy="424152"/>
                <a:chOff x="557720" y="3560015"/>
                <a:chExt cx="5408580" cy="424152"/>
              </a:xfrm>
            </p:grpSpPr>
            <p:sp>
              <p:nvSpPr>
                <p:cNvPr id="51" name="矩形 50">
                  <a:extLst>
                    <a:ext uri="{FF2B5EF4-FFF2-40B4-BE49-F238E27FC236}">
                      <a16:creationId xmlns:a16="http://schemas.microsoft.com/office/drawing/2014/main" id="{23F148FE-DB69-BF7B-128B-ACB0B89A64E2}"/>
                    </a:ext>
                  </a:extLst>
                </p:cNvPr>
                <p:cNvSpPr/>
                <p:nvPr/>
              </p:nvSpPr>
              <p:spPr>
                <a:xfrm>
                  <a:off x="557720" y="3641077"/>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íşlïḍè">
                  <a:extLst>
                    <a:ext uri="{FF2B5EF4-FFF2-40B4-BE49-F238E27FC236}">
                      <a16:creationId xmlns:a16="http://schemas.microsoft.com/office/drawing/2014/main" id="{48D7FF6D-B61A-4A45-9B54-0490EDF0AD80}"/>
                    </a:ext>
                  </a:extLst>
                </p:cNvPr>
                <p:cNvSpPr txBox="1"/>
                <p:nvPr/>
              </p:nvSpPr>
              <p:spPr>
                <a:xfrm>
                  <a:off x="835478" y="3560015"/>
                  <a:ext cx="5130822" cy="424152"/>
                </a:xfrm>
                <a:prstGeom prst="rect">
                  <a:avLst/>
                </a:prstGeom>
                <a:solidFill>
                  <a:schemeClr val="bg1"/>
                </a:solidFill>
              </p:spPr>
              <p:txBody>
                <a:bodyPr wrap="square" lIns="91440" tIns="45720" rIns="91440" bIns="45720" anchor="ctr">
                  <a:noAutofit/>
                </a:bodyPr>
                <a:lstStyle/>
                <a:p>
                  <a:r>
                    <a:rPr lang="zh-CN" altLang="en-US" b="1" dirty="0"/>
                    <a:t>面向应用报文</a:t>
                  </a:r>
                  <a:endParaRPr lang="en-US" altLang="zh-CN" b="1" dirty="0"/>
                </a:p>
              </p:txBody>
            </p:sp>
          </p:grpSp>
          <p:grpSp>
            <p:nvGrpSpPr>
              <p:cNvPr id="10" name="组合 9">
                <a:extLst>
                  <a:ext uri="{FF2B5EF4-FFF2-40B4-BE49-F238E27FC236}">
                    <a16:creationId xmlns:a16="http://schemas.microsoft.com/office/drawing/2014/main" id="{DABB2354-901D-A7E7-C1FF-756AEE2A311C}"/>
                  </a:ext>
                </a:extLst>
              </p:cNvPr>
              <p:cNvGrpSpPr/>
              <p:nvPr/>
            </p:nvGrpSpPr>
            <p:grpSpPr>
              <a:xfrm>
                <a:off x="557720" y="4186917"/>
                <a:ext cx="5408580" cy="680936"/>
                <a:chOff x="557720" y="4244503"/>
                <a:chExt cx="5408580" cy="680936"/>
              </a:xfrm>
            </p:grpSpPr>
            <p:sp>
              <p:nvSpPr>
                <p:cNvPr id="53" name="矩形 52">
                  <a:extLst>
                    <a:ext uri="{FF2B5EF4-FFF2-40B4-BE49-F238E27FC236}">
                      <a16:creationId xmlns:a16="http://schemas.microsoft.com/office/drawing/2014/main" id="{EF66C518-07E1-24AD-DDFC-2E96BB80954A}"/>
                    </a:ext>
                  </a:extLst>
                </p:cNvPr>
                <p:cNvSpPr/>
                <p:nvPr/>
              </p:nvSpPr>
              <p:spPr>
                <a:xfrm>
                  <a:off x="557720" y="4325565"/>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íşlïḍè">
                  <a:extLst>
                    <a:ext uri="{FF2B5EF4-FFF2-40B4-BE49-F238E27FC236}">
                      <a16:creationId xmlns:a16="http://schemas.microsoft.com/office/drawing/2014/main" id="{CF608F44-BAA3-2386-1000-BE9BB6149068}"/>
                    </a:ext>
                  </a:extLst>
                </p:cNvPr>
                <p:cNvSpPr txBox="1"/>
                <p:nvPr/>
              </p:nvSpPr>
              <p:spPr>
                <a:xfrm>
                  <a:off x="835478" y="4244503"/>
                  <a:ext cx="5130822" cy="680936"/>
                </a:xfrm>
                <a:prstGeom prst="rect">
                  <a:avLst/>
                </a:prstGeom>
                <a:solidFill>
                  <a:schemeClr val="bg1"/>
                </a:solidFill>
              </p:spPr>
              <p:txBody>
                <a:bodyPr wrap="square" lIns="91440" tIns="45720" rIns="91440" bIns="45720" anchor="ctr">
                  <a:noAutofit/>
                </a:bodyPr>
                <a:lstStyle/>
                <a:p>
                  <a:r>
                    <a:rPr lang="zh-CN" altLang="en-US" b="1" dirty="0"/>
                    <a:t>尽最大努力交付，即不可靠；不使用流量控制和拥塞控制。</a:t>
                  </a:r>
                  <a:endParaRPr lang="en-US" altLang="zh-CN" b="1" dirty="0"/>
                </a:p>
              </p:txBody>
            </p:sp>
          </p:grpSp>
          <p:grpSp>
            <p:nvGrpSpPr>
              <p:cNvPr id="12" name="组合 11">
                <a:extLst>
                  <a:ext uri="{FF2B5EF4-FFF2-40B4-BE49-F238E27FC236}">
                    <a16:creationId xmlns:a16="http://schemas.microsoft.com/office/drawing/2014/main" id="{83665BFC-9E7E-27BB-BE7C-64CC267333E6}"/>
                  </a:ext>
                </a:extLst>
              </p:cNvPr>
              <p:cNvGrpSpPr/>
              <p:nvPr/>
            </p:nvGrpSpPr>
            <p:grpSpPr>
              <a:xfrm>
                <a:off x="557720" y="5019284"/>
                <a:ext cx="5408580" cy="424152"/>
                <a:chOff x="557720" y="5019284"/>
                <a:chExt cx="5408580" cy="424152"/>
              </a:xfrm>
            </p:grpSpPr>
            <p:sp>
              <p:nvSpPr>
                <p:cNvPr id="55" name="矩形 54">
                  <a:extLst>
                    <a:ext uri="{FF2B5EF4-FFF2-40B4-BE49-F238E27FC236}">
                      <a16:creationId xmlns:a16="http://schemas.microsoft.com/office/drawing/2014/main" id="{00B73AE7-ECC1-391F-2CF4-97F195AD885F}"/>
                    </a:ext>
                  </a:extLst>
                </p:cNvPr>
                <p:cNvSpPr/>
                <p:nvPr/>
              </p:nvSpPr>
              <p:spPr>
                <a:xfrm>
                  <a:off x="557720" y="5100346"/>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íşlïḍè">
                  <a:extLst>
                    <a:ext uri="{FF2B5EF4-FFF2-40B4-BE49-F238E27FC236}">
                      <a16:creationId xmlns:a16="http://schemas.microsoft.com/office/drawing/2014/main" id="{A9BB02E9-C7AD-3886-98A8-54F5B49D63F9}"/>
                    </a:ext>
                  </a:extLst>
                </p:cNvPr>
                <p:cNvSpPr txBox="1"/>
                <p:nvPr/>
              </p:nvSpPr>
              <p:spPr>
                <a:xfrm>
                  <a:off x="835478" y="5019284"/>
                  <a:ext cx="5130822" cy="424152"/>
                </a:xfrm>
                <a:prstGeom prst="rect">
                  <a:avLst/>
                </a:prstGeom>
                <a:solidFill>
                  <a:schemeClr val="bg1"/>
                </a:solidFill>
              </p:spPr>
              <p:txBody>
                <a:bodyPr wrap="square" lIns="91440" tIns="45720" rIns="91440" bIns="45720" anchor="ctr">
                  <a:noAutofit/>
                </a:bodyPr>
                <a:lstStyle/>
                <a:p>
                  <a:r>
                    <a:rPr lang="zh-CN" altLang="en-US" b="1" dirty="0"/>
                    <a:t>首部开销小，仅</a:t>
                  </a:r>
                  <a:r>
                    <a:rPr lang="en-US" altLang="zh-CN" b="1" dirty="0"/>
                    <a:t>8</a:t>
                  </a:r>
                  <a:r>
                    <a:rPr lang="zh-CN" altLang="en-US" b="1" dirty="0"/>
                    <a:t>字节。</a:t>
                  </a:r>
                  <a:endParaRPr lang="en-US" altLang="zh-CN" b="1" dirty="0"/>
                </a:p>
              </p:txBody>
            </p:sp>
          </p:grpSp>
        </p:grpSp>
        <p:grpSp>
          <p:nvGrpSpPr>
            <p:cNvPr id="57" name="组合 56">
              <a:extLst>
                <a:ext uri="{FF2B5EF4-FFF2-40B4-BE49-F238E27FC236}">
                  <a16:creationId xmlns:a16="http://schemas.microsoft.com/office/drawing/2014/main" id="{69B2968D-95CB-3F64-5642-263521B0C65F}"/>
                </a:ext>
              </a:extLst>
            </p:cNvPr>
            <p:cNvGrpSpPr/>
            <p:nvPr/>
          </p:nvGrpSpPr>
          <p:grpSpPr>
            <a:xfrm>
              <a:off x="6669932" y="2194591"/>
              <a:ext cx="5408580" cy="3248845"/>
              <a:chOff x="557720" y="2194591"/>
              <a:chExt cx="5408580" cy="3248845"/>
            </a:xfrm>
          </p:grpSpPr>
          <p:grpSp>
            <p:nvGrpSpPr>
              <p:cNvPr id="58" name="组合 57">
                <a:extLst>
                  <a:ext uri="{FF2B5EF4-FFF2-40B4-BE49-F238E27FC236}">
                    <a16:creationId xmlns:a16="http://schemas.microsoft.com/office/drawing/2014/main" id="{E591964F-EB00-25AF-6403-149E2C9258BE}"/>
                  </a:ext>
                </a:extLst>
              </p:cNvPr>
              <p:cNvGrpSpPr/>
              <p:nvPr/>
            </p:nvGrpSpPr>
            <p:grpSpPr>
              <a:xfrm>
                <a:off x="557720" y="2194591"/>
                <a:ext cx="5408580" cy="424152"/>
                <a:chOff x="557720" y="2194591"/>
                <a:chExt cx="5408580" cy="424152"/>
              </a:xfrm>
            </p:grpSpPr>
            <p:sp>
              <p:nvSpPr>
                <p:cNvPr id="71" name="矩形 70">
                  <a:extLst>
                    <a:ext uri="{FF2B5EF4-FFF2-40B4-BE49-F238E27FC236}">
                      <a16:creationId xmlns:a16="http://schemas.microsoft.com/office/drawing/2014/main" id="{52E5B72B-A40F-CBDE-2E7C-180A1D56F688}"/>
                    </a:ext>
                  </a:extLst>
                </p:cNvPr>
                <p:cNvSpPr/>
                <p:nvPr/>
              </p:nvSpPr>
              <p:spPr>
                <a:xfrm>
                  <a:off x="557720" y="2275653"/>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íşlïḍè">
                  <a:extLst>
                    <a:ext uri="{FF2B5EF4-FFF2-40B4-BE49-F238E27FC236}">
                      <a16:creationId xmlns:a16="http://schemas.microsoft.com/office/drawing/2014/main" id="{3D85AAC6-DE15-8AE5-3C6B-2B1229DF650A}"/>
                    </a:ext>
                  </a:extLst>
                </p:cNvPr>
                <p:cNvSpPr txBox="1"/>
                <p:nvPr/>
              </p:nvSpPr>
              <p:spPr>
                <a:xfrm>
                  <a:off x="835478" y="2194591"/>
                  <a:ext cx="5130822" cy="424152"/>
                </a:xfrm>
                <a:prstGeom prst="rect">
                  <a:avLst/>
                </a:prstGeom>
                <a:solidFill>
                  <a:schemeClr val="bg1"/>
                </a:solidFill>
              </p:spPr>
              <p:txBody>
                <a:bodyPr wrap="square" lIns="91440" tIns="45720" rIns="91440" bIns="45720" anchor="ctr">
                  <a:noAutofit/>
                </a:bodyPr>
                <a:lstStyle/>
                <a:p>
                  <a:r>
                    <a:rPr lang="zh-CN" altLang="en-US" b="1" dirty="0"/>
                    <a:t>面向连接</a:t>
                  </a:r>
                  <a:endParaRPr lang="en-US" altLang="zh-CN" b="1" dirty="0"/>
                </a:p>
              </p:txBody>
            </p:sp>
          </p:grpSp>
          <p:grpSp>
            <p:nvGrpSpPr>
              <p:cNvPr id="59" name="组合 58">
                <a:extLst>
                  <a:ext uri="{FF2B5EF4-FFF2-40B4-BE49-F238E27FC236}">
                    <a16:creationId xmlns:a16="http://schemas.microsoft.com/office/drawing/2014/main" id="{C7F762CB-9CBC-0045-BDE6-7D5542CA7F29}"/>
                  </a:ext>
                </a:extLst>
              </p:cNvPr>
              <p:cNvGrpSpPr/>
              <p:nvPr/>
            </p:nvGrpSpPr>
            <p:grpSpPr>
              <a:xfrm>
                <a:off x="557720" y="2770173"/>
                <a:ext cx="5408580" cy="689732"/>
                <a:chOff x="557720" y="2744513"/>
                <a:chExt cx="5408580" cy="689732"/>
              </a:xfrm>
            </p:grpSpPr>
            <p:sp>
              <p:nvSpPr>
                <p:cNvPr id="69" name="矩形 68">
                  <a:extLst>
                    <a:ext uri="{FF2B5EF4-FFF2-40B4-BE49-F238E27FC236}">
                      <a16:creationId xmlns:a16="http://schemas.microsoft.com/office/drawing/2014/main" id="{4C7EFFF3-6B2A-ADCE-D176-D6E26139FBB6}"/>
                    </a:ext>
                  </a:extLst>
                </p:cNvPr>
                <p:cNvSpPr/>
                <p:nvPr/>
              </p:nvSpPr>
              <p:spPr>
                <a:xfrm>
                  <a:off x="557720" y="2825575"/>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íşlïḍè">
                  <a:extLst>
                    <a:ext uri="{FF2B5EF4-FFF2-40B4-BE49-F238E27FC236}">
                      <a16:creationId xmlns:a16="http://schemas.microsoft.com/office/drawing/2014/main" id="{A6DA4E58-EB02-8CEC-40E2-0FCA98A98E3C}"/>
                    </a:ext>
                  </a:extLst>
                </p:cNvPr>
                <p:cNvSpPr txBox="1"/>
                <p:nvPr/>
              </p:nvSpPr>
              <p:spPr>
                <a:xfrm>
                  <a:off x="835478" y="2744513"/>
                  <a:ext cx="5130822" cy="689732"/>
                </a:xfrm>
                <a:prstGeom prst="rect">
                  <a:avLst/>
                </a:prstGeom>
                <a:solidFill>
                  <a:schemeClr val="bg1"/>
                </a:solidFill>
              </p:spPr>
              <p:txBody>
                <a:bodyPr wrap="square" lIns="91440" tIns="45720" rIns="91440" bIns="45720" anchor="ctr">
                  <a:noAutofit/>
                </a:bodyPr>
                <a:lstStyle/>
                <a:p>
                  <a:r>
                    <a:rPr lang="zh-CN" altLang="en-US" b="1" dirty="0"/>
                    <a:t>每一条</a:t>
                  </a:r>
                  <a:r>
                    <a:rPr lang="en-US" altLang="zh-CN" b="1" dirty="0"/>
                    <a:t>TCP</a:t>
                  </a:r>
                  <a:r>
                    <a:rPr lang="zh-CN" altLang="en-US" b="1" dirty="0"/>
                    <a:t>连接只能有两个端点</a:t>
                  </a:r>
                  <a:r>
                    <a:rPr lang="en-US" altLang="zh-CN" b="1" dirty="0"/>
                    <a:t>EP</a:t>
                  </a:r>
                  <a:r>
                    <a:rPr lang="zh-CN" altLang="en-US" b="1" dirty="0"/>
                    <a:t>，只能是一对一通信。</a:t>
                  </a:r>
                  <a:endParaRPr lang="en-US" altLang="zh-CN" b="1" dirty="0"/>
                </a:p>
              </p:txBody>
            </p:sp>
          </p:grpSp>
          <p:grpSp>
            <p:nvGrpSpPr>
              <p:cNvPr id="60" name="组合 59">
                <a:extLst>
                  <a:ext uri="{FF2B5EF4-FFF2-40B4-BE49-F238E27FC236}">
                    <a16:creationId xmlns:a16="http://schemas.microsoft.com/office/drawing/2014/main" id="{2688AAAC-704A-C4AF-5432-68EA403BAC31}"/>
                  </a:ext>
                </a:extLst>
              </p:cNvPr>
              <p:cNvGrpSpPr/>
              <p:nvPr/>
            </p:nvGrpSpPr>
            <p:grpSpPr>
              <a:xfrm>
                <a:off x="557720" y="3611335"/>
                <a:ext cx="5408580" cy="424152"/>
                <a:chOff x="557720" y="3560015"/>
                <a:chExt cx="5408580" cy="424152"/>
              </a:xfrm>
            </p:grpSpPr>
            <p:sp>
              <p:nvSpPr>
                <p:cNvPr id="67" name="矩形 66">
                  <a:extLst>
                    <a:ext uri="{FF2B5EF4-FFF2-40B4-BE49-F238E27FC236}">
                      <a16:creationId xmlns:a16="http://schemas.microsoft.com/office/drawing/2014/main" id="{93569E58-132B-F08B-59A0-4629E903A487}"/>
                    </a:ext>
                  </a:extLst>
                </p:cNvPr>
                <p:cNvSpPr/>
                <p:nvPr/>
              </p:nvSpPr>
              <p:spPr>
                <a:xfrm>
                  <a:off x="557720" y="3641077"/>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íşlïḍè">
                  <a:extLst>
                    <a:ext uri="{FF2B5EF4-FFF2-40B4-BE49-F238E27FC236}">
                      <a16:creationId xmlns:a16="http://schemas.microsoft.com/office/drawing/2014/main" id="{806E972A-F29A-92AA-BA66-BFA00612A500}"/>
                    </a:ext>
                  </a:extLst>
                </p:cNvPr>
                <p:cNvSpPr txBox="1"/>
                <p:nvPr/>
              </p:nvSpPr>
              <p:spPr>
                <a:xfrm>
                  <a:off x="835478" y="3560015"/>
                  <a:ext cx="5130822" cy="424152"/>
                </a:xfrm>
                <a:prstGeom prst="rect">
                  <a:avLst/>
                </a:prstGeom>
                <a:solidFill>
                  <a:schemeClr val="bg1"/>
                </a:solidFill>
              </p:spPr>
              <p:txBody>
                <a:bodyPr wrap="square" lIns="91440" tIns="45720" rIns="91440" bIns="45720" anchor="ctr">
                  <a:noAutofit/>
                </a:bodyPr>
                <a:lstStyle/>
                <a:p>
                  <a:r>
                    <a:rPr lang="zh-CN" altLang="en-US" b="1" dirty="0"/>
                    <a:t>面向字节流</a:t>
                  </a:r>
                  <a:endParaRPr lang="en-US" altLang="zh-CN" b="1" dirty="0"/>
                </a:p>
              </p:txBody>
            </p:sp>
          </p:grpSp>
          <p:grpSp>
            <p:nvGrpSpPr>
              <p:cNvPr id="61" name="组合 60">
                <a:extLst>
                  <a:ext uri="{FF2B5EF4-FFF2-40B4-BE49-F238E27FC236}">
                    <a16:creationId xmlns:a16="http://schemas.microsoft.com/office/drawing/2014/main" id="{FB73A925-5CCB-5B11-135D-CB3622C0829F}"/>
                  </a:ext>
                </a:extLst>
              </p:cNvPr>
              <p:cNvGrpSpPr/>
              <p:nvPr/>
            </p:nvGrpSpPr>
            <p:grpSpPr>
              <a:xfrm>
                <a:off x="557720" y="4186917"/>
                <a:ext cx="5408580" cy="424152"/>
                <a:chOff x="557720" y="4244503"/>
                <a:chExt cx="5408580" cy="424152"/>
              </a:xfrm>
            </p:grpSpPr>
            <p:sp>
              <p:nvSpPr>
                <p:cNvPr id="65" name="矩形 64">
                  <a:extLst>
                    <a:ext uri="{FF2B5EF4-FFF2-40B4-BE49-F238E27FC236}">
                      <a16:creationId xmlns:a16="http://schemas.microsoft.com/office/drawing/2014/main" id="{338C9DB3-7575-4B75-B474-0E4B141910BB}"/>
                    </a:ext>
                  </a:extLst>
                </p:cNvPr>
                <p:cNvSpPr/>
                <p:nvPr/>
              </p:nvSpPr>
              <p:spPr>
                <a:xfrm>
                  <a:off x="557720" y="4325565"/>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íşlïḍè">
                  <a:extLst>
                    <a:ext uri="{FF2B5EF4-FFF2-40B4-BE49-F238E27FC236}">
                      <a16:creationId xmlns:a16="http://schemas.microsoft.com/office/drawing/2014/main" id="{A5574A66-DBE1-C322-E70A-2DF656712802}"/>
                    </a:ext>
                  </a:extLst>
                </p:cNvPr>
                <p:cNvSpPr txBox="1"/>
                <p:nvPr/>
              </p:nvSpPr>
              <p:spPr>
                <a:xfrm>
                  <a:off x="835478" y="4244503"/>
                  <a:ext cx="5130822" cy="424152"/>
                </a:xfrm>
                <a:prstGeom prst="rect">
                  <a:avLst/>
                </a:prstGeom>
                <a:solidFill>
                  <a:schemeClr val="bg1"/>
                </a:solidFill>
              </p:spPr>
              <p:txBody>
                <a:bodyPr wrap="square" lIns="91440" tIns="45720" rIns="91440" bIns="45720" anchor="ctr">
                  <a:noAutofit/>
                </a:bodyPr>
                <a:lstStyle/>
                <a:p>
                  <a:r>
                    <a:rPr lang="zh-CN" altLang="en-US" b="1" dirty="0"/>
                    <a:t>可靠传输，使用流量控制和拥塞控制。</a:t>
                  </a:r>
                  <a:endParaRPr lang="en-US" altLang="zh-CN" b="1" dirty="0"/>
                </a:p>
              </p:txBody>
            </p:sp>
          </p:grpSp>
          <p:grpSp>
            <p:nvGrpSpPr>
              <p:cNvPr id="62" name="组合 61">
                <a:extLst>
                  <a:ext uri="{FF2B5EF4-FFF2-40B4-BE49-F238E27FC236}">
                    <a16:creationId xmlns:a16="http://schemas.microsoft.com/office/drawing/2014/main" id="{786F661F-DEBD-7339-4B66-D8D463249A18}"/>
                  </a:ext>
                </a:extLst>
              </p:cNvPr>
              <p:cNvGrpSpPr/>
              <p:nvPr/>
            </p:nvGrpSpPr>
            <p:grpSpPr>
              <a:xfrm>
                <a:off x="557720" y="5019284"/>
                <a:ext cx="5408580" cy="424152"/>
                <a:chOff x="557720" y="5019284"/>
                <a:chExt cx="5408580" cy="424152"/>
              </a:xfrm>
            </p:grpSpPr>
            <p:sp>
              <p:nvSpPr>
                <p:cNvPr id="63" name="矩形 62">
                  <a:extLst>
                    <a:ext uri="{FF2B5EF4-FFF2-40B4-BE49-F238E27FC236}">
                      <a16:creationId xmlns:a16="http://schemas.microsoft.com/office/drawing/2014/main" id="{7625FACA-DAC7-C09C-B5E3-A7F2E19B68DC}"/>
                    </a:ext>
                  </a:extLst>
                </p:cNvPr>
                <p:cNvSpPr/>
                <p:nvPr/>
              </p:nvSpPr>
              <p:spPr>
                <a:xfrm>
                  <a:off x="557720" y="5100346"/>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íşlïḍè">
                  <a:extLst>
                    <a:ext uri="{FF2B5EF4-FFF2-40B4-BE49-F238E27FC236}">
                      <a16:creationId xmlns:a16="http://schemas.microsoft.com/office/drawing/2014/main" id="{6E64BCD5-15FD-CCAC-DFE1-D3D2664B40FA}"/>
                    </a:ext>
                  </a:extLst>
                </p:cNvPr>
                <p:cNvSpPr txBox="1"/>
                <p:nvPr/>
              </p:nvSpPr>
              <p:spPr>
                <a:xfrm>
                  <a:off x="835478" y="5019284"/>
                  <a:ext cx="5130822" cy="424152"/>
                </a:xfrm>
                <a:prstGeom prst="rect">
                  <a:avLst/>
                </a:prstGeom>
                <a:solidFill>
                  <a:schemeClr val="bg1"/>
                </a:solidFill>
              </p:spPr>
              <p:txBody>
                <a:bodyPr wrap="square" lIns="91440" tIns="45720" rIns="91440" bIns="45720" anchor="ctr">
                  <a:noAutofit/>
                </a:bodyPr>
                <a:lstStyle/>
                <a:p>
                  <a:r>
                    <a:rPr lang="zh-CN" altLang="en-US" b="1" dirty="0"/>
                    <a:t>首部最小</a:t>
                  </a:r>
                  <a:r>
                    <a:rPr lang="en-US" altLang="zh-CN" b="1" dirty="0"/>
                    <a:t>20</a:t>
                  </a:r>
                  <a:r>
                    <a:rPr lang="zh-CN" altLang="en-US" b="1" dirty="0"/>
                    <a:t>字节，最大</a:t>
                  </a:r>
                  <a:r>
                    <a:rPr lang="en-US" altLang="zh-CN" b="1" dirty="0"/>
                    <a:t>60</a:t>
                  </a:r>
                  <a:r>
                    <a:rPr lang="zh-CN" altLang="en-US" b="1" dirty="0"/>
                    <a:t>字节。</a:t>
                  </a:r>
                  <a:endParaRPr lang="en-US" altLang="zh-CN" b="1" dirty="0"/>
                </a:p>
              </p:txBody>
            </p:sp>
          </p:grpSp>
        </p:grpSp>
      </p:grpSp>
    </p:spTree>
    <p:custDataLst>
      <p:tags r:id="rId1"/>
    </p:custDataLst>
    <p:extLst>
      <p:ext uri="{BB962C8B-B14F-4D97-AF65-F5344CB8AC3E}">
        <p14:creationId xmlns:p14="http://schemas.microsoft.com/office/powerpoint/2010/main" val="238477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2FE1560C-9E51-27A0-2BC8-2F15D41A674D}"/>
              </a:ext>
            </a:extLst>
          </p:cNvPr>
          <p:cNvGrpSpPr/>
          <p:nvPr/>
        </p:nvGrpSpPr>
        <p:grpSpPr>
          <a:xfrm>
            <a:off x="3718302" y="1082608"/>
            <a:ext cx="4783531" cy="1459697"/>
            <a:chOff x="3718302" y="1082608"/>
            <a:chExt cx="4783531" cy="1459697"/>
          </a:xfrm>
        </p:grpSpPr>
        <p:sp>
          <p:nvSpPr>
            <p:cNvPr id="12" name="íşlïḍè"/>
            <p:cNvSpPr txBox="1"/>
            <p:nvPr/>
          </p:nvSpPr>
          <p:spPr>
            <a:xfrm>
              <a:off x="3965618" y="1082608"/>
              <a:ext cx="4287076" cy="419100"/>
            </a:xfrm>
            <a:prstGeom prst="rect">
              <a:avLst/>
            </a:prstGeom>
            <a:noFill/>
          </p:spPr>
          <p:txBody>
            <a:bodyPr wrap="square" lIns="91440" tIns="45720" rIns="91440" bIns="45720" anchor="ctr">
              <a:noAutofit/>
            </a:bodyPr>
            <a:lstStyle/>
            <a:p>
              <a:pPr algn="ctr"/>
              <a:r>
                <a:rPr lang="en-US" altLang="zh-CN" sz="2400" b="1" dirty="0"/>
                <a:t>5.3.1 TCP</a:t>
              </a:r>
              <a:r>
                <a:rPr lang="zh-CN" altLang="en-US" sz="2400" b="1" dirty="0"/>
                <a:t>报文段的首部格式</a:t>
              </a:r>
              <a:endParaRPr lang="en-US" altLang="zh-CN" sz="2400" b="1" dirty="0"/>
            </a:p>
          </p:txBody>
        </p:sp>
        <p:grpSp>
          <p:nvGrpSpPr>
            <p:cNvPr id="6" name="组合 5"/>
            <p:cNvGrpSpPr/>
            <p:nvPr/>
          </p:nvGrpSpPr>
          <p:grpSpPr>
            <a:xfrm>
              <a:off x="3718302" y="1946751"/>
              <a:ext cx="4783531" cy="595554"/>
              <a:chOff x="1183243" y="2200834"/>
              <a:chExt cx="4783531"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4108094"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b="1" dirty="0">
                    <a:solidFill>
                      <a:schemeClr val="tx1"/>
                    </a:solidFill>
                  </a:rPr>
                  <a:t>TCP</a:t>
                </a:r>
                <a:r>
                  <a:rPr lang="zh-CN" altLang="en-US" sz="2200" b="1" dirty="0">
                    <a:solidFill>
                      <a:schemeClr val="tx1"/>
                    </a:solidFill>
                  </a:rPr>
                  <a:t>报文段的首部格式</a:t>
                </a:r>
              </a:p>
            </p:txBody>
          </p:sp>
        </p:grpSp>
      </p:grpSp>
    </p:spTree>
    <p:extLst>
      <p:ext uri="{BB962C8B-B14F-4D97-AF65-F5344CB8AC3E}">
        <p14:creationId xmlns:p14="http://schemas.microsoft.com/office/powerpoint/2010/main" val="371005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p>
          </p:txBody>
        </p:sp>
      </p:grpSp>
      <p:grpSp>
        <p:nvGrpSpPr>
          <p:cNvPr id="5" name="组合 4">
            <a:extLst>
              <a:ext uri="{FF2B5EF4-FFF2-40B4-BE49-F238E27FC236}">
                <a16:creationId xmlns:a16="http://schemas.microsoft.com/office/drawing/2014/main" id="{9AF000F4-4BFE-8085-D84C-44FB2FCF5E3E}"/>
              </a:ext>
            </a:extLst>
          </p:cNvPr>
          <p:cNvGrpSpPr/>
          <p:nvPr/>
        </p:nvGrpSpPr>
        <p:grpSpPr>
          <a:xfrm>
            <a:off x="3310125" y="1433530"/>
            <a:ext cx="5583740" cy="4306876"/>
            <a:chOff x="6481343" y="2017187"/>
            <a:chExt cx="5583740" cy="4306876"/>
          </a:xfrm>
        </p:grpSpPr>
        <p:sp>
          <p:nvSpPr>
            <p:cNvPr id="23" name="矩形 22">
              <a:extLst>
                <a:ext uri="{FF2B5EF4-FFF2-40B4-BE49-F238E27FC236}">
                  <a16:creationId xmlns:a16="http://schemas.microsoft.com/office/drawing/2014/main" id="{2FD2D6EE-A6D6-23A9-F38C-850A09B53845}"/>
                </a:ext>
              </a:extLst>
            </p:cNvPr>
            <p:cNvSpPr/>
            <p:nvPr/>
          </p:nvSpPr>
          <p:spPr>
            <a:xfrm>
              <a:off x="8001594" y="5371569"/>
              <a:ext cx="362597" cy="2723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solidFill>
                    <a:schemeClr val="accent4"/>
                  </a:solidFill>
                </a:rPr>
                <a:t>TCP</a:t>
              </a:r>
              <a:endParaRPr lang="zh-CN" altLang="en-US" sz="1600" b="1" dirty="0">
                <a:solidFill>
                  <a:schemeClr val="accent4"/>
                </a:solidFill>
              </a:endParaRPr>
            </a:p>
          </p:txBody>
        </p:sp>
        <p:grpSp>
          <p:nvGrpSpPr>
            <p:cNvPr id="24" name="组合 23">
              <a:extLst>
                <a:ext uri="{FF2B5EF4-FFF2-40B4-BE49-F238E27FC236}">
                  <a16:creationId xmlns:a16="http://schemas.microsoft.com/office/drawing/2014/main" id="{BC14D62D-C41D-41EC-C6A5-41A203354427}"/>
                </a:ext>
              </a:extLst>
            </p:cNvPr>
            <p:cNvGrpSpPr/>
            <p:nvPr/>
          </p:nvGrpSpPr>
          <p:grpSpPr>
            <a:xfrm>
              <a:off x="7218090" y="5371569"/>
              <a:ext cx="783504" cy="272374"/>
              <a:chOff x="7218090" y="5371569"/>
              <a:chExt cx="783504" cy="272374"/>
            </a:xfrm>
          </p:grpSpPr>
          <p:sp>
            <p:nvSpPr>
              <p:cNvPr id="25" name="矩形 24">
                <a:extLst>
                  <a:ext uri="{FF2B5EF4-FFF2-40B4-BE49-F238E27FC236}">
                    <a16:creationId xmlns:a16="http://schemas.microsoft.com/office/drawing/2014/main" id="{BD9932A0-C347-F32A-DCB0-C0EE93DC22EE}"/>
                  </a:ext>
                </a:extLst>
              </p:cNvPr>
              <p:cNvSpPr/>
              <p:nvPr/>
            </p:nvSpPr>
            <p:spPr>
              <a:xfrm>
                <a:off x="7218090" y="537156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13</a:t>
                </a:r>
                <a:endParaRPr lang="zh-CN" altLang="en-US" sz="1600" b="1" dirty="0"/>
              </a:p>
            </p:txBody>
          </p:sp>
          <p:sp>
            <p:nvSpPr>
              <p:cNvPr id="26" name="矩形 25">
                <a:extLst>
                  <a:ext uri="{FF2B5EF4-FFF2-40B4-BE49-F238E27FC236}">
                    <a16:creationId xmlns:a16="http://schemas.microsoft.com/office/drawing/2014/main" id="{854B6A44-CA86-7C29-1389-C3C5D60E23EE}"/>
                  </a:ext>
                </a:extLst>
              </p:cNvPr>
              <p:cNvSpPr/>
              <p:nvPr/>
            </p:nvSpPr>
            <p:spPr>
              <a:xfrm>
                <a:off x="7469010" y="537156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12</a:t>
                </a:r>
                <a:endParaRPr lang="zh-CN" altLang="en-US" sz="1600" b="1" dirty="0"/>
              </a:p>
            </p:txBody>
          </p:sp>
          <p:sp>
            <p:nvSpPr>
              <p:cNvPr id="27" name="矩形 26">
                <a:extLst>
                  <a:ext uri="{FF2B5EF4-FFF2-40B4-BE49-F238E27FC236}">
                    <a16:creationId xmlns:a16="http://schemas.microsoft.com/office/drawing/2014/main" id="{A7C0BA62-745E-0FB5-A746-670998FBF163}"/>
                  </a:ext>
                </a:extLst>
              </p:cNvPr>
              <p:cNvSpPr/>
              <p:nvPr/>
            </p:nvSpPr>
            <p:spPr>
              <a:xfrm>
                <a:off x="7735302" y="537156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11</a:t>
                </a:r>
                <a:endParaRPr lang="zh-CN" altLang="en-US" sz="1600" b="1" dirty="0"/>
              </a:p>
            </p:txBody>
          </p:sp>
        </p:grpSp>
        <p:grpSp>
          <p:nvGrpSpPr>
            <p:cNvPr id="28" name="组合 27">
              <a:extLst>
                <a:ext uri="{FF2B5EF4-FFF2-40B4-BE49-F238E27FC236}">
                  <a16:creationId xmlns:a16="http://schemas.microsoft.com/office/drawing/2014/main" id="{4C197008-F5C1-D42D-69D5-A0E59DF7F4D8}"/>
                </a:ext>
              </a:extLst>
            </p:cNvPr>
            <p:cNvGrpSpPr/>
            <p:nvPr/>
          </p:nvGrpSpPr>
          <p:grpSpPr>
            <a:xfrm>
              <a:off x="7218090" y="3137315"/>
              <a:ext cx="1238913" cy="817122"/>
              <a:chOff x="7218090" y="3137315"/>
              <a:chExt cx="1238913" cy="817122"/>
            </a:xfrm>
          </p:grpSpPr>
          <p:sp>
            <p:nvSpPr>
              <p:cNvPr id="29" name="矩形 28">
                <a:extLst>
                  <a:ext uri="{FF2B5EF4-FFF2-40B4-BE49-F238E27FC236}">
                    <a16:creationId xmlns:a16="http://schemas.microsoft.com/office/drawing/2014/main" id="{EF77BD4A-ACA3-6C6F-45FC-250DC84C205D}"/>
                  </a:ext>
                </a:extLst>
              </p:cNvPr>
              <p:cNvSpPr/>
              <p:nvPr/>
            </p:nvSpPr>
            <p:spPr>
              <a:xfrm>
                <a:off x="7218090" y="313731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21</a:t>
                </a:r>
                <a:endParaRPr lang="zh-CN" altLang="en-US" sz="1600" b="1" dirty="0"/>
              </a:p>
            </p:txBody>
          </p:sp>
          <p:sp>
            <p:nvSpPr>
              <p:cNvPr id="30" name="矩形 29">
                <a:extLst>
                  <a:ext uri="{FF2B5EF4-FFF2-40B4-BE49-F238E27FC236}">
                    <a16:creationId xmlns:a16="http://schemas.microsoft.com/office/drawing/2014/main" id="{D6660DE1-BE1F-6F77-1FD1-12855B5E0466}"/>
                  </a:ext>
                </a:extLst>
              </p:cNvPr>
              <p:cNvSpPr/>
              <p:nvPr/>
            </p:nvSpPr>
            <p:spPr>
              <a:xfrm>
                <a:off x="7218090" y="340968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20</a:t>
                </a:r>
                <a:endParaRPr lang="zh-CN" altLang="en-US" sz="1600" b="1" dirty="0"/>
              </a:p>
            </p:txBody>
          </p:sp>
          <p:sp>
            <p:nvSpPr>
              <p:cNvPr id="31" name="矩形 30">
                <a:extLst>
                  <a:ext uri="{FF2B5EF4-FFF2-40B4-BE49-F238E27FC236}">
                    <a16:creationId xmlns:a16="http://schemas.microsoft.com/office/drawing/2014/main" id="{455A1C26-E814-F223-D43B-9840CB615252}"/>
                  </a:ext>
                </a:extLst>
              </p:cNvPr>
              <p:cNvSpPr/>
              <p:nvPr/>
            </p:nvSpPr>
            <p:spPr>
              <a:xfrm>
                <a:off x="7218090" y="3682063"/>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19</a:t>
                </a:r>
                <a:endParaRPr lang="zh-CN" altLang="en-US" sz="1600" b="1" dirty="0"/>
              </a:p>
            </p:txBody>
          </p:sp>
          <p:cxnSp>
            <p:nvCxnSpPr>
              <p:cNvPr id="32" name="直接箭头连接符 31">
                <a:extLst>
                  <a:ext uri="{FF2B5EF4-FFF2-40B4-BE49-F238E27FC236}">
                    <a16:creationId xmlns:a16="http://schemas.microsoft.com/office/drawing/2014/main" id="{87F93DA1-887C-4515-947A-00AB4349D0C6}"/>
                  </a:ext>
                </a:extLst>
              </p:cNvPr>
              <p:cNvCxnSpPr/>
              <p:nvPr/>
            </p:nvCxnSpPr>
            <p:spPr>
              <a:xfrm>
                <a:off x="7590275" y="3209387"/>
                <a:ext cx="0" cy="6822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55C923FB-25A1-D414-A3DF-58D01B3175B3}"/>
                  </a:ext>
                </a:extLst>
              </p:cNvPr>
              <p:cNvSpPr txBox="1"/>
              <p:nvPr/>
            </p:nvSpPr>
            <p:spPr>
              <a:xfrm>
                <a:off x="7555575" y="3358863"/>
                <a:ext cx="901428" cy="369332"/>
              </a:xfrm>
              <a:prstGeom prst="rect">
                <a:avLst/>
              </a:prstGeom>
              <a:noFill/>
            </p:spPr>
            <p:txBody>
              <a:bodyPr wrap="square" rtlCol="0">
                <a:spAutoFit/>
              </a:bodyPr>
              <a:lstStyle/>
              <a:p>
                <a:r>
                  <a:rPr lang="zh-CN" altLang="en-US" b="1" dirty="0">
                    <a:solidFill>
                      <a:schemeClr val="accent1"/>
                    </a:solidFill>
                  </a:rPr>
                  <a:t>字节流</a:t>
                </a:r>
              </a:p>
            </p:txBody>
          </p:sp>
        </p:grpSp>
        <p:grpSp>
          <p:nvGrpSpPr>
            <p:cNvPr id="34" name="组合 33">
              <a:extLst>
                <a:ext uri="{FF2B5EF4-FFF2-40B4-BE49-F238E27FC236}">
                  <a16:creationId xmlns:a16="http://schemas.microsoft.com/office/drawing/2014/main" id="{A00E3900-9CA2-698C-6780-DB2E6C41B186}"/>
                </a:ext>
              </a:extLst>
            </p:cNvPr>
            <p:cNvGrpSpPr/>
            <p:nvPr/>
          </p:nvGrpSpPr>
          <p:grpSpPr>
            <a:xfrm>
              <a:off x="6481343" y="2017187"/>
              <a:ext cx="5409277" cy="3717413"/>
              <a:chOff x="304427" y="2017187"/>
              <a:chExt cx="5409277" cy="3717413"/>
            </a:xfrm>
          </p:grpSpPr>
          <p:sp>
            <p:nvSpPr>
              <p:cNvPr id="35" name="流程图: 文档 34">
                <a:extLst>
                  <a:ext uri="{FF2B5EF4-FFF2-40B4-BE49-F238E27FC236}">
                    <a16:creationId xmlns:a16="http://schemas.microsoft.com/office/drawing/2014/main" id="{7CDCFBDD-778D-1EBA-A357-26A56E3C14D1}"/>
                  </a:ext>
                </a:extLst>
              </p:cNvPr>
              <p:cNvSpPr/>
              <p:nvPr/>
            </p:nvSpPr>
            <p:spPr>
              <a:xfrm>
                <a:off x="304800" y="2373549"/>
                <a:ext cx="1154349" cy="713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应用进程</a:t>
                </a:r>
              </a:p>
            </p:txBody>
          </p:sp>
          <p:sp>
            <p:nvSpPr>
              <p:cNvPr id="36" name="文本框 35">
                <a:extLst>
                  <a:ext uri="{FF2B5EF4-FFF2-40B4-BE49-F238E27FC236}">
                    <a16:creationId xmlns:a16="http://schemas.microsoft.com/office/drawing/2014/main" id="{4C9390C4-4B8D-4BDA-D3C6-C1DE8AD91930}"/>
                  </a:ext>
                </a:extLst>
              </p:cNvPr>
              <p:cNvSpPr txBox="1"/>
              <p:nvPr/>
            </p:nvSpPr>
            <p:spPr>
              <a:xfrm>
                <a:off x="304799" y="2017187"/>
                <a:ext cx="1154349" cy="369332"/>
              </a:xfrm>
              <a:prstGeom prst="rect">
                <a:avLst/>
              </a:prstGeom>
              <a:noFill/>
            </p:spPr>
            <p:txBody>
              <a:bodyPr wrap="square" rtlCol="0">
                <a:spAutoFit/>
              </a:bodyPr>
              <a:lstStyle/>
              <a:p>
                <a:pPr algn="ctr"/>
                <a:r>
                  <a:rPr lang="zh-CN" altLang="en-US" b="1" dirty="0"/>
                  <a:t>发送方</a:t>
                </a:r>
              </a:p>
            </p:txBody>
          </p:sp>
          <p:sp>
            <p:nvSpPr>
              <p:cNvPr id="37" name="流程图: 文档 36">
                <a:extLst>
                  <a:ext uri="{FF2B5EF4-FFF2-40B4-BE49-F238E27FC236}">
                    <a16:creationId xmlns:a16="http://schemas.microsoft.com/office/drawing/2014/main" id="{69A99028-40B4-A04B-1874-FE4E142B4F3F}"/>
                  </a:ext>
                </a:extLst>
              </p:cNvPr>
              <p:cNvSpPr/>
              <p:nvPr/>
            </p:nvSpPr>
            <p:spPr>
              <a:xfrm>
                <a:off x="4559031" y="2373549"/>
                <a:ext cx="1154349" cy="713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应用进程</a:t>
                </a:r>
              </a:p>
            </p:txBody>
          </p:sp>
          <p:sp>
            <p:nvSpPr>
              <p:cNvPr id="38" name="文本框 37">
                <a:extLst>
                  <a:ext uri="{FF2B5EF4-FFF2-40B4-BE49-F238E27FC236}">
                    <a16:creationId xmlns:a16="http://schemas.microsoft.com/office/drawing/2014/main" id="{EE077D6E-603D-DF2F-BE7C-DFC361206A38}"/>
                  </a:ext>
                </a:extLst>
              </p:cNvPr>
              <p:cNvSpPr txBox="1"/>
              <p:nvPr/>
            </p:nvSpPr>
            <p:spPr>
              <a:xfrm>
                <a:off x="4559030" y="2017187"/>
                <a:ext cx="1154349" cy="369332"/>
              </a:xfrm>
              <a:prstGeom prst="rect">
                <a:avLst/>
              </a:prstGeom>
              <a:noFill/>
            </p:spPr>
            <p:txBody>
              <a:bodyPr wrap="square" rtlCol="0">
                <a:spAutoFit/>
              </a:bodyPr>
              <a:lstStyle/>
              <a:p>
                <a:pPr algn="ctr"/>
                <a:r>
                  <a:rPr lang="zh-CN" altLang="en-US" b="1" dirty="0"/>
                  <a:t>发送方</a:t>
                </a:r>
              </a:p>
            </p:txBody>
          </p:sp>
          <p:sp>
            <p:nvSpPr>
              <p:cNvPr id="39" name="矩形 38">
                <a:extLst>
                  <a:ext uri="{FF2B5EF4-FFF2-40B4-BE49-F238E27FC236}">
                    <a16:creationId xmlns:a16="http://schemas.microsoft.com/office/drawing/2014/main" id="{EBC1CDCC-7C66-C755-D3B2-03902F9BAD1D}"/>
                  </a:ext>
                </a:extLst>
              </p:cNvPr>
              <p:cNvSpPr/>
              <p:nvPr/>
            </p:nvSpPr>
            <p:spPr>
              <a:xfrm>
                <a:off x="304797" y="4447301"/>
                <a:ext cx="2412461" cy="781453"/>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40" name="矩形 39">
                <a:extLst>
                  <a:ext uri="{FF2B5EF4-FFF2-40B4-BE49-F238E27FC236}">
                    <a16:creationId xmlns:a16="http://schemas.microsoft.com/office/drawing/2014/main" id="{B1BFEAD3-41C8-EF11-A3FF-56BF268AACBE}"/>
                  </a:ext>
                </a:extLst>
              </p:cNvPr>
              <p:cNvSpPr/>
              <p:nvPr/>
            </p:nvSpPr>
            <p:spPr>
              <a:xfrm>
                <a:off x="3300917" y="4447301"/>
                <a:ext cx="2412461" cy="781453"/>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cxnSp>
            <p:nvCxnSpPr>
              <p:cNvPr id="41" name="直接箭头连接符 40">
                <a:extLst>
                  <a:ext uri="{FF2B5EF4-FFF2-40B4-BE49-F238E27FC236}">
                    <a16:creationId xmlns:a16="http://schemas.microsoft.com/office/drawing/2014/main" id="{7CEDA963-258D-E67C-0C21-6E24F882BD1E}"/>
                  </a:ext>
                </a:extLst>
              </p:cNvPr>
              <p:cNvCxnSpPr>
                <a:cxnSpLocks/>
              </p:cNvCxnSpPr>
              <p:nvPr/>
            </p:nvCxnSpPr>
            <p:spPr>
              <a:xfrm>
                <a:off x="992220" y="3009089"/>
                <a:ext cx="0" cy="1438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414A7B80-FBD2-ECBA-5154-B0BE1FAA2489}"/>
                  </a:ext>
                </a:extLst>
              </p:cNvPr>
              <p:cNvCxnSpPr>
                <a:cxnSpLocks/>
              </p:cNvCxnSpPr>
              <p:nvPr/>
            </p:nvCxnSpPr>
            <p:spPr>
              <a:xfrm>
                <a:off x="5210782" y="3009089"/>
                <a:ext cx="0" cy="1438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088BF1AA-51B5-A8F9-1CAC-AD85BBA91321}"/>
                  </a:ext>
                </a:extLst>
              </p:cNvPr>
              <p:cNvCxnSpPr>
                <a:cxnSpLocks/>
              </p:cNvCxnSpPr>
              <p:nvPr/>
            </p:nvCxnSpPr>
            <p:spPr>
              <a:xfrm>
                <a:off x="992220" y="5228754"/>
                <a:ext cx="0" cy="505846"/>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B377CC0-2C2B-C757-16E8-5A4A830FD96F}"/>
                  </a:ext>
                </a:extLst>
              </p:cNvPr>
              <p:cNvCxnSpPr>
                <a:cxnSpLocks/>
              </p:cNvCxnSpPr>
              <p:nvPr/>
            </p:nvCxnSpPr>
            <p:spPr>
              <a:xfrm>
                <a:off x="5210782" y="5228754"/>
                <a:ext cx="0" cy="505846"/>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15D4C08-9877-8294-8561-E239533F8074}"/>
                  </a:ext>
                </a:extLst>
              </p:cNvPr>
              <p:cNvCxnSpPr/>
              <p:nvPr/>
            </p:nvCxnSpPr>
            <p:spPr>
              <a:xfrm>
                <a:off x="992220" y="5734600"/>
                <a:ext cx="4218562"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C5E025E9-D8D5-D9C0-064A-0CC2D5B7C14D}"/>
                  </a:ext>
                </a:extLst>
              </p:cNvPr>
              <p:cNvSpPr txBox="1"/>
              <p:nvPr/>
            </p:nvSpPr>
            <p:spPr>
              <a:xfrm>
                <a:off x="304427" y="4433636"/>
                <a:ext cx="587828" cy="369332"/>
              </a:xfrm>
              <a:prstGeom prst="rect">
                <a:avLst/>
              </a:prstGeom>
              <a:noFill/>
            </p:spPr>
            <p:txBody>
              <a:bodyPr wrap="square" rtlCol="0">
                <a:spAutoFit/>
              </a:bodyPr>
              <a:lstStyle/>
              <a:p>
                <a:pPr algn="r"/>
                <a:r>
                  <a:rPr lang="en-US" altLang="zh-CN" b="1" dirty="0">
                    <a:solidFill>
                      <a:schemeClr val="bg1"/>
                    </a:solidFill>
                  </a:rPr>
                  <a:t>TCP</a:t>
                </a:r>
                <a:endParaRPr lang="zh-CN" altLang="en-US" b="1" dirty="0">
                  <a:solidFill>
                    <a:schemeClr val="bg1"/>
                  </a:solidFill>
                </a:endParaRPr>
              </a:p>
            </p:txBody>
          </p:sp>
          <p:sp>
            <p:nvSpPr>
              <p:cNvPr id="47" name="文本框 46">
                <a:extLst>
                  <a:ext uri="{FF2B5EF4-FFF2-40B4-BE49-F238E27FC236}">
                    <a16:creationId xmlns:a16="http://schemas.microsoft.com/office/drawing/2014/main" id="{2F5F6CEB-B3C2-2C62-0542-654E61B83919}"/>
                  </a:ext>
                </a:extLst>
              </p:cNvPr>
              <p:cNvSpPr txBox="1"/>
              <p:nvPr/>
            </p:nvSpPr>
            <p:spPr>
              <a:xfrm>
                <a:off x="5125876" y="4433636"/>
                <a:ext cx="587828" cy="369332"/>
              </a:xfrm>
              <a:prstGeom prst="rect">
                <a:avLst/>
              </a:prstGeom>
              <a:noFill/>
            </p:spPr>
            <p:txBody>
              <a:bodyPr wrap="square" rtlCol="0">
                <a:spAutoFit/>
              </a:bodyPr>
              <a:lstStyle/>
              <a:p>
                <a:pPr algn="r"/>
                <a:r>
                  <a:rPr lang="en-US" altLang="zh-CN" b="1" dirty="0">
                    <a:solidFill>
                      <a:schemeClr val="bg1"/>
                    </a:solidFill>
                  </a:rPr>
                  <a:t>TCP</a:t>
                </a:r>
                <a:endParaRPr lang="zh-CN" altLang="en-US" b="1" dirty="0">
                  <a:solidFill>
                    <a:schemeClr val="bg1"/>
                  </a:solidFill>
                </a:endParaRPr>
              </a:p>
            </p:txBody>
          </p:sp>
        </p:grpSp>
        <p:grpSp>
          <p:nvGrpSpPr>
            <p:cNvPr id="48" name="组合 47">
              <a:extLst>
                <a:ext uri="{FF2B5EF4-FFF2-40B4-BE49-F238E27FC236}">
                  <a16:creationId xmlns:a16="http://schemas.microsoft.com/office/drawing/2014/main" id="{051C2757-EBFE-3AFB-8EBC-0C25A275BD7A}"/>
                </a:ext>
              </a:extLst>
            </p:cNvPr>
            <p:cNvGrpSpPr/>
            <p:nvPr/>
          </p:nvGrpSpPr>
          <p:grpSpPr>
            <a:xfrm>
              <a:off x="7218090" y="4719675"/>
              <a:ext cx="1316088" cy="272374"/>
              <a:chOff x="7218090" y="4719675"/>
              <a:chExt cx="1316088" cy="272374"/>
            </a:xfrm>
          </p:grpSpPr>
          <p:sp>
            <p:nvSpPr>
              <p:cNvPr id="49" name="矩形 48">
                <a:extLst>
                  <a:ext uri="{FF2B5EF4-FFF2-40B4-BE49-F238E27FC236}">
                    <a16:creationId xmlns:a16="http://schemas.microsoft.com/office/drawing/2014/main" id="{C530F9EA-493B-25A1-F71F-3E764598F6DE}"/>
                  </a:ext>
                </a:extLst>
              </p:cNvPr>
              <p:cNvSpPr/>
              <p:nvPr/>
            </p:nvSpPr>
            <p:spPr>
              <a:xfrm>
                <a:off x="7218090" y="471967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18</a:t>
                </a:r>
                <a:endParaRPr lang="zh-CN" altLang="en-US" sz="1600" b="1" dirty="0"/>
              </a:p>
            </p:txBody>
          </p:sp>
          <p:sp>
            <p:nvSpPr>
              <p:cNvPr id="50" name="矩形 49">
                <a:extLst>
                  <a:ext uri="{FF2B5EF4-FFF2-40B4-BE49-F238E27FC236}">
                    <a16:creationId xmlns:a16="http://schemas.microsoft.com/office/drawing/2014/main" id="{9E06026B-FF3C-7CFA-0D68-B3326288980D}"/>
                  </a:ext>
                </a:extLst>
              </p:cNvPr>
              <p:cNvSpPr/>
              <p:nvPr/>
            </p:nvSpPr>
            <p:spPr>
              <a:xfrm>
                <a:off x="7484382" y="471967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17</a:t>
                </a:r>
                <a:endParaRPr lang="zh-CN" altLang="en-US" sz="1600" b="1" dirty="0"/>
              </a:p>
            </p:txBody>
          </p:sp>
          <p:sp>
            <p:nvSpPr>
              <p:cNvPr id="51" name="矩形 50">
                <a:extLst>
                  <a:ext uri="{FF2B5EF4-FFF2-40B4-BE49-F238E27FC236}">
                    <a16:creationId xmlns:a16="http://schemas.microsoft.com/office/drawing/2014/main" id="{D7863EB0-5CC9-D855-2990-8D08F79C4609}"/>
                  </a:ext>
                </a:extLst>
              </p:cNvPr>
              <p:cNvSpPr/>
              <p:nvPr/>
            </p:nvSpPr>
            <p:spPr>
              <a:xfrm>
                <a:off x="7750674" y="471967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16</a:t>
                </a:r>
                <a:endParaRPr lang="zh-CN" altLang="en-US" sz="1600" b="1" dirty="0"/>
              </a:p>
            </p:txBody>
          </p:sp>
          <p:sp>
            <p:nvSpPr>
              <p:cNvPr id="52" name="矩形 51">
                <a:extLst>
                  <a:ext uri="{FF2B5EF4-FFF2-40B4-BE49-F238E27FC236}">
                    <a16:creationId xmlns:a16="http://schemas.microsoft.com/office/drawing/2014/main" id="{663D805F-82D1-20D4-FFA4-96F5F202889F}"/>
                  </a:ext>
                </a:extLst>
              </p:cNvPr>
              <p:cNvSpPr/>
              <p:nvPr/>
            </p:nvSpPr>
            <p:spPr>
              <a:xfrm>
                <a:off x="8001594" y="471967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15</a:t>
                </a:r>
                <a:endParaRPr lang="zh-CN" altLang="en-US" sz="1600" b="1" dirty="0"/>
              </a:p>
            </p:txBody>
          </p:sp>
          <p:sp>
            <p:nvSpPr>
              <p:cNvPr id="53" name="矩形 52">
                <a:extLst>
                  <a:ext uri="{FF2B5EF4-FFF2-40B4-BE49-F238E27FC236}">
                    <a16:creationId xmlns:a16="http://schemas.microsoft.com/office/drawing/2014/main" id="{1523FD0E-FD31-4082-06D5-D5865D8036D6}"/>
                  </a:ext>
                </a:extLst>
              </p:cNvPr>
              <p:cNvSpPr/>
              <p:nvPr/>
            </p:nvSpPr>
            <p:spPr>
              <a:xfrm>
                <a:off x="8267886" y="471967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14</a:t>
                </a:r>
                <a:endParaRPr lang="zh-CN" altLang="en-US" sz="1600" b="1" dirty="0"/>
              </a:p>
            </p:txBody>
          </p:sp>
        </p:grpSp>
        <p:grpSp>
          <p:nvGrpSpPr>
            <p:cNvPr id="54" name="组合 53">
              <a:extLst>
                <a:ext uri="{FF2B5EF4-FFF2-40B4-BE49-F238E27FC236}">
                  <a16:creationId xmlns:a16="http://schemas.microsoft.com/office/drawing/2014/main" id="{C9952A54-DFDC-5189-C1A1-831DC85473AB}"/>
                </a:ext>
              </a:extLst>
            </p:cNvPr>
            <p:cNvGrpSpPr/>
            <p:nvPr/>
          </p:nvGrpSpPr>
          <p:grpSpPr>
            <a:xfrm>
              <a:off x="8828209" y="5371569"/>
              <a:ext cx="2505301" cy="272374"/>
              <a:chOff x="8828209" y="5371569"/>
              <a:chExt cx="2505301" cy="272374"/>
            </a:xfrm>
          </p:grpSpPr>
          <p:sp>
            <p:nvSpPr>
              <p:cNvPr id="55" name="矩形 54">
                <a:extLst>
                  <a:ext uri="{FF2B5EF4-FFF2-40B4-BE49-F238E27FC236}">
                    <a16:creationId xmlns:a16="http://schemas.microsoft.com/office/drawing/2014/main" id="{BDDB3F97-55C9-C403-8C36-E81A9DA84385}"/>
                  </a:ext>
                </a:extLst>
              </p:cNvPr>
              <p:cNvSpPr/>
              <p:nvPr/>
            </p:nvSpPr>
            <p:spPr>
              <a:xfrm>
                <a:off x="10187409" y="537156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8</a:t>
                </a:r>
                <a:endParaRPr lang="zh-CN" altLang="en-US" sz="1600" b="1" dirty="0"/>
              </a:p>
            </p:txBody>
          </p:sp>
          <p:sp>
            <p:nvSpPr>
              <p:cNvPr id="56" name="矩形 55">
                <a:extLst>
                  <a:ext uri="{FF2B5EF4-FFF2-40B4-BE49-F238E27FC236}">
                    <a16:creationId xmlns:a16="http://schemas.microsoft.com/office/drawing/2014/main" id="{21E534CF-5198-4516-07AA-1FC62F7BE9A6}"/>
                  </a:ext>
                </a:extLst>
              </p:cNvPr>
              <p:cNvSpPr/>
              <p:nvPr/>
            </p:nvSpPr>
            <p:spPr>
              <a:xfrm>
                <a:off x="10438329" y="537156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7</a:t>
                </a:r>
                <a:endParaRPr lang="zh-CN" altLang="en-US" sz="1600" b="1" dirty="0"/>
              </a:p>
            </p:txBody>
          </p:sp>
          <p:sp>
            <p:nvSpPr>
              <p:cNvPr id="57" name="矩形 56">
                <a:extLst>
                  <a:ext uri="{FF2B5EF4-FFF2-40B4-BE49-F238E27FC236}">
                    <a16:creationId xmlns:a16="http://schemas.microsoft.com/office/drawing/2014/main" id="{B0926422-D6AD-2548-1886-0D48217AB279}"/>
                  </a:ext>
                </a:extLst>
              </p:cNvPr>
              <p:cNvSpPr/>
              <p:nvPr/>
            </p:nvSpPr>
            <p:spPr>
              <a:xfrm>
                <a:off x="10704621" y="537156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6</a:t>
                </a:r>
                <a:endParaRPr lang="zh-CN" altLang="en-US" sz="1600" b="1" dirty="0"/>
              </a:p>
            </p:txBody>
          </p:sp>
          <p:sp>
            <p:nvSpPr>
              <p:cNvPr id="58" name="矩形 57">
                <a:extLst>
                  <a:ext uri="{FF2B5EF4-FFF2-40B4-BE49-F238E27FC236}">
                    <a16:creationId xmlns:a16="http://schemas.microsoft.com/office/drawing/2014/main" id="{8A6454E2-D1C0-DDC0-D31E-DB428F411D34}"/>
                  </a:ext>
                </a:extLst>
              </p:cNvPr>
              <p:cNvSpPr/>
              <p:nvPr/>
            </p:nvSpPr>
            <p:spPr>
              <a:xfrm>
                <a:off x="10970913" y="5371569"/>
                <a:ext cx="362597" cy="2723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solidFill>
                      <a:schemeClr val="accent4"/>
                    </a:solidFill>
                  </a:rPr>
                  <a:t>TCP</a:t>
                </a:r>
                <a:endParaRPr lang="zh-CN" altLang="en-US" sz="1600" b="1" dirty="0">
                  <a:solidFill>
                    <a:schemeClr val="accent4"/>
                  </a:solidFill>
                </a:endParaRPr>
              </a:p>
            </p:txBody>
          </p:sp>
          <p:sp>
            <p:nvSpPr>
              <p:cNvPr id="59" name="矩形 58">
                <a:extLst>
                  <a:ext uri="{FF2B5EF4-FFF2-40B4-BE49-F238E27FC236}">
                    <a16:creationId xmlns:a16="http://schemas.microsoft.com/office/drawing/2014/main" id="{77E0D441-CC2D-818B-07F2-94B48DB5C981}"/>
                  </a:ext>
                </a:extLst>
              </p:cNvPr>
              <p:cNvSpPr/>
              <p:nvPr/>
            </p:nvSpPr>
            <p:spPr>
              <a:xfrm>
                <a:off x="8828209" y="537156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10</a:t>
                </a:r>
                <a:endParaRPr lang="zh-CN" altLang="en-US" sz="1600" b="1" dirty="0"/>
              </a:p>
            </p:txBody>
          </p:sp>
          <p:sp>
            <p:nvSpPr>
              <p:cNvPr id="60" name="矩形 59">
                <a:extLst>
                  <a:ext uri="{FF2B5EF4-FFF2-40B4-BE49-F238E27FC236}">
                    <a16:creationId xmlns:a16="http://schemas.microsoft.com/office/drawing/2014/main" id="{2609549F-A958-DF7B-7984-115186E27814}"/>
                  </a:ext>
                </a:extLst>
              </p:cNvPr>
              <p:cNvSpPr/>
              <p:nvPr/>
            </p:nvSpPr>
            <p:spPr>
              <a:xfrm>
                <a:off x="9094501" y="537156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9</a:t>
                </a:r>
                <a:endParaRPr lang="zh-CN" altLang="en-US" sz="1600" b="1" dirty="0"/>
              </a:p>
            </p:txBody>
          </p:sp>
          <p:sp>
            <p:nvSpPr>
              <p:cNvPr id="61" name="矩形 60">
                <a:extLst>
                  <a:ext uri="{FF2B5EF4-FFF2-40B4-BE49-F238E27FC236}">
                    <a16:creationId xmlns:a16="http://schemas.microsoft.com/office/drawing/2014/main" id="{B6F2220A-3FDF-7A98-B484-F9F3160DAF74}"/>
                  </a:ext>
                </a:extLst>
              </p:cNvPr>
              <p:cNvSpPr/>
              <p:nvPr/>
            </p:nvSpPr>
            <p:spPr>
              <a:xfrm>
                <a:off x="9360793" y="5371569"/>
                <a:ext cx="362597" cy="2723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solidFill>
                      <a:schemeClr val="accent4"/>
                    </a:solidFill>
                  </a:rPr>
                  <a:t>TCP</a:t>
                </a:r>
                <a:endParaRPr lang="zh-CN" altLang="en-US" sz="1600" b="1" dirty="0">
                  <a:solidFill>
                    <a:schemeClr val="accent4"/>
                  </a:solidFill>
                </a:endParaRPr>
              </a:p>
            </p:txBody>
          </p:sp>
        </p:grpSp>
        <p:grpSp>
          <p:nvGrpSpPr>
            <p:cNvPr id="62" name="组合 61">
              <a:extLst>
                <a:ext uri="{FF2B5EF4-FFF2-40B4-BE49-F238E27FC236}">
                  <a16:creationId xmlns:a16="http://schemas.microsoft.com/office/drawing/2014/main" id="{5D9D0B39-7E89-2067-14A5-A7EEEF1CE948}"/>
                </a:ext>
              </a:extLst>
            </p:cNvPr>
            <p:cNvGrpSpPr/>
            <p:nvPr/>
          </p:nvGrpSpPr>
          <p:grpSpPr>
            <a:xfrm>
              <a:off x="10438329" y="4719675"/>
              <a:ext cx="532584" cy="272374"/>
              <a:chOff x="8153994" y="4872075"/>
              <a:chExt cx="532584" cy="272374"/>
            </a:xfrm>
          </p:grpSpPr>
          <p:sp>
            <p:nvSpPr>
              <p:cNvPr id="63" name="矩形 62">
                <a:extLst>
                  <a:ext uri="{FF2B5EF4-FFF2-40B4-BE49-F238E27FC236}">
                    <a16:creationId xmlns:a16="http://schemas.microsoft.com/office/drawing/2014/main" id="{0F428380-4123-3070-10B1-EADCBC9479A1}"/>
                  </a:ext>
                </a:extLst>
              </p:cNvPr>
              <p:cNvSpPr/>
              <p:nvPr/>
            </p:nvSpPr>
            <p:spPr>
              <a:xfrm>
                <a:off x="8153994" y="487207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5</a:t>
                </a:r>
                <a:endParaRPr lang="zh-CN" altLang="en-US" sz="1600" b="1" dirty="0"/>
              </a:p>
            </p:txBody>
          </p:sp>
          <p:sp>
            <p:nvSpPr>
              <p:cNvPr id="64" name="矩形 63">
                <a:extLst>
                  <a:ext uri="{FF2B5EF4-FFF2-40B4-BE49-F238E27FC236}">
                    <a16:creationId xmlns:a16="http://schemas.microsoft.com/office/drawing/2014/main" id="{1D884F15-4BE1-E1CF-A831-DDB62C6E4AE9}"/>
                  </a:ext>
                </a:extLst>
              </p:cNvPr>
              <p:cNvSpPr/>
              <p:nvPr/>
            </p:nvSpPr>
            <p:spPr>
              <a:xfrm>
                <a:off x="8420286" y="487207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4</a:t>
                </a:r>
                <a:endParaRPr lang="zh-CN" altLang="en-US" sz="1600" b="1" dirty="0"/>
              </a:p>
            </p:txBody>
          </p:sp>
        </p:grpSp>
        <p:grpSp>
          <p:nvGrpSpPr>
            <p:cNvPr id="65" name="组合 64">
              <a:extLst>
                <a:ext uri="{FF2B5EF4-FFF2-40B4-BE49-F238E27FC236}">
                  <a16:creationId xmlns:a16="http://schemas.microsoft.com/office/drawing/2014/main" id="{44334A55-894C-31EC-7096-D1672FA07DA1}"/>
                </a:ext>
              </a:extLst>
            </p:cNvPr>
            <p:cNvGrpSpPr/>
            <p:nvPr/>
          </p:nvGrpSpPr>
          <p:grpSpPr>
            <a:xfrm>
              <a:off x="10120761" y="3137315"/>
              <a:ext cx="1202873" cy="1089496"/>
              <a:chOff x="10120761" y="3137315"/>
              <a:chExt cx="1202873" cy="1089496"/>
            </a:xfrm>
          </p:grpSpPr>
          <p:sp>
            <p:nvSpPr>
              <p:cNvPr id="66" name="矩形 65">
                <a:extLst>
                  <a:ext uri="{FF2B5EF4-FFF2-40B4-BE49-F238E27FC236}">
                    <a16:creationId xmlns:a16="http://schemas.microsoft.com/office/drawing/2014/main" id="{18D62BAC-D5D6-FF55-B267-04443DAA8962}"/>
                  </a:ext>
                </a:extLst>
              </p:cNvPr>
              <p:cNvSpPr/>
              <p:nvPr/>
            </p:nvSpPr>
            <p:spPr>
              <a:xfrm>
                <a:off x="11057342" y="313731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0</a:t>
                </a:r>
                <a:endParaRPr lang="zh-CN" altLang="en-US" sz="1600" b="1" dirty="0"/>
              </a:p>
            </p:txBody>
          </p:sp>
          <p:sp>
            <p:nvSpPr>
              <p:cNvPr id="67" name="矩形 66">
                <a:extLst>
                  <a:ext uri="{FF2B5EF4-FFF2-40B4-BE49-F238E27FC236}">
                    <a16:creationId xmlns:a16="http://schemas.microsoft.com/office/drawing/2014/main" id="{156B5489-CFE9-C801-70F0-C703E511FE9C}"/>
                  </a:ext>
                </a:extLst>
              </p:cNvPr>
              <p:cNvSpPr/>
              <p:nvPr/>
            </p:nvSpPr>
            <p:spPr>
              <a:xfrm>
                <a:off x="11057342" y="340968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a:t>
                </a:r>
                <a:endParaRPr lang="zh-CN" altLang="en-US" sz="1600" b="1" dirty="0"/>
              </a:p>
            </p:txBody>
          </p:sp>
          <p:sp>
            <p:nvSpPr>
              <p:cNvPr id="68" name="矩形 67">
                <a:extLst>
                  <a:ext uri="{FF2B5EF4-FFF2-40B4-BE49-F238E27FC236}">
                    <a16:creationId xmlns:a16="http://schemas.microsoft.com/office/drawing/2014/main" id="{36B73863-CDCC-7C49-04B6-8FB81E560573}"/>
                  </a:ext>
                </a:extLst>
              </p:cNvPr>
              <p:cNvSpPr/>
              <p:nvPr/>
            </p:nvSpPr>
            <p:spPr>
              <a:xfrm>
                <a:off x="11057342" y="3682063"/>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2</a:t>
                </a:r>
                <a:endParaRPr lang="zh-CN" altLang="en-US" sz="1600" b="1" dirty="0"/>
              </a:p>
            </p:txBody>
          </p:sp>
          <p:sp>
            <p:nvSpPr>
              <p:cNvPr id="69" name="矩形 68">
                <a:extLst>
                  <a:ext uri="{FF2B5EF4-FFF2-40B4-BE49-F238E27FC236}">
                    <a16:creationId xmlns:a16="http://schemas.microsoft.com/office/drawing/2014/main" id="{715024EB-64C5-9076-3940-C1FE3C3E8CAD}"/>
                  </a:ext>
                </a:extLst>
              </p:cNvPr>
              <p:cNvSpPr/>
              <p:nvPr/>
            </p:nvSpPr>
            <p:spPr>
              <a:xfrm>
                <a:off x="11057342" y="3954437"/>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3</a:t>
                </a:r>
                <a:endParaRPr lang="zh-CN" altLang="en-US" sz="1600" b="1" dirty="0"/>
              </a:p>
            </p:txBody>
          </p:sp>
          <p:cxnSp>
            <p:nvCxnSpPr>
              <p:cNvPr id="70" name="直接箭头连接符 69">
                <a:extLst>
                  <a:ext uri="{FF2B5EF4-FFF2-40B4-BE49-F238E27FC236}">
                    <a16:creationId xmlns:a16="http://schemas.microsoft.com/office/drawing/2014/main" id="{D5DC834D-6298-7183-6FBA-A32EE2B4CFBF}"/>
                  </a:ext>
                </a:extLst>
              </p:cNvPr>
              <p:cNvCxnSpPr/>
              <p:nvPr/>
            </p:nvCxnSpPr>
            <p:spPr>
              <a:xfrm flipV="1">
                <a:off x="10970913" y="3232244"/>
                <a:ext cx="0" cy="9589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15401B6A-6CBA-F83D-5AFF-49F8195F9D70}"/>
                  </a:ext>
                </a:extLst>
              </p:cNvPr>
              <p:cNvSpPr txBox="1"/>
              <p:nvPr/>
            </p:nvSpPr>
            <p:spPr>
              <a:xfrm>
                <a:off x="10120761" y="3358863"/>
                <a:ext cx="901428" cy="369332"/>
              </a:xfrm>
              <a:prstGeom prst="rect">
                <a:avLst/>
              </a:prstGeom>
              <a:noFill/>
            </p:spPr>
            <p:txBody>
              <a:bodyPr wrap="square" rtlCol="0">
                <a:spAutoFit/>
              </a:bodyPr>
              <a:lstStyle/>
              <a:p>
                <a:r>
                  <a:rPr lang="zh-CN" altLang="en-US" b="1" dirty="0">
                    <a:solidFill>
                      <a:schemeClr val="accent1"/>
                    </a:solidFill>
                  </a:rPr>
                  <a:t>字节流</a:t>
                </a:r>
              </a:p>
            </p:txBody>
          </p:sp>
        </p:grpSp>
        <p:sp>
          <p:nvSpPr>
            <p:cNvPr id="72" name="文本框 71">
              <a:extLst>
                <a:ext uri="{FF2B5EF4-FFF2-40B4-BE49-F238E27FC236}">
                  <a16:creationId xmlns:a16="http://schemas.microsoft.com/office/drawing/2014/main" id="{744590B1-C900-5A74-2F65-A212403DF719}"/>
                </a:ext>
              </a:extLst>
            </p:cNvPr>
            <p:cNvSpPr txBox="1"/>
            <p:nvPr/>
          </p:nvSpPr>
          <p:spPr>
            <a:xfrm>
              <a:off x="6656503" y="5954731"/>
              <a:ext cx="5408580" cy="369332"/>
            </a:xfrm>
            <a:prstGeom prst="rect">
              <a:avLst/>
            </a:prstGeom>
            <a:noFill/>
          </p:spPr>
          <p:txBody>
            <a:bodyPr wrap="square" rtlCol="0">
              <a:spAutoFit/>
            </a:bodyPr>
            <a:lstStyle/>
            <a:p>
              <a:pPr algn="ctr"/>
              <a:r>
                <a:rPr lang="en-US" altLang="zh-CN" b="1" dirty="0">
                  <a:solidFill>
                    <a:schemeClr val="accent3"/>
                  </a:solidFill>
                </a:rPr>
                <a:t>TCP</a:t>
              </a:r>
              <a:r>
                <a:rPr lang="zh-CN" altLang="en-US" b="1" dirty="0">
                  <a:solidFill>
                    <a:schemeClr val="accent3"/>
                  </a:solidFill>
                </a:rPr>
                <a:t>是面向</a:t>
              </a:r>
              <a:r>
                <a:rPr lang="zh-CN" altLang="en-US" b="1" dirty="0">
                  <a:solidFill>
                    <a:schemeClr val="accent1"/>
                  </a:solidFill>
                </a:rPr>
                <a:t>字节流</a:t>
              </a:r>
              <a:r>
                <a:rPr lang="zh-CN" altLang="en-US" b="1" dirty="0">
                  <a:solidFill>
                    <a:schemeClr val="accent3"/>
                  </a:solidFill>
                </a:rPr>
                <a:t>的</a:t>
              </a:r>
            </a:p>
          </p:txBody>
        </p:sp>
      </p:grpSp>
    </p:spTree>
    <p:custDataLst>
      <p:tags r:id="rId1"/>
    </p:custDataLst>
    <p:extLst>
      <p:ext uri="{BB962C8B-B14F-4D97-AF65-F5344CB8AC3E}">
        <p14:creationId xmlns:p14="http://schemas.microsoft.com/office/powerpoint/2010/main" val="342250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800" decel="100000"/>
                                        <p:tgtEl>
                                          <p:spTgt spid="5"/>
                                        </p:tgtEl>
                                      </p:cBhvr>
                                    </p:animEffect>
                                    <p:anim calcmode="lin" valueType="num">
                                      <p:cBhvr>
                                        <p:cTn id="14" dur="800" decel="100000" fill="hold"/>
                                        <p:tgtEl>
                                          <p:spTgt spid="5"/>
                                        </p:tgtEl>
                                        <p:attrNameLst>
                                          <p:attrName>style.rotation</p:attrName>
                                        </p:attrNameLst>
                                      </p:cBhvr>
                                      <p:tavLst>
                                        <p:tav tm="0">
                                          <p:val>
                                            <p:fltVal val="-90"/>
                                          </p:val>
                                        </p:tav>
                                        <p:tav tm="100000">
                                          <p:val>
                                            <p:fltVal val="0"/>
                                          </p:val>
                                        </p:tav>
                                      </p:tavLst>
                                    </p:anim>
                                    <p:anim calcmode="lin" valueType="num">
                                      <p:cBhvr>
                                        <p:cTn id="15" dur="800" decel="100000" fill="hold"/>
                                        <p:tgtEl>
                                          <p:spTgt spid="5"/>
                                        </p:tgtEl>
                                        <p:attrNameLst>
                                          <p:attrName>ppt_x</p:attrName>
                                        </p:attrNameLst>
                                      </p:cBhvr>
                                      <p:tavLst>
                                        <p:tav tm="0">
                                          <p:val>
                                            <p:strVal val="#ppt_x+0.4"/>
                                          </p:val>
                                        </p:tav>
                                        <p:tav tm="100000">
                                          <p:val>
                                            <p:strVal val="#ppt_x-0.05"/>
                                          </p:val>
                                        </p:tav>
                                      </p:tavLst>
                                    </p:anim>
                                    <p:anim calcmode="lin" valueType="num">
                                      <p:cBhvr>
                                        <p:cTn id="16" dur="800" decel="100000" fill="hold"/>
                                        <p:tgtEl>
                                          <p:spTgt spid="5"/>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p>
          </p:txBody>
        </p:sp>
      </p:grpSp>
      <p:sp>
        <p:nvSpPr>
          <p:cNvPr id="23" name="矩形 22">
            <a:extLst>
              <a:ext uri="{FF2B5EF4-FFF2-40B4-BE49-F238E27FC236}">
                <a16:creationId xmlns:a16="http://schemas.microsoft.com/office/drawing/2014/main" id="{2FD2D6EE-A6D6-23A9-F38C-850A09B53845}"/>
              </a:ext>
            </a:extLst>
          </p:cNvPr>
          <p:cNvSpPr/>
          <p:nvPr/>
        </p:nvSpPr>
        <p:spPr>
          <a:xfrm>
            <a:off x="4830376" y="4787912"/>
            <a:ext cx="362597" cy="2723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solidFill>
                  <a:schemeClr val="accent4"/>
                </a:solidFill>
              </a:rPr>
              <a:t>TCP</a:t>
            </a:r>
            <a:endParaRPr lang="zh-CN" altLang="en-US" sz="1600" b="1" dirty="0">
              <a:solidFill>
                <a:schemeClr val="accent4"/>
              </a:solidFill>
            </a:endParaRPr>
          </a:p>
        </p:txBody>
      </p:sp>
      <p:grpSp>
        <p:nvGrpSpPr>
          <p:cNvPr id="28" name="组合 27">
            <a:extLst>
              <a:ext uri="{FF2B5EF4-FFF2-40B4-BE49-F238E27FC236}">
                <a16:creationId xmlns:a16="http://schemas.microsoft.com/office/drawing/2014/main" id="{4C197008-F5C1-D42D-69D5-A0E59DF7F4D8}"/>
              </a:ext>
            </a:extLst>
          </p:cNvPr>
          <p:cNvGrpSpPr/>
          <p:nvPr/>
        </p:nvGrpSpPr>
        <p:grpSpPr>
          <a:xfrm>
            <a:off x="4046872" y="2553658"/>
            <a:ext cx="1238913" cy="817122"/>
            <a:chOff x="7218090" y="3137315"/>
            <a:chExt cx="1238913" cy="817122"/>
          </a:xfrm>
        </p:grpSpPr>
        <p:sp>
          <p:nvSpPr>
            <p:cNvPr id="29" name="矩形 28">
              <a:extLst>
                <a:ext uri="{FF2B5EF4-FFF2-40B4-BE49-F238E27FC236}">
                  <a16:creationId xmlns:a16="http://schemas.microsoft.com/office/drawing/2014/main" id="{EF77BD4A-ACA3-6C6F-45FC-250DC84C205D}"/>
                </a:ext>
              </a:extLst>
            </p:cNvPr>
            <p:cNvSpPr/>
            <p:nvPr/>
          </p:nvSpPr>
          <p:spPr>
            <a:xfrm>
              <a:off x="7218090" y="313731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21</a:t>
              </a:r>
              <a:endParaRPr lang="zh-CN" altLang="en-US" sz="1600" b="1" dirty="0"/>
            </a:p>
          </p:txBody>
        </p:sp>
        <p:sp>
          <p:nvSpPr>
            <p:cNvPr id="30" name="矩形 29">
              <a:extLst>
                <a:ext uri="{FF2B5EF4-FFF2-40B4-BE49-F238E27FC236}">
                  <a16:creationId xmlns:a16="http://schemas.microsoft.com/office/drawing/2014/main" id="{D6660DE1-BE1F-6F77-1FD1-12855B5E0466}"/>
                </a:ext>
              </a:extLst>
            </p:cNvPr>
            <p:cNvSpPr/>
            <p:nvPr/>
          </p:nvSpPr>
          <p:spPr>
            <a:xfrm>
              <a:off x="7218090" y="340968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20</a:t>
              </a:r>
              <a:endParaRPr lang="zh-CN" altLang="en-US" sz="1600" b="1" dirty="0"/>
            </a:p>
          </p:txBody>
        </p:sp>
        <p:sp>
          <p:nvSpPr>
            <p:cNvPr id="31" name="矩形 30">
              <a:extLst>
                <a:ext uri="{FF2B5EF4-FFF2-40B4-BE49-F238E27FC236}">
                  <a16:creationId xmlns:a16="http://schemas.microsoft.com/office/drawing/2014/main" id="{455A1C26-E814-F223-D43B-9840CB615252}"/>
                </a:ext>
              </a:extLst>
            </p:cNvPr>
            <p:cNvSpPr/>
            <p:nvPr/>
          </p:nvSpPr>
          <p:spPr>
            <a:xfrm>
              <a:off x="7218090" y="3682063"/>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19</a:t>
              </a:r>
              <a:endParaRPr lang="zh-CN" altLang="en-US" sz="1600" b="1" dirty="0"/>
            </a:p>
          </p:txBody>
        </p:sp>
        <p:cxnSp>
          <p:nvCxnSpPr>
            <p:cNvPr id="32" name="直接箭头连接符 31">
              <a:extLst>
                <a:ext uri="{FF2B5EF4-FFF2-40B4-BE49-F238E27FC236}">
                  <a16:creationId xmlns:a16="http://schemas.microsoft.com/office/drawing/2014/main" id="{87F93DA1-887C-4515-947A-00AB4349D0C6}"/>
                </a:ext>
              </a:extLst>
            </p:cNvPr>
            <p:cNvCxnSpPr/>
            <p:nvPr/>
          </p:nvCxnSpPr>
          <p:spPr>
            <a:xfrm>
              <a:off x="7590275" y="3209387"/>
              <a:ext cx="0" cy="6822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55C923FB-25A1-D414-A3DF-58D01B3175B3}"/>
                </a:ext>
              </a:extLst>
            </p:cNvPr>
            <p:cNvSpPr txBox="1"/>
            <p:nvPr/>
          </p:nvSpPr>
          <p:spPr>
            <a:xfrm>
              <a:off x="7555575" y="3358863"/>
              <a:ext cx="901428" cy="369332"/>
            </a:xfrm>
            <a:prstGeom prst="rect">
              <a:avLst/>
            </a:prstGeom>
            <a:noFill/>
          </p:spPr>
          <p:txBody>
            <a:bodyPr wrap="square" rtlCol="0">
              <a:spAutoFit/>
            </a:bodyPr>
            <a:lstStyle/>
            <a:p>
              <a:r>
                <a:rPr lang="zh-CN" altLang="en-US" b="1" dirty="0">
                  <a:solidFill>
                    <a:schemeClr val="accent1"/>
                  </a:solidFill>
                </a:rPr>
                <a:t>字节流</a:t>
              </a:r>
            </a:p>
          </p:txBody>
        </p:sp>
      </p:grpSp>
      <p:sp>
        <p:nvSpPr>
          <p:cNvPr id="35" name="流程图: 文档 34">
            <a:extLst>
              <a:ext uri="{FF2B5EF4-FFF2-40B4-BE49-F238E27FC236}">
                <a16:creationId xmlns:a16="http://schemas.microsoft.com/office/drawing/2014/main" id="{7CDCFBDD-778D-1EBA-A357-26A56E3C14D1}"/>
              </a:ext>
            </a:extLst>
          </p:cNvPr>
          <p:cNvSpPr/>
          <p:nvPr/>
        </p:nvSpPr>
        <p:spPr>
          <a:xfrm>
            <a:off x="3310498" y="1789892"/>
            <a:ext cx="1154349" cy="713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应用进程</a:t>
            </a:r>
          </a:p>
        </p:txBody>
      </p:sp>
      <p:sp>
        <p:nvSpPr>
          <p:cNvPr id="36" name="文本框 35">
            <a:extLst>
              <a:ext uri="{FF2B5EF4-FFF2-40B4-BE49-F238E27FC236}">
                <a16:creationId xmlns:a16="http://schemas.microsoft.com/office/drawing/2014/main" id="{4C9390C4-4B8D-4BDA-D3C6-C1DE8AD91930}"/>
              </a:ext>
            </a:extLst>
          </p:cNvPr>
          <p:cNvSpPr txBox="1"/>
          <p:nvPr/>
        </p:nvSpPr>
        <p:spPr>
          <a:xfrm>
            <a:off x="3310497" y="1433530"/>
            <a:ext cx="1154349" cy="369332"/>
          </a:xfrm>
          <a:prstGeom prst="rect">
            <a:avLst/>
          </a:prstGeom>
          <a:noFill/>
        </p:spPr>
        <p:txBody>
          <a:bodyPr wrap="square" rtlCol="0">
            <a:spAutoFit/>
          </a:bodyPr>
          <a:lstStyle/>
          <a:p>
            <a:pPr algn="ctr"/>
            <a:r>
              <a:rPr lang="zh-CN" altLang="en-US" b="1" dirty="0"/>
              <a:t>发送方</a:t>
            </a:r>
          </a:p>
        </p:txBody>
      </p:sp>
      <p:sp>
        <p:nvSpPr>
          <p:cNvPr id="37" name="流程图: 文档 36">
            <a:extLst>
              <a:ext uri="{FF2B5EF4-FFF2-40B4-BE49-F238E27FC236}">
                <a16:creationId xmlns:a16="http://schemas.microsoft.com/office/drawing/2014/main" id="{69A99028-40B4-A04B-1874-FE4E142B4F3F}"/>
              </a:ext>
            </a:extLst>
          </p:cNvPr>
          <p:cNvSpPr/>
          <p:nvPr/>
        </p:nvSpPr>
        <p:spPr>
          <a:xfrm>
            <a:off x="7564729" y="1789892"/>
            <a:ext cx="1154349" cy="713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应用进程</a:t>
            </a:r>
          </a:p>
        </p:txBody>
      </p:sp>
      <p:sp>
        <p:nvSpPr>
          <p:cNvPr id="38" name="文本框 37">
            <a:extLst>
              <a:ext uri="{FF2B5EF4-FFF2-40B4-BE49-F238E27FC236}">
                <a16:creationId xmlns:a16="http://schemas.microsoft.com/office/drawing/2014/main" id="{EE077D6E-603D-DF2F-BE7C-DFC361206A38}"/>
              </a:ext>
            </a:extLst>
          </p:cNvPr>
          <p:cNvSpPr txBox="1"/>
          <p:nvPr/>
        </p:nvSpPr>
        <p:spPr>
          <a:xfrm>
            <a:off x="7564728" y="1433530"/>
            <a:ext cx="1154349" cy="369332"/>
          </a:xfrm>
          <a:prstGeom prst="rect">
            <a:avLst/>
          </a:prstGeom>
          <a:noFill/>
        </p:spPr>
        <p:txBody>
          <a:bodyPr wrap="square" rtlCol="0">
            <a:spAutoFit/>
          </a:bodyPr>
          <a:lstStyle/>
          <a:p>
            <a:pPr algn="ctr"/>
            <a:r>
              <a:rPr lang="zh-CN" altLang="en-US" b="1" dirty="0"/>
              <a:t>发送方</a:t>
            </a:r>
          </a:p>
        </p:txBody>
      </p:sp>
      <p:sp>
        <p:nvSpPr>
          <p:cNvPr id="40" name="矩形 39">
            <a:extLst>
              <a:ext uri="{FF2B5EF4-FFF2-40B4-BE49-F238E27FC236}">
                <a16:creationId xmlns:a16="http://schemas.microsoft.com/office/drawing/2014/main" id="{B1BFEAD3-41C8-EF11-A3FF-56BF268AACBE}"/>
              </a:ext>
            </a:extLst>
          </p:cNvPr>
          <p:cNvSpPr/>
          <p:nvPr/>
        </p:nvSpPr>
        <p:spPr>
          <a:xfrm>
            <a:off x="6306615" y="3863644"/>
            <a:ext cx="2412461" cy="781453"/>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cxnSp>
        <p:nvCxnSpPr>
          <p:cNvPr id="41" name="直接箭头连接符 40">
            <a:extLst>
              <a:ext uri="{FF2B5EF4-FFF2-40B4-BE49-F238E27FC236}">
                <a16:creationId xmlns:a16="http://schemas.microsoft.com/office/drawing/2014/main" id="{7CEDA963-258D-E67C-0C21-6E24F882BD1E}"/>
              </a:ext>
            </a:extLst>
          </p:cNvPr>
          <p:cNvCxnSpPr>
            <a:cxnSpLocks/>
          </p:cNvCxnSpPr>
          <p:nvPr/>
        </p:nvCxnSpPr>
        <p:spPr>
          <a:xfrm>
            <a:off x="3997918" y="2425432"/>
            <a:ext cx="0" cy="1438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414A7B80-FBD2-ECBA-5154-B0BE1FAA2489}"/>
              </a:ext>
            </a:extLst>
          </p:cNvPr>
          <p:cNvCxnSpPr>
            <a:cxnSpLocks/>
          </p:cNvCxnSpPr>
          <p:nvPr/>
        </p:nvCxnSpPr>
        <p:spPr>
          <a:xfrm>
            <a:off x="8216480" y="2425432"/>
            <a:ext cx="0" cy="1438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E20C9BF1-C378-DE77-A70B-CB43C5E389A9}"/>
              </a:ext>
            </a:extLst>
          </p:cNvPr>
          <p:cNvGrpSpPr/>
          <p:nvPr/>
        </p:nvGrpSpPr>
        <p:grpSpPr>
          <a:xfrm>
            <a:off x="3997918" y="4645097"/>
            <a:ext cx="832458" cy="505846"/>
            <a:chOff x="3997918" y="4645097"/>
            <a:chExt cx="832458" cy="505846"/>
          </a:xfrm>
        </p:grpSpPr>
        <p:grpSp>
          <p:nvGrpSpPr>
            <p:cNvPr id="24" name="组合 23">
              <a:extLst>
                <a:ext uri="{FF2B5EF4-FFF2-40B4-BE49-F238E27FC236}">
                  <a16:creationId xmlns:a16="http://schemas.microsoft.com/office/drawing/2014/main" id="{BC14D62D-C41D-41EC-C6A5-41A203354427}"/>
                </a:ext>
              </a:extLst>
            </p:cNvPr>
            <p:cNvGrpSpPr/>
            <p:nvPr/>
          </p:nvGrpSpPr>
          <p:grpSpPr>
            <a:xfrm>
              <a:off x="4046872" y="4787912"/>
              <a:ext cx="783504" cy="272374"/>
              <a:chOff x="7218090" y="5371569"/>
              <a:chExt cx="783504" cy="272374"/>
            </a:xfrm>
          </p:grpSpPr>
          <p:sp>
            <p:nvSpPr>
              <p:cNvPr id="25" name="矩形 24">
                <a:extLst>
                  <a:ext uri="{FF2B5EF4-FFF2-40B4-BE49-F238E27FC236}">
                    <a16:creationId xmlns:a16="http://schemas.microsoft.com/office/drawing/2014/main" id="{BD9932A0-C347-F32A-DCB0-C0EE93DC22EE}"/>
                  </a:ext>
                </a:extLst>
              </p:cNvPr>
              <p:cNvSpPr/>
              <p:nvPr/>
            </p:nvSpPr>
            <p:spPr>
              <a:xfrm>
                <a:off x="7218090" y="537156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13</a:t>
                </a:r>
                <a:endParaRPr lang="zh-CN" altLang="en-US" sz="1600" b="1" dirty="0"/>
              </a:p>
            </p:txBody>
          </p:sp>
          <p:sp>
            <p:nvSpPr>
              <p:cNvPr id="26" name="矩形 25">
                <a:extLst>
                  <a:ext uri="{FF2B5EF4-FFF2-40B4-BE49-F238E27FC236}">
                    <a16:creationId xmlns:a16="http://schemas.microsoft.com/office/drawing/2014/main" id="{854B6A44-CA86-7C29-1389-C3C5D60E23EE}"/>
                  </a:ext>
                </a:extLst>
              </p:cNvPr>
              <p:cNvSpPr/>
              <p:nvPr/>
            </p:nvSpPr>
            <p:spPr>
              <a:xfrm>
                <a:off x="7469010" y="537156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12</a:t>
                </a:r>
                <a:endParaRPr lang="zh-CN" altLang="en-US" sz="1600" b="1" dirty="0"/>
              </a:p>
            </p:txBody>
          </p:sp>
          <p:sp>
            <p:nvSpPr>
              <p:cNvPr id="27" name="矩形 26">
                <a:extLst>
                  <a:ext uri="{FF2B5EF4-FFF2-40B4-BE49-F238E27FC236}">
                    <a16:creationId xmlns:a16="http://schemas.microsoft.com/office/drawing/2014/main" id="{A7C0BA62-745E-0FB5-A746-670998FBF163}"/>
                  </a:ext>
                </a:extLst>
              </p:cNvPr>
              <p:cNvSpPr/>
              <p:nvPr/>
            </p:nvSpPr>
            <p:spPr>
              <a:xfrm>
                <a:off x="7735302" y="537156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11</a:t>
                </a:r>
                <a:endParaRPr lang="zh-CN" altLang="en-US" sz="1600" b="1" dirty="0"/>
              </a:p>
            </p:txBody>
          </p:sp>
        </p:grpSp>
        <p:cxnSp>
          <p:nvCxnSpPr>
            <p:cNvPr id="43" name="直接连接符 42">
              <a:extLst>
                <a:ext uri="{FF2B5EF4-FFF2-40B4-BE49-F238E27FC236}">
                  <a16:creationId xmlns:a16="http://schemas.microsoft.com/office/drawing/2014/main" id="{088BF1AA-51B5-A8F9-1CAC-AD85BBA91321}"/>
                </a:ext>
              </a:extLst>
            </p:cNvPr>
            <p:cNvCxnSpPr>
              <a:cxnSpLocks/>
            </p:cNvCxnSpPr>
            <p:nvPr/>
          </p:nvCxnSpPr>
          <p:spPr>
            <a:xfrm>
              <a:off x="3997918" y="4645097"/>
              <a:ext cx="0" cy="505846"/>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直接连接符 43">
            <a:extLst>
              <a:ext uri="{FF2B5EF4-FFF2-40B4-BE49-F238E27FC236}">
                <a16:creationId xmlns:a16="http://schemas.microsoft.com/office/drawing/2014/main" id="{4B377CC0-2C2B-C757-16E8-5A4A830FD96F}"/>
              </a:ext>
            </a:extLst>
          </p:cNvPr>
          <p:cNvCxnSpPr>
            <a:cxnSpLocks/>
          </p:cNvCxnSpPr>
          <p:nvPr/>
        </p:nvCxnSpPr>
        <p:spPr>
          <a:xfrm>
            <a:off x="8216480" y="4645097"/>
            <a:ext cx="0" cy="505846"/>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15D4C08-9877-8294-8561-E239533F8074}"/>
              </a:ext>
            </a:extLst>
          </p:cNvPr>
          <p:cNvCxnSpPr/>
          <p:nvPr/>
        </p:nvCxnSpPr>
        <p:spPr>
          <a:xfrm>
            <a:off x="3997918" y="5150943"/>
            <a:ext cx="4218562"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2F5F6CEB-B3C2-2C62-0542-654E61B83919}"/>
              </a:ext>
            </a:extLst>
          </p:cNvPr>
          <p:cNvSpPr txBox="1"/>
          <p:nvPr/>
        </p:nvSpPr>
        <p:spPr>
          <a:xfrm>
            <a:off x="8131574" y="3849979"/>
            <a:ext cx="587828" cy="369332"/>
          </a:xfrm>
          <a:prstGeom prst="rect">
            <a:avLst/>
          </a:prstGeom>
          <a:noFill/>
        </p:spPr>
        <p:txBody>
          <a:bodyPr wrap="square" rtlCol="0">
            <a:spAutoFit/>
          </a:bodyPr>
          <a:lstStyle/>
          <a:p>
            <a:pPr algn="r"/>
            <a:r>
              <a:rPr lang="en-US" altLang="zh-CN" b="1" dirty="0">
                <a:solidFill>
                  <a:schemeClr val="bg1"/>
                </a:solidFill>
              </a:rPr>
              <a:t>TCP</a:t>
            </a:r>
            <a:endParaRPr lang="zh-CN" altLang="en-US" b="1" dirty="0">
              <a:solidFill>
                <a:schemeClr val="bg1"/>
              </a:solidFill>
            </a:endParaRPr>
          </a:p>
        </p:txBody>
      </p:sp>
      <p:grpSp>
        <p:nvGrpSpPr>
          <p:cNvPr id="6" name="组合 5">
            <a:extLst>
              <a:ext uri="{FF2B5EF4-FFF2-40B4-BE49-F238E27FC236}">
                <a16:creationId xmlns:a16="http://schemas.microsoft.com/office/drawing/2014/main" id="{821C1D09-9357-C266-2ADF-0F4FB0FE2338}"/>
              </a:ext>
            </a:extLst>
          </p:cNvPr>
          <p:cNvGrpSpPr/>
          <p:nvPr/>
        </p:nvGrpSpPr>
        <p:grpSpPr>
          <a:xfrm>
            <a:off x="3310125" y="3849979"/>
            <a:ext cx="2412831" cy="795118"/>
            <a:chOff x="3310125" y="3849979"/>
            <a:chExt cx="2412831" cy="795118"/>
          </a:xfrm>
        </p:grpSpPr>
        <p:sp>
          <p:nvSpPr>
            <p:cNvPr id="39" name="矩形 38">
              <a:extLst>
                <a:ext uri="{FF2B5EF4-FFF2-40B4-BE49-F238E27FC236}">
                  <a16:creationId xmlns:a16="http://schemas.microsoft.com/office/drawing/2014/main" id="{EBC1CDCC-7C66-C755-D3B2-03902F9BAD1D}"/>
                </a:ext>
              </a:extLst>
            </p:cNvPr>
            <p:cNvSpPr/>
            <p:nvPr/>
          </p:nvSpPr>
          <p:spPr>
            <a:xfrm>
              <a:off x="3310495" y="3863644"/>
              <a:ext cx="2412461" cy="781453"/>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46" name="文本框 45">
              <a:extLst>
                <a:ext uri="{FF2B5EF4-FFF2-40B4-BE49-F238E27FC236}">
                  <a16:creationId xmlns:a16="http://schemas.microsoft.com/office/drawing/2014/main" id="{C5E025E9-D8D5-D9C0-064A-0CC2D5B7C14D}"/>
                </a:ext>
              </a:extLst>
            </p:cNvPr>
            <p:cNvSpPr txBox="1"/>
            <p:nvPr/>
          </p:nvSpPr>
          <p:spPr>
            <a:xfrm>
              <a:off x="3310125" y="3849979"/>
              <a:ext cx="587828" cy="369332"/>
            </a:xfrm>
            <a:prstGeom prst="rect">
              <a:avLst/>
            </a:prstGeom>
            <a:noFill/>
          </p:spPr>
          <p:txBody>
            <a:bodyPr wrap="square" rtlCol="0">
              <a:spAutoFit/>
            </a:bodyPr>
            <a:lstStyle/>
            <a:p>
              <a:pPr algn="r"/>
              <a:r>
                <a:rPr lang="en-US" altLang="zh-CN" b="1" dirty="0">
                  <a:solidFill>
                    <a:schemeClr val="bg1"/>
                  </a:solidFill>
                </a:rPr>
                <a:t>TCP</a:t>
              </a:r>
              <a:endParaRPr lang="zh-CN" altLang="en-US" b="1" dirty="0">
                <a:solidFill>
                  <a:schemeClr val="bg1"/>
                </a:solidFill>
              </a:endParaRPr>
            </a:p>
          </p:txBody>
        </p:sp>
        <p:grpSp>
          <p:nvGrpSpPr>
            <p:cNvPr id="48" name="组合 47">
              <a:extLst>
                <a:ext uri="{FF2B5EF4-FFF2-40B4-BE49-F238E27FC236}">
                  <a16:creationId xmlns:a16="http://schemas.microsoft.com/office/drawing/2014/main" id="{051C2757-EBFE-3AFB-8EBC-0C25A275BD7A}"/>
                </a:ext>
              </a:extLst>
            </p:cNvPr>
            <p:cNvGrpSpPr/>
            <p:nvPr/>
          </p:nvGrpSpPr>
          <p:grpSpPr>
            <a:xfrm>
              <a:off x="4046872" y="4136018"/>
              <a:ext cx="1316088" cy="272374"/>
              <a:chOff x="7218090" y="4719675"/>
              <a:chExt cx="1316088" cy="272374"/>
            </a:xfrm>
          </p:grpSpPr>
          <p:sp>
            <p:nvSpPr>
              <p:cNvPr id="49" name="矩形 48">
                <a:extLst>
                  <a:ext uri="{FF2B5EF4-FFF2-40B4-BE49-F238E27FC236}">
                    <a16:creationId xmlns:a16="http://schemas.microsoft.com/office/drawing/2014/main" id="{C530F9EA-493B-25A1-F71F-3E764598F6DE}"/>
                  </a:ext>
                </a:extLst>
              </p:cNvPr>
              <p:cNvSpPr/>
              <p:nvPr/>
            </p:nvSpPr>
            <p:spPr>
              <a:xfrm>
                <a:off x="7218090" y="471967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18</a:t>
                </a:r>
                <a:endParaRPr lang="zh-CN" altLang="en-US" sz="1600" b="1" dirty="0"/>
              </a:p>
            </p:txBody>
          </p:sp>
          <p:sp>
            <p:nvSpPr>
              <p:cNvPr id="50" name="矩形 49">
                <a:extLst>
                  <a:ext uri="{FF2B5EF4-FFF2-40B4-BE49-F238E27FC236}">
                    <a16:creationId xmlns:a16="http://schemas.microsoft.com/office/drawing/2014/main" id="{9E06026B-FF3C-7CFA-0D68-B3326288980D}"/>
                  </a:ext>
                </a:extLst>
              </p:cNvPr>
              <p:cNvSpPr/>
              <p:nvPr/>
            </p:nvSpPr>
            <p:spPr>
              <a:xfrm>
                <a:off x="7484382" y="471967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17</a:t>
                </a:r>
                <a:endParaRPr lang="zh-CN" altLang="en-US" sz="1600" b="1" dirty="0"/>
              </a:p>
            </p:txBody>
          </p:sp>
          <p:sp>
            <p:nvSpPr>
              <p:cNvPr id="51" name="矩形 50">
                <a:extLst>
                  <a:ext uri="{FF2B5EF4-FFF2-40B4-BE49-F238E27FC236}">
                    <a16:creationId xmlns:a16="http://schemas.microsoft.com/office/drawing/2014/main" id="{D7863EB0-5CC9-D855-2990-8D08F79C4609}"/>
                  </a:ext>
                </a:extLst>
              </p:cNvPr>
              <p:cNvSpPr/>
              <p:nvPr/>
            </p:nvSpPr>
            <p:spPr>
              <a:xfrm>
                <a:off x="7750674" y="471967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16</a:t>
                </a:r>
                <a:endParaRPr lang="zh-CN" altLang="en-US" sz="1600" b="1" dirty="0"/>
              </a:p>
            </p:txBody>
          </p:sp>
          <p:sp>
            <p:nvSpPr>
              <p:cNvPr id="52" name="矩形 51">
                <a:extLst>
                  <a:ext uri="{FF2B5EF4-FFF2-40B4-BE49-F238E27FC236}">
                    <a16:creationId xmlns:a16="http://schemas.microsoft.com/office/drawing/2014/main" id="{663D805F-82D1-20D4-FFA4-96F5F202889F}"/>
                  </a:ext>
                </a:extLst>
              </p:cNvPr>
              <p:cNvSpPr/>
              <p:nvPr/>
            </p:nvSpPr>
            <p:spPr>
              <a:xfrm>
                <a:off x="8001594" y="471967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15</a:t>
                </a:r>
                <a:endParaRPr lang="zh-CN" altLang="en-US" sz="1600" b="1" dirty="0"/>
              </a:p>
            </p:txBody>
          </p:sp>
          <p:sp>
            <p:nvSpPr>
              <p:cNvPr id="53" name="矩形 52">
                <a:extLst>
                  <a:ext uri="{FF2B5EF4-FFF2-40B4-BE49-F238E27FC236}">
                    <a16:creationId xmlns:a16="http://schemas.microsoft.com/office/drawing/2014/main" id="{1523FD0E-FD31-4082-06D5-D5865D8036D6}"/>
                  </a:ext>
                </a:extLst>
              </p:cNvPr>
              <p:cNvSpPr/>
              <p:nvPr/>
            </p:nvSpPr>
            <p:spPr>
              <a:xfrm>
                <a:off x="8267886" y="471967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14</a:t>
                </a:r>
                <a:endParaRPr lang="zh-CN" altLang="en-US" sz="1600" b="1" dirty="0"/>
              </a:p>
            </p:txBody>
          </p:sp>
        </p:grpSp>
      </p:grpSp>
      <p:grpSp>
        <p:nvGrpSpPr>
          <p:cNvPr id="54" name="组合 53">
            <a:extLst>
              <a:ext uri="{FF2B5EF4-FFF2-40B4-BE49-F238E27FC236}">
                <a16:creationId xmlns:a16="http://schemas.microsoft.com/office/drawing/2014/main" id="{C9952A54-DFDC-5189-C1A1-831DC85473AB}"/>
              </a:ext>
            </a:extLst>
          </p:cNvPr>
          <p:cNvGrpSpPr/>
          <p:nvPr/>
        </p:nvGrpSpPr>
        <p:grpSpPr>
          <a:xfrm>
            <a:off x="5656991" y="4787912"/>
            <a:ext cx="2505301" cy="272374"/>
            <a:chOff x="8828209" y="5371569"/>
            <a:chExt cx="2505301" cy="272374"/>
          </a:xfrm>
        </p:grpSpPr>
        <p:sp>
          <p:nvSpPr>
            <p:cNvPr id="55" name="矩形 54">
              <a:extLst>
                <a:ext uri="{FF2B5EF4-FFF2-40B4-BE49-F238E27FC236}">
                  <a16:creationId xmlns:a16="http://schemas.microsoft.com/office/drawing/2014/main" id="{BDDB3F97-55C9-C403-8C36-E81A9DA84385}"/>
                </a:ext>
              </a:extLst>
            </p:cNvPr>
            <p:cNvSpPr/>
            <p:nvPr/>
          </p:nvSpPr>
          <p:spPr>
            <a:xfrm>
              <a:off x="10187409" y="537156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8</a:t>
              </a:r>
              <a:endParaRPr lang="zh-CN" altLang="en-US" sz="1600" b="1" dirty="0"/>
            </a:p>
          </p:txBody>
        </p:sp>
        <p:sp>
          <p:nvSpPr>
            <p:cNvPr id="56" name="矩形 55">
              <a:extLst>
                <a:ext uri="{FF2B5EF4-FFF2-40B4-BE49-F238E27FC236}">
                  <a16:creationId xmlns:a16="http://schemas.microsoft.com/office/drawing/2014/main" id="{21E534CF-5198-4516-07AA-1FC62F7BE9A6}"/>
                </a:ext>
              </a:extLst>
            </p:cNvPr>
            <p:cNvSpPr/>
            <p:nvPr/>
          </p:nvSpPr>
          <p:spPr>
            <a:xfrm>
              <a:off x="10438329" y="537156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7</a:t>
              </a:r>
              <a:endParaRPr lang="zh-CN" altLang="en-US" sz="1600" b="1" dirty="0"/>
            </a:p>
          </p:txBody>
        </p:sp>
        <p:sp>
          <p:nvSpPr>
            <p:cNvPr id="57" name="矩形 56">
              <a:extLst>
                <a:ext uri="{FF2B5EF4-FFF2-40B4-BE49-F238E27FC236}">
                  <a16:creationId xmlns:a16="http://schemas.microsoft.com/office/drawing/2014/main" id="{B0926422-D6AD-2548-1886-0D48217AB279}"/>
                </a:ext>
              </a:extLst>
            </p:cNvPr>
            <p:cNvSpPr/>
            <p:nvPr/>
          </p:nvSpPr>
          <p:spPr>
            <a:xfrm>
              <a:off x="10704621" y="537156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6</a:t>
              </a:r>
              <a:endParaRPr lang="zh-CN" altLang="en-US" sz="1600" b="1" dirty="0"/>
            </a:p>
          </p:txBody>
        </p:sp>
        <p:sp>
          <p:nvSpPr>
            <p:cNvPr id="58" name="矩形 57">
              <a:extLst>
                <a:ext uri="{FF2B5EF4-FFF2-40B4-BE49-F238E27FC236}">
                  <a16:creationId xmlns:a16="http://schemas.microsoft.com/office/drawing/2014/main" id="{8A6454E2-D1C0-DDC0-D31E-DB428F411D34}"/>
                </a:ext>
              </a:extLst>
            </p:cNvPr>
            <p:cNvSpPr/>
            <p:nvPr/>
          </p:nvSpPr>
          <p:spPr>
            <a:xfrm>
              <a:off x="10970913" y="5371569"/>
              <a:ext cx="362597" cy="2723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solidFill>
                    <a:schemeClr val="accent4"/>
                  </a:solidFill>
                </a:rPr>
                <a:t>TCP</a:t>
              </a:r>
              <a:endParaRPr lang="zh-CN" altLang="en-US" sz="1600" b="1" dirty="0">
                <a:solidFill>
                  <a:schemeClr val="accent4"/>
                </a:solidFill>
              </a:endParaRPr>
            </a:p>
          </p:txBody>
        </p:sp>
        <p:sp>
          <p:nvSpPr>
            <p:cNvPr id="59" name="矩形 58">
              <a:extLst>
                <a:ext uri="{FF2B5EF4-FFF2-40B4-BE49-F238E27FC236}">
                  <a16:creationId xmlns:a16="http://schemas.microsoft.com/office/drawing/2014/main" id="{77E0D441-CC2D-818B-07F2-94B48DB5C981}"/>
                </a:ext>
              </a:extLst>
            </p:cNvPr>
            <p:cNvSpPr/>
            <p:nvPr/>
          </p:nvSpPr>
          <p:spPr>
            <a:xfrm>
              <a:off x="8828209" y="537156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10</a:t>
              </a:r>
              <a:endParaRPr lang="zh-CN" altLang="en-US" sz="1600" b="1" dirty="0"/>
            </a:p>
          </p:txBody>
        </p:sp>
        <p:sp>
          <p:nvSpPr>
            <p:cNvPr id="60" name="矩形 59">
              <a:extLst>
                <a:ext uri="{FF2B5EF4-FFF2-40B4-BE49-F238E27FC236}">
                  <a16:creationId xmlns:a16="http://schemas.microsoft.com/office/drawing/2014/main" id="{2609549F-A958-DF7B-7984-115186E27814}"/>
                </a:ext>
              </a:extLst>
            </p:cNvPr>
            <p:cNvSpPr/>
            <p:nvPr/>
          </p:nvSpPr>
          <p:spPr>
            <a:xfrm>
              <a:off x="9094501" y="537156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9</a:t>
              </a:r>
              <a:endParaRPr lang="zh-CN" altLang="en-US" sz="1600" b="1" dirty="0"/>
            </a:p>
          </p:txBody>
        </p:sp>
        <p:sp>
          <p:nvSpPr>
            <p:cNvPr id="61" name="矩形 60">
              <a:extLst>
                <a:ext uri="{FF2B5EF4-FFF2-40B4-BE49-F238E27FC236}">
                  <a16:creationId xmlns:a16="http://schemas.microsoft.com/office/drawing/2014/main" id="{B6F2220A-3FDF-7A98-B484-F9F3160DAF74}"/>
                </a:ext>
              </a:extLst>
            </p:cNvPr>
            <p:cNvSpPr/>
            <p:nvPr/>
          </p:nvSpPr>
          <p:spPr>
            <a:xfrm>
              <a:off x="9360793" y="5371569"/>
              <a:ext cx="362597" cy="2723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solidFill>
                    <a:schemeClr val="accent4"/>
                  </a:solidFill>
                </a:rPr>
                <a:t>TCP</a:t>
              </a:r>
              <a:endParaRPr lang="zh-CN" altLang="en-US" sz="1600" b="1" dirty="0">
                <a:solidFill>
                  <a:schemeClr val="accent4"/>
                </a:solidFill>
              </a:endParaRPr>
            </a:p>
          </p:txBody>
        </p:sp>
      </p:grpSp>
      <p:grpSp>
        <p:nvGrpSpPr>
          <p:cNvPr id="62" name="组合 61">
            <a:extLst>
              <a:ext uri="{FF2B5EF4-FFF2-40B4-BE49-F238E27FC236}">
                <a16:creationId xmlns:a16="http://schemas.microsoft.com/office/drawing/2014/main" id="{5D9D0B39-7E89-2067-14A5-A7EEEF1CE948}"/>
              </a:ext>
            </a:extLst>
          </p:cNvPr>
          <p:cNvGrpSpPr/>
          <p:nvPr/>
        </p:nvGrpSpPr>
        <p:grpSpPr>
          <a:xfrm>
            <a:off x="7267111" y="4136018"/>
            <a:ext cx="532584" cy="272374"/>
            <a:chOff x="8153994" y="4872075"/>
            <a:chExt cx="532584" cy="272374"/>
          </a:xfrm>
        </p:grpSpPr>
        <p:sp>
          <p:nvSpPr>
            <p:cNvPr id="63" name="矩形 62">
              <a:extLst>
                <a:ext uri="{FF2B5EF4-FFF2-40B4-BE49-F238E27FC236}">
                  <a16:creationId xmlns:a16="http://schemas.microsoft.com/office/drawing/2014/main" id="{0F428380-4123-3070-10B1-EADCBC9479A1}"/>
                </a:ext>
              </a:extLst>
            </p:cNvPr>
            <p:cNvSpPr/>
            <p:nvPr/>
          </p:nvSpPr>
          <p:spPr>
            <a:xfrm>
              <a:off x="8153994" y="487207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5</a:t>
              </a:r>
              <a:endParaRPr lang="zh-CN" altLang="en-US" sz="1600" b="1" dirty="0"/>
            </a:p>
          </p:txBody>
        </p:sp>
        <p:sp>
          <p:nvSpPr>
            <p:cNvPr id="64" name="矩形 63">
              <a:extLst>
                <a:ext uri="{FF2B5EF4-FFF2-40B4-BE49-F238E27FC236}">
                  <a16:creationId xmlns:a16="http://schemas.microsoft.com/office/drawing/2014/main" id="{1D884F15-4BE1-E1CF-A831-DDB62C6E4AE9}"/>
                </a:ext>
              </a:extLst>
            </p:cNvPr>
            <p:cNvSpPr/>
            <p:nvPr/>
          </p:nvSpPr>
          <p:spPr>
            <a:xfrm>
              <a:off x="8420286" y="487207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4</a:t>
              </a:r>
              <a:endParaRPr lang="zh-CN" altLang="en-US" sz="1600" b="1" dirty="0"/>
            </a:p>
          </p:txBody>
        </p:sp>
      </p:grpSp>
      <p:grpSp>
        <p:nvGrpSpPr>
          <p:cNvPr id="65" name="组合 64">
            <a:extLst>
              <a:ext uri="{FF2B5EF4-FFF2-40B4-BE49-F238E27FC236}">
                <a16:creationId xmlns:a16="http://schemas.microsoft.com/office/drawing/2014/main" id="{44334A55-894C-31EC-7096-D1672FA07DA1}"/>
              </a:ext>
            </a:extLst>
          </p:cNvPr>
          <p:cNvGrpSpPr/>
          <p:nvPr/>
        </p:nvGrpSpPr>
        <p:grpSpPr>
          <a:xfrm>
            <a:off x="6949543" y="2553658"/>
            <a:ext cx="1202873" cy="1089496"/>
            <a:chOff x="10120761" y="3137315"/>
            <a:chExt cx="1202873" cy="1089496"/>
          </a:xfrm>
        </p:grpSpPr>
        <p:sp>
          <p:nvSpPr>
            <p:cNvPr id="66" name="矩形 65">
              <a:extLst>
                <a:ext uri="{FF2B5EF4-FFF2-40B4-BE49-F238E27FC236}">
                  <a16:creationId xmlns:a16="http://schemas.microsoft.com/office/drawing/2014/main" id="{18D62BAC-D5D6-FF55-B267-04443DAA8962}"/>
                </a:ext>
              </a:extLst>
            </p:cNvPr>
            <p:cNvSpPr/>
            <p:nvPr/>
          </p:nvSpPr>
          <p:spPr>
            <a:xfrm>
              <a:off x="11057342" y="313731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0</a:t>
              </a:r>
              <a:endParaRPr lang="zh-CN" altLang="en-US" sz="1600" b="1" dirty="0"/>
            </a:p>
          </p:txBody>
        </p:sp>
        <p:sp>
          <p:nvSpPr>
            <p:cNvPr id="67" name="矩形 66">
              <a:extLst>
                <a:ext uri="{FF2B5EF4-FFF2-40B4-BE49-F238E27FC236}">
                  <a16:creationId xmlns:a16="http://schemas.microsoft.com/office/drawing/2014/main" id="{156B5489-CFE9-C801-70F0-C703E511FE9C}"/>
                </a:ext>
              </a:extLst>
            </p:cNvPr>
            <p:cNvSpPr/>
            <p:nvPr/>
          </p:nvSpPr>
          <p:spPr>
            <a:xfrm>
              <a:off x="11057342" y="340968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a:t>
              </a:r>
              <a:endParaRPr lang="zh-CN" altLang="en-US" sz="1600" b="1" dirty="0"/>
            </a:p>
          </p:txBody>
        </p:sp>
        <p:sp>
          <p:nvSpPr>
            <p:cNvPr id="68" name="矩形 67">
              <a:extLst>
                <a:ext uri="{FF2B5EF4-FFF2-40B4-BE49-F238E27FC236}">
                  <a16:creationId xmlns:a16="http://schemas.microsoft.com/office/drawing/2014/main" id="{36B73863-CDCC-7C49-04B6-8FB81E560573}"/>
                </a:ext>
              </a:extLst>
            </p:cNvPr>
            <p:cNvSpPr/>
            <p:nvPr/>
          </p:nvSpPr>
          <p:spPr>
            <a:xfrm>
              <a:off x="11057342" y="3682063"/>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2</a:t>
              </a:r>
              <a:endParaRPr lang="zh-CN" altLang="en-US" sz="1600" b="1" dirty="0"/>
            </a:p>
          </p:txBody>
        </p:sp>
        <p:sp>
          <p:nvSpPr>
            <p:cNvPr id="69" name="矩形 68">
              <a:extLst>
                <a:ext uri="{FF2B5EF4-FFF2-40B4-BE49-F238E27FC236}">
                  <a16:creationId xmlns:a16="http://schemas.microsoft.com/office/drawing/2014/main" id="{715024EB-64C5-9076-3940-C1FE3C3E8CAD}"/>
                </a:ext>
              </a:extLst>
            </p:cNvPr>
            <p:cNvSpPr/>
            <p:nvPr/>
          </p:nvSpPr>
          <p:spPr>
            <a:xfrm>
              <a:off x="11057342" y="3954437"/>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3</a:t>
              </a:r>
              <a:endParaRPr lang="zh-CN" altLang="en-US" sz="1600" b="1" dirty="0"/>
            </a:p>
          </p:txBody>
        </p:sp>
        <p:cxnSp>
          <p:nvCxnSpPr>
            <p:cNvPr id="70" name="直接箭头连接符 69">
              <a:extLst>
                <a:ext uri="{FF2B5EF4-FFF2-40B4-BE49-F238E27FC236}">
                  <a16:creationId xmlns:a16="http://schemas.microsoft.com/office/drawing/2014/main" id="{D5DC834D-6298-7183-6FBA-A32EE2B4CFBF}"/>
                </a:ext>
              </a:extLst>
            </p:cNvPr>
            <p:cNvCxnSpPr/>
            <p:nvPr/>
          </p:nvCxnSpPr>
          <p:spPr>
            <a:xfrm flipV="1">
              <a:off x="10970913" y="3232244"/>
              <a:ext cx="0" cy="9589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15401B6A-6CBA-F83D-5AFF-49F8195F9D70}"/>
                </a:ext>
              </a:extLst>
            </p:cNvPr>
            <p:cNvSpPr txBox="1"/>
            <p:nvPr/>
          </p:nvSpPr>
          <p:spPr>
            <a:xfrm>
              <a:off x="10120761" y="3358863"/>
              <a:ext cx="901428" cy="369332"/>
            </a:xfrm>
            <a:prstGeom prst="rect">
              <a:avLst/>
            </a:prstGeom>
            <a:noFill/>
          </p:spPr>
          <p:txBody>
            <a:bodyPr wrap="square" rtlCol="0">
              <a:spAutoFit/>
            </a:bodyPr>
            <a:lstStyle/>
            <a:p>
              <a:r>
                <a:rPr lang="zh-CN" altLang="en-US" b="1" dirty="0">
                  <a:solidFill>
                    <a:schemeClr val="accent1"/>
                  </a:solidFill>
                </a:rPr>
                <a:t>字节流</a:t>
              </a:r>
            </a:p>
          </p:txBody>
        </p:sp>
      </p:grpSp>
      <p:sp>
        <p:nvSpPr>
          <p:cNvPr id="72" name="文本框 71">
            <a:extLst>
              <a:ext uri="{FF2B5EF4-FFF2-40B4-BE49-F238E27FC236}">
                <a16:creationId xmlns:a16="http://schemas.microsoft.com/office/drawing/2014/main" id="{744590B1-C900-5A74-2F65-A212403DF719}"/>
              </a:ext>
            </a:extLst>
          </p:cNvPr>
          <p:cNvSpPr txBox="1"/>
          <p:nvPr/>
        </p:nvSpPr>
        <p:spPr>
          <a:xfrm>
            <a:off x="3485285" y="5371074"/>
            <a:ext cx="5408580" cy="369332"/>
          </a:xfrm>
          <a:prstGeom prst="rect">
            <a:avLst/>
          </a:prstGeom>
          <a:noFill/>
        </p:spPr>
        <p:txBody>
          <a:bodyPr wrap="square" rtlCol="0">
            <a:spAutoFit/>
          </a:bodyPr>
          <a:lstStyle/>
          <a:p>
            <a:pPr algn="ctr"/>
            <a:r>
              <a:rPr lang="en-US" altLang="zh-CN" b="1" dirty="0">
                <a:solidFill>
                  <a:schemeClr val="accent3"/>
                </a:solidFill>
              </a:rPr>
              <a:t>TCP</a:t>
            </a:r>
            <a:r>
              <a:rPr lang="zh-CN" altLang="en-US" b="1" dirty="0">
                <a:solidFill>
                  <a:schemeClr val="accent3"/>
                </a:solidFill>
              </a:rPr>
              <a:t>是面向</a:t>
            </a:r>
            <a:r>
              <a:rPr lang="zh-CN" altLang="en-US" b="1" dirty="0">
                <a:solidFill>
                  <a:schemeClr val="accent1"/>
                </a:solidFill>
              </a:rPr>
              <a:t>字节流</a:t>
            </a:r>
            <a:r>
              <a:rPr lang="zh-CN" altLang="en-US" b="1" dirty="0">
                <a:solidFill>
                  <a:schemeClr val="accent3"/>
                </a:solidFill>
              </a:rPr>
              <a:t>的</a:t>
            </a:r>
          </a:p>
        </p:txBody>
      </p:sp>
      <p:sp>
        <p:nvSpPr>
          <p:cNvPr id="8" name="对话气泡: 圆角矩形 7">
            <a:extLst>
              <a:ext uri="{FF2B5EF4-FFF2-40B4-BE49-F238E27FC236}">
                <a16:creationId xmlns:a16="http://schemas.microsoft.com/office/drawing/2014/main" id="{10281763-1D14-52D5-D270-F437BA93812C}"/>
              </a:ext>
            </a:extLst>
          </p:cNvPr>
          <p:cNvSpPr/>
          <p:nvPr/>
        </p:nvSpPr>
        <p:spPr>
          <a:xfrm>
            <a:off x="1666001" y="5442307"/>
            <a:ext cx="3526972" cy="980177"/>
          </a:xfrm>
          <a:prstGeom prst="wedgeRoundRectCallout">
            <a:avLst>
              <a:gd name="adj1" fmla="val 44908"/>
              <a:gd name="adj2" fmla="val -91719"/>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en-US" altLang="zh-CN" b="1" dirty="0"/>
              <a:t>         TCP</a:t>
            </a:r>
            <a:r>
              <a:rPr lang="zh-CN" altLang="en-US" b="1" dirty="0"/>
              <a:t>的全部功能需要依靠其首部中的各字段来实现。</a:t>
            </a:r>
          </a:p>
        </p:txBody>
      </p:sp>
    </p:spTree>
    <p:custDataLst>
      <p:tags r:id="rId1"/>
    </p:custDataLst>
    <p:extLst>
      <p:ext uri="{BB962C8B-B14F-4D97-AF65-F5344CB8AC3E}">
        <p14:creationId xmlns:p14="http://schemas.microsoft.com/office/powerpoint/2010/main" val="247423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28"/>
                                        </p:tgtEl>
                                        <p:attrNameLst>
                                          <p:attrName>r</p:attrName>
                                        </p:attrNameLst>
                                      </p:cBhvr>
                                    </p:animRot>
                                    <p:animRot by="-240000">
                                      <p:cBhvr>
                                        <p:cTn id="7" dur="200" fill="hold">
                                          <p:stCondLst>
                                            <p:cond delay="200"/>
                                          </p:stCondLst>
                                        </p:cTn>
                                        <p:tgtEl>
                                          <p:spTgt spid="28"/>
                                        </p:tgtEl>
                                        <p:attrNameLst>
                                          <p:attrName>r</p:attrName>
                                        </p:attrNameLst>
                                      </p:cBhvr>
                                    </p:animRot>
                                    <p:animRot by="240000">
                                      <p:cBhvr>
                                        <p:cTn id="8" dur="200" fill="hold">
                                          <p:stCondLst>
                                            <p:cond delay="400"/>
                                          </p:stCondLst>
                                        </p:cTn>
                                        <p:tgtEl>
                                          <p:spTgt spid="28"/>
                                        </p:tgtEl>
                                        <p:attrNameLst>
                                          <p:attrName>r</p:attrName>
                                        </p:attrNameLst>
                                      </p:cBhvr>
                                    </p:animRot>
                                    <p:animRot by="-240000">
                                      <p:cBhvr>
                                        <p:cTn id="9" dur="200" fill="hold">
                                          <p:stCondLst>
                                            <p:cond delay="600"/>
                                          </p:stCondLst>
                                        </p:cTn>
                                        <p:tgtEl>
                                          <p:spTgt spid="28"/>
                                        </p:tgtEl>
                                        <p:attrNameLst>
                                          <p:attrName>r</p:attrName>
                                        </p:attrNameLst>
                                      </p:cBhvr>
                                    </p:animRot>
                                    <p:animRot by="120000">
                                      <p:cBhvr>
                                        <p:cTn id="10" dur="200" fill="hold">
                                          <p:stCondLst>
                                            <p:cond delay="800"/>
                                          </p:stCondLst>
                                        </p:cTn>
                                        <p:tgtEl>
                                          <p:spTgt spid="2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32" presetClass="emph" presetSubtype="0" fill="hold" grpId="0" nodeType="clickEffect">
                                  <p:stCondLst>
                                    <p:cond delay="0"/>
                                  </p:stCondLst>
                                  <p:childTnLst>
                                    <p:animRot by="120000">
                                      <p:cBhvr>
                                        <p:cTn id="30" dur="100" fill="hold">
                                          <p:stCondLst>
                                            <p:cond delay="0"/>
                                          </p:stCondLst>
                                        </p:cTn>
                                        <p:tgtEl>
                                          <p:spTgt spid="23"/>
                                        </p:tgtEl>
                                        <p:attrNameLst>
                                          <p:attrName>r</p:attrName>
                                        </p:attrNameLst>
                                      </p:cBhvr>
                                    </p:animRot>
                                    <p:animRot by="-240000">
                                      <p:cBhvr>
                                        <p:cTn id="31" dur="200" fill="hold">
                                          <p:stCondLst>
                                            <p:cond delay="200"/>
                                          </p:stCondLst>
                                        </p:cTn>
                                        <p:tgtEl>
                                          <p:spTgt spid="23"/>
                                        </p:tgtEl>
                                        <p:attrNameLst>
                                          <p:attrName>r</p:attrName>
                                        </p:attrNameLst>
                                      </p:cBhvr>
                                    </p:animRot>
                                    <p:animRot by="240000">
                                      <p:cBhvr>
                                        <p:cTn id="32" dur="200" fill="hold">
                                          <p:stCondLst>
                                            <p:cond delay="400"/>
                                          </p:stCondLst>
                                        </p:cTn>
                                        <p:tgtEl>
                                          <p:spTgt spid="23"/>
                                        </p:tgtEl>
                                        <p:attrNameLst>
                                          <p:attrName>r</p:attrName>
                                        </p:attrNameLst>
                                      </p:cBhvr>
                                    </p:animRot>
                                    <p:animRot by="-240000">
                                      <p:cBhvr>
                                        <p:cTn id="33" dur="200" fill="hold">
                                          <p:stCondLst>
                                            <p:cond delay="600"/>
                                          </p:stCondLst>
                                        </p:cTn>
                                        <p:tgtEl>
                                          <p:spTgt spid="23"/>
                                        </p:tgtEl>
                                        <p:attrNameLst>
                                          <p:attrName>r</p:attrName>
                                        </p:attrNameLst>
                                      </p:cBhvr>
                                    </p:animRot>
                                    <p:animRot by="120000">
                                      <p:cBhvr>
                                        <p:cTn id="34" dur="200" fill="hold">
                                          <p:stCondLst>
                                            <p:cond delay="800"/>
                                          </p:stCondLst>
                                        </p:cTn>
                                        <p:tgtEl>
                                          <p:spTgt spid="23"/>
                                        </p:tgtEl>
                                        <p:attrNameLst>
                                          <p:attrName>r</p:attrName>
                                        </p:attrNameLst>
                                      </p:cBhvr>
                                    </p:animRo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90">
            <a:extLst>
              <a:ext uri="{FF2B5EF4-FFF2-40B4-BE49-F238E27FC236}">
                <a16:creationId xmlns:a16="http://schemas.microsoft.com/office/drawing/2014/main" id="{00F8A723-AE30-021F-4DF4-D3F593F5962F}"/>
              </a:ext>
            </a:extLst>
          </p:cNvPr>
          <p:cNvSpPr/>
          <p:nvPr/>
        </p:nvSpPr>
        <p:spPr>
          <a:xfrm>
            <a:off x="6376851" y="1521821"/>
            <a:ext cx="2501537" cy="274320"/>
          </a:xfrm>
          <a:prstGeom prst="rect">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9E419EC-D0EA-3042-8B47-B56F15526F5F}"/>
              </a:ext>
            </a:extLst>
          </p:cNvPr>
          <p:cNvSpPr/>
          <p:nvPr/>
        </p:nvSpPr>
        <p:spPr>
          <a:xfrm>
            <a:off x="3768634" y="1521821"/>
            <a:ext cx="2501537" cy="274320"/>
          </a:xfrm>
          <a:prstGeom prst="rect">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p>
          </p:txBody>
        </p:sp>
      </p:grpSp>
      <p:pic>
        <p:nvPicPr>
          <p:cNvPr id="11" name="图片 10" descr="形状&#10;&#10;中度可信度描述已自动生成">
            <a:extLst>
              <a:ext uri="{FF2B5EF4-FFF2-40B4-BE49-F238E27FC236}">
                <a16:creationId xmlns:a16="http://schemas.microsoft.com/office/drawing/2014/main" id="{68F07DBE-1845-3FCC-D8F9-604AEC9ABC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6779" y="1214721"/>
            <a:ext cx="5976659" cy="2782512"/>
          </a:xfrm>
          <a:prstGeom prst="rect">
            <a:avLst/>
          </a:prstGeom>
        </p:spPr>
      </p:pic>
      <p:grpSp>
        <p:nvGrpSpPr>
          <p:cNvPr id="14" name="组合 13">
            <a:extLst>
              <a:ext uri="{FF2B5EF4-FFF2-40B4-BE49-F238E27FC236}">
                <a16:creationId xmlns:a16="http://schemas.microsoft.com/office/drawing/2014/main" id="{4CFE575E-7A3C-97A7-1846-50FAD1A67ECA}"/>
              </a:ext>
            </a:extLst>
          </p:cNvPr>
          <p:cNvGrpSpPr/>
          <p:nvPr/>
        </p:nvGrpSpPr>
        <p:grpSpPr>
          <a:xfrm>
            <a:off x="1828801" y="1476103"/>
            <a:ext cx="1886324" cy="1763486"/>
            <a:chOff x="1828801" y="1476103"/>
            <a:chExt cx="1886324" cy="1763486"/>
          </a:xfrm>
        </p:grpSpPr>
        <p:sp>
          <p:nvSpPr>
            <p:cNvPr id="12" name="左大括号 11">
              <a:extLst>
                <a:ext uri="{FF2B5EF4-FFF2-40B4-BE49-F238E27FC236}">
                  <a16:creationId xmlns:a16="http://schemas.microsoft.com/office/drawing/2014/main" id="{6AA23358-CF7D-DCFA-3ACE-A66B121CD90D}"/>
                </a:ext>
              </a:extLst>
            </p:cNvPr>
            <p:cNvSpPr/>
            <p:nvPr/>
          </p:nvSpPr>
          <p:spPr>
            <a:xfrm>
              <a:off x="3430719" y="1476103"/>
              <a:ext cx="284406" cy="1763486"/>
            </a:xfrm>
            <a:prstGeom prst="leftBrace">
              <a:avLst>
                <a:gd name="adj1" fmla="val 6422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FC326A6-C085-463C-E7FF-8335E4094571}"/>
                </a:ext>
              </a:extLst>
            </p:cNvPr>
            <p:cNvSpPr txBox="1"/>
            <p:nvPr/>
          </p:nvSpPr>
          <p:spPr>
            <a:xfrm>
              <a:off x="1828801" y="2034680"/>
              <a:ext cx="1856300" cy="646331"/>
            </a:xfrm>
            <a:prstGeom prst="rect">
              <a:avLst/>
            </a:prstGeom>
            <a:noFill/>
          </p:spPr>
          <p:txBody>
            <a:bodyPr wrap="square" rtlCol="0">
              <a:spAutoFit/>
            </a:bodyPr>
            <a:lstStyle/>
            <a:p>
              <a:pPr algn="ctr"/>
              <a:r>
                <a:rPr lang="zh-CN" altLang="en-US" b="1" dirty="0"/>
                <a:t>固定首部</a:t>
              </a:r>
              <a:endParaRPr lang="en-US" altLang="zh-CN" b="1" dirty="0"/>
            </a:p>
            <a:p>
              <a:pPr algn="ctr"/>
              <a:r>
                <a:rPr lang="zh-CN" altLang="en-US" b="1" dirty="0"/>
                <a:t>（</a:t>
              </a:r>
              <a:r>
                <a:rPr lang="en-US" altLang="zh-CN" b="1" dirty="0"/>
                <a:t>20</a:t>
              </a:r>
              <a:r>
                <a:rPr lang="zh-CN" altLang="en-US" b="1" dirty="0"/>
                <a:t>字节）</a:t>
              </a:r>
            </a:p>
          </p:txBody>
        </p:sp>
      </p:grpSp>
      <p:grpSp>
        <p:nvGrpSpPr>
          <p:cNvPr id="15" name="组合 14">
            <a:extLst>
              <a:ext uri="{FF2B5EF4-FFF2-40B4-BE49-F238E27FC236}">
                <a16:creationId xmlns:a16="http://schemas.microsoft.com/office/drawing/2014/main" id="{E513724B-9749-14BA-7EB7-EA6CB6E5DB05}"/>
              </a:ext>
            </a:extLst>
          </p:cNvPr>
          <p:cNvGrpSpPr/>
          <p:nvPr/>
        </p:nvGrpSpPr>
        <p:grpSpPr>
          <a:xfrm>
            <a:off x="1828801" y="3239588"/>
            <a:ext cx="1886324" cy="757645"/>
            <a:chOff x="1828801" y="3239588"/>
            <a:chExt cx="1886324" cy="757645"/>
          </a:xfrm>
        </p:grpSpPr>
        <p:sp>
          <p:nvSpPr>
            <p:cNvPr id="89" name="左大括号 88">
              <a:extLst>
                <a:ext uri="{FF2B5EF4-FFF2-40B4-BE49-F238E27FC236}">
                  <a16:creationId xmlns:a16="http://schemas.microsoft.com/office/drawing/2014/main" id="{179BDFCA-59B4-BD8A-8DC3-8ADDC840AE82}"/>
                </a:ext>
              </a:extLst>
            </p:cNvPr>
            <p:cNvSpPr/>
            <p:nvPr/>
          </p:nvSpPr>
          <p:spPr>
            <a:xfrm>
              <a:off x="3430719" y="3239588"/>
              <a:ext cx="284406" cy="757645"/>
            </a:xfrm>
            <a:prstGeom prst="leftBrace">
              <a:avLst>
                <a:gd name="adj1" fmla="val 6422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E5ED7B7F-9D18-9DDF-07F8-6B5BBF22A3E1}"/>
                </a:ext>
              </a:extLst>
            </p:cNvPr>
            <p:cNvSpPr txBox="1"/>
            <p:nvPr/>
          </p:nvSpPr>
          <p:spPr>
            <a:xfrm>
              <a:off x="1828801" y="3307025"/>
              <a:ext cx="1856300" cy="646331"/>
            </a:xfrm>
            <a:prstGeom prst="rect">
              <a:avLst/>
            </a:prstGeom>
            <a:noFill/>
          </p:spPr>
          <p:txBody>
            <a:bodyPr wrap="square" rtlCol="0">
              <a:spAutoFit/>
            </a:bodyPr>
            <a:lstStyle/>
            <a:p>
              <a:pPr algn="ctr"/>
              <a:r>
                <a:rPr lang="zh-CN" altLang="en-US" b="1" dirty="0"/>
                <a:t>扩展首部</a:t>
              </a:r>
              <a:endParaRPr lang="en-US" altLang="zh-CN" b="1" dirty="0"/>
            </a:p>
            <a:p>
              <a:pPr algn="ctr"/>
              <a:r>
                <a:rPr lang="zh-CN" altLang="en-US" b="1" dirty="0"/>
                <a:t>（最大</a:t>
              </a:r>
              <a:r>
                <a:rPr lang="en-US" altLang="zh-CN" b="1" dirty="0"/>
                <a:t>40</a:t>
              </a:r>
              <a:r>
                <a:rPr lang="zh-CN" altLang="en-US" b="1" dirty="0"/>
                <a:t>字节）</a:t>
              </a:r>
            </a:p>
          </p:txBody>
        </p:sp>
      </p:grpSp>
    </p:spTree>
    <p:custDataLst>
      <p:tags r:id="rId1"/>
    </p:custDataLst>
    <p:extLst>
      <p:ext uri="{BB962C8B-B14F-4D97-AF65-F5344CB8AC3E}">
        <p14:creationId xmlns:p14="http://schemas.microsoft.com/office/powerpoint/2010/main" val="55042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p:tgtEl>
                                          <p:spTgt spid="14"/>
                                        </p:tgtEl>
                                        <p:attrNameLst>
                                          <p:attrName>ppt_x</p:attrName>
                                        </p:attrNameLst>
                                      </p:cBhvr>
                                      <p:tavLst>
                                        <p:tav tm="0">
                                          <p:val>
                                            <p:strVal val="#ppt_x-#ppt_w*1.125000"/>
                                          </p:val>
                                        </p:tav>
                                        <p:tav tm="100000">
                                          <p:val>
                                            <p:strVal val="#ppt_x"/>
                                          </p:val>
                                        </p:tav>
                                      </p:tavLst>
                                    </p:anim>
                                    <p:animEffect transition="in" filter="wipe(righ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p:tgtEl>
                                          <p:spTgt spid="15"/>
                                        </p:tgtEl>
                                        <p:attrNameLst>
                                          <p:attrName>ppt_x</p:attrName>
                                        </p:attrNameLst>
                                      </p:cBhvr>
                                      <p:tavLst>
                                        <p:tav tm="0">
                                          <p:val>
                                            <p:strVal val="#ppt_x-#ppt_w*1.125000"/>
                                          </p:val>
                                        </p:tav>
                                        <p:tav tm="100000">
                                          <p:val>
                                            <p:strVal val="#ppt_x"/>
                                          </p:val>
                                        </p:tav>
                                      </p:tavLst>
                                    </p:anim>
                                    <p:animEffect transition="in" filter="wipe(righ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grpId="0" nodeType="clickEffect">
                                  <p:stCondLst>
                                    <p:cond delay="0"/>
                                  </p:stCondLst>
                                  <p:childTnLst>
                                    <p:set>
                                      <p:cBhvr>
                                        <p:cTn id="26" dur="1" fill="hold">
                                          <p:stCondLst>
                                            <p:cond delay="0"/>
                                          </p:stCondLst>
                                        </p:cTn>
                                        <p:tgtEl>
                                          <p:spTgt spid="91"/>
                                        </p:tgtEl>
                                        <p:attrNameLst>
                                          <p:attrName>style.visibility</p:attrName>
                                        </p:attrNameLst>
                                      </p:cBhvr>
                                      <p:to>
                                        <p:strVal val="visible"/>
                                      </p:to>
                                    </p:set>
                                    <p:anim calcmode="lin" valueType="num">
                                      <p:cBhvr>
                                        <p:cTn id="27" dur="500" fill="hold"/>
                                        <p:tgtEl>
                                          <p:spTgt spid="91"/>
                                        </p:tgtEl>
                                        <p:attrNameLst>
                                          <p:attrName>ppt_w</p:attrName>
                                        </p:attrNameLst>
                                      </p:cBhvr>
                                      <p:tavLst>
                                        <p:tav tm="0">
                                          <p:val>
                                            <p:fltVal val="0"/>
                                          </p:val>
                                        </p:tav>
                                        <p:tav tm="100000">
                                          <p:val>
                                            <p:strVal val="#ppt_w"/>
                                          </p:val>
                                        </p:tav>
                                      </p:tavLst>
                                    </p:anim>
                                    <p:anim calcmode="lin" valueType="num">
                                      <p:cBhvr>
                                        <p:cTn id="28" dur="500" fill="hold"/>
                                        <p:tgtEl>
                                          <p:spTgt spid="91"/>
                                        </p:tgtEl>
                                        <p:attrNameLst>
                                          <p:attrName>ppt_h</p:attrName>
                                        </p:attrNameLst>
                                      </p:cBhvr>
                                      <p:tavLst>
                                        <p:tav tm="0">
                                          <p:val>
                                            <p:strVal val="#ppt_h"/>
                                          </p:val>
                                        </p:tav>
                                        <p:tav tm="100000">
                                          <p:val>
                                            <p:strVal val="#ppt_h"/>
                                          </p:val>
                                        </p:tav>
                                      </p:tavLst>
                                    </p:anim>
                                  </p:childTnLst>
                                </p:cTn>
                              </p:par>
                              <p:par>
                                <p:cTn id="29" presetID="17" presetClass="entr" presetSubtype="1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5D1D40CD-8C3B-F607-35D3-CBD639C39BC4}"/>
              </a:ext>
            </a:extLst>
          </p:cNvPr>
          <p:cNvGrpSpPr/>
          <p:nvPr/>
        </p:nvGrpSpPr>
        <p:grpSpPr>
          <a:xfrm>
            <a:off x="312808" y="1327541"/>
            <a:ext cx="11573003" cy="3253387"/>
            <a:chOff x="312808" y="1327541"/>
            <a:chExt cx="11573003" cy="3253387"/>
          </a:xfrm>
        </p:grpSpPr>
        <p:sp>
          <p:nvSpPr>
            <p:cNvPr id="6" name="矩形 5">
              <a:extLst>
                <a:ext uri="{FF2B5EF4-FFF2-40B4-BE49-F238E27FC236}">
                  <a16:creationId xmlns:a16="http://schemas.microsoft.com/office/drawing/2014/main" id="{A6AE1759-4CAD-D548-C41B-6B87B555A423}"/>
                </a:ext>
              </a:extLst>
            </p:cNvPr>
            <p:cNvSpPr/>
            <p:nvPr/>
          </p:nvSpPr>
          <p:spPr>
            <a:xfrm>
              <a:off x="312808" y="3957385"/>
              <a:ext cx="1765972" cy="62354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物理层</a:t>
              </a:r>
            </a:p>
          </p:txBody>
        </p:sp>
        <p:sp>
          <p:nvSpPr>
            <p:cNvPr id="123" name="矩形 122">
              <a:extLst>
                <a:ext uri="{FF2B5EF4-FFF2-40B4-BE49-F238E27FC236}">
                  <a16:creationId xmlns:a16="http://schemas.microsoft.com/office/drawing/2014/main" id="{7621F132-4A09-019A-87C6-7F4C58D8BB06}"/>
                </a:ext>
              </a:extLst>
            </p:cNvPr>
            <p:cNvSpPr/>
            <p:nvPr/>
          </p:nvSpPr>
          <p:spPr>
            <a:xfrm>
              <a:off x="312808" y="3333253"/>
              <a:ext cx="1765972" cy="623543"/>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zh-CN" altLang="en-US" b="1" dirty="0"/>
                <a:t>链路层</a:t>
              </a:r>
            </a:p>
          </p:txBody>
        </p:sp>
        <p:sp>
          <p:nvSpPr>
            <p:cNvPr id="124" name="矩形 123">
              <a:extLst>
                <a:ext uri="{FF2B5EF4-FFF2-40B4-BE49-F238E27FC236}">
                  <a16:creationId xmlns:a16="http://schemas.microsoft.com/office/drawing/2014/main" id="{C26AD557-2764-5006-509C-C4E73C758C8E}"/>
                </a:ext>
              </a:extLst>
            </p:cNvPr>
            <p:cNvSpPr/>
            <p:nvPr/>
          </p:nvSpPr>
          <p:spPr>
            <a:xfrm>
              <a:off x="312808" y="2713257"/>
              <a:ext cx="1765972" cy="623543"/>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b="1" dirty="0"/>
                <a:t>网络层</a:t>
              </a:r>
            </a:p>
          </p:txBody>
        </p:sp>
        <p:sp>
          <p:nvSpPr>
            <p:cNvPr id="125" name="矩形 124">
              <a:extLst>
                <a:ext uri="{FF2B5EF4-FFF2-40B4-BE49-F238E27FC236}">
                  <a16:creationId xmlns:a16="http://schemas.microsoft.com/office/drawing/2014/main" id="{F1089FAD-7E68-427A-7DA1-F65A39FA8A69}"/>
                </a:ext>
              </a:extLst>
            </p:cNvPr>
            <p:cNvSpPr/>
            <p:nvPr/>
          </p:nvSpPr>
          <p:spPr>
            <a:xfrm>
              <a:off x="312808" y="2093261"/>
              <a:ext cx="1765972" cy="623543"/>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b="1" dirty="0"/>
                <a:t>运输层</a:t>
              </a:r>
            </a:p>
          </p:txBody>
        </p:sp>
        <p:sp>
          <p:nvSpPr>
            <p:cNvPr id="126" name="矩形 125">
              <a:extLst>
                <a:ext uri="{FF2B5EF4-FFF2-40B4-BE49-F238E27FC236}">
                  <a16:creationId xmlns:a16="http://schemas.microsoft.com/office/drawing/2014/main" id="{EF2E9F83-324B-B431-AA1A-F45DCF6356F7}"/>
                </a:ext>
              </a:extLst>
            </p:cNvPr>
            <p:cNvSpPr/>
            <p:nvPr/>
          </p:nvSpPr>
          <p:spPr>
            <a:xfrm>
              <a:off x="312808" y="1327541"/>
              <a:ext cx="1765972" cy="77243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应用层</a:t>
              </a:r>
            </a:p>
          </p:txBody>
        </p:sp>
        <p:grpSp>
          <p:nvGrpSpPr>
            <p:cNvPr id="22" name="组合 21">
              <a:extLst>
                <a:ext uri="{FF2B5EF4-FFF2-40B4-BE49-F238E27FC236}">
                  <a16:creationId xmlns:a16="http://schemas.microsoft.com/office/drawing/2014/main" id="{57AB1675-348F-5ECB-3F1A-85A34D8E661D}"/>
                </a:ext>
              </a:extLst>
            </p:cNvPr>
            <p:cNvGrpSpPr/>
            <p:nvPr/>
          </p:nvGrpSpPr>
          <p:grpSpPr>
            <a:xfrm>
              <a:off x="3523162" y="2713257"/>
              <a:ext cx="2181011" cy="1867671"/>
              <a:chOff x="3686389" y="2963622"/>
              <a:chExt cx="2181011" cy="1867671"/>
            </a:xfrm>
          </p:grpSpPr>
          <p:sp>
            <p:nvSpPr>
              <p:cNvPr id="135" name="矩形 134">
                <a:extLst>
                  <a:ext uri="{FF2B5EF4-FFF2-40B4-BE49-F238E27FC236}">
                    <a16:creationId xmlns:a16="http://schemas.microsoft.com/office/drawing/2014/main" id="{E179E21D-081E-ED82-2D67-CBE2F744EEA7}"/>
                  </a:ext>
                </a:extLst>
              </p:cNvPr>
              <p:cNvSpPr/>
              <p:nvPr/>
            </p:nvSpPr>
            <p:spPr>
              <a:xfrm>
                <a:off x="3686389" y="4203265"/>
                <a:ext cx="1058793" cy="62354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物理层</a:t>
                </a:r>
              </a:p>
            </p:txBody>
          </p:sp>
          <p:sp>
            <p:nvSpPr>
              <p:cNvPr id="136" name="矩形 135">
                <a:extLst>
                  <a:ext uri="{FF2B5EF4-FFF2-40B4-BE49-F238E27FC236}">
                    <a16:creationId xmlns:a16="http://schemas.microsoft.com/office/drawing/2014/main" id="{9C0DC7F9-8247-97F6-7D41-14E576818B17}"/>
                  </a:ext>
                </a:extLst>
              </p:cNvPr>
              <p:cNvSpPr/>
              <p:nvPr/>
            </p:nvSpPr>
            <p:spPr>
              <a:xfrm>
                <a:off x="3686389" y="3583618"/>
                <a:ext cx="1058793" cy="623543"/>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zh-CN" altLang="en-US" b="1" dirty="0"/>
                  <a:t>链路层</a:t>
                </a:r>
              </a:p>
            </p:txBody>
          </p:sp>
          <p:sp>
            <p:nvSpPr>
              <p:cNvPr id="137" name="矩形 136">
                <a:extLst>
                  <a:ext uri="{FF2B5EF4-FFF2-40B4-BE49-F238E27FC236}">
                    <a16:creationId xmlns:a16="http://schemas.microsoft.com/office/drawing/2014/main" id="{C835D153-8B3E-5785-A203-863A4332163D}"/>
                  </a:ext>
                </a:extLst>
              </p:cNvPr>
              <p:cNvSpPr/>
              <p:nvPr/>
            </p:nvSpPr>
            <p:spPr>
              <a:xfrm>
                <a:off x="3686389" y="2963622"/>
                <a:ext cx="2181011" cy="623543"/>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t>网络层</a:t>
                </a:r>
                <a:endParaRPr lang="en-US" altLang="zh-CN" b="1" dirty="0"/>
              </a:p>
              <a:p>
                <a:pPr algn="ctr"/>
                <a:endParaRPr lang="zh-CN" altLang="en-US" b="1" dirty="0"/>
              </a:p>
            </p:txBody>
          </p:sp>
          <p:sp>
            <p:nvSpPr>
              <p:cNvPr id="138" name="矩形 137">
                <a:extLst>
                  <a:ext uri="{FF2B5EF4-FFF2-40B4-BE49-F238E27FC236}">
                    <a16:creationId xmlns:a16="http://schemas.microsoft.com/office/drawing/2014/main" id="{D7CE0B02-3EB5-5C61-6E31-0282C0808EF6}"/>
                  </a:ext>
                </a:extLst>
              </p:cNvPr>
              <p:cNvSpPr/>
              <p:nvPr/>
            </p:nvSpPr>
            <p:spPr>
              <a:xfrm>
                <a:off x="4808607" y="4207750"/>
                <a:ext cx="1058793" cy="62354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b="1" dirty="0"/>
                  <a:t>物理层</a:t>
                </a:r>
              </a:p>
            </p:txBody>
          </p:sp>
          <p:sp>
            <p:nvSpPr>
              <p:cNvPr id="139" name="矩形 138">
                <a:extLst>
                  <a:ext uri="{FF2B5EF4-FFF2-40B4-BE49-F238E27FC236}">
                    <a16:creationId xmlns:a16="http://schemas.microsoft.com/office/drawing/2014/main" id="{6DD2A770-B1FE-1692-C54F-05A4610625B9}"/>
                  </a:ext>
                </a:extLst>
              </p:cNvPr>
              <p:cNvSpPr/>
              <p:nvPr/>
            </p:nvSpPr>
            <p:spPr>
              <a:xfrm>
                <a:off x="4808607" y="3588103"/>
                <a:ext cx="1058793" cy="623543"/>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zh-CN" altLang="en-US" b="1" dirty="0"/>
                  <a:t>链路层</a:t>
                </a:r>
              </a:p>
            </p:txBody>
          </p:sp>
        </p:grpSp>
        <p:sp>
          <p:nvSpPr>
            <p:cNvPr id="140" name="矩形 139">
              <a:extLst>
                <a:ext uri="{FF2B5EF4-FFF2-40B4-BE49-F238E27FC236}">
                  <a16:creationId xmlns:a16="http://schemas.microsoft.com/office/drawing/2014/main" id="{8D480379-8600-D3E8-0637-C24B3F69E2C2}"/>
                </a:ext>
              </a:extLst>
            </p:cNvPr>
            <p:cNvSpPr/>
            <p:nvPr/>
          </p:nvSpPr>
          <p:spPr>
            <a:xfrm>
              <a:off x="10119839" y="3957385"/>
              <a:ext cx="1765972" cy="62354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b="1" dirty="0"/>
                <a:t>物理层</a:t>
              </a:r>
            </a:p>
          </p:txBody>
        </p:sp>
        <p:sp>
          <p:nvSpPr>
            <p:cNvPr id="141" name="矩形 140">
              <a:extLst>
                <a:ext uri="{FF2B5EF4-FFF2-40B4-BE49-F238E27FC236}">
                  <a16:creationId xmlns:a16="http://schemas.microsoft.com/office/drawing/2014/main" id="{69B163DF-66A6-5962-32C5-EF1B95FC88E9}"/>
                </a:ext>
              </a:extLst>
            </p:cNvPr>
            <p:cNvSpPr/>
            <p:nvPr/>
          </p:nvSpPr>
          <p:spPr>
            <a:xfrm>
              <a:off x="10119839" y="3333253"/>
              <a:ext cx="1765972" cy="623543"/>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zh-CN" altLang="en-US" b="1" dirty="0"/>
                <a:t>链路层</a:t>
              </a:r>
            </a:p>
          </p:txBody>
        </p:sp>
        <p:sp>
          <p:nvSpPr>
            <p:cNvPr id="142" name="矩形 141">
              <a:extLst>
                <a:ext uri="{FF2B5EF4-FFF2-40B4-BE49-F238E27FC236}">
                  <a16:creationId xmlns:a16="http://schemas.microsoft.com/office/drawing/2014/main" id="{93EAB250-6E9B-A8B5-7F1B-C41022AF7738}"/>
                </a:ext>
              </a:extLst>
            </p:cNvPr>
            <p:cNvSpPr/>
            <p:nvPr/>
          </p:nvSpPr>
          <p:spPr>
            <a:xfrm>
              <a:off x="10119839" y="2713257"/>
              <a:ext cx="1765972" cy="623543"/>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r"/>
              <a:r>
                <a:rPr lang="zh-CN" altLang="en-US" b="1" dirty="0"/>
                <a:t>网络层</a:t>
              </a:r>
            </a:p>
          </p:txBody>
        </p:sp>
        <p:sp>
          <p:nvSpPr>
            <p:cNvPr id="143" name="矩形 142">
              <a:extLst>
                <a:ext uri="{FF2B5EF4-FFF2-40B4-BE49-F238E27FC236}">
                  <a16:creationId xmlns:a16="http://schemas.microsoft.com/office/drawing/2014/main" id="{553A7128-DA1A-66CF-78C1-35206FB6A728}"/>
                </a:ext>
              </a:extLst>
            </p:cNvPr>
            <p:cNvSpPr/>
            <p:nvPr/>
          </p:nvSpPr>
          <p:spPr>
            <a:xfrm>
              <a:off x="10119839" y="2093261"/>
              <a:ext cx="1765972" cy="623543"/>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zh-CN" altLang="en-US" b="1" dirty="0"/>
                <a:t>运输层</a:t>
              </a:r>
            </a:p>
          </p:txBody>
        </p:sp>
        <p:sp>
          <p:nvSpPr>
            <p:cNvPr id="144" name="矩形 143">
              <a:extLst>
                <a:ext uri="{FF2B5EF4-FFF2-40B4-BE49-F238E27FC236}">
                  <a16:creationId xmlns:a16="http://schemas.microsoft.com/office/drawing/2014/main" id="{C918BAA6-6234-6134-5341-771C22A7AA2A}"/>
                </a:ext>
              </a:extLst>
            </p:cNvPr>
            <p:cNvSpPr/>
            <p:nvPr/>
          </p:nvSpPr>
          <p:spPr>
            <a:xfrm>
              <a:off x="10119839" y="1327541"/>
              <a:ext cx="1765972" cy="77243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b="1" dirty="0"/>
                <a:t>应用层</a:t>
              </a:r>
            </a:p>
          </p:txBody>
        </p:sp>
        <p:grpSp>
          <p:nvGrpSpPr>
            <p:cNvPr id="158" name="组合 157">
              <a:extLst>
                <a:ext uri="{FF2B5EF4-FFF2-40B4-BE49-F238E27FC236}">
                  <a16:creationId xmlns:a16="http://schemas.microsoft.com/office/drawing/2014/main" id="{EB872E19-C265-84F2-DB2B-7C3AA835AE5B}"/>
                </a:ext>
              </a:extLst>
            </p:cNvPr>
            <p:cNvGrpSpPr/>
            <p:nvPr/>
          </p:nvGrpSpPr>
          <p:grpSpPr>
            <a:xfrm>
              <a:off x="6526158" y="2713257"/>
              <a:ext cx="2181011" cy="1867671"/>
              <a:chOff x="3686389" y="2963622"/>
              <a:chExt cx="2181011" cy="1867671"/>
            </a:xfrm>
          </p:grpSpPr>
          <p:sp>
            <p:nvSpPr>
              <p:cNvPr id="159" name="矩形 158">
                <a:extLst>
                  <a:ext uri="{FF2B5EF4-FFF2-40B4-BE49-F238E27FC236}">
                    <a16:creationId xmlns:a16="http://schemas.microsoft.com/office/drawing/2014/main" id="{9346710E-7DF0-EFAC-C2CA-07B04B188028}"/>
                  </a:ext>
                </a:extLst>
              </p:cNvPr>
              <p:cNvSpPr/>
              <p:nvPr/>
            </p:nvSpPr>
            <p:spPr>
              <a:xfrm>
                <a:off x="3686389" y="4203265"/>
                <a:ext cx="1058793" cy="62354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物理层</a:t>
                </a:r>
              </a:p>
            </p:txBody>
          </p:sp>
          <p:sp>
            <p:nvSpPr>
              <p:cNvPr id="160" name="矩形 159">
                <a:extLst>
                  <a:ext uri="{FF2B5EF4-FFF2-40B4-BE49-F238E27FC236}">
                    <a16:creationId xmlns:a16="http://schemas.microsoft.com/office/drawing/2014/main" id="{1E63EDB7-FA77-63B3-DE31-F4D012CF300C}"/>
                  </a:ext>
                </a:extLst>
              </p:cNvPr>
              <p:cNvSpPr/>
              <p:nvPr/>
            </p:nvSpPr>
            <p:spPr>
              <a:xfrm>
                <a:off x="3686389" y="3583618"/>
                <a:ext cx="1058793" cy="623543"/>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zh-CN" altLang="en-US" b="1" dirty="0"/>
                  <a:t>链路层</a:t>
                </a:r>
              </a:p>
            </p:txBody>
          </p:sp>
          <p:sp>
            <p:nvSpPr>
              <p:cNvPr id="161" name="矩形 160">
                <a:extLst>
                  <a:ext uri="{FF2B5EF4-FFF2-40B4-BE49-F238E27FC236}">
                    <a16:creationId xmlns:a16="http://schemas.microsoft.com/office/drawing/2014/main" id="{4A3B3184-DF70-43E6-D1EF-6E9C209C21F0}"/>
                  </a:ext>
                </a:extLst>
              </p:cNvPr>
              <p:cNvSpPr/>
              <p:nvPr/>
            </p:nvSpPr>
            <p:spPr>
              <a:xfrm>
                <a:off x="3686389" y="2963622"/>
                <a:ext cx="2181011" cy="623543"/>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t>网络层</a:t>
                </a:r>
                <a:endParaRPr lang="en-US" altLang="zh-CN" b="1" dirty="0"/>
              </a:p>
              <a:p>
                <a:pPr algn="ctr"/>
                <a:endParaRPr lang="zh-CN" altLang="en-US" b="1" dirty="0"/>
              </a:p>
            </p:txBody>
          </p:sp>
          <p:sp>
            <p:nvSpPr>
              <p:cNvPr id="162" name="矩形 161">
                <a:extLst>
                  <a:ext uri="{FF2B5EF4-FFF2-40B4-BE49-F238E27FC236}">
                    <a16:creationId xmlns:a16="http://schemas.microsoft.com/office/drawing/2014/main" id="{FB432CC1-4F34-A58C-D266-065F70EA6AB9}"/>
                  </a:ext>
                </a:extLst>
              </p:cNvPr>
              <p:cNvSpPr/>
              <p:nvPr/>
            </p:nvSpPr>
            <p:spPr>
              <a:xfrm>
                <a:off x="4808607" y="4207750"/>
                <a:ext cx="1058793" cy="62354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b="1" dirty="0"/>
                  <a:t>物理层</a:t>
                </a:r>
              </a:p>
            </p:txBody>
          </p:sp>
          <p:sp>
            <p:nvSpPr>
              <p:cNvPr id="163" name="矩形 162">
                <a:extLst>
                  <a:ext uri="{FF2B5EF4-FFF2-40B4-BE49-F238E27FC236}">
                    <a16:creationId xmlns:a16="http://schemas.microsoft.com/office/drawing/2014/main" id="{B6E39393-895F-AEBC-B45A-4D7F1A367576}"/>
                  </a:ext>
                </a:extLst>
              </p:cNvPr>
              <p:cNvSpPr/>
              <p:nvPr/>
            </p:nvSpPr>
            <p:spPr>
              <a:xfrm>
                <a:off x="4808607" y="3588103"/>
                <a:ext cx="1058793" cy="623543"/>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zh-CN" altLang="en-US" b="1" dirty="0"/>
                  <a:t>链路层</a:t>
                </a:r>
              </a:p>
            </p:txBody>
          </p:sp>
        </p:gr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进程间基于网络的通信</a:t>
              </a:r>
            </a:p>
          </p:txBody>
        </p:sp>
      </p:grpSp>
      <p:grpSp>
        <p:nvGrpSpPr>
          <p:cNvPr id="5" name="组合 4">
            <a:extLst>
              <a:ext uri="{FF2B5EF4-FFF2-40B4-BE49-F238E27FC236}">
                <a16:creationId xmlns:a16="http://schemas.microsoft.com/office/drawing/2014/main" id="{C562DE41-9277-4BBB-0954-0B029B17C6BD}"/>
              </a:ext>
            </a:extLst>
          </p:cNvPr>
          <p:cNvGrpSpPr/>
          <p:nvPr/>
        </p:nvGrpSpPr>
        <p:grpSpPr>
          <a:xfrm>
            <a:off x="312808" y="5017408"/>
            <a:ext cx="11572729" cy="1413368"/>
            <a:chOff x="312808" y="3405701"/>
            <a:chExt cx="11572729" cy="1413368"/>
          </a:xfrm>
        </p:grpSpPr>
        <p:grpSp>
          <p:nvGrpSpPr>
            <p:cNvPr id="15" name="组合 14">
              <a:extLst>
                <a:ext uri="{FF2B5EF4-FFF2-40B4-BE49-F238E27FC236}">
                  <a16:creationId xmlns:a16="http://schemas.microsoft.com/office/drawing/2014/main" id="{0BBADDBF-66FF-154D-10B8-0B9AAFCEFADB}"/>
                </a:ext>
              </a:extLst>
            </p:cNvPr>
            <p:cNvGrpSpPr/>
            <p:nvPr/>
          </p:nvGrpSpPr>
          <p:grpSpPr>
            <a:xfrm>
              <a:off x="312808" y="3405701"/>
              <a:ext cx="11572729" cy="1413368"/>
              <a:chOff x="312808" y="3241241"/>
              <a:chExt cx="11572729" cy="1413368"/>
            </a:xfrm>
          </p:grpSpPr>
          <p:sp>
            <p:nvSpPr>
              <p:cNvPr id="46" name="矩形 45">
                <a:extLst>
                  <a:ext uri="{FF2B5EF4-FFF2-40B4-BE49-F238E27FC236}">
                    <a16:creationId xmlns:a16="http://schemas.microsoft.com/office/drawing/2014/main" id="{BE98A3A6-18EB-E3E6-0091-598B590B9ED5}"/>
                  </a:ext>
                </a:extLst>
              </p:cNvPr>
              <p:cNvSpPr/>
              <p:nvPr/>
            </p:nvSpPr>
            <p:spPr>
              <a:xfrm>
                <a:off x="10379274" y="3638611"/>
                <a:ext cx="1506263" cy="101599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7" name="矩形 46">
                <a:extLst>
                  <a:ext uri="{FF2B5EF4-FFF2-40B4-BE49-F238E27FC236}">
                    <a16:creationId xmlns:a16="http://schemas.microsoft.com/office/drawing/2014/main" id="{5EDF864B-77CD-B8C8-C7C3-B38ABA843103}"/>
                  </a:ext>
                </a:extLst>
              </p:cNvPr>
              <p:cNvSpPr/>
              <p:nvPr/>
            </p:nvSpPr>
            <p:spPr>
              <a:xfrm>
                <a:off x="312808" y="3638611"/>
                <a:ext cx="1506263" cy="101599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48" name="直接连接符 47">
                <a:extLst>
                  <a:ext uri="{FF2B5EF4-FFF2-40B4-BE49-F238E27FC236}">
                    <a16:creationId xmlns:a16="http://schemas.microsoft.com/office/drawing/2014/main" id="{6D52845E-48BA-DF17-0074-9360A0B42D19}"/>
                  </a:ext>
                </a:extLst>
              </p:cNvPr>
              <p:cNvCxnSpPr>
                <a:cxnSpLocks/>
                <a:stCxn id="47" idx="3"/>
                <a:endCxn id="46" idx="1"/>
              </p:cNvCxnSpPr>
              <p:nvPr/>
            </p:nvCxnSpPr>
            <p:spPr>
              <a:xfrm>
                <a:off x="1819071" y="4146610"/>
                <a:ext cx="85602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49" name="图形 48">
                <a:extLst>
                  <a:ext uri="{FF2B5EF4-FFF2-40B4-BE49-F238E27FC236}">
                    <a16:creationId xmlns:a16="http://schemas.microsoft.com/office/drawing/2014/main" id="{8F91CEDB-0497-AD66-F294-065F25152B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4229" y="3901634"/>
                <a:ext cx="638116" cy="516570"/>
              </a:xfrm>
              <a:prstGeom prst="rect">
                <a:avLst/>
              </a:prstGeom>
            </p:spPr>
          </p:pic>
          <p:sp>
            <p:nvSpPr>
              <p:cNvPr id="50" name="图形 73">
                <a:extLst>
                  <a:ext uri="{FF2B5EF4-FFF2-40B4-BE49-F238E27FC236}">
                    <a16:creationId xmlns:a16="http://schemas.microsoft.com/office/drawing/2014/main" id="{2C0CACA8-D928-2CE0-44E9-7AA5A45B0B9C}"/>
                  </a:ext>
                </a:extLst>
              </p:cNvPr>
              <p:cNvSpPr/>
              <p:nvPr/>
            </p:nvSpPr>
            <p:spPr>
              <a:xfrm>
                <a:off x="2643947" y="3833900"/>
                <a:ext cx="903635" cy="65654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en-US" altLang="zh-CN" b="1" dirty="0"/>
                  <a:t>LAN1</a:t>
                </a:r>
                <a:endParaRPr lang="zh-CN" altLang="en-US" b="1" dirty="0"/>
              </a:p>
            </p:txBody>
          </p:sp>
          <p:sp>
            <p:nvSpPr>
              <p:cNvPr id="51" name="图形 73">
                <a:extLst>
                  <a:ext uri="{FF2B5EF4-FFF2-40B4-BE49-F238E27FC236}">
                    <a16:creationId xmlns:a16="http://schemas.microsoft.com/office/drawing/2014/main" id="{5FD70364-4B1A-2AFD-DD54-7419EAFCE010}"/>
                  </a:ext>
                </a:extLst>
              </p:cNvPr>
              <p:cNvSpPr/>
              <p:nvPr/>
            </p:nvSpPr>
            <p:spPr>
              <a:xfrm>
                <a:off x="8656466" y="3833900"/>
                <a:ext cx="903635" cy="656541"/>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en-US" altLang="zh-CN" b="1" dirty="0"/>
                  <a:t>LAN2</a:t>
                </a:r>
                <a:endParaRPr lang="zh-CN" altLang="en-US" b="1" dirty="0"/>
              </a:p>
            </p:txBody>
          </p:sp>
          <p:pic>
            <p:nvPicPr>
              <p:cNvPr id="52" name="图形 51">
                <a:extLst>
                  <a:ext uri="{FF2B5EF4-FFF2-40B4-BE49-F238E27FC236}">
                    <a16:creationId xmlns:a16="http://schemas.microsoft.com/office/drawing/2014/main" id="{9F9B63EC-F7BC-FD08-91A0-C6173B649B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01704" y="3901634"/>
                <a:ext cx="638116" cy="516570"/>
              </a:xfrm>
              <a:prstGeom prst="rect">
                <a:avLst/>
              </a:prstGeom>
            </p:spPr>
          </p:pic>
          <p:sp>
            <p:nvSpPr>
              <p:cNvPr id="53" name="图形 73">
                <a:extLst>
                  <a:ext uri="{FF2B5EF4-FFF2-40B4-BE49-F238E27FC236}">
                    <a16:creationId xmlns:a16="http://schemas.microsoft.com/office/drawing/2014/main" id="{3BBADD3A-3DAB-285B-E329-2C809F0E1DE5}"/>
                  </a:ext>
                </a:extLst>
              </p:cNvPr>
              <p:cNvSpPr/>
              <p:nvPr/>
            </p:nvSpPr>
            <p:spPr>
              <a:xfrm>
                <a:off x="5618992" y="3792574"/>
                <a:ext cx="966066" cy="734690"/>
              </a:xfrm>
              <a:custGeom>
                <a:avLst/>
                <a:gdLst>
                  <a:gd name="connsiteX0" fmla="*/ 74132 w 1562600"/>
                  <a:gd name="connsiteY0" fmla="*/ 659806 h 1109449"/>
                  <a:gd name="connsiteX1" fmla="*/ 91 w 1562600"/>
                  <a:gd name="connsiteY1" fmla="*/ 528481 h 1109449"/>
                  <a:gd name="connsiteX2" fmla="*/ 154343 w 1562600"/>
                  <a:gd name="connsiteY2" fmla="*/ 370891 h 1109449"/>
                  <a:gd name="connsiteX3" fmla="*/ 154343 w 1562600"/>
                  <a:gd name="connsiteY3" fmla="*/ 370891 h 1109449"/>
                  <a:gd name="connsiteX4" fmla="*/ 240724 w 1562600"/>
                  <a:gd name="connsiteY4" fmla="*/ 154935 h 1109449"/>
                  <a:gd name="connsiteX5" fmla="*/ 512207 w 1562600"/>
                  <a:gd name="connsiteY5" fmla="*/ 152017 h 1109449"/>
                  <a:gd name="connsiteX6" fmla="*/ 641779 w 1562600"/>
                  <a:gd name="connsiteY6" fmla="*/ 46957 h 1109449"/>
                  <a:gd name="connsiteX7" fmla="*/ 811456 w 1562600"/>
                  <a:gd name="connsiteY7" fmla="*/ 93651 h 1109449"/>
                  <a:gd name="connsiteX8" fmla="*/ 928688 w 1562600"/>
                  <a:gd name="connsiteY8" fmla="*/ 3183 h 1109449"/>
                  <a:gd name="connsiteX9" fmla="*/ 1076769 w 1562600"/>
                  <a:gd name="connsiteY9" fmla="*/ 67386 h 1109449"/>
                  <a:gd name="connsiteX10" fmla="*/ 1237191 w 1562600"/>
                  <a:gd name="connsiteY10" fmla="*/ 11937 h 1109449"/>
                  <a:gd name="connsiteX11" fmla="*/ 1385273 w 1562600"/>
                  <a:gd name="connsiteY11" fmla="*/ 152017 h 1109449"/>
                  <a:gd name="connsiteX12" fmla="*/ 1514845 w 1562600"/>
                  <a:gd name="connsiteY12" fmla="*/ 274587 h 1109449"/>
                  <a:gd name="connsiteX13" fmla="*/ 1499419 w 1562600"/>
                  <a:gd name="connsiteY13" fmla="*/ 411748 h 1109449"/>
                  <a:gd name="connsiteX14" fmla="*/ 1548780 w 1562600"/>
                  <a:gd name="connsiteY14" fmla="*/ 621867 h 1109449"/>
                  <a:gd name="connsiteX15" fmla="*/ 1369848 w 1562600"/>
                  <a:gd name="connsiteY15" fmla="*/ 776539 h 1109449"/>
                  <a:gd name="connsiteX16" fmla="*/ 1249531 w 1562600"/>
                  <a:gd name="connsiteY16" fmla="*/ 948720 h 1109449"/>
                  <a:gd name="connsiteX17" fmla="*/ 1049004 w 1562600"/>
                  <a:gd name="connsiteY17" fmla="*/ 942883 h 1109449"/>
                  <a:gd name="connsiteX18" fmla="*/ 817626 w 1562600"/>
                  <a:gd name="connsiteY18" fmla="*/ 1109228 h 1109449"/>
                  <a:gd name="connsiteX19" fmla="*/ 580078 w 1562600"/>
                  <a:gd name="connsiteY19" fmla="*/ 1004168 h 1109449"/>
                  <a:gd name="connsiteX20" fmla="*/ 373381 w 1562600"/>
                  <a:gd name="connsiteY20" fmla="*/ 1039188 h 1109449"/>
                  <a:gd name="connsiteX21" fmla="*/ 222214 w 1562600"/>
                  <a:gd name="connsiteY21" fmla="*/ 916618 h 1109449"/>
                  <a:gd name="connsiteX22" fmla="*/ 52537 w 1562600"/>
                  <a:gd name="connsiteY22" fmla="*/ 814477 h 1109449"/>
                  <a:gd name="connsiteX23" fmla="*/ 74132 w 1562600"/>
                  <a:gd name="connsiteY23" fmla="*/ 659806 h 1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2600" h="1109449">
                    <a:moveTo>
                      <a:pt x="74132" y="659806"/>
                    </a:moveTo>
                    <a:cubicBezTo>
                      <a:pt x="74132" y="659806"/>
                      <a:pt x="-2994" y="613112"/>
                      <a:pt x="91" y="528481"/>
                    </a:cubicBezTo>
                    <a:cubicBezTo>
                      <a:pt x="6261" y="385483"/>
                      <a:pt x="154343" y="370891"/>
                      <a:pt x="154343" y="370891"/>
                    </a:cubicBezTo>
                    <a:lnTo>
                      <a:pt x="154343" y="370891"/>
                    </a:lnTo>
                    <a:cubicBezTo>
                      <a:pt x="154343" y="370891"/>
                      <a:pt x="111153" y="251240"/>
                      <a:pt x="240724" y="154935"/>
                    </a:cubicBezTo>
                    <a:cubicBezTo>
                      <a:pt x="379551" y="49876"/>
                      <a:pt x="512207" y="152017"/>
                      <a:pt x="512207" y="152017"/>
                    </a:cubicBezTo>
                    <a:cubicBezTo>
                      <a:pt x="512207" y="152017"/>
                      <a:pt x="533803" y="67386"/>
                      <a:pt x="641779" y="46957"/>
                    </a:cubicBezTo>
                    <a:cubicBezTo>
                      <a:pt x="755925" y="23611"/>
                      <a:pt x="811456" y="93651"/>
                      <a:pt x="811456" y="93651"/>
                    </a:cubicBezTo>
                    <a:cubicBezTo>
                      <a:pt x="811456" y="93651"/>
                      <a:pt x="839221" y="20692"/>
                      <a:pt x="928688" y="3183"/>
                    </a:cubicBezTo>
                    <a:cubicBezTo>
                      <a:pt x="1018154" y="-17246"/>
                      <a:pt x="1076769" y="67386"/>
                      <a:pt x="1076769" y="67386"/>
                    </a:cubicBezTo>
                    <a:cubicBezTo>
                      <a:pt x="1076769" y="67386"/>
                      <a:pt x="1135385" y="-5572"/>
                      <a:pt x="1237191" y="11937"/>
                    </a:cubicBezTo>
                    <a:cubicBezTo>
                      <a:pt x="1360593" y="35284"/>
                      <a:pt x="1385273" y="152017"/>
                      <a:pt x="1385273" y="152017"/>
                    </a:cubicBezTo>
                    <a:cubicBezTo>
                      <a:pt x="1385273" y="152017"/>
                      <a:pt x="1477824" y="166609"/>
                      <a:pt x="1514845" y="274587"/>
                    </a:cubicBezTo>
                    <a:cubicBezTo>
                      <a:pt x="1548780" y="376728"/>
                      <a:pt x="1499419" y="411748"/>
                      <a:pt x="1499419" y="411748"/>
                    </a:cubicBezTo>
                    <a:cubicBezTo>
                      <a:pt x="1499419" y="411748"/>
                      <a:pt x="1598141" y="499298"/>
                      <a:pt x="1548780" y="621867"/>
                    </a:cubicBezTo>
                    <a:cubicBezTo>
                      <a:pt x="1499419" y="750274"/>
                      <a:pt x="1369848" y="776539"/>
                      <a:pt x="1369848" y="776539"/>
                    </a:cubicBezTo>
                    <a:cubicBezTo>
                      <a:pt x="1369848" y="776539"/>
                      <a:pt x="1366763" y="867007"/>
                      <a:pt x="1249531" y="948720"/>
                    </a:cubicBezTo>
                    <a:cubicBezTo>
                      <a:pt x="1135385" y="1030433"/>
                      <a:pt x="1049004" y="942883"/>
                      <a:pt x="1049004" y="942883"/>
                    </a:cubicBezTo>
                    <a:cubicBezTo>
                      <a:pt x="1049004" y="942883"/>
                      <a:pt x="968793" y="1103391"/>
                      <a:pt x="817626" y="1109228"/>
                    </a:cubicBezTo>
                    <a:cubicBezTo>
                      <a:pt x="654119" y="1115064"/>
                      <a:pt x="580078" y="1004168"/>
                      <a:pt x="580078" y="1004168"/>
                    </a:cubicBezTo>
                    <a:cubicBezTo>
                      <a:pt x="580078" y="1004168"/>
                      <a:pt x="502952" y="1071290"/>
                      <a:pt x="373381" y="1039188"/>
                    </a:cubicBezTo>
                    <a:cubicBezTo>
                      <a:pt x="256149" y="1010005"/>
                      <a:pt x="222214" y="916618"/>
                      <a:pt x="222214" y="916618"/>
                    </a:cubicBezTo>
                    <a:cubicBezTo>
                      <a:pt x="222214" y="916618"/>
                      <a:pt x="89557" y="910782"/>
                      <a:pt x="52537" y="814477"/>
                    </a:cubicBezTo>
                    <a:cubicBezTo>
                      <a:pt x="12431" y="718172"/>
                      <a:pt x="77217" y="665642"/>
                      <a:pt x="74132" y="659806"/>
                    </a:cubicBezTo>
                    <a:close/>
                  </a:path>
                </a:pathLst>
              </a:custGeom>
              <a:solidFill>
                <a:schemeClr val="bg1">
                  <a:lumMod val="95000"/>
                </a:schemeClr>
              </a:solidFill>
              <a:ln w="30732" cap="flat">
                <a:solidFill>
                  <a:srgbClr val="323232"/>
                </a:solidFill>
                <a:prstDash val="solid"/>
                <a:miter/>
              </a:ln>
            </p:spPr>
            <p:txBody>
              <a:bodyPr rtlCol="0" anchor="ctr"/>
              <a:lstStyle/>
              <a:p>
                <a:pPr algn="ctr"/>
                <a:r>
                  <a:rPr lang="en-US" altLang="zh-CN" b="1" dirty="0"/>
                  <a:t>WAN</a:t>
                </a:r>
                <a:endParaRPr lang="zh-CN" altLang="en-US" b="1" dirty="0"/>
              </a:p>
            </p:txBody>
          </p:sp>
          <p:sp>
            <p:nvSpPr>
              <p:cNvPr id="68" name="文本框 67">
                <a:extLst>
                  <a:ext uri="{FF2B5EF4-FFF2-40B4-BE49-F238E27FC236}">
                    <a16:creationId xmlns:a16="http://schemas.microsoft.com/office/drawing/2014/main" id="{C049793C-AEC8-DA34-6F7D-BC1331377CDE}"/>
                  </a:ext>
                </a:extLst>
              </p:cNvPr>
              <p:cNvSpPr txBox="1"/>
              <p:nvPr/>
            </p:nvSpPr>
            <p:spPr>
              <a:xfrm>
                <a:off x="4001622" y="3543535"/>
                <a:ext cx="1224092" cy="369332"/>
              </a:xfrm>
              <a:prstGeom prst="rect">
                <a:avLst/>
              </a:prstGeom>
              <a:noFill/>
            </p:spPr>
            <p:txBody>
              <a:bodyPr wrap="square">
                <a:spAutoFit/>
              </a:bodyPr>
              <a:lstStyle/>
              <a:p>
                <a:pPr algn="ctr"/>
                <a:r>
                  <a:rPr lang="zh-CN" altLang="en-US" b="1" dirty="0"/>
                  <a:t>路由器</a:t>
                </a:r>
                <a:r>
                  <a:rPr lang="en-US" altLang="zh-CN" b="1" dirty="0"/>
                  <a:t>R1</a:t>
                </a:r>
                <a:endParaRPr lang="zh-CN" altLang="en-US" b="1" dirty="0"/>
              </a:p>
            </p:txBody>
          </p:sp>
          <p:sp>
            <p:nvSpPr>
              <p:cNvPr id="69" name="文本框 68">
                <a:extLst>
                  <a:ext uri="{FF2B5EF4-FFF2-40B4-BE49-F238E27FC236}">
                    <a16:creationId xmlns:a16="http://schemas.microsoft.com/office/drawing/2014/main" id="{2C253734-5741-F30E-C936-E19F8FA29007}"/>
                  </a:ext>
                </a:extLst>
              </p:cNvPr>
              <p:cNvSpPr txBox="1"/>
              <p:nvPr/>
            </p:nvSpPr>
            <p:spPr>
              <a:xfrm>
                <a:off x="589653" y="3241241"/>
                <a:ext cx="952571" cy="369332"/>
              </a:xfrm>
              <a:prstGeom prst="rect">
                <a:avLst/>
              </a:prstGeom>
              <a:noFill/>
            </p:spPr>
            <p:txBody>
              <a:bodyPr wrap="square">
                <a:spAutoFit/>
              </a:bodyPr>
              <a:lstStyle/>
              <a:p>
                <a:pPr algn="ctr"/>
                <a:r>
                  <a:rPr lang="zh-CN" altLang="en-US" b="1" dirty="0"/>
                  <a:t>主机</a:t>
                </a:r>
                <a:r>
                  <a:rPr lang="en-US" altLang="zh-CN" b="1" dirty="0"/>
                  <a:t>A</a:t>
                </a:r>
                <a:endParaRPr lang="zh-CN" altLang="en-US" b="1" dirty="0"/>
              </a:p>
            </p:txBody>
          </p:sp>
          <p:sp>
            <p:nvSpPr>
              <p:cNvPr id="70" name="文本框 69">
                <a:extLst>
                  <a:ext uri="{FF2B5EF4-FFF2-40B4-BE49-F238E27FC236}">
                    <a16:creationId xmlns:a16="http://schemas.microsoft.com/office/drawing/2014/main" id="{E14DAD28-B32B-57BA-0E76-82818447B948}"/>
                  </a:ext>
                </a:extLst>
              </p:cNvPr>
              <p:cNvSpPr txBox="1"/>
              <p:nvPr/>
            </p:nvSpPr>
            <p:spPr>
              <a:xfrm>
                <a:off x="10661633" y="3241241"/>
                <a:ext cx="952571" cy="369332"/>
              </a:xfrm>
              <a:prstGeom prst="rect">
                <a:avLst/>
              </a:prstGeom>
              <a:noFill/>
            </p:spPr>
            <p:txBody>
              <a:bodyPr wrap="square">
                <a:spAutoFit/>
              </a:bodyPr>
              <a:lstStyle/>
              <a:p>
                <a:pPr algn="ctr"/>
                <a:r>
                  <a:rPr lang="zh-CN" altLang="en-US" b="1" dirty="0"/>
                  <a:t>主机</a:t>
                </a:r>
                <a:r>
                  <a:rPr lang="en-US" altLang="zh-CN" b="1" dirty="0"/>
                  <a:t>B</a:t>
                </a:r>
                <a:endParaRPr lang="zh-CN" altLang="en-US" b="1" dirty="0"/>
              </a:p>
            </p:txBody>
          </p:sp>
          <p:sp>
            <p:nvSpPr>
              <p:cNvPr id="71" name="文本框 70">
                <a:extLst>
                  <a:ext uri="{FF2B5EF4-FFF2-40B4-BE49-F238E27FC236}">
                    <a16:creationId xmlns:a16="http://schemas.microsoft.com/office/drawing/2014/main" id="{E01127EC-8D13-63E4-8953-EA223E1B59BC}"/>
                  </a:ext>
                </a:extLst>
              </p:cNvPr>
              <p:cNvSpPr txBox="1"/>
              <p:nvPr/>
            </p:nvSpPr>
            <p:spPr>
              <a:xfrm>
                <a:off x="6976870" y="3543535"/>
                <a:ext cx="1224092" cy="369332"/>
              </a:xfrm>
              <a:prstGeom prst="rect">
                <a:avLst/>
              </a:prstGeom>
              <a:noFill/>
            </p:spPr>
            <p:txBody>
              <a:bodyPr wrap="square">
                <a:spAutoFit/>
              </a:bodyPr>
              <a:lstStyle/>
              <a:p>
                <a:pPr algn="ctr"/>
                <a:r>
                  <a:rPr lang="zh-CN" altLang="en-US" b="1" dirty="0"/>
                  <a:t>路由器</a:t>
                </a:r>
                <a:r>
                  <a:rPr lang="en-US" altLang="zh-CN" b="1" dirty="0"/>
                  <a:t>R2</a:t>
                </a:r>
                <a:endParaRPr lang="zh-CN" altLang="en-US" b="1" dirty="0"/>
              </a:p>
            </p:txBody>
          </p:sp>
        </p:grpSp>
        <p:grpSp>
          <p:nvGrpSpPr>
            <p:cNvPr id="28" name="组合 27">
              <a:extLst>
                <a:ext uri="{FF2B5EF4-FFF2-40B4-BE49-F238E27FC236}">
                  <a16:creationId xmlns:a16="http://schemas.microsoft.com/office/drawing/2014/main" id="{58A33E28-6391-007E-895E-14F821FAFF57}"/>
                </a:ext>
              </a:extLst>
            </p:cNvPr>
            <p:cNvGrpSpPr/>
            <p:nvPr/>
          </p:nvGrpSpPr>
          <p:grpSpPr>
            <a:xfrm>
              <a:off x="695140" y="3903304"/>
              <a:ext cx="610411" cy="835563"/>
              <a:chOff x="695140" y="3738844"/>
              <a:chExt cx="610411" cy="835563"/>
            </a:xfrm>
          </p:grpSpPr>
          <p:sp>
            <p:nvSpPr>
              <p:cNvPr id="54" name="椭圆 53">
                <a:extLst>
                  <a:ext uri="{FF2B5EF4-FFF2-40B4-BE49-F238E27FC236}">
                    <a16:creationId xmlns:a16="http://schemas.microsoft.com/office/drawing/2014/main" id="{7A3EF3A2-2F2B-11ED-AE06-F151890644B5}"/>
                  </a:ext>
                </a:extLst>
              </p:cNvPr>
              <p:cNvSpPr/>
              <p:nvPr/>
            </p:nvSpPr>
            <p:spPr>
              <a:xfrm>
                <a:off x="695140" y="3738844"/>
                <a:ext cx="600635" cy="369332"/>
              </a:xfrm>
              <a:prstGeom prst="ellipse">
                <a:avLst/>
              </a:prstGeom>
              <a:solidFill>
                <a:srgbClr val="F381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56" name="椭圆 55">
                <a:extLst>
                  <a:ext uri="{FF2B5EF4-FFF2-40B4-BE49-F238E27FC236}">
                    <a16:creationId xmlns:a16="http://schemas.microsoft.com/office/drawing/2014/main" id="{ABD81760-C866-CB89-F0D0-8289683D8D76}"/>
                  </a:ext>
                </a:extLst>
              </p:cNvPr>
              <p:cNvSpPr/>
              <p:nvPr/>
            </p:nvSpPr>
            <p:spPr>
              <a:xfrm>
                <a:off x="695140" y="4205075"/>
                <a:ext cx="600635" cy="369332"/>
              </a:xfrm>
              <a:prstGeom prst="ellipse">
                <a:avLst/>
              </a:prstGeom>
              <a:solidFill>
                <a:srgbClr val="F381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55" name="文本框 54">
                <a:extLst>
                  <a:ext uri="{FF2B5EF4-FFF2-40B4-BE49-F238E27FC236}">
                    <a16:creationId xmlns:a16="http://schemas.microsoft.com/office/drawing/2014/main" id="{707C4E59-3ACD-A680-AEAF-10081B3452D7}"/>
                  </a:ext>
                </a:extLst>
              </p:cNvPr>
              <p:cNvSpPr txBox="1"/>
              <p:nvPr/>
            </p:nvSpPr>
            <p:spPr>
              <a:xfrm>
                <a:off x="704916" y="3738844"/>
                <a:ext cx="600635" cy="369332"/>
              </a:xfrm>
              <a:prstGeom prst="rect">
                <a:avLst/>
              </a:prstGeom>
              <a:noFill/>
            </p:spPr>
            <p:txBody>
              <a:bodyPr wrap="square" rtlCol="0">
                <a:spAutoFit/>
              </a:bodyPr>
              <a:lstStyle/>
              <a:p>
                <a:pPr algn="ctr"/>
                <a:r>
                  <a:rPr lang="en-US" altLang="zh-CN" b="1" dirty="0"/>
                  <a:t>AP1</a:t>
                </a:r>
                <a:endParaRPr lang="zh-CN" altLang="en-US" b="1" dirty="0"/>
              </a:p>
            </p:txBody>
          </p:sp>
          <p:sp>
            <p:nvSpPr>
              <p:cNvPr id="57" name="文本框 56">
                <a:extLst>
                  <a:ext uri="{FF2B5EF4-FFF2-40B4-BE49-F238E27FC236}">
                    <a16:creationId xmlns:a16="http://schemas.microsoft.com/office/drawing/2014/main" id="{39C697F7-1175-FAB3-5E98-7D8FC1C0B698}"/>
                  </a:ext>
                </a:extLst>
              </p:cNvPr>
              <p:cNvSpPr txBox="1"/>
              <p:nvPr/>
            </p:nvSpPr>
            <p:spPr>
              <a:xfrm>
                <a:off x="704916" y="4205075"/>
                <a:ext cx="600635" cy="369332"/>
              </a:xfrm>
              <a:prstGeom prst="rect">
                <a:avLst/>
              </a:prstGeom>
              <a:noFill/>
            </p:spPr>
            <p:txBody>
              <a:bodyPr wrap="square" rtlCol="0">
                <a:spAutoFit/>
              </a:bodyPr>
              <a:lstStyle/>
              <a:p>
                <a:pPr algn="ctr"/>
                <a:r>
                  <a:rPr lang="en-US" altLang="zh-CN" b="1" dirty="0"/>
                  <a:t>AP2</a:t>
                </a:r>
                <a:endParaRPr lang="zh-CN" altLang="en-US" b="1" dirty="0"/>
              </a:p>
            </p:txBody>
          </p:sp>
        </p:grpSp>
        <p:grpSp>
          <p:nvGrpSpPr>
            <p:cNvPr id="30" name="组合 29">
              <a:extLst>
                <a:ext uri="{FF2B5EF4-FFF2-40B4-BE49-F238E27FC236}">
                  <a16:creationId xmlns:a16="http://schemas.microsoft.com/office/drawing/2014/main" id="{F56E3494-183F-FD17-86A2-6166C2E2C3E9}"/>
                </a:ext>
              </a:extLst>
            </p:cNvPr>
            <p:cNvGrpSpPr/>
            <p:nvPr/>
          </p:nvGrpSpPr>
          <p:grpSpPr>
            <a:xfrm>
              <a:off x="1279934" y="4104056"/>
              <a:ext cx="460863" cy="432274"/>
              <a:chOff x="1279934" y="3939596"/>
              <a:chExt cx="460863" cy="432274"/>
            </a:xfrm>
          </p:grpSpPr>
          <p:cxnSp>
            <p:nvCxnSpPr>
              <p:cNvPr id="59" name="直接连接符 58">
                <a:extLst>
                  <a:ext uri="{FF2B5EF4-FFF2-40B4-BE49-F238E27FC236}">
                    <a16:creationId xmlns:a16="http://schemas.microsoft.com/office/drawing/2014/main" id="{64CCE219-D0EA-5641-3403-0611ED8333F4}"/>
                  </a:ext>
                </a:extLst>
              </p:cNvPr>
              <p:cNvCxnSpPr>
                <a:cxnSpLocks/>
              </p:cNvCxnSpPr>
              <p:nvPr/>
            </p:nvCxnSpPr>
            <p:spPr>
              <a:xfrm flipH="1" flipV="1">
                <a:off x="1303705" y="3939596"/>
                <a:ext cx="437092" cy="1466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3CE82912-B5E3-D0F6-A0D6-DEA3D192039A}"/>
                  </a:ext>
                </a:extLst>
              </p:cNvPr>
              <p:cNvCxnSpPr>
                <a:cxnSpLocks/>
              </p:cNvCxnSpPr>
              <p:nvPr/>
            </p:nvCxnSpPr>
            <p:spPr>
              <a:xfrm flipH="1">
                <a:off x="1279934" y="4205227"/>
                <a:ext cx="437092" cy="1666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826B37E1-E36B-A705-AE66-FD4CA440FBF6}"/>
                </a:ext>
              </a:extLst>
            </p:cNvPr>
            <p:cNvGrpSpPr/>
            <p:nvPr/>
          </p:nvGrpSpPr>
          <p:grpSpPr>
            <a:xfrm>
              <a:off x="10451511" y="4113306"/>
              <a:ext cx="525201" cy="401415"/>
              <a:chOff x="10451511" y="3948846"/>
              <a:chExt cx="525201" cy="401415"/>
            </a:xfrm>
          </p:grpSpPr>
          <p:cxnSp>
            <p:nvCxnSpPr>
              <p:cNvPr id="65" name="直接连接符 64">
                <a:extLst>
                  <a:ext uri="{FF2B5EF4-FFF2-40B4-BE49-F238E27FC236}">
                    <a16:creationId xmlns:a16="http://schemas.microsoft.com/office/drawing/2014/main" id="{7DF6913A-5894-E4FC-81DE-68498EABE3D6}"/>
                  </a:ext>
                </a:extLst>
              </p:cNvPr>
              <p:cNvCxnSpPr>
                <a:cxnSpLocks/>
              </p:cNvCxnSpPr>
              <p:nvPr/>
            </p:nvCxnSpPr>
            <p:spPr>
              <a:xfrm flipH="1">
                <a:off x="10451628" y="3948846"/>
                <a:ext cx="448714" cy="1466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889F255F-625D-9E34-D6A9-295B3300854D}"/>
                  </a:ext>
                </a:extLst>
              </p:cNvPr>
              <p:cNvCxnSpPr>
                <a:cxnSpLocks/>
              </p:cNvCxnSpPr>
              <p:nvPr/>
            </p:nvCxnSpPr>
            <p:spPr>
              <a:xfrm flipH="1" flipV="1">
                <a:off x="10451511" y="4215300"/>
                <a:ext cx="525201" cy="1349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2C553098-A58A-516F-4BB7-6981AC57360D}"/>
                </a:ext>
              </a:extLst>
            </p:cNvPr>
            <p:cNvGrpSpPr/>
            <p:nvPr/>
          </p:nvGrpSpPr>
          <p:grpSpPr>
            <a:xfrm>
              <a:off x="1710961" y="4202901"/>
              <a:ext cx="8782125" cy="216339"/>
              <a:chOff x="1710961" y="4038441"/>
              <a:chExt cx="8782125" cy="216339"/>
            </a:xfrm>
          </p:grpSpPr>
          <p:sp>
            <p:nvSpPr>
              <p:cNvPr id="58" name="椭圆 57">
                <a:extLst>
                  <a:ext uri="{FF2B5EF4-FFF2-40B4-BE49-F238E27FC236}">
                    <a16:creationId xmlns:a16="http://schemas.microsoft.com/office/drawing/2014/main" id="{1BA4EC0C-727D-EEBA-8216-ADDAF3A54913}"/>
                  </a:ext>
                </a:extLst>
              </p:cNvPr>
              <p:cNvSpPr/>
              <p:nvPr/>
            </p:nvSpPr>
            <p:spPr>
              <a:xfrm>
                <a:off x="1710961" y="4038441"/>
                <a:ext cx="216339" cy="216339"/>
              </a:xfrm>
              <a:prstGeom prst="ellipse">
                <a:avLst/>
              </a:prstGeom>
              <a:solidFill>
                <a:schemeClr val="bg1"/>
              </a:solidFill>
              <a:ln w="25400">
                <a:solidFill>
                  <a:srgbClr val="F3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6" name="椭圆 65">
                <a:extLst>
                  <a:ext uri="{FF2B5EF4-FFF2-40B4-BE49-F238E27FC236}">
                    <a16:creationId xmlns:a16="http://schemas.microsoft.com/office/drawing/2014/main" id="{EC95417A-4C2B-BD87-6236-9950A30E7DB4}"/>
                  </a:ext>
                </a:extLst>
              </p:cNvPr>
              <p:cNvSpPr/>
              <p:nvPr/>
            </p:nvSpPr>
            <p:spPr>
              <a:xfrm>
                <a:off x="10276747" y="4038441"/>
                <a:ext cx="216339" cy="216339"/>
              </a:xfrm>
              <a:prstGeom prst="ellipse">
                <a:avLst/>
              </a:prstGeom>
              <a:solidFill>
                <a:schemeClr val="bg1"/>
              </a:solidFill>
              <a:ln w="25400">
                <a:solidFill>
                  <a:srgbClr val="F3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29" name="组合 28">
              <a:extLst>
                <a:ext uri="{FF2B5EF4-FFF2-40B4-BE49-F238E27FC236}">
                  <a16:creationId xmlns:a16="http://schemas.microsoft.com/office/drawing/2014/main" id="{6C611AC7-8E1A-A1A6-3A77-E28AF9FBB3D8}"/>
                </a:ext>
              </a:extLst>
            </p:cNvPr>
            <p:cNvGrpSpPr/>
            <p:nvPr/>
          </p:nvGrpSpPr>
          <p:grpSpPr>
            <a:xfrm>
              <a:off x="10900342" y="3903304"/>
              <a:ext cx="610411" cy="835563"/>
              <a:chOff x="10900342" y="3738844"/>
              <a:chExt cx="610411" cy="835563"/>
            </a:xfrm>
          </p:grpSpPr>
          <p:sp>
            <p:nvSpPr>
              <p:cNvPr id="61" name="椭圆 60">
                <a:extLst>
                  <a:ext uri="{FF2B5EF4-FFF2-40B4-BE49-F238E27FC236}">
                    <a16:creationId xmlns:a16="http://schemas.microsoft.com/office/drawing/2014/main" id="{3E116ACC-D39A-E8E1-F136-506590FF5F79}"/>
                  </a:ext>
                </a:extLst>
              </p:cNvPr>
              <p:cNvSpPr/>
              <p:nvPr/>
            </p:nvSpPr>
            <p:spPr>
              <a:xfrm>
                <a:off x="10900342" y="3738844"/>
                <a:ext cx="600635" cy="369332"/>
              </a:xfrm>
              <a:prstGeom prst="ellipse">
                <a:avLst/>
              </a:prstGeom>
              <a:solidFill>
                <a:srgbClr val="F381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63" name="椭圆 62">
                <a:extLst>
                  <a:ext uri="{FF2B5EF4-FFF2-40B4-BE49-F238E27FC236}">
                    <a16:creationId xmlns:a16="http://schemas.microsoft.com/office/drawing/2014/main" id="{AB815FD3-8380-F497-B079-3FCFAFD3B934}"/>
                  </a:ext>
                </a:extLst>
              </p:cNvPr>
              <p:cNvSpPr/>
              <p:nvPr/>
            </p:nvSpPr>
            <p:spPr>
              <a:xfrm>
                <a:off x="10900342" y="4205075"/>
                <a:ext cx="600635" cy="369332"/>
              </a:xfrm>
              <a:prstGeom prst="ellipse">
                <a:avLst/>
              </a:prstGeom>
              <a:solidFill>
                <a:srgbClr val="F381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25" name="组合 24">
                <a:extLst>
                  <a:ext uri="{FF2B5EF4-FFF2-40B4-BE49-F238E27FC236}">
                    <a16:creationId xmlns:a16="http://schemas.microsoft.com/office/drawing/2014/main" id="{75D5910D-D7D9-15F8-F7C7-D5329281EFF7}"/>
                  </a:ext>
                </a:extLst>
              </p:cNvPr>
              <p:cNvGrpSpPr/>
              <p:nvPr/>
            </p:nvGrpSpPr>
            <p:grpSpPr>
              <a:xfrm>
                <a:off x="10910118" y="3738844"/>
                <a:ext cx="600635" cy="835563"/>
                <a:chOff x="10910118" y="3738844"/>
                <a:chExt cx="600635" cy="835563"/>
              </a:xfrm>
            </p:grpSpPr>
            <p:sp>
              <p:nvSpPr>
                <p:cNvPr id="62" name="文本框 61">
                  <a:extLst>
                    <a:ext uri="{FF2B5EF4-FFF2-40B4-BE49-F238E27FC236}">
                      <a16:creationId xmlns:a16="http://schemas.microsoft.com/office/drawing/2014/main" id="{BC6C8BF7-8E3D-93DC-0B27-D76BE451524A}"/>
                    </a:ext>
                  </a:extLst>
                </p:cNvPr>
                <p:cNvSpPr txBox="1"/>
                <p:nvPr/>
              </p:nvSpPr>
              <p:spPr>
                <a:xfrm>
                  <a:off x="10910118" y="3738844"/>
                  <a:ext cx="600635" cy="369332"/>
                </a:xfrm>
                <a:prstGeom prst="rect">
                  <a:avLst/>
                </a:prstGeom>
                <a:noFill/>
              </p:spPr>
              <p:txBody>
                <a:bodyPr wrap="square" rtlCol="0">
                  <a:spAutoFit/>
                </a:bodyPr>
                <a:lstStyle/>
                <a:p>
                  <a:pPr algn="ctr"/>
                  <a:r>
                    <a:rPr lang="en-US" altLang="zh-CN" b="1" dirty="0"/>
                    <a:t>AP3</a:t>
                  </a:r>
                  <a:endParaRPr lang="zh-CN" altLang="en-US" b="1" dirty="0"/>
                </a:p>
              </p:txBody>
            </p:sp>
            <p:sp>
              <p:nvSpPr>
                <p:cNvPr id="64" name="文本框 63">
                  <a:extLst>
                    <a:ext uri="{FF2B5EF4-FFF2-40B4-BE49-F238E27FC236}">
                      <a16:creationId xmlns:a16="http://schemas.microsoft.com/office/drawing/2014/main" id="{C368A2E4-99A5-EBBB-B78E-21C900AE4517}"/>
                    </a:ext>
                  </a:extLst>
                </p:cNvPr>
                <p:cNvSpPr txBox="1"/>
                <p:nvPr/>
              </p:nvSpPr>
              <p:spPr>
                <a:xfrm>
                  <a:off x="10910118" y="4205075"/>
                  <a:ext cx="600635" cy="369332"/>
                </a:xfrm>
                <a:prstGeom prst="rect">
                  <a:avLst/>
                </a:prstGeom>
                <a:noFill/>
              </p:spPr>
              <p:txBody>
                <a:bodyPr wrap="square" rtlCol="0">
                  <a:spAutoFit/>
                </a:bodyPr>
                <a:lstStyle/>
                <a:p>
                  <a:pPr algn="ctr"/>
                  <a:r>
                    <a:rPr lang="en-US" altLang="zh-CN" b="1" dirty="0"/>
                    <a:t>AP4</a:t>
                  </a:r>
                  <a:endParaRPr lang="zh-CN" altLang="en-US" b="1" dirty="0"/>
                </a:p>
              </p:txBody>
            </p:sp>
          </p:grpSp>
        </p:grpSp>
      </p:grpSp>
      <p:grpSp>
        <p:nvGrpSpPr>
          <p:cNvPr id="212" name="组合 211">
            <a:extLst>
              <a:ext uri="{FF2B5EF4-FFF2-40B4-BE49-F238E27FC236}">
                <a16:creationId xmlns:a16="http://schemas.microsoft.com/office/drawing/2014/main" id="{5592A16B-B126-3B3C-3BA0-C3C7A7EE006D}"/>
              </a:ext>
            </a:extLst>
          </p:cNvPr>
          <p:cNvGrpSpPr/>
          <p:nvPr/>
        </p:nvGrpSpPr>
        <p:grpSpPr>
          <a:xfrm>
            <a:off x="1410644" y="2183321"/>
            <a:ext cx="369593" cy="604471"/>
            <a:chOff x="1410644" y="2183321"/>
            <a:chExt cx="369593" cy="604471"/>
          </a:xfrm>
        </p:grpSpPr>
        <p:sp>
          <p:nvSpPr>
            <p:cNvPr id="10" name="椭圆 9">
              <a:extLst>
                <a:ext uri="{FF2B5EF4-FFF2-40B4-BE49-F238E27FC236}">
                  <a16:creationId xmlns:a16="http://schemas.microsoft.com/office/drawing/2014/main" id="{2CFD094F-F361-7754-74FD-34D8D4FE86AE}"/>
                </a:ext>
              </a:extLst>
            </p:cNvPr>
            <p:cNvSpPr/>
            <p:nvPr/>
          </p:nvSpPr>
          <p:spPr>
            <a:xfrm>
              <a:off x="1497515" y="2629910"/>
              <a:ext cx="157882" cy="1578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连接符: 曲线 17">
              <a:extLst>
                <a:ext uri="{FF2B5EF4-FFF2-40B4-BE49-F238E27FC236}">
                  <a16:creationId xmlns:a16="http://schemas.microsoft.com/office/drawing/2014/main" id="{D05B19F2-2D55-158A-AD31-A7B65F166795}"/>
                </a:ext>
              </a:extLst>
            </p:cNvPr>
            <p:cNvCxnSpPr>
              <a:stCxn id="9" idx="2"/>
              <a:endCxn id="10" idx="2"/>
            </p:cNvCxnSpPr>
            <p:nvPr/>
          </p:nvCxnSpPr>
          <p:spPr>
            <a:xfrm rot="16200000" flipH="1">
              <a:off x="1191315" y="2402650"/>
              <a:ext cx="525529" cy="86872"/>
            </a:xfrm>
            <a:prstGeom prst="curved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连接符: 曲线 133">
              <a:extLst>
                <a:ext uri="{FF2B5EF4-FFF2-40B4-BE49-F238E27FC236}">
                  <a16:creationId xmlns:a16="http://schemas.microsoft.com/office/drawing/2014/main" id="{CE8316F6-1773-CD47-6A63-177466F5E1AF}"/>
                </a:ext>
              </a:extLst>
            </p:cNvPr>
            <p:cNvCxnSpPr>
              <a:cxnSpLocks/>
              <a:stCxn id="132" idx="2"/>
              <a:endCxn id="10" idx="6"/>
            </p:cNvCxnSpPr>
            <p:nvPr/>
          </p:nvCxnSpPr>
          <p:spPr>
            <a:xfrm rot="5400000">
              <a:off x="1455053" y="2383667"/>
              <a:ext cx="525529" cy="124839"/>
            </a:xfrm>
            <a:prstGeom prst="curved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9" name="直接箭头连接符 38">
            <a:extLst>
              <a:ext uri="{FF2B5EF4-FFF2-40B4-BE49-F238E27FC236}">
                <a16:creationId xmlns:a16="http://schemas.microsoft.com/office/drawing/2014/main" id="{D0B34262-3336-1A2D-F696-5B45B5AE06A3}"/>
              </a:ext>
            </a:extLst>
          </p:cNvPr>
          <p:cNvCxnSpPr>
            <a:stCxn id="128" idx="3"/>
            <a:endCxn id="155" idx="1"/>
          </p:cNvCxnSpPr>
          <p:nvPr/>
        </p:nvCxnSpPr>
        <p:spPr>
          <a:xfrm>
            <a:off x="1710961" y="1502598"/>
            <a:ext cx="8789117" cy="0"/>
          </a:xfrm>
          <a:prstGeom prst="straightConnector1">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4" name="直接箭头连接符 163">
            <a:extLst>
              <a:ext uri="{FF2B5EF4-FFF2-40B4-BE49-F238E27FC236}">
                <a16:creationId xmlns:a16="http://schemas.microsoft.com/office/drawing/2014/main" id="{8C69D706-8FDB-288E-CF94-6CC0A565C433}"/>
              </a:ext>
            </a:extLst>
          </p:cNvPr>
          <p:cNvCxnSpPr>
            <a:cxnSpLocks/>
            <a:stCxn id="131" idx="3"/>
            <a:endCxn id="151" idx="1"/>
          </p:cNvCxnSpPr>
          <p:nvPr/>
        </p:nvCxnSpPr>
        <p:spPr>
          <a:xfrm>
            <a:off x="2097245" y="1752590"/>
            <a:ext cx="8016549" cy="0"/>
          </a:xfrm>
          <a:prstGeom prst="straightConnector1">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79503E76-324B-9D7C-7348-D9837D593E17}"/>
              </a:ext>
            </a:extLst>
          </p:cNvPr>
          <p:cNvSpPr txBox="1"/>
          <p:nvPr/>
        </p:nvSpPr>
        <p:spPr>
          <a:xfrm>
            <a:off x="4359749" y="1107928"/>
            <a:ext cx="3486232" cy="369332"/>
          </a:xfrm>
          <a:prstGeom prst="rect">
            <a:avLst/>
          </a:prstGeom>
          <a:noFill/>
        </p:spPr>
        <p:txBody>
          <a:bodyPr wrap="square" rtlCol="0">
            <a:spAutoFit/>
          </a:bodyPr>
          <a:lstStyle/>
          <a:p>
            <a:pPr algn="ctr"/>
            <a:r>
              <a:rPr lang="zh-CN" altLang="en-US" b="1" dirty="0">
                <a:solidFill>
                  <a:schemeClr val="accent1"/>
                </a:solidFill>
              </a:rPr>
              <a:t>应用进程间基于网络的通信</a:t>
            </a:r>
          </a:p>
        </p:txBody>
      </p:sp>
      <p:grpSp>
        <p:nvGrpSpPr>
          <p:cNvPr id="44" name="组合 43">
            <a:extLst>
              <a:ext uri="{FF2B5EF4-FFF2-40B4-BE49-F238E27FC236}">
                <a16:creationId xmlns:a16="http://schemas.microsoft.com/office/drawing/2014/main" id="{014E664C-1170-64CC-81E8-8FDE7E09FA57}"/>
              </a:ext>
            </a:extLst>
          </p:cNvPr>
          <p:cNvGrpSpPr/>
          <p:nvPr/>
        </p:nvGrpSpPr>
        <p:grpSpPr>
          <a:xfrm>
            <a:off x="1247572" y="1563326"/>
            <a:ext cx="693059" cy="853547"/>
            <a:chOff x="1247572" y="1563326"/>
            <a:chExt cx="693059" cy="853547"/>
          </a:xfrm>
        </p:grpSpPr>
        <p:sp>
          <p:nvSpPr>
            <p:cNvPr id="9" name="矩形 8">
              <a:extLst>
                <a:ext uri="{FF2B5EF4-FFF2-40B4-BE49-F238E27FC236}">
                  <a16:creationId xmlns:a16="http://schemas.microsoft.com/office/drawing/2014/main" id="{29EE0CCD-3D91-33FF-CD3C-6243E9E2C60B}"/>
                </a:ext>
              </a:extLst>
            </p:cNvPr>
            <p:cNvSpPr/>
            <p:nvPr/>
          </p:nvSpPr>
          <p:spPr>
            <a:xfrm>
              <a:off x="1333472" y="2028980"/>
              <a:ext cx="154342" cy="1543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B803F961-450F-072F-FF44-3E6F5EA73327}"/>
                </a:ext>
              </a:extLst>
            </p:cNvPr>
            <p:cNvSpPr/>
            <p:nvPr/>
          </p:nvSpPr>
          <p:spPr>
            <a:xfrm>
              <a:off x="1703065" y="2028980"/>
              <a:ext cx="154342" cy="1543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7FAFE2D6-F71E-D51D-3B84-68562E30E4B7}"/>
                </a:ext>
              </a:extLst>
            </p:cNvPr>
            <p:cNvCxnSpPr>
              <a:cxnSpLocks/>
              <a:endCxn id="9" idx="0"/>
            </p:cNvCxnSpPr>
            <p:nvPr/>
          </p:nvCxnSpPr>
          <p:spPr>
            <a:xfrm>
              <a:off x="1410643" y="1563326"/>
              <a:ext cx="0" cy="465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66646883-4BBF-D44B-2711-D18A3850240C}"/>
                </a:ext>
              </a:extLst>
            </p:cNvPr>
            <p:cNvCxnSpPr>
              <a:cxnSpLocks/>
            </p:cNvCxnSpPr>
            <p:nvPr/>
          </p:nvCxnSpPr>
          <p:spPr>
            <a:xfrm>
              <a:off x="1777715" y="1796153"/>
              <a:ext cx="0" cy="2328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9A94B855-247C-343A-CB54-93D0188228C6}"/>
                </a:ext>
              </a:extLst>
            </p:cNvPr>
            <p:cNvSpPr txBox="1"/>
            <p:nvPr/>
          </p:nvSpPr>
          <p:spPr>
            <a:xfrm>
              <a:off x="1247572" y="2139874"/>
              <a:ext cx="693059" cy="276999"/>
            </a:xfrm>
            <a:prstGeom prst="rect">
              <a:avLst/>
            </a:prstGeom>
            <a:noFill/>
          </p:spPr>
          <p:txBody>
            <a:bodyPr wrap="square" rtlCol="0">
              <a:spAutoFit/>
            </a:bodyPr>
            <a:lstStyle/>
            <a:p>
              <a:pPr algn="ctr"/>
              <a:r>
                <a:rPr lang="zh-CN" altLang="en-US" sz="1200" b="1" dirty="0">
                  <a:solidFill>
                    <a:schemeClr val="bg1"/>
                  </a:solidFill>
                </a:rPr>
                <a:t>端口</a:t>
              </a:r>
            </a:p>
          </p:txBody>
        </p:sp>
      </p:grpSp>
      <p:grpSp>
        <p:nvGrpSpPr>
          <p:cNvPr id="36" name="组合 35">
            <a:extLst>
              <a:ext uri="{FF2B5EF4-FFF2-40B4-BE49-F238E27FC236}">
                <a16:creationId xmlns:a16="http://schemas.microsoft.com/office/drawing/2014/main" id="{7AF4D274-A4BD-FD18-0432-0C8A2F6D98E7}"/>
              </a:ext>
            </a:extLst>
          </p:cNvPr>
          <p:cNvGrpSpPr/>
          <p:nvPr/>
        </p:nvGrpSpPr>
        <p:grpSpPr>
          <a:xfrm>
            <a:off x="1110326" y="1317932"/>
            <a:ext cx="986919" cy="619324"/>
            <a:chOff x="1110326" y="1317932"/>
            <a:chExt cx="986919" cy="619324"/>
          </a:xfrm>
        </p:grpSpPr>
        <p:grpSp>
          <p:nvGrpSpPr>
            <p:cNvPr id="8" name="组合 7">
              <a:extLst>
                <a:ext uri="{FF2B5EF4-FFF2-40B4-BE49-F238E27FC236}">
                  <a16:creationId xmlns:a16="http://schemas.microsoft.com/office/drawing/2014/main" id="{2EF1D26C-F57E-D034-3BF7-CDB46E05908E}"/>
                </a:ext>
              </a:extLst>
            </p:cNvPr>
            <p:cNvGrpSpPr/>
            <p:nvPr/>
          </p:nvGrpSpPr>
          <p:grpSpPr>
            <a:xfrm>
              <a:off x="1110326" y="1317932"/>
              <a:ext cx="600635" cy="369332"/>
              <a:chOff x="2964200" y="1845407"/>
              <a:chExt cx="600635" cy="369332"/>
            </a:xfrm>
          </p:grpSpPr>
          <p:sp>
            <p:nvSpPr>
              <p:cNvPr id="7" name="椭圆 6">
                <a:extLst>
                  <a:ext uri="{FF2B5EF4-FFF2-40B4-BE49-F238E27FC236}">
                    <a16:creationId xmlns:a16="http://schemas.microsoft.com/office/drawing/2014/main" id="{BF8A38BD-EB87-AC12-1613-C722EF8756CA}"/>
                  </a:ext>
                </a:extLst>
              </p:cNvPr>
              <p:cNvSpPr/>
              <p:nvPr/>
            </p:nvSpPr>
            <p:spPr>
              <a:xfrm>
                <a:off x="3030192" y="1889268"/>
                <a:ext cx="468652" cy="2816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文本框 127">
                <a:extLst>
                  <a:ext uri="{FF2B5EF4-FFF2-40B4-BE49-F238E27FC236}">
                    <a16:creationId xmlns:a16="http://schemas.microsoft.com/office/drawing/2014/main" id="{5129B33E-A2AF-5B35-CE3E-7AD3CAEC614D}"/>
                  </a:ext>
                </a:extLst>
              </p:cNvPr>
              <p:cNvSpPr txBox="1"/>
              <p:nvPr/>
            </p:nvSpPr>
            <p:spPr>
              <a:xfrm>
                <a:off x="2964200" y="1845407"/>
                <a:ext cx="600635" cy="369332"/>
              </a:xfrm>
              <a:prstGeom prst="rect">
                <a:avLst/>
              </a:prstGeom>
              <a:noFill/>
            </p:spPr>
            <p:txBody>
              <a:bodyPr wrap="square" rtlCol="0">
                <a:spAutoFit/>
              </a:bodyPr>
              <a:lstStyle/>
              <a:p>
                <a:pPr algn="ctr"/>
                <a:r>
                  <a:rPr lang="en-US" altLang="zh-CN" b="1" dirty="0"/>
                  <a:t>AP1</a:t>
                </a:r>
                <a:endParaRPr lang="zh-CN" altLang="en-US" b="1" dirty="0"/>
              </a:p>
            </p:txBody>
          </p:sp>
        </p:grpSp>
        <p:grpSp>
          <p:nvGrpSpPr>
            <p:cNvPr id="129" name="组合 128">
              <a:extLst>
                <a:ext uri="{FF2B5EF4-FFF2-40B4-BE49-F238E27FC236}">
                  <a16:creationId xmlns:a16="http://schemas.microsoft.com/office/drawing/2014/main" id="{025B6705-6F76-6FCD-6A09-23355962A8FC}"/>
                </a:ext>
              </a:extLst>
            </p:cNvPr>
            <p:cNvGrpSpPr/>
            <p:nvPr/>
          </p:nvGrpSpPr>
          <p:grpSpPr>
            <a:xfrm>
              <a:off x="1496610" y="1567924"/>
              <a:ext cx="600635" cy="369332"/>
              <a:chOff x="2964200" y="1845407"/>
              <a:chExt cx="600635" cy="369332"/>
            </a:xfrm>
          </p:grpSpPr>
          <p:sp>
            <p:nvSpPr>
              <p:cNvPr id="130" name="椭圆 129">
                <a:extLst>
                  <a:ext uri="{FF2B5EF4-FFF2-40B4-BE49-F238E27FC236}">
                    <a16:creationId xmlns:a16="http://schemas.microsoft.com/office/drawing/2014/main" id="{EF129D17-DB7D-C596-33E2-3CC98D474A06}"/>
                  </a:ext>
                </a:extLst>
              </p:cNvPr>
              <p:cNvSpPr/>
              <p:nvPr/>
            </p:nvSpPr>
            <p:spPr>
              <a:xfrm>
                <a:off x="3030192" y="1889268"/>
                <a:ext cx="468652" cy="2816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a:extLst>
                  <a:ext uri="{FF2B5EF4-FFF2-40B4-BE49-F238E27FC236}">
                    <a16:creationId xmlns:a16="http://schemas.microsoft.com/office/drawing/2014/main" id="{D3A67818-8D14-1294-B656-07658C18C746}"/>
                  </a:ext>
                </a:extLst>
              </p:cNvPr>
              <p:cNvSpPr txBox="1"/>
              <p:nvPr/>
            </p:nvSpPr>
            <p:spPr>
              <a:xfrm>
                <a:off x="2964200" y="1845407"/>
                <a:ext cx="600635" cy="369332"/>
              </a:xfrm>
              <a:prstGeom prst="rect">
                <a:avLst/>
              </a:prstGeom>
              <a:noFill/>
            </p:spPr>
            <p:txBody>
              <a:bodyPr wrap="square" rtlCol="0">
                <a:spAutoFit/>
              </a:bodyPr>
              <a:lstStyle/>
              <a:p>
                <a:pPr algn="ctr"/>
                <a:r>
                  <a:rPr lang="en-US" altLang="zh-CN" b="1" dirty="0"/>
                  <a:t>AP2</a:t>
                </a:r>
                <a:endParaRPr lang="zh-CN" altLang="en-US" b="1" dirty="0"/>
              </a:p>
            </p:txBody>
          </p:sp>
        </p:grpSp>
      </p:grpSp>
      <p:cxnSp>
        <p:nvCxnSpPr>
          <p:cNvPr id="166" name="直接连接符 165">
            <a:extLst>
              <a:ext uri="{FF2B5EF4-FFF2-40B4-BE49-F238E27FC236}">
                <a16:creationId xmlns:a16="http://schemas.microsoft.com/office/drawing/2014/main" id="{A5C03E71-E7BA-7E6A-3507-B3622EA5B31C}"/>
              </a:ext>
            </a:extLst>
          </p:cNvPr>
          <p:cNvCxnSpPr>
            <a:cxnSpLocks/>
          </p:cNvCxnSpPr>
          <p:nvPr/>
        </p:nvCxnSpPr>
        <p:spPr>
          <a:xfrm>
            <a:off x="1569180" y="2787792"/>
            <a:ext cx="0" cy="190197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2DA8AA85-2C35-6DCA-C49B-405F11B3B677}"/>
              </a:ext>
            </a:extLst>
          </p:cNvPr>
          <p:cNvCxnSpPr>
            <a:cxnSpLocks/>
          </p:cNvCxnSpPr>
          <p:nvPr/>
        </p:nvCxnSpPr>
        <p:spPr>
          <a:xfrm>
            <a:off x="4356440" y="3207327"/>
            <a:ext cx="0" cy="14824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13" name="组合 212">
            <a:extLst>
              <a:ext uri="{FF2B5EF4-FFF2-40B4-BE49-F238E27FC236}">
                <a16:creationId xmlns:a16="http://schemas.microsoft.com/office/drawing/2014/main" id="{09558947-40A3-4DAD-3FBE-1CAEC83A24DF}"/>
              </a:ext>
            </a:extLst>
          </p:cNvPr>
          <p:cNvGrpSpPr/>
          <p:nvPr/>
        </p:nvGrpSpPr>
        <p:grpSpPr>
          <a:xfrm>
            <a:off x="1594147" y="4712407"/>
            <a:ext cx="2762293" cy="88192"/>
            <a:chOff x="1594147" y="4712407"/>
            <a:chExt cx="2762293" cy="88192"/>
          </a:xfrm>
        </p:grpSpPr>
        <p:cxnSp>
          <p:nvCxnSpPr>
            <p:cNvPr id="171" name="直接连接符 170">
              <a:extLst>
                <a:ext uri="{FF2B5EF4-FFF2-40B4-BE49-F238E27FC236}">
                  <a16:creationId xmlns:a16="http://schemas.microsoft.com/office/drawing/2014/main" id="{67792866-5744-B506-684E-472C4CF46D99}"/>
                </a:ext>
              </a:extLst>
            </p:cNvPr>
            <p:cNvCxnSpPr>
              <a:cxnSpLocks/>
            </p:cNvCxnSpPr>
            <p:nvPr/>
          </p:nvCxnSpPr>
          <p:spPr>
            <a:xfrm>
              <a:off x="1740797" y="4800599"/>
              <a:ext cx="2486514"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D425361C-5418-02E4-6796-9826B83127EE}"/>
                </a:ext>
              </a:extLst>
            </p:cNvPr>
            <p:cNvCxnSpPr/>
            <p:nvPr/>
          </p:nvCxnSpPr>
          <p:spPr>
            <a:xfrm>
              <a:off x="1594147" y="4712407"/>
              <a:ext cx="103954" cy="692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C5170347-4558-BAAB-18FC-F56366EED26B}"/>
                </a:ext>
              </a:extLst>
            </p:cNvPr>
            <p:cNvCxnSpPr>
              <a:cxnSpLocks/>
            </p:cNvCxnSpPr>
            <p:nvPr/>
          </p:nvCxnSpPr>
          <p:spPr>
            <a:xfrm flipV="1">
              <a:off x="4212252" y="4724830"/>
              <a:ext cx="144188" cy="691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3" name="直接连接符 182">
            <a:extLst>
              <a:ext uri="{FF2B5EF4-FFF2-40B4-BE49-F238E27FC236}">
                <a16:creationId xmlns:a16="http://schemas.microsoft.com/office/drawing/2014/main" id="{DE9548A8-B9BD-0601-D702-A3D3004498B7}"/>
              </a:ext>
            </a:extLst>
          </p:cNvPr>
          <p:cNvCxnSpPr>
            <a:cxnSpLocks/>
          </p:cNvCxnSpPr>
          <p:nvPr/>
        </p:nvCxnSpPr>
        <p:spPr>
          <a:xfrm>
            <a:off x="4875982" y="3200400"/>
            <a:ext cx="0" cy="14824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14" name="组合 213">
            <a:extLst>
              <a:ext uri="{FF2B5EF4-FFF2-40B4-BE49-F238E27FC236}">
                <a16:creationId xmlns:a16="http://schemas.microsoft.com/office/drawing/2014/main" id="{6F168C95-A253-A737-01DE-3544587EF12D}"/>
              </a:ext>
            </a:extLst>
          </p:cNvPr>
          <p:cNvGrpSpPr/>
          <p:nvPr/>
        </p:nvGrpSpPr>
        <p:grpSpPr>
          <a:xfrm>
            <a:off x="4370294" y="3130675"/>
            <a:ext cx="492135" cy="58847"/>
            <a:chOff x="4370294" y="3130675"/>
            <a:chExt cx="492135" cy="58847"/>
          </a:xfrm>
        </p:grpSpPr>
        <p:cxnSp>
          <p:nvCxnSpPr>
            <p:cNvPr id="184" name="直接连接符 183">
              <a:extLst>
                <a:ext uri="{FF2B5EF4-FFF2-40B4-BE49-F238E27FC236}">
                  <a16:creationId xmlns:a16="http://schemas.microsoft.com/office/drawing/2014/main" id="{12777603-0111-DCEB-6BD9-7ADBA477DF31}"/>
                </a:ext>
              </a:extLst>
            </p:cNvPr>
            <p:cNvCxnSpPr>
              <a:cxnSpLocks/>
            </p:cNvCxnSpPr>
            <p:nvPr/>
          </p:nvCxnSpPr>
          <p:spPr>
            <a:xfrm flipV="1">
              <a:off x="4370294" y="3130675"/>
              <a:ext cx="66091" cy="55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1602489D-28A7-F0BB-B04A-C743DE789A29}"/>
                </a:ext>
              </a:extLst>
            </p:cNvPr>
            <p:cNvCxnSpPr>
              <a:cxnSpLocks/>
            </p:cNvCxnSpPr>
            <p:nvPr/>
          </p:nvCxnSpPr>
          <p:spPr>
            <a:xfrm>
              <a:off x="4461275" y="3130675"/>
              <a:ext cx="313002"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CDB2CFC5-F158-8CAA-6495-6BE8997B9B22}"/>
                </a:ext>
              </a:extLst>
            </p:cNvPr>
            <p:cNvCxnSpPr>
              <a:cxnSpLocks/>
            </p:cNvCxnSpPr>
            <p:nvPr/>
          </p:nvCxnSpPr>
          <p:spPr>
            <a:xfrm>
              <a:off x="4774277" y="3139966"/>
              <a:ext cx="88152" cy="49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9" name="直接连接符 198">
            <a:extLst>
              <a:ext uri="{FF2B5EF4-FFF2-40B4-BE49-F238E27FC236}">
                <a16:creationId xmlns:a16="http://schemas.microsoft.com/office/drawing/2014/main" id="{7E977664-1F46-95BA-3FED-E4F18D57F615}"/>
              </a:ext>
            </a:extLst>
          </p:cNvPr>
          <p:cNvCxnSpPr>
            <a:cxnSpLocks/>
          </p:cNvCxnSpPr>
          <p:nvPr/>
        </p:nvCxnSpPr>
        <p:spPr>
          <a:xfrm>
            <a:off x="7351703" y="3214126"/>
            <a:ext cx="0" cy="14824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5DB6D9FF-09FC-3551-57F9-8C024985393C}"/>
              </a:ext>
            </a:extLst>
          </p:cNvPr>
          <p:cNvCxnSpPr>
            <a:cxnSpLocks/>
          </p:cNvCxnSpPr>
          <p:nvPr/>
        </p:nvCxnSpPr>
        <p:spPr>
          <a:xfrm>
            <a:off x="7871245" y="3207199"/>
            <a:ext cx="0" cy="14824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17" name="组合 216">
            <a:extLst>
              <a:ext uri="{FF2B5EF4-FFF2-40B4-BE49-F238E27FC236}">
                <a16:creationId xmlns:a16="http://schemas.microsoft.com/office/drawing/2014/main" id="{6730BC10-B72F-9E40-9354-E32CBB6629EF}"/>
              </a:ext>
            </a:extLst>
          </p:cNvPr>
          <p:cNvGrpSpPr/>
          <p:nvPr/>
        </p:nvGrpSpPr>
        <p:grpSpPr>
          <a:xfrm>
            <a:off x="7365557" y="3137474"/>
            <a:ext cx="492135" cy="58847"/>
            <a:chOff x="7365557" y="3137474"/>
            <a:chExt cx="492135" cy="58847"/>
          </a:xfrm>
        </p:grpSpPr>
        <p:cxnSp>
          <p:nvCxnSpPr>
            <p:cNvPr id="201" name="直接连接符 200">
              <a:extLst>
                <a:ext uri="{FF2B5EF4-FFF2-40B4-BE49-F238E27FC236}">
                  <a16:creationId xmlns:a16="http://schemas.microsoft.com/office/drawing/2014/main" id="{3D516697-AF9F-A344-AB54-A59BD2CE364B}"/>
                </a:ext>
              </a:extLst>
            </p:cNvPr>
            <p:cNvCxnSpPr>
              <a:cxnSpLocks/>
            </p:cNvCxnSpPr>
            <p:nvPr/>
          </p:nvCxnSpPr>
          <p:spPr>
            <a:xfrm flipV="1">
              <a:off x="7365557" y="3137474"/>
              <a:ext cx="66091" cy="55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A7FE2F48-E08B-C135-7551-B2F36F93DCDB}"/>
                </a:ext>
              </a:extLst>
            </p:cNvPr>
            <p:cNvCxnSpPr>
              <a:cxnSpLocks/>
            </p:cNvCxnSpPr>
            <p:nvPr/>
          </p:nvCxnSpPr>
          <p:spPr>
            <a:xfrm>
              <a:off x="7456538" y="3137474"/>
              <a:ext cx="313002"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DFBF5373-86BB-2B26-C082-6F314CC02A07}"/>
                </a:ext>
              </a:extLst>
            </p:cNvPr>
            <p:cNvCxnSpPr>
              <a:cxnSpLocks/>
            </p:cNvCxnSpPr>
            <p:nvPr/>
          </p:nvCxnSpPr>
          <p:spPr>
            <a:xfrm>
              <a:off x="7769540" y="3146765"/>
              <a:ext cx="88152" cy="49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 name="组合 214">
            <a:extLst>
              <a:ext uri="{FF2B5EF4-FFF2-40B4-BE49-F238E27FC236}">
                <a16:creationId xmlns:a16="http://schemas.microsoft.com/office/drawing/2014/main" id="{3C3B4A30-B205-A61F-CCD6-E54610AD707B}"/>
              </a:ext>
            </a:extLst>
          </p:cNvPr>
          <p:cNvGrpSpPr/>
          <p:nvPr/>
        </p:nvGrpSpPr>
        <p:grpSpPr>
          <a:xfrm>
            <a:off x="4922400" y="4712407"/>
            <a:ext cx="2408217" cy="97293"/>
            <a:chOff x="4922400" y="4712407"/>
            <a:chExt cx="2408217" cy="97293"/>
          </a:xfrm>
        </p:grpSpPr>
        <p:cxnSp>
          <p:nvCxnSpPr>
            <p:cNvPr id="197" name="直接连接符 196">
              <a:extLst>
                <a:ext uri="{FF2B5EF4-FFF2-40B4-BE49-F238E27FC236}">
                  <a16:creationId xmlns:a16="http://schemas.microsoft.com/office/drawing/2014/main" id="{C9C99D2F-8F87-0FC8-A146-FAE668B6ED84}"/>
                </a:ext>
              </a:extLst>
            </p:cNvPr>
            <p:cNvCxnSpPr>
              <a:cxnSpLocks/>
            </p:cNvCxnSpPr>
            <p:nvPr/>
          </p:nvCxnSpPr>
          <p:spPr>
            <a:xfrm>
              <a:off x="5069050" y="4800599"/>
              <a:ext cx="2079895"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B3911974-EB7C-8F19-8617-90085477271D}"/>
                </a:ext>
              </a:extLst>
            </p:cNvPr>
            <p:cNvCxnSpPr/>
            <p:nvPr/>
          </p:nvCxnSpPr>
          <p:spPr>
            <a:xfrm>
              <a:off x="4922400" y="4712407"/>
              <a:ext cx="103954" cy="692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553267B1-BFB5-583F-5D58-6F01A3FCCFC3}"/>
                </a:ext>
              </a:extLst>
            </p:cNvPr>
            <p:cNvCxnSpPr>
              <a:cxnSpLocks/>
            </p:cNvCxnSpPr>
            <p:nvPr/>
          </p:nvCxnSpPr>
          <p:spPr>
            <a:xfrm flipV="1">
              <a:off x="7186429" y="4740546"/>
              <a:ext cx="144188" cy="691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9" name="组合 218">
            <a:extLst>
              <a:ext uri="{FF2B5EF4-FFF2-40B4-BE49-F238E27FC236}">
                <a16:creationId xmlns:a16="http://schemas.microsoft.com/office/drawing/2014/main" id="{92CB9651-815B-3CCC-38F3-A41448167960}"/>
              </a:ext>
            </a:extLst>
          </p:cNvPr>
          <p:cNvGrpSpPr/>
          <p:nvPr/>
        </p:nvGrpSpPr>
        <p:grpSpPr>
          <a:xfrm>
            <a:off x="10500983" y="2629910"/>
            <a:ext cx="157882" cy="2066653"/>
            <a:chOff x="10500983" y="2629910"/>
            <a:chExt cx="157882" cy="2066653"/>
          </a:xfrm>
        </p:grpSpPr>
        <p:sp>
          <p:nvSpPr>
            <p:cNvPr id="147" name="椭圆 146">
              <a:extLst>
                <a:ext uri="{FF2B5EF4-FFF2-40B4-BE49-F238E27FC236}">
                  <a16:creationId xmlns:a16="http://schemas.microsoft.com/office/drawing/2014/main" id="{BAF2C48B-8F0B-2D2E-71EC-6234C601BE65}"/>
                </a:ext>
              </a:extLst>
            </p:cNvPr>
            <p:cNvSpPr/>
            <p:nvPr/>
          </p:nvSpPr>
          <p:spPr>
            <a:xfrm>
              <a:off x="10500983" y="2629910"/>
              <a:ext cx="157882" cy="1578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8" name="直接连接符 207">
              <a:extLst>
                <a:ext uri="{FF2B5EF4-FFF2-40B4-BE49-F238E27FC236}">
                  <a16:creationId xmlns:a16="http://schemas.microsoft.com/office/drawing/2014/main" id="{34E6CC4D-CB6B-8D44-D18E-EE584FE5D420}"/>
                </a:ext>
              </a:extLst>
            </p:cNvPr>
            <p:cNvCxnSpPr>
              <a:cxnSpLocks/>
            </p:cNvCxnSpPr>
            <p:nvPr/>
          </p:nvCxnSpPr>
          <p:spPr>
            <a:xfrm>
              <a:off x="10589710" y="2794591"/>
              <a:ext cx="0" cy="190197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218" name="组合 217">
            <a:extLst>
              <a:ext uri="{FF2B5EF4-FFF2-40B4-BE49-F238E27FC236}">
                <a16:creationId xmlns:a16="http://schemas.microsoft.com/office/drawing/2014/main" id="{0722F909-7480-6916-CB16-94BC127BA28E}"/>
              </a:ext>
            </a:extLst>
          </p:cNvPr>
          <p:cNvGrpSpPr/>
          <p:nvPr/>
        </p:nvGrpSpPr>
        <p:grpSpPr>
          <a:xfrm>
            <a:off x="7893294" y="4726067"/>
            <a:ext cx="2665005" cy="88192"/>
            <a:chOff x="7893294" y="4726067"/>
            <a:chExt cx="2665005" cy="88192"/>
          </a:xfrm>
        </p:grpSpPr>
        <p:cxnSp>
          <p:nvCxnSpPr>
            <p:cNvPr id="206" name="直接连接符 205">
              <a:extLst>
                <a:ext uri="{FF2B5EF4-FFF2-40B4-BE49-F238E27FC236}">
                  <a16:creationId xmlns:a16="http://schemas.microsoft.com/office/drawing/2014/main" id="{AEE97F1A-378D-98F4-3624-AF798BF5BE95}"/>
                </a:ext>
              </a:extLst>
            </p:cNvPr>
            <p:cNvCxnSpPr>
              <a:cxnSpLocks/>
            </p:cNvCxnSpPr>
            <p:nvPr/>
          </p:nvCxnSpPr>
          <p:spPr>
            <a:xfrm>
              <a:off x="8060725" y="4814259"/>
              <a:ext cx="2296996"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EE2161F8-41D3-C6E8-9228-4DB4BD5DF20E}"/>
                </a:ext>
              </a:extLst>
            </p:cNvPr>
            <p:cNvCxnSpPr/>
            <p:nvPr/>
          </p:nvCxnSpPr>
          <p:spPr>
            <a:xfrm>
              <a:off x="7893294" y="4726067"/>
              <a:ext cx="103954" cy="692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16C2B987-D8E1-860E-879A-0F8D154EC824}"/>
                </a:ext>
              </a:extLst>
            </p:cNvPr>
            <p:cNvCxnSpPr>
              <a:cxnSpLocks/>
            </p:cNvCxnSpPr>
            <p:nvPr/>
          </p:nvCxnSpPr>
          <p:spPr>
            <a:xfrm flipV="1">
              <a:off x="10414111" y="4731445"/>
              <a:ext cx="144188" cy="691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5" name="组合 224">
            <a:extLst>
              <a:ext uri="{FF2B5EF4-FFF2-40B4-BE49-F238E27FC236}">
                <a16:creationId xmlns:a16="http://schemas.microsoft.com/office/drawing/2014/main" id="{ED1F7012-CE33-8264-8533-C7E810B53A2E}"/>
              </a:ext>
            </a:extLst>
          </p:cNvPr>
          <p:cNvGrpSpPr/>
          <p:nvPr/>
        </p:nvGrpSpPr>
        <p:grpSpPr>
          <a:xfrm>
            <a:off x="10243180" y="1502598"/>
            <a:ext cx="693059" cy="1206253"/>
            <a:chOff x="10243180" y="1502598"/>
            <a:chExt cx="693059" cy="1206253"/>
          </a:xfrm>
        </p:grpSpPr>
        <p:sp>
          <p:nvSpPr>
            <p:cNvPr id="145" name="矩形 144">
              <a:extLst>
                <a:ext uri="{FF2B5EF4-FFF2-40B4-BE49-F238E27FC236}">
                  <a16:creationId xmlns:a16="http://schemas.microsoft.com/office/drawing/2014/main" id="{00E29B97-925A-01BF-95AF-D3CDAEC513C2}"/>
                </a:ext>
              </a:extLst>
            </p:cNvPr>
            <p:cNvSpPr/>
            <p:nvPr/>
          </p:nvSpPr>
          <p:spPr>
            <a:xfrm>
              <a:off x="10336940" y="2028980"/>
              <a:ext cx="154342" cy="1543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a:extLst>
                <a:ext uri="{FF2B5EF4-FFF2-40B4-BE49-F238E27FC236}">
                  <a16:creationId xmlns:a16="http://schemas.microsoft.com/office/drawing/2014/main" id="{0D2CF91F-F0CF-F5D7-5337-E07936BFC30F}"/>
                </a:ext>
              </a:extLst>
            </p:cNvPr>
            <p:cNvSpPr/>
            <p:nvPr/>
          </p:nvSpPr>
          <p:spPr>
            <a:xfrm>
              <a:off x="10706533" y="2028980"/>
              <a:ext cx="154342" cy="1543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8" name="直接连接符 147">
              <a:extLst>
                <a:ext uri="{FF2B5EF4-FFF2-40B4-BE49-F238E27FC236}">
                  <a16:creationId xmlns:a16="http://schemas.microsoft.com/office/drawing/2014/main" id="{A8D13FB5-2A56-6371-B1A6-5B104F4E92C6}"/>
                </a:ext>
              </a:extLst>
            </p:cNvPr>
            <p:cNvCxnSpPr>
              <a:cxnSpLocks/>
              <a:endCxn id="145" idx="0"/>
            </p:cNvCxnSpPr>
            <p:nvPr/>
          </p:nvCxnSpPr>
          <p:spPr>
            <a:xfrm>
              <a:off x="10414111" y="1752590"/>
              <a:ext cx="0" cy="2763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C58FC5CB-9793-2829-4180-BE7B85057A4A}"/>
                </a:ext>
              </a:extLst>
            </p:cNvPr>
            <p:cNvCxnSpPr>
              <a:cxnSpLocks/>
            </p:cNvCxnSpPr>
            <p:nvPr/>
          </p:nvCxnSpPr>
          <p:spPr>
            <a:xfrm>
              <a:off x="10781183" y="1502598"/>
              <a:ext cx="0" cy="5263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连接符: 曲线 155">
              <a:extLst>
                <a:ext uri="{FF2B5EF4-FFF2-40B4-BE49-F238E27FC236}">
                  <a16:creationId xmlns:a16="http://schemas.microsoft.com/office/drawing/2014/main" id="{CC699438-A600-0AE1-A8AD-935D32F5169D}"/>
                </a:ext>
              </a:extLst>
            </p:cNvPr>
            <p:cNvCxnSpPr>
              <a:stCxn id="145" idx="2"/>
              <a:endCxn id="147" idx="2"/>
            </p:cNvCxnSpPr>
            <p:nvPr/>
          </p:nvCxnSpPr>
          <p:spPr>
            <a:xfrm rot="16200000" flipH="1">
              <a:off x="10194783" y="2402650"/>
              <a:ext cx="525529" cy="86872"/>
            </a:xfrm>
            <a:prstGeom prst="curved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连接符: 曲线 156">
              <a:extLst>
                <a:ext uri="{FF2B5EF4-FFF2-40B4-BE49-F238E27FC236}">
                  <a16:creationId xmlns:a16="http://schemas.microsoft.com/office/drawing/2014/main" id="{8B3E8353-B71D-1D06-4264-989B3020720D}"/>
                </a:ext>
              </a:extLst>
            </p:cNvPr>
            <p:cNvCxnSpPr>
              <a:cxnSpLocks/>
              <a:stCxn id="146" idx="2"/>
              <a:endCxn id="147" idx="6"/>
            </p:cNvCxnSpPr>
            <p:nvPr/>
          </p:nvCxnSpPr>
          <p:spPr>
            <a:xfrm rot="5400000">
              <a:off x="10458521" y="2383667"/>
              <a:ext cx="525529" cy="124839"/>
            </a:xfrm>
            <a:prstGeom prst="curved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文本框 219">
              <a:extLst>
                <a:ext uri="{FF2B5EF4-FFF2-40B4-BE49-F238E27FC236}">
                  <a16:creationId xmlns:a16="http://schemas.microsoft.com/office/drawing/2014/main" id="{97BD4193-57BC-8AD7-F6B7-54E933B2204D}"/>
                </a:ext>
              </a:extLst>
            </p:cNvPr>
            <p:cNvSpPr txBox="1"/>
            <p:nvPr/>
          </p:nvSpPr>
          <p:spPr>
            <a:xfrm>
              <a:off x="10243180" y="2139874"/>
              <a:ext cx="693059" cy="276999"/>
            </a:xfrm>
            <a:prstGeom prst="rect">
              <a:avLst/>
            </a:prstGeom>
            <a:noFill/>
          </p:spPr>
          <p:txBody>
            <a:bodyPr wrap="square" rtlCol="0">
              <a:spAutoFit/>
            </a:bodyPr>
            <a:lstStyle/>
            <a:p>
              <a:pPr algn="ctr"/>
              <a:r>
                <a:rPr lang="zh-CN" altLang="en-US" sz="1200" b="1" dirty="0">
                  <a:solidFill>
                    <a:schemeClr val="bg1"/>
                  </a:solidFill>
                </a:rPr>
                <a:t>端口</a:t>
              </a:r>
            </a:p>
          </p:txBody>
        </p:sp>
      </p:grpSp>
      <p:grpSp>
        <p:nvGrpSpPr>
          <p:cNvPr id="37" name="组合 36">
            <a:extLst>
              <a:ext uri="{FF2B5EF4-FFF2-40B4-BE49-F238E27FC236}">
                <a16:creationId xmlns:a16="http://schemas.microsoft.com/office/drawing/2014/main" id="{F62DB4C4-BEC4-0321-3D41-EE5994F92513}"/>
              </a:ext>
            </a:extLst>
          </p:cNvPr>
          <p:cNvGrpSpPr/>
          <p:nvPr/>
        </p:nvGrpSpPr>
        <p:grpSpPr>
          <a:xfrm>
            <a:off x="10113794" y="1317932"/>
            <a:ext cx="986919" cy="619324"/>
            <a:chOff x="10113794" y="1317932"/>
            <a:chExt cx="986919" cy="619324"/>
          </a:xfrm>
        </p:grpSpPr>
        <p:sp>
          <p:nvSpPr>
            <p:cNvPr id="150" name="椭圆 149">
              <a:extLst>
                <a:ext uri="{FF2B5EF4-FFF2-40B4-BE49-F238E27FC236}">
                  <a16:creationId xmlns:a16="http://schemas.microsoft.com/office/drawing/2014/main" id="{1325CBA9-0DE4-7BD1-C10F-28777F863775}"/>
                </a:ext>
              </a:extLst>
            </p:cNvPr>
            <p:cNvSpPr/>
            <p:nvPr/>
          </p:nvSpPr>
          <p:spPr>
            <a:xfrm>
              <a:off x="10179786" y="1618101"/>
              <a:ext cx="468652" cy="2816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文本框 150">
              <a:extLst>
                <a:ext uri="{FF2B5EF4-FFF2-40B4-BE49-F238E27FC236}">
                  <a16:creationId xmlns:a16="http://schemas.microsoft.com/office/drawing/2014/main" id="{083C942F-8C2A-34DA-F9F3-8FDE31707482}"/>
                </a:ext>
              </a:extLst>
            </p:cNvPr>
            <p:cNvSpPr txBox="1"/>
            <p:nvPr/>
          </p:nvSpPr>
          <p:spPr>
            <a:xfrm>
              <a:off x="10113794" y="1567924"/>
              <a:ext cx="600635" cy="369332"/>
            </a:xfrm>
            <a:prstGeom prst="rect">
              <a:avLst/>
            </a:prstGeom>
            <a:noFill/>
          </p:spPr>
          <p:txBody>
            <a:bodyPr wrap="square" rtlCol="0">
              <a:spAutoFit/>
            </a:bodyPr>
            <a:lstStyle/>
            <a:p>
              <a:pPr algn="ctr"/>
              <a:r>
                <a:rPr lang="en-US" altLang="zh-CN" b="1" dirty="0"/>
                <a:t>AP3</a:t>
              </a:r>
              <a:endParaRPr lang="zh-CN" altLang="en-US" b="1" dirty="0"/>
            </a:p>
          </p:txBody>
        </p:sp>
        <p:grpSp>
          <p:nvGrpSpPr>
            <p:cNvPr id="153" name="组合 152">
              <a:extLst>
                <a:ext uri="{FF2B5EF4-FFF2-40B4-BE49-F238E27FC236}">
                  <a16:creationId xmlns:a16="http://schemas.microsoft.com/office/drawing/2014/main" id="{F3A44BDE-C38F-1AA4-3262-F1C534FDE223}"/>
                </a:ext>
              </a:extLst>
            </p:cNvPr>
            <p:cNvGrpSpPr/>
            <p:nvPr/>
          </p:nvGrpSpPr>
          <p:grpSpPr>
            <a:xfrm>
              <a:off x="10500078" y="1317932"/>
              <a:ext cx="600635" cy="369332"/>
              <a:chOff x="2964200" y="1845407"/>
              <a:chExt cx="600635" cy="369332"/>
            </a:xfrm>
          </p:grpSpPr>
          <p:sp>
            <p:nvSpPr>
              <p:cNvPr id="154" name="椭圆 153">
                <a:extLst>
                  <a:ext uri="{FF2B5EF4-FFF2-40B4-BE49-F238E27FC236}">
                    <a16:creationId xmlns:a16="http://schemas.microsoft.com/office/drawing/2014/main" id="{65719C0A-DA1E-CA06-DFAD-56D67C010AF4}"/>
                  </a:ext>
                </a:extLst>
              </p:cNvPr>
              <p:cNvSpPr/>
              <p:nvPr/>
            </p:nvSpPr>
            <p:spPr>
              <a:xfrm>
                <a:off x="3030192" y="1889268"/>
                <a:ext cx="468652" cy="2816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文本框 154">
                <a:extLst>
                  <a:ext uri="{FF2B5EF4-FFF2-40B4-BE49-F238E27FC236}">
                    <a16:creationId xmlns:a16="http://schemas.microsoft.com/office/drawing/2014/main" id="{5F28CE49-7B70-442A-43C2-6C6E4B1C211F}"/>
                  </a:ext>
                </a:extLst>
              </p:cNvPr>
              <p:cNvSpPr txBox="1"/>
              <p:nvPr/>
            </p:nvSpPr>
            <p:spPr>
              <a:xfrm>
                <a:off x="2964200" y="1845407"/>
                <a:ext cx="600635" cy="369332"/>
              </a:xfrm>
              <a:prstGeom prst="rect">
                <a:avLst/>
              </a:prstGeom>
              <a:noFill/>
            </p:spPr>
            <p:txBody>
              <a:bodyPr wrap="square" rtlCol="0">
                <a:spAutoFit/>
              </a:bodyPr>
              <a:lstStyle/>
              <a:p>
                <a:pPr algn="ctr"/>
                <a:r>
                  <a:rPr lang="en-US" altLang="zh-CN" b="1" dirty="0"/>
                  <a:t>AP4</a:t>
                </a:r>
                <a:endParaRPr lang="zh-CN" altLang="en-US" b="1" dirty="0"/>
              </a:p>
            </p:txBody>
          </p:sp>
        </p:grpSp>
      </p:grpSp>
      <p:sp>
        <p:nvSpPr>
          <p:cNvPr id="11" name="箭头: 左右 10">
            <a:extLst>
              <a:ext uri="{FF2B5EF4-FFF2-40B4-BE49-F238E27FC236}">
                <a16:creationId xmlns:a16="http://schemas.microsoft.com/office/drawing/2014/main" id="{A83A6CAB-B0ED-9ADD-9897-DA3C5B9ED3B1}"/>
              </a:ext>
            </a:extLst>
          </p:cNvPr>
          <p:cNvSpPr/>
          <p:nvPr/>
        </p:nvSpPr>
        <p:spPr>
          <a:xfrm>
            <a:off x="2087212" y="2083191"/>
            <a:ext cx="8016549" cy="649871"/>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运输层直接为应用进程间的逻辑通信提供服务</a:t>
            </a:r>
          </a:p>
        </p:txBody>
      </p:sp>
      <p:sp>
        <p:nvSpPr>
          <p:cNvPr id="13" name="矩形 12">
            <a:extLst>
              <a:ext uri="{FF2B5EF4-FFF2-40B4-BE49-F238E27FC236}">
                <a16:creationId xmlns:a16="http://schemas.microsoft.com/office/drawing/2014/main" id="{8FE0AE37-E7B2-4E4A-BAD2-4D15D65868A5}"/>
              </a:ext>
            </a:extLst>
          </p:cNvPr>
          <p:cNvSpPr/>
          <p:nvPr/>
        </p:nvSpPr>
        <p:spPr>
          <a:xfrm>
            <a:off x="312808" y="2716804"/>
            <a:ext cx="11566384" cy="2203061"/>
          </a:xfrm>
          <a:prstGeom prst="rect">
            <a:avLst/>
          </a:prstGeom>
          <a:solidFill>
            <a:schemeClr val="tx1">
              <a:alpha val="84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FEE49AEE-5048-62FC-23FD-726FC1C97724}"/>
              </a:ext>
            </a:extLst>
          </p:cNvPr>
          <p:cNvSpPr txBox="1"/>
          <p:nvPr/>
        </p:nvSpPr>
        <p:spPr>
          <a:xfrm>
            <a:off x="388060" y="2729868"/>
            <a:ext cx="11491132" cy="873637"/>
          </a:xfrm>
          <a:prstGeom prst="rect">
            <a:avLst/>
          </a:prstGeom>
          <a:noFill/>
        </p:spPr>
        <p:txBody>
          <a:bodyPr wrap="square" rtlCol="0">
            <a:spAutoFit/>
          </a:bodyPr>
          <a:lstStyle/>
          <a:p>
            <a:pPr>
              <a:lnSpc>
                <a:spcPct val="150000"/>
              </a:lnSpc>
            </a:pPr>
            <a:r>
              <a:rPr lang="zh-CN" altLang="en-US" b="1" dirty="0">
                <a:solidFill>
                  <a:schemeClr val="bg1"/>
                </a:solidFill>
              </a:rPr>
              <a:t>         运输层向应用层实体屏蔽了下面网络核心的细节（例如网络拓扑、所采用的路由选择协议等），它使应用进程看见的就</a:t>
            </a:r>
            <a:r>
              <a:rPr lang="zh-CN" altLang="en-US" b="1" dirty="0">
                <a:solidFill>
                  <a:schemeClr val="accent6"/>
                </a:solidFill>
              </a:rPr>
              <a:t>好像是在两个运输层实体之间有一条端到端的逻辑通信信道</a:t>
            </a:r>
            <a:r>
              <a:rPr lang="zh-CN" altLang="en-US" b="1" dirty="0">
                <a:solidFill>
                  <a:schemeClr val="bg1"/>
                </a:solidFill>
              </a:rPr>
              <a:t>。</a:t>
            </a:r>
          </a:p>
        </p:txBody>
      </p:sp>
      <p:sp>
        <p:nvSpPr>
          <p:cNvPr id="127" name="文本框 126">
            <a:extLst>
              <a:ext uri="{FF2B5EF4-FFF2-40B4-BE49-F238E27FC236}">
                <a16:creationId xmlns:a16="http://schemas.microsoft.com/office/drawing/2014/main" id="{70B483EB-67DD-6834-059C-BADD77B3AFA7}"/>
              </a:ext>
            </a:extLst>
          </p:cNvPr>
          <p:cNvSpPr txBox="1"/>
          <p:nvPr/>
        </p:nvSpPr>
        <p:spPr>
          <a:xfrm>
            <a:off x="321298" y="3658131"/>
            <a:ext cx="11491132" cy="873637"/>
          </a:xfrm>
          <a:prstGeom prst="rect">
            <a:avLst/>
          </a:prstGeom>
          <a:noFill/>
        </p:spPr>
        <p:txBody>
          <a:bodyPr wrap="square" rtlCol="0">
            <a:spAutoFit/>
          </a:bodyPr>
          <a:lstStyle/>
          <a:p>
            <a:pPr>
              <a:lnSpc>
                <a:spcPct val="150000"/>
              </a:lnSpc>
            </a:pPr>
            <a:r>
              <a:rPr lang="zh-CN" altLang="en-US" b="1" dirty="0">
                <a:solidFill>
                  <a:schemeClr val="bg1"/>
                </a:solidFill>
              </a:rPr>
              <a:t>         根据应用需求的不同，</a:t>
            </a:r>
            <a:r>
              <a:rPr lang="zh-CN" altLang="en-US" b="1" dirty="0">
                <a:solidFill>
                  <a:schemeClr val="accent6"/>
                </a:solidFill>
              </a:rPr>
              <a:t>因特网的运输层</a:t>
            </a:r>
            <a:r>
              <a:rPr lang="zh-CN" altLang="en-US" b="1" dirty="0">
                <a:solidFill>
                  <a:schemeClr val="bg1"/>
                </a:solidFill>
              </a:rPr>
              <a:t>为应用层提供了两种不同的运输层协议，即</a:t>
            </a:r>
            <a:r>
              <a:rPr lang="zh-CN" altLang="en-US" b="1" dirty="0">
                <a:solidFill>
                  <a:schemeClr val="accent6"/>
                </a:solidFill>
              </a:rPr>
              <a:t>面向连接的</a:t>
            </a:r>
            <a:r>
              <a:rPr lang="en-US" altLang="zh-CN" b="1" dirty="0">
                <a:solidFill>
                  <a:schemeClr val="accent6"/>
                </a:solidFill>
              </a:rPr>
              <a:t>TCP</a:t>
            </a:r>
            <a:r>
              <a:rPr lang="zh-CN" altLang="en-US" b="1" dirty="0">
                <a:solidFill>
                  <a:schemeClr val="bg1"/>
                </a:solidFill>
              </a:rPr>
              <a:t>和</a:t>
            </a:r>
            <a:r>
              <a:rPr lang="zh-CN" altLang="en-US" b="1" dirty="0">
                <a:solidFill>
                  <a:schemeClr val="accent6"/>
                </a:solidFill>
              </a:rPr>
              <a:t>无连接的</a:t>
            </a:r>
            <a:r>
              <a:rPr lang="en-US" altLang="zh-CN" b="1" dirty="0">
                <a:solidFill>
                  <a:schemeClr val="accent6"/>
                </a:solidFill>
              </a:rPr>
              <a:t>UDP</a:t>
            </a:r>
            <a:r>
              <a:rPr lang="zh-CN" altLang="en-US" b="1" dirty="0">
                <a:solidFill>
                  <a:schemeClr val="bg1"/>
                </a:solidFill>
              </a:rPr>
              <a:t>，这两种协议就是本章要讨论的主要内容。</a:t>
            </a:r>
            <a:endParaRPr lang="en-US" altLang="zh-CN" b="1" dirty="0">
              <a:solidFill>
                <a:schemeClr val="bg1"/>
              </a:solidFill>
            </a:endParaRPr>
          </a:p>
        </p:txBody>
      </p:sp>
    </p:spTree>
    <p:custDataLst>
      <p:tags r:id="rId1"/>
    </p:custDataLst>
    <p:extLst>
      <p:ext uri="{BB962C8B-B14F-4D97-AF65-F5344CB8AC3E}">
        <p14:creationId xmlns:p14="http://schemas.microsoft.com/office/powerpoint/2010/main" val="101603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 presetClass="entr" presetSubtype="0" fill="hold" grpId="0" nodeType="afterEffect">
                                  <p:stCondLst>
                                    <p:cond delay="0"/>
                                  </p:stCondLst>
                                  <p:iterate type="lt">
                                    <p:tmAbs val="100"/>
                                  </p:iterate>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100"/>
                                  </p:iterate>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2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p>
          </p:txBody>
        </p:sp>
      </p:grpSp>
      <p:grpSp>
        <p:nvGrpSpPr>
          <p:cNvPr id="6" name="组合 5">
            <a:extLst>
              <a:ext uri="{FF2B5EF4-FFF2-40B4-BE49-F238E27FC236}">
                <a16:creationId xmlns:a16="http://schemas.microsoft.com/office/drawing/2014/main" id="{B132A0ED-E144-3CA5-C7D5-22DF056FDF98}"/>
              </a:ext>
            </a:extLst>
          </p:cNvPr>
          <p:cNvGrpSpPr/>
          <p:nvPr/>
        </p:nvGrpSpPr>
        <p:grpSpPr>
          <a:xfrm>
            <a:off x="863190" y="1130732"/>
            <a:ext cx="10465619" cy="5308168"/>
            <a:chOff x="863190" y="1130732"/>
            <a:chExt cx="10465619" cy="5308168"/>
          </a:xfrm>
        </p:grpSpPr>
        <p:pic>
          <p:nvPicPr>
            <p:cNvPr id="20" name="图片 19" descr="图示&#10;&#10;描述已自动生成">
              <a:extLst>
                <a:ext uri="{FF2B5EF4-FFF2-40B4-BE49-F238E27FC236}">
                  <a16:creationId xmlns:a16="http://schemas.microsoft.com/office/drawing/2014/main" id="{5082E851-4674-C0FC-BF8E-F2B109DCC1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190" y="1572984"/>
              <a:ext cx="10465619" cy="4865916"/>
            </a:xfrm>
            <a:prstGeom prst="rect">
              <a:avLst/>
            </a:prstGeom>
          </p:spPr>
        </p:pic>
        <p:sp>
          <p:nvSpPr>
            <p:cNvPr id="5" name="文本框 4">
              <a:extLst>
                <a:ext uri="{FF2B5EF4-FFF2-40B4-BE49-F238E27FC236}">
                  <a16:creationId xmlns:a16="http://schemas.microsoft.com/office/drawing/2014/main" id="{D4824380-D595-CB7B-2BB6-A3E61CCC4A77}"/>
                </a:ext>
              </a:extLst>
            </p:cNvPr>
            <p:cNvSpPr txBox="1"/>
            <p:nvPr/>
          </p:nvSpPr>
          <p:spPr>
            <a:xfrm>
              <a:off x="3943893" y="1130732"/>
              <a:ext cx="4304211" cy="369332"/>
            </a:xfrm>
            <a:prstGeom prst="rect">
              <a:avLst/>
            </a:prstGeom>
            <a:solidFill>
              <a:schemeClr val="bg2">
                <a:lumMod val="90000"/>
              </a:schemeClr>
            </a:solidFill>
          </p:spPr>
          <p:txBody>
            <a:bodyPr wrap="square" rtlCol="0">
              <a:spAutoFit/>
            </a:bodyPr>
            <a:lstStyle/>
            <a:p>
              <a:r>
                <a:rPr lang="en-US" altLang="zh-CN" b="1" dirty="0"/>
                <a:t>5.1.3 </a:t>
              </a:r>
              <a:r>
                <a:rPr lang="zh-CN" altLang="en-US" b="1" dirty="0"/>
                <a:t>运输层端口号、复用与分用的概念</a:t>
              </a:r>
            </a:p>
          </p:txBody>
        </p:sp>
      </p:grpSp>
    </p:spTree>
    <p:custDataLst>
      <p:tags r:id="rId1"/>
    </p:custDataLst>
    <p:extLst>
      <p:ext uri="{BB962C8B-B14F-4D97-AF65-F5344CB8AC3E}">
        <p14:creationId xmlns:p14="http://schemas.microsoft.com/office/powerpoint/2010/main" val="377574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p>
          </p:txBody>
        </p:sp>
      </p:grpSp>
      <p:sp>
        <p:nvSpPr>
          <p:cNvPr id="5" name="文本框 4">
            <a:extLst>
              <a:ext uri="{FF2B5EF4-FFF2-40B4-BE49-F238E27FC236}">
                <a16:creationId xmlns:a16="http://schemas.microsoft.com/office/drawing/2014/main" id="{D4824380-D595-CB7B-2BB6-A3E61CCC4A77}"/>
              </a:ext>
            </a:extLst>
          </p:cNvPr>
          <p:cNvSpPr txBox="1"/>
          <p:nvPr/>
        </p:nvSpPr>
        <p:spPr>
          <a:xfrm>
            <a:off x="3943893" y="1130732"/>
            <a:ext cx="4304211" cy="369332"/>
          </a:xfrm>
          <a:prstGeom prst="rect">
            <a:avLst/>
          </a:prstGeom>
          <a:solidFill>
            <a:schemeClr val="bg2">
              <a:lumMod val="90000"/>
            </a:schemeClr>
          </a:solidFill>
        </p:spPr>
        <p:txBody>
          <a:bodyPr wrap="square" rtlCol="0">
            <a:spAutoFit/>
          </a:bodyPr>
          <a:lstStyle/>
          <a:p>
            <a:r>
              <a:rPr lang="en-US" altLang="zh-CN" b="1" dirty="0"/>
              <a:t>5.1.3 </a:t>
            </a:r>
            <a:r>
              <a:rPr lang="zh-CN" altLang="en-US" b="1" dirty="0"/>
              <a:t>运输层端口号、复用与分用的概念</a:t>
            </a:r>
          </a:p>
        </p:txBody>
      </p:sp>
      <p:pic>
        <p:nvPicPr>
          <p:cNvPr id="10" name="图片 9" descr="图示&#10;&#10;描述已自动生成">
            <a:extLst>
              <a:ext uri="{FF2B5EF4-FFF2-40B4-BE49-F238E27FC236}">
                <a16:creationId xmlns:a16="http://schemas.microsoft.com/office/drawing/2014/main" id="{48D387CE-06A0-7D05-68FD-E23D36D969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3401" y="1500064"/>
            <a:ext cx="8925198" cy="4941428"/>
          </a:xfrm>
          <a:prstGeom prst="rect">
            <a:avLst/>
          </a:prstGeom>
        </p:spPr>
      </p:pic>
    </p:spTree>
    <p:custDataLst>
      <p:tags r:id="rId1"/>
    </p:custDataLst>
    <p:extLst>
      <p:ext uri="{BB962C8B-B14F-4D97-AF65-F5344CB8AC3E}">
        <p14:creationId xmlns:p14="http://schemas.microsoft.com/office/powerpoint/2010/main" val="59392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12A89162-E7DE-C17D-E5FF-81749DDD78A6}"/>
              </a:ext>
            </a:extLst>
          </p:cNvPr>
          <p:cNvSpPr/>
          <p:nvPr/>
        </p:nvSpPr>
        <p:spPr>
          <a:xfrm>
            <a:off x="5586547" y="2553784"/>
            <a:ext cx="115390" cy="333107"/>
          </a:xfrm>
          <a:prstGeom prst="rect">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9E419EC-D0EA-3042-8B47-B56F15526F5F}"/>
              </a:ext>
            </a:extLst>
          </p:cNvPr>
          <p:cNvSpPr/>
          <p:nvPr/>
        </p:nvSpPr>
        <p:spPr>
          <a:xfrm>
            <a:off x="3768633" y="2220685"/>
            <a:ext cx="5087984" cy="274320"/>
          </a:xfrm>
          <a:prstGeom prst="rect">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00F8A723-AE30-021F-4DF4-D3F593F5962F}"/>
              </a:ext>
            </a:extLst>
          </p:cNvPr>
          <p:cNvSpPr>
            <a:spLocks/>
          </p:cNvSpPr>
          <p:nvPr/>
        </p:nvSpPr>
        <p:spPr>
          <a:xfrm>
            <a:off x="3768633" y="1874513"/>
            <a:ext cx="5087984" cy="274320"/>
          </a:xfrm>
          <a:prstGeom prst="rect">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p>
          </p:txBody>
        </p:sp>
      </p:grpSp>
      <p:pic>
        <p:nvPicPr>
          <p:cNvPr id="11" name="图片 10" descr="形状&#10;&#10;中度可信度描述已自动生成">
            <a:extLst>
              <a:ext uri="{FF2B5EF4-FFF2-40B4-BE49-F238E27FC236}">
                <a16:creationId xmlns:a16="http://schemas.microsoft.com/office/drawing/2014/main" id="{68F07DBE-1845-3FCC-D8F9-604AEC9ABCC6}"/>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3106779" y="1214721"/>
            <a:ext cx="5976659" cy="2782512"/>
          </a:xfrm>
          <a:prstGeom prst="rect">
            <a:avLst/>
          </a:prstGeom>
        </p:spPr>
      </p:pic>
      <p:grpSp>
        <p:nvGrpSpPr>
          <p:cNvPr id="14" name="组合 13">
            <a:extLst>
              <a:ext uri="{FF2B5EF4-FFF2-40B4-BE49-F238E27FC236}">
                <a16:creationId xmlns:a16="http://schemas.microsoft.com/office/drawing/2014/main" id="{4CFE575E-7A3C-97A7-1846-50FAD1A67ECA}"/>
              </a:ext>
            </a:extLst>
          </p:cNvPr>
          <p:cNvGrpSpPr>
            <a:grpSpLocks noGrp="1" noUngrp="1" noRot="1" noMove="1" noResize="1"/>
          </p:cNvGrpSpPr>
          <p:nvPr/>
        </p:nvGrpSpPr>
        <p:grpSpPr>
          <a:xfrm>
            <a:off x="1828801" y="1476103"/>
            <a:ext cx="1886324" cy="1763486"/>
            <a:chOff x="1828801" y="1476103"/>
            <a:chExt cx="1886324" cy="1763486"/>
          </a:xfrm>
        </p:grpSpPr>
        <p:sp>
          <p:nvSpPr>
            <p:cNvPr id="12" name="左大括号 11">
              <a:extLst>
                <a:ext uri="{FF2B5EF4-FFF2-40B4-BE49-F238E27FC236}">
                  <a16:creationId xmlns:a16="http://schemas.microsoft.com/office/drawing/2014/main" id="{6AA23358-CF7D-DCFA-3ACE-A66B121CD90D}"/>
                </a:ext>
              </a:extLst>
            </p:cNvPr>
            <p:cNvSpPr>
              <a:spLocks noGrp="1" noRot="1" noMove="1" noResize="1" noEditPoints="1" noAdjustHandles="1" noChangeArrowheads="1" noChangeShapeType="1"/>
            </p:cNvSpPr>
            <p:nvPr/>
          </p:nvSpPr>
          <p:spPr>
            <a:xfrm>
              <a:off x="3430719" y="1476103"/>
              <a:ext cx="284406" cy="1763486"/>
            </a:xfrm>
            <a:prstGeom prst="leftBrace">
              <a:avLst>
                <a:gd name="adj1" fmla="val 6422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FC326A6-C085-463C-E7FF-8335E4094571}"/>
                </a:ext>
              </a:extLst>
            </p:cNvPr>
            <p:cNvSpPr txBox="1">
              <a:spLocks noGrp="1" noRot="1" noMove="1" noResize="1" noEditPoints="1" noAdjustHandles="1" noChangeArrowheads="1" noChangeShapeType="1"/>
            </p:cNvSpPr>
            <p:nvPr/>
          </p:nvSpPr>
          <p:spPr>
            <a:xfrm>
              <a:off x="1828801" y="2034680"/>
              <a:ext cx="1856300" cy="646331"/>
            </a:xfrm>
            <a:prstGeom prst="rect">
              <a:avLst/>
            </a:prstGeom>
            <a:noFill/>
          </p:spPr>
          <p:txBody>
            <a:bodyPr wrap="square" rtlCol="0">
              <a:spAutoFit/>
            </a:bodyPr>
            <a:lstStyle/>
            <a:p>
              <a:pPr algn="ctr"/>
              <a:r>
                <a:rPr lang="zh-CN" altLang="en-US" b="1" dirty="0"/>
                <a:t>固定首部</a:t>
              </a:r>
              <a:endParaRPr lang="en-US" altLang="zh-CN" b="1" dirty="0"/>
            </a:p>
            <a:p>
              <a:pPr algn="ctr"/>
              <a:r>
                <a:rPr lang="zh-CN" altLang="en-US" b="1" dirty="0"/>
                <a:t>（</a:t>
              </a:r>
              <a:r>
                <a:rPr lang="en-US" altLang="zh-CN" b="1" dirty="0"/>
                <a:t>20</a:t>
              </a:r>
              <a:r>
                <a:rPr lang="zh-CN" altLang="en-US" b="1" dirty="0"/>
                <a:t>字节）</a:t>
              </a:r>
            </a:p>
          </p:txBody>
        </p:sp>
      </p:grpSp>
      <p:grpSp>
        <p:nvGrpSpPr>
          <p:cNvPr id="15" name="组合 14">
            <a:extLst>
              <a:ext uri="{FF2B5EF4-FFF2-40B4-BE49-F238E27FC236}">
                <a16:creationId xmlns:a16="http://schemas.microsoft.com/office/drawing/2014/main" id="{E513724B-9749-14BA-7EB7-EA6CB6E5DB05}"/>
              </a:ext>
            </a:extLst>
          </p:cNvPr>
          <p:cNvGrpSpPr>
            <a:grpSpLocks noGrp="1" noUngrp="1" noRot="1" noMove="1" noResize="1"/>
          </p:cNvGrpSpPr>
          <p:nvPr/>
        </p:nvGrpSpPr>
        <p:grpSpPr>
          <a:xfrm>
            <a:off x="1828801" y="3239588"/>
            <a:ext cx="1886324" cy="757645"/>
            <a:chOff x="1828801" y="3239588"/>
            <a:chExt cx="1886324" cy="757645"/>
          </a:xfrm>
        </p:grpSpPr>
        <p:sp>
          <p:nvSpPr>
            <p:cNvPr id="89" name="左大括号 88">
              <a:extLst>
                <a:ext uri="{FF2B5EF4-FFF2-40B4-BE49-F238E27FC236}">
                  <a16:creationId xmlns:a16="http://schemas.microsoft.com/office/drawing/2014/main" id="{179BDFCA-59B4-BD8A-8DC3-8ADDC840AE82}"/>
                </a:ext>
              </a:extLst>
            </p:cNvPr>
            <p:cNvSpPr>
              <a:spLocks noGrp="1" noRot="1" noMove="1" noResize="1" noEditPoints="1" noAdjustHandles="1" noChangeArrowheads="1" noChangeShapeType="1"/>
            </p:cNvSpPr>
            <p:nvPr/>
          </p:nvSpPr>
          <p:spPr>
            <a:xfrm>
              <a:off x="3430719" y="3239588"/>
              <a:ext cx="284406" cy="757645"/>
            </a:xfrm>
            <a:prstGeom prst="leftBrace">
              <a:avLst>
                <a:gd name="adj1" fmla="val 6422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E5ED7B7F-9D18-9DDF-07F8-6B5BBF22A3E1}"/>
                </a:ext>
              </a:extLst>
            </p:cNvPr>
            <p:cNvSpPr txBox="1">
              <a:spLocks noGrp="1" noRot="1" noMove="1" noResize="1" noEditPoints="1" noAdjustHandles="1" noChangeArrowheads="1" noChangeShapeType="1"/>
            </p:cNvSpPr>
            <p:nvPr/>
          </p:nvSpPr>
          <p:spPr>
            <a:xfrm>
              <a:off x="1828801" y="3307025"/>
              <a:ext cx="1856300" cy="646331"/>
            </a:xfrm>
            <a:prstGeom prst="rect">
              <a:avLst/>
            </a:prstGeom>
            <a:noFill/>
          </p:spPr>
          <p:txBody>
            <a:bodyPr wrap="square" rtlCol="0">
              <a:spAutoFit/>
            </a:bodyPr>
            <a:lstStyle/>
            <a:p>
              <a:pPr algn="ctr"/>
              <a:r>
                <a:rPr lang="zh-CN" altLang="en-US" b="1" dirty="0"/>
                <a:t>扩展首部</a:t>
              </a:r>
              <a:endParaRPr lang="en-US" altLang="zh-CN" b="1" dirty="0"/>
            </a:p>
            <a:p>
              <a:pPr algn="ctr"/>
              <a:r>
                <a:rPr lang="zh-CN" altLang="en-US" b="1" dirty="0"/>
                <a:t>（最大</a:t>
              </a:r>
              <a:r>
                <a:rPr lang="en-US" altLang="zh-CN" b="1" dirty="0"/>
                <a:t>40</a:t>
              </a:r>
              <a:r>
                <a:rPr lang="zh-CN" altLang="en-US" b="1" dirty="0"/>
                <a:t>字节）</a:t>
              </a:r>
            </a:p>
          </p:txBody>
        </p:sp>
      </p:grpSp>
      <p:sp>
        <p:nvSpPr>
          <p:cNvPr id="5" name="矩形 4">
            <a:extLst>
              <a:ext uri="{FF2B5EF4-FFF2-40B4-BE49-F238E27FC236}">
                <a16:creationId xmlns:a16="http://schemas.microsoft.com/office/drawing/2014/main" id="{93E2B9E5-D0AF-6838-00B9-0AEFB803CBD9}"/>
              </a:ext>
            </a:extLst>
          </p:cNvPr>
          <p:cNvSpPr/>
          <p:nvPr/>
        </p:nvSpPr>
        <p:spPr>
          <a:xfrm>
            <a:off x="9083438" y="1884316"/>
            <a:ext cx="2287779" cy="947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50000"/>
              </a:lnSpc>
            </a:pPr>
            <a:r>
              <a:rPr lang="en-US" altLang="zh-CN" b="1" dirty="0">
                <a:solidFill>
                  <a:schemeClr val="bg1"/>
                </a:solidFill>
              </a:rPr>
              <a:t>TCP</a:t>
            </a:r>
            <a:r>
              <a:rPr lang="zh-CN" altLang="en-US" b="1" dirty="0">
                <a:solidFill>
                  <a:schemeClr val="bg1"/>
                </a:solidFill>
              </a:rPr>
              <a:t>实现可靠传输的</a:t>
            </a:r>
            <a:endParaRPr lang="en-US" altLang="zh-CN" b="1" dirty="0">
              <a:solidFill>
                <a:schemeClr val="bg1"/>
              </a:solidFill>
            </a:endParaRPr>
          </a:p>
          <a:p>
            <a:pPr algn="ctr">
              <a:lnSpc>
                <a:spcPct val="150000"/>
              </a:lnSpc>
            </a:pPr>
            <a:r>
              <a:rPr lang="zh-CN" altLang="en-US" b="1" dirty="0">
                <a:solidFill>
                  <a:schemeClr val="bg1"/>
                </a:solidFill>
              </a:rPr>
              <a:t>相关字段</a:t>
            </a:r>
          </a:p>
        </p:txBody>
      </p:sp>
      <p:grpSp>
        <p:nvGrpSpPr>
          <p:cNvPr id="35" name="组合 34">
            <a:extLst>
              <a:ext uri="{FF2B5EF4-FFF2-40B4-BE49-F238E27FC236}">
                <a16:creationId xmlns:a16="http://schemas.microsoft.com/office/drawing/2014/main" id="{E05E3BC9-86CD-0E3F-19F8-16A1981BCCC7}"/>
              </a:ext>
            </a:extLst>
          </p:cNvPr>
          <p:cNvGrpSpPr/>
          <p:nvPr/>
        </p:nvGrpSpPr>
        <p:grpSpPr>
          <a:xfrm>
            <a:off x="304799" y="4304592"/>
            <a:ext cx="11582401" cy="591526"/>
            <a:chOff x="304799" y="4304592"/>
            <a:chExt cx="11582401" cy="591526"/>
          </a:xfrm>
        </p:grpSpPr>
        <p:sp>
          <p:nvSpPr>
            <p:cNvPr id="6" name="矩形 5">
              <a:extLst>
                <a:ext uri="{FF2B5EF4-FFF2-40B4-BE49-F238E27FC236}">
                  <a16:creationId xmlns:a16="http://schemas.microsoft.com/office/drawing/2014/main" id="{5D3F8C52-B1E8-E711-882B-3C93BB327F00}"/>
                </a:ext>
              </a:extLst>
            </p:cNvPr>
            <p:cNvSpPr/>
            <p:nvPr/>
          </p:nvSpPr>
          <p:spPr>
            <a:xfrm>
              <a:off x="304799" y="4304592"/>
              <a:ext cx="1804850"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序号</a:t>
              </a:r>
            </a:p>
          </p:txBody>
        </p:sp>
        <p:sp>
          <p:nvSpPr>
            <p:cNvPr id="24" name="矩形 23">
              <a:extLst>
                <a:ext uri="{FF2B5EF4-FFF2-40B4-BE49-F238E27FC236}">
                  <a16:creationId xmlns:a16="http://schemas.microsoft.com/office/drawing/2014/main" id="{425DEDB8-E059-2151-4600-A4E0D7F8B10A}"/>
                </a:ext>
              </a:extLst>
            </p:cNvPr>
            <p:cNvSpPr/>
            <p:nvPr/>
          </p:nvSpPr>
          <p:spPr>
            <a:xfrm>
              <a:off x="2109648" y="4304592"/>
              <a:ext cx="9777552" cy="580657"/>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b="1" dirty="0"/>
            </a:p>
          </p:txBody>
        </p:sp>
        <p:sp>
          <p:nvSpPr>
            <p:cNvPr id="8" name="文本框 7">
              <a:extLst>
                <a:ext uri="{FF2B5EF4-FFF2-40B4-BE49-F238E27FC236}">
                  <a16:creationId xmlns:a16="http://schemas.microsoft.com/office/drawing/2014/main" id="{BA60EAF8-9C3B-7A69-0858-BDFC753C1627}"/>
                </a:ext>
              </a:extLst>
            </p:cNvPr>
            <p:cNvSpPr txBox="1"/>
            <p:nvPr/>
          </p:nvSpPr>
          <p:spPr>
            <a:xfrm>
              <a:off x="2109649" y="4311343"/>
              <a:ext cx="9777551" cy="584775"/>
            </a:xfrm>
            <a:prstGeom prst="rect">
              <a:avLst/>
            </a:prstGeom>
            <a:noFill/>
          </p:spPr>
          <p:txBody>
            <a:bodyPr wrap="square" rtlCol="0">
              <a:spAutoFit/>
            </a:bodyPr>
            <a:lstStyle/>
            <a:p>
              <a:r>
                <a:rPr lang="zh-CN" altLang="en-US" sz="1600" b="1" dirty="0"/>
                <a:t>占</a:t>
              </a:r>
              <a:r>
                <a:rPr lang="en-US" altLang="zh-CN" sz="1600" b="1" dirty="0"/>
                <a:t>32</a:t>
              </a:r>
              <a:r>
                <a:rPr lang="zh-CN" altLang="en-US" sz="1600" b="1" dirty="0"/>
                <a:t>比特，取值范围</a:t>
              </a:r>
              <a:r>
                <a:rPr lang="en-US" altLang="zh-CN" sz="1600" b="1" dirty="0"/>
                <a:t>0~2</a:t>
              </a:r>
              <a:r>
                <a:rPr lang="en-US" altLang="zh-CN" sz="1600" b="1" baseline="30000" dirty="0"/>
                <a:t>32</a:t>
              </a:r>
              <a:r>
                <a:rPr lang="en-US" altLang="zh-CN" sz="1600" b="1" dirty="0"/>
                <a:t>-1</a:t>
              </a:r>
              <a:r>
                <a:rPr lang="zh-CN" altLang="en-US" sz="1600" b="1" dirty="0"/>
                <a:t>。当序号增加到最后一个时，下一个序号又回到</a:t>
              </a:r>
              <a:r>
                <a:rPr lang="en-US" altLang="zh-CN" sz="1600" b="1" dirty="0"/>
                <a:t>0</a:t>
              </a:r>
              <a:r>
                <a:rPr lang="zh-CN" altLang="en-US" sz="1600" b="1" dirty="0"/>
                <a:t>。</a:t>
              </a:r>
              <a:r>
                <a:rPr lang="zh-CN" altLang="en-US" sz="1600" b="1" dirty="0">
                  <a:solidFill>
                    <a:schemeClr val="accent1">
                      <a:lumMod val="75000"/>
                    </a:schemeClr>
                  </a:solidFill>
                </a:rPr>
                <a:t>用来指出本</a:t>
              </a:r>
              <a:r>
                <a:rPr lang="en-US" altLang="zh-CN" sz="1600" b="1" dirty="0">
                  <a:solidFill>
                    <a:schemeClr val="accent1">
                      <a:lumMod val="75000"/>
                    </a:schemeClr>
                  </a:solidFill>
                </a:rPr>
                <a:t>TCP</a:t>
              </a:r>
              <a:r>
                <a:rPr lang="zh-CN" altLang="en-US" sz="1600" b="1" dirty="0">
                  <a:solidFill>
                    <a:schemeClr val="accent1">
                      <a:lumMod val="75000"/>
                    </a:schemeClr>
                  </a:solidFill>
                </a:rPr>
                <a:t>报文段数据载荷的第一个字节的序号</a:t>
              </a:r>
              <a:r>
                <a:rPr lang="zh-CN" altLang="en-US" sz="1600" b="1" dirty="0"/>
                <a:t>。</a:t>
              </a:r>
            </a:p>
          </p:txBody>
        </p:sp>
      </p:grpSp>
      <p:grpSp>
        <p:nvGrpSpPr>
          <p:cNvPr id="34" name="组合 33">
            <a:extLst>
              <a:ext uri="{FF2B5EF4-FFF2-40B4-BE49-F238E27FC236}">
                <a16:creationId xmlns:a16="http://schemas.microsoft.com/office/drawing/2014/main" id="{E37C105C-9C7B-3742-84E2-AE4954512EE4}"/>
              </a:ext>
            </a:extLst>
          </p:cNvPr>
          <p:cNvGrpSpPr/>
          <p:nvPr/>
        </p:nvGrpSpPr>
        <p:grpSpPr>
          <a:xfrm>
            <a:off x="304798" y="5051635"/>
            <a:ext cx="11582402" cy="591526"/>
            <a:chOff x="304799" y="5009820"/>
            <a:chExt cx="11582402" cy="591526"/>
          </a:xfrm>
        </p:grpSpPr>
        <p:sp>
          <p:nvSpPr>
            <p:cNvPr id="48" name="矩形 47">
              <a:extLst>
                <a:ext uri="{FF2B5EF4-FFF2-40B4-BE49-F238E27FC236}">
                  <a16:creationId xmlns:a16="http://schemas.microsoft.com/office/drawing/2014/main" id="{6022AC83-DD15-D17B-09CD-31D3A188B709}"/>
                </a:ext>
              </a:extLst>
            </p:cNvPr>
            <p:cNvSpPr/>
            <p:nvPr/>
          </p:nvSpPr>
          <p:spPr>
            <a:xfrm>
              <a:off x="304799" y="5009820"/>
              <a:ext cx="1804852"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确认号</a:t>
              </a:r>
            </a:p>
          </p:txBody>
        </p:sp>
        <p:sp>
          <p:nvSpPr>
            <p:cNvPr id="49" name="矩形 48">
              <a:extLst>
                <a:ext uri="{FF2B5EF4-FFF2-40B4-BE49-F238E27FC236}">
                  <a16:creationId xmlns:a16="http://schemas.microsoft.com/office/drawing/2014/main" id="{D5425A62-E98E-06F7-F769-AD97BDED89A3}"/>
                </a:ext>
              </a:extLst>
            </p:cNvPr>
            <p:cNvSpPr/>
            <p:nvPr/>
          </p:nvSpPr>
          <p:spPr>
            <a:xfrm>
              <a:off x="2109651" y="5009820"/>
              <a:ext cx="9777550" cy="580657"/>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b="1" dirty="0"/>
            </a:p>
          </p:txBody>
        </p:sp>
        <p:sp>
          <p:nvSpPr>
            <p:cNvPr id="50" name="文本框 49">
              <a:extLst>
                <a:ext uri="{FF2B5EF4-FFF2-40B4-BE49-F238E27FC236}">
                  <a16:creationId xmlns:a16="http://schemas.microsoft.com/office/drawing/2014/main" id="{265BECA3-7E75-07BF-9DC2-F152AA0B659C}"/>
                </a:ext>
              </a:extLst>
            </p:cNvPr>
            <p:cNvSpPr txBox="1"/>
            <p:nvPr/>
          </p:nvSpPr>
          <p:spPr>
            <a:xfrm>
              <a:off x="2109650" y="5016571"/>
              <a:ext cx="9777550" cy="584775"/>
            </a:xfrm>
            <a:prstGeom prst="rect">
              <a:avLst/>
            </a:prstGeom>
            <a:noFill/>
          </p:spPr>
          <p:txBody>
            <a:bodyPr wrap="square" rtlCol="0">
              <a:spAutoFit/>
            </a:bodyPr>
            <a:lstStyle/>
            <a:p>
              <a:r>
                <a:rPr lang="zh-CN" altLang="en-US" sz="1600" b="1" dirty="0"/>
                <a:t>占</a:t>
              </a:r>
              <a:r>
                <a:rPr lang="en-US" altLang="zh-CN" sz="1600" b="1" dirty="0"/>
                <a:t>32</a:t>
              </a:r>
              <a:r>
                <a:rPr lang="zh-CN" altLang="en-US" sz="1600" b="1" dirty="0"/>
                <a:t>比特，取值范围</a:t>
              </a:r>
              <a:r>
                <a:rPr lang="en-US" altLang="zh-CN" sz="1600" b="1" dirty="0"/>
                <a:t>0~2</a:t>
              </a:r>
              <a:r>
                <a:rPr lang="en-US" altLang="zh-CN" sz="1600" b="1" baseline="30000" dirty="0"/>
                <a:t>32</a:t>
              </a:r>
              <a:r>
                <a:rPr lang="en-US" altLang="zh-CN" sz="1600" b="1" dirty="0"/>
                <a:t>-1</a:t>
              </a:r>
              <a:r>
                <a:rPr lang="zh-CN" altLang="en-US" sz="1600" b="1" dirty="0"/>
                <a:t>。当确认号增加到最后一个时，下一个确认号又回到</a:t>
              </a:r>
              <a:r>
                <a:rPr lang="en-US" altLang="zh-CN" sz="1600" b="1" dirty="0"/>
                <a:t>0</a:t>
              </a:r>
              <a:r>
                <a:rPr lang="zh-CN" altLang="en-US" sz="1600" b="1" dirty="0"/>
                <a:t>。</a:t>
              </a:r>
              <a:r>
                <a:rPr lang="zh-CN" altLang="en-US" sz="1600" b="1" dirty="0">
                  <a:solidFill>
                    <a:schemeClr val="accent1">
                      <a:lumMod val="75000"/>
                    </a:schemeClr>
                  </a:solidFill>
                </a:rPr>
                <a:t>用来指出期望收到对方下一个</a:t>
              </a:r>
              <a:r>
                <a:rPr lang="en-US" altLang="zh-CN" sz="1600" b="1" dirty="0">
                  <a:solidFill>
                    <a:schemeClr val="accent1">
                      <a:lumMod val="75000"/>
                    </a:schemeClr>
                  </a:solidFill>
                </a:rPr>
                <a:t>TCP</a:t>
              </a:r>
              <a:r>
                <a:rPr lang="zh-CN" altLang="en-US" sz="1600" b="1" dirty="0">
                  <a:solidFill>
                    <a:schemeClr val="accent1">
                      <a:lumMod val="75000"/>
                    </a:schemeClr>
                  </a:solidFill>
                </a:rPr>
                <a:t>报文段的数据载荷的第一个字节的序号，同时也是对之前收到的所有数据的确认。</a:t>
              </a:r>
              <a:endParaRPr lang="zh-CN" altLang="en-US" sz="1600" b="1" dirty="0"/>
            </a:p>
          </p:txBody>
        </p:sp>
      </p:grpSp>
      <p:grpSp>
        <p:nvGrpSpPr>
          <p:cNvPr id="33" name="组合 32">
            <a:extLst>
              <a:ext uri="{FF2B5EF4-FFF2-40B4-BE49-F238E27FC236}">
                <a16:creationId xmlns:a16="http://schemas.microsoft.com/office/drawing/2014/main" id="{B85FD63C-D180-3310-7AF0-C4EADD1B91ED}"/>
              </a:ext>
            </a:extLst>
          </p:cNvPr>
          <p:cNvGrpSpPr/>
          <p:nvPr/>
        </p:nvGrpSpPr>
        <p:grpSpPr>
          <a:xfrm>
            <a:off x="304799" y="5798678"/>
            <a:ext cx="11582400" cy="591526"/>
            <a:chOff x="312705" y="5719166"/>
            <a:chExt cx="11582400" cy="591526"/>
          </a:xfrm>
        </p:grpSpPr>
        <p:sp>
          <p:nvSpPr>
            <p:cNvPr id="53" name="矩形 52">
              <a:extLst>
                <a:ext uri="{FF2B5EF4-FFF2-40B4-BE49-F238E27FC236}">
                  <a16:creationId xmlns:a16="http://schemas.microsoft.com/office/drawing/2014/main" id="{033C1BA0-32E4-26EF-27F3-A07F24B6BFA3}"/>
                </a:ext>
              </a:extLst>
            </p:cNvPr>
            <p:cNvSpPr/>
            <p:nvPr/>
          </p:nvSpPr>
          <p:spPr>
            <a:xfrm>
              <a:off x="312705" y="5719166"/>
              <a:ext cx="1804852"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确认标志位</a:t>
              </a:r>
              <a:r>
                <a:rPr lang="en-US" altLang="zh-CN" b="1" dirty="0"/>
                <a:t>ACK</a:t>
              </a:r>
              <a:endParaRPr lang="zh-CN" altLang="en-US" b="1" dirty="0"/>
            </a:p>
          </p:txBody>
        </p:sp>
        <p:sp>
          <p:nvSpPr>
            <p:cNvPr id="54" name="矩形 53">
              <a:extLst>
                <a:ext uri="{FF2B5EF4-FFF2-40B4-BE49-F238E27FC236}">
                  <a16:creationId xmlns:a16="http://schemas.microsoft.com/office/drawing/2014/main" id="{313BDBE6-F718-168E-DD09-DDDD9716A439}"/>
                </a:ext>
              </a:extLst>
            </p:cNvPr>
            <p:cNvSpPr/>
            <p:nvPr/>
          </p:nvSpPr>
          <p:spPr>
            <a:xfrm>
              <a:off x="2117556" y="5719166"/>
              <a:ext cx="9777549" cy="580657"/>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b="1" dirty="0"/>
            </a:p>
          </p:txBody>
        </p:sp>
        <p:sp>
          <p:nvSpPr>
            <p:cNvPr id="55" name="文本框 54">
              <a:extLst>
                <a:ext uri="{FF2B5EF4-FFF2-40B4-BE49-F238E27FC236}">
                  <a16:creationId xmlns:a16="http://schemas.microsoft.com/office/drawing/2014/main" id="{2FA22FFB-3699-CDA5-5AB2-4BFC5F67DD48}"/>
                </a:ext>
              </a:extLst>
            </p:cNvPr>
            <p:cNvSpPr txBox="1"/>
            <p:nvPr/>
          </p:nvSpPr>
          <p:spPr>
            <a:xfrm>
              <a:off x="2117555" y="5725917"/>
              <a:ext cx="9777550" cy="584775"/>
            </a:xfrm>
            <a:prstGeom prst="rect">
              <a:avLst/>
            </a:prstGeom>
            <a:noFill/>
          </p:spPr>
          <p:txBody>
            <a:bodyPr wrap="square" rtlCol="0">
              <a:spAutoFit/>
            </a:bodyPr>
            <a:lstStyle/>
            <a:p>
              <a:r>
                <a:rPr lang="zh-CN" altLang="en-US" sz="1600" b="1" dirty="0">
                  <a:solidFill>
                    <a:schemeClr val="accent1">
                      <a:lumMod val="75000"/>
                    </a:schemeClr>
                  </a:solidFill>
                </a:rPr>
                <a:t>只有当</a:t>
              </a:r>
              <a:r>
                <a:rPr lang="en-US" altLang="zh-CN" sz="1600" b="1" dirty="0">
                  <a:solidFill>
                    <a:schemeClr val="accent1">
                      <a:lumMod val="75000"/>
                    </a:schemeClr>
                  </a:solidFill>
                </a:rPr>
                <a:t>ACK</a:t>
              </a:r>
              <a:r>
                <a:rPr lang="zh-CN" altLang="en-US" sz="1600" b="1" dirty="0">
                  <a:solidFill>
                    <a:schemeClr val="accent1">
                      <a:lumMod val="75000"/>
                    </a:schemeClr>
                  </a:solidFill>
                </a:rPr>
                <a:t>取值为</a:t>
              </a:r>
              <a:r>
                <a:rPr lang="en-US" altLang="zh-CN" sz="1600" b="1" dirty="0">
                  <a:solidFill>
                    <a:schemeClr val="accent1">
                      <a:lumMod val="75000"/>
                    </a:schemeClr>
                  </a:solidFill>
                </a:rPr>
                <a:t>1</a:t>
              </a:r>
              <a:r>
                <a:rPr lang="zh-CN" altLang="en-US" sz="1600" b="1" dirty="0">
                  <a:solidFill>
                    <a:schemeClr val="accent1">
                      <a:lumMod val="75000"/>
                    </a:schemeClr>
                  </a:solidFill>
                </a:rPr>
                <a:t>时</a:t>
              </a:r>
              <a:r>
                <a:rPr lang="zh-CN" altLang="en-US" sz="1600" b="1" dirty="0"/>
                <a:t>，</a:t>
              </a:r>
              <a:r>
                <a:rPr lang="zh-CN" altLang="en-US" sz="1600" b="1" dirty="0">
                  <a:solidFill>
                    <a:schemeClr val="accent1">
                      <a:lumMod val="75000"/>
                    </a:schemeClr>
                  </a:solidFill>
                </a:rPr>
                <a:t>确认号字段才有效</a:t>
              </a:r>
              <a:r>
                <a:rPr lang="zh-CN" altLang="en-US" sz="1600" b="1" dirty="0"/>
                <a:t>。</a:t>
              </a:r>
              <a:r>
                <a:rPr lang="en-US" altLang="zh-CN" sz="1600" b="1" dirty="0"/>
                <a:t>ACK</a:t>
              </a:r>
              <a:r>
                <a:rPr lang="zh-CN" altLang="en-US" sz="1600" b="1" dirty="0"/>
                <a:t>取值为</a:t>
              </a:r>
              <a:r>
                <a:rPr lang="en-US" altLang="zh-CN" sz="1600" b="1" dirty="0"/>
                <a:t>0</a:t>
              </a:r>
              <a:r>
                <a:rPr lang="zh-CN" altLang="en-US" sz="1600" b="1" dirty="0"/>
                <a:t>时，确认号字段无效。</a:t>
              </a:r>
              <a:endParaRPr lang="en-US" altLang="zh-CN" sz="1600" b="1" dirty="0"/>
            </a:p>
            <a:p>
              <a:r>
                <a:rPr lang="en-US" altLang="zh-CN" sz="1600" b="1" dirty="0"/>
                <a:t>TCP</a:t>
              </a:r>
              <a:r>
                <a:rPr lang="zh-CN" altLang="en-US" sz="1600" b="1" dirty="0"/>
                <a:t>规定：</a:t>
              </a:r>
              <a:r>
                <a:rPr lang="zh-CN" altLang="en-US" sz="1600" b="1" dirty="0">
                  <a:solidFill>
                    <a:schemeClr val="accent1">
                      <a:lumMod val="75000"/>
                    </a:schemeClr>
                  </a:solidFill>
                </a:rPr>
                <a:t>在</a:t>
              </a:r>
              <a:r>
                <a:rPr lang="en-US" altLang="zh-CN" sz="1600" b="1" dirty="0">
                  <a:solidFill>
                    <a:schemeClr val="accent1">
                      <a:lumMod val="75000"/>
                    </a:schemeClr>
                  </a:solidFill>
                </a:rPr>
                <a:t>TCP</a:t>
              </a:r>
              <a:r>
                <a:rPr lang="zh-CN" altLang="en-US" sz="1600" b="1" dirty="0">
                  <a:solidFill>
                    <a:schemeClr val="accent1">
                      <a:lumMod val="75000"/>
                    </a:schemeClr>
                  </a:solidFill>
                </a:rPr>
                <a:t>连接建立后</a:t>
              </a:r>
              <a:r>
                <a:rPr lang="zh-CN" altLang="en-US" sz="1600" b="1" dirty="0"/>
                <a:t>，</a:t>
              </a:r>
              <a:r>
                <a:rPr lang="zh-CN" altLang="en-US" sz="1600" b="1" dirty="0">
                  <a:solidFill>
                    <a:schemeClr val="accent1">
                      <a:lumMod val="75000"/>
                    </a:schemeClr>
                  </a:solidFill>
                </a:rPr>
                <a:t>所有传送的</a:t>
              </a:r>
              <a:r>
                <a:rPr lang="en-US" altLang="zh-CN" sz="1600" b="1" dirty="0">
                  <a:solidFill>
                    <a:schemeClr val="accent1">
                      <a:lumMod val="75000"/>
                    </a:schemeClr>
                  </a:solidFill>
                </a:rPr>
                <a:t>TCP</a:t>
              </a:r>
              <a:r>
                <a:rPr lang="zh-CN" altLang="en-US" sz="1600" b="1" dirty="0">
                  <a:solidFill>
                    <a:schemeClr val="accent1">
                      <a:lumMod val="75000"/>
                    </a:schemeClr>
                  </a:solidFill>
                </a:rPr>
                <a:t>报文段都必须把</a:t>
              </a:r>
              <a:r>
                <a:rPr lang="en-US" altLang="zh-CN" sz="1600" b="1" dirty="0">
                  <a:solidFill>
                    <a:schemeClr val="accent1">
                      <a:lumMod val="75000"/>
                    </a:schemeClr>
                  </a:solidFill>
                </a:rPr>
                <a:t>ACK</a:t>
              </a:r>
              <a:r>
                <a:rPr lang="zh-CN" altLang="en-US" sz="1600" b="1" dirty="0">
                  <a:solidFill>
                    <a:schemeClr val="accent1">
                      <a:lumMod val="75000"/>
                    </a:schemeClr>
                  </a:solidFill>
                </a:rPr>
                <a:t>置</a:t>
              </a:r>
              <a:r>
                <a:rPr lang="en-US" altLang="zh-CN" sz="1600" b="1" dirty="0">
                  <a:solidFill>
                    <a:schemeClr val="accent1">
                      <a:lumMod val="75000"/>
                    </a:schemeClr>
                  </a:solidFill>
                </a:rPr>
                <a:t>1</a:t>
              </a:r>
              <a:r>
                <a:rPr lang="zh-CN" altLang="en-US" sz="1600" b="1" dirty="0"/>
                <a:t>。</a:t>
              </a:r>
              <a:endParaRPr lang="en-US" altLang="zh-CN" sz="1600" b="1" dirty="0"/>
            </a:p>
          </p:txBody>
        </p:sp>
      </p:grpSp>
    </p:spTree>
    <p:custDataLst>
      <p:tags r:id="rId1"/>
    </p:custDataLst>
    <p:extLst>
      <p:ext uri="{BB962C8B-B14F-4D97-AF65-F5344CB8AC3E}">
        <p14:creationId xmlns:p14="http://schemas.microsoft.com/office/powerpoint/2010/main" val="208962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91"/>
                                        </p:tgtEl>
                                        <p:attrNameLst>
                                          <p:attrName>style.visibility</p:attrName>
                                        </p:attrNameLst>
                                      </p:cBhvr>
                                      <p:to>
                                        <p:strVal val="visible"/>
                                      </p:to>
                                    </p:set>
                                    <p:anim calcmode="lin" valueType="num">
                                      <p:cBhvr>
                                        <p:cTn id="17" dur="500" fill="hold"/>
                                        <p:tgtEl>
                                          <p:spTgt spid="91"/>
                                        </p:tgtEl>
                                        <p:attrNameLst>
                                          <p:attrName>ppt_w</p:attrName>
                                        </p:attrNameLst>
                                      </p:cBhvr>
                                      <p:tavLst>
                                        <p:tav tm="0">
                                          <p:val>
                                            <p:fltVal val="0"/>
                                          </p:val>
                                        </p:tav>
                                        <p:tav tm="100000">
                                          <p:val>
                                            <p:strVal val="#ppt_w"/>
                                          </p:val>
                                        </p:tav>
                                      </p:tavLst>
                                    </p:anim>
                                    <p:anim calcmode="lin" valueType="num">
                                      <p:cBhvr>
                                        <p:cTn id="18" dur="500" fill="hold"/>
                                        <p:tgtEl>
                                          <p:spTgt spid="91"/>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1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up)">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fill="hold"/>
                                        <p:tgtEl>
                                          <p:spTgt spid="35"/>
                                        </p:tgtEl>
                                        <p:attrNameLst>
                                          <p:attrName>ppt_x</p:attrName>
                                        </p:attrNameLst>
                                      </p:cBhvr>
                                      <p:tavLst>
                                        <p:tav tm="0">
                                          <p:val>
                                            <p:strVal val="1+#ppt_w/2"/>
                                          </p:val>
                                        </p:tav>
                                        <p:tav tm="100000">
                                          <p:val>
                                            <p:strVal val="#ppt_x"/>
                                          </p:val>
                                        </p:tav>
                                      </p:tavLst>
                                    </p:anim>
                                    <p:anim calcmode="lin" valueType="num">
                                      <p:cBhvr additive="base">
                                        <p:cTn id="35"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34"/>
                                        </p:tgtEl>
                                        <p:attrNameLst>
                                          <p:attrName>style.visibility</p:attrName>
                                        </p:attrNameLst>
                                      </p:cBhvr>
                                      <p:to>
                                        <p:strVal val="visible"/>
                                      </p:to>
                                    </p:set>
                                    <p:anim calcmode="lin" valueType="num">
                                      <p:cBhvr additive="base">
                                        <p:cTn id="40" dur="500" fill="hold"/>
                                        <p:tgtEl>
                                          <p:spTgt spid="34"/>
                                        </p:tgtEl>
                                        <p:attrNameLst>
                                          <p:attrName>ppt_x</p:attrName>
                                        </p:attrNameLst>
                                      </p:cBhvr>
                                      <p:tavLst>
                                        <p:tav tm="0">
                                          <p:val>
                                            <p:strVal val="1+#ppt_w/2"/>
                                          </p:val>
                                        </p:tav>
                                        <p:tav tm="100000">
                                          <p:val>
                                            <p:strVal val="#ppt_x"/>
                                          </p:val>
                                        </p:tav>
                                      </p:tavLst>
                                    </p:anim>
                                    <p:anim calcmode="lin" valueType="num">
                                      <p:cBhvr additive="base">
                                        <p:cTn id="41"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nodeType="clickEffect">
                                  <p:stCondLst>
                                    <p:cond delay="0"/>
                                  </p:stCondLst>
                                  <p:childTnLst>
                                    <p:set>
                                      <p:cBhvr>
                                        <p:cTn id="45" dur="1" fill="hold">
                                          <p:stCondLst>
                                            <p:cond delay="0"/>
                                          </p:stCondLst>
                                        </p:cTn>
                                        <p:tgtEl>
                                          <p:spTgt spid="33"/>
                                        </p:tgtEl>
                                        <p:attrNameLst>
                                          <p:attrName>style.visibility</p:attrName>
                                        </p:attrNameLst>
                                      </p:cBhvr>
                                      <p:to>
                                        <p:strVal val="visible"/>
                                      </p:to>
                                    </p:set>
                                    <p:anim calcmode="lin" valueType="num">
                                      <p:cBhvr additive="base">
                                        <p:cTn id="46" dur="500" fill="hold"/>
                                        <p:tgtEl>
                                          <p:spTgt spid="33"/>
                                        </p:tgtEl>
                                        <p:attrNameLst>
                                          <p:attrName>ppt_x</p:attrName>
                                        </p:attrNameLst>
                                      </p:cBhvr>
                                      <p:tavLst>
                                        <p:tav tm="0">
                                          <p:val>
                                            <p:strVal val="1+#ppt_w/2"/>
                                          </p:val>
                                        </p:tav>
                                        <p:tav tm="100000">
                                          <p:val>
                                            <p:strVal val="#ppt_x"/>
                                          </p:val>
                                        </p:tav>
                                      </p:tavLst>
                                    </p:anim>
                                    <p:anim calcmode="lin" valueType="num">
                                      <p:cBhvr additive="base">
                                        <p:cTn id="47"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91" grpId="0" animBg="1"/>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p>
          </p:txBody>
        </p:sp>
      </p:grpSp>
      <p:grpSp>
        <p:nvGrpSpPr>
          <p:cNvPr id="16" name="组合 15">
            <a:extLst>
              <a:ext uri="{FF2B5EF4-FFF2-40B4-BE49-F238E27FC236}">
                <a16:creationId xmlns:a16="http://schemas.microsoft.com/office/drawing/2014/main" id="{EB74CF68-829C-D1CC-4D27-554A4C6FB164}"/>
              </a:ext>
            </a:extLst>
          </p:cNvPr>
          <p:cNvGrpSpPr/>
          <p:nvPr/>
        </p:nvGrpSpPr>
        <p:grpSpPr>
          <a:xfrm>
            <a:off x="2732630" y="1168974"/>
            <a:ext cx="6822667" cy="1202442"/>
            <a:chOff x="2732630" y="1168974"/>
            <a:chExt cx="6822667" cy="1202442"/>
          </a:xfrm>
        </p:grpSpPr>
        <p:grpSp>
          <p:nvGrpSpPr>
            <p:cNvPr id="11" name="组合 10">
              <a:extLst>
                <a:ext uri="{FF2B5EF4-FFF2-40B4-BE49-F238E27FC236}">
                  <a16:creationId xmlns:a16="http://schemas.microsoft.com/office/drawing/2014/main" id="{1EB12470-389C-6702-34B2-0791E49996CB}"/>
                </a:ext>
              </a:extLst>
            </p:cNvPr>
            <p:cNvGrpSpPr/>
            <p:nvPr/>
          </p:nvGrpSpPr>
          <p:grpSpPr>
            <a:xfrm>
              <a:off x="3019097" y="1562208"/>
              <a:ext cx="6153806" cy="809208"/>
              <a:chOff x="3019097" y="1711365"/>
              <a:chExt cx="6153806" cy="809208"/>
            </a:xfrm>
          </p:grpSpPr>
          <p:pic>
            <p:nvPicPr>
              <p:cNvPr id="17" name="图形 16">
                <a:extLst>
                  <a:ext uri="{FF2B5EF4-FFF2-40B4-BE49-F238E27FC236}">
                    <a16:creationId xmlns:a16="http://schemas.microsoft.com/office/drawing/2014/main" id="{19152B94-543B-778A-24B7-F99DA1A15F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19097" y="1711365"/>
                <a:ext cx="808395" cy="781890"/>
              </a:xfrm>
              <a:prstGeom prst="rect">
                <a:avLst/>
              </a:prstGeom>
            </p:spPr>
          </p:pic>
          <p:pic>
            <p:nvPicPr>
              <p:cNvPr id="18" name="图形 17">
                <a:extLst>
                  <a:ext uri="{FF2B5EF4-FFF2-40B4-BE49-F238E27FC236}">
                    <a16:creationId xmlns:a16="http://schemas.microsoft.com/office/drawing/2014/main" id="{9A3C493A-4FBA-D7D1-CF26-CB0E07F55D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6364" y="1711365"/>
                <a:ext cx="616539" cy="809208"/>
              </a:xfrm>
              <a:prstGeom prst="rect">
                <a:avLst/>
              </a:prstGeom>
            </p:spPr>
          </p:pic>
        </p:grpSp>
        <p:sp>
          <p:nvSpPr>
            <p:cNvPr id="12" name="文本框 11">
              <a:extLst>
                <a:ext uri="{FF2B5EF4-FFF2-40B4-BE49-F238E27FC236}">
                  <a16:creationId xmlns:a16="http://schemas.microsoft.com/office/drawing/2014/main" id="{0807D118-30EC-C9A3-A1C2-0704C83EBDF2}"/>
                </a:ext>
              </a:extLst>
            </p:cNvPr>
            <p:cNvSpPr txBox="1"/>
            <p:nvPr/>
          </p:nvSpPr>
          <p:spPr>
            <a:xfrm>
              <a:off x="2732630" y="1168974"/>
              <a:ext cx="138132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6" name="文本框 25">
              <a:extLst>
                <a:ext uri="{FF2B5EF4-FFF2-40B4-BE49-F238E27FC236}">
                  <a16:creationId xmlns:a16="http://schemas.microsoft.com/office/drawing/2014/main" id="{4417F06A-5FC3-9C4F-B3F8-29DFBD6714A8}"/>
                </a:ext>
              </a:extLst>
            </p:cNvPr>
            <p:cNvSpPr txBox="1"/>
            <p:nvPr/>
          </p:nvSpPr>
          <p:spPr>
            <a:xfrm>
              <a:off x="8173969" y="1168974"/>
              <a:ext cx="1381328" cy="369332"/>
            </a:xfrm>
            <a:prstGeom prst="rect">
              <a:avLst/>
            </a:prstGeom>
            <a:noFill/>
          </p:spPr>
          <p:txBody>
            <a:bodyPr wrap="square" rtlCol="0">
              <a:spAutoFit/>
            </a:bodyPr>
            <a:lstStyle/>
            <a:p>
              <a:pPr algn="ctr"/>
              <a:r>
                <a:rPr lang="en-US" altLang="zh-CN" b="1" dirty="0"/>
                <a:t>TCP</a:t>
              </a:r>
              <a:r>
                <a:rPr lang="zh-CN" altLang="en-US" b="1" dirty="0"/>
                <a:t>服务器</a:t>
              </a:r>
            </a:p>
          </p:txBody>
        </p:sp>
      </p:grpSp>
      <p:sp>
        <p:nvSpPr>
          <p:cNvPr id="13" name="箭头: 左右 12">
            <a:extLst>
              <a:ext uri="{FF2B5EF4-FFF2-40B4-BE49-F238E27FC236}">
                <a16:creationId xmlns:a16="http://schemas.microsoft.com/office/drawing/2014/main" id="{8D2AAA64-0AC3-6330-E995-676D12A4A724}"/>
              </a:ext>
            </a:extLst>
          </p:cNvPr>
          <p:cNvSpPr/>
          <p:nvPr/>
        </p:nvSpPr>
        <p:spPr>
          <a:xfrm>
            <a:off x="3827492" y="1732146"/>
            <a:ext cx="4728872" cy="62905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已通过“三报文握手”建立</a:t>
            </a:r>
            <a:r>
              <a:rPr lang="en-US" altLang="zh-CN" b="1" dirty="0"/>
              <a:t>TCP</a:t>
            </a:r>
            <a:r>
              <a:rPr lang="zh-CN" altLang="en-US" b="1" dirty="0"/>
              <a:t>连接</a:t>
            </a:r>
          </a:p>
        </p:txBody>
      </p:sp>
      <p:grpSp>
        <p:nvGrpSpPr>
          <p:cNvPr id="21" name="组合 20">
            <a:extLst>
              <a:ext uri="{FF2B5EF4-FFF2-40B4-BE49-F238E27FC236}">
                <a16:creationId xmlns:a16="http://schemas.microsoft.com/office/drawing/2014/main" id="{1F84C0D4-B327-AE20-538C-08E3C77B9214}"/>
              </a:ext>
            </a:extLst>
          </p:cNvPr>
          <p:cNvGrpSpPr/>
          <p:nvPr/>
        </p:nvGrpSpPr>
        <p:grpSpPr>
          <a:xfrm>
            <a:off x="3119337" y="2425430"/>
            <a:ext cx="5953327" cy="3949430"/>
            <a:chOff x="3119337" y="2425430"/>
            <a:chExt cx="5953327" cy="3949430"/>
          </a:xfrm>
        </p:grpSpPr>
        <p:cxnSp>
          <p:nvCxnSpPr>
            <p:cNvPr id="15" name="直接箭头连接符 14">
              <a:extLst>
                <a:ext uri="{FF2B5EF4-FFF2-40B4-BE49-F238E27FC236}">
                  <a16:creationId xmlns:a16="http://schemas.microsoft.com/office/drawing/2014/main" id="{A886C6BB-851F-A229-456D-1931DBEAFA0F}"/>
                </a:ext>
              </a:extLst>
            </p:cNvPr>
            <p:cNvCxnSpPr>
              <a:cxnSpLocks/>
            </p:cNvCxnSpPr>
            <p:nvPr/>
          </p:nvCxnSpPr>
          <p:spPr>
            <a:xfrm>
              <a:off x="3404681" y="2425430"/>
              <a:ext cx="0" cy="39494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FDFA4199-E99C-4540-7EBB-843DE93BB7E0}"/>
                </a:ext>
              </a:extLst>
            </p:cNvPr>
            <p:cNvCxnSpPr>
              <a:cxnSpLocks/>
            </p:cNvCxnSpPr>
            <p:nvPr/>
          </p:nvCxnSpPr>
          <p:spPr>
            <a:xfrm>
              <a:off x="8771106" y="2425430"/>
              <a:ext cx="0" cy="39494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4A52FE68-8806-DD74-6B1B-67D6E3737B81}"/>
                </a:ext>
              </a:extLst>
            </p:cNvPr>
            <p:cNvSpPr txBox="1"/>
            <p:nvPr/>
          </p:nvSpPr>
          <p:spPr>
            <a:xfrm>
              <a:off x="3119337" y="6005528"/>
              <a:ext cx="285344" cy="369332"/>
            </a:xfrm>
            <a:prstGeom prst="rect">
              <a:avLst/>
            </a:prstGeom>
            <a:noFill/>
          </p:spPr>
          <p:txBody>
            <a:bodyPr wrap="square" rtlCol="0">
              <a:spAutoFit/>
            </a:bodyPr>
            <a:lstStyle/>
            <a:p>
              <a:r>
                <a:rPr lang="en-US" altLang="zh-CN" b="1" dirty="0"/>
                <a:t>t</a:t>
              </a:r>
              <a:endParaRPr lang="zh-CN" altLang="en-US" b="1" dirty="0"/>
            </a:p>
          </p:txBody>
        </p:sp>
        <p:sp>
          <p:nvSpPr>
            <p:cNvPr id="36" name="文本框 35">
              <a:extLst>
                <a:ext uri="{FF2B5EF4-FFF2-40B4-BE49-F238E27FC236}">
                  <a16:creationId xmlns:a16="http://schemas.microsoft.com/office/drawing/2014/main" id="{F7FF0C49-EF68-8FFB-8E9A-B161A72D975F}"/>
                </a:ext>
              </a:extLst>
            </p:cNvPr>
            <p:cNvSpPr txBox="1"/>
            <p:nvPr/>
          </p:nvSpPr>
          <p:spPr>
            <a:xfrm>
              <a:off x="8787320" y="6005528"/>
              <a:ext cx="285344" cy="369332"/>
            </a:xfrm>
            <a:prstGeom prst="rect">
              <a:avLst/>
            </a:prstGeom>
            <a:noFill/>
          </p:spPr>
          <p:txBody>
            <a:bodyPr wrap="square" rtlCol="0">
              <a:spAutoFit/>
            </a:bodyPr>
            <a:lstStyle/>
            <a:p>
              <a:r>
                <a:rPr lang="en-US" altLang="zh-CN" b="1" dirty="0"/>
                <a:t>t</a:t>
              </a:r>
              <a:endParaRPr lang="zh-CN" altLang="en-US" b="1" dirty="0"/>
            </a:p>
          </p:txBody>
        </p:sp>
      </p:grpSp>
      <p:grpSp>
        <p:nvGrpSpPr>
          <p:cNvPr id="28" name="组合 27">
            <a:extLst>
              <a:ext uri="{FF2B5EF4-FFF2-40B4-BE49-F238E27FC236}">
                <a16:creationId xmlns:a16="http://schemas.microsoft.com/office/drawing/2014/main" id="{108E7291-B16F-FBD1-0C78-BF4EBEE49BE1}"/>
              </a:ext>
            </a:extLst>
          </p:cNvPr>
          <p:cNvGrpSpPr/>
          <p:nvPr/>
        </p:nvGrpSpPr>
        <p:grpSpPr>
          <a:xfrm>
            <a:off x="3600889" y="2784847"/>
            <a:ext cx="4990221" cy="536643"/>
            <a:chOff x="3542148" y="3325778"/>
            <a:chExt cx="4990221" cy="536643"/>
          </a:xfrm>
        </p:grpSpPr>
        <p:sp>
          <p:nvSpPr>
            <p:cNvPr id="22" name="矩形 21">
              <a:extLst>
                <a:ext uri="{FF2B5EF4-FFF2-40B4-BE49-F238E27FC236}">
                  <a16:creationId xmlns:a16="http://schemas.microsoft.com/office/drawing/2014/main" id="{1722B517-7CBA-5C46-CC56-86497F9DE956}"/>
                </a:ext>
              </a:extLst>
            </p:cNvPr>
            <p:cNvSpPr/>
            <p:nvPr/>
          </p:nvSpPr>
          <p:spPr>
            <a:xfrm>
              <a:off x="3542148" y="3325778"/>
              <a:ext cx="3688601" cy="5366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数据载荷</a:t>
              </a:r>
            </a:p>
          </p:txBody>
        </p:sp>
        <p:cxnSp>
          <p:nvCxnSpPr>
            <p:cNvPr id="25" name="直接箭头连接符 24">
              <a:extLst>
                <a:ext uri="{FF2B5EF4-FFF2-40B4-BE49-F238E27FC236}">
                  <a16:creationId xmlns:a16="http://schemas.microsoft.com/office/drawing/2014/main" id="{7FDDC869-D9A2-0797-9FDD-3A4ABE1E9CAA}"/>
                </a:ext>
              </a:extLst>
            </p:cNvPr>
            <p:cNvCxnSpPr>
              <a:cxnSpLocks/>
            </p:cNvCxnSpPr>
            <p:nvPr/>
          </p:nvCxnSpPr>
          <p:spPr>
            <a:xfrm>
              <a:off x="8072652" y="3594100"/>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D29C8991-1820-7E60-B323-79B5EAA1DDA1}"/>
                </a:ext>
              </a:extLst>
            </p:cNvPr>
            <p:cNvSpPr/>
            <p:nvPr/>
          </p:nvSpPr>
          <p:spPr>
            <a:xfrm>
              <a:off x="7230750" y="3325778"/>
              <a:ext cx="841902" cy="536643"/>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首部</a:t>
              </a:r>
            </a:p>
          </p:txBody>
        </p:sp>
      </p:grpSp>
      <p:grpSp>
        <p:nvGrpSpPr>
          <p:cNvPr id="37" name="组合 36">
            <a:extLst>
              <a:ext uri="{FF2B5EF4-FFF2-40B4-BE49-F238E27FC236}">
                <a16:creationId xmlns:a16="http://schemas.microsoft.com/office/drawing/2014/main" id="{7DF28E2A-DCFC-07FB-3002-3EC1D7385C30}"/>
              </a:ext>
            </a:extLst>
          </p:cNvPr>
          <p:cNvGrpSpPr/>
          <p:nvPr/>
        </p:nvGrpSpPr>
        <p:grpSpPr>
          <a:xfrm>
            <a:off x="8951103" y="2440959"/>
            <a:ext cx="1685292" cy="1009880"/>
            <a:chOff x="8951103" y="2440959"/>
            <a:chExt cx="1685292" cy="1009880"/>
          </a:xfrm>
        </p:grpSpPr>
        <p:sp>
          <p:nvSpPr>
            <p:cNvPr id="29" name="对话气泡: 矩形 28">
              <a:extLst>
                <a:ext uri="{FF2B5EF4-FFF2-40B4-BE49-F238E27FC236}">
                  <a16:creationId xmlns:a16="http://schemas.microsoft.com/office/drawing/2014/main" id="{4AC365BA-7BD9-E299-0DE9-FD34F2E5DB10}"/>
                </a:ext>
              </a:extLst>
            </p:cNvPr>
            <p:cNvSpPr/>
            <p:nvPr/>
          </p:nvSpPr>
          <p:spPr>
            <a:xfrm>
              <a:off x="8956292" y="2440959"/>
              <a:ext cx="1584091" cy="954654"/>
            </a:xfrm>
            <a:prstGeom prst="wedgeRectCallout">
              <a:avLst>
                <a:gd name="adj1" fmla="val -112578"/>
                <a:gd name="adj2" fmla="val -199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b="1" dirty="0">
                <a:solidFill>
                  <a:schemeClr val="tx1"/>
                </a:solidFill>
              </a:endParaRPr>
            </a:p>
          </p:txBody>
        </p:sp>
        <p:sp>
          <p:nvSpPr>
            <p:cNvPr id="44" name="文本框 43">
              <a:extLst>
                <a:ext uri="{FF2B5EF4-FFF2-40B4-BE49-F238E27FC236}">
                  <a16:creationId xmlns:a16="http://schemas.microsoft.com/office/drawing/2014/main" id="{3D2626C3-B607-3B0F-3E4E-E77D2ECCBBBE}"/>
                </a:ext>
              </a:extLst>
            </p:cNvPr>
            <p:cNvSpPr txBox="1"/>
            <p:nvPr/>
          </p:nvSpPr>
          <p:spPr>
            <a:xfrm>
              <a:off x="8951103" y="2440959"/>
              <a:ext cx="1358770" cy="369332"/>
            </a:xfrm>
            <a:prstGeom prst="rect">
              <a:avLst/>
            </a:prstGeom>
            <a:noFill/>
          </p:spPr>
          <p:txBody>
            <a:bodyPr wrap="square">
              <a:spAutoFit/>
            </a:bodyPr>
            <a:lstStyle/>
            <a:p>
              <a:r>
                <a:rPr lang="zh-CN" altLang="en-US" b="1" dirty="0">
                  <a:solidFill>
                    <a:schemeClr val="tx1"/>
                  </a:solidFill>
                </a:rPr>
                <a:t>序号 </a:t>
              </a:r>
              <a:r>
                <a:rPr lang="en-US" altLang="zh-CN" b="1" dirty="0">
                  <a:solidFill>
                    <a:schemeClr val="tx1"/>
                  </a:solidFill>
                </a:rPr>
                <a:t>= 201</a:t>
              </a:r>
              <a:r>
                <a:rPr lang="zh-CN" altLang="en-US" b="1" dirty="0">
                  <a:solidFill>
                    <a:schemeClr val="tx1"/>
                  </a:solidFill>
                </a:rPr>
                <a:t> </a:t>
              </a:r>
              <a:endParaRPr lang="en-US" altLang="zh-CN" b="1" dirty="0">
                <a:solidFill>
                  <a:schemeClr val="tx1"/>
                </a:solidFill>
              </a:endParaRPr>
            </a:p>
          </p:txBody>
        </p:sp>
        <p:sp>
          <p:nvSpPr>
            <p:cNvPr id="45" name="文本框 44">
              <a:extLst>
                <a:ext uri="{FF2B5EF4-FFF2-40B4-BE49-F238E27FC236}">
                  <a16:creationId xmlns:a16="http://schemas.microsoft.com/office/drawing/2014/main" id="{3FA184F2-4F9C-5FC4-12E8-2A3F9B033E56}"/>
                </a:ext>
              </a:extLst>
            </p:cNvPr>
            <p:cNvSpPr txBox="1"/>
            <p:nvPr/>
          </p:nvSpPr>
          <p:spPr>
            <a:xfrm>
              <a:off x="8951103" y="2761233"/>
              <a:ext cx="1685292" cy="369332"/>
            </a:xfrm>
            <a:prstGeom prst="rect">
              <a:avLst/>
            </a:prstGeom>
            <a:noFill/>
          </p:spPr>
          <p:txBody>
            <a:bodyPr wrap="square">
              <a:spAutoFit/>
            </a:bodyPr>
            <a:lstStyle/>
            <a:p>
              <a:r>
                <a:rPr lang="zh-CN" altLang="en-US" b="1" dirty="0">
                  <a:solidFill>
                    <a:schemeClr val="tx1"/>
                  </a:solidFill>
                </a:rPr>
                <a:t>确认号 </a:t>
              </a:r>
              <a:r>
                <a:rPr lang="en-US" altLang="zh-CN" b="1" dirty="0">
                  <a:solidFill>
                    <a:schemeClr val="tx1"/>
                  </a:solidFill>
                </a:rPr>
                <a:t>= 800</a:t>
              </a:r>
            </a:p>
          </p:txBody>
        </p:sp>
        <p:sp>
          <p:nvSpPr>
            <p:cNvPr id="46" name="文本框 45">
              <a:extLst>
                <a:ext uri="{FF2B5EF4-FFF2-40B4-BE49-F238E27FC236}">
                  <a16:creationId xmlns:a16="http://schemas.microsoft.com/office/drawing/2014/main" id="{F7509FC8-47B7-450F-EE48-1E2C28A3529C}"/>
                </a:ext>
              </a:extLst>
            </p:cNvPr>
            <p:cNvSpPr txBox="1"/>
            <p:nvPr/>
          </p:nvSpPr>
          <p:spPr>
            <a:xfrm>
              <a:off x="8951103" y="3081507"/>
              <a:ext cx="1162226" cy="369332"/>
            </a:xfrm>
            <a:prstGeom prst="rect">
              <a:avLst/>
            </a:prstGeom>
            <a:noFill/>
          </p:spPr>
          <p:txBody>
            <a:bodyPr wrap="square">
              <a:spAutoFit/>
            </a:bodyPr>
            <a:lstStyle/>
            <a:p>
              <a:r>
                <a:rPr lang="en-US" altLang="zh-CN" b="1" dirty="0">
                  <a:solidFill>
                    <a:schemeClr val="tx1"/>
                  </a:solidFill>
                </a:rPr>
                <a:t>ACK = 1</a:t>
              </a:r>
            </a:p>
          </p:txBody>
        </p:sp>
      </p:grpSp>
    </p:spTree>
    <p:custDataLst>
      <p:tags r:id="rId1"/>
    </p:custDataLst>
    <p:extLst>
      <p:ext uri="{BB962C8B-B14F-4D97-AF65-F5344CB8AC3E}">
        <p14:creationId xmlns:p14="http://schemas.microsoft.com/office/powerpoint/2010/main" val="245409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800" decel="100000"/>
                                        <p:tgtEl>
                                          <p:spTgt spid="16"/>
                                        </p:tgtEl>
                                      </p:cBhvr>
                                    </p:animEffect>
                                    <p:anim calcmode="lin" valueType="num">
                                      <p:cBhvr>
                                        <p:cTn id="8" dur="800" decel="100000" fill="hold"/>
                                        <p:tgtEl>
                                          <p:spTgt spid="16"/>
                                        </p:tgtEl>
                                        <p:attrNameLst>
                                          <p:attrName>style.rotation</p:attrName>
                                        </p:attrNameLst>
                                      </p:cBhvr>
                                      <p:tavLst>
                                        <p:tav tm="0">
                                          <p:val>
                                            <p:fltVal val="-90"/>
                                          </p:val>
                                        </p:tav>
                                        <p:tav tm="100000">
                                          <p:val>
                                            <p:fltVal val="0"/>
                                          </p:val>
                                        </p:tav>
                                      </p:tavLst>
                                    </p:anim>
                                    <p:anim calcmode="lin" valueType="num">
                                      <p:cBhvr>
                                        <p:cTn id="9" dur="800" decel="100000" fill="hold"/>
                                        <p:tgtEl>
                                          <p:spTgt spid="16"/>
                                        </p:tgtEl>
                                        <p:attrNameLst>
                                          <p:attrName>ppt_x</p:attrName>
                                        </p:attrNameLst>
                                      </p:cBhvr>
                                      <p:tavLst>
                                        <p:tav tm="0">
                                          <p:val>
                                            <p:strVal val="#ppt_x+0.4"/>
                                          </p:val>
                                        </p:tav>
                                        <p:tav tm="100000">
                                          <p:val>
                                            <p:strVal val="#ppt_x-0.05"/>
                                          </p:val>
                                        </p:tav>
                                      </p:tavLst>
                                    </p:anim>
                                    <p:anim calcmode="lin" valueType="num">
                                      <p:cBhvr>
                                        <p:cTn id="10" dur="800" decel="100000" fill="hold"/>
                                        <p:tgtEl>
                                          <p:spTgt spid="1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6"/>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up)">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p:tgtEl>
                                          <p:spTgt spid="28"/>
                                        </p:tgtEl>
                                        <p:attrNameLst>
                                          <p:attrName>ppt_x</p:attrName>
                                        </p:attrNameLst>
                                      </p:cBhvr>
                                      <p:tavLst>
                                        <p:tav tm="0">
                                          <p:val>
                                            <p:strVal val="#ppt_x-#ppt_w*1.125000"/>
                                          </p:val>
                                        </p:tav>
                                        <p:tav tm="100000">
                                          <p:val>
                                            <p:strVal val="#ppt_x"/>
                                          </p:val>
                                        </p:tav>
                                      </p:tavLst>
                                    </p:anim>
                                    <p:animEffect transition="in" filter="wipe(right)">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left)">
                                      <p:cBhvr>
                                        <p:cTn id="3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A5C772DA-8426-93E7-A950-19FBE8EF4101}"/>
              </a:ext>
            </a:extLst>
          </p:cNvPr>
          <p:cNvGrpSpPr/>
          <p:nvPr/>
        </p:nvGrpSpPr>
        <p:grpSpPr>
          <a:xfrm>
            <a:off x="3600889" y="3321490"/>
            <a:ext cx="3688601" cy="449134"/>
            <a:chOff x="3600889" y="3321490"/>
            <a:chExt cx="3688601" cy="449134"/>
          </a:xfrm>
        </p:grpSpPr>
        <p:cxnSp>
          <p:nvCxnSpPr>
            <p:cNvPr id="6" name="直接连接符 5">
              <a:extLst>
                <a:ext uri="{FF2B5EF4-FFF2-40B4-BE49-F238E27FC236}">
                  <a16:creationId xmlns:a16="http://schemas.microsoft.com/office/drawing/2014/main" id="{1DA71F0A-ECA3-1AC0-B245-D5540CD02D10}"/>
                </a:ext>
              </a:extLst>
            </p:cNvPr>
            <p:cNvCxnSpPr>
              <a:cxnSpLocks/>
            </p:cNvCxnSpPr>
            <p:nvPr/>
          </p:nvCxnSpPr>
          <p:spPr>
            <a:xfrm>
              <a:off x="3600889" y="3321490"/>
              <a:ext cx="0" cy="4469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1378975A-7CA2-1247-CE62-4613DBC42AA9}"/>
                </a:ext>
              </a:extLst>
            </p:cNvPr>
            <p:cNvCxnSpPr>
              <a:cxnSpLocks/>
            </p:cNvCxnSpPr>
            <p:nvPr/>
          </p:nvCxnSpPr>
          <p:spPr>
            <a:xfrm>
              <a:off x="7289490" y="3321490"/>
              <a:ext cx="0" cy="4469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C2DD9F6-17DF-4A18-2A02-D249DE8C2D62}"/>
                </a:ext>
              </a:extLst>
            </p:cNvPr>
            <p:cNvCxnSpPr/>
            <p:nvPr/>
          </p:nvCxnSpPr>
          <p:spPr>
            <a:xfrm>
              <a:off x="3600889" y="3594100"/>
              <a:ext cx="3688601"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1D299E52-9C1D-BC0F-B0DC-F2B078DEDFB2}"/>
                </a:ext>
              </a:extLst>
            </p:cNvPr>
            <p:cNvSpPr txBox="1"/>
            <p:nvPr/>
          </p:nvSpPr>
          <p:spPr>
            <a:xfrm>
              <a:off x="4939499" y="3401292"/>
              <a:ext cx="1011381" cy="369332"/>
            </a:xfrm>
            <a:prstGeom prst="rect">
              <a:avLst/>
            </a:prstGeom>
            <a:solidFill>
              <a:schemeClr val="bg1"/>
            </a:solidFill>
          </p:spPr>
          <p:txBody>
            <a:bodyPr wrap="square" rtlCol="0">
              <a:spAutoFit/>
            </a:bodyPr>
            <a:lstStyle/>
            <a:p>
              <a:pPr algn="ctr"/>
              <a:r>
                <a:rPr lang="en-US" altLang="zh-CN" b="1" dirty="0"/>
                <a:t>100</a:t>
              </a:r>
              <a:r>
                <a:rPr lang="zh-CN" altLang="en-US" b="1" dirty="0"/>
                <a:t>字节</a:t>
              </a:r>
            </a:p>
          </p:txBody>
        </p:sp>
      </p:grpSp>
      <p:sp>
        <p:nvSpPr>
          <p:cNvPr id="31" name="文本框 30">
            <a:extLst>
              <a:ext uri="{FF2B5EF4-FFF2-40B4-BE49-F238E27FC236}">
                <a16:creationId xmlns:a16="http://schemas.microsoft.com/office/drawing/2014/main" id="{31F3313C-EC8E-B736-1A99-0DB2B4EB3A60}"/>
              </a:ext>
            </a:extLst>
          </p:cNvPr>
          <p:cNvSpPr txBox="1"/>
          <p:nvPr/>
        </p:nvSpPr>
        <p:spPr>
          <a:xfrm>
            <a:off x="6766793" y="2463462"/>
            <a:ext cx="561702" cy="369332"/>
          </a:xfrm>
          <a:prstGeom prst="rect">
            <a:avLst/>
          </a:prstGeom>
          <a:noFill/>
        </p:spPr>
        <p:txBody>
          <a:bodyPr wrap="square" rtlCol="0">
            <a:spAutoFit/>
          </a:bodyPr>
          <a:lstStyle/>
          <a:p>
            <a:pPr algn="r"/>
            <a:r>
              <a:rPr lang="en-US" altLang="zh-CN" b="1" dirty="0"/>
              <a:t>201</a:t>
            </a:r>
            <a:endParaRPr lang="zh-CN" altLang="en-US"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p>
          </p:txBody>
        </p:sp>
      </p:grpSp>
      <p:grpSp>
        <p:nvGrpSpPr>
          <p:cNvPr id="16" name="组合 15">
            <a:extLst>
              <a:ext uri="{FF2B5EF4-FFF2-40B4-BE49-F238E27FC236}">
                <a16:creationId xmlns:a16="http://schemas.microsoft.com/office/drawing/2014/main" id="{EB74CF68-829C-D1CC-4D27-554A4C6FB164}"/>
              </a:ext>
            </a:extLst>
          </p:cNvPr>
          <p:cNvGrpSpPr/>
          <p:nvPr/>
        </p:nvGrpSpPr>
        <p:grpSpPr>
          <a:xfrm>
            <a:off x="2732630" y="1168974"/>
            <a:ext cx="6822667" cy="1202442"/>
            <a:chOff x="2732630" y="1168974"/>
            <a:chExt cx="6822667" cy="1202442"/>
          </a:xfrm>
        </p:grpSpPr>
        <p:grpSp>
          <p:nvGrpSpPr>
            <p:cNvPr id="11" name="组合 10">
              <a:extLst>
                <a:ext uri="{FF2B5EF4-FFF2-40B4-BE49-F238E27FC236}">
                  <a16:creationId xmlns:a16="http://schemas.microsoft.com/office/drawing/2014/main" id="{1EB12470-389C-6702-34B2-0791E49996CB}"/>
                </a:ext>
              </a:extLst>
            </p:cNvPr>
            <p:cNvGrpSpPr/>
            <p:nvPr/>
          </p:nvGrpSpPr>
          <p:grpSpPr>
            <a:xfrm>
              <a:off x="3019097" y="1562208"/>
              <a:ext cx="6153806" cy="809208"/>
              <a:chOff x="3019097" y="1711365"/>
              <a:chExt cx="6153806" cy="809208"/>
            </a:xfrm>
          </p:grpSpPr>
          <p:pic>
            <p:nvPicPr>
              <p:cNvPr id="17" name="图形 16">
                <a:extLst>
                  <a:ext uri="{FF2B5EF4-FFF2-40B4-BE49-F238E27FC236}">
                    <a16:creationId xmlns:a16="http://schemas.microsoft.com/office/drawing/2014/main" id="{19152B94-543B-778A-24B7-F99DA1A15F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19097" y="1711365"/>
                <a:ext cx="808395" cy="781890"/>
              </a:xfrm>
              <a:prstGeom prst="rect">
                <a:avLst/>
              </a:prstGeom>
            </p:spPr>
          </p:pic>
          <p:pic>
            <p:nvPicPr>
              <p:cNvPr id="18" name="图形 17">
                <a:extLst>
                  <a:ext uri="{FF2B5EF4-FFF2-40B4-BE49-F238E27FC236}">
                    <a16:creationId xmlns:a16="http://schemas.microsoft.com/office/drawing/2014/main" id="{9A3C493A-4FBA-D7D1-CF26-CB0E07F55D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6364" y="1711365"/>
                <a:ext cx="616539" cy="809208"/>
              </a:xfrm>
              <a:prstGeom prst="rect">
                <a:avLst/>
              </a:prstGeom>
            </p:spPr>
          </p:pic>
        </p:grpSp>
        <p:sp>
          <p:nvSpPr>
            <p:cNvPr id="12" name="文本框 11">
              <a:extLst>
                <a:ext uri="{FF2B5EF4-FFF2-40B4-BE49-F238E27FC236}">
                  <a16:creationId xmlns:a16="http://schemas.microsoft.com/office/drawing/2014/main" id="{0807D118-30EC-C9A3-A1C2-0704C83EBDF2}"/>
                </a:ext>
              </a:extLst>
            </p:cNvPr>
            <p:cNvSpPr txBox="1"/>
            <p:nvPr/>
          </p:nvSpPr>
          <p:spPr>
            <a:xfrm>
              <a:off x="2732630" y="1168974"/>
              <a:ext cx="138132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6" name="文本框 25">
              <a:extLst>
                <a:ext uri="{FF2B5EF4-FFF2-40B4-BE49-F238E27FC236}">
                  <a16:creationId xmlns:a16="http://schemas.microsoft.com/office/drawing/2014/main" id="{4417F06A-5FC3-9C4F-B3F8-29DFBD6714A8}"/>
                </a:ext>
              </a:extLst>
            </p:cNvPr>
            <p:cNvSpPr txBox="1"/>
            <p:nvPr/>
          </p:nvSpPr>
          <p:spPr>
            <a:xfrm>
              <a:off x="8173969" y="1168974"/>
              <a:ext cx="1381328" cy="369332"/>
            </a:xfrm>
            <a:prstGeom prst="rect">
              <a:avLst/>
            </a:prstGeom>
            <a:noFill/>
          </p:spPr>
          <p:txBody>
            <a:bodyPr wrap="square" rtlCol="0">
              <a:spAutoFit/>
            </a:bodyPr>
            <a:lstStyle/>
            <a:p>
              <a:pPr algn="ctr"/>
              <a:r>
                <a:rPr lang="en-US" altLang="zh-CN" b="1" dirty="0"/>
                <a:t>TCP</a:t>
              </a:r>
              <a:r>
                <a:rPr lang="zh-CN" altLang="en-US" b="1" dirty="0"/>
                <a:t>服务器</a:t>
              </a:r>
            </a:p>
          </p:txBody>
        </p:sp>
      </p:grpSp>
      <p:sp>
        <p:nvSpPr>
          <p:cNvPr id="13" name="箭头: 左右 12">
            <a:extLst>
              <a:ext uri="{FF2B5EF4-FFF2-40B4-BE49-F238E27FC236}">
                <a16:creationId xmlns:a16="http://schemas.microsoft.com/office/drawing/2014/main" id="{8D2AAA64-0AC3-6330-E995-676D12A4A724}"/>
              </a:ext>
            </a:extLst>
          </p:cNvPr>
          <p:cNvSpPr/>
          <p:nvPr/>
        </p:nvSpPr>
        <p:spPr>
          <a:xfrm>
            <a:off x="3827492" y="1732146"/>
            <a:ext cx="4728872" cy="62905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已通过“三报文握手”建立</a:t>
            </a:r>
            <a:r>
              <a:rPr lang="en-US" altLang="zh-CN" b="1" dirty="0"/>
              <a:t>TCP</a:t>
            </a:r>
            <a:r>
              <a:rPr lang="zh-CN" altLang="en-US" b="1" dirty="0"/>
              <a:t>连接</a:t>
            </a:r>
          </a:p>
        </p:txBody>
      </p:sp>
      <p:grpSp>
        <p:nvGrpSpPr>
          <p:cNvPr id="21" name="组合 20">
            <a:extLst>
              <a:ext uri="{FF2B5EF4-FFF2-40B4-BE49-F238E27FC236}">
                <a16:creationId xmlns:a16="http://schemas.microsoft.com/office/drawing/2014/main" id="{1F84C0D4-B327-AE20-538C-08E3C77B9214}"/>
              </a:ext>
            </a:extLst>
          </p:cNvPr>
          <p:cNvGrpSpPr/>
          <p:nvPr/>
        </p:nvGrpSpPr>
        <p:grpSpPr>
          <a:xfrm>
            <a:off x="3119337" y="2425430"/>
            <a:ext cx="5953327" cy="3949430"/>
            <a:chOff x="3119337" y="2425430"/>
            <a:chExt cx="5953327" cy="3949430"/>
          </a:xfrm>
        </p:grpSpPr>
        <p:cxnSp>
          <p:nvCxnSpPr>
            <p:cNvPr id="15" name="直接箭头连接符 14">
              <a:extLst>
                <a:ext uri="{FF2B5EF4-FFF2-40B4-BE49-F238E27FC236}">
                  <a16:creationId xmlns:a16="http://schemas.microsoft.com/office/drawing/2014/main" id="{A886C6BB-851F-A229-456D-1931DBEAFA0F}"/>
                </a:ext>
              </a:extLst>
            </p:cNvPr>
            <p:cNvCxnSpPr>
              <a:cxnSpLocks/>
            </p:cNvCxnSpPr>
            <p:nvPr/>
          </p:nvCxnSpPr>
          <p:spPr>
            <a:xfrm>
              <a:off x="3404681" y="2425430"/>
              <a:ext cx="0" cy="39494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FDFA4199-E99C-4540-7EBB-843DE93BB7E0}"/>
                </a:ext>
              </a:extLst>
            </p:cNvPr>
            <p:cNvCxnSpPr>
              <a:cxnSpLocks/>
            </p:cNvCxnSpPr>
            <p:nvPr/>
          </p:nvCxnSpPr>
          <p:spPr>
            <a:xfrm>
              <a:off x="8771106" y="2425430"/>
              <a:ext cx="0" cy="39494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4A52FE68-8806-DD74-6B1B-67D6E3737B81}"/>
                </a:ext>
              </a:extLst>
            </p:cNvPr>
            <p:cNvSpPr txBox="1"/>
            <p:nvPr/>
          </p:nvSpPr>
          <p:spPr>
            <a:xfrm>
              <a:off x="3119337" y="6005528"/>
              <a:ext cx="285344" cy="369332"/>
            </a:xfrm>
            <a:prstGeom prst="rect">
              <a:avLst/>
            </a:prstGeom>
            <a:noFill/>
          </p:spPr>
          <p:txBody>
            <a:bodyPr wrap="square" rtlCol="0">
              <a:spAutoFit/>
            </a:bodyPr>
            <a:lstStyle/>
            <a:p>
              <a:r>
                <a:rPr lang="en-US" altLang="zh-CN" b="1" dirty="0"/>
                <a:t>t</a:t>
              </a:r>
              <a:endParaRPr lang="zh-CN" altLang="en-US" b="1" dirty="0"/>
            </a:p>
          </p:txBody>
        </p:sp>
        <p:sp>
          <p:nvSpPr>
            <p:cNvPr id="36" name="文本框 35">
              <a:extLst>
                <a:ext uri="{FF2B5EF4-FFF2-40B4-BE49-F238E27FC236}">
                  <a16:creationId xmlns:a16="http://schemas.microsoft.com/office/drawing/2014/main" id="{F7FF0C49-EF68-8FFB-8E9A-B161A72D975F}"/>
                </a:ext>
              </a:extLst>
            </p:cNvPr>
            <p:cNvSpPr txBox="1"/>
            <p:nvPr/>
          </p:nvSpPr>
          <p:spPr>
            <a:xfrm>
              <a:off x="8787320" y="6005528"/>
              <a:ext cx="285344" cy="369332"/>
            </a:xfrm>
            <a:prstGeom prst="rect">
              <a:avLst/>
            </a:prstGeom>
            <a:noFill/>
          </p:spPr>
          <p:txBody>
            <a:bodyPr wrap="square" rtlCol="0">
              <a:spAutoFit/>
            </a:bodyPr>
            <a:lstStyle/>
            <a:p>
              <a:r>
                <a:rPr lang="en-US" altLang="zh-CN" b="1" dirty="0"/>
                <a:t>t</a:t>
              </a:r>
              <a:endParaRPr lang="zh-CN" altLang="en-US" b="1" dirty="0"/>
            </a:p>
          </p:txBody>
        </p:sp>
      </p:grpSp>
      <p:grpSp>
        <p:nvGrpSpPr>
          <p:cNvPr id="28" name="组合 27">
            <a:extLst>
              <a:ext uri="{FF2B5EF4-FFF2-40B4-BE49-F238E27FC236}">
                <a16:creationId xmlns:a16="http://schemas.microsoft.com/office/drawing/2014/main" id="{108E7291-B16F-FBD1-0C78-BF4EBEE49BE1}"/>
              </a:ext>
            </a:extLst>
          </p:cNvPr>
          <p:cNvGrpSpPr/>
          <p:nvPr/>
        </p:nvGrpSpPr>
        <p:grpSpPr>
          <a:xfrm>
            <a:off x="3600889" y="2784847"/>
            <a:ext cx="4990221" cy="536643"/>
            <a:chOff x="3542148" y="3325778"/>
            <a:chExt cx="4990221" cy="536643"/>
          </a:xfrm>
        </p:grpSpPr>
        <p:sp>
          <p:nvSpPr>
            <p:cNvPr id="22" name="矩形 21">
              <a:extLst>
                <a:ext uri="{FF2B5EF4-FFF2-40B4-BE49-F238E27FC236}">
                  <a16:creationId xmlns:a16="http://schemas.microsoft.com/office/drawing/2014/main" id="{1722B517-7CBA-5C46-CC56-86497F9DE956}"/>
                </a:ext>
              </a:extLst>
            </p:cNvPr>
            <p:cNvSpPr/>
            <p:nvPr/>
          </p:nvSpPr>
          <p:spPr>
            <a:xfrm>
              <a:off x="3542148" y="3325778"/>
              <a:ext cx="3688601" cy="5366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数据载荷</a:t>
              </a:r>
            </a:p>
          </p:txBody>
        </p:sp>
        <p:cxnSp>
          <p:nvCxnSpPr>
            <p:cNvPr id="25" name="直接箭头连接符 24">
              <a:extLst>
                <a:ext uri="{FF2B5EF4-FFF2-40B4-BE49-F238E27FC236}">
                  <a16:creationId xmlns:a16="http://schemas.microsoft.com/office/drawing/2014/main" id="{7FDDC869-D9A2-0797-9FDD-3A4ABE1E9CAA}"/>
                </a:ext>
              </a:extLst>
            </p:cNvPr>
            <p:cNvCxnSpPr>
              <a:cxnSpLocks/>
            </p:cNvCxnSpPr>
            <p:nvPr/>
          </p:nvCxnSpPr>
          <p:spPr>
            <a:xfrm>
              <a:off x="8072652" y="3594100"/>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D29C8991-1820-7E60-B323-79B5EAA1DDA1}"/>
                </a:ext>
              </a:extLst>
            </p:cNvPr>
            <p:cNvSpPr/>
            <p:nvPr/>
          </p:nvSpPr>
          <p:spPr>
            <a:xfrm>
              <a:off x="7230750" y="3325778"/>
              <a:ext cx="841902" cy="536643"/>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首部</a:t>
              </a:r>
            </a:p>
          </p:txBody>
        </p:sp>
      </p:grpSp>
      <p:sp>
        <p:nvSpPr>
          <p:cNvPr id="29" name="对话气泡: 矩形 28">
            <a:extLst>
              <a:ext uri="{FF2B5EF4-FFF2-40B4-BE49-F238E27FC236}">
                <a16:creationId xmlns:a16="http://schemas.microsoft.com/office/drawing/2014/main" id="{4AC365BA-7BD9-E299-0DE9-FD34F2E5DB10}"/>
              </a:ext>
            </a:extLst>
          </p:cNvPr>
          <p:cNvSpPr/>
          <p:nvPr/>
        </p:nvSpPr>
        <p:spPr>
          <a:xfrm>
            <a:off x="8956292" y="2440959"/>
            <a:ext cx="1584091" cy="954654"/>
          </a:xfrm>
          <a:prstGeom prst="wedgeRectCallout">
            <a:avLst>
              <a:gd name="adj1" fmla="val -112578"/>
              <a:gd name="adj2" fmla="val -199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b="1" dirty="0">
              <a:solidFill>
                <a:schemeClr val="tx1"/>
              </a:solidFill>
            </a:endParaRPr>
          </a:p>
        </p:txBody>
      </p:sp>
      <p:sp>
        <p:nvSpPr>
          <p:cNvPr id="44" name="文本框 43">
            <a:extLst>
              <a:ext uri="{FF2B5EF4-FFF2-40B4-BE49-F238E27FC236}">
                <a16:creationId xmlns:a16="http://schemas.microsoft.com/office/drawing/2014/main" id="{3D2626C3-B607-3B0F-3E4E-E77D2ECCBBBE}"/>
              </a:ext>
            </a:extLst>
          </p:cNvPr>
          <p:cNvSpPr txBox="1"/>
          <p:nvPr/>
        </p:nvSpPr>
        <p:spPr>
          <a:xfrm>
            <a:off x="8951103" y="2440959"/>
            <a:ext cx="1358770" cy="369332"/>
          </a:xfrm>
          <a:prstGeom prst="rect">
            <a:avLst/>
          </a:prstGeom>
          <a:noFill/>
        </p:spPr>
        <p:txBody>
          <a:bodyPr wrap="square">
            <a:spAutoFit/>
          </a:bodyPr>
          <a:lstStyle/>
          <a:p>
            <a:r>
              <a:rPr lang="zh-CN" altLang="en-US" b="1" dirty="0">
                <a:solidFill>
                  <a:schemeClr val="tx1"/>
                </a:solidFill>
              </a:rPr>
              <a:t>序号 </a:t>
            </a:r>
            <a:r>
              <a:rPr lang="en-US" altLang="zh-CN" b="1" dirty="0">
                <a:solidFill>
                  <a:schemeClr val="tx1"/>
                </a:solidFill>
              </a:rPr>
              <a:t>= 201</a:t>
            </a:r>
            <a:r>
              <a:rPr lang="zh-CN" altLang="en-US" b="1" dirty="0">
                <a:solidFill>
                  <a:schemeClr val="tx1"/>
                </a:solidFill>
              </a:rPr>
              <a:t> </a:t>
            </a:r>
            <a:endParaRPr lang="en-US" altLang="zh-CN" b="1" dirty="0">
              <a:solidFill>
                <a:schemeClr val="tx1"/>
              </a:solidFill>
            </a:endParaRPr>
          </a:p>
        </p:txBody>
      </p:sp>
      <p:sp>
        <p:nvSpPr>
          <p:cNvPr id="45" name="文本框 44">
            <a:extLst>
              <a:ext uri="{FF2B5EF4-FFF2-40B4-BE49-F238E27FC236}">
                <a16:creationId xmlns:a16="http://schemas.microsoft.com/office/drawing/2014/main" id="{3FA184F2-4F9C-5FC4-12E8-2A3F9B033E56}"/>
              </a:ext>
            </a:extLst>
          </p:cNvPr>
          <p:cNvSpPr txBox="1"/>
          <p:nvPr/>
        </p:nvSpPr>
        <p:spPr>
          <a:xfrm>
            <a:off x="8951103" y="2761233"/>
            <a:ext cx="1685292" cy="369332"/>
          </a:xfrm>
          <a:prstGeom prst="rect">
            <a:avLst/>
          </a:prstGeom>
          <a:noFill/>
        </p:spPr>
        <p:txBody>
          <a:bodyPr wrap="square">
            <a:spAutoFit/>
          </a:bodyPr>
          <a:lstStyle/>
          <a:p>
            <a:r>
              <a:rPr lang="zh-CN" altLang="en-US" b="1" dirty="0">
                <a:solidFill>
                  <a:schemeClr val="tx1"/>
                </a:solidFill>
              </a:rPr>
              <a:t>确认号 </a:t>
            </a:r>
            <a:r>
              <a:rPr lang="en-US" altLang="zh-CN" b="1" dirty="0">
                <a:solidFill>
                  <a:schemeClr val="tx1"/>
                </a:solidFill>
              </a:rPr>
              <a:t>= 800</a:t>
            </a:r>
          </a:p>
        </p:txBody>
      </p:sp>
      <p:sp>
        <p:nvSpPr>
          <p:cNvPr id="46" name="文本框 45">
            <a:extLst>
              <a:ext uri="{FF2B5EF4-FFF2-40B4-BE49-F238E27FC236}">
                <a16:creationId xmlns:a16="http://schemas.microsoft.com/office/drawing/2014/main" id="{F7509FC8-47B7-450F-EE48-1E2C28A3529C}"/>
              </a:ext>
            </a:extLst>
          </p:cNvPr>
          <p:cNvSpPr txBox="1"/>
          <p:nvPr/>
        </p:nvSpPr>
        <p:spPr>
          <a:xfrm>
            <a:off x="8951103" y="3081507"/>
            <a:ext cx="1162226" cy="369332"/>
          </a:xfrm>
          <a:prstGeom prst="rect">
            <a:avLst/>
          </a:prstGeom>
          <a:noFill/>
        </p:spPr>
        <p:txBody>
          <a:bodyPr wrap="square">
            <a:spAutoFit/>
          </a:bodyPr>
          <a:lstStyle/>
          <a:p>
            <a:r>
              <a:rPr lang="en-US" altLang="zh-CN" b="1" dirty="0">
                <a:solidFill>
                  <a:schemeClr val="tx1"/>
                </a:solidFill>
              </a:rPr>
              <a:t>ACK = 1</a:t>
            </a:r>
          </a:p>
        </p:txBody>
      </p:sp>
      <p:sp>
        <p:nvSpPr>
          <p:cNvPr id="35" name="文本框 34">
            <a:extLst>
              <a:ext uri="{FF2B5EF4-FFF2-40B4-BE49-F238E27FC236}">
                <a16:creationId xmlns:a16="http://schemas.microsoft.com/office/drawing/2014/main" id="{50F61F25-6531-2A75-6FDF-7BE0864DBA7C}"/>
              </a:ext>
            </a:extLst>
          </p:cNvPr>
          <p:cNvSpPr txBox="1"/>
          <p:nvPr/>
        </p:nvSpPr>
        <p:spPr>
          <a:xfrm>
            <a:off x="3525280" y="2463462"/>
            <a:ext cx="561702" cy="369332"/>
          </a:xfrm>
          <a:prstGeom prst="rect">
            <a:avLst/>
          </a:prstGeom>
          <a:noFill/>
        </p:spPr>
        <p:txBody>
          <a:bodyPr wrap="square" rtlCol="0">
            <a:spAutoFit/>
          </a:bodyPr>
          <a:lstStyle/>
          <a:p>
            <a:r>
              <a:rPr lang="en-US" altLang="zh-CN" b="1" dirty="0"/>
              <a:t>300</a:t>
            </a:r>
            <a:endParaRPr lang="zh-CN" altLang="en-US" b="1" dirty="0"/>
          </a:p>
        </p:txBody>
      </p:sp>
    </p:spTree>
    <p:custDataLst>
      <p:tags r:id="rId1"/>
    </p:custDataLst>
    <p:extLst>
      <p:ext uri="{BB962C8B-B14F-4D97-AF65-F5344CB8AC3E}">
        <p14:creationId xmlns:p14="http://schemas.microsoft.com/office/powerpoint/2010/main" val="105417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500" fill="hold"/>
                                        <p:tgtEl>
                                          <p:spTgt spid="44">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p:tgtEl>
                                          <p:spTgt spid="31"/>
                                        </p:tgtEl>
                                        <p:attrNameLst>
                                          <p:attrName>ppt_y</p:attrName>
                                        </p:attrNameLst>
                                      </p:cBhvr>
                                      <p:tavLst>
                                        <p:tav tm="0">
                                          <p:val>
                                            <p:strVal val="#ppt_y+#ppt_h*1.125000"/>
                                          </p:val>
                                        </p:tav>
                                        <p:tav tm="100000">
                                          <p:val>
                                            <p:strVal val="#ppt_y"/>
                                          </p:val>
                                        </p:tav>
                                      </p:tavLst>
                                    </p:anim>
                                    <p:animEffect transition="in" filter="wipe(up)">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p:tgtEl>
                                          <p:spTgt spid="14"/>
                                        </p:tgtEl>
                                        <p:attrNameLst>
                                          <p:attrName>ppt_y</p:attrName>
                                        </p:attrNameLst>
                                      </p:cBhvr>
                                      <p:tavLst>
                                        <p:tav tm="0">
                                          <p:val>
                                            <p:strVal val="#ppt_y-#ppt_h*1.125000"/>
                                          </p:val>
                                        </p:tav>
                                        <p:tav tm="100000">
                                          <p:val>
                                            <p:strVal val="#ppt_y"/>
                                          </p:val>
                                        </p:tav>
                                      </p:tavLst>
                                    </p:anim>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p:tgtEl>
                                          <p:spTgt spid="35"/>
                                        </p:tgtEl>
                                        <p:attrNameLst>
                                          <p:attrName>ppt_y</p:attrName>
                                        </p:attrNameLst>
                                      </p:cBhvr>
                                      <p:tavLst>
                                        <p:tav tm="0">
                                          <p:val>
                                            <p:strVal val="#ppt_y+#ppt_h*1.125000"/>
                                          </p:val>
                                        </p:tav>
                                        <p:tav tm="100000">
                                          <p:val>
                                            <p:strVal val="#ppt_y"/>
                                          </p:val>
                                        </p:tav>
                                      </p:tavLst>
                                    </p:anim>
                                    <p:animEffect transition="in" filter="wipe(up)">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35" presetClass="emph" presetSubtype="0" repeatCount="3000" fill="hold" grpId="0" nodeType="clickEffect">
                                  <p:stCondLst>
                                    <p:cond delay="0"/>
                                  </p:stCondLst>
                                  <p:childTnLst>
                                    <p:anim calcmode="discrete" valueType="str">
                                      <p:cBhvr>
                                        <p:cTn id="28" dur="500" fill="hold"/>
                                        <p:tgtEl>
                                          <p:spTgt spid="45"/>
                                        </p:tgtEl>
                                        <p:attrNameLst>
                                          <p:attrName>style.visibility</p:attrName>
                                        </p:attrNameLst>
                                      </p:cBhvr>
                                      <p:tavLst>
                                        <p:tav tm="0">
                                          <p:val>
                                            <p:strVal val="hidden"/>
                                          </p:val>
                                        </p:tav>
                                        <p:tav tm="50000">
                                          <p:val>
                                            <p:strVal val="visible"/>
                                          </p:val>
                                        </p:tav>
                                      </p:tavLst>
                                    </p:anim>
                                  </p:childTnLst>
                                </p:cTn>
                              </p:par>
                            </p:childTnLst>
                          </p:cTn>
                        </p:par>
                      </p:childTnLst>
                    </p:cTn>
                  </p:par>
                  <p:par>
                    <p:cTn id="29" fill="hold">
                      <p:stCondLst>
                        <p:cond delay="indefinite"/>
                      </p:stCondLst>
                      <p:childTnLst>
                        <p:par>
                          <p:cTn id="30" fill="hold">
                            <p:stCondLst>
                              <p:cond delay="0"/>
                            </p:stCondLst>
                            <p:childTnLst>
                              <p:par>
                                <p:cTn id="31" presetID="35" presetClass="emph" presetSubtype="0" repeatCount="3000" fill="hold" grpId="0" nodeType="clickEffect">
                                  <p:stCondLst>
                                    <p:cond delay="0"/>
                                  </p:stCondLst>
                                  <p:childTnLst>
                                    <p:anim calcmode="discrete" valueType="str">
                                      <p:cBhvr>
                                        <p:cTn id="32" dur="500" fill="hold"/>
                                        <p:tgtEl>
                                          <p:spTgt spid="4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5" grpId="0"/>
      <p:bldP spid="46" grpId="0"/>
      <p:bldP spid="3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9">
            <a:extLst>
              <a:ext uri="{FF2B5EF4-FFF2-40B4-BE49-F238E27FC236}">
                <a16:creationId xmlns:a16="http://schemas.microsoft.com/office/drawing/2014/main" id="{871805B3-5F23-1B50-AC4E-FA70DAF26E4D}"/>
              </a:ext>
            </a:extLst>
          </p:cNvPr>
          <p:cNvSpPr txBox="1"/>
          <p:nvPr/>
        </p:nvSpPr>
        <p:spPr>
          <a:xfrm>
            <a:off x="4902508" y="4498318"/>
            <a:ext cx="561702" cy="369332"/>
          </a:xfrm>
          <a:prstGeom prst="rect">
            <a:avLst/>
          </a:prstGeom>
          <a:noFill/>
        </p:spPr>
        <p:txBody>
          <a:bodyPr wrap="square" rtlCol="0">
            <a:spAutoFit/>
          </a:bodyPr>
          <a:lstStyle/>
          <a:p>
            <a:r>
              <a:rPr lang="en-US" altLang="zh-CN" b="1" dirty="0"/>
              <a:t>800</a:t>
            </a:r>
            <a:endParaRPr lang="zh-CN" altLang="en-US" b="1" dirty="0"/>
          </a:p>
        </p:txBody>
      </p:sp>
      <p:grpSp>
        <p:nvGrpSpPr>
          <p:cNvPr id="14" name="组合 13">
            <a:extLst>
              <a:ext uri="{FF2B5EF4-FFF2-40B4-BE49-F238E27FC236}">
                <a16:creationId xmlns:a16="http://schemas.microsoft.com/office/drawing/2014/main" id="{A5C772DA-8426-93E7-A950-19FBE8EF4101}"/>
              </a:ext>
            </a:extLst>
          </p:cNvPr>
          <p:cNvGrpSpPr/>
          <p:nvPr/>
        </p:nvGrpSpPr>
        <p:grpSpPr>
          <a:xfrm>
            <a:off x="3600889" y="3321490"/>
            <a:ext cx="3688601" cy="449134"/>
            <a:chOff x="3600889" y="3321490"/>
            <a:chExt cx="3688601" cy="449134"/>
          </a:xfrm>
        </p:grpSpPr>
        <p:cxnSp>
          <p:nvCxnSpPr>
            <p:cNvPr id="6" name="直接连接符 5">
              <a:extLst>
                <a:ext uri="{FF2B5EF4-FFF2-40B4-BE49-F238E27FC236}">
                  <a16:creationId xmlns:a16="http://schemas.microsoft.com/office/drawing/2014/main" id="{1DA71F0A-ECA3-1AC0-B245-D5540CD02D10}"/>
                </a:ext>
              </a:extLst>
            </p:cNvPr>
            <p:cNvCxnSpPr>
              <a:cxnSpLocks/>
            </p:cNvCxnSpPr>
            <p:nvPr/>
          </p:nvCxnSpPr>
          <p:spPr>
            <a:xfrm>
              <a:off x="3600889" y="3321490"/>
              <a:ext cx="0" cy="4469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1378975A-7CA2-1247-CE62-4613DBC42AA9}"/>
                </a:ext>
              </a:extLst>
            </p:cNvPr>
            <p:cNvCxnSpPr>
              <a:cxnSpLocks/>
            </p:cNvCxnSpPr>
            <p:nvPr/>
          </p:nvCxnSpPr>
          <p:spPr>
            <a:xfrm>
              <a:off x="7289490" y="3321490"/>
              <a:ext cx="0" cy="4469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C2DD9F6-17DF-4A18-2A02-D249DE8C2D62}"/>
                </a:ext>
              </a:extLst>
            </p:cNvPr>
            <p:cNvCxnSpPr/>
            <p:nvPr/>
          </p:nvCxnSpPr>
          <p:spPr>
            <a:xfrm>
              <a:off x="3600889" y="3594100"/>
              <a:ext cx="3688601"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1D299E52-9C1D-BC0F-B0DC-F2B078DEDFB2}"/>
                </a:ext>
              </a:extLst>
            </p:cNvPr>
            <p:cNvSpPr txBox="1"/>
            <p:nvPr/>
          </p:nvSpPr>
          <p:spPr>
            <a:xfrm>
              <a:off x="4939499" y="3401292"/>
              <a:ext cx="1011381" cy="369332"/>
            </a:xfrm>
            <a:prstGeom prst="rect">
              <a:avLst/>
            </a:prstGeom>
            <a:solidFill>
              <a:schemeClr val="bg1"/>
            </a:solidFill>
          </p:spPr>
          <p:txBody>
            <a:bodyPr wrap="square" rtlCol="0">
              <a:spAutoFit/>
            </a:bodyPr>
            <a:lstStyle/>
            <a:p>
              <a:pPr algn="ctr"/>
              <a:r>
                <a:rPr lang="en-US" altLang="zh-CN" b="1" dirty="0"/>
                <a:t>100</a:t>
              </a:r>
              <a:r>
                <a:rPr lang="zh-CN" altLang="en-US" b="1" dirty="0"/>
                <a:t>字节</a:t>
              </a:r>
            </a:p>
          </p:txBody>
        </p:sp>
      </p:grpSp>
      <p:sp>
        <p:nvSpPr>
          <p:cNvPr id="31" name="文本框 30">
            <a:extLst>
              <a:ext uri="{FF2B5EF4-FFF2-40B4-BE49-F238E27FC236}">
                <a16:creationId xmlns:a16="http://schemas.microsoft.com/office/drawing/2014/main" id="{31F3313C-EC8E-B736-1A99-0DB2B4EB3A60}"/>
              </a:ext>
            </a:extLst>
          </p:cNvPr>
          <p:cNvSpPr txBox="1"/>
          <p:nvPr/>
        </p:nvSpPr>
        <p:spPr>
          <a:xfrm>
            <a:off x="6766793" y="2463462"/>
            <a:ext cx="561702" cy="369332"/>
          </a:xfrm>
          <a:prstGeom prst="rect">
            <a:avLst/>
          </a:prstGeom>
          <a:noFill/>
        </p:spPr>
        <p:txBody>
          <a:bodyPr wrap="square" rtlCol="0">
            <a:spAutoFit/>
          </a:bodyPr>
          <a:lstStyle/>
          <a:p>
            <a:pPr algn="r"/>
            <a:r>
              <a:rPr lang="en-US" altLang="zh-CN" b="1" dirty="0"/>
              <a:t>201</a:t>
            </a:r>
            <a:endParaRPr lang="zh-CN" altLang="en-US"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p>
          </p:txBody>
        </p:sp>
      </p:grpSp>
      <p:grpSp>
        <p:nvGrpSpPr>
          <p:cNvPr id="16" name="组合 15">
            <a:extLst>
              <a:ext uri="{FF2B5EF4-FFF2-40B4-BE49-F238E27FC236}">
                <a16:creationId xmlns:a16="http://schemas.microsoft.com/office/drawing/2014/main" id="{EB74CF68-829C-D1CC-4D27-554A4C6FB164}"/>
              </a:ext>
            </a:extLst>
          </p:cNvPr>
          <p:cNvGrpSpPr/>
          <p:nvPr/>
        </p:nvGrpSpPr>
        <p:grpSpPr>
          <a:xfrm>
            <a:off x="2732630" y="1168974"/>
            <a:ext cx="6822667" cy="1202442"/>
            <a:chOff x="2732630" y="1168974"/>
            <a:chExt cx="6822667" cy="1202442"/>
          </a:xfrm>
        </p:grpSpPr>
        <p:grpSp>
          <p:nvGrpSpPr>
            <p:cNvPr id="11" name="组合 10">
              <a:extLst>
                <a:ext uri="{FF2B5EF4-FFF2-40B4-BE49-F238E27FC236}">
                  <a16:creationId xmlns:a16="http://schemas.microsoft.com/office/drawing/2014/main" id="{1EB12470-389C-6702-34B2-0791E49996CB}"/>
                </a:ext>
              </a:extLst>
            </p:cNvPr>
            <p:cNvGrpSpPr/>
            <p:nvPr/>
          </p:nvGrpSpPr>
          <p:grpSpPr>
            <a:xfrm>
              <a:off x="3019097" y="1562208"/>
              <a:ext cx="6153806" cy="809208"/>
              <a:chOff x="3019097" y="1711365"/>
              <a:chExt cx="6153806" cy="809208"/>
            </a:xfrm>
          </p:grpSpPr>
          <p:pic>
            <p:nvPicPr>
              <p:cNvPr id="17" name="图形 16">
                <a:extLst>
                  <a:ext uri="{FF2B5EF4-FFF2-40B4-BE49-F238E27FC236}">
                    <a16:creationId xmlns:a16="http://schemas.microsoft.com/office/drawing/2014/main" id="{19152B94-543B-778A-24B7-F99DA1A15F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19097" y="1711365"/>
                <a:ext cx="808395" cy="781890"/>
              </a:xfrm>
              <a:prstGeom prst="rect">
                <a:avLst/>
              </a:prstGeom>
            </p:spPr>
          </p:pic>
          <p:pic>
            <p:nvPicPr>
              <p:cNvPr id="18" name="图形 17">
                <a:extLst>
                  <a:ext uri="{FF2B5EF4-FFF2-40B4-BE49-F238E27FC236}">
                    <a16:creationId xmlns:a16="http://schemas.microsoft.com/office/drawing/2014/main" id="{9A3C493A-4FBA-D7D1-CF26-CB0E07F55D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6364" y="1711365"/>
                <a:ext cx="616539" cy="809208"/>
              </a:xfrm>
              <a:prstGeom prst="rect">
                <a:avLst/>
              </a:prstGeom>
            </p:spPr>
          </p:pic>
        </p:grpSp>
        <p:sp>
          <p:nvSpPr>
            <p:cNvPr id="12" name="文本框 11">
              <a:extLst>
                <a:ext uri="{FF2B5EF4-FFF2-40B4-BE49-F238E27FC236}">
                  <a16:creationId xmlns:a16="http://schemas.microsoft.com/office/drawing/2014/main" id="{0807D118-30EC-C9A3-A1C2-0704C83EBDF2}"/>
                </a:ext>
              </a:extLst>
            </p:cNvPr>
            <p:cNvSpPr txBox="1"/>
            <p:nvPr/>
          </p:nvSpPr>
          <p:spPr>
            <a:xfrm>
              <a:off x="2732630" y="1168974"/>
              <a:ext cx="1381328" cy="369332"/>
            </a:xfrm>
            <a:prstGeom prst="rect">
              <a:avLst/>
            </a:prstGeom>
            <a:noFill/>
          </p:spPr>
          <p:txBody>
            <a:bodyPr wrap="square" rtlCol="0">
              <a:spAutoFit/>
            </a:bodyPr>
            <a:lstStyle/>
            <a:p>
              <a:pPr algn="ctr"/>
              <a:r>
                <a:rPr lang="en-US" altLang="zh-CN" b="1" dirty="0"/>
                <a:t>TCP</a:t>
              </a:r>
              <a:r>
                <a:rPr lang="zh-CN" altLang="en-US" b="1" dirty="0"/>
                <a:t>客户</a:t>
              </a:r>
            </a:p>
          </p:txBody>
        </p:sp>
        <p:sp>
          <p:nvSpPr>
            <p:cNvPr id="26" name="文本框 25">
              <a:extLst>
                <a:ext uri="{FF2B5EF4-FFF2-40B4-BE49-F238E27FC236}">
                  <a16:creationId xmlns:a16="http://schemas.microsoft.com/office/drawing/2014/main" id="{4417F06A-5FC3-9C4F-B3F8-29DFBD6714A8}"/>
                </a:ext>
              </a:extLst>
            </p:cNvPr>
            <p:cNvSpPr txBox="1"/>
            <p:nvPr/>
          </p:nvSpPr>
          <p:spPr>
            <a:xfrm>
              <a:off x="8173969" y="1168974"/>
              <a:ext cx="1381328" cy="369332"/>
            </a:xfrm>
            <a:prstGeom prst="rect">
              <a:avLst/>
            </a:prstGeom>
            <a:noFill/>
          </p:spPr>
          <p:txBody>
            <a:bodyPr wrap="square" rtlCol="0">
              <a:spAutoFit/>
            </a:bodyPr>
            <a:lstStyle/>
            <a:p>
              <a:pPr algn="ctr"/>
              <a:r>
                <a:rPr lang="en-US" altLang="zh-CN" b="1" dirty="0"/>
                <a:t>TCP</a:t>
              </a:r>
              <a:r>
                <a:rPr lang="zh-CN" altLang="en-US" b="1" dirty="0"/>
                <a:t>服务器</a:t>
              </a:r>
            </a:p>
          </p:txBody>
        </p:sp>
      </p:grpSp>
      <p:sp>
        <p:nvSpPr>
          <p:cNvPr id="13" name="箭头: 左右 12">
            <a:extLst>
              <a:ext uri="{FF2B5EF4-FFF2-40B4-BE49-F238E27FC236}">
                <a16:creationId xmlns:a16="http://schemas.microsoft.com/office/drawing/2014/main" id="{8D2AAA64-0AC3-6330-E995-676D12A4A724}"/>
              </a:ext>
            </a:extLst>
          </p:cNvPr>
          <p:cNvSpPr/>
          <p:nvPr/>
        </p:nvSpPr>
        <p:spPr>
          <a:xfrm>
            <a:off x="3827492" y="1732146"/>
            <a:ext cx="4728872" cy="62905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已通过“三报文握手”建立</a:t>
            </a:r>
            <a:r>
              <a:rPr lang="en-US" altLang="zh-CN" b="1" dirty="0"/>
              <a:t>TCP</a:t>
            </a:r>
            <a:r>
              <a:rPr lang="zh-CN" altLang="en-US" b="1" dirty="0"/>
              <a:t>连接</a:t>
            </a:r>
          </a:p>
        </p:txBody>
      </p:sp>
      <p:grpSp>
        <p:nvGrpSpPr>
          <p:cNvPr id="21" name="组合 20">
            <a:extLst>
              <a:ext uri="{FF2B5EF4-FFF2-40B4-BE49-F238E27FC236}">
                <a16:creationId xmlns:a16="http://schemas.microsoft.com/office/drawing/2014/main" id="{1F84C0D4-B327-AE20-538C-08E3C77B9214}"/>
              </a:ext>
            </a:extLst>
          </p:cNvPr>
          <p:cNvGrpSpPr/>
          <p:nvPr/>
        </p:nvGrpSpPr>
        <p:grpSpPr>
          <a:xfrm>
            <a:off x="3119337" y="2425430"/>
            <a:ext cx="5953327" cy="3949430"/>
            <a:chOff x="3119337" y="2425430"/>
            <a:chExt cx="5953327" cy="3949430"/>
          </a:xfrm>
        </p:grpSpPr>
        <p:cxnSp>
          <p:nvCxnSpPr>
            <p:cNvPr id="15" name="直接箭头连接符 14">
              <a:extLst>
                <a:ext uri="{FF2B5EF4-FFF2-40B4-BE49-F238E27FC236}">
                  <a16:creationId xmlns:a16="http://schemas.microsoft.com/office/drawing/2014/main" id="{A886C6BB-851F-A229-456D-1931DBEAFA0F}"/>
                </a:ext>
              </a:extLst>
            </p:cNvPr>
            <p:cNvCxnSpPr>
              <a:cxnSpLocks/>
            </p:cNvCxnSpPr>
            <p:nvPr/>
          </p:nvCxnSpPr>
          <p:spPr>
            <a:xfrm>
              <a:off x="3404681" y="2425430"/>
              <a:ext cx="0" cy="39494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FDFA4199-E99C-4540-7EBB-843DE93BB7E0}"/>
                </a:ext>
              </a:extLst>
            </p:cNvPr>
            <p:cNvCxnSpPr>
              <a:cxnSpLocks/>
            </p:cNvCxnSpPr>
            <p:nvPr/>
          </p:nvCxnSpPr>
          <p:spPr>
            <a:xfrm>
              <a:off x="8771106" y="2425430"/>
              <a:ext cx="0" cy="39494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4A52FE68-8806-DD74-6B1B-67D6E3737B81}"/>
                </a:ext>
              </a:extLst>
            </p:cNvPr>
            <p:cNvSpPr txBox="1"/>
            <p:nvPr/>
          </p:nvSpPr>
          <p:spPr>
            <a:xfrm>
              <a:off x="3119337" y="6005528"/>
              <a:ext cx="285344" cy="369332"/>
            </a:xfrm>
            <a:prstGeom prst="rect">
              <a:avLst/>
            </a:prstGeom>
            <a:noFill/>
          </p:spPr>
          <p:txBody>
            <a:bodyPr wrap="square" rtlCol="0">
              <a:spAutoFit/>
            </a:bodyPr>
            <a:lstStyle/>
            <a:p>
              <a:r>
                <a:rPr lang="en-US" altLang="zh-CN" b="1" dirty="0"/>
                <a:t>t</a:t>
              </a:r>
              <a:endParaRPr lang="zh-CN" altLang="en-US" b="1" dirty="0"/>
            </a:p>
          </p:txBody>
        </p:sp>
        <p:sp>
          <p:nvSpPr>
            <p:cNvPr id="36" name="文本框 35">
              <a:extLst>
                <a:ext uri="{FF2B5EF4-FFF2-40B4-BE49-F238E27FC236}">
                  <a16:creationId xmlns:a16="http://schemas.microsoft.com/office/drawing/2014/main" id="{F7FF0C49-EF68-8FFB-8E9A-B161A72D975F}"/>
                </a:ext>
              </a:extLst>
            </p:cNvPr>
            <p:cNvSpPr txBox="1"/>
            <p:nvPr/>
          </p:nvSpPr>
          <p:spPr>
            <a:xfrm>
              <a:off x="8787320" y="6005528"/>
              <a:ext cx="285344" cy="369332"/>
            </a:xfrm>
            <a:prstGeom prst="rect">
              <a:avLst/>
            </a:prstGeom>
            <a:noFill/>
          </p:spPr>
          <p:txBody>
            <a:bodyPr wrap="square" rtlCol="0">
              <a:spAutoFit/>
            </a:bodyPr>
            <a:lstStyle/>
            <a:p>
              <a:r>
                <a:rPr lang="en-US" altLang="zh-CN" b="1" dirty="0"/>
                <a:t>t</a:t>
              </a:r>
              <a:endParaRPr lang="zh-CN" altLang="en-US" b="1" dirty="0"/>
            </a:p>
          </p:txBody>
        </p:sp>
      </p:grpSp>
      <p:grpSp>
        <p:nvGrpSpPr>
          <p:cNvPr id="28" name="组合 27">
            <a:extLst>
              <a:ext uri="{FF2B5EF4-FFF2-40B4-BE49-F238E27FC236}">
                <a16:creationId xmlns:a16="http://schemas.microsoft.com/office/drawing/2014/main" id="{108E7291-B16F-FBD1-0C78-BF4EBEE49BE1}"/>
              </a:ext>
            </a:extLst>
          </p:cNvPr>
          <p:cNvGrpSpPr/>
          <p:nvPr/>
        </p:nvGrpSpPr>
        <p:grpSpPr>
          <a:xfrm>
            <a:off x="3600889" y="2784847"/>
            <a:ext cx="4990221" cy="536643"/>
            <a:chOff x="3542148" y="3325778"/>
            <a:chExt cx="4990221" cy="536643"/>
          </a:xfrm>
        </p:grpSpPr>
        <p:sp>
          <p:nvSpPr>
            <p:cNvPr id="22" name="矩形 21">
              <a:extLst>
                <a:ext uri="{FF2B5EF4-FFF2-40B4-BE49-F238E27FC236}">
                  <a16:creationId xmlns:a16="http://schemas.microsoft.com/office/drawing/2014/main" id="{1722B517-7CBA-5C46-CC56-86497F9DE956}"/>
                </a:ext>
              </a:extLst>
            </p:cNvPr>
            <p:cNvSpPr/>
            <p:nvPr/>
          </p:nvSpPr>
          <p:spPr>
            <a:xfrm>
              <a:off x="3542148" y="3325778"/>
              <a:ext cx="3688601" cy="5366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数据载荷</a:t>
              </a:r>
            </a:p>
          </p:txBody>
        </p:sp>
        <p:cxnSp>
          <p:nvCxnSpPr>
            <p:cNvPr id="25" name="直接箭头连接符 24">
              <a:extLst>
                <a:ext uri="{FF2B5EF4-FFF2-40B4-BE49-F238E27FC236}">
                  <a16:creationId xmlns:a16="http://schemas.microsoft.com/office/drawing/2014/main" id="{7FDDC869-D9A2-0797-9FDD-3A4ABE1E9CAA}"/>
                </a:ext>
              </a:extLst>
            </p:cNvPr>
            <p:cNvCxnSpPr>
              <a:cxnSpLocks/>
            </p:cNvCxnSpPr>
            <p:nvPr/>
          </p:nvCxnSpPr>
          <p:spPr>
            <a:xfrm>
              <a:off x="8072652" y="3594100"/>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D29C8991-1820-7E60-B323-79B5EAA1DDA1}"/>
                </a:ext>
              </a:extLst>
            </p:cNvPr>
            <p:cNvSpPr/>
            <p:nvPr/>
          </p:nvSpPr>
          <p:spPr>
            <a:xfrm>
              <a:off x="7230750" y="3325778"/>
              <a:ext cx="841902" cy="536643"/>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首部</a:t>
              </a:r>
            </a:p>
          </p:txBody>
        </p:sp>
      </p:grpSp>
      <p:sp>
        <p:nvSpPr>
          <p:cNvPr id="29" name="对话气泡: 矩形 28">
            <a:extLst>
              <a:ext uri="{FF2B5EF4-FFF2-40B4-BE49-F238E27FC236}">
                <a16:creationId xmlns:a16="http://schemas.microsoft.com/office/drawing/2014/main" id="{4AC365BA-7BD9-E299-0DE9-FD34F2E5DB10}"/>
              </a:ext>
            </a:extLst>
          </p:cNvPr>
          <p:cNvSpPr/>
          <p:nvPr/>
        </p:nvSpPr>
        <p:spPr>
          <a:xfrm>
            <a:off x="8956292" y="2440959"/>
            <a:ext cx="1584091" cy="954654"/>
          </a:xfrm>
          <a:prstGeom prst="wedgeRectCallout">
            <a:avLst>
              <a:gd name="adj1" fmla="val -112578"/>
              <a:gd name="adj2" fmla="val -199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b="1" dirty="0">
              <a:solidFill>
                <a:schemeClr val="tx1"/>
              </a:solidFill>
            </a:endParaRPr>
          </a:p>
        </p:txBody>
      </p:sp>
      <p:sp>
        <p:nvSpPr>
          <p:cNvPr id="44" name="文本框 43">
            <a:extLst>
              <a:ext uri="{FF2B5EF4-FFF2-40B4-BE49-F238E27FC236}">
                <a16:creationId xmlns:a16="http://schemas.microsoft.com/office/drawing/2014/main" id="{3D2626C3-B607-3B0F-3E4E-E77D2ECCBBBE}"/>
              </a:ext>
            </a:extLst>
          </p:cNvPr>
          <p:cNvSpPr txBox="1"/>
          <p:nvPr/>
        </p:nvSpPr>
        <p:spPr>
          <a:xfrm>
            <a:off x="8951103" y="2440959"/>
            <a:ext cx="1358770" cy="369332"/>
          </a:xfrm>
          <a:prstGeom prst="rect">
            <a:avLst/>
          </a:prstGeom>
          <a:noFill/>
        </p:spPr>
        <p:txBody>
          <a:bodyPr wrap="square">
            <a:spAutoFit/>
          </a:bodyPr>
          <a:lstStyle/>
          <a:p>
            <a:r>
              <a:rPr lang="zh-CN" altLang="en-US" b="1" dirty="0">
                <a:solidFill>
                  <a:schemeClr val="tx1"/>
                </a:solidFill>
              </a:rPr>
              <a:t>序号 </a:t>
            </a:r>
            <a:r>
              <a:rPr lang="en-US" altLang="zh-CN" b="1" dirty="0">
                <a:solidFill>
                  <a:schemeClr val="tx1"/>
                </a:solidFill>
              </a:rPr>
              <a:t>= 201</a:t>
            </a:r>
            <a:r>
              <a:rPr lang="zh-CN" altLang="en-US" b="1" dirty="0">
                <a:solidFill>
                  <a:schemeClr val="tx1"/>
                </a:solidFill>
              </a:rPr>
              <a:t> </a:t>
            </a:r>
            <a:endParaRPr lang="en-US" altLang="zh-CN" b="1" dirty="0">
              <a:solidFill>
                <a:schemeClr val="tx1"/>
              </a:solidFill>
            </a:endParaRPr>
          </a:p>
        </p:txBody>
      </p:sp>
      <p:sp>
        <p:nvSpPr>
          <p:cNvPr id="45" name="文本框 44">
            <a:extLst>
              <a:ext uri="{FF2B5EF4-FFF2-40B4-BE49-F238E27FC236}">
                <a16:creationId xmlns:a16="http://schemas.microsoft.com/office/drawing/2014/main" id="{3FA184F2-4F9C-5FC4-12E8-2A3F9B033E56}"/>
              </a:ext>
            </a:extLst>
          </p:cNvPr>
          <p:cNvSpPr txBox="1"/>
          <p:nvPr/>
        </p:nvSpPr>
        <p:spPr>
          <a:xfrm>
            <a:off x="8951103" y="2761233"/>
            <a:ext cx="1685292" cy="369332"/>
          </a:xfrm>
          <a:prstGeom prst="rect">
            <a:avLst/>
          </a:prstGeom>
          <a:noFill/>
        </p:spPr>
        <p:txBody>
          <a:bodyPr wrap="square">
            <a:spAutoFit/>
          </a:bodyPr>
          <a:lstStyle/>
          <a:p>
            <a:r>
              <a:rPr lang="zh-CN" altLang="en-US" b="1" dirty="0">
                <a:solidFill>
                  <a:schemeClr val="tx1"/>
                </a:solidFill>
              </a:rPr>
              <a:t>确认号 </a:t>
            </a:r>
            <a:r>
              <a:rPr lang="en-US" altLang="zh-CN" b="1" dirty="0">
                <a:solidFill>
                  <a:schemeClr val="tx1"/>
                </a:solidFill>
              </a:rPr>
              <a:t>= 800</a:t>
            </a:r>
          </a:p>
        </p:txBody>
      </p:sp>
      <p:sp>
        <p:nvSpPr>
          <p:cNvPr id="46" name="文本框 45">
            <a:extLst>
              <a:ext uri="{FF2B5EF4-FFF2-40B4-BE49-F238E27FC236}">
                <a16:creationId xmlns:a16="http://schemas.microsoft.com/office/drawing/2014/main" id="{F7509FC8-47B7-450F-EE48-1E2C28A3529C}"/>
              </a:ext>
            </a:extLst>
          </p:cNvPr>
          <p:cNvSpPr txBox="1"/>
          <p:nvPr/>
        </p:nvSpPr>
        <p:spPr>
          <a:xfrm>
            <a:off x="8951103" y="3081507"/>
            <a:ext cx="1162226" cy="369332"/>
          </a:xfrm>
          <a:prstGeom prst="rect">
            <a:avLst/>
          </a:prstGeom>
          <a:noFill/>
        </p:spPr>
        <p:txBody>
          <a:bodyPr wrap="square">
            <a:spAutoFit/>
          </a:bodyPr>
          <a:lstStyle/>
          <a:p>
            <a:r>
              <a:rPr lang="en-US" altLang="zh-CN" b="1" dirty="0">
                <a:solidFill>
                  <a:schemeClr val="tx1"/>
                </a:solidFill>
              </a:rPr>
              <a:t>ACK = 1</a:t>
            </a:r>
          </a:p>
        </p:txBody>
      </p:sp>
      <p:sp>
        <p:nvSpPr>
          <p:cNvPr id="35" name="文本框 34">
            <a:extLst>
              <a:ext uri="{FF2B5EF4-FFF2-40B4-BE49-F238E27FC236}">
                <a16:creationId xmlns:a16="http://schemas.microsoft.com/office/drawing/2014/main" id="{50F61F25-6531-2A75-6FDF-7BE0864DBA7C}"/>
              </a:ext>
            </a:extLst>
          </p:cNvPr>
          <p:cNvSpPr txBox="1"/>
          <p:nvPr/>
        </p:nvSpPr>
        <p:spPr>
          <a:xfrm>
            <a:off x="3525280" y="2463462"/>
            <a:ext cx="561702" cy="369332"/>
          </a:xfrm>
          <a:prstGeom prst="rect">
            <a:avLst/>
          </a:prstGeom>
          <a:noFill/>
        </p:spPr>
        <p:txBody>
          <a:bodyPr wrap="square" rtlCol="0">
            <a:spAutoFit/>
          </a:bodyPr>
          <a:lstStyle/>
          <a:p>
            <a:r>
              <a:rPr lang="en-US" altLang="zh-CN" b="1" dirty="0"/>
              <a:t>300</a:t>
            </a:r>
            <a:endParaRPr lang="zh-CN" altLang="en-US" b="1" dirty="0"/>
          </a:p>
        </p:txBody>
      </p:sp>
      <p:grpSp>
        <p:nvGrpSpPr>
          <p:cNvPr id="7" name="组合 6">
            <a:extLst>
              <a:ext uri="{FF2B5EF4-FFF2-40B4-BE49-F238E27FC236}">
                <a16:creationId xmlns:a16="http://schemas.microsoft.com/office/drawing/2014/main" id="{DBEF90B5-6382-B446-FDDE-9AE13E4B796E}"/>
              </a:ext>
            </a:extLst>
          </p:cNvPr>
          <p:cNvGrpSpPr/>
          <p:nvPr/>
        </p:nvGrpSpPr>
        <p:grpSpPr>
          <a:xfrm>
            <a:off x="3695669" y="4867650"/>
            <a:ext cx="4895441" cy="536643"/>
            <a:chOff x="3230763" y="4612927"/>
            <a:chExt cx="4895441" cy="536643"/>
          </a:xfrm>
        </p:grpSpPr>
        <p:sp>
          <p:nvSpPr>
            <p:cNvPr id="34" name="矩形 33">
              <a:extLst>
                <a:ext uri="{FF2B5EF4-FFF2-40B4-BE49-F238E27FC236}">
                  <a16:creationId xmlns:a16="http://schemas.microsoft.com/office/drawing/2014/main" id="{3ABC6ADA-1AB8-7CF4-D8E7-4B7DEFB4B366}"/>
                </a:ext>
              </a:extLst>
            </p:cNvPr>
            <p:cNvSpPr/>
            <p:nvPr/>
          </p:nvSpPr>
          <p:spPr>
            <a:xfrm>
              <a:off x="4437603" y="4612927"/>
              <a:ext cx="3688601" cy="5366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数据载荷</a:t>
              </a:r>
            </a:p>
          </p:txBody>
        </p:sp>
        <p:cxnSp>
          <p:nvCxnSpPr>
            <p:cNvPr id="37" name="直接箭头连接符 36">
              <a:extLst>
                <a:ext uri="{FF2B5EF4-FFF2-40B4-BE49-F238E27FC236}">
                  <a16:creationId xmlns:a16="http://schemas.microsoft.com/office/drawing/2014/main" id="{D0788DB0-5D7D-A58D-EF83-997399E0CE2F}"/>
                </a:ext>
              </a:extLst>
            </p:cNvPr>
            <p:cNvCxnSpPr>
              <a:cxnSpLocks/>
            </p:cNvCxnSpPr>
            <p:nvPr/>
          </p:nvCxnSpPr>
          <p:spPr>
            <a:xfrm flipH="1">
              <a:off x="3230763" y="4881248"/>
              <a:ext cx="40555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5B59FA84-B381-F58E-FC0B-84447548A46C}"/>
                </a:ext>
              </a:extLst>
            </p:cNvPr>
            <p:cNvSpPr/>
            <p:nvPr/>
          </p:nvSpPr>
          <p:spPr>
            <a:xfrm>
              <a:off x="3595700" y="4612927"/>
              <a:ext cx="841902" cy="536643"/>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首部</a:t>
              </a:r>
            </a:p>
          </p:txBody>
        </p:sp>
      </p:grpSp>
      <p:grpSp>
        <p:nvGrpSpPr>
          <p:cNvPr id="8" name="组合 7">
            <a:extLst>
              <a:ext uri="{FF2B5EF4-FFF2-40B4-BE49-F238E27FC236}">
                <a16:creationId xmlns:a16="http://schemas.microsoft.com/office/drawing/2014/main" id="{A77DC22E-13CF-885C-B617-4DBA6B249C18}"/>
              </a:ext>
            </a:extLst>
          </p:cNvPr>
          <p:cNvGrpSpPr/>
          <p:nvPr/>
        </p:nvGrpSpPr>
        <p:grpSpPr>
          <a:xfrm>
            <a:off x="1612015" y="4205657"/>
            <a:ext cx="1587189" cy="954654"/>
            <a:chOff x="1612015" y="3950934"/>
            <a:chExt cx="1587189" cy="954654"/>
          </a:xfrm>
        </p:grpSpPr>
        <p:sp>
          <p:nvSpPr>
            <p:cNvPr id="41" name="对话气泡: 矩形 40">
              <a:extLst>
                <a:ext uri="{FF2B5EF4-FFF2-40B4-BE49-F238E27FC236}">
                  <a16:creationId xmlns:a16="http://schemas.microsoft.com/office/drawing/2014/main" id="{CD18D77A-6B2C-AF59-4BA5-0C2B0029A63F}"/>
                </a:ext>
              </a:extLst>
            </p:cNvPr>
            <p:cNvSpPr/>
            <p:nvPr/>
          </p:nvSpPr>
          <p:spPr>
            <a:xfrm>
              <a:off x="1615113" y="3950934"/>
              <a:ext cx="1584091" cy="954654"/>
            </a:xfrm>
            <a:prstGeom prst="wedgeRectCallout">
              <a:avLst>
                <a:gd name="adj1" fmla="val 111309"/>
                <a:gd name="adj2" fmla="val 2673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b="1" dirty="0">
                <a:solidFill>
                  <a:schemeClr val="tx1"/>
                </a:solidFill>
              </a:endParaRPr>
            </a:p>
          </p:txBody>
        </p:sp>
        <p:sp>
          <p:nvSpPr>
            <p:cNvPr id="42" name="文本框 41">
              <a:extLst>
                <a:ext uri="{FF2B5EF4-FFF2-40B4-BE49-F238E27FC236}">
                  <a16:creationId xmlns:a16="http://schemas.microsoft.com/office/drawing/2014/main" id="{B7E14F07-B0C6-2111-0367-168713F92D63}"/>
                </a:ext>
              </a:extLst>
            </p:cNvPr>
            <p:cNvSpPr txBox="1"/>
            <p:nvPr/>
          </p:nvSpPr>
          <p:spPr>
            <a:xfrm>
              <a:off x="1612015" y="3963967"/>
              <a:ext cx="1358770" cy="369332"/>
            </a:xfrm>
            <a:prstGeom prst="rect">
              <a:avLst/>
            </a:prstGeom>
            <a:noFill/>
          </p:spPr>
          <p:txBody>
            <a:bodyPr wrap="square">
              <a:spAutoFit/>
            </a:bodyPr>
            <a:lstStyle/>
            <a:p>
              <a:r>
                <a:rPr lang="zh-CN" altLang="en-US" b="1" dirty="0">
                  <a:solidFill>
                    <a:schemeClr val="tx1"/>
                  </a:solidFill>
                </a:rPr>
                <a:t>序号 </a:t>
              </a:r>
              <a:r>
                <a:rPr lang="en-US" altLang="zh-CN" b="1" dirty="0">
                  <a:solidFill>
                    <a:schemeClr val="tx1"/>
                  </a:solidFill>
                </a:rPr>
                <a:t>= 800</a:t>
              </a:r>
              <a:r>
                <a:rPr lang="zh-CN" altLang="en-US" b="1" dirty="0">
                  <a:solidFill>
                    <a:schemeClr val="tx1"/>
                  </a:solidFill>
                </a:rPr>
                <a:t> </a:t>
              </a:r>
              <a:endParaRPr lang="en-US" altLang="zh-CN" b="1" dirty="0">
                <a:solidFill>
                  <a:schemeClr val="tx1"/>
                </a:solidFill>
              </a:endParaRPr>
            </a:p>
          </p:txBody>
        </p:sp>
      </p:grpSp>
      <p:sp>
        <p:nvSpPr>
          <p:cNvPr id="43" name="文本框 42">
            <a:extLst>
              <a:ext uri="{FF2B5EF4-FFF2-40B4-BE49-F238E27FC236}">
                <a16:creationId xmlns:a16="http://schemas.microsoft.com/office/drawing/2014/main" id="{A97C546D-31E3-0999-30D2-B74ADE2BFADC}"/>
              </a:ext>
            </a:extLst>
          </p:cNvPr>
          <p:cNvSpPr txBox="1"/>
          <p:nvPr/>
        </p:nvSpPr>
        <p:spPr>
          <a:xfrm>
            <a:off x="1612015" y="4523899"/>
            <a:ext cx="1685292" cy="369332"/>
          </a:xfrm>
          <a:prstGeom prst="rect">
            <a:avLst/>
          </a:prstGeom>
          <a:noFill/>
        </p:spPr>
        <p:txBody>
          <a:bodyPr wrap="square">
            <a:spAutoFit/>
          </a:bodyPr>
          <a:lstStyle/>
          <a:p>
            <a:r>
              <a:rPr lang="zh-CN" altLang="en-US" b="1" dirty="0">
                <a:solidFill>
                  <a:schemeClr val="tx1"/>
                </a:solidFill>
              </a:rPr>
              <a:t>确认号 </a:t>
            </a:r>
            <a:r>
              <a:rPr lang="en-US" altLang="zh-CN" b="1" dirty="0">
                <a:solidFill>
                  <a:schemeClr val="tx1"/>
                </a:solidFill>
              </a:rPr>
              <a:t>= 301</a:t>
            </a:r>
          </a:p>
        </p:txBody>
      </p:sp>
      <p:sp>
        <p:nvSpPr>
          <p:cNvPr id="47" name="文本框 46">
            <a:extLst>
              <a:ext uri="{FF2B5EF4-FFF2-40B4-BE49-F238E27FC236}">
                <a16:creationId xmlns:a16="http://schemas.microsoft.com/office/drawing/2014/main" id="{FA21A843-B964-86CD-904C-44D2C6D024B8}"/>
              </a:ext>
            </a:extLst>
          </p:cNvPr>
          <p:cNvSpPr txBox="1"/>
          <p:nvPr/>
        </p:nvSpPr>
        <p:spPr>
          <a:xfrm>
            <a:off x="1612015" y="4829108"/>
            <a:ext cx="1162226" cy="369332"/>
          </a:xfrm>
          <a:prstGeom prst="rect">
            <a:avLst/>
          </a:prstGeom>
          <a:noFill/>
        </p:spPr>
        <p:txBody>
          <a:bodyPr wrap="square">
            <a:spAutoFit/>
          </a:bodyPr>
          <a:lstStyle/>
          <a:p>
            <a:r>
              <a:rPr lang="en-US" altLang="zh-CN" b="1" dirty="0">
                <a:solidFill>
                  <a:schemeClr val="tx1"/>
                </a:solidFill>
              </a:rPr>
              <a:t>ACK = 1</a:t>
            </a:r>
          </a:p>
        </p:txBody>
      </p:sp>
    </p:spTree>
    <p:custDataLst>
      <p:tags r:id="rId1"/>
    </p:custDataLst>
    <p:extLst>
      <p:ext uri="{BB962C8B-B14F-4D97-AF65-F5344CB8AC3E}">
        <p14:creationId xmlns:p14="http://schemas.microsoft.com/office/powerpoint/2010/main" val="106145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left)">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35" presetClass="emph" presetSubtype="0" repeatCount="3000" fill="hold" grpId="0" nodeType="clickEffect">
                                  <p:stCondLst>
                                    <p:cond delay="0"/>
                                  </p:stCondLst>
                                  <p:childTnLst>
                                    <p:anim calcmode="discrete" valueType="str">
                                      <p:cBhvr>
                                        <p:cTn id="12" dur="500" fill="hold"/>
                                        <p:tgtEl>
                                          <p:spTgt spid="45"/>
                                        </p:tgtEl>
                                        <p:attrNameLst>
                                          <p:attrName>style.visibility</p:attrName>
                                        </p:attrNameLst>
                                      </p:cBhvr>
                                      <p:tavLst>
                                        <p:tav tm="0">
                                          <p:val>
                                            <p:strVal val="hidden"/>
                                          </p:val>
                                        </p:tav>
                                        <p:tav tm="50000">
                                          <p:val>
                                            <p:strVal val="visible"/>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p:tgtEl>
                                          <p:spTgt spid="40"/>
                                        </p:tgtEl>
                                        <p:attrNameLst>
                                          <p:attrName>ppt_y</p:attrName>
                                        </p:attrNameLst>
                                      </p:cBhvr>
                                      <p:tavLst>
                                        <p:tav tm="0">
                                          <p:val>
                                            <p:strVal val="#ppt_y+#ppt_h*1.125000"/>
                                          </p:val>
                                        </p:tav>
                                        <p:tav tm="100000">
                                          <p:val>
                                            <p:strVal val="#ppt_y"/>
                                          </p:val>
                                        </p:tav>
                                      </p:tavLst>
                                    </p:anim>
                                    <p:animEffect transition="in" filter="wipe(up)">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right)">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35" presetClass="emph" presetSubtype="0" repeatCount="3000" fill="hold" grpId="0" nodeType="clickEffect">
                                  <p:stCondLst>
                                    <p:cond delay="0"/>
                                  </p:stCondLst>
                                  <p:childTnLst>
                                    <p:anim calcmode="discrete" valueType="str">
                                      <p:cBhvr>
                                        <p:cTn id="27" dur="500" fill="hold"/>
                                        <p:tgtEl>
                                          <p:spTgt spid="35"/>
                                        </p:tgtEl>
                                        <p:attrNameLst>
                                          <p:attrName>style.visibility</p:attrName>
                                        </p:attrNameLst>
                                      </p:cBhvr>
                                      <p:tavLst>
                                        <p:tav tm="0">
                                          <p:val>
                                            <p:strVal val="hidden"/>
                                          </p:val>
                                        </p:tav>
                                        <p:tav tm="50000">
                                          <p:val>
                                            <p:strVal val="visible"/>
                                          </p:val>
                                        </p:tav>
                                      </p:tavLst>
                                    </p:anim>
                                  </p:childTnLst>
                                </p:cTn>
                              </p:par>
                            </p:childTnLst>
                          </p:cTn>
                        </p:par>
                      </p:childTnLst>
                    </p:cTn>
                  </p:par>
                  <p:par>
                    <p:cTn id="28" fill="hold">
                      <p:stCondLst>
                        <p:cond delay="indefinite"/>
                      </p:stCondLst>
                      <p:childTnLst>
                        <p:par>
                          <p:cTn id="29" fill="hold">
                            <p:stCondLst>
                              <p:cond delay="0"/>
                            </p:stCondLst>
                            <p:childTnLst>
                              <p:par>
                                <p:cTn id="30" presetID="49" presetClass="entr" presetSubtype="0" decel="10000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p:cTn id="32" dur="500" fill="hold"/>
                                        <p:tgtEl>
                                          <p:spTgt spid="43"/>
                                        </p:tgtEl>
                                        <p:attrNameLst>
                                          <p:attrName>ppt_w</p:attrName>
                                        </p:attrNameLst>
                                      </p:cBhvr>
                                      <p:tavLst>
                                        <p:tav tm="0">
                                          <p:val>
                                            <p:fltVal val="0"/>
                                          </p:val>
                                        </p:tav>
                                        <p:tav tm="100000">
                                          <p:val>
                                            <p:strVal val="#ppt_w"/>
                                          </p:val>
                                        </p:tav>
                                      </p:tavLst>
                                    </p:anim>
                                    <p:anim calcmode="lin" valueType="num">
                                      <p:cBhvr>
                                        <p:cTn id="33" dur="500" fill="hold"/>
                                        <p:tgtEl>
                                          <p:spTgt spid="43"/>
                                        </p:tgtEl>
                                        <p:attrNameLst>
                                          <p:attrName>ppt_h</p:attrName>
                                        </p:attrNameLst>
                                      </p:cBhvr>
                                      <p:tavLst>
                                        <p:tav tm="0">
                                          <p:val>
                                            <p:fltVal val="0"/>
                                          </p:val>
                                        </p:tav>
                                        <p:tav tm="100000">
                                          <p:val>
                                            <p:strVal val="#ppt_h"/>
                                          </p:val>
                                        </p:tav>
                                      </p:tavLst>
                                    </p:anim>
                                    <p:anim calcmode="lin" valueType="num">
                                      <p:cBhvr>
                                        <p:cTn id="34" dur="500" fill="hold"/>
                                        <p:tgtEl>
                                          <p:spTgt spid="43"/>
                                        </p:tgtEl>
                                        <p:attrNameLst>
                                          <p:attrName>style.rotation</p:attrName>
                                        </p:attrNameLst>
                                      </p:cBhvr>
                                      <p:tavLst>
                                        <p:tav tm="0">
                                          <p:val>
                                            <p:fltVal val="360"/>
                                          </p:val>
                                        </p:tav>
                                        <p:tav tm="100000">
                                          <p:val>
                                            <p:fltVal val="0"/>
                                          </p:val>
                                        </p:tav>
                                      </p:tavLst>
                                    </p:anim>
                                    <p:animEffect transition="in" filter="fade">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47"/>
                                        </p:tgtEl>
                                        <p:attrNameLst>
                                          <p:attrName>style.visibility</p:attrName>
                                        </p:attrNameLst>
                                      </p:cBhvr>
                                      <p:to>
                                        <p:strVal val="visible"/>
                                      </p:to>
                                    </p:set>
                                    <p:anim calcmode="lin" valueType="num">
                                      <p:cBhvr>
                                        <p:cTn id="40" dur="500" fill="hold"/>
                                        <p:tgtEl>
                                          <p:spTgt spid="47"/>
                                        </p:tgtEl>
                                        <p:attrNameLst>
                                          <p:attrName>ppt_w</p:attrName>
                                        </p:attrNameLst>
                                      </p:cBhvr>
                                      <p:tavLst>
                                        <p:tav tm="0">
                                          <p:val>
                                            <p:fltVal val="0"/>
                                          </p:val>
                                        </p:tav>
                                        <p:tav tm="100000">
                                          <p:val>
                                            <p:strVal val="#ppt_w"/>
                                          </p:val>
                                        </p:tav>
                                      </p:tavLst>
                                    </p:anim>
                                    <p:anim calcmode="lin" valueType="num">
                                      <p:cBhvr>
                                        <p:cTn id="41" dur="500" fill="hold"/>
                                        <p:tgtEl>
                                          <p:spTgt spid="47"/>
                                        </p:tgtEl>
                                        <p:attrNameLst>
                                          <p:attrName>ppt_h</p:attrName>
                                        </p:attrNameLst>
                                      </p:cBhvr>
                                      <p:tavLst>
                                        <p:tav tm="0">
                                          <p:val>
                                            <p:fltVal val="0"/>
                                          </p:val>
                                        </p:tav>
                                        <p:tav tm="100000">
                                          <p:val>
                                            <p:strVal val="#ppt_h"/>
                                          </p:val>
                                        </p:tav>
                                      </p:tavLst>
                                    </p:anim>
                                    <p:anim calcmode="lin" valueType="num">
                                      <p:cBhvr>
                                        <p:cTn id="42" dur="500" fill="hold"/>
                                        <p:tgtEl>
                                          <p:spTgt spid="47"/>
                                        </p:tgtEl>
                                        <p:attrNameLst>
                                          <p:attrName>style.rotation</p:attrName>
                                        </p:attrNameLst>
                                      </p:cBhvr>
                                      <p:tavLst>
                                        <p:tav tm="0">
                                          <p:val>
                                            <p:fltVal val="360"/>
                                          </p:val>
                                        </p:tav>
                                        <p:tav tm="100000">
                                          <p:val>
                                            <p:fltVal val="0"/>
                                          </p:val>
                                        </p:tav>
                                      </p:tavLst>
                                    </p:anim>
                                    <p:animEffect transition="in" filter="fade">
                                      <p:cBhvr>
                                        <p:cTn id="4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5" grpId="0"/>
      <p:bldP spid="35" grpId="0"/>
      <p:bldP spid="43" grpId="0"/>
      <p:bldP spid="4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文本框 72">
            <a:extLst>
              <a:ext uri="{FF2B5EF4-FFF2-40B4-BE49-F238E27FC236}">
                <a16:creationId xmlns:a16="http://schemas.microsoft.com/office/drawing/2014/main" id="{BD804D29-F9F5-3C4A-4505-E7D0D66DFF03}"/>
              </a:ext>
            </a:extLst>
          </p:cNvPr>
          <p:cNvSpPr txBox="1"/>
          <p:nvPr/>
        </p:nvSpPr>
        <p:spPr>
          <a:xfrm>
            <a:off x="7211531" y="4466738"/>
            <a:ext cx="561702" cy="369332"/>
          </a:xfrm>
          <a:prstGeom prst="rect">
            <a:avLst/>
          </a:prstGeom>
          <a:noFill/>
        </p:spPr>
        <p:txBody>
          <a:bodyPr wrap="square" rtlCol="0">
            <a:spAutoFit/>
          </a:bodyPr>
          <a:lstStyle/>
          <a:p>
            <a:pPr algn="r"/>
            <a:r>
              <a:rPr lang="en-US" altLang="zh-CN" b="1" dirty="0"/>
              <a:t>500</a:t>
            </a:r>
            <a:endParaRPr lang="zh-CN" altLang="en-US" b="1" dirty="0"/>
          </a:p>
        </p:txBody>
      </p:sp>
      <p:sp>
        <p:nvSpPr>
          <p:cNvPr id="74" name="文本框 73">
            <a:extLst>
              <a:ext uri="{FF2B5EF4-FFF2-40B4-BE49-F238E27FC236}">
                <a16:creationId xmlns:a16="http://schemas.microsoft.com/office/drawing/2014/main" id="{CB99026F-42A6-F2F0-1C8A-AE249212A784}"/>
              </a:ext>
            </a:extLst>
          </p:cNvPr>
          <p:cNvSpPr txBox="1"/>
          <p:nvPr/>
        </p:nvSpPr>
        <p:spPr>
          <a:xfrm>
            <a:off x="4245056" y="4466738"/>
            <a:ext cx="561702" cy="369332"/>
          </a:xfrm>
          <a:prstGeom prst="rect">
            <a:avLst/>
          </a:prstGeom>
          <a:noFill/>
        </p:spPr>
        <p:txBody>
          <a:bodyPr wrap="square" rtlCol="0">
            <a:spAutoFit/>
          </a:bodyPr>
          <a:lstStyle/>
          <a:p>
            <a:r>
              <a:rPr lang="en-US" altLang="zh-CN" b="1" dirty="0"/>
              <a:t>999</a:t>
            </a:r>
            <a:endParaRPr lang="zh-CN" altLang="en-US" b="1" dirty="0"/>
          </a:p>
        </p:txBody>
      </p:sp>
      <p:sp>
        <p:nvSpPr>
          <p:cNvPr id="65" name="文本框 64">
            <a:extLst>
              <a:ext uri="{FF2B5EF4-FFF2-40B4-BE49-F238E27FC236}">
                <a16:creationId xmlns:a16="http://schemas.microsoft.com/office/drawing/2014/main" id="{BFAEFCBD-312E-C963-AE26-50B8523144BF}"/>
              </a:ext>
            </a:extLst>
          </p:cNvPr>
          <p:cNvSpPr txBox="1"/>
          <p:nvPr/>
        </p:nvSpPr>
        <p:spPr>
          <a:xfrm>
            <a:off x="7212166" y="3547355"/>
            <a:ext cx="561702" cy="369332"/>
          </a:xfrm>
          <a:prstGeom prst="rect">
            <a:avLst/>
          </a:prstGeom>
          <a:noFill/>
        </p:spPr>
        <p:txBody>
          <a:bodyPr wrap="square" rtlCol="0">
            <a:spAutoFit/>
          </a:bodyPr>
          <a:lstStyle/>
          <a:p>
            <a:pPr algn="r"/>
            <a:r>
              <a:rPr lang="en-US" altLang="zh-CN" b="1" dirty="0"/>
              <a:t>200</a:t>
            </a:r>
            <a:endParaRPr lang="zh-CN" altLang="en-US" b="1" dirty="0"/>
          </a:p>
        </p:txBody>
      </p:sp>
      <p:sp>
        <p:nvSpPr>
          <p:cNvPr id="66" name="文本框 65">
            <a:extLst>
              <a:ext uri="{FF2B5EF4-FFF2-40B4-BE49-F238E27FC236}">
                <a16:creationId xmlns:a16="http://schemas.microsoft.com/office/drawing/2014/main" id="{0927F2D2-139D-FACF-6D4F-5D0974039738}"/>
              </a:ext>
            </a:extLst>
          </p:cNvPr>
          <p:cNvSpPr txBox="1"/>
          <p:nvPr/>
        </p:nvSpPr>
        <p:spPr>
          <a:xfrm>
            <a:off x="5170615" y="3547355"/>
            <a:ext cx="561702" cy="369332"/>
          </a:xfrm>
          <a:prstGeom prst="rect">
            <a:avLst/>
          </a:prstGeom>
          <a:noFill/>
        </p:spPr>
        <p:txBody>
          <a:bodyPr wrap="square" rtlCol="0">
            <a:spAutoFit/>
          </a:bodyPr>
          <a:lstStyle/>
          <a:p>
            <a:r>
              <a:rPr lang="en-US" altLang="zh-CN" b="1" dirty="0"/>
              <a:t>499</a:t>
            </a:r>
            <a:endParaRPr lang="zh-CN" altLang="en-US"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p>
          </p:txBody>
        </p:sp>
      </p:grpSp>
      <p:sp>
        <p:nvSpPr>
          <p:cNvPr id="48" name="文本框 47">
            <a:extLst>
              <a:ext uri="{FF2B5EF4-FFF2-40B4-BE49-F238E27FC236}">
                <a16:creationId xmlns:a16="http://schemas.microsoft.com/office/drawing/2014/main" id="{00E4F696-98DD-C625-998F-B503B09C7A5F}"/>
              </a:ext>
            </a:extLst>
          </p:cNvPr>
          <p:cNvSpPr txBox="1"/>
          <p:nvPr/>
        </p:nvSpPr>
        <p:spPr>
          <a:xfrm>
            <a:off x="1036685" y="2379979"/>
            <a:ext cx="675384" cy="369332"/>
          </a:xfrm>
          <a:prstGeom prst="rect">
            <a:avLst/>
          </a:prstGeom>
          <a:noFill/>
        </p:spPr>
        <p:txBody>
          <a:bodyPr wrap="square" rtlCol="0">
            <a:spAutoFit/>
          </a:bodyPr>
          <a:lstStyle/>
          <a:p>
            <a:r>
              <a:rPr lang="zh-CN" altLang="en-US" b="1" dirty="0"/>
              <a:t>解析</a:t>
            </a:r>
          </a:p>
        </p:txBody>
      </p:sp>
      <p:grpSp>
        <p:nvGrpSpPr>
          <p:cNvPr id="93" name="组合 92">
            <a:extLst>
              <a:ext uri="{FF2B5EF4-FFF2-40B4-BE49-F238E27FC236}">
                <a16:creationId xmlns:a16="http://schemas.microsoft.com/office/drawing/2014/main" id="{708DC83A-47D3-E9DC-47EA-75E9C3B19CA1}"/>
              </a:ext>
            </a:extLst>
          </p:cNvPr>
          <p:cNvGrpSpPr/>
          <p:nvPr/>
        </p:nvGrpSpPr>
        <p:grpSpPr>
          <a:xfrm>
            <a:off x="2133600" y="2702820"/>
            <a:ext cx="7931284" cy="3672040"/>
            <a:chOff x="2133600" y="2702820"/>
            <a:chExt cx="7931284" cy="3672040"/>
          </a:xfrm>
        </p:grpSpPr>
        <p:pic>
          <p:nvPicPr>
            <p:cNvPr id="53" name="图形 52">
              <a:extLst>
                <a:ext uri="{FF2B5EF4-FFF2-40B4-BE49-F238E27FC236}">
                  <a16:creationId xmlns:a16="http://schemas.microsoft.com/office/drawing/2014/main" id="{6F5B4E27-15FE-3498-88E0-403C881A06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29772" y="2702820"/>
              <a:ext cx="651898" cy="630524"/>
            </a:xfrm>
            <a:prstGeom prst="rect">
              <a:avLst/>
            </a:prstGeom>
          </p:spPr>
        </p:pic>
        <p:pic>
          <p:nvPicPr>
            <p:cNvPr id="54" name="图形 53">
              <a:extLst>
                <a:ext uri="{FF2B5EF4-FFF2-40B4-BE49-F238E27FC236}">
                  <a16:creationId xmlns:a16="http://schemas.microsoft.com/office/drawing/2014/main" id="{D8D8A120-6C98-A5EF-A245-A372223FC0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69334" y="2702820"/>
              <a:ext cx="497183" cy="652553"/>
            </a:xfrm>
            <a:prstGeom prst="rect">
              <a:avLst/>
            </a:prstGeom>
          </p:spPr>
        </p:pic>
        <p:sp>
          <p:nvSpPr>
            <p:cNvPr id="51" name="文本框 50">
              <a:extLst>
                <a:ext uri="{FF2B5EF4-FFF2-40B4-BE49-F238E27FC236}">
                  <a16:creationId xmlns:a16="http://schemas.microsoft.com/office/drawing/2014/main" id="{330C5E2A-1C4E-35AE-CA7B-03AECC6A09E1}"/>
                </a:ext>
              </a:extLst>
            </p:cNvPr>
            <p:cNvSpPr txBox="1"/>
            <p:nvPr/>
          </p:nvSpPr>
          <p:spPr>
            <a:xfrm>
              <a:off x="2133600" y="2824053"/>
              <a:ext cx="996172" cy="369332"/>
            </a:xfrm>
            <a:prstGeom prst="rect">
              <a:avLst/>
            </a:prstGeom>
            <a:noFill/>
          </p:spPr>
          <p:txBody>
            <a:bodyPr wrap="square" rtlCol="0">
              <a:spAutoFit/>
            </a:bodyPr>
            <a:lstStyle/>
            <a:p>
              <a:pPr algn="r"/>
              <a:r>
                <a:rPr lang="zh-CN" altLang="en-US" b="1" dirty="0"/>
                <a:t>主机甲</a:t>
              </a:r>
            </a:p>
          </p:txBody>
        </p:sp>
        <p:sp>
          <p:nvSpPr>
            <p:cNvPr id="52" name="文本框 51">
              <a:extLst>
                <a:ext uri="{FF2B5EF4-FFF2-40B4-BE49-F238E27FC236}">
                  <a16:creationId xmlns:a16="http://schemas.microsoft.com/office/drawing/2014/main" id="{A4C62AE9-E0FA-3BCE-DBEB-C74030DB19FA}"/>
                </a:ext>
              </a:extLst>
            </p:cNvPr>
            <p:cNvSpPr txBox="1"/>
            <p:nvPr/>
          </p:nvSpPr>
          <p:spPr>
            <a:xfrm>
              <a:off x="9066517" y="2824053"/>
              <a:ext cx="998367" cy="369332"/>
            </a:xfrm>
            <a:prstGeom prst="rect">
              <a:avLst/>
            </a:prstGeom>
            <a:noFill/>
          </p:spPr>
          <p:txBody>
            <a:bodyPr wrap="square" rtlCol="0">
              <a:spAutoFit/>
            </a:bodyPr>
            <a:lstStyle/>
            <a:p>
              <a:r>
                <a:rPr lang="zh-CN" altLang="en-US" b="1" dirty="0"/>
                <a:t>主机乙</a:t>
              </a:r>
            </a:p>
          </p:txBody>
        </p:sp>
        <p:sp>
          <p:nvSpPr>
            <p:cNvPr id="55" name="箭头: 左右 54">
              <a:extLst>
                <a:ext uri="{FF2B5EF4-FFF2-40B4-BE49-F238E27FC236}">
                  <a16:creationId xmlns:a16="http://schemas.microsoft.com/office/drawing/2014/main" id="{39B3E038-2565-CCF3-1ACC-E3A3EB8BE330}"/>
                </a:ext>
              </a:extLst>
            </p:cNvPr>
            <p:cNvSpPr/>
            <p:nvPr/>
          </p:nvSpPr>
          <p:spPr>
            <a:xfrm>
              <a:off x="3781670" y="2714571"/>
              <a:ext cx="4728872" cy="62905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已通过“三报文握手”建立</a:t>
              </a:r>
              <a:r>
                <a:rPr lang="en-US" altLang="zh-CN" b="1" dirty="0"/>
                <a:t>TCP</a:t>
              </a:r>
              <a:r>
                <a:rPr lang="zh-CN" altLang="en-US" b="1" dirty="0"/>
                <a:t>连接</a:t>
              </a:r>
            </a:p>
          </p:txBody>
        </p:sp>
        <p:cxnSp>
          <p:nvCxnSpPr>
            <p:cNvPr id="57" name="直接箭头连接符 56">
              <a:extLst>
                <a:ext uri="{FF2B5EF4-FFF2-40B4-BE49-F238E27FC236}">
                  <a16:creationId xmlns:a16="http://schemas.microsoft.com/office/drawing/2014/main" id="{8D32CB3F-067C-0B8B-5A8E-EFA1DA8ACC18}"/>
                </a:ext>
              </a:extLst>
            </p:cNvPr>
            <p:cNvCxnSpPr>
              <a:cxnSpLocks/>
            </p:cNvCxnSpPr>
            <p:nvPr/>
          </p:nvCxnSpPr>
          <p:spPr>
            <a:xfrm>
              <a:off x="3450076" y="3429000"/>
              <a:ext cx="0" cy="29458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95AC690B-77C9-E3E2-725E-63AE8CBFB241}"/>
                </a:ext>
              </a:extLst>
            </p:cNvPr>
            <p:cNvCxnSpPr>
              <a:cxnSpLocks/>
            </p:cNvCxnSpPr>
            <p:nvPr/>
          </p:nvCxnSpPr>
          <p:spPr>
            <a:xfrm>
              <a:off x="8816501" y="3378740"/>
              <a:ext cx="0" cy="29961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876E7D8D-254F-CBD2-2822-17BE3FA2A510}"/>
                </a:ext>
              </a:extLst>
            </p:cNvPr>
            <p:cNvSpPr txBox="1"/>
            <p:nvPr/>
          </p:nvSpPr>
          <p:spPr>
            <a:xfrm>
              <a:off x="3164732" y="6005528"/>
              <a:ext cx="285344" cy="369332"/>
            </a:xfrm>
            <a:prstGeom prst="rect">
              <a:avLst/>
            </a:prstGeom>
            <a:noFill/>
          </p:spPr>
          <p:txBody>
            <a:bodyPr wrap="square" rtlCol="0">
              <a:spAutoFit/>
            </a:bodyPr>
            <a:lstStyle/>
            <a:p>
              <a:r>
                <a:rPr lang="en-US" altLang="zh-CN" b="1" dirty="0"/>
                <a:t>t</a:t>
              </a:r>
              <a:endParaRPr lang="zh-CN" altLang="en-US" b="1" dirty="0"/>
            </a:p>
          </p:txBody>
        </p:sp>
        <p:sp>
          <p:nvSpPr>
            <p:cNvPr id="60" name="文本框 59">
              <a:extLst>
                <a:ext uri="{FF2B5EF4-FFF2-40B4-BE49-F238E27FC236}">
                  <a16:creationId xmlns:a16="http://schemas.microsoft.com/office/drawing/2014/main" id="{D24AF770-ECD6-16C2-F9B0-D2F80DD55893}"/>
                </a:ext>
              </a:extLst>
            </p:cNvPr>
            <p:cNvSpPr txBox="1"/>
            <p:nvPr/>
          </p:nvSpPr>
          <p:spPr>
            <a:xfrm>
              <a:off x="8832715" y="6005528"/>
              <a:ext cx="285344" cy="369332"/>
            </a:xfrm>
            <a:prstGeom prst="rect">
              <a:avLst/>
            </a:prstGeom>
            <a:noFill/>
          </p:spPr>
          <p:txBody>
            <a:bodyPr wrap="square" rtlCol="0">
              <a:spAutoFit/>
            </a:bodyPr>
            <a:lstStyle/>
            <a:p>
              <a:r>
                <a:rPr lang="en-US" altLang="zh-CN" b="1" dirty="0"/>
                <a:t>t</a:t>
              </a:r>
              <a:endParaRPr lang="zh-CN" altLang="en-US" b="1" dirty="0"/>
            </a:p>
          </p:txBody>
        </p:sp>
      </p:grpSp>
      <p:grpSp>
        <p:nvGrpSpPr>
          <p:cNvPr id="63" name="组合 62">
            <a:extLst>
              <a:ext uri="{FF2B5EF4-FFF2-40B4-BE49-F238E27FC236}">
                <a16:creationId xmlns:a16="http://schemas.microsoft.com/office/drawing/2014/main" id="{6DFFB4AC-17D8-8FC0-B04B-78429FD3FFB5}"/>
              </a:ext>
            </a:extLst>
          </p:cNvPr>
          <p:cNvGrpSpPr/>
          <p:nvPr/>
        </p:nvGrpSpPr>
        <p:grpSpPr>
          <a:xfrm>
            <a:off x="5186828" y="3876714"/>
            <a:ext cx="3595265" cy="381602"/>
            <a:chOff x="3887821" y="3428999"/>
            <a:chExt cx="3595265" cy="381602"/>
          </a:xfrm>
        </p:grpSpPr>
        <p:sp>
          <p:nvSpPr>
            <p:cNvPr id="33" name="矩形 32">
              <a:extLst>
                <a:ext uri="{FF2B5EF4-FFF2-40B4-BE49-F238E27FC236}">
                  <a16:creationId xmlns:a16="http://schemas.microsoft.com/office/drawing/2014/main" id="{93A4B443-260C-706F-32A3-0B528B3FBF9B}"/>
                </a:ext>
              </a:extLst>
            </p:cNvPr>
            <p:cNvSpPr/>
            <p:nvPr/>
          </p:nvSpPr>
          <p:spPr>
            <a:xfrm>
              <a:off x="3887821" y="3429000"/>
              <a:ext cx="2519463" cy="381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300</a:t>
              </a:r>
              <a:r>
                <a:rPr lang="zh-CN" altLang="en-US" sz="1600" b="1" dirty="0">
                  <a:solidFill>
                    <a:schemeClr val="tx1"/>
                  </a:solidFill>
                </a:rPr>
                <a:t>字节的数据载荷</a:t>
              </a:r>
            </a:p>
          </p:txBody>
        </p:sp>
        <p:sp>
          <p:nvSpPr>
            <p:cNvPr id="61" name="矩形 60">
              <a:extLst>
                <a:ext uri="{FF2B5EF4-FFF2-40B4-BE49-F238E27FC236}">
                  <a16:creationId xmlns:a16="http://schemas.microsoft.com/office/drawing/2014/main" id="{BE3B5B5C-BC7A-5A82-D1CA-9436DBDB25A3}"/>
                </a:ext>
              </a:extLst>
            </p:cNvPr>
            <p:cNvSpPr/>
            <p:nvPr/>
          </p:nvSpPr>
          <p:spPr>
            <a:xfrm>
              <a:off x="6407284" y="3428999"/>
              <a:ext cx="616085" cy="38160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首部</a:t>
              </a:r>
            </a:p>
          </p:txBody>
        </p:sp>
        <p:cxnSp>
          <p:nvCxnSpPr>
            <p:cNvPr id="62" name="直接箭头连接符 61">
              <a:extLst>
                <a:ext uri="{FF2B5EF4-FFF2-40B4-BE49-F238E27FC236}">
                  <a16:creationId xmlns:a16="http://schemas.microsoft.com/office/drawing/2014/main" id="{EB6D0E3C-AF70-5A7D-0951-D2EBE39C0A2E}"/>
                </a:ext>
              </a:extLst>
            </p:cNvPr>
            <p:cNvCxnSpPr>
              <a:cxnSpLocks/>
            </p:cNvCxnSpPr>
            <p:nvPr/>
          </p:nvCxnSpPr>
          <p:spPr>
            <a:xfrm>
              <a:off x="7023369" y="3605754"/>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对话气泡: 矩形 63">
            <a:extLst>
              <a:ext uri="{FF2B5EF4-FFF2-40B4-BE49-F238E27FC236}">
                <a16:creationId xmlns:a16="http://schemas.microsoft.com/office/drawing/2014/main" id="{96C0F703-AFBF-A233-4E8A-74B114C4A8C4}"/>
              </a:ext>
            </a:extLst>
          </p:cNvPr>
          <p:cNvSpPr/>
          <p:nvPr/>
        </p:nvSpPr>
        <p:spPr>
          <a:xfrm>
            <a:off x="8992652" y="3488161"/>
            <a:ext cx="1309991" cy="466927"/>
          </a:xfrm>
          <a:prstGeom prst="wedgeRectCallout">
            <a:avLst>
              <a:gd name="adj1" fmla="val -106477"/>
              <a:gd name="adj2" fmla="val 4861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序号 </a:t>
            </a:r>
            <a:r>
              <a:rPr lang="en-US" altLang="zh-CN" b="1" dirty="0">
                <a:solidFill>
                  <a:schemeClr val="tx1"/>
                </a:solidFill>
              </a:rPr>
              <a:t>= 200</a:t>
            </a:r>
            <a:endParaRPr lang="zh-CN" altLang="en-US" b="1" dirty="0">
              <a:solidFill>
                <a:schemeClr val="tx1"/>
              </a:solidFill>
            </a:endParaRPr>
          </a:p>
        </p:txBody>
      </p:sp>
      <p:grpSp>
        <p:nvGrpSpPr>
          <p:cNvPr id="67" name="组合 66">
            <a:extLst>
              <a:ext uri="{FF2B5EF4-FFF2-40B4-BE49-F238E27FC236}">
                <a16:creationId xmlns:a16="http://schemas.microsoft.com/office/drawing/2014/main" id="{B49C30A1-272D-CD46-739B-CBC30CC8D84D}"/>
              </a:ext>
            </a:extLst>
          </p:cNvPr>
          <p:cNvGrpSpPr/>
          <p:nvPr/>
        </p:nvGrpSpPr>
        <p:grpSpPr>
          <a:xfrm>
            <a:off x="4319086" y="4808367"/>
            <a:ext cx="4463007" cy="381602"/>
            <a:chOff x="3020079" y="3428999"/>
            <a:chExt cx="4463007" cy="381602"/>
          </a:xfrm>
        </p:grpSpPr>
        <p:sp>
          <p:nvSpPr>
            <p:cNvPr id="68" name="矩形 67">
              <a:extLst>
                <a:ext uri="{FF2B5EF4-FFF2-40B4-BE49-F238E27FC236}">
                  <a16:creationId xmlns:a16="http://schemas.microsoft.com/office/drawing/2014/main" id="{B414FD90-C6DC-396A-A69D-7B4DD9E1CD5A}"/>
                </a:ext>
              </a:extLst>
            </p:cNvPr>
            <p:cNvSpPr/>
            <p:nvPr/>
          </p:nvSpPr>
          <p:spPr>
            <a:xfrm>
              <a:off x="3020079" y="3429000"/>
              <a:ext cx="3387206" cy="381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500</a:t>
              </a:r>
              <a:r>
                <a:rPr lang="zh-CN" altLang="en-US" sz="1600" b="1" dirty="0">
                  <a:solidFill>
                    <a:schemeClr val="tx1"/>
                  </a:solidFill>
                </a:rPr>
                <a:t>字节的数据载荷</a:t>
              </a:r>
            </a:p>
          </p:txBody>
        </p:sp>
        <p:sp>
          <p:nvSpPr>
            <p:cNvPr id="69" name="矩形 68">
              <a:extLst>
                <a:ext uri="{FF2B5EF4-FFF2-40B4-BE49-F238E27FC236}">
                  <a16:creationId xmlns:a16="http://schemas.microsoft.com/office/drawing/2014/main" id="{D0A555CE-6435-6736-1A24-5BD78482D4CB}"/>
                </a:ext>
              </a:extLst>
            </p:cNvPr>
            <p:cNvSpPr/>
            <p:nvPr/>
          </p:nvSpPr>
          <p:spPr>
            <a:xfrm>
              <a:off x="6407284" y="3428999"/>
              <a:ext cx="616085" cy="38160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首部</a:t>
              </a:r>
            </a:p>
          </p:txBody>
        </p:sp>
        <p:cxnSp>
          <p:nvCxnSpPr>
            <p:cNvPr id="70" name="直接箭头连接符 69">
              <a:extLst>
                <a:ext uri="{FF2B5EF4-FFF2-40B4-BE49-F238E27FC236}">
                  <a16:creationId xmlns:a16="http://schemas.microsoft.com/office/drawing/2014/main" id="{C4FB61BA-B940-AF04-F944-065EBE6A2E44}"/>
                </a:ext>
              </a:extLst>
            </p:cNvPr>
            <p:cNvCxnSpPr>
              <a:cxnSpLocks/>
            </p:cNvCxnSpPr>
            <p:nvPr/>
          </p:nvCxnSpPr>
          <p:spPr>
            <a:xfrm>
              <a:off x="7023369" y="3605754"/>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2" name="对话气泡: 矩形 71">
            <a:extLst>
              <a:ext uri="{FF2B5EF4-FFF2-40B4-BE49-F238E27FC236}">
                <a16:creationId xmlns:a16="http://schemas.microsoft.com/office/drawing/2014/main" id="{9943D865-CCA4-F45B-1D7A-63D11123E41F}"/>
              </a:ext>
            </a:extLst>
          </p:cNvPr>
          <p:cNvSpPr/>
          <p:nvPr/>
        </p:nvSpPr>
        <p:spPr>
          <a:xfrm>
            <a:off x="8989926" y="4417940"/>
            <a:ext cx="1309991" cy="466927"/>
          </a:xfrm>
          <a:prstGeom prst="wedgeRectCallout">
            <a:avLst>
              <a:gd name="adj1" fmla="val -106477"/>
              <a:gd name="adj2" fmla="val 4861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序号 </a:t>
            </a:r>
            <a:r>
              <a:rPr lang="en-US" altLang="zh-CN" b="1" dirty="0">
                <a:solidFill>
                  <a:schemeClr val="tx1"/>
                </a:solidFill>
              </a:rPr>
              <a:t>= 500</a:t>
            </a:r>
            <a:endParaRPr lang="zh-CN" altLang="en-US" b="1" dirty="0">
              <a:solidFill>
                <a:schemeClr val="tx1"/>
              </a:solidFill>
            </a:endParaRPr>
          </a:p>
        </p:txBody>
      </p:sp>
      <p:grpSp>
        <p:nvGrpSpPr>
          <p:cNvPr id="94" name="组合 93">
            <a:extLst>
              <a:ext uri="{FF2B5EF4-FFF2-40B4-BE49-F238E27FC236}">
                <a16:creationId xmlns:a16="http://schemas.microsoft.com/office/drawing/2014/main" id="{6F06A9B4-F130-1305-BB13-EFCFE9A83310}"/>
              </a:ext>
            </a:extLst>
          </p:cNvPr>
          <p:cNvGrpSpPr/>
          <p:nvPr/>
        </p:nvGrpSpPr>
        <p:grpSpPr>
          <a:xfrm>
            <a:off x="3484484" y="5732208"/>
            <a:ext cx="3595265" cy="381601"/>
            <a:chOff x="3484484" y="5732208"/>
            <a:chExt cx="3595265" cy="381601"/>
          </a:xfrm>
        </p:grpSpPr>
        <p:sp>
          <p:nvSpPr>
            <p:cNvPr id="76" name="矩形 75">
              <a:extLst>
                <a:ext uri="{FF2B5EF4-FFF2-40B4-BE49-F238E27FC236}">
                  <a16:creationId xmlns:a16="http://schemas.microsoft.com/office/drawing/2014/main" id="{93479B7E-8E2C-F08E-4BF9-231ED2DFE117}"/>
                </a:ext>
              </a:extLst>
            </p:cNvPr>
            <p:cNvSpPr/>
            <p:nvPr/>
          </p:nvSpPr>
          <p:spPr>
            <a:xfrm>
              <a:off x="4560286" y="5732208"/>
              <a:ext cx="2519463" cy="381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数据载荷</a:t>
              </a:r>
            </a:p>
          </p:txBody>
        </p:sp>
        <p:sp>
          <p:nvSpPr>
            <p:cNvPr id="77" name="矩形 76">
              <a:extLst>
                <a:ext uri="{FF2B5EF4-FFF2-40B4-BE49-F238E27FC236}">
                  <a16:creationId xmlns:a16="http://schemas.microsoft.com/office/drawing/2014/main" id="{F4DE784B-331F-21E0-9F12-3106C51149C3}"/>
                </a:ext>
              </a:extLst>
            </p:cNvPr>
            <p:cNvSpPr/>
            <p:nvPr/>
          </p:nvSpPr>
          <p:spPr>
            <a:xfrm>
              <a:off x="3944201" y="5732208"/>
              <a:ext cx="616085" cy="38160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首部</a:t>
              </a:r>
            </a:p>
          </p:txBody>
        </p:sp>
        <p:cxnSp>
          <p:nvCxnSpPr>
            <p:cNvPr id="78" name="直接箭头连接符 77">
              <a:extLst>
                <a:ext uri="{FF2B5EF4-FFF2-40B4-BE49-F238E27FC236}">
                  <a16:creationId xmlns:a16="http://schemas.microsoft.com/office/drawing/2014/main" id="{36674730-DF67-C035-71EC-AEC7B1716133}"/>
                </a:ext>
              </a:extLst>
            </p:cNvPr>
            <p:cNvCxnSpPr>
              <a:cxnSpLocks/>
            </p:cNvCxnSpPr>
            <p:nvPr/>
          </p:nvCxnSpPr>
          <p:spPr>
            <a:xfrm flipH="1">
              <a:off x="3484484" y="5954837"/>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5" name="对话气泡: 矩形 84">
            <a:extLst>
              <a:ext uri="{FF2B5EF4-FFF2-40B4-BE49-F238E27FC236}">
                <a16:creationId xmlns:a16="http://schemas.microsoft.com/office/drawing/2014/main" id="{84106CC2-AA75-53CA-F094-25535653B536}"/>
              </a:ext>
            </a:extLst>
          </p:cNvPr>
          <p:cNvSpPr/>
          <p:nvPr/>
        </p:nvSpPr>
        <p:spPr>
          <a:xfrm>
            <a:off x="1648494" y="5314597"/>
            <a:ext cx="1593439" cy="466927"/>
          </a:xfrm>
          <a:prstGeom prst="wedgeRectCallout">
            <a:avLst>
              <a:gd name="adj1" fmla="val 99866"/>
              <a:gd name="adj2" fmla="val 5138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确认号 </a:t>
            </a:r>
            <a:r>
              <a:rPr lang="en-US" altLang="zh-CN" b="1" dirty="0">
                <a:solidFill>
                  <a:schemeClr val="tx1"/>
                </a:solidFill>
              </a:rPr>
              <a:t>= 1000</a:t>
            </a:r>
            <a:endParaRPr lang="zh-CN" altLang="en-US" b="1" dirty="0">
              <a:solidFill>
                <a:schemeClr val="tx1"/>
              </a:solidFill>
            </a:endParaRPr>
          </a:p>
        </p:txBody>
      </p:sp>
      <p:grpSp>
        <p:nvGrpSpPr>
          <p:cNvPr id="92" name="组合 91">
            <a:extLst>
              <a:ext uri="{FF2B5EF4-FFF2-40B4-BE49-F238E27FC236}">
                <a16:creationId xmlns:a16="http://schemas.microsoft.com/office/drawing/2014/main" id="{5861F06C-2ECB-5DA7-F988-C2205964D201}"/>
              </a:ext>
            </a:extLst>
          </p:cNvPr>
          <p:cNvGrpSpPr/>
          <p:nvPr/>
        </p:nvGrpSpPr>
        <p:grpSpPr>
          <a:xfrm>
            <a:off x="862519" y="1177794"/>
            <a:ext cx="11024681" cy="1263451"/>
            <a:chOff x="862519" y="1177794"/>
            <a:chExt cx="11024681" cy="1263451"/>
          </a:xfrm>
        </p:grpSpPr>
        <p:sp>
          <p:nvSpPr>
            <p:cNvPr id="5" name="文本框 4">
              <a:extLst>
                <a:ext uri="{FF2B5EF4-FFF2-40B4-BE49-F238E27FC236}">
                  <a16:creationId xmlns:a16="http://schemas.microsoft.com/office/drawing/2014/main" id="{213A8F43-A3BE-CFC0-0B66-5D5C8B1A67FC}"/>
                </a:ext>
              </a:extLst>
            </p:cNvPr>
            <p:cNvSpPr txBox="1"/>
            <p:nvPr/>
          </p:nvSpPr>
          <p:spPr>
            <a:xfrm>
              <a:off x="862519" y="1177794"/>
              <a:ext cx="11024681" cy="923330"/>
            </a:xfrm>
            <a:prstGeom prst="rect">
              <a:avLst/>
            </a:prstGeom>
            <a:noFill/>
          </p:spPr>
          <p:txBody>
            <a:bodyPr wrap="square" rtlCol="0">
              <a:spAutoFit/>
            </a:bodyPr>
            <a:lstStyle/>
            <a:p>
              <a:r>
                <a:rPr lang="en-US" altLang="zh-CN" b="1" dirty="0"/>
                <a:t>【2009</a:t>
              </a:r>
              <a:r>
                <a:rPr lang="zh-CN" altLang="en-US" b="1" dirty="0"/>
                <a:t>年 题</a:t>
              </a:r>
              <a:r>
                <a:rPr lang="en-US" altLang="zh-CN" b="1" dirty="0"/>
                <a:t>38】</a:t>
              </a:r>
              <a:r>
                <a:rPr lang="zh-CN" altLang="en-US" b="1" dirty="0"/>
                <a:t>主机甲与主机乙之间已建立一个</a:t>
              </a:r>
              <a:r>
                <a:rPr lang="en-US" altLang="zh-CN" b="1" dirty="0"/>
                <a:t>TCP</a:t>
              </a:r>
              <a:r>
                <a:rPr lang="zh-CN" altLang="en-US" b="1" dirty="0"/>
                <a:t>连接，主机甲向主机乙发送了两个连续的</a:t>
              </a:r>
              <a:r>
                <a:rPr lang="en-US" altLang="zh-CN" b="1" dirty="0"/>
                <a:t>TCP</a:t>
              </a:r>
              <a:r>
                <a:rPr lang="zh-CN" altLang="en-US" b="1" dirty="0"/>
                <a:t>段，分别包</a:t>
              </a:r>
              <a:endParaRPr lang="en-US" altLang="zh-CN" b="1" dirty="0"/>
            </a:p>
            <a:p>
              <a:r>
                <a:rPr lang="en-US" altLang="zh-CN" b="1" dirty="0"/>
                <a:t>                              </a:t>
              </a:r>
              <a:r>
                <a:rPr lang="zh-CN" altLang="en-US" b="1" dirty="0"/>
                <a:t>含</a:t>
              </a:r>
              <a:r>
                <a:rPr lang="en-US" altLang="zh-CN" b="1" dirty="0"/>
                <a:t>300</a:t>
              </a:r>
              <a:r>
                <a:rPr lang="zh-CN" altLang="en-US" b="1" dirty="0"/>
                <a:t>字节和</a:t>
              </a:r>
              <a:r>
                <a:rPr lang="en-US" altLang="zh-CN" b="1" dirty="0"/>
                <a:t>500</a:t>
              </a:r>
              <a:r>
                <a:rPr lang="zh-CN" altLang="en-US" b="1" dirty="0"/>
                <a:t>字节的有效载荷，第一个段的序列号为</a:t>
              </a:r>
              <a:r>
                <a:rPr lang="en-US" altLang="zh-CN" b="1" dirty="0"/>
                <a:t>200</a:t>
              </a:r>
              <a:r>
                <a:rPr lang="zh-CN" altLang="en-US" b="1" dirty="0"/>
                <a:t>，主机乙正确接收到两个段后，发</a:t>
              </a:r>
              <a:endParaRPr lang="en-US" altLang="zh-CN" b="1" dirty="0"/>
            </a:p>
            <a:p>
              <a:r>
                <a:rPr lang="en-US" altLang="zh-CN" b="1" dirty="0"/>
                <a:t>                              </a:t>
              </a:r>
              <a:r>
                <a:rPr lang="zh-CN" altLang="en-US" b="1" dirty="0"/>
                <a:t>送给主机甲的确认序列号是（      ）。</a:t>
              </a:r>
            </a:p>
          </p:txBody>
        </p:sp>
        <p:sp>
          <p:nvSpPr>
            <p:cNvPr id="88" name="文本框 87">
              <a:extLst>
                <a:ext uri="{FF2B5EF4-FFF2-40B4-BE49-F238E27FC236}">
                  <a16:creationId xmlns:a16="http://schemas.microsoft.com/office/drawing/2014/main" id="{4CD962B0-C280-53B9-9E2C-441293381D95}"/>
                </a:ext>
              </a:extLst>
            </p:cNvPr>
            <p:cNvSpPr txBox="1"/>
            <p:nvPr/>
          </p:nvSpPr>
          <p:spPr>
            <a:xfrm>
              <a:off x="2445213" y="2071913"/>
              <a:ext cx="945376" cy="369332"/>
            </a:xfrm>
            <a:prstGeom prst="rect">
              <a:avLst/>
            </a:prstGeom>
            <a:noFill/>
          </p:spPr>
          <p:txBody>
            <a:bodyPr wrap="square" rtlCol="0">
              <a:spAutoFit/>
            </a:bodyPr>
            <a:lstStyle/>
            <a:p>
              <a:r>
                <a:rPr lang="en-US" altLang="zh-CN" b="1" dirty="0"/>
                <a:t>A. 500</a:t>
              </a:r>
              <a:endParaRPr lang="zh-CN" altLang="en-US" b="1" dirty="0"/>
            </a:p>
          </p:txBody>
        </p:sp>
        <p:sp>
          <p:nvSpPr>
            <p:cNvPr id="89" name="文本框 88">
              <a:extLst>
                <a:ext uri="{FF2B5EF4-FFF2-40B4-BE49-F238E27FC236}">
                  <a16:creationId xmlns:a16="http://schemas.microsoft.com/office/drawing/2014/main" id="{03DAF522-A0D2-DED0-47BB-5A032F76640D}"/>
                </a:ext>
              </a:extLst>
            </p:cNvPr>
            <p:cNvSpPr txBox="1"/>
            <p:nvPr/>
          </p:nvSpPr>
          <p:spPr>
            <a:xfrm>
              <a:off x="4818709" y="2071913"/>
              <a:ext cx="945376" cy="369332"/>
            </a:xfrm>
            <a:prstGeom prst="rect">
              <a:avLst/>
            </a:prstGeom>
            <a:noFill/>
          </p:spPr>
          <p:txBody>
            <a:bodyPr wrap="square" rtlCol="0">
              <a:spAutoFit/>
            </a:bodyPr>
            <a:lstStyle/>
            <a:p>
              <a:r>
                <a:rPr lang="en-US" altLang="zh-CN" b="1" dirty="0"/>
                <a:t>B. 700</a:t>
              </a:r>
              <a:endParaRPr lang="zh-CN" altLang="en-US" b="1" dirty="0"/>
            </a:p>
          </p:txBody>
        </p:sp>
        <p:sp>
          <p:nvSpPr>
            <p:cNvPr id="90" name="文本框 89">
              <a:extLst>
                <a:ext uri="{FF2B5EF4-FFF2-40B4-BE49-F238E27FC236}">
                  <a16:creationId xmlns:a16="http://schemas.microsoft.com/office/drawing/2014/main" id="{26934E9F-5795-43CE-B2F4-72AE5187C5C6}"/>
                </a:ext>
              </a:extLst>
            </p:cNvPr>
            <p:cNvSpPr txBox="1"/>
            <p:nvPr/>
          </p:nvSpPr>
          <p:spPr>
            <a:xfrm>
              <a:off x="7192205" y="2071913"/>
              <a:ext cx="945376" cy="369332"/>
            </a:xfrm>
            <a:prstGeom prst="rect">
              <a:avLst/>
            </a:prstGeom>
            <a:noFill/>
          </p:spPr>
          <p:txBody>
            <a:bodyPr wrap="square" rtlCol="0">
              <a:spAutoFit/>
            </a:bodyPr>
            <a:lstStyle/>
            <a:p>
              <a:r>
                <a:rPr lang="en-US" altLang="zh-CN" b="1" dirty="0"/>
                <a:t>C. 800</a:t>
              </a:r>
              <a:endParaRPr lang="zh-CN" altLang="en-US" b="1" dirty="0"/>
            </a:p>
          </p:txBody>
        </p:sp>
        <p:sp>
          <p:nvSpPr>
            <p:cNvPr id="91" name="文本框 90">
              <a:extLst>
                <a:ext uri="{FF2B5EF4-FFF2-40B4-BE49-F238E27FC236}">
                  <a16:creationId xmlns:a16="http://schemas.microsoft.com/office/drawing/2014/main" id="{69F65964-89C5-6C2E-E9E8-6E6FF409156A}"/>
                </a:ext>
              </a:extLst>
            </p:cNvPr>
            <p:cNvSpPr txBox="1"/>
            <p:nvPr/>
          </p:nvSpPr>
          <p:spPr>
            <a:xfrm>
              <a:off x="9565700" y="2071913"/>
              <a:ext cx="945376" cy="369332"/>
            </a:xfrm>
            <a:prstGeom prst="rect">
              <a:avLst/>
            </a:prstGeom>
            <a:noFill/>
          </p:spPr>
          <p:txBody>
            <a:bodyPr wrap="square" rtlCol="0">
              <a:spAutoFit/>
            </a:bodyPr>
            <a:lstStyle/>
            <a:p>
              <a:r>
                <a:rPr lang="en-US" altLang="zh-CN" b="1" dirty="0"/>
                <a:t>D. 1000</a:t>
              </a:r>
              <a:endParaRPr lang="zh-CN" altLang="en-US" b="1" dirty="0"/>
            </a:p>
          </p:txBody>
        </p:sp>
      </p:grpSp>
      <p:sp>
        <p:nvSpPr>
          <p:cNvPr id="95" name="文本框 94">
            <a:extLst>
              <a:ext uri="{FF2B5EF4-FFF2-40B4-BE49-F238E27FC236}">
                <a16:creationId xmlns:a16="http://schemas.microsoft.com/office/drawing/2014/main" id="{9070E129-FB51-4635-1FEE-C612E0DFCF05}"/>
              </a:ext>
            </a:extLst>
          </p:cNvPr>
          <p:cNvSpPr txBox="1"/>
          <p:nvPr/>
        </p:nvSpPr>
        <p:spPr>
          <a:xfrm>
            <a:off x="5463504" y="1668031"/>
            <a:ext cx="39559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D</a:t>
            </a:r>
            <a:endParaRPr lang="zh-CN" altLang="en-US" sz="2800" b="1" dirty="0">
              <a:solidFill>
                <a:schemeClr val="accent1">
                  <a:lumMod val="75000"/>
                </a:schemeClr>
              </a:solidFill>
              <a:latin typeface="Arial Black" panose="020B0A04020102020204" pitchFamily="34" charset="0"/>
            </a:endParaRPr>
          </a:p>
        </p:txBody>
      </p:sp>
    </p:spTree>
    <p:custDataLst>
      <p:tags r:id="rId1"/>
    </p:custDataLst>
    <p:extLst>
      <p:ext uri="{BB962C8B-B14F-4D97-AF65-F5344CB8AC3E}">
        <p14:creationId xmlns:p14="http://schemas.microsoft.com/office/powerpoint/2010/main" val="405867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800" decel="100000"/>
                                        <p:tgtEl>
                                          <p:spTgt spid="92"/>
                                        </p:tgtEl>
                                      </p:cBhvr>
                                    </p:animEffect>
                                    <p:anim calcmode="lin" valueType="num">
                                      <p:cBhvr>
                                        <p:cTn id="8" dur="800" decel="100000" fill="hold"/>
                                        <p:tgtEl>
                                          <p:spTgt spid="92"/>
                                        </p:tgtEl>
                                        <p:attrNameLst>
                                          <p:attrName>style.rotation</p:attrName>
                                        </p:attrNameLst>
                                      </p:cBhvr>
                                      <p:tavLst>
                                        <p:tav tm="0">
                                          <p:val>
                                            <p:fltVal val="-90"/>
                                          </p:val>
                                        </p:tav>
                                        <p:tav tm="100000">
                                          <p:val>
                                            <p:fltVal val="0"/>
                                          </p:val>
                                        </p:tav>
                                      </p:tavLst>
                                    </p:anim>
                                    <p:anim calcmode="lin" valueType="num">
                                      <p:cBhvr>
                                        <p:cTn id="9" dur="800" decel="100000" fill="hold"/>
                                        <p:tgtEl>
                                          <p:spTgt spid="92"/>
                                        </p:tgtEl>
                                        <p:attrNameLst>
                                          <p:attrName>ppt_x</p:attrName>
                                        </p:attrNameLst>
                                      </p:cBhvr>
                                      <p:tavLst>
                                        <p:tav tm="0">
                                          <p:val>
                                            <p:strVal val="#ppt_x+0.4"/>
                                          </p:val>
                                        </p:tav>
                                        <p:tav tm="100000">
                                          <p:val>
                                            <p:strVal val="#ppt_x-0.05"/>
                                          </p:val>
                                        </p:tav>
                                      </p:tavLst>
                                    </p:anim>
                                    <p:anim calcmode="lin" valueType="num">
                                      <p:cBhvr>
                                        <p:cTn id="10" dur="800" decel="100000" fill="hold"/>
                                        <p:tgtEl>
                                          <p:spTgt spid="9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9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92"/>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fade">
                                      <p:cBhvr>
                                        <p:cTn id="17" dur="800" decel="100000"/>
                                        <p:tgtEl>
                                          <p:spTgt spid="95"/>
                                        </p:tgtEl>
                                      </p:cBhvr>
                                    </p:animEffect>
                                    <p:anim calcmode="lin" valueType="num">
                                      <p:cBhvr>
                                        <p:cTn id="18" dur="800" decel="100000" fill="hold"/>
                                        <p:tgtEl>
                                          <p:spTgt spid="95"/>
                                        </p:tgtEl>
                                        <p:attrNameLst>
                                          <p:attrName>style.rotation</p:attrName>
                                        </p:attrNameLst>
                                      </p:cBhvr>
                                      <p:tavLst>
                                        <p:tav tm="0">
                                          <p:val>
                                            <p:fltVal val="-90"/>
                                          </p:val>
                                        </p:tav>
                                        <p:tav tm="100000">
                                          <p:val>
                                            <p:fltVal val="0"/>
                                          </p:val>
                                        </p:tav>
                                      </p:tavLst>
                                    </p:anim>
                                    <p:anim calcmode="lin" valueType="num">
                                      <p:cBhvr>
                                        <p:cTn id="19" dur="800" decel="100000" fill="hold"/>
                                        <p:tgtEl>
                                          <p:spTgt spid="95"/>
                                        </p:tgtEl>
                                        <p:attrNameLst>
                                          <p:attrName>ppt_x</p:attrName>
                                        </p:attrNameLst>
                                      </p:cBhvr>
                                      <p:tavLst>
                                        <p:tav tm="0">
                                          <p:val>
                                            <p:strVal val="#ppt_x+0.4"/>
                                          </p:val>
                                        </p:tav>
                                        <p:tav tm="100000">
                                          <p:val>
                                            <p:strVal val="#ppt_x-0.05"/>
                                          </p:val>
                                        </p:tav>
                                      </p:tavLst>
                                    </p:anim>
                                    <p:anim calcmode="lin" valueType="num">
                                      <p:cBhvr>
                                        <p:cTn id="20" dur="800" decel="100000" fill="hold"/>
                                        <p:tgtEl>
                                          <p:spTgt spid="95"/>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95"/>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95"/>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p:cTn id="27" dur="500" fill="hold"/>
                                        <p:tgtEl>
                                          <p:spTgt spid="48"/>
                                        </p:tgtEl>
                                        <p:attrNameLst>
                                          <p:attrName>ppt_w</p:attrName>
                                        </p:attrNameLst>
                                      </p:cBhvr>
                                      <p:tavLst>
                                        <p:tav tm="0">
                                          <p:val>
                                            <p:fltVal val="0"/>
                                          </p:val>
                                        </p:tav>
                                        <p:tav tm="100000">
                                          <p:val>
                                            <p:strVal val="#ppt_w"/>
                                          </p:val>
                                        </p:tav>
                                      </p:tavLst>
                                    </p:anim>
                                    <p:anim calcmode="lin" valueType="num">
                                      <p:cBhvr>
                                        <p:cTn id="28" dur="500" fill="hold"/>
                                        <p:tgtEl>
                                          <p:spTgt spid="48"/>
                                        </p:tgtEl>
                                        <p:attrNameLst>
                                          <p:attrName>ppt_h</p:attrName>
                                        </p:attrNameLst>
                                      </p:cBhvr>
                                      <p:tavLst>
                                        <p:tav tm="0">
                                          <p:val>
                                            <p:fltVal val="0"/>
                                          </p:val>
                                        </p:tav>
                                        <p:tav tm="100000">
                                          <p:val>
                                            <p:strVal val="#ppt_h"/>
                                          </p:val>
                                        </p:tav>
                                      </p:tavLst>
                                    </p:anim>
                                    <p:animEffect transition="in" filter="fade">
                                      <p:cBhvr>
                                        <p:cTn id="29" dur="500"/>
                                        <p:tgtEl>
                                          <p:spTgt spid="4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93"/>
                                        </p:tgtEl>
                                        <p:attrNameLst>
                                          <p:attrName>style.visibility</p:attrName>
                                        </p:attrNameLst>
                                      </p:cBhvr>
                                      <p:to>
                                        <p:strVal val="visible"/>
                                      </p:to>
                                    </p:set>
                                    <p:anim calcmode="lin" valueType="num">
                                      <p:cBhvr additive="base">
                                        <p:cTn id="34" dur="500" fill="hold"/>
                                        <p:tgtEl>
                                          <p:spTgt spid="93"/>
                                        </p:tgtEl>
                                        <p:attrNameLst>
                                          <p:attrName>ppt_x</p:attrName>
                                        </p:attrNameLst>
                                      </p:cBhvr>
                                      <p:tavLst>
                                        <p:tav tm="0">
                                          <p:val>
                                            <p:strVal val="#ppt_x"/>
                                          </p:val>
                                        </p:tav>
                                        <p:tav tm="100000">
                                          <p:val>
                                            <p:strVal val="#ppt_x"/>
                                          </p:val>
                                        </p:tav>
                                      </p:tavLst>
                                    </p:anim>
                                    <p:anim calcmode="lin" valueType="num">
                                      <p:cBhvr additive="base">
                                        <p:cTn id="35"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2" presetClass="entr" presetSubtype="8" fill="hold" nodeType="clickEffect">
                                  <p:stCondLst>
                                    <p:cond delay="0"/>
                                  </p:stCondLst>
                                  <p:childTnLst>
                                    <p:set>
                                      <p:cBhvr>
                                        <p:cTn id="39" dur="1" fill="hold">
                                          <p:stCondLst>
                                            <p:cond delay="0"/>
                                          </p:stCondLst>
                                        </p:cTn>
                                        <p:tgtEl>
                                          <p:spTgt spid="63"/>
                                        </p:tgtEl>
                                        <p:attrNameLst>
                                          <p:attrName>style.visibility</p:attrName>
                                        </p:attrNameLst>
                                      </p:cBhvr>
                                      <p:to>
                                        <p:strVal val="visible"/>
                                      </p:to>
                                    </p:set>
                                    <p:anim calcmode="lin" valueType="num">
                                      <p:cBhvr additive="base">
                                        <p:cTn id="40" dur="500"/>
                                        <p:tgtEl>
                                          <p:spTgt spid="63"/>
                                        </p:tgtEl>
                                        <p:attrNameLst>
                                          <p:attrName>ppt_x</p:attrName>
                                        </p:attrNameLst>
                                      </p:cBhvr>
                                      <p:tavLst>
                                        <p:tav tm="0">
                                          <p:val>
                                            <p:strVal val="#ppt_x-#ppt_w*1.125000"/>
                                          </p:val>
                                        </p:tav>
                                        <p:tav tm="100000">
                                          <p:val>
                                            <p:strVal val="#ppt_x"/>
                                          </p:val>
                                        </p:tav>
                                      </p:tavLst>
                                    </p:anim>
                                    <p:animEffect transition="in" filter="wipe(right)">
                                      <p:cBhvr>
                                        <p:cTn id="41" dur="500"/>
                                        <p:tgtEl>
                                          <p:spTgt spid="6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wipe(left)">
                                      <p:cBhvr>
                                        <p:cTn id="46" dur="500"/>
                                        <p:tgtEl>
                                          <p:spTgt spid="64"/>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anim calcmode="lin" valueType="num">
                                      <p:cBhvr additive="base">
                                        <p:cTn id="51" dur="500"/>
                                        <p:tgtEl>
                                          <p:spTgt spid="65"/>
                                        </p:tgtEl>
                                        <p:attrNameLst>
                                          <p:attrName>ppt_y</p:attrName>
                                        </p:attrNameLst>
                                      </p:cBhvr>
                                      <p:tavLst>
                                        <p:tav tm="0">
                                          <p:val>
                                            <p:strVal val="#ppt_y+#ppt_h*1.125000"/>
                                          </p:val>
                                        </p:tav>
                                        <p:tav tm="100000">
                                          <p:val>
                                            <p:strVal val="#ppt_y"/>
                                          </p:val>
                                        </p:tav>
                                      </p:tavLst>
                                    </p:anim>
                                    <p:animEffect transition="in" filter="wipe(up)">
                                      <p:cBhvr>
                                        <p:cTn id="52" dur="500"/>
                                        <p:tgtEl>
                                          <p:spTgt spid="65"/>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grpId="0" nodeType="clickEffect">
                                  <p:stCondLst>
                                    <p:cond delay="0"/>
                                  </p:stCondLst>
                                  <p:childTnLst>
                                    <p:set>
                                      <p:cBhvr>
                                        <p:cTn id="56" dur="1" fill="hold">
                                          <p:stCondLst>
                                            <p:cond delay="0"/>
                                          </p:stCondLst>
                                        </p:cTn>
                                        <p:tgtEl>
                                          <p:spTgt spid="66"/>
                                        </p:tgtEl>
                                        <p:attrNameLst>
                                          <p:attrName>style.visibility</p:attrName>
                                        </p:attrNameLst>
                                      </p:cBhvr>
                                      <p:to>
                                        <p:strVal val="visible"/>
                                      </p:to>
                                    </p:set>
                                    <p:anim calcmode="lin" valueType="num">
                                      <p:cBhvr additive="base">
                                        <p:cTn id="57" dur="500"/>
                                        <p:tgtEl>
                                          <p:spTgt spid="66"/>
                                        </p:tgtEl>
                                        <p:attrNameLst>
                                          <p:attrName>ppt_y</p:attrName>
                                        </p:attrNameLst>
                                      </p:cBhvr>
                                      <p:tavLst>
                                        <p:tav tm="0">
                                          <p:val>
                                            <p:strVal val="#ppt_y+#ppt_h*1.125000"/>
                                          </p:val>
                                        </p:tav>
                                        <p:tav tm="100000">
                                          <p:val>
                                            <p:strVal val="#ppt_y"/>
                                          </p:val>
                                        </p:tav>
                                      </p:tavLst>
                                    </p:anim>
                                    <p:animEffect transition="in" filter="wipe(up)">
                                      <p:cBhvr>
                                        <p:cTn id="58" dur="500"/>
                                        <p:tgtEl>
                                          <p:spTgt spid="66"/>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8" fill="hold" nodeType="clickEffect">
                                  <p:stCondLst>
                                    <p:cond delay="0"/>
                                  </p:stCondLst>
                                  <p:childTnLst>
                                    <p:set>
                                      <p:cBhvr>
                                        <p:cTn id="62" dur="1" fill="hold">
                                          <p:stCondLst>
                                            <p:cond delay="0"/>
                                          </p:stCondLst>
                                        </p:cTn>
                                        <p:tgtEl>
                                          <p:spTgt spid="67"/>
                                        </p:tgtEl>
                                        <p:attrNameLst>
                                          <p:attrName>style.visibility</p:attrName>
                                        </p:attrNameLst>
                                      </p:cBhvr>
                                      <p:to>
                                        <p:strVal val="visible"/>
                                      </p:to>
                                    </p:set>
                                    <p:anim calcmode="lin" valueType="num">
                                      <p:cBhvr additive="base">
                                        <p:cTn id="63" dur="500"/>
                                        <p:tgtEl>
                                          <p:spTgt spid="67"/>
                                        </p:tgtEl>
                                        <p:attrNameLst>
                                          <p:attrName>ppt_x</p:attrName>
                                        </p:attrNameLst>
                                      </p:cBhvr>
                                      <p:tavLst>
                                        <p:tav tm="0">
                                          <p:val>
                                            <p:strVal val="#ppt_x-#ppt_w*1.125000"/>
                                          </p:val>
                                        </p:tav>
                                        <p:tav tm="100000">
                                          <p:val>
                                            <p:strVal val="#ppt_x"/>
                                          </p:val>
                                        </p:tav>
                                      </p:tavLst>
                                    </p:anim>
                                    <p:animEffect transition="in" filter="wipe(right)">
                                      <p:cBhvr>
                                        <p:cTn id="64" dur="500"/>
                                        <p:tgtEl>
                                          <p:spTgt spid="67"/>
                                        </p:tgtEl>
                                      </p:cBhvr>
                                    </p:animEffect>
                                  </p:childTnLst>
                                </p:cTn>
                              </p:par>
                            </p:childTnLst>
                          </p:cTn>
                        </p:par>
                      </p:childTnLst>
                    </p:cTn>
                  </p:par>
                  <p:par>
                    <p:cTn id="65" fill="hold">
                      <p:stCondLst>
                        <p:cond delay="indefinite"/>
                      </p:stCondLst>
                      <p:childTnLst>
                        <p:par>
                          <p:cTn id="66" fill="hold">
                            <p:stCondLst>
                              <p:cond delay="0"/>
                            </p:stCondLst>
                            <p:childTnLst>
                              <p:par>
                                <p:cTn id="67" presetID="35" presetClass="emph" presetSubtype="0" repeatCount="3000" fill="hold" grpId="1" nodeType="clickEffect">
                                  <p:stCondLst>
                                    <p:cond delay="0"/>
                                  </p:stCondLst>
                                  <p:childTnLst>
                                    <p:anim calcmode="discrete" valueType="str">
                                      <p:cBhvr>
                                        <p:cTn id="68" dur="500" fill="hold"/>
                                        <p:tgtEl>
                                          <p:spTgt spid="66"/>
                                        </p:tgtEl>
                                        <p:attrNameLst>
                                          <p:attrName>style.visibility</p:attrName>
                                        </p:attrNameLst>
                                      </p:cBhvr>
                                      <p:tavLst>
                                        <p:tav tm="0">
                                          <p:val>
                                            <p:strVal val="hidden"/>
                                          </p:val>
                                        </p:tav>
                                        <p:tav tm="50000">
                                          <p:val>
                                            <p:strVal val="visible"/>
                                          </p:val>
                                        </p:tav>
                                      </p:tavLst>
                                    </p:anim>
                                  </p:childTnLst>
                                </p:cTn>
                              </p:par>
                            </p:childTnLst>
                          </p:cTn>
                        </p:par>
                      </p:childTnLst>
                    </p:cTn>
                  </p:par>
                  <p:par>
                    <p:cTn id="69" fill="hold">
                      <p:stCondLst>
                        <p:cond delay="indefinite"/>
                      </p:stCondLst>
                      <p:childTnLst>
                        <p:par>
                          <p:cTn id="70" fill="hold">
                            <p:stCondLst>
                              <p:cond delay="0"/>
                            </p:stCondLst>
                            <p:childTnLst>
                              <p:par>
                                <p:cTn id="71" presetID="12" presetClass="entr" presetSubtype="4" fill="hold" grpId="0" nodeType="clickEffect">
                                  <p:stCondLst>
                                    <p:cond delay="0"/>
                                  </p:stCondLst>
                                  <p:childTnLst>
                                    <p:set>
                                      <p:cBhvr>
                                        <p:cTn id="72" dur="1" fill="hold">
                                          <p:stCondLst>
                                            <p:cond delay="0"/>
                                          </p:stCondLst>
                                        </p:cTn>
                                        <p:tgtEl>
                                          <p:spTgt spid="73"/>
                                        </p:tgtEl>
                                        <p:attrNameLst>
                                          <p:attrName>style.visibility</p:attrName>
                                        </p:attrNameLst>
                                      </p:cBhvr>
                                      <p:to>
                                        <p:strVal val="visible"/>
                                      </p:to>
                                    </p:set>
                                    <p:anim calcmode="lin" valueType="num">
                                      <p:cBhvr additive="base">
                                        <p:cTn id="73" dur="500"/>
                                        <p:tgtEl>
                                          <p:spTgt spid="73"/>
                                        </p:tgtEl>
                                        <p:attrNameLst>
                                          <p:attrName>ppt_y</p:attrName>
                                        </p:attrNameLst>
                                      </p:cBhvr>
                                      <p:tavLst>
                                        <p:tav tm="0">
                                          <p:val>
                                            <p:strVal val="#ppt_y+#ppt_h*1.125000"/>
                                          </p:val>
                                        </p:tav>
                                        <p:tav tm="100000">
                                          <p:val>
                                            <p:strVal val="#ppt_y"/>
                                          </p:val>
                                        </p:tav>
                                      </p:tavLst>
                                    </p:anim>
                                    <p:animEffect transition="in" filter="wipe(up)">
                                      <p:cBhvr>
                                        <p:cTn id="74" dur="500"/>
                                        <p:tgtEl>
                                          <p:spTgt spid="7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72"/>
                                        </p:tgtEl>
                                        <p:attrNameLst>
                                          <p:attrName>style.visibility</p:attrName>
                                        </p:attrNameLst>
                                      </p:cBhvr>
                                      <p:to>
                                        <p:strVal val="visible"/>
                                      </p:to>
                                    </p:set>
                                    <p:animEffect transition="in" filter="wipe(left)">
                                      <p:cBhvr>
                                        <p:cTn id="79" dur="500"/>
                                        <p:tgtEl>
                                          <p:spTgt spid="72"/>
                                        </p:tgtEl>
                                      </p:cBhvr>
                                    </p:animEffect>
                                  </p:childTnLst>
                                </p:cTn>
                              </p:par>
                            </p:childTnLst>
                          </p:cTn>
                        </p:par>
                      </p:childTnLst>
                    </p:cTn>
                  </p:par>
                  <p:par>
                    <p:cTn id="80" fill="hold">
                      <p:stCondLst>
                        <p:cond delay="indefinite"/>
                      </p:stCondLst>
                      <p:childTnLst>
                        <p:par>
                          <p:cTn id="81" fill="hold">
                            <p:stCondLst>
                              <p:cond delay="0"/>
                            </p:stCondLst>
                            <p:childTnLst>
                              <p:par>
                                <p:cTn id="82" presetID="12" presetClass="entr" presetSubtype="4" fill="hold" grpId="0" nodeType="clickEffect">
                                  <p:stCondLst>
                                    <p:cond delay="0"/>
                                  </p:stCondLst>
                                  <p:childTnLst>
                                    <p:set>
                                      <p:cBhvr>
                                        <p:cTn id="83" dur="1" fill="hold">
                                          <p:stCondLst>
                                            <p:cond delay="0"/>
                                          </p:stCondLst>
                                        </p:cTn>
                                        <p:tgtEl>
                                          <p:spTgt spid="74"/>
                                        </p:tgtEl>
                                        <p:attrNameLst>
                                          <p:attrName>style.visibility</p:attrName>
                                        </p:attrNameLst>
                                      </p:cBhvr>
                                      <p:to>
                                        <p:strVal val="visible"/>
                                      </p:to>
                                    </p:set>
                                    <p:anim calcmode="lin" valueType="num">
                                      <p:cBhvr additive="base">
                                        <p:cTn id="84" dur="500"/>
                                        <p:tgtEl>
                                          <p:spTgt spid="74"/>
                                        </p:tgtEl>
                                        <p:attrNameLst>
                                          <p:attrName>ppt_y</p:attrName>
                                        </p:attrNameLst>
                                      </p:cBhvr>
                                      <p:tavLst>
                                        <p:tav tm="0">
                                          <p:val>
                                            <p:strVal val="#ppt_y+#ppt_h*1.125000"/>
                                          </p:val>
                                        </p:tav>
                                        <p:tav tm="100000">
                                          <p:val>
                                            <p:strVal val="#ppt_y"/>
                                          </p:val>
                                        </p:tav>
                                      </p:tavLst>
                                    </p:anim>
                                    <p:animEffect transition="in" filter="wipe(up)">
                                      <p:cBhvr>
                                        <p:cTn id="85" dur="500"/>
                                        <p:tgtEl>
                                          <p:spTgt spid="74"/>
                                        </p:tgtEl>
                                      </p:cBhvr>
                                    </p:animEffect>
                                  </p:childTnLst>
                                </p:cTn>
                              </p:par>
                            </p:childTnLst>
                          </p:cTn>
                        </p:par>
                      </p:childTnLst>
                    </p:cTn>
                  </p:par>
                  <p:par>
                    <p:cTn id="86" fill="hold">
                      <p:stCondLst>
                        <p:cond delay="indefinite"/>
                      </p:stCondLst>
                      <p:childTnLst>
                        <p:par>
                          <p:cTn id="87" fill="hold">
                            <p:stCondLst>
                              <p:cond delay="0"/>
                            </p:stCondLst>
                            <p:childTnLst>
                              <p:par>
                                <p:cTn id="88" presetID="12" presetClass="entr" presetSubtype="2" fill="hold" nodeType="clickEffect">
                                  <p:stCondLst>
                                    <p:cond delay="0"/>
                                  </p:stCondLst>
                                  <p:childTnLst>
                                    <p:set>
                                      <p:cBhvr>
                                        <p:cTn id="89" dur="1" fill="hold">
                                          <p:stCondLst>
                                            <p:cond delay="0"/>
                                          </p:stCondLst>
                                        </p:cTn>
                                        <p:tgtEl>
                                          <p:spTgt spid="94"/>
                                        </p:tgtEl>
                                        <p:attrNameLst>
                                          <p:attrName>style.visibility</p:attrName>
                                        </p:attrNameLst>
                                      </p:cBhvr>
                                      <p:to>
                                        <p:strVal val="visible"/>
                                      </p:to>
                                    </p:set>
                                    <p:anim calcmode="lin" valueType="num">
                                      <p:cBhvr additive="base">
                                        <p:cTn id="90" dur="500"/>
                                        <p:tgtEl>
                                          <p:spTgt spid="94"/>
                                        </p:tgtEl>
                                        <p:attrNameLst>
                                          <p:attrName>ppt_x</p:attrName>
                                        </p:attrNameLst>
                                      </p:cBhvr>
                                      <p:tavLst>
                                        <p:tav tm="0">
                                          <p:val>
                                            <p:strVal val="#ppt_x+#ppt_w*1.125000"/>
                                          </p:val>
                                        </p:tav>
                                        <p:tav tm="100000">
                                          <p:val>
                                            <p:strVal val="#ppt_x"/>
                                          </p:val>
                                        </p:tav>
                                      </p:tavLst>
                                    </p:anim>
                                    <p:animEffect transition="in" filter="wipe(left)">
                                      <p:cBhvr>
                                        <p:cTn id="91" dur="500"/>
                                        <p:tgtEl>
                                          <p:spTgt spid="94"/>
                                        </p:tgtEl>
                                      </p:cBhvr>
                                    </p:animEffect>
                                  </p:childTnLst>
                                </p:cTn>
                              </p:par>
                            </p:childTnLst>
                          </p:cTn>
                        </p:par>
                      </p:childTnLst>
                    </p:cTn>
                  </p:par>
                  <p:par>
                    <p:cTn id="92" fill="hold">
                      <p:stCondLst>
                        <p:cond delay="indefinite"/>
                      </p:stCondLst>
                      <p:childTnLst>
                        <p:par>
                          <p:cTn id="93" fill="hold">
                            <p:stCondLst>
                              <p:cond delay="0"/>
                            </p:stCondLst>
                            <p:childTnLst>
                              <p:par>
                                <p:cTn id="94" presetID="35" presetClass="emph" presetSubtype="0" repeatCount="3000" fill="hold" grpId="1" nodeType="clickEffect">
                                  <p:stCondLst>
                                    <p:cond delay="0"/>
                                  </p:stCondLst>
                                  <p:childTnLst>
                                    <p:anim calcmode="discrete" valueType="str">
                                      <p:cBhvr>
                                        <p:cTn id="95" dur="500" fill="hold"/>
                                        <p:tgtEl>
                                          <p:spTgt spid="74"/>
                                        </p:tgtEl>
                                        <p:attrNameLst>
                                          <p:attrName>style.visibility</p:attrName>
                                        </p:attrNameLst>
                                      </p:cBhvr>
                                      <p:tavLst>
                                        <p:tav tm="0">
                                          <p:val>
                                            <p:strVal val="hidden"/>
                                          </p:val>
                                        </p:tav>
                                        <p:tav tm="50000">
                                          <p:val>
                                            <p:strVal val="visible"/>
                                          </p:val>
                                        </p:tav>
                                      </p:tavLst>
                                    </p:anim>
                                  </p:childTnLst>
                                </p:cTn>
                              </p:par>
                            </p:childTnLst>
                          </p:cTn>
                        </p:par>
                      </p:childTnLst>
                    </p:cTn>
                  </p:par>
                  <p:par>
                    <p:cTn id="96" fill="hold">
                      <p:stCondLst>
                        <p:cond delay="indefinite"/>
                      </p:stCondLst>
                      <p:childTnLst>
                        <p:par>
                          <p:cTn id="97" fill="hold">
                            <p:stCondLst>
                              <p:cond delay="0"/>
                            </p:stCondLst>
                            <p:childTnLst>
                              <p:par>
                                <p:cTn id="98" presetID="22" presetClass="entr" presetSubtype="2" fill="hold" grpId="0" nodeType="clickEffect">
                                  <p:stCondLst>
                                    <p:cond delay="0"/>
                                  </p:stCondLst>
                                  <p:childTnLst>
                                    <p:set>
                                      <p:cBhvr>
                                        <p:cTn id="99" dur="1" fill="hold">
                                          <p:stCondLst>
                                            <p:cond delay="0"/>
                                          </p:stCondLst>
                                        </p:cTn>
                                        <p:tgtEl>
                                          <p:spTgt spid="85"/>
                                        </p:tgtEl>
                                        <p:attrNameLst>
                                          <p:attrName>style.visibility</p:attrName>
                                        </p:attrNameLst>
                                      </p:cBhvr>
                                      <p:to>
                                        <p:strVal val="visible"/>
                                      </p:to>
                                    </p:set>
                                    <p:animEffect transition="in" filter="wipe(right)">
                                      <p:cBhvr>
                                        <p:cTn id="10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4" grpId="1"/>
      <p:bldP spid="65" grpId="0"/>
      <p:bldP spid="66" grpId="0"/>
      <p:bldP spid="66" grpId="1"/>
      <p:bldP spid="48" grpId="0"/>
      <p:bldP spid="64" grpId="0" animBg="1"/>
      <p:bldP spid="72" grpId="0" animBg="1"/>
      <p:bldP spid="85" grpId="0" animBg="1"/>
      <p:bldP spid="9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p>
          </p:txBody>
        </p:sp>
      </p:grpSp>
      <p:sp>
        <p:nvSpPr>
          <p:cNvPr id="48" name="文本框 47">
            <a:extLst>
              <a:ext uri="{FF2B5EF4-FFF2-40B4-BE49-F238E27FC236}">
                <a16:creationId xmlns:a16="http://schemas.microsoft.com/office/drawing/2014/main" id="{00E4F696-98DD-C625-998F-B503B09C7A5F}"/>
              </a:ext>
            </a:extLst>
          </p:cNvPr>
          <p:cNvSpPr txBox="1"/>
          <p:nvPr/>
        </p:nvSpPr>
        <p:spPr>
          <a:xfrm>
            <a:off x="1036685" y="2379979"/>
            <a:ext cx="675384" cy="369332"/>
          </a:xfrm>
          <a:prstGeom prst="rect">
            <a:avLst/>
          </a:prstGeom>
          <a:noFill/>
        </p:spPr>
        <p:txBody>
          <a:bodyPr wrap="square" rtlCol="0">
            <a:spAutoFit/>
          </a:bodyPr>
          <a:lstStyle/>
          <a:p>
            <a:r>
              <a:rPr lang="zh-CN" altLang="en-US" b="1" dirty="0"/>
              <a:t>解析</a:t>
            </a:r>
          </a:p>
        </p:txBody>
      </p:sp>
      <p:grpSp>
        <p:nvGrpSpPr>
          <p:cNvPr id="93" name="组合 92">
            <a:extLst>
              <a:ext uri="{FF2B5EF4-FFF2-40B4-BE49-F238E27FC236}">
                <a16:creationId xmlns:a16="http://schemas.microsoft.com/office/drawing/2014/main" id="{708DC83A-47D3-E9DC-47EA-75E9C3B19CA1}"/>
              </a:ext>
            </a:extLst>
          </p:cNvPr>
          <p:cNvGrpSpPr/>
          <p:nvPr/>
        </p:nvGrpSpPr>
        <p:grpSpPr>
          <a:xfrm>
            <a:off x="2133600" y="2702820"/>
            <a:ext cx="7931284" cy="3672040"/>
            <a:chOff x="2133600" y="2702820"/>
            <a:chExt cx="7931284" cy="3672040"/>
          </a:xfrm>
        </p:grpSpPr>
        <p:pic>
          <p:nvPicPr>
            <p:cNvPr id="53" name="图形 52">
              <a:extLst>
                <a:ext uri="{FF2B5EF4-FFF2-40B4-BE49-F238E27FC236}">
                  <a16:creationId xmlns:a16="http://schemas.microsoft.com/office/drawing/2014/main" id="{6F5B4E27-15FE-3498-88E0-403C881A06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29772" y="2702820"/>
              <a:ext cx="651898" cy="630524"/>
            </a:xfrm>
            <a:prstGeom prst="rect">
              <a:avLst/>
            </a:prstGeom>
          </p:spPr>
        </p:pic>
        <p:pic>
          <p:nvPicPr>
            <p:cNvPr id="54" name="图形 53">
              <a:extLst>
                <a:ext uri="{FF2B5EF4-FFF2-40B4-BE49-F238E27FC236}">
                  <a16:creationId xmlns:a16="http://schemas.microsoft.com/office/drawing/2014/main" id="{D8D8A120-6C98-A5EF-A245-A372223FC0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69334" y="2702820"/>
              <a:ext cx="497183" cy="652553"/>
            </a:xfrm>
            <a:prstGeom prst="rect">
              <a:avLst/>
            </a:prstGeom>
          </p:spPr>
        </p:pic>
        <p:sp>
          <p:nvSpPr>
            <p:cNvPr id="51" name="文本框 50">
              <a:extLst>
                <a:ext uri="{FF2B5EF4-FFF2-40B4-BE49-F238E27FC236}">
                  <a16:creationId xmlns:a16="http://schemas.microsoft.com/office/drawing/2014/main" id="{330C5E2A-1C4E-35AE-CA7B-03AECC6A09E1}"/>
                </a:ext>
              </a:extLst>
            </p:cNvPr>
            <p:cNvSpPr txBox="1"/>
            <p:nvPr/>
          </p:nvSpPr>
          <p:spPr>
            <a:xfrm>
              <a:off x="2133600" y="2824053"/>
              <a:ext cx="996172" cy="369332"/>
            </a:xfrm>
            <a:prstGeom prst="rect">
              <a:avLst/>
            </a:prstGeom>
            <a:noFill/>
          </p:spPr>
          <p:txBody>
            <a:bodyPr wrap="square" rtlCol="0">
              <a:spAutoFit/>
            </a:bodyPr>
            <a:lstStyle/>
            <a:p>
              <a:pPr algn="r"/>
              <a:r>
                <a:rPr lang="zh-CN" altLang="en-US" b="1" dirty="0"/>
                <a:t>主机甲</a:t>
              </a:r>
            </a:p>
          </p:txBody>
        </p:sp>
        <p:sp>
          <p:nvSpPr>
            <p:cNvPr id="52" name="文本框 51">
              <a:extLst>
                <a:ext uri="{FF2B5EF4-FFF2-40B4-BE49-F238E27FC236}">
                  <a16:creationId xmlns:a16="http://schemas.microsoft.com/office/drawing/2014/main" id="{A4C62AE9-E0FA-3BCE-DBEB-C74030DB19FA}"/>
                </a:ext>
              </a:extLst>
            </p:cNvPr>
            <p:cNvSpPr txBox="1"/>
            <p:nvPr/>
          </p:nvSpPr>
          <p:spPr>
            <a:xfrm>
              <a:off x="9066517" y="2824053"/>
              <a:ext cx="998367" cy="369332"/>
            </a:xfrm>
            <a:prstGeom prst="rect">
              <a:avLst/>
            </a:prstGeom>
            <a:noFill/>
          </p:spPr>
          <p:txBody>
            <a:bodyPr wrap="square" rtlCol="0">
              <a:spAutoFit/>
            </a:bodyPr>
            <a:lstStyle/>
            <a:p>
              <a:r>
                <a:rPr lang="zh-CN" altLang="en-US" b="1" dirty="0"/>
                <a:t>主机乙</a:t>
              </a:r>
            </a:p>
          </p:txBody>
        </p:sp>
        <p:sp>
          <p:nvSpPr>
            <p:cNvPr id="55" name="箭头: 左右 54">
              <a:extLst>
                <a:ext uri="{FF2B5EF4-FFF2-40B4-BE49-F238E27FC236}">
                  <a16:creationId xmlns:a16="http://schemas.microsoft.com/office/drawing/2014/main" id="{39B3E038-2565-CCF3-1ACC-E3A3EB8BE330}"/>
                </a:ext>
              </a:extLst>
            </p:cNvPr>
            <p:cNvSpPr/>
            <p:nvPr/>
          </p:nvSpPr>
          <p:spPr>
            <a:xfrm>
              <a:off x="3781670" y="2714571"/>
              <a:ext cx="4728872" cy="62905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已通过“三报文握手”建立</a:t>
              </a:r>
              <a:r>
                <a:rPr lang="en-US" altLang="zh-CN" b="1" dirty="0"/>
                <a:t>TCP</a:t>
              </a:r>
              <a:r>
                <a:rPr lang="zh-CN" altLang="en-US" b="1" dirty="0"/>
                <a:t>连接</a:t>
              </a:r>
            </a:p>
          </p:txBody>
        </p:sp>
        <p:cxnSp>
          <p:nvCxnSpPr>
            <p:cNvPr id="57" name="直接箭头连接符 56">
              <a:extLst>
                <a:ext uri="{FF2B5EF4-FFF2-40B4-BE49-F238E27FC236}">
                  <a16:creationId xmlns:a16="http://schemas.microsoft.com/office/drawing/2014/main" id="{8D32CB3F-067C-0B8B-5A8E-EFA1DA8ACC18}"/>
                </a:ext>
              </a:extLst>
            </p:cNvPr>
            <p:cNvCxnSpPr>
              <a:cxnSpLocks/>
            </p:cNvCxnSpPr>
            <p:nvPr/>
          </p:nvCxnSpPr>
          <p:spPr>
            <a:xfrm>
              <a:off x="3450076" y="3429000"/>
              <a:ext cx="0" cy="29458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95AC690B-77C9-E3E2-725E-63AE8CBFB241}"/>
                </a:ext>
              </a:extLst>
            </p:cNvPr>
            <p:cNvCxnSpPr>
              <a:cxnSpLocks/>
            </p:cNvCxnSpPr>
            <p:nvPr/>
          </p:nvCxnSpPr>
          <p:spPr>
            <a:xfrm>
              <a:off x="8816501" y="3378740"/>
              <a:ext cx="0" cy="29961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876E7D8D-254F-CBD2-2822-17BE3FA2A510}"/>
                </a:ext>
              </a:extLst>
            </p:cNvPr>
            <p:cNvSpPr txBox="1"/>
            <p:nvPr/>
          </p:nvSpPr>
          <p:spPr>
            <a:xfrm>
              <a:off x="3164732" y="6005528"/>
              <a:ext cx="285344" cy="369332"/>
            </a:xfrm>
            <a:prstGeom prst="rect">
              <a:avLst/>
            </a:prstGeom>
            <a:noFill/>
          </p:spPr>
          <p:txBody>
            <a:bodyPr wrap="square" rtlCol="0">
              <a:spAutoFit/>
            </a:bodyPr>
            <a:lstStyle/>
            <a:p>
              <a:r>
                <a:rPr lang="en-US" altLang="zh-CN" b="1" dirty="0"/>
                <a:t>t</a:t>
              </a:r>
              <a:endParaRPr lang="zh-CN" altLang="en-US" b="1" dirty="0"/>
            </a:p>
          </p:txBody>
        </p:sp>
        <p:sp>
          <p:nvSpPr>
            <p:cNvPr id="60" name="文本框 59">
              <a:extLst>
                <a:ext uri="{FF2B5EF4-FFF2-40B4-BE49-F238E27FC236}">
                  <a16:creationId xmlns:a16="http://schemas.microsoft.com/office/drawing/2014/main" id="{D24AF770-ECD6-16C2-F9B0-D2F80DD55893}"/>
                </a:ext>
              </a:extLst>
            </p:cNvPr>
            <p:cNvSpPr txBox="1"/>
            <p:nvPr/>
          </p:nvSpPr>
          <p:spPr>
            <a:xfrm>
              <a:off x="8832715" y="6005528"/>
              <a:ext cx="285344" cy="369332"/>
            </a:xfrm>
            <a:prstGeom prst="rect">
              <a:avLst/>
            </a:prstGeom>
            <a:noFill/>
          </p:spPr>
          <p:txBody>
            <a:bodyPr wrap="square" rtlCol="0">
              <a:spAutoFit/>
            </a:bodyPr>
            <a:lstStyle/>
            <a:p>
              <a:r>
                <a:rPr lang="en-US" altLang="zh-CN" b="1" dirty="0"/>
                <a:t>t</a:t>
              </a:r>
              <a:endParaRPr lang="zh-CN" altLang="en-US" b="1" dirty="0"/>
            </a:p>
          </p:txBody>
        </p:sp>
      </p:grpSp>
      <p:grpSp>
        <p:nvGrpSpPr>
          <p:cNvPr id="94" name="组合 93">
            <a:extLst>
              <a:ext uri="{FF2B5EF4-FFF2-40B4-BE49-F238E27FC236}">
                <a16:creationId xmlns:a16="http://schemas.microsoft.com/office/drawing/2014/main" id="{6F06A9B4-F130-1305-BB13-EFCFE9A83310}"/>
              </a:ext>
            </a:extLst>
          </p:cNvPr>
          <p:cNvGrpSpPr/>
          <p:nvPr/>
        </p:nvGrpSpPr>
        <p:grpSpPr>
          <a:xfrm>
            <a:off x="3451368" y="4076025"/>
            <a:ext cx="3595265" cy="381601"/>
            <a:chOff x="3484484" y="5732208"/>
            <a:chExt cx="3595265" cy="381601"/>
          </a:xfrm>
        </p:grpSpPr>
        <p:sp>
          <p:nvSpPr>
            <p:cNvPr id="76" name="矩形 75">
              <a:extLst>
                <a:ext uri="{FF2B5EF4-FFF2-40B4-BE49-F238E27FC236}">
                  <a16:creationId xmlns:a16="http://schemas.microsoft.com/office/drawing/2014/main" id="{93479B7E-8E2C-F08E-4BF9-231ED2DFE117}"/>
                </a:ext>
              </a:extLst>
            </p:cNvPr>
            <p:cNvSpPr/>
            <p:nvPr/>
          </p:nvSpPr>
          <p:spPr>
            <a:xfrm>
              <a:off x="4560286" y="5732208"/>
              <a:ext cx="2519463" cy="381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100</a:t>
              </a:r>
              <a:r>
                <a:rPr lang="zh-CN" altLang="en-US" sz="1600" b="1" dirty="0">
                  <a:solidFill>
                    <a:schemeClr val="tx1"/>
                  </a:solidFill>
                </a:rPr>
                <a:t>字节的数据载荷</a:t>
              </a:r>
            </a:p>
          </p:txBody>
        </p:sp>
        <p:sp>
          <p:nvSpPr>
            <p:cNvPr id="77" name="矩形 76">
              <a:extLst>
                <a:ext uri="{FF2B5EF4-FFF2-40B4-BE49-F238E27FC236}">
                  <a16:creationId xmlns:a16="http://schemas.microsoft.com/office/drawing/2014/main" id="{F4DE784B-331F-21E0-9F12-3106C51149C3}"/>
                </a:ext>
              </a:extLst>
            </p:cNvPr>
            <p:cNvSpPr/>
            <p:nvPr/>
          </p:nvSpPr>
          <p:spPr>
            <a:xfrm>
              <a:off x="3944201" y="5732208"/>
              <a:ext cx="616085" cy="38160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首部</a:t>
              </a:r>
            </a:p>
          </p:txBody>
        </p:sp>
        <p:cxnSp>
          <p:nvCxnSpPr>
            <p:cNvPr id="78" name="直接箭头连接符 77">
              <a:extLst>
                <a:ext uri="{FF2B5EF4-FFF2-40B4-BE49-F238E27FC236}">
                  <a16:creationId xmlns:a16="http://schemas.microsoft.com/office/drawing/2014/main" id="{36674730-DF67-C035-71EC-AEC7B1716133}"/>
                </a:ext>
              </a:extLst>
            </p:cNvPr>
            <p:cNvCxnSpPr>
              <a:cxnSpLocks/>
            </p:cNvCxnSpPr>
            <p:nvPr/>
          </p:nvCxnSpPr>
          <p:spPr>
            <a:xfrm flipH="1">
              <a:off x="3484484" y="5954837"/>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组合 91">
            <a:extLst>
              <a:ext uri="{FF2B5EF4-FFF2-40B4-BE49-F238E27FC236}">
                <a16:creationId xmlns:a16="http://schemas.microsoft.com/office/drawing/2014/main" id="{5861F06C-2ECB-5DA7-F988-C2205964D201}"/>
              </a:ext>
            </a:extLst>
          </p:cNvPr>
          <p:cNvGrpSpPr/>
          <p:nvPr/>
        </p:nvGrpSpPr>
        <p:grpSpPr>
          <a:xfrm>
            <a:off x="862519" y="1177794"/>
            <a:ext cx="11024681" cy="1263451"/>
            <a:chOff x="862519" y="1177794"/>
            <a:chExt cx="11024681" cy="1263451"/>
          </a:xfrm>
        </p:grpSpPr>
        <p:sp>
          <p:nvSpPr>
            <p:cNvPr id="5" name="文本框 4">
              <a:extLst>
                <a:ext uri="{FF2B5EF4-FFF2-40B4-BE49-F238E27FC236}">
                  <a16:creationId xmlns:a16="http://schemas.microsoft.com/office/drawing/2014/main" id="{213A8F43-A3BE-CFC0-0B66-5D5C8B1A67FC}"/>
                </a:ext>
              </a:extLst>
            </p:cNvPr>
            <p:cNvSpPr txBox="1"/>
            <p:nvPr/>
          </p:nvSpPr>
          <p:spPr>
            <a:xfrm>
              <a:off x="862519" y="1177794"/>
              <a:ext cx="11024681" cy="923330"/>
            </a:xfrm>
            <a:prstGeom prst="rect">
              <a:avLst/>
            </a:prstGeom>
            <a:noFill/>
          </p:spPr>
          <p:txBody>
            <a:bodyPr wrap="square" rtlCol="0">
              <a:spAutoFit/>
            </a:bodyPr>
            <a:lstStyle/>
            <a:p>
              <a:r>
                <a:rPr lang="en-US" altLang="zh-CN" b="1" dirty="0"/>
                <a:t>【2013</a:t>
              </a:r>
              <a:r>
                <a:rPr lang="zh-CN" altLang="en-US" b="1" dirty="0"/>
                <a:t>年 题</a:t>
              </a:r>
              <a:r>
                <a:rPr lang="en-US" altLang="zh-CN" b="1" dirty="0"/>
                <a:t>39】</a:t>
              </a:r>
              <a:r>
                <a:rPr lang="zh-CN" altLang="en-US" b="1" dirty="0"/>
                <a:t>主机甲与主机乙之间已建立一个</a:t>
              </a:r>
              <a:r>
                <a:rPr lang="en-US" altLang="zh-CN" b="1" dirty="0"/>
                <a:t>TCP</a:t>
              </a:r>
              <a:r>
                <a:rPr lang="zh-CN" altLang="en-US" b="1" dirty="0"/>
                <a:t>连接，双方持续有数据传输，且数据无差错与丢失。若</a:t>
              </a:r>
              <a:endParaRPr lang="en-US" altLang="zh-CN" b="1" dirty="0"/>
            </a:p>
            <a:p>
              <a:r>
                <a:rPr lang="en-US" altLang="zh-CN" b="1" dirty="0"/>
                <a:t>                              </a:t>
              </a:r>
              <a:r>
                <a:rPr lang="zh-CN" altLang="en-US" b="1" dirty="0"/>
                <a:t>甲收到</a:t>
              </a:r>
              <a:r>
                <a:rPr lang="en-US" altLang="zh-CN" b="1" dirty="0"/>
                <a:t>1</a:t>
              </a:r>
              <a:r>
                <a:rPr lang="zh-CN" altLang="en-US" b="1" dirty="0"/>
                <a:t>个来自乙的</a:t>
              </a:r>
              <a:r>
                <a:rPr lang="en-US" altLang="zh-CN" b="1" dirty="0"/>
                <a:t>TCP</a:t>
              </a:r>
              <a:r>
                <a:rPr lang="zh-CN" altLang="en-US" b="1" dirty="0"/>
                <a:t>段，该段的序号是</a:t>
              </a:r>
              <a:r>
                <a:rPr lang="en-US" altLang="zh-CN" b="1" dirty="0"/>
                <a:t>1913</a:t>
              </a:r>
              <a:r>
                <a:rPr lang="zh-CN" altLang="en-US" b="1" dirty="0"/>
                <a:t>、确认序号为</a:t>
              </a:r>
              <a:r>
                <a:rPr lang="en-US" altLang="zh-CN" b="1" dirty="0"/>
                <a:t>2046</a:t>
              </a:r>
              <a:r>
                <a:rPr lang="zh-CN" altLang="en-US" b="1" dirty="0"/>
                <a:t>、有效载荷为</a:t>
              </a:r>
              <a:r>
                <a:rPr lang="en-US" altLang="zh-CN" b="1" dirty="0"/>
                <a:t>100</a:t>
              </a:r>
              <a:r>
                <a:rPr lang="zh-CN" altLang="en-US" b="1" dirty="0"/>
                <a:t>字节，则甲</a:t>
              </a:r>
              <a:endParaRPr lang="en-US" altLang="zh-CN" b="1" dirty="0"/>
            </a:p>
            <a:p>
              <a:r>
                <a:rPr lang="en-US" altLang="zh-CN" b="1" dirty="0"/>
                <a:t>                              </a:t>
              </a:r>
              <a:r>
                <a:rPr lang="zh-CN" altLang="en-US" b="1" dirty="0"/>
                <a:t>立即发送给乙的</a:t>
              </a:r>
              <a:r>
                <a:rPr lang="en-US" altLang="zh-CN" b="1" dirty="0"/>
                <a:t>TCP</a:t>
              </a:r>
              <a:r>
                <a:rPr lang="zh-CN" altLang="en-US" b="1" dirty="0"/>
                <a:t>段的序号和确认序号分别是（      ）。</a:t>
              </a:r>
            </a:p>
          </p:txBody>
        </p:sp>
        <p:sp>
          <p:nvSpPr>
            <p:cNvPr id="88" name="文本框 87">
              <a:extLst>
                <a:ext uri="{FF2B5EF4-FFF2-40B4-BE49-F238E27FC236}">
                  <a16:creationId xmlns:a16="http://schemas.microsoft.com/office/drawing/2014/main" id="{4CD962B0-C280-53B9-9E2C-441293381D95}"/>
                </a:ext>
              </a:extLst>
            </p:cNvPr>
            <p:cNvSpPr txBox="1"/>
            <p:nvPr/>
          </p:nvSpPr>
          <p:spPr>
            <a:xfrm>
              <a:off x="2445212" y="2071913"/>
              <a:ext cx="1642167" cy="369332"/>
            </a:xfrm>
            <a:prstGeom prst="rect">
              <a:avLst/>
            </a:prstGeom>
            <a:noFill/>
          </p:spPr>
          <p:txBody>
            <a:bodyPr wrap="square" rtlCol="0">
              <a:spAutoFit/>
            </a:bodyPr>
            <a:lstStyle/>
            <a:p>
              <a:r>
                <a:rPr lang="en-US" altLang="zh-CN" b="1" dirty="0"/>
                <a:t>A. 2046</a:t>
              </a:r>
              <a:r>
                <a:rPr lang="zh-CN" altLang="en-US" b="1" dirty="0"/>
                <a:t>、</a:t>
              </a:r>
              <a:r>
                <a:rPr lang="en-US" altLang="zh-CN" b="1" dirty="0"/>
                <a:t>2012</a:t>
              </a:r>
              <a:endParaRPr lang="zh-CN" altLang="en-US" b="1" dirty="0"/>
            </a:p>
          </p:txBody>
        </p:sp>
        <p:sp>
          <p:nvSpPr>
            <p:cNvPr id="89" name="文本框 88">
              <a:extLst>
                <a:ext uri="{FF2B5EF4-FFF2-40B4-BE49-F238E27FC236}">
                  <a16:creationId xmlns:a16="http://schemas.microsoft.com/office/drawing/2014/main" id="{03DAF522-A0D2-DED0-47BB-5A032F76640D}"/>
                </a:ext>
              </a:extLst>
            </p:cNvPr>
            <p:cNvSpPr txBox="1"/>
            <p:nvPr/>
          </p:nvSpPr>
          <p:spPr>
            <a:xfrm>
              <a:off x="4818708" y="2071913"/>
              <a:ext cx="1642167" cy="369332"/>
            </a:xfrm>
            <a:prstGeom prst="rect">
              <a:avLst/>
            </a:prstGeom>
            <a:noFill/>
          </p:spPr>
          <p:txBody>
            <a:bodyPr wrap="square" rtlCol="0">
              <a:spAutoFit/>
            </a:bodyPr>
            <a:lstStyle/>
            <a:p>
              <a:r>
                <a:rPr lang="en-US" altLang="zh-CN" b="1" dirty="0"/>
                <a:t>B. 2046</a:t>
              </a:r>
              <a:r>
                <a:rPr lang="zh-CN" altLang="en-US" b="1" dirty="0"/>
                <a:t>、</a:t>
              </a:r>
              <a:r>
                <a:rPr lang="en-US" altLang="zh-CN" b="1" dirty="0"/>
                <a:t>2013</a:t>
              </a:r>
              <a:endParaRPr lang="zh-CN" altLang="en-US" b="1" dirty="0"/>
            </a:p>
          </p:txBody>
        </p:sp>
        <p:sp>
          <p:nvSpPr>
            <p:cNvPr id="90" name="文本框 89">
              <a:extLst>
                <a:ext uri="{FF2B5EF4-FFF2-40B4-BE49-F238E27FC236}">
                  <a16:creationId xmlns:a16="http://schemas.microsoft.com/office/drawing/2014/main" id="{26934E9F-5795-43CE-B2F4-72AE5187C5C6}"/>
                </a:ext>
              </a:extLst>
            </p:cNvPr>
            <p:cNvSpPr txBox="1"/>
            <p:nvPr/>
          </p:nvSpPr>
          <p:spPr>
            <a:xfrm>
              <a:off x="7192205" y="2071913"/>
              <a:ext cx="1771716" cy="369332"/>
            </a:xfrm>
            <a:prstGeom prst="rect">
              <a:avLst/>
            </a:prstGeom>
            <a:noFill/>
          </p:spPr>
          <p:txBody>
            <a:bodyPr wrap="square" rtlCol="0">
              <a:spAutoFit/>
            </a:bodyPr>
            <a:lstStyle/>
            <a:p>
              <a:r>
                <a:rPr lang="en-US" altLang="zh-CN" b="1" dirty="0"/>
                <a:t>C. 2047</a:t>
              </a:r>
              <a:r>
                <a:rPr lang="zh-CN" altLang="en-US" b="1" dirty="0"/>
                <a:t>、</a:t>
              </a:r>
              <a:r>
                <a:rPr lang="en-US" altLang="zh-CN" b="1" dirty="0"/>
                <a:t>2012</a:t>
              </a:r>
              <a:endParaRPr lang="zh-CN" altLang="en-US" b="1" dirty="0"/>
            </a:p>
          </p:txBody>
        </p:sp>
        <p:sp>
          <p:nvSpPr>
            <p:cNvPr id="91" name="文本框 90">
              <a:extLst>
                <a:ext uri="{FF2B5EF4-FFF2-40B4-BE49-F238E27FC236}">
                  <a16:creationId xmlns:a16="http://schemas.microsoft.com/office/drawing/2014/main" id="{69F65964-89C5-6C2E-E9E8-6E6FF409156A}"/>
                </a:ext>
              </a:extLst>
            </p:cNvPr>
            <p:cNvSpPr txBox="1"/>
            <p:nvPr/>
          </p:nvSpPr>
          <p:spPr>
            <a:xfrm>
              <a:off x="9565699" y="2071913"/>
              <a:ext cx="1642167" cy="369332"/>
            </a:xfrm>
            <a:prstGeom prst="rect">
              <a:avLst/>
            </a:prstGeom>
            <a:noFill/>
          </p:spPr>
          <p:txBody>
            <a:bodyPr wrap="square" rtlCol="0">
              <a:spAutoFit/>
            </a:bodyPr>
            <a:lstStyle/>
            <a:p>
              <a:r>
                <a:rPr lang="en-US" altLang="zh-CN" b="1" dirty="0"/>
                <a:t>D. 2047</a:t>
              </a:r>
              <a:r>
                <a:rPr lang="zh-CN" altLang="en-US" b="1" dirty="0"/>
                <a:t>、</a:t>
              </a:r>
              <a:r>
                <a:rPr lang="en-US" altLang="zh-CN" b="1" dirty="0"/>
                <a:t>2013</a:t>
              </a:r>
              <a:endParaRPr lang="zh-CN" altLang="en-US" b="1" dirty="0"/>
            </a:p>
          </p:txBody>
        </p:sp>
      </p:grpSp>
      <p:sp>
        <p:nvSpPr>
          <p:cNvPr id="95" name="文本框 94">
            <a:extLst>
              <a:ext uri="{FF2B5EF4-FFF2-40B4-BE49-F238E27FC236}">
                <a16:creationId xmlns:a16="http://schemas.microsoft.com/office/drawing/2014/main" id="{9070E129-FB51-4635-1FEE-C612E0DFCF05}"/>
              </a:ext>
            </a:extLst>
          </p:cNvPr>
          <p:cNvSpPr txBox="1"/>
          <p:nvPr/>
        </p:nvSpPr>
        <p:spPr>
          <a:xfrm>
            <a:off x="7435996" y="1668031"/>
            <a:ext cx="39559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B</a:t>
            </a:r>
            <a:endParaRPr lang="zh-CN" altLang="en-US" sz="2800" b="1" dirty="0">
              <a:solidFill>
                <a:schemeClr val="accent1">
                  <a:lumMod val="75000"/>
                </a:schemeClr>
              </a:solidFill>
              <a:latin typeface="Arial Black" panose="020B0A04020102020204" pitchFamily="34" charset="0"/>
            </a:endParaRPr>
          </a:p>
        </p:txBody>
      </p:sp>
      <p:grpSp>
        <p:nvGrpSpPr>
          <p:cNvPr id="7" name="组合 6">
            <a:extLst>
              <a:ext uri="{FF2B5EF4-FFF2-40B4-BE49-F238E27FC236}">
                <a16:creationId xmlns:a16="http://schemas.microsoft.com/office/drawing/2014/main" id="{23FF6192-40DD-084D-09A0-1276036AA8EA}"/>
              </a:ext>
            </a:extLst>
          </p:cNvPr>
          <p:cNvGrpSpPr/>
          <p:nvPr/>
        </p:nvGrpSpPr>
        <p:grpSpPr>
          <a:xfrm>
            <a:off x="1605348" y="3430224"/>
            <a:ext cx="1679727" cy="717894"/>
            <a:chOff x="1605348" y="3430224"/>
            <a:chExt cx="1679727" cy="717894"/>
          </a:xfrm>
        </p:grpSpPr>
        <p:sp>
          <p:nvSpPr>
            <p:cNvPr id="46" name="对话气泡: 矩形 45">
              <a:extLst>
                <a:ext uri="{FF2B5EF4-FFF2-40B4-BE49-F238E27FC236}">
                  <a16:creationId xmlns:a16="http://schemas.microsoft.com/office/drawing/2014/main" id="{88725D12-CCB3-DCC3-D923-2935037C5210}"/>
                </a:ext>
              </a:extLst>
            </p:cNvPr>
            <p:cNvSpPr/>
            <p:nvPr/>
          </p:nvSpPr>
          <p:spPr>
            <a:xfrm>
              <a:off x="1610566" y="3430224"/>
              <a:ext cx="1593439" cy="697124"/>
            </a:xfrm>
            <a:prstGeom prst="wedgeRectCallout">
              <a:avLst>
                <a:gd name="adj1" fmla="val 99866"/>
                <a:gd name="adj2" fmla="val 5138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49" name="文本框 48">
              <a:extLst>
                <a:ext uri="{FF2B5EF4-FFF2-40B4-BE49-F238E27FC236}">
                  <a16:creationId xmlns:a16="http://schemas.microsoft.com/office/drawing/2014/main" id="{34B6A59D-A0E4-A672-FE3E-261EBFF4FDBC}"/>
                </a:ext>
              </a:extLst>
            </p:cNvPr>
            <p:cNvSpPr txBox="1"/>
            <p:nvPr/>
          </p:nvSpPr>
          <p:spPr>
            <a:xfrm>
              <a:off x="1605348" y="3443983"/>
              <a:ext cx="1679727" cy="369332"/>
            </a:xfrm>
            <a:prstGeom prst="rect">
              <a:avLst/>
            </a:prstGeom>
            <a:noFill/>
          </p:spPr>
          <p:txBody>
            <a:bodyPr wrap="square">
              <a:spAutoFit/>
            </a:bodyPr>
            <a:lstStyle/>
            <a:p>
              <a:r>
                <a:rPr lang="zh-CN" altLang="en-US" b="1" dirty="0"/>
                <a:t>序</a:t>
              </a:r>
              <a:r>
                <a:rPr lang="zh-CN" altLang="en-US" b="1" dirty="0">
                  <a:solidFill>
                    <a:schemeClr val="tx1"/>
                  </a:solidFill>
                </a:rPr>
                <a:t>号 </a:t>
              </a:r>
              <a:r>
                <a:rPr lang="en-US" altLang="zh-CN" b="1" dirty="0">
                  <a:solidFill>
                    <a:schemeClr val="tx1"/>
                  </a:solidFill>
                </a:rPr>
                <a:t>= 1913</a:t>
              </a:r>
              <a:endParaRPr lang="zh-CN" altLang="en-US" b="1" dirty="0">
                <a:solidFill>
                  <a:schemeClr val="tx1"/>
                </a:solidFill>
              </a:endParaRPr>
            </a:p>
          </p:txBody>
        </p:sp>
        <p:sp>
          <p:nvSpPr>
            <p:cNvPr id="50" name="文本框 49">
              <a:extLst>
                <a:ext uri="{FF2B5EF4-FFF2-40B4-BE49-F238E27FC236}">
                  <a16:creationId xmlns:a16="http://schemas.microsoft.com/office/drawing/2014/main" id="{E57A7D33-2188-7052-4C02-3361936B309E}"/>
                </a:ext>
              </a:extLst>
            </p:cNvPr>
            <p:cNvSpPr txBox="1"/>
            <p:nvPr/>
          </p:nvSpPr>
          <p:spPr>
            <a:xfrm>
              <a:off x="1605348" y="3778786"/>
              <a:ext cx="1593438" cy="369332"/>
            </a:xfrm>
            <a:prstGeom prst="rect">
              <a:avLst/>
            </a:prstGeom>
            <a:noFill/>
          </p:spPr>
          <p:txBody>
            <a:bodyPr wrap="square">
              <a:spAutoFit/>
            </a:bodyPr>
            <a:lstStyle/>
            <a:p>
              <a:r>
                <a:rPr lang="zh-CN" altLang="en-US" b="1" dirty="0"/>
                <a:t>确认号</a:t>
              </a:r>
              <a:r>
                <a:rPr lang="zh-CN" altLang="en-US" b="1" dirty="0">
                  <a:solidFill>
                    <a:schemeClr val="tx1"/>
                  </a:solidFill>
                </a:rPr>
                <a:t> </a:t>
              </a:r>
              <a:r>
                <a:rPr lang="en-US" altLang="zh-CN" b="1" dirty="0">
                  <a:solidFill>
                    <a:schemeClr val="tx1"/>
                  </a:solidFill>
                </a:rPr>
                <a:t>= 2046</a:t>
              </a:r>
              <a:endParaRPr lang="zh-CN" altLang="en-US" b="1" dirty="0">
                <a:solidFill>
                  <a:schemeClr val="tx1"/>
                </a:solidFill>
              </a:endParaRPr>
            </a:p>
          </p:txBody>
        </p:sp>
      </p:grpSp>
    </p:spTree>
    <p:custDataLst>
      <p:tags r:id="rId1"/>
    </p:custDataLst>
    <p:extLst>
      <p:ext uri="{BB962C8B-B14F-4D97-AF65-F5344CB8AC3E}">
        <p14:creationId xmlns:p14="http://schemas.microsoft.com/office/powerpoint/2010/main" val="300049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800" decel="100000"/>
                                        <p:tgtEl>
                                          <p:spTgt spid="92"/>
                                        </p:tgtEl>
                                      </p:cBhvr>
                                    </p:animEffect>
                                    <p:anim calcmode="lin" valueType="num">
                                      <p:cBhvr>
                                        <p:cTn id="8" dur="800" decel="100000" fill="hold"/>
                                        <p:tgtEl>
                                          <p:spTgt spid="92"/>
                                        </p:tgtEl>
                                        <p:attrNameLst>
                                          <p:attrName>style.rotation</p:attrName>
                                        </p:attrNameLst>
                                      </p:cBhvr>
                                      <p:tavLst>
                                        <p:tav tm="0">
                                          <p:val>
                                            <p:fltVal val="-90"/>
                                          </p:val>
                                        </p:tav>
                                        <p:tav tm="100000">
                                          <p:val>
                                            <p:fltVal val="0"/>
                                          </p:val>
                                        </p:tav>
                                      </p:tavLst>
                                    </p:anim>
                                    <p:anim calcmode="lin" valueType="num">
                                      <p:cBhvr>
                                        <p:cTn id="9" dur="800" decel="100000" fill="hold"/>
                                        <p:tgtEl>
                                          <p:spTgt spid="92"/>
                                        </p:tgtEl>
                                        <p:attrNameLst>
                                          <p:attrName>ppt_x</p:attrName>
                                        </p:attrNameLst>
                                      </p:cBhvr>
                                      <p:tavLst>
                                        <p:tav tm="0">
                                          <p:val>
                                            <p:strVal val="#ppt_x+0.4"/>
                                          </p:val>
                                        </p:tav>
                                        <p:tav tm="100000">
                                          <p:val>
                                            <p:strVal val="#ppt_x-0.05"/>
                                          </p:val>
                                        </p:tav>
                                      </p:tavLst>
                                    </p:anim>
                                    <p:anim calcmode="lin" valueType="num">
                                      <p:cBhvr>
                                        <p:cTn id="10" dur="800" decel="100000" fill="hold"/>
                                        <p:tgtEl>
                                          <p:spTgt spid="9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9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92"/>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fade">
                                      <p:cBhvr>
                                        <p:cTn id="17" dur="800" decel="100000"/>
                                        <p:tgtEl>
                                          <p:spTgt spid="95"/>
                                        </p:tgtEl>
                                      </p:cBhvr>
                                    </p:animEffect>
                                    <p:anim calcmode="lin" valueType="num">
                                      <p:cBhvr>
                                        <p:cTn id="18" dur="800" decel="100000" fill="hold"/>
                                        <p:tgtEl>
                                          <p:spTgt spid="95"/>
                                        </p:tgtEl>
                                        <p:attrNameLst>
                                          <p:attrName>style.rotation</p:attrName>
                                        </p:attrNameLst>
                                      </p:cBhvr>
                                      <p:tavLst>
                                        <p:tav tm="0">
                                          <p:val>
                                            <p:fltVal val="-90"/>
                                          </p:val>
                                        </p:tav>
                                        <p:tav tm="100000">
                                          <p:val>
                                            <p:fltVal val="0"/>
                                          </p:val>
                                        </p:tav>
                                      </p:tavLst>
                                    </p:anim>
                                    <p:anim calcmode="lin" valueType="num">
                                      <p:cBhvr>
                                        <p:cTn id="19" dur="800" decel="100000" fill="hold"/>
                                        <p:tgtEl>
                                          <p:spTgt spid="95"/>
                                        </p:tgtEl>
                                        <p:attrNameLst>
                                          <p:attrName>ppt_x</p:attrName>
                                        </p:attrNameLst>
                                      </p:cBhvr>
                                      <p:tavLst>
                                        <p:tav tm="0">
                                          <p:val>
                                            <p:strVal val="#ppt_x+0.4"/>
                                          </p:val>
                                        </p:tav>
                                        <p:tav tm="100000">
                                          <p:val>
                                            <p:strVal val="#ppt_x-0.05"/>
                                          </p:val>
                                        </p:tav>
                                      </p:tavLst>
                                    </p:anim>
                                    <p:anim calcmode="lin" valueType="num">
                                      <p:cBhvr>
                                        <p:cTn id="20" dur="800" decel="100000" fill="hold"/>
                                        <p:tgtEl>
                                          <p:spTgt spid="95"/>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95"/>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95"/>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p:cTn id="27" dur="500" fill="hold"/>
                                        <p:tgtEl>
                                          <p:spTgt spid="48"/>
                                        </p:tgtEl>
                                        <p:attrNameLst>
                                          <p:attrName>ppt_w</p:attrName>
                                        </p:attrNameLst>
                                      </p:cBhvr>
                                      <p:tavLst>
                                        <p:tav tm="0">
                                          <p:val>
                                            <p:fltVal val="0"/>
                                          </p:val>
                                        </p:tav>
                                        <p:tav tm="100000">
                                          <p:val>
                                            <p:strVal val="#ppt_w"/>
                                          </p:val>
                                        </p:tav>
                                      </p:tavLst>
                                    </p:anim>
                                    <p:anim calcmode="lin" valueType="num">
                                      <p:cBhvr>
                                        <p:cTn id="28" dur="500" fill="hold"/>
                                        <p:tgtEl>
                                          <p:spTgt spid="48"/>
                                        </p:tgtEl>
                                        <p:attrNameLst>
                                          <p:attrName>ppt_h</p:attrName>
                                        </p:attrNameLst>
                                      </p:cBhvr>
                                      <p:tavLst>
                                        <p:tav tm="0">
                                          <p:val>
                                            <p:fltVal val="0"/>
                                          </p:val>
                                        </p:tav>
                                        <p:tav tm="100000">
                                          <p:val>
                                            <p:strVal val="#ppt_h"/>
                                          </p:val>
                                        </p:tav>
                                      </p:tavLst>
                                    </p:anim>
                                    <p:animEffect transition="in" filter="fade">
                                      <p:cBhvr>
                                        <p:cTn id="29" dur="500"/>
                                        <p:tgtEl>
                                          <p:spTgt spid="4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93"/>
                                        </p:tgtEl>
                                        <p:attrNameLst>
                                          <p:attrName>style.visibility</p:attrName>
                                        </p:attrNameLst>
                                      </p:cBhvr>
                                      <p:to>
                                        <p:strVal val="visible"/>
                                      </p:to>
                                    </p:set>
                                    <p:anim calcmode="lin" valueType="num">
                                      <p:cBhvr additive="base">
                                        <p:cTn id="34" dur="500" fill="hold"/>
                                        <p:tgtEl>
                                          <p:spTgt spid="93"/>
                                        </p:tgtEl>
                                        <p:attrNameLst>
                                          <p:attrName>ppt_x</p:attrName>
                                        </p:attrNameLst>
                                      </p:cBhvr>
                                      <p:tavLst>
                                        <p:tav tm="0">
                                          <p:val>
                                            <p:strVal val="#ppt_x"/>
                                          </p:val>
                                        </p:tav>
                                        <p:tav tm="100000">
                                          <p:val>
                                            <p:strVal val="#ppt_x"/>
                                          </p:val>
                                        </p:tav>
                                      </p:tavLst>
                                    </p:anim>
                                    <p:anim calcmode="lin" valueType="num">
                                      <p:cBhvr additive="base">
                                        <p:cTn id="35"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2" presetClass="entr" presetSubtype="2" fill="hold" nodeType="clickEffect">
                                  <p:stCondLst>
                                    <p:cond delay="0"/>
                                  </p:stCondLst>
                                  <p:childTnLst>
                                    <p:set>
                                      <p:cBhvr>
                                        <p:cTn id="39" dur="1" fill="hold">
                                          <p:stCondLst>
                                            <p:cond delay="0"/>
                                          </p:stCondLst>
                                        </p:cTn>
                                        <p:tgtEl>
                                          <p:spTgt spid="94"/>
                                        </p:tgtEl>
                                        <p:attrNameLst>
                                          <p:attrName>style.visibility</p:attrName>
                                        </p:attrNameLst>
                                      </p:cBhvr>
                                      <p:to>
                                        <p:strVal val="visible"/>
                                      </p:to>
                                    </p:set>
                                    <p:anim calcmode="lin" valueType="num">
                                      <p:cBhvr additive="base">
                                        <p:cTn id="40" dur="500"/>
                                        <p:tgtEl>
                                          <p:spTgt spid="94"/>
                                        </p:tgtEl>
                                        <p:attrNameLst>
                                          <p:attrName>ppt_x</p:attrName>
                                        </p:attrNameLst>
                                      </p:cBhvr>
                                      <p:tavLst>
                                        <p:tav tm="0">
                                          <p:val>
                                            <p:strVal val="#ppt_x+#ppt_w*1.125000"/>
                                          </p:val>
                                        </p:tav>
                                        <p:tav tm="100000">
                                          <p:val>
                                            <p:strVal val="#ppt_x"/>
                                          </p:val>
                                        </p:tav>
                                      </p:tavLst>
                                    </p:anim>
                                    <p:animEffect transition="in" filter="wipe(left)">
                                      <p:cBhvr>
                                        <p:cTn id="41" dur="500"/>
                                        <p:tgtEl>
                                          <p:spTgt spid="9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right)">
                                      <p:cBhvr>
                                        <p:cTn id="4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9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1CD1FD6D-68C6-7086-8A02-4392F90626D3}"/>
              </a:ext>
            </a:extLst>
          </p:cNvPr>
          <p:cNvSpPr txBox="1"/>
          <p:nvPr/>
        </p:nvSpPr>
        <p:spPr>
          <a:xfrm>
            <a:off x="7043063" y="4876800"/>
            <a:ext cx="738986" cy="369332"/>
          </a:xfrm>
          <a:prstGeom prst="rect">
            <a:avLst/>
          </a:prstGeom>
          <a:noFill/>
        </p:spPr>
        <p:txBody>
          <a:bodyPr wrap="square" rtlCol="0">
            <a:spAutoFit/>
          </a:bodyPr>
          <a:lstStyle/>
          <a:p>
            <a:pPr algn="r"/>
            <a:r>
              <a:rPr lang="en-US" altLang="zh-CN" b="1" dirty="0"/>
              <a:t>2046</a:t>
            </a:r>
            <a:endParaRPr lang="zh-CN" altLang="en-US" b="1" dirty="0"/>
          </a:p>
        </p:txBody>
      </p:sp>
      <p:sp>
        <p:nvSpPr>
          <p:cNvPr id="35" name="文本框 34">
            <a:extLst>
              <a:ext uri="{FF2B5EF4-FFF2-40B4-BE49-F238E27FC236}">
                <a16:creationId xmlns:a16="http://schemas.microsoft.com/office/drawing/2014/main" id="{DC23E44A-C05C-F198-87A4-3A6244F6B7A2}"/>
              </a:ext>
            </a:extLst>
          </p:cNvPr>
          <p:cNvSpPr txBox="1"/>
          <p:nvPr/>
        </p:nvSpPr>
        <p:spPr>
          <a:xfrm>
            <a:off x="4466037" y="3758016"/>
            <a:ext cx="738986" cy="369332"/>
          </a:xfrm>
          <a:prstGeom prst="rect">
            <a:avLst/>
          </a:prstGeom>
          <a:noFill/>
        </p:spPr>
        <p:txBody>
          <a:bodyPr wrap="square" rtlCol="0">
            <a:spAutoFit/>
          </a:bodyPr>
          <a:lstStyle/>
          <a:p>
            <a:r>
              <a:rPr lang="en-US" altLang="zh-CN" b="1" dirty="0"/>
              <a:t>1913</a:t>
            </a:r>
            <a:endParaRPr lang="zh-CN" altLang="en-US" b="1" dirty="0"/>
          </a:p>
        </p:txBody>
      </p:sp>
      <p:sp>
        <p:nvSpPr>
          <p:cNvPr id="36" name="文本框 35">
            <a:extLst>
              <a:ext uri="{FF2B5EF4-FFF2-40B4-BE49-F238E27FC236}">
                <a16:creationId xmlns:a16="http://schemas.microsoft.com/office/drawing/2014/main" id="{A7320FAA-052A-6998-23B9-9C07B938E60A}"/>
              </a:ext>
            </a:extLst>
          </p:cNvPr>
          <p:cNvSpPr txBox="1"/>
          <p:nvPr/>
        </p:nvSpPr>
        <p:spPr>
          <a:xfrm>
            <a:off x="6374859" y="3758016"/>
            <a:ext cx="738986" cy="369332"/>
          </a:xfrm>
          <a:prstGeom prst="rect">
            <a:avLst/>
          </a:prstGeom>
          <a:noFill/>
        </p:spPr>
        <p:txBody>
          <a:bodyPr wrap="square" rtlCol="0">
            <a:spAutoFit/>
          </a:bodyPr>
          <a:lstStyle/>
          <a:p>
            <a:pPr algn="r"/>
            <a:r>
              <a:rPr lang="en-US" altLang="zh-CN" b="1" dirty="0"/>
              <a:t>2012</a:t>
            </a:r>
            <a:endParaRPr lang="zh-CN" altLang="en-US"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p>
          </p:txBody>
        </p:sp>
      </p:grpSp>
      <p:sp>
        <p:nvSpPr>
          <p:cNvPr id="48" name="文本框 47">
            <a:extLst>
              <a:ext uri="{FF2B5EF4-FFF2-40B4-BE49-F238E27FC236}">
                <a16:creationId xmlns:a16="http://schemas.microsoft.com/office/drawing/2014/main" id="{00E4F696-98DD-C625-998F-B503B09C7A5F}"/>
              </a:ext>
            </a:extLst>
          </p:cNvPr>
          <p:cNvSpPr txBox="1"/>
          <p:nvPr/>
        </p:nvSpPr>
        <p:spPr>
          <a:xfrm>
            <a:off x="1036685" y="2379979"/>
            <a:ext cx="675384" cy="369332"/>
          </a:xfrm>
          <a:prstGeom prst="rect">
            <a:avLst/>
          </a:prstGeom>
          <a:noFill/>
        </p:spPr>
        <p:txBody>
          <a:bodyPr wrap="square" rtlCol="0">
            <a:spAutoFit/>
          </a:bodyPr>
          <a:lstStyle/>
          <a:p>
            <a:r>
              <a:rPr lang="zh-CN" altLang="en-US" b="1" dirty="0"/>
              <a:t>解析</a:t>
            </a:r>
          </a:p>
        </p:txBody>
      </p:sp>
      <p:grpSp>
        <p:nvGrpSpPr>
          <p:cNvPr id="93" name="组合 92">
            <a:extLst>
              <a:ext uri="{FF2B5EF4-FFF2-40B4-BE49-F238E27FC236}">
                <a16:creationId xmlns:a16="http://schemas.microsoft.com/office/drawing/2014/main" id="{708DC83A-47D3-E9DC-47EA-75E9C3B19CA1}"/>
              </a:ext>
            </a:extLst>
          </p:cNvPr>
          <p:cNvGrpSpPr/>
          <p:nvPr/>
        </p:nvGrpSpPr>
        <p:grpSpPr>
          <a:xfrm>
            <a:off x="2133600" y="2702820"/>
            <a:ext cx="7931284" cy="3672040"/>
            <a:chOff x="2133600" y="2702820"/>
            <a:chExt cx="7931284" cy="3672040"/>
          </a:xfrm>
        </p:grpSpPr>
        <p:pic>
          <p:nvPicPr>
            <p:cNvPr id="53" name="图形 52">
              <a:extLst>
                <a:ext uri="{FF2B5EF4-FFF2-40B4-BE49-F238E27FC236}">
                  <a16:creationId xmlns:a16="http://schemas.microsoft.com/office/drawing/2014/main" id="{6F5B4E27-15FE-3498-88E0-403C881A06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29772" y="2702820"/>
              <a:ext cx="651898" cy="630524"/>
            </a:xfrm>
            <a:prstGeom prst="rect">
              <a:avLst/>
            </a:prstGeom>
          </p:spPr>
        </p:pic>
        <p:pic>
          <p:nvPicPr>
            <p:cNvPr id="54" name="图形 53">
              <a:extLst>
                <a:ext uri="{FF2B5EF4-FFF2-40B4-BE49-F238E27FC236}">
                  <a16:creationId xmlns:a16="http://schemas.microsoft.com/office/drawing/2014/main" id="{D8D8A120-6C98-A5EF-A245-A372223FC0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69334" y="2702820"/>
              <a:ext cx="497183" cy="652553"/>
            </a:xfrm>
            <a:prstGeom prst="rect">
              <a:avLst/>
            </a:prstGeom>
          </p:spPr>
        </p:pic>
        <p:sp>
          <p:nvSpPr>
            <p:cNvPr id="51" name="文本框 50">
              <a:extLst>
                <a:ext uri="{FF2B5EF4-FFF2-40B4-BE49-F238E27FC236}">
                  <a16:creationId xmlns:a16="http://schemas.microsoft.com/office/drawing/2014/main" id="{330C5E2A-1C4E-35AE-CA7B-03AECC6A09E1}"/>
                </a:ext>
              </a:extLst>
            </p:cNvPr>
            <p:cNvSpPr txBox="1"/>
            <p:nvPr/>
          </p:nvSpPr>
          <p:spPr>
            <a:xfrm>
              <a:off x="2133600" y="2824053"/>
              <a:ext cx="996172" cy="369332"/>
            </a:xfrm>
            <a:prstGeom prst="rect">
              <a:avLst/>
            </a:prstGeom>
            <a:noFill/>
          </p:spPr>
          <p:txBody>
            <a:bodyPr wrap="square" rtlCol="0">
              <a:spAutoFit/>
            </a:bodyPr>
            <a:lstStyle/>
            <a:p>
              <a:pPr algn="r"/>
              <a:r>
                <a:rPr lang="zh-CN" altLang="en-US" b="1" dirty="0"/>
                <a:t>主机甲</a:t>
              </a:r>
            </a:p>
          </p:txBody>
        </p:sp>
        <p:sp>
          <p:nvSpPr>
            <p:cNvPr id="52" name="文本框 51">
              <a:extLst>
                <a:ext uri="{FF2B5EF4-FFF2-40B4-BE49-F238E27FC236}">
                  <a16:creationId xmlns:a16="http://schemas.microsoft.com/office/drawing/2014/main" id="{A4C62AE9-E0FA-3BCE-DBEB-C74030DB19FA}"/>
                </a:ext>
              </a:extLst>
            </p:cNvPr>
            <p:cNvSpPr txBox="1"/>
            <p:nvPr/>
          </p:nvSpPr>
          <p:spPr>
            <a:xfrm>
              <a:off x="9066517" y="2824053"/>
              <a:ext cx="998367" cy="369332"/>
            </a:xfrm>
            <a:prstGeom prst="rect">
              <a:avLst/>
            </a:prstGeom>
            <a:noFill/>
          </p:spPr>
          <p:txBody>
            <a:bodyPr wrap="square" rtlCol="0">
              <a:spAutoFit/>
            </a:bodyPr>
            <a:lstStyle/>
            <a:p>
              <a:r>
                <a:rPr lang="zh-CN" altLang="en-US" b="1" dirty="0"/>
                <a:t>主机乙</a:t>
              </a:r>
            </a:p>
          </p:txBody>
        </p:sp>
        <p:sp>
          <p:nvSpPr>
            <p:cNvPr id="55" name="箭头: 左右 54">
              <a:extLst>
                <a:ext uri="{FF2B5EF4-FFF2-40B4-BE49-F238E27FC236}">
                  <a16:creationId xmlns:a16="http://schemas.microsoft.com/office/drawing/2014/main" id="{39B3E038-2565-CCF3-1ACC-E3A3EB8BE330}"/>
                </a:ext>
              </a:extLst>
            </p:cNvPr>
            <p:cNvSpPr/>
            <p:nvPr/>
          </p:nvSpPr>
          <p:spPr>
            <a:xfrm>
              <a:off x="3781670" y="2714571"/>
              <a:ext cx="4728872" cy="62905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已通过“三报文握手”建立</a:t>
              </a:r>
              <a:r>
                <a:rPr lang="en-US" altLang="zh-CN" b="1" dirty="0"/>
                <a:t>TCP</a:t>
              </a:r>
              <a:r>
                <a:rPr lang="zh-CN" altLang="en-US" b="1" dirty="0"/>
                <a:t>连接</a:t>
              </a:r>
            </a:p>
          </p:txBody>
        </p:sp>
        <p:cxnSp>
          <p:nvCxnSpPr>
            <p:cNvPr id="57" name="直接箭头连接符 56">
              <a:extLst>
                <a:ext uri="{FF2B5EF4-FFF2-40B4-BE49-F238E27FC236}">
                  <a16:creationId xmlns:a16="http://schemas.microsoft.com/office/drawing/2014/main" id="{8D32CB3F-067C-0B8B-5A8E-EFA1DA8ACC18}"/>
                </a:ext>
              </a:extLst>
            </p:cNvPr>
            <p:cNvCxnSpPr>
              <a:cxnSpLocks/>
            </p:cNvCxnSpPr>
            <p:nvPr/>
          </p:nvCxnSpPr>
          <p:spPr>
            <a:xfrm>
              <a:off x="3450076" y="3429000"/>
              <a:ext cx="0" cy="29458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95AC690B-77C9-E3E2-725E-63AE8CBFB241}"/>
                </a:ext>
              </a:extLst>
            </p:cNvPr>
            <p:cNvCxnSpPr>
              <a:cxnSpLocks/>
            </p:cNvCxnSpPr>
            <p:nvPr/>
          </p:nvCxnSpPr>
          <p:spPr>
            <a:xfrm>
              <a:off x="8816501" y="3378740"/>
              <a:ext cx="0" cy="29961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876E7D8D-254F-CBD2-2822-17BE3FA2A510}"/>
                </a:ext>
              </a:extLst>
            </p:cNvPr>
            <p:cNvSpPr txBox="1"/>
            <p:nvPr/>
          </p:nvSpPr>
          <p:spPr>
            <a:xfrm>
              <a:off x="3164732" y="6005528"/>
              <a:ext cx="285344" cy="369332"/>
            </a:xfrm>
            <a:prstGeom prst="rect">
              <a:avLst/>
            </a:prstGeom>
            <a:noFill/>
          </p:spPr>
          <p:txBody>
            <a:bodyPr wrap="square" rtlCol="0">
              <a:spAutoFit/>
            </a:bodyPr>
            <a:lstStyle/>
            <a:p>
              <a:r>
                <a:rPr lang="en-US" altLang="zh-CN" b="1" dirty="0"/>
                <a:t>t</a:t>
              </a:r>
              <a:endParaRPr lang="zh-CN" altLang="en-US" b="1" dirty="0"/>
            </a:p>
          </p:txBody>
        </p:sp>
        <p:sp>
          <p:nvSpPr>
            <p:cNvPr id="60" name="文本框 59">
              <a:extLst>
                <a:ext uri="{FF2B5EF4-FFF2-40B4-BE49-F238E27FC236}">
                  <a16:creationId xmlns:a16="http://schemas.microsoft.com/office/drawing/2014/main" id="{D24AF770-ECD6-16C2-F9B0-D2F80DD55893}"/>
                </a:ext>
              </a:extLst>
            </p:cNvPr>
            <p:cNvSpPr txBox="1"/>
            <p:nvPr/>
          </p:nvSpPr>
          <p:spPr>
            <a:xfrm>
              <a:off x="8832715" y="6005528"/>
              <a:ext cx="285344" cy="369332"/>
            </a:xfrm>
            <a:prstGeom prst="rect">
              <a:avLst/>
            </a:prstGeom>
            <a:noFill/>
          </p:spPr>
          <p:txBody>
            <a:bodyPr wrap="square" rtlCol="0">
              <a:spAutoFit/>
            </a:bodyPr>
            <a:lstStyle/>
            <a:p>
              <a:r>
                <a:rPr lang="en-US" altLang="zh-CN" b="1" dirty="0"/>
                <a:t>t</a:t>
              </a:r>
              <a:endParaRPr lang="zh-CN" altLang="en-US" b="1" dirty="0"/>
            </a:p>
          </p:txBody>
        </p:sp>
      </p:grpSp>
      <p:grpSp>
        <p:nvGrpSpPr>
          <p:cNvPr id="94" name="组合 93">
            <a:extLst>
              <a:ext uri="{FF2B5EF4-FFF2-40B4-BE49-F238E27FC236}">
                <a16:creationId xmlns:a16="http://schemas.microsoft.com/office/drawing/2014/main" id="{6F06A9B4-F130-1305-BB13-EFCFE9A83310}"/>
              </a:ext>
            </a:extLst>
          </p:cNvPr>
          <p:cNvGrpSpPr/>
          <p:nvPr/>
        </p:nvGrpSpPr>
        <p:grpSpPr>
          <a:xfrm>
            <a:off x="3451368" y="4076025"/>
            <a:ext cx="3595265" cy="381601"/>
            <a:chOff x="3484484" y="5732208"/>
            <a:chExt cx="3595265" cy="381601"/>
          </a:xfrm>
        </p:grpSpPr>
        <p:sp>
          <p:nvSpPr>
            <p:cNvPr id="76" name="矩形 75">
              <a:extLst>
                <a:ext uri="{FF2B5EF4-FFF2-40B4-BE49-F238E27FC236}">
                  <a16:creationId xmlns:a16="http://schemas.microsoft.com/office/drawing/2014/main" id="{93479B7E-8E2C-F08E-4BF9-231ED2DFE117}"/>
                </a:ext>
              </a:extLst>
            </p:cNvPr>
            <p:cNvSpPr/>
            <p:nvPr/>
          </p:nvSpPr>
          <p:spPr>
            <a:xfrm>
              <a:off x="4560286" y="5732208"/>
              <a:ext cx="2519463" cy="381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100</a:t>
              </a:r>
              <a:r>
                <a:rPr lang="zh-CN" altLang="en-US" sz="1600" b="1" dirty="0">
                  <a:solidFill>
                    <a:schemeClr val="tx1"/>
                  </a:solidFill>
                </a:rPr>
                <a:t>字节的数据载荷</a:t>
              </a:r>
            </a:p>
          </p:txBody>
        </p:sp>
        <p:sp>
          <p:nvSpPr>
            <p:cNvPr id="77" name="矩形 76">
              <a:extLst>
                <a:ext uri="{FF2B5EF4-FFF2-40B4-BE49-F238E27FC236}">
                  <a16:creationId xmlns:a16="http://schemas.microsoft.com/office/drawing/2014/main" id="{F4DE784B-331F-21E0-9F12-3106C51149C3}"/>
                </a:ext>
              </a:extLst>
            </p:cNvPr>
            <p:cNvSpPr/>
            <p:nvPr/>
          </p:nvSpPr>
          <p:spPr>
            <a:xfrm>
              <a:off x="3944201" y="5732208"/>
              <a:ext cx="616085" cy="38160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首部</a:t>
              </a:r>
            </a:p>
          </p:txBody>
        </p:sp>
        <p:cxnSp>
          <p:nvCxnSpPr>
            <p:cNvPr id="78" name="直接箭头连接符 77">
              <a:extLst>
                <a:ext uri="{FF2B5EF4-FFF2-40B4-BE49-F238E27FC236}">
                  <a16:creationId xmlns:a16="http://schemas.microsoft.com/office/drawing/2014/main" id="{36674730-DF67-C035-71EC-AEC7B1716133}"/>
                </a:ext>
              </a:extLst>
            </p:cNvPr>
            <p:cNvCxnSpPr>
              <a:cxnSpLocks/>
            </p:cNvCxnSpPr>
            <p:nvPr/>
          </p:nvCxnSpPr>
          <p:spPr>
            <a:xfrm flipH="1">
              <a:off x="3484484" y="5954837"/>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组合 91">
            <a:extLst>
              <a:ext uri="{FF2B5EF4-FFF2-40B4-BE49-F238E27FC236}">
                <a16:creationId xmlns:a16="http://schemas.microsoft.com/office/drawing/2014/main" id="{5861F06C-2ECB-5DA7-F988-C2205964D201}"/>
              </a:ext>
            </a:extLst>
          </p:cNvPr>
          <p:cNvGrpSpPr/>
          <p:nvPr/>
        </p:nvGrpSpPr>
        <p:grpSpPr>
          <a:xfrm>
            <a:off x="862519" y="1177794"/>
            <a:ext cx="11024681" cy="1263451"/>
            <a:chOff x="862519" y="1177794"/>
            <a:chExt cx="11024681" cy="1263451"/>
          </a:xfrm>
        </p:grpSpPr>
        <p:sp>
          <p:nvSpPr>
            <p:cNvPr id="5" name="文本框 4">
              <a:extLst>
                <a:ext uri="{FF2B5EF4-FFF2-40B4-BE49-F238E27FC236}">
                  <a16:creationId xmlns:a16="http://schemas.microsoft.com/office/drawing/2014/main" id="{213A8F43-A3BE-CFC0-0B66-5D5C8B1A67FC}"/>
                </a:ext>
              </a:extLst>
            </p:cNvPr>
            <p:cNvSpPr txBox="1"/>
            <p:nvPr/>
          </p:nvSpPr>
          <p:spPr>
            <a:xfrm>
              <a:off x="862519" y="1177794"/>
              <a:ext cx="11024681" cy="923330"/>
            </a:xfrm>
            <a:prstGeom prst="rect">
              <a:avLst/>
            </a:prstGeom>
            <a:noFill/>
          </p:spPr>
          <p:txBody>
            <a:bodyPr wrap="square" rtlCol="0">
              <a:spAutoFit/>
            </a:bodyPr>
            <a:lstStyle/>
            <a:p>
              <a:r>
                <a:rPr lang="en-US" altLang="zh-CN" b="1" dirty="0"/>
                <a:t>【2013</a:t>
              </a:r>
              <a:r>
                <a:rPr lang="zh-CN" altLang="en-US" b="1" dirty="0"/>
                <a:t>年 题</a:t>
              </a:r>
              <a:r>
                <a:rPr lang="en-US" altLang="zh-CN" b="1" dirty="0"/>
                <a:t>39】</a:t>
              </a:r>
              <a:r>
                <a:rPr lang="zh-CN" altLang="en-US" b="1" dirty="0"/>
                <a:t>主机甲与主机乙之间已建立一个</a:t>
              </a:r>
              <a:r>
                <a:rPr lang="en-US" altLang="zh-CN" b="1" dirty="0"/>
                <a:t>TCP</a:t>
              </a:r>
              <a:r>
                <a:rPr lang="zh-CN" altLang="en-US" b="1" dirty="0"/>
                <a:t>连接，双方持续有数据传输，且数据无差错与丢失。若</a:t>
              </a:r>
              <a:endParaRPr lang="en-US" altLang="zh-CN" b="1" dirty="0"/>
            </a:p>
            <a:p>
              <a:r>
                <a:rPr lang="en-US" altLang="zh-CN" b="1" dirty="0"/>
                <a:t>                              </a:t>
              </a:r>
              <a:r>
                <a:rPr lang="zh-CN" altLang="en-US" b="1" dirty="0"/>
                <a:t>甲收到</a:t>
              </a:r>
              <a:r>
                <a:rPr lang="en-US" altLang="zh-CN" b="1" dirty="0"/>
                <a:t>1</a:t>
              </a:r>
              <a:r>
                <a:rPr lang="zh-CN" altLang="en-US" b="1" dirty="0"/>
                <a:t>个来自乙的</a:t>
              </a:r>
              <a:r>
                <a:rPr lang="en-US" altLang="zh-CN" b="1" dirty="0"/>
                <a:t>TCP</a:t>
              </a:r>
              <a:r>
                <a:rPr lang="zh-CN" altLang="en-US" b="1" dirty="0"/>
                <a:t>段，该段的序号是</a:t>
              </a:r>
              <a:r>
                <a:rPr lang="en-US" altLang="zh-CN" b="1" dirty="0"/>
                <a:t>1913</a:t>
              </a:r>
              <a:r>
                <a:rPr lang="zh-CN" altLang="en-US" b="1" dirty="0"/>
                <a:t>、确认序号为</a:t>
              </a:r>
              <a:r>
                <a:rPr lang="en-US" altLang="zh-CN" b="1" dirty="0"/>
                <a:t>2046</a:t>
              </a:r>
              <a:r>
                <a:rPr lang="zh-CN" altLang="en-US" b="1" dirty="0"/>
                <a:t>、有效载荷为</a:t>
              </a:r>
              <a:r>
                <a:rPr lang="en-US" altLang="zh-CN" b="1" dirty="0"/>
                <a:t>100</a:t>
              </a:r>
              <a:r>
                <a:rPr lang="zh-CN" altLang="en-US" b="1" dirty="0"/>
                <a:t>字节，则甲</a:t>
              </a:r>
              <a:endParaRPr lang="en-US" altLang="zh-CN" b="1" dirty="0"/>
            </a:p>
            <a:p>
              <a:r>
                <a:rPr lang="en-US" altLang="zh-CN" b="1" dirty="0"/>
                <a:t>                              </a:t>
              </a:r>
              <a:r>
                <a:rPr lang="zh-CN" altLang="en-US" b="1" dirty="0"/>
                <a:t>立即发送给乙的</a:t>
              </a:r>
              <a:r>
                <a:rPr lang="en-US" altLang="zh-CN" b="1" dirty="0"/>
                <a:t>TCP</a:t>
              </a:r>
              <a:r>
                <a:rPr lang="zh-CN" altLang="en-US" b="1" dirty="0"/>
                <a:t>段的序号和确认序号分别是（      ）。</a:t>
              </a:r>
            </a:p>
          </p:txBody>
        </p:sp>
        <p:sp>
          <p:nvSpPr>
            <p:cNvPr id="88" name="文本框 87">
              <a:extLst>
                <a:ext uri="{FF2B5EF4-FFF2-40B4-BE49-F238E27FC236}">
                  <a16:creationId xmlns:a16="http://schemas.microsoft.com/office/drawing/2014/main" id="{4CD962B0-C280-53B9-9E2C-441293381D95}"/>
                </a:ext>
              </a:extLst>
            </p:cNvPr>
            <p:cNvSpPr txBox="1"/>
            <p:nvPr/>
          </p:nvSpPr>
          <p:spPr>
            <a:xfrm>
              <a:off x="2445212" y="2071913"/>
              <a:ext cx="1642167" cy="369332"/>
            </a:xfrm>
            <a:prstGeom prst="rect">
              <a:avLst/>
            </a:prstGeom>
            <a:noFill/>
          </p:spPr>
          <p:txBody>
            <a:bodyPr wrap="square" rtlCol="0">
              <a:spAutoFit/>
            </a:bodyPr>
            <a:lstStyle/>
            <a:p>
              <a:r>
                <a:rPr lang="en-US" altLang="zh-CN" b="1" dirty="0"/>
                <a:t>A. 2046</a:t>
              </a:r>
              <a:r>
                <a:rPr lang="zh-CN" altLang="en-US" b="1" dirty="0"/>
                <a:t>、</a:t>
              </a:r>
              <a:r>
                <a:rPr lang="en-US" altLang="zh-CN" b="1" dirty="0"/>
                <a:t>2012</a:t>
              </a:r>
              <a:endParaRPr lang="zh-CN" altLang="en-US" b="1" dirty="0"/>
            </a:p>
          </p:txBody>
        </p:sp>
        <p:sp>
          <p:nvSpPr>
            <p:cNvPr id="89" name="文本框 88">
              <a:extLst>
                <a:ext uri="{FF2B5EF4-FFF2-40B4-BE49-F238E27FC236}">
                  <a16:creationId xmlns:a16="http://schemas.microsoft.com/office/drawing/2014/main" id="{03DAF522-A0D2-DED0-47BB-5A032F76640D}"/>
                </a:ext>
              </a:extLst>
            </p:cNvPr>
            <p:cNvSpPr txBox="1"/>
            <p:nvPr/>
          </p:nvSpPr>
          <p:spPr>
            <a:xfrm>
              <a:off x="4818708" y="2071913"/>
              <a:ext cx="1642167" cy="369332"/>
            </a:xfrm>
            <a:prstGeom prst="rect">
              <a:avLst/>
            </a:prstGeom>
            <a:noFill/>
          </p:spPr>
          <p:txBody>
            <a:bodyPr wrap="square" rtlCol="0">
              <a:spAutoFit/>
            </a:bodyPr>
            <a:lstStyle/>
            <a:p>
              <a:r>
                <a:rPr lang="en-US" altLang="zh-CN" b="1" dirty="0"/>
                <a:t>B. 2046</a:t>
              </a:r>
              <a:r>
                <a:rPr lang="zh-CN" altLang="en-US" b="1" dirty="0"/>
                <a:t>、</a:t>
              </a:r>
              <a:r>
                <a:rPr lang="en-US" altLang="zh-CN" b="1" dirty="0"/>
                <a:t>2013</a:t>
              </a:r>
              <a:endParaRPr lang="zh-CN" altLang="en-US" b="1" dirty="0"/>
            </a:p>
          </p:txBody>
        </p:sp>
        <p:sp>
          <p:nvSpPr>
            <p:cNvPr id="90" name="文本框 89">
              <a:extLst>
                <a:ext uri="{FF2B5EF4-FFF2-40B4-BE49-F238E27FC236}">
                  <a16:creationId xmlns:a16="http://schemas.microsoft.com/office/drawing/2014/main" id="{26934E9F-5795-43CE-B2F4-72AE5187C5C6}"/>
                </a:ext>
              </a:extLst>
            </p:cNvPr>
            <p:cNvSpPr txBox="1"/>
            <p:nvPr/>
          </p:nvSpPr>
          <p:spPr>
            <a:xfrm>
              <a:off x="7192205" y="2071913"/>
              <a:ext cx="1771716" cy="369332"/>
            </a:xfrm>
            <a:prstGeom prst="rect">
              <a:avLst/>
            </a:prstGeom>
            <a:noFill/>
          </p:spPr>
          <p:txBody>
            <a:bodyPr wrap="square" rtlCol="0">
              <a:spAutoFit/>
            </a:bodyPr>
            <a:lstStyle/>
            <a:p>
              <a:r>
                <a:rPr lang="en-US" altLang="zh-CN" b="1" dirty="0"/>
                <a:t>C. 2047</a:t>
              </a:r>
              <a:r>
                <a:rPr lang="zh-CN" altLang="en-US" b="1" dirty="0"/>
                <a:t>、</a:t>
              </a:r>
              <a:r>
                <a:rPr lang="en-US" altLang="zh-CN" b="1" dirty="0"/>
                <a:t>2012</a:t>
              </a:r>
              <a:endParaRPr lang="zh-CN" altLang="en-US" b="1" dirty="0"/>
            </a:p>
          </p:txBody>
        </p:sp>
        <p:sp>
          <p:nvSpPr>
            <p:cNvPr id="91" name="文本框 90">
              <a:extLst>
                <a:ext uri="{FF2B5EF4-FFF2-40B4-BE49-F238E27FC236}">
                  <a16:creationId xmlns:a16="http://schemas.microsoft.com/office/drawing/2014/main" id="{69F65964-89C5-6C2E-E9E8-6E6FF409156A}"/>
                </a:ext>
              </a:extLst>
            </p:cNvPr>
            <p:cNvSpPr txBox="1"/>
            <p:nvPr/>
          </p:nvSpPr>
          <p:spPr>
            <a:xfrm>
              <a:off x="9565699" y="2071913"/>
              <a:ext cx="1642167" cy="369332"/>
            </a:xfrm>
            <a:prstGeom prst="rect">
              <a:avLst/>
            </a:prstGeom>
            <a:noFill/>
          </p:spPr>
          <p:txBody>
            <a:bodyPr wrap="square" rtlCol="0">
              <a:spAutoFit/>
            </a:bodyPr>
            <a:lstStyle/>
            <a:p>
              <a:r>
                <a:rPr lang="en-US" altLang="zh-CN" b="1" dirty="0"/>
                <a:t>D. 2047</a:t>
              </a:r>
              <a:r>
                <a:rPr lang="zh-CN" altLang="en-US" b="1" dirty="0"/>
                <a:t>、</a:t>
              </a:r>
              <a:r>
                <a:rPr lang="en-US" altLang="zh-CN" b="1" dirty="0"/>
                <a:t>2013</a:t>
              </a:r>
              <a:endParaRPr lang="zh-CN" altLang="en-US" b="1" dirty="0"/>
            </a:p>
          </p:txBody>
        </p:sp>
      </p:grpSp>
      <p:sp>
        <p:nvSpPr>
          <p:cNvPr id="95" name="文本框 94">
            <a:extLst>
              <a:ext uri="{FF2B5EF4-FFF2-40B4-BE49-F238E27FC236}">
                <a16:creationId xmlns:a16="http://schemas.microsoft.com/office/drawing/2014/main" id="{9070E129-FB51-4635-1FEE-C612E0DFCF05}"/>
              </a:ext>
            </a:extLst>
          </p:cNvPr>
          <p:cNvSpPr txBox="1"/>
          <p:nvPr/>
        </p:nvSpPr>
        <p:spPr>
          <a:xfrm>
            <a:off x="7435996" y="1668031"/>
            <a:ext cx="39559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B</a:t>
            </a:r>
            <a:endParaRPr lang="zh-CN" altLang="en-US" sz="2800" b="1" dirty="0">
              <a:solidFill>
                <a:schemeClr val="accent1">
                  <a:lumMod val="75000"/>
                </a:schemeClr>
              </a:solidFill>
              <a:latin typeface="Arial Black" panose="020B0A04020102020204" pitchFamily="34" charset="0"/>
            </a:endParaRPr>
          </a:p>
        </p:txBody>
      </p:sp>
      <p:grpSp>
        <p:nvGrpSpPr>
          <p:cNvPr id="42" name="组合 41">
            <a:extLst>
              <a:ext uri="{FF2B5EF4-FFF2-40B4-BE49-F238E27FC236}">
                <a16:creationId xmlns:a16="http://schemas.microsoft.com/office/drawing/2014/main" id="{FCE1BDB5-CA1A-2439-5EDB-A3C512F8BF00}"/>
              </a:ext>
            </a:extLst>
          </p:cNvPr>
          <p:cNvGrpSpPr/>
          <p:nvPr/>
        </p:nvGrpSpPr>
        <p:grpSpPr>
          <a:xfrm>
            <a:off x="5205023" y="5189969"/>
            <a:ext cx="3595265" cy="381602"/>
            <a:chOff x="3887821" y="3428999"/>
            <a:chExt cx="3595265" cy="381602"/>
          </a:xfrm>
        </p:grpSpPr>
        <p:sp>
          <p:nvSpPr>
            <p:cNvPr id="43" name="矩形 42">
              <a:extLst>
                <a:ext uri="{FF2B5EF4-FFF2-40B4-BE49-F238E27FC236}">
                  <a16:creationId xmlns:a16="http://schemas.microsoft.com/office/drawing/2014/main" id="{253BC7E2-E182-63DA-ABD7-D77073AA8A32}"/>
                </a:ext>
              </a:extLst>
            </p:cNvPr>
            <p:cNvSpPr/>
            <p:nvPr/>
          </p:nvSpPr>
          <p:spPr>
            <a:xfrm>
              <a:off x="3887821" y="3429000"/>
              <a:ext cx="2519463" cy="381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数据载荷</a:t>
              </a:r>
            </a:p>
          </p:txBody>
        </p:sp>
        <p:sp>
          <p:nvSpPr>
            <p:cNvPr id="44" name="矩形 43">
              <a:extLst>
                <a:ext uri="{FF2B5EF4-FFF2-40B4-BE49-F238E27FC236}">
                  <a16:creationId xmlns:a16="http://schemas.microsoft.com/office/drawing/2014/main" id="{0690F5C6-AED2-2A06-F416-F2295B31B3AC}"/>
                </a:ext>
              </a:extLst>
            </p:cNvPr>
            <p:cNvSpPr/>
            <p:nvPr/>
          </p:nvSpPr>
          <p:spPr>
            <a:xfrm>
              <a:off x="6407284" y="3428999"/>
              <a:ext cx="616085" cy="38160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首部</a:t>
              </a:r>
            </a:p>
          </p:txBody>
        </p:sp>
        <p:cxnSp>
          <p:nvCxnSpPr>
            <p:cNvPr id="45" name="直接箭头连接符 44">
              <a:extLst>
                <a:ext uri="{FF2B5EF4-FFF2-40B4-BE49-F238E27FC236}">
                  <a16:creationId xmlns:a16="http://schemas.microsoft.com/office/drawing/2014/main" id="{AA5101EF-9FDC-C45C-0422-37C6B3E12756}"/>
                </a:ext>
              </a:extLst>
            </p:cNvPr>
            <p:cNvCxnSpPr>
              <a:cxnSpLocks/>
            </p:cNvCxnSpPr>
            <p:nvPr/>
          </p:nvCxnSpPr>
          <p:spPr>
            <a:xfrm>
              <a:off x="7023369" y="3605754"/>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对话气泡: 矩形 45">
            <a:extLst>
              <a:ext uri="{FF2B5EF4-FFF2-40B4-BE49-F238E27FC236}">
                <a16:creationId xmlns:a16="http://schemas.microsoft.com/office/drawing/2014/main" id="{88725D12-CCB3-DCC3-D923-2935037C5210}"/>
              </a:ext>
            </a:extLst>
          </p:cNvPr>
          <p:cNvSpPr/>
          <p:nvPr/>
        </p:nvSpPr>
        <p:spPr>
          <a:xfrm>
            <a:off x="1610566" y="3430224"/>
            <a:ext cx="1593439" cy="697124"/>
          </a:xfrm>
          <a:prstGeom prst="wedgeRectCallout">
            <a:avLst>
              <a:gd name="adj1" fmla="val 99866"/>
              <a:gd name="adj2" fmla="val 5138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49" name="文本框 48">
            <a:extLst>
              <a:ext uri="{FF2B5EF4-FFF2-40B4-BE49-F238E27FC236}">
                <a16:creationId xmlns:a16="http://schemas.microsoft.com/office/drawing/2014/main" id="{34B6A59D-A0E4-A672-FE3E-261EBFF4FDBC}"/>
              </a:ext>
            </a:extLst>
          </p:cNvPr>
          <p:cNvSpPr txBox="1"/>
          <p:nvPr/>
        </p:nvSpPr>
        <p:spPr>
          <a:xfrm>
            <a:off x="1605348" y="3443983"/>
            <a:ext cx="1679727" cy="369332"/>
          </a:xfrm>
          <a:prstGeom prst="rect">
            <a:avLst/>
          </a:prstGeom>
          <a:noFill/>
        </p:spPr>
        <p:txBody>
          <a:bodyPr wrap="square">
            <a:spAutoFit/>
          </a:bodyPr>
          <a:lstStyle/>
          <a:p>
            <a:r>
              <a:rPr lang="zh-CN" altLang="en-US" b="1" dirty="0"/>
              <a:t>序</a:t>
            </a:r>
            <a:r>
              <a:rPr lang="zh-CN" altLang="en-US" b="1" dirty="0">
                <a:solidFill>
                  <a:schemeClr val="tx1"/>
                </a:solidFill>
              </a:rPr>
              <a:t>号 </a:t>
            </a:r>
            <a:r>
              <a:rPr lang="en-US" altLang="zh-CN" b="1" dirty="0">
                <a:solidFill>
                  <a:schemeClr val="tx1"/>
                </a:solidFill>
              </a:rPr>
              <a:t>= 1913</a:t>
            </a:r>
            <a:endParaRPr lang="zh-CN" altLang="en-US" b="1" dirty="0">
              <a:solidFill>
                <a:schemeClr val="tx1"/>
              </a:solidFill>
            </a:endParaRPr>
          </a:p>
        </p:txBody>
      </p:sp>
      <p:sp>
        <p:nvSpPr>
          <p:cNvPr id="50" name="文本框 49">
            <a:extLst>
              <a:ext uri="{FF2B5EF4-FFF2-40B4-BE49-F238E27FC236}">
                <a16:creationId xmlns:a16="http://schemas.microsoft.com/office/drawing/2014/main" id="{E57A7D33-2188-7052-4C02-3361936B309E}"/>
              </a:ext>
            </a:extLst>
          </p:cNvPr>
          <p:cNvSpPr txBox="1"/>
          <p:nvPr/>
        </p:nvSpPr>
        <p:spPr>
          <a:xfrm>
            <a:off x="1605348" y="3778786"/>
            <a:ext cx="1593438" cy="369332"/>
          </a:xfrm>
          <a:prstGeom prst="rect">
            <a:avLst/>
          </a:prstGeom>
          <a:noFill/>
        </p:spPr>
        <p:txBody>
          <a:bodyPr wrap="square">
            <a:spAutoFit/>
          </a:bodyPr>
          <a:lstStyle/>
          <a:p>
            <a:r>
              <a:rPr lang="zh-CN" altLang="en-US" b="1" dirty="0"/>
              <a:t>确认号</a:t>
            </a:r>
            <a:r>
              <a:rPr lang="zh-CN" altLang="en-US" b="1" dirty="0">
                <a:solidFill>
                  <a:schemeClr val="tx1"/>
                </a:solidFill>
              </a:rPr>
              <a:t> </a:t>
            </a:r>
            <a:r>
              <a:rPr lang="en-US" altLang="zh-CN" b="1" dirty="0">
                <a:solidFill>
                  <a:schemeClr val="tx1"/>
                </a:solidFill>
              </a:rPr>
              <a:t>= 2046</a:t>
            </a:r>
            <a:endParaRPr lang="zh-CN" altLang="en-US" b="1" dirty="0">
              <a:solidFill>
                <a:schemeClr val="tx1"/>
              </a:solidFill>
            </a:endParaRPr>
          </a:p>
        </p:txBody>
      </p:sp>
      <p:grpSp>
        <p:nvGrpSpPr>
          <p:cNvPr id="6" name="组合 5">
            <a:extLst>
              <a:ext uri="{FF2B5EF4-FFF2-40B4-BE49-F238E27FC236}">
                <a16:creationId xmlns:a16="http://schemas.microsoft.com/office/drawing/2014/main" id="{A11990D1-8463-B7DF-5C74-3431E74F268E}"/>
              </a:ext>
            </a:extLst>
          </p:cNvPr>
          <p:cNvGrpSpPr/>
          <p:nvPr/>
        </p:nvGrpSpPr>
        <p:grpSpPr>
          <a:xfrm>
            <a:off x="8963921" y="4520530"/>
            <a:ext cx="1679727" cy="669440"/>
            <a:chOff x="8963921" y="4520530"/>
            <a:chExt cx="1679727" cy="669440"/>
          </a:xfrm>
        </p:grpSpPr>
        <p:sp>
          <p:nvSpPr>
            <p:cNvPr id="38" name="对话气泡: 矩形 37">
              <a:extLst>
                <a:ext uri="{FF2B5EF4-FFF2-40B4-BE49-F238E27FC236}">
                  <a16:creationId xmlns:a16="http://schemas.microsoft.com/office/drawing/2014/main" id="{30577F37-B9EE-D28C-29FD-BB35C76C4648}"/>
                </a:ext>
              </a:extLst>
            </p:cNvPr>
            <p:cNvSpPr/>
            <p:nvPr/>
          </p:nvSpPr>
          <p:spPr>
            <a:xfrm>
              <a:off x="8975387" y="4537418"/>
              <a:ext cx="1563032" cy="652552"/>
            </a:xfrm>
            <a:prstGeom prst="wedgeRectCallout">
              <a:avLst>
                <a:gd name="adj1" fmla="val -96866"/>
                <a:gd name="adj2" fmla="val 5980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39" name="文本框 38">
              <a:extLst>
                <a:ext uri="{FF2B5EF4-FFF2-40B4-BE49-F238E27FC236}">
                  <a16:creationId xmlns:a16="http://schemas.microsoft.com/office/drawing/2014/main" id="{2C252A68-C197-A1DD-F9DC-BAC7501C8694}"/>
                </a:ext>
              </a:extLst>
            </p:cNvPr>
            <p:cNvSpPr txBox="1"/>
            <p:nvPr/>
          </p:nvSpPr>
          <p:spPr>
            <a:xfrm>
              <a:off x="8963921" y="4520530"/>
              <a:ext cx="1679727" cy="369332"/>
            </a:xfrm>
            <a:prstGeom prst="rect">
              <a:avLst/>
            </a:prstGeom>
            <a:noFill/>
          </p:spPr>
          <p:txBody>
            <a:bodyPr wrap="square">
              <a:spAutoFit/>
            </a:bodyPr>
            <a:lstStyle/>
            <a:p>
              <a:r>
                <a:rPr lang="zh-CN" altLang="en-US" b="1" dirty="0"/>
                <a:t>序</a:t>
              </a:r>
              <a:r>
                <a:rPr lang="zh-CN" altLang="en-US" b="1" dirty="0">
                  <a:solidFill>
                    <a:schemeClr val="tx1"/>
                  </a:solidFill>
                </a:rPr>
                <a:t>号 </a:t>
              </a:r>
              <a:r>
                <a:rPr lang="en-US" altLang="zh-CN" b="1" dirty="0">
                  <a:solidFill>
                    <a:schemeClr val="tx1"/>
                  </a:solidFill>
                </a:rPr>
                <a:t>= 2046</a:t>
              </a:r>
              <a:endParaRPr lang="zh-CN" altLang="en-US" b="1" dirty="0">
                <a:solidFill>
                  <a:schemeClr val="tx1"/>
                </a:solidFill>
              </a:endParaRPr>
            </a:p>
          </p:txBody>
        </p:sp>
      </p:grpSp>
      <p:sp>
        <p:nvSpPr>
          <p:cNvPr id="40" name="文本框 39">
            <a:extLst>
              <a:ext uri="{FF2B5EF4-FFF2-40B4-BE49-F238E27FC236}">
                <a16:creationId xmlns:a16="http://schemas.microsoft.com/office/drawing/2014/main" id="{CDE65F09-9741-038F-9459-76F19CC75387}"/>
              </a:ext>
            </a:extLst>
          </p:cNvPr>
          <p:cNvSpPr txBox="1"/>
          <p:nvPr/>
        </p:nvSpPr>
        <p:spPr>
          <a:xfrm>
            <a:off x="8975387" y="4837526"/>
            <a:ext cx="1593438" cy="369332"/>
          </a:xfrm>
          <a:prstGeom prst="rect">
            <a:avLst/>
          </a:prstGeom>
          <a:noFill/>
        </p:spPr>
        <p:txBody>
          <a:bodyPr wrap="square">
            <a:spAutoFit/>
          </a:bodyPr>
          <a:lstStyle/>
          <a:p>
            <a:r>
              <a:rPr lang="zh-CN" altLang="en-US" b="1" dirty="0"/>
              <a:t>确认号</a:t>
            </a:r>
            <a:r>
              <a:rPr lang="zh-CN" altLang="en-US" b="1" dirty="0">
                <a:solidFill>
                  <a:schemeClr val="tx1"/>
                </a:solidFill>
              </a:rPr>
              <a:t> </a:t>
            </a:r>
            <a:r>
              <a:rPr lang="en-US" altLang="zh-CN" b="1" dirty="0">
                <a:solidFill>
                  <a:schemeClr val="tx1"/>
                </a:solidFill>
              </a:rPr>
              <a:t>= 2013</a:t>
            </a:r>
            <a:endParaRPr lang="zh-CN" altLang="en-US" b="1" dirty="0">
              <a:solidFill>
                <a:schemeClr val="tx1"/>
              </a:solidFill>
            </a:endParaRPr>
          </a:p>
        </p:txBody>
      </p:sp>
    </p:spTree>
    <p:custDataLst>
      <p:tags r:id="rId1"/>
    </p:custDataLst>
    <p:extLst>
      <p:ext uri="{BB962C8B-B14F-4D97-AF65-F5344CB8AC3E}">
        <p14:creationId xmlns:p14="http://schemas.microsoft.com/office/powerpoint/2010/main" val="98312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500" fill="hold"/>
                                        <p:tgtEl>
                                          <p:spTgt spid="49"/>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p:tgtEl>
                                          <p:spTgt spid="35"/>
                                        </p:tgtEl>
                                        <p:attrNameLst>
                                          <p:attrName>ppt_y</p:attrName>
                                        </p:attrNameLst>
                                      </p:cBhvr>
                                      <p:tavLst>
                                        <p:tav tm="0">
                                          <p:val>
                                            <p:strVal val="#ppt_y+#ppt_h*1.125000"/>
                                          </p:val>
                                        </p:tav>
                                        <p:tav tm="100000">
                                          <p:val>
                                            <p:strVal val="#ppt_y"/>
                                          </p:val>
                                        </p:tav>
                                      </p:tavLst>
                                    </p:anim>
                                    <p:animEffect transition="in" filter="wipe(up)">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p:tgtEl>
                                          <p:spTgt spid="36"/>
                                        </p:tgtEl>
                                        <p:attrNameLst>
                                          <p:attrName>ppt_y</p:attrName>
                                        </p:attrNameLst>
                                      </p:cBhvr>
                                      <p:tavLst>
                                        <p:tav tm="0">
                                          <p:val>
                                            <p:strVal val="#ppt_y+#ppt_h*1.125000"/>
                                          </p:val>
                                        </p:tav>
                                        <p:tav tm="100000">
                                          <p:val>
                                            <p:strVal val="#ppt_y"/>
                                          </p:val>
                                        </p:tav>
                                      </p:tavLst>
                                    </p:anim>
                                    <p:animEffect transition="in" filter="wipe(up)">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p:tgtEl>
                                          <p:spTgt spid="42"/>
                                        </p:tgtEl>
                                        <p:attrNameLst>
                                          <p:attrName>ppt_x</p:attrName>
                                        </p:attrNameLst>
                                      </p:cBhvr>
                                      <p:tavLst>
                                        <p:tav tm="0">
                                          <p:val>
                                            <p:strVal val="#ppt_x-#ppt_w*1.125000"/>
                                          </p:val>
                                        </p:tav>
                                        <p:tav tm="100000">
                                          <p:val>
                                            <p:strVal val="#ppt_x"/>
                                          </p:val>
                                        </p:tav>
                                      </p:tavLst>
                                    </p:anim>
                                    <p:animEffect transition="in" filter="wipe(right)">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35" presetClass="emph" presetSubtype="0" repeatCount="3000" fill="hold" grpId="0" nodeType="clickEffect">
                                  <p:stCondLst>
                                    <p:cond delay="0"/>
                                  </p:stCondLst>
                                  <p:childTnLst>
                                    <p:anim calcmode="discrete" valueType="str">
                                      <p:cBhvr>
                                        <p:cTn id="28" dur="500" fill="hold"/>
                                        <p:tgtEl>
                                          <p:spTgt spid="50"/>
                                        </p:tgtEl>
                                        <p:attrNameLst>
                                          <p:attrName>style.visibility</p:attrName>
                                        </p:attrNameLst>
                                      </p:cBhvr>
                                      <p:tavLst>
                                        <p:tav tm="0">
                                          <p:val>
                                            <p:strVal val="hidden"/>
                                          </p:val>
                                        </p:tav>
                                        <p:tav tm="50000">
                                          <p:val>
                                            <p:strVal val="visible"/>
                                          </p:val>
                                        </p:tav>
                                      </p:tavLst>
                                    </p:anim>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anim calcmode="lin" valueType="num">
                                      <p:cBhvr additive="base">
                                        <p:cTn id="33" dur="500"/>
                                        <p:tgtEl>
                                          <p:spTgt spid="37"/>
                                        </p:tgtEl>
                                        <p:attrNameLst>
                                          <p:attrName>ppt_y</p:attrName>
                                        </p:attrNameLst>
                                      </p:cBhvr>
                                      <p:tavLst>
                                        <p:tav tm="0">
                                          <p:val>
                                            <p:strVal val="#ppt_y+#ppt_h*1.125000"/>
                                          </p:val>
                                        </p:tav>
                                        <p:tav tm="100000">
                                          <p:val>
                                            <p:strVal val="#ppt_y"/>
                                          </p:val>
                                        </p:tav>
                                      </p:tavLst>
                                    </p:anim>
                                    <p:animEffect transition="in" filter="wipe(up)">
                                      <p:cBhvr>
                                        <p:cTn id="34" dur="500"/>
                                        <p:tgtEl>
                                          <p:spTgt spid="3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left)">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35" presetClass="emph" presetSubtype="0" repeatCount="3000" fill="hold" grpId="1" nodeType="clickEffect">
                                  <p:stCondLst>
                                    <p:cond delay="0"/>
                                  </p:stCondLst>
                                  <p:childTnLst>
                                    <p:anim calcmode="discrete" valueType="str">
                                      <p:cBhvr>
                                        <p:cTn id="43" dur="500" fill="hold"/>
                                        <p:tgtEl>
                                          <p:spTgt spid="36"/>
                                        </p:tgtEl>
                                        <p:attrNameLst>
                                          <p:attrName>style.visibility</p:attrName>
                                        </p:attrNameLst>
                                      </p:cBhvr>
                                      <p:tavLst>
                                        <p:tav tm="0">
                                          <p:val>
                                            <p:strVal val="hidden"/>
                                          </p:val>
                                        </p:tav>
                                        <p:tav tm="50000">
                                          <p:val>
                                            <p:strVal val="visible"/>
                                          </p:val>
                                        </p:tav>
                                      </p:tavLst>
                                    </p:anim>
                                  </p:childTnLst>
                                </p:cTn>
                              </p:par>
                            </p:childTnLst>
                          </p:cTn>
                        </p:par>
                      </p:childTnLst>
                    </p:cTn>
                  </p:par>
                  <p:par>
                    <p:cTn id="44" fill="hold">
                      <p:stCondLst>
                        <p:cond delay="indefinite"/>
                      </p:stCondLst>
                      <p:childTnLst>
                        <p:par>
                          <p:cTn id="45" fill="hold">
                            <p:stCondLst>
                              <p:cond delay="0"/>
                            </p:stCondLst>
                            <p:childTnLst>
                              <p:par>
                                <p:cTn id="46" presetID="49" presetClass="entr" presetSubtype="0" decel="100000" fill="hold" grpId="0" nodeType="clickEffect">
                                  <p:stCondLst>
                                    <p:cond delay="0"/>
                                  </p:stCondLst>
                                  <p:childTnLst>
                                    <p:set>
                                      <p:cBhvr>
                                        <p:cTn id="47" dur="1" fill="hold">
                                          <p:stCondLst>
                                            <p:cond delay="0"/>
                                          </p:stCondLst>
                                        </p:cTn>
                                        <p:tgtEl>
                                          <p:spTgt spid="40"/>
                                        </p:tgtEl>
                                        <p:attrNameLst>
                                          <p:attrName>style.visibility</p:attrName>
                                        </p:attrNameLst>
                                      </p:cBhvr>
                                      <p:to>
                                        <p:strVal val="visible"/>
                                      </p:to>
                                    </p:set>
                                    <p:anim calcmode="lin" valueType="num">
                                      <p:cBhvr>
                                        <p:cTn id="48" dur="500" fill="hold"/>
                                        <p:tgtEl>
                                          <p:spTgt spid="40"/>
                                        </p:tgtEl>
                                        <p:attrNameLst>
                                          <p:attrName>ppt_w</p:attrName>
                                        </p:attrNameLst>
                                      </p:cBhvr>
                                      <p:tavLst>
                                        <p:tav tm="0">
                                          <p:val>
                                            <p:fltVal val="0"/>
                                          </p:val>
                                        </p:tav>
                                        <p:tav tm="100000">
                                          <p:val>
                                            <p:strVal val="#ppt_w"/>
                                          </p:val>
                                        </p:tav>
                                      </p:tavLst>
                                    </p:anim>
                                    <p:anim calcmode="lin" valueType="num">
                                      <p:cBhvr>
                                        <p:cTn id="49" dur="500" fill="hold"/>
                                        <p:tgtEl>
                                          <p:spTgt spid="40"/>
                                        </p:tgtEl>
                                        <p:attrNameLst>
                                          <p:attrName>ppt_h</p:attrName>
                                        </p:attrNameLst>
                                      </p:cBhvr>
                                      <p:tavLst>
                                        <p:tav tm="0">
                                          <p:val>
                                            <p:fltVal val="0"/>
                                          </p:val>
                                        </p:tav>
                                        <p:tav tm="100000">
                                          <p:val>
                                            <p:strVal val="#ppt_h"/>
                                          </p:val>
                                        </p:tav>
                                      </p:tavLst>
                                    </p:anim>
                                    <p:anim calcmode="lin" valueType="num">
                                      <p:cBhvr>
                                        <p:cTn id="50" dur="500" fill="hold"/>
                                        <p:tgtEl>
                                          <p:spTgt spid="40"/>
                                        </p:tgtEl>
                                        <p:attrNameLst>
                                          <p:attrName>style.rotation</p:attrName>
                                        </p:attrNameLst>
                                      </p:cBhvr>
                                      <p:tavLst>
                                        <p:tav tm="0">
                                          <p:val>
                                            <p:fltVal val="360"/>
                                          </p:val>
                                        </p:tav>
                                        <p:tav tm="100000">
                                          <p:val>
                                            <p:fltVal val="0"/>
                                          </p:val>
                                        </p:tav>
                                      </p:tavLst>
                                    </p:anim>
                                    <p:animEffect transition="in" filter="fade">
                                      <p:cBhvr>
                                        <p:cTn id="5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5" grpId="0"/>
      <p:bldP spid="36" grpId="0"/>
      <p:bldP spid="36" grpId="1"/>
      <p:bldP spid="49" grpId="0"/>
      <p:bldP spid="50" grpId="0"/>
      <p:bldP spid="4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p>
          </p:txBody>
        </p:sp>
      </p:grpSp>
      <p:sp>
        <p:nvSpPr>
          <p:cNvPr id="48" name="文本框 47">
            <a:extLst>
              <a:ext uri="{FF2B5EF4-FFF2-40B4-BE49-F238E27FC236}">
                <a16:creationId xmlns:a16="http://schemas.microsoft.com/office/drawing/2014/main" id="{00E4F696-98DD-C625-998F-B503B09C7A5F}"/>
              </a:ext>
            </a:extLst>
          </p:cNvPr>
          <p:cNvSpPr txBox="1"/>
          <p:nvPr/>
        </p:nvSpPr>
        <p:spPr>
          <a:xfrm>
            <a:off x="1036685" y="2379979"/>
            <a:ext cx="675384" cy="369332"/>
          </a:xfrm>
          <a:prstGeom prst="rect">
            <a:avLst/>
          </a:prstGeom>
          <a:noFill/>
        </p:spPr>
        <p:txBody>
          <a:bodyPr wrap="square" rtlCol="0">
            <a:spAutoFit/>
          </a:bodyPr>
          <a:lstStyle/>
          <a:p>
            <a:r>
              <a:rPr lang="zh-CN" altLang="en-US" b="1" dirty="0"/>
              <a:t>解析</a:t>
            </a:r>
          </a:p>
        </p:txBody>
      </p:sp>
      <p:grpSp>
        <p:nvGrpSpPr>
          <p:cNvPr id="93" name="组合 92">
            <a:extLst>
              <a:ext uri="{FF2B5EF4-FFF2-40B4-BE49-F238E27FC236}">
                <a16:creationId xmlns:a16="http://schemas.microsoft.com/office/drawing/2014/main" id="{708DC83A-47D3-E9DC-47EA-75E9C3B19CA1}"/>
              </a:ext>
            </a:extLst>
          </p:cNvPr>
          <p:cNvGrpSpPr/>
          <p:nvPr/>
        </p:nvGrpSpPr>
        <p:grpSpPr>
          <a:xfrm>
            <a:off x="2133600" y="2369721"/>
            <a:ext cx="7931284" cy="4181491"/>
            <a:chOff x="2133600" y="2702820"/>
            <a:chExt cx="7931284" cy="4181491"/>
          </a:xfrm>
        </p:grpSpPr>
        <p:pic>
          <p:nvPicPr>
            <p:cNvPr id="53" name="图形 52">
              <a:extLst>
                <a:ext uri="{FF2B5EF4-FFF2-40B4-BE49-F238E27FC236}">
                  <a16:creationId xmlns:a16="http://schemas.microsoft.com/office/drawing/2014/main" id="{6F5B4E27-15FE-3498-88E0-403C881A06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29772" y="2702820"/>
              <a:ext cx="651898" cy="630524"/>
            </a:xfrm>
            <a:prstGeom prst="rect">
              <a:avLst/>
            </a:prstGeom>
          </p:spPr>
        </p:pic>
        <p:pic>
          <p:nvPicPr>
            <p:cNvPr id="54" name="图形 53">
              <a:extLst>
                <a:ext uri="{FF2B5EF4-FFF2-40B4-BE49-F238E27FC236}">
                  <a16:creationId xmlns:a16="http://schemas.microsoft.com/office/drawing/2014/main" id="{D8D8A120-6C98-A5EF-A245-A372223FC0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69334" y="2702820"/>
              <a:ext cx="497183" cy="652553"/>
            </a:xfrm>
            <a:prstGeom prst="rect">
              <a:avLst/>
            </a:prstGeom>
          </p:spPr>
        </p:pic>
        <p:sp>
          <p:nvSpPr>
            <p:cNvPr id="51" name="文本框 50">
              <a:extLst>
                <a:ext uri="{FF2B5EF4-FFF2-40B4-BE49-F238E27FC236}">
                  <a16:creationId xmlns:a16="http://schemas.microsoft.com/office/drawing/2014/main" id="{330C5E2A-1C4E-35AE-CA7B-03AECC6A09E1}"/>
                </a:ext>
              </a:extLst>
            </p:cNvPr>
            <p:cNvSpPr txBox="1"/>
            <p:nvPr/>
          </p:nvSpPr>
          <p:spPr>
            <a:xfrm>
              <a:off x="2133600" y="2824053"/>
              <a:ext cx="996172" cy="369332"/>
            </a:xfrm>
            <a:prstGeom prst="rect">
              <a:avLst/>
            </a:prstGeom>
            <a:noFill/>
          </p:spPr>
          <p:txBody>
            <a:bodyPr wrap="square" rtlCol="0">
              <a:spAutoFit/>
            </a:bodyPr>
            <a:lstStyle/>
            <a:p>
              <a:pPr algn="r"/>
              <a:r>
                <a:rPr lang="zh-CN" altLang="en-US" b="1" dirty="0"/>
                <a:t>主机甲</a:t>
              </a:r>
            </a:p>
          </p:txBody>
        </p:sp>
        <p:sp>
          <p:nvSpPr>
            <p:cNvPr id="52" name="文本框 51">
              <a:extLst>
                <a:ext uri="{FF2B5EF4-FFF2-40B4-BE49-F238E27FC236}">
                  <a16:creationId xmlns:a16="http://schemas.microsoft.com/office/drawing/2014/main" id="{A4C62AE9-E0FA-3BCE-DBEB-C74030DB19FA}"/>
                </a:ext>
              </a:extLst>
            </p:cNvPr>
            <p:cNvSpPr txBox="1"/>
            <p:nvPr/>
          </p:nvSpPr>
          <p:spPr>
            <a:xfrm>
              <a:off x="9066517" y="2824053"/>
              <a:ext cx="998367" cy="369332"/>
            </a:xfrm>
            <a:prstGeom prst="rect">
              <a:avLst/>
            </a:prstGeom>
            <a:noFill/>
          </p:spPr>
          <p:txBody>
            <a:bodyPr wrap="square" rtlCol="0">
              <a:spAutoFit/>
            </a:bodyPr>
            <a:lstStyle/>
            <a:p>
              <a:r>
                <a:rPr lang="zh-CN" altLang="en-US" b="1" dirty="0"/>
                <a:t>主机乙</a:t>
              </a:r>
            </a:p>
          </p:txBody>
        </p:sp>
        <p:sp>
          <p:nvSpPr>
            <p:cNvPr id="55" name="箭头: 左右 54">
              <a:extLst>
                <a:ext uri="{FF2B5EF4-FFF2-40B4-BE49-F238E27FC236}">
                  <a16:creationId xmlns:a16="http://schemas.microsoft.com/office/drawing/2014/main" id="{39B3E038-2565-CCF3-1ACC-E3A3EB8BE330}"/>
                </a:ext>
              </a:extLst>
            </p:cNvPr>
            <p:cNvSpPr/>
            <p:nvPr/>
          </p:nvSpPr>
          <p:spPr>
            <a:xfrm>
              <a:off x="3781670" y="2714571"/>
              <a:ext cx="4728872" cy="62905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已通过“三报文握手”建立</a:t>
              </a:r>
              <a:r>
                <a:rPr lang="en-US" altLang="zh-CN" b="1" dirty="0"/>
                <a:t>TCP</a:t>
              </a:r>
              <a:r>
                <a:rPr lang="zh-CN" altLang="en-US" b="1" dirty="0"/>
                <a:t>连接</a:t>
              </a:r>
            </a:p>
          </p:txBody>
        </p:sp>
        <p:cxnSp>
          <p:nvCxnSpPr>
            <p:cNvPr id="57" name="直接箭头连接符 56">
              <a:extLst>
                <a:ext uri="{FF2B5EF4-FFF2-40B4-BE49-F238E27FC236}">
                  <a16:creationId xmlns:a16="http://schemas.microsoft.com/office/drawing/2014/main" id="{8D32CB3F-067C-0B8B-5A8E-EFA1DA8ACC18}"/>
                </a:ext>
              </a:extLst>
            </p:cNvPr>
            <p:cNvCxnSpPr>
              <a:cxnSpLocks/>
            </p:cNvCxnSpPr>
            <p:nvPr/>
          </p:nvCxnSpPr>
          <p:spPr>
            <a:xfrm>
              <a:off x="3450076" y="3429000"/>
              <a:ext cx="0" cy="33429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95AC690B-77C9-E3E2-725E-63AE8CBFB241}"/>
                </a:ext>
              </a:extLst>
            </p:cNvPr>
            <p:cNvCxnSpPr>
              <a:cxnSpLocks/>
            </p:cNvCxnSpPr>
            <p:nvPr/>
          </p:nvCxnSpPr>
          <p:spPr>
            <a:xfrm>
              <a:off x="8816501" y="3378740"/>
              <a:ext cx="0" cy="33932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876E7D8D-254F-CBD2-2822-17BE3FA2A510}"/>
                </a:ext>
              </a:extLst>
            </p:cNvPr>
            <p:cNvSpPr txBox="1"/>
            <p:nvPr/>
          </p:nvSpPr>
          <p:spPr>
            <a:xfrm>
              <a:off x="3164732" y="6514979"/>
              <a:ext cx="285344" cy="369332"/>
            </a:xfrm>
            <a:prstGeom prst="rect">
              <a:avLst/>
            </a:prstGeom>
            <a:noFill/>
          </p:spPr>
          <p:txBody>
            <a:bodyPr wrap="square" rtlCol="0">
              <a:spAutoFit/>
            </a:bodyPr>
            <a:lstStyle/>
            <a:p>
              <a:r>
                <a:rPr lang="en-US" altLang="zh-CN" b="1" dirty="0"/>
                <a:t>t</a:t>
              </a:r>
              <a:endParaRPr lang="zh-CN" altLang="en-US" b="1" dirty="0"/>
            </a:p>
          </p:txBody>
        </p:sp>
        <p:sp>
          <p:nvSpPr>
            <p:cNvPr id="60" name="文本框 59">
              <a:extLst>
                <a:ext uri="{FF2B5EF4-FFF2-40B4-BE49-F238E27FC236}">
                  <a16:creationId xmlns:a16="http://schemas.microsoft.com/office/drawing/2014/main" id="{D24AF770-ECD6-16C2-F9B0-D2F80DD55893}"/>
                </a:ext>
              </a:extLst>
            </p:cNvPr>
            <p:cNvSpPr txBox="1"/>
            <p:nvPr/>
          </p:nvSpPr>
          <p:spPr>
            <a:xfrm>
              <a:off x="8832715" y="6514979"/>
              <a:ext cx="285344" cy="369332"/>
            </a:xfrm>
            <a:prstGeom prst="rect">
              <a:avLst/>
            </a:prstGeom>
            <a:noFill/>
          </p:spPr>
          <p:txBody>
            <a:bodyPr wrap="square" rtlCol="0">
              <a:spAutoFit/>
            </a:bodyPr>
            <a:lstStyle/>
            <a:p>
              <a:r>
                <a:rPr lang="en-US" altLang="zh-CN" b="1" dirty="0"/>
                <a:t>t</a:t>
              </a:r>
              <a:endParaRPr lang="zh-CN" altLang="en-US" b="1" dirty="0"/>
            </a:p>
          </p:txBody>
        </p:sp>
      </p:grpSp>
      <p:grpSp>
        <p:nvGrpSpPr>
          <p:cNvPr id="63" name="组合 62">
            <a:extLst>
              <a:ext uri="{FF2B5EF4-FFF2-40B4-BE49-F238E27FC236}">
                <a16:creationId xmlns:a16="http://schemas.microsoft.com/office/drawing/2014/main" id="{6DFFB4AC-17D8-8FC0-B04B-78429FD3FFB5}"/>
              </a:ext>
            </a:extLst>
          </p:cNvPr>
          <p:cNvGrpSpPr/>
          <p:nvPr/>
        </p:nvGrpSpPr>
        <p:grpSpPr>
          <a:xfrm>
            <a:off x="5186828" y="3341144"/>
            <a:ext cx="3595265" cy="381602"/>
            <a:chOff x="3887821" y="3428999"/>
            <a:chExt cx="3595265" cy="381602"/>
          </a:xfrm>
        </p:grpSpPr>
        <p:sp>
          <p:nvSpPr>
            <p:cNvPr id="33" name="矩形 32">
              <a:extLst>
                <a:ext uri="{FF2B5EF4-FFF2-40B4-BE49-F238E27FC236}">
                  <a16:creationId xmlns:a16="http://schemas.microsoft.com/office/drawing/2014/main" id="{93A4B443-260C-706F-32A3-0B528B3FBF9B}"/>
                </a:ext>
              </a:extLst>
            </p:cNvPr>
            <p:cNvSpPr/>
            <p:nvPr/>
          </p:nvSpPr>
          <p:spPr>
            <a:xfrm>
              <a:off x="3887821" y="3429000"/>
              <a:ext cx="2519463" cy="381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300</a:t>
              </a:r>
              <a:r>
                <a:rPr lang="zh-CN" altLang="en-US" sz="1600" b="1" dirty="0">
                  <a:solidFill>
                    <a:schemeClr val="tx1"/>
                  </a:solidFill>
                </a:rPr>
                <a:t>字节的数据载荷</a:t>
              </a:r>
            </a:p>
          </p:txBody>
        </p:sp>
        <p:sp>
          <p:nvSpPr>
            <p:cNvPr id="61" name="矩形 60">
              <a:extLst>
                <a:ext uri="{FF2B5EF4-FFF2-40B4-BE49-F238E27FC236}">
                  <a16:creationId xmlns:a16="http://schemas.microsoft.com/office/drawing/2014/main" id="{BE3B5B5C-BC7A-5A82-D1CA-9436DBDB25A3}"/>
                </a:ext>
              </a:extLst>
            </p:cNvPr>
            <p:cNvSpPr/>
            <p:nvPr/>
          </p:nvSpPr>
          <p:spPr>
            <a:xfrm>
              <a:off x="6407284" y="3428999"/>
              <a:ext cx="616085" cy="38160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首部</a:t>
              </a:r>
            </a:p>
          </p:txBody>
        </p:sp>
        <p:cxnSp>
          <p:nvCxnSpPr>
            <p:cNvPr id="62" name="直接箭头连接符 61">
              <a:extLst>
                <a:ext uri="{FF2B5EF4-FFF2-40B4-BE49-F238E27FC236}">
                  <a16:creationId xmlns:a16="http://schemas.microsoft.com/office/drawing/2014/main" id="{EB6D0E3C-AF70-5A7D-0951-D2EBE39C0A2E}"/>
                </a:ext>
              </a:extLst>
            </p:cNvPr>
            <p:cNvCxnSpPr>
              <a:cxnSpLocks/>
            </p:cNvCxnSpPr>
            <p:nvPr/>
          </p:nvCxnSpPr>
          <p:spPr>
            <a:xfrm>
              <a:off x="7023369" y="3605754"/>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 name="组合 93">
            <a:extLst>
              <a:ext uri="{FF2B5EF4-FFF2-40B4-BE49-F238E27FC236}">
                <a16:creationId xmlns:a16="http://schemas.microsoft.com/office/drawing/2014/main" id="{6F06A9B4-F130-1305-BB13-EFCFE9A83310}"/>
              </a:ext>
            </a:extLst>
          </p:cNvPr>
          <p:cNvGrpSpPr/>
          <p:nvPr/>
        </p:nvGrpSpPr>
        <p:grpSpPr>
          <a:xfrm>
            <a:off x="3484484" y="5921622"/>
            <a:ext cx="3595265" cy="381601"/>
            <a:chOff x="3484484" y="5732208"/>
            <a:chExt cx="3595265" cy="381601"/>
          </a:xfrm>
        </p:grpSpPr>
        <p:sp>
          <p:nvSpPr>
            <p:cNvPr id="76" name="矩形 75">
              <a:extLst>
                <a:ext uri="{FF2B5EF4-FFF2-40B4-BE49-F238E27FC236}">
                  <a16:creationId xmlns:a16="http://schemas.microsoft.com/office/drawing/2014/main" id="{93479B7E-8E2C-F08E-4BF9-231ED2DFE117}"/>
                </a:ext>
              </a:extLst>
            </p:cNvPr>
            <p:cNvSpPr/>
            <p:nvPr/>
          </p:nvSpPr>
          <p:spPr>
            <a:xfrm>
              <a:off x="4560286" y="5732208"/>
              <a:ext cx="2519463" cy="381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数据载荷</a:t>
              </a:r>
            </a:p>
          </p:txBody>
        </p:sp>
        <p:sp>
          <p:nvSpPr>
            <p:cNvPr id="77" name="矩形 76">
              <a:extLst>
                <a:ext uri="{FF2B5EF4-FFF2-40B4-BE49-F238E27FC236}">
                  <a16:creationId xmlns:a16="http://schemas.microsoft.com/office/drawing/2014/main" id="{F4DE784B-331F-21E0-9F12-3106C51149C3}"/>
                </a:ext>
              </a:extLst>
            </p:cNvPr>
            <p:cNvSpPr/>
            <p:nvPr/>
          </p:nvSpPr>
          <p:spPr>
            <a:xfrm>
              <a:off x="3944201" y="5732208"/>
              <a:ext cx="616085" cy="38160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首部</a:t>
              </a:r>
            </a:p>
          </p:txBody>
        </p:sp>
        <p:cxnSp>
          <p:nvCxnSpPr>
            <p:cNvPr id="78" name="直接箭头连接符 77">
              <a:extLst>
                <a:ext uri="{FF2B5EF4-FFF2-40B4-BE49-F238E27FC236}">
                  <a16:creationId xmlns:a16="http://schemas.microsoft.com/office/drawing/2014/main" id="{36674730-DF67-C035-71EC-AEC7B1716133}"/>
                </a:ext>
              </a:extLst>
            </p:cNvPr>
            <p:cNvCxnSpPr>
              <a:cxnSpLocks/>
            </p:cNvCxnSpPr>
            <p:nvPr/>
          </p:nvCxnSpPr>
          <p:spPr>
            <a:xfrm flipH="1">
              <a:off x="3484484" y="5954837"/>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组合 91">
            <a:extLst>
              <a:ext uri="{FF2B5EF4-FFF2-40B4-BE49-F238E27FC236}">
                <a16:creationId xmlns:a16="http://schemas.microsoft.com/office/drawing/2014/main" id="{5861F06C-2ECB-5DA7-F988-C2205964D201}"/>
              </a:ext>
            </a:extLst>
          </p:cNvPr>
          <p:cNvGrpSpPr/>
          <p:nvPr/>
        </p:nvGrpSpPr>
        <p:grpSpPr>
          <a:xfrm>
            <a:off x="862519" y="1177794"/>
            <a:ext cx="11024681" cy="1263451"/>
            <a:chOff x="862519" y="1177794"/>
            <a:chExt cx="11024681" cy="1263451"/>
          </a:xfrm>
        </p:grpSpPr>
        <p:sp>
          <p:nvSpPr>
            <p:cNvPr id="5" name="文本框 4">
              <a:extLst>
                <a:ext uri="{FF2B5EF4-FFF2-40B4-BE49-F238E27FC236}">
                  <a16:creationId xmlns:a16="http://schemas.microsoft.com/office/drawing/2014/main" id="{213A8F43-A3BE-CFC0-0B66-5D5C8B1A67FC}"/>
                </a:ext>
              </a:extLst>
            </p:cNvPr>
            <p:cNvSpPr txBox="1"/>
            <p:nvPr/>
          </p:nvSpPr>
          <p:spPr>
            <a:xfrm>
              <a:off x="862519" y="1177794"/>
              <a:ext cx="11024681" cy="923330"/>
            </a:xfrm>
            <a:prstGeom prst="rect">
              <a:avLst/>
            </a:prstGeom>
            <a:noFill/>
          </p:spPr>
          <p:txBody>
            <a:bodyPr wrap="square" rtlCol="0">
              <a:spAutoFit/>
            </a:bodyPr>
            <a:lstStyle/>
            <a:p>
              <a:r>
                <a:rPr lang="en-US" altLang="zh-CN" b="1" dirty="0"/>
                <a:t>【2011</a:t>
              </a:r>
              <a:r>
                <a:rPr lang="zh-CN" altLang="en-US" b="1" dirty="0"/>
                <a:t>年 题</a:t>
              </a:r>
              <a:r>
                <a:rPr lang="en-US" altLang="zh-CN" b="1" dirty="0"/>
                <a:t>40】</a:t>
              </a:r>
              <a:r>
                <a:rPr lang="zh-CN" altLang="en-US" b="1" dirty="0"/>
                <a:t>主机甲与主机乙之间已建立一个</a:t>
              </a:r>
              <a:r>
                <a:rPr lang="en-US" altLang="zh-CN" b="1" dirty="0"/>
                <a:t>TCP</a:t>
              </a:r>
              <a:r>
                <a:rPr lang="zh-CN" altLang="en-US" b="1" dirty="0"/>
                <a:t>连接，主机甲向主机乙发送了</a:t>
              </a:r>
              <a:r>
                <a:rPr lang="en-US" altLang="zh-CN" b="1" dirty="0"/>
                <a:t>3</a:t>
              </a:r>
              <a:r>
                <a:rPr lang="zh-CN" altLang="en-US" b="1" dirty="0"/>
                <a:t>个连续的</a:t>
              </a:r>
              <a:r>
                <a:rPr lang="en-US" altLang="zh-CN" b="1" dirty="0"/>
                <a:t>TCP</a:t>
              </a:r>
              <a:r>
                <a:rPr lang="zh-CN" altLang="en-US" b="1" dirty="0"/>
                <a:t>段，分别包</a:t>
              </a:r>
              <a:endParaRPr lang="en-US" altLang="zh-CN" b="1" dirty="0"/>
            </a:p>
            <a:p>
              <a:r>
                <a:rPr lang="en-US" altLang="zh-CN" b="1" dirty="0"/>
                <a:t>                              </a:t>
              </a:r>
              <a:r>
                <a:rPr lang="zh-CN" altLang="en-US" b="1" dirty="0"/>
                <a:t>含</a:t>
              </a:r>
              <a:r>
                <a:rPr lang="en-US" altLang="zh-CN" b="1" dirty="0"/>
                <a:t>300</a:t>
              </a:r>
              <a:r>
                <a:rPr lang="zh-CN" altLang="en-US" b="1" dirty="0"/>
                <a:t>字节、</a:t>
              </a:r>
              <a:r>
                <a:rPr lang="en-US" altLang="zh-CN" b="1" dirty="0"/>
                <a:t>400</a:t>
              </a:r>
              <a:r>
                <a:rPr lang="zh-CN" altLang="en-US" b="1" dirty="0"/>
                <a:t>字节和</a:t>
              </a:r>
              <a:r>
                <a:rPr lang="en-US" altLang="zh-CN" b="1" dirty="0"/>
                <a:t>500</a:t>
              </a:r>
              <a:r>
                <a:rPr lang="zh-CN" altLang="en-US" b="1" dirty="0"/>
                <a:t>字节的有效载荷，第</a:t>
              </a:r>
              <a:r>
                <a:rPr lang="en-US" altLang="zh-CN" b="1" dirty="0"/>
                <a:t>3</a:t>
              </a:r>
              <a:r>
                <a:rPr lang="zh-CN" altLang="en-US" b="1" dirty="0"/>
                <a:t>个段的序号为</a:t>
              </a:r>
              <a:r>
                <a:rPr lang="en-US" altLang="zh-CN" b="1" dirty="0"/>
                <a:t>900</a:t>
              </a:r>
              <a:r>
                <a:rPr lang="zh-CN" altLang="en-US" b="1" dirty="0"/>
                <a:t>，若主机乙仅正确接收到第</a:t>
              </a:r>
              <a:r>
                <a:rPr lang="en-US" altLang="zh-CN" b="1" dirty="0"/>
                <a:t>1 </a:t>
              </a:r>
            </a:p>
            <a:p>
              <a:r>
                <a:rPr lang="en-US" altLang="zh-CN" b="1" dirty="0"/>
                <a:t>                              </a:t>
              </a:r>
              <a:r>
                <a:rPr lang="zh-CN" altLang="en-US" b="1" dirty="0"/>
                <a:t>和第</a:t>
              </a:r>
              <a:r>
                <a:rPr lang="en-US" altLang="zh-CN" b="1" dirty="0"/>
                <a:t>3</a:t>
              </a:r>
              <a:r>
                <a:rPr lang="zh-CN" altLang="en-US" b="1" dirty="0"/>
                <a:t>个段，则主机乙发送给主机甲的确认序号是（      ）。</a:t>
              </a:r>
            </a:p>
          </p:txBody>
        </p:sp>
        <p:sp>
          <p:nvSpPr>
            <p:cNvPr id="88" name="文本框 87">
              <a:extLst>
                <a:ext uri="{FF2B5EF4-FFF2-40B4-BE49-F238E27FC236}">
                  <a16:creationId xmlns:a16="http://schemas.microsoft.com/office/drawing/2014/main" id="{4CD962B0-C280-53B9-9E2C-441293381D95}"/>
                </a:ext>
              </a:extLst>
            </p:cNvPr>
            <p:cNvSpPr txBox="1"/>
            <p:nvPr/>
          </p:nvSpPr>
          <p:spPr>
            <a:xfrm>
              <a:off x="2445213" y="2071913"/>
              <a:ext cx="945376" cy="369332"/>
            </a:xfrm>
            <a:prstGeom prst="rect">
              <a:avLst/>
            </a:prstGeom>
            <a:noFill/>
          </p:spPr>
          <p:txBody>
            <a:bodyPr wrap="square" rtlCol="0">
              <a:spAutoFit/>
            </a:bodyPr>
            <a:lstStyle/>
            <a:p>
              <a:r>
                <a:rPr lang="en-US" altLang="zh-CN" b="1" dirty="0"/>
                <a:t>A. 300</a:t>
              </a:r>
              <a:endParaRPr lang="zh-CN" altLang="en-US" b="1" dirty="0"/>
            </a:p>
          </p:txBody>
        </p:sp>
        <p:sp>
          <p:nvSpPr>
            <p:cNvPr id="89" name="文本框 88">
              <a:extLst>
                <a:ext uri="{FF2B5EF4-FFF2-40B4-BE49-F238E27FC236}">
                  <a16:creationId xmlns:a16="http://schemas.microsoft.com/office/drawing/2014/main" id="{03DAF522-A0D2-DED0-47BB-5A032F76640D}"/>
                </a:ext>
              </a:extLst>
            </p:cNvPr>
            <p:cNvSpPr txBox="1"/>
            <p:nvPr/>
          </p:nvSpPr>
          <p:spPr>
            <a:xfrm>
              <a:off x="4818709" y="2071913"/>
              <a:ext cx="945376" cy="369332"/>
            </a:xfrm>
            <a:prstGeom prst="rect">
              <a:avLst/>
            </a:prstGeom>
            <a:noFill/>
          </p:spPr>
          <p:txBody>
            <a:bodyPr wrap="square" rtlCol="0">
              <a:spAutoFit/>
            </a:bodyPr>
            <a:lstStyle/>
            <a:p>
              <a:r>
                <a:rPr lang="en-US" altLang="zh-CN" b="1" dirty="0"/>
                <a:t>B. 500</a:t>
              </a:r>
              <a:endParaRPr lang="zh-CN" altLang="en-US" b="1" dirty="0"/>
            </a:p>
          </p:txBody>
        </p:sp>
        <p:sp>
          <p:nvSpPr>
            <p:cNvPr id="90" name="文本框 89">
              <a:extLst>
                <a:ext uri="{FF2B5EF4-FFF2-40B4-BE49-F238E27FC236}">
                  <a16:creationId xmlns:a16="http://schemas.microsoft.com/office/drawing/2014/main" id="{26934E9F-5795-43CE-B2F4-72AE5187C5C6}"/>
                </a:ext>
              </a:extLst>
            </p:cNvPr>
            <p:cNvSpPr txBox="1"/>
            <p:nvPr/>
          </p:nvSpPr>
          <p:spPr>
            <a:xfrm>
              <a:off x="7192205" y="2071913"/>
              <a:ext cx="945376" cy="369332"/>
            </a:xfrm>
            <a:prstGeom prst="rect">
              <a:avLst/>
            </a:prstGeom>
            <a:noFill/>
          </p:spPr>
          <p:txBody>
            <a:bodyPr wrap="square" rtlCol="0">
              <a:spAutoFit/>
            </a:bodyPr>
            <a:lstStyle/>
            <a:p>
              <a:r>
                <a:rPr lang="en-US" altLang="zh-CN" b="1" dirty="0"/>
                <a:t>C. 1200</a:t>
              </a:r>
              <a:endParaRPr lang="zh-CN" altLang="en-US" b="1" dirty="0"/>
            </a:p>
          </p:txBody>
        </p:sp>
        <p:sp>
          <p:nvSpPr>
            <p:cNvPr id="91" name="文本框 90">
              <a:extLst>
                <a:ext uri="{FF2B5EF4-FFF2-40B4-BE49-F238E27FC236}">
                  <a16:creationId xmlns:a16="http://schemas.microsoft.com/office/drawing/2014/main" id="{69F65964-89C5-6C2E-E9E8-6E6FF409156A}"/>
                </a:ext>
              </a:extLst>
            </p:cNvPr>
            <p:cNvSpPr txBox="1"/>
            <p:nvPr/>
          </p:nvSpPr>
          <p:spPr>
            <a:xfrm>
              <a:off x="9565700" y="2071913"/>
              <a:ext cx="945376" cy="369332"/>
            </a:xfrm>
            <a:prstGeom prst="rect">
              <a:avLst/>
            </a:prstGeom>
            <a:noFill/>
          </p:spPr>
          <p:txBody>
            <a:bodyPr wrap="square" rtlCol="0">
              <a:spAutoFit/>
            </a:bodyPr>
            <a:lstStyle/>
            <a:p>
              <a:r>
                <a:rPr lang="en-US" altLang="zh-CN" b="1" dirty="0"/>
                <a:t>D. 1400</a:t>
              </a:r>
              <a:endParaRPr lang="zh-CN" altLang="en-US" b="1" dirty="0"/>
            </a:p>
          </p:txBody>
        </p:sp>
      </p:grpSp>
      <p:sp>
        <p:nvSpPr>
          <p:cNvPr id="95" name="文本框 94">
            <a:extLst>
              <a:ext uri="{FF2B5EF4-FFF2-40B4-BE49-F238E27FC236}">
                <a16:creationId xmlns:a16="http://schemas.microsoft.com/office/drawing/2014/main" id="{9070E129-FB51-4635-1FEE-C612E0DFCF05}"/>
              </a:ext>
            </a:extLst>
          </p:cNvPr>
          <p:cNvSpPr txBox="1"/>
          <p:nvPr/>
        </p:nvSpPr>
        <p:spPr>
          <a:xfrm>
            <a:off x="7618741" y="1653647"/>
            <a:ext cx="39559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B</a:t>
            </a:r>
            <a:endParaRPr lang="zh-CN" altLang="en-US" sz="2800" b="1" dirty="0">
              <a:solidFill>
                <a:schemeClr val="accent1">
                  <a:lumMod val="75000"/>
                </a:schemeClr>
              </a:solidFill>
              <a:latin typeface="Arial Black" panose="020B0A04020102020204" pitchFamily="34" charset="0"/>
            </a:endParaRPr>
          </a:p>
        </p:txBody>
      </p:sp>
      <p:grpSp>
        <p:nvGrpSpPr>
          <p:cNvPr id="42" name="组合 41">
            <a:extLst>
              <a:ext uri="{FF2B5EF4-FFF2-40B4-BE49-F238E27FC236}">
                <a16:creationId xmlns:a16="http://schemas.microsoft.com/office/drawing/2014/main" id="{857D56D2-9A51-9187-4279-70789AD6C05D}"/>
              </a:ext>
            </a:extLst>
          </p:cNvPr>
          <p:cNvGrpSpPr/>
          <p:nvPr/>
        </p:nvGrpSpPr>
        <p:grpSpPr>
          <a:xfrm>
            <a:off x="3966452" y="4108666"/>
            <a:ext cx="3595265" cy="381602"/>
            <a:chOff x="3887821" y="3428999"/>
            <a:chExt cx="3595265" cy="381602"/>
          </a:xfrm>
        </p:grpSpPr>
        <p:sp>
          <p:nvSpPr>
            <p:cNvPr id="43" name="矩形 42">
              <a:extLst>
                <a:ext uri="{FF2B5EF4-FFF2-40B4-BE49-F238E27FC236}">
                  <a16:creationId xmlns:a16="http://schemas.microsoft.com/office/drawing/2014/main" id="{70718ADA-465D-CD17-6C1E-F290FDC8B67F}"/>
                </a:ext>
              </a:extLst>
            </p:cNvPr>
            <p:cNvSpPr/>
            <p:nvPr/>
          </p:nvSpPr>
          <p:spPr>
            <a:xfrm>
              <a:off x="3887821" y="3429000"/>
              <a:ext cx="2519463" cy="381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400</a:t>
              </a:r>
              <a:r>
                <a:rPr lang="zh-CN" altLang="en-US" sz="1600" b="1" dirty="0">
                  <a:solidFill>
                    <a:schemeClr val="tx1"/>
                  </a:solidFill>
                </a:rPr>
                <a:t>字节的数据载荷</a:t>
              </a:r>
            </a:p>
          </p:txBody>
        </p:sp>
        <p:sp>
          <p:nvSpPr>
            <p:cNvPr id="44" name="矩形 43">
              <a:extLst>
                <a:ext uri="{FF2B5EF4-FFF2-40B4-BE49-F238E27FC236}">
                  <a16:creationId xmlns:a16="http://schemas.microsoft.com/office/drawing/2014/main" id="{7B47874B-B72C-ED58-B6E1-C2C13FAA3AC2}"/>
                </a:ext>
              </a:extLst>
            </p:cNvPr>
            <p:cNvSpPr/>
            <p:nvPr/>
          </p:nvSpPr>
          <p:spPr>
            <a:xfrm>
              <a:off x="6407284" y="3428999"/>
              <a:ext cx="616085" cy="38160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首部</a:t>
              </a:r>
            </a:p>
          </p:txBody>
        </p:sp>
        <p:cxnSp>
          <p:nvCxnSpPr>
            <p:cNvPr id="45" name="直接箭头连接符 44">
              <a:extLst>
                <a:ext uri="{FF2B5EF4-FFF2-40B4-BE49-F238E27FC236}">
                  <a16:creationId xmlns:a16="http://schemas.microsoft.com/office/drawing/2014/main" id="{5CF2B729-4C20-F16B-2320-917025D0E37B}"/>
                </a:ext>
              </a:extLst>
            </p:cNvPr>
            <p:cNvCxnSpPr>
              <a:cxnSpLocks/>
            </p:cNvCxnSpPr>
            <p:nvPr/>
          </p:nvCxnSpPr>
          <p:spPr>
            <a:xfrm>
              <a:off x="7023369" y="3605754"/>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B46D5E9E-6D1E-A217-AF45-70B7F027CCE7}"/>
              </a:ext>
            </a:extLst>
          </p:cNvPr>
          <p:cNvGrpSpPr/>
          <p:nvPr/>
        </p:nvGrpSpPr>
        <p:grpSpPr>
          <a:xfrm>
            <a:off x="7493017" y="3899500"/>
            <a:ext cx="863636" cy="734063"/>
            <a:chOff x="7493017" y="3899500"/>
            <a:chExt cx="863636" cy="734063"/>
          </a:xfrm>
        </p:grpSpPr>
        <p:sp>
          <p:nvSpPr>
            <p:cNvPr id="6" name="爆炸形: 8 pt  5">
              <a:extLst>
                <a:ext uri="{FF2B5EF4-FFF2-40B4-BE49-F238E27FC236}">
                  <a16:creationId xmlns:a16="http://schemas.microsoft.com/office/drawing/2014/main" id="{E7367334-EEBD-71F5-4590-727C6CF0DF91}"/>
                </a:ext>
              </a:extLst>
            </p:cNvPr>
            <p:cNvSpPr/>
            <p:nvPr/>
          </p:nvSpPr>
          <p:spPr>
            <a:xfrm>
              <a:off x="7493017" y="3899500"/>
              <a:ext cx="863636" cy="734063"/>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 name="文本框 6">
              <a:extLst>
                <a:ext uri="{FF2B5EF4-FFF2-40B4-BE49-F238E27FC236}">
                  <a16:creationId xmlns:a16="http://schemas.microsoft.com/office/drawing/2014/main" id="{42B6E431-105F-AEF5-DFDF-036B30506F0A}"/>
                </a:ext>
              </a:extLst>
            </p:cNvPr>
            <p:cNvSpPr txBox="1"/>
            <p:nvPr/>
          </p:nvSpPr>
          <p:spPr>
            <a:xfrm>
              <a:off x="7561717" y="4052104"/>
              <a:ext cx="682109" cy="369332"/>
            </a:xfrm>
            <a:prstGeom prst="rect">
              <a:avLst/>
            </a:prstGeom>
            <a:noFill/>
          </p:spPr>
          <p:txBody>
            <a:bodyPr wrap="square" rtlCol="0">
              <a:spAutoFit/>
            </a:bodyPr>
            <a:lstStyle/>
            <a:p>
              <a:pPr algn="ctr"/>
              <a:r>
                <a:rPr lang="zh-CN" altLang="en-US" b="1" dirty="0">
                  <a:solidFill>
                    <a:schemeClr val="bg1"/>
                  </a:solidFill>
                </a:rPr>
                <a:t>丢失</a:t>
              </a:r>
            </a:p>
          </p:txBody>
        </p:sp>
      </p:grpSp>
      <p:grpSp>
        <p:nvGrpSpPr>
          <p:cNvPr id="49" name="组合 48">
            <a:extLst>
              <a:ext uri="{FF2B5EF4-FFF2-40B4-BE49-F238E27FC236}">
                <a16:creationId xmlns:a16="http://schemas.microsoft.com/office/drawing/2014/main" id="{40636923-0EB4-8CDE-B27B-1AF538493C68}"/>
              </a:ext>
            </a:extLst>
          </p:cNvPr>
          <p:cNvGrpSpPr/>
          <p:nvPr/>
        </p:nvGrpSpPr>
        <p:grpSpPr>
          <a:xfrm>
            <a:off x="4319086" y="4919402"/>
            <a:ext cx="4463007" cy="381602"/>
            <a:chOff x="3020079" y="3428999"/>
            <a:chExt cx="4463007" cy="381602"/>
          </a:xfrm>
        </p:grpSpPr>
        <p:sp>
          <p:nvSpPr>
            <p:cNvPr id="50" name="矩形 49">
              <a:extLst>
                <a:ext uri="{FF2B5EF4-FFF2-40B4-BE49-F238E27FC236}">
                  <a16:creationId xmlns:a16="http://schemas.microsoft.com/office/drawing/2014/main" id="{685B6658-9660-BE0B-A43C-BA08E46B4B32}"/>
                </a:ext>
              </a:extLst>
            </p:cNvPr>
            <p:cNvSpPr/>
            <p:nvPr/>
          </p:nvSpPr>
          <p:spPr>
            <a:xfrm>
              <a:off x="3020079" y="3429000"/>
              <a:ext cx="3387206" cy="381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500</a:t>
              </a:r>
              <a:r>
                <a:rPr lang="zh-CN" altLang="en-US" sz="1600" b="1" dirty="0">
                  <a:solidFill>
                    <a:schemeClr val="tx1"/>
                  </a:solidFill>
                </a:rPr>
                <a:t>字节的数据载荷</a:t>
              </a:r>
            </a:p>
          </p:txBody>
        </p:sp>
        <p:sp>
          <p:nvSpPr>
            <p:cNvPr id="56" name="矩形 55">
              <a:extLst>
                <a:ext uri="{FF2B5EF4-FFF2-40B4-BE49-F238E27FC236}">
                  <a16:creationId xmlns:a16="http://schemas.microsoft.com/office/drawing/2014/main" id="{9D24FEA2-F70A-DCF4-9B0B-CC008B573713}"/>
                </a:ext>
              </a:extLst>
            </p:cNvPr>
            <p:cNvSpPr/>
            <p:nvPr/>
          </p:nvSpPr>
          <p:spPr>
            <a:xfrm>
              <a:off x="6407284" y="3428999"/>
              <a:ext cx="616085" cy="38160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首部</a:t>
              </a:r>
            </a:p>
          </p:txBody>
        </p:sp>
        <p:cxnSp>
          <p:nvCxnSpPr>
            <p:cNvPr id="71" name="直接箭头连接符 70">
              <a:extLst>
                <a:ext uri="{FF2B5EF4-FFF2-40B4-BE49-F238E27FC236}">
                  <a16:creationId xmlns:a16="http://schemas.microsoft.com/office/drawing/2014/main" id="{2C9B426F-6BEF-5666-B8EA-7BCD470E787F}"/>
                </a:ext>
              </a:extLst>
            </p:cNvPr>
            <p:cNvCxnSpPr>
              <a:cxnSpLocks/>
            </p:cNvCxnSpPr>
            <p:nvPr/>
          </p:nvCxnSpPr>
          <p:spPr>
            <a:xfrm>
              <a:off x="7023369" y="3605754"/>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77479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800" decel="100000"/>
                                        <p:tgtEl>
                                          <p:spTgt spid="92"/>
                                        </p:tgtEl>
                                      </p:cBhvr>
                                    </p:animEffect>
                                    <p:anim calcmode="lin" valueType="num">
                                      <p:cBhvr>
                                        <p:cTn id="8" dur="800" decel="100000" fill="hold"/>
                                        <p:tgtEl>
                                          <p:spTgt spid="92"/>
                                        </p:tgtEl>
                                        <p:attrNameLst>
                                          <p:attrName>style.rotation</p:attrName>
                                        </p:attrNameLst>
                                      </p:cBhvr>
                                      <p:tavLst>
                                        <p:tav tm="0">
                                          <p:val>
                                            <p:fltVal val="-90"/>
                                          </p:val>
                                        </p:tav>
                                        <p:tav tm="100000">
                                          <p:val>
                                            <p:fltVal val="0"/>
                                          </p:val>
                                        </p:tav>
                                      </p:tavLst>
                                    </p:anim>
                                    <p:anim calcmode="lin" valueType="num">
                                      <p:cBhvr>
                                        <p:cTn id="9" dur="800" decel="100000" fill="hold"/>
                                        <p:tgtEl>
                                          <p:spTgt spid="92"/>
                                        </p:tgtEl>
                                        <p:attrNameLst>
                                          <p:attrName>ppt_x</p:attrName>
                                        </p:attrNameLst>
                                      </p:cBhvr>
                                      <p:tavLst>
                                        <p:tav tm="0">
                                          <p:val>
                                            <p:strVal val="#ppt_x+0.4"/>
                                          </p:val>
                                        </p:tav>
                                        <p:tav tm="100000">
                                          <p:val>
                                            <p:strVal val="#ppt_x-0.05"/>
                                          </p:val>
                                        </p:tav>
                                      </p:tavLst>
                                    </p:anim>
                                    <p:anim calcmode="lin" valueType="num">
                                      <p:cBhvr>
                                        <p:cTn id="10" dur="800" decel="100000" fill="hold"/>
                                        <p:tgtEl>
                                          <p:spTgt spid="9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9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92"/>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fade">
                                      <p:cBhvr>
                                        <p:cTn id="17" dur="800" decel="100000"/>
                                        <p:tgtEl>
                                          <p:spTgt spid="95"/>
                                        </p:tgtEl>
                                      </p:cBhvr>
                                    </p:animEffect>
                                    <p:anim calcmode="lin" valueType="num">
                                      <p:cBhvr>
                                        <p:cTn id="18" dur="800" decel="100000" fill="hold"/>
                                        <p:tgtEl>
                                          <p:spTgt spid="95"/>
                                        </p:tgtEl>
                                        <p:attrNameLst>
                                          <p:attrName>style.rotation</p:attrName>
                                        </p:attrNameLst>
                                      </p:cBhvr>
                                      <p:tavLst>
                                        <p:tav tm="0">
                                          <p:val>
                                            <p:fltVal val="-90"/>
                                          </p:val>
                                        </p:tav>
                                        <p:tav tm="100000">
                                          <p:val>
                                            <p:fltVal val="0"/>
                                          </p:val>
                                        </p:tav>
                                      </p:tavLst>
                                    </p:anim>
                                    <p:anim calcmode="lin" valueType="num">
                                      <p:cBhvr>
                                        <p:cTn id="19" dur="800" decel="100000" fill="hold"/>
                                        <p:tgtEl>
                                          <p:spTgt spid="95"/>
                                        </p:tgtEl>
                                        <p:attrNameLst>
                                          <p:attrName>ppt_x</p:attrName>
                                        </p:attrNameLst>
                                      </p:cBhvr>
                                      <p:tavLst>
                                        <p:tav tm="0">
                                          <p:val>
                                            <p:strVal val="#ppt_x+0.4"/>
                                          </p:val>
                                        </p:tav>
                                        <p:tav tm="100000">
                                          <p:val>
                                            <p:strVal val="#ppt_x-0.05"/>
                                          </p:val>
                                        </p:tav>
                                      </p:tavLst>
                                    </p:anim>
                                    <p:anim calcmode="lin" valueType="num">
                                      <p:cBhvr>
                                        <p:cTn id="20" dur="800" decel="100000" fill="hold"/>
                                        <p:tgtEl>
                                          <p:spTgt spid="95"/>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95"/>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95"/>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p:cTn id="27" dur="500" fill="hold"/>
                                        <p:tgtEl>
                                          <p:spTgt spid="48"/>
                                        </p:tgtEl>
                                        <p:attrNameLst>
                                          <p:attrName>ppt_w</p:attrName>
                                        </p:attrNameLst>
                                      </p:cBhvr>
                                      <p:tavLst>
                                        <p:tav tm="0">
                                          <p:val>
                                            <p:fltVal val="0"/>
                                          </p:val>
                                        </p:tav>
                                        <p:tav tm="100000">
                                          <p:val>
                                            <p:strVal val="#ppt_w"/>
                                          </p:val>
                                        </p:tav>
                                      </p:tavLst>
                                    </p:anim>
                                    <p:anim calcmode="lin" valueType="num">
                                      <p:cBhvr>
                                        <p:cTn id="28" dur="500" fill="hold"/>
                                        <p:tgtEl>
                                          <p:spTgt spid="48"/>
                                        </p:tgtEl>
                                        <p:attrNameLst>
                                          <p:attrName>ppt_h</p:attrName>
                                        </p:attrNameLst>
                                      </p:cBhvr>
                                      <p:tavLst>
                                        <p:tav tm="0">
                                          <p:val>
                                            <p:fltVal val="0"/>
                                          </p:val>
                                        </p:tav>
                                        <p:tav tm="100000">
                                          <p:val>
                                            <p:strVal val="#ppt_h"/>
                                          </p:val>
                                        </p:tav>
                                      </p:tavLst>
                                    </p:anim>
                                    <p:animEffect transition="in" filter="fade">
                                      <p:cBhvr>
                                        <p:cTn id="29" dur="500"/>
                                        <p:tgtEl>
                                          <p:spTgt spid="4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93"/>
                                        </p:tgtEl>
                                        <p:attrNameLst>
                                          <p:attrName>style.visibility</p:attrName>
                                        </p:attrNameLst>
                                      </p:cBhvr>
                                      <p:to>
                                        <p:strVal val="visible"/>
                                      </p:to>
                                    </p:set>
                                    <p:anim calcmode="lin" valueType="num">
                                      <p:cBhvr additive="base">
                                        <p:cTn id="34" dur="500" fill="hold"/>
                                        <p:tgtEl>
                                          <p:spTgt spid="93"/>
                                        </p:tgtEl>
                                        <p:attrNameLst>
                                          <p:attrName>ppt_x</p:attrName>
                                        </p:attrNameLst>
                                      </p:cBhvr>
                                      <p:tavLst>
                                        <p:tav tm="0">
                                          <p:val>
                                            <p:strVal val="#ppt_x"/>
                                          </p:val>
                                        </p:tav>
                                        <p:tav tm="100000">
                                          <p:val>
                                            <p:strVal val="#ppt_x"/>
                                          </p:val>
                                        </p:tav>
                                      </p:tavLst>
                                    </p:anim>
                                    <p:anim calcmode="lin" valueType="num">
                                      <p:cBhvr additive="base">
                                        <p:cTn id="35"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2" presetClass="entr" presetSubtype="8" fill="hold" nodeType="clickEffect">
                                  <p:stCondLst>
                                    <p:cond delay="0"/>
                                  </p:stCondLst>
                                  <p:childTnLst>
                                    <p:set>
                                      <p:cBhvr>
                                        <p:cTn id="39" dur="1" fill="hold">
                                          <p:stCondLst>
                                            <p:cond delay="0"/>
                                          </p:stCondLst>
                                        </p:cTn>
                                        <p:tgtEl>
                                          <p:spTgt spid="63"/>
                                        </p:tgtEl>
                                        <p:attrNameLst>
                                          <p:attrName>style.visibility</p:attrName>
                                        </p:attrNameLst>
                                      </p:cBhvr>
                                      <p:to>
                                        <p:strVal val="visible"/>
                                      </p:to>
                                    </p:set>
                                    <p:anim calcmode="lin" valueType="num">
                                      <p:cBhvr additive="base">
                                        <p:cTn id="40" dur="500"/>
                                        <p:tgtEl>
                                          <p:spTgt spid="63"/>
                                        </p:tgtEl>
                                        <p:attrNameLst>
                                          <p:attrName>ppt_x</p:attrName>
                                        </p:attrNameLst>
                                      </p:cBhvr>
                                      <p:tavLst>
                                        <p:tav tm="0">
                                          <p:val>
                                            <p:strVal val="#ppt_x-#ppt_w*1.125000"/>
                                          </p:val>
                                        </p:tav>
                                        <p:tav tm="100000">
                                          <p:val>
                                            <p:strVal val="#ppt_x"/>
                                          </p:val>
                                        </p:tav>
                                      </p:tavLst>
                                    </p:anim>
                                    <p:animEffect transition="in" filter="wipe(right)">
                                      <p:cBhvr>
                                        <p:cTn id="41" dur="500"/>
                                        <p:tgtEl>
                                          <p:spTgt spid="63"/>
                                        </p:tgtEl>
                                      </p:cBhvr>
                                    </p:animEffect>
                                  </p:childTnLst>
                                </p:cTn>
                              </p:par>
                              <p:par>
                                <p:cTn id="42" presetID="12" presetClass="entr" presetSubtype="8" fill="hold" nodeType="withEffect">
                                  <p:stCondLst>
                                    <p:cond delay="500"/>
                                  </p:stCondLst>
                                  <p:childTnLst>
                                    <p:set>
                                      <p:cBhvr>
                                        <p:cTn id="43" dur="1" fill="hold">
                                          <p:stCondLst>
                                            <p:cond delay="0"/>
                                          </p:stCondLst>
                                        </p:cTn>
                                        <p:tgtEl>
                                          <p:spTgt spid="42"/>
                                        </p:tgtEl>
                                        <p:attrNameLst>
                                          <p:attrName>style.visibility</p:attrName>
                                        </p:attrNameLst>
                                      </p:cBhvr>
                                      <p:to>
                                        <p:strVal val="visible"/>
                                      </p:to>
                                    </p:set>
                                    <p:anim calcmode="lin" valueType="num">
                                      <p:cBhvr additive="base">
                                        <p:cTn id="44" dur="500"/>
                                        <p:tgtEl>
                                          <p:spTgt spid="42"/>
                                        </p:tgtEl>
                                        <p:attrNameLst>
                                          <p:attrName>ppt_x</p:attrName>
                                        </p:attrNameLst>
                                      </p:cBhvr>
                                      <p:tavLst>
                                        <p:tav tm="0">
                                          <p:val>
                                            <p:strVal val="#ppt_x-#ppt_w*1.125000"/>
                                          </p:val>
                                        </p:tav>
                                        <p:tav tm="100000">
                                          <p:val>
                                            <p:strVal val="#ppt_x"/>
                                          </p:val>
                                        </p:tav>
                                      </p:tavLst>
                                    </p:anim>
                                    <p:animEffect transition="in" filter="wipe(right)">
                                      <p:cBhvr>
                                        <p:cTn id="45" dur="500"/>
                                        <p:tgtEl>
                                          <p:spTgt spid="42"/>
                                        </p:tgtEl>
                                      </p:cBhvr>
                                    </p:animEffect>
                                  </p:childTnLst>
                                </p:cTn>
                              </p:par>
                              <p:par>
                                <p:cTn id="46" presetID="12" presetClass="entr" presetSubtype="8" fill="hold" nodeType="withEffect">
                                  <p:stCondLst>
                                    <p:cond delay="1000"/>
                                  </p:stCondLst>
                                  <p:childTnLst>
                                    <p:set>
                                      <p:cBhvr>
                                        <p:cTn id="47" dur="1" fill="hold">
                                          <p:stCondLst>
                                            <p:cond delay="0"/>
                                          </p:stCondLst>
                                        </p:cTn>
                                        <p:tgtEl>
                                          <p:spTgt spid="49"/>
                                        </p:tgtEl>
                                        <p:attrNameLst>
                                          <p:attrName>style.visibility</p:attrName>
                                        </p:attrNameLst>
                                      </p:cBhvr>
                                      <p:to>
                                        <p:strVal val="visible"/>
                                      </p:to>
                                    </p:set>
                                    <p:anim calcmode="lin" valueType="num">
                                      <p:cBhvr additive="base">
                                        <p:cTn id="48" dur="500"/>
                                        <p:tgtEl>
                                          <p:spTgt spid="49"/>
                                        </p:tgtEl>
                                        <p:attrNameLst>
                                          <p:attrName>ppt_x</p:attrName>
                                        </p:attrNameLst>
                                      </p:cBhvr>
                                      <p:tavLst>
                                        <p:tav tm="0">
                                          <p:val>
                                            <p:strVal val="#ppt_x-#ppt_w*1.125000"/>
                                          </p:val>
                                        </p:tav>
                                        <p:tav tm="100000">
                                          <p:val>
                                            <p:strVal val="#ppt_x"/>
                                          </p:val>
                                        </p:tav>
                                      </p:tavLst>
                                    </p:anim>
                                    <p:animEffect transition="in" filter="wipe(right)">
                                      <p:cBhvr>
                                        <p:cTn id="49" dur="500"/>
                                        <p:tgtEl>
                                          <p:spTgt spid="49"/>
                                        </p:tgtEl>
                                      </p:cBhvr>
                                    </p:animEffect>
                                  </p:childTnLst>
                                </p:cTn>
                              </p:par>
                              <p:par>
                                <p:cTn id="50" presetID="49" presetClass="entr" presetSubtype="0" decel="100000" fill="hold" nodeType="withEffect">
                                  <p:stCondLst>
                                    <p:cond delay="1000"/>
                                  </p:stCondLst>
                                  <p:childTnLst>
                                    <p:set>
                                      <p:cBhvr>
                                        <p:cTn id="51" dur="1" fill="hold">
                                          <p:stCondLst>
                                            <p:cond delay="0"/>
                                          </p:stCondLst>
                                        </p:cTn>
                                        <p:tgtEl>
                                          <p:spTgt spid="8"/>
                                        </p:tgtEl>
                                        <p:attrNameLst>
                                          <p:attrName>style.visibility</p:attrName>
                                        </p:attrNameLst>
                                      </p:cBhvr>
                                      <p:to>
                                        <p:strVal val="visible"/>
                                      </p:to>
                                    </p:set>
                                    <p:anim calcmode="lin" valueType="num">
                                      <p:cBhvr>
                                        <p:cTn id="52" dur="500" fill="hold"/>
                                        <p:tgtEl>
                                          <p:spTgt spid="8"/>
                                        </p:tgtEl>
                                        <p:attrNameLst>
                                          <p:attrName>ppt_w</p:attrName>
                                        </p:attrNameLst>
                                      </p:cBhvr>
                                      <p:tavLst>
                                        <p:tav tm="0">
                                          <p:val>
                                            <p:fltVal val="0"/>
                                          </p:val>
                                        </p:tav>
                                        <p:tav tm="100000">
                                          <p:val>
                                            <p:strVal val="#ppt_w"/>
                                          </p:val>
                                        </p:tav>
                                      </p:tavLst>
                                    </p:anim>
                                    <p:anim calcmode="lin" valueType="num">
                                      <p:cBhvr>
                                        <p:cTn id="53" dur="500" fill="hold"/>
                                        <p:tgtEl>
                                          <p:spTgt spid="8"/>
                                        </p:tgtEl>
                                        <p:attrNameLst>
                                          <p:attrName>ppt_h</p:attrName>
                                        </p:attrNameLst>
                                      </p:cBhvr>
                                      <p:tavLst>
                                        <p:tav tm="0">
                                          <p:val>
                                            <p:fltVal val="0"/>
                                          </p:val>
                                        </p:tav>
                                        <p:tav tm="100000">
                                          <p:val>
                                            <p:strVal val="#ppt_h"/>
                                          </p:val>
                                        </p:tav>
                                      </p:tavLst>
                                    </p:anim>
                                    <p:anim calcmode="lin" valueType="num">
                                      <p:cBhvr>
                                        <p:cTn id="54" dur="500" fill="hold"/>
                                        <p:tgtEl>
                                          <p:spTgt spid="8"/>
                                        </p:tgtEl>
                                        <p:attrNameLst>
                                          <p:attrName>style.rotation</p:attrName>
                                        </p:attrNameLst>
                                      </p:cBhvr>
                                      <p:tavLst>
                                        <p:tav tm="0">
                                          <p:val>
                                            <p:fltVal val="360"/>
                                          </p:val>
                                        </p:tav>
                                        <p:tav tm="100000">
                                          <p:val>
                                            <p:fltVal val="0"/>
                                          </p:val>
                                        </p:tav>
                                      </p:tavLst>
                                    </p:anim>
                                    <p:animEffect transition="in" filter="fade">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2" fill="hold" nodeType="clickEffect">
                                  <p:stCondLst>
                                    <p:cond delay="0"/>
                                  </p:stCondLst>
                                  <p:childTnLst>
                                    <p:set>
                                      <p:cBhvr>
                                        <p:cTn id="59" dur="1" fill="hold">
                                          <p:stCondLst>
                                            <p:cond delay="0"/>
                                          </p:stCondLst>
                                        </p:cTn>
                                        <p:tgtEl>
                                          <p:spTgt spid="94"/>
                                        </p:tgtEl>
                                        <p:attrNameLst>
                                          <p:attrName>style.visibility</p:attrName>
                                        </p:attrNameLst>
                                      </p:cBhvr>
                                      <p:to>
                                        <p:strVal val="visible"/>
                                      </p:to>
                                    </p:set>
                                    <p:anim calcmode="lin" valueType="num">
                                      <p:cBhvr additive="base">
                                        <p:cTn id="60" dur="500"/>
                                        <p:tgtEl>
                                          <p:spTgt spid="94"/>
                                        </p:tgtEl>
                                        <p:attrNameLst>
                                          <p:attrName>ppt_x</p:attrName>
                                        </p:attrNameLst>
                                      </p:cBhvr>
                                      <p:tavLst>
                                        <p:tav tm="0">
                                          <p:val>
                                            <p:strVal val="#ppt_x+#ppt_w*1.125000"/>
                                          </p:val>
                                        </p:tav>
                                        <p:tav tm="100000">
                                          <p:val>
                                            <p:strVal val="#ppt_x"/>
                                          </p:val>
                                        </p:tav>
                                      </p:tavLst>
                                    </p:anim>
                                    <p:animEffect transition="in" filter="wipe(left)">
                                      <p:cBhvr>
                                        <p:cTn id="61"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9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9ECC0195-9FB0-9BB6-BFE9-4FFF5E568DA0}"/>
              </a:ext>
            </a:extLst>
          </p:cNvPr>
          <p:cNvGrpSpPr/>
          <p:nvPr/>
        </p:nvGrpSpPr>
        <p:grpSpPr>
          <a:xfrm>
            <a:off x="2737204" y="3826856"/>
            <a:ext cx="6045354" cy="880921"/>
            <a:chOff x="2737204" y="3826856"/>
            <a:chExt cx="6045354" cy="880921"/>
          </a:xfrm>
        </p:grpSpPr>
        <p:sp>
          <p:nvSpPr>
            <p:cNvPr id="133" name="矩形 132">
              <a:extLst>
                <a:ext uri="{FF2B5EF4-FFF2-40B4-BE49-F238E27FC236}">
                  <a16:creationId xmlns:a16="http://schemas.microsoft.com/office/drawing/2014/main" id="{50032CF0-5C04-9709-E677-BF1F195E9BCB}"/>
                </a:ext>
              </a:extLst>
            </p:cNvPr>
            <p:cNvSpPr/>
            <p:nvPr/>
          </p:nvSpPr>
          <p:spPr>
            <a:xfrm>
              <a:off x="2737204" y="3827544"/>
              <a:ext cx="941798" cy="32089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ICMP</a:t>
              </a:r>
              <a:endParaRPr lang="zh-CN" altLang="en-US" sz="2000" b="1" dirty="0">
                <a:ea typeface="微软雅黑" panose="020B0503020204020204" pitchFamily="34" charset="-122"/>
              </a:endParaRPr>
            </a:p>
          </p:txBody>
        </p:sp>
        <p:sp>
          <p:nvSpPr>
            <p:cNvPr id="134" name="矩形 133">
              <a:extLst>
                <a:ext uri="{FF2B5EF4-FFF2-40B4-BE49-F238E27FC236}">
                  <a16:creationId xmlns:a16="http://schemas.microsoft.com/office/drawing/2014/main" id="{9F745F75-78F7-8C4A-EAC9-A529AED56C20}"/>
                </a:ext>
              </a:extLst>
            </p:cNvPr>
            <p:cNvSpPr/>
            <p:nvPr/>
          </p:nvSpPr>
          <p:spPr>
            <a:xfrm>
              <a:off x="3752604" y="3826856"/>
              <a:ext cx="941798" cy="32089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IGMP</a:t>
              </a:r>
              <a:endParaRPr lang="zh-CN" altLang="en-US" sz="2000" b="1" dirty="0">
                <a:ea typeface="微软雅黑" panose="020B0503020204020204" pitchFamily="34" charset="-122"/>
              </a:endParaRPr>
            </a:p>
          </p:txBody>
        </p:sp>
        <p:sp>
          <p:nvSpPr>
            <p:cNvPr id="135" name="矩形 134">
              <a:extLst>
                <a:ext uri="{FF2B5EF4-FFF2-40B4-BE49-F238E27FC236}">
                  <a16:creationId xmlns:a16="http://schemas.microsoft.com/office/drawing/2014/main" id="{3A05893D-E9EC-5BB7-4852-A05C713FD697}"/>
                </a:ext>
              </a:extLst>
            </p:cNvPr>
            <p:cNvSpPr/>
            <p:nvPr/>
          </p:nvSpPr>
          <p:spPr>
            <a:xfrm>
              <a:off x="6825360" y="4386880"/>
              <a:ext cx="941798" cy="32089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RARP</a:t>
              </a:r>
              <a:endParaRPr lang="zh-CN" altLang="en-US" sz="2000" b="1" dirty="0">
                <a:ea typeface="微软雅黑" panose="020B0503020204020204" pitchFamily="34" charset="-122"/>
              </a:endParaRPr>
            </a:p>
          </p:txBody>
        </p:sp>
        <p:sp>
          <p:nvSpPr>
            <p:cNvPr id="136" name="矩形 135">
              <a:extLst>
                <a:ext uri="{FF2B5EF4-FFF2-40B4-BE49-F238E27FC236}">
                  <a16:creationId xmlns:a16="http://schemas.microsoft.com/office/drawing/2014/main" id="{A6DA3827-C832-0756-67B3-5E7084E6649A}"/>
                </a:ext>
              </a:extLst>
            </p:cNvPr>
            <p:cNvSpPr/>
            <p:nvPr/>
          </p:nvSpPr>
          <p:spPr>
            <a:xfrm>
              <a:off x="7840760" y="4386192"/>
              <a:ext cx="941798" cy="32089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ARP</a:t>
              </a:r>
              <a:endParaRPr lang="zh-CN" altLang="en-US" sz="2000" b="1" dirty="0">
                <a:ea typeface="微软雅黑" panose="020B0503020204020204" pitchFamily="34" charset="-122"/>
              </a:endParaRPr>
            </a:p>
          </p:txBody>
        </p:sp>
        <p:sp>
          <p:nvSpPr>
            <p:cNvPr id="140" name="矩形 139">
              <a:extLst>
                <a:ext uri="{FF2B5EF4-FFF2-40B4-BE49-F238E27FC236}">
                  <a16:creationId xmlns:a16="http://schemas.microsoft.com/office/drawing/2014/main" id="{570163A8-0C42-4966-2A10-9686BC42811A}"/>
                </a:ext>
              </a:extLst>
            </p:cNvPr>
            <p:cNvSpPr/>
            <p:nvPr/>
          </p:nvSpPr>
          <p:spPr>
            <a:xfrm>
              <a:off x="5265380" y="4137152"/>
              <a:ext cx="941798" cy="32089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IP</a:t>
              </a:r>
              <a:endParaRPr lang="zh-CN" altLang="en-US" sz="2000" b="1" dirty="0">
                <a:ea typeface="微软雅黑" panose="020B0503020204020204" pitchFamily="34" charset="-122"/>
              </a:endParaRPr>
            </a:p>
          </p:txBody>
        </p:sp>
      </p:grpSp>
      <p:grpSp>
        <p:nvGrpSpPr>
          <p:cNvPr id="148" name="组合 147">
            <a:extLst>
              <a:ext uri="{FF2B5EF4-FFF2-40B4-BE49-F238E27FC236}">
                <a16:creationId xmlns:a16="http://schemas.microsoft.com/office/drawing/2014/main" id="{75FAECB6-68EE-074D-BAF7-76F9F67C2F8F}"/>
              </a:ext>
            </a:extLst>
          </p:cNvPr>
          <p:cNvGrpSpPr/>
          <p:nvPr/>
        </p:nvGrpSpPr>
        <p:grpSpPr>
          <a:xfrm>
            <a:off x="2724887" y="5137913"/>
            <a:ext cx="6034068" cy="372715"/>
            <a:chOff x="4132666" y="5170986"/>
            <a:chExt cx="6034068" cy="372715"/>
          </a:xfrm>
        </p:grpSpPr>
        <p:grpSp>
          <p:nvGrpSpPr>
            <p:cNvPr id="149" name="组合 148">
              <a:extLst>
                <a:ext uri="{FF2B5EF4-FFF2-40B4-BE49-F238E27FC236}">
                  <a16:creationId xmlns:a16="http://schemas.microsoft.com/office/drawing/2014/main" id="{2A9072B5-C038-B579-655C-3ECC87718F08}"/>
                </a:ext>
              </a:extLst>
            </p:cNvPr>
            <p:cNvGrpSpPr/>
            <p:nvPr/>
          </p:nvGrpSpPr>
          <p:grpSpPr>
            <a:xfrm>
              <a:off x="4132666" y="5222804"/>
              <a:ext cx="6034068" cy="320897"/>
              <a:chOff x="4132666" y="5222804"/>
              <a:chExt cx="6034068" cy="320897"/>
            </a:xfrm>
          </p:grpSpPr>
          <p:sp>
            <p:nvSpPr>
              <p:cNvPr id="151" name="矩形 150">
                <a:extLst>
                  <a:ext uri="{FF2B5EF4-FFF2-40B4-BE49-F238E27FC236}">
                    <a16:creationId xmlns:a16="http://schemas.microsoft.com/office/drawing/2014/main" id="{D6BD5189-E397-211E-7F8E-543F3FE01606}"/>
                  </a:ext>
                </a:extLst>
              </p:cNvPr>
              <p:cNvSpPr/>
              <p:nvPr/>
            </p:nvSpPr>
            <p:spPr>
              <a:xfrm>
                <a:off x="4132666" y="5222804"/>
                <a:ext cx="941798" cy="32089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以太网</a:t>
                </a:r>
              </a:p>
            </p:txBody>
          </p:sp>
          <p:sp>
            <p:nvSpPr>
              <p:cNvPr id="152" name="矩形 151">
                <a:extLst>
                  <a:ext uri="{FF2B5EF4-FFF2-40B4-BE49-F238E27FC236}">
                    <a16:creationId xmlns:a16="http://schemas.microsoft.com/office/drawing/2014/main" id="{BBCBF537-D6DD-FAB6-5EB6-CFEFB469E132}"/>
                  </a:ext>
                </a:extLst>
              </p:cNvPr>
              <p:cNvSpPr/>
              <p:nvPr/>
            </p:nvSpPr>
            <p:spPr>
              <a:xfrm>
                <a:off x="6673159" y="5222804"/>
                <a:ext cx="941798" cy="32089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Wi-Fi</a:t>
                </a:r>
                <a:endParaRPr lang="zh-CN" altLang="en-US" sz="2000" b="1" dirty="0"/>
              </a:p>
            </p:txBody>
          </p:sp>
          <p:sp>
            <p:nvSpPr>
              <p:cNvPr id="153" name="矩形 152">
                <a:extLst>
                  <a:ext uri="{FF2B5EF4-FFF2-40B4-BE49-F238E27FC236}">
                    <a16:creationId xmlns:a16="http://schemas.microsoft.com/office/drawing/2014/main" id="{607A523A-39D2-857A-5C46-20DE0A851579}"/>
                  </a:ext>
                </a:extLst>
              </p:cNvPr>
              <p:cNvSpPr/>
              <p:nvPr/>
            </p:nvSpPr>
            <p:spPr>
              <a:xfrm>
                <a:off x="9224936" y="5222804"/>
                <a:ext cx="941798" cy="32089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接口</a:t>
                </a:r>
                <a:r>
                  <a:rPr lang="en-US" altLang="zh-CN" b="1" dirty="0"/>
                  <a:t>n</a:t>
                </a:r>
                <a:endParaRPr lang="zh-CN" altLang="en-US" b="1" dirty="0"/>
              </a:p>
            </p:txBody>
          </p:sp>
        </p:grpSp>
        <p:sp>
          <p:nvSpPr>
            <p:cNvPr id="150" name="文本框 149">
              <a:extLst>
                <a:ext uri="{FF2B5EF4-FFF2-40B4-BE49-F238E27FC236}">
                  <a16:creationId xmlns:a16="http://schemas.microsoft.com/office/drawing/2014/main" id="{255CC58C-6A7F-A6D3-9540-BA34A87BAE3F}"/>
                </a:ext>
              </a:extLst>
            </p:cNvPr>
            <p:cNvSpPr txBox="1"/>
            <p:nvPr/>
          </p:nvSpPr>
          <p:spPr>
            <a:xfrm>
              <a:off x="7779091" y="5170986"/>
              <a:ext cx="1320800" cy="369332"/>
            </a:xfrm>
            <a:prstGeom prst="rect">
              <a:avLst/>
            </a:prstGeom>
            <a:noFill/>
          </p:spPr>
          <p:txBody>
            <a:bodyPr wrap="square" rtlCol="0">
              <a:spAutoFit/>
            </a:bodyPr>
            <a:lstStyle/>
            <a:p>
              <a:pPr algn="ctr"/>
              <a:r>
                <a:rPr lang="en-US" altLang="zh-CN" b="1" dirty="0"/>
                <a:t>…</a:t>
              </a:r>
              <a:endParaRPr lang="zh-CN" altLang="en-US"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3" cy="400110"/>
            <a:chOff x="424117" y="898245"/>
            <a:chExt cx="6192343"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7445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98567" y="898245"/>
              <a:ext cx="5517893" cy="400110"/>
            </a:xfrm>
            <a:prstGeom prst="rect">
              <a:avLst/>
            </a:prstGeom>
            <a:noFill/>
          </p:spPr>
          <p:txBody>
            <a:bodyPr wrap="square" rtlCol="0">
              <a:spAutoFit/>
            </a:bodyPr>
            <a:lstStyle/>
            <a:p>
              <a:r>
                <a:rPr lang="en-US" altLang="zh-CN" sz="2000" b="1" dirty="0"/>
                <a:t>TCP/IP</a:t>
              </a:r>
              <a:r>
                <a:rPr lang="zh-CN" altLang="en-US" sz="2000" b="1" dirty="0"/>
                <a:t>运输层中的两个重要协议</a:t>
              </a:r>
            </a:p>
          </p:txBody>
        </p:sp>
      </p:grpSp>
      <p:grpSp>
        <p:nvGrpSpPr>
          <p:cNvPr id="6" name="组合 5">
            <a:extLst>
              <a:ext uri="{FF2B5EF4-FFF2-40B4-BE49-F238E27FC236}">
                <a16:creationId xmlns:a16="http://schemas.microsoft.com/office/drawing/2014/main" id="{A9E4F6D9-0020-7382-BE19-E1FF2E5EAE52}"/>
              </a:ext>
            </a:extLst>
          </p:cNvPr>
          <p:cNvGrpSpPr/>
          <p:nvPr/>
        </p:nvGrpSpPr>
        <p:grpSpPr>
          <a:xfrm>
            <a:off x="466727" y="1680270"/>
            <a:ext cx="1902744" cy="4645335"/>
            <a:chOff x="1069842" y="1463365"/>
            <a:chExt cx="1902744" cy="4645335"/>
          </a:xfrm>
        </p:grpSpPr>
        <p:sp>
          <p:nvSpPr>
            <p:cNvPr id="167" name="矩形 166">
              <a:extLst>
                <a:ext uri="{FF2B5EF4-FFF2-40B4-BE49-F238E27FC236}">
                  <a16:creationId xmlns:a16="http://schemas.microsoft.com/office/drawing/2014/main" id="{D606D3E1-73D3-4DB6-0B1A-56C1A648A676}"/>
                </a:ext>
              </a:extLst>
            </p:cNvPr>
            <p:cNvSpPr/>
            <p:nvPr/>
          </p:nvSpPr>
          <p:spPr>
            <a:xfrm>
              <a:off x="1069842" y="4607675"/>
              <a:ext cx="1899920" cy="105120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168" name="矩形 167">
              <a:extLst>
                <a:ext uri="{FF2B5EF4-FFF2-40B4-BE49-F238E27FC236}">
                  <a16:creationId xmlns:a16="http://schemas.microsoft.com/office/drawing/2014/main" id="{C9D04400-CD43-A874-DF1D-53D9DFE5510D}"/>
                </a:ext>
              </a:extLst>
            </p:cNvPr>
            <p:cNvSpPr/>
            <p:nvPr/>
          </p:nvSpPr>
          <p:spPr>
            <a:xfrm>
              <a:off x="1069842" y="2510377"/>
              <a:ext cx="1899920" cy="10512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169" name="矩形 168">
              <a:extLst>
                <a:ext uri="{FF2B5EF4-FFF2-40B4-BE49-F238E27FC236}">
                  <a16:creationId xmlns:a16="http://schemas.microsoft.com/office/drawing/2014/main" id="{89E3436D-CA20-F0B9-9F48-6AF133F03D1B}"/>
                </a:ext>
              </a:extLst>
            </p:cNvPr>
            <p:cNvSpPr/>
            <p:nvPr/>
          </p:nvSpPr>
          <p:spPr>
            <a:xfrm>
              <a:off x="1069842" y="3559891"/>
              <a:ext cx="1899920" cy="105120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网际层</a:t>
              </a:r>
            </a:p>
          </p:txBody>
        </p:sp>
        <p:sp>
          <p:nvSpPr>
            <p:cNvPr id="170" name="矩形 169">
              <a:extLst>
                <a:ext uri="{FF2B5EF4-FFF2-40B4-BE49-F238E27FC236}">
                  <a16:creationId xmlns:a16="http://schemas.microsoft.com/office/drawing/2014/main" id="{251CC440-7E5F-DE3C-8B79-187F16BB9A3B}"/>
                </a:ext>
              </a:extLst>
            </p:cNvPr>
            <p:cNvSpPr/>
            <p:nvPr/>
          </p:nvSpPr>
          <p:spPr>
            <a:xfrm>
              <a:off x="1069842" y="1463365"/>
              <a:ext cx="1899920" cy="10512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171" name="文本框 170">
              <a:extLst>
                <a:ext uri="{FF2B5EF4-FFF2-40B4-BE49-F238E27FC236}">
                  <a16:creationId xmlns:a16="http://schemas.microsoft.com/office/drawing/2014/main" id="{FDAA2F7C-F2E2-9B75-DC05-A87B82C8F01D}"/>
                </a:ext>
              </a:extLst>
            </p:cNvPr>
            <p:cNvSpPr txBox="1"/>
            <p:nvPr/>
          </p:nvSpPr>
          <p:spPr>
            <a:xfrm>
              <a:off x="1072666" y="5739368"/>
              <a:ext cx="1899920" cy="369332"/>
            </a:xfrm>
            <a:prstGeom prst="rect">
              <a:avLst/>
            </a:prstGeom>
            <a:noFill/>
          </p:spPr>
          <p:txBody>
            <a:bodyPr wrap="square" rtlCol="0">
              <a:spAutoFit/>
            </a:bodyPr>
            <a:lstStyle/>
            <a:p>
              <a:pPr algn="ctr"/>
              <a:r>
                <a:rPr lang="en-US" altLang="zh-CN" b="1" dirty="0"/>
                <a:t>TCP/IP</a:t>
              </a:r>
              <a:r>
                <a:rPr lang="zh-CN" altLang="en-US" b="1" dirty="0"/>
                <a:t>体系结构</a:t>
              </a:r>
            </a:p>
          </p:txBody>
        </p:sp>
      </p:grpSp>
    </p:spTree>
    <p:custDataLst>
      <p:tags r:id="rId1"/>
    </p:custDataLst>
    <p:extLst>
      <p:ext uri="{BB962C8B-B14F-4D97-AF65-F5344CB8AC3E}">
        <p14:creationId xmlns:p14="http://schemas.microsoft.com/office/powerpoint/2010/main" val="105842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nodeType="clickEffect">
                                  <p:stCondLst>
                                    <p:cond delay="0"/>
                                  </p:stCondLst>
                                  <p:childTnLst>
                                    <p:set>
                                      <p:cBhvr>
                                        <p:cTn id="17" dur="1" fill="hold">
                                          <p:stCondLst>
                                            <p:cond delay="0"/>
                                          </p:stCondLst>
                                        </p:cTn>
                                        <p:tgtEl>
                                          <p:spTgt spid="148"/>
                                        </p:tgtEl>
                                        <p:attrNameLst>
                                          <p:attrName>style.visibility</p:attrName>
                                        </p:attrNameLst>
                                      </p:cBhvr>
                                      <p:to>
                                        <p:strVal val="visible"/>
                                      </p:to>
                                    </p:set>
                                    <p:anim calcmode="lin" valueType="num">
                                      <p:cBhvr additive="base">
                                        <p:cTn id="18" dur="500"/>
                                        <p:tgtEl>
                                          <p:spTgt spid="148"/>
                                        </p:tgtEl>
                                        <p:attrNameLst>
                                          <p:attrName>ppt_x</p:attrName>
                                        </p:attrNameLst>
                                      </p:cBhvr>
                                      <p:tavLst>
                                        <p:tav tm="0">
                                          <p:val>
                                            <p:strVal val="#ppt_x-#ppt_w*1.125000"/>
                                          </p:val>
                                        </p:tav>
                                        <p:tav tm="100000">
                                          <p:val>
                                            <p:strVal val="#ppt_x"/>
                                          </p:val>
                                        </p:tav>
                                      </p:tavLst>
                                    </p:anim>
                                    <p:animEffect transition="in" filter="wipe(right)">
                                      <p:cBhvr>
                                        <p:cTn id="19" dur="500"/>
                                        <p:tgtEl>
                                          <p:spTgt spid="148"/>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8"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p:tgtEl>
                                          <p:spTgt spid="8"/>
                                        </p:tgtEl>
                                        <p:attrNameLst>
                                          <p:attrName>ppt_x</p:attrName>
                                        </p:attrNameLst>
                                      </p:cBhvr>
                                      <p:tavLst>
                                        <p:tav tm="0">
                                          <p:val>
                                            <p:strVal val="#ppt_x-#ppt_w*1.125000"/>
                                          </p:val>
                                        </p:tav>
                                        <p:tav tm="100000">
                                          <p:val>
                                            <p:strVal val="#ppt_x"/>
                                          </p:val>
                                        </p:tav>
                                      </p:tavLst>
                                    </p:anim>
                                    <p:animEffect transition="in" filter="wipe(right)">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p>
          </p:txBody>
        </p:sp>
      </p:grpSp>
      <p:sp>
        <p:nvSpPr>
          <p:cNvPr id="48" name="文本框 47">
            <a:extLst>
              <a:ext uri="{FF2B5EF4-FFF2-40B4-BE49-F238E27FC236}">
                <a16:creationId xmlns:a16="http://schemas.microsoft.com/office/drawing/2014/main" id="{00E4F696-98DD-C625-998F-B503B09C7A5F}"/>
              </a:ext>
            </a:extLst>
          </p:cNvPr>
          <p:cNvSpPr txBox="1"/>
          <p:nvPr/>
        </p:nvSpPr>
        <p:spPr>
          <a:xfrm>
            <a:off x="1036685" y="2379979"/>
            <a:ext cx="675384" cy="369332"/>
          </a:xfrm>
          <a:prstGeom prst="rect">
            <a:avLst/>
          </a:prstGeom>
          <a:noFill/>
        </p:spPr>
        <p:txBody>
          <a:bodyPr wrap="square" rtlCol="0">
            <a:spAutoFit/>
          </a:bodyPr>
          <a:lstStyle/>
          <a:p>
            <a:r>
              <a:rPr lang="zh-CN" altLang="en-US" b="1" dirty="0"/>
              <a:t>解析</a:t>
            </a:r>
          </a:p>
        </p:txBody>
      </p:sp>
      <p:grpSp>
        <p:nvGrpSpPr>
          <p:cNvPr id="93" name="组合 92">
            <a:extLst>
              <a:ext uri="{FF2B5EF4-FFF2-40B4-BE49-F238E27FC236}">
                <a16:creationId xmlns:a16="http://schemas.microsoft.com/office/drawing/2014/main" id="{708DC83A-47D3-E9DC-47EA-75E9C3B19CA1}"/>
              </a:ext>
            </a:extLst>
          </p:cNvPr>
          <p:cNvGrpSpPr/>
          <p:nvPr/>
        </p:nvGrpSpPr>
        <p:grpSpPr>
          <a:xfrm>
            <a:off x="2133600" y="2369721"/>
            <a:ext cx="7931284" cy="4181491"/>
            <a:chOff x="2133600" y="2702820"/>
            <a:chExt cx="7931284" cy="4181491"/>
          </a:xfrm>
        </p:grpSpPr>
        <p:pic>
          <p:nvPicPr>
            <p:cNvPr id="53" name="图形 52">
              <a:extLst>
                <a:ext uri="{FF2B5EF4-FFF2-40B4-BE49-F238E27FC236}">
                  <a16:creationId xmlns:a16="http://schemas.microsoft.com/office/drawing/2014/main" id="{6F5B4E27-15FE-3498-88E0-403C881A06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29772" y="2702820"/>
              <a:ext cx="651898" cy="630524"/>
            </a:xfrm>
            <a:prstGeom prst="rect">
              <a:avLst/>
            </a:prstGeom>
          </p:spPr>
        </p:pic>
        <p:pic>
          <p:nvPicPr>
            <p:cNvPr id="54" name="图形 53">
              <a:extLst>
                <a:ext uri="{FF2B5EF4-FFF2-40B4-BE49-F238E27FC236}">
                  <a16:creationId xmlns:a16="http://schemas.microsoft.com/office/drawing/2014/main" id="{D8D8A120-6C98-A5EF-A245-A372223FC0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69334" y="2702820"/>
              <a:ext cx="497183" cy="652553"/>
            </a:xfrm>
            <a:prstGeom prst="rect">
              <a:avLst/>
            </a:prstGeom>
          </p:spPr>
        </p:pic>
        <p:sp>
          <p:nvSpPr>
            <p:cNvPr id="51" name="文本框 50">
              <a:extLst>
                <a:ext uri="{FF2B5EF4-FFF2-40B4-BE49-F238E27FC236}">
                  <a16:creationId xmlns:a16="http://schemas.microsoft.com/office/drawing/2014/main" id="{330C5E2A-1C4E-35AE-CA7B-03AECC6A09E1}"/>
                </a:ext>
              </a:extLst>
            </p:cNvPr>
            <p:cNvSpPr txBox="1"/>
            <p:nvPr/>
          </p:nvSpPr>
          <p:spPr>
            <a:xfrm>
              <a:off x="2133600" y="2824053"/>
              <a:ext cx="996172" cy="369332"/>
            </a:xfrm>
            <a:prstGeom prst="rect">
              <a:avLst/>
            </a:prstGeom>
            <a:noFill/>
          </p:spPr>
          <p:txBody>
            <a:bodyPr wrap="square" rtlCol="0">
              <a:spAutoFit/>
            </a:bodyPr>
            <a:lstStyle/>
            <a:p>
              <a:pPr algn="r"/>
              <a:r>
                <a:rPr lang="zh-CN" altLang="en-US" b="1" dirty="0"/>
                <a:t>主机甲</a:t>
              </a:r>
            </a:p>
          </p:txBody>
        </p:sp>
        <p:sp>
          <p:nvSpPr>
            <p:cNvPr id="52" name="文本框 51">
              <a:extLst>
                <a:ext uri="{FF2B5EF4-FFF2-40B4-BE49-F238E27FC236}">
                  <a16:creationId xmlns:a16="http://schemas.microsoft.com/office/drawing/2014/main" id="{A4C62AE9-E0FA-3BCE-DBEB-C74030DB19FA}"/>
                </a:ext>
              </a:extLst>
            </p:cNvPr>
            <p:cNvSpPr txBox="1"/>
            <p:nvPr/>
          </p:nvSpPr>
          <p:spPr>
            <a:xfrm>
              <a:off x="9066517" y="2824053"/>
              <a:ext cx="998367" cy="369332"/>
            </a:xfrm>
            <a:prstGeom prst="rect">
              <a:avLst/>
            </a:prstGeom>
            <a:noFill/>
          </p:spPr>
          <p:txBody>
            <a:bodyPr wrap="square" rtlCol="0">
              <a:spAutoFit/>
            </a:bodyPr>
            <a:lstStyle/>
            <a:p>
              <a:r>
                <a:rPr lang="zh-CN" altLang="en-US" b="1" dirty="0"/>
                <a:t>主机乙</a:t>
              </a:r>
            </a:p>
          </p:txBody>
        </p:sp>
        <p:sp>
          <p:nvSpPr>
            <p:cNvPr id="55" name="箭头: 左右 54">
              <a:extLst>
                <a:ext uri="{FF2B5EF4-FFF2-40B4-BE49-F238E27FC236}">
                  <a16:creationId xmlns:a16="http://schemas.microsoft.com/office/drawing/2014/main" id="{39B3E038-2565-CCF3-1ACC-E3A3EB8BE330}"/>
                </a:ext>
              </a:extLst>
            </p:cNvPr>
            <p:cNvSpPr/>
            <p:nvPr/>
          </p:nvSpPr>
          <p:spPr>
            <a:xfrm>
              <a:off x="3781670" y="2714571"/>
              <a:ext cx="4728872" cy="62905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已通过“三报文握手”建立</a:t>
              </a:r>
              <a:r>
                <a:rPr lang="en-US" altLang="zh-CN" b="1" dirty="0"/>
                <a:t>TCP</a:t>
              </a:r>
              <a:r>
                <a:rPr lang="zh-CN" altLang="en-US" b="1" dirty="0"/>
                <a:t>连接</a:t>
              </a:r>
            </a:p>
          </p:txBody>
        </p:sp>
        <p:cxnSp>
          <p:nvCxnSpPr>
            <p:cNvPr id="57" name="直接箭头连接符 56">
              <a:extLst>
                <a:ext uri="{FF2B5EF4-FFF2-40B4-BE49-F238E27FC236}">
                  <a16:creationId xmlns:a16="http://schemas.microsoft.com/office/drawing/2014/main" id="{8D32CB3F-067C-0B8B-5A8E-EFA1DA8ACC18}"/>
                </a:ext>
              </a:extLst>
            </p:cNvPr>
            <p:cNvCxnSpPr>
              <a:cxnSpLocks/>
            </p:cNvCxnSpPr>
            <p:nvPr/>
          </p:nvCxnSpPr>
          <p:spPr>
            <a:xfrm>
              <a:off x="3450076" y="3429000"/>
              <a:ext cx="0" cy="33429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95AC690B-77C9-E3E2-725E-63AE8CBFB241}"/>
                </a:ext>
              </a:extLst>
            </p:cNvPr>
            <p:cNvCxnSpPr>
              <a:cxnSpLocks/>
            </p:cNvCxnSpPr>
            <p:nvPr/>
          </p:nvCxnSpPr>
          <p:spPr>
            <a:xfrm>
              <a:off x="8816501" y="3378740"/>
              <a:ext cx="0" cy="33932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876E7D8D-254F-CBD2-2822-17BE3FA2A510}"/>
                </a:ext>
              </a:extLst>
            </p:cNvPr>
            <p:cNvSpPr txBox="1"/>
            <p:nvPr/>
          </p:nvSpPr>
          <p:spPr>
            <a:xfrm>
              <a:off x="3164732" y="6514979"/>
              <a:ext cx="285344" cy="369332"/>
            </a:xfrm>
            <a:prstGeom prst="rect">
              <a:avLst/>
            </a:prstGeom>
            <a:noFill/>
          </p:spPr>
          <p:txBody>
            <a:bodyPr wrap="square" rtlCol="0">
              <a:spAutoFit/>
            </a:bodyPr>
            <a:lstStyle/>
            <a:p>
              <a:r>
                <a:rPr lang="en-US" altLang="zh-CN" b="1" dirty="0"/>
                <a:t>t</a:t>
              </a:r>
              <a:endParaRPr lang="zh-CN" altLang="en-US" b="1" dirty="0"/>
            </a:p>
          </p:txBody>
        </p:sp>
        <p:sp>
          <p:nvSpPr>
            <p:cNvPr id="60" name="文本框 59">
              <a:extLst>
                <a:ext uri="{FF2B5EF4-FFF2-40B4-BE49-F238E27FC236}">
                  <a16:creationId xmlns:a16="http://schemas.microsoft.com/office/drawing/2014/main" id="{D24AF770-ECD6-16C2-F9B0-D2F80DD55893}"/>
                </a:ext>
              </a:extLst>
            </p:cNvPr>
            <p:cNvSpPr txBox="1"/>
            <p:nvPr/>
          </p:nvSpPr>
          <p:spPr>
            <a:xfrm>
              <a:off x="8832715" y="6514979"/>
              <a:ext cx="285344" cy="369332"/>
            </a:xfrm>
            <a:prstGeom prst="rect">
              <a:avLst/>
            </a:prstGeom>
            <a:noFill/>
          </p:spPr>
          <p:txBody>
            <a:bodyPr wrap="square" rtlCol="0">
              <a:spAutoFit/>
            </a:bodyPr>
            <a:lstStyle/>
            <a:p>
              <a:r>
                <a:rPr lang="en-US" altLang="zh-CN" b="1" dirty="0"/>
                <a:t>t</a:t>
              </a:r>
              <a:endParaRPr lang="zh-CN" altLang="en-US" b="1" dirty="0"/>
            </a:p>
          </p:txBody>
        </p:sp>
      </p:grpSp>
      <p:grpSp>
        <p:nvGrpSpPr>
          <p:cNvPr id="63" name="组合 62">
            <a:extLst>
              <a:ext uri="{FF2B5EF4-FFF2-40B4-BE49-F238E27FC236}">
                <a16:creationId xmlns:a16="http://schemas.microsoft.com/office/drawing/2014/main" id="{6DFFB4AC-17D8-8FC0-B04B-78429FD3FFB5}"/>
              </a:ext>
            </a:extLst>
          </p:cNvPr>
          <p:cNvGrpSpPr/>
          <p:nvPr/>
        </p:nvGrpSpPr>
        <p:grpSpPr>
          <a:xfrm>
            <a:off x="5186828" y="3341144"/>
            <a:ext cx="3595265" cy="381602"/>
            <a:chOff x="3887821" y="3428999"/>
            <a:chExt cx="3595265" cy="381602"/>
          </a:xfrm>
        </p:grpSpPr>
        <p:sp>
          <p:nvSpPr>
            <p:cNvPr id="33" name="矩形 32">
              <a:extLst>
                <a:ext uri="{FF2B5EF4-FFF2-40B4-BE49-F238E27FC236}">
                  <a16:creationId xmlns:a16="http://schemas.microsoft.com/office/drawing/2014/main" id="{93A4B443-260C-706F-32A3-0B528B3FBF9B}"/>
                </a:ext>
              </a:extLst>
            </p:cNvPr>
            <p:cNvSpPr/>
            <p:nvPr/>
          </p:nvSpPr>
          <p:spPr>
            <a:xfrm>
              <a:off x="3887821" y="3429000"/>
              <a:ext cx="2519463" cy="381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300</a:t>
              </a:r>
              <a:r>
                <a:rPr lang="zh-CN" altLang="en-US" sz="1600" b="1" dirty="0">
                  <a:solidFill>
                    <a:schemeClr val="tx1"/>
                  </a:solidFill>
                </a:rPr>
                <a:t>字节的数据载荷</a:t>
              </a:r>
            </a:p>
          </p:txBody>
        </p:sp>
        <p:sp>
          <p:nvSpPr>
            <p:cNvPr id="61" name="矩形 60">
              <a:extLst>
                <a:ext uri="{FF2B5EF4-FFF2-40B4-BE49-F238E27FC236}">
                  <a16:creationId xmlns:a16="http://schemas.microsoft.com/office/drawing/2014/main" id="{BE3B5B5C-BC7A-5A82-D1CA-9436DBDB25A3}"/>
                </a:ext>
              </a:extLst>
            </p:cNvPr>
            <p:cNvSpPr/>
            <p:nvPr/>
          </p:nvSpPr>
          <p:spPr>
            <a:xfrm>
              <a:off x="6407284" y="3428999"/>
              <a:ext cx="616085" cy="38160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首部</a:t>
              </a:r>
            </a:p>
          </p:txBody>
        </p:sp>
        <p:cxnSp>
          <p:nvCxnSpPr>
            <p:cNvPr id="62" name="直接箭头连接符 61">
              <a:extLst>
                <a:ext uri="{FF2B5EF4-FFF2-40B4-BE49-F238E27FC236}">
                  <a16:creationId xmlns:a16="http://schemas.microsoft.com/office/drawing/2014/main" id="{EB6D0E3C-AF70-5A7D-0951-D2EBE39C0A2E}"/>
                </a:ext>
              </a:extLst>
            </p:cNvPr>
            <p:cNvCxnSpPr>
              <a:cxnSpLocks/>
            </p:cNvCxnSpPr>
            <p:nvPr/>
          </p:nvCxnSpPr>
          <p:spPr>
            <a:xfrm>
              <a:off x="7023369" y="3605754"/>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6" name="矩形 75">
            <a:extLst>
              <a:ext uri="{FF2B5EF4-FFF2-40B4-BE49-F238E27FC236}">
                <a16:creationId xmlns:a16="http://schemas.microsoft.com/office/drawing/2014/main" id="{93479B7E-8E2C-F08E-4BF9-231ED2DFE117}"/>
              </a:ext>
            </a:extLst>
          </p:cNvPr>
          <p:cNvSpPr/>
          <p:nvPr/>
        </p:nvSpPr>
        <p:spPr>
          <a:xfrm>
            <a:off x="4560286" y="5921622"/>
            <a:ext cx="2519463" cy="381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数据载荷</a:t>
            </a:r>
          </a:p>
        </p:txBody>
      </p:sp>
      <p:sp>
        <p:nvSpPr>
          <p:cNvPr id="77" name="矩形 76">
            <a:extLst>
              <a:ext uri="{FF2B5EF4-FFF2-40B4-BE49-F238E27FC236}">
                <a16:creationId xmlns:a16="http://schemas.microsoft.com/office/drawing/2014/main" id="{F4DE784B-331F-21E0-9F12-3106C51149C3}"/>
              </a:ext>
            </a:extLst>
          </p:cNvPr>
          <p:cNvSpPr/>
          <p:nvPr/>
        </p:nvSpPr>
        <p:spPr>
          <a:xfrm>
            <a:off x="3944201" y="5921622"/>
            <a:ext cx="616085" cy="38160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首部</a:t>
            </a:r>
          </a:p>
        </p:txBody>
      </p:sp>
      <p:cxnSp>
        <p:nvCxnSpPr>
          <p:cNvPr id="78" name="直接箭头连接符 77">
            <a:extLst>
              <a:ext uri="{FF2B5EF4-FFF2-40B4-BE49-F238E27FC236}">
                <a16:creationId xmlns:a16="http://schemas.microsoft.com/office/drawing/2014/main" id="{36674730-DF67-C035-71EC-AEC7B1716133}"/>
              </a:ext>
            </a:extLst>
          </p:cNvPr>
          <p:cNvCxnSpPr>
            <a:cxnSpLocks/>
          </p:cNvCxnSpPr>
          <p:nvPr/>
        </p:nvCxnSpPr>
        <p:spPr>
          <a:xfrm flipH="1">
            <a:off x="3484484" y="6144251"/>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5861F06C-2ECB-5DA7-F988-C2205964D201}"/>
              </a:ext>
            </a:extLst>
          </p:cNvPr>
          <p:cNvGrpSpPr/>
          <p:nvPr/>
        </p:nvGrpSpPr>
        <p:grpSpPr>
          <a:xfrm>
            <a:off x="862519" y="1177794"/>
            <a:ext cx="11024681" cy="1263451"/>
            <a:chOff x="862519" y="1177794"/>
            <a:chExt cx="11024681" cy="1263451"/>
          </a:xfrm>
        </p:grpSpPr>
        <p:sp>
          <p:nvSpPr>
            <p:cNvPr id="5" name="文本框 4">
              <a:extLst>
                <a:ext uri="{FF2B5EF4-FFF2-40B4-BE49-F238E27FC236}">
                  <a16:creationId xmlns:a16="http://schemas.microsoft.com/office/drawing/2014/main" id="{213A8F43-A3BE-CFC0-0B66-5D5C8B1A67FC}"/>
                </a:ext>
              </a:extLst>
            </p:cNvPr>
            <p:cNvSpPr txBox="1"/>
            <p:nvPr/>
          </p:nvSpPr>
          <p:spPr>
            <a:xfrm>
              <a:off x="862519" y="1177794"/>
              <a:ext cx="11024681" cy="923330"/>
            </a:xfrm>
            <a:prstGeom prst="rect">
              <a:avLst/>
            </a:prstGeom>
            <a:noFill/>
          </p:spPr>
          <p:txBody>
            <a:bodyPr wrap="square" rtlCol="0">
              <a:spAutoFit/>
            </a:bodyPr>
            <a:lstStyle/>
            <a:p>
              <a:r>
                <a:rPr lang="en-US" altLang="zh-CN" b="1" dirty="0"/>
                <a:t>【2011</a:t>
              </a:r>
              <a:r>
                <a:rPr lang="zh-CN" altLang="en-US" b="1" dirty="0"/>
                <a:t>年 题</a:t>
              </a:r>
              <a:r>
                <a:rPr lang="en-US" altLang="zh-CN" b="1" dirty="0"/>
                <a:t>40】</a:t>
              </a:r>
              <a:r>
                <a:rPr lang="zh-CN" altLang="en-US" b="1" dirty="0"/>
                <a:t>主机甲与主机乙之间已建立一个</a:t>
              </a:r>
              <a:r>
                <a:rPr lang="en-US" altLang="zh-CN" b="1" dirty="0"/>
                <a:t>TCP</a:t>
              </a:r>
              <a:r>
                <a:rPr lang="zh-CN" altLang="en-US" b="1" dirty="0"/>
                <a:t>连接，主机甲向主机乙发送了</a:t>
              </a:r>
              <a:r>
                <a:rPr lang="en-US" altLang="zh-CN" b="1" dirty="0"/>
                <a:t>3</a:t>
              </a:r>
              <a:r>
                <a:rPr lang="zh-CN" altLang="en-US" b="1" dirty="0"/>
                <a:t>个连续的</a:t>
              </a:r>
              <a:r>
                <a:rPr lang="en-US" altLang="zh-CN" b="1" dirty="0"/>
                <a:t>TCP</a:t>
              </a:r>
              <a:r>
                <a:rPr lang="zh-CN" altLang="en-US" b="1" dirty="0"/>
                <a:t>段，分别包</a:t>
              </a:r>
              <a:endParaRPr lang="en-US" altLang="zh-CN" b="1" dirty="0"/>
            </a:p>
            <a:p>
              <a:r>
                <a:rPr lang="en-US" altLang="zh-CN" b="1" dirty="0"/>
                <a:t>                              </a:t>
              </a:r>
              <a:r>
                <a:rPr lang="zh-CN" altLang="en-US" b="1" dirty="0"/>
                <a:t>含</a:t>
              </a:r>
              <a:r>
                <a:rPr lang="en-US" altLang="zh-CN" b="1" dirty="0"/>
                <a:t>300</a:t>
              </a:r>
              <a:r>
                <a:rPr lang="zh-CN" altLang="en-US" b="1" dirty="0"/>
                <a:t>字节、</a:t>
              </a:r>
              <a:r>
                <a:rPr lang="en-US" altLang="zh-CN" b="1" dirty="0"/>
                <a:t>400</a:t>
              </a:r>
              <a:r>
                <a:rPr lang="zh-CN" altLang="en-US" b="1" dirty="0"/>
                <a:t>字节和</a:t>
              </a:r>
              <a:r>
                <a:rPr lang="en-US" altLang="zh-CN" b="1" dirty="0"/>
                <a:t>500</a:t>
              </a:r>
              <a:r>
                <a:rPr lang="zh-CN" altLang="en-US" b="1" dirty="0"/>
                <a:t>字节的有效载荷，第</a:t>
              </a:r>
              <a:r>
                <a:rPr lang="en-US" altLang="zh-CN" b="1" dirty="0"/>
                <a:t>3</a:t>
              </a:r>
              <a:r>
                <a:rPr lang="zh-CN" altLang="en-US" b="1" dirty="0"/>
                <a:t>个段的序号为</a:t>
              </a:r>
              <a:r>
                <a:rPr lang="en-US" altLang="zh-CN" b="1" dirty="0"/>
                <a:t>900</a:t>
              </a:r>
              <a:r>
                <a:rPr lang="zh-CN" altLang="en-US" b="1" dirty="0"/>
                <a:t>，若主机乙仅正确接收到第</a:t>
              </a:r>
              <a:r>
                <a:rPr lang="en-US" altLang="zh-CN" b="1" dirty="0"/>
                <a:t>1 </a:t>
              </a:r>
            </a:p>
            <a:p>
              <a:r>
                <a:rPr lang="en-US" altLang="zh-CN" b="1" dirty="0"/>
                <a:t>                              </a:t>
              </a:r>
              <a:r>
                <a:rPr lang="zh-CN" altLang="en-US" b="1" dirty="0"/>
                <a:t>和第</a:t>
              </a:r>
              <a:r>
                <a:rPr lang="en-US" altLang="zh-CN" b="1" dirty="0"/>
                <a:t>3</a:t>
              </a:r>
              <a:r>
                <a:rPr lang="zh-CN" altLang="en-US" b="1" dirty="0"/>
                <a:t>个段，则主机乙发送给主机甲的确认序号是（      ）。</a:t>
              </a:r>
            </a:p>
          </p:txBody>
        </p:sp>
        <p:sp>
          <p:nvSpPr>
            <p:cNvPr id="88" name="文本框 87">
              <a:extLst>
                <a:ext uri="{FF2B5EF4-FFF2-40B4-BE49-F238E27FC236}">
                  <a16:creationId xmlns:a16="http://schemas.microsoft.com/office/drawing/2014/main" id="{4CD962B0-C280-53B9-9E2C-441293381D95}"/>
                </a:ext>
              </a:extLst>
            </p:cNvPr>
            <p:cNvSpPr txBox="1"/>
            <p:nvPr/>
          </p:nvSpPr>
          <p:spPr>
            <a:xfrm>
              <a:off x="2445213" y="2071913"/>
              <a:ext cx="945376" cy="369332"/>
            </a:xfrm>
            <a:prstGeom prst="rect">
              <a:avLst/>
            </a:prstGeom>
            <a:noFill/>
          </p:spPr>
          <p:txBody>
            <a:bodyPr wrap="square" rtlCol="0">
              <a:spAutoFit/>
            </a:bodyPr>
            <a:lstStyle/>
            <a:p>
              <a:r>
                <a:rPr lang="en-US" altLang="zh-CN" b="1" dirty="0"/>
                <a:t>A. 300</a:t>
              </a:r>
              <a:endParaRPr lang="zh-CN" altLang="en-US" b="1" dirty="0"/>
            </a:p>
          </p:txBody>
        </p:sp>
        <p:sp>
          <p:nvSpPr>
            <p:cNvPr id="89" name="文本框 88">
              <a:extLst>
                <a:ext uri="{FF2B5EF4-FFF2-40B4-BE49-F238E27FC236}">
                  <a16:creationId xmlns:a16="http://schemas.microsoft.com/office/drawing/2014/main" id="{03DAF522-A0D2-DED0-47BB-5A032F76640D}"/>
                </a:ext>
              </a:extLst>
            </p:cNvPr>
            <p:cNvSpPr txBox="1"/>
            <p:nvPr/>
          </p:nvSpPr>
          <p:spPr>
            <a:xfrm>
              <a:off x="4818709" y="2071913"/>
              <a:ext cx="945376" cy="369332"/>
            </a:xfrm>
            <a:prstGeom prst="rect">
              <a:avLst/>
            </a:prstGeom>
            <a:noFill/>
          </p:spPr>
          <p:txBody>
            <a:bodyPr wrap="square" rtlCol="0">
              <a:spAutoFit/>
            </a:bodyPr>
            <a:lstStyle/>
            <a:p>
              <a:r>
                <a:rPr lang="en-US" altLang="zh-CN" b="1" dirty="0"/>
                <a:t>B. 500</a:t>
              </a:r>
              <a:endParaRPr lang="zh-CN" altLang="en-US" b="1" dirty="0"/>
            </a:p>
          </p:txBody>
        </p:sp>
        <p:sp>
          <p:nvSpPr>
            <p:cNvPr id="90" name="文本框 89">
              <a:extLst>
                <a:ext uri="{FF2B5EF4-FFF2-40B4-BE49-F238E27FC236}">
                  <a16:creationId xmlns:a16="http://schemas.microsoft.com/office/drawing/2014/main" id="{26934E9F-5795-43CE-B2F4-72AE5187C5C6}"/>
                </a:ext>
              </a:extLst>
            </p:cNvPr>
            <p:cNvSpPr txBox="1"/>
            <p:nvPr/>
          </p:nvSpPr>
          <p:spPr>
            <a:xfrm>
              <a:off x="7192205" y="2071913"/>
              <a:ext cx="945376" cy="369332"/>
            </a:xfrm>
            <a:prstGeom prst="rect">
              <a:avLst/>
            </a:prstGeom>
            <a:noFill/>
          </p:spPr>
          <p:txBody>
            <a:bodyPr wrap="square" rtlCol="0">
              <a:spAutoFit/>
            </a:bodyPr>
            <a:lstStyle/>
            <a:p>
              <a:r>
                <a:rPr lang="en-US" altLang="zh-CN" b="1" dirty="0"/>
                <a:t>C. 1200</a:t>
              </a:r>
              <a:endParaRPr lang="zh-CN" altLang="en-US" b="1" dirty="0"/>
            </a:p>
          </p:txBody>
        </p:sp>
        <p:sp>
          <p:nvSpPr>
            <p:cNvPr id="91" name="文本框 90">
              <a:extLst>
                <a:ext uri="{FF2B5EF4-FFF2-40B4-BE49-F238E27FC236}">
                  <a16:creationId xmlns:a16="http://schemas.microsoft.com/office/drawing/2014/main" id="{69F65964-89C5-6C2E-E9E8-6E6FF409156A}"/>
                </a:ext>
              </a:extLst>
            </p:cNvPr>
            <p:cNvSpPr txBox="1"/>
            <p:nvPr/>
          </p:nvSpPr>
          <p:spPr>
            <a:xfrm>
              <a:off x="9565700" y="2071913"/>
              <a:ext cx="945376" cy="369332"/>
            </a:xfrm>
            <a:prstGeom prst="rect">
              <a:avLst/>
            </a:prstGeom>
            <a:noFill/>
          </p:spPr>
          <p:txBody>
            <a:bodyPr wrap="square" rtlCol="0">
              <a:spAutoFit/>
            </a:bodyPr>
            <a:lstStyle/>
            <a:p>
              <a:r>
                <a:rPr lang="en-US" altLang="zh-CN" b="1" dirty="0"/>
                <a:t>D. 1400</a:t>
              </a:r>
              <a:endParaRPr lang="zh-CN" altLang="en-US" b="1" dirty="0"/>
            </a:p>
          </p:txBody>
        </p:sp>
      </p:grpSp>
      <p:sp>
        <p:nvSpPr>
          <p:cNvPr id="95" name="文本框 94">
            <a:extLst>
              <a:ext uri="{FF2B5EF4-FFF2-40B4-BE49-F238E27FC236}">
                <a16:creationId xmlns:a16="http://schemas.microsoft.com/office/drawing/2014/main" id="{9070E129-FB51-4635-1FEE-C612E0DFCF05}"/>
              </a:ext>
            </a:extLst>
          </p:cNvPr>
          <p:cNvSpPr txBox="1"/>
          <p:nvPr/>
        </p:nvSpPr>
        <p:spPr>
          <a:xfrm>
            <a:off x="7618741" y="1653647"/>
            <a:ext cx="39559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B</a:t>
            </a:r>
            <a:endParaRPr lang="zh-CN" altLang="en-US" sz="2800" b="1" dirty="0">
              <a:solidFill>
                <a:schemeClr val="accent1">
                  <a:lumMod val="75000"/>
                </a:schemeClr>
              </a:solidFill>
              <a:latin typeface="Arial Black" panose="020B0A04020102020204" pitchFamily="34" charset="0"/>
            </a:endParaRPr>
          </a:p>
        </p:txBody>
      </p:sp>
      <p:grpSp>
        <p:nvGrpSpPr>
          <p:cNvPr id="42" name="组合 41">
            <a:extLst>
              <a:ext uri="{FF2B5EF4-FFF2-40B4-BE49-F238E27FC236}">
                <a16:creationId xmlns:a16="http://schemas.microsoft.com/office/drawing/2014/main" id="{857D56D2-9A51-9187-4279-70789AD6C05D}"/>
              </a:ext>
            </a:extLst>
          </p:cNvPr>
          <p:cNvGrpSpPr/>
          <p:nvPr/>
        </p:nvGrpSpPr>
        <p:grpSpPr>
          <a:xfrm>
            <a:off x="3966452" y="4108666"/>
            <a:ext cx="3595265" cy="381602"/>
            <a:chOff x="3887821" y="3428999"/>
            <a:chExt cx="3595265" cy="381602"/>
          </a:xfrm>
        </p:grpSpPr>
        <p:sp>
          <p:nvSpPr>
            <p:cNvPr id="43" name="矩形 42">
              <a:extLst>
                <a:ext uri="{FF2B5EF4-FFF2-40B4-BE49-F238E27FC236}">
                  <a16:creationId xmlns:a16="http://schemas.microsoft.com/office/drawing/2014/main" id="{70718ADA-465D-CD17-6C1E-F290FDC8B67F}"/>
                </a:ext>
              </a:extLst>
            </p:cNvPr>
            <p:cNvSpPr/>
            <p:nvPr/>
          </p:nvSpPr>
          <p:spPr>
            <a:xfrm>
              <a:off x="3887821" y="3429000"/>
              <a:ext cx="2519463" cy="381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400</a:t>
              </a:r>
              <a:r>
                <a:rPr lang="zh-CN" altLang="en-US" sz="1600" b="1" dirty="0">
                  <a:solidFill>
                    <a:schemeClr val="tx1"/>
                  </a:solidFill>
                </a:rPr>
                <a:t>字节的数据载荷</a:t>
              </a:r>
            </a:p>
          </p:txBody>
        </p:sp>
        <p:sp>
          <p:nvSpPr>
            <p:cNvPr id="44" name="矩形 43">
              <a:extLst>
                <a:ext uri="{FF2B5EF4-FFF2-40B4-BE49-F238E27FC236}">
                  <a16:creationId xmlns:a16="http://schemas.microsoft.com/office/drawing/2014/main" id="{7B47874B-B72C-ED58-B6E1-C2C13FAA3AC2}"/>
                </a:ext>
              </a:extLst>
            </p:cNvPr>
            <p:cNvSpPr/>
            <p:nvPr/>
          </p:nvSpPr>
          <p:spPr>
            <a:xfrm>
              <a:off x="6407284" y="3428999"/>
              <a:ext cx="616085" cy="38160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首部</a:t>
              </a:r>
            </a:p>
          </p:txBody>
        </p:sp>
        <p:cxnSp>
          <p:nvCxnSpPr>
            <p:cNvPr id="45" name="直接箭头连接符 44">
              <a:extLst>
                <a:ext uri="{FF2B5EF4-FFF2-40B4-BE49-F238E27FC236}">
                  <a16:creationId xmlns:a16="http://schemas.microsoft.com/office/drawing/2014/main" id="{5CF2B729-4C20-F16B-2320-917025D0E37B}"/>
                </a:ext>
              </a:extLst>
            </p:cNvPr>
            <p:cNvCxnSpPr>
              <a:cxnSpLocks/>
            </p:cNvCxnSpPr>
            <p:nvPr/>
          </p:nvCxnSpPr>
          <p:spPr>
            <a:xfrm>
              <a:off x="7023369" y="3605754"/>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B46D5E9E-6D1E-A217-AF45-70B7F027CCE7}"/>
              </a:ext>
            </a:extLst>
          </p:cNvPr>
          <p:cNvGrpSpPr/>
          <p:nvPr/>
        </p:nvGrpSpPr>
        <p:grpSpPr>
          <a:xfrm>
            <a:off x="7493017" y="3899500"/>
            <a:ext cx="863636" cy="734063"/>
            <a:chOff x="7493017" y="3899500"/>
            <a:chExt cx="863636" cy="734063"/>
          </a:xfrm>
        </p:grpSpPr>
        <p:sp>
          <p:nvSpPr>
            <p:cNvPr id="6" name="爆炸形: 8 pt  5">
              <a:extLst>
                <a:ext uri="{FF2B5EF4-FFF2-40B4-BE49-F238E27FC236}">
                  <a16:creationId xmlns:a16="http://schemas.microsoft.com/office/drawing/2014/main" id="{E7367334-EEBD-71F5-4590-727C6CF0DF91}"/>
                </a:ext>
              </a:extLst>
            </p:cNvPr>
            <p:cNvSpPr/>
            <p:nvPr/>
          </p:nvSpPr>
          <p:spPr>
            <a:xfrm>
              <a:off x="7493017" y="3899500"/>
              <a:ext cx="863636" cy="734063"/>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 name="文本框 6">
              <a:extLst>
                <a:ext uri="{FF2B5EF4-FFF2-40B4-BE49-F238E27FC236}">
                  <a16:creationId xmlns:a16="http://schemas.microsoft.com/office/drawing/2014/main" id="{42B6E431-105F-AEF5-DFDF-036B30506F0A}"/>
                </a:ext>
              </a:extLst>
            </p:cNvPr>
            <p:cNvSpPr txBox="1"/>
            <p:nvPr/>
          </p:nvSpPr>
          <p:spPr>
            <a:xfrm>
              <a:off x="7561717" y="4052104"/>
              <a:ext cx="682109" cy="369332"/>
            </a:xfrm>
            <a:prstGeom prst="rect">
              <a:avLst/>
            </a:prstGeom>
            <a:noFill/>
          </p:spPr>
          <p:txBody>
            <a:bodyPr wrap="square" rtlCol="0">
              <a:spAutoFit/>
            </a:bodyPr>
            <a:lstStyle/>
            <a:p>
              <a:pPr algn="ctr"/>
              <a:r>
                <a:rPr lang="zh-CN" altLang="en-US" b="1" dirty="0">
                  <a:solidFill>
                    <a:schemeClr val="bg1"/>
                  </a:solidFill>
                </a:rPr>
                <a:t>丢失</a:t>
              </a:r>
            </a:p>
          </p:txBody>
        </p:sp>
      </p:grpSp>
      <p:grpSp>
        <p:nvGrpSpPr>
          <p:cNvPr id="49" name="组合 48">
            <a:extLst>
              <a:ext uri="{FF2B5EF4-FFF2-40B4-BE49-F238E27FC236}">
                <a16:creationId xmlns:a16="http://schemas.microsoft.com/office/drawing/2014/main" id="{40636923-0EB4-8CDE-B27B-1AF538493C68}"/>
              </a:ext>
            </a:extLst>
          </p:cNvPr>
          <p:cNvGrpSpPr/>
          <p:nvPr/>
        </p:nvGrpSpPr>
        <p:grpSpPr>
          <a:xfrm>
            <a:off x="4319086" y="4919402"/>
            <a:ext cx="4463007" cy="381602"/>
            <a:chOff x="3020079" y="3428999"/>
            <a:chExt cx="4463007" cy="381602"/>
          </a:xfrm>
        </p:grpSpPr>
        <p:sp>
          <p:nvSpPr>
            <p:cNvPr id="50" name="矩形 49">
              <a:extLst>
                <a:ext uri="{FF2B5EF4-FFF2-40B4-BE49-F238E27FC236}">
                  <a16:creationId xmlns:a16="http://schemas.microsoft.com/office/drawing/2014/main" id="{685B6658-9660-BE0B-A43C-BA08E46B4B32}"/>
                </a:ext>
              </a:extLst>
            </p:cNvPr>
            <p:cNvSpPr/>
            <p:nvPr/>
          </p:nvSpPr>
          <p:spPr>
            <a:xfrm>
              <a:off x="3020079" y="3429000"/>
              <a:ext cx="3387206" cy="381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500</a:t>
              </a:r>
              <a:r>
                <a:rPr lang="zh-CN" altLang="en-US" sz="1600" b="1" dirty="0">
                  <a:solidFill>
                    <a:schemeClr val="tx1"/>
                  </a:solidFill>
                </a:rPr>
                <a:t>字节的数据载荷</a:t>
              </a:r>
            </a:p>
          </p:txBody>
        </p:sp>
        <p:sp>
          <p:nvSpPr>
            <p:cNvPr id="56" name="矩形 55">
              <a:extLst>
                <a:ext uri="{FF2B5EF4-FFF2-40B4-BE49-F238E27FC236}">
                  <a16:creationId xmlns:a16="http://schemas.microsoft.com/office/drawing/2014/main" id="{9D24FEA2-F70A-DCF4-9B0B-CC008B573713}"/>
                </a:ext>
              </a:extLst>
            </p:cNvPr>
            <p:cNvSpPr/>
            <p:nvPr/>
          </p:nvSpPr>
          <p:spPr>
            <a:xfrm>
              <a:off x="6407284" y="3428999"/>
              <a:ext cx="616085" cy="38160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首部</a:t>
              </a:r>
            </a:p>
          </p:txBody>
        </p:sp>
        <p:cxnSp>
          <p:nvCxnSpPr>
            <p:cNvPr id="71" name="直接箭头连接符 70">
              <a:extLst>
                <a:ext uri="{FF2B5EF4-FFF2-40B4-BE49-F238E27FC236}">
                  <a16:creationId xmlns:a16="http://schemas.microsoft.com/office/drawing/2014/main" id="{2C9B426F-6BEF-5666-B8EA-7BCD470E787F}"/>
                </a:ext>
              </a:extLst>
            </p:cNvPr>
            <p:cNvCxnSpPr>
              <a:cxnSpLocks/>
            </p:cNvCxnSpPr>
            <p:nvPr/>
          </p:nvCxnSpPr>
          <p:spPr>
            <a:xfrm>
              <a:off x="7023369" y="3605754"/>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组合 38">
            <a:extLst>
              <a:ext uri="{FF2B5EF4-FFF2-40B4-BE49-F238E27FC236}">
                <a16:creationId xmlns:a16="http://schemas.microsoft.com/office/drawing/2014/main" id="{75CCB6F5-6624-2AAF-0B3C-70BBEA6AB143}"/>
              </a:ext>
            </a:extLst>
          </p:cNvPr>
          <p:cNvGrpSpPr/>
          <p:nvPr/>
        </p:nvGrpSpPr>
        <p:grpSpPr>
          <a:xfrm>
            <a:off x="2260559" y="3531947"/>
            <a:ext cx="2926268" cy="2680116"/>
            <a:chOff x="2260559" y="3531947"/>
            <a:chExt cx="2926268" cy="2680116"/>
          </a:xfrm>
        </p:grpSpPr>
        <p:sp>
          <p:nvSpPr>
            <p:cNvPr id="25" name="文本框 24">
              <a:extLst>
                <a:ext uri="{FF2B5EF4-FFF2-40B4-BE49-F238E27FC236}">
                  <a16:creationId xmlns:a16="http://schemas.microsoft.com/office/drawing/2014/main" id="{39161F10-F9DD-BCA1-EBD6-80543C17459A}"/>
                </a:ext>
              </a:extLst>
            </p:cNvPr>
            <p:cNvSpPr txBox="1"/>
            <p:nvPr/>
          </p:nvSpPr>
          <p:spPr>
            <a:xfrm>
              <a:off x="2260559" y="3626740"/>
              <a:ext cx="562975" cy="2585323"/>
            </a:xfrm>
            <a:prstGeom prst="rect">
              <a:avLst/>
            </a:prstGeom>
            <a:noFill/>
          </p:spPr>
          <p:txBody>
            <a:bodyPr wrap="none" rtlCol="0">
              <a:spAutoFit/>
            </a:bodyPr>
            <a:lstStyle/>
            <a:p>
              <a:pPr algn="ctr"/>
              <a:r>
                <a:rPr lang="zh-CN" altLang="en-US" b="1" dirty="0">
                  <a:solidFill>
                    <a:schemeClr val="accent1">
                      <a:lumMod val="75000"/>
                    </a:schemeClr>
                  </a:solidFill>
                </a:rPr>
                <a:t>对</a:t>
              </a:r>
              <a:endParaRPr lang="en-US" altLang="zh-CN" b="1" dirty="0">
                <a:solidFill>
                  <a:schemeClr val="accent1">
                    <a:lumMod val="75000"/>
                  </a:schemeClr>
                </a:solidFill>
              </a:endParaRPr>
            </a:p>
            <a:p>
              <a:pPr algn="ctr"/>
              <a:r>
                <a:rPr lang="zh-CN" altLang="en-US" b="1" dirty="0">
                  <a:solidFill>
                    <a:schemeClr val="accent1">
                      <a:lumMod val="75000"/>
                    </a:schemeClr>
                  </a:solidFill>
                </a:rPr>
                <a:t>哪</a:t>
              </a:r>
              <a:endParaRPr lang="en-US" altLang="zh-CN" b="1" dirty="0">
                <a:solidFill>
                  <a:schemeClr val="accent1">
                    <a:lumMod val="75000"/>
                  </a:schemeClr>
                </a:solidFill>
              </a:endParaRPr>
            </a:p>
            <a:p>
              <a:pPr algn="ctr"/>
              <a:r>
                <a:rPr lang="zh-CN" altLang="en-US" b="1" dirty="0">
                  <a:solidFill>
                    <a:schemeClr val="accent1">
                      <a:lumMod val="75000"/>
                    </a:schemeClr>
                  </a:solidFill>
                </a:rPr>
                <a:t>个</a:t>
              </a:r>
              <a:endParaRPr lang="en-US" altLang="zh-CN" b="1" dirty="0">
                <a:solidFill>
                  <a:schemeClr val="accent1">
                    <a:lumMod val="75000"/>
                  </a:schemeClr>
                </a:solidFill>
              </a:endParaRPr>
            </a:p>
            <a:p>
              <a:pPr algn="ctr"/>
              <a:r>
                <a:rPr lang="en-US" altLang="zh-CN" b="1" dirty="0">
                  <a:solidFill>
                    <a:schemeClr val="accent1">
                      <a:lumMod val="75000"/>
                    </a:schemeClr>
                  </a:solidFill>
                </a:rPr>
                <a:t>TCP</a:t>
              </a:r>
            </a:p>
            <a:p>
              <a:pPr algn="ctr"/>
              <a:r>
                <a:rPr lang="zh-CN" altLang="en-US" b="1" dirty="0">
                  <a:solidFill>
                    <a:schemeClr val="accent1">
                      <a:lumMod val="75000"/>
                    </a:schemeClr>
                  </a:solidFill>
                </a:rPr>
                <a:t>段</a:t>
              </a:r>
              <a:endParaRPr lang="en-US" altLang="zh-CN" b="1" dirty="0">
                <a:solidFill>
                  <a:schemeClr val="accent1">
                    <a:lumMod val="75000"/>
                  </a:schemeClr>
                </a:solidFill>
              </a:endParaRPr>
            </a:p>
            <a:p>
              <a:pPr algn="ctr"/>
              <a:r>
                <a:rPr lang="zh-CN" altLang="en-US" b="1" dirty="0">
                  <a:solidFill>
                    <a:schemeClr val="accent1">
                      <a:lumMod val="75000"/>
                    </a:schemeClr>
                  </a:solidFill>
                </a:rPr>
                <a:t>的</a:t>
              </a:r>
              <a:endParaRPr lang="en-US" altLang="zh-CN" b="1" dirty="0">
                <a:solidFill>
                  <a:schemeClr val="accent1">
                    <a:lumMod val="75000"/>
                  </a:schemeClr>
                </a:solidFill>
              </a:endParaRPr>
            </a:p>
            <a:p>
              <a:pPr algn="ctr"/>
              <a:r>
                <a:rPr lang="zh-CN" altLang="en-US" b="1" dirty="0">
                  <a:solidFill>
                    <a:schemeClr val="accent1">
                      <a:lumMod val="75000"/>
                    </a:schemeClr>
                  </a:solidFill>
                </a:rPr>
                <a:t>确</a:t>
              </a:r>
              <a:endParaRPr lang="en-US" altLang="zh-CN" b="1" dirty="0">
                <a:solidFill>
                  <a:schemeClr val="accent1">
                    <a:lumMod val="75000"/>
                  </a:schemeClr>
                </a:solidFill>
              </a:endParaRPr>
            </a:p>
            <a:p>
              <a:pPr algn="ctr"/>
              <a:r>
                <a:rPr lang="zh-CN" altLang="en-US" b="1" dirty="0">
                  <a:solidFill>
                    <a:schemeClr val="accent1">
                      <a:lumMod val="75000"/>
                    </a:schemeClr>
                  </a:solidFill>
                </a:rPr>
                <a:t>认</a:t>
              </a:r>
              <a:endParaRPr lang="en-US" altLang="zh-CN" b="1" dirty="0">
                <a:solidFill>
                  <a:schemeClr val="accent1">
                    <a:lumMod val="75000"/>
                  </a:schemeClr>
                </a:solidFill>
              </a:endParaRPr>
            </a:p>
            <a:p>
              <a:pPr algn="ctr"/>
              <a:r>
                <a:rPr lang="zh-CN" altLang="en-US" b="1" dirty="0">
                  <a:solidFill>
                    <a:schemeClr val="accent1">
                      <a:lumMod val="75000"/>
                    </a:schemeClr>
                  </a:solidFill>
                </a:rPr>
                <a:t>？</a:t>
              </a:r>
            </a:p>
          </p:txBody>
        </p:sp>
        <p:cxnSp>
          <p:nvCxnSpPr>
            <p:cNvPr id="28" name="连接符: 曲线 27">
              <a:extLst>
                <a:ext uri="{FF2B5EF4-FFF2-40B4-BE49-F238E27FC236}">
                  <a16:creationId xmlns:a16="http://schemas.microsoft.com/office/drawing/2014/main" id="{8C519D42-30E8-DCD0-4D2E-F89719019882}"/>
                </a:ext>
              </a:extLst>
            </p:cNvPr>
            <p:cNvCxnSpPr>
              <a:stCxn id="77" idx="1"/>
              <a:endCxn id="50" idx="1"/>
            </p:cNvCxnSpPr>
            <p:nvPr/>
          </p:nvCxnSpPr>
          <p:spPr>
            <a:xfrm rot="10800000" flipH="1">
              <a:off x="3944200" y="5110205"/>
              <a:ext cx="374885" cy="1002219"/>
            </a:xfrm>
            <a:prstGeom prst="curvedConnector3">
              <a:avLst>
                <a:gd name="adj1" fmla="val -114989"/>
              </a:avLst>
            </a:prstGeom>
            <a:ln w="508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66" name="连接符: 曲线 65">
              <a:extLst>
                <a:ext uri="{FF2B5EF4-FFF2-40B4-BE49-F238E27FC236}">
                  <a16:creationId xmlns:a16="http://schemas.microsoft.com/office/drawing/2014/main" id="{0C112147-0801-AEF4-9A2E-6CD7BF56CEA0}"/>
                </a:ext>
              </a:extLst>
            </p:cNvPr>
            <p:cNvCxnSpPr>
              <a:cxnSpLocks/>
              <a:stCxn id="77" idx="1"/>
              <a:endCxn id="43" idx="1"/>
            </p:cNvCxnSpPr>
            <p:nvPr/>
          </p:nvCxnSpPr>
          <p:spPr>
            <a:xfrm rot="10800000" flipH="1">
              <a:off x="3944200" y="4299469"/>
              <a:ext cx="22251" cy="1812955"/>
            </a:xfrm>
            <a:prstGeom prst="curvedConnector3">
              <a:avLst>
                <a:gd name="adj1" fmla="val -3815945"/>
              </a:avLst>
            </a:prstGeom>
            <a:ln w="508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68" name="连接符: 曲线 67">
              <a:extLst>
                <a:ext uri="{FF2B5EF4-FFF2-40B4-BE49-F238E27FC236}">
                  <a16:creationId xmlns:a16="http://schemas.microsoft.com/office/drawing/2014/main" id="{EEC1076D-6068-F3B7-7B2E-5214B9885713}"/>
                </a:ext>
              </a:extLst>
            </p:cNvPr>
            <p:cNvCxnSpPr>
              <a:cxnSpLocks/>
              <a:stCxn id="77" idx="1"/>
              <a:endCxn id="33" idx="1"/>
            </p:cNvCxnSpPr>
            <p:nvPr/>
          </p:nvCxnSpPr>
          <p:spPr>
            <a:xfrm rot="10800000" flipH="1">
              <a:off x="3944200" y="3531947"/>
              <a:ext cx="1242627" cy="2580477"/>
            </a:xfrm>
            <a:prstGeom prst="curvedConnector3">
              <a:avLst>
                <a:gd name="adj1" fmla="val -90932"/>
              </a:avLst>
            </a:prstGeom>
            <a:ln w="508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28977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文本框 68">
            <a:extLst>
              <a:ext uri="{FF2B5EF4-FFF2-40B4-BE49-F238E27FC236}">
                <a16:creationId xmlns:a16="http://schemas.microsoft.com/office/drawing/2014/main" id="{607F1A3A-8089-CA31-18A6-7F3C6E328337}"/>
              </a:ext>
            </a:extLst>
          </p:cNvPr>
          <p:cNvSpPr txBox="1"/>
          <p:nvPr/>
        </p:nvSpPr>
        <p:spPr>
          <a:xfrm>
            <a:off x="5829433" y="3782549"/>
            <a:ext cx="738986" cy="369332"/>
          </a:xfrm>
          <a:prstGeom prst="rect">
            <a:avLst/>
          </a:prstGeom>
          <a:noFill/>
        </p:spPr>
        <p:txBody>
          <a:bodyPr wrap="square" rtlCol="0">
            <a:spAutoFit/>
          </a:bodyPr>
          <a:lstStyle/>
          <a:p>
            <a:pPr algn="r"/>
            <a:r>
              <a:rPr lang="en-US" altLang="zh-CN" b="1" dirty="0"/>
              <a:t>500</a:t>
            </a:r>
            <a:endParaRPr lang="zh-CN" altLang="en-US" b="1" dirty="0"/>
          </a:p>
        </p:txBody>
      </p:sp>
      <p:sp>
        <p:nvSpPr>
          <p:cNvPr id="67" name="文本框 66">
            <a:extLst>
              <a:ext uri="{FF2B5EF4-FFF2-40B4-BE49-F238E27FC236}">
                <a16:creationId xmlns:a16="http://schemas.microsoft.com/office/drawing/2014/main" id="{2D4AAA5A-C587-52B2-10B5-AC6878C1EEB1}"/>
              </a:ext>
            </a:extLst>
          </p:cNvPr>
          <p:cNvSpPr txBox="1"/>
          <p:nvPr/>
        </p:nvSpPr>
        <p:spPr>
          <a:xfrm>
            <a:off x="3882750" y="3782549"/>
            <a:ext cx="738986" cy="369332"/>
          </a:xfrm>
          <a:prstGeom prst="rect">
            <a:avLst/>
          </a:prstGeom>
          <a:noFill/>
        </p:spPr>
        <p:txBody>
          <a:bodyPr wrap="square" rtlCol="0">
            <a:spAutoFit/>
          </a:bodyPr>
          <a:lstStyle/>
          <a:p>
            <a:r>
              <a:rPr lang="en-US" altLang="zh-CN" b="1" dirty="0"/>
              <a:t>899</a:t>
            </a:r>
            <a:endParaRPr lang="zh-CN" altLang="en-US" b="1" dirty="0"/>
          </a:p>
        </p:txBody>
      </p:sp>
      <p:sp>
        <p:nvSpPr>
          <p:cNvPr id="10" name="文本框 9">
            <a:extLst>
              <a:ext uri="{FF2B5EF4-FFF2-40B4-BE49-F238E27FC236}">
                <a16:creationId xmlns:a16="http://schemas.microsoft.com/office/drawing/2014/main" id="{0124C567-1CB8-144F-C1E8-9A766E6F70D9}"/>
              </a:ext>
            </a:extLst>
          </p:cNvPr>
          <p:cNvSpPr txBox="1"/>
          <p:nvPr/>
        </p:nvSpPr>
        <p:spPr>
          <a:xfrm>
            <a:off x="5105351" y="2978038"/>
            <a:ext cx="241663" cy="461665"/>
          </a:xfrm>
          <a:prstGeom prst="rect">
            <a:avLst/>
          </a:prstGeom>
          <a:noFill/>
        </p:spPr>
        <p:txBody>
          <a:bodyPr wrap="square" rtlCol="0">
            <a:spAutoFit/>
          </a:bodyPr>
          <a:lstStyle/>
          <a:p>
            <a:r>
              <a:rPr lang="en-US" altLang="zh-CN" sz="2400" b="1" dirty="0">
                <a:solidFill>
                  <a:schemeClr val="accent1">
                    <a:lumMod val="75000"/>
                  </a:schemeClr>
                </a:solidFill>
                <a:latin typeface="Arial Black" panose="020B0A04020102020204" pitchFamily="34" charset="0"/>
              </a:rPr>
              <a:t>?</a:t>
            </a:r>
            <a:endParaRPr lang="zh-CN" altLang="en-US" sz="2400" b="1" dirty="0">
              <a:solidFill>
                <a:schemeClr val="accent1">
                  <a:lumMod val="75000"/>
                </a:schemeClr>
              </a:solidFill>
              <a:latin typeface="Arial Black" panose="020B0A04020102020204" pitchFamily="34" charset="0"/>
            </a:endParaRP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p>
          </p:txBody>
        </p:sp>
      </p:grpSp>
      <p:sp>
        <p:nvSpPr>
          <p:cNvPr id="48" name="文本框 47">
            <a:extLst>
              <a:ext uri="{FF2B5EF4-FFF2-40B4-BE49-F238E27FC236}">
                <a16:creationId xmlns:a16="http://schemas.microsoft.com/office/drawing/2014/main" id="{00E4F696-98DD-C625-998F-B503B09C7A5F}"/>
              </a:ext>
            </a:extLst>
          </p:cNvPr>
          <p:cNvSpPr txBox="1"/>
          <p:nvPr/>
        </p:nvSpPr>
        <p:spPr>
          <a:xfrm>
            <a:off x="1036685" y="2379979"/>
            <a:ext cx="675384" cy="369332"/>
          </a:xfrm>
          <a:prstGeom prst="rect">
            <a:avLst/>
          </a:prstGeom>
          <a:noFill/>
        </p:spPr>
        <p:txBody>
          <a:bodyPr wrap="square" rtlCol="0">
            <a:spAutoFit/>
          </a:bodyPr>
          <a:lstStyle/>
          <a:p>
            <a:r>
              <a:rPr lang="zh-CN" altLang="en-US" b="1" dirty="0"/>
              <a:t>解析</a:t>
            </a:r>
          </a:p>
        </p:txBody>
      </p:sp>
      <p:grpSp>
        <p:nvGrpSpPr>
          <p:cNvPr id="93" name="组合 92">
            <a:extLst>
              <a:ext uri="{FF2B5EF4-FFF2-40B4-BE49-F238E27FC236}">
                <a16:creationId xmlns:a16="http://schemas.microsoft.com/office/drawing/2014/main" id="{708DC83A-47D3-E9DC-47EA-75E9C3B19CA1}"/>
              </a:ext>
            </a:extLst>
          </p:cNvPr>
          <p:cNvGrpSpPr/>
          <p:nvPr/>
        </p:nvGrpSpPr>
        <p:grpSpPr>
          <a:xfrm>
            <a:off x="2133600" y="2369721"/>
            <a:ext cx="7931284" cy="4181491"/>
            <a:chOff x="2133600" y="2702820"/>
            <a:chExt cx="7931284" cy="4181491"/>
          </a:xfrm>
        </p:grpSpPr>
        <p:pic>
          <p:nvPicPr>
            <p:cNvPr id="53" name="图形 52">
              <a:extLst>
                <a:ext uri="{FF2B5EF4-FFF2-40B4-BE49-F238E27FC236}">
                  <a16:creationId xmlns:a16="http://schemas.microsoft.com/office/drawing/2014/main" id="{6F5B4E27-15FE-3498-88E0-403C881A06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29772" y="2702820"/>
              <a:ext cx="651898" cy="630524"/>
            </a:xfrm>
            <a:prstGeom prst="rect">
              <a:avLst/>
            </a:prstGeom>
          </p:spPr>
        </p:pic>
        <p:pic>
          <p:nvPicPr>
            <p:cNvPr id="54" name="图形 53">
              <a:extLst>
                <a:ext uri="{FF2B5EF4-FFF2-40B4-BE49-F238E27FC236}">
                  <a16:creationId xmlns:a16="http://schemas.microsoft.com/office/drawing/2014/main" id="{D8D8A120-6C98-A5EF-A245-A372223FC0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69334" y="2702820"/>
              <a:ext cx="497183" cy="652553"/>
            </a:xfrm>
            <a:prstGeom prst="rect">
              <a:avLst/>
            </a:prstGeom>
          </p:spPr>
        </p:pic>
        <p:sp>
          <p:nvSpPr>
            <p:cNvPr id="51" name="文本框 50">
              <a:extLst>
                <a:ext uri="{FF2B5EF4-FFF2-40B4-BE49-F238E27FC236}">
                  <a16:creationId xmlns:a16="http://schemas.microsoft.com/office/drawing/2014/main" id="{330C5E2A-1C4E-35AE-CA7B-03AECC6A09E1}"/>
                </a:ext>
              </a:extLst>
            </p:cNvPr>
            <p:cNvSpPr txBox="1"/>
            <p:nvPr/>
          </p:nvSpPr>
          <p:spPr>
            <a:xfrm>
              <a:off x="2133600" y="2824053"/>
              <a:ext cx="996172" cy="369332"/>
            </a:xfrm>
            <a:prstGeom prst="rect">
              <a:avLst/>
            </a:prstGeom>
            <a:noFill/>
          </p:spPr>
          <p:txBody>
            <a:bodyPr wrap="square" rtlCol="0">
              <a:spAutoFit/>
            </a:bodyPr>
            <a:lstStyle/>
            <a:p>
              <a:pPr algn="r"/>
              <a:r>
                <a:rPr lang="zh-CN" altLang="en-US" b="1" dirty="0"/>
                <a:t>主机甲</a:t>
              </a:r>
            </a:p>
          </p:txBody>
        </p:sp>
        <p:sp>
          <p:nvSpPr>
            <p:cNvPr id="52" name="文本框 51">
              <a:extLst>
                <a:ext uri="{FF2B5EF4-FFF2-40B4-BE49-F238E27FC236}">
                  <a16:creationId xmlns:a16="http://schemas.microsoft.com/office/drawing/2014/main" id="{A4C62AE9-E0FA-3BCE-DBEB-C74030DB19FA}"/>
                </a:ext>
              </a:extLst>
            </p:cNvPr>
            <p:cNvSpPr txBox="1"/>
            <p:nvPr/>
          </p:nvSpPr>
          <p:spPr>
            <a:xfrm>
              <a:off x="9066517" y="2824053"/>
              <a:ext cx="998367" cy="369332"/>
            </a:xfrm>
            <a:prstGeom prst="rect">
              <a:avLst/>
            </a:prstGeom>
            <a:noFill/>
          </p:spPr>
          <p:txBody>
            <a:bodyPr wrap="square" rtlCol="0">
              <a:spAutoFit/>
            </a:bodyPr>
            <a:lstStyle/>
            <a:p>
              <a:r>
                <a:rPr lang="zh-CN" altLang="en-US" b="1" dirty="0"/>
                <a:t>主机乙</a:t>
              </a:r>
            </a:p>
          </p:txBody>
        </p:sp>
        <p:sp>
          <p:nvSpPr>
            <p:cNvPr id="55" name="箭头: 左右 54">
              <a:extLst>
                <a:ext uri="{FF2B5EF4-FFF2-40B4-BE49-F238E27FC236}">
                  <a16:creationId xmlns:a16="http://schemas.microsoft.com/office/drawing/2014/main" id="{39B3E038-2565-CCF3-1ACC-E3A3EB8BE330}"/>
                </a:ext>
              </a:extLst>
            </p:cNvPr>
            <p:cNvSpPr/>
            <p:nvPr/>
          </p:nvSpPr>
          <p:spPr>
            <a:xfrm>
              <a:off x="3781670" y="2714571"/>
              <a:ext cx="4728872" cy="62905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已通过“三报文握手”建立</a:t>
              </a:r>
              <a:r>
                <a:rPr lang="en-US" altLang="zh-CN" b="1" dirty="0"/>
                <a:t>TCP</a:t>
              </a:r>
              <a:r>
                <a:rPr lang="zh-CN" altLang="en-US" b="1" dirty="0"/>
                <a:t>连接</a:t>
              </a:r>
            </a:p>
          </p:txBody>
        </p:sp>
        <p:cxnSp>
          <p:nvCxnSpPr>
            <p:cNvPr id="57" name="直接箭头连接符 56">
              <a:extLst>
                <a:ext uri="{FF2B5EF4-FFF2-40B4-BE49-F238E27FC236}">
                  <a16:creationId xmlns:a16="http://schemas.microsoft.com/office/drawing/2014/main" id="{8D32CB3F-067C-0B8B-5A8E-EFA1DA8ACC18}"/>
                </a:ext>
              </a:extLst>
            </p:cNvPr>
            <p:cNvCxnSpPr>
              <a:cxnSpLocks/>
            </p:cNvCxnSpPr>
            <p:nvPr/>
          </p:nvCxnSpPr>
          <p:spPr>
            <a:xfrm>
              <a:off x="3450076" y="3429000"/>
              <a:ext cx="0" cy="33429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95AC690B-77C9-E3E2-725E-63AE8CBFB241}"/>
                </a:ext>
              </a:extLst>
            </p:cNvPr>
            <p:cNvCxnSpPr>
              <a:cxnSpLocks/>
            </p:cNvCxnSpPr>
            <p:nvPr/>
          </p:nvCxnSpPr>
          <p:spPr>
            <a:xfrm>
              <a:off x="8816501" y="3378740"/>
              <a:ext cx="0" cy="33932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876E7D8D-254F-CBD2-2822-17BE3FA2A510}"/>
                </a:ext>
              </a:extLst>
            </p:cNvPr>
            <p:cNvSpPr txBox="1"/>
            <p:nvPr/>
          </p:nvSpPr>
          <p:spPr>
            <a:xfrm>
              <a:off x="3164732" y="6514979"/>
              <a:ext cx="285344" cy="369332"/>
            </a:xfrm>
            <a:prstGeom prst="rect">
              <a:avLst/>
            </a:prstGeom>
            <a:noFill/>
          </p:spPr>
          <p:txBody>
            <a:bodyPr wrap="square" rtlCol="0">
              <a:spAutoFit/>
            </a:bodyPr>
            <a:lstStyle/>
            <a:p>
              <a:r>
                <a:rPr lang="en-US" altLang="zh-CN" b="1" dirty="0"/>
                <a:t>t</a:t>
              </a:r>
              <a:endParaRPr lang="zh-CN" altLang="en-US" b="1" dirty="0"/>
            </a:p>
          </p:txBody>
        </p:sp>
        <p:sp>
          <p:nvSpPr>
            <p:cNvPr id="60" name="文本框 59">
              <a:extLst>
                <a:ext uri="{FF2B5EF4-FFF2-40B4-BE49-F238E27FC236}">
                  <a16:creationId xmlns:a16="http://schemas.microsoft.com/office/drawing/2014/main" id="{D24AF770-ECD6-16C2-F9B0-D2F80DD55893}"/>
                </a:ext>
              </a:extLst>
            </p:cNvPr>
            <p:cNvSpPr txBox="1"/>
            <p:nvPr/>
          </p:nvSpPr>
          <p:spPr>
            <a:xfrm>
              <a:off x="8832715" y="6514979"/>
              <a:ext cx="285344" cy="369332"/>
            </a:xfrm>
            <a:prstGeom prst="rect">
              <a:avLst/>
            </a:prstGeom>
            <a:noFill/>
          </p:spPr>
          <p:txBody>
            <a:bodyPr wrap="square" rtlCol="0">
              <a:spAutoFit/>
            </a:bodyPr>
            <a:lstStyle/>
            <a:p>
              <a:r>
                <a:rPr lang="en-US" altLang="zh-CN" b="1" dirty="0"/>
                <a:t>t</a:t>
              </a:r>
              <a:endParaRPr lang="zh-CN" altLang="en-US" b="1" dirty="0"/>
            </a:p>
          </p:txBody>
        </p:sp>
      </p:grpSp>
      <p:grpSp>
        <p:nvGrpSpPr>
          <p:cNvPr id="63" name="组合 62">
            <a:extLst>
              <a:ext uri="{FF2B5EF4-FFF2-40B4-BE49-F238E27FC236}">
                <a16:creationId xmlns:a16="http://schemas.microsoft.com/office/drawing/2014/main" id="{6DFFB4AC-17D8-8FC0-B04B-78429FD3FFB5}"/>
              </a:ext>
            </a:extLst>
          </p:cNvPr>
          <p:cNvGrpSpPr/>
          <p:nvPr/>
        </p:nvGrpSpPr>
        <p:grpSpPr>
          <a:xfrm>
            <a:off x="5186828" y="3341144"/>
            <a:ext cx="3595265" cy="381602"/>
            <a:chOff x="3887821" y="3428999"/>
            <a:chExt cx="3595265" cy="381602"/>
          </a:xfrm>
        </p:grpSpPr>
        <p:sp>
          <p:nvSpPr>
            <p:cNvPr id="33" name="矩形 32">
              <a:extLst>
                <a:ext uri="{FF2B5EF4-FFF2-40B4-BE49-F238E27FC236}">
                  <a16:creationId xmlns:a16="http://schemas.microsoft.com/office/drawing/2014/main" id="{93A4B443-260C-706F-32A3-0B528B3FBF9B}"/>
                </a:ext>
              </a:extLst>
            </p:cNvPr>
            <p:cNvSpPr/>
            <p:nvPr/>
          </p:nvSpPr>
          <p:spPr>
            <a:xfrm>
              <a:off x="3887821" y="3429000"/>
              <a:ext cx="2519463" cy="381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300</a:t>
              </a:r>
              <a:r>
                <a:rPr lang="zh-CN" altLang="en-US" sz="1600" b="1" dirty="0">
                  <a:solidFill>
                    <a:schemeClr val="tx1"/>
                  </a:solidFill>
                </a:rPr>
                <a:t>字节的数据载荷</a:t>
              </a:r>
            </a:p>
          </p:txBody>
        </p:sp>
        <p:sp>
          <p:nvSpPr>
            <p:cNvPr id="61" name="矩形 60">
              <a:extLst>
                <a:ext uri="{FF2B5EF4-FFF2-40B4-BE49-F238E27FC236}">
                  <a16:creationId xmlns:a16="http://schemas.microsoft.com/office/drawing/2014/main" id="{BE3B5B5C-BC7A-5A82-D1CA-9436DBDB25A3}"/>
                </a:ext>
              </a:extLst>
            </p:cNvPr>
            <p:cNvSpPr/>
            <p:nvPr/>
          </p:nvSpPr>
          <p:spPr>
            <a:xfrm>
              <a:off x="6407284" y="3428999"/>
              <a:ext cx="616085" cy="38160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首部</a:t>
              </a:r>
            </a:p>
          </p:txBody>
        </p:sp>
        <p:cxnSp>
          <p:nvCxnSpPr>
            <p:cNvPr id="62" name="直接箭头连接符 61">
              <a:extLst>
                <a:ext uri="{FF2B5EF4-FFF2-40B4-BE49-F238E27FC236}">
                  <a16:creationId xmlns:a16="http://schemas.microsoft.com/office/drawing/2014/main" id="{EB6D0E3C-AF70-5A7D-0951-D2EBE39C0A2E}"/>
                </a:ext>
              </a:extLst>
            </p:cNvPr>
            <p:cNvCxnSpPr>
              <a:cxnSpLocks/>
            </p:cNvCxnSpPr>
            <p:nvPr/>
          </p:nvCxnSpPr>
          <p:spPr>
            <a:xfrm>
              <a:off x="7023369" y="3605754"/>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6" name="矩形 75">
            <a:extLst>
              <a:ext uri="{FF2B5EF4-FFF2-40B4-BE49-F238E27FC236}">
                <a16:creationId xmlns:a16="http://schemas.microsoft.com/office/drawing/2014/main" id="{93479B7E-8E2C-F08E-4BF9-231ED2DFE117}"/>
              </a:ext>
            </a:extLst>
          </p:cNvPr>
          <p:cNvSpPr/>
          <p:nvPr/>
        </p:nvSpPr>
        <p:spPr>
          <a:xfrm>
            <a:off x="4560286" y="5921622"/>
            <a:ext cx="2519463" cy="381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数据载荷</a:t>
            </a:r>
          </a:p>
        </p:txBody>
      </p:sp>
      <p:sp>
        <p:nvSpPr>
          <p:cNvPr id="77" name="矩形 76">
            <a:extLst>
              <a:ext uri="{FF2B5EF4-FFF2-40B4-BE49-F238E27FC236}">
                <a16:creationId xmlns:a16="http://schemas.microsoft.com/office/drawing/2014/main" id="{F4DE784B-331F-21E0-9F12-3106C51149C3}"/>
              </a:ext>
            </a:extLst>
          </p:cNvPr>
          <p:cNvSpPr/>
          <p:nvPr/>
        </p:nvSpPr>
        <p:spPr>
          <a:xfrm>
            <a:off x="3944201" y="5921622"/>
            <a:ext cx="616085" cy="38160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首部</a:t>
            </a:r>
          </a:p>
        </p:txBody>
      </p:sp>
      <p:cxnSp>
        <p:nvCxnSpPr>
          <p:cNvPr id="78" name="直接箭头连接符 77">
            <a:extLst>
              <a:ext uri="{FF2B5EF4-FFF2-40B4-BE49-F238E27FC236}">
                <a16:creationId xmlns:a16="http://schemas.microsoft.com/office/drawing/2014/main" id="{36674730-DF67-C035-71EC-AEC7B1716133}"/>
              </a:ext>
            </a:extLst>
          </p:cNvPr>
          <p:cNvCxnSpPr>
            <a:cxnSpLocks/>
          </p:cNvCxnSpPr>
          <p:nvPr/>
        </p:nvCxnSpPr>
        <p:spPr>
          <a:xfrm flipH="1">
            <a:off x="3484484" y="6144251"/>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5861F06C-2ECB-5DA7-F988-C2205964D201}"/>
              </a:ext>
            </a:extLst>
          </p:cNvPr>
          <p:cNvGrpSpPr/>
          <p:nvPr/>
        </p:nvGrpSpPr>
        <p:grpSpPr>
          <a:xfrm>
            <a:off x="862519" y="1177794"/>
            <a:ext cx="11024681" cy="1263451"/>
            <a:chOff x="862519" y="1177794"/>
            <a:chExt cx="11024681" cy="1263451"/>
          </a:xfrm>
        </p:grpSpPr>
        <p:sp>
          <p:nvSpPr>
            <p:cNvPr id="5" name="文本框 4">
              <a:extLst>
                <a:ext uri="{FF2B5EF4-FFF2-40B4-BE49-F238E27FC236}">
                  <a16:creationId xmlns:a16="http://schemas.microsoft.com/office/drawing/2014/main" id="{213A8F43-A3BE-CFC0-0B66-5D5C8B1A67FC}"/>
                </a:ext>
              </a:extLst>
            </p:cNvPr>
            <p:cNvSpPr txBox="1"/>
            <p:nvPr/>
          </p:nvSpPr>
          <p:spPr>
            <a:xfrm>
              <a:off x="862519" y="1177794"/>
              <a:ext cx="11024681" cy="923330"/>
            </a:xfrm>
            <a:prstGeom prst="rect">
              <a:avLst/>
            </a:prstGeom>
            <a:noFill/>
          </p:spPr>
          <p:txBody>
            <a:bodyPr wrap="square" rtlCol="0">
              <a:spAutoFit/>
            </a:bodyPr>
            <a:lstStyle/>
            <a:p>
              <a:r>
                <a:rPr lang="en-US" altLang="zh-CN" b="1" dirty="0"/>
                <a:t>【2011</a:t>
              </a:r>
              <a:r>
                <a:rPr lang="zh-CN" altLang="en-US" b="1" dirty="0"/>
                <a:t>年 题</a:t>
              </a:r>
              <a:r>
                <a:rPr lang="en-US" altLang="zh-CN" b="1" dirty="0"/>
                <a:t>40】</a:t>
              </a:r>
              <a:r>
                <a:rPr lang="zh-CN" altLang="en-US" b="1" dirty="0"/>
                <a:t>主机甲与主机乙之间已建立一个</a:t>
              </a:r>
              <a:r>
                <a:rPr lang="en-US" altLang="zh-CN" b="1" dirty="0"/>
                <a:t>TCP</a:t>
              </a:r>
              <a:r>
                <a:rPr lang="zh-CN" altLang="en-US" b="1" dirty="0"/>
                <a:t>连接，主机甲向主机乙发送了</a:t>
              </a:r>
              <a:r>
                <a:rPr lang="en-US" altLang="zh-CN" b="1" dirty="0"/>
                <a:t>3</a:t>
              </a:r>
              <a:r>
                <a:rPr lang="zh-CN" altLang="en-US" b="1" dirty="0"/>
                <a:t>个连续的</a:t>
              </a:r>
              <a:r>
                <a:rPr lang="en-US" altLang="zh-CN" b="1" dirty="0"/>
                <a:t>TCP</a:t>
              </a:r>
              <a:r>
                <a:rPr lang="zh-CN" altLang="en-US" b="1" dirty="0"/>
                <a:t>段，分别包</a:t>
              </a:r>
              <a:endParaRPr lang="en-US" altLang="zh-CN" b="1" dirty="0"/>
            </a:p>
            <a:p>
              <a:r>
                <a:rPr lang="en-US" altLang="zh-CN" b="1" dirty="0"/>
                <a:t>                              </a:t>
              </a:r>
              <a:r>
                <a:rPr lang="zh-CN" altLang="en-US" b="1" dirty="0"/>
                <a:t>含</a:t>
              </a:r>
              <a:r>
                <a:rPr lang="en-US" altLang="zh-CN" b="1" dirty="0"/>
                <a:t>300</a:t>
              </a:r>
              <a:r>
                <a:rPr lang="zh-CN" altLang="en-US" b="1" dirty="0"/>
                <a:t>字节、</a:t>
              </a:r>
              <a:r>
                <a:rPr lang="en-US" altLang="zh-CN" b="1" dirty="0"/>
                <a:t>400</a:t>
              </a:r>
              <a:r>
                <a:rPr lang="zh-CN" altLang="en-US" b="1" dirty="0"/>
                <a:t>字节和</a:t>
              </a:r>
              <a:r>
                <a:rPr lang="en-US" altLang="zh-CN" b="1" dirty="0"/>
                <a:t>500</a:t>
              </a:r>
              <a:r>
                <a:rPr lang="zh-CN" altLang="en-US" b="1" dirty="0"/>
                <a:t>字节的有效载荷，第</a:t>
              </a:r>
              <a:r>
                <a:rPr lang="en-US" altLang="zh-CN" b="1" dirty="0"/>
                <a:t>3</a:t>
              </a:r>
              <a:r>
                <a:rPr lang="zh-CN" altLang="en-US" b="1" dirty="0"/>
                <a:t>个段的序号为</a:t>
              </a:r>
              <a:r>
                <a:rPr lang="en-US" altLang="zh-CN" b="1" dirty="0"/>
                <a:t>900</a:t>
              </a:r>
              <a:r>
                <a:rPr lang="zh-CN" altLang="en-US" b="1" dirty="0"/>
                <a:t>，若主机乙仅正确接收到第</a:t>
              </a:r>
              <a:r>
                <a:rPr lang="en-US" altLang="zh-CN" b="1" dirty="0"/>
                <a:t>1 </a:t>
              </a:r>
            </a:p>
            <a:p>
              <a:r>
                <a:rPr lang="en-US" altLang="zh-CN" b="1" dirty="0"/>
                <a:t>                              </a:t>
              </a:r>
              <a:r>
                <a:rPr lang="zh-CN" altLang="en-US" b="1" dirty="0"/>
                <a:t>和第</a:t>
              </a:r>
              <a:r>
                <a:rPr lang="en-US" altLang="zh-CN" b="1" dirty="0"/>
                <a:t>3</a:t>
              </a:r>
              <a:r>
                <a:rPr lang="zh-CN" altLang="en-US" b="1" dirty="0"/>
                <a:t>个段，则主机乙发送给主机甲的确认序号是（      ）。</a:t>
              </a:r>
            </a:p>
          </p:txBody>
        </p:sp>
        <p:sp>
          <p:nvSpPr>
            <p:cNvPr id="88" name="文本框 87">
              <a:extLst>
                <a:ext uri="{FF2B5EF4-FFF2-40B4-BE49-F238E27FC236}">
                  <a16:creationId xmlns:a16="http://schemas.microsoft.com/office/drawing/2014/main" id="{4CD962B0-C280-53B9-9E2C-441293381D95}"/>
                </a:ext>
              </a:extLst>
            </p:cNvPr>
            <p:cNvSpPr txBox="1"/>
            <p:nvPr/>
          </p:nvSpPr>
          <p:spPr>
            <a:xfrm>
              <a:off x="2445213" y="2071913"/>
              <a:ext cx="945376" cy="369332"/>
            </a:xfrm>
            <a:prstGeom prst="rect">
              <a:avLst/>
            </a:prstGeom>
            <a:noFill/>
          </p:spPr>
          <p:txBody>
            <a:bodyPr wrap="square" rtlCol="0">
              <a:spAutoFit/>
            </a:bodyPr>
            <a:lstStyle/>
            <a:p>
              <a:r>
                <a:rPr lang="en-US" altLang="zh-CN" b="1" dirty="0"/>
                <a:t>A. 300</a:t>
              </a:r>
              <a:endParaRPr lang="zh-CN" altLang="en-US" b="1" dirty="0"/>
            </a:p>
          </p:txBody>
        </p:sp>
        <p:sp>
          <p:nvSpPr>
            <p:cNvPr id="89" name="文本框 88">
              <a:extLst>
                <a:ext uri="{FF2B5EF4-FFF2-40B4-BE49-F238E27FC236}">
                  <a16:creationId xmlns:a16="http://schemas.microsoft.com/office/drawing/2014/main" id="{03DAF522-A0D2-DED0-47BB-5A032F76640D}"/>
                </a:ext>
              </a:extLst>
            </p:cNvPr>
            <p:cNvSpPr txBox="1"/>
            <p:nvPr/>
          </p:nvSpPr>
          <p:spPr>
            <a:xfrm>
              <a:off x="4818709" y="2071913"/>
              <a:ext cx="945376" cy="369332"/>
            </a:xfrm>
            <a:prstGeom prst="rect">
              <a:avLst/>
            </a:prstGeom>
            <a:noFill/>
          </p:spPr>
          <p:txBody>
            <a:bodyPr wrap="square" rtlCol="0">
              <a:spAutoFit/>
            </a:bodyPr>
            <a:lstStyle/>
            <a:p>
              <a:r>
                <a:rPr lang="en-US" altLang="zh-CN" b="1" dirty="0"/>
                <a:t>B. 500</a:t>
              </a:r>
              <a:endParaRPr lang="zh-CN" altLang="en-US" b="1" dirty="0"/>
            </a:p>
          </p:txBody>
        </p:sp>
        <p:sp>
          <p:nvSpPr>
            <p:cNvPr id="90" name="文本框 89">
              <a:extLst>
                <a:ext uri="{FF2B5EF4-FFF2-40B4-BE49-F238E27FC236}">
                  <a16:creationId xmlns:a16="http://schemas.microsoft.com/office/drawing/2014/main" id="{26934E9F-5795-43CE-B2F4-72AE5187C5C6}"/>
                </a:ext>
              </a:extLst>
            </p:cNvPr>
            <p:cNvSpPr txBox="1"/>
            <p:nvPr/>
          </p:nvSpPr>
          <p:spPr>
            <a:xfrm>
              <a:off x="7192205" y="2071913"/>
              <a:ext cx="945376" cy="369332"/>
            </a:xfrm>
            <a:prstGeom prst="rect">
              <a:avLst/>
            </a:prstGeom>
            <a:noFill/>
          </p:spPr>
          <p:txBody>
            <a:bodyPr wrap="square" rtlCol="0">
              <a:spAutoFit/>
            </a:bodyPr>
            <a:lstStyle/>
            <a:p>
              <a:r>
                <a:rPr lang="en-US" altLang="zh-CN" b="1" dirty="0"/>
                <a:t>C. 1200</a:t>
              </a:r>
              <a:endParaRPr lang="zh-CN" altLang="en-US" b="1" dirty="0"/>
            </a:p>
          </p:txBody>
        </p:sp>
        <p:sp>
          <p:nvSpPr>
            <p:cNvPr id="91" name="文本框 90">
              <a:extLst>
                <a:ext uri="{FF2B5EF4-FFF2-40B4-BE49-F238E27FC236}">
                  <a16:creationId xmlns:a16="http://schemas.microsoft.com/office/drawing/2014/main" id="{69F65964-89C5-6C2E-E9E8-6E6FF409156A}"/>
                </a:ext>
              </a:extLst>
            </p:cNvPr>
            <p:cNvSpPr txBox="1"/>
            <p:nvPr/>
          </p:nvSpPr>
          <p:spPr>
            <a:xfrm>
              <a:off x="9565700" y="2071913"/>
              <a:ext cx="945376" cy="369332"/>
            </a:xfrm>
            <a:prstGeom prst="rect">
              <a:avLst/>
            </a:prstGeom>
            <a:noFill/>
          </p:spPr>
          <p:txBody>
            <a:bodyPr wrap="square" rtlCol="0">
              <a:spAutoFit/>
            </a:bodyPr>
            <a:lstStyle/>
            <a:p>
              <a:r>
                <a:rPr lang="en-US" altLang="zh-CN" b="1" dirty="0"/>
                <a:t>D. 1400</a:t>
              </a:r>
              <a:endParaRPr lang="zh-CN" altLang="en-US" b="1" dirty="0"/>
            </a:p>
          </p:txBody>
        </p:sp>
      </p:grpSp>
      <p:sp>
        <p:nvSpPr>
          <p:cNvPr id="95" name="文本框 94">
            <a:extLst>
              <a:ext uri="{FF2B5EF4-FFF2-40B4-BE49-F238E27FC236}">
                <a16:creationId xmlns:a16="http://schemas.microsoft.com/office/drawing/2014/main" id="{9070E129-FB51-4635-1FEE-C612E0DFCF05}"/>
              </a:ext>
            </a:extLst>
          </p:cNvPr>
          <p:cNvSpPr txBox="1"/>
          <p:nvPr/>
        </p:nvSpPr>
        <p:spPr>
          <a:xfrm>
            <a:off x="7618741" y="1653647"/>
            <a:ext cx="39559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B</a:t>
            </a:r>
            <a:endParaRPr lang="zh-CN" altLang="en-US" sz="2800" b="1" dirty="0">
              <a:solidFill>
                <a:schemeClr val="accent1">
                  <a:lumMod val="75000"/>
                </a:schemeClr>
              </a:solidFill>
              <a:latin typeface="Arial Black" panose="020B0A04020102020204" pitchFamily="34" charset="0"/>
            </a:endParaRPr>
          </a:p>
        </p:txBody>
      </p:sp>
      <p:grpSp>
        <p:nvGrpSpPr>
          <p:cNvPr id="42" name="组合 41">
            <a:extLst>
              <a:ext uri="{FF2B5EF4-FFF2-40B4-BE49-F238E27FC236}">
                <a16:creationId xmlns:a16="http://schemas.microsoft.com/office/drawing/2014/main" id="{857D56D2-9A51-9187-4279-70789AD6C05D}"/>
              </a:ext>
            </a:extLst>
          </p:cNvPr>
          <p:cNvGrpSpPr/>
          <p:nvPr/>
        </p:nvGrpSpPr>
        <p:grpSpPr>
          <a:xfrm>
            <a:off x="3966452" y="4108666"/>
            <a:ext cx="3595265" cy="381602"/>
            <a:chOff x="3887821" y="3428999"/>
            <a:chExt cx="3595265" cy="381602"/>
          </a:xfrm>
        </p:grpSpPr>
        <p:sp>
          <p:nvSpPr>
            <p:cNvPr id="43" name="矩形 42">
              <a:extLst>
                <a:ext uri="{FF2B5EF4-FFF2-40B4-BE49-F238E27FC236}">
                  <a16:creationId xmlns:a16="http://schemas.microsoft.com/office/drawing/2014/main" id="{70718ADA-465D-CD17-6C1E-F290FDC8B67F}"/>
                </a:ext>
              </a:extLst>
            </p:cNvPr>
            <p:cNvSpPr/>
            <p:nvPr/>
          </p:nvSpPr>
          <p:spPr>
            <a:xfrm>
              <a:off x="3887821" y="3429000"/>
              <a:ext cx="2519463" cy="381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400</a:t>
              </a:r>
              <a:r>
                <a:rPr lang="zh-CN" altLang="en-US" sz="1600" b="1" dirty="0">
                  <a:solidFill>
                    <a:schemeClr val="tx1"/>
                  </a:solidFill>
                </a:rPr>
                <a:t>字节的数据载荷</a:t>
              </a:r>
            </a:p>
          </p:txBody>
        </p:sp>
        <p:sp>
          <p:nvSpPr>
            <p:cNvPr id="44" name="矩形 43">
              <a:extLst>
                <a:ext uri="{FF2B5EF4-FFF2-40B4-BE49-F238E27FC236}">
                  <a16:creationId xmlns:a16="http://schemas.microsoft.com/office/drawing/2014/main" id="{7B47874B-B72C-ED58-B6E1-C2C13FAA3AC2}"/>
                </a:ext>
              </a:extLst>
            </p:cNvPr>
            <p:cNvSpPr/>
            <p:nvPr/>
          </p:nvSpPr>
          <p:spPr>
            <a:xfrm>
              <a:off x="6407284" y="3428999"/>
              <a:ext cx="616085" cy="38160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首部</a:t>
              </a:r>
            </a:p>
          </p:txBody>
        </p:sp>
        <p:cxnSp>
          <p:nvCxnSpPr>
            <p:cNvPr id="45" name="直接箭头连接符 44">
              <a:extLst>
                <a:ext uri="{FF2B5EF4-FFF2-40B4-BE49-F238E27FC236}">
                  <a16:creationId xmlns:a16="http://schemas.microsoft.com/office/drawing/2014/main" id="{5CF2B729-4C20-F16B-2320-917025D0E37B}"/>
                </a:ext>
              </a:extLst>
            </p:cNvPr>
            <p:cNvCxnSpPr>
              <a:cxnSpLocks/>
            </p:cNvCxnSpPr>
            <p:nvPr/>
          </p:nvCxnSpPr>
          <p:spPr>
            <a:xfrm>
              <a:off x="7023369" y="3605754"/>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B46D5E9E-6D1E-A217-AF45-70B7F027CCE7}"/>
              </a:ext>
            </a:extLst>
          </p:cNvPr>
          <p:cNvGrpSpPr/>
          <p:nvPr/>
        </p:nvGrpSpPr>
        <p:grpSpPr>
          <a:xfrm>
            <a:off x="7493017" y="3899500"/>
            <a:ext cx="863636" cy="734063"/>
            <a:chOff x="7493017" y="3899500"/>
            <a:chExt cx="863636" cy="734063"/>
          </a:xfrm>
        </p:grpSpPr>
        <p:sp>
          <p:nvSpPr>
            <p:cNvPr id="6" name="爆炸形: 8 pt  5">
              <a:extLst>
                <a:ext uri="{FF2B5EF4-FFF2-40B4-BE49-F238E27FC236}">
                  <a16:creationId xmlns:a16="http://schemas.microsoft.com/office/drawing/2014/main" id="{E7367334-EEBD-71F5-4590-727C6CF0DF91}"/>
                </a:ext>
              </a:extLst>
            </p:cNvPr>
            <p:cNvSpPr/>
            <p:nvPr/>
          </p:nvSpPr>
          <p:spPr>
            <a:xfrm>
              <a:off x="7493017" y="3899500"/>
              <a:ext cx="863636" cy="734063"/>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 name="文本框 6">
              <a:extLst>
                <a:ext uri="{FF2B5EF4-FFF2-40B4-BE49-F238E27FC236}">
                  <a16:creationId xmlns:a16="http://schemas.microsoft.com/office/drawing/2014/main" id="{42B6E431-105F-AEF5-DFDF-036B30506F0A}"/>
                </a:ext>
              </a:extLst>
            </p:cNvPr>
            <p:cNvSpPr txBox="1"/>
            <p:nvPr/>
          </p:nvSpPr>
          <p:spPr>
            <a:xfrm>
              <a:off x="7561717" y="4052104"/>
              <a:ext cx="682109" cy="369332"/>
            </a:xfrm>
            <a:prstGeom prst="rect">
              <a:avLst/>
            </a:prstGeom>
            <a:noFill/>
          </p:spPr>
          <p:txBody>
            <a:bodyPr wrap="square" rtlCol="0">
              <a:spAutoFit/>
            </a:bodyPr>
            <a:lstStyle/>
            <a:p>
              <a:pPr algn="ctr"/>
              <a:r>
                <a:rPr lang="zh-CN" altLang="en-US" b="1" dirty="0">
                  <a:solidFill>
                    <a:schemeClr val="bg1"/>
                  </a:solidFill>
                </a:rPr>
                <a:t>丢失</a:t>
              </a:r>
            </a:p>
          </p:txBody>
        </p:sp>
      </p:grpSp>
      <p:grpSp>
        <p:nvGrpSpPr>
          <p:cNvPr id="49" name="组合 48">
            <a:extLst>
              <a:ext uri="{FF2B5EF4-FFF2-40B4-BE49-F238E27FC236}">
                <a16:creationId xmlns:a16="http://schemas.microsoft.com/office/drawing/2014/main" id="{40636923-0EB4-8CDE-B27B-1AF538493C68}"/>
              </a:ext>
            </a:extLst>
          </p:cNvPr>
          <p:cNvGrpSpPr/>
          <p:nvPr/>
        </p:nvGrpSpPr>
        <p:grpSpPr>
          <a:xfrm>
            <a:off x="4319086" y="4919402"/>
            <a:ext cx="4463007" cy="381602"/>
            <a:chOff x="3020079" y="3428999"/>
            <a:chExt cx="4463007" cy="381602"/>
          </a:xfrm>
        </p:grpSpPr>
        <p:sp>
          <p:nvSpPr>
            <p:cNvPr id="50" name="矩形 49">
              <a:extLst>
                <a:ext uri="{FF2B5EF4-FFF2-40B4-BE49-F238E27FC236}">
                  <a16:creationId xmlns:a16="http://schemas.microsoft.com/office/drawing/2014/main" id="{685B6658-9660-BE0B-A43C-BA08E46B4B32}"/>
                </a:ext>
              </a:extLst>
            </p:cNvPr>
            <p:cNvSpPr/>
            <p:nvPr/>
          </p:nvSpPr>
          <p:spPr>
            <a:xfrm>
              <a:off x="3020079" y="3429000"/>
              <a:ext cx="3387206" cy="381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500</a:t>
              </a:r>
              <a:r>
                <a:rPr lang="zh-CN" altLang="en-US" sz="1600" b="1" dirty="0">
                  <a:solidFill>
                    <a:schemeClr val="tx1"/>
                  </a:solidFill>
                </a:rPr>
                <a:t>字节的数据载荷</a:t>
              </a:r>
            </a:p>
          </p:txBody>
        </p:sp>
        <p:sp>
          <p:nvSpPr>
            <p:cNvPr id="56" name="矩形 55">
              <a:extLst>
                <a:ext uri="{FF2B5EF4-FFF2-40B4-BE49-F238E27FC236}">
                  <a16:creationId xmlns:a16="http://schemas.microsoft.com/office/drawing/2014/main" id="{9D24FEA2-F70A-DCF4-9B0B-CC008B573713}"/>
                </a:ext>
              </a:extLst>
            </p:cNvPr>
            <p:cNvSpPr/>
            <p:nvPr/>
          </p:nvSpPr>
          <p:spPr>
            <a:xfrm>
              <a:off x="6407284" y="3428999"/>
              <a:ext cx="616085" cy="38160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首部</a:t>
              </a:r>
            </a:p>
          </p:txBody>
        </p:sp>
        <p:cxnSp>
          <p:nvCxnSpPr>
            <p:cNvPr id="71" name="直接箭头连接符 70">
              <a:extLst>
                <a:ext uri="{FF2B5EF4-FFF2-40B4-BE49-F238E27FC236}">
                  <a16:creationId xmlns:a16="http://schemas.microsoft.com/office/drawing/2014/main" id="{2C9B426F-6BEF-5666-B8EA-7BCD470E787F}"/>
                </a:ext>
              </a:extLst>
            </p:cNvPr>
            <p:cNvCxnSpPr>
              <a:cxnSpLocks/>
            </p:cNvCxnSpPr>
            <p:nvPr/>
          </p:nvCxnSpPr>
          <p:spPr>
            <a:xfrm>
              <a:off x="7023369" y="3605754"/>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8F9A60D7-EC2F-CD42-8F35-D7DEA0BED4BE}"/>
              </a:ext>
            </a:extLst>
          </p:cNvPr>
          <p:cNvGrpSpPr/>
          <p:nvPr/>
        </p:nvGrpSpPr>
        <p:grpSpPr>
          <a:xfrm>
            <a:off x="377275" y="3531947"/>
            <a:ext cx="4809552" cy="2580477"/>
            <a:chOff x="377275" y="3531947"/>
            <a:chExt cx="4809552" cy="2580477"/>
          </a:xfrm>
        </p:grpSpPr>
        <p:sp>
          <p:nvSpPr>
            <p:cNvPr id="25" name="文本框 24">
              <a:extLst>
                <a:ext uri="{FF2B5EF4-FFF2-40B4-BE49-F238E27FC236}">
                  <a16:creationId xmlns:a16="http://schemas.microsoft.com/office/drawing/2014/main" id="{39161F10-F9DD-BCA1-EBD6-80543C17459A}"/>
                </a:ext>
              </a:extLst>
            </p:cNvPr>
            <p:cNvSpPr txBox="1"/>
            <p:nvPr/>
          </p:nvSpPr>
          <p:spPr>
            <a:xfrm>
              <a:off x="377275" y="4360520"/>
              <a:ext cx="2463166" cy="923330"/>
            </a:xfrm>
            <a:prstGeom prst="rect">
              <a:avLst/>
            </a:prstGeom>
            <a:noFill/>
          </p:spPr>
          <p:txBody>
            <a:bodyPr wrap="square" rtlCol="0">
              <a:spAutoFit/>
            </a:bodyPr>
            <a:lstStyle/>
            <a:p>
              <a:pPr algn="ctr"/>
              <a:r>
                <a:rPr lang="zh-CN" altLang="en-US" b="1" dirty="0">
                  <a:solidFill>
                    <a:schemeClr val="accent1">
                      <a:lumMod val="75000"/>
                    </a:schemeClr>
                  </a:solidFill>
                </a:rPr>
                <a:t>这是对已正确接收且按序到达的最后一个</a:t>
              </a:r>
              <a:r>
                <a:rPr lang="en-US" altLang="zh-CN" b="1" dirty="0">
                  <a:solidFill>
                    <a:schemeClr val="accent1">
                      <a:lumMod val="75000"/>
                    </a:schemeClr>
                  </a:solidFill>
                </a:rPr>
                <a:t>TCP</a:t>
              </a:r>
              <a:r>
                <a:rPr lang="zh-CN" altLang="en-US" b="1" dirty="0">
                  <a:solidFill>
                    <a:schemeClr val="accent1">
                      <a:lumMod val="75000"/>
                    </a:schemeClr>
                  </a:solidFill>
                </a:rPr>
                <a:t>报文段的确认。</a:t>
              </a:r>
            </a:p>
          </p:txBody>
        </p:sp>
        <p:cxnSp>
          <p:nvCxnSpPr>
            <p:cNvPr id="68" name="连接符: 曲线 67">
              <a:extLst>
                <a:ext uri="{FF2B5EF4-FFF2-40B4-BE49-F238E27FC236}">
                  <a16:creationId xmlns:a16="http://schemas.microsoft.com/office/drawing/2014/main" id="{EEC1076D-6068-F3B7-7B2E-5214B9885713}"/>
                </a:ext>
              </a:extLst>
            </p:cNvPr>
            <p:cNvCxnSpPr>
              <a:cxnSpLocks/>
              <a:stCxn id="77" idx="1"/>
              <a:endCxn id="33" idx="1"/>
            </p:cNvCxnSpPr>
            <p:nvPr/>
          </p:nvCxnSpPr>
          <p:spPr>
            <a:xfrm rot="10800000" flipH="1">
              <a:off x="3944200" y="3531947"/>
              <a:ext cx="1242627" cy="2580477"/>
            </a:xfrm>
            <a:prstGeom prst="curvedConnector3">
              <a:avLst>
                <a:gd name="adj1" fmla="val -90932"/>
              </a:avLst>
            </a:prstGeom>
            <a:ln w="508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sp>
        <p:nvSpPr>
          <p:cNvPr id="64" name="对话气泡: 矩形 63">
            <a:extLst>
              <a:ext uri="{FF2B5EF4-FFF2-40B4-BE49-F238E27FC236}">
                <a16:creationId xmlns:a16="http://schemas.microsoft.com/office/drawing/2014/main" id="{C41DBBF7-AD23-25AC-7B5C-EDDA9EC4AA1A}"/>
              </a:ext>
            </a:extLst>
          </p:cNvPr>
          <p:cNvSpPr/>
          <p:nvPr/>
        </p:nvSpPr>
        <p:spPr>
          <a:xfrm>
            <a:off x="8975387" y="4533936"/>
            <a:ext cx="1309991" cy="466927"/>
          </a:xfrm>
          <a:prstGeom prst="wedgeRectCallout">
            <a:avLst>
              <a:gd name="adj1" fmla="val -106477"/>
              <a:gd name="adj2" fmla="val 4861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序号 </a:t>
            </a:r>
            <a:r>
              <a:rPr lang="en-US" altLang="zh-CN" b="1" dirty="0">
                <a:solidFill>
                  <a:schemeClr val="tx1"/>
                </a:solidFill>
              </a:rPr>
              <a:t>= 900</a:t>
            </a:r>
            <a:endParaRPr lang="zh-CN" altLang="en-US" b="1" dirty="0">
              <a:solidFill>
                <a:schemeClr val="tx1"/>
              </a:solidFill>
            </a:endParaRPr>
          </a:p>
        </p:txBody>
      </p:sp>
      <p:sp>
        <p:nvSpPr>
          <p:cNvPr id="65" name="文本框 64">
            <a:extLst>
              <a:ext uri="{FF2B5EF4-FFF2-40B4-BE49-F238E27FC236}">
                <a16:creationId xmlns:a16="http://schemas.microsoft.com/office/drawing/2014/main" id="{CE9BFFEA-AC07-982E-2689-5B5E87CF70F6}"/>
              </a:ext>
            </a:extLst>
          </p:cNvPr>
          <p:cNvSpPr txBox="1"/>
          <p:nvPr/>
        </p:nvSpPr>
        <p:spPr>
          <a:xfrm>
            <a:off x="7032694" y="4615910"/>
            <a:ext cx="738986" cy="369332"/>
          </a:xfrm>
          <a:prstGeom prst="rect">
            <a:avLst/>
          </a:prstGeom>
          <a:noFill/>
        </p:spPr>
        <p:txBody>
          <a:bodyPr wrap="square" rtlCol="0">
            <a:spAutoFit/>
          </a:bodyPr>
          <a:lstStyle/>
          <a:p>
            <a:pPr algn="r"/>
            <a:r>
              <a:rPr lang="en-US" altLang="zh-CN" b="1" dirty="0"/>
              <a:t>900</a:t>
            </a:r>
            <a:endParaRPr lang="zh-CN" altLang="en-US" b="1" dirty="0"/>
          </a:p>
        </p:txBody>
      </p:sp>
    </p:spTree>
    <p:custDataLst>
      <p:tags r:id="rId1"/>
    </p:custDataLst>
    <p:extLst>
      <p:ext uri="{BB962C8B-B14F-4D97-AF65-F5344CB8AC3E}">
        <p14:creationId xmlns:p14="http://schemas.microsoft.com/office/powerpoint/2010/main" val="351346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p:tgtEl>
                                          <p:spTgt spid="10"/>
                                        </p:tgtEl>
                                        <p:attrNameLst>
                                          <p:attrName>ppt_y</p:attrName>
                                        </p:attrNameLst>
                                      </p:cBhvr>
                                      <p:tavLst>
                                        <p:tav tm="0">
                                          <p:val>
                                            <p:strVal val="#ppt_y+#ppt_h*1.125000"/>
                                          </p:val>
                                        </p:tav>
                                        <p:tav tm="100000">
                                          <p:val>
                                            <p:strVal val="#ppt_y"/>
                                          </p:val>
                                        </p:tav>
                                      </p:tavLst>
                                    </p:anim>
                                    <p:animEffect transition="in" filter="wipe(up)">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wipe(left)">
                                      <p:cBhvr>
                                        <p:cTn id="18" dur="500"/>
                                        <p:tgtEl>
                                          <p:spTgt spid="64"/>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65"/>
                                        </p:tgtEl>
                                        <p:attrNameLst>
                                          <p:attrName>style.visibility</p:attrName>
                                        </p:attrNameLst>
                                      </p:cBhvr>
                                      <p:to>
                                        <p:strVal val="visible"/>
                                      </p:to>
                                    </p:set>
                                    <p:anim calcmode="lin" valueType="num">
                                      <p:cBhvr additive="base">
                                        <p:cTn id="23" dur="500"/>
                                        <p:tgtEl>
                                          <p:spTgt spid="65"/>
                                        </p:tgtEl>
                                        <p:attrNameLst>
                                          <p:attrName>ppt_y</p:attrName>
                                        </p:attrNameLst>
                                      </p:cBhvr>
                                      <p:tavLst>
                                        <p:tav tm="0">
                                          <p:val>
                                            <p:strVal val="#ppt_y+#ppt_h*1.125000"/>
                                          </p:val>
                                        </p:tav>
                                        <p:tav tm="100000">
                                          <p:val>
                                            <p:strVal val="#ppt_y"/>
                                          </p:val>
                                        </p:tav>
                                      </p:tavLst>
                                    </p:anim>
                                    <p:animEffect transition="in" filter="wipe(up)">
                                      <p:cBhvr>
                                        <p:cTn id="24" dur="500"/>
                                        <p:tgtEl>
                                          <p:spTgt spid="65"/>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67"/>
                                        </p:tgtEl>
                                        <p:attrNameLst>
                                          <p:attrName>style.visibility</p:attrName>
                                        </p:attrNameLst>
                                      </p:cBhvr>
                                      <p:to>
                                        <p:strVal val="visible"/>
                                      </p:to>
                                    </p:set>
                                    <p:anim calcmode="lin" valueType="num">
                                      <p:cBhvr additive="base">
                                        <p:cTn id="29" dur="500"/>
                                        <p:tgtEl>
                                          <p:spTgt spid="67"/>
                                        </p:tgtEl>
                                        <p:attrNameLst>
                                          <p:attrName>ppt_y</p:attrName>
                                        </p:attrNameLst>
                                      </p:cBhvr>
                                      <p:tavLst>
                                        <p:tav tm="0">
                                          <p:val>
                                            <p:strVal val="#ppt_y+#ppt_h*1.125000"/>
                                          </p:val>
                                        </p:tav>
                                        <p:tav tm="100000">
                                          <p:val>
                                            <p:strVal val="#ppt_y"/>
                                          </p:val>
                                        </p:tav>
                                      </p:tavLst>
                                    </p:anim>
                                    <p:animEffect transition="in" filter="wipe(up)">
                                      <p:cBhvr>
                                        <p:cTn id="30" dur="500"/>
                                        <p:tgtEl>
                                          <p:spTgt spid="67"/>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69"/>
                                        </p:tgtEl>
                                        <p:attrNameLst>
                                          <p:attrName>style.visibility</p:attrName>
                                        </p:attrNameLst>
                                      </p:cBhvr>
                                      <p:to>
                                        <p:strVal val="visible"/>
                                      </p:to>
                                    </p:set>
                                    <p:anim calcmode="lin" valueType="num">
                                      <p:cBhvr additive="base">
                                        <p:cTn id="35" dur="500"/>
                                        <p:tgtEl>
                                          <p:spTgt spid="69"/>
                                        </p:tgtEl>
                                        <p:attrNameLst>
                                          <p:attrName>ppt_y</p:attrName>
                                        </p:attrNameLst>
                                      </p:cBhvr>
                                      <p:tavLst>
                                        <p:tav tm="0">
                                          <p:val>
                                            <p:strVal val="#ppt_y+#ppt_h*1.125000"/>
                                          </p:val>
                                        </p:tav>
                                        <p:tav tm="100000">
                                          <p:val>
                                            <p:strVal val="#ppt_y"/>
                                          </p:val>
                                        </p:tav>
                                      </p:tavLst>
                                    </p:anim>
                                    <p:animEffect transition="in" filter="wipe(up)">
                                      <p:cBhvr>
                                        <p:cTn id="36"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7" grpId="0"/>
      <p:bldP spid="10" grpId="0"/>
      <p:bldP spid="64" grpId="0" animBg="1"/>
      <p:bldP spid="6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a:extLst>
              <a:ext uri="{FF2B5EF4-FFF2-40B4-BE49-F238E27FC236}">
                <a16:creationId xmlns:a16="http://schemas.microsoft.com/office/drawing/2014/main" id="{202BD3F5-C5C3-6489-0531-C2B76699481E}"/>
              </a:ext>
            </a:extLst>
          </p:cNvPr>
          <p:cNvSpPr txBox="1"/>
          <p:nvPr/>
        </p:nvSpPr>
        <p:spPr>
          <a:xfrm>
            <a:off x="5090447" y="3017965"/>
            <a:ext cx="738986" cy="369332"/>
          </a:xfrm>
          <a:prstGeom prst="rect">
            <a:avLst/>
          </a:prstGeom>
          <a:noFill/>
        </p:spPr>
        <p:txBody>
          <a:bodyPr wrap="square" rtlCol="0">
            <a:spAutoFit/>
          </a:bodyPr>
          <a:lstStyle/>
          <a:p>
            <a:r>
              <a:rPr lang="en-US" altLang="zh-CN" b="1" dirty="0"/>
              <a:t>499</a:t>
            </a:r>
            <a:endParaRPr lang="zh-CN" altLang="en-US" b="1" dirty="0"/>
          </a:p>
        </p:txBody>
      </p:sp>
      <p:sp>
        <p:nvSpPr>
          <p:cNvPr id="69" name="文本框 68">
            <a:extLst>
              <a:ext uri="{FF2B5EF4-FFF2-40B4-BE49-F238E27FC236}">
                <a16:creationId xmlns:a16="http://schemas.microsoft.com/office/drawing/2014/main" id="{607F1A3A-8089-CA31-18A6-7F3C6E328337}"/>
              </a:ext>
            </a:extLst>
          </p:cNvPr>
          <p:cNvSpPr txBox="1"/>
          <p:nvPr/>
        </p:nvSpPr>
        <p:spPr>
          <a:xfrm>
            <a:off x="5829433" y="3782549"/>
            <a:ext cx="738986" cy="369332"/>
          </a:xfrm>
          <a:prstGeom prst="rect">
            <a:avLst/>
          </a:prstGeom>
          <a:noFill/>
        </p:spPr>
        <p:txBody>
          <a:bodyPr wrap="square" rtlCol="0">
            <a:spAutoFit/>
          </a:bodyPr>
          <a:lstStyle/>
          <a:p>
            <a:pPr algn="r"/>
            <a:r>
              <a:rPr lang="en-US" altLang="zh-CN" b="1" dirty="0"/>
              <a:t>500</a:t>
            </a:r>
            <a:endParaRPr lang="zh-CN" altLang="en-US" b="1" dirty="0"/>
          </a:p>
        </p:txBody>
      </p:sp>
      <p:sp>
        <p:nvSpPr>
          <p:cNvPr id="67" name="文本框 66">
            <a:extLst>
              <a:ext uri="{FF2B5EF4-FFF2-40B4-BE49-F238E27FC236}">
                <a16:creationId xmlns:a16="http://schemas.microsoft.com/office/drawing/2014/main" id="{2D4AAA5A-C587-52B2-10B5-AC6878C1EEB1}"/>
              </a:ext>
            </a:extLst>
          </p:cNvPr>
          <p:cNvSpPr txBox="1"/>
          <p:nvPr/>
        </p:nvSpPr>
        <p:spPr>
          <a:xfrm>
            <a:off x="3882750" y="3782549"/>
            <a:ext cx="738986" cy="369332"/>
          </a:xfrm>
          <a:prstGeom prst="rect">
            <a:avLst/>
          </a:prstGeom>
          <a:noFill/>
        </p:spPr>
        <p:txBody>
          <a:bodyPr wrap="square" rtlCol="0">
            <a:spAutoFit/>
          </a:bodyPr>
          <a:lstStyle/>
          <a:p>
            <a:r>
              <a:rPr lang="en-US" altLang="zh-CN" b="1" dirty="0"/>
              <a:t>899</a:t>
            </a:r>
            <a:endParaRPr lang="zh-CN" altLang="en-US"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p>
          </p:txBody>
        </p:sp>
      </p:grpSp>
      <p:sp>
        <p:nvSpPr>
          <p:cNvPr id="48" name="文本框 47">
            <a:extLst>
              <a:ext uri="{FF2B5EF4-FFF2-40B4-BE49-F238E27FC236}">
                <a16:creationId xmlns:a16="http://schemas.microsoft.com/office/drawing/2014/main" id="{00E4F696-98DD-C625-998F-B503B09C7A5F}"/>
              </a:ext>
            </a:extLst>
          </p:cNvPr>
          <p:cNvSpPr txBox="1"/>
          <p:nvPr/>
        </p:nvSpPr>
        <p:spPr>
          <a:xfrm>
            <a:off x="1036685" y="2379979"/>
            <a:ext cx="675384" cy="369332"/>
          </a:xfrm>
          <a:prstGeom prst="rect">
            <a:avLst/>
          </a:prstGeom>
          <a:noFill/>
        </p:spPr>
        <p:txBody>
          <a:bodyPr wrap="square" rtlCol="0">
            <a:spAutoFit/>
          </a:bodyPr>
          <a:lstStyle/>
          <a:p>
            <a:r>
              <a:rPr lang="zh-CN" altLang="en-US" b="1" dirty="0"/>
              <a:t>解析</a:t>
            </a:r>
          </a:p>
        </p:txBody>
      </p:sp>
      <p:grpSp>
        <p:nvGrpSpPr>
          <p:cNvPr id="93" name="组合 92">
            <a:extLst>
              <a:ext uri="{FF2B5EF4-FFF2-40B4-BE49-F238E27FC236}">
                <a16:creationId xmlns:a16="http://schemas.microsoft.com/office/drawing/2014/main" id="{708DC83A-47D3-E9DC-47EA-75E9C3B19CA1}"/>
              </a:ext>
            </a:extLst>
          </p:cNvPr>
          <p:cNvGrpSpPr/>
          <p:nvPr/>
        </p:nvGrpSpPr>
        <p:grpSpPr>
          <a:xfrm>
            <a:off x="2133600" y="2369721"/>
            <a:ext cx="7931284" cy="4181491"/>
            <a:chOff x="2133600" y="2702820"/>
            <a:chExt cx="7931284" cy="4181491"/>
          </a:xfrm>
        </p:grpSpPr>
        <p:pic>
          <p:nvPicPr>
            <p:cNvPr id="53" name="图形 52">
              <a:extLst>
                <a:ext uri="{FF2B5EF4-FFF2-40B4-BE49-F238E27FC236}">
                  <a16:creationId xmlns:a16="http://schemas.microsoft.com/office/drawing/2014/main" id="{6F5B4E27-15FE-3498-88E0-403C881A06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29772" y="2702820"/>
              <a:ext cx="651898" cy="630524"/>
            </a:xfrm>
            <a:prstGeom prst="rect">
              <a:avLst/>
            </a:prstGeom>
          </p:spPr>
        </p:pic>
        <p:pic>
          <p:nvPicPr>
            <p:cNvPr id="54" name="图形 53">
              <a:extLst>
                <a:ext uri="{FF2B5EF4-FFF2-40B4-BE49-F238E27FC236}">
                  <a16:creationId xmlns:a16="http://schemas.microsoft.com/office/drawing/2014/main" id="{D8D8A120-6C98-A5EF-A245-A372223FC0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69334" y="2702820"/>
              <a:ext cx="497183" cy="652553"/>
            </a:xfrm>
            <a:prstGeom prst="rect">
              <a:avLst/>
            </a:prstGeom>
          </p:spPr>
        </p:pic>
        <p:sp>
          <p:nvSpPr>
            <p:cNvPr id="51" name="文本框 50">
              <a:extLst>
                <a:ext uri="{FF2B5EF4-FFF2-40B4-BE49-F238E27FC236}">
                  <a16:creationId xmlns:a16="http://schemas.microsoft.com/office/drawing/2014/main" id="{330C5E2A-1C4E-35AE-CA7B-03AECC6A09E1}"/>
                </a:ext>
              </a:extLst>
            </p:cNvPr>
            <p:cNvSpPr txBox="1"/>
            <p:nvPr/>
          </p:nvSpPr>
          <p:spPr>
            <a:xfrm>
              <a:off x="2133600" y="2824053"/>
              <a:ext cx="996172" cy="369332"/>
            </a:xfrm>
            <a:prstGeom prst="rect">
              <a:avLst/>
            </a:prstGeom>
            <a:noFill/>
          </p:spPr>
          <p:txBody>
            <a:bodyPr wrap="square" rtlCol="0">
              <a:spAutoFit/>
            </a:bodyPr>
            <a:lstStyle/>
            <a:p>
              <a:pPr algn="r"/>
              <a:r>
                <a:rPr lang="zh-CN" altLang="en-US" b="1" dirty="0"/>
                <a:t>主机甲</a:t>
              </a:r>
            </a:p>
          </p:txBody>
        </p:sp>
        <p:sp>
          <p:nvSpPr>
            <p:cNvPr id="52" name="文本框 51">
              <a:extLst>
                <a:ext uri="{FF2B5EF4-FFF2-40B4-BE49-F238E27FC236}">
                  <a16:creationId xmlns:a16="http://schemas.microsoft.com/office/drawing/2014/main" id="{A4C62AE9-E0FA-3BCE-DBEB-C74030DB19FA}"/>
                </a:ext>
              </a:extLst>
            </p:cNvPr>
            <p:cNvSpPr txBox="1"/>
            <p:nvPr/>
          </p:nvSpPr>
          <p:spPr>
            <a:xfrm>
              <a:off x="9066517" y="2824053"/>
              <a:ext cx="998367" cy="369332"/>
            </a:xfrm>
            <a:prstGeom prst="rect">
              <a:avLst/>
            </a:prstGeom>
            <a:noFill/>
          </p:spPr>
          <p:txBody>
            <a:bodyPr wrap="square" rtlCol="0">
              <a:spAutoFit/>
            </a:bodyPr>
            <a:lstStyle/>
            <a:p>
              <a:r>
                <a:rPr lang="zh-CN" altLang="en-US" b="1" dirty="0"/>
                <a:t>主机乙</a:t>
              </a:r>
            </a:p>
          </p:txBody>
        </p:sp>
        <p:sp>
          <p:nvSpPr>
            <p:cNvPr id="55" name="箭头: 左右 54">
              <a:extLst>
                <a:ext uri="{FF2B5EF4-FFF2-40B4-BE49-F238E27FC236}">
                  <a16:creationId xmlns:a16="http://schemas.microsoft.com/office/drawing/2014/main" id="{39B3E038-2565-CCF3-1ACC-E3A3EB8BE330}"/>
                </a:ext>
              </a:extLst>
            </p:cNvPr>
            <p:cNvSpPr/>
            <p:nvPr/>
          </p:nvSpPr>
          <p:spPr>
            <a:xfrm>
              <a:off x="3781670" y="2714571"/>
              <a:ext cx="4728872" cy="62905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已通过“三报文握手”建立</a:t>
              </a:r>
              <a:r>
                <a:rPr lang="en-US" altLang="zh-CN" b="1" dirty="0"/>
                <a:t>TCP</a:t>
              </a:r>
              <a:r>
                <a:rPr lang="zh-CN" altLang="en-US" b="1" dirty="0"/>
                <a:t>连接</a:t>
              </a:r>
            </a:p>
          </p:txBody>
        </p:sp>
        <p:cxnSp>
          <p:nvCxnSpPr>
            <p:cNvPr id="57" name="直接箭头连接符 56">
              <a:extLst>
                <a:ext uri="{FF2B5EF4-FFF2-40B4-BE49-F238E27FC236}">
                  <a16:creationId xmlns:a16="http://schemas.microsoft.com/office/drawing/2014/main" id="{8D32CB3F-067C-0B8B-5A8E-EFA1DA8ACC18}"/>
                </a:ext>
              </a:extLst>
            </p:cNvPr>
            <p:cNvCxnSpPr>
              <a:cxnSpLocks/>
            </p:cNvCxnSpPr>
            <p:nvPr/>
          </p:nvCxnSpPr>
          <p:spPr>
            <a:xfrm>
              <a:off x="3450076" y="3429000"/>
              <a:ext cx="0" cy="33429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95AC690B-77C9-E3E2-725E-63AE8CBFB241}"/>
                </a:ext>
              </a:extLst>
            </p:cNvPr>
            <p:cNvCxnSpPr>
              <a:cxnSpLocks/>
            </p:cNvCxnSpPr>
            <p:nvPr/>
          </p:nvCxnSpPr>
          <p:spPr>
            <a:xfrm>
              <a:off x="8816501" y="3378740"/>
              <a:ext cx="0" cy="33932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876E7D8D-254F-CBD2-2822-17BE3FA2A510}"/>
                </a:ext>
              </a:extLst>
            </p:cNvPr>
            <p:cNvSpPr txBox="1"/>
            <p:nvPr/>
          </p:nvSpPr>
          <p:spPr>
            <a:xfrm>
              <a:off x="3164732" y="6514979"/>
              <a:ext cx="285344" cy="369332"/>
            </a:xfrm>
            <a:prstGeom prst="rect">
              <a:avLst/>
            </a:prstGeom>
            <a:noFill/>
          </p:spPr>
          <p:txBody>
            <a:bodyPr wrap="square" rtlCol="0">
              <a:spAutoFit/>
            </a:bodyPr>
            <a:lstStyle/>
            <a:p>
              <a:r>
                <a:rPr lang="en-US" altLang="zh-CN" b="1" dirty="0"/>
                <a:t>t</a:t>
              </a:r>
              <a:endParaRPr lang="zh-CN" altLang="en-US" b="1" dirty="0"/>
            </a:p>
          </p:txBody>
        </p:sp>
        <p:sp>
          <p:nvSpPr>
            <p:cNvPr id="60" name="文本框 59">
              <a:extLst>
                <a:ext uri="{FF2B5EF4-FFF2-40B4-BE49-F238E27FC236}">
                  <a16:creationId xmlns:a16="http://schemas.microsoft.com/office/drawing/2014/main" id="{D24AF770-ECD6-16C2-F9B0-D2F80DD55893}"/>
                </a:ext>
              </a:extLst>
            </p:cNvPr>
            <p:cNvSpPr txBox="1"/>
            <p:nvPr/>
          </p:nvSpPr>
          <p:spPr>
            <a:xfrm>
              <a:off x="8832715" y="6514979"/>
              <a:ext cx="285344" cy="369332"/>
            </a:xfrm>
            <a:prstGeom prst="rect">
              <a:avLst/>
            </a:prstGeom>
            <a:noFill/>
          </p:spPr>
          <p:txBody>
            <a:bodyPr wrap="square" rtlCol="0">
              <a:spAutoFit/>
            </a:bodyPr>
            <a:lstStyle/>
            <a:p>
              <a:r>
                <a:rPr lang="en-US" altLang="zh-CN" b="1" dirty="0"/>
                <a:t>t</a:t>
              </a:r>
              <a:endParaRPr lang="zh-CN" altLang="en-US" b="1" dirty="0"/>
            </a:p>
          </p:txBody>
        </p:sp>
      </p:grpSp>
      <p:grpSp>
        <p:nvGrpSpPr>
          <p:cNvPr id="63" name="组合 62">
            <a:extLst>
              <a:ext uri="{FF2B5EF4-FFF2-40B4-BE49-F238E27FC236}">
                <a16:creationId xmlns:a16="http://schemas.microsoft.com/office/drawing/2014/main" id="{6DFFB4AC-17D8-8FC0-B04B-78429FD3FFB5}"/>
              </a:ext>
            </a:extLst>
          </p:cNvPr>
          <p:cNvGrpSpPr/>
          <p:nvPr/>
        </p:nvGrpSpPr>
        <p:grpSpPr>
          <a:xfrm>
            <a:off x="5186828" y="3341144"/>
            <a:ext cx="3595265" cy="381602"/>
            <a:chOff x="3887821" y="3428999"/>
            <a:chExt cx="3595265" cy="381602"/>
          </a:xfrm>
        </p:grpSpPr>
        <p:sp>
          <p:nvSpPr>
            <p:cNvPr id="33" name="矩形 32">
              <a:extLst>
                <a:ext uri="{FF2B5EF4-FFF2-40B4-BE49-F238E27FC236}">
                  <a16:creationId xmlns:a16="http://schemas.microsoft.com/office/drawing/2014/main" id="{93A4B443-260C-706F-32A3-0B528B3FBF9B}"/>
                </a:ext>
              </a:extLst>
            </p:cNvPr>
            <p:cNvSpPr/>
            <p:nvPr/>
          </p:nvSpPr>
          <p:spPr>
            <a:xfrm>
              <a:off x="3887821" y="3429000"/>
              <a:ext cx="2519463" cy="381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300</a:t>
              </a:r>
              <a:r>
                <a:rPr lang="zh-CN" altLang="en-US" sz="1600" b="1" dirty="0">
                  <a:solidFill>
                    <a:schemeClr val="tx1"/>
                  </a:solidFill>
                </a:rPr>
                <a:t>字节的数据载荷</a:t>
              </a:r>
            </a:p>
          </p:txBody>
        </p:sp>
        <p:sp>
          <p:nvSpPr>
            <p:cNvPr id="61" name="矩形 60">
              <a:extLst>
                <a:ext uri="{FF2B5EF4-FFF2-40B4-BE49-F238E27FC236}">
                  <a16:creationId xmlns:a16="http://schemas.microsoft.com/office/drawing/2014/main" id="{BE3B5B5C-BC7A-5A82-D1CA-9436DBDB25A3}"/>
                </a:ext>
              </a:extLst>
            </p:cNvPr>
            <p:cNvSpPr/>
            <p:nvPr/>
          </p:nvSpPr>
          <p:spPr>
            <a:xfrm>
              <a:off x="6407284" y="3428999"/>
              <a:ext cx="616085" cy="38160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首部</a:t>
              </a:r>
            </a:p>
          </p:txBody>
        </p:sp>
        <p:cxnSp>
          <p:nvCxnSpPr>
            <p:cNvPr id="62" name="直接箭头连接符 61">
              <a:extLst>
                <a:ext uri="{FF2B5EF4-FFF2-40B4-BE49-F238E27FC236}">
                  <a16:creationId xmlns:a16="http://schemas.microsoft.com/office/drawing/2014/main" id="{EB6D0E3C-AF70-5A7D-0951-D2EBE39C0A2E}"/>
                </a:ext>
              </a:extLst>
            </p:cNvPr>
            <p:cNvCxnSpPr>
              <a:cxnSpLocks/>
            </p:cNvCxnSpPr>
            <p:nvPr/>
          </p:nvCxnSpPr>
          <p:spPr>
            <a:xfrm>
              <a:off x="7023369" y="3605754"/>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6" name="矩形 75">
            <a:extLst>
              <a:ext uri="{FF2B5EF4-FFF2-40B4-BE49-F238E27FC236}">
                <a16:creationId xmlns:a16="http://schemas.microsoft.com/office/drawing/2014/main" id="{93479B7E-8E2C-F08E-4BF9-231ED2DFE117}"/>
              </a:ext>
            </a:extLst>
          </p:cNvPr>
          <p:cNvSpPr/>
          <p:nvPr/>
        </p:nvSpPr>
        <p:spPr>
          <a:xfrm>
            <a:off x="4560286" y="5921622"/>
            <a:ext cx="2519463" cy="381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数据载荷</a:t>
            </a:r>
          </a:p>
        </p:txBody>
      </p:sp>
      <p:sp>
        <p:nvSpPr>
          <p:cNvPr id="77" name="矩形 76">
            <a:extLst>
              <a:ext uri="{FF2B5EF4-FFF2-40B4-BE49-F238E27FC236}">
                <a16:creationId xmlns:a16="http://schemas.microsoft.com/office/drawing/2014/main" id="{F4DE784B-331F-21E0-9F12-3106C51149C3}"/>
              </a:ext>
            </a:extLst>
          </p:cNvPr>
          <p:cNvSpPr/>
          <p:nvPr/>
        </p:nvSpPr>
        <p:spPr>
          <a:xfrm>
            <a:off x="3944201" y="5921622"/>
            <a:ext cx="616085" cy="38160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首部</a:t>
            </a:r>
          </a:p>
        </p:txBody>
      </p:sp>
      <p:cxnSp>
        <p:nvCxnSpPr>
          <p:cNvPr id="78" name="直接箭头连接符 77">
            <a:extLst>
              <a:ext uri="{FF2B5EF4-FFF2-40B4-BE49-F238E27FC236}">
                <a16:creationId xmlns:a16="http://schemas.microsoft.com/office/drawing/2014/main" id="{36674730-DF67-C035-71EC-AEC7B1716133}"/>
              </a:ext>
            </a:extLst>
          </p:cNvPr>
          <p:cNvCxnSpPr>
            <a:cxnSpLocks/>
          </p:cNvCxnSpPr>
          <p:nvPr/>
        </p:nvCxnSpPr>
        <p:spPr>
          <a:xfrm flipH="1">
            <a:off x="3484484" y="6144251"/>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5861F06C-2ECB-5DA7-F988-C2205964D201}"/>
              </a:ext>
            </a:extLst>
          </p:cNvPr>
          <p:cNvGrpSpPr/>
          <p:nvPr/>
        </p:nvGrpSpPr>
        <p:grpSpPr>
          <a:xfrm>
            <a:off x="862519" y="1177794"/>
            <a:ext cx="11024681" cy="1263451"/>
            <a:chOff x="862519" y="1177794"/>
            <a:chExt cx="11024681" cy="1263451"/>
          </a:xfrm>
        </p:grpSpPr>
        <p:sp>
          <p:nvSpPr>
            <p:cNvPr id="5" name="文本框 4">
              <a:extLst>
                <a:ext uri="{FF2B5EF4-FFF2-40B4-BE49-F238E27FC236}">
                  <a16:creationId xmlns:a16="http://schemas.microsoft.com/office/drawing/2014/main" id="{213A8F43-A3BE-CFC0-0B66-5D5C8B1A67FC}"/>
                </a:ext>
              </a:extLst>
            </p:cNvPr>
            <p:cNvSpPr txBox="1"/>
            <p:nvPr/>
          </p:nvSpPr>
          <p:spPr>
            <a:xfrm>
              <a:off x="862519" y="1177794"/>
              <a:ext cx="11024681" cy="923330"/>
            </a:xfrm>
            <a:prstGeom prst="rect">
              <a:avLst/>
            </a:prstGeom>
            <a:noFill/>
          </p:spPr>
          <p:txBody>
            <a:bodyPr wrap="square" rtlCol="0">
              <a:spAutoFit/>
            </a:bodyPr>
            <a:lstStyle/>
            <a:p>
              <a:r>
                <a:rPr lang="en-US" altLang="zh-CN" b="1" dirty="0"/>
                <a:t>【2011</a:t>
              </a:r>
              <a:r>
                <a:rPr lang="zh-CN" altLang="en-US" b="1" dirty="0"/>
                <a:t>年 题</a:t>
              </a:r>
              <a:r>
                <a:rPr lang="en-US" altLang="zh-CN" b="1" dirty="0"/>
                <a:t>40】</a:t>
              </a:r>
              <a:r>
                <a:rPr lang="zh-CN" altLang="en-US" b="1" dirty="0"/>
                <a:t>主机甲与主机乙之间已建立一个</a:t>
              </a:r>
              <a:r>
                <a:rPr lang="en-US" altLang="zh-CN" b="1" dirty="0"/>
                <a:t>TCP</a:t>
              </a:r>
              <a:r>
                <a:rPr lang="zh-CN" altLang="en-US" b="1" dirty="0"/>
                <a:t>连接，主机甲向主机乙发送了</a:t>
              </a:r>
              <a:r>
                <a:rPr lang="en-US" altLang="zh-CN" b="1" dirty="0"/>
                <a:t>3</a:t>
              </a:r>
              <a:r>
                <a:rPr lang="zh-CN" altLang="en-US" b="1" dirty="0"/>
                <a:t>个连续的</a:t>
              </a:r>
              <a:r>
                <a:rPr lang="en-US" altLang="zh-CN" b="1" dirty="0"/>
                <a:t>TCP</a:t>
              </a:r>
              <a:r>
                <a:rPr lang="zh-CN" altLang="en-US" b="1" dirty="0"/>
                <a:t>段，分别包</a:t>
              </a:r>
              <a:endParaRPr lang="en-US" altLang="zh-CN" b="1" dirty="0"/>
            </a:p>
            <a:p>
              <a:r>
                <a:rPr lang="en-US" altLang="zh-CN" b="1" dirty="0"/>
                <a:t>                              </a:t>
              </a:r>
              <a:r>
                <a:rPr lang="zh-CN" altLang="en-US" b="1" dirty="0"/>
                <a:t>含</a:t>
              </a:r>
              <a:r>
                <a:rPr lang="en-US" altLang="zh-CN" b="1" dirty="0"/>
                <a:t>300</a:t>
              </a:r>
              <a:r>
                <a:rPr lang="zh-CN" altLang="en-US" b="1" dirty="0"/>
                <a:t>字节、</a:t>
              </a:r>
              <a:r>
                <a:rPr lang="en-US" altLang="zh-CN" b="1" dirty="0"/>
                <a:t>400</a:t>
              </a:r>
              <a:r>
                <a:rPr lang="zh-CN" altLang="en-US" b="1" dirty="0"/>
                <a:t>字节和</a:t>
              </a:r>
              <a:r>
                <a:rPr lang="en-US" altLang="zh-CN" b="1" dirty="0"/>
                <a:t>500</a:t>
              </a:r>
              <a:r>
                <a:rPr lang="zh-CN" altLang="en-US" b="1" dirty="0"/>
                <a:t>字节的有效载荷，第</a:t>
              </a:r>
              <a:r>
                <a:rPr lang="en-US" altLang="zh-CN" b="1" dirty="0"/>
                <a:t>3</a:t>
              </a:r>
              <a:r>
                <a:rPr lang="zh-CN" altLang="en-US" b="1" dirty="0"/>
                <a:t>个段的序号为</a:t>
              </a:r>
              <a:r>
                <a:rPr lang="en-US" altLang="zh-CN" b="1" dirty="0"/>
                <a:t>900</a:t>
              </a:r>
              <a:r>
                <a:rPr lang="zh-CN" altLang="en-US" b="1" dirty="0"/>
                <a:t>，若主机乙仅正确接收到第</a:t>
              </a:r>
              <a:r>
                <a:rPr lang="en-US" altLang="zh-CN" b="1" dirty="0"/>
                <a:t>1 </a:t>
              </a:r>
            </a:p>
            <a:p>
              <a:r>
                <a:rPr lang="en-US" altLang="zh-CN" b="1" dirty="0"/>
                <a:t>                              </a:t>
              </a:r>
              <a:r>
                <a:rPr lang="zh-CN" altLang="en-US" b="1" dirty="0"/>
                <a:t>和第</a:t>
              </a:r>
              <a:r>
                <a:rPr lang="en-US" altLang="zh-CN" b="1" dirty="0"/>
                <a:t>3</a:t>
              </a:r>
              <a:r>
                <a:rPr lang="zh-CN" altLang="en-US" b="1" dirty="0"/>
                <a:t>个段，则主机乙发送给主机甲的确认序号是（      ）。</a:t>
              </a:r>
            </a:p>
          </p:txBody>
        </p:sp>
        <p:sp>
          <p:nvSpPr>
            <p:cNvPr id="88" name="文本框 87">
              <a:extLst>
                <a:ext uri="{FF2B5EF4-FFF2-40B4-BE49-F238E27FC236}">
                  <a16:creationId xmlns:a16="http://schemas.microsoft.com/office/drawing/2014/main" id="{4CD962B0-C280-53B9-9E2C-441293381D95}"/>
                </a:ext>
              </a:extLst>
            </p:cNvPr>
            <p:cNvSpPr txBox="1"/>
            <p:nvPr/>
          </p:nvSpPr>
          <p:spPr>
            <a:xfrm>
              <a:off x="2445213" y="2071913"/>
              <a:ext cx="945376" cy="369332"/>
            </a:xfrm>
            <a:prstGeom prst="rect">
              <a:avLst/>
            </a:prstGeom>
            <a:noFill/>
          </p:spPr>
          <p:txBody>
            <a:bodyPr wrap="square" rtlCol="0">
              <a:spAutoFit/>
            </a:bodyPr>
            <a:lstStyle/>
            <a:p>
              <a:r>
                <a:rPr lang="en-US" altLang="zh-CN" b="1" dirty="0"/>
                <a:t>A. 300</a:t>
              </a:r>
              <a:endParaRPr lang="zh-CN" altLang="en-US" b="1" dirty="0"/>
            </a:p>
          </p:txBody>
        </p:sp>
        <p:sp>
          <p:nvSpPr>
            <p:cNvPr id="89" name="文本框 88">
              <a:extLst>
                <a:ext uri="{FF2B5EF4-FFF2-40B4-BE49-F238E27FC236}">
                  <a16:creationId xmlns:a16="http://schemas.microsoft.com/office/drawing/2014/main" id="{03DAF522-A0D2-DED0-47BB-5A032F76640D}"/>
                </a:ext>
              </a:extLst>
            </p:cNvPr>
            <p:cNvSpPr txBox="1"/>
            <p:nvPr/>
          </p:nvSpPr>
          <p:spPr>
            <a:xfrm>
              <a:off x="4818709" y="2071913"/>
              <a:ext cx="945376" cy="369332"/>
            </a:xfrm>
            <a:prstGeom prst="rect">
              <a:avLst/>
            </a:prstGeom>
            <a:noFill/>
          </p:spPr>
          <p:txBody>
            <a:bodyPr wrap="square" rtlCol="0">
              <a:spAutoFit/>
            </a:bodyPr>
            <a:lstStyle/>
            <a:p>
              <a:r>
                <a:rPr lang="en-US" altLang="zh-CN" b="1" dirty="0"/>
                <a:t>B. 500</a:t>
              </a:r>
              <a:endParaRPr lang="zh-CN" altLang="en-US" b="1" dirty="0"/>
            </a:p>
          </p:txBody>
        </p:sp>
        <p:sp>
          <p:nvSpPr>
            <p:cNvPr id="90" name="文本框 89">
              <a:extLst>
                <a:ext uri="{FF2B5EF4-FFF2-40B4-BE49-F238E27FC236}">
                  <a16:creationId xmlns:a16="http://schemas.microsoft.com/office/drawing/2014/main" id="{26934E9F-5795-43CE-B2F4-72AE5187C5C6}"/>
                </a:ext>
              </a:extLst>
            </p:cNvPr>
            <p:cNvSpPr txBox="1"/>
            <p:nvPr/>
          </p:nvSpPr>
          <p:spPr>
            <a:xfrm>
              <a:off x="7192205" y="2071913"/>
              <a:ext cx="945376" cy="369332"/>
            </a:xfrm>
            <a:prstGeom prst="rect">
              <a:avLst/>
            </a:prstGeom>
            <a:noFill/>
          </p:spPr>
          <p:txBody>
            <a:bodyPr wrap="square" rtlCol="0">
              <a:spAutoFit/>
            </a:bodyPr>
            <a:lstStyle/>
            <a:p>
              <a:r>
                <a:rPr lang="en-US" altLang="zh-CN" b="1" dirty="0"/>
                <a:t>C. 1200</a:t>
              </a:r>
              <a:endParaRPr lang="zh-CN" altLang="en-US" b="1" dirty="0"/>
            </a:p>
          </p:txBody>
        </p:sp>
        <p:sp>
          <p:nvSpPr>
            <p:cNvPr id="91" name="文本框 90">
              <a:extLst>
                <a:ext uri="{FF2B5EF4-FFF2-40B4-BE49-F238E27FC236}">
                  <a16:creationId xmlns:a16="http://schemas.microsoft.com/office/drawing/2014/main" id="{69F65964-89C5-6C2E-E9E8-6E6FF409156A}"/>
                </a:ext>
              </a:extLst>
            </p:cNvPr>
            <p:cNvSpPr txBox="1"/>
            <p:nvPr/>
          </p:nvSpPr>
          <p:spPr>
            <a:xfrm>
              <a:off x="9565700" y="2071913"/>
              <a:ext cx="945376" cy="369332"/>
            </a:xfrm>
            <a:prstGeom prst="rect">
              <a:avLst/>
            </a:prstGeom>
            <a:noFill/>
          </p:spPr>
          <p:txBody>
            <a:bodyPr wrap="square" rtlCol="0">
              <a:spAutoFit/>
            </a:bodyPr>
            <a:lstStyle/>
            <a:p>
              <a:r>
                <a:rPr lang="en-US" altLang="zh-CN" b="1" dirty="0"/>
                <a:t>D. 1400</a:t>
              </a:r>
              <a:endParaRPr lang="zh-CN" altLang="en-US" b="1" dirty="0"/>
            </a:p>
          </p:txBody>
        </p:sp>
      </p:grpSp>
      <p:sp>
        <p:nvSpPr>
          <p:cNvPr id="95" name="文本框 94">
            <a:extLst>
              <a:ext uri="{FF2B5EF4-FFF2-40B4-BE49-F238E27FC236}">
                <a16:creationId xmlns:a16="http://schemas.microsoft.com/office/drawing/2014/main" id="{9070E129-FB51-4635-1FEE-C612E0DFCF05}"/>
              </a:ext>
            </a:extLst>
          </p:cNvPr>
          <p:cNvSpPr txBox="1"/>
          <p:nvPr/>
        </p:nvSpPr>
        <p:spPr>
          <a:xfrm>
            <a:off x="7618741" y="1653647"/>
            <a:ext cx="39559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B</a:t>
            </a:r>
            <a:endParaRPr lang="zh-CN" altLang="en-US" sz="2800" b="1" dirty="0">
              <a:solidFill>
                <a:schemeClr val="accent1">
                  <a:lumMod val="75000"/>
                </a:schemeClr>
              </a:solidFill>
              <a:latin typeface="Arial Black" panose="020B0A04020102020204" pitchFamily="34" charset="0"/>
            </a:endParaRPr>
          </a:p>
        </p:txBody>
      </p:sp>
      <p:grpSp>
        <p:nvGrpSpPr>
          <p:cNvPr id="42" name="组合 41">
            <a:extLst>
              <a:ext uri="{FF2B5EF4-FFF2-40B4-BE49-F238E27FC236}">
                <a16:creationId xmlns:a16="http://schemas.microsoft.com/office/drawing/2014/main" id="{857D56D2-9A51-9187-4279-70789AD6C05D}"/>
              </a:ext>
            </a:extLst>
          </p:cNvPr>
          <p:cNvGrpSpPr/>
          <p:nvPr/>
        </p:nvGrpSpPr>
        <p:grpSpPr>
          <a:xfrm>
            <a:off x="3966452" y="4108666"/>
            <a:ext cx="3595265" cy="381602"/>
            <a:chOff x="3887821" y="3428999"/>
            <a:chExt cx="3595265" cy="381602"/>
          </a:xfrm>
        </p:grpSpPr>
        <p:sp>
          <p:nvSpPr>
            <p:cNvPr id="43" name="矩形 42">
              <a:extLst>
                <a:ext uri="{FF2B5EF4-FFF2-40B4-BE49-F238E27FC236}">
                  <a16:creationId xmlns:a16="http://schemas.microsoft.com/office/drawing/2014/main" id="{70718ADA-465D-CD17-6C1E-F290FDC8B67F}"/>
                </a:ext>
              </a:extLst>
            </p:cNvPr>
            <p:cNvSpPr/>
            <p:nvPr/>
          </p:nvSpPr>
          <p:spPr>
            <a:xfrm>
              <a:off x="3887821" y="3429000"/>
              <a:ext cx="2519463" cy="381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400</a:t>
              </a:r>
              <a:r>
                <a:rPr lang="zh-CN" altLang="en-US" sz="1600" b="1" dirty="0">
                  <a:solidFill>
                    <a:schemeClr val="tx1"/>
                  </a:solidFill>
                </a:rPr>
                <a:t>字节的数据载荷</a:t>
              </a:r>
            </a:p>
          </p:txBody>
        </p:sp>
        <p:sp>
          <p:nvSpPr>
            <p:cNvPr id="44" name="矩形 43">
              <a:extLst>
                <a:ext uri="{FF2B5EF4-FFF2-40B4-BE49-F238E27FC236}">
                  <a16:creationId xmlns:a16="http://schemas.microsoft.com/office/drawing/2014/main" id="{7B47874B-B72C-ED58-B6E1-C2C13FAA3AC2}"/>
                </a:ext>
              </a:extLst>
            </p:cNvPr>
            <p:cNvSpPr/>
            <p:nvPr/>
          </p:nvSpPr>
          <p:spPr>
            <a:xfrm>
              <a:off x="6407284" y="3428999"/>
              <a:ext cx="616085" cy="38160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首部</a:t>
              </a:r>
            </a:p>
          </p:txBody>
        </p:sp>
        <p:cxnSp>
          <p:nvCxnSpPr>
            <p:cNvPr id="45" name="直接箭头连接符 44">
              <a:extLst>
                <a:ext uri="{FF2B5EF4-FFF2-40B4-BE49-F238E27FC236}">
                  <a16:creationId xmlns:a16="http://schemas.microsoft.com/office/drawing/2014/main" id="{5CF2B729-4C20-F16B-2320-917025D0E37B}"/>
                </a:ext>
              </a:extLst>
            </p:cNvPr>
            <p:cNvCxnSpPr>
              <a:cxnSpLocks/>
            </p:cNvCxnSpPr>
            <p:nvPr/>
          </p:nvCxnSpPr>
          <p:spPr>
            <a:xfrm>
              <a:off x="7023369" y="3605754"/>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B46D5E9E-6D1E-A217-AF45-70B7F027CCE7}"/>
              </a:ext>
            </a:extLst>
          </p:cNvPr>
          <p:cNvGrpSpPr/>
          <p:nvPr/>
        </p:nvGrpSpPr>
        <p:grpSpPr>
          <a:xfrm>
            <a:off x="7493017" y="3899500"/>
            <a:ext cx="863636" cy="734063"/>
            <a:chOff x="7493017" y="3899500"/>
            <a:chExt cx="863636" cy="734063"/>
          </a:xfrm>
        </p:grpSpPr>
        <p:sp>
          <p:nvSpPr>
            <p:cNvPr id="6" name="爆炸形: 8 pt  5">
              <a:extLst>
                <a:ext uri="{FF2B5EF4-FFF2-40B4-BE49-F238E27FC236}">
                  <a16:creationId xmlns:a16="http://schemas.microsoft.com/office/drawing/2014/main" id="{E7367334-EEBD-71F5-4590-727C6CF0DF91}"/>
                </a:ext>
              </a:extLst>
            </p:cNvPr>
            <p:cNvSpPr/>
            <p:nvPr/>
          </p:nvSpPr>
          <p:spPr>
            <a:xfrm>
              <a:off x="7493017" y="3899500"/>
              <a:ext cx="863636" cy="734063"/>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 name="文本框 6">
              <a:extLst>
                <a:ext uri="{FF2B5EF4-FFF2-40B4-BE49-F238E27FC236}">
                  <a16:creationId xmlns:a16="http://schemas.microsoft.com/office/drawing/2014/main" id="{42B6E431-105F-AEF5-DFDF-036B30506F0A}"/>
                </a:ext>
              </a:extLst>
            </p:cNvPr>
            <p:cNvSpPr txBox="1"/>
            <p:nvPr/>
          </p:nvSpPr>
          <p:spPr>
            <a:xfrm>
              <a:off x="7561717" y="4052104"/>
              <a:ext cx="682109" cy="369332"/>
            </a:xfrm>
            <a:prstGeom prst="rect">
              <a:avLst/>
            </a:prstGeom>
            <a:noFill/>
          </p:spPr>
          <p:txBody>
            <a:bodyPr wrap="square" rtlCol="0">
              <a:spAutoFit/>
            </a:bodyPr>
            <a:lstStyle/>
            <a:p>
              <a:pPr algn="ctr"/>
              <a:r>
                <a:rPr lang="zh-CN" altLang="en-US" b="1" dirty="0">
                  <a:solidFill>
                    <a:schemeClr val="bg1"/>
                  </a:solidFill>
                </a:rPr>
                <a:t>丢失</a:t>
              </a:r>
            </a:p>
          </p:txBody>
        </p:sp>
      </p:grpSp>
      <p:grpSp>
        <p:nvGrpSpPr>
          <p:cNvPr id="49" name="组合 48">
            <a:extLst>
              <a:ext uri="{FF2B5EF4-FFF2-40B4-BE49-F238E27FC236}">
                <a16:creationId xmlns:a16="http://schemas.microsoft.com/office/drawing/2014/main" id="{40636923-0EB4-8CDE-B27B-1AF538493C68}"/>
              </a:ext>
            </a:extLst>
          </p:cNvPr>
          <p:cNvGrpSpPr/>
          <p:nvPr/>
        </p:nvGrpSpPr>
        <p:grpSpPr>
          <a:xfrm>
            <a:off x="4319086" y="4919402"/>
            <a:ext cx="4463007" cy="381602"/>
            <a:chOff x="3020079" y="3428999"/>
            <a:chExt cx="4463007" cy="381602"/>
          </a:xfrm>
        </p:grpSpPr>
        <p:sp>
          <p:nvSpPr>
            <p:cNvPr id="50" name="矩形 49">
              <a:extLst>
                <a:ext uri="{FF2B5EF4-FFF2-40B4-BE49-F238E27FC236}">
                  <a16:creationId xmlns:a16="http://schemas.microsoft.com/office/drawing/2014/main" id="{685B6658-9660-BE0B-A43C-BA08E46B4B32}"/>
                </a:ext>
              </a:extLst>
            </p:cNvPr>
            <p:cNvSpPr/>
            <p:nvPr/>
          </p:nvSpPr>
          <p:spPr>
            <a:xfrm>
              <a:off x="3020079" y="3429000"/>
              <a:ext cx="3387206" cy="381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500</a:t>
              </a:r>
              <a:r>
                <a:rPr lang="zh-CN" altLang="en-US" sz="1600" b="1" dirty="0">
                  <a:solidFill>
                    <a:schemeClr val="tx1"/>
                  </a:solidFill>
                </a:rPr>
                <a:t>字节的数据载荷</a:t>
              </a:r>
            </a:p>
          </p:txBody>
        </p:sp>
        <p:sp>
          <p:nvSpPr>
            <p:cNvPr id="56" name="矩形 55">
              <a:extLst>
                <a:ext uri="{FF2B5EF4-FFF2-40B4-BE49-F238E27FC236}">
                  <a16:creationId xmlns:a16="http://schemas.microsoft.com/office/drawing/2014/main" id="{9D24FEA2-F70A-DCF4-9B0B-CC008B573713}"/>
                </a:ext>
              </a:extLst>
            </p:cNvPr>
            <p:cNvSpPr/>
            <p:nvPr/>
          </p:nvSpPr>
          <p:spPr>
            <a:xfrm>
              <a:off x="6407284" y="3428999"/>
              <a:ext cx="616085" cy="38160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首部</a:t>
              </a:r>
            </a:p>
          </p:txBody>
        </p:sp>
        <p:cxnSp>
          <p:nvCxnSpPr>
            <p:cNvPr id="71" name="直接箭头连接符 70">
              <a:extLst>
                <a:ext uri="{FF2B5EF4-FFF2-40B4-BE49-F238E27FC236}">
                  <a16:creationId xmlns:a16="http://schemas.microsoft.com/office/drawing/2014/main" id="{2C9B426F-6BEF-5666-B8EA-7BCD470E787F}"/>
                </a:ext>
              </a:extLst>
            </p:cNvPr>
            <p:cNvCxnSpPr>
              <a:cxnSpLocks/>
            </p:cNvCxnSpPr>
            <p:nvPr/>
          </p:nvCxnSpPr>
          <p:spPr>
            <a:xfrm>
              <a:off x="7023369" y="3605754"/>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8F9A60D7-EC2F-CD42-8F35-D7DEA0BED4BE}"/>
              </a:ext>
            </a:extLst>
          </p:cNvPr>
          <p:cNvGrpSpPr/>
          <p:nvPr/>
        </p:nvGrpSpPr>
        <p:grpSpPr>
          <a:xfrm>
            <a:off x="377275" y="3531947"/>
            <a:ext cx="4809552" cy="2580477"/>
            <a:chOff x="377275" y="3531947"/>
            <a:chExt cx="4809552" cy="2580477"/>
          </a:xfrm>
        </p:grpSpPr>
        <p:sp>
          <p:nvSpPr>
            <p:cNvPr id="25" name="文本框 24">
              <a:extLst>
                <a:ext uri="{FF2B5EF4-FFF2-40B4-BE49-F238E27FC236}">
                  <a16:creationId xmlns:a16="http://schemas.microsoft.com/office/drawing/2014/main" id="{39161F10-F9DD-BCA1-EBD6-80543C17459A}"/>
                </a:ext>
              </a:extLst>
            </p:cNvPr>
            <p:cNvSpPr txBox="1"/>
            <p:nvPr/>
          </p:nvSpPr>
          <p:spPr>
            <a:xfrm>
              <a:off x="377275" y="4360520"/>
              <a:ext cx="2463166" cy="923330"/>
            </a:xfrm>
            <a:prstGeom prst="rect">
              <a:avLst/>
            </a:prstGeom>
            <a:noFill/>
          </p:spPr>
          <p:txBody>
            <a:bodyPr wrap="square" rtlCol="0">
              <a:spAutoFit/>
            </a:bodyPr>
            <a:lstStyle/>
            <a:p>
              <a:pPr algn="ctr"/>
              <a:r>
                <a:rPr lang="zh-CN" altLang="en-US" b="1" dirty="0">
                  <a:solidFill>
                    <a:schemeClr val="accent1">
                      <a:lumMod val="75000"/>
                    </a:schemeClr>
                  </a:solidFill>
                </a:rPr>
                <a:t>这是对已正确接收且按序到达的最后一个</a:t>
              </a:r>
              <a:r>
                <a:rPr lang="en-US" altLang="zh-CN" b="1" dirty="0">
                  <a:solidFill>
                    <a:schemeClr val="accent1">
                      <a:lumMod val="75000"/>
                    </a:schemeClr>
                  </a:solidFill>
                </a:rPr>
                <a:t>TCP</a:t>
              </a:r>
              <a:r>
                <a:rPr lang="zh-CN" altLang="en-US" b="1" dirty="0">
                  <a:solidFill>
                    <a:schemeClr val="accent1">
                      <a:lumMod val="75000"/>
                    </a:schemeClr>
                  </a:solidFill>
                </a:rPr>
                <a:t>报文段的确认。</a:t>
              </a:r>
            </a:p>
          </p:txBody>
        </p:sp>
        <p:cxnSp>
          <p:nvCxnSpPr>
            <p:cNvPr id="68" name="连接符: 曲线 67">
              <a:extLst>
                <a:ext uri="{FF2B5EF4-FFF2-40B4-BE49-F238E27FC236}">
                  <a16:creationId xmlns:a16="http://schemas.microsoft.com/office/drawing/2014/main" id="{EEC1076D-6068-F3B7-7B2E-5214B9885713}"/>
                </a:ext>
              </a:extLst>
            </p:cNvPr>
            <p:cNvCxnSpPr>
              <a:cxnSpLocks/>
              <a:stCxn id="77" idx="1"/>
              <a:endCxn id="33" idx="1"/>
            </p:cNvCxnSpPr>
            <p:nvPr/>
          </p:nvCxnSpPr>
          <p:spPr>
            <a:xfrm rot="10800000" flipH="1">
              <a:off x="3944200" y="3531947"/>
              <a:ext cx="1242627" cy="2580477"/>
            </a:xfrm>
            <a:prstGeom prst="curvedConnector3">
              <a:avLst>
                <a:gd name="adj1" fmla="val -90932"/>
              </a:avLst>
            </a:prstGeom>
            <a:ln w="508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sp>
        <p:nvSpPr>
          <p:cNvPr id="64" name="对话气泡: 矩形 63">
            <a:extLst>
              <a:ext uri="{FF2B5EF4-FFF2-40B4-BE49-F238E27FC236}">
                <a16:creationId xmlns:a16="http://schemas.microsoft.com/office/drawing/2014/main" id="{C41DBBF7-AD23-25AC-7B5C-EDDA9EC4AA1A}"/>
              </a:ext>
            </a:extLst>
          </p:cNvPr>
          <p:cNvSpPr/>
          <p:nvPr/>
        </p:nvSpPr>
        <p:spPr>
          <a:xfrm>
            <a:off x="8975387" y="4533936"/>
            <a:ext cx="1309991" cy="466927"/>
          </a:xfrm>
          <a:prstGeom prst="wedgeRectCallout">
            <a:avLst>
              <a:gd name="adj1" fmla="val -106477"/>
              <a:gd name="adj2" fmla="val 4861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序号 </a:t>
            </a:r>
            <a:r>
              <a:rPr lang="en-US" altLang="zh-CN" b="1" dirty="0">
                <a:solidFill>
                  <a:schemeClr val="tx1"/>
                </a:solidFill>
              </a:rPr>
              <a:t>= 900</a:t>
            </a:r>
            <a:endParaRPr lang="zh-CN" altLang="en-US" b="1" dirty="0">
              <a:solidFill>
                <a:schemeClr val="tx1"/>
              </a:solidFill>
            </a:endParaRPr>
          </a:p>
        </p:txBody>
      </p:sp>
      <p:sp>
        <p:nvSpPr>
          <p:cNvPr id="65" name="文本框 64">
            <a:extLst>
              <a:ext uri="{FF2B5EF4-FFF2-40B4-BE49-F238E27FC236}">
                <a16:creationId xmlns:a16="http://schemas.microsoft.com/office/drawing/2014/main" id="{CE9BFFEA-AC07-982E-2689-5B5E87CF70F6}"/>
              </a:ext>
            </a:extLst>
          </p:cNvPr>
          <p:cNvSpPr txBox="1"/>
          <p:nvPr/>
        </p:nvSpPr>
        <p:spPr>
          <a:xfrm>
            <a:off x="7032694" y="4615910"/>
            <a:ext cx="738986" cy="369332"/>
          </a:xfrm>
          <a:prstGeom prst="rect">
            <a:avLst/>
          </a:prstGeom>
          <a:noFill/>
        </p:spPr>
        <p:txBody>
          <a:bodyPr wrap="square" rtlCol="0">
            <a:spAutoFit/>
          </a:bodyPr>
          <a:lstStyle/>
          <a:p>
            <a:pPr algn="r"/>
            <a:r>
              <a:rPr lang="en-US" altLang="zh-CN" b="1" dirty="0"/>
              <a:t>900</a:t>
            </a:r>
            <a:endParaRPr lang="zh-CN" altLang="en-US" b="1" dirty="0"/>
          </a:p>
        </p:txBody>
      </p:sp>
      <p:sp>
        <p:nvSpPr>
          <p:cNvPr id="70" name="对话气泡: 矩形 69">
            <a:extLst>
              <a:ext uri="{FF2B5EF4-FFF2-40B4-BE49-F238E27FC236}">
                <a16:creationId xmlns:a16="http://schemas.microsoft.com/office/drawing/2014/main" id="{585B7891-0410-C64E-8F08-93172E843C2D}"/>
              </a:ext>
            </a:extLst>
          </p:cNvPr>
          <p:cNvSpPr/>
          <p:nvPr/>
        </p:nvSpPr>
        <p:spPr>
          <a:xfrm>
            <a:off x="1836790" y="5389416"/>
            <a:ext cx="1552304" cy="466927"/>
          </a:xfrm>
          <a:prstGeom prst="wedgeRectCallout">
            <a:avLst>
              <a:gd name="adj1" fmla="val 92962"/>
              <a:gd name="adj2" fmla="val 8078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确认号 </a:t>
            </a:r>
            <a:r>
              <a:rPr lang="en-US" altLang="zh-CN" b="1" dirty="0">
                <a:solidFill>
                  <a:schemeClr val="tx1"/>
                </a:solidFill>
              </a:rPr>
              <a:t>= 500</a:t>
            </a:r>
            <a:endParaRPr lang="zh-CN" altLang="en-US" b="1" dirty="0">
              <a:solidFill>
                <a:schemeClr val="tx1"/>
              </a:solidFill>
            </a:endParaRPr>
          </a:p>
        </p:txBody>
      </p:sp>
    </p:spTree>
    <p:custDataLst>
      <p:tags r:id="rId1"/>
    </p:custDataLst>
    <p:extLst>
      <p:ext uri="{BB962C8B-B14F-4D97-AF65-F5344CB8AC3E}">
        <p14:creationId xmlns:p14="http://schemas.microsoft.com/office/powerpoint/2010/main" val="170686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p:tgtEl>
                                          <p:spTgt spid="66"/>
                                        </p:tgtEl>
                                        <p:attrNameLst>
                                          <p:attrName>ppt_y</p:attrName>
                                        </p:attrNameLst>
                                      </p:cBhvr>
                                      <p:tavLst>
                                        <p:tav tm="0">
                                          <p:val>
                                            <p:strVal val="#ppt_y+#ppt_h*1.125000"/>
                                          </p:val>
                                        </p:tav>
                                        <p:tav tm="100000">
                                          <p:val>
                                            <p:strVal val="#ppt_y"/>
                                          </p:val>
                                        </p:tav>
                                      </p:tavLst>
                                    </p:anim>
                                    <p:animEffect transition="in" filter="wipe(up)">
                                      <p:cBhvr>
                                        <p:cTn id="8" dur="500"/>
                                        <p:tgtEl>
                                          <p:spTgt spid="66"/>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grpId="0" nodeType="click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wipe(right)">
                                      <p:cBhvr>
                                        <p:cTn id="1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7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1E7799D5-F045-EC14-3EFE-A48AE3DBCDEE}"/>
              </a:ext>
            </a:extLst>
          </p:cNvPr>
          <p:cNvGrpSpPr/>
          <p:nvPr/>
        </p:nvGrpSpPr>
        <p:grpSpPr>
          <a:xfrm>
            <a:off x="2257839" y="6004020"/>
            <a:ext cx="3130588" cy="444735"/>
            <a:chOff x="2257839" y="6004020"/>
            <a:chExt cx="3130588" cy="444735"/>
          </a:xfrm>
        </p:grpSpPr>
        <p:cxnSp>
          <p:nvCxnSpPr>
            <p:cNvPr id="56" name="直接连接符 55">
              <a:extLst>
                <a:ext uri="{FF2B5EF4-FFF2-40B4-BE49-F238E27FC236}">
                  <a16:creationId xmlns:a16="http://schemas.microsoft.com/office/drawing/2014/main" id="{F99D51D1-672C-833D-7C7C-D5AA4881EDDF}"/>
                </a:ext>
              </a:extLst>
            </p:cNvPr>
            <p:cNvCxnSpPr>
              <a:cxnSpLocks/>
            </p:cNvCxnSpPr>
            <p:nvPr/>
          </p:nvCxnSpPr>
          <p:spPr>
            <a:xfrm>
              <a:off x="2257839" y="6004020"/>
              <a:ext cx="0" cy="4308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3CBF81F7-3870-F771-DD50-33B90F46A53A}"/>
                </a:ext>
              </a:extLst>
            </p:cNvPr>
            <p:cNvCxnSpPr>
              <a:cxnSpLocks/>
            </p:cNvCxnSpPr>
            <p:nvPr/>
          </p:nvCxnSpPr>
          <p:spPr>
            <a:xfrm>
              <a:off x="5388427" y="6004020"/>
              <a:ext cx="0" cy="4308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A551AA74-2C06-F94A-E0A8-218F892A62C9}"/>
                </a:ext>
              </a:extLst>
            </p:cNvPr>
            <p:cNvCxnSpPr>
              <a:cxnSpLocks/>
            </p:cNvCxnSpPr>
            <p:nvPr/>
          </p:nvCxnSpPr>
          <p:spPr>
            <a:xfrm>
              <a:off x="2257839" y="6257434"/>
              <a:ext cx="3130574"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625A7C57-4D83-208E-F1F6-2A4A44222159}"/>
                </a:ext>
              </a:extLst>
            </p:cNvPr>
            <p:cNvSpPr txBox="1"/>
            <p:nvPr/>
          </p:nvSpPr>
          <p:spPr>
            <a:xfrm>
              <a:off x="3348244" y="6079423"/>
              <a:ext cx="942109" cy="369332"/>
            </a:xfrm>
            <a:prstGeom prst="rect">
              <a:avLst/>
            </a:prstGeom>
            <a:solidFill>
              <a:schemeClr val="bg1"/>
            </a:solidFill>
          </p:spPr>
          <p:txBody>
            <a:bodyPr wrap="square" rtlCol="0">
              <a:spAutoFit/>
            </a:bodyPr>
            <a:lstStyle/>
            <a:p>
              <a:pPr algn="ctr"/>
              <a:r>
                <a:rPr lang="en-US" altLang="zh-CN" b="1" dirty="0"/>
                <a:t>60</a:t>
              </a:r>
              <a:r>
                <a:rPr lang="zh-CN" altLang="en-US" b="1" dirty="0"/>
                <a:t>字节</a:t>
              </a:r>
            </a:p>
          </p:txBody>
        </p:sp>
      </p:grpSp>
      <p:sp>
        <p:nvSpPr>
          <p:cNvPr id="32" name="文本框 31">
            <a:extLst>
              <a:ext uri="{FF2B5EF4-FFF2-40B4-BE49-F238E27FC236}">
                <a16:creationId xmlns:a16="http://schemas.microsoft.com/office/drawing/2014/main" id="{B21B7A49-22B1-F4BC-00D6-1A02A0FF8DA8}"/>
              </a:ext>
            </a:extLst>
          </p:cNvPr>
          <p:cNvSpPr txBox="1"/>
          <p:nvPr/>
        </p:nvSpPr>
        <p:spPr>
          <a:xfrm>
            <a:off x="4124299" y="4883202"/>
            <a:ext cx="4347755" cy="369332"/>
          </a:xfrm>
          <a:prstGeom prst="rect">
            <a:avLst/>
          </a:prstGeom>
          <a:noFill/>
        </p:spPr>
        <p:txBody>
          <a:bodyPr wrap="square" rtlCol="0">
            <a:spAutoFit/>
          </a:bodyPr>
          <a:lstStyle/>
          <a:p>
            <a:r>
              <a:rPr lang="en-US" altLang="zh-CN" b="1" dirty="0"/>
              <a:t>(0101)</a:t>
            </a:r>
            <a:r>
              <a:rPr lang="en-US" altLang="zh-CN" b="1" baseline="-25000" dirty="0"/>
              <a:t>2</a:t>
            </a:r>
            <a:r>
              <a:rPr lang="en-US" altLang="zh-CN" b="1" dirty="0"/>
              <a:t> × 4</a:t>
            </a:r>
            <a:r>
              <a:rPr lang="zh-CN" altLang="en-US" b="1" dirty="0"/>
              <a:t>字节 </a:t>
            </a:r>
            <a:r>
              <a:rPr lang="en-US" altLang="zh-CN" b="1" dirty="0"/>
              <a:t>= 5 × 4</a:t>
            </a:r>
            <a:r>
              <a:rPr lang="zh-CN" altLang="en-US" b="1" dirty="0"/>
              <a:t>字节 </a:t>
            </a:r>
            <a:r>
              <a:rPr lang="en-US" altLang="zh-CN" b="1" dirty="0"/>
              <a:t>= 20</a:t>
            </a:r>
            <a:r>
              <a:rPr lang="zh-CN" altLang="en-US" b="1" dirty="0"/>
              <a:t>字节</a:t>
            </a:r>
          </a:p>
        </p:txBody>
      </p:sp>
      <p:grpSp>
        <p:nvGrpSpPr>
          <p:cNvPr id="37" name="组合 36">
            <a:extLst>
              <a:ext uri="{FF2B5EF4-FFF2-40B4-BE49-F238E27FC236}">
                <a16:creationId xmlns:a16="http://schemas.microsoft.com/office/drawing/2014/main" id="{2362F5C4-27EB-B1A7-5FBC-2DBFB91F8E87}"/>
              </a:ext>
            </a:extLst>
          </p:cNvPr>
          <p:cNvGrpSpPr/>
          <p:nvPr/>
        </p:nvGrpSpPr>
        <p:grpSpPr>
          <a:xfrm>
            <a:off x="2257839" y="4807799"/>
            <a:ext cx="1719800" cy="444735"/>
            <a:chOff x="2257839" y="4807799"/>
            <a:chExt cx="1719800" cy="444735"/>
          </a:xfrm>
        </p:grpSpPr>
        <p:cxnSp>
          <p:nvCxnSpPr>
            <p:cNvPr id="22" name="直接连接符 21">
              <a:extLst>
                <a:ext uri="{FF2B5EF4-FFF2-40B4-BE49-F238E27FC236}">
                  <a16:creationId xmlns:a16="http://schemas.microsoft.com/office/drawing/2014/main" id="{819732AB-346C-1EE8-3F63-43465BDE561E}"/>
                </a:ext>
              </a:extLst>
            </p:cNvPr>
            <p:cNvCxnSpPr>
              <a:cxnSpLocks/>
            </p:cNvCxnSpPr>
            <p:nvPr/>
          </p:nvCxnSpPr>
          <p:spPr>
            <a:xfrm>
              <a:off x="2257839" y="4807799"/>
              <a:ext cx="0" cy="4308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6608E79-98FB-223F-88B2-E0BDBAA70989}"/>
                </a:ext>
              </a:extLst>
            </p:cNvPr>
            <p:cNvCxnSpPr>
              <a:cxnSpLocks/>
            </p:cNvCxnSpPr>
            <p:nvPr/>
          </p:nvCxnSpPr>
          <p:spPr>
            <a:xfrm>
              <a:off x="3977639" y="4807799"/>
              <a:ext cx="0" cy="4308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FD0C1388-0339-C435-83CE-1B118BA2EBD5}"/>
                </a:ext>
              </a:extLst>
            </p:cNvPr>
            <p:cNvCxnSpPr/>
            <p:nvPr/>
          </p:nvCxnSpPr>
          <p:spPr>
            <a:xfrm>
              <a:off x="2257839" y="5061213"/>
              <a:ext cx="1719800"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AD5F5B2F-159F-788E-DEB8-DFF424A06D0D}"/>
                </a:ext>
              </a:extLst>
            </p:cNvPr>
            <p:cNvSpPr txBox="1"/>
            <p:nvPr/>
          </p:nvSpPr>
          <p:spPr>
            <a:xfrm>
              <a:off x="2564476" y="4883202"/>
              <a:ext cx="942109" cy="369332"/>
            </a:xfrm>
            <a:prstGeom prst="rect">
              <a:avLst/>
            </a:prstGeom>
            <a:solidFill>
              <a:schemeClr val="bg1"/>
            </a:solidFill>
          </p:spPr>
          <p:txBody>
            <a:bodyPr wrap="square" rtlCol="0">
              <a:spAutoFit/>
            </a:bodyPr>
            <a:lstStyle/>
            <a:p>
              <a:pPr algn="ctr"/>
              <a:r>
                <a:rPr lang="en-US" altLang="zh-CN" b="1" dirty="0"/>
                <a:t>20</a:t>
              </a:r>
              <a:r>
                <a:rPr lang="zh-CN" altLang="en-US" b="1" dirty="0"/>
                <a:t>字节</a:t>
              </a:r>
            </a:p>
          </p:txBody>
        </p:sp>
      </p:grpSp>
      <p:grpSp>
        <p:nvGrpSpPr>
          <p:cNvPr id="19" name="组合 18">
            <a:extLst>
              <a:ext uri="{FF2B5EF4-FFF2-40B4-BE49-F238E27FC236}">
                <a16:creationId xmlns:a16="http://schemas.microsoft.com/office/drawing/2014/main" id="{C71A9DF0-C8E8-78DF-92C1-2B7DA172CE55}"/>
              </a:ext>
            </a:extLst>
          </p:cNvPr>
          <p:cNvGrpSpPr/>
          <p:nvPr/>
        </p:nvGrpSpPr>
        <p:grpSpPr>
          <a:xfrm>
            <a:off x="370256" y="4198350"/>
            <a:ext cx="9511795" cy="610670"/>
            <a:chOff x="370256" y="4446540"/>
            <a:chExt cx="9511795" cy="610670"/>
          </a:xfrm>
        </p:grpSpPr>
        <p:sp>
          <p:nvSpPr>
            <p:cNvPr id="9" name="矩形 8">
              <a:extLst>
                <a:ext uri="{FF2B5EF4-FFF2-40B4-BE49-F238E27FC236}">
                  <a16:creationId xmlns:a16="http://schemas.microsoft.com/office/drawing/2014/main" id="{5334B836-2EAA-B258-8D0A-BBEF7BB6C83C}"/>
                </a:ext>
              </a:extLst>
            </p:cNvPr>
            <p:cNvSpPr/>
            <p:nvPr/>
          </p:nvSpPr>
          <p:spPr>
            <a:xfrm>
              <a:off x="2257839" y="4446540"/>
              <a:ext cx="1719800" cy="61067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首部</a:t>
              </a:r>
              <a:endParaRPr lang="en-US" altLang="zh-CN" b="1" dirty="0"/>
            </a:p>
            <a:p>
              <a:pPr algn="ctr"/>
              <a:endParaRPr lang="en-US" altLang="zh-CN" b="1" dirty="0"/>
            </a:p>
          </p:txBody>
        </p:sp>
        <p:sp>
          <p:nvSpPr>
            <p:cNvPr id="36" name="矩形 35">
              <a:extLst>
                <a:ext uri="{FF2B5EF4-FFF2-40B4-BE49-F238E27FC236}">
                  <a16:creationId xmlns:a16="http://schemas.microsoft.com/office/drawing/2014/main" id="{BDD1A837-0C2D-1F30-F66D-A0C2BD82F0B4}"/>
                </a:ext>
              </a:extLst>
            </p:cNvPr>
            <p:cNvSpPr/>
            <p:nvPr/>
          </p:nvSpPr>
          <p:spPr>
            <a:xfrm>
              <a:off x="3977639" y="4446540"/>
              <a:ext cx="5904412" cy="610670"/>
            </a:xfrm>
            <a:prstGeom prst="rect">
              <a:avLst/>
            </a:prstGeom>
            <a:no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solidFill>
                    <a:schemeClr val="tx1"/>
                  </a:solidFill>
                </a:rPr>
                <a:t>数据载荷</a:t>
              </a:r>
              <a:endParaRPr lang="en-US" altLang="zh-CN" b="1" dirty="0">
                <a:solidFill>
                  <a:schemeClr val="tx1"/>
                </a:solidFill>
              </a:endParaRPr>
            </a:p>
          </p:txBody>
        </p:sp>
        <p:sp>
          <p:nvSpPr>
            <p:cNvPr id="18" name="文本框 17">
              <a:extLst>
                <a:ext uri="{FF2B5EF4-FFF2-40B4-BE49-F238E27FC236}">
                  <a16:creationId xmlns:a16="http://schemas.microsoft.com/office/drawing/2014/main" id="{5916D617-9E3B-08AC-0B86-22E13D306C5B}"/>
                </a:ext>
              </a:extLst>
            </p:cNvPr>
            <p:cNvSpPr txBox="1"/>
            <p:nvPr/>
          </p:nvSpPr>
          <p:spPr>
            <a:xfrm>
              <a:off x="370256" y="4579370"/>
              <a:ext cx="1887583" cy="369332"/>
            </a:xfrm>
            <a:prstGeom prst="rect">
              <a:avLst/>
            </a:prstGeom>
            <a:noFill/>
          </p:spPr>
          <p:txBody>
            <a:bodyPr wrap="square" rtlCol="0">
              <a:spAutoFit/>
            </a:bodyPr>
            <a:lstStyle/>
            <a:p>
              <a:r>
                <a:rPr lang="zh-CN" altLang="en-US" b="1" dirty="0"/>
                <a:t>某个</a:t>
              </a:r>
              <a:r>
                <a:rPr lang="en-US" altLang="zh-CN" b="1" dirty="0"/>
                <a:t>TCP</a:t>
              </a:r>
              <a:r>
                <a:rPr lang="zh-CN" altLang="en-US" b="1" dirty="0"/>
                <a:t>报文段</a:t>
              </a:r>
            </a:p>
          </p:txBody>
        </p:sp>
      </p:grpSp>
      <p:sp>
        <p:nvSpPr>
          <p:cNvPr id="91" name="矩形 90">
            <a:extLst>
              <a:ext uri="{FF2B5EF4-FFF2-40B4-BE49-F238E27FC236}">
                <a16:creationId xmlns:a16="http://schemas.microsoft.com/office/drawing/2014/main" id="{00F8A723-AE30-021F-4DF4-D3F593F5962F}"/>
              </a:ext>
            </a:extLst>
          </p:cNvPr>
          <p:cNvSpPr>
            <a:spLocks/>
          </p:cNvSpPr>
          <p:nvPr/>
        </p:nvSpPr>
        <p:spPr>
          <a:xfrm>
            <a:off x="3753396" y="2596101"/>
            <a:ext cx="635724" cy="274320"/>
          </a:xfrm>
          <a:prstGeom prst="rect">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p>
          </p:txBody>
        </p:sp>
      </p:grpSp>
      <p:pic>
        <p:nvPicPr>
          <p:cNvPr id="11" name="图片 10" descr="形状&#10;&#10;中度可信度描述已自动生成">
            <a:extLst>
              <a:ext uri="{FF2B5EF4-FFF2-40B4-BE49-F238E27FC236}">
                <a16:creationId xmlns:a16="http://schemas.microsoft.com/office/drawing/2014/main" id="{68F07DBE-1845-3FCC-D8F9-604AEC9ABCC6}"/>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3106779" y="1214721"/>
            <a:ext cx="5976659" cy="2782512"/>
          </a:xfrm>
          <a:prstGeom prst="rect">
            <a:avLst/>
          </a:prstGeom>
        </p:spPr>
      </p:pic>
      <p:grpSp>
        <p:nvGrpSpPr>
          <p:cNvPr id="14" name="组合 13">
            <a:extLst>
              <a:ext uri="{FF2B5EF4-FFF2-40B4-BE49-F238E27FC236}">
                <a16:creationId xmlns:a16="http://schemas.microsoft.com/office/drawing/2014/main" id="{4CFE575E-7A3C-97A7-1846-50FAD1A67ECA}"/>
              </a:ext>
            </a:extLst>
          </p:cNvPr>
          <p:cNvGrpSpPr>
            <a:grpSpLocks noGrp="1" noUngrp="1" noRot="1" noMove="1" noResize="1"/>
          </p:cNvGrpSpPr>
          <p:nvPr/>
        </p:nvGrpSpPr>
        <p:grpSpPr>
          <a:xfrm>
            <a:off x="1828801" y="1476103"/>
            <a:ext cx="1886324" cy="1763486"/>
            <a:chOff x="1828801" y="1476103"/>
            <a:chExt cx="1886324" cy="1763486"/>
          </a:xfrm>
        </p:grpSpPr>
        <p:sp>
          <p:nvSpPr>
            <p:cNvPr id="12" name="左大括号 11">
              <a:extLst>
                <a:ext uri="{FF2B5EF4-FFF2-40B4-BE49-F238E27FC236}">
                  <a16:creationId xmlns:a16="http://schemas.microsoft.com/office/drawing/2014/main" id="{6AA23358-CF7D-DCFA-3ACE-A66B121CD90D}"/>
                </a:ext>
              </a:extLst>
            </p:cNvPr>
            <p:cNvSpPr>
              <a:spLocks noGrp="1" noRot="1" noMove="1" noResize="1" noEditPoints="1" noAdjustHandles="1" noChangeArrowheads="1" noChangeShapeType="1"/>
            </p:cNvSpPr>
            <p:nvPr/>
          </p:nvSpPr>
          <p:spPr>
            <a:xfrm>
              <a:off x="3430719" y="1476103"/>
              <a:ext cx="284406" cy="1763486"/>
            </a:xfrm>
            <a:prstGeom prst="leftBrace">
              <a:avLst>
                <a:gd name="adj1" fmla="val 6422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FC326A6-C085-463C-E7FF-8335E4094571}"/>
                </a:ext>
              </a:extLst>
            </p:cNvPr>
            <p:cNvSpPr txBox="1">
              <a:spLocks noGrp="1" noRot="1" noMove="1" noResize="1" noEditPoints="1" noAdjustHandles="1" noChangeArrowheads="1" noChangeShapeType="1"/>
            </p:cNvSpPr>
            <p:nvPr/>
          </p:nvSpPr>
          <p:spPr>
            <a:xfrm>
              <a:off x="1828801" y="2034680"/>
              <a:ext cx="1856300" cy="646331"/>
            </a:xfrm>
            <a:prstGeom prst="rect">
              <a:avLst/>
            </a:prstGeom>
            <a:noFill/>
          </p:spPr>
          <p:txBody>
            <a:bodyPr wrap="square" rtlCol="0">
              <a:spAutoFit/>
            </a:bodyPr>
            <a:lstStyle/>
            <a:p>
              <a:pPr algn="ctr"/>
              <a:r>
                <a:rPr lang="zh-CN" altLang="en-US" b="1" dirty="0"/>
                <a:t>固定首部</a:t>
              </a:r>
              <a:endParaRPr lang="en-US" altLang="zh-CN" b="1" dirty="0"/>
            </a:p>
            <a:p>
              <a:pPr algn="ctr"/>
              <a:r>
                <a:rPr lang="zh-CN" altLang="en-US" b="1" dirty="0"/>
                <a:t>（</a:t>
              </a:r>
              <a:r>
                <a:rPr lang="en-US" altLang="zh-CN" b="1" dirty="0"/>
                <a:t>20</a:t>
              </a:r>
              <a:r>
                <a:rPr lang="zh-CN" altLang="en-US" b="1" dirty="0"/>
                <a:t>字节）</a:t>
              </a:r>
            </a:p>
          </p:txBody>
        </p:sp>
      </p:grpSp>
      <p:grpSp>
        <p:nvGrpSpPr>
          <p:cNvPr id="15" name="组合 14">
            <a:extLst>
              <a:ext uri="{FF2B5EF4-FFF2-40B4-BE49-F238E27FC236}">
                <a16:creationId xmlns:a16="http://schemas.microsoft.com/office/drawing/2014/main" id="{E513724B-9749-14BA-7EB7-EA6CB6E5DB05}"/>
              </a:ext>
            </a:extLst>
          </p:cNvPr>
          <p:cNvGrpSpPr>
            <a:grpSpLocks noGrp="1" noUngrp="1" noRot="1" noMove="1" noResize="1"/>
          </p:cNvGrpSpPr>
          <p:nvPr/>
        </p:nvGrpSpPr>
        <p:grpSpPr>
          <a:xfrm>
            <a:off x="1828801" y="3239588"/>
            <a:ext cx="1886324" cy="757645"/>
            <a:chOff x="1828801" y="3239588"/>
            <a:chExt cx="1886324" cy="757645"/>
          </a:xfrm>
        </p:grpSpPr>
        <p:sp>
          <p:nvSpPr>
            <p:cNvPr id="89" name="左大括号 88">
              <a:extLst>
                <a:ext uri="{FF2B5EF4-FFF2-40B4-BE49-F238E27FC236}">
                  <a16:creationId xmlns:a16="http://schemas.microsoft.com/office/drawing/2014/main" id="{179BDFCA-59B4-BD8A-8DC3-8ADDC840AE82}"/>
                </a:ext>
              </a:extLst>
            </p:cNvPr>
            <p:cNvSpPr>
              <a:spLocks noGrp="1" noRot="1" noMove="1" noResize="1" noEditPoints="1" noAdjustHandles="1" noChangeArrowheads="1" noChangeShapeType="1"/>
            </p:cNvSpPr>
            <p:nvPr/>
          </p:nvSpPr>
          <p:spPr>
            <a:xfrm>
              <a:off x="3430719" y="3239588"/>
              <a:ext cx="284406" cy="757645"/>
            </a:xfrm>
            <a:prstGeom prst="leftBrace">
              <a:avLst>
                <a:gd name="adj1" fmla="val 6422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E5ED7B7F-9D18-9DDF-07F8-6B5BBF22A3E1}"/>
                </a:ext>
              </a:extLst>
            </p:cNvPr>
            <p:cNvSpPr txBox="1">
              <a:spLocks noGrp="1" noRot="1" noMove="1" noResize="1" noEditPoints="1" noAdjustHandles="1" noChangeArrowheads="1" noChangeShapeType="1"/>
            </p:cNvSpPr>
            <p:nvPr/>
          </p:nvSpPr>
          <p:spPr>
            <a:xfrm>
              <a:off x="1828801" y="3307025"/>
              <a:ext cx="1856300" cy="646331"/>
            </a:xfrm>
            <a:prstGeom prst="rect">
              <a:avLst/>
            </a:prstGeom>
            <a:noFill/>
          </p:spPr>
          <p:txBody>
            <a:bodyPr wrap="square" rtlCol="0">
              <a:spAutoFit/>
            </a:bodyPr>
            <a:lstStyle/>
            <a:p>
              <a:pPr algn="ctr"/>
              <a:r>
                <a:rPr lang="zh-CN" altLang="en-US" b="1" dirty="0"/>
                <a:t>扩展首部</a:t>
              </a:r>
              <a:endParaRPr lang="en-US" altLang="zh-CN" b="1" dirty="0"/>
            </a:p>
            <a:p>
              <a:pPr algn="ctr"/>
              <a:r>
                <a:rPr lang="zh-CN" altLang="en-US" b="1" dirty="0"/>
                <a:t>（最大</a:t>
              </a:r>
              <a:r>
                <a:rPr lang="en-US" altLang="zh-CN" b="1" dirty="0"/>
                <a:t>40</a:t>
              </a:r>
              <a:r>
                <a:rPr lang="zh-CN" altLang="en-US" b="1" dirty="0"/>
                <a:t>字节）</a:t>
              </a:r>
            </a:p>
          </p:txBody>
        </p:sp>
      </p:grpSp>
      <p:grpSp>
        <p:nvGrpSpPr>
          <p:cNvPr id="20" name="组合 19">
            <a:extLst>
              <a:ext uri="{FF2B5EF4-FFF2-40B4-BE49-F238E27FC236}">
                <a16:creationId xmlns:a16="http://schemas.microsoft.com/office/drawing/2014/main" id="{BB63778B-23BD-983B-C373-58BBAB66AFA7}"/>
              </a:ext>
            </a:extLst>
          </p:cNvPr>
          <p:cNvGrpSpPr/>
          <p:nvPr/>
        </p:nvGrpSpPr>
        <p:grpSpPr>
          <a:xfrm>
            <a:off x="9121708" y="1078065"/>
            <a:ext cx="2765491" cy="2919168"/>
            <a:chOff x="9121708" y="1078065"/>
            <a:chExt cx="2765491" cy="2919168"/>
          </a:xfrm>
        </p:grpSpPr>
        <p:sp>
          <p:nvSpPr>
            <p:cNvPr id="28" name="矩形 27">
              <a:extLst>
                <a:ext uri="{FF2B5EF4-FFF2-40B4-BE49-F238E27FC236}">
                  <a16:creationId xmlns:a16="http://schemas.microsoft.com/office/drawing/2014/main" id="{A6847A53-E510-EF78-5FC9-6897601C3DCB}"/>
                </a:ext>
              </a:extLst>
            </p:cNvPr>
            <p:cNvSpPr/>
            <p:nvPr/>
          </p:nvSpPr>
          <p:spPr>
            <a:xfrm>
              <a:off x="9121708" y="1078065"/>
              <a:ext cx="2765491" cy="3131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数据偏移</a:t>
              </a:r>
            </a:p>
          </p:txBody>
        </p:sp>
        <p:sp>
          <p:nvSpPr>
            <p:cNvPr id="29" name="矩形 28">
              <a:extLst>
                <a:ext uri="{FF2B5EF4-FFF2-40B4-BE49-F238E27FC236}">
                  <a16:creationId xmlns:a16="http://schemas.microsoft.com/office/drawing/2014/main" id="{4A09F857-D181-0E88-ED20-169A371DAF55}"/>
                </a:ext>
              </a:extLst>
            </p:cNvPr>
            <p:cNvSpPr/>
            <p:nvPr/>
          </p:nvSpPr>
          <p:spPr>
            <a:xfrm>
              <a:off x="9121708" y="1391193"/>
              <a:ext cx="2765491" cy="2606040"/>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lnSpc>
                  <a:spcPct val="150000"/>
                </a:lnSpc>
                <a:buFont typeface="Wingdings" panose="05000000000000000000" pitchFamily="2" charset="2"/>
                <a:buChar char="p"/>
              </a:pPr>
              <a:r>
                <a:rPr lang="zh-CN" altLang="en-US" sz="1600" b="1" dirty="0">
                  <a:solidFill>
                    <a:schemeClr val="tx1"/>
                  </a:solidFill>
                </a:rPr>
                <a:t>占</a:t>
              </a:r>
              <a:r>
                <a:rPr lang="en-US" altLang="zh-CN" sz="1600" b="1" dirty="0">
                  <a:solidFill>
                    <a:schemeClr val="tx1"/>
                  </a:solidFill>
                </a:rPr>
                <a:t>4</a:t>
              </a:r>
              <a:r>
                <a:rPr lang="zh-CN" altLang="en-US" sz="1600" b="1" dirty="0">
                  <a:solidFill>
                    <a:schemeClr val="tx1"/>
                  </a:solidFill>
                </a:rPr>
                <a:t>比特，该字段的取值</a:t>
              </a:r>
              <a:r>
                <a:rPr lang="zh-CN" altLang="en-US" sz="1600" b="1" dirty="0">
                  <a:solidFill>
                    <a:schemeClr val="accent1">
                      <a:lumMod val="75000"/>
                    </a:schemeClr>
                  </a:solidFill>
                </a:rPr>
                <a:t>以</a:t>
              </a:r>
              <a:r>
                <a:rPr lang="en-US" altLang="zh-CN" sz="1600" b="1" dirty="0">
                  <a:solidFill>
                    <a:schemeClr val="accent1">
                      <a:lumMod val="75000"/>
                    </a:schemeClr>
                  </a:solidFill>
                </a:rPr>
                <a:t>4</a:t>
              </a:r>
              <a:r>
                <a:rPr lang="zh-CN" altLang="en-US" sz="1600" b="1" dirty="0">
                  <a:solidFill>
                    <a:schemeClr val="accent1">
                      <a:lumMod val="75000"/>
                    </a:schemeClr>
                  </a:solidFill>
                </a:rPr>
                <a:t>字节为单位</a:t>
              </a:r>
              <a:r>
                <a:rPr lang="zh-CN" altLang="en-US" sz="1600" b="1" dirty="0">
                  <a:solidFill>
                    <a:schemeClr val="tx1"/>
                  </a:solidFill>
                </a:rPr>
                <a:t>。</a:t>
              </a:r>
              <a:endParaRPr lang="en-US" altLang="zh-CN" sz="1600" b="1" dirty="0">
                <a:solidFill>
                  <a:schemeClr val="tx1"/>
                </a:solidFill>
              </a:endParaRPr>
            </a:p>
            <a:p>
              <a:pPr marL="285750" indent="-285750">
                <a:lnSpc>
                  <a:spcPct val="150000"/>
                </a:lnSpc>
                <a:buFont typeface="Wingdings" panose="05000000000000000000" pitchFamily="2" charset="2"/>
                <a:buChar char="p"/>
              </a:pPr>
              <a:r>
                <a:rPr lang="zh-CN" altLang="en-US" sz="1600" b="1" dirty="0">
                  <a:solidFill>
                    <a:schemeClr val="tx1"/>
                  </a:solidFill>
                </a:rPr>
                <a:t>指出</a:t>
              </a:r>
              <a:r>
                <a:rPr lang="en-US" altLang="zh-CN" sz="1600" b="1" dirty="0">
                  <a:solidFill>
                    <a:schemeClr val="tx1"/>
                  </a:solidFill>
                </a:rPr>
                <a:t>TCP</a:t>
              </a:r>
              <a:r>
                <a:rPr lang="zh-CN" altLang="en-US" sz="1600" b="1" dirty="0">
                  <a:solidFill>
                    <a:schemeClr val="tx1"/>
                  </a:solidFill>
                </a:rPr>
                <a:t>报文段的数据载荷部分的起始处距离</a:t>
              </a:r>
              <a:r>
                <a:rPr lang="en-US" altLang="zh-CN" sz="1600" b="1" dirty="0">
                  <a:solidFill>
                    <a:schemeClr val="tx1"/>
                  </a:solidFill>
                </a:rPr>
                <a:t>TCP</a:t>
              </a:r>
              <a:r>
                <a:rPr lang="zh-CN" altLang="en-US" sz="1600" b="1" dirty="0">
                  <a:solidFill>
                    <a:schemeClr val="tx1"/>
                  </a:solidFill>
                </a:rPr>
                <a:t>报文段的起始处有多远，这实际上指出了</a:t>
              </a:r>
              <a:r>
                <a:rPr lang="en-US" altLang="zh-CN" sz="1600" b="1" dirty="0">
                  <a:solidFill>
                    <a:schemeClr val="accent1">
                      <a:lumMod val="75000"/>
                    </a:schemeClr>
                  </a:solidFill>
                </a:rPr>
                <a:t>TCP</a:t>
              </a:r>
              <a:r>
                <a:rPr lang="zh-CN" altLang="en-US" sz="1600" b="1" dirty="0">
                  <a:solidFill>
                    <a:schemeClr val="accent1">
                      <a:lumMod val="75000"/>
                    </a:schemeClr>
                  </a:solidFill>
                </a:rPr>
                <a:t>报文段的首部长度</a:t>
              </a:r>
              <a:r>
                <a:rPr lang="zh-CN" altLang="en-US" sz="1600" b="1" dirty="0">
                  <a:solidFill>
                    <a:schemeClr val="tx1"/>
                  </a:solidFill>
                </a:rPr>
                <a:t>。</a:t>
              </a:r>
            </a:p>
          </p:txBody>
        </p:sp>
      </p:grpSp>
      <p:sp>
        <p:nvSpPr>
          <p:cNvPr id="10" name="文本框 9">
            <a:extLst>
              <a:ext uri="{FF2B5EF4-FFF2-40B4-BE49-F238E27FC236}">
                <a16:creationId xmlns:a16="http://schemas.microsoft.com/office/drawing/2014/main" id="{38659CFE-D57B-06D1-7CD7-C957984C957B}"/>
              </a:ext>
            </a:extLst>
          </p:cNvPr>
          <p:cNvSpPr txBox="1"/>
          <p:nvPr/>
        </p:nvSpPr>
        <p:spPr>
          <a:xfrm>
            <a:off x="2257839" y="4469245"/>
            <a:ext cx="1719800" cy="338554"/>
          </a:xfrm>
          <a:prstGeom prst="rect">
            <a:avLst/>
          </a:prstGeom>
          <a:noFill/>
        </p:spPr>
        <p:txBody>
          <a:bodyPr wrap="square" rtlCol="0">
            <a:spAutoFit/>
          </a:bodyPr>
          <a:lstStyle/>
          <a:p>
            <a:pPr algn="ctr"/>
            <a:r>
              <a:rPr lang="zh-CN" altLang="en-US" sz="1600" b="1" dirty="0">
                <a:solidFill>
                  <a:schemeClr val="bg1"/>
                </a:solidFill>
              </a:rPr>
              <a:t>数据偏移 </a:t>
            </a:r>
            <a:r>
              <a:rPr lang="en-US" altLang="zh-CN" sz="1600" b="1" dirty="0">
                <a:solidFill>
                  <a:schemeClr val="bg1"/>
                </a:solidFill>
              </a:rPr>
              <a:t>= 0101</a:t>
            </a:r>
            <a:endParaRPr lang="zh-CN" altLang="en-US" sz="1600" b="1" dirty="0">
              <a:solidFill>
                <a:schemeClr val="bg1"/>
              </a:solidFill>
            </a:endParaRPr>
          </a:p>
        </p:txBody>
      </p:sp>
      <p:sp>
        <p:nvSpPr>
          <p:cNvPr id="51" name="文本框 50">
            <a:extLst>
              <a:ext uri="{FF2B5EF4-FFF2-40B4-BE49-F238E27FC236}">
                <a16:creationId xmlns:a16="http://schemas.microsoft.com/office/drawing/2014/main" id="{9FBAC90C-249E-FF95-C7A8-7A73D62DC138}"/>
              </a:ext>
            </a:extLst>
          </p:cNvPr>
          <p:cNvSpPr txBox="1"/>
          <p:nvPr/>
        </p:nvSpPr>
        <p:spPr>
          <a:xfrm>
            <a:off x="5600395" y="6079423"/>
            <a:ext cx="4347755" cy="369332"/>
          </a:xfrm>
          <a:prstGeom prst="rect">
            <a:avLst/>
          </a:prstGeom>
          <a:noFill/>
        </p:spPr>
        <p:txBody>
          <a:bodyPr wrap="square" rtlCol="0">
            <a:spAutoFit/>
          </a:bodyPr>
          <a:lstStyle/>
          <a:p>
            <a:r>
              <a:rPr lang="en-US" altLang="zh-CN" b="1" dirty="0"/>
              <a:t>(1111)</a:t>
            </a:r>
            <a:r>
              <a:rPr lang="en-US" altLang="zh-CN" b="1" baseline="-25000" dirty="0"/>
              <a:t>2</a:t>
            </a:r>
            <a:r>
              <a:rPr lang="en-US" altLang="zh-CN" b="1" dirty="0"/>
              <a:t> × 4</a:t>
            </a:r>
            <a:r>
              <a:rPr lang="zh-CN" altLang="en-US" b="1" dirty="0"/>
              <a:t>字节 </a:t>
            </a:r>
            <a:r>
              <a:rPr lang="en-US" altLang="zh-CN" b="1" dirty="0"/>
              <a:t>= 15 × 4</a:t>
            </a:r>
            <a:r>
              <a:rPr lang="zh-CN" altLang="en-US" b="1" dirty="0"/>
              <a:t>字节 </a:t>
            </a:r>
            <a:r>
              <a:rPr lang="en-US" altLang="zh-CN" b="1" dirty="0"/>
              <a:t>= 60</a:t>
            </a:r>
            <a:r>
              <a:rPr lang="zh-CN" altLang="en-US" b="1" dirty="0"/>
              <a:t>字节</a:t>
            </a:r>
          </a:p>
        </p:txBody>
      </p:sp>
      <p:grpSp>
        <p:nvGrpSpPr>
          <p:cNvPr id="41" name="组合 40">
            <a:extLst>
              <a:ext uri="{FF2B5EF4-FFF2-40B4-BE49-F238E27FC236}">
                <a16:creationId xmlns:a16="http://schemas.microsoft.com/office/drawing/2014/main" id="{C7C208D4-57F3-51A8-26CB-90A609D3DE0A}"/>
              </a:ext>
            </a:extLst>
          </p:cNvPr>
          <p:cNvGrpSpPr/>
          <p:nvPr/>
        </p:nvGrpSpPr>
        <p:grpSpPr>
          <a:xfrm>
            <a:off x="370256" y="5394571"/>
            <a:ext cx="10922580" cy="610670"/>
            <a:chOff x="370256" y="5394571"/>
            <a:chExt cx="10922580" cy="610670"/>
          </a:xfrm>
        </p:grpSpPr>
        <p:sp>
          <p:nvSpPr>
            <p:cNvPr id="61" name="矩形 60">
              <a:extLst>
                <a:ext uri="{FF2B5EF4-FFF2-40B4-BE49-F238E27FC236}">
                  <a16:creationId xmlns:a16="http://schemas.microsoft.com/office/drawing/2014/main" id="{99E84954-2AF7-F2ED-841E-203714F247B4}"/>
                </a:ext>
              </a:extLst>
            </p:cNvPr>
            <p:cNvSpPr/>
            <p:nvPr/>
          </p:nvSpPr>
          <p:spPr>
            <a:xfrm>
              <a:off x="2257838" y="5394571"/>
              <a:ext cx="3130583" cy="61067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首部</a:t>
              </a:r>
              <a:endParaRPr lang="en-US" altLang="zh-CN" b="1" dirty="0"/>
            </a:p>
            <a:p>
              <a:pPr algn="ctr"/>
              <a:endParaRPr lang="en-US" altLang="zh-CN" b="1" dirty="0"/>
            </a:p>
          </p:txBody>
        </p:sp>
        <p:sp>
          <p:nvSpPr>
            <p:cNvPr id="62" name="矩形 61">
              <a:extLst>
                <a:ext uri="{FF2B5EF4-FFF2-40B4-BE49-F238E27FC236}">
                  <a16:creationId xmlns:a16="http://schemas.microsoft.com/office/drawing/2014/main" id="{D71DE8D4-6A0E-A8E2-5C3A-42BC7FEE58CC}"/>
                </a:ext>
              </a:extLst>
            </p:cNvPr>
            <p:cNvSpPr/>
            <p:nvPr/>
          </p:nvSpPr>
          <p:spPr>
            <a:xfrm>
              <a:off x="5388424" y="5394571"/>
              <a:ext cx="5904412" cy="610670"/>
            </a:xfrm>
            <a:prstGeom prst="rect">
              <a:avLst/>
            </a:prstGeom>
            <a:no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solidFill>
                    <a:schemeClr val="tx1"/>
                  </a:solidFill>
                </a:rPr>
                <a:t>数据载荷</a:t>
              </a:r>
              <a:endParaRPr lang="en-US" altLang="zh-CN" b="1" dirty="0">
                <a:solidFill>
                  <a:schemeClr val="tx1"/>
                </a:solidFill>
              </a:endParaRPr>
            </a:p>
          </p:txBody>
        </p:sp>
        <p:sp>
          <p:nvSpPr>
            <p:cNvPr id="63" name="文本框 62">
              <a:extLst>
                <a:ext uri="{FF2B5EF4-FFF2-40B4-BE49-F238E27FC236}">
                  <a16:creationId xmlns:a16="http://schemas.microsoft.com/office/drawing/2014/main" id="{AA01C414-F032-5283-D5DA-569693142D7B}"/>
                </a:ext>
              </a:extLst>
            </p:cNvPr>
            <p:cNvSpPr txBox="1"/>
            <p:nvPr/>
          </p:nvSpPr>
          <p:spPr>
            <a:xfrm>
              <a:off x="370256" y="5527401"/>
              <a:ext cx="1887583" cy="369332"/>
            </a:xfrm>
            <a:prstGeom prst="rect">
              <a:avLst/>
            </a:prstGeom>
            <a:noFill/>
          </p:spPr>
          <p:txBody>
            <a:bodyPr wrap="square" rtlCol="0">
              <a:spAutoFit/>
            </a:bodyPr>
            <a:lstStyle/>
            <a:p>
              <a:r>
                <a:rPr lang="zh-CN" altLang="en-US" b="1" dirty="0"/>
                <a:t>某个</a:t>
              </a:r>
              <a:r>
                <a:rPr lang="en-US" altLang="zh-CN" b="1" dirty="0"/>
                <a:t>TCP</a:t>
              </a:r>
              <a:r>
                <a:rPr lang="zh-CN" altLang="en-US" b="1" dirty="0"/>
                <a:t>报文段</a:t>
              </a:r>
            </a:p>
          </p:txBody>
        </p:sp>
      </p:grpSp>
      <p:sp>
        <p:nvSpPr>
          <p:cNvPr id="64" name="文本框 63">
            <a:extLst>
              <a:ext uri="{FF2B5EF4-FFF2-40B4-BE49-F238E27FC236}">
                <a16:creationId xmlns:a16="http://schemas.microsoft.com/office/drawing/2014/main" id="{542CCFF0-16BB-8838-AFB7-EF2E7FAA944F}"/>
              </a:ext>
            </a:extLst>
          </p:cNvPr>
          <p:cNvSpPr txBox="1"/>
          <p:nvPr/>
        </p:nvSpPr>
        <p:spPr>
          <a:xfrm>
            <a:off x="2257838" y="5665466"/>
            <a:ext cx="3130575" cy="338554"/>
          </a:xfrm>
          <a:prstGeom prst="rect">
            <a:avLst/>
          </a:prstGeom>
          <a:noFill/>
        </p:spPr>
        <p:txBody>
          <a:bodyPr wrap="square" rtlCol="0">
            <a:spAutoFit/>
          </a:bodyPr>
          <a:lstStyle/>
          <a:p>
            <a:pPr algn="ctr"/>
            <a:r>
              <a:rPr lang="zh-CN" altLang="en-US" sz="1600" b="1" dirty="0">
                <a:solidFill>
                  <a:schemeClr val="bg1"/>
                </a:solidFill>
              </a:rPr>
              <a:t>数据偏移 </a:t>
            </a:r>
            <a:r>
              <a:rPr lang="en-US" altLang="zh-CN" sz="1600" b="1" dirty="0">
                <a:solidFill>
                  <a:schemeClr val="bg1"/>
                </a:solidFill>
              </a:rPr>
              <a:t>= 1111</a:t>
            </a:r>
            <a:endParaRPr lang="zh-CN" altLang="en-US" sz="1600" b="1" dirty="0">
              <a:solidFill>
                <a:schemeClr val="bg1"/>
              </a:solidFill>
            </a:endParaRPr>
          </a:p>
        </p:txBody>
      </p:sp>
    </p:spTree>
    <p:custDataLst>
      <p:tags r:id="rId1"/>
    </p:custDataLst>
    <p:extLst>
      <p:ext uri="{BB962C8B-B14F-4D97-AF65-F5344CB8AC3E}">
        <p14:creationId xmlns:p14="http://schemas.microsoft.com/office/powerpoint/2010/main" val="1578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ppt_w</p:attrName>
                                        </p:attrNameLst>
                                      </p:cBhvr>
                                      <p:tavLst>
                                        <p:tav tm="0">
                                          <p:val>
                                            <p:fltVal val="0"/>
                                          </p:val>
                                        </p:tav>
                                        <p:tav tm="100000">
                                          <p:val>
                                            <p:strVal val="#ppt_w"/>
                                          </p:val>
                                        </p:tav>
                                      </p:tavLst>
                                    </p:anim>
                                    <p:anim calcmode="lin" valueType="num">
                                      <p:cBhvr>
                                        <p:cTn id="8" dur="500" fill="hold"/>
                                        <p:tgtEl>
                                          <p:spTgt spid="91"/>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1+#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1+#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additive="base">
                                        <p:cTn id="32" dur="500"/>
                                        <p:tgtEl>
                                          <p:spTgt spid="37"/>
                                        </p:tgtEl>
                                        <p:attrNameLst>
                                          <p:attrName>ppt_y</p:attrName>
                                        </p:attrNameLst>
                                      </p:cBhvr>
                                      <p:tavLst>
                                        <p:tav tm="0">
                                          <p:val>
                                            <p:strVal val="#ppt_y-#ppt_h*1.125000"/>
                                          </p:val>
                                        </p:tav>
                                        <p:tav tm="100000">
                                          <p:val>
                                            <p:strVal val="#ppt_y"/>
                                          </p:val>
                                        </p:tav>
                                      </p:tavLst>
                                    </p:anim>
                                    <p:animEffect transition="in" filter="wipe(down)">
                                      <p:cBhvr>
                                        <p:cTn id="33" dur="500"/>
                                        <p:tgtEl>
                                          <p:spTgt spid="37"/>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cBhvr additive="base">
                                        <p:cTn id="38" dur="500"/>
                                        <p:tgtEl>
                                          <p:spTgt spid="32"/>
                                        </p:tgtEl>
                                        <p:attrNameLst>
                                          <p:attrName>ppt_x</p:attrName>
                                        </p:attrNameLst>
                                      </p:cBhvr>
                                      <p:tavLst>
                                        <p:tav tm="0">
                                          <p:val>
                                            <p:strVal val="#ppt_x-#ppt_w*1.125000"/>
                                          </p:val>
                                        </p:tav>
                                        <p:tav tm="100000">
                                          <p:val>
                                            <p:strVal val="#ppt_x"/>
                                          </p:val>
                                        </p:tav>
                                      </p:tavLst>
                                    </p:anim>
                                    <p:animEffect transition="in" filter="wipe(right)">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nodeType="clickEffect">
                                  <p:stCondLst>
                                    <p:cond delay="0"/>
                                  </p:stCondLst>
                                  <p:childTnLst>
                                    <p:set>
                                      <p:cBhvr>
                                        <p:cTn id="43" dur="1" fill="hold">
                                          <p:stCondLst>
                                            <p:cond delay="0"/>
                                          </p:stCondLst>
                                        </p:cTn>
                                        <p:tgtEl>
                                          <p:spTgt spid="41"/>
                                        </p:tgtEl>
                                        <p:attrNameLst>
                                          <p:attrName>style.visibility</p:attrName>
                                        </p:attrNameLst>
                                      </p:cBhvr>
                                      <p:to>
                                        <p:strVal val="visible"/>
                                      </p:to>
                                    </p:set>
                                    <p:anim calcmode="lin" valueType="num">
                                      <p:cBhvr additive="base">
                                        <p:cTn id="44" dur="500" fill="hold"/>
                                        <p:tgtEl>
                                          <p:spTgt spid="41"/>
                                        </p:tgtEl>
                                        <p:attrNameLst>
                                          <p:attrName>ppt_x</p:attrName>
                                        </p:attrNameLst>
                                      </p:cBhvr>
                                      <p:tavLst>
                                        <p:tav tm="0">
                                          <p:val>
                                            <p:strVal val="1+#ppt_w/2"/>
                                          </p:val>
                                        </p:tav>
                                        <p:tav tm="100000">
                                          <p:val>
                                            <p:strVal val="#ppt_x"/>
                                          </p:val>
                                        </p:tav>
                                      </p:tavLst>
                                    </p:anim>
                                    <p:anim calcmode="lin" valueType="num">
                                      <p:cBhvr additive="base">
                                        <p:cTn id="45"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64"/>
                                        </p:tgtEl>
                                        <p:attrNameLst>
                                          <p:attrName>style.visibility</p:attrName>
                                        </p:attrNameLst>
                                      </p:cBhvr>
                                      <p:to>
                                        <p:strVal val="visible"/>
                                      </p:to>
                                    </p:set>
                                    <p:anim calcmode="lin" valueType="num">
                                      <p:cBhvr>
                                        <p:cTn id="50" dur="500" fill="hold"/>
                                        <p:tgtEl>
                                          <p:spTgt spid="64"/>
                                        </p:tgtEl>
                                        <p:attrNameLst>
                                          <p:attrName>ppt_w</p:attrName>
                                        </p:attrNameLst>
                                      </p:cBhvr>
                                      <p:tavLst>
                                        <p:tav tm="0">
                                          <p:val>
                                            <p:fltVal val="0"/>
                                          </p:val>
                                        </p:tav>
                                        <p:tav tm="100000">
                                          <p:val>
                                            <p:strVal val="#ppt_w"/>
                                          </p:val>
                                        </p:tav>
                                      </p:tavLst>
                                    </p:anim>
                                    <p:anim calcmode="lin" valueType="num">
                                      <p:cBhvr>
                                        <p:cTn id="51" dur="500" fill="hold"/>
                                        <p:tgtEl>
                                          <p:spTgt spid="64"/>
                                        </p:tgtEl>
                                        <p:attrNameLst>
                                          <p:attrName>ppt_h</p:attrName>
                                        </p:attrNameLst>
                                      </p:cBhvr>
                                      <p:tavLst>
                                        <p:tav tm="0">
                                          <p:val>
                                            <p:fltVal val="0"/>
                                          </p:val>
                                        </p:tav>
                                        <p:tav tm="100000">
                                          <p:val>
                                            <p:strVal val="#ppt_h"/>
                                          </p:val>
                                        </p:tav>
                                      </p:tavLst>
                                    </p:anim>
                                    <p:animEffect transition="in" filter="fade">
                                      <p:cBhvr>
                                        <p:cTn id="52" dur="500"/>
                                        <p:tgtEl>
                                          <p:spTgt spid="64"/>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1"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anim calcmode="lin" valueType="num">
                                      <p:cBhvr additive="base">
                                        <p:cTn id="57" dur="500"/>
                                        <p:tgtEl>
                                          <p:spTgt spid="39"/>
                                        </p:tgtEl>
                                        <p:attrNameLst>
                                          <p:attrName>ppt_y</p:attrName>
                                        </p:attrNameLst>
                                      </p:cBhvr>
                                      <p:tavLst>
                                        <p:tav tm="0">
                                          <p:val>
                                            <p:strVal val="#ppt_y-#ppt_h*1.125000"/>
                                          </p:val>
                                        </p:tav>
                                        <p:tav tm="100000">
                                          <p:val>
                                            <p:strVal val="#ppt_y"/>
                                          </p:val>
                                        </p:tav>
                                      </p:tavLst>
                                    </p:anim>
                                    <p:animEffect transition="in" filter="wipe(down)">
                                      <p:cBhvr>
                                        <p:cTn id="58" dur="500"/>
                                        <p:tgtEl>
                                          <p:spTgt spid="39"/>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8" fill="hold" grpId="0" nodeType="clickEffect">
                                  <p:stCondLst>
                                    <p:cond delay="0"/>
                                  </p:stCondLst>
                                  <p:childTnLst>
                                    <p:set>
                                      <p:cBhvr>
                                        <p:cTn id="62" dur="1" fill="hold">
                                          <p:stCondLst>
                                            <p:cond delay="0"/>
                                          </p:stCondLst>
                                        </p:cTn>
                                        <p:tgtEl>
                                          <p:spTgt spid="51"/>
                                        </p:tgtEl>
                                        <p:attrNameLst>
                                          <p:attrName>style.visibility</p:attrName>
                                        </p:attrNameLst>
                                      </p:cBhvr>
                                      <p:to>
                                        <p:strVal val="visible"/>
                                      </p:to>
                                    </p:set>
                                    <p:anim calcmode="lin" valueType="num">
                                      <p:cBhvr additive="base">
                                        <p:cTn id="63" dur="500"/>
                                        <p:tgtEl>
                                          <p:spTgt spid="51"/>
                                        </p:tgtEl>
                                        <p:attrNameLst>
                                          <p:attrName>ppt_x</p:attrName>
                                        </p:attrNameLst>
                                      </p:cBhvr>
                                      <p:tavLst>
                                        <p:tav tm="0">
                                          <p:val>
                                            <p:strVal val="#ppt_x-#ppt_w*1.125000"/>
                                          </p:val>
                                        </p:tav>
                                        <p:tav tm="100000">
                                          <p:val>
                                            <p:strVal val="#ppt_x"/>
                                          </p:val>
                                        </p:tav>
                                      </p:tavLst>
                                    </p:anim>
                                    <p:animEffect transition="in" filter="wipe(right)">
                                      <p:cBhvr>
                                        <p:cTn id="6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91" grpId="0" animBg="1"/>
      <p:bldP spid="10" grpId="0"/>
      <p:bldP spid="51" grpId="0"/>
      <p:bldP spid="6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90">
            <a:extLst>
              <a:ext uri="{FF2B5EF4-FFF2-40B4-BE49-F238E27FC236}">
                <a16:creationId xmlns:a16="http://schemas.microsoft.com/office/drawing/2014/main" id="{00F8A723-AE30-021F-4DF4-D3F593F5962F}"/>
              </a:ext>
            </a:extLst>
          </p:cNvPr>
          <p:cNvSpPr>
            <a:spLocks/>
          </p:cNvSpPr>
          <p:nvPr/>
        </p:nvSpPr>
        <p:spPr>
          <a:xfrm>
            <a:off x="4465320" y="2589570"/>
            <a:ext cx="916578" cy="274320"/>
          </a:xfrm>
          <a:prstGeom prst="rect">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p>
          </p:txBody>
        </p:sp>
      </p:grpSp>
      <p:pic>
        <p:nvPicPr>
          <p:cNvPr id="11" name="图片 10" descr="形状&#10;&#10;中度可信度描述已自动生成">
            <a:extLst>
              <a:ext uri="{FF2B5EF4-FFF2-40B4-BE49-F238E27FC236}">
                <a16:creationId xmlns:a16="http://schemas.microsoft.com/office/drawing/2014/main" id="{68F07DBE-1845-3FCC-D8F9-604AEC9ABCC6}"/>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3106779" y="1214721"/>
            <a:ext cx="5976659" cy="2782512"/>
          </a:xfrm>
          <a:prstGeom prst="rect">
            <a:avLst/>
          </a:prstGeom>
        </p:spPr>
      </p:pic>
      <p:grpSp>
        <p:nvGrpSpPr>
          <p:cNvPr id="14" name="组合 13">
            <a:extLst>
              <a:ext uri="{FF2B5EF4-FFF2-40B4-BE49-F238E27FC236}">
                <a16:creationId xmlns:a16="http://schemas.microsoft.com/office/drawing/2014/main" id="{4CFE575E-7A3C-97A7-1846-50FAD1A67ECA}"/>
              </a:ext>
            </a:extLst>
          </p:cNvPr>
          <p:cNvGrpSpPr>
            <a:grpSpLocks noGrp="1" noUngrp="1" noRot="1" noMove="1" noResize="1"/>
          </p:cNvGrpSpPr>
          <p:nvPr/>
        </p:nvGrpSpPr>
        <p:grpSpPr>
          <a:xfrm>
            <a:off x="1828801" y="1476103"/>
            <a:ext cx="1886324" cy="1763486"/>
            <a:chOff x="1828801" y="1476103"/>
            <a:chExt cx="1886324" cy="1763486"/>
          </a:xfrm>
        </p:grpSpPr>
        <p:sp>
          <p:nvSpPr>
            <p:cNvPr id="12" name="左大括号 11">
              <a:extLst>
                <a:ext uri="{FF2B5EF4-FFF2-40B4-BE49-F238E27FC236}">
                  <a16:creationId xmlns:a16="http://schemas.microsoft.com/office/drawing/2014/main" id="{6AA23358-CF7D-DCFA-3ACE-A66B121CD90D}"/>
                </a:ext>
              </a:extLst>
            </p:cNvPr>
            <p:cNvSpPr>
              <a:spLocks noGrp="1" noRot="1" noMove="1" noResize="1" noEditPoints="1" noAdjustHandles="1" noChangeArrowheads="1" noChangeShapeType="1"/>
            </p:cNvSpPr>
            <p:nvPr/>
          </p:nvSpPr>
          <p:spPr>
            <a:xfrm>
              <a:off x="3430719" y="1476103"/>
              <a:ext cx="284406" cy="1763486"/>
            </a:xfrm>
            <a:prstGeom prst="leftBrace">
              <a:avLst>
                <a:gd name="adj1" fmla="val 6422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FC326A6-C085-463C-E7FF-8335E4094571}"/>
                </a:ext>
              </a:extLst>
            </p:cNvPr>
            <p:cNvSpPr txBox="1">
              <a:spLocks noGrp="1" noRot="1" noMove="1" noResize="1" noEditPoints="1" noAdjustHandles="1" noChangeArrowheads="1" noChangeShapeType="1"/>
            </p:cNvSpPr>
            <p:nvPr/>
          </p:nvSpPr>
          <p:spPr>
            <a:xfrm>
              <a:off x="1828801" y="2034680"/>
              <a:ext cx="1856300" cy="646331"/>
            </a:xfrm>
            <a:prstGeom prst="rect">
              <a:avLst/>
            </a:prstGeom>
            <a:noFill/>
          </p:spPr>
          <p:txBody>
            <a:bodyPr wrap="square" rtlCol="0">
              <a:spAutoFit/>
            </a:bodyPr>
            <a:lstStyle/>
            <a:p>
              <a:pPr algn="ctr"/>
              <a:r>
                <a:rPr lang="zh-CN" altLang="en-US" b="1" dirty="0"/>
                <a:t>固定首部</a:t>
              </a:r>
              <a:endParaRPr lang="en-US" altLang="zh-CN" b="1" dirty="0"/>
            </a:p>
            <a:p>
              <a:pPr algn="ctr"/>
              <a:r>
                <a:rPr lang="zh-CN" altLang="en-US" b="1" dirty="0"/>
                <a:t>（</a:t>
              </a:r>
              <a:r>
                <a:rPr lang="en-US" altLang="zh-CN" b="1" dirty="0"/>
                <a:t>20</a:t>
              </a:r>
              <a:r>
                <a:rPr lang="zh-CN" altLang="en-US" b="1" dirty="0"/>
                <a:t>字节）</a:t>
              </a:r>
            </a:p>
          </p:txBody>
        </p:sp>
      </p:grpSp>
      <p:grpSp>
        <p:nvGrpSpPr>
          <p:cNvPr id="15" name="组合 14">
            <a:extLst>
              <a:ext uri="{FF2B5EF4-FFF2-40B4-BE49-F238E27FC236}">
                <a16:creationId xmlns:a16="http://schemas.microsoft.com/office/drawing/2014/main" id="{E513724B-9749-14BA-7EB7-EA6CB6E5DB05}"/>
              </a:ext>
            </a:extLst>
          </p:cNvPr>
          <p:cNvGrpSpPr>
            <a:grpSpLocks noGrp="1" noUngrp="1" noRot="1" noMove="1" noResize="1"/>
          </p:cNvGrpSpPr>
          <p:nvPr/>
        </p:nvGrpSpPr>
        <p:grpSpPr>
          <a:xfrm>
            <a:off x="1828801" y="3239588"/>
            <a:ext cx="1886324" cy="757645"/>
            <a:chOff x="1828801" y="3239588"/>
            <a:chExt cx="1886324" cy="757645"/>
          </a:xfrm>
        </p:grpSpPr>
        <p:sp>
          <p:nvSpPr>
            <p:cNvPr id="89" name="左大括号 88">
              <a:extLst>
                <a:ext uri="{FF2B5EF4-FFF2-40B4-BE49-F238E27FC236}">
                  <a16:creationId xmlns:a16="http://schemas.microsoft.com/office/drawing/2014/main" id="{179BDFCA-59B4-BD8A-8DC3-8ADDC840AE82}"/>
                </a:ext>
              </a:extLst>
            </p:cNvPr>
            <p:cNvSpPr>
              <a:spLocks noGrp="1" noRot="1" noMove="1" noResize="1" noEditPoints="1" noAdjustHandles="1" noChangeArrowheads="1" noChangeShapeType="1"/>
            </p:cNvSpPr>
            <p:nvPr/>
          </p:nvSpPr>
          <p:spPr>
            <a:xfrm>
              <a:off x="3430719" y="3239588"/>
              <a:ext cx="284406" cy="757645"/>
            </a:xfrm>
            <a:prstGeom prst="leftBrace">
              <a:avLst>
                <a:gd name="adj1" fmla="val 6422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E5ED7B7F-9D18-9DDF-07F8-6B5BBF22A3E1}"/>
                </a:ext>
              </a:extLst>
            </p:cNvPr>
            <p:cNvSpPr txBox="1">
              <a:spLocks noGrp="1" noRot="1" noMove="1" noResize="1" noEditPoints="1" noAdjustHandles="1" noChangeArrowheads="1" noChangeShapeType="1"/>
            </p:cNvSpPr>
            <p:nvPr/>
          </p:nvSpPr>
          <p:spPr>
            <a:xfrm>
              <a:off x="1828801" y="3307025"/>
              <a:ext cx="1856300" cy="646331"/>
            </a:xfrm>
            <a:prstGeom prst="rect">
              <a:avLst/>
            </a:prstGeom>
            <a:noFill/>
          </p:spPr>
          <p:txBody>
            <a:bodyPr wrap="square" rtlCol="0">
              <a:spAutoFit/>
            </a:bodyPr>
            <a:lstStyle/>
            <a:p>
              <a:pPr algn="ctr"/>
              <a:r>
                <a:rPr lang="zh-CN" altLang="en-US" b="1" dirty="0"/>
                <a:t>扩展首部</a:t>
              </a:r>
              <a:endParaRPr lang="en-US" altLang="zh-CN" b="1" dirty="0"/>
            </a:p>
            <a:p>
              <a:pPr algn="ctr"/>
              <a:r>
                <a:rPr lang="zh-CN" altLang="en-US" b="1" dirty="0"/>
                <a:t>（最大</a:t>
              </a:r>
              <a:r>
                <a:rPr lang="en-US" altLang="zh-CN" b="1" dirty="0"/>
                <a:t>40</a:t>
              </a:r>
              <a:r>
                <a:rPr lang="zh-CN" altLang="en-US" b="1" dirty="0"/>
                <a:t>字节）</a:t>
              </a:r>
            </a:p>
          </p:txBody>
        </p:sp>
      </p:grpSp>
      <p:grpSp>
        <p:nvGrpSpPr>
          <p:cNvPr id="42" name="组合 41">
            <a:extLst>
              <a:ext uri="{FF2B5EF4-FFF2-40B4-BE49-F238E27FC236}">
                <a16:creationId xmlns:a16="http://schemas.microsoft.com/office/drawing/2014/main" id="{FC5DA90E-EC93-59A7-5E3A-882562A991F3}"/>
              </a:ext>
            </a:extLst>
          </p:cNvPr>
          <p:cNvGrpSpPr/>
          <p:nvPr/>
        </p:nvGrpSpPr>
        <p:grpSpPr>
          <a:xfrm>
            <a:off x="3715125" y="4400792"/>
            <a:ext cx="2765491" cy="1602946"/>
            <a:chOff x="9121708" y="1078065"/>
            <a:chExt cx="2765491" cy="1602946"/>
          </a:xfrm>
        </p:grpSpPr>
        <p:sp>
          <p:nvSpPr>
            <p:cNvPr id="43" name="矩形 42">
              <a:extLst>
                <a:ext uri="{FF2B5EF4-FFF2-40B4-BE49-F238E27FC236}">
                  <a16:creationId xmlns:a16="http://schemas.microsoft.com/office/drawing/2014/main" id="{087A8B76-EC97-7E1F-CB9E-C42354936464}"/>
                </a:ext>
              </a:extLst>
            </p:cNvPr>
            <p:cNvSpPr/>
            <p:nvPr/>
          </p:nvSpPr>
          <p:spPr>
            <a:xfrm>
              <a:off x="9121708" y="1078065"/>
              <a:ext cx="2765491" cy="3131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保留</a:t>
              </a:r>
            </a:p>
          </p:txBody>
        </p:sp>
        <p:sp>
          <p:nvSpPr>
            <p:cNvPr id="44" name="矩形 43">
              <a:extLst>
                <a:ext uri="{FF2B5EF4-FFF2-40B4-BE49-F238E27FC236}">
                  <a16:creationId xmlns:a16="http://schemas.microsoft.com/office/drawing/2014/main" id="{2F193E1C-5719-2C41-92A0-6844F89E8B77}"/>
                </a:ext>
              </a:extLst>
            </p:cNvPr>
            <p:cNvSpPr/>
            <p:nvPr/>
          </p:nvSpPr>
          <p:spPr>
            <a:xfrm>
              <a:off x="9121708" y="1391193"/>
              <a:ext cx="2765491" cy="1289818"/>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lnSpc>
                  <a:spcPct val="150000"/>
                </a:lnSpc>
                <a:buFont typeface="Wingdings" panose="05000000000000000000" pitchFamily="2" charset="2"/>
                <a:buChar char="p"/>
              </a:pPr>
              <a:r>
                <a:rPr lang="zh-CN" altLang="en-US" sz="1600" b="1" dirty="0">
                  <a:solidFill>
                    <a:schemeClr val="tx1"/>
                  </a:solidFill>
                </a:rPr>
                <a:t>占</a:t>
              </a:r>
              <a:r>
                <a:rPr lang="en-US" altLang="zh-CN" sz="1600" b="1" dirty="0">
                  <a:solidFill>
                    <a:schemeClr val="tx1"/>
                  </a:solidFill>
                </a:rPr>
                <a:t>6</a:t>
              </a:r>
              <a:r>
                <a:rPr lang="zh-CN" altLang="en-US" sz="1600" b="1" dirty="0">
                  <a:solidFill>
                    <a:schemeClr val="tx1"/>
                  </a:solidFill>
                </a:rPr>
                <a:t>比特</a:t>
              </a:r>
              <a:endParaRPr lang="en-US" altLang="zh-CN" sz="1600" b="1" dirty="0">
                <a:solidFill>
                  <a:schemeClr val="tx1"/>
                </a:solidFill>
              </a:endParaRPr>
            </a:p>
            <a:p>
              <a:pPr marL="285750" indent="-285750">
                <a:lnSpc>
                  <a:spcPct val="150000"/>
                </a:lnSpc>
                <a:buFont typeface="Wingdings" panose="05000000000000000000" pitchFamily="2" charset="2"/>
                <a:buChar char="p"/>
              </a:pPr>
              <a:r>
                <a:rPr lang="zh-CN" altLang="en-US" sz="1600" b="1" dirty="0">
                  <a:solidFill>
                    <a:schemeClr val="tx1"/>
                  </a:solidFill>
                </a:rPr>
                <a:t>保留为今后使用</a:t>
              </a:r>
              <a:endParaRPr lang="en-US" altLang="zh-CN" sz="1600" b="1" dirty="0">
                <a:solidFill>
                  <a:schemeClr val="tx1"/>
                </a:solidFill>
              </a:endParaRPr>
            </a:p>
            <a:p>
              <a:pPr marL="285750" indent="-285750">
                <a:lnSpc>
                  <a:spcPct val="150000"/>
                </a:lnSpc>
                <a:buFont typeface="Wingdings" panose="05000000000000000000" pitchFamily="2" charset="2"/>
                <a:buChar char="p"/>
              </a:pPr>
              <a:r>
                <a:rPr lang="zh-CN" altLang="en-US" sz="1600" b="1" dirty="0">
                  <a:solidFill>
                    <a:schemeClr val="tx1"/>
                  </a:solidFill>
                </a:rPr>
                <a:t>目前应置为</a:t>
              </a:r>
              <a:r>
                <a:rPr lang="en-US" altLang="zh-CN" sz="1600" b="1" dirty="0">
                  <a:solidFill>
                    <a:schemeClr val="tx1"/>
                  </a:solidFill>
                </a:rPr>
                <a:t>0</a:t>
              </a:r>
              <a:endParaRPr lang="zh-CN" altLang="en-US" sz="1600" b="1" dirty="0">
                <a:solidFill>
                  <a:schemeClr val="tx1"/>
                </a:solidFill>
              </a:endParaRPr>
            </a:p>
          </p:txBody>
        </p:sp>
      </p:grpSp>
    </p:spTree>
    <p:custDataLst>
      <p:tags r:id="rId1"/>
    </p:custDataLst>
    <p:extLst>
      <p:ext uri="{BB962C8B-B14F-4D97-AF65-F5344CB8AC3E}">
        <p14:creationId xmlns:p14="http://schemas.microsoft.com/office/powerpoint/2010/main" val="87981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ppt_w</p:attrName>
                                        </p:attrNameLst>
                                      </p:cBhvr>
                                      <p:tavLst>
                                        <p:tav tm="0">
                                          <p:val>
                                            <p:fltVal val="0"/>
                                          </p:val>
                                        </p:tav>
                                        <p:tav tm="100000">
                                          <p:val>
                                            <p:strVal val="#ppt_w"/>
                                          </p:val>
                                        </p:tav>
                                      </p:tavLst>
                                    </p:anim>
                                    <p:anim calcmode="lin" valueType="num">
                                      <p:cBhvr>
                                        <p:cTn id="8" dur="500" fill="hold"/>
                                        <p:tgtEl>
                                          <p:spTgt spid="91"/>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ppt_x"/>
                                          </p:val>
                                        </p:tav>
                                        <p:tav tm="100000">
                                          <p:val>
                                            <p:strVal val="#ppt_x"/>
                                          </p:val>
                                        </p:tav>
                                      </p:tavLst>
                                    </p:anim>
                                    <p:anim calcmode="lin" valueType="num">
                                      <p:cBhvr additive="base">
                                        <p:cTn id="1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90">
            <a:extLst>
              <a:ext uri="{FF2B5EF4-FFF2-40B4-BE49-F238E27FC236}">
                <a16:creationId xmlns:a16="http://schemas.microsoft.com/office/drawing/2014/main" id="{00F8A723-AE30-021F-4DF4-D3F593F5962F}"/>
              </a:ext>
            </a:extLst>
          </p:cNvPr>
          <p:cNvSpPr>
            <a:spLocks/>
          </p:cNvSpPr>
          <p:nvPr/>
        </p:nvSpPr>
        <p:spPr>
          <a:xfrm>
            <a:off x="6359434" y="2582978"/>
            <a:ext cx="2490651" cy="274320"/>
          </a:xfrm>
          <a:prstGeom prst="rect">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p>
          </p:txBody>
        </p:sp>
      </p:grpSp>
      <p:pic>
        <p:nvPicPr>
          <p:cNvPr id="11" name="图片 10" descr="形状&#10;&#10;中度可信度描述已自动生成">
            <a:extLst>
              <a:ext uri="{FF2B5EF4-FFF2-40B4-BE49-F238E27FC236}">
                <a16:creationId xmlns:a16="http://schemas.microsoft.com/office/drawing/2014/main" id="{68F07DBE-1845-3FCC-D8F9-604AEC9ABCC6}"/>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3106779" y="1214721"/>
            <a:ext cx="5976659" cy="2782512"/>
          </a:xfrm>
          <a:prstGeom prst="rect">
            <a:avLst/>
          </a:prstGeom>
        </p:spPr>
      </p:pic>
      <p:grpSp>
        <p:nvGrpSpPr>
          <p:cNvPr id="14" name="组合 13">
            <a:extLst>
              <a:ext uri="{FF2B5EF4-FFF2-40B4-BE49-F238E27FC236}">
                <a16:creationId xmlns:a16="http://schemas.microsoft.com/office/drawing/2014/main" id="{4CFE575E-7A3C-97A7-1846-50FAD1A67ECA}"/>
              </a:ext>
            </a:extLst>
          </p:cNvPr>
          <p:cNvGrpSpPr>
            <a:grpSpLocks noGrp="1" noUngrp="1" noRot="1" noMove="1" noResize="1"/>
          </p:cNvGrpSpPr>
          <p:nvPr/>
        </p:nvGrpSpPr>
        <p:grpSpPr>
          <a:xfrm>
            <a:off x="1828801" y="1476103"/>
            <a:ext cx="1886324" cy="1763486"/>
            <a:chOff x="1828801" y="1476103"/>
            <a:chExt cx="1886324" cy="1763486"/>
          </a:xfrm>
        </p:grpSpPr>
        <p:sp>
          <p:nvSpPr>
            <p:cNvPr id="12" name="左大括号 11">
              <a:extLst>
                <a:ext uri="{FF2B5EF4-FFF2-40B4-BE49-F238E27FC236}">
                  <a16:creationId xmlns:a16="http://schemas.microsoft.com/office/drawing/2014/main" id="{6AA23358-CF7D-DCFA-3ACE-A66B121CD90D}"/>
                </a:ext>
              </a:extLst>
            </p:cNvPr>
            <p:cNvSpPr>
              <a:spLocks noGrp="1" noRot="1" noMove="1" noResize="1" noEditPoints="1" noAdjustHandles="1" noChangeArrowheads="1" noChangeShapeType="1"/>
            </p:cNvSpPr>
            <p:nvPr/>
          </p:nvSpPr>
          <p:spPr>
            <a:xfrm>
              <a:off x="3430719" y="1476103"/>
              <a:ext cx="284406" cy="1763486"/>
            </a:xfrm>
            <a:prstGeom prst="leftBrace">
              <a:avLst>
                <a:gd name="adj1" fmla="val 6422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FC326A6-C085-463C-E7FF-8335E4094571}"/>
                </a:ext>
              </a:extLst>
            </p:cNvPr>
            <p:cNvSpPr txBox="1">
              <a:spLocks noGrp="1" noRot="1" noMove="1" noResize="1" noEditPoints="1" noAdjustHandles="1" noChangeArrowheads="1" noChangeShapeType="1"/>
            </p:cNvSpPr>
            <p:nvPr/>
          </p:nvSpPr>
          <p:spPr>
            <a:xfrm>
              <a:off x="1828801" y="2034680"/>
              <a:ext cx="1856300" cy="646331"/>
            </a:xfrm>
            <a:prstGeom prst="rect">
              <a:avLst/>
            </a:prstGeom>
            <a:noFill/>
          </p:spPr>
          <p:txBody>
            <a:bodyPr wrap="square" rtlCol="0">
              <a:spAutoFit/>
            </a:bodyPr>
            <a:lstStyle/>
            <a:p>
              <a:pPr algn="ctr"/>
              <a:r>
                <a:rPr lang="zh-CN" altLang="en-US" b="1" dirty="0"/>
                <a:t>固定首部</a:t>
              </a:r>
              <a:endParaRPr lang="en-US" altLang="zh-CN" b="1" dirty="0"/>
            </a:p>
            <a:p>
              <a:pPr algn="ctr"/>
              <a:r>
                <a:rPr lang="zh-CN" altLang="en-US" b="1" dirty="0"/>
                <a:t>（</a:t>
              </a:r>
              <a:r>
                <a:rPr lang="en-US" altLang="zh-CN" b="1" dirty="0"/>
                <a:t>20</a:t>
              </a:r>
              <a:r>
                <a:rPr lang="zh-CN" altLang="en-US" b="1" dirty="0"/>
                <a:t>字节）</a:t>
              </a:r>
            </a:p>
          </p:txBody>
        </p:sp>
      </p:grpSp>
      <p:grpSp>
        <p:nvGrpSpPr>
          <p:cNvPr id="15" name="组合 14">
            <a:extLst>
              <a:ext uri="{FF2B5EF4-FFF2-40B4-BE49-F238E27FC236}">
                <a16:creationId xmlns:a16="http://schemas.microsoft.com/office/drawing/2014/main" id="{E513724B-9749-14BA-7EB7-EA6CB6E5DB05}"/>
              </a:ext>
            </a:extLst>
          </p:cNvPr>
          <p:cNvGrpSpPr>
            <a:grpSpLocks noGrp="1" noUngrp="1" noRot="1" noMove="1" noResize="1"/>
          </p:cNvGrpSpPr>
          <p:nvPr/>
        </p:nvGrpSpPr>
        <p:grpSpPr>
          <a:xfrm>
            <a:off x="1828801" y="3239588"/>
            <a:ext cx="1886324" cy="757645"/>
            <a:chOff x="1828801" y="3239588"/>
            <a:chExt cx="1886324" cy="757645"/>
          </a:xfrm>
        </p:grpSpPr>
        <p:sp>
          <p:nvSpPr>
            <p:cNvPr id="89" name="左大括号 88">
              <a:extLst>
                <a:ext uri="{FF2B5EF4-FFF2-40B4-BE49-F238E27FC236}">
                  <a16:creationId xmlns:a16="http://schemas.microsoft.com/office/drawing/2014/main" id="{179BDFCA-59B4-BD8A-8DC3-8ADDC840AE82}"/>
                </a:ext>
              </a:extLst>
            </p:cNvPr>
            <p:cNvSpPr>
              <a:spLocks noGrp="1" noRot="1" noMove="1" noResize="1" noEditPoints="1" noAdjustHandles="1" noChangeArrowheads="1" noChangeShapeType="1"/>
            </p:cNvSpPr>
            <p:nvPr/>
          </p:nvSpPr>
          <p:spPr>
            <a:xfrm>
              <a:off x="3430719" y="3239588"/>
              <a:ext cx="284406" cy="757645"/>
            </a:xfrm>
            <a:prstGeom prst="leftBrace">
              <a:avLst>
                <a:gd name="adj1" fmla="val 6422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E5ED7B7F-9D18-9DDF-07F8-6B5BBF22A3E1}"/>
                </a:ext>
              </a:extLst>
            </p:cNvPr>
            <p:cNvSpPr txBox="1">
              <a:spLocks noGrp="1" noRot="1" noMove="1" noResize="1" noEditPoints="1" noAdjustHandles="1" noChangeArrowheads="1" noChangeShapeType="1"/>
            </p:cNvSpPr>
            <p:nvPr/>
          </p:nvSpPr>
          <p:spPr>
            <a:xfrm>
              <a:off x="1828801" y="3307025"/>
              <a:ext cx="1856300" cy="646331"/>
            </a:xfrm>
            <a:prstGeom prst="rect">
              <a:avLst/>
            </a:prstGeom>
            <a:noFill/>
          </p:spPr>
          <p:txBody>
            <a:bodyPr wrap="square" rtlCol="0">
              <a:spAutoFit/>
            </a:bodyPr>
            <a:lstStyle/>
            <a:p>
              <a:pPr algn="ctr"/>
              <a:r>
                <a:rPr lang="zh-CN" altLang="en-US" b="1" dirty="0"/>
                <a:t>扩展首部</a:t>
              </a:r>
              <a:endParaRPr lang="en-US" altLang="zh-CN" b="1" dirty="0"/>
            </a:p>
            <a:p>
              <a:pPr algn="ctr"/>
              <a:r>
                <a:rPr lang="zh-CN" altLang="en-US" b="1" dirty="0"/>
                <a:t>（最大</a:t>
              </a:r>
              <a:r>
                <a:rPr lang="en-US" altLang="zh-CN" b="1" dirty="0"/>
                <a:t>40</a:t>
              </a:r>
              <a:r>
                <a:rPr lang="zh-CN" altLang="en-US" b="1" dirty="0"/>
                <a:t>字节）</a:t>
              </a:r>
            </a:p>
          </p:txBody>
        </p:sp>
      </p:grpSp>
      <p:grpSp>
        <p:nvGrpSpPr>
          <p:cNvPr id="20" name="组合 19">
            <a:extLst>
              <a:ext uri="{FF2B5EF4-FFF2-40B4-BE49-F238E27FC236}">
                <a16:creationId xmlns:a16="http://schemas.microsoft.com/office/drawing/2014/main" id="{BB63778B-23BD-983B-C373-58BBAB66AFA7}"/>
              </a:ext>
            </a:extLst>
          </p:cNvPr>
          <p:cNvGrpSpPr/>
          <p:nvPr/>
        </p:nvGrpSpPr>
        <p:grpSpPr>
          <a:xfrm>
            <a:off x="3715125" y="4225555"/>
            <a:ext cx="5213338" cy="2181837"/>
            <a:chOff x="9121708" y="940734"/>
            <a:chExt cx="2765491" cy="3056499"/>
          </a:xfrm>
        </p:grpSpPr>
        <p:sp>
          <p:nvSpPr>
            <p:cNvPr id="28" name="矩形 27">
              <a:extLst>
                <a:ext uri="{FF2B5EF4-FFF2-40B4-BE49-F238E27FC236}">
                  <a16:creationId xmlns:a16="http://schemas.microsoft.com/office/drawing/2014/main" id="{A6847A53-E510-EF78-5FC9-6897601C3DCB}"/>
                </a:ext>
              </a:extLst>
            </p:cNvPr>
            <p:cNvSpPr/>
            <p:nvPr/>
          </p:nvSpPr>
          <p:spPr>
            <a:xfrm>
              <a:off x="9121708" y="940734"/>
              <a:ext cx="2765491" cy="4504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窗口</a:t>
              </a:r>
            </a:p>
          </p:txBody>
        </p:sp>
        <p:sp>
          <p:nvSpPr>
            <p:cNvPr id="29" name="矩形 28">
              <a:extLst>
                <a:ext uri="{FF2B5EF4-FFF2-40B4-BE49-F238E27FC236}">
                  <a16:creationId xmlns:a16="http://schemas.microsoft.com/office/drawing/2014/main" id="{4A09F857-D181-0E88-ED20-169A371DAF55}"/>
                </a:ext>
              </a:extLst>
            </p:cNvPr>
            <p:cNvSpPr/>
            <p:nvPr/>
          </p:nvSpPr>
          <p:spPr>
            <a:xfrm>
              <a:off x="9121708" y="1391193"/>
              <a:ext cx="2765491" cy="2606040"/>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lnSpc>
                  <a:spcPct val="150000"/>
                </a:lnSpc>
                <a:buFont typeface="Wingdings" panose="05000000000000000000" pitchFamily="2" charset="2"/>
                <a:buChar char="p"/>
              </a:pPr>
              <a:r>
                <a:rPr lang="zh-CN" altLang="en-US" sz="1600" b="1" dirty="0">
                  <a:solidFill>
                    <a:schemeClr val="tx1"/>
                  </a:solidFill>
                </a:rPr>
                <a:t>占</a:t>
              </a:r>
              <a:r>
                <a:rPr lang="en-US" altLang="zh-CN" sz="1600" b="1" dirty="0">
                  <a:solidFill>
                    <a:schemeClr val="tx1"/>
                  </a:solidFill>
                </a:rPr>
                <a:t>16</a:t>
              </a:r>
              <a:r>
                <a:rPr lang="zh-CN" altLang="en-US" sz="1600" b="1" dirty="0">
                  <a:solidFill>
                    <a:schemeClr val="tx1"/>
                  </a:solidFill>
                </a:rPr>
                <a:t>比特，该字段的取值</a:t>
              </a:r>
              <a:r>
                <a:rPr lang="zh-CN" altLang="en-US" sz="1600" b="1" dirty="0">
                  <a:solidFill>
                    <a:schemeClr val="accent1">
                      <a:lumMod val="75000"/>
                    </a:schemeClr>
                  </a:solidFill>
                </a:rPr>
                <a:t>以字节为单位</a:t>
              </a:r>
              <a:r>
                <a:rPr lang="zh-CN" altLang="en-US" sz="1600" b="1" dirty="0">
                  <a:solidFill>
                    <a:schemeClr val="tx1"/>
                  </a:solidFill>
                </a:rPr>
                <a:t>。</a:t>
              </a:r>
              <a:endParaRPr lang="en-US" altLang="zh-CN" sz="1600" b="1" dirty="0">
                <a:solidFill>
                  <a:schemeClr val="tx1"/>
                </a:solidFill>
              </a:endParaRPr>
            </a:p>
            <a:p>
              <a:pPr marL="285750" indent="-285750">
                <a:lnSpc>
                  <a:spcPct val="150000"/>
                </a:lnSpc>
                <a:buFont typeface="Wingdings" panose="05000000000000000000" pitchFamily="2" charset="2"/>
                <a:buChar char="p"/>
              </a:pPr>
              <a:r>
                <a:rPr lang="zh-CN" altLang="en-US" sz="1600" b="1" dirty="0">
                  <a:solidFill>
                    <a:schemeClr val="tx1"/>
                  </a:solidFill>
                </a:rPr>
                <a:t>指出发送本报文段的一方的</a:t>
              </a:r>
              <a:r>
                <a:rPr lang="zh-CN" altLang="en-US" sz="1600" b="1" dirty="0">
                  <a:solidFill>
                    <a:schemeClr val="accent1">
                      <a:lumMod val="75000"/>
                    </a:schemeClr>
                  </a:solidFill>
                </a:rPr>
                <a:t>接收窗口的大小</a:t>
              </a:r>
              <a:r>
                <a:rPr lang="zh-CN" altLang="en-US" sz="1600" b="1" dirty="0">
                  <a:solidFill>
                    <a:schemeClr val="tx1"/>
                  </a:solidFill>
                </a:rPr>
                <a:t>，即接收缓存的可用空间大小，这用来表征接收方的</a:t>
              </a:r>
              <a:r>
                <a:rPr lang="zh-CN" altLang="en-US" sz="1600" b="1" dirty="0">
                  <a:solidFill>
                    <a:schemeClr val="accent1">
                      <a:lumMod val="75000"/>
                    </a:schemeClr>
                  </a:solidFill>
                </a:rPr>
                <a:t>接收能力</a:t>
              </a:r>
              <a:r>
                <a:rPr lang="zh-CN" altLang="en-US" sz="1600" b="1" dirty="0">
                  <a:solidFill>
                    <a:schemeClr val="tx1"/>
                  </a:solidFill>
                </a:rPr>
                <a:t>。</a:t>
              </a:r>
              <a:endParaRPr lang="en-US" altLang="zh-CN" sz="1600" b="1" dirty="0">
                <a:solidFill>
                  <a:schemeClr val="tx1"/>
                </a:solidFill>
              </a:endParaRPr>
            </a:p>
            <a:p>
              <a:pPr marL="285750" indent="-285750">
                <a:lnSpc>
                  <a:spcPct val="150000"/>
                </a:lnSpc>
                <a:buFont typeface="Wingdings" panose="05000000000000000000" pitchFamily="2" charset="2"/>
                <a:buChar char="p"/>
              </a:pPr>
              <a:r>
                <a:rPr lang="zh-CN" altLang="en-US" sz="1600" b="1" dirty="0">
                  <a:solidFill>
                    <a:schemeClr val="tx1"/>
                  </a:solidFill>
                </a:rPr>
                <a:t>在计算机网络中，经常</a:t>
              </a:r>
              <a:r>
                <a:rPr lang="zh-CN" altLang="en-US" sz="1600" b="1" dirty="0">
                  <a:solidFill>
                    <a:schemeClr val="accent1">
                      <a:lumMod val="75000"/>
                    </a:schemeClr>
                  </a:solidFill>
                </a:rPr>
                <a:t>用接收方的接收能力的大小来控制发送方的数据发送量</a:t>
              </a:r>
              <a:r>
                <a:rPr lang="zh-CN" altLang="en-US" sz="1600" b="1" dirty="0">
                  <a:solidFill>
                    <a:schemeClr val="tx1"/>
                  </a:solidFill>
                </a:rPr>
                <a:t>，这就是所谓的</a:t>
              </a:r>
              <a:r>
                <a:rPr lang="zh-CN" altLang="en-US" sz="1600" b="1" dirty="0">
                  <a:solidFill>
                    <a:schemeClr val="accent1">
                      <a:lumMod val="75000"/>
                    </a:schemeClr>
                  </a:solidFill>
                </a:rPr>
                <a:t>流量控制</a:t>
              </a:r>
              <a:r>
                <a:rPr lang="zh-CN" altLang="en-US" sz="1600" b="1" dirty="0">
                  <a:solidFill>
                    <a:schemeClr val="tx1"/>
                  </a:solidFill>
                </a:rPr>
                <a:t>。</a:t>
              </a:r>
            </a:p>
          </p:txBody>
        </p:sp>
      </p:grpSp>
    </p:spTree>
    <p:custDataLst>
      <p:tags r:id="rId1"/>
    </p:custDataLst>
    <p:extLst>
      <p:ext uri="{BB962C8B-B14F-4D97-AF65-F5344CB8AC3E}">
        <p14:creationId xmlns:p14="http://schemas.microsoft.com/office/powerpoint/2010/main" val="8938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ppt_w</p:attrName>
                                        </p:attrNameLst>
                                      </p:cBhvr>
                                      <p:tavLst>
                                        <p:tav tm="0">
                                          <p:val>
                                            <p:fltVal val="0"/>
                                          </p:val>
                                        </p:tav>
                                        <p:tav tm="100000">
                                          <p:val>
                                            <p:strVal val="#ppt_w"/>
                                          </p:val>
                                        </p:tav>
                                      </p:tavLst>
                                    </p:anim>
                                    <p:anim calcmode="lin" valueType="num">
                                      <p:cBhvr>
                                        <p:cTn id="8" dur="500" fill="hold"/>
                                        <p:tgtEl>
                                          <p:spTgt spid="91"/>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90">
            <a:extLst>
              <a:ext uri="{FF2B5EF4-FFF2-40B4-BE49-F238E27FC236}">
                <a16:creationId xmlns:a16="http://schemas.microsoft.com/office/drawing/2014/main" id="{00F8A723-AE30-021F-4DF4-D3F593F5962F}"/>
              </a:ext>
            </a:extLst>
          </p:cNvPr>
          <p:cNvSpPr>
            <a:spLocks/>
          </p:cNvSpPr>
          <p:nvPr/>
        </p:nvSpPr>
        <p:spPr>
          <a:xfrm>
            <a:off x="3766457" y="2942264"/>
            <a:ext cx="2510246" cy="274320"/>
          </a:xfrm>
          <a:prstGeom prst="rect">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p>
          </p:txBody>
        </p:sp>
      </p:grpSp>
      <p:pic>
        <p:nvPicPr>
          <p:cNvPr id="11" name="图片 10" descr="形状&#10;&#10;中度可信度描述已自动生成">
            <a:extLst>
              <a:ext uri="{FF2B5EF4-FFF2-40B4-BE49-F238E27FC236}">
                <a16:creationId xmlns:a16="http://schemas.microsoft.com/office/drawing/2014/main" id="{68F07DBE-1845-3FCC-D8F9-604AEC9ABCC6}"/>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3106779" y="1214721"/>
            <a:ext cx="5976659" cy="2782512"/>
          </a:xfrm>
          <a:prstGeom prst="rect">
            <a:avLst/>
          </a:prstGeom>
        </p:spPr>
      </p:pic>
      <p:grpSp>
        <p:nvGrpSpPr>
          <p:cNvPr id="14" name="组合 13">
            <a:extLst>
              <a:ext uri="{FF2B5EF4-FFF2-40B4-BE49-F238E27FC236}">
                <a16:creationId xmlns:a16="http://schemas.microsoft.com/office/drawing/2014/main" id="{4CFE575E-7A3C-97A7-1846-50FAD1A67ECA}"/>
              </a:ext>
            </a:extLst>
          </p:cNvPr>
          <p:cNvGrpSpPr>
            <a:grpSpLocks noGrp="1" noUngrp="1" noRot="1" noMove="1" noResize="1"/>
          </p:cNvGrpSpPr>
          <p:nvPr/>
        </p:nvGrpSpPr>
        <p:grpSpPr>
          <a:xfrm>
            <a:off x="1828801" y="1476103"/>
            <a:ext cx="1886324" cy="1763486"/>
            <a:chOff x="1828801" y="1476103"/>
            <a:chExt cx="1886324" cy="1763486"/>
          </a:xfrm>
        </p:grpSpPr>
        <p:sp>
          <p:nvSpPr>
            <p:cNvPr id="12" name="左大括号 11">
              <a:extLst>
                <a:ext uri="{FF2B5EF4-FFF2-40B4-BE49-F238E27FC236}">
                  <a16:creationId xmlns:a16="http://schemas.microsoft.com/office/drawing/2014/main" id="{6AA23358-CF7D-DCFA-3ACE-A66B121CD90D}"/>
                </a:ext>
              </a:extLst>
            </p:cNvPr>
            <p:cNvSpPr>
              <a:spLocks noGrp="1" noRot="1" noMove="1" noResize="1" noEditPoints="1" noAdjustHandles="1" noChangeArrowheads="1" noChangeShapeType="1"/>
            </p:cNvSpPr>
            <p:nvPr/>
          </p:nvSpPr>
          <p:spPr>
            <a:xfrm>
              <a:off x="3430719" y="1476103"/>
              <a:ext cx="284406" cy="1763486"/>
            </a:xfrm>
            <a:prstGeom prst="leftBrace">
              <a:avLst>
                <a:gd name="adj1" fmla="val 6422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FC326A6-C085-463C-E7FF-8335E4094571}"/>
                </a:ext>
              </a:extLst>
            </p:cNvPr>
            <p:cNvSpPr txBox="1">
              <a:spLocks noGrp="1" noRot="1" noMove="1" noResize="1" noEditPoints="1" noAdjustHandles="1" noChangeArrowheads="1" noChangeShapeType="1"/>
            </p:cNvSpPr>
            <p:nvPr/>
          </p:nvSpPr>
          <p:spPr>
            <a:xfrm>
              <a:off x="1828801" y="2034680"/>
              <a:ext cx="1856300" cy="646331"/>
            </a:xfrm>
            <a:prstGeom prst="rect">
              <a:avLst/>
            </a:prstGeom>
            <a:noFill/>
          </p:spPr>
          <p:txBody>
            <a:bodyPr wrap="square" rtlCol="0">
              <a:spAutoFit/>
            </a:bodyPr>
            <a:lstStyle/>
            <a:p>
              <a:pPr algn="ctr"/>
              <a:r>
                <a:rPr lang="zh-CN" altLang="en-US" b="1" dirty="0"/>
                <a:t>固定首部</a:t>
              </a:r>
              <a:endParaRPr lang="en-US" altLang="zh-CN" b="1" dirty="0"/>
            </a:p>
            <a:p>
              <a:pPr algn="ctr"/>
              <a:r>
                <a:rPr lang="zh-CN" altLang="en-US" b="1" dirty="0"/>
                <a:t>（</a:t>
              </a:r>
              <a:r>
                <a:rPr lang="en-US" altLang="zh-CN" b="1" dirty="0"/>
                <a:t>20</a:t>
              </a:r>
              <a:r>
                <a:rPr lang="zh-CN" altLang="en-US" b="1" dirty="0"/>
                <a:t>字节）</a:t>
              </a:r>
            </a:p>
          </p:txBody>
        </p:sp>
      </p:grpSp>
      <p:grpSp>
        <p:nvGrpSpPr>
          <p:cNvPr id="15" name="组合 14">
            <a:extLst>
              <a:ext uri="{FF2B5EF4-FFF2-40B4-BE49-F238E27FC236}">
                <a16:creationId xmlns:a16="http://schemas.microsoft.com/office/drawing/2014/main" id="{E513724B-9749-14BA-7EB7-EA6CB6E5DB05}"/>
              </a:ext>
            </a:extLst>
          </p:cNvPr>
          <p:cNvGrpSpPr>
            <a:grpSpLocks noGrp="1" noUngrp="1" noRot="1" noMove="1" noResize="1"/>
          </p:cNvGrpSpPr>
          <p:nvPr/>
        </p:nvGrpSpPr>
        <p:grpSpPr>
          <a:xfrm>
            <a:off x="1828801" y="3239588"/>
            <a:ext cx="1886324" cy="757645"/>
            <a:chOff x="1828801" y="3239588"/>
            <a:chExt cx="1886324" cy="757645"/>
          </a:xfrm>
        </p:grpSpPr>
        <p:sp>
          <p:nvSpPr>
            <p:cNvPr id="89" name="左大括号 88">
              <a:extLst>
                <a:ext uri="{FF2B5EF4-FFF2-40B4-BE49-F238E27FC236}">
                  <a16:creationId xmlns:a16="http://schemas.microsoft.com/office/drawing/2014/main" id="{179BDFCA-59B4-BD8A-8DC3-8ADDC840AE82}"/>
                </a:ext>
              </a:extLst>
            </p:cNvPr>
            <p:cNvSpPr>
              <a:spLocks noGrp="1" noRot="1" noMove="1" noResize="1" noEditPoints="1" noAdjustHandles="1" noChangeArrowheads="1" noChangeShapeType="1"/>
            </p:cNvSpPr>
            <p:nvPr/>
          </p:nvSpPr>
          <p:spPr>
            <a:xfrm>
              <a:off x="3430719" y="3239588"/>
              <a:ext cx="284406" cy="757645"/>
            </a:xfrm>
            <a:prstGeom prst="leftBrace">
              <a:avLst>
                <a:gd name="adj1" fmla="val 6422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E5ED7B7F-9D18-9DDF-07F8-6B5BBF22A3E1}"/>
                </a:ext>
              </a:extLst>
            </p:cNvPr>
            <p:cNvSpPr txBox="1">
              <a:spLocks noGrp="1" noRot="1" noMove="1" noResize="1" noEditPoints="1" noAdjustHandles="1" noChangeArrowheads="1" noChangeShapeType="1"/>
            </p:cNvSpPr>
            <p:nvPr/>
          </p:nvSpPr>
          <p:spPr>
            <a:xfrm>
              <a:off x="1828801" y="3307025"/>
              <a:ext cx="1856300" cy="646331"/>
            </a:xfrm>
            <a:prstGeom prst="rect">
              <a:avLst/>
            </a:prstGeom>
            <a:noFill/>
          </p:spPr>
          <p:txBody>
            <a:bodyPr wrap="square" rtlCol="0">
              <a:spAutoFit/>
            </a:bodyPr>
            <a:lstStyle/>
            <a:p>
              <a:pPr algn="ctr"/>
              <a:r>
                <a:rPr lang="zh-CN" altLang="en-US" b="1" dirty="0"/>
                <a:t>扩展首部</a:t>
              </a:r>
              <a:endParaRPr lang="en-US" altLang="zh-CN" b="1" dirty="0"/>
            </a:p>
            <a:p>
              <a:pPr algn="ctr"/>
              <a:r>
                <a:rPr lang="zh-CN" altLang="en-US" b="1" dirty="0"/>
                <a:t>（最大</a:t>
              </a:r>
              <a:r>
                <a:rPr lang="en-US" altLang="zh-CN" b="1" dirty="0"/>
                <a:t>40</a:t>
              </a:r>
              <a:r>
                <a:rPr lang="zh-CN" altLang="en-US" b="1" dirty="0"/>
                <a:t>字节）</a:t>
              </a:r>
            </a:p>
          </p:txBody>
        </p:sp>
      </p:grpSp>
      <p:grpSp>
        <p:nvGrpSpPr>
          <p:cNvPr id="5" name="组合 4">
            <a:extLst>
              <a:ext uri="{FF2B5EF4-FFF2-40B4-BE49-F238E27FC236}">
                <a16:creationId xmlns:a16="http://schemas.microsoft.com/office/drawing/2014/main" id="{2B11C025-3508-711E-BF2E-D7F4053014A9}"/>
              </a:ext>
            </a:extLst>
          </p:cNvPr>
          <p:cNvGrpSpPr/>
          <p:nvPr/>
        </p:nvGrpSpPr>
        <p:grpSpPr>
          <a:xfrm>
            <a:off x="3380670" y="4407550"/>
            <a:ext cx="5428875" cy="1317227"/>
            <a:chOff x="3644132" y="4408554"/>
            <a:chExt cx="5428875" cy="1317227"/>
          </a:xfrm>
        </p:grpSpPr>
        <p:sp>
          <p:nvSpPr>
            <p:cNvPr id="42" name="矩形 41">
              <a:extLst>
                <a:ext uri="{FF2B5EF4-FFF2-40B4-BE49-F238E27FC236}">
                  <a16:creationId xmlns:a16="http://schemas.microsoft.com/office/drawing/2014/main" id="{D0C0BB11-878A-99F0-59C6-3BA5D1545FA2}"/>
                </a:ext>
              </a:extLst>
            </p:cNvPr>
            <p:cNvSpPr/>
            <p:nvPr/>
          </p:nvSpPr>
          <p:spPr>
            <a:xfrm>
              <a:off x="3644134" y="4408554"/>
              <a:ext cx="5428873" cy="3839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检验和</a:t>
              </a:r>
            </a:p>
          </p:txBody>
        </p:sp>
        <p:sp>
          <p:nvSpPr>
            <p:cNvPr id="43" name="矩形 42">
              <a:extLst>
                <a:ext uri="{FF2B5EF4-FFF2-40B4-BE49-F238E27FC236}">
                  <a16:creationId xmlns:a16="http://schemas.microsoft.com/office/drawing/2014/main" id="{E31E0973-125A-8752-77E6-172336A58BCC}"/>
                </a:ext>
              </a:extLst>
            </p:cNvPr>
            <p:cNvSpPr/>
            <p:nvPr/>
          </p:nvSpPr>
          <p:spPr>
            <a:xfrm>
              <a:off x="3644132" y="4795597"/>
              <a:ext cx="5428875" cy="930184"/>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lnSpc>
                  <a:spcPct val="150000"/>
                </a:lnSpc>
                <a:buFont typeface="Wingdings" panose="05000000000000000000" pitchFamily="2" charset="2"/>
                <a:buChar char="p"/>
              </a:pPr>
              <a:r>
                <a:rPr lang="zh-CN" altLang="en-US" sz="1600" b="1" dirty="0">
                  <a:solidFill>
                    <a:schemeClr val="tx1"/>
                  </a:solidFill>
                </a:rPr>
                <a:t>占</a:t>
              </a:r>
              <a:r>
                <a:rPr lang="en-US" altLang="zh-CN" sz="1600" b="1" dirty="0">
                  <a:solidFill>
                    <a:schemeClr val="tx1"/>
                  </a:solidFill>
                </a:rPr>
                <a:t>16</a:t>
              </a:r>
              <a:r>
                <a:rPr lang="zh-CN" altLang="en-US" sz="1600" b="1" dirty="0">
                  <a:solidFill>
                    <a:schemeClr val="tx1"/>
                  </a:solidFill>
                </a:rPr>
                <a:t>比特</a:t>
              </a:r>
              <a:endParaRPr lang="en-US" altLang="zh-CN" sz="1600" b="1" dirty="0">
                <a:solidFill>
                  <a:schemeClr val="tx1"/>
                </a:solidFill>
              </a:endParaRPr>
            </a:p>
            <a:p>
              <a:pPr marL="285750" indent="-285750">
                <a:lnSpc>
                  <a:spcPct val="150000"/>
                </a:lnSpc>
                <a:buFont typeface="Wingdings" panose="05000000000000000000" pitchFamily="2" charset="2"/>
                <a:buChar char="p"/>
              </a:pPr>
              <a:r>
                <a:rPr lang="zh-CN" altLang="en-US" sz="1600" b="1" dirty="0">
                  <a:solidFill>
                    <a:schemeClr val="tx1"/>
                  </a:solidFill>
                </a:rPr>
                <a:t>用来</a:t>
              </a:r>
              <a:r>
                <a:rPr lang="zh-CN" altLang="en-US" sz="1600" b="1" dirty="0">
                  <a:solidFill>
                    <a:schemeClr val="accent1">
                      <a:lumMod val="75000"/>
                    </a:schemeClr>
                  </a:solidFill>
                </a:rPr>
                <a:t>检查整个</a:t>
              </a:r>
              <a:r>
                <a:rPr lang="en-US" altLang="zh-CN" sz="1600" b="1" dirty="0">
                  <a:solidFill>
                    <a:schemeClr val="accent1">
                      <a:lumMod val="75000"/>
                    </a:schemeClr>
                  </a:solidFill>
                </a:rPr>
                <a:t>TCP</a:t>
              </a:r>
              <a:r>
                <a:rPr lang="zh-CN" altLang="en-US" sz="1600" b="1" dirty="0">
                  <a:solidFill>
                    <a:schemeClr val="accent1">
                      <a:lumMod val="75000"/>
                    </a:schemeClr>
                  </a:solidFill>
                </a:rPr>
                <a:t>报文段在传输过程中是否出现了误码</a:t>
              </a:r>
              <a:r>
                <a:rPr lang="zh-CN" altLang="en-US" sz="1600" b="1" dirty="0">
                  <a:solidFill>
                    <a:schemeClr val="tx1"/>
                  </a:solidFill>
                </a:rPr>
                <a:t>。</a:t>
              </a:r>
            </a:p>
          </p:txBody>
        </p:sp>
      </p:grpSp>
    </p:spTree>
    <p:custDataLst>
      <p:tags r:id="rId1"/>
    </p:custDataLst>
    <p:extLst>
      <p:ext uri="{BB962C8B-B14F-4D97-AF65-F5344CB8AC3E}">
        <p14:creationId xmlns:p14="http://schemas.microsoft.com/office/powerpoint/2010/main" val="294478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ppt_w</p:attrName>
                                        </p:attrNameLst>
                                      </p:cBhvr>
                                      <p:tavLst>
                                        <p:tav tm="0">
                                          <p:val>
                                            <p:fltVal val="0"/>
                                          </p:val>
                                        </p:tav>
                                        <p:tav tm="100000">
                                          <p:val>
                                            <p:strVal val="#ppt_w"/>
                                          </p:val>
                                        </p:tav>
                                      </p:tavLst>
                                    </p:anim>
                                    <p:anim calcmode="lin" valueType="num">
                                      <p:cBhvr>
                                        <p:cTn id="8" dur="500" fill="hold"/>
                                        <p:tgtEl>
                                          <p:spTgt spid="91"/>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p>
          </p:txBody>
        </p:sp>
      </p:grpSp>
      <p:grpSp>
        <p:nvGrpSpPr>
          <p:cNvPr id="8" name="组合 7">
            <a:extLst>
              <a:ext uri="{FF2B5EF4-FFF2-40B4-BE49-F238E27FC236}">
                <a16:creationId xmlns:a16="http://schemas.microsoft.com/office/drawing/2014/main" id="{A154A494-329A-AF28-7541-9E563DA11C96}"/>
              </a:ext>
            </a:extLst>
          </p:cNvPr>
          <p:cNvGrpSpPr/>
          <p:nvPr/>
        </p:nvGrpSpPr>
        <p:grpSpPr>
          <a:xfrm>
            <a:off x="4201517" y="3887743"/>
            <a:ext cx="4079132" cy="451007"/>
            <a:chOff x="4027250" y="3044810"/>
            <a:chExt cx="4079132" cy="451007"/>
          </a:xfrm>
        </p:grpSpPr>
        <p:sp>
          <p:nvSpPr>
            <p:cNvPr id="6" name="矩形 5">
              <a:extLst>
                <a:ext uri="{FF2B5EF4-FFF2-40B4-BE49-F238E27FC236}">
                  <a16:creationId xmlns:a16="http://schemas.microsoft.com/office/drawing/2014/main" id="{6D0403F4-768E-7F37-F978-026C7B1EA668}"/>
                </a:ext>
              </a:extLst>
            </p:cNvPr>
            <p:cNvSpPr/>
            <p:nvPr/>
          </p:nvSpPr>
          <p:spPr>
            <a:xfrm>
              <a:off x="4027250" y="3044810"/>
              <a:ext cx="1134894" cy="451007"/>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TCP</a:t>
              </a:r>
              <a:r>
                <a:rPr lang="zh-CN" altLang="en-US" b="1" dirty="0"/>
                <a:t>首部</a:t>
              </a:r>
            </a:p>
          </p:txBody>
        </p:sp>
        <p:sp>
          <p:nvSpPr>
            <p:cNvPr id="17" name="矩形 16">
              <a:extLst>
                <a:ext uri="{FF2B5EF4-FFF2-40B4-BE49-F238E27FC236}">
                  <a16:creationId xmlns:a16="http://schemas.microsoft.com/office/drawing/2014/main" id="{9A44D8CC-ED85-6688-6540-318D080BE9C3}"/>
                </a:ext>
              </a:extLst>
            </p:cNvPr>
            <p:cNvSpPr/>
            <p:nvPr/>
          </p:nvSpPr>
          <p:spPr>
            <a:xfrm>
              <a:off x="5162144" y="3044810"/>
              <a:ext cx="2944238" cy="4510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数据载荷</a:t>
              </a:r>
            </a:p>
          </p:txBody>
        </p:sp>
      </p:grpSp>
      <p:sp>
        <p:nvSpPr>
          <p:cNvPr id="19" name="矩形 18">
            <a:extLst>
              <a:ext uri="{FF2B5EF4-FFF2-40B4-BE49-F238E27FC236}">
                <a16:creationId xmlns:a16="http://schemas.microsoft.com/office/drawing/2014/main" id="{97A0B0E7-6F11-BA6A-D194-73A34EE9BC86}"/>
              </a:ext>
            </a:extLst>
          </p:cNvPr>
          <p:cNvSpPr/>
          <p:nvPr/>
        </p:nvSpPr>
        <p:spPr>
          <a:xfrm>
            <a:off x="3066623" y="3887743"/>
            <a:ext cx="1134894"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伪首部</a:t>
            </a:r>
          </a:p>
        </p:txBody>
      </p:sp>
      <p:grpSp>
        <p:nvGrpSpPr>
          <p:cNvPr id="39" name="组合 38">
            <a:extLst>
              <a:ext uri="{FF2B5EF4-FFF2-40B4-BE49-F238E27FC236}">
                <a16:creationId xmlns:a16="http://schemas.microsoft.com/office/drawing/2014/main" id="{172DA749-0D16-D211-5BE3-0EA99A43F5D0}"/>
              </a:ext>
            </a:extLst>
          </p:cNvPr>
          <p:cNvGrpSpPr/>
          <p:nvPr/>
        </p:nvGrpSpPr>
        <p:grpSpPr>
          <a:xfrm>
            <a:off x="366623" y="2575102"/>
            <a:ext cx="7020000" cy="1312641"/>
            <a:chOff x="1274486" y="1438630"/>
            <a:chExt cx="7020000" cy="1312641"/>
          </a:xfrm>
        </p:grpSpPr>
        <p:sp>
          <p:nvSpPr>
            <p:cNvPr id="28" name="矩形 27">
              <a:extLst>
                <a:ext uri="{FF2B5EF4-FFF2-40B4-BE49-F238E27FC236}">
                  <a16:creationId xmlns:a16="http://schemas.microsoft.com/office/drawing/2014/main" id="{A6DA8ED2-DE6F-CB5D-C3EA-9CBCBA468F35}"/>
                </a:ext>
              </a:extLst>
            </p:cNvPr>
            <p:cNvSpPr/>
            <p:nvPr/>
          </p:nvSpPr>
          <p:spPr>
            <a:xfrm>
              <a:off x="1814486" y="1807964"/>
              <a:ext cx="2160000"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源</a:t>
              </a:r>
              <a:r>
                <a:rPr lang="en-US" altLang="zh-CN" b="1" dirty="0"/>
                <a:t>IP</a:t>
              </a:r>
              <a:r>
                <a:rPr lang="zh-CN" altLang="en-US" b="1" dirty="0"/>
                <a:t>地址</a:t>
              </a:r>
            </a:p>
          </p:txBody>
        </p:sp>
        <p:sp>
          <p:nvSpPr>
            <p:cNvPr id="29" name="矩形 28">
              <a:extLst>
                <a:ext uri="{FF2B5EF4-FFF2-40B4-BE49-F238E27FC236}">
                  <a16:creationId xmlns:a16="http://schemas.microsoft.com/office/drawing/2014/main" id="{66A87F74-23D0-CA43-100B-12C07854E500}"/>
                </a:ext>
              </a:extLst>
            </p:cNvPr>
            <p:cNvSpPr/>
            <p:nvPr/>
          </p:nvSpPr>
          <p:spPr>
            <a:xfrm>
              <a:off x="3974486" y="1807963"/>
              <a:ext cx="2160000"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目的</a:t>
              </a:r>
              <a:r>
                <a:rPr lang="en-US" altLang="zh-CN" b="1" dirty="0"/>
                <a:t>IP</a:t>
              </a:r>
              <a:r>
                <a:rPr lang="zh-CN" altLang="en-US" b="1" dirty="0"/>
                <a:t>地址</a:t>
              </a:r>
            </a:p>
          </p:txBody>
        </p:sp>
        <p:sp>
          <p:nvSpPr>
            <p:cNvPr id="30" name="矩形 29">
              <a:extLst>
                <a:ext uri="{FF2B5EF4-FFF2-40B4-BE49-F238E27FC236}">
                  <a16:creationId xmlns:a16="http://schemas.microsoft.com/office/drawing/2014/main" id="{A5302FFD-6503-885A-0560-CF7855B7A119}"/>
                </a:ext>
              </a:extLst>
            </p:cNvPr>
            <p:cNvSpPr/>
            <p:nvPr/>
          </p:nvSpPr>
          <p:spPr>
            <a:xfrm>
              <a:off x="6134486" y="1807962"/>
              <a:ext cx="540000"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a:t>
              </a:r>
              <a:endParaRPr lang="zh-CN" altLang="en-US" b="1" dirty="0"/>
            </a:p>
          </p:txBody>
        </p:sp>
        <p:sp>
          <p:nvSpPr>
            <p:cNvPr id="31" name="矩形 30">
              <a:extLst>
                <a:ext uri="{FF2B5EF4-FFF2-40B4-BE49-F238E27FC236}">
                  <a16:creationId xmlns:a16="http://schemas.microsoft.com/office/drawing/2014/main" id="{C46ADCC3-C691-2673-7EFF-CD665A90C2AF}"/>
                </a:ext>
              </a:extLst>
            </p:cNvPr>
            <p:cNvSpPr/>
            <p:nvPr/>
          </p:nvSpPr>
          <p:spPr>
            <a:xfrm>
              <a:off x="6674486" y="1807962"/>
              <a:ext cx="540000"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6</a:t>
              </a:r>
              <a:endParaRPr lang="zh-CN" altLang="en-US" b="1" dirty="0"/>
            </a:p>
          </p:txBody>
        </p:sp>
        <p:sp>
          <p:nvSpPr>
            <p:cNvPr id="32" name="矩形 31">
              <a:extLst>
                <a:ext uri="{FF2B5EF4-FFF2-40B4-BE49-F238E27FC236}">
                  <a16:creationId xmlns:a16="http://schemas.microsoft.com/office/drawing/2014/main" id="{6AF251F6-F9D8-670D-F1E1-A63DBCBF98A4}"/>
                </a:ext>
              </a:extLst>
            </p:cNvPr>
            <p:cNvSpPr/>
            <p:nvPr/>
          </p:nvSpPr>
          <p:spPr>
            <a:xfrm>
              <a:off x="7214486" y="1807962"/>
              <a:ext cx="1080000"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TCP</a:t>
              </a:r>
              <a:r>
                <a:rPr lang="zh-CN" altLang="en-US" b="1" dirty="0"/>
                <a:t>长度</a:t>
              </a:r>
            </a:p>
          </p:txBody>
        </p:sp>
        <p:sp>
          <p:nvSpPr>
            <p:cNvPr id="22" name="文本框 21">
              <a:extLst>
                <a:ext uri="{FF2B5EF4-FFF2-40B4-BE49-F238E27FC236}">
                  <a16:creationId xmlns:a16="http://schemas.microsoft.com/office/drawing/2014/main" id="{BE5C1A2C-557F-58A1-69D3-66705D390F8C}"/>
                </a:ext>
              </a:extLst>
            </p:cNvPr>
            <p:cNvSpPr txBox="1"/>
            <p:nvPr/>
          </p:nvSpPr>
          <p:spPr>
            <a:xfrm>
              <a:off x="1814486" y="1438630"/>
              <a:ext cx="2160000" cy="369332"/>
            </a:xfrm>
            <a:prstGeom prst="rect">
              <a:avLst/>
            </a:prstGeom>
            <a:noFill/>
          </p:spPr>
          <p:txBody>
            <a:bodyPr wrap="square" rtlCol="0">
              <a:spAutoFit/>
            </a:bodyPr>
            <a:lstStyle/>
            <a:p>
              <a:pPr algn="ctr"/>
              <a:r>
                <a:rPr lang="en-US" altLang="zh-CN" b="1" dirty="0"/>
                <a:t>4</a:t>
              </a:r>
              <a:endParaRPr lang="zh-CN" altLang="en-US" b="1" dirty="0"/>
            </a:p>
          </p:txBody>
        </p:sp>
        <p:sp>
          <p:nvSpPr>
            <p:cNvPr id="34" name="文本框 33">
              <a:extLst>
                <a:ext uri="{FF2B5EF4-FFF2-40B4-BE49-F238E27FC236}">
                  <a16:creationId xmlns:a16="http://schemas.microsoft.com/office/drawing/2014/main" id="{B32F3200-71F9-190E-CBFC-5EAD85517042}"/>
                </a:ext>
              </a:extLst>
            </p:cNvPr>
            <p:cNvSpPr txBox="1"/>
            <p:nvPr/>
          </p:nvSpPr>
          <p:spPr>
            <a:xfrm>
              <a:off x="3974486" y="1438630"/>
              <a:ext cx="2160000" cy="369332"/>
            </a:xfrm>
            <a:prstGeom prst="rect">
              <a:avLst/>
            </a:prstGeom>
            <a:noFill/>
          </p:spPr>
          <p:txBody>
            <a:bodyPr wrap="square" rtlCol="0">
              <a:spAutoFit/>
            </a:bodyPr>
            <a:lstStyle/>
            <a:p>
              <a:pPr algn="ctr"/>
              <a:r>
                <a:rPr lang="en-US" altLang="zh-CN" b="1" dirty="0"/>
                <a:t>4</a:t>
              </a:r>
              <a:endParaRPr lang="zh-CN" altLang="en-US" b="1" dirty="0"/>
            </a:p>
          </p:txBody>
        </p:sp>
        <p:sp>
          <p:nvSpPr>
            <p:cNvPr id="35" name="文本框 34">
              <a:extLst>
                <a:ext uri="{FF2B5EF4-FFF2-40B4-BE49-F238E27FC236}">
                  <a16:creationId xmlns:a16="http://schemas.microsoft.com/office/drawing/2014/main" id="{ACBD219F-A1AC-B225-B9A2-AE03FCDD50B3}"/>
                </a:ext>
              </a:extLst>
            </p:cNvPr>
            <p:cNvSpPr txBox="1"/>
            <p:nvPr/>
          </p:nvSpPr>
          <p:spPr>
            <a:xfrm>
              <a:off x="6134486" y="1438630"/>
              <a:ext cx="540000" cy="369332"/>
            </a:xfrm>
            <a:prstGeom prst="rect">
              <a:avLst/>
            </a:prstGeom>
            <a:noFill/>
          </p:spPr>
          <p:txBody>
            <a:bodyPr wrap="square" rtlCol="0">
              <a:spAutoFit/>
            </a:bodyPr>
            <a:lstStyle/>
            <a:p>
              <a:pPr algn="ctr"/>
              <a:r>
                <a:rPr lang="en-US" altLang="zh-CN" b="1" dirty="0"/>
                <a:t>1</a:t>
              </a:r>
              <a:endParaRPr lang="zh-CN" altLang="en-US" b="1" dirty="0"/>
            </a:p>
          </p:txBody>
        </p:sp>
        <p:sp>
          <p:nvSpPr>
            <p:cNvPr id="36" name="文本框 35">
              <a:extLst>
                <a:ext uri="{FF2B5EF4-FFF2-40B4-BE49-F238E27FC236}">
                  <a16:creationId xmlns:a16="http://schemas.microsoft.com/office/drawing/2014/main" id="{0B2A3A0F-5239-08F3-290E-720A5A66288B}"/>
                </a:ext>
              </a:extLst>
            </p:cNvPr>
            <p:cNvSpPr txBox="1"/>
            <p:nvPr/>
          </p:nvSpPr>
          <p:spPr>
            <a:xfrm>
              <a:off x="6674486" y="1438630"/>
              <a:ext cx="540000" cy="369332"/>
            </a:xfrm>
            <a:prstGeom prst="rect">
              <a:avLst/>
            </a:prstGeom>
            <a:noFill/>
          </p:spPr>
          <p:txBody>
            <a:bodyPr wrap="square" rtlCol="0">
              <a:spAutoFit/>
            </a:bodyPr>
            <a:lstStyle/>
            <a:p>
              <a:pPr algn="ctr"/>
              <a:r>
                <a:rPr lang="en-US" altLang="zh-CN" b="1" dirty="0"/>
                <a:t>1</a:t>
              </a:r>
              <a:endParaRPr lang="zh-CN" altLang="en-US" b="1" dirty="0"/>
            </a:p>
          </p:txBody>
        </p:sp>
        <p:sp>
          <p:nvSpPr>
            <p:cNvPr id="37" name="文本框 36">
              <a:extLst>
                <a:ext uri="{FF2B5EF4-FFF2-40B4-BE49-F238E27FC236}">
                  <a16:creationId xmlns:a16="http://schemas.microsoft.com/office/drawing/2014/main" id="{023F0D12-76A5-01F9-917D-EC1646D3D8A5}"/>
                </a:ext>
              </a:extLst>
            </p:cNvPr>
            <p:cNvSpPr txBox="1"/>
            <p:nvPr/>
          </p:nvSpPr>
          <p:spPr>
            <a:xfrm>
              <a:off x="7214485" y="1438630"/>
              <a:ext cx="1079999" cy="369332"/>
            </a:xfrm>
            <a:prstGeom prst="rect">
              <a:avLst/>
            </a:prstGeom>
            <a:noFill/>
          </p:spPr>
          <p:txBody>
            <a:bodyPr wrap="square" rtlCol="0">
              <a:spAutoFit/>
            </a:bodyPr>
            <a:lstStyle/>
            <a:p>
              <a:pPr algn="ctr"/>
              <a:r>
                <a:rPr lang="en-US" altLang="zh-CN" b="1" dirty="0"/>
                <a:t>2</a:t>
              </a:r>
              <a:endParaRPr lang="zh-CN" altLang="en-US" b="1" dirty="0"/>
            </a:p>
          </p:txBody>
        </p:sp>
        <p:sp>
          <p:nvSpPr>
            <p:cNvPr id="23" name="文本框 22">
              <a:extLst>
                <a:ext uri="{FF2B5EF4-FFF2-40B4-BE49-F238E27FC236}">
                  <a16:creationId xmlns:a16="http://schemas.microsoft.com/office/drawing/2014/main" id="{12B799F4-E647-FD4F-3133-3F8D156387AE}"/>
                </a:ext>
              </a:extLst>
            </p:cNvPr>
            <p:cNvSpPr txBox="1"/>
            <p:nvPr/>
          </p:nvSpPr>
          <p:spPr>
            <a:xfrm>
              <a:off x="1274486" y="1438630"/>
              <a:ext cx="678873" cy="369332"/>
            </a:xfrm>
            <a:prstGeom prst="rect">
              <a:avLst/>
            </a:prstGeom>
            <a:noFill/>
          </p:spPr>
          <p:txBody>
            <a:bodyPr wrap="square" rtlCol="0">
              <a:spAutoFit/>
            </a:bodyPr>
            <a:lstStyle/>
            <a:p>
              <a:r>
                <a:rPr lang="zh-CN" altLang="en-US" b="1" dirty="0"/>
                <a:t>字节</a:t>
              </a:r>
            </a:p>
          </p:txBody>
        </p:sp>
        <p:cxnSp>
          <p:nvCxnSpPr>
            <p:cNvPr id="26" name="直接连接符 25">
              <a:extLst>
                <a:ext uri="{FF2B5EF4-FFF2-40B4-BE49-F238E27FC236}">
                  <a16:creationId xmlns:a16="http://schemas.microsoft.com/office/drawing/2014/main" id="{D8B56EFE-519A-566E-E60C-2A3A9DB6696A}"/>
                </a:ext>
              </a:extLst>
            </p:cNvPr>
            <p:cNvCxnSpPr/>
            <p:nvPr/>
          </p:nvCxnSpPr>
          <p:spPr>
            <a:xfrm flipH="1" flipV="1">
              <a:off x="1814486" y="2258969"/>
              <a:ext cx="2160000" cy="49230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94922125-B9E9-E0E8-2EFE-7D6C93BE9B42}"/>
                </a:ext>
              </a:extLst>
            </p:cNvPr>
            <p:cNvCxnSpPr>
              <a:cxnSpLocks/>
            </p:cNvCxnSpPr>
            <p:nvPr/>
          </p:nvCxnSpPr>
          <p:spPr>
            <a:xfrm flipV="1">
              <a:off x="5109380" y="2258969"/>
              <a:ext cx="3185104" cy="49230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25CD3CDF-4D7E-304D-59C3-B5FD77EE7FD7}"/>
              </a:ext>
            </a:extLst>
          </p:cNvPr>
          <p:cNvGrpSpPr/>
          <p:nvPr/>
        </p:nvGrpSpPr>
        <p:grpSpPr>
          <a:xfrm>
            <a:off x="5496623" y="976301"/>
            <a:ext cx="4539546" cy="1592270"/>
            <a:chOff x="5496623" y="1204896"/>
            <a:chExt cx="4539546" cy="1592270"/>
          </a:xfrm>
        </p:grpSpPr>
        <p:cxnSp>
          <p:nvCxnSpPr>
            <p:cNvPr id="48" name="连接符: 肘形 47">
              <a:extLst>
                <a:ext uri="{FF2B5EF4-FFF2-40B4-BE49-F238E27FC236}">
                  <a16:creationId xmlns:a16="http://schemas.microsoft.com/office/drawing/2014/main" id="{801CEB76-8F99-8650-FA0A-15CA84D6EC04}"/>
                </a:ext>
              </a:extLst>
            </p:cNvPr>
            <p:cNvCxnSpPr>
              <a:cxnSpLocks/>
              <a:stCxn id="35" idx="0"/>
              <a:endCxn id="50" idx="1"/>
            </p:cNvCxnSpPr>
            <p:nvPr/>
          </p:nvCxnSpPr>
          <p:spPr>
            <a:xfrm rot="5400000" flipH="1" flipV="1">
              <a:off x="5975111" y="911074"/>
              <a:ext cx="1407604" cy="2364580"/>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A72F0527-8434-0522-E103-8697D1650169}"/>
                </a:ext>
              </a:extLst>
            </p:cNvPr>
            <p:cNvSpPr txBox="1"/>
            <p:nvPr/>
          </p:nvSpPr>
          <p:spPr>
            <a:xfrm>
              <a:off x="7861203" y="1204896"/>
              <a:ext cx="2174966" cy="369332"/>
            </a:xfrm>
            <a:prstGeom prst="rect">
              <a:avLst/>
            </a:prstGeom>
            <a:noFill/>
          </p:spPr>
          <p:txBody>
            <a:bodyPr wrap="square" rtlCol="0">
              <a:spAutoFit/>
            </a:bodyPr>
            <a:lstStyle/>
            <a:p>
              <a:r>
                <a:rPr lang="zh-CN" altLang="en-US" b="1" dirty="0"/>
                <a:t>保留字节，置为</a:t>
              </a:r>
              <a:r>
                <a:rPr lang="en-US" altLang="zh-CN" b="1" dirty="0"/>
                <a:t>0</a:t>
              </a:r>
              <a:r>
                <a:rPr lang="zh-CN" altLang="en-US" b="1" dirty="0"/>
                <a:t>。</a:t>
              </a:r>
            </a:p>
          </p:txBody>
        </p:sp>
      </p:grpSp>
      <p:grpSp>
        <p:nvGrpSpPr>
          <p:cNvPr id="66" name="组合 65">
            <a:extLst>
              <a:ext uri="{FF2B5EF4-FFF2-40B4-BE49-F238E27FC236}">
                <a16:creationId xmlns:a16="http://schemas.microsoft.com/office/drawing/2014/main" id="{25928F70-926F-1DA6-6E13-AA8386D85435}"/>
              </a:ext>
            </a:extLst>
          </p:cNvPr>
          <p:cNvGrpSpPr/>
          <p:nvPr/>
        </p:nvGrpSpPr>
        <p:grpSpPr>
          <a:xfrm>
            <a:off x="6036623" y="1384035"/>
            <a:ext cx="5810296" cy="1184536"/>
            <a:chOff x="6036623" y="1612630"/>
            <a:chExt cx="5810296" cy="1184536"/>
          </a:xfrm>
        </p:grpSpPr>
        <p:cxnSp>
          <p:nvCxnSpPr>
            <p:cNvPr id="54" name="连接符: 肘形 53">
              <a:extLst>
                <a:ext uri="{FF2B5EF4-FFF2-40B4-BE49-F238E27FC236}">
                  <a16:creationId xmlns:a16="http://schemas.microsoft.com/office/drawing/2014/main" id="{29017561-D5FA-DAF3-250F-F66A7C7231C7}"/>
                </a:ext>
              </a:extLst>
            </p:cNvPr>
            <p:cNvCxnSpPr>
              <a:cxnSpLocks/>
              <a:stCxn id="36" idx="0"/>
              <a:endCxn id="57" idx="1"/>
            </p:cNvCxnSpPr>
            <p:nvPr/>
          </p:nvCxnSpPr>
          <p:spPr>
            <a:xfrm rot="5400000" flipH="1" flipV="1">
              <a:off x="6518228" y="1454191"/>
              <a:ext cx="861370" cy="1824580"/>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DCD65786-2850-43EA-B779-90198D39ED18}"/>
                </a:ext>
              </a:extLst>
            </p:cNvPr>
            <p:cNvSpPr txBox="1"/>
            <p:nvPr/>
          </p:nvSpPr>
          <p:spPr>
            <a:xfrm>
              <a:off x="7861203" y="1612630"/>
              <a:ext cx="3985716" cy="646331"/>
            </a:xfrm>
            <a:prstGeom prst="rect">
              <a:avLst/>
            </a:prstGeom>
            <a:noFill/>
          </p:spPr>
          <p:txBody>
            <a:bodyPr wrap="square" rtlCol="0">
              <a:spAutoFit/>
            </a:bodyPr>
            <a:lstStyle/>
            <a:p>
              <a:r>
                <a:rPr lang="en-US" altLang="zh-CN" b="1" dirty="0"/>
                <a:t>IPv4</a:t>
              </a:r>
              <a:r>
                <a:rPr lang="zh-CN" altLang="en-US" b="1" dirty="0"/>
                <a:t>数据报首部中的协议字段的值，对于</a:t>
              </a:r>
              <a:r>
                <a:rPr lang="en-US" altLang="zh-CN" b="1" dirty="0"/>
                <a:t>TCP</a:t>
              </a:r>
              <a:r>
                <a:rPr lang="zh-CN" altLang="en-US" b="1" dirty="0"/>
                <a:t>，该值为</a:t>
              </a:r>
              <a:r>
                <a:rPr lang="en-US" altLang="zh-CN" b="1" dirty="0"/>
                <a:t>6</a:t>
              </a:r>
              <a:r>
                <a:rPr lang="zh-CN" altLang="en-US" b="1" dirty="0"/>
                <a:t>。</a:t>
              </a:r>
            </a:p>
          </p:txBody>
        </p:sp>
      </p:grpSp>
      <p:grpSp>
        <p:nvGrpSpPr>
          <p:cNvPr id="67" name="组合 66">
            <a:extLst>
              <a:ext uri="{FF2B5EF4-FFF2-40B4-BE49-F238E27FC236}">
                <a16:creationId xmlns:a16="http://schemas.microsoft.com/office/drawing/2014/main" id="{220F9867-BA11-F24E-4922-EF83CD4B0086}"/>
              </a:ext>
            </a:extLst>
          </p:cNvPr>
          <p:cNvGrpSpPr/>
          <p:nvPr/>
        </p:nvGrpSpPr>
        <p:grpSpPr>
          <a:xfrm>
            <a:off x="6846622" y="2168866"/>
            <a:ext cx="3189547" cy="399706"/>
            <a:chOff x="6846622" y="2397461"/>
            <a:chExt cx="3189547" cy="399706"/>
          </a:xfrm>
        </p:grpSpPr>
        <p:cxnSp>
          <p:nvCxnSpPr>
            <p:cNvPr id="58" name="连接符: 肘形 57">
              <a:extLst>
                <a:ext uri="{FF2B5EF4-FFF2-40B4-BE49-F238E27FC236}">
                  <a16:creationId xmlns:a16="http://schemas.microsoft.com/office/drawing/2014/main" id="{795CF442-7BA6-FBF2-73B5-1B7033B16103}"/>
                </a:ext>
              </a:extLst>
            </p:cNvPr>
            <p:cNvCxnSpPr>
              <a:cxnSpLocks/>
              <a:stCxn id="37" idx="0"/>
              <a:endCxn id="63" idx="1"/>
            </p:cNvCxnSpPr>
            <p:nvPr/>
          </p:nvCxnSpPr>
          <p:spPr>
            <a:xfrm rot="5400000" flipH="1" flipV="1">
              <a:off x="7246393" y="2182357"/>
              <a:ext cx="215039" cy="1014581"/>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8DD0CE1B-94BF-8BA4-8506-A6701ABE52CF}"/>
                </a:ext>
              </a:extLst>
            </p:cNvPr>
            <p:cNvSpPr txBox="1"/>
            <p:nvPr/>
          </p:nvSpPr>
          <p:spPr>
            <a:xfrm>
              <a:off x="7861203" y="2397461"/>
              <a:ext cx="2174966" cy="369332"/>
            </a:xfrm>
            <a:prstGeom prst="rect">
              <a:avLst/>
            </a:prstGeom>
            <a:noFill/>
          </p:spPr>
          <p:txBody>
            <a:bodyPr wrap="square" rtlCol="0">
              <a:spAutoFit/>
            </a:bodyPr>
            <a:lstStyle/>
            <a:p>
              <a:r>
                <a:rPr lang="en-US" altLang="zh-CN" b="1" dirty="0"/>
                <a:t>TCP</a:t>
              </a:r>
              <a:r>
                <a:rPr lang="zh-CN" altLang="en-US" b="1" dirty="0"/>
                <a:t>报文段的长度。</a:t>
              </a:r>
            </a:p>
          </p:txBody>
        </p:sp>
      </p:grpSp>
      <p:sp>
        <p:nvSpPr>
          <p:cNvPr id="68" name="矩形 67">
            <a:extLst>
              <a:ext uri="{FF2B5EF4-FFF2-40B4-BE49-F238E27FC236}">
                <a16:creationId xmlns:a16="http://schemas.microsoft.com/office/drawing/2014/main" id="{2EBBA243-CAAD-CAB0-368C-B0B5695EE7FA}"/>
              </a:ext>
            </a:extLst>
          </p:cNvPr>
          <p:cNvSpPr/>
          <p:nvPr/>
        </p:nvSpPr>
        <p:spPr>
          <a:xfrm>
            <a:off x="5188915" y="4206240"/>
            <a:ext cx="81206" cy="812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0" name="组合 79">
            <a:extLst>
              <a:ext uri="{FF2B5EF4-FFF2-40B4-BE49-F238E27FC236}">
                <a16:creationId xmlns:a16="http://schemas.microsoft.com/office/drawing/2014/main" id="{89096EB3-5AF2-92C6-8ECB-D6054E08DC6E}"/>
              </a:ext>
            </a:extLst>
          </p:cNvPr>
          <p:cNvGrpSpPr/>
          <p:nvPr/>
        </p:nvGrpSpPr>
        <p:grpSpPr>
          <a:xfrm>
            <a:off x="304800" y="4287446"/>
            <a:ext cx="11582399" cy="2151454"/>
            <a:chOff x="304800" y="4287446"/>
            <a:chExt cx="11582399" cy="2151454"/>
          </a:xfrm>
        </p:grpSpPr>
        <p:sp>
          <p:nvSpPr>
            <p:cNvPr id="71" name="矩形 70">
              <a:extLst>
                <a:ext uri="{FF2B5EF4-FFF2-40B4-BE49-F238E27FC236}">
                  <a16:creationId xmlns:a16="http://schemas.microsoft.com/office/drawing/2014/main" id="{81DCB68B-8210-3790-2309-454439892A4A}"/>
                </a:ext>
              </a:extLst>
            </p:cNvPr>
            <p:cNvSpPr/>
            <p:nvPr/>
          </p:nvSpPr>
          <p:spPr>
            <a:xfrm>
              <a:off x="304800" y="4572340"/>
              <a:ext cx="11582399" cy="36933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发送方检验和计算方法</a:t>
              </a:r>
            </a:p>
          </p:txBody>
        </p:sp>
        <p:cxnSp>
          <p:nvCxnSpPr>
            <p:cNvPr id="73" name="直接箭头连接符 72">
              <a:extLst>
                <a:ext uri="{FF2B5EF4-FFF2-40B4-BE49-F238E27FC236}">
                  <a16:creationId xmlns:a16="http://schemas.microsoft.com/office/drawing/2014/main" id="{9D477AD5-A94C-607F-BE62-6EEE2703487F}"/>
                </a:ext>
              </a:extLst>
            </p:cNvPr>
            <p:cNvCxnSpPr>
              <a:cxnSpLocks/>
              <a:endCxn id="68" idx="2"/>
            </p:cNvCxnSpPr>
            <p:nvPr/>
          </p:nvCxnSpPr>
          <p:spPr>
            <a:xfrm flipV="1">
              <a:off x="5226623" y="4287446"/>
              <a:ext cx="2895" cy="284894"/>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BA01E0CC-79A3-E43F-58B1-FD6681AF8BD2}"/>
                </a:ext>
              </a:extLst>
            </p:cNvPr>
            <p:cNvSpPr/>
            <p:nvPr/>
          </p:nvSpPr>
          <p:spPr>
            <a:xfrm>
              <a:off x="304800" y="4941672"/>
              <a:ext cx="11582399" cy="14972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ea"/>
                <a:buAutoNum type="circleNumDbPlain"/>
              </a:pPr>
              <a:r>
                <a:rPr lang="zh-CN" altLang="en-US" b="1" dirty="0">
                  <a:solidFill>
                    <a:schemeClr val="tx1"/>
                  </a:solidFill>
                </a:rPr>
                <a:t>将</a:t>
              </a:r>
              <a:r>
                <a:rPr lang="en-US" altLang="zh-CN" b="1" dirty="0">
                  <a:solidFill>
                    <a:schemeClr val="tx1"/>
                  </a:solidFill>
                </a:rPr>
                <a:t>TCP</a:t>
              </a:r>
              <a:r>
                <a:rPr lang="zh-CN" altLang="en-US" b="1" dirty="0">
                  <a:solidFill>
                    <a:schemeClr val="tx1"/>
                  </a:solidFill>
                </a:rPr>
                <a:t>首部中检验和字段的值置为</a:t>
              </a:r>
              <a:r>
                <a:rPr lang="en-US" altLang="zh-CN" b="1" dirty="0">
                  <a:solidFill>
                    <a:schemeClr val="tx1"/>
                  </a:solidFill>
                </a:rPr>
                <a:t>0</a:t>
              </a:r>
              <a:r>
                <a:rPr lang="zh-CN" altLang="en-US" b="1" dirty="0">
                  <a:solidFill>
                    <a:schemeClr val="tx1"/>
                  </a:solidFill>
                </a:rPr>
                <a:t>。</a:t>
              </a:r>
              <a:endParaRPr lang="en-US" altLang="zh-CN" b="1" dirty="0">
                <a:solidFill>
                  <a:schemeClr val="tx1"/>
                </a:solidFill>
              </a:endParaRPr>
            </a:p>
            <a:p>
              <a:pPr marL="342900" indent="-342900">
                <a:buFont typeface="+mj-ea"/>
                <a:buAutoNum type="circleNumDbPlain"/>
              </a:pPr>
              <a:r>
                <a:rPr lang="zh-CN" altLang="en-US" b="1" dirty="0">
                  <a:solidFill>
                    <a:schemeClr val="tx1"/>
                  </a:solidFill>
                </a:rPr>
                <a:t>将伪首部、</a:t>
              </a:r>
              <a:r>
                <a:rPr lang="en-US" altLang="zh-CN" b="1" dirty="0">
                  <a:solidFill>
                    <a:schemeClr val="tx1"/>
                  </a:solidFill>
                </a:rPr>
                <a:t>TCP</a:t>
              </a:r>
              <a:r>
                <a:rPr lang="zh-CN" altLang="en-US" b="1" dirty="0">
                  <a:solidFill>
                    <a:schemeClr val="tx1"/>
                  </a:solidFill>
                </a:rPr>
                <a:t>首部以及数据载荷这三部分划分成</a:t>
              </a:r>
              <a:r>
                <a:rPr lang="zh-CN" altLang="en-US" b="1" dirty="0">
                  <a:solidFill>
                    <a:schemeClr val="accent1">
                      <a:lumMod val="75000"/>
                    </a:schemeClr>
                  </a:solidFill>
                </a:rPr>
                <a:t>若干个</a:t>
              </a:r>
              <a:r>
                <a:rPr lang="en-US" altLang="zh-CN" b="1" dirty="0">
                  <a:solidFill>
                    <a:schemeClr val="accent1">
                      <a:lumMod val="75000"/>
                    </a:schemeClr>
                  </a:solidFill>
                </a:rPr>
                <a:t>2</a:t>
              </a:r>
              <a:r>
                <a:rPr lang="zh-CN" altLang="en-US" b="1" dirty="0">
                  <a:solidFill>
                    <a:schemeClr val="accent1">
                      <a:lumMod val="75000"/>
                    </a:schemeClr>
                  </a:solidFill>
                </a:rPr>
                <a:t>字节的字</a:t>
              </a:r>
              <a:r>
                <a:rPr lang="zh-CN" altLang="en-US" b="1" dirty="0">
                  <a:solidFill>
                    <a:schemeClr val="tx1"/>
                  </a:solidFill>
                </a:rPr>
                <a:t>。若伪首部、</a:t>
              </a:r>
              <a:r>
                <a:rPr lang="en-US" altLang="zh-CN" b="1" dirty="0">
                  <a:solidFill>
                    <a:schemeClr val="tx1"/>
                  </a:solidFill>
                </a:rPr>
                <a:t>TCP</a:t>
              </a:r>
              <a:r>
                <a:rPr lang="zh-CN" altLang="en-US" b="1" dirty="0">
                  <a:solidFill>
                    <a:schemeClr val="tx1"/>
                  </a:solidFill>
                </a:rPr>
                <a:t>首部以及数据载荷这三部分的总长度不是偶数个字节，则在最后添加</a:t>
              </a:r>
              <a:r>
                <a:rPr lang="en-US" altLang="zh-CN" b="1" dirty="0">
                  <a:solidFill>
                    <a:schemeClr val="tx1"/>
                  </a:solidFill>
                </a:rPr>
                <a:t>1</a:t>
              </a:r>
              <a:r>
                <a:rPr lang="zh-CN" altLang="en-US" b="1" dirty="0">
                  <a:solidFill>
                    <a:schemeClr val="tx1"/>
                  </a:solidFill>
                </a:rPr>
                <a:t>个“全</a:t>
              </a:r>
              <a:r>
                <a:rPr lang="en-US" altLang="zh-CN" b="1" dirty="0">
                  <a:solidFill>
                    <a:schemeClr val="tx1"/>
                  </a:solidFill>
                </a:rPr>
                <a:t>0</a:t>
              </a:r>
              <a:r>
                <a:rPr lang="zh-CN" altLang="en-US" b="1" dirty="0">
                  <a:solidFill>
                    <a:schemeClr val="tx1"/>
                  </a:solidFill>
                </a:rPr>
                <a:t>”字节。</a:t>
              </a:r>
              <a:endParaRPr lang="en-US" altLang="zh-CN" b="1" dirty="0">
                <a:solidFill>
                  <a:schemeClr val="tx1"/>
                </a:solidFill>
              </a:endParaRPr>
            </a:p>
            <a:p>
              <a:pPr marL="342900" indent="-342900">
                <a:buFont typeface="+mj-ea"/>
                <a:buAutoNum type="circleNumDbPlain"/>
              </a:pPr>
              <a:r>
                <a:rPr lang="zh-CN" altLang="en-US" b="1" dirty="0">
                  <a:solidFill>
                    <a:schemeClr val="tx1"/>
                  </a:solidFill>
                </a:rPr>
                <a:t>对划分出的全部</a:t>
              </a:r>
              <a:r>
                <a:rPr lang="en-US" altLang="zh-CN" b="1" dirty="0">
                  <a:solidFill>
                    <a:schemeClr val="tx1"/>
                  </a:solidFill>
                </a:rPr>
                <a:t>2</a:t>
              </a:r>
              <a:r>
                <a:rPr lang="zh-CN" altLang="en-US" b="1" dirty="0">
                  <a:solidFill>
                    <a:schemeClr val="tx1"/>
                  </a:solidFill>
                </a:rPr>
                <a:t>字节的字进行</a:t>
              </a:r>
              <a:r>
                <a:rPr lang="zh-CN" altLang="en-US" b="1" dirty="0">
                  <a:solidFill>
                    <a:schemeClr val="accent1">
                      <a:lumMod val="75000"/>
                    </a:schemeClr>
                  </a:solidFill>
                </a:rPr>
                <a:t>反码算数运算求和</a:t>
              </a:r>
              <a:r>
                <a:rPr lang="zh-CN" altLang="en-US" b="1" dirty="0">
                  <a:solidFill>
                    <a:schemeClr val="tx1"/>
                  </a:solidFill>
                </a:rPr>
                <a:t>，并将求和结果</a:t>
              </a:r>
              <a:r>
                <a:rPr lang="zh-CN" altLang="en-US" b="1" dirty="0">
                  <a:solidFill>
                    <a:schemeClr val="accent1">
                      <a:lumMod val="75000"/>
                    </a:schemeClr>
                  </a:solidFill>
                </a:rPr>
                <a:t>取反码</a:t>
              </a:r>
              <a:r>
                <a:rPr lang="zh-CN" altLang="en-US" b="1" dirty="0">
                  <a:solidFill>
                    <a:schemeClr val="tx1"/>
                  </a:solidFill>
                </a:rPr>
                <a:t>。</a:t>
              </a:r>
              <a:endParaRPr lang="en-US" altLang="zh-CN" b="1" dirty="0">
                <a:solidFill>
                  <a:schemeClr val="tx1"/>
                </a:solidFill>
              </a:endParaRPr>
            </a:p>
            <a:p>
              <a:pPr marL="342900" indent="-342900">
                <a:buFont typeface="+mj-ea"/>
                <a:buAutoNum type="circleNumDbPlain"/>
              </a:pPr>
              <a:r>
                <a:rPr lang="zh-CN" altLang="en-US" b="1" dirty="0">
                  <a:solidFill>
                    <a:schemeClr val="tx1"/>
                  </a:solidFill>
                </a:rPr>
                <a:t>将步骤③得到的结果写入</a:t>
              </a:r>
              <a:r>
                <a:rPr lang="en-US" altLang="zh-CN" b="1" dirty="0">
                  <a:solidFill>
                    <a:schemeClr val="tx1"/>
                  </a:solidFill>
                </a:rPr>
                <a:t>TCP</a:t>
              </a:r>
              <a:r>
                <a:rPr lang="zh-CN" altLang="en-US" b="1" dirty="0">
                  <a:solidFill>
                    <a:schemeClr val="tx1"/>
                  </a:solidFill>
                </a:rPr>
                <a:t>首部中的检验和字段。</a:t>
              </a:r>
              <a:endParaRPr lang="en-US" altLang="zh-CN" b="1" dirty="0">
                <a:solidFill>
                  <a:schemeClr val="tx1"/>
                </a:solidFill>
              </a:endParaRPr>
            </a:p>
          </p:txBody>
        </p:sp>
      </p:grpSp>
      <p:sp>
        <p:nvSpPr>
          <p:cNvPr id="81" name="文本框 80">
            <a:extLst>
              <a:ext uri="{FF2B5EF4-FFF2-40B4-BE49-F238E27FC236}">
                <a16:creationId xmlns:a16="http://schemas.microsoft.com/office/drawing/2014/main" id="{72B18628-7B98-2C5F-552A-D8A4BDA27824}"/>
              </a:ext>
            </a:extLst>
          </p:cNvPr>
          <p:cNvSpPr txBox="1"/>
          <p:nvPr/>
        </p:nvSpPr>
        <p:spPr>
          <a:xfrm>
            <a:off x="8459004" y="5558649"/>
            <a:ext cx="3154329" cy="830997"/>
          </a:xfrm>
          <a:prstGeom prst="rect">
            <a:avLst/>
          </a:prstGeom>
          <a:solidFill>
            <a:schemeClr val="accent4"/>
          </a:solidFill>
        </p:spPr>
        <p:txBody>
          <a:bodyPr wrap="square" rtlCol="0">
            <a:spAutoFit/>
          </a:bodyPr>
          <a:lstStyle/>
          <a:p>
            <a:r>
              <a:rPr lang="zh-CN" altLang="en-US" sz="1600" b="1" dirty="0">
                <a:solidFill>
                  <a:schemeClr val="bg1"/>
                </a:solidFill>
              </a:rPr>
              <a:t>         与</a:t>
            </a:r>
            <a:r>
              <a:rPr lang="en-US" altLang="zh-CN" sz="1600" b="1" dirty="0">
                <a:solidFill>
                  <a:schemeClr val="bg1"/>
                </a:solidFill>
              </a:rPr>
              <a:t>IPv4</a:t>
            </a:r>
            <a:r>
              <a:rPr lang="zh-CN" altLang="en-US" sz="1600" b="1" dirty="0">
                <a:solidFill>
                  <a:schemeClr val="bg1"/>
                </a:solidFill>
              </a:rPr>
              <a:t>数据报首部检验和的计算方法（</a:t>
            </a:r>
            <a:r>
              <a:rPr lang="en-US" altLang="zh-CN" sz="1600" b="1" dirty="0">
                <a:solidFill>
                  <a:schemeClr val="bg1"/>
                </a:solidFill>
              </a:rPr>
              <a:t>4.2.7</a:t>
            </a:r>
            <a:r>
              <a:rPr lang="zh-CN" altLang="en-US" sz="1600" b="1" dirty="0">
                <a:solidFill>
                  <a:schemeClr val="bg1"/>
                </a:solidFill>
              </a:rPr>
              <a:t>节）类似，差别仅在于前者只对首部进行检验。</a:t>
            </a:r>
          </a:p>
        </p:txBody>
      </p:sp>
    </p:spTree>
    <p:custDataLst>
      <p:tags r:id="rId1"/>
    </p:custDataLst>
    <p:extLst>
      <p:ext uri="{BB962C8B-B14F-4D97-AF65-F5344CB8AC3E}">
        <p14:creationId xmlns:p14="http://schemas.microsoft.com/office/powerpoint/2010/main" val="38505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p:tgtEl>
                                          <p:spTgt spid="19"/>
                                        </p:tgtEl>
                                        <p:attrNameLst>
                                          <p:attrName>ppt_x</p:attrName>
                                        </p:attrNameLst>
                                      </p:cBhvr>
                                      <p:tavLst>
                                        <p:tav tm="0">
                                          <p:val>
                                            <p:strVal val="#ppt_x-#ppt_w*1.125000"/>
                                          </p:val>
                                        </p:tav>
                                        <p:tav tm="100000">
                                          <p:val>
                                            <p:strVal val="#ppt_x"/>
                                          </p:val>
                                        </p:tav>
                                      </p:tavLst>
                                    </p:anim>
                                    <p:animEffect transition="in" filter="wipe(right)">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10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wipe(left)">
                                      <p:cBhvr>
                                        <p:cTn id="24" dur="1000"/>
                                        <p:tgtEl>
                                          <p:spTgt spid="6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wipe(left)">
                                      <p:cBhvr>
                                        <p:cTn id="29" dur="1000"/>
                                        <p:tgtEl>
                                          <p:spTgt spid="6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wipe(left)">
                                      <p:cBhvr>
                                        <p:cTn id="34" dur="1000"/>
                                        <p:tgtEl>
                                          <p:spTgt spid="67"/>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68"/>
                                        </p:tgtEl>
                                        <p:attrNameLst>
                                          <p:attrName>style.visibility</p:attrName>
                                        </p:attrNameLst>
                                      </p:cBhvr>
                                      <p:to>
                                        <p:strVal val="visible"/>
                                      </p:to>
                                    </p:set>
                                    <p:anim calcmode="lin" valueType="num">
                                      <p:cBhvr>
                                        <p:cTn id="39" dur="500" fill="hold"/>
                                        <p:tgtEl>
                                          <p:spTgt spid="68"/>
                                        </p:tgtEl>
                                        <p:attrNameLst>
                                          <p:attrName>ppt_w</p:attrName>
                                        </p:attrNameLst>
                                      </p:cBhvr>
                                      <p:tavLst>
                                        <p:tav tm="0">
                                          <p:val>
                                            <p:fltVal val="0"/>
                                          </p:val>
                                        </p:tav>
                                        <p:tav tm="100000">
                                          <p:val>
                                            <p:strVal val="#ppt_w"/>
                                          </p:val>
                                        </p:tav>
                                      </p:tavLst>
                                    </p:anim>
                                    <p:anim calcmode="lin" valueType="num">
                                      <p:cBhvr>
                                        <p:cTn id="40" dur="500" fill="hold"/>
                                        <p:tgtEl>
                                          <p:spTgt spid="68"/>
                                        </p:tgtEl>
                                        <p:attrNameLst>
                                          <p:attrName>ppt_h</p:attrName>
                                        </p:attrNameLst>
                                      </p:cBhvr>
                                      <p:tavLst>
                                        <p:tav tm="0">
                                          <p:val>
                                            <p:fltVal val="0"/>
                                          </p:val>
                                        </p:tav>
                                        <p:tav tm="100000">
                                          <p:val>
                                            <p:strVal val="#ppt_h"/>
                                          </p:val>
                                        </p:tav>
                                      </p:tavLst>
                                    </p:anim>
                                    <p:animEffect transition="in" filter="fade">
                                      <p:cBhvr>
                                        <p:cTn id="41" dur="500"/>
                                        <p:tgtEl>
                                          <p:spTgt spid="68"/>
                                        </p:tgtEl>
                                      </p:cBhvr>
                                    </p:animEffect>
                                  </p:childTnLst>
                                </p:cTn>
                              </p:par>
                              <p:par>
                                <p:cTn id="42" presetID="12" presetClass="entr" presetSubtype="4" fill="hold" nodeType="withEffect">
                                  <p:stCondLst>
                                    <p:cond delay="0"/>
                                  </p:stCondLst>
                                  <p:childTnLst>
                                    <p:set>
                                      <p:cBhvr>
                                        <p:cTn id="43" dur="1" fill="hold">
                                          <p:stCondLst>
                                            <p:cond delay="0"/>
                                          </p:stCondLst>
                                        </p:cTn>
                                        <p:tgtEl>
                                          <p:spTgt spid="80"/>
                                        </p:tgtEl>
                                        <p:attrNameLst>
                                          <p:attrName>style.visibility</p:attrName>
                                        </p:attrNameLst>
                                      </p:cBhvr>
                                      <p:to>
                                        <p:strVal val="visible"/>
                                      </p:to>
                                    </p:set>
                                    <p:anim calcmode="lin" valueType="num">
                                      <p:cBhvr additive="base">
                                        <p:cTn id="44" dur="500"/>
                                        <p:tgtEl>
                                          <p:spTgt spid="80"/>
                                        </p:tgtEl>
                                        <p:attrNameLst>
                                          <p:attrName>ppt_y</p:attrName>
                                        </p:attrNameLst>
                                      </p:cBhvr>
                                      <p:tavLst>
                                        <p:tav tm="0">
                                          <p:val>
                                            <p:strVal val="#ppt_y+#ppt_h*1.125000"/>
                                          </p:val>
                                        </p:tav>
                                        <p:tav tm="100000">
                                          <p:val>
                                            <p:strVal val="#ppt_y"/>
                                          </p:val>
                                        </p:tav>
                                      </p:tavLst>
                                    </p:anim>
                                    <p:animEffect transition="in" filter="wipe(up)">
                                      <p:cBhvr>
                                        <p:cTn id="45" dur="500"/>
                                        <p:tgtEl>
                                          <p:spTgt spid="80"/>
                                        </p:tgtEl>
                                      </p:cBhvr>
                                    </p:animEffect>
                                  </p:childTnLst>
                                </p:cTn>
                              </p:par>
                            </p:childTnLst>
                          </p:cTn>
                        </p:par>
                      </p:childTnLst>
                    </p:cTn>
                  </p:par>
                  <p:par>
                    <p:cTn id="46" fill="hold">
                      <p:stCondLst>
                        <p:cond delay="indefinite"/>
                      </p:stCondLst>
                      <p:childTnLst>
                        <p:par>
                          <p:cTn id="47" fill="hold">
                            <p:stCondLst>
                              <p:cond delay="0"/>
                            </p:stCondLst>
                            <p:childTnLst>
                              <p:par>
                                <p:cTn id="48" presetID="30" presetClass="entr" presetSubtype="0" fill="hold" grpId="0" nodeType="clickEffect">
                                  <p:stCondLst>
                                    <p:cond delay="0"/>
                                  </p:stCondLst>
                                  <p:childTnLst>
                                    <p:set>
                                      <p:cBhvr>
                                        <p:cTn id="49" dur="1" fill="hold">
                                          <p:stCondLst>
                                            <p:cond delay="0"/>
                                          </p:stCondLst>
                                        </p:cTn>
                                        <p:tgtEl>
                                          <p:spTgt spid="81"/>
                                        </p:tgtEl>
                                        <p:attrNameLst>
                                          <p:attrName>style.visibility</p:attrName>
                                        </p:attrNameLst>
                                      </p:cBhvr>
                                      <p:to>
                                        <p:strVal val="visible"/>
                                      </p:to>
                                    </p:set>
                                    <p:animEffect transition="in" filter="fade">
                                      <p:cBhvr>
                                        <p:cTn id="50" dur="800" decel="100000"/>
                                        <p:tgtEl>
                                          <p:spTgt spid="81"/>
                                        </p:tgtEl>
                                      </p:cBhvr>
                                    </p:animEffect>
                                    <p:anim calcmode="lin" valueType="num">
                                      <p:cBhvr>
                                        <p:cTn id="51" dur="800" decel="100000" fill="hold"/>
                                        <p:tgtEl>
                                          <p:spTgt spid="81"/>
                                        </p:tgtEl>
                                        <p:attrNameLst>
                                          <p:attrName>style.rotation</p:attrName>
                                        </p:attrNameLst>
                                      </p:cBhvr>
                                      <p:tavLst>
                                        <p:tav tm="0">
                                          <p:val>
                                            <p:fltVal val="-90"/>
                                          </p:val>
                                        </p:tav>
                                        <p:tav tm="100000">
                                          <p:val>
                                            <p:fltVal val="0"/>
                                          </p:val>
                                        </p:tav>
                                      </p:tavLst>
                                    </p:anim>
                                    <p:anim calcmode="lin" valueType="num">
                                      <p:cBhvr>
                                        <p:cTn id="52" dur="800" decel="100000" fill="hold"/>
                                        <p:tgtEl>
                                          <p:spTgt spid="81"/>
                                        </p:tgtEl>
                                        <p:attrNameLst>
                                          <p:attrName>ppt_x</p:attrName>
                                        </p:attrNameLst>
                                      </p:cBhvr>
                                      <p:tavLst>
                                        <p:tav tm="0">
                                          <p:val>
                                            <p:strVal val="#ppt_x+0.4"/>
                                          </p:val>
                                        </p:tav>
                                        <p:tav tm="100000">
                                          <p:val>
                                            <p:strVal val="#ppt_x-0.05"/>
                                          </p:val>
                                        </p:tav>
                                      </p:tavLst>
                                    </p:anim>
                                    <p:anim calcmode="lin" valueType="num">
                                      <p:cBhvr>
                                        <p:cTn id="53" dur="800" decel="100000" fill="hold"/>
                                        <p:tgtEl>
                                          <p:spTgt spid="81"/>
                                        </p:tgtEl>
                                        <p:attrNameLst>
                                          <p:attrName>ppt_y</p:attrName>
                                        </p:attrNameLst>
                                      </p:cBhvr>
                                      <p:tavLst>
                                        <p:tav tm="0">
                                          <p:val>
                                            <p:strVal val="#ppt_y-0.4"/>
                                          </p:val>
                                        </p:tav>
                                        <p:tav tm="100000">
                                          <p:val>
                                            <p:strVal val="#ppt_y+0.1"/>
                                          </p:val>
                                        </p:tav>
                                      </p:tavLst>
                                    </p:anim>
                                    <p:anim calcmode="lin" valueType="num">
                                      <p:cBhvr>
                                        <p:cTn id="54" dur="200" accel="100000" fill="hold">
                                          <p:stCondLst>
                                            <p:cond delay="800"/>
                                          </p:stCondLst>
                                        </p:cTn>
                                        <p:tgtEl>
                                          <p:spTgt spid="81"/>
                                        </p:tgtEl>
                                        <p:attrNameLst>
                                          <p:attrName>ppt_x</p:attrName>
                                        </p:attrNameLst>
                                      </p:cBhvr>
                                      <p:tavLst>
                                        <p:tav tm="0">
                                          <p:val>
                                            <p:strVal val="#ppt_x-0.05"/>
                                          </p:val>
                                        </p:tav>
                                        <p:tav tm="100000">
                                          <p:val>
                                            <p:strVal val="#ppt_x"/>
                                          </p:val>
                                        </p:tav>
                                      </p:tavLst>
                                    </p:anim>
                                    <p:anim calcmode="lin" valueType="num">
                                      <p:cBhvr>
                                        <p:cTn id="55" dur="200" accel="100000" fill="hold">
                                          <p:stCondLst>
                                            <p:cond delay="800"/>
                                          </p:stCondLst>
                                        </p:cTn>
                                        <p:tgtEl>
                                          <p:spTgt spid="8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8" grpId="0" animBg="1"/>
      <p:bldP spid="8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p>
          </p:txBody>
        </p:sp>
      </p:grpSp>
      <p:grpSp>
        <p:nvGrpSpPr>
          <p:cNvPr id="8" name="组合 7">
            <a:extLst>
              <a:ext uri="{FF2B5EF4-FFF2-40B4-BE49-F238E27FC236}">
                <a16:creationId xmlns:a16="http://schemas.microsoft.com/office/drawing/2014/main" id="{A154A494-329A-AF28-7541-9E563DA11C96}"/>
              </a:ext>
            </a:extLst>
          </p:cNvPr>
          <p:cNvGrpSpPr/>
          <p:nvPr/>
        </p:nvGrpSpPr>
        <p:grpSpPr>
          <a:xfrm>
            <a:off x="4201517" y="3887743"/>
            <a:ext cx="4079132" cy="451007"/>
            <a:chOff x="4027250" y="3044810"/>
            <a:chExt cx="4079132" cy="451007"/>
          </a:xfrm>
        </p:grpSpPr>
        <p:sp>
          <p:nvSpPr>
            <p:cNvPr id="6" name="矩形 5">
              <a:extLst>
                <a:ext uri="{FF2B5EF4-FFF2-40B4-BE49-F238E27FC236}">
                  <a16:creationId xmlns:a16="http://schemas.microsoft.com/office/drawing/2014/main" id="{6D0403F4-768E-7F37-F978-026C7B1EA668}"/>
                </a:ext>
              </a:extLst>
            </p:cNvPr>
            <p:cNvSpPr/>
            <p:nvPr/>
          </p:nvSpPr>
          <p:spPr>
            <a:xfrm>
              <a:off x="4027250" y="3044810"/>
              <a:ext cx="1134894" cy="451007"/>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TCP</a:t>
              </a:r>
              <a:r>
                <a:rPr lang="zh-CN" altLang="en-US" b="1" dirty="0"/>
                <a:t>首部</a:t>
              </a:r>
            </a:p>
          </p:txBody>
        </p:sp>
        <p:sp>
          <p:nvSpPr>
            <p:cNvPr id="17" name="矩形 16">
              <a:extLst>
                <a:ext uri="{FF2B5EF4-FFF2-40B4-BE49-F238E27FC236}">
                  <a16:creationId xmlns:a16="http://schemas.microsoft.com/office/drawing/2014/main" id="{9A44D8CC-ED85-6688-6540-318D080BE9C3}"/>
                </a:ext>
              </a:extLst>
            </p:cNvPr>
            <p:cNvSpPr/>
            <p:nvPr/>
          </p:nvSpPr>
          <p:spPr>
            <a:xfrm>
              <a:off x="5162144" y="3044810"/>
              <a:ext cx="2944238" cy="4510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数据载荷</a:t>
              </a:r>
            </a:p>
          </p:txBody>
        </p:sp>
      </p:grpSp>
      <p:sp>
        <p:nvSpPr>
          <p:cNvPr id="19" name="矩形 18">
            <a:extLst>
              <a:ext uri="{FF2B5EF4-FFF2-40B4-BE49-F238E27FC236}">
                <a16:creationId xmlns:a16="http://schemas.microsoft.com/office/drawing/2014/main" id="{97A0B0E7-6F11-BA6A-D194-73A34EE9BC86}"/>
              </a:ext>
            </a:extLst>
          </p:cNvPr>
          <p:cNvSpPr/>
          <p:nvPr/>
        </p:nvSpPr>
        <p:spPr>
          <a:xfrm>
            <a:off x="3066623" y="3887743"/>
            <a:ext cx="1134894"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伪首部</a:t>
            </a:r>
          </a:p>
        </p:txBody>
      </p:sp>
      <p:grpSp>
        <p:nvGrpSpPr>
          <p:cNvPr id="39" name="组合 38">
            <a:extLst>
              <a:ext uri="{FF2B5EF4-FFF2-40B4-BE49-F238E27FC236}">
                <a16:creationId xmlns:a16="http://schemas.microsoft.com/office/drawing/2014/main" id="{172DA749-0D16-D211-5BE3-0EA99A43F5D0}"/>
              </a:ext>
            </a:extLst>
          </p:cNvPr>
          <p:cNvGrpSpPr/>
          <p:nvPr/>
        </p:nvGrpSpPr>
        <p:grpSpPr>
          <a:xfrm>
            <a:off x="366623" y="2575102"/>
            <a:ext cx="7020000" cy="1312641"/>
            <a:chOff x="1274486" y="1438630"/>
            <a:chExt cx="7020000" cy="1312641"/>
          </a:xfrm>
        </p:grpSpPr>
        <p:sp>
          <p:nvSpPr>
            <p:cNvPr id="28" name="矩形 27">
              <a:extLst>
                <a:ext uri="{FF2B5EF4-FFF2-40B4-BE49-F238E27FC236}">
                  <a16:creationId xmlns:a16="http://schemas.microsoft.com/office/drawing/2014/main" id="{A6DA8ED2-DE6F-CB5D-C3EA-9CBCBA468F35}"/>
                </a:ext>
              </a:extLst>
            </p:cNvPr>
            <p:cNvSpPr/>
            <p:nvPr/>
          </p:nvSpPr>
          <p:spPr>
            <a:xfrm>
              <a:off x="1814486" y="1807964"/>
              <a:ext cx="2160000"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源</a:t>
              </a:r>
              <a:r>
                <a:rPr lang="en-US" altLang="zh-CN" b="1" dirty="0"/>
                <a:t>IP</a:t>
              </a:r>
              <a:r>
                <a:rPr lang="zh-CN" altLang="en-US" b="1" dirty="0"/>
                <a:t>地址</a:t>
              </a:r>
            </a:p>
          </p:txBody>
        </p:sp>
        <p:sp>
          <p:nvSpPr>
            <p:cNvPr id="29" name="矩形 28">
              <a:extLst>
                <a:ext uri="{FF2B5EF4-FFF2-40B4-BE49-F238E27FC236}">
                  <a16:creationId xmlns:a16="http://schemas.microsoft.com/office/drawing/2014/main" id="{66A87F74-23D0-CA43-100B-12C07854E500}"/>
                </a:ext>
              </a:extLst>
            </p:cNvPr>
            <p:cNvSpPr/>
            <p:nvPr/>
          </p:nvSpPr>
          <p:spPr>
            <a:xfrm>
              <a:off x="3974486" y="1807963"/>
              <a:ext cx="2160000"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目的</a:t>
              </a:r>
              <a:r>
                <a:rPr lang="en-US" altLang="zh-CN" b="1" dirty="0"/>
                <a:t>IP</a:t>
              </a:r>
              <a:r>
                <a:rPr lang="zh-CN" altLang="en-US" b="1" dirty="0"/>
                <a:t>地址</a:t>
              </a:r>
            </a:p>
          </p:txBody>
        </p:sp>
        <p:sp>
          <p:nvSpPr>
            <p:cNvPr id="30" name="矩形 29">
              <a:extLst>
                <a:ext uri="{FF2B5EF4-FFF2-40B4-BE49-F238E27FC236}">
                  <a16:creationId xmlns:a16="http://schemas.microsoft.com/office/drawing/2014/main" id="{A5302FFD-6503-885A-0560-CF7855B7A119}"/>
                </a:ext>
              </a:extLst>
            </p:cNvPr>
            <p:cNvSpPr/>
            <p:nvPr/>
          </p:nvSpPr>
          <p:spPr>
            <a:xfrm>
              <a:off x="6134486" y="1807962"/>
              <a:ext cx="540000"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a:t>
              </a:r>
              <a:endParaRPr lang="zh-CN" altLang="en-US" b="1" dirty="0"/>
            </a:p>
          </p:txBody>
        </p:sp>
        <p:sp>
          <p:nvSpPr>
            <p:cNvPr id="31" name="矩形 30">
              <a:extLst>
                <a:ext uri="{FF2B5EF4-FFF2-40B4-BE49-F238E27FC236}">
                  <a16:creationId xmlns:a16="http://schemas.microsoft.com/office/drawing/2014/main" id="{C46ADCC3-C691-2673-7EFF-CD665A90C2AF}"/>
                </a:ext>
              </a:extLst>
            </p:cNvPr>
            <p:cNvSpPr/>
            <p:nvPr/>
          </p:nvSpPr>
          <p:spPr>
            <a:xfrm>
              <a:off x="6674486" y="1807962"/>
              <a:ext cx="540000"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6</a:t>
              </a:r>
              <a:endParaRPr lang="zh-CN" altLang="en-US" b="1" dirty="0"/>
            </a:p>
          </p:txBody>
        </p:sp>
        <p:sp>
          <p:nvSpPr>
            <p:cNvPr id="32" name="矩形 31">
              <a:extLst>
                <a:ext uri="{FF2B5EF4-FFF2-40B4-BE49-F238E27FC236}">
                  <a16:creationId xmlns:a16="http://schemas.microsoft.com/office/drawing/2014/main" id="{6AF251F6-F9D8-670D-F1E1-A63DBCBF98A4}"/>
                </a:ext>
              </a:extLst>
            </p:cNvPr>
            <p:cNvSpPr/>
            <p:nvPr/>
          </p:nvSpPr>
          <p:spPr>
            <a:xfrm>
              <a:off x="7214486" y="1807962"/>
              <a:ext cx="1080000"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TCP</a:t>
              </a:r>
              <a:r>
                <a:rPr lang="zh-CN" altLang="en-US" b="1" dirty="0"/>
                <a:t>长度</a:t>
              </a:r>
            </a:p>
          </p:txBody>
        </p:sp>
        <p:sp>
          <p:nvSpPr>
            <p:cNvPr id="22" name="文本框 21">
              <a:extLst>
                <a:ext uri="{FF2B5EF4-FFF2-40B4-BE49-F238E27FC236}">
                  <a16:creationId xmlns:a16="http://schemas.microsoft.com/office/drawing/2014/main" id="{BE5C1A2C-557F-58A1-69D3-66705D390F8C}"/>
                </a:ext>
              </a:extLst>
            </p:cNvPr>
            <p:cNvSpPr txBox="1"/>
            <p:nvPr/>
          </p:nvSpPr>
          <p:spPr>
            <a:xfrm>
              <a:off x="1814486" y="1438630"/>
              <a:ext cx="2160000" cy="369332"/>
            </a:xfrm>
            <a:prstGeom prst="rect">
              <a:avLst/>
            </a:prstGeom>
            <a:noFill/>
          </p:spPr>
          <p:txBody>
            <a:bodyPr wrap="square" rtlCol="0">
              <a:spAutoFit/>
            </a:bodyPr>
            <a:lstStyle/>
            <a:p>
              <a:pPr algn="ctr"/>
              <a:r>
                <a:rPr lang="en-US" altLang="zh-CN" b="1" dirty="0"/>
                <a:t>4</a:t>
              </a:r>
              <a:endParaRPr lang="zh-CN" altLang="en-US" b="1" dirty="0"/>
            </a:p>
          </p:txBody>
        </p:sp>
        <p:sp>
          <p:nvSpPr>
            <p:cNvPr id="34" name="文本框 33">
              <a:extLst>
                <a:ext uri="{FF2B5EF4-FFF2-40B4-BE49-F238E27FC236}">
                  <a16:creationId xmlns:a16="http://schemas.microsoft.com/office/drawing/2014/main" id="{B32F3200-71F9-190E-CBFC-5EAD85517042}"/>
                </a:ext>
              </a:extLst>
            </p:cNvPr>
            <p:cNvSpPr txBox="1"/>
            <p:nvPr/>
          </p:nvSpPr>
          <p:spPr>
            <a:xfrm>
              <a:off x="3974486" y="1438630"/>
              <a:ext cx="2160000" cy="369332"/>
            </a:xfrm>
            <a:prstGeom prst="rect">
              <a:avLst/>
            </a:prstGeom>
            <a:noFill/>
          </p:spPr>
          <p:txBody>
            <a:bodyPr wrap="square" rtlCol="0">
              <a:spAutoFit/>
            </a:bodyPr>
            <a:lstStyle/>
            <a:p>
              <a:pPr algn="ctr"/>
              <a:r>
                <a:rPr lang="en-US" altLang="zh-CN" b="1" dirty="0"/>
                <a:t>4</a:t>
              </a:r>
              <a:endParaRPr lang="zh-CN" altLang="en-US" b="1" dirty="0"/>
            </a:p>
          </p:txBody>
        </p:sp>
        <p:sp>
          <p:nvSpPr>
            <p:cNvPr id="35" name="文本框 34">
              <a:extLst>
                <a:ext uri="{FF2B5EF4-FFF2-40B4-BE49-F238E27FC236}">
                  <a16:creationId xmlns:a16="http://schemas.microsoft.com/office/drawing/2014/main" id="{ACBD219F-A1AC-B225-B9A2-AE03FCDD50B3}"/>
                </a:ext>
              </a:extLst>
            </p:cNvPr>
            <p:cNvSpPr txBox="1"/>
            <p:nvPr/>
          </p:nvSpPr>
          <p:spPr>
            <a:xfrm>
              <a:off x="6134486" y="1438630"/>
              <a:ext cx="540000" cy="369332"/>
            </a:xfrm>
            <a:prstGeom prst="rect">
              <a:avLst/>
            </a:prstGeom>
            <a:noFill/>
          </p:spPr>
          <p:txBody>
            <a:bodyPr wrap="square" rtlCol="0">
              <a:spAutoFit/>
            </a:bodyPr>
            <a:lstStyle/>
            <a:p>
              <a:pPr algn="ctr"/>
              <a:r>
                <a:rPr lang="en-US" altLang="zh-CN" b="1" dirty="0"/>
                <a:t>1</a:t>
              </a:r>
              <a:endParaRPr lang="zh-CN" altLang="en-US" b="1" dirty="0"/>
            </a:p>
          </p:txBody>
        </p:sp>
        <p:sp>
          <p:nvSpPr>
            <p:cNvPr id="36" name="文本框 35">
              <a:extLst>
                <a:ext uri="{FF2B5EF4-FFF2-40B4-BE49-F238E27FC236}">
                  <a16:creationId xmlns:a16="http://schemas.microsoft.com/office/drawing/2014/main" id="{0B2A3A0F-5239-08F3-290E-720A5A66288B}"/>
                </a:ext>
              </a:extLst>
            </p:cNvPr>
            <p:cNvSpPr txBox="1"/>
            <p:nvPr/>
          </p:nvSpPr>
          <p:spPr>
            <a:xfrm>
              <a:off x="6674486" y="1438630"/>
              <a:ext cx="540000" cy="369332"/>
            </a:xfrm>
            <a:prstGeom prst="rect">
              <a:avLst/>
            </a:prstGeom>
            <a:noFill/>
          </p:spPr>
          <p:txBody>
            <a:bodyPr wrap="square" rtlCol="0">
              <a:spAutoFit/>
            </a:bodyPr>
            <a:lstStyle/>
            <a:p>
              <a:pPr algn="ctr"/>
              <a:r>
                <a:rPr lang="en-US" altLang="zh-CN" b="1" dirty="0"/>
                <a:t>1</a:t>
              </a:r>
              <a:endParaRPr lang="zh-CN" altLang="en-US" b="1" dirty="0"/>
            </a:p>
          </p:txBody>
        </p:sp>
        <p:sp>
          <p:nvSpPr>
            <p:cNvPr id="37" name="文本框 36">
              <a:extLst>
                <a:ext uri="{FF2B5EF4-FFF2-40B4-BE49-F238E27FC236}">
                  <a16:creationId xmlns:a16="http://schemas.microsoft.com/office/drawing/2014/main" id="{023F0D12-76A5-01F9-917D-EC1646D3D8A5}"/>
                </a:ext>
              </a:extLst>
            </p:cNvPr>
            <p:cNvSpPr txBox="1"/>
            <p:nvPr/>
          </p:nvSpPr>
          <p:spPr>
            <a:xfrm>
              <a:off x="7214485" y="1438630"/>
              <a:ext cx="1079999" cy="369332"/>
            </a:xfrm>
            <a:prstGeom prst="rect">
              <a:avLst/>
            </a:prstGeom>
            <a:noFill/>
          </p:spPr>
          <p:txBody>
            <a:bodyPr wrap="square" rtlCol="0">
              <a:spAutoFit/>
            </a:bodyPr>
            <a:lstStyle/>
            <a:p>
              <a:pPr algn="ctr"/>
              <a:r>
                <a:rPr lang="en-US" altLang="zh-CN" b="1" dirty="0"/>
                <a:t>2</a:t>
              </a:r>
              <a:endParaRPr lang="zh-CN" altLang="en-US" b="1" dirty="0"/>
            </a:p>
          </p:txBody>
        </p:sp>
        <p:sp>
          <p:nvSpPr>
            <p:cNvPr id="23" name="文本框 22">
              <a:extLst>
                <a:ext uri="{FF2B5EF4-FFF2-40B4-BE49-F238E27FC236}">
                  <a16:creationId xmlns:a16="http://schemas.microsoft.com/office/drawing/2014/main" id="{12B799F4-E647-FD4F-3133-3F8D156387AE}"/>
                </a:ext>
              </a:extLst>
            </p:cNvPr>
            <p:cNvSpPr txBox="1"/>
            <p:nvPr/>
          </p:nvSpPr>
          <p:spPr>
            <a:xfrm>
              <a:off x="1274486" y="1438630"/>
              <a:ext cx="678873" cy="369332"/>
            </a:xfrm>
            <a:prstGeom prst="rect">
              <a:avLst/>
            </a:prstGeom>
            <a:noFill/>
          </p:spPr>
          <p:txBody>
            <a:bodyPr wrap="square" rtlCol="0">
              <a:spAutoFit/>
            </a:bodyPr>
            <a:lstStyle/>
            <a:p>
              <a:r>
                <a:rPr lang="zh-CN" altLang="en-US" b="1" dirty="0"/>
                <a:t>字节</a:t>
              </a:r>
            </a:p>
          </p:txBody>
        </p:sp>
        <p:cxnSp>
          <p:nvCxnSpPr>
            <p:cNvPr id="26" name="直接连接符 25">
              <a:extLst>
                <a:ext uri="{FF2B5EF4-FFF2-40B4-BE49-F238E27FC236}">
                  <a16:creationId xmlns:a16="http://schemas.microsoft.com/office/drawing/2014/main" id="{D8B56EFE-519A-566E-E60C-2A3A9DB6696A}"/>
                </a:ext>
              </a:extLst>
            </p:cNvPr>
            <p:cNvCxnSpPr/>
            <p:nvPr/>
          </p:nvCxnSpPr>
          <p:spPr>
            <a:xfrm flipH="1" flipV="1">
              <a:off x="1814486" y="2258969"/>
              <a:ext cx="2160000" cy="49230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94922125-B9E9-E0E8-2EFE-7D6C93BE9B42}"/>
                </a:ext>
              </a:extLst>
            </p:cNvPr>
            <p:cNvCxnSpPr>
              <a:cxnSpLocks/>
            </p:cNvCxnSpPr>
            <p:nvPr/>
          </p:nvCxnSpPr>
          <p:spPr>
            <a:xfrm flipV="1">
              <a:off x="5109380" y="2258969"/>
              <a:ext cx="3185104" cy="49230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25CD3CDF-4D7E-304D-59C3-B5FD77EE7FD7}"/>
              </a:ext>
            </a:extLst>
          </p:cNvPr>
          <p:cNvGrpSpPr/>
          <p:nvPr/>
        </p:nvGrpSpPr>
        <p:grpSpPr>
          <a:xfrm>
            <a:off x="5496623" y="976301"/>
            <a:ext cx="4539546" cy="1592270"/>
            <a:chOff x="5496623" y="1204896"/>
            <a:chExt cx="4539546" cy="1592270"/>
          </a:xfrm>
        </p:grpSpPr>
        <p:cxnSp>
          <p:nvCxnSpPr>
            <p:cNvPr id="48" name="连接符: 肘形 47">
              <a:extLst>
                <a:ext uri="{FF2B5EF4-FFF2-40B4-BE49-F238E27FC236}">
                  <a16:creationId xmlns:a16="http://schemas.microsoft.com/office/drawing/2014/main" id="{801CEB76-8F99-8650-FA0A-15CA84D6EC04}"/>
                </a:ext>
              </a:extLst>
            </p:cNvPr>
            <p:cNvCxnSpPr>
              <a:cxnSpLocks/>
              <a:stCxn id="35" idx="0"/>
              <a:endCxn id="50" idx="1"/>
            </p:cNvCxnSpPr>
            <p:nvPr/>
          </p:nvCxnSpPr>
          <p:spPr>
            <a:xfrm rot="5400000" flipH="1" flipV="1">
              <a:off x="5975111" y="911074"/>
              <a:ext cx="1407604" cy="2364580"/>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A72F0527-8434-0522-E103-8697D1650169}"/>
                </a:ext>
              </a:extLst>
            </p:cNvPr>
            <p:cNvSpPr txBox="1"/>
            <p:nvPr/>
          </p:nvSpPr>
          <p:spPr>
            <a:xfrm>
              <a:off x="7861203" y="1204896"/>
              <a:ext cx="2174966" cy="369332"/>
            </a:xfrm>
            <a:prstGeom prst="rect">
              <a:avLst/>
            </a:prstGeom>
            <a:noFill/>
          </p:spPr>
          <p:txBody>
            <a:bodyPr wrap="square" rtlCol="0">
              <a:spAutoFit/>
            </a:bodyPr>
            <a:lstStyle/>
            <a:p>
              <a:r>
                <a:rPr lang="zh-CN" altLang="en-US" b="1" dirty="0"/>
                <a:t>保留字节，置为</a:t>
              </a:r>
              <a:r>
                <a:rPr lang="en-US" altLang="zh-CN" b="1" dirty="0"/>
                <a:t>0</a:t>
              </a:r>
              <a:r>
                <a:rPr lang="zh-CN" altLang="en-US" b="1" dirty="0"/>
                <a:t>。</a:t>
              </a:r>
            </a:p>
          </p:txBody>
        </p:sp>
      </p:grpSp>
      <p:grpSp>
        <p:nvGrpSpPr>
          <p:cNvPr id="66" name="组合 65">
            <a:extLst>
              <a:ext uri="{FF2B5EF4-FFF2-40B4-BE49-F238E27FC236}">
                <a16:creationId xmlns:a16="http://schemas.microsoft.com/office/drawing/2014/main" id="{25928F70-926F-1DA6-6E13-AA8386D85435}"/>
              </a:ext>
            </a:extLst>
          </p:cNvPr>
          <p:cNvGrpSpPr/>
          <p:nvPr/>
        </p:nvGrpSpPr>
        <p:grpSpPr>
          <a:xfrm>
            <a:off x="6036623" y="1384035"/>
            <a:ext cx="5810296" cy="1184536"/>
            <a:chOff x="6036623" y="1612630"/>
            <a:chExt cx="5810296" cy="1184536"/>
          </a:xfrm>
        </p:grpSpPr>
        <p:cxnSp>
          <p:nvCxnSpPr>
            <p:cNvPr id="54" name="连接符: 肘形 53">
              <a:extLst>
                <a:ext uri="{FF2B5EF4-FFF2-40B4-BE49-F238E27FC236}">
                  <a16:creationId xmlns:a16="http://schemas.microsoft.com/office/drawing/2014/main" id="{29017561-D5FA-DAF3-250F-F66A7C7231C7}"/>
                </a:ext>
              </a:extLst>
            </p:cNvPr>
            <p:cNvCxnSpPr>
              <a:cxnSpLocks/>
              <a:stCxn id="36" idx="0"/>
              <a:endCxn id="57" idx="1"/>
            </p:cNvCxnSpPr>
            <p:nvPr/>
          </p:nvCxnSpPr>
          <p:spPr>
            <a:xfrm rot="5400000" flipH="1" flipV="1">
              <a:off x="6518228" y="1454191"/>
              <a:ext cx="861370" cy="1824580"/>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DCD65786-2850-43EA-B779-90198D39ED18}"/>
                </a:ext>
              </a:extLst>
            </p:cNvPr>
            <p:cNvSpPr txBox="1"/>
            <p:nvPr/>
          </p:nvSpPr>
          <p:spPr>
            <a:xfrm>
              <a:off x="7861203" y="1612630"/>
              <a:ext cx="3985716" cy="646331"/>
            </a:xfrm>
            <a:prstGeom prst="rect">
              <a:avLst/>
            </a:prstGeom>
            <a:noFill/>
          </p:spPr>
          <p:txBody>
            <a:bodyPr wrap="square" rtlCol="0">
              <a:spAutoFit/>
            </a:bodyPr>
            <a:lstStyle/>
            <a:p>
              <a:r>
                <a:rPr lang="en-US" altLang="zh-CN" b="1" dirty="0"/>
                <a:t>IPv4</a:t>
              </a:r>
              <a:r>
                <a:rPr lang="zh-CN" altLang="en-US" b="1" dirty="0"/>
                <a:t>数据报首部中的协议字段的值，对于</a:t>
              </a:r>
              <a:r>
                <a:rPr lang="en-US" altLang="zh-CN" b="1" dirty="0"/>
                <a:t>TCP</a:t>
              </a:r>
              <a:r>
                <a:rPr lang="zh-CN" altLang="en-US" b="1" dirty="0"/>
                <a:t>，该值为</a:t>
              </a:r>
              <a:r>
                <a:rPr lang="en-US" altLang="zh-CN" b="1" dirty="0"/>
                <a:t>6</a:t>
              </a:r>
              <a:r>
                <a:rPr lang="zh-CN" altLang="en-US" b="1" dirty="0"/>
                <a:t>。</a:t>
              </a:r>
            </a:p>
          </p:txBody>
        </p:sp>
      </p:grpSp>
      <p:grpSp>
        <p:nvGrpSpPr>
          <p:cNvPr id="67" name="组合 66">
            <a:extLst>
              <a:ext uri="{FF2B5EF4-FFF2-40B4-BE49-F238E27FC236}">
                <a16:creationId xmlns:a16="http://schemas.microsoft.com/office/drawing/2014/main" id="{220F9867-BA11-F24E-4922-EF83CD4B0086}"/>
              </a:ext>
            </a:extLst>
          </p:cNvPr>
          <p:cNvGrpSpPr/>
          <p:nvPr/>
        </p:nvGrpSpPr>
        <p:grpSpPr>
          <a:xfrm>
            <a:off x="6846622" y="2168866"/>
            <a:ext cx="3189547" cy="399706"/>
            <a:chOff x="6846622" y="2397461"/>
            <a:chExt cx="3189547" cy="399706"/>
          </a:xfrm>
        </p:grpSpPr>
        <p:cxnSp>
          <p:nvCxnSpPr>
            <p:cNvPr id="58" name="连接符: 肘形 57">
              <a:extLst>
                <a:ext uri="{FF2B5EF4-FFF2-40B4-BE49-F238E27FC236}">
                  <a16:creationId xmlns:a16="http://schemas.microsoft.com/office/drawing/2014/main" id="{795CF442-7BA6-FBF2-73B5-1B7033B16103}"/>
                </a:ext>
              </a:extLst>
            </p:cNvPr>
            <p:cNvCxnSpPr>
              <a:cxnSpLocks/>
              <a:stCxn id="37" idx="0"/>
              <a:endCxn id="63" idx="1"/>
            </p:cNvCxnSpPr>
            <p:nvPr/>
          </p:nvCxnSpPr>
          <p:spPr>
            <a:xfrm rot="5400000" flipH="1" flipV="1">
              <a:off x="7246393" y="2182357"/>
              <a:ext cx="215039" cy="1014581"/>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8DD0CE1B-94BF-8BA4-8506-A6701ABE52CF}"/>
                </a:ext>
              </a:extLst>
            </p:cNvPr>
            <p:cNvSpPr txBox="1"/>
            <p:nvPr/>
          </p:nvSpPr>
          <p:spPr>
            <a:xfrm>
              <a:off x="7861203" y="2397461"/>
              <a:ext cx="2174966" cy="369332"/>
            </a:xfrm>
            <a:prstGeom prst="rect">
              <a:avLst/>
            </a:prstGeom>
            <a:noFill/>
          </p:spPr>
          <p:txBody>
            <a:bodyPr wrap="square" rtlCol="0">
              <a:spAutoFit/>
            </a:bodyPr>
            <a:lstStyle/>
            <a:p>
              <a:r>
                <a:rPr lang="en-US" altLang="zh-CN" b="1" dirty="0"/>
                <a:t>TCP</a:t>
              </a:r>
              <a:r>
                <a:rPr lang="zh-CN" altLang="en-US" b="1" dirty="0"/>
                <a:t>报文段的长度。</a:t>
              </a:r>
            </a:p>
          </p:txBody>
        </p:sp>
      </p:grpSp>
      <p:sp>
        <p:nvSpPr>
          <p:cNvPr id="68" name="矩形 67">
            <a:extLst>
              <a:ext uri="{FF2B5EF4-FFF2-40B4-BE49-F238E27FC236}">
                <a16:creationId xmlns:a16="http://schemas.microsoft.com/office/drawing/2014/main" id="{2EBBA243-CAAD-CAB0-368C-B0B5695EE7FA}"/>
              </a:ext>
            </a:extLst>
          </p:cNvPr>
          <p:cNvSpPr/>
          <p:nvPr/>
        </p:nvSpPr>
        <p:spPr>
          <a:xfrm>
            <a:off x="5188915" y="4206240"/>
            <a:ext cx="81206" cy="812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0" name="组合 79">
            <a:extLst>
              <a:ext uri="{FF2B5EF4-FFF2-40B4-BE49-F238E27FC236}">
                <a16:creationId xmlns:a16="http://schemas.microsoft.com/office/drawing/2014/main" id="{89096EB3-5AF2-92C6-8ECB-D6054E08DC6E}"/>
              </a:ext>
            </a:extLst>
          </p:cNvPr>
          <p:cNvGrpSpPr/>
          <p:nvPr/>
        </p:nvGrpSpPr>
        <p:grpSpPr>
          <a:xfrm>
            <a:off x="304800" y="4287446"/>
            <a:ext cx="11582399" cy="2151454"/>
            <a:chOff x="304800" y="4287446"/>
            <a:chExt cx="11582399" cy="2151454"/>
          </a:xfrm>
        </p:grpSpPr>
        <p:sp>
          <p:nvSpPr>
            <p:cNvPr id="71" name="矩形 70">
              <a:extLst>
                <a:ext uri="{FF2B5EF4-FFF2-40B4-BE49-F238E27FC236}">
                  <a16:creationId xmlns:a16="http://schemas.microsoft.com/office/drawing/2014/main" id="{81DCB68B-8210-3790-2309-454439892A4A}"/>
                </a:ext>
              </a:extLst>
            </p:cNvPr>
            <p:cNvSpPr/>
            <p:nvPr/>
          </p:nvSpPr>
          <p:spPr>
            <a:xfrm>
              <a:off x="304800" y="4572340"/>
              <a:ext cx="11582399" cy="36933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接收方通过检验和字段的值判断</a:t>
              </a:r>
              <a:r>
                <a:rPr lang="en-US" altLang="zh-CN" b="1" dirty="0"/>
                <a:t>TCP</a:t>
              </a:r>
              <a:r>
                <a:rPr lang="zh-CN" altLang="en-US" b="1" dirty="0"/>
                <a:t>报文段在传输过程中是否误码的方法</a:t>
              </a:r>
            </a:p>
          </p:txBody>
        </p:sp>
        <p:cxnSp>
          <p:nvCxnSpPr>
            <p:cNvPr id="73" name="直接箭头连接符 72">
              <a:extLst>
                <a:ext uri="{FF2B5EF4-FFF2-40B4-BE49-F238E27FC236}">
                  <a16:creationId xmlns:a16="http://schemas.microsoft.com/office/drawing/2014/main" id="{9D477AD5-A94C-607F-BE62-6EEE2703487F}"/>
                </a:ext>
              </a:extLst>
            </p:cNvPr>
            <p:cNvCxnSpPr>
              <a:cxnSpLocks/>
              <a:endCxn id="68" idx="2"/>
            </p:cNvCxnSpPr>
            <p:nvPr/>
          </p:nvCxnSpPr>
          <p:spPr>
            <a:xfrm flipV="1">
              <a:off x="5226623" y="4287446"/>
              <a:ext cx="2895" cy="284894"/>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BA01E0CC-79A3-E43F-58B1-FD6681AF8BD2}"/>
                </a:ext>
              </a:extLst>
            </p:cNvPr>
            <p:cNvSpPr/>
            <p:nvPr/>
          </p:nvSpPr>
          <p:spPr>
            <a:xfrm>
              <a:off x="304800" y="4941672"/>
              <a:ext cx="11582399" cy="14972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ea"/>
                <a:buAutoNum type="circleNumDbPlain"/>
              </a:pPr>
              <a:r>
                <a:rPr lang="zh-CN" altLang="en-US" b="1" dirty="0">
                  <a:solidFill>
                    <a:schemeClr val="tx1"/>
                  </a:solidFill>
                </a:rPr>
                <a:t>给接收到的</a:t>
              </a:r>
              <a:r>
                <a:rPr lang="en-US" altLang="zh-CN" b="1" dirty="0">
                  <a:solidFill>
                    <a:schemeClr val="tx1"/>
                  </a:solidFill>
                </a:rPr>
                <a:t>TCP</a:t>
              </a:r>
              <a:r>
                <a:rPr lang="zh-CN" altLang="en-US" b="1" dirty="0">
                  <a:solidFill>
                    <a:schemeClr val="tx1"/>
                  </a:solidFill>
                </a:rPr>
                <a:t>报文段前面添加一个</a:t>
              </a:r>
              <a:r>
                <a:rPr lang="en-US" altLang="zh-CN" b="1" dirty="0">
                  <a:solidFill>
                    <a:schemeClr val="tx1"/>
                  </a:solidFill>
                </a:rPr>
                <a:t>12</a:t>
              </a:r>
              <a:r>
                <a:rPr lang="zh-CN" altLang="en-US" b="1" dirty="0">
                  <a:solidFill>
                    <a:schemeClr val="tx1"/>
                  </a:solidFill>
                </a:rPr>
                <a:t>字节的伪首部。</a:t>
              </a:r>
              <a:endParaRPr lang="en-US" altLang="zh-CN" b="1" dirty="0">
                <a:solidFill>
                  <a:schemeClr val="tx1"/>
                </a:solidFill>
              </a:endParaRPr>
            </a:p>
            <a:p>
              <a:pPr marL="342900" indent="-342900">
                <a:buFont typeface="+mj-ea"/>
                <a:buAutoNum type="circleNumDbPlain"/>
              </a:pPr>
              <a:r>
                <a:rPr lang="zh-CN" altLang="en-US" b="1" dirty="0">
                  <a:solidFill>
                    <a:schemeClr val="tx1"/>
                  </a:solidFill>
                </a:rPr>
                <a:t>将伪首部、</a:t>
              </a:r>
              <a:r>
                <a:rPr lang="en-US" altLang="zh-CN" b="1" dirty="0">
                  <a:solidFill>
                    <a:schemeClr val="tx1"/>
                  </a:solidFill>
                </a:rPr>
                <a:t>TCP</a:t>
              </a:r>
              <a:r>
                <a:rPr lang="zh-CN" altLang="en-US" b="1" dirty="0">
                  <a:solidFill>
                    <a:schemeClr val="tx1"/>
                  </a:solidFill>
                </a:rPr>
                <a:t>首部以及数据载荷这三部分划分成若干个</a:t>
              </a:r>
              <a:r>
                <a:rPr lang="en-US" altLang="zh-CN" b="1" dirty="0">
                  <a:solidFill>
                    <a:schemeClr val="tx1"/>
                  </a:solidFill>
                </a:rPr>
                <a:t>2</a:t>
              </a:r>
              <a:r>
                <a:rPr lang="zh-CN" altLang="en-US" b="1" dirty="0">
                  <a:solidFill>
                    <a:schemeClr val="tx1"/>
                  </a:solidFill>
                </a:rPr>
                <a:t>字节的字。</a:t>
              </a:r>
              <a:endParaRPr lang="en-US" altLang="zh-CN" b="1" dirty="0">
                <a:solidFill>
                  <a:schemeClr val="tx1"/>
                </a:solidFill>
              </a:endParaRPr>
            </a:p>
            <a:p>
              <a:pPr marL="342900" indent="-342900">
                <a:buFont typeface="+mj-ea"/>
                <a:buAutoNum type="circleNumDbPlain"/>
              </a:pPr>
              <a:r>
                <a:rPr lang="zh-CN" altLang="en-US" b="1" dirty="0">
                  <a:solidFill>
                    <a:schemeClr val="tx1"/>
                  </a:solidFill>
                </a:rPr>
                <a:t>对划分出的全部</a:t>
              </a:r>
              <a:r>
                <a:rPr lang="en-US" altLang="zh-CN" b="1" dirty="0">
                  <a:solidFill>
                    <a:schemeClr val="tx1"/>
                  </a:solidFill>
                </a:rPr>
                <a:t>2</a:t>
              </a:r>
              <a:r>
                <a:rPr lang="zh-CN" altLang="en-US" b="1" dirty="0">
                  <a:solidFill>
                    <a:schemeClr val="tx1"/>
                  </a:solidFill>
                </a:rPr>
                <a:t>字节的字进行反码算数运算求和，并将求和结果取反码。</a:t>
              </a:r>
              <a:endParaRPr lang="en-US" altLang="zh-CN" b="1" dirty="0">
                <a:solidFill>
                  <a:schemeClr val="tx1"/>
                </a:solidFill>
              </a:endParaRPr>
            </a:p>
            <a:p>
              <a:pPr marL="342900" indent="-342900">
                <a:buFont typeface="+mj-ea"/>
                <a:buAutoNum type="circleNumDbPlain"/>
              </a:pPr>
              <a:r>
                <a:rPr lang="zh-CN" altLang="en-US" b="1" dirty="0">
                  <a:solidFill>
                    <a:schemeClr val="tx1"/>
                  </a:solidFill>
                </a:rPr>
                <a:t>若步骤③得到的结果为</a:t>
              </a:r>
              <a:r>
                <a:rPr lang="en-US" altLang="zh-CN" b="1" dirty="0">
                  <a:solidFill>
                    <a:schemeClr val="tx1"/>
                  </a:solidFill>
                </a:rPr>
                <a:t>0</a:t>
              </a:r>
              <a:r>
                <a:rPr lang="zh-CN" altLang="en-US" b="1" dirty="0">
                  <a:solidFill>
                    <a:schemeClr val="tx1"/>
                  </a:solidFill>
                </a:rPr>
                <a:t>，则表示</a:t>
              </a:r>
              <a:r>
                <a:rPr lang="en-US" altLang="zh-CN" b="1" dirty="0">
                  <a:solidFill>
                    <a:schemeClr val="tx1"/>
                  </a:solidFill>
                </a:rPr>
                <a:t>TCP</a:t>
              </a:r>
              <a:r>
                <a:rPr lang="zh-CN" altLang="en-US" b="1" dirty="0">
                  <a:solidFill>
                    <a:schemeClr val="tx1"/>
                  </a:solidFill>
                </a:rPr>
                <a:t>报文段在传输过程中没有误码。否则，表示出现了误码。</a:t>
              </a:r>
              <a:endParaRPr lang="en-US" altLang="zh-CN" b="1" dirty="0">
                <a:solidFill>
                  <a:schemeClr val="tx1"/>
                </a:solidFill>
              </a:endParaRPr>
            </a:p>
          </p:txBody>
        </p:sp>
      </p:grpSp>
    </p:spTree>
    <p:custDataLst>
      <p:tags r:id="rId1"/>
    </p:custDataLst>
    <p:extLst>
      <p:ext uri="{BB962C8B-B14F-4D97-AF65-F5344CB8AC3E}">
        <p14:creationId xmlns:p14="http://schemas.microsoft.com/office/powerpoint/2010/main" val="411335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12" presetClass="entr" presetSubtype="4" fill="hold" nodeType="withEffect">
                                  <p:stCondLst>
                                    <p:cond delay="0"/>
                                  </p:stCondLst>
                                  <p:childTnLst>
                                    <p:set>
                                      <p:cBhvr>
                                        <p:cTn id="11" dur="1" fill="hold">
                                          <p:stCondLst>
                                            <p:cond delay="0"/>
                                          </p:stCondLst>
                                        </p:cTn>
                                        <p:tgtEl>
                                          <p:spTgt spid="80"/>
                                        </p:tgtEl>
                                        <p:attrNameLst>
                                          <p:attrName>style.visibility</p:attrName>
                                        </p:attrNameLst>
                                      </p:cBhvr>
                                      <p:to>
                                        <p:strVal val="visible"/>
                                      </p:to>
                                    </p:set>
                                    <p:anim calcmode="lin" valueType="num">
                                      <p:cBhvr additive="base">
                                        <p:cTn id="12" dur="500"/>
                                        <p:tgtEl>
                                          <p:spTgt spid="80"/>
                                        </p:tgtEl>
                                        <p:attrNameLst>
                                          <p:attrName>ppt_y</p:attrName>
                                        </p:attrNameLst>
                                      </p:cBhvr>
                                      <p:tavLst>
                                        <p:tav tm="0">
                                          <p:val>
                                            <p:strVal val="#ppt_y+#ppt_h*1.125000"/>
                                          </p:val>
                                        </p:tav>
                                        <p:tav tm="100000">
                                          <p:val>
                                            <p:strVal val="#ppt_y"/>
                                          </p:val>
                                        </p:tav>
                                      </p:tavLst>
                                    </p:anim>
                                    <p:animEffect transition="in" filter="wipe(up)">
                                      <p:cBhvr>
                                        <p:cTn id="13"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p>
          </p:txBody>
        </p:sp>
      </p:grpSp>
      <p:grpSp>
        <p:nvGrpSpPr>
          <p:cNvPr id="8" name="组合 7">
            <a:extLst>
              <a:ext uri="{FF2B5EF4-FFF2-40B4-BE49-F238E27FC236}">
                <a16:creationId xmlns:a16="http://schemas.microsoft.com/office/drawing/2014/main" id="{A154A494-329A-AF28-7541-9E563DA11C96}"/>
              </a:ext>
            </a:extLst>
          </p:cNvPr>
          <p:cNvGrpSpPr/>
          <p:nvPr/>
        </p:nvGrpSpPr>
        <p:grpSpPr>
          <a:xfrm>
            <a:off x="4201517" y="3887743"/>
            <a:ext cx="4079132" cy="451007"/>
            <a:chOff x="4027250" y="3044810"/>
            <a:chExt cx="4079132" cy="451007"/>
          </a:xfrm>
        </p:grpSpPr>
        <p:sp>
          <p:nvSpPr>
            <p:cNvPr id="6" name="矩形 5">
              <a:extLst>
                <a:ext uri="{FF2B5EF4-FFF2-40B4-BE49-F238E27FC236}">
                  <a16:creationId xmlns:a16="http://schemas.microsoft.com/office/drawing/2014/main" id="{6D0403F4-768E-7F37-F978-026C7B1EA668}"/>
                </a:ext>
              </a:extLst>
            </p:cNvPr>
            <p:cNvSpPr/>
            <p:nvPr/>
          </p:nvSpPr>
          <p:spPr>
            <a:xfrm>
              <a:off x="4027250" y="3044810"/>
              <a:ext cx="1134894" cy="451007"/>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TCP</a:t>
              </a:r>
              <a:r>
                <a:rPr lang="zh-CN" altLang="en-US" b="1" dirty="0"/>
                <a:t>首部</a:t>
              </a:r>
            </a:p>
          </p:txBody>
        </p:sp>
        <p:sp>
          <p:nvSpPr>
            <p:cNvPr id="17" name="矩形 16">
              <a:extLst>
                <a:ext uri="{FF2B5EF4-FFF2-40B4-BE49-F238E27FC236}">
                  <a16:creationId xmlns:a16="http://schemas.microsoft.com/office/drawing/2014/main" id="{9A44D8CC-ED85-6688-6540-318D080BE9C3}"/>
                </a:ext>
              </a:extLst>
            </p:cNvPr>
            <p:cNvSpPr/>
            <p:nvPr/>
          </p:nvSpPr>
          <p:spPr>
            <a:xfrm>
              <a:off x="5162144" y="3044810"/>
              <a:ext cx="2944238" cy="4510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数据载荷</a:t>
              </a:r>
            </a:p>
          </p:txBody>
        </p:sp>
      </p:grpSp>
      <p:sp>
        <p:nvSpPr>
          <p:cNvPr id="19" name="矩形 18">
            <a:extLst>
              <a:ext uri="{FF2B5EF4-FFF2-40B4-BE49-F238E27FC236}">
                <a16:creationId xmlns:a16="http://schemas.microsoft.com/office/drawing/2014/main" id="{97A0B0E7-6F11-BA6A-D194-73A34EE9BC86}"/>
              </a:ext>
            </a:extLst>
          </p:cNvPr>
          <p:cNvSpPr/>
          <p:nvPr/>
        </p:nvSpPr>
        <p:spPr>
          <a:xfrm>
            <a:off x="3066623" y="3887743"/>
            <a:ext cx="1134894"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伪首部</a:t>
            </a:r>
          </a:p>
        </p:txBody>
      </p:sp>
      <p:grpSp>
        <p:nvGrpSpPr>
          <p:cNvPr id="39" name="组合 38">
            <a:extLst>
              <a:ext uri="{FF2B5EF4-FFF2-40B4-BE49-F238E27FC236}">
                <a16:creationId xmlns:a16="http://schemas.microsoft.com/office/drawing/2014/main" id="{172DA749-0D16-D211-5BE3-0EA99A43F5D0}"/>
              </a:ext>
            </a:extLst>
          </p:cNvPr>
          <p:cNvGrpSpPr/>
          <p:nvPr/>
        </p:nvGrpSpPr>
        <p:grpSpPr>
          <a:xfrm>
            <a:off x="366623" y="2575102"/>
            <a:ext cx="7020000" cy="1312641"/>
            <a:chOff x="1274486" y="1438630"/>
            <a:chExt cx="7020000" cy="1312641"/>
          </a:xfrm>
        </p:grpSpPr>
        <p:sp>
          <p:nvSpPr>
            <p:cNvPr id="28" name="矩形 27">
              <a:extLst>
                <a:ext uri="{FF2B5EF4-FFF2-40B4-BE49-F238E27FC236}">
                  <a16:creationId xmlns:a16="http://schemas.microsoft.com/office/drawing/2014/main" id="{A6DA8ED2-DE6F-CB5D-C3EA-9CBCBA468F35}"/>
                </a:ext>
              </a:extLst>
            </p:cNvPr>
            <p:cNvSpPr/>
            <p:nvPr/>
          </p:nvSpPr>
          <p:spPr>
            <a:xfrm>
              <a:off x="1814486" y="1807964"/>
              <a:ext cx="2160000"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源</a:t>
              </a:r>
              <a:r>
                <a:rPr lang="en-US" altLang="zh-CN" b="1" dirty="0"/>
                <a:t>IP</a:t>
              </a:r>
              <a:r>
                <a:rPr lang="zh-CN" altLang="en-US" b="1" dirty="0"/>
                <a:t>地址</a:t>
              </a:r>
            </a:p>
          </p:txBody>
        </p:sp>
        <p:sp>
          <p:nvSpPr>
            <p:cNvPr id="29" name="矩形 28">
              <a:extLst>
                <a:ext uri="{FF2B5EF4-FFF2-40B4-BE49-F238E27FC236}">
                  <a16:creationId xmlns:a16="http://schemas.microsoft.com/office/drawing/2014/main" id="{66A87F74-23D0-CA43-100B-12C07854E500}"/>
                </a:ext>
              </a:extLst>
            </p:cNvPr>
            <p:cNvSpPr/>
            <p:nvPr/>
          </p:nvSpPr>
          <p:spPr>
            <a:xfrm>
              <a:off x="3974486" y="1807963"/>
              <a:ext cx="2160000"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目的</a:t>
              </a:r>
              <a:r>
                <a:rPr lang="en-US" altLang="zh-CN" b="1" dirty="0"/>
                <a:t>IP</a:t>
              </a:r>
              <a:r>
                <a:rPr lang="zh-CN" altLang="en-US" b="1" dirty="0"/>
                <a:t>地址</a:t>
              </a:r>
            </a:p>
          </p:txBody>
        </p:sp>
        <p:sp>
          <p:nvSpPr>
            <p:cNvPr id="30" name="矩形 29">
              <a:extLst>
                <a:ext uri="{FF2B5EF4-FFF2-40B4-BE49-F238E27FC236}">
                  <a16:creationId xmlns:a16="http://schemas.microsoft.com/office/drawing/2014/main" id="{A5302FFD-6503-885A-0560-CF7855B7A119}"/>
                </a:ext>
              </a:extLst>
            </p:cNvPr>
            <p:cNvSpPr/>
            <p:nvPr/>
          </p:nvSpPr>
          <p:spPr>
            <a:xfrm>
              <a:off x="6134486" y="1807962"/>
              <a:ext cx="540000"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a:t>
              </a:r>
              <a:endParaRPr lang="zh-CN" altLang="en-US" b="1" dirty="0"/>
            </a:p>
          </p:txBody>
        </p:sp>
        <p:sp>
          <p:nvSpPr>
            <p:cNvPr id="31" name="矩形 30">
              <a:extLst>
                <a:ext uri="{FF2B5EF4-FFF2-40B4-BE49-F238E27FC236}">
                  <a16:creationId xmlns:a16="http://schemas.microsoft.com/office/drawing/2014/main" id="{C46ADCC3-C691-2673-7EFF-CD665A90C2AF}"/>
                </a:ext>
              </a:extLst>
            </p:cNvPr>
            <p:cNvSpPr/>
            <p:nvPr/>
          </p:nvSpPr>
          <p:spPr>
            <a:xfrm>
              <a:off x="6674486" y="1807962"/>
              <a:ext cx="540000"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6</a:t>
              </a:r>
              <a:endParaRPr lang="zh-CN" altLang="en-US" b="1" dirty="0"/>
            </a:p>
          </p:txBody>
        </p:sp>
        <p:sp>
          <p:nvSpPr>
            <p:cNvPr id="32" name="矩形 31">
              <a:extLst>
                <a:ext uri="{FF2B5EF4-FFF2-40B4-BE49-F238E27FC236}">
                  <a16:creationId xmlns:a16="http://schemas.microsoft.com/office/drawing/2014/main" id="{6AF251F6-F9D8-670D-F1E1-A63DBCBF98A4}"/>
                </a:ext>
              </a:extLst>
            </p:cNvPr>
            <p:cNvSpPr/>
            <p:nvPr/>
          </p:nvSpPr>
          <p:spPr>
            <a:xfrm>
              <a:off x="7214486" y="1807962"/>
              <a:ext cx="1080000"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TCP</a:t>
              </a:r>
              <a:r>
                <a:rPr lang="zh-CN" altLang="en-US" b="1" dirty="0"/>
                <a:t>长度</a:t>
              </a:r>
            </a:p>
          </p:txBody>
        </p:sp>
        <p:sp>
          <p:nvSpPr>
            <p:cNvPr id="22" name="文本框 21">
              <a:extLst>
                <a:ext uri="{FF2B5EF4-FFF2-40B4-BE49-F238E27FC236}">
                  <a16:creationId xmlns:a16="http://schemas.microsoft.com/office/drawing/2014/main" id="{BE5C1A2C-557F-58A1-69D3-66705D390F8C}"/>
                </a:ext>
              </a:extLst>
            </p:cNvPr>
            <p:cNvSpPr txBox="1"/>
            <p:nvPr/>
          </p:nvSpPr>
          <p:spPr>
            <a:xfrm>
              <a:off x="1814486" y="1438630"/>
              <a:ext cx="2160000" cy="369332"/>
            </a:xfrm>
            <a:prstGeom prst="rect">
              <a:avLst/>
            </a:prstGeom>
            <a:noFill/>
          </p:spPr>
          <p:txBody>
            <a:bodyPr wrap="square" rtlCol="0">
              <a:spAutoFit/>
            </a:bodyPr>
            <a:lstStyle/>
            <a:p>
              <a:pPr algn="ctr"/>
              <a:r>
                <a:rPr lang="en-US" altLang="zh-CN" b="1" dirty="0"/>
                <a:t>4</a:t>
              </a:r>
              <a:endParaRPr lang="zh-CN" altLang="en-US" b="1" dirty="0"/>
            </a:p>
          </p:txBody>
        </p:sp>
        <p:sp>
          <p:nvSpPr>
            <p:cNvPr id="34" name="文本框 33">
              <a:extLst>
                <a:ext uri="{FF2B5EF4-FFF2-40B4-BE49-F238E27FC236}">
                  <a16:creationId xmlns:a16="http://schemas.microsoft.com/office/drawing/2014/main" id="{B32F3200-71F9-190E-CBFC-5EAD85517042}"/>
                </a:ext>
              </a:extLst>
            </p:cNvPr>
            <p:cNvSpPr txBox="1"/>
            <p:nvPr/>
          </p:nvSpPr>
          <p:spPr>
            <a:xfrm>
              <a:off x="3974486" y="1438630"/>
              <a:ext cx="2160000" cy="369332"/>
            </a:xfrm>
            <a:prstGeom prst="rect">
              <a:avLst/>
            </a:prstGeom>
            <a:noFill/>
          </p:spPr>
          <p:txBody>
            <a:bodyPr wrap="square" rtlCol="0">
              <a:spAutoFit/>
            </a:bodyPr>
            <a:lstStyle/>
            <a:p>
              <a:pPr algn="ctr"/>
              <a:r>
                <a:rPr lang="en-US" altLang="zh-CN" b="1" dirty="0"/>
                <a:t>4</a:t>
              </a:r>
              <a:endParaRPr lang="zh-CN" altLang="en-US" b="1" dirty="0"/>
            </a:p>
          </p:txBody>
        </p:sp>
        <p:sp>
          <p:nvSpPr>
            <p:cNvPr id="35" name="文本框 34">
              <a:extLst>
                <a:ext uri="{FF2B5EF4-FFF2-40B4-BE49-F238E27FC236}">
                  <a16:creationId xmlns:a16="http://schemas.microsoft.com/office/drawing/2014/main" id="{ACBD219F-A1AC-B225-B9A2-AE03FCDD50B3}"/>
                </a:ext>
              </a:extLst>
            </p:cNvPr>
            <p:cNvSpPr txBox="1"/>
            <p:nvPr/>
          </p:nvSpPr>
          <p:spPr>
            <a:xfrm>
              <a:off x="6134486" y="1438630"/>
              <a:ext cx="540000" cy="369332"/>
            </a:xfrm>
            <a:prstGeom prst="rect">
              <a:avLst/>
            </a:prstGeom>
            <a:noFill/>
          </p:spPr>
          <p:txBody>
            <a:bodyPr wrap="square" rtlCol="0">
              <a:spAutoFit/>
            </a:bodyPr>
            <a:lstStyle/>
            <a:p>
              <a:pPr algn="ctr"/>
              <a:r>
                <a:rPr lang="en-US" altLang="zh-CN" b="1" dirty="0"/>
                <a:t>1</a:t>
              </a:r>
              <a:endParaRPr lang="zh-CN" altLang="en-US" b="1" dirty="0"/>
            </a:p>
          </p:txBody>
        </p:sp>
        <p:sp>
          <p:nvSpPr>
            <p:cNvPr id="36" name="文本框 35">
              <a:extLst>
                <a:ext uri="{FF2B5EF4-FFF2-40B4-BE49-F238E27FC236}">
                  <a16:creationId xmlns:a16="http://schemas.microsoft.com/office/drawing/2014/main" id="{0B2A3A0F-5239-08F3-290E-720A5A66288B}"/>
                </a:ext>
              </a:extLst>
            </p:cNvPr>
            <p:cNvSpPr txBox="1"/>
            <p:nvPr/>
          </p:nvSpPr>
          <p:spPr>
            <a:xfrm>
              <a:off x="6674486" y="1438630"/>
              <a:ext cx="540000" cy="369332"/>
            </a:xfrm>
            <a:prstGeom prst="rect">
              <a:avLst/>
            </a:prstGeom>
            <a:noFill/>
          </p:spPr>
          <p:txBody>
            <a:bodyPr wrap="square" rtlCol="0">
              <a:spAutoFit/>
            </a:bodyPr>
            <a:lstStyle/>
            <a:p>
              <a:pPr algn="ctr"/>
              <a:r>
                <a:rPr lang="en-US" altLang="zh-CN" b="1" dirty="0"/>
                <a:t>1</a:t>
              </a:r>
              <a:endParaRPr lang="zh-CN" altLang="en-US" b="1" dirty="0"/>
            </a:p>
          </p:txBody>
        </p:sp>
        <p:sp>
          <p:nvSpPr>
            <p:cNvPr id="37" name="文本框 36">
              <a:extLst>
                <a:ext uri="{FF2B5EF4-FFF2-40B4-BE49-F238E27FC236}">
                  <a16:creationId xmlns:a16="http://schemas.microsoft.com/office/drawing/2014/main" id="{023F0D12-76A5-01F9-917D-EC1646D3D8A5}"/>
                </a:ext>
              </a:extLst>
            </p:cNvPr>
            <p:cNvSpPr txBox="1"/>
            <p:nvPr/>
          </p:nvSpPr>
          <p:spPr>
            <a:xfrm>
              <a:off x="7214485" y="1438630"/>
              <a:ext cx="1079999" cy="369332"/>
            </a:xfrm>
            <a:prstGeom prst="rect">
              <a:avLst/>
            </a:prstGeom>
            <a:noFill/>
          </p:spPr>
          <p:txBody>
            <a:bodyPr wrap="square" rtlCol="0">
              <a:spAutoFit/>
            </a:bodyPr>
            <a:lstStyle/>
            <a:p>
              <a:pPr algn="ctr"/>
              <a:r>
                <a:rPr lang="en-US" altLang="zh-CN" b="1" dirty="0"/>
                <a:t>2</a:t>
              </a:r>
              <a:endParaRPr lang="zh-CN" altLang="en-US" b="1" dirty="0"/>
            </a:p>
          </p:txBody>
        </p:sp>
        <p:sp>
          <p:nvSpPr>
            <p:cNvPr id="23" name="文本框 22">
              <a:extLst>
                <a:ext uri="{FF2B5EF4-FFF2-40B4-BE49-F238E27FC236}">
                  <a16:creationId xmlns:a16="http://schemas.microsoft.com/office/drawing/2014/main" id="{12B799F4-E647-FD4F-3133-3F8D156387AE}"/>
                </a:ext>
              </a:extLst>
            </p:cNvPr>
            <p:cNvSpPr txBox="1"/>
            <p:nvPr/>
          </p:nvSpPr>
          <p:spPr>
            <a:xfrm>
              <a:off x="1274486" y="1438630"/>
              <a:ext cx="678873" cy="369332"/>
            </a:xfrm>
            <a:prstGeom prst="rect">
              <a:avLst/>
            </a:prstGeom>
            <a:noFill/>
          </p:spPr>
          <p:txBody>
            <a:bodyPr wrap="square" rtlCol="0">
              <a:spAutoFit/>
            </a:bodyPr>
            <a:lstStyle/>
            <a:p>
              <a:r>
                <a:rPr lang="zh-CN" altLang="en-US" b="1" dirty="0"/>
                <a:t>字节</a:t>
              </a:r>
            </a:p>
          </p:txBody>
        </p:sp>
        <p:cxnSp>
          <p:nvCxnSpPr>
            <p:cNvPr id="26" name="直接连接符 25">
              <a:extLst>
                <a:ext uri="{FF2B5EF4-FFF2-40B4-BE49-F238E27FC236}">
                  <a16:creationId xmlns:a16="http://schemas.microsoft.com/office/drawing/2014/main" id="{D8B56EFE-519A-566E-E60C-2A3A9DB6696A}"/>
                </a:ext>
              </a:extLst>
            </p:cNvPr>
            <p:cNvCxnSpPr/>
            <p:nvPr/>
          </p:nvCxnSpPr>
          <p:spPr>
            <a:xfrm flipH="1" flipV="1">
              <a:off x="1814486" y="2258969"/>
              <a:ext cx="2160000" cy="49230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94922125-B9E9-E0E8-2EFE-7D6C93BE9B42}"/>
                </a:ext>
              </a:extLst>
            </p:cNvPr>
            <p:cNvCxnSpPr>
              <a:cxnSpLocks/>
            </p:cNvCxnSpPr>
            <p:nvPr/>
          </p:nvCxnSpPr>
          <p:spPr>
            <a:xfrm flipV="1">
              <a:off x="5109380" y="2258969"/>
              <a:ext cx="3185104" cy="49230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25CD3CDF-4D7E-304D-59C3-B5FD77EE7FD7}"/>
              </a:ext>
            </a:extLst>
          </p:cNvPr>
          <p:cNvGrpSpPr/>
          <p:nvPr/>
        </p:nvGrpSpPr>
        <p:grpSpPr>
          <a:xfrm>
            <a:off x="5496623" y="976301"/>
            <a:ext cx="4539546" cy="1592270"/>
            <a:chOff x="5496623" y="1204896"/>
            <a:chExt cx="4539546" cy="1592270"/>
          </a:xfrm>
        </p:grpSpPr>
        <p:cxnSp>
          <p:nvCxnSpPr>
            <p:cNvPr id="48" name="连接符: 肘形 47">
              <a:extLst>
                <a:ext uri="{FF2B5EF4-FFF2-40B4-BE49-F238E27FC236}">
                  <a16:creationId xmlns:a16="http://schemas.microsoft.com/office/drawing/2014/main" id="{801CEB76-8F99-8650-FA0A-15CA84D6EC04}"/>
                </a:ext>
              </a:extLst>
            </p:cNvPr>
            <p:cNvCxnSpPr>
              <a:cxnSpLocks/>
              <a:stCxn id="35" idx="0"/>
              <a:endCxn id="50" idx="1"/>
            </p:cNvCxnSpPr>
            <p:nvPr/>
          </p:nvCxnSpPr>
          <p:spPr>
            <a:xfrm rot="5400000" flipH="1" flipV="1">
              <a:off x="5975111" y="911074"/>
              <a:ext cx="1407604" cy="2364580"/>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A72F0527-8434-0522-E103-8697D1650169}"/>
                </a:ext>
              </a:extLst>
            </p:cNvPr>
            <p:cNvSpPr txBox="1"/>
            <p:nvPr/>
          </p:nvSpPr>
          <p:spPr>
            <a:xfrm>
              <a:off x="7861203" y="1204896"/>
              <a:ext cx="2174966" cy="369332"/>
            </a:xfrm>
            <a:prstGeom prst="rect">
              <a:avLst/>
            </a:prstGeom>
            <a:noFill/>
          </p:spPr>
          <p:txBody>
            <a:bodyPr wrap="square" rtlCol="0">
              <a:spAutoFit/>
            </a:bodyPr>
            <a:lstStyle/>
            <a:p>
              <a:r>
                <a:rPr lang="zh-CN" altLang="en-US" b="1" dirty="0"/>
                <a:t>保留字节，置为</a:t>
              </a:r>
              <a:r>
                <a:rPr lang="en-US" altLang="zh-CN" b="1" dirty="0"/>
                <a:t>0</a:t>
              </a:r>
              <a:r>
                <a:rPr lang="zh-CN" altLang="en-US" b="1" dirty="0"/>
                <a:t>。</a:t>
              </a:r>
            </a:p>
          </p:txBody>
        </p:sp>
      </p:grpSp>
      <p:grpSp>
        <p:nvGrpSpPr>
          <p:cNvPr id="66" name="组合 65">
            <a:extLst>
              <a:ext uri="{FF2B5EF4-FFF2-40B4-BE49-F238E27FC236}">
                <a16:creationId xmlns:a16="http://schemas.microsoft.com/office/drawing/2014/main" id="{25928F70-926F-1DA6-6E13-AA8386D85435}"/>
              </a:ext>
            </a:extLst>
          </p:cNvPr>
          <p:cNvGrpSpPr/>
          <p:nvPr/>
        </p:nvGrpSpPr>
        <p:grpSpPr>
          <a:xfrm>
            <a:off x="6036623" y="1384035"/>
            <a:ext cx="5810296" cy="1184536"/>
            <a:chOff x="6036623" y="1612630"/>
            <a:chExt cx="5810296" cy="1184536"/>
          </a:xfrm>
        </p:grpSpPr>
        <p:cxnSp>
          <p:nvCxnSpPr>
            <p:cNvPr id="54" name="连接符: 肘形 53">
              <a:extLst>
                <a:ext uri="{FF2B5EF4-FFF2-40B4-BE49-F238E27FC236}">
                  <a16:creationId xmlns:a16="http://schemas.microsoft.com/office/drawing/2014/main" id="{29017561-D5FA-DAF3-250F-F66A7C7231C7}"/>
                </a:ext>
              </a:extLst>
            </p:cNvPr>
            <p:cNvCxnSpPr>
              <a:cxnSpLocks/>
              <a:stCxn id="36" idx="0"/>
              <a:endCxn id="57" idx="1"/>
            </p:cNvCxnSpPr>
            <p:nvPr/>
          </p:nvCxnSpPr>
          <p:spPr>
            <a:xfrm rot="5400000" flipH="1" flipV="1">
              <a:off x="6518228" y="1454191"/>
              <a:ext cx="861370" cy="1824580"/>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DCD65786-2850-43EA-B779-90198D39ED18}"/>
                </a:ext>
              </a:extLst>
            </p:cNvPr>
            <p:cNvSpPr txBox="1"/>
            <p:nvPr/>
          </p:nvSpPr>
          <p:spPr>
            <a:xfrm>
              <a:off x="7861203" y="1612630"/>
              <a:ext cx="3985716" cy="646331"/>
            </a:xfrm>
            <a:prstGeom prst="rect">
              <a:avLst/>
            </a:prstGeom>
            <a:noFill/>
          </p:spPr>
          <p:txBody>
            <a:bodyPr wrap="square" rtlCol="0">
              <a:spAutoFit/>
            </a:bodyPr>
            <a:lstStyle/>
            <a:p>
              <a:r>
                <a:rPr lang="en-US" altLang="zh-CN" b="1" dirty="0"/>
                <a:t>IPv4</a:t>
              </a:r>
              <a:r>
                <a:rPr lang="zh-CN" altLang="en-US" b="1" dirty="0"/>
                <a:t>数据报首部中的协议字段的值，对于</a:t>
              </a:r>
              <a:r>
                <a:rPr lang="en-US" altLang="zh-CN" b="1" dirty="0"/>
                <a:t>TCP</a:t>
              </a:r>
              <a:r>
                <a:rPr lang="zh-CN" altLang="en-US" b="1" dirty="0"/>
                <a:t>，该值为</a:t>
              </a:r>
              <a:r>
                <a:rPr lang="en-US" altLang="zh-CN" b="1" dirty="0"/>
                <a:t>6</a:t>
              </a:r>
              <a:r>
                <a:rPr lang="zh-CN" altLang="en-US" b="1" dirty="0"/>
                <a:t>。</a:t>
              </a:r>
            </a:p>
          </p:txBody>
        </p:sp>
      </p:grpSp>
      <p:grpSp>
        <p:nvGrpSpPr>
          <p:cNvPr id="67" name="组合 66">
            <a:extLst>
              <a:ext uri="{FF2B5EF4-FFF2-40B4-BE49-F238E27FC236}">
                <a16:creationId xmlns:a16="http://schemas.microsoft.com/office/drawing/2014/main" id="{220F9867-BA11-F24E-4922-EF83CD4B0086}"/>
              </a:ext>
            </a:extLst>
          </p:cNvPr>
          <p:cNvGrpSpPr/>
          <p:nvPr/>
        </p:nvGrpSpPr>
        <p:grpSpPr>
          <a:xfrm>
            <a:off x="6846622" y="2168866"/>
            <a:ext cx="3189547" cy="399706"/>
            <a:chOff x="6846622" y="2397461"/>
            <a:chExt cx="3189547" cy="399706"/>
          </a:xfrm>
        </p:grpSpPr>
        <p:cxnSp>
          <p:nvCxnSpPr>
            <p:cNvPr id="58" name="连接符: 肘形 57">
              <a:extLst>
                <a:ext uri="{FF2B5EF4-FFF2-40B4-BE49-F238E27FC236}">
                  <a16:creationId xmlns:a16="http://schemas.microsoft.com/office/drawing/2014/main" id="{795CF442-7BA6-FBF2-73B5-1B7033B16103}"/>
                </a:ext>
              </a:extLst>
            </p:cNvPr>
            <p:cNvCxnSpPr>
              <a:cxnSpLocks/>
              <a:stCxn id="37" idx="0"/>
              <a:endCxn id="63" idx="1"/>
            </p:cNvCxnSpPr>
            <p:nvPr/>
          </p:nvCxnSpPr>
          <p:spPr>
            <a:xfrm rot="5400000" flipH="1" flipV="1">
              <a:off x="7246393" y="2182357"/>
              <a:ext cx="215039" cy="1014581"/>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8DD0CE1B-94BF-8BA4-8506-A6701ABE52CF}"/>
                </a:ext>
              </a:extLst>
            </p:cNvPr>
            <p:cNvSpPr txBox="1"/>
            <p:nvPr/>
          </p:nvSpPr>
          <p:spPr>
            <a:xfrm>
              <a:off x="7861203" y="2397461"/>
              <a:ext cx="2174966" cy="369332"/>
            </a:xfrm>
            <a:prstGeom prst="rect">
              <a:avLst/>
            </a:prstGeom>
            <a:noFill/>
          </p:spPr>
          <p:txBody>
            <a:bodyPr wrap="square" rtlCol="0">
              <a:spAutoFit/>
            </a:bodyPr>
            <a:lstStyle/>
            <a:p>
              <a:r>
                <a:rPr lang="en-US" altLang="zh-CN" b="1" dirty="0"/>
                <a:t>TCP</a:t>
              </a:r>
              <a:r>
                <a:rPr lang="zh-CN" altLang="en-US" b="1" dirty="0"/>
                <a:t>报文段的长度。</a:t>
              </a:r>
            </a:p>
          </p:txBody>
        </p:sp>
      </p:grpSp>
      <p:grpSp>
        <p:nvGrpSpPr>
          <p:cNvPr id="5" name="组合 4">
            <a:extLst>
              <a:ext uri="{FF2B5EF4-FFF2-40B4-BE49-F238E27FC236}">
                <a16:creationId xmlns:a16="http://schemas.microsoft.com/office/drawing/2014/main" id="{52FCD41B-E2D1-9706-5395-F75D0B5DBA0A}"/>
              </a:ext>
            </a:extLst>
          </p:cNvPr>
          <p:cNvGrpSpPr/>
          <p:nvPr/>
        </p:nvGrpSpPr>
        <p:grpSpPr>
          <a:xfrm>
            <a:off x="366623" y="4675252"/>
            <a:ext cx="7914026" cy="1763648"/>
            <a:chOff x="366623" y="4675252"/>
            <a:chExt cx="7914026" cy="1763648"/>
          </a:xfrm>
        </p:grpSpPr>
        <p:grpSp>
          <p:nvGrpSpPr>
            <p:cNvPr id="38" name="组合 37">
              <a:extLst>
                <a:ext uri="{FF2B5EF4-FFF2-40B4-BE49-F238E27FC236}">
                  <a16:creationId xmlns:a16="http://schemas.microsoft.com/office/drawing/2014/main" id="{EEA8F48C-5619-E7D2-CD3E-C1C7E5959389}"/>
                </a:ext>
              </a:extLst>
            </p:cNvPr>
            <p:cNvGrpSpPr/>
            <p:nvPr/>
          </p:nvGrpSpPr>
          <p:grpSpPr>
            <a:xfrm>
              <a:off x="4201517" y="5987893"/>
              <a:ext cx="4079132" cy="451007"/>
              <a:chOff x="4027250" y="3044810"/>
              <a:chExt cx="4079132" cy="451007"/>
            </a:xfrm>
          </p:grpSpPr>
          <p:sp>
            <p:nvSpPr>
              <p:cNvPr id="40" name="矩形 39">
                <a:extLst>
                  <a:ext uri="{FF2B5EF4-FFF2-40B4-BE49-F238E27FC236}">
                    <a16:creationId xmlns:a16="http://schemas.microsoft.com/office/drawing/2014/main" id="{C3A5E445-312E-7258-B733-EB843BBA7D0F}"/>
                  </a:ext>
                </a:extLst>
              </p:cNvPr>
              <p:cNvSpPr/>
              <p:nvPr/>
            </p:nvSpPr>
            <p:spPr>
              <a:xfrm>
                <a:off x="4027250" y="3044810"/>
                <a:ext cx="1134894" cy="451007"/>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UDP</a:t>
                </a:r>
                <a:r>
                  <a:rPr lang="zh-CN" altLang="en-US" b="1" dirty="0"/>
                  <a:t>首部</a:t>
                </a:r>
              </a:p>
            </p:txBody>
          </p:sp>
          <p:sp>
            <p:nvSpPr>
              <p:cNvPr id="42" name="矩形 41">
                <a:extLst>
                  <a:ext uri="{FF2B5EF4-FFF2-40B4-BE49-F238E27FC236}">
                    <a16:creationId xmlns:a16="http://schemas.microsoft.com/office/drawing/2014/main" id="{927CF102-2E53-5FF7-F177-643C8BD28189}"/>
                  </a:ext>
                </a:extLst>
              </p:cNvPr>
              <p:cNvSpPr/>
              <p:nvPr/>
            </p:nvSpPr>
            <p:spPr>
              <a:xfrm>
                <a:off x="5162144" y="3044810"/>
                <a:ext cx="2944238" cy="4510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数据载荷</a:t>
                </a:r>
              </a:p>
            </p:txBody>
          </p:sp>
        </p:grpSp>
        <p:sp>
          <p:nvSpPr>
            <p:cNvPr id="43" name="矩形 42">
              <a:extLst>
                <a:ext uri="{FF2B5EF4-FFF2-40B4-BE49-F238E27FC236}">
                  <a16:creationId xmlns:a16="http://schemas.microsoft.com/office/drawing/2014/main" id="{AB35DA6D-5A14-6448-6259-235C179FC319}"/>
                </a:ext>
              </a:extLst>
            </p:cNvPr>
            <p:cNvSpPr/>
            <p:nvPr/>
          </p:nvSpPr>
          <p:spPr>
            <a:xfrm>
              <a:off x="3066623" y="5987893"/>
              <a:ext cx="1134894"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伪首部</a:t>
              </a:r>
            </a:p>
          </p:txBody>
        </p:sp>
        <p:grpSp>
          <p:nvGrpSpPr>
            <p:cNvPr id="44" name="组合 43">
              <a:extLst>
                <a:ext uri="{FF2B5EF4-FFF2-40B4-BE49-F238E27FC236}">
                  <a16:creationId xmlns:a16="http://schemas.microsoft.com/office/drawing/2014/main" id="{2CF59834-653A-7F73-3FC2-87B4C8F35B01}"/>
                </a:ext>
              </a:extLst>
            </p:cNvPr>
            <p:cNvGrpSpPr/>
            <p:nvPr/>
          </p:nvGrpSpPr>
          <p:grpSpPr>
            <a:xfrm>
              <a:off x="366623" y="4675252"/>
              <a:ext cx="7020000" cy="1312641"/>
              <a:chOff x="1274486" y="1438630"/>
              <a:chExt cx="7020000" cy="1312641"/>
            </a:xfrm>
          </p:grpSpPr>
          <p:sp>
            <p:nvSpPr>
              <p:cNvPr id="45" name="矩形 44">
                <a:extLst>
                  <a:ext uri="{FF2B5EF4-FFF2-40B4-BE49-F238E27FC236}">
                    <a16:creationId xmlns:a16="http://schemas.microsoft.com/office/drawing/2014/main" id="{B01F46C5-80B2-63BD-C173-CFE3B04B98D9}"/>
                  </a:ext>
                </a:extLst>
              </p:cNvPr>
              <p:cNvSpPr/>
              <p:nvPr/>
            </p:nvSpPr>
            <p:spPr>
              <a:xfrm>
                <a:off x="1814486" y="1807964"/>
                <a:ext cx="2160000"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源</a:t>
                </a:r>
                <a:r>
                  <a:rPr lang="en-US" altLang="zh-CN" b="1" dirty="0"/>
                  <a:t>IP</a:t>
                </a:r>
                <a:r>
                  <a:rPr lang="zh-CN" altLang="en-US" b="1" dirty="0"/>
                  <a:t>地址</a:t>
                </a:r>
              </a:p>
            </p:txBody>
          </p:sp>
          <p:sp>
            <p:nvSpPr>
              <p:cNvPr id="46" name="矩形 45">
                <a:extLst>
                  <a:ext uri="{FF2B5EF4-FFF2-40B4-BE49-F238E27FC236}">
                    <a16:creationId xmlns:a16="http://schemas.microsoft.com/office/drawing/2014/main" id="{391D2A7A-0289-6C3B-C766-FCEDF50579B3}"/>
                  </a:ext>
                </a:extLst>
              </p:cNvPr>
              <p:cNvSpPr/>
              <p:nvPr/>
            </p:nvSpPr>
            <p:spPr>
              <a:xfrm>
                <a:off x="3974486" y="1807963"/>
                <a:ext cx="2160000"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目的</a:t>
                </a:r>
                <a:r>
                  <a:rPr lang="en-US" altLang="zh-CN" b="1" dirty="0"/>
                  <a:t>IP</a:t>
                </a:r>
                <a:r>
                  <a:rPr lang="zh-CN" altLang="en-US" b="1" dirty="0"/>
                  <a:t>地址</a:t>
                </a:r>
              </a:p>
            </p:txBody>
          </p:sp>
          <p:sp>
            <p:nvSpPr>
              <p:cNvPr id="47" name="矩形 46">
                <a:extLst>
                  <a:ext uri="{FF2B5EF4-FFF2-40B4-BE49-F238E27FC236}">
                    <a16:creationId xmlns:a16="http://schemas.microsoft.com/office/drawing/2014/main" id="{263A98C9-6F72-C7FB-1DE1-E2998D6B1E0F}"/>
                  </a:ext>
                </a:extLst>
              </p:cNvPr>
              <p:cNvSpPr/>
              <p:nvPr/>
            </p:nvSpPr>
            <p:spPr>
              <a:xfrm>
                <a:off x="6134486" y="1807962"/>
                <a:ext cx="540000"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a:t>
                </a:r>
                <a:endParaRPr lang="zh-CN" altLang="en-US" b="1" dirty="0"/>
              </a:p>
            </p:txBody>
          </p:sp>
          <p:sp>
            <p:nvSpPr>
              <p:cNvPr id="49" name="矩形 48">
                <a:extLst>
                  <a:ext uri="{FF2B5EF4-FFF2-40B4-BE49-F238E27FC236}">
                    <a16:creationId xmlns:a16="http://schemas.microsoft.com/office/drawing/2014/main" id="{5CF4A331-91B6-ADDD-7AF3-1D819511A2D7}"/>
                  </a:ext>
                </a:extLst>
              </p:cNvPr>
              <p:cNvSpPr/>
              <p:nvPr/>
            </p:nvSpPr>
            <p:spPr>
              <a:xfrm>
                <a:off x="6674486" y="1807962"/>
                <a:ext cx="540000"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17</a:t>
                </a:r>
                <a:endParaRPr lang="zh-CN" altLang="en-US" b="1" dirty="0"/>
              </a:p>
            </p:txBody>
          </p:sp>
          <p:sp>
            <p:nvSpPr>
              <p:cNvPr id="51" name="矩形 50">
                <a:extLst>
                  <a:ext uri="{FF2B5EF4-FFF2-40B4-BE49-F238E27FC236}">
                    <a16:creationId xmlns:a16="http://schemas.microsoft.com/office/drawing/2014/main" id="{8F28B11F-DD01-788F-EF6F-3CF4600DFF27}"/>
                  </a:ext>
                </a:extLst>
              </p:cNvPr>
              <p:cNvSpPr/>
              <p:nvPr/>
            </p:nvSpPr>
            <p:spPr>
              <a:xfrm>
                <a:off x="7214486" y="1807962"/>
                <a:ext cx="1080000"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UDP</a:t>
                </a:r>
                <a:r>
                  <a:rPr lang="zh-CN" altLang="en-US" b="1" dirty="0"/>
                  <a:t>长度</a:t>
                </a:r>
              </a:p>
            </p:txBody>
          </p:sp>
          <p:sp>
            <p:nvSpPr>
              <p:cNvPr id="52" name="文本框 51">
                <a:extLst>
                  <a:ext uri="{FF2B5EF4-FFF2-40B4-BE49-F238E27FC236}">
                    <a16:creationId xmlns:a16="http://schemas.microsoft.com/office/drawing/2014/main" id="{43540331-2B92-3C94-9F67-C49634FF8FD3}"/>
                  </a:ext>
                </a:extLst>
              </p:cNvPr>
              <p:cNvSpPr txBox="1"/>
              <p:nvPr/>
            </p:nvSpPr>
            <p:spPr>
              <a:xfrm>
                <a:off x="1814486" y="1438630"/>
                <a:ext cx="2160000" cy="369332"/>
              </a:xfrm>
              <a:prstGeom prst="rect">
                <a:avLst/>
              </a:prstGeom>
              <a:noFill/>
            </p:spPr>
            <p:txBody>
              <a:bodyPr wrap="square" rtlCol="0">
                <a:spAutoFit/>
              </a:bodyPr>
              <a:lstStyle/>
              <a:p>
                <a:pPr algn="ctr"/>
                <a:r>
                  <a:rPr lang="en-US" altLang="zh-CN" b="1" dirty="0"/>
                  <a:t>4</a:t>
                </a:r>
                <a:endParaRPr lang="zh-CN" altLang="en-US" b="1" dirty="0"/>
              </a:p>
            </p:txBody>
          </p:sp>
          <p:sp>
            <p:nvSpPr>
              <p:cNvPr id="53" name="文本框 52">
                <a:extLst>
                  <a:ext uri="{FF2B5EF4-FFF2-40B4-BE49-F238E27FC236}">
                    <a16:creationId xmlns:a16="http://schemas.microsoft.com/office/drawing/2014/main" id="{A19A4EC6-C030-A0E7-B40D-4A4E070952C7}"/>
                  </a:ext>
                </a:extLst>
              </p:cNvPr>
              <p:cNvSpPr txBox="1"/>
              <p:nvPr/>
            </p:nvSpPr>
            <p:spPr>
              <a:xfrm>
                <a:off x="3974486" y="1438630"/>
                <a:ext cx="2160000" cy="369332"/>
              </a:xfrm>
              <a:prstGeom prst="rect">
                <a:avLst/>
              </a:prstGeom>
              <a:noFill/>
            </p:spPr>
            <p:txBody>
              <a:bodyPr wrap="square" rtlCol="0">
                <a:spAutoFit/>
              </a:bodyPr>
              <a:lstStyle/>
              <a:p>
                <a:pPr algn="ctr"/>
                <a:r>
                  <a:rPr lang="en-US" altLang="zh-CN" b="1" dirty="0"/>
                  <a:t>4</a:t>
                </a:r>
                <a:endParaRPr lang="zh-CN" altLang="en-US" b="1" dirty="0"/>
              </a:p>
            </p:txBody>
          </p:sp>
          <p:sp>
            <p:nvSpPr>
              <p:cNvPr id="55" name="文本框 54">
                <a:extLst>
                  <a:ext uri="{FF2B5EF4-FFF2-40B4-BE49-F238E27FC236}">
                    <a16:creationId xmlns:a16="http://schemas.microsoft.com/office/drawing/2014/main" id="{6E410DD5-7B86-23C1-BC81-4BA47D1C73C8}"/>
                  </a:ext>
                </a:extLst>
              </p:cNvPr>
              <p:cNvSpPr txBox="1"/>
              <p:nvPr/>
            </p:nvSpPr>
            <p:spPr>
              <a:xfrm>
                <a:off x="6134486" y="1438630"/>
                <a:ext cx="540000" cy="369332"/>
              </a:xfrm>
              <a:prstGeom prst="rect">
                <a:avLst/>
              </a:prstGeom>
              <a:noFill/>
            </p:spPr>
            <p:txBody>
              <a:bodyPr wrap="square" rtlCol="0">
                <a:spAutoFit/>
              </a:bodyPr>
              <a:lstStyle/>
              <a:p>
                <a:pPr algn="ctr"/>
                <a:r>
                  <a:rPr lang="en-US" altLang="zh-CN" b="1" dirty="0"/>
                  <a:t>1</a:t>
                </a:r>
                <a:endParaRPr lang="zh-CN" altLang="en-US" b="1" dirty="0"/>
              </a:p>
            </p:txBody>
          </p:sp>
          <p:sp>
            <p:nvSpPr>
              <p:cNvPr id="56" name="文本框 55">
                <a:extLst>
                  <a:ext uri="{FF2B5EF4-FFF2-40B4-BE49-F238E27FC236}">
                    <a16:creationId xmlns:a16="http://schemas.microsoft.com/office/drawing/2014/main" id="{C293F699-BFC8-40C2-9A18-38EC9A243FE7}"/>
                  </a:ext>
                </a:extLst>
              </p:cNvPr>
              <p:cNvSpPr txBox="1"/>
              <p:nvPr/>
            </p:nvSpPr>
            <p:spPr>
              <a:xfrm>
                <a:off x="6674486" y="1438630"/>
                <a:ext cx="540000" cy="369332"/>
              </a:xfrm>
              <a:prstGeom prst="rect">
                <a:avLst/>
              </a:prstGeom>
              <a:noFill/>
            </p:spPr>
            <p:txBody>
              <a:bodyPr wrap="square" rtlCol="0">
                <a:spAutoFit/>
              </a:bodyPr>
              <a:lstStyle/>
              <a:p>
                <a:pPr algn="ctr"/>
                <a:r>
                  <a:rPr lang="en-US" altLang="zh-CN" b="1" dirty="0"/>
                  <a:t>1</a:t>
                </a:r>
                <a:endParaRPr lang="zh-CN" altLang="en-US" b="1" dirty="0"/>
              </a:p>
            </p:txBody>
          </p:sp>
          <p:sp>
            <p:nvSpPr>
              <p:cNvPr id="59" name="文本框 58">
                <a:extLst>
                  <a:ext uri="{FF2B5EF4-FFF2-40B4-BE49-F238E27FC236}">
                    <a16:creationId xmlns:a16="http://schemas.microsoft.com/office/drawing/2014/main" id="{66E23A87-79EE-FF01-E6A7-B838B33E97E2}"/>
                  </a:ext>
                </a:extLst>
              </p:cNvPr>
              <p:cNvSpPr txBox="1"/>
              <p:nvPr/>
            </p:nvSpPr>
            <p:spPr>
              <a:xfrm>
                <a:off x="7214485" y="1438630"/>
                <a:ext cx="1079999" cy="369332"/>
              </a:xfrm>
              <a:prstGeom prst="rect">
                <a:avLst/>
              </a:prstGeom>
              <a:noFill/>
            </p:spPr>
            <p:txBody>
              <a:bodyPr wrap="square" rtlCol="0">
                <a:spAutoFit/>
              </a:bodyPr>
              <a:lstStyle/>
              <a:p>
                <a:pPr algn="ctr"/>
                <a:r>
                  <a:rPr lang="en-US" altLang="zh-CN" b="1" dirty="0"/>
                  <a:t>2</a:t>
                </a:r>
                <a:endParaRPr lang="zh-CN" altLang="en-US" b="1" dirty="0"/>
              </a:p>
            </p:txBody>
          </p:sp>
          <p:sp>
            <p:nvSpPr>
              <p:cNvPr id="60" name="文本框 59">
                <a:extLst>
                  <a:ext uri="{FF2B5EF4-FFF2-40B4-BE49-F238E27FC236}">
                    <a16:creationId xmlns:a16="http://schemas.microsoft.com/office/drawing/2014/main" id="{183C3F76-37F7-8F75-5A36-262A6C53FC98}"/>
                  </a:ext>
                </a:extLst>
              </p:cNvPr>
              <p:cNvSpPr txBox="1"/>
              <p:nvPr/>
            </p:nvSpPr>
            <p:spPr>
              <a:xfrm>
                <a:off x="1274486" y="1438630"/>
                <a:ext cx="678873" cy="369332"/>
              </a:xfrm>
              <a:prstGeom prst="rect">
                <a:avLst/>
              </a:prstGeom>
              <a:noFill/>
            </p:spPr>
            <p:txBody>
              <a:bodyPr wrap="square" rtlCol="0">
                <a:spAutoFit/>
              </a:bodyPr>
              <a:lstStyle/>
              <a:p>
                <a:r>
                  <a:rPr lang="zh-CN" altLang="en-US" b="1" dirty="0"/>
                  <a:t>字节</a:t>
                </a:r>
              </a:p>
            </p:txBody>
          </p:sp>
          <p:cxnSp>
            <p:nvCxnSpPr>
              <p:cNvPr id="61" name="直接连接符 60">
                <a:extLst>
                  <a:ext uri="{FF2B5EF4-FFF2-40B4-BE49-F238E27FC236}">
                    <a16:creationId xmlns:a16="http://schemas.microsoft.com/office/drawing/2014/main" id="{D4284C6C-DAD4-DDC3-05CE-7C01488EF082}"/>
                  </a:ext>
                </a:extLst>
              </p:cNvPr>
              <p:cNvCxnSpPr/>
              <p:nvPr/>
            </p:nvCxnSpPr>
            <p:spPr>
              <a:xfrm flipH="1" flipV="1">
                <a:off x="1814486" y="2258969"/>
                <a:ext cx="2160000" cy="49230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9AF05A8A-08D5-28D1-F216-6A3B666D7EEB}"/>
                  </a:ext>
                </a:extLst>
              </p:cNvPr>
              <p:cNvCxnSpPr>
                <a:cxnSpLocks/>
              </p:cNvCxnSpPr>
              <p:nvPr/>
            </p:nvCxnSpPr>
            <p:spPr>
              <a:xfrm flipV="1">
                <a:off x="5109380" y="2258969"/>
                <a:ext cx="3185104" cy="49230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429275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AA1F18F-A4B8-7B93-C324-71F62924EE7F}"/>
              </a:ext>
            </a:extLst>
          </p:cNvPr>
          <p:cNvSpPr txBox="1"/>
          <p:nvPr/>
        </p:nvSpPr>
        <p:spPr>
          <a:xfrm>
            <a:off x="2737205" y="1619472"/>
            <a:ext cx="2590866" cy="369332"/>
          </a:xfrm>
          <a:prstGeom prst="rect">
            <a:avLst/>
          </a:prstGeom>
          <a:noFill/>
        </p:spPr>
        <p:txBody>
          <a:bodyPr wrap="square" rtlCol="0">
            <a:spAutoFit/>
          </a:bodyPr>
          <a:lstStyle/>
          <a:p>
            <a:pPr algn="ctr"/>
            <a:r>
              <a:rPr lang="zh-CN" altLang="en-US" b="1" dirty="0"/>
              <a:t>使用</a:t>
            </a:r>
            <a:r>
              <a:rPr lang="zh-CN" altLang="en-US" b="1" dirty="0">
                <a:solidFill>
                  <a:schemeClr val="accent4"/>
                </a:solidFill>
              </a:rPr>
              <a:t>可靠传输服务</a:t>
            </a:r>
          </a:p>
        </p:txBody>
      </p:sp>
      <p:sp>
        <p:nvSpPr>
          <p:cNvPr id="47" name="文本框 46">
            <a:extLst>
              <a:ext uri="{FF2B5EF4-FFF2-40B4-BE49-F238E27FC236}">
                <a16:creationId xmlns:a16="http://schemas.microsoft.com/office/drawing/2014/main" id="{FF71C3DB-1FCF-89E5-7C1C-7B9BA053E4BA}"/>
              </a:ext>
            </a:extLst>
          </p:cNvPr>
          <p:cNvSpPr txBox="1"/>
          <p:nvPr/>
        </p:nvSpPr>
        <p:spPr>
          <a:xfrm>
            <a:off x="6191692" y="1621211"/>
            <a:ext cx="2590866" cy="369332"/>
          </a:xfrm>
          <a:prstGeom prst="rect">
            <a:avLst/>
          </a:prstGeom>
          <a:noFill/>
        </p:spPr>
        <p:txBody>
          <a:bodyPr wrap="square" rtlCol="0">
            <a:spAutoFit/>
          </a:bodyPr>
          <a:lstStyle/>
          <a:p>
            <a:pPr algn="ctr"/>
            <a:r>
              <a:rPr lang="zh-CN" altLang="en-US" b="1" dirty="0"/>
              <a:t>使用</a:t>
            </a:r>
            <a:r>
              <a:rPr lang="zh-CN" altLang="en-US" b="1" dirty="0">
                <a:solidFill>
                  <a:schemeClr val="accent1">
                    <a:lumMod val="75000"/>
                  </a:schemeClr>
                </a:solidFill>
              </a:rPr>
              <a:t>不可靠传输服务</a:t>
            </a:r>
          </a:p>
        </p:txBody>
      </p:sp>
      <p:grpSp>
        <p:nvGrpSpPr>
          <p:cNvPr id="141" name="组合 140">
            <a:extLst>
              <a:ext uri="{FF2B5EF4-FFF2-40B4-BE49-F238E27FC236}">
                <a16:creationId xmlns:a16="http://schemas.microsoft.com/office/drawing/2014/main" id="{E073CF64-8DA8-69F2-3FF8-85A87326BBE8}"/>
              </a:ext>
            </a:extLst>
          </p:cNvPr>
          <p:cNvGrpSpPr/>
          <p:nvPr/>
        </p:nvGrpSpPr>
        <p:grpSpPr>
          <a:xfrm>
            <a:off x="2737204" y="1935232"/>
            <a:ext cx="6045354" cy="417661"/>
            <a:chOff x="4144983" y="1968305"/>
            <a:chExt cx="6045354" cy="417661"/>
          </a:xfrm>
        </p:grpSpPr>
        <p:sp>
          <p:nvSpPr>
            <p:cNvPr id="142" name="矩形 141">
              <a:extLst>
                <a:ext uri="{FF2B5EF4-FFF2-40B4-BE49-F238E27FC236}">
                  <a16:creationId xmlns:a16="http://schemas.microsoft.com/office/drawing/2014/main" id="{49A8406A-CACB-79FC-9A21-BD370829929F}"/>
                </a:ext>
              </a:extLst>
            </p:cNvPr>
            <p:cNvSpPr/>
            <p:nvPr/>
          </p:nvSpPr>
          <p:spPr>
            <a:xfrm>
              <a:off x="4144983" y="2065069"/>
              <a:ext cx="863622" cy="32089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HTTP</a:t>
              </a:r>
              <a:endParaRPr lang="zh-CN" altLang="en-US" sz="2000" b="1" dirty="0">
                <a:ea typeface="微软雅黑" panose="020B0503020204020204" pitchFamily="34" charset="-122"/>
              </a:endParaRPr>
            </a:p>
          </p:txBody>
        </p:sp>
        <p:sp>
          <p:nvSpPr>
            <p:cNvPr id="143" name="矩形 142">
              <a:extLst>
                <a:ext uri="{FF2B5EF4-FFF2-40B4-BE49-F238E27FC236}">
                  <a16:creationId xmlns:a16="http://schemas.microsoft.com/office/drawing/2014/main" id="{E25E29B4-1798-DE08-8910-5230329A3DF2}"/>
                </a:ext>
              </a:extLst>
            </p:cNvPr>
            <p:cNvSpPr/>
            <p:nvPr/>
          </p:nvSpPr>
          <p:spPr>
            <a:xfrm>
              <a:off x="5872227" y="2065069"/>
              <a:ext cx="863622" cy="32089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SMTP</a:t>
              </a:r>
              <a:endParaRPr lang="zh-CN" altLang="en-US" sz="2000" b="1" dirty="0">
                <a:ea typeface="微软雅黑" panose="020B0503020204020204" pitchFamily="34" charset="-122"/>
              </a:endParaRPr>
            </a:p>
          </p:txBody>
        </p:sp>
        <p:sp>
          <p:nvSpPr>
            <p:cNvPr id="144" name="矩形 143">
              <a:extLst>
                <a:ext uri="{FF2B5EF4-FFF2-40B4-BE49-F238E27FC236}">
                  <a16:creationId xmlns:a16="http://schemas.microsoft.com/office/drawing/2014/main" id="{E122495B-B0F3-A7AF-19C8-F461A94224EB}"/>
                </a:ext>
              </a:extLst>
            </p:cNvPr>
            <p:cNvSpPr/>
            <p:nvPr/>
          </p:nvSpPr>
          <p:spPr>
            <a:xfrm>
              <a:off x="7599471" y="2065069"/>
              <a:ext cx="863622" cy="32089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DNS</a:t>
              </a:r>
              <a:endParaRPr lang="zh-CN" altLang="en-US" sz="2000" b="1" dirty="0">
                <a:ea typeface="微软雅黑" panose="020B0503020204020204" pitchFamily="34" charset="-122"/>
              </a:endParaRPr>
            </a:p>
          </p:txBody>
        </p:sp>
        <p:sp>
          <p:nvSpPr>
            <p:cNvPr id="145" name="矩形 144">
              <a:extLst>
                <a:ext uri="{FF2B5EF4-FFF2-40B4-BE49-F238E27FC236}">
                  <a16:creationId xmlns:a16="http://schemas.microsoft.com/office/drawing/2014/main" id="{3A49CE9B-FE60-FE63-CCF8-CE451C582D02}"/>
                </a:ext>
              </a:extLst>
            </p:cNvPr>
            <p:cNvSpPr/>
            <p:nvPr/>
          </p:nvSpPr>
          <p:spPr>
            <a:xfrm>
              <a:off x="9326715" y="2065069"/>
              <a:ext cx="863622" cy="32089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RTP</a:t>
              </a:r>
              <a:endParaRPr lang="zh-CN" altLang="en-US" sz="2000" b="1" dirty="0">
                <a:ea typeface="微软雅黑" panose="020B0503020204020204" pitchFamily="34" charset="-122"/>
              </a:endParaRPr>
            </a:p>
          </p:txBody>
        </p:sp>
        <p:sp>
          <p:nvSpPr>
            <p:cNvPr id="146" name="文本框 145">
              <a:extLst>
                <a:ext uri="{FF2B5EF4-FFF2-40B4-BE49-F238E27FC236}">
                  <a16:creationId xmlns:a16="http://schemas.microsoft.com/office/drawing/2014/main" id="{AC7BB34A-53BE-823E-B407-978241B604FC}"/>
                </a:ext>
              </a:extLst>
            </p:cNvPr>
            <p:cNvSpPr txBox="1"/>
            <p:nvPr/>
          </p:nvSpPr>
          <p:spPr>
            <a:xfrm>
              <a:off x="4792699" y="1968305"/>
              <a:ext cx="1320800" cy="369332"/>
            </a:xfrm>
            <a:prstGeom prst="rect">
              <a:avLst/>
            </a:prstGeom>
            <a:noFill/>
          </p:spPr>
          <p:txBody>
            <a:bodyPr wrap="square" rtlCol="0">
              <a:spAutoFit/>
            </a:bodyPr>
            <a:lstStyle/>
            <a:p>
              <a:pPr algn="ctr"/>
              <a:r>
                <a:rPr lang="en-US" altLang="zh-CN" b="1" dirty="0"/>
                <a:t>…</a:t>
              </a:r>
              <a:endParaRPr lang="zh-CN" altLang="en-US" b="1" dirty="0"/>
            </a:p>
          </p:txBody>
        </p:sp>
        <p:sp>
          <p:nvSpPr>
            <p:cNvPr id="147" name="文本框 146">
              <a:extLst>
                <a:ext uri="{FF2B5EF4-FFF2-40B4-BE49-F238E27FC236}">
                  <a16:creationId xmlns:a16="http://schemas.microsoft.com/office/drawing/2014/main" id="{AF90B0F3-0A8F-FDBF-1ED5-B32B4374E106}"/>
                </a:ext>
              </a:extLst>
            </p:cNvPr>
            <p:cNvSpPr txBox="1"/>
            <p:nvPr/>
          </p:nvSpPr>
          <p:spPr>
            <a:xfrm>
              <a:off x="8236559" y="1968305"/>
              <a:ext cx="1320800" cy="369332"/>
            </a:xfrm>
            <a:prstGeom prst="rect">
              <a:avLst/>
            </a:prstGeom>
            <a:noFill/>
          </p:spPr>
          <p:txBody>
            <a:bodyPr wrap="square" rtlCol="0">
              <a:spAutoFit/>
            </a:bodyPr>
            <a:lstStyle/>
            <a:p>
              <a:pPr algn="ctr"/>
              <a:r>
                <a:rPr lang="en-US" altLang="zh-CN" b="1" dirty="0"/>
                <a:t>…</a:t>
              </a:r>
              <a:endParaRPr lang="zh-CN" altLang="en-US" b="1" dirty="0"/>
            </a:p>
          </p:txBody>
        </p:sp>
      </p:grpSp>
      <p:sp>
        <p:nvSpPr>
          <p:cNvPr id="133" name="矩形 132">
            <a:extLst>
              <a:ext uri="{FF2B5EF4-FFF2-40B4-BE49-F238E27FC236}">
                <a16:creationId xmlns:a16="http://schemas.microsoft.com/office/drawing/2014/main" id="{50032CF0-5C04-9709-E677-BF1F195E9BCB}"/>
              </a:ext>
            </a:extLst>
          </p:cNvPr>
          <p:cNvSpPr/>
          <p:nvPr/>
        </p:nvSpPr>
        <p:spPr>
          <a:xfrm>
            <a:off x="2737204" y="3827544"/>
            <a:ext cx="941798" cy="32089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ICMP</a:t>
            </a:r>
            <a:endParaRPr lang="zh-CN" altLang="en-US" sz="2000" b="1" dirty="0">
              <a:ea typeface="微软雅黑" panose="020B0503020204020204" pitchFamily="34" charset="-122"/>
            </a:endParaRPr>
          </a:p>
        </p:txBody>
      </p:sp>
      <p:sp>
        <p:nvSpPr>
          <p:cNvPr id="134" name="矩形 133">
            <a:extLst>
              <a:ext uri="{FF2B5EF4-FFF2-40B4-BE49-F238E27FC236}">
                <a16:creationId xmlns:a16="http://schemas.microsoft.com/office/drawing/2014/main" id="{9F745F75-78F7-8C4A-EAC9-A529AED56C20}"/>
              </a:ext>
            </a:extLst>
          </p:cNvPr>
          <p:cNvSpPr/>
          <p:nvPr/>
        </p:nvSpPr>
        <p:spPr>
          <a:xfrm>
            <a:off x="3752604" y="3826856"/>
            <a:ext cx="941798" cy="32089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IGMP</a:t>
            </a:r>
            <a:endParaRPr lang="zh-CN" altLang="en-US" sz="2000" b="1" dirty="0">
              <a:ea typeface="微软雅黑" panose="020B0503020204020204" pitchFamily="34" charset="-122"/>
            </a:endParaRPr>
          </a:p>
        </p:txBody>
      </p:sp>
      <p:sp>
        <p:nvSpPr>
          <p:cNvPr id="135" name="矩形 134">
            <a:extLst>
              <a:ext uri="{FF2B5EF4-FFF2-40B4-BE49-F238E27FC236}">
                <a16:creationId xmlns:a16="http://schemas.microsoft.com/office/drawing/2014/main" id="{3A05893D-E9EC-5BB7-4852-A05C713FD697}"/>
              </a:ext>
            </a:extLst>
          </p:cNvPr>
          <p:cNvSpPr/>
          <p:nvPr/>
        </p:nvSpPr>
        <p:spPr>
          <a:xfrm>
            <a:off x="6825360" y="4386880"/>
            <a:ext cx="941798" cy="32089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RARP</a:t>
            </a:r>
            <a:endParaRPr lang="zh-CN" altLang="en-US" sz="2000" b="1" dirty="0">
              <a:ea typeface="微软雅黑" panose="020B0503020204020204" pitchFamily="34" charset="-122"/>
            </a:endParaRPr>
          </a:p>
        </p:txBody>
      </p:sp>
      <p:sp>
        <p:nvSpPr>
          <p:cNvPr id="136" name="矩形 135">
            <a:extLst>
              <a:ext uri="{FF2B5EF4-FFF2-40B4-BE49-F238E27FC236}">
                <a16:creationId xmlns:a16="http://schemas.microsoft.com/office/drawing/2014/main" id="{A6DA3827-C832-0756-67B3-5E7084E6649A}"/>
              </a:ext>
            </a:extLst>
          </p:cNvPr>
          <p:cNvSpPr/>
          <p:nvPr/>
        </p:nvSpPr>
        <p:spPr>
          <a:xfrm>
            <a:off x="7840760" y="4386192"/>
            <a:ext cx="941798" cy="32089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ARP</a:t>
            </a:r>
            <a:endParaRPr lang="zh-CN" altLang="en-US" sz="2000" b="1" dirty="0">
              <a:ea typeface="微软雅黑" panose="020B0503020204020204" pitchFamily="34" charset="-122"/>
            </a:endParaRPr>
          </a:p>
        </p:txBody>
      </p:sp>
      <p:sp>
        <p:nvSpPr>
          <p:cNvPr id="140" name="矩形 139">
            <a:extLst>
              <a:ext uri="{FF2B5EF4-FFF2-40B4-BE49-F238E27FC236}">
                <a16:creationId xmlns:a16="http://schemas.microsoft.com/office/drawing/2014/main" id="{570163A8-0C42-4966-2A10-9686BC42811A}"/>
              </a:ext>
            </a:extLst>
          </p:cNvPr>
          <p:cNvSpPr/>
          <p:nvPr/>
        </p:nvSpPr>
        <p:spPr>
          <a:xfrm>
            <a:off x="5265380" y="4137152"/>
            <a:ext cx="941798" cy="32089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IP</a:t>
            </a:r>
            <a:endParaRPr lang="zh-CN" altLang="en-US" sz="2000" b="1" dirty="0">
              <a:ea typeface="微软雅黑" panose="020B0503020204020204" pitchFamily="34" charset="-122"/>
            </a:endParaRPr>
          </a:p>
        </p:txBody>
      </p:sp>
      <p:grpSp>
        <p:nvGrpSpPr>
          <p:cNvPr id="149" name="组合 148">
            <a:extLst>
              <a:ext uri="{FF2B5EF4-FFF2-40B4-BE49-F238E27FC236}">
                <a16:creationId xmlns:a16="http://schemas.microsoft.com/office/drawing/2014/main" id="{2A9072B5-C038-B579-655C-3ECC87718F08}"/>
              </a:ext>
            </a:extLst>
          </p:cNvPr>
          <p:cNvGrpSpPr/>
          <p:nvPr/>
        </p:nvGrpSpPr>
        <p:grpSpPr>
          <a:xfrm>
            <a:off x="2724887" y="5189731"/>
            <a:ext cx="6034068" cy="320897"/>
            <a:chOff x="4132666" y="5222804"/>
            <a:chExt cx="6034068" cy="320897"/>
          </a:xfrm>
        </p:grpSpPr>
        <p:sp>
          <p:nvSpPr>
            <p:cNvPr id="151" name="矩形 150">
              <a:extLst>
                <a:ext uri="{FF2B5EF4-FFF2-40B4-BE49-F238E27FC236}">
                  <a16:creationId xmlns:a16="http://schemas.microsoft.com/office/drawing/2014/main" id="{D6BD5189-E397-211E-7F8E-543F3FE01606}"/>
                </a:ext>
              </a:extLst>
            </p:cNvPr>
            <p:cNvSpPr/>
            <p:nvPr/>
          </p:nvSpPr>
          <p:spPr>
            <a:xfrm>
              <a:off x="4132666" y="5222804"/>
              <a:ext cx="941798" cy="32089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以太网</a:t>
              </a:r>
            </a:p>
          </p:txBody>
        </p:sp>
        <p:sp>
          <p:nvSpPr>
            <p:cNvPr id="152" name="矩形 151">
              <a:extLst>
                <a:ext uri="{FF2B5EF4-FFF2-40B4-BE49-F238E27FC236}">
                  <a16:creationId xmlns:a16="http://schemas.microsoft.com/office/drawing/2014/main" id="{BBCBF537-D6DD-FAB6-5EB6-CFEFB469E132}"/>
                </a:ext>
              </a:extLst>
            </p:cNvPr>
            <p:cNvSpPr/>
            <p:nvPr/>
          </p:nvSpPr>
          <p:spPr>
            <a:xfrm>
              <a:off x="6673159" y="5222804"/>
              <a:ext cx="941798" cy="32089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Wi-Fi</a:t>
              </a:r>
              <a:endParaRPr lang="zh-CN" altLang="en-US" sz="2000" b="1" dirty="0"/>
            </a:p>
          </p:txBody>
        </p:sp>
        <p:sp>
          <p:nvSpPr>
            <p:cNvPr id="153" name="矩形 152">
              <a:extLst>
                <a:ext uri="{FF2B5EF4-FFF2-40B4-BE49-F238E27FC236}">
                  <a16:creationId xmlns:a16="http://schemas.microsoft.com/office/drawing/2014/main" id="{607A523A-39D2-857A-5C46-20DE0A851579}"/>
                </a:ext>
              </a:extLst>
            </p:cNvPr>
            <p:cNvSpPr/>
            <p:nvPr/>
          </p:nvSpPr>
          <p:spPr>
            <a:xfrm>
              <a:off x="9224936" y="5222804"/>
              <a:ext cx="941798" cy="32089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接口</a:t>
              </a:r>
              <a:r>
                <a:rPr lang="en-US" altLang="zh-CN" b="1" dirty="0"/>
                <a:t>n</a:t>
              </a:r>
              <a:endParaRPr lang="zh-CN" altLang="en-US" b="1" dirty="0"/>
            </a:p>
          </p:txBody>
        </p:sp>
      </p:grpSp>
      <p:sp>
        <p:nvSpPr>
          <p:cNvPr id="150" name="文本框 149">
            <a:extLst>
              <a:ext uri="{FF2B5EF4-FFF2-40B4-BE49-F238E27FC236}">
                <a16:creationId xmlns:a16="http://schemas.microsoft.com/office/drawing/2014/main" id="{255CC58C-6A7F-A6D3-9540-BA34A87BAE3F}"/>
              </a:ext>
            </a:extLst>
          </p:cNvPr>
          <p:cNvSpPr txBox="1"/>
          <p:nvPr/>
        </p:nvSpPr>
        <p:spPr>
          <a:xfrm>
            <a:off x="6371312" y="5137913"/>
            <a:ext cx="1320800" cy="369332"/>
          </a:xfrm>
          <a:prstGeom prst="rect">
            <a:avLst/>
          </a:prstGeom>
          <a:noFill/>
        </p:spPr>
        <p:txBody>
          <a:bodyPr wrap="square" rtlCol="0">
            <a:spAutoFit/>
          </a:bodyPr>
          <a:lstStyle/>
          <a:p>
            <a:pPr algn="ctr"/>
            <a:r>
              <a:rPr lang="en-US" altLang="zh-CN" b="1" dirty="0"/>
              <a:t>…</a:t>
            </a:r>
            <a:endParaRPr lang="zh-CN" altLang="en-US" b="1" dirty="0"/>
          </a:p>
        </p:txBody>
      </p:sp>
      <p:sp>
        <p:nvSpPr>
          <p:cNvPr id="138" name="矩形 137">
            <a:extLst>
              <a:ext uri="{FF2B5EF4-FFF2-40B4-BE49-F238E27FC236}">
                <a16:creationId xmlns:a16="http://schemas.microsoft.com/office/drawing/2014/main" id="{B15566DD-B7F9-291B-4CC2-995815F71839}"/>
              </a:ext>
            </a:extLst>
          </p:cNvPr>
          <p:cNvSpPr/>
          <p:nvPr/>
        </p:nvSpPr>
        <p:spPr>
          <a:xfrm>
            <a:off x="3600826" y="3084574"/>
            <a:ext cx="863622" cy="320897"/>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TCP</a:t>
            </a:r>
            <a:endParaRPr lang="zh-CN" altLang="en-US" sz="2000" b="1" dirty="0">
              <a:ea typeface="微软雅黑" panose="020B0503020204020204" pitchFamily="34" charset="-122"/>
            </a:endParaRPr>
          </a:p>
        </p:txBody>
      </p:sp>
      <p:sp>
        <p:nvSpPr>
          <p:cNvPr id="139" name="矩形 138">
            <a:extLst>
              <a:ext uri="{FF2B5EF4-FFF2-40B4-BE49-F238E27FC236}">
                <a16:creationId xmlns:a16="http://schemas.microsoft.com/office/drawing/2014/main" id="{E05AF84E-3503-D2D7-5BD1-4F0DA2DF71ED}"/>
              </a:ext>
            </a:extLst>
          </p:cNvPr>
          <p:cNvSpPr/>
          <p:nvPr/>
        </p:nvSpPr>
        <p:spPr>
          <a:xfrm>
            <a:off x="7031712" y="3108103"/>
            <a:ext cx="863622" cy="320897"/>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UDP</a:t>
            </a:r>
            <a:endParaRPr lang="zh-CN" altLang="en-US" sz="2000" b="1" dirty="0">
              <a:ea typeface="微软雅黑" panose="020B0503020204020204" pitchFamily="34" charset="-122"/>
            </a:endParaRPr>
          </a:p>
        </p:txBody>
      </p:sp>
      <p:grpSp>
        <p:nvGrpSpPr>
          <p:cNvPr id="154" name="组合 153">
            <a:extLst>
              <a:ext uri="{FF2B5EF4-FFF2-40B4-BE49-F238E27FC236}">
                <a16:creationId xmlns:a16="http://schemas.microsoft.com/office/drawing/2014/main" id="{1B251A94-CD7F-3AC8-CF97-866FCBD58548}"/>
              </a:ext>
            </a:extLst>
          </p:cNvPr>
          <p:cNvGrpSpPr/>
          <p:nvPr/>
        </p:nvGrpSpPr>
        <p:grpSpPr>
          <a:xfrm>
            <a:off x="3169015" y="2352893"/>
            <a:ext cx="1727244" cy="730993"/>
            <a:chOff x="2855350" y="2602871"/>
            <a:chExt cx="1727244" cy="730993"/>
          </a:xfrm>
        </p:grpSpPr>
        <p:cxnSp>
          <p:nvCxnSpPr>
            <p:cNvPr id="155" name="直接箭头连接符 154">
              <a:extLst>
                <a:ext uri="{FF2B5EF4-FFF2-40B4-BE49-F238E27FC236}">
                  <a16:creationId xmlns:a16="http://schemas.microsoft.com/office/drawing/2014/main" id="{2D900BF9-4D0D-0A96-C192-43CDBB778723}"/>
                </a:ext>
              </a:extLst>
            </p:cNvPr>
            <p:cNvCxnSpPr>
              <a:cxnSpLocks/>
              <a:endCxn id="142" idx="2"/>
            </p:cNvCxnSpPr>
            <p:nvPr/>
          </p:nvCxnSpPr>
          <p:spPr>
            <a:xfrm flipH="1" flipV="1">
              <a:off x="2855350" y="2602871"/>
              <a:ext cx="431811" cy="730993"/>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D5F4F7F2-4D4D-38B7-704B-E7372B35A502}"/>
                </a:ext>
              </a:extLst>
            </p:cNvPr>
            <p:cNvCxnSpPr>
              <a:cxnSpLocks/>
              <a:endCxn id="143" idx="2"/>
            </p:cNvCxnSpPr>
            <p:nvPr/>
          </p:nvCxnSpPr>
          <p:spPr>
            <a:xfrm flipV="1">
              <a:off x="4150783" y="2602871"/>
              <a:ext cx="431811" cy="730993"/>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57" name="组合 156">
            <a:extLst>
              <a:ext uri="{FF2B5EF4-FFF2-40B4-BE49-F238E27FC236}">
                <a16:creationId xmlns:a16="http://schemas.microsoft.com/office/drawing/2014/main" id="{9516B670-56A8-24FA-BF23-BB05901424C0}"/>
              </a:ext>
            </a:extLst>
          </p:cNvPr>
          <p:cNvGrpSpPr/>
          <p:nvPr/>
        </p:nvGrpSpPr>
        <p:grpSpPr>
          <a:xfrm>
            <a:off x="6623503" y="2352893"/>
            <a:ext cx="1727244" cy="755210"/>
            <a:chOff x="6309838" y="2602871"/>
            <a:chExt cx="1727244" cy="755210"/>
          </a:xfrm>
        </p:grpSpPr>
        <p:cxnSp>
          <p:nvCxnSpPr>
            <p:cNvPr id="158" name="直接箭头连接符 157">
              <a:extLst>
                <a:ext uri="{FF2B5EF4-FFF2-40B4-BE49-F238E27FC236}">
                  <a16:creationId xmlns:a16="http://schemas.microsoft.com/office/drawing/2014/main" id="{1656DADF-C561-775B-1918-94D1B13B511D}"/>
                </a:ext>
              </a:extLst>
            </p:cNvPr>
            <p:cNvCxnSpPr>
              <a:cxnSpLocks/>
              <a:endCxn id="144" idx="2"/>
            </p:cNvCxnSpPr>
            <p:nvPr/>
          </p:nvCxnSpPr>
          <p:spPr>
            <a:xfrm flipH="1" flipV="1">
              <a:off x="6309838" y="2602871"/>
              <a:ext cx="408209" cy="75521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59" name="直接箭头连接符 158">
              <a:extLst>
                <a:ext uri="{FF2B5EF4-FFF2-40B4-BE49-F238E27FC236}">
                  <a16:creationId xmlns:a16="http://schemas.microsoft.com/office/drawing/2014/main" id="{71794C66-9B2D-328A-52B4-ED4D2A3667B6}"/>
                </a:ext>
              </a:extLst>
            </p:cNvPr>
            <p:cNvCxnSpPr>
              <a:cxnSpLocks/>
              <a:endCxn id="145" idx="2"/>
            </p:cNvCxnSpPr>
            <p:nvPr/>
          </p:nvCxnSpPr>
          <p:spPr>
            <a:xfrm flipV="1">
              <a:off x="7581669" y="2602871"/>
              <a:ext cx="455413" cy="75521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60" name="组合 159">
            <a:extLst>
              <a:ext uri="{FF2B5EF4-FFF2-40B4-BE49-F238E27FC236}">
                <a16:creationId xmlns:a16="http://schemas.microsoft.com/office/drawing/2014/main" id="{9E75D374-64A4-9E1E-16AE-DAA824DD0C75}"/>
              </a:ext>
            </a:extLst>
          </p:cNvPr>
          <p:cNvGrpSpPr/>
          <p:nvPr/>
        </p:nvGrpSpPr>
        <p:grpSpPr>
          <a:xfrm>
            <a:off x="4464448" y="3405471"/>
            <a:ext cx="2590866" cy="731682"/>
            <a:chOff x="5872227" y="3438544"/>
            <a:chExt cx="2590866" cy="731682"/>
          </a:xfrm>
        </p:grpSpPr>
        <p:cxnSp>
          <p:nvCxnSpPr>
            <p:cNvPr id="161" name="直接箭头连接符 160">
              <a:extLst>
                <a:ext uri="{FF2B5EF4-FFF2-40B4-BE49-F238E27FC236}">
                  <a16:creationId xmlns:a16="http://schemas.microsoft.com/office/drawing/2014/main" id="{8931C955-930B-4BD2-161E-8E148613BA12}"/>
                </a:ext>
              </a:extLst>
            </p:cNvPr>
            <p:cNvCxnSpPr>
              <a:cxnSpLocks/>
            </p:cNvCxnSpPr>
            <p:nvPr/>
          </p:nvCxnSpPr>
          <p:spPr>
            <a:xfrm flipH="1" flipV="1">
              <a:off x="5872227" y="3438544"/>
              <a:ext cx="800932" cy="731682"/>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62" name="直接箭头连接符 161">
              <a:extLst>
                <a:ext uri="{FF2B5EF4-FFF2-40B4-BE49-F238E27FC236}">
                  <a16:creationId xmlns:a16="http://schemas.microsoft.com/office/drawing/2014/main" id="{7E1B1BCF-286B-A6AA-B572-6BB7553A4D86}"/>
                </a:ext>
              </a:extLst>
            </p:cNvPr>
            <p:cNvCxnSpPr>
              <a:cxnSpLocks/>
            </p:cNvCxnSpPr>
            <p:nvPr/>
          </p:nvCxnSpPr>
          <p:spPr>
            <a:xfrm flipV="1">
              <a:off x="7614957" y="3462073"/>
              <a:ext cx="848136" cy="708152"/>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63" name="组合 162">
            <a:extLst>
              <a:ext uri="{FF2B5EF4-FFF2-40B4-BE49-F238E27FC236}">
                <a16:creationId xmlns:a16="http://schemas.microsoft.com/office/drawing/2014/main" id="{29FBF5B7-41E8-5FA7-6903-1FB6D4B3FBD6}"/>
              </a:ext>
            </a:extLst>
          </p:cNvPr>
          <p:cNvGrpSpPr/>
          <p:nvPr/>
        </p:nvGrpSpPr>
        <p:grpSpPr>
          <a:xfrm>
            <a:off x="3666685" y="4458049"/>
            <a:ext cx="4150472" cy="731682"/>
            <a:chOff x="5074464" y="4491122"/>
            <a:chExt cx="4150472" cy="731682"/>
          </a:xfrm>
        </p:grpSpPr>
        <p:cxnSp>
          <p:nvCxnSpPr>
            <p:cNvPr id="164" name="直接箭头连接符 163">
              <a:extLst>
                <a:ext uri="{FF2B5EF4-FFF2-40B4-BE49-F238E27FC236}">
                  <a16:creationId xmlns:a16="http://schemas.microsoft.com/office/drawing/2014/main" id="{C9F7F5A4-DE10-8F95-51A9-71B1A8B42AE1}"/>
                </a:ext>
              </a:extLst>
            </p:cNvPr>
            <p:cNvCxnSpPr>
              <a:cxnSpLocks/>
            </p:cNvCxnSpPr>
            <p:nvPr/>
          </p:nvCxnSpPr>
          <p:spPr>
            <a:xfrm flipH="1" flipV="1">
              <a:off x="7614957" y="4491122"/>
              <a:ext cx="1609979" cy="731682"/>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65" name="直接箭头连接符 164">
              <a:extLst>
                <a:ext uri="{FF2B5EF4-FFF2-40B4-BE49-F238E27FC236}">
                  <a16:creationId xmlns:a16="http://schemas.microsoft.com/office/drawing/2014/main" id="{96D83E68-F4F1-AD07-EE31-5B7A227B7206}"/>
                </a:ext>
              </a:extLst>
            </p:cNvPr>
            <p:cNvCxnSpPr>
              <a:cxnSpLocks/>
            </p:cNvCxnSpPr>
            <p:nvPr/>
          </p:nvCxnSpPr>
          <p:spPr>
            <a:xfrm flipV="1">
              <a:off x="7144058" y="4491122"/>
              <a:ext cx="0" cy="731682"/>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66" name="直接箭头连接符 165">
              <a:extLst>
                <a:ext uri="{FF2B5EF4-FFF2-40B4-BE49-F238E27FC236}">
                  <a16:creationId xmlns:a16="http://schemas.microsoft.com/office/drawing/2014/main" id="{8691FBE5-8B0C-7162-BC83-CB39FFDAB7F8}"/>
                </a:ext>
              </a:extLst>
            </p:cNvPr>
            <p:cNvCxnSpPr>
              <a:cxnSpLocks/>
            </p:cNvCxnSpPr>
            <p:nvPr/>
          </p:nvCxnSpPr>
          <p:spPr>
            <a:xfrm flipV="1">
              <a:off x="5074464" y="4491122"/>
              <a:ext cx="1609979" cy="731682"/>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A9E4F6D9-0020-7382-BE19-E1FF2E5EAE52}"/>
              </a:ext>
            </a:extLst>
          </p:cNvPr>
          <p:cNvGrpSpPr/>
          <p:nvPr/>
        </p:nvGrpSpPr>
        <p:grpSpPr>
          <a:xfrm>
            <a:off x="466727" y="1680270"/>
            <a:ext cx="1902744" cy="4645335"/>
            <a:chOff x="1069842" y="1463365"/>
            <a:chExt cx="1902744" cy="4645335"/>
          </a:xfrm>
        </p:grpSpPr>
        <p:sp>
          <p:nvSpPr>
            <p:cNvPr id="167" name="矩形 166">
              <a:extLst>
                <a:ext uri="{FF2B5EF4-FFF2-40B4-BE49-F238E27FC236}">
                  <a16:creationId xmlns:a16="http://schemas.microsoft.com/office/drawing/2014/main" id="{D606D3E1-73D3-4DB6-0B1A-56C1A648A676}"/>
                </a:ext>
              </a:extLst>
            </p:cNvPr>
            <p:cNvSpPr/>
            <p:nvPr/>
          </p:nvSpPr>
          <p:spPr>
            <a:xfrm>
              <a:off x="1069842" y="4607675"/>
              <a:ext cx="1899920" cy="105120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168" name="矩形 167">
              <a:extLst>
                <a:ext uri="{FF2B5EF4-FFF2-40B4-BE49-F238E27FC236}">
                  <a16:creationId xmlns:a16="http://schemas.microsoft.com/office/drawing/2014/main" id="{C9D04400-CD43-A874-DF1D-53D9DFE5510D}"/>
                </a:ext>
              </a:extLst>
            </p:cNvPr>
            <p:cNvSpPr/>
            <p:nvPr/>
          </p:nvSpPr>
          <p:spPr>
            <a:xfrm>
              <a:off x="1069842" y="2510377"/>
              <a:ext cx="1899920" cy="10512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169" name="矩形 168">
              <a:extLst>
                <a:ext uri="{FF2B5EF4-FFF2-40B4-BE49-F238E27FC236}">
                  <a16:creationId xmlns:a16="http://schemas.microsoft.com/office/drawing/2014/main" id="{89E3436D-CA20-F0B9-9F48-6AF133F03D1B}"/>
                </a:ext>
              </a:extLst>
            </p:cNvPr>
            <p:cNvSpPr/>
            <p:nvPr/>
          </p:nvSpPr>
          <p:spPr>
            <a:xfrm>
              <a:off x="1069842" y="3559891"/>
              <a:ext cx="1899920" cy="105120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网际层</a:t>
              </a:r>
            </a:p>
          </p:txBody>
        </p:sp>
        <p:sp>
          <p:nvSpPr>
            <p:cNvPr id="170" name="矩形 169">
              <a:extLst>
                <a:ext uri="{FF2B5EF4-FFF2-40B4-BE49-F238E27FC236}">
                  <a16:creationId xmlns:a16="http://schemas.microsoft.com/office/drawing/2014/main" id="{251CC440-7E5F-DE3C-8B79-187F16BB9A3B}"/>
                </a:ext>
              </a:extLst>
            </p:cNvPr>
            <p:cNvSpPr/>
            <p:nvPr/>
          </p:nvSpPr>
          <p:spPr>
            <a:xfrm>
              <a:off x="1069842" y="1463365"/>
              <a:ext cx="1899920" cy="10512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171" name="文本框 170">
              <a:extLst>
                <a:ext uri="{FF2B5EF4-FFF2-40B4-BE49-F238E27FC236}">
                  <a16:creationId xmlns:a16="http://schemas.microsoft.com/office/drawing/2014/main" id="{FDAA2F7C-F2E2-9B75-DC05-A87B82C8F01D}"/>
                </a:ext>
              </a:extLst>
            </p:cNvPr>
            <p:cNvSpPr txBox="1"/>
            <p:nvPr/>
          </p:nvSpPr>
          <p:spPr>
            <a:xfrm>
              <a:off x="1072666" y="5739368"/>
              <a:ext cx="1899920" cy="369332"/>
            </a:xfrm>
            <a:prstGeom prst="rect">
              <a:avLst/>
            </a:prstGeom>
            <a:noFill/>
          </p:spPr>
          <p:txBody>
            <a:bodyPr wrap="square" rtlCol="0">
              <a:spAutoFit/>
            </a:bodyPr>
            <a:lstStyle/>
            <a:p>
              <a:pPr algn="ctr"/>
              <a:r>
                <a:rPr lang="en-US" altLang="zh-CN" b="1" dirty="0"/>
                <a:t>TCP/IP</a:t>
              </a:r>
              <a:r>
                <a:rPr lang="zh-CN" altLang="en-US" b="1" dirty="0"/>
                <a:t>体系结构</a:t>
              </a:r>
            </a:p>
          </p:txBody>
        </p:sp>
      </p:grpSp>
      <p:sp>
        <p:nvSpPr>
          <p:cNvPr id="5" name="文本框 4">
            <a:extLst>
              <a:ext uri="{FF2B5EF4-FFF2-40B4-BE49-F238E27FC236}">
                <a16:creationId xmlns:a16="http://schemas.microsoft.com/office/drawing/2014/main" id="{508F2913-FDA4-BCA1-51D8-DF6C0C1EC70E}"/>
              </a:ext>
            </a:extLst>
          </p:cNvPr>
          <p:cNvSpPr txBox="1"/>
          <p:nvPr/>
        </p:nvSpPr>
        <p:spPr>
          <a:xfrm>
            <a:off x="8929565" y="3968595"/>
            <a:ext cx="2781288" cy="646331"/>
          </a:xfrm>
          <a:prstGeom prst="rect">
            <a:avLst/>
          </a:prstGeom>
          <a:noFill/>
        </p:spPr>
        <p:txBody>
          <a:bodyPr wrap="square" rtlCol="0">
            <a:spAutoFit/>
          </a:bodyPr>
          <a:lstStyle/>
          <a:p>
            <a:r>
              <a:rPr lang="en-US" altLang="zh-CN" b="1" dirty="0"/>
              <a:t>IP</a:t>
            </a:r>
            <a:r>
              <a:rPr lang="zh-CN" altLang="en-US" b="1" dirty="0"/>
              <a:t>向其上层提供</a:t>
            </a:r>
            <a:r>
              <a:rPr lang="zh-CN" altLang="en-US" b="1" dirty="0">
                <a:solidFill>
                  <a:schemeClr val="accent1">
                    <a:lumMod val="75000"/>
                  </a:schemeClr>
                </a:solidFill>
              </a:rPr>
              <a:t>无连接</a:t>
            </a:r>
            <a:r>
              <a:rPr lang="zh-CN" altLang="en-US" b="1" dirty="0"/>
              <a:t>、</a:t>
            </a:r>
            <a:endParaRPr lang="en-US" altLang="zh-CN" b="1" dirty="0"/>
          </a:p>
          <a:p>
            <a:r>
              <a:rPr lang="zh-CN" altLang="en-US" b="1" dirty="0">
                <a:solidFill>
                  <a:schemeClr val="accent1">
                    <a:lumMod val="75000"/>
                  </a:schemeClr>
                </a:solidFill>
              </a:rPr>
              <a:t>不可靠</a:t>
            </a:r>
            <a:r>
              <a:rPr lang="zh-CN" altLang="en-US" b="1" dirty="0"/>
              <a:t>的数据报传输服务</a:t>
            </a:r>
          </a:p>
        </p:txBody>
      </p:sp>
      <p:sp>
        <p:nvSpPr>
          <p:cNvPr id="48" name="文本框 47">
            <a:extLst>
              <a:ext uri="{FF2B5EF4-FFF2-40B4-BE49-F238E27FC236}">
                <a16:creationId xmlns:a16="http://schemas.microsoft.com/office/drawing/2014/main" id="{41D91AA6-5867-AA03-357C-F534456D92A0}"/>
              </a:ext>
            </a:extLst>
          </p:cNvPr>
          <p:cNvSpPr txBox="1"/>
          <p:nvPr/>
        </p:nvSpPr>
        <p:spPr>
          <a:xfrm>
            <a:off x="8827677" y="3068216"/>
            <a:ext cx="2985063" cy="369332"/>
          </a:xfrm>
          <a:prstGeom prst="rect">
            <a:avLst/>
          </a:prstGeom>
          <a:noFill/>
        </p:spPr>
        <p:txBody>
          <a:bodyPr wrap="square" rtlCol="0">
            <a:spAutoFit/>
          </a:bodyPr>
          <a:lstStyle/>
          <a:p>
            <a:r>
              <a:rPr lang="zh-CN" altLang="en-US" b="1" dirty="0"/>
              <a:t>使用</a:t>
            </a:r>
            <a:r>
              <a:rPr lang="zh-CN" altLang="en-US" b="1" dirty="0">
                <a:solidFill>
                  <a:schemeClr val="accent1">
                    <a:lumMod val="75000"/>
                  </a:schemeClr>
                </a:solidFill>
              </a:rPr>
              <a:t>端口号</a:t>
            </a:r>
            <a:r>
              <a:rPr lang="zh-CN" altLang="en-US" b="1" dirty="0"/>
              <a:t>实现进程间通信</a:t>
            </a:r>
          </a:p>
        </p:txBody>
      </p:sp>
      <p:grpSp>
        <p:nvGrpSpPr>
          <p:cNvPr id="8" name="组合 7">
            <a:extLst>
              <a:ext uri="{FF2B5EF4-FFF2-40B4-BE49-F238E27FC236}">
                <a16:creationId xmlns:a16="http://schemas.microsoft.com/office/drawing/2014/main" id="{492FE370-65C9-450E-CECA-DC533C96BBE9}"/>
              </a:ext>
            </a:extLst>
          </p:cNvPr>
          <p:cNvGrpSpPr/>
          <p:nvPr/>
        </p:nvGrpSpPr>
        <p:grpSpPr>
          <a:xfrm>
            <a:off x="304800" y="749300"/>
            <a:ext cx="6192343" cy="400110"/>
            <a:chOff x="424117" y="898245"/>
            <a:chExt cx="6192343" cy="400110"/>
          </a:xfrm>
        </p:grpSpPr>
        <p:sp>
          <p:nvSpPr>
            <p:cNvPr id="9" name="平行四边形 8">
              <a:extLst>
                <a:ext uri="{FF2B5EF4-FFF2-40B4-BE49-F238E27FC236}">
                  <a16:creationId xmlns:a16="http://schemas.microsoft.com/office/drawing/2014/main" id="{0CE02EF6-13B3-5760-0DA6-782DDC4914AC}"/>
                </a:ext>
              </a:extLst>
            </p:cNvPr>
            <p:cNvSpPr/>
            <p:nvPr/>
          </p:nvSpPr>
          <p:spPr>
            <a:xfrm>
              <a:off x="424117" y="898245"/>
              <a:ext cx="67445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10" name="文本框 9">
              <a:extLst>
                <a:ext uri="{FF2B5EF4-FFF2-40B4-BE49-F238E27FC236}">
                  <a16:creationId xmlns:a16="http://schemas.microsoft.com/office/drawing/2014/main" id="{843E6203-D50D-9CE7-8D87-3DCCD15C262C}"/>
                </a:ext>
              </a:extLst>
            </p:cNvPr>
            <p:cNvSpPr txBox="1"/>
            <p:nvPr/>
          </p:nvSpPr>
          <p:spPr>
            <a:xfrm>
              <a:off x="1098567" y="898245"/>
              <a:ext cx="5517893" cy="400110"/>
            </a:xfrm>
            <a:prstGeom prst="rect">
              <a:avLst/>
            </a:prstGeom>
            <a:noFill/>
          </p:spPr>
          <p:txBody>
            <a:bodyPr wrap="square" rtlCol="0">
              <a:spAutoFit/>
            </a:bodyPr>
            <a:lstStyle/>
            <a:p>
              <a:r>
                <a:rPr lang="en-US" altLang="zh-CN" sz="2000" b="1" dirty="0"/>
                <a:t>TCP/IP</a:t>
              </a:r>
              <a:r>
                <a:rPr lang="zh-CN" altLang="en-US" sz="2000" b="1" dirty="0"/>
                <a:t>运输层中的两个重要协议</a:t>
              </a:r>
            </a:p>
          </p:txBody>
        </p:sp>
      </p:grpSp>
    </p:spTree>
    <p:custDataLst>
      <p:tags r:id="rId1"/>
    </p:custDataLst>
    <p:extLst>
      <p:ext uri="{BB962C8B-B14F-4D97-AF65-F5344CB8AC3E}">
        <p14:creationId xmlns:p14="http://schemas.microsoft.com/office/powerpoint/2010/main" val="149917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1" nodeType="withEffect">
                                  <p:stCondLst>
                                    <p:cond delay="0"/>
                                  </p:stCondLst>
                                  <p:childTnLst>
                                    <p:animRot by="21600000">
                                      <p:cBhvr>
                                        <p:cTn id="6" dur="1000" fill="hold"/>
                                        <p:tgtEl>
                                          <p:spTgt spid="140"/>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63"/>
                                        </p:tgtEl>
                                        <p:attrNameLst>
                                          <p:attrName>style.visibility</p:attrName>
                                        </p:attrNameLst>
                                      </p:cBhvr>
                                      <p:to>
                                        <p:strVal val="visible"/>
                                      </p:to>
                                    </p:set>
                                    <p:anim calcmode="lin" valueType="num">
                                      <p:cBhvr>
                                        <p:cTn id="11" dur="500" fill="hold"/>
                                        <p:tgtEl>
                                          <p:spTgt spid="163"/>
                                        </p:tgtEl>
                                        <p:attrNameLst>
                                          <p:attrName>ppt_w</p:attrName>
                                        </p:attrNameLst>
                                      </p:cBhvr>
                                      <p:tavLst>
                                        <p:tav tm="0">
                                          <p:val>
                                            <p:fltVal val="0"/>
                                          </p:val>
                                        </p:tav>
                                        <p:tav tm="100000">
                                          <p:val>
                                            <p:strVal val="#ppt_w"/>
                                          </p:val>
                                        </p:tav>
                                      </p:tavLst>
                                    </p:anim>
                                    <p:anim calcmode="lin" valueType="num">
                                      <p:cBhvr>
                                        <p:cTn id="12" dur="500" fill="hold"/>
                                        <p:tgtEl>
                                          <p:spTgt spid="163"/>
                                        </p:tgtEl>
                                        <p:attrNameLst>
                                          <p:attrName>ppt_h</p:attrName>
                                        </p:attrNameLst>
                                      </p:cBhvr>
                                      <p:tavLst>
                                        <p:tav tm="0">
                                          <p:val>
                                            <p:fltVal val="0"/>
                                          </p:val>
                                        </p:tav>
                                        <p:tav tm="100000">
                                          <p:val>
                                            <p:strVal val="#ppt_h"/>
                                          </p:val>
                                        </p:tav>
                                      </p:tavLst>
                                    </p:anim>
                                    <p:animEffect transition="in" filter="fade">
                                      <p:cBhvr>
                                        <p:cTn id="13" dur="500"/>
                                        <p:tgtEl>
                                          <p:spTgt spid="163"/>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grpId="0" nodeType="clickEffect">
                                  <p:stCondLst>
                                    <p:cond delay="0"/>
                                  </p:stCondLst>
                                  <p:iterate type="lt">
                                    <p:tmPct val="0"/>
                                  </p:iterate>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p:tgtEl>
                                          <p:spTgt spid="5"/>
                                        </p:tgtEl>
                                        <p:attrNameLst>
                                          <p:attrName>ppt_x</p:attrName>
                                        </p:attrNameLst>
                                      </p:cBhvr>
                                      <p:tavLst>
                                        <p:tav tm="0">
                                          <p:val>
                                            <p:strVal val="#ppt_x-#ppt_w*1.125000"/>
                                          </p:val>
                                        </p:tav>
                                        <p:tav tm="100000">
                                          <p:val>
                                            <p:strVal val="#ppt_x"/>
                                          </p:val>
                                        </p:tav>
                                      </p:tavLst>
                                    </p:anim>
                                    <p:animEffect transition="in" filter="wipe(righ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8" fill="hold" nodeType="clickEffect">
                                  <p:stCondLst>
                                    <p:cond delay="0"/>
                                  </p:stCondLst>
                                  <p:childTnLst>
                                    <p:set>
                                      <p:cBhvr>
                                        <p:cTn id="23" dur="1" fill="hold">
                                          <p:stCondLst>
                                            <p:cond delay="0"/>
                                          </p:stCondLst>
                                        </p:cTn>
                                        <p:tgtEl>
                                          <p:spTgt spid="141"/>
                                        </p:tgtEl>
                                        <p:attrNameLst>
                                          <p:attrName>style.visibility</p:attrName>
                                        </p:attrNameLst>
                                      </p:cBhvr>
                                      <p:to>
                                        <p:strVal val="visible"/>
                                      </p:to>
                                    </p:set>
                                    <p:anim calcmode="lin" valueType="num">
                                      <p:cBhvr additive="base">
                                        <p:cTn id="24" dur="500"/>
                                        <p:tgtEl>
                                          <p:spTgt spid="141"/>
                                        </p:tgtEl>
                                        <p:attrNameLst>
                                          <p:attrName>ppt_x</p:attrName>
                                        </p:attrNameLst>
                                      </p:cBhvr>
                                      <p:tavLst>
                                        <p:tav tm="0">
                                          <p:val>
                                            <p:strVal val="#ppt_x-#ppt_w*1.125000"/>
                                          </p:val>
                                        </p:tav>
                                        <p:tav tm="100000">
                                          <p:val>
                                            <p:strVal val="#ppt_x"/>
                                          </p:val>
                                        </p:tav>
                                      </p:tavLst>
                                    </p:anim>
                                    <p:animEffect transition="in" filter="wipe(right)">
                                      <p:cBhvr>
                                        <p:cTn id="25" dur="500"/>
                                        <p:tgtEl>
                                          <p:spTgt spid="141"/>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iterate type="lt">
                                    <p:tmPct val="0"/>
                                  </p:iterate>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p:tgtEl>
                                          <p:spTgt spid="7"/>
                                        </p:tgtEl>
                                        <p:attrNameLst>
                                          <p:attrName>ppt_y</p:attrName>
                                        </p:attrNameLst>
                                      </p:cBhvr>
                                      <p:tavLst>
                                        <p:tav tm="0">
                                          <p:val>
                                            <p:strVal val="#ppt_y+#ppt_h*1.125000"/>
                                          </p:val>
                                        </p:tav>
                                        <p:tav tm="100000">
                                          <p:val>
                                            <p:strVal val="#ppt_y"/>
                                          </p:val>
                                        </p:tav>
                                      </p:tavLst>
                                    </p:anim>
                                    <p:animEffect transition="in" filter="wipe(up)">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47"/>
                                        </p:tgtEl>
                                        <p:attrNameLst>
                                          <p:attrName>style.visibility</p:attrName>
                                        </p:attrNameLst>
                                      </p:cBhvr>
                                      <p:to>
                                        <p:strVal val="visible"/>
                                      </p:to>
                                    </p:set>
                                    <p:anim calcmode="lin" valueType="num">
                                      <p:cBhvr additive="base">
                                        <p:cTn id="36" dur="500"/>
                                        <p:tgtEl>
                                          <p:spTgt spid="47"/>
                                        </p:tgtEl>
                                        <p:attrNameLst>
                                          <p:attrName>ppt_y</p:attrName>
                                        </p:attrNameLst>
                                      </p:cBhvr>
                                      <p:tavLst>
                                        <p:tav tm="0">
                                          <p:val>
                                            <p:strVal val="#ppt_y+#ppt_h*1.125000"/>
                                          </p:val>
                                        </p:tav>
                                        <p:tav tm="100000">
                                          <p:val>
                                            <p:strVal val="#ppt_y"/>
                                          </p:val>
                                        </p:tav>
                                      </p:tavLst>
                                    </p:anim>
                                    <p:animEffect transition="in" filter="wipe(up)">
                                      <p:cBhvr>
                                        <p:cTn id="37" dur="500"/>
                                        <p:tgtEl>
                                          <p:spTgt spid="47"/>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8" fill="hold" grpId="0" nodeType="clickEffect">
                                  <p:stCondLst>
                                    <p:cond delay="0"/>
                                  </p:stCondLst>
                                  <p:childTnLst>
                                    <p:set>
                                      <p:cBhvr>
                                        <p:cTn id="41" dur="1" fill="hold">
                                          <p:stCondLst>
                                            <p:cond delay="0"/>
                                          </p:stCondLst>
                                        </p:cTn>
                                        <p:tgtEl>
                                          <p:spTgt spid="48"/>
                                        </p:tgtEl>
                                        <p:attrNameLst>
                                          <p:attrName>style.visibility</p:attrName>
                                        </p:attrNameLst>
                                      </p:cBhvr>
                                      <p:to>
                                        <p:strVal val="visible"/>
                                      </p:to>
                                    </p:set>
                                    <p:anim calcmode="lin" valueType="num">
                                      <p:cBhvr additive="base">
                                        <p:cTn id="42" dur="500"/>
                                        <p:tgtEl>
                                          <p:spTgt spid="48"/>
                                        </p:tgtEl>
                                        <p:attrNameLst>
                                          <p:attrName>ppt_x</p:attrName>
                                        </p:attrNameLst>
                                      </p:cBhvr>
                                      <p:tavLst>
                                        <p:tav tm="0">
                                          <p:val>
                                            <p:strVal val="#ppt_x-#ppt_w*1.125000"/>
                                          </p:val>
                                        </p:tav>
                                        <p:tav tm="100000">
                                          <p:val>
                                            <p:strVal val="#ppt_x"/>
                                          </p:val>
                                        </p:tav>
                                      </p:tavLst>
                                    </p:anim>
                                    <p:animEffect transition="in" filter="wipe(right)">
                                      <p:cBhvr>
                                        <p:cTn id="43" dur="500"/>
                                        <p:tgtEl>
                                          <p:spTgt spid="48"/>
                                        </p:tgtEl>
                                      </p:cBhvr>
                                    </p:animEffect>
                                  </p:childTnLst>
                                </p:cTn>
                              </p:par>
                            </p:childTnLst>
                          </p:cTn>
                        </p:par>
                      </p:childTnLst>
                    </p:cTn>
                  </p:par>
                  <p:par>
                    <p:cTn id="44" fill="hold">
                      <p:stCondLst>
                        <p:cond delay="indefinite"/>
                      </p:stCondLst>
                      <p:childTnLst>
                        <p:par>
                          <p:cTn id="45" fill="hold">
                            <p:stCondLst>
                              <p:cond delay="0"/>
                            </p:stCondLst>
                            <p:childTnLst>
                              <p:par>
                                <p:cTn id="46" presetID="8" presetClass="emph" presetSubtype="0" fill="hold" grpId="0" nodeType="clickEffect">
                                  <p:stCondLst>
                                    <p:cond delay="0"/>
                                  </p:stCondLst>
                                  <p:childTnLst>
                                    <p:animRot by="21600000">
                                      <p:cBhvr>
                                        <p:cTn id="47" dur="1000" fill="hold"/>
                                        <p:tgtEl>
                                          <p:spTgt spid="140"/>
                                        </p:tgtEl>
                                        <p:attrNameLst>
                                          <p:attrName>r</p:attrName>
                                        </p:attrNameLst>
                                      </p:cBhvr>
                                    </p:animRot>
                                  </p:childTnLst>
                                </p:cTn>
                              </p:par>
                            </p:childTnLst>
                          </p:cTn>
                        </p:par>
                        <p:par>
                          <p:cTn id="48" fill="hold">
                            <p:stCondLst>
                              <p:cond delay="1000"/>
                            </p:stCondLst>
                            <p:childTnLst>
                              <p:par>
                                <p:cTn id="49" presetID="34" presetClass="emph" presetSubtype="0" fill="hold" grpId="1" nodeType="afterEffect">
                                  <p:stCondLst>
                                    <p:cond delay="0"/>
                                  </p:stCondLst>
                                  <p:iterate type="lt">
                                    <p:tmPct val="10000"/>
                                  </p:iterate>
                                  <p:childTnLst>
                                    <p:animMotion origin="layout" path="M 0.0 0.0 L 0.0 -0.07213" pathEditMode="relative" ptsTypes="">
                                      <p:cBhvr>
                                        <p:cTn id="50" dur="250" accel="50000" decel="50000" autoRev="1" fill="hold">
                                          <p:stCondLst>
                                            <p:cond delay="0"/>
                                          </p:stCondLst>
                                        </p:cTn>
                                        <p:tgtEl>
                                          <p:spTgt spid="5"/>
                                        </p:tgtEl>
                                        <p:attrNameLst>
                                          <p:attrName>ppt_x</p:attrName>
                                          <p:attrName>ppt_y</p:attrName>
                                        </p:attrNameLst>
                                      </p:cBhvr>
                                    </p:animMotion>
                                    <p:animRot by="1500000">
                                      <p:cBhvr>
                                        <p:cTn id="51" dur="125" fill="hold">
                                          <p:stCondLst>
                                            <p:cond delay="0"/>
                                          </p:stCondLst>
                                        </p:cTn>
                                        <p:tgtEl>
                                          <p:spTgt spid="5"/>
                                        </p:tgtEl>
                                        <p:attrNameLst>
                                          <p:attrName>r</p:attrName>
                                        </p:attrNameLst>
                                      </p:cBhvr>
                                    </p:animRot>
                                    <p:animRot by="-1500000">
                                      <p:cBhvr>
                                        <p:cTn id="52" dur="125" fill="hold">
                                          <p:stCondLst>
                                            <p:cond delay="125"/>
                                          </p:stCondLst>
                                        </p:cTn>
                                        <p:tgtEl>
                                          <p:spTgt spid="5"/>
                                        </p:tgtEl>
                                        <p:attrNameLst>
                                          <p:attrName>r</p:attrName>
                                        </p:attrNameLst>
                                      </p:cBhvr>
                                    </p:animRot>
                                    <p:animRot by="-1500000">
                                      <p:cBhvr>
                                        <p:cTn id="53" dur="125" fill="hold">
                                          <p:stCondLst>
                                            <p:cond delay="250"/>
                                          </p:stCondLst>
                                        </p:cTn>
                                        <p:tgtEl>
                                          <p:spTgt spid="5"/>
                                        </p:tgtEl>
                                        <p:attrNameLst>
                                          <p:attrName>r</p:attrName>
                                        </p:attrNameLst>
                                      </p:cBhvr>
                                    </p:animRot>
                                    <p:animRot by="1500000">
                                      <p:cBhvr>
                                        <p:cTn id="54" dur="125" fill="hold">
                                          <p:stCondLst>
                                            <p:cond delay="375"/>
                                          </p:stCondLst>
                                        </p:cTn>
                                        <p:tgtEl>
                                          <p:spTgt spid="5"/>
                                        </p:tgtEl>
                                        <p:attrNameLst>
                                          <p:attrName>r</p:attrName>
                                        </p:attrNameLst>
                                      </p:cBhvr>
                                    </p:animRot>
                                  </p:childTnLst>
                                </p:cTn>
                              </p:par>
                            </p:childTnLst>
                          </p:cTn>
                        </p:par>
                      </p:childTnLst>
                    </p:cTn>
                  </p:par>
                  <p:par>
                    <p:cTn id="55" fill="hold">
                      <p:stCondLst>
                        <p:cond delay="indefinite"/>
                      </p:stCondLst>
                      <p:childTnLst>
                        <p:par>
                          <p:cTn id="56" fill="hold">
                            <p:stCondLst>
                              <p:cond delay="0"/>
                            </p:stCondLst>
                            <p:childTnLst>
                              <p:par>
                                <p:cTn id="57" presetID="12" presetClass="entr" presetSubtype="8" fill="hold" grpId="0" nodeType="clickEffect">
                                  <p:stCondLst>
                                    <p:cond delay="0"/>
                                  </p:stCondLst>
                                  <p:childTnLst>
                                    <p:set>
                                      <p:cBhvr>
                                        <p:cTn id="58" dur="1" fill="hold">
                                          <p:stCondLst>
                                            <p:cond delay="0"/>
                                          </p:stCondLst>
                                        </p:cTn>
                                        <p:tgtEl>
                                          <p:spTgt spid="138"/>
                                        </p:tgtEl>
                                        <p:attrNameLst>
                                          <p:attrName>style.visibility</p:attrName>
                                        </p:attrNameLst>
                                      </p:cBhvr>
                                      <p:to>
                                        <p:strVal val="visible"/>
                                      </p:to>
                                    </p:set>
                                    <p:anim calcmode="lin" valueType="num">
                                      <p:cBhvr additive="base">
                                        <p:cTn id="59" dur="500"/>
                                        <p:tgtEl>
                                          <p:spTgt spid="138"/>
                                        </p:tgtEl>
                                        <p:attrNameLst>
                                          <p:attrName>ppt_x</p:attrName>
                                        </p:attrNameLst>
                                      </p:cBhvr>
                                      <p:tavLst>
                                        <p:tav tm="0">
                                          <p:val>
                                            <p:strVal val="#ppt_x-#ppt_w*1.125000"/>
                                          </p:val>
                                        </p:tav>
                                        <p:tav tm="100000">
                                          <p:val>
                                            <p:strVal val="#ppt_x"/>
                                          </p:val>
                                        </p:tav>
                                      </p:tavLst>
                                    </p:anim>
                                    <p:animEffect transition="in" filter="wipe(right)">
                                      <p:cBhvr>
                                        <p:cTn id="60" dur="500"/>
                                        <p:tgtEl>
                                          <p:spTgt spid="138"/>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nodeType="clickEffect">
                                  <p:stCondLst>
                                    <p:cond delay="0"/>
                                  </p:stCondLst>
                                  <p:childTnLst>
                                    <p:set>
                                      <p:cBhvr>
                                        <p:cTn id="64" dur="1" fill="hold">
                                          <p:stCondLst>
                                            <p:cond delay="0"/>
                                          </p:stCondLst>
                                        </p:cTn>
                                        <p:tgtEl>
                                          <p:spTgt spid="154"/>
                                        </p:tgtEl>
                                        <p:attrNameLst>
                                          <p:attrName>style.visibility</p:attrName>
                                        </p:attrNameLst>
                                      </p:cBhvr>
                                      <p:to>
                                        <p:strVal val="visible"/>
                                      </p:to>
                                    </p:set>
                                    <p:anim calcmode="lin" valueType="num">
                                      <p:cBhvr>
                                        <p:cTn id="65" dur="500" fill="hold"/>
                                        <p:tgtEl>
                                          <p:spTgt spid="154"/>
                                        </p:tgtEl>
                                        <p:attrNameLst>
                                          <p:attrName>ppt_w</p:attrName>
                                        </p:attrNameLst>
                                      </p:cBhvr>
                                      <p:tavLst>
                                        <p:tav tm="0">
                                          <p:val>
                                            <p:fltVal val="0"/>
                                          </p:val>
                                        </p:tav>
                                        <p:tav tm="100000">
                                          <p:val>
                                            <p:strVal val="#ppt_w"/>
                                          </p:val>
                                        </p:tav>
                                      </p:tavLst>
                                    </p:anim>
                                    <p:anim calcmode="lin" valueType="num">
                                      <p:cBhvr>
                                        <p:cTn id="66" dur="500" fill="hold"/>
                                        <p:tgtEl>
                                          <p:spTgt spid="154"/>
                                        </p:tgtEl>
                                        <p:attrNameLst>
                                          <p:attrName>ppt_h</p:attrName>
                                        </p:attrNameLst>
                                      </p:cBhvr>
                                      <p:tavLst>
                                        <p:tav tm="0">
                                          <p:val>
                                            <p:fltVal val="0"/>
                                          </p:val>
                                        </p:tav>
                                        <p:tav tm="100000">
                                          <p:val>
                                            <p:strVal val="#ppt_h"/>
                                          </p:val>
                                        </p:tav>
                                      </p:tavLst>
                                    </p:anim>
                                    <p:animEffect transition="in" filter="fade">
                                      <p:cBhvr>
                                        <p:cTn id="67" dur="500"/>
                                        <p:tgtEl>
                                          <p:spTgt spid="154"/>
                                        </p:tgtEl>
                                      </p:cBhvr>
                                    </p:animEffect>
                                  </p:childTnLst>
                                </p:cTn>
                              </p:par>
                            </p:childTnLst>
                          </p:cTn>
                        </p:par>
                      </p:childTnLst>
                    </p:cTn>
                  </p:par>
                  <p:par>
                    <p:cTn id="68" fill="hold">
                      <p:stCondLst>
                        <p:cond delay="indefinite"/>
                      </p:stCondLst>
                      <p:childTnLst>
                        <p:par>
                          <p:cTn id="69" fill="hold">
                            <p:stCondLst>
                              <p:cond delay="0"/>
                            </p:stCondLst>
                            <p:childTnLst>
                              <p:par>
                                <p:cTn id="70" presetID="12" presetClass="entr" presetSubtype="8" fill="hold" grpId="0" nodeType="clickEffect">
                                  <p:stCondLst>
                                    <p:cond delay="0"/>
                                  </p:stCondLst>
                                  <p:childTnLst>
                                    <p:set>
                                      <p:cBhvr>
                                        <p:cTn id="71" dur="1" fill="hold">
                                          <p:stCondLst>
                                            <p:cond delay="0"/>
                                          </p:stCondLst>
                                        </p:cTn>
                                        <p:tgtEl>
                                          <p:spTgt spid="139"/>
                                        </p:tgtEl>
                                        <p:attrNameLst>
                                          <p:attrName>style.visibility</p:attrName>
                                        </p:attrNameLst>
                                      </p:cBhvr>
                                      <p:to>
                                        <p:strVal val="visible"/>
                                      </p:to>
                                    </p:set>
                                    <p:anim calcmode="lin" valueType="num">
                                      <p:cBhvr additive="base">
                                        <p:cTn id="72" dur="500"/>
                                        <p:tgtEl>
                                          <p:spTgt spid="139"/>
                                        </p:tgtEl>
                                        <p:attrNameLst>
                                          <p:attrName>ppt_x</p:attrName>
                                        </p:attrNameLst>
                                      </p:cBhvr>
                                      <p:tavLst>
                                        <p:tav tm="0">
                                          <p:val>
                                            <p:strVal val="#ppt_x-#ppt_w*1.125000"/>
                                          </p:val>
                                        </p:tav>
                                        <p:tav tm="100000">
                                          <p:val>
                                            <p:strVal val="#ppt_x"/>
                                          </p:val>
                                        </p:tav>
                                      </p:tavLst>
                                    </p:anim>
                                    <p:animEffect transition="in" filter="wipe(right)">
                                      <p:cBhvr>
                                        <p:cTn id="73" dur="500"/>
                                        <p:tgtEl>
                                          <p:spTgt spid="139"/>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nodeType="clickEffect">
                                  <p:stCondLst>
                                    <p:cond delay="0"/>
                                  </p:stCondLst>
                                  <p:childTnLst>
                                    <p:set>
                                      <p:cBhvr>
                                        <p:cTn id="77" dur="1" fill="hold">
                                          <p:stCondLst>
                                            <p:cond delay="0"/>
                                          </p:stCondLst>
                                        </p:cTn>
                                        <p:tgtEl>
                                          <p:spTgt spid="157"/>
                                        </p:tgtEl>
                                        <p:attrNameLst>
                                          <p:attrName>style.visibility</p:attrName>
                                        </p:attrNameLst>
                                      </p:cBhvr>
                                      <p:to>
                                        <p:strVal val="visible"/>
                                      </p:to>
                                    </p:set>
                                    <p:anim calcmode="lin" valueType="num">
                                      <p:cBhvr>
                                        <p:cTn id="78" dur="500" fill="hold"/>
                                        <p:tgtEl>
                                          <p:spTgt spid="157"/>
                                        </p:tgtEl>
                                        <p:attrNameLst>
                                          <p:attrName>ppt_w</p:attrName>
                                        </p:attrNameLst>
                                      </p:cBhvr>
                                      <p:tavLst>
                                        <p:tav tm="0">
                                          <p:val>
                                            <p:fltVal val="0"/>
                                          </p:val>
                                        </p:tav>
                                        <p:tav tm="100000">
                                          <p:val>
                                            <p:strVal val="#ppt_w"/>
                                          </p:val>
                                        </p:tav>
                                      </p:tavLst>
                                    </p:anim>
                                    <p:anim calcmode="lin" valueType="num">
                                      <p:cBhvr>
                                        <p:cTn id="79" dur="500" fill="hold"/>
                                        <p:tgtEl>
                                          <p:spTgt spid="157"/>
                                        </p:tgtEl>
                                        <p:attrNameLst>
                                          <p:attrName>ppt_h</p:attrName>
                                        </p:attrNameLst>
                                      </p:cBhvr>
                                      <p:tavLst>
                                        <p:tav tm="0">
                                          <p:val>
                                            <p:fltVal val="0"/>
                                          </p:val>
                                        </p:tav>
                                        <p:tav tm="100000">
                                          <p:val>
                                            <p:strVal val="#ppt_h"/>
                                          </p:val>
                                        </p:tav>
                                      </p:tavLst>
                                    </p:anim>
                                    <p:animEffect transition="in" filter="fade">
                                      <p:cBhvr>
                                        <p:cTn id="80" dur="500"/>
                                        <p:tgtEl>
                                          <p:spTgt spid="157"/>
                                        </p:tgtEl>
                                      </p:cBhvr>
                                    </p:animEffec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nodeType="clickEffect">
                                  <p:stCondLst>
                                    <p:cond delay="0"/>
                                  </p:stCondLst>
                                  <p:childTnLst>
                                    <p:set>
                                      <p:cBhvr>
                                        <p:cTn id="84" dur="1" fill="hold">
                                          <p:stCondLst>
                                            <p:cond delay="0"/>
                                          </p:stCondLst>
                                        </p:cTn>
                                        <p:tgtEl>
                                          <p:spTgt spid="160"/>
                                        </p:tgtEl>
                                        <p:attrNameLst>
                                          <p:attrName>style.visibility</p:attrName>
                                        </p:attrNameLst>
                                      </p:cBhvr>
                                      <p:to>
                                        <p:strVal val="visible"/>
                                      </p:to>
                                    </p:set>
                                    <p:anim calcmode="lin" valueType="num">
                                      <p:cBhvr>
                                        <p:cTn id="85" dur="500" fill="hold"/>
                                        <p:tgtEl>
                                          <p:spTgt spid="160"/>
                                        </p:tgtEl>
                                        <p:attrNameLst>
                                          <p:attrName>ppt_w</p:attrName>
                                        </p:attrNameLst>
                                      </p:cBhvr>
                                      <p:tavLst>
                                        <p:tav tm="0">
                                          <p:val>
                                            <p:fltVal val="0"/>
                                          </p:val>
                                        </p:tav>
                                        <p:tav tm="100000">
                                          <p:val>
                                            <p:strVal val="#ppt_w"/>
                                          </p:val>
                                        </p:tav>
                                      </p:tavLst>
                                    </p:anim>
                                    <p:anim calcmode="lin" valueType="num">
                                      <p:cBhvr>
                                        <p:cTn id="86" dur="500" fill="hold"/>
                                        <p:tgtEl>
                                          <p:spTgt spid="160"/>
                                        </p:tgtEl>
                                        <p:attrNameLst>
                                          <p:attrName>ppt_h</p:attrName>
                                        </p:attrNameLst>
                                      </p:cBhvr>
                                      <p:tavLst>
                                        <p:tav tm="0">
                                          <p:val>
                                            <p:fltVal val="0"/>
                                          </p:val>
                                        </p:tav>
                                        <p:tav tm="100000">
                                          <p:val>
                                            <p:strVal val="#ppt_h"/>
                                          </p:val>
                                        </p:tav>
                                      </p:tavLst>
                                    </p:anim>
                                    <p:animEffect transition="in" filter="fade">
                                      <p:cBhvr>
                                        <p:cTn id="87"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7" grpId="0"/>
      <p:bldP spid="140" grpId="0" animBg="1"/>
      <p:bldP spid="140" grpId="1" animBg="1"/>
      <p:bldP spid="138" grpId="0" animBg="1"/>
      <p:bldP spid="139" grpId="0" animBg="1"/>
      <p:bldP spid="5" grpId="0"/>
      <p:bldP spid="5" grpId="1"/>
      <p:bldP spid="4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p>
          </p:txBody>
        </p:sp>
      </p:grpSp>
      <p:grpSp>
        <p:nvGrpSpPr>
          <p:cNvPr id="8" name="组合 7">
            <a:extLst>
              <a:ext uri="{FF2B5EF4-FFF2-40B4-BE49-F238E27FC236}">
                <a16:creationId xmlns:a16="http://schemas.microsoft.com/office/drawing/2014/main" id="{A154A494-329A-AF28-7541-9E563DA11C96}"/>
              </a:ext>
            </a:extLst>
          </p:cNvPr>
          <p:cNvGrpSpPr/>
          <p:nvPr/>
        </p:nvGrpSpPr>
        <p:grpSpPr>
          <a:xfrm>
            <a:off x="4201517" y="3887743"/>
            <a:ext cx="4079132" cy="451007"/>
            <a:chOff x="4027250" y="3044810"/>
            <a:chExt cx="4079132" cy="451007"/>
          </a:xfrm>
        </p:grpSpPr>
        <p:sp>
          <p:nvSpPr>
            <p:cNvPr id="6" name="矩形 5">
              <a:extLst>
                <a:ext uri="{FF2B5EF4-FFF2-40B4-BE49-F238E27FC236}">
                  <a16:creationId xmlns:a16="http://schemas.microsoft.com/office/drawing/2014/main" id="{6D0403F4-768E-7F37-F978-026C7B1EA668}"/>
                </a:ext>
              </a:extLst>
            </p:cNvPr>
            <p:cNvSpPr/>
            <p:nvPr/>
          </p:nvSpPr>
          <p:spPr>
            <a:xfrm>
              <a:off x="4027250" y="3044810"/>
              <a:ext cx="1134894" cy="451007"/>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TCP</a:t>
              </a:r>
              <a:r>
                <a:rPr lang="zh-CN" altLang="en-US" b="1" dirty="0"/>
                <a:t>首部</a:t>
              </a:r>
            </a:p>
          </p:txBody>
        </p:sp>
        <p:sp>
          <p:nvSpPr>
            <p:cNvPr id="17" name="矩形 16">
              <a:extLst>
                <a:ext uri="{FF2B5EF4-FFF2-40B4-BE49-F238E27FC236}">
                  <a16:creationId xmlns:a16="http://schemas.microsoft.com/office/drawing/2014/main" id="{9A44D8CC-ED85-6688-6540-318D080BE9C3}"/>
                </a:ext>
              </a:extLst>
            </p:cNvPr>
            <p:cNvSpPr/>
            <p:nvPr/>
          </p:nvSpPr>
          <p:spPr>
            <a:xfrm>
              <a:off x="5162144" y="3044810"/>
              <a:ext cx="2944238" cy="4510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数据载荷</a:t>
              </a:r>
            </a:p>
          </p:txBody>
        </p:sp>
      </p:grpSp>
      <p:sp>
        <p:nvSpPr>
          <p:cNvPr id="19" name="矩形 18">
            <a:extLst>
              <a:ext uri="{FF2B5EF4-FFF2-40B4-BE49-F238E27FC236}">
                <a16:creationId xmlns:a16="http://schemas.microsoft.com/office/drawing/2014/main" id="{97A0B0E7-6F11-BA6A-D194-73A34EE9BC86}"/>
              </a:ext>
            </a:extLst>
          </p:cNvPr>
          <p:cNvSpPr/>
          <p:nvPr/>
        </p:nvSpPr>
        <p:spPr>
          <a:xfrm>
            <a:off x="3066623" y="3887743"/>
            <a:ext cx="1134894"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伪首部</a:t>
            </a:r>
          </a:p>
        </p:txBody>
      </p:sp>
      <p:grpSp>
        <p:nvGrpSpPr>
          <p:cNvPr id="39" name="组合 38">
            <a:extLst>
              <a:ext uri="{FF2B5EF4-FFF2-40B4-BE49-F238E27FC236}">
                <a16:creationId xmlns:a16="http://schemas.microsoft.com/office/drawing/2014/main" id="{172DA749-0D16-D211-5BE3-0EA99A43F5D0}"/>
              </a:ext>
            </a:extLst>
          </p:cNvPr>
          <p:cNvGrpSpPr/>
          <p:nvPr/>
        </p:nvGrpSpPr>
        <p:grpSpPr>
          <a:xfrm>
            <a:off x="366623" y="2575102"/>
            <a:ext cx="7020000" cy="1312641"/>
            <a:chOff x="1274486" y="1438630"/>
            <a:chExt cx="7020000" cy="1312641"/>
          </a:xfrm>
        </p:grpSpPr>
        <p:sp>
          <p:nvSpPr>
            <p:cNvPr id="28" name="矩形 27">
              <a:extLst>
                <a:ext uri="{FF2B5EF4-FFF2-40B4-BE49-F238E27FC236}">
                  <a16:creationId xmlns:a16="http://schemas.microsoft.com/office/drawing/2014/main" id="{A6DA8ED2-DE6F-CB5D-C3EA-9CBCBA468F35}"/>
                </a:ext>
              </a:extLst>
            </p:cNvPr>
            <p:cNvSpPr/>
            <p:nvPr/>
          </p:nvSpPr>
          <p:spPr>
            <a:xfrm>
              <a:off x="1814486" y="1807964"/>
              <a:ext cx="2160000"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源</a:t>
              </a:r>
              <a:r>
                <a:rPr lang="en-US" altLang="zh-CN" b="1" dirty="0"/>
                <a:t>IP</a:t>
              </a:r>
              <a:r>
                <a:rPr lang="zh-CN" altLang="en-US" b="1" dirty="0"/>
                <a:t>地址</a:t>
              </a:r>
            </a:p>
          </p:txBody>
        </p:sp>
        <p:sp>
          <p:nvSpPr>
            <p:cNvPr id="29" name="矩形 28">
              <a:extLst>
                <a:ext uri="{FF2B5EF4-FFF2-40B4-BE49-F238E27FC236}">
                  <a16:creationId xmlns:a16="http://schemas.microsoft.com/office/drawing/2014/main" id="{66A87F74-23D0-CA43-100B-12C07854E500}"/>
                </a:ext>
              </a:extLst>
            </p:cNvPr>
            <p:cNvSpPr/>
            <p:nvPr/>
          </p:nvSpPr>
          <p:spPr>
            <a:xfrm>
              <a:off x="3974486" y="1807963"/>
              <a:ext cx="2160000"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目的</a:t>
              </a:r>
              <a:r>
                <a:rPr lang="en-US" altLang="zh-CN" b="1" dirty="0"/>
                <a:t>IP</a:t>
              </a:r>
              <a:r>
                <a:rPr lang="zh-CN" altLang="en-US" b="1" dirty="0"/>
                <a:t>地址</a:t>
              </a:r>
            </a:p>
          </p:txBody>
        </p:sp>
        <p:sp>
          <p:nvSpPr>
            <p:cNvPr id="30" name="矩形 29">
              <a:extLst>
                <a:ext uri="{FF2B5EF4-FFF2-40B4-BE49-F238E27FC236}">
                  <a16:creationId xmlns:a16="http://schemas.microsoft.com/office/drawing/2014/main" id="{A5302FFD-6503-885A-0560-CF7855B7A119}"/>
                </a:ext>
              </a:extLst>
            </p:cNvPr>
            <p:cNvSpPr/>
            <p:nvPr/>
          </p:nvSpPr>
          <p:spPr>
            <a:xfrm>
              <a:off x="6134486" y="1807962"/>
              <a:ext cx="540000"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a:t>
              </a:r>
              <a:endParaRPr lang="zh-CN" altLang="en-US" b="1" dirty="0"/>
            </a:p>
          </p:txBody>
        </p:sp>
        <p:sp>
          <p:nvSpPr>
            <p:cNvPr id="31" name="矩形 30">
              <a:extLst>
                <a:ext uri="{FF2B5EF4-FFF2-40B4-BE49-F238E27FC236}">
                  <a16:creationId xmlns:a16="http://schemas.microsoft.com/office/drawing/2014/main" id="{C46ADCC3-C691-2673-7EFF-CD665A90C2AF}"/>
                </a:ext>
              </a:extLst>
            </p:cNvPr>
            <p:cNvSpPr/>
            <p:nvPr/>
          </p:nvSpPr>
          <p:spPr>
            <a:xfrm>
              <a:off x="6674486" y="1807962"/>
              <a:ext cx="540000"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6</a:t>
              </a:r>
              <a:endParaRPr lang="zh-CN" altLang="en-US" b="1" dirty="0"/>
            </a:p>
          </p:txBody>
        </p:sp>
        <p:sp>
          <p:nvSpPr>
            <p:cNvPr id="32" name="矩形 31">
              <a:extLst>
                <a:ext uri="{FF2B5EF4-FFF2-40B4-BE49-F238E27FC236}">
                  <a16:creationId xmlns:a16="http://schemas.microsoft.com/office/drawing/2014/main" id="{6AF251F6-F9D8-670D-F1E1-A63DBCBF98A4}"/>
                </a:ext>
              </a:extLst>
            </p:cNvPr>
            <p:cNvSpPr/>
            <p:nvPr/>
          </p:nvSpPr>
          <p:spPr>
            <a:xfrm>
              <a:off x="7214486" y="1807962"/>
              <a:ext cx="1080000"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TCP</a:t>
              </a:r>
              <a:r>
                <a:rPr lang="zh-CN" altLang="en-US" b="1" dirty="0"/>
                <a:t>长度</a:t>
              </a:r>
            </a:p>
          </p:txBody>
        </p:sp>
        <p:sp>
          <p:nvSpPr>
            <p:cNvPr id="22" name="文本框 21">
              <a:extLst>
                <a:ext uri="{FF2B5EF4-FFF2-40B4-BE49-F238E27FC236}">
                  <a16:creationId xmlns:a16="http://schemas.microsoft.com/office/drawing/2014/main" id="{BE5C1A2C-557F-58A1-69D3-66705D390F8C}"/>
                </a:ext>
              </a:extLst>
            </p:cNvPr>
            <p:cNvSpPr txBox="1"/>
            <p:nvPr/>
          </p:nvSpPr>
          <p:spPr>
            <a:xfrm>
              <a:off x="1814486" y="1438630"/>
              <a:ext cx="2160000" cy="369332"/>
            </a:xfrm>
            <a:prstGeom prst="rect">
              <a:avLst/>
            </a:prstGeom>
            <a:noFill/>
          </p:spPr>
          <p:txBody>
            <a:bodyPr wrap="square" rtlCol="0">
              <a:spAutoFit/>
            </a:bodyPr>
            <a:lstStyle/>
            <a:p>
              <a:pPr algn="ctr"/>
              <a:r>
                <a:rPr lang="en-US" altLang="zh-CN" b="1" dirty="0"/>
                <a:t>4</a:t>
              </a:r>
              <a:endParaRPr lang="zh-CN" altLang="en-US" b="1" dirty="0"/>
            </a:p>
          </p:txBody>
        </p:sp>
        <p:sp>
          <p:nvSpPr>
            <p:cNvPr id="34" name="文本框 33">
              <a:extLst>
                <a:ext uri="{FF2B5EF4-FFF2-40B4-BE49-F238E27FC236}">
                  <a16:creationId xmlns:a16="http://schemas.microsoft.com/office/drawing/2014/main" id="{B32F3200-71F9-190E-CBFC-5EAD85517042}"/>
                </a:ext>
              </a:extLst>
            </p:cNvPr>
            <p:cNvSpPr txBox="1"/>
            <p:nvPr/>
          </p:nvSpPr>
          <p:spPr>
            <a:xfrm>
              <a:off x="3974486" y="1438630"/>
              <a:ext cx="2160000" cy="369332"/>
            </a:xfrm>
            <a:prstGeom prst="rect">
              <a:avLst/>
            </a:prstGeom>
            <a:noFill/>
          </p:spPr>
          <p:txBody>
            <a:bodyPr wrap="square" rtlCol="0">
              <a:spAutoFit/>
            </a:bodyPr>
            <a:lstStyle/>
            <a:p>
              <a:pPr algn="ctr"/>
              <a:r>
                <a:rPr lang="en-US" altLang="zh-CN" b="1" dirty="0"/>
                <a:t>4</a:t>
              </a:r>
              <a:endParaRPr lang="zh-CN" altLang="en-US" b="1" dirty="0"/>
            </a:p>
          </p:txBody>
        </p:sp>
        <p:sp>
          <p:nvSpPr>
            <p:cNvPr id="35" name="文本框 34">
              <a:extLst>
                <a:ext uri="{FF2B5EF4-FFF2-40B4-BE49-F238E27FC236}">
                  <a16:creationId xmlns:a16="http://schemas.microsoft.com/office/drawing/2014/main" id="{ACBD219F-A1AC-B225-B9A2-AE03FCDD50B3}"/>
                </a:ext>
              </a:extLst>
            </p:cNvPr>
            <p:cNvSpPr txBox="1"/>
            <p:nvPr/>
          </p:nvSpPr>
          <p:spPr>
            <a:xfrm>
              <a:off x="6134486" y="1438630"/>
              <a:ext cx="540000" cy="369332"/>
            </a:xfrm>
            <a:prstGeom prst="rect">
              <a:avLst/>
            </a:prstGeom>
            <a:noFill/>
          </p:spPr>
          <p:txBody>
            <a:bodyPr wrap="square" rtlCol="0">
              <a:spAutoFit/>
            </a:bodyPr>
            <a:lstStyle/>
            <a:p>
              <a:pPr algn="ctr"/>
              <a:r>
                <a:rPr lang="en-US" altLang="zh-CN" b="1" dirty="0"/>
                <a:t>1</a:t>
              </a:r>
              <a:endParaRPr lang="zh-CN" altLang="en-US" b="1" dirty="0"/>
            </a:p>
          </p:txBody>
        </p:sp>
        <p:sp>
          <p:nvSpPr>
            <p:cNvPr id="36" name="文本框 35">
              <a:extLst>
                <a:ext uri="{FF2B5EF4-FFF2-40B4-BE49-F238E27FC236}">
                  <a16:creationId xmlns:a16="http://schemas.microsoft.com/office/drawing/2014/main" id="{0B2A3A0F-5239-08F3-290E-720A5A66288B}"/>
                </a:ext>
              </a:extLst>
            </p:cNvPr>
            <p:cNvSpPr txBox="1"/>
            <p:nvPr/>
          </p:nvSpPr>
          <p:spPr>
            <a:xfrm>
              <a:off x="6674486" y="1438630"/>
              <a:ext cx="540000" cy="369332"/>
            </a:xfrm>
            <a:prstGeom prst="rect">
              <a:avLst/>
            </a:prstGeom>
            <a:noFill/>
          </p:spPr>
          <p:txBody>
            <a:bodyPr wrap="square" rtlCol="0">
              <a:spAutoFit/>
            </a:bodyPr>
            <a:lstStyle/>
            <a:p>
              <a:pPr algn="ctr"/>
              <a:r>
                <a:rPr lang="en-US" altLang="zh-CN" b="1" dirty="0"/>
                <a:t>1</a:t>
              </a:r>
              <a:endParaRPr lang="zh-CN" altLang="en-US" b="1" dirty="0"/>
            </a:p>
          </p:txBody>
        </p:sp>
        <p:sp>
          <p:nvSpPr>
            <p:cNvPr id="37" name="文本框 36">
              <a:extLst>
                <a:ext uri="{FF2B5EF4-FFF2-40B4-BE49-F238E27FC236}">
                  <a16:creationId xmlns:a16="http://schemas.microsoft.com/office/drawing/2014/main" id="{023F0D12-76A5-01F9-917D-EC1646D3D8A5}"/>
                </a:ext>
              </a:extLst>
            </p:cNvPr>
            <p:cNvSpPr txBox="1"/>
            <p:nvPr/>
          </p:nvSpPr>
          <p:spPr>
            <a:xfrm>
              <a:off x="7214485" y="1438630"/>
              <a:ext cx="1079999" cy="369332"/>
            </a:xfrm>
            <a:prstGeom prst="rect">
              <a:avLst/>
            </a:prstGeom>
            <a:noFill/>
          </p:spPr>
          <p:txBody>
            <a:bodyPr wrap="square" rtlCol="0">
              <a:spAutoFit/>
            </a:bodyPr>
            <a:lstStyle/>
            <a:p>
              <a:pPr algn="ctr"/>
              <a:r>
                <a:rPr lang="en-US" altLang="zh-CN" b="1" dirty="0"/>
                <a:t>2</a:t>
              </a:r>
              <a:endParaRPr lang="zh-CN" altLang="en-US" b="1" dirty="0"/>
            </a:p>
          </p:txBody>
        </p:sp>
        <p:sp>
          <p:nvSpPr>
            <p:cNvPr id="23" name="文本框 22">
              <a:extLst>
                <a:ext uri="{FF2B5EF4-FFF2-40B4-BE49-F238E27FC236}">
                  <a16:creationId xmlns:a16="http://schemas.microsoft.com/office/drawing/2014/main" id="{12B799F4-E647-FD4F-3133-3F8D156387AE}"/>
                </a:ext>
              </a:extLst>
            </p:cNvPr>
            <p:cNvSpPr txBox="1"/>
            <p:nvPr/>
          </p:nvSpPr>
          <p:spPr>
            <a:xfrm>
              <a:off x="1274486" y="1438630"/>
              <a:ext cx="678873" cy="369332"/>
            </a:xfrm>
            <a:prstGeom prst="rect">
              <a:avLst/>
            </a:prstGeom>
            <a:noFill/>
          </p:spPr>
          <p:txBody>
            <a:bodyPr wrap="square" rtlCol="0">
              <a:spAutoFit/>
            </a:bodyPr>
            <a:lstStyle/>
            <a:p>
              <a:r>
                <a:rPr lang="zh-CN" altLang="en-US" b="1" dirty="0"/>
                <a:t>字节</a:t>
              </a:r>
            </a:p>
          </p:txBody>
        </p:sp>
        <p:cxnSp>
          <p:nvCxnSpPr>
            <p:cNvPr id="26" name="直接连接符 25">
              <a:extLst>
                <a:ext uri="{FF2B5EF4-FFF2-40B4-BE49-F238E27FC236}">
                  <a16:creationId xmlns:a16="http://schemas.microsoft.com/office/drawing/2014/main" id="{D8B56EFE-519A-566E-E60C-2A3A9DB6696A}"/>
                </a:ext>
              </a:extLst>
            </p:cNvPr>
            <p:cNvCxnSpPr/>
            <p:nvPr/>
          </p:nvCxnSpPr>
          <p:spPr>
            <a:xfrm flipH="1" flipV="1">
              <a:off x="1814486" y="2258969"/>
              <a:ext cx="2160000" cy="49230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94922125-B9E9-E0E8-2EFE-7D6C93BE9B42}"/>
                </a:ext>
              </a:extLst>
            </p:cNvPr>
            <p:cNvCxnSpPr>
              <a:cxnSpLocks/>
            </p:cNvCxnSpPr>
            <p:nvPr/>
          </p:nvCxnSpPr>
          <p:spPr>
            <a:xfrm flipV="1">
              <a:off x="5109380" y="2258969"/>
              <a:ext cx="3185104" cy="49230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25CD3CDF-4D7E-304D-59C3-B5FD77EE7FD7}"/>
              </a:ext>
            </a:extLst>
          </p:cNvPr>
          <p:cNvGrpSpPr/>
          <p:nvPr/>
        </p:nvGrpSpPr>
        <p:grpSpPr>
          <a:xfrm>
            <a:off x="5496623" y="976301"/>
            <a:ext cx="4539546" cy="1592270"/>
            <a:chOff x="5496623" y="1204896"/>
            <a:chExt cx="4539546" cy="1592270"/>
          </a:xfrm>
        </p:grpSpPr>
        <p:cxnSp>
          <p:nvCxnSpPr>
            <p:cNvPr id="48" name="连接符: 肘形 47">
              <a:extLst>
                <a:ext uri="{FF2B5EF4-FFF2-40B4-BE49-F238E27FC236}">
                  <a16:creationId xmlns:a16="http://schemas.microsoft.com/office/drawing/2014/main" id="{801CEB76-8F99-8650-FA0A-15CA84D6EC04}"/>
                </a:ext>
              </a:extLst>
            </p:cNvPr>
            <p:cNvCxnSpPr>
              <a:cxnSpLocks/>
              <a:stCxn id="35" idx="0"/>
              <a:endCxn id="50" idx="1"/>
            </p:cNvCxnSpPr>
            <p:nvPr/>
          </p:nvCxnSpPr>
          <p:spPr>
            <a:xfrm rot="5400000" flipH="1" flipV="1">
              <a:off x="5975111" y="911074"/>
              <a:ext cx="1407604" cy="2364580"/>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A72F0527-8434-0522-E103-8697D1650169}"/>
                </a:ext>
              </a:extLst>
            </p:cNvPr>
            <p:cNvSpPr txBox="1"/>
            <p:nvPr/>
          </p:nvSpPr>
          <p:spPr>
            <a:xfrm>
              <a:off x="7861203" y="1204896"/>
              <a:ext cx="2174966" cy="369332"/>
            </a:xfrm>
            <a:prstGeom prst="rect">
              <a:avLst/>
            </a:prstGeom>
            <a:noFill/>
          </p:spPr>
          <p:txBody>
            <a:bodyPr wrap="square" rtlCol="0">
              <a:spAutoFit/>
            </a:bodyPr>
            <a:lstStyle/>
            <a:p>
              <a:r>
                <a:rPr lang="zh-CN" altLang="en-US" b="1" dirty="0"/>
                <a:t>保留字节，置为</a:t>
              </a:r>
              <a:r>
                <a:rPr lang="en-US" altLang="zh-CN" b="1" dirty="0"/>
                <a:t>0</a:t>
              </a:r>
              <a:r>
                <a:rPr lang="zh-CN" altLang="en-US" b="1" dirty="0"/>
                <a:t>。</a:t>
              </a:r>
            </a:p>
          </p:txBody>
        </p:sp>
      </p:grpSp>
      <p:grpSp>
        <p:nvGrpSpPr>
          <p:cNvPr id="66" name="组合 65">
            <a:extLst>
              <a:ext uri="{FF2B5EF4-FFF2-40B4-BE49-F238E27FC236}">
                <a16:creationId xmlns:a16="http://schemas.microsoft.com/office/drawing/2014/main" id="{25928F70-926F-1DA6-6E13-AA8386D85435}"/>
              </a:ext>
            </a:extLst>
          </p:cNvPr>
          <p:cNvGrpSpPr/>
          <p:nvPr/>
        </p:nvGrpSpPr>
        <p:grpSpPr>
          <a:xfrm>
            <a:off x="6036623" y="1384035"/>
            <a:ext cx="5810296" cy="1184536"/>
            <a:chOff x="6036623" y="1612630"/>
            <a:chExt cx="5810296" cy="1184536"/>
          </a:xfrm>
        </p:grpSpPr>
        <p:cxnSp>
          <p:nvCxnSpPr>
            <p:cNvPr id="54" name="连接符: 肘形 53">
              <a:extLst>
                <a:ext uri="{FF2B5EF4-FFF2-40B4-BE49-F238E27FC236}">
                  <a16:creationId xmlns:a16="http://schemas.microsoft.com/office/drawing/2014/main" id="{29017561-D5FA-DAF3-250F-F66A7C7231C7}"/>
                </a:ext>
              </a:extLst>
            </p:cNvPr>
            <p:cNvCxnSpPr>
              <a:cxnSpLocks/>
              <a:stCxn id="36" idx="0"/>
              <a:endCxn id="57" idx="1"/>
            </p:cNvCxnSpPr>
            <p:nvPr/>
          </p:nvCxnSpPr>
          <p:spPr>
            <a:xfrm rot="5400000" flipH="1" flipV="1">
              <a:off x="6518228" y="1454191"/>
              <a:ext cx="861370" cy="1824580"/>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DCD65786-2850-43EA-B779-90198D39ED18}"/>
                </a:ext>
              </a:extLst>
            </p:cNvPr>
            <p:cNvSpPr txBox="1"/>
            <p:nvPr/>
          </p:nvSpPr>
          <p:spPr>
            <a:xfrm>
              <a:off x="7861203" y="1612630"/>
              <a:ext cx="3985716" cy="646331"/>
            </a:xfrm>
            <a:prstGeom prst="rect">
              <a:avLst/>
            </a:prstGeom>
            <a:noFill/>
          </p:spPr>
          <p:txBody>
            <a:bodyPr wrap="square" rtlCol="0">
              <a:spAutoFit/>
            </a:bodyPr>
            <a:lstStyle/>
            <a:p>
              <a:r>
                <a:rPr lang="en-US" altLang="zh-CN" b="1" dirty="0"/>
                <a:t>IPv4</a:t>
              </a:r>
              <a:r>
                <a:rPr lang="zh-CN" altLang="en-US" b="1" dirty="0"/>
                <a:t>数据报首部中的协议字段的值，对于</a:t>
              </a:r>
              <a:r>
                <a:rPr lang="en-US" altLang="zh-CN" b="1" dirty="0"/>
                <a:t>TCP</a:t>
              </a:r>
              <a:r>
                <a:rPr lang="zh-CN" altLang="en-US" b="1" dirty="0"/>
                <a:t>，该值为</a:t>
              </a:r>
              <a:r>
                <a:rPr lang="en-US" altLang="zh-CN" b="1" dirty="0"/>
                <a:t>6</a:t>
              </a:r>
              <a:r>
                <a:rPr lang="zh-CN" altLang="en-US" b="1" dirty="0"/>
                <a:t>。</a:t>
              </a:r>
            </a:p>
          </p:txBody>
        </p:sp>
      </p:grpSp>
      <p:grpSp>
        <p:nvGrpSpPr>
          <p:cNvPr id="67" name="组合 66">
            <a:extLst>
              <a:ext uri="{FF2B5EF4-FFF2-40B4-BE49-F238E27FC236}">
                <a16:creationId xmlns:a16="http://schemas.microsoft.com/office/drawing/2014/main" id="{220F9867-BA11-F24E-4922-EF83CD4B0086}"/>
              </a:ext>
            </a:extLst>
          </p:cNvPr>
          <p:cNvGrpSpPr/>
          <p:nvPr/>
        </p:nvGrpSpPr>
        <p:grpSpPr>
          <a:xfrm>
            <a:off x="6846622" y="2168866"/>
            <a:ext cx="3189547" cy="399706"/>
            <a:chOff x="6846622" y="2397461"/>
            <a:chExt cx="3189547" cy="399706"/>
          </a:xfrm>
        </p:grpSpPr>
        <p:cxnSp>
          <p:nvCxnSpPr>
            <p:cNvPr id="58" name="连接符: 肘形 57">
              <a:extLst>
                <a:ext uri="{FF2B5EF4-FFF2-40B4-BE49-F238E27FC236}">
                  <a16:creationId xmlns:a16="http://schemas.microsoft.com/office/drawing/2014/main" id="{795CF442-7BA6-FBF2-73B5-1B7033B16103}"/>
                </a:ext>
              </a:extLst>
            </p:cNvPr>
            <p:cNvCxnSpPr>
              <a:cxnSpLocks/>
              <a:stCxn id="37" idx="0"/>
              <a:endCxn id="63" idx="1"/>
            </p:cNvCxnSpPr>
            <p:nvPr/>
          </p:nvCxnSpPr>
          <p:spPr>
            <a:xfrm rot="5400000" flipH="1" flipV="1">
              <a:off x="7246393" y="2182357"/>
              <a:ext cx="215039" cy="1014581"/>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8DD0CE1B-94BF-8BA4-8506-A6701ABE52CF}"/>
                </a:ext>
              </a:extLst>
            </p:cNvPr>
            <p:cNvSpPr txBox="1"/>
            <p:nvPr/>
          </p:nvSpPr>
          <p:spPr>
            <a:xfrm>
              <a:off x="7861203" y="2397461"/>
              <a:ext cx="2174966" cy="369332"/>
            </a:xfrm>
            <a:prstGeom prst="rect">
              <a:avLst/>
            </a:prstGeom>
            <a:noFill/>
          </p:spPr>
          <p:txBody>
            <a:bodyPr wrap="square" rtlCol="0">
              <a:spAutoFit/>
            </a:bodyPr>
            <a:lstStyle/>
            <a:p>
              <a:r>
                <a:rPr lang="en-US" altLang="zh-CN" b="1" dirty="0"/>
                <a:t>TCP</a:t>
              </a:r>
              <a:r>
                <a:rPr lang="zh-CN" altLang="en-US" b="1" dirty="0"/>
                <a:t>报文段的长度。</a:t>
              </a:r>
            </a:p>
          </p:txBody>
        </p:sp>
      </p:grpSp>
      <p:grpSp>
        <p:nvGrpSpPr>
          <p:cNvPr id="38" name="组合 37">
            <a:extLst>
              <a:ext uri="{FF2B5EF4-FFF2-40B4-BE49-F238E27FC236}">
                <a16:creationId xmlns:a16="http://schemas.microsoft.com/office/drawing/2014/main" id="{EEA8F48C-5619-E7D2-CD3E-C1C7E5959389}"/>
              </a:ext>
            </a:extLst>
          </p:cNvPr>
          <p:cNvGrpSpPr/>
          <p:nvPr/>
        </p:nvGrpSpPr>
        <p:grpSpPr>
          <a:xfrm>
            <a:off x="4201517" y="5987893"/>
            <a:ext cx="4079132" cy="451007"/>
            <a:chOff x="4027250" y="3044810"/>
            <a:chExt cx="4079132" cy="451007"/>
          </a:xfrm>
        </p:grpSpPr>
        <p:sp>
          <p:nvSpPr>
            <p:cNvPr id="40" name="矩形 39">
              <a:extLst>
                <a:ext uri="{FF2B5EF4-FFF2-40B4-BE49-F238E27FC236}">
                  <a16:creationId xmlns:a16="http://schemas.microsoft.com/office/drawing/2014/main" id="{C3A5E445-312E-7258-B733-EB843BBA7D0F}"/>
                </a:ext>
              </a:extLst>
            </p:cNvPr>
            <p:cNvSpPr/>
            <p:nvPr/>
          </p:nvSpPr>
          <p:spPr>
            <a:xfrm>
              <a:off x="4027250" y="3044810"/>
              <a:ext cx="1134894" cy="451007"/>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UDP</a:t>
              </a:r>
              <a:r>
                <a:rPr lang="zh-CN" altLang="en-US" b="1" dirty="0"/>
                <a:t>首部</a:t>
              </a:r>
            </a:p>
          </p:txBody>
        </p:sp>
        <p:sp>
          <p:nvSpPr>
            <p:cNvPr id="42" name="矩形 41">
              <a:extLst>
                <a:ext uri="{FF2B5EF4-FFF2-40B4-BE49-F238E27FC236}">
                  <a16:creationId xmlns:a16="http://schemas.microsoft.com/office/drawing/2014/main" id="{927CF102-2E53-5FF7-F177-643C8BD28189}"/>
                </a:ext>
              </a:extLst>
            </p:cNvPr>
            <p:cNvSpPr/>
            <p:nvPr/>
          </p:nvSpPr>
          <p:spPr>
            <a:xfrm>
              <a:off x="5162144" y="3044810"/>
              <a:ext cx="2944238" cy="4510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数据载荷</a:t>
              </a:r>
            </a:p>
          </p:txBody>
        </p:sp>
      </p:grpSp>
      <p:sp>
        <p:nvSpPr>
          <p:cNvPr id="43" name="矩形 42">
            <a:extLst>
              <a:ext uri="{FF2B5EF4-FFF2-40B4-BE49-F238E27FC236}">
                <a16:creationId xmlns:a16="http://schemas.microsoft.com/office/drawing/2014/main" id="{AB35DA6D-5A14-6448-6259-235C179FC319}"/>
              </a:ext>
            </a:extLst>
          </p:cNvPr>
          <p:cNvSpPr/>
          <p:nvPr/>
        </p:nvSpPr>
        <p:spPr>
          <a:xfrm>
            <a:off x="3066623" y="5987893"/>
            <a:ext cx="1134894"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伪首部</a:t>
            </a:r>
          </a:p>
        </p:txBody>
      </p:sp>
      <p:sp>
        <p:nvSpPr>
          <p:cNvPr id="45" name="矩形 44">
            <a:extLst>
              <a:ext uri="{FF2B5EF4-FFF2-40B4-BE49-F238E27FC236}">
                <a16:creationId xmlns:a16="http://schemas.microsoft.com/office/drawing/2014/main" id="{B01F46C5-80B2-63BD-C173-CFE3B04B98D9}"/>
              </a:ext>
            </a:extLst>
          </p:cNvPr>
          <p:cNvSpPr/>
          <p:nvPr/>
        </p:nvSpPr>
        <p:spPr>
          <a:xfrm>
            <a:off x="906623" y="5044586"/>
            <a:ext cx="2160000"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源</a:t>
            </a:r>
            <a:r>
              <a:rPr lang="en-US" altLang="zh-CN" b="1" dirty="0"/>
              <a:t>IP</a:t>
            </a:r>
            <a:r>
              <a:rPr lang="zh-CN" altLang="en-US" b="1" dirty="0"/>
              <a:t>地址</a:t>
            </a:r>
          </a:p>
        </p:txBody>
      </p:sp>
      <p:sp>
        <p:nvSpPr>
          <p:cNvPr id="46" name="矩形 45">
            <a:extLst>
              <a:ext uri="{FF2B5EF4-FFF2-40B4-BE49-F238E27FC236}">
                <a16:creationId xmlns:a16="http://schemas.microsoft.com/office/drawing/2014/main" id="{391D2A7A-0289-6C3B-C766-FCEDF50579B3}"/>
              </a:ext>
            </a:extLst>
          </p:cNvPr>
          <p:cNvSpPr/>
          <p:nvPr/>
        </p:nvSpPr>
        <p:spPr>
          <a:xfrm>
            <a:off x="3066623" y="5044585"/>
            <a:ext cx="2160000"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目的</a:t>
            </a:r>
            <a:r>
              <a:rPr lang="en-US" altLang="zh-CN" b="1" dirty="0"/>
              <a:t>IP</a:t>
            </a:r>
            <a:r>
              <a:rPr lang="zh-CN" altLang="en-US" b="1" dirty="0"/>
              <a:t>地址</a:t>
            </a:r>
          </a:p>
        </p:txBody>
      </p:sp>
      <p:sp>
        <p:nvSpPr>
          <p:cNvPr id="47" name="矩形 46">
            <a:extLst>
              <a:ext uri="{FF2B5EF4-FFF2-40B4-BE49-F238E27FC236}">
                <a16:creationId xmlns:a16="http://schemas.microsoft.com/office/drawing/2014/main" id="{263A98C9-6F72-C7FB-1DE1-E2998D6B1E0F}"/>
              </a:ext>
            </a:extLst>
          </p:cNvPr>
          <p:cNvSpPr/>
          <p:nvPr/>
        </p:nvSpPr>
        <p:spPr>
          <a:xfrm>
            <a:off x="5226623" y="5044584"/>
            <a:ext cx="540000"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a:t>
            </a:r>
            <a:endParaRPr lang="zh-CN" altLang="en-US" b="1" dirty="0"/>
          </a:p>
        </p:txBody>
      </p:sp>
      <p:sp>
        <p:nvSpPr>
          <p:cNvPr id="52" name="文本框 51">
            <a:extLst>
              <a:ext uri="{FF2B5EF4-FFF2-40B4-BE49-F238E27FC236}">
                <a16:creationId xmlns:a16="http://schemas.microsoft.com/office/drawing/2014/main" id="{43540331-2B92-3C94-9F67-C49634FF8FD3}"/>
              </a:ext>
            </a:extLst>
          </p:cNvPr>
          <p:cNvSpPr txBox="1"/>
          <p:nvPr/>
        </p:nvSpPr>
        <p:spPr>
          <a:xfrm>
            <a:off x="906623" y="4675252"/>
            <a:ext cx="2160000" cy="369332"/>
          </a:xfrm>
          <a:prstGeom prst="rect">
            <a:avLst/>
          </a:prstGeom>
          <a:noFill/>
        </p:spPr>
        <p:txBody>
          <a:bodyPr wrap="square" rtlCol="0">
            <a:spAutoFit/>
          </a:bodyPr>
          <a:lstStyle/>
          <a:p>
            <a:pPr algn="ctr"/>
            <a:r>
              <a:rPr lang="en-US" altLang="zh-CN" b="1" dirty="0"/>
              <a:t>4</a:t>
            </a:r>
            <a:endParaRPr lang="zh-CN" altLang="en-US" b="1" dirty="0"/>
          </a:p>
        </p:txBody>
      </p:sp>
      <p:sp>
        <p:nvSpPr>
          <p:cNvPr id="53" name="文本框 52">
            <a:extLst>
              <a:ext uri="{FF2B5EF4-FFF2-40B4-BE49-F238E27FC236}">
                <a16:creationId xmlns:a16="http://schemas.microsoft.com/office/drawing/2014/main" id="{A19A4EC6-C030-A0E7-B40D-4A4E070952C7}"/>
              </a:ext>
            </a:extLst>
          </p:cNvPr>
          <p:cNvSpPr txBox="1"/>
          <p:nvPr/>
        </p:nvSpPr>
        <p:spPr>
          <a:xfrm>
            <a:off x="3066623" y="4675252"/>
            <a:ext cx="2160000" cy="369332"/>
          </a:xfrm>
          <a:prstGeom prst="rect">
            <a:avLst/>
          </a:prstGeom>
          <a:noFill/>
        </p:spPr>
        <p:txBody>
          <a:bodyPr wrap="square" rtlCol="0">
            <a:spAutoFit/>
          </a:bodyPr>
          <a:lstStyle/>
          <a:p>
            <a:pPr algn="ctr"/>
            <a:r>
              <a:rPr lang="en-US" altLang="zh-CN" b="1" dirty="0"/>
              <a:t>4</a:t>
            </a:r>
            <a:endParaRPr lang="zh-CN" altLang="en-US" b="1" dirty="0"/>
          </a:p>
        </p:txBody>
      </p:sp>
      <p:sp>
        <p:nvSpPr>
          <p:cNvPr id="55" name="文本框 54">
            <a:extLst>
              <a:ext uri="{FF2B5EF4-FFF2-40B4-BE49-F238E27FC236}">
                <a16:creationId xmlns:a16="http://schemas.microsoft.com/office/drawing/2014/main" id="{6E410DD5-7B86-23C1-BC81-4BA47D1C73C8}"/>
              </a:ext>
            </a:extLst>
          </p:cNvPr>
          <p:cNvSpPr txBox="1"/>
          <p:nvPr/>
        </p:nvSpPr>
        <p:spPr>
          <a:xfrm>
            <a:off x="5226623" y="4675252"/>
            <a:ext cx="540000" cy="369332"/>
          </a:xfrm>
          <a:prstGeom prst="rect">
            <a:avLst/>
          </a:prstGeom>
          <a:noFill/>
        </p:spPr>
        <p:txBody>
          <a:bodyPr wrap="square" rtlCol="0">
            <a:spAutoFit/>
          </a:bodyPr>
          <a:lstStyle/>
          <a:p>
            <a:pPr algn="ctr"/>
            <a:r>
              <a:rPr lang="en-US" altLang="zh-CN" b="1" dirty="0"/>
              <a:t>1</a:t>
            </a:r>
            <a:endParaRPr lang="zh-CN" altLang="en-US" b="1" dirty="0"/>
          </a:p>
        </p:txBody>
      </p:sp>
      <p:grpSp>
        <p:nvGrpSpPr>
          <p:cNvPr id="7" name="组合 6">
            <a:extLst>
              <a:ext uri="{FF2B5EF4-FFF2-40B4-BE49-F238E27FC236}">
                <a16:creationId xmlns:a16="http://schemas.microsoft.com/office/drawing/2014/main" id="{EBDDE145-CCA2-217B-532A-8DC6A2D1AFC2}"/>
              </a:ext>
            </a:extLst>
          </p:cNvPr>
          <p:cNvGrpSpPr/>
          <p:nvPr/>
        </p:nvGrpSpPr>
        <p:grpSpPr>
          <a:xfrm>
            <a:off x="5766623" y="4675252"/>
            <a:ext cx="540000" cy="820339"/>
            <a:chOff x="5766623" y="4675252"/>
            <a:chExt cx="540000" cy="820339"/>
          </a:xfrm>
        </p:grpSpPr>
        <p:sp>
          <p:nvSpPr>
            <p:cNvPr id="49" name="矩形 48">
              <a:extLst>
                <a:ext uri="{FF2B5EF4-FFF2-40B4-BE49-F238E27FC236}">
                  <a16:creationId xmlns:a16="http://schemas.microsoft.com/office/drawing/2014/main" id="{5CF4A331-91B6-ADDD-7AF3-1D819511A2D7}"/>
                </a:ext>
              </a:extLst>
            </p:cNvPr>
            <p:cNvSpPr/>
            <p:nvPr/>
          </p:nvSpPr>
          <p:spPr>
            <a:xfrm>
              <a:off x="5766623" y="5044584"/>
              <a:ext cx="540000"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17</a:t>
              </a:r>
              <a:endParaRPr lang="zh-CN" altLang="en-US" b="1" dirty="0"/>
            </a:p>
          </p:txBody>
        </p:sp>
        <p:sp>
          <p:nvSpPr>
            <p:cNvPr id="56" name="文本框 55">
              <a:extLst>
                <a:ext uri="{FF2B5EF4-FFF2-40B4-BE49-F238E27FC236}">
                  <a16:creationId xmlns:a16="http://schemas.microsoft.com/office/drawing/2014/main" id="{C293F699-BFC8-40C2-9A18-38EC9A243FE7}"/>
                </a:ext>
              </a:extLst>
            </p:cNvPr>
            <p:cNvSpPr txBox="1"/>
            <p:nvPr/>
          </p:nvSpPr>
          <p:spPr>
            <a:xfrm>
              <a:off x="5766623" y="4675252"/>
              <a:ext cx="540000" cy="369332"/>
            </a:xfrm>
            <a:prstGeom prst="rect">
              <a:avLst/>
            </a:prstGeom>
            <a:noFill/>
          </p:spPr>
          <p:txBody>
            <a:bodyPr wrap="square" rtlCol="0">
              <a:spAutoFit/>
            </a:bodyPr>
            <a:lstStyle/>
            <a:p>
              <a:pPr algn="ctr"/>
              <a:r>
                <a:rPr lang="en-US" altLang="zh-CN" b="1" dirty="0"/>
                <a:t>1</a:t>
              </a:r>
              <a:endParaRPr lang="zh-CN" altLang="en-US" b="1" dirty="0"/>
            </a:p>
          </p:txBody>
        </p:sp>
      </p:grpSp>
      <p:grpSp>
        <p:nvGrpSpPr>
          <p:cNvPr id="9" name="组合 8">
            <a:extLst>
              <a:ext uri="{FF2B5EF4-FFF2-40B4-BE49-F238E27FC236}">
                <a16:creationId xmlns:a16="http://schemas.microsoft.com/office/drawing/2014/main" id="{F35C429E-E35E-0293-D161-488F41101A1B}"/>
              </a:ext>
            </a:extLst>
          </p:cNvPr>
          <p:cNvGrpSpPr/>
          <p:nvPr/>
        </p:nvGrpSpPr>
        <p:grpSpPr>
          <a:xfrm>
            <a:off x="6306622" y="4675252"/>
            <a:ext cx="1080001" cy="820339"/>
            <a:chOff x="6306622" y="4675252"/>
            <a:chExt cx="1080001" cy="820339"/>
          </a:xfrm>
        </p:grpSpPr>
        <p:sp>
          <p:nvSpPr>
            <p:cNvPr id="51" name="矩形 50">
              <a:extLst>
                <a:ext uri="{FF2B5EF4-FFF2-40B4-BE49-F238E27FC236}">
                  <a16:creationId xmlns:a16="http://schemas.microsoft.com/office/drawing/2014/main" id="{8F28B11F-DD01-788F-EF6F-3CF4600DFF27}"/>
                </a:ext>
              </a:extLst>
            </p:cNvPr>
            <p:cNvSpPr/>
            <p:nvPr/>
          </p:nvSpPr>
          <p:spPr>
            <a:xfrm>
              <a:off x="6306623" y="5044584"/>
              <a:ext cx="1080000" cy="45100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UDP</a:t>
              </a:r>
              <a:r>
                <a:rPr lang="zh-CN" altLang="en-US" b="1" dirty="0"/>
                <a:t>长度</a:t>
              </a:r>
            </a:p>
          </p:txBody>
        </p:sp>
        <p:sp>
          <p:nvSpPr>
            <p:cNvPr id="59" name="文本框 58">
              <a:extLst>
                <a:ext uri="{FF2B5EF4-FFF2-40B4-BE49-F238E27FC236}">
                  <a16:creationId xmlns:a16="http://schemas.microsoft.com/office/drawing/2014/main" id="{66E23A87-79EE-FF01-E6A7-B838B33E97E2}"/>
                </a:ext>
              </a:extLst>
            </p:cNvPr>
            <p:cNvSpPr txBox="1"/>
            <p:nvPr/>
          </p:nvSpPr>
          <p:spPr>
            <a:xfrm>
              <a:off x="6306622" y="4675252"/>
              <a:ext cx="1079999" cy="369332"/>
            </a:xfrm>
            <a:prstGeom prst="rect">
              <a:avLst/>
            </a:prstGeom>
            <a:noFill/>
          </p:spPr>
          <p:txBody>
            <a:bodyPr wrap="square" rtlCol="0">
              <a:spAutoFit/>
            </a:bodyPr>
            <a:lstStyle/>
            <a:p>
              <a:pPr algn="ctr"/>
              <a:r>
                <a:rPr lang="en-US" altLang="zh-CN" b="1" dirty="0"/>
                <a:t>2</a:t>
              </a:r>
              <a:endParaRPr lang="zh-CN" altLang="en-US" b="1" dirty="0"/>
            </a:p>
          </p:txBody>
        </p:sp>
      </p:grpSp>
      <p:sp>
        <p:nvSpPr>
          <p:cNvPr id="60" name="文本框 59">
            <a:extLst>
              <a:ext uri="{FF2B5EF4-FFF2-40B4-BE49-F238E27FC236}">
                <a16:creationId xmlns:a16="http://schemas.microsoft.com/office/drawing/2014/main" id="{183C3F76-37F7-8F75-5A36-262A6C53FC98}"/>
              </a:ext>
            </a:extLst>
          </p:cNvPr>
          <p:cNvSpPr txBox="1"/>
          <p:nvPr/>
        </p:nvSpPr>
        <p:spPr>
          <a:xfrm>
            <a:off x="366623" y="4675252"/>
            <a:ext cx="678873" cy="369332"/>
          </a:xfrm>
          <a:prstGeom prst="rect">
            <a:avLst/>
          </a:prstGeom>
          <a:noFill/>
        </p:spPr>
        <p:txBody>
          <a:bodyPr wrap="square" rtlCol="0">
            <a:spAutoFit/>
          </a:bodyPr>
          <a:lstStyle/>
          <a:p>
            <a:r>
              <a:rPr lang="zh-CN" altLang="en-US" b="1" dirty="0"/>
              <a:t>字节</a:t>
            </a:r>
          </a:p>
        </p:txBody>
      </p:sp>
      <p:cxnSp>
        <p:nvCxnSpPr>
          <p:cNvPr id="61" name="直接连接符 60">
            <a:extLst>
              <a:ext uri="{FF2B5EF4-FFF2-40B4-BE49-F238E27FC236}">
                <a16:creationId xmlns:a16="http://schemas.microsoft.com/office/drawing/2014/main" id="{D4284C6C-DAD4-DDC3-05CE-7C01488EF082}"/>
              </a:ext>
            </a:extLst>
          </p:cNvPr>
          <p:cNvCxnSpPr/>
          <p:nvPr/>
        </p:nvCxnSpPr>
        <p:spPr>
          <a:xfrm flipH="1" flipV="1">
            <a:off x="906623" y="5495591"/>
            <a:ext cx="2160000" cy="49230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9AF05A8A-08D5-28D1-F216-6A3B666D7EEB}"/>
              </a:ext>
            </a:extLst>
          </p:cNvPr>
          <p:cNvCxnSpPr>
            <a:cxnSpLocks/>
          </p:cNvCxnSpPr>
          <p:nvPr/>
        </p:nvCxnSpPr>
        <p:spPr>
          <a:xfrm flipV="1">
            <a:off x="4201517" y="5495591"/>
            <a:ext cx="3185104" cy="49230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15532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5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3000" fill="hold" nodeType="clickEffect">
                                  <p:stCondLst>
                                    <p:cond delay="0"/>
                                  </p:stCondLst>
                                  <p:childTnLst>
                                    <p:anim calcmode="discrete" valueType="str">
                                      <p:cBhvr>
                                        <p:cTn id="10" dur="5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90">
            <a:extLst>
              <a:ext uri="{FF2B5EF4-FFF2-40B4-BE49-F238E27FC236}">
                <a16:creationId xmlns:a16="http://schemas.microsoft.com/office/drawing/2014/main" id="{00F8A723-AE30-021F-4DF4-D3F593F5962F}"/>
              </a:ext>
            </a:extLst>
          </p:cNvPr>
          <p:cNvSpPr>
            <a:spLocks/>
          </p:cNvSpPr>
          <p:nvPr/>
        </p:nvSpPr>
        <p:spPr>
          <a:xfrm>
            <a:off x="6042659" y="2543850"/>
            <a:ext cx="96883" cy="336509"/>
          </a:xfrm>
          <a:prstGeom prst="rect">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p>
          </p:txBody>
        </p:sp>
      </p:grpSp>
      <p:pic>
        <p:nvPicPr>
          <p:cNvPr id="11" name="图片 10" descr="形状&#10;&#10;中度可信度描述已自动生成">
            <a:extLst>
              <a:ext uri="{FF2B5EF4-FFF2-40B4-BE49-F238E27FC236}">
                <a16:creationId xmlns:a16="http://schemas.microsoft.com/office/drawing/2014/main" id="{68F07DBE-1845-3FCC-D8F9-604AEC9ABCC6}"/>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3106779" y="1214721"/>
            <a:ext cx="5976659" cy="2782512"/>
          </a:xfrm>
          <a:prstGeom prst="rect">
            <a:avLst/>
          </a:prstGeom>
        </p:spPr>
      </p:pic>
      <p:grpSp>
        <p:nvGrpSpPr>
          <p:cNvPr id="14" name="组合 13">
            <a:extLst>
              <a:ext uri="{FF2B5EF4-FFF2-40B4-BE49-F238E27FC236}">
                <a16:creationId xmlns:a16="http://schemas.microsoft.com/office/drawing/2014/main" id="{4CFE575E-7A3C-97A7-1846-50FAD1A67ECA}"/>
              </a:ext>
            </a:extLst>
          </p:cNvPr>
          <p:cNvGrpSpPr>
            <a:grpSpLocks noGrp="1" noUngrp="1" noRot="1" noMove="1" noResize="1"/>
          </p:cNvGrpSpPr>
          <p:nvPr/>
        </p:nvGrpSpPr>
        <p:grpSpPr>
          <a:xfrm>
            <a:off x="1828801" y="1476103"/>
            <a:ext cx="1886324" cy="1763486"/>
            <a:chOff x="1828801" y="1476103"/>
            <a:chExt cx="1886324" cy="1763486"/>
          </a:xfrm>
        </p:grpSpPr>
        <p:sp>
          <p:nvSpPr>
            <p:cNvPr id="12" name="左大括号 11">
              <a:extLst>
                <a:ext uri="{FF2B5EF4-FFF2-40B4-BE49-F238E27FC236}">
                  <a16:creationId xmlns:a16="http://schemas.microsoft.com/office/drawing/2014/main" id="{6AA23358-CF7D-DCFA-3ACE-A66B121CD90D}"/>
                </a:ext>
              </a:extLst>
            </p:cNvPr>
            <p:cNvSpPr>
              <a:spLocks noGrp="1" noRot="1" noMove="1" noResize="1" noEditPoints="1" noAdjustHandles="1" noChangeArrowheads="1" noChangeShapeType="1"/>
            </p:cNvSpPr>
            <p:nvPr/>
          </p:nvSpPr>
          <p:spPr>
            <a:xfrm>
              <a:off x="3430719" y="1476103"/>
              <a:ext cx="284406" cy="1763486"/>
            </a:xfrm>
            <a:prstGeom prst="leftBrace">
              <a:avLst>
                <a:gd name="adj1" fmla="val 6422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FC326A6-C085-463C-E7FF-8335E4094571}"/>
                </a:ext>
              </a:extLst>
            </p:cNvPr>
            <p:cNvSpPr txBox="1">
              <a:spLocks noGrp="1" noRot="1" noMove="1" noResize="1" noEditPoints="1" noAdjustHandles="1" noChangeArrowheads="1" noChangeShapeType="1"/>
            </p:cNvSpPr>
            <p:nvPr/>
          </p:nvSpPr>
          <p:spPr>
            <a:xfrm>
              <a:off x="1828801" y="2034680"/>
              <a:ext cx="1856300" cy="646331"/>
            </a:xfrm>
            <a:prstGeom prst="rect">
              <a:avLst/>
            </a:prstGeom>
            <a:noFill/>
          </p:spPr>
          <p:txBody>
            <a:bodyPr wrap="square" rtlCol="0">
              <a:spAutoFit/>
            </a:bodyPr>
            <a:lstStyle/>
            <a:p>
              <a:pPr algn="ctr"/>
              <a:r>
                <a:rPr lang="zh-CN" altLang="en-US" b="1" dirty="0"/>
                <a:t>固定首部</a:t>
              </a:r>
              <a:endParaRPr lang="en-US" altLang="zh-CN" b="1" dirty="0"/>
            </a:p>
            <a:p>
              <a:pPr algn="ctr"/>
              <a:r>
                <a:rPr lang="zh-CN" altLang="en-US" b="1" dirty="0"/>
                <a:t>（</a:t>
              </a:r>
              <a:r>
                <a:rPr lang="en-US" altLang="zh-CN" b="1" dirty="0"/>
                <a:t>20</a:t>
              </a:r>
              <a:r>
                <a:rPr lang="zh-CN" altLang="en-US" b="1" dirty="0"/>
                <a:t>字节）</a:t>
              </a:r>
            </a:p>
          </p:txBody>
        </p:sp>
      </p:grpSp>
      <p:grpSp>
        <p:nvGrpSpPr>
          <p:cNvPr id="15" name="组合 14">
            <a:extLst>
              <a:ext uri="{FF2B5EF4-FFF2-40B4-BE49-F238E27FC236}">
                <a16:creationId xmlns:a16="http://schemas.microsoft.com/office/drawing/2014/main" id="{E513724B-9749-14BA-7EB7-EA6CB6E5DB05}"/>
              </a:ext>
            </a:extLst>
          </p:cNvPr>
          <p:cNvGrpSpPr>
            <a:grpSpLocks noGrp="1" noUngrp="1" noRot="1" noMove="1" noResize="1"/>
          </p:cNvGrpSpPr>
          <p:nvPr/>
        </p:nvGrpSpPr>
        <p:grpSpPr>
          <a:xfrm>
            <a:off x="1828801" y="3239588"/>
            <a:ext cx="1886324" cy="757645"/>
            <a:chOff x="1828801" y="3239588"/>
            <a:chExt cx="1886324" cy="757645"/>
          </a:xfrm>
        </p:grpSpPr>
        <p:sp>
          <p:nvSpPr>
            <p:cNvPr id="89" name="左大括号 88">
              <a:extLst>
                <a:ext uri="{FF2B5EF4-FFF2-40B4-BE49-F238E27FC236}">
                  <a16:creationId xmlns:a16="http://schemas.microsoft.com/office/drawing/2014/main" id="{179BDFCA-59B4-BD8A-8DC3-8ADDC840AE82}"/>
                </a:ext>
              </a:extLst>
            </p:cNvPr>
            <p:cNvSpPr>
              <a:spLocks noGrp="1" noRot="1" noMove="1" noResize="1" noEditPoints="1" noAdjustHandles="1" noChangeArrowheads="1" noChangeShapeType="1"/>
            </p:cNvSpPr>
            <p:nvPr/>
          </p:nvSpPr>
          <p:spPr>
            <a:xfrm>
              <a:off x="3430719" y="3239588"/>
              <a:ext cx="284406" cy="757645"/>
            </a:xfrm>
            <a:prstGeom prst="leftBrace">
              <a:avLst>
                <a:gd name="adj1" fmla="val 6422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E5ED7B7F-9D18-9DDF-07F8-6B5BBF22A3E1}"/>
                </a:ext>
              </a:extLst>
            </p:cNvPr>
            <p:cNvSpPr txBox="1">
              <a:spLocks noGrp="1" noRot="1" noMove="1" noResize="1" noEditPoints="1" noAdjustHandles="1" noChangeArrowheads="1" noChangeShapeType="1"/>
            </p:cNvSpPr>
            <p:nvPr/>
          </p:nvSpPr>
          <p:spPr>
            <a:xfrm>
              <a:off x="1828801" y="3307025"/>
              <a:ext cx="1856300" cy="646331"/>
            </a:xfrm>
            <a:prstGeom prst="rect">
              <a:avLst/>
            </a:prstGeom>
            <a:noFill/>
          </p:spPr>
          <p:txBody>
            <a:bodyPr wrap="square" rtlCol="0">
              <a:spAutoFit/>
            </a:bodyPr>
            <a:lstStyle/>
            <a:p>
              <a:pPr algn="ctr"/>
              <a:r>
                <a:rPr lang="zh-CN" altLang="en-US" b="1" dirty="0"/>
                <a:t>扩展首部</a:t>
              </a:r>
              <a:endParaRPr lang="en-US" altLang="zh-CN" b="1" dirty="0"/>
            </a:p>
            <a:p>
              <a:pPr algn="ctr"/>
              <a:r>
                <a:rPr lang="zh-CN" altLang="en-US" b="1" dirty="0"/>
                <a:t>（最大</a:t>
              </a:r>
              <a:r>
                <a:rPr lang="en-US" altLang="zh-CN" b="1" dirty="0"/>
                <a:t>40</a:t>
              </a:r>
              <a:r>
                <a:rPr lang="zh-CN" altLang="en-US" b="1" dirty="0"/>
                <a:t>字节）</a:t>
              </a:r>
            </a:p>
          </p:txBody>
        </p:sp>
      </p:grpSp>
      <p:grpSp>
        <p:nvGrpSpPr>
          <p:cNvPr id="6" name="组合 5">
            <a:extLst>
              <a:ext uri="{FF2B5EF4-FFF2-40B4-BE49-F238E27FC236}">
                <a16:creationId xmlns:a16="http://schemas.microsoft.com/office/drawing/2014/main" id="{689E275E-81E0-0F3B-55AA-5EC1C7467D1D}"/>
              </a:ext>
            </a:extLst>
          </p:cNvPr>
          <p:cNvGrpSpPr/>
          <p:nvPr/>
        </p:nvGrpSpPr>
        <p:grpSpPr>
          <a:xfrm>
            <a:off x="3380670" y="4387957"/>
            <a:ext cx="5428875" cy="2031349"/>
            <a:chOff x="3380670" y="4387957"/>
            <a:chExt cx="5428875" cy="2031349"/>
          </a:xfrm>
        </p:grpSpPr>
        <p:sp>
          <p:nvSpPr>
            <p:cNvPr id="42" name="矩形 41">
              <a:extLst>
                <a:ext uri="{FF2B5EF4-FFF2-40B4-BE49-F238E27FC236}">
                  <a16:creationId xmlns:a16="http://schemas.microsoft.com/office/drawing/2014/main" id="{D0C0BB11-878A-99F0-59C6-3BA5D1545FA2}"/>
                </a:ext>
              </a:extLst>
            </p:cNvPr>
            <p:cNvSpPr/>
            <p:nvPr/>
          </p:nvSpPr>
          <p:spPr>
            <a:xfrm>
              <a:off x="3380672" y="4387957"/>
              <a:ext cx="5428873" cy="3839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同步标志位</a:t>
              </a:r>
              <a:r>
                <a:rPr lang="en-US" altLang="zh-CN" b="1" dirty="0"/>
                <a:t>SYN</a:t>
              </a:r>
              <a:endParaRPr lang="zh-CN" altLang="en-US" b="1" dirty="0"/>
            </a:p>
          </p:txBody>
        </p:sp>
        <p:sp>
          <p:nvSpPr>
            <p:cNvPr id="43" name="矩形 42">
              <a:extLst>
                <a:ext uri="{FF2B5EF4-FFF2-40B4-BE49-F238E27FC236}">
                  <a16:creationId xmlns:a16="http://schemas.microsoft.com/office/drawing/2014/main" id="{E31E0973-125A-8752-77E6-172336A58BCC}"/>
                </a:ext>
              </a:extLst>
            </p:cNvPr>
            <p:cNvSpPr/>
            <p:nvPr/>
          </p:nvSpPr>
          <p:spPr>
            <a:xfrm>
              <a:off x="3380670" y="4774999"/>
              <a:ext cx="5428875" cy="1644307"/>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Wingdings" panose="05000000000000000000" pitchFamily="2" charset="2"/>
                <a:buChar char="p"/>
              </a:pPr>
              <a:r>
                <a:rPr lang="zh-CN" altLang="en-US" sz="1600" b="1" dirty="0">
                  <a:solidFill>
                    <a:schemeClr val="tx1"/>
                  </a:solidFill>
                </a:rPr>
                <a:t>用于</a:t>
              </a:r>
              <a:r>
                <a:rPr lang="en-US" altLang="zh-CN" sz="1600" b="1" dirty="0">
                  <a:solidFill>
                    <a:schemeClr val="tx1"/>
                  </a:solidFill>
                </a:rPr>
                <a:t>TCP</a:t>
              </a:r>
              <a:r>
                <a:rPr lang="zh-CN" altLang="en-US" sz="1600" b="1" dirty="0">
                  <a:solidFill>
                    <a:schemeClr val="tx1"/>
                  </a:solidFill>
                </a:rPr>
                <a:t>“三报文握手”</a:t>
              </a:r>
              <a:r>
                <a:rPr lang="zh-CN" altLang="en-US" sz="1600" b="1" dirty="0">
                  <a:solidFill>
                    <a:schemeClr val="accent1">
                      <a:lumMod val="75000"/>
                    </a:schemeClr>
                  </a:solidFill>
                </a:rPr>
                <a:t>建立连接</a:t>
              </a:r>
              <a:r>
                <a:rPr lang="zh-CN" altLang="en-US" sz="1600" b="1" dirty="0">
                  <a:solidFill>
                    <a:schemeClr val="tx1"/>
                  </a:solidFill>
                </a:rPr>
                <a:t>。</a:t>
              </a:r>
              <a:endParaRPr lang="en-US" altLang="zh-CN" sz="1600" b="1" dirty="0">
                <a:solidFill>
                  <a:schemeClr val="tx1"/>
                </a:solidFill>
              </a:endParaRPr>
            </a:p>
            <a:p>
              <a:pPr marL="285750" indent="-285750">
                <a:buFont typeface="Wingdings" panose="05000000000000000000" pitchFamily="2" charset="2"/>
                <a:buChar char="p"/>
              </a:pPr>
              <a:r>
                <a:rPr lang="zh-CN" altLang="en-US" sz="1600" b="1" dirty="0">
                  <a:solidFill>
                    <a:schemeClr val="tx1"/>
                  </a:solidFill>
                </a:rPr>
                <a:t>当</a:t>
              </a:r>
              <a:r>
                <a:rPr lang="en-US" altLang="zh-CN" sz="1600" b="1" dirty="0">
                  <a:solidFill>
                    <a:schemeClr val="accent1">
                      <a:lumMod val="75000"/>
                    </a:schemeClr>
                  </a:solidFill>
                </a:rPr>
                <a:t>SYN=1</a:t>
              </a:r>
              <a:r>
                <a:rPr lang="zh-CN" altLang="en-US" sz="1600" b="1" dirty="0">
                  <a:solidFill>
                    <a:schemeClr val="accent1">
                      <a:lumMod val="75000"/>
                    </a:schemeClr>
                  </a:solidFill>
                </a:rPr>
                <a:t>且</a:t>
              </a:r>
              <a:r>
                <a:rPr lang="en-US" altLang="zh-CN" sz="1600" b="1" dirty="0">
                  <a:solidFill>
                    <a:schemeClr val="accent1">
                      <a:lumMod val="75000"/>
                    </a:schemeClr>
                  </a:solidFill>
                </a:rPr>
                <a:t>ACK=0</a:t>
              </a:r>
              <a:r>
                <a:rPr lang="zh-CN" altLang="en-US" sz="1600" b="1" dirty="0">
                  <a:solidFill>
                    <a:schemeClr val="tx1"/>
                  </a:solidFill>
                </a:rPr>
                <a:t>时，表明这是一个</a:t>
              </a:r>
              <a:r>
                <a:rPr lang="en-US" altLang="zh-CN" sz="1600" b="1" dirty="0">
                  <a:solidFill>
                    <a:schemeClr val="accent1">
                      <a:lumMod val="75000"/>
                    </a:schemeClr>
                  </a:solidFill>
                </a:rPr>
                <a:t>TCP</a:t>
              </a:r>
              <a:r>
                <a:rPr lang="zh-CN" altLang="en-US" sz="1600" b="1" dirty="0">
                  <a:solidFill>
                    <a:schemeClr val="accent1">
                      <a:lumMod val="75000"/>
                    </a:schemeClr>
                  </a:solidFill>
                </a:rPr>
                <a:t>连接请求报文段</a:t>
              </a:r>
              <a:r>
                <a:rPr lang="zh-CN" altLang="en-US" sz="1600" b="1" dirty="0">
                  <a:solidFill>
                    <a:schemeClr val="tx1"/>
                  </a:solidFill>
                </a:rPr>
                <a:t>。</a:t>
              </a:r>
              <a:endParaRPr lang="en-US" altLang="zh-CN" sz="1600" b="1" dirty="0">
                <a:solidFill>
                  <a:schemeClr val="tx1"/>
                </a:solidFill>
              </a:endParaRPr>
            </a:p>
            <a:p>
              <a:pPr marL="285750" indent="-285750">
                <a:buFont typeface="Wingdings" panose="05000000000000000000" pitchFamily="2" charset="2"/>
                <a:buChar char="p"/>
              </a:pPr>
              <a:r>
                <a:rPr lang="zh-CN" altLang="en-US" sz="1600" b="1" dirty="0">
                  <a:solidFill>
                    <a:schemeClr val="tx1"/>
                  </a:solidFill>
                </a:rPr>
                <a:t>对方若</a:t>
              </a:r>
              <a:r>
                <a:rPr lang="zh-CN" altLang="en-US" sz="1600" b="1" dirty="0">
                  <a:solidFill>
                    <a:schemeClr val="accent1">
                      <a:lumMod val="75000"/>
                    </a:schemeClr>
                  </a:solidFill>
                </a:rPr>
                <a:t>同意建立连接</a:t>
              </a:r>
              <a:r>
                <a:rPr lang="zh-CN" altLang="en-US" sz="1600" b="1" dirty="0">
                  <a:solidFill>
                    <a:schemeClr val="tx1"/>
                  </a:solidFill>
                </a:rPr>
                <a:t>，则应在</a:t>
              </a:r>
              <a:r>
                <a:rPr lang="zh-CN" altLang="en-US" sz="1600" b="1" dirty="0">
                  <a:solidFill>
                    <a:schemeClr val="accent1">
                      <a:lumMod val="75000"/>
                    </a:schemeClr>
                  </a:solidFill>
                </a:rPr>
                <a:t>响应</a:t>
              </a:r>
              <a:r>
                <a:rPr lang="zh-CN" altLang="en-US" sz="1600" b="1" dirty="0">
                  <a:solidFill>
                    <a:schemeClr val="tx1"/>
                  </a:solidFill>
                </a:rPr>
                <a:t>的</a:t>
              </a:r>
              <a:r>
                <a:rPr lang="en-US" altLang="zh-CN" sz="1600" b="1" dirty="0">
                  <a:solidFill>
                    <a:schemeClr val="tx1"/>
                  </a:solidFill>
                </a:rPr>
                <a:t>TCP</a:t>
              </a:r>
              <a:r>
                <a:rPr lang="zh-CN" altLang="en-US" sz="1600" b="1" dirty="0">
                  <a:solidFill>
                    <a:schemeClr val="tx1"/>
                  </a:solidFill>
                </a:rPr>
                <a:t>报文段的首部中使</a:t>
              </a:r>
              <a:r>
                <a:rPr lang="en-US" altLang="zh-CN" sz="1600" b="1" dirty="0">
                  <a:solidFill>
                    <a:schemeClr val="accent1">
                      <a:lumMod val="75000"/>
                    </a:schemeClr>
                  </a:solidFill>
                </a:rPr>
                <a:t>SYN=1</a:t>
              </a:r>
              <a:r>
                <a:rPr lang="zh-CN" altLang="en-US" sz="1600" b="1" dirty="0">
                  <a:solidFill>
                    <a:schemeClr val="accent1">
                      <a:lumMod val="75000"/>
                    </a:schemeClr>
                  </a:solidFill>
                </a:rPr>
                <a:t>且</a:t>
              </a:r>
              <a:r>
                <a:rPr lang="en-US" altLang="zh-CN" sz="1600" b="1" dirty="0">
                  <a:solidFill>
                    <a:schemeClr val="accent1">
                      <a:lumMod val="75000"/>
                    </a:schemeClr>
                  </a:solidFill>
                </a:rPr>
                <a:t>ACK=1</a:t>
              </a:r>
              <a:r>
                <a:rPr lang="zh-CN" altLang="en-US" sz="1600" b="1" dirty="0">
                  <a:solidFill>
                    <a:schemeClr val="tx1"/>
                  </a:solidFill>
                </a:rPr>
                <a:t>。</a:t>
              </a:r>
              <a:endParaRPr lang="en-US" altLang="zh-CN" sz="1600" b="1" dirty="0">
                <a:solidFill>
                  <a:schemeClr val="tx1"/>
                </a:solidFill>
              </a:endParaRPr>
            </a:p>
            <a:p>
              <a:pPr marL="285750" indent="-285750">
                <a:buFont typeface="Wingdings" panose="05000000000000000000" pitchFamily="2" charset="2"/>
                <a:buChar char="p"/>
              </a:pPr>
              <a:r>
                <a:rPr lang="zh-CN" altLang="en-US" sz="1600" b="1" dirty="0">
                  <a:solidFill>
                    <a:schemeClr val="tx1"/>
                  </a:solidFill>
                </a:rPr>
                <a:t>综上所述，</a:t>
              </a:r>
              <a:r>
                <a:rPr lang="en-US" altLang="zh-CN" sz="1600" b="1" dirty="0">
                  <a:solidFill>
                    <a:schemeClr val="tx1"/>
                  </a:solidFill>
                </a:rPr>
                <a:t>SYN</a:t>
              </a:r>
              <a:r>
                <a:rPr lang="zh-CN" altLang="en-US" sz="1600" b="1" dirty="0">
                  <a:solidFill>
                    <a:schemeClr val="tx1"/>
                  </a:solidFill>
                </a:rPr>
                <a:t>为</a:t>
              </a:r>
              <a:r>
                <a:rPr lang="en-US" altLang="zh-CN" sz="1600" b="1" dirty="0">
                  <a:solidFill>
                    <a:schemeClr val="tx1"/>
                  </a:solidFill>
                </a:rPr>
                <a:t>1</a:t>
              </a:r>
              <a:r>
                <a:rPr lang="zh-CN" altLang="en-US" sz="1600" b="1" dirty="0">
                  <a:solidFill>
                    <a:schemeClr val="tx1"/>
                  </a:solidFill>
                </a:rPr>
                <a:t>的</a:t>
              </a:r>
              <a:r>
                <a:rPr lang="en-US" altLang="zh-CN" sz="1600" b="1" dirty="0">
                  <a:solidFill>
                    <a:schemeClr val="tx1"/>
                  </a:solidFill>
                </a:rPr>
                <a:t>TCP</a:t>
              </a:r>
              <a:r>
                <a:rPr lang="zh-CN" altLang="en-US" sz="1600" b="1" dirty="0">
                  <a:solidFill>
                    <a:schemeClr val="tx1"/>
                  </a:solidFill>
                </a:rPr>
                <a:t>报文段要么是一个连接请求报文段，要么是一个连接响应报文段。</a:t>
              </a:r>
            </a:p>
          </p:txBody>
        </p:sp>
      </p:grpSp>
    </p:spTree>
    <p:custDataLst>
      <p:tags r:id="rId1"/>
    </p:custDataLst>
    <p:extLst>
      <p:ext uri="{BB962C8B-B14F-4D97-AF65-F5344CB8AC3E}">
        <p14:creationId xmlns:p14="http://schemas.microsoft.com/office/powerpoint/2010/main" val="305153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up)">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90">
            <a:extLst>
              <a:ext uri="{FF2B5EF4-FFF2-40B4-BE49-F238E27FC236}">
                <a16:creationId xmlns:a16="http://schemas.microsoft.com/office/drawing/2014/main" id="{00F8A723-AE30-021F-4DF4-D3F593F5962F}"/>
              </a:ext>
            </a:extLst>
          </p:cNvPr>
          <p:cNvSpPr>
            <a:spLocks/>
          </p:cNvSpPr>
          <p:nvPr/>
        </p:nvSpPr>
        <p:spPr>
          <a:xfrm>
            <a:off x="6192880" y="2543850"/>
            <a:ext cx="96883" cy="336509"/>
          </a:xfrm>
          <a:prstGeom prst="rect">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p>
          </p:txBody>
        </p:sp>
      </p:grpSp>
      <p:pic>
        <p:nvPicPr>
          <p:cNvPr id="11" name="图片 10" descr="形状&#10;&#10;中度可信度描述已自动生成">
            <a:extLst>
              <a:ext uri="{FF2B5EF4-FFF2-40B4-BE49-F238E27FC236}">
                <a16:creationId xmlns:a16="http://schemas.microsoft.com/office/drawing/2014/main" id="{68F07DBE-1845-3FCC-D8F9-604AEC9ABCC6}"/>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3106779" y="1214721"/>
            <a:ext cx="5976659" cy="2782512"/>
          </a:xfrm>
          <a:prstGeom prst="rect">
            <a:avLst/>
          </a:prstGeom>
        </p:spPr>
      </p:pic>
      <p:grpSp>
        <p:nvGrpSpPr>
          <p:cNvPr id="14" name="组合 13">
            <a:extLst>
              <a:ext uri="{FF2B5EF4-FFF2-40B4-BE49-F238E27FC236}">
                <a16:creationId xmlns:a16="http://schemas.microsoft.com/office/drawing/2014/main" id="{4CFE575E-7A3C-97A7-1846-50FAD1A67ECA}"/>
              </a:ext>
            </a:extLst>
          </p:cNvPr>
          <p:cNvGrpSpPr>
            <a:grpSpLocks noGrp="1" noUngrp="1" noRot="1" noMove="1" noResize="1"/>
          </p:cNvGrpSpPr>
          <p:nvPr/>
        </p:nvGrpSpPr>
        <p:grpSpPr>
          <a:xfrm>
            <a:off x="1828801" y="1476103"/>
            <a:ext cx="1886324" cy="1763486"/>
            <a:chOff x="1828801" y="1476103"/>
            <a:chExt cx="1886324" cy="1763486"/>
          </a:xfrm>
        </p:grpSpPr>
        <p:sp>
          <p:nvSpPr>
            <p:cNvPr id="12" name="左大括号 11">
              <a:extLst>
                <a:ext uri="{FF2B5EF4-FFF2-40B4-BE49-F238E27FC236}">
                  <a16:creationId xmlns:a16="http://schemas.microsoft.com/office/drawing/2014/main" id="{6AA23358-CF7D-DCFA-3ACE-A66B121CD90D}"/>
                </a:ext>
              </a:extLst>
            </p:cNvPr>
            <p:cNvSpPr>
              <a:spLocks noGrp="1" noRot="1" noMove="1" noResize="1" noEditPoints="1" noAdjustHandles="1" noChangeArrowheads="1" noChangeShapeType="1"/>
            </p:cNvSpPr>
            <p:nvPr/>
          </p:nvSpPr>
          <p:spPr>
            <a:xfrm>
              <a:off x="3430719" y="1476103"/>
              <a:ext cx="284406" cy="1763486"/>
            </a:xfrm>
            <a:prstGeom prst="leftBrace">
              <a:avLst>
                <a:gd name="adj1" fmla="val 6422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FC326A6-C085-463C-E7FF-8335E4094571}"/>
                </a:ext>
              </a:extLst>
            </p:cNvPr>
            <p:cNvSpPr txBox="1">
              <a:spLocks noGrp="1" noRot="1" noMove="1" noResize="1" noEditPoints="1" noAdjustHandles="1" noChangeArrowheads="1" noChangeShapeType="1"/>
            </p:cNvSpPr>
            <p:nvPr/>
          </p:nvSpPr>
          <p:spPr>
            <a:xfrm>
              <a:off x="1828801" y="2034680"/>
              <a:ext cx="1856300" cy="646331"/>
            </a:xfrm>
            <a:prstGeom prst="rect">
              <a:avLst/>
            </a:prstGeom>
            <a:noFill/>
          </p:spPr>
          <p:txBody>
            <a:bodyPr wrap="square" rtlCol="0">
              <a:spAutoFit/>
            </a:bodyPr>
            <a:lstStyle/>
            <a:p>
              <a:pPr algn="ctr"/>
              <a:r>
                <a:rPr lang="zh-CN" altLang="en-US" b="1" dirty="0"/>
                <a:t>固定首部</a:t>
              </a:r>
              <a:endParaRPr lang="en-US" altLang="zh-CN" b="1" dirty="0"/>
            </a:p>
            <a:p>
              <a:pPr algn="ctr"/>
              <a:r>
                <a:rPr lang="zh-CN" altLang="en-US" b="1" dirty="0"/>
                <a:t>（</a:t>
              </a:r>
              <a:r>
                <a:rPr lang="en-US" altLang="zh-CN" b="1" dirty="0"/>
                <a:t>20</a:t>
              </a:r>
              <a:r>
                <a:rPr lang="zh-CN" altLang="en-US" b="1" dirty="0"/>
                <a:t>字节）</a:t>
              </a:r>
            </a:p>
          </p:txBody>
        </p:sp>
      </p:grpSp>
      <p:grpSp>
        <p:nvGrpSpPr>
          <p:cNvPr id="15" name="组合 14">
            <a:extLst>
              <a:ext uri="{FF2B5EF4-FFF2-40B4-BE49-F238E27FC236}">
                <a16:creationId xmlns:a16="http://schemas.microsoft.com/office/drawing/2014/main" id="{E513724B-9749-14BA-7EB7-EA6CB6E5DB05}"/>
              </a:ext>
            </a:extLst>
          </p:cNvPr>
          <p:cNvGrpSpPr>
            <a:grpSpLocks noGrp="1" noUngrp="1" noRot="1" noMove="1" noResize="1"/>
          </p:cNvGrpSpPr>
          <p:nvPr/>
        </p:nvGrpSpPr>
        <p:grpSpPr>
          <a:xfrm>
            <a:off x="1828801" y="3239588"/>
            <a:ext cx="1886324" cy="757645"/>
            <a:chOff x="1828801" y="3239588"/>
            <a:chExt cx="1886324" cy="757645"/>
          </a:xfrm>
        </p:grpSpPr>
        <p:sp>
          <p:nvSpPr>
            <p:cNvPr id="89" name="左大括号 88">
              <a:extLst>
                <a:ext uri="{FF2B5EF4-FFF2-40B4-BE49-F238E27FC236}">
                  <a16:creationId xmlns:a16="http://schemas.microsoft.com/office/drawing/2014/main" id="{179BDFCA-59B4-BD8A-8DC3-8ADDC840AE82}"/>
                </a:ext>
              </a:extLst>
            </p:cNvPr>
            <p:cNvSpPr>
              <a:spLocks noGrp="1" noRot="1" noMove="1" noResize="1" noEditPoints="1" noAdjustHandles="1" noChangeArrowheads="1" noChangeShapeType="1"/>
            </p:cNvSpPr>
            <p:nvPr/>
          </p:nvSpPr>
          <p:spPr>
            <a:xfrm>
              <a:off x="3430719" y="3239588"/>
              <a:ext cx="284406" cy="757645"/>
            </a:xfrm>
            <a:prstGeom prst="leftBrace">
              <a:avLst>
                <a:gd name="adj1" fmla="val 6422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E5ED7B7F-9D18-9DDF-07F8-6B5BBF22A3E1}"/>
                </a:ext>
              </a:extLst>
            </p:cNvPr>
            <p:cNvSpPr txBox="1">
              <a:spLocks noGrp="1" noRot="1" noMove="1" noResize="1" noEditPoints="1" noAdjustHandles="1" noChangeArrowheads="1" noChangeShapeType="1"/>
            </p:cNvSpPr>
            <p:nvPr/>
          </p:nvSpPr>
          <p:spPr>
            <a:xfrm>
              <a:off x="1828801" y="3307025"/>
              <a:ext cx="1856300" cy="646331"/>
            </a:xfrm>
            <a:prstGeom prst="rect">
              <a:avLst/>
            </a:prstGeom>
            <a:noFill/>
          </p:spPr>
          <p:txBody>
            <a:bodyPr wrap="square" rtlCol="0">
              <a:spAutoFit/>
            </a:bodyPr>
            <a:lstStyle/>
            <a:p>
              <a:pPr algn="ctr"/>
              <a:r>
                <a:rPr lang="zh-CN" altLang="en-US" b="1" dirty="0"/>
                <a:t>扩展首部</a:t>
              </a:r>
              <a:endParaRPr lang="en-US" altLang="zh-CN" b="1" dirty="0"/>
            </a:p>
            <a:p>
              <a:pPr algn="ctr"/>
              <a:r>
                <a:rPr lang="zh-CN" altLang="en-US" b="1" dirty="0"/>
                <a:t>（最大</a:t>
              </a:r>
              <a:r>
                <a:rPr lang="en-US" altLang="zh-CN" b="1" dirty="0"/>
                <a:t>40</a:t>
              </a:r>
              <a:r>
                <a:rPr lang="zh-CN" altLang="en-US" b="1" dirty="0"/>
                <a:t>字节）</a:t>
              </a:r>
            </a:p>
          </p:txBody>
        </p:sp>
      </p:grpSp>
      <p:grpSp>
        <p:nvGrpSpPr>
          <p:cNvPr id="6" name="组合 5">
            <a:extLst>
              <a:ext uri="{FF2B5EF4-FFF2-40B4-BE49-F238E27FC236}">
                <a16:creationId xmlns:a16="http://schemas.microsoft.com/office/drawing/2014/main" id="{689E275E-81E0-0F3B-55AA-5EC1C7467D1D}"/>
              </a:ext>
            </a:extLst>
          </p:cNvPr>
          <p:cNvGrpSpPr/>
          <p:nvPr/>
        </p:nvGrpSpPr>
        <p:grpSpPr>
          <a:xfrm>
            <a:off x="3380670" y="4387957"/>
            <a:ext cx="5428875" cy="2031349"/>
            <a:chOff x="3380670" y="4387957"/>
            <a:chExt cx="5428875" cy="2031349"/>
          </a:xfrm>
        </p:grpSpPr>
        <p:sp>
          <p:nvSpPr>
            <p:cNvPr id="42" name="矩形 41">
              <a:extLst>
                <a:ext uri="{FF2B5EF4-FFF2-40B4-BE49-F238E27FC236}">
                  <a16:creationId xmlns:a16="http://schemas.microsoft.com/office/drawing/2014/main" id="{D0C0BB11-878A-99F0-59C6-3BA5D1545FA2}"/>
                </a:ext>
              </a:extLst>
            </p:cNvPr>
            <p:cNvSpPr/>
            <p:nvPr/>
          </p:nvSpPr>
          <p:spPr>
            <a:xfrm>
              <a:off x="3380672" y="4387957"/>
              <a:ext cx="5428873" cy="3839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终止标志位</a:t>
              </a:r>
              <a:r>
                <a:rPr lang="en-US" altLang="zh-CN" b="1" dirty="0"/>
                <a:t>FIN</a:t>
              </a:r>
              <a:endParaRPr lang="zh-CN" altLang="en-US" b="1" dirty="0"/>
            </a:p>
          </p:txBody>
        </p:sp>
        <p:sp>
          <p:nvSpPr>
            <p:cNvPr id="43" name="矩形 42">
              <a:extLst>
                <a:ext uri="{FF2B5EF4-FFF2-40B4-BE49-F238E27FC236}">
                  <a16:creationId xmlns:a16="http://schemas.microsoft.com/office/drawing/2014/main" id="{E31E0973-125A-8752-77E6-172336A58BCC}"/>
                </a:ext>
              </a:extLst>
            </p:cNvPr>
            <p:cNvSpPr/>
            <p:nvPr/>
          </p:nvSpPr>
          <p:spPr>
            <a:xfrm>
              <a:off x="3380670" y="4774999"/>
              <a:ext cx="5428875" cy="1644307"/>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lnSpc>
                  <a:spcPct val="150000"/>
                </a:lnSpc>
                <a:buFont typeface="Wingdings" panose="05000000000000000000" pitchFamily="2" charset="2"/>
                <a:buChar char="p"/>
              </a:pPr>
              <a:r>
                <a:rPr lang="zh-CN" altLang="en-US" sz="1600" b="1" dirty="0">
                  <a:solidFill>
                    <a:schemeClr val="tx1"/>
                  </a:solidFill>
                </a:rPr>
                <a:t>用于</a:t>
              </a:r>
              <a:r>
                <a:rPr lang="en-US" altLang="zh-CN" sz="1600" b="1" dirty="0">
                  <a:solidFill>
                    <a:schemeClr val="tx1"/>
                  </a:solidFill>
                </a:rPr>
                <a:t>TCP</a:t>
              </a:r>
              <a:r>
                <a:rPr lang="zh-CN" altLang="en-US" sz="1600" b="1" dirty="0">
                  <a:solidFill>
                    <a:schemeClr val="tx1"/>
                  </a:solidFill>
                </a:rPr>
                <a:t>“四报文挥手”</a:t>
              </a:r>
              <a:r>
                <a:rPr lang="zh-CN" altLang="en-US" sz="1600" b="1" dirty="0">
                  <a:solidFill>
                    <a:schemeClr val="accent1">
                      <a:lumMod val="75000"/>
                    </a:schemeClr>
                  </a:solidFill>
                </a:rPr>
                <a:t>释放连接</a:t>
              </a:r>
              <a:r>
                <a:rPr lang="zh-CN" altLang="en-US" sz="1600" b="1" dirty="0">
                  <a:solidFill>
                    <a:schemeClr val="tx1"/>
                  </a:solidFill>
                </a:rPr>
                <a:t>。</a:t>
              </a:r>
              <a:endParaRPr lang="en-US" altLang="zh-CN" sz="1600" b="1" dirty="0">
                <a:solidFill>
                  <a:schemeClr val="tx1"/>
                </a:solidFill>
              </a:endParaRPr>
            </a:p>
            <a:p>
              <a:pPr marL="285750" indent="-285750">
                <a:lnSpc>
                  <a:spcPct val="150000"/>
                </a:lnSpc>
                <a:buFont typeface="Wingdings" panose="05000000000000000000" pitchFamily="2" charset="2"/>
                <a:buChar char="p"/>
              </a:pPr>
              <a:r>
                <a:rPr lang="zh-CN" altLang="en-US" sz="1600" b="1" dirty="0">
                  <a:solidFill>
                    <a:schemeClr val="tx1"/>
                  </a:solidFill>
                </a:rPr>
                <a:t>当</a:t>
              </a:r>
              <a:r>
                <a:rPr lang="en-US" altLang="zh-CN" sz="1600" b="1" dirty="0">
                  <a:solidFill>
                    <a:schemeClr val="accent1">
                      <a:lumMod val="75000"/>
                    </a:schemeClr>
                  </a:solidFill>
                </a:rPr>
                <a:t>FIN=1</a:t>
              </a:r>
              <a:r>
                <a:rPr lang="zh-CN" altLang="en-US" sz="1600" b="1" dirty="0">
                  <a:solidFill>
                    <a:schemeClr val="tx1"/>
                  </a:solidFill>
                </a:rPr>
                <a:t>时，表明此</a:t>
              </a:r>
              <a:r>
                <a:rPr lang="en-US" altLang="zh-CN" sz="1600" b="1" dirty="0">
                  <a:solidFill>
                    <a:schemeClr val="tx1"/>
                  </a:solidFill>
                </a:rPr>
                <a:t>TCP</a:t>
              </a:r>
              <a:r>
                <a:rPr lang="zh-CN" altLang="en-US" sz="1600" b="1" dirty="0">
                  <a:solidFill>
                    <a:schemeClr val="tx1"/>
                  </a:solidFill>
                </a:rPr>
                <a:t>报文段的发送方已经将全部数据发送完毕，现在</a:t>
              </a:r>
              <a:r>
                <a:rPr lang="zh-CN" altLang="en-US" sz="1600" b="1" dirty="0">
                  <a:solidFill>
                    <a:schemeClr val="accent1">
                      <a:lumMod val="75000"/>
                    </a:schemeClr>
                  </a:solidFill>
                </a:rPr>
                <a:t>要求释放</a:t>
              </a:r>
              <a:r>
                <a:rPr lang="en-US" altLang="zh-CN" sz="1600" b="1" dirty="0">
                  <a:solidFill>
                    <a:schemeClr val="accent1">
                      <a:lumMod val="75000"/>
                    </a:schemeClr>
                  </a:solidFill>
                </a:rPr>
                <a:t>TCP</a:t>
              </a:r>
              <a:r>
                <a:rPr lang="zh-CN" altLang="en-US" sz="1600" b="1" dirty="0">
                  <a:solidFill>
                    <a:schemeClr val="accent1">
                      <a:lumMod val="75000"/>
                    </a:schemeClr>
                  </a:solidFill>
                </a:rPr>
                <a:t>连接</a:t>
              </a:r>
              <a:r>
                <a:rPr lang="zh-CN" altLang="en-US" sz="1600" b="1" dirty="0">
                  <a:solidFill>
                    <a:schemeClr val="tx1"/>
                  </a:solidFill>
                </a:rPr>
                <a:t>。</a:t>
              </a:r>
            </a:p>
          </p:txBody>
        </p:sp>
      </p:grpSp>
    </p:spTree>
    <p:custDataLst>
      <p:tags r:id="rId1"/>
    </p:custDataLst>
    <p:extLst>
      <p:ext uri="{BB962C8B-B14F-4D97-AF65-F5344CB8AC3E}">
        <p14:creationId xmlns:p14="http://schemas.microsoft.com/office/powerpoint/2010/main" val="278335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up)">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90">
            <a:extLst>
              <a:ext uri="{FF2B5EF4-FFF2-40B4-BE49-F238E27FC236}">
                <a16:creationId xmlns:a16="http://schemas.microsoft.com/office/drawing/2014/main" id="{00F8A723-AE30-021F-4DF4-D3F593F5962F}"/>
              </a:ext>
            </a:extLst>
          </p:cNvPr>
          <p:cNvSpPr>
            <a:spLocks/>
          </p:cNvSpPr>
          <p:nvPr/>
        </p:nvSpPr>
        <p:spPr>
          <a:xfrm>
            <a:off x="5898968" y="2543850"/>
            <a:ext cx="96883" cy="336509"/>
          </a:xfrm>
          <a:prstGeom prst="rect">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p>
          </p:txBody>
        </p:sp>
      </p:grpSp>
      <p:pic>
        <p:nvPicPr>
          <p:cNvPr id="11" name="图片 10" descr="形状&#10;&#10;中度可信度描述已自动生成">
            <a:extLst>
              <a:ext uri="{FF2B5EF4-FFF2-40B4-BE49-F238E27FC236}">
                <a16:creationId xmlns:a16="http://schemas.microsoft.com/office/drawing/2014/main" id="{68F07DBE-1845-3FCC-D8F9-604AEC9ABCC6}"/>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3106779" y="1214721"/>
            <a:ext cx="5976659" cy="2782512"/>
          </a:xfrm>
          <a:prstGeom prst="rect">
            <a:avLst/>
          </a:prstGeom>
        </p:spPr>
      </p:pic>
      <p:grpSp>
        <p:nvGrpSpPr>
          <p:cNvPr id="14" name="组合 13">
            <a:extLst>
              <a:ext uri="{FF2B5EF4-FFF2-40B4-BE49-F238E27FC236}">
                <a16:creationId xmlns:a16="http://schemas.microsoft.com/office/drawing/2014/main" id="{4CFE575E-7A3C-97A7-1846-50FAD1A67ECA}"/>
              </a:ext>
            </a:extLst>
          </p:cNvPr>
          <p:cNvGrpSpPr>
            <a:grpSpLocks noGrp="1" noUngrp="1" noRot="1" noMove="1" noResize="1"/>
          </p:cNvGrpSpPr>
          <p:nvPr/>
        </p:nvGrpSpPr>
        <p:grpSpPr>
          <a:xfrm>
            <a:off x="1828801" y="1476103"/>
            <a:ext cx="1886324" cy="1763486"/>
            <a:chOff x="1828801" y="1476103"/>
            <a:chExt cx="1886324" cy="1763486"/>
          </a:xfrm>
        </p:grpSpPr>
        <p:sp>
          <p:nvSpPr>
            <p:cNvPr id="12" name="左大括号 11">
              <a:extLst>
                <a:ext uri="{FF2B5EF4-FFF2-40B4-BE49-F238E27FC236}">
                  <a16:creationId xmlns:a16="http://schemas.microsoft.com/office/drawing/2014/main" id="{6AA23358-CF7D-DCFA-3ACE-A66B121CD90D}"/>
                </a:ext>
              </a:extLst>
            </p:cNvPr>
            <p:cNvSpPr>
              <a:spLocks noGrp="1" noRot="1" noMove="1" noResize="1" noEditPoints="1" noAdjustHandles="1" noChangeArrowheads="1" noChangeShapeType="1"/>
            </p:cNvSpPr>
            <p:nvPr/>
          </p:nvSpPr>
          <p:spPr>
            <a:xfrm>
              <a:off x="3430719" y="1476103"/>
              <a:ext cx="284406" cy="1763486"/>
            </a:xfrm>
            <a:prstGeom prst="leftBrace">
              <a:avLst>
                <a:gd name="adj1" fmla="val 6422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FC326A6-C085-463C-E7FF-8335E4094571}"/>
                </a:ext>
              </a:extLst>
            </p:cNvPr>
            <p:cNvSpPr txBox="1">
              <a:spLocks noGrp="1" noRot="1" noMove="1" noResize="1" noEditPoints="1" noAdjustHandles="1" noChangeArrowheads="1" noChangeShapeType="1"/>
            </p:cNvSpPr>
            <p:nvPr/>
          </p:nvSpPr>
          <p:spPr>
            <a:xfrm>
              <a:off x="1828801" y="2034680"/>
              <a:ext cx="1856300" cy="646331"/>
            </a:xfrm>
            <a:prstGeom prst="rect">
              <a:avLst/>
            </a:prstGeom>
            <a:noFill/>
          </p:spPr>
          <p:txBody>
            <a:bodyPr wrap="square" rtlCol="0">
              <a:spAutoFit/>
            </a:bodyPr>
            <a:lstStyle/>
            <a:p>
              <a:pPr algn="ctr"/>
              <a:r>
                <a:rPr lang="zh-CN" altLang="en-US" b="1" dirty="0"/>
                <a:t>固定首部</a:t>
              </a:r>
              <a:endParaRPr lang="en-US" altLang="zh-CN" b="1" dirty="0"/>
            </a:p>
            <a:p>
              <a:pPr algn="ctr"/>
              <a:r>
                <a:rPr lang="zh-CN" altLang="en-US" b="1" dirty="0"/>
                <a:t>（</a:t>
              </a:r>
              <a:r>
                <a:rPr lang="en-US" altLang="zh-CN" b="1" dirty="0"/>
                <a:t>20</a:t>
              </a:r>
              <a:r>
                <a:rPr lang="zh-CN" altLang="en-US" b="1" dirty="0"/>
                <a:t>字节）</a:t>
              </a:r>
            </a:p>
          </p:txBody>
        </p:sp>
      </p:grpSp>
      <p:grpSp>
        <p:nvGrpSpPr>
          <p:cNvPr id="15" name="组合 14">
            <a:extLst>
              <a:ext uri="{FF2B5EF4-FFF2-40B4-BE49-F238E27FC236}">
                <a16:creationId xmlns:a16="http://schemas.microsoft.com/office/drawing/2014/main" id="{E513724B-9749-14BA-7EB7-EA6CB6E5DB05}"/>
              </a:ext>
            </a:extLst>
          </p:cNvPr>
          <p:cNvGrpSpPr>
            <a:grpSpLocks noGrp="1" noUngrp="1" noRot="1" noMove="1" noResize="1"/>
          </p:cNvGrpSpPr>
          <p:nvPr/>
        </p:nvGrpSpPr>
        <p:grpSpPr>
          <a:xfrm>
            <a:off x="1828801" y="3239588"/>
            <a:ext cx="1886324" cy="757645"/>
            <a:chOff x="1828801" y="3239588"/>
            <a:chExt cx="1886324" cy="757645"/>
          </a:xfrm>
        </p:grpSpPr>
        <p:sp>
          <p:nvSpPr>
            <p:cNvPr id="89" name="左大括号 88">
              <a:extLst>
                <a:ext uri="{FF2B5EF4-FFF2-40B4-BE49-F238E27FC236}">
                  <a16:creationId xmlns:a16="http://schemas.microsoft.com/office/drawing/2014/main" id="{179BDFCA-59B4-BD8A-8DC3-8ADDC840AE82}"/>
                </a:ext>
              </a:extLst>
            </p:cNvPr>
            <p:cNvSpPr>
              <a:spLocks noGrp="1" noRot="1" noMove="1" noResize="1" noEditPoints="1" noAdjustHandles="1" noChangeArrowheads="1" noChangeShapeType="1"/>
            </p:cNvSpPr>
            <p:nvPr/>
          </p:nvSpPr>
          <p:spPr>
            <a:xfrm>
              <a:off x="3430719" y="3239588"/>
              <a:ext cx="284406" cy="757645"/>
            </a:xfrm>
            <a:prstGeom prst="leftBrace">
              <a:avLst>
                <a:gd name="adj1" fmla="val 6422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E5ED7B7F-9D18-9DDF-07F8-6B5BBF22A3E1}"/>
                </a:ext>
              </a:extLst>
            </p:cNvPr>
            <p:cNvSpPr txBox="1">
              <a:spLocks noGrp="1" noRot="1" noMove="1" noResize="1" noEditPoints="1" noAdjustHandles="1" noChangeArrowheads="1" noChangeShapeType="1"/>
            </p:cNvSpPr>
            <p:nvPr/>
          </p:nvSpPr>
          <p:spPr>
            <a:xfrm>
              <a:off x="1828801" y="3307025"/>
              <a:ext cx="1856300" cy="646331"/>
            </a:xfrm>
            <a:prstGeom prst="rect">
              <a:avLst/>
            </a:prstGeom>
            <a:noFill/>
          </p:spPr>
          <p:txBody>
            <a:bodyPr wrap="square" rtlCol="0">
              <a:spAutoFit/>
            </a:bodyPr>
            <a:lstStyle/>
            <a:p>
              <a:pPr algn="ctr"/>
              <a:r>
                <a:rPr lang="zh-CN" altLang="en-US" b="1" dirty="0"/>
                <a:t>扩展首部</a:t>
              </a:r>
              <a:endParaRPr lang="en-US" altLang="zh-CN" b="1" dirty="0"/>
            </a:p>
            <a:p>
              <a:pPr algn="ctr"/>
              <a:r>
                <a:rPr lang="zh-CN" altLang="en-US" b="1" dirty="0"/>
                <a:t>（最大</a:t>
              </a:r>
              <a:r>
                <a:rPr lang="en-US" altLang="zh-CN" b="1" dirty="0"/>
                <a:t>40</a:t>
              </a:r>
              <a:r>
                <a:rPr lang="zh-CN" altLang="en-US" b="1" dirty="0"/>
                <a:t>字节）</a:t>
              </a:r>
            </a:p>
          </p:txBody>
        </p:sp>
      </p:grpSp>
      <p:grpSp>
        <p:nvGrpSpPr>
          <p:cNvPr id="6" name="组合 5">
            <a:extLst>
              <a:ext uri="{FF2B5EF4-FFF2-40B4-BE49-F238E27FC236}">
                <a16:creationId xmlns:a16="http://schemas.microsoft.com/office/drawing/2014/main" id="{689E275E-81E0-0F3B-55AA-5EC1C7467D1D}"/>
              </a:ext>
            </a:extLst>
          </p:cNvPr>
          <p:cNvGrpSpPr/>
          <p:nvPr/>
        </p:nvGrpSpPr>
        <p:grpSpPr>
          <a:xfrm>
            <a:off x="3380670" y="4387957"/>
            <a:ext cx="5428875" cy="1771181"/>
            <a:chOff x="3380670" y="4387957"/>
            <a:chExt cx="5428875" cy="1771181"/>
          </a:xfrm>
        </p:grpSpPr>
        <p:sp>
          <p:nvSpPr>
            <p:cNvPr id="42" name="矩形 41">
              <a:extLst>
                <a:ext uri="{FF2B5EF4-FFF2-40B4-BE49-F238E27FC236}">
                  <a16:creationId xmlns:a16="http://schemas.microsoft.com/office/drawing/2014/main" id="{D0C0BB11-878A-99F0-59C6-3BA5D1545FA2}"/>
                </a:ext>
              </a:extLst>
            </p:cNvPr>
            <p:cNvSpPr/>
            <p:nvPr/>
          </p:nvSpPr>
          <p:spPr>
            <a:xfrm>
              <a:off x="3380672" y="4387957"/>
              <a:ext cx="5428873" cy="3839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复位标志位</a:t>
              </a:r>
              <a:r>
                <a:rPr lang="en-US" altLang="zh-CN" b="1" dirty="0"/>
                <a:t>RST</a:t>
              </a:r>
              <a:endParaRPr lang="zh-CN" altLang="en-US" b="1" dirty="0"/>
            </a:p>
          </p:txBody>
        </p:sp>
        <p:sp>
          <p:nvSpPr>
            <p:cNvPr id="43" name="矩形 42">
              <a:extLst>
                <a:ext uri="{FF2B5EF4-FFF2-40B4-BE49-F238E27FC236}">
                  <a16:creationId xmlns:a16="http://schemas.microsoft.com/office/drawing/2014/main" id="{E31E0973-125A-8752-77E6-172336A58BCC}"/>
                </a:ext>
              </a:extLst>
            </p:cNvPr>
            <p:cNvSpPr/>
            <p:nvPr/>
          </p:nvSpPr>
          <p:spPr>
            <a:xfrm>
              <a:off x="3380670" y="4775000"/>
              <a:ext cx="5428875" cy="1384138"/>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Wingdings" panose="05000000000000000000" pitchFamily="2" charset="2"/>
                <a:buChar char="p"/>
              </a:pPr>
              <a:r>
                <a:rPr lang="zh-CN" altLang="en-US" sz="1600" b="1" dirty="0">
                  <a:solidFill>
                    <a:schemeClr val="tx1"/>
                  </a:solidFill>
                </a:rPr>
                <a:t>用于</a:t>
              </a:r>
              <a:r>
                <a:rPr lang="zh-CN" altLang="en-US" sz="1600" b="1" dirty="0">
                  <a:solidFill>
                    <a:schemeClr val="accent1">
                      <a:lumMod val="75000"/>
                    </a:schemeClr>
                  </a:solidFill>
                </a:rPr>
                <a:t>复位</a:t>
              </a:r>
              <a:r>
                <a:rPr lang="en-US" altLang="zh-CN" sz="1600" b="1" dirty="0">
                  <a:solidFill>
                    <a:schemeClr val="accent1">
                      <a:lumMod val="75000"/>
                    </a:schemeClr>
                  </a:solidFill>
                </a:rPr>
                <a:t>TCP</a:t>
              </a:r>
              <a:r>
                <a:rPr lang="zh-CN" altLang="en-US" sz="1600" b="1" dirty="0">
                  <a:solidFill>
                    <a:schemeClr val="accent1">
                      <a:lumMod val="75000"/>
                    </a:schemeClr>
                  </a:solidFill>
                </a:rPr>
                <a:t>连接</a:t>
              </a:r>
              <a:r>
                <a:rPr lang="zh-CN" altLang="en-US" sz="1600" b="1" dirty="0">
                  <a:solidFill>
                    <a:schemeClr val="tx1"/>
                  </a:solidFill>
                </a:rPr>
                <a:t>。</a:t>
              </a:r>
              <a:endParaRPr lang="en-US" altLang="zh-CN" sz="1600" b="1" dirty="0">
                <a:solidFill>
                  <a:schemeClr val="tx1"/>
                </a:solidFill>
              </a:endParaRPr>
            </a:p>
            <a:p>
              <a:pPr marL="285750" indent="-285750">
                <a:buFont typeface="Wingdings" panose="05000000000000000000" pitchFamily="2" charset="2"/>
                <a:buChar char="p"/>
              </a:pPr>
              <a:r>
                <a:rPr lang="zh-CN" altLang="en-US" sz="1600" b="1" dirty="0">
                  <a:solidFill>
                    <a:schemeClr val="tx1"/>
                  </a:solidFill>
                </a:rPr>
                <a:t>当</a:t>
              </a:r>
              <a:r>
                <a:rPr lang="en-US" altLang="zh-CN" sz="1600" b="1" dirty="0">
                  <a:solidFill>
                    <a:schemeClr val="accent1">
                      <a:lumMod val="75000"/>
                    </a:schemeClr>
                  </a:solidFill>
                </a:rPr>
                <a:t>RST=1</a:t>
              </a:r>
              <a:r>
                <a:rPr lang="zh-CN" altLang="en-US" sz="1600" b="1" dirty="0">
                  <a:solidFill>
                    <a:schemeClr val="tx1"/>
                  </a:solidFill>
                </a:rPr>
                <a:t>时，表明</a:t>
              </a:r>
              <a:r>
                <a:rPr lang="en-US" altLang="zh-CN" sz="1600" b="1" dirty="0">
                  <a:solidFill>
                    <a:schemeClr val="accent1">
                      <a:lumMod val="75000"/>
                    </a:schemeClr>
                  </a:solidFill>
                </a:rPr>
                <a:t>TCP</a:t>
              </a:r>
              <a:r>
                <a:rPr lang="zh-CN" altLang="en-US" sz="1600" b="1" dirty="0">
                  <a:solidFill>
                    <a:schemeClr val="accent1">
                      <a:lumMod val="75000"/>
                    </a:schemeClr>
                  </a:solidFill>
                </a:rPr>
                <a:t>连接中出现严重差错</a:t>
              </a:r>
              <a:r>
                <a:rPr lang="zh-CN" altLang="en-US" sz="1600" b="1" dirty="0">
                  <a:solidFill>
                    <a:schemeClr val="tx1"/>
                  </a:solidFill>
                </a:rPr>
                <a:t>，</a:t>
              </a:r>
              <a:r>
                <a:rPr lang="zh-CN" altLang="en-US" sz="1600" b="1" dirty="0">
                  <a:solidFill>
                    <a:schemeClr val="accent1">
                      <a:lumMod val="75000"/>
                    </a:schemeClr>
                  </a:solidFill>
                </a:rPr>
                <a:t>必须释放连接</a:t>
              </a:r>
              <a:r>
                <a:rPr lang="zh-CN" altLang="en-US" sz="1600" b="1" dirty="0">
                  <a:solidFill>
                    <a:schemeClr val="tx1"/>
                  </a:solidFill>
                </a:rPr>
                <a:t>，</a:t>
              </a:r>
              <a:r>
                <a:rPr lang="zh-CN" altLang="en-US" sz="1600" b="1" dirty="0">
                  <a:solidFill>
                    <a:schemeClr val="accent1">
                      <a:lumMod val="75000"/>
                    </a:schemeClr>
                  </a:solidFill>
                </a:rPr>
                <a:t>然后再重新建立连接</a:t>
              </a:r>
              <a:r>
                <a:rPr lang="zh-CN" altLang="en-US" sz="1600" b="1" dirty="0">
                  <a:solidFill>
                    <a:schemeClr val="tx1"/>
                  </a:solidFill>
                </a:rPr>
                <a:t>。</a:t>
              </a:r>
              <a:endParaRPr lang="en-US" altLang="zh-CN" sz="1600" b="1" dirty="0">
                <a:solidFill>
                  <a:schemeClr val="tx1"/>
                </a:solidFill>
              </a:endParaRPr>
            </a:p>
            <a:p>
              <a:pPr marL="285750" indent="-285750">
                <a:buFont typeface="Wingdings" panose="05000000000000000000" pitchFamily="2" charset="2"/>
                <a:buChar char="p"/>
              </a:pPr>
              <a:r>
                <a:rPr lang="en-US" altLang="zh-CN" sz="1600" b="1" dirty="0">
                  <a:solidFill>
                    <a:schemeClr val="tx1"/>
                  </a:solidFill>
                </a:rPr>
                <a:t>RST</a:t>
              </a:r>
              <a:r>
                <a:rPr lang="zh-CN" altLang="en-US" sz="1600" b="1" dirty="0">
                  <a:solidFill>
                    <a:schemeClr val="tx1"/>
                  </a:solidFill>
                </a:rPr>
                <a:t>置</a:t>
              </a:r>
              <a:r>
                <a:rPr lang="en-US" altLang="zh-CN" sz="1600" b="1" dirty="0">
                  <a:solidFill>
                    <a:schemeClr val="tx1"/>
                  </a:solidFill>
                </a:rPr>
                <a:t>1</a:t>
              </a:r>
              <a:r>
                <a:rPr lang="zh-CN" altLang="en-US" sz="1600" b="1" dirty="0">
                  <a:solidFill>
                    <a:schemeClr val="tx1"/>
                  </a:solidFill>
                </a:rPr>
                <a:t>还用来</a:t>
              </a:r>
              <a:r>
                <a:rPr lang="zh-CN" altLang="en-US" sz="1600" b="1" dirty="0">
                  <a:solidFill>
                    <a:schemeClr val="accent1">
                      <a:lumMod val="75000"/>
                    </a:schemeClr>
                  </a:solidFill>
                </a:rPr>
                <a:t>拒绝一个非法的</a:t>
              </a:r>
              <a:r>
                <a:rPr lang="en-US" altLang="zh-CN" sz="1600" b="1" dirty="0">
                  <a:solidFill>
                    <a:schemeClr val="accent1">
                      <a:lumMod val="75000"/>
                    </a:schemeClr>
                  </a:solidFill>
                </a:rPr>
                <a:t>TCP</a:t>
              </a:r>
              <a:r>
                <a:rPr lang="zh-CN" altLang="en-US" sz="1600" b="1" dirty="0">
                  <a:solidFill>
                    <a:schemeClr val="accent1">
                      <a:lumMod val="75000"/>
                    </a:schemeClr>
                  </a:solidFill>
                </a:rPr>
                <a:t>报文段或拒绝打开一个</a:t>
              </a:r>
              <a:r>
                <a:rPr lang="en-US" altLang="zh-CN" sz="1600" b="1" dirty="0">
                  <a:solidFill>
                    <a:schemeClr val="accent1">
                      <a:lumMod val="75000"/>
                    </a:schemeClr>
                  </a:solidFill>
                </a:rPr>
                <a:t>TCP</a:t>
              </a:r>
              <a:r>
                <a:rPr lang="zh-CN" altLang="en-US" sz="1600" b="1" dirty="0">
                  <a:solidFill>
                    <a:schemeClr val="accent1">
                      <a:lumMod val="75000"/>
                    </a:schemeClr>
                  </a:solidFill>
                </a:rPr>
                <a:t>连接</a:t>
              </a:r>
              <a:r>
                <a:rPr lang="zh-CN" altLang="en-US" sz="1600" b="1" dirty="0">
                  <a:solidFill>
                    <a:schemeClr val="tx1"/>
                  </a:solidFill>
                </a:rPr>
                <a:t>。</a:t>
              </a:r>
            </a:p>
          </p:txBody>
        </p:sp>
      </p:grpSp>
    </p:spTree>
    <p:custDataLst>
      <p:tags r:id="rId1"/>
    </p:custDataLst>
    <p:extLst>
      <p:ext uri="{BB962C8B-B14F-4D97-AF65-F5344CB8AC3E}">
        <p14:creationId xmlns:p14="http://schemas.microsoft.com/office/powerpoint/2010/main" val="20003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up)">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90">
            <a:extLst>
              <a:ext uri="{FF2B5EF4-FFF2-40B4-BE49-F238E27FC236}">
                <a16:creationId xmlns:a16="http://schemas.microsoft.com/office/drawing/2014/main" id="{00F8A723-AE30-021F-4DF4-D3F593F5962F}"/>
              </a:ext>
            </a:extLst>
          </p:cNvPr>
          <p:cNvSpPr>
            <a:spLocks/>
          </p:cNvSpPr>
          <p:nvPr/>
        </p:nvSpPr>
        <p:spPr>
          <a:xfrm>
            <a:off x="5742218" y="2543850"/>
            <a:ext cx="96883" cy="336509"/>
          </a:xfrm>
          <a:prstGeom prst="rect">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p>
          </p:txBody>
        </p:sp>
      </p:grpSp>
      <p:pic>
        <p:nvPicPr>
          <p:cNvPr id="11" name="图片 10" descr="形状&#10;&#10;中度可信度描述已自动生成">
            <a:extLst>
              <a:ext uri="{FF2B5EF4-FFF2-40B4-BE49-F238E27FC236}">
                <a16:creationId xmlns:a16="http://schemas.microsoft.com/office/drawing/2014/main" id="{68F07DBE-1845-3FCC-D8F9-604AEC9ABCC6}"/>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3106779" y="1214721"/>
            <a:ext cx="5976659" cy="2782512"/>
          </a:xfrm>
          <a:prstGeom prst="rect">
            <a:avLst/>
          </a:prstGeom>
        </p:spPr>
      </p:pic>
      <p:grpSp>
        <p:nvGrpSpPr>
          <p:cNvPr id="14" name="组合 13">
            <a:extLst>
              <a:ext uri="{FF2B5EF4-FFF2-40B4-BE49-F238E27FC236}">
                <a16:creationId xmlns:a16="http://schemas.microsoft.com/office/drawing/2014/main" id="{4CFE575E-7A3C-97A7-1846-50FAD1A67ECA}"/>
              </a:ext>
            </a:extLst>
          </p:cNvPr>
          <p:cNvGrpSpPr>
            <a:grpSpLocks noGrp="1" noUngrp="1" noRot="1" noMove="1" noResize="1"/>
          </p:cNvGrpSpPr>
          <p:nvPr/>
        </p:nvGrpSpPr>
        <p:grpSpPr>
          <a:xfrm>
            <a:off x="1828801" y="1476103"/>
            <a:ext cx="1886324" cy="1763486"/>
            <a:chOff x="1828801" y="1476103"/>
            <a:chExt cx="1886324" cy="1763486"/>
          </a:xfrm>
        </p:grpSpPr>
        <p:sp>
          <p:nvSpPr>
            <p:cNvPr id="12" name="左大括号 11">
              <a:extLst>
                <a:ext uri="{FF2B5EF4-FFF2-40B4-BE49-F238E27FC236}">
                  <a16:creationId xmlns:a16="http://schemas.microsoft.com/office/drawing/2014/main" id="{6AA23358-CF7D-DCFA-3ACE-A66B121CD90D}"/>
                </a:ext>
              </a:extLst>
            </p:cNvPr>
            <p:cNvSpPr>
              <a:spLocks noGrp="1" noRot="1" noMove="1" noResize="1" noEditPoints="1" noAdjustHandles="1" noChangeArrowheads="1" noChangeShapeType="1"/>
            </p:cNvSpPr>
            <p:nvPr/>
          </p:nvSpPr>
          <p:spPr>
            <a:xfrm>
              <a:off x="3430719" y="1476103"/>
              <a:ext cx="284406" cy="1763486"/>
            </a:xfrm>
            <a:prstGeom prst="leftBrace">
              <a:avLst>
                <a:gd name="adj1" fmla="val 6422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FC326A6-C085-463C-E7FF-8335E4094571}"/>
                </a:ext>
              </a:extLst>
            </p:cNvPr>
            <p:cNvSpPr txBox="1">
              <a:spLocks noGrp="1" noRot="1" noMove="1" noResize="1" noEditPoints="1" noAdjustHandles="1" noChangeArrowheads="1" noChangeShapeType="1"/>
            </p:cNvSpPr>
            <p:nvPr/>
          </p:nvSpPr>
          <p:spPr>
            <a:xfrm>
              <a:off x="1828801" y="2034680"/>
              <a:ext cx="1856300" cy="646331"/>
            </a:xfrm>
            <a:prstGeom prst="rect">
              <a:avLst/>
            </a:prstGeom>
            <a:noFill/>
          </p:spPr>
          <p:txBody>
            <a:bodyPr wrap="square" rtlCol="0">
              <a:spAutoFit/>
            </a:bodyPr>
            <a:lstStyle/>
            <a:p>
              <a:pPr algn="ctr"/>
              <a:r>
                <a:rPr lang="zh-CN" altLang="en-US" b="1" dirty="0"/>
                <a:t>固定首部</a:t>
              </a:r>
              <a:endParaRPr lang="en-US" altLang="zh-CN" b="1" dirty="0"/>
            </a:p>
            <a:p>
              <a:pPr algn="ctr"/>
              <a:r>
                <a:rPr lang="zh-CN" altLang="en-US" b="1" dirty="0"/>
                <a:t>（</a:t>
              </a:r>
              <a:r>
                <a:rPr lang="en-US" altLang="zh-CN" b="1" dirty="0"/>
                <a:t>20</a:t>
              </a:r>
              <a:r>
                <a:rPr lang="zh-CN" altLang="en-US" b="1" dirty="0"/>
                <a:t>字节）</a:t>
              </a:r>
            </a:p>
          </p:txBody>
        </p:sp>
      </p:grpSp>
      <p:grpSp>
        <p:nvGrpSpPr>
          <p:cNvPr id="15" name="组合 14">
            <a:extLst>
              <a:ext uri="{FF2B5EF4-FFF2-40B4-BE49-F238E27FC236}">
                <a16:creationId xmlns:a16="http://schemas.microsoft.com/office/drawing/2014/main" id="{E513724B-9749-14BA-7EB7-EA6CB6E5DB05}"/>
              </a:ext>
            </a:extLst>
          </p:cNvPr>
          <p:cNvGrpSpPr>
            <a:grpSpLocks noGrp="1" noUngrp="1" noRot="1" noMove="1" noResize="1"/>
          </p:cNvGrpSpPr>
          <p:nvPr/>
        </p:nvGrpSpPr>
        <p:grpSpPr>
          <a:xfrm>
            <a:off x="1828801" y="3239588"/>
            <a:ext cx="1886324" cy="757645"/>
            <a:chOff x="1828801" y="3239588"/>
            <a:chExt cx="1886324" cy="757645"/>
          </a:xfrm>
        </p:grpSpPr>
        <p:sp>
          <p:nvSpPr>
            <p:cNvPr id="89" name="左大括号 88">
              <a:extLst>
                <a:ext uri="{FF2B5EF4-FFF2-40B4-BE49-F238E27FC236}">
                  <a16:creationId xmlns:a16="http://schemas.microsoft.com/office/drawing/2014/main" id="{179BDFCA-59B4-BD8A-8DC3-8ADDC840AE82}"/>
                </a:ext>
              </a:extLst>
            </p:cNvPr>
            <p:cNvSpPr>
              <a:spLocks noGrp="1" noRot="1" noMove="1" noResize="1" noEditPoints="1" noAdjustHandles="1" noChangeArrowheads="1" noChangeShapeType="1"/>
            </p:cNvSpPr>
            <p:nvPr/>
          </p:nvSpPr>
          <p:spPr>
            <a:xfrm>
              <a:off x="3430719" y="3239588"/>
              <a:ext cx="284406" cy="757645"/>
            </a:xfrm>
            <a:prstGeom prst="leftBrace">
              <a:avLst>
                <a:gd name="adj1" fmla="val 6422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E5ED7B7F-9D18-9DDF-07F8-6B5BBF22A3E1}"/>
                </a:ext>
              </a:extLst>
            </p:cNvPr>
            <p:cNvSpPr txBox="1">
              <a:spLocks noGrp="1" noRot="1" noMove="1" noResize="1" noEditPoints="1" noAdjustHandles="1" noChangeArrowheads="1" noChangeShapeType="1"/>
            </p:cNvSpPr>
            <p:nvPr/>
          </p:nvSpPr>
          <p:spPr>
            <a:xfrm>
              <a:off x="1828801" y="3307025"/>
              <a:ext cx="1856300" cy="646331"/>
            </a:xfrm>
            <a:prstGeom prst="rect">
              <a:avLst/>
            </a:prstGeom>
            <a:noFill/>
          </p:spPr>
          <p:txBody>
            <a:bodyPr wrap="square" rtlCol="0">
              <a:spAutoFit/>
            </a:bodyPr>
            <a:lstStyle/>
            <a:p>
              <a:pPr algn="ctr"/>
              <a:r>
                <a:rPr lang="zh-CN" altLang="en-US" b="1" dirty="0"/>
                <a:t>扩展首部</a:t>
              </a:r>
              <a:endParaRPr lang="en-US" altLang="zh-CN" b="1" dirty="0"/>
            </a:p>
            <a:p>
              <a:pPr algn="ctr"/>
              <a:r>
                <a:rPr lang="zh-CN" altLang="en-US" b="1" dirty="0"/>
                <a:t>（最大</a:t>
              </a:r>
              <a:r>
                <a:rPr lang="en-US" altLang="zh-CN" b="1" dirty="0"/>
                <a:t>40</a:t>
              </a:r>
              <a:r>
                <a:rPr lang="zh-CN" altLang="en-US" b="1" dirty="0"/>
                <a:t>字节）</a:t>
              </a:r>
            </a:p>
          </p:txBody>
        </p:sp>
      </p:grpSp>
      <p:sp>
        <p:nvSpPr>
          <p:cNvPr id="7" name="矩形 6">
            <a:extLst>
              <a:ext uri="{FF2B5EF4-FFF2-40B4-BE49-F238E27FC236}">
                <a16:creationId xmlns:a16="http://schemas.microsoft.com/office/drawing/2014/main" id="{E6F24D6B-24A3-38F1-36BF-9FCD9702EC38}"/>
              </a:ext>
            </a:extLst>
          </p:cNvPr>
          <p:cNvSpPr/>
          <p:nvPr/>
        </p:nvSpPr>
        <p:spPr>
          <a:xfrm>
            <a:off x="507275" y="4258615"/>
            <a:ext cx="4929052" cy="209530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85750" indent="-285750">
              <a:buFont typeface="Wingdings" panose="05000000000000000000" pitchFamily="2" charset="2"/>
              <a:buChar char="p"/>
            </a:pPr>
            <a:r>
              <a:rPr lang="zh-CN" altLang="en-US" sz="1600" b="1" dirty="0">
                <a:solidFill>
                  <a:schemeClr val="bg1"/>
                </a:solidFill>
              </a:rPr>
              <a:t>出于效率的考虑，</a:t>
            </a:r>
            <a:r>
              <a:rPr lang="en-US" altLang="zh-CN" sz="1600" b="1" dirty="0">
                <a:solidFill>
                  <a:schemeClr val="bg1"/>
                </a:solidFill>
              </a:rPr>
              <a:t>TCP</a:t>
            </a:r>
            <a:r>
              <a:rPr lang="zh-CN" altLang="en-US" sz="1600" b="1" dirty="0">
                <a:solidFill>
                  <a:schemeClr val="bg1"/>
                </a:solidFill>
              </a:rPr>
              <a:t>的发送方可能会延迟发送数据，而</a:t>
            </a:r>
            <a:r>
              <a:rPr lang="en-US" altLang="zh-CN" sz="1600" b="1" dirty="0">
                <a:solidFill>
                  <a:schemeClr val="bg1"/>
                </a:solidFill>
              </a:rPr>
              <a:t>TCP</a:t>
            </a:r>
            <a:r>
              <a:rPr lang="zh-CN" altLang="en-US" sz="1600" b="1" dirty="0">
                <a:solidFill>
                  <a:schemeClr val="bg1"/>
                </a:solidFill>
              </a:rPr>
              <a:t>的接收方可能会延迟向应用进程交付数据。这样可以一次处理更多的数据。</a:t>
            </a:r>
            <a:endParaRPr lang="en-US" altLang="zh-CN" sz="1600" b="1" dirty="0">
              <a:solidFill>
                <a:schemeClr val="bg1"/>
              </a:solidFill>
            </a:endParaRPr>
          </a:p>
          <a:p>
            <a:pPr marL="285750" indent="-285750">
              <a:buFont typeface="Wingdings" panose="05000000000000000000" pitchFamily="2" charset="2"/>
              <a:buChar char="p"/>
            </a:pPr>
            <a:r>
              <a:rPr lang="zh-CN" altLang="en-US" sz="1600" b="1" dirty="0">
                <a:solidFill>
                  <a:schemeClr val="bg1"/>
                </a:solidFill>
              </a:rPr>
              <a:t>但是当两个应用进程进行交互式通信时，有时在一端的应用进程希望在键入一个命令后立即就能够收到对方的响应。在这种情况下，应用进程可以通知</a:t>
            </a:r>
            <a:r>
              <a:rPr lang="en-US" altLang="zh-CN" sz="1600" b="1" dirty="0">
                <a:solidFill>
                  <a:schemeClr val="bg1"/>
                </a:solidFill>
              </a:rPr>
              <a:t>TCP</a:t>
            </a:r>
            <a:r>
              <a:rPr lang="zh-CN" altLang="en-US" sz="1600" b="1" dirty="0">
                <a:solidFill>
                  <a:schemeClr val="bg1"/>
                </a:solidFill>
              </a:rPr>
              <a:t>使用推送（</a:t>
            </a:r>
            <a:r>
              <a:rPr lang="en-US" altLang="zh-CN" sz="1600" b="1" dirty="0">
                <a:solidFill>
                  <a:schemeClr val="bg1"/>
                </a:solidFill>
              </a:rPr>
              <a:t>PUSH</a:t>
            </a:r>
            <a:r>
              <a:rPr lang="zh-CN" altLang="en-US" sz="1600" b="1" dirty="0">
                <a:solidFill>
                  <a:schemeClr val="bg1"/>
                </a:solidFill>
              </a:rPr>
              <a:t>）操作。</a:t>
            </a:r>
          </a:p>
        </p:txBody>
      </p:sp>
      <p:grpSp>
        <p:nvGrpSpPr>
          <p:cNvPr id="8" name="组合 7">
            <a:extLst>
              <a:ext uri="{FF2B5EF4-FFF2-40B4-BE49-F238E27FC236}">
                <a16:creationId xmlns:a16="http://schemas.microsoft.com/office/drawing/2014/main" id="{2B2D73D0-8968-3DEA-F0DA-30986BDCAB06}"/>
              </a:ext>
            </a:extLst>
          </p:cNvPr>
          <p:cNvGrpSpPr/>
          <p:nvPr/>
        </p:nvGrpSpPr>
        <p:grpSpPr>
          <a:xfrm>
            <a:off x="5845632" y="4258615"/>
            <a:ext cx="6041568" cy="2095301"/>
            <a:chOff x="5845632" y="4258615"/>
            <a:chExt cx="6041568" cy="2095301"/>
          </a:xfrm>
        </p:grpSpPr>
        <p:sp>
          <p:nvSpPr>
            <p:cNvPr id="19" name="矩形 18">
              <a:extLst>
                <a:ext uri="{FF2B5EF4-FFF2-40B4-BE49-F238E27FC236}">
                  <a16:creationId xmlns:a16="http://schemas.microsoft.com/office/drawing/2014/main" id="{423976D6-4921-C1B9-4E7D-3E06FBA4A02D}"/>
                </a:ext>
              </a:extLst>
            </p:cNvPr>
            <p:cNvSpPr/>
            <p:nvPr/>
          </p:nvSpPr>
          <p:spPr>
            <a:xfrm>
              <a:off x="5845634" y="4258615"/>
              <a:ext cx="6041566" cy="3839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推送标志位</a:t>
              </a:r>
              <a:r>
                <a:rPr lang="en-US" altLang="zh-CN" b="1" dirty="0"/>
                <a:t>PSH</a:t>
              </a:r>
              <a:endParaRPr lang="zh-CN" altLang="en-US" b="1" dirty="0"/>
            </a:p>
          </p:txBody>
        </p:sp>
        <p:sp>
          <p:nvSpPr>
            <p:cNvPr id="20" name="矩形 19">
              <a:extLst>
                <a:ext uri="{FF2B5EF4-FFF2-40B4-BE49-F238E27FC236}">
                  <a16:creationId xmlns:a16="http://schemas.microsoft.com/office/drawing/2014/main" id="{D59EBC68-A172-AE4C-57C3-32BE3923685B}"/>
                </a:ext>
              </a:extLst>
            </p:cNvPr>
            <p:cNvSpPr/>
            <p:nvPr/>
          </p:nvSpPr>
          <p:spPr>
            <a:xfrm>
              <a:off x="5845632" y="4645657"/>
              <a:ext cx="6041568" cy="1708259"/>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lnSpc>
                  <a:spcPct val="150000"/>
                </a:lnSpc>
                <a:buFont typeface="Wingdings" panose="05000000000000000000" pitchFamily="2" charset="2"/>
                <a:buChar char="p"/>
              </a:pPr>
              <a:r>
                <a:rPr lang="zh-CN" altLang="en-US" sz="1600" b="1" dirty="0">
                  <a:solidFill>
                    <a:schemeClr val="tx1"/>
                  </a:solidFill>
                </a:rPr>
                <a:t>发送方</a:t>
              </a:r>
              <a:r>
                <a:rPr lang="en-US" altLang="zh-CN" sz="1600" b="1" dirty="0">
                  <a:solidFill>
                    <a:schemeClr val="tx1"/>
                  </a:solidFill>
                </a:rPr>
                <a:t>TCP</a:t>
              </a:r>
              <a:r>
                <a:rPr lang="zh-CN" altLang="en-US" sz="1600" b="1" dirty="0">
                  <a:solidFill>
                    <a:schemeClr val="tx1"/>
                  </a:solidFill>
                </a:rPr>
                <a:t>把</a:t>
              </a:r>
              <a:r>
                <a:rPr lang="en-US" altLang="zh-CN" sz="1600" b="1" dirty="0">
                  <a:solidFill>
                    <a:schemeClr val="tx1"/>
                  </a:solidFill>
                </a:rPr>
                <a:t>PSH</a:t>
              </a:r>
              <a:r>
                <a:rPr lang="zh-CN" altLang="en-US" sz="1600" b="1" dirty="0">
                  <a:solidFill>
                    <a:schemeClr val="tx1"/>
                  </a:solidFill>
                </a:rPr>
                <a:t>置</a:t>
              </a:r>
              <a:r>
                <a:rPr lang="en-US" altLang="zh-CN" sz="1600" b="1" dirty="0">
                  <a:solidFill>
                    <a:schemeClr val="tx1"/>
                  </a:solidFill>
                </a:rPr>
                <a:t>1</a:t>
              </a:r>
              <a:r>
                <a:rPr lang="zh-CN" altLang="en-US" sz="1600" b="1" dirty="0">
                  <a:solidFill>
                    <a:schemeClr val="tx1"/>
                  </a:solidFill>
                </a:rPr>
                <a:t>，并立即创建一个</a:t>
              </a:r>
              <a:r>
                <a:rPr lang="en-US" altLang="zh-CN" sz="1600" b="1" dirty="0">
                  <a:solidFill>
                    <a:schemeClr val="tx1"/>
                  </a:solidFill>
                </a:rPr>
                <a:t>TCP</a:t>
              </a:r>
              <a:r>
                <a:rPr lang="zh-CN" altLang="en-US" sz="1600" b="1" dirty="0">
                  <a:solidFill>
                    <a:schemeClr val="tx1"/>
                  </a:solidFill>
                </a:rPr>
                <a:t>报文段发送出去，而不需要积累到足够多的数据再发送。</a:t>
              </a:r>
              <a:endParaRPr lang="en-US" altLang="zh-CN" sz="1600" b="1" dirty="0">
                <a:solidFill>
                  <a:schemeClr val="tx1"/>
                </a:solidFill>
              </a:endParaRPr>
            </a:p>
            <a:p>
              <a:pPr marL="285750" indent="-285750">
                <a:lnSpc>
                  <a:spcPct val="150000"/>
                </a:lnSpc>
                <a:buFont typeface="Wingdings" panose="05000000000000000000" pitchFamily="2" charset="2"/>
                <a:buChar char="p"/>
              </a:pPr>
              <a:r>
                <a:rPr lang="zh-CN" altLang="en-US" sz="1600" b="1" dirty="0">
                  <a:solidFill>
                    <a:schemeClr val="tx1"/>
                  </a:solidFill>
                </a:rPr>
                <a:t>接收方</a:t>
              </a:r>
              <a:r>
                <a:rPr lang="en-US" altLang="zh-CN" sz="1600" b="1" dirty="0">
                  <a:solidFill>
                    <a:schemeClr val="tx1"/>
                  </a:solidFill>
                </a:rPr>
                <a:t>TCP</a:t>
              </a:r>
              <a:r>
                <a:rPr lang="zh-CN" altLang="en-US" sz="1600" b="1" dirty="0">
                  <a:solidFill>
                    <a:schemeClr val="tx1"/>
                  </a:solidFill>
                </a:rPr>
                <a:t>收到</a:t>
              </a:r>
              <a:r>
                <a:rPr lang="en-US" altLang="zh-CN" sz="1600" b="1" dirty="0">
                  <a:solidFill>
                    <a:schemeClr val="tx1"/>
                  </a:solidFill>
                </a:rPr>
                <a:t>PSH</a:t>
              </a:r>
              <a:r>
                <a:rPr lang="zh-CN" altLang="en-US" sz="1600" b="1" dirty="0">
                  <a:solidFill>
                    <a:schemeClr val="tx1"/>
                  </a:solidFill>
                </a:rPr>
                <a:t>为</a:t>
              </a:r>
              <a:r>
                <a:rPr lang="en-US" altLang="zh-CN" sz="1600" b="1" dirty="0">
                  <a:solidFill>
                    <a:schemeClr val="tx1"/>
                  </a:solidFill>
                </a:rPr>
                <a:t>1</a:t>
              </a:r>
              <a:r>
                <a:rPr lang="zh-CN" altLang="en-US" sz="1600" b="1" dirty="0">
                  <a:solidFill>
                    <a:schemeClr val="tx1"/>
                  </a:solidFill>
                </a:rPr>
                <a:t>的</a:t>
              </a:r>
              <a:r>
                <a:rPr lang="en-US" altLang="zh-CN" sz="1600" b="1" dirty="0">
                  <a:solidFill>
                    <a:schemeClr val="tx1"/>
                  </a:solidFill>
                </a:rPr>
                <a:t>TCP</a:t>
              </a:r>
              <a:r>
                <a:rPr lang="zh-CN" altLang="en-US" sz="1600" b="1" dirty="0">
                  <a:solidFill>
                    <a:schemeClr val="tx1"/>
                  </a:solidFill>
                </a:rPr>
                <a:t>报文段，就尽快地交付给应用进程，而不再等到接收到足够多的数据才向上交付。</a:t>
              </a:r>
            </a:p>
          </p:txBody>
        </p:sp>
      </p:grpSp>
    </p:spTree>
    <p:custDataLst>
      <p:tags r:id="rId1"/>
    </p:custDataLst>
    <p:extLst>
      <p:ext uri="{BB962C8B-B14F-4D97-AF65-F5344CB8AC3E}">
        <p14:creationId xmlns:p14="http://schemas.microsoft.com/office/powerpoint/2010/main" val="233957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up)">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3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800" decel="100000"/>
                                        <p:tgtEl>
                                          <p:spTgt spid="7"/>
                                        </p:tgtEl>
                                      </p:cBhvr>
                                    </p:animEffect>
                                    <p:anim calcmode="lin" valueType="num">
                                      <p:cBhvr>
                                        <p:cTn id="13" dur="800" decel="100000" fill="hold"/>
                                        <p:tgtEl>
                                          <p:spTgt spid="7"/>
                                        </p:tgtEl>
                                        <p:attrNameLst>
                                          <p:attrName>style.rotation</p:attrName>
                                        </p:attrNameLst>
                                      </p:cBhvr>
                                      <p:tavLst>
                                        <p:tav tm="0">
                                          <p:val>
                                            <p:fltVal val="-90"/>
                                          </p:val>
                                        </p:tav>
                                        <p:tav tm="100000">
                                          <p:val>
                                            <p:fltVal val="0"/>
                                          </p:val>
                                        </p:tav>
                                      </p:tavLst>
                                    </p:anim>
                                    <p:anim calcmode="lin" valueType="num">
                                      <p:cBhvr>
                                        <p:cTn id="14" dur="800" decel="100000" fill="hold"/>
                                        <p:tgtEl>
                                          <p:spTgt spid="7"/>
                                        </p:tgtEl>
                                        <p:attrNameLst>
                                          <p:attrName>ppt_x</p:attrName>
                                        </p:attrNameLst>
                                      </p:cBhvr>
                                      <p:tavLst>
                                        <p:tav tm="0">
                                          <p:val>
                                            <p:strVal val="#ppt_x+0.4"/>
                                          </p:val>
                                        </p:tav>
                                        <p:tav tm="100000">
                                          <p:val>
                                            <p:strVal val="#ppt_x-0.05"/>
                                          </p:val>
                                        </p:tav>
                                      </p:tavLst>
                                    </p:anim>
                                    <p:anim calcmode="lin" valueType="num">
                                      <p:cBhvr>
                                        <p:cTn id="15" dur="800" decel="100000" fill="hold"/>
                                        <p:tgtEl>
                                          <p:spTgt spid="7"/>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C69A25C6-0186-730B-E6EC-5F1BD30D5AA1}"/>
              </a:ext>
            </a:extLst>
          </p:cNvPr>
          <p:cNvSpPr>
            <a:spLocks/>
          </p:cNvSpPr>
          <p:nvPr/>
        </p:nvSpPr>
        <p:spPr>
          <a:xfrm>
            <a:off x="6350840" y="2913018"/>
            <a:ext cx="2518840" cy="313508"/>
          </a:xfrm>
          <a:prstGeom prst="rect">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00F8A723-AE30-021F-4DF4-D3F593F5962F}"/>
              </a:ext>
            </a:extLst>
          </p:cNvPr>
          <p:cNvSpPr>
            <a:spLocks/>
          </p:cNvSpPr>
          <p:nvPr/>
        </p:nvSpPr>
        <p:spPr>
          <a:xfrm>
            <a:off x="5448307" y="2543850"/>
            <a:ext cx="96883" cy="336509"/>
          </a:xfrm>
          <a:prstGeom prst="rect">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p>
          </p:txBody>
        </p:sp>
      </p:grpSp>
      <p:pic>
        <p:nvPicPr>
          <p:cNvPr id="11" name="图片 10" descr="形状&#10;&#10;中度可信度描述已自动生成">
            <a:extLst>
              <a:ext uri="{FF2B5EF4-FFF2-40B4-BE49-F238E27FC236}">
                <a16:creationId xmlns:a16="http://schemas.microsoft.com/office/drawing/2014/main" id="{68F07DBE-1845-3FCC-D8F9-604AEC9ABCC6}"/>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3106779" y="1214721"/>
            <a:ext cx="5976659" cy="2782512"/>
          </a:xfrm>
          <a:prstGeom prst="rect">
            <a:avLst/>
          </a:prstGeom>
        </p:spPr>
      </p:pic>
      <p:grpSp>
        <p:nvGrpSpPr>
          <p:cNvPr id="14" name="组合 13">
            <a:extLst>
              <a:ext uri="{FF2B5EF4-FFF2-40B4-BE49-F238E27FC236}">
                <a16:creationId xmlns:a16="http://schemas.microsoft.com/office/drawing/2014/main" id="{4CFE575E-7A3C-97A7-1846-50FAD1A67ECA}"/>
              </a:ext>
            </a:extLst>
          </p:cNvPr>
          <p:cNvGrpSpPr>
            <a:grpSpLocks noGrp="1" noUngrp="1" noRot="1" noMove="1" noResize="1"/>
          </p:cNvGrpSpPr>
          <p:nvPr/>
        </p:nvGrpSpPr>
        <p:grpSpPr>
          <a:xfrm>
            <a:off x="1828801" y="1476103"/>
            <a:ext cx="1886324" cy="1763486"/>
            <a:chOff x="1828801" y="1476103"/>
            <a:chExt cx="1886324" cy="1763486"/>
          </a:xfrm>
        </p:grpSpPr>
        <p:sp>
          <p:nvSpPr>
            <p:cNvPr id="12" name="左大括号 11">
              <a:extLst>
                <a:ext uri="{FF2B5EF4-FFF2-40B4-BE49-F238E27FC236}">
                  <a16:creationId xmlns:a16="http://schemas.microsoft.com/office/drawing/2014/main" id="{6AA23358-CF7D-DCFA-3ACE-A66B121CD90D}"/>
                </a:ext>
              </a:extLst>
            </p:cNvPr>
            <p:cNvSpPr>
              <a:spLocks noGrp="1" noRot="1" noMove="1" noResize="1" noEditPoints="1" noAdjustHandles="1" noChangeArrowheads="1" noChangeShapeType="1"/>
            </p:cNvSpPr>
            <p:nvPr/>
          </p:nvSpPr>
          <p:spPr>
            <a:xfrm>
              <a:off x="3430719" y="1476103"/>
              <a:ext cx="284406" cy="1763486"/>
            </a:xfrm>
            <a:prstGeom prst="leftBrace">
              <a:avLst>
                <a:gd name="adj1" fmla="val 6422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FC326A6-C085-463C-E7FF-8335E4094571}"/>
                </a:ext>
              </a:extLst>
            </p:cNvPr>
            <p:cNvSpPr txBox="1">
              <a:spLocks noGrp="1" noRot="1" noMove="1" noResize="1" noEditPoints="1" noAdjustHandles="1" noChangeArrowheads="1" noChangeShapeType="1"/>
            </p:cNvSpPr>
            <p:nvPr/>
          </p:nvSpPr>
          <p:spPr>
            <a:xfrm>
              <a:off x="1828801" y="2034680"/>
              <a:ext cx="1856300" cy="646331"/>
            </a:xfrm>
            <a:prstGeom prst="rect">
              <a:avLst/>
            </a:prstGeom>
            <a:noFill/>
          </p:spPr>
          <p:txBody>
            <a:bodyPr wrap="square" rtlCol="0">
              <a:spAutoFit/>
            </a:bodyPr>
            <a:lstStyle/>
            <a:p>
              <a:pPr algn="ctr"/>
              <a:r>
                <a:rPr lang="zh-CN" altLang="en-US" b="1" dirty="0"/>
                <a:t>固定首部</a:t>
              </a:r>
              <a:endParaRPr lang="en-US" altLang="zh-CN" b="1" dirty="0"/>
            </a:p>
            <a:p>
              <a:pPr algn="ctr"/>
              <a:r>
                <a:rPr lang="zh-CN" altLang="en-US" b="1" dirty="0"/>
                <a:t>（</a:t>
              </a:r>
              <a:r>
                <a:rPr lang="en-US" altLang="zh-CN" b="1" dirty="0"/>
                <a:t>20</a:t>
              </a:r>
              <a:r>
                <a:rPr lang="zh-CN" altLang="en-US" b="1" dirty="0"/>
                <a:t>字节）</a:t>
              </a:r>
            </a:p>
          </p:txBody>
        </p:sp>
      </p:grpSp>
      <p:grpSp>
        <p:nvGrpSpPr>
          <p:cNvPr id="15" name="组合 14">
            <a:extLst>
              <a:ext uri="{FF2B5EF4-FFF2-40B4-BE49-F238E27FC236}">
                <a16:creationId xmlns:a16="http://schemas.microsoft.com/office/drawing/2014/main" id="{E513724B-9749-14BA-7EB7-EA6CB6E5DB05}"/>
              </a:ext>
            </a:extLst>
          </p:cNvPr>
          <p:cNvGrpSpPr>
            <a:grpSpLocks noGrp="1" noUngrp="1" noRot="1" noMove="1" noResize="1"/>
          </p:cNvGrpSpPr>
          <p:nvPr/>
        </p:nvGrpSpPr>
        <p:grpSpPr>
          <a:xfrm>
            <a:off x="1828801" y="3239588"/>
            <a:ext cx="1886324" cy="757645"/>
            <a:chOff x="1828801" y="3239588"/>
            <a:chExt cx="1886324" cy="757645"/>
          </a:xfrm>
        </p:grpSpPr>
        <p:sp>
          <p:nvSpPr>
            <p:cNvPr id="89" name="左大括号 88">
              <a:extLst>
                <a:ext uri="{FF2B5EF4-FFF2-40B4-BE49-F238E27FC236}">
                  <a16:creationId xmlns:a16="http://schemas.microsoft.com/office/drawing/2014/main" id="{179BDFCA-59B4-BD8A-8DC3-8ADDC840AE82}"/>
                </a:ext>
              </a:extLst>
            </p:cNvPr>
            <p:cNvSpPr>
              <a:spLocks noGrp="1" noRot="1" noMove="1" noResize="1" noEditPoints="1" noAdjustHandles="1" noChangeArrowheads="1" noChangeShapeType="1"/>
            </p:cNvSpPr>
            <p:nvPr/>
          </p:nvSpPr>
          <p:spPr>
            <a:xfrm>
              <a:off x="3430719" y="3239588"/>
              <a:ext cx="284406" cy="757645"/>
            </a:xfrm>
            <a:prstGeom prst="leftBrace">
              <a:avLst>
                <a:gd name="adj1" fmla="val 6422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E5ED7B7F-9D18-9DDF-07F8-6B5BBF22A3E1}"/>
                </a:ext>
              </a:extLst>
            </p:cNvPr>
            <p:cNvSpPr txBox="1">
              <a:spLocks noGrp="1" noRot="1" noMove="1" noResize="1" noEditPoints="1" noAdjustHandles="1" noChangeArrowheads="1" noChangeShapeType="1"/>
            </p:cNvSpPr>
            <p:nvPr/>
          </p:nvSpPr>
          <p:spPr>
            <a:xfrm>
              <a:off x="1828801" y="3307025"/>
              <a:ext cx="1856300" cy="646331"/>
            </a:xfrm>
            <a:prstGeom prst="rect">
              <a:avLst/>
            </a:prstGeom>
            <a:noFill/>
          </p:spPr>
          <p:txBody>
            <a:bodyPr wrap="square" rtlCol="0">
              <a:spAutoFit/>
            </a:bodyPr>
            <a:lstStyle/>
            <a:p>
              <a:pPr algn="ctr"/>
              <a:r>
                <a:rPr lang="zh-CN" altLang="en-US" b="1" dirty="0"/>
                <a:t>扩展首部</a:t>
              </a:r>
              <a:endParaRPr lang="en-US" altLang="zh-CN" b="1" dirty="0"/>
            </a:p>
            <a:p>
              <a:pPr algn="ctr"/>
              <a:r>
                <a:rPr lang="zh-CN" altLang="en-US" b="1" dirty="0"/>
                <a:t>（最大</a:t>
              </a:r>
              <a:r>
                <a:rPr lang="en-US" altLang="zh-CN" b="1" dirty="0"/>
                <a:t>40</a:t>
              </a:r>
              <a:r>
                <a:rPr lang="zh-CN" altLang="en-US" b="1" dirty="0"/>
                <a:t>字节）</a:t>
              </a:r>
            </a:p>
          </p:txBody>
        </p:sp>
      </p:grpSp>
      <p:grpSp>
        <p:nvGrpSpPr>
          <p:cNvPr id="6" name="组合 5">
            <a:extLst>
              <a:ext uri="{FF2B5EF4-FFF2-40B4-BE49-F238E27FC236}">
                <a16:creationId xmlns:a16="http://schemas.microsoft.com/office/drawing/2014/main" id="{C33BED0F-95A2-2574-8C39-08382411F2A2}"/>
              </a:ext>
            </a:extLst>
          </p:cNvPr>
          <p:cNvGrpSpPr/>
          <p:nvPr/>
        </p:nvGrpSpPr>
        <p:grpSpPr>
          <a:xfrm>
            <a:off x="3879667" y="4258615"/>
            <a:ext cx="8007533" cy="2095301"/>
            <a:chOff x="3879667" y="4258615"/>
            <a:chExt cx="8007533" cy="2095301"/>
          </a:xfrm>
        </p:grpSpPr>
        <p:sp>
          <p:nvSpPr>
            <p:cNvPr id="19" name="矩形 18">
              <a:extLst>
                <a:ext uri="{FF2B5EF4-FFF2-40B4-BE49-F238E27FC236}">
                  <a16:creationId xmlns:a16="http://schemas.microsoft.com/office/drawing/2014/main" id="{423976D6-4921-C1B9-4E7D-3E06FBA4A02D}"/>
                </a:ext>
              </a:extLst>
            </p:cNvPr>
            <p:cNvSpPr/>
            <p:nvPr/>
          </p:nvSpPr>
          <p:spPr>
            <a:xfrm>
              <a:off x="3879669" y="4258615"/>
              <a:ext cx="8007531" cy="3839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紧急指针</a:t>
              </a:r>
            </a:p>
          </p:txBody>
        </p:sp>
        <p:sp>
          <p:nvSpPr>
            <p:cNvPr id="20" name="矩形 19">
              <a:extLst>
                <a:ext uri="{FF2B5EF4-FFF2-40B4-BE49-F238E27FC236}">
                  <a16:creationId xmlns:a16="http://schemas.microsoft.com/office/drawing/2014/main" id="{D59EBC68-A172-AE4C-57C3-32BE3923685B}"/>
                </a:ext>
              </a:extLst>
            </p:cNvPr>
            <p:cNvSpPr/>
            <p:nvPr/>
          </p:nvSpPr>
          <p:spPr>
            <a:xfrm>
              <a:off x="3879667" y="4645657"/>
              <a:ext cx="8007533" cy="1708259"/>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Wingdings" panose="05000000000000000000" pitchFamily="2" charset="2"/>
                <a:buChar char="p"/>
              </a:pPr>
              <a:r>
                <a:rPr lang="zh-CN" altLang="en-US" sz="1600" b="1" dirty="0">
                  <a:solidFill>
                    <a:schemeClr val="tx1"/>
                  </a:solidFill>
                </a:rPr>
                <a:t>占</a:t>
              </a:r>
              <a:r>
                <a:rPr lang="en-US" altLang="zh-CN" sz="1600" b="1" dirty="0">
                  <a:solidFill>
                    <a:schemeClr val="tx1"/>
                  </a:solidFill>
                </a:rPr>
                <a:t>16</a:t>
              </a:r>
              <a:r>
                <a:rPr lang="zh-CN" altLang="en-US" sz="1600" b="1" dirty="0">
                  <a:solidFill>
                    <a:schemeClr val="tx1"/>
                  </a:solidFill>
                </a:rPr>
                <a:t>比特，以字节为单位，用来指明紧急数据的长度。</a:t>
              </a:r>
              <a:endParaRPr lang="en-US" altLang="zh-CN" sz="1600" b="1" dirty="0">
                <a:solidFill>
                  <a:schemeClr val="tx1"/>
                </a:solidFill>
              </a:endParaRPr>
            </a:p>
            <a:p>
              <a:pPr marL="285750" indent="-285750">
                <a:buFont typeface="Wingdings" panose="05000000000000000000" pitchFamily="2" charset="2"/>
                <a:buChar char="p"/>
              </a:pPr>
              <a:r>
                <a:rPr lang="zh-CN" altLang="en-US" sz="1600" b="1" dirty="0">
                  <a:solidFill>
                    <a:schemeClr val="tx1"/>
                  </a:solidFill>
                </a:rPr>
                <a:t>当</a:t>
              </a:r>
              <a:r>
                <a:rPr lang="zh-CN" altLang="en-US" sz="1600" b="1" dirty="0">
                  <a:solidFill>
                    <a:schemeClr val="accent1">
                      <a:lumMod val="75000"/>
                    </a:schemeClr>
                  </a:solidFill>
                </a:rPr>
                <a:t>发送方有紧急数据</a:t>
              </a:r>
              <a:r>
                <a:rPr lang="zh-CN" altLang="en-US" sz="1600" b="1" dirty="0">
                  <a:solidFill>
                    <a:schemeClr val="tx1"/>
                  </a:solidFill>
                </a:rPr>
                <a:t>时，可将紧急数据“</a:t>
              </a:r>
              <a:r>
                <a:rPr lang="zh-CN" altLang="en-US" sz="1600" b="1" dirty="0">
                  <a:solidFill>
                    <a:schemeClr val="accent1">
                      <a:lumMod val="75000"/>
                    </a:schemeClr>
                  </a:solidFill>
                </a:rPr>
                <a:t>插队</a:t>
              </a:r>
              <a:r>
                <a:rPr lang="zh-CN" altLang="en-US" sz="1600" b="1" dirty="0">
                  <a:solidFill>
                    <a:schemeClr val="tx1"/>
                  </a:solidFill>
                </a:rPr>
                <a:t>”到发送缓存的最前面，并立刻封装到一个</a:t>
              </a:r>
              <a:r>
                <a:rPr lang="en-US" altLang="zh-CN" sz="1600" b="1" dirty="0">
                  <a:solidFill>
                    <a:schemeClr val="tx1"/>
                  </a:solidFill>
                </a:rPr>
                <a:t>TCP</a:t>
              </a:r>
              <a:r>
                <a:rPr lang="zh-CN" altLang="en-US" sz="1600" b="1" dirty="0">
                  <a:solidFill>
                    <a:schemeClr val="tx1"/>
                  </a:solidFill>
                </a:rPr>
                <a:t>报文段中进行发送。</a:t>
              </a:r>
              <a:r>
                <a:rPr lang="zh-CN" altLang="en-US" sz="1600" b="1" dirty="0">
                  <a:solidFill>
                    <a:schemeClr val="accent1">
                      <a:lumMod val="75000"/>
                    </a:schemeClr>
                  </a:solidFill>
                </a:rPr>
                <a:t>紧急指针会指出本报文段数据载荷部分包含了多长的紧急数据</a:t>
              </a:r>
              <a:r>
                <a:rPr lang="zh-CN" altLang="en-US" sz="1600" b="1" dirty="0">
                  <a:solidFill>
                    <a:schemeClr val="tx1"/>
                  </a:solidFill>
                </a:rPr>
                <a:t>，紧急数据之后是普通数据。</a:t>
              </a:r>
              <a:endParaRPr lang="en-US" altLang="zh-CN" sz="1600" b="1" dirty="0">
                <a:solidFill>
                  <a:schemeClr val="tx1"/>
                </a:solidFill>
              </a:endParaRPr>
            </a:p>
            <a:p>
              <a:pPr marL="285750" indent="-285750">
                <a:buFont typeface="Wingdings" panose="05000000000000000000" pitchFamily="2" charset="2"/>
                <a:buChar char="p"/>
              </a:pPr>
              <a:r>
                <a:rPr lang="zh-CN" altLang="en-US" sz="1600" b="1" dirty="0">
                  <a:solidFill>
                    <a:schemeClr val="accent1">
                      <a:lumMod val="75000"/>
                    </a:schemeClr>
                  </a:solidFill>
                </a:rPr>
                <a:t>接收方收到紧急标志位为</a:t>
              </a:r>
              <a:r>
                <a:rPr lang="en-US" altLang="zh-CN" sz="1600" b="1" dirty="0">
                  <a:solidFill>
                    <a:schemeClr val="accent1">
                      <a:lumMod val="75000"/>
                    </a:schemeClr>
                  </a:solidFill>
                </a:rPr>
                <a:t>1</a:t>
              </a:r>
              <a:r>
                <a:rPr lang="zh-CN" altLang="en-US" sz="1600" b="1" dirty="0">
                  <a:solidFill>
                    <a:schemeClr val="accent1">
                      <a:lumMod val="75000"/>
                    </a:schemeClr>
                  </a:solidFill>
                </a:rPr>
                <a:t>的</a:t>
              </a:r>
              <a:r>
                <a:rPr lang="en-US" altLang="zh-CN" sz="1600" b="1" dirty="0">
                  <a:solidFill>
                    <a:schemeClr val="accent1">
                      <a:lumMod val="75000"/>
                    </a:schemeClr>
                  </a:solidFill>
                </a:rPr>
                <a:t>TCP</a:t>
              </a:r>
              <a:r>
                <a:rPr lang="zh-CN" altLang="en-US" sz="1600" b="1" dirty="0">
                  <a:solidFill>
                    <a:schemeClr val="accent1">
                      <a:lumMod val="75000"/>
                    </a:schemeClr>
                  </a:solidFill>
                </a:rPr>
                <a:t>报文段</a:t>
              </a:r>
              <a:r>
                <a:rPr lang="zh-CN" altLang="en-US" sz="1600" b="1" dirty="0">
                  <a:solidFill>
                    <a:schemeClr val="tx1"/>
                  </a:solidFill>
                </a:rPr>
                <a:t>，会按照紧急指针字段的值从报文段数据载荷中取出</a:t>
              </a:r>
              <a:r>
                <a:rPr lang="zh-CN" altLang="en-US" sz="1600" b="1" dirty="0">
                  <a:solidFill>
                    <a:schemeClr val="accent1">
                      <a:lumMod val="75000"/>
                    </a:schemeClr>
                  </a:solidFill>
                </a:rPr>
                <a:t>紧急数据</a:t>
              </a:r>
              <a:r>
                <a:rPr lang="zh-CN" altLang="en-US" sz="1600" b="1" dirty="0">
                  <a:solidFill>
                    <a:schemeClr val="tx1"/>
                  </a:solidFill>
                </a:rPr>
                <a:t>并直接上交应用进程，而</a:t>
              </a:r>
              <a:r>
                <a:rPr lang="zh-CN" altLang="en-US" sz="1600" b="1" dirty="0">
                  <a:solidFill>
                    <a:schemeClr val="accent1">
                      <a:lumMod val="75000"/>
                    </a:schemeClr>
                  </a:solidFill>
                </a:rPr>
                <a:t>不必在接收缓存中排队</a:t>
              </a:r>
              <a:r>
                <a:rPr lang="zh-CN" altLang="en-US" sz="1600" b="1" dirty="0">
                  <a:solidFill>
                    <a:schemeClr val="tx1"/>
                  </a:solidFill>
                </a:rPr>
                <a:t>。</a:t>
              </a:r>
            </a:p>
          </p:txBody>
        </p:sp>
      </p:grpSp>
      <p:grpSp>
        <p:nvGrpSpPr>
          <p:cNvPr id="5" name="组合 4">
            <a:extLst>
              <a:ext uri="{FF2B5EF4-FFF2-40B4-BE49-F238E27FC236}">
                <a16:creationId xmlns:a16="http://schemas.microsoft.com/office/drawing/2014/main" id="{02569AFA-98DD-288A-A339-567E72B8C219}"/>
              </a:ext>
            </a:extLst>
          </p:cNvPr>
          <p:cNvGrpSpPr/>
          <p:nvPr/>
        </p:nvGrpSpPr>
        <p:grpSpPr>
          <a:xfrm>
            <a:off x="304799" y="4259454"/>
            <a:ext cx="3443608" cy="1123283"/>
            <a:chOff x="304799" y="4259454"/>
            <a:chExt cx="3443608" cy="1123283"/>
          </a:xfrm>
        </p:grpSpPr>
        <p:sp>
          <p:nvSpPr>
            <p:cNvPr id="21" name="矩形 20">
              <a:extLst>
                <a:ext uri="{FF2B5EF4-FFF2-40B4-BE49-F238E27FC236}">
                  <a16:creationId xmlns:a16="http://schemas.microsoft.com/office/drawing/2014/main" id="{9CCC43F0-4DF2-A648-9632-0A2427378868}"/>
                </a:ext>
              </a:extLst>
            </p:cNvPr>
            <p:cNvSpPr/>
            <p:nvPr/>
          </p:nvSpPr>
          <p:spPr>
            <a:xfrm>
              <a:off x="304800" y="4259454"/>
              <a:ext cx="3443607" cy="3839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紧急标志位</a:t>
              </a:r>
              <a:r>
                <a:rPr lang="en-US" altLang="zh-CN" b="1" dirty="0"/>
                <a:t>URG</a:t>
              </a:r>
              <a:endParaRPr lang="zh-CN" altLang="en-US" b="1" dirty="0"/>
            </a:p>
          </p:txBody>
        </p:sp>
        <p:sp>
          <p:nvSpPr>
            <p:cNvPr id="22" name="矩形 21">
              <a:extLst>
                <a:ext uri="{FF2B5EF4-FFF2-40B4-BE49-F238E27FC236}">
                  <a16:creationId xmlns:a16="http://schemas.microsoft.com/office/drawing/2014/main" id="{AEEA4140-CA7C-421B-8A56-F0EABDA56E6D}"/>
                </a:ext>
              </a:extLst>
            </p:cNvPr>
            <p:cNvSpPr/>
            <p:nvPr/>
          </p:nvSpPr>
          <p:spPr>
            <a:xfrm>
              <a:off x="304799" y="4646497"/>
              <a:ext cx="3443608" cy="736240"/>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lnSpc>
                  <a:spcPct val="150000"/>
                </a:lnSpc>
                <a:buFont typeface="Wingdings" panose="05000000000000000000" pitchFamily="2" charset="2"/>
                <a:buChar char="p"/>
              </a:pPr>
              <a:r>
                <a:rPr lang="zh-CN" altLang="en-US" sz="1600" b="1" dirty="0">
                  <a:solidFill>
                    <a:schemeClr val="tx1"/>
                  </a:solidFill>
                </a:rPr>
                <a:t>当</a:t>
              </a:r>
              <a:r>
                <a:rPr lang="en-US" altLang="zh-CN" sz="1600" b="1" dirty="0">
                  <a:solidFill>
                    <a:schemeClr val="tx1"/>
                  </a:solidFill>
                </a:rPr>
                <a:t>URG=1</a:t>
              </a:r>
              <a:r>
                <a:rPr lang="zh-CN" altLang="en-US" sz="1600" b="1" dirty="0">
                  <a:solidFill>
                    <a:schemeClr val="tx1"/>
                  </a:solidFill>
                </a:rPr>
                <a:t>时，紧急指针字段有效。</a:t>
              </a:r>
              <a:endParaRPr lang="en-US" altLang="zh-CN" sz="1600" b="1" dirty="0">
                <a:solidFill>
                  <a:schemeClr val="tx1"/>
                </a:solidFill>
              </a:endParaRPr>
            </a:p>
            <a:p>
              <a:pPr marL="285750" indent="-285750">
                <a:lnSpc>
                  <a:spcPct val="150000"/>
                </a:lnSpc>
                <a:buFont typeface="Wingdings" panose="05000000000000000000" pitchFamily="2" charset="2"/>
                <a:buChar char="p"/>
              </a:pPr>
              <a:r>
                <a:rPr lang="zh-CN" altLang="en-US" sz="1600" b="1" dirty="0">
                  <a:solidFill>
                    <a:schemeClr val="tx1"/>
                  </a:solidFill>
                </a:rPr>
                <a:t>当</a:t>
              </a:r>
              <a:r>
                <a:rPr lang="en-US" altLang="zh-CN" sz="1600" b="1" dirty="0">
                  <a:solidFill>
                    <a:schemeClr val="tx1"/>
                  </a:solidFill>
                </a:rPr>
                <a:t>URG=0</a:t>
              </a:r>
              <a:r>
                <a:rPr lang="zh-CN" altLang="en-US" sz="1600" b="1" dirty="0">
                  <a:solidFill>
                    <a:schemeClr val="tx1"/>
                  </a:solidFill>
                </a:rPr>
                <a:t>时，紧急指针字段无效。</a:t>
              </a:r>
            </a:p>
          </p:txBody>
        </p:sp>
      </p:grpSp>
    </p:spTree>
    <p:custDataLst>
      <p:tags r:id="rId1"/>
    </p:custDataLst>
    <p:extLst>
      <p:ext uri="{BB962C8B-B14F-4D97-AF65-F5344CB8AC3E}">
        <p14:creationId xmlns:p14="http://schemas.microsoft.com/office/powerpoint/2010/main" val="150832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up)">
                                      <p:cBhvr>
                                        <p:cTn id="7" dur="500"/>
                                        <p:tgtEl>
                                          <p:spTgt spid="91"/>
                                        </p:tgtEl>
                                      </p:cBhvr>
                                    </p:animEffect>
                                  </p:childTnLst>
                                </p:cTn>
                              </p:par>
                              <p:par>
                                <p:cTn id="8" presetID="17"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p:cTn id="10" dur="500" fill="hold"/>
                                        <p:tgtEl>
                                          <p:spTgt spid="17"/>
                                        </p:tgtEl>
                                        <p:attrNameLst>
                                          <p:attrName>ppt_w</p:attrName>
                                        </p:attrNameLst>
                                      </p:cBhvr>
                                      <p:tavLst>
                                        <p:tav tm="0">
                                          <p:val>
                                            <p:fltVal val="0"/>
                                          </p:val>
                                        </p:tav>
                                        <p:tav tm="100000">
                                          <p:val>
                                            <p:strVal val="#ppt_w"/>
                                          </p:val>
                                        </p:tav>
                                      </p:tavLst>
                                    </p:anim>
                                    <p:anim calcmode="lin" valueType="num">
                                      <p:cBhvr>
                                        <p:cTn id="11"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9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90">
            <a:extLst>
              <a:ext uri="{FF2B5EF4-FFF2-40B4-BE49-F238E27FC236}">
                <a16:creationId xmlns:a16="http://schemas.microsoft.com/office/drawing/2014/main" id="{00F8A723-AE30-021F-4DF4-D3F593F5962F}"/>
              </a:ext>
            </a:extLst>
          </p:cNvPr>
          <p:cNvSpPr>
            <a:spLocks/>
          </p:cNvSpPr>
          <p:nvPr/>
        </p:nvSpPr>
        <p:spPr>
          <a:xfrm>
            <a:off x="3866606" y="3307025"/>
            <a:ext cx="3735977" cy="646331"/>
          </a:xfrm>
          <a:prstGeom prst="rect">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p>
          </p:txBody>
        </p:sp>
      </p:grpSp>
      <p:pic>
        <p:nvPicPr>
          <p:cNvPr id="11" name="图片 10" descr="形状&#10;&#10;中度可信度描述已自动生成">
            <a:extLst>
              <a:ext uri="{FF2B5EF4-FFF2-40B4-BE49-F238E27FC236}">
                <a16:creationId xmlns:a16="http://schemas.microsoft.com/office/drawing/2014/main" id="{68F07DBE-1845-3FCC-D8F9-604AEC9ABCC6}"/>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3106779" y="1214721"/>
            <a:ext cx="5976659" cy="2782512"/>
          </a:xfrm>
          <a:prstGeom prst="rect">
            <a:avLst/>
          </a:prstGeom>
        </p:spPr>
      </p:pic>
      <p:grpSp>
        <p:nvGrpSpPr>
          <p:cNvPr id="14" name="组合 13">
            <a:extLst>
              <a:ext uri="{FF2B5EF4-FFF2-40B4-BE49-F238E27FC236}">
                <a16:creationId xmlns:a16="http://schemas.microsoft.com/office/drawing/2014/main" id="{4CFE575E-7A3C-97A7-1846-50FAD1A67ECA}"/>
              </a:ext>
            </a:extLst>
          </p:cNvPr>
          <p:cNvGrpSpPr>
            <a:grpSpLocks noGrp="1" noUngrp="1" noRot="1" noMove="1" noResize="1"/>
          </p:cNvGrpSpPr>
          <p:nvPr/>
        </p:nvGrpSpPr>
        <p:grpSpPr>
          <a:xfrm>
            <a:off x="1828801" y="1476103"/>
            <a:ext cx="1886324" cy="1763486"/>
            <a:chOff x="1828801" y="1476103"/>
            <a:chExt cx="1886324" cy="1763486"/>
          </a:xfrm>
        </p:grpSpPr>
        <p:sp>
          <p:nvSpPr>
            <p:cNvPr id="12" name="左大括号 11">
              <a:extLst>
                <a:ext uri="{FF2B5EF4-FFF2-40B4-BE49-F238E27FC236}">
                  <a16:creationId xmlns:a16="http://schemas.microsoft.com/office/drawing/2014/main" id="{6AA23358-CF7D-DCFA-3ACE-A66B121CD90D}"/>
                </a:ext>
              </a:extLst>
            </p:cNvPr>
            <p:cNvSpPr>
              <a:spLocks noGrp="1" noRot="1" noMove="1" noResize="1" noEditPoints="1" noAdjustHandles="1" noChangeArrowheads="1" noChangeShapeType="1"/>
            </p:cNvSpPr>
            <p:nvPr/>
          </p:nvSpPr>
          <p:spPr>
            <a:xfrm>
              <a:off x="3430719" y="1476103"/>
              <a:ext cx="284406" cy="1763486"/>
            </a:xfrm>
            <a:prstGeom prst="leftBrace">
              <a:avLst>
                <a:gd name="adj1" fmla="val 6422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FC326A6-C085-463C-E7FF-8335E4094571}"/>
                </a:ext>
              </a:extLst>
            </p:cNvPr>
            <p:cNvSpPr txBox="1">
              <a:spLocks noGrp="1" noRot="1" noMove="1" noResize="1" noEditPoints="1" noAdjustHandles="1" noChangeArrowheads="1" noChangeShapeType="1"/>
            </p:cNvSpPr>
            <p:nvPr/>
          </p:nvSpPr>
          <p:spPr>
            <a:xfrm>
              <a:off x="1828801" y="2034680"/>
              <a:ext cx="1856300" cy="646331"/>
            </a:xfrm>
            <a:prstGeom prst="rect">
              <a:avLst/>
            </a:prstGeom>
            <a:noFill/>
          </p:spPr>
          <p:txBody>
            <a:bodyPr wrap="square" rtlCol="0">
              <a:spAutoFit/>
            </a:bodyPr>
            <a:lstStyle/>
            <a:p>
              <a:pPr algn="ctr"/>
              <a:r>
                <a:rPr lang="zh-CN" altLang="en-US" b="1" dirty="0"/>
                <a:t>固定首部</a:t>
              </a:r>
              <a:endParaRPr lang="en-US" altLang="zh-CN" b="1" dirty="0"/>
            </a:p>
            <a:p>
              <a:pPr algn="ctr"/>
              <a:r>
                <a:rPr lang="zh-CN" altLang="en-US" b="1" dirty="0"/>
                <a:t>（</a:t>
              </a:r>
              <a:r>
                <a:rPr lang="en-US" altLang="zh-CN" b="1" dirty="0"/>
                <a:t>20</a:t>
              </a:r>
              <a:r>
                <a:rPr lang="zh-CN" altLang="en-US" b="1" dirty="0"/>
                <a:t>字节）</a:t>
              </a:r>
            </a:p>
          </p:txBody>
        </p:sp>
      </p:grpSp>
      <p:grpSp>
        <p:nvGrpSpPr>
          <p:cNvPr id="15" name="组合 14">
            <a:extLst>
              <a:ext uri="{FF2B5EF4-FFF2-40B4-BE49-F238E27FC236}">
                <a16:creationId xmlns:a16="http://schemas.microsoft.com/office/drawing/2014/main" id="{E513724B-9749-14BA-7EB7-EA6CB6E5DB05}"/>
              </a:ext>
            </a:extLst>
          </p:cNvPr>
          <p:cNvGrpSpPr>
            <a:grpSpLocks noGrp="1" noUngrp="1" noRot="1" noMove="1" noResize="1"/>
          </p:cNvGrpSpPr>
          <p:nvPr/>
        </p:nvGrpSpPr>
        <p:grpSpPr>
          <a:xfrm>
            <a:off x="1828801" y="3239588"/>
            <a:ext cx="1886324" cy="757645"/>
            <a:chOff x="1828801" y="3239588"/>
            <a:chExt cx="1886324" cy="757645"/>
          </a:xfrm>
        </p:grpSpPr>
        <p:sp>
          <p:nvSpPr>
            <p:cNvPr id="89" name="左大括号 88">
              <a:extLst>
                <a:ext uri="{FF2B5EF4-FFF2-40B4-BE49-F238E27FC236}">
                  <a16:creationId xmlns:a16="http://schemas.microsoft.com/office/drawing/2014/main" id="{179BDFCA-59B4-BD8A-8DC3-8ADDC840AE82}"/>
                </a:ext>
              </a:extLst>
            </p:cNvPr>
            <p:cNvSpPr>
              <a:spLocks noGrp="1" noRot="1" noMove="1" noResize="1" noEditPoints="1" noAdjustHandles="1" noChangeArrowheads="1" noChangeShapeType="1"/>
            </p:cNvSpPr>
            <p:nvPr/>
          </p:nvSpPr>
          <p:spPr>
            <a:xfrm>
              <a:off x="3430719" y="3239588"/>
              <a:ext cx="284406" cy="757645"/>
            </a:xfrm>
            <a:prstGeom prst="leftBrace">
              <a:avLst>
                <a:gd name="adj1" fmla="val 6422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E5ED7B7F-9D18-9DDF-07F8-6B5BBF22A3E1}"/>
                </a:ext>
              </a:extLst>
            </p:cNvPr>
            <p:cNvSpPr txBox="1">
              <a:spLocks noGrp="1" noRot="1" noMove="1" noResize="1" noEditPoints="1" noAdjustHandles="1" noChangeArrowheads="1" noChangeShapeType="1"/>
            </p:cNvSpPr>
            <p:nvPr/>
          </p:nvSpPr>
          <p:spPr>
            <a:xfrm>
              <a:off x="1828801" y="3307025"/>
              <a:ext cx="1856300" cy="646331"/>
            </a:xfrm>
            <a:prstGeom prst="rect">
              <a:avLst/>
            </a:prstGeom>
            <a:noFill/>
          </p:spPr>
          <p:txBody>
            <a:bodyPr wrap="square" rtlCol="0">
              <a:spAutoFit/>
            </a:bodyPr>
            <a:lstStyle/>
            <a:p>
              <a:pPr algn="ctr"/>
              <a:r>
                <a:rPr lang="zh-CN" altLang="en-US" b="1" dirty="0"/>
                <a:t>扩展首部</a:t>
              </a:r>
              <a:endParaRPr lang="en-US" altLang="zh-CN" b="1" dirty="0"/>
            </a:p>
            <a:p>
              <a:pPr algn="ctr"/>
              <a:r>
                <a:rPr lang="zh-CN" altLang="en-US" b="1" dirty="0"/>
                <a:t>（最大</a:t>
              </a:r>
              <a:r>
                <a:rPr lang="en-US" altLang="zh-CN" b="1" dirty="0"/>
                <a:t>40</a:t>
              </a:r>
              <a:r>
                <a:rPr lang="zh-CN" altLang="en-US" b="1" dirty="0"/>
                <a:t>字节）</a:t>
              </a:r>
            </a:p>
          </p:txBody>
        </p:sp>
      </p:grpSp>
      <p:grpSp>
        <p:nvGrpSpPr>
          <p:cNvPr id="5" name="组合 4">
            <a:extLst>
              <a:ext uri="{FF2B5EF4-FFF2-40B4-BE49-F238E27FC236}">
                <a16:creationId xmlns:a16="http://schemas.microsoft.com/office/drawing/2014/main" id="{D937B70C-BB90-509F-CAC2-1B00B4A7FCDE}"/>
              </a:ext>
            </a:extLst>
          </p:cNvPr>
          <p:cNvGrpSpPr/>
          <p:nvPr/>
        </p:nvGrpSpPr>
        <p:grpSpPr>
          <a:xfrm>
            <a:off x="1333959" y="4176991"/>
            <a:ext cx="9524081" cy="2261909"/>
            <a:chOff x="1333959" y="4176991"/>
            <a:chExt cx="9524081" cy="2261909"/>
          </a:xfrm>
        </p:grpSpPr>
        <p:sp>
          <p:nvSpPr>
            <p:cNvPr id="42" name="矩形 41">
              <a:extLst>
                <a:ext uri="{FF2B5EF4-FFF2-40B4-BE49-F238E27FC236}">
                  <a16:creationId xmlns:a16="http://schemas.microsoft.com/office/drawing/2014/main" id="{D0C0BB11-878A-99F0-59C6-3BA5D1545FA2}"/>
                </a:ext>
              </a:extLst>
            </p:cNvPr>
            <p:cNvSpPr/>
            <p:nvPr/>
          </p:nvSpPr>
          <p:spPr>
            <a:xfrm>
              <a:off x="1333961" y="4176991"/>
              <a:ext cx="9524077" cy="3839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选项（长度可变，最大</a:t>
              </a:r>
              <a:r>
                <a:rPr lang="en-US" altLang="zh-CN" b="1" dirty="0"/>
                <a:t>40</a:t>
              </a:r>
              <a:r>
                <a:rPr lang="zh-CN" altLang="en-US" b="1" dirty="0"/>
                <a:t>字节）</a:t>
              </a:r>
            </a:p>
          </p:txBody>
        </p:sp>
        <p:sp>
          <p:nvSpPr>
            <p:cNvPr id="43" name="矩形 42">
              <a:extLst>
                <a:ext uri="{FF2B5EF4-FFF2-40B4-BE49-F238E27FC236}">
                  <a16:creationId xmlns:a16="http://schemas.microsoft.com/office/drawing/2014/main" id="{E31E0973-125A-8752-77E6-172336A58BCC}"/>
                </a:ext>
              </a:extLst>
            </p:cNvPr>
            <p:cNvSpPr/>
            <p:nvPr/>
          </p:nvSpPr>
          <p:spPr>
            <a:xfrm>
              <a:off x="1333959" y="4564033"/>
              <a:ext cx="9524081" cy="1874867"/>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lnSpc>
                  <a:spcPts val="2400"/>
                </a:lnSpc>
                <a:buFont typeface="Wingdings" panose="05000000000000000000" pitchFamily="2" charset="2"/>
                <a:buChar char="p"/>
              </a:pPr>
              <a:r>
                <a:rPr lang="zh-CN" altLang="en-US" sz="1600" b="1" dirty="0">
                  <a:solidFill>
                    <a:schemeClr val="tx1"/>
                  </a:solidFill>
                </a:rPr>
                <a:t>最大报文段长度</a:t>
              </a:r>
              <a:r>
                <a:rPr lang="en-US" altLang="zh-CN" sz="1600" b="1" dirty="0">
                  <a:solidFill>
                    <a:schemeClr val="tx1"/>
                  </a:solidFill>
                </a:rPr>
                <a:t>MSS</a:t>
              </a:r>
              <a:r>
                <a:rPr lang="zh-CN" altLang="en-US" sz="1600" b="1" dirty="0">
                  <a:solidFill>
                    <a:schemeClr val="tx1"/>
                  </a:solidFill>
                </a:rPr>
                <a:t>选项：指出</a:t>
              </a:r>
              <a:r>
                <a:rPr lang="en-US" altLang="zh-CN" sz="1600" b="1" dirty="0">
                  <a:solidFill>
                    <a:schemeClr val="tx1"/>
                  </a:solidFill>
                </a:rPr>
                <a:t>TCP</a:t>
              </a:r>
              <a:r>
                <a:rPr lang="zh-CN" altLang="en-US" sz="1600" b="1" dirty="0">
                  <a:solidFill>
                    <a:schemeClr val="tx1"/>
                  </a:solidFill>
                </a:rPr>
                <a:t>报文段数据载荷部分的最大长度，而不是整个</a:t>
              </a:r>
              <a:r>
                <a:rPr lang="en-US" altLang="zh-CN" sz="1600" b="1" dirty="0">
                  <a:solidFill>
                    <a:schemeClr val="tx1"/>
                  </a:solidFill>
                </a:rPr>
                <a:t>TCP</a:t>
              </a:r>
              <a:r>
                <a:rPr lang="zh-CN" altLang="en-US" sz="1600" b="1" dirty="0">
                  <a:solidFill>
                    <a:schemeClr val="tx1"/>
                  </a:solidFill>
                </a:rPr>
                <a:t>报文段的长度。</a:t>
              </a:r>
              <a:endParaRPr lang="en-US" altLang="zh-CN" sz="1600" b="1" dirty="0">
                <a:solidFill>
                  <a:schemeClr val="tx1"/>
                </a:solidFill>
              </a:endParaRPr>
            </a:p>
            <a:p>
              <a:pPr marL="285750" indent="-285750">
                <a:lnSpc>
                  <a:spcPts val="2400"/>
                </a:lnSpc>
                <a:buFont typeface="Wingdings" panose="05000000000000000000" pitchFamily="2" charset="2"/>
                <a:buChar char="p"/>
              </a:pPr>
              <a:r>
                <a:rPr lang="zh-CN" altLang="en-US" sz="1600" b="1" dirty="0">
                  <a:solidFill>
                    <a:schemeClr val="tx1"/>
                  </a:solidFill>
                </a:rPr>
                <a:t>窗口扩大选项：用来扩大窗口，提高吞吐率。</a:t>
              </a:r>
              <a:endParaRPr lang="en-US" altLang="zh-CN" sz="1600" b="1" dirty="0">
                <a:solidFill>
                  <a:schemeClr val="tx1"/>
                </a:solidFill>
              </a:endParaRPr>
            </a:p>
            <a:p>
              <a:pPr marL="285750" indent="-285750">
                <a:lnSpc>
                  <a:spcPts val="2400"/>
                </a:lnSpc>
                <a:buFont typeface="Wingdings" panose="05000000000000000000" pitchFamily="2" charset="2"/>
                <a:buChar char="p"/>
              </a:pPr>
              <a:r>
                <a:rPr lang="zh-CN" altLang="en-US" sz="1600" b="1" dirty="0">
                  <a:solidFill>
                    <a:schemeClr val="tx1"/>
                  </a:solidFill>
                </a:rPr>
                <a:t>时间戳选项：</a:t>
              </a:r>
              <a:endParaRPr lang="en-US" altLang="zh-CN" sz="1600" b="1" dirty="0">
                <a:solidFill>
                  <a:schemeClr val="tx1"/>
                </a:solidFill>
              </a:endParaRPr>
            </a:p>
            <a:p>
              <a:pPr marL="742950" lvl="1" indent="-285750">
                <a:lnSpc>
                  <a:spcPts val="2400"/>
                </a:lnSpc>
                <a:buFont typeface="Arial" panose="020B0604020202020204" pitchFamily="34" charset="0"/>
                <a:buChar char="•"/>
              </a:pPr>
              <a:r>
                <a:rPr lang="zh-CN" altLang="en-US" sz="1600" b="1" dirty="0">
                  <a:solidFill>
                    <a:schemeClr val="tx1"/>
                  </a:solidFill>
                </a:rPr>
                <a:t>用于计算往返时间</a:t>
              </a:r>
              <a:r>
                <a:rPr lang="en-US" altLang="zh-CN" sz="1600" b="1" dirty="0">
                  <a:solidFill>
                    <a:schemeClr val="tx1"/>
                  </a:solidFill>
                </a:rPr>
                <a:t>RTT</a:t>
              </a:r>
            </a:p>
            <a:p>
              <a:pPr marL="742950" lvl="1" indent="-285750">
                <a:lnSpc>
                  <a:spcPts val="2400"/>
                </a:lnSpc>
                <a:buFont typeface="Arial" panose="020B0604020202020204" pitchFamily="34" charset="0"/>
                <a:buChar char="•"/>
              </a:pPr>
              <a:r>
                <a:rPr lang="zh-CN" altLang="en-US" sz="1600" b="1" dirty="0">
                  <a:solidFill>
                    <a:schemeClr val="tx1"/>
                  </a:solidFill>
                </a:rPr>
                <a:t>用于处理序号超范围的情况，又称为防止序号绕回</a:t>
              </a:r>
              <a:r>
                <a:rPr lang="en-US" altLang="zh-CN" sz="1600" b="1" dirty="0">
                  <a:solidFill>
                    <a:schemeClr val="tx1"/>
                  </a:solidFill>
                </a:rPr>
                <a:t>PAWS</a:t>
              </a:r>
              <a:r>
                <a:rPr lang="zh-CN" altLang="en-US" sz="1600" b="1" dirty="0">
                  <a:solidFill>
                    <a:schemeClr val="tx1"/>
                  </a:solidFill>
                </a:rPr>
                <a:t>。</a:t>
              </a:r>
              <a:endParaRPr lang="en-US" altLang="zh-CN" sz="1600" b="1" dirty="0">
                <a:solidFill>
                  <a:schemeClr val="tx1"/>
                </a:solidFill>
              </a:endParaRPr>
            </a:p>
            <a:p>
              <a:pPr marL="285750" indent="-285750">
                <a:lnSpc>
                  <a:spcPts val="2400"/>
                </a:lnSpc>
                <a:buFont typeface="Wingdings" panose="05000000000000000000" pitchFamily="2" charset="2"/>
                <a:buChar char="p"/>
              </a:pPr>
              <a:r>
                <a:rPr lang="zh-CN" altLang="en-US" sz="1600" b="1" dirty="0">
                  <a:solidFill>
                    <a:schemeClr val="tx1"/>
                  </a:solidFill>
                </a:rPr>
                <a:t>选择确认选项：用来实现选择确认功能。</a:t>
              </a:r>
            </a:p>
          </p:txBody>
        </p:sp>
      </p:grpSp>
    </p:spTree>
    <p:custDataLst>
      <p:tags r:id="rId1"/>
    </p:custDataLst>
    <p:extLst>
      <p:ext uri="{BB962C8B-B14F-4D97-AF65-F5344CB8AC3E}">
        <p14:creationId xmlns:p14="http://schemas.microsoft.com/office/powerpoint/2010/main" val="193551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ppt_w</p:attrName>
                                        </p:attrNameLst>
                                      </p:cBhvr>
                                      <p:tavLst>
                                        <p:tav tm="0">
                                          <p:val>
                                            <p:fltVal val="0"/>
                                          </p:val>
                                        </p:tav>
                                        <p:tav tm="100000">
                                          <p:val>
                                            <p:strVal val="#ppt_w"/>
                                          </p:val>
                                        </p:tav>
                                      </p:tavLst>
                                    </p:anim>
                                    <p:anim calcmode="lin" valueType="num">
                                      <p:cBhvr>
                                        <p:cTn id="8" dur="500" fill="hold"/>
                                        <p:tgtEl>
                                          <p:spTgt spid="91"/>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F6F0B185-87BF-941F-E61D-8B27710B72A6}"/>
              </a:ext>
            </a:extLst>
          </p:cNvPr>
          <p:cNvSpPr txBox="1"/>
          <p:nvPr/>
        </p:nvSpPr>
        <p:spPr>
          <a:xfrm>
            <a:off x="9631967" y="852321"/>
            <a:ext cx="2255233" cy="646331"/>
          </a:xfrm>
          <a:prstGeom prst="rect">
            <a:avLst/>
          </a:prstGeom>
          <a:solidFill>
            <a:schemeClr val="accent1"/>
          </a:solidFill>
        </p:spPr>
        <p:txBody>
          <a:bodyPr wrap="square" rtlCol="0">
            <a:spAutoFit/>
          </a:bodyPr>
          <a:lstStyle/>
          <a:p>
            <a:pPr algn="ctr"/>
            <a:r>
              <a:rPr lang="zh-CN" altLang="en-US" b="1" dirty="0">
                <a:solidFill>
                  <a:schemeClr val="bg1"/>
                </a:solidFill>
              </a:rPr>
              <a:t>与</a:t>
            </a:r>
            <a:r>
              <a:rPr lang="en-US" altLang="zh-CN" b="1" dirty="0">
                <a:solidFill>
                  <a:schemeClr val="bg1"/>
                </a:solidFill>
              </a:rPr>
              <a:t>IPv4</a:t>
            </a:r>
            <a:r>
              <a:rPr lang="zh-CN" altLang="en-US" b="1" dirty="0">
                <a:solidFill>
                  <a:schemeClr val="bg1"/>
                </a:solidFill>
              </a:rPr>
              <a:t>数据报首部中的填充字段作用一样</a:t>
            </a:r>
          </a:p>
        </p:txBody>
      </p:sp>
      <p:sp>
        <p:nvSpPr>
          <p:cNvPr id="7" name="对话气泡: 椭圆形 6">
            <a:extLst>
              <a:ext uri="{FF2B5EF4-FFF2-40B4-BE49-F238E27FC236}">
                <a16:creationId xmlns:a16="http://schemas.microsoft.com/office/drawing/2014/main" id="{7F094EC2-007C-1089-63D4-4EA0374C14B6}"/>
              </a:ext>
            </a:extLst>
          </p:cNvPr>
          <p:cNvSpPr/>
          <p:nvPr/>
        </p:nvSpPr>
        <p:spPr>
          <a:xfrm>
            <a:off x="10208293" y="1609853"/>
            <a:ext cx="1620654" cy="749639"/>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似曾相识</a:t>
            </a:r>
          </a:p>
        </p:txBody>
      </p:sp>
      <p:sp>
        <p:nvSpPr>
          <p:cNvPr id="91" name="矩形 90">
            <a:extLst>
              <a:ext uri="{FF2B5EF4-FFF2-40B4-BE49-F238E27FC236}">
                <a16:creationId xmlns:a16="http://schemas.microsoft.com/office/drawing/2014/main" id="{00F8A723-AE30-021F-4DF4-D3F593F5962F}"/>
              </a:ext>
            </a:extLst>
          </p:cNvPr>
          <p:cNvSpPr>
            <a:spLocks/>
          </p:cNvSpPr>
          <p:nvPr/>
        </p:nvSpPr>
        <p:spPr>
          <a:xfrm>
            <a:off x="7824637" y="3307025"/>
            <a:ext cx="934009" cy="646331"/>
          </a:xfrm>
          <a:prstGeom prst="rect">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p>
          </p:txBody>
        </p:sp>
      </p:grpSp>
      <p:pic>
        <p:nvPicPr>
          <p:cNvPr id="11" name="图片 10" descr="形状&#10;&#10;中度可信度描述已自动生成">
            <a:extLst>
              <a:ext uri="{FF2B5EF4-FFF2-40B4-BE49-F238E27FC236}">
                <a16:creationId xmlns:a16="http://schemas.microsoft.com/office/drawing/2014/main" id="{68F07DBE-1845-3FCC-D8F9-604AEC9ABCC6}"/>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3106779" y="1214721"/>
            <a:ext cx="5976659" cy="2782512"/>
          </a:xfrm>
          <a:prstGeom prst="rect">
            <a:avLst/>
          </a:prstGeom>
        </p:spPr>
      </p:pic>
      <p:grpSp>
        <p:nvGrpSpPr>
          <p:cNvPr id="14" name="组合 13">
            <a:extLst>
              <a:ext uri="{FF2B5EF4-FFF2-40B4-BE49-F238E27FC236}">
                <a16:creationId xmlns:a16="http://schemas.microsoft.com/office/drawing/2014/main" id="{4CFE575E-7A3C-97A7-1846-50FAD1A67ECA}"/>
              </a:ext>
            </a:extLst>
          </p:cNvPr>
          <p:cNvGrpSpPr>
            <a:grpSpLocks noGrp="1" noUngrp="1" noRot="1" noMove="1" noResize="1"/>
          </p:cNvGrpSpPr>
          <p:nvPr/>
        </p:nvGrpSpPr>
        <p:grpSpPr>
          <a:xfrm>
            <a:off x="1828801" y="1476103"/>
            <a:ext cx="1886324" cy="1763486"/>
            <a:chOff x="1828801" y="1476103"/>
            <a:chExt cx="1886324" cy="1763486"/>
          </a:xfrm>
        </p:grpSpPr>
        <p:sp>
          <p:nvSpPr>
            <p:cNvPr id="12" name="左大括号 11">
              <a:extLst>
                <a:ext uri="{FF2B5EF4-FFF2-40B4-BE49-F238E27FC236}">
                  <a16:creationId xmlns:a16="http://schemas.microsoft.com/office/drawing/2014/main" id="{6AA23358-CF7D-DCFA-3ACE-A66B121CD90D}"/>
                </a:ext>
              </a:extLst>
            </p:cNvPr>
            <p:cNvSpPr>
              <a:spLocks noGrp="1" noRot="1" noMove="1" noResize="1" noEditPoints="1" noAdjustHandles="1" noChangeArrowheads="1" noChangeShapeType="1"/>
            </p:cNvSpPr>
            <p:nvPr/>
          </p:nvSpPr>
          <p:spPr>
            <a:xfrm>
              <a:off x="3430719" y="1476103"/>
              <a:ext cx="284406" cy="1763486"/>
            </a:xfrm>
            <a:prstGeom prst="leftBrace">
              <a:avLst>
                <a:gd name="adj1" fmla="val 6422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FC326A6-C085-463C-E7FF-8335E4094571}"/>
                </a:ext>
              </a:extLst>
            </p:cNvPr>
            <p:cNvSpPr txBox="1">
              <a:spLocks noGrp="1" noRot="1" noMove="1" noResize="1" noEditPoints="1" noAdjustHandles="1" noChangeArrowheads="1" noChangeShapeType="1"/>
            </p:cNvSpPr>
            <p:nvPr/>
          </p:nvSpPr>
          <p:spPr>
            <a:xfrm>
              <a:off x="1828801" y="2034680"/>
              <a:ext cx="1856300" cy="646331"/>
            </a:xfrm>
            <a:prstGeom prst="rect">
              <a:avLst/>
            </a:prstGeom>
            <a:noFill/>
          </p:spPr>
          <p:txBody>
            <a:bodyPr wrap="square" rtlCol="0">
              <a:spAutoFit/>
            </a:bodyPr>
            <a:lstStyle/>
            <a:p>
              <a:pPr algn="ctr"/>
              <a:r>
                <a:rPr lang="zh-CN" altLang="en-US" b="1" dirty="0"/>
                <a:t>固定首部</a:t>
              </a:r>
              <a:endParaRPr lang="en-US" altLang="zh-CN" b="1" dirty="0"/>
            </a:p>
            <a:p>
              <a:pPr algn="ctr"/>
              <a:r>
                <a:rPr lang="zh-CN" altLang="en-US" b="1" dirty="0"/>
                <a:t>（</a:t>
              </a:r>
              <a:r>
                <a:rPr lang="en-US" altLang="zh-CN" b="1" dirty="0"/>
                <a:t>20</a:t>
              </a:r>
              <a:r>
                <a:rPr lang="zh-CN" altLang="en-US" b="1" dirty="0"/>
                <a:t>字节）</a:t>
              </a:r>
            </a:p>
          </p:txBody>
        </p:sp>
      </p:grpSp>
      <p:grpSp>
        <p:nvGrpSpPr>
          <p:cNvPr id="15" name="组合 14">
            <a:extLst>
              <a:ext uri="{FF2B5EF4-FFF2-40B4-BE49-F238E27FC236}">
                <a16:creationId xmlns:a16="http://schemas.microsoft.com/office/drawing/2014/main" id="{E513724B-9749-14BA-7EB7-EA6CB6E5DB05}"/>
              </a:ext>
            </a:extLst>
          </p:cNvPr>
          <p:cNvGrpSpPr>
            <a:grpSpLocks noGrp="1" noUngrp="1" noRot="1" noMove="1" noResize="1"/>
          </p:cNvGrpSpPr>
          <p:nvPr/>
        </p:nvGrpSpPr>
        <p:grpSpPr>
          <a:xfrm>
            <a:off x="1828801" y="3239588"/>
            <a:ext cx="1886324" cy="757645"/>
            <a:chOff x="1828801" y="3239588"/>
            <a:chExt cx="1886324" cy="757645"/>
          </a:xfrm>
        </p:grpSpPr>
        <p:sp>
          <p:nvSpPr>
            <p:cNvPr id="89" name="左大括号 88">
              <a:extLst>
                <a:ext uri="{FF2B5EF4-FFF2-40B4-BE49-F238E27FC236}">
                  <a16:creationId xmlns:a16="http://schemas.microsoft.com/office/drawing/2014/main" id="{179BDFCA-59B4-BD8A-8DC3-8ADDC840AE82}"/>
                </a:ext>
              </a:extLst>
            </p:cNvPr>
            <p:cNvSpPr>
              <a:spLocks noGrp="1" noRot="1" noMove="1" noResize="1" noEditPoints="1" noAdjustHandles="1" noChangeArrowheads="1" noChangeShapeType="1"/>
            </p:cNvSpPr>
            <p:nvPr/>
          </p:nvSpPr>
          <p:spPr>
            <a:xfrm>
              <a:off x="3430719" y="3239588"/>
              <a:ext cx="284406" cy="757645"/>
            </a:xfrm>
            <a:prstGeom prst="leftBrace">
              <a:avLst>
                <a:gd name="adj1" fmla="val 6422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E5ED7B7F-9D18-9DDF-07F8-6B5BBF22A3E1}"/>
                </a:ext>
              </a:extLst>
            </p:cNvPr>
            <p:cNvSpPr txBox="1">
              <a:spLocks noGrp="1" noRot="1" noMove="1" noResize="1" noEditPoints="1" noAdjustHandles="1" noChangeArrowheads="1" noChangeShapeType="1"/>
            </p:cNvSpPr>
            <p:nvPr/>
          </p:nvSpPr>
          <p:spPr>
            <a:xfrm>
              <a:off x="1828801" y="3307025"/>
              <a:ext cx="1856300" cy="646331"/>
            </a:xfrm>
            <a:prstGeom prst="rect">
              <a:avLst/>
            </a:prstGeom>
            <a:noFill/>
          </p:spPr>
          <p:txBody>
            <a:bodyPr wrap="square" rtlCol="0">
              <a:spAutoFit/>
            </a:bodyPr>
            <a:lstStyle/>
            <a:p>
              <a:pPr algn="ctr"/>
              <a:r>
                <a:rPr lang="zh-CN" altLang="en-US" b="1" dirty="0"/>
                <a:t>扩展首部</a:t>
              </a:r>
              <a:endParaRPr lang="en-US" altLang="zh-CN" b="1" dirty="0"/>
            </a:p>
            <a:p>
              <a:pPr algn="ctr"/>
              <a:r>
                <a:rPr lang="zh-CN" altLang="en-US" b="1" dirty="0"/>
                <a:t>（最大</a:t>
              </a:r>
              <a:r>
                <a:rPr lang="en-US" altLang="zh-CN" b="1" dirty="0"/>
                <a:t>40</a:t>
              </a:r>
              <a:r>
                <a:rPr lang="zh-CN" altLang="en-US" b="1" dirty="0"/>
                <a:t>字节）</a:t>
              </a:r>
            </a:p>
          </p:txBody>
        </p:sp>
      </p:grpSp>
      <p:sp>
        <p:nvSpPr>
          <p:cNvPr id="6" name="对话气泡: 矩形 5">
            <a:extLst>
              <a:ext uri="{FF2B5EF4-FFF2-40B4-BE49-F238E27FC236}">
                <a16:creationId xmlns:a16="http://schemas.microsoft.com/office/drawing/2014/main" id="{BE4E91C7-DC9D-D263-C4CD-E09DD05886FD}"/>
              </a:ext>
            </a:extLst>
          </p:cNvPr>
          <p:cNvSpPr/>
          <p:nvPr/>
        </p:nvSpPr>
        <p:spPr>
          <a:xfrm>
            <a:off x="340133" y="2681011"/>
            <a:ext cx="1952411" cy="757645"/>
          </a:xfrm>
          <a:prstGeom prst="wedgeRectCallout">
            <a:avLst>
              <a:gd name="adj1" fmla="val 126361"/>
              <a:gd name="adj2" fmla="val -45259"/>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首部长度字段</a:t>
            </a:r>
            <a:endParaRPr lang="en-US" altLang="zh-CN" b="1" dirty="0"/>
          </a:p>
          <a:p>
            <a:pPr algn="ctr"/>
            <a:r>
              <a:rPr lang="zh-CN" altLang="en-US" b="1" dirty="0"/>
              <a:t>以</a:t>
            </a:r>
            <a:r>
              <a:rPr lang="en-US" altLang="zh-CN" b="1" dirty="0"/>
              <a:t>4</a:t>
            </a:r>
            <a:r>
              <a:rPr lang="zh-CN" altLang="en-US" b="1" dirty="0"/>
              <a:t>字节为单位</a:t>
            </a:r>
          </a:p>
        </p:txBody>
      </p:sp>
      <p:sp>
        <p:nvSpPr>
          <p:cNvPr id="17" name="对话气泡: 矩形 16">
            <a:extLst>
              <a:ext uri="{FF2B5EF4-FFF2-40B4-BE49-F238E27FC236}">
                <a16:creationId xmlns:a16="http://schemas.microsoft.com/office/drawing/2014/main" id="{38E48515-CAE8-A652-7186-997C249F699A}"/>
              </a:ext>
            </a:extLst>
          </p:cNvPr>
          <p:cNvSpPr/>
          <p:nvPr/>
        </p:nvSpPr>
        <p:spPr>
          <a:xfrm>
            <a:off x="3226274" y="4378380"/>
            <a:ext cx="2331972" cy="489734"/>
          </a:xfrm>
          <a:prstGeom prst="wedgeRectCallout">
            <a:avLst>
              <a:gd name="adj1" fmla="val -13320"/>
              <a:gd name="adj2" fmla="val -144118"/>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zh-CN" altLang="en-US" b="1" dirty="0"/>
              <a:t>长度可变（</a:t>
            </a:r>
            <a:r>
              <a:rPr lang="en-US" altLang="zh-CN" b="1" dirty="0"/>
              <a:t>0~40</a:t>
            </a:r>
            <a:r>
              <a:rPr lang="zh-CN" altLang="en-US" b="1" dirty="0"/>
              <a:t>字节）</a:t>
            </a:r>
          </a:p>
        </p:txBody>
      </p:sp>
      <p:sp>
        <p:nvSpPr>
          <p:cNvPr id="18" name="对话气泡: 矩形 17">
            <a:extLst>
              <a:ext uri="{FF2B5EF4-FFF2-40B4-BE49-F238E27FC236}">
                <a16:creationId xmlns:a16="http://schemas.microsoft.com/office/drawing/2014/main" id="{28935414-FA89-75E7-758E-3E4BB1DC301F}"/>
              </a:ext>
            </a:extLst>
          </p:cNvPr>
          <p:cNvSpPr/>
          <p:nvPr/>
        </p:nvSpPr>
        <p:spPr>
          <a:xfrm>
            <a:off x="6497144" y="4561259"/>
            <a:ext cx="5109203" cy="1362747"/>
          </a:xfrm>
          <a:prstGeom prst="wedgeRectCallout">
            <a:avLst>
              <a:gd name="adj1" fmla="val -16915"/>
              <a:gd name="adj2" fmla="val -102410"/>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150000"/>
              </a:lnSpc>
            </a:pPr>
            <a:r>
              <a:rPr lang="zh-CN" altLang="en-US" b="1" dirty="0"/>
              <a:t>         若选项字段的长度加上</a:t>
            </a:r>
            <a:r>
              <a:rPr lang="en-US" altLang="zh-CN" b="1" dirty="0"/>
              <a:t>20</a:t>
            </a:r>
            <a:r>
              <a:rPr lang="zh-CN" altLang="en-US" b="1" dirty="0"/>
              <a:t>字节固定首部的长度不能被</a:t>
            </a:r>
            <a:r>
              <a:rPr lang="en-US" altLang="zh-CN" b="1" dirty="0"/>
              <a:t>4</a:t>
            </a:r>
            <a:r>
              <a:rPr lang="zh-CN" altLang="en-US" b="1" dirty="0"/>
              <a:t>字节整除时，需要填充相应数量的比特</a:t>
            </a:r>
            <a:r>
              <a:rPr lang="en-US" altLang="zh-CN" b="1" dirty="0"/>
              <a:t>0</a:t>
            </a:r>
            <a:r>
              <a:rPr lang="zh-CN" altLang="en-US" b="1" dirty="0"/>
              <a:t>，以确保首部长度能被</a:t>
            </a:r>
            <a:r>
              <a:rPr lang="en-US" altLang="zh-CN" b="1" dirty="0"/>
              <a:t>4</a:t>
            </a:r>
            <a:r>
              <a:rPr lang="zh-CN" altLang="en-US" b="1" dirty="0"/>
              <a:t>字节整除。</a:t>
            </a:r>
          </a:p>
        </p:txBody>
      </p:sp>
      <p:grpSp>
        <p:nvGrpSpPr>
          <p:cNvPr id="19" name="组合 18">
            <a:extLst>
              <a:ext uri="{FF2B5EF4-FFF2-40B4-BE49-F238E27FC236}">
                <a16:creationId xmlns:a16="http://schemas.microsoft.com/office/drawing/2014/main" id="{9FE1EAA5-0C7F-83FC-4CFC-37C1408057B3}"/>
              </a:ext>
            </a:extLst>
          </p:cNvPr>
          <p:cNvGrpSpPr/>
          <p:nvPr/>
        </p:nvGrpSpPr>
        <p:grpSpPr>
          <a:xfrm>
            <a:off x="9787411" y="2407918"/>
            <a:ext cx="1984129" cy="1595846"/>
            <a:chOff x="3207781" y="1105990"/>
            <a:chExt cx="5776438" cy="4646020"/>
          </a:xfrm>
        </p:grpSpPr>
        <p:sp>
          <p:nvSpPr>
            <p:cNvPr id="20" name="任意多边形 4">
              <a:extLst>
                <a:ext uri="{FF2B5EF4-FFF2-40B4-BE49-F238E27FC236}">
                  <a16:creationId xmlns:a16="http://schemas.microsoft.com/office/drawing/2014/main" id="{7EFED022-CB95-9C1C-B4A6-4CC1342C660C}"/>
                </a:ext>
              </a:extLst>
            </p:cNvPr>
            <p:cNvSpPr/>
            <p:nvPr/>
          </p:nvSpPr>
          <p:spPr>
            <a:xfrm>
              <a:off x="3598883" y="5220505"/>
              <a:ext cx="5385336" cy="531505"/>
            </a:xfrm>
            <a:custGeom>
              <a:avLst/>
              <a:gdLst>
                <a:gd name="connsiteX0" fmla="*/ -514 w 4756429"/>
                <a:gd name="connsiteY0" fmla="*/ 234476 h 469435"/>
                <a:gd name="connsiteX1" fmla="*/ 2377732 w 4756429"/>
                <a:gd name="connsiteY1" fmla="*/ -210 h 469435"/>
                <a:gd name="connsiteX2" fmla="*/ 4755915 w 4756429"/>
                <a:gd name="connsiteY2" fmla="*/ 234476 h 469435"/>
                <a:gd name="connsiteX3" fmla="*/ 2377732 w 4756429"/>
                <a:gd name="connsiteY3" fmla="*/ 469226 h 469435"/>
                <a:gd name="connsiteX4" fmla="*/ -514 w 4756429"/>
                <a:gd name="connsiteY4" fmla="*/ 234476 h 46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429" h="469435">
                  <a:moveTo>
                    <a:pt x="-514" y="234476"/>
                  </a:moveTo>
                  <a:cubicBezTo>
                    <a:pt x="-514" y="104871"/>
                    <a:pt x="1064277" y="-210"/>
                    <a:pt x="2377732" y="-210"/>
                  </a:cubicBezTo>
                  <a:cubicBezTo>
                    <a:pt x="3691187" y="-210"/>
                    <a:pt x="4755915" y="104871"/>
                    <a:pt x="4755915" y="234476"/>
                  </a:cubicBezTo>
                  <a:cubicBezTo>
                    <a:pt x="4755915" y="364081"/>
                    <a:pt x="3691187" y="469226"/>
                    <a:pt x="2377732" y="469226"/>
                  </a:cubicBezTo>
                  <a:cubicBezTo>
                    <a:pt x="1064277" y="469226"/>
                    <a:pt x="-514" y="364144"/>
                    <a:pt x="-514" y="234476"/>
                  </a:cubicBezTo>
                  <a:close/>
                </a:path>
              </a:pathLst>
            </a:custGeom>
            <a:solidFill>
              <a:srgbClr val="E8E8E8"/>
            </a:solidFill>
            <a:ln w="6346" cap="flat">
              <a:noFill/>
              <a:prstDash val="solid"/>
              <a:miter/>
            </a:ln>
          </p:spPr>
          <p:txBody>
            <a:bodyPr rtlCol="0" anchor="ctr"/>
            <a:lstStyle/>
            <a:p>
              <a:endParaRPr lang="zh-CN" altLang="en-US"/>
            </a:p>
          </p:txBody>
        </p:sp>
        <p:sp>
          <p:nvSpPr>
            <p:cNvPr id="21" name="任意多边形 5">
              <a:extLst>
                <a:ext uri="{FF2B5EF4-FFF2-40B4-BE49-F238E27FC236}">
                  <a16:creationId xmlns:a16="http://schemas.microsoft.com/office/drawing/2014/main" id="{CDD5C672-AF4C-419F-FC83-1C2ADCE37B51}"/>
                </a:ext>
              </a:extLst>
            </p:cNvPr>
            <p:cNvSpPr/>
            <p:nvPr/>
          </p:nvSpPr>
          <p:spPr>
            <a:xfrm>
              <a:off x="4313321" y="3382454"/>
              <a:ext cx="883608" cy="1118025"/>
            </a:xfrm>
            <a:custGeom>
              <a:avLst/>
              <a:gdLst>
                <a:gd name="connsiteX0" fmla="*/ 304303 w 780419"/>
                <a:gd name="connsiteY0" fmla="*/ 118570 h 987461"/>
                <a:gd name="connsiteX1" fmla="*/ 254240 w 780419"/>
                <a:gd name="connsiteY1" fmla="*/ 127782 h 987461"/>
                <a:gd name="connsiteX2" fmla="*/ 200428 w 780419"/>
                <a:gd name="connsiteY2" fmla="*/ 182038 h 987461"/>
                <a:gd name="connsiteX3" fmla="*/ 189374 w 780419"/>
                <a:gd name="connsiteY3" fmla="*/ 260437 h 987461"/>
                <a:gd name="connsiteX4" fmla="*/ 195727 w 780419"/>
                <a:gd name="connsiteY4" fmla="*/ 517740 h 987461"/>
                <a:gd name="connsiteX5" fmla="*/ 71395 w 780419"/>
                <a:gd name="connsiteY5" fmla="*/ 592835 h 987461"/>
                <a:gd name="connsiteX6" fmla="*/ 24001 w 780419"/>
                <a:gd name="connsiteY6" fmla="*/ 840164 h 987461"/>
                <a:gd name="connsiteX7" fmla="*/ 249411 w 780419"/>
                <a:gd name="connsiteY7" fmla="*/ 982284 h 987461"/>
                <a:gd name="connsiteX8" fmla="*/ 522597 w 780419"/>
                <a:gd name="connsiteY8" fmla="*/ 959286 h 987461"/>
                <a:gd name="connsiteX9" fmla="*/ 699597 w 780419"/>
                <a:gd name="connsiteY9" fmla="*/ 889401 h 987461"/>
                <a:gd name="connsiteX10" fmla="*/ 708555 w 780419"/>
                <a:gd name="connsiteY10" fmla="*/ 575617 h 987461"/>
                <a:gd name="connsiteX11" fmla="*/ 764082 w 780419"/>
                <a:gd name="connsiteY11" fmla="*/ 389088 h 987461"/>
                <a:gd name="connsiteX12" fmla="*/ 606968 w 780419"/>
                <a:gd name="connsiteY12" fmla="*/ 27466 h 987461"/>
                <a:gd name="connsiteX13" fmla="*/ 304303 w 780419"/>
                <a:gd name="connsiteY13" fmla="*/ 118761 h 9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0419" h="987461">
                  <a:moveTo>
                    <a:pt x="304303" y="118570"/>
                  </a:moveTo>
                  <a:cubicBezTo>
                    <a:pt x="307860" y="110184"/>
                    <a:pt x="258432" y="125940"/>
                    <a:pt x="254240" y="127782"/>
                  </a:cubicBezTo>
                  <a:cubicBezTo>
                    <a:pt x="230002" y="138284"/>
                    <a:pt x="210733" y="157712"/>
                    <a:pt x="200428" y="182038"/>
                  </a:cubicBezTo>
                  <a:cubicBezTo>
                    <a:pt x="191299" y="207108"/>
                    <a:pt x="187531" y="233817"/>
                    <a:pt x="189374" y="260437"/>
                  </a:cubicBezTo>
                  <a:cubicBezTo>
                    <a:pt x="191216" y="342393"/>
                    <a:pt x="253985" y="444679"/>
                    <a:pt x="195727" y="517740"/>
                  </a:cubicBezTo>
                  <a:cubicBezTo>
                    <a:pt x="165486" y="555478"/>
                    <a:pt x="111484" y="565706"/>
                    <a:pt x="71395" y="592835"/>
                  </a:cubicBezTo>
                  <a:cubicBezTo>
                    <a:pt x="-4843" y="644295"/>
                    <a:pt x="-20154" y="759351"/>
                    <a:pt x="24001" y="840164"/>
                  </a:cubicBezTo>
                  <a:cubicBezTo>
                    <a:pt x="68155" y="920976"/>
                    <a:pt x="158306" y="968752"/>
                    <a:pt x="249411" y="982284"/>
                  </a:cubicBezTo>
                  <a:cubicBezTo>
                    <a:pt x="340516" y="995816"/>
                    <a:pt x="433081" y="979552"/>
                    <a:pt x="522597" y="959286"/>
                  </a:cubicBezTo>
                  <a:cubicBezTo>
                    <a:pt x="584986" y="945182"/>
                    <a:pt x="648835" y="928092"/>
                    <a:pt x="699597" y="889401"/>
                  </a:cubicBezTo>
                  <a:cubicBezTo>
                    <a:pt x="819354" y="797724"/>
                    <a:pt x="763510" y="682986"/>
                    <a:pt x="708555" y="575617"/>
                  </a:cubicBezTo>
                  <a:cubicBezTo>
                    <a:pt x="673358" y="506876"/>
                    <a:pt x="736509" y="474475"/>
                    <a:pt x="764082" y="389088"/>
                  </a:cubicBezTo>
                  <a:cubicBezTo>
                    <a:pt x="813700" y="235469"/>
                    <a:pt x="742608" y="86360"/>
                    <a:pt x="606968" y="27466"/>
                  </a:cubicBezTo>
                  <a:cubicBezTo>
                    <a:pt x="384225" y="-69039"/>
                    <a:pt x="304747" y="117744"/>
                    <a:pt x="304303" y="118761"/>
                  </a:cubicBezTo>
                  <a:close/>
                </a:path>
              </a:pathLst>
            </a:custGeom>
            <a:solidFill>
              <a:srgbClr val="971D05"/>
            </a:solidFill>
            <a:ln w="6346" cap="flat">
              <a:noFill/>
              <a:prstDash val="solid"/>
              <a:miter/>
            </a:ln>
          </p:spPr>
          <p:txBody>
            <a:bodyPr rtlCol="0" anchor="ctr"/>
            <a:lstStyle/>
            <a:p>
              <a:endParaRPr lang="zh-CN" altLang="en-US"/>
            </a:p>
          </p:txBody>
        </p:sp>
        <p:sp>
          <p:nvSpPr>
            <p:cNvPr id="22" name="任意多边形 6">
              <a:extLst>
                <a:ext uri="{FF2B5EF4-FFF2-40B4-BE49-F238E27FC236}">
                  <a16:creationId xmlns:a16="http://schemas.microsoft.com/office/drawing/2014/main" id="{C2DF1AB9-001A-2549-2832-81097CD7A2F0}"/>
                </a:ext>
              </a:extLst>
            </p:cNvPr>
            <p:cNvSpPr/>
            <p:nvPr/>
          </p:nvSpPr>
          <p:spPr>
            <a:xfrm>
              <a:off x="4743753" y="3967018"/>
              <a:ext cx="251762" cy="311178"/>
            </a:xfrm>
            <a:custGeom>
              <a:avLst/>
              <a:gdLst>
                <a:gd name="connsiteX0" fmla="*/ 110730 w 222361"/>
                <a:gd name="connsiteY0" fmla="*/ 274628 h 274838"/>
                <a:gd name="connsiteX1" fmla="*/ 110730 w 222361"/>
                <a:gd name="connsiteY1" fmla="*/ 274628 h 274838"/>
                <a:gd name="connsiteX2" fmla="*/ -514 w 222361"/>
                <a:gd name="connsiteY2" fmla="*/ 126853 h 274838"/>
                <a:gd name="connsiteX3" fmla="*/ -514 w 222361"/>
                <a:gd name="connsiteY3" fmla="*/ -210 h 274838"/>
                <a:gd name="connsiteX4" fmla="*/ 221847 w 222361"/>
                <a:gd name="connsiteY4" fmla="*/ -210 h 274838"/>
                <a:gd name="connsiteX5" fmla="*/ 221847 w 222361"/>
                <a:gd name="connsiteY5" fmla="*/ 126853 h 274838"/>
                <a:gd name="connsiteX6" fmla="*/ 111937 w 222361"/>
                <a:gd name="connsiteY6" fmla="*/ 274628 h 27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1" h="274838">
                  <a:moveTo>
                    <a:pt x="110730" y="274628"/>
                  </a:moveTo>
                  <a:lnTo>
                    <a:pt x="110730" y="274628"/>
                  </a:lnTo>
                  <a:cubicBezTo>
                    <a:pt x="49358" y="274628"/>
                    <a:pt x="-451" y="163639"/>
                    <a:pt x="-514" y="126853"/>
                  </a:cubicBezTo>
                  <a:lnTo>
                    <a:pt x="-514" y="-210"/>
                  </a:lnTo>
                  <a:lnTo>
                    <a:pt x="221847" y="-210"/>
                  </a:lnTo>
                  <a:lnTo>
                    <a:pt x="221847" y="126853"/>
                  </a:lnTo>
                  <a:cubicBezTo>
                    <a:pt x="221847" y="163448"/>
                    <a:pt x="172991" y="274438"/>
                    <a:pt x="111937" y="274628"/>
                  </a:cubicBezTo>
                  <a:close/>
                </a:path>
              </a:pathLst>
            </a:custGeom>
            <a:solidFill>
              <a:srgbClr val="FF93B1"/>
            </a:solidFill>
            <a:ln w="6346" cap="flat">
              <a:noFill/>
              <a:prstDash val="solid"/>
              <a:miter/>
            </a:ln>
          </p:spPr>
          <p:txBody>
            <a:bodyPr rtlCol="0" anchor="ctr"/>
            <a:lstStyle/>
            <a:p>
              <a:endParaRPr lang="zh-CN" altLang="en-US"/>
            </a:p>
          </p:txBody>
        </p:sp>
        <p:sp>
          <p:nvSpPr>
            <p:cNvPr id="23" name="任意多边形 7">
              <a:extLst>
                <a:ext uri="{FF2B5EF4-FFF2-40B4-BE49-F238E27FC236}">
                  <a16:creationId xmlns:a16="http://schemas.microsoft.com/office/drawing/2014/main" id="{75B7C5F4-4F7E-D86C-ADFF-E9588355F889}"/>
                </a:ext>
              </a:extLst>
            </p:cNvPr>
            <p:cNvSpPr/>
            <p:nvPr/>
          </p:nvSpPr>
          <p:spPr>
            <a:xfrm>
              <a:off x="4572555" y="3764605"/>
              <a:ext cx="121406" cy="141542"/>
            </a:xfrm>
            <a:custGeom>
              <a:avLst/>
              <a:gdLst>
                <a:gd name="connsiteX0" fmla="*/ 77312 w 107228"/>
                <a:gd name="connsiteY0" fmla="*/ 27741 h 125013"/>
                <a:gd name="connsiteX1" fmla="*/ -514 w 107228"/>
                <a:gd name="connsiteY1" fmla="*/ 46801 h 125013"/>
                <a:gd name="connsiteX2" fmla="*/ 94783 w 107228"/>
                <a:gd name="connsiteY2" fmla="*/ 110332 h 125013"/>
                <a:gd name="connsiteX3" fmla="*/ 77312 w 107228"/>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28" h="125013">
                  <a:moveTo>
                    <a:pt x="77312" y="27741"/>
                  </a:moveTo>
                  <a:cubicBezTo>
                    <a:pt x="41226" y="-26515"/>
                    <a:pt x="-514" y="8364"/>
                    <a:pt x="-514" y="46801"/>
                  </a:cubicBezTo>
                  <a:cubicBezTo>
                    <a:pt x="-514" y="102073"/>
                    <a:pt x="60031" y="149722"/>
                    <a:pt x="94783" y="110332"/>
                  </a:cubicBezTo>
                  <a:cubicBezTo>
                    <a:pt x="129535" y="70943"/>
                    <a:pt x="77312" y="27741"/>
                    <a:pt x="77312" y="27741"/>
                  </a:cubicBezTo>
                  <a:close/>
                </a:path>
              </a:pathLst>
            </a:custGeom>
            <a:solidFill>
              <a:srgbClr val="FED0D6"/>
            </a:solidFill>
            <a:ln w="6346" cap="flat">
              <a:noFill/>
              <a:prstDash val="solid"/>
              <a:miter/>
            </a:ln>
          </p:spPr>
          <p:txBody>
            <a:bodyPr rtlCol="0" anchor="ctr"/>
            <a:lstStyle/>
            <a:p>
              <a:endParaRPr lang="zh-CN" altLang="en-US"/>
            </a:p>
          </p:txBody>
        </p:sp>
        <p:sp>
          <p:nvSpPr>
            <p:cNvPr id="24" name="任意多边形 8">
              <a:extLst>
                <a:ext uri="{FF2B5EF4-FFF2-40B4-BE49-F238E27FC236}">
                  <a16:creationId xmlns:a16="http://schemas.microsoft.com/office/drawing/2014/main" id="{101091A8-7ADF-E437-72B7-B00D7018A7E6}"/>
                </a:ext>
              </a:extLst>
            </p:cNvPr>
            <p:cNvSpPr/>
            <p:nvPr/>
          </p:nvSpPr>
          <p:spPr>
            <a:xfrm>
              <a:off x="5034066" y="3764605"/>
              <a:ext cx="121425" cy="141542"/>
            </a:xfrm>
            <a:custGeom>
              <a:avLst/>
              <a:gdLst>
                <a:gd name="connsiteX0" fmla="*/ 28968 w 107245"/>
                <a:gd name="connsiteY0" fmla="*/ 27741 h 125013"/>
                <a:gd name="connsiteX1" fmla="*/ 106731 w 107245"/>
                <a:gd name="connsiteY1" fmla="*/ 46801 h 125013"/>
                <a:gd name="connsiteX2" fmla="*/ 11433 w 107245"/>
                <a:gd name="connsiteY2" fmla="*/ 110332 h 125013"/>
                <a:gd name="connsiteX3" fmla="*/ 28968 w 107245"/>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45" h="125013">
                  <a:moveTo>
                    <a:pt x="28968" y="27741"/>
                  </a:moveTo>
                  <a:cubicBezTo>
                    <a:pt x="64927" y="-26515"/>
                    <a:pt x="106731" y="8364"/>
                    <a:pt x="106731" y="46801"/>
                  </a:cubicBezTo>
                  <a:cubicBezTo>
                    <a:pt x="106731" y="102073"/>
                    <a:pt x="46249" y="149722"/>
                    <a:pt x="11433" y="110332"/>
                  </a:cubicBezTo>
                  <a:cubicBezTo>
                    <a:pt x="-23382" y="70943"/>
                    <a:pt x="28968" y="27741"/>
                    <a:pt x="28968" y="27741"/>
                  </a:cubicBezTo>
                  <a:close/>
                </a:path>
              </a:pathLst>
            </a:custGeom>
            <a:solidFill>
              <a:srgbClr val="FED0D6"/>
            </a:solidFill>
            <a:ln w="6346" cap="flat">
              <a:noFill/>
              <a:prstDash val="solid"/>
              <a:miter/>
            </a:ln>
          </p:spPr>
          <p:txBody>
            <a:bodyPr rtlCol="0" anchor="ctr"/>
            <a:lstStyle/>
            <a:p>
              <a:endParaRPr lang="zh-CN" altLang="en-US"/>
            </a:p>
          </p:txBody>
        </p:sp>
        <p:sp>
          <p:nvSpPr>
            <p:cNvPr id="25" name="任意多边形 9">
              <a:extLst>
                <a:ext uri="{FF2B5EF4-FFF2-40B4-BE49-F238E27FC236}">
                  <a16:creationId xmlns:a16="http://schemas.microsoft.com/office/drawing/2014/main" id="{3B698CB8-2F66-9183-8D7A-E815542F475D}"/>
                </a:ext>
              </a:extLst>
            </p:cNvPr>
            <p:cNvSpPr/>
            <p:nvPr/>
          </p:nvSpPr>
          <p:spPr>
            <a:xfrm>
              <a:off x="4636485" y="3571274"/>
              <a:ext cx="453974" cy="467243"/>
            </a:xfrm>
            <a:custGeom>
              <a:avLst/>
              <a:gdLst>
                <a:gd name="connsiteX0" fmla="*/ 199817 w 400958"/>
                <a:gd name="connsiteY0" fmla="*/ 412468 h 412678"/>
                <a:gd name="connsiteX1" fmla="*/ 6744 w 400958"/>
                <a:gd name="connsiteY1" fmla="*/ 98113 h 412678"/>
                <a:gd name="connsiteX2" fmla="*/ 393207 w 400958"/>
                <a:gd name="connsiteY2" fmla="*/ 98113 h 412678"/>
                <a:gd name="connsiteX3" fmla="*/ 199817 w 400958"/>
                <a:gd name="connsiteY3" fmla="*/ 412468 h 412678"/>
              </a:gdLst>
              <a:ahLst/>
              <a:cxnLst>
                <a:cxn ang="0">
                  <a:pos x="connsiteX0" y="connsiteY0"/>
                </a:cxn>
                <a:cxn ang="0">
                  <a:pos x="connsiteX1" y="connsiteY1"/>
                </a:cxn>
                <a:cxn ang="0">
                  <a:pos x="connsiteX2" y="connsiteY2"/>
                </a:cxn>
                <a:cxn ang="0">
                  <a:pos x="connsiteX3" y="connsiteY3"/>
                </a:cxn>
              </a:cxnLst>
              <a:rect l="l" t="t" r="r" b="b"/>
              <a:pathLst>
                <a:path w="400958" h="412678">
                  <a:moveTo>
                    <a:pt x="199817" y="412468"/>
                  </a:moveTo>
                  <a:cubicBezTo>
                    <a:pt x="57569" y="412468"/>
                    <a:pt x="-26547" y="257387"/>
                    <a:pt x="6744" y="98113"/>
                  </a:cubicBezTo>
                  <a:cubicBezTo>
                    <a:pt x="34063" y="-33016"/>
                    <a:pt x="365762" y="-32953"/>
                    <a:pt x="393207" y="98113"/>
                  </a:cubicBezTo>
                  <a:cubicBezTo>
                    <a:pt x="426434" y="257387"/>
                    <a:pt x="342382" y="412595"/>
                    <a:pt x="199817" y="412468"/>
                  </a:cubicBezTo>
                  <a:close/>
                </a:path>
              </a:pathLst>
            </a:custGeom>
            <a:solidFill>
              <a:srgbClr val="FED0D6"/>
            </a:solidFill>
            <a:ln w="6346" cap="flat">
              <a:noFill/>
              <a:prstDash val="solid"/>
              <a:miter/>
            </a:ln>
          </p:spPr>
          <p:txBody>
            <a:bodyPr rtlCol="0" anchor="ctr"/>
            <a:lstStyle/>
            <a:p>
              <a:endParaRPr lang="zh-CN" altLang="en-US"/>
            </a:p>
          </p:txBody>
        </p:sp>
        <p:sp>
          <p:nvSpPr>
            <p:cNvPr id="26" name="任意多边形 10">
              <a:extLst>
                <a:ext uri="{FF2B5EF4-FFF2-40B4-BE49-F238E27FC236}">
                  <a16:creationId xmlns:a16="http://schemas.microsoft.com/office/drawing/2014/main" id="{DA0D9A8D-48A2-0731-594C-28D20532D356}"/>
                </a:ext>
              </a:extLst>
            </p:cNvPr>
            <p:cNvSpPr/>
            <p:nvPr/>
          </p:nvSpPr>
          <p:spPr>
            <a:xfrm>
              <a:off x="4757636" y="3487392"/>
              <a:ext cx="367502" cy="234313"/>
            </a:xfrm>
            <a:custGeom>
              <a:avLst/>
              <a:gdLst>
                <a:gd name="connsiteX0" fmla="*/ -514 w 324585"/>
                <a:gd name="connsiteY0" fmla="*/ 31541 h 206950"/>
                <a:gd name="connsiteX1" fmla="*/ 303231 w 324585"/>
                <a:gd name="connsiteY1" fmla="*/ 198693 h 206950"/>
                <a:gd name="connsiteX2" fmla="*/ 184045 w 324585"/>
                <a:gd name="connsiteY2" fmla="*/ 21757 h 206950"/>
                <a:gd name="connsiteX3" fmla="*/ -514 w 324585"/>
                <a:gd name="connsiteY3" fmla="*/ 31541 h 206950"/>
              </a:gdLst>
              <a:ahLst/>
              <a:cxnLst>
                <a:cxn ang="0">
                  <a:pos x="connsiteX0" y="connsiteY0"/>
                </a:cxn>
                <a:cxn ang="0">
                  <a:pos x="connsiteX1" y="connsiteY1"/>
                </a:cxn>
                <a:cxn ang="0">
                  <a:pos x="connsiteX2" y="connsiteY2"/>
                </a:cxn>
                <a:cxn ang="0">
                  <a:pos x="connsiteX3" y="connsiteY3"/>
                </a:cxn>
              </a:cxnLst>
              <a:rect l="l" t="t" r="r" b="b"/>
              <a:pathLst>
                <a:path w="324585" h="206950">
                  <a:moveTo>
                    <a:pt x="-514" y="31541"/>
                  </a:moveTo>
                  <a:cubicBezTo>
                    <a:pt x="-514" y="165911"/>
                    <a:pt x="253612" y="230650"/>
                    <a:pt x="303231" y="198693"/>
                  </a:cubicBezTo>
                  <a:cubicBezTo>
                    <a:pt x="352849" y="166737"/>
                    <a:pt x="314158" y="52951"/>
                    <a:pt x="184045" y="21757"/>
                  </a:cubicBezTo>
                  <a:cubicBezTo>
                    <a:pt x="53932" y="-9437"/>
                    <a:pt x="-197" y="-8484"/>
                    <a:pt x="-514" y="31541"/>
                  </a:cubicBezTo>
                  <a:close/>
                </a:path>
              </a:pathLst>
            </a:custGeom>
            <a:solidFill>
              <a:srgbClr val="971D05"/>
            </a:solidFill>
            <a:ln w="6346" cap="flat">
              <a:noFill/>
              <a:prstDash val="solid"/>
              <a:miter/>
            </a:ln>
          </p:spPr>
          <p:txBody>
            <a:bodyPr rtlCol="0" anchor="ctr"/>
            <a:lstStyle/>
            <a:p>
              <a:endParaRPr lang="zh-CN" altLang="en-US"/>
            </a:p>
          </p:txBody>
        </p:sp>
        <p:sp>
          <p:nvSpPr>
            <p:cNvPr id="27" name="任意多边形 11">
              <a:extLst>
                <a:ext uri="{FF2B5EF4-FFF2-40B4-BE49-F238E27FC236}">
                  <a16:creationId xmlns:a16="http://schemas.microsoft.com/office/drawing/2014/main" id="{73C3F07D-DCC4-460A-F7DD-328C204E3CEA}"/>
                </a:ext>
              </a:extLst>
            </p:cNvPr>
            <p:cNvSpPr/>
            <p:nvPr/>
          </p:nvSpPr>
          <p:spPr>
            <a:xfrm>
              <a:off x="4592900" y="3508707"/>
              <a:ext cx="173053" cy="238281"/>
            </a:xfrm>
            <a:custGeom>
              <a:avLst/>
              <a:gdLst>
                <a:gd name="connsiteX0" fmla="*/ 145428 w 152844"/>
                <a:gd name="connsiteY0" fmla="*/ 11762 h 210454"/>
                <a:gd name="connsiteX1" fmla="*/ 38759 w 152844"/>
                <a:gd name="connsiteY1" fmla="*/ 209790 h 210454"/>
                <a:gd name="connsiteX2" fmla="*/ 27704 w 152844"/>
                <a:gd name="connsiteY2" fmla="*/ 78089 h 210454"/>
                <a:gd name="connsiteX3" fmla="*/ 145428 w 152844"/>
                <a:gd name="connsiteY3" fmla="*/ 11762 h 210454"/>
              </a:gdLst>
              <a:ahLst/>
              <a:cxnLst>
                <a:cxn ang="0">
                  <a:pos x="connsiteX0" y="connsiteY0"/>
                </a:cxn>
                <a:cxn ang="0">
                  <a:pos x="connsiteX1" y="connsiteY1"/>
                </a:cxn>
                <a:cxn ang="0">
                  <a:pos x="connsiteX2" y="connsiteY2"/>
                </a:cxn>
                <a:cxn ang="0">
                  <a:pos x="connsiteX3" y="connsiteY3"/>
                </a:cxn>
              </a:cxnLst>
              <a:rect l="l" t="t" r="r" b="b"/>
              <a:pathLst>
                <a:path w="152844" h="210454">
                  <a:moveTo>
                    <a:pt x="145428" y="11762"/>
                  </a:moveTo>
                  <a:cubicBezTo>
                    <a:pt x="177703" y="76501"/>
                    <a:pt x="89076" y="219320"/>
                    <a:pt x="38759" y="209790"/>
                  </a:cubicBezTo>
                  <a:cubicBezTo>
                    <a:pt x="-11559" y="200261"/>
                    <a:pt x="-11622" y="144416"/>
                    <a:pt x="27704" y="78089"/>
                  </a:cubicBezTo>
                  <a:cubicBezTo>
                    <a:pt x="67030" y="11762"/>
                    <a:pt x="130117" y="-18987"/>
                    <a:pt x="145428" y="11762"/>
                  </a:cubicBezTo>
                  <a:close/>
                </a:path>
              </a:pathLst>
            </a:custGeom>
            <a:solidFill>
              <a:srgbClr val="971D05"/>
            </a:solidFill>
            <a:ln w="6346" cap="flat">
              <a:noFill/>
              <a:prstDash val="solid"/>
              <a:miter/>
            </a:ln>
          </p:spPr>
          <p:txBody>
            <a:bodyPr rtlCol="0" anchor="ctr"/>
            <a:lstStyle/>
            <a:p>
              <a:endParaRPr lang="zh-CN" altLang="en-US"/>
            </a:p>
          </p:txBody>
        </p:sp>
        <p:sp>
          <p:nvSpPr>
            <p:cNvPr id="28" name="任意多边形 12">
              <a:extLst>
                <a:ext uri="{FF2B5EF4-FFF2-40B4-BE49-F238E27FC236}">
                  <a16:creationId xmlns:a16="http://schemas.microsoft.com/office/drawing/2014/main" id="{8C0F4D30-03DD-44B9-840C-E26D7C9A6288}"/>
                </a:ext>
              </a:extLst>
            </p:cNvPr>
            <p:cNvSpPr/>
            <p:nvPr/>
          </p:nvSpPr>
          <p:spPr>
            <a:xfrm>
              <a:off x="3612370" y="4281731"/>
              <a:ext cx="915035" cy="627652"/>
            </a:xfrm>
            <a:custGeom>
              <a:avLst/>
              <a:gdLst>
                <a:gd name="connsiteX0" fmla="*/ 797158 w 808176"/>
                <a:gd name="connsiteY0" fmla="*/ 72207 h 554354"/>
                <a:gd name="connsiteX1" fmla="*/ 561011 w 808176"/>
                <a:gd name="connsiteY1" fmla="*/ 325698 h 554354"/>
                <a:gd name="connsiteX2" fmla="*/ 47611 w 808176"/>
                <a:gd name="connsiteY2" fmla="*/ 553523 h 554354"/>
                <a:gd name="connsiteX3" fmla="*/ 47611 w 808176"/>
                <a:gd name="connsiteY3" fmla="*/ 451110 h 554354"/>
                <a:gd name="connsiteX4" fmla="*/ 496844 w 808176"/>
                <a:gd name="connsiteY4" fmla="*/ 243743 h 554354"/>
                <a:gd name="connsiteX5" fmla="*/ 650844 w 808176"/>
                <a:gd name="connsiteY5" fmla="*/ 90123 h 554354"/>
                <a:gd name="connsiteX6" fmla="*/ 699637 w 808176"/>
                <a:gd name="connsiteY6" fmla="*/ 36375 h 554354"/>
                <a:gd name="connsiteX7" fmla="*/ 709866 w 808176"/>
                <a:gd name="connsiteY7" fmla="*/ 18459 h 554354"/>
                <a:gd name="connsiteX8" fmla="*/ 709866 w 808176"/>
                <a:gd name="connsiteY8" fmla="*/ 21000 h 554354"/>
                <a:gd name="connsiteX9" fmla="*/ 797158 w 808176"/>
                <a:gd name="connsiteY9" fmla="*/ 72207 h 5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176" h="554354">
                  <a:moveTo>
                    <a:pt x="797158" y="72207"/>
                  </a:moveTo>
                  <a:cubicBezTo>
                    <a:pt x="727280" y="164525"/>
                    <a:pt x="648151" y="249460"/>
                    <a:pt x="561011" y="325698"/>
                  </a:cubicBezTo>
                  <a:cubicBezTo>
                    <a:pt x="422385" y="446027"/>
                    <a:pt x="242717" y="563752"/>
                    <a:pt x="47611" y="553523"/>
                  </a:cubicBezTo>
                  <a:cubicBezTo>
                    <a:pt x="-16556" y="548377"/>
                    <a:pt x="-16556" y="446027"/>
                    <a:pt x="47611" y="451110"/>
                  </a:cubicBezTo>
                  <a:cubicBezTo>
                    <a:pt x="219591" y="461339"/>
                    <a:pt x="376197" y="351302"/>
                    <a:pt x="496844" y="243743"/>
                  </a:cubicBezTo>
                  <a:cubicBezTo>
                    <a:pt x="553323" y="197682"/>
                    <a:pt x="602052" y="143871"/>
                    <a:pt x="650844" y="90123"/>
                  </a:cubicBezTo>
                  <a:cubicBezTo>
                    <a:pt x="668824" y="72207"/>
                    <a:pt x="684199" y="54291"/>
                    <a:pt x="699637" y="36375"/>
                  </a:cubicBezTo>
                  <a:cubicBezTo>
                    <a:pt x="703589" y="30727"/>
                    <a:pt x="707013" y="24730"/>
                    <a:pt x="709866" y="18459"/>
                  </a:cubicBezTo>
                  <a:cubicBezTo>
                    <a:pt x="717553" y="10772"/>
                    <a:pt x="702178" y="31165"/>
                    <a:pt x="709866" y="21000"/>
                  </a:cubicBezTo>
                  <a:cubicBezTo>
                    <a:pt x="748366" y="-30206"/>
                    <a:pt x="838199" y="21000"/>
                    <a:pt x="797158" y="72207"/>
                  </a:cubicBezTo>
                  <a:close/>
                </a:path>
              </a:pathLst>
            </a:custGeom>
            <a:solidFill>
              <a:srgbClr val="FED0D6"/>
            </a:solidFill>
            <a:ln w="6346" cap="flat">
              <a:noFill/>
              <a:prstDash val="solid"/>
              <a:miter/>
            </a:ln>
          </p:spPr>
          <p:txBody>
            <a:bodyPr rtlCol="0" anchor="ctr"/>
            <a:lstStyle/>
            <a:p>
              <a:endParaRPr lang="zh-CN" altLang="en-US"/>
            </a:p>
          </p:txBody>
        </p:sp>
        <p:sp>
          <p:nvSpPr>
            <p:cNvPr id="29" name="任意多边形 13">
              <a:extLst>
                <a:ext uri="{FF2B5EF4-FFF2-40B4-BE49-F238E27FC236}">
                  <a16:creationId xmlns:a16="http://schemas.microsoft.com/office/drawing/2014/main" id="{6C72BA68-8BD4-3841-2A0E-90C07693F5DF}"/>
                </a:ext>
              </a:extLst>
            </p:cNvPr>
            <p:cNvSpPr/>
            <p:nvPr/>
          </p:nvSpPr>
          <p:spPr>
            <a:xfrm>
              <a:off x="5248839" y="3957542"/>
              <a:ext cx="415701" cy="712692"/>
            </a:xfrm>
            <a:custGeom>
              <a:avLst/>
              <a:gdLst>
                <a:gd name="connsiteX0" fmla="*/ 90290 w 367155"/>
                <a:gd name="connsiteY0" fmla="*/ 275691 h 629463"/>
                <a:gd name="connsiteX1" fmla="*/ 229361 w 367155"/>
                <a:gd name="connsiteY1" fmla="*/ 451738 h 629463"/>
                <a:gd name="connsiteX2" fmla="*/ 246959 w 367155"/>
                <a:gd name="connsiteY2" fmla="*/ 471877 h 629463"/>
                <a:gd name="connsiteX3" fmla="*/ 201979 w 367155"/>
                <a:gd name="connsiteY3" fmla="*/ 211016 h 629463"/>
                <a:gd name="connsiteX4" fmla="*/ 194292 w 367155"/>
                <a:gd name="connsiteY4" fmla="*/ 113241 h 629463"/>
                <a:gd name="connsiteX5" fmla="*/ 298420 w 367155"/>
                <a:gd name="connsiteY5" fmla="*/ 6952 h 629463"/>
                <a:gd name="connsiteX6" fmla="*/ 340732 w 367155"/>
                <a:gd name="connsiteY6" fmla="*/ 100280 h 629463"/>
                <a:gd name="connsiteX7" fmla="*/ 314748 w 367155"/>
                <a:gd name="connsiteY7" fmla="*/ 117624 h 629463"/>
                <a:gd name="connsiteX8" fmla="*/ 294544 w 367155"/>
                <a:gd name="connsiteY8" fmla="*/ 135286 h 629463"/>
                <a:gd name="connsiteX9" fmla="*/ 296006 w 367155"/>
                <a:gd name="connsiteY9" fmla="*/ 157077 h 629463"/>
                <a:gd name="connsiteX10" fmla="*/ 320402 w 367155"/>
                <a:gd name="connsiteY10" fmla="*/ 297927 h 629463"/>
                <a:gd name="connsiteX11" fmla="*/ 354518 w 367155"/>
                <a:gd name="connsiteY11" fmla="*/ 572194 h 629463"/>
                <a:gd name="connsiteX12" fmla="*/ 268560 w 367155"/>
                <a:gd name="connsiteY12" fmla="*/ 625243 h 629463"/>
                <a:gd name="connsiteX13" fmla="*/ 170785 w 367155"/>
                <a:gd name="connsiteY13" fmla="*/ 540237 h 629463"/>
                <a:gd name="connsiteX14" fmla="*/ 9668 w 367155"/>
                <a:gd name="connsiteY14" fmla="*/ 340176 h 629463"/>
                <a:gd name="connsiteX15" fmla="*/ 90290 w 367155"/>
                <a:gd name="connsiteY15" fmla="*/ 275437 h 62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155" h="629463">
                  <a:moveTo>
                    <a:pt x="90290" y="275691"/>
                  </a:moveTo>
                  <a:cubicBezTo>
                    <a:pt x="134762" y="336999"/>
                    <a:pt x="181013" y="394877"/>
                    <a:pt x="229361" y="451738"/>
                  </a:cubicBezTo>
                  <a:cubicBezTo>
                    <a:pt x="235714" y="459997"/>
                    <a:pt x="241432" y="465969"/>
                    <a:pt x="246959" y="471877"/>
                  </a:cubicBezTo>
                  <a:cubicBezTo>
                    <a:pt x="235460" y="384267"/>
                    <a:pt x="213478" y="298626"/>
                    <a:pt x="201979" y="211016"/>
                  </a:cubicBezTo>
                  <a:cubicBezTo>
                    <a:pt x="196325" y="179822"/>
                    <a:pt x="189273" y="146277"/>
                    <a:pt x="194292" y="113241"/>
                  </a:cubicBezTo>
                  <a:cubicBezTo>
                    <a:pt x="199692" y="62923"/>
                    <a:pt x="258395" y="30649"/>
                    <a:pt x="298420" y="6952"/>
                  </a:cubicBezTo>
                  <a:cubicBezTo>
                    <a:pt x="353692" y="-26593"/>
                    <a:pt x="396068" y="66735"/>
                    <a:pt x="340732" y="100280"/>
                  </a:cubicBezTo>
                  <a:cubicBezTo>
                    <a:pt x="351342" y="92593"/>
                    <a:pt x="319449" y="115528"/>
                    <a:pt x="314748" y="117624"/>
                  </a:cubicBezTo>
                  <a:cubicBezTo>
                    <a:pt x="304138" y="125311"/>
                    <a:pt x="296705" y="139924"/>
                    <a:pt x="294544" y="135286"/>
                  </a:cubicBezTo>
                  <a:cubicBezTo>
                    <a:pt x="294544" y="141004"/>
                    <a:pt x="296451" y="145642"/>
                    <a:pt x="296006" y="157077"/>
                  </a:cubicBezTo>
                  <a:cubicBezTo>
                    <a:pt x="303375" y="204409"/>
                    <a:pt x="310682" y="251740"/>
                    <a:pt x="320402" y="297927"/>
                  </a:cubicBezTo>
                  <a:cubicBezTo>
                    <a:pt x="335523" y="381090"/>
                    <a:pt x="369321" y="486744"/>
                    <a:pt x="354518" y="572194"/>
                  </a:cubicBezTo>
                  <a:cubicBezTo>
                    <a:pt x="348165" y="614442"/>
                    <a:pt x="311698" y="639474"/>
                    <a:pt x="268560" y="625243"/>
                  </a:cubicBezTo>
                  <a:cubicBezTo>
                    <a:pt x="230124" y="608915"/>
                    <a:pt x="198358" y="569906"/>
                    <a:pt x="170785" y="540237"/>
                  </a:cubicBezTo>
                  <a:cubicBezTo>
                    <a:pt x="113695" y="476343"/>
                    <a:pt x="59922" y="409571"/>
                    <a:pt x="9668" y="340176"/>
                  </a:cubicBezTo>
                  <a:cubicBezTo>
                    <a:pt x="-28451" y="287127"/>
                    <a:pt x="49821" y="223468"/>
                    <a:pt x="90290" y="275437"/>
                  </a:cubicBezTo>
                  <a:close/>
                </a:path>
              </a:pathLst>
            </a:custGeom>
            <a:solidFill>
              <a:srgbClr val="FED0D6"/>
            </a:solidFill>
            <a:ln w="6346" cap="flat">
              <a:noFill/>
              <a:prstDash val="solid"/>
              <a:miter/>
            </a:ln>
          </p:spPr>
          <p:txBody>
            <a:bodyPr rtlCol="0" anchor="ctr"/>
            <a:lstStyle/>
            <a:p>
              <a:endParaRPr lang="zh-CN" altLang="en-US"/>
            </a:p>
          </p:txBody>
        </p:sp>
        <p:sp>
          <p:nvSpPr>
            <p:cNvPr id="30" name="任意多边形 14">
              <a:extLst>
                <a:ext uri="{FF2B5EF4-FFF2-40B4-BE49-F238E27FC236}">
                  <a16:creationId xmlns:a16="http://schemas.microsoft.com/office/drawing/2014/main" id="{5C77922C-135F-29EC-4E7D-E242AAD37D1A}"/>
                </a:ext>
              </a:extLst>
            </p:cNvPr>
            <p:cNvSpPr/>
            <p:nvPr/>
          </p:nvSpPr>
          <p:spPr>
            <a:xfrm>
              <a:off x="4494869" y="4089375"/>
              <a:ext cx="731188" cy="915335"/>
            </a:xfrm>
            <a:custGeom>
              <a:avLst/>
              <a:gdLst>
                <a:gd name="connsiteX0" fmla="*/ -514 w 645799"/>
                <a:gd name="connsiteY0" fmla="*/ 61416 h 808441"/>
                <a:gd name="connsiteX1" fmla="*/ 219877 w 645799"/>
                <a:gd name="connsiteY1" fmla="*/ -210 h 808441"/>
                <a:gd name="connsiteX2" fmla="*/ 333662 w 645799"/>
                <a:gd name="connsiteY2" fmla="*/ 71263 h 808441"/>
                <a:gd name="connsiteX3" fmla="*/ 441666 w 645799"/>
                <a:gd name="connsiteY3" fmla="*/ -210 h 808441"/>
                <a:gd name="connsiteX4" fmla="*/ 481564 w 645799"/>
                <a:gd name="connsiteY4" fmla="*/ 3475 h 808441"/>
                <a:gd name="connsiteX5" fmla="*/ 625527 w 645799"/>
                <a:gd name="connsiteY5" fmla="*/ 23360 h 808441"/>
                <a:gd name="connsiteX6" fmla="*/ 637598 w 645799"/>
                <a:gd name="connsiteY6" fmla="*/ 333459 h 808441"/>
                <a:gd name="connsiteX7" fmla="*/ 645285 w 645799"/>
                <a:gd name="connsiteY7" fmla="*/ 792920 h 808441"/>
                <a:gd name="connsiteX8" fmla="*/ 384488 w 645799"/>
                <a:gd name="connsiteY8" fmla="*/ 808231 h 808441"/>
                <a:gd name="connsiteX9" fmla="*/ 20006 w 645799"/>
                <a:gd name="connsiteY9" fmla="*/ 792920 h 808441"/>
                <a:gd name="connsiteX10" fmla="*/ 27694 w 645799"/>
                <a:gd name="connsiteY10" fmla="*/ 333459 h 808441"/>
                <a:gd name="connsiteX11" fmla="*/ -514 w 645799"/>
                <a:gd name="connsiteY11" fmla="*/ 61416 h 80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799" h="808441">
                  <a:moveTo>
                    <a:pt x="-514" y="61416"/>
                  </a:moveTo>
                  <a:lnTo>
                    <a:pt x="219877" y="-210"/>
                  </a:lnTo>
                  <a:cubicBezTo>
                    <a:pt x="235252" y="69103"/>
                    <a:pt x="308250" y="71263"/>
                    <a:pt x="333662" y="71263"/>
                  </a:cubicBezTo>
                  <a:cubicBezTo>
                    <a:pt x="365428" y="71263"/>
                    <a:pt x="426292" y="69103"/>
                    <a:pt x="441666" y="-210"/>
                  </a:cubicBezTo>
                  <a:lnTo>
                    <a:pt x="481564" y="3475"/>
                  </a:lnTo>
                  <a:cubicBezTo>
                    <a:pt x="594142" y="14085"/>
                    <a:pt x="625527" y="23360"/>
                    <a:pt x="625527" y="23360"/>
                  </a:cubicBezTo>
                  <a:cubicBezTo>
                    <a:pt x="597382" y="336508"/>
                    <a:pt x="658436" y="258428"/>
                    <a:pt x="637598" y="333459"/>
                  </a:cubicBezTo>
                  <a:cubicBezTo>
                    <a:pt x="581436" y="535045"/>
                    <a:pt x="645285" y="792920"/>
                    <a:pt x="645285" y="792920"/>
                  </a:cubicBezTo>
                  <a:cubicBezTo>
                    <a:pt x="543317" y="808231"/>
                    <a:pt x="455770" y="808231"/>
                    <a:pt x="384488" y="808231"/>
                  </a:cubicBezTo>
                  <a:cubicBezTo>
                    <a:pt x="17401" y="808231"/>
                    <a:pt x="20006" y="792920"/>
                    <a:pt x="20006" y="792920"/>
                  </a:cubicBezTo>
                  <a:cubicBezTo>
                    <a:pt x="20006" y="792920"/>
                    <a:pt x="85889" y="477866"/>
                    <a:pt x="27694" y="333459"/>
                  </a:cubicBezTo>
                  <a:cubicBezTo>
                    <a:pt x="2281" y="269927"/>
                    <a:pt x="-514" y="61416"/>
                    <a:pt x="-514" y="61416"/>
                  </a:cubicBezTo>
                  <a:close/>
                </a:path>
              </a:pathLst>
            </a:custGeom>
            <a:solidFill>
              <a:srgbClr val="BE5ED3"/>
            </a:solidFill>
            <a:ln w="6346" cap="flat">
              <a:noFill/>
              <a:prstDash val="solid"/>
              <a:miter/>
            </a:ln>
          </p:spPr>
          <p:txBody>
            <a:bodyPr rtlCol="0" anchor="ctr"/>
            <a:lstStyle/>
            <a:p>
              <a:endParaRPr lang="zh-CN" altLang="en-US"/>
            </a:p>
          </p:txBody>
        </p:sp>
        <p:sp>
          <p:nvSpPr>
            <p:cNvPr id="31" name="任意多边形 15">
              <a:extLst>
                <a:ext uri="{FF2B5EF4-FFF2-40B4-BE49-F238E27FC236}">
                  <a16:creationId xmlns:a16="http://schemas.microsoft.com/office/drawing/2014/main" id="{681B9719-EF2D-507B-F32F-15A9851A5B59}"/>
                </a:ext>
              </a:extLst>
            </p:cNvPr>
            <p:cNvSpPr/>
            <p:nvPr/>
          </p:nvSpPr>
          <p:spPr>
            <a:xfrm>
              <a:off x="4736560" y="4414867"/>
              <a:ext cx="302114" cy="302114"/>
            </a:xfrm>
            <a:custGeom>
              <a:avLst/>
              <a:gdLst>
                <a:gd name="connsiteX0" fmla="*/ 266833 w 266833"/>
                <a:gd name="connsiteY0" fmla="*/ 133417 h 266833"/>
                <a:gd name="connsiteX1" fmla="*/ 133417 w 266833"/>
                <a:gd name="connsiteY1" fmla="*/ 266833 h 266833"/>
                <a:gd name="connsiteX2" fmla="*/ 0 w 266833"/>
                <a:gd name="connsiteY2" fmla="*/ 133417 h 266833"/>
                <a:gd name="connsiteX3" fmla="*/ 133417 w 266833"/>
                <a:gd name="connsiteY3" fmla="*/ 0 h 266833"/>
                <a:gd name="connsiteX4" fmla="*/ 266833 w 266833"/>
                <a:gd name="connsiteY4" fmla="*/ 133417 h 2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3" h="266833">
                  <a:moveTo>
                    <a:pt x="266833" y="133417"/>
                  </a:moveTo>
                  <a:cubicBezTo>
                    <a:pt x="266833" y="207101"/>
                    <a:pt x="207101" y="266833"/>
                    <a:pt x="133417" y="266833"/>
                  </a:cubicBezTo>
                  <a:cubicBezTo>
                    <a:pt x="59733" y="266833"/>
                    <a:pt x="0" y="207101"/>
                    <a:pt x="0" y="133417"/>
                  </a:cubicBezTo>
                  <a:cubicBezTo>
                    <a:pt x="0" y="59733"/>
                    <a:pt x="59733" y="0"/>
                    <a:pt x="133417" y="0"/>
                  </a:cubicBezTo>
                  <a:cubicBezTo>
                    <a:pt x="207101" y="0"/>
                    <a:pt x="266833" y="59733"/>
                    <a:pt x="266833" y="133417"/>
                  </a:cubicBezTo>
                  <a:close/>
                </a:path>
              </a:pathLst>
            </a:custGeom>
            <a:solidFill>
              <a:srgbClr val="FFC545"/>
            </a:solidFill>
            <a:ln w="6346" cap="flat">
              <a:noFill/>
              <a:prstDash val="solid"/>
              <a:miter/>
            </a:ln>
          </p:spPr>
          <p:txBody>
            <a:bodyPr rtlCol="0" anchor="ctr"/>
            <a:lstStyle/>
            <a:p>
              <a:endParaRPr lang="zh-CN" altLang="en-US"/>
            </a:p>
          </p:txBody>
        </p:sp>
        <p:sp>
          <p:nvSpPr>
            <p:cNvPr id="32" name="任意多边形 16">
              <a:extLst>
                <a:ext uri="{FF2B5EF4-FFF2-40B4-BE49-F238E27FC236}">
                  <a16:creationId xmlns:a16="http://schemas.microsoft.com/office/drawing/2014/main" id="{D45E2008-46A7-8799-B002-8AD7CC34F9DF}"/>
                </a:ext>
              </a:extLst>
            </p:cNvPr>
            <p:cNvSpPr/>
            <p:nvPr/>
          </p:nvSpPr>
          <p:spPr>
            <a:xfrm>
              <a:off x="4808492"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33" name="任意多边形 17">
              <a:extLst>
                <a:ext uri="{FF2B5EF4-FFF2-40B4-BE49-F238E27FC236}">
                  <a16:creationId xmlns:a16="http://schemas.microsoft.com/office/drawing/2014/main" id="{C4738E2F-005D-B3B5-6E84-B7507BE268C3}"/>
                </a:ext>
              </a:extLst>
            </p:cNvPr>
            <p:cNvSpPr/>
            <p:nvPr/>
          </p:nvSpPr>
          <p:spPr>
            <a:xfrm>
              <a:off x="4937970"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34" name="任意多边形 18">
              <a:extLst>
                <a:ext uri="{FF2B5EF4-FFF2-40B4-BE49-F238E27FC236}">
                  <a16:creationId xmlns:a16="http://schemas.microsoft.com/office/drawing/2014/main" id="{E882F9DF-6E93-878D-1BEF-20F6162A2F5B}"/>
                </a:ext>
              </a:extLst>
            </p:cNvPr>
            <p:cNvSpPr/>
            <p:nvPr/>
          </p:nvSpPr>
          <p:spPr>
            <a:xfrm>
              <a:off x="4809355" y="4601890"/>
              <a:ext cx="156524" cy="64640"/>
            </a:xfrm>
            <a:custGeom>
              <a:avLst/>
              <a:gdLst>
                <a:gd name="connsiteX0" fmla="*/ -514 w 138245"/>
                <a:gd name="connsiteY0" fmla="*/ -210 h 57091"/>
                <a:gd name="connsiteX1" fmla="*/ 81924 w 138245"/>
                <a:gd name="connsiteY1" fmla="*/ 55596 h 57091"/>
                <a:gd name="connsiteX2" fmla="*/ 137731 w 138245"/>
                <a:gd name="connsiteY2" fmla="*/ -210 h 57091"/>
              </a:gdLst>
              <a:ahLst/>
              <a:cxnLst>
                <a:cxn ang="0">
                  <a:pos x="connsiteX0" y="connsiteY0"/>
                </a:cxn>
                <a:cxn ang="0">
                  <a:pos x="connsiteX1" y="connsiteY1"/>
                </a:cxn>
                <a:cxn ang="0">
                  <a:pos x="connsiteX2" y="connsiteY2"/>
                </a:cxn>
              </a:cxnLst>
              <a:rect l="l" t="t" r="r" b="b"/>
              <a:pathLst>
                <a:path w="138245" h="57091">
                  <a:moveTo>
                    <a:pt x="-514" y="-210"/>
                  </a:moveTo>
                  <a:cubicBezTo>
                    <a:pt x="6836" y="37966"/>
                    <a:pt x="43748" y="62953"/>
                    <a:pt x="81924" y="55596"/>
                  </a:cubicBezTo>
                  <a:cubicBezTo>
                    <a:pt x="110183" y="50152"/>
                    <a:pt x="132286" y="28055"/>
                    <a:pt x="137731" y="-210"/>
                  </a:cubicBezTo>
                  <a:close/>
                </a:path>
              </a:pathLst>
            </a:custGeom>
            <a:solidFill>
              <a:srgbClr val="E27AA5"/>
            </a:solidFill>
            <a:ln w="6346" cap="flat">
              <a:noFill/>
              <a:prstDash val="solid"/>
              <a:miter/>
            </a:ln>
          </p:spPr>
          <p:txBody>
            <a:bodyPr rtlCol="0" anchor="ctr"/>
            <a:lstStyle/>
            <a:p>
              <a:endParaRPr lang="zh-CN" altLang="en-US"/>
            </a:p>
          </p:txBody>
        </p:sp>
        <p:sp>
          <p:nvSpPr>
            <p:cNvPr id="35" name="任意多边形 19">
              <a:extLst>
                <a:ext uri="{FF2B5EF4-FFF2-40B4-BE49-F238E27FC236}">
                  <a16:creationId xmlns:a16="http://schemas.microsoft.com/office/drawing/2014/main" id="{2C972852-A14E-A2ED-54B6-FFD50373A766}"/>
                </a:ext>
              </a:extLst>
            </p:cNvPr>
            <p:cNvSpPr/>
            <p:nvPr/>
          </p:nvSpPr>
          <p:spPr>
            <a:xfrm>
              <a:off x="4509837" y="4987374"/>
              <a:ext cx="724245" cy="307437"/>
            </a:xfrm>
            <a:custGeom>
              <a:avLst/>
              <a:gdLst>
                <a:gd name="connsiteX0" fmla="*/ 6214 w 639667"/>
                <a:gd name="connsiteY0" fmla="*/ -210 h 271534"/>
                <a:gd name="connsiteX1" fmla="*/ 632637 w 639667"/>
                <a:gd name="connsiteY1" fmla="*/ -210 h 271534"/>
                <a:gd name="connsiteX2" fmla="*/ 537657 w 639667"/>
                <a:gd name="connsiteY2" fmla="*/ 271325 h 271534"/>
                <a:gd name="connsiteX3" fmla="*/ 101194 w 639667"/>
                <a:gd name="connsiteY3" fmla="*/ 271325 h 271534"/>
                <a:gd name="connsiteX4" fmla="*/ 5897 w 639667"/>
                <a:gd name="connsiteY4" fmla="*/ -210 h 27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667" h="271534">
                  <a:moveTo>
                    <a:pt x="6214" y="-210"/>
                  </a:moveTo>
                  <a:cubicBezTo>
                    <a:pt x="295029" y="15101"/>
                    <a:pt x="632637" y="-210"/>
                    <a:pt x="632637" y="-210"/>
                  </a:cubicBezTo>
                  <a:cubicBezTo>
                    <a:pt x="632637" y="-210"/>
                    <a:pt x="676283" y="271325"/>
                    <a:pt x="537657" y="271325"/>
                  </a:cubicBezTo>
                  <a:lnTo>
                    <a:pt x="101194" y="271325"/>
                  </a:lnTo>
                  <a:cubicBezTo>
                    <a:pt x="-37432" y="271325"/>
                    <a:pt x="5897" y="-210"/>
                    <a:pt x="5897" y="-210"/>
                  </a:cubicBezTo>
                  <a:close/>
                </a:path>
              </a:pathLst>
            </a:custGeom>
            <a:solidFill>
              <a:srgbClr val="00002B"/>
            </a:solidFill>
            <a:ln w="6346" cap="flat">
              <a:noFill/>
              <a:prstDash val="solid"/>
              <a:miter/>
            </a:ln>
          </p:spPr>
          <p:txBody>
            <a:bodyPr rtlCol="0" anchor="ctr"/>
            <a:lstStyle/>
            <a:p>
              <a:endParaRPr lang="zh-CN" altLang="en-US"/>
            </a:p>
          </p:txBody>
        </p:sp>
        <p:sp>
          <p:nvSpPr>
            <p:cNvPr id="36" name="任意多边形 20">
              <a:extLst>
                <a:ext uri="{FF2B5EF4-FFF2-40B4-BE49-F238E27FC236}">
                  <a16:creationId xmlns:a16="http://schemas.microsoft.com/office/drawing/2014/main" id="{0FFF055D-17BA-643E-45EE-72E04FF47692}"/>
                </a:ext>
              </a:extLst>
            </p:cNvPr>
            <p:cNvSpPr/>
            <p:nvPr/>
          </p:nvSpPr>
          <p:spPr>
            <a:xfrm>
              <a:off x="5524719" y="5246473"/>
              <a:ext cx="230304" cy="183920"/>
            </a:xfrm>
            <a:custGeom>
              <a:avLst/>
              <a:gdLst>
                <a:gd name="connsiteX0" fmla="*/ 27630 w 203409"/>
                <a:gd name="connsiteY0" fmla="*/ -210 h 162442"/>
                <a:gd name="connsiteX1" fmla="*/ 202787 w 203409"/>
                <a:gd name="connsiteY1" fmla="*/ 97057 h 162442"/>
                <a:gd name="connsiteX2" fmla="*/ -514 w 203409"/>
                <a:gd name="connsiteY2" fmla="*/ 161034 h 162442"/>
                <a:gd name="connsiteX3" fmla="*/ 27630 w 203409"/>
                <a:gd name="connsiteY3" fmla="*/ -210 h 162442"/>
              </a:gdLst>
              <a:ahLst/>
              <a:cxnLst>
                <a:cxn ang="0">
                  <a:pos x="connsiteX0" y="connsiteY0"/>
                </a:cxn>
                <a:cxn ang="0">
                  <a:pos x="connsiteX1" y="connsiteY1"/>
                </a:cxn>
                <a:cxn ang="0">
                  <a:pos x="connsiteX2" y="connsiteY2"/>
                </a:cxn>
                <a:cxn ang="0">
                  <a:pos x="connsiteX3" y="connsiteY3"/>
                </a:cxn>
              </a:cxnLst>
              <a:rect l="l" t="t" r="r" b="b"/>
              <a:pathLst>
                <a:path w="203409" h="162442">
                  <a:moveTo>
                    <a:pt x="27630" y="-210"/>
                  </a:moveTo>
                  <a:cubicBezTo>
                    <a:pt x="27630" y="-210"/>
                    <a:pt x="207933" y="20247"/>
                    <a:pt x="202787" y="97057"/>
                  </a:cubicBezTo>
                  <a:cubicBezTo>
                    <a:pt x="200246" y="176408"/>
                    <a:pt x="-514" y="161034"/>
                    <a:pt x="-514" y="161034"/>
                  </a:cubicBezTo>
                  <a:lnTo>
                    <a:pt x="27630" y="-210"/>
                  </a:lnTo>
                  <a:close/>
                </a:path>
              </a:pathLst>
            </a:custGeom>
            <a:solidFill>
              <a:srgbClr val="00002B"/>
            </a:solidFill>
            <a:ln w="6346" cap="flat">
              <a:noFill/>
              <a:prstDash val="solid"/>
              <a:miter/>
            </a:ln>
          </p:spPr>
          <p:txBody>
            <a:bodyPr rtlCol="0" anchor="ctr"/>
            <a:lstStyle/>
            <a:p>
              <a:endParaRPr lang="zh-CN" altLang="en-US"/>
            </a:p>
          </p:txBody>
        </p:sp>
        <p:sp>
          <p:nvSpPr>
            <p:cNvPr id="37" name="任意多边形 21">
              <a:extLst>
                <a:ext uri="{FF2B5EF4-FFF2-40B4-BE49-F238E27FC236}">
                  <a16:creationId xmlns:a16="http://schemas.microsoft.com/office/drawing/2014/main" id="{8CA0BF6F-127B-032B-CE77-45BF829F9A4A}"/>
                </a:ext>
              </a:extLst>
            </p:cNvPr>
            <p:cNvSpPr/>
            <p:nvPr/>
          </p:nvSpPr>
          <p:spPr>
            <a:xfrm>
              <a:off x="4100646" y="5006258"/>
              <a:ext cx="1488236" cy="437236"/>
            </a:xfrm>
            <a:custGeom>
              <a:avLst/>
              <a:gdLst>
                <a:gd name="connsiteX0" fmla="*/ 1313924 w 1314438"/>
                <a:gd name="connsiteY0" fmla="*/ 208966 h 386175"/>
                <a:gd name="connsiteX1" fmla="*/ 2820 w 1314438"/>
                <a:gd name="connsiteY1" fmla="*/ 90797 h 386175"/>
                <a:gd name="connsiteX2" fmla="*/ 1293403 w 1314438"/>
                <a:gd name="connsiteY2" fmla="*/ 385966 h 386175"/>
                <a:gd name="connsiteX3" fmla="*/ 1313924 w 1314438"/>
                <a:gd name="connsiteY3" fmla="*/ 208712 h 386175"/>
              </a:gdLst>
              <a:ahLst/>
              <a:cxnLst>
                <a:cxn ang="0">
                  <a:pos x="connsiteX0" y="connsiteY0"/>
                </a:cxn>
                <a:cxn ang="0">
                  <a:pos x="connsiteX1" y="connsiteY1"/>
                </a:cxn>
                <a:cxn ang="0">
                  <a:pos x="connsiteX2" y="connsiteY2"/>
                </a:cxn>
                <a:cxn ang="0">
                  <a:pos x="connsiteX3" y="connsiteY3"/>
                </a:cxn>
              </a:cxnLst>
              <a:rect l="l" t="t" r="r" b="b"/>
              <a:pathLst>
                <a:path w="1314438" h="386175">
                  <a:moveTo>
                    <a:pt x="1313924" y="208966"/>
                  </a:moveTo>
                  <a:cubicBezTo>
                    <a:pt x="1313924" y="208966"/>
                    <a:pt x="82361" y="-168603"/>
                    <a:pt x="2820" y="90797"/>
                  </a:cubicBezTo>
                  <a:cubicBezTo>
                    <a:pt x="-76722" y="347847"/>
                    <a:pt x="1293403" y="385966"/>
                    <a:pt x="1293403" y="385966"/>
                  </a:cubicBezTo>
                  <a:lnTo>
                    <a:pt x="1313924" y="208712"/>
                  </a:lnTo>
                  <a:close/>
                </a:path>
              </a:pathLst>
            </a:custGeom>
            <a:solidFill>
              <a:srgbClr val="1E2160"/>
            </a:solidFill>
            <a:ln w="6346" cap="flat">
              <a:noFill/>
              <a:prstDash val="solid"/>
              <a:miter/>
            </a:ln>
          </p:spPr>
          <p:txBody>
            <a:bodyPr rtlCol="0" anchor="ctr"/>
            <a:lstStyle/>
            <a:p>
              <a:endParaRPr lang="zh-CN" altLang="en-US"/>
            </a:p>
          </p:txBody>
        </p:sp>
        <p:sp>
          <p:nvSpPr>
            <p:cNvPr id="38" name="任意多边形 22">
              <a:extLst>
                <a:ext uri="{FF2B5EF4-FFF2-40B4-BE49-F238E27FC236}">
                  <a16:creationId xmlns:a16="http://schemas.microsoft.com/office/drawing/2014/main" id="{75354450-A51F-11C2-AB90-E6033B435B99}"/>
                </a:ext>
              </a:extLst>
            </p:cNvPr>
            <p:cNvSpPr/>
            <p:nvPr/>
          </p:nvSpPr>
          <p:spPr>
            <a:xfrm>
              <a:off x="4002665" y="5286755"/>
              <a:ext cx="235837" cy="184637"/>
            </a:xfrm>
            <a:custGeom>
              <a:avLst/>
              <a:gdLst>
                <a:gd name="connsiteX0" fmla="*/ 169282 w 208296"/>
                <a:gd name="connsiteY0" fmla="*/ -210 h 163075"/>
                <a:gd name="connsiteX1" fmla="*/ -94 w 208296"/>
                <a:gd name="connsiteY1" fmla="*/ 109382 h 163075"/>
                <a:gd name="connsiteX2" fmla="*/ 207782 w 208296"/>
                <a:gd name="connsiteY2" fmla="*/ 157857 h 163075"/>
                <a:gd name="connsiteX3" fmla="*/ 169282 w 208296"/>
                <a:gd name="connsiteY3" fmla="*/ -210 h 163075"/>
              </a:gdLst>
              <a:ahLst/>
              <a:cxnLst>
                <a:cxn ang="0">
                  <a:pos x="connsiteX0" y="connsiteY0"/>
                </a:cxn>
                <a:cxn ang="0">
                  <a:pos x="connsiteX1" y="connsiteY1"/>
                </a:cxn>
                <a:cxn ang="0">
                  <a:pos x="connsiteX2" y="connsiteY2"/>
                </a:cxn>
                <a:cxn ang="0">
                  <a:pos x="connsiteX3" y="connsiteY3"/>
                </a:cxn>
              </a:cxnLst>
              <a:rect l="l" t="t" r="r" b="b"/>
              <a:pathLst>
                <a:path w="208296" h="163075">
                  <a:moveTo>
                    <a:pt x="169282" y="-210"/>
                  </a:moveTo>
                  <a:cubicBezTo>
                    <a:pt x="169282" y="-210"/>
                    <a:pt x="-10322" y="32890"/>
                    <a:pt x="-94" y="109382"/>
                  </a:cubicBezTo>
                  <a:cubicBezTo>
                    <a:pt x="10135" y="185874"/>
                    <a:pt x="207782" y="157857"/>
                    <a:pt x="207782" y="157857"/>
                  </a:cubicBezTo>
                  <a:lnTo>
                    <a:pt x="169282" y="-210"/>
                  </a:lnTo>
                  <a:close/>
                </a:path>
              </a:pathLst>
            </a:custGeom>
            <a:solidFill>
              <a:srgbClr val="00002B"/>
            </a:solidFill>
            <a:ln w="6346" cap="flat">
              <a:noFill/>
              <a:prstDash val="solid"/>
              <a:miter/>
            </a:ln>
          </p:spPr>
          <p:txBody>
            <a:bodyPr rtlCol="0" anchor="ctr"/>
            <a:lstStyle/>
            <a:p>
              <a:endParaRPr lang="zh-CN" altLang="en-US"/>
            </a:p>
          </p:txBody>
        </p:sp>
        <p:sp>
          <p:nvSpPr>
            <p:cNvPr id="39" name="任意多边形 23">
              <a:extLst>
                <a:ext uri="{FF2B5EF4-FFF2-40B4-BE49-F238E27FC236}">
                  <a16:creationId xmlns:a16="http://schemas.microsoft.com/office/drawing/2014/main" id="{7895CFE8-F7C6-13FF-D858-07DD9231AF9E}"/>
                </a:ext>
              </a:extLst>
            </p:cNvPr>
            <p:cNvSpPr/>
            <p:nvPr/>
          </p:nvSpPr>
          <p:spPr>
            <a:xfrm>
              <a:off x="4163334" y="4959760"/>
              <a:ext cx="1475212" cy="524448"/>
            </a:xfrm>
            <a:custGeom>
              <a:avLst/>
              <a:gdLst>
                <a:gd name="connsiteX0" fmla="*/ -514 w 1302935"/>
                <a:gd name="connsiteY0" fmla="*/ 288407 h 463202"/>
                <a:gd name="connsiteX1" fmla="*/ 1297439 w 1302935"/>
                <a:gd name="connsiteY1" fmla="*/ 75449 h 463202"/>
                <a:gd name="connsiteX2" fmla="*/ 30298 w 1302935"/>
                <a:gd name="connsiteY2" fmla="*/ 462992 h 463202"/>
                <a:gd name="connsiteX3" fmla="*/ -514 w 1302935"/>
                <a:gd name="connsiteY3" fmla="*/ 288535 h 463202"/>
              </a:gdLst>
              <a:ahLst/>
              <a:cxnLst>
                <a:cxn ang="0">
                  <a:pos x="connsiteX0" y="connsiteY0"/>
                </a:cxn>
                <a:cxn ang="0">
                  <a:pos x="connsiteX1" y="connsiteY1"/>
                </a:cxn>
                <a:cxn ang="0">
                  <a:pos x="connsiteX2" y="connsiteY2"/>
                </a:cxn>
                <a:cxn ang="0">
                  <a:pos x="connsiteX3" y="connsiteY3"/>
                </a:cxn>
              </a:cxnLst>
              <a:rect l="l" t="t" r="r" b="b"/>
              <a:pathLst>
                <a:path w="1302935" h="463202">
                  <a:moveTo>
                    <a:pt x="-514" y="288407"/>
                  </a:moveTo>
                  <a:cubicBezTo>
                    <a:pt x="-514" y="288407"/>
                    <a:pt x="1197376" y="-178551"/>
                    <a:pt x="1297439" y="75449"/>
                  </a:cubicBezTo>
                  <a:cubicBezTo>
                    <a:pt x="1394896" y="326908"/>
                    <a:pt x="30298" y="462992"/>
                    <a:pt x="30298" y="462992"/>
                  </a:cubicBezTo>
                  <a:lnTo>
                    <a:pt x="-514" y="288535"/>
                  </a:lnTo>
                  <a:close/>
                </a:path>
              </a:pathLst>
            </a:custGeom>
            <a:solidFill>
              <a:srgbClr val="2A3072"/>
            </a:solidFill>
            <a:ln w="6346" cap="flat">
              <a:noFill/>
              <a:prstDash val="solid"/>
              <a:miter/>
            </a:ln>
          </p:spPr>
          <p:txBody>
            <a:bodyPr rtlCol="0" anchor="ctr"/>
            <a:lstStyle/>
            <a:p>
              <a:endParaRPr lang="zh-CN" altLang="en-US"/>
            </a:p>
          </p:txBody>
        </p:sp>
        <p:sp>
          <p:nvSpPr>
            <p:cNvPr id="40" name="任意多边形 24">
              <a:extLst>
                <a:ext uri="{FF2B5EF4-FFF2-40B4-BE49-F238E27FC236}">
                  <a16:creationId xmlns:a16="http://schemas.microsoft.com/office/drawing/2014/main" id="{B4BEA53C-DD10-6F03-211F-6F71AC97EE44}"/>
                </a:ext>
              </a:extLst>
            </p:cNvPr>
            <p:cNvSpPr/>
            <p:nvPr/>
          </p:nvSpPr>
          <p:spPr>
            <a:xfrm>
              <a:off x="4197069" y="4159220"/>
              <a:ext cx="334881" cy="457055"/>
            </a:xfrm>
            <a:custGeom>
              <a:avLst/>
              <a:gdLst>
                <a:gd name="connsiteX0" fmla="*/ 262507 w 295773"/>
                <a:gd name="connsiteY0" fmla="*/ -210 h 403680"/>
                <a:gd name="connsiteX1" fmla="*/ -514 w 295773"/>
                <a:gd name="connsiteY1" fmla="*/ 206522 h 403680"/>
                <a:gd name="connsiteX2" fmla="*/ 151962 w 295773"/>
                <a:gd name="connsiteY2" fmla="*/ 403470 h 403680"/>
                <a:gd name="connsiteX3" fmla="*/ 290969 w 295773"/>
                <a:gd name="connsiteY3" fmla="*/ 272468 h 403680"/>
                <a:gd name="connsiteX4" fmla="*/ 262507 w 295773"/>
                <a:gd name="connsiteY4" fmla="*/ -210 h 40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73" h="403680">
                  <a:moveTo>
                    <a:pt x="262507" y="-210"/>
                  </a:moveTo>
                  <a:cubicBezTo>
                    <a:pt x="262507" y="-210"/>
                    <a:pt x="113843" y="47693"/>
                    <a:pt x="-514" y="206522"/>
                  </a:cubicBezTo>
                  <a:lnTo>
                    <a:pt x="151962" y="403470"/>
                  </a:lnTo>
                  <a:cubicBezTo>
                    <a:pt x="151962" y="403470"/>
                    <a:pt x="278326" y="317766"/>
                    <a:pt x="290969" y="272468"/>
                  </a:cubicBezTo>
                  <a:cubicBezTo>
                    <a:pt x="309393" y="206395"/>
                    <a:pt x="262507" y="-210"/>
                    <a:pt x="262507" y="-210"/>
                  </a:cubicBezTo>
                  <a:close/>
                </a:path>
              </a:pathLst>
            </a:custGeom>
            <a:solidFill>
              <a:srgbClr val="BE5ED3"/>
            </a:solidFill>
            <a:ln w="6346" cap="flat">
              <a:noFill/>
              <a:prstDash val="solid"/>
              <a:miter/>
            </a:ln>
          </p:spPr>
          <p:txBody>
            <a:bodyPr rtlCol="0" anchor="ctr"/>
            <a:lstStyle/>
            <a:p>
              <a:endParaRPr lang="zh-CN" altLang="en-US"/>
            </a:p>
          </p:txBody>
        </p:sp>
        <p:sp>
          <p:nvSpPr>
            <p:cNvPr id="41" name="任意多边形 25">
              <a:extLst>
                <a:ext uri="{FF2B5EF4-FFF2-40B4-BE49-F238E27FC236}">
                  <a16:creationId xmlns:a16="http://schemas.microsoft.com/office/drawing/2014/main" id="{89D9746C-71E0-85D8-2F0D-68BC6987B7F4}"/>
                </a:ext>
              </a:extLst>
            </p:cNvPr>
            <p:cNvSpPr/>
            <p:nvPr/>
          </p:nvSpPr>
          <p:spPr>
            <a:xfrm>
              <a:off x="5168201" y="4116061"/>
              <a:ext cx="316452" cy="449862"/>
            </a:xfrm>
            <a:custGeom>
              <a:avLst/>
              <a:gdLst>
                <a:gd name="connsiteX0" fmla="*/ 30827 w 279496"/>
                <a:gd name="connsiteY0" fmla="*/ -210 h 397327"/>
                <a:gd name="connsiteX1" fmla="*/ 278982 w 279496"/>
                <a:gd name="connsiteY1" fmla="*/ 203092 h 397327"/>
                <a:gd name="connsiteX2" fmla="*/ 134892 w 279496"/>
                <a:gd name="connsiteY2" fmla="*/ 397117 h 397327"/>
                <a:gd name="connsiteX3" fmla="*/ 3508 w 279496"/>
                <a:gd name="connsiteY3" fmla="*/ 268148 h 397327"/>
                <a:gd name="connsiteX4" fmla="*/ 30827 w 279496"/>
                <a:gd name="connsiteY4" fmla="*/ -210 h 3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96" h="397327">
                  <a:moveTo>
                    <a:pt x="30827" y="-210"/>
                  </a:moveTo>
                  <a:cubicBezTo>
                    <a:pt x="30827" y="-210"/>
                    <a:pt x="161575" y="21899"/>
                    <a:pt x="278982" y="203092"/>
                  </a:cubicBezTo>
                  <a:lnTo>
                    <a:pt x="134892" y="397117"/>
                  </a:lnTo>
                  <a:cubicBezTo>
                    <a:pt x="134892" y="397117"/>
                    <a:pt x="15452" y="312747"/>
                    <a:pt x="3508" y="268148"/>
                  </a:cubicBezTo>
                  <a:cubicBezTo>
                    <a:pt x="-13899" y="203155"/>
                    <a:pt x="30827" y="-210"/>
                    <a:pt x="30827" y="-210"/>
                  </a:cubicBezTo>
                  <a:close/>
                </a:path>
              </a:pathLst>
            </a:custGeom>
            <a:solidFill>
              <a:srgbClr val="BE5ED3"/>
            </a:solidFill>
            <a:ln w="6346" cap="flat">
              <a:noFill/>
              <a:prstDash val="solid"/>
              <a:miter/>
            </a:ln>
          </p:spPr>
          <p:txBody>
            <a:bodyPr rtlCol="0" anchor="ctr"/>
            <a:lstStyle/>
            <a:p>
              <a:endParaRPr lang="zh-CN" altLang="en-US"/>
            </a:p>
          </p:txBody>
        </p:sp>
        <p:sp>
          <p:nvSpPr>
            <p:cNvPr id="44" name="任意多边形 26">
              <a:extLst>
                <a:ext uri="{FF2B5EF4-FFF2-40B4-BE49-F238E27FC236}">
                  <a16:creationId xmlns:a16="http://schemas.microsoft.com/office/drawing/2014/main" id="{8567CC38-6C41-1D7B-C12A-AB6EC149545A}"/>
                </a:ext>
              </a:extLst>
            </p:cNvPr>
            <p:cNvSpPr/>
            <p:nvPr/>
          </p:nvSpPr>
          <p:spPr>
            <a:xfrm>
              <a:off x="3207781" y="3560975"/>
              <a:ext cx="1486066" cy="1759003"/>
            </a:xfrm>
            <a:custGeom>
              <a:avLst/>
              <a:gdLst>
                <a:gd name="connsiteX0" fmla="*/ 933471 w 1312521"/>
                <a:gd name="connsiteY0" fmla="*/ 872704 h 1553585"/>
                <a:gd name="connsiteX1" fmla="*/ 1030738 w 1312521"/>
                <a:gd name="connsiteY1" fmla="*/ 1006121 h 1553585"/>
                <a:gd name="connsiteX2" fmla="*/ 1002848 w 1312521"/>
                <a:gd name="connsiteY2" fmla="*/ 1177656 h 1553585"/>
                <a:gd name="connsiteX3" fmla="*/ 831211 w 1312521"/>
                <a:gd name="connsiteY3" fmla="*/ 1152962 h 1553585"/>
                <a:gd name="connsiteX4" fmla="*/ 830677 w 1312521"/>
                <a:gd name="connsiteY4" fmla="*/ 1152244 h 1553585"/>
                <a:gd name="connsiteX5" fmla="*/ 674897 w 1312521"/>
                <a:gd name="connsiteY5" fmla="*/ 940874 h 1553585"/>
                <a:gd name="connsiteX6" fmla="*/ 674008 w 1312521"/>
                <a:gd name="connsiteY6" fmla="*/ 935220 h 1553585"/>
                <a:gd name="connsiteX7" fmla="*/ 669942 w 1312521"/>
                <a:gd name="connsiteY7" fmla="*/ 931217 h 1553585"/>
                <a:gd name="connsiteX8" fmla="*/ 695354 w 1312521"/>
                <a:gd name="connsiteY8" fmla="*/ 758792 h 1553585"/>
                <a:gd name="connsiteX9" fmla="*/ 761046 w 1312521"/>
                <a:gd name="connsiteY9" fmla="*/ 359495 h 1553585"/>
                <a:gd name="connsiteX10" fmla="*/ 364075 w 1312521"/>
                <a:gd name="connsiteY10" fmla="*/ 301001 h 1553585"/>
                <a:gd name="connsiteX11" fmla="*/ 362321 w 1312521"/>
                <a:gd name="connsiteY11" fmla="*/ 302316 h 1553585"/>
                <a:gd name="connsiteX12" fmla="*/ 248727 w 1312521"/>
                <a:gd name="connsiteY12" fmla="*/ 557015 h 1553585"/>
                <a:gd name="connsiteX13" fmla="*/ 137946 w 1312521"/>
                <a:gd name="connsiteY13" fmla="*/ 696670 h 1553585"/>
                <a:gd name="connsiteX14" fmla="*/ 136910 w 1312521"/>
                <a:gd name="connsiteY14" fmla="*/ 696785 h 1553585"/>
                <a:gd name="connsiteX15" fmla="*/ 2668 w 1312521"/>
                <a:gd name="connsiteY15" fmla="*/ 586557 h 1553585"/>
                <a:gd name="connsiteX16" fmla="*/ 216389 w 1312521"/>
                <a:gd name="connsiteY16" fmla="*/ 102509 h 1553585"/>
                <a:gd name="connsiteX17" fmla="*/ 960282 w 1312521"/>
                <a:gd name="connsiteY17" fmla="*/ 215786 h 1553585"/>
                <a:gd name="connsiteX18" fmla="*/ 933471 w 1312521"/>
                <a:gd name="connsiteY18" fmla="*/ 872704 h 1553585"/>
                <a:gd name="connsiteX19" fmla="*/ 1259071 w 1312521"/>
                <a:gd name="connsiteY19" fmla="*/ 1318824 h 1553585"/>
                <a:gd name="connsiteX20" fmla="*/ 1287153 w 1312521"/>
                <a:gd name="connsiteY20" fmla="*/ 1357388 h 1553585"/>
                <a:gd name="connsiteX21" fmla="*/ 1259199 w 1312521"/>
                <a:gd name="connsiteY21" fmla="*/ 1528923 h 1553585"/>
                <a:gd name="connsiteX22" fmla="*/ 1087644 w 1312521"/>
                <a:gd name="connsiteY22" fmla="*/ 1504260 h 1553585"/>
                <a:gd name="connsiteX23" fmla="*/ 1087091 w 1312521"/>
                <a:gd name="connsiteY23" fmla="*/ 1503511 h 1553585"/>
                <a:gd name="connsiteX24" fmla="*/ 1061678 w 1312521"/>
                <a:gd name="connsiteY24" fmla="*/ 1465391 h 1553585"/>
                <a:gd name="connsiteX25" fmla="*/ 1087091 w 1312521"/>
                <a:gd name="connsiteY25" fmla="*/ 1292967 h 1553585"/>
                <a:gd name="connsiteX26" fmla="*/ 1259199 w 1312521"/>
                <a:gd name="connsiteY26" fmla="*/ 1318379 h 155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2521" h="1553585">
                  <a:moveTo>
                    <a:pt x="933471" y="872704"/>
                  </a:moveTo>
                  <a:lnTo>
                    <a:pt x="1030738" y="1006121"/>
                  </a:lnTo>
                  <a:cubicBezTo>
                    <a:pt x="1071971" y="1062410"/>
                    <a:pt x="1061551" y="1137187"/>
                    <a:pt x="1002848" y="1177656"/>
                  </a:cubicBezTo>
                  <a:cubicBezTo>
                    <a:pt x="948630" y="1218234"/>
                    <a:pt x="871788" y="1207179"/>
                    <a:pt x="831211" y="1152962"/>
                  </a:cubicBezTo>
                  <a:cubicBezTo>
                    <a:pt x="831033" y="1152720"/>
                    <a:pt x="830855" y="1152485"/>
                    <a:pt x="830677" y="1152244"/>
                  </a:cubicBezTo>
                  <a:lnTo>
                    <a:pt x="674897" y="940874"/>
                  </a:lnTo>
                  <a:cubicBezTo>
                    <a:pt x="673246" y="937633"/>
                    <a:pt x="676486" y="935982"/>
                    <a:pt x="674008" y="935220"/>
                  </a:cubicBezTo>
                  <a:cubicBezTo>
                    <a:pt x="671530" y="934457"/>
                    <a:pt x="671594" y="934457"/>
                    <a:pt x="669942" y="931217"/>
                  </a:cubicBezTo>
                  <a:cubicBezTo>
                    <a:pt x="630362" y="878168"/>
                    <a:pt x="642369" y="798499"/>
                    <a:pt x="695354" y="758792"/>
                  </a:cubicBezTo>
                  <a:cubicBezTo>
                    <a:pt x="824769" y="665400"/>
                    <a:pt x="855010" y="486495"/>
                    <a:pt x="761046" y="359495"/>
                  </a:cubicBezTo>
                  <a:cubicBezTo>
                    <a:pt x="667578" y="233721"/>
                    <a:pt x="489849" y="207534"/>
                    <a:pt x="364075" y="301001"/>
                  </a:cubicBezTo>
                  <a:cubicBezTo>
                    <a:pt x="363490" y="301439"/>
                    <a:pt x="362906" y="301878"/>
                    <a:pt x="362321" y="302316"/>
                  </a:cubicBezTo>
                  <a:cubicBezTo>
                    <a:pt x="281636" y="360797"/>
                    <a:pt x="238326" y="457912"/>
                    <a:pt x="248727" y="557015"/>
                  </a:cubicBezTo>
                  <a:cubicBezTo>
                    <a:pt x="256700" y="626169"/>
                    <a:pt x="207101" y="688697"/>
                    <a:pt x="137946" y="696670"/>
                  </a:cubicBezTo>
                  <a:cubicBezTo>
                    <a:pt x="137603" y="696708"/>
                    <a:pt x="137254" y="696747"/>
                    <a:pt x="136910" y="696785"/>
                  </a:cubicBezTo>
                  <a:cubicBezTo>
                    <a:pt x="68106" y="701741"/>
                    <a:pt x="9847" y="656252"/>
                    <a:pt x="2668" y="586557"/>
                  </a:cubicBezTo>
                  <a:cubicBezTo>
                    <a:pt x="-18056" y="398554"/>
                    <a:pt x="63493" y="213855"/>
                    <a:pt x="216389" y="102509"/>
                  </a:cubicBezTo>
                  <a:cubicBezTo>
                    <a:pt x="453375" y="-70456"/>
                    <a:pt x="785519" y="-19878"/>
                    <a:pt x="960282" y="215786"/>
                  </a:cubicBezTo>
                  <a:cubicBezTo>
                    <a:pt x="1106405" y="415975"/>
                    <a:pt x="1089251" y="688017"/>
                    <a:pt x="933471" y="872704"/>
                  </a:cubicBezTo>
                  <a:close/>
                  <a:moveTo>
                    <a:pt x="1259071" y="1318824"/>
                  </a:moveTo>
                  <a:lnTo>
                    <a:pt x="1287153" y="1357388"/>
                  </a:lnTo>
                  <a:cubicBezTo>
                    <a:pt x="1328321" y="1413677"/>
                    <a:pt x="1317902" y="1488454"/>
                    <a:pt x="1259199" y="1528923"/>
                  </a:cubicBezTo>
                  <a:cubicBezTo>
                    <a:pt x="1205012" y="1569488"/>
                    <a:pt x="1128209" y="1558440"/>
                    <a:pt x="1087644" y="1504260"/>
                  </a:cubicBezTo>
                  <a:cubicBezTo>
                    <a:pt x="1087460" y="1504013"/>
                    <a:pt x="1087275" y="1503758"/>
                    <a:pt x="1087091" y="1503511"/>
                  </a:cubicBezTo>
                  <a:lnTo>
                    <a:pt x="1061678" y="1465391"/>
                  </a:lnTo>
                  <a:cubicBezTo>
                    <a:pt x="1019684" y="1411517"/>
                    <a:pt x="1034106" y="1332610"/>
                    <a:pt x="1087091" y="1292967"/>
                  </a:cubicBezTo>
                  <a:cubicBezTo>
                    <a:pt x="1141671" y="1252592"/>
                    <a:pt x="1218621" y="1263958"/>
                    <a:pt x="1259199" y="1318379"/>
                  </a:cubicBezTo>
                  <a:close/>
                </a:path>
              </a:pathLst>
            </a:custGeom>
            <a:solidFill>
              <a:srgbClr val="FFC545"/>
            </a:solidFill>
            <a:ln w="6346" cap="flat">
              <a:noFill/>
              <a:prstDash val="solid"/>
              <a:miter/>
            </a:ln>
          </p:spPr>
          <p:txBody>
            <a:bodyPr rtlCol="0" anchor="ctr"/>
            <a:lstStyle/>
            <a:p>
              <a:endParaRPr lang="zh-CN" altLang="en-US"/>
            </a:p>
          </p:txBody>
        </p:sp>
        <p:sp>
          <p:nvSpPr>
            <p:cNvPr id="45" name="任意多边形 27">
              <a:extLst>
                <a:ext uri="{FF2B5EF4-FFF2-40B4-BE49-F238E27FC236}">
                  <a16:creationId xmlns:a16="http://schemas.microsoft.com/office/drawing/2014/main" id="{CF239741-800F-18E0-54C9-E00C7392778B}"/>
                </a:ext>
              </a:extLst>
            </p:cNvPr>
            <p:cNvSpPr/>
            <p:nvPr/>
          </p:nvSpPr>
          <p:spPr>
            <a:xfrm>
              <a:off x="6164723" y="1962102"/>
              <a:ext cx="703194" cy="564027"/>
            </a:xfrm>
            <a:custGeom>
              <a:avLst/>
              <a:gdLst>
                <a:gd name="connsiteX0" fmla="*/ 577794 w 621074"/>
                <a:gd name="connsiteY0" fmla="*/ 416455 h 498159"/>
                <a:gd name="connsiteX1" fmla="*/ 538976 w 621074"/>
                <a:gd name="connsiteY1" fmla="*/ 192061 h 498159"/>
                <a:gd name="connsiteX2" fmla="*/ 398317 w 621074"/>
                <a:gd name="connsiteY2" fmla="*/ 31135 h 498159"/>
                <a:gd name="connsiteX3" fmla="*/ 10265 w 621074"/>
                <a:gd name="connsiteY3" fmla="*/ 121159 h 498159"/>
                <a:gd name="connsiteX4" fmla="*/ 38156 w 621074"/>
                <a:gd name="connsiteY4" fmla="*/ 265504 h 498159"/>
                <a:gd name="connsiteX5" fmla="*/ 65983 w 621074"/>
                <a:gd name="connsiteY5" fmla="*/ 440152 h 498159"/>
                <a:gd name="connsiteX6" fmla="*/ 577794 w 621074"/>
                <a:gd name="connsiteY6" fmla="*/ 416455 h 4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074" h="498159">
                  <a:moveTo>
                    <a:pt x="577794" y="416455"/>
                  </a:moveTo>
                  <a:cubicBezTo>
                    <a:pt x="667819" y="254576"/>
                    <a:pt x="596536" y="161629"/>
                    <a:pt x="538976" y="192061"/>
                  </a:cubicBezTo>
                  <a:cubicBezTo>
                    <a:pt x="538976" y="192061"/>
                    <a:pt x="530399" y="91617"/>
                    <a:pt x="398317" y="31135"/>
                  </a:cubicBezTo>
                  <a:cubicBezTo>
                    <a:pt x="245841" y="-38750"/>
                    <a:pt x="48893" y="15633"/>
                    <a:pt x="10265" y="121159"/>
                  </a:cubicBezTo>
                  <a:cubicBezTo>
                    <a:pt x="-25186" y="218554"/>
                    <a:pt x="38156" y="265504"/>
                    <a:pt x="38156" y="265504"/>
                  </a:cubicBezTo>
                  <a:cubicBezTo>
                    <a:pt x="38156" y="265504"/>
                    <a:pt x="-1043" y="335388"/>
                    <a:pt x="65983" y="440152"/>
                  </a:cubicBezTo>
                  <a:cubicBezTo>
                    <a:pt x="133009" y="544916"/>
                    <a:pt x="537515" y="488945"/>
                    <a:pt x="577794" y="416455"/>
                  </a:cubicBezTo>
                  <a:close/>
                </a:path>
              </a:pathLst>
            </a:custGeom>
            <a:solidFill>
              <a:srgbClr val="981D04"/>
            </a:solidFill>
            <a:ln w="6346" cap="flat">
              <a:noFill/>
              <a:prstDash val="solid"/>
              <a:miter/>
            </a:ln>
          </p:spPr>
          <p:txBody>
            <a:bodyPr rtlCol="0" anchor="ctr"/>
            <a:lstStyle/>
            <a:p>
              <a:endParaRPr lang="zh-CN" altLang="en-US"/>
            </a:p>
          </p:txBody>
        </p:sp>
        <p:sp>
          <p:nvSpPr>
            <p:cNvPr id="46" name="任意多边形 28">
              <a:extLst>
                <a:ext uri="{FF2B5EF4-FFF2-40B4-BE49-F238E27FC236}">
                  <a16:creationId xmlns:a16="http://schemas.microsoft.com/office/drawing/2014/main" id="{32B42A22-EA0E-AD60-7CF6-7D21A8FB0B7B}"/>
                </a:ext>
              </a:extLst>
            </p:cNvPr>
            <p:cNvSpPr/>
            <p:nvPr/>
          </p:nvSpPr>
          <p:spPr>
            <a:xfrm>
              <a:off x="6390997" y="2695691"/>
              <a:ext cx="273341" cy="276362"/>
            </a:xfrm>
            <a:custGeom>
              <a:avLst/>
              <a:gdLst>
                <a:gd name="connsiteX0" fmla="*/ 120196 w 241420"/>
                <a:gd name="connsiteY0" fmla="*/ 243879 h 244088"/>
                <a:gd name="connsiteX1" fmla="*/ 120196 w 241420"/>
                <a:gd name="connsiteY1" fmla="*/ 243879 h 244088"/>
                <a:gd name="connsiteX2" fmla="*/ -514 w 241420"/>
                <a:gd name="connsiteY2" fmla="*/ 160017 h 244088"/>
                <a:gd name="connsiteX3" fmla="*/ -514 w 241420"/>
                <a:gd name="connsiteY3" fmla="*/ -210 h 244088"/>
                <a:gd name="connsiteX4" fmla="*/ 240906 w 241420"/>
                <a:gd name="connsiteY4" fmla="*/ -210 h 244088"/>
                <a:gd name="connsiteX5" fmla="*/ 240906 w 241420"/>
                <a:gd name="connsiteY5" fmla="*/ 160335 h 244088"/>
                <a:gd name="connsiteX6" fmla="*/ 120958 w 241420"/>
                <a:gd name="connsiteY6" fmla="*/ 243752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20" h="244088">
                  <a:moveTo>
                    <a:pt x="120196" y="243879"/>
                  </a:moveTo>
                  <a:lnTo>
                    <a:pt x="120196" y="243879"/>
                  </a:lnTo>
                  <a:cubicBezTo>
                    <a:pt x="53551" y="243879"/>
                    <a:pt x="-514" y="206332"/>
                    <a:pt x="-514" y="160017"/>
                  </a:cubicBezTo>
                  <a:lnTo>
                    <a:pt x="-514" y="-210"/>
                  </a:lnTo>
                  <a:lnTo>
                    <a:pt x="240906" y="-210"/>
                  </a:lnTo>
                  <a:lnTo>
                    <a:pt x="240906" y="160335"/>
                  </a:lnTo>
                  <a:cubicBezTo>
                    <a:pt x="240906" y="206395"/>
                    <a:pt x="187222" y="243752"/>
                    <a:pt x="120958" y="243752"/>
                  </a:cubicBezTo>
                  <a:close/>
                </a:path>
              </a:pathLst>
            </a:custGeom>
            <a:solidFill>
              <a:srgbClr val="FF93B1"/>
            </a:solidFill>
            <a:ln w="6346" cap="flat">
              <a:noFill/>
              <a:prstDash val="solid"/>
              <a:miter/>
            </a:ln>
          </p:spPr>
          <p:txBody>
            <a:bodyPr rtlCol="0" anchor="ctr"/>
            <a:lstStyle/>
            <a:p>
              <a:endParaRPr lang="zh-CN" altLang="en-US"/>
            </a:p>
          </p:txBody>
        </p:sp>
        <p:sp>
          <p:nvSpPr>
            <p:cNvPr id="47" name="任意多边形 29">
              <a:extLst>
                <a:ext uri="{FF2B5EF4-FFF2-40B4-BE49-F238E27FC236}">
                  <a16:creationId xmlns:a16="http://schemas.microsoft.com/office/drawing/2014/main" id="{3AD78AA2-69CE-1A2A-F7EB-CA6A9B8FB1C1}"/>
                </a:ext>
              </a:extLst>
            </p:cNvPr>
            <p:cNvSpPr/>
            <p:nvPr/>
          </p:nvSpPr>
          <p:spPr>
            <a:xfrm>
              <a:off x="6190954" y="2434905"/>
              <a:ext cx="140645" cy="163868"/>
            </a:xfrm>
            <a:custGeom>
              <a:avLst/>
              <a:gdLst>
                <a:gd name="connsiteX0" fmla="*/ 89827 w 124220"/>
                <a:gd name="connsiteY0" fmla="*/ 32284 h 144731"/>
                <a:gd name="connsiteX1" fmla="*/ -514 w 124220"/>
                <a:gd name="connsiteY1" fmla="*/ 54139 h 144731"/>
                <a:gd name="connsiteX2" fmla="*/ 109904 w 124220"/>
                <a:gd name="connsiteY2" fmla="*/ 127518 h 144731"/>
                <a:gd name="connsiteX3" fmla="*/ 89827 w 124220"/>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220" h="144731">
                  <a:moveTo>
                    <a:pt x="89827" y="32284"/>
                  </a:moveTo>
                  <a:cubicBezTo>
                    <a:pt x="47960" y="-30739"/>
                    <a:pt x="-514" y="9730"/>
                    <a:pt x="-514" y="54139"/>
                  </a:cubicBezTo>
                  <a:cubicBezTo>
                    <a:pt x="-514" y="118306"/>
                    <a:pt x="69752" y="173579"/>
                    <a:pt x="109904" y="127518"/>
                  </a:cubicBezTo>
                  <a:cubicBezTo>
                    <a:pt x="150056" y="81458"/>
                    <a:pt x="89827" y="32221"/>
                    <a:pt x="89827" y="32221"/>
                  </a:cubicBezTo>
                  <a:close/>
                </a:path>
              </a:pathLst>
            </a:custGeom>
            <a:solidFill>
              <a:srgbClr val="FED0D6"/>
            </a:solidFill>
            <a:ln w="6346" cap="flat">
              <a:noFill/>
              <a:prstDash val="solid"/>
              <a:miter/>
            </a:ln>
          </p:spPr>
          <p:txBody>
            <a:bodyPr rtlCol="0" anchor="ctr"/>
            <a:lstStyle/>
            <a:p>
              <a:endParaRPr lang="zh-CN" altLang="en-US"/>
            </a:p>
          </p:txBody>
        </p:sp>
        <p:sp>
          <p:nvSpPr>
            <p:cNvPr id="48" name="任意多边形 30">
              <a:extLst>
                <a:ext uri="{FF2B5EF4-FFF2-40B4-BE49-F238E27FC236}">
                  <a16:creationId xmlns:a16="http://schemas.microsoft.com/office/drawing/2014/main" id="{4AEAE7CC-8E5F-3B3C-51D9-412B87013B77}"/>
                </a:ext>
              </a:extLst>
            </p:cNvPr>
            <p:cNvSpPr/>
            <p:nvPr/>
          </p:nvSpPr>
          <p:spPr>
            <a:xfrm>
              <a:off x="6727091" y="2434905"/>
              <a:ext cx="140816" cy="163868"/>
            </a:xfrm>
            <a:custGeom>
              <a:avLst/>
              <a:gdLst>
                <a:gd name="connsiteX0" fmla="*/ 33579 w 124371"/>
                <a:gd name="connsiteY0" fmla="*/ 32284 h 144731"/>
                <a:gd name="connsiteX1" fmla="*/ 123857 w 124371"/>
                <a:gd name="connsiteY1" fmla="*/ 54139 h 144731"/>
                <a:gd name="connsiteX2" fmla="*/ 13439 w 124371"/>
                <a:gd name="connsiteY2" fmla="*/ 127518 h 144731"/>
                <a:gd name="connsiteX3" fmla="*/ 33579 w 124371"/>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371" h="144731">
                  <a:moveTo>
                    <a:pt x="33579" y="32284"/>
                  </a:moveTo>
                  <a:cubicBezTo>
                    <a:pt x="75319" y="-30739"/>
                    <a:pt x="123857" y="9730"/>
                    <a:pt x="123857" y="54139"/>
                  </a:cubicBezTo>
                  <a:cubicBezTo>
                    <a:pt x="123857" y="118306"/>
                    <a:pt x="53972" y="173579"/>
                    <a:pt x="13439" y="127518"/>
                  </a:cubicBezTo>
                  <a:cubicBezTo>
                    <a:pt x="-27095" y="81458"/>
                    <a:pt x="33579" y="32221"/>
                    <a:pt x="33579" y="32221"/>
                  </a:cubicBezTo>
                  <a:close/>
                </a:path>
              </a:pathLst>
            </a:custGeom>
            <a:solidFill>
              <a:srgbClr val="FED0D6"/>
            </a:solidFill>
            <a:ln w="6346" cap="flat">
              <a:noFill/>
              <a:prstDash val="solid"/>
              <a:miter/>
            </a:ln>
          </p:spPr>
          <p:txBody>
            <a:bodyPr rtlCol="0" anchor="ctr"/>
            <a:lstStyle/>
            <a:p>
              <a:endParaRPr lang="zh-CN" altLang="en-US"/>
            </a:p>
          </p:txBody>
        </p:sp>
        <p:sp>
          <p:nvSpPr>
            <p:cNvPr id="49" name="任意多边形 31">
              <a:extLst>
                <a:ext uri="{FF2B5EF4-FFF2-40B4-BE49-F238E27FC236}">
                  <a16:creationId xmlns:a16="http://schemas.microsoft.com/office/drawing/2014/main" id="{B60A0F4B-200C-81FB-3EFD-175D19B0FD4A}"/>
                </a:ext>
              </a:extLst>
            </p:cNvPr>
            <p:cNvSpPr/>
            <p:nvPr/>
          </p:nvSpPr>
          <p:spPr>
            <a:xfrm>
              <a:off x="6265196" y="2209296"/>
              <a:ext cx="527030" cy="543940"/>
            </a:xfrm>
            <a:custGeom>
              <a:avLst/>
              <a:gdLst>
                <a:gd name="connsiteX0" fmla="*/ 232068 w 465483"/>
                <a:gd name="connsiteY0" fmla="*/ 480209 h 480418"/>
                <a:gd name="connsiteX1" fmla="*/ 7928 w 465483"/>
                <a:gd name="connsiteY1" fmla="*/ 114266 h 480418"/>
                <a:gd name="connsiteX2" fmla="*/ 456589 w 465483"/>
                <a:gd name="connsiteY2" fmla="*/ 114266 h 480418"/>
                <a:gd name="connsiteX3" fmla="*/ 232068 w 465483"/>
                <a:gd name="connsiteY3" fmla="*/ 480209 h 480418"/>
              </a:gdLst>
              <a:ahLst/>
              <a:cxnLst>
                <a:cxn ang="0">
                  <a:pos x="connsiteX0" y="connsiteY0"/>
                </a:cxn>
                <a:cxn ang="0">
                  <a:pos x="connsiteX1" y="connsiteY1"/>
                </a:cxn>
                <a:cxn ang="0">
                  <a:pos x="connsiteX2" y="connsiteY2"/>
                </a:cxn>
                <a:cxn ang="0">
                  <a:pos x="connsiteX3" y="connsiteY3"/>
                </a:cxn>
              </a:cxnLst>
              <a:rect l="l" t="t" r="r" b="b"/>
              <a:pathLst>
                <a:path w="465483" h="480418">
                  <a:moveTo>
                    <a:pt x="232068" y="480209"/>
                  </a:moveTo>
                  <a:cubicBezTo>
                    <a:pt x="66886" y="480209"/>
                    <a:pt x="-30763" y="299588"/>
                    <a:pt x="7928" y="114266"/>
                  </a:cubicBezTo>
                  <a:cubicBezTo>
                    <a:pt x="39694" y="-38527"/>
                    <a:pt x="424696" y="-38210"/>
                    <a:pt x="456589" y="114266"/>
                  </a:cubicBezTo>
                  <a:cubicBezTo>
                    <a:pt x="495153" y="299588"/>
                    <a:pt x="397251" y="480209"/>
                    <a:pt x="232068" y="480209"/>
                  </a:cubicBezTo>
                  <a:close/>
                </a:path>
              </a:pathLst>
            </a:custGeom>
            <a:solidFill>
              <a:srgbClr val="FED0D6"/>
            </a:solidFill>
            <a:ln w="6346" cap="flat">
              <a:noFill/>
              <a:prstDash val="solid"/>
              <a:miter/>
            </a:ln>
          </p:spPr>
          <p:txBody>
            <a:bodyPr rtlCol="0" anchor="ctr"/>
            <a:lstStyle/>
            <a:p>
              <a:endParaRPr lang="zh-CN" altLang="en-US"/>
            </a:p>
          </p:txBody>
        </p:sp>
        <p:sp>
          <p:nvSpPr>
            <p:cNvPr id="50" name="任意多边形 32">
              <a:extLst>
                <a:ext uri="{FF2B5EF4-FFF2-40B4-BE49-F238E27FC236}">
                  <a16:creationId xmlns:a16="http://schemas.microsoft.com/office/drawing/2014/main" id="{7217F291-0353-B7AA-C694-B35176FB2906}"/>
                </a:ext>
              </a:extLst>
            </p:cNvPr>
            <p:cNvSpPr/>
            <p:nvPr/>
          </p:nvSpPr>
          <p:spPr>
            <a:xfrm>
              <a:off x="6255890" y="2082565"/>
              <a:ext cx="448236" cy="230262"/>
            </a:xfrm>
            <a:custGeom>
              <a:avLst/>
              <a:gdLst>
                <a:gd name="connsiteX0" fmla="*/ 386663 w 395890"/>
                <a:gd name="connsiteY0" fmla="*/ 112221 h 203372"/>
                <a:gd name="connsiteX1" fmla="*/ 250388 w 395890"/>
                <a:gd name="connsiteY1" fmla="*/ 153708 h 203372"/>
                <a:gd name="connsiteX2" fmla="*/ 94799 w 395890"/>
                <a:gd name="connsiteY2" fmla="*/ 202246 h 203372"/>
                <a:gd name="connsiteX3" fmla="*/ 66146 w 395890"/>
                <a:gd name="connsiteY3" fmla="*/ 31028 h 203372"/>
                <a:gd name="connsiteX4" fmla="*/ 386663 w 395890"/>
                <a:gd name="connsiteY4" fmla="*/ 112221 h 20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90" h="203372">
                  <a:moveTo>
                    <a:pt x="386663" y="112221"/>
                  </a:moveTo>
                  <a:cubicBezTo>
                    <a:pt x="344034" y="208472"/>
                    <a:pt x="250388" y="153708"/>
                    <a:pt x="250388" y="153708"/>
                  </a:cubicBezTo>
                  <a:cubicBezTo>
                    <a:pt x="207091" y="190022"/>
                    <a:pt x="151062" y="207500"/>
                    <a:pt x="94799" y="202246"/>
                  </a:cubicBezTo>
                  <a:cubicBezTo>
                    <a:pt x="581" y="192970"/>
                    <a:pt x="-48592" y="79439"/>
                    <a:pt x="66146" y="31028"/>
                  </a:cubicBezTo>
                  <a:cubicBezTo>
                    <a:pt x="180884" y="-17383"/>
                    <a:pt x="446701" y="-22784"/>
                    <a:pt x="386663" y="112221"/>
                  </a:cubicBezTo>
                  <a:close/>
                </a:path>
              </a:pathLst>
            </a:custGeom>
            <a:solidFill>
              <a:srgbClr val="981D04"/>
            </a:solidFill>
            <a:ln w="6346" cap="flat">
              <a:noFill/>
              <a:prstDash val="solid"/>
              <a:miter/>
            </a:ln>
          </p:spPr>
          <p:txBody>
            <a:bodyPr rtlCol="0" anchor="ctr"/>
            <a:lstStyle/>
            <a:p>
              <a:endParaRPr lang="zh-CN" altLang="en-US"/>
            </a:p>
          </p:txBody>
        </p:sp>
        <p:sp>
          <p:nvSpPr>
            <p:cNvPr id="51" name="任意多边形 33">
              <a:extLst>
                <a:ext uri="{FF2B5EF4-FFF2-40B4-BE49-F238E27FC236}">
                  <a16:creationId xmlns:a16="http://schemas.microsoft.com/office/drawing/2014/main" id="{956EE442-5E39-8CE6-AA8B-D93D7BD2DCE6}"/>
                </a:ext>
              </a:extLst>
            </p:cNvPr>
            <p:cNvSpPr/>
            <p:nvPr/>
          </p:nvSpPr>
          <p:spPr>
            <a:xfrm>
              <a:off x="5999615" y="5296537"/>
              <a:ext cx="484830" cy="136671"/>
            </a:xfrm>
            <a:custGeom>
              <a:avLst/>
              <a:gdLst>
                <a:gd name="connsiteX0" fmla="*/ 415046 w 428211"/>
                <a:gd name="connsiteY0" fmla="*/ -210 h 120710"/>
                <a:gd name="connsiteX1" fmla="*/ 150755 w 428211"/>
                <a:gd name="connsiteY1" fmla="*/ -210 h 120710"/>
                <a:gd name="connsiteX2" fmla="*/ -514 w 428211"/>
                <a:gd name="connsiteY2" fmla="*/ 107794 h 120710"/>
                <a:gd name="connsiteX3" fmla="*/ -514 w 428211"/>
                <a:gd name="connsiteY3" fmla="*/ 120500 h 120710"/>
                <a:gd name="connsiteX4" fmla="*/ 425148 w 428211"/>
                <a:gd name="connsiteY4" fmla="*/ 120500 h 120710"/>
                <a:gd name="connsiteX5" fmla="*/ 414856 w 428211"/>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11" h="120710">
                  <a:moveTo>
                    <a:pt x="415046" y="-210"/>
                  </a:moveTo>
                  <a:lnTo>
                    <a:pt x="150755" y="-210"/>
                  </a:lnTo>
                  <a:cubicBezTo>
                    <a:pt x="150755" y="-210"/>
                    <a:pt x="14924" y="76981"/>
                    <a:pt x="-514" y="107794"/>
                  </a:cubicBezTo>
                  <a:lnTo>
                    <a:pt x="-514" y="120500"/>
                  </a:lnTo>
                  <a:lnTo>
                    <a:pt x="425148" y="120500"/>
                  </a:lnTo>
                  <a:cubicBezTo>
                    <a:pt x="425148" y="120500"/>
                    <a:pt x="435377" y="30412"/>
                    <a:pt x="414856" y="-210"/>
                  </a:cubicBezTo>
                  <a:close/>
                </a:path>
              </a:pathLst>
            </a:custGeom>
            <a:solidFill>
              <a:srgbClr val="00065B"/>
            </a:solidFill>
            <a:ln w="6346" cap="flat">
              <a:noFill/>
              <a:prstDash val="solid"/>
              <a:miter/>
            </a:ln>
          </p:spPr>
          <p:txBody>
            <a:bodyPr rtlCol="0" anchor="ctr"/>
            <a:lstStyle/>
            <a:p>
              <a:endParaRPr lang="zh-CN" altLang="en-US"/>
            </a:p>
          </p:txBody>
        </p:sp>
        <p:sp>
          <p:nvSpPr>
            <p:cNvPr id="52" name="任意多边形 34">
              <a:extLst>
                <a:ext uri="{FF2B5EF4-FFF2-40B4-BE49-F238E27FC236}">
                  <a16:creationId xmlns:a16="http://schemas.microsoft.com/office/drawing/2014/main" id="{268E582C-F446-5907-F6B4-FF22B4FD86C9}"/>
                </a:ext>
              </a:extLst>
            </p:cNvPr>
            <p:cNvSpPr/>
            <p:nvPr/>
          </p:nvSpPr>
          <p:spPr>
            <a:xfrm>
              <a:off x="5999255" y="5433496"/>
              <a:ext cx="483023" cy="22802"/>
            </a:xfrm>
            <a:custGeom>
              <a:avLst/>
              <a:gdLst>
                <a:gd name="connsiteX0" fmla="*/ 426615 w 426615"/>
                <a:gd name="connsiteY0" fmla="*/ 0 h 20139"/>
                <a:gd name="connsiteX1" fmla="*/ 0 w 426615"/>
                <a:gd name="connsiteY1" fmla="*/ 0 h 20139"/>
                <a:gd name="connsiteX2" fmla="*/ 0 w 426615"/>
                <a:gd name="connsiteY2" fmla="*/ 20140 h 20139"/>
                <a:gd name="connsiteX3" fmla="*/ 426615 w 426615"/>
                <a:gd name="connsiteY3" fmla="*/ 20140 h 20139"/>
                <a:gd name="connsiteX4" fmla="*/ 426615 w 426615"/>
                <a:gd name="connsiteY4" fmla="*/ 0 h 20139"/>
                <a:gd name="connsiteX5" fmla="*/ 426615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426615" y="0"/>
                  </a:moveTo>
                  <a:lnTo>
                    <a:pt x="0" y="0"/>
                  </a:lnTo>
                  <a:lnTo>
                    <a:pt x="0" y="20140"/>
                  </a:lnTo>
                  <a:lnTo>
                    <a:pt x="426615" y="20140"/>
                  </a:lnTo>
                  <a:lnTo>
                    <a:pt x="426615" y="0"/>
                  </a:lnTo>
                  <a:lnTo>
                    <a:pt x="426615" y="0"/>
                  </a:lnTo>
                  <a:close/>
                </a:path>
              </a:pathLst>
            </a:custGeom>
            <a:solidFill>
              <a:srgbClr val="434CC0"/>
            </a:solidFill>
            <a:ln w="6346" cap="flat">
              <a:noFill/>
              <a:prstDash val="solid"/>
              <a:miter/>
            </a:ln>
          </p:spPr>
          <p:txBody>
            <a:bodyPr rtlCol="0" anchor="ctr"/>
            <a:lstStyle/>
            <a:p>
              <a:endParaRPr lang="zh-CN" altLang="en-US"/>
            </a:p>
          </p:txBody>
        </p:sp>
        <p:sp>
          <p:nvSpPr>
            <p:cNvPr id="53" name="任意多边形 35">
              <a:extLst>
                <a:ext uri="{FF2B5EF4-FFF2-40B4-BE49-F238E27FC236}">
                  <a16:creationId xmlns:a16="http://schemas.microsoft.com/office/drawing/2014/main" id="{4E018085-0208-2895-564D-A2C0519C40FE}"/>
                </a:ext>
              </a:extLst>
            </p:cNvPr>
            <p:cNvSpPr/>
            <p:nvPr/>
          </p:nvSpPr>
          <p:spPr>
            <a:xfrm>
              <a:off x="6140242" y="3782441"/>
              <a:ext cx="395626" cy="1526181"/>
            </a:xfrm>
            <a:custGeom>
              <a:avLst/>
              <a:gdLst>
                <a:gd name="connsiteX0" fmla="*/ 348910 w 349424"/>
                <a:gd name="connsiteY0" fmla="*/ -210 h 1347952"/>
                <a:gd name="connsiteX1" fmla="*/ 17656 w 349424"/>
                <a:gd name="connsiteY1" fmla="*/ -210 h 1347952"/>
                <a:gd name="connsiteX2" fmla="*/ -514 w 349424"/>
                <a:gd name="connsiteY2" fmla="*/ 1347742 h 1347952"/>
                <a:gd name="connsiteX3" fmla="*/ 305200 w 349424"/>
                <a:gd name="connsiteY3" fmla="*/ 1347742 h 1347952"/>
                <a:gd name="connsiteX4" fmla="*/ 346369 w 349424"/>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24" h="1347952">
                  <a:moveTo>
                    <a:pt x="348910" y="-210"/>
                  </a:moveTo>
                  <a:lnTo>
                    <a:pt x="17656" y="-210"/>
                  </a:lnTo>
                  <a:lnTo>
                    <a:pt x="-514" y="1347742"/>
                  </a:lnTo>
                  <a:lnTo>
                    <a:pt x="305200" y="1347742"/>
                  </a:lnTo>
                  <a:cubicBezTo>
                    <a:pt x="305200" y="1347742"/>
                    <a:pt x="303548" y="602833"/>
                    <a:pt x="346369" y="202583"/>
                  </a:cubicBezTo>
                  <a:close/>
                </a:path>
              </a:pathLst>
            </a:custGeom>
            <a:solidFill>
              <a:srgbClr val="981D04"/>
            </a:solidFill>
            <a:ln w="6346" cap="flat">
              <a:noFill/>
              <a:prstDash val="solid"/>
              <a:miter/>
            </a:ln>
          </p:spPr>
          <p:txBody>
            <a:bodyPr rtlCol="0" anchor="ctr"/>
            <a:lstStyle/>
            <a:p>
              <a:endParaRPr lang="zh-CN" altLang="en-US"/>
            </a:p>
          </p:txBody>
        </p:sp>
        <p:sp>
          <p:nvSpPr>
            <p:cNvPr id="54" name="任意多边形 36">
              <a:extLst>
                <a:ext uri="{FF2B5EF4-FFF2-40B4-BE49-F238E27FC236}">
                  <a16:creationId xmlns:a16="http://schemas.microsoft.com/office/drawing/2014/main" id="{F09B8960-239B-DB86-873D-242CD492A975}"/>
                </a:ext>
              </a:extLst>
            </p:cNvPr>
            <p:cNvSpPr/>
            <p:nvPr/>
          </p:nvSpPr>
          <p:spPr>
            <a:xfrm>
              <a:off x="6583298" y="5296537"/>
              <a:ext cx="484866" cy="136671"/>
            </a:xfrm>
            <a:custGeom>
              <a:avLst/>
              <a:gdLst>
                <a:gd name="connsiteX0" fmla="*/ 12168 w 428243"/>
                <a:gd name="connsiteY0" fmla="*/ -210 h 120710"/>
                <a:gd name="connsiteX1" fmla="*/ 276460 w 428243"/>
                <a:gd name="connsiteY1" fmla="*/ -210 h 120710"/>
                <a:gd name="connsiteX2" fmla="*/ 427729 w 428243"/>
                <a:gd name="connsiteY2" fmla="*/ 107794 h 120710"/>
                <a:gd name="connsiteX3" fmla="*/ 427729 w 428243"/>
                <a:gd name="connsiteY3" fmla="*/ 120500 h 120710"/>
                <a:gd name="connsiteX4" fmla="*/ 2067 w 428243"/>
                <a:gd name="connsiteY4" fmla="*/ 120500 h 120710"/>
                <a:gd name="connsiteX5" fmla="*/ 12295 w 428243"/>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3" h="120710">
                  <a:moveTo>
                    <a:pt x="12168" y="-210"/>
                  </a:moveTo>
                  <a:lnTo>
                    <a:pt x="276460" y="-210"/>
                  </a:lnTo>
                  <a:cubicBezTo>
                    <a:pt x="276460" y="-210"/>
                    <a:pt x="412354" y="76981"/>
                    <a:pt x="427729" y="107794"/>
                  </a:cubicBezTo>
                  <a:lnTo>
                    <a:pt x="427729" y="120500"/>
                  </a:lnTo>
                  <a:lnTo>
                    <a:pt x="2067" y="120500"/>
                  </a:lnTo>
                  <a:cubicBezTo>
                    <a:pt x="2067" y="120500"/>
                    <a:pt x="-8226" y="30412"/>
                    <a:pt x="12295" y="-210"/>
                  </a:cubicBezTo>
                  <a:close/>
                </a:path>
              </a:pathLst>
            </a:custGeom>
            <a:solidFill>
              <a:srgbClr val="00065B"/>
            </a:solidFill>
            <a:ln w="6346" cap="flat">
              <a:noFill/>
              <a:prstDash val="solid"/>
              <a:miter/>
            </a:ln>
          </p:spPr>
          <p:txBody>
            <a:bodyPr rtlCol="0" anchor="ctr"/>
            <a:lstStyle/>
            <a:p>
              <a:endParaRPr lang="zh-CN" altLang="en-US"/>
            </a:p>
          </p:txBody>
        </p:sp>
        <p:sp>
          <p:nvSpPr>
            <p:cNvPr id="55" name="任意多边形 37">
              <a:extLst>
                <a:ext uri="{FF2B5EF4-FFF2-40B4-BE49-F238E27FC236}">
                  <a16:creationId xmlns:a16="http://schemas.microsoft.com/office/drawing/2014/main" id="{B70EA733-6852-C0F5-BDDE-C61787C89EB9}"/>
                </a:ext>
              </a:extLst>
            </p:cNvPr>
            <p:cNvSpPr/>
            <p:nvPr/>
          </p:nvSpPr>
          <p:spPr>
            <a:xfrm>
              <a:off x="6585142" y="5433496"/>
              <a:ext cx="483023" cy="22802"/>
            </a:xfrm>
            <a:custGeom>
              <a:avLst/>
              <a:gdLst>
                <a:gd name="connsiteX0" fmla="*/ 0 w 426615"/>
                <a:gd name="connsiteY0" fmla="*/ 0 h 20139"/>
                <a:gd name="connsiteX1" fmla="*/ 426615 w 426615"/>
                <a:gd name="connsiteY1" fmla="*/ 0 h 20139"/>
                <a:gd name="connsiteX2" fmla="*/ 426615 w 426615"/>
                <a:gd name="connsiteY2" fmla="*/ 20140 h 20139"/>
                <a:gd name="connsiteX3" fmla="*/ 0 w 426615"/>
                <a:gd name="connsiteY3" fmla="*/ 20140 h 20139"/>
                <a:gd name="connsiteX4" fmla="*/ 0 w 426615"/>
                <a:gd name="connsiteY4" fmla="*/ 0 h 20139"/>
                <a:gd name="connsiteX5" fmla="*/ 0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0" y="0"/>
                  </a:moveTo>
                  <a:lnTo>
                    <a:pt x="426615" y="0"/>
                  </a:lnTo>
                  <a:lnTo>
                    <a:pt x="426615" y="20140"/>
                  </a:lnTo>
                  <a:lnTo>
                    <a:pt x="0" y="20140"/>
                  </a:lnTo>
                  <a:lnTo>
                    <a:pt x="0" y="0"/>
                  </a:lnTo>
                  <a:lnTo>
                    <a:pt x="0" y="0"/>
                  </a:lnTo>
                  <a:close/>
                </a:path>
              </a:pathLst>
            </a:custGeom>
            <a:solidFill>
              <a:srgbClr val="434CC0"/>
            </a:solidFill>
            <a:ln w="6346" cap="flat">
              <a:noFill/>
              <a:prstDash val="solid"/>
              <a:miter/>
            </a:ln>
          </p:spPr>
          <p:txBody>
            <a:bodyPr rtlCol="0" anchor="ctr"/>
            <a:lstStyle/>
            <a:p>
              <a:endParaRPr lang="zh-CN" altLang="en-US"/>
            </a:p>
          </p:txBody>
        </p:sp>
        <p:sp>
          <p:nvSpPr>
            <p:cNvPr id="56" name="任意多边形 38">
              <a:extLst>
                <a:ext uri="{FF2B5EF4-FFF2-40B4-BE49-F238E27FC236}">
                  <a16:creationId xmlns:a16="http://schemas.microsoft.com/office/drawing/2014/main" id="{637609EB-A78A-F281-C81D-B7983DE12091}"/>
                </a:ext>
              </a:extLst>
            </p:cNvPr>
            <p:cNvSpPr/>
            <p:nvPr/>
          </p:nvSpPr>
          <p:spPr>
            <a:xfrm>
              <a:off x="6531551" y="3782441"/>
              <a:ext cx="395698" cy="1526181"/>
            </a:xfrm>
            <a:custGeom>
              <a:avLst/>
              <a:gdLst>
                <a:gd name="connsiteX0" fmla="*/ -514 w 349488"/>
                <a:gd name="connsiteY0" fmla="*/ -210 h 1347952"/>
                <a:gd name="connsiteX1" fmla="*/ 330803 w 349488"/>
                <a:gd name="connsiteY1" fmla="*/ -210 h 1347952"/>
                <a:gd name="connsiteX2" fmla="*/ 348974 w 349488"/>
                <a:gd name="connsiteY2" fmla="*/ 1347742 h 1347952"/>
                <a:gd name="connsiteX3" fmla="*/ 43259 w 349488"/>
                <a:gd name="connsiteY3" fmla="*/ 1347742 h 1347952"/>
                <a:gd name="connsiteX4" fmla="*/ 2408 w 349488"/>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8" h="1347952">
                  <a:moveTo>
                    <a:pt x="-514" y="-210"/>
                  </a:moveTo>
                  <a:lnTo>
                    <a:pt x="330803" y="-210"/>
                  </a:lnTo>
                  <a:lnTo>
                    <a:pt x="348974" y="1347742"/>
                  </a:lnTo>
                  <a:lnTo>
                    <a:pt x="43259" y="1347742"/>
                  </a:lnTo>
                  <a:cubicBezTo>
                    <a:pt x="43259" y="1347742"/>
                    <a:pt x="44911" y="602833"/>
                    <a:pt x="2408" y="202583"/>
                  </a:cubicBezTo>
                  <a:close/>
                </a:path>
              </a:pathLst>
            </a:custGeom>
            <a:solidFill>
              <a:srgbClr val="981D04"/>
            </a:solidFill>
            <a:ln w="6346" cap="flat">
              <a:noFill/>
              <a:prstDash val="solid"/>
              <a:miter/>
            </a:ln>
          </p:spPr>
          <p:txBody>
            <a:bodyPr rtlCol="0" anchor="ctr"/>
            <a:lstStyle/>
            <a:p>
              <a:endParaRPr lang="zh-CN" altLang="en-US"/>
            </a:p>
          </p:txBody>
        </p:sp>
        <p:sp>
          <p:nvSpPr>
            <p:cNvPr id="57" name="任意多边形 39">
              <a:extLst>
                <a:ext uri="{FF2B5EF4-FFF2-40B4-BE49-F238E27FC236}">
                  <a16:creationId xmlns:a16="http://schemas.microsoft.com/office/drawing/2014/main" id="{D890575C-CC3A-0A6F-AA9C-569EB5FB7163}"/>
                </a:ext>
              </a:extLst>
            </p:cNvPr>
            <p:cNvSpPr/>
            <p:nvPr/>
          </p:nvSpPr>
          <p:spPr>
            <a:xfrm>
              <a:off x="6096076" y="2836102"/>
              <a:ext cx="877570" cy="1154292"/>
            </a:xfrm>
            <a:custGeom>
              <a:avLst/>
              <a:gdLst>
                <a:gd name="connsiteX0" fmla="*/ 259966 w 775086"/>
                <a:gd name="connsiteY0" fmla="*/ -210 h 1019493"/>
                <a:gd name="connsiteX1" fmla="*/ 380676 w 775086"/>
                <a:gd name="connsiteY1" fmla="*/ 81873 h 1019493"/>
                <a:gd name="connsiteX2" fmla="*/ 383217 w 775086"/>
                <a:gd name="connsiteY2" fmla="*/ 81873 h 1019493"/>
                <a:gd name="connsiteX3" fmla="*/ 501132 w 775086"/>
                <a:gd name="connsiteY3" fmla="*/ -210 h 1019493"/>
                <a:gd name="connsiteX4" fmla="*/ 703735 w 775086"/>
                <a:gd name="connsiteY4" fmla="*/ 40832 h 1019493"/>
                <a:gd name="connsiteX5" fmla="*/ 774573 w 775086"/>
                <a:gd name="connsiteY5" fmla="*/ 943109 h 1019493"/>
                <a:gd name="connsiteX6" fmla="*/ -514 w 775086"/>
                <a:gd name="connsiteY6" fmla="*/ 924050 h 1019493"/>
                <a:gd name="connsiteX7" fmla="*/ 66893 w 775086"/>
                <a:gd name="connsiteY7" fmla="*/ 30603 h 1019493"/>
                <a:gd name="connsiteX8" fmla="*/ 260029 w 775086"/>
                <a:gd name="connsiteY8" fmla="*/ -210 h 101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086" h="1019493">
                  <a:moveTo>
                    <a:pt x="259966" y="-210"/>
                  </a:moveTo>
                  <a:cubicBezTo>
                    <a:pt x="277882" y="79268"/>
                    <a:pt x="372734" y="81873"/>
                    <a:pt x="380676" y="81873"/>
                  </a:cubicBezTo>
                  <a:lnTo>
                    <a:pt x="383217" y="81873"/>
                  </a:lnTo>
                  <a:cubicBezTo>
                    <a:pt x="390904" y="81873"/>
                    <a:pt x="480611" y="79268"/>
                    <a:pt x="501132" y="-210"/>
                  </a:cubicBezTo>
                  <a:lnTo>
                    <a:pt x="703735" y="40832"/>
                  </a:lnTo>
                  <a:lnTo>
                    <a:pt x="774573" y="943109"/>
                  </a:lnTo>
                  <a:cubicBezTo>
                    <a:pt x="615743" y="1025700"/>
                    <a:pt x="132394" y="1069347"/>
                    <a:pt x="-514" y="924050"/>
                  </a:cubicBezTo>
                  <a:lnTo>
                    <a:pt x="66893" y="30603"/>
                  </a:lnTo>
                  <a:lnTo>
                    <a:pt x="260029" y="-210"/>
                  </a:lnTo>
                  <a:close/>
                </a:path>
              </a:pathLst>
            </a:custGeom>
            <a:solidFill>
              <a:srgbClr val="00065B"/>
            </a:solidFill>
            <a:ln w="6346" cap="flat">
              <a:noFill/>
              <a:prstDash val="solid"/>
              <a:miter/>
            </a:ln>
          </p:spPr>
          <p:txBody>
            <a:bodyPr rtlCol="0" anchor="ctr"/>
            <a:lstStyle/>
            <a:p>
              <a:endParaRPr lang="zh-CN" altLang="en-US"/>
            </a:p>
          </p:txBody>
        </p:sp>
        <p:sp>
          <p:nvSpPr>
            <p:cNvPr id="58" name="任意多边形 40">
              <a:extLst>
                <a:ext uri="{FF2B5EF4-FFF2-40B4-BE49-F238E27FC236}">
                  <a16:creationId xmlns:a16="http://schemas.microsoft.com/office/drawing/2014/main" id="{004163CB-3FDC-C054-75F9-B5CFD4F45229}"/>
                </a:ext>
              </a:extLst>
            </p:cNvPr>
            <p:cNvSpPr/>
            <p:nvPr/>
          </p:nvSpPr>
          <p:spPr>
            <a:xfrm>
              <a:off x="5368249" y="3005839"/>
              <a:ext cx="792980" cy="422613"/>
            </a:xfrm>
            <a:custGeom>
              <a:avLst/>
              <a:gdLst>
                <a:gd name="connsiteX0" fmla="*/ 698477 w 700375"/>
                <a:gd name="connsiteY0" fmla="*/ 67344 h 373260"/>
                <a:gd name="connsiteX1" fmla="*/ 582976 w 700375"/>
                <a:gd name="connsiteY1" fmla="*/ 238880 h 373260"/>
                <a:gd name="connsiteX2" fmla="*/ 51470 w 700375"/>
                <a:gd name="connsiteY2" fmla="*/ 369755 h 373260"/>
                <a:gd name="connsiteX3" fmla="*/ 51470 w 700375"/>
                <a:gd name="connsiteY3" fmla="*/ 261751 h 373260"/>
                <a:gd name="connsiteX4" fmla="*/ 505786 w 700375"/>
                <a:gd name="connsiteY4" fmla="*/ 161816 h 373260"/>
                <a:gd name="connsiteX5" fmla="*/ 580181 w 700375"/>
                <a:gd name="connsiteY5" fmla="*/ 74714 h 373260"/>
                <a:gd name="connsiteX6" fmla="*/ 587932 w 700375"/>
                <a:gd name="connsiteY6" fmla="*/ 56798 h 373260"/>
                <a:gd name="connsiteX7" fmla="*/ 587932 w 700375"/>
                <a:gd name="connsiteY7" fmla="*/ 59339 h 373260"/>
                <a:gd name="connsiteX8" fmla="*/ 590474 w 700375"/>
                <a:gd name="connsiteY8" fmla="*/ 51652 h 373260"/>
                <a:gd name="connsiteX9" fmla="*/ 593015 w 700375"/>
                <a:gd name="connsiteY9" fmla="*/ 38945 h 373260"/>
                <a:gd name="connsiteX10" fmla="*/ 698287 w 700375"/>
                <a:gd name="connsiteY10" fmla="*/ 67154 h 37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375" h="373260">
                  <a:moveTo>
                    <a:pt x="698477" y="67344"/>
                  </a:moveTo>
                  <a:cubicBezTo>
                    <a:pt x="683039" y="133989"/>
                    <a:pt x="634310" y="195488"/>
                    <a:pt x="582976" y="238880"/>
                  </a:cubicBezTo>
                  <a:cubicBezTo>
                    <a:pt x="439014" y="362068"/>
                    <a:pt x="233933" y="382525"/>
                    <a:pt x="51470" y="369755"/>
                  </a:cubicBezTo>
                  <a:cubicBezTo>
                    <a:pt x="-17843" y="364609"/>
                    <a:pt x="-17843" y="256986"/>
                    <a:pt x="51470" y="261751"/>
                  </a:cubicBezTo>
                  <a:cubicBezTo>
                    <a:pt x="202930" y="274457"/>
                    <a:pt x="385139" y="264356"/>
                    <a:pt x="505786" y="161816"/>
                  </a:cubicBezTo>
                  <a:cubicBezTo>
                    <a:pt x="541681" y="131066"/>
                    <a:pt x="559660" y="110609"/>
                    <a:pt x="580181" y="74714"/>
                  </a:cubicBezTo>
                  <a:cubicBezTo>
                    <a:pt x="582284" y="68545"/>
                    <a:pt x="584876" y="62554"/>
                    <a:pt x="587932" y="56798"/>
                  </a:cubicBezTo>
                  <a:cubicBezTo>
                    <a:pt x="593015" y="46506"/>
                    <a:pt x="582786" y="69504"/>
                    <a:pt x="587932" y="59339"/>
                  </a:cubicBezTo>
                  <a:cubicBezTo>
                    <a:pt x="587932" y="56798"/>
                    <a:pt x="590474" y="54193"/>
                    <a:pt x="590474" y="51652"/>
                  </a:cubicBezTo>
                  <a:cubicBezTo>
                    <a:pt x="591077" y="47370"/>
                    <a:pt x="591928" y="43132"/>
                    <a:pt x="593015" y="38945"/>
                  </a:cubicBezTo>
                  <a:cubicBezTo>
                    <a:pt x="610994" y="-30241"/>
                    <a:pt x="713725" y="509"/>
                    <a:pt x="698287" y="67154"/>
                  </a:cubicBezTo>
                  <a:close/>
                </a:path>
              </a:pathLst>
            </a:custGeom>
            <a:solidFill>
              <a:srgbClr val="FED0D6"/>
            </a:solidFill>
            <a:ln w="6346" cap="flat">
              <a:noFill/>
              <a:prstDash val="solid"/>
              <a:miter/>
            </a:ln>
          </p:spPr>
          <p:txBody>
            <a:bodyPr rtlCol="0" anchor="ctr"/>
            <a:lstStyle/>
            <a:p>
              <a:endParaRPr lang="zh-CN" altLang="en-US"/>
            </a:p>
          </p:txBody>
        </p:sp>
        <p:sp>
          <p:nvSpPr>
            <p:cNvPr id="59" name="任意多边形 41">
              <a:extLst>
                <a:ext uri="{FF2B5EF4-FFF2-40B4-BE49-F238E27FC236}">
                  <a16:creationId xmlns:a16="http://schemas.microsoft.com/office/drawing/2014/main" id="{49E832BB-FDA4-EED9-CFDF-DBBC82CD1945}"/>
                </a:ext>
              </a:extLst>
            </p:cNvPr>
            <p:cNvSpPr/>
            <p:nvPr/>
          </p:nvSpPr>
          <p:spPr>
            <a:xfrm>
              <a:off x="5555003" y="2870989"/>
              <a:ext cx="617392" cy="613005"/>
            </a:xfrm>
            <a:custGeom>
              <a:avLst/>
              <a:gdLst>
                <a:gd name="connsiteX0" fmla="*/ 14860 w 545292"/>
                <a:gd name="connsiteY0" fmla="*/ 541208 h 541418"/>
                <a:gd name="connsiteX1" fmla="*/ 534550 w 545292"/>
                <a:gd name="connsiteY1" fmla="*/ 283332 h 541418"/>
                <a:gd name="connsiteX2" fmla="*/ 544778 w 545292"/>
                <a:gd name="connsiteY2" fmla="*/ -210 h 541418"/>
                <a:gd name="connsiteX3" fmla="*/ 544778 w 545292"/>
                <a:gd name="connsiteY3" fmla="*/ -210 h 541418"/>
                <a:gd name="connsiteX4" fmla="*/ 356661 w 545292"/>
                <a:gd name="connsiteY4" fmla="*/ 143562 h 541418"/>
                <a:gd name="connsiteX5" fmla="*/ -514 w 545292"/>
                <a:gd name="connsiteY5" fmla="*/ 353662 h 54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292" h="541418">
                  <a:moveTo>
                    <a:pt x="14860" y="541208"/>
                  </a:moveTo>
                  <a:cubicBezTo>
                    <a:pt x="14860" y="541208"/>
                    <a:pt x="369367" y="543812"/>
                    <a:pt x="534550" y="283332"/>
                  </a:cubicBezTo>
                  <a:lnTo>
                    <a:pt x="544778" y="-210"/>
                  </a:lnTo>
                  <a:lnTo>
                    <a:pt x="544778" y="-210"/>
                  </a:lnTo>
                  <a:cubicBezTo>
                    <a:pt x="544778" y="-210"/>
                    <a:pt x="471018" y="3793"/>
                    <a:pt x="356661" y="143562"/>
                  </a:cubicBezTo>
                  <a:cubicBezTo>
                    <a:pt x="285251" y="230855"/>
                    <a:pt x="140653" y="363890"/>
                    <a:pt x="-514" y="353662"/>
                  </a:cubicBezTo>
                  <a:close/>
                </a:path>
              </a:pathLst>
            </a:custGeom>
            <a:solidFill>
              <a:srgbClr val="434CC0"/>
            </a:solidFill>
            <a:ln w="6346" cap="flat">
              <a:noFill/>
              <a:prstDash val="solid"/>
              <a:miter/>
            </a:ln>
          </p:spPr>
          <p:txBody>
            <a:bodyPr rtlCol="0" anchor="ctr"/>
            <a:lstStyle/>
            <a:p>
              <a:endParaRPr lang="zh-CN" altLang="en-US"/>
            </a:p>
          </p:txBody>
        </p:sp>
        <p:sp>
          <p:nvSpPr>
            <p:cNvPr id="60" name="任意多边形 42">
              <a:extLst>
                <a:ext uri="{FF2B5EF4-FFF2-40B4-BE49-F238E27FC236}">
                  <a16:creationId xmlns:a16="http://schemas.microsoft.com/office/drawing/2014/main" id="{57C6BDD8-A754-9317-4F96-05A2E4D296AD}"/>
                </a:ext>
              </a:extLst>
            </p:cNvPr>
            <p:cNvSpPr/>
            <p:nvPr/>
          </p:nvSpPr>
          <p:spPr>
            <a:xfrm>
              <a:off x="4621893" y="1105990"/>
              <a:ext cx="1140920" cy="1998720"/>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FFC545"/>
            </a:solidFill>
            <a:ln w="6346" cap="flat">
              <a:noFill/>
              <a:prstDash val="solid"/>
              <a:miter/>
            </a:ln>
          </p:spPr>
          <p:txBody>
            <a:bodyPr rtlCol="0" anchor="ctr"/>
            <a:lstStyle/>
            <a:p>
              <a:endParaRPr lang="zh-CN" altLang="en-US"/>
            </a:p>
          </p:txBody>
        </p:sp>
        <p:sp>
          <p:nvSpPr>
            <p:cNvPr id="61" name="任意多边形 43">
              <a:extLst>
                <a:ext uri="{FF2B5EF4-FFF2-40B4-BE49-F238E27FC236}">
                  <a16:creationId xmlns:a16="http://schemas.microsoft.com/office/drawing/2014/main" id="{08E9AB1E-EFC5-6E69-CEE6-7BDEAAC6C4D7}"/>
                </a:ext>
              </a:extLst>
            </p:cNvPr>
            <p:cNvSpPr/>
            <p:nvPr/>
          </p:nvSpPr>
          <p:spPr>
            <a:xfrm>
              <a:off x="6447837" y="2687348"/>
              <a:ext cx="549892" cy="723736"/>
            </a:xfrm>
            <a:custGeom>
              <a:avLst/>
              <a:gdLst>
                <a:gd name="connsiteX0" fmla="*/ 104936 w 485675"/>
                <a:gd name="connsiteY0" fmla="*/ 49599 h 639217"/>
                <a:gd name="connsiteX1" fmla="*/ 228188 w 485675"/>
                <a:gd name="connsiteY1" fmla="*/ 397943 h 639217"/>
                <a:gd name="connsiteX2" fmla="*/ 282126 w 485675"/>
                <a:gd name="connsiteY2" fmla="*/ 492733 h 639217"/>
                <a:gd name="connsiteX3" fmla="*/ 305252 w 485675"/>
                <a:gd name="connsiteY3" fmla="*/ 523482 h 639217"/>
                <a:gd name="connsiteX4" fmla="*/ 315544 w 485675"/>
                <a:gd name="connsiteY4" fmla="*/ 533711 h 639217"/>
                <a:gd name="connsiteX5" fmla="*/ 294959 w 485675"/>
                <a:gd name="connsiteY5" fmla="*/ 533711 h 639217"/>
                <a:gd name="connsiteX6" fmla="*/ 310398 w 485675"/>
                <a:gd name="connsiteY6" fmla="*/ 513253 h 639217"/>
                <a:gd name="connsiteX7" fmla="*/ 341210 w 485675"/>
                <a:gd name="connsiteY7" fmla="*/ 456837 h 639217"/>
                <a:gd name="connsiteX8" fmla="*/ 379711 w 485675"/>
                <a:gd name="connsiteY8" fmla="*/ 308300 h 639217"/>
                <a:gd name="connsiteX9" fmla="*/ 484982 w 485675"/>
                <a:gd name="connsiteY9" fmla="*/ 308300 h 639217"/>
                <a:gd name="connsiteX10" fmla="*/ 364272 w 485675"/>
                <a:gd name="connsiteY10" fmla="*/ 613252 h 639217"/>
                <a:gd name="connsiteX11" fmla="*/ 179395 w 485675"/>
                <a:gd name="connsiteY11" fmla="*/ 528692 h 639217"/>
                <a:gd name="connsiteX12" fmla="*/ 53602 w 485675"/>
                <a:gd name="connsiteY12" fmla="*/ 267449 h 639217"/>
                <a:gd name="connsiteX13" fmla="*/ -336 w 485675"/>
                <a:gd name="connsiteY13" fmla="*/ 49726 h 639217"/>
                <a:gd name="connsiteX14" fmla="*/ 104936 w 485675"/>
                <a:gd name="connsiteY14" fmla="*/ 49726 h 63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675" h="639217">
                  <a:moveTo>
                    <a:pt x="104936" y="49599"/>
                  </a:moveTo>
                  <a:cubicBezTo>
                    <a:pt x="115228" y="172533"/>
                    <a:pt x="174312" y="290384"/>
                    <a:pt x="228188" y="397943"/>
                  </a:cubicBezTo>
                  <a:cubicBezTo>
                    <a:pt x="246167" y="431234"/>
                    <a:pt x="261605" y="461983"/>
                    <a:pt x="282126" y="492733"/>
                  </a:cubicBezTo>
                  <a:lnTo>
                    <a:pt x="305252" y="523482"/>
                  </a:lnTo>
                  <a:cubicBezTo>
                    <a:pt x="307793" y="528565"/>
                    <a:pt x="320626" y="536188"/>
                    <a:pt x="315544" y="533711"/>
                  </a:cubicBezTo>
                  <a:cubicBezTo>
                    <a:pt x="297564" y="541398"/>
                    <a:pt x="290131" y="541398"/>
                    <a:pt x="294959" y="533711"/>
                  </a:cubicBezTo>
                  <a:cubicBezTo>
                    <a:pt x="302647" y="528565"/>
                    <a:pt x="305252" y="521004"/>
                    <a:pt x="310398" y="513253"/>
                  </a:cubicBezTo>
                  <a:cubicBezTo>
                    <a:pt x="322596" y="495566"/>
                    <a:pt x="332951" y="476659"/>
                    <a:pt x="341210" y="456837"/>
                  </a:cubicBezTo>
                  <a:cubicBezTo>
                    <a:pt x="364145" y="410497"/>
                    <a:pt x="377233" y="359932"/>
                    <a:pt x="379711" y="308300"/>
                  </a:cubicBezTo>
                  <a:cubicBezTo>
                    <a:pt x="382252" y="241719"/>
                    <a:pt x="490129" y="241719"/>
                    <a:pt x="484982" y="308300"/>
                  </a:cubicBezTo>
                  <a:cubicBezTo>
                    <a:pt x="479837" y="410777"/>
                    <a:pt x="441336" y="541398"/>
                    <a:pt x="364272" y="613252"/>
                  </a:cubicBezTo>
                  <a:cubicBezTo>
                    <a:pt x="287208" y="685107"/>
                    <a:pt x="218149" y="590190"/>
                    <a:pt x="179395" y="528692"/>
                  </a:cubicBezTo>
                  <a:cubicBezTo>
                    <a:pt x="128061" y="446736"/>
                    <a:pt x="92102" y="357156"/>
                    <a:pt x="53602" y="267449"/>
                  </a:cubicBezTo>
                  <a:cubicBezTo>
                    <a:pt x="25185" y="197869"/>
                    <a:pt x="7014" y="124528"/>
                    <a:pt x="-336" y="49726"/>
                  </a:cubicBezTo>
                  <a:cubicBezTo>
                    <a:pt x="-5419" y="-16855"/>
                    <a:pt x="99853" y="-16855"/>
                    <a:pt x="104936" y="49726"/>
                  </a:cubicBezTo>
                  <a:close/>
                </a:path>
              </a:pathLst>
            </a:custGeom>
            <a:solidFill>
              <a:srgbClr val="FED0D6"/>
            </a:solidFill>
            <a:ln w="6346" cap="flat">
              <a:noFill/>
              <a:prstDash val="solid"/>
              <a:miter/>
            </a:ln>
          </p:spPr>
          <p:txBody>
            <a:bodyPr rtlCol="0" anchor="ctr"/>
            <a:lstStyle/>
            <a:p>
              <a:endParaRPr lang="zh-CN" altLang="en-US"/>
            </a:p>
          </p:txBody>
        </p:sp>
        <p:sp>
          <p:nvSpPr>
            <p:cNvPr id="62" name="任意多边形 44">
              <a:extLst>
                <a:ext uri="{FF2B5EF4-FFF2-40B4-BE49-F238E27FC236}">
                  <a16:creationId xmlns:a16="http://schemas.microsoft.com/office/drawing/2014/main" id="{5D6AF12E-468D-87E7-058B-A9CE570063BE}"/>
                </a:ext>
              </a:extLst>
            </p:cNvPr>
            <p:cNvSpPr/>
            <p:nvPr/>
          </p:nvSpPr>
          <p:spPr>
            <a:xfrm>
              <a:off x="6450484" y="2821356"/>
              <a:ext cx="595677" cy="626971"/>
            </a:xfrm>
            <a:custGeom>
              <a:avLst/>
              <a:gdLst>
                <a:gd name="connsiteX0" fmla="*/ 391667 w 526113"/>
                <a:gd name="connsiteY0" fmla="*/ 53983 h 553753"/>
                <a:gd name="connsiteX1" fmla="*/ 525083 w 526113"/>
                <a:gd name="connsiteY1" fmla="*/ 215734 h 553753"/>
                <a:gd name="connsiteX2" fmla="*/ 273815 w 526113"/>
                <a:gd name="connsiteY2" fmla="*/ 552135 h 553753"/>
                <a:gd name="connsiteX3" fmla="*/ -514 w 526113"/>
                <a:gd name="connsiteY3" fmla="*/ 53983 h 553753"/>
                <a:gd name="connsiteX4" fmla="*/ 137540 w 526113"/>
                <a:gd name="connsiteY4" fmla="*/ -210 h 553753"/>
                <a:gd name="connsiteX5" fmla="*/ 299037 w 526113"/>
                <a:gd name="connsiteY5" fmla="*/ 364398 h 553753"/>
                <a:gd name="connsiteX6" fmla="*/ 391667 w 526113"/>
                <a:gd name="connsiteY6" fmla="*/ 53983 h 5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13" h="553753">
                  <a:moveTo>
                    <a:pt x="391667" y="53983"/>
                  </a:moveTo>
                  <a:cubicBezTo>
                    <a:pt x="391667" y="53983"/>
                    <a:pt x="535248" y="69357"/>
                    <a:pt x="525083" y="215734"/>
                  </a:cubicBezTo>
                  <a:cubicBezTo>
                    <a:pt x="514791" y="364653"/>
                    <a:pt x="391667" y="572656"/>
                    <a:pt x="273815" y="552135"/>
                  </a:cubicBezTo>
                  <a:cubicBezTo>
                    <a:pt x="155837" y="529009"/>
                    <a:pt x="27630" y="187463"/>
                    <a:pt x="-514" y="53983"/>
                  </a:cubicBezTo>
                  <a:lnTo>
                    <a:pt x="137540" y="-210"/>
                  </a:lnTo>
                  <a:cubicBezTo>
                    <a:pt x="137540" y="-210"/>
                    <a:pt x="275975" y="356711"/>
                    <a:pt x="299037" y="364398"/>
                  </a:cubicBezTo>
                  <a:lnTo>
                    <a:pt x="391667" y="53983"/>
                  </a:lnTo>
                  <a:close/>
                </a:path>
              </a:pathLst>
            </a:custGeom>
            <a:solidFill>
              <a:srgbClr val="434CC0"/>
            </a:solidFill>
            <a:ln w="6346" cap="flat">
              <a:noFill/>
              <a:prstDash val="solid"/>
              <a:miter/>
            </a:ln>
          </p:spPr>
          <p:txBody>
            <a:bodyPr rtlCol="0" anchor="ctr"/>
            <a:lstStyle/>
            <a:p>
              <a:endParaRPr lang="zh-CN" altLang="en-US"/>
            </a:p>
          </p:txBody>
        </p:sp>
        <p:sp>
          <p:nvSpPr>
            <p:cNvPr id="63" name="任意多边形 45">
              <a:extLst>
                <a:ext uri="{FF2B5EF4-FFF2-40B4-BE49-F238E27FC236}">
                  <a16:creationId xmlns:a16="http://schemas.microsoft.com/office/drawing/2014/main" id="{1210C66E-0398-5FFD-9C9C-8B2DF353CA94}"/>
                </a:ext>
              </a:extLst>
            </p:cNvPr>
            <p:cNvSpPr/>
            <p:nvPr/>
          </p:nvSpPr>
          <p:spPr>
            <a:xfrm>
              <a:off x="8263601" y="2004798"/>
              <a:ext cx="273214" cy="237195"/>
            </a:xfrm>
            <a:custGeom>
              <a:avLst/>
              <a:gdLst>
                <a:gd name="connsiteX0" fmla="*/ -513 w 241308"/>
                <a:gd name="connsiteY0" fmla="*/ 130082 h 209495"/>
                <a:gd name="connsiteX1" fmla="*/ 215813 w 241308"/>
                <a:gd name="connsiteY1" fmla="*/ 56513 h 209495"/>
                <a:gd name="connsiteX2" fmla="*/ 122294 w 241308"/>
                <a:gd name="connsiteY2" fmla="*/ 208608 h 209495"/>
                <a:gd name="connsiteX3" fmla="*/ 21470 w 241308"/>
                <a:gd name="connsiteY3" fmla="*/ 130972 h 209495"/>
              </a:gdLst>
              <a:ahLst/>
              <a:cxnLst>
                <a:cxn ang="0">
                  <a:pos x="connsiteX0" y="connsiteY0"/>
                </a:cxn>
                <a:cxn ang="0">
                  <a:pos x="connsiteX1" y="connsiteY1"/>
                </a:cxn>
                <a:cxn ang="0">
                  <a:pos x="connsiteX2" y="connsiteY2"/>
                </a:cxn>
                <a:cxn ang="0">
                  <a:pos x="connsiteX3" y="connsiteY3"/>
                </a:cxn>
              </a:cxnLst>
              <a:rect l="l" t="t" r="r" b="b"/>
              <a:pathLst>
                <a:path w="241308" h="209495">
                  <a:moveTo>
                    <a:pt x="-513" y="130082"/>
                  </a:moveTo>
                  <a:cubicBezTo>
                    <a:pt x="-1084" y="1177"/>
                    <a:pt x="150439" y="-48188"/>
                    <a:pt x="215813" y="56513"/>
                  </a:cubicBezTo>
                  <a:cubicBezTo>
                    <a:pt x="281187" y="161213"/>
                    <a:pt x="207046" y="216104"/>
                    <a:pt x="122294" y="208608"/>
                  </a:cubicBezTo>
                  <a:cubicBezTo>
                    <a:pt x="37543" y="201111"/>
                    <a:pt x="21470" y="130972"/>
                    <a:pt x="21470" y="130972"/>
                  </a:cubicBezTo>
                  <a:close/>
                </a:path>
              </a:pathLst>
            </a:custGeom>
            <a:solidFill>
              <a:srgbClr val="981D04"/>
            </a:solidFill>
            <a:ln w="6346" cap="flat">
              <a:noFill/>
              <a:prstDash val="solid"/>
              <a:miter/>
            </a:ln>
          </p:spPr>
          <p:txBody>
            <a:bodyPr rtlCol="0" anchor="ctr"/>
            <a:lstStyle/>
            <a:p>
              <a:endParaRPr lang="zh-CN" altLang="en-US"/>
            </a:p>
          </p:txBody>
        </p:sp>
        <p:sp>
          <p:nvSpPr>
            <p:cNvPr id="64" name="任意多边形 46">
              <a:extLst>
                <a:ext uri="{FF2B5EF4-FFF2-40B4-BE49-F238E27FC236}">
                  <a16:creationId xmlns:a16="http://schemas.microsoft.com/office/drawing/2014/main" id="{F2923BBE-0ACE-8243-1644-00232E1F8EBE}"/>
                </a:ext>
              </a:extLst>
            </p:cNvPr>
            <p:cNvSpPr/>
            <p:nvPr/>
          </p:nvSpPr>
          <p:spPr>
            <a:xfrm>
              <a:off x="8197929" y="2105151"/>
              <a:ext cx="197911" cy="239513"/>
            </a:xfrm>
            <a:custGeom>
              <a:avLst/>
              <a:gdLst>
                <a:gd name="connsiteX0" fmla="*/ -514 w 174799"/>
                <a:gd name="connsiteY0" fmla="*/ 24739 h 211542"/>
                <a:gd name="connsiteX1" fmla="*/ 166701 w 174799"/>
                <a:gd name="connsiteY1" fmla="*/ 92020 h 211542"/>
                <a:gd name="connsiteX2" fmla="*/ 160348 w 174799"/>
                <a:gd name="connsiteY2" fmla="*/ 211332 h 211542"/>
              </a:gdLst>
              <a:ahLst/>
              <a:cxnLst>
                <a:cxn ang="0">
                  <a:pos x="connsiteX0" y="connsiteY0"/>
                </a:cxn>
                <a:cxn ang="0">
                  <a:pos x="connsiteX1" y="connsiteY1"/>
                </a:cxn>
                <a:cxn ang="0">
                  <a:pos x="connsiteX2" y="connsiteY2"/>
                </a:cxn>
              </a:cxnLst>
              <a:rect l="l" t="t" r="r" b="b"/>
              <a:pathLst>
                <a:path w="174799" h="211542">
                  <a:moveTo>
                    <a:pt x="-514" y="24739"/>
                  </a:moveTo>
                  <a:cubicBezTo>
                    <a:pt x="35890" y="-41461"/>
                    <a:pt x="146498" y="39161"/>
                    <a:pt x="166701" y="92020"/>
                  </a:cubicBezTo>
                  <a:cubicBezTo>
                    <a:pt x="186904" y="144878"/>
                    <a:pt x="160348" y="211332"/>
                    <a:pt x="160348" y="211332"/>
                  </a:cubicBezTo>
                  <a:close/>
                </a:path>
              </a:pathLst>
            </a:custGeom>
            <a:solidFill>
              <a:srgbClr val="F93F57"/>
            </a:solidFill>
            <a:ln w="6346" cap="flat">
              <a:noFill/>
              <a:prstDash val="solid"/>
              <a:miter/>
            </a:ln>
          </p:spPr>
          <p:txBody>
            <a:bodyPr rtlCol="0" anchor="ctr"/>
            <a:lstStyle/>
            <a:p>
              <a:endParaRPr lang="zh-CN" altLang="en-US"/>
            </a:p>
          </p:txBody>
        </p:sp>
        <p:sp>
          <p:nvSpPr>
            <p:cNvPr id="65" name="任意多边形 47">
              <a:extLst>
                <a:ext uri="{FF2B5EF4-FFF2-40B4-BE49-F238E27FC236}">
                  <a16:creationId xmlns:a16="http://schemas.microsoft.com/office/drawing/2014/main" id="{A4C8E3F2-403C-F052-06D5-AE513332FCEA}"/>
                </a:ext>
              </a:extLst>
            </p:cNvPr>
            <p:cNvSpPr/>
            <p:nvPr/>
          </p:nvSpPr>
          <p:spPr>
            <a:xfrm>
              <a:off x="7774250" y="2086348"/>
              <a:ext cx="652587" cy="579300"/>
            </a:xfrm>
            <a:custGeom>
              <a:avLst/>
              <a:gdLst>
                <a:gd name="connsiteX0" fmla="*/ -514 w 576377"/>
                <a:gd name="connsiteY0" fmla="*/ 291788 h 511649"/>
                <a:gd name="connsiteX1" fmla="*/ 355898 w 576377"/>
                <a:gd name="connsiteY1" fmla="*/ 7992 h 511649"/>
                <a:gd name="connsiteX2" fmla="*/ 556976 w 576377"/>
                <a:gd name="connsiteY2" fmla="*/ 175842 h 511649"/>
                <a:gd name="connsiteX3" fmla="*/ 473114 w 576377"/>
                <a:gd name="connsiteY3" fmla="*/ 482701 h 511649"/>
                <a:gd name="connsiteX4" fmla="*/ -514 w 576377"/>
                <a:gd name="connsiteY4" fmla="*/ 291661 h 51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77" h="511649">
                  <a:moveTo>
                    <a:pt x="-514" y="291788"/>
                  </a:moveTo>
                  <a:cubicBezTo>
                    <a:pt x="10667" y="33341"/>
                    <a:pt x="203739" y="-24473"/>
                    <a:pt x="355898" y="7992"/>
                  </a:cubicBezTo>
                  <a:cubicBezTo>
                    <a:pt x="508056" y="40456"/>
                    <a:pt x="556976" y="175842"/>
                    <a:pt x="556976" y="175842"/>
                  </a:cubicBezTo>
                  <a:cubicBezTo>
                    <a:pt x="556976" y="175842"/>
                    <a:pt x="635247" y="359195"/>
                    <a:pt x="473114" y="482701"/>
                  </a:cubicBezTo>
                  <a:cubicBezTo>
                    <a:pt x="310981" y="606206"/>
                    <a:pt x="-514" y="291661"/>
                    <a:pt x="-514" y="291661"/>
                  </a:cubicBezTo>
                  <a:close/>
                </a:path>
              </a:pathLst>
            </a:custGeom>
            <a:solidFill>
              <a:srgbClr val="981D04"/>
            </a:solidFill>
            <a:ln w="6346" cap="flat">
              <a:noFill/>
              <a:prstDash val="solid"/>
              <a:miter/>
            </a:ln>
          </p:spPr>
          <p:txBody>
            <a:bodyPr rtlCol="0" anchor="ctr"/>
            <a:lstStyle/>
            <a:p>
              <a:endParaRPr lang="zh-CN" altLang="en-US"/>
            </a:p>
          </p:txBody>
        </p:sp>
        <p:sp>
          <p:nvSpPr>
            <p:cNvPr id="66" name="任意多边形 48">
              <a:extLst>
                <a:ext uri="{FF2B5EF4-FFF2-40B4-BE49-F238E27FC236}">
                  <a16:creationId xmlns:a16="http://schemas.microsoft.com/office/drawing/2014/main" id="{D650056F-82A2-DB30-765E-47CB3E08ACC8}"/>
                </a:ext>
              </a:extLst>
            </p:cNvPr>
            <p:cNvSpPr/>
            <p:nvPr/>
          </p:nvSpPr>
          <p:spPr>
            <a:xfrm>
              <a:off x="7926027" y="2682959"/>
              <a:ext cx="248884" cy="276290"/>
            </a:xfrm>
            <a:custGeom>
              <a:avLst/>
              <a:gdLst>
                <a:gd name="connsiteX0" fmla="*/ 109395 w 219819"/>
                <a:gd name="connsiteY0" fmla="*/ 243815 h 244025"/>
                <a:gd name="connsiteX1" fmla="*/ 109395 w 219819"/>
                <a:gd name="connsiteY1" fmla="*/ 243815 h 244025"/>
                <a:gd name="connsiteX2" fmla="*/ -514 w 219819"/>
                <a:gd name="connsiteY2" fmla="*/ 160906 h 244025"/>
                <a:gd name="connsiteX3" fmla="*/ -514 w 219819"/>
                <a:gd name="connsiteY3" fmla="*/ -210 h 244025"/>
                <a:gd name="connsiteX4" fmla="*/ 219305 w 219819"/>
                <a:gd name="connsiteY4" fmla="*/ -210 h 244025"/>
                <a:gd name="connsiteX5" fmla="*/ 219305 w 219819"/>
                <a:gd name="connsiteY5" fmla="*/ 160017 h 244025"/>
                <a:gd name="connsiteX6" fmla="*/ 110602 w 219819"/>
                <a:gd name="connsiteY6" fmla="*/ 243815 h 24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19" h="244025">
                  <a:moveTo>
                    <a:pt x="109395" y="243815"/>
                  </a:moveTo>
                  <a:lnTo>
                    <a:pt x="109395" y="243815"/>
                  </a:lnTo>
                  <a:cubicBezTo>
                    <a:pt x="48976" y="243815"/>
                    <a:pt x="-197" y="206967"/>
                    <a:pt x="-514" y="160906"/>
                  </a:cubicBezTo>
                  <a:lnTo>
                    <a:pt x="-514" y="-210"/>
                  </a:lnTo>
                  <a:lnTo>
                    <a:pt x="219305" y="-210"/>
                  </a:lnTo>
                  <a:lnTo>
                    <a:pt x="219305" y="160017"/>
                  </a:lnTo>
                  <a:cubicBezTo>
                    <a:pt x="219305" y="206014"/>
                    <a:pt x="170958" y="243498"/>
                    <a:pt x="110602" y="243815"/>
                  </a:cubicBezTo>
                  <a:close/>
                </a:path>
              </a:pathLst>
            </a:custGeom>
            <a:solidFill>
              <a:srgbClr val="FF93B1"/>
            </a:solidFill>
            <a:ln w="6346" cap="flat">
              <a:noFill/>
              <a:prstDash val="solid"/>
              <a:miter/>
            </a:ln>
          </p:spPr>
          <p:txBody>
            <a:bodyPr rtlCol="0" anchor="ctr"/>
            <a:lstStyle/>
            <a:p>
              <a:endParaRPr lang="zh-CN" altLang="en-US"/>
            </a:p>
          </p:txBody>
        </p:sp>
        <p:sp>
          <p:nvSpPr>
            <p:cNvPr id="67" name="任意多边形 49">
              <a:extLst>
                <a:ext uri="{FF2B5EF4-FFF2-40B4-BE49-F238E27FC236}">
                  <a16:creationId xmlns:a16="http://schemas.microsoft.com/office/drawing/2014/main" id="{96B25600-5248-CFD7-435A-A5CD1EF9D3BF}"/>
                </a:ext>
              </a:extLst>
            </p:cNvPr>
            <p:cNvSpPr/>
            <p:nvPr/>
          </p:nvSpPr>
          <p:spPr>
            <a:xfrm>
              <a:off x="7730087" y="2415564"/>
              <a:ext cx="132524" cy="169000"/>
            </a:xfrm>
            <a:custGeom>
              <a:avLst/>
              <a:gdLst>
                <a:gd name="connsiteX0" fmla="*/ 93764 w 117048"/>
                <a:gd name="connsiteY0" fmla="*/ 41043 h 149264"/>
                <a:gd name="connsiteX1" fmla="*/ 1072 w 117048"/>
                <a:gd name="connsiteY1" fmla="*/ 45490 h 149264"/>
                <a:gd name="connsiteX2" fmla="*/ 95670 w 117048"/>
                <a:gd name="connsiteY2" fmla="*/ 138183 h 149264"/>
                <a:gd name="connsiteX3" fmla="*/ 93764 w 117048"/>
                <a:gd name="connsiteY3" fmla="*/ 41043 h 149264"/>
              </a:gdLst>
              <a:ahLst/>
              <a:cxnLst>
                <a:cxn ang="0">
                  <a:pos x="connsiteX0" y="connsiteY0"/>
                </a:cxn>
                <a:cxn ang="0">
                  <a:pos x="connsiteX1" y="connsiteY1"/>
                </a:cxn>
                <a:cxn ang="0">
                  <a:pos x="connsiteX2" y="connsiteY2"/>
                </a:cxn>
                <a:cxn ang="0">
                  <a:pos x="connsiteX3" y="connsiteY3"/>
                </a:cxn>
              </a:cxnLst>
              <a:rect l="l" t="t" r="r" b="b"/>
              <a:pathLst>
                <a:path w="117048" h="149264">
                  <a:moveTo>
                    <a:pt x="93764" y="41043"/>
                  </a:moveTo>
                  <a:cubicBezTo>
                    <a:pt x="64540" y="-28842"/>
                    <a:pt x="9394" y="2098"/>
                    <a:pt x="1072" y="45490"/>
                  </a:cubicBezTo>
                  <a:cubicBezTo>
                    <a:pt x="-10936" y="108450"/>
                    <a:pt x="47640" y="175857"/>
                    <a:pt x="95670" y="138183"/>
                  </a:cubicBezTo>
                  <a:cubicBezTo>
                    <a:pt x="143700" y="100509"/>
                    <a:pt x="93764" y="41043"/>
                    <a:pt x="93764" y="41043"/>
                  </a:cubicBezTo>
                  <a:close/>
                </a:path>
              </a:pathLst>
            </a:custGeom>
            <a:solidFill>
              <a:srgbClr val="FED0D6"/>
            </a:solidFill>
            <a:ln w="6346" cap="flat">
              <a:noFill/>
              <a:prstDash val="solid"/>
              <a:miter/>
            </a:ln>
          </p:spPr>
          <p:txBody>
            <a:bodyPr rtlCol="0" anchor="ctr"/>
            <a:lstStyle/>
            <a:p>
              <a:endParaRPr lang="zh-CN" altLang="en-US"/>
            </a:p>
          </p:txBody>
        </p:sp>
        <p:sp>
          <p:nvSpPr>
            <p:cNvPr id="68" name="任意多边形 50">
              <a:extLst>
                <a:ext uri="{FF2B5EF4-FFF2-40B4-BE49-F238E27FC236}">
                  <a16:creationId xmlns:a16="http://schemas.microsoft.com/office/drawing/2014/main" id="{9CC13CA0-2651-1BF3-3EEF-4E4E075ABEA4}"/>
                </a:ext>
              </a:extLst>
            </p:cNvPr>
            <p:cNvSpPr/>
            <p:nvPr/>
          </p:nvSpPr>
          <p:spPr>
            <a:xfrm>
              <a:off x="8248927" y="2523567"/>
              <a:ext cx="148402" cy="155616"/>
            </a:xfrm>
            <a:custGeom>
              <a:avLst/>
              <a:gdLst>
                <a:gd name="connsiteX0" fmla="*/ 44850 w 131071"/>
                <a:gd name="connsiteY0" fmla="*/ 23606 h 137443"/>
                <a:gd name="connsiteX1" fmla="*/ 129474 w 131071"/>
                <a:gd name="connsiteY1" fmla="*/ 61725 h 137443"/>
                <a:gd name="connsiteX2" fmla="*/ 7430 w 131071"/>
                <a:gd name="connsiteY2" fmla="*/ 113122 h 137443"/>
                <a:gd name="connsiteX3" fmla="*/ 44850 w 131071"/>
                <a:gd name="connsiteY3" fmla="*/ 23479 h 137443"/>
              </a:gdLst>
              <a:ahLst/>
              <a:cxnLst>
                <a:cxn ang="0">
                  <a:pos x="connsiteX0" y="connsiteY0"/>
                </a:cxn>
                <a:cxn ang="0">
                  <a:pos x="connsiteX1" y="connsiteY1"/>
                </a:cxn>
                <a:cxn ang="0">
                  <a:pos x="connsiteX2" y="connsiteY2"/>
                </a:cxn>
                <a:cxn ang="0">
                  <a:pos x="connsiteX3" y="connsiteY3"/>
                </a:cxn>
              </a:cxnLst>
              <a:rect l="l" t="t" r="r" b="b"/>
              <a:pathLst>
                <a:path w="131071" h="137443">
                  <a:moveTo>
                    <a:pt x="44850" y="23606"/>
                  </a:moveTo>
                  <a:cubicBezTo>
                    <a:pt x="97708" y="-30396"/>
                    <a:pt x="137734" y="18397"/>
                    <a:pt x="129474" y="61725"/>
                  </a:cubicBezTo>
                  <a:cubicBezTo>
                    <a:pt x="117466" y="124685"/>
                    <a:pt x="38115" y="165790"/>
                    <a:pt x="7430" y="113122"/>
                  </a:cubicBezTo>
                  <a:cubicBezTo>
                    <a:pt x="-23256" y="60455"/>
                    <a:pt x="44850" y="23479"/>
                    <a:pt x="44850" y="23479"/>
                  </a:cubicBezTo>
                  <a:close/>
                </a:path>
              </a:pathLst>
            </a:custGeom>
            <a:solidFill>
              <a:srgbClr val="FED0D6"/>
            </a:solidFill>
            <a:ln w="6346" cap="flat">
              <a:noFill/>
              <a:prstDash val="solid"/>
              <a:miter/>
            </a:ln>
          </p:spPr>
          <p:txBody>
            <a:bodyPr rtlCol="0" anchor="ctr"/>
            <a:lstStyle/>
            <a:p>
              <a:endParaRPr lang="zh-CN" altLang="en-US"/>
            </a:p>
          </p:txBody>
        </p:sp>
        <p:sp>
          <p:nvSpPr>
            <p:cNvPr id="69" name="任意多边形 51">
              <a:extLst>
                <a:ext uri="{FF2B5EF4-FFF2-40B4-BE49-F238E27FC236}">
                  <a16:creationId xmlns:a16="http://schemas.microsoft.com/office/drawing/2014/main" id="{B56F9CD0-E428-F0C0-1F92-6969517525A1}"/>
                </a:ext>
              </a:extLst>
            </p:cNvPr>
            <p:cNvSpPr/>
            <p:nvPr/>
          </p:nvSpPr>
          <p:spPr>
            <a:xfrm>
              <a:off x="7809723" y="2240589"/>
              <a:ext cx="532212" cy="546181"/>
            </a:xfrm>
            <a:custGeom>
              <a:avLst/>
              <a:gdLst>
                <a:gd name="connsiteX0" fmla="*/ 180923 w 470060"/>
                <a:gd name="connsiteY0" fmla="*/ 478301 h 482397"/>
                <a:gd name="connsiteX1" fmla="*/ 29463 w 470060"/>
                <a:gd name="connsiteY1" fmla="*/ 77479 h 482397"/>
                <a:gd name="connsiteX2" fmla="*/ 469484 w 470060"/>
                <a:gd name="connsiteY2" fmla="*/ 161341 h 482397"/>
                <a:gd name="connsiteX3" fmla="*/ 180923 w 470060"/>
                <a:gd name="connsiteY3" fmla="*/ 478301 h 482397"/>
              </a:gdLst>
              <a:ahLst/>
              <a:cxnLst>
                <a:cxn ang="0">
                  <a:pos x="connsiteX0" y="connsiteY0"/>
                </a:cxn>
                <a:cxn ang="0">
                  <a:pos x="connsiteX1" y="connsiteY1"/>
                </a:cxn>
                <a:cxn ang="0">
                  <a:pos x="connsiteX2" y="connsiteY2"/>
                </a:cxn>
                <a:cxn ang="0">
                  <a:pos x="connsiteX3" y="connsiteY3"/>
                </a:cxn>
              </a:cxnLst>
              <a:rect l="l" t="t" r="r" b="b"/>
              <a:pathLst>
                <a:path w="470060" h="482397">
                  <a:moveTo>
                    <a:pt x="180923" y="478301"/>
                  </a:moveTo>
                  <a:cubicBezTo>
                    <a:pt x="19045" y="447488"/>
                    <a:pt x="-42962" y="252065"/>
                    <a:pt x="29463" y="77479"/>
                  </a:cubicBezTo>
                  <a:cubicBezTo>
                    <a:pt x="89247" y="-66293"/>
                    <a:pt x="466880" y="5688"/>
                    <a:pt x="469484" y="161341"/>
                  </a:cubicBezTo>
                  <a:cubicBezTo>
                    <a:pt x="472788" y="350348"/>
                    <a:pt x="342929" y="509304"/>
                    <a:pt x="180923" y="478301"/>
                  </a:cubicBezTo>
                  <a:close/>
                </a:path>
              </a:pathLst>
            </a:custGeom>
            <a:solidFill>
              <a:srgbClr val="FED0D6"/>
            </a:solidFill>
            <a:ln w="6346" cap="flat">
              <a:noFill/>
              <a:prstDash val="solid"/>
              <a:miter/>
            </a:ln>
          </p:spPr>
          <p:txBody>
            <a:bodyPr rtlCol="0" anchor="ctr"/>
            <a:lstStyle/>
            <a:p>
              <a:endParaRPr lang="zh-CN" altLang="en-US"/>
            </a:p>
          </p:txBody>
        </p:sp>
        <p:sp>
          <p:nvSpPr>
            <p:cNvPr id="70" name="任意多边形 52">
              <a:extLst>
                <a:ext uri="{FF2B5EF4-FFF2-40B4-BE49-F238E27FC236}">
                  <a16:creationId xmlns:a16="http://schemas.microsoft.com/office/drawing/2014/main" id="{4562225D-99EC-48A5-935C-828E0287A749}"/>
                </a:ext>
              </a:extLst>
            </p:cNvPr>
            <p:cNvSpPr/>
            <p:nvPr/>
          </p:nvSpPr>
          <p:spPr>
            <a:xfrm>
              <a:off x="7789201" y="2165401"/>
              <a:ext cx="375782" cy="560573"/>
            </a:xfrm>
            <a:custGeom>
              <a:avLst/>
              <a:gdLst>
                <a:gd name="connsiteX0" fmla="*/ 331384 w 331898"/>
                <a:gd name="connsiteY0" fmla="*/ 36709 h 495109"/>
                <a:gd name="connsiteX1" fmla="*/ 61184 w 331898"/>
                <a:gd name="connsiteY1" fmla="*/ 494899 h 495109"/>
                <a:gd name="connsiteX2" fmla="*/ 61184 w 331898"/>
                <a:gd name="connsiteY2" fmla="*/ 494899 h 495109"/>
                <a:gd name="connsiteX3" fmla="*/ 42633 w 331898"/>
                <a:gd name="connsiteY3" fmla="*/ 73430 h 495109"/>
                <a:gd name="connsiteX4" fmla="*/ 331384 w 331898"/>
                <a:gd name="connsiteY4" fmla="*/ 36709 h 49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8" h="495109">
                  <a:moveTo>
                    <a:pt x="331384" y="36709"/>
                  </a:moveTo>
                  <a:cubicBezTo>
                    <a:pt x="45491" y="74002"/>
                    <a:pt x="40409" y="335308"/>
                    <a:pt x="61184" y="494899"/>
                  </a:cubicBezTo>
                  <a:lnTo>
                    <a:pt x="61184" y="494899"/>
                  </a:lnTo>
                  <a:cubicBezTo>
                    <a:pt x="61184" y="494899"/>
                    <a:pt x="-64292" y="213962"/>
                    <a:pt x="42633" y="73430"/>
                  </a:cubicBezTo>
                  <a:cubicBezTo>
                    <a:pt x="149556" y="-67102"/>
                    <a:pt x="331384" y="36709"/>
                    <a:pt x="331384" y="36709"/>
                  </a:cubicBezTo>
                  <a:close/>
                </a:path>
              </a:pathLst>
            </a:custGeom>
            <a:solidFill>
              <a:srgbClr val="981D04"/>
            </a:solidFill>
            <a:ln w="6346" cap="flat">
              <a:noFill/>
              <a:prstDash val="solid"/>
              <a:miter/>
            </a:ln>
          </p:spPr>
          <p:txBody>
            <a:bodyPr rtlCol="0" anchor="ctr"/>
            <a:lstStyle/>
            <a:p>
              <a:endParaRPr lang="zh-CN" altLang="en-US"/>
            </a:p>
          </p:txBody>
        </p:sp>
        <p:sp>
          <p:nvSpPr>
            <p:cNvPr id="71" name="任意多边形 53">
              <a:extLst>
                <a:ext uri="{FF2B5EF4-FFF2-40B4-BE49-F238E27FC236}">
                  <a16:creationId xmlns:a16="http://schemas.microsoft.com/office/drawing/2014/main" id="{DEA89397-010B-6200-ECD1-56F3A0A11ACE}"/>
                </a:ext>
              </a:extLst>
            </p:cNvPr>
            <p:cNvSpPr/>
            <p:nvPr/>
          </p:nvSpPr>
          <p:spPr>
            <a:xfrm>
              <a:off x="7703109" y="2838260"/>
              <a:ext cx="683282" cy="765140"/>
            </a:xfrm>
            <a:custGeom>
              <a:avLst/>
              <a:gdLst>
                <a:gd name="connsiteX0" fmla="*/ 602973 w 603487"/>
                <a:gd name="connsiteY0" fmla="*/ 61225 h 675786"/>
                <a:gd name="connsiteX1" fmla="*/ 415491 w 603487"/>
                <a:gd name="connsiteY1" fmla="*/ -210 h 675786"/>
                <a:gd name="connsiteX2" fmla="*/ 302532 w 603487"/>
                <a:gd name="connsiteY2" fmla="*/ 86828 h 675786"/>
                <a:gd name="connsiteX3" fmla="*/ 299927 w 603487"/>
                <a:gd name="connsiteY3" fmla="*/ 86828 h 675786"/>
                <a:gd name="connsiteX4" fmla="*/ 197260 w 603487"/>
                <a:gd name="connsiteY4" fmla="*/ -210 h 675786"/>
                <a:gd name="connsiteX5" fmla="*/ -514 w 603487"/>
                <a:gd name="connsiteY5" fmla="*/ 61225 h 675786"/>
                <a:gd name="connsiteX6" fmla="*/ 24898 w 603487"/>
                <a:gd name="connsiteY6" fmla="*/ 268529 h 675786"/>
                <a:gd name="connsiteX7" fmla="*/ 50311 w 603487"/>
                <a:gd name="connsiteY7" fmla="*/ 406774 h 675786"/>
                <a:gd name="connsiteX8" fmla="*/ 88811 w 603487"/>
                <a:gd name="connsiteY8" fmla="*/ 675577 h 675786"/>
                <a:gd name="connsiteX9" fmla="*/ 512504 w 603487"/>
                <a:gd name="connsiteY9" fmla="*/ 675577 h 675786"/>
                <a:gd name="connsiteX10" fmla="*/ 553609 w 603487"/>
                <a:gd name="connsiteY10" fmla="*/ 406774 h 675786"/>
                <a:gd name="connsiteX11" fmla="*/ 576735 w 603487"/>
                <a:gd name="connsiteY11" fmla="*/ 268529 h 675786"/>
                <a:gd name="connsiteX12" fmla="*/ 602147 w 603487"/>
                <a:gd name="connsiteY12" fmla="*/ 61225 h 67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487" h="675786">
                  <a:moveTo>
                    <a:pt x="602973" y="61225"/>
                  </a:moveTo>
                  <a:lnTo>
                    <a:pt x="415491" y="-210"/>
                  </a:lnTo>
                  <a:cubicBezTo>
                    <a:pt x="400116" y="66308"/>
                    <a:pt x="315365" y="86828"/>
                    <a:pt x="302532" y="86828"/>
                  </a:cubicBezTo>
                  <a:lnTo>
                    <a:pt x="299927" y="86828"/>
                  </a:lnTo>
                  <a:cubicBezTo>
                    <a:pt x="287220" y="86828"/>
                    <a:pt x="212634" y="66308"/>
                    <a:pt x="197260" y="-210"/>
                  </a:cubicBezTo>
                  <a:lnTo>
                    <a:pt x="-514" y="61225"/>
                  </a:lnTo>
                  <a:lnTo>
                    <a:pt x="24898" y="268529"/>
                  </a:lnTo>
                  <a:cubicBezTo>
                    <a:pt x="24898" y="268529"/>
                    <a:pt x="9460" y="347880"/>
                    <a:pt x="50311" y="406774"/>
                  </a:cubicBezTo>
                  <a:cubicBezTo>
                    <a:pt x="88811" y="463063"/>
                    <a:pt x="88811" y="675577"/>
                    <a:pt x="88811" y="675577"/>
                  </a:cubicBezTo>
                  <a:lnTo>
                    <a:pt x="512504" y="675577"/>
                  </a:lnTo>
                  <a:cubicBezTo>
                    <a:pt x="512504" y="675577"/>
                    <a:pt x="512504" y="463063"/>
                    <a:pt x="553609" y="406774"/>
                  </a:cubicBezTo>
                  <a:cubicBezTo>
                    <a:pt x="592109" y="347880"/>
                    <a:pt x="576735" y="268529"/>
                    <a:pt x="576735" y="268529"/>
                  </a:cubicBezTo>
                  <a:lnTo>
                    <a:pt x="602147" y="61225"/>
                  </a:lnTo>
                  <a:close/>
                </a:path>
              </a:pathLst>
            </a:custGeom>
            <a:solidFill>
              <a:srgbClr val="F93F57"/>
            </a:solidFill>
            <a:ln w="6346" cap="flat">
              <a:noFill/>
              <a:prstDash val="solid"/>
              <a:miter/>
            </a:ln>
          </p:spPr>
          <p:txBody>
            <a:bodyPr rtlCol="0" anchor="ctr"/>
            <a:lstStyle/>
            <a:p>
              <a:endParaRPr lang="zh-CN" altLang="en-US"/>
            </a:p>
          </p:txBody>
        </p:sp>
        <p:sp>
          <p:nvSpPr>
            <p:cNvPr id="72" name="任意多边形 54">
              <a:extLst>
                <a:ext uri="{FF2B5EF4-FFF2-40B4-BE49-F238E27FC236}">
                  <a16:creationId xmlns:a16="http://schemas.microsoft.com/office/drawing/2014/main" id="{7FD27619-66AB-8F44-913C-BC37357FAA27}"/>
                </a:ext>
              </a:extLst>
            </p:cNvPr>
            <p:cNvSpPr/>
            <p:nvPr/>
          </p:nvSpPr>
          <p:spPr>
            <a:xfrm>
              <a:off x="7668222" y="2246131"/>
              <a:ext cx="203061" cy="147805"/>
            </a:xfrm>
            <a:custGeom>
              <a:avLst/>
              <a:gdLst>
                <a:gd name="connsiteX0" fmla="*/ -514 w 179347"/>
                <a:gd name="connsiteY0" fmla="*/ 71186 h 130544"/>
                <a:gd name="connsiteX1" fmla="*/ 171784 w 179347"/>
                <a:gd name="connsiteY1" fmla="*/ 4287 h 130544"/>
                <a:gd name="connsiteX2" fmla="*/ 43195 w 179347"/>
                <a:gd name="connsiteY2" fmla="*/ 130334 h 130544"/>
                <a:gd name="connsiteX3" fmla="*/ -514 w 179347"/>
                <a:gd name="connsiteY3" fmla="*/ 71186 h 130544"/>
              </a:gdLst>
              <a:ahLst/>
              <a:cxnLst>
                <a:cxn ang="0">
                  <a:pos x="connsiteX0" y="connsiteY0"/>
                </a:cxn>
                <a:cxn ang="0">
                  <a:pos x="connsiteX1" y="connsiteY1"/>
                </a:cxn>
                <a:cxn ang="0">
                  <a:pos x="connsiteX2" y="connsiteY2"/>
                </a:cxn>
                <a:cxn ang="0">
                  <a:pos x="connsiteX3" y="connsiteY3"/>
                </a:cxn>
              </a:cxnLst>
              <a:rect l="l" t="t" r="r" b="b"/>
              <a:pathLst>
                <a:path w="179347" h="130544">
                  <a:moveTo>
                    <a:pt x="-514" y="71186"/>
                  </a:moveTo>
                  <a:cubicBezTo>
                    <a:pt x="-514" y="71186"/>
                    <a:pt x="146053" y="-21379"/>
                    <a:pt x="171784" y="4287"/>
                  </a:cubicBezTo>
                  <a:cubicBezTo>
                    <a:pt x="197196" y="27477"/>
                    <a:pt x="153804" y="73728"/>
                    <a:pt x="43195" y="130334"/>
                  </a:cubicBezTo>
                  <a:lnTo>
                    <a:pt x="-514" y="71186"/>
                  </a:lnTo>
                  <a:close/>
                </a:path>
              </a:pathLst>
            </a:custGeom>
            <a:solidFill>
              <a:srgbClr val="FED0D6"/>
            </a:solidFill>
            <a:ln w="6346" cap="flat">
              <a:noFill/>
              <a:prstDash val="solid"/>
              <a:miter/>
            </a:ln>
          </p:spPr>
          <p:txBody>
            <a:bodyPr rtlCol="0" anchor="ctr"/>
            <a:lstStyle/>
            <a:p>
              <a:endParaRPr lang="zh-CN" altLang="en-US"/>
            </a:p>
          </p:txBody>
        </p:sp>
        <p:sp>
          <p:nvSpPr>
            <p:cNvPr id="73" name="任意多边形 55">
              <a:extLst>
                <a:ext uri="{FF2B5EF4-FFF2-40B4-BE49-F238E27FC236}">
                  <a16:creationId xmlns:a16="http://schemas.microsoft.com/office/drawing/2014/main" id="{731E97BC-3E05-C4B5-A3F7-CA5867C2B53F}"/>
                </a:ext>
              </a:extLst>
            </p:cNvPr>
            <p:cNvSpPr/>
            <p:nvPr/>
          </p:nvSpPr>
          <p:spPr>
            <a:xfrm>
              <a:off x="7253337" y="2273163"/>
              <a:ext cx="519616" cy="812040"/>
            </a:xfrm>
            <a:custGeom>
              <a:avLst/>
              <a:gdLst>
                <a:gd name="connsiteX0" fmla="*/ 396859 w 458935"/>
                <a:gd name="connsiteY0" fmla="*/ 560775 h 717209"/>
                <a:gd name="connsiteX1" fmla="*/ 147942 w 458935"/>
                <a:gd name="connsiteY1" fmla="*/ 358426 h 717209"/>
                <a:gd name="connsiteX2" fmla="*/ 458421 w 458935"/>
                <a:gd name="connsiteY2" fmla="*/ 107349 h 717209"/>
                <a:gd name="connsiteX3" fmla="*/ 409628 w 458935"/>
                <a:gd name="connsiteY3" fmla="*/ -210 h 717209"/>
                <a:gd name="connsiteX4" fmla="*/ 4297 w 458935"/>
                <a:gd name="connsiteY4" fmla="*/ 348134 h 717209"/>
                <a:gd name="connsiteX5" fmla="*/ 417253 w 458935"/>
                <a:gd name="connsiteY5" fmla="*/ 716999 h 717209"/>
                <a:gd name="connsiteX6" fmla="*/ 396732 w 458935"/>
                <a:gd name="connsiteY6" fmla="*/ 560775 h 71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935" h="717209">
                  <a:moveTo>
                    <a:pt x="396859" y="560775"/>
                  </a:moveTo>
                  <a:cubicBezTo>
                    <a:pt x="396859" y="560775"/>
                    <a:pt x="158234" y="399404"/>
                    <a:pt x="147942" y="358426"/>
                  </a:cubicBezTo>
                  <a:cubicBezTo>
                    <a:pt x="137713" y="320307"/>
                    <a:pt x="458421" y="107349"/>
                    <a:pt x="458421" y="107349"/>
                  </a:cubicBezTo>
                  <a:lnTo>
                    <a:pt x="409628" y="-210"/>
                  </a:lnTo>
                  <a:cubicBezTo>
                    <a:pt x="409628" y="-210"/>
                    <a:pt x="47879" y="230346"/>
                    <a:pt x="4297" y="348134"/>
                  </a:cubicBezTo>
                  <a:cubicBezTo>
                    <a:pt x="-41891" y="465986"/>
                    <a:pt x="255691" y="696542"/>
                    <a:pt x="417253" y="716999"/>
                  </a:cubicBezTo>
                  <a:lnTo>
                    <a:pt x="396732" y="560775"/>
                  </a:lnTo>
                  <a:close/>
                </a:path>
              </a:pathLst>
            </a:custGeom>
            <a:solidFill>
              <a:srgbClr val="F93F57"/>
            </a:solidFill>
            <a:ln w="6346" cap="flat">
              <a:noFill/>
              <a:prstDash val="solid"/>
              <a:miter/>
            </a:ln>
          </p:spPr>
          <p:txBody>
            <a:bodyPr rtlCol="0" anchor="ctr"/>
            <a:lstStyle/>
            <a:p>
              <a:endParaRPr lang="zh-CN" altLang="en-US"/>
            </a:p>
          </p:txBody>
        </p:sp>
        <p:sp>
          <p:nvSpPr>
            <p:cNvPr id="74" name="任意多边形 56">
              <a:extLst>
                <a:ext uri="{FF2B5EF4-FFF2-40B4-BE49-F238E27FC236}">
                  <a16:creationId xmlns:a16="http://schemas.microsoft.com/office/drawing/2014/main" id="{FD1C0ADC-5442-7B41-FD6B-432546CD7F04}"/>
                </a:ext>
              </a:extLst>
            </p:cNvPr>
            <p:cNvSpPr/>
            <p:nvPr/>
          </p:nvSpPr>
          <p:spPr>
            <a:xfrm>
              <a:off x="7861504" y="4281217"/>
              <a:ext cx="152998" cy="1017478"/>
            </a:xfrm>
            <a:custGeom>
              <a:avLst/>
              <a:gdLst>
                <a:gd name="connsiteX0" fmla="*/ 126555 w 135131"/>
                <a:gd name="connsiteY0" fmla="*/ 898656 h 898656"/>
                <a:gd name="connsiteX1" fmla="*/ 0 w 135131"/>
                <a:gd name="connsiteY1" fmla="*/ 898656 h 898656"/>
                <a:gd name="connsiteX2" fmla="*/ 0 w 135131"/>
                <a:gd name="connsiteY2" fmla="*/ 0 h 898656"/>
                <a:gd name="connsiteX3" fmla="*/ 135132 w 135131"/>
                <a:gd name="connsiteY3" fmla="*/ 0 h 898656"/>
                <a:gd name="connsiteX4" fmla="*/ 126555 w 135131"/>
                <a:gd name="connsiteY4" fmla="*/ 898656 h 898656"/>
                <a:gd name="connsiteX5" fmla="*/ 126555 w 135131"/>
                <a:gd name="connsiteY5" fmla="*/ 898656 h 898656"/>
                <a:gd name="connsiteX6" fmla="*/ 126555 w 135131"/>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31" h="898656">
                  <a:moveTo>
                    <a:pt x="126555" y="898656"/>
                  </a:moveTo>
                  <a:lnTo>
                    <a:pt x="0" y="898656"/>
                  </a:lnTo>
                  <a:lnTo>
                    <a:pt x="0" y="0"/>
                  </a:lnTo>
                  <a:lnTo>
                    <a:pt x="135132" y="0"/>
                  </a:lnTo>
                  <a:lnTo>
                    <a:pt x="126555" y="898656"/>
                  </a:lnTo>
                  <a:lnTo>
                    <a:pt x="126555" y="898656"/>
                  </a:lnTo>
                  <a:lnTo>
                    <a:pt x="126555" y="898656"/>
                  </a:lnTo>
                  <a:close/>
                </a:path>
              </a:pathLst>
            </a:custGeom>
            <a:solidFill>
              <a:srgbClr val="FED0D6"/>
            </a:solidFill>
            <a:ln w="6346" cap="flat">
              <a:noFill/>
              <a:prstDash val="solid"/>
              <a:miter/>
            </a:ln>
          </p:spPr>
          <p:txBody>
            <a:bodyPr rtlCol="0" anchor="ctr"/>
            <a:lstStyle/>
            <a:p>
              <a:endParaRPr lang="zh-CN" altLang="en-US"/>
            </a:p>
          </p:txBody>
        </p:sp>
        <p:sp>
          <p:nvSpPr>
            <p:cNvPr id="75" name="任意多边形 57">
              <a:extLst>
                <a:ext uri="{FF2B5EF4-FFF2-40B4-BE49-F238E27FC236}">
                  <a16:creationId xmlns:a16="http://schemas.microsoft.com/office/drawing/2014/main" id="{1F31FB1C-A0FF-E590-3F5F-8A628EE2FE5C}"/>
                </a:ext>
              </a:extLst>
            </p:cNvPr>
            <p:cNvSpPr/>
            <p:nvPr/>
          </p:nvSpPr>
          <p:spPr>
            <a:xfrm>
              <a:off x="7703109" y="5287978"/>
              <a:ext cx="316405" cy="123506"/>
            </a:xfrm>
            <a:custGeom>
              <a:avLst/>
              <a:gdLst>
                <a:gd name="connsiteX0" fmla="*/ 264603 w 279455"/>
                <a:gd name="connsiteY0" fmla="*/ -210 h 109083"/>
                <a:gd name="connsiteX1" fmla="*/ 138493 w 279455"/>
                <a:gd name="connsiteY1" fmla="*/ -210 h 109083"/>
                <a:gd name="connsiteX2" fmla="*/ -514 w 279455"/>
                <a:gd name="connsiteY2" fmla="*/ 96168 h 109083"/>
                <a:gd name="connsiteX3" fmla="*/ -514 w 279455"/>
                <a:gd name="connsiteY3" fmla="*/ 108874 h 109083"/>
                <a:gd name="connsiteX4" fmla="*/ 277500 w 279455"/>
                <a:gd name="connsiteY4" fmla="*/ 108874 h 109083"/>
                <a:gd name="connsiteX5" fmla="*/ 264794 w 279455"/>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55" h="109083">
                  <a:moveTo>
                    <a:pt x="264603" y="-210"/>
                  </a:moveTo>
                  <a:lnTo>
                    <a:pt x="138493" y="-210"/>
                  </a:lnTo>
                  <a:cubicBezTo>
                    <a:pt x="138493" y="-210"/>
                    <a:pt x="12382" y="68277"/>
                    <a:pt x="-514" y="96168"/>
                  </a:cubicBezTo>
                  <a:lnTo>
                    <a:pt x="-514" y="108874"/>
                  </a:lnTo>
                  <a:lnTo>
                    <a:pt x="277500" y="108874"/>
                  </a:lnTo>
                  <a:cubicBezTo>
                    <a:pt x="277500" y="108874"/>
                    <a:pt x="285251" y="27681"/>
                    <a:pt x="264794" y="-210"/>
                  </a:cubicBezTo>
                  <a:close/>
                </a:path>
              </a:pathLst>
            </a:custGeom>
            <a:solidFill>
              <a:srgbClr val="F93F57"/>
            </a:solidFill>
            <a:ln w="6346" cap="flat">
              <a:noFill/>
              <a:prstDash val="solid"/>
              <a:miter/>
            </a:ln>
          </p:spPr>
          <p:txBody>
            <a:bodyPr rtlCol="0" anchor="ctr"/>
            <a:lstStyle/>
            <a:p>
              <a:endParaRPr lang="zh-CN" altLang="en-US"/>
            </a:p>
          </p:txBody>
        </p:sp>
        <p:sp>
          <p:nvSpPr>
            <p:cNvPr id="76" name="任意多边形 58">
              <a:extLst>
                <a:ext uri="{FF2B5EF4-FFF2-40B4-BE49-F238E27FC236}">
                  <a16:creationId xmlns:a16="http://schemas.microsoft.com/office/drawing/2014/main" id="{B4E5ED19-0CBE-B650-CEEF-AC9269281C1F}"/>
                </a:ext>
              </a:extLst>
            </p:cNvPr>
            <p:cNvSpPr/>
            <p:nvPr/>
          </p:nvSpPr>
          <p:spPr>
            <a:xfrm>
              <a:off x="7703109" y="5411484"/>
              <a:ext cx="314126" cy="18773"/>
            </a:xfrm>
            <a:custGeom>
              <a:avLst/>
              <a:gdLst>
                <a:gd name="connsiteX0" fmla="*/ 0 w 277442"/>
                <a:gd name="connsiteY0" fmla="*/ 0 h 16581"/>
                <a:gd name="connsiteX1" fmla="*/ 277443 w 277442"/>
                <a:gd name="connsiteY1" fmla="*/ 0 h 16581"/>
                <a:gd name="connsiteX2" fmla="*/ 277443 w 277442"/>
                <a:gd name="connsiteY2" fmla="*/ 16582 h 16581"/>
                <a:gd name="connsiteX3" fmla="*/ 0 w 277442"/>
                <a:gd name="connsiteY3" fmla="*/ 16582 h 16581"/>
                <a:gd name="connsiteX4" fmla="*/ 0 w 277442"/>
                <a:gd name="connsiteY4" fmla="*/ 0 h 16581"/>
                <a:gd name="connsiteX5" fmla="*/ 0 w 277442"/>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42" h="16581">
                  <a:moveTo>
                    <a:pt x="0" y="0"/>
                  </a:moveTo>
                  <a:lnTo>
                    <a:pt x="277443" y="0"/>
                  </a:lnTo>
                  <a:lnTo>
                    <a:pt x="277443"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77" name="任意多边形 59">
              <a:extLst>
                <a:ext uri="{FF2B5EF4-FFF2-40B4-BE49-F238E27FC236}">
                  <a16:creationId xmlns:a16="http://schemas.microsoft.com/office/drawing/2014/main" id="{ABF059E7-2ECC-CB9B-FA54-B05AD7E034AD}"/>
                </a:ext>
              </a:extLst>
            </p:cNvPr>
            <p:cNvSpPr/>
            <p:nvPr/>
          </p:nvSpPr>
          <p:spPr>
            <a:xfrm>
              <a:off x="8074926" y="4281217"/>
              <a:ext cx="154366" cy="1017478"/>
            </a:xfrm>
            <a:custGeom>
              <a:avLst/>
              <a:gdLst>
                <a:gd name="connsiteX0" fmla="*/ 8704 w 136339"/>
                <a:gd name="connsiteY0" fmla="*/ 898656 h 898656"/>
                <a:gd name="connsiteX1" fmla="*/ 136339 w 136339"/>
                <a:gd name="connsiteY1" fmla="*/ 898656 h 898656"/>
                <a:gd name="connsiteX2" fmla="*/ 136339 w 136339"/>
                <a:gd name="connsiteY2" fmla="*/ 0 h 898656"/>
                <a:gd name="connsiteX3" fmla="*/ 0 w 136339"/>
                <a:gd name="connsiteY3" fmla="*/ 0 h 898656"/>
                <a:gd name="connsiteX4" fmla="*/ 8704 w 136339"/>
                <a:gd name="connsiteY4" fmla="*/ 898656 h 898656"/>
                <a:gd name="connsiteX5" fmla="*/ 8704 w 136339"/>
                <a:gd name="connsiteY5" fmla="*/ 898656 h 898656"/>
                <a:gd name="connsiteX6" fmla="*/ 8704 w 136339"/>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9" h="898656">
                  <a:moveTo>
                    <a:pt x="8704" y="898656"/>
                  </a:moveTo>
                  <a:lnTo>
                    <a:pt x="136339" y="898656"/>
                  </a:lnTo>
                  <a:lnTo>
                    <a:pt x="136339" y="0"/>
                  </a:lnTo>
                  <a:lnTo>
                    <a:pt x="0" y="0"/>
                  </a:lnTo>
                  <a:lnTo>
                    <a:pt x="8704" y="898656"/>
                  </a:lnTo>
                  <a:lnTo>
                    <a:pt x="8704" y="898656"/>
                  </a:lnTo>
                  <a:lnTo>
                    <a:pt x="8704" y="898656"/>
                  </a:lnTo>
                  <a:close/>
                </a:path>
              </a:pathLst>
            </a:custGeom>
            <a:solidFill>
              <a:srgbClr val="FED0D6"/>
            </a:solidFill>
            <a:ln w="6346" cap="flat">
              <a:noFill/>
              <a:prstDash val="solid"/>
              <a:miter/>
            </a:ln>
          </p:spPr>
          <p:txBody>
            <a:bodyPr rtlCol="0" anchor="ctr"/>
            <a:lstStyle/>
            <a:p>
              <a:endParaRPr lang="zh-CN" altLang="en-US"/>
            </a:p>
          </p:txBody>
        </p:sp>
        <p:sp>
          <p:nvSpPr>
            <p:cNvPr id="78" name="任意多边形 60">
              <a:extLst>
                <a:ext uri="{FF2B5EF4-FFF2-40B4-BE49-F238E27FC236}">
                  <a16:creationId xmlns:a16="http://schemas.microsoft.com/office/drawing/2014/main" id="{E5482424-BF0F-52AF-4FC1-D03451670A06}"/>
                </a:ext>
              </a:extLst>
            </p:cNvPr>
            <p:cNvSpPr/>
            <p:nvPr/>
          </p:nvSpPr>
          <p:spPr>
            <a:xfrm>
              <a:off x="8073764" y="5287978"/>
              <a:ext cx="312627" cy="123506"/>
            </a:xfrm>
            <a:custGeom>
              <a:avLst/>
              <a:gdLst>
                <a:gd name="connsiteX0" fmla="*/ 11376 w 276118"/>
                <a:gd name="connsiteY0" fmla="*/ -210 h 109083"/>
                <a:gd name="connsiteX1" fmla="*/ 139646 w 276118"/>
                <a:gd name="connsiteY1" fmla="*/ -210 h 109083"/>
                <a:gd name="connsiteX2" fmla="*/ 275604 w 276118"/>
                <a:gd name="connsiteY2" fmla="*/ 96168 h 109083"/>
                <a:gd name="connsiteX3" fmla="*/ 275604 w 276118"/>
                <a:gd name="connsiteY3" fmla="*/ 108874 h 109083"/>
                <a:gd name="connsiteX4" fmla="*/ 1147 w 276118"/>
                <a:gd name="connsiteY4" fmla="*/ 108874 h 109083"/>
                <a:gd name="connsiteX5" fmla="*/ 11376 w 276118"/>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18" h="109083">
                  <a:moveTo>
                    <a:pt x="11376" y="-210"/>
                  </a:moveTo>
                  <a:lnTo>
                    <a:pt x="139646" y="-210"/>
                  </a:lnTo>
                  <a:cubicBezTo>
                    <a:pt x="139646" y="-210"/>
                    <a:pt x="262771" y="68277"/>
                    <a:pt x="275604" y="96168"/>
                  </a:cubicBezTo>
                  <a:lnTo>
                    <a:pt x="275604" y="108874"/>
                  </a:lnTo>
                  <a:lnTo>
                    <a:pt x="1147" y="108874"/>
                  </a:lnTo>
                  <a:cubicBezTo>
                    <a:pt x="1147" y="108874"/>
                    <a:pt x="-6604" y="27681"/>
                    <a:pt x="11376" y="-210"/>
                  </a:cubicBezTo>
                  <a:close/>
                </a:path>
              </a:pathLst>
            </a:custGeom>
            <a:solidFill>
              <a:srgbClr val="F93F57"/>
            </a:solidFill>
            <a:ln w="6346" cap="flat">
              <a:noFill/>
              <a:prstDash val="solid"/>
              <a:miter/>
            </a:ln>
          </p:spPr>
          <p:txBody>
            <a:bodyPr rtlCol="0" anchor="ctr"/>
            <a:lstStyle/>
            <a:p>
              <a:endParaRPr lang="zh-CN" altLang="en-US"/>
            </a:p>
          </p:txBody>
        </p:sp>
        <p:sp>
          <p:nvSpPr>
            <p:cNvPr id="79" name="任意多边形 61">
              <a:extLst>
                <a:ext uri="{FF2B5EF4-FFF2-40B4-BE49-F238E27FC236}">
                  <a16:creationId xmlns:a16="http://schemas.microsoft.com/office/drawing/2014/main" id="{C62ACA97-3EBA-C7EB-9150-BBA4D6301CAD}"/>
                </a:ext>
              </a:extLst>
            </p:cNvPr>
            <p:cNvSpPr/>
            <p:nvPr/>
          </p:nvSpPr>
          <p:spPr>
            <a:xfrm>
              <a:off x="8074926" y="5411484"/>
              <a:ext cx="311393" cy="18773"/>
            </a:xfrm>
            <a:custGeom>
              <a:avLst/>
              <a:gdLst>
                <a:gd name="connsiteX0" fmla="*/ 0 w 275028"/>
                <a:gd name="connsiteY0" fmla="*/ 0 h 16581"/>
                <a:gd name="connsiteX1" fmla="*/ 275029 w 275028"/>
                <a:gd name="connsiteY1" fmla="*/ 0 h 16581"/>
                <a:gd name="connsiteX2" fmla="*/ 275029 w 275028"/>
                <a:gd name="connsiteY2" fmla="*/ 16582 h 16581"/>
                <a:gd name="connsiteX3" fmla="*/ 0 w 275028"/>
                <a:gd name="connsiteY3" fmla="*/ 16582 h 16581"/>
                <a:gd name="connsiteX4" fmla="*/ 0 w 275028"/>
                <a:gd name="connsiteY4" fmla="*/ 0 h 16581"/>
                <a:gd name="connsiteX5" fmla="*/ 0 w 275028"/>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028" h="16581">
                  <a:moveTo>
                    <a:pt x="0" y="0"/>
                  </a:moveTo>
                  <a:lnTo>
                    <a:pt x="275029" y="0"/>
                  </a:lnTo>
                  <a:lnTo>
                    <a:pt x="275029"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80" name="任意多边形 62">
              <a:extLst>
                <a:ext uri="{FF2B5EF4-FFF2-40B4-BE49-F238E27FC236}">
                  <a16:creationId xmlns:a16="http://schemas.microsoft.com/office/drawing/2014/main" id="{02EE371E-B11D-DE41-B27C-EC9F15B08561}"/>
                </a:ext>
              </a:extLst>
            </p:cNvPr>
            <p:cNvSpPr/>
            <p:nvPr/>
          </p:nvSpPr>
          <p:spPr>
            <a:xfrm>
              <a:off x="7564855" y="3584555"/>
              <a:ext cx="961084" cy="1110846"/>
            </a:xfrm>
            <a:custGeom>
              <a:avLst/>
              <a:gdLst>
                <a:gd name="connsiteX0" fmla="*/ 635502 w 848847"/>
                <a:gd name="connsiteY0" fmla="*/ -210 h 981120"/>
                <a:gd name="connsiteX1" fmla="*/ 212380 w 848847"/>
                <a:gd name="connsiteY1" fmla="*/ -210 h 981120"/>
                <a:gd name="connsiteX2" fmla="*/ -514 w 848847"/>
                <a:gd name="connsiteY2" fmla="*/ 980910 h 981120"/>
                <a:gd name="connsiteX3" fmla="*/ 848334 w 848847"/>
                <a:gd name="connsiteY3" fmla="*/ 980910 h 981120"/>
                <a:gd name="connsiteX4" fmla="*/ 635502 w 848847"/>
                <a:gd name="connsiteY4" fmla="*/ -210 h 9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47" h="981120">
                  <a:moveTo>
                    <a:pt x="635502" y="-210"/>
                  </a:moveTo>
                  <a:lnTo>
                    <a:pt x="212380" y="-210"/>
                  </a:lnTo>
                  <a:cubicBezTo>
                    <a:pt x="12319" y="253281"/>
                    <a:pt x="-514" y="980910"/>
                    <a:pt x="-514" y="980910"/>
                  </a:cubicBezTo>
                  <a:lnTo>
                    <a:pt x="848334" y="980910"/>
                  </a:lnTo>
                  <a:cubicBezTo>
                    <a:pt x="848334" y="980910"/>
                    <a:pt x="838104" y="253281"/>
                    <a:pt x="635502" y="-210"/>
                  </a:cubicBezTo>
                  <a:close/>
                </a:path>
              </a:pathLst>
            </a:custGeom>
            <a:solidFill>
              <a:srgbClr val="434CC0"/>
            </a:solidFill>
            <a:ln w="6346" cap="flat">
              <a:noFill/>
              <a:prstDash val="solid"/>
              <a:miter/>
            </a:ln>
          </p:spPr>
          <p:txBody>
            <a:bodyPr rtlCol="0" anchor="ctr"/>
            <a:lstStyle/>
            <a:p>
              <a:endParaRPr lang="zh-CN" altLang="en-US"/>
            </a:p>
          </p:txBody>
        </p:sp>
        <p:sp>
          <p:nvSpPr>
            <p:cNvPr id="81" name="任意多边形 63">
              <a:extLst>
                <a:ext uri="{FF2B5EF4-FFF2-40B4-BE49-F238E27FC236}">
                  <a16:creationId xmlns:a16="http://schemas.microsoft.com/office/drawing/2014/main" id="{5E0F3B3C-AB2A-DA3C-C392-3F441F867C1D}"/>
                </a:ext>
              </a:extLst>
            </p:cNvPr>
            <p:cNvSpPr/>
            <p:nvPr/>
          </p:nvSpPr>
          <p:spPr>
            <a:xfrm>
              <a:off x="6993099" y="2948350"/>
              <a:ext cx="1467130" cy="1769867"/>
            </a:xfrm>
            <a:custGeom>
              <a:avLst/>
              <a:gdLst>
                <a:gd name="connsiteX0" fmla="*/ 927593 w 1295797"/>
                <a:gd name="connsiteY0" fmla="*/ 878849 h 1563180"/>
                <a:gd name="connsiteX1" fmla="*/ 1022891 w 1295797"/>
                <a:gd name="connsiteY1" fmla="*/ 1014617 h 1563180"/>
                <a:gd name="connsiteX2" fmla="*/ 992077 w 1295797"/>
                <a:gd name="connsiteY2" fmla="*/ 1186152 h 1563180"/>
                <a:gd name="connsiteX3" fmla="*/ 821876 w 1295797"/>
                <a:gd name="connsiteY3" fmla="*/ 1157900 h 1563180"/>
                <a:gd name="connsiteX4" fmla="*/ 820161 w 1295797"/>
                <a:gd name="connsiteY4" fmla="*/ 1155403 h 1563180"/>
                <a:gd name="connsiteX5" fmla="*/ 668447 w 1295797"/>
                <a:gd name="connsiteY5" fmla="*/ 940348 h 1563180"/>
                <a:gd name="connsiteX6" fmla="*/ 668447 w 1295797"/>
                <a:gd name="connsiteY6" fmla="*/ 935202 h 1563180"/>
                <a:gd name="connsiteX7" fmla="*/ 663300 w 1295797"/>
                <a:gd name="connsiteY7" fmla="*/ 932661 h 1563180"/>
                <a:gd name="connsiteX8" fmla="*/ 694114 w 1295797"/>
                <a:gd name="connsiteY8" fmla="*/ 761125 h 1563180"/>
                <a:gd name="connsiteX9" fmla="*/ 765968 w 1295797"/>
                <a:gd name="connsiteY9" fmla="*/ 364243 h 1563180"/>
                <a:gd name="connsiteX10" fmla="*/ 368196 w 1295797"/>
                <a:gd name="connsiteY10" fmla="*/ 297661 h 1563180"/>
                <a:gd name="connsiteX11" fmla="*/ 250154 w 1295797"/>
                <a:gd name="connsiteY11" fmla="*/ 551153 h 1563180"/>
                <a:gd name="connsiteX12" fmla="*/ 134780 w 1295797"/>
                <a:gd name="connsiteY12" fmla="*/ 686793 h 1563180"/>
                <a:gd name="connsiteX13" fmla="*/ 1364 w 1295797"/>
                <a:gd name="connsiteY13" fmla="*/ 574152 h 1563180"/>
                <a:gd name="connsiteX14" fmla="*/ 224614 w 1295797"/>
                <a:gd name="connsiteY14" fmla="*/ 95313 h 1563180"/>
                <a:gd name="connsiteX15" fmla="*/ 966156 w 1295797"/>
                <a:gd name="connsiteY15" fmla="*/ 223329 h 1563180"/>
                <a:gd name="connsiteX16" fmla="*/ 927657 w 1295797"/>
                <a:gd name="connsiteY16" fmla="*/ 878849 h 1563180"/>
                <a:gd name="connsiteX17" fmla="*/ 1245823 w 1295797"/>
                <a:gd name="connsiteY17" fmla="*/ 1332149 h 1563180"/>
                <a:gd name="connsiteX18" fmla="*/ 1271236 w 1295797"/>
                <a:gd name="connsiteY18" fmla="*/ 1367980 h 1563180"/>
                <a:gd name="connsiteX19" fmla="*/ 1242965 w 1295797"/>
                <a:gd name="connsiteY19" fmla="*/ 1542121 h 1563180"/>
                <a:gd name="connsiteX20" fmla="*/ 1068506 w 1295797"/>
                <a:gd name="connsiteY20" fmla="*/ 1511371 h 1563180"/>
                <a:gd name="connsiteX21" fmla="*/ 1043093 w 1295797"/>
                <a:gd name="connsiteY21" fmla="*/ 1473252 h 1563180"/>
                <a:gd name="connsiteX22" fmla="*/ 1073906 w 1295797"/>
                <a:gd name="connsiteY22" fmla="*/ 1301717 h 1563180"/>
                <a:gd name="connsiteX23" fmla="*/ 1242583 w 1295797"/>
                <a:gd name="connsiteY23" fmla="*/ 1327847 h 1563180"/>
                <a:gd name="connsiteX24" fmla="*/ 1245823 w 1295797"/>
                <a:gd name="connsiteY24" fmla="*/ 1332466 h 15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797" h="1563180">
                  <a:moveTo>
                    <a:pt x="927593" y="878849"/>
                  </a:moveTo>
                  <a:lnTo>
                    <a:pt x="1022891" y="1014617"/>
                  </a:lnTo>
                  <a:cubicBezTo>
                    <a:pt x="1063932" y="1070906"/>
                    <a:pt x="1051098" y="1145174"/>
                    <a:pt x="992077" y="1186152"/>
                  </a:cubicBezTo>
                  <a:cubicBezTo>
                    <a:pt x="937313" y="1225345"/>
                    <a:pt x="861075" y="1212696"/>
                    <a:pt x="821876" y="1157900"/>
                  </a:cubicBezTo>
                  <a:cubicBezTo>
                    <a:pt x="821305" y="1157074"/>
                    <a:pt x="820732" y="1156242"/>
                    <a:pt x="820161" y="1155403"/>
                  </a:cubicBezTo>
                  <a:lnTo>
                    <a:pt x="668447" y="940348"/>
                  </a:lnTo>
                  <a:lnTo>
                    <a:pt x="668447" y="935202"/>
                  </a:lnTo>
                  <a:cubicBezTo>
                    <a:pt x="663300" y="935202"/>
                    <a:pt x="663300" y="935202"/>
                    <a:pt x="663300" y="932661"/>
                  </a:cubicBezTo>
                  <a:cubicBezTo>
                    <a:pt x="624801" y="878849"/>
                    <a:pt x="640239" y="799244"/>
                    <a:pt x="694114" y="761125"/>
                  </a:cubicBezTo>
                  <a:cubicBezTo>
                    <a:pt x="822384" y="668941"/>
                    <a:pt x="855738" y="492259"/>
                    <a:pt x="765968" y="364243"/>
                  </a:cubicBezTo>
                  <a:cubicBezTo>
                    <a:pt x="673593" y="233621"/>
                    <a:pt x="499135" y="208018"/>
                    <a:pt x="368196" y="297661"/>
                  </a:cubicBezTo>
                  <a:cubicBezTo>
                    <a:pt x="283572" y="359096"/>
                    <a:pt x="239926" y="456491"/>
                    <a:pt x="250154" y="551153"/>
                  </a:cubicBezTo>
                  <a:cubicBezTo>
                    <a:pt x="255618" y="620421"/>
                    <a:pt x="204030" y="681056"/>
                    <a:pt x="134780" y="686793"/>
                  </a:cubicBezTo>
                  <a:cubicBezTo>
                    <a:pt x="65467" y="691939"/>
                    <a:pt x="9051" y="643274"/>
                    <a:pt x="1364" y="574152"/>
                  </a:cubicBezTo>
                  <a:cubicBezTo>
                    <a:pt x="-14456" y="386231"/>
                    <a:pt x="70486" y="204003"/>
                    <a:pt x="224614" y="95313"/>
                  </a:cubicBezTo>
                  <a:cubicBezTo>
                    <a:pt x="466035" y="-71140"/>
                    <a:pt x="799386" y="-14788"/>
                    <a:pt x="966156" y="223329"/>
                  </a:cubicBezTo>
                  <a:cubicBezTo>
                    <a:pt x="1107832" y="424058"/>
                    <a:pt x="1091822" y="696081"/>
                    <a:pt x="927657" y="878849"/>
                  </a:cubicBezTo>
                  <a:close/>
                  <a:moveTo>
                    <a:pt x="1245823" y="1332149"/>
                  </a:moveTo>
                  <a:lnTo>
                    <a:pt x="1271236" y="1367980"/>
                  </a:lnTo>
                  <a:cubicBezTo>
                    <a:pt x="1312277" y="1426874"/>
                    <a:pt x="1299444" y="1501397"/>
                    <a:pt x="1242965" y="1542121"/>
                  </a:cubicBezTo>
                  <a:cubicBezTo>
                    <a:pt x="1189089" y="1577953"/>
                    <a:pt x="1109548" y="1567533"/>
                    <a:pt x="1068506" y="1511371"/>
                  </a:cubicBezTo>
                  <a:lnTo>
                    <a:pt x="1043093" y="1473252"/>
                  </a:lnTo>
                  <a:cubicBezTo>
                    <a:pt x="1004593" y="1419505"/>
                    <a:pt x="1019968" y="1339836"/>
                    <a:pt x="1073906" y="1301717"/>
                  </a:cubicBezTo>
                  <a:cubicBezTo>
                    <a:pt x="1127718" y="1262346"/>
                    <a:pt x="1203257" y="1274049"/>
                    <a:pt x="1242583" y="1327847"/>
                  </a:cubicBezTo>
                  <a:cubicBezTo>
                    <a:pt x="1243727" y="1329359"/>
                    <a:pt x="1244806" y="1330903"/>
                    <a:pt x="1245823" y="1332466"/>
                  </a:cubicBezTo>
                  <a:close/>
                </a:path>
              </a:pathLst>
            </a:custGeom>
            <a:solidFill>
              <a:srgbClr val="FFC545"/>
            </a:solidFill>
            <a:ln w="6346" cap="flat">
              <a:noFill/>
              <a:prstDash val="solid"/>
              <a:miter/>
            </a:ln>
          </p:spPr>
          <p:txBody>
            <a:bodyPr rtlCol="0" anchor="ctr"/>
            <a:lstStyle/>
            <a:p>
              <a:endParaRPr lang="zh-CN" altLang="en-US"/>
            </a:p>
          </p:txBody>
        </p:sp>
        <p:sp>
          <p:nvSpPr>
            <p:cNvPr id="82" name="任意多边形 64">
              <a:extLst>
                <a:ext uri="{FF2B5EF4-FFF2-40B4-BE49-F238E27FC236}">
                  <a16:creationId xmlns:a16="http://schemas.microsoft.com/office/drawing/2014/main" id="{6AA66CF7-4D03-BB71-10EB-5411B4704521}"/>
                </a:ext>
              </a:extLst>
            </p:cNvPr>
            <p:cNvSpPr/>
            <p:nvPr/>
          </p:nvSpPr>
          <p:spPr>
            <a:xfrm>
              <a:off x="8074926" y="2908035"/>
              <a:ext cx="512041" cy="826857"/>
            </a:xfrm>
            <a:custGeom>
              <a:avLst/>
              <a:gdLst>
                <a:gd name="connsiteX0" fmla="*/ 274260 w 452244"/>
                <a:gd name="connsiteY0" fmla="*/ -210 h 730296"/>
                <a:gd name="connsiteX1" fmla="*/ 451387 w 452244"/>
                <a:gd name="connsiteY1" fmla="*/ 381616 h 730296"/>
                <a:gd name="connsiteX2" fmla="*/ 43132 w 452244"/>
                <a:gd name="connsiteY2" fmla="*/ 730087 h 730296"/>
                <a:gd name="connsiteX3" fmla="*/ -514 w 452244"/>
                <a:gd name="connsiteY3" fmla="*/ 558551 h 730296"/>
                <a:gd name="connsiteX4" fmla="*/ 315302 w 452244"/>
                <a:gd name="connsiteY4" fmla="*/ 366368 h 730296"/>
                <a:gd name="connsiteX5" fmla="*/ 248594 w 452244"/>
                <a:gd name="connsiteY5" fmla="*/ 207539 h 730296"/>
                <a:gd name="connsiteX6" fmla="*/ 274007 w 452244"/>
                <a:gd name="connsiteY6" fmla="*/ -19 h 7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44" h="730296">
                  <a:moveTo>
                    <a:pt x="274260" y="-210"/>
                  </a:moveTo>
                  <a:cubicBezTo>
                    <a:pt x="274260" y="-210"/>
                    <a:pt x="438553" y="292036"/>
                    <a:pt x="451387" y="381616"/>
                  </a:cubicBezTo>
                  <a:cubicBezTo>
                    <a:pt x="464093" y="473864"/>
                    <a:pt x="120196" y="717317"/>
                    <a:pt x="43132" y="730087"/>
                  </a:cubicBezTo>
                  <a:lnTo>
                    <a:pt x="-514" y="558551"/>
                  </a:lnTo>
                  <a:cubicBezTo>
                    <a:pt x="-514" y="558551"/>
                    <a:pt x="284489" y="425135"/>
                    <a:pt x="315302" y="366368"/>
                  </a:cubicBezTo>
                  <a:lnTo>
                    <a:pt x="248594" y="207539"/>
                  </a:lnTo>
                  <a:lnTo>
                    <a:pt x="274007" y="-19"/>
                  </a:lnTo>
                  <a:close/>
                </a:path>
              </a:pathLst>
            </a:custGeom>
            <a:solidFill>
              <a:srgbClr val="F93F57"/>
            </a:solidFill>
            <a:ln w="6346" cap="flat">
              <a:noFill/>
              <a:prstDash val="solid"/>
              <a:miter/>
            </a:ln>
          </p:spPr>
          <p:txBody>
            <a:bodyPr rtlCol="0" anchor="ctr"/>
            <a:lstStyle/>
            <a:p>
              <a:endParaRPr lang="zh-CN" altLang="en-US"/>
            </a:p>
          </p:txBody>
        </p:sp>
        <p:sp>
          <p:nvSpPr>
            <p:cNvPr id="83" name="任意多边形 65">
              <a:extLst>
                <a:ext uri="{FF2B5EF4-FFF2-40B4-BE49-F238E27FC236}">
                  <a16:creationId xmlns:a16="http://schemas.microsoft.com/office/drawing/2014/main" id="{859DA49A-368A-4853-B378-517F27B07D68}"/>
                </a:ext>
              </a:extLst>
            </p:cNvPr>
            <p:cNvSpPr/>
            <p:nvPr/>
          </p:nvSpPr>
          <p:spPr>
            <a:xfrm>
              <a:off x="8008236" y="3573622"/>
              <a:ext cx="101648" cy="117572"/>
            </a:xfrm>
            <a:custGeom>
              <a:avLst/>
              <a:gdLst>
                <a:gd name="connsiteX0" fmla="*/ 66265 w 89777"/>
                <a:gd name="connsiteY0" fmla="*/ 362 h 103842"/>
                <a:gd name="connsiteX1" fmla="*/ 5147 w 89777"/>
                <a:gd name="connsiteY1" fmla="*/ 15800 h 103842"/>
                <a:gd name="connsiteX2" fmla="*/ 89263 w 89777"/>
                <a:gd name="connsiteY2" fmla="*/ 95596 h 103842"/>
                <a:gd name="connsiteX3" fmla="*/ 66265 w 89777"/>
                <a:gd name="connsiteY3" fmla="*/ 298 h 103842"/>
              </a:gdLst>
              <a:ahLst/>
              <a:cxnLst>
                <a:cxn ang="0">
                  <a:pos x="connsiteX0" y="connsiteY0"/>
                </a:cxn>
                <a:cxn ang="0">
                  <a:pos x="connsiteX1" y="connsiteY1"/>
                </a:cxn>
                <a:cxn ang="0">
                  <a:pos x="connsiteX2" y="connsiteY2"/>
                </a:cxn>
                <a:cxn ang="0">
                  <a:pos x="connsiteX3" y="connsiteY3"/>
                </a:cxn>
              </a:cxnLst>
              <a:rect l="l" t="t" r="r" b="b"/>
              <a:pathLst>
                <a:path w="89777" h="103842">
                  <a:moveTo>
                    <a:pt x="66265" y="362"/>
                  </a:moveTo>
                  <a:cubicBezTo>
                    <a:pt x="66265" y="362"/>
                    <a:pt x="15439" y="-4784"/>
                    <a:pt x="5147" y="15800"/>
                  </a:cubicBezTo>
                  <a:cubicBezTo>
                    <a:pt x="-5145" y="36384"/>
                    <a:pt x="-12705" y="131555"/>
                    <a:pt x="89263" y="95596"/>
                  </a:cubicBezTo>
                  <a:lnTo>
                    <a:pt x="66265" y="298"/>
                  </a:lnTo>
                  <a:close/>
                </a:path>
              </a:pathLst>
            </a:custGeom>
            <a:solidFill>
              <a:srgbClr val="FF93B1"/>
            </a:solidFill>
            <a:ln w="6346" cap="flat">
              <a:noFill/>
              <a:prstDash val="solid"/>
              <a:miter/>
            </a:ln>
          </p:spPr>
          <p:txBody>
            <a:bodyPr rtlCol="0" anchor="ctr"/>
            <a:lstStyle/>
            <a:p>
              <a:endParaRPr lang="zh-CN" altLang="en-US"/>
            </a:p>
          </p:txBody>
        </p:sp>
        <p:sp>
          <p:nvSpPr>
            <p:cNvPr id="84" name="任意多边形 67">
              <a:extLst>
                <a:ext uri="{FF2B5EF4-FFF2-40B4-BE49-F238E27FC236}">
                  <a16:creationId xmlns:a16="http://schemas.microsoft.com/office/drawing/2014/main" id="{F48201C2-2DAD-ACFC-D85C-ECEA6F2E7E0C}"/>
                </a:ext>
              </a:extLst>
            </p:cNvPr>
            <p:cNvSpPr/>
            <p:nvPr/>
          </p:nvSpPr>
          <p:spPr>
            <a:xfrm rot="19901924">
              <a:off x="4001212" y="2597109"/>
              <a:ext cx="340051" cy="595716"/>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D0D4DA"/>
            </a:solidFill>
            <a:ln w="6346" cap="flat">
              <a:noFill/>
              <a:prstDash val="solid"/>
              <a:miter/>
            </a:ln>
          </p:spPr>
          <p:txBody>
            <a:bodyPr rtlCol="0" anchor="ctr"/>
            <a:lstStyle/>
            <a:p>
              <a:endParaRPr lang="zh-CN" altLang="en-US"/>
            </a:p>
          </p:txBody>
        </p:sp>
      </p:grpSp>
    </p:spTree>
    <p:custDataLst>
      <p:tags r:id="rId1"/>
    </p:custDataLst>
    <p:extLst>
      <p:ext uri="{BB962C8B-B14F-4D97-AF65-F5344CB8AC3E}">
        <p14:creationId xmlns:p14="http://schemas.microsoft.com/office/powerpoint/2010/main" val="399160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ppt_w</p:attrName>
                                        </p:attrNameLst>
                                      </p:cBhvr>
                                      <p:tavLst>
                                        <p:tav tm="0">
                                          <p:val>
                                            <p:fltVal val="0"/>
                                          </p:val>
                                        </p:tav>
                                        <p:tav tm="100000">
                                          <p:val>
                                            <p:strVal val="#ppt_w"/>
                                          </p:val>
                                        </p:tav>
                                      </p:tavLst>
                                    </p:anim>
                                    <p:anim calcmode="lin" valueType="num">
                                      <p:cBhvr>
                                        <p:cTn id="8" dur="500" fill="hold"/>
                                        <p:tgtEl>
                                          <p:spTgt spid="91"/>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p:tgtEl>
                                          <p:spTgt spid="17"/>
                                        </p:tgtEl>
                                        <p:attrNameLst>
                                          <p:attrName>ppt_y</p:attrName>
                                        </p:attrNameLst>
                                      </p:cBhvr>
                                      <p:tavLst>
                                        <p:tav tm="0">
                                          <p:val>
                                            <p:strVal val="#ppt_y+#ppt_h*1.125000"/>
                                          </p:val>
                                        </p:tav>
                                        <p:tav tm="100000">
                                          <p:val>
                                            <p:strVal val="#ppt_y"/>
                                          </p:val>
                                        </p:tav>
                                      </p:tavLst>
                                    </p:anim>
                                    <p:animEffect transition="in" filter="wipe(up)">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p:tgtEl>
                                          <p:spTgt spid="18"/>
                                        </p:tgtEl>
                                        <p:attrNameLst>
                                          <p:attrName>ppt_y</p:attrName>
                                        </p:attrNameLst>
                                      </p:cBhvr>
                                      <p:tavLst>
                                        <p:tav tm="0">
                                          <p:val>
                                            <p:strVal val="#ppt_y+#ppt_h*1.125000"/>
                                          </p:val>
                                        </p:tav>
                                        <p:tav tm="100000">
                                          <p:val>
                                            <p:strVal val="#ppt_y"/>
                                          </p:val>
                                        </p:tav>
                                      </p:tavLst>
                                    </p:anim>
                                    <p:animEffect transition="in" filter="wipe(up)">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p:tgtEl>
                                          <p:spTgt spid="6"/>
                                        </p:tgtEl>
                                        <p:attrNameLst>
                                          <p:attrName>ppt_x</p:attrName>
                                        </p:attrNameLst>
                                      </p:cBhvr>
                                      <p:tavLst>
                                        <p:tav tm="0">
                                          <p:val>
                                            <p:strVal val="#ppt_x-#ppt_w*1.125000"/>
                                          </p:val>
                                        </p:tav>
                                        <p:tav tm="100000">
                                          <p:val>
                                            <p:strVal val="#ppt_x"/>
                                          </p:val>
                                        </p:tav>
                                      </p:tavLst>
                                    </p:anim>
                                    <p:animEffect transition="in" filter="wipe(righ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3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800" decel="100000"/>
                                        <p:tgtEl>
                                          <p:spTgt spid="19"/>
                                        </p:tgtEl>
                                      </p:cBhvr>
                                    </p:animEffect>
                                    <p:anim calcmode="lin" valueType="num">
                                      <p:cBhvr>
                                        <p:cTn id="32" dur="800" decel="100000" fill="hold"/>
                                        <p:tgtEl>
                                          <p:spTgt spid="19"/>
                                        </p:tgtEl>
                                        <p:attrNameLst>
                                          <p:attrName>style.rotation</p:attrName>
                                        </p:attrNameLst>
                                      </p:cBhvr>
                                      <p:tavLst>
                                        <p:tav tm="0">
                                          <p:val>
                                            <p:fltVal val="-90"/>
                                          </p:val>
                                        </p:tav>
                                        <p:tav tm="100000">
                                          <p:val>
                                            <p:fltVal val="0"/>
                                          </p:val>
                                        </p:tav>
                                      </p:tavLst>
                                    </p:anim>
                                    <p:anim calcmode="lin" valueType="num">
                                      <p:cBhvr>
                                        <p:cTn id="33" dur="800" decel="100000" fill="hold"/>
                                        <p:tgtEl>
                                          <p:spTgt spid="19"/>
                                        </p:tgtEl>
                                        <p:attrNameLst>
                                          <p:attrName>ppt_x</p:attrName>
                                        </p:attrNameLst>
                                      </p:cBhvr>
                                      <p:tavLst>
                                        <p:tav tm="0">
                                          <p:val>
                                            <p:strVal val="#ppt_x+0.4"/>
                                          </p:val>
                                        </p:tav>
                                        <p:tav tm="100000">
                                          <p:val>
                                            <p:strVal val="#ppt_x-0.05"/>
                                          </p:val>
                                        </p:tav>
                                      </p:tavLst>
                                    </p:anim>
                                    <p:anim calcmode="lin" valueType="num">
                                      <p:cBhvr>
                                        <p:cTn id="34" dur="800" decel="100000" fill="hold"/>
                                        <p:tgtEl>
                                          <p:spTgt spid="19"/>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childTnLst>
                          </p:cTn>
                        </p:par>
                        <p:par>
                          <p:cTn id="37" fill="hold">
                            <p:stCondLst>
                              <p:cond delay="1000"/>
                            </p:stCondLst>
                            <p:childTnLst>
                              <p:par>
                                <p:cTn id="38" presetID="12" presetClass="entr" presetSubtype="4"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additive="base">
                                        <p:cTn id="40" dur="500"/>
                                        <p:tgtEl>
                                          <p:spTgt spid="7"/>
                                        </p:tgtEl>
                                        <p:attrNameLst>
                                          <p:attrName>ppt_y</p:attrName>
                                        </p:attrNameLst>
                                      </p:cBhvr>
                                      <p:tavLst>
                                        <p:tav tm="0">
                                          <p:val>
                                            <p:strVal val="#ppt_y+#ppt_h*1.125000"/>
                                          </p:val>
                                        </p:tav>
                                        <p:tav tm="100000">
                                          <p:val>
                                            <p:strVal val="#ppt_y"/>
                                          </p:val>
                                        </p:tav>
                                      </p:tavLst>
                                    </p:anim>
                                    <p:animEffect transition="in" filter="wipe(up)">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p:tgtEl>
                                          <p:spTgt spid="8"/>
                                        </p:tgtEl>
                                        <p:attrNameLst>
                                          <p:attrName>ppt_y</p:attrName>
                                        </p:attrNameLst>
                                      </p:cBhvr>
                                      <p:tavLst>
                                        <p:tav tm="0">
                                          <p:val>
                                            <p:strVal val="#ppt_y+#ppt_h*1.125000"/>
                                          </p:val>
                                        </p:tav>
                                        <p:tav tm="100000">
                                          <p:val>
                                            <p:strVal val="#ppt_y"/>
                                          </p:val>
                                        </p:tav>
                                      </p:tavLst>
                                    </p:anim>
                                    <p:animEffect transition="in" filter="wipe(up)">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1" grpId="0" animBg="1"/>
      <p:bldP spid="6" grpId="0" animBg="1"/>
      <p:bldP spid="17" grpId="0" animBg="1"/>
      <p:bldP spid="1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099BF95-8F30-5920-2393-19CFBFFEC2F0}"/>
              </a:ext>
            </a:extLst>
          </p:cNvPr>
          <p:cNvGrpSpPr/>
          <p:nvPr/>
        </p:nvGrpSpPr>
        <p:grpSpPr>
          <a:xfrm>
            <a:off x="3303305" y="1082608"/>
            <a:ext cx="5610139" cy="2490855"/>
            <a:chOff x="3303305" y="1082608"/>
            <a:chExt cx="5610139" cy="2490855"/>
          </a:xfrm>
        </p:grpSpPr>
        <p:sp>
          <p:nvSpPr>
            <p:cNvPr id="12" name="íşlïḍè"/>
            <p:cNvSpPr txBox="1"/>
            <p:nvPr/>
          </p:nvSpPr>
          <p:spPr>
            <a:xfrm>
              <a:off x="3965618" y="1082608"/>
              <a:ext cx="4287076" cy="419100"/>
            </a:xfrm>
            <a:prstGeom prst="rect">
              <a:avLst/>
            </a:prstGeom>
            <a:noFill/>
          </p:spPr>
          <p:txBody>
            <a:bodyPr wrap="square" lIns="91440" tIns="45720" rIns="91440" bIns="45720" anchor="ctr">
              <a:noAutofit/>
            </a:bodyPr>
            <a:lstStyle/>
            <a:p>
              <a:pPr algn="ctr"/>
              <a:r>
                <a:rPr lang="en-US" altLang="zh-CN" sz="2400" b="1" dirty="0"/>
                <a:t>5.3.2 TCP</a:t>
              </a:r>
              <a:r>
                <a:rPr lang="zh-CN" altLang="en-US" sz="2400" b="1" dirty="0"/>
                <a:t>的运输连接管理</a:t>
              </a:r>
              <a:endParaRPr lang="en-US" altLang="zh-CN" sz="2400" b="1" dirty="0"/>
            </a:p>
          </p:txBody>
        </p:sp>
        <p:grpSp>
          <p:nvGrpSpPr>
            <p:cNvPr id="6" name="组合 5"/>
            <p:cNvGrpSpPr/>
            <p:nvPr/>
          </p:nvGrpSpPr>
          <p:grpSpPr>
            <a:xfrm>
              <a:off x="3303305" y="1946751"/>
              <a:ext cx="5608577" cy="595554"/>
              <a:chOff x="1183243" y="2200834"/>
              <a:chExt cx="5608577"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4933141"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rPr>
                  <a:t>“三报文握手”建立</a:t>
                </a:r>
                <a:r>
                  <a:rPr lang="en-US" altLang="zh-CN" sz="2200" b="1" dirty="0">
                    <a:solidFill>
                      <a:schemeClr val="tx1"/>
                    </a:solidFill>
                  </a:rPr>
                  <a:t>TCP</a:t>
                </a:r>
                <a:r>
                  <a:rPr lang="zh-CN" altLang="en-US" sz="2200" b="1" dirty="0">
                    <a:solidFill>
                      <a:schemeClr val="tx1"/>
                    </a:solidFill>
                  </a:rPr>
                  <a:t>连接</a:t>
                </a:r>
              </a:p>
            </p:txBody>
          </p:sp>
        </p:grpSp>
        <p:grpSp>
          <p:nvGrpSpPr>
            <p:cNvPr id="2" name="组合 1">
              <a:extLst>
                <a:ext uri="{FF2B5EF4-FFF2-40B4-BE49-F238E27FC236}">
                  <a16:creationId xmlns:a16="http://schemas.microsoft.com/office/drawing/2014/main" id="{C38CFF76-7B98-2C5E-9488-6849645A0087}"/>
                </a:ext>
              </a:extLst>
            </p:cNvPr>
            <p:cNvGrpSpPr/>
            <p:nvPr/>
          </p:nvGrpSpPr>
          <p:grpSpPr>
            <a:xfrm>
              <a:off x="3304867" y="2977909"/>
              <a:ext cx="5608577" cy="595554"/>
              <a:chOff x="1183243" y="2200834"/>
              <a:chExt cx="5608577" cy="595554"/>
            </a:xfrm>
          </p:grpSpPr>
          <p:sp>
            <p:nvSpPr>
              <p:cNvPr id="3" name="平行四边形 2">
                <a:extLst>
                  <a:ext uri="{FF2B5EF4-FFF2-40B4-BE49-F238E27FC236}">
                    <a16:creationId xmlns:a16="http://schemas.microsoft.com/office/drawing/2014/main" id="{14D9F190-A8D8-E9D8-E4D8-C5744970FE15}"/>
                  </a:ext>
                </a:extLst>
              </p:cNvPr>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4" name="平行四边形 3">
                <a:extLst>
                  <a:ext uri="{FF2B5EF4-FFF2-40B4-BE49-F238E27FC236}">
                    <a16:creationId xmlns:a16="http://schemas.microsoft.com/office/drawing/2014/main" id="{10818230-8518-B88D-4B38-F3D3B94164CB}"/>
                  </a:ext>
                </a:extLst>
              </p:cNvPr>
              <p:cNvSpPr/>
              <p:nvPr/>
            </p:nvSpPr>
            <p:spPr>
              <a:xfrm>
                <a:off x="1858679" y="2200834"/>
                <a:ext cx="4933141"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rPr>
                  <a:t>“四报文挥手”释放</a:t>
                </a:r>
                <a:r>
                  <a:rPr lang="en-US" altLang="zh-CN" sz="2200" b="1" dirty="0">
                    <a:solidFill>
                      <a:schemeClr val="tx1"/>
                    </a:solidFill>
                  </a:rPr>
                  <a:t>TCP</a:t>
                </a:r>
                <a:r>
                  <a:rPr lang="zh-CN" altLang="en-US" sz="2200" b="1" dirty="0">
                    <a:solidFill>
                      <a:schemeClr val="tx1"/>
                    </a:solidFill>
                  </a:rPr>
                  <a:t>连接</a:t>
                </a:r>
              </a:p>
            </p:txBody>
          </p:sp>
        </p:grpSp>
      </p:grpSp>
    </p:spTree>
    <p:extLst>
      <p:ext uri="{BB962C8B-B14F-4D97-AF65-F5344CB8AC3E}">
        <p14:creationId xmlns:p14="http://schemas.microsoft.com/office/powerpoint/2010/main" val="429271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“三报文握手”建立</a:t>
              </a:r>
              <a:r>
                <a:rPr lang="en-US" altLang="zh-CN" sz="2000" b="1" dirty="0"/>
                <a:t>TCP</a:t>
              </a:r>
              <a:r>
                <a:rPr lang="zh-CN" altLang="en-US" sz="2000" b="1" dirty="0"/>
                <a:t>连接</a:t>
              </a:r>
            </a:p>
          </p:txBody>
        </p:sp>
      </p:grpSp>
      <p:sp>
        <p:nvSpPr>
          <p:cNvPr id="73" name="矩形 72">
            <a:extLst>
              <a:ext uri="{FF2B5EF4-FFF2-40B4-BE49-F238E27FC236}">
                <a16:creationId xmlns:a16="http://schemas.microsoft.com/office/drawing/2014/main" id="{A188947C-FB78-EF47-0A57-61225E064C4A}"/>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íşlïḍè">
            <a:extLst>
              <a:ext uri="{FF2B5EF4-FFF2-40B4-BE49-F238E27FC236}">
                <a16:creationId xmlns:a16="http://schemas.microsoft.com/office/drawing/2014/main" id="{634C9934-3F9B-CEEA-E870-3CC1B7D06226}"/>
              </a:ext>
            </a:extLst>
          </p:cNvPr>
          <p:cNvSpPr txBox="1"/>
          <p:nvPr/>
        </p:nvSpPr>
        <p:spPr>
          <a:xfrm>
            <a:off x="1293757" y="1216580"/>
            <a:ext cx="10593443" cy="400110"/>
          </a:xfrm>
          <a:prstGeom prst="rect">
            <a:avLst/>
          </a:prstGeom>
          <a:solidFill>
            <a:schemeClr val="bg1"/>
          </a:solidFill>
        </p:spPr>
        <p:txBody>
          <a:bodyPr wrap="square" lIns="91440" tIns="45720" rIns="91440" bIns="45720" anchor="ctr">
            <a:noAutofit/>
          </a:bodyPr>
          <a:lstStyle/>
          <a:p>
            <a:r>
              <a:rPr lang="en-US" altLang="zh-CN" b="1" dirty="0">
                <a:solidFill>
                  <a:schemeClr val="accent1">
                    <a:lumMod val="75000"/>
                  </a:schemeClr>
                </a:solidFill>
              </a:rPr>
              <a:t>TCP</a:t>
            </a:r>
            <a:r>
              <a:rPr lang="zh-CN" altLang="en-US" b="1" dirty="0">
                <a:solidFill>
                  <a:schemeClr val="accent1">
                    <a:lumMod val="75000"/>
                  </a:schemeClr>
                </a:solidFill>
              </a:rPr>
              <a:t>是面向连接的</a:t>
            </a:r>
            <a:r>
              <a:rPr lang="zh-CN" altLang="en-US" b="1" dirty="0"/>
              <a:t>协议，它基于运输连接来传送</a:t>
            </a:r>
            <a:r>
              <a:rPr lang="en-US" altLang="zh-CN" b="1" dirty="0"/>
              <a:t>TCP</a:t>
            </a:r>
            <a:r>
              <a:rPr lang="zh-CN" altLang="en-US" b="1" dirty="0"/>
              <a:t>报文段。</a:t>
            </a:r>
            <a:endParaRPr lang="en-US" altLang="zh-CN" b="1" dirty="0"/>
          </a:p>
        </p:txBody>
      </p:sp>
      <p:sp>
        <p:nvSpPr>
          <p:cNvPr id="75" name="矩形 74">
            <a:extLst>
              <a:ext uri="{FF2B5EF4-FFF2-40B4-BE49-F238E27FC236}">
                <a16:creationId xmlns:a16="http://schemas.microsoft.com/office/drawing/2014/main" id="{5ACFE17A-835D-BFCD-7A35-A5D70550A9AB}"/>
              </a:ext>
            </a:extLst>
          </p:cNvPr>
          <p:cNvSpPr/>
          <p:nvPr/>
        </p:nvSpPr>
        <p:spPr>
          <a:xfrm>
            <a:off x="1440774" y="1699651"/>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íşlïḍè">
            <a:extLst>
              <a:ext uri="{FF2B5EF4-FFF2-40B4-BE49-F238E27FC236}">
                <a16:creationId xmlns:a16="http://schemas.microsoft.com/office/drawing/2014/main" id="{1DCF0FE9-697E-DCCF-8665-BD9C3F0B90ED}"/>
              </a:ext>
            </a:extLst>
          </p:cNvPr>
          <p:cNvSpPr txBox="1"/>
          <p:nvPr/>
        </p:nvSpPr>
        <p:spPr>
          <a:xfrm>
            <a:off x="1718531" y="1625074"/>
            <a:ext cx="10168669" cy="400110"/>
          </a:xfrm>
          <a:prstGeom prst="rect">
            <a:avLst/>
          </a:prstGeom>
          <a:solidFill>
            <a:schemeClr val="bg1"/>
          </a:solidFill>
        </p:spPr>
        <p:txBody>
          <a:bodyPr wrap="square" lIns="91440" tIns="45720" rIns="91440" bIns="45720" anchor="ctr">
            <a:noAutofit/>
          </a:bodyPr>
          <a:lstStyle/>
          <a:p>
            <a:r>
              <a:rPr lang="en-US" altLang="zh-CN" b="1" dirty="0"/>
              <a:t>TCP</a:t>
            </a:r>
            <a:r>
              <a:rPr lang="zh-CN" altLang="en-US" b="1" dirty="0"/>
              <a:t>运输连接的建立和释放，是</a:t>
            </a:r>
            <a:r>
              <a:rPr lang="zh-CN" altLang="en-US" b="1" dirty="0">
                <a:solidFill>
                  <a:schemeClr val="accent1">
                    <a:lumMod val="75000"/>
                  </a:schemeClr>
                </a:solidFill>
              </a:rPr>
              <a:t>每一次面向连接的通信中必不可少的过程</a:t>
            </a:r>
            <a:r>
              <a:rPr lang="zh-CN" altLang="en-US" b="1" dirty="0"/>
              <a:t>。</a:t>
            </a:r>
            <a:endParaRPr lang="en-US" altLang="zh-CN" b="1" dirty="0"/>
          </a:p>
        </p:txBody>
      </p:sp>
      <p:sp>
        <p:nvSpPr>
          <p:cNvPr id="77" name="矩形 76">
            <a:extLst>
              <a:ext uri="{FF2B5EF4-FFF2-40B4-BE49-F238E27FC236}">
                <a16:creationId xmlns:a16="http://schemas.microsoft.com/office/drawing/2014/main" id="{AF9E3423-4BB0-CC50-2452-A44072C153E3}"/>
              </a:ext>
            </a:extLst>
          </p:cNvPr>
          <p:cNvSpPr/>
          <p:nvPr/>
        </p:nvSpPr>
        <p:spPr>
          <a:xfrm>
            <a:off x="1016000" y="2108145"/>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íşlïḍè">
            <a:extLst>
              <a:ext uri="{FF2B5EF4-FFF2-40B4-BE49-F238E27FC236}">
                <a16:creationId xmlns:a16="http://schemas.microsoft.com/office/drawing/2014/main" id="{03A30C14-1D43-6831-D84C-71823D8A238E}"/>
              </a:ext>
            </a:extLst>
          </p:cNvPr>
          <p:cNvSpPr txBox="1"/>
          <p:nvPr/>
        </p:nvSpPr>
        <p:spPr>
          <a:xfrm>
            <a:off x="1293757" y="2027083"/>
            <a:ext cx="10593443" cy="400110"/>
          </a:xfrm>
          <a:prstGeom prst="rect">
            <a:avLst/>
          </a:prstGeom>
          <a:solidFill>
            <a:schemeClr val="bg1"/>
          </a:solidFill>
        </p:spPr>
        <p:txBody>
          <a:bodyPr wrap="square" lIns="91440" tIns="45720" rIns="91440" bIns="45720" anchor="ctr">
            <a:noAutofit/>
          </a:bodyPr>
          <a:lstStyle/>
          <a:p>
            <a:r>
              <a:rPr lang="en-US" altLang="zh-CN" b="1" dirty="0"/>
              <a:t>TCP</a:t>
            </a:r>
            <a:r>
              <a:rPr lang="zh-CN" altLang="en-US" b="1" dirty="0"/>
              <a:t>运输连接有以下三个阶段：</a:t>
            </a:r>
            <a:endParaRPr lang="en-US" altLang="zh-CN" b="1" dirty="0"/>
          </a:p>
        </p:txBody>
      </p:sp>
      <p:sp>
        <p:nvSpPr>
          <p:cNvPr id="6" name="文本框 5">
            <a:extLst>
              <a:ext uri="{FF2B5EF4-FFF2-40B4-BE49-F238E27FC236}">
                <a16:creationId xmlns:a16="http://schemas.microsoft.com/office/drawing/2014/main" id="{51BBDA06-FED5-2B37-7B99-9E3E231F03E2}"/>
              </a:ext>
            </a:extLst>
          </p:cNvPr>
          <p:cNvSpPr txBox="1"/>
          <p:nvPr/>
        </p:nvSpPr>
        <p:spPr>
          <a:xfrm>
            <a:off x="1349982" y="2497649"/>
            <a:ext cx="517728" cy="369332"/>
          </a:xfrm>
          <a:prstGeom prst="rect">
            <a:avLst/>
          </a:prstGeom>
          <a:noFill/>
        </p:spPr>
        <p:txBody>
          <a:bodyPr wrap="square" rtlCol="0">
            <a:spAutoFit/>
          </a:bodyPr>
          <a:lstStyle/>
          <a:p>
            <a:pPr algn="ctr"/>
            <a:r>
              <a:rPr lang="zh-CN" altLang="en-US" dirty="0"/>
              <a:t>❶</a:t>
            </a:r>
          </a:p>
        </p:txBody>
      </p:sp>
      <p:sp>
        <p:nvSpPr>
          <p:cNvPr id="79" name="íşlïḍè">
            <a:extLst>
              <a:ext uri="{FF2B5EF4-FFF2-40B4-BE49-F238E27FC236}">
                <a16:creationId xmlns:a16="http://schemas.microsoft.com/office/drawing/2014/main" id="{7307D5E5-284B-9B3D-25D5-2275371C2E54}"/>
              </a:ext>
            </a:extLst>
          </p:cNvPr>
          <p:cNvSpPr txBox="1"/>
          <p:nvPr/>
        </p:nvSpPr>
        <p:spPr>
          <a:xfrm>
            <a:off x="1718531" y="2478194"/>
            <a:ext cx="10168669" cy="400110"/>
          </a:xfrm>
          <a:prstGeom prst="rect">
            <a:avLst/>
          </a:prstGeom>
          <a:solidFill>
            <a:schemeClr val="bg1"/>
          </a:solidFill>
        </p:spPr>
        <p:txBody>
          <a:bodyPr wrap="square" lIns="91440" tIns="45720" rIns="91440" bIns="45720" anchor="ctr">
            <a:noAutofit/>
          </a:bodyPr>
          <a:lstStyle/>
          <a:p>
            <a:r>
              <a:rPr lang="zh-CN" altLang="en-US" b="1" dirty="0"/>
              <a:t>通过“三报文握手”来建立</a:t>
            </a:r>
            <a:r>
              <a:rPr lang="en-US" altLang="zh-CN" b="1" dirty="0"/>
              <a:t>TCP</a:t>
            </a:r>
            <a:r>
              <a:rPr lang="zh-CN" altLang="en-US" b="1" dirty="0"/>
              <a:t>连接。</a:t>
            </a:r>
            <a:endParaRPr lang="en-US" altLang="zh-CN" b="1" dirty="0"/>
          </a:p>
        </p:txBody>
      </p:sp>
      <p:sp>
        <p:nvSpPr>
          <p:cNvPr id="80" name="文本框 79">
            <a:extLst>
              <a:ext uri="{FF2B5EF4-FFF2-40B4-BE49-F238E27FC236}">
                <a16:creationId xmlns:a16="http://schemas.microsoft.com/office/drawing/2014/main" id="{C45EBFC0-7CA1-2D51-A278-D399C4566B6B}"/>
              </a:ext>
            </a:extLst>
          </p:cNvPr>
          <p:cNvSpPr txBox="1"/>
          <p:nvPr/>
        </p:nvSpPr>
        <p:spPr>
          <a:xfrm>
            <a:off x="1349982" y="2956892"/>
            <a:ext cx="517728" cy="369332"/>
          </a:xfrm>
          <a:prstGeom prst="rect">
            <a:avLst/>
          </a:prstGeom>
          <a:noFill/>
        </p:spPr>
        <p:txBody>
          <a:bodyPr wrap="square" rtlCol="0">
            <a:spAutoFit/>
          </a:bodyPr>
          <a:lstStyle/>
          <a:p>
            <a:pPr algn="ctr"/>
            <a:r>
              <a:rPr lang="zh-CN" altLang="en-US" dirty="0"/>
              <a:t>❷</a:t>
            </a:r>
          </a:p>
        </p:txBody>
      </p:sp>
      <p:sp>
        <p:nvSpPr>
          <p:cNvPr id="81" name="íşlïḍè">
            <a:extLst>
              <a:ext uri="{FF2B5EF4-FFF2-40B4-BE49-F238E27FC236}">
                <a16:creationId xmlns:a16="http://schemas.microsoft.com/office/drawing/2014/main" id="{5238FEE4-79F3-BFEC-B682-9B0236B2F59A}"/>
              </a:ext>
            </a:extLst>
          </p:cNvPr>
          <p:cNvSpPr txBox="1"/>
          <p:nvPr/>
        </p:nvSpPr>
        <p:spPr>
          <a:xfrm>
            <a:off x="1718531" y="2937437"/>
            <a:ext cx="10168669" cy="400110"/>
          </a:xfrm>
          <a:prstGeom prst="rect">
            <a:avLst/>
          </a:prstGeom>
          <a:solidFill>
            <a:schemeClr val="bg1"/>
          </a:solidFill>
        </p:spPr>
        <p:txBody>
          <a:bodyPr wrap="square" lIns="91440" tIns="45720" rIns="91440" bIns="45720" anchor="ctr">
            <a:noAutofit/>
          </a:bodyPr>
          <a:lstStyle/>
          <a:p>
            <a:r>
              <a:rPr lang="zh-CN" altLang="en-US" b="1" dirty="0"/>
              <a:t>基于已建立的</a:t>
            </a:r>
            <a:r>
              <a:rPr lang="en-US" altLang="zh-CN" b="1" dirty="0"/>
              <a:t>TCP</a:t>
            </a:r>
            <a:r>
              <a:rPr lang="zh-CN" altLang="en-US" b="1" dirty="0"/>
              <a:t>连接进行可靠的数据传输。</a:t>
            </a:r>
            <a:endParaRPr lang="en-US" altLang="zh-CN" b="1" dirty="0"/>
          </a:p>
        </p:txBody>
      </p:sp>
      <p:sp>
        <p:nvSpPr>
          <p:cNvPr id="82" name="文本框 81">
            <a:extLst>
              <a:ext uri="{FF2B5EF4-FFF2-40B4-BE49-F238E27FC236}">
                <a16:creationId xmlns:a16="http://schemas.microsoft.com/office/drawing/2014/main" id="{10C157E3-3684-8D03-92A0-3CDF9D516C4F}"/>
              </a:ext>
            </a:extLst>
          </p:cNvPr>
          <p:cNvSpPr txBox="1"/>
          <p:nvPr/>
        </p:nvSpPr>
        <p:spPr>
          <a:xfrm>
            <a:off x="1349982" y="3420894"/>
            <a:ext cx="517728" cy="369332"/>
          </a:xfrm>
          <a:prstGeom prst="rect">
            <a:avLst/>
          </a:prstGeom>
          <a:noFill/>
        </p:spPr>
        <p:txBody>
          <a:bodyPr wrap="square" rtlCol="0">
            <a:spAutoFit/>
          </a:bodyPr>
          <a:lstStyle/>
          <a:p>
            <a:pPr algn="ctr"/>
            <a:r>
              <a:rPr lang="zh-CN" altLang="en-US" dirty="0"/>
              <a:t>❸</a:t>
            </a:r>
          </a:p>
        </p:txBody>
      </p:sp>
      <p:sp>
        <p:nvSpPr>
          <p:cNvPr id="83" name="íşlïḍè">
            <a:extLst>
              <a:ext uri="{FF2B5EF4-FFF2-40B4-BE49-F238E27FC236}">
                <a16:creationId xmlns:a16="http://schemas.microsoft.com/office/drawing/2014/main" id="{DAD0789F-54DF-8640-AC59-0D19A79E088D}"/>
              </a:ext>
            </a:extLst>
          </p:cNvPr>
          <p:cNvSpPr txBox="1"/>
          <p:nvPr/>
        </p:nvSpPr>
        <p:spPr>
          <a:xfrm>
            <a:off x="1718531" y="3401439"/>
            <a:ext cx="10168669" cy="400110"/>
          </a:xfrm>
          <a:prstGeom prst="rect">
            <a:avLst/>
          </a:prstGeom>
          <a:solidFill>
            <a:schemeClr val="bg1"/>
          </a:solidFill>
        </p:spPr>
        <p:txBody>
          <a:bodyPr wrap="square" lIns="91440" tIns="45720" rIns="91440" bIns="45720" anchor="ctr">
            <a:noAutofit/>
          </a:bodyPr>
          <a:lstStyle/>
          <a:p>
            <a:r>
              <a:rPr lang="zh-CN" altLang="en-US" b="1" dirty="0"/>
              <a:t>在数据传输结束后，还要通过“四报文挥手”来释放</a:t>
            </a:r>
            <a:r>
              <a:rPr lang="en-US" altLang="zh-CN" b="1" dirty="0"/>
              <a:t>TCP</a:t>
            </a:r>
            <a:r>
              <a:rPr lang="zh-CN" altLang="en-US" b="1" dirty="0"/>
              <a:t>连接。</a:t>
            </a:r>
            <a:endParaRPr lang="en-US" altLang="zh-CN" b="1" dirty="0"/>
          </a:p>
        </p:txBody>
      </p:sp>
    </p:spTree>
    <p:custDataLst>
      <p:tags r:id="rId1"/>
    </p:custDataLst>
    <p:extLst>
      <p:ext uri="{BB962C8B-B14F-4D97-AF65-F5344CB8AC3E}">
        <p14:creationId xmlns:p14="http://schemas.microsoft.com/office/powerpoint/2010/main" val="356913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73"/>
                                        </p:tgtEl>
                                        <p:attrNameLst>
                                          <p:attrName>style.visibility</p:attrName>
                                        </p:attrNameLst>
                                      </p:cBhvr>
                                      <p:to>
                                        <p:strVal val="visible"/>
                                      </p:to>
                                    </p:set>
                                    <p:anim calcmode="lin" valueType="num">
                                      <p:cBhvr>
                                        <p:cTn id="13" dur="500" fill="hold"/>
                                        <p:tgtEl>
                                          <p:spTgt spid="73"/>
                                        </p:tgtEl>
                                        <p:attrNameLst>
                                          <p:attrName>ppt_w</p:attrName>
                                        </p:attrNameLst>
                                      </p:cBhvr>
                                      <p:tavLst>
                                        <p:tav tm="0">
                                          <p:val>
                                            <p:fltVal val="0"/>
                                          </p:val>
                                        </p:tav>
                                        <p:tav tm="100000">
                                          <p:val>
                                            <p:strVal val="#ppt_w"/>
                                          </p:val>
                                        </p:tav>
                                      </p:tavLst>
                                    </p:anim>
                                    <p:anim calcmode="lin" valueType="num">
                                      <p:cBhvr>
                                        <p:cTn id="14" dur="500" fill="hold"/>
                                        <p:tgtEl>
                                          <p:spTgt spid="73"/>
                                        </p:tgtEl>
                                        <p:attrNameLst>
                                          <p:attrName>ppt_h</p:attrName>
                                        </p:attrNameLst>
                                      </p:cBhvr>
                                      <p:tavLst>
                                        <p:tav tm="0">
                                          <p:val>
                                            <p:fltVal val="0"/>
                                          </p:val>
                                        </p:tav>
                                        <p:tav tm="100000">
                                          <p:val>
                                            <p:strVal val="#ppt_h"/>
                                          </p:val>
                                        </p:tav>
                                      </p:tavLst>
                                    </p:anim>
                                    <p:anim calcmode="lin" valueType="num">
                                      <p:cBhvr>
                                        <p:cTn id="15" dur="500" fill="hold"/>
                                        <p:tgtEl>
                                          <p:spTgt spid="73"/>
                                        </p:tgtEl>
                                        <p:attrNameLst>
                                          <p:attrName>style.rotation</p:attrName>
                                        </p:attrNameLst>
                                      </p:cBhvr>
                                      <p:tavLst>
                                        <p:tav tm="0">
                                          <p:val>
                                            <p:fltVal val="360"/>
                                          </p:val>
                                        </p:tav>
                                        <p:tav tm="100000">
                                          <p:val>
                                            <p:fltVal val="0"/>
                                          </p:val>
                                        </p:tav>
                                      </p:tavLst>
                                    </p:anim>
                                    <p:animEffect transition="in" filter="fade">
                                      <p:cBhvr>
                                        <p:cTn id="16" dur="500"/>
                                        <p:tgtEl>
                                          <p:spTgt spid="73"/>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7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75"/>
                                        </p:tgtEl>
                                        <p:attrNameLst>
                                          <p:attrName>style.visibility</p:attrName>
                                        </p:attrNameLst>
                                      </p:cBhvr>
                                      <p:to>
                                        <p:strVal val="visible"/>
                                      </p:to>
                                    </p:set>
                                    <p:anim calcmode="lin" valueType="num">
                                      <p:cBhvr>
                                        <p:cTn id="24" dur="500" fill="hold"/>
                                        <p:tgtEl>
                                          <p:spTgt spid="75"/>
                                        </p:tgtEl>
                                        <p:attrNameLst>
                                          <p:attrName>ppt_w</p:attrName>
                                        </p:attrNameLst>
                                      </p:cBhvr>
                                      <p:tavLst>
                                        <p:tav tm="0">
                                          <p:val>
                                            <p:fltVal val="0"/>
                                          </p:val>
                                        </p:tav>
                                        <p:tav tm="100000">
                                          <p:val>
                                            <p:strVal val="#ppt_w"/>
                                          </p:val>
                                        </p:tav>
                                      </p:tavLst>
                                    </p:anim>
                                    <p:anim calcmode="lin" valueType="num">
                                      <p:cBhvr>
                                        <p:cTn id="25" dur="500" fill="hold"/>
                                        <p:tgtEl>
                                          <p:spTgt spid="75"/>
                                        </p:tgtEl>
                                        <p:attrNameLst>
                                          <p:attrName>ppt_h</p:attrName>
                                        </p:attrNameLst>
                                      </p:cBhvr>
                                      <p:tavLst>
                                        <p:tav tm="0">
                                          <p:val>
                                            <p:fltVal val="0"/>
                                          </p:val>
                                        </p:tav>
                                        <p:tav tm="100000">
                                          <p:val>
                                            <p:strVal val="#ppt_h"/>
                                          </p:val>
                                        </p:tav>
                                      </p:tavLst>
                                    </p:anim>
                                    <p:anim calcmode="lin" valueType="num">
                                      <p:cBhvr>
                                        <p:cTn id="26" dur="500" fill="hold"/>
                                        <p:tgtEl>
                                          <p:spTgt spid="75"/>
                                        </p:tgtEl>
                                        <p:attrNameLst>
                                          <p:attrName>style.rotation</p:attrName>
                                        </p:attrNameLst>
                                      </p:cBhvr>
                                      <p:tavLst>
                                        <p:tav tm="0">
                                          <p:val>
                                            <p:fltVal val="360"/>
                                          </p:val>
                                        </p:tav>
                                        <p:tav tm="100000">
                                          <p:val>
                                            <p:fltVal val="0"/>
                                          </p:val>
                                        </p:tav>
                                      </p:tavLst>
                                    </p:anim>
                                    <p:animEffect transition="in" filter="fade">
                                      <p:cBhvr>
                                        <p:cTn id="27" dur="500"/>
                                        <p:tgtEl>
                                          <p:spTgt spid="75"/>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7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grpId="0" nodeType="clickEffect">
                                  <p:stCondLst>
                                    <p:cond delay="0"/>
                                  </p:stCondLst>
                                  <p:childTnLst>
                                    <p:set>
                                      <p:cBhvr>
                                        <p:cTn id="34" dur="1" fill="hold">
                                          <p:stCondLst>
                                            <p:cond delay="0"/>
                                          </p:stCondLst>
                                        </p:cTn>
                                        <p:tgtEl>
                                          <p:spTgt spid="77"/>
                                        </p:tgtEl>
                                        <p:attrNameLst>
                                          <p:attrName>style.visibility</p:attrName>
                                        </p:attrNameLst>
                                      </p:cBhvr>
                                      <p:to>
                                        <p:strVal val="visible"/>
                                      </p:to>
                                    </p:set>
                                    <p:anim calcmode="lin" valueType="num">
                                      <p:cBhvr>
                                        <p:cTn id="35" dur="500" fill="hold"/>
                                        <p:tgtEl>
                                          <p:spTgt spid="77"/>
                                        </p:tgtEl>
                                        <p:attrNameLst>
                                          <p:attrName>ppt_w</p:attrName>
                                        </p:attrNameLst>
                                      </p:cBhvr>
                                      <p:tavLst>
                                        <p:tav tm="0">
                                          <p:val>
                                            <p:fltVal val="0"/>
                                          </p:val>
                                        </p:tav>
                                        <p:tav tm="100000">
                                          <p:val>
                                            <p:strVal val="#ppt_w"/>
                                          </p:val>
                                        </p:tav>
                                      </p:tavLst>
                                    </p:anim>
                                    <p:anim calcmode="lin" valueType="num">
                                      <p:cBhvr>
                                        <p:cTn id="36" dur="500" fill="hold"/>
                                        <p:tgtEl>
                                          <p:spTgt spid="77"/>
                                        </p:tgtEl>
                                        <p:attrNameLst>
                                          <p:attrName>ppt_h</p:attrName>
                                        </p:attrNameLst>
                                      </p:cBhvr>
                                      <p:tavLst>
                                        <p:tav tm="0">
                                          <p:val>
                                            <p:fltVal val="0"/>
                                          </p:val>
                                        </p:tav>
                                        <p:tav tm="100000">
                                          <p:val>
                                            <p:strVal val="#ppt_h"/>
                                          </p:val>
                                        </p:tav>
                                      </p:tavLst>
                                    </p:anim>
                                    <p:anim calcmode="lin" valueType="num">
                                      <p:cBhvr>
                                        <p:cTn id="37" dur="500" fill="hold"/>
                                        <p:tgtEl>
                                          <p:spTgt spid="77"/>
                                        </p:tgtEl>
                                        <p:attrNameLst>
                                          <p:attrName>style.rotation</p:attrName>
                                        </p:attrNameLst>
                                      </p:cBhvr>
                                      <p:tavLst>
                                        <p:tav tm="0">
                                          <p:val>
                                            <p:fltVal val="360"/>
                                          </p:val>
                                        </p:tav>
                                        <p:tav tm="100000">
                                          <p:val>
                                            <p:fltVal val="0"/>
                                          </p:val>
                                        </p:tav>
                                      </p:tavLst>
                                    </p:anim>
                                    <p:animEffect transition="in" filter="fade">
                                      <p:cBhvr>
                                        <p:cTn id="38" dur="500"/>
                                        <p:tgtEl>
                                          <p:spTgt spid="77"/>
                                        </p:tgtEl>
                                      </p:cBhvr>
                                    </p:animEffect>
                                  </p:childTnLst>
                                </p:cTn>
                              </p:par>
                            </p:childTnLst>
                          </p:cTn>
                        </p:par>
                        <p:par>
                          <p:cTn id="39" fill="hold">
                            <p:stCondLst>
                              <p:cond delay="500"/>
                            </p:stCondLst>
                            <p:childTnLst>
                              <p:par>
                                <p:cTn id="40" presetID="1" presetClass="entr" presetSubtype="0" fill="hold" grpId="0" nodeType="afterEffect">
                                  <p:stCondLst>
                                    <p:cond delay="0"/>
                                  </p:stCondLst>
                                  <p:iterate type="lt">
                                    <p:tmAbs val="100"/>
                                  </p:iterate>
                                  <p:childTnLst>
                                    <p:set>
                                      <p:cBhvr>
                                        <p:cTn id="41" dur="1" fill="hold">
                                          <p:stCondLst>
                                            <p:cond delay="0"/>
                                          </p:stCondLst>
                                        </p:cTn>
                                        <p:tgtEl>
                                          <p:spTgt spid="7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9" presetClass="entr" presetSubtype="0" decel="10000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 calcmode="lin" valueType="num">
                                      <p:cBhvr>
                                        <p:cTn id="48" dur="500" fill="hold"/>
                                        <p:tgtEl>
                                          <p:spTgt spid="6"/>
                                        </p:tgtEl>
                                        <p:attrNameLst>
                                          <p:attrName>style.rotation</p:attrName>
                                        </p:attrNameLst>
                                      </p:cBhvr>
                                      <p:tavLst>
                                        <p:tav tm="0">
                                          <p:val>
                                            <p:fltVal val="360"/>
                                          </p:val>
                                        </p:tav>
                                        <p:tav tm="100000">
                                          <p:val>
                                            <p:fltVal val="0"/>
                                          </p:val>
                                        </p:tav>
                                      </p:tavLst>
                                    </p:anim>
                                    <p:animEffect transition="in" filter="fade">
                                      <p:cBhvr>
                                        <p:cTn id="49" dur="500"/>
                                        <p:tgtEl>
                                          <p:spTgt spid="6"/>
                                        </p:tgtEl>
                                      </p:cBhvr>
                                    </p:animEffect>
                                  </p:childTnLst>
                                </p:cTn>
                              </p:par>
                            </p:childTnLst>
                          </p:cTn>
                        </p:par>
                        <p:par>
                          <p:cTn id="50" fill="hold">
                            <p:stCondLst>
                              <p:cond delay="500"/>
                            </p:stCondLst>
                            <p:childTnLst>
                              <p:par>
                                <p:cTn id="51" presetID="1" presetClass="entr" presetSubtype="0" fill="hold" grpId="0" nodeType="afterEffect">
                                  <p:stCondLst>
                                    <p:cond delay="0"/>
                                  </p:stCondLst>
                                  <p:iterate type="lt">
                                    <p:tmAbs val="100"/>
                                  </p:iterate>
                                  <p:childTnLst>
                                    <p:set>
                                      <p:cBhvr>
                                        <p:cTn id="52" dur="1" fill="hold">
                                          <p:stCondLst>
                                            <p:cond delay="0"/>
                                          </p:stCondLst>
                                        </p:cTn>
                                        <p:tgtEl>
                                          <p:spTgt spid="7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9" presetClass="entr" presetSubtype="0" decel="100000" fill="hold" grpId="0" nodeType="clickEffect">
                                  <p:stCondLst>
                                    <p:cond delay="0"/>
                                  </p:stCondLst>
                                  <p:childTnLst>
                                    <p:set>
                                      <p:cBhvr>
                                        <p:cTn id="56" dur="1" fill="hold">
                                          <p:stCondLst>
                                            <p:cond delay="0"/>
                                          </p:stCondLst>
                                        </p:cTn>
                                        <p:tgtEl>
                                          <p:spTgt spid="80"/>
                                        </p:tgtEl>
                                        <p:attrNameLst>
                                          <p:attrName>style.visibility</p:attrName>
                                        </p:attrNameLst>
                                      </p:cBhvr>
                                      <p:to>
                                        <p:strVal val="visible"/>
                                      </p:to>
                                    </p:set>
                                    <p:anim calcmode="lin" valueType="num">
                                      <p:cBhvr>
                                        <p:cTn id="57" dur="500" fill="hold"/>
                                        <p:tgtEl>
                                          <p:spTgt spid="80"/>
                                        </p:tgtEl>
                                        <p:attrNameLst>
                                          <p:attrName>ppt_w</p:attrName>
                                        </p:attrNameLst>
                                      </p:cBhvr>
                                      <p:tavLst>
                                        <p:tav tm="0">
                                          <p:val>
                                            <p:fltVal val="0"/>
                                          </p:val>
                                        </p:tav>
                                        <p:tav tm="100000">
                                          <p:val>
                                            <p:strVal val="#ppt_w"/>
                                          </p:val>
                                        </p:tav>
                                      </p:tavLst>
                                    </p:anim>
                                    <p:anim calcmode="lin" valueType="num">
                                      <p:cBhvr>
                                        <p:cTn id="58" dur="500" fill="hold"/>
                                        <p:tgtEl>
                                          <p:spTgt spid="80"/>
                                        </p:tgtEl>
                                        <p:attrNameLst>
                                          <p:attrName>ppt_h</p:attrName>
                                        </p:attrNameLst>
                                      </p:cBhvr>
                                      <p:tavLst>
                                        <p:tav tm="0">
                                          <p:val>
                                            <p:fltVal val="0"/>
                                          </p:val>
                                        </p:tav>
                                        <p:tav tm="100000">
                                          <p:val>
                                            <p:strVal val="#ppt_h"/>
                                          </p:val>
                                        </p:tav>
                                      </p:tavLst>
                                    </p:anim>
                                    <p:anim calcmode="lin" valueType="num">
                                      <p:cBhvr>
                                        <p:cTn id="59" dur="500" fill="hold"/>
                                        <p:tgtEl>
                                          <p:spTgt spid="80"/>
                                        </p:tgtEl>
                                        <p:attrNameLst>
                                          <p:attrName>style.rotation</p:attrName>
                                        </p:attrNameLst>
                                      </p:cBhvr>
                                      <p:tavLst>
                                        <p:tav tm="0">
                                          <p:val>
                                            <p:fltVal val="360"/>
                                          </p:val>
                                        </p:tav>
                                        <p:tav tm="100000">
                                          <p:val>
                                            <p:fltVal val="0"/>
                                          </p:val>
                                        </p:tav>
                                      </p:tavLst>
                                    </p:anim>
                                    <p:animEffect transition="in" filter="fade">
                                      <p:cBhvr>
                                        <p:cTn id="60" dur="500"/>
                                        <p:tgtEl>
                                          <p:spTgt spid="80"/>
                                        </p:tgtEl>
                                      </p:cBhvr>
                                    </p:animEffect>
                                  </p:childTnLst>
                                </p:cTn>
                              </p:par>
                            </p:childTnLst>
                          </p:cTn>
                        </p:par>
                        <p:par>
                          <p:cTn id="61" fill="hold">
                            <p:stCondLst>
                              <p:cond delay="500"/>
                            </p:stCondLst>
                            <p:childTnLst>
                              <p:par>
                                <p:cTn id="62" presetID="1" presetClass="entr" presetSubtype="0" fill="hold" grpId="0" nodeType="afterEffect">
                                  <p:stCondLst>
                                    <p:cond delay="0"/>
                                  </p:stCondLst>
                                  <p:iterate type="lt">
                                    <p:tmAbs val="100"/>
                                  </p:iterate>
                                  <p:childTnLst>
                                    <p:set>
                                      <p:cBhvr>
                                        <p:cTn id="63" dur="1" fill="hold">
                                          <p:stCondLst>
                                            <p:cond delay="0"/>
                                          </p:stCondLst>
                                        </p:cTn>
                                        <p:tgtEl>
                                          <p:spTgt spid="8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49" presetClass="entr" presetSubtype="0" decel="100000" fill="hold" grpId="0" nodeType="clickEffect">
                                  <p:stCondLst>
                                    <p:cond delay="0"/>
                                  </p:stCondLst>
                                  <p:childTnLst>
                                    <p:set>
                                      <p:cBhvr>
                                        <p:cTn id="67" dur="1" fill="hold">
                                          <p:stCondLst>
                                            <p:cond delay="0"/>
                                          </p:stCondLst>
                                        </p:cTn>
                                        <p:tgtEl>
                                          <p:spTgt spid="82"/>
                                        </p:tgtEl>
                                        <p:attrNameLst>
                                          <p:attrName>style.visibility</p:attrName>
                                        </p:attrNameLst>
                                      </p:cBhvr>
                                      <p:to>
                                        <p:strVal val="visible"/>
                                      </p:to>
                                    </p:set>
                                    <p:anim calcmode="lin" valueType="num">
                                      <p:cBhvr>
                                        <p:cTn id="68" dur="500" fill="hold"/>
                                        <p:tgtEl>
                                          <p:spTgt spid="82"/>
                                        </p:tgtEl>
                                        <p:attrNameLst>
                                          <p:attrName>ppt_w</p:attrName>
                                        </p:attrNameLst>
                                      </p:cBhvr>
                                      <p:tavLst>
                                        <p:tav tm="0">
                                          <p:val>
                                            <p:fltVal val="0"/>
                                          </p:val>
                                        </p:tav>
                                        <p:tav tm="100000">
                                          <p:val>
                                            <p:strVal val="#ppt_w"/>
                                          </p:val>
                                        </p:tav>
                                      </p:tavLst>
                                    </p:anim>
                                    <p:anim calcmode="lin" valueType="num">
                                      <p:cBhvr>
                                        <p:cTn id="69" dur="500" fill="hold"/>
                                        <p:tgtEl>
                                          <p:spTgt spid="82"/>
                                        </p:tgtEl>
                                        <p:attrNameLst>
                                          <p:attrName>ppt_h</p:attrName>
                                        </p:attrNameLst>
                                      </p:cBhvr>
                                      <p:tavLst>
                                        <p:tav tm="0">
                                          <p:val>
                                            <p:fltVal val="0"/>
                                          </p:val>
                                        </p:tav>
                                        <p:tav tm="100000">
                                          <p:val>
                                            <p:strVal val="#ppt_h"/>
                                          </p:val>
                                        </p:tav>
                                      </p:tavLst>
                                    </p:anim>
                                    <p:anim calcmode="lin" valueType="num">
                                      <p:cBhvr>
                                        <p:cTn id="70" dur="500" fill="hold"/>
                                        <p:tgtEl>
                                          <p:spTgt spid="82"/>
                                        </p:tgtEl>
                                        <p:attrNameLst>
                                          <p:attrName>style.rotation</p:attrName>
                                        </p:attrNameLst>
                                      </p:cBhvr>
                                      <p:tavLst>
                                        <p:tav tm="0">
                                          <p:val>
                                            <p:fltVal val="360"/>
                                          </p:val>
                                        </p:tav>
                                        <p:tav tm="100000">
                                          <p:val>
                                            <p:fltVal val="0"/>
                                          </p:val>
                                        </p:tav>
                                      </p:tavLst>
                                    </p:anim>
                                    <p:animEffect transition="in" filter="fade">
                                      <p:cBhvr>
                                        <p:cTn id="71" dur="500"/>
                                        <p:tgtEl>
                                          <p:spTgt spid="82"/>
                                        </p:tgtEl>
                                      </p:cBhvr>
                                    </p:animEffect>
                                  </p:childTnLst>
                                </p:cTn>
                              </p:par>
                            </p:childTnLst>
                          </p:cTn>
                        </p:par>
                        <p:par>
                          <p:cTn id="72" fill="hold">
                            <p:stCondLst>
                              <p:cond delay="500"/>
                            </p:stCondLst>
                            <p:childTnLst>
                              <p:par>
                                <p:cTn id="73" presetID="1" presetClass="entr" presetSubtype="0" fill="hold" grpId="0" nodeType="afterEffect">
                                  <p:stCondLst>
                                    <p:cond delay="0"/>
                                  </p:stCondLst>
                                  <p:iterate type="lt">
                                    <p:tmAbs val="100"/>
                                  </p:iterate>
                                  <p:childTnLst>
                                    <p:set>
                                      <p:cBhvr>
                                        <p:cTn id="7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75" grpId="0" animBg="1"/>
      <p:bldP spid="76" grpId="0" animBg="1"/>
      <p:bldP spid="77" grpId="0" animBg="1"/>
      <p:bldP spid="78" grpId="0" animBg="1"/>
      <p:bldP spid="6" grpId="0"/>
      <p:bldP spid="79" grpId="0" animBg="1"/>
      <p:bldP spid="80" grpId="0"/>
      <p:bldP spid="81" grpId="0" animBg="1"/>
      <p:bldP spid="82" grpId="0"/>
      <p:bldP spid="8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较窄&quot;,&quot;Kind&quot;:&quot;System&quot;,&quot;OldGuidesSetting&quot;:{&quot;HeaderHeight&quot;:10.0,&quot;FooterHeight&quot;:5.0,&quot;SideMargin&quot;:2.5,&quot;TopMargin&quot;:0.0,&quot;BottomMargin&quot;:0.0,&quot;IntervalMargin&quot;:1.0}}"/>
  <p:tag name="COMMONDATA" val="eyJoZGlkIjoiYzE1ZTk0YmFjZjUzZjU2NjkwYjU3ZTI1ZmQyMzJmMTAifQ=="/>
</p:tagLst>
</file>

<file path=ppt/tags/tag10.xml><?xml version="1.0" encoding="utf-8"?>
<p:tagLst xmlns:a="http://schemas.openxmlformats.org/drawingml/2006/main" xmlns:r="http://schemas.openxmlformats.org/officeDocument/2006/relationships" xmlns:p="http://schemas.openxmlformats.org/presentationml/2006/main">
  <p:tag name="ISLIDE.ICON" val="#64751;"/>
</p:tagLst>
</file>

<file path=ppt/tags/tag100.xml><?xml version="1.0" encoding="utf-8"?>
<p:tagLst xmlns:a="http://schemas.openxmlformats.org/drawingml/2006/main" xmlns:r="http://schemas.openxmlformats.org/officeDocument/2006/relationships" xmlns:p="http://schemas.openxmlformats.org/presentationml/2006/main">
  <p:tag name="ISLIDE.ICON" val="#64751;#63096;#33435;"/>
</p:tagLst>
</file>

<file path=ppt/tags/tag101.xml><?xml version="1.0" encoding="utf-8"?>
<p:tagLst xmlns:a="http://schemas.openxmlformats.org/drawingml/2006/main" xmlns:r="http://schemas.openxmlformats.org/officeDocument/2006/relationships" xmlns:p="http://schemas.openxmlformats.org/presentationml/2006/main">
  <p:tag name="ISLIDE.ICON" val="#64751;#63096;#33435;"/>
</p:tagLst>
</file>

<file path=ppt/tags/tag102.xml><?xml version="1.0" encoding="utf-8"?>
<p:tagLst xmlns:a="http://schemas.openxmlformats.org/drawingml/2006/main" xmlns:r="http://schemas.openxmlformats.org/officeDocument/2006/relationships" xmlns:p="http://schemas.openxmlformats.org/presentationml/2006/main">
  <p:tag name="ISLIDE.ICON" val="#64751;#63096;#33435;"/>
</p:tagLst>
</file>

<file path=ppt/tags/tag103.xml><?xml version="1.0" encoding="utf-8"?>
<p:tagLst xmlns:a="http://schemas.openxmlformats.org/drawingml/2006/main" xmlns:r="http://schemas.openxmlformats.org/officeDocument/2006/relationships" xmlns:p="http://schemas.openxmlformats.org/presentationml/2006/main">
  <p:tag name="ISLIDE.ICON" val="#64751;#63096;#33435;"/>
</p:tagLst>
</file>

<file path=ppt/tags/tag104.xml><?xml version="1.0" encoding="utf-8"?>
<p:tagLst xmlns:a="http://schemas.openxmlformats.org/drawingml/2006/main" xmlns:r="http://schemas.openxmlformats.org/officeDocument/2006/relationships" xmlns:p="http://schemas.openxmlformats.org/presentationml/2006/main">
  <p:tag name="ISLIDE.ICON" val="#64751;#63096;#33435;"/>
</p:tagLst>
</file>

<file path=ppt/tags/tag105.xml><?xml version="1.0" encoding="utf-8"?>
<p:tagLst xmlns:a="http://schemas.openxmlformats.org/drawingml/2006/main" xmlns:r="http://schemas.openxmlformats.org/officeDocument/2006/relationships" xmlns:p="http://schemas.openxmlformats.org/presentationml/2006/main">
  <p:tag name="ISLIDE.ICON" val="#64751;#63096;#33435;"/>
</p:tagLst>
</file>

<file path=ppt/tags/tag106.xml><?xml version="1.0" encoding="utf-8"?>
<p:tagLst xmlns:a="http://schemas.openxmlformats.org/drawingml/2006/main" xmlns:r="http://schemas.openxmlformats.org/officeDocument/2006/relationships" xmlns:p="http://schemas.openxmlformats.org/presentationml/2006/main">
  <p:tag name="ISLIDE.ICON" val="#64751;#63096;#33435;"/>
</p:tagLst>
</file>

<file path=ppt/tags/tag107.xml><?xml version="1.0" encoding="utf-8"?>
<p:tagLst xmlns:a="http://schemas.openxmlformats.org/drawingml/2006/main" xmlns:r="http://schemas.openxmlformats.org/officeDocument/2006/relationships" xmlns:p="http://schemas.openxmlformats.org/presentationml/2006/main">
  <p:tag name="ISLIDE.ICON" val="#64751;#63096;#33435;"/>
</p:tagLst>
</file>

<file path=ppt/tags/tag108.xml><?xml version="1.0" encoding="utf-8"?>
<p:tagLst xmlns:a="http://schemas.openxmlformats.org/drawingml/2006/main" xmlns:r="http://schemas.openxmlformats.org/officeDocument/2006/relationships" xmlns:p="http://schemas.openxmlformats.org/presentationml/2006/main">
  <p:tag name="ISLIDE.ICON" val="#64751;#63096;#33435;"/>
</p:tagLst>
</file>

<file path=ppt/tags/tag109.xml><?xml version="1.0" encoding="utf-8"?>
<p:tagLst xmlns:a="http://schemas.openxmlformats.org/drawingml/2006/main" xmlns:r="http://schemas.openxmlformats.org/officeDocument/2006/relationships" xmlns:p="http://schemas.openxmlformats.org/presentationml/2006/main">
  <p:tag name="ISLIDE.ICON" val="#64751;#63096;#33435;"/>
</p:tagLst>
</file>

<file path=ppt/tags/tag11.xml><?xml version="1.0" encoding="utf-8"?>
<p:tagLst xmlns:a="http://schemas.openxmlformats.org/drawingml/2006/main" xmlns:r="http://schemas.openxmlformats.org/officeDocument/2006/relationships" xmlns:p="http://schemas.openxmlformats.org/presentationml/2006/main">
  <p:tag name="ISLIDE.ICON" val="#64751;"/>
</p:tagLst>
</file>

<file path=ppt/tags/tag110.xml><?xml version="1.0" encoding="utf-8"?>
<p:tagLst xmlns:a="http://schemas.openxmlformats.org/drawingml/2006/main" xmlns:r="http://schemas.openxmlformats.org/officeDocument/2006/relationships" xmlns:p="http://schemas.openxmlformats.org/presentationml/2006/main">
  <p:tag name="ISLIDE.ICON" val="#64751;#63096;#33435;"/>
</p:tagLst>
</file>

<file path=ppt/tags/tag111.xml><?xml version="1.0" encoding="utf-8"?>
<p:tagLst xmlns:a="http://schemas.openxmlformats.org/drawingml/2006/main" xmlns:r="http://schemas.openxmlformats.org/officeDocument/2006/relationships" xmlns:p="http://schemas.openxmlformats.org/presentationml/2006/main">
  <p:tag name="ISLIDE.ICON" val="#64751;#63096;#33435;"/>
</p:tagLst>
</file>

<file path=ppt/tags/tag112.xml><?xml version="1.0" encoding="utf-8"?>
<p:tagLst xmlns:a="http://schemas.openxmlformats.org/drawingml/2006/main" xmlns:r="http://schemas.openxmlformats.org/officeDocument/2006/relationships" xmlns:p="http://schemas.openxmlformats.org/presentationml/2006/main">
  <p:tag name="ISLIDE.ICON" val="#64751;#63096;#33435;"/>
</p:tagLst>
</file>

<file path=ppt/tags/tag113.xml><?xml version="1.0" encoding="utf-8"?>
<p:tagLst xmlns:a="http://schemas.openxmlformats.org/drawingml/2006/main" xmlns:r="http://schemas.openxmlformats.org/officeDocument/2006/relationships" xmlns:p="http://schemas.openxmlformats.org/presentationml/2006/main">
  <p:tag name="ISLIDE.ICON" val="#64751;#63096;#33435;"/>
</p:tagLst>
</file>

<file path=ppt/tags/tag114.xml><?xml version="1.0" encoding="utf-8"?>
<p:tagLst xmlns:a="http://schemas.openxmlformats.org/drawingml/2006/main" xmlns:r="http://schemas.openxmlformats.org/officeDocument/2006/relationships" xmlns:p="http://schemas.openxmlformats.org/presentationml/2006/main">
  <p:tag name="ISLIDE.ICON" val="#64751;#63096;#33435;"/>
  <p:tag name="ISLIDE.VECTOR" val="#774935;"/>
</p:tagLst>
</file>

<file path=ppt/tags/tag115.xml><?xml version="1.0" encoding="utf-8"?>
<p:tagLst xmlns:a="http://schemas.openxmlformats.org/drawingml/2006/main" xmlns:r="http://schemas.openxmlformats.org/officeDocument/2006/relationships" xmlns:p="http://schemas.openxmlformats.org/presentationml/2006/main">
  <p:tag name="ISLIDE.ICON" val="#64751;#63096;#33435;"/>
  <p:tag name="ISLIDE.VECTOR" val="#774935;"/>
</p:tagLst>
</file>

<file path=ppt/tags/tag116.xml><?xml version="1.0" encoding="utf-8"?>
<p:tagLst xmlns:a="http://schemas.openxmlformats.org/drawingml/2006/main" xmlns:r="http://schemas.openxmlformats.org/officeDocument/2006/relationships" xmlns:p="http://schemas.openxmlformats.org/presentationml/2006/main">
  <p:tag name="ISLIDE.ICON" val="#64751;#63096;#33435;"/>
  <p:tag name="ISLIDE.VECTOR" val="#774935;"/>
</p:tagLst>
</file>

<file path=ppt/tags/tag117.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18.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19.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2.xml><?xml version="1.0" encoding="utf-8"?>
<p:tagLst xmlns:a="http://schemas.openxmlformats.org/drawingml/2006/main" xmlns:r="http://schemas.openxmlformats.org/officeDocument/2006/relationships" xmlns:p="http://schemas.openxmlformats.org/presentationml/2006/main">
  <p:tag name="ISLIDE.ICON" val="#64751;"/>
</p:tagLst>
</file>

<file path=ppt/tags/tag120.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21.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22.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23.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24.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25.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26.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27.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28.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29.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3.xml><?xml version="1.0" encoding="utf-8"?>
<p:tagLst xmlns:a="http://schemas.openxmlformats.org/drawingml/2006/main" xmlns:r="http://schemas.openxmlformats.org/officeDocument/2006/relationships" xmlns:p="http://schemas.openxmlformats.org/presentationml/2006/main">
  <p:tag name="ISLIDE.ICON" val="#64751;"/>
</p:tagLst>
</file>

<file path=ppt/tags/tag130.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31.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32.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33.xml><?xml version="1.0" encoding="utf-8"?>
<p:tagLst xmlns:a="http://schemas.openxmlformats.org/drawingml/2006/main" xmlns:r="http://schemas.openxmlformats.org/officeDocument/2006/relationships" xmlns:p="http://schemas.openxmlformats.org/presentationml/2006/main">
  <p:tag name="ISLIDE.ICON" val="#64751;#78756;"/>
  <p:tag name="ISLIDE.VECTOR" val="#774935;"/>
</p:tagLst>
</file>

<file path=ppt/tags/tag134.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35.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36.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37.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38.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39.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4.xml><?xml version="1.0" encoding="utf-8"?>
<p:tagLst xmlns:a="http://schemas.openxmlformats.org/drawingml/2006/main" xmlns:r="http://schemas.openxmlformats.org/officeDocument/2006/relationships" xmlns:p="http://schemas.openxmlformats.org/presentationml/2006/main">
  <p:tag name="ISLIDE.ICON" val="#64751;"/>
</p:tagLst>
</file>

<file path=ppt/tags/tag140.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41.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42.xml><?xml version="1.0" encoding="utf-8"?>
<p:tagLst xmlns:a="http://schemas.openxmlformats.org/drawingml/2006/main" xmlns:r="http://schemas.openxmlformats.org/officeDocument/2006/relationships" xmlns:p="http://schemas.openxmlformats.org/presentationml/2006/main">
  <p:tag name="ISLIDE.ICON" val="#64751;#78756;#120684;"/>
</p:tagLst>
</file>

<file path=ppt/tags/tag143.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44.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45.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46.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47.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48.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49.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5.xml><?xml version="1.0" encoding="utf-8"?>
<p:tagLst xmlns:a="http://schemas.openxmlformats.org/drawingml/2006/main" xmlns:r="http://schemas.openxmlformats.org/officeDocument/2006/relationships" xmlns:p="http://schemas.openxmlformats.org/presentationml/2006/main">
  <p:tag name="ISLIDE.ICON" val="#64751;"/>
</p:tagLst>
</file>

<file path=ppt/tags/tag150.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51.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52.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53.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54.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55.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56.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57.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58.xml><?xml version="1.0" encoding="utf-8"?>
<p:tagLst xmlns:a="http://schemas.openxmlformats.org/drawingml/2006/main" xmlns:r="http://schemas.openxmlformats.org/officeDocument/2006/relationships" xmlns:p="http://schemas.openxmlformats.org/presentationml/2006/main">
  <p:tag name="ISLIDE.ICON" val="#64751;#78756;"/>
</p:tagLst>
</file>

<file path=ppt/tags/tag159.xml><?xml version="1.0" encoding="utf-8"?>
<p:tagLst xmlns:a="http://schemas.openxmlformats.org/drawingml/2006/main" xmlns:r="http://schemas.openxmlformats.org/officeDocument/2006/relationships" xmlns:p="http://schemas.openxmlformats.org/presentationml/2006/main">
  <p:tag name="ISLIDE.ICON" val="#64751;#78756;#16435;"/>
</p:tagLst>
</file>

<file path=ppt/tags/tag16.xml><?xml version="1.0" encoding="utf-8"?>
<p:tagLst xmlns:a="http://schemas.openxmlformats.org/drawingml/2006/main" xmlns:r="http://schemas.openxmlformats.org/officeDocument/2006/relationships" xmlns:p="http://schemas.openxmlformats.org/presentationml/2006/main">
  <p:tag name="ISLIDE.ICON" val="#64751;"/>
</p:tagLst>
</file>

<file path=ppt/tags/tag160.xml><?xml version="1.0" encoding="utf-8"?>
<p:tagLst xmlns:a="http://schemas.openxmlformats.org/drawingml/2006/main" xmlns:r="http://schemas.openxmlformats.org/officeDocument/2006/relationships" xmlns:p="http://schemas.openxmlformats.org/presentationml/2006/main">
  <p:tag name="ISLIDE.ICON" val="#64751;#78756;#16435;"/>
</p:tagLst>
</file>

<file path=ppt/tags/tag161.xml><?xml version="1.0" encoding="utf-8"?>
<p:tagLst xmlns:a="http://schemas.openxmlformats.org/drawingml/2006/main" xmlns:r="http://schemas.openxmlformats.org/officeDocument/2006/relationships" xmlns:p="http://schemas.openxmlformats.org/presentationml/2006/main">
  <p:tag name="ISLIDE.ICON" val="#64751;#78756;#16435;"/>
</p:tagLst>
</file>

<file path=ppt/tags/tag162.xml><?xml version="1.0" encoding="utf-8"?>
<p:tagLst xmlns:a="http://schemas.openxmlformats.org/drawingml/2006/main" xmlns:r="http://schemas.openxmlformats.org/officeDocument/2006/relationships" xmlns:p="http://schemas.openxmlformats.org/presentationml/2006/main">
  <p:tag name="ISLIDE.ICON" val="#64751;#78756;#16435;"/>
</p:tagLst>
</file>

<file path=ppt/tags/tag163.xml><?xml version="1.0" encoding="utf-8"?>
<p:tagLst xmlns:a="http://schemas.openxmlformats.org/drawingml/2006/main" xmlns:r="http://schemas.openxmlformats.org/officeDocument/2006/relationships" xmlns:p="http://schemas.openxmlformats.org/presentationml/2006/main">
  <p:tag name="ISLIDE.ICON" val="#64751;#78756;#16435;"/>
</p:tagLst>
</file>

<file path=ppt/tags/tag164.xml><?xml version="1.0" encoding="utf-8"?>
<p:tagLst xmlns:a="http://schemas.openxmlformats.org/drawingml/2006/main" xmlns:r="http://schemas.openxmlformats.org/officeDocument/2006/relationships" xmlns:p="http://schemas.openxmlformats.org/presentationml/2006/main">
  <p:tag name="ISLIDE.ICON" val="#64751;#78756;#16435;"/>
</p:tagLst>
</file>

<file path=ppt/tags/tag165.xml><?xml version="1.0" encoding="utf-8"?>
<p:tagLst xmlns:a="http://schemas.openxmlformats.org/drawingml/2006/main" xmlns:r="http://schemas.openxmlformats.org/officeDocument/2006/relationships" xmlns:p="http://schemas.openxmlformats.org/presentationml/2006/main">
  <p:tag name="ISLIDE.ICON" val="#64751;#78756;#16435;"/>
</p:tagLst>
</file>

<file path=ppt/tags/tag166.xml><?xml version="1.0" encoding="utf-8"?>
<p:tagLst xmlns:a="http://schemas.openxmlformats.org/drawingml/2006/main" xmlns:r="http://schemas.openxmlformats.org/officeDocument/2006/relationships" xmlns:p="http://schemas.openxmlformats.org/presentationml/2006/main">
  <p:tag name="ISLIDE.ICON" val="#64751;#78756;#16435;"/>
</p:tagLst>
</file>

<file path=ppt/tags/tag167.xml><?xml version="1.0" encoding="utf-8"?>
<p:tagLst xmlns:a="http://schemas.openxmlformats.org/drawingml/2006/main" xmlns:r="http://schemas.openxmlformats.org/officeDocument/2006/relationships" xmlns:p="http://schemas.openxmlformats.org/presentationml/2006/main">
  <p:tag name="ISLIDE.ICON" val="#64751;#78756;#16435;#163139;"/>
</p:tagLst>
</file>

<file path=ppt/tags/tag168.xml><?xml version="1.0" encoding="utf-8"?>
<p:tagLst xmlns:a="http://schemas.openxmlformats.org/drawingml/2006/main" xmlns:r="http://schemas.openxmlformats.org/officeDocument/2006/relationships" xmlns:p="http://schemas.openxmlformats.org/presentationml/2006/main">
  <p:tag name="ISLIDE.ICON" val="#64751;#78756;#16435;#163139;"/>
  <p:tag name="ISLIDE.VECTOR" val="#774935;"/>
</p:tagLst>
</file>

<file path=ppt/tags/tag169.xml><?xml version="1.0" encoding="utf-8"?>
<p:tagLst xmlns:a="http://schemas.openxmlformats.org/drawingml/2006/main" xmlns:r="http://schemas.openxmlformats.org/officeDocument/2006/relationships" xmlns:p="http://schemas.openxmlformats.org/presentationml/2006/main">
  <p:tag name="ISLIDE.ICON" val="#64751;#78756;#16435;#163139;"/>
  <p:tag name="ISLIDE.VECTOR" val="#774935;"/>
</p:tagLst>
</file>

<file path=ppt/tags/tag17.xml><?xml version="1.0" encoding="utf-8"?>
<p:tagLst xmlns:a="http://schemas.openxmlformats.org/drawingml/2006/main" xmlns:r="http://schemas.openxmlformats.org/officeDocument/2006/relationships" xmlns:p="http://schemas.openxmlformats.org/presentationml/2006/main">
  <p:tag name="ISLIDE.ICON" val="#64751;"/>
</p:tagLst>
</file>

<file path=ppt/tags/tag170.xml><?xml version="1.0" encoding="utf-8"?>
<p:tagLst xmlns:a="http://schemas.openxmlformats.org/drawingml/2006/main" xmlns:r="http://schemas.openxmlformats.org/officeDocument/2006/relationships" xmlns:p="http://schemas.openxmlformats.org/presentationml/2006/main">
  <p:tag name="ISLIDE.ICON" val="#64751;#78756;#16435;#163139;"/>
  <p:tag name="ISLIDE.VECTOR" val="#774935;"/>
</p:tagLst>
</file>

<file path=ppt/tags/tag171.xml><?xml version="1.0" encoding="utf-8"?>
<p:tagLst xmlns:a="http://schemas.openxmlformats.org/drawingml/2006/main" xmlns:r="http://schemas.openxmlformats.org/officeDocument/2006/relationships" xmlns:p="http://schemas.openxmlformats.org/presentationml/2006/main">
  <p:tag name="ISLIDE.ICON" val="#64751;#78756;#16435;#163139;"/>
  <p:tag name="ISLIDE.VECTOR" val="#774935;"/>
</p:tagLst>
</file>

<file path=ppt/tags/tag172.xml><?xml version="1.0" encoding="utf-8"?>
<p:tagLst xmlns:a="http://schemas.openxmlformats.org/drawingml/2006/main" xmlns:r="http://schemas.openxmlformats.org/officeDocument/2006/relationships" xmlns:p="http://schemas.openxmlformats.org/presentationml/2006/main">
  <p:tag name="ISLIDE.ICON" val="#64751;#78756;#16435;#163139;"/>
  <p:tag name="ISLIDE.VECTOR" val="#774935;"/>
</p:tagLst>
</file>

<file path=ppt/tags/tag173.xml><?xml version="1.0" encoding="utf-8"?>
<p:tagLst xmlns:a="http://schemas.openxmlformats.org/drawingml/2006/main" xmlns:r="http://schemas.openxmlformats.org/officeDocument/2006/relationships" xmlns:p="http://schemas.openxmlformats.org/presentationml/2006/main">
  <p:tag name="ISLIDE.ICON" val="#64751;#78756;#16435;#163139;"/>
  <p:tag name="ISLIDE.VECTOR" val="#774935;"/>
</p:tagLst>
</file>

<file path=ppt/tags/tag174.xml><?xml version="1.0" encoding="utf-8"?>
<p:tagLst xmlns:a="http://schemas.openxmlformats.org/drawingml/2006/main" xmlns:r="http://schemas.openxmlformats.org/officeDocument/2006/relationships" xmlns:p="http://schemas.openxmlformats.org/presentationml/2006/main">
  <p:tag name="ISLIDE.ICON" val="#64751;#78756;#383318;#399964;"/>
</p:tagLst>
</file>

<file path=ppt/tags/tag175.xml><?xml version="1.0" encoding="utf-8"?>
<p:tagLst xmlns:a="http://schemas.openxmlformats.org/drawingml/2006/main" xmlns:r="http://schemas.openxmlformats.org/officeDocument/2006/relationships" xmlns:p="http://schemas.openxmlformats.org/presentationml/2006/main">
  <p:tag name="ISLIDE.ICON" val="#64751;#78756;#383318;#399964;"/>
</p:tagLst>
</file>

<file path=ppt/tags/tag176.xml><?xml version="1.0" encoding="utf-8"?>
<p:tagLst xmlns:a="http://schemas.openxmlformats.org/drawingml/2006/main" xmlns:r="http://schemas.openxmlformats.org/officeDocument/2006/relationships" xmlns:p="http://schemas.openxmlformats.org/presentationml/2006/main">
  <p:tag name="ISLIDE.ICON" val="#64751;#78756;#383318;#399964;"/>
</p:tagLst>
</file>

<file path=ppt/tags/tag177.xml><?xml version="1.0" encoding="utf-8"?>
<p:tagLst xmlns:a="http://schemas.openxmlformats.org/drawingml/2006/main" xmlns:r="http://schemas.openxmlformats.org/officeDocument/2006/relationships" xmlns:p="http://schemas.openxmlformats.org/presentationml/2006/main">
  <p:tag name="ISLIDE.ICON" val="#64751;#78756;#383318;#399964;"/>
</p:tagLst>
</file>

<file path=ppt/tags/tag178.xml><?xml version="1.0" encoding="utf-8"?>
<p:tagLst xmlns:a="http://schemas.openxmlformats.org/drawingml/2006/main" xmlns:r="http://schemas.openxmlformats.org/officeDocument/2006/relationships" xmlns:p="http://schemas.openxmlformats.org/presentationml/2006/main">
  <p:tag name="ISLIDE.ICON" val="#64751;#78756;#383318;#399964;"/>
</p:tagLst>
</file>

<file path=ppt/tags/tag179.xml><?xml version="1.0" encoding="utf-8"?>
<p:tagLst xmlns:a="http://schemas.openxmlformats.org/drawingml/2006/main" xmlns:r="http://schemas.openxmlformats.org/officeDocument/2006/relationships" xmlns:p="http://schemas.openxmlformats.org/presentationml/2006/main">
  <p:tag name="ISLIDE.ICON" val="#64751;#78756;#383318;#399964;"/>
</p:tagLst>
</file>

<file path=ppt/tags/tag18.xml><?xml version="1.0" encoding="utf-8"?>
<p:tagLst xmlns:a="http://schemas.openxmlformats.org/drawingml/2006/main" xmlns:r="http://schemas.openxmlformats.org/officeDocument/2006/relationships" xmlns:p="http://schemas.openxmlformats.org/presentationml/2006/main">
  <p:tag name="ISLIDE.ICON" val="#64751;"/>
</p:tagLst>
</file>

<file path=ppt/tags/tag180.xml><?xml version="1.0" encoding="utf-8"?>
<p:tagLst xmlns:a="http://schemas.openxmlformats.org/drawingml/2006/main" xmlns:r="http://schemas.openxmlformats.org/officeDocument/2006/relationships" xmlns:p="http://schemas.openxmlformats.org/presentationml/2006/main">
  <p:tag name="ISLIDE.ICON" val="#64751;#78756;#383318;#399964;"/>
</p:tagLst>
</file>

<file path=ppt/tags/tag181.xml><?xml version="1.0" encoding="utf-8"?>
<p:tagLst xmlns:a="http://schemas.openxmlformats.org/drawingml/2006/main" xmlns:r="http://schemas.openxmlformats.org/officeDocument/2006/relationships" xmlns:p="http://schemas.openxmlformats.org/presentationml/2006/main">
  <p:tag name="ISLIDE.ICON" val="#64751;#78756;#383318;#399964;"/>
</p:tagLst>
</file>

<file path=ppt/tags/tag182.xml><?xml version="1.0" encoding="utf-8"?>
<p:tagLst xmlns:a="http://schemas.openxmlformats.org/drawingml/2006/main" xmlns:r="http://schemas.openxmlformats.org/officeDocument/2006/relationships" xmlns:p="http://schemas.openxmlformats.org/presentationml/2006/main">
  <p:tag name="ISLIDE.ICON" val="#64751;#78756;#383318;#399964;"/>
</p:tagLst>
</file>

<file path=ppt/tags/tag183.xml><?xml version="1.0" encoding="utf-8"?>
<p:tagLst xmlns:a="http://schemas.openxmlformats.org/drawingml/2006/main" xmlns:r="http://schemas.openxmlformats.org/officeDocument/2006/relationships" xmlns:p="http://schemas.openxmlformats.org/presentationml/2006/main">
  <p:tag name="ISLIDE.ICON" val="#64751;#78756;#383318;#399964;"/>
</p:tagLst>
</file>

<file path=ppt/tags/tag184.xml><?xml version="1.0" encoding="utf-8"?>
<p:tagLst xmlns:a="http://schemas.openxmlformats.org/drawingml/2006/main" xmlns:r="http://schemas.openxmlformats.org/officeDocument/2006/relationships" xmlns:p="http://schemas.openxmlformats.org/presentationml/2006/main">
  <p:tag name="ISLIDE.ICON" val="#64751;#78756;#383318;#399964;"/>
</p:tagLst>
</file>

<file path=ppt/tags/tag185.xml><?xml version="1.0" encoding="utf-8"?>
<p:tagLst xmlns:a="http://schemas.openxmlformats.org/drawingml/2006/main" xmlns:r="http://schemas.openxmlformats.org/officeDocument/2006/relationships" xmlns:p="http://schemas.openxmlformats.org/presentationml/2006/main">
  <p:tag name="ISLIDE.ICON" val="#64751;#78756;#383318;#399964;"/>
</p:tagLst>
</file>

<file path=ppt/tags/tag186.xml><?xml version="1.0" encoding="utf-8"?>
<p:tagLst xmlns:a="http://schemas.openxmlformats.org/drawingml/2006/main" xmlns:r="http://schemas.openxmlformats.org/officeDocument/2006/relationships" xmlns:p="http://schemas.openxmlformats.org/presentationml/2006/main">
  <p:tag name="ISLIDE.ICON" val="#64751;#78756;#383318;#399964;"/>
</p:tagLst>
</file>

<file path=ppt/tags/tag187.xml><?xml version="1.0" encoding="utf-8"?>
<p:tagLst xmlns:a="http://schemas.openxmlformats.org/drawingml/2006/main" xmlns:r="http://schemas.openxmlformats.org/officeDocument/2006/relationships" xmlns:p="http://schemas.openxmlformats.org/presentationml/2006/main">
  <p:tag name="ISLIDE.ICON" val="#64751;#78756;#383318;#399964;"/>
</p:tagLst>
</file>

<file path=ppt/tags/tag188.xml><?xml version="1.0" encoding="utf-8"?>
<p:tagLst xmlns:a="http://schemas.openxmlformats.org/drawingml/2006/main" xmlns:r="http://schemas.openxmlformats.org/officeDocument/2006/relationships" xmlns:p="http://schemas.openxmlformats.org/presentationml/2006/main">
  <p:tag name="ISLIDE.ICON" val="#64751;#78756;#383318;#399964;"/>
</p:tagLst>
</file>

<file path=ppt/tags/tag189.xml><?xml version="1.0" encoding="utf-8"?>
<p:tagLst xmlns:a="http://schemas.openxmlformats.org/drawingml/2006/main" xmlns:r="http://schemas.openxmlformats.org/officeDocument/2006/relationships" xmlns:p="http://schemas.openxmlformats.org/presentationml/2006/main">
  <p:tag name="ISLIDE.ICON" val="#64751;#78756;#383318;#399964;"/>
</p:tagLst>
</file>

<file path=ppt/tags/tag19.xml><?xml version="1.0" encoding="utf-8"?>
<p:tagLst xmlns:a="http://schemas.openxmlformats.org/drawingml/2006/main" xmlns:r="http://schemas.openxmlformats.org/officeDocument/2006/relationships" xmlns:p="http://schemas.openxmlformats.org/presentationml/2006/main">
  <p:tag name="ISLIDE.ICON" val="#64751;#59065;#103007;"/>
</p:tagLst>
</file>

<file path=ppt/tags/tag190.xml><?xml version="1.0" encoding="utf-8"?>
<p:tagLst xmlns:a="http://schemas.openxmlformats.org/drawingml/2006/main" xmlns:r="http://schemas.openxmlformats.org/officeDocument/2006/relationships" xmlns:p="http://schemas.openxmlformats.org/presentationml/2006/main">
  <p:tag name="ISLIDE.ICON" val="#64751;#78756;#383318;#399964;"/>
</p:tagLst>
</file>

<file path=ppt/tags/tag191.xml><?xml version="1.0" encoding="utf-8"?>
<p:tagLst xmlns:a="http://schemas.openxmlformats.org/drawingml/2006/main" xmlns:r="http://schemas.openxmlformats.org/officeDocument/2006/relationships" xmlns:p="http://schemas.openxmlformats.org/presentationml/2006/main">
  <p:tag name="ISLIDE.ICON" val="#64751;#78756;#383318;#399964;"/>
</p:tagLst>
</file>

<file path=ppt/tags/tag192.xml><?xml version="1.0" encoding="utf-8"?>
<p:tagLst xmlns:a="http://schemas.openxmlformats.org/drawingml/2006/main" xmlns:r="http://schemas.openxmlformats.org/officeDocument/2006/relationships" xmlns:p="http://schemas.openxmlformats.org/presentationml/2006/main">
  <p:tag name="ISLIDE.ICON" val="#64751;#78756;#383318;#399964;"/>
</p:tagLst>
</file>

<file path=ppt/tags/tag193.xml><?xml version="1.0" encoding="utf-8"?>
<p:tagLst xmlns:a="http://schemas.openxmlformats.org/drawingml/2006/main" xmlns:r="http://schemas.openxmlformats.org/officeDocument/2006/relationships" xmlns:p="http://schemas.openxmlformats.org/presentationml/2006/main">
  <p:tag name="ISLIDE.ICON" val="#64751;#78756;#383318;#399964;"/>
</p:tagLst>
</file>

<file path=ppt/tags/tag194.xml><?xml version="1.0" encoding="utf-8"?>
<p:tagLst xmlns:a="http://schemas.openxmlformats.org/drawingml/2006/main" xmlns:r="http://schemas.openxmlformats.org/officeDocument/2006/relationships" xmlns:p="http://schemas.openxmlformats.org/presentationml/2006/main">
  <p:tag name="ISLIDE.ICON" val="#64751;#78756;#383318;#399964;"/>
</p:tagLst>
</file>

<file path=ppt/tags/tag195.xml><?xml version="1.0" encoding="utf-8"?>
<p:tagLst xmlns:a="http://schemas.openxmlformats.org/drawingml/2006/main" xmlns:r="http://schemas.openxmlformats.org/officeDocument/2006/relationships" xmlns:p="http://schemas.openxmlformats.org/presentationml/2006/main">
  <p:tag name="ISLIDE.ICON" val="#64751;#78756;#383318;#399964;#59065;"/>
</p:tagLst>
</file>

<file path=ppt/tags/tag196.xml><?xml version="1.0" encoding="utf-8"?>
<p:tagLst xmlns:a="http://schemas.openxmlformats.org/drawingml/2006/main" xmlns:r="http://schemas.openxmlformats.org/officeDocument/2006/relationships" xmlns:p="http://schemas.openxmlformats.org/presentationml/2006/main">
  <p:tag name="ISLIDE.ICON" val="#64751;#78756;#383318;#399964;#59065;"/>
</p:tagLst>
</file>

<file path=ppt/tags/tag197.xml><?xml version="1.0" encoding="utf-8"?>
<p:tagLst xmlns:a="http://schemas.openxmlformats.org/drawingml/2006/main" xmlns:r="http://schemas.openxmlformats.org/officeDocument/2006/relationships" xmlns:p="http://schemas.openxmlformats.org/presentationml/2006/main">
  <p:tag name="ISLIDE.ICON" val="#64751;#78756;#383318;#399964;#59065;"/>
</p:tagLst>
</file>

<file path=ppt/tags/tag198.xml><?xml version="1.0" encoding="utf-8"?>
<p:tagLst xmlns:a="http://schemas.openxmlformats.org/drawingml/2006/main" xmlns:r="http://schemas.openxmlformats.org/officeDocument/2006/relationships" xmlns:p="http://schemas.openxmlformats.org/presentationml/2006/main">
  <p:tag name="ISLIDE.ICON" val="#64751;#78756;#383318;#399964;#59065;"/>
</p:tagLst>
</file>

<file path=ppt/tags/tag199.xml><?xml version="1.0" encoding="utf-8"?>
<p:tagLst xmlns:a="http://schemas.openxmlformats.org/drawingml/2006/main" xmlns:r="http://schemas.openxmlformats.org/officeDocument/2006/relationships" xmlns:p="http://schemas.openxmlformats.org/presentationml/2006/main">
  <p:tag name="ISLIDE.ICON" val="#64751;#78756;#383318;#399964;#59065;"/>
</p:tagLst>
</file>

<file path=ppt/tags/tag2.xml><?xml version="1.0" encoding="utf-8"?>
<p:tagLst xmlns:a="http://schemas.openxmlformats.org/drawingml/2006/main" xmlns:r="http://schemas.openxmlformats.org/officeDocument/2006/relationships" xmlns:p="http://schemas.openxmlformats.org/presentationml/2006/main">
  <p:tag name="ISLIDE.ICON" val="#64751;"/>
</p:tagLst>
</file>

<file path=ppt/tags/tag20.xml><?xml version="1.0" encoding="utf-8"?>
<p:tagLst xmlns:a="http://schemas.openxmlformats.org/drawingml/2006/main" xmlns:r="http://schemas.openxmlformats.org/officeDocument/2006/relationships" xmlns:p="http://schemas.openxmlformats.org/presentationml/2006/main">
  <p:tag name="ISLIDE.ICON" val="#64751;#59065;#103007;"/>
</p:tagLst>
</file>

<file path=ppt/tags/tag200.xml><?xml version="1.0" encoding="utf-8"?>
<p:tagLst xmlns:a="http://schemas.openxmlformats.org/drawingml/2006/main" xmlns:r="http://schemas.openxmlformats.org/officeDocument/2006/relationships" xmlns:p="http://schemas.openxmlformats.org/presentationml/2006/main">
  <p:tag name="ISLIDE.ICON" val="#64751;#78756;#383318;#399964;#59065;"/>
</p:tagLst>
</file>

<file path=ppt/tags/tag201.xml><?xml version="1.0" encoding="utf-8"?>
<p:tagLst xmlns:a="http://schemas.openxmlformats.org/drawingml/2006/main" xmlns:r="http://schemas.openxmlformats.org/officeDocument/2006/relationships" xmlns:p="http://schemas.openxmlformats.org/presentationml/2006/main">
  <p:tag name="ISLIDE.ICON" val="#64751;#78756;#383318;#399964;#59065;"/>
</p:tagLst>
</file>

<file path=ppt/tags/tag202.xml><?xml version="1.0" encoding="utf-8"?>
<p:tagLst xmlns:a="http://schemas.openxmlformats.org/drawingml/2006/main" xmlns:r="http://schemas.openxmlformats.org/officeDocument/2006/relationships" xmlns:p="http://schemas.openxmlformats.org/presentationml/2006/main">
  <p:tag name="ISLIDE.ICON" val="#64751;#78756;#383318;#399964;#59065;"/>
</p:tagLst>
</file>

<file path=ppt/tags/tag203.xml><?xml version="1.0" encoding="utf-8"?>
<p:tagLst xmlns:a="http://schemas.openxmlformats.org/drawingml/2006/main" xmlns:r="http://schemas.openxmlformats.org/officeDocument/2006/relationships" xmlns:p="http://schemas.openxmlformats.org/presentationml/2006/main">
  <p:tag name="ISLIDE.ICON" val="#64751;#78756;#383318;#399964;#59065;"/>
</p:tagLst>
</file>

<file path=ppt/tags/tag204.xml><?xml version="1.0" encoding="utf-8"?>
<p:tagLst xmlns:a="http://schemas.openxmlformats.org/drawingml/2006/main" xmlns:r="http://schemas.openxmlformats.org/officeDocument/2006/relationships" xmlns:p="http://schemas.openxmlformats.org/presentationml/2006/main">
  <p:tag name="ISLIDE.ICON" val="#64751;#78756;#383318;#399964;#59065;"/>
</p:tagLst>
</file>

<file path=ppt/tags/tag205.xml><?xml version="1.0" encoding="utf-8"?>
<p:tagLst xmlns:a="http://schemas.openxmlformats.org/drawingml/2006/main" xmlns:r="http://schemas.openxmlformats.org/officeDocument/2006/relationships" xmlns:p="http://schemas.openxmlformats.org/presentationml/2006/main">
  <p:tag name="ISLIDE.ICON" val="#64751;#78756;#383318;#399964;#59065;"/>
</p:tagLst>
</file>

<file path=ppt/tags/tag206.xml><?xml version="1.0" encoding="utf-8"?>
<p:tagLst xmlns:a="http://schemas.openxmlformats.org/drawingml/2006/main" xmlns:r="http://schemas.openxmlformats.org/officeDocument/2006/relationships" xmlns:p="http://schemas.openxmlformats.org/presentationml/2006/main">
  <p:tag name="ISLIDE.ICON" val="#64751;#78756;#383318;#399964;#59065;"/>
</p:tagLst>
</file>

<file path=ppt/tags/tag207.xml><?xml version="1.0" encoding="utf-8"?>
<p:tagLst xmlns:a="http://schemas.openxmlformats.org/drawingml/2006/main" xmlns:r="http://schemas.openxmlformats.org/officeDocument/2006/relationships" xmlns:p="http://schemas.openxmlformats.org/presentationml/2006/main">
  <p:tag name="ISLIDE.ICON" val="#64751;#78756;#383318;#399964;#59065;"/>
</p:tagLst>
</file>

<file path=ppt/tags/tag208.xml><?xml version="1.0" encoding="utf-8"?>
<p:tagLst xmlns:a="http://schemas.openxmlformats.org/drawingml/2006/main" xmlns:r="http://schemas.openxmlformats.org/officeDocument/2006/relationships" xmlns:p="http://schemas.openxmlformats.org/presentationml/2006/main">
  <p:tag name="ISLIDE.ICON" val="#64751;#78756;#383318;#399964;#59065;"/>
</p:tagLst>
</file>

<file path=ppt/tags/tag209.xml><?xml version="1.0" encoding="utf-8"?>
<p:tagLst xmlns:a="http://schemas.openxmlformats.org/drawingml/2006/main" xmlns:r="http://schemas.openxmlformats.org/officeDocument/2006/relationships" xmlns:p="http://schemas.openxmlformats.org/presentationml/2006/main">
  <p:tag name="ISLIDE.ICON" val="#64751;#78756;#383318;#399964;#59065;"/>
</p:tagLst>
</file>

<file path=ppt/tags/tag21.xml><?xml version="1.0" encoding="utf-8"?>
<p:tagLst xmlns:a="http://schemas.openxmlformats.org/drawingml/2006/main" xmlns:r="http://schemas.openxmlformats.org/officeDocument/2006/relationships" xmlns:p="http://schemas.openxmlformats.org/presentationml/2006/main">
  <p:tag name="ISLIDE.ICON" val="#64751;#59065;#103007;#373104;#180326;"/>
</p:tagLst>
</file>

<file path=ppt/tags/tag210.xml><?xml version="1.0" encoding="utf-8"?>
<p:tagLst xmlns:a="http://schemas.openxmlformats.org/drawingml/2006/main" xmlns:r="http://schemas.openxmlformats.org/officeDocument/2006/relationships" xmlns:p="http://schemas.openxmlformats.org/presentationml/2006/main">
  <p:tag name="ISLIDE.ICON" val="#64751;#78756;#383318;#399964;#59065;"/>
</p:tagLst>
</file>

<file path=ppt/tags/tag211.xml><?xml version="1.0" encoding="utf-8"?>
<p:tagLst xmlns:a="http://schemas.openxmlformats.org/drawingml/2006/main" xmlns:r="http://schemas.openxmlformats.org/officeDocument/2006/relationships" xmlns:p="http://schemas.openxmlformats.org/presentationml/2006/main">
  <p:tag name="ISLIDE.ICON" val="#64751;#78756;#383318;#399964;#59065;"/>
</p:tagLst>
</file>

<file path=ppt/tags/tag212.xml><?xml version="1.0" encoding="utf-8"?>
<p:tagLst xmlns:a="http://schemas.openxmlformats.org/drawingml/2006/main" xmlns:r="http://schemas.openxmlformats.org/officeDocument/2006/relationships" xmlns:p="http://schemas.openxmlformats.org/presentationml/2006/main">
  <p:tag name="ISLIDE.ICON" val="#64751;#78756;#383318;#399964;#59065;"/>
</p:tagLst>
</file>

<file path=ppt/tags/tag213.xml><?xml version="1.0" encoding="utf-8"?>
<p:tagLst xmlns:a="http://schemas.openxmlformats.org/drawingml/2006/main" xmlns:r="http://schemas.openxmlformats.org/officeDocument/2006/relationships" xmlns:p="http://schemas.openxmlformats.org/presentationml/2006/main">
  <p:tag name="ISLIDE.ICON" val="#64751;#78756;#383318;#399964;"/>
</p:tagLst>
</file>

<file path=ppt/tags/tag214.xml><?xml version="1.0" encoding="utf-8"?>
<p:tagLst xmlns:a="http://schemas.openxmlformats.org/drawingml/2006/main" xmlns:r="http://schemas.openxmlformats.org/officeDocument/2006/relationships" xmlns:p="http://schemas.openxmlformats.org/presentationml/2006/main">
  <p:tag name="ISLIDE.ICON" val="#64751;#78756;#383318;#399964;#59065;"/>
</p:tagLst>
</file>

<file path=ppt/tags/tag215.xml><?xml version="1.0" encoding="utf-8"?>
<p:tagLst xmlns:a="http://schemas.openxmlformats.org/drawingml/2006/main" xmlns:r="http://schemas.openxmlformats.org/officeDocument/2006/relationships" xmlns:p="http://schemas.openxmlformats.org/presentationml/2006/main">
  <p:tag name="ISLIDE.ICON" val="#64751;#78756;#383318;#399964;#59065;"/>
</p:tagLst>
</file>

<file path=ppt/tags/tag216.xml><?xml version="1.0" encoding="utf-8"?>
<p:tagLst xmlns:a="http://schemas.openxmlformats.org/drawingml/2006/main" xmlns:r="http://schemas.openxmlformats.org/officeDocument/2006/relationships" xmlns:p="http://schemas.openxmlformats.org/presentationml/2006/main">
  <p:tag name="ISLIDE.ICON" val="#64751;#78756;#383318;#399964;#59065;"/>
</p:tagLst>
</file>

<file path=ppt/tags/tag217.xml><?xml version="1.0" encoding="utf-8"?>
<p:tagLst xmlns:a="http://schemas.openxmlformats.org/drawingml/2006/main" xmlns:r="http://schemas.openxmlformats.org/officeDocument/2006/relationships" xmlns:p="http://schemas.openxmlformats.org/presentationml/2006/main">
  <p:tag name="ISLIDE.ICON" val="#64751;#78756;#383318;#399964;#59065;"/>
</p:tagLst>
</file>

<file path=ppt/tags/tag218.xml><?xml version="1.0" encoding="utf-8"?>
<p:tagLst xmlns:a="http://schemas.openxmlformats.org/drawingml/2006/main" xmlns:r="http://schemas.openxmlformats.org/officeDocument/2006/relationships" xmlns:p="http://schemas.openxmlformats.org/presentationml/2006/main">
  <p:tag name="ISLIDE.ICON" val="#64751;#78756;"/>
</p:tagLst>
</file>

<file path=ppt/tags/tag219.xml><?xml version="1.0" encoding="utf-8"?>
<p:tagLst xmlns:a="http://schemas.openxmlformats.org/drawingml/2006/main" xmlns:r="http://schemas.openxmlformats.org/officeDocument/2006/relationships" xmlns:p="http://schemas.openxmlformats.org/presentationml/2006/main">
  <p:tag name="ISLIDE.ICON" val="#64751;#78756;"/>
</p:tagLst>
</file>

<file path=ppt/tags/tag22.xml><?xml version="1.0" encoding="utf-8"?>
<p:tagLst xmlns:a="http://schemas.openxmlformats.org/drawingml/2006/main" xmlns:r="http://schemas.openxmlformats.org/officeDocument/2006/relationships" xmlns:p="http://schemas.openxmlformats.org/presentationml/2006/main">
  <p:tag name="ISLIDE.ICON" val="#64751;#59065;#103007;#373104;#180326;"/>
</p:tagLst>
</file>

<file path=ppt/tags/tag220.xml><?xml version="1.0" encoding="utf-8"?>
<p:tagLst xmlns:a="http://schemas.openxmlformats.org/drawingml/2006/main" xmlns:r="http://schemas.openxmlformats.org/officeDocument/2006/relationships" xmlns:p="http://schemas.openxmlformats.org/presentationml/2006/main">
  <p:tag name="ISLIDE.ICON" val="#64751;#78756;"/>
</p:tagLst>
</file>

<file path=ppt/tags/tag221.xml><?xml version="1.0" encoding="utf-8"?>
<p:tagLst xmlns:a="http://schemas.openxmlformats.org/drawingml/2006/main" xmlns:r="http://schemas.openxmlformats.org/officeDocument/2006/relationships" xmlns:p="http://schemas.openxmlformats.org/presentationml/2006/main">
  <p:tag name="ISLIDE.ICON" val="#64751;#78756;"/>
</p:tagLst>
</file>

<file path=ppt/tags/tag222.xml><?xml version="1.0" encoding="utf-8"?>
<p:tagLst xmlns:a="http://schemas.openxmlformats.org/drawingml/2006/main" xmlns:r="http://schemas.openxmlformats.org/officeDocument/2006/relationships" xmlns:p="http://schemas.openxmlformats.org/presentationml/2006/main">
  <p:tag name="ISLIDE.ICON" val="#64751;#78756;"/>
</p:tagLst>
</file>

<file path=ppt/tags/tag223.xml><?xml version="1.0" encoding="utf-8"?>
<p:tagLst xmlns:a="http://schemas.openxmlformats.org/drawingml/2006/main" xmlns:r="http://schemas.openxmlformats.org/officeDocument/2006/relationships" xmlns:p="http://schemas.openxmlformats.org/presentationml/2006/main">
  <p:tag name="ISLIDE.ICON" val="#64751;#78756;#38052;#37982;#38287;"/>
</p:tagLst>
</file>

<file path=ppt/tags/tag224.xml><?xml version="1.0" encoding="utf-8"?>
<p:tagLst xmlns:a="http://schemas.openxmlformats.org/drawingml/2006/main" xmlns:r="http://schemas.openxmlformats.org/officeDocument/2006/relationships" xmlns:p="http://schemas.openxmlformats.org/presentationml/2006/main">
  <p:tag name="ISLIDE.ICON" val="#64751;#78756;#38052;#37982;#38287;"/>
  <p:tag name="ISLIDE.VECTOR" val="#774935;"/>
</p:tagLst>
</file>

<file path=ppt/tags/tag225.xml><?xml version="1.0" encoding="utf-8"?>
<p:tagLst xmlns:a="http://schemas.openxmlformats.org/drawingml/2006/main" xmlns:r="http://schemas.openxmlformats.org/officeDocument/2006/relationships" xmlns:p="http://schemas.openxmlformats.org/presentationml/2006/main">
  <p:tag name="ISLIDE.ICON" val="#64751;#78756;#38052;#37982;#38287;"/>
  <p:tag name="ISLIDE.VECTOR" val="#774935;"/>
</p:tagLst>
</file>

<file path=ppt/tags/tag226.xml><?xml version="1.0" encoding="utf-8"?>
<p:tagLst xmlns:a="http://schemas.openxmlformats.org/drawingml/2006/main" xmlns:r="http://schemas.openxmlformats.org/officeDocument/2006/relationships" xmlns:p="http://schemas.openxmlformats.org/presentationml/2006/main">
  <p:tag name="ISLIDE.ICON" val="#64751;#78756;#38052;#37982;#38287;"/>
  <p:tag name="ISLIDE.VECTOR" val="#774935;"/>
</p:tagLst>
</file>

<file path=ppt/tags/tag227.xml><?xml version="1.0" encoding="utf-8"?>
<p:tagLst xmlns:a="http://schemas.openxmlformats.org/drawingml/2006/main" xmlns:r="http://schemas.openxmlformats.org/officeDocument/2006/relationships" xmlns:p="http://schemas.openxmlformats.org/presentationml/2006/main">
  <p:tag name="ISLIDE.ICON" val="#64751;#78756;#38052;#37982;#38287;"/>
  <p:tag name="ISLIDE.VECTOR" val="#774935;"/>
</p:tagLst>
</file>

<file path=ppt/tags/tag228.xml><?xml version="1.0" encoding="utf-8"?>
<p:tagLst xmlns:a="http://schemas.openxmlformats.org/drawingml/2006/main" xmlns:r="http://schemas.openxmlformats.org/officeDocument/2006/relationships" xmlns:p="http://schemas.openxmlformats.org/presentationml/2006/main">
  <p:tag name="ISLIDE.ICON" val="#64751;#78756;#38052;#37982;#38287;"/>
  <p:tag name="ISLIDE.VECTOR" val="#774935;"/>
</p:tagLst>
</file>

<file path=ppt/tags/tag229.xml><?xml version="1.0" encoding="utf-8"?>
<p:tagLst xmlns:a="http://schemas.openxmlformats.org/drawingml/2006/main" xmlns:r="http://schemas.openxmlformats.org/officeDocument/2006/relationships" xmlns:p="http://schemas.openxmlformats.org/presentationml/2006/main">
  <p:tag name="ISLIDE.ICON" val="#64751;#78756;#38052;#37982;#38287;"/>
  <p:tag name="ISLIDE.VECTOR" val="#774935;"/>
</p:tagLst>
</file>

<file path=ppt/tags/tag23.xml><?xml version="1.0" encoding="utf-8"?>
<p:tagLst xmlns:a="http://schemas.openxmlformats.org/drawingml/2006/main" xmlns:r="http://schemas.openxmlformats.org/officeDocument/2006/relationships" xmlns:p="http://schemas.openxmlformats.org/presentationml/2006/main">
  <p:tag name="ISLIDE.ICON" val="#64751;#59065;#103007;#373104;#180326;"/>
</p:tagLst>
</file>

<file path=ppt/tags/tag230.xml><?xml version="1.0" encoding="utf-8"?>
<p:tagLst xmlns:a="http://schemas.openxmlformats.org/drawingml/2006/main" xmlns:r="http://schemas.openxmlformats.org/officeDocument/2006/relationships" xmlns:p="http://schemas.openxmlformats.org/presentationml/2006/main">
  <p:tag name="ISLIDE.ICON" val="#64751;#78756;#38052;#37982;#38287;"/>
  <p:tag name="ISLIDE.VECTOR" val="#774935;"/>
</p:tagLst>
</file>

<file path=ppt/tags/tag231.xml><?xml version="1.0" encoding="utf-8"?>
<p:tagLst xmlns:a="http://schemas.openxmlformats.org/drawingml/2006/main" xmlns:r="http://schemas.openxmlformats.org/officeDocument/2006/relationships" xmlns:p="http://schemas.openxmlformats.org/presentationml/2006/main">
  <p:tag name="ISLIDE.ICON" val="#64751;#78756;#38052;#37982;#38287;"/>
  <p:tag name="ISLIDE.VECTOR" val="#774935;"/>
</p:tagLst>
</file>

<file path=ppt/tags/tag232.xml><?xml version="1.0" encoding="utf-8"?>
<p:tagLst xmlns:a="http://schemas.openxmlformats.org/drawingml/2006/main" xmlns:r="http://schemas.openxmlformats.org/officeDocument/2006/relationships" xmlns:p="http://schemas.openxmlformats.org/presentationml/2006/main">
  <p:tag name="ISLIDE.ICON" val="#64751;#78756;#38052;#37982;#38287;"/>
  <p:tag name="ISLIDE.VECTOR" val="#774935;"/>
</p:tagLst>
</file>

<file path=ppt/tags/tag233.xml><?xml version="1.0" encoding="utf-8"?>
<p:tagLst xmlns:a="http://schemas.openxmlformats.org/drawingml/2006/main" xmlns:r="http://schemas.openxmlformats.org/officeDocument/2006/relationships" xmlns:p="http://schemas.openxmlformats.org/presentationml/2006/main">
  <p:tag name="ISLIDE.ICON" val="#64751;#78756;#38052;#37982;#38287;"/>
  <p:tag name="ISLIDE.VECTOR" val="#774935;"/>
</p:tagLst>
</file>

<file path=ppt/tags/tag234.xml><?xml version="1.0" encoding="utf-8"?>
<p:tagLst xmlns:a="http://schemas.openxmlformats.org/drawingml/2006/main" xmlns:r="http://schemas.openxmlformats.org/officeDocument/2006/relationships" xmlns:p="http://schemas.openxmlformats.org/presentationml/2006/main">
  <p:tag name="ISLIDE.ICON" val="#64751;#78756;#38052;#37982;#38287;"/>
  <p:tag name="ISLIDE.VECTOR" val="#774935;"/>
</p:tagLst>
</file>

<file path=ppt/tags/tag235.xml><?xml version="1.0" encoding="utf-8"?>
<p:tagLst xmlns:a="http://schemas.openxmlformats.org/drawingml/2006/main" xmlns:r="http://schemas.openxmlformats.org/officeDocument/2006/relationships" xmlns:p="http://schemas.openxmlformats.org/presentationml/2006/main">
  <p:tag name="ISLIDE.ICON" val="#64751;#78756;#38052;#37982;#38287;"/>
  <p:tag name="ISLIDE.VECTOR" val="#774935;"/>
</p:tagLst>
</file>

<file path=ppt/tags/tag236.xml><?xml version="1.0" encoding="utf-8"?>
<p:tagLst xmlns:a="http://schemas.openxmlformats.org/drawingml/2006/main" xmlns:r="http://schemas.openxmlformats.org/officeDocument/2006/relationships" xmlns:p="http://schemas.openxmlformats.org/presentationml/2006/main">
  <p:tag name="ISLIDE.ICON" val="#64751;#78756;#38052;#37982;#38287;"/>
  <p:tag name="ISLIDE.VECTOR" val="#774935;"/>
</p:tagLst>
</file>

<file path=ppt/tags/tag237.xml><?xml version="1.0" encoding="utf-8"?>
<p:tagLst xmlns:a="http://schemas.openxmlformats.org/drawingml/2006/main" xmlns:r="http://schemas.openxmlformats.org/officeDocument/2006/relationships" xmlns:p="http://schemas.openxmlformats.org/presentationml/2006/main">
  <p:tag name="ISLIDE.ICON" val="#64751;#78756;#38052;#37982;#38287;"/>
  <p:tag name="ISLIDE.VECTOR" val="#774935;"/>
</p:tagLst>
</file>

<file path=ppt/tags/tag238.xml><?xml version="1.0" encoding="utf-8"?>
<p:tagLst xmlns:a="http://schemas.openxmlformats.org/drawingml/2006/main" xmlns:r="http://schemas.openxmlformats.org/officeDocument/2006/relationships" xmlns:p="http://schemas.openxmlformats.org/presentationml/2006/main">
  <p:tag name="ISLIDE.ICON" val="#64751;#78756;#38052;#37982;#38287;"/>
  <p:tag name="ISLIDE.VECTOR" val="#774935;"/>
</p:tagLst>
</file>

<file path=ppt/tags/tag239.xml><?xml version="1.0" encoding="utf-8"?>
<p:tagLst xmlns:a="http://schemas.openxmlformats.org/drawingml/2006/main" xmlns:r="http://schemas.openxmlformats.org/officeDocument/2006/relationships" xmlns:p="http://schemas.openxmlformats.org/presentationml/2006/main">
  <p:tag name="ISLIDE.ICON" val="#64751;#78756;#38052;#37982;#38287;"/>
  <p:tag name="ISLIDE.VECTOR" val="#774935;"/>
</p:tagLst>
</file>

<file path=ppt/tags/tag24.xml><?xml version="1.0" encoding="utf-8"?>
<p:tagLst xmlns:a="http://schemas.openxmlformats.org/drawingml/2006/main" xmlns:r="http://schemas.openxmlformats.org/officeDocument/2006/relationships" xmlns:p="http://schemas.openxmlformats.org/presentationml/2006/main">
  <p:tag name="ISLIDE.ICON" val="#64751;#59065;#103007;#373104;#180326;"/>
</p:tagLst>
</file>

<file path=ppt/tags/tag240.xml><?xml version="1.0" encoding="utf-8"?>
<p:tagLst xmlns:a="http://schemas.openxmlformats.org/drawingml/2006/main" xmlns:r="http://schemas.openxmlformats.org/officeDocument/2006/relationships" xmlns:p="http://schemas.openxmlformats.org/presentationml/2006/main">
  <p:tag name="ISLIDE.ICON" val="#64751;#78756;#38052;#37982;#38287;"/>
  <p:tag name="ISLIDE.VECTOR" val="#774935;"/>
</p:tagLst>
</file>

<file path=ppt/tags/tag241.xml><?xml version="1.0" encoding="utf-8"?>
<p:tagLst xmlns:a="http://schemas.openxmlformats.org/drawingml/2006/main" xmlns:r="http://schemas.openxmlformats.org/officeDocument/2006/relationships" xmlns:p="http://schemas.openxmlformats.org/presentationml/2006/main">
  <p:tag name="ISLIDE.ICON" val="#64751;#78756;#38052;#37982;#38287;"/>
  <p:tag name="ISLIDE.VECTOR" val="#774935;"/>
</p:tagLst>
</file>

<file path=ppt/tags/tag242.xml><?xml version="1.0" encoding="utf-8"?>
<p:tagLst xmlns:a="http://schemas.openxmlformats.org/drawingml/2006/main" xmlns:r="http://schemas.openxmlformats.org/officeDocument/2006/relationships" xmlns:p="http://schemas.openxmlformats.org/presentationml/2006/main">
  <p:tag name="ISLIDE.ICON" val="#64751;#78756;#38052;#37982;#38287;"/>
  <p:tag name="ISLIDE.VECTOR" val="#774935;"/>
</p:tagLst>
</file>

<file path=ppt/tags/tag243.xml><?xml version="1.0" encoding="utf-8"?>
<p:tagLst xmlns:a="http://schemas.openxmlformats.org/drawingml/2006/main" xmlns:r="http://schemas.openxmlformats.org/officeDocument/2006/relationships" xmlns:p="http://schemas.openxmlformats.org/presentationml/2006/main">
  <p:tag name="ISLIDE.ICON" val="#64751;#78756;#38052;#37982;#38287;"/>
  <p:tag name="ISLIDE.VECTOR" val="#774935;"/>
</p:tagLst>
</file>

<file path=ppt/tags/tag244.xml><?xml version="1.0" encoding="utf-8"?>
<p:tagLst xmlns:a="http://schemas.openxmlformats.org/drawingml/2006/main" xmlns:r="http://schemas.openxmlformats.org/officeDocument/2006/relationships" xmlns:p="http://schemas.openxmlformats.org/presentationml/2006/main">
  <p:tag name="ISLIDE.ICON" val="#64751;#78756;#38052;#37982;#38287;"/>
  <p:tag name="ISLIDE.VECTOR" val="#774935;"/>
</p:tagLst>
</file>

<file path=ppt/tags/tag245.xml><?xml version="1.0" encoding="utf-8"?>
<p:tagLst xmlns:a="http://schemas.openxmlformats.org/drawingml/2006/main" xmlns:r="http://schemas.openxmlformats.org/officeDocument/2006/relationships" xmlns:p="http://schemas.openxmlformats.org/presentationml/2006/main">
  <p:tag name="ISLIDE.ICON" val="#64751;#78756;#38052;#37982;#38287;"/>
  <p:tag name="ISLIDE.VECTOR" val="#774935;"/>
</p:tagLst>
</file>

<file path=ppt/tags/tag246.xml><?xml version="1.0" encoding="utf-8"?>
<p:tagLst xmlns:a="http://schemas.openxmlformats.org/drawingml/2006/main" xmlns:r="http://schemas.openxmlformats.org/officeDocument/2006/relationships" xmlns:p="http://schemas.openxmlformats.org/presentationml/2006/main">
  <p:tag name="ISLIDE.ICON" val="#64751;#78756;"/>
</p:tagLst>
</file>

<file path=ppt/tags/tag247.xml><?xml version="1.0" encoding="utf-8"?>
<p:tagLst xmlns:a="http://schemas.openxmlformats.org/drawingml/2006/main" xmlns:r="http://schemas.openxmlformats.org/officeDocument/2006/relationships" xmlns:p="http://schemas.openxmlformats.org/presentationml/2006/main">
  <p:tag name="ISLIDE.ICON" val="#64751;#78756;"/>
</p:tagLst>
</file>

<file path=ppt/tags/tag248.xml><?xml version="1.0" encoding="utf-8"?>
<p:tagLst xmlns:a="http://schemas.openxmlformats.org/drawingml/2006/main" xmlns:r="http://schemas.openxmlformats.org/officeDocument/2006/relationships" xmlns:p="http://schemas.openxmlformats.org/presentationml/2006/main">
  <p:tag name="ISLIDE.ICON" val="#64751;#78756;"/>
</p:tagLst>
</file>

<file path=ppt/tags/tag249.xml><?xml version="1.0" encoding="utf-8"?>
<p:tagLst xmlns:a="http://schemas.openxmlformats.org/drawingml/2006/main" xmlns:r="http://schemas.openxmlformats.org/officeDocument/2006/relationships" xmlns:p="http://schemas.openxmlformats.org/presentationml/2006/main">
  <p:tag name="ISLIDE.ICON" val="#64751;#78756;"/>
</p:tagLst>
</file>

<file path=ppt/tags/tag25.xml><?xml version="1.0" encoding="utf-8"?>
<p:tagLst xmlns:a="http://schemas.openxmlformats.org/drawingml/2006/main" xmlns:r="http://schemas.openxmlformats.org/officeDocument/2006/relationships" xmlns:p="http://schemas.openxmlformats.org/presentationml/2006/main">
  <p:tag name="ISLIDE.ICON" val="#64751;#59065;#103007;#373104;#180326;"/>
</p:tagLst>
</file>

<file path=ppt/tags/tag250.xml><?xml version="1.0" encoding="utf-8"?>
<p:tagLst xmlns:a="http://schemas.openxmlformats.org/drawingml/2006/main" xmlns:r="http://schemas.openxmlformats.org/officeDocument/2006/relationships" xmlns:p="http://schemas.openxmlformats.org/presentationml/2006/main">
  <p:tag name="ISLIDE.ICON" val="#64751;#78756;"/>
</p:tagLst>
</file>

<file path=ppt/tags/tag251.xml><?xml version="1.0" encoding="utf-8"?>
<p:tagLst xmlns:a="http://schemas.openxmlformats.org/drawingml/2006/main" xmlns:r="http://schemas.openxmlformats.org/officeDocument/2006/relationships" xmlns:p="http://schemas.openxmlformats.org/presentationml/2006/main">
  <p:tag name="ISLIDE.ICON" val="#64751;#78756;"/>
</p:tagLst>
</file>

<file path=ppt/tags/tag252.xml><?xml version="1.0" encoding="utf-8"?>
<p:tagLst xmlns:a="http://schemas.openxmlformats.org/drawingml/2006/main" xmlns:r="http://schemas.openxmlformats.org/officeDocument/2006/relationships" xmlns:p="http://schemas.openxmlformats.org/presentationml/2006/main">
  <p:tag name="ISLIDE.ICON" val="#64751;#78756;"/>
</p:tagLst>
</file>

<file path=ppt/tags/tag253.xml><?xml version="1.0" encoding="utf-8"?>
<p:tagLst xmlns:a="http://schemas.openxmlformats.org/drawingml/2006/main" xmlns:r="http://schemas.openxmlformats.org/officeDocument/2006/relationships" xmlns:p="http://schemas.openxmlformats.org/presentationml/2006/main">
  <p:tag name="ISLIDE.ICON" val="#64751;#78756;"/>
</p:tagLst>
</file>

<file path=ppt/tags/tag254.xml><?xml version="1.0" encoding="utf-8"?>
<p:tagLst xmlns:a="http://schemas.openxmlformats.org/drawingml/2006/main" xmlns:r="http://schemas.openxmlformats.org/officeDocument/2006/relationships" xmlns:p="http://schemas.openxmlformats.org/presentationml/2006/main">
  <p:tag name="ISLIDE.ICON" val="#64751;#78756;#46136;#17580;"/>
</p:tagLst>
</file>

<file path=ppt/tags/tag255.xml><?xml version="1.0" encoding="utf-8"?>
<p:tagLst xmlns:a="http://schemas.openxmlformats.org/drawingml/2006/main" xmlns:r="http://schemas.openxmlformats.org/officeDocument/2006/relationships" xmlns:p="http://schemas.openxmlformats.org/presentationml/2006/main">
  <p:tag name="ISLIDE.ICON" val="#64751;#78756;#46136;#17580;"/>
</p:tagLst>
</file>

<file path=ppt/tags/tag256.xml><?xml version="1.0" encoding="utf-8"?>
<p:tagLst xmlns:a="http://schemas.openxmlformats.org/drawingml/2006/main" xmlns:r="http://schemas.openxmlformats.org/officeDocument/2006/relationships" xmlns:p="http://schemas.openxmlformats.org/presentationml/2006/main">
  <p:tag name="ISLIDE.ICON" val="#64751;#78756;#46136;#17580;"/>
</p:tagLst>
</file>

<file path=ppt/tags/tag257.xml><?xml version="1.0" encoding="utf-8"?>
<p:tagLst xmlns:a="http://schemas.openxmlformats.org/drawingml/2006/main" xmlns:r="http://schemas.openxmlformats.org/officeDocument/2006/relationships" xmlns:p="http://schemas.openxmlformats.org/presentationml/2006/main">
  <p:tag name="ISLIDE.ICON" val="#64751;#78756;#46136;#17580;"/>
</p:tagLst>
</file>

<file path=ppt/tags/tag258.xml><?xml version="1.0" encoding="utf-8"?>
<p:tagLst xmlns:a="http://schemas.openxmlformats.org/drawingml/2006/main" xmlns:r="http://schemas.openxmlformats.org/officeDocument/2006/relationships" xmlns:p="http://schemas.openxmlformats.org/presentationml/2006/main">
  <p:tag name="ISLIDE.ICON" val="#64751;#78756;#46136;#17580;"/>
</p:tagLst>
</file>

<file path=ppt/tags/tag259.xml><?xml version="1.0" encoding="utf-8"?>
<p:tagLst xmlns:a="http://schemas.openxmlformats.org/drawingml/2006/main" xmlns:r="http://schemas.openxmlformats.org/officeDocument/2006/relationships" xmlns:p="http://schemas.openxmlformats.org/presentationml/2006/main">
  <p:tag name="ISLIDE.ICON" val="#64751;#78756;#46136;#17580;"/>
</p:tagLst>
</file>

<file path=ppt/tags/tag26.xml><?xml version="1.0" encoding="utf-8"?>
<p:tagLst xmlns:a="http://schemas.openxmlformats.org/drawingml/2006/main" xmlns:r="http://schemas.openxmlformats.org/officeDocument/2006/relationships" xmlns:p="http://schemas.openxmlformats.org/presentationml/2006/main">
  <p:tag name="ISLIDE.ICON" val="#64751;"/>
</p:tagLst>
</file>

<file path=ppt/tags/tag260.xml><?xml version="1.0" encoding="utf-8"?>
<p:tagLst xmlns:a="http://schemas.openxmlformats.org/drawingml/2006/main" xmlns:r="http://schemas.openxmlformats.org/officeDocument/2006/relationships" xmlns:p="http://schemas.openxmlformats.org/presentationml/2006/main">
  <p:tag name="ISLIDE.ICON" val="#64751;#78756;#46136;#17580;"/>
</p:tagLst>
</file>

<file path=ppt/tags/tag261.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262.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263.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264.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265.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27.xml><?xml version="1.0" encoding="utf-8"?>
<p:tagLst xmlns:a="http://schemas.openxmlformats.org/drawingml/2006/main" xmlns:r="http://schemas.openxmlformats.org/officeDocument/2006/relationships" xmlns:p="http://schemas.openxmlformats.org/presentationml/2006/main">
  <p:tag name="ISLIDE.ICON" val="#64751;"/>
</p:tagLst>
</file>

<file path=ppt/tags/tag28.xml><?xml version="1.0" encoding="utf-8"?>
<p:tagLst xmlns:a="http://schemas.openxmlformats.org/drawingml/2006/main" xmlns:r="http://schemas.openxmlformats.org/officeDocument/2006/relationships" xmlns:p="http://schemas.openxmlformats.org/presentationml/2006/main">
  <p:tag name="ISLIDE.ICON" val="#64751;"/>
</p:tagLst>
</file>

<file path=ppt/tags/tag29.xml><?xml version="1.0" encoding="utf-8"?>
<p:tagLst xmlns:a="http://schemas.openxmlformats.org/drawingml/2006/main" xmlns:r="http://schemas.openxmlformats.org/officeDocument/2006/relationships" xmlns:p="http://schemas.openxmlformats.org/presentationml/2006/main">
  <p:tag name="ISLIDE.ICON" val="#64751;"/>
</p:tagLst>
</file>

<file path=ppt/tags/tag3.xml><?xml version="1.0" encoding="utf-8"?>
<p:tagLst xmlns:a="http://schemas.openxmlformats.org/drawingml/2006/main" xmlns:r="http://schemas.openxmlformats.org/officeDocument/2006/relationships" xmlns:p="http://schemas.openxmlformats.org/presentationml/2006/main">
  <p:tag name="ISLIDE.ICON" val="#64751;"/>
</p:tagLst>
</file>

<file path=ppt/tags/tag30.xml><?xml version="1.0" encoding="utf-8"?>
<p:tagLst xmlns:a="http://schemas.openxmlformats.org/drawingml/2006/main" xmlns:r="http://schemas.openxmlformats.org/officeDocument/2006/relationships" xmlns:p="http://schemas.openxmlformats.org/presentationml/2006/main">
  <p:tag name="ISLIDE.ICON" val="#64751;"/>
</p:tagLst>
</file>

<file path=ppt/tags/tag31.xml><?xml version="1.0" encoding="utf-8"?>
<p:tagLst xmlns:a="http://schemas.openxmlformats.org/drawingml/2006/main" xmlns:r="http://schemas.openxmlformats.org/officeDocument/2006/relationships" xmlns:p="http://schemas.openxmlformats.org/presentationml/2006/main">
  <p:tag name="ISLIDE.ICON" val="#64751;"/>
</p:tagLst>
</file>

<file path=ppt/tags/tag32.xml><?xml version="1.0" encoding="utf-8"?>
<p:tagLst xmlns:a="http://schemas.openxmlformats.org/drawingml/2006/main" xmlns:r="http://schemas.openxmlformats.org/officeDocument/2006/relationships" xmlns:p="http://schemas.openxmlformats.org/presentationml/2006/main">
  <p:tag name="ISLIDE.ICON" val="#64751;"/>
</p:tagLst>
</file>

<file path=ppt/tags/tag33.xml><?xml version="1.0" encoding="utf-8"?>
<p:tagLst xmlns:a="http://schemas.openxmlformats.org/drawingml/2006/main" xmlns:r="http://schemas.openxmlformats.org/officeDocument/2006/relationships" xmlns:p="http://schemas.openxmlformats.org/presentationml/2006/main">
  <p:tag name="ISLIDE.ICON" val="#64751;"/>
</p:tagLst>
</file>

<file path=ppt/tags/tag34.xml><?xml version="1.0" encoding="utf-8"?>
<p:tagLst xmlns:a="http://schemas.openxmlformats.org/drawingml/2006/main" xmlns:r="http://schemas.openxmlformats.org/officeDocument/2006/relationships" xmlns:p="http://schemas.openxmlformats.org/presentationml/2006/main">
  <p:tag name="ISLIDE.ICON" val="#64751;"/>
</p:tagLst>
</file>

<file path=ppt/tags/tag35.xml><?xml version="1.0" encoding="utf-8"?>
<p:tagLst xmlns:a="http://schemas.openxmlformats.org/drawingml/2006/main" xmlns:r="http://schemas.openxmlformats.org/officeDocument/2006/relationships" xmlns:p="http://schemas.openxmlformats.org/presentationml/2006/main">
  <p:tag name="ISLIDE.ICON" val="#64751;"/>
</p:tagLst>
</file>

<file path=ppt/tags/tag36.xml><?xml version="1.0" encoding="utf-8"?>
<p:tagLst xmlns:a="http://schemas.openxmlformats.org/drawingml/2006/main" xmlns:r="http://schemas.openxmlformats.org/officeDocument/2006/relationships" xmlns:p="http://schemas.openxmlformats.org/presentationml/2006/main">
  <p:tag name="ISLIDE.ICON" val="#64751;"/>
</p:tagLst>
</file>

<file path=ppt/tags/tag37.xml><?xml version="1.0" encoding="utf-8"?>
<p:tagLst xmlns:a="http://schemas.openxmlformats.org/drawingml/2006/main" xmlns:r="http://schemas.openxmlformats.org/officeDocument/2006/relationships" xmlns:p="http://schemas.openxmlformats.org/presentationml/2006/main">
  <p:tag name="ISLIDE.ICON" val="#64751;"/>
</p:tagLst>
</file>

<file path=ppt/tags/tag38.xml><?xml version="1.0" encoding="utf-8"?>
<p:tagLst xmlns:a="http://schemas.openxmlformats.org/drawingml/2006/main" xmlns:r="http://schemas.openxmlformats.org/officeDocument/2006/relationships" xmlns:p="http://schemas.openxmlformats.org/presentationml/2006/main">
  <p:tag name="ISLIDE.ICON" val="#64751;"/>
</p:tagLst>
</file>

<file path=ppt/tags/tag39.xml><?xml version="1.0" encoding="utf-8"?>
<p:tagLst xmlns:a="http://schemas.openxmlformats.org/drawingml/2006/main" xmlns:r="http://schemas.openxmlformats.org/officeDocument/2006/relationships" xmlns:p="http://schemas.openxmlformats.org/presentationml/2006/main">
  <p:tag name="ISLIDE.ICON" val="#64751;"/>
</p:tagLst>
</file>

<file path=ppt/tags/tag4.xml><?xml version="1.0" encoding="utf-8"?>
<p:tagLst xmlns:a="http://schemas.openxmlformats.org/drawingml/2006/main" xmlns:r="http://schemas.openxmlformats.org/officeDocument/2006/relationships" xmlns:p="http://schemas.openxmlformats.org/presentationml/2006/main">
  <p:tag name="ISLIDE.ICON" val="#64751;"/>
</p:tagLst>
</file>

<file path=ppt/tags/tag40.xml><?xml version="1.0" encoding="utf-8"?>
<p:tagLst xmlns:a="http://schemas.openxmlformats.org/drawingml/2006/main" xmlns:r="http://schemas.openxmlformats.org/officeDocument/2006/relationships" xmlns:p="http://schemas.openxmlformats.org/presentationml/2006/main">
  <p:tag name="ISLIDE.ICON" val="#64751;"/>
</p:tagLst>
</file>

<file path=ppt/tags/tag41.xml><?xml version="1.0" encoding="utf-8"?>
<p:tagLst xmlns:a="http://schemas.openxmlformats.org/drawingml/2006/main" xmlns:r="http://schemas.openxmlformats.org/officeDocument/2006/relationships" xmlns:p="http://schemas.openxmlformats.org/presentationml/2006/main">
  <p:tag name="ISLIDE.ICON" val="#64751;"/>
</p:tagLst>
</file>

<file path=ppt/tags/tag42.xml><?xml version="1.0" encoding="utf-8"?>
<p:tagLst xmlns:a="http://schemas.openxmlformats.org/drawingml/2006/main" xmlns:r="http://schemas.openxmlformats.org/officeDocument/2006/relationships" xmlns:p="http://schemas.openxmlformats.org/presentationml/2006/main">
  <p:tag name="ISLIDE.ICON" val="#64751;"/>
</p:tagLst>
</file>

<file path=ppt/tags/tag43.xml><?xml version="1.0" encoding="utf-8"?>
<p:tagLst xmlns:a="http://schemas.openxmlformats.org/drawingml/2006/main" xmlns:r="http://schemas.openxmlformats.org/officeDocument/2006/relationships" xmlns:p="http://schemas.openxmlformats.org/presentationml/2006/main">
  <p:tag name="ISLIDE.ICON" val="#64751;"/>
</p:tagLst>
</file>

<file path=ppt/tags/tag44.xml><?xml version="1.0" encoding="utf-8"?>
<p:tagLst xmlns:a="http://schemas.openxmlformats.org/drawingml/2006/main" xmlns:r="http://schemas.openxmlformats.org/officeDocument/2006/relationships" xmlns:p="http://schemas.openxmlformats.org/presentationml/2006/main">
  <p:tag name="ISLIDE.ICON" val="#64751;"/>
</p:tagLst>
</file>

<file path=ppt/tags/tag45.xml><?xml version="1.0" encoding="utf-8"?>
<p:tagLst xmlns:a="http://schemas.openxmlformats.org/drawingml/2006/main" xmlns:r="http://schemas.openxmlformats.org/officeDocument/2006/relationships" xmlns:p="http://schemas.openxmlformats.org/presentationml/2006/main">
  <p:tag name="ISLIDE.ICON" val="#64751;"/>
</p:tagLst>
</file>

<file path=ppt/tags/tag46.xml><?xml version="1.0" encoding="utf-8"?>
<p:tagLst xmlns:a="http://schemas.openxmlformats.org/drawingml/2006/main" xmlns:r="http://schemas.openxmlformats.org/officeDocument/2006/relationships" xmlns:p="http://schemas.openxmlformats.org/presentationml/2006/main">
  <p:tag name="ISLIDE.ICON" val="#64751;"/>
</p:tagLst>
</file>

<file path=ppt/tags/tag47.xml><?xml version="1.0" encoding="utf-8"?>
<p:tagLst xmlns:a="http://schemas.openxmlformats.org/drawingml/2006/main" xmlns:r="http://schemas.openxmlformats.org/officeDocument/2006/relationships" xmlns:p="http://schemas.openxmlformats.org/presentationml/2006/main">
  <p:tag name="ISLIDE.ICON" val="#64751;"/>
</p:tagLst>
</file>

<file path=ppt/tags/tag48.xml><?xml version="1.0" encoding="utf-8"?>
<p:tagLst xmlns:a="http://schemas.openxmlformats.org/drawingml/2006/main" xmlns:r="http://schemas.openxmlformats.org/officeDocument/2006/relationships" xmlns:p="http://schemas.openxmlformats.org/presentationml/2006/main">
  <p:tag name="ISLIDE.ICON" val="#64751;"/>
</p:tagLst>
</file>

<file path=ppt/tags/tag49.xml><?xml version="1.0" encoding="utf-8"?>
<p:tagLst xmlns:a="http://schemas.openxmlformats.org/drawingml/2006/main" xmlns:r="http://schemas.openxmlformats.org/officeDocument/2006/relationships" xmlns:p="http://schemas.openxmlformats.org/presentationml/2006/main">
  <p:tag name="ISLIDE.ICON" val="#64751;"/>
</p:tagLst>
</file>

<file path=ppt/tags/tag5.xml><?xml version="1.0" encoding="utf-8"?>
<p:tagLst xmlns:a="http://schemas.openxmlformats.org/drawingml/2006/main" xmlns:r="http://schemas.openxmlformats.org/officeDocument/2006/relationships" xmlns:p="http://schemas.openxmlformats.org/presentationml/2006/main">
  <p:tag name="ISLIDE.ICON" val="#64751;"/>
</p:tagLst>
</file>

<file path=ppt/tags/tag50.xml><?xml version="1.0" encoding="utf-8"?>
<p:tagLst xmlns:a="http://schemas.openxmlformats.org/drawingml/2006/main" xmlns:r="http://schemas.openxmlformats.org/officeDocument/2006/relationships" xmlns:p="http://schemas.openxmlformats.org/presentationml/2006/main">
  <p:tag name="ISLIDE.ICON" val="#64751;"/>
</p:tagLst>
</file>

<file path=ppt/tags/tag51.xml><?xml version="1.0" encoding="utf-8"?>
<p:tagLst xmlns:a="http://schemas.openxmlformats.org/drawingml/2006/main" xmlns:r="http://schemas.openxmlformats.org/officeDocument/2006/relationships" xmlns:p="http://schemas.openxmlformats.org/presentationml/2006/main">
  <p:tag name="ISLIDE.ICON" val="#64751;"/>
</p:tagLst>
</file>

<file path=ppt/tags/tag52.xml><?xml version="1.0" encoding="utf-8"?>
<p:tagLst xmlns:a="http://schemas.openxmlformats.org/drawingml/2006/main" xmlns:r="http://schemas.openxmlformats.org/officeDocument/2006/relationships" xmlns:p="http://schemas.openxmlformats.org/presentationml/2006/main">
  <p:tag name="ISLIDE.ICON" val="#64751;"/>
</p:tagLst>
</file>

<file path=ppt/tags/tag53.xml><?xml version="1.0" encoding="utf-8"?>
<p:tagLst xmlns:a="http://schemas.openxmlformats.org/drawingml/2006/main" xmlns:r="http://schemas.openxmlformats.org/officeDocument/2006/relationships" xmlns:p="http://schemas.openxmlformats.org/presentationml/2006/main">
  <p:tag name="ISLIDE.ICON" val="#64751;"/>
</p:tagLst>
</file>

<file path=ppt/tags/tag54.xml><?xml version="1.0" encoding="utf-8"?>
<p:tagLst xmlns:a="http://schemas.openxmlformats.org/drawingml/2006/main" xmlns:r="http://schemas.openxmlformats.org/officeDocument/2006/relationships" xmlns:p="http://schemas.openxmlformats.org/presentationml/2006/main">
  <p:tag name="ISLIDE.ICON" val="#64751;"/>
</p:tagLst>
</file>

<file path=ppt/tags/tag55.xml><?xml version="1.0" encoding="utf-8"?>
<p:tagLst xmlns:a="http://schemas.openxmlformats.org/drawingml/2006/main" xmlns:r="http://schemas.openxmlformats.org/officeDocument/2006/relationships" xmlns:p="http://schemas.openxmlformats.org/presentationml/2006/main">
  <p:tag name="ISLIDE.ICON" val="#64751;"/>
</p:tagLst>
</file>

<file path=ppt/tags/tag56.xml><?xml version="1.0" encoding="utf-8"?>
<p:tagLst xmlns:a="http://schemas.openxmlformats.org/drawingml/2006/main" xmlns:r="http://schemas.openxmlformats.org/officeDocument/2006/relationships" xmlns:p="http://schemas.openxmlformats.org/presentationml/2006/main">
  <p:tag name="ISLIDE.ICON" val="#64751;"/>
</p:tagLst>
</file>

<file path=ppt/tags/tag57.xml><?xml version="1.0" encoding="utf-8"?>
<p:tagLst xmlns:a="http://schemas.openxmlformats.org/drawingml/2006/main" xmlns:r="http://schemas.openxmlformats.org/officeDocument/2006/relationships" xmlns:p="http://schemas.openxmlformats.org/presentationml/2006/main">
  <p:tag name="ISLIDE.ICON" val="#64751;"/>
</p:tagLst>
</file>

<file path=ppt/tags/tag58.xml><?xml version="1.0" encoding="utf-8"?>
<p:tagLst xmlns:a="http://schemas.openxmlformats.org/drawingml/2006/main" xmlns:r="http://schemas.openxmlformats.org/officeDocument/2006/relationships" xmlns:p="http://schemas.openxmlformats.org/presentationml/2006/main">
  <p:tag name="ISLIDE.ICON" val="#64751;"/>
</p:tagLst>
</file>

<file path=ppt/tags/tag59.xml><?xml version="1.0" encoding="utf-8"?>
<p:tagLst xmlns:a="http://schemas.openxmlformats.org/drawingml/2006/main" xmlns:r="http://schemas.openxmlformats.org/officeDocument/2006/relationships" xmlns:p="http://schemas.openxmlformats.org/presentationml/2006/main">
  <p:tag name="ISLIDE.ICON" val="#64751;"/>
</p:tagLst>
</file>

<file path=ppt/tags/tag6.xml><?xml version="1.0" encoding="utf-8"?>
<p:tagLst xmlns:a="http://schemas.openxmlformats.org/drawingml/2006/main" xmlns:r="http://schemas.openxmlformats.org/officeDocument/2006/relationships" xmlns:p="http://schemas.openxmlformats.org/presentationml/2006/main">
  <p:tag name="ISLIDE.ICON" val="#64751;"/>
</p:tagLst>
</file>

<file path=ppt/tags/tag60.xml><?xml version="1.0" encoding="utf-8"?>
<p:tagLst xmlns:a="http://schemas.openxmlformats.org/drawingml/2006/main" xmlns:r="http://schemas.openxmlformats.org/officeDocument/2006/relationships" xmlns:p="http://schemas.openxmlformats.org/presentationml/2006/main">
  <p:tag name="ISLIDE.ICON" val="#64751;"/>
</p:tagLst>
</file>

<file path=ppt/tags/tag61.xml><?xml version="1.0" encoding="utf-8"?>
<p:tagLst xmlns:a="http://schemas.openxmlformats.org/drawingml/2006/main" xmlns:r="http://schemas.openxmlformats.org/officeDocument/2006/relationships" xmlns:p="http://schemas.openxmlformats.org/presentationml/2006/main">
  <p:tag name="ISLIDE.ICON" val="#64751;"/>
</p:tagLst>
</file>

<file path=ppt/tags/tag62.xml><?xml version="1.0" encoding="utf-8"?>
<p:tagLst xmlns:a="http://schemas.openxmlformats.org/drawingml/2006/main" xmlns:r="http://schemas.openxmlformats.org/officeDocument/2006/relationships" xmlns:p="http://schemas.openxmlformats.org/presentationml/2006/main">
  <p:tag name="ISLIDE.ICON" val="#64751;"/>
</p:tagLst>
</file>

<file path=ppt/tags/tag63.xml><?xml version="1.0" encoding="utf-8"?>
<p:tagLst xmlns:a="http://schemas.openxmlformats.org/drawingml/2006/main" xmlns:r="http://schemas.openxmlformats.org/officeDocument/2006/relationships" xmlns:p="http://schemas.openxmlformats.org/presentationml/2006/main">
  <p:tag name="ISLIDE.ICON" val="#64751;"/>
</p:tagLst>
</file>

<file path=ppt/tags/tag64.xml><?xml version="1.0" encoding="utf-8"?>
<p:tagLst xmlns:a="http://schemas.openxmlformats.org/drawingml/2006/main" xmlns:r="http://schemas.openxmlformats.org/officeDocument/2006/relationships" xmlns:p="http://schemas.openxmlformats.org/presentationml/2006/main">
  <p:tag name="ISLIDE.ICON" val="#64751;"/>
</p:tagLst>
</file>

<file path=ppt/tags/tag65.xml><?xml version="1.0" encoding="utf-8"?>
<p:tagLst xmlns:a="http://schemas.openxmlformats.org/drawingml/2006/main" xmlns:r="http://schemas.openxmlformats.org/officeDocument/2006/relationships" xmlns:p="http://schemas.openxmlformats.org/presentationml/2006/main">
  <p:tag name="ISLIDE.ICON" val="#64751;"/>
</p:tagLst>
</file>

<file path=ppt/tags/tag66.xml><?xml version="1.0" encoding="utf-8"?>
<p:tagLst xmlns:a="http://schemas.openxmlformats.org/drawingml/2006/main" xmlns:r="http://schemas.openxmlformats.org/officeDocument/2006/relationships" xmlns:p="http://schemas.openxmlformats.org/presentationml/2006/main">
  <p:tag name="ISLIDE.ICON" val="#64751;"/>
</p:tagLst>
</file>

<file path=ppt/tags/tag67.xml><?xml version="1.0" encoding="utf-8"?>
<p:tagLst xmlns:a="http://schemas.openxmlformats.org/drawingml/2006/main" xmlns:r="http://schemas.openxmlformats.org/officeDocument/2006/relationships" xmlns:p="http://schemas.openxmlformats.org/presentationml/2006/main">
  <p:tag name="ISLIDE.ICON" val="#64751;"/>
</p:tagLst>
</file>

<file path=ppt/tags/tag68.xml><?xml version="1.0" encoding="utf-8"?>
<p:tagLst xmlns:a="http://schemas.openxmlformats.org/drawingml/2006/main" xmlns:r="http://schemas.openxmlformats.org/officeDocument/2006/relationships" xmlns:p="http://schemas.openxmlformats.org/presentationml/2006/main">
  <p:tag name="ISLIDE.ICON" val="#64751;"/>
</p:tagLst>
</file>

<file path=ppt/tags/tag69.xml><?xml version="1.0" encoding="utf-8"?>
<p:tagLst xmlns:a="http://schemas.openxmlformats.org/drawingml/2006/main" xmlns:r="http://schemas.openxmlformats.org/officeDocument/2006/relationships" xmlns:p="http://schemas.openxmlformats.org/presentationml/2006/main">
  <p:tag name="ISLIDE.ICON" val="#64751;"/>
</p:tagLst>
</file>

<file path=ppt/tags/tag7.xml><?xml version="1.0" encoding="utf-8"?>
<p:tagLst xmlns:a="http://schemas.openxmlformats.org/drawingml/2006/main" xmlns:r="http://schemas.openxmlformats.org/officeDocument/2006/relationships" xmlns:p="http://schemas.openxmlformats.org/presentationml/2006/main">
  <p:tag name="ISLIDE.ICON" val="#64751;"/>
</p:tagLst>
</file>

<file path=ppt/tags/tag70.xml><?xml version="1.0" encoding="utf-8"?>
<p:tagLst xmlns:a="http://schemas.openxmlformats.org/drawingml/2006/main" xmlns:r="http://schemas.openxmlformats.org/officeDocument/2006/relationships" xmlns:p="http://schemas.openxmlformats.org/presentationml/2006/main">
  <p:tag name="ISLIDE.ICON" val="#64751;"/>
</p:tagLst>
</file>

<file path=ppt/tags/tag71.xml><?xml version="1.0" encoding="utf-8"?>
<p:tagLst xmlns:a="http://schemas.openxmlformats.org/drawingml/2006/main" xmlns:r="http://schemas.openxmlformats.org/officeDocument/2006/relationships" xmlns:p="http://schemas.openxmlformats.org/presentationml/2006/main">
  <p:tag name="ISLIDE.ICON" val="#64751;"/>
</p:tagLst>
</file>

<file path=ppt/tags/tag72.xml><?xml version="1.0" encoding="utf-8"?>
<p:tagLst xmlns:a="http://schemas.openxmlformats.org/drawingml/2006/main" xmlns:r="http://schemas.openxmlformats.org/officeDocument/2006/relationships" xmlns:p="http://schemas.openxmlformats.org/presentationml/2006/main">
  <p:tag name="ISLIDE.ICON" val="#64751;"/>
</p:tagLst>
</file>

<file path=ppt/tags/tag73.xml><?xml version="1.0" encoding="utf-8"?>
<p:tagLst xmlns:a="http://schemas.openxmlformats.org/drawingml/2006/main" xmlns:r="http://schemas.openxmlformats.org/officeDocument/2006/relationships" xmlns:p="http://schemas.openxmlformats.org/presentationml/2006/main">
  <p:tag name="ISLIDE.ICON" val="#64751;"/>
</p:tagLst>
</file>

<file path=ppt/tags/tag74.xml><?xml version="1.0" encoding="utf-8"?>
<p:tagLst xmlns:a="http://schemas.openxmlformats.org/drawingml/2006/main" xmlns:r="http://schemas.openxmlformats.org/officeDocument/2006/relationships" xmlns:p="http://schemas.openxmlformats.org/presentationml/2006/main">
  <p:tag name="ISLIDE.ICON" val="#64751;"/>
</p:tagLst>
</file>

<file path=ppt/tags/tag75.xml><?xml version="1.0" encoding="utf-8"?>
<p:tagLst xmlns:a="http://schemas.openxmlformats.org/drawingml/2006/main" xmlns:r="http://schemas.openxmlformats.org/officeDocument/2006/relationships" xmlns:p="http://schemas.openxmlformats.org/presentationml/2006/main">
  <p:tag name="ISLIDE.ICON" val="#64751;"/>
</p:tagLst>
</file>

<file path=ppt/tags/tag76.xml><?xml version="1.0" encoding="utf-8"?>
<p:tagLst xmlns:a="http://schemas.openxmlformats.org/drawingml/2006/main" xmlns:r="http://schemas.openxmlformats.org/officeDocument/2006/relationships" xmlns:p="http://schemas.openxmlformats.org/presentationml/2006/main">
  <p:tag name="ISLIDE.ICON" val="#64751;"/>
</p:tagLst>
</file>

<file path=ppt/tags/tag77.xml><?xml version="1.0" encoding="utf-8"?>
<p:tagLst xmlns:a="http://schemas.openxmlformats.org/drawingml/2006/main" xmlns:r="http://schemas.openxmlformats.org/officeDocument/2006/relationships" xmlns:p="http://schemas.openxmlformats.org/presentationml/2006/main">
  <p:tag name="ISLIDE.ICON" val="#64751;"/>
</p:tagLst>
</file>

<file path=ppt/tags/tag78.xml><?xml version="1.0" encoding="utf-8"?>
<p:tagLst xmlns:a="http://schemas.openxmlformats.org/drawingml/2006/main" xmlns:r="http://schemas.openxmlformats.org/officeDocument/2006/relationships" xmlns:p="http://schemas.openxmlformats.org/presentationml/2006/main">
  <p:tag name="ISLIDE.ICON" val="#64751;"/>
</p:tagLst>
</file>

<file path=ppt/tags/tag79.xml><?xml version="1.0" encoding="utf-8"?>
<p:tagLst xmlns:a="http://schemas.openxmlformats.org/drawingml/2006/main" xmlns:r="http://schemas.openxmlformats.org/officeDocument/2006/relationships" xmlns:p="http://schemas.openxmlformats.org/presentationml/2006/main">
  <p:tag name="ISLIDE.ICON" val="#64751;"/>
</p:tagLst>
</file>

<file path=ppt/tags/tag8.xml><?xml version="1.0" encoding="utf-8"?>
<p:tagLst xmlns:a="http://schemas.openxmlformats.org/drawingml/2006/main" xmlns:r="http://schemas.openxmlformats.org/officeDocument/2006/relationships" xmlns:p="http://schemas.openxmlformats.org/presentationml/2006/main">
  <p:tag name="ISLIDE.ICON" val="#64751;"/>
</p:tagLst>
</file>

<file path=ppt/tags/tag80.xml><?xml version="1.0" encoding="utf-8"?>
<p:tagLst xmlns:a="http://schemas.openxmlformats.org/drawingml/2006/main" xmlns:r="http://schemas.openxmlformats.org/officeDocument/2006/relationships" xmlns:p="http://schemas.openxmlformats.org/presentationml/2006/main">
  <p:tag name="ISLIDE.ICON" val="#64751;"/>
</p:tagLst>
</file>

<file path=ppt/tags/tag81.xml><?xml version="1.0" encoding="utf-8"?>
<p:tagLst xmlns:a="http://schemas.openxmlformats.org/drawingml/2006/main" xmlns:r="http://schemas.openxmlformats.org/officeDocument/2006/relationships" xmlns:p="http://schemas.openxmlformats.org/presentationml/2006/main">
  <p:tag name="ISLIDE.ICON" val="#64751;"/>
</p:tagLst>
</file>

<file path=ppt/tags/tag82.xml><?xml version="1.0" encoding="utf-8"?>
<p:tagLst xmlns:a="http://schemas.openxmlformats.org/drawingml/2006/main" xmlns:r="http://schemas.openxmlformats.org/officeDocument/2006/relationships" xmlns:p="http://schemas.openxmlformats.org/presentationml/2006/main">
  <p:tag name="ISLIDE.ICON" val="#64751;"/>
</p:tagLst>
</file>

<file path=ppt/tags/tag83.xml><?xml version="1.0" encoding="utf-8"?>
<p:tagLst xmlns:a="http://schemas.openxmlformats.org/drawingml/2006/main" xmlns:r="http://schemas.openxmlformats.org/officeDocument/2006/relationships" xmlns:p="http://schemas.openxmlformats.org/presentationml/2006/main">
  <p:tag name="ISLIDE.ICON" val="#64751;"/>
</p:tagLst>
</file>

<file path=ppt/tags/tag84.xml><?xml version="1.0" encoding="utf-8"?>
<p:tagLst xmlns:a="http://schemas.openxmlformats.org/drawingml/2006/main" xmlns:r="http://schemas.openxmlformats.org/officeDocument/2006/relationships" xmlns:p="http://schemas.openxmlformats.org/presentationml/2006/main">
  <p:tag name="ISLIDE.ICON" val="#64751;"/>
</p:tagLst>
</file>

<file path=ppt/tags/tag85.xml><?xml version="1.0" encoding="utf-8"?>
<p:tagLst xmlns:a="http://schemas.openxmlformats.org/drawingml/2006/main" xmlns:r="http://schemas.openxmlformats.org/officeDocument/2006/relationships" xmlns:p="http://schemas.openxmlformats.org/presentationml/2006/main">
  <p:tag name="ISLIDE.ICON" val="#64751;"/>
</p:tagLst>
</file>

<file path=ppt/tags/tag86.xml><?xml version="1.0" encoding="utf-8"?>
<p:tagLst xmlns:a="http://schemas.openxmlformats.org/drawingml/2006/main" xmlns:r="http://schemas.openxmlformats.org/officeDocument/2006/relationships" xmlns:p="http://schemas.openxmlformats.org/presentationml/2006/main">
  <p:tag name="ISLIDE.ICON" val="#64751;"/>
</p:tagLst>
</file>

<file path=ppt/tags/tag87.xml><?xml version="1.0" encoding="utf-8"?>
<p:tagLst xmlns:a="http://schemas.openxmlformats.org/drawingml/2006/main" xmlns:r="http://schemas.openxmlformats.org/officeDocument/2006/relationships" xmlns:p="http://schemas.openxmlformats.org/presentationml/2006/main">
  <p:tag name="ISLIDE.ICON" val="#64751;"/>
</p:tagLst>
</file>

<file path=ppt/tags/tag88.xml><?xml version="1.0" encoding="utf-8"?>
<p:tagLst xmlns:a="http://schemas.openxmlformats.org/drawingml/2006/main" xmlns:r="http://schemas.openxmlformats.org/officeDocument/2006/relationships" xmlns:p="http://schemas.openxmlformats.org/presentationml/2006/main">
  <p:tag name="ISLIDE.ICON" val="#64751;"/>
</p:tagLst>
</file>

<file path=ppt/tags/tag89.xml><?xml version="1.0" encoding="utf-8"?>
<p:tagLst xmlns:a="http://schemas.openxmlformats.org/drawingml/2006/main" xmlns:r="http://schemas.openxmlformats.org/officeDocument/2006/relationships" xmlns:p="http://schemas.openxmlformats.org/presentationml/2006/main">
  <p:tag name="ISLIDE.ICON" val="#64751;"/>
</p:tagLst>
</file>

<file path=ppt/tags/tag9.xml><?xml version="1.0" encoding="utf-8"?>
<p:tagLst xmlns:a="http://schemas.openxmlformats.org/drawingml/2006/main" xmlns:r="http://schemas.openxmlformats.org/officeDocument/2006/relationships" xmlns:p="http://schemas.openxmlformats.org/presentationml/2006/main">
  <p:tag name="ISLIDE.ICON" val="#64751;"/>
</p:tagLst>
</file>

<file path=ppt/tags/tag90.xml><?xml version="1.0" encoding="utf-8"?>
<p:tagLst xmlns:a="http://schemas.openxmlformats.org/drawingml/2006/main" xmlns:r="http://schemas.openxmlformats.org/officeDocument/2006/relationships" xmlns:p="http://schemas.openxmlformats.org/presentationml/2006/main">
  <p:tag name="ISLIDE.ICON" val="#64751;"/>
</p:tagLst>
</file>

<file path=ppt/tags/tag91.xml><?xml version="1.0" encoding="utf-8"?>
<p:tagLst xmlns:a="http://schemas.openxmlformats.org/drawingml/2006/main" xmlns:r="http://schemas.openxmlformats.org/officeDocument/2006/relationships" xmlns:p="http://schemas.openxmlformats.org/presentationml/2006/main">
  <p:tag name="ISLIDE.ICON" val="#64751;"/>
</p:tagLst>
</file>

<file path=ppt/tags/tag92.xml><?xml version="1.0" encoding="utf-8"?>
<p:tagLst xmlns:a="http://schemas.openxmlformats.org/drawingml/2006/main" xmlns:r="http://schemas.openxmlformats.org/officeDocument/2006/relationships" xmlns:p="http://schemas.openxmlformats.org/presentationml/2006/main">
  <p:tag name="ISLIDE.ICON" val="#64751;"/>
</p:tagLst>
</file>

<file path=ppt/tags/tag93.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94.xml><?xml version="1.0" encoding="utf-8"?>
<p:tagLst xmlns:a="http://schemas.openxmlformats.org/drawingml/2006/main" xmlns:r="http://schemas.openxmlformats.org/officeDocument/2006/relationships" xmlns:p="http://schemas.openxmlformats.org/presentationml/2006/main">
  <p:tag name="ISLIDE.ICON" val="#64751;"/>
</p:tagLst>
</file>

<file path=ppt/tags/tag95.xml><?xml version="1.0" encoding="utf-8"?>
<p:tagLst xmlns:a="http://schemas.openxmlformats.org/drawingml/2006/main" xmlns:r="http://schemas.openxmlformats.org/officeDocument/2006/relationships" xmlns:p="http://schemas.openxmlformats.org/presentationml/2006/main">
  <p:tag name="ISLIDE.ICON" val="#64751;"/>
</p:tagLst>
</file>

<file path=ppt/tags/tag96.xml><?xml version="1.0" encoding="utf-8"?>
<p:tagLst xmlns:a="http://schemas.openxmlformats.org/drawingml/2006/main" xmlns:r="http://schemas.openxmlformats.org/officeDocument/2006/relationships" xmlns:p="http://schemas.openxmlformats.org/presentationml/2006/main">
  <p:tag name="ISLIDE.ICON" val="#64751;"/>
</p:tagLst>
</file>

<file path=ppt/tags/tag97.xml><?xml version="1.0" encoding="utf-8"?>
<p:tagLst xmlns:a="http://schemas.openxmlformats.org/drawingml/2006/main" xmlns:r="http://schemas.openxmlformats.org/officeDocument/2006/relationships" xmlns:p="http://schemas.openxmlformats.org/presentationml/2006/main">
  <p:tag name="ISLIDE.ICON" val="#64751;#63096;#33435;"/>
</p:tagLst>
</file>

<file path=ppt/tags/tag98.xml><?xml version="1.0" encoding="utf-8"?>
<p:tagLst xmlns:a="http://schemas.openxmlformats.org/drawingml/2006/main" xmlns:r="http://schemas.openxmlformats.org/officeDocument/2006/relationships" xmlns:p="http://schemas.openxmlformats.org/presentationml/2006/main">
  <p:tag name="ISLIDE.ICON" val="#64751;#63096;#33435;"/>
</p:tagLst>
</file>

<file path=ppt/tags/tag99.xml><?xml version="1.0" encoding="utf-8"?>
<p:tagLst xmlns:a="http://schemas.openxmlformats.org/drawingml/2006/main" xmlns:r="http://schemas.openxmlformats.org/officeDocument/2006/relationships" xmlns:p="http://schemas.openxmlformats.org/presentationml/2006/main">
  <p:tag name="ISLIDE.ICON" val="#64751;#63096;#33435;"/>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fontScheme name="mgea0xa4">
      <a:majorFont>
        <a:latin typeface="Arial Narrow"/>
        <a:ea typeface="微软雅黑"/>
        <a:cs typeface=""/>
      </a:majorFont>
      <a:minorFont>
        <a:latin typeface="Arial Narrow"/>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223</TotalTime>
  <Words>29800</Words>
  <Application>Microsoft Office PowerPoint</Application>
  <PresentationFormat>宽屏</PresentationFormat>
  <Paragraphs>7987</Paragraphs>
  <Slides>275</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275</vt:i4>
      </vt:variant>
    </vt:vector>
  </HeadingPairs>
  <TitlesOfParts>
    <vt:vector size="284" baseType="lpstr">
      <vt:lpstr>等线</vt:lpstr>
      <vt:lpstr>微软雅黑</vt:lpstr>
      <vt:lpstr>新宋体</vt:lpstr>
      <vt:lpstr>Arial</vt:lpstr>
      <vt:lpstr>Arial Black</vt:lpstr>
      <vt:lpstr>Arial Narrow</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user0703</dc:creator>
  <cp:lastModifiedBy>user0703</cp:lastModifiedBy>
  <cp:revision>81</cp:revision>
  <dcterms:created xsi:type="dcterms:W3CDTF">2021-12-18T00:21:00Z</dcterms:created>
  <dcterms:modified xsi:type="dcterms:W3CDTF">2022-08-15T07:24:34Z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208DAF508C684E15B93ADEE51A39E057</vt:lpwstr>
  </property>
  <property fmtid="{D5CDD505-2E9C-101B-9397-08002B2CF9AE}" pid="3" name="KSOProductBuildVer">
    <vt:lpwstr>2052-11.1.0.11744</vt:lpwstr>
  </property>
</Properties>
</file>